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Default Extension="xlsx" ContentType="application/vnd.openxmlformats-officedocument.spreadsheetml.sheet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Default Extension="sldx" ContentType="application/vnd.openxmlformats-officedocument.presentationml.slide"/>
  <Override PartName="/ppt/notesSlides/notesSlide14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Default Extension="wmf" ContentType="image/x-wmf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92" r:id="rId1"/>
  </p:sldMasterIdLst>
  <p:notesMasterIdLst>
    <p:notesMasterId r:id="rId27"/>
  </p:notesMasterIdLst>
  <p:handoutMasterIdLst>
    <p:handoutMasterId r:id="rId28"/>
  </p:handoutMasterIdLst>
  <p:sldIdLst>
    <p:sldId id="256" r:id="rId2"/>
    <p:sldId id="311" r:id="rId3"/>
    <p:sldId id="258" r:id="rId4"/>
    <p:sldId id="261" r:id="rId5"/>
    <p:sldId id="263" r:id="rId6"/>
    <p:sldId id="335" r:id="rId7"/>
    <p:sldId id="344" r:id="rId8"/>
    <p:sldId id="265" r:id="rId9"/>
    <p:sldId id="270" r:id="rId10"/>
    <p:sldId id="288" r:id="rId11"/>
    <p:sldId id="348" r:id="rId12"/>
    <p:sldId id="323" r:id="rId13"/>
    <p:sldId id="322" r:id="rId14"/>
    <p:sldId id="328" r:id="rId15"/>
    <p:sldId id="268" r:id="rId16"/>
    <p:sldId id="316" r:id="rId17"/>
    <p:sldId id="269" r:id="rId18"/>
    <p:sldId id="329" r:id="rId19"/>
    <p:sldId id="272" r:id="rId20"/>
    <p:sldId id="339" r:id="rId21"/>
    <p:sldId id="271" r:id="rId22"/>
    <p:sldId id="338" r:id="rId23"/>
    <p:sldId id="341" r:id="rId24"/>
    <p:sldId id="273" r:id="rId25"/>
    <p:sldId id="33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clrMode="bw" frameSlides="1"/>
  <p:clrMru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8104" autoAdjust="0"/>
  </p:normalViewPr>
  <p:slideViewPr>
    <p:cSldViewPr>
      <p:cViewPr>
        <p:scale>
          <a:sx n="66" d="100"/>
          <a:sy n="66" d="100"/>
        </p:scale>
        <p:origin x="-103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32" y="150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sz="1508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Percent Decline in Physical Ability Based on Age 40</a:t>
            </a:r>
          </a:p>
        </c:rich>
      </c:tx>
      <c:layout>
        <c:manualLayout>
          <c:xMode val="edge"/>
          <c:yMode val="edge"/>
          <c:x val="0.144345233549041"/>
          <c:y val="0.021028077037889"/>
        </c:manualLayout>
      </c:layout>
      <c:spPr>
        <a:noFill/>
        <a:ln w="17608">
          <a:noFill/>
        </a:ln>
      </c:spPr>
    </c:title>
    <c:plotArea>
      <c:layout>
        <c:manualLayout>
          <c:layoutTarget val="inner"/>
          <c:xMode val="edge"/>
          <c:yMode val="edge"/>
          <c:x val="0.170627649909146"/>
          <c:y val="0.22439041207425"/>
          <c:w val="0.70200610740965"/>
          <c:h val="0.628468977435601"/>
        </c:manualLayout>
      </c:layout>
      <c:scatterChart>
        <c:scatterStyle val="lineMarker"/>
        <c:ser>
          <c:idx val="0"/>
          <c:order val="0"/>
          <c:tx>
            <c:strRef>
              <c:f>Sheet1!$G$1</c:f>
              <c:strCache>
                <c:ptCount val="1"/>
                <c:pt idx="0">
                  <c:v>Men</c:v>
                </c:pt>
              </c:strCache>
            </c:strRef>
          </c:tx>
          <c:spPr>
            <a:ln w="19808">
              <a:noFill/>
            </a:ln>
          </c:spPr>
          <c:marker>
            <c:symbol val="x"/>
            <c:size val="3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trendline>
            <c:spPr>
              <a:ln w="17608">
                <a:solidFill>
                  <a:srgbClr val="0000FF"/>
                </a:solidFill>
                <a:prstDash val="solid"/>
              </a:ln>
            </c:spPr>
            <c:trendlineType val="poly"/>
            <c:order val="3"/>
          </c:trendline>
          <c:xVal>
            <c:numRef>
              <c:f>Sheet1!$F$2:$F$14</c:f>
              <c:numCache>
                <c:formatCode>General</c:formatCode>
                <c:ptCount val="13"/>
                <c:pt idx="0">
                  <c:v>40.0</c:v>
                </c:pt>
                <c:pt idx="1">
                  <c:v>45.0</c:v>
                </c:pt>
                <c:pt idx="2">
                  <c:v>50.0</c:v>
                </c:pt>
                <c:pt idx="3">
                  <c:v>55.0</c:v>
                </c:pt>
                <c:pt idx="4">
                  <c:v>60.0</c:v>
                </c:pt>
                <c:pt idx="5">
                  <c:v>65.0</c:v>
                </c:pt>
                <c:pt idx="6">
                  <c:v>70.0</c:v>
                </c:pt>
                <c:pt idx="7">
                  <c:v>75.0</c:v>
                </c:pt>
                <c:pt idx="8">
                  <c:v>80.0</c:v>
                </c:pt>
                <c:pt idx="9">
                  <c:v>85.0</c:v>
                </c:pt>
                <c:pt idx="10">
                  <c:v>90.0</c:v>
                </c:pt>
                <c:pt idx="11">
                  <c:v>95.0</c:v>
                </c:pt>
                <c:pt idx="12">
                  <c:v>100.0</c:v>
                </c:pt>
              </c:numCache>
            </c:numRef>
          </c:xVal>
          <c:yVal>
            <c:numRef>
              <c:f>Sheet1!$G$2:$G$14</c:f>
              <c:numCache>
                <c:formatCode>0</c:formatCode>
                <c:ptCount val="13"/>
                <c:pt idx="0">
                  <c:v>100.0</c:v>
                </c:pt>
                <c:pt idx="1">
                  <c:v>94.12664985576097</c:v>
                </c:pt>
                <c:pt idx="2">
                  <c:v>91.63867819348469</c:v>
                </c:pt>
                <c:pt idx="3">
                  <c:v>87.91560921312874</c:v>
                </c:pt>
                <c:pt idx="4">
                  <c:v>85.58130485509035</c:v>
                </c:pt>
                <c:pt idx="5">
                  <c:v>80.27071998479914</c:v>
                </c:pt>
                <c:pt idx="6">
                  <c:v>76.07998273359</c:v>
                </c:pt>
                <c:pt idx="7">
                  <c:v>69.5916699326487</c:v>
                </c:pt>
                <c:pt idx="8">
                  <c:v>61.44869899064427</c:v>
                </c:pt>
                <c:pt idx="9">
                  <c:v>51.48749615451774</c:v>
                </c:pt>
                <c:pt idx="10">
                  <c:v>38.80749402753604</c:v>
                </c:pt>
                <c:pt idx="11">
                  <c:v>30.45851058871459</c:v>
                </c:pt>
                <c:pt idx="12">
                  <c:v>19.15482047164323</c:v>
                </c:pt>
              </c:numCache>
            </c:numRef>
          </c:yVal>
        </c:ser>
        <c:ser>
          <c:idx val="1"/>
          <c:order val="1"/>
          <c:tx>
            <c:strRef>
              <c:f>Sheet1!$H$1</c:f>
              <c:strCache>
                <c:ptCount val="1"/>
                <c:pt idx="0">
                  <c:v>Women</c:v>
                </c:pt>
              </c:strCache>
            </c:strRef>
          </c:tx>
          <c:spPr>
            <a:ln w="19808">
              <a:noFill/>
            </a:ln>
          </c:spPr>
          <c:marker>
            <c:symbol val="triangl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trendline>
            <c:spPr>
              <a:ln w="17608">
                <a:solidFill>
                  <a:srgbClr val="FF00FF"/>
                </a:solidFill>
                <a:prstDash val="solid"/>
              </a:ln>
            </c:spPr>
            <c:trendlineType val="poly"/>
            <c:order val="3"/>
          </c:trendline>
          <c:xVal>
            <c:numRef>
              <c:f>Sheet1!$F$2:$F$14</c:f>
              <c:numCache>
                <c:formatCode>General</c:formatCode>
                <c:ptCount val="13"/>
                <c:pt idx="0">
                  <c:v>40.0</c:v>
                </c:pt>
                <c:pt idx="1">
                  <c:v>45.0</c:v>
                </c:pt>
                <c:pt idx="2">
                  <c:v>50.0</c:v>
                </c:pt>
                <c:pt idx="3">
                  <c:v>55.0</c:v>
                </c:pt>
                <c:pt idx="4">
                  <c:v>60.0</c:v>
                </c:pt>
                <c:pt idx="5">
                  <c:v>65.0</c:v>
                </c:pt>
                <c:pt idx="6">
                  <c:v>70.0</c:v>
                </c:pt>
                <c:pt idx="7">
                  <c:v>75.0</c:v>
                </c:pt>
                <c:pt idx="8">
                  <c:v>80.0</c:v>
                </c:pt>
                <c:pt idx="9">
                  <c:v>85.0</c:v>
                </c:pt>
                <c:pt idx="10">
                  <c:v>90.0</c:v>
                </c:pt>
                <c:pt idx="11">
                  <c:v>95.0</c:v>
                </c:pt>
                <c:pt idx="12">
                  <c:v>100.0</c:v>
                </c:pt>
              </c:numCache>
            </c:numRef>
          </c:xVal>
          <c:yVal>
            <c:numRef>
              <c:f>Sheet1!$H$2:$H$14</c:f>
              <c:numCache>
                <c:formatCode>0</c:formatCode>
                <c:ptCount val="13"/>
                <c:pt idx="0">
                  <c:v>100.0</c:v>
                </c:pt>
                <c:pt idx="1">
                  <c:v>94.39824439354518</c:v>
                </c:pt>
                <c:pt idx="2">
                  <c:v>90.77587308088599</c:v>
                </c:pt>
                <c:pt idx="3">
                  <c:v>85.19735949200375</c:v>
                </c:pt>
                <c:pt idx="4">
                  <c:v>80.37798856709932</c:v>
                </c:pt>
                <c:pt idx="5">
                  <c:v>74.28973852285415</c:v>
                </c:pt>
                <c:pt idx="6">
                  <c:v>65.93470477416457</c:v>
                </c:pt>
                <c:pt idx="7">
                  <c:v>55.05388754391721</c:v>
                </c:pt>
                <c:pt idx="8">
                  <c:v>47.504892000952</c:v>
                </c:pt>
                <c:pt idx="9">
                  <c:v>41.33146190928409</c:v>
                </c:pt>
              </c:numCache>
            </c:numRef>
          </c:yVal>
        </c:ser>
        <c:axId val="490065848"/>
        <c:axId val="490073832"/>
      </c:scatterChart>
      <c:valAx>
        <c:axId val="490065848"/>
        <c:scaling>
          <c:orientation val="minMax"/>
          <c:max val="100.0"/>
          <c:min val="40.0"/>
        </c:scaling>
        <c:axPos val="b"/>
        <c:title>
          <c:tx>
            <c:rich>
              <a:bodyPr/>
              <a:lstStyle/>
              <a:p>
                <a:pPr>
                  <a:defRPr sz="126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Age</a:t>
                </a:r>
              </a:p>
            </c:rich>
          </c:tx>
          <c:layout>
            <c:manualLayout>
              <c:xMode val="edge"/>
              <c:yMode val="edge"/>
              <c:x val="0.439789269129822"/>
              <c:y val="0.917691296343179"/>
            </c:manualLayout>
          </c:layout>
          <c:spPr>
            <a:noFill/>
            <a:ln w="17608">
              <a:noFill/>
            </a:ln>
          </c:spPr>
        </c:title>
        <c:numFmt formatCode="General" sourceLinked="1"/>
        <c:tickLblPos val="nextTo"/>
        <c:spPr>
          <a:ln w="220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36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90073832"/>
        <c:crosses val="autoZero"/>
        <c:crossBetween val="midCat"/>
        <c:majorUnit val="10.0"/>
        <c:minorUnit val="5.0"/>
      </c:valAx>
      <c:valAx>
        <c:axId val="490073832"/>
        <c:scaling>
          <c:orientation val="minMax"/>
        </c:scaling>
        <c:axPos val="l"/>
        <c:majorGridlines>
          <c:spPr>
            <a:ln w="2201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6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 </a:t>
                </a:r>
              </a:p>
            </c:rich>
          </c:tx>
          <c:layout>
            <c:manualLayout>
              <c:xMode val="edge"/>
              <c:yMode val="edge"/>
              <c:x val="0.0163690848978729"/>
              <c:y val="0.432242918342674"/>
            </c:manualLayout>
          </c:layout>
          <c:spPr>
            <a:noFill/>
            <a:ln w="17608">
              <a:noFill/>
            </a:ln>
          </c:spPr>
        </c:title>
        <c:numFmt formatCode="0" sourceLinked="1"/>
        <c:tickLblPos val="nextTo"/>
        <c:spPr>
          <a:ln w="220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4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90065848"/>
        <c:crosses val="autoZero"/>
        <c:crossBetween val="midCat"/>
      </c:valAx>
      <c:spPr>
        <a:noFill/>
        <a:ln w="8804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2201">
      <a:solidFill>
        <a:srgbClr val="000000"/>
      </a:solidFill>
      <a:prstDash val="solid"/>
    </a:ln>
  </c:spPr>
  <c:txPr>
    <a:bodyPr/>
    <a:lstStyle/>
    <a:p>
      <a:pPr>
        <a:defRPr sz="126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9E272-21D8-4E96-B6C2-7A66CD1B4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8FC2F-BA70-4C46-BB57-0C8A2128EB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8FC2F-BA70-4C46-BB57-0C8A2128EB9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8FC2F-BA70-4C46-BB57-0C8A2128EB9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79B655-E9DB-4231-B1FC-73445165458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8FC2F-BA70-4C46-BB57-0C8A2128EB9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8FC2F-BA70-4C46-BB57-0C8A2128EB9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8FC2F-BA70-4C46-BB57-0C8A2128EB9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8FC2F-BA70-4C46-BB57-0C8A2128EB9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8FC2F-BA70-4C46-BB57-0C8A2128EB9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8FC2F-BA70-4C46-BB57-0C8A2128EB9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8FC2F-BA70-4C46-BB57-0C8A2128EB9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8FC2F-BA70-4C46-BB57-0C8A2128EB9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8FC2F-BA70-4C46-BB57-0C8A2128EB9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8FC2F-BA70-4C46-BB57-0C8A2128EB9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8FC2F-BA70-4C46-BB57-0C8A2128EB9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8FC2F-BA70-4C46-BB57-0C8A2128EB9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8FC2F-BA70-4C46-BB57-0C8A2128EB9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8FC2F-BA70-4C46-BB57-0C8A2128EB9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8FC2F-BA70-4C46-BB57-0C8A2128EB9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8FC2F-BA70-4C46-BB57-0C8A2128EB9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8FC2F-BA70-4C46-BB57-0C8A2128EB9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8FC2F-BA70-4C46-BB57-0C8A2128EB9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8FC2F-BA70-4C46-BB57-0C8A2128EB9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8FC2F-BA70-4C46-BB57-0C8A2128EB9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8FC2F-BA70-4C46-BB57-0C8A2128EB9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8FC2F-BA70-4C46-BB57-0C8A2128EB9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510D-45A1-D54B-9494-F37E8F9B7FD2}" type="datetime1">
              <a:rPr lang="en-US" smtClean="0"/>
              <a:t>8/1/10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391C285-A3C4-4658-BAED-CBAFDA7853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F9E4-0500-2C48-90AE-EA0EACA9AE44}" type="datetime1">
              <a:rPr lang="en-US" smtClean="0"/>
              <a:t>8/1/10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285-A3C4-4658-BAED-CBAFDA7853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9266A-5A6D-E54F-9B5D-CD574CEAEFA9}" type="datetime1">
              <a:rPr lang="en-US" smtClean="0"/>
              <a:t>8/1/10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285-A3C4-4658-BAED-CBAFDA7853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783D-02D8-6744-8BD7-2F244286650E}" type="datetime1">
              <a:rPr lang="en-US" smtClean="0"/>
              <a:t>8/1/10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285-A3C4-4658-BAED-CBAFDA7853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EB4C-959B-C046-AE02-A4DEEA28F0D1}" type="datetime1">
              <a:rPr lang="en-US" smtClean="0"/>
              <a:t>8/1/10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391C285-A3C4-4658-BAED-CBAFDA785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AD2E-814A-5848-824C-44CF023EB9A6}" type="datetime1">
              <a:rPr lang="en-US" smtClean="0"/>
              <a:t>8/1/10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285-A3C4-4658-BAED-CBAFDA7853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A5F0-C6C2-804F-9696-5475E3265B93}" type="datetime1">
              <a:rPr lang="en-US" smtClean="0"/>
              <a:t>8/1/10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285-A3C4-4658-BAED-CBAFDA7853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F0A8-2F7F-C84B-8E59-78283C6DFFE2}" type="datetime1">
              <a:rPr lang="en-US" smtClean="0"/>
              <a:t>8/1/10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285-A3C4-4658-BAED-CBAFDA785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F23B8-0447-7846-9283-1D6E8F91111B}" type="datetime1">
              <a:rPr lang="en-US" smtClean="0"/>
              <a:t>8/1/10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285-A3C4-4658-BAED-CBAFDA7853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3792-20DF-D847-9017-6577219EE512}" type="datetime1">
              <a:rPr lang="en-US" smtClean="0"/>
              <a:t>8/1/10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285-A3C4-4658-BAED-CBAFDA7853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4CEC-BB40-7C41-965C-C1EC29827FFD}" type="datetime1">
              <a:rPr lang="en-US" smtClean="0"/>
              <a:t>8/1/10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391C285-A3C4-4658-BAED-CBAFDA7853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371600"/>
            <a:ext cx="777240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CFE7AE9-FAAE-124F-86AF-5C818CDC1642}" type="datetime1">
              <a:rPr lang="en-US" smtClean="0"/>
              <a:t>8/1/10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2484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© Brian Peacock Ergonomics (BPE) Pte. Ltd.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391C285-A3C4-4658-BAED-CBAFDA785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5" Type="http://schemas.openxmlformats.org/officeDocument/2006/relationships/image" Target="../media/image12.wmf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package" Target="../embeddings/Microsoft_Office_PowerPoint_Slide22222222.sldx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chart" Target="../charts/char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package" Target="../embeddings/Microsoft_Office_PowerPoint_Slide11111111.sldx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581400"/>
            <a:ext cx="7779434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Brian Peacock </a:t>
            </a:r>
          </a:p>
          <a:p>
            <a:r>
              <a:rPr lang="en-US" dirty="0" smtClean="0"/>
              <a:t>for</a:t>
            </a:r>
          </a:p>
          <a:p>
            <a:r>
              <a:rPr lang="en-US" dirty="0" smtClean="0"/>
              <a:t>Singapore Technologies (ST) Kinetics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Human Factors in Manufacturing:</a:t>
            </a:r>
            <a:br>
              <a:rPr lang="en-US" dirty="0" smtClean="0"/>
            </a:br>
            <a:r>
              <a:rPr lang="en-US" sz="3400" dirty="0" smtClean="0"/>
              <a:t>Introduction, Purpose and Scope</a:t>
            </a: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285-A3C4-4658-BAED-CBAFDA78539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524000" y="1066800"/>
            <a:ext cx="6019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>
                <a:latin typeface="Arial" charset="0"/>
              </a:rPr>
              <a:t>If it isn’t applied to the design of something it isn’t Ergonomics</a:t>
            </a:r>
            <a:r>
              <a:rPr lang="en-US" sz="3600" dirty="0">
                <a:latin typeface="Arial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3200" dirty="0">
                <a:latin typeface="Arial" charset="0"/>
              </a:rPr>
              <a:t>(but it might be one of the related basic sciences – psychology, physiology, biomechanics etc)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285-A3C4-4658-BAED-CBAFDA78539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04800" y="1676400"/>
            <a:ext cx="8534400" cy="472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32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32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32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32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32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3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The Environment </a:t>
            </a:r>
          </a:p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The Operational and Temporal Contexts</a:t>
            </a:r>
          </a:p>
        </p:txBody>
      </p:sp>
      <p:sp>
        <p:nvSpPr>
          <p:cNvPr id="14" name="Oval 13"/>
          <p:cNvSpPr/>
          <p:nvPr/>
        </p:nvSpPr>
        <p:spPr>
          <a:xfrm>
            <a:off x="533400" y="1981200"/>
            <a:ext cx="2667000" cy="3124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FF00"/>
                </a:solidFill>
              </a:rPr>
              <a:t>The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FFFF00"/>
                </a:solidFill>
              </a:rPr>
              <a:t>Users</a:t>
            </a:r>
          </a:p>
        </p:txBody>
      </p:sp>
      <p:sp>
        <p:nvSpPr>
          <p:cNvPr id="15" name="Oval 14"/>
          <p:cNvSpPr/>
          <p:nvPr/>
        </p:nvSpPr>
        <p:spPr>
          <a:xfrm>
            <a:off x="6019800" y="1981200"/>
            <a:ext cx="2667000" cy="3124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FF00"/>
                </a:solidFill>
              </a:rPr>
              <a:t>The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FFFF00"/>
                </a:solidFill>
              </a:rPr>
              <a:t>Systems</a:t>
            </a:r>
          </a:p>
        </p:txBody>
      </p:sp>
      <p:sp>
        <p:nvSpPr>
          <p:cNvPr id="16" name="Left-Right Arrow 15"/>
          <p:cNvSpPr/>
          <p:nvPr/>
        </p:nvSpPr>
        <p:spPr>
          <a:xfrm>
            <a:off x="3429000" y="2209800"/>
            <a:ext cx="2319338" cy="762000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Physical</a:t>
            </a:r>
          </a:p>
        </p:txBody>
      </p:sp>
      <p:sp>
        <p:nvSpPr>
          <p:cNvPr id="17" name="Left-Right Arrow 16"/>
          <p:cNvSpPr/>
          <p:nvPr/>
        </p:nvSpPr>
        <p:spPr>
          <a:xfrm>
            <a:off x="3429000" y="3200400"/>
            <a:ext cx="2319338" cy="762000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Cognitive</a:t>
            </a:r>
          </a:p>
        </p:txBody>
      </p:sp>
      <p:sp>
        <p:nvSpPr>
          <p:cNvPr id="18" name="Left-Right Arrow 17"/>
          <p:cNvSpPr/>
          <p:nvPr/>
        </p:nvSpPr>
        <p:spPr>
          <a:xfrm>
            <a:off x="3429000" y="4191000"/>
            <a:ext cx="2319338" cy="762000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Emotional</a:t>
            </a:r>
          </a:p>
        </p:txBody>
      </p:sp>
      <p:sp>
        <p:nvSpPr>
          <p:cNvPr id="20488" name="Title 19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pPr algn="ctr"/>
            <a:r>
              <a:rPr lang="en-US" sz="3200" b="1" smtClean="0"/>
              <a:t>Interfaces, Interdependencies Interactions, Interferences and Integration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285-A3C4-4658-BAED-CBAFDA78539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27038"/>
            <a:ext cx="7772400" cy="944562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The Challenge of Design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900" b="1" dirty="0" smtClean="0"/>
              <a:t>Control and Resilience</a:t>
            </a:r>
            <a:endParaRPr lang="en-US" b="1" dirty="0"/>
          </a:p>
        </p:txBody>
      </p:sp>
      <p:grpSp>
        <p:nvGrpSpPr>
          <p:cNvPr id="47" name="Group 46"/>
          <p:cNvGrpSpPr/>
          <p:nvPr/>
        </p:nvGrpSpPr>
        <p:grpSpPr>
          <a:xfrm>
            <a:off x="533400" y="1447800"/>
            <a:ext cx="8305800" cy="4572000"/>
            <a:chOff x="533400" y="1447800"/>
            <a:chExt cx="8305800" cy="4572000"/>
          </a:xfrm>
        </p:grpSpPr>
        <p:cxnSp>
          <p:nvCxnSpPr>
            <p:cNvPr id="13" name="Straight Arrow Connector 12"/>
            <p:cNvCxnSpPr>
              <a:stCxn id="11" idx="2"/>
              <a:endCxn id="8" idx="0"/>
            </p:cNvCxnSpPr>
            <p:nvPr/>
          </p:nvCxnSpPr>
          <p:spPr>
            <a:xfrm rot="5400000">
              <a:off x="1238250" y="2914650"/>
              <a:ext cx="8001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9" idx="2"/>
              <a:endCxn id="6" idx="0"/>
            </p:cNvCxnSpPr>
            <p:nvPr/>
          </p:nvCxnSpPr>
          <p:spPr>
            <a:xfrm rot="5400000">
              <a:off x="4381500" y="2914650"/>
              <a:ext cx="8001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ounded Rectangle 5"/>
            <p:cNvSpPr/>
            <p:nvPr/>
          </p:nvSpPr>
          <p:spPr>
            <a:xfrm>
              <a:off x="3676650" y="3314700"/>
              <a:ext cx="2209800" cy="1066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The Process</a:t>
              </a:r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629400" y="3314700"/>
              <a:ext cx="2209800" cy="1066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Outputs</a:t>
              </a:r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33400" y="3314700"/>
              <a:ext cx="2209800" cy="1066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Inputs</a:t>
              </a:r>
              <a:endParaRPr 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676650" y="1447800"/>
              <a:ext cx="2209800" cy="1066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Uncontrollable Factors</a:t>
              </a:r>
              <a:endParaRPr lang="en-US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676650" y="4953000"/>
              <a:ext cx="2209800" cy="1066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Feedback</a:t>
              </a:r>
              <a:endParaRPr lang="en-US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33400" y="1447800"/>
              <a:ext cx="2209800" cy="1066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Feed forward</a:t>
              </a:r>
              <a:endParaRPr lang="en-US" dirty="0"/>
            </a:p>
          </p:txBody>
        </p:sp>
        <p:cxnSp>
          <p:nvCxnSpPr>
            <p:cNvPr id="18" name="Straight Arrow Connector 17"/>
            <p:cNvCxnSpPr>
              <a:stCxn id="8" idx="3"/>
              <a:endCxn id="6" idx="1"/>
            </p:cNvCxnSpPr>
            <p:nvPr/>
          </p:nvCxnSpPr>
          <p:spPr>
            <a:xfrm>
              <a:off x="2743200" y="3848100"/>
              <a:ext cx="93345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9" idx="1"/>
              <a:endCxn id="11" idx="3"/>
            </p:cNvCxnSpPr>
            <p:nvPr/>
          </p:nvCxnSpPr>
          <p:spPr>
            <a:xfrm rot="10800000">
              <a:off x="2743200" y="1981200"/>
              <a:ext cx="93345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6" idx="3"/>
              <a:endCxn id="7" idx="1"/>
            </p:cNvCxnSpPr>
            <p:nvPr/>
          </p:nvCxnSpPr>
          <p:spPr>
            <a:xfrm>
              <a:off x="5886450" y="3848100"/>
              <a:ext cx="74295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hape 34"/>
            <p:cNvCxnSpPr>
              <a:stCxn id="7" idx="2"/>
              <a:endCxn id="10" idx="3"/>
            </p:cNvCxnSpPr>
            <p:nvPr/>
          </p:nvCxnSpPr>
          <p:spPr>
            <a:xfrm rot="5400000">
              <a:off x="6257925" y="4010025"/>
              <a:ext cx="1104900" cy="184785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hape 36"/>
            <p:cNvCxnSpPr>
              <a:stCxn id="10" idx="1"/>
              <a:endCxn id="8" idx="2"/>
            </p:cNvCxnSpPr>
            <p:nvPr/>
          </p:nvCxnSpPr>
          <p:spPr>
            <a:xfrm rot="10800000">
              <a:off x="1638300" y="4381500"/>
              <a:ext cx="2038350" cy="110490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7010400" y="685800"/>
            <a:ext cx="1600200" cy="193899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Will your system design inputs make the process resilient to uncontrollable factors?</a:t>
            </a:r>
            <a:endParaRPr lang="en-US" sz="2000" i="1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285-A3C4-4658-BAED-CBAFDA78539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76200"/>
            <a:ext cx="7772400" cy="944562"/>
          </a:xfrm>
        </p:spPr>
        <p:txBody>
          <a:bodyPr/>
          <a:lstStyle/>
          <a:p>
            <a:r>
              <a:rPr lang="en-US" dirty="0" smtClean="0"/>
              <a:t>Activities of Ergonomists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04800" y="2247900"/>
            <a:ext cx="1981200" cy="175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Analysis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209800" y="2247900"/>
            <a:ext cx="1981200" cy="175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Design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191000" y="2247900"/>
            <a:ext cx="1981200" cy="175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Usability Testing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172200" y="2247900"/>
            <a:ext cx="2667000" cy="175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Outcome Investigation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flipH="1">
            <a:off x="1371600" y="4267200"/>
            <a:ext cx="60960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Feedback</a:t>
            </a:r>
            <a:endParaRPr lang="en-US" sz="2600" dirty="0"/>
          </a:p>
        </p:txBody>
      </p:sp>
      <p:sp>
        <p:nvSpPr>
          <p:cNvPr id="14" name="Right Arrow 13"/>
          <p:cNvSpPr/>
          <p:nvPr/>
        </p:nvSpPr>
        <p:spPr>
          <a:xfrm flipH="1">
            <a:off x="1295400" y="1371600"/>
            <a:ext cx="60960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Feed forward / Anticipation</a:t>
            </a:r>
            <a:endParaRPr lang="en-US" sz="26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285-A3C4-4658-BAED-CBAFDA78539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8683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Design Requirements - Voice Of </a:t>
            </a:r>
            <a:r>
              <a:rPr lang="en-US" sz="3200" b="1" smtClean="0"/>
              <a:t>the Customers</a:t>
            </a:r>
            <a:endParaRPr lang="en-US" sz="32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Who is the customer?</a:t>
            </a:r>
          </a:p>
          <a:p>
            <a:pPr lvl="1"/>
            <a:r>
              <a:rPr lang="en-US" dirty="0" smtClean="0"/>
              <a:t>End user?</a:t>
            </a:r>
          </a:p>
          <a:p>
            <a:pPr lvl="1"/>
            <a:r>
              <a:rPr lang="en-US" dirty="0" smtClean="0"/>
              <a:t>Maintainer?</a:t>
            </a:r>
          </a:p>
          <a:p>
            <a:pPr lvl="1"/>
            <a:r>
              <a:rPr lang="en-US" dirty="0" smtClean="0"/>
              <a:t>Procurement department?</a:t>
            </a:r>
          </a:p>
          <a:p>
            <a:pPr lvl="1"/>
            <a:r>
              <a:rPr lang="en-US" dirty="0" smtClean="0"/>
              <a:t>Shareholders?</a:t>
            </a:r>
          </a:p>
          <a:p>
            <a:pPr lvl="1"/>
            <a:r>
              <a:rPr lang="en-US" dirty="0" smtClean="0"/>
              <a:t>Manufacturing employees?</a:t>
            </a:r>
          </a:p>
          <a:p>
            <a:pPr lvl="1"/>
            <a:r>
              <a:rPr lang="en-US" dirty="0" smtClean="0"/>
              <a:t>Your manager?</a:t>
            </a:r>
          </a:p>
          <a:p>
            <a:pPr lvl="1"/>
            <a:r>
              <a:rPr lang="en-US" dirty="0" smtClean="0"/>
              <a:t>Others?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257800" y="4038600"/>
            <a:ext cx="2514600" cy="1938992"/>
            <a:chOff x="5867400" y="4038600"/>
            <a:chExt cx="2514600" cy="1938992"/>
          </a:xfrm>
        </p:grpSpPr>
        <p:sp>
          <p:nvSpPr>
            <p:cNvPr id="7" name="TextBox 6"/>
            <p:cNvSpPr txBox="1"/>
            <p:nvPr/>
          </p:nvSpPr>
          <p:spPr>
            <a:xfrm>
              <a:off x="5867400" y="4038600"/>
              <a:ext cx="1066800" cy="1938992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smtClean="0">
                  <a:solidFill>
                    <a:schemeClr val="accent2">
                      <a:lumMod val="75000"/>
                    </a:schemeClr>
                  </a:solidFill>
                </a:rPr>
                <a:t>E4S3</a:t>
              </a:r>
              <a:endParaRPr lang="en-US" sz="60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934200" y="4648200"/>
              <a:ext cx="1447800" cy="584775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+R&amp;R</a:t>
              </a:r>
              <a:endParaRPr lang="en-US" sz="3200" b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257800" y="1642408"/>
            <a:ext cx="3352800" cy="193899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What are their requirements?</a:t>
            </a:r>
          </a:p>
          <a:p>
            <a:pPr algn="ctr"/>
            <a:endParaRPr lang="en-US" sz="2400" b="1" i="1" dirty="0" smtClean="0"/>
          </a:p>
          <a:p>
            <a:pPr algn="ctr"/>
            <a:r>
              <a:rPr lang="en-US" sz="2400" b="1" i="1" dirty="0" smtClean="0"/>
              <a:t>Different customers have different requirements!</a:t>
            </a:r>
            <a:endParaRPr lang="en-US" sz="24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4876800"/>
            <a:ext cx="1524000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6Us</a:t>
            </a:r>
            <a:endParaRPr lang="en-US" sz="6000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33400" y="1143000"/>
            <a:ext cx="7924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285-A3C4-4658-BAED-CBAFDA78539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Human Physical Characteristics, </a:t>
            </a:r>
            <a:br>
              <a:rPr lang="en-US" sz="3200" dirty="0" smtClean="0"/>
            </a:br>
            <a:r>
              <a:rPr lang="en-US" sz="3200" dirty="0" smtClean="0"/>
              <a:t>Capabilities and Limitations</a:t>
            </a:r>
            <a:endParaRPr lang="en-US" sz="3200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92" name="Oval 5"/>
          <p:cNvSpPr>
            <a:spLocks noChangeArrowheads="1"/>
          </p:cNvSpPr>
          <p:nvPr/>
        </p:nvSpPr>
        <p:spPr bwMode="auto">
          <a:xfrm>
            <a:off x="1981200" y="1752600"/>
            <a:ext cx="2819400" cy="2522538"/>
          </a:xfrm>
          <a:prstGeom prst="ellipse">
            <a:avLst/>
          </a:prstGeom>
          <a:solidFill>
            <a:srgbClr val="CBDC2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latin typeface="Arial" charset="0"/>
              </a:rPr>
              <a:t>Size</a:t>
            </a:r>
          </a:p>
        </p:txBody>
      </p:sp>
      <p:sp>
        <p:nvSpPr>
          <p:cNvPr id="12293" name="Oval 6"/>
          <p:cNvSpPr>
            <a:spLocks noChangeArrowheads="1"/>
          </p:cNvSpPr>
          <p:nvPr/>
        </p:nvSpPr>
        <p:spPr bwMode="auto">
          <a:xfrm>
            <a:off x="4648200" y="1981200"/>
            <a:ext cx="2819400" cy="2522538"/>
          </a:xfrm>
          <a:prstGeom prst="ellipse">
            <a:avLst/>
          </a:prstGeom>
          <a:solidFill>
            <a:srgbClr val="CBDC2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latin typeface="Arial" charset="0"/>
              </a:rPr>
              <a:t>Strength</a:t>
            </a:r>
          </a:p>
        </p:txBody>
      </p:sp>
      <p:sp>
        <p:nvSpPr>
          <p:cNvPr id="12294" name="Oval 8"/>
          <p:cNvSpPr>
            <a:spLocks noChangeArrowheads="1"/>
          </p:cNvSpPr>
          <p:nvPr/>
        </p:nvSpPr>
        <p:spPr bwMode="auto">
          <a:xfrm>
            <a:off x="3657600" y="3429000"/>
            <a:ext cx="2819400" cy="2522538"/>
          </a:xfrm>
          <a:prstGeom prst="ellipse">
            <a:avLst/>
          </a:prstGeom>
          <a:solidFill>
            <a:srgbClr val="CBDC2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latin typeface="Arial" charset="0"/>
              </a:rPr>
              <a:t>Skill</a:t>
            </a:r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1600200" y="3429000"/>
            <a:ext cx="2819400" cy="2522538"/>
          </a:xfrm>
          <a:prstGeom prst="ellipse">
            <a:avLst/>
          </a:prstGeom>
          <a:solidFill>
            <a:srgbClr val="CBDC2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latin typeface="Arial" charset="0"/>
              </a:rPr>
              <a:t>Stamina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914400" y="1217612"/>
            <a:ext cx="7696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285-A3C4-4658-BAED-CBAFDA78539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vary</a:t>
            </a:r>
            <a:endParaRPr lang="en-US" dirty="0"/>
          </a:p>
        </p:txBody>
      </p:sp>
      <p:pic>
        <p:nvPicPr>
          <p:cNvPr id="6" name="Picture 7" descr="sts109-s-002"/>
          <p:cNvPicPr>
            <a:picLocks noChangeAspect="1" noChangeArrowheads="1"/>
          </p:cNvPicPr>
          <p:nvPr/>
        </p:nvPicPr>
        <p:blipFill>
          <a:blip r:embed="rId3" cstate="print"/>
          <a:srcRect t="16563"/>
          <a:stretch>
            <a:fillRect/>
          </a:stretch>
        </p:blipFill>
        <p:spPr bwMode="auto">
          <a:xfrm>
            <a:off x="1066800" y="1447800"/>
            <a:ext cx="7125118" cy="4752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Straight Connector 9"/>
          <p:cNvCxnSpPr/>
          <p:nvPr/>
        </p:nvCxnSpPr>
        <p:spPr>
          <a:xfrm>
            <a:off x="1066800" y="1219200"/>
            <a:ext cx="7162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285-A3C4-4658-BAED-CBAFDA78539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Oval 5"/>
          <p:cNvSpPr>
            <a:spLocks noChangeArrowheads="1"/>
          </p:cNvSpPr>
          <p:nvPr/>
        </p:nvSpPr>
        <p:spPr bwMode="auto">
          <a:xfrm>
            <a:off x="457200" y="2286000"/>
            <a:ext cx="1828800" cy="1295400"/>
          </a:xfrm>
          <a:prstGeom prst="ellipse">
            <a:avLst/>
          </a:prstGeom>
          <a:solidFill>
            <a:srgbClr val="DC44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latin typeface="Arial" charset="0"/>
              </a:rPr>
              <a:t>Sensing</a:t>
            </a:r>
          </a:p>
        </p:txBody>
      </p:sp>
      <p:sp>
        <p:nvSpPr>
          <p:cNvPr id="13317" name="Oval 8"/>
          <p:cNvSpPr>
            <a:spLocks noChangeArrowheads="1"/>
          </p:cNvSpPr>
          <p:nvPr/>
        </p:nvSpPr>
        <p:spPr bwMode="auto">
          <a:xfrm>
            <a:off x="5257800" y="2667000"/>
            <a:ext cx="1828800" cy="1295400"/>
          </a:xfrm>
          <a:prstGeom prst="ellipse">
            <a:avLst/>
          </a:prstGeom>
          <a:solidFill>
            <a:srgbClr val="DC44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latin typeface="Arial" charset="0"/>
              </a:rPr>
              <a:t>Deciding</a:t>
            </a:r>
          </a:p>
        </p:txBody>
      </p:sp>
      <p:sp>
        <p:nvSpPr>
          <p:cNvPr id="13318" name="Oval 9"/>
          <p:cNvSpPr>
            <a:spLocks noChangeArrowheads="1"/>
          </p:cNvSpPr>
          <p:nvPr/>
        </p:nvSpPr>
        <p:spPr bwMode="auto">
          <a:xfrm>
            <a:off x="5257800" y="4724400"/>
            <a:ext cx="1828800" cy="1295400"/>
          </a:xfrm>
          <a:prstGeom prst="ellipse">
            <a:avLst/>
          </a:prstGeom>
          <a:solidFill>
            <a:srgbClr val="DC44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latin typeface="Arial" charset="0"/>
              </a:rPr>
              <a:t>Learning</a:t>
            </a:r>
          </a:p>
        </p:txBody>
      </p:sp>
      <p:sp>
        <p:nvSpPr>
          <p:cNvPr id="13319" name="Oval 10"/>
          <p:cNvSpPr>
            <a:spLocks noChangeArrowheads="1"/>
          </p:cNvSpPr>
          <p:nvPr/>
        </p:nvSpPr>
        <p:spPr bwMode="auto">
          <a:xfrm>
            <a:off x="4038600" y="3429000"/>
            <a:ext cx="1828800" cy="1295400"/>
          </a:xfrm>
          <a:prstGeom prst="ellipse">
            <a:avLst/>
          </a:prstGeom>
          <a:solidFill>
            <a:srgbClr val="DC44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latin typeface="Arial" charset="0"/>
              </a:rPr>
              <a:t>Planning</a:t>
            </a:r>
          </a:p>
        </p:txBody>
      </p:sp>
      <p:sp>
        <p:nvSpPr>
          <p:cNvPr id="13320" name="Oval 11"/>
          <p:cNvSpPr>
            <a:spLocks noChangeArrowheads="1"/>
          </p:cNvSpPr>
          <p:nvPr/>
        </p:nvSpPr>
        <p:spPr bwMode="auto">
          <a:xfrm>
            <a:off x="2819400" y="1676400"/>
            <a:ext cx="1828800" cy="1295400"/>
          </a:xfrm>
          <a:prstGeom prst="ellipse">
            <a:avLst/>
          </a:prstGeom>
          <a:solidFill>
            <a:srgbClr val="DC44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latin typeface="Arial" charset="0"/>
              </a:rPr>
              <a:t>Perceiving</a:t>
            </a:r>
          </a:p>
        </p:txBody>
      </p:sp>
      <p:sp>
        <p:nvSpPr>
          <p:cNvPr id="13321" name="Oval 12"/>
          <p:cNvSpPr>
            <a:spLocks noChangeArrowheads="1"/>
          </p:cNvSpPr>
          <p:nvPr/>
        </p:nvSpPr>
        <p:spPr bwMode="auto">
          <a:xfrm>
            <a:off x="1219200" y="1524000"/>
            <a:ext cx="1828800" cy="1295400"/>
          </a:xfrm>
          <a:prstGeom prst="ellipse">
            <a:avLst/>
          </a:prstGeom>
          <a:solidFill>
            <a:srgbClr val="DC44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latin typeface="Arial" charset="0"/>
              </a:rPr>
              <a:t>Attending</a:t>
            </a:r>
          </a:p>
        </p:txBody>
      </p:sp>
      <p:sp>
        <p:nvSpPr>
          <p:cNvPr id="13322" name="Oval 13"/>
          <p:cNvSpPr>
            <a:spLocks noChangeArrowheads="1"/>
          </p:cNvSpPr>
          <p:nvPr/>
        </p:nvSpPr>
        <p:spPr bwMode="auto">
          <a:xfrm>
            <a:off x="3429000" y="4495800"/>
            <a:ext cx="1828800" cy="1295400"/>
          </a:xfrm>
          <a:prstGeom prst="ellipse">
            <a:avLst/>
          </a:prstGeom>
          <a:solidFill>
            <a:srgbClr val="DC44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latin typeface="Arial" charset="0"/>
              </a:rPr>
              <a:t>Communicating</a:t>
            </a:r>
          </a:p>
        </p:txBody>
      </p:sp>
      <p:sp>
        <p:nvSpPr>
          <p:cNvPr id="13323" name="Oval 14"/>
          <p:cNvSpPr>
            <a:spLocks noChangeArrowheads="1"/>
          </p:cNvSpPr>
          <p:nvPr/>
        </p:nvSpPr>
        <p:spPr bwMode="auto">
          <a:xfrm>
            <a:off x="1828800" y="3962400"/>
            <a:ext cx="1828800" cy="1295400"/>
          </a:xfrm>
          <a:prstGeom prst="ellipse">
            <a:avLst/>
          </a:prstGeom>
          <a:solidFill>
            <a:srgbClr val="DC44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latin typeface="Arial" charset="0"/>
              </a:rPr>
              <a:t>Controlling</a:t>
            </a:r>
          </a:p>
        </p:txBody>
      </p:sp>
      <p:sp>
        <p:nvSpPr>
          <p:cNvPr id="13324" name="Oval 15"/>
          <p:cNvSpPr>
            <a:spLocks noChangeArrowheads="1"/>
          </p:cNvSpPr>
          <p:nvPr/>
        </p:nvSpPr>
        <p:spPr bwMode="auto">
          <a:xfrm>
            <a:off x="6096000" y="1905000"/>
            <a:ext cx="1828800" cy="1295400"/>
          </a:xfrm>
          <a:prstGeom prst="ellipse">
            <a:avLst/>
          </a:prstGeom>
          <a:solidFill>
            <a:srgbClr val="DC44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latin typeface="Arial" charset="0"/>
              </a:rPr>
              <a:t>Calculating</a:t>
            </a:r>
          </a:p>
        </p:txBody>
      </p:sp>
      <p:sp>
        <p:nvSpPr>
          <p:cNvPr id="13325" name="Oval 6"/>
          <p:cNvSpPr>
            <a:spLocks noChangeArrowheads="1"/>
          </p:cNvSpPr>
          <p:nvPr/>
        </p:nvSpPr>
        <p:spPr bwMode="auto">
          <a:xfrm>
            <a:off x="4419600" y="1752600"/>
            <a:ext cx="1828800" cy="1295400"/>
          </a:xfrm>
          <a:prstGeom prst="ellipse">
            <a:avLst/>
          </a:prstGeom>
          <a:solidFill>
            <a:srgbClr val="DC44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latin typeface="Arial" charset="0"/>
              </a:rPr>
              <a:t>Understanding</a:t>
            </a:r>
          </a:p>
        </p:txBody>
      </p:sp>
      <p:sp>
        <p:nvSpPr>
          <p:cNvPr id="13326" name="Oval 7"/>
          <p:cNvSpPr>
            <a:spLocks noChangeArrowheads="1"/>
          </p:cNvSpPr>
          <p:nvPr/>
        </p:nvSpPr>
        <p:spPr bwMode="auto">
          <a:xfrm>
            <a:off x="5486400" y="3733800"/>
            <a:ext cx="1828800" cy="1295400"/>
          </a:xfrm>
          <a:prstGeom prst="ellipse">
            <a:avLst/>
          </a:prstGeom>
          <a:solidFill>
            <a:srgbClr val="DC44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latin typeface="Arial" charset="0"/>
              </a:rPr>
              <a:t>Remembering</a:t>
            </a:r>
          </a:p>
        </p:txBody>
      </p:sp>
      <p:sp>
        <p:nvSpPr>
          <p:cNvPr id="13327" name="Oval 16"/>
          <p:cNvSpPr>
            <a:spLocks noChangeArrowheads="1"/>
          </p:cNvSpPr>
          <p:nvPr/>
        </p:nvSpPr>
        <p:spPr bwMode="auto">
          <a:xfrm>
            <a:off x="6781800" y="3124200"/>
            <a:ext cx="1828800" cy="1295400"/>
          </a:xfrm>
          <a:prstGeom prst="ellipse">
            <a:avLst/>
          </a:prstGeom>
          <a:solidFill>
            <a:srgbClr val="EB95A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latin typeface="Arial" charset="0"/>
              </a:rPr>
              <a:t>Forgetting</a:t>
            </a:r>
          </a:p>
        </p:txBody>
      </p:sp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Cognitive Factors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285-A3C4-4658-BAED-CBAFDA78539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Workload</a:t>
            </a:r>
            <a:endParaRPr lang="en-US" dirty="0"/>
          </a:p>
        </p:txBody>
      </p:sp>
      <p:pic>
        <p:nvPicPr>
          <p:cNvPr id="6" name="Picture 5" descr="San Luis Obispo 0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2792" y="2895600"/>
            <a:ext cx="4026408" cy="3019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Thailand 0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6392" y="2895600"/>
            <a:ext cx="4051808" cy="3038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990600" y="13716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chemeClr val="accent1"/>
              </a:buClr>
              <a:buFont typeface="Arial"/>
              <a:buChar char="•"/>
            </a:pPr>
            <a:r>
              <a:rPr lang="en-US" sz="2800" dirty="0" smtClean="0"/>
              <a:t>Mental Workload = Information / (Time * Training)</a:t>
            </a:r>
          </a:p>
          <a:p>
            <a:pPr marL="514350" indent="-514350">
              <a:buClr>
                <a:schemeClr val="accent1"/>
              </a:buClr>
              <a:buFont typeface="Arial"/>
              <a:buChar char="•"/>
            </a:pPr>
            <a:r>
              <a:rPr lang="en-US" sz="2800" dirty="0" smtClean="0"/>
              <a:t>People vary</a:t>
            </a:r>
          </a:p>
          <a:p>
            <a:pPr marL="514350" indent="-514350">
              <a:buClr>
                <a:schemeClr val="accent1"/>
              </a:buClr>
              <a:buFont typeface="Arial"/>
              <a:buChar char="•"/>
            </a:pPr>
            <a:r>
              <a:rPr lang="en-US" sz="2800" dirty="0" smtClean="0"/>
              <a:t>Stress is important</a:t>
            </a:r>
            <a:endParaRPr lang="en-US" sz="28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66800" y="1219200"/>
            <a:ext cx="7162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285-A3C4-4658-BAED-CBAFDA78539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792162"/>
          </a:xfrm>
        </p:spPr>
        <p:txBody>
          <a:bodyPr/>
          <a:lstStyle/>
          <a:p>
            <a:r>
              <a:rPr lang="en-US" dirty="0" smtClean="0"/>
              <a:t>Environmental Factors</a:t>
            </a:r>
            <a:endParaRPr lang="en-US" dirty="0"/>
          </a:p>
        </p:txBody>
      </p:sp>
      <p:sp>
        <p:nvSpPr>
          <p:cNvPr id="10" name="7-Point Star 9"/>
          <p:cNvSpPr/>
          <p:nvPr/>
        </p:nvSpPr>
        <p:spPr>
          <a:xfrm>
            <a:off x="762000" y="1371600"/>
            <a:ext cx="3581400" cy="27432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Thermal</a:t>
            </a:r>
          </a:p>
          <a:p>
            <a:pPr algn="ctr"/>
            <a:r>
              <a:rPr lang="en-US" dirty="0" smtClean="0"/>
              <a:t>Heat</a:t>
            </a:r>
          </a:p>
          <a:p>
            <a:pPr algn="ctr"/>
            <a:r>
              <a:rPr lang="en-US" dirty="0" smtClean="0"/>
              <a:t>Humidity</a:t>
            </a:r>
          </a:p>
          <a:p>
            <a:pPr algn="ctr"/>
            <a:r>
              <a:rPr lang="en-US" dirty="0" smtClean="0"/>
              <a:t>Cold</a:t>
            </a:r>
          </a:p>
          <a:p>
            <a:pPr algn="ctr"/>
            <a:r>
              <a:rPr lang="en-US" dirty="0" smtClean="0"/>
              <a:t>Air movement</a:t>
            </a:r>
            <a:endParaRPr lang="en-US" dirty="0"/>
          </a:p>
        </p:txBody>
      </p:sp>
      <p:sp>
        <p:nvSpPr>
          <p:cNvPr id="11" name="7-Point Star 10"/>
          <p:cNvSpPr/>
          <p:nvPr/>
        </p:nvSpPr>
        <p:spPr>
          <a:xfrm>
            <a:off x="3733800" y="1219200"/>
            <a:ext cx="3581400" cy="2438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Acoustic</a:t>
            </a:r>
          </a:p>
          <a:p>
            <a:pPr algn="ctr"/>
            <a:r>
              <a:rPr lang="en-US" dirty="0" smtClean="0"/>
              <a:t>Communication</a:t>
            </a:r>
          </a:p>
          <a:p>
            <a:pPr algn="ctr"/>
            <a:r>
              <a:rPr lang="en-US" dirty="0" smtClean="0"/>
              <a:t>Hearing loss</a:t>
            </a:r>
            <a:endParaRPr lang="en-US" dirty="0"/>
          </a:p>
        </p:txBody>
      </p:sp>
      <p:sp>
        <p:nvSpPr>
          <p:cNvPr id="12" name="7-Point Star 11"/>
          <p:cNvSpPr/>
          <p:nvPr/>
        </p:nvSpPr>
        <p:spPr>
          <a:xfrm>
            <a:off x="1371600" y="3657600"/>
            <a:ext cx="3581400" cy="2438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Vibration</a:t>
            </a:r>
          </a:p>
          <a:p>
            <a:pPr algn="ctr"/>
            <a:r>
              <a:rPr lang="en-US" dirty="0" smtClean="0"/>
              <a:t>Hand / Arm</a:t>
            </a:r>
          </a:p>
          <a:p>
            <a:pPr algn="ctr"/>
            <a:r>
              <a:rPr lang="en-US" dirty="0" smtClean="0"/>
              <a:t>Whole body</a:t>
            </a:r>
          </a:p>
        </p:txBody>
      </p:sp>
      <p:sp>
        <p:nvSpPr>
          <p:cNvPr id="13" name="7-Point Star 12"/>
          <p:cNvSpPr/>
          <p:nvPr/>
        </p:nvSpPr>
        <p:spPr>
          <a:xfrm>
            <a:off x="4343400" y="3352800"/>
            <a:ext cx="3962400" cy="2438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Light and Dark</a:t>
            </a:r>
          </a:p>
          <a:p>
            <a:pPr algn="ctr"/>
            <a:r>
              <a:rPr lang="en-US" dirty="0" smtClean="0"/>
              <a:t>Vision</a:t>
            </a:r>
          </a:p>
          <a:p>
            <a:pPr algn="ctr"/>
            <a:r>
              <a:rPr lang="en-US" dirty="0" smtClean="0"/>
              <a:t>Contrast</a:t>
            </a:r>
          </a:p>
          <a:p>
            <a:pPr algn="ctr"/>
            <a:r>
              <a:rPr lang="en-US" dirty="0" smtClean="0"/>
              <a:t>Color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285-A3C4-4658-BAED-CBAFDA78539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Prescott Arizona</a:t>
            </a:r>
            <a:endParaRPr lang="en-US" dirty="0"/>
          </a:p>
        </p:txBody>
      </p:sp>
      <p:pic>
        <p:nvPicPr>
          <p:cNvPr id="8194" name="Picture 2" descr="C:\Documents and Settings\Brian Peacock\My Documents\My Pictures\Cozumel and Prescott\Prescott\_MG_01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371600"/>
            <a:ext cx="6934200" cy="462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285-A3C4-4658-BAED-CBAFDA78539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Factors</a:t>
            </a:r>
            <a:endParaRPr lang="en-US" dirty="0"/>
          </a:p>
        </p:txBody>
      </p:sp>
      <p:pic>
        <p:nvPicPr>
          <p:cNvPr id="248833" name="Picture 1" descr="C:\Documents and Settings\Brian Peacock\Local Settings\Temporary Internet Files\Content.IE5\9HKXZNOK\MC90009022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00200"/>
            <a:ext cx="2714531" cy="1949513"/>
          </a:xfrm>
          <a:prstGeom prst="rect">
            <a:avLst/>
          </a:prstGeom>
          <a:noFill/>
        </p:spPr>
      </p:pic>
      <p:pic>
        <p:nvPicPr>
          <p:cNvPr id="248834" name="Picture 2" descr="C:\Documents and Settings\Brian Peacock\Local Settings\Temporary Internet Files\Content.IE5\AJGRZ2A5\MC90005339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657313"/>
            <a:ext cx="1676400" cy="2057687"/>
          </a:xfrm>
          <a:prstGeom prst="rect">
            <a:avLst/>
          </a:prstGeom>
          <a:noFill/>
        </p:spPr>
      </p:pic>
      <p:pic>
        <p:nvPicPr>
          <p:cNvPr id="248835" name="Picture 3" descr="C:\Documents and Settings\Brian Peacock\Local Settings\Temporary Internet Files\Content.IE5\9HKXZNOK\MC90006495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038600"/>
            <a:ext cx="1776679" cy="1567282"/>
          </a:xfrm>
          <a:prstGeom prst="rect">
            <a:avLst/>
          </a:prstGeom>
          <a:noFill/>
        </p:spPr>
      </p:pic>
      <p:pic>
        <p:nvPicPr>
          <p:cNvPr id="248840" name="Picture 8" descr="C:\Documents and Settings\Brian Peacock\Local Settings\Temporary Internet Files\Content.IE5\MLXLW6GL\MP90040976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3962400"/>
            <a:ext cx="3125541" cy="2082880"/>
          </a:xfrm>
          <a:prstGeom prst="rect">
            <a:avLst/>
          </a:prstGeom>
          <a:noFill/>
        </p:spPr>
      </p:pic>
      <p:pic>
        <p:nvPicPr>
          <p:cNvPr id="248841" name="Picture 9" descr="C:\Documents and Settings\Brian Peacock\Local Settings\Temporary Internet Files\Content.IE5\UFTRNBP3\MP900289877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1676400"/>
            <a:ext cx="3048000" cy="2057400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/>
        </p:nvCxnSpPr>
        <p:spPr>
          <a:xfrm>
            <a:off x="1066800" y="1219200"/>
            <a:ext cx="7162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285-A3C4-4658-BAED-CBAFDA78539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048000" y="3124200"/>
            <a:ext cx="2286000" cy="1524000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Customers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43400" cy="792162"/>
          </a:xfrm>
          <a:noFill/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Social Factors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2514600"/>
            <a:ext cx="2286000" cy="1524000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Groups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and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Teams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4191000"/>
            <a:ext cx="2286000" cy="1524000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Hierarchies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2895600"/>
            <a:ext cx="2286000" cy="1524000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Cooperation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0" y="1676400"/>
            <a:ext cx="2286000" cy="1524000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Communication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7400" y="4038600"/>
            <a:ext cx="2286000" cy="1524000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Competition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2200" y="1447800"/>
            <a:ext cx="2286000" cy="1524000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Language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nd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Jargon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67400" y="533400"/>
            <a:ext cx="2286000" cy="1524000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Roles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Jobs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Supervision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4572000"/>
            <a:ext cx="2286000" cy="1524000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Businesses and Companies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285-A3C4-4658-BAED-CBAFDA78539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3962400" cy="762000"/>
          </a:xfrm>
        </p:spPr>
        <p:txBody>
          <a:bodyPr>
            <a:normAutofit/>
          </a:bodyPr>
          <a:lstStyle/>
          <a:p>
            <a:r>
              <a:rPr lang="en-US" b="1" dirty="0" smtClean="0"/>
              <a:t>Social Factors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60377"/>
            <a:ext cx="3772736" cy="3983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Documents and Settings\Brian Peacock\Local Settings\Temporary Internet Files\Content.IE5\MLXLW6GL\MP900145548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0386" y="228600"/>
            <a:ext cx="4464676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http://www.bataanmarch.com/images/XQ1F0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3250977"/>
            <a:ext cx="4493670" cy="2997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Straight Connector 8"/>
          <p:cNvCxnSpPr/>
          <p:nvPr/>
        </p:nvCxnSpPr>
        <p:spPr>
          <a:xfrm>
            <a:off x="457200" y="1371600"/>
            <a:ext cx="2895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285-A3C4-4658-BAED-CBAFDA78539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378" name="Object 2"/>
          <p:cNvGraphicFramePr>
            <a:graphicFrameLocks noChangeAspect="1"/>
          </p:cNvGraphicFramePr>
          <p:nvPr/>
        </p:nvGraphicFramePr>
        <p:xfrm>
          <a:off x="838200" y="533400"/>
          <a:ext cx="7239000" cy="5741622"/>
        </p:xfrm>
        <a:graphic>
          <a:graphicData uri="http://schemas.openxmlformats.org/presentationml/2006/ole">
            <p:oleObj spid="_x0000_s101378" name="Slide" r:id="rId4" imgW="4546600" imgH="3416300" progId="">
              <p:embed/>
            </p:oleObj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285-A3C4-4658-BAED-CBAFDA78539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1143000"/>
          </a:xfrm>
        </p:spPr>
        <p:txBody>
          <a:bodyPr/>
          <a:lstStyle/>
          <a:p>
            <a:r>
              <a:rPr lang="en-US" dirty="0" smtClean="0"/>
              <a:t>Time Factors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2743200" cy="4572000"/>
          </a:xfrm>
        </p:spPr>
        <p:txBody>
          <a:bodyPr/>
          <a:lstStyle/>
          <a:p>
            <a:r>
              <a:rPr lang="en-US" dirty="0" smtClean="0"/>
              <a:t>Time Pressure</a:t>
            </a:r>
          </a:p>
          <a:p>
            <a:r>
              <a:rPr lang="en-US" dirty="0" smtClean="0"/>
              <a:t>Fatigue</a:t>
            </a:r>
          </a:p>
          <a:p>
            <a:r>
              <a:rPr lang="en-US" dirty="0" smtClean="0"/>
              <a:t>Vigilance</a:t>
            </a:r>
          </a:p>
          <a:p>
            <a:r>
              <a:rPr lang="en-US" dirty="0" smtClean="0"/>
              <a:t>Learning</a:t>
            </a:r>
          </a:p>
          <a:p>
            <a:r>
              <a:rPr lang="en-US" dirty="0" smtClean="0"/>
              <a:t>Aging</a:t>
            </a:r>
          </a:p>
          <a:p>
            <a:r>
              <a:rPr lang="en-US" dirty="0" smtClean="0"/>
              <a:t>Forgetting</a:t>
            </a:r>
          </a:p>
          <a:p>
            <a:r>
              <a:rPr lang="en-US" dirty="0" smtClean="0"/>
              <a:t>Reaction time</a:t>
            </a:r>
            <a:endParaRPr lang="en-US" dirty="0"/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3962400" y="304800"/>
          <a:ext cx="3962400" cy="2895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505200" y="3429000"/>
            <a:ext cx="5105400" cy="2667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0488" tIns="44450" rIns="90488" bIns="44450"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MT = a + b log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(2A/W) 		Fitts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Law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where: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MT	=	Movement Time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a, b 	=	Individual and Situational 			Constants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A		=	Amplitude of Movement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W		=	Width of Target	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2A/W	=	Index of Difficulty (ID)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285-A3C4-4658-BAED-CBAFDA78539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The Design Problem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33400" y="1447800"/>
            <a:ext cx="7200900" cy="4572000"/>
            <a:chOff x="533400" y="1447800"/>
            <a:chExt cx="7200900" cy="4572000"/>
          </a:xfrm>
        </p:grpSpPr>
        <p:cxnSp>
          <p:nvCxnSpPr>
            <p:cNvPr id="7" name="Straight Arrow Connector 6"/>
            <p:cNvCxnSpPr>
              <a:stCxn id="14" idx="2"/>
              <a:endCxn id="11" idx="0"/>
            </p:cNvCxnSpPr>
            <p:nvPr/>
          </p:nvCxnSpPr>
          <p:spPr>
            <a:xfrm rot="5400000">
              <a:off x="1238250" y="2914650"/>
              <a:ext cx="8001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12" idx="2"/>
              <a:endCxn id="9" idx="0"/>
            </p:cNvCxnSpPr>
            <p:nvPr/>
          </p:nvCxnSpPr>
          <p:spPr>
            <a:xfrm rot="5400000">
              <a:off x="4381500" y="2914650"/>
              <a:ext cx="8001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3676650" y="3314700"/>
              <a:ext cx="2209800" cy="1066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FF00"/>
                  </a:solidFill>
                </a:rPr>
                <a:t>The System</a:t>
              </a:r>
              <a:endParaRPr lang="en-US" sz="2800" b="1" dirty="0">
                <a:solidFill>
                  <a:srgbClr val="FFFF00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33400" y="3314700"/>
              <a:ext cx="2209800" cy="1066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FF00"/>
                  </a:solidFill>
                </a:rPr>
                <a:t>Design</a:t>
              </a:r>
              <a:endParaRPr lang="en-US" sz="2800" b="1" dirty="0">
                <a:solidFill>
                  <a:srgbClr val="FFFF00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676650" y="1447800"/>
              <a:ext cx="2209800" cy="1066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FF00"/>
                  </a:solidFill>
                </a:rPr>
                <a:t>External Factors and Customers</a:t>
              </a:r>
              <a:endParaRPr lang="en-US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676650" y="4953000"/>
              <a:ext cx="2209800" cy="1066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FF00"/>
                  </a:solidFill>
                </a:rPr>
                <a:t>Feedback</a:t>
              </a:r>
              <a:endParaRPr lang="en-US" sz="2800" b="1" dirty="0">
                <a:solidFill>
                  <a:srgbClr val="FFFF00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33400" y="1447800"/>
              <a:ext cx="2209800" cy="1066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FF00"/>
                  </a:solidFill>
                </a:rPr>
                <a:t>Feed Forward</a:t>
              </a:r>
              <a:endParaRPr lang="en-US" sz="2800" b="1" dirty="0">
                <a:solidFill>
                  <a:srgbClr val="FFFF00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1" idx="3"/>
              <a:endCxn id="9" idx="1"/>
            </p:cNvCxnSpPr>
            <p:nvPr/>
          </p:nvCxnSpPr>
          <p:spPr>
            <a:xfrm>
              <a:off x="2743200" y="3848100"/>
              <a:ext cx="93345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2" idx="1"/>
              <a:endCxn id="14" idx="3"/>
            </p:cNvCxnSpPr>
            <p:nvPr/>
          </p:nvCxnSpPr>
          <p:spPr>
            <a:xfrm rot="10800000">
              <a:off x="2743200" y="1981200"/>
              <a:ext cx="93345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3"/>
            </p:cNvCxnSpPr>
            <p:nvPr/>
          </p:nvCxnSpPr>
          <p:spPr>
            <a:xfrm>
              <a:off x="5886450" y="3848100"/>
              <a:ext cx="74295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hape 17"/>
            <p:cNvCxnSpPr>
              <a:endCxn id="13" idx="3"/>
            </p:cNvCxnSpPr>
            <p:nvPr/>
          </p:nvCxnSpPr>
          <p:spPr>
            <a:xfrm rot="5400000">
              <a:off x="6257925" y="4010025"/>
              <a:ext cx="1104900" cy="184785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hape 18"/>
            <p:cNvCxnSpPr>
              <a:stCxn id="13" idx="1"/>
              <a:endCxn id="11" idx="2"/>
            </p:cNvCxnSpPr>
            <p:nvPr/>
          </p:nvCxnSpPr>
          <p:spPr>
            <a:xfrm rot="10800000">
              <a:off x="1638300" y="4381500"/>
              <a:ext cx="2038350" cy="110490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Oval Callout 24"/>
          <p:cNvSpPr/>
          <p:nvPr/>
        </p:nvSpPr>
        <p:spPr>
          <a:xfrm>
            <a:off x="5867400" y="228600"/>
            <a:ext cx="2438400" cy="1219200"/>
          </a:xfrm>
          <a:prstGeom prst="wedgeEllipseCallout">
            <a:avLst>
              <a:gd name="adj1" fmla="val -76819"/>
              <a:gd name="adj2" fmla="val 4982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Who and what are these?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Oval Callout 25"/>
          <p:cNvSpPr/>
          <p:nvPr/>
        </p:nvSpPr>
        <p:spPr>
          <a:xfrm>
            <a:off x="2743200" y="2438400"/>
            <a:ext cx="1371600" cy="762000"/>
          </a:xfrm>
          <a:prstGeom prst="wedgeEllipseCallout">
            <a:avLst>
              <a:gd name="adj1" fmla="val -115692"/>
              <a:gd name="adj2" fmla="val -6869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How?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Oval Callout 26"/>
          <p:cNvSpPr/>
          <p:nvPr/>
        </p:nvSpPr>
        <p:spPr>
          <a:xfrm>
            <a:off x="6172200" y="5791200"/>
            <a:ext cx="1371600" cy="762000"/>
          </a:xfrm>
          <a:prstGeom prst="wedgeEllipseCallout">
            <a:avLst>
              <a:gd name="adj1" fmla="val -115692"/>
              <a:gd name="adj2" fmla="val -6869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How?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629400" y="2895600"/>
            <a:ext cx="2209800" cy="1938992"/>
            <a:chOff x="5867400" y="4038600"/>
            <a:chExt cx="2209800" cy="1938992"/>
          </a:xfrm>
        </p:grpSpPr>
        <p:sp>
          <p:nvSpPr>
            <p:cNvPr id="30" name="TextBox 29"/>
            <p:cNvSpPr txBox="1"/>
            <p:nvPr/>
          </p:nvSpPr>
          <p:spPr>
            <a:xfrm>
              <a:off x="5867400" y="4038600"/>
              <a:ext cx="1066800" cy="1938992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smtClean="0">
                  <a:solidFill>
                    <a:schemeClr val="accent2">
                      <a:lumMod val="75000"/>
                    </a:schemeClr>
                  </a:solidFill>
                </a:rPr>
                <a:t>E4S3</a:t>
              </a:r>
              <a:endParaRPr lang="en-US" sz="60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934200" y="4648200"/>
              <a:ext cx="1143000" cy="461665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+R&amp;R</a:t>
              </a:r>
              <a:endParaRPr lang="en-US" sz="2400" b="1" dirty="0"/>
            </a:p>
          </p:txBody>
        </p:sp>
      </p:grp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285-A3C4-4658-BAED-CBAFDA78539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  <p:sp>
        <p:nvSpPr>
          <p:cNvPr id="20" name="Oval Callout 19"/>
          <p:cNvSpPr/>
          <p:nvPr/>
        </p:nvSpPr>
        <p:spPr>
          <a:xfrm>
            <a:off x="7315200" y="1524000"/>
            <a:ext cx="1676400" cy="1371600"/>
          </a:xfrm>
          <a:prstGeom prst="wedgeEllipseCallout">
            <a:avLst>
              <a:gd name="adj1" fmla="val -45463"/>
              <a:gd name="adj2" fmla="val 671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What are the tradeoffs?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US" sz="4400" b="1" dirty="0" smtClean="0"/>
              <a:t>Course Objectives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"/>
          </p:nvPr>
        </p:nvSpPr>
        <p:spPr>
          <a:xfrm>
            <a:off x="762000" y="1828800"/>
            <a:ext cx="7772400" cy="4572000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en-US" sz="3600" dirty="0" smtClean="0"/>
              <a:t>	To train product / process / manufacturing / industrial engineers in the applications of Ergonomics and Human Factors foundations,  tools and techniques to vehicle manufacturing and maintenance. </a:t>
            </a:r>
          </a:p>
          <a:p>
            <a:pPr algn="ctr">
              <a:buNone/>
            </a:pPr>
            <a:endParaRPr lang="en-US" sz="36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85800" y="1370012"/>
            <a:ext cx="7924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285-A3C4-4658-BAED-CBAFDA78539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Structure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762000" y="1905000"/>
            <a:ext cx="7772400" cy="4572000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en-US" sz="4000" dirty="0" smtClean="0"/>
              <a:t>The course will comprise six 3 hour sessions consisting of lectures, demonstrations, case studies, small group discussions and classroom exercises.</a:t>
            </a:r>
            <a:endParaRPr lang="en-US" sz="40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685800" y="1370012"/>
            <a:ext cx="7924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285-A3C4-4658-BAED-CBAFDA78539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EasyErgoLab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495800" cy="4572000"/>
          </a:xfrm>
        </p:spPr>
        <p:txBody>
          <a:bodyPr>
            <a:normAutofit/>
          </a:bodyPr>
          <a:lstStyle/>
          <a:p>
            <a:pPr lvl="1"/>
            <a:r>
              <a:rPr lang="en-US" sz="2000" dirty="0" smtClean="0"/>
              <a:t>Class members as subjects</a:t>
            </a:r>
          </a:p>
          <a:p>
            <a:pPr lvl="1"/>
            <a:r>
              <a:rPr lang="en-US" sz="2000" dirty="0" smtClean="0"/>
              <a:t>Materials and </a:t>
            </a:r>
            <a:r>
              <a:rPr lang="en-US" sz="2000" dirty="0" err="1" smtClean="0"/>
              <a:t>artefacts</a:t>
            </a:r>
            <a:r>
              <a:rPr lang="en-US" sz="2000" dirty="0" smtClean="0"/>
              <a:t> in the classroom</a:t>
            </a:r>
          </a:p>
          <a:p>
            <a:pPr lvl="1"/>
            <a:r>
              <a:rPr lang="en-US" sz="2000" dirty="0" smtClean="0"/>
              <a:t>Materials and </a:t>
            </a:r>
            <a:r>
              <a:rPr lang="en-US" sz="2000" dirty="0" err="1" smtClean="0"/>
              <a:t>artefacts</a:t>
            </a:r>
            <a:r>
              <a:rPr lang="en-US" sz="2000" dirty="0" smtClean="0"/>
              <a:t> brought by the class members</a:t>
            </a:r>
          </a:p>
          <a:p>
            <a:pPr lvl="1"/>
            <a:r>
              <a:rPr lang="en-US" sz="2000" dirty="0" smtClean="0"/>
              <a:t>Workplace equipment, processes and tools</a:t>
            </a:r>
          </a:p>
          <a:p>
            <a:pPr lvl="1"/>
            <a:r>
              <a:rPr lang="en-US" sz="2000" dirty="0" smtClean="0"/>
              <a:t>Pictures and videos</a:t>
            </a:r>
          </a:p>
          <a:p>
            <a:pPr lvl="1"/>
            <a:r>
              <a:rPr lang="en-US" sz="2000" dirty="0" smtClean="0"/>
              <a:t>Systems and Processes in the environment</a:t>
            </a:r>
          </a:p>
          <a:p>
            <a:pPr lvl="1"/>
            <a:r>
              <a:rPr lang="en-US" sz="2000" dirty="0" smtClean="0"/>
              <a:t>Web based </a:t>
            </a:r>
            <a:r>
              <a:rPr lang="en-US" sz="2000" dirty="0" err="1" smtClean="0"/>
              <a:t>artefacts</a:t>
            </a:r>
            <a:endParaRPr lang="en-US" sz="2000" dirty="0"/>
          </a:p>
        </p:txBody>
      </p:sp>
      <p:pic>
        <p:nvPicPr>
          <p:cNvPr id="7" name="Picture 21" descr="http://spaceflight.nasa.gov/gallery/images/shuttle/sts-109/lores/s109e5401.jpg"/>
          <p:cNvPicPr>
            <a:picLocks noChangeAspect="1" noChangeArrowheads="1"/>
          </p:cNvPicPr>
          <p:nvPr/>
        </p:nvPicPr>
        <p:blipFill>
          <a:blip r:embed="rId3" cstate="print"/>
          <a:srcRect b="5419"/>
          <a:stretch>
            <a:fillRect/>
          </a:stretch>
        </p:blipFill>
        <p:spPr bwMode="auto">
          <a:xfrm>
            <a:off x="5029200" y="1676400"/>
            <a:ext cx="3788229" cy="24384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838200" y="5188803"/>
            <a:ext cx="773474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Participation</a:t>
            </a:r>
          </a:p>
          <a:p>
            <a:pPr algn="ctr"/>
            <a:r>
              <a:rPr lang="en-US" sz="24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Please bring pictures, sketches, descriptions, problems of your jobs</a:t>
            </a:r>
            <a:endParaRPr lang="en-US" sz="2400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990600" y="1219200"/>
            <a:ext cx="7620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285-A3C4-4658-BAED-CBAFDA78539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828800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3600" b="1" dirty="0" smtClean="0">
                <a:solidFill>
                  <a:srgbClr val="C00000"/>
                </a:solidFill>
              </a:rPr>
              <a:t>The </a:t>
            </a:r>
            <a:r>
              <a:rPr lang="en-US" sz="4000" b="1" dirty="0">
                <a:solidFill>
                  <a:srgbClr val="C00000"/>
                </a:solidFill>
              </a:rPr>
              <a:t>Purposes</a:t>
            </a:r>
            <a:r>
              <a:rPr lang="en-US" sz="3600" b="1" dirty="0">
                <a:solidFill>
                  <a:srgbClr val="C00000"/>
                </a:solidFill>
              </a:rPr>
              <a:t> of Ergonomics </a:t>
            </a: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905000"/>
            <a:ext cx="4059936" cy="3581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Ease of Use</a:t>
            </a:r>
          </a:p>
          <a:p>
            <a:r>
              <a:rPr lang="en-US" dirty="0" smtClean="0"/>
              <a:t>Effectiveness</a:t>
            </a:r>
          </a:p>
          <a:p>
            <a:r>
              <a:rPr lang="en-US" dirty="0" smtClean="0"/>
              <a:t>Efficiency</a:t>
            </a:r>
          </a:p>
          <a:p>
            <a:r>
              <a:rPr lang="en-US" dirty="0" smtClean="0"/>
              <a:t>Elegance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Safety</a:t>
            </a:r>
          </a:p>
          <a:p>
            <a:r>
              <a:rPr lang="en-US" dirty="0" smtClean="0"/>
              <a:t>Security</a:t>
            </a:r>
          </a:p>
          <a:p>
            <a:r>
              <a:rPr lang="en-US" dirty="0" smtClean="0"/>
              <a:t>Satisfaction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00800" y="3352800"/>
            <a:ext cx="2286000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/>
              <a:t>Often there will be TRADEOFFS</a:t>
            </a:r>
            <a:endParaRPr lang="en-US" sz="32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410200" y="2057400"/>
            <a:ext cx="3276600" cy="101566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To be </a:t>
            </a:r>
            <a:r>
              <a:rPr lang="en-US" sz="2400" b="1" i="1" dirty="0" smtClean="0"/>
              <a:t>Reliable </a:t>
            </a:r>
            <a:r>
              <a:rPr lang="en-US" i="1" dirty="0" smtClean="0"/>
              <a:t>– these outcomes will continue over the life cycle of the process or system of interest</a:t>
            </a:r>
            <a:endParaRPr lang="en-US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5486400" y="4650938"/>
            <a:ext cx="3200400" cy="12926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To be </a:t>
            </a:r>
            <a:r>
              <a:rPr lang="en-US" sz="2400" b="1" i="1" dirty="0" smtClean="0"/>
              <a:t>Resilient</a:t>
            </a:r>
            <a:r>
              <a:rPr lang="en-US" i="1" dirty="0" smtClean="0"/>
              <a:t> these outcomes will continue during intended use and conditions and possible misuse and under extreme conditions</a:t>
            </a:r>
            <a:endParaRPr lang="en-US" i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457200" y="2819400"/>
            <a:ext cx="2514600" cy="1938992"/>
            <a:chOff x="5867400" y="4038600"/>
            <a:chExt cx="2514600" cy="1938992"/>
          </a:xfrm>
        </p:grpSpPr>
        <p:sp>
          <p:nvSpPr>
            <p:cNvPr id="18" name="TextBox 17"/>
            <p:cNvSpPr txBox="1"/>
            <p:nvPr/>
          </p:nvSpPr>
          <p:spPr>
            <a:xfrm>
              <a:off x="5867400" y="4038600"/>
              <a:ext cx="1066800" cy="1938992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smtClean="0">
                  <a:solidFill>
                    <a:schemeClr val="accent2">
                      <a:lumMod val="75000"/>
                    </a:schemeClr>
                  </a:solidFill>
                </a:rPr>
                <a:t>E4S3</a:t>
              </a:r>
              <a:endParaRPr lang="en-US" sz="60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934200" y="4648200"/>
              <a:ext cx="1447800" cy="584775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+R&amp;R</a:t>
              </a:r>
              <a:endParaRPr lang="en-US" sz="3200" b="1" dirty="0"/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285-A3C4-4658-BAED-CBAFDA78539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4801" name="Object 1"/>
          <p:cNvGraphicFramePr>
            <a:graphicFrameLocks noChangeAspect="1"/>
          </p:cNvGraphicFramePr>
          <p:nvPr/>
        </p:nvGraphicFramePr>
        <p:xfrm>
          <a:off x="744655" y="257175"/>
          <a:ext cx="7789745" cy="6067425"/>
        </p:xfrm>
        <a:graphic>
          <a:graphicData uri="http://schemas.openxmlformats.org/presentationml/2006/ole">
            <p:oleObj spid="_x0000_s204801" name="Slide" r:id="rId4" imgW="3060700" imgH="2298700" progId="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285-A3C4-4658-BAED-CBAFDA78539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The Six Us of Usability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5867400" cy="4572000"/>
          </a:xfrm>
        </p:spPr>
        <p:txBody>
          <a:bodyPr>
            <a:normAutofit fontScale="70000" lnSpcReduction="20000"/>
          </a:bodyPr>
          <a:lstStyle/>
          <a:p>
            <a:r>
              <a:rPr lang="en-US" sz="2700" b="1" dirty="0" smtClean="0"/>
              <a:t>Utility</a:t>
            </a:r>
          </a:p>
          <a:p>
            <a:pPr lvl="1"/>
            <a:r>
              <a:rPr lang="en-US" sz="2500" dirty="0" smtClean="0"/>
              <a:t>Is the system useful?</a:t>
            </a:r>
          </a:p>
          <a:p>
            <a:r>
              <a:rPr lang="en-US" sz="2700" b="1" dirty="0" smtClean="0"/>
              <a:t>Users and misusers</a:t>
            </a:r>
          </a:p>
          <a:p>
            <a:pPr lvl="1"/>
            <a:r>
              <a:rPr lang="en-US" sz="2500" dirty="0" smtClean="0"/>
              <a:t>Who are the users?</a:t>
            </a:r>
          </a:p>
          <a:p>
            <a:pPr lvl="1"/>
            <a:r>
              <a:rPr lang="en-US" sz="2500" dirty="0" smtClean="0"/>
              <a:t>What kind of misusers are possible?</a:t>
            </a:r>
          </a:p>
          <a:p>
            <a:r>
              <a:rPr lang="en-US" sz="2700" b="1" dirty="0" smtClean="0"/>
              <a:t>Usage and Misusage</a:t>
            </a:r>
          </a:p>
          <a:p>
            <a:pPr lvl="1"/>
            <a:r>
              <a:rPr lang="en-US" sz="2500" dirty="0" smtClean="0"/>
              <a:t>How is the system used?</a:t>
            </a:r>
          </a:p>
          <a:p>
            <a:pPr lvl="1"/>
            <a:r>
              <a:rPr lang="en-US" sz="2500" dirty="0" smtClean="0"/>
              <a:t>What is the normal context?</a:t>
            </a:r>
          </a:p>
          <a:p>
            <a:pPr lvl="1"/>
            <a:r>
              <a:rPr lang="en-US" sz="2500" dirty="0" smtClean="0"/>
              <a:t>What possible extreme contexts may be predicted</a:t>
            </a:r>
          </a:p>
          <a:p>
            <a:r>
              <a:rPr lang="en-US" sz="2700" b="1" dirty="0" smtClean="0"/>
              <a:t>Utilization</a:t>
            </a:r>
          </a:p>
          <a:p>
            <a:pPr lvl="1"/>
            <a:r>
              <a:rPr lang="en-US" sz="2500" dirty="0" smtClean="0"/>
              <a:t>How often and by how many people?</a:t>
            </a:r>
          </a:p>
          <a:p>
            <a:r>
              <a:rPr lang="en-US" sz="2700" b="1" dirty="0" smtClean="0"/>
              <a:t>Usability</a:t>
            </a:r>
          </a:p>
          <a:p>
            <a:pPr lvl="1"/>
            <a:r>
              <a:rPr lang="en-US" sz="2500" dirty="0" smtClean="0"/>
              <a:t>Is the system easy to use or misuse?</a:t>
            </a:r>
          </a:p>
          <a:p>
            <a:r>
              <a:rPr lang="en-US" sz="2700" b="1" dirty="0" smtClean="0"/>
              <a:t>User Error</a:t>
            </a:r>
          </a:p>
          <a:p>
            <a:pPr lvl="1"/>
            <a:r>
              <a:rPr lang="en-US" sz="2500" dirty="0" smtClean="0"/>
              <a:t>What kinds of error can be made, how frequently and what are the consequences?</a:t>
            </a:r>
            <a:endParaRPr lang="en-US" sz="2500" dirty="0"/>
          </a:p>
        </p:txBody>
      </p:sp>
      <p:pic>
        <p:nvPicPr>
          <p:cNvPr id="4099" name="Picture 3" descr="C:\Documents and Settings\Brian Peacock\Local Settings\Temporary Internet Files\Content.IE5\CM1AHEQR\MPj0411721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504085"/>
            <a:ext cx="1752600" cy="2627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685800"/>
            <a:ext cx="1674988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800600" y="1803737"/>
            <a:ext cx="1524000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6Us</a:t>
            </a:r>
            <a:endParaRPr lang="en-US" sz="6000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685800" y="1293812"/>
            <a:ext cx="5562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285-A3C4-4658-BAED-CBAFDA78539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0" y="274638"/>
            <a:ext cx="7772400" cy="944562"/>
          </a:xfrm>
        </p:spPr>
        <p:txBody>
          <a:bodyPr/>
          <a:lstStyle/>
          <a:p>
            <a:r>
              <a:rPr lang="en-US" b="1" dirty="0" smtClean="0"/>
              <a:t>Scope of Ergonomics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4000" b="1" dirty="0" smtClean="0"/>
              <a:t>The Analysis of </a:t>
            </a:r>
          </a:p>
          <a:p>
            <a:pPr marL="514350" indent="-514350" algn="ctr">
              <a:buNone/>
            </a:pPr>
            <a:r>
              <a:rPr lang="en-US" dirty="0" smtClean="0"/>
              <a:t>Human Physical, Sensory, Cognitive, Social, Integrated Characteristics, Capabilities, Limitations, Requirements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r>
              <a:rPr lang="en-US" sz="4000" b="1" dirty="0" smtClean="0"/>
              <a:t>Applied to </a:t>
            </a:r>
          </a:p>
          <a:p>
            <a:pPr marL="914400" lvl="1" indent="-514350">
              <a:buNone/>
            </a:pPr>
            <a:r>
              <a:rPr lang="en-US" dirty="0" smtClean="0"/>
              <a:t>Design, Evaluation, Usability testing, Accident investigation</a:t>
            </a:r>
          </a:p>
          <a:p>
            <a:pPr marL="914400" lvl="1" indent="-514350">
              <a:buNone/>
            </a:pPr>
            <a:r>
              <a:rPr lang="en-US" dirty="0" smtClean="0"/>
              <a:t>In any human domain such as manufacturing, aerospace, agriculture, consumer products, health care and so on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38200" y="1219200"/>
            <a:ext cx="7772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C285-A3C4-4658-BAED-CBAFDA78539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1710</TotalTime>
  <Words>1016</Words>
  <Application>Microsoft Macintosh PowerPoint</Application>
  <PresentationFormat>On-screen Show (4:3)</PresentationFormat>
  <Paragraphs>269</Paragraphs>
  <Slides>25</Slides>
  <Notes>25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Equity</vt:lpstr>
      <vt:lpstr>Slide</vt:lpstr>
      <vt:lpstr>Human Factors in Manufacturing: Introduction, Purpose and Scope</vt:lpstr>
      <vt:lpstr>Prescott Arizona</vt:lpstr>
      <vt:lpstr>Course Objectives</vt:lpstr>
      <vt:lpstr>Structure</vt:lpstr>
      <vt:lpstr>EasyErgoLab</vt:lpstr>
      <vt:lpstr>The Purposes of Ergonomics  </vt:lpstr>
      <vt:lpstr>Slide 7</vt:lpstr>
      <vt:lpstr>The Six Us of Usability</vt:lpstr>
      <vt:lpstr>Scope of Ergonomics</vt:lpstr>
      <vt:lpstr>Slide 10</vt:lpstr>
      <vt:lpstr>Interfaces, Interdependencies Interactions, Interferences and Integration</vt:lpstr>
      <vt:lpstr>The Challenge of Design Control and Resilience</vt:lpstr>
      <vt:lpstr>Activities of Ergonomists</vt:lpstr>
      <vt:lpstr>Design Requirements - Voice Of the Customers</vt:lpstr>
      <vt:lpstr>Human Physical Characteristics,  Capabilities and Limitations</vt:lpstr>
      <vt:lpstr>People vary</vt:lpstr>
      <vt:lpstr>Cognitive Factors</vt:lpstr>
      <vt:lpstr>Mental Workload</vt:lpstr>
      <vt:lpstr>Environmental Factors</vt:lpstr>
      <vt:lpstr>Environmental Factors</vt:lpstr>
      <vt:lpstr>Social Factors</vt:lpstr>
      <vt:lpstr>Social Factors</vt:lpstr>
      <vt:lpstr>Slide 23</vt:lpstr>
      <vt:lpstr>Time Factors</vt:lpstr>
      <vt:lpstr>The Design Problem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Manufacturing Ergonomics</dc:title>
  <dc:creator>Owner</dc:creator>
  <cp:lastModifiedBy>Yoon Ping Chui</cp:lastModifiedBy>
  <cp:revision>138</cp:revision>
  <cp:lastPrinted>2010-08-01T06:47:04Z</cp:lastPrinted>
  <dcterms:created xsi:type="dcterms:W3CDTF">2010-08-01T06:21:50Z</dcterms:created>
  <dcterms:modified xsi:type="dcterms:W3CDTF">2010-08-01T06:49:03Z</dcterms:modified>
</cp:coreProperties>
</file>