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2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2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2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2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2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2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2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2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2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CF0E30"/>
    <a:srgbClr val="EF9100"/>
    <a:srgbClr val="D93192"/>
    <a:srgbClr val="037C03"/>
    <a:srgbClr val="714400"/>
    <a:srgbClr val="FFC5CF"/>
    <a:srgbClr val="FDA4B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47" name="Rectangle 3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5/20/2010</a:t>
            </a:r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D8AE0E1-6E1C-4BC6-99FA-292043633C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5/20/2010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5FCA8-516E-4A65-B928-197010F6C1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5/20/2010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0719F-9878-45EC-80E7-00A742993C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5/20/2010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3D6CD-F57F-453C-A942-BF57F62DFC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5/20/2010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5679B1-9129-424B-8D42-6EBE61FF89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5/20/2010</a:t>
            </a:r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8B72CD-E877-4497-9134-5DAF5679FA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5/20/2010</a:t>
            </a:r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98894-5C8D-4B22-872C-84B7B78AE3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5/20/2010</a:t>
            </a:r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109D9-A025-45A0-B1CA-4888962224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5/20/2010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CFF39-5049-498D-94E8-48DD18F12A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5/20/2010</a:t>
            </a: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7421F-636F-4850-88B2-6C38794747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5/20/2010</a:t>
            </a: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BE107-CDBD-48E0-9335-599C048DCF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052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5/20/2010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 smtClean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83BFF1FD-598F-421D-8079-BA39458CD6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6" r:id="rId2"/>
    <p:sldLayoutId id="2147483684" r:id="rId3"/>
    <p:sldLayoutId id="2147483677" r:id="rId4"/>
    <p:sldLayoutId id="2147483678" r:id="rId5"/>
    <p:sldLayoutId id="2147483679" r:id="rId6"/>
    <p:sldLayoutId id="2147483680" r:id="rId7"/>
    <p:sldLayoutId id="2147483685" r:id="rId8"/>
    <p:sldLayoutId id="2147483686" r:id="rId9"/>
    <p:sldLayoutId id="2147483681" r:id="rId10"/>
    <p:sldLayoutId id="2147483682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fontAlgn="base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fontAlgn="base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3429000"/>
            <a:ext cx="6400800" cy="1752600"/>
          </a:xfrm>
        </p:spPr>
        <p:txBody>
          <a:bodyPr>
            <a:noAutofit/>
          </a:bodyPr>
          <a:lstStyle/>
          <a:p>
            <a:pPr marL="342900" indent="-34290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050" dirty="0"/>
          </a:p>
          <a:p>
            <a:pPr marL="342900" indent="-34290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AAMA</a:t>
            </a:r>
          </a:p>
          <a:p>
            <a:pPr marL="342900" indent="-34290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Muscle Fatigue Workshop</a:t>
            </a:r>
          </a:p>
          <a:p>
            <a:pPr marL="342900" indent="-34290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800" dirty="0"/>
          </a:p>
          <a:p>
            <a:pPr marL="342900" indent="-34290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800" dirty="0"/>
          </a:p>
          <a:p>
            <a:pPr marL="342900" indent="-34290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1400" b="1" dirty="0"/>
              <a:t>Brian Peacock</a:t>
            </a:r>
          </a:p>
          <a:p>
            <a:pPr marL="342900" indent="-34290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1400" b="1" dirty="0"/>
              <a:t>Manufacturing Ergonomics Laboratory</a:t>
            </a:r>
          </a:p>
          <a:p>
            <a:pPr marL="342900" indent="-34290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1400" b="1" dirty="0"/>
              <a:t>General Motors Corporation</a:t>
            </a:r>
          </a:p>
          <a:p>
            <a:pPr marL="342900" indent="-34290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1400" b="1" dirty="0"/>
              <a:t>July 23, 1997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676400"/>
            <a:ext cx="77724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sz="4800"/>
              <a:t>The Measurement and Design of Work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914400"/>
            <a:ext cx="7772400" cy="1162050"/>
          </a:xfrm>
          <a:noFill/>
        </p:spPr>
        <p:txBody>
          <a:bodyPr/>
          <a:lstStyle/>
          <a:p>
            <a:r>
              <a:rPr lang="en-US" sz="3600" smtClean="0"/>
              <a:t>Non Temporal Factors Affecting Fmax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2895600"/>
            <a:ext cx="7772400" cy="3276600"/>
          </a:xfrm>
        </p:spPr>
        <p:txBody>
          <a:bodyPr/>
          <a:lstStyle/>
          <a:p>
            <a:r>
              <a:rPr lang="en-US" b="1" smtClean="0"/>
              <a:t>Muscle Group</a:t>
            </a:r>
          </a:p>
          <a:p>
            <a:r>
              <a:rPr lang="en-US" b="1" smtClean="0"/>
              <a:t>Posture, Range of Motion </a:t>
            </a:r>
          </a:p>
          <a:p>
            <a:r>
              <a:rPr lang="en-US" b="1" smtClean="0"/>
              <a:t>Movement</a:t>
            </a:r>
          </a:p>
          <a:p>
            <a:r>
              <a:rPr lang="en-US" b="1" smtClean="0"/>
              <a:t>Interface</a:t>
            </a:r>
          </a:p>
          <a:p>
            <a:r>
              <a:rPr lang="en-US" b="1" smtClean="0"/>
              <a:t>Individual Characteristics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38006D-F401-4393-B89F-17D2279BE50D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838200" y="13716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defRPr/>
            </a:pPr>
            <a:r>
              <a:rPr lang="en-US" sz="4000" b="1">
                <a:solidFill>
                  <a:srgbClr val="CF0E3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Load = (Fe x Te) / (Fmax x Tc)</a:t>
            </a:r>
          </a:p>
        </p:txBody>
      </p:sp>
      <p:sp>
        <p:nvSpPr>
          <p:cNvPr id="17411" name="Line 3"/>
          <p:cNvSpPr>
            <a:spLocks noChangeShapeType="1"/>
          </p:cNvSpPr>
          <p:nvPr/>
        </p:nvSpPr>
        <p:spPr bwMode="auto">
          <a:xfrm>
            <a:off x="914400" y="4800600"/>
            <a:ext cx="762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2139950" y="2749550"/>
            <a:ext cx="5854700" cy="2044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3816350" y="3892550"/>
            <a:ext cx="2578100" cy="901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457200" y="2514600"/>
            <a:ext cx="16097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1"/>
                </a:solidFill>
                <a:latin typeface="Times New Roman" pitchFamily="18" charset="0"/>
              </a:rPr>
              <a:t>Fmax</a:t>
            </a: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2971800" y="4038600"/>
            <a:ext cx="6953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1"/>
                </a:solidFill>
                <a:latin typeface="Times New Roman" pitchFamily="18" charset="0"/>
              </a:rPr>
              <a:t>Fe</a:t>
            </a:r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>
            <a:off x="1600200" y="2743200"/>
            <a:ext cx="0" cy="2057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>
            <a:off x="3505200" y="38862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>
            <a:off x="2133600" y="5791200"/>
            <a:ext cx="5867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>
            <a:off x="3733800" y="5105400"/>
            <a:ext cx="2667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4800600" y="5105400"/>
            <a:ext cx="6953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1"/>
                </a:solidFill>
                <a:latin typeface="Times New Roman" pitchFamily="18" charset="0"/>
              </a:rPr>
              <a:t>Te</a:t>
            </a:r>
          </a:p>
        </p:txBody>
      </p:sp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4800600" y="5791200"/>
            <a:ext cx="10001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1"/>
                </a:solidFill>
                <a:latin typeface="Times New Roman" pitchFamily="18" charset="0"/>
              </a:rPr>
              <a:t>Tc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DF7D4-729C-4BA9-85BF-1113814AB56B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F max varies</a:t>
            </a:r>
          </a:p>
        </p:txBody>
      </p:sp>
      <p:sp>
        <p:nvSpPr>
          <p:cNvPr id="18435" name="Line 3"/>
          <p:cNvSpPr>
            <a:spLocks noChangeShapeType="1"/>
          </p:cNvSpPr>
          <p:nvPr/>
        </p:nvSpPr>
        <p:spPr bwMode="auto">
          <a:xfrm>
            <a:off x="1295400" y="4572000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>
            <a:off x="2286000" y="3657600"/>
            <a:ext cx="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>
            <a:off x="7620000" y="3733800"/>
            <a:ext cx="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>
            <a:off x="2667000" y="2819400"/>
            <a:ext cx="99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>
            <a:off x="4419600" y="20574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6553200" y="25146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1" name="Freeform 9"/>
          <p:cNvSpPr>
            <a:spLocks/>
          </p:cNvSpPr>
          <p:nvPr/>
        </p:nvSpPr>
        <p:spPr bwMode="auto">
          <a:xfrm>
            <a:off x="2590800" y="3870325"/>
            <a:ext cx="1216025" cy="652463"/>
          </a:xfrm>
          <a:custGeom>
            <a:avLst/>
            <a:gdLst>
              <a:gd name="T0" fmla="*/ 0 w 766"/>
              <a:gd name="T1" fmla="*/ 394 h 411"/>
              <a:gd name="T2" fmla="*/ 19 w 766"/>
              <a:gd name="T3" fmla="*/ 337 h 411"/>
              <a:gd name="T4" fmla="*/ 19 w 766"/>
              <a:gd name="T5" fmla="*/ 263 h 411"/>
              <a:gd name="T6" fmla="*/ 33 w 766"/>
              <a:gd name="T7" fmla="*/ 205 h 411"/>
              <a:gd name="T8" fmla="*/ 33 w 766"/>
              <a:gd name="T9" fmla="*/ 161 h 411"/>
              <a:gd name="T10" fmla="*/ 63 w 766"/>
              <a:gd name="T11" fmla="*/ 117 h 411"/>
              <a:gd name="T12" fmla="*/ 107 w 766"/>
              <a:gd name="T13" fmla="*/ 88 h 411"/>
              <a:gd name="T14" fmla="*/ 180 w 766"/>
              <a:gd name="T15" fmla="*/ 73 h 411"/>
              <a:gd name="T16" fmla="*/ 224 w 766"/>
              <a:gd name="T17" fmla="*/ 73 h 411"/>
              <a:gd name="T18" fmla="*/ 268 w 766"/>
              <a:gd name="T19" fmla="*/ 44 h 411"/>
              <a:gd name="T20" fmla="*/ 326 w 766"/>
              <a:gd name="T21" fmla="*/ 29 h 411"/>
              <a:gd name="T22" fmla="*/ 370 w 766"/>
              <a:gd name="T23" fmla="*/ 0 h 411"/>
              <a:gd name="T24" fmla="*/ 414 w 766"/>
              <a:gd name="T25" fmla="*/ 0 h 411"/>
              <a:gd name="T26" fmla="*/ 516 w 766"/>
              <a:gd name="T27" fmla="*/ 0 h 411"/>
              <a:gd name="T28" fmla="*/ 560 w 766"/>
              <a:gd name="T29" fmla="*/ 0 h 411"/>
              <a:gd name="T30" fmla="*/ 604 w 766"/>
              <a:gd name="T31" fmla="*/ 29 h 411"/>
              <a:gd name="T32" fmla="*/ 633 w 766"/>
              <a:gd name="T33" fmla="*/ 73 h 411"/>
              <a:gd name="T34" fmla="*/ 648 w 766"/>
              <a:gd name="T35" fmla="*/ 117 h 411"/>
              <a:gd name="T36" fmla="*/ 692 w 766"/>
              <a:gd name="T37" fmla="*/ 146 h 411"/>
              <a:gd name="T38" fmla="*/ 692 w 766"/>
              <a:gd name="T39" fmla="*/ 190 h 411"/>
              <a:gd name="T40" fmla="*/ 721 w 766"/>
              <a:gd name="T41" fmla="*/ 234 h 411"/>
              <a:gd name="T42" fmla="*/ 750 w 766"/>
              <a:gd name="T43" fmla="*/ 278 h 411"/>
              <a:gd name="T44" fmla="*/ 750 w 766"/>
              <a:gd name="T45" fmla="*/ 322 h 411"/>
              <a:gd name="T46" fmla="*/ 750 w 766"/>
              <a:gd name="T47" fmla="*/ 366 h 411"/>
              <a:gd name="T48" fmla="*/ 765 w 766"/>
              <a:gd name="T49" fmla="*/ 410 h 411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766"/>
              <a:gd name="T76" fmla="*/ 0 h 411"/>
              <a:gd name="T77" fmla="*/ 766 w 766"/>
              <a:gd name="T78" fmla="*/ 411 h 411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766" h="411">
                <a:moveTo>
                  <a:pt x="0" y="394"/>
                </a:moveTo>
                <a:lnTo>
                  <a:pt x="19" y="337"/>
                </a:lnTo>
                <a:lnTo>
                  <a:pt x="19" y="263"/>
                </a:lnTo>
                <a:lnTo>
                  <a:pt x="33" y="205"/>
                </a:lnTo>
                <a:lnTo>
                  <a:pt x="33" y="161"/>
                </a:lnTo>
                <a:lnTo>
                  <a:pt x="63" y="117"/>
                </a:lnTo>
                <a:lnTo>
                  <a:pt x="107" y="88"/>
                </a:lnTo>
                <a:lnTo>
                  <a:pt x="180" y="73"/>
                </a:lnTo>
                <a:lnTo>
                  <a:pt x="224" y="73"/>
                </a:lnTo>
                <a:lnTo>
                  <a:pt x="268" y="44"/>
                </a:lnTo>
                <a:lnTo>
                  <a:pt x="326" y="29"/>
                </a:lnTo>
                <a:lnTo>
                  <a:pt x="370" y="0"/>
                </a:lnTo>
                <a:lnTo>
                  <a:pt x="414" y="0"/>
                </a:lnTo>
                <a:lnTo>
                  <a:pt x="516" y="0"/>
                </a:lnTo>
                <a:lnTo>
                  <a:pt x="560" y="0"/>
                </a:lnTo>
                <a:lnTo>
                  <a:pt x="604" y="29"/>
                </a:lnTo>
                <a:lnTo>
                  <a:pt x="633" y="73"/>
                </a:lnTo>
                <a:lnTo>
                  <a:pt x="648" y="117"/>
                </a:lnTo>
                <a:lnTo>
                  <a:pt x="692" y="146"/>
                </a:lnTo>
                <a:lnTo>
                  <a:pt x="692" y="190"/>
                </a:lnTo>
                <a:lnTo>
                  <a:pt x="721" y="234"/>
                </a:lnTo>
                <a:lnTo>
                  <a:pt x="750" y="278"/>
                </a:lnTo>
                <a:lnTo>
                  <a:pt x="750" y="322"/>
                </a:lnTo>
                <a:lnTo>
                  <a:pt x="750" y="366"/>
                </a:lnTo>
                <a:lnTo>
                  <a:pt x="765" y="41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2" name="Freeform 10"/>
          <p:cNvSpPr>
            <a:spLocks/>
          </p:cNvSpPr>
          <p:nvPr/>
        </p:nvSpPr>
        <p:spPr bwMode="auto">
          <a:xfrm>
            <a:off x="4495800" y="4287838"/>
            <a:ext cx="1495425" cy="304800"/>
          </a:xfrm>
          <a:custGeom>
            <a:avLst/>
            <a:gdLst>
              <a:gd name="T0" fmla="*/ 0 w 942"/>
              <a:gd name="T1" fmla="*/ 131 h 192"/>
              <a:gd name="T2" fmla="*/ 48 w 942"/>
              <a:gd name="T3" fmla="*/ 147 h 192"/>
              <a:gd name="T4" fmla="*/ 48 w 942"/>
              <a:gd name="T5" fmla="*/ 88 h 192"/>
              <a:gd name="T6" fmla="*/ 77 w 942"/>
              <a:gd name="T7" fmla="*/ 44 h 192"/>
              <a:gd name="T8" fmla="*/ 121 w 942"/>
              <a:gd name="T9" fmla="*/ 44 h 192"/>
              <a:gd name="T10" fmla="*/ 165 w 942"/>
              <a:gd name="T11" fmla="*/ 30 h 192"/>
              <a:gd name="T12" fmla="*/ 209 w 942"/>
              <a:gd name="T13" fmla="*/ 30 h 192"/>
              <a:gd name="T14" fmla="*/ 253 w 942"/>
              <a:gd name="T15" fmla="*/ 30 h 192"/>
              <a:gd name="T16" fmla="*/ 311 w 942"/>
              <a:gd name="T17" fmla="*/ 0 h 192"/>
              <a:gd name="T18" fmla="*/ 355 w 942"/>
              <a:gd name="T19" fmla="*/ 0 h 192"/>
              <a:gd name="T20" fmla="*/ 414 w 942"/>
              <a:gd name="T21" fmla="*/ 0 h 192"/>
              <a:gd name="T22" fmla="*/ 458 w 942"/>
              <a:gd name="T23" fmla="*/ 0 h 192"/>
              <a:gd name="T24" fmla="*/ 502 w 942"/>
              <a:gd name="T25" fmla="*/ 0 h 192"/>
              <a:gd name="T26" fmla="*/ 546 w 942"/>
              <a:gd name="T27" fmla="*/ 0 h 192"/>
              <a:gd name="T28" fmla="*/ 604 w 942"/>
              <a:gd name="T29" fmla="*/ 0 h 192"/>
              <a:gd name="T30" fmla="*/ 648 w 942"/>
              <a:gd name="T31" fmla="*/ 0 h 192"/>
              <a:gd name="T32" fmla="*/ 692 w 942"/>
              <a:gd name="T33" fmla="*/ 0 h 192"/>
              <a:gd name="T34" fmla="*/ 750 w 942"/>
              <a:gd name="T35" fmla="*/ 0 h 192"/>
              <a:gd name="T36" fmla="*/ 809 w 942"/>
              <a:gd name="T37" fmla="*/ 0 h 192"/>
              <a:gd name="T38" fmla="*/ 853 w 942"/>
              <a:gd name="T39" fmla="*/ 15 h 192"/>
              <a:gd name="T40" fmla="*/ 853 w 942"/>
              <a:gd name="T41" fmla="*/ 59 h 192"/>
              <a:gd name="T42" fmla="*/ 882 w 942"/>
              <a:gd name="T43" fmla="*/ 103 h 192"/>
              <a:gd name="T44" fmla="*/ 897 w 942"/>
              <a:gd name="T45" fmla="*/ 147 h 192"/>
              <a:gd name="T46" fmla="*/ 941 w 942"/>
              <a:gd name="T47" fmla="*/ 191 h 19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942"/>
              <a:gd name="T73" fmla="*/ 0 h 192"/>
              <a:gd name="T74" fmla="*/ 942 w 942"/>
              <a:gd name="T75" fmla="*/ 192 h 19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942" h="192">
                <a:moveTo>
                  <a:pt x="0" y="131"/>
                </a:moveTo>
                <a:lnTo>
                  <a:pt x="48" y="147"/>
                </a:lnTo>
                <a:lnTo>
                  <a:pt x="48" y="88"/>
                </a:lnTo>
                <a:lnTo>
                  <a:pt x="77" y="44"/>
                </a:lnTo>
                <a:lnTo>
                  <a:pt x="121" y="44"/>
                </a:lnTo>
                <a:lnTo>
                  <a:pt x="165" y="30"/>
                </a:lnTo>
                <a:lnTo>
                  <a:pt x="209" y="30"/>
                </a:lnTo>
                <a:lnTo>
                  <a:pt x="253" y="30"/>
                </a:lnTo>
                <a:lnTo>
                  <a:pt x="311" y="0"/>
                </a:lnTo>
                <a:lnTo>
                  <a:pt x="355" y="0"/>
                </a:lnTo>
                <a:lnTo>
                  <a:pt x="414" y="0"/>
                </a:lnTo>
                <a:lnTo>
                  <a:pt x="458" y="0"/>
                </a:lnTo>
                <a:lnTo>
                  <a:pt x="502" y="0"/>
                </a:lnTo>
                <a:lnTo>
                  <a:pt x="546" y="0"/>
                </a:lnTo>
                <a:lnTo>
                  <a:pt x="604" y="0"/>
                </a:lnTo>
                <a:lnTo>
                  <a:pt x="648" y="0"/>
                </a:lnTo>
                <a:lnTo>
                  <a:pt x="692" y="0"/>
                </a:lnTo>
                <a:lnTo>
                  <a:pt x="750" y="0"/>
                </a:lnTo>
                <a:lnTo>
                  <a:pt x="809" y="0"/>
                </a:lnTo>
                <a:lnTo>
                  <a:pt x="853" y="15"/>
                </a:lnTo>
                <a:lnTo>
                  <a:pt x="853" y="59"/>
                </a:lnTo>
                <a:lnTo>
                  <a:pt x="882" y="103"/>
                </a:lnTo>
                <a:lnTo>
                  <a:pt x="897" y="147"/>
                </a:lnTo>
                <a:lnTo>
                  <a:pt x="941" y="191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3" name="Freeform 11"/>
          <p:cNvSpPr>
            <a:spLocks/>
          </p:cNvSpPr>
          <p:nvPr/>
        </p:nvSpPr>
        <p:spPr bwMode="auto">
          <a:xfrm>
            <a:off x="6324600" y="3289300"/>
            <a:ext cx="944563" cy="1233488"/>
          </a:xfrm>
          <a:custGeom>
            <a:avLst/>
            <a:gdLst>
              <a:gd name="T0" fmla="*/ 0 w 595"/>
              <a:gd name="T1" fmla="*/ 712 h 777"/>
              <a:gd name="T2" fmla="*/ 37 w 595"/>
              <a:gd name="T3" fmla="*/ 659 h 777"/>
              <a:gd name="T4" fmla="*/ 37 w 595"/>
              <a:gd name="T5" fmla="*/ 615 h 777"/>
              <a:gd name="T6" fmla="*/ 52 w 595"/>
              <a:gd name="T7" fmla="*/ 556 h 777"/>
              <a:gd name="T8" fmla="*/ 81 w 595"/>
              <a:gd name="T9" fmla="*/ 498 h 777"/>
              <a:gd name="T10" fmla="*/ 125 w 595"/>
              <a:gd name="T11" fmla="*/ 454 h 777"/>
              <a:gd name="T12" fmla="*/ 155 w 595"/>
              <a:gd name="T13" fmla="*/ 410 h 777"/>
              <a:gd name="T14" fmla="*/ 155 w 595"/>
              <a:gd name="T15" fmla="*/ 366 h 777"/>
              <a:gd name="T16" fmla="*/ 169 w 595"/>
              <a:gd name="T17" fmla="*/ 322 h 777"/>
              <a:gd name="T18" fmla="*/ 169 w 595"/>
              <a:gd name="T19" fmla="*/ 278 h 777"/>
              <a:gd name="T20" fmla="*/ 198 w 595"/>
              <a:gd name="T21" fmla="*/ 234 h 777"/>
              <a:gd name="T22" fmla="*/ 198 w 595"/>
              <a:gd name="T23" fmla="*/ 190 h 777"/>
              <a:gd name="T24" fmla="*/ 242 w 595"/>
              <a:gd name="T25" fmla="*/ 176 h 777"/>
              <a:gd name="T26" fmla="*/ 257 w 595"/>
              <a:gd name="T27" fmla="*/ 132 h 777"/>
              <a:gd name="T28" fmla="*/ 286 w 595"/>
              <a:gd name="T29" fmla="*/ 88 h 777"/>
              <a:gd name="T30" fmla="*/ 286 w 595"/>
              <a:gd name="T31" fmla="*/ 44 h 777"/>
              <a:gd name="T32" fmla="*/ 301 w 595"/>
              <a:gd name="T33" fmla="*/ 0 h 777"/>
              <a:gd name="T34" fmla="*/ 345 w 595"/>
              <a:gd name="T35" fmla="*/ 0 h 777"/>
              <a:gd name="T36" fmla="*/ 374 w 595"/>
              <a:gd name="T37" fmla="*/ 44 h 777"/>
              <a:gd name="T38" fmla="*/ 418 w 595"/>
              <a:gd name="T39" fmla="*/ 88 h 777"/>
              <a:gd name="T40" fmla="*/ 418 w 595"/>
              <a:gd name="T41" fmla="*/ 132 h 777"/>
              <a:gd name="T42" fmla="*/ 433 w 595"/>
              <a:gd name="T43" fmla="*/ 176 h 777"/>
              <a:gd name="T44" fmla="*/ 462 w 595"/>
              <a:gd name="T45" fmla="*/ 220 h 777"/>
              <a:gd name="T46" fmla="*/ 462 w 595"/>
              <a:gd name="T47" fmla="*/ 264 h 777"/>
              <a:gd name="T48" fmla="*/ 462 w 595"/>
              <a:gd name="T49" fmla="*/ 308 h 777"/>
              <a:gd name="T50" fmla="*/ 476 w 595"/>
              <a:gd name="T51" fmla="*/ 381 h 777"/>
              <a:gd name="T52" fmla="*/ 476 w 595"/>
              <a:gd name="T53" fmla="*/ 425 h 777"/>
              <a:gd name="T54" fmla="*/ 506 w 595"/>
              <a:gd name="T55" fmla="*/ 483 h 777"/>
              <a:gd name="T56" fmla="*/ 520 w 595"/>
              <a:gd name="T57" fmla="*/ 556 h 777"/>
              <a:gd name="T58" fmla="*/ 520 w 595"/>
              <a:gd name="T59" fmla="*/ 600 h 777"/>
              <a:gd name="T60" fmla="*/ 550 w 595"/>
              <a:gd name="T61" fmla="*/ 644 h 777"/>
              <a:gd name="T62" fmla="*/ 550 w 595"/>
              <a:gd name="T63" fmla="*/ 688 h 777"/>
              <a:gd name="T64" fmla="*/ 594 w 595"/>
              <a:gd name="T65" fmla="*/ 732 h 777"/>
              <a:gd name="T66" fmla="*/ 594 w 595"/>
              <a:gd name="T67" fmla="*/ 776 h 777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595"/>
              <a:gd name="T103" fmla="*/ 0 h 777"/>
              <a:gd name="T104" fmla="*/ 595 w 595"/>
              <a:gd name="T105" fmla="*/ 777 h 777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595" h="777">
                <a:moveTo>
                  <a:pt x="0" y="712"/>
                </a:moveTo>
                <a:lnTo>
                  <a:pt x="37" y="659"/>
                </a:lnTo>
                <a:lnTo>
                  <a:pt x="37" y="615"/>
                </a:lnTo>
                <a:lnTo>
                  <a:pt x="52" y="556"/>
                </a:lnTo>
                <a:lnTo>
                  <a:pt x="81" y="498"/>
                </a:lnTo>
                <a:lnTo>
                  <a:pt x="125" y="454"/>
                </a:lnTo>
                <a:lnTo>
                  <a:pt x="155" y="410"/>
                </a:lnTo>
                <a:lnTo>
                  <a:pt x="155" y="366"/>
                </a:lnTo>
                <a:lnTo>
                  <a:pt x="169" y="322"/>
                </a:lnTo>
                <a:lnTo>
                  <a:pt x="169" y="278"/>
                </a:lnTo>
                <a:lnTo>
                  <a:pt x="198" y="234"/>
                </a:lnTo>
                <a:lnTo>
                  <a:pt x="198" y="190"/>
                </a:lnTo>
                <a:lnTo>
                  <a:pt x="242" y="176"/>
                </a:lnTo>
                <a:lnTo>
                  <a:pt x="257" y="132"/>
                </a:lnTo>
                <a:lnTo>
                  <a:pt x="286" y="88"/>
                </a:lnTo>
                <a:lnTo>
                  <a:pt x="286" y="44"/>
                </a:lnTo>
                <a:lnTo>
                  <a:pt x="301" y="0"/>
                </a:lnTo>
                <a:lnTo>
                  <a:pt x="345" y="0"/>
                </a:lnTo>
                <a:lnTo>
                  <a:pt x="374" y="44"/>
                </a:lnTo>
                <a:lnTo>
                  <a:pt x="418" y="88"/>
                </a:lnTo>
                <a:lnTo>
                  <a:pt x="418" y="132"/>
                </a:lnTo>
                <a:lnTo>
                  <a:pt x="433" y="176"/>
                </a:lnTo>
                <a:lnTo>
                  <a:pt x="462" y="220"/>
                </a:lnTo>
                <a:lnTo>
                  <a:pt x="462" y="264"/>
                </a:lnTo>
                <a:lnTo>
                  <a:pt x="462" y="308"/>
                </a:lnTo>
                <a:lnTo>
                  <a:pt x="476" y="381"/>
                </a:lnTo>
                <a:lnTo>
                  <a:pt x="476" y="425"/>
                </a:lnTo>
                <a:lnTo>
                  <a:pt x="506" y="483"/>
                </a:lnTo>
                <a:lnTo>
                  <a:pt x="520" y="556"/>
                </a:lnTo>
                <a:lnTo>
                  <a:pt x="520" y="600"/>
                </a:lnTo>
                <a:lnTo>
                  <a:pt x="550" y="644"/>
                </a:lnTo>
                <a:lnTo>
                  <a:pt x="550" y="688"/>
                </a:lnTo>
                <a:lnTo>
                  <a:pt x="594" y="732"/>
                </a:lnTo>
                <a:lnTo>
                  <a:pt x="594" y="776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376238" y="5791200"/>
            <a:ext cx="8543925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“Same or Similar Elements”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E2C5DB-D59E-4CE6-BED0-91C5ED004A15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12954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defRPr/>
            </a:pPr>
            <a:r>
              <a:rPr lang="en-US" sz="4000" b="1">
                <a:solidFill>
                  <a:srgbClr val="CF0E3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% Fmax</a:t>
            </a:r>
          </a:p>
        </p:txBody>
      </p:sp>
      <p:sp>
        <p:nvSpPr>
          <p:cNvPr id="19459" name="Line 3"/>
          <p:cNvSpPr>
            <a:spLocks noChangeShapeType="1"/>
          </p:cNvSpPr>
          <p:nvPr/>
        </p:nvSpPr>
        <p:spPr bwMode="auto">
          <a:xfrm>
            <a:off x="1371600" y="4572000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>
            <a:off x="2286000" y="3657600"/>
            <a:ext cx="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>
            <a:off x="7620000" y="3733800"/>
            <a:ext cx="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2743200" y="3581400"/>
            <a:ext cx="99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4495800" y="41910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>
            <a:off x="6553200" y="24384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5" name="Freeform 9"/>
          <p:cNvSpPr>
            <a:spLocks/>
          </p:cNvSpPr>
          <p:nvPr/>
        </p:nvSpPr>
        <p:spPr bwMode="auto">
          <a:xfrm>
            <a:off x="2590800" y="3870325"/>
            <a:ext cx="1216025" cy="652463"/>
          </a:xfrm>
          <a:custGeom>
            <a:avLst/>
            <a:gdLst>
              <a:gd name="T0" fmla="*/ 0 w 766"/>
              <a:gd name="T1" fmla="*/ 394 h 411"/>
              <a:gd name="T2" fmla="*/ 19 w 766"/>
              <a:gd name="T3" fmla="*/ 337 h 411"/>
              <a:gd name="T4" fmla="*/ 19 w 766"/>
              <a:gd name="T5" fmla="*/ 263 h 411"/>
              <a:gd name="T6" fmla="*/ 33 w 766"/>
              <a:gd name="T7" fmla="*/ 205 h 411"/>
              <a:gd name="T8" fmla="*/ 33 w 766"/>
              <a:gd name="T9" fmla="*/ 161 h 411"/>
              <a:gd name="T10" fmla="*/ 63 w 766"/>
              <a:gd name="T11" fmla="*/ 117 h 411"/>
              <a:gd name="T12" fmla="*/ 107 w 766"/>
              <a:gd name="T13" fmla="*/ 88 h 411"/>
              <a:gd name="T14" fmla="*/ 180 w 766"/>
              <a:gd name="T15" fmla="*/ 73 h 411"/>
              <a:gd name="T16" fmla="*/ 224 w 766"/>
              <a:gd name="T17" fmla="*/ 73 h 411"/>
              <a:gd name="T18" fmla="*/ 268 w 766"/>
              <a:gd name="T19" fmla="*/ 44 h 411"/>
              <a:gd name="T20" fmla="*/ 326 w 766"/>
              <a:gd name="T21" fmla="*/ 29 h 411"/>
              <a:gd name="T22" fmla="*/ 370 w 766"/>
              <a:gd name="T23" fmla="*/ 0 h 411"/>
              <a:gd name="T24" fmla="*/ 414 w 766"/>
              <a:gd name="T25" fmla="*/ 0 h 411"/>
              <a:gd name="T26" fmla="*/ 516 w 766"/>
              <a:gd name="T27" fmla="*/ 0 h 411"/>
              <a:gd name="T28" fmla="*/ 560 w 766"/>
              <a:gd name="T29" fmla="*/ 0 h 411"/>
              <a:gd name="T30" fmla="*/ 604 w 766"/>
              <a:gd name="T31" fmla="*/ 29 h 411"/>
              <a:gd name="T32" fmla="*/ 633 w 766"/>
              <a:gd name="T33" fmla="*/ 73 h 411"/>
              <a:gd name="T34" fmla="*/ 648 w 766"/>
              <a:gd name="T35" fmla="*/ 117 h 411"/>
              <a:gd name="T36" fmla="*/ 692 w 766"/>
              <a:gd name="T37" fmla="*/ 146 h 411"/>
              <a:gd name="T38" fmla="*/ 692 w 766"/>
              <a:gd name="T39" fmla="*/ 190 h 411"/>
              <a:gd name="T40" fmla="*/ 721 w 766"/>
              <a:gd name="T41" fmla="*/ 234 h 411"/>
              <a:gd name="T42" fmla="*/ 750 w 766"/>
              <a:gd name="T43" fmla="*/ 278 h 411"/>
              <a:gd name="T44" fmla="*/ 750 w 766"/>
              <a:gd name="T45" fmla="*/ 322 h 411"/>
              <a:gd name="T46" fmla="*/ 750 w 766"/>
              <a:gd name="T47" fmla="*/ 366 h 411"/>
              <a:gd name="T48" fmla="*/ 765 w 766"/>
              <a:gd name="T49" fmla="*/ 410 h 411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766"/>
              <a:gd name="T76" fmla="*/ 0 h 411"/>
              <a:gd name="T77" fmla="*/ 766 w 766"/>
              <a:gd name="T78" fmla="*/ 411 h 411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766" h="411">
                <a:moveTo>
                  <a:pt x="0" y="394"/>
                </a:moveTo>
                <a:lnTo>
                  <a:pt x="19" y="337"/>
                </a:lnTo>
                <a:lnTo>
                  <a:pt x="19" y="263"/>
                </a:lnTo>
                <a:lnTo>
                  <a:pt x="33" y="205"/>
                </a:lnTo>
                <a:lnTo>
                  <a:pt x="33" y="161"/>
                </a:lnTo>
                <a:lnTo>
                  <a:pt x="63" y="117"/>
                </a:lnTo>
                <a:lnTo>
                  <a:pt x="107" y="88"/>
                </a:lnTo>
                <a:lnTo>
                  <a:pt x="180" y="73"/>
                </a:lnTo>
                <a:lnTo>
                  <a:pt x="224" y="73"/>
                </a:lnTo>
                <a:lnTo>
                  <a:pt x="268" y="44"/>
                </a:lnTo>
                <a:lnTo>
                  <a:pt x="326" y="29"/>
                </a:lnTo>
                <a:lnTo>
                  <a:pt x="370" y="0"/>
                </a:lnTo>
                <a:lnTo>
                  <a:pt x="414" y="0"/>
                </a:lnTo>
                <a:lnTo>
                  <a:pt x="516" y="0"/>
                </a:lnTo>
                <a:lnTo>
                  <a:pt x="560" y="0"/>
                </a:lnTo>
                <a:lnTo>
                  <a:pt x="604" y="29"/>
                </a:lnTo>
                <a:lnTo>
                  <a:pt x="633" y="73"/>
                </a:lnTo>
                <a:lnTo>
                  <a:pt x="648" y="117"/>
                </a:lnTo>
                <a:lnTo>
                  <a:pt x="692" y="146"/>
                </a:lnTo>
                <a:lnTo>
                  <a:pt x="692" y="190"/>
                </a:lnTo>
                <a:lnTo>
                  <a:pt x="721" y="234"/>
                </a:lnTo>
                <a:lnTo>
                  <a:pt x="750" y="278"/>
                </a:lnTo>
                <a:lnTo>
                  <a:pt x="750" y="322"/>
                </a:lnTo>
                <a:lnTo>
                  <a:pt x="750" y="366"/>
                </a:lnTo>
                <a:lnTo>
                  <a:pt x="765" y="41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66" name="Freeform 10"/>
          <p:cNvSpPr>
            <a:spLocks/>
          </p:cNvSpPr>
          <p:nvPr/>
        </p:nvSpPr>
        <p:spPr bwMode="auto">
          <a:xfrm>
            <a:off x="4495800" y="4287838"/>
            <a:ext cx="1495425" cy="304800"/>
          </a:xfrm>
          <a:custGeom>
            <a:avLst/>
            <a:gdLst>
              <a:gd name="T0" fmla="*/ 0 w 942"/>
              <a:gd name="T1" fmla="*/ 131 h 192"/>
              <a:gd name="T2" fmla="*/ 48 w 942"/>
              <a:gd name="T3" fmla="*/ 147 h 192"/>
              <a:gd name="T4" fmla="*/ 48 w 942"/>
              <a:gd name="T5" fmla="*/ 88 h 192"/>
              <a:gd name="T6" fmla="*/ 77 w 942"/>
              <a:gd name="T7" fmla="*/ 44 h 192"/>
              <a:gd name="T8" fmla="*/ 121 w 942"/>
              <a:gd name="T9" fmla="*/ 44 h 192"/>
              <a:gd name="T10" fmla="*/ 165 w 942"/>
              <a:gd name="T11" fmla="*/ 30 h 192"/>
              <a:gd name="T12" fmla="*/ 209 w 942"/>
              <a:gd name="T13" fmla="*/ 30 h 192"/>
              <a:gd name="T14" fmla="*/ 253 w 942"/>
              <a:gd name="T15" fmla="*/ 30 h 192"/>
              <a:gd name="T16" fmla="*/ 311 w 942"/>
              <a:gd name="T17" fmla="*/ 0 h 192"/>
              <a:gd name="T18" fmla="*/ 355 w 942"/>
              <a:gd name="T19" fmla="*/ 0 h 192"/>
              <a:gd name="T20" fmla="*/ 414 w 942"/>
              <a:gd name="T21" fmla="*/ 0 h 192"/>
              <a:gd name="T22" fmla="*/ 458 w 942"/>
              <a:gd name="T23" fmla="*/ 0 h 192"/>
              <a:gd name="T24" fmla="*/ 502 w 942"/>
              <a:gd name="T25" fmla="*/ 0 h 192"/>
              <a:gd name="T26" fmla="*/ 546 w 942"/>
              <a:gd name="T27" fmla="*/ 0 h 192"/>
              <a:gd name="T28" fmla="*/ 604 w 942"/>
              <a:gd name="T29" fmla="*/ 0 h 192"/>
              <a:gd name="T30" fmla="*/ 648 w 942"/>
              <a:gd name="T31" fmla="*/ 0 h 192"/>
              <a:gd name="T32" fmla="*/ 692 w 942"/>
              <a:gd name="T33" fmla="*/ 0 h 192"/>
              <a:gd name="T34" fmla="*/ 750 w 942"/>
              <a:gd name="T35" fmla="*/ 0 h 192"/>
              <a:gd name="T36" fmla="*/ 809 w 942"/>
              <a:gd name="T37" fmla="*/ 0 h 192"/>
              <a:gd name="T38" fmla="*/ 853 w 942"/>
              <a:gd name="T39" fmla="*/ 15 h 192"/>
              <a:gd name="T40" fmla="*/ 853 w 942"/>
              <a:gd name="T41" fmla="*/ 59 h 192"/>
              <a:gd name="T42" fmla="*/ 882 w 942"/>
              <a:gd name="T43" fmla="*/ 103 h 192"/>
              <a:gd name="T44" fmla="*/ 897 w 942"/>
              <a:gd name="T45" fmla="*/ 147 h 192"/>
              <a:gd name="T46" fmla="*/ 941 w 942"/>
              <a:gd name="T47" fmla="*/ 191 h 19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942"/>
              <a:gd name="T73" fmla="*/ 0 h 192"/>
              <a:gd name="T74" fmla="*/ 942 w 942"/>
              <a:gd name="T75" fmla="*/ 192 h 19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942" h="192">
                <a:moveTo>
                  <a:pt x="0" y="131"/>
                </a:moveTo>
                <a:lnTo>
                  <a:pt x="48" y="147"/>
                </a:lnTo>
                <a:lnTo>
                  <a:pt x="48" y="88"/>
                </a:lnTo>
                <a:lnTo>
                  <a:pt x="77" y="44"/>
                </a:lnTo>
                <a:lnTo>
                  <a:pt x="121" y="44"/>
                </a:lnTo>
                <a:lnTo>
                  <a:pt x="165" y="30"/>
                </a:lnTo>
                <a:lnTo>
                  <a:pt x="209" y="30"/>
                </a:lnTo>
                <a:lnTo>
                  <a:pt x="253" y="30"/>
                </a:lnTo>
                <a:lnTo>
                  <a:pt x="311" y="0"/>
                </a:lnTo>
                <a:lnTo>
                  <a:pt x="355" y="0"/>
                </a:lnTo>
                <a:lnTo>
                  <a:pt x="414" y="0"/>
                </a:lnTo>
                <a:lnTo>
                  <a:pt x="458" y="0"/>
                </a:lnTo>
                <a:lnTo>
                  <a:pt x="502" y="0"/>
                </a:lnTo>
                <a:lnTo>
                  <a:pt x="546" y="0"/>
                </a:lnTo>
                <a:lnTo>
                  <a:pt x="604" y="0"/>
                </a:lnTo>
                <a:lnTo>
                  <a:pt x="648" y="0"/>
                </a:lnTo>
                <a:lnTo>
                  <a:pt x="692" y="0"/>
                </a:lnTo>
                <a:lnTo>
                  <a:pt x="750" y="0"/>
                </a:lnTo>
                <a:lnTo>
                  <a:pt x="809" y="0"/>
                </a:lnTo>
                <a:lnTo>
                  <a:pt x="853" y="15"/>
                </a:lnTo>
                <a:lnTo>
                  <a:pt x="853" y="59"/>
                </a:lnTo>
                <a:lnTo>
                  <a:pt x="882" y="103"/>
                </a:lnTo>
                <a:lnTo>
                  <a:pt x="897" y="147"/>
                </a:lnTo>
                <a:lnTo>
                  <a:pt x="941" y="191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2514600" y="5791200"/>
            <a:ext cx="5800725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Sometimes F / Fmax </a:t>
            </a:r>
          </a:p>
        </p:txBody>
      </p:sp>
      <p:sp>
        <p:nvSpPr>
          <p:cNvPr id="19468" name="Freeform 12"/>
          <p:cNvSpPr>
            <a:spLocks/>
          </p:cNvSpPr>
          <p:nvPr/>
        </p:nvSpPr>
        <p:spPr bwMode="auto">
          <a:xfrm>
            <a:off x="6400800" y="2546350"/>
            <a:ext cx="711200" cy="2027238"/>
          </a:xfrm>
          <a:custGeom>
            <a:avLst/>
            <a:gdLst>
              <a:gd name="T0" fmla="*/ 0 w 448"/>
              <a:gd name="T1" fmla="*/ 1276 h 1277"/>
              <a:gd name="T2" fmla="*/ 8 w 448"/>
              <a:gd name="T3" fmla="*/ 1229 h 1277"/>
              <a:gd name="T4" fmla="*/ 37 w 448"/>
              <a:gd name="T5" fmla="*/ 1185 h 1277"/>
              <a:gd name="T6" fmla="*/ 37 w 448"/>
              <a:gd name="T7" fmla="*/ 1141 h 1277"/>
              <a:gd name="T8" fmla="*/ 52 w 448"/>
              <a:gd name="T9" fmla="*/ 1068 h 1277"/>
              <a:gd name="T10" fmla="*/ 52 w 448"/>
              <a:gd name="T11" fmla="*/ 1024 h 1277"/>
              <a:gd name="T12" fmla="*/ 96 w 448"/>
              <a:gd name="T13" fmla="*/ 980 h 1277"/>
              <a:gd name="T14" fmla="*/ 125 w 448"/>
              <a:gd name="T15" fmla="*/ 936 h 1277"/>
              <a:gd name="T16" fmla="*/ 140 w 448"/>
              <a:gd name="T17" fmla="*/ 863 h 1277"/>
              <a:gd name="T18" fmla="*/ 169 w 448"/>
              <a:gd name="T19" fmla="*/ 819 h 1277"/>
              <a:gd name="T20" fmla="*/ 184 w 448"/>
              <a:gd name="T21" fmla="*/ 761 h 1277"/>
              <a:gd name="T22" fmla="*/ 184 w 448"/>
              <a:gd name="T23" fmla="*/ 717 h 1277"/>
              <a:gd name="T24" fmla="*/ 184 w 448"/>
              <a:gd name="T25" fmla="*/ 658 h 1277"/>
              <a:gd name="T26" fmla="*/ 184 w 448"/>
              <a:gd name="T27" fmla="*/ 600 h 1277"/>
              <a:gd name="T28" fmla="*/ 184 w 448"/>
              <a:gd name="T29" fmla="*/ 556 h 1277"/>
              <a:gd name="T30" fmla="*/ 184 w 448"/>
              <a:gd name="T31" fmla="*/ 512 h 1277"/>
              <a:gd name="T32" fmla="*/ 184 w 448"/>
              <a:gd name="T33" fmla="*/ 468 h 1277"/>
              <a:gd name="T34" fmla="*/ 213 w 448"/>
              <a:gd name="T35" fmla="*/ 424 h 1277"/>
              <a:gd name="T36" fmla="*/ 213 w 448"/>
              <a:gd name="T37" fmla="*/ 380 h 1277"/>
              <a:gd name="T38" fmla="*/ 213 w 448"/>
              <a:gd name="T39" fmla="*/ 336 h 1277"/>
              <a:gd name="T40" fmla="*/ 213 w 448"/>
              <a:gd name="T41" fmla="*/ 263 h 1277"/>
              <a:gd name="T42" fmla="*/ 213 w 448"/>
              <a:gd name="T43" fmla="*/ 219 h 1277"/>
              <a:gd name="T44" fmla="*/ 213 w 448"/>
              <a:gd name="T45" fmla="*/ 161 h 1277"/>
              <a:gd name="T46" fmla="*/ 228 w 448"/>
              <a:gd name="T47" fmla="*/ 102 h 1277"/>
              <a:gd name="T48" fmla="*/ 228 w 448"/>
              <a:gd name="T49" fmla="*/ 58 h 1277"/>
              <a:gd name="T50" fmla="*/ 272 w 448"/>
              <a:gd name="T51" fmla="*/ 44 h 1277"/>
              <a:gd name="T52" fmla="*/ 301 w 448"/>
              <a:gd name="T53" fmla="*/ 0 h 1277"/>
              <a:gd name="T54" fmla="*/ 301 w 448"/>
              <a:gd name="T55" fmla="*/ 44 h 1277"/>
              <a:gd name="T56" fmla="*/ 301 w 448"/>
              <a:gd name="T57" fmla="*/ 88 h 1277"/>
              <a:gd name="T58" fmla="*/ 286 w 448"/>
              <a:gd name="T59" fmla="*/ 146 h 1277"/>
              <a:gd name="T60" fmla="*/ 286 w 448"/>
              <a:gd name="T61" fmla="*/ 190 h 1277"/>
              <a:gd name="T62" fmla="*/ 286 w 448"/>
              <a:gd name="T63" fmla="*/ 234 h 1277"/>
              <a:gd name="T64" fmla="*/ 286 w 448"/>
              <a:gd name="T65" fmla="*/ 278 h 1277"/>
              <a:gd name="T66" fmla="*/ 286 w 448"/>
              <a:gd name="T67" fmla="*/ 322 h 1277"/>
              <a:gd name="T68" fmla="*/ 286 w 448"/>
              <a:gd name="T69" fmla="*/ 366 h 1277"/>
              <a:gd name="T70" fmla="*/ 286 w 448"/>
              <a:gd name="T71" fmla="*/ 410 h 1277"/>
              <a:gd name="T72" fmla="*/ 301 w 448"/>
              <a:gd name="T73" fmla="*/ 454 h 1277"/>
              <a:gd name="T74" fmla="*/ 301 w 448"/>
              <a:gd name="T75" fmla="*/ 512 h 1277"/>
              <a:gd name="T76" fmla="*/ 301 w 448"/>
              <a:gd name="T77" fmla="*/ 556 h 1277"/>
              <a:gd name="T78" fmla="*/ 301 w 448"/>
              <a:gd name="T79" fmla="*/ 600 h 1277"/>
              <a:gd name="T80" fmla="*/ 316 w 448"/>
              <a:gd name="T81" fmla="*/ 644 h 1277"/>
              <a:gd name="T82" fmla="*/ 316 w 448"/>
              <a:gd name="T83" fmla="*/ 702 h 1277"/>
              <a:gd name="T84" fmla="*/ 316 w 448"/>
              <a:gd name="T85" fmla="*/ 746 h 1277"/>
              <a:gd name="T86" fmla="*/ 345 w 448"/>
              <a:gd name="T87" fmla="*/ 790 h 1277"/>
              <a:gd name="T88" fmla="*/ 359 w 448"/>
              <a:gd name="T89" fmla="*/ 834 h 1277"/>
              <a:gd name="T90" fmla="*/ 359 w 448"/>
              <a:gd name="T91" fmla="*/ 893 h 1277"/>
              <a:gd name="T92" fmla="*/ 389 w 448"/>
              <a:gd name="T93" fmla="*/ 966 h 1277"/>
              <a:gd name="T94" fmla="*/ 403 w 448"/>
              <a:gd name="T95" fmla="*/ 1010 h 1277"/>
              <a:gd name="T96" fmla="*/ 433 w 448"/>
              <a:gd name="T97" fmla="*/ 1054 h 1277"/>
              <a:gd name="T98" fmla="*/ 433 w 448"/>
              <a:gd name="T99" fmla="*/ 1127 h 1277"/>
              <a:gd name="T100" fmla="*/ 447 w 448"/>
              <a:gd name="T101" fmla="*/ 1171 h 1277"/>
              <a:gd name="T102" fmla="*/ 447 w 448"/>
              <a:gd name="T103" fmla="*/ 1215 h 127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448"/>
              <a:gd name="T157" fmla="*/ 0 h 1277"/>
              <a:gd name="T158" fmla="*/ 448 w 448"/>
              <a:gd name="T159" fmla="*/ 1277 h 127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448" h="1277">
                <a:moveTo>
                  <a:pt x="0" y="1276"/>
                </a:moveTo>
                <a:lnTo>
                  <a:pt x="8" y="1229"/>
                </a:lnTo>
                <a:lnTo>
                  <a:pt x="37" y="1185"/>
                </a:lnTo>
                <a:lnTo>
                  <a:pt x="37" y="1141"/>
                </a:lnTo>
                <a:lnTo>
                  <a:pt x="52" y="1068"/>
                </a:lnTo>
                <a:lnTo>
                  <a:pt x="52" y="1024"/>
                </a:lnTo>
                <a:lnTo>
                  <a:pt x="96" y="980"/>
                </a:lnTo>
                <a:lnTo>
                  <a:pt x="125" y="936"/>
                </a:lnTo>
                <a:lnTo>
                  <a:pt x="140" y="863"/>
                </a:lnTo>
                <a:lnTo>
                  <a:pt x="169" y="819"/>
                </a:lnTo>
                <a:lnTo>
                  <a:pt x="184" y="761"/>
                </a:lnTo>
                <a:lnTo>
                  <a:pt x="184" y="717"/>
                </a:lnTo>
                <a:lnTo>
                  <a:pt x="184" y="658"/>
                </a:lnTo>
                <a:lnTo>
                  <a:pt x="184" y="600"/>
                </a:lnTo>
                <a:lnTo>
                  <a:pt x="184" y="556"/>
                </a:lnTo>
                <a:lnTo>
                  <a:pt x="184" y="512"/>
                </a:lnTo>
                <a:lnTo>
                  <a:pt x="184" y="468"/>
                </a:lnTo>
                <a:lnTo>
                  <a:pt x="213" y="424"/>
                </a:lnTo>
                <a:lnTo>
                  <a:pt x="213" y="380"/>
                </a:lnTo>
                <a:lnTo>
                  <a:pt x="213" y="336"/>
                </a:lnTo>
                <a:lnTo>
                  <a:pt x="213" y="263"/>
                </a:lnTo>
                <a:lnTo>
                  <a:pt x="213" y="219"/>
                </a:lnTo>
                <a:lnTo>
                  <a:pt x="213" y="161"/>
                </a:lnTo>
                <a:lnTo>
                  <a:pt x="228" y="102"/>
                </a:lnTo>
                <a:lnTo>
                  <a:pt x="228" y="58"/>
                </a:lnTo>
                <a:lnTo>
                  <a:pt x="272" y="44"/>
                </a:lnTo>
                <a:lnTo>
                  <a:pt x="301" y="0"/>
                </a:lnTo>
                <a:lnTo>
                  <a:pt x="301" y="44"/>
                </a:lnTo>
                <a:lnTo>
                  <a:pt x="301" y="88"/>
                </a:lnTo>
                <a:lnTo>
                  <a:pt x="286" y="146"/>
                </a:lnTo>
                <a:lnTo>
                  <a:pt x="286" y="190"/>
                </a:lnTo>
                <a:lnTo>
                  <a:pt x="286" y="234"/>
                </a:lnTo>
                <a:lnTo>
                  <a:pt x="286" y="278"/>
                </a:lnTo>
                <a:lnTo>
                  <a:pt x="286" y="322"/>
                </a:lnTo>
                <a:lnTo>
                  <a:pt x="286" y="366"/>
                </a:lnTo>
                <a:lnTo>
                  <a:pt x="286" y="410"/>
                </a:lnTo>
                <a:lnTo>
                  <a:pt x="301" y="454"/>
                </a:lnTo>
                <a:lnTo>
                  <a:pt x="301" y="512"/>
                </a:lnTo>
                <a:lnTo>
                  <a:pt x="301" y="556"/>
                </a:lnTo>
                <a:lnTo>
                  <a:pt x="301" y="600"/>
                </a:lnTo>
                <a:lnTo>
                  <a:pt x="316" y="644"/>
                </a:lnTo>
                <a:lnTo>
                  <a:pt x="316" y="702"/>
                </a:lnTo>
                <a:lnTo>
                  <a:pt x="316" y="746"/>
                </a:lnTo>
                <a:lnTo>
                  <a:pt x="345" y="790"/>
                </a:lnTo>
                <a:lnTo>
                  <a:pt x="359" y="834"/>
                </a:lnTo>
                <a:lnTo>
                  <a:pt x="359" y="893"/>
                </a:lnTo>
                <a:lnTo>
                  <a:pt x="389" y="966"/>
                </a:lnTo>
                <a:lnTo>
                  <a:pt x="403" y="1010"/>
                </a:lnTo>
                <a:lnTo>
                  <a:pt x="433" y="1054"/>
                </a:lnTo>
                <a:lnTo>
                  <a:pt x="433" y="1127"/>
                </a:lnTo>
                <a:lnTo>
                  <a:pt x="447" y="1171"/>
                </a:lnTo>
                <a:lnTo>
                  <a:pt x="447" y="1215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>
            <a:off x="6324600" y="60960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7162800" y="5715000"/>
            <a:ext cx="771525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</a:t>
            </a:r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 flipV="1">
            <a:off x="1676400" y="3505200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914400" y="3733800"/>
            <a:ext cx="6953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1"/>
                </a:solidFill>
                <a:latin typeface="Times New Roman" pitchFamily="18" charset="0"/>
              </a:rPr>
              <a:t>F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C54D2A-8CBF-471F-AB57-F683D0681D19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7772400" cy="1162050"/>
          </a:xfrm>
          <a:noFill/>
        </p:spPr>
        <p:txBody>
          <a:bodyPr/>
          <a:lstStyle/>
          <a:p>
            <a:r>
              <a:rPr lang="en-US" smtClean="0"/>
              <a:t>Repetitions and Static Loads</a:t>
            </a:r>
          </a:p>
        </p:txBody>
      </p:sp>
      <p:sp>
        <p:nvSpPr>
          <p:cNvPr id="20483" name="Line 4"/>
          <p:cNvSpPr>
            <a:spLocks noChangeShapeType="1"/>
          </p:cNvSpPr>
          <p:nvPr/>
        </p:nvSpPr>
        <p:spPr bwMode="auto">
          <a:xfrm>
            <a:off x="990600" y="5410200"/>
            <a:ext cx="7467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4" name="Line 6"/>
          <p:cNvSpPr>
            <a:spLocks noChangeShapeType="1"/>
          </p:cNvSpPr>
          <p:nvPr/>
        </p:nvSpPr>
        <p:spPr bwMode="auto">
          <a:xfrm>
            <a:off x="1752600" y="4191000"/>
            <a:ext cx="0" cy="2209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5" name="Line 8"/>
          <p:cNvSpPr>
            <a:spLocks noChangeShapeType="1"/>
          </p:cNvSpPr>
          <p:nvPr/>
        </p:nvSpPr>
        <p:spPr bwMode="auto">
          <a:xfrm>
            <a:off x="7620000" y="4267200"/>
            <a:ext cx="0" cy="2209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6" name="Rectangle 9"/>
          <p:cNvSpPr>
            <a:spLocks noChangeArrowheads="1"/>
          </p:cNvSpPr>
          <p:nvPr/>
        </p:nvSpPr>
        <p:spPr bwMode="auto">
          <a:xfrm>
            <a:off x="2139950" y="4044950"/>
            <a:ext cx="139700" cy="1358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Rectangle 10"/>
          <p:cNvSpPr>
            <a:spLocks noChangeArrowheads="1"/>
          </p:cNvSpPr>
          <p:nvPr/>
        </p:nvSpPr>
        <p:spPr bwMode="auto">
          <a:xfrm>
            <a:off x="2520950" y="4044950"/>
            <a:ext cx="139700" cy="1358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8" name="Rectangle 11"/>
          <p:cNvSpPr>
            <a:spLocks noChangeArrowheads="1"/>
          </p:cNvSpPr>
          <p:nvPr/>
        </p:nvSpPr>
        <p:spPr bwMode="auto">
          <a:xfrm>
            <a:off x="2749550" y="4044950"/>
            <a:ext cx="139700" cy="1358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9" name="Rectangle 12"/>
          <p:cNvSpPr>
            <a:spLocks noChangeArrowheads="1"/>
          </p:cNvSpPr>
          <p:nvPr/>
        </p:nvSpPr>
        <p:spPr bwMode="auto">
          <a:xfrm>
            <a:off x="3054350" y="4044950"/>
            <a:ext cx="139700" cy="1358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Rectangle 13"/>
          <p:cNvSpPr>
            <a:spLocks noChangeArrowheads="1"/>
          </p:cNvSpPr>
          <p:nvPr/>
        </p:nvSpPr>
        <p:spPr bwMode="auto">
          <a:xfrm>
            <a:off x="3435350" y="4044950"/>
            <a:ext cx="139700" cy="1358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1" name="Rectangle 14"/>
          <p:cNvSpPr>
            <a:spLocks noChangeArrowheads="1"/>
          </p:cNvSpPr>
          <p:nvPr/>
        </p:nvSpPr>
        <p:spPr bwMode="auto">
          <a:xfrm>
            <a:off x="3816350" y="4044950"/>
            <a:ext cx="139700" cy="1358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2" name="Rectangle 15"/>
          <p:cNvSpPr>
            <a:spLocks noChangeArrowheads="1"/>
          </p:cNvSpPr>
          <p:nvPr/>
        </p:nvSpPr>
        <p:spPr bwMode="auto">
          <a:xfrm>
            <a:off x="4425950" y="4044950"/>
            <a:ext cx="139700" cy="1358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3" name="Rectangle 16"/>
          <p:cNvSpPr>
            <a:spLocks noChangeArrowheads="1"/>
          </p:cNvSpPr>
          <p:nvPr/>
        </p:nvSpPr>
        <p:spPr bwMode="auto">
          <a:xfrm>
            <a:off x="5035550" y="4044950"/>
            <a:ext cx="139700" cy="1358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4" name="Rectangle 17"/>
          <p:cNvSpPr>
            <a:spLocks noChangeArrowheads="1"/>
          </p:cNvSpPr>
          <p:nvPr/>
        </p:nvSpPr>
        <p:spPr bwMode="auto">
          <a:xfrm>
            <a:off x="5645150" y="4044950"/>
            <a:ext cx="139700" cy="1358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5" name="Rectangle 18"/>
          <p:cNvSpPr>
            <a:spLocks noChangeArrowheads="1"/>
          </p:cNvSpPr>
          <p:nvPr/>
        </p:nvSpPr>
        <p:spPr bwMode="auto">
          <a:xfrm>
            <a:off x="6330950" y="4044950"/>
            <a:ext cx="139700" cy="1358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6" name="Rectangle 19"/>
          <p:cNvSpPr>
            <a:spLocks noChangeArrowheads="1"/>
          </p:cNvSpPr>
          <p:nvPr/>
        </p:nvSpPr>
        <p:spPr bwMode="auto">
          <a:xfrm>
            <a:off x="7016750" y="4044950"/>
            <a:ext cx="139700" cy="1358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497" name="Group 22"/>
          <p:cNvGrpSpPr>
            <a:grpSpLocks/>
          </p:cNvGrpSpPr>
          <p:nvPr/>
        </p:nvGrpSpPr>
        <p:grpSpPr bwMode="auto">
          <a:xfrm>
            <a:off x="914400" y="1676400"/>
            <a:ext cx="7467600" cy="1905000"/>
            <a:chOff x="914400" y="2209800"/>
            <a:chExt cx="7467600" cy="1905000"/>
          </a:xfrm>
        </p:grpSpPr>
        <p:sp>
          <p:nvSpPr>
            <p:cNvPr id="20499" name="Line 3"/>
            <p:cNvSpPr>
              <a:spLocks noChangeShapeType="1"/>
            </p:cNvSpPr>
            <p:nvPr/>
          </p:nvSpPr>
          <p:spPr bwMode="auto">
            <a:xfrm>
              <a:off x="914400" y="2819400"/>
              <a:ext cx="7467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0" name="Line 5"/>
            <p:cNvSpPr>
              <a:spLocks noChangeShapeType="1"/>
            </p:cNvSpPr>
            <p:nvPr/>
          </p:nvSpPr>
          <p:spPr bwMode="auto">
            <a:xfrm>
              <a:off x="1752600" y="2209800"/>
              <a:ext cx="0" cy="1905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1" name="Line 7"/>
            <p:cNvSpPr>
              <a:spLocks noChangeShapeType="1"/>
            </p:cNvSpPr>
            <p:nvPr/>
          </p:nvSpPr>
          <p:spPr bwMode="auto">
            <a:xfrm>
              <a:off x="7620000" y="2209800"/>
              <a:ext cx="0" cy="1905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2" name="Rectangle 20"/>
            <p:cNvSpPr>
              <a:spLocks noChangeArrowheads="1"/>
            </p:cNvSpPr>
            <p:nvPr/>
          </p:nvSpPr>
          <p:spPr bwMode="auto">
            <a:xfrm>
              <a:off x="1911350" y="2292350"/>
              <a:ext cx="2654300" cy="5207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3" name="Rectangle 21"/>
            <p:cNvSpPr>
              <a:spLocks noChangeArrowheads="1"/>
            </p:cNvSpPr>
            <p:nvPr/>
          </p:nvSpPr>
          <p:spPr bwMode="auto">
            <a:xfrm>
              <a:off x="4806950" y="2292350"/>
              <a:ext cx="2654300" cy="5207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E5876B-1E2D-45A2-8895-3C0676E0DB5B}" type="slidenum">
              <a:rPr lang="en-US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609600"/>
            <a:ext cx="7162800" cy="5937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/>
              <a:t>Contemporary Ergonomics Approach</a:t>
            </a:r>
          </a:p>
        </p:txBody>
      </p:sp>
      <p:sp>
        <p:nvSpPr>
          <p:cNvPr id="21507" name="Line 3"/>
          <p:cNvSpPr>
            <a:spLocks noChangeShapeType="1"/>
          </p:cNvSpPr>
          <p:nvPr/>
        </p:nvSpPr>
        <p:spPr bwMode="auto">
          <a:xfrm>
            <a:off x="1981200" y="2794000"/>
            <a:ext cx="0" cy="1565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>
            <a:off x="7848600" y="2794000"/>
            <a:ext cx="0" cy="1565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>
            <a:off x="990600" y="3603625"/>
            <a:ext cx="7467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>
            <a:off x="2438400" y="284797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>
            <a:off x="4953000" y="3063875"/>
            <a:ext cx="99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2438400" y="4130675"/>
            <a:ext cx="4962525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“Cut off the peaks”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762000" y="5438775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7848600" y="4683125"/>
            <a:ext cx="0" cy="1565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>
            <a:off x="1981200" y="4575175"/>
            <a:ext cx="0" cy="1565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6" name="Freeform 12"/>
          <p:cNvSpPr>
            <a:spLocks/>
          </p:cNvSpPr>
          <p:nvPr/>
        </p:nvSpPr>
        <p:spPr bwMode="auto">
          <a:xfrm>
            <a:off x="2286000" y="5029200"/>
            <a:ext cx="5394325" cy="282575"/>
          </a:xfrm>
          <a:custGeom>
            <a:avLst/>
            <a:gdLst>
              <a:gd name="T0" fmla="*/ 2 w 3398"/>
              <a:gd name="T1" fmla="*/ 125 h 178"/>
              <a:gd name="T2" fmla="*/ 90 w 3398"/>
              <a:gd name="T3" fmla="*/ 114 h 178"/>
              <a:gd name="T4" fmla="*/ 192 w 3398"/>
              <a:gd name="T5" fmla="*/ 53 h 178"/>
              <a:gd name="T6" fmla="*/ 309 w 3398"/>
              <a:gd name="T7" fmla="*/ 21 h 178"/>
              <a:gd name="T8" fmla="*/ 397 w 3398"/>
              <a:gd name="T9" fmla="*/ 0 h 178"/>
              <a:gd name="T10" fmla="*/ 485 w 3398"/>
              <a:gd name="T11" fmla="*/ 0 h 178"/>
              <a:gd name="T12" fmla="*/ 602 w 3398"/>
              <a:gd name="T13" fmla="*/ 0 h 178"/>
              <a:gd name="T14" fmla="*/ 690 w 3398"/>
              <a:gd name="T15" fmla="*/ 0 h 178"/>
              <a:gd name="T16" fmla="*/ 807 w 3398"/>
              <a:gd name="T17" fmla="*/ 11 h 178"/>
              <a:gd name="T18" fmla="*/ 924 w 3398"/>
              <a:gd name="T19" fmla="*/ 11 h 178"/>
              <a:gd name="T20" fmla="*/ 1012 w 3398"/>
              <a:gd name="T21" fmla="*/ 21 h 178"/>
              <a:gd name="T22" fmla="*/ 1143 w 3398"/>
              <a:gd name="T23" fmla="*/ 53 h 178"/>
              <a:gd name="T24" fmla="*/ 1231 w 3398"/>
              <a:gd name="T25" fmla="*/ 114 h 178"/>
              <a:gd name="T26" fmla="*/ 1319 w 3398"/>
              <a:gd name="T27" fmla="*/ 146 h 178"/>
              <a:gd name="T28" fmla="*/ 1407 w 3398"/>
              <a:gd name="T29" fmla="*/ 177 h 178"/>
              <a:gd name="T30" fmla="*/ 1524 w 3398"/>
              <a:gd name="T31" fmla="*/ 177 h 178"/>
              <a:gd name="T32" fmla="*/ 1641 w 3398"/>
              <a:gd name="T33" fmla="*/ 177 h 178"/>
              <a:gd name="T34" fmla="*/ 1758 w 3398"/>
              <a:gd name="T35" fmla="*/ 177 h 178"/>
              <a:gd name="T36" fmla="*/ 1831 w 3398"/>
              <a:gd name="T37" fmla="*/ 146 h 178"/>
              <a:gd name="T38" fmla="*/ 1919 w 3398"/>
              <a:gd name="T39" fmla="*/ 114 h 178"/>
              <a:gd name="T40" fmla="*/ 2007 w 3398"/>
              <a:gd name="T41" fmla="*/ 84 h 178"/>
              <a:gd name="T42" fmla="*/ 2109 w 3398"/>
              <a:gd name="T43" fmla="*/ 53 h 178"/>
              <a:gd name="T44" fmla="*/ 2226 w 3398"/>
              <a:gd name="T45" fmla="*/ 53 h 178"/>
              <a:gd name="T46" fmla="*/ 2358 w 3398"/>
              <a:gd name="T47" fmla="*/ 84 h 178"/>
              <a:gd name="T48" fmla="*/ 2446 w 3398"/>
              <a:gd name="T49" fmla="*/ 114 h 178"/>
              <a:gd name="T50" fmla="*/ 2548 w 3398"/>
              <a:gd name="T51" fmla="*/ 146 h 178"/>
              <a:gd name="T52" fmla="*/ 2665 w 3398"/>
              <a:gd name="T53" fmla="*/ 167 h 178"/>
              <a:gd name="T54" fmla="*/ 2753 w 3398"/>
              <a:gd name="T55" fmla="*/ 177 h 178"/>
              <a:gd name="T56" fmla="*/ 2841 w 3398"/>
              <a:gd name="T57" fmla="*/ 177 h 178"/>
              <a:gd name="T58" fmla="*/ 2929 w 3398"/>
              <a:gd name="T59" fmla="*/ 177 h 178"/>
              <a:gd name="T60" fmla="*/ 3046 w 3398"/>
              <a:gd name="T61" fmla="*/ 177 h 178"/>
              <a:gd name="T62" fmla="*/ 3163 w 3398"/>
              <a:gd name="T63" fmla="*/ 156 h 178"/>
              <a:gd name="T64" fmla="*/ 3251 w 3398"/>
              <a:gd name="T65" fmla="*/ 156 h 178"/>
              <a:gd name="T66" fmla="*/ 3353 w 3398"/>
              <a:gd name="T67" fmla="*/ 146 h 178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3398"/>
              <a:gd name="T103" fmla="*/ 0 h 178"/>
              <a:gd name="T104" fmla="*/ 3398 w 3398"/>
              <a:gd name="T105" fmla="*/ 178 h 178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3398" h="178">
                <a:moveTo>
                  <a:pt x="0" y="156"/>
                </a:moveTo>
                <a:lnTo>
                  <a:pt x="2" y="125"/>
                </a:lnTo>
                <a:lnTo>
                  <a:pt x="46" y="125"/>
                </a:lnTo>
                <a:lnTo>
                  <a:pt x="90" y="114"/>
                </a:lnTo>
                <a:lnTo>
                  <a:pt x="148" y="63"/>
                </a:lnTo>
                <a:lnTo>
                  <a:pt x="192" y="53"/>
                </a:lnTo>
                <a:lnTo>
                  <a:pt x="251" y="31"/>
                </a:lnTo>
                <a:lnTo>
                  <a:pt x="309" y="21"/>
                </a:lnTo>
                <a:lnTo>
                  <a:pt x="353" y="0"/>
                </a:lnTo>
                <a:lnTo>
                  <a:pt x="397" y="0"/>
                </a:lnTo>
                <a:lnTo>
                  <a:pt x="441" y="0"/>
                </a:lnTo>
                <a:lnTo>
                  <a:pt x="485" y="0"/>
                </a:lnTo>
                <a:lnTo>
                  <a:pt x="558" y="0"/>
                </a:lnTo>
                <a:lnTo>
                  <a:pt x="602" y="0"/>
                </a:lnTo>
                <a:lnTo>
                  <a:pt x="646" y="0"/>
                </a:lnTo>
                <a:lnTo>
                  <a:pt x="690" y="0"/>
                </a:lnTo>
                <a:lnTo>
                  <a:pt x="763" y="11"/>
                </a:lnTo>
                <a:lnTo>
                  <a:pt x="807" y="11"/>
                </a:lnTo>
                <a:lnTo>
                  <a:pt x="851" y="11"/>
                </a:lnTo>
                <a:lnTo>
                  <a:pt x="924" y="11"/>
                </a:lnTo>
                <a:lnTo>
                  <a:pt x="968" y="11"/>
                </a:lnTo>
                <a:lnTo>
                  <a:pt x="1012" y="21"/>
                </a:lnTo>
                <a:lnTo>
                  <a:pt x="1099" y="42"/>
                </a:lnTo>
                <a:lnTo>
                  <a:pt x="1143" y="53"/>
                </a:lnTo>
                <a:lnTo>
                  <a:pt x="1187" y="84"/>
                </a:lnTo>
                <a:lnTo>
                  <a:pt x="1231" y="114"/>
                </a:lnTo>
                <a:lnTo>
                  <a:pt x="1275" y="136"/>
                </a:lnTo>
                <a:lnTo>
                  <a:pt x="1319" y="146"/>
                </a:lnTo>
                <a:lnTo>
                  <a:pt x="1363" y="167"/>
                </a:lnTo>
                <a:lnTo>
                  <a:pt x="1407" y="177"/>
                </a:lnTo>
                <a:lnTo>
                  <a:pt x="1451" y="177"/>
                </a:lnTo>
                <a:lnTo>
                  <a:pt x="1524" y="177"/>
                </a:lnTo>
                <a:lnTo>
                  <a:pt x="1582" y="177"/>
                </a:lnTo>
                <a:lnTo>
                  <a:pt x="1641" y="177"/>
                </a:lnTo>
                <a:lnTo>
                  <a:pt x="1714" y="177"/>
                </a:lnTo>
                <a:lnTo>
                  <a:pt x="1758" y="177"/>
                </a:lnTo>
                <a:lnTo>
                  <a:pt x="1802" y="177"/>
                </a:lnTo>
                <a:lnTo>
                  <a:pt x="1831" y="146"/>
                </a:lnTo>
                <a:lnTo>
                  <a:pt x="1875" y="125"/>
                </a:lnTo>
                <a:lnTo>
                  <a:pt x="1919" y="114"/>
                </a:lnTo>
                <a:lnTo>
                  <a:pt x="1963" y="94"/>
                </a:lnTo>
                <a:lnTo>
                  <a:pt x="2007" y="84"/>
                </a:lnTo>
                <a:lnTo>
                  <a:pt x="2051" y="63"/>
                </a:lnTo>
                <a:lnTo>
                  <a:pt x="2109" y="53"/>
                </a:lnTo>
                <a:lnTo>
                  <a:pt x="2153" y="53"/>
                </a:lnTo>
                <a:lnTo>
                  <a:pt x="2226" y="53"/>
                </a:lnTo>
                <a:lnTo>
                  <a:pt x="2270" y="73"/>
                </a:lnTo>
                <a:lnTo>
                  <a:pt x="2358" y="84"/>
                </a:lnTo>
                <a:lnTo>
                  <a:pt x="2402" y="104"/>
                </a:lnTo>
                <a:lnTo>
                  <a:pt x="2446" y="114"/>
                </a:lnTo>
                <a:lnTo>
                  <a:pt x="2490" y="136"/>
                </a:lnTo>
                <a:lnTo>
                  <a:pt x="2548" y="146"/>
                </a:lnTo>
                <a:lnTo>
                  <a:pt x="2621" y="167"/>
                </a:lnTo>
                <a:lnTo>
                  <a:pt x="2665" y="167"/>
                </a:lnTo>
                <a:lnTo>
                  <a:pt x="2709" y="177"/>
                </a:lnTo>
                <a:lnTo>
                  <a:pt x="2753" y="177"/>
                </a:lnTo>
                <a:lnTo>
                  <a:pt x="2797" y="177"/>
                </a:lnTo>
                <a:lnTo>
                  <a:pt x="2841" y="177"/>
                </a:lnTo>
                <a:lnTo>
                  <a:pt x="2885" y="177"/>
                </a:lnTo>
                <a:lnTo>
                  <a:pt x="2929" y="177"/>
                </a:lnTo>
                <a:lnTo>
                  <a:pt x="3002" y="177"/>
                </a:lnTo>
                <a:lnTo>
                  <a:pt x="3046" y="177"/>
                </a:lnTo>
                <a:lnTo>
                  <a:pt x="3090" y="156"/>
                </a:lnTo>
                <a:lnTo>
                  <a:pt x="3163" y="156"/>
                </a:lnTo>
                <a:lnTo>
                  <a:pt x="3207" y="156"/>
                </a:lnTo>
                <a:lnTo>
                  <a:pt x="3251" y="156"/>
                </a:lnTo>
                <a:lnTo>
                  <a:pt x="3309" y="146"/>
                </a:lnTo>
                <a:lnTo>
                  <a:pt x="3353" y="146"/>
                </a:lnTo>
                <a:lnTo>
                  <a:pt x="3397" y="167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17" name="Freeform 13"/>
          <p:cNvSpPr>
            <a:spLocks/>
          </p:cNvSpPr>
          <p:nvPr/>
        </p:nvSpPr>
        <p:spPr bwMode="auto">
          <a:xfrm>
            <a:off x="2514600" y="2676525"/>
            <a:ext cx="3678238" cy="890588"/>
          </a:xfrm>
          <a:custGeom>
            <a:avLst/>
            <a:gdLst>
              <a:gd name="T0" fmla="*/ 48 w 2317"/>
              <a:gd name="T1" fmla="*/ 539 h 561"/>
              <a:gd name="T2" fmla="*/ 165 w 2317"/>
              <a:gd name="T3" fmla="*/ 508 h 561"/>
              <a:gd name="T4" fmla="*/ 282 w 2317"/>
              <a:gd name="T5" fmla="*/ 446 h 561"/>
              <a:gd name="T6" fmla="*/ 385 w 2317"/>
              <a:gd name="T7" fmla="*/ 363 h 561"/>
              <a:gd name="T8" fmla="*/ 399 w 2317"/>
              <a:gd name="T9" fmla="*/ 301 h 561"/>
              <a:gd name="T10" fmla="*/ 472 w 2317"/>
              <a:gd name="T11" fmla="*/ 238 h 561"/>
              <a:gd name="T12" fmla="*/ 560 w 2317"/>
              <a:gd name="T13" fmla="*/ 177 h 561"/>
              <a:gd name="T14" fmla="*/ 619 w 2317"/>
              <a:gd name="T15" fmla="*/ 114 h 561"/>
              <a:gd name="T16" fmla="*/ 692 w 2317"/>
              <a:gd name="T17" fmla="*/ 62 h 561"/>
              <a:gd name="T18" fmla="*/ 780 w 2317"/>
              <a:gd name="T19" fmla="*/ 0 h 561"/>
              <a:gd name="T20" fmla="*/ 868 w 2317"/>
              <a:gd name="T21" fmla="*/ 21 h 561"/>
              <a:gd name="T22" fmla="*/ 897 w 2317"/>
              <a:gd name="T23" fmla="*/ 83 h 561"/>
              <a:gd name="T24" fmla="*/ 911 w 2317"/>
              <a:gd name="T25" fmla="*/ 145 h 561"/>
              <a:gd name="T26" fmla="*/ 955 w 2317"/>
              <a:gd name="T27" fmla="*/ 228 h 561"/>
              <a:gd name="T28" fmla="*/ 999 w 2317"/>
              <a:gd name="T29" fmla="*/ 311 h 561"/>
              <a:gd name="T30" fmla="*/ 1072 w 2317"/>
              <a:gd name="T31" fmla="*/ 383 h 561"/>
              <a:gd name="T32" fmla="*/ 1087 w 2317"/>
              <a:gd name="T33" fmla="*/ 457 h 561"/>
              <a:gd name="T34" fmla="*/ 1160 w 2317"/>
              <a:gd name="T35" fmla="*/ 498 h 561"/>
              <a:gd name="T36" fmla="*/ 1219 w 2317"/>
              <a:gd name="T37" fmla="*/ 529 h 561"/>
              <a:gd name="T38" fmla="*/ 1307 w 2317"/>
              <a:gd name="T39" fmla="*/ 549 h 561"/>
              <a:gd name="T40" fmla="*/ 1424 w 2317"/>
              <a:gd name="T41" fmla="*/ 539 h 561"/>
              <a:gd name="T42" fmla="*/ 1511 w 2317"/>
              <a:gd name="T43" fmla="*/ 498 h 561"/>
              <a:gd name="T44" fmla="*/ 1555 w 2317"/>
              <a:gd name="T45" fmla="*/ 425 h 561"/>
              <a:gd name="T46" fmla="*/ 1599 w 2317"/>
              <a:gd name="T47" fmla="*/ 363 h 561"/>
              <a:gd name="T48" fmla="*/ 1628 w 2317"/>
              <a:gd name="T49" fmla="*/ 301 h 561"/>
              <a:gd name="T50" fmla="*/ 1672 w 2317"/>
              <a:gd name="T51" fmla="*/ 238 h 561"/>
              <a:gd name="T52" fmla="*/ 1687 w 2317"/>
              <a:gd name="T53" fmla="*/ 166 h 561"/>
              <a:gd name="T54" fmla="*/ 1760 w 2317"/>
              <a:gd name="T55" fmla="*/ 135 h 561"/>
              <a:gd name="T56" fmla="*/ 1848 w 2317"/>
              <a:gd name="T57" fmla="*/ 135 h 561"/>
              <a:gd name="T58" fmla="*/ 1907 w 2317"/>
              <a:gd name="T59" fmla="*/ 197 h 561"/>
              <a:gd name="T60" fmla="*/ 2009 w 2317"/>
              <a:gd name="T61" fmla="*/ 249 h 561"/>
              <a:gd name="T62" fmla="*/ 2068 w 2317"/>
              <a:gd name="T63" fmla="*/ 291 h 561"/>
              <a:gd name="T64" fmla="*/ 2097 w 2317"/>
              <a:gd name="T65" fmla="*/ 374 h 561"/>
              <a:gd name="T66" fmla="*/ 2141 w 2317"/>
              <a:gd name="T67" fmla="*/ 457 h 561"/>
              <a:gd name="T68" fmla="*/ 2199 w 2317"/>
              <a:gd name="T69" fmla="*/ 519 h 561"/>
              <a:gd name="T70" fmla="*/ 2272 w 2317"/>
              <a:gd name="T71" fmla="*/ 560 h 561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317"/>
              <a:gd name="T109" fmla="*/ 0 h 561"/>
              <a:gd name="T110" fmla="*/ 2317 w 2317"/>
              <a:gd name="T111" fmla="*/ 561 h 561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317" h="561">
                <a:moveTo>
                  <a:pt x="0" y="550"/>
                </a:moveTo>
                <a:lnTo>
                  <a:pt x="48" y="539"/>
                </a:lnTo>
                <a:lnTo>
                  <a:pt x="92" y="529"/>
                </a:lnTo>
                <a:lnTo>
                  <a:pt x="165" y="508"/>
                </a:lnTo>
                <a:lnTo>
                  <a:pt x="224" y="498"/>
                </a:lnTo>
                <a:lnTo>
                  <a:pt x="282" y="446"/>
                </a:lnTo>
                <a:lnTo>
                  <a:pt x="355" y="394"/>
                </a:lnTo>
                <a:lnTo>
                  <a:pt x="385" y="363"/>
                </a:lnTo>
                <a:lnTo>
                  <a:pt x="385" y="332"/>
                </a:lnTo>
                <a:lnTo>
                  <a:pt x="399" y="301"/>
                </a:lnTo>
                <a:lnTo>
                  <a:pt x="443" y="269"/>
                </a:lnTo>
                <a:lnTo>
                  <a:pt x="472" y="238"/>
                </a:lnTo>
                <a:lnTo>
                  <a:pt x="516" y="207"/>
                </a:lnTo>
                <a:lnTo>
                  <a:pt x="560" y="177"/>
                </a:lnTo>
                <a:lnTo>
                  <a:pt x="575" y="145"/>
                </a:lnTo>
                <a:lnTo>
                  <a:pt x="619" y="114"/>
                </a:lnTo>
                <a:lnTo>
                  <a:pt x="648" y="72"/>
                </a:lnTo>
                <a:lnTo>
                  <a:pt x="692" y="62"/>
                </a:lnTo>
                <a:lnTo>
                  <a:pt x="707" y="31"/>
                </a:lnTo>
                <a:lnTo>
                  <a:pt x="780" y="0"/>
                </a:lnTo>
                <a:lnTo>
                  <a:pt x="824" y="0"/>
                </a:lnTo>
                <a:lnTo>
                  <a:pt x="868" y="21"/>
                </a:lnTo>
                <a:lnTo>
                  <a:pt x="868" y="52"/>
                </a:lnTo>
                <a:lnTo>
                  <a:pt x="897" y="83"/>
                </a:lnTo>
                <a:lnTo>
                  <a:pt x="911" y="114"/>
                </a:lnTo>
                <a:lnTo>
                  <a:pt x="911" y="145"/>
                </a:lnTo>
                <a:lnTo>
                  <a:pt x="941" y="177"/>
                </a:lnTo>
                <a:lnTo>
                  <a:pt x="955" y="228"/>
                </a:lnTo>
                <a:lnTo>
                  <a:pt x="985" y="280"/>
                </a:lnTo>
                <a:lnTo>
                  <a:pt x="999" y="311"/>
                </a:lnTo>
                <a:lnTo>
                  <a:pt x="1028" y="352"/>
                </a:lnTo>
                <a:lnTo>
                  <a:pt x="1072" y="383"/>
                </a:lnTo>
                <a:lnTo>
                  <a:pt x="1072" y="415"/>
                </a:lnTo>
                <a:lnTo>
                  <a:pt x="1087" y="457"/>
                </a:lnTo>
                <a:lnTo>
                  <a:pt x="1116" y="488"/>
                </a:lnTo>
                <a:lnTo>
                  <a:pt x="1160" y="498"/>
                </a:lnTo>
                <a:lnTo>
                  <a:pt x="1175" y="529"/>
                </a:lnTo>
                <a:lnTo>
                  <a:pt x="1219" y="529"/>
                </a:lnTo>
                <a:lnTo>
                  <a:pt x="1263" y="549"/>
                </a:lnTo>
                <a:lnTo>
                  <a:pt x="1307" y="549"/>
                </a:lnTo>
                <a:lnTo>
                  <a:pt x="1380" y="549"/>
                </a:lnTo>
                <a:lnTo>
                  <a:pt x="1424" y="539"/>
                </a:lnTo>
                <a:lnTo>
                  <a:pt x="1468" y="529"/>
                </a:lnTo>
                <a:lnTo>
                  <a:pt x="1511" y="498"/>
                </a:lnTo>
                <a:lnTo>
                  <a:pt x="1541" y="466"/>
                </a:lnTo>
                <a:lnTo>
                  <a:pt x="1555" y="425"/>
                </a:lnTo>
                <a:lnTo>
                  <a:pt x="1585" y="394"/>
                </a:lnTo>
                <a:lnTo>
                  <a:pt x="1599" y="363"/>
                </a:lnTo>
                <a:lnTo>
                  <a:pt x="1599" y="332"/>
                </a:lnTo>
                <a:lnTo>
                  <a:pt x="1628" y="301"/>
                </a:lnTo>
                <a:lnTo>
                  <a:pt x="1643" y="269"/>
                </a:lnTo>
                <a:lnTo>
                  <a:pt x="1672" y="238"/>
                </a:lnTo>
                <a:lnTo>
                  <a:pt x="1672" y="207"/>
                </a:lnTo>
                <a:lnTo>
                  <a:pt x="1687" y="166"/>
                </a:lnTo>
                <a:lnTo>
                  <a:pt x="1716" y="135"/>
                </a:lnTo>
                <a:lnTo>
                  <a:pt x="1760" y="135"/>
                </a:lnTo>
                <a:lnTo>
                  <a:pt x="1804" y="135"/>
                </a:lnTo>
                <a:lnTo>
                  <a:pt x="1848" y="135"/>
                </a:lnTo>
                <a:lnTo>
                  <a:pt x="1892" y="166"/>
                </a:lnTo>
                <a:lnTo>
                  <a:pt x="1907" y="197"/>
                </a:lnTo>
                <a:lnTo>
                  <a:pt x="1965" y="218"/>
                </a:lnTo>
                <a:lnTo>
                  <a:pt x="2009" y="249"/>
                </a:lnTo>
                <a:lnTo>
                  <a:pt x="2024" y="280"/>
                </a:lnTo>
                <a:lnTo>
                  <a:pt x="2068" y="291"/>
                </a:lnTo>
                <a:lnTo>
                  <a:pt x="2097" y="342"/>
                </a:lnTo>
                <a:lnTo>
                  <a:pt x="2097" y="374"/>
                </a:lnTo>
                <a:lnTo>
                  <a:pt x="2111" y="405"/>
                </a:lnTo>
                <a:lnTo>
                  <a:pt x="2141" y="457"/>
                </a:lnTo>
                <a:lnTo>
                  <a:pt x="2155" y="488"/>
                </a:lnTo>
                <a:lnTo>
                  <a:pt x="2199" y="519"/>
                </a:lnTo>
                <a:lnTo>
                  <a:pt x="2243" y="529"/>
                </a:lnTo>
                <a:lnTo>
                  <a:pt x="2272" y="560"/>
                </a:lnTo>
                <a:lnTo>
                  <a:pt x="2316" y="56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6324600" y="3644900"/>
            <a:ext cx="16859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1"/>
                </a:solidFill>
                <a:latin typeface="Times New Roman" pitchFamily="18" charset="0"/>
              </a:rPr>
              <a:t>recovery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4142E6-6969-4E1C-BF37-5939F6755358}" type="slidenum">
              <a:rPr lang="en-US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686800" cy="1162050"/>
          </a:xfrm>
          <a:noFill/>
        </p:spPr>
        <p:txBody>
          <a:bodyPr/>
          <a:lstStyle/>
          <a:p>
            <a:pPr algn="ctr"/>
            <a:r>
              <a:rPr lang="en-US" sz="4800" smtClean="0"/>
              <a:t>The 64,000 Dollar Question?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838200" y="2514600"/>
            <a:ext cx="8010525" cy="2436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  <a:buSzPct val="100000"/>
              <a:buFontTx/>
              <a:buChar char="•"/>
            </a:pPr>
            <a:r>
              <a:rPr lang="en-US" sz="4400" b="1">
                <a:solidFill>
                  <a:schemeClr val="tx1"/>
                </a:solidFill>
                <a:latin typeface="Times New Roman" pitchFamily="18" charset="0"/>
              </a:rPr>
              <a:t>Does (pseudo) Ergonomics cause Cumulative Trauma?</a:t>
            </a:r>
          </a:p>
          <a:p>
            <a:pPr>
              <a:spcBef>
                <a:spcPct val="50000"/>
              </a:spcBef>
              <a:buSzPct val="100000"/>
              <a:buFontTx/>
              <a:buChar char="•"/>
            </a:pPr>
            <a:r>
              <a:rPr lang="en-US" sz="4400" b="1">
                <a:solidFill>
                  <a:schemeClr val="tx1"/>
                </a:solidFill>
                <a:latin typeface="Times New Roman" pitchFamily="18" charset="0"/>
              </a:rPr>
              <a:t>Ergonomic / Iatrogenic Disease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452438" y="5486400"/>
            <a:ext cx="8239125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Long durations, low forces, near neutral postures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588AAA-B337-4FFB-9A9B-BC3C5665A83F}" type="slidenum">
              <a:rPr lang="en-US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686800" cy="1162050"/>
          </a:xfrm>
          <a:noFill/>
        </p:spPr>
        <p:txBody>
          <a:bodyPr/>
          <a:lstStyle/>
          <a:p>
            <a:r>
              <a:rPr lang="en-US" sz="3600" smtClean="0"/>
              <a:t>Physical and Temporal Line Balance</a:t>
            </a:r>
          </a:p>
        </p:txBody>
      </p:sp>
      <p:sp>
        <p:nvSpPr>
          <p:cNvPr id="23555" name="Line 3"/>
          <p:cNvSpPr>
            <a:spLocks noChangeShapeType="1"/>
          </p:cNvSpPr>
          <p:nvPr/>
        </p:nvSpPr>
        <p:spPr bwMode="auto">
          <a:xfrm>
            <a:off x="381000" y="3962400"/>
            <a:ext cx="792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>
            <a:off x="838200" y="34290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>
            <a:off x="3048000" y="34290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5410200" y="34290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7924800" y="34290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3511550" y="2978150"/>
            <a:ext cx="63500" cy="977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920750" y="3282950"/>
            <a:ext cx="444500" cy="673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3740150" y="3587750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4425950" y="3587750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5492750" y="3740150"/>
            <a:ext cx="9017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6635750" y="3740150"/>
            <a:ext cx="11303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1987550" y="3282950"/>
            <a:ext cx="444500" cy="673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2520950" y="3282950"/>
            <a:ext cx="444500" cy="673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8" name="Rectangle 16"/>
          <p:cNvSpPr>
            <a:spLocks noChangeArrowheads="1"/>
          </p:cNvSpPr>
          <p:nvPr/>
        </p:nvSpPr>
        <p:spPr bwMode="auto">
          <a:xfrm>
            <a:off x="1454150" y="3282950"/>
            <a:ext cx="444500" cy="673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9" name="Freeform 17"/>
          <p:cNvSpPr>
            <a:spLocks/>
          </p:cNvSpPr>
          <p:nvPr/>
        </p:nvSpPr>
        <p:spPr bwMode="auto">
          <a:xfrm>
            <a:off x="1676400" y="2154238"/>
            <a:ext cx="5592763" cy="1255712"/>
          </a:xfrm>
          <a:custGeom>
            <a:avLst/>
            <a:gdLst>
              <a:gd name="T0" fmla="*/ 0 w 3523"/>
              <a:gd name="T1" fmla="*/ 659 h 791"/>
              <a:gd name="T2" fmla="*/ 39 w 3523"/>
              <a:gd name="T3" fmla="*/ 600 h 791"/>
              <a:gd name="T4" fmla="*/ 68 w 3523"/>
              <a:gd name="T5" fmla="*/ 556 h 791"/>
              <a:gd name="T6" fmla="*/ 83 w 3523"/>
              <a:gd name="T7" fmla="*/ 512 h 791"/>
              <a:gd name="T8" fmla="*/ 126 w 3523"/>
              <a:gd name="T9" fmla="*/ 410 h 791"/>
              <a:gd name="T10" fmla="*/ 156 w 3523"/>
              <a:gd name="T11" fmla="*/ 366 h 791"/>
              <a:gd name="T12" fmla="*/ 200 w 3523"/>
              <a:gd name="T13" fmla="*/ 322 h 791"/>
              <a:gd name="T14" fmla="*/ 229 w 3523"/>
              <a:gd name="T15" fmla="*/ 263 h 791"/>
              <a:gd name="T16" fmla="*/ 273 w 3523"/>
              <a:gd name="T17" fmla="*/ 219 h 791"/>
              <a:gd name="T18" fmla="*/ 331 w 3523"/>
              <a:gd name="T19" fmla="*/ 175 h 791"/>
              <a:gd name="T20" fmla="*/ 390 w 3523"/>
              <a:gd name="T21" fmla="*/ 161 h 791"/>
              <a:gd name="T22" fmla="*/ 434 w 3523"/>
              <a:gd name="T23" fmla="*/ 117 h 791"/>
              <a:gd name="T24" fmla="*/ 478 w 3523"/>
              <a:gd name="T25" fmla="*/ 88 h 791"/>
              <a:gd name="T26" fmla="*/ 551 w 3523"/>
              <a:gd name="T27" fmla="*/ 88 h 791"/>
              <a:gd name="T28" fmla="*/ 653 w 3523"/>
              <a:gd name="T29" fmla="*/ 73 h 791"/>
              <a:gd name="T30" fmla="*/ 770 w 3523"/>
              <a:gd name="T31" fmla="*/ 73 h 791"/>
              <a:gd name="T32" fmla="*/ 873 w 3523"/>
              <a:gd name="T33" fmla="*/ 73 h 791"/>
              <a:gd name="T34" fmla="*/ 946 w 3523"/>
              <a:gd name="T35" fmla="*/ 73 h 791"/>
              <a:gd name="T36" fmla="*/ 1048 w 3523"/>
              <a:gd name="T37" fmla="*/ 73 h 791"/>
              <a:gd name="T38" fmla="*/ 1122 w 3523"/>
              <a:gd name="T39" fmla="*/ 73 h 791"/>
              <a:gd name="T40" fmla="*/ 1209 w 3523"/>
              <a:gd name="T41" fmla="*/ 73 h 791"/>
              <a:gd name="T42" fmla="*/ 1283 w 3523"/>
              <a:gd name="T43" fmla="*/ 44 h 791"/>
              <a:gd name="T44" fmla="*/ 1370 w 3523"/>
              <a:gd name="T45" fmla="*/ 44 h 791"/>
              <a:gd name="T46" fmla="*/ 1444 w 3523"/>
              <a:gd name="T47" fmla="*/ 44 h 791"/>
              <a:gd name="T48" fmla="*/ 1561 w 3523"/>
              <a:gd name="T49" fmla="*/ 29 h 791"/>
              <a:gd name="T50" fmla="*/ 1634 w 3523"/>
              <a:gd name="T51" fmla="*/ 29 h 791"/>
              <a:gd name="T52" fmla="*/ 1707 w 3523"/>
              <a:gd name="T53" fmla="*/ 29 h 791"/>
              <a:gd name="T54" fmla="*/ 1795 w 3523"/>
              <a:gd name="T55" fmla="*/ 29 h 791"/>
              <a:gd name="T56" fmla="*/ 1897 w 3523"/>
              <a:gd name="T57" fmla="*/ 0 h 791"/>
              <a:gd name="T58" fmla="*/ 2073 w 3523"/>
              <a:gd name="T59" fmla="*/ 0 h 791"/>
              <a:gd name="T60" fmla="*/ 2307 w 3523"/>
              <a:gd name="T61" fmla="*/ 15 h 791"/>
              <a:gd name="T62" fmla="*/ 2453 w 3523"/>
              <a:gd name="T63" fmla="*/ 15 h 791"/>
              <a:gd name="T64" fmla="*/ 2556 w 3523"/>
              <a:gd name="T65" fmla="*/ 15 h 791"/>
              <a:gd name="T66" fmla="*/ 2658 w 3523"/>
              <a:gd name="T67" fmla="*/ 15 h 791"/>
              <a:gd name="T68" fmla="*/ 2761 w 3523"/>
              <a:gd name="T69" fmla="*/ 29 h 791"/>
              <a:gd name="T70" fmla="*/ 2907 w 3523"/>
              <a:gd name="T71" fmla="*/ 58 h 791"/>
              <a:gd name="T72" fmla="*/ 3009 w 3523"/>
              <a:gd name="T73" fmla="*/ 58 h 791"/>
              <a:gd name="T74" fmla="*/ 3083 w 3523"/>
              <a:gd name="T75" fmla="*/ 73 h 791"/>
              <a:gd name="T76" fmla="*/ 3156 w 3523"/>
              <a:gd name="T77" fmla="*/ 102 h 791"/>
              <a:gd name="T78" fmla="*/ 3214 w 3523"/>
              <a:gd name="T79" fmla="*/ 117 h 791"/>
              <a:gd name="T80" fmla="*/ 3258 w 3523"/>
              <a:gd name="T81" fmla="*/ 190 h 791"/>
              <a:gd name="T82" fmla="*/ 3273 w 3523"/>
              <a:gd name="T83" fmla="*/ 234 h 791"/>
              <a:gd name="T84" fmla="*/ 3317 w 3523"/>
              <a:gd name="T85" fmla="*/ 263 h 791"/>
              <a:gd name="T86" fmla="*/ 3346 w 3523"/>
              <a:gd name="T87" fmla="*/ 307 h 791"/>
              <a:gd name="T88" fmla="*/ 3375 w 3523"/>
              <a:gd name="T89" fmla="*/ 351 h 791"/>
              <a:gd name="T90" fmla="*/ 3390 w 3523"/>
              <a:gd name="T91" fmla="*/ 395 h 791"/>
              <a:gd name="T92" fmla="*/ 3434 w 3523"/>
              <a:gd name="T93" fmla="*/ 439 h 791"/>
              <a:gd name="T94" fmla="*/ 3463 w 3523"/>
              <a:gd name="T95" fmla="*/ 483 h 791"/>
              <a:gd name="T96" fmla="*/ 3478 w 3523"/>
              <a:gd name="T97" fmla="*/ 527 h 791"/>
              <a:gd name="T98" fmla="*/ 3507 w 3523"/>
              <a:gd name="T99" fmla="*/ 600 h 791"/>
              <a:gd name="T100" fmla="*/ 3507 w 3523"/>
              <a:gd name="T101" fmla="*/ 644 h 791"/>
              <a:gd name="T102" fmla="*/ 3522 w 3523"/>
              <a:gd name="T103" fmla="*/ 717 h 791"/>
              <a:gd name="T104" fmla="*/ 3522 w 3523"/>
              <a:gd name="T105" fmla="*/ 790 h 791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3523"/>
              <a:gd name="T160" fmla="*/ 0 h 791"/>
              <a:gd name="T161" fmla="*/ 3523 w 3523"/>
              <a:gd name="T162" fmla="*/ 791 h 791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3523" h="791">
                <a:moveTo>
                  <a:pt x="0" y="659"/>
                </a:moveTo>
                <a:lnTo>
                  <a:pt x="39" y="600"/>
                </a:lnTo>
                <a:lnTo>
                  <a:pt x="68" y="556"/>
                </a:lnTo>
                <a:lnTo>
                  <a:pt x="83" y="512"/>
                </a:lnTo>
                <a:lnTo>
                  <a:pt x="126" y="410"/>
                </a:lnTo>
                <a:lnTo>
                  <a:pt x="156" y="366"/>
                </a:lnTo>
                <a:lnTo>
                  <a:pt x="200" y="322"/>
                </a:lnTo>
                <a:lnTo>
                  <a:pt x="229" y="263"/>
                </a:lnTo>
                <a:lnTo>
                  <a:pt x="273" y="219"/>
                </a:lnTo>
                <a:lnTo>
                  <a:pt x="331" y="175"/>
                </a:lnTo>
                <a:lnTo>
                  <a:pt x="390" y="161"/>
                </a:lnTo>
                <a:lnTo>
                  <a:pt x="434" y="117"/>
                </a:lnTo>
                <a:lnTo>
                  <a:pt x="478" y="88"/>
                </a:lnTo>
                <a:lnTo>
                  <a:pt x="551" y="88"/>
                </a:lnTo>
                <a:lnTo>
                  <a:pt x="653" y="73"/>
                </a:lnTo>
                <a:lnTo>
                  <a:pt x="770" y="73"/>
                </a:lnTo>
                <a:lnTo>
                  <a:pt x="873" y="73"/>
                </a:lnTo>
                <a:lnTo>
                  <a:pt x="946" y="73"/>
                </a:lnTo>
                <a:lnTo>
                  <a:pt x="1048" y="73"/>
                </a:lnTo>
                <a:lnTo>
                  <a:pt x="1122" y="73"/>
                </a:lnTo>
                <a:lnTo>
                  <a:pt x="1209" y="73"/>
                </a:lnTo>
                <a:lnTo>
                  <a:pt x="1283" y="44"/>
                </a:lnTo>
                <a:lnTo>
                  <a:pt x="1370" y="44"/>
                </a:lnTo>
                <a:lnTo>
                  <a:pt x="1444" y="44"/>
                </a:lnTo>
                <a:lnTo>
                  <a:pt x="1561" y="29"/>
                </a:lnTo>
                <a:lnTo>
                  <a:pt x="1634" y="29"/>
                </a:lnTo>
                <a:lnTo>
                  <a:pt x="1707" y="29"/>
                </a:lnTo>
                <a:lnTo>
                  <a:pt x="1795" y="29"/>
                </a:lnTo>
                <a:lnTo>
                  <a:pt x="1897" y="0"/>
                </a:lnTo>
                <a:lnTo>
                  <a:pt x="2073" y="0"/>
                </a:lnTo>
                <a:lnTo>
                  <a:pt x="2307" y="15"/>
                </a:lnTo>
                <a:lnTo>
                  <a:pt x="2453" y="15"/>
                </a:lnTo>
                <a:lnTo>
                  <a:pt x="2556" y="15"/>
                </a:lnTo>
                <a:lnTo>
                  <a:pt x="2658" y="15"/>
                </a:lnTo>
                <a:lnTo>
                  <a:pt x="2761" y="29"/>
                </a:lnTo>
                <a:lnTo>
                  <a:pt x="2907" y="58"/>
                </a:lnTo>
                <a:lnTo>
                  <a:pt x="3009" y="58"/>
                </a:lnTo>
                <a:lnTo>
                  <a:pt x="3083" y="73"/>
                </a:lnTo>
                <a:lnTo>
                  <a:pt x="3156" y="102"/>
                </a:lnTo>
                <a:lnTo>
                  <a:pt x="3214" y="117"/>
                </a:lnTo>
                <a:lnTo>
                  <a:pt x="3258" y="190"/>
                </a:lnTo>
                <a:lnTo>
                  <a:pt x="3273" y="234"/>
                </a:lnTo>
                <a:lnTo>
                  <a:pt x="3317" y="263"/>
                </a:lnTo>
                <a:lnTo>
                  <a:pt x="3346" y="307"/>
                </a:lnTo>
                <a:lnTo>
                  <a:pt x="3375" y="351"/>
                </a:lnTo>
                <a:lnTo>
                  <a:pt x="3390" y="395"/>
                </a:lnTo>
                <a:lnTo>
                  <a:pt x="3434" y="439"/>
                </a:lnTo>
                <a:lnTo>
                  <a:pt x="3463" y="483"/>
                </a:lnTo>
                <a:lnTo>
                  <a:pt x="3478" y="527"/>
                </a:lnTo>
                <a:lnTo>
                  <a:pt x="3507" y="600"/>
                </a:lnTo>
                <a:lnTo>
                  <a:pt x="3507" y="644"/>
                </a:lnTo>
                <a:lnTo>
                  <a:pt x="3522" y="717"/>
                </a:lnTo>
                <a:lnTo>
                  <a:pt x="3522" y="790"/>
                </a:lnTo>
              </a:path>
            </a:pathLst>
          </a:custGeom>
          <a:noFill/>
          <a:ln w="50800" cap="rnd" cmpd="sng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74" name="Rectangle 18"/>
          <p:cNvSpPr>
            <a:spLocks noChangeArrowheads="1"/>
          </p:cNvSpPr>
          <p:nvPr/>
        </p:nvSpPr>
        <p:spPr bwMode="auto">
          <a:xfrm>
            <a:off x="1976438" y="4648200"/>
            <a:ext cx="5343525" cy="1766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Exchange Elements</a:t>
            </a:r>
            <a:endParaRPr lang="en-US" sz="4400">
              <a:solidFill>
                <a:schemeClr val="tx1"/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  <a:defRPr/>
            </a:pPr>
            <a:r>
              <a:rPr lang="en-US" sz="4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Delete Elements</a:t>
            </a:r>
          </a:p>
        </p:txBody>
      </p:sp>
      <p:sp>
        <p:nvSpPr>
          <p:cNvPr id="23571" name="Freeform 19"/>
          <p:cNvSpPr>
            <a:spLocks/>
          </p:cNvSpPr>
          <p:nvPr/>
        </p:nvSpPr>
        <p:spPr bwMode="auto">
          <a:xfrm>
            <a:off x="2743200" y="2409825"/>
            <a:ext cx="5826125" cy="868363"/>
          </a:xfrm>
          <a:custGeom>
            <a:avLst/>
            <a:gdLst>
              <a:gd name="T0" fmla="*/ 0 w 3670"/>
              <a:gd name="T1" fmla="*/ 546 h 547"/>
              <a:gd name="T2" fmla="*/ 113 w 3670"/>
              <a:gd name="T3" fmla="*/ 454 h 547"/>
              <a:gd name="T4" fmla="*/ 186 w 3670"/>
              <a:gd name="T5" fmla="*/ 439 h 547"/>
              <a:gd name="T6" fmla="*/ 479 w 3670"/>
              <a:gd name="T7" fmla="*/ 366 h 547"/>
              <a:gd name="T8" fmla="*/ 815 w 3670"/>
              <a:gd name="T9" fmla="*/ 307 h 547"/>
              <a:gd name="T10" fmla="*/ 1108 w 3670"/>
              <a:gd name="T11" fmla="*/ 263 h 547"/>
              <a:gd name="T12" fmla="*/ 1342 w 3670"/>
              <a:gd name="T13" fmla="*/ 219 h 547"/>
              <a:gd name="T14" fmla="*/ 1445 w 3670"/>
              <a:gd name="T15" fmla="*/ 205 h 547"/>
              <a:gd name="T16" fmla="*/ 1503 w 3670"/>
              <a:gd name="T17" fmla="*/ 175 h 547"/>
              <a:gd name="T18" fmla="*/ 1562 w 3670"/>
              <a:gd name="T19" fmla="*/ 175 h 547"/>
              <a:gd name="T20" fmla="*/ 1620 w 3670"/>
              <a:gd name="T21" fmla="*/ 146 h 547"/>
              <a:gd name="T22" fmla="*/ 1693 w 3670"/>
              <a:gd name="T23" fmla="*/ 146 h 547"/>
              <a:gd name="T24" fmla="*/ 1767 w 3670"/>
              <a:gd name="T25" fmla="*/ 132 h 547"/>
              <a:gd name="T26" fmla="*/ 1811 w 3670"/>
              <a:gd name="T27" fmla="*/ 102 h 547"/>
              <a:gd name="T28" fmla="*/ 1884 w 3670"/>
              <a:gd name="T29" fmla="*/ 102 h 547"/>
              <a:gd name="T30" fmla="*/ 1928 w 3670"/>
              <a:gd name="T31" fmla="*/ 88 h 547"/>
              <a:gd name="T32" fmla="*/ 2015 w 3670"/>
              <a:gd name="T33" fmla="*/ 88 h 547"/>
              <a:gd name="T34" fmla="*/ 2059 w 3670"/>
              <a:gd name="T35" fmla="*/ 58 h 547"/>
              <a:gd name="T36" fmla="*/ 2103 w 3670"/>
              <a:gd name="T37" fmla="*/ 58 h 547"/>
              <a:gd name="T38" fmla="*/ 2176 w 3670"/>
              <a:gd name="T39" fmla="*/ 58 h 547"/>
              <a:gd name="T40" fmla="*/ 2220 w 3670"/>
              <a:gd name="T41" fmla="*/ 44 h 547"/>
              <a:gd name="T42" fmla="*/ 2337 w 3670"/>
              <a:gd name="T43" fmla="*/ 44 h 547"/>
              <a:gd name="T44" fmla="*/ 2411 w 3670"/>
              <a:gd name="T45" fmla="*/ 14 h 547"/>
              <a:gd name="T46" fmla="*/ 2484 w 3670"/>
              <a:gd name="T47" fmla="*/ 14 h 547"/>
              <a:gd name="T48" fmla="*/ 2586 w 3670"/>
              <a:gd name="T49" fmla="*/ 0 h 547"/>
              <a:gd name="T50" fmla="*/ 2659 w 3670"/>
              <a:gd name="T51" fmla="*/ 0 h 547"/>
              <a:gd name="T52" fmla="*/ 2732 w 3670"/>
              <a:gd name="T53" fmla="*/ 0 h 547"/>
              <a:gd name="T54" fmla="*/ 2879 w 3670"/>
              <a:gd name="T55" fmla="*/ 0 h 547"/>
              <a:gd name="T56" fmla="*/ 2981 w 3670"/>
              <a:gd name="T57" fmla="*/ 0 h 547"/>
              <a:gd name="T58" fmla="*/ 3128 w 3670"/>
              <a:gd name="T59" fmla="*/ 29 h 547"/>
              <a:gd name="T60" fmla="*/ 3172 w 3670"/>
              <a:gd name="T61" fmla="*/ 29 h 547"/>
              <a:gd name="T62" fmla="*/ 3245 w 3670"/>
              <a:gd name="T63" fmla="*/ 44 h 547"/>
              <a:gd name="T64" fmla="*/ 3289 w 3670"/>
              <a:gd name="T65" fmla="*/ 44 h 547"/>
              <a:gd name="T66" fmla="*/ 3376 w 3670"/>
              <a:gd name="T67" fmla="*/ 88 h 547"/>
              <a:gd name="T68" fmla="*/ 3420 w 3670"/>
              <a:gd name="T69" fmla="*/ 117 h 547"/>
              <a:gd name="T70" fmla="*/ 3435 w 3670"/>
              <a:gd name="T71" fmla="*/ 161 h 547"/>
              <a:gd name="T72" fmla="*/ 3493 w 3670"/>
              <a:gd name="T73" fmla="*/ 190 h 547"/>
              <a:gd name="T74" fmla="*/ 3508 w 3670"/>
              <a:gd name="T75" fmla="*/ 234 h 547"/>
              <a:gd name="T76" fmla="*/ 3552 w 3670"/>
              <a:gd name="T77" fmla="*/ 249 h 547"/>
              <a:gd name="T78" fmla="*/ 3581 w 3670"/>
              <a:gd name="T79" fmla="*/ 293 h 547"/>
              <a:gd name="T80" fmla="*/ 3625 w 3670"/>
              <a:gd name="T81" fmla="*/ 336 h 547"/>
              <a:gd name="T82" fmla="*/ 3669 w 3670"/>
              <a:gd name="T83" fmla="*/ 366 h 547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3670"/>
              <a:gd name="T127" fmla="*/ 0 h 547"/>
              <a:gd name="T128" fmla="*/ 3670 w 3670"/>
              <a:gd name="T129" fmla="*/ 547 h 547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3670" h="547">
                <a:moveTo>
                  <a:pt x="0" y="546"/>
                </a:moveTo>
                <a:lnTo>
                  <a:pt x="113" y="454"/>
                </a:lnTo>
                <a:lnTo>
                  <a:pt x="186" y="439"/>
                </a:lnTo>
                <a:lnTo>
                  <a:pt x="479" y="366"/>
                </a:lnTo>
                <a:lnTo>
                  <a:pt x="815" y="307"/>
                </a:lnTo>
                <a:lnTo>
                  <a:pt x="1108" y="263"/>
                </a:lnTo>
                <a:lnTo>
                  <a:pt x="1342" y="219"/>
                </a:lnTo>
                <a:lnTo>
                  <a:pt x="1445" y="205"/>
                </a:lnTo>
                <a:lnTo>
                  <a:pt x="1503" y="175"/>
                </a:lnTo>
                <a:lnTo>
                  <a:pt x="1562" y="175"/>
                </a:lnTo>
                <a:lnTo>
                  <a:pt x="1620" y="146"/>
                </a:lnTo>
                <a:lnTo>
                  <a:pt x="1693" y="146"/>
                </a:lnTo>
                <a:lnTo>
                  <a:pt x="1767" y="132"/>
                </a:lnTo>
                <a:lnTo>
                  <a:pt x="1811" y="102"/>
                </a:lnTo>
                <a:lnTo>
                  <a:pt x="1884" y="102"/>
                </a:lnTo>
                <a:lnTo>
                  <a:pt x="1928" y="88"/>
                </a:lnTo>
                <a:lnTo>
                  <a:pt x="2015" y="88"/>
                </a:lnTo>
                <a:lnTo>
                  <a:pt x="2059" y="58"/>
                </a:lnTo>
                <a:lnTo>
                  <a:pt x="2103" y="58"/>
                </a:lnTo>
                <a:lnTo>
                  <a:pt x="2176" y="58"/>
                </a:lnTo>
                <a:lnTo>
                  <a:pt x="2220" y="44"/>
                </a:lnTo>
                <a:lnTo>
                  <a:pt x="2337" y="44"/>
                </a:lnTo>
                <a:lnTo>
                  <a:pt x="2411" y="14"/>
                </a:lnTo>
                <a:lnTo>
                  <a:pt x="2484" y="14"/>
                </a:lnTo>
                <a:lnTo>
                  <a:pt x="2586" y="0"/>
                </a:lnTo>
                <a:lnTo>
                  <a:pt x="2659" y="0"/>
                </a:lnTo>
                <a:lnTo>
                  <a:pt x="2732" y="0"/>
                </a:lnTo>
                <a:lnTo>
                  <a:pt x="2879" y="0"/>
                </a:lnTo>
                <a:lnTo>
                  <a:pt x="2981" y="0"/>
                </a:lnTo>
                <a:lnTo>
                  <a:pt x="3128" y="29"/>
                </a:lnTo>
                <a:lnTo>
                  <a:pt x="3172" y="29"/>
                </a:lnTo>
                <a:lnTo>
                  <a:pt x="3245" y="44"/>
                </a:lnTo>
                <a:lnTo>
                  <a:pt x="3289" y="44"/>
                </a:lnTo>
                <a:lnTo>
                  <a:pt x="3376" y="88"/>
                </a:lnTo>
                <a:lnTo>
                  <a:pt x="3420" y="117"/>
                </a:lnTo>
                <a:lnTo>
                  <a:pt x="3435" y="161"/>
                </a:lnTo>
                <a:lnTo>
                  <a:pt x="3493" y="190"/>
                </a:lnTo>
                <a:lnTo>
                  <a:pt x="3508" y="234"/>
                </a:lnTo>
                <a:lnTo>
                  <a:pt x="3552" y="249"/>
                </a:lnTo>
                <a:lnTo>
                  <a:pt x="3581" y="293"/>
                </a:lnTo>
                <a:lnTo>
                  <a:pt x="3625" y="336"/>
                </a:lnTo>
                <a:lnTo>
                  <a:pt x="3669" y="366"/>
                </a:lnTo>
              </a:path>
            </a:pathLst>
          </a:custGeom>
          <a:noFill/>
          <a:ln w="50800" cap="rnd" cmpd="sng">
            <a:solidFill>
              <a:schemeClr val="tx1"/>
            </a:solidFill>
            <a:prstDash val="sysDot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72" name="Rectangle 20"/>
          <p:cNvSpPr>
            <a:spLocks noChangeArrowheads="1"/>
          </p:cNvSpPr>
          <p:nvPr/>
        </p:nvSpPr>
        <p:spPr bwMode="auto">
          <a:xfrm>
            <a:off x="5035550" y="2978150"/>
            <a:ext cx="63500" cy="977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F4A389-3121-4C35-9A22-ED352CB5BFCE}" type="slidenum">
              <a:rPr lang="en-US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772400" cy="1162050"/>
          </a:xfrm>
          <a:noFill/>
        </p:spPr>
        <p:txBody>
          <a:bodyPr/>
          <a:lstStyle/>
          <a:p>
            <a:pPr algn="ctr"/>
            <a:r>
              <a:rPr lang="en-US" smtClean="0"/>
              <a:t>Body Part Balance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38200" y="1828800"/>
            <a:ext cx="7772400" cy="4572000"/>
          </a:xfrm>
        </p:spPr>
        <p:txBody>
          <a:bodyPr/>
          <a:lstStyle/>
          <a:p>
            <a:r>
              <a:rPr lang="en-US" sz="2800" smtClean="0"/>
              <a:t>Necks</a:t>
            </a:r>
          </a:p>
          <a:p>
            <a:r>
              <a:rPr lang="en-US" sz="2800" smtClean="0"/>
              <a:t>Backs</a:t>
            </a:r>
          </a:p>
          <a:p>
            <a:r>
              <a:rPr lang="en-US" sz="2800" smtClean="0"/>
              <a:t>Right Arms</a:t>
            </a:r>
          </a:p>
          <a:p>
            <a:r>
              <a:rPr lang="en-US" sz="2800" smtClean="0"/>
              <a:t>Left Arms</a:t>
            </a:r>
          </a:p>
          <a:p>
            <a:r>
              <a:rPr lang="en-US" sz="2800" smtClean="0"/>
              <a:t>“Physiological Rotation”</a:t>
            </a:r>
          </a:p>
          <a:p>
            <a:r>
              <a:rPr lang="en-US" sz="2800" smtClean="0"/>
              <a:t>Physiological Balance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473499-69BD-431D-B0C9-DDE85F9D0806}" type="slidenum">
              <a:rPr lang="en-US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772400" cy="1162050"/>
          </a:xfrm>
          <a:noFill/>
        </p:spPr>
        <p:txBody>
          <a:bodyPr/>
          <a:lstStyle/>
          <a:p>
            <a:pPr algn="ctr"/>
            <a:r>
              <a:rPr lang="en-US" smtClean="0"/>
              <a:t>Alternative Approaches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38200" y="1828800"/>
            <a:ext cx="7772400" cy="4572000"/>
          </a:xfrm>
        </p:spPr>
        <p:txBody>
          <a:bodyPr/>
          <a:lstStyle/>
          <a:p>
            <a:r>
              <a:rPr lang="en-US" sz="2800" smtClean="0"/>
              <a:t>Physiology</a:t>
            </a:r>
          </a:p>
          <a:p>
            <a:r>
              <a:rPr lang="en-US" sz="2800" smtClean="0"/>
              <a:t>Psychophysics</a:t>
            </a:r>
          </a:p>
          <a:p>
            <a:r>
              <a:rPr lang="en-US" sz="2800" smtClean="0"/>
              <a:t>Traditional stop watch studies</a:t>
            </a:r>
          </a:p>
          <a:p>
            <a:r>
              <a:rPr lang="en-US" sz="2800" smtClean="0"/>
              <a:t>Predetermined elemental times</a:t>
            </a:r>
          </a:p>
          <a:p>
            <a:r>
              <a:rPr lang="en-US" sz="2800" smtClean="0"/>
              <a:t>Negotiated staffing levels</a:t>
            </a:r>
          </a:p>
          <a:p>
            <a:r>
              <a:rPr lang="en-US" sz="2800" smtClean="0"/>
              <a:t>Team structure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4359A-2C03-45FC-9F1E-054012027F69}" type="slidenum">
              <a:rPr lang="en-US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04950"/>
            <a:ext cx="7772400" cy="116205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Multiple Purposes (Outcomes) of Work Design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3200400"/>
            <a:ext cx="7772400" cy="3048000"/>
          </a:xfrm>
        </p:spPr>
        <p:txBody>
          <a:bodyPr/>
          <a:lstStyle/>
          <a:p>
            <a:r>
              <a:rPr lang="en-US" smtClean="0"/>
              <a:t>Product / Service Quality</a:t>
            </a:r>
          </a:p>
          <a:p>
            <a:r>
              <a:rPr lang="en-US" smtClean="0"/>
              <a:t>Safety</a:t>
            </a:r>
          </a:p>
          <a:p>
            <a:r>
              <a:rPr lang="en-US" smtClean="0"/>
              <a:t>Productivity / Efficiency</a:t>
            </a:r>
          </a:p>
          <a:p>
            <a:r>
              <a:rPr lang="en-US" smtClean="0"/>
              <a:t>Health</a:t>
            </a:r>
          </a:p>
          <a:p>
            <a:r>
              <a:rPr lang="en-US" smtClean="0"/>
              <a:t>Motivation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C59B3-FCEB-4706-80E9-71E6DB31901F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The “scientific” approach</a:t>
            </a:r>
          </a:p>
        </p:txBody>
      </p:sp>
      <p:sp>
        <p:nvSpPr>
          <p:cNvPr id="26627" name="Line 3"/>
          <p:cNvSpPr>
            <a:spLocks noChangeShapeType="1"/>
          </p:cNvSpPr>
          <p:nvPr/>
        </p:nvSpPr>
        <p:spPr bwMode="auto">
          <a:xfrm>
            <a:off x="1905000" y="2209800"/>
            <a:ext cx="0" cy="297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>
            <a:off x="1905000" y="5181600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29" name="Freeform 5"/>
          <p:cNvSpPr>
            <a:spLocks/>
          </p:cNvSpPr>
          <p:nvPr/>
        </p:nvSpPr>
        <p:spPr bwMode="auto">
          <a:xfrm>
            <a:off x="2286000" y="2286000"/>
            <a:ext cx="6249988" cy="2592388"/>
          </a:xfrm>
          <a:custGeom>
            <a:avLst/>
            <a:gdLst>
              <a:gd name="T0" fmla="*/ 0 w 3937"/>
              <a:gd name="T1" fmla="*/ 0 h 1633"/>
              <a:gd name="T2" fmla="*/ 10 w 3937"/>
              <a:gd name="T3" fmla="*/ 47 h 1633"/>
              <a:gd name="T4" fmla="*/ 25 w 3937"/>
              <a:gd name="T5" fmla="*/ 120 h 1633"/>
              <a:gd name="T6" fmla="*/ 54 w 3937"/>
              <a:gd name="T7" fmla="*/ 164 h 1633"/>
              <a:gd name="T8" fmla="*/ 98 w 3937"/>
              <a:gd name="T9" fmla="*/ 252 h 1633"/>
              <a:gd name="T10" fmla="*/ 142 w 3937"/>
              <a:gd name="T11" fmla="*/ 325 h 1633"/>
              <a:gd name="T12" fmla="*/ 200 w 3937"/>
              <a:gd name="T13" fmla="*/ 398 h 1633"/>
              <a:gd name="T14" fmla="*/ 244 w 3937"/>
              <a:gd name="T15" fmla="*/ 442 h 1633"/>
              <a:gd name="T16" fmla="*/ 288 w 3937"/>
              <a:gd name="T17" fmla="*/ 515 h 1633"/>
              <a:gd name="T18" fmla="*/ 361 w 3937"/>
              <a:gd name="T19" fmla="*/ 559 h 1633"/>
              <a:gd name="T20" fmla="*/ 434 w 3937"/>
              <a:gd name="T21" fmla="*/ 647 h 1633"/>
              <a:gd name="T22" fmla="*/ 493 w 3937"/>
              <a:gd name="T23" fmla="*/ 691 h 1633"/>
              <a:gd name="T24" fmla="*/ 566 w 3937"/>
              <a:gd name="T25" fmla="*/ 764 h 1633"/>
              <a:gd name="T26" fmla="*/ 610 w 3937"/>
              <a:gd name="T27" fmla="*/ 808 h 1633"/>
              <a:gd name="T28" fmla="*/ 654 w 3937"/>
              <a:gd name="T29" fmla="*/ 852 h 1633"/>
              <a:gd name="T30" fmla="*/ 698 w 3937"/>
              <a:gd name="T31" fmla="*/ 881 h 1633"/>
              <a:gd name="T32" fmla="*/ 800 w 3937"/>
              <a:gd name="T33" fmla="*/ 954 h 1633"/>
              <a:gd name="T34" fmla="*/ 844 w 3937"/>
              <a:gd name="T35" fmla="*/ 969 h 1633"/>
              <a:gd name="T36" fmla="*/ 947 w 3937"/>
              <a:gd name="T37" fmla="*/ 1013 h 1633"/>
              <a:gd name="T38" fmla="*/ 1034 w 3937"/>
              <a:gd name="T39" fmla="*/ 1071 h 1633"/>
              <a:gd name="T40" fmla="*/ 1108 w 3937"/>
              <a:gd name="T41" fmla="*/ 1115 h 1633"/>
              <a:gd name="T42" fmla="*/ 1166 w 3937"/>
              <a:gd name="T43" fmla="*/ 1188 h 1633"/>
              <a:gd name="T44" fmla="*/ 1225 w 3937"/>
              <a:gd name="T45" fmla="*/ 1203 h 1633"/>
              <a:gd name="T46" fmla="*/ 1312 w 3937"/>
              <a:gd name="T47" fmla="*/ 1247 h 1633"/>
              <a:gd name="T48" fmla="*/ 1356 w 3937"/>
              <a:gd name="T49" fmla="*/ 1276 h 1633"/>
              <a:gd name="T50" fmla="*/ 1400 w 3937"/>
              <a:gd name="T51" fmla="*/ 1291 h 1633"/>
              <a:gd name="T52" fmla="*/ 1459 w 3937"/>
              <a:gd name="T53" fmla="*/ 1291 h 1633"/>
              <a:gd name="T54" fmla="*/ 1517 w 3937"/>
              <a:gd name="T55" fmla="*/ 1320 h 1633"/>
              <a:gd name="T56" fmla="*/ 1605 w 3937"/>
              <a:gd name="T57" fmla="*/ 1320 h 1633"/>
              <a:gd name="T58" fmla="*/ 1664 w 3937"/>
              <a:gd name="T59" fmla="*/ 1320 h 1633"/>
              <a:gd name="T60" fmla="*/ 1708 w 3937"/>
              <a:gd name="T61" fmla="*/ 1320 h 1633"/>
              <a:gd name="T62" fmla="*/ 1766 w 3937"/>
              <a:gd name="T63" fmla="*/ 1320 h 1633"/>
              <a:gd name="T64" fmla="*/ 1810 w 3937"/>
              <a:gd name="T65" fmla="*/ 1335 h 1633"/>
              <a:gd name="T66" fmla="*/ 1854 w 3937"/>
              <a:gd name="T67" fmla="*/ 1335 h 1633"/>
              <a:gd name="T68" fmla="*/ 1898 w 3937"/>
              <a:gd name="T69" fmla="*/ 1335 h 1633"/>
              <a:gd name="T70" fmla="*/ 1942 w 3937"/>
              <a:gd name="T71" fmla="*/ 1335 h 1633"/>
              <a:gd name="T72" fmla="*/ 2015 w 3937"/>
              <a:gd name="T73" fmla="*/ 1364 h 1633"/>
              <a:gd name="T74" fmla="*/ 2088 w 3937"/>
              <a:gd name="T75" fmla="*/ 1379 h 1633"/>
              <a:gd name="T76" fmla="*/ 2132 w 3937"/>
              <a:gd name="T77" fmla="*/ 1379 h 1633"/>
              <a:gd name="T78" fmla="*/ 2176 w 3937"/>
              <a:gd name="T79" fmla="*/ 1408 h 1633"/>
              <a:gd name="T80" fmla="*/ 2220 w 3937"/>
              <a:gd name="T81" fmla="*/ 1422 h 1633"/>
              <a:gd name="T82" fmla="*/ 2264 w 3937"/>
              <a:gd name="T83" fmla="*/ 1422 h 1633"/>
              <a:gd name="T84" fmla="*/ 2337 w 3937"/>
              <a:gd name="T85" fmla="*/ 1452 h 1633"/>
              <a:gd name="T86" fmla="*/ 2381 w 3937"/>
              <a:gd name="T87" fmla="*/ 1452 h 1633"/>
              <a:gd name="T88" fmla="*/ 2425 w 3937"/>
              <a:gd name="T89" fmla="*/ 1452 h 1633"/>
              <a:gd name="T90" fmla="*/ 2498 w 3937"/>
              <a:gd name="T91" fmla="*/ 1466 h 1633"/>
              <a:gd name="T92" fmla="*/ 2571 w 3937"/>
              <a:gd name="T93" fmla="*/ 1466 h 1633"/>
              <a:gd name="T94" fmla="*/ 2615 w 3937"/>
              <a:gd name="T95" fmla="*/ 1466 h 1633"/>
              <a:gd name="T96" fmla="*/ 2659 w 3937"/>
              <a:gd name="T97" fmla="*/ 1496 h 1633"/>
              <a:gd name="T98" fmla="*/ 2703 w 3937"/>
              <a:gd name="T99" fmla="*/ 1496 h 1633"/>
              <a:gd name="T100" fmla="*/ 2747 w 3937"/>
              <a:gd name="T101" fmla="*/ 1496 h 1633"/>
              <a:gd name="T102" fmla="*/ 3936 w 3937"/>
              <a:gd name="T103" fmla="*/ 1632 h 1633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3937"/>
              <a:gd name="T157" fmla="*/ 0 h 1633"/>
              <a:gd name="T158" fmla="*/ 3937 w 3937"/>
              <a:gd name="T159" fmla="*/ 1633 h 1633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3937" h="1633">
                <a:moveTo>
                  <a:pt x="0" y="0"/>
                </a:moveTo>
                <a:lnTo>
                  <a:pt x="10" y="47"/>
                </a:lnTo>
                <a:lnTo>
                  <a:pt x="25" y="120"/>
                </a:lnTo>
                <a:lnTo>
                  <a:pt x="54" y="164"/>
                </a:lnTo>
                <a:lnTo>
                  <a:pt x="98" y="252"/>
                </a:lnTo>
                <a:lnTo>
                  <a:pt x="142" y="325"/>
                </a:lnTo>
                <a:lnTo>
                  <a:pt x="200" y="398"/>
                </a:lnTo>
                <a:lnTo>
                  <a:pt x="244" y="442"/>
                </a:lnTo>
                <a:lnTo>
                  <a:pt x="288" y="515"/>
                </a:lnTo>
                <a:lnTo>
                  <a:pt x="361" y="559"/>
                </a:lnTo>
                <a:lnTo>
                  <a:pt x="434" y="647"/>
                </a:lnTo>
                <a:lnTo>
                  <a:pt x="493" y="691"/>
                </a:lnTo>
                <a:lnTo>
                  <a:pt x="566" y="764"/>
                </a:lnTo>
                <a:lnTo>
                  <a:pt x="610" y="808"/>
                </a:lnTo>
                <a:lnTo>
                  <a:pt x="654" y="852"/>
                </a:lnTo>
                <a:lnTo>
                  <a:pt x="698" y="881"/>
                </a:lnTo>
                <a:lnTo>
                  <a:pt x="800" y="954"/>
                </a:lnTo>
                <a:lnTo>
                  <a:pt x="844" y="969"/>
                </a:lnTo>
                <a:lnTo>
                  <a:pt x="947" y="1013"/>
                </a:lnTo>
                <a:lnTo>
                  <a:pt x="1034" y="1071"/>
                </a:lnTo>
                <a:lnTo>
                  <a:pt x="1108" y="1115"/>
                </a:lnTo>
                <a:lnTo>
                  <a:pt x="1166" y="1188"/>
                </a:lnTo>
                <a:lnTo>
                  <a:pt x="1225" y="1203"/>
                </a:lnTo>
                <a:lnTo>
                  <a:pt x="1312" y="1247"/>
                </a:lnTo>
                <a:lnTo>
                  <a:pt x="1356" y="1276"/>
                </a:lnTo>
                <a:lnTo>
                  <a:pt x="1400" y="1291"/>
                </a:lnTo>
                <a:lnTo>
                  <a:pt x="1459" y="1291"/>
                </a:lnTo>
                <a:lnTo>
                  <a:pt x="1517" y="1320"/>
                </a:lnTo>
                <a:lnTo>
                  <a:pt x="1605" y="1320"/>
                </a:lnTo>
                <a:lnTo>
                  <a:pt x="1664" y="1320"/>
                </a:lnTo>
                <a:lnTo>
                  <a:pt x="1708" y="1320"/>
                </a:lnTo>
                <a:lnTo>
                  <a:pt x="1766" y="1320"/>
                </a:lnTo>
                <a:lnTo>
                  <a:pt x="1810" y="1335"/>
                </a:lnTo>
                <a:lnTo>
                  <a:pt x="1854" y="1335"/>
                </a:lnTo>
                <a:lnTo>
                  <a:pt x="1898" y="1335"/>
                </a:lnTo>
                <a:lnTo>
                  <a:pt x="1942" y="1335"/>
                </a:lnTo>
                <a:lnTo>
                  <a:pt x="2015" y="1364"/>
                </a:lnTo>
                <a:lnTo>
                  <a:pt x="2088" y="1379"/>
                </a:lnTo>
                <a:lnTo>
                  <a:pt x="2132" y="1379"/>
                </a:lnTo>
                <a:lnTo>
                  <a:pt x="2176" y="1408"/>
                </a:lnTo>
                <a:lnTo>
                  <a:pt x="2220" y="1422"/>
                </a:lnTo>
                <a:lnTo>
                  <a:pt x="2264" y="1422"/>
                </a:lnTo>
                <a:lnTo>
                  <a:pt x="2337" y="1452"/>
                </a:lnTo>
                <a:lnTo>
                  <a:pt x="2381" y="1452"/>
                </a:lnTo>
                <a:lnTo>
                  <a:pt x="2425" y="1452"/>
                </a:lnTo>
                <a:lnTo>
                  <a:pt x="2498" y="1466"/>
                </a:lnTo>
                <a:lnTo>
                  <a:pt x="2571" y="1466"/>
                </a:lnTo>
                <a:lnTo>
                  <a:pt x="2615" y="1466"/>
                </a:lnTo>
                <a:lnTo>
                  <a:pt x="2659" y="1496"/>
                </a:lnTo>
                <a:lnTo>
                  <a:pt x="2703" y="1496"/>
                </a:lnTo>
                <a:lnTo>
                  <a:pt x="2747" y="1496"/>
                </a:lnTo>
                <a:lnTo>
                  <a:pt x="3936" y="1632"/>
                </a:lnTo>
              </a:path>
            </a:pathLst>
          </a:custGeom>
          <a:noFill/>
          <a:ln w="76200" cap="rnd" cmpd="sng">
            <a:solidFill>
              <a:srgbClr val="CF0E30"/>
            </a:solidFill>
            <a:prstDash val="sysDot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2743200" y="5867400"/>
            <a:ext cx="396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 flipV="1">
            <a:off x="1447800" y="2514600"/>
            <a:ext cx="0" cy="2514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609600" y="1905000"/>
            <a:ext cx="1533525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chemeClr val="tx1"/>
                </a:solidFill>
                <a:latin typeface="Times New Roman" pitchFamily="18" charset="0"/>
              </a:rPr>
              <a:t>Force</a:t>
            </a:r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3429000" y="5867400"/>
            <a:ext cx="3590925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Endurance</a:t>
            </a: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5410200" y="2514600"/>
            <a:ext cx="2676525" cy="1004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  <a:buClr>
                <a:srgbClr val="CF0E30"/>
              </a:buClr>
              <a:buSzPct val="100000"/>
              <a:buFontTx/>
              <a:buChar char="•"/>
            </a:pPr>
            <a:r>
              <a:rPr lang="en-US" sz="2400" b="1">
                <a:solidFill>
                  <a:schemeClr val="tx1"/>
                </a:solidFill>
                <a:latin typeface="Times New Roman" pitchFamily="18" charset="0"/>
              </a:rPr>
              <a:t>Rohmert curves</a:t>
            </a:r>
          </a:p>
          <a:p>
            <a:pPr>
              <a:spcBef>
                <a:spcPct val="50000"/>
              </a:spcBef>
              <a:buClr>
                <a:srgbClr val="CF0E30"/>
              </a:buClr>
              <a:buSzPct val="100000"/>
              <a:buFontTx/>
              <a:buChar char="•"/>
            </a:pPr>
            <a:r>
              <a:rPr lang="en-US" sz="2400" b="1">
                <a:solidFill>
                  <a:schemeClr val="tx1"/>
                </a:solidFill>
                <a:latin typeface="Times New Roman" pitchFamily="18" charset="0"/>
              </a:rPr>
              <a:t>Sue Rogers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63FA05-EE93-46D9-B099-6BBCBD05A36E}" type="slidenum">
              <a:rPr lang="en-US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72400" cy="1162050"/>
          </a:xfrm>
          <a:noFill/>
        </p:spPr>
        <p:txBody>
          <a:bodyPr/>
          <a:lstStyle/>
          <a:p>
            <a:r>
              <a:rPr lang="en-US" smtClean="0"/>
              <a:t>Rules of Thumb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38200" y="2819400"/>
            <a:ext cx="7772400" cy="3429000"/>
          </a:xfrm>
        </p:spPr>
        <p:txBody>
          <a:bodyPr/>
          <a:lstStyle/>
          <a:p>
            <a:r>
              <a:rPr lang="en-US" smtClean="0"/>
              <a:t>One third rule</a:t>
            </a:r>
          </a:p>
          <a:p>
            <a:r>
              <a:rPr lang="en-US" smtClean="0"/>
              <a:t>1/4, 1/3, 1/2 - varies with force</a:t>
            </a:r>
          </a:p>
          <a:p>
            <a:r>
              <a:rPr lang="en-US" smtClean="0"/>
              <a:t>If &gt; 5 sec add, If &lt; 5 sec count</a:t>
            </a:r>
          </a:p>
          <a:p>
            <a:r>
              <a:rPr lang="en-US" smtClean="0"/>
              <a:t>Prescribe enlargement, allow rotation</a:t>
            </a:r>
          </a:p>
          <a:p>
            <a:r>
              <a:rPr lang="en-US" smtClean="0"/>
              <a:t>Daily repetition doses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DF157D-9A7C-4D2A-B8D8-BF79CDA9E8A2}" type="slidenum">
              <a:rPr lang="en-US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772400" cy="1162050"/>
          </a:xfrm>
          <a:noFill/>
        </p:spPr>
        <p:txBody>
          <a:bodyPr/>
          <a:lstStyle/>
          <a:p>
            <a:r>
              <a:rPr lang="en-US" smtClean="0"/>
              <a:t>Intervention Opportunities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828800"/>
            <a:ext cx="7772400" cy="4572000"/>
          </a:xfrm>
        </p:spPr>
        <p:txBody>
          <a:bodyPr/>
          <a:lstStyle/>
          <a:p>
            <a:r>
              <a:rPr lang="en-US" sz="2800" smtClean="0"/>
              <a:t>“Ergonomic Relief”- More People</a:t>
            </a:r>
          </a:p>
          <a:p>
            <a:r>
              <a:rPr lang="en-US" sz="2800" smtClean="0"/>
              <a:t>Job Enlargement</a:t>
            </a:r>
          </a:p>
          <a:p>
            <a:r>
              <a:rPr lang="en-US" sz="2800" smtClean="0"/>
              <a:t>Job Rotation</a:t>
            </a:r>
          </a:p>
          <a:p>
            <a:r>
              <a:rPr lang="en-US" sz="2800" smtClean="0"/>
              <a:t>Job Enlargement and Optional Rotation</a:t>
            </a:r>
          </a:p>
          <a:p>
            <a:r>
              <a:rPr lang="en-US" sz="2800" smtClean="0"/>
              <a:t>Work Cells</a:t>
            </a:r>
          </a:p>
          <a:p>
            <a:r>
              <a:rPr lang="en-US" sz="2800" smtClean="0"/>
              <a:t>Work Teams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79D6DF-41C6-4ED5-88C2-549137FAABC1}" type="slidenum">
              <a:rPr lang="en-US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1162050"/>
          </a:xfrm>
          <a:noFill/>
        </p:spPr>
        <p:txBody>
          <a:bodyPr/>
          <a:lstStyle/>
          <a:p>
            <a:r>
              <a:rPr lang="en-US" smtClean="0"/>
              <a:t>Constraints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981200"/>
            <a:ext cx="7772400" cy="4572000"/>
          </a:xfrm>
        </p:spPr>
        <p:txBody>
          <a:bodyPr/>
          <a:lstStyle/>
          <a:p>
            <a:r>
              <a:rPr lang="en-US" sz="2800" smtClean="0"/>
              <a:t>Seniority and choice / ownership of job</a:t>
            </a:r>
          </a:p>
          <a:p>
            <a:r>
              <a:rPr lang="en-US" sz="2800" smtClean="0"/>
              <a:t>100% rotations</a:t>
            </a:r>
          </a:p>
          <a:p>
            <a:r>
              <a:rPr lang="en-US" sz="2800" smtClean="0"/>
              <a:t>How many elements can a person learn and still achieve productivity and quality targets</a:t>
            </a:r>
          </a:p>
          <a:p>
            <a:r>
              <a:rPr lang="en-US" sz="2800" smtClean="0"/>
              <a:t>Individual variation in choice, capability and vulnerability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A9DE1E-DEC3-49DE-9F7C-4C0ED059FF02}" type="slidenum">
              <a:rPr lang="en-US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276350"/>
            <a:ext cx="7772400" cy="1162050"/>
          </a:xfrm>
          <a:noFill/>
        </p:spPr>
        <p:txBody>
          <a:bodyPr/>
          <a:lstStyle/>
          <a:p>
            <a:r>
              <a:rPr lang="en-US" smtClean="0"/>
              <a:t>The Rest Pause Question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2667000"/>
            <a:ext cx="7772400" cy="4114800"/>
          </a:xfrm>
        </p:spPr>
        <p:txBody>
          <a:bodyPr/>
          <a:lstStyle/>
          <a:p>
            <a:r>
              <a:rPr lang="en-US" smtClean="0"/>
              <a:t>Are frequent short breaks “better than” less frequent long breaks?</a:t>
            </a:r>
          </a:p>
          <a:p>
            <a:r>
              <a:rPr lang="en-US" smtClean="0"/>
              <a:t>The “Psycho-Social” Answer - No</a:t>
            </a:r>
          </a:p>
          <a:p>
            <a:pPr lvl="1">
              <a:buClr>
                <a:srgbClr val="FDA4B5"/>
              </a:buClr>
            </a:pPr>
            <a:r>
              <a:rPr lang="en-US" smtClean="0"/>
              <a:t>People invariably “work ahead” to increase “discretionary time”</a:t>
            </a:r>
          </a:p>
          <a:p>
            <a:r>
              <a:rPr lang="en-US" smtClean="0"/>
              <a:t>The Physiological Answer - Maybe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FB8425-FD0A-4DCD-80E7-6C5A4E2F8EB9}" type="slidenum">
              <a:rPr lang="en-US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Design Requirements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2362200"/>
            <a:ext cx="8839200" cy="1143000"/>
          </a:xfrm>
        </p:spPr>
        <p:txBody>
          <a:bodyPr/>
          <a:lstStyle/>
          <a:p>
            <a:pPr algn="ctr">
              <a:buFont typeface="Monotype Sorts" charset="2"/>
              <a:buNone/>
            </a:pPr>
            <a:r>
              <a:rPr lang="en-US" sz="2000" b="1" i="1" smtClean="0">
                <a:solidFill>
                  <a:schemeClr val="hlink"/>
                </a:solidFill>
              </a:rPr>
              <a:t>Engineers need simple rules or numbers, not complex analytic processes</a:t>
            </a:r>
          </a:p>
          <a:p>
            <a:pPr algn="ctr">
              <a:buFont typeface="Monotype Sorts" charset="2"/>
              <a:buNone/>
            </a:pPr>
            <a:endParaRPr lang="en-US" sz="2000" i="1" smtClean="0"/>
          </a:p>
          <a:p>
            <a:r>
              <a:rPr lang="en-US" sz="4000" b="1" smtClean="0"/>
              <a:t>How much?</a:t>
            </a:r>
          </a:p>
          <a:p>
            <a:r>
              <a:rPr lang="en-US" sz="4000" b="1" smtClean="0"/>
              <a:t>How many?</a:t>
            </a:r>
          </a:p>
          <a:p>
            <a:r>
              <a:rPr lang="en-US" sz="4000" b="1" smtClean="0"/>
              <a:t>How long?</a:t>
            </a:r>
          </a:p>
        </p:txBody>
      </p:sp>
      <p:graphicFrame>
        <p:nvGraphicFramePr>
          <p:cNvPr id="1026" name="Object 4"/>
          <p:cNvGraphicFramePr>
            <a:graphicFrameLocks/>
          </p:cNvGraphicFramePr>
          <p:nvPr/>
        </p:nvGraphicFramePr>
        <p:xfrm>
          <a:off x="4343400" y="3602038"/>
          <a:ext cx="3581400" cy="2547937"/>
        </p:xfrm>
        <a:graphic>
          <a:graphicData uri="http://schemas.openxmlformats.org/presentationml/2006/ole">
            <p:oleObj spid="_x0000_s1026" name="Microsoft ClipArt Gallery" r:id="rId4" imgW="4005000" imgH="2855880" progId="MS_ClipArt_Gallery">
              <p:embed/>
            </p:oleObj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37DFF2-6144-4BD0-94C5-ED65FE066BC3}" type="slidenum">
              <a:rPr lang="en-US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772400" cy="1162050"/>
          </a:xfrm>
          <a:noFill/>
        </p:spPr>
        <p:txBody>
          <a:bodyPr/>
          <a:lstStyle/>
          <a:p>
            <a:r>
              <a:rPr lang="en-US" smtClean="0"/>
              <a:t>The Ergonomics Cycle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397000" y="4064000"/>
            <a:ext cx="1625600" cy="711200"/>
          </a:xfrm>
          <a:prstGeom prst="rect">
            <a:avLst/>
          </a:prstGeom>
          <a:pattFill prst="pct10">
            <a:fgClr>
              <a:srgbClr val="FFC5CF"/>
            </a:fgClr>
            <a:bgClr>
              <a:schemeClr val="bg1"/>
            </a:bgClr>
          </a:pattFill>
          <a:ln w="50800">
            <a:solidFill>
              <a:srgbClr val="EF9100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2400">
                <a:solidFill>
                  <a:schemeClr val="tx1"/>
                </a:solidFill>
                <a:latin typeface="Times New Roman" pitchFamily="18" charset="0"/>
              </a:rPr>
              <a:t>The Job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3835400" y="2768600"/>
            <a:ext cx="1625600" cy="711200"/>
          </a:xfrm>
          <a:prstGeom prst="rect">
            <a:avLst/>
          </a:prstGeom>
          <a:pattFill prst="pct10">
            <a:fgClr>
              <a:srgbClr val="FFC5CF"/>
            </a:fgClr>
            <a:bgClr>
              <a:schemeClr val="bg1"/>
            </a:bgClr>
          </a:pattFill>
          <a:ln w="50800">
            <a:solidFill>
              <a:schemeClr val="accent2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2400">
                <a:solidFill>
                  <a:schemeClr val="tx1"/>
                </a:solidFill>
                <a:latin typeface="Times New Roman" pitchFamily="18" charset="0"/>
              </a:rPr>
              <a:t>Analyses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6197600" y="4064000"/>
            <a:ext cx="1625600" cy="711200"/>
          </a:xfrm>
          <a:prstGeom prst="rect">
            <a:avLst/>
          </a:prstGeom>
          <a:pattFill prst="pct10">
            <a:fgClr>
              <a:srgbClr val="FFC5CF"/>
            </a:fgClr>
            <a:bgClr>
              <a:schemeClr val="bg1"/>
            </a:bgClr>
          </a:pattFill>
          <a:ln w="50800">
            <a:solidFill>
              <a:srgbClr val="037C03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2400">
                <a:solidFill>
                  <a:schemeClr val="tx1"/>
                </a:solidFill>
                <a:latin typeface="Times New Roman" pitchFamily="18" charset="0"/>
              </a:rPr>
              <a:t>Decisions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3835400" y="5435600"/>
            <a:ext cx="1625600" cy="711200"/>
          </a:xfrm>
          <a:prstGeom prst="rect">
            <a:avLst/>
          </a:prstGeom>
          <a:pattFill prst="pct10">
            <a:fgClr>
              <a:srgbClr val="FFC5CF"/>
            </a:fgClr>
            <a:bgClr>
              <a:schemeClr val="bg1"/>
            </a:bgClr>
          </a:pattFill>
          <a:ln w="50800">
            <a:solidFill>
              <a:srgbClr val="714400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2400">
                <a:solidFill>
                  <a:schemeClr val="tx1"/>
                </a:solidFill>
                <a:latin typeface="Times New Roman" pitchFamily="18" charset="0"/>
              </a:rPr>
              <a:t>Design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3835400" y="4064000"/>
            <a:ext cx="1625600" cy="711200"/>
          </a:xfrm>
          <a:prstGeom prst="rect">
            <a:avLst/>
          </a:prstGeom>
          <a:noFill/>
          <a:ln w="50800">
            <a:solidFill>
              <a:srgbClr val="D93192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2400">
                <a:solidFill>
                  <a:schemeClr val="tx1"/>
                </a:solidFill>
                <a:latin typeface="Times New Roman" pitchFamily="18" charset="0"/>
              </a:rPr>
              <a:t>Simulation</a:t>
            </a: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482600" y="2159000"/>
            <a:ext cx="1625600" cy="711200"/>
          </a:xfrm>
          <a:prstGeom prst="rect">
            <a:avLst/>
          </a:prstGeom>
          <a:pattFill prst="pct10">
            <a:fgClr>
              <a:srgbClr val="FFC5CF"/>
            </a:fgClr>
            <a:bgClr>
              <a:schemeClr val="bg1"/>
            </a:bgClr>
          </a:pattFill>
          <a:ln w="50800">
            <a:solidFill>
              <a:srgbClr val="CF0E30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2400">
                <a:solidFill>
                  <a:schemeClr val="tx1"/>
                </a:solidFill>
                <a:latin typeface="Times New Roman" pitchFamily="18" charset="0"/>
              </a:rPr>
              <a:t>Outcomes</a:t>
            </a:r>
          </a:p>
        </p:txBody>
      </p:sp>
      <p:sp>
        <p:nvSpPr>
          <p:cNvPr id="9225" name="Arc 9"/>
          <p:cNvSpPr>
            <a:spLocks/>
          </p:cNvSpPr>
          <p:nvPr/>
        </p:nvSpPr>
        <p:spPr bwMode="auto">
          <a:xfrm rot="10800000">
            <a:off x="2438400" y="2209800"/>
            <a:ext cx="1066800" cy="533400"/>
          </a:xfrm>
          <a:custGeom>
            <a:avLst/>
            <a:gdLst>
              <a:gd name="T0" fmla="*/ 1066800 w 21600"/>
              <a:gd name="T1" fmla="*/ 533400 h 21600"/>
              <a:gd name="T2" fmla="*/ 0 w 21600"/>
              <a:gd name="T3" fmla="*/ 0 h 21600"/>
              <a:gd name="T4" fmla="*/ 106680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</a:path>
              <a:path w="21600" h="21600" stroke="0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noFill/>
          <a:ln w="50800" cap="rnd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26" name="Arc 10"/>
          <p:cNvSpPr>
            <a:spLocks/>
          </p:cNvSpPr>
          <p:nvPr/>
        </p:nvSpPr>
        <p:spPr bwMode="auto">
          <a:xfrm rot="10260000">
            <a:off x="2590800" y="3276600"/>
            <a:ext cx="1066800" cy="533400"/>
          </a:xfrm>
          <a:custGeom>
            <a:avLst/>
            <a:gdLst>
              <a:gd name="T0" fmla="*/ 1066800 w 21600"/>
              <a:gd name="T1" fmla="*/ 0 h 21600"/>
              <a:gd name="T2" fmla="*/ 0 w 21600"/>
              <a:gd name="T3" fmla="*/ 533400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508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27" name="Arc 11"/>
          <p:cNvSpPr>
            <a:spLocks/>
          </p:cNvSpPr>
          <p:nvPr/>
        </p:nvSpPr>
        <p:spPr bwMode="auto">
          <a:xfrm rot="6660000">
            <a:off x="533400" y="3276600"/>
            <a:ext cx="1066800" cy="533400"/>
          </a:xfrm>
          <a:custGeom>
            <a:avLst/>
            <a:gdLst>
              <a:gd name="T0" fmla="*/ 1066800 w 21600"/>
              <a:gd name="T1" fmla="*/ 0 h 21600"/>
              <a:gd name="T2" fmla="*/ 0 w 21600"/>
              <a:gd name="T3" fmla="*/ 533400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508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28" name="Arc 12"/>
          <p:cNvSpPr>
            <a:spLocks/>
          </p:cNvSpPr>
          <p:nvPr/>
        </p:nvSpPr>
        <p:spPr bwMode="auto">
          <a:xfrm rot="-6900000">
            <a:off x="6172200" y="2895600"/>
            <a:ext cx="1066800" cy="533400"/>
          </a:xfrm>
          <a:custGeom>
            <a:avLst/>
            <a:gdLst>
              <a:gd name="T0" fmla="*/ 1066800 w 21600"/>
              <a:gd name="T1" fmla="*/ 0 h 21600"/>
              <a:gd name="T2" fmla="*/ 0 w 21600"/>
              <a:gd name="T3" fmla="*/ 533400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508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29" name="Arc 13"/>
          <p:cNvSpPr>
            <a:spLocks/>
          </p:cNvSpPr>
          <p:nvPr/>
        </p:nvSpPr>
        <p:spPr bwMode="auto">
          <a:xfrm rot="3720000">
            <a:off x="2133600" y="5410200"/>
            <a:ext cx="1066800" cy="533400"/>
          </a:xfrm>
          <a:custGeom>
            <a:avLst/>
            <a:gdLst>
              <a:gd name="T0" fmla="*/ 1066800 w 21600"/>
              <a:gd name="T1" fmla="*/ 0 h 21600"/>
              <a:gd name="T2" fmla="*/ 0 w 21600"/>
              <a:gd name="T3" fmla="*/ 533400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508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30" name="Arc 14"/>
          <p:cNvSpPr>
            <a:spLocks/>
          </p:cNvSpPr>
          <p:nvPr/>
        </p:nvSpPr>
        <p:spPr bwMode="auto">
          <a:xfrm>
            <a:off x="6096000" y="5257800"/>
            <a:ext cx="1066800" cy="533400"/>
          </a:xfrm>
          <a:custGeom>
            <a:avLst/>
            <a:gdLst>
              <a:gd name="T0" fmla="*/ 1066800 w 21600"/>
              <a:gd name="T1" fmla="*/ 0 h 21600"/>
              <a:gd name="T2" fmla="*/ 0 w 21600"/>
              <a:gd name="T3" fmla="*/ 533400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508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31" name="Rectangle 15"/>
          <p:cNvSpPr>
            <a:spLocks noChangeArrowheads="1"/>
          </p:cNvSpPr>
          <p:nvPr/>
        </p:nvSpPr>
        <p:spPr bwMode="auto">
          <a:xfrm>
            <a:off x="6400800" y="3521075"/>
            <a:ext cx="1000125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37C03"/>
                </a:solidFill>
                <a:latin typeface="Times New Roman" pitchFamily="18" charset="0"/>
              </a:rPr>
              <a:t>$</a:t>
            </a:r>
          </a:p>
        </p:txBody>
      </p:sp>
      <p:sp>
        <p:nvSpPr>
          <p:cNvPr id="9232" name="Rectangle 16"/>
          <p:cNvSpPr>
            <a:spLocks noChangeArrowheads="1"/>
          </p:cNvSpPr>
          <p:nvPr/>
        </p:nvSpPr>
        <p:spPr bwMode="auto">
          <a:xfrm>
            <a:off x="4419600" y="2133600"/>
            <a:ext cx="1000125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37C03"/>
                </a:solidFill>
                <a:latin typeface="Times New Roman" pitchFamily="18" charset="0"/>
              </a:rPr>
              <a:t>$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381000" y="1600200"/>
            <a:ext cx="1000125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37C03"/>
                </a:solidFill>
                <a:latin typeface="Times New Roman" pitchFamily="18" charset="0"/>
              </a:rPr>
              <a:t>$</a:t>
            </a:r>
          </a:p>
        </p:txBody>
      </p:sp>
      <p:sp>
        <p:nvSpPr>
          <p:cNvPr id="9234" name="Rectangle 18"/>
          <p:cNvSpPr>
            <a:spLocks noChangeArrowheads="1"/>
          </p:cNvSpPr>
          <p:nvPr/>
        </p:nvSpPr>
        <p:spPr bwMode="auto">
          <a:xfrm>
            <a:off x="4419600" y="3521075"/>
            <a:ext cx="1000125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37C03"/>
                </a:solidFill>
                <a:latin typeface="Times New Roman" pitchFamily="18" charset="0"/>
              </a:rPr>
              <a:t>$</a:t>
            </a:r>
          </a:p>
        </p:txBody>
      </p:sp>
      <p:sp>
        <p:nvSpPr>
          <p:cNvPr id="9235" name="Rectangle 19"/>
          <p:cNvSpPr>
            <a:spLocks noChangeArrowheads="1"/>
          </p:cNvSpPr>
          <p:nvPr/>
        </p:nvSpPr>
        <p:spPr bwMode="auto">
          <a:xfrm>
            <a:off x="4419600" y="4876800"/>
            <a:ext cx="1000125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37C03"/>
                </a:solidFill>
                <a:latin typeface="Times New Roman" pitchFamily="18" charset="0"/>
              </a:rPr>
              <a:t>$</a:t>
            </a:r>
          </a:p>
        </p:txBody>
      </p:sp>
      <p:sp>
        <p:nvSpPr>
          <p:cNvPr id="9236" name="Rectangle 20"/>
          <p:cNvSpPr>
            <a:spLocks noChangeArrowheads="1"/>
          </p:cNvSpPr>
          <p:nvPr/>
        </p:nvSpPr>
        <p:spPr bwMode="auto">
          <a:xfrm>
            <a:off x="1295400" y="3505200"/>
            <a:ext cx="1000125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37C03"/>
                </a:solidFill>
                <a:latin typeface="Times New Roman" pitchFamily="18" charset="0"/>
              </a:rPr>
              <a:t>$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E37FFE-B71F-49D7-8732-B8911C52862C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Traditional Work Measurement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62000" y="2209800"/>
            <a:ext cx="7772400" cy="4114800"/>
          </a:xfrm>
        </p:spPr>
        <p:txBody>
          <a:bodyPr/>
          <a:lstStyle/>
          <a:p>
            <a:r>
              <a:rPr lang="en-US" smtClean="0"/>
              <a:t>Variable Tasks, Versatile People</a:t>
            </a:r>
          </a:p>
          <a:p>
            <a:r>
              <a:rPr lang="en-US" smtClean="0"/>
              <a:t>Specialized Tasks, Versatile People</a:t>
            </a:r>
          </a:p>
          <a:p>
            <a:r>
              <a:rPr lang="en-US" smtClean="0"/>
              <a:t>Mechanization, Automation</a:t>
            </a:r>
          </a:p>
          <a:p>
            <a:r>
              <a:rPr lang="en-US" smtClean="0"/>
              <a:t>Micromotion Analysis</a:t>
            </a:r>
          </a:p>
          <a:p>
            <a:r>
              <a:rPr lang="en-US" smtClean="0"/>
              <a:t>Stop Watches</a:t>
            </a:r>
          </a:p>
          <a:p>
            <a:r>
              <a:rPr lang="en-US" smtClean="0"/>
              <a:t>Standard Times</a:t>
            </a:r>
          </a:p>
          <a:p>
            <a:r>
              <a:rPr lang="en-US" smtClean="0"/>
              <a:t>Standardized 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28D59A-9BC7-4B9D-AEC4-0F37794FBD36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8915400" cy="1162050"/>
          </a:xfrm>
          <a:noFill/>
        </p:spPr>
        <p:txBody>
          <a:bodyPr/>
          <a:lstStyle/>
          <a:p>
            <a:r>
              <a:rPr lang="en-US" smtClean="0"/>
              <a:t>The Job Cycle - Element Durations</a:t>
            </a:r>
          </a:p>
        </p:txBody>
      </p:sp>
      <p:sp>
        <p:nvSpPr>
          <p:cNvPr id="11267" name="Line 3"/>
          <p:cNvSpPr>
            <a:spLocks noChangeShapeType="1"/>
          </p:cNvSpPr>
          <p:nvPr/>
        </p:nvSpPr>
        <p:spPr bwMode="auto">
          <a:xfrm>
            <a:off x="685800" y="2895600"/>
            <a:ext cx="7467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838200" y="5486400"/>
            <a:ext cx="7467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1752600" y="2362200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3200400" y="2362200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4800600" y="2286000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6324600" y="2362200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772400" y="2362200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3352800" y="4495800"/>
            <a:ext cx="137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>
            <a:off x="3352800" y="2590800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>
            <a:off x="3810000" y="25908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>
            <a:off x="4572000" y="25908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>
            <a:off x="3810000" y="35052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2895600" y="5715000"/>
            <a:ext cx="30575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1"/>
                </a:solidFill>
                <a:latin typeface="Times New Roman" pitchFamily="18" charset="0"/>
              </a:rPr>
              <a:t>Shift Duration - Ts</a:t>
            </a:r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2667000" y="4648200"/>
            <a:ext cx="32861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1"/>
                </a:solidFill>
                <a:latin typeface="Times New Roman" pitchFamily="18" charset="0"/>
              </a:rPr>
              <a:t>Cycle Duration - Tc</a:t>
            </a:r>
          </a:p>
        </p:txBody>
      </p:sp>
      <p:sp>
        <p:nvSpPr>
          <p:cNvPr id="11281" name="Rectangle 17"/>
          <p:cNvSpPr>
            <a:spLocks noChangeArrowheads="1"/>
          </p:cNvSpPr>
          <p:nvPr/>
        </p:nvSpPr>
        <p:spPr bwMode="auto">
          <a:xfrm>
            <a:off x="2667000" y="3657600"/>
            <a:ext cx="35147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1"/>
                </a:solidFill>
                <a:latin typeface="Times New Roman" pitchFamily="18" charset="0"/>
              </a:rPr>
              <a:t>Element Duration - Te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16E6C5-A923-418B-BDCB-8CA42D9E07E7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609600" y="6096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defRPr/>
            </a:pPr>
            <a:r>
              <a:rPr lang="en-US" sz="4000" b="1" dirty="0">
                <a:solidFill>
                  <a:srgbClr val="CF0E3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Repetitions</a:t>
            </a:r>
          </a:p>
        </p:txBody>
      </p:sp>
      <p:sp>
        <p:nvSpPr>
          <p:cNvPr id="12291" name="Line 3"/>
          <p:cNvSpPr>
            <a:spLocks noChangeShapeType="1"/>
          </p:cNvSpPr>
          <p:nvPr/>
        </p:nvSpPr>
        <p:spPr bwMode="auto">
          <a:xfrm>
            <a:off x="685800" y="2895600"/>
            <a:ext cx="7467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838200" y="5486400"/>
            <a:ext cx="7467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1752600" y="2362200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3200400" y="2362200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>
            <a:off x="4800600" y="2286000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>
            <a:off x="6324600" y="2362200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>
            <a:off x="7772400" y="2362200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>
            <a:off x="3352800" y="4495800"/>
            <a:ext cx="137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>
            <a:off x="3352800" y="2590800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>
            <a:off x="3810000" y="25908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>
            <a:off x="4572000" y="25908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>
            <a:off x="3810000" y="35052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03" name="Rectangle 15"/>
          <p:cNvSpPr>
            <a:spLocks noChangeArrowheads="1"/>
          </p:cNvSpPr>
          <p:nvPr/>
        </p:nvSpPr>
        <p:spPr bwMode="auto">
          <a:xfrm>
            <a:off x="1600200" y="5791200"/>
            <a:ext cx="68675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1"/>
                </a:solidFill>
                <a:latin typeface="Times New Roman" pitchFamily="18" charset="0"/>
              </a:rPr>
              <a:t>Repetitions per Hour, Shift or Day - Rh, Rs, Rd</a:t>
            </a:r>
          </a:p>
        </p:txBody>
      </p:sp>
      <p:sp>
        <p:nvSpPr>
          <p:cNvPr id="12304" name="Rectangle 16"/>
          <p:cNvSpPr>
            <a:spLocks noChangeArrowheads="1"/>
          </p:cNvSpPr>
          <p:nvPr/>
        </p:nvSpPr>
        <p:spPr bwMode="auto">
          <a:xfrm>
            <a:off x="2667000" y="4648200"/>
            <a:ext cx="38957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1"/>
                </a:solidFill>
                <a:latin typeface="Times New Roman" pitchFamily="18" charset="0"/>
              </a:rPr>
              <a:t>Repetitions per Cycle - Rc</a:t>
            </a:r>
          </a:p>
        </p:txBody>
      </p:sp>
      <p:sp>
        <p:nvSpPr>
          <p:cNvPr id="12305" name="Rectangle 17"/>
          <p:cNvSpPr>
            <a:spLocks noChangeArrowheads="1"/>
          </p:cNvSpPr>
          <p:nvPr/>
        </p:nvSpPr>
        <p:spPr bwMode="auto">
          <a:xfrm>
            <a:off x="2667000" y="3657600"/>
            <a:ext cx="35052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3200400" y="3657600"/>
            <a:ext cx="16097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1"/>
                </a:solidFill>
                <a:latin typeface="Times New Roman" pitchFamily="18" charset="0"/>
              </a:rPr>
              <a:t>1 Element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11017F-5DEE-4CBB-A672-C407FC174CEC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Traditional Line Balance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62000" y="2133600"/>
            <a:ext cx="7772400" cy="4114800"/>
          </a:xfrm>
        </p:spPr>
        <p:txBody>
          <a:bodyPr/>
          <a:lstStyle/>
          <a:p>
            <a:r>
              <a:rPr lang="en-US" sz="2800" smtClean="0"/>
              <a:t>Group Job Elements</a:t>
            </a:r>
          </a:p>
          <a:p>
            <a:pPr lvl="1">
              <a:buClr>
                <a:srgbClr val="FDA4B5"/>
              </a:buClr>
            </a:pPr>
            <a:r>
              <a:rPr lang="en-US" b="1" smtClean="0"/>
              <a:t>required engineering sequence</a:t>
            </a:r>
          </a:p>
          <a:p>
            <a:pPr lvl="1">
              <a:buClr>
                <a:srgbClr val="FDA4B5"/>
              </a:buClr>
            </a:pPr>
            <a:r>
              <a:rPr lang="en-US" b="1" smtClean="0"/>
              <a:t>55 minutes in the hour</a:t>
            </a:r>
          </a:p>
          <a:p>
            <a:pPr lvl="1">
              <a:buClr>
                <a:srgbClr val="FDA4B5"/>
              </a:buClr>
            </a:pPr>
            <a:r>
              <a:rPr lang="en-US" b="1" smtClean="0"/>
              <a:t>maximize value added work</a:t>
            </a:r>
          </a:p>
          <a:p>
            <a:pPr lvl="2"/>
            <a:r>
              <a:rPr lang="en-US" b="1" smtClean="0"/>
              <a:t>work with hands</a:t>
            </a:r>
          </a:p>
          <a:p>
            <a:pPr lvl="2"/>
            <a:r>
              <a:rPr lang="en-US" b="1" smtClean="0"/>
              <a:t>walking etc.. is NVA</a:t>
            </a:r>
          </a:p>
          <a:p>
            <a:pPr lvl="1">
              <a:buClr>
                <a:srgbClr val="FDA4B5"/>
              </a:buClr>
            </a:pPr>
            <a:r>
              <a:rPr lang="en-US" b="1" smtClean="0"/>
              <a:t>some account of physical demands</a:t>
            </a:r>
          </a:p>
          <a:p>
            <a:pPr lvl="2"/>
            <a:r>
              <a:rPr lang="en-US" b="1" smtClean="0"/>
              <a:t>movement distances</a:t>
            </a:r>
          </a:p>
          <a:p>
            <a:pPr lvl="2"/>
            <a:r>
              <a:rPr lang="en-US" b="1" smtClean="0"/>
              <a:t>force</a:t>
            </a:r>
          </a:p>
          <a:p>
            <a:pPr lvl="2"/>
            <a:r>
              <a:rPr lang="en-US" b="1" smtClean="0"/>
              <a:t>targets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D1050E-2257-454D-87A8-5FCC2F2AEC1F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534400" cy="1046163"/>
          </a:xfrm>
          <a:noFill/>
        </p:spPr>
        <p:txBody>
          <a:bodyPr lIns="82550" tIns="41275" rIns="82550" bIns="41275"/>
          <a:lstStyle/>
          <a:p>
            <a:pPr defTabSz="739775"/>
            <a:r>
              <a:rPr lang="en-US" sz="2800" smtClean="0"/>
              <a:t>Physical Demands are Designed by Product and Manufacturing Engineers</a:t>
            </a:r>
          </a:p>
        </p:txBody>
      </p:sp>
      <p:sp>
        <p:nvSpPr>
          <p:cNvPr id="14339" name="Line 3"/>
          <p:cNvSpPr>
            <a:spLocks noChangeShapeType="1"/>
          </p:cNvSpPr>
          <p:nvPr/>
        </p:nvSpPr>
        <p:spPr bwMode="auto">
          <a:xfrm>
            <a:off x="1260475" y="2667000"/>
            <a:ext cx="62404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1412875" y="4191000"/>
            <a:ext cx="62404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1565275" y="5562600"/>
            <a:ext cx="62404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6400800" y="2335213"/>
            <a:ext cx="0" cy="892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2743200" y="2106613"/>
            <a:ext cx="0" cy="892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2743200" y="3706813"/>
            <a:ext cx="0" cy="892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6400800" y="3706813"/>
            <a:ext cx="0" cy="892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2743200" y="5230813"/>
            <a:ext cx="0" cy="892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>
            <a:off x="6400800" y="5230813"/>
            <a:ext cx="0" cy="892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3770313" y="2166938"/>
            <a:ext cx="1908175" cy="466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5588000" y="3038475"/>
            <a:ext cx="330200" cy="10842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4333875" y="3544888"/>
            <a:ext cx="1084263" cy="6048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1" name="Rectangle 15"/>
          <p:cNvSpPr>
            <a:spLocks noChangeArrowheads="1"/>
          </p:cNvSpPr>
          <p:nvPr/>
        </p:nvSpPr>
        <p:spPr bwMode="auto">
          <a:xfrm>
            <a:off x="3533775" y="3690938"/>
            <a:ext cx="398463" cy="466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2" name="Freeform 16"/>
          <p:cNvSpPr>
            <a:spLocks/>
          </p:cNvSpPr>
          <p:nvPr/>
        </p:nvSpPr>
        <p:spPr bwMode="auto">
          <a:xfrm>
            <a:off x="3040063" y="4908550"/>
            <a:ext cx="1233487" cy="620713"/>
          </a:xfrm>
          <a:custGeom>
            <a:avLst/>
            <a:gdLst>
              <a:gd name="T0" fmla="*/ 0 w 777"/>
              <a:gd name="T1" fmla="*/ 390 h 391"/>
              <a:gd name="T2" fmla="*/ 77 w 777"/>
              <a:gd name="T3" fmla="*/ 212 h 391"/>
              <a:gd name="T4" fmla="*/ 77 w 777"/>
              <a:gd name="T5" fmla="*/ 172 h 391"/>
              <a:gd name="T6" fmla="*/ 77 w 777"/>
              <a:gd name="T7" fmla="*/ 132 h 391"/>
              <a:gd name="T8" fmla="*/ 77 w 777"/>
              <a:gd name="T9" fmla="*/ 79 h 391"/>
              <a:gd name="T10" fmla="*/ 117 w 777"/>
              <a:gd name="T11" fmla="*/ 40 h 391"/>
              <a:gd name="T12" fmla="*/ 157 w 777"/>
              <a:gd name="T13" fmla="*/ 27 h 391"/>
              <a:gd name="T14" fmla="*/ 196 w 777"/>
              <a:gd name="T15" fmla="*/ 0 h 391"/>
              <a:gd name="T16" fmla="*/ 236 w 777"/>
              <a:gd name="T17" fmla="*/ 0 h 391"/>
              <a:gd name="T18" fmla="*/ 275 w 777"/>
              <a:gd name="T19" fmla="*/ 14 h 391"/>
              <a:gd name="T20" fmla="*/ 328 w 777"/>
              <a:gd name="T21" fmla="*/ 27 h 391"/>
              <a:gd name="T22" fmla="*/ 393 w 777"/>
              <a:gd name="T23" fmla="*/ 27 h 391"/>
              <a:gd name="T24" fmla="*/ 433 w 777"/>
              <a:gd name="T25" fmla="*/ 27 h 391"/>
              <a:gd name="T26" fmla="*/ 473 w 777"/>
              <a:gd name="T27" fmla="*/ 0 h 391"/>
              <a:gd name="T28" fmla="*/ 473 w 777"/>
              <a:gd name="T29" fmla="*/ 40 h 391"/>
              <a:gd name="T30" fmla="*/ 473 w 777"/>
              <a:gd name="T31" fmla="*/ 79 h 391"/>
              <a:gd name="T32" fmla="*/ 473 w 777"/>
              <a:gd name="T33" fmla="*/ 119 h 391"/>
              <a:gd name="T34" fmla="*/ 499 w 777"/>
              <a:gd name="T35" fmla="*/ 159 h 391"/>
              <a:gd name="T36" fmla="*/ 538 w 777"/>
              <a:gd name="T37" fmla="*/ 159 h 391"/>
              <a:gd name="T38" fmla="*/ 578 w 777"/>
              <a:gd name="T39" fmla="*/ 159 h 391"/>
              <a:gd name="T40" fmla="*/ 578 w 777"/>
              <a:gd name="T41" fmla="*/ 198 h 391"/>
              <a:gd name="T42" fmla="*/ 578 w 777"/>
              <a:gd name="T43" fmla="*/ 238 h 391"/>
              <a:gd name="T44" fmla="*/ 618 w 777"/>
              <a:gd name="T45" fmla="*/ 250 h 391"/>
              <a:gd name="T46" fmla="*/ 657 w 777"/>
              <a:gd name="T47" fmla="*/ 277 h 391"/>
              <a:gd name="T48" fmla="*/ 697 w 777"/>
              <a:gd name="T49" fmla="*/ 290 h 391"/>
              <a:gd name="T50" fmla="*/ 736 w 777"/>
              <a:gd name="T51" fmla="*/ 317 h 391"/>
              <a:gd name="T52" fmla="*/ 776 w 777"/>
              <a:gd name="T53" fmla="*/ 317 h 391"/>
              <a:gd name="T54" fmla="*/ 776 w 777"/>
              <a:gd name="T55" fmla="*/ 357 h 391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777"/>
              <a:gd name="T85" fmla="*/ 0 h 391"/>
              <a:gd name="T86" fmla="*/ 777 w 777"/>
              <a:gd name="T87" fmla="*/ 391 h 391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777" h="391">
                <a:moveTo>
                  <a:pt x="0" y="390"/>
                </a:moveTo>
                <a:lnTo>
                  <a:pt x="77" y="212"/>
                </a:lnTo>
                <a:lnTo>
                  <a:pt x="77" y="172"/>
                </a:lnTo>
                <a:lnTo>
                  <a:pt x="77" y="132"/>
                </a:lnTo>
                <a:lnTo>
                  <a:pt x="77" y="79"/>
                </a:lnTo>
                <a:lnTo>
                  <a:pt x="117" y="40"/>
                </a:lnTo>
                <a:lnTo>
                  <a:pt x="157" y="27"/>
                </a:lnTo>
                <a:lnTo>
                  <a:pt x="196" y="0"/>
                </a:lnTo>
                <a:lnTo>
                  <a:pt x="236" y="0"/>
                </a:lnTo>
                <a:lnTo>
                  <a:pt x="275" y="14"/>
                </a:lnTo>
                <a:lnTo>
                  <a:pt x="328" y="27"/>
                </a:lnTo>
                <a:lnTo>
                  <a:pt x="393" y="27"/>
                </a:lnTo>
                <a:lnTo>
                  <a:pt x="433" y="27"/>
                </a:lnTo>
                <a:lnTo>
                  <a:pt x="473" y="0"/>
                </a:lnTo>
                <a:lnTo>
                  <a:pt x="473" y="40"/>
                </a:lnTo>
                <a:lnTo>
                  <a:pt x="473" y="79"/>
                </a:lnTo>
                <a:lnTo>
                  <a:pt x="473" y="119"/>
                </a:lnTo>
                <a:lnTo>
                  <a:pt x="499" y="159"/>
                </a:lnTo>
                <a:lnTo>
                  <a:pt x="538" y="159"/>
                </a:lnTo>
                <a:lnTo>
                  <a:pt x="578" y="159"/>
                </a:lnTo>
                <a:lnTo>
                  <a:pt x="578" y="198"/>
                </a:lnTo>
                <a:lnTo>
                  <a:pt x="578" y="238"/>
                </a:lnTo>
                <a:lnTo>
                  <a:pt x="618" y="250"/>
                </a:lnTo>
                <a:lnTo>
                  <a:pt x="657" y="277"/>
                </a:lnTo>
                <a:lnTo>
                  <a:pt x="697" y="290"/>
                </a:lnTo>
                <a:lnTo>
                  <a:pt x="736" y="317"/>
                </a:lnTo>
                <a:lnTo>
                  <a:pt x="776" y="317"/>
                </a:lnTo>
                <a:lnTo>
                  <a:pt x="776" y="357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53" name="Freeform 17"/>
          <p:cNvSpPr>
            <a:spLocks/>
          </p:cNvSpPr>
          <p:nvPr/>
        </p:nvSpPr>
        <p:spPr bwMode="auto">
          <a:xfrm>
            <a:off x="4522788" y="4556125"/>
            <a:ext cx="509587" cy="954088"/>
          </a:xfrm>
          <a:custGeom>
            <a:avLst/>
            <a:gdLst>
              <a:gd name="T0" fmla="*/ 0 w 321"/>
              <a:gd name="T1" fmla="*/ 600 h 601"/>
              <a:gd name="T2" fmla="*/ 30 w 321"/>
              <a:gd name="T3" fmla="*/ 553 h 601"/>
              <a:gd name="T4" fmla="*/ 30 w 321"/>
              <a:gd name="T5" fmla="*/ 514 h 601"/>
              <a:gd name="T6" fmla="*/ 30 w 321"/>
              <a:gd name="T7" fmla="*/ 474 h 601"/>
              <a:gd name="T8" fmla="*/ 30 w 321"/>
              <a:gd name="T9" fmla="*/ 408 h 601"/>
              <a:gd name="T10" fmla="*/ 57 w 321"/>
              <a:gd name="T11" fmla="*/ 369 h 601"/>
              <a:gd name="T12" fmla="*/ 57 w 321"/>
              <a:gd name="T13" fmla="*/ 329 h 601"/>
              <a:gd name="T14" fmla="*/ 69 w 321"/>
              <a:gd name="T15" fmla="*/ 290 h 601"/>
              <a:gd name="T16" fmla="*/ 123 w 321"/>
              <a:gd name="T17" fmla="*/ 264 h 601"/>
              <a:gd name="T18" fmla="*/ 135 w 321"/>
              <a:gd name="T19" fmla="*/ 224 h 601"/>
              <a:gd name="T20" fmla="*/ 135 w 321"/>
              <a:gd name="T21" fmla="*/ 184 h 601"/>
              <a:gd name="T22" fmla="*/ 135 w 321"/>
              <a:gd name="T23" fmla="*/ 145 h 601"/>
              <a:gd name="T24" fmla="*/ 135 w 321"/>
              <a:gd name="T25" fmla="*/ 105 h 601"/>
              <a:gd name="T26" fmla="*/ 175 w 321"/>
              <a:gd name="T27" fmla="*/ 79 h 601"/>
              <a:gd name="T28" fmla="*/ 175 w 321"/>
              <a:gd name="T29" fmla="*/ 40 h 601"/>
              <a:gd name="T30" fmla="*/ 175 w 321"/>
              <a:gd name="T31" fmla="*/ 0 h 601"/>
              <a:gd name="T32" fmla="*/ 215 w 321"/>
              <a:gd name="T33" fmla="*/ 13 h 601"/>
              <a:gd name="T34" fmla="*/ 242 w 321"/>
              <a:gd name="T35" fmla="*/ 53 h 601"/>
              <a:gd name="T36" fmla="*/ 228 w 321"/>
              <a:gd name="T37" fmla="*/ 119 h 601"/>
              <a:gd name="T38" fmla="*/ 228 w 321"/>
              <a:gd name="T39" fmla="*/ 158 h 601"/>
              <a:gd name="T40" fmla="*/ 215 w 321"/>
              <a:gd name="T41" fmla="*/ 198 h 601"/>
              <a:gd name="T42" fmla="*/ 215 w 321"/>
              <a:gd name="T43" fmla="*/ 237 h 601"/>
              <a:gd name="T44" fmla="*/ 215 w 321"/>
              <a:gd name="T45" fmla="*/ 277 h 601"/>
              <a:gd name="T46" fmla="*/ 215 w 321"/>
              <a:gd name="T47" fmla="*/ 343 h 601"/>
              <a:gd name="T48" fmla="*/ 254 w 321"/>
              <a:gd name="T49" fmla="*/ 382 h 601"/>
              <a:gd name="T50" fmla="*/ 280 w 321"/>
              <a:gd name="T51" fmla="*/ 422 h 601"/>
              <a:gd name="T52" fmla="*/ 294 w 321"/>
              <a:gd name="T53" fmla="*/ 474 h 601"/>
              <a:gd name="T54" fmla="*/ 294 w 321"/>
              <a:gd name="T55" fmla="*/ 514 h 601"/>
              <a:gd name="T56" fmla="*/ 320 w 321"/>
              <a:gd name="T57" fmla="*/ 553 h 601"/>
              <a:gd name="T58" fmla="*/ 320 w 321"/>
              <a:gd name="T59" fmla="*/ 593 h 601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321"/>
              <a:gd name="T91" fmla="*/ 0 h 601"/>
              <a:gd name="T92" fmla="*/ 321 w 321"/>
              <a:gd name="T93" fmla="*/ 601 h 601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321" h="601">
                <a:moveTo>
                  <a:pt x="0" y="600"/>
                </a:moveTo>
                <a:lnTo>
                  <a:pt x="30" y="553"/>
                </a:lnTo>
                <a:lnTo>
                  <a:pt x="30" y="514"/>
                </a:lnTo>
                <a:lnTo>
                  <a:pt x="30" y="474"/>
                </a:lnTo>
                <a:lnTo>
                  <a:pt x="30" y="408"/>
                </a:lnTo>
                <a:lnTo>
                  <a:pt x="57" y="369"/>
                </a:lnTo>
                <a:lnTo>
                  <a:pt x="57" y="329"/>
                </a:lnTo>
                <a:lnTo>
                  <a:pt x="69" y="290"/>
                </a:lnTo>
                <a:lnTo>
                  <a:pt x="123" y="264"/>
                </a:lnTo>
                <a:lnTo>
                  <a:pt x="135" y="224"/>
                </a:lnTo>
                <a:lnTo>
                  <a:pt x="135" y="184"/>
                </a:lnTo>
                <a:lnTo>
                  <a:pt x="135" y="145"/>
                </a:lnTo>
                <a:lnTo>
                  <a:pt x="135" y="105"/>
                </a:lnTo>
                <a:lnTo>
                  <a:pt x="175" y="79"/>
                </a:lnTo>
                <a:lnTo>
                  <a:pt x="175" y="40"/>
                </a:lnTo>
                <a:lnTo>
                  <a:pt x="175" y="0"/>
                </a:lnTo>
                <a:lnTo>
                  <a:pt x="215" y="13"/>
                </a:lnTo>
                <a:lnTo>
                  <a:pt x="242" y="53"/>
                </a:lnTo>
                <a:lnTo>
                  <a:pt x="228" y="119"/>
                </a:lnTo>
                <a:lnTo>
                  <a:pt x="228" y="158"/>
                </a:lnTo>
                <a:lnTo>
                  <a:pt x="215" y="198"/>
                </a:lnTo>
                <a:lnTo>
                  <a:pt x="215" y="237"/>
                </a:lnTo>
                <a:lnTo>
                  <a:pt x="215" y="277"/>
                </a:lnTo>
                <a:lnTo>
                  <a:pt x="215" y="343"/>
                </a:lnTo>
                <a:lnTo>
                  <a:pt x="254" y="382"/>
                </a:lnTo>
                <a:lnTo>
                  <a:pt x="280" y="422"/>
                </a:lnTo>
                <a:lnTo>
                  <a:pt x="294" y="474"/>
                </a:lnTo>
                <a:lnTo>
                  <a:pt x="294" y="514"/>
                </a:lnTo>
                <a:lnTo>
                  <a:pt x="320" y="553"/>
                </a:lnTo>
                <a:lnTo>
                  <a:pt x="320" y="593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54" name="Freeform 18"/>
          <p:cNvSpPr>
            <a:spLocks/>
          </p:cNvSpPr>
          <p:nvPr/>
        </p:nvSpPr>
        <p:spPr bwMode="auto">
          <a:xfrm>
            <a:off x="5308600" y="5130800"/>
            <a:ext cx="909638" cy="409575"/>
          </a:xfrm>
          <a:custGeom>
            <a:avLst/>
            <a:gdLst>
              <a:gd name="T0" fmla="*/ 0 w 573"/>
              <a:gd name="T1" fmla="*/ 257 h 258"/>
              <a:gd name="T2" fmla="*/ 46 w 573"/>
              <a:gd name="T3" fmla="*/ 236 h 258"/>
              <a:gd name="T4" fmla="*/ 85 w 573"/>
              <a:gd name="T5" fmla="*/ 224 h 258"/>
              <a:gd name="T6" fmla="*/ 125 w 573"/>
              <a:gd name="T7" fmla="*/ 157 h 258"/>
              <a:gd name="T8" fmla="*/ 125 w 573"/>
              <a:gd name="T9" fmla="*/ 118 h 258"/>
              <a:gd name="T10" fmla="*/ 151 w 573"/>
              <a:gd name="T11" fmla="*/ 66 h 258"/>
              <a:gd name="T12" fmla="*/ 191 w 573"/>
              <a:gd name="T13" fmla="*/ 40 h 258"/>
              <a:gd name="T14" fmla="*/ 230 w 573"/>
              <a:gd name="T15" fmla="*/ 40 h 258"/>
              <a:gd name="T16" fmla="*/ 270 w 573"/>
              <a:gd name="T17" fmla="*/ 40 h 258"/>
              <a:gd name="T18" fmla="*/ 309 w 573"/>
              <a:gd name="T19" fmla="*/ 26 h 258"/>
              <a:gd name="T20" fmla="*/ 349 w 573"/>
              <a:gd name="T21" fmla="*/ 0 h 258"/>
              <a:gd name="T22" fmla="*/ 401 w 573"/>
              <a:gd name="T23" fmla="*/ 26 h 258"/>
              <a:gd name="T24" fmla="*/ 427 w 573"/>
              <a:gd name="T25" fmla="*/ 66 h 258"/>
              <a:gd name="T26" fmla="*/ 441 w 573"/>
              <a:gd name="T27" fmla="*/ 105 h 258"/>
              <a:gd name="T28" fmla="*/ 467 w 573"/>
              <a:gd name="T29" fmla="*/ 145 h 258"/>
              <a:gd name="T30" fmla="*/ 506 w 573"/>
              <a:gd name="T31" fmla="*/ 171 h 258"/>
              <a:gd name="T32" fmla="*/ 546 w 573"/>
              <a:gd name="T33" fmla="*/ 210 h 258"/>
              <a:gd name="T34" fmla="*/ 572 w 573"/>
              <a:gd name="T35" fmla="*/ 250 h 258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573"/>
              <a:gd name="T55" fmla="*/ 0 h 258"/>
              <a:gd name="T56" fmla="*/ 573 w 573"/>
              <a:gd name="T57" fmla="*/ 258 h 258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573" h="258">
                <a:moveTo>
                  <a:pt x="0" y="257"/>
                </a:moveTo>
                <a:lnTo>
                  <a:pt x="46" y="236"/>
                </a:lnTo>
                <a:lnTo>
                  <a:pt x="85" y="224"/>
                </a:lnTo>
                <a:lnTo>
                  <a:pt x="125" y="157"/>
                </a:lnTo>
                <a:lnTo>
                  <a:pt x="125" y="118"/>
                </a:lnTo>
                <a:lnTo>
                  <a:pt x="151" y="66"/>
                </a:lnTo>
                <a:lnTo>
                  <a:pt x="191" y="40"/>
                </a:lnTo>
                <a:lnTo>
                  <a:pt x="230" y="40"/>
                </a:lnTo>
                <a:lnTo>
                  <a:pt x="270" y="40"/>
                </a:lnTo>
                <a:lnTo>
                  <a:pt x="309" y="26"/>
                </a:lnTo>
                <a:lnTo>
                  <a:pt x="349" y="0"/>
                </a:lnTo>
                <a:lnTo>
                  <a:pt x="401" y="26"/>
                </a:lnTo>
                <a:lnTo>
                  <a:pt x="427" y="66"/>
                </a:lnTo>
                <a:lnTo>
                  <a:pt x="441" y="105"/>
                </a:lnTo>
                <a:lnTo>
                  <a:pt x="467" y="145"/>
                </a:lnTo>
                <a:lnTo>
                  <a:pt x="506" y="171"/>
                </a:lnTo>
                <a:lnTo>
                  <a:pt x="546" y="210"/>
                </a:lnTo>
                <a:lnTo>
                  <a:pt x="572" y="25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55" name="Rectangle 19"/>
          <p:cNvSpPr>
            <a:spLocks noChangeArrowheads="1"/>
          </p:cNvSpPr>
          <p:nvPr/>
        </p:nvSpPr>
        <p:spPr bwMode="auto">
          <a:xfrm>
            <a:off x="1931988" y="2155825"/>
            <a:ext cx="492125" cy="4175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82550" tIns="41275" rIns="82550" bIns="41275">
            <a:spAutoFit/>
          </a:bodyPr>
          <a:lstStyle/>
          <a:p>
            <a:pPr defTabSz="739775">
              <a:spcBef>
                <a:spcPct val="50000"/>
              </a:spcBef>
            </a:pPr>
            <a:r>
              <a:rPr lang="en-US" sz="2200" b="1">
                <a:solidFill>
                  <a:schemeClr val="tx1"/>
                </a:solidFill>
                <a:latin typeface="Times New Roman" pitchFamily="18" charset="0"/>
              </a:rPr>
              <a:t>F</a:t>
            </a:r>
          </a:p>
        </p:txBody>
      </p:sp>
      <p:sp>
        <p:nvSpPr>
          <p:cNvPr id="14356" name="Line 20"/>
          <p:cNvSpPr>
            <a:spLocks noChangeShapeType="1"/>
          </p:cNvSpPr>
          <p:nvPr/>
        </p:nvSpPr>
        <p:spPr bwMode="auto">
          <a:xfrm>
            <a:off x="4948238" y="6324600"/>
            <a:ext cx="26749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5832475" y="6423025"/>
            <a:ext cx="766763" cy="4175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82550" tIns="41275" rIns="82550" bIns="41275">
            <a:spAutoFit/>
          </a:bodyPr>
          <a:lstStyle/>
          <a:p>
            <a:pPr defTabSz="739775">
              <a:spcBef>
                <a:spcPct val="50000"/>
              </a:spcBef>
            </a:pPr>
            <a:r>
              <a:rPr lang="en-US" sz="2200">
                <a:solidFill>
                  <a:schemeClr val="tx1"/>
                </a:solidFill>
                <a:latin typeface="Times New Roman" pitchFamily="18" charset="0"/>
              </a:rPr>
              <a:t>T</a:t>
            </a:r>
          </a:p>
        </p:txBody>
      </p:sp>
      <p:sp>
        <p:nvSpPr>
          <p:cNvPr id="14358" name="Line 22"/>
          <p:cNvSpPr>
            <a:spLocks noChangeShapeType="1"/>
          </p:cNvSpPr>
          <p:nvPr/>
        </p:nvSpPr>
        <p:spPr bwMode="auto">
          <a:xfrm>
            <a:off x="2514600" y="2087563"/>
            <a:ext cx="0" cy="549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658499-2CA8-46EA-A65C-F8F9FB9455FD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685800"/>
            <a:ext cx="7772400" cy="1162050"/>
          </a:xfrm>
          <a:noFill/>
        </p:spPr>
        <p:txBody>
          <a:bodyPr/>
          <a:lstStyle/>
          <a:p>
            <a:r>
              <a:rPr lang="en-US" smtClean="0"/>
              <a:t>Fmax</a:t>
            </a:r>
          </a:p>
        </p:txBody>
      </p:sp>
      <p:sp>
        <p:nvSpPr>
          <p:cNvPr id="15363" name="Line 3"/>
          <p:cNvSpPr>
            <a:spLocks noChangeShapeType="1"/>
          </p:cNvSpPr>
          <p:nvPr/>
        </p:nvSpPr>
        <p:spPr bwMode="auto">
          <a:xfrm>
            <a:off x="914400" y="5181600"/>
            <a:ext cx="762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2139950" y="3130550"/>
            <a:ext cx="5854700" cy="2044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3816350" y="4273550"/>
            <a:ext cx="2578100" cy="901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457200" y="2895600"/>
            <a:ext cx="16097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1"/>
                </a:solidFill>
                <a:latin typeface="Times New Roman" pitchFamily="18" charset="0"/>
              </a:rPr>
              <a:t>Fmax</a:t>
            </a: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3048000" y="4495800"/>
            <a:ext cx="6953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1"/>
                </a:solidFill>
                <a:latin typeface="Times New Roman" pitchFamily="18" charset="0"/>
              </a:rPr>
              <a:t>Fe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1600200" y="3124200"/>
            <a:ext cx="0" cy="2057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>
            <a:off x="3505200" y="42672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D2580A-7910-4D9B-84C9-7FCC57593B8B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</TotalTime>
  <Pages>28</Pages>
  <Words>485</Words>
  <Application>Microsoft Office PowerPoint</Application>
  <PresentationFormat>On-screen Show (4:3)</PresentationFormat>
  <Paragraphs>162</Paragraphs>
  <Slides>25</Slides>
  <Notes>25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</vt:lpstr>
      <vt:lpstr>Franklin Gothic Book</vt:lpstr>
      <vt:lpstr>Perpetua</vt:lpstr>
      <vt:lpstr>Wingdings 2</vt:lpstr>
      <vt:lpstr>Times New Roman</vt:lpstr>
      <vt:lpstr>Monotype Sorts</vt:lpstr>
      <vt:lpstr>Equity</vt:lpstr>
      <vt:lpstr>Microsoft ClipArt Gallery</vt:lpstr>
      <vt:lpstr>The Measurement and Design of Work</vt:lpstr>
      <vt:lpstr>Multiple Purposes (Outcomes) of Work Design</vt:lpstr>
      <vt:lpstr>The Ergonomics Cycle</vt:lpstr>
      <vt:lpstr>Traditional Work Measurement</vt:lpstr>
      <vt:lpstr>The Job Cycle - Element Durations</vt:lpstr>
      <vt:lpstr>Slide 6</vt:lpstr>
      <vt:lpstr>Traditional Line Balance</vt:lpstr>
      <vt:lpstr>Physical Demands are Designed by Product and Manufacturing Engineers</vt:lpstr>
      <vt:lpstr>Fmax</vt:lpstr>
      <vt:lpstr>Non Temporal Factors Affecting Fmax</vt:lpstr>
      <vt:lpstr>Slide 11</vt:lpstr>
      <vt:lpstr>F max varies</vt:lpstr>
      <vt:lpstr>Slide 13</vt:lpstr>
      <vt:lpstr>Repetitions and Static Loads</vt:lpstr>
      <vt:lpstr>Contemporary Ergonomics Approach</vt:lpstr>
      <vt:lpstr>The 64,000 Dollar Question?</vt:lpstr>
      <vt:lpstr>Physical and Temporal Line Balance</vt:lpstr>
      <vt:lpstr>Body Part Balance</vt:lpstr>
      <vt:lpstr>Alternative Approaches</vt:lpstr>
      <vt:lpstr>The “scientific” approach</vt:lpstr>
      <vt:lpstr>Rules of Thumb</vt:lpstr>
      <vt:lpstr>Intervention Opportunities</vt:lpstr>
      <vt:lpstr>Constraints</vt:lpstr>
      <vt:lpstr>The Rest Pause Question</vt:lpstr>
      <vt:lpstr>Design Requirements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</dc:title>
  <dc:subject>Training Material</dc:subject>
  <dc:creator>JH</dc:creator>
  <cp:lastModifiedBy>ISEJBP</cp:lastModifiedBy>
  <cp:revision>3</cp:revision>
  <cp:lastPrinted>1997-07-21T14:10:36Z</cp:lastPrinted>
  <dcterms:created xsi:type="dcterms:W3CDTF">1998-01-07T12:36:38Z</dcterms:created>
  <dcterms:modified xsi:type="dcterms:W3CDTF">2012-03-12T08:50:24Z</dcterms:modified>
</cp:coreProperties>
</file>