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6" r:id="rId3"/>
    <p:sldId id="277" r:id="rId4"/>
    <p:sldId id="278" r:id="rId5"/>
    <p:sldId id="280" r:id="rId6"/>
    <p:sldId id="279" r:id="rId7"/>
    <p:sldId id="271" r:id="rId8"/>
    <p:sldId id="274" r:id="rId9"/>
    <p:sldId id="275" r:id="rId10"/>
    <p:sldId id="272" r:id="rId11"/>
    <p:sldId id="273" r:id="rId12"/>
    <p:sldId id="257" r:id="rId13"/>
    <p:sldId id="258" r:id="rId14"/>
    <p:sldId id="260" r:id="rId15"/>
    <p:sldId id="261" r:id="rId16"/>
    <p:sldId id="262" r:id="rId17"/>
    <p:sldId id="263" r:id="rId18"/>
    <p:sldId id="264" r:id="rId19"/>
    <p:sldId id="265" r:id="rId20"/>
    <p:sldId id="266" r:id="rId21"/>
    <p:sldId id="282" r:id="rId22"/>
    <p:sldId id="285" r:id="rId23"/>
    <p:sldId id="286" r:id="rId24"/>
    <p:sldId id="267" r:id="rId25"/>
    <p:sldId id="269" r:id="rId26"/>
    <p:sldId id="281" r:id="rId27"/>
    <p:sldId id="283" r:id="rId28"/>
    <p:sldId id="284" r:id="rId29"/>
    <p:sldId id="288" r:id="rId30"/>
    <p:sldId id="287"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55C75-F56D-4EF8-8F26-41ABBF77E5F9}" type="datetimeFigureOut">
              <a:rPr lang="en-US" smtClean="0"/>
              <a:pPr/>
              <a:t>12/01/2013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6F68D-3CFA-4DF0-865E-B0AD412E84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noFill/>
          <a:ln>
            <a:miter lim="800000"/>
            <a:headEnd/>
            <a:tailEnd/>
          </a:ln>
        </p:spPr>
        <p:txBody>
          <a:bodyPr/>
          <a:lstStyle/>
          <a:p>
            <a:fld id="{E4594CFF-47D4-4DE2-B89F-CEBF21E54A40}" type="slidenum">
              <a:rPr lang="en-US" smtClean="0"/>
              <a:pPr/>
              <a:t>5</a:t>
            </a:fld>
            <a:endParaRPr lang="en-US" smtClean="0"/>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9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DC1F186-4616-4023-BC74-9D2D22380138}" type="slidenum">
              <a:rPr lang="en-US"/>
              <a:pPr/>
              <a:t>23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85A69D2-0716-44A5-B94D-76F129506E57}" type="slidenum">
              <a:rPr lang="en-US"/>
              <a:pPr/>
              <a:t>24</a:t>
            </a:fld>
            <a:endParaRPr lang="en-US"/>
          </a:p>
        </p:txBody>
      </p:sp>
      <p:sp>
        <p:nvSpPr>
          <p:cNvPr id="44035" name="Rectangle 2"/>
          <p:cNvSpPr>
            <a:spLocks noGrp="1" noRot="1" noChangeAspect="1" noChangeArrowheads="1" noTextEdit="1"/>
          </p:cNvSpPr>
          <p:nvPr>
            <p:ph type="sldImg"/>
          </p:nvPr>
        </p:nvSpPr>
        <p:spPr>
          <a:xfrm>
            <a:off x="1154113" y="719138"/>
            <a:ext cx="4551362" cy="3413125"/>
          </a:xfrm>
          <a:ln/>
        </p:spPr>
      </p:sp>
      <p:sp>
        <p:nvSpPr>
          <p:cNvPr id="44036" name="Rectangle 3"/>
          <p:cNvSpPr>
            <a:spLocks noGrp="1" noChangeArrowheads="1"/>
          </p:cNvSpPr>
          <p:nvPr>
            <p:ph type="body" idx="1"/>
          </p:nvPr>
        </p:nvSpPr>
        <p:spPr>
          <a:xfrm>
            <a:off x="914400" y="4368800"/>
            <a:ext cx="5029200" cy="40640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AF42550-1DF9-4A27-91EB-612175A26055}"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2148" name="Slide Number Placeholder 3"/>
          <p:cNvSpPr>
            <a:spLocks noGrp="1"/>
          </p:cNvSpPr>
          <p:nvPr>
            <p:ph type="sldNum" sz="quarter" idx="5"/>
          </p:nvPr>
        </p:nvSpPr>
        <p:spPr bwMode="auto">
          <a:noFill/>
          <a:ln>
            <a:miter lim="800000"/>
            <a:headEnd/>
            <a:tailEnd/>
          </a:ln>
        </p:spPr>
        <p:txBody>
          <a:bodyPr/>
          <a:lstStyle/>
          <a:p>
            <a:fld id="{51128D11-6219-45F6-9F05-054272D16FBE}" type="slidenum">
              <a:rPr lang="en-US" smtClean="0"/>
              <a:pPr/>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2388" name="Slide Number Placeholder 3"/>
          <p:cNvSpPr>
            <a:spLocks noGrp="1"/>
          </p:cNvSpPr>
          <p:nvPr>
            <p:ph type="sldNum" sz="quarter" idx="5"/>
          </p:nvPr>
        </p:nvSpPr>
        <p:spPr bwMode="auto">
          <a:noFill/>
          <a:ln>
            <a:miter lim="800000"/>
            <a:headEnd/>
            <a:tailEnd/>
          </a:ln>
        </p:spPr>
        <p:txBody>
          <a:bodyPr/>
          <a:lstStyle/>
          <a:p>
            <a:fld id="{AC3EB443-C6AB-46B1-BE93-E0011832FADD}"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bwMode="auto">
          <a:noFill/>
          <a:ln>
            <a:miter lim="800000"/>
            <a:headEnd/>
            <a:tailEnd/>
          </a:ln>
        </p:spPr>
        <p:txBody>
          <a:bodyPr/>
          <a:lstStyle/>
          <a:p>
            <a:fld id="{9EDE0BCB-DD81-454E-AC59-9E7655D93E16}" type="slidenum">
              <a:rPr lang="en-US" smtClean="0"/>
              <a:pPr/>
              <a:t>6</a:t>
            </a:fld>
            <a:endParaRPr lang="en-US" smtClean="0"/>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3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DE1CF-6EE1-457C-8DF2-95037D69EDC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68FB12A-5367-42B6-9A01-DFCCE94769C6}" type="slidenum">
              <a:rPr lang="en-US"/>
              <a:pPr/>
              <a:t>13</a:t>
            </a:fld>
            <a:endParaRPr lang="en-US"/>
          </a:p>
        </p:txBody>
      </p:sp>
      <p:sp>
        <p:nvSpPr>
          <p:cNvPr id="32771" name="Rectangle 2"/>
          <p:cNvSpPr>
            <a:spLocks noGrp="1" noRot="1" noChangeAspect="1" noChangeArrowheads="1" noTextEdit="1"/>
          </p:cNvSpPr>
          <p:nvPr>
            <p:ph type="sldImg"/>
          </p:nvPr>
        </p:nvSpPr>
        <p:spPr>
          <a:xfrm>
            <a:off x="1154113" y="719138"/>
            <a:ext cx="4551362" cy="3413125"/>
          </a:xfrm>
          <a:ln/>
        </p:spPr>
      </p:sp>
      <p:sp>
        <p:nvSpPr>
          <p:cNvPr id="32772" name="Rectangle 3"/>
          <p:cNvSpPr>
            <a:spLocks noGrp="1" noChangeArrowheads="1"/>
          </p:cNvSpPr>
          <p:nvPr>
            <p:ph type="body" idx="1"/>
          </p:nvPr>
        </p:nvSpPr>
        <p:spPr>
          <a:xfrm>
            <a:off x="914400" y="4368800"/>
            <a:ext cx="5029200" cy="40640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23630A1-701D-445F-AD2D-0ECE58FFF48B}" type="slidenum">
              <a:rPr lang="en-US"/>
              <a:pPr/>
              <a:t>18</a:t>
            </a:fld>
            <a:endParaRPr lang="en-US"/>
          </a:p>
        </p:txBody>
      </p:sp>
      <p:sp>
        <p:nvSpPr>
          <p:cNvPr id="36867" name="Rectangle 2"/>
          <p:cNvSpPr>
            <a:spLocks noGrp="1" noRot="1" noChangeAspect="1" noChangeArrowheads="1" noTextEdit="1"/>
          </p:cNvSpPr>
          <p:nvPr>
            <p:ph type="sldImg"/>
          </p:nvPr>
        </p:nvSpPr>
        <p:spPr>
          <a:xfrm>
            <a:off x="1154113" y="719138"/>
            <a:ext cx="4551362" cy="3413125"/>
          </a:xfrm>
          <a:ln/>
        </p:spPr>
      </p:sp>
      <p:sp>
        <p:nvSpPr>
          <p:cNvPr id="36868" name="Rectangle 3"/>
          <p:cNvSpPr>
            <a:spLocks noGrp="1" noChangeArrowheads="1"/>
          </p:cNvSpPr>
          <p:nvPr>
            <p:ph type="body" idx="1"/>
          </p:nvPr>
        </p:nvSpPr>
        <p:spPr>
          <a:xfrm>
            <a:off x="914400" y="4368800"/>
            <a:ext cx="5029200" cy="40640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6BCF92E-DF32-496B-BEB5-659B736C6E1C}" type="slidenum">
              <a:rPr lang="en-US"/>
              <a:pPr/>
              <a:t>19</a:t>
            </a:fld>
            <a:endParaRPr lang="en-US"/>
          </a:p>
        </p:txBody>
      </p:sp>
      <p:sp>
        <p:nvSpPr>
          <p:cNvPr id="38915" name="Rectangle 2"/>
          <p:cNvSpPr>
            <a:spLocks noGrp="1" noRot="1" noChangeAspect="1" noChangeArrowheads="1" noTextEdit="1"/>
          </p:cNvSpPr>
          <p:nvPr>
            <p:ph type="sldImg"/>
          </p:nvPr>
        </p:nvSpPr>
        <p:spPr>
          <a:xfrm>
            <a:off x="1154113" y="719138"/>
            <a:ext cx="4551362" cy="3413125"/>
          </a:xfrm>
          <a:ln/>
        </p:spPr>
      </p:sp>
      <p:sp>
        <p:nvSpPr>
          <p:cNvPr id="38916" name="Rectangle 3"/>
          <p:cNvSpPr>
            <a:spLocks noGrp="1" noChangeArrowheads="1"/>
          </p:cNvSpPr>
          <p:nvPr>
            <p:ph type="body" idx="1"/>
          </p:nvPr>
        </p:nvSpPr>
        <p:spPr>
          <a:xfrm>
            <a:off x="914400" y="4368800"/>
            <a:ext cx="5029200" cy="40640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44DC5BA-8FD3-4AA9-AC8B-B13D53D0C53B}" type="slidenum">
              <a:rPr lang="en-US"/>
              <a:pPr/>
              <a:t>20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63172" name="Slide Number Placeholder 3"/>
          <p:cNvSpPr>
            <a:spLocks noGrp="1"/>
          </p:cNvSpPr>
          <p:nvPr>
            <p:ph type="sldNum" sz="quarter" idx="5"/>
          </p:nvPr>
        </p:nvSpPr>
        <p:spPr bwMode="auto">
          <a:noFill/>
          <a:ln>
            <a:miter lim="800000"/>
            <a:headEnd/>
            <a:tailEnd/>
          </a:ln>
        </p:spPr>
        <p:txBody>
          <a:bodyPr/>
          <a:lstStyle/>
          <a:p>
            <a:fld id="{252A5D9E-C3CD-4977-A4A0-6281F4A79AF4}" type="slidenum">
              <a:rPr lang="en-US" smtClean="0"/>
              <a:pPr/>
              <a:t>21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FC8E20F-0285-4323-8A3F-425DB47F80ED}" type="slidenum">
              <a:rPr lang="en-US"/>
              <a:pPr/>
              <a:t>22</a:t>
            </a:fld>
            <a:endParaRPr lang="en-US"/>
          </a:p>
        </p:txBody>
      </p:sp>
      <p:sp>
        <p:nvSpPr>
          <p:cNvPr id="39939" name="Rectangle 2"/>
          <p:cNvSpPr>
            <a:spLocks noGrp="1" noRot="1" noChangeAspect="1" noChangeArrowheads="1" noTextEdit="1"/>
          </p:cNvSpPr>
          <p:nvPr>
            <p:ph type="sldImg"/>
          </p:nvPr>
        </p:nvSpPr>
        <p:spPr>
          <a:xfrm>
            <a:off x="1154113" y="719138"/>
            <a:ext cx="4551362" cy="3413125"/>
          </a:xfrm>
          <a:ln/>
        </p:spPr>
      </p:sp>
      <p:sp>
        <p:nvSpPr>
          <p:cNvPr id="39940" name="Rectangle 3"/>
          <p:cNvSpPr>
            <a:spLocks noGrp="1" noChangeArrowheads="1"/>
          </p:cNvSpPr>
          <p:nvPr>
            <p:ph type="body" idx="1"/>
          </p:nvPr>
        </p:nvSpPr>
        <p:spPr>
          <a:xfrm>
            <a:off x="914400" y="4368800"/>
            <a:ext cx="5029200" cy="40640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6212796-98EF-445D-9201-22B93E3ED1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12796-98EF-445D-9201-22B93E3ED1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12796-98EF-445D-9201-22B93E3ED1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6212796-98EF-445D-9201-22B93E3ED1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6212796-98EF-445D-9201-22B93E3ED1E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6212796-98EF-445D-9201-22B93E3ED1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6212796-98EF-445D-9201-22B93E3ED1E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12796-98EF-445D-9201-22B93E3ED1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12796-98EF-445D-9201-22B93E3ED1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12796-98EF-445D-9201-22B93E3ED1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4925A94-733F-4FB0-91F1-0193BC101C8C}"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6212796-98EF-445D-9201-22B93E3ED1E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925A94-733F-4FB0-91F1-0193BC101C8C}" type="datetimeFigureOut">
              <a:rPr lang="en-US" smtClean="0"/>
              <a:pPr/>
              <a:t>12/01/2013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6212796-98EF-445D-9201-22B93E3ED1E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unny2k.com/pictures/iikea-buys-gm-assembly-required"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Sensory Motor Skills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2.bp.blogspot.com/-9dwlRNvV338/TfyK_J8WGZI/AAAAAAAAARc/PKOCa_pwY4Y/s1600/the-human-ear.gif"/>
          <p:cNvPicPr>
            <a:picLocks noChangeAspect="1" noChangeArrowheads="1"/>
          </p:cNvPicPr>
          <p:nvPr/>
        </p:nvPicPr>
        <p:blipFill>
          <a:blip r:embed="rId2" cstate="print"/>
          <a:srcRect/>
          <a:stretch>
            <a:fillRect/>
          </a:stretch>
        </p:blipFill>
        <p:spPr bwMode="auto">
          <a:xfrm>
            <a:off x="457200" y="762000"/>
            <a:ext cx="7920917" cy="5181600"/>
          </a:xfrm>
          <a:prstGeom prst="rect">
            <a:avLst/>
          </a:prstGeom>
          <a:noFill/>
          <a:ln w="28575">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763000" cy="6555150"/>
        </p:xfrm>
        <a:graphic>
          <a:graphicData uri="http://schemas.openxmlformats.org/drawingml/2006/table">
            <a:tbl>
              <a:tblPr/>
              <a:tblGrid>
                <a:gridCol w="876300"/>
                <a:gridCol w="3505200"/>
                <a:gridCol w="584200"/>
                <a:gridCol w="3797300"/>
              </a:tblGrid>
              <a:tr h="343968">
                <a:tc>
                  <a:txBody>
                    <a:bodyPr/>
                    <a:lstStyle/>
                    <a:p>
                      <a:pPr fontAlgn="t"/>
                      <a:r>
                        <a:rPr lang="en-US" sz="1200" b="1" dirty="0"/>
                        <a:t>Structure</a:t>
                      </a:r>
                      <a:r>
                        <a:rPr lang="en-US" sz="1200" dirty="0"/>
                        <a:t/>
                      </a:r>
                      <a:br>
                        <a:rPr lang="en-US" sz="1200" dirty="0"/>
                      </a:b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b="1"/>
                        <a:t>Description of Structure</a:t>
                      </a:r>
                      <a:r>
                        <a:rPr lang="en-US" sz="1200"/>
                        <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b="1" dirty="0"/>
                        <a:t>Region of </a:t>
                      </a:r>
                      <a:r>
                        <a:rPr lang="en-US" sz="1200" b="1" dirty="0" smtClean="0"/>
                        <a:t>Ear</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b="1"/>
                        <a:t>Function</a:t>
                      </a:r>
                      <a:r>
                        <a:rPr lang="en-US" sz="1200"/>
                        <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13744">
                <a:tc>
                  <a:txBody>
                    <a:bodyPr/>
                    <a:lstStyle/>
                    <a:p>
                      <a:pPr fontAlgn="t"/>
                      <a:r>
                        <a:rPr lang="en-US" sz="1200"/>
                        <a:t>Pinna</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Large, fleshy, external region of ear. Contains cartilage to shape the ear.</a:t>
                      </a:r>
                      <a:br>
                        <a:rPr lang="en-US" sz="1200" dirty="0"/>
                      </a:b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Outer</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Collects sound and directs into the auditory canal. The shape of the ear is vital as it helps determine the direction of sound and enables the maximum collection of sound. It also serves as protection for the inner parts of the ear </a:t>
                      </a:r>
                      <a:r>
                        <a:rPr lang="en-US" sz="1200" dirty="0" smtClean="0"/>
                        <a:t>.</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76756">
                <a:tc>
                  <a:txBody>
                    <a:bodyPr/>
                    <a:lstStyle/>
                    <a:p>
                      <a:pPr fontAlgn="t"/>
                      <a:r>
                        <a:rPr lang="en-US" sz="1200"/>
                        <a:t>Tympanic membrane</a:t>
                      </a:r>
                      <a:br>
                        <a:rPr lang="en-US" sz="1200"/>
                      </a:br>
                      <a:r>
                        <a:rPr lang="en-US" sz="1200"/>
                        <a:t>(eardrum)</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Thin but tight membrane situated between the external and middle ear.</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Outer/</a:t>
                      </a:r>
                      <a:br>
                        <a:rPr lang="en-US" sz="1200"/>
                      </a:br>
                      <a:r>
                        <a:rPr lang="en-US" sz="1200"/>
                        <a:t>middle</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i="1" dirty="0"/>
                        <a:t>Vibrates at the same frequency as the sound waves</a:t>
                      </a:r>
                      <a:r>
                        <a:rPr lang="en-US" sz="1200" dirty="0"/>
                        <a:t>, transferring this </a:t>
                      </a:r>
                      <a:r>
                        <a:rPr lang="en-US" sz="1200" i="1" dirty="0"/>
                        <a:t>mechanical energy</a:t>
                      </a:r>
                      <a:r>
                        <a:rPr lang="en-US" sz="1200" dirty="0"/>
                        <a:t> to the hammer in the middle ear. It also provides an airtight protection between the external ear and the middle ear</a:t>
                      </a:r>
                      <a:r>
                        <a:rPr lang="en-US" sz="1200" dirty="0" smtClean="0"/>
                        <a:t>.</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3149">
                <a:tc>
                  <a:txBody>
                    <a:bodyPr/>
                    <a:lstStyle/>
                    <a:p>
                      <a:pPr fontAlgn="t"/>
                      <a:r>
                        <a:rPr lang="en-US" sz="1200"/>
                        <a:t>Ear ossicles</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Three small, hinged bones connected together (hammer, anvil and stirrup)</a:t>
                      </a:r>
                      <a:br>
                        <a:rPr lang="en-US" sz="1200" dirty="0"/>
                      </a:b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Middle</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The three bones transfer sound's vibration, by movement of these bones, from the eardrum to the oval window of the cochlea. The sound is </a:t>
                      </a:r>
                      <a:r>
                        <a:rPr lang="en-US" sz="1200" i="1" dirty="0"/>
                        <a:t>amplified</a:t>
                      </a:r>
                      <a:r>
                        <a:rPr lang="en-US" sz="1200" dirty="0"/>
                        <a:t> in the process as a result of the levering actions of these bones as they </a:t>
                      </a:r>
                      <a:r>
                        <a:rPr lang="en-US" sz="1200" dirty="0" smtClean="0"/>
                        <a:t>move</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76756">
                <a:tc>
                  <a:txBody>
                    <a:bodyPr/>
                    <a:lstStyle/>
                    <a:p>
                      <a:pPr fontAlgn="t"/>
                      <a:r>
                        <a:rPr lang="en-US" sz="1200"/>
                        <a:t>Oval window</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Flexible membrane covering the opening of the upper canal of the cochlea. Connected to the ear </a:t>
                      </a:r>
                      <a:r>
                        <a:rPr lang="en-US" sz="1200" dirty="0" err="1"/>
                        <a:t>ossicles</a:t>
                      </a:r>
                      <a:r>
                        <a:rPr lang="en-US" sz="1200" dirty="0"/>
                        <a:t> by the </a:t>
                      </a:r>
                      <a:r>
                        <a:rPr lang="en-US" sz="1200" dirty="0" smtClean="0"/>
                        <a:t>stirrup</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Middle/</a:t>
                      </a:r>
                      <a:br>
                        <a:rPr lang="en-US" sz="1200"/>
                      </a:br>
                      <a:r>
                        <a:rPr lang="en-US" sz="1200"/>
                        <a:t>Inner</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The fluid </a:t>
                      </a:r>
                      <a:r>
                        <a:rPr lang="en-US" sz="1200" dirty="0" smtClean="0"/>
                        <a:t>in </a:t>
                      </a:r>
                      <a:r>
                        <a:rPr lang="en-US" sz="1200" dirty="0"/>
                        <a:t>the cochlea (held by a membrane) receives and transfers the sound vibration from the </a:t>
                      </a:r>
                      <a:r>
                        <a:rPr lang="en-US" sz="1200" dirty="0" smtClean="0"/>
                        <a:t>stirrup</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76756">
                <a:tc>
                  <a:txBody>
                    <a:bodyPr/>
                    <a:lstStyle/>
                    <a:p>
                      <a:pPr fontAlgn="t"/>
                      <a:r>
                        <a:rPr lang="en-US" sz="1200"/>
                        <a:t>Round window</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Membrane found at the bottom end of the lower canal of cochlea</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Inner</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Receives the sound vibrations from the oval window causing it to bulge outwards due to the constant </a:t>
                      </a:r>
                      <a:r>
                        <a:rPr lang="en-US" sz="1200" i="1" dirty="0"/>
                        <a:t>changes in pressure</a:t>
                      </a:r>
                      <a:r>
                        <a:rPr lang="en-US" sz="1200" dirty="0"/>
                        <a:t> of the sound vibrations in the cochlea</a:t>
                      </a:r>
                      <a:r>
                        <a:rPr lang="en-US" sz="1200" dirty="0" smtClean="0"/>
                        <a:t>.</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843149">
                <a:tc>
                  <a:txBody>
                    <a:bodyPr/>
                    <a:lstStyle/>
                    <a:p>
                      <a:pPr fontAlgn="t"/>
                      <a:r>
                        <a:rPr lang="en-US" sz="1200"/>
                        <a:t>Cochlea</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A spiral-shaped structure containing three canals filled with fluid.</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Inner</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i="1" dirty="0"/>
                        <a:t>Detects the different pressure changes caused by the sounds as different frequencies</a:t>
                      </a:r>
                      <a:r>
                        <a:rPr lang="en-US" sz="1200" dirty="0"/>
                        <a:t> </a:t>
                      </a:r>
                      <a:r>
                        <a:rPr lang="en-US" sz="1200" i="1" dirty="0"/>
                        <a:t>in different parts</a:t>
                      </a:r>
                      <a:r>
                        <a:rPr lang="en-US" sz="1200" dirty="0"/>
                        <a:t>: High pitched sounds are detected at the base of the cochlea, lower pitched sounds towards the end of the cochlea's spiral (see organ of </a:t>
                      </a:r>
                      <a:r>
                        <a:rPr lang="en-US" sz="1200" dirty="0" err="1"/>
                        <a:t>Corti</a:t>
                      </a:r>
                      <a:r>
                        <a:rPr lang="en-US" sz="1200" dirty="0" smtClean="0"/>
                        <a:t>)</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681954">
                <a:tc>
                  <a:txBody>
                    <a:bodyPr/>
                    <a:lstStyle/>
                    <a:p>
                      <a:pPr fontAlgn="t"/>
                      <a:r>
                        <a:rPr lang="en-US" sz="1200"/>
                        <a:t>Organ of Corti</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Possesses the hair cells on the basilar membrane. Occurs in the cochlea</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Inner</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The </a:t>
                      </a:r>
                      <a:r>
                        <a:rPr lang="en-US" sz="1200" i="1" dirty="0"/>
                        <a:t>hair cells here convert the mechanical energy of sound into electrochemical signals</a:t>
                      </a:r>
                      <a:r>
                        <a:rPr lang="en-US" sz="1200" dirty="0"/>
                        <a:t> (nerve impulses). These impulses transfer sound's frequencies, the sound's intensity and duration of the </a:t>
                      </a:r>
                      <a:r>
                        <a:rPr lang="en-US" sz="1200" dirty="0" smtClean="0"/>
                        <a:t>sound</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0362">
                <a:tc>
                  <a:txBody>
                    <a:bodyPr/>
                    <a:lstStyle/>
                    <a:p>
                      <a:pPr fontAlgn="t"/>
                      <a:r>
                        <a:rPr lang="en-US" sz="1200" dirty="0"/>
                        <a:t>Auditory </a:t>
                      </a:r>
                      <a:r>
                        <a:rPr lang="en-US" sz="1200" dirty="0" smtClean="0"/>
                        <a:t>nerve</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The axons of the hair cells connecting cochlea to the hearing </a:t>
                      </a:r>
                      <a:r>
                        <a:rPr lang="en-US" sz="1200" dirty="0" err="1"/>
                        <a:t>centres</a:t>
                      </a:r>
                      <a:r>
                        <a:rPr lang="en-US" sz="1200" dirty="0"/>
                        <a:t> of the </a:t>
                      </a:r>
                      <a:r>
                        <a:rPr lang="en-US" sz="1200" dirty="0" smtClean="0"/>
                        <a:t>brain</a:t>
                      </a:r>
                      <a:endParaRPr lang="en-US" sz="1200" dirty="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
                      </a:r>
                      <a:br>
                        <a:rPr lang="en-US" sz="1200"/>
                      </a:br>
                      <a:endParaRPr lang="en-US" sz="1200"/>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Transfers the electrochemical signals from the cochlea to the auditory </a:t>
                      </a:r>
                      <a:r>
                        <a:rPr lang="en-US" sz="1200" dirty="0" smtClean="0"/>
                        <a:t>centers </a:t>
                      </a:r>
                      <a:r>
                        <a:rPr lang="en-US" sz="1200" dirty="0"/>
                        <a:t>of the brain</a:t>
                      </a:r>
                    </a:p>
                  </a:txBody>
                  <a:tcPr marL="9215" marR="9215" marT="4608" marB="4608">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305800" y="6096000"/>
            <a:ext cx="184150" cy="457200"/>
          </a:xfrm>
          <a:prstGeom prst="rect">
            <a:avLst/>
          </a:prstGeom>
          <a:noFill/>
          <a:ln w="9525">
            <a:noFill/>
            <a:miter lim="800000"/>
            <a:headEnd/>
            <a:tailEnd/>
          </a:ln>
          <a:effectLst/>
        </p:spPr>
        <p:txBody>
          <a:bodyPr wrap="none">
            <a:spAutoFit/>
          </a:bodyPr>
          <a:lstStyle/>
          <a:p>
            <a:pPr algn="l"/>
            <a:endParaRPr lang="en-US"/>
          </a:p>
        </p:txBody>
      </p:sp>
      <p:sp>
        <p:nvSpPr>
          <p:cNvPr id="6" name="Subtitle 2"/>
          <p:cNvSpPr txBox="1">
            <a:spLocks/>
          </p:cNvSpPr>
          <p:nvPr/>
        </p:nvSpPr>
        <p:spPr>
          <a:xfrm>
            <a:off x="585459" y="2209800"/>
            <a:ext cx="7779434" cy="1752600"/>
          </a:xfrm>
          <a:prstGeom prst="rect">
            <a:avLst/>
          </a:prstGeom>
        </p:spPr>
        <p:txBody>
          <a:bodyPr>
            <a:no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4800" b="1" i="0" u="none" strike="noStrike" kern="1200" cap="none" spc="0" normalizeH="0" baseline="0" noProof="0" dirty="0" smtClean="0">
                <a:ln>
                  <a:noFill/>
                </a:ln>
                <a:solidFill>
                  <a:schemeClr val="tx2"/>
                </a:solidFill>
                <a:effectLst/>
                <a:uLnTx/>
                <a:uFillTx/>
              </a:rPr>
              <a:t>Tight Targets Take Time</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lang="en-US" sz="4800" b="1" dirty="0">
              <a:solidFill>
                <a:schemeClr val="tx2"/>
              </a:solidFill>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4800" b="1" i="0" u="none" strike="noStrike" kern="1200" cap="none" spc="0" normalizeH="0" baseline="0" noProof="0" dirty="0" smtClean="0">
              <a:ln>
                <a:noFill/>
              </a:ln>
              <a:solidFill>
                <a:schemeClr val="tx2"/>
              </a:solidFill>
              <a:effectLst/>
              <a:uLnTx/>
              <a:uFillTx/>
            </a:endParaRPr>
          </a:p>
        </p:txBody>
      </p:sp>
    </p:spTree>
    <p:extLst>
      <p:ext uri="{BB962C8B-B14F-4D97-AF65-F5344CB8AC3E}">
        <p14:creationId xmlns="" xmlns:p14="http://schemas.microsoft.com/office/powerpoint/2010/main" val="2317598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686800" cy="838200"/>
          </a:xfrm>
        </p:spPr>
        <p:txBody>
          <a:bodyPr>
            <a:normAutofit/>
          </a:bodyPr>
          <a:lstStyle/>
          <a:p>
            <a:r>
              <a:rPr lang="en-US" dirty="0" smtClean="0"/>
              <a:t>Two Automobile Plants</a:t>
            </a:r>
          </a:p>
        </p:txBody>
      </p:sp>
      <p:sp>
        <p:nvSpPr>
          <p:cNvPr id="8197" name="Rectangle 3"/>
          <p:cNvSpPr>
            <a:spLocks noGrp="1" noChangeArrowheads="1"/>
          </p:cNvSpPr>
          <p:nvPr>
            <p:ph idx="1"/>
          </p:nvPr>
        </p:nvSpPr>
        <p:spPr/>
        <p:txBody>
          <a:bodyPr>
            <a:normAutofit/>
          </a:bodyPr>
          <a:lstStyle/>
          <a:p>
            <a:r>
              <a:rPr lang="en-US" sz="4300" dirty="0" smtClean="0"/>
              <a:t>Part Insertion Time</a:t>
            </a:r>
          </a:p>
          <a:p>
            <a:pPr lvl="1"/>
            <a:r>
              <a:rPr lang="en-US" sz="4300" dirty="0" smtClean="0"/>
              <a:t>6.3 </a:t>
            </a:r>
            <a:r>
              <a:rPr lang="en-US" sz="4300" dirty="0" err="1" smtClean="0"/>
              <a:t>secs</a:t>
            </a:r>
            <a:endParaRPr lang="en-US" sz="4300" dirty="0" smtClean="0"/>
          </a:p>
          <a:p>
            <a:pPr lvl="1"/>
            <a:r>
              <a:rPr lang="en-US" sz="4300" dirty="0" smtClean="0"/>
              <a:t>3.9 </a:t>
            </a:r>
            <a:r>
              <a:rPr lang="en-US" sz="4300" dirty="0" err="1" smtClean="0"/>
              <a:t>secs</a:t>
            </a:r>
            <a:endParaRPr lang="en-US" sz="4300" dirty="0" smtClean="0"/>
          </a:p>
          <a:p>
            <a:r>
              <a:rPr lang="en-US" sz="4300" dirty="0" smtClean="0"/>
              <a:t>Target size, orientation ?</a:t>
            </a:r>
          </a:p>
        </p:txBody>
      </p:sp>
      <p:sp>
        <p:nvSpPr>
          <p:cNvPr id="2" name="Slide Number Placeholder 1"/>
          <p:cNvSpPr>
            <a:spLocks noGrp="1"/>
          </p:cNvSpPr>
          <p:nvPr>
            <p:ph type="sldNum" sz="quarter" idx="12"/>
          </p:nvPr>
        </p:nvSpPr>
        <p:spPr/>
        <p:txBody>
          <a:bodyPr/>
          <a:lstStyle/>
          <a:p>
            <a:fld id="{CCFAA4CE-CA3F-474F-87A0-D438EB94B7D0}" type="slidenum">
              <a:rPr lang="en-US" smtClean="0"/>
              <a:pPr/>
              <a:t>13</a:t>
            </a:fld>
            <a:endParaRPr lang="en-US"/>
          </a:p>
        </p:txBody>
      </p:sp>
      <p:pic>
        <p:nvPicPr>
          <p:cNvPr id="8198" name="Picture 4" descr="MCj03516340000[1]"/>
          <p:cNvPicPr>
            <a:picLocks noChangeAspect="1" noChangeArrowheads="1"/>
          </p:cNvPicPr>
          <p:nvPr/>
        </p:nvPicPr>
        <p:blipFill>
          <a:blip r:embed="rId3" cstate="print"/>
          <a:srcRect/>
          <a:stretch>
            <a:fillRect/>
          </a:stretch>
        </p:blipFill>
        <p:spPr bwMode="auto">
          <a:xfrm>
            <a:off x="6172200" y="1981200"/>
            <a:ext cx="1809750" cy="1746250"/>
          </a:xfrm>
          <a:prstGeom prst="rect">
            <a:avLst/>
          </a:prstGeom>
          <a:noFill/>
          <a:ln w="9525">
            <a:noFill/>
            <a:miter lim="800000"/>
            <a:headEnd/>
            <a:tailEnd/>
          </a:ln>
        </p:spPr>
      </p:pic>
    </p:spTree>
    <p:extLst>
      <p:ext uri="{BB962C8B-B14F-4D97-AF65-F5344CB8AC3E}">
        <p14:creationId xmlns="" xmlns:p14="http://schemas.microsoft.com/office/powerpoint/2010/main" val="9195870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rmAutofit/>
          </a:bodyPr>
          <a:lstStyle/>
          <a:p>
            <a:r>
              <a:rPr lang="en-US" sz="3200" dirty="0" smtClean="0"/>
              <a:t>Lots of Components, Targets and Time</a:t>
            </a:r>
            <a:endParaRPr lang="en-US" sz="3200" dirty="0"/>
          </a:p>
        </p:txBody>
      </p:sp>
      <p:sp>
        <p:nvSpPr>
          <p:cNvPr id="3" name="Slide Number Placeholder 2"/>
          <p:cNvSpPr>
            <a:spLocks noGrp="1"/>
          </p:cNvSpPr>
          <p:nvPr>
            <p:ph type="sldNum" sz="quarter" idx="12"/>
          </p:nvPr>
        </p:nvSpPr>
        <p:spPr/>
        <p:txBody>
          <a:bodyPr/>
          <a:lstStyle/>
          <a:p>
            <a:fld id="{CCFAA4CE-CA3F-474F-87A0-D438EB94B7D0}" type="slidenum">
              <a:rPr lang="en-US" smtClean="0"/>
              <a:pPr/>
              <a:t>14</a:t>
            </a:fld>
            <a:endParaRPr lang="en-US"/>
          </a:p>
        </p:txBody>
      </p:sp>
      <p:pic>
        <p:nvPicPr>
          <p:cNvPr id="4" name="Picture 2" descr="iIkea buys gm assembly require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371600"/>
            <a:ext cx="6604000" cy="4953000"/>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64525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086600" cy="914400"/>
          </a:xfrm>
        </p:spPr>
        <p:txBody>
          <a:bodyPr>
            <a:noAutofit/>
          </a:bodyPr>
          <a:lstStyle/>
          <a:p>
            <a:r>
              <a:rPr lang="en-US" sz="3200" b="1" i="1" dirty="0" smtClean="0"/>
              <a:t>Design</a:t>
            </a:r>
            <a:endParaRPr lang="en-US" sz="3200" b="1" i="1" dirty="0"/>
          </a:p>
        </p:txBody>
      </p:sp>
      <p:sp>
        <p:nvSpPr>
          <p:cNvPr id="3" name="Slide Number Placeholder 2"/>
          <p:cNvSpPr>
            <a:spLocks noGrp="1"/>
          </p:cNvSpPr>
          <p:nvPr>
            <p:ph type="sldNum" sz="quarter" idx="12"/>
          </p:nvPr>
        </p:nvSpPr>
        <p:spPr/>
        <p:txBody>
          <a:bodyPr/>
          <a:lstStyle/>
          <a:p>
            <a:fld id="{CCFAA4CE-CA3F-474F-87A0-D438EB94B7D0}" type="slidenum">
              <a:rPr lang="en-US" smtClean="0"/>
              <a:pPr/>
              <a:t>15</a:t>
            </a:fld>
            <a:endParaRPr lang="en-US"/>
          </a:p>
        </p:txBody>
      </p:sp>
      <p:pic>
        <p:nvPicPr>
          <p:cNvPr id="507906" name="Picture 2" descr="http://www.classicandsportscar.ltd.uk/images_catalogue/large/morris-minor-mm_110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9769"/>
          <a:stretch>
            <a:fillRect/>
          </a:stretch>
        </p:blipFill>
        <p:spPr bwMode="auto">
          <a:xfrm>
            <a:off x="304800" y="1981200"/>
            <a:ext cx="4290291" cy="2903392"/>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507908" name="Picture 4" descr="http://www.netcarshow.com/Honda-Civic_Coupe-1993-wallpap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t="9524"/>
          <a:stretch>
            <a:fillRect/>
          </a:stretch>
        </p:blipFill>
        <p:spPr bwMode="auto">
          <a:xfrm>
            <a:off x="4495800" y="1981200"/>
            <a:ext cx="4267200" cy="2895600"/>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cxnSp>
        <p:nvCxnSpPr>
          <p:cNvPr id="7" name="Straight Connector 6"/>
          <p:cNvCxnSpPr/>
          <p:nvPr/>
        </p:nvCxnSpPr>
        <p:spPr>
          <a:xfrm>
            <a:off x="2971800" y="3048000"/>
            <a:ext cx="5791200" cy="1295400"/>
          </a:xfrm>
          <a:prstGeom prst="line">
            <a:avLst/>
          </a:prstGeom>
          <a:ln w="5715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362200" y="3200400"/>
            <a:ext cx="4343400" cy="1219200"/>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38600" y="4343400"/>
            <a:ext cx="4724400" cy="0"/>
          </a:xfrm>
          <a:prstGeom prst="line">
            <a:avLst/>
          </a:prstGeom>
          <a:ln w="5715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543300" y="3848100"/>
            <a:ext cx="990600" cy="0"/>
          </a:xfrm>
          <a:prstGeom prst="line">
            <a:avLst/>
          </a:prstGeom>
          <a:ln w="5715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62200" y="4343400"/>
            <a:ext cx="2286000" cy="76200"/>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343400" y="4038600"/>
            <a:ext cx="609600" cy="0"/>
          </a:xfrm>
          <a:prstGeom prst="line">
            <a:avLst/>
          </a:prstGeom>
          <a:ln w="57150">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4800" y="5562600"/>
            <a:ext cx="8305800" cy="461665"/>
          </a:xfrm>
          <a:prstGeom prst="rect">
            <a:avLst/>
          </a:prstGeom>
          <a:noFill/>
        </p:spPr>
        <p:txBody>
          <a:bodyPr wrap="square" rtlCol="0">
            <a:spAutoFit/>
          </a:bodyPr>
          <a:lstStyle/>
          <a:p>
            <a:r>
              <a:rPr lang="en-US" sz="2400" b="1" i="1" dirty="0" smtClean="0"/>
              <a:t>The customer required a lower cowl / forward view</a:t>
            </a:r>
            <a:endParaRPr lang="en-US" sz="2400" dirty="0"/>
          </a:p>
        </p:txBody>
      </p:sp>
    </p:spTree>
    <p:extLst>
      <p:ext uri="{BB962C8B-B14F-4D97-AF65-F5344CB8AC3E}">
        <p14:creationId xmlns="" xmlns:p14="http://schemas.microsoft.com/office/powerpoint/2010/main" val="2146690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1146048"/>
          </a:xfrm>
        </p:spPr>
        <p:txBody>
          <a:bodyPr>
            <a:noAutofit/>
          </a:bodyPr>
          <a:lstStyle/>
          <a:p>
            <a:r>
              <a:rPr lang="en-US" sz="3200" b="1" i="1" dirty="0" smtClean="0"/>
              <a:t>The assembler had to deal with poorer access and many more components</a:t>
            </a:r>
            <a:endParaRPr lang="en-US" sz="3200" b="1" i="1" dirty="0"/>
          </a:p>
        </p:txBody>
      </p:sp>
      <p:sp>
        <p:nvSpPr>
          <p:cNvPr id="3" name="Slide Number Placeholder 2"/>
          <p:cNvSpPr>
            <a:spLocks noGrp="1"/>
          </p:cNvSpPr>
          <p:nvPr>
            <p:ph type="sldNum" sz="quarter" idx="12"/>
          </p:nvPr>
        </p:nvSpPr>
        <p:spPr/>
        <p:txBody>
          <a:bodyPr/>
          <a:lstStyle/>
          <a:p>
            <a:fld id="{CCFAA4CE-CA3F-474F-87A0-D438EB94B7D0}" type="slidenum">
              <a:rPr lang="en-US" smtClean="0"/>
              <a:pPr/>
              <a:t>16</a:t>
            </a:fld>
            <a:endParaRPr lang="en-US"/>
          </a:p>
        </p:txBody>
      </p:sp>
      <p:pic>
        <p:nvPicPr>
          <p:cNvPr id="506882" name="Picture 2" descr="http://world-viewer.com/data_images/morris-minor-sii/morris-minor-sii-0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4649"/>
          <a:stretch>
            <a:fillRect/>
          </a:stretch>
        </p:blipFill>
        <p:spPr bwMode="auto">
          <a:xfrm>
            <a:off x="304800" y="2209800"/>
            <a:ext cx="4262144" cy="3048000"/>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506884" name="Picture 4" descr="http://farm4.staticflickr.com/3327/3282325553_a8ee1b9a17_z.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2209800"/>
            <a:ext cx="4396816" cy="3048000"/>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228600" y="5486400"/>
            <a:ext cx="8610600" cy="584775"/>
          </a:xfrm>
          <a:prstGeom prst="rect">
            <a:avLst/>
          </a:prstGeom>
          <a:noFill/>
        </p:spPr>
        <p:txBody>
          <a:bodyPr wrap="square" rtlCol="0">
            <a:spAutoFit/>
          </a:bodyPr>
          <a:lstStyle/>
          <a:p>
            <a:pPr algn="ctr"/>
            <a:r>
              <a:rPr lang="en-US" sz="3200" dirty="0" smtClean="0"/>
              <a:t>Design for Assembly / Design for Maintenance</a:t>
            </a:r>
            <a:endParaRPr lang="en-US" sz="3200" dirty="0"/>
          </a:p>
        </p:txBody>
      </p:sp>
    </p:spTree>
    <p:extLst>
      <p:ext uri="{BB962C8B-B14F-4D97-AF65-F5344CB8AC3E}">
        <p14:creationId xmlns="" xmlns:p14="http://schemas.microsoft.com/office/powerpoint/2010/main" val="390038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849562"/>
          </a:xfrm>
        </p:spPr>
        <p:txBody>
          <a:bodyPr>
            <a:normAutofit/>
          </a:bodyPr>
          <a:lstStyle/>
          <a:p>
            <a:r>
              <a:rPr lang="en-US" sz="3600" dirty="0" smtClean="0"/>
              <a:t>A compromise between user styling requirements and design for manufacturability and maintenance, even robots have a hard time with TIGHT Targets</a:t>
            </a:r>
            <a:endParaRPr lang="en-US" sz="3600" dirty="0"/>
          </a:p>
        </p:txBody>
      </p:sp>
      <p:sp>
        <p:nvSpPr>
          <p:cNvPr id="3" name="Slide Number Placeholder 2"/>
          <p:cNvSpPr>
            <a:spLocks noGrp="1"/>
          </p:cNvSpPr>
          <p:nvPr>
            <p:ph type="sldNum" sz="quarter" idx="12"/>
          </p:nvPr>
        </p:nvSpPr>
        <p:spPr/>
        <p:txBody>
          <a:bodyPr/>
          <a:lstStyle/>
          <a:p>
            <a:fld id="{CCFAA4CE-CA3F-474F-87A0-D438EB94B7D0}" type="slidenum">
              <a:rPr lang="en-US" smtClean="0"/>
              <a:pPr/>
              <a:t>17</a:t>
            </a:fld>
            <a:endParaRPr lang="en-US"/>
          </a:p>
        </p:txBody>
      </p:sp>
      <p:pic>
        <p:nvPicPr>
          <p:cNvPr id="508930" name="Picture 2" descr="http://9to5mac.files.wordpress.com/2011/07/thi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3200400"/>
            <a:ext cx="3064324" cy="1678404"/>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pic>
        <p:nvPicPr>
          <p:cNvPr id="519170" name="Picture 2" descr="http://asset1.cbsistatic.com/cnwk.1d/i/bto/20100404/apple-a4-ipad-board-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4876800"/>
            <a:ext cx="3167903" cy="1843366"/>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334000" y="4495800"/>
            <a:ext cx="2819400" cy="1323439"/>
          </a:xfrm>
          <a:prstGeom prst="rect">
            <a:avLst/>
          </a:prstGeom>
          <a:noFill/>
        </p:spPr>
        <p:txBody>
          <a:bodyPr wrap="square" rtlCol="0">
            <a:spAutoFit/>
          </a:bodyPr>
          <a:lstStyle/>
          <a:p>
            <a:pPr algn="ctr"/>
            <a:r>
              <a:rPr lang="en-US" sz="2000" i="1" dirty="0" smtClean="0"/>
              <a:t>“Thin is in” for the customer, but what about the assembler and the maintainer?</a:t>
            </a:r>
            <a:endParaRPr lang="en-US" sz="2000" i="1" dirty="0"/>
          </a:p>
        </p:txBody>
      </p:sp>
    </p:spTree>
    <p:extLst>
      <p:ext uri="{BB962C8B-B14F-4D97-AF65-F5344CB8AC3E}">
        <p14:creationId xmlns="" xmlns:p14="http://schemas.microsoft.com/office/powerpoint/2010/main" val="4271521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381000"/>
            <a:ext cx="7772400" cy="609600"/>
          </a:xfrm>
          <a:noFill/>
        </p:spPr>
        <p:txBody>
          <a:bodyPr lIns="90488" tIns="44450" rIns="90488" bIns="44450">
            <a:normAutofit fontScale="90000"/>
          </a:bodyPr>
          <a:lstStyle/>
          <a:p>
            <a:r>
              <a:rPr lang="en-US" dirty="0" smtClean="0"/>
              <a:t>Targets, Tolerances and Triangles</a:t>
            </a:r>
          </a:p>
        </p:txBody>
      </p:sp>
      <p:sp>
        <p:nvSpPr>
          <p:cNvPr id="2" name="Slide Number Placeholder 1"/>
          <p:cNvSpPr>
            <a:spLocks noGrp="1"/>
          </p:cNvSpPr>
          <p:nvPr>
            <p:ph type="sldNum" sz="quarter" idx="12"/>
          </p:nvPr>
        </p:nvSpPr>
        <p:spPr/>
        <p:txBody>
          <a:bodyPr/>
          <a:lstStyle/>
          <a:p>
            <a:fld id="{CCFAA4CE-CA3F-474F-87A0-D438EB94B7D0}" type="slidenum">
              <a:rPr lang="en-US" smtClean="0"/>
              <a:pPr/>
              <a:t>18</a:t>
            </a:fld>
            <a:endParaRPr lang="en-US"/>
          </a:p>
        </p:txBody>
      </p:sp>
      <p:sp>
        <p:nvSpPr>
          <p:cNvPr id="12293" name="Rectangle 3"/>
          <p:cNvSpPr>
            <a:spLocks noChangeArrowheads="1"/>
          </p:cNvSpPr>
          <p:nvPr/>
        </p:nvSpPr>
        <p:spPr bwMode="auto">
          <a:xfrm>
            <a:off x="863600" y="2616200"/>
            <a:ext cx="711200" cy="635000"/>
          </a:xfrm>
          <a:prstGeom prst="rect">
            <a:avLst/>
          </a:prstGeom>
          <a:noFill/>
          <a:ln w="50800">
            <a:solidFill>
              <a:schemeClr val="tx1"/>
            </a:solidFill>
            <a:miter lim="800000"/>
            <a:headEnd/>
            <a:tailEnd/>
          </a:ln>
        </p:spPr>
        <p:txBody>
          <a:bodyPr wrap="none" anchor="ctr"/>
          <a:lstStyle/>
          <a:p>
            <a:endParaRPr lang="en-US"/>
          </a:p>
        </p:txBody>
      </p:sp>
      <p:sp>
        <p:nvSpPr>
          <p:cNvPr id="12294" name="AutoShape 4"/>
          <p:cNvSpPr>
            <a:spLocks noChangeArrowheads="1"/>
          </p:cNvSpPr>
          <p:nvPr/>
        </p:nvSpPr>
        <p:spPr bwMode="auto">
          <a:xfrm>
            <a:off x="6197600" y="2616200"/>
            <a:ext cx="711200" cy="635000"/>
          </a:xfrm>
          <a:prstGeom prst="triangle">
            <a:avLst>
              <a:gd name="adj" fmla="val 49995"/>
            </a:avLst>
          </a:prstGeom>
          <a:noFill/>
          <a:ln w="50800">
            <a:solidFill>
              <a:schemeClr val="tx1"/>
            </a:solidFill>
            <a:miter lim="800000"/>
            <a:headEnd/>
            <a:tailEnd/>
          </a:ln>
        </p:spPr>
        <p:txBody>
          <a:bodyPr wrap="none" anchor="ctr"/>
          <a:lstStyle/>
          <a:p>
            <a:endParaRPr lang="en-US"/>
          </a:p>
        </p:txBody>
      </p:sp>
      <p:sp>
        <p:nvSpPr>
          <p:cNvPr id="12295" name="Rectangle 5"/>
          <p:cNvSpPr>
            <a:spLocks noChangeArrowheads="1"/>
          </p:cNvSpPr>
          <p:nvPr/>
        </p:nvSpPr>
        <p:spPr bwMode="auto">
          <a:xfrm rot="1140000">
            <a:off x="1625600" y="2006600"/>
            <a:ext cx="711200" cy="635000"/>
          </a:xfrm>
          <a:prstGeom prst="rect">
            <a:avLst/>
          </a:prstGeom>
          <a:noFill/>
          <a:ln w="50800">
            <a:solidFill>
              <a:schemeClr val="tx1"/>
            </a:solidFill>
            <a:miter lim="800000"/>
            <a:headEnd/>
            <a:tailEnd/>
          </a:ln>
        </p:spPr>
        <p:txBody>
          <a:bodyPr wrap="none" anchor="ctr"/>
          <a:lstStyle/>
          <a:p>
            <a:pPr algn="ctr"/>
            <a:r>
              <a:rPr lang="en-US" sz="3200" dirty="0"/>
              <a:t>A</a:t>
            </a:r>
          </a:p>
        </p:txBody>
      </p:sp>
      <p:sp>
        <p:nvSpPr>
          <p:cNvPr id="12296" name="Rectangle 6"/>
          <p:cNvSpPr>
            <a:spLocks noChangeArrowheads="1"/>
          </p:cNvSpPr>
          <p:nvPr/>
        </p:nvSpPr>
        <p:spPr bwMode="auto">
          <a:xfrm>
            <a:off x="2387600" y="2616200"/>
            <a:ext cx="711200" cy="635000"/>
          </a:xfrm>
          <a:prstGeom prst="rect">
            <a:avLst/>
          </a:prstGeom>
          <a:noFill/>
          <a:ln w="50800">
            <a:solidFill>
              <a:schemeClr val="tx1"/>
            </a:solidFill>
            <a:miter lim="800000"/>
            <a:headEnd/>
            <a:tailEnd/>
          </a:ln>
        </p:spPr>
        <p:txBody>
          <a:bodyPr wrap="none" anchor="ctr"/>
          <a:lstStyle/>
          <a:p>
            <a:endParaRPr lang="en-US"/>
          </a:p>
        </p:txBody>
      </p:sp>
      <p:sp>
        <p:nvSpPr>
          <p:cNvPr id="12297" name="Rectangle 7"/>
          <p:cNvSpPr>
            <a:spLocks noChangeArrowheads="1"/>
          </p:cNvSpPr>
          <p:nvPr/>
        </p:nvSpPr>
        <p:spPr bwMode="auto">
          <a:xfrm>
            <a:off x="863600" y="3302000"/>
            <a:ext cx="711200" cy="635000"/>
          </a:xfrm>
          <a:prstGeom prst="rect">
            <a:avLst/>
          </a:prstGeom>
          <a:noFill/>
          <a:ln w="50800">
            <a:solidFill>
              <a:schemeClr val="tx1"/>
            </a:solidFill>
            <a:miter lim="800000"/>
            <a:headEnd/>
            <a:tailEnd/>
          </a:ln>
        </p:spPr>
        <p:txBody>
          <a:bodyPr wrap="none" anchor="ctr"/>
          <a:lstStyle/>
          <a:p>
            <a:endParaRPr lang="en-US"/>
          </a:p>
        </p:txBody>
      </p:sp>
      <p:sp>
        <p:nvSpPr>
          <p:cNvPr id="12298" name="Rectangle 8"/>
          <p:cNvSpPr>
            <a:spLocks noChangeArrowheads="1"/>
          </p:cNvSpPr>
          <p:nvPr/>
        </p:nvSpPr>
        <p:spPr bwMode="auto">
          <a:xfrm>
            <a:off x="2387600" y="3302000"/>
            <a:ext cx="711200" cy="635000"/>
          </a:xfrm>
          <a:prstGeom prst="rect">
            <a:avLst/>
          </a:prstGeom>
          <a:noFill/>
          <a:ln w="50800">
            <a:solidFill>
              <a:schemeClr val="tx1"/>
            </a:solidFill>
            <a:miter lim="800000"/>
            <a:headEnd/>
            <a:tailEnd/>
          </a:ln>
        </p:spPr>
        <p:txBody>
          <a:bodyPr wrap="none" anchor="ctr"/>
          <a:lstStyle/>
          <a:p>
            <a:endParaRPr lang="en-US"/>
          </a:p>
        </p:txBody>
      </p:sp>
      <p:sp>
        <p:nvSpPr>
          <p:cNvPr id="12299" name="Rectangle 9"/>
          <p:cNvSpPr>
            <a:spLocks noChangeArrowheads="1"/>
          </p:cNvSpPr>
          <p:nvPr/>
        </p:nvSpPr>
        <p:spPr bwMode="auto">
          <a:xfrm>
            <a:off x="406400" y="1549400"/>
            <a:ext cx="711200" cy="635000"/>
          </a:xfrm>
          <a:prstGeom prst="rect">
            <a:avLst/>
          </a:prstGeom>
          <a:noFill/>
          <a:ln w="50800">
            <a:solidFill>
              <a:schemeClr val="tx1"/>
            </a:solidFill>
            <a:miter lim="800000"/>
            <a:headEnd/>
            <a:tailEnd/>
          </a:ln>
        </p:spPr>
        <p:txBody>
          <a:bodyPr wrap="none" anchor="ctr"/>
          <a:lstStyle/>
          <a:p>
            <a:endParaRPr lang="en-US"/>
          </a:p>
        </p:txBody>
      </p:sp>
      <p:sp>
        <p:nvSpPr>
          <p:cNvPr id="12300" name="Freeform 10"/>
          <p:cNvSpPr>
            <a:spLocks/>
          </p:cNvSpPr>
          <p:nvPr/>
        </p:nvSpPr>
        <p:spPr bwMode="auto">
          <a:xfrm>
            <a:off x="204788" y="2514600"/>
            <a:ext cx="1651000" cy="3030538"/>
          </a:xfrm>
          <a:custGeom>
            <a:avLst/>
            <a:gdLst>
              <a:gd name="T0" fmla="*/ 111 w 1040"/>
              <a:gd name="T1" fmla="*/ 0 h 1909"/>
              <a:gd name="T2" fmla="*/ 29 w 1040"/>
              <a:gd name="T3" fmla="*/ 371 h 1909"/>
              <a:gd name="T4" fmla="*/ 0 w 1040"/>
              <a:gd name="T5" fmla="*/ 444 h 1909"/>
              <a:gd name="T6" fmla="*/ 0 w 1040"/>
              <a:gd name="T7" fmla="*/ 488 h 1909"/>
              <a:gd name="T8" fmla="*/ 0 w 1040"/>
              <a:gd name="T9" fmla="*/ 547 h 1909"/>
              <a:gd name="T10" fmla="*/ 0 w 1040"/>
              <a:gd name="T11" fmla="*/ 605 h 1909"/>
              <a:gd name="T12" fmla="*/ 0 w 1040"/>
              <a:gd name="T13" fmla="*/ 664 h 1909"/>
              <a:gd name="T14" fmla="*/ 0 w 1040"/>
              <a:gd name="T15" fmla="*/ 737 h 1909"/>
              <a:gd name="T16" fmla="*/ 0 w 1040"/>
              <a:gd name="T17" fmla="*/ 781 h 1909"/>
              <a:gd name="T18" fmla="*/ 0 w 1040"/>
              <a:gd name="T19" fmla="*/ 825 h 1909"/>
              <a:gd name="T20" fmla="*/ 0 w 1040"/>
              <a:gd name="T21" fmla="*/ 869 h 1909"/>
              <a:gd name="T22" fmla="*/ 14 w 1040"/>
              <a:gd name="T23" fmla="*/ 927 h 1909"/>
              <a:gd name="T24" fmla="*/ 14 w 1040"/>
              <a:gd name="T25" fmla="*/ 971 h 1909"/>
              <a:gd name="T26" fmla="*/ 29 w 1040"/>
              <a:gd name="T27" fmla="*/ 1015 h 1909"/>
              <a:gd name="T28" fmla="*/ 29 w 1040"/>
              <a:gd name="T29" fmla="*/ 1088 h 1909"/>
              <a:gd name="T30" fmla="*/ 58 w 1040"/>
              <a:gd name="T31" fmla="*/ 1132 h 1909"/>
              <a:gd name="T32" fmla="*/ 73 w 1040"/>
              <a:gd name="T33" fmla="*/ 1205 h 1909"/>
              <a:gd name="T34" fmla="*/ 102 w 1040"/>
              <a:gd name="T35" fmla="*/ 1278 h 1909"/>
              <a:gd name="T36" fmla="*/ 131 w 1040"/>
              <a:gd name="T37" fmla="*/ 1352 h 1909"/>
              <a:gd name="T38" fmla="*/ 146 w 1040"/>
              <a:gd name="T39" fmla="*/ 1410 h 1909"/>
              <a:gd name="T40" fmla="*/ 146 w 1040"/>
              <a:gd name="T41" fmla="*/ 1454 h 1909"/>
              <a:gd name="T42" fmla="*/ 146 w 1040"/>
              <a:gd name="T43" fmla="*/ 1498 h 1909"/>
              <a:gd name="T44" fmla="*/ 175 w 1040"/>
              <a:gd name="T45" fmla="*/ 1542 h 1909"/>
              <a:gd name="T46" fmla="*/ 190 w 1040"/>
              <a:gd name="T47" fmla="*/ 1615 h 1909"/>
              <a:gd name="T48" fmla="*/ 190 w 1040"/>
              <a:gd name="T49" fmla="*/ 1659 h 1909"/>
              <a:gd name="T50" fmla="*/ 219 w 1040"/>
              <a:gd name="T51" fmla="*/ 1703 h 1909"/>
              <a:gd name="T52" fmla="*/ 263 w 1040"/>
              <a:gd name="T53" fmla="*/ 1776 h 1909"/>
              <a:gd name="T54" fmla="*/ 278 w 1040"/>
              <a:gd name="T55" fmla="*/ 1820 h 1909"/>
              <a:gd name="T56" fmla="*/ 322 w 1040"/>
              <a:gd name="T57" fmla="*/ 1864 h 1909"/>
              <a:gd name="T58" fmla="*/ 395 w 1040"/>
              <a:gd name="T59" fmla="*/ 1893 h 1909"/>
              <a:gd name="T60" fmla="*/ 468 w 1040"/>
              <a:gd name="T61" fmla="*/ 1893 h 1909"/>
              <a:gd name="T62" fmla="*/ 541 w 1040"/>
              <a:gd name="T63" fmla="*/ 1908 h 1909"/>
              <a:gd name="T64" fmla="*/ 585 w 1040"/>
              <a:gd name="T65" fmla="*/ 1908 h 1909"/>
              <a:gd name="T66" fmla="*/ 629 w 1040"/>
              <a:gd name="T67" fmla="*/ 1908 h 1909"/>
              <a:gd name="T68" fmla="*/ 688 w 1040"/>
              <a:gd name="T69" fmla="*/ 1908 h 1909"/>
              <a:gd name="T70" fmla="*/ 775 w 1040"/>
              <a:gd name="T71" fmla="*/ 1908 h 1909"/>
              <a:gd name="T72" fmla="*/ 819 w 1040"/>
              <a:gd name="T73" fmla="*/ 1908 h 1909"/>
              <a:gd name="T74" fmla="*/ 863 w 1040"/>
              <a:gd name="T75" fmla="*/ 1878 h 1909"/>
              <a:gd name="T76" fmla="*/ 907 w 1040"/>
              <a:gd name="T77" fmla="*/ 1835 h 1909"/>
              <a:gd name="T78" fmla="*/ 951 w 1040"/>
              <a:gd name="T79" fmla="*/ 1791 h 1909"/>
              <a:gd name="T80" fmla="*/ 966 w 1040"/>
              <a:gd name="T81" fmla="*/ 1747 h 1909"/>
              <a:gd name="T82" fmla="*/ 995 w 1040"/>
              <a:gd name="T83" fmla="*/ 1703 h 1909"/>
              <a:gd name="T84" fmla="*/ 995 w 1040"/>
              <a:gd name="T85" fmla="*/ 1659 h 1909"/>
              <a:gd name="T86" fmla="*/ 1024 w 1040"/>
              <a:gd name="T87" fmla="*/ 1615 h 1909"/>
              <a:gd name="T88" fmla="*/ 1024 w 1040"/>
              <a:gd name="T89" fmla="*/ 1571 h 1909"/>
              <a:gd name="T90" fmla="*/ 1039 w 1040"/>
              <a:gd name="T91" fmla="*/ 1527 h 19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0"/>
              <a:gd name="T139" fmla="*/ 0 h 1909"/>
              <a:gd name="T140" fmla="*/ 1040 w 1040"/>
              <a:gd name="T141" fmla="*/ 1909 h 19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0" h="1909">
                <a:moveTo>
                  <a:pt x="111" y="0"/>
                </a:moveTo>
                <a:lnTo>
                  <a:pt x="29" y="371"/>
                </a:lnTo>
                <a:lnTo>
                  <a:pt x="0" y="444"/>
                </a:lnTo>
                <a:lnTo>
                  <a:pt x="0" y="488"/>
                </a:lnTo>
                <a:lnTo>
                  <a:pt x="0" y="547"/>
                </a:lnTo>
                <a:lnTo>
                  <a:pt x="0" y="605"/>
                </a:lnTo>
                <a:lnTo>
                  <a:pt x="0" y="664"/>
                </a:lnTo>
                <a:lnTo>
                  <a:pt x="0" y="737"/>
                </a:lnTo>
                <a:lnTo>
                  <a:pt x="0" y="781"/>
                </a:lnTo>
                <a:lnTo>
                  <a:pt x="0" y="825"/>
                </a:lnTo>
                <a:lnTo>
                  <a:pt x="0" y="869"/>
                </a:lnTo>
                <a:lnTo>
                  <a:pt x="14" y="927"/>
                </a:lnTo>
                <a:lnTo>
                  <a:pt x="14" y="971"/>
                </a:lnTo>
                <a:lnTo>
                  <a:pt x="29" y="1015"/>
                </a:lnTo>
                <a:lnTo>
                  <a:pt x="29" y="1088"/>
                </a:lnTo>
                <a:lnTo>
                  <a:pt x="58" y="1132"/>
                </a:lnTo>
                <a:lnTo>
                  <a:pt x="73" y="1205"/>
                </a:lnTo>
                <a:lnTo>
                  <a:pt x="102" y="1278"/>
                </a:lnTo>
                <a:lnTo>
                  <a:pt x="131" y="1352"/>
                </a:lnTo>
                <a:lnTo>
                  <a:pt x="146" y="1410"/>
                </a:lnTo>
                <a:lnTo>
                  <a:pt x="146" y="1454"/>
                </a:lnTo>
                <a:lnTo>
                  <a:pt x="146" y="1498"/>
                </a:lnTo>
                <a:lnTo>
                  <a:pt x="175" y="1542"/>
                </a:lnTo>
                <a:lnTo>
                  <a:pt x="190" y="1615"/>
                </a:lnTo>
                <a:lnTo>
                  <a:pt x="190" y="1659"/>
                </a:lnTo>
                <a:lnTo>
                  <a:pt x="219" y="1703"/>
                </a:lnTo>
                <a:lnTo>
                  <a:pt x="263" y="1776"/>
                </a:lnTo>
                <a:lnTo>
                  <a:pt x="278" y="1820"/>
                </a:lnTo>
                <a:lnTo>
                  <a:pt x="322" y="1864"/>
                </a:lnTo>
                <a:lnTo>
                  <a:pt x="395" y="1893"/>
                </a:lnTo>
                <a:lnTo>
                  <a:pt x="468" y="1893"/>
                </a:lnTo>
                <a:lnTo>
                  <a:pt x="541" y="1908"/>
                </a:lnTo>
                <a:lnTo>
                  <a:pt x="585" y="1908"/>
                </a:lnTo>
                <a:lnTo>
                  <a:pt x="629" y="1908"/>
                </a:lnTo>
                <a:lnTo>
                  <a:pt x="688" y="1908"/>
                </a:lnTo>
                <a:lnTo>
                  <a:pt x="775" y="1908"/>
                </a:lnTo>
                <a:lnTo>
                  <a:pt x="819" y="1908"/>
                </a:lnTo>
                <a:lnTo>
                  <a:pt x="863" y="1878"/>
                </a:lnTo>
                <a:lnTo>
                  <a:pt x="907" y="1835"/>
                </a:lnTo>
                <a:lnTo>
                  <a:pt x="951" y="1791"/>
                </a:lnTo>
                <a:lnTo>
                  <a:pt x="966" y="1747"/>
                </a:lnTo>
                <a:lnTo>
                  <a:pt x="995" y="1703"/>
                </a:lnTo>
                <a:lnTo>
                  <a:pt x="995" y="1659"/>
                </a:lnTo>
                <a:lnTo>
                  <a:pt x="1024" y="1615"/>
                </a:lnTo>
                <a:lnTo>
                  <a:pt x="1024" y="1571"/>
                </a:lnTo>
                <a:lnTo>
                  <a:pt x="1039" y="1527"/>
                </a:lnTo>
              </a:path>
            </a:pathLst>
          </a:custGeom>
          <a:noFill/>
          <a:ln w="50800" cap="rnd">
            <a:solidFill>
              <a:schemeClr val="tx1"/>
            </a:solidFill>
            <a:prstDash val="lgDash"/>
            <a:round/>
            <a:headEnd/>
            <a:tailEnd type="triangle" w="med" len="med"/>
          </a:ln>
        </p:spPr>
        <p:txBody>
          <a:bodyPr/>
          <a:lstStyle/>
          <a:p>
            <a:endParaRPr lang="en-US"/>
          </a:p>
        </p:txBody>
      </p:sp>
      <p:sp>
        <p:nvSpPr>
          <p:cNvPr id="12301" name="AutoShape 11"/>
          <p:cNvSpPr>
            <a:spLocks noChangeArrowheads="1"/>
          </p:cNvSpPr>
          <p:nvPr/>
        </p:nvSpPr>
        <p:spPr bwMode="auto">
          <a:xfrm rot="17827872" flipH="1">
            <a:off x="6413726" y="1984123"/>
            <a:ext cx="711200" cy="635000"/>
          </a:xfrm>
          <a:prstGeom prst="triangle">
            <a:avLst>
              <a:gd name="adj" fmla="val 49995"/>
            </a:avLst>
          </a:prstGeom>
          <a:noFill/>
          <a:ln w="50800">
            <a:solidFill>
              <a:schemeClr val="tx1"/>
            </a:solidFill>
            <a:miter lim="800000"/>
            <a:headEnd/>
            <a:tailEnd/>
          </a:ln>
        </p:spPr>
        <p:txBody>
          <a:bodyPr vert="vert" wrap="none" anchor="ctr"/>
          <a:lstStyle/>
          <a:p>
            <a:r>
              <a:rPr lang="en-US" sz="3200" dirty="0" smtClean="0"/>
              <a:t>B</a:t>
            </a:r>
            <a:endParaRPr lang="en-US" sz="3200" dirty="0"/>
          </a:p>
        </p:txBody>
      </p:sp>
      <p:sp>
        <p:nvSpPr>
          <p:cNvPr id="12302" name="AutoShape 12"/>
          <p:cNvSpPr>
            <a:spLocks noChangeArrowheads="1"/>
          </p:cNvSpPr>
          <p:nvPr/>
        </p:nvSpPr>
        <p:spPr bwMode="auto">
          <a:xfrm>
            <a:off x="6959600" y="2616200"/>
            <a:ext cx="711200" cy="635000"/>
          </a:xfrm>
          <a:prstGeom prst="triangle">
            <a:avLst>
              <a:gd name="adj" fmla="val 49995"/>
            </a:avLst>
          </a:prstGeom>
          <a:noFill/>
          <a:ln w="50800">
            <a:solidFill>
              <a:schemeClr val="tx1"/>
            </a:solidFill>
            <a:miter lim="800000"/>
            <a:headEnd/>
            <a:tailEnd/>
          </a:ln>
        </p:spPr>
        <p:txBody>
          <a:bodyPr wrap="none" anchor="ctr"/>
          <a:lstStyle/>
          <a:p>
            <a:endParaRPr lang="en-US"/>
          </a:p>
        </p:txBody>
      </p:sp>
      <p:sp>
        <p:nvSpPr>
          <p:cNvPr id="12303" name="AutoShape 13"/>
          <p:cNvSpPr>
            <a:spLocks noChangeArrowheads="1"/>
          </p:cNvSpPr>
          <p:nvPr/>
        </p:nvSpPr>
        <p:spPr bwMode="auto">
          <a:xfrm rot="10800000" flipH="1">
            <a:off x="6197600" y="3302000"/>
            <a:ext cx="711200" cy="635000"/>
          </a:xfrm>
          <a:prstGeom prst="triangle">
            <a:avLst>
              <a:gd name="adj" fmla="val 49995"/>
            </a:avLst>
          </a:prstGeom>
          <a:noFill/>
          <a:ln w="50800">
            <a:solidFill>
              <a:schemeClr val="tx1"/>
            </a:solidFill>
            <a:miter lim="800000"/>
            <a:headEnd/>
            <a:tailEnd/>
          </a:ln>
        </p:spPr>
        <p:txBody>
          <a:bodyPr wrap="none" anchor="ctr"/>
          <a:lstStyle/>
          <a:p>
            <a:endParaRPr lang="en-US"/>
          </a:p>
        </p:txBody>
      </p:sp>
      <p:sp>
        <p:nvSpPr>
          <p:cNvPr id="12305" name="AutoShape 15"/>
          <p:cNvSpPr>
            <a:spLocks noChangeArrowheads="1"/>
          </p:cNvSpPr>
          <p:nvPr/>
        </p:nvSpPr>
        <p:spPr bwMode="auto">
          <a:xfrm rot="10800000" flipH="1">
            <a:off x="6959600" y="3302000"/>
            <a:ext cx="711200" cy="635000"/>
          </a:xfrm>
          <a:prstGeom prst="triangle">
            <a:avLst>
              <a:gd name="adj" fmla="val 49995"/>
            </a:avLst>
          </a:prstGeom>
          <a:noFill/>
          <a:ln w="50800">
            <a:solidFill>
              <a:schemeClr val="tx1"/>
            </a:solidFill>
            <a:miter lim="800000"/>
            <a:headEnd/>
            <a:tailEnd/>
          </a:ln>
        </p:spPr>
        <p:txBody>
          <a:bodyPr wrap="none" anchor="ctr"/>
          <a:lstStyle/>
          <a:p>
            <a:endParaRPr lang="en-US"/>
          </a:p>
        </p:txBody>
      </p:sp>
      <p:sp>
        <p:nvSpPr>
          <p:cNvPr id="12306" name="Rectangle 16"/>
          <p:cNvSpPr>
            <a:spLocks noChangeArrowheads="1"/>
          </p:cNvSpPr>
          <p:nvPr/>
        </p:nvSpPr>
        <p:spPr bwMode="auto">
          <a:xfrm>
            <a:off x="228600" y="5715000"/>
            <a:ext cx="8763000" cy="705321"/>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sz="4000" b="1" i="1" dirty="0">
                <a:latin typeface="Times New Roman" pitchFamily="18" charset="0"/>
              </a:rPr>
              <a:t>Design for </a:t>
            </a:r>
            <a:r>
              <a:rPr lang="en-US" sz="4000" b="1" i="1" dirty="0" smtClean="0">
                <a:latin typeface="Times New Roman" pitchFamily="18" charset="0"/>
              </a:rPr>
              <a:t>Assembly and Maintenance!</a:t>
            </a:r>
            <a:endParaRPr lang="en-US" sz="4000" b="1" i="1" dirty="0">
              <a:latin typeface="Times New Roman" pitchFamily="18" charset="0"/>
            </a:endParaRPr>
          </a:p>
        </p:txBody>
      </p:sp>
      <p:sp>
        <p:nvSpPr>
          <p:cNvPr id="12307" name="Rectangle 17"/>
          <p:cNvSpPr>
            <a:spLocks noChangeArrowheads="1"/>
          </p:cNvSpPr>
          <p:nvPr/>
        </p:nvSpPr>
        <p:spPr bwMode="auto">
          <a:xfrm>
            <a:off x="2286000" y="4495800"/>
            <a:ext cx="5495925" cy="5794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3200">
                <a:latin typeface="Times New Roman" pitchFamily="18" charset="0"/>
              </a:rPr>
              <a:t>Which Targets are Easier?</a:t>
            </a:r>
          </a:p>
        </p:txBody>
      </p:sp>
    </p:spTree>
    <p:extLst>
      <p:ext uri="{BB962C8B-B14F-4D97-AF65-F5344CB8AC3E}">
        <p14:creationId xmlns="" xmlns:p14="http://schemas.microsoft.com/office/powerpoint/2010/main" val="21196347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152400"/>
            <a:ext cx="7772400" cy="1143000"/>
          </a:xfrm>
          <a:noFill/>
        </p:spPr>
        <p:txBody>
          <a:bodyPr lIns="90488" tIns="44450" rIns="90488" bIns="44450"/>
          <a:lstStyle/>
          <a:p>
            <a:r>
              <a:rPr lang="en-US" dirty="0" err="1" smtClean="0"/>
              <a:t>Fitts</a:t>
            </a:r>
            <a:r>
              <a:rPr lang="en-US" dirty="0" smtClean="0"/>
              <a:t> Law(1954)</a:t>
            </a:r>
          </a:p>
        </p:txBody>
      </p:sp>
      <p:sp>
        <p:nvSpPr>
          <p:cNvPr id="14341" name="Rectangle 3"/>
          <p:cNvSpPr>
            <a:spLocks noGrp="1" noChangeArrowheads="1"/>
          </p:cNvSpPr>
          <p:nvPr>
            <p:ph idx="1"/>
          </p:nvPr>
        </p:nvSpPr>
        <p:spPr>
          <a:xfrm>
            <a:off x="990600" y="1524000"/>
            <a:ext cx="7924800" cy="4572000"/>
          </a:xfrm>
        </p:spPr>
        <p:txBody>
          <a:bodyPr lIns="90488" tIns="44450" rIns="90488" bIns="44450">
            <a:normAutofit lnSpcReduction="10000"/>
          </a:bodyPr>
          <a:lstStyle/>
          <a:p>
            <a:pPr>
              <a:buFontTx/>
              <a:buNone/>
            </a:pPr>
            <a:r>
              <a:rPr lang="en-US" dirty="0" smtClean="0"/>
              <a:t>MT = a + </a:t>
            </a:r>
            <a:r>
              <a:rPr lang="en-US" dirty="0" err="1" smtClean="0"/>
              <a:t>b</a:t>
            </a:r>
            <a:r>
              <a:rPr lang="en-US" dirty="0" smtClean="0"/>
              <a:t> log</a:t>
            </a:r>
            <a:r>
              <a:rPr lang="en-US" sz="2400" baseline="-25000" dirty="0" smtClean="0"/>
              <a:t>2</a:t>
            </a:r>
            <a:r>
              <a:rPr lang="en-US" sz="2400" dirty="0" smtClean="0"/>
              <a:t> </a:t>
            </a:r>
            <a:r>
              <a:rPr lang="en-US" dirty="0" smtClean="0"/>
              <a:t>(2A/W)</a:t>
            </a:r>
          </a:p>
          <a:p>
            <a:pPr>
              <a:buFontTx/>
              <a:buNone/>
            </a:pPr>
            <a:r>
              <a:rPr lang="en-US" dirty="0" smtClean="0"/>
              <a:t>where:</a:t>
            </a:r>
          </a:p>
          <a:p>
            <a:pPr>
              <a:buFontTx/>
              <a:buNone/>
            </a:pPr>
            <a:r>
              <a:rPr lang="en-US" dirty="0" smtClean="0"/>
              <a:t>	MT	=	Movement Time</a:t>
            </a:r>
          </a:p>
          <a:p>
            <a:pPr>
              <a:buFontTx/>
              <a:buNone/>
            </a:pPr>
            <a:r>
              <a:rPr lang="en-US" dirty="0" smtClean="0"/>
              <a:t>	a, </a:t>
            </a:r>
            <a:r>
              <a:rPr lang="en-US" dirty="0" err="1" smtClean="0"/>
              <a:t>b</a:t>
            </a:r>
            <a:r>
              <a:rPr lang="en-US" dirty="0" smtClean="0"/>
              <a:t> 	=	Individual and Situational 			Constants</a:t>
            </a:r>
          </a:p>
          <a:p>
            <a:pPr>
              <a:buFontTx/>
              <a:buNone/>
            </a:pPr>
            <a:r>
              <a:rPr lang="en-US" dirty="0" smtClean="0"/>
              <a:t>	A		=	Amplitude of Movement</a:t>
            </a:r>
          </a:p>
          <a:p>
            <a:pPr>
              <a:buFontTx/>
              <a:buNone/>
            </a:pPr>
            <a:r>
              <a:rPr lang="en-US" dirty="0" smtClean="0"/>
              <a:t>	W		=	Width of Target	</a:t>
            </a:r>
          </a:p>
          <a:p>
            <a:pPr>
              <a:buFontTx/>
              <a:buNone/>
            </a:pPr>
            <a:r>
              <a:rPr lang="en-US" dirty="0" smtClean="0"/>
              <a:t>2A/W	=	Index of Difficulty (ID)</a:t>
            </a:r>
          </a:p>
        </p:txBody>
      </p:sp>
      <p:sp>
        <p:nvSpPr>
          <p:cNvPr id="2" name="Slide Number Placeholder 1"/>
          <p:cNvSpPr>
            <a:spLocks noGrp="1"/>
          </p:cNvSpPr>
          <p:nvPr>
            <p:ph type="sldNum" sz="quarter" idx="12"/>
          </p:nvPr>
        </p:nvSpPr>
        <p:spPr/>
        <p:txBody>
          <a:bodyPr/>
          <a:lstStyle/>
          <a:p>
            <a:fld id="{CCFAA4CE-CA3F-474F-87A0-D438EB94B7D0}" type="slidenum">
              <a:rPr lang="en-US" smtClean="0"/>
              <a:pPr/>
              <a:t>19</a:t>
            </a:fld>
            <a:endParaRPr lang="en-US"/>
          </a:p>
        </p:txBody>
      </p:sp>
    </p:spTree>
    <p:extLst>
      <p:ext uri="{BB962C8B-B14F-4D97-AF65-F5344CB8AC3E}">
        <p14:creationId xmlns="" xmlns:p14="http://schemas.microsoft.com/office/powerpoint/2010/main" val="22958421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28"/>
          <p:cNvSpPr>
            <a:spLocks noGrp="1"/>
          </p:cNvSpPr>
          <p:nvPr>
            <p:ph type="title"/>
          </p:nvPr>
        </p:nvSpPr>
        <p:spPr>
          <a:xfrm>
            <a:off x="457200" y="152400"/>
            <a:ext cx="8229600" cy="914400"/>
          </a:xfrm>
        </p:spPr>
        <p:txBody>
          <a:bodyPr>
            <a:normAutofit fontScale="90000"/>
          </a:bodyPr>
          <a:lstStyle/>
          <a:p>
            <a:pPr eaLnBrk="1" hangingPunct="1"/>
            <a:r>
              <a:rPr lang="en-US" sz="3200" b="1" dirty="0" smtClean="0"/>
              <a:t>Traditional </a:t>
            </a:r>
            <a:r>
              <a:rPr lang="en-US" sz="3600" b="1" dirty="0" smtClean="0"/>
              <a:t>Human Information Processing </a:t>
            </a:r>
            <a:r>
              <a:rPr lang="en-US" sz="3200" b="1" dirty="0" smtClean="0"/>
              <a:t>Model</a:t>
            </a:r>
            <a:endParaRPr lang="en-US" sz="3200" b="1" i="1" dirty="0" smtClean="0"/>
          </a:p>
        </p:txBody>
      </p:sp>
      <p:sp>
        <p:nvSpPr>
          <p:cNvPr id="33" name="Slide Number Placeholder 5"/>
          <p:cNvSpPr>
            <a:spLocks noGrp="1"/>
          </p:cNvSpPr>
          <p:nvPr>
            <p:ph type="sldNum" sz="quarter" idx="12"/>
          </p:nvPr>
        </p:nvSpPr>
        <p:spPr/>
        <p:txBody>
          <a:bodyPr/>
          <a:lstStyle/>
          <a:p>
            <a:pPr>
              <a:defRPr/>
            </a:pPr>
            <a:fld id="{C2A23D3C-AF3D-493B-9BB2-0E1628CD5ECB}" type="slidenum">
              <a:rPr lang="en-US"/>
              <a:pPr>
                <a:defRPr/>
              </a:pPr>
              <a:t>2</a:t>
            </a:fld>
            <a:endParaRPr lang="en-US"/>
          </a:p>
        </p:txBody>
      </p:sp>
      <p:grpSp>
        <p:nvGrpSpPr>
          <p:cNvPr id="2" name="Group 1"/>
          <p:cNvGrpSpPr>
            <a:grpSpLocks/>
          </p:cNvGrpSpPr>
          <p:nvPr/>
        </p:nvGrpSpPr>
        <p:grpSpPr bwMode="auto">
          <a:xfrm>
            <a:off x="381000" y="2209800"/>
            <a:ext cx="8458200" cy="4210050"/>
            <a:chOff x="342900" y="1181100"/>
            <a:chExt cx="8115300" cy="5372100"/>
          </a:xfrm>
        </p:grpSpPr>
        <p:sp>
          <p:nvSpPr>
            <p:cNvPr id="3" name="Rectangle 2"/>
            <p:cNvSpPr/>
            <p:nvPr/>
          </p:nvSpPr>
          <p:spPr>
            <a:xfrm>
              <a:off x="685649" y="4019191"/>
              <a:ext cx="1295681"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Senses</a:t>
              </a:r>
            </a:p>
          </p:txBody>
        </p:sp>
        <p:sp>
          <p:nvSpPr>
            <p:cNvPr id="4" name="Rectangle 3"/>
            <p:cNvSpPr/>
            <p:nvPr/>
          </p:nvSpPr>
          <p:spPr>
            <a:xfrm>
              <a:off x="2818989" y="3414407"/>
              <a:ext cx="1372530" cy="915622"/>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Perception</a:t>
              </a:r>
            </a:p>
          </p:txBody>
        </p:sp>
        <p:sp>
          <p:nvSpPr>
            <p:cNvPr id="5" name="Cloud 4"/>
            <p:cNvSpPr/>
            <p:nvPr/>
          </p:nvSpPr>
          <p:spPr>
            <a:xfrm>
              <a:off x="4418994" y="3885733"/>
              <a:ext cx="2134878" cy="915622"/>
            </a:xfrm>
            <a:prstGeom prst="cloud">
              <a:avLst/>
            </a:prstGeom>
            <a:solidFill>
              <a:srgbClr val="FFFF00"/>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ysClr val="windowText" lastClr="000000"/>
                  </a:solidFill>
                </a:rPr>
                <a:t>Cognition</a:t>
              </a:r>
            </a:p>
            <a:p>
              <a:pPr algn="ctr" fontAlgn="auto">
                <a:spcBef>
                  <a:spcPts val="0"/>
                </a:spcBef>
                <a:spcAft>
                  <a:spcPts val="0"/>
                </a:spcAft>
                <a:defRPr/>
              </a:pPr>
              <a:r>
                <a:rPr lang="en-US" sz="2000" b="1" dirty="0">
                  <a:solidFill>
                    <a:sysClr val="windowText" lastClr="000000"/>
                  </a:solidFill>
                </a:rPr>
                <a:t>Learning</a:t>
              </a:r>
            </a:p>
          </p:txBody>
        </p:sp>
        <p:sp>
          <p:nvSpPr>
            <p:cNvPr id="6" name="Rectangle 5"/>
            <p:cNvSpPr/>
            <p:nvPr/>
          </p:nvSpPr>
          <p:spPr>
            <a:xfrm>
              <a:off x="685649" y="2667719"/>
              <a:ext cx="1295681"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Attention</a:t>
              </a:r>
            </a:p>
          </p:txBody>
        </p:sp>
        <p:sp>
          <p:nvSpPr>
            <p:cNvPr id="7" name="Rectangle 6"/>
            <p:cNvSpPr/>
            <p:nvPr/>
          </p:nvSpPr>
          <p:spPr>
            <a:xfrm>
              <a:off x="4800167" y="2667719"/>
              <a:ext cx="1676855" cy="913933"/>
            </a:xfrm>
            <a:prstGeom prst="rect">
              <a:avLst/>
            </a:prstGeom>
            <a:solidFill>
              <a:srgbClr val="F880DE"/>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ysClr val="windowText" lastClr="000000"/>
                  </a:solidFill>
                </a:rPr>
                <a:t>Operational</a:t>
              </a:r>
            </a:p>
            <a:p>
              <a:pPr algn="ctr" fontAlgn="auto">
                <a:spcBef>
                  <a:spcPts val="0"/>
                </a:spcBef>
                <a:spcAft>
                  <a:spcPts val="0"/>
                </a:spcAft>
                <a:defRPr/>
              </a:pPr>
              <a:r>
                <a:rPr lang="en-US" sz="2000" b="1" dirty="0">
                  <a:solidFill>
                    <a:sysClr val="windowText" lastClr="000000"/>
                  </a:solidFill>
                </a:rPr>
                <a:t>Memory</a:t>
              </a:r>
            </a:p>
          </p:txBody>
        </p:sp>
        <p:sp>
          <p:nvSpPr>
            <p:cNvPr id="8" name="Rectangle 7"/>
            <p:cNvSpPr/>
            <p:nvPr/>
          </p:nvSpPr>
          <p:spPr>
            <a:xfrm>
              <a:off x="2894301" y="1181100"/>
              <a:ext cx="5485513" cy="533831"/>
            </a:xfrm>
            <a:prstGeom prst="rect">
              <a:avLst/>
            </a:prstGeom>
            <a:solidFill>
              <a:srgbClr val="F880DE"/>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ysClr val="windowText" lastClr="000000"/>
                  </a:solidFill>
                </a:rPr>
                <a:t>Long Term Memory</a:t>
              </a:r>
            </a:p>
          </p:txBody>
        </p:sp>
        <p:sp>
          <p:nvSpPr>
            <p:cNvPr id="9" name="Rectangle 8"/>
            <p:cNvSpPr/>
            <p:nvPr/>
          </p:nvSpPr>
          <p:spPr>
            <a:xfrm>
              <a:off x="6858195" y="3885733"/>
              <a:ext cx="1600005" cy="915622"/>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Effectors</a:t>
              </a:r>
            </a:p>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Management</a:t>
              </a:r>
            </a:p>
          </p:txBody>
        </p:sp>
        <p:sp>
          <p:nvSpPr>
            <p:cNvPr id="10" name="Rectangle 9"/>
            <p:cNvSpPr/>
            <p:nvPr/>
          </p:nvSpPr>
          <p:spPr>
            <a:xfrm>
              <a:off x="7010357" y="5029416"/>
              <a:ext cx="1295682" cy="913933"/>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Effectors</a:t>
              </a:r>
            </a:p>
          </p:txBody>
        </p:sp>
        <p:cxnSp>
          <p:nvCxnSpPr>
            <p:cNvPr id="11" name="Straight Arrow Connector 10"/>
            <p:cNvCxnSpPr>
              <a:stCxn id="5" idx="0"/>
              <a:endCxn id="9" idx="1"/>
            </p:cNvCxnSpPr>
            <p:nvPr/>
          </p:nvCxnSpPr>
          <p:spPr>
            <a:xfrm>
              <a:off x="6552334" y="4343544"/>
              <a:ext cx="305861" cy="1690"/>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7" idx="1"/>
            </p:cNvCxnSpPr>
            <p:nvPr/>
          </p:nvCxnSpPr>
          <p:spPr>
            <a:xfrm>
              <a:off x="1981330" y="3123841"/>
              <a:ext cx="2818837" cy="0"/>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2"/>
            </p:cNvCxnSpPr>
            <p:nvPr/>
          </p:nvCxnSpPr>
          <p:spPr>
            <a:xfrm rot="5400000" flipH="1" flipV="1">
              <a:off x="5487323" y="3733844"/>
              <a:ext cx="304081" cy="3074"/>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3" idx="0"/>
            </p:cNvCxnSpPr>
            <p:nvPr/>
          </p:nvCxnSpPr>
          <p:spPr>
            <a:xfrm>
              <a:off x="1334258" y="3581652"/>
              <a:ext cx="0" cy="437538"/>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0" idx="0"/>
            </p:cNvCxnSpPr>
            <p:nvPr/>
          </p:nvCxnSpPr>
          <p:spPr>
            <a:xfrm rot="5400000">
              <a:off x="7542554" y="4914693"/>
              <a:ext cx="229750" cy="3074"/>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6" name="Shape 66"/>
            <p:cNvCxnSpPr>
              <a:stCxn id="17" idx="1"/>
              <a:endCxn id="3" idx="2"/>
            </p:cNvCxnSpPr>
            <p:nvPr/>
          </p:nvCxnSpPr>
          <p:spPr>
            <a:xfrm rot="10800000">
              <a:off x="1334258" y="4933124"/>
              <a:ext cx="722385" cy="554103"/>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56643" y="5257477"/>
              <a:ext cx="3963893" cy="45781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System Feedback</a:t>
              </a:r>
            </a:p>
          </p:txBody>
        </p:sp>
        <p:cxnSp>
          <p:nvCxnSpPr>
            <p:cNvPr id="18" name="Straight Arrow Connector 17"/>
            <p:cNvCxnSpPr>
              <a:stCxn id="10" idx="1"/>
              <a:endCxn id="17" idx="3"/>
            </p:cNvCxnSpPr>
            <p:nvPr/>
          </p:nvCxnSpPr>
          <p:spPr>
            <a:xfrm rot="10800000">
              <a:off x="6020536" y="5487227"/>
              <a:ext cx="989821" cy="0"/>
            </a:xfrm>
            <a:prstGeom prst="straightConnector1">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056643" y="6095389"/>
              <a:ext cx="3963893" cy="45781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Environment</a:t>
              </a:r>
            </a:p>
          </p:txBody>
        </p:sp>
        <p:cxnSp>
          <p:nvCxnSpPr>
            <p:cNvPr id="20" name="Straight Arrow Connector 19"/>
            <p:cNvCxnSpPr>
              <a:stCxn id="19" idx="0"/>
              <a:endCxn id="17" idx="2"/>
            </p:cNvCxnSpPr>
            <p:nvPr/>
          </p:nvCxnSpPr>
          <p:spPr>
            <a:xfrm rot="5400000" flipH="1" flipV="1">
              <a:off x="3848538" y="5904723"/>
              <a:ext cx="380101" cy="4610"/>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2900" y="1910895"/>
              <a:ext cx="1981179" cy="381791"/>
            </a:xfrm>
            <a:prstGeom prst="rect">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fontAlgn="auto">
                <a:spcBef>
                  <a:spcPts val="0"/>
                </a:spcBef>
                <a:spcAft>
                  <a:spcPts val="0"/>
                </a:spcAft>
                <a:defRPr/>
              </a:pPr>
              <a:r>
                <a:rPr lang="en-US" sz="2000" b="1" dirty="0">
                  <a:solidFill>
                    <a:srgbClr val="FFFF00"/>
                  </a:solidFill>
                  <a:effectLst>
                    <a:outerShdw blurRad="50800" dist="38100" dir="2700000">
                      <a:srgbClr val="000000">
                        <a:alpha val="90000"/>
                      </a:srgbClr>
                    </a:outerShdw>
                  </a:effectLst>
                </a:rPr>
                <a:t>Prediction</a:t>
              </a:r>
            </a:p>
          </p:txBody>
        </p:sp>
        <p:cxnSp>
          <p:nvCxnSpPr>
            <p:cNvPr id="22" name="Straight Arrow Connector 21"/>
            <p:cNvCxnSpPr>
              <a:stCxn id="6" idx="0"/>
              <a:endCxn id="21" idx="2"/>
            </p:cNvCxnSpPr>
            <p:nvPr/>
          </p:nvCxnSpPr>
          <p:spPr>
            <a:xfrm flipH="1" flipV="1">
              <a:off x="1334258" y="2292685"/>
              <a:ext cx="0" cy="375033"/>
            </a:xfrm>
            <a:prstGeom prst="straightConnector1">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23" name="Elbow Connector 136"/>
            <p:cNvCxnSpPr>
              <a:stCxn id="6" idx="3"/>
              <a:endCxn id="4" idx="0"/>
            </p:cNvCxnSpPr>
            <p:nvPr/>
          </p:nvCxnSpPr>
          <p:spPr>
            <a:xfrm>
              <a:off x="1981330" y="3123841"/>
              <a:ext cx="1523156" cy="290566"/>
            </a:xfrm>
            <a:prstGeom prst="bentConnector2">
              <a:avLst/>
            </a:prstGeom>
            <a:noFill/>
            <a:ln w="28575" cap="flat" cmpd="sng" algn="ctr">
              <a:solidFill>
                <a:srgbClr val="4F81BD">
                  <a:shade val="95000"/>
                  <a:satMod val="105000"/>
                </a:srgbClr>
              </a:solidFill>
              <a:prstDash val="solid"/>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3"/>
              <a:endCxn id="7" idx="3"/>
            </p:cNvCxnSpPr>
            <p:nvPr/>
          </p:nvCxnSpPr>
          <p:spPr>
            <a:xfrm flipH="1">
              <a:off x="6477022" y="1448016"/>
              <a:ext cx="1902792" cy="1675825"/>
            </a:xfrm>
            <a:prstGeom prst="bentConnector3">
              <a:avLst>
                <a:gd name="adj1" fmla="val -12010"/>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4" idx="2"/>
              <a:endCxn id="5" idx="1"/>
            </p:cNvCxnSpPr>
            <p:nvPr/>
          </p:nvCxnSpPr>
          <p:spPr>
            <a:xfrm rot="16200000" flipH="1">
              <a:off x="4260257" y="3574258"/>
              <a:ext cx="469636" cy="1981178"/>
            </a:xfrm>
            <a:prstGeom prst="bentConnector3">
              <a:avLst>
                <a:gd name="adj1" fmla="val 148837"/>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4" idx="1"/>
            </p:cNvCxnSpPr>
            <p:nvPr/>
          </p:nvCxnSpPr>
          <p:spPr>
            <a:xfrm flipV="1">
              <a:off x="1904480" y="3872219"/>
              <a:ext cx="914509" cy="457811"/>
            </a:xfrm>
            <a:prstGeom prst="bentConnector3">
              <a:avLst>
                <a:gd name="adj1" fmla="val 50000"/>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7" name="Elbow Connector 28"/>
            <p:cNvCxnSpPr>
              <a:stCxn id="7" idx="0"/>
              <a:endCxn id="21" idx="3"/>
            </p:cNvCxnSpPr>
            <p:nvPr/>
          </p:nvCxnSpPr>
          <p:spPr>
            <a:xfrm rot="16200000" flipV="1">
              <a:off x="3698757" y="727112"/>
              <a:ext cx="565928" cy="3315284"/>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8" name="Elbow Connector 45"/>
            <p:cNvCxnSpPr>
              <a:stCxn id="8" idx="2"/>
              <a:endCxn id="21" idx="3"/>
            </p:cNvCxnSpPr>
            <p:nvPr/>
          </p:nvCxnSpPr>
          <p:spPr>
            <a:xfrm rot="5400000">
              <a:off x="3787523" y="251487"/>
              <a:ext cx="386859" cy="3313748"/>
            </a:xfrm>
            <a:prstGeom prst="bentConnector2">
              <a:avLst/>
            </a:prstGeom>
            <a:noFill/>
            <a:ln w="28575" cap="flat" cmpd="sng" algn="ctr">
              <a:solidFill>
                <a:srgbClr val="4F81BD">
                  <a:shade val="95000"/>
                  <a:satMod val="105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28600" y="1295400"/>
            <a:ext cx="8763000" cy="476071"/>
          </a:xfrm>
          <a:prstGeom prst="ellipse">
            <a:avLst/>
          </a:prstGeom>
          <a:solidFill>
            <a:srgbClr val="FFFF00"/>
          </a:solidFill>
          <a:ln w="9525">
            <a:solidFill>
              <a:schemeClr val="tx1"/>
            </a:solidFill>
          </a:ln>
        </p:spPr>
        <p:txBody>
          <a:bodyPr wrap="square" rtlCol="0">
            <a:spAutoFit/>
          </a:bodyPr>
          <a:lstStyle/>
          <a:p>
            <a:r>
              <a:rPr lang="en-US" sz="1600" b="1" i="1" dirty="0" smtClean="0"/>
              <a:t>Human error can result from a failure or overload at any stage</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62000" y="274638"/>
            <a:ext cx="8229600" cy="715962"/>
          </a:xfrm>
        </p:spPr>
        <p:txBody>
          <a:bodyPr>
            <a:normAutofit fontScale="90000"/>
          </a:bodyPr>
          <a:lstStyle/>
          <a:p>
            <a:pPr fontAlgn="auto">
              <a:spcAft>
                <a:spcPts val="0"/>
              </a:spcAft>
              <a:defRPr/>
            </a:pPr>
            <a:r>
              <a:rPr lang="en-US" sz="1800" dirty="0" smtClean="0"/>
              <a:t>Case Study</a:t>
            </a:r>
            <a:r>
              <a:rPr lang="en-US" dirty="0" smtClean="0"/>
              <a:t/>
            </a:r>
            <a:br>
              <a:rPr lang="en-US" dirty="0" smtClean="0"/>
            </a:br>
            <a:r>
              <a:rPr lang="en-US" dirty="0" smtClean="0"/>
              <a:t>Barbie </a:t>
            </a:r>
            <a:r>
              <a:rPr lang="en-US" dirty="0"/>
              <a:t>Dolls</a:t>
            </a:r>
          </a:p>
        </p:txBody>
      </p:sp>
      <p:sp>
        <p:nvSpPr>
          <p:cNvPr id="17413" name="Rectangle 3"/>
          <p:cNvSpPr>
            <a:spLocks noGrp="1" noChangeArrowheads="1"/>
          </p:cNvSpPr>
          <p:nvPr>
            <p:ph idx="1"/>
          </p:nvPr>
        </p:nvSpPr>
        <p:spPr>
          <a:xfrm>
            <a:off x="457200" y="1219200"/>
            <a:ext cx="8229600" cy="1600200"/>
          </a:xfrm>
        </p:spPr>
        <p:txBody>
          <a:bodyPr/>
          <a:lstStyle/>
          <a:p>
            <a:pPr>
              <a:lnSpc>
                <a:spcPct val="90000"/>
              </a:lnSpc>
            </a:pPr>
            <a:r>
              <a:rPr lang="en-US" sz="2400" dirty="0" smtClean="0"/>
              <a:t>How long does it take to assemble and pack a set of clothes for a Barbie Doll?</a:t>
            </a:r>
          </a:p>
          <a:p>
            <a:pPr>
              <a:lnSpc>
                <a:spcPct val="90000"/>
              </a:lnSpc>
            </a:pPr>
            <a:r>
              <a:rPr lang="en-US" sz="2400" dirty="0" smtClean="0"/>
              <a:t>How many assemblies per day?</a:t>
            </a:r>
          </a:p>
          <a:p>
            <a:pPr>
              <a:lnSpc>
                <a:spcPct val="90000"/>
              </a:lnSpc>
            </a:pPr>
            <a:r>
              <a:rPr lang="en-US" sz="2400" dirty="0" smtClean="0"/>
              <a:t>How many workers are needed?</a:t>
            </a:r>
          </a:p>
          <a:p>
            <a:pPr>
              <a:lnSpc>
                <a:spcPct val="90000"/>
              </a:lnSpc>
            </a:pPr>
            <a:endParaRPr lang="en-US" sz="2400" dirty="0" smtClean="0"/>
          </a:p>
        </p:txBody>
      </p:sp>
      <p:sp>
        <p:nvSpPr>
          <p:cNvPr id="2" name="Slide Number Placeholder 1"/>
          <p:cNvSpPr>
            <a:spLocks noGrp="1"/>
          </p:cNvSpPr>
          <p:nvPr>
            <p:ph type="sldNum" sz="quarter" idx="12"/>
          </p:nvPr>
        </p:nvSpPr>
        <p:spPr/>
        <p:txBody>
          <a:bodyPr/>
          <a:lstStyle/>
          <a:p>
            <a:fld id="{CCFAA4CE-CA3F-474F-87A0-D438EB94B7D0}" type="slidenum">
              <a:rPr lang="en-US" smtClean="0"/>
              <a:pPr/>
              <a:t>20</a:t>
            </a:fld>
            <a:endParaRPr lang="en-US"/>
          </a:p>
        </p:txBody>
      </p:sp>
      <p:sp>
        <p:nvSpPr>
          <p:cNvPr id="17414" name="Freeform 8"/>
          <p:cNvSpPr>
            <a:spLocks/>
          </p:cNvSpPr>
          <p:nvPr/>
        </p:nvSpPr>
        <p:spPr bwMode="auto">
          <a:xfrm>
            <a:off x="1371600" y="3048000"/>
            <a:ext cx="6886575" cy="3443288"/>
          </a:xfrm>
          <a:custGeom>
            <a:avLst/>
            <a:gdLst>
              <a:gd name="T0" fmla="*/ 396 w 5031"/>
              <a:gd name="T1" fmla="*/ 266 h 2375"/>
              <a:gd name="T2" fmla="*/ 963 w 5031"/>
              <a:gd name="T3" fmla="*/ 221 h 2375"/>
              <a:gd name="T4" fmla="*/ 1566 w 5031"/>
              <a:gd name="T5" fmla="*/ 176 h 2375"/>
              <a:gd name="T6" fmla="*/ 2277 w 5031"/>
              <a:gd name="T7" fmla="*/ 86 h 2375"/>
              <a:gd name="T8" fmla="*/ 3132 w 5031"/>
              <a:gd name="T9" fmla="*/ 50 h 2375"/>
              <a:gd name="T10" fmla="*/ 3951 w 5031"/>
              <a:gd name="T11" fmla="*/ 41 h 2375"/>
              <a:gd name="T12" fmla="*/ 4590 w 5031"/>
              <a:gd name="T13" fmla="*/ 50 h 2375"/>
              <a:gd name="T14" fmla="*/ 4698 w 5031"/>
              <a:gd name="T15" fmla="*/ 176 h 2375"/>
              <a:gd name="T16" fmla="*/ 4725 w 5031"/>
              <a:gd name="T17" fmla="*/ 203 h 2375"/>
              <a:gd name="T18" fmla="*/ 4761 w 5031"/>
              <a:gd name="T19" fmla="*/ 275 h 2375"/>
              <a:gd name="T20" fmla="*/ 4806 w 5031"/>
              <a:gd name="T21" fmla="*/ 338 h 2375"/>
              <a:gd name="T22" fmla="*/ 4860 w 5031"/>
              <a:gd name="T23" fmla="*/ 392 h 2375"/>
              <a:gd name="T24" fmla="*/ 4977 w 5031"/>
              <a:gd name="T25" fmla="*/ 572 h 2375"/>
              <a:gd name="T26" fmla="*/ 5031 w 5031"/>
              <a:gd name="T27" fmla="*/ 815 h 2375"/>
              <a:gd name="T28" fmla="*/ 5004 w 5031"/>
              <a:gd name="T29" fmla="*/ 1418 h 2375"/>
              <a:gd name="T30" fmla="*/ 4977 w 5031"/>
              <a:gd name="T31" fmla="*/ 1535 h 2375"/>
              <a:gd name="T32" fmla="*/ 4941 w 5031"/>
              <a:gd name="T33" fmla="*/ 1607 h 2375"/>
              <a:gd name="T34" fmla="*/ 4923 w 5031"/>
              <a:gd name="T35" fmla="*/ 1643 h 2375"/>
              <a:gd name="T36" fmla="*/ 4707 w 5031"/>
              <a:gd name="T37" fmla="*/ 2156 h 2375"/>
              <a:gd name="T38" fmla="*/ 4626 w 5031"/>
              <a:gd name="T39" fmla="*/ 2192 h 2375"/>
              <a:gd name="T40" fmla="*/ 4365 w 5031"/>
              <a:gd name="T41" fmla="*/ 2237 h 2375"/>
              <a:gd name="T42" fmla="*/ 4077 w 5031"/>
              <a:gd name="T43" fmla="*/ 2273 h 2375"/>
              <a:gd name="T44" fmla="*/ 3825 w 5031"/>
              <a:gd name="T45" fmla="*/ 2336 h 2375"/>
              <a:gd name="T46" fmla="*/ 3519 w 5031"/>
              <a:gd name="T47" fmla="*/ 2363 h 2375"/>
              <a:gd name="T48" fmla="*/ 3024 w 5031"/>
              <a:gd name="T49" fmla="*/ 2345 h 2375"/>
              <a:gd name="T50" fmla="*/ 2583 w 5031"/>
              <a:gd name="T51" fmla="*/ 2255 h 2375"/>
              <a:gd name="T52" fmla="*/ 1863 w 5031"/>
              <a:gd name="T53" fmla="*/ 2246 h 2375"/>
              <a:gd name="T54" fmla="*/ 1395 w 5031"/>
              <a:gd name="T55" fmla="*/ 2147 h 2375"/>
              <a:gd name="T56" fmla="*/ 1296 w 5031"/>
              <a:gd name="T57" fmla="*/ 2111 h 2375"/>
              <a:gd name="T58" fmla="*/ 1170 w 5031"/>
              <a:gd name="T59" fmla="*/ 2057 h 2375"/>
              <a:gd name="T60" fmla="*/ 774 w 5031"/>
              <a:gd name="T61" fmla="*/ 1976 h 2375"/>
              <a:gd name="T62" fmla="*/ 351 w 5031"/>
              <a:gd name="T63" fmla="*/ 1850 h 2375"/>
              <a:gd name="T64" fmla="*/ 297 w 5031"/>
              <a:gd name="T65" fmla="*/ 1814 h 2375"/>
              <a:gd name="T66" fmla="*/ 216 w 5031"/>
              <a:gd name="T67" fmla="*/ 1769 h 2375"/>
              <a:gd name="T68" fmla="*/ 144 w 5031"/>
              <a:gd name="T69" fmla="*/ 1697 h 2375"/>
              <a:gd name="T70" fmla="*/ 36 w 5031"/>
              <a:gd name="T71" fmla="*/ 1499 h 2375"/>
              <a:gd name="T72" fmla="*/ 18 w 5031"/>
              <a:gd name="T73" fmla="*/ 1463 h 2375"/>
              <a:gd name="T74" fmla="*/ 0 w 5031"/>
              <a:gd name="T75" fmla="*/ 1391 h 2375"/>
              <a:gd name="T76" fmla="*/ 9 w 5031"/>
              <a:gd name="T77" fmla="*/ 1220 h 2375"/>
              <a:gd name="T78" fmla="*/ 45 w 5031"/>
              <a:gd name="T79" fmla="*/ 1103 h 2375"/>
              <a:gd name="T80" fmla="*/ 162 w 5031"/>
              <a:gd name="T81" fmla="*/ 833 h 2375"/>
              <a:gd name="T82" fmla="*/ 198 w 5031"/>
              <a:gd name="T83" fmla="*/ 707 h 2375"/>
              <a:gd name="T84" fmla="*/ 216 w 5031"/>
              <a:gd name="T85" fmla="*/ 653 h 2375"/>
              <a:gd name="T86" fmla="*/ 234 w 5031"/>
              <a:gd name="T87" fmla="*/ 626 h 2375"/>
              <a:gd name="T88" fmla="*/ 279 w 5031"/>
              <a:gd name="T89" fmla="*/ 482 h 2375"/>
              <a:gd name="T90" fmla="*/ 297 w 5031"/>
              <a:gd name="T91" fmla="*/ 455 h 2375"/>
              <a:gd name="T92" fmla="*/ 315 w 5031"/>
              <a:gd name="T93" fmla="*/ 401 h 2375"/>
              <a:gd name="T94" fmla="*/ 333 w 5031"/>
              <a:gd name="T95" fmla="*/ 338 h 2375"/>
              <a:gd name="T96" fmla="*/ 387 w 5031"/>
              <a:gd name="T97" fmla="*/ 311 h 2375"/>
              <a:gd name="T98" fmla="*/ 486 w 5031"/>
              <a:gd name="T99" fmla="*/ 257 h 23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1"/>
              <a:gd name="T151" fmla="*/ 0 h 2375"/>
              <a:gd name="T152" fmla="*/ 5031 w 5031"/>
              <a:gd name="T153" fmla="*/ 2375 h 23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1" h="2375">
                <a:moveTo>
                  <a:pt x="396" y="266"/>
                </a:moveTo>
                <a:cubicBezTo>
                  <a:pt x="589" y="250"/>
                  <a:pt x="769" y="228"/>
                  <a:pt x="963" y="221"/>
                </a:cubicBezTo>
                <a:cubicBezTo>
                  <a:pt x="1164" y="204"/>
                  <a:pt x="1366" y="201"/>
                  <a:pt x="1566" y="176"/>
                </a:cubicBezTo>
                <a:cubicBezTo>
                  <a:pt x="1802" y="146"/>
                  <a:pt x="2038" y="97"/>
                  <a:pt x="2277" y="86"/>
                </a:cubicBezTo>
                <a:cubicBezTo>
                  <a:pt x="2562" y="73"/>
                  <a:pt x="2847" y="58"/>
                  <a:pt x="3132" y="50"/>
                </a:cubicBezTo>
                <a:cubicBezTo>
                  <a:pt x="3402" y="32"/>
                  <a:pt x="3681" y="46"/>
                  <a:pt x="3951" y="41"/>
                </a:cubicBezTo>
                <a:cubicBezTo>
                  <a:pt x="4159" y="31"/>
                  <a:pt x="4389" y="0"/>
                  <a:pt x="4590" y="50"/>
                </a:cubicBezTo>
                <a:cubicBezTo>
                  <a:pt x="4645" y="87"/>
                  <a:pt x="4655" y="133"/>
                  <a:pt x="4698" y="176"/>
                </a:cubicBezTo>
                <a:cubicBezTo>
                  <a:pt x="4707" y="185"/>
                  <a:pt x="4718" y="192"/>
                  <a:pt x="4725" y="203"/>
                </a:cubicBezTo>
                <a:cubicBezTo>
                  <a:pt x="4739" y="226"/>
                  <a:pt x="4742" y="256"/>
                  <a:pt x="4761" y="275"/>
                </a:cubicBezTo>
                <a:cubicBezTo>
                  <a:pt x="4865" y="379"/>
                  <a:pt x="4711" y="220"/>
                  <a:pt x="4806" y="338"/>
                </a:cubicBezTo>
                <a:cubicBezTo>
                  <a:pt x="4822" y="358"/>
                  <a:pt x="4842" y="374"/>
                  <a:pt x="4860" y="392"/>
                </a:cubicBezTo>
                <a:cubicBezTo>
                  <a:pt x="4911" y="443"/>
                  <a:pt x="4945" y="508"/>
                  <a:pt x="4977" y="572"/>
                </a:cubicBezTo>
                <a:cubicBezTo>
                  <a:pt x="5012" y="642"/>
                  <a:pt x="5018" y="738"/>
                  <a:pt x="5031" y="815"/>
                </a:cubicBezTo>
                <a:cubicBezTo>
                  <a:pt x="5026" y="1013"/>
                  <a:pt x="5030" y="1220"/>
                  <a:pt x="5004" y="1418"/>
                </a:cubicBezTo>
                <a:cubicBezTo>
                  <a:pt x="5001" y="1438"/>
                  <a:pt x="4981" y="1528"/>
                  <a:pt x="4977" y="1535"/>
                </a:cubicBezTo>
                <a:cubicBezTo>
                  <a:pt x="4965" y="1559"/>
                  <a:pt x="4953" y="1583"/>
                  <a:pt x="4941" y="1607"/>
                </a:cubicBezTo>
                <a:cubicBezTo>
                  <a:pt x="4935" y="1619"/>
                  <a:pt x="4923" y="1643"/>
                  <a:pt x="4923" y="1643"/>
                </a:cubicBezTo>
                <a:cubicBezTo>
                  <a:pt x="4884" y="1838"/>
                  <a:pt x="4852" y="2011"/>
                  <a:pt x="4707" y="2156"/>
                </a:cubicBezTo>
                <a:cubicBezTo>
                  <a:pt x="4699" y="2164"/>
                  <a:pt x="4633" y="2190"/>
                  <a:pt x="4626" y="2192"/>
                </a:cubicBezTo>
                <a:cubicBezTo>
                  <a:pt x="4543" y="2223"/>
                  <a:pt x="4452" y="2225"/>
                  <a:pt x="4365" y="2237"/>
                </a:cubicBezTo>
                <a:cubicBezTo>
                  <a:pt x="4269" y="2250"/>
                  <a:pt x="4172" y="2256"/>
                  <a:pt x="4077" y="2273"/>
                </a:cubicBezTo>
                <a:cubicBezTo>
                  <a:pt x="3991" y="2289"/>
                  <a:pt x="3910" y="2321"/>
                  <a:pt x="3825" y="2336"/>
                </a:cubicBezTo>
                <a:cubicBezTo>
                  <a:pt x="3689" y="2360"/>
                  <a:pt x="3672" y="2355"/>
                  <a:pt x="3519" y="2363"/>
                </a:cubicBezTo>
                <a:cubicBezTo>
                  <a:pt x="3354" y="2359"/>
                  <a:pt x="3186" y="2375"/>
                  <a:pt x="3024" y="2345"/>
                </a:cubicBezTo>
                <a:cubicBezTo>
                  <a:pt x="2878" y="2318"/>
                  <a:pt x="2732" y="2259"/>
                  <a:pt x="2583" y="2255"/>
                </a:cubicBezTo>
                <a:cubicBezTo>
                  <a:pt x="2343" y="2249"/>
                  <a:pt x="2103" y="2249"/>
                  <a:pt x="1863" y="2246"/>
                </a:cubicBezTo>
                <a:cubicBezTo>
                  <a:pt x="1706" y="2215"/>
                  <a:pt x="1550" y="2186"/>
                  <a:pt x="1395" y="2147"/>
                </a:cubicBezTo>
                <a:cubicBezTo>
                  <a:pt x="1362" y="2139"/>
                  <a:pt x="1330" y="2120"/>
                  <a:pt x="1296" y="2111"/>
                </a:cubicBezTo>
                <a:cubicBezTo>
                  <a:pt x="1256" y="2085"/>
                  <a:pt x="1212" y="2078"/>
                  <a:pt x="1170" y="2057"/>
                </a:cubicBezTo>
                <a:cubicBezTo>
                  <a:pt x="1041" y="1993"/>
                  <a:pt x="920" y="1983"/>
                  <a:pt x="774" y="1976"/>
                </a:cubicBezTo>
                <a:cubicBezTo>
                  <a:pt x="628" y="1952"/>
                  <a:pt x="491" y="1897"/>
                  <a:pt x="351" y="1850"/>
                </a:cubicBezTo>
                <a:cubicBezTo>
                  <a:pt x="330" y="1843"/>
                  <a:pt x="318" y="1821"/>
                  <a:pt x="297" y="1814"/>
                </a:cubicBezTo>
                <a:cubicBezTo>
                  <a:pt x="263" y="1803"/>
                  <a:pt x="247" y="1800"/>
                  <a:pt x="216" y="1769"/>
                </a:cubicBezTo>
                <a:cubicBezTo>
                  <a:pt x="192" y="1745"/>
                  <a:pt x="168" y="1721"/>
                  <a:pt x="144" y="1697"/>
                </a:cubicBezTo>
                <a:cubicBezTo>
                  <a:pt x="97" y="1650"/>
                  <a:pt x="63" y="1562"/>
                  <a:pt x="36" y="1499"/>
                </a:cubicBezTo>
                <a:cubicBezTo>
                  <a:pt x="31" y="1487"/>
                  <a:pt x="22" y="1476"/>
                  <a:pt x="18" y="1463"/>
                </a:cubicBezTo>
                <a:cubicBezTo>
                  <a:pt x="10" y="1440"/>
                  <a:pt x="0" y="1391"/>
                  <a:pt x="0" y="1391"/>
                </a:cubicBezTo>
                <a:cubicBezTo>
                  <a:pt x="3" y="1334"/>
                  <a:pt x="4" y="1277"/>
                  <a:pt x="9" y="1220"/>
                </a:cubicBezTo>
                <a:cubicBezTo>
                  <a:pt x="12" y="1184"/>
                  <a:pt x="34" y="1136"/>
                  <a:pt x="45" y="1103"/>
                </a:cubicBezTo>
                <a:cubicBezTo>
                  <a:pt x="77" y="1008"/>
                  <a:pt x="118" y="921"/>
                  <a:pt x="162" y="833"/>
                </a:cubicBezTo>
                <a:cubicBezTo>
                  <a:pt x="181" y="795"/>
                  <a:pt x="186" y="747"/>
                  <a:pt x="198" y="707"/>
                </a:cubicBezTo>
                <a:cubicBezTo>
                  <a:pt x="203" y="689"/>
                  <a:pt x="205" y="669"/>
                  <a:pt x="216" y="653"/>
                </a:cubicBezTo>
                <a:cubicBezTo>
                  <a:pt x="222" y="644"/>
                  <a:pt x="230" y="636"/>
                  <a:pt x="234" y="626"/>
                </a:cubicBezTo>
                <a:cubicBezTo>
                  <a:pt x="254" y="580"/>
                  <a:pt x="260" y="527"/>
                  <a:pt x="279" y="482"/>
                </a:cubicBezTo>
                <a:cubicBezTo>
                  <a:pt x="283" y="472"/>
                  <a:pt x="293" y="465"/>
                  <a:pt x="297" y="455"/>
                </a:cubicBezTo>
                <a:cubicBezTo>
                  <a:pt x="305" y="438"/>
                  <a:pt x="309" y="419"/>
                  <a:pt x="315" y="401"/>
                </a:cubicBezTo>
                <a:cubicBezTo>
                  <a:pt x="322" y="380"/>
                  <a:pt x="321" y="356"/>
                  <a:pt x="333" y="338"/>
                </a:cubicBezTo>
                <a:cubicBezTo>
                  <a:pt x="346" y="319"/>
                  <a:pt x="369" y="320"/>
                  <a:pt x="387" y="311"/>
                </a:cubicBezTo>
                <a:cubicBezTo>
                  <a:pt x="422" y="294"/>
                  <a:pt x="458" y="285"/>
                  <a:pt x="486" y="257"/>
                </a:cubicBezTo>
              </a:path>
            </a:pathLst>
          </a:custGeom>
          <a:solidFill>
            <a:schemeClr val="accent1"/>
          </a:solidFill>
          <a:ln w="9525">
            <a:solidFill>
              <a:schemeClr val="tx1"/>
            </a:solidFill>
            <a:round/>
            <a:headEnd/>
            <a:tailEnd/>
          </a:ln>
        </p:spPr>
        <p:txBody>
          <a:bodyPr/>
          <a:lstStyle/>
          <a:p>
            <a:endParaRPr lang="en-US"/>
          </a:p>
        </p:txBody>
      </p:sp>
      <p:pic>
        <p:nvPicPr>
          <p:cNvPr id="17415" name="Picture 4" descr="MCj04240820000[1]"/>
          <p:cNvPicPr>
            <a:picLocks noChangeAspect="1" noChangeArrowheads="1"/>
          </p:cNvPicPr>
          <p:nvPr/>
        </p:nvPicPr>
        <p:blipFill>
          <a:blip r:embed="rId3" cstate="print"/>
          <a:srcRect/>
          <a:stretch>
            <a:fillRect/>
          </a:stretch>
        </p:blipFill>
        <p:spPr bwMode="auto">
          <a:xfrm>
            <a:off x="1676400" y="3657600"/>
            <a:ext cx="1857375" cy="1746250"/>
          </a:xfrm>
          <a:prstGeom prst="rect">
            <a:avLst/>
          </a:prstGeom>
          <a:noFill/>
          <a:ln w="9525">
            <a:noFill/>
            <a:miter lim="800000"/>
            <a:headEnd/>
            <a:tailEnd/>
          </a:ln>
        </p:spPr>
      </p:pic>
      <p:pic>
        <p:nvPicPr>
          <p:cNvPr id="17416" name="Picture 5" descr="MCj04064260000[1]"/>
          <p:cNvPicPr>
            <a:picLocks noChangeAspect="1" noChangeArrowheads="1"/>
          </p:cNvPicPr>
          <p:nvPr/>
        </p:nvPicPr>
        <p:blipFill>
          <a:blip r:embed="rId4" cstate="print"/>
          <a:srcRect/>
          <a:stretch>
            <a:fillRect/>
          </a:stretch>
        </p:blipFill>
        <p:spPr bwMode="auto">
          <a:xfrm>
            <a:off x="3581400" y="3352800"/>
            <a:ext cx="992188" cy="957263"/>
          </a:xfrm>
          <a:prstGeom prst="rect">
            <a:avLst/>
          </a:prstGeom>
          <a:noFill/>
          <a:ln w="9525">
            <a:noFill/>
            <a:miter lim="800000"/>
            <a:headEnd/>
            <a:tailEnd/>
          </a:ln>
        </p:spPr>
      </p:pic>
      <p:pic>
        <p:nvPicPr>
          <p:cNvPr id="17417" name="Picture 6" descr="MCj03055730000[1]"/>
          <p:cNvPicPr>
            <a:picLocks noChangeAspect="1" noChangeArrowheads="1"/>
          </p:cNvPicPr>
          <p:nvPr/>
        </p:nvPicPr>
        <p:blipFill>
          <a:blip r:embed="rId5" cstate="print"/>
          <a:srcRect/>
          <a:stretch>
            <a:fillRect/>
          </a:stretch>
        </p:blipFill>
        <p:spPr bwMode="auto">
          <a:xfrm>
            <a:off x="4711700" y="3048000"/>
            <a:ext cx="2989263" cy="3048000"/>
          </a:xfrm>
          <a:prstGeom prst="rect">
            <a:avLst/>
          </a:prstGeom>
          <a:noFill/>
          <a:ln w="9525">
            <a:noFill/>
            <a:miter lim="800000"/>
            <a:headEnd/>
            <a:tailEnd/>
          </a:ln>
        </p:spPr>
      </p:pic>
      <p:pic>
        <p:nvPicPr>
          <p:cNvPr id="17418" name="Picture 7" descr="MCj04064280000[1]"/>
          <p:cNvPicPr>
            <a:picLocks noChangeAspect="1" noChangeArrowheads="1"/>
          </p:cNvPicPr>
          <p:nvPr/>
        </p:nvPicPr>
        <p:blipFill>
          <a:blip r:embed="rId6" cstate="print"/>
          <a:srcRect/>
          <a:stretch>
            <a:fillRect/>
          </a:stretch>
        </p:blipFill>
        <p:spPr bwMode="auto">
          <a:xfrm>
            <a:off x="3505200" y="4495800"/>
            <a:ext cx="1100138" cy="1181100"/>
          </a:xfrm>
          <a:prstGeom prst="rect">
            <a:avLst/>
          </a:prstGeom>
          <a:noFill/>
          <a:ln w="9525">
            <a:noFill/>
            <a:miter lim="800000"/>
            <a:headEnd/>
            <a:tailEnd/>
          </a:ln>
        </p:spPr>
      </p:pic>
      <p:sp>
        <p:nvSpPr>
          <p:cNvPr id="17419" name="Text Box 9"/>
          <p:cNvSpPr txBox="1">
            <a:spLocks noChangeArrowheads="1"/>
          </p:cNvSpPr>
          <p:nvPr/>
        </p:nvSpPr>
        <p:spPr bwMode="auto">
          <a:xfrm>
            <a:off x="6477000" y="2514600"/>
            <a:ext cx="2133600" cy="396875"/>
          </a:xfrm>
          <a:prstGeom prst="rect">
            <a:avLst/>
          </a:prstGeom>
          <a:noFill/>
          <a:ln w="9525">
            <a:noFill/>
            <a:miter lim="800000"/>
            <a:headEnd/>
            <a:tailEnd/>
          </a:ln>
        </p:spPr>
        <p:txBody>
          <a:bodyPr>
            <a:spAutoFit/>
          </a:bodyPr>
          <a:lstStyle/>
          <a:p>
            <a:pPr algn="ctr">
              <a:spcBef>
                <a:spcPct val="50000"/>
              </a:spcBef>
            </a:pPr>
            <a:r>
              <a:rPr lang="en-US" sz="2000" b="1" i="1" dirty="0" smtClean="0"/>
              <a:t>TARGETS!!!</a:t>
            </a:r>
            <a:endParaRPr lang="en-US" sz="2000" b="1" i="1" dirty="0"/>
          </a:p>
        </p:txBody>
      </p:sp>
    </p:spTree>
    <p:extLst>
      <p:ext uri="{BB962C8B-B14F-4D97-AF65-F5344CB8AC3E}">
        <p14:creationId xmlns="" xmlns:p14="http://schemas.microsoft.com/office/powerpoint/2010/main" val="85391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04800" y="304800"/>
            <a:ext cx="8686800" cy="838200"/>
          </a:xfrm>
        </p:spPr>
        <p:txBody>
          <a:bodyPr/>
          <a:lstStyle/>
          <a:p>
            <a:r>
              <a:rPr lang="en-US" dirty="0" err="1" smtClean="0"/>
              <a:t>Fitts</a:t>
            </a:r>
            <a:r>
              <a:rPr lang="en-US" dirty="0" smtClean="0"/>
              <a:t> Law</a:t>
            </a:r>
          </a:p>
        </p:txBody>
      </p:sp>
      <p:sp>
        <p:nvSpPr>
          <p:cNvPr id="77827" name="Content Placeholder 2"/>
          <p:cNvSpPr>
            <a:spLocks noGrp="1"/>
          </p:cNvSpPr>
          <p:nvPr>
            <p:ph idx="1"/>
          </p:nvPr>
        </p:nvSpPr>
        <p:spPr>
          <a:xfrm>
            <a:off x="457200" y="1295400"/>
            <a:ext cx="8229600" cy="4830763"/>
          </a:xfrm>
        </p:spPr>
        <p:txBody>
          <a:bodyPr/>
          <a:lstStyle/>
          <a:p>
            <a:r>
              <a:rPr lang="en-US" dirty="0" smtClean="0"/>
              <a:t>Movement Time is a function of  Target Size and Distance Moved</a:t>
            </a:r>
          </a:p>
          <a:p>
            <a:pPr lvl="1"/>
            <a:r>
              <a:rPr lang="en-US" dirty="0" smtClean="0"/>
              <a:t>Actual targets may differ from prescribed targets</a:t>
            </a:r>
          </a:p>
        </p:txBody>
      </p:sp>
      <p:sp>
        <p:nvSpPr>
          <p:cNvPr id="77828" name="Slide Number Placeholder 3"/>
          <p:cNvSpPr>
            <a:spLocks noGrp="1"/>
          </p:cNvSpPr>
          <p:nvPr>
            <p:ph type="sldNum" sz="quarter" idx="12"/>
          </p:nvPr>
        </p:nvSpPr>
        <p:spPr bwMode="auto">
          <a:ln>
            <a:round/>
            <a:headEnd/>
            <a:tailEnd/>
          </a:ln>
        </p:spPr>
        <p:txBody>
          <a:bodyPr/>
          <a:lstStyle/>
          <a:p>
            <a:fld id="{8F6A9537-8E4E-4FDA-86D5-384976AC7A6A}" type="slidenum">
              <a:rPr lang="en-US" smtClean="0"/>
              <a:pPr/>
              <a:t>21</a:t>
            </a:fld>
            <a:endParaRPr lang="en-US" smtClean="0"/>
          </a:p>
        </p:txBody>
      </p:sp>
      <p:sp>
        <p:nvSpPr>
          <p:cNvPr id="5" name="Oval 4"/>
          <p:cNvSpPr/>
          <p:nvPr/>
        </p:nvSpPr>
        <p:spPr>
          <a:xfrm>
            <a:off x="1905000" y="35052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stCxn id="5" idx="2"/>
            <a:endCxn id="5" idx="6"/>
          </p:cNvCxnSpPr>
          <p:nvPr/>
        </p:nvCxnSpPr>
        <p:spPr>
          <a:xfrm rot="10800000" flipH="1">
            <a:off x="1905000" y="4038600"/>
            <a:ext cx="1219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62600" y="35052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rot="10800000" flipH="1">
            <a:off x="5562600" y="4038600"/>
            <a:ext cx="1219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62200" y="3200400"/>
            <a:ext cx="3886200"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086600" y="51816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9"/>
          <p:cNvGrpSpPr>
            <a:grpSpLocks/>
          </p:cNvGrpSpPr>
          <p:nvPr/>
        </p:nvGrpSpPr>
        <p:grpSpPr bwMode="auto">
          <a:xfrm>
            <a:off x="6781800" y="4648200"/>
            <a:ext cx="1752600" cy="1676400"/>
            <a:chOff x="6858000" y="4419600"/>
            <a:chExt cx="1752600" cy="1676400"/>
          </a:xfrm>
        </p:grpSpPr>
        <p:sp>
          <p:nvSpPr>
            <p:cNvPr id="13" name="Oval 12"/>
            <p:cNvSpPr/>
            <p:nvPr/>
          </p:nvSpPr>
          <p:spPr>
            <a:xfrm>
              <a:off x="6858000" y="4419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7162800" y="50292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72390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7010400" y="4953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010400" y="5334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858000" y="51054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20"/>
          <p:cNvGrpSpPr>
            <a:grpSpLocks/>
          </p:cNvGrpSpPr>
          <p:nvPr/>
        </p:nvGrpSpPr>
        <p:grpSpPr bwMode="auto">
          <a:xfrm flipH="1">
            <a:off x="1676400" y="4724400"/>
            <a:ext cx="1752600" cy="1676400"/>
            <a:chOff x="6858000" y="4419600"/>
            <a:chExt cx="1752600" cy="1676400"/>
          </a:xfrm>
        </p:grpSpPr>
        <p:sp>
          <p:nvSpPr>
            <p:cNvPr id="22" name="Oval 21"/>
            <p:cNvSpPr/>
            <p:nvPr/>
          </p:nvSpPr>
          <p:spPr>
            <a:xfrm>
              <a:off x="6858000" y="4419600"/>
              <a:ext cx="1752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162800" y="50292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72390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010400" y="4953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010400" y="53340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6858000" y="51054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0"/>
            <a:ext cx="7772400" cy="1143000"/>
          </a:xfrm>
          <a:noFill/>
        </p:spPr>
        <p:txBody>
          <a:bodyPr lIns="90488" tIns="44450" rIns="90488" bIns="44450"/>
          <a:lstStyle/>
          <a:p>
            <a:r>
              <a:rPr lang="en-US" dirty="0" err="1" smtClean="0"/>
              <a:t>Fitts</a:t>
            </a:r>
            <a:r>
              <a:rPr lang="en-US" dirty="0" smtClean="0"/>
              <a:t> Law Demonstration</a:t>
            </a:r>
          </a:p>
        </p:txBody>
      </p:sp>
      <p:sp>
        <p:nvSpPr>
          <p:cNvPr id="15365" name="Line 3"/>
          <p:cNvSpPr>
            <a:spLocks noChangeShapeType="1"/>
          </p:cNvSpPr>
          <p:nvPr/>
        </p:nvSpPr>
        <p:spPr bwMode="auto">
          <a:xfrm>
            <a:off x="1219200" y="2057400"/>
            <a:ext cx="0" cy="1295400"/>
          </a:xfrm>
          <a:prstGeom prst="line">
            <a:avLst/>
          </a:prstGeom>
          <a:noFill/>
          <a:ln w="76200">
            <a:solidFill>
              <a:schemeClr val="tx1"/>
            </a:solidFill>
            <a:round/>
            <a:headEnd/>
            <a:tailEnd/>
          </a:ln>
        </p:spPr>
        <p:txBody>
          <a:bodyPr/>
          <a:lstStyle/>
          <a:p>
            <a:endParaRPr lang="en-US"/>
          </a:p>
        </p:txBody>
      </p:sp>
      <p:sp>
        <p:nvSpPr>
          <p:cNvPr id="15366" name="Line 4"/>
          <p:cNvSpPr>
            <a:spLocks noChangeShapeType="1"/>
          </p:cNvSpPr>
          <p:nvPr/>
        </p:nvSpPr>
        <p:spPr bwMode="auto">
          <a:xfrm>
            <a:off x="3124200" y="2057400"/>
            <a:ext cx="0" cy="1295400"/>
          </a:xfrm>
          <a:prstGeom prst="line">
            <a:avLst/>
          </a:prstGeom>
          <a:noFill/>
          <a:ln w="76200">
            <a:solidFill>
              <a:schemeClr val="tx1"/>
            </a:solidFill>
            <a:round/>
            <a:headEnd/>
            <a:tailEnd/>
          </a:ln>
        </p:spPr>
        <p:txBody>
          <a:bodyPr/>
          <a:lstStyle/>
          <a:p>
            <a:endParaRPr lang="en-US"/>
          </a:p>
        </p:txBody>
      </p:sp>
      <p:sp>
        <p:nvSpPr>
          <p:cNvPr id="15367" name="Line 5"/>
          <p:cNvSpPr>
            <a:spLocks noChangeShapeType="1"/>
          </p:cNvSpPr>
          <p:nvPr/>
        </p:nvSpPr>
        <p:spPr bwMode="auto">
          <a:xfrm>
            <a:off x="3124200" y="3886200"/>
            <a:ext cx="0" cy="1295400"/>
          </a:xfrm>
          <a:prstGeom prst="line">
            <a:avLst/>
          </a:prstGeom>
          <a:noFill/>
          <a:ln w="76200">
            <a:solidFill>
              <a:schemeClr val="tx1"/>
            </a:solidFill>
            <a:round/>
            <a:headEnd/>
            <a:tailEnd/>
          </a:ln>
        </p:spPr>
        <p:txBody>
          <a:bodyPr/>
          <a:lstStyle/>
          <a:p>
            <a:endParaRPr lang="en-US"/>
          </a:p>
        </p:txBody>
      </p:sp>
      <p:sp>
        <p:nvSpPr>
          <p:cNvPr id="15368" name="Line 6"/>
          <p:cNvSpPr>
            <a:spLocks noChangeShapeType="1"/>
          </p:cNvSpPr>
          <p:nvPr/>
        </p:nvSpPr>
        <p:spPr bwMode="auto">
          <a:xfrm>
            <a:off x="3810000" y="3886200"/>
            <a:ext cx="0" cy="1295400"/>
          </a:xfrm>
          <a:prstGeom prst="line">
            <a:avLst/>
          </a:prstGeom>
          <a:noFill/>
          <a:ln w="76200">
            <a:solidFill>
              <a:schemeClr val="tx1"/>
            </a:solidFill>
            <a:round/>
            <a:headEnd/>
            <a:tailEnd/>
          </a:ln>
        </p:spPr>
        <p:txBody>
          <a:bodyPr/>
          <a:lstStyle/>
          <a:p>
            <a:endParaRPr lang="en-US"/>
          </a:p>
        </p:txBody>
      </p:sp>
      <p:sp>
        <p:nvSpPr>
          <p:cNvPr id="15369" name="Line 7"/>
          <p:cNvSpPr>
            <a:spLocks noChangeShapeType="1"/>
          </p:cNvSpPr>
          <p:nvPr/>
        </p:nvSpPr>
        <p:spPr bwMode="auto">
          <a:xfrm>
            <a:off x="5562600" y="2133600"/>
            <a:ext cx="0" cy="1295400"/>
          </a:xfrm>
          <a:prstGeom prst="line">
            <a:avLst/>
          </a:prstGeom>
          <a:noFill/>
          <a:ln w="76200">
            <a:solidFill>
              <a:schemeClr val="tx1"/>
            </a:solidFill>
            <a:round/>
            <a:headEnd/>
            <a:tailEnd/>
          </a:ln>
        </p:spPr>
        <p:txBody>
          <a:bodyPr/>
          <a:lstStyle/>
          <a:p>
            <a:endParaRPr lang="en-US"/>
          </a:p>
        </p:txBody>
      </p:sp>
      <p:sp>
        <p:nvSpPr>
          <p:cNvPr id="15370" name="Line 8"/>
          <p:cNvSpPr>
            <a:spLocks noChangeShapeType="1"/>
          </p:cNvSpPr>
          <p:nvPr/>
        </p:nvSpPr>
        <p:spPr bwMode="auto">
          <a:xfrm>
            <a:off x="7239000" y="2133600"/>
            <a:ext cx="0" cy="1295400"/>
          </a:xfrm>
          <a:prstGeom prst="line">
            <a:avLst/>
          </a:prstGeom>
          <a:noFill/>
          <a:ln w="76200">
            <a:solidFill>
              <a:schemeClr val="tx1"/>
            </a:solidFill>
            <a:round/>
            <a:headEnd/>
            <a:tailEnd/>
          </a:ln>
        </p:spPr>
        <p:txBody>
          <a:bodyPr/>
          <a:lstStyle/>
          <a:p>
            <a:endParaRPr lang="en-US"/>
          </a:p>
        </p:txBody>
      </p:sp>
      <p:sp>
        <p:nvSpPr>
          <p:cNvPr id="15371" name="Line 9"/>
          <p:cNvSpPr>
            <a:spLocks noChangeShapeType="1"/>
          </p:cNvSpPr>
          <p:nvPr/>
        </p:nvSpPr>
        <p:spPr bwMode="auto">
          <a:xfrm>
            <a:off x="6172200" y="3886200"/>
            <a:ext cx="0" cy="1295400"/>
          </a:xfrm>
          <a:prstGeom prst="line">
            <a:avLst/>
          </a:prstGeom>
          <a:noFill/>
          <a:ln w="76200">
            <a:solidFill>
              <a:schemeClr val="tx1"/>
            </a:solidFill>
            <a:round/>
            <a:headEnd/>
            <a:tailEnd/>
          </a:ln>
        </p:spPr>
        <p:txBody>
          <a:bodyPr/>
          <a:lstStyle/>
          <a:p>
            <a:endParaRPr lang="en-US"/>
          </a:p>
        </p:txBody>
      </p:sp>
      <p:sp>
        <p:nvSpPr>
          <p:cNvPr id="15372" name="Line 10"/>
          <p:cNvSpPr>
            <a:spLocks noChangeShapeType="1"/>
          </p:cNvSpPr>
          <p:nvPr/>
        </p:nvSpPr>
        <p:spPr bwMode="auto">
          <a:xfrm>
            <a:off x="6858000" y="3886200"/>
            <a:ext cx="0" cy="1295400"/>
          </a:xfrm>
          <a:prstGeom prst="line">
            <a:avLst/>
          </a:prstGeom>
          <a:noFill/>
          <a:ln w="76200">
            <a:solidFill>
              <a:schemeClr val="tx1"/>
            </a:solidFill>
            <a:round/>
            <a:headEnd/>
            <a:tailEnd/>
          </a:ln>
        </p:spPr>
        <p:txBody>
          <a:bodyPr/>
          <a:lstStyle/>
          <a:p>
            <a:endParaRPr lang="en-US"/>
          </a:p>
        </p:txBody>
      </p:sp>
      <p:sp>
        <p:nvSpPr>
          <p:cNvPr id="15373" name="Rectangle 11"/>
          <p:cNvSpPr>
            <a:spLocks noChangeArrowheads="1"/>
          </p:cNvSpPr>
          <p:nvPr/>
        </p:nvSpPr>
        <p:spPr bwMode="auto">
          <a:xfrm>
            <a:off x="2514600" y="2362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74" name="Rectangle 12"/>
          <p:cNvSpPr>
            <a:spLocks noChangeArrowheads="1"/>
          </p:cNvSpPr>
          <p:nvPr/>
        </p:nvSpPr>
        <p:spPr bwMode="auto">
          <a:xfrm>
            <a:off x="2362200" y="28956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75" name="Rectangle 13"/>
          <p:cNvSpPr>
            <a:spLocks noChangeArrowheads="1"/>
          </p:cNvSpPr>
          <p:nvPr/>
        </p:nvSpPr>
        <p:spPr bwMode="auto">
          <a:xfrm>
            <a:off x="2286000" y="22860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76" name="Rectangle 14"/>
          <p:cNvSpPr>
            <a:spLocks noChangeArrowheads="1"/>
          </p:cNvSpPr>
          <p:nvPr/>
        </p:nvSpPr>
        <p:spPr bwMode="auto">
          <a:xfrm>
            <a:off x="2133600" y="2743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77" name="Rectangle 15"/>
          <p:cNvSpPr>
            <a:spLocks noChangeArrowheads="1"/>
          </p:cNvSpPr>
          <p:nvPr/>
        </p:nvSpPr>
        <p:spPr bwMode="auto">
          <a:xfrm>
            <a:off x="2514600" y="25908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78" name="Rectangle 16"/>
          <p:cNvSpPr>
            <a:spLocks noChangeArrowheads="1"/>
          </p:cNvSpPr>
          <p:nvPr/>
        </p:nvSpPr>
        <p:spPr bwMode="auto">
          <a:xfrm>
            <a:off x="3276600" y="3886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79" name="Rectangle 17"/>
          <p:cNvSpPr>
            <a:spLocks noChangeArrowheads="1"/>
          </p:cNvSpPr>
          <p:nvPr/>
        </p:nvSpPr>
        <p:spPr bwMode="auto">
          <a:xfrm>
            <a:off x="2057400" y="21336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0" name="Rectangle 18"/>
          <p:cNvSpPr>
            <a:spLocks noChangeArrowheads="1"/>
          </p:cNvSpPr>
          <p:nvPr/>
        </p:nvSpPr>
        <p:spPr bwMode="auto">
          <a:xfrm>
            <a:off x="1752600" y="2362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1" name="Rectangle 19"/>
          <p:cNvSpPr>
            <a:spLocks noChangeArrowheads="1"/>
          </p:cNvSpPr>
          <p:nvPr/>
        </p:nvSpPr>
        <p:spPr bwMode="auto">
          <a:xfrm>
            <a:off x="2057400" y="2362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2" name="Rectangle 20"/>
          <p:cNvSpPr>
            <a:spLocks noChangeArrowheads="1"/>
          </p:cNvSpPr>
          <p:nvPr/>
        </p:nvSpPr>
        <p:spPr bwMode="auto">
          <a:xfrm>
            <a:off x="1752600" y="2743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3" name="Rectangle 21"/>
          <p:cNvSpPr>
            <a:spLocks noChangeArrowheads="1"/>
          </p:cNvSpPr>
          <p:nvPr/>
        </p:nvSpPr>
        <p:spPr bwMode="auto">
          <a:xfrm>
            <a:off x="6553200" y="21336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4" name="Rectangle 22"/>
          <p:cNvSpPr>
            <a:spLocks noChangeArrowheads="1"/>
          </p:cNvSpPr>
          <p:nvPr/>
        </p:nvSpPr>
        <p:spPr bwMode="auto">
          <a:xfrm>
            <a:off x="6019800" y="2362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5" name="Rectangle 23"/>
          <p:cNvSpPr>
            <a:spLocks noChangeArrowheads="1"/>
          </p:cNvSpPr>
          <p:nvPr/>
        </p:nvSpPr>
        <p:spPr bwMode="auto">
          <a:xfrm>
            <a:off x="6629400" y="26670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6" name="Rectangle 24"/>
          <p:cNvSpPr>
            <a:spLocks noChangeArrowheads="1"/>
          </p:cNvSpPr>
          <p:nvPr/>
        </p:nvSpPr>
        <p:spPr bwMode="auto">
          <a:xfrm>
            <a:off x="6096000" y="25908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7" name="Rectangle 25"/>
          <p:cNvSpPr>
            <a:spLocks noChangeArrowheads="1"/>
          </p:cNvSpPr>
          <p:nvPr/>
        </p:nvSpPr>
        <p:spPr bwMode="auto">
          <a:xfrm>
            <a:off x="6019800" y="4267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8" name="Rectangle 26"/>
          <p:cNvSpPr>
            <a:spLocks noChangeArrowheads="1"/>
          </p:cNvSpPr>
          <p:nvPr/>
        </p:nvSpPr>
        <p:spPr bwMode="auto">
          <a:xfrm>
            <a:off x="6400800" y="44958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89" name="Rectangle 27"/>
          <p:cNvSpPr>
            <a:spLocks noChangeArrowheads="1"/>
          </p:cNvSpPr>
          <p:nvPr/>
        </p:nvSpPr>
        <p:spPr bwMode="auto">
          <a:xfrm>
            <a:off x="3276600" y="44958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0" name="Rectangle 28"/>
          <p:cNvSpPr>
            <a:spLocks noChangeArrowheads="1"/>
          </p:cNvSpPr>
          <p:nvPr/>
        </p:nvSpPr>
        <p:spPr bwMode="auto">
          <a:xfrm>
            <a:off x="3124200" y="43434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1" name="Rectangle 29"/>
          <p:cNvSpPr>
            <a:spLocks noChangeArrowheads="1"/>
          </p:cNvSpPr>
          <p:nvPr/>
        </p:nvSpPr>
        <p:spPr bwMode="auto">
          <a:xfrm>
            <a:off x="3200400" y="40386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2" name="Rectangle 30"/>
          <p:cNvSpPr>
            <a:spLocks noChangeArrowheads="1"/>
          </p:cNvSpPr>
          <p:nvPr/>
        </p:nvSpPr>
        <p:spPr bwMode="auto">
          <a:xfrm>
            <a:off x="6477000" y="41910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3" name="Rectangle 31"/>
          <p:cNvSpPr>
            <a:spLocks noChangeArrowheads="1"/>
          </p:cNvSpPr>
          <p:nvPr/>
        </p:nvSpPr>
        <p:spPr bwMode="auto">
          <a:xfrm>
            <a:off x="6324600" y="39624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4" name="Rectangle 32"/>
          <p:cNvSpPr>
            <a:spLocks noChangeArrowheads="1"/>
          </p:cNvSpPr>
          <p:nvPr/>
        </p:nvSpPr>
        <p:spPr bwMode="auto">
          <a:xfrm>
            <a:off x="6019800" y="22098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5" name="Rectangle 33"/>
          <p:cNvSpPr>
            <a:spLocks noChangeArrowheads="1"/>
          </p:cNvSpPr>
          <p:nvPr/>
        </p:nvSpPr>
        <p:spPr bwMode="auto">
          <a:xfrm>
            <a:off x="6477000" y="25908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6" name="Rectangle 34"/>
          <p:cNvSpPr>
            <a:spLocks noChangeArrowheads="1"/>
          </p:cNvSpPr>
          <p:nvPr/>
        </p:nvSpPr>
        <p:spPr bwMode="auto">
          <a:xfrm>
            <a:off x="6324600" y="27432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7" name="Rectangle 35"/>
          <p:cNvSpPr>
            <a:spLocks noChangeArrowheads="1"/>
          </p:cNvSpPr>
          <p:nvPr/>
        </p:nvSpPr>
        <p:spPr bwMode="auto">
          <a:xfrm>
            <a:off x="5715000" y="25146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8" name="Rectangle 36"/>
          <p:cNvSpPr>
            <a:spLocks noChangeArrowheads="1"/>
          </p:cNvSpPr>
          <p:nvPr/>
        </p:nvSpPr>
        <p:spPr bwMode="auto">
          <a:xfrm>
            <a:off x="6400800" y="2286000"/>
            <a:ext cx="4667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o</a:t>
            </a:r>
          </a:p>
        </p:txBody>
      </p:sp>
      <p:sp>
        <p:nvSpPr>
          <p:cNvPr id="15399" name="Line 37"/>
          <p:cNvSpPr>
            <a:spLocks noChangeShapeType="1"/>
          </p:cNvSpPr>
          <p:nvPr/>
        </p:nvSpPr>
        <p:spPr bwMode="auto">
          <a:xfrm>
            <a:off x="2286000" y="2743200"/>
            <a:ext cx="4114800" cy="0"/>
          </a:xfrm>
          <a:prstGeom prst="line">
            <a:avLst/>
          </a:prstGeom>
          <a:noFill/>
          <a:ln w="12700">
            <a:solidFill>
              <a:schemeClr val="tx1"/>
            </a:solidFill>
            <a:round/>
            <a:headEnd type="triangle" w="med" len="med"/>
            <a:tailEnd type="triangle" w="med" len="med"/>
          </a:ln>
        </p:spPr>
        <p:txBody>
          <a:bodyPr/>
          <a:lstStyle/>
          <a:p>
            <a:endParaRPr lang="en-US"/>
          </a:p>
        </p:txBody>
      </p:sp>
      <p:sp>
        <p:nvSpPr>
          <p:cNvPr id="15400" name="Line 38"/>
          <p:cNvSpPr>
            <a:spLocks noChangeShapeType="1"/>
          </p:cNvSpPr>
          <p:nvPr/>
        </p:nvSpPr>
        <p:spPr bwMode="auto">
          <a:xfrm>
            <a:off x="5562600" y="2057400"/>
            <a:ext cx="1676400" cy="0"/>
          </a:xfrm>
          <a:prstGeom prst="line">
            <a:avLst/>
          </a:prstGeom>
          <a:noFill/>
          <a:ln w="12700">
            <a:solidFill>
              <a:schemeClr val="tx1"/>
            </a:solidFill>
            <a:round/>
            <a:headEnd type="triangle" w="med" len="med"/>
            <a:tailEnd type="triangle" w="med" len="med"/>
          </a:ln>
        </p:spPr>
        <p:txBody>
          <a:bodyPr/>
          <a:lstStyle/>
          <a:p>
            <a:endParaRPr lang="en-US"/>
          </a:p>
        </p:txBody>
      </p:sp>
      <p:sp>
        <p:nvSpPr>
          <p:cNvPr id="15401" name="Line 39"/>
          <p:cNvSpPr>
            <a:spLocks noChangeShapeType="1"/>
          </p:cNvSpPr>
          <p:nvPr/>
        </p:nvSpPr>
        <p:spPr bwMode="auto">
          <a:xfrm>
            <a:off x="3429000" y="4495800"/>
            <a:ext cx="3200400" cy="0"/>
          </a:xfrm>
          <a:prstGeom prst="line">
            <a:avLst/>
          </a:prstGeom>
          <a:noFill/>
          <a:ln w="12700">
            <a:solidFill>
              <a:schemeClr val="tx1"/>
            </a:solidFill>
            <a:round/>
            <a:headEnd type="triangle" w="med" len="med"/>
            <a:tailEnd type="triangle" w="med" len="med"/>
          </a:ln>
        </p:spPr>
        <p:txBody>
          <a:bodyPr/>
          <a:lstStyle/>
          <a:p>
            <a:endParaRPr lang="en-US"/>
          </a:p>
        </p:txBody>
      </p:sp>
      <p:sp>
        <p:nvSpPr>
          <p:cNvPr id="15402" name="Line 40"/>
          <p:cNvSpPr>
            <a:spLocks noChangeShapeType="1"/>
          </p:cNvSpPr>
          <p:nvPr/>
        </p:nvSpPr>
        <p:spPr bwMode="auto">
          <a:xfrm>
            <a:off x="6172200" y="5029200"/>
            <a:ext cx="609600" cy="0"/>
          </a:xfrm>
          <a:prstGeom prst="line">
            <a:avLst/>
          </a:prstGeom>
          <a:noFill/>
          <a:ln w="12700">
            <a:solidFill>
              <a:schemeClr val="tx1"/>
            </a:solidFill>
            <a:round/>
            <a:headEnd type="triangle" w="med" len="med"/>
            <a:tailEnd type="triangle" w="med" len="med"/>
          </a:ln>
        </p:spPr>
        <p:txBody>
          <a:bodyPr/>
          <a:lstStyle/>
          <a:p>
            <a:endParaRPr lang="en-US"/>
          </a:p>
        </p:txBody>
      </p:sp>
      <p:sp>
        <p:nvSpPr>
          <p:cNvPr id="15403" name="Rectangle 41"/>
          <p:cNvSpPr>
            <a:spLocks noChangeArrowheads="1"/>
          </p:cNvSpPr>
          <p:nvPr/>
        </p:nvSpPr>
        <p:spPr bwMode="auto">
          <a:xfrm>
            <a:off x="4038600" y="2209800"/>
            <a:ext cx="5429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A</a:t>
            </a:r>
          </a:p>
        </p:txBody>
      </p:sp>
      <p:sp>
        <p:nvSpPr>
          <p:cNvPr id="15404" name="Rectangle 42"/>
          <p:cNvSpPr>
            <a:spLocks noChangeArrowheads="1"/>
          </p:cNvSpPr>
          <p:nvPr/>
        </p:nvSpPr>
        <p:spPr bwMode="auto">
          <a:xfrm>
            <a:off x="6172200" y="1524000"/>
            <a:ext cx="6953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a:latin typeface="Times New Roman" pitchFamily="18" charset="0"/>
              </a:rPr>
              <a:t>W</a:t>
            </a:r>
          </a:p>
        </p:txBody>
      </p:sp>
      <p:sp>
        <p:nvSpPr>
          <p:cNvPr id="15405" name="Rectangle 43"/>
          <p:cNvSpPr>
            <a:spLocks noChangeArrowheads="1"/>
          </p:cNvSpPr>
          <p:nvPr/>
        </p:nvSpPr>
        <p:spPr bwMode="auto">
          <a:xfrm>
            <a:off x="533400" y="5410200"/>
            <a:ext cx="4657725" cy="576263"/>
          </a:xfrm>
          <a:prstGeom prst="rect">
            <a:avLst/>
          </a:prstGeom>
          <a:noFill/>
          <a:ln w="12700">
            <a:noFill/>
            <a:miter lim="800000"/>
            <a:headEnd/>
            <a:tailEnd/>
          </a:ln>
        </p:spPr>
        <p:txBody>
          <a:bodyPr lIns="90488" tIns="44450" rIns="90488" bIns="44450">
            <a:spAutoFit/>
          </a:bodyPr>
          <a:lstStyle/>
          <a:p>
            <a:pPr eaLnBrk="0" hangingPunct="0">
              <a:spcBef>
                <a:spcPct val="20000"/>
              </a:spcBef>
            </a:pPr>
            <a:r>
              <a:rPr lang="en-US" sz="3200">
                <a:latin typeface="Times New Roman" pitchFamily="18" charset="0"/>
              </a:rPr>
              <a:t>MT = a + b log</a:t>
            </a:r>
            <a:r>
              <a:rPr lang="en-US" sz="2400" baseline="-25000">
                <a:latin typeface="Times New Roman" pitchFamily="18" charset="0"/>
              </a:rPr>
              <a:t>2</a:t>
            </a:r>
            <a:r>
              <a:rPr lang="en-US" sz="2400">
                <a:latin typeface="Times New Roman" pitchFamily="18" charset="0"/>
              </a:rPr>
              <a:t> </a:t>
            </a:r>
            <a:r>
              <a:rPr lang="en-US" sz="3200">
                <a:latin typeface="Times New Roman" pitchFamily="18" charset="0"/>
              </a:rPr>
              <a:t>(2A/W)</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68362"/>
          </a:xfrm>
        </p:spPr>
        <p:txBody>
          <a:bodyPr>
            <a:normAutofit/>
          </a:bodyPr>
          <a:lstStyle/>
          <a:p>
            <a:r>
              <a:rPr lang="en-US" dirty="0" err="1" smtClean="0"/>
              <a:t>Fitts</a:t>
            </a:r>
            <a:r>
              <a:rPr lang="en-US" dirty="0" smtClean="0"/>
              <a:t> Law Exercise</a:t>
            </a:r>
          </a:p>
        </p:txBody>
      </p:sp>
      <p:sp>
        <p:nvSpPr>
          <p:cNvPr id="16389" name="Rectangle 3"/>
          <p:cNvSpPr>
            <a:spLocks noGrp="1" noChangeArrowheads="1"/>
          </p:cNvSpPr>
          <p:nvPr>
            <p:ph idx="1"/>
          </p:nvPr>
        </p:nvSpPr>
        <p:spPr>
          <a:xfrm>
            <a:off x="304800" y="1219200"/>
            <a:ext cx="3657600" cy="4525963"/>
          </a:xfrm>
          <a:solidFill>
            <a:srgbClr val="F3FBA3"/>
          </a:solidFill>
          <a:ln w="19050">
            <a:solidFill>
              <a:schemeClr val="tx1"/>
            </a:solidFill>
          </a:ln>
        </p:spPr>
        <p:txBody>
          <a:bodyPr/>
          <a:lstStyle/>
          <a:p>
            <a:pPr>
              <a:lnSpc>
                <a:spcPct val="90000"/>
              </a:lnSpc>
            </a:pPr>
            <a:r>
              <a:rPr lang="en-US" sz="2800" i="1" dirty="0" smtClean="0"/>
              <a:t>Draw three small circles and three large circles on a sheet of paper with centers about 5 cm and 10cm apart</a:t>
            </a:r>
          </a:p>
          <a:p>
            <a:pPr>
              <a:lnSpc>
                <a:spcPct val="90000"/>
              </a:lnSpc>
            </a:pPr>
            <a:r>
              <a:rPr lang="en-US" sz="2800" i="1" dirty="0" smtClean="0"/>
              <a:t>With a pencil make “dots” between pairs of circles</a:t>
            </a:r>
          </a:p>
          <a:p>
            <a:pPr>
              <a:lnSpc>
                <a:spcPct val="90000"/>
              </a:lnSpc>
            </a:pPr>
            <a:r>
              <a:rPr lang="en-US" sz="2800" i="1" dirty="0" smtClean="0"/>
              <a:t>Record the time for 10 “dots”</a:t>
            </a:r>
          </a:p>
        </p:txBody>
      </p:sp>
      <p:sp>
        <p:nvSpPr>
          <p:cNvPr id="16390" name="Oval 4"/>
          <p:cNvSpPr>
            <a:spLocks noChangeArrowheads="1"/>
          </p:cNvSpPr>
          <p:nvPr/>
        </p:nvSpPr>
        <p:spPr bwMode="auto">
          <a:xfrm>
            <a:off x="5448300" y="2133600"/>
            <a:ext cx="304800" cy="304800"/>
          </a:xfrm>
          <a:prstGeom prst="ellipse">
            <a:avLst/>
          </a:prstGeom>
          <a:solidFill>
            <a:srgbClr val="A0D8FE"/>
          </a:solidFill>
          <a:ln w="9525">
            <a:solidFill>
              <a:schemeClr val="tx1"/>
            </a:solidFill>
            <a:round/>
            <a:headEnd/>
            <a:tailEnd/>
          </a:ln>
        </p:spPr>
        <p:txBody>
          <a:bodyPr wrap="none" anchor="ctr"/>
          <a:lstStyle/>
          <a:p>
            <a:endParaRPr lang="en-US"/>
          </a:p>
        </p:txBody>
      </p:sp>
      <p:sp>
        <p:nvSpPr>
          <p:cNvPr id="16391" name="Oval 6"/>
          <p:cNvSpPr>
            <a:spLocks noChangeArrowheads="1"/>
          </p:cNvSpPr>
          <p:nvPr/>
        </p:nvSpPr>
        <p:spPr bwMode="auto">
          <a:xfrm>
            <a:off x="8115300" y="2133600"/>
            <a:ext cx="304800" cy="304800"/>
          </a:xfrm>
          <a:prstGeom prst="ellipse">
            <a:avLst/>
          </a:prstGeom>
          <a:solidFill>
            <a:srgbClr val="A0D8FE"/>
          </a:solidFill>
          <a:ln w="9525">
            <a:solidFill>
              <a:schemeClr val="tx1"/>
            </a:solidFill>
            <a:round/>
            <a:headEnd/>
            <a:tailEnd/>
          </a:ln>
        </p:spPr>
        <p:txBody>
          <a:bodyPr wrap="none" anchor="ctr"/>
          <a:lstStyle/>
          <a:p>
            <a:endParaRPr lang="en-US"/>
          </a:p>
        </p:txBody>
      </p:sp>
      <p:sp>
        <p:nvSpPr>
          <p:cNvPr id="16392" name="Oval 7"/>
          <p:cNvSpPr>
            <a:spLocks noChangeArrowheads="1"/>
          </p:cNvSpPr>
          <p:nvPr/>
        </p:nvSpPr>
        <p:spPr bwMode="auto">
          <a:xfrm>
            <a:off x="6743700" y="2133600"/>
            <a:ext cx="304800" cy="304800"/>
          </a:xfrm>
          <a:prstGeom prst="ellipse">
            <a:avLst/>
          </a:prstGeom>
          <a:solidFill>
            <a:srgbClr val="A0D8FE"/>
          </a:solidFill>
          <a:ln w="9525">
            <a:solidFill>
              <a:schemeClr val="tx1"/>
            </a:solidFill>
            <a:round/>
            <a:headEnd/>
            <a:tailEnd/>
          </a:ln>
        </p:spPr>
        <p:txBody>
          <a:bodyPr wrap="none" anchor="ctr"/>
          <a:lstStyle/>
          <a:p>
            <a:endParaRPr lang="en-US"/>
          </a:p>
        </p:txBody>
      </p:sp>
      <p:sp>
        <p:nvSpPr>
          <p:cNvPr id="16393" name="Oval 8"/>
          <p:cNvSpPr>
            <a:spLocks noChangeArrowheads="1"/>
          </p:cNvSpPr>
          <p:nvPr/>
        </p:nvSpPr>
        <p:spPr bwMode="auto">
          <a:xfrm>
            <a:off x="5257800" y="3429000"/>
            <a:ext cx="685800" cy="685800"/>
          </a:xfrm>
          <a:prstGeom prst="ellipse">
            <a:avLst/>
          </a:prstGeom>
          <a:solidFill>
            <a:srgbClr val="A0D8FE"/>
          </a:solidFill>
          <a:ln w="9525">
            <a:solidFill>
              <a:schemeClr val="tx1"/>
            </a:solidFill>
            <a:round/>
            <a:headEnd/>
            <a:tailEnd/>
          </a:ln>
        </p:spPr>
        <p:txBody>
          <a:bodyPr wrap="none" anchor="ctr"/>
          <a:lstStyle/>
          <a:p>
            <a:endParaRPr lang="en-US"/>
          </a:p>
        </p:txBody>
      </p:sp>
      <p:sp>
        <p:nvSpPr>
          <p:cNvPr id="16394" name="Oval 9"/>
          <p:cNvSpPr>
            <a:spLocks noChangeArrowheads="1"/>
          </p:cNvSpPr>
          <p:nvPr/>
        </p:nvSpPr>
        <p:spPr bwMode="auto">
          <a:xfrm>
            <a:off x="7924800" y="3429000"/>
            <a:ext cx="685800" cy="685800"/>
          </a:xfrm>
          <a:prstGeom prst="ellipse">
            <a:avLst/>
          </a:prstGeom>
          <a:solidFill>
            <a:srgbClr val="A0D8FE"/>
          </a:solidFill>
          <a:ln w="9525">
            <a:solidFill>
              <a:schemeClr val="tx1"/>
            </a:solidFill>
            <a:round/>
            <a:headEnd/>
            <a:tailEnd/>
          </a:ln>
        </p:spPr>
        <p:txBody>
          <a:bodyPr wrap="none" anchor="ctr"/>
          <a:lstStyle/>
          <a:p>
            <a:endParaRPr lang="en-US"/>
          </a:p>
        </p:txBody>
      </p:sp>
      <p:sp>
        <p:nvSpPr>
          <p:cNvPr id="16395" name="Oval 10"/>
          <p:cNvSpPr>
            <a:spLocks noChangeArrowheads="1"/>
          </p:cNvSpPr>
          <p:nvPr/>
        </p:nvSpPr>
        <p:spPr bwMode="auto">
          <a:xfrm>
            <a:off x="6553200" y="3429000"/>
            <a:ext cx="685800" cy="685800"/>
          </a:xfrm>
          <a:prstGeom prst="ellipse">
            <a:avLst/>
          </a:prstGeom>
          <a:solidFill>
            <a:srgbClr val="A0D8FE"/>
          </a:solidFill>
          <a:ln w="9525">
            <a:solidFill>
              <a:schemeClr val="tx1"/>
            </a:solidFill>
            <a:round/>
            <a:headEnd/>
            <a:tailEnd/>
          </a:ln>
        </p:spPr>
        <p:txBody>
          <a:bodyPr wrap="none" anchor="ctr"/>
          <a:lstStyle/>
          <a:p>
            <a:endParaRPr lang="en-US"/>
          </a:p>
        </p:txBody>
      </p:sp>
      <p:sp>
        <p:nvSpPr>
          <p:cNvPr id="16396" name="Line 11"/>
          <p:cNvSpPr>
            <a:spLocks noChangeShapeType="1"/>
          </p:cNvSpPr>
          <p:nvPr/>
        </p:nvSpPr>
        <p:spPr bwMode="auto">
          <a:xfrm>
            <a:off x="5562600" y="3124200"/>
            <a:ext cx="1371600" cy="0"/>
          </a:xfrm>
          <a:prstGeom prst="line">
            <a:avLst/>
          </a:prstGeom>
          <a:noFill/>
          <a:ln w="9525">
            <a:solidFill>
              <a:schemeClr val="tx1"/>
            </a:solidFill>
            <a:round/>
            <a:headEnd type="triangle" w="med" len="med"/>
            <a:tailEnd type="triangle" w="med" len="med"/>
          </a:ln>
        </p:spPr>
        <p:txBody>
          <a:bodyPr/>
          <a:lstStyle/>
          <a:p>
            <a:endParaRPr lang="en-US"/>
          </a:p>
        </p:txBody>
      </p:sp>
      <p:sp>
        <p:nvSpPr>
          <p:cNvPr id="16397" name="Line 12"/>
          <p:cNvSpPr>
            <a:spLocks noChangeShapeType="1"/>
          </p:cNvSpPr>
          <p:nvPr/>
        </p:nvSpPr>
        <p:spPr bwMode="auto">
          <a:xfrm>
            <a:off x="5562600" y="4648200"/>
            <a:ext cx="2743200" cy="0"/>
          </a:xfrm>
          <a:prstGeom prst="line">
            <a:avLst/>
          </a:prstGeom>
          <a:noFill/>
          <a:ln w="9525">
            <a:solidFill>
              <a:schemeClr val="tx1"/>
            </a:solidFill>
            <a:round/>
            <a:headEnd type="triangle" w="med" len="med"/>
            <a:tailEnd type="triangle" w="med" len="med"/>
          </a:ln>
        </p:spPr>
        <p:txBody>
          <a:bodyPr/>
          <a:lstStyle/>
          <a:p>
            <a:endParaRPr lang="en-US"/>
          </a:p>
        </p:txBody>
      </p:sp>
      <p:sp>
        <p:nvSpPr>
          <p:cNvPr id="16398" name="Text Box 13"/>
          <p:cNvSpPr txBox="1">
            <a:spLocks noChangeArrowheads="1"/>
          </p:cNvSpPr>
          <p:nvPr/>
        </p:nvSpPr>
        <p:spPr bwMode="auto">
          <a:xfrm>
            <a:off x="6096000" y="2819400"/>
            <a:ext cx="685800" cy="304800"/>
          </a:xfrm>
          <a:prstGeom prst="rect">
            <a:avLst/>
          </a:prstGeom>
          <a:noFill/>
          <a:ln w="9525">
            <a:noFill/>
            <a:miter lim="800000"/>
            <a:headEnd/>
            <a:tailEnd/>
          </a:ln>
        </p:spPr>
        <p:txBody>
          <a:bodyPr>
            <a:spAutoFit/>
          </a:bodyPr>
          <a:lstStyle/>
          <a:p>
            <a:pPr>
              <a:spcBef>
                <a:spcPct val="50000"/>
              </a:spcBef>
            </a:pPr>
            <a:r>
              <a:rPr lang="en-US" sz="1400"/>
              <a:t>5 cm</a:t>
            </a:r>
          </a:p>
        </p:txBody>
      </p:sp>
      <p:sp>
        <p:nvSpPr>
          <p:cNvPr id="16399" name="Text Box 14"/>
          <p:cNvSpPr txBox="1">
            <a:spLocks noChangeArrowheads="1"/>
          </p:cNvSpPr>
          <p:nvPr/>
        </p:nvSpPr>
        <p:spPr bwMode="auto">
          <a:xfrm>
            <a:off x="6553200" y="4267200"/>
            <a:ext cx="685800" cy="304800"/>
          </a:xfrm>
          <a:prstGeom prst="rect">
            <a:avLst/>
          </a:prstGeom>
          <a:noFill/>
          <a:ln w="9525">
            <a:noFill/>
            <a:miter lim="800000"/>
            <a:headEnd/>
            <a:tailEnd/>
          </a:ln>
        </p:spPr>
        <p:txBody>
          <a:bodyPr>
            <a:spAutoFit/>
          </a:bodyPr>
          <a:lstStyle/>
          <a:p>
            <a:pPr>
              <a:spcBef>
                <a:spcPct val="50000"/>
              </a:spcBef>
            </a:pPr>
            <a:r>
              <a:rPr lang="en-US" sz="1400"/>
              <a:t>10 cm</a:t>
            </a:r>
          </a:p>
        </p:txBody>
      </p:sp>
      <p:sp>
        <p:nvSpPr>
          <p:cNvPr id="16400" name="Text Box 15"/>
          <p:cNvSpPr txBox="1">
            <a:spLocks noChangeArrowheads="1"/>
          </p:cNvSpPr>
          <p:nvPr/>
        </p:nvSpPr>
        <p:spPr bwMode="auto">
          <a:xfrm>
            <a:off x="4267200" y="3581400"/>
            <a:ext cx="685800" cy="304800"/>
          </a:xfrm>
          <a:prstGeom prst="rect">
            <a:avLst/>
          </a:prstGeom>
          <a:noFill/>
          <a:ln w="9525">
            <a:noFill/>
            <a:miter lim="800000"/>
            <a:headEnd/>
            <a:tailEnd/>
          </a:ln>
        </p:spPr>
        <p:txBody>
          <a:bodyPr>
            <a:spAutoFit/>
          </a:bodyPr>
          <a:lstStyle/>
          <a:p>
            <a:pPr>
              <a:spcBef>
                <a:spcPct val="50000"/>
              </a:spcBef>
            </a:pPr>
            <a:r>
              <a:rPr lang="en-US" sz="1400"/>
              <a:t>2 cm</a:t>
            </a:r>
          </a:p>
        </p:txBody>
      </p:sp>
      <p:sp>
        <p:nvSpPr>
          <p:cNvPr id="16401" name="Text Box 16"/>
          <p:cNvSpPr txBox="1">
            <a:spLocks noChangeArrowheads="1"/>
          </p:cNvSpPr>
          <p:nvPr/>
        </p:nvSpPr>
        <p:spPr bwMode="auto">
          <a:xfrm>
            <a:off x="4495800" y="2133600"/>
            <a:ext cx="685800" cy="304800"/>
          </a:xfrm>
          <a:prstGeom prst="rect">
            <a:avLst/>
          </a:prstGeom>
          <a:noFill/>
          <a:ln w="9525">
            <a:noFill/>
            <a:miter lim="800000"/>
            <a:headEnd/>
            <a:tailEnd/>
          </a:ln>
        </p:spPr>
        <p:txBody>
          <a:bodyPr>
            <a:spAutoFit/>
          </a:bodyPr>
          <a:lstStyle/>
          <a:p>
            <a:pPr>
              <a:spcBef>
                <a:spcPct val="50000"/>
              </a:spcBef>
            </a:pPr>
            <a:r>
              <a:rPr lang="en-US" sz="1400"/>
              <a:t>1 cm</a:t>
            </a:r>
          </a:p>
        </p:txBody>
      </p:sp>
      <p:sp>
        <p:nvSpPr>
          <p:cNvPr id="16402" name="Line 17"/>
          <p:cNvSpPr>
            <a:spLocks noChangeShapeType="1"/>
          </p:cNvSpPr>
          <p:nvPr/>
        </p:nvSpPr>
        <p:spPr bwMode="auto">
          <a:xfrm rot="5400000">
            <a:off x="5029200" y="2286000"/>
            <a:ext cx="304800" cy="0"/>
          </a:xfrm>
          <a:prstGeom prst="line">
            <a:avLst/>
          </a:prstGeom>
          <a:noFill/>
          <a:ln w="9525">
            <a:solidFill>
              <a:schemeClr val="tx1"/>
            </a:solidFill>
            <a:round/>
            <a:headEnd type="triangle" w="med" len="med"/>
            <a:tailEnd type="triangle" w="med" len="med"/>
          </a:ln>
        </p:spPr>
        <p:txBody>
          <a:bodyPr/>
          <a:lstStyle/>
          <a:p>
            <a:endParaRPr lang="en-US"/>
          </a:p>
        </p:txBody>
      </p:sp>
      <p:sp>
        <p:nvSpPr>
          <p:cNvPr id="16403" name="Line 18"/>
          <p:cNvSpPr>
            <a:spLocks noChangeShapeType="1"/>
          </p:cNvSpPr>
          <p:nvPr/>
        </p:nvSpPr>
        <p:spPr bwMode="auto">
          <a:xfrm rot="5400000">
            <a:off x="4724400" y="3733800"/>
            <a:ext cx="609600" cy="0"/>
          </a:xfrm>
          <a:prstGeom prst="line">
            <a:avLst/>
          </a:prstGeom>
          <a:noFill/>
          <a:ln w="9525">
            <a:solidFill>
              <a:schemeClr val="tx1"/>
            </a:solidFill>
            <a:round/>
            <a:headEnd type="triangle" w="med" len="med"/>
            <a:tailEnd type="triangle" w="med" len="med"/>
          </a:ln>
        </p:spPr>
        <p:txBody>
          <a:bodyPr/>
          <a:lstStyle/>
          <a:p>
            <a:endParaRPr lang="en-US"/>
          </a:p>
        </p:txBody>
      </p:sp>
      <p:sp>
        <p:nvSpPr>
          <p:cNvPr id="16404" name="AutoShape 19"/>
          <p:cNvSpPr>
            <a:spLocks noChangeArrowheads="1"/>
          </p:cNvSpPr>
          <p:nvPr/>
        </p:nvSpPr>
        <p:spPr bwMode="auto">
          <a:xfrm>
            <a:off x="4572000" y="5029200"/>
            <a:ext cx="3581400" cy="1295400"/>
          </a:xfrm>
          <a:prstGeom prst="wedgeRoundRectCallout">
            <a:avLst>
              <a:gd name="adj1" fmla="val -81958"/>
              <a:gd name="adj2" fmla="val 6847"/>
              <a:gd name="adj3" fmla="val 16667"/>
            </a:avLst>
          </a:prstGeom>
          <a:solidFill>
            <a:schemeClr val="accent1"/>
          </a:solidFill>
          <a:ln w="9525">
            <a:solidFill>
              <a:schemeClr val="tx1"/>
            </a:solidFill>
            <a:miter lim="800000"/>
            <a:headEnd/>
            <a:tailEnd/>
          </a:ln>
        </p:spPr>
        <p:txBody>
          <a:bodyPr/>
          <a:lstStyle/>
          <a:p>
            <a:pPr algn="ctr"/>
            <a:r>
              <a:rPr lang="en-US" sz="2000" b="1"/>
              <a:t>Plot the times for each exercise by Amplitude and Target Size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mtClean="0"/>
              <a:t>Target Rules</a:t>
            </a:r>
          </a:p>
        </p:txBody>
      </p:sp>
      <p:sp>
        <p:nvSpPr>
          <p:cNvPr id="19461" name="Rectangle 3"/>
          <p:cNvSpPr>
            <a:spLocks noGrp="1" noChangeArrowheads="1"/>
          </p:cNvSpPr>
          <p:nvPr>
            <p:ph idx="1"/>
          </p:nvPr>
        </p:nvSpPr>
        <p:spPr/>
        <p:txBody>
          <a:bodyPr/>
          <a:lstStyle/>
          <a:p>
            <a:r>
              <a:rPr lang="en-US" dirty="0" smtClean="0"/>
              <a:t>Increase Target Size Percentage </a:t>
            </a:r>
          </a:p>
          <a:p>
            <a:pPr lvl="1"/>
            <a:r>
              <a:rPr lang="en-US" dirty="0" smtClean="0"/>
              <a:t>Access, Adjustment, Finesse</a:t>
            </a:r>
          </a:p>
          <a:p>
            <a:r>
              <a:rPr lang="en-US" dirty="0" smtClean="0"/>
              <a:t>Consider Effect of Part Weight</a:t>
            </a:r>
          </a:p>
          <a:p>
            <a:r>
              <a:rPr lang="en-US" dirty="0" smtClean="0"/>
              <a:t>Consider Effect of Part Size</a:t>
            </a:r>
          </a:p>
        </p:txBody>
      </p:sp>
      <p:sp>
        <p:nvSpPr>
          <p:cNvPr id="2" name="Slide Number Placeholder 1"/>
          <p:cNvSpPr>
            <a:spLocks noGrp="1"/>
          </p:cNvSpPr>
          <p:nvPr>
            <p:ph type="sldNum" sz="quarter" idx="12"/>
          </p:nvPr>
        </p:nvSpPr>
        <p:spPr/>
        <p:txBody>
          <a:bodyPr/>
          <a:lstStyle/>
          <a:p>
            <a:fld id="{CCFAA4CE-CA3F-474F-87A0-D438EB94B7D0}" type="slidenum">
              <a:rPr lang="en-US" smtClean="0"/>
              <a:pPr/>
              <a:t>24</a:t>
            </a:fld>
            <a:endParaRPr lang="en-US"/>
          </a:p>
        </p:txBody>
      </p:sp>
      <p:sp>
        <p:nvSpPr>
          <p:cNvPr id="3" name="TextBox 2"/>
          <p:cNvSpPr txBox="1"/>
          <p:nvPr/>
        </p:nvSpPr>
        <p:spPr>
          <a:xfrm>
            <a:off x="403746" y="4676127"/>
            <a:ext cx="8458200" cy="461665"/>
          </a:xfrm>
          <a:prstGeom prst="rect">
            <a:avLst/>
          </a:prstGeom>
          <a:noFill/>
        </p:spPr>
        <p:txBody>
          <a:bodyPr wrap="square" rtlCol="0">
            <a:spAutoFit/>
          </a:bodyPr>
          <a:lstStyle/>
          <a:p>
            <a:r>
              <a:rPr lang="en-US" sz="2400" b="1" i="1" dirty="0" smtClean="0"/>
              <a:t>Large time and postural stress savings by targeting the targets</a:t>
            </a:r>
            <a:endParaRPr lang="en-US" sz="2400" b="1" i="1" dirty="0"/>
          </a:p>
        </p:txBody>
      </p:sp>
    </p:spTree>
    <p:extLst>
      <p:ext uri="{BB962C8B-B14F-4D97-AF65-F5344CB8AC3E}">
        <p14:creationId xmlns="" xmlns:p14="http://schemas.microsoft.com/office/powerpoint/2010/main" val="5418324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normAutofit/>
          </a:bodyPr>
          <a:lstStyle/>
          <a:p>
            <a:r>
              <a:rPr lang="en-US" dirty="0" smtClean="0"/>
              <a:t>Choices Exercise</a:t>
            </a:r>
          </a:p>
        </p:txBody>
      </p:sp>
      <p:sp>
        <p:nvSpPr>
          <p:cNvPr id="23557" name="Rectangle 3"/>
          <p:cNvSpPr>
            <a:spLocks noGrp="1" noChangeArrowheads="1"/>
          </p:cNvSpPr>
          <p:nvPr>
            <p:ph idx="1"/>
          </p:nvPr>
        </p:nvSpPr>
        <p:spPr>
          <a:xfrm>
            <a:off x="1621809" y="3048000"/>
            <a:ext cx="5638800" cy="2209800"/>
          </a:xfrm>
          <a:solidFill>
            <a:srgbClr val="F3FBA3"/>
          </a:solidFill>
          <a:ln w="28575">
            <a:solidFill>
              <a:schemeClr val="tx1"/>
            </a:solidFill>
          </a:ln>
        </p:spPr>
        <p:txBody>
          <a:bodyPr>
            <a:normAutofit fontScale="92500"/>
          </a:bodyPr>
          <a:lstStyle/>
          <a:p>
            <a:r>
              <a:rPr lang="en-US" sz="2400" dirty="0" smtClean="0"/>
              <a:t>Hold a pack of playing cards face down</a:t>
            </a:r>
          </a:p>
          <a:p>
            <a:r>
              <a:rPr lang="en-US" sz="2400" dirty="0" smtClean="0"/>
              <a:t>Sort them into 2 piles</a:t>
            </a:r>
          </a:p>
          <a:p>
            <a:r>
              <a:rPr lang="en-US" sz="2400" dirty="0" smtClean="0"/>
              <a:t>Sort them into 4 piles</a:t>
            </a:r>
          </a:p>
          <a:p>
            <a:r>
              <a:rPr lang="en-US" sz="2400" dirty="0" smtClean="0"/>
              <a:t>Sort them into RED and BLACK</a:t>
            </a:r>
          </a:p>
          <a:p>
            <a:r>
              <a:rPr lang="en-US" sz="2400" dirty="0" smtClean="0"/>
              <a:t>Sort them into H, C, D, S</a:t>
            </a:r>
          </a:p>
        </p:txBody>
      </p:sp>
      <p:sp>
        <p:nvSpPr>
          <p:cNvPr id="3" name="Slide Number Placeholder 2"/>
          <p:cNvSpPr>
            <a:spLocks noGrp="1"/>
          </p:cNvSpPr>
          <p:nvPr>
            <p:ph type="sldNum" sz="quarter" idx="12"/>
          </p:nvPr>
        </p:nvSpPr>
        <p:spPr/>
        <p:txBody>
          <a:bodyPr/>
          <a:lstStyle/>
          <a:p>
            <a:fld id="{CCFAA4CE-CA3F-474F-87A0-D438EB94B7D0}" type="slidenum">
              <a:rPr lang="en-US" smtClean="0"/>
              <a:pPr/>
              <a:t>25</a:t>
            </a:fld>
            <a:endParaRPr lang="en-US"/>
          </a:p>
        </p:txBody>
      </p:sp>
      <p:sp>
        <p:nvSpPr>
          <p:cNvPr id="7" name="Rectangle 3"/>
          <p:cNvSpPr txBox="1">
            <a:spLocks noChangeArrowheads="1"/>
          </p:cNvSpPr>
          <p:nvPr/>
        </p:nvSpPr>
        <p:spPr>
          <a:xfrm>
            <a:off x="364509" y="1676400"/>
            <a:ext cx="8153400" cy="1295400"/>
          </a:xfrm>
          <a:prstGeom prst="rect">
            <a:avLst/>
          </a:prstGeom>
        </p:spPr>
        <p:txBody>
          <a:bodyPr vert="horz" lIns="90488" tIns="44450" rIns="90488" bIns="4445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smtClean="0"/>
              <a:t>Hick’s Law 	MT = a + b log</a:t>
            </a:r>
            <a:r>
              <a:rPr lang="en-US" baseline="-25000" dirty="0" smtClean="0"/>
              <a:t>2</a:t>
            </a:r>
            <a:r>
              <a:rPr lang="en-US" dirty="0" smtClean="0"/>
              <a:t>n</a:t>
            </a:r>
          </a:p>
          <a:p>
            <a:pPr lvl="1">
              <a:buFontTx/>
              <a:buNone/>
            </a:pPr>
            <a:r>
              <a:rPr lang="en-US" dirty="0" smtClean="0"/>
              <a:t>	where:		n = number of choices</a:t>
            </a:r>
          </a:p>
          <a:p>
            <a:pPr lvl="1">
              <a:buFontTx/>
              <a:buNone/>
            </a:pPr>
            <a:r>
              <a:rPr lang="en-US" dirty="0" smtClean="0"/>
              <a:t>	</a:t>
            </a:r>
          </a:p>
        </p:txBody>
      </p:sp>
      <p:sp>
        <p:nvSpPr>
          <p:cNvPr id="2" name="TextBox 1"/>
          <p:cNvSpPr txBox="1"/>
          <p:nvPr/>
        </p:nvSpPr>
        <p:spPr>
          <a:xfrm>
            <a:off x="288309" y="5611504"/>
            <a:ext cx="8305800" cy="523220"/>
          </a:xfrm>
          <a:prstGeom prst="rect">
            <a:avLst/>
          </a:prstGeom>
          <a:noFill/>
        </p:spPr>
        <p:txBody>
          <a:bodyPr wrap="square" rtlCol="0">
            <a:spAutoFit/>
          </a:bodyPr>
          <a:lstStyle/>
          <a:p>
            <a:pPr algn="ctr"/>
            <a:r>
              <a:rPr lang="en-US" sz="2800" b="1" i="1" dirty="0" smtClean="0"/>
              <a:t>Measure the Times, Observe the Errors and Hesitations</a:t>
            </a:r>
            <a:endParaRPr lang="en-US" sz="2800" b="1" i="1" dirty="0"/>
          </a:p>
        </p:txBody>
      </p:sp>
    </p:spTree>
    <p:extLst>
      <p:ext uri="{BB962C8B-B14F-4D97-AF65-F5344CB8AC3E}">
        <p14:creationId xmlns="" xmlns:p14="http://schemas.microsoft.com/office/powerpoint/2010/main" val="1352378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381000"/>
            <a:ext cx="8686800" cy="838200"/>
          </a:xfrm>
        </p:spPr>
        <p:txBody>
          <a:bodyPr>
            <a:normAutofit fontScale="90000"/>
          </a:bodyPr>
          <a:lstStyle/>
          <a:p>
            <a:r>
              <a:rPr lang="en-US" sz="3100" dirty="0" smtClean="0"/>
              <a:t>Applications of Motor Skill Learning: </a:t>
            </a:r>
            <a:br>
              <a:rPr lang="en-US" sz="3100" dirty="0" smtClean="0"/>
            </a:br>
            <a:r>
              <a:rPr lang="en-US" sz="3100" dirty="0" smtClean="0"/>
              <a:t>De </a:t>
            </a:r>
            <a:r>
              <a:rPr lang="en-US" sz="3100" dirty="0" err="1" smtClean="0"/>
              <a:t>Jongs</a:t>
            </a:r>
            <a:r>
              <a:rPr lang="en-US" sz="3100" dirty="0" smtClean="0"/>
              <a:t> Law</a:t>
            </a:r>
          </a:p>
        </p:txBody>
      </p:sp>
      <p:sp>
        <p:nvSpPr>
          <p:cNvPr id="76803" name="Rectangle 3"/>
          <p:cNvSpPr>
            <a:spLocks noGrp="1" noChangeArrowheads="1"/>
          </p:cNvSpPr>
          <p:nvPr>
            <p:ph idx="1"/>
          </p:nvPr>
        </p:nvSpPr>
        <p:spPr>
          <a:xfrm>
            <a:off x="914400" y="1447800"/>
            <a:ext cx="4114800" cy="4572000"/>
          </a:xfrm>
        </p:spPr>
        <p:txBody>
          <a:bodyPr>
            <a:normAutofit/>
          </a:bodyPr>
          <a:lstStyle/>
          <a:p>
            <a:r>
              <a:rPr lang="en-US" sz="2400" dirty="0" smtClean="0"/>
              <a:t>Ball games coaching</a:t>
            </a:r>
          </a:p>
          <a:p>
            <a:r>
              <a:rPr lang="en-US" sz="2400" dirty="0" smtClean="0"/>
              <a:t>Learning to fly</a:t>
            </a:r>
          </a:p>
          <a:p>
            <a:r>
              <a:rPr lang="en-US" sz="2400" dirty="0" smtClean="0"/>
              <a:t>Controlling the Robotic arm in the Shuttle</a:t>
            </a:r>
          </a:p>
          <a:p>
            <a:r>
              <a:rPr lang="en-US" sz="2400" dirty="0" smtClean="0"/>
              <a:t>Assembly tasks</a:t>
            </a:r>
          </a:p>
          <a:p>
            <a:r>
              <a:rPr lang="en-US" sz="2400" dirty="0" smtClean="0"/>
              <a:t>Filling out forms</a:t>
            </a:r>
          </a:p>
          <a:p>
            <a:r>
              <a:rPr lang="en-US" sz="2400" dirty="0" smtClean="0"/>
              <a:t>Dentists</a:t>
            </a:r>
          </a:p>
        </p:txBody>
      </p:sp>
      <p:sp>
        <p:nvSpPr>
          <p:cNvPr id="76804" name="Slide Number Placeholder 5"/>
          <p:cNvSpPr>
            <a:spLocks noGrp="1"/>
          </p:cNvSpPr>
          <p:nvPr>
            <p:ph type="sldNum" sz="quarter" idx="12"/>
          </p:nvPr>
        </p:nvSpPr>
        <p:spPr bwMode="auto">
          <a:ln>
            <a:round/>
            <a:headEnd/>
            <a:tailEnd/>
          </a:ln>
        </p:spPr>
        <p:txBody>
          <a:bodyPr/>
          <a:lstStyle/>
          <a:p>
            <a:fld id="{C80B2664-0654-414A-930C-39FFE8DB02EA}" type="slidenum">
              <a:rPr lang="en-US" smtClean="0"/>
              <a:pPr/>
              <a:t>26</a:t>
            </a:fld>
            <a:endParaRPr lang="en-US" smtClean="0"/>
          </a:p>
        </p:txBody>
      </p:sp>
      <p:pic>
        <p:nvPicPr>
          <p:cNvPr id="76805" name="Picture 4" descr="s109e5685"/>
          <p:cNvPicPr>
            <a:picLocks noChangeAspect="1" noChangeArrowheads="1"/>
          </p:cNvPicPr>
          <p:nvPr/>
        </p:nvPicPr>
        <p:blipFill>
          <a:blip r:embed="rId3" cstate="print"/>
          <a:srcRect/>
          <a:stretch>
            <a:fillRect/>
          </a:stretch>
        </p:blipFill>
        <p:spPr bwMode="auto">
          <a:xfrm>
            <a:off x="5181600" y="1905000"/>
            <a:ext cx="2438400" cy="2112963"/>
          </a:xfrm>
          <a:prstGeom prst="rect">
            <a:avLst/>
          </a:prstGeom>
          <a:noFill/>
          <a:ln w="9525">
            <a:noFill/>
            <a:miter lim="800000"/>
            <a:headEnd/>
            <a:tailEnd/>
          </a:ln>
        </p:spPr>
      </p:pic>
      <p:pic>
        <p:nvPicPr>
          <p:cNvPr id="76806" name="Picture 5" descr="MPj01851640000[1]"/>
          <p:cNvPicPr>
            <a:picLocks noChangeAspect="1" noChangeArrowheads="1"/>
          </p:cNvPicPr>
          <p:nvPr/>
        </p:nvPicPr>
        <p:blipFill>
          <a:blip r:embed="rId4" cstate="print"/>
          <a:srcRect/>
          <a:stretch>
            <a:fillRect/>
          </a:stretch>
        </p:blipFill>
        <p:spPr bwMode="auto">
          <a:xfrm>
            <a:off x="6356350" y="3733800"/>
            <a:ext cx="1974850" cy="2895600"/>
          </a:xfrm>
          <a:prstGeom prst="rect">
            <a:avLst/>
          </a:prstGeom>
          <a:noFill/>
          <a:ln w="9525">
            <a:noFill/>
            <a:miter lim="800000"/>
            <a:headEnd/>
            <a:tailEnd/>
          </a:ln>
        </p:spPr>
      </p:pic>
      <p:grpSp>
        <p:nvGrpSpPr>
          <p:cNvPr id="2" name="Group 6"/>
          <p:cNvGrpSpPr>
            <a:grpSpLocks/>
          </p:cNvGrpSpPr>
          <p:nvPr/>
        </p:nvGrpSpPr>
        <p:grpSpPr bwMode="auto">
          <a:xfrm>
            <a:off x="2438400" y="4402138"/>
            <a:ext cx="3246438" cy="1617662"/>
            <a:chOff x="576" y="3109"/>
            <a:chExt cx="2045" cy="1019"/>
          </a:xfrm>
        </p:grpSpPr>
        <p:sp>
          <p:nvSpPr>
            <p:cNvPr id="76810" name="Freeform 7"/>
            <p:cNvSpPr>
              <a:spLocks/>
            </p:cNvSpPr>
            <p:nvPr/>
          </p:nvSpPr>
          <p:spPr bwMode="auto">
            <a:xfrm>
              <a:off x="672" y="3216"/>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round/>
              <a:headEnd/>
              <a:tailEnd/>
            </a:ln>
          </p:spPr>
          <p:txBody>
            <a:bodyPr/>
            <a:lstStyle/>
            <a:p>
              <a:endParaRPr lang="en-US"/>
            </a:p>
          </p:txBody>
        </p:sp>
        <p:sp>
          <p:nvSpPr>
            <p:cNvPr id="76811" name="Line 8"/>
            <p:cNvSpPr>
              <a:spLocks noChangeShapeType="1"/>
            </p:cNvSpPr>
            <p:nvPr/>
          </p:nvSpPr>
          <p:spPr bwMode="auto">
            <a:xfrm>
              <a:off x="576" y="3216"/>
              <a:ext cx="0" cy="912"/>
            </a:xfrm>
            <a:prstGeom prst="line">
              <a:avLst/>
            </a:prstGeom>
            <a:noFill/>
            <a:ln w="9525">
              <a:solidFill>
                <a:schemeClr val="tx1"/>
              </a:solidFill>
              <a:round/>
              <a:headEnd/>
              <a:tailEnd/>
            </a:ln>
          </p:spPr>
          <p:txBody>
            <a:bodyPr/>
            <a:lstStyle/>
            <a:p>
              <a:endParaRPr lang="en-US"/>
            </a:p>
          </p:txBody>
        </p:sp>
        <p:sp>
          <p:nvSpPr>
            <p:cNvPr id="76812" name="Line 9"/>
            <p:cNvSpPr>
              <a:spLocks noChangeShapeType="1"/>
            </p:cNvSpPr>
            <p:nvPr/>
          </p:nvSpPr>
          <p:spPr bwMode="auto">
            <a:xfrm>
              <a:off x="576" y="4128"/>
              <a:ext cx="1920" cy="0"/>
            </a:xfrm>
            <a:prstGeom prst="line">
              <a:avLst/>
            </a:prstGeom>
            <a:noFill/>
            <a:ln w="9525">
              <a:solidFill>
                <a:schemeClr val="tx1"/>
              </a:solidFill>
              <a:round/>
              <a:headEnd/>
              <a:tailEnd/>
            </a:ln>
          </p:spPr>
          <p:txBody>
            <a:bodyPr/>
            <a:lstStyle/>
            <a:p>
              <a:endParaRPr lang="en-US"/>
            </a:p>
          </p:txBody>
        </p:sp>
        <p:sp>
          <p:nvSpPr>
            <p:cNvPr id="76813" name="Freeform 7"/>
            <p:cNvSpPr>
              <a:spLocks/>
            </p:cNvSpPr>
            <p:nvPr/>
          </p:nvSpPr>
          <p:spPr bwMode="auto">
            <a:xfrm rot="311376">
              <a:off x="701" y="3109"/>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prstDash val="dash"/>
              <a:round/>
              <a:headEnd/>
              <a:tailEnd/>
            </a:ln>
          </p:spPr>
          <p:txBody>
            <a:bodyPr/>
            <a:lstStyle/>
            <a:p>
              <a:endParaRPr lang="en-US"/>
            </a:p>
          </p:txBody>
        </p:sp>
        <p:sp>
          <p:nvSpPr>
            <p:cNvPr id="76814" name="Freeform 7"/>
            <p:cNvSpPr>
              <a:spLocks/>
            </p:cNvSpPr>
            <p:nvPr/>
          </p:nvSpPr>
          <p:spPr bwMode="auto">
            <a:xfrm rot="-198050">
              <a:off x="576" y="3360"/>
              <a:ext cx="1920" cy="720"/>
            </a:xfrm>
            <a:custGeom>
              <a:avLst/>
              <a:gdLst>
                <a:gd name="T0" fmla="*/ 0 w 1920"/>
                <a:gd name="T1" fmla="*/ 0 h 720"/>
                <a:gd name="T2" fmla="*/ 480 w 1920"/>
                <a:gd name="T3" fmla="*/ 576 h 720"/>
                <a:gd name="T4" fmla="*/ 1920 w 1920"/>
                <a:gd name="T5" fmla="*/ 720 h 720"/>
                <a:gd name="T6" fmla="*/ 0 60000 65536"/>
                <a:gd name="T7" fmla="*/ 0 60000 65536"/>
                <a:gd name="T8" fmla="*/ 0 60000 65536"/>
                <a:gd name="T9" fmla="*/ 0 w 1920"/>
                <a:gd name="T10" fmla="*/ 0 h 720"/>
                <a:gd name="T11" fmla="*/ 1920 w 1920"/>
                <a:gd name="T12" fmla="*/ 720 h 720"/>
              </a:gdLst>
              <a:ahLst/>
              <a:cxnLst>
                <a:cxn ang="T6">
                  <a:pos x="T0" y="T1"/>
                </a:cxn>
                <a:cxn ang="T7">
                  <a:pos x="T2" y="T3"/>
                </a:cxn>
                <a:cxn ang="T8">
                  <a:pos x="T4" y="T5"/>
                </a:cxn>
              </a:cxnLst>
              <a:rect l="T9" t="T10" r="T11" b="T12"/>
              <a:pathLst>
                <a:path w="1920" h="720">
                  <a:moveTo>
                    <a:pt x="0" y="0"/>
                  </a:moveTo>
                  <a:cubicBezTo>
                    <a:pt x="80" y="228"/>
                    <a:pt x="160" y="456"/>
                    <a:pt x="480" y="576"/>
                  </a:cubicBezTo>
                  <a:cubicBezTo>
                    <a:pt x="800" y="696"/>
                    <a:pt x="1680" y="688"/>
                    <a:pt x="1920" y="720"/>
                  </a:cubicBezTo>
                </a:path>
              </a:pathLst>
            </a:custGeom>
            <a:noFill/>
            <a:ln w="28575">
              <a:solidFill>
                <a:schemeClr val="tx1"/>
              </a:solidFill>
              <a:prstDash val="dash"/>
              <a:round/>
              <a:headEnd/>
              <a:tailEnd/>
            </a:ln>
          </p:spPr>
          <p:txBody>
            <a:bodyPr/>
            <a:lstStyle/>
            <a:p>
              <a:endParaRPr lang="en-US"/>
            </a:p>
          </p:txBody>
        </p:sp>
      </p:grpSp>
      <p:sp>
        <p:nvSpPr>
          <p:cNvPr id="76808" name="Text Box 10"/>
          <p:cNvSpPr txBox="1">
            <a:spLocks noChangeArrowheads="1"/>
          </p:cNvSpPr>
          <p:nvPr/>
        </p:nvSpPr>
        <p:spPr bwMode="auto">
          <a:xfrm>
            <a:off x="3124200" y="6172200"/>
            <a:ext cx="2667000" cy="338138"/>
          </a:xfrm>
          <a:prstGeom prst="rect">
            <a:avLst/>
          </a:prstGeom>
          <a:noFill/>
          <a:ln w="9525">
            <a:noFill/>
            <a:miter lim="800000"/>
            <a:headEnd/>
            <a:tailEnd/>
          </a:ln>
        </p:spPr>
        <p:txBody>
          <a:bodyPr>
            <a:spAutoFit/>
          </a:bodyPr>
          <a:lstStyle/>
          <a:p>
            <a:pPr>
              <a:spcBef>
                <a:spcPct val="50000"/>
              </a:spcBef>
            </a:pPr>
            <a:r>
              <a:rPr lang="en-US" sz="1600" b="1">
                <a:latin typeface="Tahoma" charset="0"/>
              </a:rPr>
              <a:t>Practice (many cycles)</a:t>
            </a:r>
          </a:p>
        </p:txBody>
      </p:sp>
      <p:sp>
        <p:nvSpPr>
          <p:cNvPr id="76809" name="Text Box 11"/>
          <p:cNvSpPr txBox="1">
            <a:spLocks noChangeArrowheads="1"/>
          </p:cNvSpPr>
          <p:nvPr/>
        </p:nvSpPr>
        <p:spPr bwMode="auto">
          <a:xfrm>
            <a:off x="762000" y="4953000"/>
            <a:ext cx="1981200" cy="954088"/>
          </a:xfrm>
          <a:prstGeom prst="rect">
            <a:avLst/>
          </a:prstGeom>
          <a:noFill/>
          <a:ln w="9525">
            <a:noFill/>
            <a:miter lim="800000"/>
            <a:headEnd/>
            <a:tailEnd/>
          </a:ln>
        </p:spPr>
        <p:txBody>
          <a:bodyPr>
            <a:spAutoFit/>
          </a:bodyPr>
          <a:lstStyle/>
          <a:p>
            <a:pPr>
              <a:spcBef>
                <a:spcPct val="50000"/>
              </a:spcBef>
            </a:pPr>
            <a:r>
              <a:rPr lang="en-US" sz="1600" b="1">
                <a:latin typeface="Tahoma" charset="0"/>
              </a:rPr>
              <a:t>Performance</a:t>
            </a:r>
          </a:p>
          <a:p>
            <a:pPr>
              <a:spcBef>
                <a:spcPct val="50000"/>
              </a:spcBef>
            </a:pPr>
            <a:r>
              <a:rPr lang="en-US" sz="1600" b="1">
                <a:latin typeface="Tahoma" charset="0"/>
              </a:rPr>
              <a:t>Times and accuracy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Motor Skills Learning Exercise</a:t>
            </a:r>
            <a:endParaRPr lang="en-US" dirty="0"/>
          </a:p>
        </p:txBody>
      </p:sp>
      <p:grpSp>
        <p:nvGrpSpPr>
          <p:cNvPr id="20" name="Group 19"/>
          <p:cNvGrpSpPr/>
          <p:nvPr/>
        </p:nvGrpSpPr>
        <p:grpSpPr>
          <a:xfrm>
            <a:off x="1066800" y="4343400"/>
            <a:ext cx="2867891" cy="2362200"/>
            <a:chOff x="5001490" y="2667000"/>
            <a:chExt cx="3782291" cy="3200400"/>
          </a:xfrm>
        </p:grpSpPr>
        <p:sp>
          <p:nvSpPr>
            <p:cNvPr id="3" name="Oval 2"/>
            <p:cNvSpPr/>
            <p:nvPr/>
          </p:nvSpPr>
          <p:spPr>
            <a:xfrm>
              <a:off x="5001490" y="2667000"/>
              <a:ext cx="3782291" cy="320040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46963" y="2812473"/>
              <a:ext cx="3491345" cy="2909454"/>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28600" y="990600"/>
            <a:ext cx="4419600" cy="3139321"/>
          </a:xfrm>
          <a:prstGeom prst="rect">
            <a:avLst/>
          </a:prstGeom>
          <a:noFill/>
        </p:spPr>
        <p:txBody>
          <a:bodyPr wrap="square" rtlCol="0">
            <a:spAutoFit/>
          </a:bodyPr>
          <a:lstStyle/>
          <a:p>
            <a:pPr>
              <a:buFont typeface="Arial" pitchFamily="34" charset="0"/>
              <a:buChar char="•"/>
            </a:pPr>
            <a:r>
              <a:rPr lang="en-US" dirty="0" smtClean="0"/>
              <a:t>Draw 10 pairs of concentric circles</a:t>
            </a:r>
          </a:p>
          <a:p>
            <a:pPr lvl="1">
              <a:buFont typeface="Arial" pitchFamily="34" charset="0"/>
              <a:buChar char="•"/>
            </a:pPr>
            <a:r>
              <a:rPr lang="en-US" dirty="0" smtClean="0"/>
              <a:t>Measure the diameters</a:t>
            </a:r>
          </a:p>
          <a:p>
            <a:pPr lvl="1">
              <a:buFont typeface="Arial" pitchFamily="34" charset="0"/>
              <a:buChar char="•"/>
            </a:pPr>
            <a:r>
              <a:rPr lang="en-US" dirty="0" smtClean="0"/>
              <a:t>Calculate the difference in diameter (track width)</a:t>
            </a:r>
          </a:p>
          <a:p>
            <a:pPr>
              <a:buFont typeface="Arial" pitchFamily="34" charset="0"/>
              <a:buChar char="•"/>
            </a:pPr>
            <a:r>
              <a:rPr lang="en-US" dirty="0" smtClean="0"/>
              <a:t>Draw a line around the track between the lines</a:t>
            </a:r>
          </a:p>
          <a:p>
            <a:pPr lvl="1">
              <a:buFont typeface="Arial" pitchFamily="34" charset="0"/>
              <a:buChar char="•"/>
            </a:pPr>
            <a:r>
              <a:rPr lang="en-US" dirty="0" smtClean="0"/>
              <a:t>Record the time</a:t>
            </a:r>
          </a:p>
          <a:p>
            <a:pPr lvl="1">
              <a:buFont typeface="Arial" pitchFamily="34" charset="0"/>
              <a:buChar char="•"/>
            </a:pPr>
            <a:r>
              <a:rPr lang="en-US" dirty="0" smtClean="0"/>
              <a:t>Record the number of errors</a:t>
            </a:r>
          </a:p>
          <a:p>
            <a:pPr>
              <a:buFont typeface="Arial" pitchFamily="34" charset="0"/>
              <a:buChar char="•"/>
            </a:pPr>
            <a:r>
              <a:rPr lang="en-US" dirty="0" smtClean="0"/>
              <a:t>Repeat 10 times</a:t>
            </a:r>
          </a:p>
          <a:p>
            <a:pPr>
              <a:buFont typeface="Arial" pitchFamily="34" charset="0"/>
              <a:buChar char="•"/>
            </a:pPr>
            <a:r>
              <a:rPr lang="en-US" dirty="0" smtClean="0"/>
              <a:t>Plot times and # errors against trial number</a:t>
            </a:r>
          </a:p>
          <a:p>
            <a:pPr>
              <a:buFont typeface="Arial" pitchFamily="34" charset="0"/>
              <a:buChar char="•"/>
            </a:pPr>
            <a:r>
              <a:rPr lang="en-US" dirty="0" smtClean="0"/>
              <a:t>Analyze speed – accuracy tradeoff</a:t>
            </a:r>
            <a:endParaRPr lang="en-US" dirty="0"/>
          </a:p>
        </p:txBody>
      </p:sp>
      <p:sp>
        <p:nvSpPr>
          <p:cNvPr id="17" name="TextBox 16"/>
          <p:cNvSpPr txBox="1"/>
          <p:nvPr/>
        </p:nvSpPr>
        <p:spPr>
          <a:xfrm>
            <a:off x="4572000" y="1600200"/>
            <a:ext cx="838200" cy="381000"/>
          </a:xfrm>
          <a:prstGeom prst="rect">
            <a:avLst/>
          </a:prstGeom>
          <a:noFill/>
        </p:spPr>
        <p:txBody>
          <a:bodyPr wrap="square" rtlCol="0">
            <a:spAutoFit/>
          </a:bodyPr>
          <a:lstStyle/>
          <a:p>
            <a:r>
              <a:rPr lang="en-US" dirty="0" smtClean="0"/>
              <a:t>Time</a:t>
            </a:r>
            <a:endParaRPr lang="en-US" dirty="0"/>
          </a:p>
        </p:txBody>
      </p:sp>
      <p:sp>
        <p:nvSpPr>
          <p:cNvPr id="18" name="TextBox 17"/>
          <p:cNvSpPr txBox="1"/>
          <p:nvPr/>
        </p:nvSpPr>
        <p:spPr>
          <a:xfrm>
            <a:off x="7924800" y="1600200"/>
            <a:ext cx="838200" cy="381000"/>
          </a:xfrm>
          <a:prstGeom prst="rect">
            <a:avLst/>
          </a:prstGeom>
          <a:noFill/>
        </p:spPr>
        <p:txBody>
          <a:bodyPr wrap="square" rtlCol="0">
            <a:spAutoFit/>
          </a:bodyPr>
          <a:lstStyle/>
          <a:p>
            <a:pPr algn="r"/>
            <a:r>
              <a:rPr lang="en-US" dirty="0" smtClean="0"/>
              <a:t>Errors</a:t>
            </a:r>
            <a:endParaRPr lang="en-US" dirty="0"/>
          </a:p>
        </p:txBody>
      </p:sp>
      <p:graphicFrame>
        <p:nvGraphicFramePr>
          <p:cNvPr id="22" name="Table 21"/>
          <p:cNvGraphicFramePr>
            <a:graphicFrameLocks noGrp="1"/>
          </p:cNvGraphicFramePr>
          <p:nvPr/>
        </p:nvGraphicFramePr>
        <p:xfrm>
          <a:off x="4572000" y="1981200"/>
          <a:ext cx="4191000" cy="3017520"/>
        </p:xfrm>
        <a:graphic>
          <a:graphicData uri="http://schemas.openxmlformats.org/drawingml/2006/table">
            <a:tbl>
              <a:tblPr firstRow="1" bandRow="1">
                <a:tableStyleId>{5940675A-B579-460E-94D1-54222C63F5DA}</a:tableStyleId>
              </a:tblPr>
              <a:tblGrid>
                <a:gridCol w="349250"/>
                <a:gridCol w="349250"/>
                <a:gridCol w="349250"/>
                <a:gridCol w="349250"/>
                <a:gridCol w="349250"/>
                <a:gridCol w="349250"/>
                <a:gridCol w="349250"/>
                <a:gridCol w="349250"/>
                <a:gridCol w="349250"/>
                <a:gridCol w="349250"/>
                <a:gridCol w="349250"/>
                <a:gridCol w="349250"/>
              </a:tblGrid>
              <a:tr h="262313">
                <a:tc>
                  <a:txBody>
                    <a:bodyPr/>
                    <a:lstStyle/>
                    <a:p>
                      <a:r>
                        <a:rPr lang="en-US" sz="1100" dirty="0" smtClean="0"/>
                        <a:t>10</a:t>
                      </a:r>
                      <a:endParaRPr lang="en-US" sz="11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100" dirty="0" smtClean="0"/>
                        <a:t>10</a:t>
                      </a:r>
                      <a:endParaRPr lang="en-US" sz="1100" dirty="0"/>
                    </a:p>
                  </a:txBody>
                  <a:tcPr/>
                </a:tc>
              </a:tr>
              <a:tr h="262313">
                <a:tc>
                  <a:txBody>
                    <a:bodyPr/>
                    <a:lstStyle/>
                    <a:p>
                      <a:r>
                        <a:rPr lang="en-US" sz="1200" dirty="0" smtClean="0"/>
                        <a:t>9</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9</a:t>
                      </a:r>
                      <a:endParaRPr lang="en-US" sz="1200" dirty="0"/>
                    </a:p>
                  </a:txBody>
                  <a:tcPr/>
                </a:tc>
              </a:tr>
              <a:tr h="262313">
                <a:tc>
                  <a:txBody>
                    <a:bodyPr/>
                    <a:lstStyle/>
                    <a:p>
                      <a:r>
                        <a:rPr lang="en-US" sz="1200" dirty="0" smtClean="0"/>
                        <a:t>8</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8</a:t>
                      </a:r>
                      <a:endParaRPr lang="en-US" sz="1200" dirty="0"/>
                    </a:p>
                  </a:txBody>
                  <a:tcPr/>
                </a:tc>
              </a:tr>
              <a:tr h="262313">
                <a:tc>
                  <a:txBody>
                    <a:bodyPr/>
                    <a:lstStyle/>
                    <a:p>
                      <a:r>
                        <a:rPr lang="en-US" sz="1200" dirty="0" smtClean="0"/>
                        <a:t>7</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7</a:t>
                      </a:r>
                      <a:endParaRPr lang="en-US" sz="1200" dirty="0"/>
                    </a:p>
                  </a:txBody>
                  <a:tcPr/>
                </a:tc>
              </a:tr>
              <a:tr h="262313">
                <a:tc>
                  <a:txBody>
                    <a:bodyPr/>
                    <a:lstStyle/>
                    <a:p>
                      <a:r>
                        <a:rPr lang="en-US" sz="1200" dirty="0" smtClean="0"/>
                        <a:t>6</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6</a:t>
                      </a:r>
                      <a:endParaRPr lang="en-US" sz="1200" dirty="0"/>
                    </a:p>
                  </a:txBody>
                  <a:tcPr/>
                </a:tc>
              </a:tr>
              <a:tr h="262313">
                <a:tc>
                  <a:txBody>
                    <a:bodyPr/>
                    <a:lstStyle/>
                    <a:p>
                      <a:r>
                        <a:rPr lang="en-US" sz="1200" dirty="0" smtClean="0"/>
                        <a:t>5</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5</a:t>
                      </a:r>
                      <a:endParaRPr lang="en-US" sz="1200" dirty="0"/>
                    </a:p>
                  </a:txBody>
                  <a:tcPr/>
                </a:tc>
              </a:tr>
              <a:tr h="262313">
                <a:tc>
                  <a:txBody>
                    <a:bodyPr/>
                    <a:lstStyle/>
                    <a:p>
                      <a:r>
                        <a:rPr lang="en-US" sz="1200" dirty="0" smtClean="0"/>
                        <a:t>4</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4</a:t>
                      </a:r>
                      <a:endParaRPr lang="en-US" sz="1200" dirty="0"/>
                    </a:p>
                  </a:txBody>
                  <a:tcPr/>
                </a:tc>
              </a:tr>
              <a:tr h="262313">
                <a:tc>
                  <a:txBody>
                    <a:bodyPr/>
                    <a:lstStyle/>
                    <a:p>
                      <a:r>
                        <a:rPr lang="en-US" sz="1200" dirty="0" smtClean="0"/>
                        <a:t>3</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3</a:t>
                      </a:r>
                      <a:endParaRPr lang="en-US" sz="1200" dirty="0"/>
                    </a:p>
                  </a:txBody>
                  <a:tcPr/>
                </a:tc>
              </a:tr>
              <a:tr h="262313">
                <a:tc>
                  <a:txBody>
                    <a:bodyPr/>
                    <a:lstStyle/>
                    <a:p>
                      <a:r>
                        <a:rPr lang="en-US" sz="1200" dirty="0" smtClean="0"/>
                        <a:t>2</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2</a:t>
                      </a:r>
                      <a:endParaRPr lang="en-US" sz="1200" dirty="0"/>
                    </a:p>
                  </a:txBody>
                  <a:tcPr/>
                </a:tc>
              </a:tr>
              <a:tr h="262313">
                <a:tc>
                  <a:txBody>
                    <a:bodyPr/>
                    <a:lstStyle/>
                    <a:p>
                      <a:r>
                        <a:rPr lang="en-US" sz="1200" dirty="0" smtClean="0"/>
                        <a:t>1</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smtClean="0"/>
                        <a:t>1</a:t>
                      </a:r>
                      <a:endParaRPr lang="en-US" sz="1200" dirty="0"/>
                    </a:p>
                  </a:txBody>
                  <a:tcPr/>
                </a:tc>
              </a:tr>
              <a:tr h="262313">
                <a:tc>
                  <a:txBody>
                    <a:bodyPr/>
                    <a:lstStyle/>
                    <a:p>
                      <a:endParaRPr lang="en-US" sz="120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c>
                  <a:txBody>
                    <a:bodyPr/>
                    <a:lstStyle/>
                    <a:p>
                      <a:r>
                        <a:rPr lang="en-US" sz="1200" dirty="0" smtClean="0"/>
                        <a:t>4</a:t>
                      </a:r>
                      <a:endParaRPr lang="en-US" sz="1200" dirty="0"/>
                    </a:p>
                  </a:txBody>
                  <a:tcPr/>
                </a:tc>
                <a:tc>
                  <a:txBody>
                    <a:bodyPr/>
                    <a:lstStyle/>
                    <a:p>
                      <a:r>
                        <a:rPr lang="en-US" sz="1200" dirty="0" smtClean="0"/>
                        <a:t>5</a:t>
                      </a:r>
                      <a:endParaRPr lang="en-US" sz="1200" dirty="0"/>
                    </a:p>
                  </a:txBody>
                  <a:tcPr/>
                </a:tc>
                <a:tc>
                  <a:txBody>
                    <a:bodyPr/>
                    <a:lstStyle/>
                    <a:p>
                      <a:r>
                        <a:rPr lang="en-US" sz="1200" dirty="0" smtClean="0"/>
                        <a:t>6</a:t>
                      </a:r>
                      <a:endParaRPr lang="en-US" sz="1200" dirty="0"/>
                    </a:p>
                  </a:txBody>
                  <a:tcPr/>
                </a:tc>
                <a:tc>
                  <a:txBody>
                    <a:bodyPr/>
                    <a:lstStyle/>
                    <a:p>
                      <a:r>
                        <a:rPr lang="en-US" sz="1200" dirty="0" smtClean="0"/>
                        <a:t>7</a:t>
                      </a:r>
                      <a:endParaRPr lang="en-US" sz="1200" dirty="0"/>
                    </a:p>
                  </a:txBody>
                  <a:tcPr/>
                </a:tc>
                <a:tc>
                  <a:txBody>
                    <a:bodyPr/>
                    <a:lstStyle/>
                    <a:p>
                      <a:r>
                        <a:rPr lang="en-US" sz="1200" dirty="0" smtClean="0"/>
                        <a:t>8</a:t>
                      </a:r>
                      <a:endParaRPr lang="en-US" sz="1200" dirty="0"/>
                    </a:p>
                  </a:txBody>
                  <a:tcPr/>
                </a:tc>
                <a:tc>
                  <a:txBody>
                    <a:bodyPr/>
                    <a:lstStyle/>
                    <a:p>
                      <a:r>
                        <a:rPr lang="en-US" sz="1200" dirty="0" smtClean="0"/>
                        <a:t>9</a:t>
                      </a:r>
                      <a:endParaRPr lang="en-US" sz="1200" dirty="0"/>
                    </a:p>
                  </a:txBody>
                  <a:tcPr/>
                </a:tc>
                <a:tc>
                  <a:txBody>
                    <a:bodyPr/>
                    <a:lstStyle/>
                    <a:p>
                      <a:r>
                        <a:rPr lang="en-US" sz="1100" dirty="0" smtClean="0"/>
                        <a:t>10</a:t>
                      </a:r>
                      <a:endParaRPr lang="en-US" sz="1100" dirty="0"/>
                    </a:p>
                  </a:txBody>
                  <a:tcPr/>
                </a:tc>
                <a:tc>
                  <a:txBody>
                    <a:bodyPr/>
                    <a:lstStyle/>
                    <a:p>
                      <a:endParaRPr lang="en-US" sz="1200" dirty="0"/>
                    </a:p>
                  </a:txBody>
                  <a:tcPr/>
                </a:tc>
              </a:tr>
            </a:tbl>
          </a:graphicData>
        </a:graphic>
      </p:graphicFrame>
      <p:sp>
        <p:nvSpPr>
          <p:cNvPr id="23" name="TextBox 22"/>
          <p:cNvSpPr txBox="1"/>
          <p:nvPr/>
        </p:nvSpPr>
        <p:spPr>
          <a:xfrm>
            <a:off x="6172200" y="5029200"/>
            <a:ext cx="838200" cy="381000"/>
          </a:xfrm>
          <a:prstGeom prst="rect">
            <a:avLst/>
          </a:prstGeom>
          <a:noFill/>
        </p:spPr>
        <p:txBody>
          <a:bodyPr wrap="square" rtlCol="0">
            <a:spAutoFit/>
          </a:bodyPr>
          <a:lstStyle/>
          <a:p>
            <a:pPr algn="ctr"/>
            <a:r>
              <a:rPr lang="en-US" dirty="0" smtClean="0"/>
              <a:t>Trial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553200" y="4267200"/>
            <a:ext cx="2286000" cy="2133600"/>
            <a:chOff x="5791200" y="3733800"/>
            <a:chExt cx="3200400" cy="3048000"/>
          </a:xfrm>
        </p:grpSpPr>
        <p:sp>
          <p:nvSpPr>
            <p:cNvPr id="10" name="Oval 9"/>
            <p:cNvSpPr/>
            <p:nvPr/>
          </p:nvSpPr>
          <p:spPr>
            <a:xfrm>
              <a:off x="5791200" y="3733800"/>
              <a:ext cx="32004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37960" y="4343400"/>
              <a:ext cx="1866900" cy="1638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grpSp>
      <p:sp>
        <p:nvSpPr>
          <p:cNvPr id="22" name="Oval 21"/>
          <p:cNvSpPr/>
          <p:nvPr/>
        </p:nvSpPr>
        <p:spPr>
          <a:xfrm>
            <a:off x="3429000" y="1066800"/>
            <a:ext cx="2286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92286" y="1209675"/>
            <a:ext cx="1959429" cy="2000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grpSp>
        <p:nvGrpSpPr>
          <p:cNvPr id="33" name="Group 32"/>
          <p:cNvGrpSpPr/>
          <p:nvPr/>
        </p:nvGrpSpPr>
        <p:grpSpPr>
          <a:xfrm>
            <a:off x="6705600" y="1219200"/>
            <a:ext cx="2286000" cy="2286000"/>
            <a:chOff x="5791200" y="3733800"/>
            <a:chExt cx="3200400" cy="3048000"/>
          </a:xfrm>
        </p:grpSpPr>
        <p:sp>
          <p:nvSpPr>
            <p:cNvPr id="34" name="Oval 33"/>
            <p:cNvSpPr/>
            <p:nvPr/>
          </p:nvSpPr>
          <p:spPr>
            <a:xfrm>
              <a:off x="5791200" y="3733800"/>
              <a:ext cx="32004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431280" y="4241800"/>
              <a:ext cx="2095500" cy="2019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grpSp>
      <p:sp>
        <p:nvSpPr>
          <p:cNvPr id="36" name="TextBox 35"/>
          <p:cNvSpPr txBox="1"/>
          <p:nvPr/>
        </p:nvSpPr>
        <p:spPr>
          <a:xfrm>
            <a:off x="1295400" y="152400"/>
            <a:ext cx="7696200" cy="923330"/>
          </a:xfrm>
          <a:prstGeom prst="rect">
            <a:avLst/>
          </a:prstGeom>
          <a:noFill/>
        </p:spPr>
        <p:txBody>
          <a:bodyPr wrap="square" rtlCol="0">
            <a:spAutoFit/>
          </a:bodyPr>
          <a:lstStyle/>
          <a:p>
            <a:pPr marL="342900" indent="-342900">
              <a:buFont typeface="+mj-lt"/>
              <a:buAutoNum type="arabicPeriod"/>
            </a:pPr>
            <a:r>
              <a:rPr lang="en-US" b="1" dirty="0" smtClean="0"/>
              <a:t>Repeat with different diameters and track widths</a:t>
            </a:r>
          </a:p>
          <a:p>
            <a:pPr marL="342900" indent="-342900">
              <a:buFont typeface="+mj-lt"/>
              <a:buAutoNum type="arabicPeriod"/>
            </a:pPr>
            <a:r>
              <a:rPr lang="en-US" b="1" dirty="0" smtClean="0"/>
              <a:t>Analyze time / error against diameter / track width</a:t>
            </a:r>
          </a:p>
          <a:p>
            <a:pPr marL="342900" indent="-342900">
              <a:buFont typeface="+mj-lt"/>
              <a:buAutoNum type="arabicPeriod"/>
            </a:pPr>
            <a:r>
              <a:rPr lang="en-US" b="1" dirty="0" smtClean="0"/>
              <a:t>Develop Latin Square experiment (Subject / Target Width / Trial)</a:t>
            </a:r>
            <a:endParaRPr lang="en-US" b="1" dirty="0"/>
          </a:p>
        </p:txBody>
      </p:sp>
      <p:graphicFrame>
        <p:nvGraphicFramePr>
          <p:cNvPr id="37" name="Table 36"/>
          <p:cNvGraphicFramePr>
            <a:graphicFrameLocks noGrp="1"/>
          </p:cNvGraphicFramePr>
          <p:nvPr/>
        </p:nvGraphicFramePr>
        <p:xfrm>
          <a:off x="2514600" y="3581400"/>
          <a:ext cx="3886200" cy="2865120"/>
        </p:xfrm>
        <a:graphic>
          <a:graphicData uri="http://schemas.openxmlformats.org/drawingml/2006/table">
            <a:tbl>
              <a:tblPr firstRow="1" bandRow="1">
                <a:tableStyleId>{5940675A-B579-460E-94D1-54222C63F5DA}</a:tableStyleId>
              </a:tblPr>
              <a:tblGrid>
                <a:gridCol w="647700"/>
                <a:gridCol w="647700"/>
                <a:gridCol w="647700"/>
                <a:gridCol w="647700"/>
                <a:gridCol w="647700"/>
                <a:gridCol w="647700"/>
              </a:tblGrid>
              <a:tr h="406400">
                <a:tc>
                  <a:txBody>
                    <a:bodyPr/>
                    <a:lstStyle/>
                    <a:p>
                      <a:pPr algn="ctr"/>
                      <a:r>
                        <a:rPr lang="en-US" sz="2400" b="1" dirty="0" smtClean="0"/>
                        <a:t>1</a:t>
                      </a:r>
                      <a:endParaRPr lang="en-US" sz="2400"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r>
              <a:tr h="406400">
                <a:tc>
                  <a:txBody>
                    <a:bodyPr/>
                    <a:lstStyle/>
                    <a:p>
                      <a:pPr algn="ctr"/>
                      <a:r>
                        <a:rPr lang="en-US" sz="2400" b="1" dirty="0" smtClean="0"/>
                        <a:t>2</a:t>
                      </a:r>
                      <a:endParaRPr lang="en-US" sz="2400"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1</a:t>
                      </a:r>
                      <a:endParaRPr lang="en-US" b="1" dirty="0"/>
                    </a:p>
                  </a:txBody>
                  <a:tcPr/>
                </a:tc>
              </a:tr>
              <a:tr h="406400">
                <a:tc>
                  <a:txBody>
                    <a:bodyPr/>
                    <a:lstStyle/>
                    <a:p>
                      <a:pPr algn="ctr"/>
                      <a:r>
                        <a:rPr lang="en-US" sz="2400" b="1" dirty="0" smtClean="0"/>
                        <a:t>3</a:t>
                      </a:r>
                      <a:endParaRPr lang="en-US" sz="2400"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r>
              <a:tr h="406400">
                <a:tc>
                  <a:txBody>
                    <a:bodyPr/>
                    <a:lstStyle/>
                    <a:p>
                      <a:pPr algn="ctr"/>
                      <a:r>
                        <a:rPr lang="en-US" sz="2400" b="1" dirty="0" smtClean="0"/>
                        <a:t>4</a:t>
                      </a:r>
                      <a:endParaRPr lang="en-US" sz="2400"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r>
              <a:tr h="406400">
                <a:tc>
                  <a:txBody>
                    <a:bodyPr/>
                    <a:lstStyle/>
                    <a:p>
                      <a:pPr algn="ctr"/>
                      <a:r>
                        <a:rPr lang="en-US" sz="2400" b="1" dirty="0" smtClean="0"/>
                        <a:t>5</a:t>
                      </a:r>
                      <a:endParaRPr lang="en-US" sz="2400" b="1" dirty="0"/>
                    </a:p>
                  </a:txBody>
                  <a:tcPr/>
                </a:tc>
                <a:tc>
                  <a:txBody>
                    <a:bodyPr/>
                    <a:lstStyle/>
                    <a:p>
                      <a:pPr algn="ctr"/>
                      <a:r>
                        <a:rPr lang="en-US" b="1" dirty="0" smtClean="0"/>
                        <a:t>5</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r>
              <a:tr h="406400">
                <a:tc>
                  <a:txBody>
                    <a:bodyPr/>
                    <a:lstStyle/>
                    <a:p>
                      <a:pPr algn="ctr"/>
                      <a:endParaRPr lang="en-US" sz="3200" b="1" dirty="0"/>
                    </a:p>
                  </a:txBody>
                  <a:tcPr/>
                </a:tc>
                <a:tc>
                  <a:txBody>
                    <a:bodyPr/>
                    <a:lstStyle/>
                    <a:p>
                      <a:pPr algn="ctr"/>
                      <a:r>
                        <a:rPr lang="en-US" sz="2400" b="1" dirty="0" smtClean="0"/>
                        <a:t>1</a:t>
                      </a:r>
                      <a:endParaRPr lang="en-US" sz="2400" b="1" dirty="0"/>
                    </a:p>
                  </a:txBody>
                  <a:tcPr/>
                </a:tc>
                <a:tc>
                  <a:txBody>
                    <a:bodyPr/>
                    <a:lstStyle/>
                    <a:p>
                      <a:pPr algn="ctr"/>
                      <a:r>
                        <a:rPr lang="en-US" sz="2400" b="1" dirty="0" smtClean="0"/>
                        <a:t>2</a:t>
                      </a:r>
                      <a:endParaRPr lang="en-US" sz="2400" b="1" dirty="0"/>
                    </a:p>
                  </a:txBody>
                  <a:tcPr/>
                </a:tc>
                <a:tc>
                  <a:txBody>
                    <a:bodyPr/>
                    <a:lstStyle/>
                    <a:p>
                      <a:pPr algn="ctr"/>
                      <a:r>
                        <a:rPr lang="en-US" sz="2400" b="1" dirty="0" smtClean="0"/>
                        <a:t>3</a:t>
                      </a:r>
                      <a:endParaRPr lang="en-US" sz="2400" b="1" dirty="0"/>
                    </a:p>
                  </a:txBody>
                  <a:tcPr/>
                </a:tc>
                <a:tc>
                  <a:txBody>
                    <a:bodyPr/>
                    <a:lstStyle/>
                    <a:p>
                      <a:pPr algn="ctr"/>
                      <a:r>
                        <a:rPr lang="en-US" sz="2400" b="1" dirty="0" smtClean="0"/>
                        <a:t>4</a:t>
                      </a:r>
                      <a:endParaRPr lang="en-US" sz="2400" b="1" dirty="0"/>
                    </a:p>
                  </a:txBody>
                  <a:tcPr/>
                </a:tc>
                <a:tc>
                  <a:txBody>
                    <a:bodyPr/>
                    <a:lstStyle/>
                    <a:p>
                      <a:pPr algn="ctr"/>
                      <a:r>
                        <a:rPr lang="en-US" sz="2400" b="1" dirty="0" smtClean="0"/>
                        <a:t>5</a:t>
                      </a:r>
                      <a:endParaRPr lang="en-US" sz="2400" b="1" dirty="0"/>
                    </a:p>
                  </a:txBody>
                  <a:tcPr/>
                </a:tc>
              </a:tr>
            </a:tbl>
          </a:graphicData>
        </a:graphic>
      </p:graphicFrame>
      <p:grpSp>
        <p:nvGrpSpPr>
          <p:cNvPr id="38" name="Group 37"/>
          <p:cNvGrpSpPr/>
          <p:nvPr/>
        </p:nvGrpSpPr>
        <p:grpSpPr>
          <a:xfrm>
            <a:off x="152400" y="4114800"/>
            <a:ext cx="2286000" cy="2286000"/>
            <a:chOff x="5684520" y="3530600"/>
            <a:chExt cx="3200400" cy="3048000"/>
          </a:xfrm>
        </p:grpSpPr>
        <p:sp>
          <p:nvSpPr>
            <p:cNvPr id="39" name="Oval 38"/>
            <p:cNvSpPr/>
            <p:nvPr/>
          </p:nvSpPr>
          <p:spPr>
            <a:xfrm>
              <a:off x="5684520" y="3530600"/>
              <a:ext cx="32004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644640" y="4343400"/>
              <a:ext cx="1303019" cy="1308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grpSp>
      <p:grpSp>
        <p:nvGrpSpPr>
          <p:cNvPr id="41" name="Group 40"/>
          <p:cNvGrpSpPr/>
          <p:nvPr/>
        </p:nvGrpSpPr>
        <p:grpSpPr>
          <a:xfrm>
            <a:off x="152400" y="1143000"/>
            <a:ext cx="2286000" cy="2286000"/>
            <a:chOff x="5791200" y="3733800"/>
            <a:chExt cx="3200400" cy="3048000"/>
          </a:xfrm>
        </p:grpSpPr>
        <p:sp>
          <p:nvSpPr>
            <p:cNvPr id="42" name="Oval 41"/>
            <p:cNvSpPr/>
            <p:nvPr/>
          </p:nvSpPr>
          <p:spPr>
            <a:xfrm>
              <a:off x="5791200" y="3733800"/>
              <a:ext cx="32004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48400" y="4114800"/>
              <a:ext cx="2247900" cy="2247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99" name="TextBox 48"/>
          <p:cNvSpPr txBox="1">
            <a:spLocks noChangeArrowheads="1"/>
          </p:cNvSpPr>
          <p:nvPr/>
        </p:nvSpPr>
        <p:spPr bwMode="auto">
          <a:xfrm>
            <a:off x="6781800" y="304800"/>
            <a:ext cx="2209800" cy="2031325"/>
          </a:xfrm>
          <a:prstGeom prst="rect">
            <a:avLst/>
          </a:prstGeom>
          <a:solidFill>
            <a:srgbClr val="FF6600"/>
          </a:solidFill>
          <a:ln w="12700">
            <a:solidFill>
              <a:schemeClr val="tx1"/>
            </a:solidFill>
            <a:miter lim="800000"/>
            <a:headEnd/>
            <a:tailEnd/>
          </a:ln>
        </p:spPr>
        <p:txBody>
          <a:bodyPr wrap="square">
            <a:spAutoFit/>
          </a:bodyPr>
          <a:lstStyle/>
          <a:p>
            <a:pPr algn="ctr"/>
            <a:r>
              <a:rPr lang="en-US" sz="1400" dirty="0" smtClean="0"/>
              <a:t>Secondary task</a:t>
            </a:r>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a:p>
        </p:txBody>
      </p:sp>
      <p:sp>
        <p:nvSpPr>
          <p:cNvPr id="2" name="Right Arrow 1"/>
          <p:cNvSpPr/>
          <p:nvPr/>
        </p:nvSpPr>
        <p:spPr>
          <a:xfrm rot="18826295">
            <a:off x="104776" y="4648200"/>
            <a:ext cx="2474912" cy="1347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4" name="TextBox 13"/>
          <p:cNvSpPr txBox="1">
            <a:spLocks noChangeArrowheads="1"/>
          </p:cNvSpPr>
          <p:nvPr/>
        </p:nvSpPr>
        <p:spPr bwMode="auto">
          <a:xfrm>
            <a:off x="2286000" y="5257800"/>
            <a:ext cx="1371600" cy="1384995"/>
          </a:xfrm>
          <a:prstGeom prst="rect">
            <a:avLst/>
          </a:prstGeom>
          <a:solidFill>
            <a:srgbClr val="FFCCFF"/>
          </a:solidFill>
          <a:ln w="12700">
            <a:solidFill>
              <a:schemeClr val="tx1"/>
            </a:solidFill>
            <a:miter lim="800000"/>
            <a:headEnd/>
            <a:tailEnd/>
          </a:ln>
        </p:spPr>
        <p:txBody>
          <a:bodyPr wrap="square">
            <a:spAutoFit/>
          </a:bodyPr>
          <a:lstStyle/>
          <a:p>
            <a:r>
              <a:rPr lang="en-US" sz="1200" b="1" i="1" dirty="0"/>
              <a:t>Write Down</a:t>
            </a:r>
          </a:p>
          <a:p>
            <a:r>
              <a:rPr lang="en-US" sz="1200" dirty="0"/>
              <a:t>29.90</a:t>
            </a:r>
          </a:p>
          <a:p>
            <a:r>
              <a:rPr lang="en-US" sz="1200" dirty="0"/>
              <a:t>27L</a:t>
            </a:r>
          </a:p>
          <a:p>
            <a:r>
              <a:rPr lang="en-US" sz="1200" dirty="0"/>
              <a:t>SW @ 25, G 30</a:t>
            </a:r>
          </a:p>
          <a:p>
            <a:r>
              <a:rPr lang="en-US" sz="1200" dirty="0"/>
              <a:t>ALPHA 3</a:t>
            </a:r>
          </a:p>
          <a:p>
            <a:r>
              <a:rPr lang="en-US" sz="1200" dirty="0"/>
              <a:t>118.7</a:t>
            </a:r>
          </a:p>
          <a:p>
            <a:r>
              <a:rPr lang="en-US" sz="1200" dirty="0"/>
              <a:t>7700</a:t>
            </a:r>
          </a:p>
        </p:txBody>
      </p:sp>
      <p:sp>
        <p:nvSpPr>
          <p:cNvPr id="3" name="Rectangle 2"/>
          <p:cNvSpPr/>
          <p:nvPr/>
        </p:nvSpPr>
        <p:spPr bwMode="auto">
          <a:xfrm>
            <a:off x="12954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16" name="Rectangle 15"/>
          <p:cNvSpPr/>
          <p:nvPr/>
        </p:nvSpPr>
        <p:spPr bwMode="auto">
          <a:xfrm>
            <a:off x="31242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17" name="Rectangle 16"/>
          <p:cNvSpPr/>
          <p:nvPr/>
        </p:nvSpPr>
        <p:spPr bwMode="auto">
          <a:xfrm>
            <a:off x="4953000" y="4038600"/>
            <a:ext cx="1828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090</a:t>
            </a:r>
          </a:p>
        </p:txBody>
      </p:sp>
      <p:sp>
        <p:nvSpPr>
          <p:cNvPr id="27" name="Rectangle 26"/>
          <p:cNvSpPr/>
          <p:nvPr/>
        </p:nvSpPr>
        <p:spPr>
          <a:xfrm rot="787016">
            <a:off x="1982788" y="4759325"/>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6000</a:t>
            </a:r>
          </a:p>
        </p:txBody>
      </p:sp>
      <p:sp>
        <p:nvSpPr>
          <p:cNvPr id="28" name="Rectangle 27"/>
          <p:cNvSpPr/>
          <p:nvPr/>
        </p:nvSpPr>
        <p:spPr>
          <a:xfrm rot="787016">
            <a:off x="3763963" y="5173663"/>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5900</a:t>
            </a:r>
          </a:p>
        </p:txBody>
      </p:sp>
      <p:sp>
        <p:nvSpPr>
          <p:cNvPr id="29" name="Rectangle 28"/>
          <p:cNvSpPr/>
          <p:nvPr/>
        </p:nvSpPr>
        <p:spPr>
          <a:xfrm rot="787016">
            <a:off x="5545138" y="5589588"/>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5800</a:t>
            </a:r>
          </a:p>
        </p:txBody>
      </p:sp>
      <p:sp>
        <p:nvSpPr>
          <p:cNvPr id="4" name="Rectangle 3"/>
          <p:cNvSpPr/>
          <p:nvPr/>
        </p:nvSpPr>
        <p:spPr bwMode="auto">
          <a:xfrm rot="5400000">
            <a:off x="6398419" y="3883819"/>
            <a:ext cx="99536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360</a:t>
            </a:r>
          </a:p>
        </p:txBody>
      </p:sp>
      <p:sp>
        <p:nvSpPr>
          <p:cNvPr id="37" name="Rectangle 36"/>
          <p:cNvSpPr/>
          <p:nvPr/>
        </p:nvSpPr>
        <p:spPr bwMode="auto">
          <a:xfrm rot="5400000">
            <a:off x="6398418" y="2897982"/>
            <a:ext cx="995363"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360</a:t>
            </a:r>
          </a:p>
        </p:txBody>
      </p:sp>
      <p:sp>
        <p:nvSpPr>
          <p:cNvPr id="84" name="Rectangle 83"/>
          <p:cNvSpPr/>
          <p:nvPr/>
        </p:nvSpPr>
        <p:spPr bwMode="auto">
          <a:xfrm rot="2684231">
            <a:off x="7953375" y="3619500"/>
            <a:ext cx="1025525" cy="161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5700</a:t>
            </a:r>
          </a:p>
        </p:txBody>
      </p:sp>
      <p:sp>
        <p:nvSpPr>
          <p:cNvPr id="85" name="Rectangle 84"/>
          <p:cNvSpPr/>
          <p:nvPr/>
        </p:nvSpPr>
        <p:spPr bwMode="auto">
          <a:xfrm rot="2684231">
            <a:off x="7205663" y="2881313"/>
            <a:ext cx="1025525" cy="161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5600</a:t>
            </a:r>
          </a:p>
        </p:txBody>
      </p:sp>
      <p:sp>
        <p:nvSpPr>
          <p:cNvPr id="87074" name="TextBox 87"/>
          <p:cNvSpPr txBox="1">
            <a:spLocks noChangeArrowheads="1"/>
          </p:cNvSpPr>
          <p:nvPr/>
        </p:nvSpPr>
        <p:spPr bwMode="auto">
          <a:xfrm>
            <a:off x="1752600" y="3048000"/>
            <a:ext cx="4953000" cy="584775"/>
          </a:xfrm>
          <a:prstGeom prst="rect">
            <a:avLst/>
          </a:prstGeom>
          <a:solidFill>
            <a:srgbClr val="FFFF00"/>
          </a:solidFill>
          <a:ln w="57150">
            <a:solidFill>
              <a:schemeClr val="tx1"/>
            </a:solidFill>
            <a:miter lim="800000"/>
            <a:headEnd/>
            <a:tailEnd/>
          </a:ln>
        </p:spPr>
        <p:txBody>
          <a:bodyPr wrap="square">
            <a:spAutoFit/>
          </a:bodyPr>
          <a:lstStyle/>
          <a:p>
            <a:r>
              <a:rPr lang="en-US" sz="1600" b="1" i="1" dirty="0"/>
              <a:t>Alternately track (draw </a:t>
            </a:r>
            <a:r>
              <a:rPr lang="en-US" sz="1600" b="1" i="1" dirty="0" smtClean="0"/>
              <a:t>pencil lines</a:t>
            </a:r>
            <a:r>
              <a:rPr lang="en-US" sz="1600" b="1" i="1" dirty="0"/>
              <a:t>) along the Blue (Heading) and Green (Altitude) segments</a:t>
            </a:r>
          </a:p>
        </p:txBody>
      </p:sp>
      <p:sp>
        <p:nvSpPr>
          <p:cNvPr id="87076" name="TextBox 89"/>
          <p:cNvSpPr txBox="1">
            <a:spLocks noChangeArrowheads="1"/>
          </p:cNvSpPr>
          <p:nvPr/>
        </p:nvSpPr>
        <p:spPr bwMode="auto">
          <a:xfrm>
            <a:off x="0" y="6096000"/>
            <a:ext cx="762000" cy="369888"/>
          </a:xfrm>
          <a:prstGeom prst="rect">
            <a:avLst/>
          </a:prstGeom>
          <a:solidFill>
            <a:srgbClr val="C00000"/>
          </a:solidFill>
          <a:ln w="38100">
            <a:solidFill>
              <a:schemeClr val="tx1"/>
            </a:solidFill>
            <a:miter lim="800000"/>
            <a:headEnd/>
            <a:tailEnd/>
          </a:ln>
        </p:spPr>
        <p:txBody>
          <a:bodyPr>
            <a:spAutoFit/>
          </a:bodyPr>
          <a:lstStyle/>
          <a:p>
            <a:r>
              <a:rPr lang="en-US" b="1" i="1">
                <a:solidFill>
                  <a:schemeClr val="bg1"/>
                </a:solidFill>
              </a:rPr>
              <a:t>Start</a:t>
            </a:r>
          </a:p>
        </p:txBody>
      </p:sp>
      <p:sp>
        <p:nvSpPr>
          <p:cNvPr id="87077" name="TextBox 90"/>
          <p:cNvSpPr txBox="1">
            <a:spLocks noChangeArrowheads="1"/>
          </p:cNvSpPr>
          <p:nvPr/>
        </p:nvSpPr>
        <p:spPr bwMode="auto">
          <a:xfrm>
            <a:off x="304800" y="1371600"/>
            <a:ext cx="990600" cy="369888"/>
          </a:xfrm>
          <a:prstGeom prst="rect">
            <a:avLst/>
          </a:prstGeom>
          <a:solidFill>
            <a:srgbClr val="C00000"/>
          </a:solidFill>
          <a:ln w="38100">
            <a:solidFill>
              <a:schemeClr val="tx1"/>
            </a:solidFill>
            <a:miter lim="800000"/>
            <a:headEnd/>
            <a:tailEnd/>
          </a:ln>
        </p:spPr>
        <p:txBody>
          <a:bodyPr>
            <a:spAutoFit/>
          </a:bodyPr>
          <a:lstStyle/>
          <a:p>
            <a:r>
              <a:rPr lang="en-US" b="1" i="1">
                <a:solidFill>
                  <a:schemeClr val="bg1"/>
                </a:solidFill>
              </a:rPr>
              <a:t>Finish</a:t>
            </a:r>
          </a:p>
        </p:txBody>
      </p:sp>
      <p:sp>
        <p:nvSpPr>
          <p:cNvPr id="120" name="Oval 119"/>
          <p:cNvSpPr/>
          <p:nvPr/>
        </p:nvSpPr>
        <p:spPr>
          <a:xfrm>
            <a:off x="914400" y="60960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A</a:t>
            </a:r>
            <a:endParaRPr lang="en-US" sz="3200" b="1" dirty="0">
              <a:solidFill>
                <a:schemeClr val="tx1"/>
              </a:solidFill>
            </a:endParaRPr>
          </a:p>
        </p:txBody>
      </p:sp>
      <p:sp>
        <p:nvSpPr>
          <p:cNvPr id="122" name="Oval 121"/>
          <p:cNvSpPr/>
          <p:nvPr/>
        </p:nvSpPr>
        <p:spPr>
          <a:xfrm>
            <a:off x="1447800" y="35814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B</a:t>
            </a:r>
            <a:endParaRPr lang="en-US" sz="3200" b="1" dirty="0">
              <a:solidFill>
                <a:schemeClr val="tx1"/>
              </a:solidFill>
            </a:endParaRPr>
          </a:p>
        </p:txBody>
      </p:sp>
      <p:sp>
        <p:nvSpPr>
          <p:cNvPr id="123" name="Oval 122"/>
          <p:cNvSpPr/>
          <p:nvPr/>
        </p:nvSpPr>
        <p:spPr>
          <a:xfrm>
            <a:off x="7010400" y="4114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C</a:t>
            </a:r>
            <a:endParaRPr lang="en-US" sz="3200" b="1" dirty="0">
              <a:solidFill>
                <a:schemeClr val="tx1"/>
              </a:solidFill>
            </a:endParaRPr>
          </a:p>
        </p:txBody>
      </p:sp>
      <p:sp>
        <p:nvSpPr>
          <p:cNvPr id="124" name="Oval 123"/>
          <p:cNvSpPr/>
          <p:nvPr/>
        </p:nvSpPr>
        <p:spPr>
          <a:xfrm>
            <a:off x="6019800" y="1828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D</a:t>
            </a:r>
            <a:endParaRPr lang="en-US" sz="3200" b="1" dirty="0">
              <a:solidFill>
                <a:schemeClr val="tx1"/>
              </a:solidFill>
            </a:endParaRPr>
          </a:p>
        </p:txBody>
      </p:sp>
      <p:sp>
        <p:nvSpPr>
          <p:cNvPr id="69" name="Freeform 68"/>
          <p:cNvSpPr/>
          <p:nvPr/>
        </p:nvSpPr>
        <p:spPr>
          <a:xfrm rot="20613007">
            <a:off x="3124200" y="1295400"/>
            <a:ext cx="3425825" cy="679450"/>
          </a:xfrm>
          <a:custGeom>
            <a:avLst/>
            <a:gdLst>
              <a:gd name="connsiteX0" fmla="*/ 0 w 3425835"/>
              <a:gd name="connsiteY0" fmla="*/ 679269 h 679269"/>
              <a:gd name="connsiteX1" fmla="*/ 457200 w 3425835"/>
              <a:gd name="connsiteY1" fmla="*/ 666206 h 679269"/>
              <a:gd name="connsiteX2" fmla="*/ 496389 w 3425835"/>
              <a:gd name="connsiteY2" fmla="*/ 653143 h 679269"/>
              <a:gd name="connsiteX3" fmla="*/ 587829 w 3425835"/>
              <a:gd name="connsiteY3" fmla="*/ 627018 h 679269"/>
              <a:gd name="connsiteX4" fmla="*/ 679269 w 3425835"/>
              <a:gd name="connsiteY4" fmla="*/ 574766 h 679269"/>
              <a:gd name="connsiteX5" fmla="*/ 718457 w 3425835"/>
              <a:gd name="connsiteY5" fmla="*/ 561703 h 679269"/>
              <a:gd name="connsiteX6" fmla="*/ 757646 w 3425835"/>
              <a:gd name="connsiteY6" fmla="*/ 535578 h 679269"/>
              <a:gd name="connsiteX7" fmla="*/ 836023 w 3425835"/>
              <a:gd name="connsiteY7" fmla="*/ 509452 h 679269"/>
              <a:gd name="connsiteX8" fmla="*/ 927463 w 3425835"/>
              <a:gd name="connsiteY8" fmla="*/ 483326 h 679269"/>
              <a:gd name="connsiteX9" fmla="*/ 966652 w 3425835"/>
              <a:gd name="connsiteY9" fmla="*/ 470263 h 679269"/>
              <a:gd name="connsiteX10" fmla="*/ 1045029 w 3425835"/>
              <a:gd name="connsiteY10" fmla="*/ 457200 h 679269"/>
              <a:gd name="connsiteX11" fmla="*/ 1149532 w 3425835"/>
              <a:gd name="connsiteY11" fmla="*/ 431075 h 679269"/>
              <a:gd name="connsiteX12" fmla="*/ 1619794 w 3425835"/>
              <a:gd name="connsiteY12" fmla="*/ 418012 h 679269"/>
              <a:gd name="connsiteX13" fmla="*/ 1737360 w 3425835"/>
              <a:gd name="connsiteY13" fmla="*/ 391886 h 679269"/>
              <a:gd name="connsiteX14" fmla="*/ 1815737 w 3425835"/>
              <a:gd name="connsiteY14" fmla="*/ 339635 h 679269"/>
              <a:gd name="connsiteX15" fmla="*/ 1894114 w 3425835"/>
              <a:gd name="connsiteY15" fmla="*/ 313509 h 679269"/>
              <a:gd name="connsiteX16" fmla="*/ 1985554 w 3425835"/>
              <a:gd name="connsiteY16" fmla="*/ 261258 h 679269"/>
              <a:gd name="connsiteX17" fmla="*/ 2024743 w 3425835"/>
              <a:gd name="connsiteY17" fmla="*/ 248195 h 679269"/>
              <a:gd name="connsiteX18" fmla="*/ 2116183 w 3425835"/>
              <a:gd name="connsiteY18" fmla="*/ 209006 h 679269"/>
              <a:gd name="connsiteX19" fmla="*/ 2704012 w 3425835"/>
              <a:gd name="connsiteY19" fmla="*/ 195943 h 679269"/>
              <a:gd name="connsiteX20" fmla="*/ 2847703 w 3425835"/>
              <a:gd name="connsiteY20" fmla="*/ 156755 h 679269"/>
              <a:gd name="connsiteX21" fmla="*/ 2899954 w 3425835"/>
              <a:gd name="connsiteY21" fmla="*/ 130629 h 679269"/>
              <a:gd name="connsiteX22" fmla="*/ 2978332 w 3425835"/>
              <a:gd name="connsiteY22" fmla="*/ 104503 h 679269"/>
              <a:gd name="connsiteX23" fmla="*/ 3017520 w 3425835"/>
              <a:gd name="connsiteY23" fmla="*/ 91440 h 679269"/>
              <a:gd name="connsiteX24" fmla="*/ 3056709 w 3425835"/>
              <a:gd name="connsiteY24" fmla="*/ 65315 h 679269"/>
              <a:gd name="connsiteX25" fmla="*/ 3161212 w 3425835"/>
              <a:gd name="connsiteY25" fmla="*/ 39189 h 679269"/>
              <a:gd name="connsiteX26" fmla="*/ 3200400 w 3425835"/>
              <a:gd name="connsiteY26" fmla="*/ 26126 h 679269"/>
              <a:gd name="connsiteX27" fmla="*/ 3422469 w 3425835"/>
              <a:gd name="connsiteY27" fmla="*/ 0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5835" h="679269">
                <a:moveTo>
                  <a:pt x="0" y="679269"/>
                </a:moveTo>
                <a:cubicBezTo>
                  <a:pt x="152400" y="674915"/>
                  <a:pt x="304949" y="674219"/>
                  <a:pt x="457200" y="666206"/>
                </a:cubicBezTo>
                <a:cubicBezTo>
                  <a:pt x="470951" y="665482"/>
                  <a:pt x="483149" y="656926"/>
                  <a:pt x="496389" y="653143"/>
                </a:cubicBezTo>
                <a:cubicBezTo>
                  <a:pt x="611233" y="620330"/>
                  <a:pt x="493847" y="658343"/>
                  <a:pt x="587829" y="627018"/>
                </a:cubicBezTo>
                <a:cubicBezTo>
                  <a:pt x="627187" y="600778"/>
                  <a:pt x="632861" y="594655"/>
                  <a:pt x="679269" y="574766"/>
                </a:cubicBezTo>
                <a:cubicBezTo>
                  <a:pt x="691925" y="569342"/>
                  <a:pt x="706141" y="567861"/>
                  <a:pt x="718457" y="561703"/>
                </a:cubicBezTo>
                <a:cubicBezTo>
                  <a:pt x="732499" y="554682"/>
                  <a:pt x="743300" y="541954"/>
                  <a:pt x="757646" y="535578"/>
                </a:cubicBezTo>
                <a:cubicBezTo>
                  <a:pt x="782811" y="524393"/>
                  <a:pt x="809897" y="518161"/>
                  <a:pt x="836023" y="509452"/>
                </a:cubicBezTo>
                <a:cubicBezTo>
                  <a:pt x="929980" y="478133"/>
                  <a:pt x="812653" y="516129"/>
                  <a:pt x="927463" y="483326"/>
                </a:cubicBezTo>
                <a:cubicBezTo>
                  <a:pt x="940703" y="479543"/>
                  <a:pt x="953210" y="473250"/>
                  <a:pt x="966652" y="470263"/>
                </a:cubicBezTo>
                <a:cubicBezTo>
                  <a:pt x="992507" y="464517"/>
                  <a:pt x="1019131" y="462750"/>
                  <a:pt x="1045029" y="457200"/>
                </a:cubicBezTo>
                <a:cubicBezTo>
                  <a:pt x="1080138" y="449677"/>
                  <a:pt x="1113639" y="432072"/>
                  <a:pt x="1149532" y="431075"/>
                </a:cubicBezTo>
                <a:lnTo>
                  <a:pt x="1619794" y="418012"/>
                </a:lnTo>
                <a:cubicBezTo>
                  <a:pt x="1641062" y="414467"/>
                  <a:pt x="1709795" y="407200"/>
                  <a:pt x="1737360" y="391886"/>
                </a:cubicBezTo>
                <a:cubicBezTo>
                  <a:pt x="1764808" y="376637"/>
                  <a:pt x="1785949" y="349564"/>
                  <a:pt x="1815737" y="339635"/>
                </a:cubicBezTo>
                <a:cubicBezTo>
                  <a:pt x="1841863" y="330926"/>
                  <a:pt x="1871200" y="328785"/>
                  <a:pt x="1894114" y="313509"/>
                </a:cubicBezTo>
                <a:cubicBezTo>
                  <a:pt x="1933472" y="287270"/>
                  <a:pt x="1939147" y="281146"/>
                  <a:pt x="1985554" y="261258"/>
                </a:cubicBezTo>
                <a:cubicBezTo>
                  <a:pt x="1998210" y="255834"/>
                  <a:pt x="2012427" y="254353"/>
                  <a:pt x="2024743" y="248195"/>
                </a:cubicBezTo>
                <a:cubicBezTo>
                  <a:pt x="2071632" y="224751"/>
                  <a:pt x="2056978" y="211423"/>
                  <a:pt x="2116183" y="209006"/>
                </a:cubicBezTo>
                <a:cubicBezTo>
                  <a:pt x="2312011" y="201013"/>
                  <a:pt x="2508069" y="200297"/>
                  <a:pt x="2704012" y="195943"/>
                </a:cubicBezTo>
                <a:cubicBezTo>
                  <a:pt x="2751787" y="186388"/>
                  <a:pt x="2803512" y="178851"/>
                  <a:pt x="2847703" y="156755"/>
                </a:cubicBezTo>
                <a:cubicBezTo>
                  <a:pt x="2865120" y="148046"/>
                  <a:pt x="2881874" y="137861"/>
                  <a:pt x="2899954" y="130629"/>
                </a:cubicBezTo>
                <a:cubicBezTo>
                  <a:pt x="2925523" y="120401"/>
                  <a:pt x="2952206" y="113212"/>
                  <a:pt x="2978332" y="104503"/>
                </a:cubicBezTo>
                <a:cubicBezTo>
                  <a:pt x="2991395" y="100149"/>
                  <a:pt x="3006063" y="99078"/>
                  <a:pt x="3017520" y="91440"/>
                </a:cubicBezTo>
                <a:cubicBezTo>
                  <a:pt x="3030583" y="82732"/>
                  <a:pt x="3042667" y="72336"/>
                  <a:pt x="3056709" y="65315"/>
                </a:cubicBezTo>
                <a:cubicBezTo>
                  <a:pt x="3086572" y="50384"/>
                  <a:pt x="3131397" y="46643"/>
                  <a:pt x="3161212" y="39189"/>
                </a:cubicBezTo>
                <a:cubicBezTo>
                  <a:pt x="3174570" y="35849"/>
                  <a:pt x="3186706" y="27567"/>
                  <a:pt x="3200400" y="26126"/>
                </a:cubicBezTo>
                <a:cubicBezTo>
                  <a:pt x="3425835" y="2396"/>
                  <a:pt x="3359140" y="63329"/>
                  <a:pt x="3422469" y="0"/>
                </a:cubicBezTo>
              </a:path>
            </a:pathLst>
          </a:cu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Freeform 77"/>
          <p:cNvSpPr/>
          <p:nvPr/>
        </p:nvSpPr>
        <p:spPr>
          <a:xfrm rot="20510142">
            <a:off x="3124200" y="1143000"/>
            <a:ext cx="3425825" cy="679450"/>
          </a:xfrm>
          <a:custGeom>
            <a:avLst/>
            <a:gdLst>
              <a:gd name="connsiteX0" fmla="*/ 0 w 3425835"/>
              <a:gd name="connsiteY0" fmla="*/ 679269 h 679269"/>
              <a:gd name="connsiteX1" fmla="*/ 457200 w 3425835"/>
              <a:gd name="connsiteY1" fmla="*/ 666206 h 679269"/>
              <a:gd name="connsiteX2" fmla="*/ 496389 w 3425835"/>
              <a:gd name="connsiteY2" fmla="*/ 653143 h 679269"/>
              <a:gd name="connsiteX3" fmla="*/ 587829 w 3425835"/>
              <a:gd name="connsiteY3" fmla="*/ 627018 h 679269"/>
              <a:gd name="connsiteX4" fmla="*/ 679269 w 3425835"/>
              <a:gd name="connsiteY4" fmla="*/ 574766 h 679269"/>
              <a:gd name="connsiteX5" fmla="*/ 718457 w 3425835"/>
              <a:gd name="connsiteY5" fmla="*/ 561703 h 679269"/>
              <a:gd name="connsiteX6" fmla="*/ 757646 w 3425835"/>
              <a:gd name="connsiteY6" fmla="*/ 535578 h 679269"/>
              <a:gd name="connsiteX7" fmla="*/ 836023 w 3425835"/>
              <a:gd name="connsiteY7" fmla="*/ 509452 h 679269"/>
              <a:gd name="connsiteX8" fmla="*/ 927463 w 3425835"/>
              <a:gd name="connsiteY8" fmla="*/ 483326 h 679269"/>
              <a:gd name="connsiteX9" fmla="*/ 966652 w 3425835"/>
              <a:gd name="connsiteY9" fmla="*/ 470263 h 679269"/>
              <a:gd name="connsiteX10" fmla="*/ 1045029 w 3425835"/>
              <a:gd name="connsiteY10" fmla="*/ 457200 h 679269"/>
              <a:gd name="connsiteX11" fmla="*/ 1149532 w 3425835"/>
              <a:gd name="connsiteY11" fmla="*/ 431075 h 679269"/>
              <a:gd name="connsiteX12" fmla="*/ 1619794 w 3425835"/>
              <a:gd name="connsiteY12" fmla="*/ 418012 h 679269"/>
              <a:gd name="connsiteX13" fmla="*/ 1737360 w 3425835"/>
              <a:gd name="connsiteY13" fmla="*/ 391886 h 679269"/>
              <a:gd name="connsiteX14" fmla="*/ 1815737 w 3425835"/>
              <a:gd name="connsiteY14" fmla="*/ 339635 h 679269"/>
              <a:gd name="connsiteX15" fmla="*/ 1894114 w 3425835"/>
              <a:gd name="connsiteY15" fmla="*/ 313509 h 679269"/>
              <a:gd name="connsiteX16" fmla="*/ 1985554 w 3425835"/>
              <a:gd name="connsiteY16" fmla="*/ 261258 h 679269"/>
              <a:gd name="connsiteX17" fmla="*/ 2024743 w 3425835"/>
              <a:gd name="connsiteY17" fmla="*/ 248195 h 679269"/>
              <a:gd name="connsiteX18" fmla="*/ 2116183 w 3425835"/>
              <a:gd name="connsiteY18" fmla="*/ 209006 h 679269"/>
              <a:gd name="connsiteX19" fmla="*/ 2704012 w 3425835"/>
              <a:gd name="connsiteY19" fmla="*/ 195943 h 679269"/>
              <a:gd name="connsiteX20" fmla="*/ 2847703 w 3425835"/>
              <a:gd name="connsiteY20" fmla="*/ 156755 h 679269"/>
              <a:gd name="connsiteX21" fmla="*/ 2899954 w 3425835"/>
              <a:gd name="connsiteY21" fmla="*/ 130629 h 679269"/>
              <a:gd name="connsiteX22" fmla="*/ 2978332 w 3425835"/>
              <a:gd name="connsiteY22" fmla="*/ 104503 h 679269"/>
              <a:gd name="connsiteX23" fmla="*/ 3017520 w 3425835"/>
              <a:gd name="connsiteY23" fmla="*/ 91440 h 679269"/>
              <a:gd name="connsiteX24" fmla="*/ 3056709 w 3425835"/>
              <a:gd name="connsiteY24" fmla="*/ 65315 h 679269"/>
              <a:gd name="connsiteX25" fmla="*/ 3161212 w 3425835"/>
              <a:gd name="connsiteY25" fmla="*/ 39189 h 679269"/>
              <a:gd name="connsiteX26" fmla="*/ 3200400 w 3425835"/>
              <a:gd name="connsiteY26" fmla="*/ 26126 h 679269"/>
              <a:gd name="connsiteX27" fmla="*/ 3422469 w 3425835"/>
              <a:gd name="connsiteY27" fmla="*/ 0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5835" h="679269">
                <a:moveTo>
                  <a:pt x="0" y="679269"/>
                </a:moveTo>
                <a:cubicBezTo>
                  <a:pt x="152400" y="674915"/>
                  <a:pt x="304949" y="674219"/>
                  <a:pt x="457200" y="666206"/>
                </a:cubicBezTo>
                <a:cubicBezTo>
                  <a:pt x="470951" y="665482"/>
                  <a:pt x="483149" y="656926"/>
                  <a:pt x="496389" y="653143"/>
                </a:cubicBezTo>
                <a:cubicBezTo>
                  <a:pt x="611233" y="620330"/>
                  <a:pt x="493847" y="658343"/>
                  <a:pt x="587829" y="627018"/>
                </a:cubicBezTo>
                <a:cubicBezTo>
                  <a:pt x="627187" y="600778"/>
                  <a:pt x="632861" y="594655"/>
                  <a:pt x="679269" y="574766"/>
                </a:cubicBezTo>
                <a:cubicBezTo>
                  <a:pt x="691925" y="569342"/>
                  <a:pt x="706141" y="567861"/>
                  <a:pt x="718457" y="561703"/>
                </a:cubicBezTo>
                <a:cubicBezTo>
                  <a:pt x="732499" y="554682"/>
                  <a:pt x="743300" y="541954"/>
                  <a:pt x="757646" y="535578"/>
                </a:cubicBezTo>
                <a:cubicBezTo>
                  <a:pt x="782811" y="524393"/>
                  <a:pt x="809897" y="518161"/>
                  <a:pt x="836023" y="509452"/>
                </a:cubicBezTo>
                <a:cubicBezTo>
                  <a:pt x="929980" y="478133"/>
                  <a:pt x="812653" y="516129"/>
                  <a:pt x="927463" y="483326"/>
                </a:cubicBezTo>
                <a:cubicBezTo>
                  <a:pt x="940703" y="479543"/>
                  <a:pt x="953210" y="473250"/>
                  <a:pt x="966652" y="470263"/>
                </a:cubicBezTo>
                <a:cubicBezTo>
                  <a:pt x="992507" y="464517"/>
                  <a:pt x="1019131" y="462750"/>
                  <a:pt x="1045029" y="457200"/>
                </a:cubicBezTo>
                <a:cubicBezTo>
                  <a:pt x="1080138" y="449677"/>
                  <a:pt x="1113639" y="432072"/>
                  <a:pt x="1149532" y="431075"/>
                </a:cubicBezTo>
                <a:lnTo>
                  <a:pt x="1619794" y="418012"/>
                </a:lnTo>
                <a:cubicBezTo>
                  <a:pt x="1641062" y="414467"/>
                  <a:pt x="1709795" y="407200"/>
                  <a:pt x="1737360" y="391886"/>
                </a:cubicBezTo>
                <a:cubicBezTo>
                  <a:pt x="1764808" y="376637"/>
                  <a:pt x="1785949" y="349564"/>
                  <a:pt x="1815737" y="339635"/>
                </a:cubicBezTo>
                <a:cubicBezTo>
                  <a:pt x="1841863" y="330926"/>
                  <a:pt x="1871200" y="328785"/>
                  <a:pt x="1894114" y="313509"/>
                </a:cubicBezTo>
                <a:cubicBezTo>
                  <a:pt x="1933472" y="287270"/>
                  <a:pt x="1939147" y="281146"/>
                  <a:pt x="1985554" y="261258"/>
                </a:cubicBezTo>
                <a:cubicBezTo>
                  <a:pt x="1998210" y="255834"/>
                  <a:pt x="2012427" y="254353"/>
                  <a:pt x="2024743" y="248195"/>
                </a:cubicBezTo>
                <a:cubicBezTo>
                  <a:pt x="2071632" y="224751"/>
                  <a:pt x="2056978" y="211423"/>
                  <a:pt x="2116183" y="209006"/>
                </a:cubicBezTo>
                <a:cubicBezTo>
                  <a:pt x="2312011" y="201013"/>
                  <a:pt x="2508069" y="200297"/>
                  <a:pt x="2704012" y="195943"/>
                </a:cubicBezTo>
                <a:cubicBezTo>
                  <a:pt x="2751787" y="186388"/>
                  <a:pt x="2803512" y="178851"/>
                  <a:pt x="2847703" y="156755"/>
                </a:cubicBezTo>
                <a:cubicBezTo>
                  <a:pt x="2865120" y="148046"/>
                  <a:pt x="2881874" y="137861"/>
                  <a:pt x="2899954" y="130629"/>
                </a:cubicBezTo>
                <a:cubicBezTo>
                  <a:pt x="2925523" y="120401"/>
                  <a:pt x="2952206" y="113212"/>
                  <a:pt x="2978332" y="104503"/>
                </a:cubicBezTo>
                <a:cubicBezTo>
                  <a:pt x="2991395" y="100149"/>
                  <a:pt x="3006063" y="99078"/>
                  <a:pt x="3017520" y="91440"/>
                </a:cubicBezTo>
                <a:cubicBezTo>
                  <a:pt x="3030583" y="82732"/>
                  <a:pt x="3042667" y="72336"/>
                  <a:pt x="3056709" y="65315"/>
                </a:cubicBezTo>
                <a:cubicBezTo>
                  <a:pt x="3086572" y="50384"/>
                  <a:pt x="3131397" y="46643"/>
                  <a:pt x="3161212" y="39189"/>
                </a:cubicBezTo>
                <a:cubicBezTo>
                  <a:pt x="3174570" y="35849"/>
                  <a:pt x="3186706" y="27567"/>
                  <a:pt x="3200400" y="26126"/>
                </a:cubicBezTo>
                <a:cubicBezTo>
                  <a:pt x="3425835" y="2396"/>
                  <a:pt x="3359140" y="63329"/>
                  <a:pt x="3422469" y="0"/>
                </a:cubicBezTo>
              </a:path>
            </a:pathLst>
          </a:cu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bwMode="auto">
          <a:xfrm rot="286883">
            <a:off x="3463925" y="2395538"/>
            <a:ext cx="3317875" cy="327025"/>
          </a:xfrm>
          <a:custGeom>
            <a:avLst/>
            <a:gdLst>
              <a:gd name="connsiteX0" fmla="*/ 0 w 3317966"/>
              <a:gd name="connsiteY0" fmla="*/ 274320 h 326571"/>
              <a:gd name="connsiteX1" fmla="*/ 418012 w 3317966"/>
              <a:gd name="connsiteY1" fmla="*/ 261257 h 326571"/>
              <a:gd name="connsiteX2" fmla="*/ 483326 w 3317966"/>
              <a:gd name="connsiteY2" fmla="*/ 248194 h 326571"/>
              <a:gd name="connsiteX3" fmla="*/ 561703 w 3317966"/>
              <a:gd name="connsiteY3" fmla="*/ 195943 h 326571"/>
              <a:gd name="connsiteX4" fmla="*/ 653143 w 3317966"/>
              <a:gd name="connsiteY4" fmla="*/ 156754 h 326571"/>
              <a:gd name="connsiteX5" fmla="*/ 692332 w 3317966"/>
              <a:gd name="connsiteY5" fmla="*/ 130628 h 326571"/>
              <a:gd name="connsiteX6" fmla="*/ 731520 w 3317966"/>
              <a:gd name="connsiteY6" fmla="*/ 117565 h 326571"/>
              <a:gd name="connsiteX7" fmla="*/ 1058092 w 3317966"/>
              <a:gd name="connsiteY7" fmla="*/ 130628 h 326571"/>
              <a:gd name="connsiteX8" fmla="*/ 1149532 w 3317966"/>
              <a:gd name="connsiteY8" fmla="*/ 235131 h 326571"/>
              <a:gd name="connsiteX9" fmla="*/ 1175657 w 3317966"/>
              <a:gd name="connsiteY9" fmla="*/ 274320 h 326571"/>
              <a:gd name="connsiteX10" fmla="*/ 1254034 w 3317966"/>
              <a:gd name="connsiteY10" fmla="*/ 326571 h 326571"/>
              <a:gd name="connsiteX11" fmla="*/ 1554480 w 3317966"/>
              <a:gd name="connsiteY11" fmla="*/ 313508 h 326571"/>
              <a:gd name="connsiteX12" fmla="*/ 1632857 w 3317966"/>
              <a:gd name="connsiteY12" fmla="*/ 274320 h 326571"/>
              <a:gd name="connsiteX13" fmla="*/ 1724297 w 3317966"/>
              <a:gd name="connsiteY13" fmla="*/ 209005 h 326571"/>
              <a:gd name="connsiteX14" fmla="*/ 1763486 w 3317966"/>
              <a:gd name="connsiteY14" fmla="*/ 195943 h 326571"/>
              <a:gd name="connsiteX15" fmla="*/ 1802674 w 3317966"/>
              <a:gd name="connsiteY15" fmla="*/ 156754 h 326571"/>
              <a:gd name="connsiteX16" fmla="*/ 1841863 w 3317966"/>
              <a:gd name="connsiteY16" fmla="*/ 143691 h 326571"/>
              <a:gd name="connsiteX17" fmla="*/ 1854926 w 3317966"/>
              <a:gd name="connsiteY17" fmla="*/ 104503 h 326571"/>
              <a:gd name="connsiteX18" fmla="*/ 1946366 w 3317966"/>
              <a:gd name="connsiteY18" fmla="*/ 65314 h 326571"/>
              <a:gd name="connsiteX19" fmla="*/ 2286000 w 3317966"/>
              <a:gd name="connsiteY19" fmla="*/ 78377 h 326571"/>
              <a:gd name="connsiteX20" fmla="*/ 2325189 w 3317966"/>
              <a:gd name="connsiteY20" fmla="*/ 91440 h 326571"/>
              <a:gd name="connsiteX21" fmla="*/ 2455817 w 3317966"/>
              <a:gd name="connsiteY21" fmla="*/ 104503 h 326571"/>
              <a:gd name="connsiteX22" fmla="*/ 2495006 w 3317966"/>
              <a:gd name="connsiteY22" fmla="*/ 117565 h 326571"/>
              <a:gd name="connsiteX23" fmla="*/ 2547257 w 3317966"/>
              <a:gd name="connsiteY23" fmla="*/ 130628 h 326571"/>
              <a:gd name="connsiteX24" fmla="*/ 2573383 w 3317966"/>
              <a:gd name="connsiteY24" fmla="*/ 169817 h 326571"/>
              <a:gd name="connsiteX25" fmla="*/ 2612572 w 3317966"/>
              <a:gd name="connsiteY25" fmla="*/ 182880 h 326571"/>
              <a:gd name="connsiteX26" fmla="*/ 2651760 w 3317966"/>
              <a:gd name="connsiteY26" fmla="*/ 209005 h 326571"/>
              <a:gd name="connsiteX27" fmla="*/ 2965269 w 3317966"/>
              <a:gd name="connsiteY27" fmla="*/ 195943 h 326571"/>
              <a:gd name="connsiteX28" fmla="*/ 2978332 w 3317966"/>
              <a:gd name="connsiteY28" fmla="*/ 156754 h 326571"/>
              <a:gd name="connsiteX29" fmla="*/ 3056709 w 3317966"/>
              <a:gd name="connsiteY29" fmla="*/ 39188 h 326571"/>
              <a:gd name="connsiteX30" fmla="*/ 3082834 w 3317966"/>
              <a:gd name="connsiteY30" fmla="*/ 0 h 326571"/>
              <a:gd name="connsiteX31" fmla="*/ 3317966 w 3317966"/>
              <a:gd name="connsiteY31" fmla="*/ 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17966" h="326571">
                <a:moveTo>
                  <a:pt x="0" y="274320"/>
                </a:moveTo>
                <a:cubicBezTo>
                  <a:pt x="139337" y="269966"/>
                  <a:pt x="278810" y="268782"/>
                  <a:pt x="418012" y="261257"/>
                </a:cubicBezTo>
                <a:cubicBezTo>
                  <a:pt x="440182" y="260059"/>
                  <a:pt x="463468" y="258123"/>
                  <a:pt x="483326" y="248194"/>
                </a:cubicBezTo>
                <a:cubicBezTo>
                  <a:pt x="678997" y="150356"/>
                  <a:pt x="395609" y="251303"/>
                  <a:pt x="561703" y="195943"/>
                </a:cubicBezTo>
                <a:cubicBezTo>
                  <a:pt x="660090" y="130352"/>
                  <a:pt x="535049" y="207366"/>
                  <a:pt x="653143" y="156754"/>
                </a:cubicBezTo>
                <a:cubicBezTo>
                  <a:pt x="667573" y="150569"/>
                  <a:pt x="678290" y="137649"/>
                  <a:pt x="692332" y="130628"/>
                </a:cubicBezTo>
                <a:cubicBezTo>
                  <a:pt x="704648" y="124470"/>
                  <a:pt x="718457" y="121919"/>
                  <a:pt x="731520" y="117565"/>
                </a:cubicBezTo>
                <a:cubicBezTo>
                  <a:pt x="840377" y="121919"/>
                  <a:pt x="949768" y="119022"/>
                  <a:pt x="1058092" y="130628"/>
                </a:cubicBezTo>
                <a:cubicBezTo>
                  <a:pt x="1097167" y="134815"/>
                  <a:pt x="1141048" y="222406"/>
                  <a:pt x="1149532" y="235131"/>
                </a:cubicBezTo>
                <a:cubicBezTo>
                  <a:pt x="1158241" y="248194"/>
                  <a:pt x="1162594" y="265611"/>
                  <a:pt x="1175657" y="274320"/>
                </a:cubicBezTo>
                <a:lnTo>
                  <a:pt x="1254034" y="326571"/>
                </a:lnTo>
                <a:cubicBezTo>
                  <a:pt x="1354183" y="322217"/>
                  <a:pt x="1454532" y="321196"/>
                  <a:pt x="1554480" y="313508"/>
                </a:cubicBezTo>
                <a:cubicBezTo>
                  <a:pt x="1583486" y="311277"/>
                  <a:pt x="1610803" y="290073"/>
                  <a:pt x="1632857" y="274320"/>
                </a:cubicBezTo>
                <a:cubicBezTo>
                  <a:pt x="1646656" y="264463"/>
                  <a:pt x="1703779" y="219264"/>
                  <a:pt x="1724297" y="209005"/>
                </a:cubicBezTo>
                <a:cubicBezTo>
                  <a:pt x="1736613" y="202847"/>
                  <a:pt x="1750423" y="200297"/>
                  <a:pt x="1763486" y="195943"/>
                </a:cubicBezTo>
                <a:cubicBezTo>
                  <a:pt x="1776549" y="182880"/>
                  <a:pt x="1787303" y="167001"/>
                  <a:pt x="1802674" y="156754"/>
                </a:cubicBezTo>
                <a:cubicBezTo>
                  <a:pt x="1814131" y="149116"/>
                  <a:pt x="1832126" y="153427"/>
                  <a:pt x="1841863" y="143691"/>
                </a:cubicBezTo>
                <a:cubicBezTo>
                  <a:pt x="1851599" y="133955"/>
                  <a:pt x="1846324" y="115255"/>
                  <a:pt x="1854926" y="104503"/>
                </a:cubicBezTo>
                <a:cubicBezTo>
                  <a:pt x="1877479" y="76311"/>
                  <a:pt x="1914989" y="73158"/>
                  <a:pt x="1946366" y="65314"/>
                </a:cubicBezTo>
                <a:cubicBezTo>
                  <a:pt x="2059577" y="69668"/>
                  <a:pt x="2172973" y="70582"/>
                  <a:pt x="2286000" y="78377"/>
                </a:cubicBezTo>
                <a:cubicBezTo>
                  <a:pt x="2299737" y="79324"/>
                  <a:pt x="2311580" y="89346"/>
                  <a:pt x="2325189" y="91440"/>
                </a:cubicBezTo>
                <a:cubicBezTo>
                  <a:pt x="2368440" y="98094"/>
                  <a:pt x="2412274" y="100149"/>
                  <a:pt x="2455817" y="104503"/>
                </a:cubicBezTo>
                <a:cubicBezTo>
                  <a:pt x="2468880" y="108857"/>
                  <a:pt x="2481766" y="113782"/>
                  <a:pt x="2495006" y="117565"/>
                </a:cubicBezTo>
                <a:cubicBezTo>
                  <a:pt x="2512268" y="122497"/>
                  <a:pt x="2532319" y="120669"/>
                  <a:pt x="2547257" y="130628"/>
                </a:cubicBezTo>
                <a:cubicBezTo>
                  <a:pt x="2560320" y="139337"/>
                  <a:pt x="2561124" y="160009"/>
                  <a:pt x="2573383" y="169817"/>
                </a:cubicBezTo>
                <a:cubicBezTo>
                  <a:pt x="2584135" y="178419"/>
                  <a:pt x="2600256" y="176722"/>
                  <a:pt x="2612572" y="182880"/>
                </a:cubicBezTo>
                <a:cubicBezTo>
                  <a:pt x="2626614" y="189901"/>
                  <a:pt x="2638697" y="200297"/>
                  <a:pt x="2651760" y="209005"/>
                </a:cubicBezTo>
                <a:cubicBezTo>
                  <a:pt x="2756263" y="204651"/>
                  <a:pt x="2861989" y="212468"/>
                  <a:pt x="2965269" y="195943"/>
                </a:cubicBezTo>
                <a:cubicBezTo>
                  <a:pt x="2978866" y="193768"/>
                  <a:pt x="2971645" y="168791"/>
                  <a:pt x="2978332" y="156754"/>
                </a:cubicBezTo>
                <a:cubicBezTo>
                  <a:pt x="2978335" y="156749"/>
                  <a:pt x="3043645" y="58784"/>
                  <a:pt x="3056709" y="39188"/>
                </a:cubicBezTo>
                <a:cubicBezTo>
                  <a:pt x="3065417" y="26125"/>
                  <a:pt x="3067135" y="0"/>
                  <a:pt x="3082834" y="0"/>
                </a:cubicBezTo>
                <a:lnTo>
                  <a:pt x="3317966" y="0"/>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 name="Freeform 92"/>
          <p:cNvSpPr/>
          <p:nvPr/>
        </p:nvSpPr>
        <p:spPr bwMode="auto">
          <a:xfrm rot="386891">
            <a:off x="3427413" y="2562225"/>
            <a:ext cx="3317875" cy="327025"/>
          </a:xfrm>
          <a:custGeom>
            <a:avLst/>
            <a:gdLst>
              <a:gd name="connsiteX0" fmla="*/ 0 w 3317966"/>
              <a:gd name="connsiteY0" fmla="*/ 274320 h 326571"/>
              <a:gd name="connsiteX1" fmla="*/ 418012 w 3317966"/>
              <a:gd name="connsiteY1" fmla="*/ 261257 h 326571"/>
              <a:gd name="connsiteX2" fmla="*/ 483326 w 3317966"/>
              <a:gd name="connsiteY2" fmla="*/ 248194 h 326571"/>
              <a:gd name="connsiteX3" fmla="*/ 561703 w 3317966"/>
              <a:gd name="connsiteY3" fmla="*/ 195943 h 326571"/>
              <a:gd name="connsiteX4" fmla="*/ 653143 w 3317966"/>
              <a:gd name="connsiteY4" fmla="*/ 156754 h 326571"/>
              <a:gd name="connsiteX5" fmla="*/ 692332 w 3317966"/>
              <a:gd name="connsiteY5" fmla="*/ 130628 h 326571"/>
              <a:gd name="connsiteX6" fmla="*/ 731520 w 3317966"/>
              <a:gd name="connsiteY6" fmla="*/ 117565 h 326571"/>
              <a:gd name="connsiteX7" fmla="*/ 1058092 w 3317966"/>
              <a:gd name="connsiteY7" fmla="*/ 130628 h 326571"/>
              <a:gd name="connsiteX8" fmla="*/ 1149532 w 3317966"/>
              <a:gd name="connsiteY8" fmla="*/ 235131 h 326571"/>
              <a:gd name="connsiteX9" fmla="*/ 1175657 w 3317966"/>
              <a:gd name="connsiteY9" fmla="*/ 274320 h 326571"/>
              <a:gd name="connsiteX10" fmla="*/ 1254034 w 3317966"/>
              <a:gd name="connsiteY10" fmla="*/ 326571 h 326571"/>
              <a:gd name="connsiteX11" fmla="*/ 1554480 w 3317966"/>
              <a:gd name="connsiteY11" fmla="*/ 313508 h 326571"/>
              <a:gd name="connsiteX12" fmla="*/ 1632857 w 3317966"/>
              <a:gd name="connsiteY12" fmla="*/ 274320 h 326571"/>
              <a:gd name="connsiteX13" fmla="*/ 1724297 w 3317966"/>
              <a:gd name="connsiteY13" fmla="*/ 209005 h 326571"/>
              <a:gd name="connsiteX14" fmla="*/ 1763486 w 3317966"/>
              <a:gd name="connsiteY14" fmla="*/ 195943 h 326571"/>
              <a:gd name="connsiteX15" fmla="*/ 1802674 w 3317966"/>
              <a:gd name="connsiteY15" fmla="*/ 156754 h 326571"/>
              <a:gd name="connsiteX16" fmla="*/ 1841863 w 3317966"/>
              <a:gd name="connsiteY16" fmla="*/ 143691 h 326571"/>
              <a:gd name="connsiteX17" fmla="*/ 1854926 w 3317966"/>
              <a:gd name="connsiteY17" fmla="*/ 104503 h 326571"/>
              <a:gd name="connsiteX18" fmla="*/ 1946366 w 3317966"/>
              <a:gd name="connsiteY18" fmla="*/ 65314 h 326571"/>
              <a:gd name="connsiteX19" fmla="*/ 2286000 w 3317966"/>
              <a:gd name="connsiteY19" fmla="*/ 78377 h 326571"/>
              <a:gd name="connsiteX20" fmla="*/ 2325189 w 3317966"/>
              <a:gd name="connsiteY20" fmla="*/ 91440 h 326571"/>
              <a:gd name="connsiteX21" fmla="*/ 2455817 w 3317966"/>
              <a:gd name="connsiteY21" fmla="*/ 104503 h 326571"/>
              <a:gd name="connsiteX22" fmla="*/ 2495006 w 3317966"/>
              <a:gd name="connsiteY22" fmla="*/ 117565 h 326571"/>
              <a:gd name="connsiteX23" fmla="*/ 2547257 w 3317966"/>
              <a:gd name="connsiteY23" fmla="*/ 130628 h 326571"/>
              <a:gd name="connsiteX24" fmla="*/ 2573383 w 3317966"/>
              <a:gd name="connsiteY24" fmla="*/ 169817 h 326571"/>
              <a:gd name="connsiteX25" fmla="*/ 2612572 w 3317966"/>
              <a:gd name="connsiteY25" fmla="*/ 182880 h 326571"/>
              <a:gd name="connsiteX26" fmla="*/ 2651760 w 3317966"/>
              <a:gd name="connsiteY26" fmla="*/ 209005 h 326571"/>
              <a:gd name="connsiteX27" fmla="*/ 2965269 w 3317966"/>
              <a:gd name="connsiteY27" fmla="*/ 195943 h 326571"/>
              <a:gd name="connsiteX28" fmla="*/ 2978332 w 3317966"/>
              <a:gd name="connsiteY28" fmla="*/ 156754 h 326571"/>
              <a:gd name="connsiteX29" fmla="*/ 3056709 w 3317966"/>
              <a:gd name="connsiteY29" fmla="*/ 39188 h 326571"/>
              <a:gd name="connsiteX30" fmla="*/ 3082834 w 3317966"/>
              <a:gd name="connsiteY30" fmla="*/ 0 h 326571"/>
              <a:gd name="connsiteX31" fmla="*/ 3317966 w 3317966"/>
              <a:gd name="connsiteY31" fmla="*/ 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17966" h="326571">
                <a:moveTo>
                  <a:pt x="0" y="274320"/>
                </a:moveTo>
                <a:cubicBezTo>
                  <a:pt x="139337" y="269966"/>
                  <a:pt x="278810" y="268782"/>
                  <a:pt x="418012" y="261257"/>
                </a:cubicBezTo>
                <a:cubicBezTo>
                  <a:pt x="440182" y="260059"/>
                  <a:pt x="463468" y="258123"/>
                  <a:pt x="483326" y="248194"/>
                </a:cubicBezTo>
                <a:cubicBezTo>
                  <a:pt x="678997" y="150356"/>
                  <a:pt x="395609" y="251303"/>
                  <a:pt x="561703" y="195943"/>
                </a:cubicBezTo>
                <a:cubicBezTo>
                  <a:pt x="660090" y="130352"/>
                  <a:pt x="535049" y="207366"/>
                  <a:pt x="653143" y="156754"/>
                </a:cubicBezTo>
                <a:cubicBezTo>
                  <a:pt x="667573" y="150569"/>
                  <a:pt x="678290" y="137649"/>
                  <a:pt x="692332" y="130628"/>
                </a:cubicBezTo>
                <a:cubicBezTo>
                  <a:pt x="704648" y="124470"/>
                  <a:pt x="718457" y="121919"/>
                  <a:pt x="731520" y="117565"/>
                </a:cubicBezTo>
                <a:cubicBezTo>
                  <a:pt x="840377" y="121919"/>
                  <a:pt x="949768" y="119022"/>
                  <a:pt x="1058092" y="130628"/>
                </a:cubicBezTo>
                <a:cubicBezTo>
                  <a:pt x="1097167" y="134815"/>
                  <a:pt x="1141048" y="222406"/>
                  <a:pt x="1149532" y="235131"/>
                </a:cubicBezTo>
                <a:cubicBezTo>
                  <a:pt x="1158241" y="248194"/>
                  <a:pt x="1162594" y="265611"/>
                  <a:pt x="1175657" y="274320"/>
                </a:cubicBezTo>
                <a:lnTo>
                  <a:pt x="1254034" y="326571"/>
                </a:lnTo>
                <a:cubicBezTo>
                  <a:pt x="1354183" y="322217"/>
                  <a:pt x="1454532" y="321196"/>
                  <a:pt x="1554480" y="313508"/>
                </a:cubicBezTo>
                <a:cubicBezTo>
                  <a:pt x="1583486" y="311277"/>
                  <a:pt x="1610803" y="290073"/>
                  <a:pt x="1632857" y="274320"/>
                </a:cubicBezTo>
                <a:cubicBezTo>
                  <a:pt x="1646656" y="264463"/>
                  <a:pt x="1703779" y="219264"/>
                  <a:pt x="1724297" y="209005"/>
                </a:cubicBezTo>
                <a:cubicBezTo>
                  <a:pt x="1736613" y="202847"/>
                  <a:pt x="1750423" y="200297"/>
                  <a:pt x="1763486" y="195943"/>
                </a:cubicBezTo>
                <a:cubicBezTo>
                  <a:pt x="1776549" y="182880"/>
                  <a:pt x="1787303" y="167001"/>
                  <a:pt x="1802674" y="156754"/>
                </a:cubicBezTo>
                <a:cubicBezTo>
                  <a:pt x="1814131" y="149116"/>
                  <a:pt x="1832126" y="153427"/>
                  <a:pt x="1841863" y="143691"/>
                </a:cubicBezTo>
                <a:cubicBezTo>
                  <a:pt x="1851599" y="133955"/>
                  <a:pt x="1846324" y="115255"/>
                  <a:pt x="1854926" y="104503"/>
                </a:cubicBezTo>
                <a:cubicBezTo>
                  <a:pt x="1877479" y="76311"/>
                  <a:pt x="1914989" y="73158"/>
                  <a:pt x="1946366" y="65314"/>
                </a:cubicBezTo>
                <a:cubicBezTo>
                  <a:pt x="2059577" y="69668"/>
                  <a:pt x="2172973" y="70582"/>
                  <a:pt x="2286000" y="78377"/>
                </a:cubicBezTo>
                <a:cubicBezTo>
                  <a:pt x="2299737" y="79324"/>
                  <a:pt x="2311580" y="89346"/>
                  <a:pt x="2325189" y="91440"/>
                </a:cubicBezTo>
                <a:cubicBezTo>
                  <a:pt x="2368440" y="98094"/>
                  <a:pt x="2412274" y="100149"/>
                  <a:pt x="2455817" y="104503"/>
                </a:cubicBezTo>
                <a:cubicBezTo>
                  <a:pt x="2468880" y="108857"/>
                  <a:pt x="2481766" y="113782"/>
                  <a:pt x="2495006" y="117565"/>
                </a:cubicBezTo>
                <a:cubicBezTo>
                  <a:pt x="2512268" y="122497"/>
                  <a:pt x="2532319" y="120669"/>
                  <a:pt x="2547257" y="130628"/>
                </a:cubicBezTo>
                <a:cubicBezTo>
                  <a:pt x="2560320" y="139337"/>
                  <a:pt x="2561124" y="160009"/>
                  <a:pt x="2573383" y="169817"/>
                </a:cubicBezTo>
                <a:cubicBezTo>
                  <a:pt x="2584135" y="178419"/>
                  <a:pt x="2600256" y="176722"/>
                  <a:pt x="2612572" y="182880"/>
                </a:cubicBezTo>
                <a:cubicBezTo>
                  <a:pt x="2626614" y="189901"/>
                  <a:pt x="2638697" y="200297"/>
                  <a:pt x="2651760" y="209005"/>
                </a:cubicBezTo>
                <a:cubicBezTo>
                  <a:pt x="2756263" y="204651"/>
                  <a:pt x="2861989" y="212468"/>
                  <a:pt x="2965269" y="195943"/>
                </a:cubicBezTo>
                <a:cubicBezTo>
                  <a:pt x="2978866" y="193768"/>
                  <a:pt x="2971645" y="168791"/>
                  <a:pt x="2978332" y="156754"/>
                </a:cubicBezTo>
                <a:cubicBezTo>
                  <a:pt x="2978335" y="156749"/>
                  <a:pt x="3043645" y="58784"/>
                  <a:pt x="3056709" y="39188"/>
                </a:cubicBezTo>
                <a:cubicBezTo>
                  <a:pt x="3065417" y="26125"/>
                  <a:pt x="3067135" y="0"/>
                  <a:pt x="3082834" y="0"/>
                </a:cubicBezTo>
                <a:lnTo>
                  <a:pt x="3317966" y="0"/>
                </a:ln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7095" name="TextBox 73"/>
          <p:cNvSpPr txBox="1">
            <a:spLocks noChangeArrowheads="1"/>
          </p:cNvSpPr>
          <p:nvPr/>
        </p:nvSpPr>
        <p:spPr bwMode="auto">
          <a:xfrm>
            <a:off x="1828800" y="2362200"/>
            <a:ext cx="762000" cy="276225"/>
          </a:xfrm>
          <a:prstGeom prst="rect">
            <a:avLst/>
          </a:prstGeom>
          <a:noFill/>
          <a:ln w="9525">
            <a:noFill/>
            <a:miter lim="800000"/>
            <a:headEnd/>
            <a:tailEnd/>
          </a:ln>
        </p:spPr>
        <p:txBody>
          <a:bodyPr>
            <a:spAutoFit/>
          </a:bodyPr>
          <a:lstStyle/>
          <a:p>
            <a:r>
              <a:rPr lang="en-US" sz="1200" b="1"/>
              <a:t>5000</a:t>
            </a:r>
          </a:p>
        </p:txBody>
      </p:sp>
      <p:sp>
        <p:nvSpPr>
          <p:cNvPr id="87096" name="TextBox 78"/>
          <p:cNvSpPr txBox="1">
            <a:spLocks noChangeArrowheads="1"/>
          </p:cNvSpPr>
          <p:nvPr/>
        </p:nvSpPr>
        <p:spPr bwMode="auto">
          <a:xfrm>
            <a:off x="5562600" y="533400"/>
            <a:ext cx="762000" cy="276225"/>
          </a:xfrm>
          <a:prstGeom prst="rect">
            <a:avLst/>
          </a:prstGeom>
          <a:noFill/>
          <a:ln w="9525">
            <a:noFill/>
            <a:miter lim="800000"/>
            <a:headEnd/>
            <a:tailEnd/>
          </a:ln>
        </p:spPr>
        <p:txBody>
          <a:bodyPr>
            <a:spAutoFit/>
          </a:bodyPr>
          <a:lstStyle/>
          <a:p>
            <a:r>
              <a:rPr lang="en-US" sz="1200" b="1" dirty="0"/>
              <a:t>5400</a:t>
            </a:r>
          </a:p>
        </p:txBody>
      </p:sp>
      <p:sp>
        <p:nvSpPr>
          <p:cNvPr id="87097" name="TextBox 79"/>
          <p:cNvSpPr txBox="1">
            <a:spLocks noChangeArrowheads="1"/>
          </p:cNvSpPr>
          <p:nvPr/>
        </p:nvSpPr>
        <p:spPr bwMode="auto">
          <a:xfrm>
            <a:off x="3810000" y="1295400"/>
            <a:ext cx="762000" cy="276225"/>
          </a:xfrm>
          <a:prstGeom prst="rect">
            <a:avLst/>
          </a:prstGeom>
          <a:noFill/>
          <a:ln w="9525">
            <a:noFill/>
            <a:miter lim="800000"/>
            <a:headEnd/>
            <a:tailEnd/>
          </a:ln>
        </p:spPr>
        <p:txBody>
          <a:bodyPr>
            <a:spAutoFit/>
          </a:bodyPr>
          <a:lstStyle/>
          <a:p>
            <a:r>
              <a:rPr lang="en-US" sz="1200" b="1" dirty="0"/>
              <a:t>5200</a:t>
            </a:r>
          </a:p>
        </p:txBody>
      </p:sp>
      <p:sp>
        <p:nvSpPr>
          <p:cNvPr id="87098" name="TextBox 80"/>
          <p:cNvSpPr txBox="1">
            <a:spLocks noChangeArrowheads="1"/>
          </p:cNvSpPr>
          <p:nvPr/>
        </p:nvSpPr>
        <p:spPr bwMode="auto">
          <a:xfrm>
            <a:off x="3657600" y="5943600"/>
            <a:ext cx="3276600" cy="738664"/>
          </a:xfrm>
          <a:prstGeom prst="rect">
            <a:avLst/>
          </a:prstGeom>
          <a:solidFill>
            <a:srgbClr val="FFFF66"/>
          </a:solidFill>
          <a:ln w="28575">
            <a:solidFill>
              <a:schemeClr val="tx1"/>
            </a:solidFill>
            <a:miter lim="800000"/>
            <a:headEnd/>
            <a:tailEnd/>
          </a:ln>
        </p:spPr>
        <p:txBody>
          <a:bodyPr wrap="square">
            <a:spAutoFit/>
          </a:bodyPr>
          <a:lstStyle/>
          <a:p>
            <a:pPr>
              <a:buFont typeface="Arial" pitchFamily="34" charset="0"/>
              <a:buChar char="•"/>
            </a:pPr>
            <a:r>
              <a:rPr lang="en-US" sz="1400" i="1" dirty="0" smtClean="0"/>
              <a:t>Measure your time with a stop watch</a:t>
            </a:r>
          </a:p>
          <a:p>
            <a:pPr>
              <a:buFont typeface="Arial" pitchFamily="34" charset="0"/>
              <a:buChar char="•"/>
            </a:pPr>
            <a:r>
              <a:rPr lang="en-US" sz="1400" i="1" dirty="0" smtClean="0"/>
              <a:t>Write </a:t>
            </a:r>
            <a:r>
              <a:rPr lang="en-US" sz="1400" i="1" dirty="0"/>
              <a:t>down the stage </a:t>
            </a:r>
            <a:r>
              <a:rPr lang="en-US" sz="1400" i="1" dirty="0" smtClean="0"/>
              <a:t>times (ABCDEF)</a:t>
            </a:r>
          </a:p>
          <a:p>
            <a:pPr>
              <a:buFont typeface="Arial" pitchFamily="34" charset="0"/>
              <a:buChar char="•"/>
            </a:pPr>
            <a:r>
              <a:rPr lang="en-US" sz="1400" i="1" dirty="0" smtClean="0"/>
              <a:t>Count </a:t>
            </a:r>
            <a:r>
              <a:rPr lang="en-US" sz="1400" i="1" dirty="0"/>
              <a:t>the tracking errors</a:t>
            </a:r>
          </a:p>
        </p:txBody>
      </p:sp>
      <p:sp>
        <p:nvSpPr>
          <p:cNvPr id="130" name="Title 129"/>
          <p:cNvSpPr>
            <a:spLocks noGrp="1"/>
          </p:cNvSpPr>
          <p:nvPr>
            <p:ph type="title"/>
          </p:nvPr>
        </p:nvSpPr>
        <p:spPr>
          <a:xfrm>
            <a:off x="228600" y="0"/>
            <a:ext cx="4572000" cy="1143000"/>
          </a:xfrm>
        </p:spPr>
        <p:txBody>
          <a:bodyPr>
            <a:normAutofit fontScale="90000"/>
          </a:bodyPr>
          <a:lstStyle/>
          <a:p>
            <a:r>
              <a:rPr lang="en-US" sz="3600" b="1" dirty="0" smtClean="0"/>
              <a:t>Emergency Approach and Landing</a:t>
            </a:r>
            <a:endParaRPr lang="en-US" sz="3600" b="1" dirty="0"/>
          </a:p>
        </p:txBody>
      </p:sp>
      <p:sp>
        <p:nvSpPr>
          <p:cNvPr id="87100" name="Slide Number Placeholder 42"/>
          <p:cNvSpPr>
            <a:spLocks noGrp="1"/>
          </p:cNvSpPr>
          <p:nvPr>
            <p:ph type="sldNum" sz="quarter" idx="12"/>
          </p:nvPr>
        </p:nvSpPr>
        <p:spPr bwMode="auto">
          <a:ln>
            <a:round/>
            <a:headEnd/>
            <a:tailEnd/>
          </a:ln>
        </p:spPr>
        <p:txBody>
          <a:bodyPr/>
          <a:lstStyle/>
          <a:p>
            <a:fld id="{978281FC-178B-4319-9884-801EABD60CA3}" type="slidenum">
              <a:rPr lang="en-US" smtClean="0"/>
              <a:pPr/>
              <a:t>29</a:t>
            </a:fld>
            <a:endParaRPr lang="en-US" smtClean="0"/>
          </a:p>
        </p:txBody>
      </p:sp>
      <p:sp>
        <p:nvSpPr>
          <p:cNvPr id="44" name="TextBox 78"/>
          <p:cNvSpPr txBox="1">
            <a:spLocks noChangeArrowheads="1"/>
          </p:cNvSpPr>
          <p:nvPr/>
        </p:nvSpPr>
        <p:spPr bwMode="auto">
          <a:xfrm>
            <a:off x="4724400" y="838200"/>
            <a:ext cx="762000" cy="276225"/>
          </a:xfrm>
          <a:prstGeom prst="rect">
            <a:avLst/>
          </a:prstGeom>
          <a:noFill/>
          <a:ln w="9525">
            <a:noFill/>
            <a:miter lim="800000"/>
            <a:headEnd/>
            <a:tailEnd/>
          </a:ln>
        </p:spPr>
        <p:txBody>
          <a:bodyPr>
            <a:spAutoFit/>
          </a:bodyPr>
          <a:lstStyle/>
          <a:p>
            <a:r>
              <a:rPr lang="en-US" sz="1200" b="1" dirty="0" smtClean="0"/>
              <a:t>5300</a:t>
            </a:r>
            <a:endParaRPr lang="en-US" sz="1200" b="1" dirty="0"/>
          </a:p>
        </p:txBody>
      </p:sp>
      <p:sp>
        <p:nvSpPr>
          <p:cNvPr id="45" name="TextBox 78"/>
          <p:cNvSpPr txBox="1">
            <a:spLocks noChangeArrowheads="1"/>
          </p:cNvSpPr>
          <p:nvPr/>
        </p:nvSpPr>
        <p:spPr bwMode="auto">
          <a:xfrm>
            <a:off x="3352800" y="1676400"/>
            <a:ext cx="762000" cy="276225"/>
          </a:xfrm>
          <a:prstGeom prst="rect">
            <a:avLst/>
          </a:prstGeom>
          <a:noFill/>
          <a:ln w="9525">
            <a:noFill/>
            <a:miter lim="800000"/>
            <a:headEnd/>
            <a:tailEnd/>
          </a:ln>
        </p:spPr>
        <p:txBody>
          <a:bodyPr>
            <a:spAutoFit/>
          </a:bodyPr>
          <a:lstStyle/>
          <a:p>
            <a:r>
              <a:rPr lang="en-US" sz="1200" b="1" dirty="0" smtClean="0"/>
              <a:t>5100</a:t>
            </a:r>
            <a:endParaRPr lang="en-US" sz="1200" b="1" dirty="0"/>
          </a:p>
        </p:txBody>
      </p:sp>
      <p:cxnSp>
        <p:nvCxnSpPr>
          <p:cNvPr id="47" name="Straight Connector 46"/>
          <p:cNvCxnSpPr/>
          <p:nvPr/>
        </p:nvCxnSpPr>
        <p:spPr>
          <a:xfrm rot="16200000" flipH="1">
            <a:off x="5943600" y="838200"/>
            <a:ext cx="152400" cy="15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181600" y="1219200"/>
            <a:ext cx="152400" cy="15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4343400" y="1676400"/>
            <a:ext cx="152400" cy="152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8" idx="3"/>
          </p:cNvCxnSpPr>
          <p:nvPr/>
        </p:nvCxnSpPr>
        <p:spPr>
          <a:xfrm>
            <a:off x="3857709" y="2106597"/>
            <a:ext cx="28491" cy="10320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87073" idx="0"/>
          </p:cNvCxnSpPr>
          <p:nvPr/>
        </p:nvCxnSpPr>
        <p:spPr>
          <a:xfrm rot="16200000" flipH="1">
            <a:off x="3046905" y="2472202"/>
            <a:ext cx="201018" cy="4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6210300" y="2781300"/>
            <a:ext cx="228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83" idx="17"/>
            <a:endCxn id="93" idx="17"/>
          </p:cNvCxnSpPr>
          <p:nvPr/>
        </p:nvCxnSpPr>
        <p:spPr>
          <a:xfrm flipH="1">
            <a:off x="5287659" y="2516723"/>
            <a:ext cx="35366" cy="1725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3" idx="1"/>
          </p:cNvCxnSpPr>
          <p:nvPr/>
        </p:nvCxnSpPr>
        <p:spPr>
          <a:xfrm>
            <a:off x="3878067" y="2553379"/>
            <a:ext cx="19602" cy="1113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381500" y="2552700"/>
            <a:ext cx="228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7075" name="TextBox 88"/>
          <p:cNvSpPr txBox="1">
            <a:spLocks noChangeArrowheads="1"/>
          </p:cNvSpPr>
          <p:nvPr/>
        </p:nvSpPr>
        <p:spPr bwMode="auto">
          <a:xfrm>
            <a:off x="6705600" y="609600"/>
            <a:ext cx="2438400" cy="246221"/>
          </a:xfrm>
          <a:prstGeom prst="rect">
            <a:avLst/>
          </a:prstGeom>
          <a:noFill/>
          <a:ln w="9525">
            <a:noFill/>
            <a:miter lim="800000"/>
            <a:headEnd/>
            <a:tailEnd/>
          </a:ln>
        </p:spPr>
        <p:txBody>
          <a:bodyPr wrap="square">
            <a:spAutoFit/>
          </a:bodyPr>
          <a:lstStyle/>
          <a:p>
            <a:r>
              <a:rPr lang="en-US" sz="1000" b="1" i="1" dirty="0" smtClean="0"/>
              <a:t>Subtract the </a:t>
            </a:r>
            <a:r>
              <a:rPr lang="en-US" sz="1000" b="1" i="1" dirty="0"/>
              <a:t>Rows and Columns</a:t>
            </a:r>
          </a:p>
        </p:txBody>
      </p:sp>
      <p:graphicFrame>
        <p:nvGraphicFramePr>
          <p:cNvPr id="51" name="Table 50"/>
          <p:cNvGraphicFramePr>
            <a:graphicFrameLocks noGrp="1"/>
          </p:cNvGraphicFramePr>
          <p:nvPr/>
        </p:nvGraphicFramePr>
        <p:xfrm>
          <a:off x="6934200" y="1066800"/>
          <a:ext cx="1828800" cy="1114425"/>
        </p:xfrm>
        <a:graphic>
          <a:graphicData uri="http://schemas.openxmlformats.org/drawingml/2006/table">
            <a:tbl>
              <a:tblPr/>
              <a:tblGrid>
                <a:gridCol w="609600"/>
                <a:gridCol w="609600"/>
                <a:gridCol w="609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549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261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 name="TextBox 48"/>
          <p:cNvSpPr txBox="1">
            <a:spLocks noChangeArrowheads="1"/>
          </p:cNvSpPr>
          <p:nvPr/>
        </p:nvSpPr>
        <p:spPr bwMode="auto">
          <a:xfrm>
            <a:off x="7010400" y="5334000"/>
            <a:ext cx="1991360" cy="1384995"/>
          </a:xfrm>
          <a:prstGeom prst="rect">
            <a:avLst/>
          </a:prstGeom>
          <a:solidFill>
            <a:srgbClr val="FF6600"/>
          </a:solidFill>
          <a:ln w="12700">
            <a:solidFill>
              <a:schemeClr val="tx1"/>
            </a:solidFill>
            <a:miter lim="800000"/>
            <a:headEnd/>
            <a:tailEnd/>
          </a:ln>
        </p:spPr>
        <p:txBody>
          <a:bodyPr wrap="square">
            <a:spAutoFit/>
          </a:bodyPr>
          <a:lstStyle/>
          <a:p>
            <a:pPr algn="ctr"/>
            <a:r>
              <a:rPr lang="en-US" sz="1200" dirty="0" smtClean="0"/>
              <a:t>Secondary task</a:t>
            </a:r>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a:p>
        </p:txBody>
      </p:sp>
      <p:sp>
        <p:nvSpPr>
          <p:cNvPr id="72" name="TextBox 88"/>
          <p:cNvSpPr txBox="1">
            <a:spLocks noChangeArrowheads="1"/>
          </p:cNvSpPr>
          <p:nvPr/>
        </p:nvSpPr>
        <p:spPr bwMode="auto">
          <a:xfrm>
            <a:off x="6858000" y="5562600"/>
            <a:ext cx="2133600" cy="261610"/>
          </a:xfrm>
          <a:prstGeom prst="rect">
            <a:avLst/>
          </a:prstGeom>
          <a:noFill/>
          <a:ln w="9525">
            <a:noFill/>
            <a:miter lim="800000"/>
            <a:headEnd/>
            <a:tailEnd/>
          </a:ln>
        </p:spPr>
        <p:txBody>
          <a:bodyPr wrap="square">
            <a:spAutoFit/>
          </a:bodyPr>
          <a:lstStyle/>
          <a:p>
            <a:pPr algn="ctr"/>
            <a:r>
              <a:rPr lang="en-US" sz="1050" b="1" i="1" dirty="0"/>
              <a:t>Add the Rows and Columns</a:t>
            </a:r>
          </a:p>
        </p:txBody>
      </p:sp>
      <p:graphicFrame>
        <p:nvGraphicFramePr>
          <p:cNvPr id="74" name="Table 73"/>
          <p:cNvGraphicFramePr>
            <a:graphicFrameLocks noGrp="1"/>
          </p:cNvGraphicFramePr>
          <p:nvPr/>
        </p:nvGraphicFramePr>
        <p:xfrm>
          <a:off x="7162800" y="5867400"/>
          <a:ext cx="1778001" cy="777240"/>
        </p:xfrm>
        <a:graphic>
          <a:graphicData uri="http://schemas.openxmlformats.org/drawingml/2006/table">
            <a:tbl>
              <a:tblPr/>
              <a:tblGrid>
                <a:gridCol w="592667"/>
                <a:gridCol w="592667"/>
                <a:gridCol w="592667"/>
              </a:tblGrid>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Perpetua" charset="0"/>
                          <a:ea typeface="ＭＳ Ｐゴシック" charset="-128"/>
                        </a:rPr>
                        <a:t>728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Perpetua" charset="0"/>
                          <a:ea typeface="ＭＳ Ｐゴシック" charset="-128"/>
                        </a:rPr>
                        <a:t>515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Perpetua" charset="0"/>
                          <a:ea typeface="ＭＳ Ｐゴシック" charset="-128"/>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Perpetua" charset="0"/>
                          <a:ea typeface="ＭＳ Ｐゴシック" charset="-128"/>
                        </a:rPr>
                        <a:t>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 name="Oval 74"/>
          <p:cNvSpPr/>
          <p:nvPr/>
        </p:nvSpPr>
        <p:spPr>
          <a:xfrm>
            <a:off x="2590800" y="12192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E</a:t>
            </a:r>
            <a:endParaRPr lang="en-US" sz="3200" b="1" dirty="0">
              <a:solidFill>
                <a:schemeClr val="tx1"/>
              </a:solidFill>
            </a:endParaRPr>
          </a:p>
        </p:txBody>
      </p:sp>
      <p:sp>
        <p:nvSpPr>
          <p:cNvPr id="76" name="Oval 75"/>
          <p:cNvSpPr/>
          <p:nvPr/>
        </p:nvSpPr>
        <p:spPr>
          <a:xfrm>
            <a:off x="152400" y="1828800"/>
            <a:ext cx="7620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solidFill>
              </a:rPr>
              <a:t>F</a:t>
            </a:r>
            <a:endParaRPr lang="en-US" sz="3200" b="1" dirty="0">
              <a:solidFill>
                <a:schemeClr val="tx1"/>
              </a:solidFill>
            </a:endParaRPr>
          </a:p>
        </p:txBody>
      </p:sp>
      <p:grpSp>
        <p:nvGrpSpPr>
          <p:cNvPr id="5" name="Group 98"/>
          <p:cNvGrpSpPr/>
          <p:nvPr/>
        </p:nvGrpSpPr>
        <p:grpSpPr>
          <a:xfrm>
            <a:off x="914400" y="2438400"/>
            <a:ext cx="2286000" cy="152400"/>
            <a:chOff x="914400" y="2438400"/>
            <a:chExt cx="2286000" cy="152400"/>
          </a:xfrm>
        </p:grpSpPr>
        <p:sp>
          <p:nvSpPr>
            <p:cNvPr id="77" name="Rectangle 76"/>
            <p:cNvSpPr/>
            <p:nvPr/>
          </p:nvSpPr>
          <p:spPr>
            <a:xfrm>
              <a:off x="9144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3716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8288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7432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p:cNvSpPr/>
          <p:nvPr/>
        </p:nvSpPr>
        <p:spPr>
          <a:xfrm>
            <a:off x="27432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2860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8288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716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14400" y="2133600"/>
            <a:ext cx="4572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90800" y="24384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TextBox 97"/>
          <p:cNvSpPr txBox="1"/>
          <p:nvPr/>
        </p:nvSpPr>
        <p:spPr>
          <a:xfrm>
            <a:off x="2438400" y="2667000"/>
            <a:ext cx="533400" cy="369332"/>
          </a:xfrm>
          <a:prstGeom prst="rect">
            <a:avLst/>
          </a:prstGeom>
          <a:noFill/>
        </p:spPr>
        <p:txBody>
          <a:bodyPr wrap="square" rtlCol="0">
            <a:spAutoFit/>
          </a:bodyPr>
          <a:lstStyle/>
          <a:p>
            <a:pPr algn="ctr"/>
            <a:r>
              <a:rPr lang="en-US" sz="900" b="1" dirty="0" smtClean="0"/>
              <a:t>Touch Down</a:t>
            </a:r>
            <a:endParaRPr lang="en-US" sz="900" b="1" dirty="0"/>
          </a:p>
        </p:txBody>
      </p:sp>
      <p:sp>
        <p:nvSpPr>
          <p:cNvPr id="87073" name="TextBox 86"/>
          <p:cNvSpPr txBox="1">
            <a:spLocks noChangeArrowheads="1"/>
          </p:cNvSpPr>
          <p:nvPr/>
        </p:nvSpPr>
        <p:spPr bwMode="auto">
          <a:xfrm rot="15964812">
            <a:off x="2958269" y="2408529"/>
            <a:ext cx="685800" cy="307777"/>
          </a:xfrm>
          <a:prstGeom prst="rect">
            <a:avLst/>
          </a:prstGeom>
          <a:noFill/>
          <a:ln w="9525">
            <a:noFill/>
            <a:miter lim="800000"/>
            <a:headEnd/>
            <a:tailEnd/>
          </a:ln>
        </p:spPr>
        <p:txBody>
          <a:bodyPr wrap="square">
            <a:spAutoFit/>
          </a:bodyPr>
          <a:lstStyle/>
          <a:p>
            <a:pPr algn="ctr"/>
            <a:r>
              <a:rPr lang="en-US" sz="1400" b="1" dirty="0"/>
              <a:t>27L</a:t>
            </a:r>
          </a:p>
        </p:txBody>
      </p:sp>
      <p:pic>
        <p:nvPicPr>
          <p:cNvPr id="1026" name="Picture 2"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20547780">
            <a:off x="4572000" y="3962400"/>
            <a:ext cx="609600" cy="485775"/>
          </a:xfrm>
          <a:prstGeom prst="rect">
            <a:avLst/>
          </a:prstGeom>
          <a:noFill/>
        </p:spPr>
      </p:pic>
      <p:pic>
        <p:nvPicPr>
          <p:cNvPr id="1027" name="Picture 3"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17788849">
            <a:off x="810514" y="5319838"/>
            <a:ext cx="609600" cy="485775"/>
          </a:xfrm>
          <a:prstGeom prst="rect">
            <a:avLst/>
          </a:prstGeom>
          <a:noFill/>
        </p:spPr>
      </p:pic>
      <p:sp>
        <p:nvSpPr>
          <p:cNvPr id="101" name="Rectangle 100"/>
          <p:cNvSpPr/>
          <p:nvPr/>
        </p:nvSpPr>
        <p:spPr>
          <a:xfrm>
            <a:off x="1676400" y="62484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90600" y="36576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7772400" y="42672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562600" y="19812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133600" y="13716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04800" y="2438400"/>
            <a:ext cx="45720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07"/>
          <p:cNvGrpSpPr/>
          <p:nvPr/>
        </p:nvGrpSpPr>
        <p:grpSpPr>
          <a:xfrm>
            <a:off x="914400" y="1905000"/>
            <a:ext cx="2286000" cy="152400"/>
            <a:chOff x="914400" y="2438400"/>
            <a:chExt cx="2286000" cy="152400"/>
          </a:xfrm>
        </p:grpSpPr>
        <p:sp>
          <p:nvSpPr>
            <p:cNvPr id="109" name="Rectangle 108"/>
            <p:cNvSpPr/>
            <p:nvPr/>
          </p:nvSpPr>
          <p:spPr>
            <a:xfrm>
              <a:off x="9144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716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8288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743200" y="2438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86"/>
          <p:cNvSpPr txBox="1">
            <a:spLocks noChangeArrowheads="1"/>
          </p:cNvSpPr>
          <p:nvPr/>
        </p:nvSpPr>
        <p:spPr bwMode="auto">
          <a:xfrm rot="16372230">
            <a:off x="2952168" y="1872687"/>
            <a:ext cx="685800" cy="307777"/>
          </a:xfrm>
          <a:prstGeom prst="rect">
            <a:avLst/>
          </a:prstGeom>
          <a:noFill/>
          <a:ln w="9525">
            <a:noFill/>
            <a:miter lim="800000"/>
            <a:headEnd/>
            <a:tailEnd/>
          </a:ln>
        </p:spPr>
        <p:txBody>
          <a:bodyPr wrap="square">
            <a:spAutoFit/>
          </a:bodyPr>
          <a:lstStyle/>
          <a:p>
            <a:pPr algn="ctr"/>
            <a:r>
              <a:rPr lang="en-US" sz="1400" b="1" dirty="0" smtClean="0"/>
              <a:t>27R</a:t>
            </a:r>
            <a:endParaRPr lang="en-US" sz="1400" b="1" dirty="0"/>
          </a:p>
        </p:txBody>
      </p:sp>
      <p:pic>
        <p:nvPicPr>
          <p:cNvPr id="125" name="Picture 2"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9909076">
            <a:off x="4655150" y="1879543"/>
            <a:ext cx="609600" cy="485775"/>
          </a:xfrm>
          <a:prstGeom prst="rect">
            <a:avLst/>
          </a:prstGeom>
          <a:noFill/>
          <a:scene3d>
            <a:camera prst="orthographicFront">
              <a:rot lat="10800000" lon="0" rev="10800000"/>
            </a:camera>
            <a:lightRig rig="threePt" dir="t"/>
          </a:scene3d>
        </p:spPr>
      </p:pic>
      <p:pic>
        <p:nvPicPr>
          <p:cNvPr id="126" name="Picture 2" descr="C:\Documents and Settings\bpeacock\Local Settings\Temporary Internet Files\Content.IE5\UU371V5X\MM900283577[1].gif"/>
          <p:cNvPicPr>
            <a:picLocks noChangeAspect="1" noChangeArrowheads="1" noCrop="1"/>
          </p:cNvPicPr>
          <p:nvPr/>
        </p:nvPicPr>
        <p:blipFill>
          <a:blip r:embed="rId3" cstate="print"/>
          <a:srcRect/>
          <a:stretch>
            <a:fillRect/>
          </a:stretch>
        </p:blipFill>
        <p:spPr bwMode="auto">
          <a:xfrm rot="11038397">
            <a:off x="1235298" y="2611337"/>
            <a:ext cx="609600" cy="485775"/>
          </a:xfrm>
          <a:prstGeom prst="rect">
            <a:avLst/>
          </a:prstGeom>
          <a:noFill/>
          <a:scene3d>
            <a:camera prst="orthographicFront">
              <a:rot lat="10800000" lon="0" rev="10800000"/>
            </a:camera>
            <a:lightRig rig="threePt" dir="t"/>
          </a:scene3d>
        </p:spPr>
      </p:pic>
      <p:sp>
        <p:nvSpPr>
          <p:cNvPr id="127" name="Rectangle 126"/>
          <p:cNvSpPr/>
          <p:nvPr/>
        </p:nvSpPr>
        <p:spPr>
          <a:xfrm rot="18870969">
            <a:off x="-192935" y="5114126"/>
            <a:ext cx="1828800" cy="2254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6000</a:t>
            </a:r>
          </a:p>
        </p:txBody>
      </p:sp>
      <p:sp>
        <p:nvSpPr>
          <p:cNvPr id="128" name="Rectangle 127"/>
          <p:cNvSpPr/>
          <p:nvPr/>
        </p:nvSpPr>
        <p:spPr>
          <a:xfrm>
            <a:off x="304800" y="1143000"/>
            <a:ext cx="990600" cy="2198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a:t>
            </a:r>
            <a:r>
              <a:rPr lang="en-US" sz="1400" dirty="0" smtClean="0">
                <a:solidFill>
                  <a:schemeClr val="tx1"/>
                </a:solidFill>
              </a:rPr>
              <a:t>000</a:t>
            </a:r>
            <a:endParaRPr lang="en-US" sz="1400" dirty="0">
              <a:solidFill>
                <a:schemeClr val="tx1"/>
              </a:solidFill>
            </a:endParaRPr>
          </a:p>
        </p:txBody>
      </p:sp>
      <p:sp>
        <p:nvSpPr>
          <p:cNvPr id="129" name="Rectangle 128"/>
          <p:cNvSpPr/>
          <p:nvPr/>
        </p:nvSpPr>
        <p:spPr>
          <a:xfrm>
            <a:off x="0" y="6477000"/>
            <a:ext cx="7620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6000</a:t>
            </a:r>
            <a:endParaRPr lang="en-US" sz="1400" dirty="0">
              <a:solidFill>
                <a:schemeClr val="tx1"/>
              </a:solidFill>
            </a:endParaRPr>
          </a:p>
        </p:txBody>
      </p:sp>
      <p:sp>
        <p:nvSpPr>
          <p:cNvPr id="131" name="Rectangle 130"/>
          <p:cNvSpPr/>
          <p:nvPr/>
        </p:nvSpPr>
        <p:spPr>
          <a:xfrm rot="16924568">
            <a:off x="563666" y="2805596"/>
            <a:ext cx="685800" cy="3048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Alpha 3</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458200" cy="792162"/>
          </a:xfrm>
        </p:spPr>
        <p:txBody>
          <a:bodyPr>
            <a:normAutofit fontScale="90000"/>
          </a:bodyPr>
          <a:lstStyle/>
          <a:p>
            <a:r>
              <a:rPr lang="en-US" sz="3600" b="1" dirty="0" smtClean="0"/>
              <a:t>Human Machine System Model Interfaces</a:t>
            </a:r>
            <a:endParaRPr lang="en-US" sz="3600" b="1" dirty="0"/>
          </a:p>
        </p:txBody>
      </p:sp>
      <p:sp>
        <p:nvSpPr>
          <p:cNvPr id="2" name="Slide Number Placeholder 1"/>
          <p:cNvSpPr>
            <a:spLocks noGrp="1"/>
          </p:cNvSpPr>
          <p:nvPr>
            <p:ph type="sldNum" sz="quarter" idx="12"/>
          </p:nvPr>
        </p:nvSpPr>
        <p:spPr/>
        <p:txBody>
          <a:bodyPr/>
          <a:lstStyle/>
          <a:p>
            <a:pPr>
              <a:defRPr/>
            </a:pPr>
            <a:fld id="{A598B738-D824-40AC-B233-7C4837A41F3A}" type="slidenum">
              <a:rPr lang="en-US" smtClean="0"/>
              <a:pPr>
                <a:defRPr/>
              </a:pPr>
              <a:t>3</a:t>
            </a:fld>
            <a:endParaRPr lang="en-US"/>
          </a:p>
        </p:txBody>
      </p:sp>
      <p:sp>
        <p:nvSpPr>
          <p:cNvPr id="35" name="TextBox 34"/>
          <p:cNvSpPr txBox="1"/>
          <p:nvPr/>
        </p:nvSpPr>
        <p:spPr>
          <a:xfrm>
            <a:off x="152400" y="1066800"/>
            <a:ext cx="8839200" cy="822305"/>
          </a:xfrm>
          <a:prstGeom prst="ellipse">
            <a:avLst/>
          </a:prstGeom>
          <a:solidFill>
            <a:srgbClr val="FFFF00"/>
          </a:solidFill>
          <a:ln w="12700">
            <a:solidFill>
              <a:srgbClr val="305480"/>
            </a:solidFill>
          </a:ln>
        </p:spPr>
        <p:txBody>
          <a:bodyPr wrap="square" rtlCol="0">
            <a:spAutoFit/>
          </a:bodyPr>
          <a:lstStyle/>
          <a:p>
            <a:pPr algn="ctr"/>
            <a:r>
              <a:rPr lang="en-US" sz="1600" b="1" i="1" dirty="0" smtClean="0"/>
              <a:t>This model shows the addition of controls and displays to enhance human performance</a:t>
            </a:r>
            <a:endParaRPr lang="en-US" sz="1600" b="1" i="1" dirty="0"/>
          </a:p>
        </p:txBody>
      </p:sp>
      <p:grpSp>
        <p:nvGrpSpPr>
          <p:cNvPr id="11" name="Group 74"/>
          <p:cNvGrpSpPr/>
          <p:nvPr/>
        </p:nvGrpSpPr>
        <p:grpSpPr>
          <a:xfrm>
            <a:off x="685800" y="1981200"/>
            <a:ext cx="8001000" cy="4495800"/>
            <a:chOff x="990600" y="1981200"/>
            <a:chExt cx="8001000" cy="4495800"/>
          </a:xfrm>
        </p:grpSpPr>
        <p:sp>
          <p:nvSpPr>
            <p:cNvPr id="4" name="Rectangle 3"/>
            <p:cNvSpPr/>
            <p:nvPr/>
          </p:nvSpPr>
          <p:spPr>
            <a:xfrm>
              <a:off x="14478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Sensing</a:t>
              </a:r>
              <a:endParaRPr lang="en-US" dirty="0">
                <a:solidFill>
                  <a:schemeClr val="tx1"/>
                </a:solidFill>
              </a:endParaRPr>
            </a:p>
          </p:txBody>
        </p:sp>
        <p:sp>
          <p:nvSpPr>
            <p:cNvPr id="5" name="Rectangle 4"/>
            <p:cNvSpPr/>
            <p:nvPr/>
          </p:nvSpPr>
          <p:spPr>
            <a:xfrm>
              <a:off x="3771900" y="1981200"/>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6" name="Rectangle 5"/>
            <p:cNvSpPr/>
            <p:nvPr/>
          </p:nvSpPr>
          <p:spPr>
            <a:xfrm>
              <a:off x="37719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Cognition</a:t>
              </a:r>
              <a:endParaRPr lang="en-US" dirty="0">
                <a:solidFill>
                  <a:schemeClr val="tx1"/>
                </a:solidFill>
              </a:endParaRPr>
            </a:p>
          </p:txBody>
        </p:sp>
        <p:sp>
          <p:nvSpPr>
            <p:cNvPr id="7" name="Rectangle 6"/>
            <p:cNvSpPr/>
            <p:nvPr/>
          </p:nvSpPr>
          <p:spPr>
            <a:xfrm>
              <a:off x="61722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Effectors</a:t>
              </a:r>
              <a:endParaRPr lang="en-US" dirty="0">
                <a:solidFill>
                  <a:schemeClr val="tx1"/>
                </a:solidFill>
              </a:endParaRPr>
            </a:p>
          </p:txBody>
        </p:sp>
        <p:sp>
          <p:nvSpPr>
            <p:cNvPr id="8" name="Oval 7"/>
            <p:cNvSpPr/>
            <p:nvPr/>
          </p:nvSpPr>
          <p:spPr>
            <a:xfrm>
              <a:off x="57150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Controls</a:t>
              </a:r>
              <a:endParaRPr lang="en-US" sz="2400" b="1" dirty="0">
                <a:solidFill>
                  <a:schemeClr val="tx1"/>
                </a:solidFill>
              </a:endParaRPr>
            </a:p>
          </p:txBody>
        </p:sp>
        <p:sp>
          <p:nvSpPr>
            <p:cNvPr id="9" name="Rectangle 8"/>
            <p:cNvSpPr/>
            <p:nvPr/>
          </p:nvSpPr>
          <p:spPr>
            <a:xfrm>
              <a:off x="3771900" y="4724797"/>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Systems</a:t>
              </a:r>
              <a:endParaRPr lang="en-US" b="1" dirty="0">
                <a:solidFill>
                  <a:schemeClr val="tx1"/>
                </a:solidFill>
              </a:endParaRPr>
            </a:p>
          </p:txBody>
        </p:sp>
        <p:sp>
          <p:nvSpPr>
            <p:cNvPr id="10" name="Oval 9"/>
            <p:cNvSpPr/>
            <p:nvPr/>
          </p:nvSpPr>
          <p:spPr>
            <a:xfrm>
              <a:off x="9906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Displays</a:t>
              </a:r>
              <a:endParaRPr lang="en-US" sz="2400" b="1" dirty="0">
                <a:solidFill>
                  <a:schemeClr val="tx1"/>
                </a:solidFill>
              </a:endParaRPr>
            </a:p>
          </p:txBody>
        </p:sp>
        <p:sp>
          <p:nvSpPr>
            <p:cNvPr id="12" name="Rectangle 11"/>
            <p:cNvSpPr/>
            <p:nvPr/>
          </p:nvSpPr>
          <p:spPr>
            <a:xfrm>
              <a:off x="61722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a:t>
              </a:r>
            </a:p>
            <a:p>
              <a:pPr algn="ctr"/>
              <a:r>
                <a:rPr lang="en-US" dirty="0" smtClean="0">
                  <a:solidFill>
                    <a:schemeClr val="tx1"/>
                  </a:solidFill>
                </a:rPr>
                <a:t>Materials</a:t>
              </a:r>
              <a:endParaRPr lang="en-US" dirty="0">
                <a:solidFill>
                  <a:schemeClr val="tx1"/>
                </a:solidFill>
              </a:endParaRPr>
            </a:p>
          </p:txBody>
        </p:sp>
        <p:sp>
          <p:nvSpPr>
            <p:cNvPr id="13" name="Rectangle 12"/>
            <p:cNvSpPr/>
            <p:nvPr/>
          </p:nvSpPr>
          <p:spPr>
            <a:xfrm>
              <a:off x="13716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Output</a:t>
              </a:r>
            </a:p>
            <a:p>
              <a:pPr algn="ctr"/>
              <a:r>
                <a:rPr lang="en-US" dirty="0" smtClean="0">
                  <a:solidFill>
                    <a:schemeClr val="tx1"/>
                  </a:solidFill>
                </a:rPr>
                <a:t>Products</a:t>
              </a:r>
              <a:endParaRPr lang="en-US" dirty="0">
                <a:solidFill>
                  <a:schemeClr val="tx1"/>
                </a:solidFill>
              </a:endParaRPr>
            </a:p>
          </p:txBody>
        </p:sp>
        <p:cxnSp>
          <p:nvCxnSpPr>
            <p:cNvPr id="16" name="Straight Arrow Connector 15"/>
            <p:cNvCxnSpPr>
              <a:stCxn id="10" idx="0"/>
              <a:endCxn id="4" idx="2"/>
            </p:cNvCxnSpPr>
            <p:nvPr/>
          </p:nvCxnSpPr>
          <p:spPr>
            <a:xfrm rot="5400000" flipH="1" flipV="1">
              <a:off x="15998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1"/>
              <a:endCxn id="10" idx="6"/>
            </p:cNvCxnSpPr>
            <p:nvPr/>
          </p:nvCxnSpPr>
          <p:spPr>
            <a:xfrm rot="10800000">
              <a:off x="3200400" y="5067697"/>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2"/>
              <a:endCxn id="9" idx="3"/>
            </p:cNvCxnSpPr>
            <p:nvPr/>
          </p:nvCxnSpPr>
          <p:spPr>
            <a:xfrm rot="10800000">
              <a:off x="5067300" y="5067697"/>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rot="5400000">
              <a:off x="63242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rot="5400000">
              <a:off x="4229299" y="2857301"/>
              <a:ext cx="380603"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 idx="1"/>
              <a:endCxn id="9" idx="2"/>
            </p:cNvCxnSpPr>
            <p:nvPr/>
          </p:nvCxnSpPr>
          <p:spPr>
            <a:xfrm rot="10800000">
              <a:off x="4419600" y="5410598"/>
              <a:ext cx="1752600" cy="723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3" idx="3"/>
            </p:cNvCxnSpPr>
            <p:nvPr/>
          </p:nvCxnSpPr>
          <p:spPr>
            <a:xfrm rot="5400000">
              <a:off x="3181549" y="4896048"/>
              <a:ext cx="723503"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0"/>
              <a:endCxn id="4" idx="2"/>
            </p:cNvCxnSpPr>
            <p:nvPr/>
          </p:nvCxnSpPr>
          <p:spPr>
            <a:xfrm rot="16200000" flipV="1">
              <a:off x="2761853" y="3067050"/>
              <a:ext cx="991394" cy="23241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0"/>
              <a:endCxn id="6" idx="2"/>
            </p:cNvCxnSpPr>
            <p:nvPr/>
          </p:nvCxnSpPr>
          <p:spPr>
            <a:xfrm rot="5400000" flipH="1" flipV="1">
              <a:off x="39239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543800" y="3429000"/>
              <a:ext cx="1447800" cy="1323439"/>
            </a:xfrm>
            <a:prstGeom prst="rect">
              <a:avLst/>
            </a:prstGeom>
            <a:noFill/>
          </p:spPr>
          <p:txBody>
            <a:bodyPr wrap="square" rtlCol="0">
              <a:spAutoFit/>
            </a:bodyPr>
            <a:lstStyle/>
            <a:p>
              <a:pPr algn="ctr"/>
              <a:r>
                <a:rPr lang="en-US" sz="1600" b="1" i="1" dirty="0" smtClean="0"/>
                <a:t>Physical Cognitive</a:t>
              </a:r>
            </a:p>
            <a:p>
              <a:pPr algn="ctr"/>
              <a:r>
                <a:rPr lang="en-US" sz="1600" b="1" i="1" dirty="0" smtClean="0"/>
                <a:t>and</a:t>
              </a:r>
            </a:p>
            <a:p>
              <a:pPr algn="ctr"/>
              <a:r>
                <a:rPr lang="en-US" sz="1600" b="1" i="1" dirty="0" smtClean="0"/>
                <a:t>Affective</a:t>
              </a:r>
            </a:p>
            <a:p>
              <a:pPr algn="ctr"/>
              <a:r>
                <a:rPr lang="en-US" sz="1600" b="1" i="1" dirty="0" smtClean="0"/>
                <a:t>Interfaces</a:t>
              </a:r>
              <a:endParaRPr lang="en-US" sz="1600" b="1" i="1" dirty="0"/>
            </a:p>
          </p:txBody>
        </p:sp>
        <p:cxnSp>
          <p:nvCxnSpPr>
            <p:cNvPr id="63" name="Straight Arrow Connector 62"/>
            <p:cNvCxnSpPr>
              <a:stCxn id="7" idx="2"/>
              <a:endCxn id="9" idx="0"/>
            </p:cNvCxnSpPr>
            <p:nvPr/>
          </p:nvCxnSpPr>
          <p:spPr>
            <a:xfrm rot="5400000">
              <a:off x="5124053" y="3028950"/>
              <a:ext cx="991394" cy="24003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 idx="3"/>
              <a:endCxn id="6" idx="1"/>
            </p:cNvCxnSpPr>
            <p:nvPr/>
          </p:nvCxnSpPr>
          <p:spPr>
            <a:xfrm>
              <a:off x="2743200" y="3390503"/>
              <a:ext cx="10287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3"/>
              <a:endCxn id="7" idx="1"/>
            </p:cNvCxnSpPr>
            <p:nvPr/>
          </p:nvCxnSpPr>
          <p:spPr>
            <a:xfrm>
              <a:off x="5067300" y="3390503"/>
              <a:ext cx="11049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71900" y="5715794"/>
              <a:ext cx="1295400" cy="685800"/>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Context</a:t>
              </a:r>
              <a:endParaRPr lang="en-US" b="1" dirty="0">
                <a:solidFill>
                  <a:schemeClr val="tx1"/>
                </a:solidFill>
              </a:endParaRPr>
            </a:p>
          </p:txBody>
        </p:sp>
        <p:cxnSp>
          <p:nvCxnSpPr>
            <p:cNvPr id="30" name="Straight Arrow Connector 29"/>
            <p:cNvCxnSpPr>
              <a:stCxn id="29" idx="0"/>
              <a:endCxn id="9" idx="2"/>
            </p:cNvCxnSpPr>
            <p:nvPr/>
          </p:nvCxnSpPr>
          <p:spPr>
            <a:xfrm rot="5400000" flipH="1" flipV="1">
              <a:off x="4267002" y="5563196"/>
              <a:ext cx="30519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686800" cy="838200"/>
          </a:xfrm>
        </p:spPr>
        <p:txBody>
          <a:bodyPr>
            <a:normAutofit/>
          </a:bodyPr>
          <a:lstStyle/>
          <a:p>
            <a:r>
              <a:rPr lang="en-US" dirty="0" smtClean="0"/>
              <a:t>Cognition Homework</a:t>
            </a:r>
            <a:endParaRPr lang="en-US" dirty="0"/>
          </a:p>
        </p:txBody>
      </p:sp>
      <p:sp>
        <p:nvSpPr>
          <p:cNvPr id="5" name="Content Placeholder 4"/>
          <p:cNvSpPr>
            <a:spLocks noGrp="1"/>
          </p:cNvSpPr>
          <p:nvPr>
            <p:ph idx="1"/>
          </p:nvPr>
        </p:nvSpPr>
        <p:spPr>
          <a:xfrm>
            <a:off x="457200" y="1219200"/>
            <a:ext cx="8229600" cy="4525963"/>
          </a:xfrm>
        </p:spPr>
        <p:txBody>
          <a:bodyPr>
            <a:normAutofit/>
          </a:bodyPr>
          <a:lstStyle/>
          <a:p>
            <a:r>
              <a:rPr lang="en-US" sz="1600" dirty="0" smtClean="0"/>
              <a:t>Load Google Earth on to your computer</a:t>
            </a:r>
          </a:p>
          <a:p>
            <a:r>
              <a:rPr lang="en-US" sz="1600" dirty="0" smtClean="0"/>
              <a:t>Select Tools &gt;&gt;Enter Flight Simulator</a:t>
            </a:r>
          </a:p>
          <a:p>
            <a:r>
              <a:rPr lang="en-US" sz="1600" dirty="0" smtClean="0"/>
              <a:t>Choose Airport and Airplane</a:t>
            </a:r>
          </a:p>
          <a:p>
            <a:r>
              <a:rPr lang="en-US" sz="1600" dirty="0" smtClean="0"/>
              <a:t>Choose Help&gt;&gt;Keyboard Shortcuts</a:t>
            </a:r>
          </a:p>
          <a:p>
            <a:r>
              <a:rPr lang="en-US" sz="1600" dirty="0" smtClean="0"/>
              <a:t>Fly a traffic pattern (look out for other traffic)</a:t>
            </a:r>
          </a:p>
          <a:p>
            <a:pPr lvl="1"/>
            <a:r>
              <a:rPr lang="en-US" sz="1200" dirty="0" smtClean="0"/>
              <a:t>A 	(Talk to Tower) Full Throttle</a:t>
            </a:r>
          </a:p>
          <a:p>
            <a:pPr lvl="1"/>
            <a:r>
              <a:rPr lang="en-US" sz="1200" dirty="0" smtClean="0"/>
              <a:t>B	Rotate at about 60 knots</a:t>
            </a:r>
          </a:p>
          <a:p>
            <a:pPr lvl="1"/>
            <a:r>
              <a:rPr lang="en-US" sz="1200" dirty="0" smtClean="0"/>
              <a:t>C	Turn right at 1000’ AGL on to Cross Wind leg</a:t>
            </a:r>
          </a:p>
          <a:p>
            <a:pPr lvl="1"/>
            <a:r>
              <a:rPr lang="en-US" sz="1200" dirty="0" smtClean="0"/>
              <a:t>D	Turn Right onto Downwind, Talk to Tower</a:t>
            </a:r>
          </a:p>
          <a:p>
            <a:pPr lvl="1"/>
            <a:r>
              <a:rPr lang="en-US" sz="1200" dirty="0" smtClean="0"/>
              <a:t>E	Do a 360</a:t>
            </a:r>
            <a:r>
              <a:rPr lang="en-US" sz="1200" baseline="30000" dirty="0" smtClean="0"/>
              <a:t>o</a:t>
            </a:r>
            <a:r>
              <a:rPr lang="en-US" sz="1200" dirty="0" smtClean="0"/>
              <a:t> turn to increase separation from other traffic</a:t>
            </a:r>
          </a:p>
          <a:p>
            <a:pPr lvl="1"/>
            <a:r>
              <a:rPr lang="en-US" sz="1200" dirty="0" smtClean="0"/>
              <a:t>F	Reduce power to 66%, add 1 notch of flaps, pitch down (a little)</a:t>
            </a:r>
          </a:p>
          <a:p>
            <a:pPr lvl="1"/>
            <a:r>
              <a:rPr lang="en-US" sz="1200" dirty="0" smtClean="0"/>
              <a:t>G	Turn Right onto Base Leg, add more flaps</a:t>
            </a:r>
          </a:p>
          <a:p>
            <a:pPr lvl="1"/>
            <a:r>
              <a:rPr lang="en-US" sz="1200" dirty="0" smtClean="0"/>
              <a:t>H	Turn Right onto Final, add last lot of flaps</a:t>
            </a:r>
          </a:p>
          <a:p>
            <a:pPr lvl="1"/>
            <a:r>
              <a:rPr lang="en-US" sz="1200" dirty="0" smtClean="0"/>
              <a:t>I	Cut Power, gently pull the nose up – flare and touch down at A</a:t>
            </a:r>
            <a:endParaRPr lang="en-US" sz="1200" dirty="0"/>
          </a:p>
        </p:txBody>
      </p:sp>
      <p:sp>
        <p:nvSpPr>
          <p:cNvPr id="22" name="TextBox 21"/>
          <p:cNvSpPr txBox="1"/>
          <p:nvPr/>
        </p:nvSpPr>
        <p:spPr>
          <a:xfrm>
            <a:off x="1295400" y="5943600"/>
            <a:ext cx="228600" cy="369332"/>
          </a:xfrm>
          <a:prstGeom prst="rect">
            <a:avLst/>
          </a:prstGeom>
          <a:noFill/>
        </p:spPr>
        <p:txBody>
          <a:bodyPr wrap="square" rtlCol="0">
            <a:spAutoFit/>
          </a:bodyPr>
          <a:lstStyle/>
          <a:p>
            <a:r>
              <a:rPr lang="en-US" dirty="0" smtClean="0"/>
              <a:t>C</a:t>
            </a:r>
            <a:endParaRPr lang="en-US" dirty="0"/>
          </a:p>
        </p:txBody>
      </p:sp>
      <p:sp>
        <p:nvSpPr>
          <p:cNvPr id="6" name="Rectangle 5"/>
          <p:cNvSpPr/>
          <p:nvPr/>
        </p:nvSpPr>
        <p:spPr>
          <a:xfrm>
            <a:off x="3353594" y="5943600"/>
            <a:ext cx="20574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a:off x="3734594" y="6096000"/>
            <a:ext cx="1219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639594" y="6096000"/>
            <a:ext cx="1295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8594" y="5562600"/>
            <a:ext cx="129460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877094" y="58293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829594" y="6096000"/>
            <a:ext cx="1447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973094" y="5829300"/>
            <a:ext cx="53419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53594" y="5943600"/>
            <a:ext cx="228600" cy="369332"/>
          </a:xfrm>
          <a:prstGeom prst="rect">
            <a:avLst/>
          </a:prstGeom>
          <a:noFill/>
        </p:spPr>
        <p:txBody>
          <a:bodyPr wrap="square" rtlCol="0">
            <a:spAutoFit/>
          </a:bodyPr>
          <a:lstStyle/>
          <a:p>
            <a:r>
              <a:rPr lang="en-US" dirty="0" smtClean="0"/>
              <a:t>B</a:t>
            </a:r>
            <a:endParaRPr lang="en-US" dirty="0"/>
          </a:p>
        </p:txBody>
      </p:sp>
      <p:sp>
        <p:nvSpPr>
          <p:cNvPr id="20" name="TextBox 19"/>
          <p:cNvSpPr txBox="1"/>
          <p:nvPr/>
        </p:nvSpPr>
        <p:spPr>
          <a:xfrm>
            <a:off x="5029994" y="5943600"/>
            <a:ext cx="228600" cy="369332"/>
          </a:xfrm>
          <a:prstGeom prst="rect">
            <a:avLst/>
          </a:prstGeom>
          <a:noFill/>
        </p:spPr>
        <p:txBody>
          <a:bodyPr wrap="square" rtlCol="0">
            <a:spAutoFit/>
          </a:bodyPr>
          <a:lstStyle/>
          <a:p>
            <a:r>
              <a:rPr lang="en-US" dirty="0" smtClean="0"/>
              <a:t>A</a:t>
            </a:r>
            <a:endParaRPr lang="en-US" dirty="0"/>
          </a:p>
        </p:txBody>
      </p:sp>
      <p:sp>
        <p:nvSpPr>
          <p:cNvPr id="21" name="TextBox 20"/>
          <p:cNvSpPr txBox="1"/>
          <p:nvPr/>
        </p:nvSpPr>
        <p:spPr>
          <a:xfrm>
            <a:off x="1219994" y="5486400"/>
            <a:ext cx="2286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4876800" y="5410200"/>
            <a:ext cx="228600" cy="369332"/>
          </a:xfrm>
          <a:prstGeom prst="rect">
            <a:avLst/>
          </a:prstGeom>
          <a:noFill/>
        </p:spPr>
        <p:txBody>
          <a:bodyPr wrap="square" rtlCol="0">
            <a:spAutoFit/>
          </a:bodyPr>
          <a:lstStyle/>
          <a:p>
            <a:r>
              <a:rPr lang="en-US" dirty="0" smtClean="0"/>
              <a:t>F</a:t>
            </a:r>
            <a:endParaRPr lang="en-US" dirty="0"/>
          </a:p>
        </p:txBody>
      </p:sp>
      <p:sp>
        <p:nvSpPr>
          <p:cNvPr id="24" name="TextBox 23"/>
          <p:cNvSpPr txBox="1"/>
          <p:nvPr/>
        </p:nvSpPr>
        <p:spPr>
          <a:xfrm>
            <a:off x="3505200" y="4953000"/>
            <a:ext cx="228600" cy="369332"/>
          </a:xfrm>
          <a:prstGeom prst="rect">
            <a:avLst/>
          </a:prstGeom>
          <a:noFill/>
        </p:spPr>
        <p:txBody>
          <a:bodyPr wrap="square" rtlCol="0">
            <a:spAutoFit/>
          </a:bodyPr>
          <a:lstStyle/>
          <a:p>
            <a:r>
              <a:rPr lang="en-US" dirty="0" smtClean="0"/>
              <a:t>E</a:t>
            </a:r>
            <a:endParaRPr lang="en-US" dirty="0"/>
          </a:p>
        </p:txBody>
      </p:sp>
      <p:sp>
        <p:nvSpPr>
          <p:cNvPr id="25" name="TextBox 24"/>
          <p:cNvSpPr txBox="1"/>
          <p:nvPr/>
        </p:nvSpPr>
        <p:spPr>
          <a:xfrm>
            <a:off x="6858000" y="5410200"/>
            <a:ext cx="228600" cy="369332"/>
          </a:xfrm>
          <a:prstGeom prst="rect">
            <a:avLst/>
          </a:prstGeom>
          <a:noFill/>
        </p:spPr>
        <p:txBody>
          <a:bodyPr wrap="square" rtlCol="0">
            <a:spAutoFit/>
          </a:bodyPr>
          <a:lstStyle/>
          <a:p>
            <a:r>
              <a:rPr lang="en-US" dirty="0" smtClean="0"/>
              <a:t>G</a:t>
            </a:r>
            <a:endParaRPr lang="en-US" dirty="0"/>
          </a:p>
        </p:txBody>
      </p:sp>
      <p:cxnSp>
        <p:nvCxnSpPr>
          <p:cNvPr id="27" name="Straight Arrow Connector 26"/>
          <p:cNvCxnSpPr/>
          <p:nvPr/>
        </p:nvCxnSpPr>
        <p:spPr>
          <a:xfrm>
            <a:off x="5182394" y="5638800"/>
            <a:ext cx="1524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10400" y="6019800"/>
            <a:ext cx="228600" cy="369332"/>
          </a:xfrm>
          <a:prstGeom prst="rect">
            <a:avLst/>
          </a:prstGeom>
          <a:noFill/>
        </p:spPr>
        <p:txBody>
          <a:bodyPr wrap="square" rtlCol="0">
            <a:spAutoFit/>
          </a:bodyPr>
          <a:lstStyle/>
          <a:p>
            <a:r>
              <a:rPr lang="en-US" dirty="0" smtClean="0"/>
              <a:t>H</a:t>
            </a:r>
            <a:endParaRPr lang="en-US" dirty="0"/>
          </a:p>
        </p:txBody>
      </p:sp>
      <p:sp>
        <p:nvSpPr>
          <p:cNvPr id="34" name="TextBox 33"/>
          <p:cNvSpPr txBox="1"/>
          <p:nvPr/>
        </p:nvSpPr>
        <p:spPr>
          <a:xfrm>
            <a:off x="6019800" y="1295400"/>
            <a:ext cx="2895600" cy="3429000"/>
          </a:xfrm>
          <a:prstGeom prst="rect">
            <a:avLst/>
          </a:prstGeom>
          <a:solidFill>
            <a:srgbClr val="FFFF00"/>
          </a:solidFill>
          <a:ln w="19050">
            <a:solidFill>
              <a:schemeClr val="tx1"/>
            </a:solidFill>
          </a:ln>
        </p:spPr>
        <p:txBody>
          <a:bodyPr wrap="square" rtlCol="0">
            <a:spAutoFit/>
          </a:bodyPr>
          <a:lstStyle/>
          <a:p>
            <a:r>
              <a:rPr lang="en-US" sz="1400" dirty="0" smtClean="0"/>
              <a:t>	</a:t>
            </a:r>
            <a:r>
              <a:rPr lang="en-US" dirty="0" smtClean="0"/>
              <a:t>Report</a:t>
            </a:r>
            <a:endParaRPr lang="en-US" sz="1400" dirty="0" smtClean="0"/>
          </a:p>
          <a:p>
            <a:pPr>
              <a:buFont typeface="Arial" pitchFamily="34" charset="0"/>
              <a:buChar char="•"/>
            </a:pPr>
            <a:r>
              <a:rPr lang="en-US" sz="1400" dirty="0" smtClean="0"/>
              <a:t>Describe your cognitive experience</a:t>
            </a:r>
          </a:p>
          <a:p>
            <a:pPr lvl="1">
              <a:buFont typeface="Arial" pitchFamily="34" charset="0"/>
              <a:buChar char="•"/>
            </a:pPr>
            <a:r>
              <a:rPr lang="en-US" sz="1400" dirty="0" smtClean="0"/>
              <a:t>Sensing</a:t>
            </a:r>
          </a:p>
          <a:p>
            <a:pPr lvl="1">
              <a:buFont typeface="Arial" pitchFamily="34" charset="0"/>
              <a:buChar char="•"/>
            </a:pPr>
            <a:r>
              <a:rPr lang="en-US" sz="1400" dirty="0" smtClean="0"/>
              <a:t>Perception</a:t>
            </a:r>
          </a:p>
          <a:p>
            <a:pPr lvl="1">
              <a:buFont typeface="Arial" pitchFamily="34" charset="0"/>
              <a:buChar char="•"/>
            </a:pPr>
            <a:r>
              <a:rPr lang="en-US" sz="1400" dirty="0" smtClean="0"/>
              <a:t>Understanding</a:t>
            </a:r>
          </a:p>
          <a:p>
            <a:pPr lvl="1">
              <a:buFont typeface="Arial" pitchFamily="34" charset="0"/>
              <a:buChar char="•"/>
            </a:pPr>
            <a:r>
              <a:rPr lang="en-US" sz="1400" dirty="0" smtClean="0"/>
              <a:t>Planning</a:t>
            </a:r>
          </a:p>
          <a:p>
            <a:pPr lvl="1">
              <a:buFont typeface="Arial" pitchFamily="34" charset="0"/>
              <a:buChar char="•"/>
            </a:pPr>
            <a:r>
              <a:rPr lang="en-US" sz="1400" dirty="0" smtClean="0"/>
              <a:t>Decision making</a:t>
            </a:r>
          </a:p>
          <a:p>
            <a:pPr lvl="1">
              <a:buFont typeface="Arial" pitchFamily="34" charset="0"/>
              <a:buChar char="•"/>
            </a:pPr>
            <a:r>
              <a:rPr lang="en-US" sz="1400" dirty="0" smtClean="0"/>
              <a:t>Memory</a:t>
            </a:r>
          </a:p>
          <a:p>
            <a:pPr lvl="1">
              <a:buFont typeface="Arial" pitchFamily="34" charset="0"/>
              <a:buChar char="•"/>
            </a:pPr>
            <a:r>
              <a:rPr lang="en-US" sz="1400" dirty="0" smtClean="0"/>
              <a:t>Judgment</a:t>
            </a:r>
          </a:p>
          <a:p>
            <a:pPr lvl="1">
              <a:buFont typeface="Arial" pitchFamily="34" charset="0"/>
              <a:buChar char="•"/>
            </a:pPr>
            <a:r>
              <a:rPr lang="en-US" sz="1400" dirty="0" smtClean="0"/>
              <a:t>Motor control</a:t>
            </a:r>
          </a:p>
          <a:p>
            <a:pPr lvl="1">
              <a:buFont typeface="Arial" pitchFamily="34" charset="0"/>
              <a:buChar char="•"/>
            </a:pPr>
            <a:r>
              <a:rPr lang="en-US" sz="1400" dirty="0" smtClean="0"/>
              <a:t>Learning</a:t>
            </a:r>
          </a:p>
          <a:p>
            <a:pPr lvl="1">
              <a:buFont typeface="Arial" pitchFamily="34" charset="0"/>
              <a:buChar char="•"/>
            </a:pPr>
            <a:r>
              <a:rPr lang="en-US" sz="1400" dirty="0" smtClean="0"/>
              <a:t>Mental work load</a:t>
            </a:r>
          </a:p>
          <a:p>
            <a:pPr lvl="1">
              <a:buFont typeface="Arial" pitchFamily="34" charset="0"/>
              <a:buChar char="•"/>
            </a:pPr>
            <a:r>
              <a:rPr lang="en-US" sz="1400" dirty="0" smtClean="0"/>
              <a:t>Situation awareness</a:t>
            </a:r>
          </a:p>
          <a:p>
            <a:pPr lvl="1">
              <a:buFont typeface="Arial" pitchFamily="34" charset="0"/>
              <a:buChar char="•"/>
            </a:pPr>
            <a:r>
              <a:rPr lang="en-US" sz="1400" b="1" dirty="0" smtClean="0"/>
              <a:t>Describe your errors</a:t>
            </a:r>
            <a:endParaRPr lang="en-US" sz="1400" b="1" dirty="0"/>
          </a:p>
        </p:txBody>
      </p:sp>
      <p:sp>
        <p:nvSpPr>
          <p:cNvPr id="31" name="TextBox 30"/>
          <p:cNvSpPr txBox="1"/>
          <p:nvPr/>
        </p:nvSpPr>
        <p:spPr>
          <a:xfrm>
            <a:off x="5486400" y="5943600"/>
            <a:ext cx="228600" cy="369332"/>
          </a:xfrm>
          <a:prstGeom prst="rect">
            <a:avLst/>
          </a:prstGeom>
          <a:noFill/>
        </p:spPr>
        <p:txBody>
          <a:bodyPr wrap="square" rtlCol="0">
            <a:spAutoFit/>
          </a:bodyPr>
          <a:lstStyle/>
          <a:p>
            <a:r>
              <a:rPr lang="en-US" dirty="0" smtClean="0"/>
              <a:t>I</a:t>
            </a:r>
            <a:endParaRPr lang="en-US" dirty="0"/>
          </a:p>
        </p:txBody>
      </p:sp>
      <p:sp>
        <p:nvSpPr>
          <p:cNvPr id="32" name="Freeform 31"/>
          <p:cNvSpPr/>
          <p:nvPr/>
        </p:nvSpPr>
        <p:spPr>
          <a:xfrm>
            <a:off x="2819400" y="4754880"/>
            <a:ext cx="2133600" cy="841248"/>
          </a:xfrm>
          <a:custGeom>
            <a:avLst/>
            <a:gdLst>
              <a:gd name="connsiteX0" fmla="*/ 45720 w 1527048"/>
              <a:gd name="connsiteY0" fmla="*/ 795528 h 841248"/>
              <a:gd name="connsiteX1" fmla="*/ 45720 w 1527048"/>
              <a:gd name="connsiteY1" fmla="*/ 795528 h 841248"/>
              <a:gd name="connsiteX2" fmla="*/ 237744 w 1527048"/>
              <a:gd name="connsiteY2" fmla="*/ 813816 h 841248"/>
              <a:gd name="connsiteX3" fmla="*/ 804672 w 1527048"/>
              <a:gd name="connsiteY3" fmla="*/ 804672 h 841248"/>
              <a:gd name="connsiteX4" fmla="*/ 1005840 w 1527048"/>
              <a:gd name="connsiteY4" fmla="*/ 795528 h 841248"/>
              <a:gd name="connsiteX5" fmla="*/ 1097280 w 1527048"/>
              <a:gd name="connsiteY5" fmla="*/ 749808 h 841248"/>
              <a:gd name="connsiteX6" fmla="*/ 1133856 w 1527048"/>
              <a:gd name="connsiteY6" fmla="*/ 740664 h 841248"/>
              <a:gd name="connsiteX7" fmla="*/ 1170432 w 1527048"/>
              <a:gd name="connsiteY7" fmla="*/ 704088 h 841248"/>
              <a:gd name="connsiteX8" fmla="*/ 1188720 w 1527048"/>
              <a:gd name="connsiteY8" fmla="*/ 676656 h 841248"/>
              <a:gd name="connsiteX9" fmla="*/ 1243584 w 1527048"/>
              <a:gd name="connsiteY9" fmla="*/ 640080 h 841248"/>
              <a:gd name="connsiteX10" fmla="*/ 1271016 w 1527048"/>
              <a:gd name="connsiteY10" fmla="*/ 621792 h 841248"/>
              <a:gd name="connsiteX11" fmla="*/ 1307592 w 1527048"/>
              <a:gd name="connsiteY11" fmla="*/ 566928 h 841248"/>
              <a:gd name="connsiteX12" fmla="*/ 1325880 w 1527048"/>
              <a:gd name="connsiteY12" fmla="*/ 502920 h 841248"/>
              <a:gd name="connsiteX13" fmla="*/ 1316736 w 1527048"/>
              <a:gd name="connsiteY13" fmla="*/ 347472 h 841248"/>
              <a:gd name="connsiteX14" fmla="*/ 1298448 w 1527048"/>
              <a:gd name="connsiteY14" fmla="*/ 292608 h 841248"/>
              <a:gd name="connsiteX15" fmla="*/ 1289304 w 1527048"/>
              <a:gd name="connsiteY15" fmla="*/ 265176 h 841248"/>
              <a:gd name="connsiteX16" fmla="*/ 1261872 w 1527048"/>
              <a:gd name="connsiteY16" fmla="*/ 246888 h 841248"/>
              <a:gd name="connsiteX17" fmla="*/ 1225296 w 1527048"/>
              <a:gd name="connsiteY17" fmla="*/ 192024 h 841248"/>
              <a:gd name="connsiteX18" fmla="*/ 1207008 w 1527048"/>
              <a:gd name="connsiteY18" fmla="*/ 164592 h 841248"/>
              <a:gd name="connsiteX19" fmla="*/ 1179576 w 1527048"/>
              <a:gd name="connsiteY19" fmla="*/ 146304 h 841248"/>
              <a:gd name="connsiteX20" fmla="*/ 1106424 w 1527048"/>
              <a:gd name="connsiteY20" fmla="*/ 82296 h 841248"/>
              <a:gd name="connsiteX21" fmla="*/ 1078992 w 1527048"/>
              <a:gd name="connsiteY21" fmla="*/ 64008 h 841248"/>
              <a:gd name="connsiteX22" fmla="*/ 1024128 w 1527048"/>
              <a:gd name="connsiteY22" fmla="*/ 45720 h 841248"/>
              <a:gd name="connsiteX23" fmla="*/ 996696 w 1527048"/>
              <a:gd name="connsiteY23" fmla="*/ 27432 h 841248"/>
              <a:gd name="connsiteX24" fmla="*/ 941832 w 1527048"/>
              <a:gd name="connsiteY24" fmla="*/ 9144 h 841248"/>
              <a:gd name="connsiteX25" fmla="*/ 914400 w 1527048"/>
              <a:gd name="connsiteY25" fmla="*/ 0 h 841248"/>
              <a:gd name="connsiteX26" fmla="*/ 256032 w 1527048"/>
              <a:gd name="connsiteY26" fmla="*/ 9144 h 841248"/>
              <a:gd name="connsiteX27" fmla="*/ 201168 w 1527048"/>
              <a:gd name="connsiteY27" fmla="*/ 27432 h 841248"/>
              <a:gd name="connsiteX28" fmla="*/ 146304 w 1527048"/>
              <a:gd name="connsiteY28" fmla="*/ 54864 h 841248"/>
              <a:gd name="connsiteX29" fmla="*/ 128016 w 1527048"/>
              <a:gd name="connsiteY29" fmla="*/ 82296 h 841248"/>
              <a:gd name="connsiteX30" fmla="*/ 100584 w 1527048"/>
              <a:gd name="connsiteY30" fmla="*/ 100584 h 841248"/>
              <a:gd name="connsiteX31" fmla="*/ 27432 w 1527048"/>
              <a:gd name="connsiteY31" fmla="*/ 182880 h 841248"/>
              <a:gd name="connsiteX32" fmla="*/ 9144 w 1527048"/>
              <a:gd name="connsiteY32" fmla="*/ 237744 h 841248"/>
              <a:gd name="connsiteX33" fmla="*/ 0 w 1527048"/>
              <a:gd name="connsiteY33" fmla="*/ 265176 h 841248"/>
              <a:gd name="connsiteX34" fmla="*/ 9144 w 1527048"/>
              <a:gd name="connsiteY34" fmla="*/ 493776 h 841248"/>
              <a:gd name="connsiteX35" fmla="*/ 27432 w 1527048"/>
              <a:gd name="connsiteY35" fmla="*/ 548640 h 841248"/>
              <a:gd name="connsiteX36" fmla="*/ 45720 w 1527048"/>
              <a:gd name="connsiteY36" fmla="*/ 576072 h 841248"/>
              <a:gd name="connsiteX37" fmla="*/ 73152 w 1527048"/>
              <a:gd name="connsiteY37" fmla="*/ 594360 h 841248"/>
              <a:gd name="connsiteX38" fmla="*/ 109728 w 1527048"/>
              <a:gd name="connsiteY38" fmla="*/ 640080 h 841248"/>
              <a:gd name="connsiteX39" fmla="*/ 128016 w 1527048"/>
              <a:gd name="connsiteY39" fmla="*/ 667512 h 841248"/>
              <a:gd name="connsiteX40" fmla="*/ 182880 w 1527048"/>
              <a:gd name="connsiteY40" fmla="*/ 685800 h 841248"/>
              <a:gd name="connsiteX41" fmla="*/ 210312 w 1527048"/>
              <a:gd name="connsiteY41" fmla="*/ 704088 h 841248"/>
              <a:gd name="connsiteX42" fmla="*/ 265176 w 1527048"/>
              <a:gd name="connsiteY42" fmla="*/ 722376 h 841248"/>
              <a:gd name="connsiteX43" fmla="*/ 329184 w 1527048"/>
              <a:gd name="connsiteY43" fmla="*/ 740664 h 841248"/>
              <a:gd name="connsiteX44" fmla="*/ 393192 w 1527048"/>
              <a:gd name="connsiteY44" fmla="*/ 758952 h 841248"/>
              <a:gd name="connsiteX45" fmla="*/ 512064 w 1527048"/>
              <a:gd name="connsiteY45" fmla="*/ 777240 h 841248"/>
              <a:gd name="connsiteX46" fmla="*/ 603504 w 1527048"/>
              <a:gd name="connsiteY46" fmla="*/ 795528 h 841248"/>
              <a:gd name="connsiteX47" fmla="*/ 868680 w 1527048"/>
              <a:gd name="connsiteY47" fmla="*/ 804672 h 841248"/>
              <a:gd name="connsiteX48" fmla="*/ 1042416 w 1527048"/>
              <a:gd name="connsiteY48" fmla="*/ 822960 h 841248"/>
              <a:gd name="connsiteX49" fmla="*/ 1271016 w 1527048"/>
              <a:gd name="connsiteY49" fmla="*/ 813816 h 841248"/>
              <a:gd name="connsiteX50" fmla="*/ 1371600 w 1527048"/>
              <a:gd name="connsiteY50" fmla="*/ 822960 h 841248"/>
              <a:gd name="connsiteX51" fmla="*/ 1481328 w 1527048"/>
              <a:gd name="connsiteY51" fmla="*/ 841248 h 841248"/>
              <a:gd name="connsiteX52" fmla="*/ 1527048 w 1527048"/>
              <a:gd name="connsiteY52" fmla="*/ 822960 h 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7048" h="841248">
                <a:moveTo>
                  <a:pt x="45720" y="795528"/>
                </a:moveTo>
                <a:lnTo>
                  <a:pt x="45720" y="795528"/>
                </a:lnTo>
                <a:cubicBezTo>
                  <a:pt x="87094" y="800125"/>
                  <a:pt x="203436" y="813816"/>
                  <a:pt x="237744" y="813816"/>
                </a:cubicBezTo>
                <a:cubicBezTo>
                  <a:pt x="426745" y="813816"/>
                  <a:pt x="615696" y="807720"/>
                  <a:pt x="804672" y="804672"/>
                </a:cubicBezTo>
                <a:cubicBezTo>
                  <a:pt x="871728" y="801624"/>
                  <a:pt x="938912" y="800676"/>
                  <a:pt x="1005840" y="795528"/>
                </a:cubicBezTo>
                <a:cubicBezTo>
                  <a:pt x="1095753" y="788612"/>
                  <a:pt x="975969" y="780136"/>
                  <a:pt x="1097280" y="749808"/>
                </a:cubicBezTo>
                <a:lnTo>
                  <a:pt x="1133856" y="740664"/>
                </a:lnTo>
                <a:cubicBezTo>
                  <a:pt x="1146048" y="728472"/>
                  <a:pt x="1159211" y="717179"/>
                  <a:pt x="1170432" y="704088"/>
                </a:cubicBezTo>
                <a:cubicBezTo>
                  <a:pt x="1177584" y="695744"/>
                  <a:pt x="1180449" y="683893"/>
                  <a:pt x="1188720" y="676656"/>
                </a:cubicBezTo>
                <a:cubicBezTo>
                  <a:pt x="1205261" y="662182"/>
                  <a:pt x="1225296" y="652272"/>
                  <a:pt x="1243584" y="640080"/>
                </a:cubicBezTo>
                <a:lnTo>
                  <a:pt x="1271016" y="621792"/>
                </a:lnTo>
                <a:cubicBezTo>
                  <a:pt x="1283208" y="603504"/>
                  <a:pt x="1302261" y="588251"/>
                  <a:pt x="1307592" y="566928"/>
                </a:cubicBezTo>
                <a:cubicBezTo>
                  <a:pt x="1319074" y="521001"/>
                  <a:pt x="1312762" y="542274"/>
                  <a:pt x="1325880" y="502920"/>
                </a:cubicBezTo>
                <a:cubicBezTo>
                  <a:pt x="1322832" y="451104"/>
                  <a:pt x="1323449" y="398942"/>
                  <a:pt x="1316736" y="347472"/>
                </a:cubicBezTo>
                <a:cubicBezTo>
                  <a:pt x="1314243" y="328357"/>
                  <a:pt x="1304544" y="310896"/>
                  <a:pt x="1298448" y="292608"/>
                </a:cubicBezTo>
                <a:cubicBezTo>
                  <a:pt x="1295400" y="283464"/>
                  <a:pt x="1297324" y="270523"/>
                  <a:pt x="1289304" y="265176"/>
                </a:cubicBezTo>
                <a:lnTo>
                  <a:pt x="1261872" y="246888"/>
                </a:lnTo>
                <a:lnTo>
                  <a:pt x="1225296" y="192024"/>
                </a:lnTo>
                <a:cubicBezTo>
                  <a:pt x="1219200" y="182880"/>
                  <a:pt x="1216152" y="170688"/>
                  <a:pt x="1207008" y="164592"/>
                </a:cubicBezTo>
                <a:lnTo>
                  <a:pt x="1179576" y="146304"/>
                </a:lnTo>
                <a:cubicBezTo>
                  <a:pt x="1149096" y="100584"/>
                  <a:pt x="1170432" y="124968"/>
                  <a:pt x="1106424" y="82296"/>
                </a:cubicBezTo>
                <a:cubicBezTo>
                  <a:pt x="1097280" y="76200"/>
                  <a:pt x="1089418" y="67483"/>
                  <a:pt x="1078992" y="64008"/>
                </a:cubicBezTo>
                <a:cubicBezTo>
                  <a:pt x="1060704" y="57912"/>
                  <a:pt x="1040168" y="56413"/>
                  <a:pt x="1024128" y="45720"/>
                </a:cubicBezTo>
                <a:cubicBezTo>
                  <a:pt x="1014984" y="39624"/>
                  <a:pt x="1006739" y="31895"/>
                  <a:pt x="996696" y="27432"/>
                </a:cubicBezTo>
                <a:cubicBezTo>
                  <a:pt x="979080" y="19603"/>
                  <a:pt x="960120" y="15240"/>
                  <a:pt x="941832" y="9144"/>
                </a:cubicBezTo>
                <a:lnTo>
                  <a:pt x="914400" y="0"/>
                </a:lnTo>
                <a:cubicBezTo>
                  <a:pt x="694944" y="3048"/>
                  <a:pt x="475347" y="709"/>
                  <a:pt x="256032" y="9144"/>
                </a:cubicBezTo>
                <a:cubicBezTo>
                  <a:pt x="236769" y="9885"/>
                  <a:pt x="219456" y="21336"/>
                  <a:pt x="201168" y="27432"/>
                </a:cubicBezTo>
                <a:cubicBezTo>
                  <a:pt x="163310" y="40051"/>
                  <a:pt x="181756" y="31229"/>
                  <a:pt x="146304" y="54864"/>
                </a:cubicBezTo>
                <a:cubicBezTo>
                  <a:pt x="140208" y="64008"/>
                  <a:pt x="135787" y="74525"/>
                  <a:pt x="128016" y="82296"/>
                </a:cubicBezTo>
                <a:cubicBezTo>
                  <a:pt x="120245" y="90067"/>
                  <a:pt x="108798" y="93283"/>
                  <a:pt x="100584" y="100584"/>
                </a:cubicBezTo>
                <a:cubicBezTo>
                  <a:pt x="85381" y="114098"/>
                  <a:pt x="39911" y="154801"/>
                  <a:pt x="27432" y="182880"/>
                </a:cubicBezTo>
                <a:cubicBezTo>
                  <a:pt x="19603" y="200496"/>
                  <a:pt x="15240" y="219456"/>
                  <a:pt x="9144" y="237744"/>
                </a:cubicBezTo>
                <a:lnTo>
                  <a:pt x="0" y="265176"/>
                </a:lnTo>
                <a:cubicBezTo>
                  <a:pt x="3048" y="341376"/>
                  <a:pt x="1798" y="417870"/>
                  <a:pt x="9144" y="493776"/>
                </a:cubicBezTo>
                <a:cubicBezTo>
                  <a:pt x="11001" y="512964"/>
                  <a:pt x="16739" y="532600"/>
                  <a:pt x="27432" y="548640"/>
                </a:cubicBezTo>
                <a:cubicBezTo>
                  <a:pt x="33528" y="557784"/>
                  <a:pt x="37949" y="568301"/>
                  <a:pt x="45720" y="576072"/>
                </a:cubicBezTo>
                <a:cubicBezTo>
                  <a:pt x="53491" y="583843"/>
                  <a:pt x="64008" y="588264"/>
                  <a:pt x="73152" y="594360"/>
                </a:cubicBezTo>
                <a:cubicBezTo>
                  <a:pt x="90953" y="647764"/>
                  <a:pt x="68368" y="598720"/>
                  <a:pt x="109728" y="640080"/>
                </a:cubicBezTo>
                <a:cubicBezTo>
                  <a:pt x="117499" y="647851"/>
                  <a:pt x="118697" y="661687"/>
                  <a:pt x="128016" y="667512"/>
                </a:cubicBezTo>
                <a:cubicBezTo>
                  <a:pt x="144363" y="677729"/>
                  <a:pt x="166840" y="675107"/>
                  <a:pt x="182880" y="685800"/>
                </a:cubicBezTo>
                <a:cubicBezTo>
                  <a:pt x="192024" y="691896"/>
                  <a:pt x="200269" y="699625"/>
                  <a:pt x="210312" y="704088"/>
                </a:cubicBezTo>
                <a:cubicBezTo>
                  <a:pt x="227928" y="711917"/>
                  <a:pt x="246888" y="716280"/>
                  <a:pt x="265176" y="722376"/>
                </a:cubicBezTo>
                <a:cubicBezTo>
                  <a:pt x="330949" y="744300"/>
                  <a:pt x="248812" y="717701"/>
                  <a:pt x="329184" y="740664"/>
                </a:cubicBezTo>
                <a:cubicBezTo>
                  <a:pt x="369854" y="752284"/>
                  <a:pt x="345549" y="749423"/>
                  <a:pt x="393192" y="758952"/>
                </a:cubicBezTo>
                <a:cubicBezTo>
                  <a:pt x="462689" y="772851"/>
                  <a:pt x="437405" y="764065"/>
                  <a:pt x="512064" y="777240"/>
                </a:cubicBezTo>
                <a:cubicBezTo>
                  <a:pt x="542675" y="782642"/>
                  <a:pt x="572439" y="794457"/>
                  <a:pt x="603504" y="795528"/>
                </a:cubicBezTo>
                <a:lnTo>
                  <a:pt x="868680" y="804672"/>
                </a:lnTo>
                <a:cubicBezTo>
                  <a:pt x="924078" y="812586"/>
                  <a:pt x="987747" y="822960"/>
                  <a:pt x="1042416" y="822960"/>
                </a:cubicBezTo>
                <a:cubicBezTo>
                  <a:pt x="1118677" y="822960"/>
                  <a:pt x="1194816" y="816864"/>
                  <a:pt x="1271016" y="813816"/>
                </a:cubicBezTo>
                <a:lnTo>
                  <a:pt x="1371600" y="822960"/>
                </a:lnTo>
                <a:cubicBezTo>
                  <a:pt x="1459101" y="831710"/>
                  <a:pt x="1429239" y="823885"/>
                  <a:pt x="1481328" y="841248"/>
                </a:cubicBezTo>
                <a:cubicBezTo>
                  <a:pt x="1522086" y="831059"/>
                  <a:pt x="1509018" y="840990"/>
                  <a:pt x="1527048" y="82296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481182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5715000"/>
          </a:xfrm>
        </p:spPr>
        <p:txBody>
          <a:bodyPr>
            <a:normAutofit/>
          </a:bodyPr>
          <a:lstStyle/>
          <a:p>
            <a:r>
              <a:rPr lang="en-US" dirty="0" smtClean="0"/>
              <a:t>Design for Sensory Motor Performance:</a:t>
            </a:r>
            <a:br>
              <a:rPr lang="en-US" dirty="0" smtClean="0"/>
            </a:br>
            <a:r>
              <a:rPr lang="en-US" dirty="0" smtClean="0"/>
              <a:t/>
            </a:r>
            <a:br>
              <a:rPr lang="en-US" dirty="0" smtClean="0"/>
            </a:br>
            <a:r>
              <a:rPr lang="en-US" dirty="0" smtClean="0"/>
              <a:t>Operations, Manufacturing and Maintenance</a:t>
            </a:r>
            <a:br>
              <a:rPr lang="en-US" dirty="0" smtClean="0"/>
            </a:br>
            <a:r>
              <a:rPr lang="en-US" dirty="0"/>
              <a:t/>
            </a:r>
            <a:br>
              <a:rPr lang="en-US" dirty="0"/>
            </a:br>
            <a:r>
              <a:rPr lang="en-US" dirty="0" smtClean="0"/>
              <a:t/>
            </a:r>
            <a:br>
              <a:rPr lang="en-US" dirty="0" smtClean="0"/>
            </a:br>
            <a:r>
              <a:rPr lang="en-US" dirty="0" smtClean="0"/>
              <a:t>Target the Targets</a:t>
            </a:r>
            <a:br>
              <a:rPr lang="en-US" dirty="0" smtClean="0"/>
            </a:br>
            <a:r>
              <a:rPr lang="en-US" dirty="0" smtClean="0"/>
              <a:t>Reduce the Choices</a:t>
            </a:r>
            <a:br>
              <a:rPr lang="en-US" dirty="0" smtClean="0"/>
            </a:br>
            <a:r>
              <a:rPr lang="en-US" dirty="0" smtClean="0"/>
              <a:t>Provide Practice</a:t>
            </a:r>
            <a:endParaRPr lang="en-US" dirty="0"/>
          </a:p>
        </p:txBody>
      </p:sp>
      <p:sp>
        <p:nvSpPr>
          <p:cNvPr id="3" name="Slide Number Placeholder 2"/>
          <p:cNvSpPr>
            <a:spLocks noGrp="1"/>
          </p:cNvSpPr>
          <p:nvPr>
            <p:ph type="sldNum" sz="quarter" idx="12"/>
          </p:nvPr>
        </p:nvSpPr>
        <p:spPr/>
        <p:txBody>
          <a:bodyPr/>
          <a:lstStyle/>
          <a:p>
            <a:fld id="{CCFAA4CE-CA3F-474F-87A0-D438EB94B7D0}" type="slidenum">
              <a:rPr lang="en-US" smtClean="0"/>
              <a:pPr/>
              <a:t>31</a:t>
            </a:fld>
            <a:endParaRPr lang="en-US"/>
          </a:p>
        </p:txBody>
      </p:sp>
    </p:spTree>
    <p:extLst>
      <p:ext uri="{BB962C8B-B14F-4D97-AF65-F5344CB8AC3E}">
        <p14:creationId xmlns="" xmlns:p14="http://schemas.microsoft.com/office/powerpoint/2010/main" val="1193808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fontScale="90000"/>
          </a:bodyPr>
          <a:lstStyle/>
          <a:p>
            <a:r>
              <a:rPr lang="en-US" sz="2800" dirty="0" smtClean="0"/>
              <a:t>Describe 5 human – machine interaction situations</a:t>
            </a:r>
          </a:p>
        </p:txBody>
      </p:sp>
      <p:sp>
        <p:nvSpPr>
          <p:cNvPr id="3" name="Content Placeholder 2"/>
          <p:cNvSpPr>
            <a:spLocks noGrp="1"/>
          </p:cNvSpPr>
          <p:nvPr>
            <p:ph idx="1"/>
          </p:nvPr>
        </p:nvSpPr>
        <p:spPr>
          <a:xfrm>
            <a:off x="457200" y="1219201"/>
            <a:ext cx="6172200" cy="1828800"/>
          </a:xfrm>
        </p:spPr>
        <p:txBody>
          <a:bodyPr/>
          <a:lstStyle/>
          <a:p>
            <a:r>
              <a:rPr lang="en-US" sz="2000" dirty="0" smtClean="0"/>
              <a:t>Identify each of the boxes and links</a:t>
            </a:r>
          </a:p>
          <a:p>
            <a:pPr lvl="1"/>
            <a:endParaRPr lang="en-US" sz="2400" dirty="0"/>
          </a:p>
        </p:txBody>
      </p:sp>
      <p:sp>
        <p:nvSpPr>
          <p:cNvPr id="5" name="Slide Number Placeholder 4"/>
          <p:cNvSpPr>
            <a:spLocks noGrp="1"/>
          </p:cNvSpPr>
          <p:nvPr>
            <p:ph type="sldNum" sz="quarter" idx="12"/>
          </p:nvPr>
        </p:nvSpPr>
        <p:spPr/>
        <p:txBody>
          <a:bodyPr/>
          <a:lstStyle/>
          <a:p>
            <a:pPr>
              <a:defRPr/>
            </a:pPr>
            <a:fld id="{221187AD-0078-41F9-B609-D13A2AA37E28}" type="slidenum">
              <a:rPr lang="en-US" smtClean="0"/>
              <a:pPr>
                <a:defRPr/>
              </a:pPr>
              <a:t>4</a:t>
            </a:fld>
            <a:endParaRPr lang="en-US"/>
          </a:p>
        </p:txBody>
      </p:sp>
      <p:grpSp>
        <p:nvGrpSpPr>
          <p:cNvPr id="4" name="Group 5"/>
          <p:cNvGrpSpPr/>
          <p:nvPr/>
        </p:nvGrpSpPr>
        <p:grpSpPr>
          <a:xfrm>
            <a:off x="381000" y="2286000"/>
            <a:ext cx="5638800" cy="2743200"/>
            <a:chOff x="990600" y="1981200"/>
            <a:chExt cx="8001000" cy="4495800"/>
          </a:xfrm>
        </p:grpSpPr>
        <p:sp>
          <p:nvSpPr>
            <p:cNvPr id="7" name="Rectangle 6"/>
            <p:cNvSpPr/>
            <p:nvPr/>
          </p:nvSpPr>
          <p:spPr>
            <a:xfrm>
              <a:off x="14478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Sensing</a:t>
              </a:r>
              <a:endParaRPr lang="en-US" sz="1100" dirty="0">
                <a:solidFill>
                  <a:schemeClr val="tx1"/>
                </a:solidFill>
              </a:endParaRPr>
            </a:p>
          </p:txBody>
        </p:sp>
        <p:sp>
          <p:nvSpPr>
            <p:cNvPr id="8" name="Rectangle 7"/>
            <p:cNvSpPr/>
            <p:nvPr/>
          </p:nvSpPr>
          <p:spPr>
            <a:xfrm>
              <a:off x="3771900" y="1981200"/>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Memory</a:t>
              </a:r>
              <a:endParaRPr lang="en-US" sz="1100" dirty="0">
                <a:solidFill>
                  <a:schemeClr val="tx1"/>
                </a:solidFill>
              </a:endParaRPr>
            </a:p>
          </p:txBody>
        </p:sp>
        <p:sp>
          <p:nvSpPr>
            <p:cNvPr id="9" name="Rectangle 8"/>
            <p:cNvSpPr/>
            <p:nvPr/>
          </p:nvSpPr>
          <p:spPr>
            <a:xfrm>
              <a:off x="37719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Cognition</a:t>
              </a:r>
              <a:endParaRPr lang="en-US" sz="1100" dirty="0">
                <a:solidFill>
                  <a:schemeClr val="tx1"/>
                </a:solidFill>
              </a:endParaRPr>
            </a:p>
          </p:txBody>
        </p:sp>
        <p:sp>
          <p:nvSpPr>
            <p:cNvPr id="10" name="Rectangle 9"/>
            <p:cNvSpPr/>
            <p:nvPr/>
          </p:nvSpPr>
          <p:spPr>
            <a:xfrm>
              <a:off x="6172200" y="3047603"/>
              <a:ext cx="12954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Effectors</a:t>
              </a:r>
              <a:endParaRPr lang="en-US" sz="1100" dirty="0">
                <a:solidFill>
                  <a:schemeClr val="tx1"/>
                </a:solidFill>
              </a:endParaRPr>
            </a:p>
          </p:txBody>
        </p:sp>
        <p:sp>
          <p:nvSpPr>
            <p:cNvPr id="11" name="Oval 10"/>
            <p:cNvSpPr/>
            <p:nvPr/>
          </p:nvSpPr>
          <p:spPr>
            <a:xfrm>
              <a:off x="57150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Controls</a:t>
              </a:r>
              <a:endParaRPr lang="en-US" sz="1600" b="1" dirty="0">
                <a:solidFill>
                  <a:schemeClr val="tx1"/>
                </a:solidFill>
              </a:endParaRPr>
            </a:p>
          </p:txBody>
        </p:sp>
        <p:sp>
          <p:nvSpPr>
            <p:cNvPr id="12" name="Rectangle 11"/>
            <p:cNvSpPr/>
            <p:nvPr/>
          </p:nvSpPr>
          <p:spPr>
            <a:xfrm>
              <a:off x="3771900" y="4724797"/>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Systems</a:t>
              </a:r>
              <a:endParaRPr lang="en-US" sz="1200" b="1" dirty="0">
                <a:solidFill>
                  <a:schemeClr val="tx1"/>
                </a:solidFill>
              </a:endParaRPr>
            </a:p>
          </p:txBody>
        </p:sp>
        <p:sp>
          <p:nvSpPr>
            <p:cNvPr id="13" name="Oval 12"/>
            <p:cNvSpPr/>
            <p:nvPr/>
          </p:nvSpPr>
          <p:spPr>
            <a:xfrm>
              <a:off x="990600" y="4724797"/>
              <a:ext cx="22098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Displays</a:t>
              </a:r>
              <a:endParaRPr lang="en-US" sz="1600" b="1" dirty="0">
                <a:solidFill>
                  <a:schemeClr val="tx1"/>
                </a:solidFill>
              </a:endParaRPr>
            </a:p>
          </p:txBody>
        </p:sp>
        <p:sp>
          <p:nvSpPr>
            <p:cNvPr id="14" name="Rectangle 13"/>
            <p:cNvSpPr/>
            <p:nvPr/>
          </p:nvSpPr>
          <p:spPr>
            <a:xfrm>
              <a:off x="61722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Energy</a:t>
              </a:r>
            </a:p>
            <a:p>
              <a:pPr algn="ctr"/>
              <a:r>
                <a:rPr lang="en-US" sz="1100" dirty="0" smtClean="0">
                  <a:solidFill>
                    <a:schemeClr val="tx1"/>
                  </a:solidFill>
                </a:rPr>
                <a:t>Materials</a:t>
              </a:r>
              <a:endParaRPr lang="en-US" sz="1100" dirty="0">
                <a:solidFill>
                  <a:schemeClr val="tx1"/>
                </a:solidFill>
              </a:endParaRPr>
            </a:p>
          </p:txBody>
        </p:sp>
        <p:sp>
          <p:nvSpPr>
            <p:cNvPr id="15" name="Rectangle 14"/>
            <p:cNvSpPr/>
            <p:nvPr/>
          </p:nvSpPr>
          <p:spPr>
            <a:xfrm>
              <a:off x="1371600" y="5791200"/>
              <a:ext cx="1295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Output</a:t>
              </a:r>
            </a:p>
            <a:p>
              <a:pPr algn="ctr"/>
              <a:r>
                <a:rPr lang="en-US" sz="1100" dirty="0" smtClean="0">
                  <a:solidFill>
                    <a:schemeClr val="tx1"/>
                  </a:solidFill>
                </a:rPr>
                <a:t>Products</a:t>
              </a:r>
              <a:endParaRPr lang="en-US" sz="1100" dirty="0">
                <a:solidFill>
                  <a:schemeClr val="tx1"/>
                </a:solidFill>
              </a:endParaRPr>
            </a:p>
          </p:txBody>
        </p:sp>
        <p:cxnSp>
          <p:nvCxnSpPr>
            <p:cNvPr id="16" name="Straight Arrow Connector 15"/>
            <p:cNvCxnSpPr>
              <a:stCxn id="13" idx="0"/>
              <a:endCxn id="7" idx="2"/>
            </p:cNvCxnSpPr>
            <p:nvPr/>
          </p:nvCxnSpPr>
          <p:spPr>
            <a:xfrm rot="5400000" flipH="1" flipV="1">
              <a:off x="15998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1"/>
              <a:endCxn id="13" idx="6"/>
            </p:cNvCxnSpPr>
            <p:nvPr/>
          </p:nvCxnSpPr>
          <p:spPr>
            <a:xfrm rot="10800000">
              <a:off x="3200400" y="5067697"/>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2" idx="3"/>
            </p:cNvCxnSpPr>
            <p:nvPr/>
          </p:nvCxnSpPr>
          <p:spPr>
            <a:xfrm rot="10800000">
              <a:off x="5067300" y="5067697"/>
              <a:ext cx="647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1" idx="0"/>
            </p:cNvCxnSpPr>
            <p:nvPr/>
          </p:nvCxnSpPr>
          <p:spPr>
            <a:xfrm rot="5400000">
              <a:off x="63242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rot="5400000">
              <a:off x="4229299" y="2857301"/>
              <a:ext cx="380603"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1"/>
              <a:endCxn id="12" idx="2"/>
            </p:cNvCxnSpPr>
            <p:nvPr/>
          </p:nvCxnSpPr>
          <p:spPr>
            <a:xfrm rot="10800000">
              <a:off x="4419600" y="5410598"/>
              <a:ext cx="1752600" cy="723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a:endCxn id="15" idx="3"/>
            </p:cNvCxnSpPr>
            <p:nvPr/>
          </p:nvCxnSpPr>
          <p:spPr>
            <a:xfrm rot="5400000">
              <a:off x="3181549" y="4896048"/>
              <a:ext cx="723503"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0"/>
              <a:endCxn id="7" idx="2"/>
            </p:cNvCxnSpPr>
            <p:nvPr/>
          </p:nvCxnSpPr>
          <p:spPr>
            <a:xfrm rot="16200000" flipV="1">
              <a:off x="2761853" y="3067050"/>
              <a:ext cx="991394" cy="23241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0"/>
              <a:endCxn id="9" idx="2"/>
            </p:cNvCxnSpPr>
            <p:nvPr/>
          </p:nvCxnSpPr>
          <p:spPr>
            <a:xfrm rot="5400000" flipH="1" flipV="1">
              <a:off x="3923903" y="4229100"/>
              <a:ext cx="991394" cy="158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0" y="3428999"/>
              <a:ext cx="1447800" cy="1475403"/>
            </a:xfrm>
            <a:prstGeom prst="rect">
              <a:avLst/>
            </a:prstGeom>
            <a:noFill/>
          </p:spPr>
          <p:txBody>
            <a:bodyPr wrap="square" rtlCol="0">
              <a:spAutoFit/>
            </a:bodyPr>
            <a:lstStyle/>
            <a:p>
              <a:pPr algn="ctr"/>
              <a:r>
                <a:rPr lang="en-US" sz="1050" b="1" i="1" dirty="0" smtClean="0"/>
                <a:t>Physical Cognitive</a:t>
              </a:r>
            </a:p>
            <a:p>
              <a:pPr algn="ctr"/>
              <a:r>
                <a:rPr lang="en-US" sz="1050" b="1" i="1" dirty="0" smtClean="0"/>
                <a:t>and</a:t>
              </a:r>
            </a:p>
            <a:p>
              <a:pPr algn="ctr"/>
              <a:r>
                <a:rPr lang="en-US" sz="1050" b="1" i="1" dirty="0" smtClean="0"/>
                <a:t>Affective</a:t>
              </a:r>
            </a:p>
            <a:p>
              <a:pPr algn="ctr"/>
              <a:r>
                <a:rPr lang="en-US" sz="1050" b="1" i="1" dirty="0" smtClean="0"/>
                <a:t>Interfaces</a:t>
              </a:r>
              <a:endParaRPr lang="en-US" sz="1050" b="1" i="1" dirty="0"/>
            </a:p>
          </p:txBody>
        </p:sp>
        <p:cxnSp>
          <p:nvCxnSpPr>
            <p:cNvPr id="26" name="Straight Arrow Connector 25"/>
            <p:cNvCxnSpPr>
              <a:stCxn id="10" idx="2"/>
              <a:endCxn id="12" idx="0"/>
            </p:cNvCxnSpPr>
            <p:nvPr/>
          </p:nvCxnSpPr>
          <p:spPr>
            <a:xfrm rot="5400000">
              <a:off x="5124053" y="3028950"/>
              <a:ext cx="991394" cy="240030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3"/>
              <a:endCxn id="9" idx="1"/>
            </p:cNvCxnSpPr>
            <p:nvPr/>
          </p:nvCxnSpPr>
          <p:spPr>
            <a:xfrm>
              <a:off x="2743200" y="3390503"/>
              <a:ext cx="10287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5067300" y="3390503"/>
              <a:ext cx="11049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71900" y="5715794"/>
              <a:ext cx="1295400" cy="685800"/>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Context</a:t>
              </a:r>
              <a:endParaRPr lang="en-US" sz="1400" b="1" dirty="0">
                <a:solidFill>
                  <a:schemeClr val="tx1"/>
                </a:solidFill>
              </a:endParaRPr>
            </a:p>
          </p:txBody>
        </p:sp>
        <p:cxnSp>
          <p:nvCxnSpPr>
            <p:cNvPr id="30" name="Straight Arrow Connector 29"/>
            <p:cNvCxnSpPr>
              <a:stCxn id="29" idx="0"/>
              <a:endCxn id="12" idx="2"/>
            </p:cNvCxnSpPr>
            <p:nvPr/>
          </p:nvCxnSpPr>
          <p:spPr>
            <a:xfrm rot="5400000" flipH="1" flipV="1">
              <a:off x="4267002" y="5563196"/>
              <a:ext cx="30519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1" name="Table 30"/>
          <p:cNvGraphicFramePr>
            <a:graphicFrameLocks noGrp="1"/>
          </p:cNvGraphicFramePr>
          <p:nvPr/>
        </p:nvGraphicFramePr>
        <p:xfrm>
          <a:off x="6400800" y="1143000"/>
          <a:ext cx="2438400" cy="4800600"/>
        </p:xfrm>
        <a:graphic>
          <a:graphicData uri="http://schemas.openxmlformats.org/drawingml/2006/table">
            <a:tbl>
              <a:tblPr firstRow="1" bandRow="1">
                <a:tableStyleId>{5940675A-B579-460E-94D1-54222C63F5DA}</a:tableStyleId>
              </a:tblPr>
              <a:tblGrid>
                <a:gridCol w="504497"/>
                <a:gridCol w="1933903"/>
              </a:tblGrid>
              <a:tr h="960120">
                <a:tc>
                  <a:txBody>
                    <a:bodyPr/>
                    <a:lstStyle/>
                    <a:p>
                      <a:r>
                        <a:rPr lang="en-US" dirty="0" smtClean="0"/>
                        <a:t>1</a:t>
                      </a:r>
                      <a:endParaRPr lang="en-US" dirty="0"/>
                    </a:p>
                  </a:txBody>
                  <a:tcPr/>
                </a:tc>
                <a:tc>
                  <a:txBody>
                    <a:bodyPr/>
                    <a:lstStyle/>
                    <a:p>
                      <a:endParaRPr lang="en-US" dirty="0"/>
                    </a:p>
                  </a:txBody>
                  <a:tcPr/>
                </a:tc>
              </a:tr>
              <a:tr h="960120">
                <a:tc>
                  <a:txBody>
                    <a:bodyPr/>
                    <a:lstStyle/>
                    <a:p>
                      <a:r>
                        <a:rPr lang="en-US" dirty="0" smtClean="0"/>
                        <a:t>2</a:t>
                      </a:r>
                      <a:endParaRPr lang="en-US" dirty="0"/>
                    </a:p>
                  </a:txBody>
                  <a:tcPr/>
                </a:tc>
                <a:tc>
                  <a:txBody>
                    <a:bodyPr/>
                    <a:lstStyle/>
                    <a:p>
                      <a:endParaRPr lang="en-US"/>
                    </a:p>
                  </a:txBody>
                  <a:tcPr/>
                </a:tc>
              </a:tr>
              <a:tr h="960120">
                <a:tc>
                  <a:txBody>
                    <a:bodyPr/>
                    <a:lstStyle/>
                    <a:p>
                      <a:r>
                        <a:rPr lang="en-US" dirty="0" smtClean="0"/>
                        <a:t>3</a:t>
                      </a:r>
                      <a:endParaRPr lang="en-US" dirty="0"/>
                    </a:p>
                  </a:txBody>
                  <a:tcPr/>
                </a:tc>
                <a:tc>
                  <a:txBody>
                    <a:bodyPr/>
                    <a:lstStyle/>
                    <a:p>
                      <a:endParaRPr lang="en-US"/>
                    </a:p>
                  </a:txBody>
                  <a:tcPr/>
                </a:tc>
              </a:tr>
              <a:tr h="960120">
                <a:tc>
                  <a:txBody>
                    <a:bodyPr/>
                    <a:lstStyle/>
                    <a:p>
                      <a:r>
                        <a:rPr lang="en-US" dirty="0" smtClean="0"/>
                        <a:t>4</a:t>
                      </a:r>
                      <a:endParaRPr lang="en-US" dirty="0"/>
                    </a:p>
                  </a:txBody>
                  <a:tcPr/>
                </a:tc>
                <a:tc>
                  <a:txBody>
                    <a:bodyPr/>
                    <a:lstStyle/>
                    <a:p>
                      <a:endParaRPr lang="en-US"/>
                    </a:p>
                  </a:txBody>
                  <a:tcPr/>
                </a:tc>
              </a:tr>
              <a:tr h="960120">
                <a:tc>
                  <a:txBody>
                    <a:bodyPr/>
                    <a:lstStyle/>
                    <a:p>
                      <a:r>
                        <a:rPr lang="en-US" dirty="0" smtClean="0"/>
                        <a:t>5</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6"/>
          <p:cNvSpPr>
            <a:spLocks noGrp="1"/>
          </p:cNvSpPr>
          <p:nvPr>
            <p:ph type="title"/>
          </p:nvPr>
        </p:nvSpPr>
        <p:spPr>
          <a:xfrm>
            <a:off x="1066800" y="228600"/>
            <a:ext cx="6858000" cy="838200"/>
          </a:xfrm>
        </p:spPr>
        <p:txBody>
          <a:bodyPr>
            <a:normAutofit fontScale="90000"/>
          </a:bodyPr>
          <a:lstStyle/>
          <a:p>
            <a:pPr algn="ctr"/>
            <a:r>
              <a:rPr lang="en-US" sz="5400" b="1" dirty="0" smtClean="0"/>
              <a:t>Controlling</a:t>
            </a:r>
          </a:p>
        </p:txBody>
      </p:sp>
      <p:sp>
        <p:nvSpPr>
          <p:cNvPr id="83971" name="Slide Number Placeholder 3"/>
          <p:cNvSpPr>
            <a:spLocks noGrp="1"/>
          </p:cNvSpPr>
          <p:nvPr>
            <p:ph type="sldNum" sz="quarter" idx="12"/>
          </p:nvPr>
        </p:nvSpPr>
        <p:spPr bwMode="auto">
          <a:xfrm>
            <a:off x="8173381" y="6473952"/>
            <a:ext cx="918664" cy="246888"/>
          </a:xfrm>
          <a:ln>
            <a:round/>
            <a:headEnd/>
            <a:tailEnd/>
          </a:ln>
        </p:spPr>
        <p:txBody>
          <a:bodyPr/>
          <a:lstStyle/>
          <a:p>
            <a:fld id="{CCF15DBE-E478-4B33-86DD-7DB68A400FBA}" type="slidenum">
              <a:rPr lang="en-US" sz="1800" b="1" smtClean="0"/>
              <a:pPr/>
              <a:t>5</a:t>
            </a:fld>
            <a:endParaRPr lang="en-US" sz="1800" b="1" smtClean="0"/>
          </a:p>
        </p:txBody>
      </p:sp>
      <p:cxnSp>
        <p:nvCxnSpPr>
          <p:cNvPr id="19" name="Straight Arrow Connector 18"/>
          <p:cNvCxnSpPr>
            <a:stCxn id="45061" idx="2"/>
            <a:endCxn id="45064" idx="0"/>
          </p:cNvCxnSpPr>
          <p:nvPr/>
        </p:nvCxnSpPr>
        <p:spPr>
          <a:xfrm rot="5400000">
            <a:off x="3048001" y="3467100"/>
            <a:ext cx="5334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590800" y="2895600"/>
            <a:ext cx="2029178"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Input</a:t>
            </a:r>
          </a:p>
          <a:p>
            <a:pPr algn="ctr">
              <a:defRPr/>
            </a:pPr>
            <a:r>
              <a:rPr lang="en-US" sz="2400" b="1" dirty="0">
                <a:solidFill>
                  <a:schemeClr val="tx1"/>
                </a:solidFill>
              </a:rPr>
              <a:t>Controls</a:t>
            </a:r>
          </a:p>
        </p:txBody>
      </p:sp>
      <p:sp>
        <p:nvSpPr>
          <p:cNvPr id="25" name="Rectangle 24"/>
          <p:cNvSpPr/>
          <p:nvPr/>
        </p:nvSpPr>
        <p:spPr>
          <a:xfrm>
            <a:off x="4814711" y="2895600"/>
            <a:ext cx="2029178" cy="838200"/>
          </a:xfrm>
          <a:prstGeom prst="rect">
            <a:avLst/>
          </a:prstGeom>
          <a:solidFill>
            <a:srgbClr val="A164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System</a:t>
            </a:r>
          </a:p>
        </p:txBody>
      </p:sp>
      <p:sp>
        <p:nvSpPr>
          <p:cNvPr id="26" name="Rectangle 25"/>
          <p:cNvSpPr/>
          <p:nvPr/>
        </p:nvSpPr>
        <p:spPr>
          <a:xfrm>
            <a:off x="152399" y="1447800"/>
            <a:ext cx="2490355" cy="990600"/>
          </a:xfrm>
          <a:prstGeom prst="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Prediction</a:t>
            </a:r>
          </a:p>
          <a:p>
            <a:pPr algn="ctr">
              <a:defRPr/>
            </a:pPr>
            <a:r>
              <a:rPr lang="en-US" sz="2400" b="1" dirty="0">
                <a:solidFill>
                  <a:schemeClr val="tx1"/>
                </a:solidFill>
              </a:rPr>
              <a:t>(Probabilistic)</a:t>
            </a:r>
          </a:p>
        </p:txBody>
      </p:sp>
      <p:sp>
        <p:nvSpPr>
          <p:cNvPr id="27" name="Rectangle 26"/>
          <p:cNvSpPr/>
          <p:nvPr/>
        </p:nvSpPr>
        <p:spPr>
          <a:xfrm>
            <a:off x="371122" y="2895600"/>
            <a:ext cx="2029178" cy="8382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Cognition</a:t>
            </a:r>
          </a:p>
        </p:txBody>
      </p:sp>
      <p:sp>
        <p:nvSpPr>
          <p:cNvPr id="28" name="Rectangle 27"/>
          <p:cNvSpPr/>
          <p:nvPr/>
        </p:nvSpPr>
        <p:spPr>
          <a:xfrm>
            <a:off x="371122" y="4267200"/>
            <a:ext cx="2029178"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Senses</a:t>
            </a:r>
          </a:p>
        </p:txBody>
      </p:sp>
      <p:sp>
        <p:nvSpPr>
          <p:cNvPr id="29" name="Cloud 28"/>
          <p:cNvSpPr/>
          <p:nvPr/>
        </p:nvSpPr>
        <p:spPr>
          <a:xfrm>
            <a:off x="4267200" y="1524000"/>
            <a:ext cx="3124200" cy="838200"/>
          </a:xfrm>
          <a:prstGeom prst="cloud">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External Factors</a:t>
            </a:r>
          </a:p>
        </p:txBody>
      </p:sp>
      <p:sp>
        <p:nvSpPr>
          <p:cNvPr id="30" name="Rectangle 29"/>
          <p:cNvSpPr/>
          <p:nvPr/>
        </p:nvSpPr>
        <p:spPr>
          <a:xfrm>
            <a:off x="7028232" y="5029200"/>
            <a:ext cx="2029178" cy="838200"/>
          </a:xfrm>
          <a:prstGeom prst="rect">
            <a:avLst/>
          </a:prstGeom>
          <a:solidFill>
            <a:srgbClr val="A164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Displays</a:t>
            </a:r>
          </a:p>
        </p:txBody>
      </p:sp>
      <p:sp>
        <p:nvSpPr>
          <p:cNvPr id="31" name="Rectangle 30"/>
          <p:cNvSpPr/>
          <p:nvPr/>
        </p:nvSpPr>
        <p:spPr>
          <a:xfrm>
            <a:off x="7022587" y="2590800"/>
            <a:ext cx="1969013" cy="1447800"/>
          </a:xfrm>
          <a:prstGeom prst="rect">
            <a:avLst/>
          </a:prstGeom>
          <a:solidFill>
            <a:srgbClr val="A1640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Output</a:t>
            </a:r>
          </a:p>
          <a:p>
            <a:pPr algn="ctr">
              <a:defRPr/>
            </a:pPr>
            <a:r>
              <a:rPr lang="en-US" b="1" dirty="0"/>
              <a:t>Time, Error  and Consequences</a:t>
            </a:r>
          </a:p>
        </p:txBody>
      </p:sp>
      <p:cxnSp>
        <p:nvCxnSpPr>
          <p:cNvPr id="32" name="Straight Arrow Connector 31"/>
          <p:cNvCxnSpPr>
            <a:stCxn id="27" idx="3"/>
            <a:endCxn id="24" idx="1"/>
          </p:cNvCxnSpPr>
          <p:nvPr/>
        </p:nvCxnSpPr>
        <p:spPr>
          <a:xfrm>
            <a:off x="2400300" y="3314700"/>
            <a:ext cx="190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2"/>
            <a:endCxn id="26" idx="3"/>
          </p:cNvCxnSpPr>
          <p:nvPr/>
        </p:nvCxnSpPr>
        <p:spPr>
          <a:xfrm rot="10800000">
            <a:off x="2642755" y="1943100"/>
            <a:ext cx="16341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0"/>
            <a:endCxn id="27" idx="2"/>
          </p:cNvCxnSpPr>
          <p:nvPr/>
        </p:nvCxnSpPr>
        <p:spPr>
          <a:xfrm rot="5400000" flipH="1" flipV="1">
            <a:off x="1119011" y="40005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1" idx="1"/>
          </p:cNvCxnSpPr>
          <p:nvPr/>
        </p:nvCxnSpPr>
        <p:spPr>
          <a:xfrm>
            <a:off x="6843889" y="3314700"/>
            <a:ext cx="1786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3"/>
            <a:endCxn id="25" idx="1"/>
          </p:cNvCxnSpPr>
          <p:nvPr/>
        </p:nvCxnSpPr>
        <p:spPr>
          <a:xfrm>
            <a:off x="4619978" y="3314700"/>
            <a:ext cx="19473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2"/>
            <a:endCxn id="27" idx="0"/>
          </p:cNvCxnSpPr>
          <p:nvPr/>
        </p:nvCxnSpPr>
        <p:spPr>
          <a:xfrm rot="5400000">
            <a:off x="1163044" y="2661067"/>
            <a:ext cx="457200" cy="11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1"/>
            <a:endCxn id="25" idx="0"/>
          </p:cNvCxnSpPr>
          <p:nvPr/>
        </p:nvCxnSpPr>
        <p:spPr>
          <a:xfrm rot="5400000">
            <a:off x="5562154" y="2628453"/>
            <a:ext cx="53429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2"/>
            <a:endCxn id="30" idx="0"/>
          </p:cNvCxnSpPr>
          <p:nvPr/>
        </p:nvCxnSpPr>
        <p:spPr>
          <a:xfrm rot="16200000" flipH="1">
            <a:off x="7529657" y="4516036"/>
            <a:ext cx="990600" cy="35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0" idx="1"/>
            <a:endCxn id="28" idx="2"/>
          </p:cNvCxnSpPr>
          <p:nvPr/>
        </p:nvCxnSpPr>
        <p:spPr>
          <a:xfrm rot="10800000">
            <a:off x="1385712" y="5105400"/>
            <a:ext cx="5642521" cy="3429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stCxn id="31" idx="2"/>
            <a:endCxn id="28" idx="3"/>
          </p:cNvCxnSpPr>
          <p:nvPr/>
        </p:nvCxnSpPr>
        <p:spPr>
          <a:xfrm rot="5400000">
            <a:off x="4879847" y="1559053"/>
            <a:ext cx="647700" cy="560679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5" idx="2"/>
            <a:endCxn id="28" idx="3"/>
          </p:cNvCxnSpPr>
          <p:nvPr/>
        </p:nvCxnSpPr>
        <p:spPr>
          <a:xfrm rot="5400000">
            <a:off x="3638550" y="2495550"/>
            <a:ext cx="952500" cy="3429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43200" y="4114800"/>
            <a:ext cx="2305884" cy="2133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Feedback</a:t>
            </a:r>
          </a:p>
          <a:p>
            <a:pPr algn="ctr">
              <a:defRPr/>
            </a:pPr>
            <a:r>
              <a:rPr lang="en-US" sz="2800" b="1" dirty="0">
                <a:solidFill>
                  <a:schemeClr val="tx1"/>
                </a:solidFill>
              </a:rPr>
              <a:t>Adaptation</a:t>
            </a:r>
          </a:p>
          <a:p>
            <a:pPr algn="ctr">
              <a:defRPr/>
            </a:pPr>
            <a:r>
              <a:rPr lang="en-US" sz="2800" b="1" dirty="0">
                <a:solidFill>
                  <a:schemeClr val="tx1"/>
                </a:solidFill>
              </a:rPr>
              <a:t>Learning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228600" y="152400"/>
            <a:ext cx="8458200" cy="838200"/>
          </a:xfrm>
        </p:spPr>
        <p:txBody>
          <a:bodyPr>
            <a:normAutofit fontScale="90000"/>
          </a:bodyPr>
          <a:lstStyle/>
          <a:p>
            <a:r>
              <a:rPr lang="en-US" sz="3600" b="1" dirty="0" smtClean="0"/>
              <a:t>A Control Model of Human Performance</a:t>
            </a:r>
            <a:endParaRPr lang="en-US" sz="3600" b="1" dirty="0"/>
          </a:p>
        </p:txBody>
      </p:sp>
      <p:sp>
        <p:nvSpPr>
          <p:cNvPr id="37891" name="Slide Number Placeholder 26"/>
          <p:cNvSpPr>
            <a:spLocks noGrp="1"/>
          </p:cNvSpPr>
          <p:nvPr>
            <p:ph type="sldNum" sz="quarter" idx="12"/>
          </p:nvPr>
        </p:nvSpPr>
        <p:spPr bwMode="auto">
          <a:ln>
            <a:round/>
            <a:headEnd/>
            <a:tailEnd/>
          </a:ln>
        </p:spPr>
        <p:txBody>
          <a:bodyPr/>
          <a:lstStyle/>
          <a:p>
            <a:fld id="{F71BEA83-7648-4F1E-9968-E7A053D5766B}" type="slidenum">
              <a:rPr lang="en-US" smtClean="0"/>
              <a:pPr/>
              <a:t>6</a:t>
            </a:fld>
            <a:endParaRPr lang="en-US" smtClean="0"/>
          </a:p>
        </p:txBody>
      </p:sp>
      <p:grpSp>
        <p:nvGrpSpPr>
          <p:cNvPr id="2" name="Group 38"/>
          <p:cNvGrpSpPr/>
          <p:nvPr/>
        </p:nvGrpSpPr>
        <p:grpSpPr>
          <a:xfrm>
            <a:off x="152400" y="1066800"/>
            <a:ext cx="8991600" cy="5486400"/>
            <a:chOff x="152400" y="1066800"/>
            <a:chExt cx="8991600" cy="5486400"/>
          </a:xfrm>
        </p:grpSpPr>
        <p:sp>
          <p:nvSpPr>
            <p:cNvPr id="37892" name="Rectangle 3"/>
            <p:cNvSpPr>
              <a:spLocks noChangeArrowheads="1"/>
            </p:cNvSpPr>
            <p:nvPr/>
          </p:nvSpPr>
          <p:spPr bwMode="auto">
            <a:xfrm>
              <a:off x="1028700" y="2247900"/>
              <a:ext cx="1143000" cy="685800"/>
            </a:xfrm>
            <a:prstGeom prst="rect">
              <a:avLst/>
            </a:prstGeom>
            <a:solidFill>
              <a:srgbClr val="00B050"/>
            </a:solidFill>
            <a:ln w="9525">
              <a:solidFill>
                <a:schemeClr val="tx1"/>
              </a:solidFill>
              <a:miter lim="800000"/>
              <a:headEnd/>
              <a:tailEnd/>
            </a:ln>
          </p:spPr>
          <p:txBody>
            <a:bodyPr wrap="none" anchor="ctr"/>
            <a:lstStyle/>
            <a:p>
              <a:pPr algn="ctr"/>
              <a:r>
                <a:rPr lang="en-US" sz="2400" b="1"/>
                <a:t>Input</a:t>
              </a:r>
            </a:p>
          </p:txBody>
        </p:sp>
        <p:sp>
          <p:nvSpPr>
            <p:cNvPr id="37893" name="Rectangle 4"/>
            <p:cNvSpPr>
              <a:spLocks noChangeArrowheads="1"/>
            </p:cNvSpPr>
            <p:nvPr/>
          </p:nvSpPr>
          <p:spPr bwMode="auto">
            <a:xfrm>
              <a:off x="3867150" y="4568031"/>
              <a:ext cx="1238250" cy="685800"/>
            </a:xfrm>
            <a:prstGeom prst="rect">
              <a:avLst/>
            </a:prstGeom>
            <a:solidFill>
              <a:srgbClr val="FFFF00"/>
            </a:solidFill>
            <a:ln w="9525">
              <a:solidFill>
                <a:schemeClr val="tx1"/>
              </a:solidFill>
              <a:miter lim="800000"/>
              <a:headEnd/>
              <a:tailEnd/>
            </a:ln>
          </p:spPr>
          <p:txBody>
            <a:bodyPr wrap="none" anchor="ctr"/>
            <a:lstStyle/>
            <a:p>
              <a:pPr algn="ctr"/>
              <a:r>
                <a:rPr lang="en-US" sz="2000" b="1"/>
                <a:t>Adaptive</a:t>
              </a:r>
            </a:p>
            <a:p>
              <a:pPr algn="ctr"/>
              <a:r>
                <a:rPr lang="en-US" sz="2000" b="1"/>
                <a:t>Control</a:t>
              </a:r>
            </a:p>
          </p:txBody>
        </p:sp>
        <p:sp>
          <p:nvSpPr>
            <p:cNvPr id="37894" name="Rectangle 5"/>
            <p:cNvSpPr>
              <a:spLocks noChangeArrowheads="1"/>
            </p:cNvSpPr>
            <p:nvPr/>
          </p:nvSpPr>
          <p:spPr bwMode="auto">
            <a:xfrm>
              <a:off x="3848100" y="2247900"/>
              <a:ext cx="1143000" cy="685800"/>
            </a:xfrm>
            <a:prstGeom prst="rect">
              <a:avLst/>
            </a:prstGeom>
            <a:solidFill>
              <a:srgbClr val="E7E7B7"/>
            </a:solidFill>
            <a:ln w="9525">
              <a:solidFill>
                <a:schemeClr val="tx1"/>
              </a:solidFill>
              <a:miter lim="800000"/>
              <a:headEnd/>
              <a:tailEnd/>
            </a:ln>
          </p:spPr>
          <p:txBody>
            <a:bodyPr wrap="none" anchor="ctr"/>
            <a:lstStyle/>
            <a:p>
              <a:pPr algn="ctr"/>
              <a:r>
                <a:rPr lang="en-US"/>
                <a:t>Process</a:t>
              </a:r>
            </a:p>
          </p:txBody>
        </p:sp>
        <p:sp>
          <p:nvSpPr>
            <p:cNvPr id="37895" name="Rectangle 6"/>
            <p:cNvSpPr>
              <a:spLocks noChangeArrowheads="1"/>
            </p:cNvSpPr>
            <p:nvPr/>
          </p:nvSpPr>
          <p:spPr bwMode="auto">
            <a:xfrm>
              <a:off x="5943600" y="1828800"/>
              <a:ext cx="2590800" cy="1524000"/>
            </a:xfrm>
            <a:prstGeom prst="rect">
              <a:avLst/>
            </a:prstGeom>
            <a:noFill/>
            <a:ln w="9525">
              <a:solidFill>
                <a:schemeClr val="tx1"/>
              </a:solidFill>
              <a:miter lim="800000"/>
              <a:headEnd/>
              <a:tailEnd/>
            </a:ln>
          </p:spPr>
          <p:txBody>
            <a:bodyPr wrap="none" anchor="ctr"/>
            <a:lstStyle/>
            <a:p>
              <a:pPr algn="ctr"/>
              <a:r>
                <a:rPr lang="en-US" sz="2400" b="1" dirty="0"/>
                <a:t>Output - Time,</a:t>
              </a:r>
            </a:p>
            <a:p>
              <a:pPr algn="ctr"/>
              <a:r>
                <a:rPr lang="en-US" sz="2400" b="1" dirty="0"/>
                <a:t>Accuracy and </a:t>
              </a:r>
            </a:p>
            <a:p>
              <a:pPr algn="ctr"/>
              <a:r>
                <a:rPr lang="en-US" sz="2400" b="1" dirty="0"/>
                <a:t>Consequences</a:t>
              </a:r>
            </a:p>
          </p:txBody>
        </p:sp>
        <p:sp>
          <p:nvSpPr>
            <p:cNvPr id="37896" name="Rectangle 7"/>
            <p:cNvSpPr>
              <a:spLocks noChangeArrowheads="1"/>
            </p:cNvSpPr>
            <p:nvPr/>
          </p:nvSpPr>
          <p:spPr bwMode="auto">
            <a:xfrm>
              <a:off x="3867150" y="3581400"/>
              <a:ext cx="1238250" cy="685800"/>
            </a:xfrm>
            <a:prstGeom prst="rect">
              <a:avLst/>
            </a:prstGeom>
            <a:solidFill>
              <a:srgbClr val="FFFF66"/>
            </a:solidFill>
            <a:ln w="9525">
              <a:solidFill>
                <a:schemeClr val="tx1"/>
              </a:solidFill>
              <a:miter lim="800000"/>
              <a:headEnd/>
              <a:tailEnd/>
            </a:ln>
          </p:spPr>
          <p:txBody>
            <a:bodyPr wrap="none" anchor="ctr"/>
            <a:lstStyle/>
            <a:p>
              <a:pPr algn="ctr"/>
              <a:r>
                <a:rPr lang="en-US" sz="2000" b="1"/>
                <a:t>Feedback</a:t>
              </a:r>
            </a:p>
            <a:p>
              <a:pPr algn="ctr"/>
              <a:r>
                <a:rPr lang="en-US" sz="2000" b="1"/>
                <a:t>Control</a:t>
              </a:r>
            </a:p>
          </p:txBody>
        </p:sp>
        <p:sp>
          <p:nvSpPr>
            <p:cNvPr id="37897" name="Rectangle 8"/>
            <p:cNvSpPr>
              <a:spLocks noChangeArrowheads="1"/>
            </p:cNvSpPr>
            <p:nvPr/>
          </p:nvSpPr>
          <p:spPr bwMode="auto">
            <a:xfrm>
              <a:off x="304800" y="1143000"/>
              <a:ext cx="2590800" cy="685800"/>
            </a:xfrm>
            <a:prstGeom prst="rect">
              <a:avLst/>
            </a:prstGeom>
            <a:solidFill>
              <a:srgbClr val="FFFF00"/>
            </a:solidFill>
            <a:ln w="9525">
              <a:solidFill>
                <a:schemeClr val="tx1"/>
              </a:solidFill>
              <a:miter lim="800000"/>
              <a:headEnd/>
              <a:tailEnd/>
            </a:ln>
          </p:spPr>
          <p:txBody>
            <a:bodyPr wrap="none" anchor="ctr"/>
            <a:lstStyle/>
            <a:p>
              <a:pPr algn="ctr"/>
              <a:r>
                <a:rPr lang="en-US"/>
                <a:t>Prediction (Probabilistic)</a:t>
              </a:r>
            </a:p>
          </p:txBody>
        </p:sp>
        <p:sp>
          <p:nvSpPr>
            <p:cNvPr id="37898" name="Rectangle 9"/>
            <p:cNvSpPr>
              <a:spLocks noChangeArrowheads="1"/>
            </p:cNvSpPr>
            <p:nvPr/>
          </p:nvSpPr>
          <p:spPr bwMode="auto">
            <a:xfrm>
              <a:off x="3352800" y="1066800"/>
              <a:ext cx="2133600" cy="838200"/>
            </a:xfrm>
            <a:prstGeom prst="rect">
              <a:avLst/>
            </a:prstGeom>
            <a:solidFill>
              <a:srgbClr val="FF0000"/>
            </a:solidFill>
            <a:ln w="9525">
              <a:solidFill>
                <a:schemeClr val="tx1"/>
              </a:solidFill>
              <a:miter lim="800000"/>
              <a:headEnd/>
              <a:tailEnd/>
            </a:ln>
          </p:spPr>
          <p:txBody>
            <a:bodyPr wrap="none" anchor="ctr"/>
            <a:lstStyle/>
            <a:p>
              <a:pPr algn="ctr"/>
              <a:r>
                <a:rPr lang="en-US" b="1" dirty="0"/>
                <a:t>Uncontrollable </a:t>
              </a:r>
            </a:p>
            <a:p>
              <a:pPr algn="ctr"/>
              <a:r>
                <a:rPr lang="en-US" b="1" dirty="0"/>
                <a:t>External</a:t>
              </a:r>
            </a:p>
            <a:p>
              <a:pPr algn="ctr"/>
              <a:r>
                <a:rPr lang="en-US" b="1" dirty="0"/>
                <a:t>Input</a:t>
              </a:r>
            </a:p>
          </p:txBody>
        </p:sp>
        <p:sp>
          <p:nvSpPr>
            <p:cNvPr id="37899" name="Rectangle 10"/>
            <p:cNvSpPr>
              <a:spLocks noChangeArrowheads="1"/>
            </p:cNvSpPr>
            <p:nvPr/>
          </p:nvSpPr>
          <p:spPr bwMode="auto">
            <a:xfrm>
              <a:off x="3867150" y="5558631"/>
              <a:ext cx="1238250" cy="685800"/>
            </a:xfrm>
            <a:prstGeom prst="rect">
              <a:avLst/>
            </a:prstGeom>
            <a:solidFill>
              <a:srgbClr val="FFC000"/>
            </a:solidFill>
            <a:ln w="9525">
              <a:solidFill>
                <a:schemeClr val="tx1"/>
              </a:solidFill>
              <a:miter lim="800000"/>
              <a:headEnd/>
              <a:tailEnd/>
            </a:ln>
          </p:spPr>
          <p:txBody>
            <a:bodyPr wrap="none" anchor="ctr"/>
            <a:lstStyle/>
            <a:p>
              <a:pPr algn="ctr"/>
              <a:r>
                <a:rPr lang="en-US" sz="2000" b="1"/>
                <a:t>Learning</a:t>
              </a:r>
            </a:p>
            <a:p>
              <a:pPr algn="ctr"/>
              <a:r>
                <a:rPr lang="en-US" sz="2000" b="1"/>
                <a:t>Control</a:t>
              </a:r>
            </a:p>
          </p:txBody>
        </p:sp>
        <p:sp>
          <p:nvSpPr>
            <p:cNvPr id="37900" name="Oval 11"/>
            <p:cNvSpPr>
              <a:spLocks noChangeArrowheads="1"/>
            </p:cNvSpPr>
            <p:nvPr/>
          </p:nvSpPr>
          <p:spPr bwMode="auto">
            <a:xfrm>
              <a:off x="6667500" y="5558631"/>
              <a:ext cx="1143000" cy="685800"/>
            </a:xfrm>
            <a:prstGeom prst="ellipse">
              <a:avLst/>
            </a:prstGeom>
            <a:solidFill>
              <a:srgbClr val="F9FBA3"/>
            </a:solidFill>
            <a:ln w="9525">
              <a:solidFill>
                <a:schemeClr val="tx1"/>
              </a:solidFill>
              <a:round/>
              <a:headEnd/>
              <a:tailEnd/>
            </a:ln>
          </p:spPr>
          <p:txBody>
            <a:bodyPr wrap="none" anchor="ctr"/>
            <a:lstStyle/>
            <a:p>
              <a:pPr algn="ctr"/>
              <a:r>
                <a:rPr lang="en-US" sz="2000" b="1" dirty="0" smtClean="0"/>
                <a:t>Expert</a:t>
              </a:r>
              <a:endParaRPr lang="en-US" sz="2000" b="1" dirty="0"/>
            </a:p>
          </p:txBody>
        </p:sp>
        <p:sp>
          <p:nvSpPr>
            <p:cNvPr id="37901" name="Oval 12"/>
            <p:cNvSpPr>
              <a:spLocks noChangeArrowheads="1"/>
            </p:cNvSpPr>
            <p:nvPr/>
          </p:nvSpPr>
          <p:spPr bwMode="auto">
            <a:xfrm>
              <a:off x="6667500" y="4568031"/>
              <a:ext cx="1143000" cy="685800"/>
            </a:xfrm>
            <a:prstGeom prst="ellipse">
              <a:avLst/>
            </a:prstGeom>
            <a:solidFill>
              <a:srgbClr val="F9FBA3"/>
            </a:solidFill>
            <a:ln w="9525">
              <a:solidFill>
                <a:schemeClr val="tx1"/>
              </a:solidFill>
              <a:round/>
              <a:headEnd/>
              <a:tailEnd/>
            </a:ln>
          </p:spPr>
          <p:txBody>
            <a:bodyPr wrap="none" anchor="ctr"/>
            <a:lstStyle/>
            <a:p>
              <a:pPr algn="ctr"/>
              <a:r>
                <a:rPr lang="en-US" sz="2000" b="1" dirty="0" smtClean="0"/>
                <a:t>Trainee</a:t>
              </a:r>
              <a:endParaRPr lang="en-US" sz="2000" b="1" dirty="0"/>
            </a:p>
          </p:txBody>
        </p:sp>
        <p:cxnSp>
          <p:nvCxnSpPr>
            <p:cNvPr id="37902" name="AutoShape 13"/>
            <p:cNvCxnSpPr>
              <a:cxnSpLocks noChangeShapeType="1"/>
              <a:stCxn id="37892" idx="3"/>
              <a:endCxn id="37894" idx="1"/>
            </p:cNvCxnSpPr>
            <p:nvPr/>
          </p:nvCxnSpPr>
          <p:spPr bwMode="auto">
            <a:xfrm>
              <a:off x="2171700" y="2590800"/>
              <a:ext cx="1676400" cy="0"/>
            </a:xfrm>
            <a:prstGeom prst="straightConnector1">
              <a:avLst/>
            </a:prstGeom>
            <a:noFill/>
            <a:ln w="9525">
              <a:solidFill>
                <a:schemeClr val="tx1"/>
              </a:solidFill>
              <a:round/>
              <a:headEnd/>
              <a:tailEnd type="triangle" w="med" len="med"/>
            </a:ln>
          </p:spPr>
        </p:cxnSp>
        <p:cxnSp>
          <p:nvCxnSpPr>
            <p:cNvPr id="37903" name="AutoShape 14"/>
            <p:cNvCxnSpPr>
              <a:cxnSpLocks noChangeShapeType="1"/>
              <a:stCxn id="37900" idx="2"/>
              <a:endCxn id="37899" idx="3"/>
            </p:cNvCxnSpPr>
            <p:nvPr/>
          </p:nvCxnSpPr>
          <p:spPr bwMode="auto">
            <a:xfrm flipH="1">
              <a:off x="5105400" y="5901531"/>
              <a:ext cx="1562100" cy="0"/>
            </a:xfrm>
            <a:prstGeom prst="straightConnector1">
              <a:avLst/>
            </a:prstGeom>
            <a:noFill/>
            <a:ln w="9525">
              <a:solidFill>
                <a:schemeClr val="tx1"/>
              </a:solidFill>
              <a:round/>
              <a:headEnd type="triangle" w="med" len="med"/>
              <a:tailEnd type="triangle" w="med" len="med"/>
            </a:ln>
          </p:spPr>
        </p:cxnSp>
        <p:cxnSp>
          <p:nvCxnSpPr>
            <p:cNvPr id="37904" name="AutoShape 15"/>
            <p:cNvCxnSpPr>
              <a:cxnSpLocks noChangeShapeType="1"/>
              <a:stCxn id="37894" idx="0"/>
              <a:endCxn id="37898" idx="2"/>
            </p:cNvCxnSpPr>
            <p:nvPr/>
          </p:nvCxnSpPr>
          <p:spPr bwMode="auto">
            <a:xfrm flipV="1">
              <a:off x="4419600" y="1905000"/>
              <a:ext cx="0" cy="342900"/>
            </a:xfrm>
            <a:prstGeom prst="straightConnector1">
              <a:avLst/>
            </a:prstGeom>
            <a:noFill/>
            <a:ln w="9525">
              <a:solidFill>
                <a:schemeClr val="tx1"/>
              </a:solidFill>
              <a:round/>
              <a:headEnd type="triangle" w="med" len="med"/>
              <a:tailEnd/>
            </a:ln>
          </p:spPr>
        </p:cxnSp>
        <p:cxnSp>
          <p:nvCxnSpPr>
            <p:cNvPr id="37905" name="AutoShape 16"/>
            <p:cNvCxnSpPr>
              <a:cxnSpLocks noChangeShapeType="1"/>
              <a:stCxn id="37894" idx="3"/>
              <a:endCxn id="37895" idx="1"/>
            </p:cNvCxnSpPr>
            <p:nvPr/>
          </p:nvCxnSpPr>
          <p:spPr bwMode="auto">
            <a:xfrm>
              <a:off x="4991100" y="2590800"/>
              <a:ext cx="952500" cy="0"/>
            </a:xfrm>
            <a:prstGeom prst="straightConnector1">
              <a:avLst/>
            </a:prstGeom>
            <a:noFill/>
            <a:ln w="9525">
              <a:solidFill>
                <a:schemeClr val="tx1"/>
              </a:solidFill>
              <a:round/>
              <a:headEnd/>
              <a:tailEnd type="triangle" w="med" len="med"/>
            </a:ln>
          </p:spPr>
        </p:cxnSp>
        <p:cxnSp>
          <p:nvCxnSpPr>
            <p:cNvPr id="37906" name="AutoShape 17"/>
            <p:cNvCxnSpPr>
              <a:cxnSpLocks noChangeShapeType="1"/>
              <a:stCxn id="37895" idx="2"/>
              <a:endCxn id="30" idx="0"/>
            </p:cNvCxnSpPr>
            <p:nvPr/>
          </p:nvCxnSpPr>
          <p:spPr bwMode="auto">
            <a:xfrm rot="5400000">
              <a:off x="7124700" y="3467100"/>
              <a:ext cx="228600" cy="12700"/>
            </a:xfrm>
            <a:prstGeom prst="bentConnector3">
              <a:avLst>
                <a:gd name="adj1" fmla="val 50000"/>
              </a:avLst>
            </a:prstGeom>
            <a:noFill/>
            <a:ln w="9525">
              <a:solidFill>
                <a:schemeClr val="tx1"/>
              </a:solidFill>
              <a:miter lim="800000"/>
              <a:headEnd/>
              <a:tailEnd type="triangle" w="med" len="med"/>
            </a:ln>
          </p:spPr>
        </p:cxnSp>
        <p:cxnSp>
          <p:nvCxnSpPr>
            <p:cNvPr id="37907" name="AutoShape 18"/>
            <p:cNvCxnSpPr>
              <a:cxnSpLocks noChangeShapeType="1"/>
              <a:stCxn id="37896" idx="1"/>
              <a:endCxn id="37892" idx="2"/>
            </p:cNvCxnSpPr>
            <p:nvPr/>
          </p:nvCxnSpPr>
          <p:spPr bwMode="auto">
            <a:xfrm rot="10800000">
              <a:off x="1600200" y="2933700"/>
              <a:ext cx="2266950" cy="990600"/>
            </a:xfrm>
            <a:prstGeom prst="bentConnector2">
              <a:avLst/>
            </a:prstGeom>
            <a:noFill/>
            <a:ln w="9525">
              <a:solidFill>
                <a:schemeClr val="tx1"/>
              </a:solidFill>
              <a:miter lim="800000"/>
              <a:headEnd/>
              <a:tailEnd type="triangle" w="med" len="med"/>
            </a:ln>
          </p:spPr>
        </p:cxnSp>
        <p:cxnSp>
          <p:nvCxnSpPr>
            <p:cNvPr id="37908" name="AutoShape 19"/>
            <p:cNvCxnSpPr>
              <a:cxnSpLocks noChangeShapeType="1"/>
              <a:stCxn id="37901" idx="2"/>
              <a:endCxn id="37893" idx="3"/>
            </p:cNvCxnSpPr>
            <p:nvPr/>
          </p:nvCxnSpPr>
          <p:spPr bwMode="auto">
            <a:xfrm flipH="1">
              <a:off x="5105400" y="4910931"/>
              <a:ext cx="1562100" cy="0"/>
            </a:xfrm>
            <a:prstGeom prst="straightConnector1">
              <a:avLst/>
            </a:prstGeom>
            <a:noFill/>
            <a:ln w="9525">
              <a:solidFill>
                <a:schemeClr val="tx1"/>
              </a:solidFill>
              <a:round/>
              <a:headEnd/>
              <a:tailEnd type="triangle" w="med" len="med"/>
            </a:ln>
          </p:spPr>
        </p:cxnSp>
        <p:cxnSp>
          <p:nvCxnSpPr>
            <p:cNvPr id="37909" name="AutoShape 20"/>
            <p:cNvCxnSpPr>
              <a:cxnSpLocks noChangeShapeType="1"/>
              <a:stCxn id="37893" idx="1"/>
              <a:endCxn id="37892" idx="2"/>
            </p:cNvCxnSpPr>
            <p:nvPr/>
          </p:nvCxnSpPr>
          <p:spPr bwMode="auto">
            <a:xfrm rot="10800000">
              <a:off x="1600200" y="2933701"/>
              <a:ext cx="2266950" cy="1977231"/>
            </a:xfrm>
            <a:prstGeom prst="bentConnector2">
              <a:avLst/>
            </a:prstGeom>
            <a:noFill/>
            <a:ln w="9525">
              <a:solidFill>
                <a:schemeClr val="tx1"/>
              </a:solidFill>
              <a:miter lim="800000"/>
              <a:headEnd/>
              <a:tailEnd type="triangle" w="med" len="med"/>
            </a:ln>
          </p:spPr>
        </p:cxnSp>
        <p:cxnSp>
          <p:nvCxnSpPr>
            <p:cNvPr id="37910" name="AutoShape 21"/>
            <p:cNvCxnSpPr>
              <a:cxnSpLocks noChangeShapeType="1"/>
              <a:stCxn id="37899" idx="1"/>
              <a:endCxn id="37892" idx="2"/>
            </p:cNvCxnSpPr>
            <p:nvPr/>
          </p:nvCxnSpPr>
          <p:spPr bwMode="auto">
            <a:xfrm rot="10800000">
              <a:off x="1600200" y="2933701"/>
              <a:ext cx="2266950" cy="2967831"/>
            </a:xfrm>
            <a:prstGeom prst="bentConnector2">
              <a:avLst/>
            </a:prstGeom>
            <a:noFill/>
            <a:ln w="9525">
              <a:solidFill>
                <a:schemeClr val="tx1"/>
              </a:solidFill>
              <a:miter lim="800000"/>
              <a:headEnd/>
              <a:tailEnd type="triangle" w="med" len="med"/>
            </a:ln>
          </p:spPr>
        </p:cxnSp>
        <p:cxnSp>
          <p:nvCxnSpPr>
            <p:cNvPr id="37911" name="AutoShape 23"/>
            <p:cNvCxnSpPr>
              <a:cxnSpLocks noChangeShapeType="1"/>
              <a:stCxn id="37897" idx="2"/>
              <a:endCxn id="37892" idx="0"/>
            </p:cNvCxnSpPr>
            <p:nvPr/>
          </p:nvCxnSpPr>
          <p:spPr bwMode="auto">
            <a:xfrm>
              <a:off x="1600200" y="1828800"/>
              <a:ext cx="0" cy="419100"/>
            </a:xfrm>
            <a:prstGeom prst="straightConnector1">
              <a:avLst/>
            </a:prstGeom>
            <a:noFill/>
            <a:ln w="9525">
              <a:solidFill>
                <a:schemeClr val="tx1"/>
              </a:solidFill>
              <a:round/>
              <a:headEnd/>
              <a:tailEnd type="triangle" w="med" len="med"/>
            </a:ln>
          </p:spPr>
        </p:cxnSp>
        <p:cxnSp>
          <p:nvCxnSpPr>
            <p:cNvPr id="37912" name="AutoShape 24"/>
            <p:cNvCxnSpPr>
              <a:cxnSpLocks noChangeShapeType="1"/>
              <a:stCxn id="37898" idx="1"/>
              <a:endCxn id="37897" idx="3"/>
            </p:cNvCxnSpPr>
            <p:nvPr/>
          </p:nvCxnSpPr>
          <p:spPr bwMode="auto">
            <a:xfrm rot="10800000">
              <a:off x="2895600" y="1485900"/>
              <a:ext cx="457200" cy="1588"/>
            </a:xfrm>
            <a:prstGeom prst="straightConnector1">
              <a:avLst/>
            </a:prstGeom>
            <a:noFill/>
            <a:ln w="9525">
              <a:solidFill>
                <a:schemeClr val="tx1"/>
              </a:solidFill>
              <a:round/>
              <a:headEnd/>
              <a:tailEnd type="triangle" w="med" len="med"/>
            </a:ln>
          </p:spPr>
        </p:cxnSp>
        <p:cxnSp>
          <p:nvCxnSpPr>
            <p:cNvPr id="37913" name="AutoShape 25"/>
            <p:cNvCxnSpPr>
              <a:cxnSpLocks noChangeShapeType="1"/>
              <a:stCxn id="37896" idx="2"/>
              <a:endCxn id="37893" idx="0"/>
            </p:cNvCxnSpPr>
            <p:nvPr/>
          </p:nvCxnSpPr>
          <p:spPr bwMode="auto">
            <a:xfrm>
              <a:off x="4486275" y="4267200"/>
              <a:ext cx="0" cy="300831"/>
            </a:xfrm>
            <a:prstGeom prst="straightConnector1">
              <a:avLst/>
            </a:prstGeom>
            <a:noFill/>
            <a:ln w="9525">
              <a:solidFill>
                <a:schemeClr val="tx1"/>
              </a:solidFill>
              <a:round/>
              <a:headEnd/>
              <a:tailEnd type="triangle" w="med" len="med"/>
            </a:ln>
          </p:spPr>
        </p:cxnSp>
        <p:cxnSp>
          <p:nvCxnSpPr>
            <p:cNvPr id="37914" name="AutoShape 26"/>
            <p:cNvCxnSpPr>
              <a:cxnSpLocks noChangeShapeType="1"/>
              <a:stCxn id="37893" idx="2"/>
              <a:endCxn id="37899" idx="0"/>
            </p:cNvCxnSpPr>
            <p:nvPr/>
          </p:nvCxnSpPr>
          <p:spPr bwMode="auto">
            <a:xfrm>
              <a:off x="4486275" y="5253831"/>
              <a:ext cx="0" cy="304800"/>
            </a:xfrm>
            <a:prstGeom prst="straightConnector1">
              <a:avLst/>
            </a:prstGeom>
            <a:noFill/>
            <a:ln w="9525">
              <a:solidFill>
                <a:schemeClr val="tx1"/>
              </a:solidFill>
              <a:round/>
              <a:headEnd/>
              <a:tailEnd type="triangle" w="med" len="med"/>
            </a:ln>
          </p:spPr>
        </p:cxnSp>
        <p:sp>
          <p:nvSpPr>
            <p:cNvPr id="28" name="Oval Callout 27"/>
            <p:cNvSpPr/>
            <p:nvPr/>
          </p:nvSpPr>
          <p:spPr>
            <a:xfrm>
              <a:off x="152400" y="5257800"/>
              <a:ext cx="2362200" cy="1295400"/>
            </a:xfrm>
            <a:prstGeom prst="wedgeEllipseCallout">
              <a:avLst>
                <a:gd name="adj1" fmla="val 66766"/>
                <a:gd name="adj2" fmla="val -887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Progress of Skill Acquisition </a:t>
              </a:r>
              <a:endParaRPr lang="en-US" b="1" i="1" dirty="0">
                <a:solidFill>
                  <a:schemeClr val="tx1"/>
                </a:solidFill>
              </a:endParaRPr>
            </a:p>
          </p:txBody>
        </p:sp>
        <p:sp>
          <p:nvSpPr>
            <p:cNvPr id="29" name="Down Arrow 28"/>
            <p:cNvSpPr/>
            <p:nvPr/>
          </p:nvSpPr>
          <p:spPr>
            <a:xfrm>
              <a:off x="2743200" y="3886200"/>
              <a:ext cx="7620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p:cNvSpPr>
              <a:spLocks noChangeArrowheads="1"/>
            </p:cNvSpPr>
            <p:nvPr/>
          </p:nvSpPr>
          <p:spPr bwMode="auto">
            <a:xfrm>
              <a:off x="6667500" y="3581400"/>
              <a:ext cx="1143000" cy="685800"/>
            </a:xfrm>
            <a:prstGeom prst="ellipse">
              <a:avLst/>
            </a:prstGeom>
            <a:solidFill>
              <a:srgbClr val="F9FBA3"/>
            </a:solidFill>
            <a:ln w="9525">
              <a:solidFill>
                <a:schemeClr val="tx1"/>
              </a:solidFill>
              <a:round/>
              <a:headEnd/>
              <a:tailEnd/>
            </a:ln>
          </p:spPr>
          <p:txBody>
            <a:bodyPr wrap="none" anchor="ctr"/>
            <a:lstStyle/>
            <a:p>
              <a:pPr algn="ctr"/>
              <a:r>
                <a:rPr lang="en-US" sz="2000" b="1" dirty="0" smtClean="0"/>
                <a:t>Novice</a:t>
              </a:r>
              <a:endParaRPr lang="en-US" sz="2000" b="1" dirty="0"/>
            </a:p>
          </p:txBody>
        </p:sp>
        <p:cxnSp>
          <p:nvCxnSpPr>
            <p:cNvPr id="42" name="AutoShape 19"/>
            <p:cNvCxnSpPr>
              <a:cxnSpLocks noChangeShapeType="1"/>
              <a:stCxn id="30" idx="2"/>
              <a:endCxn id="37896" idx="3"/>
            </p:cNvCxnSpPr>
            <p:nvPr/>
          </p:nvCxnSpPr>
          <p:spPr bwMode="auto">
            <a:xfrm flipH="1">
              <a:off x="5105400" y="3924300"/>
              <a:ext cx="1562100" cy="0"/>
            </a:xfrm>
            <a:prstGeom prst="straightConnector1">
              <a:avLst/>
            </a:prstGeom>
            <a:noFill/>
            <a:ln w="9525">
              <a:solidFill>
                <a:schemeClr val="tx1"/>
              </a:solidFill>
              <a:round/>
              <a:headEnd/>
              <a:tailEnd type="triangle" w="med" len="med"/>
            </a:ln>
          </p:spPr>
        </p:cxnSp>
        <p:cxnSp>
          <p:nvCxnSpPr>
            <p:cNvPr id="50" name="AutoShape 17"/>
            <p:cNvCxnSpPr>
              <a:cxnSpLocks noChangeShapeType="1"/>
              <a:stCxn id="30" idx="4"/>
              <a:endCxn id="37901" idx="0"/>
            </p:cNvCxnSpPr>
            <p:nvPr/>
          </p:nvCxnSpPr>
          <p:spPr bwMode="auto">
            <a:xfrm rot="5400000">
              <a:off x="7088585" y="4417615"/>
              <a:ext cx="300831" cy="12700"/>
            </a:xfrm>
            <a:prstGeom prst="bentConnector3">
              <a:avLst>
                <a:gd name="adj1" fmla="val 50000"/>
              </a:avLst>
            </a:prstGeom>
            <a:noFill/>
            <a:ln w="9525">
              <a:solidFill>
                <a:schemeClr val="tx1"/>
              </a:solidFill>
              <a:miter lim="800000"/>
              <a:headEnd/>
              <a:tailEnd type="triangle" w="med" len="med"/>
            </a:ln>
          </p:spPr>
        </p:cxnSp>
        <p:cxnSp>
          <p:nvCxnSpPr>
            <p:cNvPr id="51" name="AutoShape 17"/>
            <p:cNvCxnSpPr>
              <a:cxnSpLocks noChangeShapeType="1"/>
              <a:stCxn id="37901" idx="4"/>
              <a:endCxn id="37900" idx="0"/>
            </p:cNvCxnSpPr>
            <p:nvPr/>
          </p:nvCxnSpPr>
          <p:spPr bwMode="auto">
            <a:xfrm rot="5400000">
              <a:off x="7086600" y="5406231"/>
              <a:ext cx="304800" cy="12700"/>
            </a:xfrm>
            <a:prstGeom prst="bentConnector3">
              <a:avLst>
                <a:gd name="adj1" fmla="val 50000"/>
              </a:avLst>
            </a:prstGeom>
            <a:noFill/>
            <a:ln w="9525">
              <a:solidFill>
                <a:schemeClr val="tx1"/>
              </a:solidFill>
              <a:miter lim="800000"/>
              <a:headEnd/>
              <a:tailEnd type="triangle" w="med" len="med"/>
            </a:ln>
          </p:spPr>
        </p:cxnSp>
        <p:sp>
          <p:nvSpPr>
            <p:cNvPr id="33" name="TextBox 32"/>
            <p:cNvSpPr txBox="1"/>
            <p:nvPr/>
          </p:nvSpPr>
          <p:spPr>
            <a:xfrm>
              <a:off x="5295900" y="3657600"/>
              <a:ext cx="1295400" cy="276999"/>
            </a:xfrm>
            <a:prstGeom prst="rect">
              <a:avLst/>
            </a:prstGeom>
            <a:noFill/>
          </p:spPr>
          <p:txBody>
            <a:bodyPr wrap="square" rtlCol="0">
              <a:spAutoFit/>
            </a:bodyPr>
            <a:lstStyle/>
            <a:p>
              <a:pPr algn="ctr"/>
              <a:r>
                <a:rPr lang="en-US" sz="1200" b="1" i="1" dirty="0" smtClean="0"/>
                <a:t>Knowledge</a:t>
              </a:r>
              <a:endParaRPr lang="en-US" sz="1200" b="1" i="1" dirty="0"/>
            </a:p>
          </p:txBody>
        </p:sp>
        <p:sp>
          <p:nvSpPr>
            <p:cNvPr id="34" name="TextBox 33"/>
            <p:cNvSpPr txBox="1"/>
            <p:nvPr/>
          </p:nvSpPr>
          <p:spPr>
            <a:xfrm>
              <a:off x="5295900" y="4648200"/>
              <a:ext cx="1295400" cy="276999"/>
            </a:xfrm>
            <a:prstGeom prst="rect">
              <a:avLst/>
            </a:prstGeom>
            <a:noFill/>
          </p:spPr>
          <p:txBody>
            <a:bodyPr wrap="square" rtlCol="0">
              <a:spAutoFit/>
            </a:bodyPr>
            <a:lstStyle/>
            <a:p>
              <a:pPr algn="ctr"/>
              <a:r>
                <a:rPr lang="en-US" sz="1200" b="1" i="1" dirty="0" smtClean="0"/>
                <a:t>Rules</a:t>
              </a:r>
              <a:endParaRPr lang="en-US" sz="1200" b="1" i="1" dirty="0"/>
            </a:p>
          </p:txBody>
        </p:sp>
        <p:sp>
          <p:nvSpPr>
            <p:cNvPr id="35" name="TextBox 34"/>
            <p:cNvSpPr txBox="1"/>
            <p:nvPr/>
          </p:nvSpPr>
          <p:spPr>
            <a:xfrm>
              <a:off x="5295900" y="5638800"/>
              <a:ext cx="1295400" cy="276999"/>
            </a:xfrm>
            <a:prstGeom prst="rect">
              <a:avLst/>
            </a:prstGeom>
            <a:noFill/>
          </p:spPr>
          <p:txBody>
            <a:bodyPr wrap="square" rtlCol="0">
              <a:spAutoFit/>
            </a:bodyPr>
            <a:lstStyle/>
            <a:p>
              <a:pPr algn="ctr"/>
              <a:r>
                <a:rPr lang="en-US" sz="1200" b="1" i="1" dirty="0" smtClean="0"/>
                <a:t>Skills</a:t>
              </a:r>
              <a:endParaRPr lang="en-US" sz="1200" b="1" i="1" dirty="0"/>
            </a:p>
          </p:txBody>
        </p:sp>
        <p:sp>
          <p:nvSpPr>
            <p:cNvPr id="36" name="TextBox 35"/>
            <p:cNvSpPr txBox="1"/>
            <p:nvPr/>
          </p:nvSpPr>
          <p:spPr>
            <a:xfrm>
              <a:off x="7848600" y="3733800"/>
              <a:ext cx="1295400" cy="276999"/>
            </a:xfrm>
            <a:prstGeom prst="rect">
              <a:avLst/>
            </a:prstGeom>
            <a:noFill/>
          </p:spPr>
          <p:txBody>
            <a:bodyPr wrap="square" rtlCol="0">
              <a:spAutoFit/>
            </a:bodyPr>
            <a:lstStyle/>
            <a:p>
              <a:pPr algn="ctr"/>
              <a:r>
                <a:rPr lang="en-US" sz="1200" b="1" i="1" dirty="0" smtClean="0"/>
                <a:t>Landmark</a:t>
              </a:r>
              <a:endParaRPr lang="en-US" sz="1200" b="1" i="1" dirty="0"/>
            </a:p>
          </p:txBody>
        </p:sp>
        <p:sp>
          <p:nvSpPr>
            <p:cNvPr id="37" name="TextBox 36"/>
            <p:cNvSpPr txBox="1"/>
            <p:nvPr/>
          </p:nvSpPr>
          <p:spPr>
            <a:xfrm>
              <a:off x="7848600" y="4724400"/>
              <a:ext cx="1295400" cy="276999"/>
            </a:xfrm>
            <a:prstGeom prst="rect">
              <a:avLst/>
            </a:prstGeom>
            <a:noFill/>
          </p:spPr>
          <p:txBody>
            <a:bodyPr wrap="square" rtlCol="0">
              <a:spAutoFit/>
            </a:bodyPr>
            <a:lstStyle/>
            <a:p>
              <a:pPr algn="ctr"/>
              <a:r>
                <a:rPr lang="en-US" sz="1200" b="1" i="1" dirty="0" smtClean="0"/>
                <a:t>Route</a:t>
              </a:r>
              <a:endParaRPr lang="en-US" sz="1200" b="1" i="1" dirty="0"/>
            </a:p>
          </p:txBody>
        </p:sp>
        <p:sp>
          <p:nvSpPr>
            <p:cNvPr id="38" name="TextBox 37"/>
            <p:cNvSpPr txBox="1"/>
            <p:nvPr/>
          </p:nvSpPr>
          <p:spPr>
            <a:xfrm>
              <a:off x="7848600" y="5715000"/>
              <a:ext cx="1295400" cy="276999"/>
            </a:xfrm>
            <a:prstGeom prst="rect">
              <a:avLst/>
            </a:prstGeom>
            <a:noFill/>
          </p:spPr>
          <p:txBody>
            <a:bodyPr wrap="square" rtlCol="0">
              <a:spAutoFit/>
            </a:bodyPr>
            <a:lstStyle/>
            <a:p>
              <a:pPr algn="ctr"/>
              <a:r>
                <a:rPr lang="en-US" sz="1200" b="1" i="1" dirty="0" smtClean="0"/>
                <a:t>Survey</a:t>
              </a:r>
              <a:endParaRPr lang="en-US" sz="1200" b="1" i="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ppsychology.com/Book/Biological/Biologypics/Sensationpics/Eye-1.jpg"/>
          <p:cNvPicPr>
            <a:picLocks noChangeAspect="1" noChangeArrowheads="1"/>
          </p:cNvPicPr>
          <p:nvPr/>
        </p:nvPicPr>
        <p:blipFill>
          <a:blip r:embed="rId2" cstate="print"/>
          <a:srcRect/>
          <a:stretch>
            <a:fillRect/>
          </a:stretch>
        </p:blipFill>
        <p:spPr bwMode="auto">
          <a:xfrm>
            <a:off x="228600" y="457200"/>
            <a:ext cx="8551469" cy="6400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229600" cy="5909310"/>
          </a:xfrm>
          <a:prstGeom prst="rect">
            <a:avLst/>
          </a:prstGeom>
        </p:spPr>
        <p:txBody>
          <a:bodyPr wrap="square">
            <a:spAutoFit/>
          </a:bodyPr>
          <a:lstStyle/>
          <a:p>
            <a:pPr>
              <a:buFont typeface="Arial" pitchFamily="34" charset="0"/>
              <a:buChar char="•"/>
            </a:pPr>
            <a:r>
              <a:rPr lang="en-US" dirty="0" smtClean="0"/>
              <a:t>Sclera - the eye's white outer protective coat, normally seen as the "white of the eye".</a:t>
            </a:r>
          </a:p>
          <a:p>
            <a:pPr>
              <a:buFont typeface="Arial" pitchFamily="34" charset="0"/>
              <a:buChar char="•"/>
            </a:pPr>
            <a:r>
              <a:rPr lang="en-US" dirty="0" smtClean="0"/>
              <a:t>Cornea - the transparent, curved structure at the front of the eye.</a:t>
            </a:r>
          </a:p>
          <a:p>
            <a:pPr>
              <a:buFont typeface="Arial" pitchFamily="34" charset="0"/>
              <a:buChar char="•"/>
            </a:pPr>
            <a:r>
              <a:rPr lang="en-US" dirty="0" smtClean="0"/>
              <a:t>Iris - the </a:t>
            </a:r>
            <a:r>
              <a:rPr lang="en-US" dirty="0" err="1" smtClean="0"/>
              <a:t>coloured</a:t>
            </a:r>
            <a:r>
              <a:rPr lang="en-US" dirty="0" smtClean="0"/>
              <a:t> part of the eye - blue, brown, green, grey etc - that can be seen through the cornea.</a:t>
            </a:r>
          </a:p>
          <a:p>
            <a:pPr>
              <a:buFont typeface="Arial" pitchFamily="34" charset="0"/>
              <a:buChar char="•"/>
            </a:pPr>
            <a:r>
              <a:rPr lang="en-US" dirty="0" smtClean="0"/>
              <a:t>Pupil - the black part of the eye in the middle of the iris. It constricts or dilates according to the amount of light passing through it.</a:t>
            </a:r>
          </a:p>
          <a:p>
            <a:pPr>
              <a:buFont typeface="Arial" pitchFamily="34" charset="0"/>
              <a:buChar char="•"/>
            </a:pPr>
            <a:r>
              <a:rPr lang="en-US" dirty="0" smtClean="0"/>
              <a:t>Lens - the transparent disc (with both sides being convex) immediately behind the iris and pupil.</a:t>
            </a:r>
          </a:p>
          <a:p>
            <a:pPr>
              <a:buFont typeface="Arial" pitchFamily="34" charset="0"/>
              <a:buChar char="•"/>
            </a:pPr>
            <a:r>
              <a:rPr lang="en-US" dirty="0" smtClean="0"/>
              <a:t>aqueous </a:t>
            </a:r>
            <a:r>
              <a:rPr lang="en-US" dirty="0" err="1" smtClean="0"/>
              <a:t>humour</a:t>
            </a:r>
            <a:r>
              <a:rPr lang="en-US" dirty="0" smtClean="0"/>
              <a:t> - the transparent fluid (with consistency similar to water) that circulates behind the cornea and in front of the lens.</a:t>
            </a:r>
          </a:p>
          <a:p>
            <a:pPr>
              <a:buFont typeface="Arial" pitchFamily="34" charset="0"/>
              <a:buChar char="•"/>
            </a:pPr>
            <a:r>
              <a:rPr lang="en-US" dirty="0" smtClean="0"/>
              <a:t>Vitreous </a:t>
            </a:r>
            <a:r>
              <a:rPr lang="en-US" dirty="0" err="1" smtClean="0"/>
              <a:t>humour</a:t>
            </a:r>
            <a:r>
              <a:rPr lang="en-US" dirty="0" smtClean="0"/>
              <a:t> - the material (like transparent jelly) that fills the eyeball between the lens and the retina.</a:t>
            </a:r>
          </a:p>
          <a:p>
            <a:pPr>
              <a:buFont typeface="Arial" pitchFamily="34" charset="0"/>
              <a:buChar char="•"/>
            </a:pPr>
            <a:r>
              <a:rPr lang="en-US" dirty="0" smtClean="0"/>
              <a:t>Retina - the light-sensitive layer of millions of nerve cells that line the back of the eyeball. The cells consist of two main groups, called rods and cones due to their appearance under the microscope.</a:t>
            </a:r>
          </a:p>
          <a:p>
            <a:pPr>
              <a:buFont typeface="Arial" pitchFamily="34" charset="0"/>
              <a:buChar char="•"/>
            </a:pPr>
            <a:r>
              <a:rPr lang="en-US" dirty="0" smtClean="0"/>
              <a:t>Rods - more numerous, spread out over the entire retina with more toward outer edge, respond to low levels of light.</a:t>
            </a:r>
          </a:p>
          <a:p>
            <a:pPr>
              <a:buFont typeface="Arial" pitchFamily="34" charset="0"/>
              <a:buChar char="•"/>
            </a:pPr>
            <a:r>
              <a:rPr lang="en-US" dirty="0" smtClean="0"/>
              <a:t>Cones - far fewer, concentrated around the fovea, respond to </a:t>
            </a:r>
            <a:r>
              <a:rPr lang="en-US" dirty="0" err="1" smtClean="0"/>
              <a:t>colour</a:t>
            </a:r>
            <a:r>
              <a:rPr lang="en-US" dirty="0" smtClean="0"/>
              <a:t> and to details.</a:t>
            </a:r>
          </a:p>
          <a:p>
            <a:pPr>
              <a:buFont typeface="Arial" pitchFamily="34" charset="0"/>
              <a:buChar char="•"/>
            </a:pPr>
            <a:r>
              <a:rPr lang="en-US" dirty="0" smtClean="0"/>
              <a:t>Optic nerve and beyond - the "cord" of nerve cell connections that passes from the eyeball to destinations throughout the brain.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62000" y="90101"/>
            <a:ext cx="7772400" cy="6555641"/>
          </a:xfrm>
          <a:prstGeom prst="rect">
            <a:avLst/>
          </a:prstGeom>
          <a:solidFill>
            <a:srgbClr val="FFFFFF"/>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0000"/>
                </a:solidFill>
                <a:effectLst/>
                <a:latin typeface="Times New Roman" pitchFamily="18" charset="0"/>
                <a:cs typeface="Times New Roman" pitchFamily="18" charset="0"/>
              </a:rPr>
              <a:t>Types of vision problems:</a:t>
            </a:r>
            <a:endParaRPr kumimoji="0" lang="en-US" sz="1200" b="1" i="0" u="none" strike="noStrike" cap="none" normalizeH="0" baseline="0" dirty="0" smtClean="0">
              <a:ln>
                <a:noFill/>
              </a:ln>
              <a:solidFill>
                <a:srgbClr val="8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Disorders of the eye</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Myopia - nearsightedness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Times New Roman" pitchFamily="18" charset="0"/>
                <a:cs typeface="Arial" pitchFamily="34" charset="0"/>
              </a:rPr>
              <a:t>Hyperopia</a:t>
            </a:r>
            <a:r>
              <a:rPr kumimoji="0" lang="en-US" b="0" i="0" u="none" strike="noStrike" cap="none" normalizeH="0" baseline="0" dirty="0" smtClean="0">
                <a:ln>
                  <a:noFill/>
                </a:ln>
                <a:solidFill>
                  <a:schemeClr val="tx1"/>
                </a:solidFill>
                <a:effectLst/>
                <a:latin typeface="Times New Roman" pitchFamily="18" charset="0"/>
                <a:cs typeface="Arial" pitchFamily="34" charset="0"/>
              </a:rPr>
              <a:t> - farsightedness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Astigmatism - refractions / not focused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Disorders of the eye muscles</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Strabismus - 2 images received by the brain, possible cause for a nonfunctional eye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Times New Roman" pitchFamily="18" charset="0"/>
                <a:cs typeface="Arial" pitchFamily="34" charset="0"/>
              </a:rPr>
              <a:t>Nystagmus</a:t>
            </a:r>
            <a:r>
              <a:rPr kumimoji="0" lang="en-US" b="0" i="0" u="none" strike="noStrike" cap="none" normalizeH="0" baseline="0" dirty="0" smtClean="0">
                <a:ln>
                  <a:noFill/>
                </a:ln>
                <a:solidFill>
                  <a:schemeClr val="tx1"/>
                </a:solidFill>
                <a:effectLst/>
                <a:latin typeface="Times New Roman" pitchFamily="18" charset="0"/>
                <a:cs typeface="Arial" pitchFamily="34" charset="0"/>
              </a:rPr>
              <a:t> - involuntary movements of they eye that interfere with bringing objects into focus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Disorders of the cornea, iris, and lens</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Glaucoma - fluid </a:t>
            </a:r>
            <a:r>
              <a:rPr kumimoji="0" lang="en-US" b="0" i="0" u="none" strike="noStrike" cap="none" normalizeH="0" baseline="0" dirty="0" err="1" smtClean="0">
                <a:ln>
                  <a:noFill/>
                </a:ln>
                <a:solidFill>
                  <a:schemeClr val="tx1"/>
                </a:solidFill>
                <a:effectLst/>
                <a:latin typeface="Times New Roman" pitchFamily="18" charset="0"/>
                <a:cs typeface="Arial" pitchFamily="34" charset="0"/>
              </a:rPr>
              <a:t>Aniridla</a:t>
            </a:r>
            <a:r>
              <a:rPr kumimoji="0" lang="en-US" b="0" i="0" u="none" strike="noStrike" cap="none" normalizeH="0" baseline="0" dirty="0" smtClean="0">
                <a:ln>
                  <a:noFill/>
                </a:ln>
                <a:solidFill>
                  <a:schemeClr val="tx1"/>
                </a:solidFill>
                <a:effectLst/>
                <a:latin typeface="Times New Roman" pitchFamily="18" charset="0"/>
                <a:cs typeface="Arial" pitchFamily="34" charset="0"/>
              </a:rPr>
              <a:t> - extremely sensitive to light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Cataract - a cloudy film over the lens of the eye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Disorders of the retina</a:t>
            </a: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cs typeface="Arial" pitchFamily="34" charset="0"/>
              </a:rPr>
              <a:t>Diabetic retinopathy - changes in the eye's blood vessels caused by diabetes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latin typeface="Times New Roman" pitchFamily="18" charset="0"/>
                <a:cs typeface="Arial" pitchFamily="34" charset="0"/>
              </a:rPr>
              <a:t>Macular degeneration - damage to a small area near the center of the retina; difficulty in reading and writing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latin typeface="Times New Roman" pitchFamily="18" charset="0"/>
                <a:cs typeface="Arial" pitchFamily="34" charset="0"/>
              </a:rPr>
              <a:t>Retinopathy of prematurity (ROP) - excess oxygen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latin typeface="Times New Roman" pitchFamily="18" charset="0"/>
                <a:cs typeface="Arial" pitchFamily="34" charset="0"/>
              </a:rPr>
              <a:t>Retinitis </a:t>
            </a:r>
            <a:r>
              <a:rPr kumimoji="0" lang="en-US" b="0" i="0" u="none" strike="noStrike" cap="none" normalizeH="0" baseline="0" dirty="0" err="1" smtClean="0">
                <a:ln>
                  <a:noFill/>
                </a:ln>
                <a:solidFill>
                  <a:schemeClr val="tx1"/>
                </a:solidFill>
                <a:effectLst/>
                <a:latin typeface="Times New Roman" pitchFamily="18" charset="0"/>
                <a:cs typeface="Arial" pitchFamily="34" charset="0"/>
              </a:rPr>
              <a:t>pigmentosa</a:t>
            </a:r>
            <a:r>
              <a:rPr kumimoji="0" lang="en-US" b="0" i="0" u="none" strike="noStrike" cap="none" normalizeH="0" baseline="0" dirty="0" smtClean="0">
                <a:ln>
                  <a:noFill/>
                </a:ln>
                <a:solidFill>
                  <a:schemeClr val="tx1"/>
                </a:solidFill>
                <a:effectLst/>
                <a:latin typeface="Times New Roman" pitchFamily="18" charset="0"/>
                <a:cs typeface="Arial" pitchFamily="34" charset="0"/>
              </a:rPr>
              <a:t> -detachment of the retina interrupts transmission of visual info to the brain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b="0" i="0" u="none" strike="noStrike" cap="none" normalizeH="0" baseline="0" dirty="0" smtClean="0">
                <a:ln>
                  <a:noFill/>
                </a:ln>
                <a:solidFill>
                  <a:schemeClr val="tx1"/>
                </a:solidFill>
                <a:effectLst/>
                <a:latin typeface="Times New Roman" pitchFamily="18" charset="0"/>
                <a:cs typeface="Arial" pitchFamily="34" charset="0"/>
              </a:rPr>
              <a:t>Retinoblastoma -tumor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271</TotalTime>
  <Words>1613</Words>
  <Application>Microsoft Office PowerPoint</Application>
  <PresentationFormat>On-screen Show (4:3)</PresentationFormat>
  <Paragraphs>484</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Sensory Motor Skills</vt:lpstr>
      <vt:lpstr>Traditional Human Information Processing Model</vt:lpstr>
      <vt:lpstr>Human Machine System Model Interfaces</vt:lpstr>
      <vt:lpstr>Describe 5 human – machine interaction situations</vt:lpstr>
      <vt:lpstr>Controlling</vt:lpstr>
      <vt:lpstr>A Control Model of Human Performance</vt:lpstr>
      <vt:lpstr>Slide 7</vt:lpstr>
      <vt:lpstr>Slide 8</vt:lpstr>
      <vt:lpstr>Slide 9</vt:lpstr>
      <vt:lpstr>Slide 10</vt:lpstr>
      <vt:lpstr>Slide 11</vt:lpstr>
      <vt:lpstr>Slide 12</vt:lpstr>
      <vt:lpstr>Two Automobile Plants</vt:lpstr>
      <vt:lpstr>Lots of Components, Targets and Time</vt:lpstr>
      <vt:lpstr>Design</vt:lpstr>
      <vt:lpstr>The assembler had to deal with poorer access and many more components</vt:lpstr>
      <vt:lpstr>A compromise between user styling requirements and design for manufacturability and maintenance, even robots have a hard time with TIGHT Targets</vt:lpstr>
      <vt:lpstr>Targets, Tolerances and Triangles</vt:lpstr>
      <vt:lpstr>Fitts Law(1954)</vt:lpstr>
      <vt:lpstr>Case Study Barbie Dolls</vt:lpstr>
      <vt:lpstr>Fitts Law</vt:lpstr>
      <vt:lpstr>Fitts Law Demonstration</vt:lpstr>
      <vt:lpstr>Fitts Law Exercise</vt:lpstr>
      <vt:lpstr>Target Rules</vt:lpstr>
      <vt:lpstr>Choices Exercise</vt:lpstr>
      <vt:lpstr>Applications of Motor Skill Learning:  De Jongs Law</vt:lpstr>
      <vt:lpstr>Motor Skills Learning Exercise</vt:lpstr>
      <vt:lpstr>Slide 28</vt:lpstr>
      <vt:lpstr>Emergency Approach and Landing</vt:lpstr>
      <vt:lpstr>Cognition Homework</vt:lpstr>
      <vt:lpstr>Design for Sensory Motor Performance:  Operations, Manufacturing and Maintenance   Target the Targets Reduce the Choices Provide Practice</vt:lpstr>
    </vt:vector>
  </TitlesOfParts>
  <Company>SIM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dc:creator>
  <cp:lastModifiedBy>SIM</cp:lastModifiedBy>
  <cp:revision>21</cp:revision>
  <dcterms:created xsi:type="dcterms:W3CDTF">2013-01-08T05:23:32Z</dcterms:created>
  <dcterms:modified xsi:type="dcterms:W3CDTF">2013-01-12T02:31:29Z</dcterms:modified>
</cp:coreProperties>
</file>