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50.xml" ContentType="application/vnd.openxmlformats-officedocument.presentationml.notesSlide+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2"/>
  </p:notesMasterIdLst>
  <p:sldIdLst>
    <p:sldId id="460" r:id="rId2"/>
    <p:sldId id="321" r:id="rId3"/>
    <p:sldId id="322" r:id="rId4"/>
    <p:sldId id="289" r:id="rId5"/>
    <p:sldId id="530" r:id="rId6"/>
    <p:sldId id="323" r:id="rId7"/>
    <p:sldId id="263" r:id="rId8"/>
    <p:sldId id="533" r:id="rId9"/>
    <p:sldId id="534" r:id="rId10"/>
    <p:sldId id="535" r:id="rId11"/>
    <p:sldId id="458" r:id="rId12"/>
    <p:sldId id="531" r:id="rId13"/>
    <p:sldId id="459" r:id="rId14"/>
    <p:sldId id="532" r:id="rId15"/>
    <p:sldId id="457" r:id="rId16"/>
    <p:sldId id="461" r:id="rId17"/>
    <p:sldId id="320" r:id="rId18"/>
    <p:sldId id="287" r:id="rId19"/>
    <p:sldId id="265" r:id="rId20"/>
    <p:sldId id="272" r:id="rId21"/>
    <p:sldId id="270" r:id="rId22"/>
    <p:sldId id="266" r:id="rId23"/>
    <p:sldId id="462" r:id="rId24"/>
    <p:sldId id="463" r:id="rId25"/>
    <p:sldId id="258" r:id="rId26"/>
    <p:sldId id="324" r:id="rId27"/>
    <p:sldId id="319" r:id="rId28"/>
    <p:sldId id="302" r:id="rId29"/>
    <p:sldId id="464" r:id="rId30"/>
    <p:sldId id="280" r:id="rId31"/>
    <p:sldId id="260" r:id="rId32"/>
    <p:sldId id="465" r:id="rId33"/>
    <p:sldId id="297" r:id="rId34"/>
    <p:sldId id="298" r:id="rId35"/>
    <p:sldId id="281" r:id="rId36"/>
    <p:sldId id="299" r:id="rId37"/>
    <p:sldId id="274" r:id="rId38"/>
    <p:sldId id="467" r:id="rId39"/>
    <p:sldId id="275" r:id="rId40"/>
    <p:sldId id="295" r:id="rId41"/>
    <p:sldId id="468" r:id="rId42"/>
    <p:sldId id="264" r:id="rId43"/>
    <p:sldId id="271" r:id="rId44"/>
    <p:sldId id="466" r:id="rId45"/>
    <p:sldId id="261" r:id="rId46"/>
    <p:sldId id="469" r:id="rId47"/>
    <p:sldId id="470" r:id="rId48"/>
    <p:sldId id="284" r:id="rId49"/>
    <p:sldId id="307" r:id="rId50"/>
    <p:sldId id="313" r:id="rId51"/>
    <p:sldId id="314" r:id="rId52"/>
    <p:sldId id="315" r:id="rId53"/>
    <p:sldId id="316" r:id="rId54"/>
    <p:sldId id="308" r:id="rId55"/>
    <p:sldId id="309" r:id="rId56"/>
    <p:sldId id="471" r:id="rId57"/>
    <p:sldId id="472" r:id="rId58"/>
    <p:sldId id="473" r:id="rId59"/>
    <p:sldId id="474" r:id="rId60"/>
    <p:sldId id="475" r:id="rId61"/>
    <p:sldId id="476" r:id="rId62"/>
    <p:sldId id="477" r:id="rId63"/>
    <p:sldId id="478" r:id="rId64"/>
    <p:sldId id="479" r:id="rId65"/>
    <p:sldId id="480" r:id="rId66"/>
    <p:sldId id="481" r:id="rId67"/>
    <p:sldId id="482" r:id="rId68"/>
    <p:sldId id="483" r:id="rId69"/>
    <p:sldId id="484" r:id="rId70"/>
    <p:sldId id="485" r:id="rId71"/>
    <p:sldId id="486" r:id="rId72"/>
    <p:sldId id="487" r:id="rId73"/>
    <p:sldId id="488" r:id="rId74"/>
    <p:sldId id="489" r:id="rId75"/>
    <p:sldId id="490" r:id="rId76"/>
    <p:sldId id="491" r:id="rId77"/>
    <p:sldId id="492" r:id="rId78"/>
    <p:sldId id="493" r:id="rId79"/>
    <p:sldId id="494" r:id="rId80"/>
    <p:sldId id="495" r:id="rId81"/>
    <p:sldId id="496" r:id="rId82"/>
    <p:sldId id="497" r:id="rId83"/>
    <p:sldId id="498" r:id="rId84"/>
    <p:sldId id="499" r:id="rId85"/>
    <p:sldId id="500" r:id="rId86"/>
    <p:sldId id="501" r:id="rId87"/>
    <p:sldId id="502" r:id="rId88"/>
    <p:sldId id="503" r:id="rId89"/>
    <p:sldId id="504" r:id="rId90"/>
    <p:sldId id="505" r:id="rId91"/>
    <p:sldId id="506" r:id="rId92"/>
    <p:sldId id="507" r:id="rId93"/>
    <p:sldId id="508" r:id="rId94"/>
    <p:sldId id="509" r:id="rId95"/>
    <p:sldId id="510" r:id="rId96"/>
    <p:sldId id="511" r:id="rId97"/>
    <p:sldId id="512" r:id="rId98"/>
    <p:sldId id="513" r:id="rId99"/>
    <p:sldId id="514" r:id="rId100"/>
    <p:sldId id="515" r:id="rId101"/>
    <p:sldId id="516" r:id="rId102"/>
    <p:sldId id="517" r:id="rId103"/>
    <p:sldId id="518" r:id="rId104"/>
    <p:sldId id="519" r:id="rId105"/>
    <p:sldId id="520" r:id="rId106"/>
    <p:sldId id="521" r:id="rId107"/>
    <p:sldId id="522" r:id="rId108"/>
    <p:sldId id="536" r:id="rId109"/>
    <p:sldId id="537" r:id="rId110"/>
    <p:sldId id="538" r:id="rId111"/>
  </p:sldIdLst>
  <p:sldSz cx="9144000" cy="6858000" type="screen4x3"/>
  <p:notesSz cx="6797675" cy="9928225"/>
  <p:custDataLst>
    <p:tags r:id="rId11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6600"/>
    <a:srgbClr val="FFCCFF"/>
    <a:srgbClr val="FFFF66"/>
    <a:srgbClr val="CC0099"/>
    <a:srgbClr val="FFFF00"/>
    <a:srgbClr val="990000"/>
    <a:srgbClr val="3E21EB"/>
    <a:srgbClr val="305480"/>
    <a:srgbClr val="99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89" d="100"/>
          <a:sy n="89" d="100"/>
        </p:scale>
        <p:origin x="-189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99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4274B765-8BCF-44B7-9B2D-54224B447B6F}" type="presOf" srcId="{5EED877B-F437-4A9D-B59F-5AEC8C3E477F}" destId="{40A9C332-5DEF-44AA-96B4-E935305F12E7}" srcOrd="1" destOrd="0" presId="urn:microsoft.com/office/officeart/2005/8/layout/cycle8"/>
    <dgm:cxn modelId="{DBE04497-6C38-4483-BFD8-2AC101E36BD6}" type="presOf" srcId="{7CEA811C-C8E9-4479-B4DA-86BD64ABD65A}" destId="{128F5F69-32A1-40E8-8A4B-B77ADF965774}" srcOrd="0" destOrd="0" presId="urn:microsoft.com/office/officeart/2005/8/layout/cycle8"/>
    <dgm:cxn modelId="{2A26FD18-47AB-44CA-B3C0-B96AEF3F9090}" type="presOf" srcId="{FBE184CF-E8EC-4933-B8A9-9EF0539A407C}" destId="{901A50AE-DC16-4AF9-B9CF-AA14B1CA8761}" srcOrd="1" destOrd="0" presId="urn:microsoft.com/office/officeart/2005/8/layout/cycle8"/>
    <dgm:cxn modelId="{C0F3BA98-A621-4702-A687-7F59B579661F}" type="presOf" srcId="{5EED877B-F437-4A9D-B59F-5AEC8C3E477F}" destId="{7471E471-9448-44D7-8E8D-29A7486A3666}" srcOrd="0"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3B9B06A1-A16D-49D4-9706-9E32056C9499}" srcId="{66C597CA-F82D-465A-B7A4-79EE25AE5FC1}" destId="{7CEA811C-C8E9-4479-B4DA-86BD64ABD65A}" srcOrd="1" destOrd="0" parTransId="{0F1FEE95-3E48-4B29-AE23-A594ED731073}" sibTransId="{CF30A012-13D0-42EF-919F-998598A73FC9}"/>
    <dgm:cxn modelId="{A3DF669F-85CE-4E0A-B838-BF19BECA4199}" type="presOf" srcId="{FBE184CF-E8EC-4933-B8A9-9EF0539A407C}" destId="{51919D07-3949-4A40-8A17-66380594638F}" srcOrd="0" destOrd="0" presId="urn:microsoft.com/office/officeart/2005/8/layout/cycle8"/>
    <dgm:cxn modelId="{54996C1E-6436-425A-898D-659C99EB0FBC}" type="presOf" srcId="{7CEA811C-C8E9-4479-B4DA-86BD64ABD65A}" destId="{88FEF28E-B768-49FA-886F-30266FBB128A}" srcOrd="1"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E5450CDB-BF22-4B8D-9CE2-89D3998E6396}" type="presOf" srcId="{66C597CA-F82D-465A-B7A4-79EE25AE5FC1}" destId="{CFAE42E4-15C1-401C-B51E-CDE5706362D4}" srcOrd="0" destOrd="0" presId="urn:microsoft.com/office/officeart/2005/8/layout/cycle8"/>
    <dgm:cxn modelId="{2832A5EA-4B50-4818-9554-5D55957E0CEA}" type="presParOf" srcId="{CFAE42E4-15C1-401C-B51E-CDE5706362D4}" destId="{7471E471-9448-44D7-8E8D-29A7486A3666}" srcOrd="0" destOrd="0" presId="urn:microsoft.com/office/officeart/2005/8/layout/cycle8"/>
    <dgm:cxn modelId="{39AEEB9B-E887-46DA-8CC2-347020CA0930}" type="presParOf" srcId="{CFAE42E4-15C1-401C-B51E-CDE5706362D4}" destId="{06799058-A51E-488E-A012-CFCA16862AE0}" srcOrd="1" destOrd="0" presId="urn:microsoft.com/office/officeart/2005/8/layout/cycle8"/>
    <dgm:cxn modelId="{6DDB7E1A-1971-489E-8B0C-65FD116D4396}" type="presParOf" srcId="{CFAE42E4-15C1-401C-B51E-CDE5706362D4}" destId="{7C77C446-813A-4D5D-AA33-F67F6A4BA00A}" srcOrd="2" destOrd="0" presId="urn:microsoft.com/office/officeart/2005/8/layout/cycle8"/>
    <dgm:cxn modelId="{7FA473AD-5536-4C1B-B84F-76FBD3947AE2}" type="presParOf" srcId="{CFAE42E4-15C1-401C-B51E-CDE5706362D4}" destId="{40A9C332-5DEF-44AA-96B4-E935305F12E7}" srcOrd="3" destOrd="0" presId="urn:microsoft.com/office/officeart/2005/8/layout/cycle8"/>
    <dgm:cxn modelId="{F9132996-666E-4764-8417-9BB3CD1BEBBA}" type="presParOf" srcId="{CFAE42E4-15C1-401C-B51E-CDE5706362D4}" destId="{128F5F69-32A1-40E8-8A4B-B77ADF965774}" srcOrd="4" destOrd="0" presId="urn:microsoft.com/office/officeart/2005/8/layout/cycle8"/>
    <dgm:cxn modelId="{53F03DBA-E31B-4470-9493-B21232A50029}" type="presParOf" srcId="{CFAE42E4-15C1-401C-B51E-CDE5706362D4}" destId="{C0939624-8844-48E8-AD0A-9DF4736F0D1F}" srcOrd="5" destOrd="0" presId="urn:microsoft.com/office/officeart/2005/8/layout/cycle8"/>
    <dgm:cxn modelId="{E83BA53D-5134-4776-A671-71D3562AA804}" type="presParOf" srcId="{CFAE42E4-15C1-401C-B51E-CDE5706362D4}" destId="{71D84C1D-2230-4B7D-A461-03521D793AB4}" srcOrd="6" destOrd="0" presId="urn:microsoft.com/office/officeart/2005/8/layout/cycle8"/>
    <dgm:cxn modelId="{0694E1AD-A0A4-49A5-B2C4-7A3EB11F45D7}" type="presParOf" srcId="{CFAE42E4-15C1-401C-B51E-CDE5706362D4}" destId="{88FEF28E-B768-49FA-886F-30266FBB128A}" srcOrd="7" destOrd="0" presId="urn:microsoft.com/office/officeart/2005/8/layout/cycle8"/>
    <dgm:cxn modelId="{C241D676-6FFD-46C7-B2C4-415BF9F2AA58}" type="presParOf" srcId="{CFAE42E4-15C1-401C-B51E-CDE5706362D4}" destId="{51919D07-3949-4A40-8A17-66380594638F}" srcOrd="8" destOrd="0" presId="urn:microsoft.com/office/officeart/2005/8/layout/cycle8"/>
    <dgm:cxn modelId="{88262BB1-1364-4DF4-918D-1ADFEA31F357}" type="presParOf" srcId="{CFAE42E4-15C1-401C-B51E-CDE5706362D4}" destId="{406BA33D-E827-44AF-8187-5438D2E74F59}" srcOrd="9" destOrd="0" presId="urn:microsoft.com/office/officeart/2005/8/layout/cycle8"/>
    <dgm:cxn modelId="{81365143-C071-4984-8B4F-57EAC3F5C715}" type="presParOf" srcId="{CFAE42E4-15C1-401C-B51E-CDE5706362D4}" destId="{DF928B35-D175-4FF2-9AAC-578438D50885}" srcOrd="10" destOrd="0" presId="urn:microsoft.com/office/officeart/2005/8/layout/cycle8"/>
    <dgm:cxn modelId="{039CC8D2-B3F6-459F-AED8-64E54A08B7F9}" type="presParOf" srcId="{CFAE42E4-15C1-401C-B51E-CDE5706362D4}" destId="{901A50AE-DC16-4AF9-B9CF-AA14B1CA8761}" srcOrd="11" destOrd="0" presId="urn:microsoft.com/office/officeart/2005/8/layout/cycle8"/>
    <dgm:cxn modelId="{9B77DE58-9A7D-4062-BEC5-45A92A7B881D}" type="presParOf" srcId="{CFAE42E4-15C1-401C-B51E-CDE5706362D4}" destId="{39644F30-7EDB-4B96-A6DC-29E5A5AA751F}" srcOrd="12" destOrd="0" presId="urn:microsoft.com/office/officeart/2005/8/layout/cycle8"/>
    <dgm:cxn modelId="{DF6C9DAB-4AA4-43C1-B564-289E1A57BB11}" type="presParOf" srcId="{CFAE42E4-15C1-401C-B51E-CDE5706362D4}" destId="{D178068B-0803-4D77-83E4-2AD3144E0E06}" srcOrd="13" destOrd="0" presId="urn:microsoft.com/office/officeart/2005/8/layout/cycle8"/>
    <dgm:cxn modelId="{95398FD5-B609-43E3-A863-BF7F013B7A07}"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5BBB5621-4904-4560-98E4-E33E77E9B56F}" type="presOf" srcId="{5EED877B-F437-4A9D-B59F-5AEC8C3E477F}" destId="{7471E471-9448-44D7-8E8D-29A7486A3666}" srcOrd="0"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83203EAA-33AD-4C20-BF63-7C8F83A5F6B9}" type="presOf" srcId="{7CEA811C-C8E9-4479-B4DA-86BD64ABD65A}" destId="{88FEF28E-B768-49FA-886F-30266FBB128A}" srcOrd="1" destOrd="0" presId="urn:microsoft.com/office/officeart/2005/8/layout/cycle8"/>
    <dgm:cxn modelId="{3B9B06A1-A16D-49D4-9706-9E32056C9499}" srcId="{66C597CA-F82D-465A-B7A4-79EE25AE5FC1}" destId="{7CEA811C-C8E9-4479-B4DA-86BD64ABD65A}" srcOrd="1" destOrd="0" parTransId="{0F1FEE95-3E48-4B29-AE23-A594ED731073}" sibTransId="{CF30A012-13D0-42EF-919F-998598A73FC9}"/>
    <dgm:cxn modelId="{A0F6CE7C-5CA2-413E-B097-8DA176A3595D}" type="presOf" srcId="{5EED877B-F437-4A9D-B59F-5AEC8C3E477F}" destId="{40A9C332-5DEF-44AA-96B4-E935305F12E7}" srcOrd="1" destOrd="0" presId="urn:microsoft.com/office/officeart/2005/8/layout/cycle8"/>
    <dgm:cxn modelId="{6F4F438B-D56F-44B7-9CC7-2AC4F703E542}" type="presOf" srcId="{66C597CA-F82D-465A-B7A4-79EE25AE5FC1}" destId="{CFAE42E4-15C1-401C-B51E-CDE5706362D4}" srcOrd="0"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C8A97E9F-536C-4962-8D94-562F6695E9A8}" type="presOf" srcId="{FBE184CF-E8EC-4933-B8A9-9EF0539A407C}" destId="{901A50AE-DC16-4AF9-B9CF-AA14B1CA8761}" srcOrd="1" destOrd="0" presId="urn:microsoft.com/office/officeart/2005/8/layout/cycle8"/>
    <dgm:cxn modelId="{79A739B7-2571-48F2-BEBE-9E6FB9E6AB82}" type="presOf" srcId="{FBE184CF-E8EC-4933-B8A9-9EF0539A407C}" destId="{51919D07-3949-4A40-8A17-66380594638F}" srcOrd="0" destOrd="0" presId="urn:microsoft.com/office/officeart/2005/8/layout/cycle8"/>
    <dgm:cxn modelId="{E88F71CF-7676-49C4-A621-B53FE7303180}" type="presOf" srcId="{7CEA811C-C8E9-4479-B4DA-86BD64ABD65A}" destId="{128F5F69-32A1-40E8-8A4B-B77ADF965774}" srcOrd="0" destOrd="0" presId="urn:microsoft.com/office/officeart/2005/8/layout/cycle8"/>
    <dgm:cxn modelId="{339730D9-AEC6-439E-8E44-ED2CA4AFB680}" type="presParOf" srcId="{CFAE42E4-15C1-401C-B51E-CDE5706362D4}" destId="{7471E471-9448-44D7-8E8D-29A7486A3666}" srcOrd="0" destOrd="0" presId="urn:microsoft.com/office/officeart/2005/8/layout/cycle8"/>
    <dgm:cxn modelId="{322C5AFC-E80D-4AAB-83BF-BD5B6409C585}" type="presParOf" srcId="{CFAE42E4-15C1-401C-B51E-CDE5706362D4}" destId="{06799058-A51E-488E-A012-CFCA16862AE0}" srcOrd="1" destOrd="0" presId="urn:microsoft.com/office/officeart/2005/8/layout/cycle8"/>
    <dgm:cxn modelId="{9571BCF7-262C-49CF-A98F-791891484771}" type="presParOf" srcId="{CFAE42E4-15C1-401C-B51E-CDE5706362D4}" destId="{7C77C446-813A-4D5D-AA33-F67F6A4BA00A}" srcOrd="2" destOrd="0" presId="urn:microsoft.com/office/officeart/2005/8/layout/cycle8"/>
    <dgm:cxn modelId="{0639ACE1-34D0-465E-BC4B-9CDCB267010E}" type="presParOf" srcId="{CFAE42E4-15C1-401C-B51E-CDE5706362D4}" destId="{40A9C332-5DEF-44AA-96B4-E935305F12E7}" srcOrd="3" destOrd="0" presId="urn:microsoft.com/office/officeart/2005/8/layout/cycle8"/>
    <dgm:cxn modelId="{9AA2F281-16D1-418B-A089-576EB50FE482}" type="presParOf" srcId="{CFAE42E4-15C1-401C-B51E-CDE5706362D4}" destId="{128F5F69-32A1-40E8-8A4B-B77ADF965774}" srcOrd="4" destOrd="0" presId="urn:microsoft.com/office/officeart/2005/8/layout/cycle8"/>
    <dgm:cxn modelId="{C040DC7D-192D-4B56-97BB-5E61BA0E286B}" type="presParOf" srcId="{CFAE42E4-15C1-401C-B51E-CDE5706362D4}" destId="{C0939624-8844-48E8-AD0A-9DF4736F0D1F}" srcOrd="5" destOrd="0" presId="urn:microsoft.com/office/officeart/2005/8/layout/cycle8"/>
    <dgm:cxn modelId="{41724607-1121-424D-9220-38D605D36979}" type="presParOf" srcId="{CFAE42E4-15C1-401C-B51E-CDE5706362D4}" destId="{71D84C1D-2230-4B7D-A461-03521D793AB4}" srcOrd="6" destOrd="0" presId="urn:microsoft.com/office/officeart/2005/8/layout/cycle8"/>
    <dgm:cxn modelId="{4DE9CA01-5ECD-41A0-8DDB-B4987E26641A}" type="presParOf" srcId="{CFAE42E4-15C1-401C-B51E-CDE5706362D4}" destId="{88FEF28E-B768-49FA-886F-30266FBB128A}" srcOrd="7" destOrd="0" presId="urn:microsoft.com/office/officeart/2005/8/layout/cycle8"/>
    <dgm:cxn modelId="{7A9EEFC3-28B4-4832-BF88-A6CCA3B316B6}" type="presParOf" srcId="{CFAE42E4-15C1-401C-B51E-CDE5706362D4}" destId="{51919D07-3949-4A40-8A17-66380594638F}" srcOrd="8" destOrd="0" presId="urn:microsoft.com/office/officeart/2005/8/layout/cycle8"/>
    <dgm:cxn modelId="{FE861B14-B3B3-4FCA-8AD2-6493178A7E6F}" type="presParOf" srcId="{CFAE42E4-15C1-401C-B51E-CDE5706362D4}" destId="{406BA33D-E827-44AF-8187-5438D2E74F59}" srcOrd="9" destOrd="0" presId="urn:microsoft.com/office/officeart/2005/8/layout/cycle8"/>
    <dgm:cxn modelId="{B485EC13-B24F-42B0-8FCC-F3BD21C0F1E4}" type="presParOf" srcId="{CFAE42E4-15C1-401C-B51E-CDE5706362D4}" destId="{DF928B35-D175-4FF2-9AAC-578438D50885}" srcOrd="10" destOrd="0" presId="urn:microsoft.com/office/officeart/2005/8/layout/cycle8"/>
    <dgm:cxn modelId="{EE15A531-02BD-469B-807A-D9FA94A52A1D}" type="presParOf" srcId="{CFAE42E4-15C1-401C-B51E-CDE5706362D4}" destId="{901A50AE-DC16-4AF9-B9CF-AA14B1CA8761}" srcOrd="11" destOrd="0" presId="urn:microsoft.com/office/officeart/2005/8/layout/cycle8"/>
    <dgm:cxn modelId="{2B6C4811-FE2E-4978-9CAE-5CC2885C0D3E}" type="presParOf" srcId="{CFAE42E4-15C1-401C-B51E-CDE5706362D4}" destId="{39644F30-7EDB-4B96-A6DC-29E5A5AA751F}" srcOrd="12" destOrd="0" presId="urn:microsoft.com/office/officeart/2005/8/layout/cycle8"/>
    <dgm:cxn modelId="{9728DA2B-CCA4-4A4E-A68A-B36E66DC2440}" type="presParOf" srcId="{CFAE42E4-15C1-401C-B51E-CDE5706362D4}" destId="{D178068B-0803-4D77-83E4-2AD3144E0E06}" srcOrd="13" destOrd="0" presId="urn:microsoft.com/office/officeart/2005/8/layout/cycle8"/>
    <dgm:cxn modelId="{A54B0DBE-9701-457C-A3A0-39400DD0FCCE}"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1BBE8B35-436E-4EC7-8BC4-9C6CDAF456F3}" type="presOf" srcId="{7CEA811C-C8E9-4479-B4DA-86BD64ABD65A}" destId="{88FEF28E-B768-49FA-886F-30266FBB128A}" srcOrd="1" destOrd="0" presId="urn:microsoft.com/office/officeart/2005/8/layout/cycle8"/>
    <dgm:cxn modelId="{A4ADEAFC-83D4-4669-811F-903BAEE93574}" type="presOf" srcId="{7CEA811C-C8E9-4479-B4DA-86BD64ABD65A}" destId="{128F5F69-32A1-40E8-8A4B-B77ADF965774}" srcOrd="0" destOrd="0" presId="urn:microsoft.com/office/officeart/2005/8/layout/cycle8"/>
    <dgm:cxn modelId="{56B73537-DC8C-4A46-8043-8C5753A6E2E5}" type="presOf" srcId="{5EED877B-F437-4A9D-B59F-5AEC8C3E477F}" destId="{7471E471-9448-44D7-8E8D-29A7486A3666}" srcOrd="0" destOrd="0" presId="urn:microsoft.com/office/officeart/2005/8/layout/cycle8"/>
    <dgm:cxn modelId="{C31345A2-2984-4825-B593-9FD332661E02}" type="presOf" srcId="{FBE184CF-E8EC-4933-B8A9-9EF0539A407C}" destId="{51919D07-3949-4A40-8A17-66380594638F}" srcOrd="0" destOrd="0" presId="urn:microsoft.com/office/officeart/2005/8/layout/cycle8"/>
    <dgm:cxn modelId="{5FCD90FE-F532-4EEB-A741-4E1801791B69}" type="presOf" srcId="{66C597CA-F82D-465A-B7A4-79EE25AE5FC1}" destId="{CFAE42E4-15C1-401C-B51E-CDE5706362D4}" srcOrd="0"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3B9B06A1-A16D-49D4-9706-9E32056C9499}" srcId="{66C597CA-F82D-465A-B7A4-79EE25AE5FC1}" destId="{7CEA811C-C8E9-4479-B4DA-86BD64ABD65A}" srcOrd="1" destOrd="0" parTransId="{0F1FEE95-3E48-4B29-AE23-A594ED731073}" sibTransId="{CF30A012-13D0-42EF-919F-998598A73FC9}"/>
    <dgm:cxn modelId="{A809F95D-4158-42DB-89F6-D49D79C27E18}" type="presOf" srcId="{FBE184CF-E8EC-4933-B8A9-9EF0539A407C}" destId="{901A50AE-DC16-4AF9-B9CF-AA14B1CA8761}" srcOrd="1" destOrd="0" presId="urn:microsoft.com/office/officeart/2005/8/layout/cycle8"/>
    <dgm:cxn modelId="{3BA93047-971E-4DFE-901F-06AB116ADE2C}" type="presOf" srcId="{5EED877B-F437-4A9D-B59F-5AEC8C3E477F}" destId="{40A9C332-5DEF-44AA-96B4-E935305F12E7}" srcOrd="1"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DE5D26BB-AD4D-4488-A4B1-980E8009CFDC}" type="presParOf" srcId="{CFAE42E4-15C1-401C-B51E-CDE5706362D4}" destId="{7471E471-9448-44D7-8E8D-29A7486A3666}" srcOrd="0" destOrd="0" presId="urn:microsoft.com/office/officeart/2005/8/layout/cycle8"/>
    <dgm:cxn modelId="{120525D1-4DEC-4C75-8D10-66127642EA61}" type="presParOf" srcId="{CFAE42E4-15C1-401C-B51E-CDE5706362D4}" destId="{06799058-A51E-488E-A012-CFCA16862AE0}" srcOrd="1" destOrd="0" presId="urn:microsoft.com/office/officeart/2005/8/layout/cycle8"/>
    <dgm:cxn modelId="{713CC745-D0BD-46E7-B0B4-E0165D0A10FD}" type="presParOf" srcId="{CFAE42E4-15C1-401C-B51E-CDE5706362D4}" destId="{7C77C446-813A-4D5D-AA33-F67F6A4BA00A}" srcOrd="2" destOrd="0" presId="urn:microsoft.com/office/officeart/2005/8/layout/cycle8"/>
    <dgm:cxn modelId="{13510F56-0D51-4BC0-8774-D28140DD971E}" type="presParOf" srcId="{CFAE42E4-15C1-401C-B51E-CDE5706362D4}" destId="{40A9C332-5DEF-44AA-96B4-E935305F12E7}" srcOrd="3" destOrd="0" presId="urn:microsoft.com/office/officeart/2005/8/layout/cycle8"/>
    <dgm:cxn modelId="{9829A6C7-3368-4BC1-9CA5-312920440795}" type="presParOf" srcId="{CFAE42E4-15C1-401C-B51E-CDE5706362D4}" destId="{128F5F69-32A1-40E8-8A4B-B77ADF965774}" srcOrd="4" destOrd="0" presId="urn:microsoft.com/office/officeart/2005/8/layout/cycle8"/>
    <dgm:cxn modelId="{372F0785-F84F-4DF0-8E0F-45DA4FCF28F3}" type="presParOf" srcId="{CFAE42E4-15C1-401C-B51E-CDE5706362D4}" destId="{C0939624-8844-48E8-AD0A-9DF4736F0D1F}" srcOrd="5" destOrd="0" presId="urn:microsoft.com/office/officeart/2005/8/layout/cycle8"/>
    <dgm:cxn modelId="{27BD8A8D-CB9A-499A-B435-7849E10C86E7}" type="presParOf" srcId="{CFAE42E4-15C1-401C-B51E-CDE5706362D4}" destId="{71D84C1D-2230-4B7D-A461-03521D793AB4}" srcOrd="6" destOrd="0" presId="urn:microsoft.com/office/officeart/2005/8/layout/cycle8"/>
    <dgm:cxn modelId="{857ED3A6-7339-4F06-B539-5F51874F610C}" type="presParOf" srcId="{CFAE42E4-15C1-401C-B51E-CDE5706362D4}" destId="{88FEF28E-B768-49FA-886F-30266FBB128A}" srcOrd="7" destOrd="0" presId="urn:microsoft.com/office/officeart/2005/8/layout/cycle8"/>
    <dgm:cxn modelId="{BFC16DBF-F568-4174-93C9-3EDC147535A6}" type="presParOf" srcId="{CFAE42E4-15C1-401C-B51E-CDE5706362D4}" destId="{51919D07-3949-4A40-8A17-66380594638F}" srcOrd="8" destOrd="0" presId="urn:microsoft.com/office/officeart/2005/8/layout/cycle8"/>
    <dgm:cxn modelId="{28A1816E-11F4-46B8-979B-D66175B4D907}" type="presParOf" srcId="{CFAE42E4-15C1-401C-B51E-CDE5706362D4}" destId="{406BA33D-E827-44AF-8187-5438D2E74F59}" srcOrd="9" destOrd="0" presId="urn:microsoft.com/office/officeart/2005/8/layout/cycle8"/>
    <dgm:cxn modelId="{E2EC3C2E-5DE7-4CF6-9765-973AA661186D}" type="presParOf" srcId="{CFAE42E4-15C1-401C-B51E-CDE5706362D4}" destId="{DF928B35-D175-4FF2-9AAC-578438D50885}" srcOrd="10" destOrd="0" presId="urn:microsoft.com/office/officeart/2005/8/layout/cycle8"/>
    <dgm:cxn modelId="{17E5D15F-4060-45CC-AE26-0F8446480DDB}" type="presParOf" srcId="{CFAE42E4-15C1-401C-B51E-CDE5706362D4}" destId="{901A50AE-DC16-4AF9-B9CF-AA14B1CA8761}" srcOrd="11" destOrd="0" presId="urn:microsoft.com/office/officeart/2005/8/layout/cycle8"/>
    <dgm:cxn modelId="{221AD158-8F32-4CB4-8A17-6D0FEA69F13A}" type="presParOf" srcId="{CFAE42E4-15C1-401C-B51E-CDE5706362D4}" destId="{39644F30-7EDB-4B96-A6DC-29E5A5AA751F}" srcOrd="12" destOrd="0" presId="urn:microsoft.com/office/officeart/2005/8/layout/cycle8"/>
    <dgm:cxn modelId="{BCD91B25-4521-4A17-A620-F8B2D11AF5CF}" type="presParOf" srcId="{CFAE42E4-15C1-401C-B51E-CDE5706362D4}" destId="{D178068B-0803-4D77-83E4-2AD3144E0E06}" srcOrd="13" destOrd="0" presId="urn:microsoft.com/office/officeart/2005/8/layout/cycle8"/>
    <dgm:cxn modelId="{6308EE4E-7574-4945-828E-D60F91775281}"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557F18DA-375A-47D6-8870-68BE0EBB75DB}" type="presOf" srcId="{FBE184CF-E8EC-4933-B8A9-9EF0539A407C}" destId="{901A50AE-DC16-4AF9-B9CF-AA14B1CA8761}" srcOrd="1" destOrd="0" presId="urn:microsoft.com/office/officeart/2005/8/layout/cycle8"/>
    <dgm:cxn modelId="{D956ED86-8FDD-447A-BA32-DF1796AE6476}" type="presOf" srcId="{7CEA811C-C8E9-4479-B4DA-86BD64ABD65A}" destId="{128F5F69-32A1-40E8-8A4B-B77ADF965774}" srcOrd="0" destOrd="0" presId="urn:microsoft.com/office/officeart/2005/8/layout/cycle8"/>
    <dgm:cxn modelId="{D521BFEE-2285-46E1-89A2-4EFFE7859C6D}" type="presOf" srcId="{66C597CA-F82D-465A-B7A4-79EE25AE5FC1}" destId="{CFAE42E4-15C1-401C-B51E-CDE5706362D4}" srcOrd="0" destOrd="0" presId="urn:microsoft.com/office/officeart/2005/8/layout/cycle8"/>
    <dgm:cxn modelId="{8FD5F615-ACDC-48DF-AB06-59B5F41654CD}" type="presOf" srcId="{7CEA811C-C8E9-4479-B4DA-86BD64ABD65A}" destId="{88FEF28E-B768-49FA-886F-30266FBB128A}" srcOrd="1"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3B9B06A1-A16D-49D4-9706-9E32056C9499}" srcId="{66C597CA-F82D-465A-B7A4-79EE25AE5FC1}" destId="{7CEA811C-C8E9-4479-B4DA-86BD64ABD65A}" srcOrd="1" destOrd="0" parTransId="{0F1FEE95-3E48-4B29-AE23-A594ED731073}" sibTransId="{CF30A012-13D0-42EF-919F-998598A73FC9}"/>
    <dgm:cxn modelId="{B68AEBAB-B37E-4E52-B5C0-36D8BB94E6E7}" type="presOf" srcId="{5EED877B-F437-4A9D-B59F-5AEC8C3E477F}" destId="{40A9C332-5DEF-44AA-96B4-E935305F12E7}" srcOrd="1" destOrd="0" presId="urn:microsoft.com/office/officeart/2005/8/layout/cycle8"/>
    <dgm:cxn modelId="{585A7265-7858-4230-BAAB-A6CD0D4C2905}" type="presOf" srcId="{FBE184CF-E8EC-4933-B8A9-9EF0539A407C}" destId="{51919D07-3949-4A40-8A17-66380594638F}" srcOrd="0" destOrd="0" presId="urn:microsoft.com/office/officeart/2005/8/layout/cycle8"/>
    <dgm:cxn modelId="{086DD501-E061-417B-80BB-63ACB02B72D9}" type="presOf" srcId="{5EED877B-F437-4A9D-B59F-5AEC8C3E477F}" destId="{7471E471-9448-44D7-8E8D-29A7486A3666}" srcOrd="0"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90A75D61-849A-4EE6-8EB9-4C752533C6E0}" type="presParOf" srcId="{CFAE42E4-15C1-401C-B51E-CDE5706362D4}" destId="{7471E471-9448-44D7-8E8D-29A7486A3666}" srcOrd="0" destOrd="0" presId="urn:microsoft.com/office/officeart/2005/8/layout/cycle8"/>
    <dgm:cxn modelId="{00CDEAC7-6480-40E0-AB74-AC1B09831CD9}" type="presParOf" srcId="{CFAE42E4-15C1-401C-B51E-CDE5706362D4}" destId="{06799058-A51E-488E-A012-CFCA16862AE0}" srcOrd="1" destOrd="0" presId="urn:microsoft.com/office/officeart/2005/8/layout/cycle8"/>
    <dgm:cxn modelId="{6A4020F5-4BA7-444F-AE4C-58ACA586C487}" type="presParOf" srcId="{CFAE42E4-15C1-401C-B51E-CDE5706362D4}" destId="{7C77C446-813A-4D5D-AA33-F67F6A4BA00A}" srcOrd="2" destOrd="0" presId="urn:microsoft.com/office/officeart/2005/8/layout/cycle8"/>
    <dgm:cxn modelId="{9A49E9A7-188C-41FD-AC3A-B15741F3928E}" type="presParOf" srcId="{CFAE42E4-15C1-401C-B51E-CDE5706362D4}" destId="{40A9C332-5DEF-44AA-96B4-E935305F12E7}" srcOrd="3" destOrd="0" presId="urn:microsoft.com/office/officeart/2005/8/layout/cycle8"/>
    <dgm:cxn modelId="{CC30F398-89D3-4BFB-A8DF-93411EDD0516}" type="presParOf" srcId="{CFAE42E4-15C1-401C-B51E-CDE5706362D4}" destId="{128F5F69-32A1-40E8-8A4B-B77ADF965774}" srcOrd="4" destOrd="0" presId="urn:microsoft.com/office/officeart/2005/8/layout/cycle8"/>
    <dgm:cxn modelId="{00C528E8-C348-46DF-93C3-DDE1DFDF1669}" type="presParOf" srcId="{CFAE42E4-15C1-401C-B51E-CDE5706362D4}" destId="{C0939624-8844-48E8-AD0A-9DF4736F0D1F}" srcOrd="5" destOrd="0" presId="urn:microsoft.com/office/officeart/2005/8/layout/cycle8"/>
    <dgm:cxn modelId="{642CD4AE-0472-4F25-819B-BF5A3BE4C278}" type="presParOf" srcId="{CFAE42E4-15C1-401C-B51E-CDE5706362D4}" destId="{71D84C1D-2230-4B7D-A461-03521D793AB4}" srcOrd="6" destOrd="0" presId="urn:microsoft.com/office/officeart/2005/8/layout/cycle8"/>
    <dgm:cxn modelId="{6FC1C209-D4B3-4D22-8185-7AC0CB9D019C}" type="presParOf" srcId="{CFAE42E4-15C1-401C-B51E-CDE5706362D4}" destId="{88FEF28E-B768-49FA-886F-30266FBB128A}" srcOrd="7" destOrd="0" presId="urn:microsoft.com/office/officeart/2005/8/layout/cycle8"/>
    <dgm:cxn modelId="{E61EEC56-9380-407A-B713-02C0F0A8DD9A}" type="presParOf" srcId="{CFAE42E4-15C1-401C-B51E-CDE5706362D4}" destId="{51919D07-3949-4A40-8A17-66380594638F}" srcOrd="8" destOrd="0" presId="urn:microsoft.com/office/officeart/2005/8/layout/cycle8"/>
    <dgm:cxn modelId="{8AF85759-B1D5-4C80-B4A6-4E262F8D6627}" type="presParOf" srcId="{CFAE42E4-15C1-401C-B51E-CDE5706362D4}" destId="{406BA33D-E827-44AF-8187-5438D2E74F59}" srcOrd="9" destOrd="0" presId="urn:microsoft.com/office/officeart/2005/8/layout/cycle8"/>
    <dgm:cxn modelId="{4A3D3E21-FAB6-4CC8-BBF3-66F6B25F16AC}" type="presParOf" srcId="{CFAE42E4-15C1-401C-B51E-CDE5706362D4}" destId="{DF928B35-D175-4FF2-9AAC-578438D50885}" srcOrd="10" destOrd="0" presId="urn:microsoft.com/office/officeart/2005/8/layout/cycle8"/>
    <dgm:cxn modelId="{3E0DE39F-637C-4993-BC26-CDF3F61FFF7B}" type="presParOf" srcId="{CFAE42E4-15C1-401C-B51E-CDE5706362D4}" destId="{901A50AE-DC16-4AF9-B9CF-AA14B1CA8761}" srcOrd="11" destOrd="0" presId="urn:microsoft.com/office/officeart/2005/8/layout/cycle8"/>
    <dgm:cxn modelId="{15563024-EBB8-4E8B-AA75-1249530423EA}" type="presParOf" srcId="{CFAE42E4-15C1-401C-B51E-CDE5706362D4}" destId="{39644F30-7EDB-4B96-A6DC-29E5A5AA751F}" srcOrd="12" destOrd="0" presId="urn:microsoft.com/office/officeart/2005/8/layout/cycle8"/>
    <dgm:cxn modelId="{E8580383-F1D3-4681-8AB2-A4E27F601E7D}" type="presParOf" srcId="{CFAE42E4-15C1-401C-B51E-CDE5706362D4}" destId="{D178068B-0803-4D77-83E4-2AD3144E0E06}" srcOrd="13" destOrd="0" presId="urn:microsoft.com/office/officeart/2005/8/layout/cycle8"/>
    <dgm:cxn modelId="{DCC952D1-814A-4CEE-8661-A0B1F8445820}"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25B00648-BF8D-4908-BA54-659B724437D4}" type="presOf" srcId="{66C597CA-F82D-465A-B7A4-79EE25AE5FC1}" destId="{CFAE42E4-15C1-401C-B51E-CDE5706362D4}" srcOrd="0" destOrd="0" presId="urn:microsoft.com/office/officeart/2005/8/layout/cycle8"/>
    <dgm:cxn modelId="{E9CB7899-3741-4F24-B8E0-1751F560AC33}" type="presOf" srcId="{5EED877B-F437-4A9D-B59F-5AEC8C3E477F}" destId="{40A9C332-5DEF-44AA-96B4-E935305F12E7}" srcOrd="1"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776A3CDA-B55A-4A27-90A2-6CF18DB81D42}" type="presOf" srcId="{FBE184CF-E8EC-4933-B8A9-9EF0539A407C}" destId="{51919D07-3949-4A40-8A17-66380594638F}" srcOrd="0" destOrd="0" presId="urn:microsoft.com/office/officeart/2005/8/layout/cycle8"/>
    <dgm:cxn modelId="{93878BE6-1AAD-462F-9873-AD6E81FDAE01}" type="presOf" srcId="{7CEA811C-C8E9-4479-B4DA-86BD64ABD65A}" destId="{128F5F69-32A1-40E8-8A4B-B77ADF965774}" srcOrd="0" destOrd="0" presId="urn:microsoft.com/office/officeart/2005/8/layout/cycle8"/>
    <dgm:cxn modelId="{51613485-D701-42F2-B6AF-445BA13B62ED}" type="presOf" srcId="{7CEA811C-C8E9-4479-B4DA-86BD64ABD65A}" destId="{88FEF28E-B768-49FA-886F-30266FBB128A}" srcOrd="1" destOrd="0" presId="urn:microsoft.com/office/officeart/2005/8/layout/cycle8"/>
    <dgm:cxn modelId="{D7360E1D-3932-4AF3-B27D-39865151997E}" type="presOf" srcId="{5EED877B-F437-4A9D-B59F-5AEC8C3E477F}" destId="{7471E471-9448-44D7-8E8D-29A7486A3666}" srcOrd="0" destOrd="0" presId="urn:microsoft.com/office/officeart/2005/8/layout/cycle8"/>
    <dgm:cxn modelId="{3B9B06A1-A16D-49D4-9706-9E32056C9499}" srcId="{66C597CA-F82D-465A-B7A4-79EE25AE5FC1}" destId="{7CEA811C-C8E9-4479-B4DA-86BD64ABD65A}" srcOrd="1" destOrd="0" parTransId="{0F1FEE95-3E48-4B29-AE23-A594ED731073}" sibTransId="{CF30A012-13D0-42EF-919F-998598A73FC9}"/>
    <dgm:cxn modelId="{EC31C1C2-C8AA-4DBD-8675-C1E3145CDBC2}" type="presOf" srcId="{FBE184CF-E8EC-4933-B8A9-9EF0539A407C}" destId="{901A50AE-DC16-4AF9-B9CF-AA14B1CA8761}" srcOrd="1"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81725439-8135-414A-8F69-C2553898B0F7}" type="presParOf" srcId="{CFAE42E4-15C1-401C-B51E-CDE5706362D4}" destId="{7471E471-9448-44D7-8E8D-29A7486A3666}" srcOrd="0" destOrd="0" presId="urn:microsoft.com/office/officeart/2005/8/layout/cycle8"/>
    <dgm:cxn modelId="{51704F66-745C-430C-A21A-147B5FEF35A1}" type="presParOf" srcId="{CFAE42E4-15C1-401C-B51E-CDE5706362D4}" destId="{06799058-A51E-488E-A012-CFCA16862AE0}" srcOrd="1" destOrd="0" presId="urn:microsoft.com/office/officeart/2005/8/layout/cycle8"/>
    <dgm:cxn modelId="{C20BE3A9-BBB6-4897-80B3-525D75E13F4D}" type="presParOf" srcId="{CFAE42E4-15C1-401C-B51E-CDE5706362D4}" destId="{7C77C446-813A-4D5D-AA33-F67F6A4BA00A}" srcOrd="2" destOrd="0" presId="urn:microsoft.com/office/officeart/2005/8/layout/cycle8"/>
    <dgm:cxn modelId="{C04127E5-397D-4ABC-9005-C90D1A3A3B19}" type="presParOf" srcId="{CFAE42E4-15C1-401C-B51E-CDE5706362D4}" destId="{40A9C332-5DEF-44AA-96B4-E935305F12E7}" srcOrd="3" destOrd="0" presId="urn:microsoft.com/office/officeart/2005/8/layout/cycle8"/>
    <dgm:cxn modelId="{101E7FFA-33C6-4EDC-8F95-2C6F64632897}" type="presParOf" srcId="{CFAE42E4-15C1-401C-B51E-CDE5706362D4}" destId="{128F5F69-32A1-40E8-8A4B-B77ADF965774}" srcOrd="4" destOrd="0" presId="urn:microsoft.com/office/officeart/2005/8/layout/cycle8"/>
    <dgm:cxn modelId="{44143E32-D0C6-4797-9FA6-5475375B02E2}" type="presParOf" srcId="{CFAE42E4-15C1-401C-B51E-CDE5706362D4}" destId="{C0939624-8844-48E8-AD0A-9DF4736F0D1F}" srcOrd="5" destOrd="0" presId="urn:microsoft.com/office/officeart/2005/8/layout/cycle8"/>
    <dgm:cxn modelId="{8205C945-6FDF-4D59-B17F-557DD4DBC382}" type="presParOf" srcId="{CFAE42E4-15C1-401C-B51E-CDE5706362D4}" destId="{71D84C1D-2230-4B7D-A461-03521D793AB4}" srcOrd="6" destOrd="0" presId="urn:microsoft.com/office/officeart/2005/8/layout/cycle8"/>
    <dgm:cxn modelId="{6039CC0D-9537-4C86-92B2-A47E24212AC0}" type="presParOf" srcId="{CFAE42E4-15C1-401C-B51E-CDE5706362D4}" destId="{88FEF28E-B768-49FA-886F-30266FBB128A}" srcOrd="7" destOrd="0" presId="urn:microsoft.com/office/officeart/2005/8/layout/cycle8"/>
    <dgm:cxn modelId="{4883D212-31EC-41A2-B3A7-12364E939310}" type="presParOf" srcId="{CFAE42E4-15C1-401C-B51E-CDE5706362D4}" destId="{51919D07-3949-4A40-8A17-66380594638F}" srcOrd="8" destOrd="0" presId="urn:microsoft.com/office/officeart/2005/8/layout/cycle8"/>
    <dgm:cxn modelId="{23367522-D7E3-4EA0-82DF-F218F2A06FD5}" type="presParOf" srcId="{CFAE42E4-15C1-401C-B51E-CDE5706362D4}" destId="{406BA33D-E827-44AF-8187-5438D2E74F59}" srcOrd="9" destOrd="0" presId="urn:microsoft.com/office/officeart/2005/8/layout/cycle8"/>
    <dgm:cxn modelId="{95ADA490-05E8-4E95-9B52-9239DB8CE7B2}" type="presParOf" srcId="{CFAE42E4-15C1-401C-B51E-CDE5706362D4}" destId="{DF928B35-D175-4FF2-9AAC-578438D50885}" srcOrd="10" destOrd="0" presId="urn:microsoft.com/office/officeart/2005/8/layout/cycle8"/>
    <dgm:cxn modelId="{B1141272-2058-4F20-9BA8-3EDC85E83749}" type="presParOf" srcId="{CFAE42E4-15C1-401C-B51E-CDE5706362D4}" destId="{901A50AE-DC16-4AF9-B9CF-AA14B1CA8761}" srcOrd="11" destOrd="0" presId="urn:microsoft.com/office/officeart/2005/8/layout/cycle8"/>
    <dgm:cxn modelId="{928CEBC0-9B8B-4BE0-93EC-53BCE8A31450}" type="presParOf" srcId="{CFAE42E4-15C1-401C-B51E-CDE5706362D4}" destId="{39644F30-7EDB-4B96-A6DC-29E5A5AA751F}" srcOrd="12" destOrd="0" presId="urn:microsoft.com/office/officeart/2005/8/layout/cycle8"/>
    <dgm:cxn modelId="{4B05B78A-115E-4389-84BB-81705797D581}" type="presParOf" srcId="{CFAE42E4-15C1-401C-B51E-CDE5706362D4}" destId="{D178068B-0803-4D77-83E4-2AD3144E0E06}" srcOrd="13" destOrd="0" presId="urn:microsoft.com/office/officeart/2005/8/layout/cycle8"/>
    <dgm:cxn modelId="{A1F52A7C-6EAA-4D02-9396-0F1741D9C47D}"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03AB183-C985-424A-ADE2-38A8E28AA9ED}" type="datetimeFigureOut">
              <a:rPr lang="en-US"/>
              <a:pPr>
                <a:defRPr/>
              </a:pPr>
              <a:t>20/05/2014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881F762-D25D-4CA5-8138-6558CE3EF946}" type="slidenum">
              <a:rPr lang="en-US"/>
              <a:pPr>
                <a:defRPr/>
              </a:pPr>
              <a:t>‹#›</a:t>
            </a:fld>
            <a:endParaRPr lang="en-US"/>
          </a:p>
        </p:txBody>
      </p:sp>
    </p:spTree>
    <p:extLst>
      <p:ext uri="{BB962C8B-B14F-4D97-AF65-F5344CB8AC3E}">
        <p14:creationId xmlns="" xmlns:p14="http://schemas.microsoft.com/office/powerpoint/2010/main" val="2462153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bwMode="auto">
          <a:noFill/>
          <a:ln>
            <a:miter lim="800000"/>
            <a:headEnd/>
            <a:tailEnd/>
          </a:ln>
        </p:spPr>
        <p:txBody>
          <a:bodyPr/>
          <a:lstStyle/>
          <a:p>
            <a:fld id="{9EDE0BCB-DD81-454E-AC59-9E7655D93E16}" type="slidenum">
              <a:rPr lang="en-US" smtClean="0"/>
              <a:pPr/>
              <a:t>4</a:t>
            </a:fld>
            <a:endParaRPr lang="en-US" smtClean="0"/>
          </a:p>
        </p:txBody>
      </p:sp>
      <p:sp>
        <p:nvSpPr>
          <p:cNvPr id="223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3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7DC0F4-DE07-447D-9FF2-0A79461A6CEE}" type="slidenum">
              <a:rPr lang="en-US"/>
              <a:pPr fontAlgn="base">
                <a:spcBef>
                  <a:spcPct val="0"/>
                </a:spcBef>
                <a:spcAft>
                  <a:spcPct val="0"/>
                </a:spcAft>
                <a:defRPr/>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p:spPr>
      </p:sp>
      <p:sp>
        <p:nvSpPr>
          <p:cNvPr id="244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38FC2F-BA70-4C46-BB57-0C8A2128EB9F}" type="slidenum">
              <a:rPr lang="en-US" smtClean="0"/>
              <a:pPr/>
              <a:t>38</a:t>
            </a:fld>
            <a:endParaRPr lang="en-US"/>
          </a:p>
        </p:txBody>
      </p:sp>
      <p:sp>
        <p:nvSpPr>
          <p:cNvPr id="6" name="Date Placeholder 5"/>
          <p:cNvSpPr>
            <a:spLocks noGrp="1"/>
          </p:cNvSpPr>
          <p:nvPr>
            <p:ph type="dt" idx="1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CA2F12-4D27-437F-8338-1EBE2320CB60}" type="slidenum">
              <a:rPr lang="en-US"/>
              <a:pPr fontAlgn="base">
                <a:spcBef>
                  <a:spcPct val="0"/>
                </a:spcBef>
                <a:spcAft>
                  <a:spcPct val="0"/>
                </a:spcAft>
                <a:defRPr/>
              </a:pPr>
              <a:t>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38FC2F-BA70-4C46-BB57-0C8A2128EB9F}" type="slidenum">
              <a:rPr lang="en-US" smtClean="0"/>
              <a:pPr/>
              <a:t>41</a:t>
            </a:fld>
            <a:endParaRPr lang="en-US"/>
          </a:p>
        </p:txBody>
      </p:sp>
      <p:sp>
        <p:nvSpPr>
          <p:cNvPr id="6" name="Date Placeholder 5"/>
          <p:cNvSpPr>
            <a:spLocks noGrp="1"/>
          </p:cNvSpPr>
          <p:nvPr>
            <p:ph type="dt" idx="1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2A010A-0F52-4D7F-A40C-90105CF838F0}" type="slidenum">
              <a:rPr lang="en-US"/>
              <a:pPr fontAlgn="base">
                <a:spcBef>
                  <a:spcPct val="0"/>
                </a:spcBef>
                <a:spcAft>
                  <a:spcPct val="0"/>
                </a:spcAft>
                <a:defRPr/>
              </a:pPr>
              <a:t>42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2AC478-7B64-4A2A-984B-A546BED1C61F}" type="slidenum">
              <a:rPr lang="en-US"/>
              <a:pPr fontAlgn="base">
                <a:spcBef>
                  <a:spcPct val="0"/>
                </a:spcBef>
                <a:spcAft>
                  <a:spcPct val="0"/>
                </a:spcAft>
                <a:defRPr/>
              </a:pPr>
              <a:t>43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2A010A-0F52-4D7F-A40C-90105CF838F0}" type="slidenum">
              <a:rPr lang="en-US"/>
              <a:pPr fontAlgn="base">
                <a:spcBef>
                  <a:spcPct val="0"/>
                </a:spcBef>
                <a:spcAft>
                  <a:spcPct val="0"/>
                </a:spcAft>
                <a:defRPr/>
              </a:pPr>
              <a:t>44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bwMode="auto">
          <a:noFill/>
          <a:ln>
            <a:solidFill>
              <a:srgbClr val="000000"/>
            </a:solidFill>
            <a:miter lim="800000"/>
            <a:headEnd/>
            <a:tailEnd/>
          </a:ln>
        </p:spPr>
      </p:sp>
      <p:sp>
        <p:nvSpPr>
          <p:cNvPr id="369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9668" name="Slide Number Placeholder 3"/>
          <p:cNvSpPr>
            <a:spLocks noGrp="1"/>
          </p:cNvSpPr>
          <p:nvPr>
            <p:ph type="sldNum" sz="quarter" idx="5"/>
          </p:nvPr>
        </p:nvSpPr>
        <p:spPr bwMode="auto">
          <a:noFill/>
          <a:ln>
            <a:miter lim="800000"/>
            <a:headEnd/>
            <a:tailEnd/>
          </a:ln>
        </p:spPr>
        <p:txBody>
          <a:bodyPr/>
          <a:lstStyle/>
          <a:p>
            <a:fld id="{0D11A673-BD41-45FC-A707-A4A419410191}" type="slidenum">
              <a:rPr lang="en-US" smtClean="0"/>
              <a:pPr/>
              <a:t>57</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bwMode="auto">
          <a:noFill/>
          <a:ln>
            <a:solidFill>
              <a:srgbClr val="000000"/>
            </a:solidFill>
            <a:miter lim="800000"/>
            <a:headEnd/>
            <a:tailEnd/>
          </a:ln>
        </p:spPr>
      </p:sp>
      <p:sp>
        <p:nvSpPr>
          <p:cNvPr id="367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7620" name="Slide Number Placeholder 3"/>
          <p:cNvSpPr>
            <a:spLocks noGrp="1"/>
          </p:cNvSpPr>
          <p:nvPr>
            <p:ph type="sldNum" sz="quarter" idx="5"/>
          </p:nvPr>
        </p:nvSpPr>
        <p:spPr bwMode="auto">
          <a:noFill/>
          <a:ln>
            <a:miter lim="800000"/>
            <a:headEnd/>
            <a:tailEnd/>
          </a:ln>
        </p:spPr>
        <p:txBody>
          <a:bodyPr/>
          <a:lstStyle/>
          <a:p>
            <a:fld id="{738FF7BA-6B0F-467D-BA6E-5222FFAB19AB}" type="slidenum">
              <a:rPr lang="en-US" smtClean="0"/>
              <a:pPr/>
              <a:t>58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bwMode="auto">
          <a:noFill/>
          <a:ln>
            <a:miter lim="800000"/>
            <a:headEnd/>
            <a:tailEnd/>
          </a:ln>
        </p:spPr>
        <p:txBody>
          <a:bodyPr/>
          <a:lstStyle/>
          <a:p>
            <a:fld id="{E4594CFF-47D4-4DE2-B89F-CEBF21E54A40}" type="slidenum">
              <a:rPr lang="en-US" smtClean="0"/>
              <a:pPr/>
              <a:t>5</a:t>
            </a:fld>
            <a:endParaRPr lang="en-US" smtClean="0"/>
          </a:p>
        </p:txBody>
      </p:sp>
      <p:sp>
        <p:nvSpPr>
          <p:cNvPr id="269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9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bwMode="auto">
          <a:noFill/>
          <a:ln>
            <a:solidFill>
              <a:srgbClr val="000000"/>
            </a:solidFill>
            <a:miter lim="800000"/>
            <a:headEnd/>
            <a:tailEnd/>
          </a:ln>
        </p:spPr>
      </p:sp>
      <p:sp>
        <p:nvSpPr>
          <p:cNvPr id="370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70692" name="Slide Number Placeholder 3"/>
          <p:cNvSpPr>
            <a:spLocks noGrp="1"/>
          </p:cNvSpPr>
          <p:nvPr>
            <p:ph type="sldNum" sz="quarter" idx="5"/>
          </p:nvPr>
        </p:nvSpPr>
        <p:spPr bwMode="auto">
          <a:noFill/>
          <a:ln>
            <a:miter lim="800000"/>
            <a:headEnd/>
            <a:tailEnd/>
          </a:ln>
        </p:spPr>
        <p:txBody>
          <a:bodyPr/>
          <a:lstStyle/>
          <a:p>
            <a:fld id="{096AB236-3D55-4EFE-B9EE-88C8B37270FD}" type="slidenum">
              <a:rPr lang="en-US" smtClean="0"/>
              <a:pPr/>
              <a:t>59</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Image Placeholder 1"/>
          <p:cNvSpPr>
            <a:spLocks noGrp="1" noRot="1" noChangeAspect="1" noTextEdit="1"/>
          </p:cNvSpPr>
          <p:nvPr>
            <p:ph type="sldImg"/>
          </p:nvPr>
        </p:nvSpPr>
        <p:spPr bwMode="auto">
          <a:noFill/>
          <a:ln>
            <a:solidFill>
              <a:srgbClr val="000000"/>
            </a:solidFill>
            <a:miter lim="800000"/>
            <a:headEnd/>
            <a:tailEnd/>
          </a:ln>
        </p:spPr>
      </p:sp>
      <p:sp>
        <p:nvSpPr>
          <p:cNvPr id="376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76836" name="Slide Number Placeholder 3"/>
          <p:cNvSpPr>
            <a:spLocks noGrp="1"/>
          </p:cNvSpPr>
          <p:nvPr>
            <p:ph type="sldNum" sz="quarter" idx="5"/>
          </p:nvPr>
        </p:nvSpPr>
        <p:spPr bwMode="auto">
          <a:noFill/>
          <a:ln>
            <a:miter lim="800000"/>
            <a:headEnd/>
            <a:tailEnd/>
          </a:ln>
        </p:spPr>
        <p:txBody>
          <a:bodyPr/>
          <a:lstStyle/>
          <a:p>
            <a:fld id="{11C1814C-4243-4127-88F1-06638CB0AFA8}" type="slidenum">
              <a:rPr lang="en-US" smtClean="0"/>
              <a:pPr/>
              <a:t>60</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Slide Image Placeholder 1"/>
          <p:cNvSpPr>
            <a:spLocks noGrp="1" noRot="1" noChangeAspect="1" noTextEdit="1"/>
          </p:cNvSpPr>
          <p:nvPr>
            <p:ph type="sldImg"/>
          </p:nvPr>
        </p:nvSpPr>
        <p:spPr bwMode="auto">
          <a:noFill/>
          <a:ln>
            <a:solidFill>
              <a:srgbClr val="000000"/>
            </a:solidFill>
            <a:miter lim="800000"/>
            <a:headEnd/>
            <a:tailEnd/>
          </a:ln>
        </p:spPr>
      </p:sp>
      <p:sp>
        <p:nvSpPr>
          <p:cNvPr id="462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2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F54EFD-B794-45C5-A0B0-F9ADAA1CA628}" type="slidenum">
              <a:rPr lang="en-US">
                <a:cs typeface="Arial" charset="0"/>
              </a:rPr>
              <a:pPr fontAlgn="base">
                <a:spcBef>
                  <a:spcPct val="0"/>
                </a:spcBef>
                <a:spcAft>
                  <a:spcPct val="0"/>
                </a:spcAft>
              </a:pPr>
              <a:t>62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bwMode="auto">
          <a:noFill/>
          <a:ln>
            <a:solidFill>
              <a:srgbClr val="000000"/>
            </a:solidFill>
            <a:miter lim="800000"/>
            <a:headEnd/>
            <a:tailEnd/>
          </a:ln>
        </p:spPr>
      </p:sp>
      <p:sp>
        <p:nvSpPr>
          <p:cNvPr id="359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59428" name="Slide Number Placeholder 3"/>
          <p:cNvSpPr>
            <a:spLocks noGrp="1"/>
          </p:cNvSpPr>
          <p:nvPr>
            <p:ph type="sldNum" sz="quarter" idx="5"/>
          </p:nvPr>
        </p:nvSpPr>
        <p:spPr bwMode="auto">
          <a:noFill/>
          <a:ln>
            <a:miter lim="800000"/>
            <a:headEnd/>
            <a:tailEnd/>
          </a:ln>
        </p:spPr>
        <p:txBody>
          <a:bodyPr/>
          <a:lstStyle/>
          <a:p>
            <a:fld id="{3577585D-0294-40EE-9505-508A92E96395}" type="slidenum">
              <a:rPr lang="en-US" smtClean="0"/>
              <a:pPr/>
              <a:t>63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bwMode="auto">
          <a:noFill/>
          <a:ln>
            <a:solidFill>
              <a:srgbClr val="000000"/>
            </a:solidFill>
            <a:miter lim="800000"/>
            <a:headEnd/>
            <a:tailEnd/>
          </a:ln>
        </p:spPr>
      </p:sp>
      <p:sp>
        <p:nvSpPr>
          <p:cNvPr id="364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4548" name="Slide Number Placeholder 3"/>
          <p:cNvSpPr>
            <a:spLocks noGrp="1"/>
          </p:cNvSpPr>
          <p:nvPr>
            <p:ph type="sldNum" sz="quarter" idx="5"/>
          </p:nvPr>
        </p:nvSpPr>
        <p:spPr bwMode="auto">
          <a:noFill/>
          <a:ln>
            <a:miter lim="800000"/>
            <a:headEnd/>
            <a:tailEnd/>
          </a:ln>
        </p:spPr>
        <p:txBody>
          <a:bodyPr/>
          <a:lstStyle/>
          <a:p>
            <a:fld id="{D081FE69-89C0-42A9-9B78-531D39F187C8}" type="slidenum">
              <a:rPr lang="en-US" smtClean="0"/>
              <a:pPr/>
              <a:t>64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bwMode="auto">
          <a:noFill/>
          <a:ln>
            <a:miter lim="800000"/>
            <a:headEnd/>
            <a:tailEnd/>
          </a:ln>
        </p:spPr>
        <p:txBody>
          <a:bodyPr/>
          <a:lstStyle/>
          <a:p>
            <a:fld id="{990A9656-2C57-46CC-89F4-A530F4350ECA}" type="slidenum">
              <a:rPr lang="en-US" smtClean="0"/>
              <a:pPr/>
              <a:t>65</a:t>
            </a:fld>
            <a:endParaRPr lang="en-US" smtClean="0"/>
          </a:p>
        </p:txBody>
      </p:sp>
      <p:sp>
        <p:nvSpPr>
          <p:cNvPr id="365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5572" name="Rectangle 3"/>
          <p:cNvSpPr>
            <a:spLocks noGrp="1" noChangeArrowheads="1"/>
          </p:cNvSpPr>
          <p:nvPr>
            <p:ph type="body" idx="1"/>
          </p:nvPr>
        </p:nvSpPr>
        <p:spPr bwMode="auto">
          <a:xfrm>
            <a:off x="906357" y="4715907"/>
            <a:ext cx="4984962" cy="4467701"/>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bwMode="auto">
          <a:noFill/>
          <a:ln>
            <a:solidFill>
              <a:srgbClr val="000000"/>
            </a:solidFill>
            <a:miter lim="800000"/>
            <a:headEnd/>
            <a:tailEnd/>
          </a:ln>
        </p:spPr>
      </p:sp>
      <p:sp>
        <p:nvSpPr>
          <p:cNvPr id="366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6596" name="Slide Number Placeholder 3"/>
          <p:cNvSpPr>
            <a:spLocks noGrp="1"/>
          </p:cNvSpPr>
          <p:nvPr>
            <p:ph type="sldNum" sz="quarter" idx="5"/>
          </p:nvPr>
        </p:nvSpPr>
        <p:spPr bwMode="auto">
          <a:noFill/>
          <a:ln>
            <a:miter lim="800000"/>
            <a:headEnd/>
            <a:tailEnd/>
          </a:ln>
        </p:spPr>
        <p:txBody>
          <a:bodyPr/>
          <a:lstStyle/>
          <a:p>
            <a:fld id="{16455A78-BEA5-445A-9461-1CF8D55D6F18}" type="slidenum">
              <a:rPr lang="en-US" smtClean="0"/>
              <a:pPr/>
              <a:t>66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p:spPr>
      </p:sp>
      <p:sp>
        <p:nvSpPr>
          <p:cNvPr id="373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73764" name="Slide Number Placeholder 3"/>
          <p:cNvSpPr>
            <a:spLocks noGrp="1"/>
          </p:cNvSpPr>
          <p:nvPr>
            <p:ph type="sldNum" sz="quarter" idx="5"/>
          </p:nvPr>
        </p:nvSpPr>
        <p:spPr bwMode="auto">
          <a:noFill/>
          <a:ln>
            <a:miter lim="800000"/>
            <a:headEnd/>
            <a:tailEnd/>
          </a:ln>
        </p:spPr>
        <p:txBody>
          <a:bodyPr/>
          <a:lstStyle/>
          <a:p>
            <a:fld id="{8A5C49E3-5887-483F-B5FD-BE2E74B37F5B}" type="slidenum">
              <a:rPr lang="en-US" smtClean="0"/>
              <a:pPr/>
              <a:t>67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bwMode="auto">
          <a:noFill/>
          <a:ln>
            <a:solidFill>
              <a:srgbClr val="000000"/>
            </a:solidFill>
            <a:miter lim="800000"/>
            <a:headEnd/>
            <a:tailEnd/>
          </a:ln>
        </p:spPr>
      </p:sp>
      <p:sp>
        <p:nvSpPr>
          <p:cNvPr id="374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74788" name="Slide Number Placeholder 3"/>
          <p:cNvSpPr>
            <a:spLocks noGrp="1"/>
          </p:cNvSpPr>
          <p:nvPr>
            <p:ph type="sldNum" sz="quarter" idx="5"/>
          </p:nvPr>
        </p:nvSpPr>
        <p:spPr bwMode="auto">
          <a:noFill/>
          <a:ln>
            <a:miter lim="800000"/>
            <a:headEnd/>
            <a:tailEnd/>
          </a:ln>
        </p:spPr>
        <p:txBody>
          <a:bodyPr/>
          <a:lstStyle/>
          <a:p>
            <a:fld id="{F2C9CD8C-3085-4E97-99F8-77ED31FBBEDF}" type="slidenum">
              <a:rPr lang="en-US" smtClean="0"/>
              <a:pPr/>
              <a:t>68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p:cNvSpPr>
            <a:spLocks noGrp="1" noRot="1" noChangeAspect="1" noTextEdit="1"/>
          </p:cNvSpPr>
          <p:nvPr>
            <p:ph type="sldImg"/>
          </p:nvPr>
        </p:nvSpPr>
        <p:spPr bwMode="auto">
          <a:noFill/>
          <a:ln>
            <a:solidFill>
              <a:srgbClr val="000000"/>
            </a:solidFill>
            <a:miter lim="800000"/>
            <a:headEnd/>
            <a:tailEnd/>
          </a:ln>
        </p:spPr>
      </p:sp>
      <p:sp>
        <p:nvSpPr>
          <p:cNvPr id="375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75812" name="Slide Number Placeholder 3"/>
          <p:cNvSpPr>
            <a:spLocks noGrp="1"/>
          </p:cNvSpPr>
          <p:nvPr>
            <p:ph type="sldNum" sz="quarter" idx="5"/>
          </p:nvPr>
        </p:nvSpPr>
        <p:spPr bwMode="auto">
          <a:noFill/>
          <a:ln>
            <a:miter lim="800000"/>
            <a:headEnd/>
            <a:tailEnd/>
          </a:ln>
        </p:spPr>
        <p:txBody>
          <a:bodyPr/>
          <a:lstStyle/>
          <a:p>
            <a:fld id="{4883E3CD-9C35-471F-A905-AD9A20CF872D}" type="slidenum">
              <a:rPr lang="en-US" smtClean="0"/>
              <a:pPr/>
              <a:t>69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p:spPr>
      </p:sp>
      <p:sp>
        <p:nvSpPr>
          <p:cNvPr id="270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0340" name="Slide Number Placeholder 3"/>
          <p:cNvSpPr>
            <a:spLocks noGrp="1"/>
          </p:cNvSpPr>
          <p:nvPr>
            <p:ph type="sldNum" sz="quarter" idx="5"/>
          </p:nvPr>
        </p:nvSpPr>
        <p:spPr bwMode="auto">
          <a:noFill/>
          <a:ln>
            <a:miter lim="800000"/>
            <a:headEnd/>
            <a:tailEnd/>
          </a:ln>
        </p:spPr>
        <p:txBody>
          <a:bodyPr/>
          <a:lstStyle/>
          <a:p>
            <a:fld id="{68AFA4D5-69C1-46C8-B0A9-FB9D1B2AD37E}" type="slidenum">
              <a:rPr lang="en-US" smtClean="0"/>
              <a:pPr/>
              <a:t>8</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15044" name="Slide Number Placeholder 3"/>
          <p:cNvSpPr>
            <a:spLocks noGrp="1"/>
          </p:cNvSpPr>
          <p:nvPr>
            <p:ph type="sldNum" sz="quarter" idx="5"/>
          </p:nvPr>
        </p:nvSpPr>
        <p:spPr bwMode="auto">
          <a:noFill/>
          <a:ln>
            <a:miter lim="800000"/>
            <a:headEnd/>
            <a:tailEnd/>
          </a:ln>
        </p:spPr>
        <p:txBody>
          <a:bodyPr/>
          <a:lstStyle/>
          <a:p>
            <a:fld id="{666A9C1E-8F22-488D-AB32-9EA67CCB8F63}" type="slidenum">
              <a:rPr lang="en-US" smtClean="0"/>
              <a:pPr/>
              <a:t>70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p:spPr>
      </p:sp>
      <p:sp>
        <p:nvSpPr>
          <p:cNvPr id="216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16068" name="Slide Number Placeholder 3"/>
          <p:cNvSpPr>
            <a:spLocks noGrp="1"/>
          </p:cNvSpPr>
          <p:nvPr>
            <p:ph type="sldNum" sz="quarter" idx="5"/>
          </p:nvPr>
        </p:nvSpPr>
        <p:spPr bwMode="auto">
          <a:noFill/>
          <a:ln>
            <a:miter lim="800000"/>
            <a:headEnd/>
            <a:tailEnd/>
          </a:ln>
        </p:spPr>
        <p:txBody>
          <a:bodyPr/>
          <a:lstStyle/>
          <a:p>
            <a:fld id="{48013AB1-001C-4F3E-86A0-34045BDE8BD9}" type="slidenum">
              <a:rPr lang="en-US" smtClean="0"/>
              <a:pPr/>
              <a:t>71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18116" name="Slide Number Placeholder 3"/>
          <p:cNvSpPr>
            <a:spLocks noGrp="1"/>
          </p:cNvSpPr>
          <p:nvPr>
            <p:ph type="sldNum" sz="quarter" idx="5"/>
          </p:nvPr>
        </p:nvSpPr>
        <p:spPr bwMode="auto">
          <a:noFill/>
          <a:ln>
            <a:miter lim="800000"/>
            <a:headEnd/>
            <a:tailEnd/>
          </a:ln>
        </p:spPr>
        <p:txBody>
          <a:bodyPr/>
          <a:lstStyle/>
          <a:p>
            <a:fld id="{F9AF6733-EF92-4E10-A768-F5EE6FD2FD85}" type="slidenum">
              <a:rPr lang="en-US" smtClean="0"/>
              <a:pPr/>
              <a:t>72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p:spPr>
      </p:sp>
      <p:sp>
        <p:nvSpPr>
          <p:cNvPr id="219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19140" name="Slide Number Placeholder 3"/>
          <p:cNvSpPr>
            <a:spLocks noGrp="1"/>
          </p:cNvSpPr>
          <p:nvPr>
            <p:ph type="sldNum" sz="quarter" idx="5"/>
          </p:nvPr>
        </p:nvSpPr>
        <p:spPr bwMode="auto">
          <a:noFill/>
          <a:ln>
            <a:miter lim="800000"/>
            <a:headEnd/>
            <a:tailEnd/>
          </a:ln>
        </p:spPr>
        <p:txBody>
          <a:bodyPr/>
          <a:lstStyle/>
          <a:p>
            <a:fld id="{9E64CBFE-4FEC-4829-8F02-9ED7AF8741A6}" type="slidenum">
              <a:rPr lang="en-US" smtClean="0"/>
              <a:pPr/>
              <a:t>73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0164" name="Slide Number Placeholder 3"/>
          <p:cNvSpPr>
            <a:spLocks noGrp="1"/>
          </p:cNvSpPr>
          <p:nvPr>
            <p:ph type="sldNum" sz="quarter" idx="5"/>
          </p:nvPr>
        </p:nvSpPr>
        <p:spPr bwMode="auto">
          <a:noFill/>
          <a:ln>
            <a:miter lim="800000"/>
            <a:headEnd/>
            <a:tailEnd/>
          </a:ln>
        </p:spPr>
        <p:txBody>
          <a:bodyPr/>
          <a:lstStyle/>
          <a:p>
            <a:fld id="{B1513DC6-0BFE-481E-94DB-03A0C4BB7A7C}" type="slidenum">
              <a:rPr lang="en-US" smtClean="0"/>
              <a:pPr/>
              <a:t>74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p:spPr>
      </p:sp>
      <p:sp>
        <p:nvSpPr>
          <p:cNvPr id="222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2212" name="Slide Number Placeholder 3"/>
          <p:cNvSpPr>
            <a:spLocks noGrp="1"/>
          </p:cNvSpPr>
          <p:nvPr>
            <p:ph type="sldNum" sz="quarter" idx="5"/>
          </p:nvPr>
        </p:nvSpPr>
        <p:spPr bwMode="auto">
          <a:noFill/>
          <a:ln>
            <a:miter lim="800000"/>
            <a:headEnd/>
            <a:tailEnd/>
          </a:ln>
        </p:spPr>
        <p:txBody>
          <a:bodyPr/>
          <a:lstStyle/>
          <a:p>
            <a:fld id="{DCFA3F9F-BAA4-487F-AAEA-FE59C5C35F40}" type="slidenum">
              <a:rPr lang="en-US" smtClean="0"/>
              <a:pPr/>
              <a:t>75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6308" name="Slide Number Placeholder 3"/>
          <p:cNvSpPr>
            <a:spLocks noGrp="1"/>
          </p:cNvSpPr>
          <p:nvPr>
            <p:ph type="sldNum" sz="quarter" idx="5"/>
          </p:nvPr>
        </p:nvSpPr>
        <p:spPr bwMode="auto">
          <a:noFill/>
          <a:ln>
            <a:miter lim="800000"/>
            <a:headEnd/>
            <a:tailEnd/>
          </a:ln>
        </p:spPr>
        <p:txBody>
          <a:bodyPr/>
          <a:lstStyle/>
          <a:p>
            <a:fld id="{8C249A38-663C-4E9A-A3D0-5B0EDD8CCE6A}" type="slidenum">
              <a:rPr lang="en-US" smtClean="0"/>
              <a:pPr/>
              <a:t>76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p:spPr>
      </p:sp>
      <p:sp>
        <p:nvSpPr>
          <p:cNvPr id="225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284" name="Slide Number Placeholder 3"/>
          <p:cNvSpPr>
            <a:spLocks noGrp="1"/>
          </p:cNvSpPr>
          <p:nvPr>
            <p:ph type="sldNum" sz="quarter" idx="5"/>
          </p:nvPr>
        </p:nvSpPr>
        <p:spPr bwMode="auto">
          <a:noFill/>
          <a:ln>
            <a:miter lim="800000"/>
            <a:headEnd/>
            <a:tailEnd/>
          </a:ln>
        </p:spPr>
        <p:txBody>
          <a:bodyPr/>
          <a:lstStyle/>
          <a:p>
            <a:fld id="{7AC2D703-0A2A-4637-B2FA-9944CCA5900B}" type="slidenum">
              <a:rPr lang="en-US" smtClean="0"/>
              <a:pPr/>
              <a:t>77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p:spPr>
      </p:sp>
      <p:sp>
        <p:nvSpPr>
          <p:cNvPr id="227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7332" name="Slide Number Placeholder 3"/>
          <p:cNvSpPr>
            <a:spLocks noGrp="1"/>
          </p:cNvSpPr>
          <p:nvPr>
            <p:ph type="sldNum" sz="quarter" idx="5"/>
          </p:nvPr>
        </p:nvSpPr>
        <p:spPr bwMode="auto">
          <a:noFill/>
          <a:ln>
            <a:miter lim="800000"/>
            <a:headEnd/>
            <a:tailEnd/>
          </a:ln>
        </p:spPr>
        <p:txBody>
          <a:bodyPr/>
          <a:lstStyle/>
          <a:p>
            <a:fld id="{EA9E8354-8260-43D0-B9FF-3914DDC772A4}" type="slidenum">
              <a:rPr lang="en-US" smtClean="0"/>
              <a:pPr/>
              <a:t>78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p:spPr>
      </p:sp>
      <p:sp>
        <p:nvSpPr>
          <p:cNvPr id="228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8356" name="Slide Number Placeholder 3"/>
          <p:cNvSpPr>
            <a:spLocks noGrp="1"/>
          </p:cNvSpPr>
          <p:nvPr>
            <p:ph type="sldNum" sz="quarter" idx="5"/>
          </p:nvPr>
        </p:nvSpPr>
        <p:spPr bwMode="auto">
          <a:noFill/>
          <a:ln>
            <a:miter lim="800000"/>
            <a:headEnd/>
            <a:tailEnd/>
          </a:ln>
        </p:spPr>
        <p:txBody>
          <a:bodyPr/>
          <a:lstStyle/>
          <a:p>
            <a:fld id="{BC38EDF4-7D04-4B44-8C4A-55972C17B9B2}" type="slidenum">
              <a:rPr lang="en-US" smtClean="0"/>
              <a:pPr/>
              <a:t>79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p:spPr>
      </p:sp>
      <p:sp>
        <p:nvSpPr>
          <p:cNvPr id="271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1364" name="Slide Number Placeholder 3"/>
          <p:cNvSpPr>
            <a:spLocks noGrp="1"/>
          </p:cNvSpPr>
          <p:nvPr>
            <p:ph type="sldNum" sz="quarter" idx="5"/>
          </p:nvPr>
        </p:nvSpPr>
        <p:spPr bwMode="auto">
          <a:noFill/>
          <a:ln>
            <a:miter lim="800000"/>
            <a:headEnd/>
            <a:tailEnd/>
          </a:ln>
        </p:spPr>
        <p:txBody>
          <a:bodyPr/>
          <a:lstStyle/>
          <a:p>
            <a:fld id="{F4903EC6-FA91-4FA2-A021-DF93658B2E6B}" type="slidenum">
              <a:rPr lang="en-US" smtClean="0"/>
              <a:pPr/>
              <a:t>9</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9380" name="Slide Number Placeholder 3"/>
          <p:cNvSpPr>
            <a:spLocks noGrp="1"/>
          </p:cNvSpPr>
          <p:nvPr>
            <p:ph type="sldNum" sz="quarter" idx="5"/>
          </p:nvPr>
        </p:nvSpPr>
        <p:spPr bwMode="auto">
          <a:noFill/>
          <a:ln>
            <a:miter lim="800000"/>
            <a:headEnd/>
            <a:tailEnd/>
          </a:ln>
        </p:spPr>
        <p:txBody>
          <a:bodyPr/>
          <a:lstStyle/>
          <a:p>
            <a:fld id="{801B6A20-73FE-4AD6-A8F9-7F1158385FF6}" type="slidenum">
              <a:rPr lang="en-US" smtClean="0"/>
              <a:pPr/>
              <a:t>80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0404" name="Slide Number Placeholder 3"/>
          <p:cNvSpPr>
            <a:spLocks noGrp="1"/>
          </p:cNvSpPr>
          <p:nvPr>
            <p:ph type="sldNum" sz="quarter" idx="5"/>
          </p:nvPr>
        </p:nvSpPr>
        <p:spPr bwMode="auto">
          <a:noFill/>
          <a:ln>
            <a:miter lim="800000"/>
            <a:headEnd/>
            <a:tailEnd/>
          </a:ln>
        </p:spPr>
        <p:txBody>
          <a:bodyPr/>
          <a:lstStyle/>
          <a:p>
            <a:fld id="{0762A489-125B-48FE-8507-940DD5CE1022}" type="slidenum">
              <a:rPr lang="en-US" smtClean="0"/>
              <a:pPr/>
              <a:t>82</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1428" name="Slide Number Placeholder 3"/>
          <p:cNvSpPr>
            <a:spLocks noGrp="1"/>
          </p:cNvSpPr>
          <p:nvPr>
            <p:ph type="sldNum" sz="quarter" idx="5"/>
          </p:nvPr>
        </p:nvSpPr>
        <p:spPr bwMode="auto">
          <a:noFill/>
          <a:ln>
            <a:miter lim="800000"/>
            <a:headEnd/>
            <a:tailEnd/>
          </a:ln>
        </p:spPr>
        <p:txBody>
          <a:bodyPr/>
          <a:lstStyle/>
          <a:p>
            <a:fld id="{2753F3F4-C8F5-4BEE-94E2-0D8D5569FAEF}" type="slidenum">
              <a:rPr lang="en-US" smtClean="0"/>
              <a:pPr/>
              <a:t>83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p:spPr>
      </p:sp>
      <p:sp>
        <p:nvSpPr>
          <p:cNvPr id="232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2452" name="Slide Number Placeholder 3"/>
          <p:cNvSpPr>
            <a:spLocks noGrp="1"/>
          </p:cNvSpPr>
          <p:nvPr>
            <p:ph type="sldNum" sz="quarter" idx="5"/>
          </p:nvPr>
        </p:nvSpPr>
        <p:spPr bwMode="auto">
          <a:noFill/>
          <a:ln>
            <a:miter lim="800000"/>
            <a:headEnd/>
            <a:tailEnd/>
          </a:ln>
        </p:spPr>
        <p:txBody>
          <a:bodyPr/>
          <a:lstStyle/>
          <a:p>
            <a:fld id="{E7A7FD94-FA65-4551-80E5-FBB9120A0ADC}" type="slidenum">
              <a:rPr lang="en-US" smtClean="0"/>
              <a:pPr/>
              <a:t>84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p:spPr>
      </p:sp>
      <p:sp>
        <p:nvSpPr>
          <p:cNvPr id="265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8660" name="Slide Number Placeholder 3"/>
          <p:cNvSpPr>
            <a:spLocks noGrp="1"/>
          </p:cNvSpPr>
          <p:nvPr>
            <p:ph type="sldNum" sz="quarter" idx="5"/>
          </p:nvPr>
        </p:nvSpPr>
        <p:spPr bwMode="auto">
          <a:noFill/>
          <a:ln>
            <a:miter lim="800000"/>
            <a:headEnd/>
            <a:tailEnd/>
          </a:ln>
        </p:spPr>
        <p:txBody>
          <a:bodyPr/>
          <a:lstStyle/>
          <a:p>
            <a:fld id="{2AD15CA7-B805-40A2-8D16-F911FAB880BA}" type="slidenum">
              <a:rPr lang="en-US" smtClean="0"/>
              <a:pPr/>
              <a:t>86</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9684" name="Slide Number Placeholder 3"/>
          <p:cNvSpPr>
            <a:spLocks noGrp="1"/>
          </p:cNvSpPr>
          <p:nvPr>
            <p:ph type="sldNum" sz="quarter" idx="5"/>
          </p:nvPr>
        </p:nvSpPr>
        <p:spPr bwMode="auto">
          <a:noFill/>
          <a:ln>
            <a:miter lim="800000"/>
            <a:headEnd/>
            <a:tailEnd/>
          </a:ln>
        </p:spPr>
        <p:txBody>
          <a:bodyPr/>
          <a:lstStyle/>
          <a:p>
            <a:fld id="{21879C52-6633-4543-9ED1-81B04CF10731}" type="slidenum">
              <a:rPr lang="en-US" smtClean="0"/>
              <a:pPr/>
              <a:t>87</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0708" name="Slide Number Placeholder 3"/>
          <p:cNvSpPr>
            <a:spLocks noGrp="1"/>
          </p:cNvSpPr>
          <p:nvPr>
            <p:ph type="sldNum" sz="quarter" idx="5"/>
          </p:nvPr>
        </p:nvSpPr>
        <p:spPr bwMode="auto">
          <a:noFill/>
          <a:ln>
            <a:miter lim="800000"/>
            <a:headEnd/>
            <a:tailEnd/>
          </a:ln>
        </p:spPr>
        <p:txBody>
          <a:bodyPr/>
          <a:lstStyle/>
          <a:p>
            <a:fld id="{672BBB92-8BC2-423C-888D-B6BB9D1F4CEB}" type="slidenum">
              <a:rPr lang="en-US" smtClean="0"/>
              <a:pPr/>
              <a:t>88</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p:spPr>
      </p:sp>
      <p:sp>
        <p:nvSpPr>
          <p:cNvPr id="238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8596" name="Slide Number Placeholder 3"/>
          <p:cNvSpPr>
            <a:spLocks noGrp="1"/>
          </p:cNvSpPr>
          <p:nvPr>
            <p:ph type="sldNum" sz="quarter" idx="5"/>
          </p:nvPr>
        </p:nvSpPr>
        <p:spPr bwMode="auto">
          <a:noFill/>
          <a:ln>
            <a:miter lim="800000"/>
            <a:headEnd/>
            <a:tailEnd/>
          </a:ln>
        </p:spPr>
        <p:txBody>
          <a:bodyPr/>
          <a:lstStyle/>
          <a:p>
            <a:fld id="{6CB8E315-7576-4892-A19E-9FFA0A4B5007}" type="slidenum">
              <a:rPr lang="en-US" smtClean="0"/>
              <a:pPr/>
              <a:t>89</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bwMode="auto">
          <a:noFill/>
          <a:ln>
            <a:miter lim="800000"/>
            <a:headEnd/>
            <a:tailEnd/>
          </a:ln>
        </p:spPr>
        <p:txBody>
          <a:bodyPr/>
          <a:lstStyle/>
          <a:p>
            <a:fld id="{3B4BACB9-7524-483B-B5E0-3B3822A2A699}" type="slidenum">
              <a:rPr lang="en-US" smtClean="0"/>
              <a:pPr/>
              <a:t>90</a:t>
            </a:fld>
            <a:endParaRPr lang="en-US" smtClean="0"/>
          </a:p>
        </p:txBody>
      </p:sp>
      <p:sp>
        <p:nvSpPr>
          <p:cNvPr id="237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75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p:spPr>
      </p:sp>
      <p:sp>
        <p:nvSpPr>
          <p:cNvPr id="272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2388" name="Slide Number Placeholder 3"/>
          <p:cNvSpPr>
            <a:spLocks noGrp="1"/>
          </p:cNvSpPr>
          <p:nvPr>
            <p:ph type="sldNum" sz="quarter" idx="5"/>
          </p:nvPr>
        </p:nvSpPr>
        <p:spPr bwMode="auto">
          <a:noFill/>
          <a:ln>
            <a:miter lim="800000"/>
            <a:headEnd/>
            <a:tailEnd/>
          </a:ln>
        </p:spPr>
        <p:txBody>
          <a:bodyPr/>
          <a:lstStyle/>
          <a:p>
            <a:fld id="{AC3EB443-C6AB-46B1-BE93-E0011832FADD}" type="slidenum">
              <a:rPr lang="en-US" smtClean="0"/>
              <a:pPr/>
              <a:t>10</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p:spPr>
      </p:sp>
      <p:sp>
        <p:nvSpPr>
          <p:cNvPr id="240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0644" name="Slide Number Placeholder 3"/>
          <p:cNvSpPr>
            <a:spLocks noGrp="1"/>
          </p:cNvSpPr>
          <p:nvPr>
            <p:ph type="sldNum" sz="quarter" idx="5"/>
          </p:nvPr>
        </p:nvSpPr>
        <p:spPr bwMode="auto">
          <a:noFill/>
          <a:ln>
            <a:miter lim="800000"/>
            <a:headEnd/>
            <a:tailEnd/>
          </a:ln>
        </p:spPr>
        <p:txBody>
          <a:bodyPr/>
          <a:lstStyle/>
          <a:p>
            <a:fld id="{516261AF-F0B8-4022-B0AD-8A9C89A1954F}" type="slidenum">
              <a:rPr lang="en-US" smtClean="0"/>
              <a:pPr/>
              <a:t>91</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p:spPr>
      </p:sp>
      <p:sp>
        <p:nvSpPr>
          <p:cNvPr id="241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1668" name="Slide Number Placeholder 3"/>
          <p:cNvSpPr>
            <a:spLocks noGrp="1"/>
          </p:cNvSpPr>
          <p:nvPr>
            <p:ph type="sldNum" sz="quarter" idx="5"/>
          </p:nvPr>
        </p:nvSpPr>
        <p:spPr bwMode="auto">
          <a:noFill/>
          <a:ln>
            <a:miter lim="800000"/>
            <a:headEnd/>
            <a:tailEnd/>
          </a:ln>
        </p:spPr>
        <p:txBody>
          <a:bodyPr/>
          <a:lstStyle/>
          <a:p>
            <a:fld id="{52502480-6489-499F-88DF-E8DBD68F62EF}" type="slidenum">
              <a:rPr lang="en-US" smtClean="0"/>
              <a:pPr/>
              <a:t>92</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p:spPr>
      </p:sp>
      <p:sp>
        <p:nvSpPr>
          <p:cNvPr id="242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2692" name="Slide Number Placeholder 3"/>
          <p:cNvSpPr>
            <a:spLocks noGrp="1"/>
          </p:cNvSpPr>
          <p:nvPr>
            <p:ph type="sldNum" sz="quarter" idx="5"/>
          </p:nvPr>
        </p:nvSpPr>
        <p:spPr bwMode="auto">
          <a:noFill/>
          <a:ln>
            <a:miter lim="800000"/>
            <a:headEnd/>
            <a:tailEnd/>
          </a:ln>
        </p:spPr>
        <p:txBody>
          <a:bodyPr/>
          <a:lstStyle/>
          <a:p>
            <a:fld id="{04A3FF31-3AA1-4992-86E1-1E29EB9E7AFB}" type="slidenum">
              <a:rPr lang="en-US" smtClean="0"/>
              <a:pPr/>
              <a:t>93</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3716" name="Slide Number Placeholder 3"/>
          <p:cNvSpPr>
            <a:spLocks noGrp="1"/>
          </p:cNvSpPr>
          <p:nvPr>
            <p:ph type="sldNum" sz="quarter" idx="5"/>
          </p:nvPr>
        </p:nvSpPr>
        <p:spPr bwMode="auto">
          <a:noFill/>
          <a:ln>
            <a:miter lim="800000"/>
            <a:headEnd/>
            <a:tailEnd/>
          </a:ln>
        </p:spPr>
        <p:txBody>
          <a:bodyPr/>
          <a:lstStyle/>
          <a:p>
            <a:fld id="{09112D42-5F03-40A2-BB68-1456F84AF957}" type="slidenum">
              <a:rPr lang="en-US" smtClean="0"/>
              <a:pPr/>
              <a:t>94</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4804" name="Slide Number Placeholder 3"/>
          <p:cNvSpPr>
            <a:spLocks noGrp="1"/>
          </p:cNvSpPr>
          <p:nvPr>
            <p:ph type="sldNum" sz="quarter" idx="5"/>
          </p:nvPr>
        </p:nvSpPr>
        <p:spPr bwMode="auto">
          <a:noFill/>
          <a:ln>
            <a:miter lim="800000"/>
            <a:headEnd/>
            <a:tailEnd/>
          </a:ln>
        </p:spPr>
        <p:txBody>
          <a:bodyPr/>
          <a:lstStyle/>
          <a:p>
            <a:fld id="{7076DDC0-589F-4B19-A863-6A0188288115}" type="slidenum">
              <a:rPr lang="en-US" smtClean="0"/>
              <a:pPr/>
              <a:t>95</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2756" name="Slide Number Placeholder 3"/>
          <p:cNvSpPr>
            <a:spLocks noGrp="1"/>
          </p:cNvSpPr>
          <p:nvPr>
            <p:ph type="sldNum" sz="quarter" idx="5"/>
          </p:nvPr>
        </p:nvSpPr>
        <p:spPr bwMode="auto">
          <a:noFill/>
          <a:ln>
            <a:miter lim="800000"/>
            <a:headEnd/>
            <a:tailEnd/>
          </a:ln>
        </p:spPr>
        <p:txBody>
          <a:bodyPr/>
          <a:lstStyle/>
          <a:p>
            <a:fld id="{4F3A5ED1-8CED-4E8A-B8F1-DF45ABE9B43B}" type="slidenum">
              <a:rPr lang="en-US" smtClean="0"/>
              <a:pPr/>
              <a:t>96</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p:spPr>
      </p:sp>
      <p:sp>
        <p:nvSpPr>
          <p:cNvPr id="244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p:spPr>
      </p:sp>
      <p:sp>
        <p:nvSpPr>
          <p:cNvPr id="249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9860" name="Slide Number Placeholder 3"/>
          <p:cNvSpPr>
            <a:spLocks noGrp="1"/>
          </p:cNvSpPr>
          <p:nvPr>
            <p:ph type="sldNum" sz="quarter" idx="5"/>
          </p:nvPr>
        </p:nvSpPr>
        <p:spPr bwMode="auto">
          <a:noFill/>
          <a:ln>
            <a:miter lim="800000"/>
            <a:headEnd/>
            <a:tailEnd/>
          </a:ln>
        </p:spPr>
        <p:txBody>
          <a:bodyPr/>
          <a:lstStyle/>
          <a:p>
            <a:fld id="{D954E869-43BE-4F70-AB16-3D2B3678ED19}" type="slidenum">
              <a:rPr lang="en-US" smtClean="0"/>
              <a:pPr/>
              <a:t>98</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p:spPr>
      </p:sp>
      <p:sp>
        <p:nvSpPr>
          <p:cNvPr id="250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0884" name="Slide Number Placeholder 3"/>
          <p:cNvSpPr>
            <a:spLocks noGrp="1"/>
          </p:cNvSpPr>
          <p:nvPr>
            <p:ph type="sldNum" sz="quarter" idx="5"/>
          </p:nvPr>
        </p:nvSpPr>
        <p:spPr bwMode="auto">
          <a:noFill/>
          <a:ln>
            <a:miter lim="800000"/>
            <a:headEnd/>
            <a:tailEnd/>
          </a:ln>
        </p:spPr>
        <p:txBody>
          <a:bodyPr/>
          <a:lstStyle/>
          <a:p>
            <a:fld id="{ED75D5D5-0FBA-42BB-A912-D4833BFA5A24}" type="slidenum">
              <a:rPr lang="en-US" smtClean="0"/>
              <a:pPr/>
              <a:t>99</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p:spPr>
      </p:sp>
      <p:sp>
        <p:nvSpPr>
          <p:cNvPr id="252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2932" name="Slide Number Placeholder 3"/>
          <p:cNvSpPr>
            <a:spLocks noGrp="1"/>
          </p:cNvSpPr>
          <p:nvPr>
            <p:ph type="sldNum" sz="quarter" idx="5"/>
          </p:nvPr>
        </p:nvSpPr>
        <p:spPr bwMode="auto">
          <a:noFill/>
          <a:ln>
            <a:miter lim="800000"/>
            <a:headEnd/>
            <a:tailEnd/>
          </a:ln>
        </p:spPr>
        <p:txBody>
          <a:bodyPr/>
          <a:lstStyle/>
          <a:p>
            <a:fld id="{AED6056E-6492-4344-A4AD-B38DF0DE6958}" type="slidenum">
              <a:rPr lang="en-US" smtClean="0"/>
              <a:pPr/>
              <a:t>100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p:spPr>
      </p:sp>
      <p:sp>
        <p:nvSpPr>
          <p:cNvPr id="267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p:spPr>
      </p:sp>
      <p:sp>
        <p:nvSpPr>
          <p:cNvPr id="253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3956" name="Slide Number Placeholder 3"/>
          <p:cNvSpPr>
            <a:spLocks noGrp="1"/>
          </p:cNvSpPr>
          <p:nvPr>
            <p:ph type="sldNum" sz="quarter" idx="5"/>
          </p:nvPr>
        </p:nvSpPr>
        <p:spPr bwMode="auto">
          <a:noFill/>
          <a:ln>
            <a:miter lim="800000"/>
            <a:headEnd/>
            <a:tailEnd/>
          </a:ln>
        </p:spPr>
        <p:txBody>
          <a:bodyPr/>
          <a:lstStyle/>
          <a:p>
            <a:fld id="{39C72ED8-4EFE-4726-BDDA-AE4E642904F5}" type="slidenum">
              <a:rPr lang="en-US" smtClean="0"/>
              <a:pPr/>
              <a:t>101</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noFill/>
          <a:ln>
            <a:solidFill>
              <a:srgbClr val="000000"/>
            </a:solidFill>
            <a:miter lim="800000"/>
            <a:headEnd/>
            <a:tailEnd/>
          </a:ln>
        </p:spPr>
      </p:sp>
      <p:sp>
        <p:nvSpPr>
          <p:cNvPr id="290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0820" name="Slide Number Placeholder 3"/>
          <p:cNvSpPr>
            <a:spLocks noGrp="1"/>
          </p:cNvSpPr>
          <p:nvPr>
            <p:ph type="sldNum" sz="quarter" idx="5"/>
          </p:nvPr>
        </p:nvSpPr>
        <p:spPr bwMode="auto">
          <a:noFill/>
          <a:ln>
            <a:miter lim="800000"/>
            <a:headEnd/>
            <a:tailEnd/>
          </a:ln>
        </p:spPr>
        <p:txBody>
          <a:bodyPr/>
          <a:lstStyle/>
          <a:p>
            <a:fld id="{5AFD2939-4B1A-4E02-9C46-E9BF554673FC}" type="slidenum">
              <a:rPr lang="en-US" smtClean="0"/>
              <a:pPr/>
              <a:t>102</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p:spPr>
      </p:sp>
      <p:sp>
        <p:nvSpPr>
          <p:cNvPr id="254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4980" name="Slide Number Placeholder 3"/>
          <p:cNvSpPr>
            <a:spLocks noGrp="1"/>
          </p:cNvSpPr>
          <p:nvPr>
            <p:ph type="sldNum" sz="quarter" idx="5"/>
          </p:nvPr>
        </p:nvSpPr>
        <p:spPr bwMode="auto">
          <a:noFill/>
          <a:ln>
            <a:miter lim="800000"/>
            <a:headEnd/>
            <a:tailEnd/>
          </a:ln>
        </p:spPr>
        <p:txBody>
          <a:bodyPr/>
          <a:lstStyle/>
          <a:p>
            <a:fld id="{A42353EC-68DB-4BEA-8987-29F0E9773B55}" type="slidenum">
              <a:rPr lang="en-US" smtClean="0"/>
              <a:pPr/>
              <a:t>103</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p:spPr>
      </p:sp>
      <p:sp>
        <p:nvSpPr>
          <p:cNvPr id="261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1124" name="Slide Number Placeholder 3"/>
          <p:cNvSpPr>
            <a:spLocks noGrp="1"/>
          </p:cNvSpPr>
          <p:nvPr>
            <p:ph type="sldNum" sz="quarter" idx="5"/>
          </p:nvPr>
        </p:nvSpPr>
        <p:spPr bwMode="auto">
          <a:noFill/>
          <a:ln>
            <a:miter lim="800000"/>
            <a:headEnd/>
            <a:tailEnd/>
          </a:ln>
        </p:spPr>
        <p:txBody>
          <a:bodyPr/>
          <a:lstStyle/>
          <a:p>
            <a:fld id="{5A67F08F-E29A-4FDD-9CF8-E966365886BF}" type="slidenum">
              <a:rPr lang="en-US" smtClean="0"/>
              <a:pPr/>
              <a:t>104</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p:spPr>
      </p:sp>
      <p:sp>
        <p:nvSpPr>
          <p:cNvPr id="262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2148" name="Slide Number Placeholder 3"/>
          <p:cNvSpPr>
            <a:spLocks noGrp="1"/>
          </p:cNvSpPr>
          <p:nvPr>
            <p:ph type="sldNum" sz="quarter" idx="5"/>
          </p:nvPr>
        </p:nvSpPr>
        <p:spPr bwMode="auto">
          <a:noFill/>
          <a:ln>
            <a:miter lim="800000"/>
            <a:headEnd/>
            <a:tailEnd/>
          </a:ln>
        </p:spPr>
        <p:txBody>
          <a:bodyPr/>
          <a:lstStyle/>
          <a:p>
            <a:fld id="{51128D11-6219-45F6-9F05-054272D16FBE}" type="slidenum">
              <a:rPr lang="en-US" smtClean="0"/>
              <a:pPr/>
              <a:t>105</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p:spPr>
      </p:sp>
      <p:sp>
        <p:nvSpPr>
          <p:cNvPr id="263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3172" name="Slide Number Placeholder 3"/>
          <p:cNvSpPr>
            <a:spLocks noGrp="1"/>
          </p:cNvSpPr>
          <p:nvPr>
            <p:ph type="sldNum" sz="quarter" idx="5"/>
          </p:nvPr>
        </p:nvSpPr>
        <p:spPr bwMode="auto">
          <a:noFill/>
          <a:ln>
            <a:miter lim="800000"/>
            <a:headEnd/>
            <a:tailEnd/>
          </a:ln>
        </p:spPr>
        <p:txBody>
          <a:bodyPr/>
          <a:lstStyle/>
          <a:p>
            <a:fld id="{252A5D9E-C3CD-4977-A4A0-6281F4A79AF4}" type="slidenum">
              <a:rPr lang="en-US" smtClean="0"/>
              <a:pPr/>
              <a:t>106</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p:spPr>
      </p:sp>
      <p:sp>
        <p:nvSpPr>
          <p:cNvPr id="264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4196" name="Slide Number Placeholder 3"/>
          <p:cNvSpPr>
            <a:spLocks noGrp="1"/>
          </p:cNvSpPr>
          <p:nvPr>
            <p:ph type="sldNum" sz="quarter" idx="5"/>
          </p:nvPr>
        </p:nvSpPr>
        <p:spPr bwMode="auto">
          <a:noFill/>
          <a:ln>
            <a:miter lim="800000"/>
            <a:headEnd/>
            <a:tailEnd/>
          </a:ln>
        </p:spPr>
        <p:txBody>
          <a:bodyPr/>
          <a:lstStyle/>
          <a:p>
            <a:fld id="{F6A68F7F-89C8-48FF-9E7D-9F0E039FD418}" type="slidenum">
              <a:rPr lang="en-US" smtClean="0"/>
              <a:pPr/>
              <a:t>107</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bwMode="auto">
          <a:noFill/>
          <a:ln>
            <a:solidFill>
              <a:srgbClr val="000000"/>
            </a:solidFill>
            <a:miter lim="800000"/>
            <a:headEnd/>
            <a:tailEnd/>
          </a:ln>
        </p:spPr>
      </p:sp>
      <p:sp>
        <p:nvSpPr>
          <p:cNvPr id="364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4548" name="Slide Number Placeholder 3"/>
          <p:cNvSpPr>
            <a:spLocks noGrp="1"/>
          </p:cNvSpPr>
          <p:nvPr>
            <p:ph type="sldNum" sz="quarter" idx="5"/>
          </p:nvPr>
        </p:nvSpPr>
        <p:spPr bwMode="auto">
          <a:noFill/>
          <a:ln>
            <a:miter lim="800000"/>
            <a:headEnd/>
            <a:tailEnd/>
          </a:ln>
        </p:spPr>
        <p:txBody>
          <a:bodyPr/>
          <a:lstStyle/>
          <a:p>
            <a:fld id="{D081FE69-89C0-42A9-9B78-531D39F187C8}" type="slidenum">
              <a:rPr lang="en-US" smtClean="0"/>
              <a:pPr/>
              <a:t>109</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bwMode="auto">
          <a:noFill/>
          <a:ln>
            <a:miter lim="800000"/>
            <a:headEnd/>
            <a:tailEnd/>
          </a:ln>
        </p:spPr>
        <p:txBody>
          <a:bodyPr/>
          <a:lstStyle/>
          <a:p>
            <a:fld id="{3B4BACB9-7524-483B-B5E0-3B3822A2A699}" type="slidenum">
              <a:rPr lang="en-US" smtClean="0"/>
              <a:pPr/>
              <a:t>110</a:t>
            </a:fld>
            <a:endParaRPr lang="en-US" smtClean="0"/>
          </a:p>
        </p:txBody>
      </p:sp>
      <p:sp>
        <p:nvSpPr>
          <p:cNvPr id="237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75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8292" name="Slide Number Placeholder 3"/>
          <p:cNvSpPr>
            <a:spLocks noGrp="1"/>
          </p:cNvSpPr>
          <p:nvPr>
            <p:ph type="sldNum" sz="quarter" idx="5"/>
          </p:nvPr>
        </p:nvSpPr>
        <p:spPr bwMode="auto">
          <a:noFill/>
          <a:ln>
            <a:miter lim="800000"/>
            <a:headEnd/>
            <a:tailEnd/>
          </a:ln>
        </p:spPr>
        <p:txBody>
          <a:bodyPr/>
          <a:lstStyle/>
          <a:p>
            <a:fld id="{B59FA9FD-970A-4C58-B341-9D119BF00FF8}" type="slidenum">
              <a:rPr lang="en-US" smtClean="0"/>
              <a:pPr/>
              <a:t>14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DF1845-76A0-4C22-850C-18FE86518066}" type="slidenum">
              <a:rPr lang="en-US"/>
              <a:pPr fontAlgn="base">
                <a:spcBef>
                  <a:spcPct val="0"/>
                </a:spcBef>
                <a:spcAft>
                  <a:spcPct val="0"/>
                </a:spcAft>
                <a:defRPr/>
              </a:pPr>
              <a:t>19</a:t>
            </a:fld>
            <a:endParaRPr lang="en-US"/>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fld id="{8473D8B7-261D-4DF9-803A-051CFBE42620}" type="datetime1">
              <a:rPr lang="en-US" smtClean="0"/>
              <a:pPr>
                <a:defRPr/>
              </a:pPr>
              <a:t>20/05/2014</a:t>
            </a:fld>
            <a:endParaRPr lang="en-US"/>
          </a:p>
        </p:txBody>
      </p:sp>
      <p:sp>
        <p:nvSpPr>
          <p:cNvPr id="2" name="Footer Placeholder 1"/>
          <p:cNvSpPr>
            <a:spLocks noGrp="1"/>
          </p:cNvSpPr>
          <p:nvPr>
            <p:ph type="ftr" sz="quarter" idx="11"/>
          </p:nvPr>
        </p:nvSpPr>
        <p:spPr/>
        <p:txBody>
          <a:bodyPr/>
          <a:lstStyle/>
          <a:p>
            <a:pPr>
              <a:defRPr/>
            </a:pPr>
            <a:endParaRPr lang="en-US"/>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18BA7BF9-D32B-4F6B-9612-D389B6E87A26}"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24DF557-65F0-487F-BE4A-CF213AA070F2}" type="datetime1">
              <a:rPr lang="en-US" smtClean="0"/>
              <a:pPr>
                <a:defRPr/>
              </a:pPr>
              <a:t>20/05/2014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E347BF-875C-4EAA-B513-C6C3F6C7160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3D97329-27B3-4E4F-8832-0D82A45FCC72}" type="datetime1">
              <a:rPr lang="en-US" smtClean="0"/>
              <a:pPr>
                <a:defRPr/>
              </a:pPr>
              <a:t>20/05/2014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AF4124-733D-4752-9DBD-4B31E3B37F0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C1687562-F5F6-4EC9-A047-69221B5B3695}" type="datetime1">
              <a:rPr lang="en-US" smtClean="0"/>
              <a:pPr>
                <a:defRPr/>
              </a:pPr>
              <a:t>20/05/2014</a:t>
            </a:fld>
            <a:endParaRPr lang="en-US"/>
          </a:p>
        </p:txBody>
      </p:sp>
      <p:sp>
        <p:nvSpPr>
          <p:cNvPr id="19" name="Footer Placeholder 18"/>
          <p:cNvSpPr>
            <a:spLocks noGrp="1"/>
          </p:cNvSpPr>
          <p:nvPr>
            <p:ph type="ftr" sz="quarter" idx="11"/>
          </p:nvPr>
        </p:nvSpPr>
        <p:spPr>
          <a:xfrm>
            <a:off x="3581400" y="76200"/>
            <a:ext cx="2895600" cy="288925"/>
          </a:xfrm>
        </p:spPr>
        <p:txBody>
          <a:bodyPr/>
          <a:lstStyle/>
          <a:p>
            <a:pPr>
              <a:defRPr/>
            </a:pPr>
            <a:endParaRPr lang="en-US"/>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221187AD-0078-41F9-B609-D13A2AA37E2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fld id="{83A404F3-4F2D-4018-BA73-80D66A78B42A}" type="datetime1">
              <a:rPr lang="en-US" smtClean="0"/>
              <a:pPr>
                <a:defRPr/>
              </a:pPr>
              <a:t>20/05/2014</a:t>
            </a:fld>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0F1182A0-EF17-49B4-BA0A-5CF61F88D992}" type="slidenum">
              <a:rPr lang="en-US" smtClean="0"/>
              <a:pPr>
                <a:defRPr/>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fld id="{E54E3870-31A7-42F5-818D-62A26213285D}" type="datetime1">
              <a:rPr lang="en-US" smtClean="0"/>
              <a:pPr>
                <a:defRPr/>
              </a:pPr>
              <a:t>20/05/2014</a:t>
            </a:fld>
            <a:endParaRPr lang="en-US"/>
          </a:p>
        </p:txBody>
      </p:sp>
      <p:sp>
        <p:nvSpPr>
          <p:cNvPr id="10" name="Footer Placeholder 9"/>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46AB969F-0ADD-42D8-B6D3-B0C61BB1FC39}"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fld id="{1F6DC8F0-E3B4-45F4-BC73-79B57E001E7C}" type="datetime1">
              <a:rPr lang="en-US" smtClean="0"/>
              <a:pPr>
                <a:defRPr/>
              </a:pPr>
              <a:t>20/05/2014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29600" y="6477000"/>
            <a:ext cx="762000" cy="246888"/>
          </a:xfrm>
        </p:spPr>
        <p:txBody>
          <a:bodyPr/>
          <a:lstStyle/>
          <a:p>
            <a:pPr>
              <a:defRPr/>
            </a:pPr>
            <a:fld id="{B0D4583F-9D66-4DDE-9BBA-E846F2CF9FF4}" type="slidenum">
              <a:rPr lang="en-US" smtClean="0"/>
              <a:pPr>
                <a:defRPr/>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5C8F05FC-050A-4D59-9C6A-59385C13F78F}" type="datetime1">
              <a:rPr lang="en-US" smtClean="0"/>
              <a:pPr>
                <a:defRPr/>
              </a:pPr>
              <a:t>20/05/2014</a:t>
            </a:fld>
            <a:endParaRPr lang="en-US"/>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E08C97-5C44-42B1-8FCD-9B2B529C7F0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5874C05-44D2-47B2-9C6F-DCF4603C7413}" type="datetime1">
              <a:rPr lang="en-US" smtClean="0"/>
              <a:pPr>
                <a:defRPr/>
              </a:pPr>
              <a:t>20/05/2014</a:t>
            </a:fld>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5DE763-C79D-4329-A414-C46D9E0F34D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02202C89-692B-4C60-B727-6D4A08A5B715}" type="datetime1">
              <a:rPr lang="en-US" smtClean="0"/>
              <a:pPr>
                <a:defRPr/>
              </a:pPr>
              <a:t>20/05/2014</a:t>
            </a:fld>
            <a:endParaRPr lang="en-US"/>
          </a:p>
        </p:txBody>
      </p:sp>
      <p:sp>
        <p:nvSpPr>
          <p:cNvPr id="29" name="Footer Placeholder 28"/>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35068F8-0DB0-4E40-AAFF-15DE9BF5105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fld id="{220725E9-629D-4E5C-A99A-F1BB6D3E5DBA}" type="datetime1">
              <a:rPr lang="en-US" smtClean="0"/>
              <a:pPr>
                <a:defRPr/>
              </a:pPr>
              <a:t>20/05/2014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AA667165-0ADF-4F87-9645-F732B6A17322}" type="slidenum">
              <a:rPr lang="en-US" smtClean="0"/>
              <a:pPr>
                <a:defRPr/>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098D1937-E6BE-490C-A535-AA8D5F72DC3C}" type="datetime1">
              <a:rPr lang="en-US" smtClean="0"/>
              <a:pPr>
                <a:defRPr/>
              </a:pPr>
              <a:t>20/05/2014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0028D581-A6F5-4264-BCB9-7B96BBDA7C16}" type="slidenum">
              <a:rPr lang="en-US" smtClean="0"/>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jpeg"/></Relationships>
</file>

<file path=ppt/slides/_rels/slide10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www.amazon.com/gp/product/images/B000RLC5Q4/ref=dp_image_0?ie=UTF8&amp;n=706809011&amp;s=team-sports" TargetMode="External"/><Relationship Id="rId7" Type="http://schemas.openxmlformats.org/officeDocument/2006/relationships/image" Target="../media/image72.wmf"/><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hyperlink" Target="http://www.basketballgoals.com/inground-basketball-hoops/complete-systems/barbarian72adjustableingroundsystem.cfm" TargetMode="External"/><Relationship Id="rId4" Type="http://schemas.openxmlformats.org/officeDocument/2006/relationships/image" Target="../media/image70.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upload.wikimedia.org/wikipedia/commons/a/ae/Working-memory-en.sv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0.jpeg"/><Relationship Id="rId7" Type="http://schemas.openxmlformats.org/officeDocument/2006/relationships/image" Target="../media/image19.jpe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3.jpeg"/><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8.gif"/><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hyperlink" Target="http://en.wikipedia.org/wiki/File:ATM_750x1300.jpg"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6.jpeg"/></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3.wmf"/><Relationship Id="rId4" Type="http://schemas.openxmlformats.org/officeDocument/2006/relationships/image" Target="../media/image42.w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46.jpeg"/></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3.wmf"/><Relationship Id="rId4" Type="http://schemas.openxmlformats.org/officeDocument/2006/relationships/image" Target="../media/image42.w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7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wmf"/></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8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image" Target="../media/image6.jpeg"/></Relationships>
</file>

<file path=ppt/slides/_rels/slide9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65.wmf"/><Relationship Id="rId4" Type="http://schemas.openxmlformats.org/officeDocument/2006/relationships/image" Target="../media/image64.jpe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2381250"/>
          </a:xfrm>
        </p:spPr>
        <p:txBody>
          <a:bodyPr/>
          <a:lstStyle/>
          <a:p>
            <a:r>
              <a:rPr lang="en-US" dirty="0" smtClean="0"/>
              <a:t>Human Information Processing </a:t>
            </a:r>
            <a:br>
              <a:rPr lang="en-US" dirty="0" smtClean="0"/>
            </a:br>
            <a:r>
              <a:rPr lang="en-US" dirty="0" smtClean="0"/>
              <a:t>and</a:t>
            </a:r>
            <a:br>
              <a:rPr lang="en-US" dirty="0" smtClean="0"/>
            </a:br>
            <a:r>
              <a:rPr lang="en-US" dirty="0" smtClean="0"/>
              <a:t>Cognitive Task Analysis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99" name="TextBox 48"/>
          <p:cNvSpPr txBox="1">
            <a:spLocks noChangeArrowheads="1"/>
          </p:cNvSpPr>
          <p:nvPr/>
        </p:nvSpPr>
        <p:spPr bwMode="auto">
          <a:xfrm>
            <a:off x="6781800" y="304800"/>
            <a:ext cx="2209800" cy="2031325"/>
          </a:xfrm>
          <a:prstGeom prst="rect">
            <a:avLst/>
          </a:prstGeom>
          <a:solidFill>
            <a:srgbClr val="FF6600"/>
          </a:solidFill>
          <a:ln w="12700">
            <a:solidFill>
              <a:schemeClr val="tx1"/>
            </a:solidFill>
            <a:miter lim="800000"/>
            <a:headEnd/>
            <a:tailEnd/>
          </a:ln>
        </p:spPr>
        <p:txBody>
          <a:bodyPr wrap="square">
            <a:spAutoFit/>
          </a:bodyPr>
          <a:lstStyle/>
          <a:p>
            <a:pPr algn="ctr"/>
            <a:r>
              <a:rPr lang="en-US" sz="1400" dirty="0" smtClean="0"/>
              <a:t>Secondary task</a:t>
            </a:r>
          </a:p>
          <a:p>
            <a:pPr algn="ctr"/>
            <a:endParaRPr lang="en-US" sz="1400" dirty="0" smtClean="0"/>
          </a:p>
          <a:p>
            <a:pPr algn="ctr"/>
            <a:endParaRPr lang="en-US" sz="1400" dirty="0" smtClean="0"/>
          </a:p>
          <a:p>
            <a:pPr algn="ctr"/>
            <a:endParaRPr lang="en-US" sz="1400" dirty="0" smtClean="0"/>
          </a:p>
          <a:p>
            <a:pPr algn="ctr"/>
            <a:endParaRPr lang="en-US" sz="1400" dirty="0" smtClean="0"/>
          </a:p>
          <a:p>
            <a:pPr algn="ctr"/>
            <a:endParaRPr lang="en-US" sz="1400" dirty="0" smtClean="0"/>
          </a:p>
          <a:p>
            <a:pPr algn="ctr"/>
            <a:endParaRPr lang="en-US" sz="1400" dirty="0" smtClean="0"/>
          </a:p>
          <a:p>
            <a:pPr algn="ctr"/>
            <a:endParaRPr lang="en-US" sz="1400" dirty="0" smtClean="0"/>
          </a:p>
          <a:p>
            <a:pPr algn="ctr"/>
            <a:endParaRPr lang="en-US" sz="1400" dirty="0"/>
          </a:p>
        </p:txBody>
      </p:sp>
      <p:sp>
        <p:nvSpPr>
          <p:cNvPr id="2" name="Right Arrow 1"/>
          <p:cNvSpPr/>
          <p:nvPr/>
        </p:nvSpPr>
        <p:spPr>
          <a:xfrm rot="18826295">
            <a:off x="104776" y="4648200"/>
            <a:ext cx="2474912" cy="1347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044" name="TextBox 13"/>
          <p:cNvSpPr txBox="1">
            <a:spLocks noChangeArrowheads="1"/>
          </p:cNvSpPr>
          <p:nvPr/>
        </p:nvSpPr>
        <p:spPr bwMode="auto">
          <a:xfrm>
            <a:off x="2286000" y="5257800"/>
            <a:ext cx="1371600" cy="1384995"/>
          </a:xfrm>
          <a:prstGeom prst="rect">
            <a:avLst/>
          </a:prstGeom>
          <a:solidFill>
            <a:srgbClr val="FFCCFF"/>
          </a:solidFill>
          <a:ln w="12700">
            <a:solidFill>
              <a:schemeClr val="tx1"/>
            </a:solidFill>
            <a:miter lim="800000"/>
            <a:headEnd/>
            <a:tailEnd/>
          </a:ln>
        </p:spPr>
        <p:txBody>
          <a:bodyPr wrap="square">
            <a:spAutoFit/>
          </a:bodyPr>
          <a:lstStyle/>
          <a:p>
            <a:r>
              <a:rPr lang="en-US" sz="1200" b="1" i="1" dirty="0"/>
              <a:t>Write Down</a:t>
            </a:r>
          </a:p>
          <a:p>
            <a:r>
              <a:rPr lang="en-US" sz="1200" dirty="0"/>
              <a:t>29.90</a:t>
            </a:r>
          </a:p>
          <a:p>
            <a:r>
              <a:rPr lang="en-US" sz="1200" dirty="0"/>
              <a:t>27L</a:t>
            </a:r>
          </a:p>
          <a:p>
            <a:r>
              <a:rPr lang="en-US" sz="1200" dirty="0"/>
              <a:t>SW @ 25, G 30</a:t>
            </a:r>
          </a:p>
          <a:p>
            <a:r>
              <a:rPr lang="en-US" sz="1200" dirty="0"/>
              <a:t>ALPHA 3</a:t>
            </a:r>
          </a:p>
          <a:p>
            <a:r>
              <a:rPr lang="en-US" sz="1200" dirty="0"/>
              <a:t>118.7</a:t>
            </a:r>
          </a:p>
          <a:p>
            <a:r>
              <a:rPr lang="en-US" sz="1200" dirty="0"/>
              <a:t>7700</a:t>
            </a:r>
          </a:p>
        </p:txBody>
      </p:sp>
      <p:sp>
        <p:nvSpPr>
          <p:cNvPr id="3" name="Rectangle 2"/>
          <p:cNvSpPr/>
          <p:nvPr/>
        </p:nvSpPr>
        <p:spPr bwMode="auto">
          <a:xfrm>
            <a:off x="1295400" y="4038600"/>
            <a:ext cx="18288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090</a:t>
            </a:r>
          </a:p>
        </p:txBody>
      </p:sp>
      <p:sp>
        <p:nvSpPr>
          <p:cNvPr id="16" name="Rectangle 15"/>
          <p:cNvSpPr/>
          <p:nvPr/>
        </p:nvSpPr>
        <p:spPr bwMode="auto">
          <a:xfrm>
            <a:off x="3124200" y="4038600"/>
            <a:ext cx="18288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090</a:t>
            </a:r>
          </a:p>
        </p:txBody>
      </p:sp>
      <p:sp>
        <p:nvSpPr>
          <p:cNvPr id="17" name="Rectangle 16"/>
          <p:cNvSpPr/>
          <p:nvPr/>
        </p:nvSpPr>
        <p:spPr bwMode="auto">
          <a:xfrm>
            <a:off x="4953000" y="4038600"/>
            <a:ext cx="18288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090</a:t>
            </a:r>
          </a:p>
        </p:txBody>
      </p:sp>
      <p:sp>
        <p:nvSpPr>
          <p:cNvPr id="27" name="Rectangle 26"/>
          <p:cNvSpPr/>
          <p:nvPr/>
        </p:nvSpPr>
        <p:spPr>
          <a:xfrm rot="787016">
            <a:off x="1982788" y="4759325"/>
            <a:ext cx="1828800" cy="2254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6000</a:t>
            </a:r>
          </a:p>
        </p:txBody>
      </p:sp>
      <p:sp>
        <p:nvSpPr>
          <p:cNvPr id="28" name="Rectangle 27"/>
          <p:cNvSpPr/>
          <p:nvPr/>
        </p:nvSpPr>
        <p:spPr>
          <a:xfrm rot="787016">
            <a:off x="3763963" y="5173663"/>
            <a:ext cx="1828800" cy="2254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5900</a:t>
            </a:r>
          </a:p>
        </p:txBody>
      </p:sp>
      <p:sp>
        <p:nvSpPr>
          <p:cNvPr id="29" name="Rectangle 28"/>
          <p:cNvSpPr/>
          <p:nvPr/>
        </p:nvSpPr>
        <p:spPr>
          <a:xfrm rot="787016">
            <a:off x="5545138" y="5589588"/>
            <a:ext cx="1828800" cy="2254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5800</a:t>
            </a:r>
          </a:p>
        </p:txBody>
      </p:sp>
      <p:sp>
        <p:nvSpPr>
          <p:cNvPr id="4" name="Rectangle 3"/>
          <p:cNvSpPr/>
          <p:nvPr/>
        </p:nvSpPr>
        <p:spPr bwMode="auto">
          <a:xfrm rot="5400000">
            <a:off x="6398419" y="3883819"/>
            <a:ext cx="995362"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360</a:t>
            </a:r>
          </a:p>
        </p:txBody>
      </p:sp>
      <p:sp>
        <p:nvSpPr>
          <p:cNvPr id="37" name="Rectangle 36"/>
          <p:cNvSpPr/>
          <p:nvPr/>
        </p:nvSpPr>
        <p:spPr bwMode="auto">
          <a:xfrm rot="5400000">
            <a:off x="6398418" y="2897982"/>
            <a:ext cx="995363"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360</a:t>
            </a:r>
          </a:p>
        </p:txBody>
      </p:sp>
      <p:sp>
        <p:nvSpPr>
          <p:cNvPr id="84" name="Rectangle 83"/>
          <p:cNvSpPr/>
          <p:nvPr/>
        </p:nvSpPr>
        <p:spPr bwMode="auto">
          <a:xfrm rot="2684231">
            <a:off x="7953375" y="3619500"/>
            <a:ext cx="1025525" cy="1619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5700</a:t>
            </a:r>
          </a:p>
        </p:txBody>
      </p:sp>
      <p:sp>
        <p:nvSpPr>
          <p:cNvPr id="85" name="Rectangle 84"/>
          <p:cNvSpPr/>
          <p:nvPr/>
        </p:nvSpPr>
        <p:spPr bwMode="auto">
          <a:xfrm rot="2684231">
            <a:off x="7205663" y="2881313"/>
            <a:ext cx="1025525" cy="1619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5600</a:t>
            </a:r>
          </a:p>
        </p:txBody>
      </p:sp>
      <p:sp>
        <p:nvSpPr>
          <p:cNvPr id="87074" name="TextBox 87"/>
          <p:cNvSpPr txBox="1">
            <a:spLocks noChangeArrowheads="1"/>
          </p:cNvSpPr>
          <p:nvPr/>
        </p:nvSpPr>
        <p:spPr bwMode="auto">
          <a:xfrm>
            <a:off x="1752600" y="3048000"/>
            <a:ext cx="4953000" cy="584775"/>
          </a:xfrm>
          <a:prstGeom prst="rect">
            <a:avLst/>
          </a:prstGeom>
          <a:solidFill>
            <a:srgbClr val="FFFF00"/>
          </a:solidFill>
          <a:ln w="57150">
            <a:solidFill>
              <a:schemeClr val="tx1"/>
            </a:solidFill>
            <a:miter lim="800000"/>
            <a:headEnd/>
            <a:tailEnd/>
          </a:ln>
        </p:spPr>
        <p:txBody>
          <a:bodyPr wrap="square">
            <a:spAutoFit/>
          </a:bodyPr>
          <a:lstStyle/>
          <a:p>
            <a:r>
              <a:rPr lang="en-US" sz="1600" b="1" i="1" dirty="0"/>
              <a:t>Alternately track (draw </a:t>
            </a:r>
            <a:r>
              <a:rPr lang="en-US" sz="1600" b="1" i="1" dirty="0" smtClean="0"/>
              <a:t>pencil lines</a:t>
            </a:r>
            <a:r>
              <a:rPr lang="en-US" sz="1600" b="1" i="1" dirty="0"/>
              <a:t>) along the Blue (Heading) and Green (Altitude) segments</a:t>
            </a:r>
          </a:p>
        </p:txBody>
      </p:sp>
      <p:sp>
        <p:nvSpPr>
          <p:cNvPr id="87076" name="TextBox 89"/>
          <p:cNvSpPr txBox="1">
            <a:spLocks noChangeArrowheads="1"/>
          </p:cNvSpPr>
          <p:nvPr/>
        </p:nvSpPr>
        <p:spPr bwMode="auto">
          <a:xfrm>
            <a:off x="0" y="6096000"/>
            <a:ext cx="762000" cy="369888"/>
          </a:xfrm>
          <a:prstGeom prst="rect">
            <a:avLst/>
          </a:prstGeom>
          <a:solidFill>
            <a:srgbClr val="C00000"/>
          </a:solidFill>
          <a:ln w="38100">
            <a:solidFill>
              <a:schemeClr val="tx1"/>
            </a:solidFill>
            <a:miter lim="800000"/>
            <a:headEnd/>
            <a:tailEnd/>
          </a:ln>
        </p:spPr>
        <p:txBody>
          <a:bodyPr>
            <a:spAutoFit/>
          </a:bodyPr>
          <a:lstStyle/>
          <a:p>
            <a:r>
              <a:rPr lang="en-US" b="1" i="1">
                <a:solidFill>
                  <a:schemeClr val="bg1"/>
                </a:solidFill>
              </a:rPr>
              <a:t>Start</a:t>
            </a:r>
          </a:p>
        </p:txBody>
      </p:sp>
      <p:sp>
        <p:nvSpPr>
          <p:cNvPr id="87077" name="TextBox 90"/>
          <p:cNvSpPr txBox="1">
            <a:spLocks noChangeArrowheads="1"/>
          </p:cNvSpPr>
          <p:nvPr/>
        </p:nvSpPr>
        <p:spPr bwMode="auto">
          <a:xfrm>
            <a:off x="304800" y="1371600"/>
            <a:ext cx="990600" cy="369888"/>
          </a:xfrm>
          <a:prstGeom prst="rect">
            <a:avLst/>
          </a:prstGeom>
          <a:solidFill>
            <a:srgbClr val="C00000"/>
          </a:solidFill>
          <a:ln w="38100">
            <a:solidFill>
              <a:schemeClr val="tx1"/>
            </a:solidFill>
            <a:miter lim="800000"/>
            <a:headEnd/>
            <a:tailEnd/>
          </a:ln>
        </p:spPr>
        <p:txBody>
          <a:bodyPr>
            <a:spAutoFit/>
          </a:bodyPr>
          <a:lstStyle/>
          <a:p>
            <a:r>
              <a:rPr lang="en-US" b="1" i="1">
                <a:solidFill>
                  <a:schemeClr val="bg1"/>
                </a:solidFill>
              </a:rPr>
              <a:t>Finish</a:t>
            </a:r>
          </a:p>
        </p:txBody>
      </p:sp>
      <p:sp>
        <p:nvSpPr>
          <p:cNvPr id="120" name="Oval 119"/>
          <p:cNvSpPr/>
          <p:nvPr/>
        </p:nvSpPr>
        <p:spPr>
          <a:xfrm>
            <a:off x="914400" y="6096000"/>
            <a:ext cx="7620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A</a:t>
            </a:r>
            <a:endParaRPr lang="en-US" sz="3200" b="1" dirty="0">
              <a:solidFill>
                <a:schemeClr val="tx1"/>
              </a:solidFill>
            </a:endParaRPr>
          </a:p>
        </p:txBody>
      </p:sp>
      <p:sp>
        <p:nvSpPr>
          <p:cNvPr id="122" name="Oval 121"/>
          <p:cNvSpPr/>
          <p:nvPr/>
        </p:nvSpPr>
        <p:spPr>
          <a:xfrm>
            <a:off x="1447800" y="3581400"/>
            <a:ext cx="7620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B</a:t>
            </a:r>
            <a:endParaRPr lang="en-US" sz="3200" b="1" dirty="0">
              <a:solidFill>
                <a:schemeClr val="tx1"/>
              </a:solidFill>
            </a:endParaRPr>
          </a:p>
        </p:txBody>
      </p:sp>
      <p:sp>
        <p:nvSpPr>
          <p:cNvPr id="123" name="Oval 122"/>
          <p:cNvSpPr/>
          <p:nvPr/>
        </p:nvSpPr>
        <p:spPr>
          <a:xfrm>
            <a:off x="7010400" y="4114800"/>
            <a:ext cx="7620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C</a:t>
            </a:r>
            <a:endParaRPr lang="en-US" sz="3200" b="1" dirty="0">
              <a:solidFill>
                <a:schemeClr val="tx1"/>
              </a:solidFill>
            </a:endParaRPr>
          </a:p>
        </p:txBody>
      </p:sp>
      <p:sp>
        <p:nvSpPr>
          <p:cNvPr id="124" name="Oval 123"/>
          <p:cNvSpPr/>
          <p:nvPr/>
        </p:nvSpPr>
        <p:spPr>
          <a:xfrm>
            <a:off x="6019800" y="1828800"/>
            <a:ext cx="7620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D</a:t>
            </a:r>
            <a:endParaRPr lang="en-US" sz="3200" b="1" dirty="0">
              <a:solidFill>
                <a:schemeClr val="tx1"/>
              </a:solidFill>
            </a:endParaRPr>
          </a:p>
        </p:txBody>
      </p:sp>
      <p:sp>
        <p:nvSpPr>
          <p:cNvPr id="69" name="Freeform 68"/>
          <p:cNvSpPr/>
          <p:nvPr/>
        </p:nvSpPr>
        <p:spPr>
          <a:xfrm rot="20613007">
            <a:off x="3124200" y="1295400"/>
            <a:ext cx="3425825" cy="679450"/>
          </a:xfrm>
          <a:custGeom>
            <a:avLst/>
            <a:gdLst>
              <a:gd name="connsiteX0" fmla="*/ 0 w 3425835"/>
              <a:gd name="connsiteY0" fmla="*/ 679269 h 679269"/>
              <a:gd name="connsiteX1" fmla="*/ 457200 w 3425835"/>
              <a:gd name="connsiteY1" fmla="*/ 666206 h 679269"/>
              <a:gd name="connsiteX2" fmla="*/ 496389 w 3425835"/>
              <a:gd name="connsiteY2" fmla="*/ 653143 h 679269"/>
              <a:gd name="connsiteX3" fmla="*/ 587829 w 3425835"/>
              <a:gd name="connsiteY3" fmla="*/ 627018 h 679269"/>
              <a:gd name="connsiteX4" fmla="*/ 679269 w 3425835"/>
              <a:gd name="connsiteY4" fmla="*/ 574766 h 679269"/>
              <a:gd name="connsiteX5" fmla="*/ 718457 w 3425835"/>
              <a:gd name="connsiteY5" fmla="*/ 561703 h 679269"/>
              <a:gd name="connsiteX6" fmla="*/ 757646 w 3425835"/>
              <a:gd name="connsiteY6" fmla="*/ 535578 h 679269"/>
              <a:gd name="connsiteX7" fmla="*/ 836023 w 3425835"/>
              <a:gd name="connsiteY7" fmla="*/ 509452 h 679269"/>
              <a:gd name="connsiteX8" fmla="*/ 927463 w 3425835"/>
              <a:gd name="connsiteY8" fmla="*/ 483326 h 679269"/>
              <a:gd name="connsiteX9" fmla="*/ 966652 w 3425835"/>
              <a:gd name="connsiteY9" fmla="*/ 470263 h 679269"/>
              <a:gd name="connsiteX10" fmla="*/ 1045029 w 3425835"/>
              <a:gd name="connsiteY10" fmla="*/ 457200 h 679269"/>
              <a:gd name="connsiteX11" fmla="*/ 1149532 w 3425835"/>
              <a:gd name="connsiteY11" fmla="*/ 431075 h 679269"/>
              <a:gd name="connsiteX12" fmla="*/ 1619794 w 3425835"/>
              <a:gd name="connsiteY12" fmla="*/ 418012 h 679269"/>
              <a:gd name="connsiteX13" fmla="*/ 1737360 w 3425835"/>
              <a:gd name="connsiteY13" fmla="*/ 391886 h 679269"/>
              <a:gd name="connsiteX14" fmla="*/ 1815737 w 3425835"/>
              <a:gd name="connsiteY14" fmla="*/ 339635 h 679269"/>
              <a:gd name="connsiteX15" fmla="*/ 1894114 w 3425835"/>
              <a:gd name="connsiteY15" fmla="*/ 313509 h 679269"/>
              <a:gd name="connsiteX16" fmla="*/ 1985554 w 3425835"/>
              <a:gd name="connsiteY16" fmla="*/ 261258 h 679269"/>
              <a:gd name="connsiteX17" fmla="*/ 2024743 w 3425835"/>
              <a:gd name="connsiteY17" fmla="*/ 248195 h 679269"/>
              <a:gd name="connsiteX18" fmla="*/ 2116183 w 3425835"/>
              <a:gd name="connsiteY18" fmla="*/ 209006 h 679269"/>
              <a:gd name="connsiteX19" fmla="*/ 2704012 w 3425835"/>
              <a:gd name="connsiteY19" fmla="*/ 195943 h 679269"/>
              <a:gd name="connsiteX20" fmla="*/ 2847703 w 3425835"/>
              <a:gd name="connsiteY20" fmla="*/ 156755 h 679269"/>
              <a:gd name="connsiteX21" fmla="*/ 2899954 w 3425835"/>
              <a:gd name="connsiteY21" fmla="*/ 130629 h 679269"/>
              <a:gd name="connsiteX22" fmla="*/ 2978332 w 3425835"/>
              <a:gd name="connsiteY22" fmla="*/ 104503 h 679269"/>
              <a:gd name="connsiteX23" fmla="*/ 3017520 w 3425835"/>
              <a:gd name="connsiteY23" fmla="*/ 91440 h 679269"/>
              <a:gd name="connsiteX24" fmla="*/ 3056709 w 3425835"/>
              <a:gd name="connsiteY24" fmla="*/ 65315 h 679269"/>
              <a:gd name="connsiteX25" fmla="*/ 3161212 w 3425835"/>
              <a:gd name="connsiteY25" fmla="*/ 39189 h 679269"/>
              <a:gd name="connsiteX26" fmla="*/ 3200400 w 3425835"/>
              <a:gd name="connsiteY26" fmla="*/ 26126 h 679269"/>
              <a:gd name="connsiteX27" fmla="*/ 3422469 w 3425835"/>
              <a:gd name="connsiteY27" fmla="*/ 0 h 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25835" h="679269">
                <a:moveTo>
                  <a:pt x="0" y="679269"/>
                </a:moveTo>
                <a:cubicBezTo>
                  <a:pt x="152400" y="674915"/>
                  <a:pt x="304949" y="674219"/>
                  <a:pt x="457200" y="666206"/>
                </a:cubicBezTo>
                <a:cubicBezTo>
                  <a:pt x="470951" y="665482"/>
                  <a:pt x="483149" y="656926"/>
                  <a:pt x="496389" y="653143"/>
                </a:cubicBezTo>
                <a:cubicBezTo>
                  <a:pt x="611233" y="620330"/>
                  <a:pt x="493847" y="658343"/>
                  <a:pt x="587829" y="627018"/>
                </a:cubicBezTo>
                <a:cubicBezTo>
                  <a:pt x="627187" y="600778"/>
                  <a:pt x="632861" y="594655"/>
                  <a:pt x="679269" y="574766"/>
                </a:cubicBezTo>
                <a:cubicBezTo>
                  <a:pt x="691925" y="569342"/>
                  <a:pt x="706141" y="567861"/>
                  <a:pt x="718457" y="561703"/>
                </a:cubicBezTo>
                <a:cubicBezTo>
                  <a:pt x="732499" y="554682"/>
                  <a:pt x="743300" y="541954"/>
                  <a:pt x="757646" y="535578"/>
                </a:cubicBezTo>
                <a:cubicBezTo>
                  <a:pt x="782811" y="524393"/>
                  <a:pt x="809897" y="518161"/>
                  <a:pt x="836023" y="509452"/>
                </a:cubicBezTo>
                <a:cubicBezTo>
                  <a:pt x="929980" y="478133"/>
                  <a:pt x="812653" y="516129"/>
                  <a:pt x="927463" y="483326"/>
                </a:cubicBezTo>
                <a:cubicBezTo>
                  <a:pt x="940703" y="479543"/>
                  <a:pt x="953210" y="473250"/>
                  <a:pt x="966652" y="470263"/>
                </a:cubicBezTo>
                <a:cubicBezTo>
                  <a:pt x="992507" y="464517"/>
                  <a:pt x="1019131" y="462750"/>
                  <a:pt x="1045029" y="457200"/>
                </a:cubicBezTo>
                <a:cubicBezTo>
                  <a:pt x="1080138" y="449677"/>
                  <a:pt x="1113639" y="432072"/>
                  <a:pt x="1149532" y="431075"/>
                </a:cubicBezTo>
                <a:lnTo>
                  <a:pt x="1619794" y="418012"/>
                </a:lnTo>
                <a:cubicBezTo>
                  <a:pt x="1641062" y="414467"/>
                  <a:pt x="1709795" y="407200"/>
                  <a:pt x="1737360" y="391886"/>
                </a:cubicBezTo>
                <a:cubicBezTo>
                  <a:pt x="1764808" y="376637"/>
                  <a:pt x="1785949" y="349564"/>
                  <a:pt x="1815737" y="339635"/>
                </a:cubicBezTo>
                <a:cubicBezTo>
                  <a:pt x="1841863" y="330926"/>
                  <a:pt x="1871200" y="328785"/>
                  <a:pt x="1894114" y="313509"/>
                </a:cubicBezTo>
                <a:cubicBezTo>
                  <a:pt x="1933472" y="287270"/>
                  <a:pt x="1939147" y="281146"/>
                  <a:pt x="1985554" y="261258"/>
                </a:cubicBezTo>
                <a:cubicBezTo>
                  <a:pt x="1998210" y="255834"/>
                  <a:pt x="2012427" y="254353"/>
                  <a:pt x="2024743" y="248195"/>
                </a:cubicBezTo>
                <a:cubicBezTo>
                  <a:pt x="2071632" y="224751"/>
                  <a:pt x="2056978" y="211423"/>
                  <a:pt x="2116183" y="209006"/>
                </a:cubicBezTo>
                <a:cubicBezTo>
                  <a:pt x="2312011" y="201013"/>
                  <a:pt x="2508069" y="200297"/>
                  <a:pt x="2704012" y="195943"/>
                </a:cubicBezTo>
                <a:cubicBezTo>
                  <a:pt x="2751787" y="186388"/>
                  <a:pt x="2803512" y="178851"/>
                  <a:pt x="2847703" y="156755"/>
                </a:cubicBezTo>
                <a:cubicBezTo>
                  <a:pt x="2865120" y="148046"/>
                  <a:pt x="2881874" y="137861"/>
                  <a:pt x="2899954" y="130629"/>
                </a:cubicBezTo>
                <a:cubicBezTo>
                  <a:pt x="2925523" y="120401"/>
                  <a:pt x="2952206" y="113212"/>
                  <a:pt x="2978332" y="104503"/>
                </a:cubicBezTo>
                <a:cubicBezTo>
                  <a:pt x="2991395" y="100149"/>
                  <a:pt x="3006063" y="99078"/>
                  <a:pt x="3017520" y="91440"/>
                </a:cubicBezTo>
                <a:cubicBezTo>
                  <a:pt x="3030583" y="82732"/>
                  <a:pt x="3042667" y="72336"/>
                  <a:pt x="3056709" y="65315"/>
                </a:cubicBezTo>
                <a:cubicBezTo>
                  <a:pt x="3086572" y="50384"/>
                  <a:pt x="3131397" y="46643"/>
                  <a:pt x="3161212" y="39189"/>
                </a:cubicBezTo>
                <a:cubicBezTo>
                  <a:pt x="3174570" y="35849"/>
                  <a:pt x="3186706" y="27567"/>
                  <a:pt x="3200400" y="26126"/>
                </a:cubicBezTo>
                <a:cubicBezTo>
                  <a:pt x="3425835" y="2396"/>
                  <a:pt x="3359140" y="63329"/>
                  <a:pt x="3422469" y="0"/>
                </a:cubicBezTo>
              </a:path>
            </a:pathLst>
          </a:cu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8" name="Freeform 77"/>
          <p:cNvSpPr/>
          <p:nvPr/>
        </p:nvSpPr>
        <p:spPr>
          <a:xfrm rot="20510142">
            <a:off x="3124200" y="1143000"/>
            <a:ext cx="3425825" cy="679450"/>
          </a:xfrm>
          <a:custGeom>
            <a:avLst/>
            <a:gdLst>
              <a:gd name="connsiteX0" fmla="*/ 0 w 3425835"/>
              <a:gd name="connsiteY0" fmla="*/ 679269 h 679269"/>
              <a:gd name="connsiteX1" fmla="*/ 457200 w 3425835"/>
              <a:gd name="connsiteY1" fmla="*/ 666206 h 679269"/>
              <a:gd name="connsiteX2" fmla="*/ 496389 w 3425835"/>
              <a:gd name="connsiteY2" fmla="*/ 653143 h 679269"/>
              <a:gd name="connsiteX3" fmla="*/ 587829 w 3425835"/>
              <a:gd name="connsiteY3" fmla="*/ 627018 h 679269"/>
              <a:gd name="connsiteX4" fmla="*/ 679269 w 3425835"/>
              <a:gd name="connsiteY4" fmla="*/ 574766 h 679269"/>
              <a:gd name="connsiteX5" fmla="*/ 718457 w 3425835"/>
              <a:gd name="connsiteY5" fmla="*/ 561703 h 679269"/>
              <a:gd name="connsiteX6" fmla="*/ 757646 w 3425835"/>
              <a:gd name="connsiteY6" fmla="*/ 535578 h 679269"/>
              <a:gd name="connsiteX7" fmla="*/ 836023 w 3425835"/>
              <a:gd name="connsiteY7" fmla="*/ 509452 h 679269"/>
              <a:gd name="connsiteX8" fmla="*/ 927463 w 3425835"/>
              <a:gd name="connsiteY8" fmla="*/ 483326 h 679269"/>
              <a:gd name="connsiteX9" fmla="*/ 966652 w 3425835"/>
              <a:gd name="connsiteY9" fmla="*/ 470263 h 679269"/>
              <a:gd name="connsiteX10" fmla="*/ 1045029 w 3425835"/>
              <a:gd name="connsiteY10" fmla="*/ 457200 h 679269"/>
              <a:gd name="connsiteX11" fmla="*/ 1149532 w 3425835"/>
              <a:gd name="connsiteY11" fmla="*/ 431075 h 679269"/>
              <a:gd name="connsiteX12" fmla="*/ 1619794 w 3425835"/>
              <a:gd name="connsiteY12" fmla="*/ 418012 h 679269"/>
              <a:gd name="connsiteX13" fmla="*/ 1737360 w 3425835"/>
              <a:gd name="connsiteY13" fmla="*/ 391886 h 679269"/>
              <a:gd name="connsiteX14" fmla="*/ 1815737 w 3425835"/>
              <a:gd name="connsiteY14" fmla="*/ 339635 h 679269"/>
              <a:gd name="connsiteX15" fmla="*/ 1894114 w 3425835"/>
              <a:gd name="connsiteY15" fmla="*/ 313509 h 679269"/>
              <a:gd name="connsiteX16" fmla="*/ 1985554 w 3425835"/>
              <a:gd name="connsiteY16" fmla="*/ 261258 h 679269"/>
              <a:gd name="connsiteX17" fmla="*/ 2024743 w 3425835"/>
              <a:gd name="connsiteY17" fmla="*/ 248195 h 679269"/>
              <a:gd name="connsiteX18" fmla="*/ 2116183 w 3425835"/>
              <a:gd name="connsiteY18" fmla="*/ 209006 h 679269"/>
              <a:gd name="connsiteX19" fmla="*/ 2704012 w 3425835"/>
              <a:gd name="connsiteY19" fmla="*/ 195943 h 679269"/>
              <a:gd name="connsiteX20" fmla="*/ 2847703 w 3425835"/>
              <a:gd name="connsiteY20" fmla="*/ 156755 h 679269"/>
              <a:gd name="connsiteX21" fmla="*/ 2899954 w 3425835"/>
              <a:gd name="connsiteY21" fmla="*/ 130629 h 679269"/>
              <a:gd name="connsiteX22" fmla="*/ 2978332 w 3425835"/>
              <a:gd name="connsiteY22" fmla="*/ 104503 h 679269"/>
              <a:gd name="connsiteX23" fmla="*/ 3017520 w 3425835"/>
              <a:gd name="connsiteY23" fmla="*/ 91440 h 679269"/>
              <a:gd name="connsiteX24" fmla="*/ 3056709 w 3425835"/>
              <a:gd name="connsiteY24" fmla="*/ 65315 h 679269"/>
              <a:gd name="connsiteX25" fmla="*/ 3161212 w 3425835"/>
              <a:gd name="connsiteY25" fmla="*/ 39189 h 679269"/>
              <a:gd name="connsiteX26" fmla="*/ 3200400 w 3425835"/>
              <a:gd name="connsiteY26" fmla="*/ 26126 h 679269"/>
              <a:gd name="connsiteX27" fmla="*/ 3422469 w 3425835"/>
              <a:gd name="connsiteY27" fmla="*/ 0 h 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25835" h="679269">
                <a:moveTo>
                  <a:pt x="0" y="679269"/>
                </a:moveTo>
                <a:cubicBezTo>
                  <a:pt x="152400" y="674915"/>
                  <a:pt x="304949" y="674219"/>
                  <a:pt x="457200" y="666206"/>
                </a:cubicBezTo>
                <a:cubicBezTo>
                  <a:pt x="470951" y="665482"/>
                  <a:pt x="483149" y="656926"/>
                  <a:pt x="496389" y="653143"/>
                </a:cubicBezTo>
                <a:cubicBezTo>
                  <a:pt x="611233" y="620330"/>
                  <a:pt x="493847" y="658343"/>
                  <a:pt x="587829" y="627018"/>
                </a:cubicBezTo>
                <a:cubicBezTo>
                  <a:pt x="627187" y="600778"/>
                  <a:pt x="632861" y="594655"/>
                  <a:pt x="679269" y="574766"/>
                </a:cubicBezTo>
                <a:cubicBezTo>
                  <a:pt x="691925" y="569342"/>
                  <a:pt x="706141" y="567861"/>
                  <a:pt x="718457" y="561703"/>
                </a:cubicBezTo>
                <a:cubicBezTo>
                  <a:pt x="732499" y="554682"/>
                  <a:pt x="743300" y="541954"/>
                  <a:pt x="757646" y="535578"/>
                </a:cubicBezTo>
                <a:cubicBezTo>
                  <a:pt x="782811" y="524393"/>
                  <a:pt x="809897" y="518161"/>
                  <a:pt x="836023" y="509452"/>
                </a:cubicBezTo>
                <a:cubicBezTo>
                  <a:pt x="929980" y="478133"/>
                  <a:pt x="812653" y="516129"/>
                  <a:pt x="927463" y="483326"/>
                </a:cubicBezTo>
                <a:cubicBezTo>
                  <a:pt x="940703" y="479543"/>
                  <a:pt x="953210" y="473250"/>
                  <a:pt x="966652" y="470263"/>
                </a:cubicBezTo>
                <a:cubicBezTo>
                  <a:pt x="992507" y="464517"/>
                  <a:pt x="1019131" y="462750"/>
                  <a:pt x="1045029" y="457200"/>
                </a:cubicBezTo>
                <a:cubicBezTo>
                  <a:pt x="1080138" y="449677"/>
                  <a:pt x="1113639" y="432072"/>
                  <a:pt x="1149532" y="431075"/>
                </a:cubicBezTo>
                <a:lnTo>
                  <a:pt x="1619794" y="418012"/>
                </a:lnTo>
                <a:cubicBezTo>
                  <a:pt x="1641062" y="414467"/>
                  <a:pt x="1709795" y="407200"/>
                  <a:pt x="1737360" y="391886"/>
                </a:cubicBezTo>
                <a:cubicBezTo>
                  <a:pt x="1764808" y="376637"/>
                  <a:pt x="1785949" y="349564"/>
                  <a:pt x="1815737" y="339635"/>
                </a:cubicBezTo>
                <a:cubicBezTo>
                  <a:pt x="1841863" y="330926"/>
                  <a:pt x="1871200" y="328785"/>
                  <a:pt x="1894114" y="313509"/>
                </a:cubicBezTo>
                <a:cubicBezTo>
                  <a:pt x="1933472" y="287270"/>
                  <a:pt x="1939147" y="281146"/>
                  <a:pt x="1985554" y="261258"/>
                </a:cubicBezTo>
                <a:cubicBezTo>
                  <a:pt x="1998210" y="255834"/>
                  <a:pt x="2012427" y="254353"/>
                  <a:pt x="2024743" y="248195"/>
                </a:cubicBezTo>
                <a:cubicBezTo>
                  <a:pt x="2071632" y="224751"/>
                  <a:pt x="2056978" y="211423"/>
                  <a:pt x="2116183" y="209006"/>
                </a:cubicBezTo>
                <a:cubicBezTo>
                  <a:pt x="2312011" y="201013"/>
                  <a:pt x="2508069" y="200297"/>
                  <a:pt x="2704012" y="195943"/>
                </a:cubicBezTo>
                <a:cubicBezTo>
                  <a:pt x="2751787" y="186388"/>
                  <a:pt x="2803512" y="178851"/>
                  <a:pt x="2847703" y="156755"/>
                </a:cubicBezTo>
                <a:cubicBezTo>
                  <a:pt x="2865120" y="148046"/>
                  <a:pt x="2881874" y="137861"/>
                  <a:pt x="2899954" y="130629"/>
                </a:cubicBezTo>
                <a:cubicBezTo>
                  <a:pt x="2925523" y="120401"/>
                  <a:pt x="2952206" y="113212"/>
                  <a:pt x="2978332" y="104503"/>
                </a:cubicBezTo>
                <a:cubicBezTo>
                  <a:pt x="2991395" y="100149"/>
                  <a:pt x="3006063" y="99078"/>
                  <a:pt x="3017520" y="91440"/>
                </a:cubicBezTo>
                <a:cubicBezTo>
                  <a:pt x="3030583" y="82732"/>
                  <a:pt x="3042667" y="72336"/>
                  <a:pt x="3056709" y="65315"/>
                </a:cubicBezTo>
                <a:cubicBezTo>
                  <a:pt x="3086572" y="50384"/>
                  <a:pt x="3131397" y="46643"/>
                  <a:pt x="3161212" y="39189"/>
                </a:cubicBezTo>
                <a:cubicBezTo>
                  <a:pt x="3174570" y="35849"/>
                  <a:pt x="3186706" y="27567"/>
                  <a:pt x="3200400" y="26126"/>
                </a:cubicBezTo>
                <a:cubicBezTo>
                  <a:pt x="3425835" y="2396"/>
                  <a:pt x="3359140" y="63329"/>
                  <a:pt x="3422469" y="0"/>
                </a:cubicBezTo>
              </a:path>
            </a:pathLst>
          </a:cu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3" name="Freeform 82"/>
          <p:cNvSpPr/>
          <p:nvPr/>
        </p:nvSpPr>
        <p:spPr bwMode="auto">
          <a:xfrm rot="286883">
            <a:off x="3463925" y="2395538"/>
            <a:ext cx="3317875" cy="327025"/>
          </a:xfrm>
          <a:custGeom>
            <a:avLst/>
            <a:gdLst>
              <a:gd name="connsiteX0" fmla="*/ 0 w 3317966"/>
              <a:gd name="connsiteY0" fmla="*/ 274320 h 326571"/>
              <a:gd name="connsiteX1" fmla="*/ 418012 w 3317966"/>
              <a:gd name="connsiteY1" fmla="*/ 261257 h 326571"/>
              <a:gd name="connsiteX2" fmla="*/ 483326 w 3317966"/>
              <a:gd name="connsiteY2" fmla="*/ 248194 h 326571"/>
              <a:gd name="connsiteX3" fmla="*/ 561703 w 3317966"/>
              <a:gd name="connsiteY3" fmla="*/ 195943 h 326571"/>
              <a:gd name="connsiteX4" fmla="*/ 653143 w 3317966"/>
              <a:gd name="connsiteY4" fmla="*/ 156754 h 326571"/>
              <a:gd name="connsiteX5" fmla="*/ 692332 w 3317966"/>
              <a:gd name="connsiteY5" fmla="*/ 130628 h 326571"/>
              <a:gd name="connsiteX6" fmla="*/ 731520 w 3317966"/>
              <a:gd name="connsiteY6" fmla="*/ 117565 h 326571"/>
              <a:gd name="connsiteX7" fmla="*/ 1058092 w 3317966"/>
              <a:gd name="connsiteY7" fmla="*/ 130628 h 326571"/>
              <a:gd name="connsiteX8" fmla="*/ 1149532 w 3317966"/>
              <a:gd name="connsiteY8" fmla="*/ 235131 h 326571"/>
              <a:gd name="connsiteX9" fmla="*/ 1175657 w 3317966"/>
              <a:gd name="connsiteY9" fmla="*/ 274320 h 326571"/>
              <a:gd name="connsiteX10" fmla="*/ 1254034 w 3317966"/>
              <a:gd name="connsiteY10" fmla="*/ 326571 h 326571"/>
              <a:gd name="connsiteX11" fmla="*/ 1554480 w 3317966"/>
              <a:gd name="connsiteY11" fmla="*/ 313508 h 326571"/>
              <a:gd name="connsiteX12" fmla="*/ 1632857 w 3317966"/>
              <a:gd name="connsiteY12" fmla="*/ 274320 h 326571"/>
              <a:gd name="connsiteX13" fmla="*/ 1724297 w 3317966"/>
              <a:gd name="connsiteY13" fmla="*/ 209005 h 326571"/>
              <a:gd name="connsiteX14" fmla="*/ 1763486 w 3317966"/>
              <a:gd name="connsiteY14" fmla="*/ 195943 h 326571"/>
              <a:gd name="connsiteX15" fmla="*/ 1802674 w 3317966"/>
              <a:gd name="connsiteY15" fmla="*/ 156754 h 326571"/>
              <a:gd name="connsiteX16" fmla="*/ 1841863 w 3317966"/>
              <a:gd name="connsiteY16" fmla="*/ 143691 h 326571"/>
              <a:gd name="connsiteX17" fmla="*/ 1854926 w 3317966"/>
              <a:gd name="connsiteY17" fmla="*/ 104503 h 326571"/>
              <a:gd name="connsiteX18" fmla="*/ 1946366 w 3317966"/>
              <a:gd name="connsiteY18" fmla="*/ 65314 h 326571"/>
              <a:gd name="connsiteX19" fmla="*/ 2286000 w 3317966"/>
              <a:gd name="connsiteY19" fmla="*/ 78377 h 326571"/>
              <a:gd name="connsiteX20" fmla="*/ 2325189 w 3317966"/>
              <a:gd name="connsiteY20" fmla="*/ 91440 h 326571"/>
              <a:gd name="connsiteX21" fmla="*/ 2455817 w 3317966"/>
              <a:gd name="connsiteY21" fmla="*/ 104503 h 326571"/>
              <a:gd name="connsiteX22" fmla="*/ 2495006 w 3317966"/>
              <a:gd name="connsiteY22" fmla="*/ 117565 h 326571"/>
              <a:gd name="connsiteX23" fmla="*/ 2547257 w 3317966"/>
              <a:gd name="connsiteY23" fmla="*/ 130628 h 326571"/>
              <a:gd name="connsiteX24" fmla="*/ 2573383 w 3317966"/>
              <a:gd name="connsiteY24" fmla="*/ 169817 h 326571"/>
              <a:gd name="connsiteX25" fmla="*/ 2612572 w 3317966"/>
              <a:gd name="connsiteY25" fmla="*/ 182880 h 326571"/>
              <a:gd name="connsiteX26" fmla="*/ 2651760 w 3317966"/>
              <a:gd name="connsiteY26" fmla="*/ 209005 h 326571"/>
              <a:gd name="connsiteX27" fmla="*/ 2965269 w 3317966"/>
              <a:gd name="connsiteY27" fmla="*/ 195943 h 326571"/>
              <a:gd name="connsiteX28" fmla="*/ 2978332 w 3317966"/>
              <a:gd name="connsiteY28" fmla="*/ 156754 h 326571"/>
              <a:gd name="connsiteX29" fmla="*/ 3056709 w 3317966"/>
              <a:gd name="connsiteY29" fmla="*/ 39188 h 326571"/>
              <a:gd name="connsiteX30" fmla="*/ 3082834 w 3317966"/>
              <a:gd name="connsiteY30" fmla="*/ 0 h 326571"/>
              <a:gd name="connsiteX31" fmla="*/ 3317966 w 3317966"/>
              <a:gd name="connsiteY31" fmla="*/ 0 h 32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17966" h="326571">
                <a:moveTo>
                  <a:pt x="0" y="274320"/>
                </a:moveTo>
                <a:cubicBezTo>
                  <a:pt x="139337" y="269966"/>
                  <a:pt x="278810" y="268782"/>
                  <a:pt x="418012" y="261257"/>
                </a:cubicBezTo>
                <a:cubicBezTo>
                  <a:pt x="440182" y="260059"/>
                  <a:pt x="463468" y="258123"/>
                  <a:pt x="483326" y="248194"/>
                </a:cubicBezTo>
                <a:cubicBezTo>
                  <a:pt x="678997" y="150356"/>
                  <a:pt x="395609" y="251303"/>
                  <a:pt x="561703" y="195943"/>
                </a:cubicBezTo>
                <a:cubicBezTo>
                  <a:pt x="660090" y="130352"/>
                  <a:pt x="535049" y="207366"/>
                  <a:pt x="653143" y="156754"/>
                </a:cubicBezTo>
                <a:cubicBezTo>
                  <a:pt x="667573" y="150569"/>
                  <a:pt x="678290" y="137649"/>
                  <a:pt x="692332" y="130628"/>
                </a:cubicBezTo>
                <a:cubicBezTo>
                  <a:pt x="704648" y="124470"/>
                  <a:pt x="718457" y="121919"/>
                  <a:pt x="731520" y="117565"/>
                </a:cubicBezTo>
                <a:cubicBezTo>
                  <a:pt x="840377" y="121919"/>
                  <a:pt x="949768" y="119022"/>
                  <a:pt x="1058092" y="130628"/>
                </a:cubicBezTo>
                <a:cubicBezTo>
                  <a:pt x="1097167" y="134815"/>
                  <a:pt x="1141048" y="222406"/>
                  <a:pt x="1149532" y="235131"/>
                </a:cubicBezTo>
                <a:cubicBezTo>
                  <a:pt x="1158241" y="248194"/>
                  <a:pt x="1162594" y="265611"/>
                  <a:pt x="1175657" y="274320"/>
                </a:cubicBezTo>
                <a:lnTo>
                  <a:pt x="1254034" y="326571"/>
                </a:lnTo>
                <a:cubicBezTo>
                  <a:pt x="1354183" y="322217"/>
                  <a:pt x="1454532" y="321196"/>
                  <a:pt x="1554480" y="313508"/>
                </a:cubicBezTo>
                <a:cubicBezTo>
                  <a:pt x="1583486" y="311277"/>
                  <a:pt x="1610803" y="290073"/>
                  <a:pt x="1632857" y="274320"/>
                </a:cubicBezTo>
                <a:cubicBezTo>
                  <a:pt x="1646656" y="264463"/>
                  <a:pt x="1703779" y="219264"/>
                  <a:pt x="1724297" y="209005"/>
                </a:cubicBezTo>
                <a:cubicBezTo>
                  <a:pt x="1736613" y="202847"/>
                  <a:pt x="1750423" y="200297"/>
                  <a:pt x="1763486" y="195943"/>
                </a:cubicBezTo>
                <a:cubicBezTo>
                  <a:pt x="1776549" y="182880"/>
                  <a:pt x="1787303" y="167001"/>
                  <a:pt x="1802674" y="156754"/>
                </a:cubicBezTo>
                <a:cubicBezTo>
                  <a:pt x="1814131" y="149116"/>
                  <a:pt x="1832126" y="153427"/>
                  <a:pt x="1841863" y="143691"/>
                </a:cubicBezTo>
                <a:cubicBezTo>
                  <a:pt x="1851599" y="133955"/>
                  <a:pt x="1846324" y="115255"/>
                  <a:pt x="1854926" y="104503"/>
                </a:cubicBezTo>
                <a:cubicBezTo>
                  <a:pt x="1877479" y="76311"/>
                  <a:pt x="1914989" y="73158"/>
                  <a:pt x="1946366" y="65314"/>
                </a:cubicBezTo>
                <a:cubicBezTo>
                  <a:pt x="2059577" y="69668"/>
                  <a:pt x="2172973" y="70582"/>
                  <a:pt x="2286000" y="78377"/>
                </a:cubicBezTo>
                <a:cubicBezTo>
                  <a:pt x="2299737" y="79324"/>
                  <a:pt x="2311580" y="89346"/>
                  <a:pt x="2325189" y="91440"/>
                </a:cubicBezTo>
                <a:cubicBezTo>
                  <a:pt x="2368440" y="98094"/>
                  <a:pt x="2412274" y="100149"/>
                  <a:pt x="2455817" y="104503"/>
                </a:cubicBezTo>
                <a:cubicBezTo>
                  <a:pt x="2468880" y="108857"/>
                  <a:pt x="2481766" y="113782"/>
                  <a:pt x="2495006" y="117565"/>
                </a:cubicBezTo>
                <a:cubicBezTo>
                  <a:pt x="2512268" y="122497"/>
                  <a:pt x="2532319" y="120669"/>
                  <a:pt x="2547257" y="130628"/>
                </a:cubicBezTo>
                <a:cubicBezTo>
                  <a:pt x="2560320" y="139337"/>
                  <a:pt x="2561124" y="160009"/>
                  <a:pt x="2573383" y="169817"/>
                </a:cubicBezTo>
                <a:cubicBezTo>
                  <a:pt x="2584135" y="178419"/>
                  <a:pt x="2600256" y="176722"/>
                  <a:pt x="2612572" y="182880"/>
                </a:cubicBezTo>
                <a:cubicBezTo>
                  <a:pt x="2626614" y="189901"/>
                  <a:pt x="2638697" y="200297"/>
                  <a:pt x="2651760" y="209005"/>
                </a:cubicBezTo>
                <a:cubicBezTo>
                  <a:pt x="2756263" y="204651"/>
                  <a:pt x="2861989" y="212468"/>
                  <a:pt x="2965269" y="195943"/>
                </a:cubicBezTo>
                <a:cubicBezTo>
                  <a:pt x="2978866" y="193768"/>
                  <a:pt x="2971645" y="168791"/>
                  <a:pt x="2978332" y="156754"/>
                </a:cubicBezTo>
                <a:cubicBezTo>
                  <a:pt x="2978335" y="156749"/>
                  <a:pt x="3043645" y="58784"/>
                  <a:pt x="3056709" y="39188"/>
                </a:cubicBezTo>
                <a:cubicBezTo>
                  <a:pt x="3065417" y="26125"/>
                  <a:pt x="3067135" y="0"/>
                  <a:pt x="3082834" y="0"/>
                </a:cubicBezTo>
                <a:lnTo>
                  <a:pt x="3317966" y="0"/>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3" name="Freeform 92"/>
          <p:cNvSpPr/>
          <p:nvPr/>
        </p:nvSpPr>
        <p:spPr bwMode="auto">
          <a:xfrm rot="386891">
            <a:off x="3427413" y="2562225"/>
            <a:ext cx="3317875" cy="327025"/>
          </a:xfrm>
          <a:custGeom>
            <a:avLst/>
            <a:gdLst>
              <a:gd name="connsiteX0" fmla="*/ 0 w 3317966"/>
              <a:gd name="connsiteY0" fmla="*/ 274320 h 326571"/>
              <a:gd name="connsiteX1" fmla="*/ 418012 w 3317966"/>
              <a:gd name="connsiteY1" fmla="*/ 261257 h 326571"/>
              <a:gd name="connsiteX2" fmla="*/ 483326 w 3317966"/>
              <a:gd name="connsiteY2" fmla="*/ 248194 h 326571"/>
              <a:gd name="connsiteX3" fmla="*/ 561703 w 3317966"/>
              <a:gd name="connsiteY3" fmla="*/ 195943 h 326571"/>
              <a:gd name="connsiteX4" fmla="*/ 653143 w 3317966"/>
              <a:gd name="connsiteY4" fmla="*/ 156754 h 326571"/>
              <a:gd name="connsiteX5" fmla="*/ 692332 w 3317966"/>
              <a:gd name="connsiteY5" fmla="*/ 130628 h 326571"/>
              <a:gd name="connsiteX6" fmla="*/ 731520 w 3317966"/>
              <a:gd name="connsiteY6" fmla="*/ 117565 h 326571"/>
              <a:gd name="connsiteX7" fmla="*/ 1058092 w 3317966"/>
              <a:gd name="connsiteY7" fmla="*/ 130628 h 326571"/>
              <a:gd name="connsiteX8" fmla="*/ 1149532 w 3317966"/>
              <a:gd name="connsiteY8" fmla="*/ 235131 h 326571"/>
              <a:gd name="connsiteX9" fmla="*/ 1175657 w 3317966"/>
              <a:gd name="connsiteY9" fmla="*/ 274320 h 326571"/>
              <a:gd name="connsiteX10" fmla="*/ 1254034 w 3317966"/>
              <a:gd name="connsiteY10" fmla="*/ 326571 h 326571"/>
              <a:gd name="connsiteX11" fmla="*/ 1554480 w 3317966"/>
              <a:gd name="connsiteY11" fmla="*/ 313508 h 326571"/>
              <a:gd name="connsiteX12" fmla="*/ 1632857 w 3317966"/>
              <a:gd name="connsiteY12" fmla="*/ 274320 h 326571"/>
              <a:gd name="connsiteX13" fmla="*/ 1724297 w 3317966"/>
              <a:gd name="connsiteY13" fmla="*/ 209005 h 326571"/>
              <a:gd name="connsiteX14" fmla="*/ 1763486 w 3317966"/>
              <a:gd name="connsiteY14" fmla="*/ 195943 h 326571"/>
              <a:gd name="connsiteX15" fmla="*/ 1802674 w 3317966"/>
              <a:gd name="connsiteY15" fmla="*/ 156754 h 326571"/>
              <a:gd name="connsiteX16" fmla="*/ 1841863 w 3317966"/>
              <a:gd name="connsiteY16" fmla="*/ 143691 h 326571"/>
              <a:gd name="connsiteX17" fmla="*/ 1854926 w 3317966"/>
              <a:gd name="connsiteY17" fmla="*/ 104503 h 326571"/>
              <a:gd name="connsiteX18" fmla="*/ 1946366 w 3317966"/>
              <a:gd name="connsiteY18" fmla="*/ 65314 h 326571"/>
              <a:gd name="connsiteX19" fmla="*/ 2286000 w 3317966"/>
              <a:gd name="connsiteY19" fmla="*/ 78377 h 326571"/>
              <a:gd name="connsiteX20" fmla="*/ 2325189 w 3317966"/>
              <a:gd name="connsiteY20" fmla="*/ 91440 h 326571"/>
              <a:gd name="connsiteX21" fmla="*/ 2455817 w 3317966"/>
              <a:gd name="connsiteY21" fmla="*/ 104503 h 326571"/>
              <a:gd name="connsiteX22" fmla="*/ 2495006 w 3317966"/>
              <a:gd name="connsiteY22" fmla="*/ 117565 h 326571"/>
              <a:gd name="connsiteX23" fmla="*/ 2547257 w 3317966"/>
              <a:gd name="connsiteY23" fmla="*/ 130628 h 326571"/>
              <a:gd name="connsiteX24" fmla="*/ 2573383 w 3317966"/>
              <a:gd name="connsiteY24" fmla="*/ 169817 h 326571"/>
              <a:gd name="connsiteX25" fmla="*/ 2612572 w 3317966"/>
              <a:gd name="connsiteY25" fmla="*/ 182880 h 326571"/>
              <a:gd name="connsiteX26" fmla="*/ 2651760 w 3317966"/>
              <a:gd name="connsiteY26" fmla="*/ 209005 h 326571"/>
              <a:gd name="connsiteX27" fmla="*/ 2965269 w 3317966"/>
              <a:gd name="connsiteY27" fmla="*/ 195943 h 326571"/>
              <a:gd name="connsiteX28" fmla="*/ 2978332 w 3317966"/>
              <a:gd name="connsiteY28" fmla="*/ 156754 h 326571"/>
              <a:gd name="connsiteX29" fmla="*/ 3056709 w 3317966"/>
              <a:gd name="connsiteY29" fmla="*/ 39188 h 326571"/>
              <a:gd name="connsiteX30" fmla="*/ 3082834 w 3317966"/>
              <a:gd name="connsiteY30" fmla="*/ 0 h 326571"/>
              <a:gd name="connsiteX31" fmla="*/ 3317966 w 3317966"/>
              <a:gd name="connsiteY31" fmla="*/ 0 h 32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17966" h="326571">
                <a:moveTo>
                  <a:pt x="0" y="274320"/>
                </a:moveTo>
                <a:cubicBezTo>
                  <a:pt x="139337" y="269966"/>
                  <a:pt x="278810" y="268782"/>
                  <a:pt x="418012" y="261257"/>
                </a:cubicBezTo>
                <a:cubicBezTo>
                  <a:pt x="440182" y="260059"/>
                  <a:pt x="463468" y="258123"/>
                  <a:pt x="483326" y="248194"/>
                </a:cubicBezTo>
                <a:cubicBezTo>
                  <a:pt x="678997" y="150356"/>
                  <a:pt x="395609" y="251303"/>
                  <a:pt x="561703" y="195943"/>
                </a:cubicBezTo>
                <a:cubicBezTo>
                  <a:pt x="660090" y="130352"/>
                  <a:pt x="535049" y="207366"/>
                  <a:pt x="653143" y="156754"/>
                </a:cubicBezTo>
                <a:cubicBezTo>
                  <a:pt x="667573" y="150569"/>
                  <a:pt x="678290" y="137649"/>
                  <a:pt x="692332" y="130628"/>
                </a:cubicBezTo>
                <a:cubicBezTo>
                  <a:pt x="704648" y="124470"/>
                  <a:pt x="718457" y="121919"/>
                  <a:pt x="731520" y="117565"/>
                </a:cubicBezTo>
                <a:cubicBezTo>
                  <a:pt x="840377" y="121919"/>
                  <a:pt x="949768" y="119022"/>
                  <a:pt x="1058092" y="130628"/>
                </a:cubicBezTo>
                <a:cubicBezTo>
                  <a:pt x="1097167" y="134815"/>
                  <a:pt x="1141048" y="222406"/>
                  <a:pt x="1149532" y="235131"/>
                </a:cubicBezTo>
                <a:cubicBezTo>
                  <a:pt x="1158241" y="248194"/>
                  <a:pt x="1162594" y="265611"/>
                  <a:pt x="1175657" y="274320"/>
                </a:cubicBezTo>
                <a:lnTo>
                  <a:pt x="1254034" y="326571"/>
                </a:lnTo>
                <a:cubicBezTo>
                  <a:pt x="1354183" y="322217"/>
                  <a:pt x="1454532" y="321196"/>
                  <a:pt x="1554480" y="313508"/>
                </a:cubicBezTo>
                <a:cubicBezTo>
                  <a:pt x="1583486" y="311277"/>
                  <a:pt x="1610803" y="290073"/>
                  <a:pt x="1632857" y="274320"/>
                </a:cubicBezTo>
                <a:cubicBezTo>
                  <a:pt x="1646656" y="264463"/>
                  <a:pt x="1703779" y="219264"/>
                  <a:pt x="1724297" y="209005"/>
                </a:cubicBezTo>
                <a:cubicBezTo>
                  <a:pt x="1736613" y="202847"/>
                  <a:pt x="1750423" y="200297"/>
                  <a:pt x="1763486" y="195943"/>
                </a:cubicBezTo>
                <a:cubicBezTo>
                  <a:pt x="1776549" y="182880"/>
                  <a:pt x="1787303" y="167001"/>
                  <a:pt x="1802674" y="156754"/>
                </a:cubicBezTo>
                <a:cubicBezTo>
                  <a:pt x="1814131" y="149116"/>
                  <a:pt x="1832126" y="153427"/>
                  <a:pt x="1841863" y="143691"/>
                </a:cubicBezTo>
                <a:cubicBezTo>
                  <a:pt x="1851599" y="133955"/>
                  <a:pt x="1846324" y="115255"/>
                  <a:pt x="1854926" y="104503"/>
                </a:cubicBezTo>
                <a:cubicBezTo>
                  <a:pt x="1877479" y="76311"/>
                  <a:pt x="1914989" y="73158"/>
                  <a:pt x="1946366" y="65314"/>
                </a:cubicBezTo>
                <a:cubicBezTo>
                  <a:pt x="2059577" y="69668"/>
                  <a:pt x="2172973" y="70582"/>
                  <a:pt x="2286000" y="78377"/>
                </a:cubicBezTo>
                <a:cubicBezTo>
                  <a:pt x="2299737" y="79324"/>
                  <a:pt x="2311580" y="89346"/>
                  <a:pt x="2325189" y="91440"/>
                </a:cubicBezTo>
                <a:cubicBezTo>
                  <a:pt x="2368440" y="98094"/>
                  <a:pt x="2412274" y="100149"/>
                  <a:pt x="2455817" y="104503"/>
                </a:cubicBezTo>
                <a:cubicBezTo>
                  <a:pt x="2468880" y="108857"/>
                  <a:pt x="2481766" y="113782"/>
                  <a:pt x="2495006" y="117565"/>
                </a:cubicBezTo>
                <a:cubicBezTo>
                  <a:pt x="2512268" y="122497"/>
                  <a:pt x="2532319" y="120669"/>
                  <a:pt x="2547257" y="130628"/>
                </a:cubicBezTo>
                <a:cubicBezTo>
                  <a:pt x="2560320" y="139337"/>
                  <a:pt x="2561124" y="160009"/>
                  <a:pt x="2573383" y="169817"/>
                </a:cubicBezTo>
                <a:cubicBezTo>
                  <a:pt x="2584135" y="178419"/>
                  <a:pt x="2600256" y="176722"/>
                  <a:pt x="2612572" y="182880"/>
                </a:cubicBezTo>
                <a:cubicBezTo>
                  <a:pt x="2626614" y="189901"/>
                  <a:pt x="2638697" y="200297"/>
                  <a:pt x="2651760" y="209005"/>
                </a:cubicBezTo>
                <a:cubicBezTo>
                  <a:pt x="2756263" y="204651"/>
                  <a:pt x="2861989" y="212468"/>
                  <a:pt x="2965269" y="195943"/>
                </a:cubicBezTo>
                <a:cubicBezTo>
                  <a:pt x="2978866" y="193768"/>
                  <a:pt x="2971645" y="168791"/>
                  <a:pt x="2978332" y="156754"/>
                </a:cubicBezTo>
                <a:cubicBezTo>
                  <a:pt x="2978335" y="156749"/>
                  <a:pt x="3043645" y="58784"/>
                  <a:pt x="3056709" y="39188"/>
                </a:cubicBezTo>
                <a:cubicBezTo>
                  <a:pt x="3065417" y="26125"/>
                  <a:pt x="3067135" y="0"/>
                  <a:pt x="3082834" y="0"/>
                </a:cubicBezTo>
                <a:lnTo>
                  <a:pt x="3317966" y="0"/>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7095" name="TextBox 73"/>
          <p:cNvSpPr txBox="1">
            <a:spLocks noChangeArrowheads="1"/>
          </p:cNvSpPr>
          <p:nvPr/>
        </p:nvSpPr>
        <p:spPr bwMode="auto">
          <a:xfrm>
            <a:off x="1828800" y="2362200"/>
            <a:ext cx="762000" cy="276225"/>
          </a:xfrm>
          <a:prstGeom prst="rect">
            <a:avLst/>
          </a:prstGeom>
          <a:noFill/>
          <a:ln w="9525">
            <a:noFill/>
            <a:miter lim="800000"/>
            <a:headEnd/>
            <a:tailEnd/>
          </a:ln>
        </p:spPr>
        <p:txBody>
          <a:bodyPr>
            <a:spAutoFit/>
          </a:bodyPr>
          <a:lstStyle/>
          <a:p>
            <a:r>
              <a:rPr lang="en-US" sz="1200" b="1"/>
              <a:t>5000</a:t>
            </a:r>
          </a:p>
        </p:txBody>
      </p:sp>
      <p:sp>
        <p:nvSpPr>
          <p:cNvPr id="87096" name="TextBox 78"/>
          <p:cNvSpPr txBox="1">
            <a:spLocks noChangeArrowheads="1"/>
          </p:cNvSpPr>
          <p:nvPr/>
        </p:nvSpPr>
        <p:spPr bwMode="auto">
          <a:xfrm>
            <a:off x="5562600" y="533400"/>
            <a:ext cx="762000" cy="276225"/>
          </a:xfrm>
          <a:prstGeom prst="rect">
            <a:avLst/>
          </a:prstGeom>
          <a:noFill/>
          <a:ln w="9525">
            <a:noFill/>
            <a:miter lim="800000"/>
            <a:headEnd/>
            <a:tailEnd/>
          </a:ln>
        </p:spPr>
        <p:txBody>
          <a:bodyPr>
            <a:spAutoFit/>
          </a:bodyPr>
          <a:lstStyle/>
          <a:p>
            <a:r>
              <a:rPr lang="en-US" sz="1200" b="1" dirty="0"/>
              <a:t>5400</a:t>
            </a:r>
          </a:p>
        </p:txBody>
      </p:sp>
      <p:sp>
        <p:nvSpPr>
          <p:cNvPr id="87097" name="TextBox 79"/>
          <p:cNvSpPr txBox="1">
            <a:spLocks noChangeArrowheads="1"/>
          </p:cNvSpPr>
          <p:nvPr/>
        </p:nvSpPr>
        <p:spPr bwMode="auto">
          <a:xfrm>
            <a:off x="3810000" y="1295400"/>
            <a:ext cx="762000" cy="276225"/>
          </a:xfrm>
          <a:prstGeom prst="rect">
            <a:avLst/>
          </a:prstGeom>
          <a:noFill/>
          <a:ln w="9525">
            <a:noFill/>
            <a:miter lim="800000"/>
            <a:headEnd/>
            <a:tailEnd/>
          </a:ln>
        </p:spPr>
        <p:txBody>
          <a:bodyPr>
            <a:spAutoFit/>
          </a:bodyPr>
          <a:lstStyle/>
          <a:p>
            <a:r>
              <a:rPr lang="en-US" sz="1200" b="1" dirty="0"/>
              <a:t>5200</a:t>
            </a:r>
          </a:p>
        </p:txBody>
      </p:sp>
      <p:sp>
        <p:nvSpPr>
          <p:cNvPr id="87098" name="TextBox 80"/>
          <p:cNvSpPr txBox="1">
            <a:spLocks noChangeArrowheads="1"/>
          </p:cNvSpPr>
          <p:nvPr/>
        </p:nvSpPr>
        <p:spPr bwMode="auto">
          <a:xfrm>
            <a:off x="3657600" y="5943600"/>
            <a:ext cx="3276600" cy="738664"/>
          </a:xfrm>
          <a:prstGeom prst="rect">
            <a:avLst/>
          </a:prstGeom>
          <a:solidFill>
            <a:srgbClr val="FFFF66"/>
          </a:solidFill>
          <a:ln w="28575">
            <a:solidFill>
              <a:schemeClr val="tx1"/>
            </a:solidFill>
            <a:miter lim="800000"/>
            <a:headEnd/>
            <a:tailEnd/>
          </a:ln>
        </p:spPr>
        <p:txBody>
          <a:bodyPr wrap="square">
            <a:spAutoFit/>
          </a:bodyPr>
          <a:lstStyle/>
          <a:p>
            <a:pPr>
              <a:buFont typeface="Arial" pitchFamily="34" charset="0"/>
              <a:buChar char="•"/>
            </a:pPr>
            <a:r>
              <a:rPr lang="en-US" sz="1400" i="1" dirty="0" smtClean="0"/>
              <a:t>Measure your time with a stop watch</a:t>
            </a:r>
          </a:p>
          <a:p>
            <a:pPr>
              <a:buFont typeface="Arial" pitchFamily="34" charset="0"/>
              <a:buChar char="•"/>
            </a:pPr>
            <a:r>
              <a:rPr lang="en-US" sz="1400" i="1" dirty="0" smtClean="0"/>
              <a:t>Write </a:t>
            </a:r>
            <a:r>
              <a:rPr lang="en-US" sz="1400" i="1" dirty="0"/>
              <a:t>down the stage </a:t>
            </a:r>
            <a:r>
              <a:rPr lang="en-US" sz="1400" i="1" dirty="0" smtClean="0"/>
              <a:t>times (ABCDEF)</a:t>
            </a:r>
          </a:p>
          <a:p>
            <a:pPr>
              <a:buFont typeface="Arial" pitchFamily="34" charset="0"/>
              <a:buChar char="•"/>
            </a:pPr>
            <a:r>
              <a:rPr lang="en-US" sz="1400" i="1" dirty="0" smtClean="0"/>
              <a:t>Count </a:t>
            </a:r>
            <a:r>
              <a:rPr lang="en-US" sz="1400" i="1" dirty="0"/>
              <a:t>the tracking errors</a:t>
            </a:r>
          </a:p>
        </p:txBody>
      </p:sp>
      <p:sp>
        <p:nvSpPr>
          <p:cNvPr id="130" name="Title 129"/>
          <p:cNvSpPr>
            <a:spLocks noGrp="1"/>
          </p:cNvSpPr>
          <p:nvPr>
            <p:ph type="title"/>
          </p:nvPr>
        </p:nvSpPr>
        <p:spPr>
          <a:xfrm>
            <a:off x="228600" y="0"/>
            <a:ext cx="4572000" cy="1143000"/>
          </a:xfrm>
        </p:spPr>
        <p:txBody>
          <a:bodyPr>
            <a:normAutofit fontScale="90000"/>
          </a:bodyPr>
          <a:lstStyle/>
          <a:p>
            <a:r>
              <a:rPr lang="en-US" sz="3600" b="1" dirty="0" smtClean="0"/>
              <a:t>Emergency Approach and Landing</a:t>
            </a:r>
            <a:endParaRPr lang="en-US" sz="3600" b="1" dirty="0"/>
          </a:p>
        </p:txBody>
      </p:sp>
      <p:sp>
        <p:nvSpPr>
          <p:cNvPr id="87100" name="Slide Number Placeholder 42"/>
          <p:cNvSpPr>
            <a:spLocks noGrp="1"/>
          </p:cNvSpPr>
          <p:nvPr>
            <p:ph type="sldNum" sz="quarter" idx="12"/>
          </p:nvPr>
        </p:nvSpPr>
        <p:spPr bwMode="auto">
          <a:ln>
            <a:round/>
            <a:headEnd/>
            <a:tailEnd/>
          </a:ln>
        </p:spPr>
        <p:txBody>
          <a:bodyPr/>
          <a:lstStyle/>
          <a:p>
            <a:fld id="{978281FC-178B-4319-9884-801EABD60CA3}" type="slidenum">
              <a:rPr lang="en-US" smtClean="0"/>
              <a:pPr/>
              <a:t>10</a:t>
            </a:fld>
            <a:endParaRPr lang="en-US" smtClean="0"/>
          </a:p>
        </p:txBody>
      </p:sp>
      <p:sp>
        <p:nvSpPr>
          <p:cNvPr id="44" name="TextBox 78"/>
          <p:cNvSpPr txBox="1">
            <a:spLocks noChangeArrowheads="1"/>
          </p:cNvSpPr>
          <p:nvPr/>
        </p:nvSpPr>
        <p:spPr bwMode="auto">
          <a:xfrm>
            <a:off x="4724400" y="838200"/>
            <a:ext cx="762000" cy="276225"/>
          </a:xfrm>
          <a:prstGeom prst="rect">
            <a:avLst/>
          </a:prstGeom>
          <a:noFill/>
          <a:ln w="9525">
            <a:noFill/>
            <a:miter lim="800000"/>
            <a:headEnd/>
            <a:tailEnd/>
          </a:ln>
        </p:spPr>
        <p:txBody>
          <a:bodyPr>
            <a:spAutoFit/>
          </a:bodyPr>
          <a:lstStyle/>
          <a:p>
            <a:r>
              <a:rPr lang="en-US" sz="1200" b="1" dirty="0" smtClean="0"/>
              <a:t>5300</a:t>
            </a:r>
            <a:endParaRPr lang="en-US" sz="1200" b="1" dirty="0"/>
          </a:p>
        </p:txBody>
      </p:sp>
      <p:sp>
        <p:nvSpPr>
          <p:cNvPr id="45" name="TextBox 78"/>
          <p:cNvSpPr txBox="1">
            <a:spLocks noChangeArrowheads="1"/>
          </p:cNvSpPr>
          <p:nvPr/>
        </p:nvSpPr>
        <p:spPr bwMode="auto">
          <a:xfrm>
            <a:off x="3352800" y="1676400"/>
            <a:ext cx="762000" cy="276225"/>
          </a:xfrm>
          <a:prstGeom prst="rect">
            <a:avLst/>
          </a:prstGeom>
          <a:noFill/>
          <a:ln w="9525">
            <a:noFill/>
            <a:miter lim="800000"/>
            <a:headEnd/>
            <a:tailEnd/>
          </a:ln>
        </p:spPr>
        <p:txBody>
          <a:bodyPr>
            <a:spAutoFit/>
          </a:bodyPr>
          <a:lstStyle/>
          <a:p>
            <a:r>
              <a:rPr lang="en-US" sz="1200" b="1" dirty="0" smtClean="0"/>
              <a:t>5100</a:t>
            </a:r>
            <a:endParaRPr lang="en-US" sz="1200" b="1" dirty="0"/>
          </a:p>
        </p:txBody>
      </p:sp>
      <p:cxnSp>
        <p:nvCxnSpPr>
          <p:cNvPr id="47" name="Straight Connector 46"/>
          <p:cNvCxnSpPr/>
          <p:nvPr/>
        </p:nvCxnSpPr>
        <p:spPr>
          <a:xfrm rot="16200000" flipH="1">
            <a:off x="5943600" y="838200"/>
            <a:ext cx="152400" cy="152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5181600" y="1219200"/>
            <a:ext cx="152400" cy="152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4343400" y="1676400"/>
            <a:ext cx="152400" cy="152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8" idx="3"/>
          </p:cNvCxnSpPr>
          <p:nvPr/>
        </p:nvCxnSpPr>
        <p:spPr>
          <a:xfrm>
            <a:off x="3857709" y="2106597"/>
            <a:ext cx="28491" cy="10320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87073" idx="0"/>
          </p:cNvCxnSpPr>
          <p:nvPr/>
        </p:nvCxnSpPr>
        <p:spPr>
          <a:xfrm rot="16200000" flipH="1">
            <a:off x="3046905" y="2472202"/>
            <a:ext cx="201018" cy="45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6210300" y="2781300"/>
            <a:ext cx="2286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83" idx="17"/>
            <a:endCxn id="93" idx="17"/>
          </p:cNvCxnSpPr>
          <p:nvPr/>
        </p:nvCxnSpPr>
        <p:spPr>
          <a:xfrm flipH="1">
            <a:off x="5287659" y="2516723"/>
            <a:ext cx="35366" cy="17252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3" idx="1"/>
          </p:cNvCxnSpPr>
          <p:nvPr/>
        </p:nvCxnSpPr>
        <p:spPr>
          <a:xfrm>
            <a:off x="3878067" y="2553379"/>
            <a:ext cx="19602" cy="11134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4381500" y="2552700"/>
            <a:ext cx="228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7075" name="TextBox 88"/>
          <p:cNvSpPr txBox="1">
            <a:spLocks noChangeArrowheads="1"/>
          </p:cNvSpPr>
          <p:nvPr/>
        </p:nvSpPr>
        <p:spPr bwMode="auto">
          <a:xfrm>
            <a:off x="6705600" y="609600"/>
            <a:ext cx="2438400" cy="246221"/>
          </a:xfrm>
          <a:prstGeom prst="rect">
            <a:avLst/>
          </a:prstGeom>
          <a:noFill/>
          <a:ln w="9525">
            <a:noFill/>
            <a:miter lim="800000"/>
            <a:headEnd/>
            <a:tailEnd/>
          </a:ln>
        </p:spPr>
        <p:txBody>
          <a:bodyPr wrap="square">
            <a:spAutoFit/>
          </a:bodyPr>
          <a:lstStyle/>
          <a:p>
            <a:r>
              <a:rPr lang="en-US" sz="1000" b="1" i="1" dirty="0" smtClean="0"/>
              <a:t>Subtract the </a:t>
            </a:r>
            <a:r>
              <a:rPr lang="en-US" sz="1000" b="1" i="1" dirty="0"/>
              <a:t>Rows and Columns</a:t>
            </a:r>
          </a:p>
        </p:txBody>
      </p:sp>
      <p:graphicFrame>
        <p:nvGraphicFramePr>
          <p:cNvPr id="51" name="Table 50"/>
          <p:cNvGraphicFramePr>
            <a:graphicFrameLocks noGrp="1"/>
          </p:cNvGraphicFramePr>
          <p:nvPr/>
        </p:nvGraphicFramePr>
        <p:xfrm>
          <a:off x="6934200" y="1066800"/>
          <a:ext cx="1828800" cy="1114425"/>
        </p:xfrm>
        <a:graphic>
          <a:graphicData uri="http://schemas.openxmlformats.org/drawingml/2006/table">
            <a:tbl>
              <a:tblPr/>
              <a:tblGrid>
                <a:gridCol w="609600"/>
                <a:gridCol w="609600"/>
                <a:gridCol w="6096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Perpetua" charset="0"/>
                          <a:ea typeface="ＭＳ Ｐゴシック" charset="-128"/>
                        </a:rPr>
                        <a:t>549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Perpetua" charset="0"/>
                          <a:ea typeface="ＭＳ Ｐゴシック" charset="-128"/>
                        </a:rPr>
                        <a:t>276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Perpetua" charset="0"/>
                          <a:ea typeface="ＭＳ Ｐゴシック" charset="-128"/>
                        </a:rPr>
                        <a:t>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Perpetua" charset="0"/>
                          <a:ea typeface="ＭＳ Ｐゴシック" charset="-128"/>
                        </a:rPr>
                        <a:t>261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 name="TextBox 48"/>
          <p:cNvSpPr txBox="1">
            <a:spLocks noChangeArrowheads="1"/>
          </p:cNvSpPr>
          <p:nvPr/>
        </p:nvSpPr>
        <p:spPr bwMode="auto">
          <a:xfrm>
            <a:off x="7010400" y="5334000"/>
            <a:ext cx="1991360" cy="1384995"/>
          </a:xfrm>
          <a:prstGeom prst="rect">
            <a:avLst/>
          </a:prstGeom>
          <a:solidFill>
            <a:srgbClr val="FF6600"/>
          </a:solidFill>
          <a:ln w="12700">
            <a:solidFill>
              <a:schemeClr val="tx1"/>
            </a:solidFill>
            <a:miter lim="800000"/>
            <a:headEnd/>
            <a:tailEnd/>
          </a:ln>
        </p:spPr>
        <p:txBody>
          <a:bodyPr wrap="square">
            <a:spAutoFit/>
          </a:bodyPr>
          <a:lstStyle/>
          <a:p>
            <a:pPr algn="ctr"/>
            <a:r>
              <a:rPr lang="en-US" sz="1200" dirty="0" smtClean="0"/>
              <a:t>Secondary task</a:t>
            </a:r>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a:p>
        </p:txBody>
      </p:sp>
      <p:sp>
        <p:nvSpPr>
          <p:cNvPr id="72" name="TextBox 88"/>
          <p:cNvSpPr txBox="1">
            <a:spLocks noChangeArrowheads="1"/>
          </p:cNvSpPr>
          <p:nvPr/>
        </p:nvSpPr>
        <p:spPr bwMode="auto">
          <a:xfrm>
            <a:off x="6858000" y="5562600"/>
            <a:ext cx="2133600" cy="261610"/>
          </a:xfrm>
          <a:prstGeom prst="rect">
            <a:avLst/>
          </a:prstGeom>
          <a:noFill/>
          <a:ln w="9525">
            <a:noFill/>
            <a:miter lim="800000"/>
            <a:headEnd/>
            <a:tailEnd/>
          </a:ln>
        </p:spPr>
        <p:txBody>
          <a:bodyPr wrap="square">
            <a:spAutoFit/>
          </a:bodyPr>
          <a:lstStyle/>
          <a:p>
            <a:pPr algn="ctr"/>
            <a:r>
              <a:rPr lang="en-US" sz="1050" b="1" i="1" dirty="0"/>
              <a:t>Add the Rows and Columns</a:t>
            </a:r>
          </a:p>
        </p:txBody>
      </p:sp>
      <p:graphicFrame>
        <p:nvGraphicFramePr>
          <p:cNvPr id="74" name="Table 73"/>
          <p:cNvGraphicFramePr>
            <a:graphicFrameLocks noGrp="1"/>
          </p:cNvGraphicFramePr>
          <p:nvPr/>
        </p:nvGraphicFramePr>
        <p:xfrm>
          <a:off x="7162800" y="5867400"/>
          <a:ext cx="1778001" cy="777240"/>
        </p:xfrm>
        <a:graphic>
          <a:graphicData uri="http://schemas.openxmlformats.org/drawingml/2006/table">
            <a:tbl>
              <a:tblPr/>
              <a:tblGrid>
                <a:gridCol w="592667"/>
                <a:gridCol w="592667"/>
                <a:gridCol w="592667"/>
              </a:tblGrid>
              <a:tr h="142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Perpetua" charset="0"/>
                          <a:ea typeface="ＭＳ Ｐゴシック" charset="-128"/>
                        </a:rPr>
                        <a:t>728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Perpetua" charset="0"/>
                          <a:ea typeface="ＭＳ Ｐゴシック" charset="-128"/>
                        </a:rPr>
                        <a:t>515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Perpetua" charset="0"/>
                          <a:ea typeface="ＭＳ Ｐゴシック" charset="-128"/>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Perpetua" charset="0"/>
                          <a:ea typeface="ＭＳ Ｐゴシック" charset="-128"/>
                        </a:rPr>
                        <a:t>244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 name="Oval 74"/>
          <p:cNvSpPr/>
          <p:nvPr/>
        </p:nvSpPr>
        <p:spPr>
          <a:xfrm>
            <a:off x="2590800" y="1219200"/>
            <a:ext cx="7620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E</a:t>
            </a:r>
            <a:endParaRPr lang="en-US" sz="3200" b="1" dirty="0">
              <a:solidFill>
                <a:schemeClr val="tx1"/>
              </a:solidFill>
            </a:endParaRPr>
          </a:p>
        </p:txBody>
      </p:sp>
      <p:sp>
        <p:nvSpPr>
          <p:cNvPr id="76" name="Oval 75"/>
          <p:cNvSpPr/>
          <p:nvPr/>
        </p:nvSpPr>
        <p:spPr>
          <a:xfrm>
            <a:off x="152400" y="1828800"/>
            <a:ext cx="7620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F</a:t>
            </a:r>
            <a:endParaRPr lang="en-US" sz="3200" b="1" dirty="0">
              <a:solidFill>
                <a:schemeClr val="tx1"/>
              </a:solidFill>
            </a:endParaRPr>
          </a:p>
        </p:txBody>
      </p:sp>
      <p:grpSp>
        <p:nvGrpSpPr>
          <p:cNvPr id="99" name="Group 98"/>
          <p:cNvGrpSpPr/>
          <p:nvPr/>
        </p:nvGrpSpPr>
        <p:grpSpPr>
          <a:xfrm>
            <a:off x="914400" y="2438400"/>
            <a:ext cx="2286000" cy="152400"/>
            <a:chOff x="914400" y="2438400"/>
            <a:chExt cx="2286000" cy="152400"/>
          </a:xfrm>
        </p:grpSpPr>
        <p:sp>
          <p:nvSpPr>
            <p:cNvPr id="77" name="Rectangle 76"/>
            <p:cNvSpPr/>
            <p:nvPr/>
          </p:nvSpPr>
          <p:spPr>
            <a:xfrm>
              <a:off x="914400" y="2438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371600" y="2438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828800" y="2438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0" y="2438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743200" y="2438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ectangle 86"/>
          <p:cNvSpPr/>
          <p:nvPr/>
        </p:nvSpPr>
        <p:spPr>
          <a:xfrm>
            <a:off x="2743200" y="2133600"/>
            <a:ext cx="4572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286000" y="2133600"/>
            <a:ext cx="4572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1828800" y="2133600"/>
            <a:ext cx="4572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1371600" y="2133600"/>
            <a:ext cx="4572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914400" y="2133600"/>
            <a:ext cx="4572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590800" y="2438400"/>
            <a:ext cx="2286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TextBox 97"/>
          <p:cNvSpPr txBox="1"/>
          <p:nvPr/>
        </p:nvSpPr>
        <p:spPr>
          <a:xfrm>
            <a:off x="2438400" y="2667000"/>
            <a:ext cx="533400" cy="369332"/>
          </a:xfrm>
          <a:prstGeom prst="rect">
            <a:avLst/>
          </a:prstGeom>
          <a:noFill/>
        </p:spPr>
        <p:txBody>
          <a:bodyPr wrap="square" rtlCol="0">
            <a:spAutoFit/>
          </a:bodyPr>
          <a:lstStyle/>
          <a:p>
            <a:pPr algn="ctr"/>
            <a:r>
              <a:rPr lang="en-US" sz="900" b="1" dirty="0" smtClean="0"/>
              <a:t>Touch Down</a:t>
            </a:r>
            <a:endParaRPr lang="en-US" sz="900" b="1" dirty="0"/>
          </a:p>
        </p:txBody>
      </p:sp>
      <p:sp>
        <p:nvSpPr>
          <p:cNvPr id="87073" name="TextBox 86"/>
          <p:cNvSpPr txBox="1">
            <a:spLocks noChangeArrowheads="1"/>
          </p:cNvSpPr>
          <p:nvPr/>
        </p:nvSpPr>
        <p:spPr bwMode="auto">
          <a:xfrm rot="15964812">
            <a:off x="2958269" y="2408529"/>
            <a:ext cx="685800" cy="307777"/>
          </a:xfrm>
          <a:prstGeom prst="rect">
            <a:avLst/>
          </a:prstGeom>
          <a:noFill/>
          <a:ln w="9525">
            <a:noFill/>
            <a:miter lim="800000"/>
            <a:headEnd/>
            <a:tailEnd/>
          </a:ln>
        </p:spPr>
        <p:txBody>
          <a:bodyPr wrap="square">
            <a:spAutoFit/>
          </a:bodyPr>
          <a:lstStyle/>
          <a:p>
            <a:pPr algn="ctr"/>
            <a:r>
              <a:rPr lang="en-US" sz="1400" b="1" dirty="0"/>
              <a:t>27L</a:t>
            </a:r>
          </a:p>
        </p:txBody>
      </p:sp>
      <p:pic>
        <p:nvPicPr>
          <p:cNvPr id="1026" name="Picture 2" descr="C:\Documents and Settings\bpeacock\Local Settings\Temporary Internet Files\Content.IE5\UU371V5X\MM900283577[1].gif"/>
          <p:cNvPicPr>
            <a:picLocks noChangeAspect="1" noChangeArrowheads="1" noCrop="1"/>
          </p:cNvPicPr>
          <p:nvPr/>
        </p:nvPicPr>
        <p:blipFill>
          <a:blip r:embed="rId3" cstate="print"/>
          <a:srcRect/>
          <a:stretch>
            <a:fillRect/>
          </a:stretch>
        </p:blipFill>
        <p:spPr bwMode="auto">
          <a:xfrm rot="20547780">
            <a:off x="4572000" y="3962400"/>
            <a:ext cx="609600" cy="485775"/>
          </a:xfrm>
          <a:prstGeom prst="rect">
            <a:avLst/>
          </a:prstGeom>
          <a:noFill/>
        </p:spPr>
      </p:pic>
      <p:pic>
        <p:nvPicPr>
          <p:cNvPr id="1027" name="Picture 3" descr="C:\Documents and Settings\bpeacock\Local Settings\Temporary Internet Files\Content.IE5\UU371V5X\MM900283577[1].gif"/>
          <p:cNvPicPr>
            <a:picLocks noChangeAspect="1" noChangeArrowheads="1" noCrop="1"/>
          </p:cNvPicPr>
          <p:nvPr/>
        </p:nvPicPr>
        <p:blipFill>
          <a:blip r:embed="rId3" cstate="print"/>
          <a:srcRect/>
          <a:stretch>
            <a:fillRect/>
          </a:stretch>
        </p:blipFill>
        <p:spPr bwMode="auto">
          <a:xfrm rot="17788849">
            <a:off x="810514" y="5319838"/>
            <a:ext cx="609600" cy="485775"/>
          </a:xfrm>
          <a:prstGeom prst="rect">
            <a:avLst/>
          </a:prstGeom>
          <a:noFill/>
        </p:spPr>
      </p:pic>
      <p:sp>
        <p:nvSpPr>
          <p:cNvPr id="101" name="Rectangle 100"/>
          <p:cNvSpPr/>
          <p:nvPr/>
        </p:nvSpPr>
        <p:spPr>
          <a:xfrm>
            <a:off x="1676400" y="6248400"/>
            <a:ext cx="457200" cy="304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90600" y="3657600"/>
            <a:ext cx="457200" cy="304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7772400" y="4267200"/>
            <a:ext cx="457200" cy="304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5562600" y="1981200"/>
            <a:ext cx="457200" cy="304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133600" y="1371600"/>
            <a:ext cx="457200" cy="304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04800" y="2438400"/>
            <a:ext cx="457200" cy="304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914400" y="1905000"/>
            <a:ext cx="2286000" cy="152400"/>
            <a:chOff x="914400" y="2438400"/>
            <a:chExt cx="2286000" cy="152400"/>
          </a:xfrm>
        </p:grpSpPr>
        <p:sp>
          <p:nvSpPr>
            <p:cNvPr id="109" name="Rectangle 108"/>
            <p:cNvSpPr/>
            <p:nvPr/>
          </p:nvSpPr>
          <p:spPr>
            <a:xfrm>
              <a:off x="914400" y="2438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371600" y="2438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828800" y="2438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0" y="2438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2743200" y="2438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TextBox 86"/>
          <p:cNvSpPr txBox="1">
            <a:spLocks noChangeArrowheads="1"/>
          </p:cNvSpPr>
          <p:nvPr/>
        </p:nvSpPr>
        <p:spPr bwMode="auto">
          <a:xfrm rot="16372230">
            <a:off x="2952168" y="1872687"/>
            <a:ext cx="685800" cy="307777"/>
          </a:xfrm>
          <a:prstGeom prst="rect">
            <a:avLst/>
          </a:prstGeom>
          <a:noFill/>
          <a:ln w="9525">
            <a:noFill/>
            <a:miter lim="800000"/>
            <a:headEnd/>
            <a:tailEnd/>
          </a:ln>
        </p:spPr>
        <p:txBody>
          <a:bodyPr wrap="square">
            <a:spAutoFit/>
          </a:bodyPr>
          <a:lstStyle/>
          <a:p>
            <a:pPr algn="ctr"/>
            <a:r>
              <a:rPr lang="en-US" sz="1400" b="1" dirty="0" smtClean="0"/>
              <a:t>27R</a:t>
            </a:r>
            <a:endParaRPr lang="en-US" sz="1400" b="1" dirty="0"/>
          </a:p>
        </p:txBody>
      </p:sp>
      <p:pic>
        <p:nvPicPr>
          <p:cNvPr id="125" name="Picture 2" descr="C:\Documents and Settings\bpeacock\Local Settings\Temporary Internet Files\Content.IE5\UU371V5X\MM900283577[1].gif"/>
          <p:cNvPicPr>
            <a:picLocks noChangeAspect="1" noChangeArrowheads="1" noCrop="1"/>
          </p:cNvPicPr>
          <p:nvPr/>
        </p:nvPicPr>
        <p:blipFill>
          <a:blip r:embed="rId3" cstate="print"/>
          <a:srcRect/>
          <a:stretch>
            <a:fillRect/>
          </a:stretch>
        </p:blipFill>
        <p:spPr bwMode="auto">
          <a:xfrm rot="11038397">
            <a:off x="4588098" y="2154136"/>
            <a:ext cx="609600" cy="485775"/>
          </a:xfrm>
          <a:prstGeom prst="rect">
            <a:avLst/>
          </a:prstGeom>
          <a:noFill/>
          <a:scene3d>
            <a:camera prst="orthographicFront">
              <a:rot lat="10800000" lon="0" rev="10800000"/>
            </a:camera>
            <a:lightRig rig="threePt" dir="t"/>
          </a:scene3d>
        </p:spPr>
      </p:pic>
      <p:pic>
        <p:nvPicPr>
          <p:cNvPr id="126" name="Picture 2" descr="C:\Documents and Settings\bpeacock\Local Settings\Temporary Internet Files\Content.IE5\UU371V5X\MM900283577[1].gif"/>
          <p:cNvPicPr>
            <a:picLocks noChangeAspect="1" noChangeArrowheads="1" noCrop="1"/>
          </p:cNvPicPr>
          <p:nvPr/>
        </p:nvPicPr>
        <p:blipFill>
          <a:blip r:embed="rId3" cstate="print"/>
          <a:srcRect/>
          <a:stretch>
            <a:fillRect/>
          </a:stretch>
        </p:blipFill>
        <p:spPr bwMode="auto">
          <a:xfrm rot="11038397">
            <a:off x="1235298" y="2611337"/>
            <a:ext cx="609600" cy="485775"/>
          </a:xfrm>
          <a:prstGeom prst="rect">
            <a:avLst/>
          </a:prstGeom>
          <a:noFill/>
          <a:scene3d>
            <a:camera prst="orthographicFront">
              <a:rot lat="10800000" lon="0" rev="10800000"/>
            </a:camera>
            <a:lightRig rig="threePt" dir="t"/>
          </a:scene3d>
        </p:spPr>
      </p:pic>
      <p:sp>
        <p:nvSpPr>
          <p:cNvPr id="127" name="Rectangle 126"/>
          <p:cNvSpPr/>
          <p:nvPr/>
        </p:nvSpPr>
        <p:spPr>
          <a:xfrm rot="18870969">
            <a:off x="-192935" y="5114126"/>
            <a:ext cx="1828800" cy="2254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6000</a:t>
            </a:r>
          </a:p>
        </p:txBody>
      </p:sp>
      <p:sp>
        <p:nvSpPr>
          <p:cNvPr id="128" name="Rectangle 127"/>
          <p:cNvSpPr/>
          <p:nvPr/>
        </p:nvSpPr>
        <p:spPr>
          <a:xfrm>
            <a:off x="304800" y="1143000"/>
            <a:ext cx="990600" cy="21987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5</a:t>
            </a:r>
            <a:r>
              <a:rPr lang="en-US" sz="1400" dirty="0" smtClean="0">
                <a:solidFill>
                  <a:schemeClr val="tx1"/>
                </a:solidFill>
              </a:rPr>
              <a:t>000</a:t>
            </a:r>
            <a:endParaRPr lang="en-US" sz="1400" dirty="0">
              <a:solidFill>
                <a:schemeClr val="tx1"/>
              </a:solidFill>
            </a:endParaRPr>
          </a:p>
        </p:txBody>
      </p:sp>
      <p:sp>
        <p:nvSpPr>
          <p:cNvPr id="129" name="Rectangle 128"/>
          <p:cNvSpPr/>
          <p:nvPr/>
        </p:nvSpPr>
        <p:spPr>
          <a:xfrm>
            <a:off x="0" y="6477000"/>
            <a:ext cx="7620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chemeClr val="tx1"/>
                </a:solidFill>
              </a:rPr>
              <a:t>6000</a:t>
            </a:r>
            <a:endParaRPr lang="en-US" sz="1400" dirty="0">
              <a:solidFill>
                <a:schemeClr val="tx1"/>
              </a:solidFill>
            </a:endParaRPr>
          </a:p>
        </p:txBody>
      </p:sp>
      <p:sp>
        <p:nvSpPr>
          <p:cNvPr id="131" name="Rectangle 130"/>
          <p:cNvSpPr/>
          <p:nvPr/>
        </p:nvSpPr>
        <p:spPr>
          <a:xfrm rot="16924568">
            <a:off x="563666" y="2805596"/>
            <a:ext cx="685800" cy="304800"/>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Alpha 3</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a:xfrm>
            <a:off x="914400" y="274638"/>
            <a:ext cx="7772400" cy="792162"/>
          </a:xfrm>
        </p:spPr>
        <p:txBody>
          <a:bodyPr/>
          <a:lstStyle/>
          <a:p>
            <a:pPr algn="ctr"/>
            <a:r>
              <a:rPr lang="en-US" b="1" smtClean="0"/>
              <a:t>Near Mid Air Collisions (NMAC)</a:t>
            </a:r>
          </a:p>
        </p:txBody>
      </p:sp>
      <p:sp>
        <p:nvSpPr>
          <p:cNvPr id="67587" name="Slide Number Placeholder 1"/>
          <p:cNvSpPr>
            <a:spLocks noGrp="1"/>
          </p:cNvSpPr>
          <p:nvPr>
            <p:ph type="sldNum" sz="quarter" idx="12"/>
          </p:nvPr>
        </p:nvSpPr>
        <p:spPr bwMode="auto">
          <a:ln>
            <a:round/>
            <a:headEnd/>
            <a:tailEnd/>
          </a:ln>
        </p:spPr>
        <p:txBody>
          <a:bodyPr/>
          <a:lstStyle/>
          <a:p>
            <a:fld id="{5A4A2EE7-188F-47DD-8692-BA205CBC226B}" type="slidenum">
              <a:rPr lang="en-US" smtClean="0"/>
              <a:pPr/>
              <a:t>100</a:t>
            </a:fld>
            <a:endParaRPr lang="en-US" smtClean="0"/>
          </a:p>
        </p:txBody>
      </p:sp>
      <p:pic>
        <p:nvPicPr>
          <p:cNvPr id="67588" name="Picture 12"/>
          <p:cNvPicPr>
            <a:picLocks noChangeAspect="1" noChangeArrowheads="1"/>
          </p:cNvPicPr>
          <p:nvPr/>
        </p:nvPicPr>
        <p:blipFill>
          <a:blip r:embed="rId3" cstate="print"/>
          <a:srcRect/>
          <a:stretch>
            <a:fillRect/>
          </a:stretch>
        </p:blipFill>
        <p:spPr bwMode="auto">
          <a:xfrm>
            <a:off x="304800" y="1295400"/>
            <a:ext cx="8747125" cy="489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Complex Judgments</a:t>
            </a:r>
          </a:p>
        </p:txBody>
      </p:sp>
      <p:sp>
        <p:nvSpPr>
          <p:cNvPr id="68611" name="Content Placeholder 2"/>
          <p:cNvSpPr>
            <a:spLocks noGrp="1"/>
          </p:cNvSpPr>
          <p:nvPr>
            <p:ph idx="1"/>
          </p:nvPr>
        </p:nvSpPr>
        <p:spPr/>
        <p:txBody>
          <a:bodyPr>
            <a:normAutofit fontScale="92500" lnSpcReduction="10000"/>
          </a:bodyPr>
          <a:lstStyle/>
          <a:p>
            <a:r>
              <a:rPr lang="en-US" smtClean="0"/>
              <a:t>Complex judgments on multiple dimensions (or from multiple judges) require systematic weighting and consensus processes</a:t>
            </a:r>
          </a:p>
          <a:p>
            <a:pPr lvl="1"/>
            <a:r>
              <a:rPr lang="en-US" smtClean="0"/>
              <a:t>False consensus must be avoided by independent voting</a:t>
            </a:r>
            <a:br>
              <a:rPr lang="en-US" smtClean="0"/>
            </a:br>
            <a:endParaRPr lang="en-US" sz="1200" smtClean="0"/>
          </a:p>
          <a:p>
            <a:r>
              <a:rPr lang="en-US" smtClean="0"/>
              <a:t>Which is the best football team, gymnast, car, mobile phone, food, student etc.?</a:t>
            </a:r>
            <a:br>
              <a:rPr lang="en-US" smtClean="0"/>
            </a:br>
            <a:endParaRPr lang="en-US" sz="1400" smtClean="0"/>
          </a:p>
          <a:p>
            <a:r>
              <a:rPr lang="en-US" smtClean="0"/>
              <a:t>A simple statistical manipulation of the data can remove the empirical bias</a:t>
            </a:r>
          </a:p>
          <a:p>
            <a:endParaRPr lang="en-US" smtClean="0"/>
          </a:p>
        </p:txBody>
      </p:sp>
      <p:sp>
        <p:nvSpPr>
          <p:cNvPr id="68612" name="Slide Number Placeholder 3"/>
          <p:cNvSpPr>
            <a:spLocks noGrp="1"/>
          </p:cNvSpPr>
          <p:nvPr>
            <p:ph type="sldNum" sz="quarter" idx="12"/>
          </p:nvPr>
        </p:nvSpPr>
        <p:spPr bwMode="auto">
          <a:ln>
            <a:round/>
            <a:headEnd/>
            <a:tailEnd/>
          </a:ln>
        </p:spPr>
        <p:txBody>
          <a:bodyPr/>
          <a:lstStyle/>
          <a:p>
            <a:fld id="{662C2386-BF45-42A0-86B8-F83F2C75C5A5}" type="slidenum">
              <a:rPr lang="en-US" smtClean="0"/>
              <a:pPr/>
              <a:t>101</a:t>
            </a:fld>
            <a:endParaRPr lang="en-US"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smtClean="0"/>
              <a:t>Expertise</a:t>
            </a:r>
          </a:p>
        </p:txBody>
      </p:sp>
      <p:sp>
        <p:nvSpPr>
          <p:cNvPr id="105475" name="Content Placeholder 6"/>
          <p:cNvSpPr>
            <a:spLocks noGrp="1"/>
          </p:cNvSpPr>
          <p:nvPr>
            <p:ph idx="1"/>
          </p:nvPr>
        </p:nvSpPr>
        <p:spPr>
          <a:xfrm>
            <a:off x="914400" y="1447800"/>
            <a:ext cx="7772400" cy="4876800"/>
          </a:xfrm>
        </p:spPr>
        <p:txBody>
          <a:bodyPr>
            <a:normAutofit fontScale="77500" lnSpcReduction="20000"/>
          </a:bodyPr>
          <a:lstStyle/>
          <a:p>
            <a:r>
              <a:rPr lang="en-US" smtClean="0"/>
              <a:t>Attained by mimicking the thought processes of experts</a:t>
            </a:r>
          </a:p>
          <a:p>
            <a:pPr lvl="1"/>
            <a:r>
              <a:rPr lang="en-US" smtClean="0"/>
              <a:t>The information they seek</a:t>
            </a:r>
          </a:p>
          <a:p>
            <a:pPr lvl="1"/>
            <a:r>
              <a:rPr lang="en-US" smtClean="0"/>
              <a:t>The weightings they assign to different items of information</a:t>
            </a:r>
          </a:p>
          <a:p>
            <a:pPr lvl="1"/>
            <a:r>
              <a:rPr lang="en-US" smtClean="0"/>
              <a:t>The logic / inductive reasoning they use</a:t>
            </a:r>
          </a:p>
          <a:p>
            <a:pPr lvl="1"/>
            <a:r>
              <a:rPr lang="en-US" smtClean="0"/>
              <a:t>The conclusions they reach</a:t>
            </a:r>
          </a:p>
          <a:p>
            <a:pPr lvl="1"/>
            <a:endParaRPr lang="en-US" sz="900" smtClean="0"/>
          </a:p>
          <a:p>
            <a:r>
              <a:rPr lang="en-US" smtClean="0"/>
              <a:t>Compared with novices</a:t>
            </a:r>
          </a:p>
          <a:p>
            <a:pPr lvl="1"/>
            <a:r>
              <a:rPr lang="en-US" smtClean="0"/>
              <a:t>Errors of omission and commission in the information they seek</a:t>
            </a:r>
          </a:p>
          <a:p>
            <a:pPr lvl="1"/>
            <a:r>
              <a:rPr lang="en-US" smtClean="0"/>
              <a:t>Over / under weight the importance of some information sources</a:t>
            </a:r>
          </a:p>
          <a:p>
            <a:pPr lvl="1"/>
            <a:r>
              <a:rPr lang="en-US" smtClean="0"/>
              <a:t>Use incorrect / inadequate  logic, deductive reasoning</a:t>
            </a:r>
          </a:p>
          <a:p>
            <a:pPr lvl="1"/>
            <a:r>
              <a:rPr lang="en-US" smtClean="0"/>
              <a:t>Converge on wrong conclusions and make wrong decisions</a:t>
            </a:r>
          </a:p>
          <a:p>
            <a:pPr lvl="1"/>
            <a:endParaRPr lang="en-US" smtClean="0"/>
          </a:p>
        </p:txBody>
      </p:sp>
      <p:sp>
        <p:nvSpPr>
          <p:cNvPr id="105476" name="Slide Number Placeholder 4"/>
          <p:cNvSpPr>
            <a:spLocks noGrp="1"/>
          </p:cNvSpPr>
          <p:nvPr>
            <p:ph type="sldNum" sz="quarter" idx="12"/>
          </p:nvPr>
        </p:nvSpPr>
        <p:spPr bwMode="auto">
          <a:ln>
            <a:round/>
            <a:headEnd/>
            <a:tailEnd/>
          </a:ln>
        </p:spPr>
        <p:txBody>
          <a:bodyPr/>
          <a:lstStyle/>
          <a:p>
            <a:fld id="{9529C0C7-5279-446B-9BE5-2EC6E7997DBE}" type="slidenum">
              <a:rPr lang="en-US" smtClean="0"/>
              <a:pPr/>
              <a:t>102</a:t>
            </a:fld>
            <a:endParaRPr lang="en-US"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Guessing and Bias</a:t>
            </a:r>
          </a:p>
        </p:txBody>
      </p:sp>
      <p:sp>
        <p:nvSpPr>
          <p:cNvPr id="69635" name="Content Placeholder 2"/>
          <p:cNvSpPr>
            <a:spLocks noGrp="1"/>
          </p:cNvSpPr>
          <p:nvPr>
            <p:ph idx="1"/>
          </p:nvPr>
        </p:nvSpPr>
        <p:spPr/>
        <p:txBody>
          <a:bodyPr>
            <a:normAutofit lnSpcReduction="10000"/>
          </a:bodyPr>
          <a:lstStyle/>
          <a:p>
            <a:pPr>
              <a:lnSpc>
                <a:spcPct val="80000"/>
              </a:lnSpc>
            </a:pPr>
            <a:r>
              <a:rPr lang="en-US" sz="2400" smtClean="0"/>
              <a:t>Judgment is an educated guess</a:t>
            </a:r>
          </a:p>
          <a:p>
            <a:pPr>
              <a:lnSpc>
                <a:spcPct val="80000"/>
              </a:lnSpc>
            </a:pPr>
            <a:r>
              <a:rPr lang="en-US" sz="2400" smtClean="0"/>
              <a:t>Judgments lead to decisions and predictions which are the basis of planning</a:t>
            </a:r>
          </a:p>
          <a:p>
            <a:pPr>
              <a:lnSpc>
                <a:spcPct val="80000"/>
              </a:lnSpc>
            </a:pPr>
            <a:r>
              <a:rPr lang="en-US" sz="2400" smtClean="0"/>
              <a:t>Guesses, judgments and (many) decisions are usually based on incomplete or insufficient information</a:t>
            </a:r>
          </a:p>
          <a:p>
            <a:pPr>
              <a:lnSpc>
                <a:spcPct val="80000"/>
              </a:lnSpc>
            </a:pPr>
            <a:r>
              <a:rPr lang="en-US" sz="2400" smtClean="0"/>
              <a:t>Guesses, judgments and decisions are influenced by objective and subjective evidence</a:t>
            </a:r>
          </a:p>
          <a:p>
            <a:pPr>
              <a:lnSpc>
                <a:spcPct val="80000"/>
              </a:lnSpc>
            </a:pPr>
            <a:r>
              <a:rPr lang="en-US" sz="2400" smtClean="0"/>
              <a:t>The risk of being wrong is balanced by the benefit of being right</a:t>
            </a:r>
          </a:p>
          <a:p>
            <a:pPr>
              <a:lnSpc>
                <a:spcPct val="80000"/>
              </a:lnSpc>
            </a:pPr>
            <a:r>
              <a:rPr lang="en-US" sz="2400" b="1" smtClean="0"/>
              <a:t>Bias </a:t>
            </a:r>
            <a:r>
              <a:rPr lang="en-US" sz="2400" smtClean="0"/>
              <a:t>occurs when the subjective evidence outweighs the objective evidence</a:t>
            </a:r>
          </a:p>
          <a:p>
            <a:pPr>
              <a:lnSpc>
                <a:spcPct val="80000"/>
              </a:lnSpc>
            </a:pPr>
            <a:r>
              <a:rPr lang="en-US" sz="2400" smtClean="0"/>
              <a:t>People are good at judgment, consensus helps, but computers can help to remove the biases</a:t>
            </a:r>
          </a:p>
          <a:p>
            <a:pPr>
              <a:lnSpc>
                <a:spcPct val="80000"/>
              </a:lnSpc>
              <a:buFont typeface="Wingdings 2" charset="2"/>
              <a:buNone/>
            </a:pPr>
            <a:r>
              <a:rPr lang="en-US" sz="2400" smtClean="0"/>
              <a:t>	(see appendix: norm based scoring)</a:t>
            </a:r>
          </a:p>
          <a:p>
            <a:pPr>
              <a:lnSpc>
                <a:spcPct val="80000"/>
              </a:lnSpc>
            </a:pPr>
            <a:endParaRPr lang="en-US" sz="2400" smtClean="0"/>
          </a:p>
        </p:txBody>
      </p:sp>
      <p:sp>
        <p:nvSpPr>
          <p:cNvPr id="69636" name="Slide Number Placeholder 3"/>
          <p:cNvSpPr>
            <a:spLocks noGrp="1"/>
          </p:cNvSpPr>
          <p:nvPr>
            <p:ph type="sldNum" sz="quarter" idx="12"/>
          </p:nvPr>
        </p:nvSpPr>
        <p:spPr bwMode="auto">
          <a:ln>
            <a:round/>
            <a:headEnd/>
            <a:tailEnd/>
          </a:ln>
        </p:spPr>
        <p:txBody>
          <a:bodyPr/>
          <a:lstStyle/>
          <a:p>
            <a:fld id="{51A7C755-5445-4E11-BD67-F456E8352778}" type="slidenum">
              <a:rPr lang="en-US" smtClean="0"/>
              <a:pPr/>
              <a:t>103</a:t>
            </a:fld>
            <a:endParaRPr lang="en-US"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0"/>
          <p:cNvSpPr>
            <a:spLocks noGrp="1"/>
          </p:cNvSpPr>
          <p:nvPr>
            <p:ph type="title"/>
          </p:nvPr>
        </p:nvSpPr>
        <p:spPr/>
        <p:txBody>
          <a:bodyPr/>
          <a:lstStyle/>
          <a:p>
            <a:r>
              <a:rPr lang="en-US" smtClean="0"/>
              <a:t>Sensory Motor Skills</a:t>
            </a:r>
          </a:p>
        </p:txBody>
      </p:sp>
      <p:sp>
        <p:nvSpPr>
          <p:cNvPr id="75779" name="Slide Number Placeholder 3"/>
          <p:cNvSpPr>
            <a:spLocks noGrp="1"/>
          </p:cNvSpPr>
          <p:nvPr>
            <p:ph type="sldNum" sz="quarter" idx="12"/>
          </p:nvPr>
        </p:nvSpPr>
        <p:spPr bwMode="auto">
          <a:ln>
            <a:round/>
            <a:headEnd/>
            <a:tailEnd/>
          </a:ln>
        </p:spPr>
        <p:txBody>
          <a:bodyPr/>
          <a:lstStyle/>
          <a:p>
            <a:fld id="{1B904756-D7D8-4616-A05F-BBD1474D6A01}" type="slidenum">
              <a:rPr lang="en-US" smtClean="0"/>
              <a:pPr/>
              <a:t>104</a:t>
            </a:fld>
            <a:endParaRPr lang="en-US" smtClean="0"/>
          </a:p>
        </p:txBody>
      </p:sp>
      <p:pic>
        <p:nvPicPr>
          <p:cNvPr id="75780" name="Picture 4" descr="MPj01851640000[1]"/>
          <p:cNvPicPr>
            <a:picLocks noChangeAspect="1" noChangeArrowheads="1"/>
          </p:cNvPicPr>
          <p:nvPr/>
        </p:nvPicPr>
        <p:blipFill>
          <a:blip r:embed="rId3" cstate="print"/>
          <a:srcRect/>
          <a:stretch>
            <a:fillRect/>
          </a:stretch>
        </p:blipFill>
        <p:spPr bwMode="auto">
          <a:xfrm>
            <a:off x="609600" y="1295400"/>
            <a:ext cx="2362200" cy="3463925"/>
          </a:xfrm>
          <a:prstGeom prst="rect">
            <a:avLst/>
          </a:prstGeom>
          <a:noFill/>
          <a:ln w="9525">
            <a:noFill/>
            <a:miter lim="800000"/>
            <a:headEnd/>
            <a:tailEnd/>
          </a:ln>
        </p:spPr>
      </p:pic>
      <p:pic>
        <p:nvPicPr>
          <p:cNvPr id="75781" name="Picture 2" descr="http://photos-g.ak.fbcdn.net/hphotos-ak-snc1/hs025.snc1/4270_1162634908645_1311007181_444361_754381_s.jpg"/>
          <p:cNvPicPr>
            <a:picLocks noChangeAspect="1" noChangeArrowheads="1"/>
          </p:cNvPicPr>
          <p:nvPr/>
        </p:nvPicPr>
        <p:blipFill>
          <a:blip r:embed="rId4" cstate="print"/>
          <a:srcRect/>
          <a:stretch>
            <a:fillRect/>
          </a:stretch>
        </p:blipFill>
        <p:spPr bwMode="auto">
          <a:xfrm>
            <a:off x="2819400" y="2590800"/>
            <a:ext cx="2438400" cy="3482975"/>
          </a:xfrm>
          <a:prstGeom prst="rect">
            <a:avLst/>
          </a:prstGeom>
          <a:noFill/>
          <a:ln w="9525">
            <a:noFill/>
            <a:miter lim="800000"/>
            <a:headEnd/>
            <a:tailEnd/>
          </a:ln>
        </p:spPr>
      </p:pic>
      <p:pic>
        <p:nvPicPr>
          <p:cNvPr id="75782" name="Picture 8"/>
          <p:cNvPicPr>
            <a:picLocks noChangeAspect="1"/>
          </p:cNvPicPr>
          <p:nvPr/>
        </p:nvPicPr>
        <p:blipFill>
          <a:blip r:embed="rId5" cstate="print"/>
          <a:srcRect/>
          <a:stretch>
            <a:fillRect/>
          </a:stretch>
        </p:blipFill>
        <p:spPr bwMode="auto">
          <a:xfrm>
            <a:off x="5105400" y="1295400"/>
            <a:ext cx="3390900" cy="239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04800" y="381000"/>
            <a:ext cx="8686800" cy="838200"/>
          </a:xfrm>
        </p:spPr>
        <p:txBody>
          <a:bodyPr>
            <a:normAutofit fontScale="90000"/>
          </a:bodyPr>
          <a:lstStyle/>
          <a:p>
            <a:r>
              <a:rPr lang="en-US" sz="3100" dirty="0" smtClean="0"/>
              <a:t>Applications of Motor Skill Learning: </a:t>
            </a:r>
            <a:br>
              <a:rPr lang="en-US" sz="3100" dirty="0" smtClean="0"/>
            </a:br>
            <a:r>
              <a:rPr lang="en-US" sz="3100" dirty="0" smtClean="0"/>
              <a:t>De </a:t>
            </a:r>
            <a:r>
              <a:rPr lang="en-US" sz="3100" dirty="0" err="1" smtClean="0"/>
              <a:t>Jongs</a:t>
            </a:r>
            <a:r>
              <a:rPr lang="en-US" sz="3100" dirty="0" smtClean="0"/>
              <a:t> Law</a:t>
            </a:r>
          </a:p>
        </p:txBody>
      </p:sp>
      <p:sp>
        <p:nvSpPr>
          <p:cNvPr id="76803" name="Rectangle 3"/>
          <p:cNvSpPr>
            <a:spLocks noGrp="1" noChangeArrowheads="1"/>
          </p:cNvSpPr>
          <p:nvPr>
            <p:ph idx="1"/>
          </p:nvPr>
        </p:nvSpPr>
        <p:spPr>
          <a:xfrm>
            <a:off x="914400" y="1447800"/>
            <a:ext cx="4114800" cy="4572000"/>
          </a:xfrm>
        </p:spPr>
        <p:txBody>
          <a:bodyPr>
            <a:normAutofit/>
          </a:bodyPr>
          <a:lstStyle/>
          <a:p>
            <a:r>
              <a:rPr lang="en-US" sz="2400" dirty="0" smtClean="0"/>
              <a:t>Ball games coaching</a:t>
            </a:r>
          </a:p>
          <a:p>
            <a:r>
              <a:rPr lang="en-US" sz="2400" dirty="0" smtClean="0"/>
              <a:t>Learning to fly</a:t>
            </a:r>
          </a:p>
          <a:p>
            <a:r>
              <a:rPr lang="en-US" sz="2400" dirty="0" smtClean="0"/>
              <a:t>Controlling the Robotic arm in the Shuttle</a:t>
            </a:r>
          </a:p>
          <a:p>
            <a:r>
              <a:rPr lang="en-US" sz="2400" dirty="0" smtClean="0"/>
              <a:t>Assembly tasks</a:t>
            </a:r>
          </a:p>
          <a:p>
            <a:r>
              <a:rPr lang="en-US" sz="2400" dirty="0" smtClean="0"/>
              <a:t>Filling out forms</a:t>
            </a:r>
          </a:p>
          <a:p>
            <a:r>
              <a:rPr lang="en-US" sz="2400" dirty="0" smtClean="0"/>
              <a:t>Dentists</a:t>
            </a:r>
          </a:p>
        </p:txBody>
      </p:sp>
      <p:sp>
        <p:nvSpPr>
          <p:cNvPr id="76804" name="Slide Number Placeholder 5"/>
          <p:cNvSpPr>
            <a:spLocks noGrp="1"/>
          </p:cNvSpPr>
          <p:nvPr>
            <p:ph type="sldNum" sz="quarter" idx="12"/>
          </p:nvPr>
        </p:nvSpPr>
        <p:spPr bwMode="auto">
          <a:ln>
            <a:round/>
            <a:headEnd/>
            <a:tailEnd/>
          </a:ln>
        </p:spPr>
        <p:txBody>
          <a:bodyPr/>
          <a:lstStyle/>
          <a:p>
            <a:fld id="{C80B2664-0654-414A-930C-39FFE8DB02EA}" type="slidenum">
              <a:rPr lang="en-US" smtClean="0"/>
              <a:pPr/>
              <a:t>105</a:t>
            </a:fld>
            <a:endParaRPr lang="en-US" smtClean="0"/>
          </a:p>
        </p:txBody>
      </p:sp>
      <p:pic>
        <p:nvPicPr>
          <p:cNvPr id="76805" name="Picture 4" descr="s109e5685"/>
          <p:cNvPicPr>
            <a:picLocks noChangeAspect="1" noChangeArrowheads="1"/>
          </p:cNvPicPr>
          <p:nvPr/>
        </p:nvPicPr>
        <p:blipFill>
          <a:blip r:embed="rId3" cstate="print"/>
          <a:srcRect/>
          <a:stretch>
            <a:fillRect/>
          </a:stretch>
        </p:blipFill>
        <p:spPr bwMode="auto">
          <a:xfrm>
            <a:off x="5181600" y="1905000"/>
            <a:ext cx="2438400" cy="2112963"/>
          </a:xfrm>
          <a:prstGeom prst="rect">
            <a:avLst/>
          </a:prstGeom>
          <a:noFill/>
          <a:ln w="9525">
            <a:noFill/>
            <a:miter lim="800000"/>
            <a:headEnd/>
            <a:tailEnd/>
          </a:ln>
        </p:spPr>
      </p:pic>
      <p:pic>
        <p:nvPicPr>
          <p:cNvPr id="76806" name="Picture 5" descr="MPj01851640000[1]"/>
          <p:cNvPicPr>
            <a:picLocks noChangeAspect="1" noChangeArrowheads="1"/>
          </p:cNvPicPr>
          <p:nvPr/>
        </p:nvPicPr>
        <p:blipFill>
          <a:blip r:embed="rId4" cstate="print"/>
          <a:srcRect/>
          <a:stretch>
            <a:fillRect/>
          </a:stretch>
        </p:blipFill>
        <p:spPr bwMode="auto">
          <a:xfrm>
            <a:off x="6356350" y="3733800"/>
            <a:ext cx="1974850" cy="2895600"/>
          </a:xfrm>
          <a:prstGeom prst="rect">
            <a:avLst/>
          </a:prstGeom>
          <a:noFill/>
          <a:ln w="9525">
            <a:noFill/>
            <a:miter lim="800000"/>
            <a:headEnd/>
            <a:tailEnd/>
          </a:ln>
        </p:spPr>
      </p:pic>
      <p:grpSp>
        <p:nvGrpSpPr>
          <p:cNvPr id="2" name="Group 6"/>
          <p:cNvGrpSpPr>
            <a:grpSpLocks/>
          </p:cNvGrpSpPr>
          <p:nvPr/>
        </p:nvGrpSpPr>
        <p:grpSpPr bwMode="auto">
          <a:xfrm>
            <a:off x="2438400" y="4402138"/>
            <a:ext cx="3246438" cy="1617662"/>
            <a:chOff x="576" y="3109"/>
            <a:chExt cx="2045" cy="1019"/>
          </a:xfrm>
        </p:grpSpPr>
        <p:sp>
          <p:nvSpPr>
            <p:cNvPr id="76810" name="Freeform 7"/>
            <p:cNvSpPr>
              <a:spLocks/>
            </p:cNvSpPr>
            <p:nvPr/>
          </p:nvSpPr>
          <p:spPr bwMode="auto">
            <a:xfrm>
              <a:off x="672" y="3216"/>
              <a:ext cx="1920" cy="720"/>
            </a:xfrm>
            <a:custGeom>
              <a:avLst/>
              <a:gdLst>
                <a:gd name="T0" fmla="*/ 0 w 1920"/>
                <a:gd name="T1" fmla="*/ 0 h 720"/>
                <a:gd name="T2" fmla="*/ 480 w 1920"/>
                <a:gd name="T3" fmla="*/ 576 h 720"/>
                <a:gd name="T4" fmla="*/ 1920 w 1920"/>
                <a:gd name="T5" fmla="*/ 720 h 720"/>
                <a:gd name="T6" fmla="*/ 0 60000 65536"/>
                <a:gd name="T7" fmla="*/ 0 60000 65536"/>
                <a:gd name="T8" fmla="*/ 0 60000 65536"/>
                <a:gd name="T9" fmla="*/ 0 w 1920"/>
                <a:gd name="T10" fmla="*/ 0 h 720"/>
                <a:gd name="T11" fmla="*/ 1920 w 1920"/>
                <a:gd name="T12" fmla="*/ 720 h 720"/>
              </a:gdLst>
              <a:ahLst/>
              <a:cxnLst>
                <a:cxn ang="T6">
                  <a:pos x="T0" y="T1"/>
                </a:cxn>
                <a:cxn ang="T7">
                  <a:pos x="T2" y="T3"/>
                </a:cxn>
                <a:cxn ang="T8">
                  <a:pos x="T4" y="T5"/>
                </a:cxn>
              </a:cxnLst>
              <a:rect l="T9" t="T10" r="T11" b="T12"/>
              <a:pathLst>
                <a:path w="1920" h="720">
                  <a:moveTo>
                    <a:pt x="0" y="0"/>
                  </a:moveTo>
                  <a:cubicBezTo>
                    <a:pt x="80" y="228"/>
                    <a:pt x="160" y="456"/>
                    <a:pt x="480" y="576"/>
                  </a:cubicBezTo>
                  <a:cubicBezTo>
                    <a:pt x="800" y="696"/>
                    <a:pt x="1680" y="688"/>
                    <a:pt x="1920" y="720"/>
                  </a:cubicBezTo>
                </a:path>
              </a:pathLst>
            </a:custGeom>
            <a:noFill/>
            <a:ln w="28575">
              <a:solidFill>
                <a:schemeClr val="tx1"/>
              </a:solidFill>
              <a:round/>
              <a:headEnd/>
              <a:tailEnd/>
            </a:ln>
          </p:spPr>
          <p:txBody>
            <a:bodyPr/>
            <a:lstStyle/>
            <a:p>
              <a:endParaRPr lang="en-US"/>
            </a:p>
          </p:txBody>
        </p:sp>
        <p:sp>
          <p:nvSpPr>
            <p:cNvPr id="76811" name="Line 8"/>
            <p:cNvSpPr>
              <a:spLocks noChangeShapeType="1"/>
            </p:cNvSpPr>
            <p:nvPr/>
          </p:nvSpPr>
          <p:spPr bwMode="auto">
            <a:xfrm>
              <a:off x="576" y="3216"/>
              <a:ext cx="0" cy="912"/>
            </a:xfrm>
            <a:prstGeom prst="line">
              <a:avLst/>
            </a:prstGeom>
            <a:noFill/>
            <a:ln w="9525">
              <a:solidFill>
                <a:schemeClr val="tx1"/>
              </a:solidFill>
              <a:round/>
              <a:headEnd/>
              <a:tailEnd/>
            </a:ln>
          </p:spPr>
          <p:txBody>
            <a:bodyPr/>
            <a:lstStyle/>
            <a:p>
              <a:endParaRPr lang="en-US"/>
            </a:p>
          </p:txBody>
        </p:sp>
        <p:sp>
          <p:nvSpPr>
            <p:cNvPr id="76812" name="Line 9"/>
            <p:cNvSpPr>
              <a:spLocks noChangeShapeType="1"/>
            </p:cNvSpPr>
            <p:nvPr/>
          </p:nvSpPr>
          <p:spPr bwMode="auto">
            <a:xfrm>
              <a:off x="576" y="4128"/>
              <a:ext cx="1920" cy="0"/>
            </a:xfrm>
            <a:prstGeom prst="line">
              <a:avLst/>
            </a:prstGeom>
            <a:noFill/>
            <a:ln w="9525">
              <a:solidFill>
                <a:schemeClr val="tx1"/>
              </a:solidFill>
              <a:round/>
              <a:headEnd/>
              <a:tailEnd/>
            </a:ln>
          </p:spPr>
          <p:txBody>
            <a:bodyPr/>
            <a:lstStyle/>
            <a:p>
              <a:endParaRPr lang="en-US"/>
            </a:p>
          </p:txBody>
        </p:sp>
        <p:sp>
          <p:nvSpPr>
            <p:cNvPr id="76813" name="Freeform 7"/>
            <p:cNvSpPr>
              <a:spLocks/>
            </p:cNvSpPr>
            <p:nvPr/>
          </p:nvSpPr>
          <p:spPr bwMode="auto">
            <a:xfrm rot="311376">
              <a:off x="701" y="3109"/>
              <a:ext cx="1920" cy="720"/>
            </a:xfrm>
            <a:custGeom>
              <a:avLst/>
              <a:gdLst>
                <a:gd name="T0" fmla="*/ 0 w 1920"/>
                <a:gd name="T1" fmla="*/ 0 h 720"/>
                <a:gd name="T2" fmla="*/ 480 w 1920"/>
                <a:gd name="T3" fmla="*/ 576 h 720"/>
                <a:gd name="T4" fmla="*/ 1920 w 1920"/>
                <a:gd name="T5" fmla="*/ 720 h 720"/>
                <a:gd name="T6" fmla="*/ 0 60000 65536"/>
                <a:gd name="T7" fmla="*/ 0 60000 65536"/>
                <a:gd name="T8" fmla="*/ 0 60000 65536"/>
                <a:gd name="T9" fmla="*/ 0 w 1920"/>
                <a:gd name="T10" fmla="*/ 0 h 720"/>
                <a:gd name="T11" fmla="*/ 1920 w 1920"/>
                <a:gd name="T12" fmla="*/ 720 h 720"/>
              </a:gdLst>
              <a:ahLst/>
              <a:cxnLst>
                <a:cxn ang="T6">
                  <a:pos x="T0" y="T1"/>
                </a:cxn>
                <a:cxn ang="T7">
                  <a:pos x="T2" y="T3"/>
                </a:cxn>
                <a:cxn ang="T8">
                  <a:pos x="T4" y="T5"/>
                </a:cxn>
              </a:cxnLst>
              <a:rect l="T9" t="T10" r="T11" b="T12"/>
              <a:pathLst>
                <a:path w="1920" h="720">
                  <a:moveTo>
                    <a:pt x="0" y="0"/>
                  </a:moveTo>
                  <a:cubicBezTo>
                    <a:pt x="80" y="228"/>
                    <a:pt x="160" y="456"/>
                    <a:pt x="480" y="576"/>
                  </a:cubicBezTo>
                  <a:cubicBezTo>
                    <a:pt x="800" y="696"/>
                    <a:pt x="1680" y="688"/>
                    <a:pt x="1920" y="720"/>
                  </a:cubicBezTo>
                </a:path>
              </a:pathLst>
            </a:custGeom>
            <a:noFill/>
            <a:ln w="28575">
              <a:solidFill>
                <a:schemeClr val="tx1"/>
              </a:solidFill>
              <a:prstDash val="dash"/>
              <a:round/>
              <a:headEnd/>
              <a:tailEnd/>
            </a:ln>
          </p:spPr>
          <p:txBody>
            <a:bodyPr/>
            <a:lstStyle/>
            <a:p>
              <a:endParaRPr lang="en-US"/>
            </a:p>
          </p:txBody>
        </p:sp>
        <p:sp>
          <p:nvSpPr>
            <p:cNvPr id="76814" name="Freeform 7"/>
            <p:cNvSpPr>
              <a:spLocks/>
            </p:cNvSpPr>
            <p:nvPr/>
          </p:nvSpPr>
          <p:spPr bwMode="auto">
            <a:xfrm rot="-198050">
              <a:off x="576" y="3360"/>
              <a:ext cx="1920" cy="720"/>
            </a:xfrm>
            <a:custGeom>
              <a:avLst/>
              <a:gdLst>
                <a:gd name="T0" fmla="*/ 0 w 1920"/>
                <a:gd name="T1" fmla="*/ 0 h 720"/>
                <a:gd name="T2" fmla="*/ 480 w 1920"/>
                <a:gd name="T3" fmla="*/ 576 h 720"/>
                <a:gd name="T4" fmla="*/ 1920 w 1920"/>
                <a:gd name="T5" fmla="*/ 720 h 720"/>
                <a:gd name="T6" fmla="*/ 0 60000 65536"/>
                <a:gd name="T7" fmla="*/ 0 60000 65536"/>
                <a:gd name="T8" fmla="*/ 0 60000 65536"/>
                <a:gd name="T9" fmla="*/ 0 w 1920"/>
                <a:gd name="T10" fmla="*/ 0 h 720"/>
                <a:gd name="T11" fmla="*/ 1920 w 1920"/>
                <a:gd name="T12" fmla="*/ 720 h 720"/>
              </a:gdLst>
              <a:ahLst/>
              <a:cxnLst>
                <a:cxn ang="T6">
                  <a:pos x="T0" y="T1"/>
                </a:cxn>
                <a:cxn ang="T7">
                  <a:pos x="T2" y="T3"/>
                </a:cxn>
                <a:cxn ang="T8">
                  <a:pos x="T4" y="T5"/>
                </a:cxn>
              </a:cxnLst>
              <a:rect l="T9" t="T10" r="T11" b="T12"/>
              <a:pathLst>
                <a:path w="1920" h="720">
                  <a:moveTo>
                    <a:pt x="0" y="0"/>
                  </a:moveTo>
                  <a:cubicBezTo>
                    <a:pt x="80" y="228"/>
                    <a:pt x="160" y="456"/>
                    <a:pt x="480" y="576"/>
                  </a:cubicBezTo>
                  <a:cubicBezTo>
                    <a:pt x="800" y="696"/>
                    <a:pt x="1680" y="688"/>
                    <a:pt x="1920" y="720"/>
                  </a:cubicBezTo>
                </a:path>
              </a:pathLst>
            </a:custGeom>
            <a:noFill/>
            <a:ln w="28575">
              <a:solidFill>
                <a:schemeClr val="tx1"/>
              </a:solidFill>
              <a:prstDash val="dash"/>
              <a:round/>
              <a:headEnd/>
              <a:tailEnd/>
            </a:ln>
          </p:spPr>
          <p:txBody>
            <a:bodyPr/>
            <a:lstStyle/>
            <a:p>
              <a:endParaRPr lang="en-US"/>
            </a:p>
          </p:txBody>
        </p:sp>
      </p:grpSp>
      <p:sp>
        <p:nvSpPr>
          <p:cNvPr id="76808" name="Text Box 10"/>
          <p:cNvSpPr txBox="1">
            <a:spLocks noChangeArrowheads="1"/>
          </p:cNvSpPr>
          <p:nvPr/>
        </p:nvSpPr>
        <p:spPr bwMode="auto">
          <a:xfrm>
            <a:off x="3124200" y="6172200"/>
            <a:ext cx="2667000" cy="338138"/>
          </a:xfrm>
          <a:prstGeom prst="rect">
            <a:avLst/>
          </a:prstGeom>
          <a:noFill/>
          <a:ln w="9525">
            <a:noFill/>
            <a:miter lim="800000"/>
            <a:headEnd/>
            <a:tailEnd/>
          </a:ln>
        </p:spPr>
        <p:txBody>
          <a:bodyPr>
            <a:spAutoFit/>
          </a:bodyPr>
          <a:lstStyle/>
          <a:p>
            <a:pPr>
              <a:spcBef>
                <a:spcPct val="50000"/>
              </a:spcBef>
            </a:pPr>
            <a:r>
              <a:rPr lang="en-US" sz="1600" b="1">
                <a:latin typeface="Tahoma" charset="0"/>
              </a:rPr>
              <a:t>Practice (many cycles)</a:t>
            </a:r>
          </a:p>
        </p:txBody>
      </p:sp>
      <p:sp>
        <p:nvSpPr>
          <p:cNvPr id="76809" name="Text Box 11"/>
          <p:cNvSpPr txBox="1">
            <a:spLocks noChangeArrowheads="1"/>
          </p:cNvSpPr>
          <p:nvPr/>
        </p:nvSpPr>
        <p:spPr bwMode="auto">
          <a:xfrm>
            <a:off x="762000" y="4953000"/>
            <a:ext cx="1981200" cy="954088"/>
          </a:xfrm>
          <a:prstGeom prst="rect">
            <a:avLst/>
          </a:prstGeom>
          <a:noFill/>
          <a:ln w="9525">
            <a:noFill/>
            <a:miter lim="800000"/>
            <a:headEnd/>
            <a:tailEnd/>
          </a:ln>
        </p:spPr>
        <p:txBody>
          <a:bodyPr>
            <a:spAutoFit/>
          </a:bodyPr>
          <a:lstStyle/>
          <a:p>
            <a:pPr>
              <a:spcBef>
                <a:spcPct val="50000"/>
              </a:spcBef>
            </a:pPr>
            <a:r>
              <a:rPr lang="en-US" sz="1600" b="1">
                <a:latin typeface="Tahoma" charset="0"/>
              </a:rPr>
              <a:t>Performance</a:t>
            </a:r>
          </a:p>
          <a:p>
            <a:pPr>
              <a:spcBef>
                <a:spcPct val="50000"/>
              </a:spcBef>
            </a:pPr>
            <a:r>
              <a:rPr lang="en-US" sz="1600" b="1">
                <a:latin typeface="Tahoma" charset="0"/>
              </a:rPr>
              <a:t>Times and accuracy</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Fitts Law</a:t>
            </a:r>
          </a:p>
        </p:txBody>
      </p:sp>
      <p:sp>
        <p:nvSpPr>
          <p:cNvPr id="77827" name="Content Placeholder 2"/>
          <p:cNvSpPr>
            <a:spLocks noGrp="1"/>
          </p:cNvSpPr>
          <p:nvPr>
            <p:ph idx="1"/>
          </p:nvPr>
        </p:nvSpPr>
        <p:spPr/>
        <p:txBody>
          <a:bodyPr/>
          <a:lstStyle/>
          <a:p>
            <a:r>
              <a:rPr lang="en-US" smtClean="0"/>
              <a:t>Movement Time is a function of  Target Size and Distance Moved</a:t>
            </a:r>
          </a:p>
          <a:p>
            <a:pPr lvl="1"/>
            <a:r>
              <a:rPr lang="en-US" smtClean="0"/>
              <a:t>Actual targets may differ from prescribed targets</a:t>
            </a:r>
          </a:p>
        </p:txBody>
      </p:sp>
      <p:sp>
        <p:nvSpPr>
          <p:cNvPr id="77828" name="Slide Number Placeholder 3"/>
          <p:cNvSpPr>
            <a:spLocks noGrp="1"/>
          </p:cNvSpPr>
          <p:nvPr>
            <p:ph type="sldNum" sz="quarter" idx="12"/>
          </p:nvPr>
        </p:nvSpPr>
        <p:spPr bwMode="auto">
          <a:ln>
            <a:round/>
            <a:headEnd/>
            <a:tailEnd/>
          </a:ln>
        </p:spPr>
        <p:txBody>
          <a:bodyPr/>
          <a:lstStyle/>
          <a:p>
            <a:fld id="{8F6A9537-8E4E-4FDA-86D5-384976AC7A6A}" type="slidenum">
              <a:rPr lang="en-US" smtClean="0"/>
              <a:pPr/>
              <a:t>106</a:t>
            </a:fld>
            <a:endParaRPr lang="en-US" smtClean="0"/>
          </a:p>
        </p:txBody>
      </p:sp>
      <p:sp>
        <p:nvSpPr>
          <p:cNvPr id="5" name="Oval 4"/>
          <p:cNvSpPr/>
          <p:nvPr/>
        </p:nvSpPr>
        <p:spPr>
          <a:xfrm>
            <a:off x="1905000" y="3505200"/>
            <a:ext cx="1219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Arrow Connector 7"/>
          <p:cNvCxnSpPr>
            <a:stCxn id="5" idx="2"/>
            <a:endCxn id="5" idx="6"/>
          </p:cNvCxnSpPr>
          <p:nvPr/>
        </p:nvCxnSpPr>
        <p:spPr>
          <a:xfrm rot="10800000" flipH="1">
            <a:off x="1905000" y="4038600"/>
            <a:ext cx="1219200" cy="1588"/>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562600" y="3505200"/>
            <a:ext cx="1219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p:nvPr/>
        </p:nvCxnSpPr>
        <p:spPr>
          <a:xfrm rot="10800000" flipH="1">
            <a:off x="5562600" y="4038600"/>
            <a:ext cx="1219200" cy="1588"/>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362200" y="3200400"/>
            <a:ext cx="3886200" cy="1588"/>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086600" y="51816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19"/>
          <p:cNvGrpSpPr>
            <a:grpSpLocks/>
          </p:cNvGrpSpPr>
          <p:nvPr/>
        </p:nvGrpSpPr>
        <p:grpSpPr bwMode="auto">
          <a:xfrm>
            <a:off x="6781800" y="4648200"/>
            <a:ext cx="1752600" cy="1676400"/>
            <a:chOff x="6858000" y="4419600"/>
            <a:chExt cx="1752600" cy="1676400"/>
          </a:xfrm>
        </p:grpSpPr>
        <p:sp>
          <p:nvSpPr>
            <p:cNvPr id="13" name="Oval 12"/>
            <p:cNvSpPr/>
            <p:nvPr/>
          </p:nvSpPr>
          <p:spPr>
            <a:xfrm>
              <a:off x="6858000" y="4419600"/>
              <a:ext cx="17526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7162800" y="50292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7239000" y="52578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7010400" y="49530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7010400" y="53340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6858000" y="51054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20"/>
          <p:cNvGrpSpPr>
            <a:grpSpLocks/>
          </p:cNvGrpSpPr>
          <p:nvPr/>
        </p:nvGrpSpPr>
        <p:grpSpPr bwMode="auto">
          <a:xfrm flipH="1">
            <a:off x="1676400" y="4724400"/>
            <a:ext cx="1752600" cy="1676400"/>
            <a:chOff x="6858000" y="4419600"/>
            <a:chExt cx="1752600" cy="1676400"/>
          </a:xfrm>
        </p:grpSpPr>
        <p:sp>
          <p:nvSpPr>
            <p:cNvPr id="22" name="Oval 21"/>
            <p:cNvSpPr/>
            <p:nvPr/>
          </p:nvSpPr>
          <p:spPr>
            <a:xfrm>
              <a:off x="6858000" y="4419600"/>
              <a:ext cx="17526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7162800" y="50292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7239000" y="52578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7010400" y="49530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7010400" y="53340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6858000" y="51054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Actual Targets</a:t>
            </a:r>
          </a:p>
        </p:txBody>
      </p:sp>
      <p:sp>
        <p:nvSpPr>
          <p:cNvPr id="78851" name="Slide Number Placeholder 3"/>
          <p:cNvSpPr>
            <a:spLocks noGrp="1"/>
          </p:cNvSpPr>
          <p:nvPr>
            <p:ph type="sldNum" sz="quarter" idx="12"/>
          </p:nvPr>
        </p:nvSpPr>
        <p:spPr bwMode="auto">
          <a:ln>
            <a:round/>
            <a:headEnd/>
            <a:tailEnd/>
          </a:ln>
        </p:spPr>
        <p:txBody>
          <a:bodyPr/>
          <a:lstStyle/>
          <a:p>
            <a:fld id="{BED8A58C-CCD3-443C-8AC8-DB498CD1BCC5}" type="slidenum">
              <a:rPr lang="en-US" smtClean="0"/>
              <a:pPr/>
              <a:t>107</a:t>
            </a:fld>
            <a:endParaRPr lang="en-US" smtClean="0"/>
          </a:p>
        </p:txBody>
      </p:sp>
      <p:pic>
        <p:nvPicPr>
          <p:cNvPr id="78852" name="Picture 2" descr="Mitre Fast Fold Soccer Goal, 6-foot x 3-foot Target">
            <a:hlinkClick r:id="rId3"/>
          </p:cNvPr>
          <p:cNvPicPr>
            <a:picLocks noChangeAspect="1" noChangeArrowheads="1"/>
          </p:cNvPicPr>
          <p:nvPr/>
        </p:nvPicPr>
        <p:blipFill>
          <a:blip r:embed="rId4" cstate="print"/>
          <a:srcRect b="20000"/>
          <a:stretch>
            <a:fillRect/>
          </a:stretch>
        </p:blipFill>
        <p:spPr bwMode="auto">
          <a:xfrm>
            <a:off x="914400" y="4267200"/>
            <a:ext cx="2857500" cy="2286000"/>
          </a:xfrm>
          <a:prstGeom prst="rect">
            <a:avLst/>
          </a:prstGeom>
          <a:noFill/>
          <a:ln w="9525">
            <a:noFill/>
            <a:miter lim="800000"/>
            <a:headEnd/>
            <a:tailEnd/>
          </a:ln>
        </p:spPr>
      </p:pic>
      <p:pic>
        <p:nvPicPr>
          <p:cNvPr id="78853" name="Picture 2" descr="Mitre Fast Fold Soccer Goal, 6-foot x 3-foot Target">
            <a:hlinkClick r:id="rId3"/>
          </p:cNvPr>
          <p:cNvPicPr>
            <a:picLocks noChangeAspect="1" noChangeArrowheads="1"/>
          </p:cNvPicPr>
          <p:nvPr/>
        </p:nvPicPr>
        <p:blipFill>
          <a:blip r:embed="rId4" cstate="print"/>
          <a:srcRect/>
          <a:stretch>
            <a:fillRect/>
          </a:stretch>
        </p:blipFill>
        <p:spPr bwMode="auto">
          <a:xfrm>
            <a:off x="3429000" y="3962400"/>
            <a:ext cx="1790700" cy="1790700"/>
          </a:xfrm>
          <a:prstGeom prst="rect">
            <a:avLst/>
          </a:prstGeom>
          <a:noFill/>
          <a:ln w="9525">
            <a:noFill/>
            <a:miter lim="800000"/>
            <a:headEnd/>
            <a:tailEnd/>
          </a:ln>
        </p:spPr>
      </p:pic>
      <p:pic>
        <p:nvPicPr>
          <p:cNvPr id="78854" name="Picture 2" descr="Mitre Fast Fold Soccer Goal, 6-foot x 3-foot Target">
            <a:hlinkClick r:id="rId3"/>
          </p:cNvPr>
          <p:cNvPicPr>
            <a:picLocks noChangeAspect="1" noChangeArrowheads="1"/>
          </p:cNvPicPr>
          <p:nvPr/>
        </p:nvPicPr>
        <p:blipFill>
          <a:blip r:embed="rId4" cstate="print"/>
          <a:srcRect/>
          <a:stretch>
            <a:fillRect/>
          </a:stretch>
        </p:blipFill>
        <p:spPr bwMode="auto">
          <a:xfrm>
            <a:off x="5334000" y="3581400"/>
            <a:ext cx="1104900" cy="1104900"/>
          </a:xfrm>
          <a:prstGeom prst="rect">
            <a:avLst/>
          </a:prstGeom>
          <a:noFill/>
          <a:ln w="9525">
            <a:noFill/>
            <a:miter lim="800000"/>
            <a:headEnd/>
            <a:tailEnd/>
          </a:ln>
        </p:spPr>
      </p:pic>
      <p:sp>
        <p:nvSpPr>
          <p:cNvPr id="78855" name="TextBox 22"/>
          <p:cNvSpPr txBox="1">
            <a:spLocks noChangeArrowheads="1"/>
          </p:cNvSpPr>
          <p:nvPr/>
        </p:nvSpPr>
        <p:spPr bwMode="auto">
          <a:xfrm>
            <a:off x="4038600" y="5715000"/>
            <a:ext cx="3962400" cy="369888"/>
          </a:xfrm>
          <a:prstGeom prst="rect">
            <a:avLst/>
          </a:prstGeom>
          <a:noFill/>
          <a:ln w="9525">
            <a:noFill/>
            <a:miter lim="800000"/>
            <a:headEnd/>
            <a:tailEnd/>
          </a:ln>
        </p:spPr>
        <p:txBody>
          <a:bodyPr>
            <a:spAutoFit/>
          </a:bodyPr>
          <a:lstStyle/>
          <a:p>
            <a:r>
              <a:rPr lang="en-US"/>
              <a:t>Should soccer goals be larger?</a:t>
            </a:r>
          </a:p>
        </p:txBody>
      </p:sp>
      <p:pic>
        <p:nvPicPr>
          <p:cNvPr id="78856" name="Picture 4" descr=" Barbarian 72 Inch Adjustable Inground Basketball System">
            <a:hlinkClick r:id="rId5"/>
          </p:cNvPr>
          <p:cNvPicPr>
            <a:picLocks noChangeAspect="1" noChangeArrowheads="1"/>
          </p:cNvPicPr>
          <p:nvPr/>
        </p:nvPicPr>
        <p:blipFill>
          <a:blip r:embed="rId6" cstate="print"/>
          <a:srcRect l="18028" r="16620" b="9859"/>
          <a:stretch>
            <a:fillRect/>
          </a:stretch>
        </p:blipFill>
        <p:spPr bwMode="auto">
          <a:xfrm>
            <a:off x="685800" y="1524000"/>
            <a:ext cx="2209800" cy="3048000"/>
          </a:xfrm>
          <a:prstGeom prst="rect">
            <a:avLst/>
          </a:prstGeom>
          <a:noFill/>
          <a:ln w="9525">
            <a:noFill/>
            <a:miter lim="800000"/>
            <a:headEnd/>
            <a:tailEnd/>
          </a:ln>
        </p:spPr>
      </p:pic>
      <p:sp>
        <p:nvSpPr>
          <p:cNvPr id="78857" name="TextBox 24"/>
          <p:cNvSpPr txBox="1">
            <a:spLocks noChangeArrowheads="1"/>
          </p:cNvSpPr>
          <p:nvPr/>
        </p:nvSpPr>
        <p:spPr bwMode="auto">
          <a:xfrm>
            <a:off x="3200400" y="3124200"/>
            <a:ext cx="1828800" cy="369888"/>
          </a:xfrm>
          <a:prstGeom prst="rect">
            <a:avLst/>
          </a:prstGeom>
          <a:noFill/>
          <a:ln w="9525">
            <a:noFill/>
            <a:miter lim="800000"/>
            <a:headEnd/>
            <a:tailEnd/>
          </a:ln>
        </p:spPr>
        <p:txBody>
          <a:bodyPr>
            <a:spAutoFit/>
          </a:bodyPr>
          <a:lstStyle/>
          <a:p>
            <a:r>
              <a:rPr lang="en-US"/>
              <a:t>3 Point shot</a:t>
            </a:r>
          </a:p>
        </p:txBody>
      </p:sp>
      <p:pic>
        <p:nvPicPr>
          <p:cNvPr id="78858" name="Picture 23"/>
          <p:cNvPicPr>
            <a:picLocks noChangeArrowheads="1"/>
          </p:cNvPicPr>
          <p:nvPr/>
        </p:nvPicPr>
        <p:blipFill>
          <a:blip r:embed="rId7" cstate="print"/>
          <a:srcRect/>
          <a:stretch>
            <a:fillRect/>
          </a:stretch>
        </p:blipFill>
        <p:spPr bwMode="auto">
          <a:xfrm>
            <a:off x="6705600" y="1600200"/>
            <a:ext cx="1905000" cy="2514600"/>
          </a:xfrm>
          <a:prstGeom prst="rect">
            <a:avLst/>
          </a:prstGeom>
          <a:noFill/>
          <a:ln w="12700">
            <a:noFill/>
            <a:miter lim="800000"/>
            <a:headEnd/>
            <a:tailEnd/>
          </a:ln>
        </p:spPr>
      </p:pic>
      <p:sp>
        <p:nvSpPr>
          <p:cNvPr id="78859" name="TextBox 22"/>
          <p:cNvSpPr txBox="1">
            <a:spLocks noChangeArrowheads="1"/>
          </p:cNvSpPr>
          <p:nvPr/>
        </p:nvSpPr>
        <p:spPr bwMode="auto">
          <a:xfrm>
            <a:off x="6781800" y="4191000"/>
            <a:ext cx="1981200" cy="1200150"/>
          </a:xfrm>
          <a:prstGeom prst="rect">
            <a:avLst/>
          </a:prstGeom>
          <a:noFill/>
          <a:ln w="9525">
            <a:noFill/>
            <a:miter lim="800000"/>
            <a:headEnd/>
            <a:tailEnd/>
          </a:ln>
        </p:spPr>
        <p:txBody>
          <a:bodyPr>
            <a:spAutoFit/>
          </a:bodyPr>
          <a:lstStyle/>
          <a:p>
            <a:r>
              <a:rPr lang="en-US"/>
              <a:t>Placing stampings in a rack or welding jig</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Some Aviation and HF Slides</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lstStyle/>
          <a:p>
            <a:r>
              <a:rPr lang="en-US" smtClean="0"/>
              <a:t>Landing an Airplane </a:t>
            </a:r>
          </a:p>
        </p:txBody>
      </p:sp>
      <p:sp>
        <p:nvSpPr>
          <p:cNvPr id="180227" name="Content Placeholder 4"/>
          <p:cNvSpPr>
            <a:spLocks noGrp="1"/>
          </p:cNvSpPr>
          <p:nvPr>
            <p:ph idx="1"/>
          </p:nvPr>
        </p:nvSpPr>
        <p:spPr>
          <a:xfrm>
            <a:off x="914400" y="1219200"/>
            <a:ext cx="7772400" cy="4572000"/>
          </a:xfrm>
        </p:spPr>
        <p:txBody>
          <a:bodyPr/>
          <a:lstStyle/>
          <a:p>
            <a:r>
              <a:rPr lang="en-US" sz="2800" smtClean="0"/>
              <a:t>pitch, roll, yaw and speed</a:t>
            </a:r>
            <a:endParaRPr lang="en-US" smtClean="0"/>
          </a:p>
        </p:txBody>
      </p:sp>
      <p:sp>
        <p:nvSpPr>
          <p:cNvPr id="180228" name="Slide Number Placeholder 3"/>
          <p:cNvSpPr>
            <a:spLocks noGrp="1"/>
          </p:cNvSpPr>
          <p:nvPr>
            <p:ph type="sldNum" sz="quarter" idx="12"/>
          </p:nvPr>
        </p:nvSpPr>
        <p:spPr bwMode="auto">
          <a:ln>
            <a:round/>
            <a:headEnd/>
            <a:tailEnd/>
          </a:ln>
        </p:spPr>
        <p:txBody>
          <a:bodyPr/>
          <a:lstStyle/>
          <a:p>
            <a:fld id="{4E567D94-6207-4923-A1D2-64056204C4CD}" type="slidenum">
              <a:rPr lang="en-US" smtClean="0"/>
              <a:pPr/>
              <a:t>109</a:t>
            </a:fld>
            <a:endParaRPr lang="en-US" smtClean="0"/>
          </a:p>
        </p:txBody>
      </p:sp>
      <p:pic>
        <p:nvPicPr>
          <p:cNvPr id="180229" name="Picture 4" descr="San Luis Obispo 065.jpg"/>
          <p:cNvPicPr>
            <a:picLocks noChangeAspect="1"/>
          </p:cNvPicPr>
          <p:nvPr/>
        </p:nvPicPr>
        <p:blipFill>
          <a:blip r:embed="rId3" cstate="print"/>
          <a:srcRect/>
          <a:stretch>
            <a:fillRect/>
          </a:stretch>
        </p:blipFill>
        <p:spPr bwMode="auto">
          <a:xfrm>
            <a:off x="1752600" y="2057400"/>
            <a:ext cx="5334000" cy="3998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Model</a:t>
            </a:r>
            <a:endParaRPr lang="en-US" dirty="0"/>
          </a:p>
        </p:txBody>
      </p:sp>
      <p:sp>
        <p:nvSpPr>
          <p:cNvPr id="3" name="Oval 2"/>
          <p:cNvSpPr/>
          <p:nvPr/>
        </p:nvSpPr>
        <p:spPr>
          <a:xfrm>
            <a:off x="762000" y="2019300"/>
            <a:ext cx="1600200" cy="6858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Concept</a:t>
            </a:r>
            <a:endParaRPr lang="en-US" b="1" dirty="0">
              <a:solidFill>
                <a:srgbClr val="FFFF00"/>
              </a:solidFill>
            </a:endParaRPr>
          </a:p>
        </p:txBody>
      </p:sp>
      <p:sp>
        <p:nvSpPr>
          <p:cNvPr id="4" name="Rectangle 3"/>
          <p:cNvSpPr/>
          <p:nvPr/>
        </p:nvSpPr>
        <p:spPr>
          <a:xfrm>
            <a:off x="4114800" y="2019300"/>
            <a:ext cx="14478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Semantic Coding</a:t>
            </a:r>
            <a:endParaRPr lang="en-US" b="1" dirty="0">
              <a:solidFill>
                <a:srgbClr val="FFFF00"/>
              </a:solidFill>
            </a:endParaRPr>
          </a:p>
        </p:txBody>
      </p:sp>
      <p:sp>
        <p:nvSpPr>
          <p:cNvPr id="5" name="Rectangle 4"/>
          <p:cNvSpPr/>
          <p:nvPr/>
        </p:nvSpPr>
        <p:spPr>
          <a:xfrm>
            <a:off x="7162800" y="2019300"/>
            <a:ext cx="14478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Physical Coding</a:t>
            </a:r>
            <a:endParaRPr lang="en-US" b="1" dirty="0">
              <a:solidFill>
                <a:srgbClr val="FFFF00"/>
              </a:solidFill>
            </a:endParaRPr>
          </a:p>
        </p:txBody>
      </p:sp>
      <p:sp>
        <p:nvSpPr>
          <p:cNvPr id="6" name="Rectangle 5"/>
          <p:cNvSpPr/>
          <p:nvPr/>
        </p:nvSpPr>
        <p:spPr>
          <a:xfrm>
            <a:off x="7162800" y="3581400"/>
            <a:ext cx="14478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Transmission</a:t>
            </a:r>
            <a:endParaRPr lang="en-US" b="1" dirty="0">
              <a:solidFill>
                <a:srgbClr val="FFFF00"/>
              </a:solidFill>
            </a:endParaRPr>
          </a:p>
        </p:txBody>
      </p:sp>
      <p:sp>
        <p:nvSpPr>
          <p:cNvPr id="7" name="Rectangle 6"/>
          <p:cNvSpPr/>
          <p:nvPr/>
        </p:nvSpPr>
        <p:spPr>
          <a:xfrm>
            <a:off x="7162800" y="5410200"/>
            <a:ext cx="14478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Physical Decoding</a:t>
            </a:r>
            <a:endParaRPr lang="en-US" b="1" dirty="0">
              <a:solidFill>
                <a:srgbClr val="FFFF00"/>
              </a:solidFill>
            </a:endParaRPr>
          </a:p>
        </p:txBody>
      </p:sp>
      <p:sp>
        <p:nvSpPr>
          <p:cNvPr id="8" name="Rectangle 7"/>
          <p:cNvSpPr/>
          <p:nvPr/>
        </p:nvSpPr>
        <p:spPr>
          <a:xfrm>
            <a:off x="4114800" y="5410200"/>
            <a:ext cx="14478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Semantic Decoding</a:t>
            </a:r>
            <a:endParaRPr lang="en-US" b="1" dirty="0">
              <a:solidFill>
                <a:srgbClr val="FFFF00"/>
              </a:solidFill>
            </a:endParaRPr>
          </a:p>
        </p:txBody>
      </p:sp>
      <p:sp>
        <p:nvSpPr>
          <p:cNvPr id="9" name="Rectangle 8"/>
          <p:cNvSpPr/>
          <p:nvPr/>
        </p:nvSpPr>
        <p:spPr>
          <a:xfrm>
            <a:off x="762000" y="5410200"/>
            <a:ext cx="16002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Consolidation</a:t>
            </a:r>
            <a:endParaRPr lang="en-US" b="1" dirty="0">
              <a:solidFill>
                <a:srgbClr val="FFFF00"/>
              </a:solidFill>
            </a:endParaRPr>
          </a:p>
        </p:txBody>
      </p:sp>
      <p:sp>
        <p:nvSpPr>
          <p:cNvPr id="10" name="Oval 9"/>
          <p:cNvSpPr/>
          <p:nvPr/>
        </p:nvSpPr>
        <p:spPr>
          <a:xfrm>
            <a:off x="762000" y="4267200"/>
            <a:ext cx="1600200" cy="6858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Concept</a:t>
            </a:r>
            <a:endParaRPr lang="en-US" b="1" dirty="0">
              <a:solidFill>
                <a:srgbClr val="FFFF00"/>
              </a:solidFill>
            </a:endParaRPr>
          </a:p>
        </p:txBody>
      </p:sp>
      <p:cxnSp>
        <p:nvCxnSpPr>
          <p:cNvPr id="12" name="Straight Arrow Connector 11"/>
          <p:cNvCxnSpPr>
            <a:stCxn id="3" idx="6"/>
            <a:endCxn id="4" idx="1"/>
          </p:cNvCxnSpPr>
          <p:nvPr/>
        </p:nvCxnSpPr>
        <p:spPr>
          <a:xfrm>
            <a:off x="2362200" y="2362200"/>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6" idx="0"/>
          </p:cNvCxnSpPr>
          <p:nvPr/>
        </p:nvCxnSpPr>
        <p:spPr>
          <a:xfrm rot="5400000">
            <a:off x="7448550" y="3143250"/>
            <a:ext cx="8763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2"/>
            <a:endCxn id="7" idx="0"/>
          </p:cNvCxnSpPr>
          <p:nvPr/>
        </p:nvCxnSpPr>
        <p:spPr>
          <a:xfrm rot="5400000">
            <a:off x="7315200" y="4838700"/>
            <a:ext cx="1143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3"/>
            <a:endCxn id="5" idx="1"/>
          </p:cNvCxnSpPr>
          <p:nvPr/>
        </p:nvCxnSpPr>
        <p:spPr>
          <a:xfrm>
            <a:off x="5562600" y="2362200"/>
            <a:ext cx="1600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1"/>
            <a:endCxn id="8" idx="3"/>
          </p:cNvCxnSpPr>
          <p:nvPr/>
        </p:nvCxnSpPr>
        <p:spPr>
          <a:xfrm rot="10800000">
            <a:off x="5562600" y="5753100"/>
            <a:ext cx="1600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1"/>
            <a:endCxn id="9" idx="3"/>
          </p:cNvCxnSpPr>
          <p:nvPr/>
        </p:nvCxnSpPr>
        <p:spPr>
          <a:xfrm rot="10800000">
            <a:off x="2362200" y="5753100"/>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0"/>
            <a:endCxn id="10" idx="4"/>
          </p:cNvCxnSpPr>
          <p:nvPr/>
        </p:nvCxnSpPr>
        <p:spPr>
          <a:xfrm rot="5400000" flipH="1" flipV="1">
            <a:off x="1333500" y="5181600"/>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 name="Explosion 1 57"/>
          <p:cNvSpPr/>
          <p:nvPr/>
        </p:nvSpPr>
        <p:spPr>
          <a:xfrm>
            <a:off x="2667000" y="2971800"/>
            <a:ext cx="2057400" cy="1295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Noise</a:t>
            </a:r>
            <a:endParaRPr lang="en-US" sz="2000" b="1" dirty="0">
              <a:solidFill>
                <a:schemeClr val="tx1"/>
              </a:solidFill>
            </a:endParaRPr>
          </a:p>
        </p:txBody>
      </p:sp>
      <p:sp>
        <p:nvSpPr>
          <p:cNvPr id="75" name="Flowchart: Magnetic Disk 74"/>
          <p:cNvSpPr/>
          <p:nvPr/>
        </p:nvSpPr>
        <p:spPr>
          <a:xfrm>
            <a:off x="5257800" y="2971800"/>
            <a:ext cx="1600200" cy="1066800"/>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Gained Information</a:t>
            </a:r>
            <a:endParaRPr lang="en-US" sz="2000" b="1" dirty="0">
              <a:solidFill>
                <a:schemeClr val="tx1"/>
              </a:solidFill>
            </a:endParaRPr>
          </a:p>
        </p:txBody>
      </p:sp>
      <p:sp>
        <p:nvSpPr>
          <p:cNvPr id="76" name="Cube 75"/>
          <p:cNvSpPr/>
          <p:nvPr/>
        </p:nvSpPr>
        <p:spPr>
          <a:xfrm>
            <a:off x="4267200" y="4267200"/>
            <a:ext cx="1676400" cy="914400"/>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Lost Information</a:t>
            </a:r>
            <a:endParaRPr lang="en-US" sz="2000" b="1" dirty="0">
              <a:solidFill>
                <a:schemeClr val="tx1"/>
              </a:solidFill>
            </a:endParaRPr>
          </a:p>
        </p:txBody>
      </p:sp>
      <p:sp>
        <p:nvSpPr>
          <p:cNvPr id="77" name="Rectangle 76"/>
          <p:cNvSpPr/>
          <p:nvPr/>
        </p:nvSpPr>
        <p:spPr>
          <a:xfrm>
            <a:off x="876300" y="3276600"/>
            <a:ext cx="1371600" cy="533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Compare</a:t>
            </a:r>
            <a:endParaRPr lang="en-US" b="1" dirty="0">
              <a:solidFill>
                <a:srgbClr val="FFFF00"/>
              </a:solidFill>
            </a:endParaRPr>
          </a:p>
        </p:txBody>
      </p:sp>
      <p:cxnSp>
        <p:nvCxnSpPr>
          <p:cNvPr id="25" name="Straight Arrow Connector 24"/>
          <p:cNvCxnSpPr>
            <a:stCxn id="3" idx="4"/>
            <a:endCxn id="77" idx="0"/>
          </p:cNvCxnSpPr>
          <p:nvPr/>
        </p:nvCxnSpPr>
        <p:spPr>
          <a:xfrm rot="5400000">
            <a:off x="1276350" y="2990850"/>
            <a:ext cx="571500"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7" idx="2"/>
            <a:endCxn id="10" idx="0"/>
          </p:cNvCxnSpPr>
          <p:nvPr/>
        </p:nvCxnSpPr>
        <p:spPr>
          <a:xfrm rot="5400000">
            <a:off x="1333500" y="4038600"/>
            <a:ext cx="457200"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7"/>
          <p:cNvSpPr>
            <a:spLocks noGrp="1"/>
          </p:cNvSpPr>
          <p:nvPr>
            <p:ph type="sldNum" sz="quarter" idx="12"/>
          </p:nvPr>
        </p:nvSpPr>
        <p:spPr bwMode="auto">
          <a:ln>
            <a:round/>
            <a:headEnd/>
            <a:tailEnd/>
          </a:ln>
        </p:spPr>
        <p:txBody>
          <a:bodyPr/>
          <a:lstStyle/>
          <a:p>
            <a:fld id="{309E0014-60F7-4BA4-94A7-2F67ADF73970}" type="slidenum">
              <a:rPr lang="en-US" smtClean="0"/>
              <a:pPr/>
              <a:t>110</a:t>
            </a:fld>
            <a:endParaRPr lang="en-US" smtClean="0"/>
          </a:p>
        </p:txBody>
      </p:sp>
      <p:sp>
        <p:nvSpPr>
          <p:cNvPr id="52227" name="TextBox 3"/>
          <p:cNvSpPr txBox="1">
            <a:spLocks noChangeArrowheads="1"/>
          </p:cNvSpPr>
          <p:nvPr/>
        </p:nvSpPr>
        <p:spPr bwMode="auto">
          <a:xfrm>
            <a:off x="2971800" y="6172200"/>
            <a:ext cx="4267200" cy="369888"/>
          </a:xfrm>
          <a:prstGeom prst="rect">
            <a:avLst/>
          </a:prstGeom>
          <a:noFill/>
          <a:ln w="9525">
            <a:noFill/>
            <a:miter lim="800000"/>
            <a:headEnd/>
            <a:tailEnd/>
          </a:ln>
        </p:spPr>
        <p:txBody>
          <a:bodyPr>
            <a:spAutoFit/>
          </a:bodyPr>
          <a:lstStyle/>
          <a:p>
            <a:r>
              <a:rPr lang="en-US"/>
              <a:t>--------or flying the Airbus 380?</a:t>
            </a:r>
          </a:p>
        </p:txBody>
      </p:sp>
      <p:pic>
        <p:nvPicPr>
          <p:cNvPr id="52228" name="Picture 4" descr="800px-Airbus_A380_cockpit.jpg"/>
          <p:cNvPicPr>
            <a:picLocks noChangeAspect="1"/>
          </p:cNvPicPr>
          <p:nvPr/>
        </p:nvPicPr>
        <p:blipFill>
          <a:blip r:embed="rId3" cstate="print"/>
          <a:srcRect/>
          <a:stretch>
            <a:fillRect/>
          </a:stretch>
        </p:blipFill>
        <p:spPr bwMode="auto">
          <a:xfrm>
            <a:off x="762000" y="889000"/>
            <a:ext cx="7620000" cy="50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9"/>
          <p:cNvSpPr>
            <a:spLocks noGrp="1"/>
          </p:cNvSpPr>
          <p:nvPr>
            <p:ph type="title"/>
          </p:nvPr>
        </p:nvSpPr>
        <p:spPr/>
        <p:txBody>
          <a:bodyPr/>
          <a:lstStyle/>
          <a:p>
            <a:r>
              <a:rPr lang="en-US" smtClean="0"/>
              <a:t>Communicating</a:t>
            </a:r>
          </a:p>
        </p:txBody>
      </p:sp>
      <p:sp>
        <p:nvSpPr>
          <p:cNvPr id="81923" name="Slide Number Placeholder 40"/>
          <p:cNvSpPr>
            <a:spLocks noGrp="1"/>
          </p:cNvSpPr>
          <p:nvPr>
            <p:ph type="sldNum" sz="quarter" idx="12"/>
          </p:nvPr>
        </p:nvSpPr>
        <p:spPr bwMode="auto">
          <a:ln>
            <a:round/>
            <a:headEnd/>
            <a:tailEnd/>
          </a:ln>
        </p:spPr>
        <p:txBody>
          <a:bodyPr/>
          <a:lstStyle/>
          <a:p>
            <a:fld id="{52615EDA-DB7E-4A2F-B7F8-B424380F9270}" type="slidenum">
              <a:rPr lang="en-US" smtClean="0"/>
              <a:pPr/>
              <a:t>12</a:t>
            </a:fld>
            <a:endParaRPr lang="en-US" smtClean="0"/>
          </a:p>
        </p:txBody>
      </p:sp>
      <p:sp>
        <p:nvSpPr>
          <p:cNvPr id="21" name="Explosion 2 20"/>
          <p:cNvSpPr/>
          <p:nvPr/>
        </p:nvSpPr>
        <p:spPr>
          <a:xfrm>
            <a:off x="381000" y="1295400"/>
            <a:ext cx="2171700" cy="12954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rPr>
              <a:t>Idea</a:t>
            </a:r>
          </a:p>
        </p:txBody>
      </p:sp>
      <p:sp>
        <p:nvSpPr>
          <p:cNvPr id="22" name="Rectangle 21"/>
          <p:cNvSpPr/>
          <p:nvPr/>
        </p:nvSpPr>
        <p:spPr>
          <a:xfrm>
            <a:off x="2743200" y="1676400"/>
            <a:ext cx="1700213"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rPr>
              <a:t>Semantic Encoding</a:t>
            </a:r>
          </a:p>
        </p:txBody>
      </p:sp>
      <p:sp>
        <p:nvSpPr>
          <p:cNvPr id="23" name="Rectangle 22"/>
          <p:cNvSpPr/>
          <p:nvPr/>
        </p:nvSpPr>
        <p:spPr>
          <a:xfrm>
            <a:off x="4343400" y="2667000"/>
            <a:ext cx="1700213"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rPr>
              <a:t>Physical Encoding</a:t>
            </a:r>
          </a:p>
        </p:txBody>
      </p:sp>
      <p:sp>
        <p:nvSpPr>
          <p:cNvPr id="24" name="Rectangle 23"/>
          <p:cNvSpPr/>
          <p:nvPr/>
        </p:nvSpPr>
        <p:spPr>
          <a:xfrm>
            <a:off x="228600" y="3048000"/>
            <a:ext cx="2265363"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rPr>
              <a:t>Feedback</a:t>
            </a:r>
          </a:p>
        </p:txBody>
      </p:sp>
      <p:sp>
        <p:nvSpPr>
          <p:cNvPr id="25" name="Down Arrow 24"/>
          <p:cNvSpPr/>
          <p:nvPr/>
        </p:nvSpPr>
        <p:spPr>
          <a:xfrm>
            <a:off x="5562600" y="3429000"/>
            <a:ext cx="3429000" cy="11430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rPr>
              <a:t>Transmission</a:t>
            </a:r>
          </a:p>
        </p:txBody>
      </p:sp>
      <p:sp>
        <p:nvSpPr>
          <p:cNvPr id="26" name="Rectangle 25"/>
          <p:cNvSpPr/>
          <p:nvPr/>
        </p:nvSpPr>
        <p:spPr>
          <a:xfrm>
            <a:off x="685800" y="4191000"/>
            <a:ext cx="1700213"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rPr>
              <a:t>Memory</a:t>
            </a:r>
          </a:p>
        </p:txBody>
      </p:sp>
      <p:sp>
        <p:nvSpPr>
          <p:cNvPr id="27" name="Rectangle 26"/>
          <p:cNvSpPr/>
          <p:nvPr/>
        </p:nvSpPr>
        <p:spPr>
          <a:xfrm>
            <a:off x="4572000" y="4495800"/>
            <a:ext cx="1700213"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rPr>
              <a:t>Physical Decoding</a:t>
            </a:r>
          </a:p>
        </p:txBody>
      </p:sp>
      <p:sp>
        <p:nvSpPr>
          <p:cNvPr id="28" name="Rectangle 27"/>
          <p:cNvSpPr/>
          <p:nvPr/>
        </p:nvSpPr>
        <p:spPr>
          <a:xfrm>
            <a:off x="2667000" y="4343400"/>
            <a:ext cx="1700213"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rPr>
              <a:t>Semantic Decoding</a:t>
            </a:r>
          </a:p>
        </p:txBody>
      </p:sp>
      <p:sp>
        <p:nvSpPr>
          <p:cNvPr id="29" name="Down Arrow 28"/>
          <p:cNvSpPr/>
          <p:nvPr/>
        </p:nvSpPr>
        <p:spPr>
          <a:xfrm>
            <a:off x="914400" y="5410200"/>
            <a:ext cx="4343400" cy="9906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Lost / Forgotten Information</a:t>
            </a:r>
          </a:p>
        </p:txBody>
      </p:sp>
      <p:sp>
        <p:nvSpPr>
          <p:cNvPr id="30" name="Up Arrow 29"/>
          <p:cNvSpPr/>
          <p:nvPr/>
        </p:nvSpPr>
        <p:spPr>
          <a:xfrm>
            <a:off x="4343400" y="5486400"/>
            <a:ext cx="4572000" cy="838200"/>
          </a:xfrm>
          <a:prstGeom prst="upArrow">
            <a:avLst>
              <a:gd name="adj1" fmla="val 50000"/>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Noise / Added Information</a:t>
            </a:r>
          </a:p>
        </p:txBody>
      </p:sp>
      <p:cxnSp>
        <p:nvCxnSpPr>
          <p:cNvPr id="32" name="Shape 31"/>
          <p:cNvCxnSpPr>
            <a:stCxn id="21" idx="3"/>
            <a:endCxn id="22" idx="1"/>
          </p:cNvCxnSpPr>
          <p:nvPr/>
        </p:nvCxnSpPr>
        <p:spPr>
          <a:xfrm>
            <a:off x="2552700" y="1693863"/>
            <a:ext cx="190500" cy="40163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hape 32"/>
          <p:cNvCxnSpPr>
            <a:stCxn id="22" idx="3"/>
            <a:endCxn id="23" idx="0"/>
          </p:cNvCxnSpPr>
          <p:nvPr/>
        </p:nvCxnSpPr>
        <p:spPr>
          <a:xfrm>
            <a:off x="4443413" y="2095500"/>
            <a:ext cx="750887" cy="5715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hape 36"/>
          <p:cNvCxnSpPr>
            <a:stCxn id="27" idx="1"/>
            <a:endCxn id="28" idx="3"/>
          </p:cNvCxnSpPr>
          <p:nvPr/>
        </p:nvCxnSpPr>
        <p:spPr>
          <a:xfrm rot="10800000">
            <a:off x="4367213" y="4762500"/>
            <a:ext cx="204787" cy="1524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hape 37"/>
          <p:cNvCxnSpPr>
            <a:stCxn id="28" idx="1"/>
            <a:endCxn id="26" idx="3"/>
          </p:cNvCxnSpPr>
          <p:nvPr/>
        </p:nvCxnSpPr>
        <p:spPr>
          <a:xfrm rot="10800000">
            <a:off x="2386013" y="4610100"/>
            <a:ext cx="280987" cy="1524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hape 38"/>
          <p:cNvCxnSpPr>
            <a:stCxn id="26" idx="1"/>
            <a:endCxn id="24" idx="2"/>
          </p:cNvCxnSpPr>
          <p:nvPr/>
        </p:nvCxnSpPr>
        <p:spPr>
          <a:xfrm rot="10800000" flipH="1">
            <a:off x="685800" y="3886200"/>
            <a:ext cx="676275" cy="723900"/>
          </a:xfrm>
          <a:prstGeom prst="curvedConnector4">
            <a:avLst>
              <a:gd name="adj1" fmla="val -33823"/>
              <a:gd name="adj2" fmla="val 7894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hape 39"/>
          <p:cNvCxnSpPr>
            <a:stCxn id="24" idx="0"/>
            <a:endCxn id="21" idx="2"/>
          </p:cNvCxnSpPr>
          <p:nvPr/>
        </p:nvCxnSpPr>
        <p:spPr>
          <a:xfrm rot="5400000" flipH="1" flipV="1">
            <a:off x="1143794" y="2643981"/>
            <a:ext cx="622300" cy="18573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hape 49"/>
          <p:cNvCxnSpPr>
            <a:stCxn id="23" idx="3"/>
            <a:endCxn id="25" idx="0"/>
          </p:cNvCxnSpPr>
          <p:nvPr/>
        </p:nvCxnSpPr>
        <p:spPr>
          <a:xfrm>
            <a:off x="6043613" y="3086100"/>
            <a:ext cx="1233487" cy="3429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hape 50"/>
          <p:cNvCxnSpPr>
            <a:stCxn id="25" idx="2"/>
            <a:endCxn id="27" idx="3"/>
          </p:cNvCxnSpPr>
          <p:nvPr/>
        </p:nvCxnSpPr>
        <p:spPr>
          <a:xfrm rot="5400000">
            <a:off x="6603207" y="4241006"/>
            <a:ext cx="342900" cy="1004887"/>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381000" y="1828800"/>
            <a:ext cx="5257800" cy="3086100"/>
            <a:chOff x="762000" y="2019300"/>
            <a:chExt cx="7848600" cy="4076700"/>
          </a:xfrm>
        </p:grpSpPr>
        <p:sp>
          <p:nvSpPr>
            <p:cNvPr id="3" name="Oval 2"/>
            <p:cNvSpPr/>
            <p:nvPr/>
          </p:nvSpPr>
          <p:spPr>
            <a:xfrm>
              <a:off x="762000" y="2019300"/>
              <a:ext cx="1600200" cy="6858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FFFF00"/>
                  </a:solidFill>
                </a:rPr>
                <a:t>Concept</a:t>
              </a:r>
              <a:endParaRPr lang="en-US" sz="1100" b="1" dirty="0">
                <a:solidFill>
                  <a:srgbClr val="FFFF00"/>
                </a:solidFill>
              </a:endParaRPr>
            </a:p>
          </p:txBody>
        </p:sp>
        <p:sp>
          <p:nvSpPr>
            <p:cNvPr id="4" name="Rectangle 3"/>
            <p:cNvSpPr/>
            <p:nvPr/>
          </p:nvSpPr>
          <p:spPr>
            <a:xfrm>
              <a:off x="4114800" y="2019300"/>
              <a:ext cx="14478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FFFF00"/>
                  </a:solidFill>
                </a:rPr>
                <a:t>Semantic Coding</a:t>
              </a:r>
              <a:endParaRPr lang="en-US" sz="1100" b="1" dirty="0">
                <a:solidFill>
                  <a:srgbClr val="FFFF00"/>
                </a:solidFill>
              </a:endParaRPr>
            </a:p>
          </p:txBody>
        </p:sp>
        <p:sp>
          <p:nvSpPr>
            <p:cNvPr id="5" name="Rectangle 4"/>
            <p:cNvSpPr/>
            <p:nvPr/>
          </p:nvSpPr>
          <p:spPr>
            <a:xfrm>
              <a:off x="7162800" y="2019300"/>
              <a:ext cx="14478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FFFF00"/>
                  </a:solidFill>
                </a:rPr>
                <a:t>Physical Coding</a:t>
              </a:r>
              <a:endParaRPr lang="en-US" sz="1100" b="1" dirty="0">
                <a:solidFill>
                  <a:srgbClr val="FFFF00"/>
                </a:solidFill>
              </a:endParaRPr>
            </a:p>
          </p:txBody>
        </p:sp>
        <p:sp>
          <p:nvSpPr>
            <p:cNvPr id="6" name="Rectangle 5"/>
            <p:cNvSpPr/>
            <p:nvPr/>
          </p:nvSpPr>
          <p:spPr>
            <a:xfrm>
              <a:off x="7162800" y="3581400"/>
              <a:ext cx="14478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FFFF00"/>
                  </a:solidFill>
                </a:rPr>
                <a:t>Transmission</a:t>
              </a:r>
              <a:endParaRPr lang="en-US" sz="1100" b="1" dirty="0">
                <a:solidFill>
                  <a:srgbClr val="FFFF00"/>
                </a:solidFill>
              </a:endParaRPr>
            </a:p>
          </p:txBody>
        </p:sp>
        <p:sp>
          <p:nvSpPr>
            <p:cNvPr id="7" name="Rectangle 6"/>
            <p:cNvSpPr/>
            <p:nvPr/>
          </p:nvSpPr>
          <p:spPr>
            <a:xfrm>
              <a:off x="7162800" y="5410200"/>
              <a:ext cx="14478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FFFF00"/>
                  </a:solidFill>
                </a:rPr>
                <a:t>Physical Decoding</a:t>
              </a:r>
              <a:endParaRPr lang="en-US" sz="1100" b="1" dirty="0">
                <a:solidFill>
                  <a:srgbClr val="FFFF00"/>
                </a:solidFill>
              </a:endParaRPr>
            </a:p>
          </p:txBody>
        </p:sp>
        <p:sp>
          <p:nvSpPr>
            <p:cNvPr id="8" name="Rectangle 7"/>
            <p:cNvSpPr/>
            <p:nvPr/>
          </p:nvSpPr>
          <p:spPr>
            <a:xfrm>
              <a:off x="4114800" y="5410200"/>
              <a:ext cx="14478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FFFF00"/>
                  </a:solidFill>
                </a:rPr>
                <a:t>Semantic Decoding</a:t>
              </a:r>
              <a:endParaRPr lang="en-US" sz="1100" b="1" dirty="0">
                <a:solidFill>
                  <a:srgbClr val="FFFF00"/>
                </a:solidFill>
              </a:endParaRPr>
            </a:p>
          </p:txBody>
        </p:sp>
        <p:sp>
          <p:nvSpPr>
            <p:cNvPr id="9" name="Rectangle 8"/>
            <p:cNvSpPr/>
            <p:nvPr/>
          </p:nvSpPr>
          <p:spPr>
            <a:xfrm>
              <a:off x="762000" y="5410200"/>
              <a:ext cx="16002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FFFF00"/>
                  </a:solidFill>
                </a:rPr>
                <a:t>Consolidation</a:t>
              </a:r>
              <a:endParaRPr lang="en-US" sz="1100" b="1" dirty="0">
                <a:solidFill>
                  <a:srgbClr val="FFFF00"/>
                </a:solidFill>
              </a:endParaRPr>
            </a:p>
          </p:txBody>
        </p:sp>
        <p:sp>
          <p:nvSpPr>
            <p:cNvPr id="10" name="Oval 9"/>
            <p:cNvSpPr/>
            <p:nvPr/>
          </p:nvSpPr>
          <p:spPr>
            <a:xfrm>
              <a:off x="762000" y="4267200"/>
              <a:ext cx="1600200" cy="6858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FFFF00"/>
                  </a:solidFill>
                </a:rPr>
                <a:t>Concept</a:t>
              </a:r>
              <a:endParaRPr lang="en-US" sz="1100" b="1" dirty="0">
                <a:solidFill>
                  <a:srgbClr val="FFFF00"/>
                </a:solidFill>
              </a:endParaRPr>
            </a:p>
          </p:txBody>
        </p:sp>
        <p:cxnSp>
          <p:nvCxnSpPr>
            <p:cNvPr id="12" name="Straight Arrow Connector 11"/>
            <p:cNvCxnSpPr>
              <a:stCxn id="3" idx="6"/>
              <a:endCxn id="4" idx="1"/>
            </p:cNvCxnSpPr>
            <p:nvPr/>
          </p:nvCxnSpPr>
          <p:spPr>
            <a:xfrm>
              <a:off x="2362200" y="2362200"/>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6" idx="0"/>
            </p:cNvCxnSpPr>
            <p:nvPr/>
          </p:nvCxnSpPr>
          <p:spPr>
            <a:xfrm rot="5400000">
              <a:off x="7448550" y="3143250"/>
              <a:ext cx="8763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2"/>
              <a:endCxn id="7" idx="0"/>
            </p:cNvCxnSpPr>
            <p:nvPr/>
          </p:nvCxnSpPr>
          <p:spPr>
            <a:xfrm rot="5400000">
              <a:off x="7315200" y="4838700"/>
              <a:ext cx="1143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3"/>
              <a:endCxn id="5" idx="1"/>
            </p:cNvCxnSpPr>
            <p:nvPr/>
          </p:nvCxnSpPr>
          <p:spPr>
            <a:xfrm>
              <a:off x="5562600" y="2362200"/>
              <a:ext cx="1600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1"/>
              <a:endCxn id="8" idx="3"/>
            </p:cNvCxnSpPr>
            <p:nvPr/>
          </p:nvCxnSpPr>
          <p:spPr>
            <a:xfrm rot="10800000">
              <a:off x="5562600" y="5753100"/>
              <a:ext cx="1600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1"/>
              <a:endCxn id="9" idx="3"/>
            </p:cNvCxnSpPr>
            <p:nvPr/>
          </p:nvCxnSpPr>
          <p:spPr>
            <a:xfrm rot="10800000">
              <a:off x="2362200" y="5753100"/>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0"/>
              <a:endCxn id="10" idx="4"/>
            </p:cNvCxnSpPr>
            <p:nvPr/>
          </p:nvCxnSpPr>
          <p:spPr>
            <a:xfrm rot="5400000" flipH="1" flipV="1">
              <a:off x="1333500" y="5181600"/>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 name="Explosion 1 57"/>
            <p:cNvSpPr/>
            <p:nvPr/>
          </p:nvSpPr>
          <p:spPr>
            <a:xfrm>
              <a:off x="2667000" y="2971800"/>
              <a:ext cx="2057400" cy="1295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Noise</a:t>
              </a:r>
              <a:endParaRPr lang="en-US" sz="1200" b="1" dirty="0">
                <a:solidFill>
                  <a:schemeClr val="tx1"/>
                </a:solidFill>
              </a:endParaRPr>
            </a:p>
          </p:txBody>
        </p:sp>
        <p:sp>
          <p:nvSpPr>
            <p:cNvPr id="75" name="Flowchart: Magnetic Disk 74"/>
            <p:cNvSpPr/>
            <p:nvPr/>
          </p:nvSpPr>
          <p:spPr>
            <a:xfrm>
              <a:off x="5257800" y="2971800"/>
              <a:ext cx="1600200" cy="1066800"/>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Gained Information</a:t>
              </a:r>
              <a:endParaRPr lang="en-US" sz="1200" b="1" dirty="0">
                <a:solidFill>
                  <a:schemeClr val="tx1"/>
                </a:solidFill>
              </a:endParaRPr>
            </a:p>
          </p:txBody>
        </p:sp>
        <p:sp>
          <p:nvSpPr>
            <p:cNvPr id="76" name="Cube 75"/>
            <p:cNvSpPr/>
            <p:nvPr/>
          </p:nvSpPr>
          <p:spPr>
            <a:xfrm>
              <a:off x="4267200" y="4267200"/>
              <a:ext cx="1676400" cy="914400"/>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Lost Information</a:t>
              </a:r>
              <a:endParaRPr lang="en-US" sz="1200" b="1" dirty="0">
                <a:solidFill>
                  <a:schemeClr val="tx1"/>
                </a:solidFill>
              </a:endParaRPr>
            </a:p>
          </p:txBody>
        </p:sp>
        <p:sp>
          <p:nvSpPr>
            <p:cNvPr id="77" name="Rectangle 76"/>
            <p:cNvSpPr/>
            <p:nvPr/>
          </p:nvSpPr>
          <p:spPr>
            <a:xfrm>
              <a:off x="876300" y="3276600"/>
              <a:ext cx="1371600" cy="533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FFFF00"/>
                  </a:solidFill>
                </a:rPr>
                <a:t>Compare</a:t>
              </a:r>
              <a:endParaRPr lang="en-US" sz="1100" b="1" dirty="0">
                <a:solidFill>
                  <a:srgbClr val="FFFF00"/>
                </a:solidFill>
              </a:endParaRPr>
            </a:p>
          </p:txBody>
        </p:sp>
      </p:grpSp>
      <p:sp>
        <p:nvSpPr>
          <p:cNvPr id="26" name="Title 25"/>
          <p:cNvSpPr>
            <a:spLocks noGrp="1"/>
          </p:cNvSpPr>
          <p:nvPr>
            <p:ph type="title"/>
          </p:nvPr>
        </p:nvSpPr>
        <p:spPr/>
        <p:txBody>
          <a:bodyPr>
            <a:normAutofit fontScale="90000"/>
          </a:bodyPr>
          <a:lstStyle/>
          <a:p>
            <a:r>
              <a:rPr lang="en-US" sz="3200" dirty="0" smtClean="0"/>
              <a:t>Describe 5 familiar communication situations, Identify typical breakdown opportunities</a:t>
            </a:r>
            <a:endParaRPr lang="en-US" sz="3200" dirty="0"/>
          </a:p>
        </p:txBody>
      </p:sp>
      <p:cxnSp>
        <p:nvCxnSpPr>
          <p:cNvPr id="27" name="Straight Arrow Connector 26"/>
          <p:cNvCxnSpPr>
            <a:stCxn id="3" idx="4"/>
            <a:endCxn id="77" idx="0"/>
          </p:cNvCxnSpPr>
          <p:nvPr/>
        </p:nvCxnSpPr>
        <p:spPr>
          <a:xfrm rot="5400000">
            <a:off x="700675" y="2564272"/>
            <a:ext cx="432631"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77" idx="2"/>
            <a:endCxn id="10" idx="0"/>
          </p:cNvCxnSpPr>
          <p:nvPr/>
        </p:nvCxnSpPr>
        <p:spPr>
          <a:xfrm rot="5400000">
            <a:off x="743938" y="3357429"/>
            <a:ext cx="346104"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34" name="Table 33"/>
          <p:cNvGraphicFramePr>
            <a:graphicFrameLocks noGrp="1"/>
          </p:cNvGraphicFramePr>
          <p:nvPr/>
        </p:nvGraphicFramePr>
        <p:xfrm>
          <a:off x="6172200" y="1600200"/>
          <a:ext cx="2438400" cy="4800600"/>
        </p:xfrm>
        <a:graphic>
          <a:graphicData uri="http://schemas.openxmlformats.org/drawingml/2006/table">
            <a:tbl>
              <a:tblPr firstRow="1" bandRow="1">
                <a:tableStyleId>{5940675A-B579-460E-94D1-54222C63F5DA}</a:tableStyleId>
              </a:tblPr>
              <a:tblGrid>
                <a:gridCol w="504497"/>
                <a:gridCol w="1933903"/>
              </a:tblGrid>
              <a:tr h="960120">
                <a:tc>
                  <a:txBody>
                    <a:bodyPr/>
                    <a:lstStyle/>
                    <a:p>
                      <a:r>
                        <a:rPr lang="en-US" dirty="0" smtClean="0"/>
                        <a:t>1</a:t>
                      </a:r>
                      <a:endParaRPr lang="en-US" dirty="0"/>
                    </a:p>
                  </a:txBody>
                  <a:tcPr/>
                </a:tc>
                <a:tc>
                  <a:txBody>
                    <a:bodyPr/>
                    <a:lstStyle/>
                    <a:p>
                      <a:endParaRPr lang="en-US" dirty="0"/>
                    </a:p>
                  </a:txBody>
                  <a:tcPr/>
                </a:tc>
              </a:tr>
              <a:tr h="960120">
                <a:tc>
                  <a:txBody>
                    <a:bodyPr/>
                    <a:lstStyle/>
                    <a:p>
                      <a:r>
                        <a:rPr lang="en-US" dirty="0" smtClean="0"/>
                        <a:t>2</a:t>
                      </a:r>
                      <a:endParaRPr lang="en-US" dirty="0"/>
                    </a:p>
                  </a:txBody>
                  <a:tcPr/>
                </a:tc>
                <a:tc>
                  <a:txBody>
                    <a:bodyPr/>
                    <a:lstStyle/>
                    <a:p>
                      <a:endParaRPr lang="en-US"/>
                    </a:p>
                  </a:txBody>
                  <a:tcPr/>
                </a:tc>
              </a:tr>
              <a:tr h="960120">
                <a:tc>
                  <a:txBody>
                    <a:bodyPr/>
                    <a:lstStyle/>
                    <a:p>
                      <a:r>
                        <a:rPr lang="en-US" dirty="0" smtClean="0"/>
                        <a:t>3</a:t>
                      </a:r>
                      <a:endParaRPr lang="en-US" dirty="0"/>
                    </a:p>
                  </a:txBody>
                  <a:tcPr/>
                </a:tc>
                <a:tc>
                  <a:txBody>
                    <a:bodyPr/>
                    <a:lstStyle/>
                    <a:p>
                      <a:endParaRPr lang="en-US"/>
                    </a:p>
                  </a:txBody>
                  <a:tcPr/>
                </a:tc>
              </a:tr>
              <a:tr h="960120">
                <a:tc>
                  <a:txBody>
                    <a:bodyPr/>
                    <a:lstStyle/>
                    <a:p>
                      <a:r>
                        <a:rPr lang="en-US" dirty="0" smtClean="0"/>
                        <a:t>4</a:t>
                      </a:r>
                      <a:endParaRPr lang="en-US" dirty="0"/>
                    </a:p>
                  </a:txBody>
                  <a:tcPr/>
                </a:tc>
                <a:tc>
                  <a:txBody>
                    <a:bodyPr/>
                    <a:lstStyle/>
                    <a:p>
                      <a:endParaRPr lang="en-US"/>
                    </a:p>
                  </a:txBody>
                  <a:tcPr/>
                </a:tc>
              </a:tr>
              <a:tr h="960120">
                <a:tc>
                  <a:txBody>
                    <a:bodyPr/>
                    <a:lstStyle/>
                    <a:p>
                      <a:r>
                        <a:rPr lang="en-US" dirty="0" smtClean="0"/>
                        <a:t>5</a:t>
                      </a:r>
                      <a:endParaRPr lang="en-US" dirty="0"/>
                    </a:p>
                  </a:txBody>
                  <a:tcPr/>
                </a:tc>
                <a:tc>
                  <a:txBody>
                    <a:bodyPr/>
                    <a:lstStyle/>
                    <a:p>
                      <a:endParaRPr lang="en-US" dirty="0"/>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Communicating Games</a:t>
            </a:r>
          </a:p>
        </p:txBody>
      </p:sp>
      <p:sp>
        <p:nvSpPr>
          <p:cNvPr id="82948" name="Content Placeholder 2"/>
          <p:cNvSpPr>
            <a:spLocks noGrp="1"/>
          </p:cNvSpPr>
          <p:nvPr>
            <p:ph idx="1"/>
          </p:nvPr>
        </p:nvSpPr>
        <p:spPr/>
        <p:txBody>
          <a:bodyPr/>
          <a:lstStyle/>
          <a:p>
            <a:pPr>
              <a:lnSpc>
                <a:spcPct val="90000"/>
              </a:lnSpc>
            </a:pPr>
            <a:r>
              <a:rPr lang="en-US" sz="2400" smtClean="0"/>
              <a:t>Provide instructions for driving to the nearest airport</a:t>
            </a:r>
          </a:p>
          <a:p>
            <a:pPr lvl="1">
              <a:lnSpc>
                <a:spcPct val="90000"/>
              </a:lnSpc>
            </a:pPr>
            <a:r>
              <a:rPr lang="en-US" sz="2200" smtClean="0"/>
              <a:t>Check the errors following “read back”</a:t>
            </a:r>
          </a:p>
          <a:p>
            <a:pPr>
              <a:lnSpc>
                <a:spcPct val="90000"/>
              </a:lnSpc>
            </a:pPr>
            <a:endParaRPr lang="en-US" smtClean="0"/>
          </a:p>
          <a:p>
            <a:pPr>
              <a:lnSpc>
                <a:spcPct val="90000"/>
              </a:lnSpc>
            </a:pPr>
            <a:r>
              <a:rPr lang="en-US" smtClean="0"/>
              <a:t>IKEA: “Some assembly required”</a:t>
            </a:r>
          </a:p>
          <a:p>
            <a:pPr lvl="1">
              <a:lnSpc>
                <a:spcPct val="90000"/>
              </a:lnSpc>
            </a:pPr>
            <a:endParaRPr lang="en-US" sz="2200" smtClean="0"/>
          </a:p>
          <a:p>
            <a:pPr>
              <a:lnSpc>
                <a:spcPct val="90000"/>
              </a:lnSpc>
            </a:pPr>
            <a:r>
              <a:rPr lang="en-US" sz="2400" smtClean="0"/>
              <a:t>Provide instructions for Cardiopulmonary Resuscitation</a:t>
            </a:r>
          </a:p>
          <a:p>
            <a:pPr>
              <a:lnSpc>
                <a:spcPct val="90000"/>
              </a:lnSpc>
            </a:pPr>
            <a:endParaRPr lang="en-US" sz="2400" smtClean="0"/>
          </a:p>
          <a:p>
            <a:pPr>
              <a:lnSpc>
                <a:spcPct val="90000"/>
              </a:lnSpc>
            </a:pPr>
            <a:r>
              <a:rPr lang="en-US" sz="2400" smtClean="0"/>
              <a:t>Provide instructions for bicycle (or other piece of equipment) maintenance</a:t>
            </a:r>
          </a:p>
          <a:p>
            <a:pPr lvl="1">
              <a:lnSpc>
                <a:spcPct val="90000"/>
              </a:lnSpc>
            </a:pPr>
            <a:r>
              <a:rPr lang="en-US" sz="2200" smtClean="0"/>
              <a:t>Develop procedures for maintaining the International Space Station</a:t>
            </a:r>
          </a:p>
          <a:p>
            <a:pPr>
              <a:lnSpc>
                <a:spcPct val="90000"/>
              </a:lnSpc>
            </a:pPr>
            <a:endParaRPr lang="en-US" sz="2400" smtClean="0"/>
          </a:p>
        </p:txBody>
      </p:sp>
      <p:sp>
        <p:nvSpPr>
          <p:cNvPr id="82947" name="Slide Number Placeholder 3"/>
          <p:cNvSpPr>
            <a:spLocks noGrp="1"/>
          </p:cNvSpPr>
          <p:nvPr>
            <p:ph type="sldNum" sz="quarter" idx="12"/>
          </p:nvPr>
        </p:nvSpPr>
        <p:spPr bwMode="auto">
          <a:ln>
            <a:round/>
            <a:headEnd/>
            <a:tailEnd/>
          </a:ln>
        </p:spPr>
        <p:txBody>
          <a:bodyPr/>
          <a:lstStyle/>
          <a:p>
            <a:fld id="{76ECE3DA-858B-4657-BBC2-8C5A0A09336E}" type="slidenum">
              <a:rPr lang="en-US" smtClean="0"/>
              <a:pPr/>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010400" cy="800100"/>
          </a:xfrm>
        </p:spPr>
        <p:txBody>
          <a:bodyPr>
            <a:noAutofit/>
          </a:bodyPr>
          <a:lstStyle/>
          <a:p>
            <a:r>
              <a:rPr lang="en-US" sz="3600" dirty="0" smtClean="0"/>
              <a:t>A Generic Educational Process</a:t>
            </a:r>
            <a:endParaRPr lang="en-US" sz="3600" dirty="0"/>
          </a:p>
        </p:txBody>
      </p:sp>
      <p:sp>
        <p:nvSpPr>
          <p:cNvPr id="3" name="Oval 2"/>
          <p:cNvSpPr/>
          <p:nvPr/>
        </p:nvSpPr>
        <p:spPr>
          <a:xfrm>
            <a:off x="304800" y="963930"/>
            <a:ext cx="1371600" cy="5334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Customer Requirements</a:t>
            </a:r>
            <a:endParaRPr lang="en-US" sz="1000" b="1" dirty="0">
              <a:solidFill>
                <a:schemeClr val="bg1"/>
              </a:solidFill>
            </a:endParaRPr>
          </a:p>
        </p:txBody>
      </p:sp>
      <p:sp>
        <p:nvSpPr>
          <p:cNvPr id="4" name="Oval 3"/>
          <p:cNvSpPr/>
          <p:nvPr/>
        </p:nvSpPr>
        <p:spPr>
          <a:xfrm>
            <a:off x="5486400" y="990600"/>
            <a:ext cx="1371600" cy="5334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Design Specifications</a:t>
            </a:r>
            <a:endParaRPr lang="en-US" sz="1000" b="1" dirty="0">
              <a:solidFill>
                <a:schemeClr val="bg1"/>
              </a:solidFill>
            </a:endParaRPr>
          </a:p>
        </p:txBody>
      </p:sp>
      <p:sp>
        <p:nvSpPr>
          <p:cNvPr id="5" name="Rectangle 4"/>
          <p:cNvSpPr/>
          <p:nvPr/>
        </p:nvSpPr>
        <p:spPr>
          <a:xfrm>
            <a:off x="5486400" y="4038600"/>
            <a:ext cx="13716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Delivery</a:t>
            </a:r>
            <a:endParaRPr lang="en-US" sz="1000" b="1" dirty="0">
              <a:solidFill>
                <a:schemeClr val="tx1"/>
              </a:solidFill>
            </a:endParaRPr>
          </a:p>
        </p:txBody>
      </p:sp>
      <p:sp>
        <p:nvSpPr>
          <p:cNvPr id="7" name="Rectangle 6"/>
          <p:cNvSpPr/>
          <p:nvPr/>
        </p:nvSpPr>
        <p:spPr>
          <a:xfrm>
            <a:off x="5651938" y="1981200"/>
            <a:ext cx="1040524" cy="7848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Course and Examination Content and Process  Development</a:t>
            </a:r>
            <a:endParaRPr lang="en-US" sz="1000" b="1" dirty="0">
              <a:solidFill>
                <a:schemeClr val="tx1"/>
              </a:solidFill>
            </a:endParaRPr>
          </a:p>
        </p:txBody>
      </p:sp>
      <p:sp>
        <p:nvSpPr>
          <p:cNvPr id="8" name="Rectangle 7"/>
          <p:cNvSpPr/>
          <p:nvPr/>
        </p:nvSpPr>
        <p:spPr>
          <a:xfrm>
            <a:off x="3594538" y="990600"/>
            <a:ext cx="1040524" cy="4800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Refinement</a:t>
            </a:r>
            <a:endParaRPr lang="en-US" sz="1000" b="1" dirty="0">
              <a:solidFill>
                <a:schemeClr val="tx1"/>
              </a:solidFill>
            </a:endParaRPr>
          </a:p>
        </p:txBody>
      </p:sp>
      <p:sp>
        <p:nvSpPr>
          <p:cNvPr id="9" name="Rectangle 8"/>
          <p:cNvSpPr/>
          <p:nvPr/>
        </p:nvSpPr>
        <p:spPr>
          <a:xfrm>
            <a:off x="3429000" y="4038600"/>
            <a:ext cx="13716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Verification</a:t>
            </a:r>
          </a:p>
          <a:p>
            <a:pPr algn="ctr"/>
            <a:r>
              <a:rPr lang="en-US" sz="1000" b="1" dirty="0" smtClean="0">
                <a:solidFill>
                  <a:schemeClr val="tx1"/>
                </a:solidFill>
              </a:rPr>
              <a:t>Examinations</a:t>
            </a:r>
          </a:p>
        </p:txBody>
      </p:sp>
      <p:sp>
        <p:nvSpPr>
          <p:cNvPr id="10" name="Rectangle 9"/>
          <p:cNvSpPr/>
          <p:nvPr/>
        </p:nvSpPr>
        <p:spPr>
          <a:xfrm>
            <a:off x="304800" y="4076700"/>
            <a:ext cx="13716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Validation</a:t>
            </a:r>
          </a:p>
          <a:p>
            <a:pPr algn="ctr"/>
            <a:r>
              <a:rPr lang="en-US" sz="1000" b="1" dirty="0" smtClean="0">
                <a:solidFill>
                  <a:schemeClr val="tx1"/>
                </a:solidFill>
              </a:rPr>
              <a:t>Applied and Creative Work</a:t>
            </a:r>
            <a:endParaRPr lang="en-US" sz="1000" b="1" dirty="0">
              <a:solidFill>
                <a:schemeClr val="tx1"/>
              </a:solidFill>
            </a:endParaRPr>
          </a:p>
        </p:txBody>
      </p:sp>
      <p:sp>
        <p:nvSpPr>
          <p:cNvPr id="12" name="Oval 11"/>
          <p:cNvSpPr/>
          <p:nvPr/>
        </p:nvSpPr>
        <p:spPr>
          <a:xfrm>
            <a:off x="4648200" y="5295900"/>
            <a:ext cx="13716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Students</a:t>
            </a:r>
            <a:endParaRPr lang="en-US" sz="1600" b="1" dirty="0">
              <a:solidFill>
                <a:schemeClr val="tx1"/>
              </a:solidFill>
            </a:endParaRPr>
          </a:p>
        </p:txBody>
      </p:sp>
      <p:sp>
        <p:nvSpPr>
          <p:cNvPr id="13" name="Oval 12"/>
          <p:cNvSpPr/>
          <p:nvPr/>
        </p:nvSpPr>
        <p:spPr>
          <a:xfrm>
            <a:off x="2590800" y="2133600"/>
            <a:ext cx="1371600" cy="533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Teachers</a:t>
            </a:r>
            <a:endParaRPr lang="en-US" sz="1600" b="1" dirty="0">
              <a:solidFill>
                <a:schemeClr val="tx1"/>
              </a:solidFill>
            </a:endParaRPr>
          </a:p>
        </p:txBody>
      </p:sp>
      <p:sp>
        <p:nvSpPr>
          <p:cNvPr id="14" name="Oval 13"/>
          <p:cNvSpPr/>
          <p:nvPr/>
        </p:nvSpPr>
        <p:spPr>
          <a:xfrm>
            <a:off x="7467600" y="2514600"/>
            <a:ext cx="1524000" cy="1828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Technology Materials</a:t>
            </a:r>
          </a:p>
          <a:p>
            <a:pPr algn="ctr"/>
            <a:r>
              <a:rPr lang="en-US" sz="1200" b="1" dirty="0" smtClean="0">
                <a:solidFill>
                  <a:schemeClr val="tx1"/>
                </a:solidFill>
              </a:rPr>
              <a:t>Contexts  Processes   Facilities Support Staff</a:t>
            </a:r>
            <a:endParaRPr lang="en-US" sz="1200" b="1" dirty="0">
              <a:solidFill>
                <a:schemeClr val="tx1"/>
              </a:solidFill>
            </a:endParaRPr>
          </a:p>
        </p:txBody>
      </p:sp>
      <p:cxnSp>
        <p:nvCxnSpPr>
          <p:cNvPr id="16" name="Straight Arrow Connector 15"/>
          <p:cNvCxnSpPr>
            <a:stCxn id="3" idx="6"/>
            <a:endCxn id="8" idx="1"/>
          </p:cNvCxnSpPr>
          <p:nvPr/>
        </p:nvCxnSpPr>
        <p:spPr>
          <a:xfrm>
            <a:off x="1676400" y="1230630"/>
            <a:ext cx="191813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3"/>
            <a:endCxn id="4" idx="2"/>
          </p:cNvCxnSpPr>
          <p:nvPr/>
        </p:nvCxnSpPr>
        <p:spPr>
          <a:xfrm>
            <a:off x="4635062" y="1230630"/>
            <a:ext cx="851338" cy="266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 idx="4"/>
            <a:endCxn id="7" idx="0"/>
          </p:cNvCxnSpPr>
          <p:nvPr/>
        </p:nvCxnSpPr>
        <p:spPr>
          <a:xfrm rot="5400000">
            <a:off x="5943600" y="1752600"/>
            <a:ext cx="457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2" idx="1"/>
            <a:endCxn id="9" idx="2"/>
          </p:cNvCxnSpPr>
          <p:nvPr/>
        </p:nvCxnSpPr>
        <p:spPr>
          <a:xfrm rot="16200000" flipV="1">
            <a:off x="4080926" y="4605875"/>
            <a:ext cx="802015" cy="7342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4" idx="3"/>
            <a:endCxn id="5" idx="3"/>
          </p:cNvCxnSpPr>
          <p:nvPr/>
        </p:nvCxnSpPr>
        <p:spPr>
          <a:xfrm rot="5400000">
            <a:off x="7159533" y="3774047"/>
            <a:ext cx="229721" cy="83278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7" idx="2"/>
            <a:endCxn id="95" idx="0"/>
          </p:cNvCxnSpPr>
          <p:nvPr/>
        </p:nvCxnSpPr>
        <p:spPr>
          <a:xfrm rot="5400000">
            <a:off x="5993130" y="2945130"/>
            <a:ext cx="35814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9" idx="2"/>
            <a:endCxn id="68" idx="7"/>
          </p:cNvCxnSpPr>
          <p:nvPr/>
        </p:nvCxnSpPr>
        <p:spPr>
          <a:xfrm rot="5400000">
            <a:off x="3432385" y="4691599"/>
            <a:ext cx="802015" cy="5628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2381250" y="5295900"/>
            <a:ext cx="13716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Students</a:t>
            </a:r>
            <a:endParaRPr lang="en-US" sz="1600" b="1" dirty="0">
              <a:solidFill>
                <a:schemeClr val="tx1"/>
              </a:solidFill>
            </a:endParaRPr>
          </a:p>
        </p:txBody>
      </p:sp>
      <p:cxnSp>
        <p:nvCxnSpPr>
          <p:cNvPr id="85" name="Straight Arrow Connector 84"/>
          <p:cNvCxnSpPr>
            <a:stCxn id="68" idx="1"/>
            <a:endCxn id="10" idx="2"/>
          </p:cNvCxnSpPr>
          <p:nvPr/>
        </p:nvCxnSpPr>
        <p:spPr>
          <a:xfrm rot="16200000" flipV="1">
            <a:off x="1404401" y="4196300"/>
            <a:ext cx="763915" cy="15915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5486400" y="3124200"/>
            <a:ext cx="1371600" cy="5334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Examination</a:t>
            </a:r>
          </a:p>
          <a:p>
            <a:pPr algn="ctr"/>
            <a:r>
              <a:rPr lang="en-US" sz="1000" b="1" dirty="0" smtClean="0">
                <a:solidFill>
                  <a:schemeClr val="bg1"/>
                </a:solidFill>
              </a:rPr>
              <a:t>materials</a:t>
            </a:r>
            <a:endParaRPr lang="en-US" sz="1000" b="1" dirty="0">
              <a:solidFill>
                <a:schemeClr val="bg1"/>
              </a:solidFill>
            </a:endParaRPr>
          </a:p>
        </p:txBody>
      </p:sp>
      <p:cxnSp>
        <p:nvCxnSpPr>
          <p:cNvPr id="100" name="Straight Arrow Connector 99"/>
          <p:cNvCxnSpPr>
            <a:stCxn id="95" idx="3"/>
            <a:endCxn id="9" idx="3"/>
          </p:cNvCxnSpPr>
          <p:nvPr/>
        </p:nvCxnSpPr>
        <p:spPr>
          <a:xfrm rot="5400000">
            <a:off x="4881026" y="3499059"/>
            <a:ext cx="725815" cy="8866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0" idx="0"/>
            <a:endCxn id="3" idx="4"/>
          </p:cNvCxnSpPr>
          <p:nvPr/>
        </p:nvCxnSpPr>
        <p:spPr>
          <a:xfrm rot="5400000" flipH="1" flipV="1">
            <a:off x="-299085" y="2787015"/>
            <a:ext cx="2579370" cy="158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9" idx="0"/>
            <a:endCxn id="4" idx="3"/>
          </p:cNvCxnSpPr>
          <p:nvPr/>
        </p:nvCxnSpPr>
        <p:spPr>
          <a:xfrm rot="5400000" flipH="1" flipV="1">
            <a:off x="3604676" y="1956010"/>
            <a:ext cx="2592715" cy="1572466"/>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3" idx="4"/>
            <a:endCxn id="5" idx="1"/>
          </p:cNvCxnSpPr>
          <p:nvPr/>
        </p:nvCxnSpPr>
        <p:spPr>
          <a:xfrm rot="16200000" flipH="1">
            <a:off x="3562350" y="2381250"/>
            <a:ext cx="1638300" cy="2209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3" idx="6"/>
            <a:endCxn id="7" idx="1"/>
          </p:cNvCxnSpPr>
          <p:nvPr/>
        </p:nvCxnSpPr>
        <p:spPr>
          <a:xfrm flipV="1">
            <a:off x="3962400" y="2373630"/>
            <a:ext cx="1689538" cy="266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13" idx="0"/>
            <a:endCxn id="8" idx="2"/>
          </p:cNvCxnSpPr>
          <p:nvPr/>
        </p:nvCxnSpPr>
        <p:spPr>
          <a:xfrm rot="5400000" flipH="1" flipV="1">
            <a:off x="3364230" y="1383030"/>
            <a:ext cx="662940" cy="838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a:stCxn id="5" idx="2"/>
            <a:endCxn id="12" idx="7"/>
          </p:cNvCxnSpPr>
          <p:nvPr/>
        </p:nvCxnSpPr>
        <p:spPr>
          <a:xfrm rot="5400000">
            <a:off x="5594560" y="4796374"/>
            <a:ext cx="802015" cy="3532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13" idx="4"/>
            <a:endCxn id="9" idx="1"/>
          </p:cNvCxnSpPr>
          <p:nvPr/>
        </p:nvCxnSpPr>
        <p:spPr>
          <a:xfrm rot="16200000" flipH="1">
            <a:off x="2533650" y="3409950"/>
            <a:ext cx="16383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a:stCxn id="13" idx="4"/>
            <a:endCxn id="10" idx="3"/>
          </p:cNvCxnSpPr>
          <p:nvPr/>
        </p:nvCxnSpPr>
        <p:spPr>
          <a:xfrm rot="5400000">
            <a:off x="1638300" y="2705100"/>
            <a:ext cx="1676400" cy="160020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413" name="Straight Arrow Connector 412"/>
          <p:cNvCxnSpPr>
            <a:stCxn id="7" idx="3"/>
            <a:endCxn id="14" idx="1"/>
          </p:cNvCxnSpPr>
          <p:nvPr/>
        </p:nvCxnSpPr>
        <p:spPr>
          <a:xfrm>
            <a:off x="6692462" y="2373630"/>
            <a:ext cx="998323" cy="4087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16" name="Rectangle 415"/>
          <p:cNvSpPr/>
          <p:nvPr/>
        </p:nvSpPr>
        <p:spPr>
          <a:xfrm>
            <a:off x="3505200" y="6096000"/>
            <a:ext cx="13716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Study</a:t>
            </a:r>
          </a:p>
          <a:p>
            <a:pPr algn="ctr"/>
            <a:r>
              <a:rPr lang="en-US" sz="1000" b="1" dirty="0" smtClean="0">
                <a:solidFill>
                  <a:schemeClr val="tx1"/>
                </a:solidFill>
              </a:rPr>
              <a:t>Consolidate</a:t>
            </a:r>
            <a:endParaRPr lang="en-US" sz="1000" b="1" dirty="0">
              <a:solidFill>
                <a:schemeClr val="tx1"/>
              </a:solidFill>
            </a:endParaRPr>
          </a:p>
        </p:txBody>
      </p:sp>
      <p:cxnSp>
        <p:nvCxnSpPr>
          <p:cNvPr id="419" name="Straight Arrow Connector 418"/>
          <p:cNvCxnSpPr>
            <a:stCxn id="12" idx="4"/>
            <a:endCxn id="416" idx="3"/>
          </p:cNvCxnSpPr>
          <p:nvPr/>
        </p:nvCxnSpPr>
        <p:spPr>
          <a:xfrm rot="5400000">
            <a:off x="4838700" y="5867400"/>
            <a:ext cx="533400" cy="4572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2" name="Straight Arrow Connector 421"/>
          <p:cNvCxnSpPr>
            <a:stCxn id="68" idx="4"/>
            <a:endCxn id="416" idx="1"/>
          </p:cNvCxnSpPr>
          <p:nvPr/>
        </p:nvCxnSpPr>
        <p:spPr>
          <a:xfrm rot="16200000" flipH="1">
            <a:off x="3019425" y="5876925"/>
            <a:ext cx="533400" cy="43815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1" name="Rectangle 430"/>
          <p:cNvSpPr/>
          <p:nvPr/>
        </p:nvSpPr>
        <p:spPr>
          <a:xfrm>
            <a:off x="1066800" y="2133600"/>
            <a:ext cx="9144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Study</a:t>
            </a:r>
          </a:p>
          <a:p>
            <a:pPr algn="ctr"/>
            <a:r>
              <a:rPr lang="en-US" sz="1000" b="1" dirty="0" smtClean="0">
                <a:solidFill>
                  <a:schemeClr val="tx1"/>
                </a:solidFill>
              </a:rPr>
              <a:t>Consolidate</a:t>
            </a:r>
            <a:endParaRPr lang="en-US" sz="1000" b="1" dirty="0">
              <a:solidFill>
                <a:schemeClr val="tx1"/>
              </a:solidFill>
            </a:endParaRPr>
          </a:p>
        </p:txBody>
      </p:sp>
      <p:cxnSp>
        <p:nvCxnSpPr>
          <p:cNvPr id="432" name="Straight Arrow Connector 431"/>
          <p:cNvCxnSpPr>
            <a:stCxn id="431" idx="3"/>
            <a:endCxn id="13" idx="2"/>
          </p:cNvCxnSpPr>
          <p:nvPr/>
        </p:nvCxnSpPr>
        <p:spPr>
          <a:xfrm>
            <a:off x="1981200" y="2400300"/>
            <a:ext cx="609600" cy="158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Rounded Rectangular Callout 40"/>
          <p:cNvSpPr/>
          <p:nvPr/>
        </p:nvSpPr>
        <p:spPr>
          <a:xfrm>
            <a:off x="381000" y="5562600"/>
            <a:ext cx="1371600" cy="1066800"/>
          </a:xfrm>
          <a:prstGeom prst="wedgeRoundRectCallout">
            <a:avLst>
              <a:gd name="adj1" fmla="val -33035"/>
              <a:gd name="adj2" fmla="val -1459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Outcome Based Assessment</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228600" y="1828800"/>
            <a:ext cx="6165516" cy="3227070"/>
            <a:chOff x="304800" y="963930"/>
            <a:chExt cx="8269045" cy="5665470"/>
          </a:xfrm>
        </p:grpSpPr>
        <p:sp>
          <p:nvSpPr>
            <p:cNvPr id="3" name="Oval 2"/>
            <p:cNvSpPr/>
            <p:nvPr/>
          </p:nvSpPr>
          <p:spPr>
            <a:xfrm>
              <a:off x="304800" y="963930"/>
              <a:ext cx="1371600" cy="5334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bg1"/>
                  </a:solidFill>
                </a:rPr>
                <a:t>Customer Requirements</a:t>
              </a:r>
              <a:endParaRPr lang="en-US" sz="700" b="1" dirty="0">
                <a:solidFill>
                  <a:schemeClr val="bg1"/>
                </a:solidFill>
              </a:endParaRPr>
            </a:p>
          </p:txBody>
        </p:sp>
        <p:sp>
          <p:nvSpPr>
            <p:cNvPr id="4" name="Oval 3"/>
            <p:cNvSpPr/>
            <p:nvPr/>
          </p:nvSpPr>
          <p:spPr>
            <a:xfrm>
              <a:off x="5486400" y="990600"/>
              <a:ext cx="1371600" cy="5334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bg1"/>
                  </a:solidFill>
                </a:rPr>
                <a:t>Design Specifications</a:t>
              </a:r>
              <a:endParaRPr lang="en-US" sz="700" b="1" dirty="0">
                <a:solidFill>
                  <a:schemeClr val="bg1"/>
                </a:solidFill>
              </a:endParaRPr>
            </a:p>
          </p:txBody>
        </p:sp>
        <p:sp>
          <p:nvSpPr>
            <p:cNvPr id="5" name="Rectangle 4"/>
            <p:cNvSpPr/>
            <p:nvPr/>
          </p:nvSpPr>
          <p:spPr>
            <a:xfrm>
              <a:off x="5486400" y="4038600"/>
              <a:ext cx="13716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Delivery</a:t>
              </a:r>
              <a:endParaRPr lang="en-US" sz="700" b="1" dirty="0">
                <a:solidFill>
                  <a:schemeClr val="tx1"/>
                </a:solidFill>
              </a:endParaRPr>
            </a:p>
          </p:txBody>
        </p:sp>
        <p:sp>
          <p:nvSpPr>
            <p:cNvPr id="7" name="Rectangle 6"/>
            <p:cNvSpPr/>
            <p:nvPr/>
          </p:nvSpPr>
          <p:spPr>
            <a:xfrm>
              <a:off x="5651938" y="1981200"/>
              <a:ext cx="1040524" cy="7848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Course and Examination Content and Process  Development</a:t>
              </a:r>
              <a:endParaRPr lang="en-US" sz="700" b="1" dirty="0">
                <a:solidFill>
                  <a:schemeClr val="tx1"/>
                </a:solidFill>
              </a:endParaRPr>
            </a:p>
          </p:txBody>
        </p:sp>
        <p:sp>
          <p:nvSpPr>
            <p:cNvPr id="8" name="Rectangle 7"/>
            <p:cNvSpPr/>
            <p:nvPr/>
          </p:nvSpPr>
          <p:spPr>
            <a:xfrm>
              <a:off x="3594538" y="990600"/>
              <a:ext cx="1040524" cy="4800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Refinement</a:t>
              </a:r>
              <a:endParaRPr lang="en-US" sz="700" b="1" dirty="0">
                <a:solidFill>
                  <a:schemeClr val="tx1"/>
                </a:solidFill>
              </a:endParaRPr>
            </a:p>
          </p:txBody>
        </p:sp>
        <p:sp>
          <p:nvSpPr>
            <p:cNvPr id="9" name="Rectangle 8"/>
            <p:cNvSpPr/>
            <p:nvPr/>
          </p:nvSpPr>
          <p:spPr>
            <a:xfrm>
              <a:off x="3429000" y="4038600"/>
              <a:ext cx="13716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Verification</a:t>
              </a:r>
            </a:p>
            <a:p>
              <a:pPr algn="ctr"/>
              <a:r>
                <a:rPr lang="en-US" sz="700" b="1" dirty="0" smtClean="0">
                  <a:solidFill>
                    <a:schemeClr val="tx1"/>
                  </a:solidFill>
                </a:rPr>
                <a:t>Examinations</a:t>
              </a:r>
            </a:p>
          </p:txBody>
        </p:sp>
        <p:sp>
          <p:nvSpPr>
            <p:cNvPr id="10" name="Rectangle 9"/>
            <p:cNvSpPr/>
            <p:nvPr/>
          </p:nvSpPr>
          <p:spPr>
            <a:xfrm>
              <a:off x="304800" y="4076700"/>
              <a:ext cx="13716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Validation</a:t>
              </a:r>
            </a:p>
            <a:p>
              <a:pPr algn="ctr"/>
              <a:r>
                <a:rPr lang="en-US" sz="700" b="1" dirty="0" smtClean="0">
                  <a:solidFill>
                    <a:schemeClr val="tx1"/>
                  </a:solidFill>
                </a:rPr>
                <a:t>Applied and Creative Work</a:t>
              </a:r>
              <a:endParaRPr lang="en-US" sz="700" b="1" dirty="0">
                <a:solidFill>
                  <a:schemeClr val="tx1"/>
                </a:solidFill>
              </a:endParaRPr>
            </a:p>
          </p:txBody>
        </p:sp>
        <p:sp>
          <p:nvSpPr>
            <p:cNvPr id="12" name="Oval 11"/>
            <p:cNvSpPr/>
            <p:nvPr/>
          </p:nvSpPr>
          <p:spPr>
            <a:xfrm>
              <a:off x="4648200" y="5295900"/>
              <a:ext cx="13716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Students</a:t>
              </a:r>
              <a:endParaRPr lang="en-US" sz="1100" b="1" dirty="0">
                <a:solidFill>
                  <a:schemeClr val="tx1"/>
                </a:solidFill>
              </a:endParaRPr>
            </a:p>
          </p:txBody>
        </p:sp>
        <p:sp>
          <p:nvSpPr>
            <p:cNvPr id="13" name="Oval 12"/>
            <p:cNvSpPr/>
            <p:nvPr/>
          </p:nvSpPr>
          <p:spPr>
            <a:xfrm>
              <a:off x="2655346" y="2167926"/>
              <a:ext cx="1371600" cy="53339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Teachers</a:t>
              </a:r>
              <a:endParaRPr lang="en-US" sz="1100" b="1" dirty="0">
                <a:solidFill>
                  <a:schemeClr val="tx1"/>
                </a:solidFill>
              </a:endParaRPr>
            </a:p>
          </p:txBody>
        </p:sp>
        <p:sp>
          <p:nvSpPr>
            <p:cNvPr id="14" name="Oval 13"/>
            <p:cNvSpPr/>
            <p:nvPr/>
          </p:nvSpPr>
          <p:spPr>
            <a:xfrm>
              <a:off x="7049845" y="2301703"/>
              <a:ext cx="1524000" cy="24079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Technology Materials</a:t>
              </a:r>
            </a:p>
            <a:p>
              <a:pPr algn="ctr"/>
              <a:r>
                <a:rPr lang="en-US" sz="1000" b="1" dirty="0" smtClean="0">
                  <a:solidFill>
                    <a:schemeClr val="tx1"/>
                  </a:solidFill>
                </a:rPr>
                <a:t>Contexts  Processes   Facilities Support Staff</a:t>
              </a:r>
              <a:endParaRPr lang="en-US" sz="1000" b="1" dirty="0">
                <a:solidFill>
                  <a:schemeClr val="tx1"/>
                </a:solidFill>
              </a:endParaRPr>
            </a:p>
          </p:txBody>
        </p:sp>
        <p:cxnSp>
          <p:nvCxnSpPr>
            <p:cNvPr id="16" name="Straight Arrow Connector 15"/>
            <p:cNvCxnSpPr>
              <a:stCxn id="3" idx="6"/>
              <a:endCxn id="8" idx="1"/>
            </p:cNvCxnSpPr>
            <p:nvPr/>
          </p:nvCxnSpPr>
          <p:spPr>
            <a:xfrm>
              <a:off x="1676400" y="1230630"/>
              <a:ext cx="191813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3"/>
              <a:endCxn id="4" idx="2"/>
            </p:cNvCxnSpPr>
            <p:nvPr/>
          </p:nvCxnSpPr>
          <p:spPr>
            <a:xfrm>
              <a:off x="4635062" y="1230630"/>
              <a:ext cx="851338" cy="266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 idx="4"/>
              <a:endCxn id="7" idx="0"/>
            </p:cNvCxnSpPr>
            <p:nvPr/>
          </p:nvCxnSpPr>
          <p:spPr>
            <a:xfrm rot="5400000">
              <a:off x="5943600" y="1752600"/>
              <a:ext cx="457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2" idx="1"/>
              <a:endCxn id="9" idx="2"/>
            </p:cNvCxnSpPr>
            <p:nvPr/>
          </p:nvCxnSpPr>
          <p:spPr>
            <a:xfrm rot="16200000" flipV="1">
              <a:off x="4080926" y="4605875"/>
              <a:ext cx="802015" cy="7342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4" idx="3"/>
              <a:endCxn id="5" idx="3"/>
            </p:cNvCxnSpPr>
            <p:nvPr/>
          </p:nvCxnSpPr>
          <p:spPr>
            <a:xfrm rot="5400000" flipH="1">
              <a:off x="7039638" y="4123663"/>
              <a:ext cx="51754" cy="4150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7" idx="2"/>
              <a:endCxn id="95" idx="0"/>
            </p:cNvCxnSpPr>
            <p:nvPr/>
          </p:nvCxnSpPr>
          <p:spPr>
            <a:xfrm rot="5400000">
              <a:off x="5993130" y="2945130"/>
              <a:ext cx="35814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9" idx="2"/>
              <a:endCxn id="68" idx="7"/>
            </p:cNvCxnSpPr>
            <p:nvPr/>
          </p:nvCxnSpPr>
          <p:spPr>
            <a:xfrm rot="5400000">
              <a:off x="3432385" y="4691599"/>
              <a:ext cx="802015" cy="5628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2381250" y="5295900"/>
              <a:ext cx="13716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Students</a:t>
              </a:r>
              <a:endParaRPr lang="en-US" sz="1100" b="1" dirty="0">
                <a:solidFill>
                  <a:schemeClr val="tx1"/>
                </a:solidFill>
              </a:endParaRPr>
            </a:p>
          </p:txBody>
        </p:sp>
        <p:cxnSp>
          <p:nvCxnSpPr>
            <p:cNvPr id="85" name="Straight Arrow Connector 84"/>
            <p:cNvCxnSpPr>
              <a:stCxn id="68" idx="1"/>
              <a:endCxn id="10" idx="2"/>
            </p:cNvCxnSpPr>
            <p:nvPr/>
          </p:nvCxnSpPr>
          <p:spPr>
            <a:xfrm rot="16200000" flipV="1">
              <a:off x="1404401" y="4196300"/>
              <a:ext cx="763915" cy="15915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5486400" y="3124200"/>
              <a:ext cx="1371600" cy="5334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bg1"/>
                  </a:solidFill>
                </a:rPr>
                <a:t>Examination</a:t>
              </a:r>
            </a:p>
            <a:p>
              <a:pPr algn="ctr"/>
              <a:r>
                <a:rPr lang="en-US" sz="700" b="1" dirty="0" smtClean="0">
                  <a:solidFill>
                    <a:schemeClr val="bg1"/>
                  </a:solidFill>
                </a:rPr>
                <a:t>materials</a:t>
              </a:r>
              <a:endParaRPr lang="en-US" sz="700" b="1" dirty="0">
                <a:solidFill>
                  <a:schemeClr val="bg1"/>
                </a:solidFill>
              </a:endParaRPr>
            </a:p>
          </p:txBody>
        </p:sp>
        <p:cxnSp>
          <p:nvCxnSpPr>
            <p:cNvPr id="100" name="Straight Arrow Connector 99"/>
            <p:cNvCxnSpPr>
              <a:stCxn id="95" idx="3"/>
              <a:endCxn id="9" idx="3"/>
            </p:cNvCxnSpPr>
            <p:nvPr/>
          </p:nvCxnSpPr>
          <p:spPr>
            <a:xfrm rot="5400000">
              <a:off x="4881026" y="3499059"/>
              <a:ext cx="725815" cy="8866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0" idx="0"/>
              <a:endCxn id="3" idx="4"/>
            </p:cNvCxnSpPr>
            <p:nvPr/>
          </p:nvCxnSpPr>
          <p:spPr>
            <a:xfrm rot="5400000" flipH="1" flipV="1">
              <a:off x="-299085" y="2787015"/>
              <a:ext cx="2579370" cy="158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9" idx="0"/>
              <a:endCxn id="4" idx="3"/>
            </p:cNvCxnSpPr>
            <p:nvPr/>
          </p:nvCxnSpPr>
          <p:spPr>
            <a:xfrm rot="5400000" flipH="1" flipV="1">
              <a:off x="3604676" y="1956010"/>
              <a:ext cx="2592715" cy="1572466"/>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3" idx="4"/>
              <a:endCxn id="5" idx="1"/>
            </p:cNvCxnSpPr>
            <p:nvPr/>
          </p:nvCxnSpPr>
          <p:spPr>
            <a:xfrm rot="16200000" flipH="1">
              <a:off x="3611787" y="2430684"/>
              <a:ext cx="1603974" cy="21452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3" idx="6"/>
              <a:endCxn id="7" idx="1"/>
            </p:cNvCxnSpPr>
            <p:nvPr/>
          </p:nvCxnSpPr>
          <p:spPr>
            <a:xfrm flipV="1">
              <a:off x="4026946" y="2373631"/>
              <a:ext cx="1624992" cy="609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13" idx="0"/>
              <a:endCxn id="8" idx="2"/>
            </p:cNvCxnSpPr>
            <p:nvPr/>
          </p:nvCxnSpPr>
          <p:spPr>
            <a:xfrm rot="5400000" flipH="1" flipV="1">
              <a:off x="3379341" y="1432466"/>
              <a:ext cx="697266" cy="7736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a:stCxn id="5" idx="2"/>
              <a:endCxn id="12" idx="7"/>
            </p:cNvCxnSpPr>
            <p:nvPr/>
          </p:nvCxnSpPr>
          <p:spPr>
            <a:xfrm rot="5400000">
              <a:off x="5594560" y="4796374"/>
              <a:ext cx="802015" cy="3532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13" idx="4"/>
              <a:endCxn id="9" idx="1"/>
            </p:cNvCxnSpPr>
            <p:nvPr/>
          </p:nvCxnSpPr>
          <p:spPr>
            <a:xfrm rot="16200000" flipH="1">
              <a:off x="2583085" y="3459384"/>
              <a:ext cx="1603974" cy="878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a:stCxn id="13" idx="4"/>
              <a:endCxn id="10" idx="3"/>
            </p:cNvCxnSpPr>
            <p:nvPr/>
          </p:nvCxnSpPr>
          <p:spPr>
            <a:xfrm rot="5400000">
              <a:off x="1687736" y="2689989"/>
              <a:ext cx="1642075" cy="1664746"/>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413" name="Straight Arrow Connector 412"/>
            <p:cNvCxnSpPr>
              <a:stCxn id="7" idx="3"/>
              <a:endCxn id="14" idx="1"/>
            </p:cNvCxnSpPr>
            <p:nvPr/>
          </p:nvCxnSpPr>
          <p:spPr>
            <a:xfrm>
              <a:off x="6692461" y="2373631"/>
              <a:ext cx="580568" cy="2807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16" name="Rectangle 415"/>
            <p:cNvSpPr/>
            <p:nvPr/>
          </p:nvSpPr>
          <p:spPr>
            <a:xfrm>
              <a:off x="3505200" y="6096000"/>
              <a:ext cx="13716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Study</a:t>
              </a:r>
            </a:p>
            <a:p>
              <a:pPr algn="ctr"/>
              <a:r>
                <a:rPr lang="en-US" sz="700" b="1" dirty="0" smtClean="0">
                  <a:solidFill>
                    <a:schemeClr val="tx1"/>
                  </a:solidFill>
                </a:rPr>
                <a:t>Consolidate</a:t>
              </a:r>
              <a:endParaRPr lang="en-US" sz="700" b="1" dirty="0">
                <a:solidFill>
                  <a:schemeClr val="tx1"/>
                </a:solidFill>
              </a:endParaRPr>
            </a:p>
          </p:txBody>
        </p:sp>
        <p:cxnSp>
          <p:nvCxnSpPr>
            <p:cNvPr id="419" name="Straight Arrow Connector 418"/>
            <p:cNvCxnSpPr>
              <a:stCxn id="12" idx="4"/>
              <a:endCxn id="416" idx="3"/>
            </p:cNvCxnSpPr>
            <p:nvPr/>
          </p:nvCxnSpPr>
          <p:spPr>
            <a:xfrm rot="5400000">
              <a:off x="4838700" y="5867400"/>
              <a:ext cx="533400" cy="4572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2" name="Straight Arrow Connector 421"/>
            <p:cNvCxnSpPr>
              <a:stCxn id="68" idx="4"/>
              <a:endCxn id="416" idx="1"/>
            </p:cNvCxnSpPr>
            <p:nvPr/>
          </p:nvCxnSpPr>
          <p:spPr>
            <a:xfrm rot="16200000" flipH="1">
              <a:off x="3019425" y="5876925"/>
              <a:ext cx="533400" cy="43815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1" name="Rectangle 430"/>
            <p:cNvSpPr/>
            <p:nvPr/>
          </p:nvSpPr>
          <p:spPr>
            <a:xfrm>
              <a:off x="1066800" y="2133600"/>
              <a:ext cx="9144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Study</a:t>
              </a:r>
            </a:p>
            <a:p>
              <a:pPr algn="ctr"/>
              <a:r>
                <a:rPr lang="en-US" sz="700" b="1" dirty="0" smtClean="0">
                  <a:solidFill>
                    <a:schemeClr val="tx1"/>
                  </a:solidFill>
                </a:rPr>
                <a:t>Consolidate</a:t>
              </a:r>
              <a:endParaRPr lang="en-US" sz="700" b="1" dirty="0">
                <a:solidFill>
                  <a:schemeClr val="tx1"/>
                </a:solidFill>
              </a:endParaRPr>
            </a:p>
          </p:txBody>
        </p:sp>
        <p:cxnSp>
          <p:nvCxnSpPr>
            <p:cNvPr id="432" name="Straight Arrow Connector 431"/>
            <p:cNvCxnSpPr>
              <a:stCxn id="431" idx="3"/>
              <a:endCxn id="13" idx="2"/>
            </p:cNvCxnSpPr>
            <p:nvPr/>
          </p:nvCxnSpPr>
          <p:spPr>
            <a:xfrm>
              <a:off x="1981200" y="2400300"/>
              <a:ext cx="674146" cy="34326"/>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Rounded Rectangular Callout 40"/>
            <p:cNvSpPr/>
            <p:nvPr/>
          </p:nvSpPr>
          <p:spPr>
            <a:xfrm>
              <a:off x="381000" y="5562600"/>
              <a:ext cx="1371600" cy="1066800"/>
            </a:xfrm>
            <a:prstGeom prst="wedgeRoundRectCallout">
              <a:avLst>
                <a:gd name="adj1" fmla="val -33035"/>
                <a:gd name="adj2" fmla="val -1459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Outcome Based Assessment</a:t>
              </a:r>
              <a:endParaRPr lang="en-US" sz="1100" dirty="0"/>
            </a:p>
          </p:txBody>
        </p:sp>
      </p:grpSp>
      <p:sp>
        <p:nvSpPr>
          <p:cNvPr id="42" name="Title 41"/>
          <p:cNvSpPr>
            <a:spLocks noGrp="1"/>
          </p:cNvSpPr>
          <p:nvPr>
            <p:ph type="title"/>
          </p:nvPr>
        </p:nvSpPr>
        <p:spPr/>
        <p:txBody>
          <a:bodyPr/>
          <a:lstStyle/>
          <a:p>
            <a:r>
              <a:rPr lang="en-US" dirty="0" smtClean="0"/>
              <a:t>Describe 5 Teaching Situations</a:t>
            </a:r>
            <a:endParaRPr lang="en-US" dirty="0"/>
          </a:p>
        </p:txBody>
      </p:sp>
      <p:graphicFrame>
        <p:nvGraphicFramePr>
          <p:cNvPr id="61" name="Table 60"/>
          <p:cNvGraphicFramePr>
            <a:graphicFrameLocks noGrp="1"/>
          </p:cNvGraphicFramePr>
          <p:nvPr/>
        </p:nvGraphicFramePr>
        <p:xfrm>
          <a:off x="6553200" y="1219200"/>
          <a:ext cx="2438400" cy="4800600"/>
        </p:xfrm>
        <a:graphic>
          <a:graphicData uri="http://schemas.openxmlformats.org/drawingml/2006/table">
            <a:tbl>
              <a:tblPr firstRow="1" bandRow="1">
                <a:tableStyleId>{5940675A-B579-460E-94D1-54222C63F5DA}</a:tableStyleId>
              </a:tblPr>
              <a:tblGrid>
                <a:gridCol w="504497"/>
                <a:gridCol w="1933903"/>
              </a:tblGrid>
              <a:tr h="960120">
                <a:tc>
                  <a:txBody>
                    <a:bodyPr/>
                    <a:lstStyle/>
                    <a:p>
                      <a:r>
                        <a:rPr lang="en-US" dirty="0" smtClean="0"/>
                        <a:t>1</a:t>
                      </a:r>
                      <a:endParaRPr lang="en-US" dirty="0"/>
                    </a:p>
                  </a:txBody>
                  <a:tcPr/>
                </a:tc>
                <a:tc>
                  <a:txBody>
                    <a:bodyPr/>
                    <a:lstStyle/>
                    <a:p>
                      <a:endParaRPr lang="en-US" dirty="0"/>
                    </a:p>
                  </a:txBody>
                  <a:tcPr/>
                </a:tc>
              </a:tr>
              <a:tr h="960120">
                <a:tc>
                  <a:txBody>
                    <a:bodyPr/>
                    <a:lstStyle/>
                    <a:p>
                      <a:r>
                        <a:rPr lang="en-US" dirty="0" smtClean="0"/>
                        <a:t>2</a:t>
                      </a:r>
                      <a:endParaRPr lang="en-US" dirty="0"/>
                    </a:p>
                  </a:txBody>
                  <a:tcPr/>
                </a:tc>
                <a:tc>
                  <a:txBody>
                    <a:bodyPr/>
                    <a:lstStyle/>
                    <a:p>
                      <a:endParaRPr lang="en-US"/>
                    </a:p>
                  </a:txBody>
                  <a:tcPr/>
                </a:tc>
              </a:tr>
              <a:tr h="960120">
                <a:tc>
                  <a:txBody>
                    <a:bodyPr/>
                    <a:lstStyle/>
                    <a:p>
                      <a:r>
                        <a:rPr lang="en-US" dirty="0" smtClean="0"/>
                        <a:t>3</a:t>
                      </a:r>
                      <a:endParaRPr lang="en-US" dirty="0"/>
                    </a:p>
                  </a:txBody>
                  <a:tcPr/>
                </a:tc>
                <a:tc>
                  <a:txBody>
                    <a:bodyPr/>
                    <a:lstStyle/>
                    <a:p>
                      <a:endParaRPr lang="en-US"/>
                    </a:p>
                  </a:txBody>
                  <a:tcPr/>
                </a:tc>
              </a:tr>
              <a:tr h="960120">
                <a:tc>
                  <a:txBody>
                    <a:bodyPr/>
                    <a:lstStyle/>
                    <a:p>
                      <a:r>
                        <a:rPr lang="en-US" dirty="0" smtClean="0"/>
                        <a:t>4</a:t>
                      </a:r>
                      <a:endParaRPr lang="en-US" dirty="0"/>
                    </a:p>
                  </a:txBody>
                  <a:tcPr/>
                </a:tc>
                <a:tc>
                  <a:txBody>
                    <a:bodyPr/>
                    <a:lstStyle/>
                    <a:p>
                      <a:endParaRPr lang="en-US"/>
                    </a:p>
                  </a:txBody>
                  <a:tcPr/>
                </a:tc>
              </a:tr>
              <a:tr h="960120">
                <a:tc>
                  <a:txBody>
                    <a:bodyPr/>
                    <a:lstStyle/>
                    <a:p>
                      <a:r>
                        <a:rPr lang="en-US" dirty="0" smtClean="0"/>
                        <a:t>5</a:t>
                      </a:r>
                      <a:endParaRPr lang="en-US" dirty="0"/>
                    </a:p>
                  </a:txBody>
                  <a:tcPr/>
                </a:tc>
                <a:tc>
                  <a:txBody>
                    <a:bodyPr/>
                    <a:lstStyle/>
                    <a:p>
                      <a:endParaRPr lang="en-US" dirty="0"/>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F5DE763-C79D-4329-A414-C46D9E0F34D6}" type="slidenum">
              <a:rPr lang="en-US" smtClean="0"/>
              <a:pPr>
                <a:defRPr/>
              </a:pPr>
              <a:t>17</a:t>
            </a:fld>
            <a:endParaRPr lang="en-US"/>
          </a:p>
        </p:txBody>
      </p:sp>
      <p:sp>
        <p:nvSpPr>
          <p:cNvPr id="4" name="TextBox 3"/>
          <p:cNvSpPr txBox="1"/>
          <p:nvPr/>
        </p:nvSpPr>
        <p:spPr>
          <a:xfrm>
            <a:off x="228600" y="304800"/>
            <a:ext cx="7620000" cy="1514773"/>
          </a:xfrm>
          <a:prstGeom prst="ellipse">
            <a:avLst/>
          </a:prstGeom>
          <a:solidFill>
            <a:srgbClr val="FFFF00"/>
          </a:solidFill>
          <a:ln>
            <a:solidFill>
              <a:schemeClr val="tx1"/>
            </a:solidFill>
          </a:ln>
        </p:spPr>
        <p:txBody>
          <a:bodyPr wrap="square" rtlCol="0">
            <a:spAutoFit/>
          </a:bodyPr>
          <a:lstStyle/>
          <a:p>
            <a:pPr algn="ctr"/>
            <a:r>
              <a:rPr lang="en-US" sz="3200" b="1" i="1" dirty="0" smtClean="0"/>
              <a:t>Noise and Distractions are Everywhere</a:t>
            </a:r>
            <a:endParaRPr lang="en-US" sz="3200" b="1" i="1" dirty="0"/>
          </a:p>
        </p:txBody>
      </p:sp>
      <p:pic>
        <p:nvPicPr>
          <p:cNvPr id="6" name="Picture 5" descr="Thailand 043.jpg"/>
          <p:cNvPicPr>
            <a:picLocks noChangeAspect="1"/>
          </p:cNvPicPr>
          <p:nvPr/>
        </p:nvPicPr>
        <p:blipFill>
          <a:blip r:embed="rId2" cstate="print"/>
          <a:stretch>
            <a:fillRect/>
          </a:stretch>
        </p:blipFill>
        <p:spPr bwMode="auto">
          <a:xfrm>
            <a:off x="914400" y="2286000"/>
            <a:ext cx="5916625" cy="3810000"/>
          </a:xfrm>
          <a:prstGeom prst="rect">
            <a:avLst/>
          </a:prstGeom>
          <a:ln>
            <a:noFill/>
          </a:ln>
          <a:effectLst>
            <a:softEdge rad="112500"/>
          </a:effectLst>
        </p:spPr>
      </p:pic>
      <p:sp>
        <p:nvSpPr>
          <p:cNvPr id="7" name="TextBox 6"/>
          <p:cNvSpPr txBox="1"/>
          <p:nvPr/>
        </p:nvSpPr>
        <p:spPr>
          <a:xfrm>
            <a:off x="5867400" y="1524000"/>
            <a:ext cx="2743200" cy="2077403"/>
          </a:xfrm>
          <a:prstGeom prst="wedgeEllipseCallout">
            <a:avLst>
              <a:gd name="adj1" fmla="val -41588"/>
              <a:gd name="adj2" fmla="val 91152"/>
            </a:avLst>
          </a:prstGeom>
          <a:solidFill>
            <a:srgbClr val="FFFF00"/>
          </a:solidFill>
          <a:ln>
            <a:solidFill>
              <a:schemeClr val="tx1"/>
            </a:solidFill>
          </a:ln>
        </p:spPr>
        <p:txBody>
          <a:bodyPr wrap="square" rtlCol="0">
            <a:spAutoFit/>
          </a:bodyPr>
          <a:lstStyle/>
          <a:p>
            <a:pPr algn="ctr"/>
            <a:r>
              <a:rPr lang="en-US" b="1" i="1" dirty="0" smtClean="0"/>
              <a:t>Driving through Bangkok while watching the World Cup on the TV</a:t>
            </a:r>
            <a:endParaRPr lang="en-US" b="1"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F5DE763-C79D-4329-A414-C46D9E0F34D6}" type="slidenum">
              <a:rPr lang="en-US" smtClean="0"/>
              <a:pPr>
                <a:defRPr/>
              </a:pPr>
              <a:t>18</a:t>
            </a:fld>
            <a:endParaRPr lang="en-US"/>
          </a:p>
        </p:txBody>
      </p:sp>
      <p:sp>
        <p:nvSpPr>
          <p:cNvPr id="4" name="Oval 3"/>
          <p:cNvSpPr/>
          <p:nvPr/>
        </p:nvSpPr>
        <p:spPr>
          <a:xfrm>
            <a:off x="762000" y="838200"/>
            <a:ext cx="7924800" cy="5496461"/>
          </a:xfrm>
          <a:prstGeom prst="ellipse">
            <a:avLst/>
          </a:prstGeom>
          <a:solidFill>
            <a:srgbClr val="FFFF00"/>
          </a:solidFill>
          <a:ln w="19050">
            <a:solidFill>
              <a:schemeClr val="tx1"/>
            </a:solidFill>
          </a:ln>
        </p:spPr>
        <p:txBody>
          <a:bodyPr wrap="square">
            <a:spAutoFit/>
          </a:bodyPr>
          <a:lstStyle/>
          <a:p>
            <a:pPr algn="ctr"/>
            <a:r>
              <a:rPr lang="en-US" sz="2400" i="1" dirty="0" smtClean="0"/>
              <a:t>But what if the airport has no tower, the engine, flight instruments or radios malfunction, the pilot brought the wrong chart or checklist, there is a low cloud base, </a:t>
            </a:r>
            <a:r>
              <a:rPr lang="en-US" sz="2800" b="1" i="1" dirty="0" smtClean="0"/>
              <a:t>a family of coyotes is walking up the runway</a:t>
            </a:r>
            <a:r>
              <a:rPr lang="en-US" sz="2400" i="1" dirty="0" smtClean="0"/>
              <a:t>, the landing is at an unfamiliar airport, there is a substantial crosswind, or the student is on his or her first solo cross country flight?</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15AD5B4-C306-4737-8C17-96F217FDDF7B}" type="slidenum">
              <a:rPr lang="en-US"/>
              <a:pPr>
                <a:defRPr/>
              </a:pPr>
              <a:t>19</a:t>
            </a:fld>
            <a:endParaRPr lang="en-US"/>
          </a:p>
        </p:txBody>
      </p:sp>
      <p:sp>
        <p:nvSpPr>
          <p:cNvPr id="30723" name="TextBox 3"/>
          <p:cNvSpPr txBox="1">
            <a:spLocks noChangeArrowheads="1"/>
          </p:cNvSpPr>
          <p:nvPr/>
        </p:nvSpPr>
        <p:spPr bwMode="auto">
          <a:xfrm>
            <a:off x="3810000" y="457200"/>
            <a:ext cx="4495800" cy="707886"/>
          </a:xfrm>
          <a:prstGeom prst="rect">
            <a:avLst/>
          </a:prstGeom>
          <a:noFill/>
          <a:ln w="9525">
            <a:noFill/>
            <a:miter lim="800000"/>
            <a:headEnd/>
            <a:tailEnd/>
          </a:ln>
        </p:spPr>
        <p:txBody>
          <a:bodyPr wrap="square">
            <a:spAutoFit/>
          </a:bodyPr>
          <a:lstStyle/>
          <a:p>
            <a:pPr algn="ctr"/>
            <a:r>
              <a:rPr lang="en-US" sz="4000" b="1" dirty="0">
                <a:latin typeface="Calibri" pitchFamily="34" charset="0"/>
              </a:rPr>
              <a:t>The Airbus </a:t>
            </a:r>
            <a:r>
              <a:rPr lang="en-US" sz="4000" b="1" dirty="0" smtClean="0">
                <a:latin typeface="Calibri" pitchFamily="34" charset="0"/>
              </a:rPr>
              <a:t>A-380</a:t>
            </a:r>
          </a:p>
        </p:txBody>
      </p:sp>
      <p:pic>
        <p:nvPicPr>
          <p:cNvPr id="30724" name="Picture 4" descr="800px-Airbus_A380_cockpit.jpg"/>
          <p:cNvPicPr>
            <a:picLocks noChangeAspect="1"/>
          </p:cNvPicPr>
          <p:nvPr/>
        </p:nvPicPr>
        <p:blipFill>
          <a:blip r:embed="rId3" cstate="print"/>
          <a:srcRect/>
          <a:stretch>
            <a:fillRect/>
          </a:stretch>
        </p:blipFill>
        <p:spPr bwMode="auto">
          <a:xfrm>
            <a:off x="2209800" y="2133600"/>
            <a:ext cx="6400800" cy="4267200"/>
          </a:xfrm>
          <a:prstGeom prst="rect">
            <a:avLst/>
          </a:prstGeom>
          <a:noFill/>
          <a:ln w="9525">
            <a:noFill/>
            <a:miter lim="800000"/>
            <a:headEnd/>
            <a:tailEnd/>
          </a:ln>
        </p:spPr>
      </p:pic>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7DC00F8-C6D5-4589-B8DC-303A140FC757}" type="slidenum">
              <a:rPr lang="en-US" sz="1200">
                <a:solidFill>
                  <a:schemeClr val="tx1">
                    <a:tint val="75000"/>
                  </a:schemeClr>
                </a:solidFill>
                <a:latin typeface="+mn-lt"/>
              </a:rPr>
              <a:pPr algn="r" fontAlgn="auto">
                <a:spcBef>
                  <a:spcPts val="0"/>
                </a:spcBef>
                <a:spcAft>
                  <a:spcPts val="0"/>
                </a:spcAft>
                <a:defRPr/>
              </a:pPr>
              <a:t>19</a:t>
            </a:fld>
            <a:endParaRPr lang="en-US" sz="1200">
              <a:solidFill>
                <a:schemeClr val="tx1">
                  <a:tint val="75000"/>
                </a:schemeClr>
              </a:solidFill>
              <a:latin typeface="+mn-lt"/>
            </a:endParaRPr>
          </a:p>
        </p:txBody>
      </p:sp>
      <p:sp>
        <p:nvSpPr>
          <p:cNvPr id="5" name="Footer Placeholder 4"/>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rPr>
              <a:t>Fuzzy Awareness</a:t>
            </a:r>
          </a:p>
        </p:txBody>
      </p:sp>
      <p:sp>
        <p:nvSpPr>
          <p:cNvPr id="8" name="TextBox 7"/>
          <p:cNvSpPr txBox="1"/>
          <p:nvPr/>
        </p:nvSpPr>
        <p:spPr>
          <a:xfrm>
            <a:off x="0" y="609600"/>
            <a:ext cx="3733800" cy="3159383"/>
          </a:xfrm>
          <a:prstGeom prst="ellipse">
            <a:avLst/>
          </a:prstGeom>
          <a:solidFill>
            <a:srgbClr val="FFFF00"/>
          </a:solidFill>
          <a:ln w="12700">
            <a:solidFill>
              <a:schemeClr val="tx1"/>
            </a:solidFill>
          </a:ln>
        </p:spPr>
        <p:txBody>
          <a:bodyPr wrap="square" rtlCol="0">
            <a:spAutoFit/>
          </a:bodyPr>
          <a:lstStyle/>
          <a:p>
            <a:pPr algn="ctr"/>
            <a:r>
              <a:rPr lang="en-US" sz="2800" b="1" i="1" dirty="0" smtClean="0">
                <a:latin typeface="Calibri" pitchFamily="34" charset="0"/>
              </a:rPr>
              <a:t>A lot more information</a:t>
            </a:r>
          </a:p>
          <a:p>
            <a:pPr algn="ctr"/>
            <a:endParaRPr lang="en-US" sz="2800" b="1" i="1" dirty="0" smtClean="0">
              <a:latin typeface="Calibri" pitchFamily="34" charset="0"/>
            </a:endParaRPr>
          </a:p>
          <a:p>
            <a:pPr algn="ctr"/>
            <a:r>
              <a:rPr lang="en-US" sz="2800" b="1" i="1" dirty="0" smtClean="0">
                <a:latin typeface="Calibri" pitchFamily="34" charset="0"/>
              </a:rPr>
              <a:t>A place for experts</a:t>
            </a:r>
            <a:endParaRPr lang="en-US" sz="2800" b="1" i="1"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fontScale="90000"/>
          </a:bodyPr>
          <a:lstStyle/>
          <a:p>
            <a:r>
              <a:rPr lang="en-US" sz="3600" b="1" dirty="0" smtClean="0"/>
              <a:t>Human Machine System Model Interfaces</a:t>
            </a:r>
            <a:endParaRPr lang="en-US" sz="3600" b="1" dirty="0"/>
          </a:p>
        </p:txBody>
      </p:sp>
      <p:sp>
        <p:nvSpPr>
          <p:cNvPr id="2" name="Slide Number Placeholder 1"/>
          <p:cNvSpPr>
            <a:spLocks noGrp="1"/>
          </p:cNvSpPr>
          <p:nvPr>
            <p:ph type="sldNum" sz="quarter" idx="12"/>
          </p:nvPr>
        </p:nvSpPr>
        <p:spPr/>
        <p:txBody>
          <a:bodyPr/>
          <a:lstStyle/>
          <a:p>
            <a:pPr>
              <a:defRPr/>
            </a:pPr>
            <a:fld id="{A598B738-D824-40AC-B233-7C4837A41F3A}" type="slidenum">
              <a:rPr lang="en-US" smtClean="0"/>
              <a:pPr>
                <a:defRPr/>
              </a:pPr>
              <a:t>2</a:t>
            </a:fld>
            <a:endParaRPr lang="en-US"/>
          </a:p>
        </p:txBody>
      </p:sp>
      <p:sp>
        <p:nvSpPr>
          <p:cNvPr id="35" name="TextBox 34"/>
          <p:cNvSpPr txBox="1"/>
          <p:nvPr/>
        </p:nvSpPr>
        <p:spPr>
          <a:xfrm>
            <a:off x="152400" y="1066800"/>
            <a:ext cx="8839200" cy="822305"/>
          </a:xfrm>
          <a:prstGeom prst="ellipse">
            <a:avLst/>
          </a:prstGeom>
          <a:solidFill>
            <a:srgbClr val="FFFF00"/>
          </a:solidFill>
          <a:ln w="12700">
            <a:solidFill>
              <a:srgbClr val="305480"/>
            </a:solidFill>
          </a:ln>
        </p:spPr>
        <p:txBody>
          <a:bodyPr wrap="square" rtlCol="0">
            <a:spAutoFit/>
          </a:bodyPr>
          <a:lstStyle/>
          <a:p>
            <a:pPr algn="ctr"/>
            <a:r>
              <a:rPr lang="en-US" sz="1600" b="1" i="1" dirty="0" smtClean="0"/>
              <a:t>This model shows the addition of controls and displays to enhance human performance</a:t>
            </a:r>
            <a:endParaRPr lang="en-US" sz="1600" b="1" i="1" dirty="0"/>
          </a:p>
        </p:txBody>
      </p:sp>
      <p:grpSp>
        <p:nvGrpSpPr>
          <p:cNvPr id="75" name="Group 74"/>
          <p:cNvGrpSpPr/>
          <p:nvPr/>
        </p:nvGrpSpPr>
        <p:grpSpPr>
          <a:xfrm>
            <a:off x="685800" y="1981200"/>
            <a:ext cx="8001000" cy="4495800"/>
            <a:chOff x="990600" y="1981200"/>
            <a:chExt cx="8001000" cy="4495800"/>
          </a:xfrm>
        </p:grpSpPr>
        <p:sp>
          <p:nvSpPr>
            <p:cNvPr id="4" name="Rectangle 3"/>
            <p:cNvSpPr/>
            <p:nvPr/>
          </p:nvSpPr>
          <p:spPr>
            <a:xfrm>
              <a:off x="1447800" y="3047603"/>
              <a:ext cx="12954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Sensing</a:t>
              </a:r>
              <a:endParaRPr lang="en-US" dirty="0">
                <a:solidFill>
                  <a:schemeClr val="tx1"/>
                </a:solidFill>
              </a:endParaRPr>
            </a:p>
          </p:txBody>
        </p:sp>
        <p:sp>
          <p:nvSpPr>
            <p:cNvPr id="5" name="Rectangle 4"/>
            <p:cNvSpPr/>
            <p:nvPr/>
          </p:nvSpPr>
          <p:spPr>
            <a:xfrm>
              <a:off x="3771900" y="1981200"/>
              <a:ext cx="12954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Memory</a:t>
              </a:r>
              <a:endParaRPr lang="en-US" dirty="0">
                <a:solidFill>
                  <a:schemeClr val="tx1"/>
                </a:solidFill>
              </a:endParaRPr>
            </a:p>
          </p:txBody>
        </p:sp>
        <p:sp>
          <p:nvSpPr>
            <p:cNvPr id="6" name="Rectangle 5"/>
            <p:cNvSpPr/>
            <p:nvPr/>
          </p:nvSpPr>
          <p:spPr>
            <a:xfrm>
              <a:off x="3771900" y="3047603"/>
              <a:ext cx="12954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Cognition</a:t>
              </a:r>
              <a:endParaRPr lang="en-US" dirty="0">
                <a:solidFill>
                  <a:schemeClr val="tx1"/>
                </a:solidFill>
              </a:endParaRPr>
            </a:p>
          </p:txBody>
        </p:sp>
        <p:sp>
          <p:nvSpPr>
            <p:cNvPr id="7" name="Rectangle 6"/>
            <p:cNvSpPr/>
            <p:nvPr/>
          </p:nvSpPr>
          <p:spPr>
            <a:xfrm>
              <a:off x="6172200" y="3047603"/>
              <a:ext cx="12954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Effectors</a:t>
              </a:r>
              <a:endParaRPr lang="en-US" dirty="0">
                <a:solidFill>
                  <a:schemeClr val="tx1"/>
                </a:solidFill>
              </a:endParaRPr>
            </a:p>
          </p:txBody>
        </p:sp>
        <p:sp>
          <p:nvSpPr>
            <p:cNvPr id="8" name="Oval 7"/>
            <p:cNvSpPr/>
            <p:nvPr/>
          </p:nvSpPr>
          <p:spPr>
            <a:xfrm>
              <a:off x="5715000" y="4724797"/>
              <a:ext cx="2209800"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Controls</a:t>
              </a:r>
              <a:endParaRPr lang="en-US" sz="2800" b="1" dirty="0">
                <a:solidFill>
                  <a:schemeClr val="tx1"/>
                </a:solidFill>
              </a:endParaRPr>
            </a:p>
          </p:txBody>
        </p:sp>
        <p:sp>
          <p:nvSpPr>
            <p:cNvPr id="9" name="Rectangle 8"/>
            <p:cNvSpPr/>
            <p:nvPr/>
          </p:nvSpPr>
          <p:spPr>
            <a:xfrm>
              <a:off x="3771900" y="4724797"/>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Systems</a:t>
              </a:r>
              <a:endParaRPr lang="en-US" b="1" dirty="0">
                <a:solidFill>
                  <a:srgbClr val="FFFF00"/>
                </a:solidFill>
              </a:endParaRPr>
            </a:p>
          </p:txBody>
        </p:sp>
        <p:sp>
          <p:nvSpPr>
            <p:cNvPr id="10" name="Oval 9"/>
            <p:cNvSpPr/>
            <p:nvPr/>
          </p:nvSpPr>
          <p:spPr>
            <a:xfrm>
              <a:off x="990600" y="4724797"/>
              <a:ext cx="2209800"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Displays</a:t>
              </a:r>
              <a:endParaRPr lang="en-US" sz="2800" b="1" dirty="0">
                <a:solidFill>
                  <a:schemeClr val="tx1"/>
                </a:solidFill>
              </a:endParaRPr>
            </a:p>
          </p:txBody>
        </p:sp>
        <p:sp>
          <p:nvSpPr>
            <p:cNvPr id="12" name="Rectangle 11"/>
            <p:cNvSpPr/>
            <p:nvPr/>
          </p:nvSpPr>
          <p:spPr>
            <a:xfrm>
              <a:off x="6172200" y="5791200"/>
              <a:ext cx="12954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Energy</a:t>
              </a:r>
            </a:p>
            <a:p>
              <a:pPr algn="ctr"/>
              <a:r>
                <a:rPr lang="en-US" dirty="0" smtClean="0">
                  <a:solidFill>
                    <a:schemeClr val="tx1"/>
                  </a:solidFill>
                </a:rPr>
                <a:t>Materials</a:t>
              </a:r>
              <a:endParaRPr lang="en-US" dirty="0">
                <a:solidFill>
                  <a:schemeClr val="tx1"/>
                </a:solidFill>
              </a:endParaRPr>
            </a:p>
          </p:txBody>
        </p:sp>
        <p:sp>
          <p:nvSpPr>
            <p:cNvPr id="13" name="Rectangle 12"/>
            <p:cNvSpPr/>
            <p:nvPr/>
          </p:nvSpPr>
          <p:spPr>
            <a:xfrm>
              <a:off x="1371600" y="5791200"/>
              <a:ext cx="12954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Output</a:t>
              </a:r>
            </a:p>
            <a:p>
              <a:pPr algn="ctr"/>
              <a:r>
                <a:rPr lang="en-US" dirty="0" smtClean="0">
                  <a:solidFill>
                    <a:schemeClr val="tx1"/>
                  </a:solidFill>
                </a:rPr>
                <a:t>Products</a:t>
              </a:r>
              <a:endParaRPr lang="en-US" dirty="0">
                <a:solidFill>
                  <a:schemeClr val="tx1"/>
                </a:solidFill>
              </a:endParaRPr>
            </a:p>
          </p:txBody>
        </p:sp>
        <p:cxnSp>
          <p:nvCxnSpPr>
            <p:cNvPr id="16" name="Straight Arrow Connector 15"/>
            <p:cNvCxnSpPr>
              <a:stCxn id="10" idx="0"/>
              <a:endCxn id="4" idx="2"/>
            </p:cNvCxnSpPr>
            <p:nvPr/>
          </p:nvCxnSpPr>
          <p:spPr>
            <a:xfrm rot="5400000" flipH="1" flipV="1">
              <a:off x="1599803" y="4229100"/>
              <a:ext cx="991394" cy="158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1"/>
              <a:endCxn id="10" idx="6"/>
            </p:cNvCxnSpPr>
            <p:nvPr/>
          </p:nvCxnSpPr>
          <p:spPr>
            <a:xfrm rot="10800000">
              <a:off x="3200400" y="5067697"/>
              <a:ext cx="571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2"/>
              <a:endCxn id="9" idx="3"/>
            </p:cNvCxnSpPr>
            <p:nvPr/>
          </p:nvCxnSpPr>
          <p:spPr>
            <a:xfrm rot="10800000">
              <a:off x="5067300" y="5067697"/>
              <a:ext cx="6477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8" idx="0"/>
            </p:cNvCxnSpPr>
            <p:nvPr/>
          </p:nvCxnSpPr>
          <p:spPr>
            <a:xfrm rot="5400000">
              <a:off x="6324203" y="4229100"/>
              <a:ext cx="991394" cy="158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2"/>
              <a:endCxn id="6" idx="0"/>
            </p:cNvCxnSpPr>
            <p:nvPr/>
          </p:nvCxnSpPr>
          <p:spPr>
            <a:xfrm rot="5400000">
              <a:off x="4229299" y="2857301"/>
              <a:ext cx="380603"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2" idx="1"/>
              <a:endCxn id="9" idx="2"/>
            </p:cNvCxnSpPr>
            <p:nvPr/>
          </p:nvCxnSpPr>
          <p:spPr>
            <a:xfrm rot="10800000">
              <a:off x="4419600" y="5410598"/>
              <a:ext cx="1752600" cy="7235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2"/>
              <a:endCxn id="13" idx="3"/>
            </p:cNvCxnSpPr>
            <p:nvPr/>
          </p:nvCxnSpPr>
          <p:spPr>
            <a:xfrm rot="5400000">
              <a:off x="3181549" y="4896048"/>
              <a:ext cx="723503"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9" idx="0"/>
              <a:endCxn id="4" idx="2"/>
            </p:cNvCxnSpPr>
            <p:nvPr/>
          </p:nvCxnSpPr>
          <p:spPr>
            <a:xfrm rot="16200000" flipV="1">
              <a:off x="2761853" y="3067050"/>
              <a:ext cx="991394" cy="232410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9" idx="0"/>
              <a:endCxn id="6" idx="2"/>
            </p:cNvCxnSpPr>
            <p:nvPr/>
          </p:nvCxnSpPr>
          <p:spPr>
            <a:xfrm rot="5400000" flipH="1" flipV="1">
              <a:off x="3923903" y="4229100"/>
              <a:ext cx="991394" cy="158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543800" y="3429000"/>
              <a:ext cx="1447800" cy="1323439"/>
            </a:xfrm>
            <a:prstGeom prst="rect">
              <a:avLst/>
            </a:prstGeom>
            <a:noFill/>
          </p:spPr>
          <p:txBody>
            <a:bodyPr wrap="square" rtlCol="0">
              <a:spAutoFit/>
            </a:bodyPr>
            <a:lstStyle/>
            <a:p>
              <a:pPr algn="ctr"/>
              <a:r>
                <a:rPr lang="en-US" sz="1600" b="1" i="1" dirty="0" smtClean="0"/>
                <a:t>Physical Cognitive</a:t>
              </a:r>
            </a:p>
            <a:p>
              <a:pPr algn="ctr"/>
              <a:r>
                <a:rPr lang="en-US" sz="1600" b="1" i="1" dirty="0" smtClean="0"/>
                <a:t>and</a:t>
              </a:r>
            </a:p>
            <a:p>
              <a:pPr algn="ctr"/>
              <a:r>
                <a:rPr lang="en-US" sz="1600" b="1" i="1" dirty="0" smtClean="0"/>
                <a:t>Affective</a:t>
              </a:r>
            </a:p>
            <a:p>
              <a:pPr algn="ctr"/>
              <a:r>
                <a:rPr lang="en-US" sz="1600" b="1" i="1" dirty="0" smtClean="0"/>
                <a:t>Interfaces</a:t>
              </a:r>
              <a:endParaRPr lang="en-US" sz="1600" b="1" i="1" dirty="0"/>
            </a:p>
          </p:txBody>
        </p:sp>
        <p:cxnSp>
          <p:nvCxnSpPr>
            <p:cNvPr id="63" name="Straight Arrow Connector 62"/>
            <p:cNvCxnSpPr>
              <a:stCxn id="7" idx="2"/>
              <a:endCxn id="9" idx="0"/>
            </p:cNvCxnSpPr>
            <p:nvPr/>
          </p:nvCxnSpPr>
          <p:spPr>
            <a:xfrm rot="5400000">
              <a:off x="5124053" y="3028950"/>
              <a:ext cx="991394" cy="240030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4" idx="3"/>
              <a:endCxn id="6" idx="1"/>
            </p:cNvCxnSpPr>
            <p:nvPr/>
          </p:nvCxnSpPr>
          <p:spPr>
            <a:xfrm>
              <a:off x="2743200" y="3390503"/>
              <a:ext cx="10287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 idx="3"/>
              <a:endCxn id="7" idx="1"/>
            </p:cNvCxnSpPr>
            <p:nvPr/>
          </p:nvCxnSpPr>
          <p:spPr>
            <a:xfrm>
              <a:off x="5067300" y="3390503"/>
              <a:ext cx="11049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771900" y="5715794"/>
              <a:ext cx="1295400" cy="685800"/>
            </a:xfrm>
            <a:prstGeom prst="rect">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Context</a:t>
              </a:r>
              <a:endParaRPr lang="en-US" sz="2400" b="1" dirty="0">
                <a:solidFill>
                  <a:schemeClr val="tx1"/>
                </a:solidFill>
              </a:endParaRPr>
            </a:p>
          </p:txBody>
        </p:sp>
        <p:cxnSp>
          <p:nvCxnSpPr>
            <p:cNvPr id="30" name="Straight Arrow Connector 29"/>
            <p:cNvCxnSpPr>
              <a:stCxn id="29" idx="0"/>
              <a:endCxn id="9" idx="2"/>
            </p:cNvCxnSpPr>
            <p:nvPr/>
          </p:nvCxnSpPr>
          <p:spPr>
            <a:xfrm rot="5400000" flipH="1" flipV="1">
              <a:off x="4267002" y="5563196"/>
              <a:ext cx="30519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le 3"/>
          <p:cNvSpPr>
            <a:spLocks noGrp="1"/>
          </p:cNvSpPr>
          <p:nvPr>
            <p:ph type="title"/>
          </p:nvPr>
        </p:nvSpPr>
        <p:spPr>
          <a:xfrm>
            <a:off x="152400" y="0"/>
            <a:ext cx="8763000" cy="1143000"/>
          </a:xfrm>
        </p:spPr>
        <p:txBody>
          <a:bodyPr/>
          <a:lstStyle/>
          <a:p>
            <a:pPr eaLnBrk="1" hangingPunct="1"/>
            <a:r>
              <a:rPr lang="en-US" sz="3600" b="1" dirty="0" smtClean="0"/>
              <a:t>When things go Right</a:t>
            </a:r>
            <a:br>
              <a:rPr lang="en-US" sz="3600" b="1" dirty="0" smtClean="0"/>
            </a:br>
            <a:r>
              <a:rPr lang="en-US" sz="2400" b="1" dirty="0" smtClean="0"/>
              <a:t>Airbus A380 Emergency Landing in Singapore</a:t>
            </a:r>
            <a:endParaRPr lang="en-US" sz="3600" b="1" dirty="0" smtClean="0"/>
          </a:p>
        </p:txBody>
      </p:sp>
      <p:sp>
        <p:nvSpPr>
          <p:cNvPr id="8" name="Slide Number Placeholder 5"/>
          <p:cNvSpPr>
            <a:spLocks noGrp="1"/>
          </p:cNvSpPr>
          <p:nvPr>
            <p:ph type="sldNum" sz="quarter" idx="12"/>
          </p:nvPr>
        </p:nvSpPr>
        <p:spPr/>
        <p:txBody>
          <a:bodyPr/>
          <a:lstStyle/>
          <a:p>
            <a:pPr>
              <a:defRPr/>
            </a:pPr>
            <a:fld id="{1D7870D7-52C1-40C8-9457-6168BA4DF434}" type="slidenum">
              <a:rPr lang="en-US"/>
              <a:pPr>
                <a:defRPr/>
              </a:pPr>
              <a:t>20</a:t>
            </a:fld>
            <a:endParaRPr lang="en-US"/>
          </a:p>
        </p:txBody>
      </p:sp>
      <p:pic>
        <p:nvPicPr>
          <p:cNvPr id="27651" name="Picture 2" descr="http://farm5.staticflickr.com/4011/5159085266_36982faf94.jpg"/>
          <p:cNvPicPr>
            <a:picLocks noChangeAspect="1" noChangeArrowheads="1"/>
          </p:cNvPicPr>
          <p:nvPr/>
        </p:nvPicPr>
        <p:blipFill>
          <a:blip r:embed="rId2" cstate="print"/>
          <a:srcRect/>
          <a:stretch>
            <a:fillRect/>
          </a:stretch>
        </p:blipFill>
        <p:spPr bwMode="auto">
          <a:xfrm>
            <a:off x="533400" y="1295400"/>
            <a:ext cx="4286250" cy="3057525"/>
          </a:xfrm>
          <a:prstGeom prst="rect">
            <a:avLst/>
          </a:prstGeom>
          <a:noFill/>
          <a:ln w="9525">
            <a:noFill/>
            <a:miter lim="800000"/>
            <a:headEnd/>
            <a:tailEnd/>
          </a:ln>
        </p:spPr>
      </p:pic>
      <p:pic>
        <p:nvPicPr>
          <p:cNvPr id="27652" name="Picture 3"/>
          <p:cNvPicPr>
            <a:picLocks noChangeAspect="1" noChangeArrowheads="1"/>
          </p:cNvPicPr>
          <p:nvPr/>
        </p:nvPicPr>
        <p:blipFill>
          <a:blip r:embed="rId3" cstate="print"/>
          <a:srcRect l="17500" t="32031" r="44376" b="37500"/>
          <a:stretch>
            <a:fillRect/>
          </a:stretch>
        </p:blipFill>
        <p:spPr bwMode="auto">
          <a:xfrm>
            <a:off x="3733800" y="3048000"/>
            <a:ext cx="4648200" cy="2971800"/>
          </a:xfrm>
          <a:prstGeom prst="rect">
            <a:avLst/>
          </a:prstGeom>
          <a:noFill/>
          <a:ln w="9525">
            <a:noFill/>
            <a:miter lim="800000"/>
            <a:headEnd/>
            <a:tailEnd/>
          </a:ln>
        </p:spPr>
      </p:pic>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15E1AD7-E4BA-4C1A-98D4-D61F36008BE9}" type="slidenum">
              <a:rPr lang="en-US" sz="1200">
                <a:solidFill>
                  <a:schemeClr val="tx1">
                    <a:tint val="75000"/>
                  </a:schemeClr>
                </a:solidFill>
                <a:latin typeface="+mn-lt"/>
              </a:rPr>
              <a:pPr algn="r" fontAlgn="auto">
                <a:spcBef>
                  <a:spcPts val="0"/>
                </a:spcBef>
                <a:spcAft>
                  <a:spcPts val="0"/>
                </a:spcAft>
                <a:defRPr/>
              </a:pPr>
              <a:t>20</a:t>
            </a:fld>
            <a:endParaRPr lang="en-US" sz="1200">
              <a:solidFill>
                <a:schemeClr val="tx1">
                  <a:tint val="75000"/>
                </a:schemeClr>
              </a:solidFill>
              <a:latin typeface="+mn-lt"/>
            </a:endParaRPr>
          </a:p>
        </p:txBody>
      </p:sp>
      <p:sp>
        <p:nvSpPr>
          <p:cNvPr id="6" name="Footer Placeholder 5"/>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rPr>
              <a:t>Fuzzy Awareness</a:t>
            </a:r>
          </a:p>
        </p:txBody>
      </p:sp>
      <p:sp>
        <p:nvSpPr>
          <p:cNvPr id="9" name="TextBox 8"/>
          <p:cNvSpPr txBox="1"/>
          <p:nvPr/>
        </p:nvSpPr>
        <p:spPr>
          <a:xfrm>
            <a:off x="152400" y="4495800"/>
            <a:ext cx="3124200" cy="1861006"/>
          </a:xfrm>
          <a:prstGeom prst="ellipse">
            <a:avLst/>
          </a:prstGeom>
          <a:solidFill>
            <a:srgbClr val="FFFF00"/>
          </a:solidFill>
          <a:ln w="9525">
            <a:solidFill>
              <a:schemeClr val="tx1"/>
            </a:solidFill>
          </a:ln>
        </p:spPr>
        <p:txBody>
          <a:bodyPr wrap="square" rtlCol="0">
            <a:spAutoFit/>
          </a:bodyPr>
          <a:lstStyle/>
          <a:p>
            <a:pPr algn="ctr"/>
            <a:r>
              <a:rPr lang="en-US" sz="2000" b="1" i="1" dirty="0" smtClean="0"/>
              <a:t>The flight instruments gave misleading information</a:t>
            </a:r>
            <a:endParaRPr lang="en-US" sz="2000" b="1" i="1" dirty="0"/>
          </a:p>
        </p:txBody>
      </p:sp>
      <p:sp>
        <p:nvSpPr>
          <p:cNvPr id="10" name="TextBox 9"/>
          <p:cNvSpPr txBox="1"/>
          <p:nvPr/>
        </p:nvSpPr>
        <p:spPr>
          <a:xfrm>
            <a:off x="5257801" y="1219200"/>
            <a:ext cx="3581400" cy="2293799"/>
          </a:xfrm>
          <a:prstGeom prst="ellipse">
            <a:avLst/>
          </a:prstGeom>
          <a:solidFill>
            <a:srgbClr val="FFFF00"/>
          </a:solidFill>
          <a:ln w="19050">
            <a:solidFill>
              <a:schemeClr val="tx1"/>
            </a:solidFill>
          </a:ln>
        </p:spPr>
        <p:txBody>
          <a:bodyPr wrap="square" rtlCol="0">
            <a:spAutoFit/>
          </a:bodyPr>
          <a:lstStyle/>
          <a:p>
            <a:pPr algn="ctr"/>
            <a:r>
              <a:rPr lang="en-US" sz="2000" b="1" i="1" dirty="0" smtClean="0"/>
              <a:t>It took 5 pilots on the flight deck to solve the technology induced problems</a:t>
            </a:r>
            <a:endParaRPr lang="en-US" sz="2000" b="1"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Title 4"/>
          <p:cNvSpPr>
            <a:spLocks noGrp="1"/>
          </p:cNvSpPr>
          <p:nvPr>
            <p:ph type="title"/>
          </p:nvPr>
        </p:nvSpPr>
        <p:spPr>
          <a:xfrm>
            <a:off x="228600" y="228600"/>
            <a:ext cx="8229600" cy="838200"/>
          </a:xfrm>
        </p:spPr>
        <p:txBody>
          <a:bodyPr>
            <a:normAutofit fontScale="90000"/>
          </a:bodyPr>
          <a:lstStyle/>
          <a:p>
            <a:pPr eaLnBrk="1" hangingPunct="1"/>
            <a:r>
              <a:rPr lang="en-US" b="1" dirty="0" smtClean="0"/>
              <a:t>When things go right</a:t>
            </a:r>
            <a:br>
              <a:rPr lang="en-US" b="1" dirty="0" smtClean="0"/>
            </a:br>
            <a:r>
              <a:rPr lang="en-US" sz="2400" b="1" dirty="0" smtClean="0"/>
              <a:t>US Airways Flight 1549</a:t>
            </a:r>
            <a:endParaRPr lang="en-US" i="1" dirty="0" smtClean="0"/>
          </a:p>
        </p:txBody>
      </p:sp>
      <p:sp>
        <p:nvSpPr>
          <p:cNvPr id="9" name="Slide Number Placeholder 5"/>
          <p:cNvSpPr>
            <a:spLocks noGrp="1"/>
          </p:cNvSpPr>
          <p:nvPr>
            <p:ph type="sldNum" sz="quarter" idx="12"/>
          </p:nvPr>
        </p:nvSpPr>
        <p:spPr/>
        <p:txBody>
          <a:bodyPr/>
          <a:lstStyle/>
          <a:p>
            <a:pPr>
              <a:defRPr/>
            </a:pPr>
            <a:fld id="{1ED8826F-2F5C-43A2-B10D-67BCDD2D7228}" type="slidenum">
              <a:rPr lang="en-US"/>
              <a:pPr>
                <a:defRPr/>
              </a:pPr>
              <a:t>21</a:t>
            </a:fld>
            <a:endParaRPr lang="en-US"/>
          </a:p>
        </p:txBody>
      </p:sp>
      <p:pic>
        <p:nvPicPr>
          <p:cNvPr id="25603" name="Picture 2" descr="http://www.foxnews.com/images/493327/3_67_011709_crashvideo.jpg">
            <a:hlinkClick r:id="rId3"/>
          </p:cNvPr>
          <p:cNvPicPr>
            <a:picLocks noChangeAspect="1" noChangeArrowheads="1"/>
          </p:cNvPicPr>
          <p:nvPr/>
        </p:nvPicPr>
        <p:blipFill>
          <a:blip r:embed="rId4" cstate="print"/>
          <a:srcRect/>
          <a:stretch>
            <a:fillRect/>
          </a:stretch>
        </p:blipFill>
        <p:spPr bwMode="auto">
          <a:xfrm>
            <a:off x="46759813" y="-26008013"/>
            <a:ext cx="3048000" cy="2286000"/>
          </a:xfrm>
          <a:prstGeom prst="rect">
            <a:avLst/>
          </a:prstGeom>
          <a:noFill/>
          <a:ln w="9525">
            <a:noFill/>
            <a:miter lim="800000"/>
            <a:headEnd/>
            <a:tailEnd/>
          </a:ln>
        </p:spPr>
      </p:pic>
      <p:pic>
        <p:nvPicPr>
          <p:cNvPr id="25604" name="Picture 4" descr="http://www.foxnews.com/images/493327/3_67_011709_crashvideo.jpg">
            <a:hlinkClick r:id="rId3"/>
          </p:cNvPr>
          <p:cNvPicPr>
            <a:picLocks noChangeAspect="1" noChangeArrowheads="1"/>
          </p:cNvPicPr>
          <p:nvPr/>
        </p:nvPicPr>
        <p:blipFill>
          <a:blip r:embed="rId4" cstate="print"/>
          <a:srcRect/>
          <a:stretch>
            <a:fillRect/>
          </a:stretch>
        </p:blipFill>
        <p:spPr bwMode="auto">
          <a:xfrm>
            <a:off x="46759813" y="-26008013"/>
            <a:ext cx="3048000" cy="2286000"/>
          </a:xfrm>
          <a:prstGeom prst="rect">
            <a:avLst/>
          </a:prstGeom>
          <a:noFill/>
          <a:ln w="9525">
            <a:noFill/>
            <a:miter lim="800000"/>
            <a:headEnd/>
            <a:tailEnd/>
          </a:ln>
        </p:spPr>
      </p:pic>
      <p:pic>
        <p:nvPicPr>
          <p:cNvPr id="25605" name="Picture 6" descr="http://www.foxnews.com/images/493327/3_27_011709_crashvideo.jpg"/>
          <p:cNvPicPr>
            <a:picLocks noChangeAspect="1" noChangeArrowheads="1"/>
          </p:cNvPicPr>
          <p:nvPr/>
        </p:nvPicPr>
        <p:blipFill>
          <a:blip r:embed="rId5" cstate="print"/>
          <a:srcRect t="10001" r="2499" b="8189"/>
          <a:stretch>
            <a:fillRect/>
          </a:stretch>
        </p:blipFill>
        <p:spPr bwMode="auto">
          <a:xfrm>
            <a:off x="1524000" y="1143000"/>
            <a:ext cx="6324600" cy="4741580"/>
          </a:xfrm>
          <a:prstGeom prst="rect">
            <a:avLst/>
          </a:prstGeom>
          <a:noFill/>
          <a:ln w="9525">
            <a:noFill/>
            <a:miter lim="800000"/>
            <a:headEnd/>
            <a:tailEnd/>
          </a:ln>
        </p:spPr>
      </p:pic>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62512A3-1D80-4173-9190-60C6A52946AE}" type="slidenum">
              <a:rPr lang="en-US" sz="1200">
                <a:solidFill>
                  <a:schemeClr val="tx1">
                    <a:tint val="75000"/>
                  </a:schemeClr>
                </a:solidFill>
                <a:latin typeface="+mn-lt"/>
              </a:rPr>
              <a:pPr algn="r" fontAlgn="auto">
                <a:spcBef>
                  <a:spcPts val="0"/>
                </a:spcBef>
                <a:spcAft>
                  <a:spcPts val="0"/>
                </a:spcAft>
                <a:defRPr/>
              </a:pPr>
              <a:t>21</a:t>
            </a:fld>
            <a:endParaRPr lang="en-US" sz="1200">
              <a:solidFill>
                <a:schemeClr val="tx1">
                  <a:tint val="75000"/>
                </a:schemeClr>
              </a:solidFill>
              <a:latin typeface="+mn-lt"/>
            </a:endParaRPr>
          </a:p>
        </p:txBody>
      </p:sp>
      <p:sp>
        <p:nvSpPr>
          <p:cNvPr id="7" name="Footer Placeholder 6"/>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rPr>
              <a:t>Fuzzy Awareness</a:t>
            </a:r>
          </a:p>
        </p:txBody>
      </p:sp>
      <p:sp>
        <p:nvSpPr>
          <p:cNvPr id="10" name="TextBox 9"/>
          <p:cNvSpPr txBox="1"/>
          <p:nvPr/>
        </p:nvSpPr>
        <p:spPr>
          <a:xfrm>
            <a:off x="228600" y="5029200"/>
            <a:ext cx="8610600" cy="1687890"/>
          </a:xfrm>
          <a:prstGeom prst="ellipse">
            <a:avLst/>
          </a:prstGeom>
          <a:solidFill>
            <a:srgbClr val="FFFF00"/>
          </a:solidFill>
          <a:ln w="12700">
            <a:solidFill>
              <a:schemeClr val="tx1"/>
            </a:solidFill>
          </a:ln>
        </p:spPr>
        <p:txBody>
          <a:bodyPr wrap="square" rtlCol="0">
            <a:spAutoFit/>
          </a:bodyPr>
          <a:lstStyle/>
          <a:p>
            <a:pPr algn="ctr"/>
            <a:r>
              <a:rPr lang="en-US" sz="2400" b="1" i="1" dirty="0" smtClean="0"/>
              <a:t>These pilots had just six minutes to solve this problem when both engines failed due to a bird strike</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6EDB46F-05D9-4924-A054-878D63CF03A0}" type="slidenum">
              <a:rPr lang="en-US"/>
              <a:pPr>
                <a:defRPr/>
              </a:pPr>
              <a:t>22</a:t>
            </a:fld>
            <a:endParaRPr lang="en-US"/>
          </a:p>
        </p:txBody>
      </p:sp>
      <p:sp>
        <p:nvSpPr>
          <p:cNvPr id="32771" name="Title 1"/>
          <p:cNvSpPr>
            <a:spLocks noGrp="1"/>
          </p:cNvSpPr>
          <p:nvPr>
            <p:ph type="title" idx="4294967295"/>
          </p:nvPr>
        </p:nvSpPr>
        <p:spPr>
          <a:xfrm>
            <a:off x="0" y="609600"/>
            <a:ext cx="7315200" cy="762000"/>
          </a:xfrm>
        </p:spPr>
        <p:txBody>
          <a:bodyPr>
            <a:normAutofit fontScale="90000"/>
          </a:bodyPr>
          <a:lstStyle/>
          <a:p>
            <a:pPr eaLnBrk="1" hangingPunct="1"/>
            <a:r>
              <a:rPr lang="en-US" sz="4000" b="1" dirty="0" smtClean="0"/>
              <a:t>When Things go Wrong</a:t>
            </a:r>
            <a:br>
              <a:rPr lang="en-US" sz="4000" b="1" dirty="0" smtClean="0"/>
            </a:br>
            <a:r>
              <a:rPr lang="en-US" sz="3200" b="1" dirty="0" smtClean="0"/>
              <a:t>Three Mile Island</a:t>
            </a:r>
            <a:r>
              <a:rPr lang="en-US" sz="4000" b="1" dirty="0" smtClean="0"/>
              <a:t/>
            </a:r>
            <a:br>
              <a:rPr lang="en-US" sz="4000" b="1" dirty="0" smtClean="0"/>
            </a:br>
            <a:endParaRPr lang="en-US" sz="4000" b="1" dirty="0" smtClean="0"/>
          </a:p>
        </p:txBody>
      </p:sp>
      <p:pic>
        <p:nvPicPr>
          <p:cNvPr id="32772" name="Picture 2" descr="http://www.animatedsoftware.com/hotwords/control_room/tmi2_control_room.jpg"/>
          <p:cNvPicPr>
            <a:picLocks noChangeAspect="1" noChangeArrowheads="1"/>
          </p:cNvPicPr>
          <p:nvPr/>
        </p:nvPicPr>
        <p:blipFill>
          <a:blip r:embed="rId3" cstate="print"/>
          <a:srcRect/>
          <a:stretch>
            <a:fillRect/>
          </a:stretch>
        </p:blipFill>
        <p:spPr bwMode="auto">
          <a:xfrm>
            <a:off x="226107" y="1219200"/>
            <a:ext cx="5184093" cy="5155982"/>
          </a:xfrm>
          <a:prstGeom prst="rect">
            <a:avLst/>
          </a:prstGeom>
          <a:noFill/>
          <a:ln w="9525">
            <a:noFill/>
            <a:miter lim="800000"/>
            <a:headEnd/>
            <a:tailEnd/>
          </a:ln>
        </p:spPr>
      </p:pic>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D077272-5957-46B7-97F7-EE85E55AA126}" type="slidenum">
              <a:rPr lang="en-US" sz="1200">
                <a:solidFill>
                  <a:schemeClr val="tx1">
                    <a:tint val="75000"/>
                  </a:schemeClr>
                </a:solidFill>
                <a:latin typeface="+mn-lt"/>
              </a:rPr>
              <a:pPr algn="r" fontAlgn="auto">
                <a:spcBef>
                  <a:spcPts val="0"/>
                </a:spcBef>
                <a:spcAft>
                  <a:spcPts val="0"/>
                </a:spcAft>
                <a:defRPr/>
              </a:pPr>
              <a:t>22</a:t>
            </a:fld>
            <a:endParaRPr lang="en-US" sz="1200">
              <a:solidFill>
                <a:schemeClr val="tx1">
                  <a:tint val="75000"/>
                </a:schemeClr>
              </a:solidFill>
              <a:latin typeface="+mn-lt"/>
            </a:endParaRPr>
          </a:p>
        </p:txBody>
      </p:sp>
      <p:sp>
        <p:nvSpPr>
          <p:cNvPr id="5" name="Footer Placeholder 4"/>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rPr>
              <a:t>Fuzzy Awareness</a:t>
            </a:r>
          </a:p>
        </p:txBody>
      </p:sp>
      <p:pic>
        <p:nvPicPr>
          <p:cNvPr id="8" name="Picture 4" descr="800px-Airbus_A380_cockpit.jpg"/>
          <p:cNvPicPr>
            <a:picLocks noChangeAspect="1"/>
          </p:cNvPicPr>
          <p:nvPr/>
        </p:nvPicPr>
        <p:blipFill>
          <a:blip r:embed="rId4" cstate="print"/>
          <a:srcRect/>
          <a:stretch>
            <a:fillRect/>
          </a:stretch>
        </p:blipFill>
        <p:spPr bwMode="auto">
          <a:xfrm>
            <a:off x="5867400" y="4648200"/>
            <a:ext cx="2057400" cy="1371600"/>
          </a:xfrm>
          <a:prstGeom prst="rect">
            <a:avLst/>
          </a:prstGeom>
          <a:noFill/>
          <a:ln w="9525">
            <a:noFill/>
            <a:miter lim="800000"/>
            <a:headEnd/>
            <a:tailEnd/>
          </a:ln>
        </p:spPr>
      </p:pic>
      <p:sp>
        <p:nvSpPr>
          <p:cNvPr id="9" name="TextBox 8"/>
          <p:cNvSpPr txBox="1"/>
          <p:nvPr/>
        </p:nvSpPr>
        <p:spPr>
          <a:xfrm>
            <a:off x="6400800" y="3810000"/>
            <a:ext cx="2438400" cy="519351"/>
          </a:xfrm>
          <a:prstGeom prst="wedgeEllipseCallout">
            <a:avLst>
              <a:gd name="adj1" fmla="val -31092"/>
              <a:gd name="adj2" fmla="val 163821"/>
            </a:avLst>
          </a:prstGeom>
          <a:solidFill>
            <a:srgbClr val="FFFF00"/>
          </a:solidFill>
          <a:ln w="9525">
            <a:solidFill>
              <a:schemeClr val="tx1"/>
            </a:solidFill>
          </a:ln>
        </p:spPr>
        <p:txBody>
          <a:bodyPr wrap="square" rtlCol="0">
            <a:spAutoFit/>
          </a:bodyPr>
          <a:lstStyle/>
          <a:p>
            <a:pPr algn="ctr"/>
            <a:r>
              <a:rPr lang="en-US" i="1" dirty="0" smtClean="0"/>
              <a:t>Looks similar?</a:t>
            </a:r>
            <a:endParaRPr lang="en-US" i="1" dirty="0"/>
          </a:p>
        </p:txBody>
      </p:sp>
      <p:sp>
        <p:nvSpPr>
          <p:cNvPr id="10" name="TextBox 9"/>
          <p:cNvSpPr txBox="1"/>
          <p:nvPr/>
        </p:nvSpPr>
        <p:spPr>
          <a:xfrm>
            <a:off x="5715000" y="914400"/>
            <a:ext cx="3048000" cy="2726591"/>
          </a:xfrm>
          <a:prstGeom prst="ellipse">
            <a:avLst/>
          </a:prstGeom>
          <a:solidFill>
            <a:srgbClr val="FFFF00"/>
          </a:solidFill>
          <a:ln w="9525">
            <a:solidFill>
              <a:schemeClr val="tx1"/>
            </a:solidFill>
          </a:ln>
        </p:spPr>
        <p:txBody>
          <a:bodyPr wrap="square" rtlCol="0">
            <a:spAutoFit/>
          </a:bodyPr>
          <a:lstStyle/>
          <a:p>
            <a:pPr algn="ctr"/>
            <a:r>
              <a:rPr lang="en-US" sz="2400" b="1" i="1" dirty="0" smtClean="0"/>
              <a:t>More than 90 warnings went off in this nuclear power plant </a:t>
            </a:r>
            <a:endParaRPr lang="en-US" sz="2400"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86"/>
          <p:cNvSpPr>
            <a:spLocks noGrp="1"/>
          </p:cNvSpPr>
          <p:nvPr>
            <p:ph type="title"/>
          </p:nvPr>
        </p:nvSpPr>
        <p:spPr>
          <a:xfrm>
            <a:off x="3352800" y="152400"/>
            <a:ext cx="5486400" cy="1143000"/>
          </a:xfrm>
          <a:prstGeom prst="ellipse">
            <a:avLst/>
          </a:prstGeom>
          <a:solidFill>
            <a:srgbClr val="FFFF00"/>
          </a:solidFill>
          <a:ln w="28575">
            <a:solidFill>
              <a:schemeClr val="tx1"/>
            </a:solidFill>
          </a:ln>
        </p:spPr>
        <p:txBody>
          <a:bodyPr>
            <a:normAutofit fontScale="90000"/>
          </a:bodyPr>
          <a:lstStyle/>
          <a:p>
            <a:pPr eaLnBrk="1" hangingPunct="1"/>
            <a:r>
              <a:rPr lang="en-US" sz="3600" b="1" i="1" dirty="0" smtClean="0"/>
              <a:t>Control is Dynamic and Uncertain</a:t>
            </a:r>
          </a:p>
        </p:txBody>
      </p:sp>
      <p:sp>
        <p:nvSpPr>
          <p:cNvPr id="28" name="Slide Number Placeholder 5"/>
          <p:cNvSpPr>
            <a:spLocks noGrp="1"/>
          </p:cNvSpPr>
          <p:nvPr>
            <p:ph type="sldNum" sz="quarter" idx="12"/>
          </p:nvPr>
        </p:nvSpPr>
        <p:spPr/>
        <p:txBody>
          <a:bodyPr/>
          <a:lstStyle/>
          <a:p>
            <a:pPr>
              <a:defRPr/>
            </a:pPr>
            <a:fld id="{C98107B6-AD81-418C-B889-EB8B6A2A5816}" type="slidenum">
              <a:rPr lang="en-US"/>
              <a:pPr>
                <a:defRPr/>
              </a:pPr>
              <a:t>23</a:t>
            </a:fld>
            <a:endParaRPr lang="en-US"/>
          </a:p>
        </p:txBody>
      </p:sp>
      <p:grpSp>
        <p:nvGrpSpPr>
          <p:cNvPr id="12" name="Group 85"/>
          <p:cNvGrpSpPr>
            <a:grpSpLocks/>
          </p:cNvGrpSpPr>
          <p:nvPr/>
        </p:nvGrpSpPr>
        <p:grpSpPr bwMode="auto">
          <a:xfrm>
            <a:off x="152400" y="1126256"/>
            <a:ext cx="8927917" cy="5584106"/>
            <a:chOff x="-310977" y="-59724"/>
            <a:chExt cx="9008347" cy="6562344"/>
          </a:xfrm>
        </p:grpSpPr>
        <p:sp>
          <p:nvSpPr>
            <p:cNvPr id="2" name="6-Point Star 1"/>
            <p:cNvSpPr/>
            <p:nvPr/>
          </p:nvSpPr>
          <p:spPr>
            <a:xfrm>
              <a:off x="2818942" y="2743432"/>
              <a:ext cx="2021475" cy="1143615"/>
            </a:xfrm>
            <a:prstGeom prst="star6">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t>Perception</a:t>
              </a:r>
            </a:p>
            <a:p>
              <a:pPr algn="ctr" fontAlgn="auto">
                <a:spcBef>
                  <a:spcPts val="0"/>
                </a:spcBef>
                <a:spcAft>
                  <a:spcPts val="0"/>
                </a:spcAft>
                <a:defRPr/>
              </a:pPr>
              <a:r>
                <a:rPr lang="en-US" sz="1400" b="1" dirty="0" smtClean="0"/>
                <a:t>Understanding</a:t>
              </a:r>
              <a:endParaRPr lang="en-US" sz="1400" b="1" dirty="0"/>
            </a:p>
          </p:txBody>
        </p:sp>
        <p:sp>
          <p:nvSpPr>
            <p:cNvPr id="3" name="6-Point Star 2"/>
            <p:cNvSpPr/>
            <p:nvPr/>
          </p:nvSpPr>
          <p:spPr>
            <a:xfrm>
              <a:off x="4148438" y="4526948"/>
              <a:ext cx="1904542" cy="990634"/>
            </a:xfrm>
            <a:prstGeom prst="star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Instructor</a:t>
              </a:r>
            </a:p>
          </p:txBody>
        </p:sp>
        <p:sp>
          <p:nvSpPr>
            <p:cNvPr id="4" name="6-Point Star 3"/>
            <p:cNvSpPr/>
            <p:nvPr/>
          </p:nvSpPr>
          <p:spPr>
            <a:xfrm>
              <a:off x="4952542" y="2556872"/>
              <a:ext cx="1906144" cy="1611880"/>
            </a:xfrm>
            <a:prstGeom prst="star6">
              <a:avLst/>
            </a:prstGeom>
            <a:solidFill>
              <a:srgbClr val="3054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FFFF00"/>
                  </a:solidFill>
                </a:rPr>
                <a:t>Predictions</a:t>
              </a:r>
            </a:p>
            <a:p>
              <a:pPr algn="ctr" fontAlgn="auto">
                <a:spcBef>
                  <a:spcPts val="0"/>
                </a:spcBef>
                <a:spcAft>
                  <a:spcPts val="0"/>
                </a:spcAft>
                <a:defRPr/>
              </a:pPr>
              <a:r>
                <a:rPr lang="en-US" b="1" dirty="0" smtClean="0">
                  <a:solidFill>
                    <a:srgbClr val="FFFF00"/>
                  </a:solidFill>
                </a:rPr>
                <a:t>Decisions</a:t>
              </a:r>
              <a:endParaRPr lang="en-US" b="1" dirty="0">
                <a:solidFill>
                  <a:srgbClr val="FFFF00"/>
                </a:solidFill>
              </a:endParaRPr>
            </a:p>
          </p:txBody>
        </p:sp>
        <p:sp>
          <p:nvSpPr>
            <p:cNvPr id="5" name="6-Point Star 4"/>
            <p:cNvSpPr/>
            <p:nvPr/>
          </p:nvSpPr>
          <p:spPr>
            <a:xfrm>
              <a:off x="3917779" y="1571834"/>
              <a:ext cx="1904542" cy="990634"/>
            </a:xfrm>
            <a:prstGeom prst="star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Distractions</a:t>
              </a:r>
            </a:p>
          </p:txBody>
        </p:sp>
        <p:sp>
          <p:nvSpPr>
            <p:cNvPr id="6" name="6-Point Star 5"/>
            <p:cNvSpPr/>
            <p:nvPr/>
          </p:nvSpPr>
          <p:spPr>
            <a:xfrm>
              <a:off x="381001" y="2019578"/>
              <a:ext cx="1904543" cy="1143615"/>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Memory</a:t>
              </a:r>
            </a:p>
          </p:txBody>
        </p:sp>
        <p:sp>
          <p:nvSpPr>
            <p:cNvPr id="7" name="6-Point Star 6"/>
            <p:cNvSpPr/>
            <p:nvPr/>
          </p:nvSpPr>
          <p:spPr>
            <a:xfrm>
              <a:off x="1841844" y="4437399"/>
              <a:ext cx="1904543" cy="990634"/>
            </a:xfrm>
            <a:prstGeom prst="star6">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t>Instruments</a:t>
              </a:r>
            </a:p>
          </p:txBody>
        </p:sp>
        <p:sp>
          <p:nvSpPr>
            <p:cNvPr id="8" name="6-Point Star 7"/>
            <p:cNvSpPr/>
            <p:nvPr/>
          </p:nvSpPr>
          <p:spPr>
            <a:xfrm>
              <a:off x="2687596" y="228600"/>
              <a:ext cx="1904542" cy="990635"/>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t>Training</a:t>
              </a:r>
            </a:p>
          </p:txBody>
        </p:sp>
        <p:sp>
          <p:nvSpPr>
            <p:cNvPr id="9" name="6-Point Star 8"/>
            <p:cNvSpPr/>
            <p:nvPr/>
          </p:nvSpPr>
          <p:spPr>
            <a:xfrm>
              <a:off x="1534298" y="1213638"/>
              <a:ext cx="1904543" cy="990635"/>
            </a:xfrm>
            <a:prstGeom prst="star6">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t>View out of the Window</a:t>
              </a:r>
            </a:p>
          </p:txBody>
        </p:sp>
        <p:sp>
          <p:nvSpPr>
            <p:cNvPr id="10" name="6-Point Star 9"/>
            <p:cNvSpPr/>
            <p:nvPr/>
          </p:nvSpPr>
          <p:spPr>
            <a:xfrm>
              <a:off x="6993238" y="2735969"/>
              <a:ext cx="1673882" cy="1143615"/>
            </a:xfrm>
            <a:prstGeom prst="star6">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t>Actions</a:t>
              </a:r>
            </a:p>
          </p:txBody>
        </p:sp>
        <p:sp>
          <p:nvSpPr>
            <p:cNvPr id="11" name="6-Point Star 10"/>
            <p:cNvSpPr/>
            <p:nvPr/>
          </p:nvSpPr>
          <p:spPr>
            <a:xfrm>
              <a:off x="534773" y="5511986"/>
              <a:ext cx="1904542" cy="99063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t>Feedback</a:t>
              </a:r>
            </a:p>
          </p:txBody>
        </p:sp>
        <p:cxnSp>
          <p:nvCxnSpPr>
            <p:cNvPr id="13" name="Straight Arrow Connector 12"/>
            <p:cNvCxnSpPr>
              <a:stCxn id="6" idx="1"/>
            </p:cNvCxnSpPr>
            <p:nvPr/>
          </p:nvCxnSpPr>
          <p:spPr>
            <a:xfrm>
              <a:off x="2285543" y="2877290"/>
              <a:ext cx="709599" cy="39597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5"/>
              <a:endCxn id="2" idx="3"/>
            </p:cNvCxnSpPr>
            <p:nvPr/>
          </p:nvCxnSpPr>
          <p:spPr>
            <a:xfrm flipV="1">
              <a:off x="2794115" y="3601144"/>
              <a:ext cx="24828" cy="83625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2"/>
              <a:endCxn id="2" idx="0"/>
            </p:cNvCxnSpPr>
            <p:nvPr/>
          </p:nvCxnSpPr>
          <p:spPr>
            <a:xfrm flipH="1">
              <a:off x="4840416" y="2562468"/>
              <a:ext cx="29635" cy="4668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 idx="5"/>
              <a:endCxn id="2" idx="2"/>
            </p:cNvCxnSpPr>
            <p:nvPr/>
          </p:nvCxnSpPr>
          <p:spPr>
            <a:xfrm flipH="1" flipV="1">
              <a:off x="3829679" y="3887047"/>
              <a:ext cx="1271030" cy="63990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685692" y="3362812"/>
              <a:ext cx="38122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496029" y="3276994"/>
              <a:ext cx="608685" cy="186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9" idx="2"/>
              <a:endCxn id="2" idx="4"/>
            </p:cNvCxnSpPr>
            <p:nvPr/>
          </p:nvCxnSpPr>
          <p:spPr>
            <a:xfrm>
              <a:off x="2486570" y="2204273"/>
              <a:ext cx="332374" cy="8250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8" idx="2"/>
              <a:endCxn id="2" idx="5"/>
            </p:cNvCxnSpPr>
            <p:nvPr/>
          </p:nvCxnSpPr>
          <p:spPr>
            <a:xfrm>
              <a:off x="3639867" y="1219235"/>
              <a:ext cx="189813" cy="152419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1" idx="5"/>
              <a:endCxn id="31" idx="2"/>
            </p:cNvCxnSpPr>
            <p:nvPr/>
          </p:nvCxnSpPr>
          <p:spPr>
            <a:xfrm flipH="1" flipV="1">
              <a:off x="1333272" y="4416878"/>
              <a:ext cx="153773" cy="10951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71" name="Picture 70" descr="San Luis Obispo 065.jpg"/>
            <p:cNvPicPr>
              <a:picLocks noChangeAspect="1"/>
            </p:cNvPicPr>
            <p:nvPr/>
          </p:nvPicPr>
          <p:blipFill>
            <a:blip r:embed="rId2" cstate="print"/>
            <a:stretch>
              <a:fillRect/>
            </a:stretch>
          </p:blipFill>
          <p:spPr>
            <a:xfrm>
              <a:off x="5686169" y="-59724"/>
              <a:ext cx="3011201" cy="2258400"/>
            </a:xfrm>
            <a:prstGeom prst="rect">
              <a:avLst/>
            </a:prstGeom>
            <a:ln>
              <a:noFill/>
            </a:ln>
            <a:effectLst>
              <a:softEdge rad="112500"/>
            </a:effectLst>
          </p:spPr>
        </p:pic>
        <p:sp>
          <p:nvSpPr>
            <p:cNvPr id="31" name="6-Point Star 30"/>
            <p:cNvSpPr/>
            <p:nvPr/>
          </p:nvSpPr>
          <p:spPr>
            <a:xfrm>
              <a:off x="381000" y="3273263"/>
              <a:ext cx="1904543" cy="1143615"/>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smtClean="0">
                  <a:solidFill>
                    <a:schemeClr val="tx1"/>
                  </a:solidFill>
                </a:rPr>
                <a:t>Attention</a:t>
              </a:r>
              <a:endParaRPr lang="en-US" sz="2000" b="1" dirty="0">
                <a:solidFill>
                  <a:schemeClr val="tx1"/>
                </a:solidFill>
              </a:endParaRPr>
            </a:p>
          </p:txBody>
        </p:sp>
        <p:cxnSp>
          <p:nvCxnSpPr>
            <p:cNvPr id="32" name="Straight Arrow Connector 31"/>
            <p:cNvCxnSpPr>
              <a:stCxn id="31" idx="0"/>
            </p:cNvCxnSpPr>
            <p:nvPr/>
          </p:nvCxnSpPr>
          <p:spPr>
            <a:xfrm flipV="1">
              <a:off x="2285542" y="3362812"/>
              <a:ext cx="709599" cy="19635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3" name="6-Point Star 52"/>
            <p:cNvSpPr/>
            <p:nvPr/>
          </p:nvSpPr>
          <p:spPr>
            <a:xfrm>
              <a:off x="6455033" y="5153790"/>
              <a:ext cx="1904542" cy="1143615"/>
            </a:xfrm>
            <a:prstGeom prst="star6">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smtClean="0"/>
                <a:t>Outcomes</a:t>
              </a:r>
              <a:endParaRPr lang="en-US" sz="2000" b="1" dirty="0"/>
            </a:p>
          </p:txBody>
        </p:sp>
        <p:cxnSp>
          <p:nvCxnSpPr>
            <p:cNvPr id="60" name="Straight Arrow Connector 59"/>
            <p:cNvCxnSpPr>
              <a:stCxn id="53" idx="3"/>
              <a:endCxn id="11" idx="1"/>
            </p:cNvCxnSpPr>
            <p:nvPr/>
          </p:nvCxnSpPr>
          <p:spPr>
            <a:xfrm flipH="1">
              <a:off x="2439314" y="6011502"/>
              <a:ext cx="4015720" cy="2434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0" idx="2"/>
              <a:endCxn id="53" idx="5"/>
            </p:cNvCxnSpPr>
            <p:nvPr/>
          </p:nvCxnSpPr>
          <p:spPr>
            <a:xfrm flipH="1">
              <a:off x="7407304" y="3879584"/>
              <a:ext cx="422876" cy="12742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4" name="6-Point Star 33"/>
            <p:cNvSpPr/>
            <p:nvPr/>
          </p:nvSpPr>
          <p:spPr>
            <a:xfrm>
              <a:off x="-310977" y="2825518"/>
              <a:ext cx="1383957" cy="716391"/>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smtClean="0">
                  <a:solidFill>
                    <a:schemeClr val="tx1"/>
                  </a:solidFill>
                </a:rPr>
                <a:t>Plan</a:t>
              </a:r>
              <a:endParaRPr lang="en-US" sz="2000" b="1" dirty="0">
                <a:solidFill>
                  <a:schemeClr val="tx1"/>
                </a:solidFill>
              </a:endParaRPr>
            </a:p>
          </p:txBody>
        </p:sp>
      </p:grpSp>
      <p:sp>
        <p:nvSpPr>
          <p:cNvPr id="88" name="Slide Number Placeholder 87"/>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2D977CF-1526-402C-9415-2D4F4E53D3B5}" type="slidenum">
              <a:rPr lang="en-US" sz="1200">
                <a:solidFill>
                  <a:schemeClr val="tx1">
                    <a:tint val="75000"/>
                  </a:schemeClr>
                </a:solidFill>
                <a:latin typeface="+mn-lt"/>
              </a:rPr>
              <a:pPr algn="r" fontAlgn="auto">
                <a:spcBef>
                  <a:spcPts val="0"/>
                </a:spcBef>
                <a:spcAft>
                  <a:spcPts val="0"/>
                </a:spcAft>
                <a:defRPr/>
              </a:pPr>
              <a:t>23</a:t>
            </a:fld>
            <a:endParaRPr lang="en-US" sz="1200">
              <a:solidFill>
                <a:schemeClr val="tx1">
                  <a:tint val="75000"/>
                </a:schemeClr>
              </a:solidFill>
              <a:latin typeface="+mn-lt"/>
            </a:endParaRPr>
          </a:p>
        </p:txBody>
      </p:sp>
      <p:pic>
        <p:nvPicPr>
          <p:cNvPr id="43" name="Picture 2" descr="http://www.visualphotos.com/photo/1x8746407/bangkok_traffic_bangkok_thailand_xu6-858767.jpg"/>
          <p:cNvPicPr>
            <a:picLocks noChangeAspect="1" noChangeArrowheads="1"/>
          </p:cNvPicPr>
          <p:nvPr/>
        </p:nvPicPr>
        <p:blipFill>
          <a:blip r:embed="rId3" cstate="print"/>
          <a:srcRect b="7937"/>
          <a:stretch>
            <a:fillRect/>
          </a:stretch>
        </p:blipFill>
        <p:spPr bwMode="auto">
          <a:xfrm>
            <a:off x="152400" y="152400"/>
            <a:ext cx="2975654" cy="1905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85"/>
          <p:cNvGrpSpPr>
            <a:grpSpLocks/>
          </p:cNvGrpSpPr>
          <p:nvPr/>
        </p:nvGrpSpPr>
        <p:grpSpPr bwMode="auto">
          <a:xfrm>
            <a:off x="152400" y="1905000"/>
            <a:ext cx="6553200" cy="3276600"/>
            <a:chOff x="-310977" y="228600"/>
            <a:chExt cx="8978097" cy="6274020"/>
          </a:xfrm>
        </p:grpSpPr>
        <p:sp>
          <p:nvSpPr>
            <p:cNvPr id="2" name="6-Point Star 1"/>
            <p:cNvSpPr/>
            <p:nvPr/>
          </p:nvSpPr>
          <p:spPr>
            <a:xfrm>
              <a:off x="2818942" y="2743432"/>
              <a:ext cx="2021475" cy="1143615"/>
            </a:xfrm>
            <a:prstGeom prst="star6">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smtClean="0"/>
                <a:t>Perception</a:t>
              </a:r>
            </a:p>
            <a:p>
              <a:pPr algn="ctr" fontAlgn="auto">
                <a:spcBef>
                  <a:spcPts val="0"/>
                </a:spcBef>
                <a:spcAft>
                  <a:spcPts val="0"/>
                </a:spcAft>
                <a:defRPr/>
              </a:pPr>
              <a:r>
                <a:rPr lang="en-US" sz="1000" b="1" dirty="0" smtClean="0"/>
                <a:t>Understanding</a:t>
              </a:r>
              <a:endParaRPr lang="en-US" sz="1000" b="1" dirty="0"/>
            </a:p>
          </p:txBody>
        </p:sp>
        <p:sp>
          <p:nvSpPr>
            <p:cNvPr id="3" name="6-Point Star 2"/>
            <p:cNvSpPr/>
            <p:nvPr/>
          </p:nvSpPr>
          <p:spPr>
            <a:xfrm>
              <a:off x="4148438" y="4526948"/>
              <a:ext cx="1904542" cy="990634"/>
            </a:xfrm>
            <a:prstGeom prst="star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b="1" dirty="0">
                  <a:solidFill>
                    <a:schemeClr val="tx1"/>
                  </a:solidFill>
                </a:rPr>
                <a:t>Instructor</a:t>
              </a:r>
            </a:p>
          </p:txBody>
        </p:sp>
        <p:sp>
          <p:nvSpPr>
            <p:cNvPr id="4" name="6-Point Star 3"/>
            <p:cNvSpPr/>
            <p:nvPr/>
          </p:nvSpPr>
          <p:spPr>
            <a:xfrm>
              <a:off x="4952542" y="2556872"/>
              <a:ext cx="1906144" cy="1611880"/>
            </a:xfrm>
            <a:prstGeom prst="star6">
              <a:avLst/>
            </a:prstGeom>
            <a:solidFill>
              <a:srgbClr val="3054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smtClean="0">
                  <a:solidFill>
                    <a:srgbClr val="FFFF00"/>
                  </a:solidFill>
                </a:rPr>
                <a:t>Predictions</a:t>
              </a:r>
            </a:p>
            <a:p>
              <a:pPr algn="ctr" fontAlgn="auto">
                <a:spcBef>
                  <a:spcPts val="0"/>
                </a:spcBef>
                <a:spcAft>
                  <a:spcPts val="0"/>
                </a:spcAft>
                <a:defRPr/>
              </a:pPr>
              <a:r>
                <a:rPr lang="en-US" sz="1100" b="1" dirty="0" smtClean="0">
                  <a:solidFill>
                    <a:srgbClr val="FFFF00"/>
                  </a:solidFill>
                </a:rPr>
                <a:t>Decisions</a:t>
              </a:r>
              <a:endParaRPr lang="en-US" sz="1100" b="1" dirty="0">
                <a:solidFill>
                  <a:srgbClr val="FFFF00"/>
                </a:solidFill>
              </a:endParaRPr>
            </a:p>
          </p:txBody>
        </p:sp>
        <p:sp>
          <p:nvSpPr>
            <p:cNvPr id="5" name="6-Point Star 4"/>
            <p:cNvSpPr/>
            <p:nvPr/>
          </p:nvSpPr>
          <p:spPr>
            <a:xfrm>
              <a:off x="3917779" y="1571834"/>
              <a:ext cx="1904542" cy="990634"/>
            </a:xfrm>
            <a:prstGeom prst="star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b="1" dirty="0">
                  <a:solidFill>
                    <a:schemeClr val="tx1"/>
                  </a:solidFill>
                </a:rPr>
                <a:t>Distractions</a:t>
              </a:r>
            </a:p>
          </p:txBody>
        </p:sp>
        <p:sp>
          <p:nvSpPr>
            <p:cNvPr id="6" name="6-Point Star 5"/>
            <p:cNvSpPr/>
            <p:nvPr/>
          </p:nvSpPr>
          <p:spPr>
            <a:xfrm>
              <a:off x="381001" y="2019578"/>
              <a:ext cx="1904543" cy="1143615"/>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Memory</a:t>
              </a:r>
            </a:p>
          </p:txBody>
        </p:sp>
        <p:sp>
          <p:nvSpPr>
            <p:cNvPr id="7" name="6-Point Star 6"/>
            <p:cNvSpPr/>
            <p:nvPr/>
          </p:nvSpPr>
          <p:spPr>
            <a:xfrm>
              <a:off x="1841844" y="4437399"/>
              <a:ext cx="1904543" cy="990634"/>
            </a:xfrm>
            <a:prstGeom prst="star6">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b="1" dirty="0"/>
                <a:t>Instruments</a:t>
              </a:r>
            </a:p>
          </p:txBody>
        </p:sp>
        <p:sp>
          <p:nvSpPr>
            <p:cNvPr id="8" name="6-Point Star 7"/>
            <p:cNvSpPr/>
            <p:nvPr/>
          </p:nvSpPr>
          <p:spPr>
            <a:xfrm>
              <a:off x="2687596" y="228600"/>
              <a:ext cx="1904542" cy="990635"/>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b="1" dirty="0"/>
                <a:t>Training</a:t>
              </a:r>
            </a:p>
          </p:txBody>
        </p:sp>
        <p:sp>
          <p:nvSpPr>
            <p:cNvPr id="9" name="6-Point Star 8"/>
            <p:cNvSpPr/>
            <p:nvPr/>
          </p:nvSpPr>
          <p:spPr>
            <a:xfrm>
              <a:off x="1534298" y="1213638"/>
              <a:ext cx="1904543" cy="990635"/>
            </a:xfrm>
            <a:prstGeom prst="star6">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b="1" dirty="0"/>
                <a:t>View out of the Window</a:t>
              </a:r>
            </a:p>
          </p:txBody>
        </p:sp>
        <p:sp>
          <p:nvSpPr>
            <p:cNvPr id="10" name="6-Point Star 9"/>
            <p:cNvSpPr/>
            <p:nvPr/>
          </p:nvSpPr>
          <p:spPr>
            <a:xfrm>
              <a:off x="6993238" y="2735969"/>
              <a:ext cx="1673882" cy="1143615"/>
            </a:xfrm>
            <a:prstGeom prst="star6">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Actions</a:t>
              </a:r>
            </a:p>
          </p:txBody>
        </p:sp>
        <p:sp>
          <p:nvSpPr>
            <p:cNvPr id="11" name="6-Point Star 10"/>
            <p:cNvSpPr/>
            <p:nvPr/>
          </p:nvSpPr>
          <p:spPr>
            <a:xfrm>
              <a:off x="534773" y="5511986"/>
              <a:ext cx="1904542" cy="99063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b="1" dirty="0"/>
                <a:t>Feedback</a:t>
              </a:r>
            </a:p>
          </p:txBody>
        </p:sp>
        <p:cxnSp>
          <p:nvCxnSpPr>
            <p:cNvPr id="13" name="Straight Arrow Connector 12"/>
            <p:cNvCxnSpPr>
              <a:stCxn id="6" idx="1"/>
            </p:cNvCxnSpPr>
            <p:nvPr/>
          </p:nvCxnSpPr>
          <p:spPr>
            <a:xfrm>
              <a:off x="2285543" y="2877290"/>
              <a:ext cx="709599" cy="39597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5"/>
              <a:endCxn id="2" idx="3"/>
            </p:cNvCxnSpPr>
            <p:nvPr/>
          </p:nvCxnSpPr>
          <p:spPr>
            <a:xfrm flipV="1">
              <a:off x="2794115" y="3601144"/>
              <a:ext cx="24828" cy="83625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2"/>
              <a:endCxn id="2" idx="0"/>
            </p:cNvCxnSpPr>
            <p:nvPr/>
          </p:nvCxnSpPr>
          <p:spPr>
            <a:xfrm flipH="1">
              <a:off x="4840416" y="2562468"/>
              <a:ext cx="29635" cy="4668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 idx="5"/>
              <a:endCxn id="2" idx="2"/>
            </p:cNvCxnSpPr>
            <p:nvPr/>
          </p:nvCxnSpPr>
          <p:spPr>
            <a:xfrm flipH="1" flipV="1">
              <a:off x="3829679" y="3887047"/>
              <a:ext cx="1271030" cy="63990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685692" y="3362812"/>
              <a:ext cx="38122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496029" y="3276994"/>
              <a:ext cx="608685" cy="186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9" idx="2"/>
              <a:endCxn id="2" idx="4"/>
            </p:cNvCxnSpPr>
            <p:nvPr/>
          </p:nvCxnSpPr>
          <p:spPr>
            <a:xfrm>
              <a:off x="2486570" y="2204273"/>
              <a:ext cx="332374" cy="8250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8" idx="2"/>
              <a:endCxn id="2" idx="5"/>
            </p:cNvCxnSpPr>
            <p:nvPr/>
          </p:nvCxnSpPr>
          <p:spPr>
            <a:xfrm>
              <a:off x="3639867" y="1219235"/>
              <a:ext cx="189813" cy="152419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1" idx="5"/>
              <a:endCxn id="31" idx="2"/>
            </p:cNvCxnSpPr>
            <p:nvPr/>
          </p:nvCxnSpPr>
          <p:spPr>
            <a:xfrm flipH="1" flipV="1">
              <a:off x="1333272" y="4416878"/>
              <a:ext cx="153773" cy="10951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1" name="6-Point Star 30"/>
            <p:cNvSpPr/>
            <p:nvPr/>
          </p:nvSpPr>
          <p:spPr>
            <a:xfrm>
              <a:off x="381000" y="3273263"/>
              <a:ext cx="1904543" cy="1143615"/>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smtClean="0">
                  <a:solidFill>
                    <a:schemeClr val="tx1"/>
                  </a:solidFill>
                </a:rPr>
                <a:t>Attention</a:t>
              </a:r>
              <a:endParaRPr lang="en-US" sz="1200" b="1" dirty="0">
                <a:solidFill>
                  <a:schemeClr val="tx1"/>
                </a:solidFill>
              </a:endParaRPr>
            </a:p>
          </p:txBody>
        </p:sp>
        <p:cxnSp>
          <p:nvCxnSpPr>
            <p:cNvPr id="32" name="Straight Arrow Connector 31"/>
            <p:cNvCxnSpPr>
              <a:stCxn id="31" idx="0"/>
            </p:cNvCxnSpPr>
            <p:nvPr/>
          </p:nvCxnSpPr>
          <p:spPr>
            <a:xfrm flipV="1">
              <a:off x="2285542" y="3362812"/>
              <a:ext cx="709599" cy="19635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3" name="6-Point Star 52"/>
            <p:cNvSpPr/>
            <p:nvPr/>
          </p:nvSpPr>
          <p:spPr>
            <a:xfrm>
              <a:off x="6455033" y="5153790"/>
              <a:ext cx="1904542" cy="1143615"/>
            </a:xfrm>
            <a:prstGeom prst="star6">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smtClean="0"/>
                <a:t>Outcomes</a:t>
              </a:r>
              <a:endParaRPr lang="en-US" sz="1200" b="1" dirty="0"/>
            </a:p>
          </p:txBody>
        </p:sp>
        <p:cxnSp>
          <p:nvCxnSpPr>
            <p:cNvPr id="60" name="Straight Arrow Connector 59"/>
            <p:cNvCxnSpPr>
              <a:stCxn id="53" idx="3"/>
              <a:endCxn id="11" idx="1"/>
            </p:cNvCxnSpPr>
            <p:nvPr/>
          </p:nvCxnSpPr>
          <p:spPr>
            <a:xfrm flipH="1">
              <a:off x="2439314" y="6011502"/>
              <a:ext cx="4015720" cy="2434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0" idx="2"/>
              <a:endCxn id="53" idx="5"/>
            </p:cNvCxnSpPr>
            <p:nvPr/>
          </p:nvCxnSpPr>
          <p:spPr>
            <a:xfrm flipH="1">
              <a:off x="7407304" y="3879584"/>
              <a:ext cx="422876" cy="12742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4" name="6-Point Star 33"/>
            <p:cNvSpPr/>
            <p:nvPr/>
          </p:nvSpPr>
          <p:spPr>
            <a:xfrm>
              <a:off x="-310977" y="2825518"/>
              <a:ext cx="1383957" cy="716391"/>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smtClean="0">
                  <a:solidFill>
                    <a:schemeClr val="tx1"/>
                  </a:solidFill>
                </a:rPr>
                <a:t>Plan</a:t>
              </a:r>
              <a:endParaRPr lang="en-US" sz="1200" b="1" dirty="0">
                <a:solidFill>
                  <a:schemeClr val="tx1"/>
                </a:solidFill>
              </a:endParaRPr>
            </a:p>
          </p:txBody>
        </p:sp>
      </p:grpSp>
      <p:graphicFrame>
        <p:nvGraphicFramePr>
          <p:cNvPr id="35" name="Table 34"/>
          <p:cNvGraphicFramePr>
            <a:graphicFrameLocks noGrp="1"/>
          </p:cNvGraphicFramePr>
          <p:nvPr/>
        </p:nvGraphicFramePr>
        <p:xfrm>
          <a:off x="6553200" y="1219200"/>
          <a:ext cx="2438400" cy="4800600"/>
        </p:xfrm>
        <a:graphic>
          <a:graphicData uri="http://schemas.openxmlformats.org/drawingml/2006/table">
            <a:tbl>
              <a:tblPr firstRow="1" bandRow="1">
                <a:tableStyleId>{5940675A-B579-460E-94D1-54222C63F5DA}</a:tableStyleId>
              </a:tblPr>
              <a:tblGrid>
                <a:gridCol w="504497"/>
                <a:gridCol w="1933903"/>
              </a:tblGrid>
              <a:tr h="960120">
                <a:tc>
                  <a:txBody>
                    <a:bodyPr/>
                    <a:lstStyle/>
                    <a:p>
                      <a:r>
                        <a:rPr lang="en-US" dirty="0" smtClean="0"/>
                        <a:t>1</a:t>
                      </a:r>
                      <a:endParaRPr lang="en-US" dirty="0"/>
                    </a:p>
                  </a:txBody>
                  <a:tcPr/>
                </a:tc>
                <a:tc>
                  <a:txBody>
                    <a:bodyPr/>
                    <a:lstStyle/>
                    <a:p>
                      <a:endParaRPr lang="en-US" dirty="0"/>
                    </a:p>
                  </a:txBody>
                  <a:tcPr/>
                </a:tc>
              </a:tr>
              <a:tr h="960120">
                <a:tc>
                  <a:txBody>
                    <a:bodyPr/>
                    <a:lstStyle/>
                    <a:p>
                      <a:r>
                        <a:rPr lang="en-US" dirty="0" smtClean="0"/>
                        <a:t>2</a:t>
                      </a:r>
                      <a:endParaRPr lang="en-US" dirty="0"/>
                    </a:p>
                  </a:txBody>
                  <a:tcPr/>
                </a:tc>
                <a:tc>
                  <a:txBody>
                    <a:bodyPr/>
                    <a:lstStyle/>
                    <a:p>
                      <a:endParaRPr lang="en-US"/>
                    </a:p>
                  </a:txBody>
                  <a:tcPr/>
                </a:tc>
              </a:tr>
              <a:tr h="960120">
                <a:tc>
                  <a:txBody>
                    <a:bodyPr/>
                    <a:lstStyle/>
                    <a:p>
                      <a:r>
                        <a:rPr lang="en-US" dirty="0" smtClean="0"/>
                        <a:t>3</a:t>
                      </a:r>
                      <a:endParaRPr lang="en-US" dirty="0"/>
                    </a:p>
                  </a:txBody>
                  <a:tcPr/>
                </a:tc>
                <a:tc>
                  <a:txBody>
                    <a:bodyPr/>
                    <a:lstStyle/>
                    <a:p>
                      <a:endParaRPr lang="en-US"/>
                    </a:p>
                  </a:txBody>
                  <a:tcPr/>
                </a:tc>
              </a:tr>
              <a:tr h="960120">
                <a:tc>
                  <a:txBody>
                    <a:bodyPr/>
                    <a:lstStyle/>
                    <a:p>
                      <a:r>
                        <a:rPr lang="en-US" dirty="0" smtClean="0"/>
                        <a:t>4</a:t>
                      </a:r>
                      <a:endParaRPr lang="en-US" dirty="0"/>
                    </a:p>
                  </a:txBody>
                  <a:tcPr/>
                </a:tc>
                <a:tc>
                  <a:txBody>
                    <a:bodyPr/>
                    <a:lstStyle/>
                    <a:p>
                      <a:endParaRPr lang="en-US"/>
                    </a:p>
                  </a:txBody>
                  <a:tcPr/>
                </a:tc>
              </a:tr>
              <a:tr h="960120">
                <a:tc>
                  <a:txBody>
                    <a:bodyPr/>
                    <a:lstStyle/>
                    <a:p>
                      <a:r>
                        <a:rPr lang="en-US" dirty="0" smtClean="0"/>
                        <a:t>5</a:t>
                      </a:r>
                      <a:endParaRPr lang="en-US" dirty="0"/>
                    </a:p>
                  </a:txBody>
                  <a:tcPr/>
                </a:tc>
                <a:tc>
                  <a:txBody>
                    <a:bodyPr/>
                    <a:lstStyle/>
                    <a:p>
                      <a:endParaRPr lang="en-US" dirty="0"/>
                    </a:p>
                  </a:txBody>
                  <a:tcPr/>
                </a:tc>
              </a:tr>
            </a:tbl>
          </a:graphicData>
        </a:graphic>
      </p:graphicFrame>
      <p:sp>
        <p:nvSpPr>
          <p:cNvPr id="36" name="Title 35"/>
          <p:cNvSpPr>
            <a:spLocks noGrp="1"/>
          </p:cNvSpPr>
          <p:nvPr>
            <p:ph type="title"/>
          </p:nvPr>
        </p:nvSpPr>
        <p:spPr>
          <a:xfrm>
            <a:off x="152400" y="152400"/>
            <a:ext cx="8229600" cy="1143000"/>
          </a:xfrm>
        </p:spPr>
        <p:txBody>
          <a:bodyPr>
            <a:normAutofit fontScale="90000"/>
          </a:bodyPr>
          <a:lstStyle/>
          <a:p>
            <a:r>
              <a:rPr lang="en-US" sz="3600" dirty="0" smtClean="0"/>
              <a:t>Describe 5 Vehicle Control Situations</a:t>
            </a:r>
            <a:endParaRPr lang="en-US"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28"/>
          <p:cNvSpPr>
            <a:spLocks noGrp="1"/>
          </p:cNvSpPr>
          <p:nvPr>
            <p:ph type="title"/>
          </p:nvPr>
        </p:nvSpPr>
        <p:spPr>
          <a:xfrm>
            <a:off x="457200" y="152400"/>
            <a:ext cx="8229600" cy="990600"/>
          </a:xfrm>
        </p:spPr>
        <p:txBody>
          <a:bodyPr>
            <a:normAutofit fontScale="90000"/>
          </a:bodyPr>
          <a:lstStyle/>
          <a:p>
            <a:pPr eaLnBrk="1" hangingPunct="1"/>
            <a:r>
              <a:rPr lang="en-US" sz="3200" b="1" dirty="0" smtClean="0"/>
              <a:t>Traditional </a:t>
            </a:r>
            <a:r>
              <a:rPr lang="en-US" sz="3600" b="1" dirty="0" smtClean="0"/>
              <a:t>Human Information Processing </a:t>
            </a:r>
            <a:r>
              <a:rPr lang="en-US" sz="3200" b="1" dirty="0" smtClean="0"/>
              <a:t>Model</a:t>
            </a:r>
            <a:endParaRPr lang="en-US" sz="3200" b="1" i="1" dirty="0" smtClean="0"/>
          </a:p>
        </p:txBody>
      </p:sp>
      <p:sp>
        <p:nvSpPr>
          <p:cNvPr id="33" name="Slide Number Placeholder 5"/>
          <p:cNvSpPr>
            <a:spLocks noGrp="1"/>
          </p:cNvSpPr>
          <p:nvPr>
            <p:ph type="sldNum" sz="quarter" idx="12"/>
          </p:nvPr>
        </p:nvSpPr>
        <p:spPr/>
        <p:txBody>
          <a:bodyPr/>
          <a:lstStyle/>
          <a:p>
            <a:pPr>
              <a:defRPr/>
            </a:pPr>
            <a:fld id="{C2A23D3C-AF3D-493B-9BB2-0E1628CD5ECB}" type="slidenum">
              <a:rPr lang="en-US"/>
              <a:pPr>
                <a:defRPr/>
              </a:pPr>
              <a:t>25</a:t>
            </a:fld>
            <a:endParaRPr lang="en-US"/>
          </a:p>
        </p:txBody>
      </p:sp>
      <p:grpSp>
        <p:nvGrpSpPr>
          <p:cNvPr id="20483" name="Group 1"/>
          <p:cNvGrpSpPr>
            <a:grpSpLocks/>
          </p:cNvGrpSpPr>
          <p:nvPr/>
        </p:nvGrpSpPr>
        <p:grpSpPr bwMode="auto">
          <a:xfrm>
            <a:off x="381000" y="2209800"/>
            <a:ext cx="8458200" cy="4210050"/>
            <a:chOff x="342900" y="1181100"/>
            <a:chExt cx="8115300" cy="5372100"/>
          </a:xfrm>
        </p:grpSpPr>
        <p:sp>
          <p:nvSpPr>
            <p:cNvPr id="3" name="Rectangle 2"/>
            <p:cNvSpPr/>
            <p:nvPr/>
          </p:nvSpPr>
          <p:spPr>
            <a:xfrm>
              <a:off x="685649" y="4019191"/>
              <a:ext cx="1295681" cy="913933"/>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a:solidFill>
                    <a:srgbClr val="FFFF00"/>
                  </a:solidFill>
                  <a:effectLst>
                    <a:outerShdw blurRad="50800" dist="38100" dir="2700000">
                      <a:srgbClr val="000000">
                        <a:alpha val="90000"/>
                      </a:srgbClr>
                    </a:outerShdw>
                  </a:effectLst>
                </a:rPr>
                <a:t>Senses</a:t>
              </a:r>
            </a:p>
          </p:txBody>
        </p:sp>
        <p:sp>
          <p:nvSpPr>
            <p:cNvPr id="4" name="Rectangle 3"/>
            <p:cNvSpPr/>
            <p:nvPr/>
          </p:nvSpPr>
          <p:spPr>
            <a:xfrm>
              <a:off x="2818989" y="3414407"/>
              <a:ext cx="1372530" cy="915622"/>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a:solidFill>
                    <a:srgbClr val="FFFF00"/>
                  </a:solidFill>
                  <a:effectLst>
                    <a:outerShdw blurRad="50800" dist="38100" dir="2700000">
                      <a:srgbClr val="000000">
                        <a:alpha val="90000"/>
                      </a:srgbClr>
                    </a:outerShdw>
                  </a:effectLst>
                </a:rPr>
                <a:t>Perception</a:t>
              </a:r>
            </a:p>
          </p:txBody>
        </p:sp>
        <p:sp>
          <p:nvSpPr>
            <p:cNvPr id="5" name="Cloud 4"/>
            <p:cNvSpPr/>
            <p:nvPr/>
          </p:nvSpPr>
          <p:spPr>
            <a:xfrm>
              <a:off x="4418994" y="3885733"/>
              <a:ext cx="2134878" cy="915622"/>
            </a:xfrm>
            <a:prstGeom prst="cloud">
              <a:avLst/>
            </a:prstGeom>
            <a:solidFill>
              <a:srgbClr val="FFFF00"/>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a:solidFill>
                    <a:sysClr val="windowText" lastClr="000000"/>
                  </a:solidFill>
                </a:rPr>
                <a:t>Cognition</a:t>
              </a:r>
            </a:p>
            <a:p>
              <a:pPr algn="ctr" fontAlgn="auto">
                <a:spcBef>
                  <a:spcPts val="0"/>
                </a:spcBef>
                <a:spcAft>
                  <a:spcPts val="0"/>
                </a:spcAft>
                <a:defRPr/>
              </a:pPr>
              <a:r>
                <a:rPr lang="en-US" sz="2000" b="1" dirty="0">
                  <a:solidFill>
                    <a:sysClr val="windowText" lastClr="000000"/>
                  </a:solidFill>
                </a:rPr>
                <a:t>Learning</a:t>
              </a:r>
            </a:p>
          </p:txBody>
        </p:sp>
        <p:sp>
          <p:nvSpPr>
            <p:cNvPr id="6" name="Rectangle 5"/>
            <p:cNvSpPr/>
            <p:nvPr/>
          </p:nvSpPr>
          <p:spPr>
            <a:xfrm>
              <a:off x="685649" y="2667719"/>
              <a:ext cx="1295681" cy="913933"/>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a:solidFill>
                    <a:srgbClr val="FFFF00"/>
                  </a:solidFill>
                  <a:effectLst>
                    <a:outerShdw blurRad="50800" dist="38100" dir="2700000">
                      <a:srgbClr val="000000">
                        <a:alpha val="90000"/>
                      </a:srgbClr>
                    </a:outerShdw>
                  </a:effectLst>
                </a:rPr>
                <a:t>Attention</a:t>
              </a:r>
            </a:p>
          </p:txBody>
        </p:sp>
        <p:sp>
          <p:nvSpPr>
            <p:cNvPr id="7" name="Rectangle 6"/>
            <p:cNvSpPr/>
            <p:nvPr/>
          </p:nvSpPr>
          <p:spPr>
            <a:xfrm>
              <a:off x="4800167" y="2667719"/>
              <a:ext cx="1676855" cy="913933"/>
            </a:xfrm>
            <a:prstGeom prst="rect">
              <a:avLst/>
            </a:prstGeom>
            <a:solidFill>
              <a:srgbClr val="F880DE"/>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a:solidFill>
                    <a:sysClr val="windowText" lastClr="000000"/>
                  </a:solidFill>
                </a:rPr>
                <a:t>Operational</a:t>
              </a:r>
            </a:p>
            <a:p>
              <a:pPr algn="ctr" fontAlgn="auto">
                <a:spcBef>
                  <a:spcPts val="0"/>
                </a:spcBef>
                <a:spcAft>
                  <a:spcPts val="0"/>
                </a:spcAft>
                <a:defRPr/>
              </a:pPr>
              <a:r>
                <a:rPr lang="en-US" sz="2000" b="1" dirty="0">
                  <a:solidFill>
                    <a:sysClr val="windowText" lastClr="000000"/>
                  </a:solidFill>
                </a:rPr>
                <a:t>Memory</a:t>
              </a:r>
            </a:p>
          </p:txBody>
        </p:sp>
        <p:sp>
          <p:nvSpPr>
            <p:cNvPr id="8" name="Rectangle 7"/>
            <p:cNvSpPr/>
            <p:nvPr/>
          </p:nvSpPr>
          <p:spPr>
            <a:xfrm>
              <a:off x="2894301" y="1181100"/>
              <a:ext cx="5485513" cy="533831"/>
            </a:xfrm>
            <a:prstGeom prst="rect">
              <a:avLst/>
            </a:prstGeom>
            <a:solidFill>
              <a:srgbClr val="F880DE"/>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a:solidFill>
                    <a:sysClr val="windowText" lastClr="000000"/>
                  </a:solidFill>
                </a:rPr>
                <a:t>Long Term Memory</a:t>
              </a:r>
            </a:p>
          </p:txBody>
        </p:sp>
        <p:sp>
          <p:nvSpPr>
            <p:cNvPr id="9" name="Rectangle 8"/>
            <p:cNvSpPr/>
            <p:nvPr/>
          </p:nvSpPr>
          <p:spPr>
            <a:xfrm>
              <a:off x="6858195" y="3885733"/>
              <a:ext cx="1600005" cy="915622"/>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a:solidFill>
                    <a:srgbClr val="FFFF00"/>
                  </a:solidFill>
                  <a:effectLst>
                    <a:outerShdw blurRad="50800" dist="38100" dir="2700000">
                      <a:srgbClr val="000000">
                        <a:alpha val="90000"/>
                      </a:srgbClr>
                    </a:outerShdw>
                  </a:effectLst>
                </a:rPr>
                <a:t>Effectors</a:t>
              </a:r>
            </a:p>
            <a:p>
              <a:pPr algn="ctr" fontAlgn="auto">
                <a:spcBef>
                  <a:spcPts val="0"/>
                </a:spcBef>
                <a:spcAft>
                  <a:spcPts val="0"/>
                </a:spcAft>
                <a:defRPr/>
              </a:pPr>
              <a:r>
                <a:rPr lang="en-US" sz="2000" b="1" dirty="0">
                  <a:solidFill>
                    <a:srgbClr val="FFFF00"/>
                  </a:solidFill>
                  <a:effectLst>
                    <a:outerShdw blurRad="50800" dist="38100" dir="2700000">
                      <a:srgbClr val="000000">
                        <a:alpha val="90000"/>
                      </a:srgbClr>
                    </a:outerShdw>
                  </a:effectLst>
                </a:rPr>
                <a:t>Management</a:t>
              </a:r>
            </a:p>
          </p:txBody>
        </p:sp>
        <p:sp>
          <p:nvSpPr>
            <p:cNvPr id="10" name="Rectangle 9"/>
            <p:cNvSpPr/>
            <p:nvPr/>
          </p:nvSpPr>
          <p:spPr>
            <a:xfrm>
              <a:off x="7010357" y="5029416"/>
              <a:ext cx="1295682" cy="913933"/>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a:solidFill>
                    <a:srgbClr val="FFFF00"/>
                  </a:solidFill>
                  <a:effectLst>
                    <a:outerShdw blurRad="50800" dist="38100" dir="2700000">
                      <a:srgbClr val="000000">
                        <a:alpha val="90000"/>
                      </a:srgbClr>
                    </a:outerShdw>
                  </a:effectLst>
                </a:rPr>
                <a:t>Effectors</a:t>
              </a:r>
            </a:p>
          </p:txBody>
        </p:sp>
        <p:cxnSp>
          <p:nvCxnSpPr>
            <p:cNvPr id="11" name="Straight Arrow Connector 10"/>
            <p:cNvCxnSpPr>
              <a:stCxn id="5" idx="0"/>
              <a:endCxn id="9" idx="1"/>
            </p:cNvCxnSpPr>
            <p:nvPr/>
          </p:nvCxnSpPr>
          <p:spPr>
            <a:xfrm>
              <a:off x="6552334" y="4343544"/>
              <a:ext cx="305861" cy="1690"/>
            </a:xfrm>
            <a:prstGeom prst="straightConnector1">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a:endCxn id="7" idx="1"/>
            </p:cNvCxnSpPr>
            <p:nvPr/>
          </p:nvCxnSpPr>
          <p:spPr>
            <a:xfrm>
              <a:off x="1981330" y="3123841"/>
              <a:ext cx="2818837" cy="0"/>
            </a:xfrm>
            <a:prstGeom prst="straightConnector1">
              <a:avLst/>
            </a:prstGeom>
            <a:noFill/>
            <a:ln w="28575"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2"/>
            </p:cNvCxnSpPr>
            <p:nvPr/>
          </p:nvCxnSpPr>
          <p:spPr>
            <a:xfrm rot="5400000" flipH="1" flipV="1">
              <a:off x="5487323" y="3733844"/>
              <a:ext cx="304081" cy="3074"/>
            </a:xfrm>
            <a:prstGeom prst="straightConnector1">
              <a:avLst/>
            </a:prstGeom>
            <a:noFill/>
            <a:ln w="28575"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2"/>
              <a:endCxn id="3" idx="0"/>
            </p:cNvCxnSpPr>
            <p:nvPr/>
          </p:nvCxnSpPr>
          <p:spPr>
            <a:xfrm>
              <a:off x="1334258" y="3581652"/>
              <a:ext cx="0" cy="437538"/>
            </a:xfrm>
            <a:prstGeom prst="straightConnector1">
              <a:avLst/>
            </a:prstGeom>
            <a:noFill/>
            <a:ln w="28575"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a:endCxn id="10" idx="0"/>
            </p:cNvCxnSpPr>
            <p:nvPr/>
          </p:nvCxnSpPr>
          <p:spPr>
            <a:xfrm rot="5400000">
              <a:off x="7542554" y="4914693"/>
              <a:ext cx="229750" cy="3074"/>
            </a:xfrm>
            <a:prstGeom prst="straightConnector1">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6" name="Shape 66"/>
            <p:cNvCxnSpPr>
              <a:stCxn id="17" idx="1"/>
              <a:endCxn id="3" idx="2"/>
            </p:cNvCxnSpPr>
            <p:nvPr/>
          </p:nvCxnSpPr>
          <p:spPr>
            <a:xfrm rot="10800000">
              <a:off x="1334258" y="4933124"/>
              <a:ext cx="722385" cy="554103"/>
            </a:xfrm>
            <a:prstGeom prst="bentConnector2">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056643" y="5257477"/>
              <a:ext cx="3963893" cy="457811"/>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a:solidFill>
                    <a:srgbClr val="FFFF00"/>
                  </a:solidFill>
                  <a:effectLst>
                    <a:outerShdw blurRad="50800" dist="38100" dir="2700000">
                      <a:srgbClr val="000000">
                        <a:alpha val="90000"/>
                      </a:srgbClr>
                    </a:outerShdw>
                  </a:effectLst>
                </a:rPr>
                <a:t>System Feedback</a:t>
              </a:r>
            </a:p>
          </p:txBody>
        </p:sp>
        <p:cxnSp>
          <p:nvCxnSpPr>
            <p:cNvPr id="18" name="Straight Arrow Connector 17"/>
            <p:cNvCxnSpPr>
              <a:stCxn id="10" idx="1"/>
              <a:endCxn id="17" idx="3"/>
            </p:cNvCxnSpPr>
            <p:nvPr/>
          </p:nvCxnSpPr>
          <p:spPr>
            <a:xfrm rot="10800000">
              <a:off x="6020536" y="5487227"/>
              <a:ext cx="989821" cy="0"/>
            </a:xfrm>
            <a:prstGeom prst="straightConnector1">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056643" y="6095389"/>
              <a:ext cx="3963893" cy="457811"/>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a:solidFill>
                    <a:srgbClr val="FFFF00"/>
                  </a:solidFill>
                  <a:effectLst>
                    <a:outerShdw blurRad="50800" dist="38100" dir="2700000">
                      <a:srgbClr val="000000">
                        <a:alpha val="90000"/>
                      </a:srgbClr>
                    </a:outerShdw>
                  </a:effectLst>
                </a:rPr>
                <a:t>Environment</a:t>
              </a:r>
            </a:p>
          </p:txBody>
        </p:sp>
        <p:cxnSp>
          <p:nvCxnSpPr>
            <p:cNvPr id="20" name="Straight Arrow Connector 19"/>
            <p:cNvCxnSpPr>
              <a:stCxn id="19" idx="0"/>
              <a:endCxn id="17" idx="2"/>
            </p:cNvCxnSpPr>
            <p:nvPr/>
          </p:nvCxnSpPr>
          <p:spPr>
            <a:xfrm rot="5400000" flipH="1" flipV="1">
              <a:off x="3848538" y="5904723"/>
              <a:ext cx="380101" cy="4610"/>
            </a:xfrm>
            <a:prstGeom prst="straightConnector1">
              <a:avLst/>
            </a:prstGeom>
            <a:noFill/>
            <a:ln w="28575"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42900" y="1910895"/>
              <a:ext cx="1981179" cy="381791"/>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a:solidFill>
                    <a:srgbClr val="FFFF00"/>
                  </a:solidFill>
                  <a:effectLst>
                    <a:outerShdw blurRad="50800" dist="38100" dir="2700000">
                      <a:srgbClr val="000000">
                        <a:alpha val="90000"/>
                      </a:srgbClr>
                    </a:outerShdw>
                  </a:effectLst>
                </a:rPr>
                <a:t>Prediction</a:t>
              </a:r>
            </a:p>
          </p:txBody>
        </p:sp>
        <p:cxnSp>
          <p:nvCxnSpPr>
            <p:cNvPr id="22" name="Straight Arrow Connector 21"/>
            <p:cNvCxnSpPr>
              <a:stCxn id="6" idx="0"/>
              <a:endCxn id="21" idx="2"/>
            </p:cNvCxnSpPr>
            <p:nvPr/>
          </p:nvCxnSpPr>
          <p:spPr>
            <a:xfrm flipH="1" flipV="1">
              <a:off x="1334258" y="2292685"/>
              <a:ext cx="0" cy="375033"/>
            </a:xfrm>
            <a:prstGeom prst="straightConnector1">
              <a:avLst/>
            </a:prstGeom>
            <a:noFill/>
            <a:ln w="28575"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23" name="Elbow Connector 136"/>
            <p:cNvCxnSpPr>
              <a:stCxn id="6" idx="3"/>
              <a:endCxn id="4" idx="0"/>
            </p:cNvCxnSpPr>
            <p:nvPr/>
          </p:nvCxnSpPr>
          <p:spPr>
            <a:xfrm>
              <a:off x="1981330" y="3123841"/>
              <a:ext cx="1523156" cy="290566"/>
            </a:xfrm>
            <a:prstGeom prst="bentConnector2">
              <a:avLst/>
            </a:prstGeom>
            <a:noFill/>
            <a:ln w="28575"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8" idx="3"/>
              <a:endCxn id="7" idx="3"/>
            </p:cNvCxnSpPr>
            <p:nvPr/>
          </p:nvCxnSpPr>
          <p:spPr>
            <a:xfrm flipH="1">
              <a:off x="6477022" y="1448016"/>
              <a:ext cx="1902792" cy="1675825"/>
            </a:xfrm>
            <a:prstGeom prst="bentConnector3">
              <a:avLst>
                <a:gd name="adj1" fmla="val -12010"/>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4" idx="2"/>
              <a:endCxn id="5" idx="1"/>
            </p:cNvCxnSpPr>
            <p:nvPr/>
          </p:nvCxnSpPr>
          <p:spPr>
            <a:xfrm rot="16200000" flipH="1">
              <a:off x="4260257" y="3574258"/>
              <a:ext cx="469636" cy="1981178"/>
            </a:xfrm>
            <a:prstGeom prst="bentConnector3">
              <a:avLst>
                <a:gd name="adj1" fmla="val 148837"/>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26" name="Elbow Connector 25"/>
            <p:cNvCxnSpPr>
              <a:endCxn id="4" idx="1"/>
            </p:cNvCxnSpPr>
            <p:nvPr/>
          </p:nvCxnSpPr>
          <p:spPr>
            <a:xfrm flipV="1">
              <a:off x="1904480" y="3872219"/>
              <a:ext cx="914509" cy="457811"/>
            </a:xfrm>
            <a:prstGeom prst="bentConnector3">
              <a:avLst>
                <a:gd name="adj1" fmla="val 50000"/>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27" name="Elbow Connector 28"/>
            <p:cNvCxnSpPr>
              <a:stCxn id="7" idx="0"/>
              <a:endCxn id="21" idx="3"/>
            </p:cNvCxnSpPr>
            <p:nvPr/>
          </p:nvCxnSpPr>
          <p:spPr>
            <a:xfrm rot="16200000" flipV="1">
              <a:off x="3698757" y="727112"/>
              <a:ext cx="565928" cy="3315284"/>
            </a:xfrm>
            <a:prstGeom prst="bentConnector2">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28" name="Elbow Connector 45"/>
            <p:cNvCxnSpPr>
              <a:stCxn id="8" idx="2"/>
              <a:endCxn id="21" idx="3"/>
            </p:cNvCxnSpPr>
            <p:nvPr/>
          </p:nvCxnSpPr>
          <p:spPr>
            <a:xfrm rot="5400000">
              <a:off x="3787523" y="251487"/>
              <a:ext cx="386859" cy="3313748"/>
            </a:xfrm>
            <a:prstGeom prst="bentConnector2">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grpSp>
      <p:sp>
        <p:nvSpPr>
          <p:cNvPr id="39" name="Slide Number Placeholder 38"/>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C2244C0-5880-4BF0-94F1-D40648DDFC96}" type="slidenum">
              <a:rPr lang="en-US" sz="1200">
                <a:solidFill>
                  <a:schemeClr val="tx1">
                    <a:tint val="75000"/>
                  </a:schemeClr>
                </a:solidFill>
                <a:latin typeface="+mn-lt"/>
              </a:rPr>
              <a:pPr algn="r" fontAlgn="auto">
                <a:spcBef>
                  <a:spcPts val="0"/>
                </a:spcBef>
                <a:spcAft>
                  <a:spcPts val="0"/>
                </a:spcAft>
                <a:defRPr/>
              </a:pPr>
              <a:t>25</a:t>
            </a:fld>
            <a:endParaRPr lang="en-US" sz="1200">
              <a:solidFill>
                <a:schemeClr val="tx1">
                  <a:tint val="75000"/>
                </a:schemeClr>
              </a:solidFill>
              <a:latin typeface="+mn-lt"/>
            </a:endParaRPr>
          </a:p>
        </p:txBody>
      </p:sp>
      <p:sp>
        <p:nvSpPr>
          <p:cNvPr id="40" name="Footer Placeholder 39"/>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rPr>
              <a:t>Fuzzy Awareness</a:t>
            </a:r>
          </a:p>
        </p:txBody>
      </p:sp>
      <p:sp>
        <p:nvSpPr>
          <p:cNvPr id="34" name="TextBox 33"/>
          <p:cNvSpPr txBox="1"/>
          <p:nvPr/>
        </p:nvSpPr>
        <p:spPr>
          <a:xfrm>
            <a:off x="228600" y="1295400"/>
            <a:ext cx="8763000" cy="476071"/>
          </a:xfrm>
          <a:prstGeom prst="ellipse">
            <a:avLst/>
          </a:prstGeom>
          <a:solidFill>
            <a:srgbClr val="FFFF00"/>
          </a:solidFill>
          <a:ln w="9525">
            <a:solidFill>
              <a:schemeClr val="tx1"/>
            </a:solidFill>
          </a:ln>
        </p:spPr>
        <p:txBody>
          <a:bodyPr wrap="square" rtlCol="0">
            <a:spAutoFit/>
          </a:bodyPr>
          <a:lstStyle/>
          <a:p>
            <a:r>
              <a:rPr lang="en-US" sz="1600" b="1" i="1" dirty="0" smtClean="0"/>
              <a:t>Human error can result from a failure or overload at any stage</a:t>
            </a:r>
            <a:endParaRPr 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rmAutofit fontScale="90000"/>
          </a:bodyPr>
          <a:lstStyle/>
          <a:p>
            <a:r>
              <a:rPr lang="en-US" sz="2800" dirty="0" smtClean="0"/>
              <a:t>Describe 5 human information processing situations</a:t>
            </a:r>
          </a:p>
        </p:txBody>
      </p:sp>
      <p:sp>
        <p:nvSpPr>
          <p:cNvPr id="5" name="Slide Number Placeholder 4"/>
          <p:cNvSpPr>
            <a:spLocks noGrp="1"/>
          </p:cNvSpPr>
          <p:nvPr>
            <p:ph type="sldNum" sz="quarter" idx="12"/>
          </p:nvPr>
        </p:nvSpPr>
        <p:spPr/>
        <p:txBody>
          <a:bodyPr/>
          <a:lstStyle/>
          <a:p>
            <a:pPr>
              <a:defRPr/>
            </a:pPr>
            <a:fld id="{221187AD-0078-41F9-B609-D13A2AA37E28}" type="slidenum">
              <a:rPr lang="en-US" smtClean="0"/>
              <a:pPr>
                <a:defRPr/>
              </a:pPr>
              <a:t>26</a:t>
            </a:fld>
            <a:endParaRPr lang="en-US"/>
          </a:p>
        </p:txBody>
      </p:sp>
      <p:grpSp>
        <p:nvGrpSpPr>
          <p:cNvPr id="32" name="Group 1"/>
          <p:cNvGrpSpPr>
            <a:grpSpLocks/>
          </p:cNvGrpSpPr>
          <p:nvPr/>
        </p:nvGrpSpPr>
        <p:grpSpPr bwMode="auto">
          <a:xfrm>
            <a:off x="228600" y="2209800"/>
            <a:ext cx="5943600" cy="3124200"/>
            <a:chOff x="342900" y="1181100"/>
            <a:chExt cx="8115300" cy="5372100"/>
          </a:xfrm>
        </p:grpSpPr>
        <p:sp>
          <p:nvSpPr>
            <p:cNvPr id="33" name="Rectangle 32"/>
            <p:cNvSpPr/>
            <p:nvPr/>
          </p:nvSpPr>
          <p:spPr>
            <a:xfrm>
              <a:off x="685649" y="4019191"/>
              <a:ext cx="1295681" cy="913933"/>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200" b="1" dirty="0">
                  <a:solidFill>
                    <a:srgbClr val="FFFF00"/>
                  </a:solidFill>
                  <a:effectLst>
                    <a:outerShdw blurRad="50800" dist="38100" dir="2700000">
                      <a:srgbClr val="000000">
                        <a:alpha val="90000"/>
                      </a:srgbClr>
                    </a:outerShdw>
                  </a:effectLst>
                </a:rPr>
                <a:t>Senses</a:t>
              </a:r>
            </a:p>
          </p:txBody>
        </p:sp>
        <p:sp>
          <p:nvSpPr>
            <p:cNvPr id="34" name="Rectangle 33"/>
            <p:cNvSpPr/>
            <p:nvPr/>
          </p:nvSpPr>
          <p:spPr>
            <a:xfrm>
              <a:off x="2839915" y="3408556"/>
              <a:ext cx="1372530" cy="915621"/>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200" b="1" dirty="0">
                  <a:solidFill>
                    <a:srgbClr val="FFFF00"/>
                  </a:solidFill>
                  <a:effectLst>
                    <a:outerShdw blurRad="50800" dist="38100" dir="2700000">
                      <a:srgbClr val="000000">
                        <a:alpha val="90000"/>
                      </a:srgbClr>
                    </a:outerShdw>
                  </a:effectLst>
                </a:rPr>
                <a:t>Perception</a:t>
              </a:r>
            </a:p>
          </p:txBody>
        </p:sp>
        <p:sp>
          <p:nvSpPr>
            <p:cNvPr id="35" name="Cloud 34"/>
            <p:cNvSpPr/>
            <p:nvPr/>
          </p:nvSpPr>
          <p:spPr>
            <a:xfrm>
              <a:off x="4418994" y="3885733"/>
              <a:ext cx="2134878" cy="915622"/>
            </a:xfrm>
            <a:prstGeom prst="cloud">
              <a:avLst/>
            </a:prstGeom>
            <a:solidFill>
              <a:srgbClr val="FFFF00"/>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200" b="1" dirty="0">
                  <a:solidFill>
                    <a:sysClr val="windowText" lastClr="000000"/>
                  </a:solidFill>
                </a:rPr>
                <a:t>Cognition</a:t>
              </a:r>
            </a:p>
            <a:p>
              <a:pPr algn="ctr" fontAlgn="auto">
                <a:spcBef>
                  <a:spcPts val="0"/>
                </a:spcBef>
                <a:spcAft>
                  <a:spcPts val="0"/>
                </a:spcAft>
                <a:defRPr/>
              </a:pPr>
              <a:r>
                <a:rPr lang="en-US" sz="1200" b="1" dirty="0">
                  <a:solidFill>
                    <a:sysClr val="windowText" lastClr="000000"/>
                  </a:solidFill>
                </a:rPr>
                <a:t>Learning</a:t>
              </a:r>
            </a:p>
          </p:txBody>
        </p:sp>
        <p:sp>
          <p:nvSpPr>
            <p:cNvPr id="36" name="Rectangle 35"/>
            <p:cNvSpPr/>
            <p:nvPr/>
          </p:nvSpPr>
          <p:spPr>
            <a:xfrm>
              <a:off x="685649" y="2667719"/>
              <a:ext cx="1295681" cy="913933"/>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200" b="1" dirty="0">
                  <a:solidFill>
                    <a:srgbClr val="FFFF00"/>
                  </a:solidFill>
                  <a:effectLst>
                    <a:outerShdw blurRad="50800" dist="38100" dir="2700000">
                      <a:srgbClr val="000000">
                        <a:alpha val="90000"/>
                      </a:srgbClr>
                    </a:outerShdw>
                  </a:effectLst>
                </a:rPr>
                <a:t>Attention</a:t>
              </a:r>
            </a:p>
          </p:txBody>
        </p:sp>
        <p:sp>
          <p:nvSpPr>
            <p:cNvPr id="37" name="Rectangle 36"/>
            <p:cNvSpPr/>
            <p:nvPr/>
          </p:nvSpPr>
          <p:spPr>
            <a:xfrm>
              <a:off x="4800167" y="2667719"/>
              <a:ext cx="1676855" cy="913933"/>
            </a:xfrm>
            <a:prstGeom prst="rect">
              <a:avLst/>
            </a:prstGeom>
            <a:solidFill>
              <a:srgbClr val="F880DE"/>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200" b="1" dirty="0">
                  <a:solidFill>
                    <a:sysClr val="windowText" lastClr="000000"/>
                  </a:solidFill>
                </a:rPr>
                <a:t>Operational</a:t>
              </a:r>
            </a:p>
            <a:p>
              <a:pPr algn="ctr" fontAlgn="auto">
                <a:spcBef>
                  <a:spcPts val="0"/>
                </a:spcBef>
                <a:spcAft>
                  <a:spcPts val="0"/>
                </a:spcAft>
                <a:defRPr/>
              </a:pPr>
              <a:r>
                <a:rPr lang="en-US" sz="1200" b="1" dirty="0">
                  <a:solidFill>
                    <a:sysClr val="windowText" lastClr="000000"/>
                  </a:solidFill>
                </a:rPr>
                <a:t>Memory</a:t>
              </a:r>
            </a:p>
          </p:txBody>
        </p:sp>
        <p:sp>
          <p:nvSpPr>
            <p:cNvPr id="38" name="Rectangle 37"/>
            <p:cNvSpPr/>
            <p:nvPr/>
          </p:nvSpPr>
          <p:spPr>
            <a:xfrm>
              <a:off x="2894301" y="1181100"/>
              <a:ext cx="5485513" cy="533831"/>
            </a:xfrm>
            <a:prstGeom prst="rect">
              <a:avLst/>
            </a:prstGeom>
            <a:solidFill>
              <a:srgbClr val="F880DE"/>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200" b="1" dirty="0">
                  <a:solidFill>
                    <a:sysClr val="windowText" lastClr="000000"/>
                  </a:solidFill>
                </a:rPr>
                <a:t>Long Term Memory</a:t>
              </a:r>
            </a:p>
          </p:txBody>
        </p:sp>
        <p:sp>
          <p:nvSpPr>
            <p:cNvPr id="39" name="Rectangle 38"/>
            <p:cNvSpPr/>
            <p:nvPr/>
          </p:nvSpPr>
          <p:spPr>
            <a:xfrm>
              <a:off x="6858195" y="3885733"/>
              <a:ext cx="1600005" cy="915622"/>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200" b="1" dirty="0">
                  <a:solidFill>
                    <a:srgbClr val="FFFF00"/>
                  </a:solidFill>
                  <a:effectLst>
                    <a:outerShdw blurRad="50800" dist="38100" dir="2700000">
                      <a:srgbClr val="000000">
                        <a:alpha val="90000"/>
                      </a:srgbClr>
                    </a:outerShdw>
                  </a:effectLst>
                </a:rPr>
                <a:t>Effectors</a:t>
              </a:r>
            </a:p>
            <a:p>
              <a:pPr algn="ctr" fontAlgn="auto">
                <a:spcBef>
                  <a:spcPts val="0"/>
                </a:spcBef>
                <a:spcAft>
                  <a:spcPts val="0"/>
                </a:spcAft>
                <a:defRPr/>
              </a:pPr>
              <a:r>
                <a:rPr lang="en-US" sz="1200" b="1" dirty="0">
                  <a:solidFill>
                    <a:srgbClr val="FFFF00"/>
                  </a:solidFill>
                  <a:effectLst>
                    <a:outerShdw blurRad="50800" dist="38100" dir="2700000">
                      <a:srgbClr val="000000">
                        <a:alpha val="90000"/>
                      </a:srgbClr>
                    </a:outerShdw>
                  </a:effectLst>
                </a:rPr>
                <a:t>Management</a:t>
              </a:r>
            </a:p>
          </p:txBody>
        </p:sp>
        <p:sp>
          <p:nvSpPr>
            <p:cNvPr id="40" name="Rectangle 39"/>
            <p:cNvSpPr/>
            <p:nvPr/>
          </p:nvSpPr>
          <p:spPr>
            <a:xfrm>
              <a:off x="7010357" y="5029416"/>
              <a:ext cx="1295682" cy="913933"/>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200" b="1" dirty="0">
                  <a:solidFill>
                    <a:srgbClr val="FFFF00"/>
                  </a:solidFill>
                  <a:effectLst>
                    <a:outerShdw blurRad="50800" dist="38100" dir="2700000">
                      <a:srgbClr val="000000">
                        <a:alpha val="90000"/>
                      </a:srgbClr>
                    </a:outerShdw>
                  </a:effectLst>
                </a:rPr>
                <a:t>Effectors</a:t>
              </a:r>
            </a:p>
          </p:txBody>
        </p:sp>
        <p:cxnSp>
          <p:nvCxnSpPr>
            <p:cNvPr id="41" name="Straight Arrow Connector 40"/>
            <p:cNvCxnSpPr>
              <a:stCxn id="35" idx="0"/>
              <a:endCxn id="39" idx="1"/>
            </p:cNvCxnSpPr>
            <p:nvPr/>
          </p:nvCxnSpPr>
          <p:spPr>
            <a:xfrm>
              <a:off x="6552334" y="4343544"/>
              <a:ext cx="305861" cy="1690"/>
            </a:xfrm>
            <a:prstGeom prst="straightConnector1">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6" idx="3"/>
              <a:endCxn id="37" idx="1"/>
            </p:cNvCxnSpPr>
            <p:nvPr/>
          </p:nvCxnSpPr>
          <p:spPr>
            <a:xfrm>
              <a:off x="1981330" y="3123841"/>
              <a:ext cx="2818837" cy="0"/>
            </a:xfrm>
            <a:prstGeom prst="straightConnector1">
              <a:avLst/>
            </a:prstGeom>
            <a:noFill/>
            <a:ln w="28575"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37" idx="2"/>
            </p:cNvCxnSpPr>
            <p:nvPr/>
          </p:nvCxnSpPr>
          <p:spPr>
            <a:xfrm rot="5400000" flipH="1" flipV="1">
              <a:off x="5487323" y="3733844"/>
              <a:ext cx="304081" cy="3074"/>
            </a:xfrm>
            <a:prstGeom prst="straightConnector1">
              <a:avLst/>
            </a:prstGeom>
            <a:noFill/>
            <a:ln w="28575"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6" idx="2"/>
              <a:endCxn id="33" idx="0"/>
            </p:cNvCxnSpPr>
            <p:nvPr/>
          </p:nvCxnSpPr>
          <p:spPr>
            <a:xfrm>
              <a:off x="1334258" y="3581652"/>
              <a:ext cx="0" cy="437538"/>
            </a:xfrm>
            <a:prstGeom prst="straightConnector1">
              <a:avLst/>
            </a:prstGeom>
            <a:noFill/>
            <a:ln w="28575"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9" idx="2"/>
              <a:endCxn id="40" idx="0"/>
            </p:cNvCxnSpPr>
            <p:nvPr/>
          </p:nvCxnSpPr>
          <p:spPr>
            <a:xfrm rot="5400000">
              <a:off x="7542554" y="4914693"/>
              <a:ext cx="229750" cy="3074"/>
            </a:xfrm>
            <a:prstGeom prst="straightConnector1">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46" name="Shape 66"/>
            <p:cNvCxnSpPr>
              <a:stCxn id="47" idx="1"/>
              <a:endCxn id="33" idx="2"/>
            </p:cNvCxnSpPr>
            <p:nvPr/>
          </p:nvCxnSpPr>
          <p:spPr>
            <a:xfrm rot="10800000">
              <a:off x="1334258" y="4933124"/>
              <a:ext cx="722385" cy="554103"/>
            </a:xfrm>
            <a:prstGeom prst="bentConnector2">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056643" y="5257477"/>
              <a:ext cx="3963893" cy="457811"/>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200" b="1" dirty="0">
                  <a:solidFill>
                    <a:srgbClr val="FFFF00"/>
                  </a:solidFill>
                  <a:effectLst>
                    <a:outerShdw blurRad="50800" dist="38100" dir="2700000">
                      <a:srgbClr val="000000">
                        <a:alpha val="90000"/>
                      </a:srgbClr>
                    </a:outerShdw>
                  </a:effectLst>
                </a:rPr>
                <a:t>System Feedback</a:t>
              </a:r>
            </a:p>
          </p:txBody>
        </p:sp>
        <p:cxnSp>
          <p:nvCxnSpPr>
            <p:cNvPr id="48" name="Straight Arrow Connector 47"/>
            <p:cNvCxnSpPr>
              <a:stCxn id="40" idx="1"/>
              <a:endCxn id="47" idx="3"/>
            </p:cNvCxnSpPr>
            <p:nvPr/>
          </p:nvCxnSpPr>
          <p:spPr>
            <a:xfrm rot="10800000">
              <a:off x="6020536" y="5487227"/>
              <a:ext cx="989821" cy="0"/>
            </a:xfrm>
            <a:prstGeom prst="straightConnector1">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056643" y="6095389"/>
              <a:ext cx="3963893" cy="457811"/>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200" b="1" dirty="0">
                  <a:solidFill>
                    <a:srgbClr val="FFFF00"/>
                  </a:solidFill>
                  <a:effectLst>
                    <a:outerShdw blurRad="50800" dist="38100" dir="2700000">
                      <a:srgbClr val="000000">
                        <a:alpha val="90000"/>
                      </a:srgbClr>
                    </a:outerShdw>
                  </a:effectLst>
                </a:rPr>
                <a:t>Environment</a:t>
              </a:r>
            </a:p>
          </p:txBody>
        </p:sp>
        <p:cxnSp>
          <p:nvCxnSpPr>
            <p:cNvPr id="50" name="Straight Arrow Connector 49"/>
            <p:cNvCxnSpPr>
              <a:stCxn id="49" idx="0"/>
              <a:endCxn id="47" idx="2"/>
            </p:cNvCxnSpPr>
            <p:nvPr/>
          </p:nvCxnSpPr>
          <p:spPr>
            <a:xfrm rot="5400000" flipH="1" flipV="1">
              <a:off x="3848538" y="5904723"/>
              <a:ext cx="380101" cy="4610"/>
            </a:xfrm>
            <a:prstGeom prst="straightConnector1">
              <a:avLst/>
            </a:prstGeom>
            <a:noFill/>
            <a:ln w="28575"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42900" y="1910895"/>
              <a:ext cx="1981179" cy="381791"/>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200" b="1" dirty="0">
                  <a:solidFill>
                    <a:srgbClr val="FFFF00"/>
                  </a:solidFill>
                  <a:effectLst>
                    <a:outerShdw blurRad="50800" dist="38100" dir="2700000">
                      <a:srgbClr val="000000">
                        <a:alpha val="90000"/>
                      </a:srgbClr>
                    </a:outerShdw>
                  </a:effectLst>
                </a:rPr>
                <a:t>Prediction</a:t>
              </a:r>
            </a:p>
          </p:txBody>
        </p:sp>
        <p:cxnSp>
          <p:nvCxnSpPr>
            <p:cNvPr id="52" name="Straight Arrow Connector 51"/>
            <p:cNvCxnSpPr>
              <a:stCxn id="36" idx="0"/>
              <a:endCxn id="51" idx="2"/>
            </p:cNvCxnSpPr>
            <p:nvPr/>
          </p:nvCxnSpPr>
          <p:spPr>
            <a:xfrm flipH="1" flipV="1">
              <a:off x="1334258" y="2292685"/>
              <a:ext cx="0" cy="375033"/>
            </a:xfrm>
            <a:prstGeom prst="straightConnector1">
              <a:avLst/>
            </a:prstGeom>
            <a:noFill/>
            <a:ln w="28575"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53" name="Elbow Connector 136"/>
            <p:cNvCxnSpPr>
              <a:stCxn id="36" idx="3"/>
              <a:endCxn id="34" idx="0"/>
            </p:cNvCxnSpPr>
            <p:nvPr/>
          </p:nvCxnSpPr>
          <p:spPr>
            <a:xfrm>
              <a:off x="1981329" y="3124687"/>
              <a:ext cx="1544852" cy="283869"/>
            </a:xfrm>
            <a:prstGeom prst="bentConnector2">
              <a:avLst/>
            </a:prstGeom>
            <a:noFill/>
            <a:ln w="28575"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38" idx="3"/>
              <a:endCxn id="37" idx="3"/>
            </p:cNvCxnSpPr>
            <p:nvPr/>
          </p:nvCxnSpPr>
          <p:spPr>
            <a:xfrm flipH="1">
              <a:off x="6477022" y="1448016"/>
              <a:ext cx="1902792" cy="1675825"/>
            </a:xfrm>
            <a:prstGeom prst="bentConnector3">
              <a:avLst>
                <a:gd name="adj1" fmla="val -12010"/>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34" idx="2"/>
              <a:endCxn id="35" idx="1"/>
            </p:cNvCxnSpPr>
            <p:nvPr/>
          </p:nvCxnSpPr>
          <p:spPr>
            <a:xfrm rot="16200000" flipH="1">
              <a:off x="4268206" y="3582152"/>
              <a:ext cx="476202" cy="1960253"/>
            </a:xfrm>
            <a:prstGeom prst="bentConnector3">
              <a:avLst>
                <a:gd name="adj1" fmla="val 141942"/>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56" name="Elbow Connector 55"/>
            <p:cNvCxnSpPr>
              <a:endCxn id="34" idx="1"/>
            </p:cNvCxnSpPr>
            <p:nvPr/>
          </p:nvCxnSpPr>
          <p:spPr>
            <a:xfrm flipV="1">
              <a:off x="1925405" y="3866368"/>
              <a:ext cx="914509" cy="457812"/>
            </a:xfrm>
            <a:prstGeom prst="bentConnector3">
              <a:avLst>
                <a:gd name="adj1" fmla="val 50000"/>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57" name="Elbow Connector 28"/>
            <p:cNvCxnSpPr>
              <a:stCxn id="37" idx="0"/>
              <a:endCxn id="51" idx="3"/>
            </p:cNvCxnSpPr>
            <p:nvPr/>
          </p:nvCxnSpPr>
          <p:spPr>
            <a:xfrm rot="16200000" flipV="1">
              <a:off x="3698757" y="727112"/>
              <a:ext cx="565928" cy="3315284"/>
            </a:xfrm>
            <a:prstGeom prst="bentConnector2">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58" name="Elbow Connector 45"/>
            <p:cNvCxnSpPr>
              <a:stCxn id="38" idx="2"/>
              <a:endCxn id="51" idx="3"/>
            </p:cNvCxnSpPr>
            <p:nvPr/>
          </p:nvCxnSpPr>
          <p:spPr>
            <a:xfrm rot="5400000">
              <a:off x="3787523" y="251487"/>
              <a:ext cx="386859" cy="3313748"/>
            </a:xfrm>
            <a:prstGeom prst="bentConnector2">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grpSp>
      <p:graphicFrame>
        <p:nvGraphicFramePr>
          <p:cNvPr id="59" name="Table 58"/>
          <p:cNvGraphicFramePr>
            <a:graphicFrameLocks noGrp="1"/>
          </p:cNvGraphicFramePr>
          <p:nvPr/>
        </p:nvGraphicFramePr>
        <p:xfrm>
          <a:off x="6553200" y="1219200"/>
          <a:ext cx="2438400" cy="4800600"/>
        </p:xfrm>
        <a:graphic>
          <a:graphicData uri="http://schemas.openxmlformats.org/drawingml/2006/table">
            <a:tbl>
              <a:tblPr firstRow="1" bandRow="1">
                <a:tableStyleId>{5940675A-B579-460E-94D1-54222C63F5DA}</a:tableStyleId>
              </a:tblPr>
              <a:tblGrid>
                <a:gridCol w="504497"/>
                <a:gridCol w="1933903"/>
              </a:tblGrid>
              <a:tr h="960120">
                <a:tc>
                  <a:txBody>
                    <a:bodyPr/>
                    <a:lstStyle/>
                    <a:p>
                      <a:r>
                        <a:rPr lang="en-US" dirty="0" smtClean="0"/>
                        <a:t>1</a:t>
                      </a:r>
                      <a:endParaRPr lang="en-US" dirty="0"/>
                    </a:p>
                  </a:txBody>
                  <a:tcPr/>
                </a:tc>
                <a:tc>
                  <a:txBody>
                    <a:bodyPr/>
                    <a:lstStyle/>
                    <a:p>
                      <a:endParaRPr lang="en-US" dirty="0"/>
                    </a:p>
                  </a:txBody>
                  <a:tcPr/>
                </a:tc>
              </a:tr>
              <a:tr h="960120">
                <a:tc>
                  <a:txBody>
                    <a:bodyPr/>
                    <a:lstStyle/>
                    <a:p>
                      <a:r>
                        <a:rPr lang="en-US" dirty="0" smtClean="0"/>
                        <a:t>2</a:t>
                      </a:r>
                      <a:endParaRPr lang="en-US" dirty="0"/>
                    </a:p>
                  </a:txBody>
                  <a:tcPr/>
                </a:tc>
                <a:tc>
                  <a:txBody>
                    <a:bodyPr/>
                    <a:lstStyle/>
                    <a:p>
                      <a:endParaRPr lang="en-US"/>
                    </a:p>
                  </a:txBody>
                  <a:tcPr/>
                </a:tc>
              </a:tr>
              <a:tr h="960120">
                <a:tc>
                  <a:txBody>
                    <a:bodyPr/>
                    <a:lstStyle/>
                    <a:p>
                      <a:r>
                        <a:rPr lang="en-US" dirty="0" smtClean="0"/>
                        <a:t>3</a:t>
                      </a:r>
                      <a:endParaRPr lang="en-US" dirty="0"/>
                    </a:p>
                  </a:txBody>
                  <a:tcPr/>
                </a:tc>
                <a:tc>
                  <a:txBody>
                    <a:bodyPr/>
                    <a:lstStyle/>
                    <a:p>
                      <a:endParaRPr lang="en-US"/>
                    </a:p>
                  </a:txBody>
                  <a:tcPr/>
                </a:tc>
              </a:tr>
              <a:tr h="960120">
                <a:tc>
                  <a:txBody>
                    <a:bodyPr/>
                    <a:lstStyle/>
                    <a:p>
                      <a:r>
                        <a:rPr lang="en-US" dirty="0" smtClean="0"/>
                        <a:t>4</a:t>
                      </a:r>
                      <a:endParaRPr lang="en-US" dirty="0"/>
                    </a:p>
                  </a:txBody>
                  <a:tcPr/>
                </a:tc>
                <a:tc>
                  <a:txBody>
                    <a:bodyPr/>
                    <a:lstStyle/>
                    <a:p>
                      <a:endParaRPr lang="en-US"/>
                    </a:p>
                  </a:txBody>
                  <a:tcPr/>
                </a:tc>
              </a:tr>
              <a:tr h="960120">
                <a:tc>
                  <a:txBody>
                    <a:bodyPr/>
                    <a:lstStyle/>
                    <a:p>
                      <a:r>
                        <a:rPr lang="en-US" dirty="0" smtClean="0"/>
                        <a:t>5</a:t>
                      </a:r>
                      <a:endParaRPr lang="en-US" dirty="0"/>
                    </a:p>
                  </a:txBody>
                  <a:tcPr/>
                </a:tc>
                <a:tc>
                  <a:txBody>
                    <a:bodyPr/>
                    <a:lstStyle/>
                    <a:p>
                      <a:endParaRPr lang="en-US" dirty="0"/>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a:prstGeom prst="ellipse">
            <a:avLst/>
          </a:prstGeom>
          <a:solidFill>
            <a:srgbClr val="FFFF00"/>
          </a:solidFill>
          <a:ln>
            <a:solidFill>
              <a:schemeClr val="tx1"/>
            </a:solidFill>
          </a:ln>
        </p:spPr>
        <p:txBody>
          <a:bodyPr>
            <a:normAutofit fontScale="90000"/>
          </a:bodyPr>
          <a:lstStyle/>
          <a:p>
            <a:r>
              <a:rPr lang="en-US" sz="4000" b="1" i="1" dirty="0" smtClean="0"/>
              <a:t>The Key to Attention is Strategic Selection</a:t>
            </a:r>
            <a:endParaRPr lang="en-US" sz="4000" b="1" i="1" dirty="0"/>
          </a:p>
        </p:txBody>
      </p:sp>
      <p:sp>
        <p:nvSpPr>
          <p:cNvPr id="4" name="Slide Number Placeholder 3"/>
          <p:cNvSpPr>
            <a:spLocks noGrp="1"/>
          </p:cNvSpPr>
          <p:nvPr>
            <p:ph type="sldNum" sz="quarter" idx="12"/>
          </p:nvPr>
        </p:nvSpPr>
        <p:spPr/>
        <p:txBody>
          <a:bodyPr/>
          <a:lstStyle/>
          <a:p>
            <a:pPr>
              <a:defRPr/>
            </a:pPr>
            <a:fld id="{EFE08C97-5C44-42B1-8FCD-9B2B529C7F01}" type="slidenum">
              <a:rPr lang="en-US" smtClean="0"/>
              <a:pPr>
                <a:defRPr/>
              </a:pPr>
              <a:t>27</a:t>
            </a:fld>
            <a:endParaRPr lang="en-US"/>
          </a:p>
        </p:txBody>
      </p:sp>
      <p:pic>
        <p:nvPicPr>
          <p:cNvPr id="5" name="Picture 2" descr="http://owee58.com/wp-content/uploads/2011/04/traffic.jpg"/>
          <p:cNvPicPr>
            <a:picLocks noChangeAspect="1" noChangeArrowheads="1"/>
          </p:cNvPicPr>
          <p:nvPr/>
        </p:nvPicPr>
        <p:blipFill>
          <a:blip r:embed="rId2" cstate="print"/>
          <a:srcRect/>
          <a:stretch>
            <a:fillRect/>
          </a:stretch>
        </p:blipFill>
        <p:spPr bwMode="auto">
          <a:xfrm>
            <a:off x="990600" y="1447800"/>
            <a:ext cx="7467600" cy="49706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a:lstStyle/>
          <a:p>
            <a:r>
              <a:rPr lang="en-US" b="1" dirty="0" smtClean="0"/>
              <a:t>Attention</a:t>
            </a:r>
            <a:endParaRPr lang="en-US" b="1" dirty="0"/>
          </a:p>
        </p:txBody>
      </p:sp>
      <p:sp>
        <p:nvSpPr>
          <p:cNvPr id="3" name="Content Placeholder 2"/>
          <p:cNvSpPr>
            <a:spLocks noGrp="1"/>
          </p:cNvSpPr>
          <p:nvPr>
            <p:ph idx="1"/>
          </p:nvPr>
        </p:nvSpPr>
        <p:spPr>
          <a:xfrm>
            <a:off x="304800" y="1447800"/>
            <a:ext cx="4038600" cy="3048000"/>
          </a:xfrm>
        </p:spPr>
        <p:txBody>
          <a:bodyPr/>
          <a:lstStyle/>
          <a:p>
            <a:r>
              <a:rPr lang="en-US" sz="2400" dirty="0" smtClean="0"/>
              <a:t>Focused attention</a:t>
            </a:r>
          </a:p>
          <a:p>
            <a:r>
              <a:rPr lang="en-US" sz="2400" dirty="0" smtClean="0"/>
              <a:t>Selective attention</a:t>
            </a:r>
          </a:p>
          <a:p>
            <a:r>
              <a:rPr lang="en-US" sz="2400" dirty="0" smtClean="0"/>
              <a:t>Divided attention</a:t>
            </a:r>
          </a:p>
          <a:p>
            <a:r>
              <a:rPr lang="en-US" sz="2400" dirty="0" smtClean="0"/>
              <a:t>Overt and covert attention</a:t>
            </a:r>
          </a:p>
          <a:p>
            <a:r>
              <a:rPr lang="en-US" sz="2400" dirty="0" smtClean="0"/>
              <a:t>Attention span</a:t>
            </a:r>
          </a:p>
          <a:p>
            <a:r>
              <a:rPr lang="en-US" sz="2400" dirty="0" smtClean="0"/>
              <a:t>Switching attention</a:t>
            </a:r>
            <a:endParaRPr lang="en-US" sz="2400" dirty="0"/>
          </a:p>
        </p:txBody>
      </p:sp>
      <p:sp>
        <p:nvSpPr>
          <p:cNvPr id="5" name="Slide Number Placeholder 4"/>
          <p:cNvSpPr>
            <a:spLocks noGrp="1"/>
          </p:cNvSpPr>
          <p:nvPr>
            <p:ph type="sldNum" sz="quarter" idx="12"/>
          </p:nvPr>
        </p:nvSpPr>
        <p:spPr/>
        <p:txBody>
          <a:bodyPr/>
          <a:lstStyle/>
          <a:p>
            <a:pPr>
              <a:defRPr/>
            </a:pPr>
            <a:fld id="{221187AD-0078-41F9-B609-D13A2AA37E28}" type="slidenum">
              <a:rPr lang="en-US" smtClean="0"/>
              <a:pPr>
                <a:defRPr/>
              </a:pPr>
              <a:t>28</a:t>
            </a:fld>
            <a:endParaRPr lang="en-US"/>
          </a:p>
        </p:txBody>
      </p:sp>
      <p:sp>
        <p:nvSpPr>
          <p:cNvPr id="6" name="TextBox 5"/>
          <p:cNvSpPr txBox="1"/>
          <p:nvPr/>
        </p:nvSpPr>
        <p:spPr>
          <a:xfrm>
            <a:off x="4495800" y="2133600"/>
            <a:ext cx="3784601" cy="432792"/>
          </a:xfrm>
          <a:prstGeom prst="ellipse">
            <a:avLst/>
          </a:prstGeom>
          <a:solidFill>
            <a:srgbClr val="FFFF00"/>
          </a:solidFill>
          <a:ln w="12700">
            <a:solidFill>
              <a:schemeClr val="tx1"/>
            </a:solidFill>
          </a:ln>
        </p:spPr>
        <p:txBody>
          <a:bodyPr wrap="square" rtlCol="0">
            <a:spAutoFit/>
          </a:bodyPr>
          <a:lstStyle/>
          <a:p>
            <a:pPr algn="ctr"/>
            <a:r>
              <a:rPr lang="en-US" sz="1400" b="1" i="1" dirty="0" smtClean="0"/>
              <a:t>Are you listening to me?</a:t>
            </a:r>
            <a:endParaRPr lang="en-US" sz="1400" b="1" i="1" dirty="0"/>
          </a:p>
        </p:txBody>
      </p:sp>
      <p:sp>
        <p:nvSpPr>
          <p:cNvPr id="7" name="TextBox 6"/>
          <p:cNvSpPr txBox="1"/>
          <p:nvPr/>
        </p:nvSpPr>
        <p:spPr>
          <a:xfrm>
            <a:off x="1143000" y="0"/>
            <a:ext cx="3505200" cy="672525"/>
          </a:xfrm>
          <a:prstGeom prst="leftArrow">
            <a:avLst/>
          </a:prstGeom>
          <a:solidFill>
            <a:srgbClr val="00B050"/>
          </a:solidFill>
          <a:ln w="12700">
            <a:solidFill>
              <a:schemeClr val="tx1"/>
            </a:solidFill>
          </a:ln>
        </p:spPr>
        <p:txBody>
          <a:bodyPr wrap="square" rtlCol="0">
            <a:spAutoFit/>
          </a:bodyPr>
          <a:lstStyle/>
          <a:p>
            <a:pPr algn="ctr"/>
            <a:r>
              <a:rPr lang="en-US" sz="1600" i="1" dirty="0" smtClean="0"/>
              <a:t>Where is the exit?</a:t>
            </a:r>
            <a:endParaRPr lang="en-US" sz="1600" i="1" dirty="0"/>
          </a:p>
        </p:txBody>
      </p:sp>
      <p:sp>
        <p:nvSpPr>
          <p:cNvPr id="8" name="TextBox 7"/>
          <p:cNvSpPr txBox="1"/>
          <p:nvPr/>
        </p:nvSpPr>
        <p:spPr>
          <a:xfrm>
            <a:off x="1676400" y="4191000"/>
            <a:ext cx="4354284" cy="476071"/>
          </a:xfrm>
          <a:prstGeom prst="ellipse">
            <a:avLst/>
          </a:prstGeom>
          <a:solidFill>
            <a:srgbClr val="7030A0"/>
          </a:solidFill>
          <a:ln w="12700">
            <a:solidFill>
              <a:schemeClr val="tx1"/>
            </a:solidFill>
          </a:ln>
        </p:spPr>
        <p:txBody>
          <a:bodyPr wrap="square" rtlCol="0">
            <a:spAutoFit/>
          </a:bodyPr>
          <a:lstStyle/>
          <a:p>
            <a:pPr algn="ctr"/>
            <a:r>
              <a:rPr lang="en-US" sz="1600" b="1" i="1" dirty="0" smtClean="0">
                <a:solidFill>
                  <a:srgbClr val="FFFF00"/>
                </a:solidFill>
              </a:rPr>
              <a:t>There’s a gorilla in the room</a:t>
            </a:r>
            <a:endParaRPr lang="en-US" sz="1600" b="1" i="1" dirty="0">
              <a:solidFill>
                <a:srgbClr val="FFFF00"/>
              </a:solidFill>
            </a:endParaRPr>
          </a:p>
        </p:txBody>
      </p:sp>
      <p:sp>
        <p:nvSpPr>
          <p:cNvPr id="9" name="TextBox 8"/>
          <p:cNvSpPr txBox="1"/>
          <p:nvPr/>
        </p:nvSpPr>
        <p:spPr>
          <a:xfrm>
            <a:off x="4572000" y="2819400"/>
            <a:ext cx="4267200" cy="338554"/>
          </a:xfrm>
          <a:prstGeom prst="rect">
            <a:avLst/>
          </a:prstGeom>
          <a:solidFill>
            <a:srgbClr val="990099"/>
          </a:solidFill>
          <a:ln w="12700">
            <a:solidFill>
              <a:schemeClr val="tx1"/>
            </a:solidFill>
          </a:ln>
        </p:spPr>
        <p:txBody>
          <a:bodyPr wrap="square" rtlCol="0">
            <a:spAutoFit/>
          </a:bodyPr>
          <a:lstStyle/>
          <a:p>
            <a:pPr algn="ctr"/>
            <a:r>
              <a:rPr lang="en-US" sz="1600" i="1" dirty="0" smtClean="0">
                <a:solidFill>
                  <a:srgbClr val="92D050"/>
                </a:solidFill>
              </a:rPr>
              <a:t>What will you have for dinner?</a:t>
            </a:r>
            <a:endParaRPr lang="en-US" sz="1600" i="1" dirty="0">
              <a:solidFill>
                <a:srgbClr val="92D050"/>
              </a:solidFill>
            </a:endParaRPr>
          </a:p>
        </p:txBody>
      </p:sp>
      <p:sp>
        <p:nvSpPr>
          <p:cNvPr id="10" name="TextBox 9"/>
          <p:cNvSpPr txBox="1"/>
          <p:nvPr/>
        </p:nvSpPr>
        <p:spPr>
          <a:xfrm>
            <a:off x="609600" y="6019800"/>
            <a:ext cx="2133600" cy="584775"/>
          </a:xfrm>
          <a:prstGeom prst="rect">
            <a:avLst/>
          </a:prstGeom>
          <a:solidFill>
            <a:srgbClr val="92D050"/>
          </a:solidFill>
          <a:ln w="12700">
            <a:solidFill>
              <a:schemeClr val="tx1"/>
            </a:solidFill>
          </a:ln>
        </p:spPr>
        <p:txBody>
          <a:bodyPr wrap="square" rtlCol="0">
            <a:spAutoFit/>
          </a:bodyPr>
          <a:lstStyle/>
          <a:p>
            <a:pPr algn="ctr"/>
            <a:r>
              <a:rPr lang="en-US" sz="1600" i="1" dirty="0" smtClean="0"/>
              <a:t>Where is your car parked?</a:t>
            </a:r>
            <a:endParaRPr lang="en-US" sz="1600" i="1" dirty="0"/>
          </a:p>
        </p:txBody>
      </p:sp>
      <p:sp>
        <p:nvSpPr>
          <p:cNvPr id="11" name="TextBox 10"/>
          <p:cNvSpPr txBox="1"/>
          <p:nvPr/>
        </p:nvSpPr>
        <p:spPr>
          <a:xfrm>
            <a:off x="6324600" y="3429000"/>
            <a:ext cx="2275116" cy="995422"/>
          </a:xfrm>
          <a:prstGeom prst="ellipse">
            <a:avLst/>
          </a:prstGeom>
          <a:solidFill>
            <a:srgbClr val="FF0000"/>
          </a:solidFill>
          <a:ln w="12700">
            <a:solidFill>
              <a:schemeClr val="tx1"/>
            </a:solidFill>
          </a:ln>
        </p:spPr>
        <p:txBody>
          <a:bodyPr wrap="square" rtlCol="0">
            <a:spAutoFit/>
          </a:bodyPr>
          <a:lstStyle/>
          <a:p>
            <a:pPr algn="ctr"/>
            <a:r>
              <a:rPr lang="en-US" sz="2000" b="1" i="1" dirty="0" smtClean="0"/>
              <a:t>Watch this space</a:t>
            </a:r>
            <a:endParaRPr lang="en-US" sz="2000" b="1" i="1" dirty="0"/>
          </a:p>
        </p:txBody>
      </p:sp>
      <p:sp>
        <p:nvSpPr>
          <p:cNvPr id="12" name="TextBox 11"/>
          <p:cNvSpPr txBox="1"/>
          <p:nvPr/>
        </p:nvSpPr>
        <p:spPr>
          <a:xfrm>
            <a:off x="3581400" y="1447800"/>
            <a:ext cx="3784601" cy="672525"/>
          </a:xfrm>
          <a:prstGeom prst="leftRightArrow">
            <a:avLst/>
          </a:prstGeom>
          <a:solidFill>
            <a:srgbClr val="C00000"/>
          </a:solidFill>
          <a:ln w="12700">
            <a:solidFill>
              <a:schemeClr val="tx1"/>
            </a:solidFill>
          </a:ln>
        </p:spPr>
        <p:txBody>
          <a:bodyPr wrap="square" rtlCol="0">
            <a:spAutoFit/>
          </a:bodyPr>
          <a:lstStyle/>
          <a:p>
            <a:pPr algn="ctr"/>
            <a:r>
              <a:rPr lang="en-US" sz="1600" i="1" dirty="0" smtClean="0">
                <a:solidFill>
                  <a:schemeClr val="bg1"/>
                </a:solidFill>
              </a:rPr>
              <a:t>Who is sitting next to you?</a:t>
            </a:r>
            <a:endParaRPr lang="en-US" sz="1600" i="1" dirty="0">
              <a:solidFill>
                <a:schemeClr val="bg1"/>
              </a:solidFill>
            </a:endParaRPr>
          </a:p>
        </p:txBody>
      </p:sp>
      <p:sp>
        <p:nvSpPr>
          <p:cNvPr id="13" name="TextBox 12"/>
          <p:cNvSpPr txBox="1"/>
          <p:nvPr/>
        </p:nvSpPr>
        <p:spPr>
          <a:xfrm>
            <a:off x="5791200" y="4572000"/>
            <a:ext cx="3037116" cy="822305"/>
          </a:xfrm>
          <a:prstGeom prst="ellipse">
            <a:avLst/>
          </a:prstGeom>
          <a:solidFill>
            <a:srgbClr val="FFC000"/>
          </a:solidFill>
          <a:ln w="12700">
            <a:solidFill>
              <a:schemeClr val="tx1"/>
            </a:solidFill>
          </a:ln>
        </p:spPr>
        <p:txBody>
          <a:bodyPr wrap="square" rtlCol="0">
            <a:spAutoFit/>
          </a:bodyPr>
          <a:lstStyle/>
          <a:p>
            <a:pPr algn="ctr"/>
            <a:r>
              <a:rPr lang="en-US" sz="1600" i="1" dirty="0" smtClean="0"/>
              <a:t>Is your seat too hard?</a:t>
            </a:r>
            <a:endParaRPr lang="en-US" sz="1600" i="1" dirty="0"/>
          </a:p>
        </p:txBody>
      </p:sp>
      <p:sp>
        <p:nvSpPr>
          <p:cNvPr id="14" name="TextBox 13"/>
          <p:cNvSpPr txBox="1"/>
          <p:nvPr/>
        </p:nvSpPr>
        <p:spPr>
          <a:xfrm>
            <a:off x="4572000" y="5029200"/>
            <a:ext cx="1752600" cy="1514773"/>
          </a:xfrm>
          <a:prstGeom prst="ellipse">
            <a:avLst/>
          </a:prstGeom>
          <a:solidFill>
            <a:srgbClr val="002060"/>
          </a:solidFill>
          <a:ln w="12700">
            <a:solidFill>
              <a:schemeClr val="tx1"/>
            </a:solidFill>
          </a:ln>
        </p:spPr>
        <p:txBody>
          <a:bodyPr wrap="square" rtlCol="0">
            <a:spAutoFit/>
          </a:bodyPr>
          <a:lstStyle/>
          <a:p>
            <a:pPr algn="ctr"/>
            <a:r>
              <a:rPr lang="en-US" sz="1600" i="1" dirty="0" smtClean="0">
                <a:solidFill>
                  <a:srgbClr val="FFC000"/>
                </a:solidFill>
              </a:rPr>
              <a:t>Is your right hand above your left?</a:t>
            </a:r>
            <a:endParaRPr lang="en-US" sz="1600" i="1" dirty="0">
              <a:solidFill>
                <a:srgbClr val="FFC000"/>
              </a:solidFill>
            </a:endParaRPr>
          </a:p>
        </p:txBody>
      </p:sp>
      <p:sp>
        <p:nvSpPr>
          <p:cNvPr id="15" name="TextBox 14"/>
          <p:cNvSpPr txBox="1"/>
          <p:nvPr/>
        </p:nvSpPr>
        <p:spPr>
          <a:xfrm>
            <a:off x="76200" y="4953000"/>
            <a:ext cx="4419600" cy="672525"/>
          </a:xfrm>
          <a:prstGeom prst="star6">
            <a:avLst/>
          </a:prstGeom>
          <a:solidFill>
            <a:srgbClr val="C00000"/>
          </a:solidFill>
          <a:ln w="12700">
            <a:solidFill>
              <a:schemeClr val="tx1"/>
            </a:solidFill>
          </a:ln>
        </p:spPr>
        <p:txBody>
          <a:bodyPr wrap="square" rtlCol="0">
            <a:spAutoFit/>
          </a:bodyPr>
          <a:lstStyle/>
          <a:p>
            <a:pPr algn="ctr"/>
            <a:r>
              <a:rPr lang="en-US" sz="1600" i="1" dirty="0" smtClean="0">
                <a:solidFill>
                  <a:schemeClr val="bg1"/>
                </a:solidFill>
              </a:rPr>
              <a:t>Do you like the taste of </a:t>
            </a:r>
            <a:r>
              <a:rPr lang="en-US" sz="1600" i="1" dirty="0" err="1" smtClean="0">
                <a:solidFill>
                  <a:schemeClr val="bg1"/>
                </a:solidFill>
              </a:rPr>
              <a:t>chilli</a:t>
            </a:r>
            <a:r>
              <a:rPr lang="en-US" sz="1600" i="1" dirty="0" smtClean="0">
                <a:solidFill>
                  <a:schemeClr val="bg1"/>
                </a:solidFill>
              </a:rPr>
              <a:t>? </a:t>
            </a:r>
            <a:endParaRPr lang="en-US" sz="1600" i="1" dirty="0">
              <a:solidFill>
                <a:schemeClr val="bg1"/>
              </a:solidFill>
            </a:endParaRPr>
          </a:p>
        </p:txBody>
      </p:sp>
      <p:pic>
        <p:nvPicPr>
          <p:cNvPr id="1026" name="Picture 2" descr="http://www.thesubsbench.ca/wp-content/uploads/2011/02/WayneRooney.jpg"/>
          <p:cNvPicPr>
            <a:picLocks noChangeAspect="1" noChangeArrowheads="1"/>
          </p:cNvPicPr>
          <p:nvPr/>
        </p:nvPicPr>
        <p:blipFill>
          <a:blip r:embed="rId2" cstate="print"/>
          <a:srcRect/>
          <a:stretch>
            <a:fillRect/>
          </a:stretch>
        </p:blipFill>
        <p:spPr bwMode="auto">
          <a:xfrm>
            <a:off x="6705600" y="228600"/>
            <a:ext cx="2151062" cy="1261620"/>
          </a:xfrm>
          <a:prstGeom prst="rect">
            <a:avLst/>
          </a:prstGeom>
          <a:noFill/>
        </p:spPr>
      </p:pic>
      <p:sp>
        <p:nvSpPr>
          <p:cNvPr id="17" name="TextBox 16"/>
          <p:cNvSpPr txBox="1"/>
          <p:nvPr/>
        </p:nvSpPr>
        <p:spPr>
          <a:xfrm>
            <a:off x="152400" y="685800"/>
            <a:ext cx="1828800" cy="367873"/>
          </a:xfrm>
          <a:prstGeom prst="ellipse">
            <a:avLst/>
          </a:prstGeom>
          <a:solidFill>
            <a:srgbClr val="99CCFF"/>
          </a:solidFill>
          <a:ln w="12700">
            <a:solidFill>
              <a:schemeClr val="tx1"/>
            </a:solidFill>
          </a:ln>
        </p:spPr>
        <p:txBody>
          <a:bodyPr wrap="square" rtlCol="0">
            <a:spAutoFit/>
          </a:bodyPr>
          <a:lstStyle/>
          <a:p>
            <a:pPr algn="ctr"/>
            <a:r>
              <a:rPr lang="en-US" sz="1100" i="1" dirty="0" smtClean="0"/>
              <a:t>Watch this space</a:t>
            </a:r>
            <a:endParaRPr lang="en-US" sz="1100" i="1" dirty="0"/>
          </a:p>
        </p:txBody>
      </p:sp>
      <p:sp>
        <p:nvSpPr>
          <p:cNvPr id="18" name="TextBox 17"/>
          <p:cNvSpPr txBox="1"/>
          <p:nvPr/>
        </p:nvSpPr>
        <p:spPr>
          <a:xfrm>
            <a:off x="6705600" y="5562600"/>
            <a:ext cx="1600200" cy="830997"/>
          </a:xfrm>
          <a:prstGeom prst="rect">
            <a:avLst/>
          </a:prstGeom>
          <a:solidFill>
            <a:schemeClr val="tx1"/>
          </a:solidFill>
          <a:ln w="12700">
            <a:solidFill>
              <a:schemeClr val="tx1"/>
            </a:solidFill>
          </a:ln>
        </p:spPr>
        <p:txBody>
          <a:bodyPr wrap="square" rtlCol="0">
            <a:spAutoFit/>
          </a:bodyPr>
          <a:lstStyle/>
          <a:p>
            <a:pPr algn="ctr"/>
            <a:r>
              <a:rPr lang="en-US" sz="1600" b="1" i="1" dirty="0" smtClean="0">
                <a:solidFill>
                  <a:schemeClr val="bg1"/>
                </a:solidFill>
              </a:rPr>
              <a:t>What color are your shoes? Tie?</a:t>
            </a:r>
            <a:endParaRPr lang="en-US" sz="1600" b="1" i="1" dirty="0">
              <a:solidFill>
                <a:schemeClr val="bg1"/>
              </a:solidFill>
            </a:endParaRPr>
          </a:p>
        </p:txBody>
      </p:sp>
      <p:sp>
        <p:nvSpPr>
          <p:cNvPr id="19" name="TextBox 18"/>
          <p:cNvSpPr txBox="1"/>
          <p:nvPr/>
        </p:nvSpPr>
        <p:spPr>
          <a:xfrm>
            <a:off x="4495800" y="3276600"/>
            <a:ext cx="1600200" cy="830997"/>
          </a:xfrm>
          <a:prstGeom prst="rect">
            <a:avLst/>
          </a:prstGeom>
          <a:solidFill>
            <a:schemeClr val="bg1"/>
          </a:solidFill>
          <a:ln w="12700">
            <a:solidFill>
              <a:schemeClr val="tx1"/>
            </a:solidFill>
          </a:ln>
        </p:spPr>
        <p:txBody>
          <a:bodyPr wrap="square" rtlCol="0">
            <a:spAutoFit/>
          </a:bodyPr>
          <a:lstStyle/>
          <a:p>
            <a:pPr algn="ctr"/>
            <a:r>
              <a:rPr lang="en-US" sz="1600" b="1" i="1" dirty="0" smtClean="0"/>
              <a:t>Can you hear the air conditioning?</a:t>
            </a:r>
            <a:endParaRPr lang="en-US" sz="1600" b="1" i="1" dirty="0"/>
          </a:p>
        </p:txBody>
      </p:sp>
      <p:sp>
        <p:nvSpPr>
          <p:cNvPr id="20" name="TextBox 19"/>
          <p:cNvSpPr txBox="1"/>
          <p:nvPr/>
        </p:nvSpPr>
        <p:spPr>
          <a:xfrm>
            <a:off x="1905000" y="838200"/>
            <a:ext cx="2057400" cy="584269"/>
          </a:xfrm>
          <a:prstGeom prst="ellipse">
            <a:avLst/>
          </a:prstGeom>
          <a:solidFill>
            <a:srgbClr val="990000"/>
          </a:solidFill>
          <a:ln w="12700">
            <a:solidFill>
              <a:schemeClr val="tx1"/>
            </a:solidFill>
          </a:ln>
        </p:spPr>
        <p:txBody>
          <a:bodyPr wrap="square" rtlCol="0">
            <a:spAutoFit/>
          </a:bodyPr>
          <a:lstStyle/>
          <a:p>
            <a:pPr algn="ctr"/>
            <a:r>
              <a:rPr lang="en-US" sz="1050" i="1" dirty="0" smtClean="0">
                <a:solidFill>
                  <a:srgbClr val="FFFF00"/>
                </a:solidFill>
              </a:rPr>
              <a:t>Can you smell something burning?</a:t>
            </a:r>
            <a:endParaRPr lang="en-US" sz="1050" i="1"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Give 2 Examples of each type of Attention</a:t>
            </a:r>
            <a:endParaRPr lang="en-US" sz="3600" dirty="0"/>
          </a:p>
        </p:txBody>
      </p:sp>
      <p:sp>
        <p:nvSpPr>
          <p:cNvPr id="3" name="Slide Number Placeholder 2"/>
          <p:cNvSpPr>
            <a:spLocks noGrp="1"/>
          </p:cNvSpPr>
          <p:nvPr>
            <p:ph type="sldNum" sz="quarter" idx="12"/>
          </p:nvPr>
        </p:nvSpPr>
        <p:spPr/>
        <p:txBody>
          <a:bodyPr/>
          <a:lstStyle/>
          <a:p>
            <a:pPr>
              <a:defRPr/>
            </a:pPr>
            <a:fld id="{EFE08C97-5C44-42B1-8FCD-9B2B529C7F01}" type="slidenum">
              <a:rPr lang="en-US" smtClean="0"/>
              <a:pPr>
                <a:defRPr/>
              </a:pPr>
              <a:t>29</a:t>
            </a:fld>
            <a:endParaRPr lang="en-US"/>
          </a:p>
        </p:txBody>
      </p:sp>
      <p:sp>
        <p:nvSpPr>
          <p:cNvPr id="4" name="Content Placeholder 2"/>
          <p:cNvSpPr txBox="1">
            <a:spLocks/>
          </p:cNvSpPr>
          <p:nvPr/>
        </p:nvSpPr>
        <p:spPr>
          <a:xfrm>
            <a:off x="1219200" y="5029200"/>
            <a:ext cx="4038600" cy="30480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Table 4"/>
          <p:cNvGraphicFramePr>
            <a:graphicFrameLocks noGrp="1"/>
          </p:cNvGraphicFramePr>
          <p:nvPr/>
        </p:nvGraphicFramePr>
        <p:xfrm>
          <a:off x="304800" y="1371600"/>
          <a:ext cx="7924800" cy="5308600"/>
        </p:xfrm>
        <a:graphic>
          <a:graphicData uri="http://schemas.openxmlformats.org/drawingml/2006/table">
            <a:tbl>
              <a:tblPr firstRow="1" bandRow="1">
                <a:tableStyleId>{5940675A-B579-460E-94D1-54222C63F5DA}</a:tableStyleId>
              </a:tblPr>
              <a:tblGrid>
                <a:gridCol w="1905000"/>
                <a:gridCol w="3048000"/>
                <a:gridCol w="2971800"/>
              </a:tblGrid>
              <a:tr h="825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smtClean="0">
                          <a:ln>
                            <a:noFill/>
                          </a:ln>
                          <a:effectLst/>
                          <a:uLnTx/>
                          <a:uFillTx/>
                        </a:rPr>
                        <a:t>Focused attention</a:t>
                      </a:r>
                    </a:p>
                    <a:p>
                      <a:endParaRPr lang="en-US" dirty="0"/>
                    </a:p>
                  </a:txBody>
                  <a:tcPr/>
                </a:tc>
                <a:tc>
                  <a:txBody>
                    <a:bodyPr/>
                    <a:lstStyle/>
                    <a:p>
                      <a:endParaRPr lang="en-US"/>
                    </a:p>
                  </a:txBody>
                  <a:tcPr/>
                </a:tc>
                <a:tc>
                  <a:txBody>
                    <a:bodyPr/>
                    <a:lstStyle/>
                    <a:p>
                      <a:endParaRPr lang="en-US"/>
                    </a:p>
                  </a:txBody>
                  <a:tcPr/>
                </a:tc>
              </a:tr>
              <a:tr h="825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smtClean="0">
                          <a:ln>
                            <a:noFill/>
                          </a:ln>
                          <a:effectLst/>
                          <a:uLnTx/>
                          <a:uFillTx/>
                        </a:rPr>
                        <a:t>Divided attention</a:t>
                      </a:r>
                    </a:p>
                    <a:p>
                      <a:endParaRPr lang="en-US" dirty="0"/>
                    </a:p>
                  </a:txBody>
                  <a:tcPr/>
                </a:tc>
                <a:tc>
                  <a:txBody>
                    <a:bodyPr/>
                    <a:lstStyle/>
                    <a:p>
                      <a:endParaRPr lang="en-US" dirty="0"/>
                    </a:p>
                  </a:txBody>
                  <a:tcPr/>
                </a:tc>
                <a:tc>
                  <a:txBody>
                    <a:bodyPr/>
                    <a:lstStyle/>
                    <a:p>
                      <a:endParaRPr lang="en-US"/>
                    </a:p>
                  </a:txBody>
                  <a:tcPr/>
                </a:tc>
              </a:tr>
              <a:tr h="825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smtClean="0">
                          <a:ln>
                            <a:noFill/>
                          </a:ln>
                          <a:effectLst/>
                          <a:uLnTx/>
                          <a:uFillTx/>
                        </a:rPr>
                        <a:t>Selective attention</a:t>
                      </a:r>
                    </a:p>
                    <a:p>
                      <a:endParaRPr lang="en-US" dirty="0"/>
                    </a:p>
                  </a:txBody>
                  <a:tcPr/>
                </a:tc>
                <a:tc>
                  <a:txBody>
                    <a:bodyPr/>
                    <a:lstStyle/>
                    <a:p>
                      <a:endParaRPr lang="en-US" dirty="0"/>
                    </a:p>
                  </a:txBody>
                  <a:tcPr/>
                </a:tc>
                <a:tc>
                  <a:txBody>
                    <a:bodyPr/>
                    <a:lstStyle/>
                    <a:p>
                      <a:endParaRPr lang="en-US"/>
                    </a:p>
                  </a:txBody>
                  <a:tcPr/>
                </a:tc>
              </a:tr>
              <a:tr h="825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smtClean="0">
                          <a:ln>
                            <a:noFill/>
                          </a:ln>
                          <a:effectLst/>
                          <a:uLnTx/>
                          <a:uFillTx/>
                        </a:rPr>
                        <a:t>Overt and covert attention</a:t>
                      </a:r>
                    </a:p>
                    <a:p>
                      <a:endParaRPr lang="en-US" dirty="0"/>
                    </a:p>
                  </a:txBody>
                  <a:tcPr/>
                </a:tc>
                <a:tc>
                  <a:txBody>
                    <a:bodyPr/>
                    <a:lstStyle/>
                    <a:p>
                      <a:endParaRPr lang="en-US"/>
                    </a:p>
                  </a:txBody>
                  <a:tcPr/>
                </a:tc>
                <a:tc>
                  <a:txBody>
                    <a:bodyPr/>
                    <a:lstStyle/>
                    <a:p>
                      <a:endParaRPr lang="en-US"/>
                    </a:p>
                  </a:txBody>
                  <a:tcPr/>
                </a:tc>
              </a:tr>
              <a:tr h="825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smtClean="0">
                          <a:ln>
                            <a:noFill/>
                          </a:ln>
                          <a:effectLst/>
                          <a:uLnTx/>
                          <a:uFillTx/>
                        </a:rPr>
                        <a:t>Attention span</a:t>
                      </a:r>
                    </a:p>
                    <a:p>
                      <a:endParaRPr lang="en-US" dirty="0"/>
                    </a:p>
                  </a:txBody>
                  <a:tcPr/>
                </a:tc>
                <a:tc>
                  <a:txBody>
                    <a:bodyPr/>
                    <a:lstStyle/>
                    <a:p>
                      <a:endParaRPr lang="en-US"/>
                    </a:p>
                  </a:txBody>
                  <a:tcPr/>
                </a:tc>
                <a:tc>
                  <a:txBody>
                    <a:bodyPr/>
                    <a:lstStyle/>
                    <a:p>
                      <a:endParaRPr lang="en-US"/>
                    </a:p>
                  </a:txBody>
                  <a:tcPr/>
                </a:tc>
              </a:tr>
              <a:tr h="825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smtClean="0">
                          <a:ln>
                            <a:noFill/>
                          </a:ln>
                          <a:effectLst/>
                          <a:uLnTx/>
                          <a:uFillTx/>
                        </a:rPr>
                        <a:t>Switching attention</a:t>
                      </a:r>
                    </a:p>
                    <a:p>
                      <a:endParaRPr lang="en-US"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rmAutofit fontScale="90000"/>
          </a:bodyPr>
          <a:lstStyle/>
          <a:p>
            <a:r>
              <a:rPr lang="en-US" sz="2800" dirty="0" smtClean="0"/>
              <a:t>Describe 5 human – machine interaction situations</a:t>
            </a:r>
          </a:p>
        </p:txBody>
      </p:sp>
      <p:sp>
        <p:nvSpPr>
          <p:cNvPr id="3" name="Content Placeholder 2"/>
          <p:cNvSpPr>
            <a:spLocks noGrp="1"/>
          </p:cNvSpPr>
          <p:nvPr>
            <p:ph idx="1"/>
          </p:nvPr>
        </p:nvSpPr>
        <p:spPr>
          <a:xfrm>
            <a:off x="457200" y="1219201"/>
            <a:ext cx="6172200" cy="1828800"/>
          </a:xfrm>
        </p:spPr>
        <p:txBody>
          <a:bodyPr/>
          <a:lstStyle/>
          <a:p>
            <a:r>
              <a:rPr lang="en-US" sz="2000" dirty="0" smtClean="0"/>
              <a:t>Identify each of the boxes and links</a:t>
            </a:r>
          </a:p>
          <a:p>
            <a:pPr lvl="1"/>
            <a:endParaRPr lang="en-US" sz="2400" dirty="0"/>
          </a:p>
        </p:txBody>
      </p:sp>
      <p:sp>
        <p:nvSpPr>
          <p:cNvPr id="5" name="Slide Number Placeholder 4"/>
          <p:cNvSpPr>
            <a:spLocks noGrp="1"/>
          </p:cNvSpPr>
          <p:nvPr>
            <p:ph type="sldNum" sz="quarter" idx="12"/>
          </p:nvPr>
        </p:nvSpPr>
        <p:spPr/>
        <p:txBody>
          <a:bodyPr/>
          <a:lstStyle/>
          <a:p>
            <a:pPr>
              <a:defRPr/>
            </a:pPr>
            <a:fld id="{221187AD-0078-41F9-B609-D13A2AA37E28}" type="slidenum">
              <a:rPr lang="en-US" smtClean="0"/>
              <a:pPr>
                <a:defRPr/>
              </a:pPr>
              <a:t>3</a:t>
            </a:fld>
            <a:endParaRPr lang="en-US"/>
          </a:p>
        </p:txBody>
      </p:sp>
      <p:grpSp>
        <p:nvGrpSpPr>
          <p:cNvPr id="6" name="Group 5"/>
          <p:cNvGrpSpPr/>
          <p:nvPr/>
        </p:nvGrpSpPr>
        <p:grpSpPr>
          <a:xfrm>
            <a:off x="381000" y="2286000"/>
            <a:ext cx="5638800" cy="2743200"/>
            <a:chOff x="990600" y="1981200"/>
            <a:chExt cx="8001000" cy="4495800"/>
          </a:xfrm>
        </p:grpSpPr>
        <p:sp>
          <p:nvSpPr>
            <p:cNvPr id="7" name="Rectangle 6"/>
            <p:cNvSpPr/>
            <p:nvPr/>
          </p:nvSpPr>
          <p:spPr>
            <a:xfrm>
              <a:off x="1447800" y="3047603"/>
              <a:ext cx="12954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Sensing</a:t>
              </a:r>
              <a:endParaRPr lang="en-US" sz="1100" dirty="0">
                <a:solidFill>
                  <a:schemeClr val="tx1"/>
                </a:solidFill>
              </a:endParaRPr>
            </a:p>
          </p:txBody>
        </p:sp>
        <p:sp>
          <p:nvSpPr>
            <p:cNvPr id="8" name="Rectangle 7"/>
            <p:cNvSpPr/>
            <p:nvPr/>
          </p:nvSpPr>
          <p:spPr>
            <a:xfrm>
              <a:off x="3771900" y="1981200"/>
              <a:ext cx="12954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Memory</a:t>
              </a:r>
              <a:endParaRPr lang="en-US" sz="1100" dirty="0">
                <a:solidFill>
                  <a:schemeClr val="tx1"/>
                </a:solidFill>
              </a:endParaRPr>
            </a:p>
          </p:txBody>
        </p:sp>
        <p:sp>
          <p:nvSpPr>
            <p:cNvPr id="9" name="Rectangle 8"/>
            <p:cNvSpPr/>
            <p:nvPr/>
          </p:nvSpPr>
          <p:spPr>
            <a:xfrm>
              <a:off x="3771900" y="3047603"/>
              <a:ext cx="12954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Cognition</a:t>
              </a:r>
              <a:endParaRPr lang="en-US" sz="1100" dirty="0">
                <a:solidFill>
                  <a:schemeClr val="tx1"/>
                </a:solidFill>
              </a:endParaRPr>
            </a:p>
          </p:txBody>
        </p:sp>
        <p:sp>
          <p:nvSpPr>
            <p:cNvPr id="10" name="Rectangle 9"/>
            <p:cNvSpPr/>
            <p:nvPr/>
          </p:nvSpPr>
          <p:spPr>
            <a:xfrm>
              <a:off x="6172200" y="3047603"/>
              <a:ext cx="12954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Effectors</a:t>
              </a:r>
              <a:endParaRPr lang="en-US" sz="1100" dirty="0">
                <a:solidFill>
                  <a:schemeClr val="tx1"/>
                </a:solidFill>
              </a:endParaRPr>
            </a:p>
          </p:txBody>
        </p:sp>
        <p:sp>
          <p:nvSpPr>
            <p:cNvPr id="11" name="Oval 10"/>
            <p:cNvSpPr/>
            <p:nvPr/>
          </p:nvSpPr>
          <p:spPr>
            <a:xfrm>
              <a:off x="5715000" y="4724797"/>
              <a:ext cx="2209800"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Controls</a:t>
              </a:r>
              <a:endParaRPr lang="en-US" sz="1600" b="1" dirty="0">
                <a:solidFill>
                  <a:schemeClr val="tx1"/>
                </a:solidFill>
              </a:endParaRPr>
            </a:p>
          </p:txBody>
        </p:sp>
        <p:sp>
          <p:nvSpPr>
            <p:cNvPr id="12" name="Rectangle 11"/>
            <p:cNvSpPr/>
            <p:nvPr/>
          </p:nvSpPr>
          <p:spPr>
            <a:xfrm>
              <a:off x="3771900" y="4724797"/>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FFFF00"/>
                  </a:solidFill>
                </a:rPr>
                <a:t>Systems</a:t>
              </a:r>
              <a:endParaRPr lang="en-US" sz="1100" b="1" dirty="0">
                <a:solidFill>
                  <a:srgbClr val="FFFF00"/>
                </a:solidFill>
              </a:endParaRPr>
            </a:p>
          </p:txBody>
        </p:sp>
        <p:sp>
          <p:nvSpPr>
            <p:cNvPr id="13" name="Oval 12"/>
            <p:cNvSpPr/>
            <p:nvPr/>
          </p:nvSpPr>
          <p:spPr>
            <a:xfrm>
              <a:off x="990600" y="4724797"/>
              <a:ext cx="2209800"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Displays</a:t>
              </a:r>
              <a:endParaRPr lang="en-US" sz="1600" b="1" dirty="0">
                <a:solidFill>
                  <a:schemeClr val="tx1"/>
                </a:solidFill>
              </a:endParaRPr>
            </a:p>
          </p:txBody>
        </p:sp>
        <p:sp>
          <p:nvSpPr>
            <p:cNvPr id="14" name="Rectangle 13"/>
            <p:cNvSpPr/>
            <p:nvPr/>
          </p:nvSpPr>
          <p:spPr>
            <a:xfrm>
              <a:off x="6172200" y="5791200"/>
              <a:ext cx="12954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Energy</a:t>
              </a:r>
            </a:p>
            <a:p>
              <a:pPr algn="ctr"/>
              <a:r>
                <a:rPr lang="en-US" sz="1100" dirty="0" smtClean="0">
                  <a:solidFill>
                    <a:schemeClr val="tx1"/>
                  </a:solidFill>
                </a:rPr>
                <a:t>Materials</a:t>
              </a:r>
              <a:endParaRPr lang="en-US" sz="1100" dirty="0">
                <a:solidFill>
                  <a:schemeClr val="tx1"/>
                </a:solidFill>
              </a:endParaRPr>
            </a:p>
          </p:txBody>
        </p:sp>
        <p:sp>
          <p:nvSpPr>
            <p:cNvPr id="15" name="Rectangle 14"/>
            <p:cNvSpPr/>
            <p:nvPr/>
          </p:nvSpPr>
          <p:spPr>
            <a:xfrm>
              <a:off x="1371600" y="5791200"/>
              <a:ext cx="12954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Output</a:t>
              </a:r>
            </a:p>
            <a:p>
              <a:pPr algn="ctr"/>
              <a:r>
                <a:rPr lang="en-US" sz="1100" dirty="0" smtClean="0">
                  <a:solidFill>
                    <a:schemeClr val="tx1"/>
                  </a:solidFill>
                </a:rPr>
                <a:t>Products</a:t>
              </a:r>
              <a:endParaRPr lang="en-US" sz="1100" dirty="0">
                <a:solidFill>
                  <a:schemeClr val="tx1"/>
                </a:solidFill>
              </a:endParaRPr>
            </a:p>
          </p:txBody>
        </p:sp>
        <p:cxnSp>
          <p:nvCxnSpPr>
            <p:cNvPr id="16" name="Straight Arrow Connector 15"/>
            <p:cNvCxnSpPr>
              <a:stCxn id="13" idx="0"/>
              <a:endCxn id="7" idx="2"/>
            </p:cNvCxnSpPr>
            <p:nvPr/>
          </p:nvCxnSpPr>
          <p:spPr>
            <a:xfrm rot="5400000" flipH="1" flipV="1">
              <a:off x="1599803" y="4229100"/>
              <a:ext cx="991394" cy="158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1"/>
              <a:endCxn id="13" idx="6"/>
            </p:cNvCxnSpPr>
            <p:nvPr/>
          </p:nvCxnSpPr>
          <p:spPr>
            <a:xfrm rot="10800000">
              <a:off x="3200400" y="5067697"/>
              <a:ext cx="571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2"/>
              <a:endCxn id="12" idx="3"/>
            </p:cNvCxnSpPr>
            <p:nvPr/>
          </p:nvCxnSpPr>
          <p:spPr>
            <a:xfrm rot="10800000">
              <a:off x="5067300" y="5067697"/>
              <a:ext cx="6477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2"/>
              <a:endCxn id="11" idx="0"/>
            </p:cNvCxnSpPr>
            <p:nvPr/>
          </p:nvCxnSpPr>
          <p:spPr>
            <a:xfrm rot="5400000">
              <a:off x="6324203" y="4229100"/>
              <a:ext cx="991394" cy="158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2"/>
              <a:endCxn id="9" idx="0"/>
            </p:cNvCxnSpPr>
            <p:nvPr/>
          </p:nvCxnSpPr>
          <p:spPr>
            <a:xfrm rot="5400000">
              <a:off x="4229299" y="2857301"/>
              <a:ext cx="380603"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1"/>
              <a:endCxn id="12" idx="2"/>
            </p:cNvCxnSpPr>
            <p:nvPr/>
          </p:nvCxnSpPr>
          <p:spPr>
            <a:xfrm rot="10800000">
              <a:off x="4419600" y="5410598"/>
              <a:ext cx="1752600" cy="7235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2"/>
              <a:endCxn id="15" idx="3"/>
            </p:cNvCxnSpPr>
            <p:nvPr/>
          </p:nvCxnSpPr>
          <p:spPr>
            <a:xfrm rot="5400000">
              <a:off x="3181549" y="4896048"/>
              <a:ext cx="723503"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0"/>
              <a:endCxn id="7" idx="2"/>
            </p:cNvCxnSpPr>
            <p:nvPr/>
          </p:nvCxnSpPr>
          <p:spPr>
            <a:xfrm rot="16200000" flipV="1">
              <a:off x="2761853" y="3067050"/>
              <a:ext cx="991394" cy="232410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0"/>
              <a:endCxn id="9" idx="2"/>
            </p:cNvCxnSpPr>
            <p:nvPr/>
          </p:nvCxnSpPr>
          <p:spPr>
            <a:xfrm rot="5400000" flipH="1" flipV="1">
              <a:off x="3923903" y="4229100"/>
              <a:ext cx="991394" cy="158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43800" y="3428999"/>
              <a:ext cx="1447800" cy="1475403"/>
            </a:xfrm>
            <a:prstGeom prst="rect">
              <a:avLst/>
            </a:prstGeom>
            <a:noFill/>
          </p:spPr>
          <p:txBody>
            <a:bodyPr wrap="square" rtlCol="0">
              <a:spAutoFit/>
            </a:bodyPr>
            <a:lstStyle/>
            <a:p>
              <a:pPr algn="ctr"/>
              <a:r>
                <a:rPr lang="en-US" sz="1050" b="1" i="1" dirty="0" smtClean="0"/>
                <a:t>Physical Cognitive</a:t>
              </a:r>
            </a:p>
            <a:p>
              <a:pPr algn="ctr"/>
              <a:r>
                <a:rPr lang="en-US" sz="1050" b="1" i="1" dirty="0" smtClean="0"/>
                <a:t>and</a:t>
              </a:r>
            </a:p>
            <a:p>
              <a:pPr algn="ctr"/>
              <a:r>
                <a:rPr lang="en-US" sz="1050" b="1" i="1" dirty="0" smtClean="0"/>
                <a:t>Affective</a:t>
              </a:r>
            </a:p>
            <a:p>
              <a:pPr algn="ctr"/>
              <a:r>
                <a:rPr lang="en-US" sz="1050" b="1" i="1" dirty="0" smtClean="0"/>
                <a:t>Interfaces</a:t>
              </a:r>
              <a:endParaRPr lang="en-US" sz="1050" b="1" i="1" dirty="0"/>
            </a:p>
          </p:txBody>
        </p:sp>
        <p:cxnSp>
          <p:nvCxnSpPr>
            <p:cNvPr id="26" name="Straight Arrow Connector 25"/>
            <p:cNvCxnSpPr>
              <a:stCxn id="10" idx="2"/>
              <a:endCxn id="12" idx="0"/>
            </p:cNvCxnSpPr>
            <p:nvPr/>
          </p:nvCxnSpPr>
          <p:spPr>
            <a:xfrm rot="5400000">
              <a:off x="5124053" y="3028950"/>
              <a:ext cx="991394" cy="240030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3"/>
              <a:endCxn id="9" idx="1"/>
            </p:cNvCxnSpPr>
            <p:nvPr/>
          </p:nvCxnSpPr>
          <p:spPr>
            <a:xfrm>
              <a:off x="2743200" y="3390503"/>
              <a:ext cx="10287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3"/>
              <a:endCxn id="10" idx="1"/>
            </p:cNvCxnSpPr>
            <p:nvPr/>
          </p:nvCxnSpPr>
          <p:spPr>
            <a:xfrm>
              <a:off x="5067300" y="3390503"/>
              <a:ext cx="11049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771900" y="5715794"/>
              <a:ext cx="1295400" cy="685800"/>
            </a:xfrm>
            <a:prstGeom prst="rect">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Context</a:t>
              </a:r>
              <a:endParaRPr lang="en-US" sz="1400" b="1" dirty="0">
                <a:solidFill>
                  <a:schemeClr val="tx1"/>
                </a:solidFill>
              </a:endParaRPr>
            </a:p>
          </p:txBody>
        </p:sp>
        <p:cxnSp>
          <p:nvCxnSpPr>
            <p:cNvPr id="30" name="Straight Arrow Connector 29"/>
            <p:cNvCxnSpPr>
              <a:stCxn id="29" idx="0"/>
              <a:endCxn id="12" idx="2"/>
            </p:cNvCxnSpPr>
            <p:nvPr/>
          </p:nvCxnSpPr>
          <p:spPr>
            <a:xfrm rot="5400000" flipH="1" flipV="1">
              <a:off x="4267002" y="5563196"/>
              <a:ext cx="30519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31" name="Table 30"/>
          <p:cNvGraphicFramePr>
            <a:graphicFrameLocks noGrp="1"/>
          </p:cNvGraphicFramePr>
          <p:nvPr/>
        </p:nvGraphicFramePr>
        <p:xfrm>
          <a:off x="6400800" y="1143000"/>
          <a:ext cx="2438400" cy="4800600"/>
        </p:xfrm>
        <a:graphic>
          <a:graphicData uri="http://schemas.openxmlformats.org/drawingml/2006/table">
            <a:tbl>
              <a:tblPr firstRow="1" bandRow="1">
                <a:tableStyleId>{5940675A-B579-460E-94D1-54222C63F5DA}</a:tableStyleId>
              </a:tblPr>
              <a:tblGrid>
                <a:gridCol w="504497"/>
                <a:gridCol w="1933903"/>
              </a:tblGrid>
              <a:tr h="960120">
                <a:tc>
                  <a:txBody>
                    <a:bodyPr/>
                    <a:lstStyle/>
                    <a:p>
                      <a:r>
                        <a:rPr lang="en-US" dirty="0" smtClean="0"/>
                        <a:t>1</a:t>
                      </a:r>
                      <a:endParaRPr lang="en-US" dirty="0"/>
                    </a:p>
                  </a:txBody>
                  <a:tcPr/>
                </a:tc>
                <a:tc>
                  <a:txBody>
                    <a:bodyPr/>
                    <a:lstStyle/>
                    <a:p>
                      <a:endParaRPr lang="en-US" dirty="0"/>
                    </a:p>
                  </a:txBody>
                  <a:tcPr/>
                </a:tc>
              </a:tr>
              <a:tr h="960120">
                <a:tc>
                  <a:txBody>
                    <a:bodyPr/>
                    <a:lstStyle/>
                    <a:p>
                      <a:r>
                        <a:rPr lang="en-US" dirty="0" smtClean="0"/>
                        <a:t>2</a:t>
                      </a:r>
                      <a:endParaRPr lang="en-US" dirty="0"/>
                    </a:p>
                  </a:txBody>
                  <a:tcPr/>
                </a:tc>
                <a:tc>
                  <a:txBody>
                    <a:bodyPr/>
                    <a:lstStyle/>
                    <a:p>
                      <a:endParaRPr lang="en-US"/>
                    </a:p>
                  </a:txBody>
                  <a:tcPr/>
                </a:tc>
              </a:tr>
              <a:tr h="960120">
                <a:tc>
                  <a:txBody>
                    <a:bodyPr/>
                    <a:lstStyle/>
                    <a:p>
                      <a:r>
                        <a:rPr lang="en-US" dirty="0" smtClean="0"/>
                        <a:t>3</a:t>
                      </a:r>
                      <a:endParaRPr lang="en-US" dirty="0"/>
                    </a:p>
                  </a:txBody>
                  <a:tcPr/>
                </a:tc>
                <a:tc>
                  <a:txBody>
                    <a:bodyPr/>
                    <a:lstStyle/>
                    <a:p>
                      <a:endParaRPr lang="en-US"/>
                    </a:p>
                  </a:txBody>
                  <a:tcPr/>
                </a:tc>
              </a:tr>
              <a:tr h="960120">
                <a:tc>
                  <a:txBody>
                    <a:bodyPr/>
                    <a:lstStyle/>
                    <a:p>
                      <a:r>
                        <a:rPr lang="en-US" dirty="0" smtClean="0"/>
                        <a:t>4</a:t>
                      </a:r>
                      <a:endParaRPr lang="en-US" dirty="0"/>
                    </a:p>
                  </a:txBody>
                  <a:tcPr/>
                </a:tc>
                <a:tc>
                  <a:txBody>
                    <a:bodyPr/>
                    <a:lstStyle/>
                    <a:p>
                      <a:endParaRPr lang="en-US"/>
                    </a:p>
                  </a:txBody>
                  <a:tcPr/>
                </a:tc>
              </a:tr>
              <a:tr h="960120">
                <a:tc>
                  <a:txBody>
                    <a:bodyPr/>
                    <a:lstStyle/>
                    <a:p>
                      <a:r>
                        <a:rPr lang="en-US" dirty="0" smtClean="0"/>
                        <a:t>5</a:t>
                      </a:r>
                      <a:endParaRPr lang="en-US" dirty="0"/>
                    </a:p>
                  </a:txBody>
                  <a:tcPr/>
                </a:tc>
                <a:tc>
                  <a:txBody>
                    <a:bodyPr/>
                    <a:lstStyle/>
                    <a:p>
                      <a:endParaRPr lang="en-US" dirty="0"/>
                    </a:p>
                  </a:txBody>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0A33FD7D-C4C5-42AD-A30A-7A80DA9A99C5}" type="slidenum">
              <a:rPr lang="en-US"/>
              <a:pPr>
                <a:defRPr/>
              </a:pPr>
              <a:t>30</a:t>
            </a:fld>
            <a:endParaRPr lang="en-US"/>
          </a:p>
        </p:txBody>
      </p:sp>
      <p:pic>
        <p:nvPicPr>
          <p:cNvPr id="46084" name="Picture 2" descr="C:\Users\ISEJBP\AppData\Local\Microsoft\Windows\Temporary Internet Files\Content.IE5\GYP8XAPV\MC900250391[1].wmf"/>
          <p:cNvPicPr>
            <a:picLocks noChangeAspect="1" noChangeArrowheads="1"/>
          </p:cNvPicPr>
          <p:nvPr/>
        </p:nvPicPr>
        <p:blipFill>
          <a:blip r:embed="rId2" cstate="print"/>
          <a:srcRect/>
          <a:stretch>
            <a:fillRect/>
          </a:stretch>
        </p:blipFill>
        <p:spPr bwMode="auto">
          <a:xfrm>
            <a:off x="2590800" y="2362200"/>
            <a:ext cx="4267200" cy="3589338"/>
          </a:xfrm>
          <a:prstGeom prst="rect">
            <a:avLst/>
          </a:prstGeom>
          <a:noFill/>
          <a:ln w="9525">
            <a:noFill/>
            <a:miter lim="800000"/>
            <a:headEnd/>
            <a:tailEnd/>
          </a:ln>
        </p:spPr>
      </p:pic>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73C3D67-7AE6-439A-A2B4-B970BF559DD7}" type="slidenum">
              <a:rPr lang="en-US" sz="1200">
                <a:solidFill>
                  <a:schemeClr val="tx1">
                    <a:tint val="75000"/>
                  </a:schemeClr>
                </a:solidFill>
                <a:latin typeface="+mn-lt"/>
              </a:rPr>
              <a:pPr algn="r" fontAlgn="auto">
                <a:spcBef>
                  <a:spcPts val="0"/>
                </a:spcBef>
                <a:spcAft>
                  <a:spcPts val="0"/>
                </a:spcAft>
                <a:defRPr/>
              </a:pPr>
              <a:t>30</a:t>
            </a:fld>
            <a:endParaRPr lang="en-US" sz="1200">
              <a:solidFill>
                <a:schemeClr val="tx1">
                  <a:tint val="75000"/>
                </a:schemeClr>
              </a:solidFill>
              <a:latin typeface="+mn-lt"/>
            </a:endParaRPr>
          </a:p>
        </p:txBody>
      </p:sp>
      <p:sp>
        <p:nvSpPr>
          <p:cNvPr id="6" name="Footer Placeholder 5"/>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rPr>
              <a:t>Fuzzy Awareness</a:t>
            </a:r>
          </a:p>
        </p:txBody>
      </p:sp>
      <p:sp>
        <p:nvSpPr>
          <p:cNvPr id="10" name="Title 1"/>
          <p:cNvSpPr txBox="1">
            <a:spLocks/>
          </p:cNvSpPr>
          <p:nvPr/>
        </p:nvSpPr>
        <p:spPr bwMode="auto">
          <a:xfrm>
            <a:off x="76200" y="304800"/>
            <a:ext cx="8991600" cy="2057400"/>
          </a:xfrm>
          <a:prstGeom prst="ellipse">
            <a:avLst/>
          </a:prstGeom>
          <a:solidFill>
            <a:srgbClr val="FFFF00"/>
          </a:solidFill>
          <a:ln w="12700">
            <a:solidFill>
              <a:schemeClr val="tx1"/>
            </a:solid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1" u="none" strike="noStrike" kern="1200" cap="none" spc="0" normalizeH="0" baseline="0" noProof="0" dirty="0" smtClean="0">
                <a:ln>
                  <a:noFill/>
                </a:ln>
                <a:solidFill>
                  <a:schemeClr val="tx1"/>
                </a:solidFill>
                <a:effectLst/>
                <a:uLnTx/>
                <a:uFillTx/>
                <a:latin typeface="+mj-lt"/>
                <a:ea typeface="+mj-ea"/>
                <a:cs typeface="+mj-cs"/>
              </a:rPr>
              <a:t>Think of Operational Memory as a Bucket with Limited Capacity – if new stuff comes in older stuff will be kicked out.</a:t>
            </a:r>
            <a:endParaRPr kumimoji="0" lang="en-US" sz="28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itle 22"/>
          <p:cNvSpPr>
            <a:spLocks noGrp="1"/>
          </p:cNvSpPr>
          <p:nvPr>
            <p:ph type="title"/>
          </p:nvPr>
        </p:nvSpPr>
        <p:spPr>
          <a:xfrm>
            <a:off x="457200" y="0"/>
            <a:ext cx="8229600" cy="990600"/>
          </a:xfrm>
        </p:spPr>
        <p:txBody>
          <a:bodyPr/>
          <a:lstStyle/>
          <a:p>
            <a:pPr eaLnBrk="1" hangingPunct="1"/>
            <a:r>
              <a:rPr lang="en-US" sz="4000" b="1" smtClean="0"/>
              <a:t>Operational Memory</a:t>
            </a:r>
          </a:p>
        </p:txBody>
      </p:sp>
      <p:sp>
        <p:nvSpPr>
          <p:cNvPr id="27" name="Slide Number Placeholder 5"/>
          <p:cNvSpPr>
            <a:spLocks noGrp="1"/>
          </p:cNvSpPr>
          <p:nvPr>
            <p:ph type="sldNum" sz="quarter" idx="12"/>
          </p:nvPr>
        </p:nvSpPr>
        <p:spPr/>
        <p:txBody>
          <a:bodyPr/>
          <a:lstStyle/>
          <a:p>
            <a:pPr>
              <a:defRPr/>
            </a:pPr>
            <a:fld id="{4DAA26B5-DBB7-47C3-A29B-B963D2F53428}" type="slidenum">
              <a:rPr lang="en-US"/>
              <a:pPr>
                <a:defRPr/>
              </a:pPr>
              <a:t>31</a:t>
            </a:fld>
            <a:endParaRPr lang="en-US"/>
          </a:p>
        </p:txBody>
      </p:sp>
      <p:grpSp>
        <p:nvGrpSpPr>
          <p:cNvPr id="45059" name="Group 1"/>
          <p:cNvGrpSpPr>
            <a:grpSpLocks/>
          </p:cNvGrpSpPr>
          <p:nvPr/>
        </p:nvGrpSpPr>
        <p:grpSpPr bwMode="auto">
          <a:xfrm>
            <a:off x="609600" y="944563"/>
            <a:ext cx="7620000" cy="5024437"/>
            <a:chOff x="-206375" y="609600"/>
            <a:chExt cx="8969375" cy="5548575"/>
          </a:xfrm>
        </p:grpSpPr>
        <p:sp>
          <p:nvSpPr>
            <p:cNvPr id="3" name="6-Point Star 2"/>
            <p:cNvSpPr/>
            <p:nvPr/>
          </p:nvSpPr>
          <p:spPr>
            <a:xfrm>
              <a:off x="229014" y="609600"/>
              <a:ext cx="2133964" cy="1218407"/>
            </a:xfrm>
            <a:prstGeom prst="star6">
              <a:avLst/>
            </a:prstGeom>
            <a:solidFill>
              <a:srgbClr val="8064A2">
                <a:lumMod val="20000"/>
                <a:lumOff val="80000"/>
              </a:srgbClr>
            </a:solidFill>
            <a:ln w="25400" cap="flat" cmpd="sng" algn="ctr">
              <a:solidFill>
                <a:srgbClr val="4F81BD">
                  <a:shade val="50000"/>
                </a:srgb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b="1" dirty="0" smtClean="0">
                  <a:solidFill>
                    <a:sysClr val="windowText" lastClr="000000"/>
                  </a:solidFill>
                </a:rPr>
                <a:t>Iconic Memory</a:t>
              </a:r>
              <a:endParaRPr lang="en-US" b="1" dirty="0">
                <a:solidFill>
                  <a:sysClr val="windowText" lastClr="000000"/>
                </a:solidFill>
              </a:endParaRPr>
            </a:p>
          </p:txBody>
        </p:sp>
        <p:sp>
          <p:nvSpPr>
            <p:cNvPr id="4" name="6-Point Star 3"/>
            <p:cNvSpPr/>
            <p:nvPr/>
          </p:nvSpPr>
          <p:spPr>
            <a:xfrm>
              <a:off x="2362978" y="1219680"/>
              <a:ext cx="2132095" cy="1218407"/>
            </a:xfrm>
            <a:prstGeom prst="star6">
              <a:avLst/>
            </a:prstGeom>
            <a:solidFill>
              <a:srgbClr val="8064A2">
                <a:lumMod val="20000"/>
                <a:lumOff val="80000"/>
              </a:srgbClr>
            </a:solidFill>
            <a:ln w="25400" cap="flat" cmpd="sng" algn="ctr">
              <a:solidFill>
                <a:srgbClr val="4F81BD">
                  <a:shade val="50000"/>
                </a:srgb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b="1" dirty="0" smtClean="0">
                  <a:solidFill>
                    <a:sysClr val="windowText" lastClr="000000"/>
                  </a:solidFill>
                </a:rPr>
                <a:t>Primary Memory</a:t>
              </a:r>
              <a:endParaRPr lang="en-US" b="1" dirty="0">
                <a:solidFill>
                  <a:sysClr val="windowText" lastClr="000000"/>
                </a:solidFill>
              </a:endParaRPr>
            </a:p>
          </p:txBody>
        </p:sp>
        <p:sp>
          <p:nvSpPr>
            <p:cNvPr id="5" name="6-Point Star 4"/>
            <p:cNvSpPr/>
            <p:nvPr/>
          </p:nvSpPr>
          <p:spPr>
            <a:xfrm>
              <a:off x="4495072" y="1752624"/>
              <a:ext cx="2133964" cy="1523447"/>
            </a:xfrm>
            <a:prstGeom prst="star6">
              <a:avLst/>
            </a:prstGeom>
            <a:solidFill>
              <a:srgbClr val="8064A2">
                <a:lumMod val="50000"/>
              </a:srgbClr>
            </a:solidFill>
            <a:ln w="25400" cap="flat" cmpd="sng" algn="ctr">
              <a:solidFill>
                <a:srgbClr val="4F81BD">
                  <a:shade val="50000"/>
                </a:srgb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600" b="1" dirty="0" smtClean="0">
                  <a:solidFill>
                    <a:srgbClr val="FFFF00"/>
                  </a:solidFill>
                </a:rPr>
                <a:t>Operational Memory</a:t>
              </a:r>
              <a:endParaRPr lang="en-US" sz="1600" b="1" dirty="0">
                <a:solidFill>
                  <a:srgbClr val="FFFF00"/>
                </a:solidFill>
              </a:endParaRPr>
            </a:p>
          </p:txBody>
        </p:sp>
        <p:sp>
          <p:nvSpPr>
            <p:cNvPr id="6" name="6-Point Star 5"/>
            <p:cNvSpPr/>
            <p:nvPr/>
          </p:nvSpPr>
          <p:spPr>
            <a:xfrm>
              <a:off x="2362978" y="3581112"/>
              <a:ext cx="2132095" cy="1220161"/>
            </a:xfrm>
            <a:prstGeom prst="star6">
              <a:avLst/>
            </a:prstGeom>
            <a:solidFill>
              <a:srgbClr val="7CB070"/>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600" b="1" dirty="0" smtClean="0">
                  <a:solidFill>
                    <a:sysClr val="windowText" lastClr="000000"/>
                  </a:solidFill>
                </a:rPr>
                <a:t>Semantic Memory</a:t>
              </a:r>
              <a:endParaRPr lang="en-US" sz="1600" b="1" dirty="0">
                <a:solidFill>
                  <a:sysClr val="windowText" lastClr="000000"/>
                </a:solidFill>
              </a:endParaRPr>
            </a:p>
          </p:txBody>
        </p:sp>
        <p:sp>
          <p:nvSpPr>
            <p:cNvPr id="7" name="6-Point Star 6"/>
            <p:cNvSpPr/>
            <p:nvPr/>
          </p:nvSpPr>
          <p:spPr>
            <a:xfrm>
              <a:off x="6629036" y="3581112"/>
              <a:ext cx="2133964" cy="1220161"/>
            </a:xfrm>
            <a:prstGeom prst="star6">
              <a:avLst/>
            </a:prstGeom>
            <a:solidFill>
              <a:srgbClr val="7CB070"/>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600" b="1" dirty="0" smtClean="0">
                  <a:solidFill>
                    <a:sysClr val="windowText" lastClr="000000"/>
                  </a:solidFill>
                </a:rPr>
                <a:t>Episodic Memory</a:t>
              </a:r>
              <a:endParaRPr lang="en-US" sz="1600" b="1" dirty="0">
                <a:solidFill>
                  <a:sysClr val="windowText" lastClr="000000"/>
                </a:solidFill>
              </a:endParaRPr>
            </a:p>
          </p:txBody>
        </p:sp>
        <p:sp>
          <p:nvSpPr>
            <p:cNvPr id="8" name="6-Point Star 7"/>
            <p:cNvSpPr/>
            <p:nvPr/>
          </p:nvSpPr>
          <p:spPr>
            <a:xfrm>
              <a:off x="4495072" y="4191192"/>
              <a:ext cx="2133964" cy="1218408"/>
            </a:xfrm>
            <a:prstGeom prst="star6">
              <a:avLst/>
            </a:prstGeom>
            <a:solidFill>
              <a:srgbClr val="7CB070"/>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600" b="1" dirty="0" smtClean="0">
                  <a:solidFill>
                    <a:sysClr val="windowText" lastClr="000000"/>
                  </a:solidFill>
                </a:rPr>
                <a:t>Procedural Memory</a:t>
              </a:r>
              <a:endParaRPr lang="en-US" sz="1600" b="1" dirty="0">
                <a:solidFill>
                  <a:sysClr val="windowText" lastClr="000000"/>
                </a:solidFill>
              </a:endParaRPr>
            </a:p>
          </p:txBody>
        </p:sp>
        <p:sp>
          <p:nvSpPr>
            <p:cNvPr id="9" name="6-Point Star 8"/>
            <p:cNvSpPr/>
            <p:nvPr/>
          </p:nvSpPr>
          <p:spPr>
            <a:xfrm>
              <a:off x="6629036" y="1219680"/>
              <a:ext cx="2133964" cy="1218407"/>
            </a:xfrm>
            <a:prstGeom prst="star6">
              <a:avLst/>
            </a:prstGeom>
            <a:solidFill>
              <a:srgbClr val="8064A2">
                <a:lumMod val="60000"/>
                <a:lumOff val="40000"/>
              </a:srgbClr>
            </a:solidFill>
            <a:ln w="25400" cap="flat" cmpd="sng" algn="ctr">
              <a:solidFill>
                <a:srgbClr val="4BACC6">
                  <a:lumMod val="50000"/>
                </a:srgb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600" b="1" dirty="0" smtClean="0">
                  <a:solidFill>
                    <a:sysClr val="windowText" lastClr="000000"/>
                  </a:solidFill>
                </a:rPr>
                <a:t>Prospective Memory</a:t>
              </a:r>
              <a:endParaRPr lang="en-US" sz="1600" b="1" dirty="0">
                <a:solidFill>
                  <a:sysClr val="windowText" lastClr="000000"/>
                </a:solidFill>
              </a:endParaRPr>
            </a:p>
          </p:txBody>
        </p:sp>
        <p:cxnSp>
          <p:nvCxnSpPr>
            <p:cNvPr id="10" name="Straight Arrow Connector 9"/>
            <p:cNvCxnSpPr>
              <a:stCxn id="6" idx="5"/>
              <a:endCxn id="5" idx="3"/>
            </p:cNvCxnSpPr>
            <p:nvPr/>
          </p:nvCxnSpPr>
          <p:spPr>
            <a:xfrm flipV="1">
              <a:off x="3428091" y="2895648"/>
              <a:ext cx="1066981" cy="685463"/>
            </a:xfrm>
            <a:prstGeom prst="straightConnector1">
              <a:avLst/>
            </a:prstGeom>
            <a:noFill/>
            <a:ln w="38100"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5"/>
              <a:endCxn id="5" idx="2"/>
            </p:cNvCxnSpPr>
            <p:nvPr/>
          </p:nvCxnSpPr>
          <p:spPr>
            <a:xfrm flipV="1">
              <a:off x="5562055" y="3276071"/>
              <a:ext cx="0" cy="915121"/>
            </a:xfrm>
            <a:prstGeom prst="straightConnector1">
              <a:avLst/>
            </a:prstGeom>
            <a:noFill/>
            <a:ln w="38100"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5"/>
              <a:endCxn id="5" idx="1"/>
            </p:cNvCxnSpPr>
            <p:nvPr/>
          </p:nvCxnSpPr>
          <p:spPr>
            <a:xfrm flipH="1" flipV="1">
              <a:off x="6629036" y="2895648"/>
              <a:ext cx="1066982" cy="685463"/>
            </a:xfrm>
            <a:prstGeom prst="straightConnector1">
              <a:avLst/>
            </a:prstGeom>
            <a:noFill/>
            <a:ln w="38100"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381375" y="5625231"/>
              <a:ext cx="5030324" cy="532944"/>
            </a:xfrm>
            <a:prstGeom prst="rect">
              <a:avLst/>
            </a:prstGeom>
            <a:solidFill>
              <a:srgbClr val="7CB070"/>
            </a:solidFill>
            <a:ln w="381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400" b="1" dirty="0" smtClean="0">
                  <a:solidFill>
                    <a:sysClr val="windowText" lastClr="000000"/>
                  </a:solidFill>
                </a:rPr>
                <a:t>Long Term Permanent Memory / Learning</a:t>
              </a:r>
              <a:endParaRPr lang="en-US" sz="1400" b="1" dirty="0">
                <a:solidFill>
                  <a:sysClr val="windowText" lastClr="000000"/>
                </a:solidFill>
              </a:endParaRPr>
            </a:p>
          </p:txBody>
        </p:sp>
        <p:sp>
          <p:nvSpPr>
            <p:cNvPr id="15" name="6-Point Star 14"/>
            <p:cNvSpPr/>
            <p:nvPr/>
          </p:nvSpPr>
          <p:spPr>
            <a:xfrm>
              <a:off x="4495072" y="1067160"/>
              <a:ext cx="2204971" cy="685464"/>
            </a:xfrm>
            <a:prstGeom prst="star6">
              <a:avLst/>
            </a:prstGeom>
            <a:solidFill>
              <a:srgbClr val="8064A2">
                <a:lumMod val="40000"/>
                <a:lumOff val="60000"/>
              </a:srgbClr>
            </a:solidFill>
            <a:ln w="25400" cap="flat" cmpd="sng" algn="ctr">
              <a:solidFill>
                <a:srgbClr val="4F81BD">
                  <a:shade val="50000"/>
                </a:srgb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smtClean="0">
                  <a:solidFill>
                    <a:srgbClr val="002060"/>
                  </a:solidFill>
                </a:rPr>
                <a:t>Rehearsal</a:t>
              </a:r>
              <a:endParaRPr lang="en-US" sz="2000" b="1" dirty="0">
                <a:solidFill>
                  <a:srgbClr val="002060"/>
                </a:solidFill>
              </a:endParaRPr>
            </a:p>
          </p:txBody>
        </p:sp>
        <p:sp>
          <p:nvSpPr>
            <p:cNvPr id="16" name="Oval 15"/>
            <p:cNvSpPr/>
            <p:nvPr/>
          </p:nvSpPr>
          <p:spPr>
            <a:xfrm>
              <a:off x="-206375" y="3123552"/>
              <a:ext cx="2332037" cy="1220161"/>
            </a:xfrm>
            <a:prstGeom prst="ellipse">
              <a:avLst/>
            </a:prstGeom>
            <a:solidFill>
              <a:sysClr val="windowText" lastClr="000000"/>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smtClean="0"/>
                <a:t>Forgetting</a:t>
              </a:r>
              <a:endParaRPr lang="en-US" sz="2000" b="1" dirty="0"/>
            </a:p>
          </p:txBody>
        </p:sp>
        <p:cxnSp>
          <p:nvCxnSpPr>
            <p:cNvPr id="17" name="Curved Connector 16"/>
            <p:cNvCxnSpPr>
              <a:stCxn id="3" idx="2"/>
              <a:endCxn id="16" idx="1"/>
            </p:cNvCxnSpPr>
            <p:nvPr/>
          </p:nvCxnSpPr>
          <p:spPr>
            <a:xfrm rot="5400000">
              <a:off x="-21546" y="1984698"/>
              <a:ext cx="1474233" cy="1160853"/>
            </a:xfrm>
            <a:prstGeom prst="curvedConnector3">
              <a:avLst>
                <a:gd name="adj1" fmla="val 50000"/>
              </a:avLst>
            </a:prstGeom>
            <a:noFill/>
            <a:ln w="76200"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8" name="Curved Connector 34"/>
            <p:cNvCxnSpPr>
              <a:stCxn id="4" idx="3"/>
              <a:endCxn id="16" idx="0"/>
            </p:cNvCxnSpPr>
            <p:nvPr/>
          </p:nvCxnSpPr>
          <p:spPr>
            <a:xfrm rot="10800000" flipV="1">
              <a:off x="959644" y="2133485"/>
              <a:ext cx="1403335" cy="990066"/>
            </a:xfrm>
            <a:prstGeom prst="curvedConnector2">
              <a:avLst/>
            </a:prstGeom>
            <a:noFill/>
            <a:ln w="57150"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6" idx="2"/>
              <a:endCxn id="16" idx="5"/>
            </p:cNvCxnSpPr>
            <p:nvPr/>
          </p:nvCxnSpPr>
          <p:spPr>
            <a:xfrm rot="5400000" flipH="1">
              <a:off x="2288460" y="3660707"/>
              <a:ext cx="636248" cy="1644882"/>
            </a:xfrm>
            <a:prstGeom prst="curvedConnector3">
              <a:avLst>
                <a:gd name="adj1" fmla="val -39677"/>
              </a:avLst>
            </a:prstGeom>
            <a:noFill/>
            <a:ln w="28575" cap="flat" cmpd="sng" algn="ctr">
              <a:solidFill>
                <a:srgbClr val="4F81BD">
                  <a:shade val="95000"/>
                  <a:satMod val="105000"/>
                </a:srgbClr>
              </a:solidFill>
              <a:prstDash val="dash"/>
              <a:tailEnd type="arrow"/>
            </a:ln>
            <a:effectLst/>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7" idx="2"/>
              <a:endCxn id="16" idx="3"/>
            </p:cNvCxnSpPr>
            <p:nvPr/>
          </p:nvCxnSpPr>
          <p:spPr>
            <a:xfrm rot="5400000" flipH="1">
              <a:off x="3597457" y="702711"/>
              <a:ext cx="636248" cy="7560875"/>
            </a:xfrm>
            <a:prstGeom prst="curvedConnector3">
              <a:avLst>
                <a:gd name="adj1" fmla="val -39677"/>
              </a:avLst>
            </a:prstGeom>
            <a:noFill/>
            <a:ln w="28575" cap="flat" cmpd="sng" algn="ctr">
              <a:solidFill>
                <a:srgbClr val="4F81BD">
                  <a:shade val="95000"/>
                  <a:satMod val="105000"/>
                </a:srgbClr>
              </a:solidFill>
              <a:prstDash val="dash"/>
              <a:tailEnd type="arrow"/>
            </a:ln>
            <a:effectLst/>
          </p:spPr>
          <p:style>
            <a:lnRef idx="1">
              <a:schemeClr val="accent1"/>
            </a:lnRef>
            <a:fillRef idx="0">
              <a:schemeClr val="accent1"/>
            </a:fillRef>
            <a:effectRef idx="0">
              <a:schemeClr val="accent1"/>
            </a:effectRef>
            <a:fontRef idx="minor">
              <a:schemeClr val="tx1"/>
            </a:fontRef>
          </p:style>
        </p:cxnSp>
        <p:cxnSp>
          <p:nvCxnSpPr>
            <p:cNvPr id="21" name="Curved Connector 38"/>
            <p:cNvCxnSpPr>
              <a:stCxn id="8" idx="3"/>
              <a:endCxn id="16" idx="4"/>
            </p:cNvCxnSpPr>
            <p:nvPr/>
          </p:nvCxnSpPr>
          <p:spPr>
            <a:xfrm rot="10800000">
              <a:off x="959645" y="4343712"/>
              <a:ext cx="3535430" cy="761286"/>
            </a:xfrm>
            <a:prstGeom prst="curvedConnector2">
              <a:avLst/>
            </a:prstGeom>
            <a:noFill/>
            <a:ln w="28575" cap="flat" cmpd="sng" algn="ctr">
              <a:solidFill>
                <a:srgbClr val="4F81BD">
                  <a:shade val="95000"/>
                  <a:satMod val="105000"/>
                </a:srgbClr>
              </a:solidFill>
              <a:prstDash val="dash"/>
              <a:tailEnd type="arrow"/>
            </a:ln>
            <a:effectLst/>
          </p:spPr>
          <p:style>
            <a:lnRef idx="1">
              <a:schemeClr val="accent1"/>
            </a:lnRef>
            <a:fillRef idx="0">
              <a:schemeClr val="accent1"/>
            </a:fillRef>
            <a:effectRef idx="0">
              <a:schemeClr val="accent1"/>
            </a:effectRef>
            <a:fontRef idx="minor">
              <a:schemeClr val="tx1"/>
            </a:fontRef>
          </p:style>
        </p:cxnSp>
        <p:cxnSp>
          <p:nvCxnSpPr>
            <p:cNvPr id="22" name="Curved Connector 34"/>
            <p:cNvCxnSpPr>
              <a:stCxn id="5" idx="3"/>
              <a:endCxn id="16" idx="7"/>
            </p:cNvCxnSpPr>
            <p:nvPr/>
          </p:nvCxnSpPr>
          <p:spPr>
            <a:xfrm rot="10800000" flipV="1">
              <a:off x="1784145" y="2895209"/>
              <a:ext cx="2710930" cy="407031"/>
            </a:xfrm>
            <a:prstGeom prst="curvedConnector2">
              <a:avLst/>
            </a:prstGeom>
            <a:noFill/>
            <a:ln w="57150"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grpSp>
      <p:sp>
        <p:nvSpPr>
          <p:cNvPr id="24" name="Slide Number Placeholder 2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8CCD006-2D6A-4071-A7AC-FF74256E4EB6}" type="slidenum">
              <a:rPr lang="en-US" sz="1200">
                <a:solidFill>
                  <a:schemeClr val="tx1">
                    <a:tint val="75000"/>
                  </a:schemeClr>
                </a:solidFill>
                <a:latin typeface="+mn-lt"/>
              </a:rPr>
              <a:pPr algn="r" fontAlgn="auto">
                <a:spcBef>
                  <a:spcPts val="0"/>
                </a:spcBef>
                <a:spcAft>
                  <a:spcPts val="0"/>
                </a:spcAft>
                <a:defRPr/>
              </a:pPr>
              <a:t>31</a:t>
            </a:fld>
            <a:endParaRPr lang="en-US" sz="1200">
              <a:solidFill>
                <a:schemeClr val="tx1">
                  <a:tint val="75000"/>
                </a:schemeClr>
              </a:solidFill>
              <a:latin typeface="+mn-lt"/>
            </a:endParaRPr>
          </a:p>
        </p:txBody>
      </p:sp>
      <p:sp>
        <p:nvSpPr>
          <p:cNvPr id="25" name="Footer Placeholder 24"/>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rPr>
              <a:t>Fuzzy Awareness</a:t>
            </a:r>
          </a:p>
        </p:txBody>
      </p:sp>
      <p:sp>
        <p:nvSpPr>
          <p:cNvPr id="28" name="Title 1"/>
          <p:cNvSpPr txBox="1">
            <a:spLocks/>
          </p:cNvSpPr>
          <p:nvPr/>
        </p:nvSpPr>
        <p:spPr bwMode="auto">
          <a:xfrm>
            <a:off x="304800" y="5105400"/>
            <a:ext cx="3124200" cy="1524000"/>
          </a:xfrm>
          <a:prstGeom prst="ellipse">
            <a:avLst/>
          </a:prstGeom>
          <a:solidFill>
            <a:srgbClr val="FFFF00"/>
          </a:solidFill>
          <a:ln w="9525">
            <a:solidFill>
              <a:schemeClr val="tx1"/>
            </a:solid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1" u="none" strike="noStrike" kern="1200" cap="none" spc="0" normalizeH="0" baseline="0" noProof="0" dirty="0" smtClean="0">
                <a:ln>
                  <a:noFill/>
                </a:ln>
                <a:solidFill>
                  <a:schemeClr val="tx1"/>
                </a:solidFill>
                <a:effectLst/>
                <a:uLnTx/>
                <a:uFillTx/>
                <a:latin typeface="+mj-lt"/>
                <a:ea typeface="+mj-ea"/>
                <a:cs typeface="+mj-cs"/>
              </a:rPr>
              <a:t>A Key to Effective Operational Memory is Efficient Forgetting</a:t>
            </a:r>
            <a:endParaRPr kumimoji="0" lang="en-US"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57200" y="2286000"/>
            <a:ext cx="5638800" cy="2819400"/>
            <a:chOff x="-206375" y="609600"/>
            <a:chExt cx="8969375" cy="5548575"/>
          </a:xfrm>
        </p:grpSpPr>
        <p:sp>
          <p:nvSpPr>
            <p:cNvPr id="3" name="6-Point Star 2"/>
            <p:cNvSpPr/>
            <p:nvPr/>
          </p:nvSpPr>
          <p:spPr>
            <a:xfrm>
              <a:off x="229014" y="609600"/>
              <a:ext cx="2133964" cy="1218407"/>
            </a:xfrm>
            <a:prstGeom prst="star6">
              <a:avLst/>
            </a:prstGeom>
            <a:solidFill>
              <a:srgbClr val="8064A2">
                <a:lumMod val="20000"/>
                <a:lumOff val="80000"/>
              </a:srgbClr>
            </a:solidFill>
            <a:ln w="25400" cap="flat" cmpd="sng" algn="ctr">
              <a:solidFill>
                <a:srgbClr val="4F81BD">
                  <a:shade val="50000"/>
                </a:srgb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100" b="1" dirty="0" smtClean="0">
                  <a:solidFill>
                    <a:sysClr val="windowText" lastClr="000000"/>
                  </a:solidFill>
                </a:rPr>
                <a:t>Iconic Memory</a:t>
              </a:r>
              <a:endParaRPr lang="en-US" sz="1100" b="1" dirty="0">
                <a:solidFill>
                  <a:sysClr val="windowText" lastClr="000000"/>
                </a:solidFill>
              </a:endParaRPr>
            </a:p>
          </p:txBody>
        </p:sp>
        <p:sp>
          <p:nvSpPr>
            <p:cNvPr id="4" name="6-Point Star 3"/>
            <p:cNvSpPr/>
            <p:nvPr/>
          </p:nvSpPr>
          <p:spPr>
            <a:xfrm>
              <a:off x="2362978" y="1219680"/>
              <a:ext cx="2132095" cy="1218407"/>
            </a:xfrm>
            <a:prstGeom prst="star6">
              <a:avLst/>
            </a:prstGeom>
            <a:solidFill>
              <a:srgbClr val="8064A2">
                <a:lumMod val="20000"/>
                <a:lumOff val="80000"/>
              </a:srgbClr>
            </a:solidFill>
            <a:ln w="25400" cap="flat" cmpd="sng" algn="ctr">
              <a:solidFill>
                <a:srgbClr val="4F81BD">
                  <a:shade val="50000"/>
                </a:srgb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100" b="1" dirty="0" smtClean="0">
                  <a:solidFill>
                    <a:sysClr val="windowText" lastClr="000000"/>
                  </a:solidFill>
                </a:rPr>
                <a:t>Primary Memory</a:t>
              </a:r>
              <a:endParaRPr lang="en-US" sz="1100" b="1" dirty="0">
                <a:solidFill>
                  <a:sysClr val="windowText" lastClr="000000"/>
                </a:solidFill>
              </a:endParaRPr>
            </a:p>
          </p:txBody>
        </p:sp>
        <p:sp>
          <p:nvSpPr>
            <p:cNvPr id="5" name="6-Point Star 4"/>
            <p:cNvSpPr/>
            <p:nvPr/>
          </p:nvSpPr>
          <p:spPr>
            <a:xfrm>
              <a:off x="4495072" y="1752624"/>
              <a:ext cx="2133964" cy="1523447"/>
            </a:xfrm>
            <a:prstGeom prst="star6">
              <a:avLst/>
            </a:prstGeom>
            <a:solidFill>
              <a:srgbClr val="8064A2">
                <a:lumMod val="50000"/>
              </a:srgbClr>
            </a:solidFill>
            <a:ln w="25400" cap="flat" cmpd="sng" algn="ctr">
              <a:solidFill>
                <a:srgbClr val="4F81BD">
                  <a:shade val="50000"/>
                </a:srgb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050" b="1" dirty="0" smtClean="0">
                  <a:solidFill>
                    <a:srgbClr val="FFFF00"/>
                  </a:solidFill>
                </a:rPr>
                <a:t>Operational Memory</a:t>
              </a:r>
              <a:endParaRPr lang="en-US" sz="1050" b="1" dirty="0">
                <a:solidFill>
                  <a:srgbClr val="FFFF00"/>
                </a:solidFill>
              </a:endParaRPr>
            </a:p>
          </p:txBody>
        </p:sp>
        <p:sp>
          <p:nvSpPr>
            <p:cNvPr id="6" name="6-Point Star 5"/>
            <p:cNvSpPr/>
            <p:nvPr/>
          </p:nvSpPr>
          <p:spPr>
            <a:xfrm>
              <a:off x="2362978" y="3581112"/>
              <a:ext cx="2132095" cy="1220161"/>
            </a:xfrm>
            <a:prstGeom prst="star6">
              <a:avLst/>
            </a:prstGeom>
            <a:solidFill>
              <a:srgbClr val="7CB070"/>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050" b="1" dirty="0" smtClean="0">
                  <a:solidFill>
                    <a:sysClr val="windowText" lastClr="000000"/>
                  </a:solidFill>
                </a:rPr>
                <a:t>Semantic Memory</a:t>
              </a:r>
              <a:endParaRPr lang="en-US" sz="1050" b="1" dirty="0">
                <a:solidFill>
                  <a:sysClr val="windowText" lastClr="000000"/>
                </a:solidFill>
              </a:endParaRPr>
            </a:p>
          </p:txBody>
        </p:sp>
        <p:sp>
          <p:nvSpPr>
            <p:cNvPr id="7" name="6-Point Star 6"/>
            <p:cNvSpPr/>
            <p:nvPr/>
          </p:nvSpPr>
          <p:spPr>
            <a:xfrm>
              <a:off x="6629036" y="3581112"/>
              <a:ext cx="2133964" cy="1220161"/>
            </a:xfrm>
            <a:prstGeom prst="star6">
              <a:avLst/>
            </a:prstGeom>
            <a:solidFill>
              <a:srgbClr val="7CB070"/>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050" b="1" dirty="0" smtClean="0">
                  <a:solidFill>
                    <a:sysClr val="windowText" lastClr="000000"/>
                  </a:solidFill>
                </a:rPr>
                <a:t>Episodic Memory</a:t>
              </a:r>
              <a:endParaRPr lang="en-US" sz="1050" b="1" dirty="0">
                <a:solidFill>
                  <a:sysClr val="windowText" lastClr="000000"/>
                </a:solidFill>
              </a:endParaRPr>
            </a:p>
          </p:txBody>
        </p:sp>
        <p:sp>
          <p:nvSpPr>
            <p:cNvPr id="8" name="6-Point Star 7"/>
            <p:cNvSpPr/>
            <p:nvPr/>
          </p:nvSpPr>
          <p:spPr>
            <a:xfrm>
              <a:off x="4495072" y="4191192"/>
              <a:ext cx="2133964" cy="1218408"/>
            </a:xfrm>
            <a:prstGeom prst="star6">
              <a:avLst/>
            </a:prstGeom>
            <a:solidFill>
              <a:srgbClr val="7CB070"/>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050" b="1" dirty="0" smtClean="0">
                  <a:solidFill>
                    <a:sysClr val="windowText" lastClr="000000"/>
                  </a:solidFill>
                </a:rPr>
                <a:t>Procedural Memory</a:t>
              </a:r>
              <a:endParaRPr lang="en-US" sz="1050" b="1" dirty="0">
                <a:solidFill>
                  <a:sysClr val="windowText" lastClr="000000"/>
                </a:solidFill>
              </a:endParaRPr>
            </a:p>
          </p:txBody>
        </p:sp>
        <p:sp>
          <p:nvSpPr>
            <p:cNvPr id="9" name="6-Point Star 8"/>
            <p:cNvSpPr/>
            <p:nvPr/>
          </p:nvSpPr>
          <p:spPr>
            <a:xfrm>
              <a:off x="6629036" y="1219680"/>
              <a:ext cx="2133964" cy="1218407"/>
            </a:xfrm>
            <a:prstGeom prst="star6">
              <a:avLst/>
            </a:prstGeom>
            <a:solidFill>
              <a:srgbClr val="8064A2">
                <a:lumMod val="60000"/>
                <a:lumOff val="40000"/>
              </a:srgbClr>
            </a:solidFill>
            <a:ln w="25400" cap="flat" cmpd="sng" algn="ctr">
              <a:solidFill>
                <a:srgbClr val="4BACC6">
                  <a:lumMod val="50000"/>
                </a:srgb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050" b="1" dirty="0" smtClean="0">
                  <a:solidFill>
                    <a:sysClr val="windowText" lastClr="000000"/>
                  </a:solidFill>
                </a:rPr>
                <a:t>Prospective Memory</a:t>
              </a:r>
              <a:endParaRPr lang="en-US" sz="1050" b="1" dirty="0">
                <a:solidFill>
                  <a:sysClr val="windowText" lastClr="000000"/>
                </a:solidFill>
              </a:endParaRPr>
            </a:p>
          </p:txBody>
        </p:sp>
        <p:cxnSp>
          <p:nvCxnSpPr>
            <p:cNvPr id="10" name="Straight Arrow Connector 9"/>
            <p:cNvCxnSpPr>
              <a:stCxn id="6" idx="5"/>
              <a:endCxn id="5" idx="3"/>
            </p:cNvCxnSpPr>
            <p:nvPr/>
          </p:nvCxnSpPr>
          <p:spPr>
            <a:xfrm flipV="1">
              <a:off x="3428091" y="2895648"/>
              <a:ext cx="1066981" cy="685463"/>
            </a:xfrm>
            <a:prstGeom prst="straightConnector1">
              <a:avLst/>
            </a:prstGeom>
            <a:noFill/>
            <a:ln w="38100"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5"/>
              <a:endCxn id="5" idx="2"/>
            </p:cNvCxnSpPr>
            <p:nvPr/>
          </p:nvCxnSpPr>
          <p:spPr>
            <a:xfrm flipV="1">
              <a:off x="5562055" y="3276071"/>
              <a:ext cx="0" cy="915121"/>
            </a:xfrm>
            <a:prstGeom prst="straightConnector1">
              <a:avLst/>
            </a:prstGeom>
            <a:noFill/>
            <a:ln w="38100"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5"/>
              <a:endCxn id="5" idx="1"/>
            </p:cNvCxnSpPr>
            <p:nvPr/>
          </p:nvCxnSpPr>
          <p:spPr>
            <a:xfrm flipH="1" flipV="1">
              <a:off x="6629036" y="2895648"/>
              <a:ext cx="1066982" cy="685463"/>
            </a:xfrm>
            <a:prstGeom prst="straightConnector1">
              <a:avLst/>
            </a:prstGeom>
            <a:noFill/>
            <a:ln w="38100"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381375" y="5625231"/>
              <a:ext cx="5030324" cy="532944"/>
            </a:xfrm>
            <a:prstGeom prst="rect">
              <a:avLst/>
            </a:prstGeom>
            <a:solidFill>
              <a:srgbClr val="7CB070"/>
            </a:solidFill>
            <a:ln w="381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000" b="1" dirty="0" smtClean="0">
                  <a:solidFill>
                    <a:sysClr val="windowText" lastClr="000000"/>
                  </a:solidFill>
                </a:rPr>
                <a:t>Long Term Permanent Memory / Learning</a:t>
              </a:r>
              <a:endParaRPr lang="en-US" sz="1000" b="1" dirty="0">
                <a:solidFill>
                  <a:sysClr val="windowText" lastClr="000000"/>
                </a:solidFill>
              </a:endParaRPr>
            </a:p>
          </p:txBody>
        </p:sp>
        <p:sp>
          <p:nvSpPr>
            <p:cNvPr id="15" name="6-Point Star 14"/>
            <p:cNvSpPr/>
            <p:nvPr/>
          </p:nvSpPr>
          <p:spPr>
            <a:xfrm>
              <a:off x="4495072" y="1067160"/>
              <a:ext cx="2204971" cy="685464"/>
            </a:xfrm>
            <a:prstGeom prst="star6">
              <a:avLst/>
            </a:prstGeom>
            <a:solidFill>
              <a:srgbClr val="8064A2">
                <a:lumMod val="40000"/>
                <a:lumOff val="60000"/>
              </a:srgbClr>
            </a:solidFill>
            <a:ln w="25400" cap="flat" cmpd="sng" algn="ctr">
              <a:solidFill>
                <a:srgbClr val="4F81BD">
                  <a:shade val="50000"/>
                </a:srgb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200" b="1" dirty="0" smtClean="0">
                  <a:solidFill>
                    <a:srgbClr val="002060"/>
                  </a:solidFill>
                </a:rPr>
                <a:t>Rehearsal</a:t>
              </a:r>
              <a:endParaRPr lang="en-US" sz="1200" b="1" dirty="0">
                <a:solidFill>
                  <a:srgbClr val="002060"/>
                </a:solidFill>
              </a:endParaRPr>
            </a:p>
          </p:txBody>
        </p:sp>
        <p:sp>
          <p:nvSpPr>
            <p:cNvPr id="16" name="Oval 15"/>
            <p:cNvSpPr/>
            <p:nvPr/>
          </p:nvSpPr>
          <p:spPr>
            <a:xfrm>
              <a:off x="-206375" y="3123552"/>
              <a:ext cx="2332037" cy="1220161"/>
            </a:xfrm>
            <a:prstGeom prst="ellipse">
              <a:avLst/>
            </a:prstGeom>
            <a:solidFill>
              <a:sysClr val="windowText" lastClr="000000"/>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1200" b="1" dirty="0" smtClean="0"/>
                <a:t>Forgetting</a:t>
              </a:r>
              <a:endParaRPr lang="en-US" sz="1200" b="1" dirty="0"/>
            </a:p>
          </p:txBody>
        </p:sp>
        <p:cxnSp>
          <p:nvCxnSpPr>
            <p:cNvPr id="17" name="Curved Connector 16"/>
            <p:cNvCxnSpPr>
              <a:stCxn id="3" idx="2"/>
              <a:endCxn id="16" idx="1"/>
            </p:cNvCxnSpPr>
            <p:nvPr/>
          </p:nvCxnSpPr>
          <p:spPr>
            <a:xfrm rot="5400000">
              <a:off x="-21546" y="1984698"/>
              <a:ext cx="1474233" cy="1160853"/>
            </a:xfrm>
            <a:prstGeom prst="curvedConnector3">
              <a:avLst>
                <a:gd name="adj1" fmla="val 50000"/>
              </a:avLst>
            </a:prstGeom>
            <a:noFill/>
            <a:ln w="76200"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8" name="Curved Connector 34"/>
            <p:cNvCxnSpPr>
              <a:stCxn id="4" idx="3"/>
              <a:endCxn id="16" idx="0"/>
            </p:cNvCxnSpPr>
            <p:nvPr/>
          </p:nvCxnSpPr>
          <p:spPr>
            <a:xfrm rot="10800000" flipV="1">
              <a:off x="959644" y="2133485"/>
              <a:ext cx="1403335" cy="990066"/>
            </a:xfrm>
            <a:prstGeom prst="curvedConnector2">
              <a:avLst/>
            </a:prstGeom>
            <a:noFill/>
            <a:ln w="57150"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6" idx="2"/>
              <a:endCxn id="16" idx="5"/>
            </p:cNvCxnSpPr>
            <p:nvPr/>
          </p:nvCxnSpPr>
          <p:spPr>
            <a:xfrm rot="5400000" flipH="1">
              <a:off x="2288460" y="3660707"/>
              <a:ext cx="636248" cy="1644882"/>
            </a:xfrm>
            <a:prstGeom prst="curvedConnector3">
              <a:avLst>
                <a:gd name="adj1" fmla="val 11170"/>
              </a:avLst>
            </a:prstGeom>
            <a:noFill/>
            <a:ln w="28575" cap="flat" cmpd="sng" algn="ctr">
              <a:solidFill>
                <a:srgbClr val="4F81BD">
                  <a:shade val="95000"/>
                  <a:satMod val="105000"/>
                </a:srgbClr>
              </a:solidFill>
              <a:prstDash val="dash"/>
              <a:tailEnd type="arrow"/>
            </a:ln>
            <a:effectLst/>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7" idx="2"/>
              <a:endCxn id="16" idx="3"/>
            </p:cNvCxnSpPr>
            <p:nvPr/>
          </p:nvCxnSpPr>
          <p:spPr>
            <a:xfrm rot="5400000" flipH="1">
              <a:off x="3597457" y="702711"/>
              <a:ext cx="636248" cy="7560875"/>
            </a:xfrm>
            <a:prstGeom prst="curvedConnector3">
              <a:avLst>
                <a:gd name="adj1" fmla="val -106414"/>
              </a:avLst>
            </a:prstGeom>
            <a:noFill/>
            <a:ln w="28575" cap="flat" cmpd="sng" algn="ctr">
              <a:solidFill>
                <a:srgbClr val="4F81BD">
                  <a:shade val="95000"/>
                  <a:satMod val="105000"/>
                </a:srgbClr>
              </a:solidFill>
              <a:prstDash val="dash"/>
              <a:tailEnd type="arrow"/>
            </a:ln>
            <a:effectLst/>
          </p:spPr>
          <p:style>
            <a:lnRef idx="1">
              <a:schemeClr val="accent1"/>
            </a:lnRef>
            <a:fillRef idx="0">
              <a:schemeClr val="accent1"/>
            </a:fillRef>
            <a:effectRef idx="0">
              <a:schemeClr val="accent1"/>
            </a:effectRef>
            <a:fontRef idx="minor">
              <a:schemeClr val="tx1"/>
            </a:fontRef>
          </p:style>
        </p:cxnSp>
        <p:cxnSp>
          <p:nvCxnSpPr>
            <p:cNvPr id="21" name="Curved Connector 38"/>
            <p:cNvCxnSpPr>
              <a:stCxn id="8" idx="3"/>
              <a:endCxn id="16" idx="4"/>
            </p:cNvCxnSpPr>
            <p:nvPr/>
          </p:nvCxnSpPr>
          <p:spPr>
            <a:xfrm rot="10800000">
              <a:off x="959645" y="4343712"/>
              <a:ext cx="3535430" cy="761286"/>
            </a:xfrm>
            <a:prstGeom prst="curvedConnector2">
              <a:avLst/>
            </a:prstGeom>
            <a:noFill/>
            <a:ln w="28575" cap="flat" cmpd="sng" algn="ctr">
              <a:solidFill>
                <a:srgbClr val="4F81BD">
                  <a:shade val="95000"/>
                  <a:satMod val="105000"/>
                </a:srgbClr>
              </a:solidFill>
              <a:prstDash val="dash"/>
              <a:tailEnd type="arrow"/>
            </a:ln>
            <a:effectLst/>
          </p:spPr>
          <p:style>
            <a:lnRef idx="1">
              <a:schemeClr val="accent1"/>
            </a:lnRef>
            <a:fillRef idx="0">
              <a:schemeClr val="accent1"/>
            </a:fillRef>
            <a:effectRef idx="0">
              <a:schemeClr val="accent1"/>
            </a:effectRef>
            <a:fontRef idx="minor">
              <a:schemeClr val="tx1"/>
            </a:fontRef>
          </p:style>
        </p:cxnSp>
        <p:cxnSp>
          <p:nvCxnSpPr>
            <p:cNvPr id="22" name="Curved Connector 34"/>
            <p:cNvCxnSpPr>
              <a:stCxn id="5" idx="3"/>
              <a:endCxn id="16" idx="7"/>
            </p:cNvCxnSpPr>
            <p:nvPr/>
          </p:nvCxnSpPr>
          <p:spPr>
            <a:xfrm rot="10800000" flipV="1">
              <a:off x="1784145" y="2895209"/>
              <a:ext cx="2710930" cy="407031"/>
            </a:xfrm>
            <a:prstGeom prst="curvedConnector2">
              <a:avLst/>
            </a:prstGeom>
            <a:noFill/>
            <a:ln w="57150"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grpSp>
      <p:sp>
        <p:nvSpPr>
          <p:cNvPr id="30" name="Title 29"/>
          <p:cNvSpPr>
            <a:spLocks noGrp="1"/>
          </p:cNvSpPr>
          <p:nvPr>
            <p:ph type="title"/>
          </p:nvPr>
        </p:nvSpPr>
        <p:spPr>
          <a:xfrm>
            <a:off x="228600" y="152400"/>
            <a:ext cx="8229600" cy="1143000"/>
          </a:xfrm>
        </p:spPr>
        <p:txBody>
          <a:bodyPr/>
          <a:lstStyle/>
          <a:p>
            <a:r>
              <a:rPr lang="en-US" sz="2800" dirty="0" smtClean="0"/>
              <a:t>Describe 5 situations that involve Operational Memory </a:t>
            </a:r>
            <a:endParaRPr lang="en-US" sz="2800" dirty="0"/>
          </a:p>
        </p:txBody>
      </p:sp>
      <p:graphicFrame>
        <p:nvGraphicFramePr>
          <p:cNvPr id="31" name="Table 30"/>
          <p:cNvGraphicFramePr>
            <a:graphicFrameLocks noGrp="1"/>
          </p:cNvGraphicFramePr>
          <p:nvPr/>
        </p:nvGraphicFramePr>
        <p:xfrm>
          <a:off x="6553200" y="1219200"/>
          <a:ext cx="2438400" cy="4800600"/>
        </p:xfrm>
        <a:graphic>
          <a:graphicData uri="http://schemas.openxmlformats.org/drawingml/2006/table">
            <a:tbl>
              <a:tblPr firstRow="1" bandRow="1">
                <a:tableStyleId>{5940675A-B579-460E-94D1-54222C63F5DA}</a:tableStyleId>
              </a:tblPr>
              <a:tblGrid>
                <a:gridCol w="504497"/>
                <a:gridCol w="1933903"/>
              </a:tblGrid>
              <a:tr h="960120">
                <a:tc>
                  <a:txBody>
                    <a:bodyPr/>
                    <a:lstStyle/>
                    <a:p>
                      <a:r>
                        <a:rPr lang="en-US" dirty="0" smtClean="0"/>
                        <a:t>1</a:t>
                      </a:r>
                      <a:endParaRPr lang="en-US" dirty="0"/>
                    </a:p>
                  </a:txBody>
                  <a:tcPr/>
                </a:tc>
                <a:tc>
                  <a:txBody>
                    <a:bodyPr/>
                    <a:lstStyle/>
                    <a:p>
                      <a:endParaRPr lang="en-US" dirty="0"/>
                    </a:p>
                  </a:txBody>
                  <a:tcPr/>
                </a:tc>
              </a:tr>
              <a:tr h="960120">
                <a:tc>
                  <a:txBody>
                    <a:bodyPr/>
                    <a:lstStyle/>
                    <a:p>
                      <a:r>
                        <a:rPr lang="en-US" dirty="0" smtClean="0"/>
                        <a:t>2</a:t>
                      </a:r>
                      <a:endParaRPr lang="en-US" dirty="0"/>
                    </a:p>
                  </a:txBody>
                  <a:tcPr/>
                </a:tc>
                <a:tc>
                  <a:txBody>
                    <a:bodyPr/>
                    <a:lstStyle/>
                    <a:p>
                      <a:endParaRPr lang="en-US"/>
                    </a:p>
                  </a:txBody>
                  <a:tcPr/>
                </a:tc>
              </a:tr>
              <a:tr h="960120">
                <a:tc>
                  <a:txBody>
                    <a:bodyPr/>
                    <a:lstStyle/>
                    <a:p>
                      <a:r>
                        <a:rPr lang="en-US" dirty="0" smtClean="0"/>
                        <a:t>3</a:t>
                      </a:r>
                      <a:endParaRPr lang="en-US" dirty="0"/>
                    </a:p>
                  </a:txBody>
                  <a:tcPr/>
                </a:tc>
                <a:tc>
                  <a:txBody>
                    <a:bodyPr/>
                    <a:lstStyle/>
                    <a:p>
                      <a:endParaRPr lang="en-US"/>
                    </a:p>
                  </a:txBody>
                  <a:tcPr/>
                </a:tc>
              </a:tr>
              <a:tr h="960120">
                <a:tc>
                  <a:txBody>
                    <a:bodyPr/>
                    <a:lstStyle/>
                    <a:p>
                      <a:r>
                        <a:rPr lang="en-US" dirty="0" smtClean="0"/>
                        <a:t>4</a:t>
                      </a:r>
                      <a:endParaRPr lang="en-US" dirty="0"/>
                    </a:p>
                  </a:txBody>
                  <a:tcPr/>
                </a:tc>
                <a:tc>
                  <a:txBody>
                    <a:bodyPr/>
                    <a:lstStyle/>
                    <a:p>
                      <a:endParaRPr lang="en-US"/>
                    </a:p>
                  </a:txBody>
                  <a:tcPr/>
                </a:tc>
              </a:tr>
              <a:tr h="960120">
                <a:tc>
                  <a:txBody>
                    <a:bodyPr/>
                    <a:lstStyle/>
                    <a:p>
                      <a:r>
                        <a:rPr lang="en-US" dirty="0" smtClean="0"/>
                        <a:t>5</a:t>
                      </a:r>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3"/>
          <p:cNvSpPr>
            <a:spLocks noGrp="1"/>
          </p:cNvSpPr>
          <p:nvPr>
            <p:ph type="sldNum" sz="quarter" idx="12"/>
          </p:nvPr>
        </p:nvSpPr>
        <p:spPr bwMode="auto">
          <a:xfrm>
            <a:off x="8382000" y="6019800"/>
            <a:ext cx="457200" cy="457200"/>
          </a:xfrm>
          <a:ln>
            <a:round/>
            <a:headEnd/>
            <a:tailEnd/>
          </a:ln>
        </p:spPr>
        <p:txBody>
          <a:bodyPr/>
          <a:lstStyle/>
          <a:p>
            <a:fld id="{0C74089D-6ABA-4532-A676-1D1D4D49701A}" type="slidenum">
              <a:rPr lang="en-US" smtClean="0"/>
              <a:pPr/>
              <a:t>33</a:t>
            </a:fld>
            <a:endParaRPr lang="en-US" smtClean="0"/>
          </a:p>
        </p:txBody>
      </p:sp>
      <p:pic>
        <p:nvPicPr>
          <p:cNvPr id="59396" name="Picture 2" descr="C:\Documents and Settings\Brian Peacock\My Documents\My Pictures\10-31-2009 3;36;30 PM.jpg"/>
          <p:cNvPicPr>
            <a:picLocks noChangeAspect="1" noChangeArrowheads="1"/>
          </p:cNvPicPr>
          <p:nvPr/>
        </p:nvPicPr>
        <p:blipFill>
          <a:blip r:embed="rId3" cstate="print"/>
          <a:srcRect/>
          <a:stretch>
            <a:fillRect/>
          </a:stretch>
        </p:blipFill>
        <p:spPr bwMode="auto">
          <a:xfrm>
            <a:off x="304800" y="152400"/>
            <a:ext cx="4191000" cy="6380163"/>
          </a:xfrm>
          <a:prstGeom prst="rect">
            <a:avLst/>
          </a:prstGeom>
          <a:noFill/>
          <a:ln w="9525">
            <a:noFill/>
            <a:miter lim="800000"/>
            <a:headEnd/>
            <a:tailEnd/>
          </a:ln>
        </p:spPr>
      </p:pic>
      <p:sp>
        <p:nvSpPr>
          <p:cNvPr id="59397" name="TextBox 6"/>
          <p:cNvSpPr txBox="1">
            <a:spLocks noChangeArrowheads="1"/>
          </p:cNvSpPr>
          <p:nvPr/>
        </p:nvSpPr>
        <p:spPr bwMode="auto">
          <a:xfrm>
            <a:off x="4648200" y="533400"/>
            <a:ext cx="4267200" cy="2554545"/>
          </a:xfrm>
          <a:prstGeom prst="rect">
            <a:avLst/>
          </a:prstGeom>
          <a:solidFill>
            <a:srgbClr val="99CCFF"/>
          </a:solidFill>
          <a:ln w="19050">
            <a:solidFill>
              <a:schemeClr val="tx1"/>
            </a:solidFill>
            <a:miter lim="800000"/>
            <a:headEnd/>
            <a:tailEnd/>
          </a:ln>
        </p:spPr>
        <p:txBody>
          <a:bodyPr wrap="square">
            <a:spAutoFit/>
          </a:bodyPr>
          <a:lstStyle/>
          <a:p>
            <a:pPr>
              <a:buFont typeface="Arial" pitchFamily="34" charset="0"/>
              <a:buChar char="•"/>
            </a:pPr>
            <a:r>
              <a:rPr lang="en-US" sz="2000" b="1" dirty="0">
                <a:solidFill>
                  <a:srgbClr val="0000CC"/>
                </a:solidFill>
              </a:rPr>
              <a:t>Welcome to Phoenix Sky Harbor</a:t>
            </a:r>
          </a:p>
          <a:p>
            <a:endParaRPr lang="en-US" sz="2000" dirty="0">
              <a:solidFill>
                <a:srgbClr val="0000CC"/>
              </a:solidFill>
            </a:endParaRPr>
          </a:p>
          <a:p>
            <a:pPr>
              <a:buFont typeface="Arial" pitchFamily="34" charset="0"/>
              <a:buChar char="•"/>
            </a:pPr>
            <a:r>
              <a:rPr lang="en-US" sz="2000" dirty="0">
                <a:solidFill>
                  <a:srgbClr val="0000CC"/>
                </a:solidFill>
              </a:rPr>
              <a:t>Taxi via Golf 8, Foxtrot, Foxtrot 12, </a:t>
            </a:r>
            <a:r>
              <a:rPr lang="en-US" sz="2000" b="1" dirty="0" smtClean="0">
                <a:solidFill>
                  <a:srgbClr val="0000CC"/>
                </a:solidFill>
              </a:rPr>
              <a:t>HOLD SHORT </a:t>
            </a:r>
            <a:r>
              <a:rPr lang="en-US" sz="2000" dirty="0" smtClean="0">
                <a:solidFill>
                  <a:srgbClr val="0000CC"/>
                </a:solidFill>
              </a:rPr>
              <a:t>of 25R </a:t>
            </a:r>
          </a:p>
          <a:p>
            <a:pPr>
              <a:buFont typeface="Arial" pitchFamily="34" charset="0"/>
              <a:buChar char="•"/>
            </a:pPr>
            <a:r>
              <a:rPr lang="en-US" sz="2000" dirty="0" smtClean="0">
                <a:solidFill>
                  <a:srgbClr val="0000CC"/>
                </a:solidFill>
              </a:rPr>
              <a:t>wait for further instructions </a:t>
            </a:r>
          </a:p>
          <a:p>
            <a:pPr>
              <a:buFont typeface="Arial" pitchFamily="34" charset="0"/>
              <a:buChar char="•"/>
            </a:pPr>
            <a:r>
              <a:rPr lang="en-US" sz="2000" dirty="0" smtClean="0">
                <a:solidFill>
                  <a:srgbClr val="0000CC"/>
                </a:solidFill>
              </a:rPr>
              <a:t>then </a:t>
            </a:r>
            <a:r>
              <a:rPr lang="en-US" sz="2000" dirty="0">
                <a:solidFill>
                  <a:srgbClr val="0000CC"/>
                </a:solidFill>
              </a:rPr>
              <a:t>proceed along Echo 12, Echo, Delta, Tango, Bravo, Charlie 9 to Terminal 4</a:t>
            </a:r>
          </a:p>
        </p:txBody>
      </p:sp>
      <p:sp>
        <p:nvSpPr>
          <p:cNvPr id="7" name="TextBox 6"/>
          <p:cNvSpPr txBox="1"/>
          <p:nvPr/>
        </p:nvSpPr>
        <p:spPr>
          <a:xfrm>
            <a:off x="2286000" y="3352800"/>
            <a:ext cx="6781800" cy="3245941"/>
          </a:xfrm>
          <a:prstGeom prst="ellipse">
            <a:avLst/>
          </a:prstGeom>
          <a:solidFill>
            <a:srgbClr val="FFFF00"/>
          </a:solidFill>
          <a:ln w="9525">
            <a:solidFill>
              <a:schemeClr val="tx1"/>
            </a:solidFill>
          </a:ln>
        </p:spPr>
        <p:txBody>
          <a:bodyPr wrap="square" rtlCol="0">
            <a:spAutoFit/>
          </a:bodyPr>
          <a:lstStyle/>
          <a:p>
            <a:pPr>
              <a:buFont typeface="Arial" pitchFamily="34" charset="0"/>
              <a:buChar char="•"/>
            </a:pPr>
            <a:r>
              <a:rPr lang="en-US" i="1" dirty="0" smtClean="0"/>
              <a:t>The pilot will read back these instructions </a:t>
            </a:r>
          </a:p>
          <a:p>
            <a:pPr>
              <a:buFont typeface="Arial" pitchFamily="34" charset="0"/>
              <a:buChar char="•"/>
            </a:pPr>
            <a:endParaRPr lang="en-US" i="1" dirty="0" smtClean="0"/>
          </a:p>
          <a:p>
            <a:pPr>
              <a:buFont typeface="Arial" pitchFamily="34" charset="0"/>
              <a:buChar char="•"/>
            </a:pPr>
            <a:r>
              <a:rPr lang="en-US" i="1" dirty="0" smtClean="0"/>
              <a:t>An experienced pilot will know the route “off by heart”. </a:t>
            </a:r>
          </a:p>
          <a:p>
            <a:pPr>
              <a:buFont typeface="Arial" pitchFamily="34" charset="0"/>
              <a:buChar char="•"/>
            </a:pPr>
            <a:endParaRPr lang="en-US" i="1" dirty="0" smtClean="0"/>
          </a:p>
          <a:p>
            <a:pPr>
              <a:buFont typeface="Arial" pitchFamily="34" charset="0"/>
              <a:buChar char="•"/>
            </a:pPr>
            <a:r>
              <a:rPr lang="en-US" i="1" dirty="0" smtClean="0"/>
              <a:t>Sometimes pilots have read back the instructions and then forgot to HOLD SHORT!!</a:t>
            </a:r>
            <a:endParaRPr lang="en-US"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easier to remember?</a:t>
            </a:r>
            <a:endParaRPr lang="en-US" dirty="0"/>
          </a:p>
        </p:txBody>
      </p:sp>
      <p:sp>
        <p:nvSpPr>
          <p:cNvPr id="5" name="Content Placeholder 4"/>
          <p:cNvSpPr>
            <a:spLocks noGrp="1"/>
          </p:cNvSpPr>
          <p:nvPr>
            <p:ph idx="1"/>
          </p:nvPr>
        </p:nvSpPr>
        <p:spPr/>
        <p:txBody>
          <a:bodyPr/>
          <a:lstStyle/>
          <a:p>
            <a:r>
              <a:rPr lang="en-US" dirty="0" smtClean="0"/>
              <a:t>42874695</a:t>
            </a:r>
          </a:p>
          <a:p>
            <a:pPr lvl="1">
              <a:buNone/>
            </a:pPr>
            <a:r>
              <a:rPr lang="en-US" dirty="0" smtClean="0"/>
              <a:t>or</a:t>
            </a:r>
          </a:p>
          <a:p>
            <a:r>
              <a:rPr lang="en-US" dirty="0" smtClean="0"/>
              <a:t>59 46 87 24</a:t>
            </a:r>
          </a:p>
          <a:p>
            <a:endParaRPr lang="en-US" dirty="0" smtClean="0"/>
          </a:p>
          <a:p>
            <a:r>
              <a:rPr lang="en-US" dirty="0" smtClean="0"/>
              <a:t>CAT DOG RAT COW</a:t>
            </a:r>
          </a:p>
          <a:p>
            <a:pPr lvl="1">
              <a:buNone/>
            </a:pPr>
            <a:r>
              <a:rPr lang="en-US" dirty="0" smtClean="0"/>
              <a:t>or</a:t>
            </a:r>
          </a:p>
          <a:p>
            <a:r>
              <a:rPr lang="en-US" dirty="0" smtClean="0"/>
              <a:t>TGA AOC WOA CTR</a:t>
            </a:r>
            <a:endParaRPr lang="en-US" dirty="0"/>
          </a:p>
        </p:txBody>
      </p:sp>
      <p:sp>
        <p:nvSpPr>
          <p:cNvPr id="4" name="Slide Number Placeholder 3"/>
          <p:cNvSpPr>
            <a:spLocks noGrp="1"/>
          </p:cNvSpPr>
          <p:nvPr>
            <p:ph type="sldNum" sz="quarter" idx="12"/>
          </p:nvPr>
        </p:nvSpPr>
        <p:spPr/>
        <p:txBody>
          <a:bodyPr/>
          <a:lstStyle/>
          <a:p>
            <a:pPr>
              <a:defRPr/>
            </a:pPr>
            <a:fld id="{EFE08C97-5C44-42B1-8FCD-9B2B529C7F01}" type="slidenum">
              <a:rPr lang="en-US" smtClean="0"/>
              <a:pPr>
                <a:defRPr/>
              </a:pPr>
              <a:t>34</a:t>
            </a:fld>
            <a:endParaRPr lang="en-US"/>
          </a:p>
        </p:txBody>
      </p:sp>
      <p:sp>
        <p:nvSpPr>
          <p:cNvPr id="6" name="TextBox 5"/>
          <p:cNvSpPr txBox="1"/>
          <p:nvPr/>
        </p:nvSpPr>
        <p:spPr>
          <a:xfrm>
            <a:off x="4419600" y="1371600"/>
            <a:ext cx="4343400" cy="3721715"/>
          </a:xfrm>
          <a:prstGeom prst="cube">
            <a:avLst/>
          </a:prstGeom>
          <a:solidFill>
            <a:srgbClr val="FFFF00"/>
          </a:solidFill>
          <a:ln w="9525">
            <a:solidFill>
              <a:schemeClr val="tx1"/>
            </a:solidFill>
          </a:ln>
        </p:spPr>
        <p:txBody>
          <a:bodyPr wrap="square" rtlCol="0">
            <a:spAutoFit/>
          </a:bodyPr>
          <a:lstStyle/>
          <a:p>
            <a:pPr algn="ctr"/>
            <a:r>
              <a:rPr lang="en-US" sz="4400" dirty="0" smtClean="0"/>
              <a:t>A “chunk” can be as big as a house!</a:t>
            </a:r>
            <a:endParaRPr lang="en-US" sz="4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p:nvPr>
        </p:nvSpPr>
        <p:spPr>
          <a:xfrm>
            <a:off x="304800" y="457200"/>
            <a:ext cx="8229600" cy="1143000"/>
          </a:xfrm>
        </p:spPr>
        <p:txBody>
          <a:bodyPr>
            <a:normAutofit fontScale="90000"/>
          </a:bodyPr>
          <a:lstStyle/>
          <a:p>
            <a:pPr eaLnBrk="1" hangingPunct="1"/>
            <a:r>
              <a:rPr lang="en-US" sz="4000" b="1" dirty="0" smtClean="0"/>
              <a:t>Miller’s Law of Operational Memory </a:t>
            </a:r>
            <a:br>
              <a:rPr lang="en-US" sz="4000" b="1" dirty="0" smtClean="0"/>
            </a:br>
            <a:r>
              <a:rPr lang="en-US" sz="4000" b="1" dirty="0" smtClean="0"/>
              <a:t/>
            </a:r>
            <a:br>
              <a:rPr lang="en-US" sz="4000" b="1" dirty="0" smtClean="0"/>
            </a:br>
            <a:r>
              <a:rPr lang="en-US" sz="4000" b="1" dirty="0" smtClean="0"/>
              <a:t>7 + / - 2 chunks</a:t>
            </a:r>
          </a:p>
        </p:txBody>
      </p:sp>
      <p:sp>
        <p:nvSpPr>
          <p:cNvPr id="8" name="Slide Number Placeholder 5"/>
          <p:cNvSpPr>
            <a:spLocks noGrp="1"/>
          </p:cNvSpPr>
          <p:nvPr>
            <p:ph type="sldNum" sz="quarter" idx="12"/>
          </p:nvPr>
        </p:nvSpPr>
        <p:spPr/>
        <p:txBody>
          <a:bodyPr/>
          <a:lstStyle/>
          <a:p>
            <a:pPr>
              <a:defRPr/>
            </a:pPr>
            <a:fld id="{F40A6FF9-0654-423E-AB12-7D5C1A4DF795}" type="slidenum">
              <a:rPr lang="en-US"/>
              <a:pPr>
                <a:defRPr/>
              </a:pPr>
              <a:t>35</a:t>
            </a:fld>
            <a:endParaRPr lang="en-US"/>
          </a:p>
        </p:txBody>
      </p:sp>
      <p:sp>
        <p:nvSpPr>
          <p:cNvPr id="43012" name="Rectangle 2"/>
          <p:cNvSpPr>
            <a:spLocks noChangeArrowheads="1"/>
          </p:cNvSpPr>
          <p:nvPr/>
        </p:nvSpPr>
        <p:spPr bwMode="auto">
          <a:xfrm>
            <a:off x="381000" y="2133600"/>
            <a:ext cx="8382000" cy="3108325"/>
          </a:xfrm>
          <a:prstGeom prst="rect">
            <a:avLst/>
          </a:prstGeom>
          <a:noFill/>
          <a:ln w="9525">
            <a:noFill/>
            <a:miter lim="800000"/>
            <a:headEnd/>
            <a:tailEnd/>
          </a:ln>
        </p:spPr>
        <p:txBody>
          <a:bodyPr>
            <a:spAutoFit/>
          </a:bodyPr>
          <a:lstStyle/>
          <a:p>
            <a:r>
              <a:rPr lang="en-US" sz="2800" b="1" dirty="0">
                <a:latin typeface="Calibri" pitchFamily="34" charset="0"/>
              </a:rPr>
              <a:t>The Magical Number Seven, Plus or Minus Two: Some Limits on Our Capacity for Processing Information</a:t>
            </a:r>
          </a:p>
          <a:p>
            <a:endParaRPr lang="en-US" sz="2800" b="1" dirty="0">
              <a:latin typeface="Calibri" pitchFamily="34" charset="0"/>
            </a:endParaRPr>
          </a:p>
          <a:p>
            <a:r>
              <a:rPr lang="en-US" sz="2800" b="1" dirty="0">
                <a:latin typeface="Calibri" pitchFamily="34" charset="0"/>
              </a:rPr>
              <a:t>by George A. Miller</a:t>
            </a:r>
          </a:p>
          <a:p>
            <a:endParaRPr lang="en-US" sz="2800" b="1" dirty="0">
              <a:latin typeface="Calibri" pitchFamily="34" charset="0"/>
            </a:endParaRPr>
          </a:p>
          <a:p>
            <a:r>
              <a:rPr lang="en-US" sz="2800" b="1" i="1" dirty="0">
                <a:latin typeface="Calibri" pitchFamily="34" charset="0"/>
              </a:rPr>
              <a:t>The Psychological Review, 1956, vol. 63, pp. 81-97</a:t>
            </a:r>
            <a:r>
              <a:rPr lang="en-US" sz="2800" b="1" dirty="0">
                <a:latin typeface="Calibri" pitchFamily="34" charset="0"/>
              </a:rPr>
              <a:t/>
            </a:r>
            <a:br>
              <a:rPr lang="en-US" sz="2800" b="1" dirty="0">
                <a:latin typeface="Calibri" pitchFamily="34" charset="0"/>
              </a:rPr>
            </a:br>
            <a:endParaRPr lang="en-US" sz="2800" b="1" dirty="0">
              <a:latin typeface="Calibri" pitchFamily="34" charset="0"/>
            </a:endParaRPr>
          </a:p>
        </p:txBody>
      </p:sp>
      <p:sp>
        <p:nvSpPr>
          <p:cNvPr id="43013" name="Rectangle 3"/>
          <p:cNvSpPr>
            <a:spLocks noChangeArrowheads="1"/>
          </p:cNvSpPr>
          <p:nvPr/>
        </p:nvSpPr>
        <p:spPr bwMode="auto">
          <a:xfrm>
            <a:off x="0" y="4953000"/>
            <a:ext cx="9067800" cy="1168539"/>
          </a:xfrm>
          <a:prstGeom prst="ellipse">
            <a:avLst/>
          </a:prstGeom>
          <a:solidFill>
            <a:srgbClr val="FFFF00"/>
          </a:solidFill>
          <a:ln w="9525">
            <a:solidFill>
              <a:schemeClr val="tx1"/>
            </a:solidFill>
            <a:miter lim="800000"/>
            <a:headEnd/>
            <a:tailEnd/>
          </a:ln>
        </p:spPr>
        <p:txBody>
          <a:bodyPr wrap="square">
            <a:spAutoFit/>
          </a:bodyPr>
          <a:lstStyle/>
          <a:p>
            <a:r>
              <a:rPr lang="en-US" sz="2400" b="1" i="1" dirty="0">
                <a:latin typeface="Calibri" pitchFamily="34" charset="0"/>
              </a:rPr>
              <a:t>…….the probability of recall is greater when </a:t>
            </a:r>
            <a:r>
              <a:rPr lang="en-US" sz="2400" b="1" i="1" dirty="0" smtClean="0">
                <a:latin typeface="Calibri" pitchFamily="34" charset="0"/>
              </a:rPr>
              <a:t>a </a:t>
            </a:r>
            <a:r>
              <a:rPr lang="en-US" sz="2400" b="1" i="1" dirty="0">
                <a:latin typeface="Calibri" pitchFamily="34" charset="0"/>
              </a:rPr>
              <a:t>"chunking" strategy is </a:t>
            </a:r>
            <a:r>
              <a:rPr lang="en-US" sz="2400" b="1" i="1" dirty="0" smtClean="0">
                <a:latin typeface="Calibri" pitchFamily="34" charset="0"/>
              </a:rPr>
              <a:t>used, but what is a chunk?</a:t>
            </a:r>
            <a:endParaRPr lang="en-US" sz="2400" b="1" i="1" dirty="0">
              <a:latin typeface="Calibri" pitchFamily="34" charset="0"/>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534359F-6795-47E1-A413-094B4CB629AE}" type="slidenum">
              <a:rPr lang="en-US" sz="1200">
                <a:solidFill>
                  <a:schemeClr val="tx1">
                    <a:tint val="75000"/>
                  </a:schemeClr>
                </a:solidFill>
                <a:latin typeface="+mn-lt"/>
              </a:rPr>
              <a:pPr algn="r" fontAlgn="auto">
                <a:spcBef>
                  <a:spcPts val="0"/>
                </a:spcBef>
                <a:spcAft>
                  <a:spcPts val="0"/>
                </a:spcAft>
                <a:defRPr/>
              </a:pPr>
              <a:t>35</a:t>
            </a:fld>
            <a:endParaRPr lang="en-US" sz="1200">
              <a:solidFill>
                <a:schemeClr val="tx1">
                  <a:tint val="75000"/>
                </a:schemeClr>
              </a:solidFill>
              <a:latin typeface="+mn-lt"/>
            </a:endParaRPr>
          </a:p>
        </p:txBody>
      </p:sp>
      <p:sp>
        <p:nvSpPr>
          <p:cNvPr id="6" name="Footer Placeholder 5"/>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rPr>
              <a:t>Fuzzy Awareness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Affecting Operational Memory</a:t>
            </a:r>
            <a:endParaRPr lang="en-US" dirty="0"/>
          </a:p>
        </p:txBody>
      </p:sp>
      <p:sp>
        <p:nvSpPr>
          <p:cNvPr id="5" name="Content Placeholder 4"/>
          <p:cNvSpPr>
            <a:spLocks noGrp="1"/>
          </p:cNvSpPr>
          <p:nvPr>
            <p:ph idx="1"/>
          </p:nvPr>
        </p:nvSpPr>
        <p:spPr>
          <a:xfrm>
            <a:off x="304800" y="1524000"/>
            <a:ext cx="5181600" cy="4525963"/>
          </a:xfrm>
        </p:spPr>
        <p:txBody>
          <a:bodyPr>
            <a:normAutofit lnSpcReduction="10000"/>
          </a:bodyPr>
          <a:lstStyle/>
          <a:p>
            <a:r>
              <a:rPr lang="en-US" sz="2400" b="1" dirty="0" smtClean="0"/>
              <a:t>Interference</a:t>
            </a:r>
          </a:p>
          <a:p>
            <a:pPr lvl="1"/>
            <a:r>
              <a:rPr lang="en-US" sz="2000" b="1" dirty="0" smtClean="0"/>
              <a:t>Retroactive</a:t>
            </a:r>
            <a:r>
              <a:rPr lang="en-US" sz="2000" dirty="0" smtClean="0"/>
              <a:t> – information interpolated during the retention period</a:t>
            </a:r>
          </a:p>
          <a:p>
            <a:pPr lvl="1"/>
            <a:r>
              <a:rPr lang="en-US" sz="2000" b="1" dirty="0" smtClean="0"/>
              <a:t>Proactive</a:t>
            </a:r>
            <a:r>
              <a:rPr lang="en-US" sz="2000" dirty="0" smtClean="0"/>
              <a:t> – information presented before the item to be remembered</a:t>
            </a:r>
          </a:p>
          <a:p>
            <a:r>
              <a:rPr lang="en-US" sz="2400" b="1" dirty="0" smtClean="0"/>
              <a:t>Primacy and </a:t>
            </a:r>
            <a:r>
              <a:rPr lang="en-US" sz="2400" b="1" dirty="0" err="1" smtClean="0"/>
              <a:t>recency</a:t>
            </a:r>
            <a:endParaRPr lang="en-US" sz="2400" dirty="0" smtClean="0"/>
          </a:p>
          <a:p>
            <a:pPr lvl="1"/>
            <a:r>
              <a:rPr lang="en-US" sz="2000" dirty="0" smtClean="0"/>
              <a:t>items at the beginning and end of a list are more likely to be remembered than those in the middle</a:t>
            </a:r>
          </a:p>
          <a:p>
            <a:r>
              <a:rPr lang="en-US" sz="2400" b="1" dirty="0" smtClean="0"/>
              <a:t>Rehearsal</a:t>
            </a:r>
            <a:r>
              <a:rPr lang="en-US" sz="2400" dirty="0" smtClean="0"/>
              <a:t> </a:t>
            </a:r>
          </a:p>
          <a:p>
            <a:pPr lvl="1"/>
            <a:r>
              <a:rPr lang="en-US" sz="2000" dirty="0" smtClean="0"/>
              <a:t>it is possible to maintain retention by rehearsing it</a:t>
            </a:r>
            <a:endParaRPr lang="en-US" sz="2000" dirty="0"/>
          </a:p>
        </p:txBody>
      </p:sp>
      <p:sp>
        <p:nvSpPr>
          <p:cNvPr id="4" name="Slide Number Placeholder 3"/>
          <p:cNvSpPr>
            <a:spLocks noGrp="1"/>
          </p:cNvSpPr>
          <p:nvPr>
            <p:ph type="sldNum" sz="quarter" idx="12"/>
          </p:nvPr>
        </p:nvSpPr>
        <p:spPr/>
        <p:txBody>
          <a:bodyPr/>
          <a:lstStyle/>
          <a:p>
            <a:pPr>
              <a:defRPr/>
            </a:pPr>
            <a:fld id="{EFE08C97-5C44-42B1-8FCD-9B2B529C7F01}" type="slidenum">
              <a:rPr lang="en-US" smtClean="0"/>
              <a:pPr>
                <a:defRPr/>
              </a:pPr>
              <a:t>36</a:t>
            </a:fld>
            <a:endParaRPr lang="en-US"/>
          </a:p>
        </p:txBody>
      </p:sp>
      <p:sp>
        <p:nvSpPr>
          <p:cNvPr id="6" name="TextBox 5"/>
          <p:cNvSpPr txBox="1"/>
          <p:nvPr/>
        </p:nvSpPr>
        <p:spPr>
          <a:xfrm>
            <a:off x="5486400" y="1371600"/>
            <a:ext cx="3124200" cy="5453182"/>
          </a:xfrm>
          <a:prstGeom prst="ellipse">
            <a:avLst/>
          </a:prstGeom>
          <a:solidFill>
            <a:srgbClr val="FFFF00"/>
          </a:solidFill>
          <a:ln w="12700">
            <a:solidFill>
              <a:schemeClr val="tx1"/>
            </a:solidFill>
          </a:ln>
        </p:spPr>
        <p:txBody>
          <a:bodyPr wrap="square" rtlCol="0">
            <a:spAutoFit/>
          </a:bodyPr>
          <a:lstStyle/>
          <a:p>
            <a:pPr>
              <a:buFont typeface="Arial" pitchFamily="34" charset="0"/>
              <a:buChar char="•"/>
            </a:pPr>
            <a:r>
              <a:rPr lang="en-US" sz="1600" i="1" dirty="0" smtClean="0"/>
              <a:t>Read the two sets of numbers:</a:t>
            </a:r>
          </a:p>
          <a:p>
            <a:pPr>
              <a:buFont typeface="Arial" pitchFamily="34" charset="0"/>
              <a:buChar char="•"/>
            </a:pPr>
            <a:endParaRPr lang="en-US" sz="1600" i="1" dirty="0" smtClean="0"/>
          </a:p>
          <a:p>
            <a:r>
              <a:rPr lang="en-US" sz="1600" i="1" dirty="0" smtClean="0"/>
              <a:t>	783962541</a:t>
            </a:r>
          </a:p>
          <a:p>
            <a:r>
              <a:rPr lang="en-US" sz="1600" i="1" smtClean="0"/>
              <a:t>	859476231</a:t>
            </a:r>
            <a:endParaRPr lang="en-US" sz="1600" i="1" dirty="0" smtClean="0"/>
          </a:p>
          <a:p>
            <a:pPr>
              <a:buFont typeface="Arial" pitchFamily="34" charset="0"/>
              <a:buChar char="•"/>
            </a:pPr>
            <a:endParaRPr lang="en-US" sz="1600" i="1" dirty="0" smtClean="0"/>
          </a:p>
          <a:p>
            <a:pPr>
              <a:buFont typeface="Arial" pitchFamily="34" charset="0"/>
              <a:buChar char="•"/>
            </a:pPr>
            <a:r>
              <a:rPr lang="en-US" sz="1600" i="1" dirty="0" smtClean="0"/>
              <a:t>Close your eyes and repeat the </a:t>
            </a:r>
            <a:r>
              <a:rPr lang="en-US" sz="1600" b="1" i="1" dirty="0" smtClean="0"/>
              <a:t>FIRST </a:t>
            </a:r>
            <a:r>
              <a:rPr lang="en-US" sz="1600" i="1" dirty="0" smtClean="0"/>
              <a:t>set to yourself</a:t>
            </a:r>
          </a:p>
          <a:p>
            <a:pPr>
              <a:buFont typeface="Arial" pitchFamily="34" charset="0"/>
              <a:buChar char="•"/>
            </a:pPr>
            <a:endParaRPr lang="en-US" sz="1600" i="1" dirty="0" smtClean="0"/>
          </a:p>
          <a:p>
            <a:pPr>
              <a:buFont typeface="Arial" pitchFamily="34" charset="0"/>
              <a:buChar char="•"/>
            </a:pPr>
            <a:r>
              <a:rPr lang="en-US" sz="1600" i="1" dirty="0" smtClean="0"/>
              <a:t>Open your eyes and check your mistakes</a:t>
            </a:r>
          </a:p>
          <a:p>
            <a:pPr>
              <a:buFont typeface="Arial" pitchFamily="34" charset="0"/>
              <a:buChar char="•"/>
            </a:pPr>
            <a:endParaRPr lang="en-US" sz="1600" i="1" dirty="0" smtClean="0"/>
          </a:p>
          <a:p>
            <a:pPr>
              <a:buFont typeface="Arial" pitchFamily="34" charset="0"/>
              <a:buChar char="•"/>
            </a:pPr>
            <a:r>
              <a:rPr lang="en-US" sz="1600" i="1" dirty="0" smtClean="0"/>
              <a:t>Now group the digits and try again</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381000" y="228600"/>
            <a:ext cx="8229600" cy="1371600"/>
          </a:xfrm>
        </p:spPr>
        <p:txBody>
          <a:bodyPr>
            <a:normAutofit fontScale="90000"/>
          </a:bodyPr>
          <a:lstStyle/>
          <a:p>
            <a:pPr eaLnBrk="1" hangingPunct="1"/>
            <a:r>
              <a:rPr lang="en-US" sz="3600" b="1" smtClean="0"/>
              <a:t>The Real World is full of Relevant Information, Noise and Distractions, and Individual and Situational Differences</a:t>
            </a:r>
          </a:p>
        </p:txBody>
      </p:sp>
      <p:sp>
        <p:nvSpPr>
          <p:cNvPr id="8" name="Slide Number Placeholder 5"/>
          <p:cNvSpPr>
            <a:spLocks noGrp="1"/>
          </p:cNvSpPr>
          <p:nvPr>
            <p:ph type="sldNum" sz="quarter" idx="12"/>
          </p:nvPr>
        </p:nvSpPr>
        <p:spPr/>
        <p:txBody>
          <a:bodyPr/>
          <a:lstStyle/>
          <a:p>
            <a:pPr>
              <a:defRPr/>
            </a:pPr>
            <a:fld id="{F1F9C27B-5FA8-4C04-8E79-2DFBA635297B}" type="slidenum">
              <a:rPr lang="en-US"/>
              <a:pPr>
                <a:defRPr/>
              </a:pPr>
              <a:t>37</a:t>
            </a:fld>
            <a:endParaRPr lang="en-US"/>
          </a:p>
        </p:txBody>
      </p:sp>
      <p:pic>
        <p:nvPicPr>
          <p:cNvPr id="34820" name="Picture 2" descr="http://owee58.com/wp-content/uploads/2011/04/traffic.jpg"/>
          <p:cNvPicPr>
            <a:picLocks noChangeAspect="1" noChangeArrowheads="1"/>
          </p:cNvPicPr>
          <p:nvPr/>
        </p:nvPicPr>
        <p:blipFill>
          <a:blip r:embed="rId2" cstate="print"/>
          <a:srcRect/>
          <a:stretch>
            <a:fillRect/>
          </a:stretch>
        </p:blipFill>
        <p:spPr bwMode="auto">
          <a:xfrm>
            <a:off x="609600" y="1981200"/>
            <a:ext cx="5562600" cy="3702651"/>
          </a:xfrm>
          <a:prstGeom prst="rect">
            <a:avLst/>
          </a:prstGeom>
          <a:noFill/>
          <a:ln w="9525">
            <a:noFill/>
            <a:miter lim="800000"/>
            <a:headEnd/>
            <a:tailEnd/>
          </a:ln>
        </p:spPr>
      </p:pic>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A3F6C4E-F55E-468A-9B0C-071EF8C8FEEA}" type="slidenum">
              <a:rPr lang="en-US" sz="1200">
                <a:solidFill>
                  <a:schemeClr val="tx1">
                    <a:tint val="75000"/>
                  </a:schemeClr>
                </a:solidFill>
                <a:latin typeface="+mn-lt"/>
              </a:rPr>
              <a:pPr algn="r" fontAlgn="auto">
                <a:spcBef>
                  <a:spcPts val="0"/>
                </a:spcBef>
                <a:spcAft>
                  <a:spcPts val="0"/>
                </a:spcAft>
                <a:defRPr/>
              </a:pPr>
              <a:t>37</a:t>
            </a:fld>
            <a:endParaRPr lang="en-US" sz="1200">
              <a:solidFill>
                <a:schemeClr val="tx1">
                  <a:tint val="75000"/>
                </a:schemeClr>
              </a:solidFill>
              <a:latin typeface="+mn-lt"/>
            </a:endParaRPr>
          </a:p>
        </p:txBody>
      </p:sp>
      <p:sp>
        <p:nvSpPr>
          <p:cNvPr id="6" name="Footer Placeholder 5"/>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rPr>
              <a:t>Fuzzy Awareness</a:t>
            </a:r>
          </a:p>
        </p:txBody>
      </p:sp>
      <p:sp>
        <p:nvSpPr>
          <p:cNvPr id="9" name="TextBox 8"/>
          <p:cNvSpPr txBox="1"/>
          <p:nvPr/>
        </p:nvSpPr>
        <p:spPr>
          <a:xfrm>
            <a:off x="5105400" y="4572000"/>
            <a:ext cx="3657600" cy="1687890"/>
          </a:xfrm>
          <a:prstGeom prst="ellipse">
            <a:avLst/>
          </a:prstGeom>
          <a:solidFill>
            <a:srgbClr val="FFFF00"/>
          </a:solidFill>
          <a:ln w="9525">
            <a:solidFill>
              <a:schemeClr val="tx1"/>
            </a:solidFill>
          </a:ln>
        </p:spPr>
        <p:txBody>
          <a:bodyPr wrap="square" rtlCol="0">
            <a:spAutoFit/>
          </a:bodyPr>
          <a:lstStyle/>
          <a:p>
            <a:pPr>
              <a:buFont typeface="Arial" pitchFamily="34" charset="0"/>
              <a:buChar char="•"/>
            </a:pPr>
            <a:r>
              <a:rPr lang="en-US" sz="2400" b="1" i="1" dirty="0" smtClean="0"/>
              <a:t>Perception</a:t>
            </a:r>
          </a:p>
          <a:p>
            <a:pPr>
              <a:buFont typeface="Arial" pitchFamily="34" charset="0"/>
              <a:buChar char="•"/>
            </a:pPr>
            <a:r>
              <a:rPr lang="en-US" sz="2400" b="1" i="1" dirty="0" smtClean="0"/>
              <a:t>Understanding</a:t>
            </a:r>
          </a:p>
          <a:p>
            <a:pPr>
              <a:buFont typeface="Arial" pitchFamily="34" charset="0"/>
              <a:buChar char="•"/>
            </a:pPr>
            <a:r>
              <a:rPr lang="en-US" sz="2400" b="1" i="1" dirty="0" smtClean="0"/>
              <a:t>Prediction</a:t>
            </a:r>
            <a:endParaRPr lang="en-US" sz="2400" b="1"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1524000"/>
            <a:ext cx="8153400" cy="4495800"/>
            <a:chOff x="457200" y="1524000"/>
            <a:chExt cx="8153400" cy="4495800"/>
          </a:xfrm>
        </p:grpSpPr>
        <p:sp>
          <p:nvSpPr>
            <p:cNvPr id="13316" name="Oval 5"/>
            <p:cNvSpPr>
              <a:spLocks noChangeArrowheads="1"/>
            </p:cNvSpPr>
            <p:nvPr/>
          </p:nvSpPr>
          <p:spPr bwMode="auto">
            <a:xfrm>
              <a:off x="457200" y="2286000"/>
              <a:ext cx="1828800" cy="1295400"/>
            </a:xfrm>
            <a:prstGeom prst="ellipse">
              <a:avLst/>
            </a:prstGeom>
            <a:solidFill>
              <a:srgbClr val="DC445A"/>
            </a:solidFill>
            <a:ln w="9525">
              <a:solidFill>
                <a:schemeClr val="tx1"/>
              </a:solidFill>
              <a:round/>
              <a:headEnd/>
              <a:tailEnd/>
            </a:ln>
          </p:spPr>
          <p:txBody>
            <a:bodyPr wrap="none" anchor="ctr"/>
            <a:lstStyle/>
            <a:p>
              <a:pPr algn="ctr"/>
              <a:r>
                <a:rPr lang="en-US" sz="1800" b="1">
                  <a:latin typeface="Arial" charset="0"/>
                </a:rPr>
                <a:t>Sensing</a:t>
              </a:r>
            </a:p>
          </p:txBody>
        </p:sp>
        <p:sp>
          <p:nvSpPr>
            <p:cNvPr id="13317" name="Oval 8"/>
            <p:cNvSpPr>
              <a:spLocks noChangeArrowheads="1"/>
            </p:cNvSpPr>
            <p:nvPr/>
          </p:nvSpPr>
          <p:spPr bwMode="auto">
            <a:xfrm>
              <a:off x="5257800" y="2667000"/>
              <a:ext cx="1828800" cy="1295400"/>
            </a:xfrm>
            <a:prstGeom prst="ellipse">
              <a:avLst/>
            </a:prstGeom>
            <a:solidFill>
              <a:srgbClr val="DC445A"/>
            </a:solidFill>
            <a:ln w="9525">
              <a:solidFill>
                <a:schemeClr val="tx1"/>
              </a:solidFill>
              <a:round/>
              <a:headEnd/>
              <a:tailEnd/>
            </a:ln>
          </p:spPr>
          <p:txBody>
            <a:bodyPr wrap="none" anchor="ctr"/>
            <a:lstStyle/>
            <a:p>
              <a:pPr algn="ctr"/>
              <a:r>
                <a:rPr lang="en-US" sz="1800" b="1">
                  <a:latin typeface="Arial" charset="0"/>
                </a:rPr>
                <a:t>Deciding</a:t>
              </a:r>
            </a:p>
          </p:txBody>
        </p:sp>
        <p:sp>
          <p:nvSpPr>
            <p:cNvPr id="13318" name="Oval 9"/>
            <p:cNvSpPr>
              <a:spLocks noChangeArrowheads="1"/>
            </p:cNvSpPr>
            <p:nvPr/>
          </p:nvSpPr>
          <p:spPr bwMode="auto">
            <a:xfrm>
              <a:off x="5257800" y="4724400"/>
              <a:ext cx="1828800" cy="1295400"/>
            </a:xfrm>
            <a:prstGeom prst="ellipse">
              <a:avLst/>
            </a:prstGeom>
            <a:solidFill>
              <a:srgbClr val="DC445A"/>
            </a:solidFill>
            <a:ln w="9525">
              <a:solidFill>
                <a:schemeClr val="tx1"/>
              </a:solidFill>
              <a:round/>
              <a:headEnd/>
              <a:tailEnd/>
            </a:ln>
          </p:spPr>
          <p:txBody>
            <a:bodyPr wrap="none" anchor="ctr"/>
            <a:lstStyle/>
            <a:p>
              <a:pPr algn="ctr"/>
              <a:r>
                <a:rPr lang="en-US" sz="1800" b="1">
                  <a:latin typeface="Arial" charset="0"/>
                </a:rPr>
                <a:t>Learning</a:t>
              </a:r>
            </a:p>
          </p:txBody>
        </p:sp>
        <p:sp>
          <p:nvSpPr>
            <p:cNvPr id="13319" name="Oval 10"/>
            <p:cNvSpPr>
              <a:spLocks noChangeArrowheads="1"/>
            </p:cNvSpPr>
            <p:nvPr/>
          </p:nvSpPr>
          <p:spPr bwMode="auto">
            <a:xfrm>
              <a:off x="4038600" y="3429000"/>
              <a:ext cx="1828800" cy="1295400"/>
            </a:xfrm>
            <a:prstGeom prst="ellipse">
              <a:avLst/>
            </a:prstGeom>
            <a:solidFill>
              <a:srgbClr val="DC445A"/>
            </a:solidFill>
            <a:ln w="9525">
              <a:solidFill>
                <a:schemeClr val="tx1"/>
              </a:solidFill>
              <a:round/>
              <a:headEnd/>
              <a:tailEnd/>
            </a:ln>
          </p:spPr>
          <p:txBody>
            <a:bodyPr wrap="none" anchor="ctr"/>
            <a:lstStyle/>
            <a:p>
              <a:pPr algn="ctr"/>
              <a:r>
                <a:rPr lang="en-US" sz="1800" b="1">
                  <a:latin typeface="Arial" charset="0"/>
                </a:rPr>
                <a:t>Planning</a:t>
              </a:r>
            </a:p>
          </p:txBody>
        </p:sp>
        <p:sp>
          <p:nvSpPr>
            <p:cNvPr id="13320" name="Oval 11"/>
            <p:cNvSpPr>
              <a:spLocks noChangeArrowheads="1"/>
            </p:cNvSpPr>
            <p:nvPr/>
          </p:nvSpPr>
          <p:spPr bwMode="auto">
            <a:xfrm>
              <a:off x="2819400" y="1676400"/>
              <a:ext cx="1828800" cy="1295400"/>
            </a:xfrm>
            <a:prstGeom prst="ellipse">
              <a:avLst/>
            </a:prstGeom>
            <a:solidFill>
              <a:srgbClr val="DC445A"/>
            </a:solidFill>
            <a:ln w="9525">
              <a:solidFill>
                <a:schemeClr val="tx1"/>
              </a:solidFill>
              <a:round/>
              <a:headEnd/>
              <a:tailEnd/>
            </a:ln>
          </p:spPr>
          <p:txBody>
            <a:bodyPr wrap="none" anchor="ctr"/>
            <a:lstStyle/>
            <a:p>
              <a:pPr algn="ctr"/>
              <a:r>
                <a:rPr lang="en-US" sz="1800" b="1">
                  <a:latin typeface="Arial" charset="0"/>
                </a:rPr>
                <a:t>Perceiving</a:t>
              </a:r>
            </a:p>
          </p:txBody>
        </p:sp>
        <p:sp>
          <p:nvSpPr>
            <p:cNvPr id="13321" name="Oval 12"/>
            <p:cNvSpPr>
              <a:spLocks noChangeArrowheads="1"/>
            </p:cNvSpPr>
            <p:nvPr/>
          </p:nvSpPr>
          <p:spPr bwMode="auto">
            <a:xfrm>
              <a:off x="1219200" y="1524000"/>
              <a:ext cx="1828800" cy="1295400"/>
            </a:xfrm>
            <a:prstGeom prst="ellipse">
              <a:avLst/>
            </a:prstGeom>
            <a:solidFill>
              <a:srgbClr val="DC445A"/>
            </a:solidFill>
            <a:ln w="9525">
              <a:solidFill>
                <a:schemeClr val="tx1"/>
              </a:solidFill>
              <a:round/>
              <a:headEnd/>
              <a:tailEnd/>
            </a:ln>
          </p:spPr>
          <p:txBody>
            <a:bodyPr wrap="none" anchor="ctr"/>
            <a:lstStyle/>
            <a:p>
              <a:pPr algn="ctr"/>
              <a:r>
                <a:rPr lang="en-US" sz="1800" b="1">
                  <a:latin typeface="Arial" charset="0"/>
                </a:rPr>
                <a:t>Attending</a:t>
              </a:r>
            </a:p>
          </p:txBody>
        </p:sp>
        <p:sp>
          <p:nvSpPr>
            <p:cNvPr id="13322" name="Oval 13"/>
            <p:cNvSpPr>
              <a:spLocks noChangeArrowheads="1"/>
            </p:cNvSpPr>
            <p:nvPr/>
          </p:nvSpPr>
          <p:spPr bwMode="auto">
            <a:xfrm>
              <a:off x="3429000" y="4495800"/>
              <a:ext cx="1828800" cy="1295400"/>
            </a:xfrm>
            <a:prstGeom prst="ellipse">
              <a:avLst/>
            </a:prstGeom>
            <a:solidFill>
              <a:srgbClr val="DC445A"/>
            </a:solidFill>
            <a:ln w="9525">
              <a:solidFill>
                <a:schemeClr val="tx1"/>
              </a:solidFill>
              <a:round/>
              <a:headEnd/>
              <a:tailEnd/>
            </a:ln>
          </p:spPr>
          <p:txBody>
            <a:bodyPr wrap="none" anchor="ctr"/>
            <a:lstStyle/>
            <a:p>
              <a:pPr algn="ctr"/>
              <a:r>
                <a:rPr lang="en-US" sz="1800" b="1">
                  <a:latin typeface="Arial" charset="0"/>
                </a:rPr>
                <a:t>Communicating</a:t>
              </a:r>
            </a:p>
          </p:txBody>
        </p:sp>
        <p:sp>
          <p:nvSpPr>
            <p:cNvPr id="13323" name="Oval 14"/>
            <p:cNvSpPr>
              <a:spLocks noChangeArrowheads="1"/>
            </p:cNvSpPr>
            <p:nvPr/>
          </p:nvSpPr>
          <p:spPr bwMode="auto">
            <a:xfrm>
              <a:off x="1828800" y="3962400"/>
              <a:ext cx="1828800" cy="1295400"/>
            </a:xfrm>
            <a:prstGeom prst="ellipse">
              <a:avLst/>
            </a:prstGeom>
            <a:solidFill>
              <a:srgbClr val="DC445A"/>
            </a:solidFill>
            <a:ln w="9525">
              <a:solidFill>
                <a:schemeClr val="tx1"/>
              </a:solidFill>
              <a:round/>
              <a:headEnd/>
              <a:tailEnd/>
            </a:ln>
          </p:spPr>
          <p:txBody>
            <a:bodyPr wrap="none" anchor="ctr"/>
            <a:lstStyle/>
            <a:p>
              <a:pPr algn="ctr"/>
              <a:r>
                <a:rPr lang="en-US" sz="1800" b="1">
                  <a:latin typeface="Arial" charset="0"/>
                </a:rPr>
                <a:t>Controlling</a:t>
              </a:r>
            </a:p>
          </p:txBody>
        </p:sp>
        <p:sp>
          <p:nvSpPr>
            <p:cNvPr id="13324" name="Oval 15"/>
            <p:cNvSpPr>
              <a:spLocks noChangeArrowheads="1"/>
            </p:cNvSpPr>
            <p:nvPr/>
          </p:nvSpPr>
          <p:spPr bwMode="auto">
            <a:xfrm>
              <a:off x="6096000" y="1905000"/>
              <a:ext cx="1828800" cy="1295400"/>
            </a:xfrm>
            <a:prstGeom prst="ellipse">
              <a:avLst/>
            </a:prstGeom>
            <a:solidFill>
              <a:srgbClr val="DC445A"/>
            </a:solidFill>
            <a:ln w="9525">
              <a:solidFill>
                <a:schemeClr val="tx1"/>
              </a:solidFill>
              <a:round/>
              <a:headEnd/>
              <a:tailEnd/>
            </a:ln>
          </p:spPr>
          <p:txBody>
            <a:bodyPr wrap="none" anchor="ctr"/>
            <a:lstStyle/>
            <a:p>
              <a:pPr algn="ctr"/>
              <a:r>
                <a:rPr lang="en-US" sz="1800" b="1">
                  <a:latin typeface="Arial" charset="0"/>
                </a:rPr>
                <a:t>Calculating</a:t>
              </a:r>
            </a:p>
          </p:txBody>
        </p:sp>
        <p:sp>
          <p:nvSpPr>
            <p:cNvPr id="13325" name="Oval 6"/>
            <p:cNvSpPr>
              <a:spLocks noChangeArrowheads="1"/>
            </p:cNvSpPr>
            <p:nvPr/>
          </p:nvSpPr>
          <p:spPr bwMode="auto">
            <a:xfrm>
              <a:off x="4419600" y="1752600"/>
              <a:ext cx="1828800" cy="1295400"/>
            </a:xfrm>
            <a:prstGeom prst="ellipse">
              <a:avLst/>
            </a:prstGeom>
            <a:solidFill>
              <a:srgbClr val="DC445A"/>
            </a:solidFill>
            <a:ln w="9525">
              <a:solidFill>
                <a:schemeClr val="tx1"/>
              </a:solidFill>
              <a:round/>
              <a:headEnd/>
              <a:tailEnd/>
            </a:ln>
          </p:spPr>
          <p:txBody>
            <a:bodyPr wrap="none" anchor="ctr"/>
            <a:lstStyle/>
            <a:p>
              <a:pPr algn="ctr"/>
              <a:r>
                <a:rPr lang="en-US" sz="1800" b="1">
                  <a:latin typeface="Arial" charset="0"/>
                </a:rPr>
                <a:t>Understanding</a:t>
              </a:r>
            </a:p>
          </p:txBody>
        </p:sp>
        <p:sp>
          <p:nvSpPr>
            <p:cNvPr id="13326" name="Oval 7"/>
            <p:cNvSpPr>
              <a:spLocks noChangeArrowheads="1"/>
            </p:cNvSpPr>
            <p:nvPr/>
          </p:nvSpPr>
          <p:spPr bwMode="auto">
            <a:xfrm>
              <a:off x="5486400" y="3733800"/>
              <a:ext cx="1828800" cy="1295400"/>
            </a:xfrm>
            <a:prstGeom prst="ellipse">
              <a:avLst/>
            </a:prstGeom>
            <a:solidFill>
              <a:srgbClr val="DC445A"/>
            </a:solidFill>
            <a:ln w="9525">
              <a:solidFill>
                <a:schemeClr val="tx1"/>
              </a:solidFill>
              <a:round/>
              <a:headEnd/>
              <a:tailEnd/>
            </a:ln>
          </p:spPr>
          <p:txBody>
            <a:bodyPr wrap="none" anchor="ctr"/>
            <a:lstStyle/>
            <a:p>
              <a:pPr algn="ctr"/>
              <a:r>
                <a:rPr lang="en-US" sz="1800" b="1">
                  <a:latin typeface="Arial" charset="0"/>
                </a:rPr>
                <a:t>Remembering</a:t>
              </a:r>
            </a:p>
          </p:txBody>
        </p:sp>
        <p:sp>
          <p:nvSpPr>
            <p:cNvPr id="13327" name="Oval 16"/>
            <p:cNvSpPr>
              <a:spLocks noChangeArrowheads="1"/>
            </p:cNvSpPr>
            <p:nvPr/>
          </p:nvSpPr>
          <p:spPr bwMode="auto">
            <a:xfrm>
              <a:off x="6781800" y="3124200"/>
              <a:ext cx="1828800" cy="1295400"/>
            </a:xfrm>
            <a:prstGeom prst="ellipse">
              <a:avLst/>
            </a:prstGeom>
            <a:solidFill>
              <a:srgbClr val="EB95A1"/>
            </a:solidFill>
            <a:ln w="9525">
              <a:solidFill>
                <a:schemeClr val="tx1"/>
              </a:solidFill>
              <a:round/>
              <a:headEnd/>
              <a:tailEnd/>
            </a:ln>
          </p:spPr>
          <p:txBody>
            <a:bodyPr wrap="none" anchor="ctr"/>
            <a:lstStyle/>
            <a:p>
              <a:pPr algn="ctr"/>
              <a:r>
                <a:rPr lang="en-US" sz="1800" b="1">
                  <a:latin typeface="Arial" charset="0"/>
                </a:rPr>
                <a:t>Forgetting</a:t>
              </a:r>
            </a:p>
          </p:txBody>
        </p:sp>
      </p:grpSp>
      <p:sp>
        <p:nvSpPr>
          <p:cNvPr id="28" name="Title 27"/>
          <p:cNvSpPr>
            <a:spLocks noGrp="1"/>
          </p:cNvSpPr>
          <p:nvPr>
            <p:ph type="title"/>
          </p:nvPr>
        </p:nvSpPr>
        <p:spPr/>
        <p:txBody>
          <a:bodyPr/>
          <a:lstStyle/>
          <a:p>
            <a:pPr algn="ctr"/>
            <a:r>
              <a:rPr lang="en-US" dirty="0" smtClean="0"/>
              <a:t>Cognitive Factors</a:t>
            </a:r>
            <a:endParaRPr lang="en-US" dirty="0"/>
          </a:p>
        </p:txBody>
      </p:sp>
    </p:spTree>
    <p:extLst>
      <p:ext uri="{BB962C8B-B14F-4D97-AF65-F5344CB8AC3E}">
        <p14:creationId xmlns="" xmlns:p14="http://schemas.microsoft.com/office/powerpoint/2010/main" val="13552006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p:nvPr>
        </p:nvSpPr>
        <p:spPr>
          <a:xfrm>
            <a:off x="228600" y="76200"/>
            <a:ext cx="5486400" cy="1447800"/>
          </a:xfrm>
          <a:prstGeom prst="ellipse">
            <a:avLst/>
          </a:prstGeom>
          <a:solidFill>
            <a:srgbClr val="FFFF00"/>
          </a:solidFill>
          <a:ln>
            <a:solidFill>
              <a:schemeClr val="tx1"/>
            </a:solidFill>
          </a:ln>
        </p:spPr>
        <p:txBody>
          <a:bodyPr>
            <a:normAutofit fontScale="90000"/>
          </a:bodyPr>
          <a:lstStyle/>
          <a:p>
            <a:pPr eaLnBrk="1" hangingPunct="1"/>
            <a:r>
              <a:rPr lang="en-US" sz="5400" b="1" dirty="0" smtClean="0"/>
              <a:t>People Vary</a:t>
            </a:r>
          </a:p>
        </p:txBody>
      </p:sp>
      <p:sp>
        <p:nvSpPr>
          <p:cNvPr id="12" name="Slide Number Placeholder 5"/>
          <p:cNvSpPr>
            <a:spLocks noGrp="1"/>
          </p:cNvSpPr>
          <p:nvPr>
            <p:ph type="sldNum" sz="quarter" idx="12"/>
          </p:nvPr>
        </p:nvSpPr>
        <p:spPr/>
        <p:txBody>
          <a:bodyPr/>
          <a:lstStyle/>
          <a:p>
            <a:pPr>
              <a:defRPr/>
            </a:pPr>
            <a:fld id="{90797398-DE1A-4C0F-A1CE-8A5C78A3264A}" type="slidenum">
              <a:rPr lang="en-US"/>
              <a:pPr>
                <a:defRPr/>
              </a:pPr>
              <a:t>39</a:t>
            </a:fld>
            <a:endParaRPr lang="en-US"/>
          </a:p>
        </p:txBody>
      </p:sp>
      <p:grpSp>
        <p:nvGrpSpPr>
          <p:cNvPr id="36868" name="Group 2"/>
          <p:cNvGrpSpPr>
            <a:grpSpLocks/>
          </p:cNvGrpSpPr>
          <p:nvPr/>
        </p:nvGrpSpPr>
        <p:grpSpPr bwMode="auto">
          <a:xfrm>
            <a:off x="5943600" y="533400"/>
            <a:ext cx="2813050" cy="3124200"/>
            <a:chOff x="624" y="1008"/>
            <a:chExt cx="2060" cy="2523"/>
          </a:xfrm>
        </p:grpSpPr>
        <p:pic>
          <p:nvPicPr>
            <p:cNvPr id="36872" name="Picture 3" descr="einstein_4"/>
            <p:cNvPicPr>
              <a:picLocks noChangeAspect="1" noChangeArrowheads="1"/>
            </p:cNvPicPr>
            <p:nvPr/>
          </p:nvPicPr>
          <p:blipFill>
            <a:blip r:embed="rId3" cstate="print"/>
            <a:srcRect/>
            <a:stretch>
              <a:fillRect/>
            </a:stretch>
          </p:blipFill>
          <p:spPr bwMode="auto">
            <a:xfrm>
              <a:off x="624" y="1008"/>
              <a:ext cx="2060" cy="2523"/>
            </a:xfrm>
            <a:prstGeom prst="rect">
              <a:avLst/>
            </a:prstGeom>
            <a:noFill/>
            <a:ln w="9525">
              <a:noFill/>
              <a:miter lim="800000"/>
              <a:headEnd/>
              <a:tailEnd/>
            </a:ln>
          </p:spPr>
        </p:pic>
        <p:sp>
          <p:nvSpPr>
            <p:cNvPr id="36873" name="Text Box 4"/>
            <p:cNvSpPr txBox="1">
              <a:spLocks noChangeArrowheads="1"/>
            </p:cNvSpPr>
            <p:nvPr/>
          </p:nvSpPr>
          <p:spPr bwMode="auto">
            <a:xfrm>
              <a:off x="1005" y="2256"/>
              <a:ext cx="116" cy="288"/>
            </a:xfrm>
            <a:prstGeom prst="rect">
              <a:avLst/>
            </a:prstGeom>
            <a:noFill/>
            <a:ln w="9525">
              <a:noFill/>
              <a:miter lim="800000"/>
              <a:headEnd/>
              <a:tailEnd/>
            </a:ln>
          </p:spPr>
          <p:txBody>
            <a:bodyPr wrap="none">
              <a:spAutoFit/>
            </a:bodyPr>
            <a:lstStyle/>
            <a:p>
              <a:endParaRPr lang="en-US" sz="2400" b="1">
                <a:solidFill>
                  <a:srgbClr val="FFFFFF"/>
                </a:solidFill>
                <a:latin typeface="Times New Roman" pitchFamily="18" charset="0"/>
              </a:endParaRPr>
            </a:p>
          </p:txBody>
        </p:sp>
      </p:grpSp>
      <p:pic>
        <p:nvPicPr>
          <p:cNvPr id="36869" name="Picture 4" descr="http://www.anvari.org/db/cols/The_Simpsons_Characters_Picture_Gallery/Homer_Simpson.png"/>
          <p:cNvPicPr>
            <a:picLocks noChangeAspect="1" noChangeArrowheads="1"/>
          </p:cNvPicPr>
          <p:nvPr/>
        </p:nvPicPr>
        <p:blipFill>
          <a:blip r:embed="rId4" cstate="print"/>
          <a:srcRect l="27190" r="28029"/>
          <a:stretch>
            <a:fillRect/>
          </a:stretch>
        </p:blipFill>
        <p:spPr bwMode="auto">
          <a:xfrm>
            <a:off x="6172200" y="3660139"/>
            <a:ext cx="1295400" cy="2893061"/>
          </a:xfrm>
          <a:prstGeom prst="rect">
            <a:avLst/>
          </a:prstGeom>
          <a:noFill/>
          <a:ln w="9525">
            <a:noFill/>
            <a:miter lim="800000"/>
            <a:headEnd/>
            <a:tailEnd/>
          </a:ln>
        </p:spPr>
      </p:pic>
      <p:sp>
        <p:nvSpPr>
          <p:cNvPr id="10" name="Slide Number Placeholder 9"/>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0FE8A95-D612-4294-A0A1-7D4FD1ABDDB7}" type="slidenum">
              <a:rPr lang="en-US" sz="1200">
                <a:solidFill>
                  <a:schemeClr val="tx1">
                    <a:tint val="75000"/>
                  </a:schemeClr>
                </a:solidFill>
                <a:latin typeface="+mn-lt"/>
              </a:rPr>
              <a:pPr algn="r" fontAlgn="auto">
                <a:spcBef>
                  <a:spcPts val="0"/>
                </a:spcBef>
                <a:spcAft>
                  <a:spcPts val="0"/>
                </a:spcAft>
                <a:defRPr/>
              </a:pPr>
              <a:t>39</a:t>
            </a:fld>
            <a:endParaRPr lang="en-US" sz="1200">
              <a:solidFill>
                <a:schemeClr val="tx1">
                  <a:tint val="75000"/>
                </a:schemeClr>
              </a:solidFill>
              <a:latin typeface="+mn-lt"/>
            </a:endParaRPr>
          </a:p>
        </p:txBody>
      </p:sp>
      <p:sp>
        <p:nvSpPr>
          <p:cNvPr id="11" name="Footer Placeholder 10"/>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rPr>
              <a:t>Fuzzy Awareness</a:t>
            </a:r>
          </a:p>
        </p:txBody>
      </p:sp>
      <p:pic>
        <p:nvPicPr>
          <p:cNvPr id="13" name="Picture 7" descr="sts109-s-002"/>
          <p:cNvPicPr>
            <a:picLocks noChangeAspect="1" noChangeArrowheads="1"/>
          </p:cNvPicPr>
          <p:nvPr/>
        </p:nvPicPr>
        <p:blipFill>
          <a:blip r:embed="rId5" cstate="print"/>
          <a:srcRect t="16563"/>
          <a:stretch>
            <a:fillRect/>
          </a:stretch>
        </p:blipFill>
        <p:spPr bwMode="auto">
          <a:xfrm>
            <a:off x="381000" y="2133600"/>
            <a:ext cx="4797674" cy="3200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457200" y="152400"/>
            <a:ext cx="8229600" cy="838200"/>
          </a:xfrm>
        </p:spPr>
        <p:txBody>
          <a:bodyPr>
            <a:normAutofit fontScale="90000"/>
          </a:bodyPr>
          <a:lstStyle/>
          <a:p>
            <a:r>
              <a:rPr lang="en-US" sz="3600" b="1" dirty="0" smtClean="0"/>
              <a:t>A Control Model of Human Performance</a:t>
            </a:r>
            <a:endParaRPr lang="en-US" sz="3600" b="1" dirty="0"/>
          </a:p>
        </p:txBody>
      </p:sp>
      <p:sp>
        <p:nvSpPr>
          <p:cNvPr id="37891" name="Slide Number Placeholder 26"/>
          <p:cNvSpPr>
            <a:spLocks noGrp="1"/>
          </p:cNvSpPr>
          <p:nvPr>
            <p:ph type="sldNum" sz="quarter" idx="12"/>
          </p:nvPr>
        </p:nvSpPr>
        <p:spPr bwMode="auto">
          <a:ln>
            <a:round/>
            <a:headEnd/>
            <a:tailEnd/>
          </a:ln>
        </p:spPr>
        <p:txBody>
          <a:bodyPr/>
          <a:lstStyle/>
          <a:p>
            <a:fld id="{F71BEA83-7648-4F1E-9968-E7A053D5766B}" type="slidenum">
              <a:rPr lang="en-US" smtClean="0"/>
              <a:pPr/>
              <a:t>4</a:t>
            </a:fld>
            <a:endParaRPr lang="en-US" smtClean="0"/>
          </a:p>
        </p:txBody>
      </p:sp>
      <p:grpSp>
        <p:nvGrpSpPr>
          <p:cNvPr id="39" name="Group 38"/>
          <p:cNvGrpSpPr/>
          <p:nvPr/>
        </p:nvGrpSpPr>
        <p:grpSpPr>
          <a:xfrm>
            <a:off x="152400" y="1066800"/>
            <a:ext cx="8991600" cy="5486400"/>
            <a:chOff x="152400" y="1066800"/>
            <a:chExt cx="8991600" cy="5486400"/>
          </a:xfrm>
        </p:grpSpPr>
        <p:sp>
          <p:nvSpPr>
            <p:cNvPr id="37892" name="Rectangle 3"/>
            <p:cNvSpPr>
              <a:spLocks noChangeArrowheads="1"/>
            </p:cNvSpPr>
            <p:nvPr/>
          </p:nvSpPr>
          <p:spPr bwMode="auto">
            <a:xfrm>
              <a:off x="1028700" y="2247900"/>
              <a:ext cx="1143000" cy="685800"/>
            </a:xfrm>
            <a:prstGeom prst="rect">
              <a:avLst/>
            </a:prstGeom>
            <a:solidFill>
              <a:srgbClr val="00B050"/>
            </a:solidFill>
            <a:ln w="9525">
              <a:solidFill>
                <a:schemeClr val="tx1"/>
              </a:solidFill>
              <a:miter lim="800000"/>
              <a:headEnd/>
              <a:tailEnd/>
            </a:ln>
          </p:spPr>
          <p:txBody>
            <a:bodyPr wrap="none" anchor="ctr"/>
            <a:lstStyle/>
            <a:p>
              <a:pPr algn="ctr"/>
              <a:r>
                <a:rPr lang="en-US" sz="2400" b="1"/>
                <a:t>Input</a:t>
              </a:r>
            </a:p>
          </p:txBody>
        </p:sp>
        <p:sp>
          <p:nvSpPr>
            <p:cNvPr id="37893" name="Rectangle 4"/>
            <p:cNvSpPr>
              <a:spLocks noChangeArrowheads="1"/>
            </p:cNvSpPr>
            <p:nvPr/>
          </p:nvSpPr>
          <p:spPr bwMode="auto">
            <a:xfrm>
              <a:off x="3867150" y="4568031"/>
              <a:ext cx="1238250" cy="685800"/>
            </a:xfrm>
            <a:prstGeom prst="rect">
              <a:avLst/>
            </a:prstGeom>
            <a:solidFill>
              <a:srgbClr val="FFFF00"/>
            </a:solidFill>
            <a:ln w="9525">
              <a:solidFill>
                <a:schemeClr val="tx1"/>
              </a:solidFill>
              <a:miter lim="800000"/>
              <a:headEnd/>
              <a:tailEnd/>
            </a:ln>
          </p:spPr>
          <p:txBody>
            <a:bodyPr wrap="none" anchor="ctr"/>
            <a:lstStyle/>
            <a:p>
              <a:pPr algn="ctr"/>
              <a:r>
                <a:rPr lang="en-US" sz="2000" b="1"/>
                <a:t>Adaptive</a:t>
              </a:r>
            </a:p>
            <a:p>
              <a:pPr algn="ctr"/>
              <a:r>
                <a:rPr lang="en-US" sz="2000" b="1"/>
                <a:t>Control</a:t>
              </a:r>
            </a:p>
          </p:txBody>
        </p:sp>
        <p:sp>
          <p:nvSpPr>
            <p:cNvPr id="37894" name="Rectangle 5"/>
            <p:cNvSpPr>
              <a:spLocks noChangeArrowheads="1"/>
            </p:cNvSpPr>
            <p:nvPr/>
          </p:nvSpPr>
          <p:spPr bwMode="auto">
            <a:xfrm>
              <a:off x="3848100" y="2247900"/>
              <a:ext cx="1143000" cy="685800"/>
            </a:xfrm>
            <a:prstGeom prst="rect">
              <a:avLst/>
            </a:prstGeom>
            <a:solidFill>
              <a:srgbClr val="E7E7B7"/>
            </a:solidFill>
            <a:ln w="9525">
              <a:solidFill>
                <a:schemeClr val="tx1"/>
              </a:solidFill>
              <a:miter lim="800000"/>
              <a:headEnd/>
              <a:tailEnd/>
            </a:ln>
          </p:spPr>
          <p:txBody>
            <a:bodyPr wrap="none" anchor="ctr"/>
            <a:lstStyle/>
            <a:p>
              <a:pPr algn="ctr"/>
              <a:r>
                <a:rPr lang="en-US"/>
                <a:t>Process</a:t>
              </a:r>
            </a:p>
          </p:txBody>
        </p:sp>
        <p:sp>
          <p:nvSpPr>
            <p:cNvPr id="37895" name="Rectangle 6"/>
            <p:cNvSpPr>
              <a:spLocks noChangeArrowheads="1"/>
            </p:cNvSpPr>
            <p:nvPr/>
          </p:nvSpPr>
          <p:spPr bwMode="auto">
            <a:xfrm>
              <a:off x="5943600" y="1828800"/>
              <a:ext cx="2590800" cy="1524000"/>
            </a:xfrm>
            <a:prstGeom prst="rect">
              <a:avLst/>
            </a:prstGeom>
            <a:noFill/>
            <a:ln w="9525">
              <a:solidFill>
                <a:schemeClr val="tx1"/>
              </a:solidFill>
              <a:miter lim="800000"/>
              <a:headEnd/>
              <a:tailEnd/>
            </a:ln>
          </p:spPr>
          <p:txBody>
            <a:bodyPr wrap="none" anchor="ctr"/>
            <a:lstStyle/>
            <a:p>
              <a:pPr algn="ctr"/>
              <a:r>
                <a:rPr lang="en-US" sz="2400" b="1" dirty="0"/>
                <a:t>Output - Time,</a:t>
              </a:r>
            </a:p>
            <a:p>
              <a:pPr algn="ctr"/>
              <a:r>
                <a:rPr lang="en-US" sz="2400" b="1" dirty="0"/>
                <a:t>Accuracy and </a:t>
              </a:r>
            </a:p>
            <a:p>
              <a:pPr algn="ctr"/>
              <a:r>
                <a:rPr lang="en-US" sz="2400" b="1" dirty="0"/>
                <a:t>Consequences</a:t>
              </a:r>
            </a:p>
          </p:txBody>
        </p:sp>
        <p:sp>
          <p:nvSpPr>
            <p:cNvPr id="37896" name="Rectangle 7"/>
            <p:cNvSpPr>
              <a:spLocks noChangeArrowheads="1"/>
            </p:cNvSpPr>
            <p:nvPr/>
          </p:nvSpPr>
          <p:spPr bwMode="auto">
            <a:xfrm>
              <a:off x="3867150" y="3581400"/>
              <a:ext cx="1238250" cy="685800"/>
            </a:xfrm>
            <a:prstGeom prst="rect">
              <a:avLst/>
            </a:prstGeom>
            <a:solidFill>
              <a:srgbClr val="FFFF66"/>
            </a:solidFill>
            <a:ln w="9525">
              <a:solidFill>
                <a:schemeClr val="tx1"/>
              </a:solidFill>
              <a:miter lim="800000"/>
              <a:headEnd/>
              <a:tailEnd/>
            </a:ln>
          </p:spPr>
          <p:txBody>
            <a:bodyPr wrap="none" anchor="ctr"/>
            <a:lstStyle/>
            <a:p>
              <a:pPr algn="ctr"/>
              <a:r>
                <a:rPr lang="en-US" sz="2000" b="1"/>
                <a:t>Feedback</a:t>
              </a:r>
            </a:p>
            <a:p>
              <a:pPr algn="ctr"/>
              <a:r>
                <a:rPr lang="en-US" sz="2000" b="1"/>
                <a:t>Control</a:t>
              </a:r>
            </a:p>
          </p:txBody>
        </p:sp>
        <p:sp>
          <p:nvSpPr>
            <p:cNvPr id="37897" name="Rectangle 8"/>
            <p:cNvSpPr>
              <a:spLocks noChangeArrowheads="1"/>
            </p:cNvSpPr>
            <p:nvPr/>
          </p:nvSpPr>
          <p:spPr bwMode="auto">
            <a:xfrm>
              <a:off x="304800" y="1143000"/>
              <a:ext cx="2590800" cy="685800"/>
            </a:xfrm>
            <a:prstGeom prst="rect">
              <a:avLst/>
            </a:prstGeom>
            <a:solidFill>
              <a:srgbClr val="FFFF00"/>
            </a:solidFill>
            <a:ln w="9525">
              <a:solidFill>
                <a:schemeClr val="tx1"/>
              </a:solidFill>
              <a:miter lim="800000"/>
              <a:headEnd/>
              <a:tailEnd/>
            </a:ln>
          </p:spPr>
          <p:txBody>
            <a:bodyPr wrap="none" anchor="ctr"/>
            <a:lstStyle/>
            <a:p>
              <a:pPr algn="ctr"/>
              <a:r>
                <a:rPr lang="en-US"/>
                <a:t>Prediction (Probabilistic)</a:t>
              </a:r>
            </a:p>
          </p:txBody>
        </p:sp>
        <p:sp>
          <p:nvSpPr>
            <p:cNvPr id="37898" name="Rectangle 9"/>
            <p:cNvSpPr>
              <a:spLocks noChangeArrowheads="1"/>
            </p:cNvSpPr>
            <p:nvPr/>
          </p:nvSpPr>
          <p:spPr bwMode="auto">
            <a:xfrm>
              <a:off x="3352800" y="1066800"/>
              <a:ext cx="2133600" cy="838200"/>
            </a:xfrm>
            <a:prstGeom prst="rect">
              <a:avLst/>
            </a:prstGeom>
            <a:solidFill>
              <a:srgbClr val="FF0000"/>
            </a:solidFill>
            <a:ln w="9525">
              <a:solidFill>
                <a:schemeClr val="tx1"/>
              </a:solidFill>
              <a:miter lim="800000"/>
              <a:headEnd/>
              <a:tailEnd/>
            </a:ln>
          </p:spPr>
          <p:txBody>
            <a:bodyPr wrap="none" anchor="ctr"/>
            <a:lstStyle/>
            <a:p>
              <a:pPr algn="ctr"/>
              <a:r>
                <a:rPr lang="en-US" b="1"/>
                <a:t>Uncontrollable </a:t>
              </a:r>
            </a:p>
            <a:p>
              <a:pPr algn="ctr"/>
              <a:r>
                <a:rPr lang="en-US" b="1"/>
                <a:t>External</a:t>
              </a:r>
            </a:p>
            <a:p>
              <a:pPr algn="ctr"/>
              <a:r>
                <a:rPr lang="en-US" b="1"/>
                <a:t>Input</a:t>
              </a:r>
            </a:p>
          </p:txBody>
        </p:sp>
        <p:sp>
          <p:nvSpPr>
            <p:cNvPr id="37899" name="Rectangle 10"/>
            <p:cNvSpPr>
              <a:spLocks noChangeArrowheads="1"/>
            </p:cNvSpPr>
            <p:nvPr/>
          </p:nvSpPr>
          <p:spPr bwMode="auto">
            <a:xfrm>
              <a:off x="3867150" y="5558631"/>
              <a:ext cx="1238250" cy="685800"/>
            </a:xfrm>
            <a:prstGeom prst="rect">
              <a:avLst/>
            </a:prstGeom>
            <a:solidFill>
              <a:srgbClr val="FFC000"/>
            </a:solidFill>
            <a:ln w="9525">
              <a:solidFill>
                <a:schemeClr val="tx1"/>
              </a:solidFill>
              <a:miter lim="800000"/>
              <a:headEnd/>
              <a:tailEnd/>
            </a:ln>
          </p:spPr>
          <p:txBody>
            <a:bodyPr wrap="none" anchor="ctr"/>
            <a:lstStyle/>
            <a:p>
              <a:pPr algn="ctr"/>
              <a:r>
                <a:rPr lang="en-US" sz="2000" b="1"/>
                <a:t>Learning</a:t>
              </a:r>
            </a:p>
            <a:p>
              <a:pPr algn="ctr"/>
              <a:r>
                <a:rPr lang="en-US" sz="2000" b="1"/>
                <a:t>Control</a:t>
              </a:r>
            </a:p>
          </p:txBody>
        </p:sp>
        <p:sp>
          <p:nvSpPr>
            <p:cNvPr id="37900" name="Oval 11"/>
            <p:cNvSpPr>
              <a:spLocks noChangeArrowheads="1"/>
            </p:cNvSpPr>
            <p:nvPr/>
          </p:nvSpPr>
          <p:spPr bwMode="auto">
            <a:xfrm>
              <a:off x="6667500" y="5558631"/>
              <a:ext cx="1143000" cy="685800"/>
            </a:xfrm>
            <a:prstGeom prst="ellipse">
              <a:avLst/>
            </a:prstGeom>
            <a:solidFill>
              <a:srgbClr val="F9FBA3"/>
            </a:solidFill>
            <a:ln w="9525">
              <a:solidFill>
                <a:schemeClr val="tx1"/>
              </a:solidFill>
              <a:round/>
              <a:headEnd/>
              <a:tailEnd/>
            </a:ln>
          </p:spPr>
          <p:txBody>
            <a:bodyPr wrap="none" anchor="ctr"/>
            <a:lstStyle/>
            <a:p>
              <a:pPr algn="ctr"/>
              <a:r>
                <a:rPr lang="en-US" sz="2000" b="1" dirty="0" smtClean="0"/>
                <a:t>Expert</a:t>
              </a:r>
              <a:endParaRPr lang="en-US" sz="2000" b="1" dirty="0"/>
            </a:p>
          </p:txBody>
        </p:sp>
        <p:sp>
          <p:nvSpPr>
            <p:cNvPr id="37901" name="Oval 12"/>
            <p:cNvSpPr>
              <a:spLocks noChangeArrowheads="1"/>
            </p:cNvSpPr>
            <p:nvPr/>
          </p:nvSpPr>
          <p:spPr bwMode="auto">
            <a:xfrm>
              <a:off x="6667500" y="4568031"/>
              <a:ext cx="1143000" cy="685800"/>
            </a:xfrm>
            <a:prstGeom prst="ellipse">
              <a:avLst/>
            </a:prstGeom>
            <a:solidFill>
              <a:srgbClr val="F9FBA3"/>
            </a:solidFill>
            <a:ln w="9525">
              <a:solidFill>
                <a:schemeClr val="tx1"/>
              </a:solidFill>
              <a:round/>
              <a:headEnd/>
              <a:tailEnd/>
            </a:ln>
          </p:spPr>
          <p:txBody>
            <a:bodyPr wrap="none" anchor="ctr"/>
            <a:lstStyle/>
            <a:p>
              <a:pPr algn="ctr"/>
              <a:r>
                <a:rPr lang="en-US" sz="2000" b="1" dirty="0" smtClean="0"/>
                <a:t>Trainee</a:t>
              </a:r>
              <a:endParaRPr lang="en-US" sz="2000" b="1" dirty="0"/>
            </a:p>
          </p:txBody>
        </p:sp>
        <p:cxnSp>
          <p:nvCxnSpPr>
            <p:cNvPr id="37902" name="AutoShape 13"/>
            <p:cNvCxnSpPr>
              <a:cxnSpLocks noChangeShapeType="1"/>
              <a:stCxn id="37892" idx="3"/>
              <a:endCxn id="37894" idx="1"/>
            </p:cNvCxnSpPr>
            <p:nvPr/>
          </p:nvCxnSpPr>
          <p:spPr bwMode="auto">
            <a:xfrm>
              <a:off x="2171700" y="2590800"/>
              <a:ext cx="1676400" cy="0"/>
            </a:xfrm>
            <a:prstGeom prst="straightConnector1">
              <a:avLst/>
            </a:prstGeom>
            <a:noFill/>
            <a:ln w="9525">
              <a:solidFill>
                <a:schemeClr val="tx1"/>
              </a:solidFill>
              <a:round/>
              <a:headEnd/>
              <a:tailEnd type="triangle" w="med" len="med"/>
            </a:ln>
          </p:spPr>
        </p:cxnSp>
        <p:cxnSp>
          <p:nvCxnSpPr>
            <p:cNvPr id="37903" name="AutoShape 14"/>
            <p:cNvCxnSpPr>
              <a:cxnSpLocks noChangeShapeType="1"/>
              <a:stCxn id="37900" idx="2"/>
              <a:endCxn id="37899" idx="3"/>
            </p:cNvCxnSpPr>
            <p:nvPr/>
          </p:nvCxnSpPr>
          <p:spPr bwMode="auto">
            <a:xfrm flipH="1">
              <a:off x="5105400" y="5901531"/>
              <a:ext cx="1562100" cy="0"/>
            </a:xfrm>
            <a:prstGeom prst="straightConnector1">
              <a:avLst/>
            </a:prstGeom>
            <a:noFill/>
            <a:ln w="9525">
              <a:solidFill>
                <a:schemeClr val="tx1"/>
              </a:solidFill>
              <a:round/>
              <a:headEnd type="triangle" w="med" len="med"/>
              <a:tailEnd type="triangle" w="med" len="med"/>
            </a:ln>
          </p:spPr>
        </p:cxnSp>
        <p:cxnSp>
          <p:nvCxnSpPr>
            <p:cNvPr id="37904" name="AutoShape 15"/>
            <p:cNvCxnSpPr>
              <a:cxnSpLocks noChangeShapeType="1"/>
              <a:stCxn id="37894" idx="0"/>
              <a:endCxn id="37898" idx="2"/>
            </p:cNvCxnSpPr>
            <p:nvPr/>
          </p:nvCxnSpPr>
          <p:spPr bwMode="auto">
            <a:xfrm flipV="1">
              <a:off x="4419600" y="1905000"/>
              <a:ext cx="0" cy="342900"/>
            </a:xfrm>
            <a:prstGeom prst="straightConnector1">
              <a:avLst/>
            </a:prstGeom>
            <a:noFill/>
            <a:ln w="9525">
              <a:solidFill>
                <a:schemeClr val="tx1"/>
              </a:solidFill>
              <a:round/>
              <a:headEnd type="triangle" w="med" len="med"/>
              <a:tailEnd/>
            </a:ln>
          </p:spPr>
        </p:cxnSp>
        <p:cxnSp>
          <p:nvCxnSpPr>
            <p:cNvPr id="37905" name="AutoShape 16"/>
            <p:cNvCxnSpPr>
              <a:cxnSpLocks noChangeShapeType="1"/>
              <a:stCxn id="37894" idx="3"/>
              <a:endCxn id="37895" idx="1"/>
            </p:cNvCxnSpPr>
            <p:nvPr/>
          </p:nvCxnSpPr>
          <p:spPr bwMode="auto">
            <a:xfrm>
              <a:off x="4991100" y="2590800"/>
              <a:ext cx="952500" cy="0"/>
            </a:xfrm>
            <a:prstGeom prst="straightConnector1">
              <a:avLst/>
            </a:prstGeom>
            <a:noFill/>
            <a:ln w="9525">
              <a:solidFill>
                <a:schemeClr val="tx1"/>
              </a:solidFill>
              <a:round/>
              <a:headEnd/>
              <a:tailEnd type="triangle" w="med" len="med"/>
            </a:ln>
          </p:spPr>
        </p:cxnSp>
        <p:cxnSp>
          <p:nvCxnSpPr>
            <p:cNvPr id="37906" name="AutoShape 17"/>
            <p:cNvCxnSpPr>
              <a:cxnSpLocks noChangeShapeType="1"/>
              <a:stCxn id="37895" idx="2"/>
              <a:endCxn id="30" idx="0"/>
            </p:cNvCxnSpPr>
            <p:nvPr/>
          </p:nvCxnSpPr>
          <p:spPr bwMode="auto">
            <a:xfrm rot="5400000">
              <a:off x="7124700" y="3467100"/>
              <a:ext cx="228600" cy="12700"/>
            </a:xfrm>
            <a:prstGeom prst="bentConnector3">
              <a:avLst>
                <a:gd name="adj1" fmla="val 50000"/>
              </a:avLst>
            </a:prstGeom>
            <a:noFill/>
            <a:ln w="9525">
              <a:solidFill>
                <a:schemeClr val="tx1"/>
              </a:solidFill>
              <a:miter lim="800000"/>
              <a:headEnd/>
              <a:tailEnd type="triangle" w="med" len="med"/>
            </a:ln>
          </p:spPr>
        </p:cxnSp>
        <p:cxnSp>
          <p:nvCxnSpPr>
            <p:cNvPr id="37907" name="AutoShape 18"/>
            <p:cNvCxnSpPr>
              <a:cxnSpLocks noChangeShapeType="1"/>
              <a:stCxn id="37896" idx="1"/>
              <a:endCxn id="37892" idx="2"/>
            </p:cNvCxnSpPr>
            <p:nvPr/>
          </p:nvCxnSpPr>
          <p:spPr bwMode="auto">
            <a:xfrm rot="10800000">
              <a:off x="1600200" y="2933700"/>
              <a:ext cx="2266950" cy="990600"/>
            </a:xfrm>
            <a:prstGeom prst="bentConnector2">
              <a:avLst/>
            </a:prstGeom>
            <a:noFill/>
            <a:ln w="9525">
              <a:solidFill>
                <a:schemeClr val="tx1"/>
              </a:solidFill>
              <a:miter lim="800000"/>
              <a:headEnd/>
              <a:tailEnd type="triangle" w="med" len="med"/>
            </a:ln>
          </p:spPr>
        </p:cxnSp>
        <p:cxnSp>
          <p:nvCxnSpPr>
            <p:cNvPr id="37908" name="AutoShape 19"/>
            <p:cNvCxnSpPr>
              <a:cxnSpLocks noChangeShapeType="1"/>
              <a:stCxn id="37901" idx="2"/>
              <a:endCxn id="37893" idx="3"/>
            </p:cNvCxnSpPr>
            <p:nvPr/>
          </p:nvCxnSpPr>
          <p:spPr bwMode="auto">
            <a:xfrm flipH="1">
              <a:off x="5105400" y="4910931"/>
              <a:ext cx="1562100" cy="0"/>
            </a:xfrm>
            <a:prstGeom prst="straightConnector1">
              <a:avLst/>
            </a:prstGeom>
            <a:noFill/>
            <a:ln w="9525">
              <a:solidFill>
                <a:schemeClr val="tx1"/>
              </a:solidFill>
              <a:round/>
              <a:headEnd/>
              <a:tailEnd type="triangle" w="med" len="med"/>
            </a:ln>
          </p:spPr>
        </p:cxnSp>
        <p:cxnSp>
          <p:nvCxnSpPr>
            <p:cNvPr id="37909" name="AutoShape 20"/>
            <p:cNvCxnSpPr>
              <a:cxnSpLocks noChangeShapeType="1"/>
              <a:stCxn id="37893" idx="1"/>
              <a:endCxn id="37892" idx="2"/>
            </p:cNvCxnSpPr>
            <p:nvPr/>
          </p:nvCxnSpPr>
          <p:spPr bwMode="auto">
            <a:xfrm rot="10800000">
              <a:off x="1600200" y="2933701"/>
              <a:ext cx="2266950" cy="1977231"/>
            </a:xfrm>
            <a:prstGeom prst="bentConnector2">
              <a:avLst/>
            </a:prstGeom>
            <a:noFill/>
            <a:ln w="9525">
              <a:solidFill>
                <a:schemeClr val="tx1"/>
              </a:solidFill>
              <a:miter lim="800000"/>
              <a:headEnd/>
              <a:tailEnd type="triangle" w="med" len="med"/>
            </a:ln>
          </p:spPr>
        </p:cxnSp>
        <p:cxnSp>
          <p:nvCxnSpPr>
            <p:cNvPr id="37910" name="AutoShape 21"/>
            <p:cNvCxnSpPr>
              <a:cxnSpLocks noChangeShapeType="1"/>
              <a:stCxn id="37899" idx="1"/>
              <a:endCxn id="37892" idx="2"/>
            </p:cNvCxnSpPr>
            <p:nvPr/>
          </p:nvCxnSpPr>
          <p:spPr bwMode="auto">
            <a:xfrm rot="10800000">
              <a:off x="1600200" y="2933701"/>
              <a:ext cx="2266950" cy="2967831"/>
            </a:xfrm>
            <a:prstGeom prst="bentConnector2">
              <a:avLst/>
            </a:prstGeom>
            <a:noFill/>
            <a:ln w="9525">
              <a:solidFill>
                <a:schemeClr val="tx1"/>
              </a:solidFill>
              <a:miter lim="800000"/>
              <a:headEnd/>
              <a:tailEnd type="triangle" w="med" len="med"/>
            </a:ln>
          </p:spPr>
        </p:cxnSp>
        <p:cxnSp>
          <p:nvCxnSpPr>
            <p:cNvPr id="37911" name="AutoShape 23"/>
            <p:cNvCxnSpPr>
              <a:cxnSpLocks noChangeShapeType="1"/>
              <a:stCxn id="37897" idx="2"/>
              <a:endCxn id="37892" idx="0"/>
            </p:cNvCxnSpPr>
            <p:nvPr/>
          </p:nvCxnSpPr>
          <p:spPr bwMode="auto">
            <a:xfrm>
              <a:off x="1600200" y="1828800"/>
              <a:ext cx="0" cy="419100"/>
            </a:xfrm>
            <a:prstGeom prst="straightConnector1">
              <a:avLst/>
            </a:prstGeom>
            <a:noFill/>
            <a:ln w="9525">
              <a:solidFill>
                <a:schemeClr val="tx1"/>
              </a:solidFill>
              <a:round/>
              <a:headEnd/>
              <a:tailEnd type="triangle" w="med" len="med"/>
            </a:ln>
          </p:spPr>
        </p:cxnSp>
        <p:cxnSp>
          <p:nvCxnSpPr>
            <p:cNvPr id="37912" name="AutoShape 24"/>
            <p:cNvCxnSpPr>
              <a:cxnSpLocks noChangeShapeType="1"/>
              <a:stCxn id="37898" idx="1"/>
              <a:endCxn id="37897" idx="3"/>
            </p:cNvCxnSpPr>
            <p:nvPr/>
          </p:nvCxnSpPr>
          <p:spPr bwMode="auto">
            <a:xfrm rot="10800000">
              <a:off x="2895600" y="1485900"/>
              <a:ext cx="457200" cy="1588"/>
            </a:xfrm>
            <a:prstGeom prst="straightConnector1">
              <a:avLst/>
            </a:prstGeom>
            <a:noFill/>
            <a:ln w="9525">
              <a:solidFill>
                <a:schemeClr val="tx1"/>
              </a:solidFill>
              <a:round/>
              <a:headEnd/>
              <a:tailEnd type="triangle" w="med" len="med"/>
            </a:ln>
          </p:spPr>
        </p:cxnSp>
        <p:cxnSp>
          <p:nvCxnSpPr>
            <p:cNvPr id="37913" name="AutoShape 25"/>
            <p:cNvCxnSpPr>
              <a:cxnSpLocks noChangeShapeType="1"/>
              <a:stCxn id="37896" idx="2"/>
              <a:endCxn id="37893" idx="0"/>
            </p:cNvCxnSpPr>
            <p:nvPr/>
          </p:nvCxnSpPr>
          <p:spPr bwMode="auto">
            <a:xfrm>
              <a:off x="4486275" y="4267200"/>
              <a:ext cx="0" cy="300831"/>
            </a:xfrm>
            <a:prstGeom prst="straightConnector1">
              <a:avLst/>
            </a:prstGeom>
            <a:noFill/>
            <a:ln w="9525">
              <a:solidFill>
                <a:schemeClr val="tx1"/>
              </a:solidFill>
              <a:round/>
              <a:headEnd/>
              <a:tailEnd type="triangle" w="med" len="med"/>
            </a:ln>
          </p:spPr>
        </p:cxnSp>
        <p:cxnSp>
          <p:nvCxnSpPr>
            <p:cNvPr id="37914" name="AutoShape 26"/>
            <p:cNvCxnSpPr>
              <a:cxnSpLocks noChangeShapeType="1"/>
              <a:stCxn id="37893" idx="2"/>
              <a:endCxn id="37899" idx="0"/>
            </p:cNvCxnSpPr>
            <p:nvPr/>
          </p:nvCxnSpPr>
          <p:spPr bwMode="auto">
            <a:xfrm>
              <a:off x="4486275" y="5253831"/>
              <a:ext cx="0" cy="304800"/>
            </a:xfrm>
            <a:prstGeom prst="straightConnector1">
              <a:avLst/>
            </a:prstGeom>
            <a:noFill/>
            <a:ln w="9525">
              <a:solidFill>
                <a:schemeClr val="tx1"/>
              </a:solidFill>
              <a:round/>
              <a:headEnd/>
              <a:tailEnd type="triangle" w="med" len="med"/>
            </a:ln>
          </p:spPr>
        </p:cxnSp>
        <p:sp>
          <p:nvSpPr>
            <p:cNvPr id="28" name="Oval Callout 27"/>
            <p:cNvSpPr/>
            <p:nvPr/>
          </p:nvSpPr>
          <p:spPr>
            <a:xfrm>
              <a:off x="152400" y="5257800"/>
              <a:ext cx="2362200" cy="1295400"/>
            </a:xfrm>
            <a:prstGeom prst="wedgeEllipseCallout">
              <a:avLst>
                <a:gd name="adj1" fmla="val 66766"/>
                <a:gd name="adj2" fmla="val -887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Progress of Skill Acquisition </a:t>
              </a:r>
              <a:endParaRPr lang="en-US" sz="2400" b="1" i="1" dirty="0">
                <a:solidFill>
                  <a:schemeClr val="tx1"/>
                </a:solidFill>
              </a:endParaRPr>
            </a:p>
          </p:txBody>
        </p:sp>
        <p:sp>
          <p:nvSpPr>
            <p:cNvPr id="29" name="Down Arrow 28"/>
            <p:cNvSpPr/>
            <p:nvPr/>
          </p:nvSpPr>
          <p:spPr>
            <a:xfrm>
              <a:off x="2743200" y="3886200"/>
              <a:ext cx="7620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2"/>
            <p:cNvSpPr>
              <a:spLocks noChangeArrowheads="1"/>
            </p:cNvSpPr>
            <p:nvPr/>
          </p:nvSpPr>
          <p:spPr bwMode="auto">
            <a:xfrm>
              <a:off x="6667500" y="3581400"/>
              <a:ext cx="1143000" cy="685800"/>
            </a:xfrm>
            <a:prstGeom prst="ellipse">
              <a:avLst/>
            </a:prstGeom>
            <a:solidFill>
              <a:srgbClr val="F9FBA3"/>
            </a:solidFill>
            <a:ln w="9525">
              <a:solidFill>
                <a:schemeClr val="tx1"/>
              </a:solidFill>
              <a:round/>
              <a:headEnd/>
              <a:tailEnd/>
            </a:ln>
          </p:spPr>
          <p:txBody>
            <a:bodyPr wrap="none" anchor="ctr"/>
            <a:lstStyle/>
            <a:p>
              <a:pPr algn="ctr"/>
              <a:r>
                <a:rPr lang="en-US" sz="2000" b="1" dirty="0" smtClean="0"/>
                <a:t>Novice</a:t>
              </a:r>
              <a:endParaRPr lang="en-US" sz="2000" b="1" dirty="0"/>
            </a:p>
          </p:txBody>
        </p:sp>
        <p:cxnSp>
          <p:nvCxnSpPr>
            <p:cNvPr id="42" name="AutoShape 19"/>
            <p:cNvCxnSpPr>
              <a:cxnSpLocks noChangeShapeType="1"/>
              <a:stCxn id="30" idx="2"/>
              <a:endCxn id="37896" idx="3"/>
            </p:cNvCxnSpPr>
            <p:nvPr/>
          </p:nvCxnSpPr>
          <p:spPr bwMode="auto">
            <a:xfrm flipH="1">
              <a:off x="5105400" y="3924300"/>
              <a:ext cx="1562100" cy="0"/>
            </a:xfrm>
            <a:prstGeom prst="straightConnector1">
              <a:avLst/>
            </a:prstGeom>
            <a:noFill/>
            <a:ln w="9525">
              <a:solidFill>
                <a:schemeClr val="tx1"/>
              </a:solidFill>
              <a:round/>
              <a:headEnd/>
              <a:tailEnd type="triangle" w="med" len="med"/>
            </a:ln>
          </p:spPr>
        </p:cxnSp>
        <p:cxnSp>
          <p:nvCxnSpPr>
            <p:cNvPr id="50" name="AutoShape 17"/>
            <p:cNvCxnSpPr>
              <a:cxnSpLocks noChangeShapeType="1"/>
              <a:stCxn id="30" idx="4"/>
              <a:endCxn id="37901" idx="0"/>
            </p:cNvCxnSpPr>
            <p:nvPr/>
          </p:nvCxnSpPr>
          <p:spPr bwMode="auto">
            <a:xfrm rot="5400000">
              <a:off x="7088585" y="4417615"/>
              <a:ext cx="300831" cy="12700"/>
            </a:xfrm>
            <a:prstGeom prst="bentConnector3">
              <a:avLst>
                <a:gd name="adj1" fmla="val 50000"/>
              </a:avLst>
            </a:prstGeom>
            <a:noFill/>
            <a:ln w="9525">
              <a:solidFill>
                <a:schemeClr val="tx1"/>
              </a:solidFill>
              <a:miter lim="800000"/>
              <a:headEnd/>
              <a:tailEnd type="triangle" w="med" len="med"/>
            </a:ln>
          </p:spPr>
        </p:cxnSp>
        <p:cxnSp>
          <p:nvCxnSpPr>
            <p:cNvPr id="51" name="AutoShape 17"/>
            <p:cNvCxnSpPr>
              <a:cxnSpLocks noChangeShapeType="1"/>
              <a:stCxn id="37901" idx="4"/>
              <a:endCxn id="37900" idx="0"/>
            </p:cNvCxnSpPr>
            <p:nvPr/>
          </p:nvCxnSpPr>
          <p:spPr bwMode="auto">
            <a:xfrm rot="5400000">
              <a:off x="7086600" y="5406231"/>
              <a:ext cx="304800" cy="12700"/>
            </a:xfrm>
            <a:prstGeom prst="bentConnector3">
              <a:avLst>
                <a:gd name="adj1" fmla="val 50000"/>
              </a:avLst>
            </a:prstGeom>
            <a:noFill/>
            <a:ln w="9525">
              <a:solidFill>
                <a:schemeClr val="tx1"/>
              </a:solidFill>
              <a:miter lim="800000"/>
              <a:headEnd/>
              <a:tailEnd type="triangle" w="med" len="med"/>
            </a:ln>
          </p:spPr>
        </p:cxnSp>
        <p:sp>
          <p:nvSpPr>
            <p:cNvPr id="33" name="TextBox 32"/>
            <p:cNvSpPr txBox="1"/>
            <p:nvPr/>
          </p:nvSpPr>
          <p:spPr>
            <a:xfrm>
              <a:off x="5295900" y="3657600"/>
              <a:ext cx="1295400" cy="276999"/>
            </a:xfrm>
            <a:prstGeom prst="rect">
              <a:avLst/>
            </a:prstGeom>
            <a:noFill/>
          </p:spPr>
          <p:txBody>
            <a:bodyPr wrap="square" rtlCol="0">
              <a:spAutoFit/>
            </a:bodyPr>
            <a:lstStyle/>
            <a:p>
              <a:pPr algn="ctr"/>
              <a:r>
                <a:rPr lang="en-US" sz="1200" b="1" i="1" dirty="0" smtClean="0"/>
                <a:t>Knowledge</a:t>
              </a:r>
              <a:endParaRPr lang="en-US" sz="1200" b="1" i="1" dirty="0"/>
            </a:p>
          </p:txBody>
        </p:sp>
        <p:sp>
          <p:nvSpPr>
            <p:cNvPr id="34" name="TextBox 33"/>
            <p:cNvSpPr txBox="1"/>
            <p:nvPr/>
          </p:nvSpPr>
          <p:spPr>
            <a:xfrm>
              <a:off x="5295900" y="4648200"/>
              <a:ext cx="1295400" cy="276999"/>
            </a:xfrm>
            <a:prstGeom prst="rect">
              <a:avLst/>
            </a:prstGeom>
            <a:noFill/>
          </p:spPr>
          <p:txBody>
            <a:bodyPr wrap="square" rtlCol="0">
              <a:spAutoFit/>
            </a:bodyPr>
            <a:lstStyle/>
            <a:p>
              <a:pPr algn="ctr"/>
              <a:r>
                <a:rPr lang="en-US" sz="1200" b="1" i="1" dirty="0" smtClean="0"/>
                <a:t>Rules</a:t>
              </a:r>
              <a:endParaRPr lang="en-US" sz="1200" b="1" i="1" dirty="0"/>
            </a:p>
          </p:txBody>
        </p:sp>
        <p:sp>
          <p:nvSpPr>
            <p:cNvPr id="35" name="TextBox 34"/>
            <p:cNvSpPr txBox="1"/>
            <p:nvPr/>
          </p:nvSpPr>
          <p:spPr>
            <a:xfrm>
              <a:off x="5295900" y="5638800"/>
              <a:ext cx="1295400" cy="276999"/>
            </a:xfrm>
            <a:prstGeom prst="rect">
              <a:avLst/>
            </a:prstGeom>
            <a:noFill/>
          </p:spPr>
          <p:txBody>
            <a:bodyPr wrap="square" rtlCol="0">
              <a:spAutoFit/>
            </a:bodyPr>
            <a:lstStyle/>
            <a:p>
              <a:pPr algn="ctr"/>
              <a:r>
                <a:rPr lang="en-US" sz="1200" b="1" i="1" dirty="0" smtClean="0"/>
                <a:t>Skills</a:t>
              </a:r>
              <a:endParaRPr lang="en-US" sz="1200" b="1" i="1" dirty="0"/>
            </a:p>
          </p:txBody>
        </p:sp>
        <p:sp>
          <p:nvSpPr>
            <p:cNvPr id="36" name="TextBox 35"/>
            <p:cNvSpPr txBox="1"/>
            <p:nvPr/>
          </p:nvSpPr>
          <p:spPr>
            <a:xfrm>
              <a:off x="7848600" y="3733800"/>
              <a:ext cx="1295400" cy="276999"/>
            </a:xfrm>
            <a:prstGeom prst="rect">
              <a:avLst/>
            </a:prstGeom>
            <a:noFill/>
          </p:spPr>
          <p:txBody>
            <a:bodyPr wrap="square" rtlCol="0">
              <a:spAutoFit/>
            </a:bodyPr>
            <a:lstStyle/>
            <a:p>
              <a:pPr algn="ctr"/>
              <a:r>
                <a:rPr lang="en-US" sz="1200" b="1" i="1" dirty="0" smtClean="0"/>
                <a:t>Landmark</a:t>
              </a:r>
              <a:endParaRPr lang="en-US" sz="1200" b="1" i="1" dirty="0"/>
            </a:p>
          </p:txBody>
        </p:sp>
        <p:sp>
          <p:nvSpPr>
            <p:cNvPr id="37" name="TextBox 36"/>
            <p:cNvSpPr txBox="1"/>
            <p:nvPr/>
          </p:nvSpPr>
          <p:spPr>
            <a:xfrm>
              <a:off x="7848600" y="4724400"/>
              <a:ext cx="1295400" cy="276999"/>
            </a:xfrm>
            <a:prstGeom prst="rect">
              <a:avLst/>
            </a:prstGeom>
            <a:noFill/>
          </p:spPr>
          <p:txBody>
            <a:bodyPr wrap="square" rtlCol="0">
              <a:spAutoFit/>
            </a:bodyPr>
            <a:lstStyle/>
            <a:p>
              <a:pPr algn="ctr"/>
              <a:r>
                <a:rPr lang="en-US" sz="1200" b="1" i="1" dirty="0" smtClean="0"/>
                <a:t>Route</a:t>
              </a:r>
              <a:endParaRPr lang="en-US" sz="1200" b="1" i="1" dirty="0"/>
            </a:p>
          </p:txBody>
        </p:sp>
        <p:sp>
          <p:nvSpPr>
            <p:cNvPr id="38" name="TextBox 37"/>
            <p:cNvSpPr txBox="1"/>
            <p:nvPr/>
          </p:nvSpPr>
          <p:spPr>
            <a:xfrm>
              <a:off x="7848600" y="5715000"/>
              <a:ext cx="1295400" cy="276999"/>
            </a:xfrm>
            <a:prstGeom prst="rect">
              <a:avLst/>
            </a:prstGeom>
            <a:noFill/>
          </p:spPr>
          <p:txBody>
            <a:bodyPr wrap="square" rtlCol="0">
              <a:spAutoFit/>
            </a:bodyPr>
            <a:lstStyle/>
            <a:p>
              <a:pPr algn="ctr"/>
              <a:r>
                <a:rPr lang="en-US" sz="1200" b="1" i="1" dirty="0" smtClean="0"/>
                <a:t>Survey</a:t>
              </a:r>
              <a:endParaRPr lang="en-US" sz="1200" b="1" i="1" dirty="0"/>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a:prstGeom prst="ellipse">
            <a:avLst/>
          </a:prstGeom>
          <a:solidFill>
            <a:srgbClr val="FFFF00"/>
          </a:solidFill>
          <a:ln w="19050">
            <a:solidFill>
              <a:schemeClr val="tx1"/>
            </a:solidFill>
          </a:ln>
        </p:spPr>
        <p:txBody>
          <a:bodyPr>
            <a:normAutofit fontScale="90000"/>
          </a:bodyPr>
          <a:lstStyle/>
          <a:p>
            <a:r>
              <a:rPr lang="en-US" sz="5400" b="1" i="1" dirty="0" smtClean="0"/>
              <a:t>Situations Vary</a:t>
            </a:r>
            <a:endParaRPr lang="en-US" sz="5400" b="1" i="1" dirty="0"/>
          </a:p>
        </p:txBody>
      </p:sp>
      <p:sp>
        <p:nvSpPr>
          <p:cNvPr id="4" name="Slide Number Placeholder 3"/>
          <p:cNvSpPr>
            <a:spLocks noGrp="1"/>
          </p:cNvSpPr>
          <p:nvPr>
            <p:ph type="sldNum" sz="quarter" idx="12"/>
          </p:nvPr>
        </p:nvSpPr>
        <p:spPr/>
        <p:txBody>
          <a:bodyPr/>
          <a:lstStyle/>
          <a:p>
            <a:pPr>
              <a:defRPr/>
            </a:pPr>
            <a:fld id="{EFE08C97-5C44-42B1-8FCD-9B2B529C7F01}" type="slidenum">
              <a:rPr lang="en-US" smtClean="0"/>
              <a:pPr>
                <a:defRPr/>
              </a:pPr>
              <a:t>40</a:t>
            </a:fld>
            <a:endParaRPr lang="en-US"/>
          </a:p>
        </p:txBody>
      </p:sp>
      <p:sp>
        <p:nvSpPr>
          <p:cNvPr id="1026" name="AutoShape 2" descr="data:image/jpeg;base64,/9j/4AAQSkZJRgABAQAAAQABAAD/2wCEAAkGBhQSERUUExQWFRUVFxQXFxgXGRgXGBoXFxcWFBcYGBcYHCYfHBojGxcYHy8gIycpLCwsGB4xNTAqNSYrLCkBCQoKDgwOGg8PGikkHxwpKSwpKSwsKSksLCkpLCwsLCwpKSwsLCwpKSksKSksKSwsLCwpKSwsLCwsKSksKSkpLP/AABEIALcBFAMBIgACEQEDEQH/xAAcAAAABwEBAAAAAAAAAAAAAAAAAgMEBQYHAQj/xABCEAACAQIEAggEBAQFAgYDAAABAhEAAwQSITFBUQUGEyJhcYGRBzKhsULB0fAUUmLhFiNygvEVsiQzU5LC0hdjov/EABoBAAMBAQEBAAAAAAAAAAAAAAABAgMEBQb/xAApEQACAgEEAwABAgcAAAAAAAAAAQIRAwQSITETQVFxIqEUMkJhgZHx/9oADAMBAAIRAxEAPwCWtLTq2KQtinKCtzAd4D5x6/apnD71C4Uwy+YqXQwayZpEdXRpTcijF5rhFBT5HHRzw0c/3+tSNxZBXmDULbeCDyqastx561MhxZVTXKVx6hbrDxNIZq2Riw1dApu+LUUpZxeh0Ov60MFyHoA1xdfT3oTQJo7NCa4a5NAg00Jos0JoANNcmuTQpgGmj2jOh47Hkf0pKaFAWGIjeuUa7cGUsSBlHeJ00HGkw1IVhqE1yaE0DO0K5NcmgA00Jos12aBnaE0WaE0AdmuTXJrk0AGmhRaFAFJs9dbfG23uKdr11tfyMPUVQAxmlwfA1VI5vLJGg2ut9qA2Vt44cgauiNIBGxAI9RNYsrf5X+8fVT+laz1YxXaYOw39AU+aEoftWbRthm26ZKcKORRJpUVJuImpPAXZTy/YqOZaX6OfvRwP3FJ9DXDILrrjrdi4rXA3fGhWOETPvVbHWix/+z2H61N/FSwzWEeNEcQRvDZlM+uWsuW4w51rDlHJmySjOkX4dcMOAIRjHOKP/jewNrbfT9azwzzPvQk8zT2RIWoyL/hoa9d7P8rfSlD1ysEbMD5fpWcqPE13NHGjZEX8RkZoCdbrJn5tPDhtP2op64WP6vaqHacyJ2Oh8jp/eivyI2Me2lVSI8sjQB1tsmSM0DfT+9F/xjY/q9v71QFeNtPKaL70Ug8sjQP8Z2P6vajf4xsf1e1UAHzoFTsY96KQeWRfx1wsf1e1c/xhZ/q9qz83Cux/P71wlp1P2opB5JF5x3WTD3VgtcESREjWCBMbjXaidGdc7eXLcJLLpohXw229RpVLUedIMmpI4RxpNFRyPk0X/GNj+v2of4ysf1e1Z8G8aK92ASNTBgczwp8C8ki5dJ/EzDWTEO7aSFgQOZJMelN2+LWFCqct3vEgiFlfE66+lVzD9B4dbam/dt2rtzvHO6zrptJIA5+HhUP1m6mPYV7vaWHVSMwtsWiSABOUKdwdCdK4lqU3VV+T2nonGKd26t16NVs9cLDxlztO0KTPoK6ettkGDnHmsfSst6rdIkJuyspMFTGnmP3tUo2IkkmSTxJJ9zXYqaPHnOUZNF9/xfY/q9q4euFj+r2qgl5rnac5p0ifLMvp65WP6vah/jOx/V7VnzSa7PjRSDyyNA/xjY/q9qFZ/J/cUKdIPLIboh8aPmA/vRQpPAD3/OguHblJpEj1J7Jo4On1W5Wi/DrE5sIVO6XGHo0OPuazu0r9k+n4rX/zB+9XD4bYgh7tsn5kVwNJ7pg/RhWf38mmJ1JF0xrd1fG5bG8fiB/LalhbZirZioBnKI7wggBpE7kHSNhSOIQFrU8HkeiPTzOBEmJMDzqTuOuKTBgzTkpKzyP3puwpDYj18sh8A8CdAR7g6+oFYufStp6SxYax2JmXFwDlKqXE+1ZJeREJEiROxFVifLRhrMdRjP7YxIEcT5CiXLoHhSt28hG5/L3pBWQ6k1szz0E7aTvNHa74Eegoy3Uzchz0/OlFYHYjeI/FznlHjSGIh54n2pS4SSDvI5cRodPr604S4p0J85gfWlLjWgpEkwZ4nwP5e1VQrGZbWIPtXWIjcg+1A4i2P5vCQaSuXgdhryifrQAdQeAJ8aKwbiPbWgMYQBKgeQ/vSr4sBQRqDOg+YeYpcD5Eu1jefakzennRDiCx+Ux5/nSsj+X9+lIfQSdePtQsajbcmjsxIaCR/p/U0VcPAnLIHNh9poH6B2GU6gx76f2+3lSxsr+5pAvPIe361y1c4fpHlRwHZNdBWrRADIk2GLW84nRzLb6byQOdS2K6i4vpG6lsobGFkM1xtCwH8qbzqYkAcfCpD4V4JWuXbzqD2cAcYPzE+e1XXpbrTdtX1tWsKcSzKDCXUDgSQWKsIVBEZmZQToJrzJadLLvu/h9Fj1kpaZQqvr+lKt/DPDI/YW77WrhLdmLqXAtwatC3GADuBuF4cONVbp7oW9hLxtXUAO6kGVZdpU/s1u/S3RSYmy1q6vdYA6GGVhqGVhs6nUMNiKpXWvANd6Ou27t1b2KwPfLKVztak5TcUfKzW9SP5kkaRXXCb6PMz4VK5LsynOeAFFa74Umt0kxsaTa6QeH78a33HBQuL0nUkeER+VdW6OEn9+VNLd9uZ9qOLvPb2pJjodHEc67TP+L8fpQp7g2ksAs5tNeZn7RTlsQrSSNByqOsEMdo8SDFP/4Nis6H1gfatDPkWwwt9lcAkkhCZGk5o0250/6nXhbxlsbFsyRA/Ep3M8wKirVkql3NHyLsw4XU4AeNI4XHMlxXX8LK3E/KQd6hey06aZsZHeTwzf8AbH51AdNY0m6GB0tkQPLc05xXSD/xdtFZMr2btwAqc3dyA94GNc4j13piuHNwhQJJ/evhU4vb+HdnVJJPsumBuB1kbMAfekriR6UXoXC9kipObKIn608xNviKxfZuuuRjZw6O4DjYyp5NBAI9CR61mHW7q0bGKuDKIY5lOmx8OBrT20Mj0qF+JeCD2LV8TKsFMaEhgYHkDNVjrfZjqN0sdfOTLOwjc6/T7UUFPCnTmZnX1j9abFZ4DzmulnmWFJtn/g/lXRY5ERx4flSd2w3l6im+WOLVNlUC/aHMn1NK4W8BqQ3iNTodD9KSF6NlPnp+lHOKzCCSPepKFzag6IWgkGQRQVLh5KPSimydGDHkSeY0+0U6sjTvPPkKpEMZtaJPA/vxowvmdBHoPvFOWQD8Xuv6Cmr2uZnxgn70DTsICx2P0A+oFGV2J1J9BIo6WgNcxnw0+sUTtMsws8yWMfakMadI4phlVBmdjAEbnhFQOMtX0uFLpZToSDI0PjFWTCZ7uJXs8gdFzAMZGrBTBI+aDVhxfRmJv9omLw1k20Dqt8EBlEEgiHJPDhXn5s+2dWqPf0WijkwqT7b4+FS6AxSmbTqWYagzuv8AapgtaDKGIRWIDEDMQJ3gA6jlymqoLhS7bKmGkqZjUaASNeB+lWZrJgH/APrQ/wDFdeOW6J5epxrHkNI6pdJ2MNhLgckGQzELut1xatuvNZKieE0p0ZZQ9Jgf5eZ2Fxv8/GLc7qBh3ViwxyqD2ZPymeNZ0touhzO2VRkLDcW31dQI12DZeeo1itq6B6CVezus9x2jOA4RW7Rk7NncIAC3ZhbYGwC7TrWU+GdmGW6CofdaekrlnC3GsjNfIy2UAktcaFWBxgmTOmmsCovo3q4cJ0feVv8ANv3UuPecyc9xlObXcgAwPKdzUhh8St3F3CCP/DqLUcnuBbr+y9mPU1IYrFqiku4QbSSBv58aUS30eamsmT3hpp7aUjl5x9akOnLQ7e7luB17R4eVUNqSSF4TNRDMPH1rZujyqHHZ671wWebxTcGhnpbgoeLg1P41PrFCmZoUbl8Cn9JCzfPCCfEaU6t3WO7R4AAD6UjhcMDoWH3p8MGvEE+Sk/WuhWZOgYZgBdGYn/LPMbXLR4U2bEgbA++lPuj371wdmY7K5ueUHgDG1FbE20GqjymTUR7YekXbqk/bvZune3hBaP8AqN0zPpaU/wC6rR0dghbB5mdfCdBVK+GWO7VsRAgL2YH+7Ofyq/LWd0ejFWk2L2m1FPbRDEgHwPhP7+lMEFPrBRJbQZyo82YwPcn61LqjVW3SIXB4sXbeYbgsrD+V0JVx7j7UtjMAuJwl2y4B0kTzHeB9xVQxPTTYLpPEK6k4a5czMQJyZgCHgagAkg+E8queDvZbimZVtJGoIOoM0nxyTF7rTMft2UUHutIJBEhQCDFIveTYgjfY60+6+Yc2MZcXYN3l0ka6H6j61V7ve3PrpXTuPLcKdMlAbObQkT/OPz2+1HbD6yFJHOBHnINRKuZ1afr+VLI5T5Sw+g9tqExOI6fT8O28QaafxHh7R+dK2Okt8yieca/SjC4p/CD6RR2Lo6mJVlIIbTXZTtvy4faidqg2kf7f0p1ZKqZyH6e3tXHSWhBEeE7c/wDigCPdxP4/WillG2Y+f/NSKprup8tfaKSxKJG3mSIik0NMZ9oQZGUes0q+NkaxSduwGBImNp1j7UonR45HzI/SlyVwFwqxeW5lCqCAxgfLx0/e1aL0t0biL1j/AMLYa61wZZ7qWx3dzJAyxp5mn3VzqjhsHhBicSyK3ddncSLaSIRc2zHQFonWBVj6B60Z3Fm8EV2/8tkFxUeBOXJdUMjQJjUEbHhXBnwwySTfo9zSZ8uHHtXv9jz/ANL9SsVYvA4q01skSG0KHjAZCVBHImdKlug+j71+8tlCqluLhiBH+kHcwOA13r0TeKRkfL35UBo72hJAB3MAmOQrEPibhv8Ap9zCnBlEKubjay3aKQULTqUyyI2mfCtN6hSXs554XllufS7L30D1St2wob/MK97LoFLiO9sJKkcRpANP+neu1jA22OIORgrNbQwHuEbKsaNJ0keoFY5/+U+kbt0Zblm0WIHdtggcmhp70SJ5QKgMF0o17HWruOvuy9qhuPGZsqtm0yiTtAA2B0FLa3yzVUlSLebOIS6b1y/etdpaS/cyO4R796bpUrOXRWRdtlFVK5eL3iZJbUydTy3OvGrz1i612MbiLyW1m1CZTqoYKFXOogMpHywfD0pq4VbbtleZ0AO4G8E7etLFNObg+zbV6dw0yzJqn/uwrqTxPtSeQcfsadOzH/muMvPMD4GuujwrG/YA7UVsPS4Kkk6qR6GjBweM+1G1DtjQ4bxoU+N+NAsjmVBoUtqDcxxaxLDh9T96M2OaOfqf1qYfooKQRrAXgSQSJgj03oJ0RKs0H/VqB9K0snxsj8Bdds+YGOzvTLH/ANNj+VMyUH4R7/lFTGC6NAeSfw3RqZ3tsNxpz40yvWVgwQdPPbXcGpX8zCuiZ+F3SEYp7fC5bJ/3Ic32LVqQrG+ibT4e9bua2z3GBKxKFiDE7giRp41rtp2cBla2VOxALAjzkVDO3G+K+DtKe4e4ApJ4VEO5H49fBR9Zmkuwd9C76/6RpyAC1nJ8HRDsgOk/h72+JuYi5ecM7Zh2fcgaAAMZOgAqZw2FGGtC2112AKhGumWlmyquYDUTEedOzkzBIuuVEnvtlG0gywnTlNQXXdxbw5IW4oY5Q1sd6fmXVvl1Ag8xoZisVktfg2WD9a47EevPRiXns3WtXbonUWSQ4Vh3iI3CldQfHaj2fhfhXUEdrBEjvD/61DH4iJZuWluFwRkJJ0I0EgkDUkMZIHH0q1WesjOua2ziZ0KLzPgDw58a2t0qMHiim93dkafhJZ/C11f/AGH8qb4j4TH8N55/qSfswqd/63fnn65fzNFbp2/E5WHk6t9jTUpEPDjfoqeI+FmJX5GtN5h0/wDifvUTiuo+Otgk2M+v4GUx46mT5RWm2utRRP8ANBHi2ZfrBHuRUlb6YLbBJ5G4v2E0vJIT0sGYLjsFeQrnDLpqpVlP1ABNI43CFLdu4HIzAg97Zl0gEcCsHXXX237EX3buxZJIkBpbSYJy5dRUD0j1EsXFIUC2WMnKAEnY/wCXGVT4rB0GulDnZH8NtMWw+CutOVZ7s68BPzD23p1hCEGdirxrGYFtdNEO/wBKlOsnRt3AKmZUuJdLLbCAFjHzAgrm2HzCQfCoaxisJeBGZ1Y90IoZiWZRlCkDcsQNYE7gim5JOkTHTSlFybSoZ43pJNgWZidFAknlt+dSvVTo+9dvq9xstq2GuOq69xAXbMfIVesB8HwlsFCqOQCysS0NxU3AO9GuoEVdOrnVC1hkBAm5ADtO/EgeH5U3NUOGFqVVwMej+lWxOQgNlDMEKR/D3MyD/LYvrdbfvquQEwCYJqz4PDZFAMz8wBIbJOpVW5CSBRThbVpmuEmdT3mZgs7hFJOWeQ9Kg8T0VicZczPiHw2G4WrfcvXPG5d3tqeCrrG5BMDDtncS/SWEtYmLZbvWbtm73Tqj22DgEjYkSI3hq819f+lzc6QxLEkgXrijwCHJA8JBre+sXTNrorChLNr8NxgoPKJdi0liXdBrqS2p0rzzc6La4c11hmOrEDMSeZLGJ9K0UbMp5FHtkXgsTJc/y23I8yOzH1eirgrpAOVgDtp+ZgVZsD0fbQHJ82WNRJOoPOOHhSj4djvp5jWtdhyy1Hwh8J2iccojzbznafDanaYyOMacgfeacXbJPzEnxNNDh6nZtdomeeWSKjJ8L0GOOPM/SiLimnU/nQ7CK4fKnyZ8DpMSpEEn1AIrhthtin2+9NZIrmc8TAp7hbRZsNHL0I/WhSOccjQotDo3u30fB1RSDvoDrpB+lExWGSGUqoBO3PTUgeZp/dXhmimVxNSwgNMA/QT+lRZ3tFdtdBRdE91YbuzJylCPKZMbmq10lhMshQSodQCdyd408J2FXq6naAgNlLnLmVjI4d3kZg+pNKYLoUM9omN3YTEd0AE+7CnvpmPivogOjOr5uWrd3EFiVUqqSYChiUBnXQSIq42cCYkkIntp4CkWy27Yzb5dJ8ddBUP1k6Tu5YKuqExIEnTXWdhpy9anf8NVBIlsV1gs2tLYztwPD0P6TULf6UxF0E6rJ21XSDvGp4b0OiMKjKHzf+7T0I3qaTDTES3loDttGtVwi1FtDHDYO7cyZYVhEmN+HenUj2qP649MXcEvZNN1bwRTsOz72jAkHNqPcjUVoIwqoiiQug/YAqk/EHCo9pnjupkDMTMIzhTcPgrm2x8Aa5cq7aR04uGrfRRelOrxc9syoxyKozHXMpySwkBlKCQI3NaZ0S92/aXKiZwAHzCCCNNZI332rNumcfcs2LRupIWQwGuV80HKeP4RHga1ToXF2+0Rwwy3EQ78SoYab/KfpRp23AeqcXkco+zg6vXzubY9T+U03xvRd20pZriiBtBM+UrVrOJHAMfJT9zAqH6zXGNhoSI/mI+wmtjnGWBZWVWaCwngNCYHodBUniLoyliARE6ifvVd6LxQyF2uIiAEkmIAmDLMYA04imeJ6Ve6MtjN2TEHt74YW4BEm3aGVrgO0nKDwmkMi7mAZL1+5iLn8Nb7TP2jMVYAiezsQc20ghRHhNE6Y+LNtECWWe2oAUXHXtLzwN0Q6Dh33nf5DVa+J91MP2doDtbtwdo927BbJJCgWwMqKTmOUR8omaotxZyue8zKCS2okEqQFGn4eM1SSRLlKX+CzYnrwhW4trC9q11WU3r7M97KwghCPl15VUrWHvK6uqG2UKkEad5SCG7x3kTTlrzEQWMcpgew0ovd40rHXFGxdUfjLaa2ExrdleBPfCzbYcCcpJU8xEco4XPof4gYbEv2WHuC9dIzRbDQFEDMzMoAGo8fA15uQoeVSPRPSNyxcW9hzlZDIcQFHgSdCDsQdxUtFJnp+xgT81wh23H8q/6R+Z18qJfx9pDDv2Z4ZjA9CdDVJ6M+LaXLFtuzm5tdCmEVhvkJ3kQRy2JrPOu3WlsXiWZWbsl0QHu7fMYncmfSKIOMm0vQaiGTDCOSS4l0SnxA6Zc4m5bNxb2ViVcLAVHCN2QhjOXKpO3ek1VVvMfw+sf3pos8zXCCfxGuhcHkze52yQF7mpnmIrryRuR5gg/SmH8NzNKKxA7sn1Me01aZFDprBMGR+/CkWsV22j6kgev/ADRtxuvjlBJpiExgTpvr9fKiHCnbX2/tT0MqCT6Zso/TSksRirfF58FEj3/MGjgE2NThgDDHX60Y4ZYJlRHM60Di04QPGCT7idaJexgMquXfiok+tTaK5O5bf/qD0Rj9SBQpvbyx3mYHwQEe5YUKmy6N3y3UUklbkRoDr501xYJCyGVp3UTuI41W+j+vqs6hwV4Zgfy5VPPic/y3Aw3BU668CPLjWNNHepKXQ26VxQtWmIJEEmYlpJABAJ51b8JhQqKDr3YnU76kamd/tWc9YsQWRlyqNN1EbajSdNa0Dq/0gL+GtXBuyifBh3WHuDQ0VFhsdhslh+zXMwXQasT4E7mq90l0ywu21AKLqLguKdzAEN4Gec+FXFRRik76+BqTSyj4zAG33gyqpOuVT3CfxAZtp3FSGHxN5CLZcGYKlVUBxMkb7xUt0lgQQ2m8yOY41TujsWzdrhnMGzqDxKHVGB4EbHyqrDc/5Sx/xhaWzuSNFHdWDsZ7u4ptYtJdc22JyurKZOZcrCD3Zg6gNBEe1Mv4xLdyUPalgJEFyDG9OcG5vXsudAeSgEgCSZjSTtJPpUPg1u1SRmWOv3L1hsMS5xNrPmImWNu52bGRrJI+taF1LxNxMMltwRds5F13MAsJ9NP+aj+rV18Pjr9tVGd2aWJAQd5jAI11zTzJ+k6MI+HIe5d1L3DnaCrgw3ZsriAQAYM+USayx/p66sbW780Wu901bCBydDUD1j6xWjYuRLEAmABrodAZieVVTpn4qXrWMXCYezaeYAIVyxNzvAqmkBdZBnaJ0qA6dfF3bmW5nvXMznKHUqioFbOLegB1ECOWs1s3TMlyiV6pC06hjbe8VMW1uHMiCZDFYjOZ3gneIq1npNLJa9fLZbamWYRlAUsQq8tY4mYqjdWkUrc72XK2YbnuuMw29qhuunWt7i/wyXTkDC5dYEHUaIoIOp2MTuByo/sgfPLK10rjDiL93E3ROd2KIZAyg6DnkUQsCJM7a0hg7F7FsqWbeoJACKAsHXXYCDOp503N58Q+VATMCdWhdFEnw58T51qHUO0LKwVyk7AiDAOk+PjTfRN80M+hvgu7ANir+UfyWhmPq7aD2PnV1wHwj6OQa2WueL3HP2IFWLC3Qwp8toHcA+Yn71PI+CqY/wCE3R7oQlnsm1Ie2xkGDGjEgjwIrG+l+qt+3iHsvdDm2YBhiYMEELrEgj3r0uFERWY/EWx2NwQDDpuPm3KwecAaHxrSCV0zHNJqNxM8wY7K0yAmWaZHLKPrpSBjgNaXF9Tw99fTwpZBA4emtaQxRjdezl1GqnmUVL+lUhiLBO8inSWQBG/1NKPPgPP9K5AHzMNa1So5W7CtajciOMiuXywMJAHhB+u1Gu4pRuPEaT+Vc7S466KAOfy/ehgJ2BcMyx9zFdvZjpJjnrHoONDtAmhZmJiQJIEbax9qIHM/K5A8TSGNns/smKKyAwBvGusyefhTm5dk/LHn/wAUQ3lHD6/rU0i02Im3HGueRn0mlreKHI/v0pUlSNWA8P8AgUUFiAH7gfrQo5FvmD6UKdBYviLRU7eOlKYXEuozLqF330BpS5ZuqIBJU+GntE0f+CN23Ia2jLoVY5CfHU6n2rNlJfBtd6SZjqTB38PKrV1M64thi6GGVojMYAYwA5PAR83lNU5ej3kjbjvofIjc+HgacHDZDE+RO/sOFI1xz2vk9EYZyVUmCYBOXbbh4UqGHhNZX1B60Xg6WB/mWyYykwUG5IbgByOnKK1JFAGlZtUdqlYdxVA689ELbcYjtOyWMrEgxMyskA8zvV7tsJgEkeWg9aTxmEW4pRwCp3BEj2NJopMpvRvVq7cTW/3IjQmACP5RA2586lMN0VawyHs7iG5ESzKAPY6D1qKPQGNuXmt5h2ckK+YxkOsFRAA/pgieFR/Wi7hcIDatTiMQoJbM0WlKqSQUtwC0SQusRryrLb9NN3wlsT0lhsMjNmW7iHOuWEUExOUmBty1PCodenjiFyJbN0yuY/MveBXKxbKMkkxBBEDlVJw90XEa4oytmOdJzQP5lJ1jw86P0T0oTcIRmt3E5GJGg8iNvcVfBnyWa31f6UGKF23hkDgZVvs9tRlKwSxUlidtQM0aTVK6YN/o/Gul4pcfMJuNmJcHUguZZTqNzV7tdK4/E2MTbXEur27XaW+zhCcpGYSoB1B58KyXpG67mbjsxMfNuddyfxeepqkwaLVhXbEsCj22Lggm4pcSmsa6yQV15TUG/V2/cutaylFUku51BJ/FpuTwA2HLWleq+bJcCtlKupDDgXBtk/8AbV86l9HYtrYS9YZY7TKzCCczBu8pOaZJgxwqXu3X6L/S4Uk7v9ip9UiloXJX+QMpJk/iYSvIAe9adh8FaxNtWssVuAHukyMwElQ2kTrHjTTCfC28S5BjtCxMgmARlWJyiQKsfRPw7e0Qe0M78AJ8ob707shRrsS6t44OCD8w4Hw3FWS21IWOqSrcL5oYmTAYiR6ipC30Vt3218FX6ZZ2qgpfQWxWWfGFh29jWD2bnQgaZ4HEeNa1/wBLQbs5/wB7D7RXnXrp1pONv9ooKoqhFBIJiWYEkDczw+u9OPDMM7W2kxipUDWSaC3EGpA/3Ez9ajbdpmn5iAJJ1IFKHBc8ynSFbQ68Yia2Uzg2DtsaWP8A5gA8Fn7/ANqSe4s6kt9PpRsR0eqAMLmaRI0YTwJ1GgpuL6jmT4frTsK+Dg4mBoAvpLe5OlIm4DrB8yaRZyeEeJ3os+dLcNRFrjnnHjJ/KiqoP4z7miLM0qb4A1MnwA+posBSzbnQFSP9TE0t/Bry+opmmJbhp9KOt1zxqk0S0xeY/CoHif70dSTpA9AP1oIsCWM+wHvQfpFRsJ+3vT4J/AqAOX3rtIjH3DsoAoU7QqZaUxatlDpkUAC22QsQNf5zMe9QfTLFzoweJ2TKeevOng6bTPOQrppGbQ+RO3rSmKvW7sQFJMd7XSPDMTWVHTJ2iu9hcUEwQNp4e/rSTsd8wPhOvsRUq7dmGULvs2XUeAnhTC9fJTIQN5mIPlNIkcdCdPXMNcFy2YI0PEEHcEctK1Hoj4hLeVcgyv8AjU6j/afGscU05wmLZGlTUs0hNxPSOHvZgCRBgSOXhS0VmXVnrw2VQ/fHInvDhvx9avfR3TKXR3W15HRvaoOuMkxxjsKXR1V2tllK5kMMJ4jxrFelehLmDxEXFmTIYDuuBuR4wSCNxJ863IXeGpPIan29aRxvQP8AEpkuouQwe93jI2ICkQfGalo1RglnClMR3QSpMAASSD8pgangamLvw9xL3UuWFCn+olfMFQC0eEflW19H9WbFkQqDloAB9N/UmpS3bCiAAB4aUlF+xuUUZ/1Y6i37N0XWcGAQFIAAzLlYTqxB0MED5RT3BfCjBoZZA51+YZhqZiHzD2Aq60UNO1NRSJ8j9GYfEHqahtu1tyiJaYdmPlLA5laZhSCANtqu3Utw2BsMugdA+8/N3jJgcTTfrNZzJcA3KkjzAkfUCudQ7i/w2RDojGByV/8AMUeUNRdOhu5Rbb6LLQrldqzI4VBrsUKSxOJW2pd2CqoksxAAHiTQBE9c+lxhsFfuEgHIypJjvuMqx6mfSvNFzDDKDnn0gaGN+c1ePiV10/jrqpbkWLUlebsdC7LwEaAHYE89KL8vzEkSDA0B58+HhVUcmSdukOcHiuzIyuEMfNv9OetJYvpAzGZnMzLNMnmAIrjdICBlRFgyCuYNyj5v70kcQCdTzn2pmVBbt5idgOAAH5D960pawVxthG5nYaCa7ZvQAwI8BEn2gjh+KlbOOKSQzAnfKSvl8pANPgBFMExI0JnQevhXbWFJ2/PX2rpxbbhnk678ec77Ugbx/ep9SaLQcj23g0ymWIadORHlpx50i1pNhP3+1Ns/l9/c8KUN8rsSDBBgwNdNBpw96LQUxa3aWROaeGh86cragE5HgRJyEATtJjSaj7t3XvNmOg3kbczThOmLiqVR2VTuoJI9No9KpSFtONfTlPrRf4iNrf0pwnS7nRpdQDA4AnjqDFObDgrJTbQf5SEE8NS0z4mixURZx78j7/2oVL2MUqiGUEj+a0rHykj6V2jn6HHw7chjJyzvIIE+BXaaUOUMpWZ0PdlDPkJANRSmD+/yp7abLBK+YM7VQrLPb6Tn5pLEQO+JbwInX0FFw/R9tRna0DEmGWVPiZURGup0qAsgscyn5fIEToJnTfjT93vGEYSQGYQAYDd4tmXeoaNVMjelsUzkoAoUHZQBr5gn71GdgQdjVotYG4T8zidu8oPrmOmvA1P9EdVc6EteMKeA0POAwHPfmKTGk2UbCXMhBUMDzJ4+HIVI4frQ6tDCQNspg+351YsWcJb7pFxnB3MZZ5QBHDaajh06iEC2gB020kn/AE1NFXt9ln6pfEAdqudzDEIQw7x5BTxIJmBvNasl5TsQfWsLvdaLjCERUKgztm03idaicV07cYgl2JHAkn6E0tpp517N66W6xWcOJuOJHAQT6idKo3TXxUeSuHTLqRmYSfQHas0u49iZI19abXMQTt9PKjaTLP8ACd6S6zX7jF3uOZn8U+w2HpSHRvWS7ZcOjMI5GB7AbVEo+sfckGeXGm+JkA7jw2/Kqoy8j7NTwvxRW80XbeSIGYN9wf1rnU3pexZu5rlwkqHW2BnUBCRlLD5SQoAA1iJ41l1jEMFHeIHl/b60thsUxMZioO5GaPOJqXBGsdRJcfT0bg+suHuzluDQScwK/wDcBTi50xaVczuqrwJI1ETIEz+eleeU6fZGOXO0HjIiDynf96VMYPr13ct0I6nfMkMePzCdvzoaLWZPsunWD4u5JGFwty7wz3AUQHwUSx9ctZZ1j654rGNN92IBlUAKqviFHHxMnxq1XuncJigucFAhMCDpMaHLAI0G/jtSL4vBqWIQMpIEmWEAg6QRBnmeVKmEpJ+yjYjuEA5lJAJ01giRrxkEH1pvcI3k+HGr1010OuIZrlpQpAbMCwBLCCJD81IAAiqjicEw/ARHGI24xTMXGiNN3w8pruY8vt9qVa3H71HnRmugDSKZIhJ8fXSuM550rcB4+0GaTnw+1IA6iB4miN3d9Z4frQ7Q8/vXAoP4vofvFAjvb67aD971xGG+54zJn2ii9mIJkaRpx15DjR2WNxr+X1oGcLSdh4cB6D8qNHj6bUDckCJ0OkxGw47T4Ua7OgBJOxkDgdAp5UwDoxPd25Rz86dNnGW47qzbgEi4dDl7y6x5NG1MFRR8xIPhB15b125dGoUEDaCQT6kafSixUK38RmYlxqeUIPRQNqFNmedyTsNTwGwoUASNiWMBRTxDl/e3rQoVsZsUAVwZ1jX97VxLB00geB4+Gu9ChSEWm10IUt9s1tWbQoSQWknQmAu8mSSTTr+Oyg/xDlFgsQijQ8hBPHWhQqTp66Fekrdu/ZUpdYACUWCAGGkxtBnXWdZqpOF1DtnjYqCusiYkS3EawKFChEZBSxikt6uuYMus6mDoDPDn6VF4t1DEqxYcyIPtNChTZkI5qLc2103NChSEHW9oe7pEHX+1JXY8duOu1doUmM4GGhG+5BAijiyCubmTsBGgkxqNpFChQMIYYggkc2/OBrtRSigkEkxpQoUgCq5Gsmff70a5iDoDrHP+x/OhQoGK2OknXjpGx1keOvh9K7e6RLaHYbQSD70KFA7DYBEae+Qw1GdSykcZKmQR5Gl2v2EcE2BI3Ksy7RlOViw56bUKFFDToUxjWMQyKtwpEgF7YElohYtCABB3EkkmdaLc6oXSoyMHIABAaIOpI7wE6DfxoUKKK7Ij+FAJEHSZ2MfWjShjubGD4jx8aFCmRY7XFMCGESNjlXbyps9zeI1Opyjj9q5QqmSghijGyOO1ChTAKSAIAPDiAPDhRWOkZdttSPpQoUqKHVrAJlBcupOoCwRGwkkjXShQoUqC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VFxQXFxgXGRgXGBoXFxcWFBcYGBcYHCYfHBojGxcYHy8gIycpLCwsGB4xNTAqNSYrLCkBCQoKDgwOGg8PGikkHxwpKSwpKSwsKSksLCkpLCwsLCwpKSwsLCwpKSksKSksKSwsLCwpKSwsLCwsKSksKSkpLP/AABEIALcBFAMBIgACEQEDEQH/xAAcAAAABwEBAAAAAAAAAAAAAAAAAgMEBQYHAQj/xABCEAACAQIEAggEBAQFAgYDAAABAhEAAwQSITFBUQUGEyJhcYGRBzKhsULB0fAUUmLhFiNygvEVsiQzU5LC0hdjov/EABoBAAMBAQEBAAAAAAAAAAAAAAABAgMEBQb/xAApEQACAgEEAwABAgcAAAAAAAAAAQIRAwQSITETQVFxIqEUMkJhgZHx/9oADAMBAAIRAxEAPwCWtLTq2KQtinKCtzAd4D5x6/apnD71C4Uwy+YqXQwayZpEdXRpTcijF5rhFBT5HHRzw0c/3+tSNxZBXmDULbeCDyqastx561MhxZVTXKVx6hbrDxNIZq2Riw1dApu+LUUpZxeh0Ov60MFyHoA1xdfT3oTQJo7NCa4a5NAg00Jos0JoANNcmuTQpgGmj2jOh47Hkf0pKaFAWGIjeuUa7cGUsSBlHeJ00HGkw1IVhqE1yaE0DO0K5NcmgA00Jos12aBnaE0WaE0AdmuTXJrk0AGmhRaFAFJs9dbfG23uKdr11tfyMPUVQAxmlwfA1VI5vLJGg2ut9qA2Vt44cgauiNIBGxAI9RNYsrf5X+8fVT+laz1YxXaYOw39AU+aEoftWbRthm26ZKcKORRJpUVJuImpPAXZTy/YqOZaX6OfvRwP3FJ9DXDILrrjrdi4rXA3fGhWOETPvVbHWix/+z2H61N/FSwzWEeNEcQRvDZlM+uWsuW4w51rDlHJmySjOkX4dcMOAIRjHOKP/jewNrbfT9azwzzPvQk8zT2RIWoyL/hoa9d7P8rfSlD1ysEbMD5fpWcqPE13NHGjZEX8RkZoCdbrJn5tPDhtP2op64WP6vaqHacyJ2Oh8jp/eivyI2Me2lVSI8sjQB1tsmSM0DfT+9F/xjY/q9v71QFeNtPKaL70Ug8sjQP8Z2P6vajf4xsf1e1UAHzoFTsY96KQeWRfx1wsf1e1c/xhZ/q9qz83Cux/P71wlp1P2opB5JF5x3WTD3VgtcESREjWCBMbjXaidGdc7eXLcJLLpohXw229RpVLUedIMmpI4RxpNFRyPk0X/GNj+v2of4ysf1e1Z8G8aK92ASNTBgczwp8C8ki5dJ/EzDWTEO7aSFgQOZJMelN2+LWFCqct3vEgiFlfE66+lVzD9B4dbam/dt2rtzvHO6zrptJIA5+HhUP1m6mPYV7vaWHVSMwtsWiSABOUKdwdCdK4lqU3VV+T2nonGKd26t16NVs9cLDxlztO0KTPoK6ettkGDnHmsfSst6rdIkJuyspMFTGnmP3tUo2IkkmSTxJJ9zXYqaPHnOUZNF9/xfY/q9q4euFj+r2qgl5rnac5p0ifLMvp65WP6vah/jOx/V7VnzSa7PjRSDyyNA/xjY/q9qFZ/J/cUKdIPLIboh8aPmA/vRQpPAD3/OguHblJpEj1J7Jo4On1W5Wi/DrE5sIVO6XGHo0OPuazu0r9k+n4rX/zB+9XD4bYgh7tsn5kVwNJ7pg/RhWf38mmJ1JF0xrd1fG5bG8fiB/LalhbZirZioBnKI7wggBpE7kHSNhSOIQFrU8HkeiPTzOBEmJMDzqTuOuKTBgzTkpKzyP3puwpDYj18sh8A8CdAR7g6+oFYufStp6SxYax2JmXFwDlKqXE+1ZJeREJEiROxFVifLRhrMdRjP7YxIEcT5CiXLoHhSt28hG5/L3pBWQ6k1szz0E7aTvNHa74Eegoy3Uzchz0/OlFYHYjeI/FznlHjSGIh54n2pS4SSDvI5cRodPr604S4p0J85gfWlLjWgpEkwZ4nwP5e1VQrGZbWIPtXWIjcg+1A4i2P5vCQaSuXgdhryifrQAdQeAJ8aKwbiPbWgMYQBKgeQ/vSr4sBQRqDOg+YeYpcD5Eu1jefakzennRDiCx+Ux5/nSsj+X9+lIfQSdePtQsajbcmjsxIaCR/p/U0VcPAnLIHNh9poH6B2GU6gx76f2+3lSxsr+5pAvPIe361y1c4fpHlRwHZNdBWrRADIk2GLW84nRzLb6byQOdS2K6i4vpG6lsobGFkM1xtCwH8qbzqYkAcfCpD4V4JWuXbzqD2cAcYPzE+e1XXpbrTdtX1tWsKcSzKDCXUDgSQWKsIVBEZmZQToJrzJadLLvu/h9Fj1kpaZQqvr+lKt/DPDI/YW77WrhLdmLqXAtwatC3GADuBuF4cONVbp7oW9hLxtXUAO6kGVZdpU/s1u/S3RSYmy1q6vdYA6GGVhqGVhs6nUMNiKpXWvANd6Ou27t1b2KwPfLKVztak5TcUfKzW9SP5kkaRXXCb6PMz4VK5LsynOeAFFa74Umt0kxsaTa6QeH78a33HBQuL0nUkeER+VdW6OEn9+VNLd9uZ9qOLvPb2pJjodHEc67TP+L8fpQp7g2ksAs5tNeZn7RTlsQrSSNByqOsEMdo8SDFP/4Nis6H1gfatDPkWwwt9lcAkkhCZGk5o0250/6nXhbxlsbFsyRA/Ep3M8wKirVkql3NHyLsw4XU4AeNI4XHMlxXX8LK3E/KQd6hey06aZsZHeTwzf8AbH51AdNY0m6GB0tkQPLc05xXSD/xdtFZMr2btwAqc3dyA94GNc4j13piuHNwhQJJ/evhU4vb+HdnVJJPsumBuB1kbMAfekriR6UXoXC9kipObKIn608xNviKxfZuuuRjZw6O4DjYyp5NBAI9CR61mHW7q0bGKuDKIY5lOmx8OBrT20Mj0qF+JeCD2LV8TKsFMaEhgYHkDNVjrfZjqN0sdfOTLOwjc6/T7UUFPCnTmZnX1j9abFZ4DzmulnmWFJtn/g/lXRY5ERx4flSd2w3l6im+WOLVNlUC/aHMn1NK4W8BqQ3iNTodD9KSF6NlPnp+lHOKzCCSPepKFzag6IWgkGQRQVLh5KPSimydGDHkSeY0+0U6sjTvPPkKpEMZtaJPA/vxowvmdBHoPvFOWQD8Xuv6Cmr2uZnxgn70DTsICx2P0A+oFGV2J1J9BIo6WgNcxnw0+sUTtMsws8yWMfakMadI4phlVBmdjAEbnhFQOMtX0uFLpZToSDI0PjFWTCZ7uJXs8gdFzAMZGrBTBI+aDVhxfRmJv9omLw1k20Dqt8EBlEEgiHJPDhXn5s+2dWqPf0WijkwqT7b4+FS6AxSmbTqWYagzuv8AapgtaDKGIRWIDEDMQJ3gA6jlymqoLhS7bKmGkqZjUaASNeB+lWZrJgH/APrQ/wDFdeOW6J5epxrHkNI6pdJ2MNhLgckGQzELut1xatuvNZKieE0p0ZZQ9Jgf5eZ2Fxv8/GLc7qBh3ViwxyqD2ZPymeNZ0touhzO2VRkLDcW31dQI12DZeeo1itq6B6CVezus9x2jOA4RW7Rk7NncIAC3ZhbYGwC7TrWU+GdmGW6CofdaekrlnC3GsjNfIy2UAktcaFWBxgmTOmmsCovo3q4cJ0feVv8ANv3UuPecyc9xlObXcgAwPKdzUhh8St3F3CCP/DqLUcnuBbr+y9mPU1IYrFqiku4QbSSBv58aUS30eamsmT3hpp7aUjl5x9akOnLQ7e7luB17R4eVUNqSSF4TNRDMPH1rZujyqHHZ671wWebxTcGhnpbgoeLg1P41PrFCmZoUbl8Cn9JCzfPCCfEaU6t3WO7R4AAD6UjhcMDoWH3p8MGvEE+Sk/WuhWZOgYZgBdGYn/LPMbXLR4U2bEgbA++lPuj371wdmY7K5ueUHgDG1FbE20GqjymTUR7YekXbqk/bvZune3hBaP8AqN0zPpaU/wC6rR0dghbB5mdfCdBVK+GWO7VsRAgL2YH+7Ofyq/LWd0ejFWk2L2m1FPbRDEgHwPhP7+lMEFPrBRJbQZyo82YwPcn61LqjVW3SIXB4sXbeYbgsrD+V0JVx7j7UtjMAuJwl2y4B0kTzHeB9xVQxPTTYLpPEK6k4a5czMQJyZgCHgagAkg+E8queDvZbimZVtJGoIOoM0nxyTF7rTMft2UUHutIJBEhQCDFIveTYgjfY60+6+Yc2MZcXYN3l0ka6H6j61V7ve3PrpXTuPLcKdMlAbObQkT/OPz2+1HbD6yFJHOBHnINRKuZ1afr+VLI5T5Sw+g9tqExOI6fT8O28QaafxHh7R+dK2Okt8yieca/SjC4p/CD6RR2Lo6mJVlIIbTXZTtvy4faidqg2kf7f0p1ZKqZyH6e3tXHSWhBEeE7c/wDigCPdxP4/WillG2Y+f/NSKprup8tfaKSxKJG3mSIik0NMZ9oQZGUes0q+NkaxSduwGBImNp1j7UonR45HzI/SlyVwFwqxeW5lCqCAxgfLx0/e1aL0t0biL1j/AMLYa61wZZ7qWx3dzJAyxp5mn3VzqjhsHhBicSyK3ddncSLaSIRc2zHQFonWBVj6B60Z3Fm8EV2/8tkFxUeBOXJdUMjQJjUEbHhXBnwwySTfo9zSZ8uHHtXv9jz/ANL9SsVYvA4q01skSG0KHjAZCVBHImdKlug+j71+8tlCqluLhiBH+kHcwOA13r0TeKRkfL35UBo72hJAB3MAmOQrEPibhv8Ap9zCnBlEKubjay3aKQULTqUyyI2mfCtN6hSXs554XllufS7L30D1St2wob/MK97LoFLiO9sJKkcRpANP+neu1jA22OIORgrNbQwHuEbKsaNJ0keoFY5/+U+kbt0Zblm0WIHdtggcmhp70SJ5QKgMF0o17HWruOvuy9qhuPGZsqtm0yiTtAA2B0FLa3yzVUlSLebOIS6b1y/etdpaS/cyO4R796bpUrOXRWRdtlFVK5eL3iZJbUydTy3OvGrz1i612MbiLyW1m1CZTqoYKFXOogMpHywfD0pq4VbbtleZ0AO4G8E7etLFNObg+zbV6dw0yzJqn/uwrqTxPtSeQcfsadOzH/muMvPMD4GuujwrG/YA7UVsPS4Kkk6qR6GjBweM+1G1DtjQ4bxoU+N+NAsjmVBoUtqDcxxaxLDh9T96M2OaOfqf1qYfooKQRrAXgSQSJgj03oJ0RKs0H/VqB9K0snxsj8Bdds+YGOzvTLH/ANNj+VMyUH4R7/lFTGC6NAeSfw3RqZ3tsNxpz40yvWVgwQdPPbXcGpX8zCuiZ+F3SEYp7fC5bJ/3Ic32LVqQrG+ibT4e9bua2z3GBKxKFiDE7giRp41rtp2cBla2VOxALAjzkVDO3G+K+DtKe4e4ApJ4VEO5H49fBR9Zmkuwd9C76/6RpyAC1nJ8HRDsgOk/h72+JuYi5ecM7Zh2fcgaAAMZOgAqZw2FGGtC2112AKhGumWlmyquYDUTEedOzkzBIuuVEnvtlG0gywnTlNQXXdxbw5IW4oY5Q1sd6fmXVvl1Ag8xoZisVktfg2WD9a47EevPRiXns3WtXbonUWSQ4Vh3iI3CldQfHaj2fhfhXUEdrBEjvD/61DH4iJZuWluFwRkJJ0I0EgkDUkMZIHH0q1WesjOua2ziZ0KLzPgDw58a2t0qMHiim93dkafhJZ/C11f/AGH8qb4j4TH8N55/qSfswqd/63fnn65fzNFbp2/E5WHk6t9jTUpEPDjfoqeI+FmJX5GtN5h0/wDifvUTiuo+Otgk2M+v4GUx46mT5RWm2utRRP8ANBHi2ZfrBHuRUlb6YLbBJ5G4v2E0vJIT0sGYLjsFeQrnDLpqpVlP1ABNI43CFLdu4HIzAg97Zl0gEcCsHXXX237EX3buxZJIkBpbSYJy5dRUD0j1EsXFIUC2WMnKAEnY/wCXGVT4rB0GulDnZH8NtMWw+CutOVZ7s68BPzD23p1hCEGdirxrGYFtdNEO/wBKlOsnRt3AKmZUuJdLLbCAFjHzAgrm2HzCQfCoaxisJeBGZ1Y90IoZiWZRlCkDcsQNYE7gim5JOkTHTSlFybSoZ43pJNgWZidFAknlt+dSvVTo+9dvq9xstq2GuOq69xAXbMfIVesB8HwlsFCqOQCysS0NxU3AO9GuoEVdOrnVC1hkBAm5ADtO/EgeH5U3NUOGFqVVwMej+lWxOQgNlDMEKR/D3MyD/LYvrdbfvquQEwCYJqz4PDZFAMz8wBIbJOpVW5CSBRThbVpmuEmdT3mZgs7hFJOWeQ9Kg8T0VicZczPiHw2G4WrfcvXPG5d3tqeCrrG5BMDDtncS/SWEtYmLZbvWbtm73Tqj22DgEjYkSI3hq819f+lzc6QxLEkgXrijwCHJA8JBre+sXTNrorChLNr8NxgoPKJdi0liXdBrqS2p0rzzc6La4c11hmOrEDMSeZLGJ9K0UbMp5FHtkXgsTJc/y23I8yOzH1eirgrpAOVgDtp+ZgVZsD0fbQHJ82WNRJOoPOOHhSj4djvp5jWtdhyy1Hwh8J2iccojzbznafDanaYyOMacgfeacXbJPzEnxNNDh6nZtdomeeWSKjJ8L0GOOPM/SiLimnU/nQ7CK4fKnyZ8DpMSpEEn1AIrhthtin2+9NZIrmc8TAp7hbRZsNHL0I/WhSOccjQotDo3u30fB1RSDvoDrpB+lExWGSGUqoBO3PTUgeZp/dXhmimVxNSwgNMA/QT+lRZ3tFdtdBRdE91YbuzJylCPKZMbmq10lhMshQSodQCdyd408J2FXq6naAgNlLnLmVjI4d3kZg+pNKYLoUM9omN3YTEd0AE+7CnvpmPivogOjOr5uWrd3EFiVUqqSYChiUBnXQSIq42cCYkkIntp4CkWy27Yzb5dJ8ddBUP1k6Tu5YKuqExIEnTXWdhpy9anf8NVBIlsV1gs2tLYztwPD0P6TULf6UxF0E6rJ21XSDvGp4b0OiMKjKHzf+7T0I3qaTDTES3loDttGtVwi1FtDHDYO7cyZYVhEmN+HenUj2qP649MXcEvZNN1bwRTsOz72jAkHNqPcjUVoIwqoiiQug/YAqk/EHCo9pnjupkDMTMIzhTcPgrm2x8Aa5cq7aR04uGrfRRelOrxc9syoxyKozHXMpySwkBlKCQI3NaZ0S92/aXKiZwAHzCCCNNZI332rNumcfcs2LRupIWQwGuV80HKeP4RHga1ToXF2+0Rwwy3EQ78SoYab/KfpRp23AeqcXkco+zg6vXzubY9T+U03xvRd20pZriiBtBM+UrVrOJHAMfJT9zAqH6zXGNhoSI/mI+wmtjnGWBZWVWaCwngNCYHodBUniLoyliARE6ifvVd6LxQyF2uIiAEkmIAmDLMYA04imeJ6Ve6MtjN2TEHt74YW4BEm3aGVrgO0nKDwmkMi7mAZL1+5iLn8Nb7TP2jMVYAiezsQc20ghRHhNE6Y+LNtECWWe2oAUXHXtLzwN0Q6Dh33nf5DVa+J91MP2doDtbtwdo927BbJJCgWwMqKTmOUR8omaotxZyue8zKCS2okEqQFGn4eM1SSRLlKX+CzYnrwhW4trC9q11WU3r7M97KwghCPl15VUrWHvK6uqG2UKkEad5SCG7x3kTTlrzEQWMcpgew0ovd40rHXFGxdUfjLaa2ExrdleBPfCzbYcCcpJU8xEco4XPof4gYbEv2WHuC9dIzRbDQFEDMzMoAGo8fA15uQoeVSPRPSNyxcW9hzlZDIcQFHgSdCDsQdxUtFJnp+xgT81wh23H8q/6R+Z18qJfx9pDDv2Z4ZjA9CdDVJ6M+LaXLFtuzm5tdCmEVhvkJ3kQRy2JrPOu3WlsXiWZWbsl0QHu7fMYncmfSKIOMm0vQaiGTDCOSS4l0SnxA6Zc4m5bNxb2ViVcLAVHCN2QhjOXKpO3ek1VVvMfw+sf3pos8zXCCfxGuhcHkze52yQF7mpnmIrryRuR5gg/SmH8NzNKKxA7sn1Me01aZFDprBMGR+/CkWsV22j6kgev/ADRtxuvjlBJpiExgTpvr9fKiHCnbX2/tT0MqCT6Zso/TSksRirfF58FEj3/MGjgE2NThgDDHX60Y4ZYJlRHM60Di04QPGCT7idaJexgMquXfiok+tTaK5O5bf/qD0Rj9SBQpvbyx3mYHwQEe5YUKmy6N3y3UUklbkRoDr501xYJCyGVp3UTuI41W+j+vqs6hwV4Zgfy5VPPic/y3Aw3BU668CPLjWNNHepKXQ26VxQtWmIJEEmYlpJABAJ51b8JhQqKDr3YnU76kamd/tWc9YsQWRlyqNN1EbajSdNa0Dq/0gL+GtXBuyifBh3WHuDQ0VFhsdhslh+zXMwXQasT4E7mq90l0ywu21AKLqLguKdzAEN4Gec+FXFRRik76+BqTSyj4zAG33gyqpOuVT3CfxAZtp3FSGHxN5CLZcGYKlVUBxMkb7xUt0lgQQ2m8yOY41TujsWzdrhnMGzqDxKHVGB4EbHyqrDc/5Sx/xhaWzuSNFHdWDsZ7u4ptYtJdc22JyurKZOZcrCD3Zg6gNBEe1Mv4xLdyUPalgJEFyDG9OcG5vXsudAeSgEgCSZjSTtJPpUPg1u1SRmWOv3L1hsMS5xNrPmImWNu52bGRrJI+taF1LxNxMMltwRds5F13MAsJ9NP+aj+rV18Pjr9tVGd2aWJAQd5jAI11zTzJ+k6MI+HIe5d1L3DnaCrgw3ZsriAQAYM+USayx/p66sbW780Wu901bCBydDUD1j6xWjYuRLEAmABrodAZieVVTpn4qXrWMXCYezaeYAIVyxNzvAqmkBdZBnaJ0qA6dfF3bmW5nvXMznKHUqioFbOLegB1ECOWs1s3TMlyiV6pC06hjbe8VMW1uHMiCZDFYjOZ3gneIq1npNLJa9fLZbamWYRlAUsQq8tY4mYqjdWkUrc72XK2YbnuuMw29qhuunWt7i/wyXTkDC5dYEHUaIoIOp2MTuByo/sgfPLK10rjDiL93E3ROd2KIZAyg6DnkUQsCJM7a0hg7F7FsqWbeoJACKAsHXXYCDOp503N58Q+VATMCdWhdFEnw58T51qHUO0LKwVyk7AiDAOk+PjTfRN80M+hvgu7ANir+UfyWhmPq7aD2PnV1wHwj6OQa2WueL3HP2IFWLC3Qwp8toHcA+Yn71PI+CqY/wCE3R7oQlnsm1Ie2xkGDGjEgjwIrG+l+qt+3iHsvdDm2YBhiYMEELrEgj3r0uFERWY/EWx2NwQDDpuPm3KwecAaHxrSCV0zHNJqNxM8wY7K0yAmWaZHLKPrpSBjgNaXF9Tw99fTwpZBA4emtaQxRjdezl1GqnmUVL+lUhiLBO8inSWQBG/1NKPPgPP9K5AHzMNa1So5W7CtajciOMiuXywMJAHhB+u1Gu4pRuPEaT+Vc7S466KAOfy/ehgJ2BcMyx9zFdvZjpJjnrHoONDtAmhZmJiQJIEbax9qIHM/K5A8TSGNns/smKKyAwBvGusyefhTm5dk/LHn/wAUQ3lHD6/rU0i02Im3HGueRn0mlreKHI/v0pUlSNWA8P8AgUUFiAH7gfrQo5FvmD6UKdBYviLRU7eOlKYXEuozLqF330BpS5ZuqIBJU+GntE0f+CN23Ia2jLoVY5CfHU6n2rNlJfBtd6SZjqTB38PKrV1M64thi6GGVojMYAYwA5PAR83lNU5ej3kjbjvofIjc+HgacHDZDE+RO/sOFI1xz2vk9EYZyVUmCYBOXbbh4UqGHhNZX1B60Xg6WB/mWyYykwUG5IbgByOnKK1JFAGlZtUdqlYdxVA689ELbcYjtOyWMrEgxMyskA8zvV7tsJgEkeWg9aTxmEW4pRwCp3BEj2NJopMpvRvVq7cTW/3IjQmACP5RA2586lMN0VawyHs7iG5ESzKAPY6D1qKPQGNuXmt5h2ckK+YxkOsFRAA/pgieFR/Wi7hcIDatTiMQoJbM0WlKqSQUtwC0SQusRryrLb9NN3wlsT0lhsMjNmW7iHOuWEUExOUmBty1PCodenjiFyJbN0yuY/MveBXKxbKMkkxBBEDlVJw90XEa4oytmOdJzQP5lJ1jw86P0T0oTcIRmt3E5GJGg8iNvcVfBnyWa31f6UGKF23hkDgZVvs9tRlKwSxUlidtQM0aTVK6YN/o/Gul4pcfMJuNmJcHUguZZTqNzV7tdK4/E2MTbXEur27XaW+zhCcpGYSoB1B58KyXpG67mbjsxMfNuddyfxeepqkwaLVhXbEsCj22Lggm4pcSmsa6yQV15TUG/V2/cutaylFUku51BJ/FpuTwA2HLWleq+bJcCtlKupDDgXBtk/8AbV86l9HYtrYS9YZY7TKzCCczBu8pOaZJgxwqXu3X6L/S4Uk7v9ip9UiloXJX+QMpJk/iYSvIAe9adh8FaxNtWssVuAHukyMwElQ2kTrHjTTCfC28S5BjtCxMgmARlWJyiQKsfRPw7e0Qe0M78AJ8ob707shRrsS6t44OCD8w4Hw3FWS21IWOqSrcL5oYmTAYiR6ipC30Vt3218FX6ZZ2qgpfQWxWWfGFh29jWD2bnQgaZ4HEeNa1/wBLQbs5/wB7D7RXnXrp1pONv9ooKoqhFBIJiWYEkDczw+u9OPDMM7W2kxipUDWSaC3EGpA/3Ez9ajbdpmn5iAJJ1IFKHBc8ynSFbQ68Yia2Uzg2DtsaWP8A5gA8Fn7/ANqSe4s6kt9PpRsR0eqAMLmaRI0YTwJ1GgpuL6jmT4frTsK+Dg4mBoAvpLe5OlIm4DrB8yaRZyeEeJ3os+dLcNRFrjnnHjJ/KiqoP4z7miLM0qb4A1MnwA+posBSzbnQFSP9TE0t/Bry+opmmJbhp9KOt1zxqk0S0xeY/CoHif70dSTpA9AP1oIsCWM+wHvQfpFRsJ+3vT4J/AqAOX3rtIjH3DsoAoU7QqZaUxatlDpkUAC22QsQNf5zMe9QfTLFzoweJ2TKeevOng6bTPOQrppGbQ+RO3rSmKvW7sQFJMd7XSPDMTWVHTJ2iu9hcUEwQNp4e/rSTsd8wPhOvsRUq7dmGULvs2XUeAnhTC9fJTIQN5mIPlNIkcdCdPXMNcFy2YI0PEEHcEctK1Hoj4hLeVcgyv8AjU6j/afGscU05wmLZGlTUs0hNxPSOHvZgCRBgSOXhS0VmXVnrw2VQ/fHInvDhvx9avfR3TKXR3W15HRvaoOuMkxxjsKXR1V2tllK5kMMJ4jxrFelehLmDxEXFmTIYDuuBuR4wSCNxJ863IXeGpPIan29aRxvQP8AEpkuouQwe93jI2ICkQfGalo1RglnClMR3QSpMAASSD8pgangamLvw9xL3UuWFCn+olfMFQC0eEflW19H9WbFkQqDloAB9N/UmpS3bCiAAB4aUlF+xuUUZ/1Y6i37N0XWcGAQFIAAzLlYTqxB0MED5RT3BfCjBoZZA51+YZhqZiHzD2Aq60UNO1NRSJ8j9GYfEHqahtu1tyiJaYdmPlLA5laZhSCANtqu3Utw2BsMugdA+8/N3jJgcTTfrNZzJcA3KkjzAkfUCudQ7i/w2RDojGByV/8AMUeUNRdOhu5Rbb6LLQrldqzI4VBrsUKSxOJW2pd2CqoksxAAHiTQBE9c+lxhsFfuEgHIypJjvuMqx6mfSvNFzDDKDnn0gaGN+c1ePiV10/jrqpbkWLUlebsdC7LwEaAHYE89KL8vzEkSDA0B58+HhVUcmSdukOcHiuzIyuEMfNv9OetJYvpAzGZnMzLNMnmAIrjdICBlRFgyCuYNyj5v70kcQCdTzn2pmVBbt5idgOAAH5D960pawVxthG5nYaCa7ZvQAwI8BEn2gjh+KlbOOKSQzAnfKSvl8pANPgBFMExI0JnQevhXbWFJ2/PX2rpxbbhnk678ec77Ugbx/ep9SaLQcj23g0ymWIadORHlpx50i1pNhP3+1Ns/l9/c8KUN8rsSDBBgwNdNBpw96LQUxa3aWROaeGh86cragE5HgRJyEATtJjSaj7t3XvNmOg3kbczThOmLiqVR2VTuoJI9No9KpSFtONfTlPrRf4iNrf0pwnS7nRpdQDA4AnjqDFObDgrJTbQf5SEE8NS0z4mixURZx78j7/2oVL2MUqiGUEj+a0rHykj6V2jn6HHw7chjJyzvIIE+BXaaUOUMpWZ0PdlDPkJANRSmD+/yp7abLBK+YM7VQrLPb6Tn5pLEQO+JbwInX0FFw/R9tRna0DEmGWVPiZURGup0qAsgscyn5fIEToJnTfjT93vGEYSQGYQAYDd4tmXeoaNVMjelsUzkoAoUHZQBr5gn71GdgQdjVotYG4T8zidu8oPrmOmvA1P9EdVc6EteMKeA0POAwHPfmKTGk2UbCXMhBUMDzJ4+HIVI4frQ6tDCQNspg+351YsWcJb7pFxnB3MZZ5QBHDaajh06iEC2gB020kn/AE1NFXt9ln6pfEAdqudzDEIQw7x5BTxIJmBvNasl5TsQfWsLvdaLjCERUKgztm03idaicV07cYgl2JHAkn6E0tpp517N66W6xWcOJuOJHAQT6idKo3TXxUeSuHTLqRmYSfQHas0u49iZI19abXMQTt9PKjaTLP8ACd6S6zX7jF3uOZn8U+w2HpSHRvWS7ZcOjMI5GB7AbVEo+sfckGeXGm+JkA7jw2/Kqoy8j7NTwvxRW80XbeSIGYN9wf1rnU3pexZu5rlwkqHW2BnUBCRlLD5SQoAA1iJ41l1jEMFHeIHl/b60thsUxMZioO5GaPOJqXBGsdRJcfT0bg+suHuzluDQScwK/wDcBTi50xaVczuqrwJI1ETIEz+eleeU6fZGOXO0HjIiDynf96VMYPr13ct0I6nfMkMePzCdvzoaLWZPsunWD4u5JGFwty7wz3AUQHwUSx9ctZZ1j654rGNN92IBlUAKqviFHHxMnxq1XuncJigucFAhMCDpMaHLAI0G/jtSL4vBqWIQMpIEmWEAg6QRBnmeVKmEpJ+yjYjuEA5lJAJ01giRrxkEH1pvcI3k+HGr1010OuIZrlpQpAbMCwBLCCJD81IAAiqjicEw/ARHGI24xTMXGiNN3w8pruY8vt9qVa3H71HnRmugDSKZIhJ8fXSuM550rcB4+0GaTnw+1IA6iB4miN3d9Z4frQ7Q8/vXAoP4vofvFAjvb67aD971xGG+54zJn2ii9mIJkaRpx15DjR2WNxr+X1oGcLSdh4cB6D8qNHj6bUDckCJ0OkxGw47T4Ua7OgBJOxkDgdAp5UwDoxPd25Rz86dNnGW47qzbgEi4dDl7y6x5NG1MFRR8xIPhB15b125dGoUEDaCQT6kafSixUK38RmYlxqeUIPRQNqFNmedyTsNTwGwoUASNiWMBRTxDl/e3rQoVsZsUAVwZ1jX97VxLB00geB4+Gu9ChSEWm10IUt9s1tWbQoSQWknQmAu8mSSTTr+Oyg/xDlFgsQijQ8hBPHWhQqTp66Fekrdu/ZUpdYACUWCAGGkxtBnXWdZqpOF1DtnjYqCusiYkS3EawKFChEZBSxikt6uuYMus6mDoDPDn6VF4t1DEqxYcyIPtNChTZkI5qLc2103NChSEHW9oe7pEHX+1JXY8duOu1doUmM4GGhG+5BAijiyCubmTsBGgkxqNpFChQMIYYggkc2/OBrtRSigkEkxpQoUgCq5Gsmff70a5iDoDrHP+x/OhQoGK2OknXjpGx1keOvh9K7e6RLaHYbQSD70KFA7DYBEae+Qw1GdSykcZKmQR5Gl2v2EcE2BI3Ksy7RlOViw56bUKFFDToUxjWMQyKtwpEgF7YElohYtCABB3EkkmdaLc6oXSoyMHIABAaIOpI7wE6DfxoUKKK7Ij+FAJEHSZ2MfWjShjubGD4jx8aFCmRY7XFMCGESNjlXbyps9zeI1Opyjj9q5QqmSghijGyOO1ChTAKSAIAPDiAPDhRWOkZdttSPpQoUqKHVrAJlBcupOoCwRGwkkjXShQoUqC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ttp://redsports.sg/wp-content/uploads/2010/11/women_420_asian_games.jpg"/>
          <p:cNvPicPr>
            <a:picLocks noChangeAspect="1" noChangeArrowheads="1"/>
          </p:cNvPicPr>
          <p:nvPr/>
        </p:nvPicPr>
        <p:blipFill>
          <a:blip r:embed="rId2" cstate="print"/>
          <a:srcRect/>
          <a:stretch>
            <a:fillRect/>
          </a:stretch>
        </p:blipFill>
        <p:spPr bwMode="auto">
          <a:xfrm>
            <a:off x="5180781" y="3886200"/>
            <a:ext cx="3875551" cy="2574474"/>
          </a:xfrm>
          <a:prstGeom prst="rect">
            <a:avLst/>
          </a:prstGeom>
          <a:noFill/>
        </p:spPr>
      </p:pic>
      <p:pic>
        <p:nvPicPr>
          <p:cNvPr id="13" name="Picture 4" descr="800px-Airbus_A380_cockpit.jpg"/>
          <p:cNvPicPr>
            <a:picLocks noChangeAspect="1"/>
          </p:cNvPicPr>
          <p:nvPr/>
        </p:nvPicPr>
        <p:blipFill>
          <a:blip r:embed="rId3" cstate="print"/>
          <a:srcRect/>
          <a:stretch>
            <a:fillRect/>
          </a:stretch>
        </p:blipFill>
        <p:spPr bwMode="auto">
          <a:xfrm>
            <a:off x="152400" y="990600"/>
            <a:ext cx="4000500" cy="2667000"/>
          </a:xfrm>
          <a:prstGeom prst="rect">
            <a:avLst/>
          </a:prstGeom>
          <a:noFill/>
          <a:ln w="9525">
            <a:noFill/>
            <a:miter lim="800000"/>
            <a:headEnd/>
            <a:tailEnd/>
          </a:ln>
        </p:spPr>
      </p:pic>
      <p:pic>
        <p:nvPicPr>
          <p:cNvPr id="14" name="Picture 8" descr="http://a332.g.akamai.net/f/332/936/12h/www.edmunds.com/media/ownership/parts/tech.in.instrument.panel/08.my.tribeca.int.2.500.jpg"/>
          <p:cNvPicPr>
            <a:picLocks noChangeAspect="1" noChangeArrowheads="1"/>
          </p:cNvPicPr>
          <p:nvPr/>
        </p:nvPicPr>
        <p:blipFill>
          <a:blip r:embed="rId4" cstate="print"/>
          <a:srcRect/>
          <a:stretch>
            <a:fillRect/>
          </a:stretch>
        </p:blipFill>
        <p:spPr bwMode="auto">
          <a:xfrm>
            <a:off x="139092" y="3733800"/>
            <a:ext cx="4233390" cy="2667000"/>
          </a:xfrm>
          <a:prstGeom prst="rect">
            <a:avLst/>
          </a:prstGeom>
          <a:noFill/>
          <a:ln w="9525">
            <a:noFill/>
            <a:miter lim="800000"/>
            <a:headEnd/>
            <a:tailEnd/>
          </a:ln>
        </p:spPr>
      </p:pic>
      <p:pic>
        <p:nvPicPr>
          <p:cNvPr id="11" name="Picture 10" descr="San Luis Obispo 065.jpg"/>
          <p:cNvPicPr>
            <a:picLocks noChangeAspect="1"/>
          </p:cNvPicPr>
          <p:nvPr/>
        </p:nvPicPr>
        <p:blipFill>
          <a:blip r:embed="rId5" cstate="print"/>
          <a:stretch>
            <a:fillRect/>
          </a:stretch>
        </p:blipFill>
        <p:spPr>
          <a:xfrm>
            <a:off x="3124200" y="990600"/>
            <a:ext cx="3149600" cy="2362200"/>
          </a:xfrm>
          <a:prstGeom prst="rect">
            <a:avLst/>
          </a:prstGeom>
          <a:ln>
            <a:noFill/>
          </a:ln>
          <a:effectLst>
            <a:softEdge rad="112500"/>
          </a:effectLst>
        </p:spPr>
      </p:pic>
      <p:pic>
        <p:nvPicPr>
          <p:cNvPr id="16" name="Picture 2" descr="http://www.animatedsoftware.com/hotwords/control_room/tmi2_control_room.jpg"/>
          <p:cNvPicPr>
            <a:picLocks noChangeAspect="1" noChangeArrowheads="1"/>
          </p:cNvPicPr>
          <p:nvPr/>
        </p:nvPicPr>
        <p:blipFill>
          <a:blip r:embed="rId6" cstate="print"/>
          <a:srcRect/>
          <a:stretch>
            <a:fillRect/>
          </a:stretch>
        </p:blipFill>
        <p:spPr bwMode="auto">
          <a:xfrm>
            <a:off x="6096000" y="1066800"/>
            <a:ext cx="2885629" cy="2869982"/>
          </a:xfrm>
          <a:prstGeom prst="rect">
            <a:avLst/>
          </a:prstGeom>
          <a:noFill/>
          <a:ln w="9525">
            <a:noFill/>
            <a:miter lim="800000"/>
            <a:headEnd/>
            <a:tailEnd/>
          </a:ln>
        </p:spPr>
      </p:pic>
      <p:pic>
        <p:nvPicPr>
          <p:cNvPr id="58370" name="Picture 2" descr="http://www.thesubsbench.ca/wp-content/uploads/2011/02/WayneRooney.jpg"/>
          <p:cNvPicPr>
            <a:picLocks noChangeAspect="1" noChangeArrowheads="1"/>
          </p:cNvPicPr>
          <p:nvPr/>
        </p:nvPicPr>
        <p:blipFill>
          <a:blip r:embed="rId7" cstate="print"/>
          <a:srcRect/>
          <a:stretch>
            <a:fillRect/>
          </a:stretch>
        </p:blipFill>
        <p:spPr bwMode="auto">
          <a:xfrm>
            <a:off x="3124200" y="2819400"/>
            <a:ext cx="3352800" cy="1966452"/>
          </a:xfrm>
          <a:prstGeom prst="rect">
            <a:avLst/>
          </a:prstGeom>
          <a:noFill/>
        </p:spPr>
      </p:pic>
      <p:pic>
        <p:nvPicPr>
          <p:cNvPr id="12" name="Picture 2" descr="http://owee58.com/wp-content/uploads/2011/04/traffic.jpg"/>
          <p:cNvPicPr>
            <a:picLocks noChangeAspect="1" noChangeArrowheads="1"/>
          </p:cNvPicPr>
          <p:nvPr/>
        </p:nvPicPr>
        <p:blipFill>
          <a:blip r:embed="rId8" cstate="print"/>
          <a:srcRect/>
          <a:stretch>
            <a:fillRect/>
          </a:stretch>
        </p:blipFill>
        <p:spPr bwMode="auto">
          <a:xfrm>
            <a:off x="3200400" y="4572000"/>
            <a:ext cx="2861937"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6000" y="2743200"/>
            <a:ext cx="4648200" cy="2209800"/>
            <a:chOff x="457200" y="1524000"/>
            <a:chExt cx="8153400" cy="4495800"/>
          </a:xfrm>
        </p:grpSpPr>
        <p:sp>
          <p:nvSpPr>
            <p:cNvPr id="13316" name="Oval 5"/>
            <p:cNvSpPr>
              <a:spLocks noChangeArrowheads="1"/>
            </p:cNvSpPr>
            <p:nvPr/>
          </p:nvSpPr>
          <p:spPr bwMode="auto">
            <a:xfrm>
              <a:off x="457200" y="2286000"/>
              <a:ext cx="1828800" cy="1295400"/>
            </a:xfrm>
            <a:prstGeom prst="ellipse">
              <a:avLst/>
            </a:prstGeom>
            <a:solidFill>
              <a:srgbClr val="DC445A"/>
            </a:solidFill>
            <a:ln w="9525">
              <a:solidFill>
                <a:schemeClr val="tx1"/>
              </a:solidFill>
              <a:round/>
              <a:headEnd/>
              <a:tailEnd/>
            </a:ln>
          </p:spPr>
          <p:txBody>
            <a:bodyPr wrap="none" anchor="ctr"/>
            <a:lstStyle/>
            <a:p>
              <a:pPr algn="ctr"/>
              <a:r>
                <a:rPr lang="en-US" sz="1050" b="1">
                  <a:latin typeface="Arial" charset="0"/>
                </a:rPr>
                <a:t>Sensing</a:t>
              </a:r>
            </a:p>
          </p:txBody>
        </p:sp>
        <p:sp>
          <p:nvSpPr>
            <p:cNvPr id="13317" name="Oval 8"/>
            <p:cNvSpPr>
              <a:spLocks noChangeArrowheads="1"/>
            </p:cNvSpPr>
            <p:nvPr/>
          </p:nvSpPr>
          <p:spPr bwMode="auto">
            <a:xfrm>
              <a:off x="5257800" y="2667000"/>
              <a:ext cx="1828800" cy="1295400"/>
            </a:xfrm>
            <a:prstGeom prst="ellipse">
              <a:avLst/>
            </a:prstGeom>
            <a:solidFill>
              <a:srgbClr val="DC445A"/>
            </a:solidFill>
            <a:ln w="9525">
              <a:solidFill>
                <a:schemeClr val="tx1"/>
              </a:solidFill>
              <a:round/>
              <a:headEnd/>
              <a:tailEnd/>
            </a:ln>
          </p:spPr>
          <p:txBody>
            <a:bodyPr wrap="none" anchor="ctr"/>
            <a:lstStyle/>
            <a:p>
              <a:pPr algn="ctr"/>
              <a:r>
                <a:rPr lang="en-US" sz="1050" b="1">
                  <a:latin typeface="Arial" charset="0"/>
                </a:rPr>
                <a:t>Deciding</a:t>
              </a:r>
            </a:p>
          </p:txBody>
        </p:sp>
        <p:sp>
          <p:nvSpPr>
            <p:cNvPr id="13318" name="Oval 9"/>
            <p:cNvSpPr>
              <a:spLocks noChangeArrowheads="1"/>
            </p:cNvSpPr>
            <p:nvPr/>
          </p:nvSpPr>
          <p:spPr bwMode="auto">
            <a:xfrm>
              <a:off x="5257800" y="4724400"/>
              <a:ext cx="1828800" cy="1295400"/>
            </a:xfrm>
            <a:prstGeom prst="ellipse">
              <a:avLst/>
            </a:prstGeom>
            <a:solidFill>
              <a:srgbClr val="DC445A"/>
            </a:solidFill>
            <a:ln w="9525">
              <a:solidFill>
                <a:schemeClr val="tx1"/>
              </a:solidFill>
              <a:round/>
              <a:headEnd/>
              <a:tailEnd/>
            </a:ln>
          </p:spPr>
          <p:txBody>
            <a:bodyPr wrap="none" anchor="ctr"/>
            <a:lstStyle/>
            <a:p>
              <a:pPr algn="ctr"/>
              <a:r>
                <a:rPr lang="en-US" sz="1050" b="1">
                  <a:latin typeface="Arial" charset="0"/>
                </a:rPr>
                <a:t>Learning</a:t>
              </a:r>
            </a:p>
          </p:txBody>
        </p:sp>
        <p:sp>
          <p:nvSpPr>
            <p:cNvPr id="13319" name="Oval 10"/>
            <p:cNvSpPr>
              <a:spLocks noChangeArrowheads="1"/>
            </p:cNvSpPr>
            <p:nvPr/>
          </p:nvSpPr>
          <p:spPr bwMode="auto">
            <a:xfrm>
              <a:off x="4038600" y="3429000"/>
              <a:ext cx="1828800" cy="1295400"/>
            </a:xfrm>
            <a:prstGeom prst="ellipse">
              <a:avLst/>
            </a:prstGeom>
            <a:solidFill>
              <a:srgbClr val="DC445A"/>
            </a:solidFill>
            <a:ln w="9525">
              <a:solidFill>
                <a:schemeClr val="tx1"/>
              </a:solidFill>
              <a:round/>
              <a:headEnd/>
              <a:tailEnd/>
            </a:ln>
          </p:spPr>
          <p:txBody>
            <a:bodyPr wrap="none" anchor="ctr"/>
            <a:lstStyle/>
            <a:p>
              <a:pPr algn="ctr"/>
              <a:r>
                <a:rPr lang="en-US" sz="1050" b="1">
                  <a:latin typeface="Arial" charset="0"/>
                </a:rPr>
                <a:t>Planning</a:t>
              </a:r>
            </a:p>
          </p:txBody>
        </p:sp>
        <p:sp>
          <p:nvSpPr>
            <p:cNvPr id="13320" name="Oval 11"/>
            <p:cNvSpPr>
              <a:spLocks noChangeArrowheads="1"/>
            </p:cNvSpPr>
            <p:nvPr/>
          </p:nvSpPr>
          <p:spPr bwMode="auto">
            <a:xfrm>
              <a:off x="2819400" y="1676400"/>
              <a:ext cx="1828800" cy="1295400"/>
            </a:xfrm>
            <a:prstGeom prst="ellipse">
              <a:avLst/>
            </a:prstGeom>
            <a:solidFill>
              <a:srgbClr val="DC445A"/>
            </a:solidFill>
            <a:ln w="9525">
              <a:solidFill>
                <a:schemeClr val="tx1"/>
              </a:solidFill>
              <a:round/>
              <a:headEnd/>
              <a:tailEnd/>
            </a:ln>
          </p:spPr>
          <p:txBody>
            <a:bodyPr wrap="none" anchor="ctr"/>
            <a:lstStyle/>
            <a:p>
              <a:pPr algn="ctr"/>
              <a:r>
                <a:rPr lang="en-US" sz="1050" b="1">
                  <a:latin typeface="Arial" charset="0"/>
                </a:rPr>
                <a:t>Perceiving</a:t>
              </a:r>
            </a:p>
          </p:txBody>
        </p:sp>
        <p:sp>
          <p:nvSpPr>
            <p:cNvPr id="13321" name="Oval 12"/>
            <p:cNvSpPr>
              <a:spLocks noChangeArrowheads="1"/>
            </p:cNvSpPr>
            <p:nvPr/>
          </p:nvSpPr>
          <p:spPr bwMode="auto">
            <a:xfrm>
              <a:off x="1219200" y="1524000"/>
              <a:ext cx="1828800" cy="1295400"/>
            </a:xfrm>
            <a:prstGeom prst="ellipse">
              <a:avLst/>
            </a:prstGeom>
            <a:solidFill>
              <a:srgbClr val="DC445A"/>
            </a:solidFill>
            <a:ln w="9525">
              <a:solidFill>
                <a:schemeClr val="tx1"/>
              </a:solidFill>
              <a:round/>
              <a:headEnd/>
              <a:tailEnd/>
            </a:ln>
          </p:spPr>
          <p:txBody>
            <a:bodyPr wrap="none" anchor="ctr"/>
            <a:lstStyle/>
            <a:p>
              <a:pPr algn="ctr"/>
              <a:r>
                <a:rPr lang="en-US" sz="1050" b="1">
                  <a:latin typeface="Arial" charset="0"/>
                </a:rPr>
                <a:t>Attending</a:t>
              </a:r>
            </a:p>
          </p:txBody>
        </p:sp>
        <p:sp>
          <p:nvSpPr>
            <p:cNvPr id="13322" name="Oval 13"/>
            <p:cNvSpPr>
              <a:spLocks noChangeArrowheads="1"/>
            </p:cNvSpPr>
            <p:nvPr/>
          </p:nvSpPr>
          <p:spPr bwMode="auto">
            <a:xfrm>
              <a:off x="3429000" y="4495800"/>
              <a:ext cx="1828800" cy="1295400"/>
            </a:xfrm>
            <a:prstGeom prst="ellipse">
              <a:avLst/>
            </a:prstGeom>
            <a:solidFill>
              <a:srgbClr val="DC445A"/>
            </a:solidFill>
            <a:ln w="9525">
              <a:solidFill>
                <a:schemeClr val="tx1"/>
              </a:solidFill>
              <a:round/>
              <a:headEnd/>
              <a:tailEnd/>
            </a:ln>
          </p:spPr>
          <p:txBody>
            <a:bodyPr wrap="none" anchor="ctr"/>
            <a:lstStyle/>
            <a:p>
              <a:pPr algn="ctr"/>
              <a:r>
                <a:rPr lang="en-US" sz="1050" b="1">
                  <a:latin typeface="Arial" charset="0"/>
                </a:rPr>
                <a:t>Communicating</a:t>
              </a:r>
            </a:p>
          </p:txBody>
        </p:sp>
        <p:sp>
          <p:nvSpPr>
            <p:cNvPr id="13323" name="Oval 14"/>
            <p:cNvSpPr>
              <a:spLocks noChangeArrowheads="1"/>
            </p:cNvSpPr>
            <p:nvPr/>
          </p:nvSpPr>
          <p:spPr bwMode="auto">
            <a:xfrm>
              <a:off x="1828800" y="3962400"/>
              <a:ext cx="1828800" cy="1295400"/>
            </a:xfrm>
            <a:prstGeom prst="ellipse">
              <a:avLst/>
            </a:prstGeom>
            <a:solidFill>
              <a:srgbClr val="DC445A"/>
            </a:solidFill>
            <a:ln w="9525">
              <a:solidFill>
                <a:schemeClr val="tx1"/>
              </a:solidFill>
              <a:round/>
              <a:headEnd/>
              <a:tailEnd/>
            </a:ln>
          </p:spPr>
          <p:txBody>
            <a:bodyPr wrap="none" anchor="ctr"/>
            <a:lstStyle/>
            <a:p>
              <a:pPr algn="ctr"/>
              <a:r>
                <a:rPr lang="en-US" sz="1050" b="1">
                  <a:latin typeface="Arial" charset="0"/>
                </a:rPr>
                <a:t>Controlling</a:t>
              </a:r>
            </a:p>
          </p:txBody>
        </p:sp>
        <p:sp>
          <p:nvSpPr>
            <p:cNvPr id="13324" name="Oval 15"/>
            <p:cNvSpPr>
              <a:spLocks noChangeArrowheads="1"/>
            </p:cNvSpPr>
            <p:nvPr/>
          </p:nvSpPr>
          <p:spPr bwMode="auto">
            <a:xfrm>
              <a:off x="6096000" y="1905000"/>
              <a:ext cx="1828800" cy="1295400"/>
            </a:xfrm>
            <a:prstGeom prst="ellipse">
              <a:avLst/>
            </a:prstGeom>
            <a:solidFill>
              <a:srgbClr val="DC445A"/>
            </a:solidFill>
            <a:ln w="9525">
              <a:solidFill>
                <a:schemeClr val="tx1"/>
              </a:solidFill>
              <a:round/>
              <a:headEnd/>
              <a:tailEnd/>
            </a:ln>
          </p:spPr>
          <p:txBody>
            <a:bodyPr wrap="none" anchor="ctr"/>
            <a:lstStyle/>
            <a:p>
              <a:pPr algn="ctr"/>
              <a:r>
                <a:rPr lang="en-US" sz="1050" b="1">
                  <a:latin typeface="Arial" charset="0"/>
                </a:rPr>
                <a:t>Calculating</a:t>
              </a:r>
            </a:p>
          </p:txBody>
        </p:sp>
        <p:sp>
          <p:nvSpPr>
            <p:cNvPr id="13325" name="Oval 6"/>
            <p:cNvSpPr>
              <a:spLocks noChangeArrowheads="1"/>
            </p:cNvSpPr>
            <p:nvPr/>
          </p:nvSpPr>
          <p:spPr bwMode="auto">
            <a:xfrm>
              <a:off x="4419600" y="1752600"/>
              <a:ext cx="1828800" cy="1295400"/>
            </a:xfrm>
            <a:prstGeom prst="ellipse">
              <a:avLst/>
            </a:prstGeom>
            <a:solidFill>
              <a:srgbClr val="DC445A"/>
            </a:solidFill>
            <a:ln w="9525">
              <a:solidFill>
                <a:schemeClr val="tx1"/>
              </a:solidFill>
              <a:round/>
              <a:headEnd/>
              <a:tailEnd/>
            </a:ln>
          </p:spPr>
          <p:txBody>
            <a:bodyPr wrap="none" anchor="ctr"/>
            <a:lstStyle/>
            <a:p>
              <a:pPr algn="ctr"/>
              <a:r>
                <a:rPr lang="en-US" sz="1050" b="1">
                  <a:latin typeface="Arial" charset="0"/>
                </a:rPr>
                <a:t>Understanding</a:t>
              </a:r>
            </a:p>
          </p:txBody>
        </p:sp>
        <p:sp>
          <p:nvSpPr>
            <p:cNvPr id="13326" name="Oval 7"/>
            <p:cNvSpPr>
              <a:spLocks noChangeArrowheads="1"/>
            </p:cNvSpPr>
            <p:nvPr/>
          </p:nvSpPr>
          <p:spPr bwMode="auto">
            <a:xfrm>
              <a:off x="5486400" y="3733800"/>
              <a:ext cx="1828800" cy="1295400"/>
            </a:xfrm>
            <a:prstGeom prst="ellipse">
              <a:avLst/>
            </a:prstGeom>
            <a:solidFill>
              <a:srgbClr val="DC445A"/>
            </a:solidFill>
            <a:ln w="9525">
              <a:solidFill>
                <a:schemeClr val="tx1"/>
              </a:solidFill>
              <a:round/>
              <a:headEnd/>
              <a:tailEnd/>
            </a:ln>
          </p:spPr>
          <p:txBody>
            <a:bodyPr wrap="none" anchor="ctr"/>
            <a:lstStyle/>
            <a:p>
              <a:pPr algn="ctr"/>
              <a:r>
                <a:rPr lang="en-US" sz="1050" b="1">
                  <a:latin typeface="Arial" charset="0"/>
                </a:rPr>
                <a:t>Remembering</a:t>
              </a:r>
            </a:p>
          </p:txBody>
        </p:sp>
        <p:sp>
          <p:nvSpPr>
            <p:cNvPr id="13327" name="Oval 16"/>
            <p:cNvSpPr>
              <a:spLocks noChangeArrowheads="1"/>
            </p:cNvSpPr>
            <p:nvPr/>
          </p:nvSpPr>
          <p:spPr bwMode="auto">
            <a:xfrm>
              <a:off x="6781800" y="3124200"/>
              <a:ext cx="1828800" cy="1295400"/>
            </a:xfrm>
            <a:prstGeom prst="ellipse">
              <a:avLst/>
            </a:prstGeom>
            <a:solidFill>
              <a:srgbClr val="EB95A1"/>
            </a:solidFill>
            <a:ln w="9525">
              <a:solidFill>
                <a:schemeClr val="tx1"/>
              </a:solidFill>
              <a:round/>
              <a:headEnd/>
              <a:tailEnd/>
            </a:ln>
          </p:spPr>
          <p:txBody>
            <a:bodyPr wrap="none" anchor="ctr"/>
            <a:lstStyle/>
            <a:p>
              <a:pPr algn="ctr"/>
              <a:r>
                <a:rPr lang="en-US" sz="1050" b="1">
                  <a:latin typeface="Arial" charset="0"/>
                </a:rPr>
                <a:t>Forgetting</a:t>
              </a:r>
            </a:p>
          </p:txBody>
        </p:sp>
      </p:grpSp>
      <p:sp>
        <p:nvSpPr>
          <p:cNvPr id="17" name="Title 16"/>
          <p:cNvSpPr>
            <a:spLocks noGrp="1"/>
          </p:cNvSpPr>
          <p:nvPr>
            <p:ph type="title"/>
          </p:nvPr>
        </p:nvSpPr>
        <p:spPr>
          <a:xfrm>
            <a:off x="304800" y="304800"/>
            <a:ext cx="8534400" cy="1143000"/>
          </a:xfrm>
        </p:spPr>
        <p:txBody>
          <a:bodyPr/>
          <a:lstStyle/>
          <a:p>
            <a:r>
              <a:rPr lang="en-US" sz="2400" dirty="0" smtClean="0"/>
              <a:t>Describe a situation that involves each of these cognitive functions</a:t>
            </a:r>
            <a:endParaRPr lang="en-US" sz="2400" dirty="0"/>
          </a:p>
        </p:txBody>
      </p:sp>
    </p:spTree>
    <p:extLst>
      <p:ext uri="{BB962C8B-B14F-4D97-AF65-F5344CB8AC3E}">
        <p14:creationId xmlns="" xmlns:p14="http://schemas.microsoft.com/office/powerpoint/2010/main" val="13552006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34"/>
          <p:cNvSpPr>
            <a:spLocks noGrp="1"/>
          </p:cNvSpPr>
          <p:nvPr>
            <p:ph type="title"/>
          </p:nvPr>
        </p:nvSpPr>
        <p:spPr>
          <a:xfrm>
            <a:off x="457200" y="152400"/>
            <a:ext cx="8229600" cy="1143000"/>
          </a:xfrm>
        </p:spPr>
        <p:txBody>
          <a:bodyPr/>
          <a:lstStyle/>
          <a:p>
            <a:pPr eaLnBrk="1" hangingPunct="1"/>
            <a:r>
              <a:rPr lang="en-US" sz="4000" b="1" dirty="0" smtClean="0"/>
              <a:t>Cognition is complex</a:t>
            </a:r>
            <a:br>
              <a:rPr lang="en-US" sz="4000" b="1" dirty="0" smtClean="0"/>
            </a:br>
            <a:r>
              <a:rPr lang="en-US" sz="2800" b="1" i="1" dirty="0" smtClean="0"/>
              <a:t>More opportunities for success or failure</a:t>
            </a:r>
            <a:endParaRPr lang="en-US" sz="4000" b="1" i="1" dirty="0" smtClean="0"/>
          </a:p>
        </p:txBody>
      </p:sp>
      <p:sp>
        <p:nvSpPr>
          <p:cNvPr id="21" name="Slide Number Placeholder 5"/>
          <p:cNvSpPr>
            <a:spLocks noGrp="1"/>
          </p:cNvSpPr>
          <p:nvPr>
            <p:ph type="sldNum" sz="quarter" idx="12"/>
          </p:nvPr>
        </p:nvSpPr>
        <p:spPr/>
        <p:txBody>
          <a:bodyPr/>
          <a:lstStyle/>
          <a:p>
            <a:pPr>
              <a:defRPr/>
            </a:pPr>
            <a:fld id="{09CA833B-6189-4D5B-B7DE-14BD5FD808C5}" type="slidenum">
              <a:rPr lang="en-US"/>
              <a:pPr>
                <a:defRPr/>
              </a:pPr>
              <a:t>42</a:t>
            </a:fld>
            <a:endParaRPr lang="en-US"/>
          </a:p>
        </p:txBody>
      </p:sp>
      <p:sp>
        <p:nvSpPr>
          <p:cNvPr id="48" name="Oval 47"/>
          <p:cNvSpPr/>
          <p:nvPr/>
        </p:nvSpPr>
        <p:spPr>
          <a:xfrm>
            <a:off x="609600" y="48006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Evaluating</a:t>
            </a:r>
          </a:p>
        </p:txBody>
      </p:sp>
      <p:sp>
        <p:nvSpPr>
          <p:cNvPr id="49" name="Oval 48"/>
          <p:cNvSpPr/>
          <p:nvPr/>
        </p:nvSpPr>
        <p:spPr>
          <a:xfrm>
            <a:off x="1905000" y="16764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Diagnosing</a:t>
            </a:r>
          </a:p>
        </p:txBody>
      </p:sp>
      <p:sp>
        <p:nvSpPr>
          <p:cNvPr id="50" name="Oval 49"/>
          <p:cNvSpPr/>
          <p:nvPr/>
        </p:nvSpPr>
        <p:spPr>
          <a:xfrm>
            <a:off x="685800" y="24384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Judging</a:t>
            </a:r>
          </a:p>
        </p:txBody>
      </p:sp>
      <p:sp>
        <p:nvSpPr>
          <p:cNvPr id="51" name="Oval 50"/>
          <p:cNvSpPr/>
          <p:nvPr/>
        </p:nvSpPr>
        <p:spPr>
          <a:xfrm>
            <a:off x="304800" y="32004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Deciding</a:t>
            </a:r>
          </a:p>
        </p:txBody>
      </p:sp>
      <p:sp>
        <p:nvSpPr>
          <p:cNvPr id="52" name="Oval 51"/>
          <p:cNvSpPr/>
          <p:nvPr/>
        </p:nvSpPr>
        <p:spPr>
          <a:xfrm>
            <a:off x="304800" y="41148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Planning</a:t>
            </a:r>
          </a:p>
        </p:txBody>
      </p:sp>
      <p:sp>
        <p:nvSpPr>
          <p:cNvPr id="53" name="Oval 52"/>
          <p:cNvSpPr/>
          <p:nvPr/>
        </p:nvSpPr>
        <p:spPr>
          <a:xfrm>
            <a:off x="6208713" y="4572000"/>
            <a:ext cx="2651125"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Investigating</a:t>
            </a:r>
          </a:p>
        </p:txBody>
      </p:sp>
      <p:sp>
        <p:nvSpPr>
          <p:cNvPr id="54" name="Oval 53"/>
          <p:cNvSpPr/>
          <p:nvPr/>
        </p:nvSpPr>
        <p:spPr>
          <a:xfrm>
            <a:off x="1905000" y="55626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Predicting</a:t>
            </a:r>
          </a:p>
        </p:txBody>
      </p:sp>
      <p:sp>
        <p:nvSpPr>
          <p:cNvPr id="56" name="Oval 55"/>
          <p:cNvSpPr/>
          <p:nvPr/>
        </p:nvSpPr>
        <p:spPr>
          <a:xfrm>
            <a:off x="6096000" y="20574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Analyzing</a:t>
            </a:r>
          </a:p>
        </p:txBody>
      </p:sp>
      <p:sp>
        <p:nvSpPr>
          <p:cNvPr id="57" name="Oval 56"/>
          <p:cNvSpPr/>
          <p:nvPr/>
        </p:nvSpPr>
        <p:spPr>
          <a:xfrm>
            <a:off x="6553200" y="3581400"/>
            <a:ext cx="2286000" cy="7620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Problem Solving</a:t>
            </a:r>
          </a:p>
        </p:txBody>
      </p:sp>
      <p:sp>
        <p:nvSpPr>
          <p:cNvPr id="58" name="Cloud 57"/>
          <p:cNvSpPr/>
          <p:nvPr/>
        </p:nvSpPr>
        <p:spPr>
          <a:xfrm>
            <a:off x="3130550" y="2438400"/>
            <a:ext cx="3270250" cy="2409825"/>
          </a:xfrm>
          <a:prstGeom prst="cloud">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Cognition</a:t>
            </a:r>
          </a:p>
          <a:p>
            <a:pPr algn="ctr" fontAlgn="auto">
              <a:spcBef>
                <a:spcPts val="0"/>
              </a:spcBef>
              <a:spcAft>
                <a:spcPts val="0"/>
              </a:spcAft>
              <a:defRPr/>
            </a:pPr>
            <a:r>
              <a:rPr lang="en-US" sz="3600" b="1" dirty="0">
                <a:solidFill>
                  <a:schemeClr val="tx1"/>
                </a:solidFill>
              </a:rPr>
              <a:t>Learning</a:t>
            </a:r>
          </a:p>
        </p:txBody>
      </p:sp>
      <p:sp>
        <p:nvSpPr>
          <p:cNvPr id="59" name="Oval 58"/>
          <p:cNvSpPr/>
          <p:nvPr/>
        </p:nvSpPr>
        <p:spPr>
          <a:xfrm>
            <a:off x="4572000" y="5334000"/>
            <a:ext cx="2640013" cy="9906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Interpolating and Extrapolating</a:t>
            </a:r>
          </a:p>
        </p:txBody>
      </p:sp>
      <p:sp>
        <p:nvSpPr>
          <p:cNvPr id="16" name="Oval 15"/>
          <p:cNvSpPr/>
          <p:nvPr/>
        </p:nvSpPr>
        <p:spPr>
          <a:xfrm>
            <a:off x="4114800" y="1371600"/>
            <a:ext cx="306705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Understanding</a:t>
            </a:r>
          </a:p>
        </p:txBody>
      </p:sp>
      <p:sp>
        <p:nvSpPr>
          <p:cNvPr id="17" name="Oval 16"/>
          <p:cNvSpPr/>
          <p:nvPr/>
        </p:nvSpPr>
        <p:spPr>
          <a:xfrm>
            <a:off x="6400800" y="2819400"/>
            <a:ext cx="2443163" cy="484188"/>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Synthesizing</a:t>
            </a:r>
          </a:p>
        </p:txBody>
      </p:sp>
      <p:sp>
        <p:nvSpPr>
          <p:cNvPr id="19" name="Slide Number Placeholder 18"/>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2B49AEF-99A2-4C7C-AE95-FD65BEED08DA}" type="slidenum">
              <a:rPr lang="en-US" sz="1200">
                <a:solidFill>
                  <a:schemeClr val="tx1">
                    <a:tint val="75000"/>
                  </a:schemeClr>
                </a:solidFill>
                <a:latin typeface="+mn-lt"/>
              </a:rPr>
              <a:pPr algn="r" fontAlgn="auto">
                <a:spcBef>
                  <a:spcPts val="0"/>
                </a:spcBef>
                <a:spcAft>
                  <a:spcPts val="0"/>
                </a:spcAft>
                <a:defRPr/>
              </a:pPr>
              <a:t>42</a:t>
            </a:fld>
            <a:endParaRPr lang="en-US" sz="1200">
              <a:solidFill>
                <a:schemeClr val="tx1">
                  <a:tint val="75000"/>
                </a:schemeClr>
              </a:solidFill>
              <a:latin typeface="+mn-lt"/>
            </a:endParaRPr>
          </a:p>
        </p:txBody>
      </p:sp>
      <p:sp>
        <p:nvSpPr>
          <p:cNvPr id="20" name="Footer Placeholder 19"/>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rPr>
              <a:t>Fuzzy Awareness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6" descr="http://www.foxnews.com/images/493327/3_27_011709_crashvideo.jpg"/>
          <p:cNvPicPr>
            <a:picLocks noChangeAspect="1" noChangeArrowheads="1"/>
          </p:cNvPicPr>
          <p:nvPr/>
        </p:nvPicPr>
        <p:blipFill>
          <a:blip r:embed="rId3" cstate="print"/>
          <a:srcRect t="10001" r="2499" b="8189"/>
          <a:stretch>
            <a:fillRect/>
          </a:stretch>
        </p:blipFill>
        <p:spPr bwMode="auto">
          <a:xfrm>
            <a:off x="0" y="-37875"/>
            <a:ext cx="9144000" cy="6895875"/>
          </a:xfrm>
          <a:prstGeom prst="rect">
            <a:avLst/>
          </a:prstGeom>
          <a:noFill/>
          <a:ln w="9525">
            <a:noFill/>
            <a:miter lim="800000"/>
            <a:headEnd/>
            <a:tailEnd/>
          </a:ln>
        </p:spPr>
      </p:pic>
      <p:sp>
        <p:nvSpPr>
          <p:cNvPr id="28687" name="Title 17"/>
          <p:cNvSpPr>
            <a:spLocks noGrp="1"/>
          </p:cNvSpPr>
          <p:nvPr>
            <p:ph type="title"/>
          </p:nvPr>
        </p:nvSpPr>
        <p:spPr>
          <a:xfrm>
            <a:off x="152400" y="0"/>
            <a:ext cx="8915400" cy="990600"/>
          </a:xfrm>
        </p:spPr>
        <p:txBody>
          <a:bodyPr>
            <a:normAutofit fontScale="90000"/>
          </a:bodyPr>
          <a:lstStyle/>
          <a:p>
            <a:pPr eaLnBrk="1" hangingPunct="1"/>
            <a:r>
              <a:rPr lang="en-US" sz="2800" b="1" i="1" dirty="0" smtClean="0">
                <a:solidFill>
                  <a:srgbClr val="FFFF00"/>
                </a:solidFill>
              </a:rPr>
              <a:t>The pilot in command of the (6 minute) US Airways 1549 was </a:t>
            </a:r>
            <a:r>
              <a:rPr lang="en-US" sz="2800" b="1" i="1" dirty="0" err="1" smtClean="0">
                <a:solidFill>
                  <a:srgbClr val="FFFF00"/>
                </a:solidFill>
              </a:rPr>
              <a:t>was</a:t>
            </a:r>
            <a:r>
              <a:rPr lang="en-US" sz="2800" b="1" i="1" dirty="0" smtClean="0">
                <a:solidFill>
                  <a:srgbClr val="FFFF00"/>
                </a:solidFill>
              </a:rPr>
              <a:t> 57-year-old  Capt. </a:t>
            </a:r>
            <a:r>
              <a:rPr lang="en-US" sz="2800" b="1" i="1" dirty="0" err="1" smtClean="0">
                <a:solidFill>
                  <a:srgbClr val="FFFF00"/>
                </a:solidFill>
              </a:rPr>
              <a:t>Chesley</a:t>
            </a:r>
            <a:r>
              <a:rPr lang="en-US" sz="2800" b="1" i="1" dirty="0" smtClean="0">
                <a:solidFill>
                  <a:srgbClr val="FFFF00"/>
                </a:solidFill>
              </a:rPr>
              <a:t> B. "Sully" </a:t>
            </a:r>
            <a:r>
              <a:rPr lang="en-US" sz="2800" b="1" i="1" dirty="0" err="1" smtClean="0">
                <a:solidFill>
                  <a:srgbClr val="FFFF00"/>
                </a:solidFill>
              </a:rPr>
              <a:t>Sullenberger</a:t>
            </a:r>
            <a:endParaRPr lang="en-US" sz="3200" b="1" i="1" dirty="0" smtClean="0">
              <a:solidFill>
                <a:srgbClr val="FFFF00"/>
              </a:solidFill>
            </a:endParaRPr>
          </a:p>
        </p:txBody>
      </p:sp>
      <p:sp>
        <p:nvSpPr>
          <p:cNvPr id="37" name="Slide Number Placeholder 5"/>
          <p:cNvSpPr>
            <a:spLocks noGrp="1"/>
          </p:cNvSpPr>
          <p:nvPr>
            <p:ph type="sldNum" sz="quarter" idx="12"/>
          </p:nvPr>
        </p:nvSpPr>
        <p:spPr/>
        <p:txBody>
          <a:bodyPr/>
          <a:lstStyle/>
          <a:p>
            <a:pPr>
              <a:defRPr/>
            </a:pPr>
            <a:fld id="{D1AA0E66-5ADD-4D55-9F41-4D8995ADB8A0}" type="slidenum">
              <a:rPr lang="en-US"/>
              <a:pPr>
                <a:defRPr/>
              </a:pPr>
              <a:t>43</a:t>
            </a:fld>
            <a:endParaRPr lang="en-US"/>
          </a:p>
        </p:txBody>
      </p:sp>
      <p:sp>
        <p:nvSpPr>
          <p:cNvPr id="48" name="Oval 47"/>
          <p:cNvSpPr/>
          <p:nvPr/>
        </p:nvSpPr>
        <p:spPr bwMode="auto">
          <a:xfrm>
            <a:off x="1343025" y="4413250"/>
            <a:ext cx="1771650" cy="465138"/>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FFFF00"/>
                </a:solidFill>
              </a:rPr>
              <a:t>Evaluating</a:t>
            </a:r>
          </a:p>
        </p:txBody>
      </p:sp>
      <p:sp>
        <p:nvSpPr>
          <p:cNvPr id="49" name="Oval 48"/>
          <p:cNvSpPr/>
          <p:nvPr/>
        </p:nvSpPr>
        <p:spPr bwMode="auto">
          <a:xfrm>
            <a:off x="2995613" y="2667000"/>
            <a:ext cx="1770062" cy="465138"/>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FFFF00"/>
                </a:solidFill>
              </a:rPr>
              <a:t>Diagnosing</a:t>
            </a:r>
          </a:p>
        </p:txBody>
      </p:sp>
      <p:sp>
        <p:nvSpPr>
          <p:cNvPr id="50" name="Oval 49"/>
          <p:cNvSpPr/>
          <p:nvPr/>
        </p:nvSpPr>
        <p:spPr bwMode="auto">
          <a:xfrm>
            <a:off x="1547813" y="2286000"/>
            <a:ext cx="1771650" cy="465138"/>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FFFF00"/>
                </a:solidFill>
              </a:rPr>
              <a:t>Judging</a:t>
            </a:r>
          </a:p>
        </p:txBody>
      </p:sp>
      <p:sp>
        <p:nvSpPr>
          <p:cNvPr id="51" name="Oval 50"/>
          <p:cNvSpPr/>
          <p:nvPr/>
        </p:nvSpPr>
        <p:spPr bwMode="auto">
          <a:xfrm>
            <a:off x="1243013" y="3189288"/>
            <a:ext cx="1771650" cy="465137"/>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FFFF00"/>
                </a:solidFill>
              </a:rPr>
              <a:t>Deciding</a:t>
            </a:r>
          </a:p>
        </p:txBody>
      </p:sp>
      <p:sp>
        <p:nvSpPr>
          <p:cNvPr id="52" name="Oval 51"/>
          <p:cNvSpPr/>
          <p:nvPr/>
        </p:nvSpPr>
        <p:spPr bwMode="auto">
          <a:xfrm>
            <a:off x="1292225" y="3779838"/>
            <a:ext cx="1771650" cy="465137"/>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FFFF00"/>
                </a:solidFill>
              </a:rPr>
              <a:t>Planning</a:t>
            </a:r>
          </a:p>
        </p:txBody>
      </p:sp>
      <p:sp>
        <p:nvSpPr>
          <p:cNvPr id="53" name="Oval 52"/>
          <p:cNvSpPr/>
          <p:nvPr/>
        </p:nvSpPr>
        <p:spPr bwMode="auto">
          <a:xfrm>
            <a:off x="5032375" y="4648200"/>
            <a:ext cx="2054225" cy="463550"/>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FFFF00"/>
                </a:solidFill>
              </a:rPr>
              <a:t>Investigating</a:t>
            </a:r>
          </a:p>
        </p:txBody>
      </p:sp>
      <p:sp>
        <p:nvSpPr>
          <p:cNvPr id="54" name="Oval 53"/>
          <p:cNvSpPr/>
          <p:nvPr/>
        </p:nvSpPr>
        <p:spPr bwMode="auto">
          <a:xfrm>
            <a:off x="1928813" y="4953000"/>
            <a:ext cx="1771650" cy="463550"/>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FFFF00"/>
                </a:solidFill>
              </a:rPr>
              <a:t>Predicting</a:t>
            </a:r>
          </a:p>
        </p:txBody>
      </p:sp>
      <p:sp>
        <p:nvSpPr>
          <p:cNvPr id="56" name="Oval 55"/>
          <p:cNvSpPr/>
          <p:nvPr/>
        </p:nvSpPr>
        <p:spPr bwMode="auto">
          <a:xfrm>
            <a:off x="5510213" y="3048000"/>
            <a:ext cx="1770062" cy="465138"/>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FFFF00"/>
                </a:solidFill>
              </a:rPr>
              <a:t>Analyzing</a:t>
            </a:r>
          </a:p>
        </p:txBody>
      </p:sp>
      <p:sp>
        <p:nvSpPr>
          <p:cNvPr id="57" name="Oval 56"/>
          <p:cNvSpPr/>
          <p:nvPr/>
        </p:nvSpPr>
        <p:spPr bwMode="auto">
          <a:xfrm>
            <a:off x="5281613" y="3962400"/>
            <a:ext cx="1771650" cy="463550"/>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FFFF00"/>
                </a:solidFill>
              </a:rPr>
              <a:t>Problem Solving</a:t>
            </a:r>
          </a:p>
        </p:txBody>
      </p:sp>
      <p:sp>
        <p:nvSpPr>
          <p:cNvPr id="58" name="10-Point Star 57"/>
          <p:cNvSpPr/>
          <p:nvPr/>
        </p:nvSpPr>
        <p:spPr bwMode="auto">
          <a:xfrm>
            <a:off x="2889250" y="3273425"/>
            <a:ext cx="2408238" cy="1335088"/>
          </a:xfrm>
          <a:prstGeom prst="star10">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FFFF00"/>
                </a:solidFill>
              </a:rPr>
              <a:t>Cognition</a:t>
            </a:r>
          </a:p>
        </p:txBody>
      </p:sp>
      <p:sp>
        <p:nvSpPr>
          <p:cNvPr id="59" name="Oval 58"/>
          <p:cNvSpPr/>
          <p:nvPr/>
        </p:nvSpPr>
        <p:spPr bwMode="auto">
          <a:xfrm>
            <a:off x="3665538" y="4953000"/>
            <a:ext cx="1984375" cy="696913"/>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rgbClr val="FFFF00"/>
                </a:solidFill>
              </a:rPr>
              <a:t>Interpolating and Extrapolating</a:t>
            </a:r>
          </a:p>
        </p:txBody>
      </p:sp>
      <p:sp>
        <p:nvSpPr>
          <p:cNvPr id="15" name="Right Arrow 14"/>
          <p:cNvSpPr/>
          <p:nvPr/>
        </p:nvSpPr>
        <p:spPr bwMode="auto">
          <a:xfrm>
            <a:off x="4400550" y="1905000"/>
            <a:ext cx="2362200" cy="549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Goals</a:t>
            </a:r>
          </a:p>
        </p:txBody>
      </p:sp>
      <p:sp>
        <p:nvSpPr>
          <p:cNvPr id="19" name="Rounded Rectangular Callout 18"/>
          <p:cNvSpPr/>
          <p:nvPr/>
        </p:nvSpPr>
        <p:spPr>
          <a:xfrm>
            <a:off x="190500" y="1066800"/>
            <a:ext cx="1562100" cy="1143000"/>
          </a:xfrm>
          <a:prstGeom prst="wedgeRoundRectCallout">
            <a:avLst>
              <a:gd name="adj1" fmla="val 63343"/>
              <a:gd name="adj2" fmla="val 6640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002060"/>
                </a:solidFill>
              </a:rPr>
              <a:t>Turns, Height above ground to begin the flare</a:t>
            </a:r>
          </a:p>
        </p:txBody>
      </p:sp>
      <p:sp>
        <p:nvSpPr>
          <p:cNvPr id="20" name="Rounded Rectangular Callout 19"/>
          <p:cNvSpPr/>
          <p:nvPr/>
        </p:nvSpPr>
        <p:spPr>
          <a:xfrm>
            <a:off x="2781300" y="1066800"/>
            <a:ext cx="1562100" cy="914400"/>
          </a:xfrm>
          <a:prstGeom prst="wedgeRoundRectCallout">
            <a:avLst>
              <a:gd name="adj1" fmla="val 22741"/>
              <a:gd name="adj2" fmla="val 13726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002060"/>
                </a:solidFill>
              </a:rPr>
              <a:t>Engine failure causes</a:t>
            </a:r>
          </a:p>
        </p:txBody>
      </p:sp>
      <p:sp>
        <p:nvSpPr>
          <p:cNvPr id="21" name="Rounded Rectangular Callout 20"/>
          <p:cNvSpPr/>
          <p:nvPr/>
        </p:nvSpPr>
        <p:spPr>
          <a:xfrm>
            <a:off x="1714500" y="5562600"/>
            <a:ext cx="1562100" cy="914400"/>
          </a:xfrm>
          <a:prstGeom prst="wedgeRoundRectCallout">
            <a:avLst>
              <a:gd name="adj1" fmla="val 41689"/>
              <a:gd name="adj2" fmla="val -8559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002060"/>
                </a:solidFill>
              </a:rPr>
              <a:t>Touch down point</a:t>
            </a:r>
          </a:p>
        </p:txBody>
      </p:sp>
      <p:sp>
        <p:nvSpPr>
          <p:cNvPr id="22" name="Rounded Rectangular Callout 21"/>
          <p:cNvSpPr/>
          <p:nvPr/>
        </p:nvSpPr>
        <p:spPr>
          <a:xfrm>
            <a:off x="7353300" y="2362200"/>
            <a:ext cx="1562100" cy="914400"/>
          </a:xfrm>
          <a:prstGeom prst="wedgeRoundRectCallout">
            <a:avLst>
              <a:gd name="adj1" fmla="val -102672"/>
              <a:gd name="adj2" fmla="val 3726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002060"/>
                </a:solidFill>
              </a:rPr>
              <a:t>Wind strength and direction</a:t>
            </a:r>
          </a:p>
        </p:txBody>
      </p:sp>
      <p:sp>
        <p:nvSpPr>
          <p:cNvPr id="23" name="Rounded Rectangular Callout 22"/>
          <p:cNvSpPr/>
          <p:nvPr/>
        </p:nvSpPr>
        <p:spPr>
          <a:xfrm>
            <a:off x="114300" y="2667000"/>
            <a:ext cx="1562100" cy="381000"/>
          </a:xfrm>
          <a:prstGeom prst="wedgeRoundRectCallout">
            <a:avLst>
              <a:gd name="adj1" fmla="val 58832"/>
              <a:gd name="adj2" fmla="val 12097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002060"/>
                </a:solidFill>
              </a:rPr>
              <a:t>Flaps?</a:t>
            </a:r>
          </a:p>
        </p:txBody>
      </p:sp>
      <p:sp>
        <p:nvSpPr>
          <p:cNvPr id="24" name="Rounded Rectangular Callout 23"/>
          <p:cNvSpPr/>
          <p:nvPr/>
        </p:nvSpPr>
        <p:spPr>
          <a:xfrm>
            <a:off x="215900" y="4114800"/>
            <a:ext cx="1231900" cy="381000"/>
          </a:xfrm>
          <a:prstGeom prst="wedgeRoundRectCallout">
            <a:avLst>
              <a:gd name="adj1" fmla="val 82290"/>
              <a:gd name="adj2" fmla="val -8816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002060"/>
                </a:solidFill>
              </a:rPr>
              <a:t>Approach</a:t>
            </a:r>
          </a:p>
        </p:txBody>
      </p:sp>
      <p:sp>
        <p:nvSpPr>
          <p:cNvPr id="25" name="Rounded Rectangular Callout 24"/>
          <p:cNvSpPr/>
          <p:nvPr/>
        </p:nvSpPr>
        <p:spPr>
          <a:xfrm>
            <a:off x="525463" y="5334000"/>
            <a:ext cx="1150937" cy="914400"/>
          </a:xfrm>
          <a:prstGeom prst="wedgeRoundRectCallout">
            <a:avLst>
              <a:gd name="adj1" fmla="val 73010"/>
              <a:gd name="adj2" fmla="val -12273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002060"/>
                </a:solidFill>
              </a:rPr>
              <a:t>Pitch effects</a:t>
            </a:r>
          </a:p>
        </p:txBody>
      </p:sp>
      <p:sp>
        <p:nvSpPr>
          <p:cNvPr id="26" name="Rounded Rectangular Callout 25"/>
          <p:cNvSpPr/>
          <p:nvPr/>
        </p:nvSpPr>
        <p:spPr>
          <a:xfrm>
            <a:off x="5372100" y="5715000"/>
            <a:ext cx="1562100" cy="914400"/>
          </a:xfrm>
          <a:prstGeom prst="wedgeRoundRectCallout">
            <a:avLst>
              <a:gd name="adj1" fmla="val 11914"/>
              <a:gd name="adj2" fmla="val -12845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002060"/>
                </a:solidFill>
              </a:rPr>
              <a:t>Time and altitude constraints</a:t>
            </a:r>
          </a:p>
        </p:txBody>
      </p:sp>
      <p:sp>
        <p:nvSpPr>
          <p:cNvPr id="27" name="Rounded Rectangular Callout 26"/>
          <p:cNvSpPr/>
          <p:nvPr/>
        </p:nvSpPr>
        <p:spPr>
          <a:xfrm>
            <a:off x="7200900" y="5334000"/>
            <a:ext cx="1562100" cy="914400"/>
          </a:xfrm>
          <a:prstGeom prst="wedgeRoundRectCallout">
            <a:avLst>
              <a:gd name="adj1" fmla="val -88236"/>
              <a:gd name="adj2" fmla="val -16559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002060"/>
                </a:solidFill>
              </a:rPr>
              <a:t>Use of pitch and flaps without power</a:t>
            </a:r>
          </a:p>
        </p:txBody>
      </p:sp>
      <p:sp>
        <p:nvSpPr>
          <p:cNvPr id="28" name="Rounded Rectangular Callout 27"/>
          <p:cNvSpPr/>
          <p:nvPr/>
        </p:nvSpPr>
        <p:spPr>
          <a:xfrm>
            <a:off x="3390900" y="5791200"/>
            <a:ext cx="1562100" cy="914400"/>
          </a:xfrm>
          <a:prstGeom prst="wedgeRoundRectCallout">
            <a:avLst>
              <a:gd name="adj1" fmla="val -13349"/>
              <a:gd name="adj2" fmla="val -9416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002060"/>
                </a:solidFill>
              </a:rPr>
              <a:t>Apply the rules</a:t>
            </a:r>
          </a:p>
          <a:p>
            <a:pPr algn="ctr" fontAlgn="auto">
              <a:spcBef>
                <a:spcPts val="0"/>
              </a:spcBef>
              <a:spcAft>
                <a:spcPts val="0"/>
              </a:spcAft>
              <a:defRPr/>
            </a:pPr>
            <a:r>
              <a:rPr lang="en-US" sz="1600" dirty="0">
                <a:solidFill>
                  <a:srgbClr val="002060"/>
                </a:solidFill>
              </a:rPr>
              <a:t>Improvise</a:t>
            </a:r>
          </a:p>
        </p:txBody>
      </p:sp>
      <p:sp>
        <p:nvSpPr>
          <p:cNvPr id="29" name="Rounded Rectangular Callout 28"/>
          <p:cNvSpPr/>
          <p:nvPr/>
        </p:nvSpPr>
        <p:spPr>
          <a:xfrm>
            <a:off x="4762500" y="1066800"/>
            <a:ext cx="1562100" cy="685800"/>
          </a:xfrm>
          <a:prstGeom prst="wedgeRoundRectCallout">
            <a:avLst>
              <a:gd name="adj1" fmla="val 27253"/>
              <a:gd name="adj2" fmla="val 131547"/>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FFFF00"/>
                </a:solidFill>
              </a:rPr>
              <a:t>Safe landing</a:t>
            </a:r>
          </a:p>
        </p:txBody>
      </p:sp>
      <p:sp>
        <p:nvSpPr>
          <p:cNvPr id="30" name="Oval 29"/>
          <p:cNvSpPr/>
          <p:nvPr/>
        </p:nvSpPr>
        <p:spPr>
          <a:xfrm>
            <a:off x="6413500" y="3581400"/>
            <a:ext cx="1914525" cy="415925"/>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FFFF00"/>
                </a:solidFill>
              </a:rPr>
              <a:t>Synthesizing</a:t>
            </a:r>
          </a:p>
        </p:txBody>
      </p:sp>
      <p:sp>
        <p:nvSpPr>
          <p:cNvPr id="31" name="Oval 30"/>
          <p:cNvSpPr/>
          <p:nvPr/>
        </p:nvSpPr>
        <p:spPr>
          <a:xfrm>
            <a:off x="4244975" y="2362200"/>
            <a:ext cx="2403475" cy="457200"/>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FFFF00"/>
                </a:solidFill>
              </a:rPr>
              <a:t>Understanding</a:t>
            </a:r>
          </a:p>
        </p:txBody>
      </p:sp>
      <p:sp>
        <p:nvSpPr>
          <p:cNvPr id="32" name="Rounded Rectangular Callout 31"/>
          <p:cNvSpPr/>
          <p:nvPr/>
        </p:nvSpPr>
        <p:spPr>
          <a:xfrm>
            <a:off x="7594600" y="4191000"/>
            <a:ext cx="1397000" cy="685800"/>
          </a:xfrm>
          <a:prstGeom prst="wedgeRoundRectCallout">
            <a:avLst>
              <a:gd name="adj1" fmla="val -19525"/>
              <a:gd name="adj2" fmla="val -9635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002060"/>
                </a:solidFill>
              </a:rPr>
              <a:t>Adapting the mental model</a:t>
            </a:r>
          </a:p>
        </p:txBody>
      </p:sp>
      <p:sp>
        <p:nvSpPr>
          <p:cNvPr id="33" name="Rounded Rectangular Callout 32"/>
          <p:cNvSpPr/>
          <p:nvPr/>
        </p:nvSpPr>
        <p:spPr>
          <a:xfrm>
            <a:off x="6802438" y="1219200"/>
            <a:ext cx="1808162" cy="685800"/>
          </a:xfrm>
          <a:prstGeom prst="wedgeRoundRectCallout">
            <a:avLst>
              <a:gd name="adj1" fmla="val -78757"/>
              <a:gd name="adj2" fmla="val 15049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Communications jargon</a:t>
            </a:r>
          </a:p>
        </p:txBody>
      </p:sp>
      <p:sp>
        <p:nvSpPr>
          <p:cNvPr id="34" name="Slide Number Placeholder 3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CBA4387-74FE-4D97-B98F-A04CAA0B3498}" type="slidenum">
              <a:rPr lang="en-US" sz="1200">
                <a:solidFill>
                  <a:schemeClr val="tx1">
                    <a:tint val="75000"/>
                  </a:schemeClr>
                </a:solidFill>
                <a:latin typeface="+mn-lt"/>
              </a:rPr>
              <a:pPr algn="r" fontAlgn="auto">
                <a:spcBef>
                  <a:spcPts val="0"/>
                </a:spcBef>
                <a:spcAft>
                  <a:spcPts val="0"/>
                </a:spcAft>
                <a:defRPr/>
              </a:pPr>
              <a:t>43</a:t>
            </a:fld>
            <a:endParaRPr lang="en-US" sz="1200">
              <a:solidFill>
                <a:schemeClr val="tx1">
                  <a:tint val="75000"/>
                </a:schemeClr>
              </a:solidFill>
              <a:latin typeface="+mn-lt"/>
            </a:endParaRPr>
          </a:p>
        </p:txBody>
      </p:sp>
      <p:sp>
        <p:nvSpPr>
          <p:cNvPr id="35" name="Footer Placeholder 34"/>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rPr>
              <a:t>Fuzzy Awareness</a:t>
            </a:r>
          </a:p>
        </p:txBody>
      </p:sp>
      <p:sp>
        <p:nvSpPr>
          <p:cNvPr id="28705" name="Text Box 32"/>
          <p:cNvSpPr txBox="1">
            <a:spLocks noChangeArrowheads="1"/>
          </p:cNvSpPr>
          <p:nvPr/>
        </p:nvSpPr>
        <p:spPr bwMode="auto">
          <a:xfrm rot="-1381109">
            <a:off x="1447800" y="3004612"/>
            <a:ext cx="5334000" cy="1428214"/>
          </a:xfrm>
          <a:prstGeom prst="ellipse">
            <a:avLst/>
          </a:prstGeom>
          <a:solidFill>
            <a:srgbClr val="FFFF00"/>
          </a:solidFill>
          <a:ln w="12700">
            <a:solidFill>
              <a:schemeClr val="tx1"/>
            </a:solidFill>
            <a:miter lim="800000"/>
            <a:headEnd/>
            <a:tailEnd/>
          </a:ln>
        </p:spPr>
        <p:txBody>
          <a:bodyPr>
            <a:spAutoFit/>
          </a:bodyPr>
          <a:lstStyle/>
          <a:p>
            <a:pPr algn="ctr">
              <a:spcBef>
                <a:spcPct val="50000"/>
              </a:spcBef>
            </a:pPr>
            <a:r>
              <a:rPr lang="en-US" sz="6000" b="1" i="1" dirty="0"/>
              <a:t>Expertise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752600" y="2438400"/>
            <a:ext cx="5638800" cy="2667000"/>
            <a:chOff x="304800" y="1371600"/>
            <a:chExt cx="8555038" cy="4953000"/>
          </a:xfrm>
        </p:grpSpPr>
        <p:sp>
          <p:nvSpPr>
            <p:cNvPr id="48" name="Oval 47"/>
            <p:cNvSpPr/>
            <p:nvPr/>
          </p:nvSpPr>
          <p:spPr>
            <a:xfrm>
              <a:off x="609600" y="48006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Evaluating</a:t>
              </a:r>
            </a:p>
          </p:txBody>
        </p:sp>
        <p:sp>
          <p:nvSpPr>
            <p:cNvPr id="49" name="Oval 48"/>
            <p:cNvSpPr/>
            <p:nvPr/>
          </p:nvSpPr>
          <p:spPr>
            <a:xfrm>
              <a:off x="1905000" y="16764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Diagnosing</a:t>
              </a:r>
            </a:p>
          </p:txBody>
        </p:sp>
        <p:sp>
          <p:nvSpPr>
            <p:cNvPr id="50" name="Oval 49"/>
            <p:cNvSpPr/>
            <p:nvPr/>
          </p:nvSpPr>
          <p:spPr>
            <a:xfrm>
              <a:off x="685800" y="24384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Judging</a:t>
              </a:r>
            </a:p>
          </p:txBody>
        </p:sp>
        <p:sp>
          <p:nvSpPr>
            <p:cNvPr id="51" name="Oval 50"/>
            <p:cNvSpPr/>
            <p:nvPr/>
          </p:nvSpPr>
          <p:spPr>
            <a:xfrm>
              <a:off x="304800" y="32004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Deciding</a:t>
              </a:r>
            </a:p>
          </p:txBody>
        </p:sp>
        <p:sp>
          <p:nvSpPr>
            <p:cNvPr id="52" name="Oval 51"/>
            <p:cNvSpPr/>
            <p:nvPr/>
          </p:nvSpPr>
          <p:spPr>
            <a:xfrm>
              <a:off x="304800" y="41148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Planning</a:t>
              </a:r>
            </a:p>
          </p:txBody>
        </p:sp>
        <p:sp>
          <p:nvSpPr>
            <p:cNvPr id="53" name="Oval 52"/>
            <p:cNvSpPr/>
            <p:nvPr/>
          </p:nvSpPr>
          <p:spPr>
            <a:xfrm>
              <a:off x="6208713" y="4572000"/>
              <a:ext cx="2651125"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Investigating</a:t>
              </a:r>
            </a:p>
          </p:txBody>
        </p:sp>
        <p:sp>
          <p:nvSpPr>
            <p:cNvPr id="54" name="Oval 53"/>
            <p:cNvSpPr/>
            <p:nvPr/>
          </p:nvSpPr>
          <p:spPr>
            <a:xfrm>
              <a:off x="1905000" y="55626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Predicting</a:t>
              </a:r>
            </a:p>
          </p:txBody>
        </p:sp>
        <p:sp>
          <p:nvSpPr>
            <p:cNvPr id="56" name="Oval 55"/>
            <p:cNvSpPr/>
            <p:nvPr/>
          </p:nvSpPr>
          <p:spPr>
            <a:xfrm>
              <a:off x="6096000" y="20574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Analyzing</a:t>
              </a:r>
            </a:p>
          </p:txBody>
        </p:sp>
        <p:sp>
          <p:nvSpPr>
            <p:cNvPr id="57" name="Oval 56"/>
            <p:cNvSpPr/>
            <p:nvPr/>
          </p:nvSpPr>
          <p:spPr>
            <a:xfrm>
              <a:off x="6553200" y="3581400"/>
              <a:ext cx="2286000" cy="7620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Problem Solving</a:t>
              </a:r>
            </a:p>
          </p:txBody>
        </p:sp>
        <p:sp>
          <p:nvSpPr>
            <p:cNvPr id="58" name="Cloud 57"/>
            <p:cNvSpPr/>
            <p:nvPr/>
          </p:nvSpPr>
          <p:spPr>
            <a:xfrm>
              <a:off x="3130550" y="2438400"/>
              <a:ext cx="3270250" cy="2409825"/>
            </a:xfrm>
            <a:prstGeom prst="cloud">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Cognition</a:t>
              </a:r>
            </a:p>
            <a:p>
              <a:pPr algn="ctr" fontAlgn="auto">
                <a:spcBef>
                  <a:spcPts val="0"/>
                </a:spcBef>
                <a:spcAft>
                  <a:spcPts val="0"/>
                </a:spcAft>
                <a:defRPr/>
              </a:pPr>
              <a:r>
                <a:rPr lang="en-US" sz="2000" b="1" dirty="0">
                  <a:solidFill>
                    <a:schemeClr val="tx1"/>
                  </a:solidFill>
                </a:rPr>
                <a:t>Learning</a:t>
              </a:r>
            </a:p>
          </p:txBody>
        </p:sp>
        <p:sp>
          <p:nvSpPr>
            <p:cNvPr id="59" name="Oval 58"/>
            <p:cNvSpPr/>
            <p:nvPr/>
          </p:nvSpPr>
          <p:spPr>
            <a:xfrm>
              <a:off x="4572000" y="5334000"/>
              <a:ext cx="2640013" cy="9906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Interpolating and Extrapolating</a:t>
              </a:r>
            </a:p>
          </p:txBody>
        </p:sp>
        <p:sp>
          <p:nvSpPr>
            <p:cNvPr id="16" name="Oval 15"/>
            <p:cNvSpPr/>
            <p:nvPr/>
          </p:nvSpPr>
          <p:spPr>
            <a:xfrm>
              <a:off x="4114800" y="1371600"/>
              <a:ext cx="306705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Understanding</a:t>
              </a:r>
            </a:p>
          </p:txBody>
        </p:sp>
        <p:sp>
          <p:nvSpPr>
            <p:cNvPr id="17" name="Oval 16"/>
            <p:cNvSpPr/>
            <p:nvPr/>
          </p:nvSpPr>
          <p:spPr>
            <a:xfrm>
              <a:off x="6400800" y="2819400"/>
              <a:ext cx="2443163" cy="484188"/>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Synthesizing</a:t>
              </a:r>
            </a:p>
          </p:txBody>
        </p:sp>
      </p:grpSp>
      <p:sp>
        <p:nvSpPr>
          <p:cNvPr id="24" name="Title 23"/>
          <p:cNvSpPr>
            <a:spLocks noGrp="1"/>
          </p:cNvSpPr>
          <p:nvPr>
            <p:ph type="title"/>
          </p:nvPr>
        </p:nvSpPr>
        <p:spPr>
          <a:xfrm>
            <a:off x="381000" y="381000"/>
            <a:ext cx="8229600" cy="1143000"/>
          </a:xfrm>
        </p:spPr>
        <p:txBody>
          <a:bodyPr/>
          <a:lstStyle/>
          <a:p>
            <a:r>
              <a:rPr lang="en-US" sz="2800" dirty="0" smtClean="0"/>
              <a:t>Describe a complex situation that involves each of these Cognitive Functions</a:t>
            </a:r>
            <a:endParaRPr lang="en-US"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itle 50"/>
          <p:cNvSpPr>
            <a:spLocks noGrp="1"/>
          </p:cNvSpPr>
          <p:nvPr>
            <p:ph type="title"/>
          </p:nvPr>
        </p:nvSpPr>
        <p:spPr>
          <a:xfrm>
            <a:off x="457200" y="0"/>
            <a:ext cx="8229600" cy="1143000"/>
          </a:xfrm>
        </p:spPr>
        <p:txBody>
          <a:bodyPr/>
          <a:lstStyle/>
          <a:p>
            <a:pPr eaLnBrk="1" hangingPunct="1"/>
            <a:r>
              <a:rPr lang="en-US" b="1" dirty="0" smtClean="0"/>
              <a:t>A Fuzzy Model of Human Control</a:t>
            </a:r>
          </a:p>
        </p:txBody>
      </p:sp>
      <p:sp>
        <p:nvSpPr>
          <p:cNvPr id="55" name="Slide Number Placeholder 5"/>
          <p:cNvSpPr>
            <a:spLocks noGrp="1"/>
          </p:cNvSpPr>
          <p:nvPr>
            <p:ph type="sldNum" sz="quarter" idx="12"/>
          </p:nvPr>
        </p:nvSpPr>
        <p:spPr/>
        <p:txBody>
          <a:bodyPr/>
          <a:lstStyle/>
          <a:p>
            <a:pPr>
              <a:defRPr/>
            </a:pPr>
            <a:fld id="{B1BAF1B8-3BB3-4299-B4C6-A96ED1FDC29C}" type="slidenum">
              <a:rPr lang="en-US"/>
              <a:pPr>
                <a:defRPr/>
              </a:pPr>
              <a:t>45</a:t>
            </a:fld>
            <a:endParaRPr lang="en-US"/>
          </a:p>
        </p:txBody>
      </p:sp>
      <p:grpSp>
        <p:nvGrpSpPr>
          <p:cNvPr id="38915" name="Group 1"/>
          <p:cNvGrpSpPr>
            <a:grpSpLocks/>
          </p:cNvGrpSpPr>
          <p:nvPr/>
        </p:nvGrpSpPr>
        <p:grpSpPr bwMode="auto">
          <a:xfrm>
            <a:off x="0" y="1219200"/>
            <a:ext cx="9144000" cy="4999038"/>
            <a:chOff x="416473" y="533400"/>
            <a:chExt cx="8816733" cy="5424488"/>
          </a:xfrm>
        </p:grpSpPr>
        <p:sp>
          <p:nvSpPr>
            <p:cNvPr id="3" name="10-Point Star 2"/>
            <p:cNvSpPr/>
            <p:nvPr/>
          </p:nvSpPr>
          <p:spPr>
            <a:xfrm>
              <a:off x="416473" y="684989"/>
              <a:ext cx="1363839" cy="687320"/>
            </a:xfrm>
            <a:prstGeom prst="star10">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dirty="0" smtClean="0">
                  <a:solidFill>
                    <a:srgbClr val="FFFF00"/>
                  </a:solidFill>
                </a:rPr>
                <a:t>Knowledge</a:t>
              </a:r>
              <a:endParaRPr lang="en-US" sz="1400" b="1" dirty="0">
                <a:solidFill>
                  <a:srgbClr val="FFFF00"/>
                </a:solidFill>
              </a:endParaRPr>
            </a:p>
          </p:txBody>
        </p:sp>
        <p:sp>
          <p:nvSpPr>
            <p:cNvPr id="4" name="10-Point Star 3"/>
            <p:cNvSpPr/>
            <p:nvPr/>
          </p:nvSpPr>
          <p:spPr>
            <a:xfrm>
              <a:off x="3693665" y="533400"/>
              <a:ext cx="1362308" cy="685597"/>
            </a:xfrm>
            <a:prstGeom prst="star10">
              <a:avLst/>
            </a:prstGeom>
            <a:solidFill>
              <a:srgbClr val="0070C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600" b="1" dirty="0" smtClean="0">
                  <a:solidFill>
                    <a:srgbClr val="FFFF00"/>
                  </a:solidFill>
                </a:rPr>
                <a:t>Strategy</a:t>
              </a:r>
              <a:endParaRPr lang="en-US" sz="1600" b="1" dirty="0">
                <a:solidFill>
                  <a:srgbClr val="FFFF00"/>
                </a:solidFill>
              </a:endParaRPr>
            </a:p>
          </p:txBody>
        </p:sp>
        <p:sp>
          <p:nvSpPr>
            <p:cNvPr id="5" name="10-Point Star 4"/>
            <p:cNvSpPr/>
            <p:nvPr/>
          </p:nvSpPr>
          <p:spPr>
            <a:xfrm>
              <a:off x="5418745" y="533400"/>
              <a:ext cx="1712835" cy="642533"/>
            </a:xfrm>
            <a:prstGeom prst="star10">
              <a:avLst/>
            </a:prstGeom>
            <a:solidFill>
              <a:srgbClr val="0070C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600" b="1" dirty="0" smtClean="0">
                  <a:solidFill>
                    <a:srgbClr val="FFFF00"/>
                  </a:solidFill>
                </a:rPr>
                <a:t>Tactics</a:t>
              </a:r>
              <a:endParaRPr lang="en-US" sz="1600" b="1" dirty="0">
                <a:solidFill>
                  <a:srgbClr val="FFFF00"/>
                </a:solidFill>
              </a:endParaRPr>
            </a:p>
          </p:txBody>
        </p:sp>
        <p:sp>
          <p:nvSpPr>
            <p:cNvPr id="6" name="7-Point Star 5"/>
            <p:cNvSpPr/>
            <p:nvPr/>
          </p:nvSpPr>
          <p:spPr>
            <a:xfrm>
              <a:off x="5192203" y="2743505"/>
              <a:ext cx="1983765" cy="685597"/>
            </a:xfrm>
            <a:prstGeom prst="star7">
              <a:avLst/>
            </a:prstGeom>
            <a:solidFill>
              <a:srgbClr val="FFC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b="1" dirty="0" smtClean="0">
                  <a:solidFill>
                    <a:schemeClr val="tx1"/>
                  </a:solidFill>
                </a:rPr>
                <a:t>Attending</a:t>
              </a:r>
              <a:endParaRPr lang="en-US" b="1" dirty="0">
                <a:solidFill>
                  <a:schemeClr val="tx1"/>
                </a:solidFill>
              </a:endParaRPr>
            </a:p>
          </p:txBody>
        </p:sp>
        <p:sp>
          <p:nvSpPr>
            <p:cNvPr id="7" name="7-Point Star 6"/>
            <p:cNvSpPr/>
            <p:nvPr/>
          </p:nvSpPr>
          <p:spPr>
            <a:xfrm>
              <a:off x="4535541" y="4648707"/>
              <a:ext cx="1380676" cy="470271"/>
            </a:xfrm>
            <a:prstGeom prst="star7">
              <a:avLst/>
            </a:prstGeom>
            <a:solidFill>
              <a:srgbClr val="FF7C8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100" b="1" dirty="0" smtClean="0">
                  <a:solidFill>
                    <a:schemeClr val="tx1"/>
                  </a:solidFill>
                </a:rPr>
                <a:t>Perceiving</a:t>
              </a:r>
              <a:endParaRPr lang="en-US" sz="1100" b="1" dirty="0">
                <a:solidFill>
                  <a:schemeClr val="tx1"/>
                </a:solidFill>
              </a:endParaRPr>
            </a:p>
          </p:txBody>
        </p:sp>
        <p:sp>
          <p:nvSpPr>
            <p:cNvPr id="8" name="7-Point Star 7"/>
            <p:cNvSpPr/>
            <p:nvPr/>
          </p:nvSpPr>
          <p:spPr>
            <a:xfrm>
              <a:off x="4800349" y="5485894"/>
              <a:ext cx="1826105" cy="471994"/>
            </a:xfrm>
            <a:prstGeom prst="star7">
              <a:avLst/>
            </a:prstGeom>
            <a:solidFill>
              <a:srgbClr val="FF7C8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100" b="1" dirty="0" smtClean="0">
                  <a:solidFill>
                    <a:schemeClr val="tx1"/>
                  </a:solidFill>
                </a:rPr>
                <a:t>Understanding</a:t>
              </a:r>
              <a:endParaRPr lang="en-US" sz="1100" b="1" dirty="0">
                <a:solidFill>
                  <a:schemeClr val="tx1"/>
                </a:solidFill>
              </a:endParaRPr>
            </a:p>
          </p:txBody>
        </p:sp>
        <p:sp>
          <p:nvSpPr>
            <p:cNvPr id="9" name="7-Point Star 8"/>
            <p:cNvSpPr/>
            <p:nvPr/>
          </p:nvSpPr>
          <p:spPr>
            <a:xfrm>
              <a:off x="6155003" y="4876091"/>
              <a:ext cx="1380676" cy="471994"/>
            </a:xfrm>
            <a:prstGeom prst="star7">
              <a:avLst/>
            </a:prstGeom>
            <a:solidFill>
              <a:srgbClr val="FF7C8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100" b="1" dirty="0" smtClean="0">
                  <a:solidFill>
                    <a:schemeClr val="tx1"/>
                  </a:solidFill>
                </a:rPr>
                <a:t>Predicting</a:t>
              </a:r>
              <a:endParaRPr lang="en-US" sz="1100" b="1" dirty="0">
                <a:solidFill>
                  <a:schemeClr val="tx1"/>
                </a:solidFill>
              </a:endParaRPr>
            </a:p>
          </p:txBody>
        </p:sp>
        <p:sp>
          <p:nvSpPr>
            <p:cNvPr id="10" name="7-Point Star 9"/>
            <p:cNvSpPr/>
            <p:nvPr/>
          </p:nvSpPr>
          <p:spPr>
            <a:xfrm>
              <a:off x="6852995" y="3429102"/>
              <a:ext cx="1287304" cy="685597"/>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b="1" dirty="0" smtClean="0">
                  <a:solidFill>
                    <a:schemeClr val="tx1"/>
                  </a:solidFill>
                </a:rPr>
                <a:t>Deciding</a:t>
              </a:r>
              <a:endParaRPr lang="en-US" sz="1200" b="1" dirty="0">
                <a:solidFill>
                  <a:schemeClr val="tx1"/>
                </a:solidFill>
              </a:endParaRPr>
            </a:p>
          </p:txBody>
        </p:sp>
        <p:sp>
          <p:nvSpPr>
            <p:cNvPr id="11" name="7-Point Star 10"/>
            <p:cNvSpPr/>
            <p:nvPr/>
          </p:nvSpPr>
          <p:spPr>
            <a:xfrm>
              <a:off x="7257095" y="5180992"/>
              <a:ext cx="1639361" cy="685597"/>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b="1" dirty="0" smtClean="0">
                  <a:solidFill>
                    <a:schemeClr val="tx1"/>
                  </a:solidFill>
                </a:rPr>
                <a:t>Responding</a:t>
              </a:r>
              <a:endParaRPr lang="en-US" sz="1200" b="1" dirty="0">
                <a:solidFill>
                  <a:schemeClr val="tx1"/>
                </a:solidFill>
              </a:endParaRPr>
            </a:p>
          </p:txBody>
        </p:sp>
        <p:sp>
          <p:nvSpPr>
            <p:cNvPr id="12" name="Explosion 1 11"/>
            <p:cNvSpPr/>
            <p:nvPr/>
          </p:nvSpPr>
          <p:spPr>
            <a:xfrm>
              <a:off x="7102496" y="4268011"/>
              <a:ext cx="2130710" cy="785509"/>
            </a:xfrm>
            <a:prstGeom prst="irregularSeal1">
              <a:avLst/>
            </a:prstGeom>
            <a:solidFill>
              <a:schemeClr val="tx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b="1" dirty="0" smtClean="0">
                  <a:solidFill>
                    <a:schemeClr val="bg1"/>
                  </a:solidFill>
                </a:rPr>
                <a:t>Controlling</a:t>
              </a:r>
              <a:endParaRPr lang="en-US" b="1" dirty="0">
                <a:solidFill>
                  <a:schemeClr val="bg1"/>
                </a:solidFill>
              </a:endParaRPr>
            </a:p>
          </p:txBody>
        </p:sp>
        <p:sp>
          <p:nvSpPr>
            <p:cNvPr id="13" name="10-Point Star 12"/>
            <p:cNvSpPr/>
            <p:nvPr/>
          </p:nvSpPr>
          <p:spPr>
            <a:xfrm>
              <a:off x="416473" y="2057907"/>
              <a:ext cx="1294958" cy="685597"/>
            </a:xfrm>
            <a:prstGeom prst="star10">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dirty="0" smtClean="0">
                  <a:solidFill>
                    <a:srgbClr val="FFFF00"/>
                  </a:solidFill>
                </a:rPr>
                <a:t>Expertise</a:t>
              </a:r>
              <a:endParaRPr lang="en-US" sz="1400" b="1" dirty="0">
                <a:solidFill>
                  <a:srgbClr val="FFFF00"/>
                </a:solidFill>
              </a:endParaRPr>
            </a:p>
          </p:txBody>
        </p:sp>
        <p:sp>
          <p:nvSpPr>
            <p:cNvPr id="14" name="7-Point Star 13"/>
            <p:cNvSpPr/>
            <p:nvPr/>
          </p:nvSpPr>
          <p:spPr>
            <a:xfrm>
              <a:off x="2701783" y="2819299"/>
              <a:ext cx="2349598" cy="1143811"/>
            </a:xfrm>
            <a:prstGeom prst="star7">
              <a:avLst/>
            </a:prstGeom>
            <a:solidFill>
              <a:srgbClr val="FFFF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b="1" dirty="0" smtClean="0">
                  <a:solidFill>
                    <a:schemeClr val="tx1"/>
                  </a:solidFill>
                </a:rPr>
                <a:t>Operational Memory</a:t>
              </a:r>
              <a:endParaRPr lang="en-US" b="1" dirty="0">
                <a:solidFill>
                  <a:schemeClr val="tx1"/>
                </a:solidFill>
              </a:endParaRPr>
            </a:p>
          </p:txBody>
        </p:sp>
        <p:sp>
          <p:nvSpPr>
            <p:cNvPr id="15" name="Oval 14"/>
            <p:cNvSpPr/>
            <p:nvPr/>
          </p:nvSpPr>
          <p:spPr>
            <a:xfrm>
              <a:off x="2883934" y="4800297"/>
              <a:ext cx="1399044" cy="558124"/>
            </a:xfrm>
            <a:prstGeom prst="ellipse">
              <a:avLst/>
            </a:prstGeom>
            <a:solidFill>
              <a:srgbClr val="0070C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b="1" dirty="0" smtClean="0">
                  <a:solidFill>
                    <a:srgbClr val="FFFF00"/>
                  </a:solidFill>
                </a:rPr>
                <a:t>Feedback</a:t>
              </a:r>
              <a:endParaRPr lang="en-US" sz="1200" b="1" dirty="0">
                <a:solidFill>
                  <a:srgbClr val="FFFF00"/>
                </a:solidFill>
              </a:endParaRPr>
            </a:p>
          </p:txBody>
        </p:sp>
        <p:sp>
          <p:nvSpPr>
            <p:cNvPr id="16" name="7-Point Star 15"/>
            <p:cNvSpPr/>
            <p:nvPr/>
          </p:nvSpPr>
          <p:spPr>
            <a:xfrm>
              <a:off x="563419" y="4584970"/>
              <a:ext cx="1671506" cy="685597"/>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dirty="0" smtClean="0">
                  <a:solidFill>
                    <a:schemeClr val="tx1"/>
                  </a:solidFill>
                </a:rPr>
                <a:t>Adapting</a:t>
              </a:r>
              <a:endParaRPr lang="en-US" sz="1400" b="1" dirty="0">
                <a:solidFill>
                  <a:schemeClr val="tx1"/>
                </a:solidFill>
              </a:endParaRPr>
            </a:p>
          </p:txBody>
        </p:sp>
        <p:sp>
          <p:nvSpPr>
            <p:cNvPr id="17" name="7-Point Star 16"/>
            <p:cNvSpPr/>
            <p:nvPr/>
          </p:nvSpPr>
          <p:spPr>
            <a:xfrm>
              <a:off x="636891" y="3275789"/>
              <a:ext cx="1682221" cy="687320"/>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dirty="0" smtClean="0">
                  <a:solidFill>
                    <a:schemeClr val="tx1"/>
                  </a:solidFill>
                </a:rPr>
                <a:t>Learning</a:t>
              </a:r>
              <a:endParaRPr lang="en-US" sz="1400" b="1" dirty="0">
                <a:solidFill>
                  <a:schemeClr val="tx1"/>
                </a:solidFill>
              </a:endParaRPr>
            </a:p>
          </p:txBody>
        </p:sp>
        <p:sp>
          <p:nvSpPr>
            <p:cNvPr id="18" name="10-Point Star 17"/>
            <p:cNvSpPr/>
            <p:nvPr/>
          </p:nvSpPr>
          <p:spPr>
            <a:xfrm>
              <a:off x="1787965" y="1067408"/>
              <a:ext cx="1643953" cy="685597"/>
            </a:xfrm>
            <a:prstGeom prst="star10">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dirty="0" smtClean="0">
                  <a:solidFill>
                    <a:srgbClr val="FFFF00"/>
                  </a:solidFill>
                </a:rPr>
                <a:t>Long Term Memory</a:t>
              </a:r>
              <a:endParaRPr lang="en-US" sz="1400" b="1" dirty="0">
                <a:solidFill>
                  <a:srgbClr val="FFFF00"/>
                </a:solidFill>
              </a:endParaRPr>
            </a:p>
          </p:txBody>
        </p:sp>
        <p:sp>
          <p:nvSpPr>
            <p:cNvPr id="19" name="7-Point Star 18"/>
            <p:cNvSpPr/>
            <p:nvPr/>
          </p:nvSpPr>
          <p:spPr>
            <a:xfrm>
              <a:off x="5492217" y="3963110"/>
              <a:ext cx="1610278" cy="685597"/>
            </a:xfrm>
            <a:prstGeom prst="star7">
              <a:avLst/>
            </a:prstGeom>
            <a:solidFill>
              <a:srgbClr val="FF0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b="1" dirty="0" smtClean="0">
                  <a:solidFill>
                    <a:schemeClr val="tx1"/>
                  </a:solidFill>
                </a:rPr>
                <a:t>Situation Awareness</a:t>
              </a:r>
              <a:endParaRPr lang="en-US" sz="1200" b="1" dirty="0">
                <a:solidFill>
                  <a:schemeClr val="tx1"/>
                </a:solidFill>
              </a:endParaRPr>
            </a:p>
          </p:txBody>
        </p:sp>
        <p:sp>
          <p:nvSpPr>
            <p:cNvPr id="20" name="7-Point Star 19"/>
            <p:cNvSpPr/>
            <p:nvPr/>
          </p:nvSpPr>
          <p:spPr>
            <a:xfrm>
              <a:off x="6879016" y="1372310"/>
              <a:ext cx="1334755" cy="685597"/>
            </a:xfrm>
            <a:prstGeom prst="star7">
              <a:avLst/>
            </a:prstGeom>
            <a:solidFill>
              <a:schemeClr val="bg1">
                <a:lumMod val="5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b="1" dirty="0" smtClean="0"/>
                <a:t>Noise</a:t>
              </a:r>
              <a:endParaRPr lang="en-US" sz="1200" b="1" dirty="0"/>
            </a:p>
          </p:txBody>
        </p:sp>
        <p:sp>
          <p:nvSpPr>
            <p:cNvPr id="21" name="7-Point Star 20"/>
            <p:cNvSpPr/>
            <p:nvPr/>
          </p:nvSpPr>
          <p:spPr>
            <a:xfrm>
              <a:off x="7299954" y="2438603"/>
              <a:ext cx="1630177" cy="685597"/>
            </a:xfrm>
            <a:prstGeom prst="star7">
              <a:avLst/>
            </a:prstGeom>
            <a:solidFill>
              <a:schemeClr val="bg1">
                <a:lumMod val="5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b="1" dirty="0" smtClean="0"/>
                <a:t>Distraction</a:t>
              </a:r>
              <a:endParaRPr lang="en-US" sz="1200" b="1" dirty="0"/>
            </a:p>
          </p:txBody>
        </p:sp>
        <p:cxnSp>
          <p:nvCxnSpPr>
            <p:cNvPr id="22" name="Shape 27"/>
            <p:cNvCxnSpPr>
              <a:stCxn id="20" idx="3"/>
              <a:endCxn id="6" idx="0"/>
            </p:cNvCxnSpPr>
            <p:nvPr/>
          </p:nvCxnSpPr>
          <p:spPr>
            <a:xfrm rot="5400000">
              <a:off x="6703758" y="2333668"/>
              <a:ext cx="821385" cy="269870"/>
            </a:xfrm>
            <a:prstGeom prst="curvedConnector2">
              <a:avLst/>
            </a:prstGeom>
            <a:ln w="38100">
              <a:solidFill>
                <a:srgbClr val="84877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 name="Shape 28"/>
            <p:cNvCxnSpPr>
              <a:stCxn id="17" idx="5"/>
              <a:endCxn id="13" idx="3"/>
            </p:cNvCxnSpPr>
            <p:nvPr/>
          </p:nvCxnSpPr>
          <p:spPr>
            <a:xfrm rot="10800000" flipH="1">
              <a:off x="803736" y="2743505"/>
              <a:ext cx="260216" cy="668371"/>
            </a:xfrm>
            <a:prstGeom prst="curvedConnector4">
              <a:avLst>
                <a:gd name="adj1" fmla="val -84881"/>
                <a:gd name="adj2" fmla="val 60148"/>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Shape 29"/>
            <p:cNvCxnSpPr>
              <a:stCxn id="13" idx="7"/>
              <a:endCxn id="3" idx="4"/>
            </p:cNvCxnSpPr>
            <p:nvPr/>
          </p:nvCxnSpPr>
          <p:spPr>
            <a:xfrm rot="5400000" flipH="1" flipV="1">
              <a:off x="262308" y="1708986"/>
              <a:ext cx="816515" cy="12245"/>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Shape 30"/>
            <p:cNvCxnSpPr>
              <a:stCxn id="3" idx="0"/>
              <a:endCxn id="18" idx="7"/>
            </p:cNvCxnSpPr>
            <p:nvPr/>
          </p:nvCxnSpPr>
          <p:spPr>
            <a:xfrm>
              <a:off x="1780312" y="922709"/>
              <a:ext cx="321443" cy="210158"/>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Shape 33"/>
            <p:cNvCxnSpPr>
              <a:stCxn id="6" idx="2"/>
              <a:endCxn id="19" idx="6"/>
            </p:cNvCxnSpPr>
            <p:nvPr/>
          </p:nvCxnSpPr>
          <p:spPr>
            <a:xfrm rot="5400000">
              <a:off x="6194433" y="3532030"/>
              <a:ext cx="534005" cy="328156"/>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hape 34"/>
            <p:cNvCxnSpPr>
              <a:endCxn id="7" idx="6"/>
            </p:cNvCxnSpPr>
            <p:nvPr/>
          </p:nvCxnSpPr>
          <p:spPr>
            <a:xfrm rot="10800000" flipV="1">
              <a:off x="5225879" y="4083692"/>
              <a:ext cx="557169" cy="565015"/>
            </a:xfrm>
            <a:prstGeom prst="curvedConnector2">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Shape 35"/>
            <p:cNvCxnSpPr/>
            <p:nvPr/>
          </p:nvCxnSpPr>
          <p:spPr>
            <a:xfrm rot="16200000" flipH="1">
              <a:off x="4787368" y="5371532"/>
              <a:ext cx="384142" cy="3061"/>
            </a:xfrm>
            <a:prstGeom prst="curvedConnector3">
              <a:avLst>
                <a:gd name="adj1" fmla="val 50000"/>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 name="Shape 36"/>
            <p:cNvCxnSpPr>
              <a:endCxn id="9" idx="2"/>
            </p:cNvCxnSpPr>
            <p:nvPr/>
          </p:nvCxnSpPr>
          <p:spPr>
            <a:xfrm flipV="1">
              <a:off x="6626454" y="5348085"/>
              <a:ext cx="525024" cy="427206"/>
            </a:xfrm>
            <a:prstGeom prst="curvedConnector2">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Shape 37"/>
            <p:cNvCxnSpPr>
              <a:stCxn id="21" idx="4"/>
              <a:endCxn id="6" idx="1"/>
            </p:cNvCxnSpPr>
            <p:nvPr/>
          </p:nvCxnSpPr>
          <p:spPr>
            <a:xfrm rot="10800000" flipV="1">
              <a:off x="7175974" y="2879515"/>
              <a:ext cx="123977" cy="304902"/>
            </a:xfrm>
            <a:prstGeom prst="curvedConnector3">
              <a:avLst>
                <a:gd name="adj1" fmla="val 50000"/>
              </a:avLst>
            </a:prstGeom>
            <a:ln w="38100">
              <a:solidFill>
                <a:srgbClr val="84877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Shape 74"/>
            <p:cNvCxnSpPr>
              <a:stCxn id="46" idx="5"/>
              <a:endCxn id="4" idx="4"/>
            </p:cNvCxnSpPr>
            <p:nvPr/>
          </p:nvCxnSpPr>
          <p:spPr>
            <a:xfrm rot="10800000">
              <a:off x="3953882" y="1153538"/>
              <a:ext cx="889326" cy="506446"/>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2" name="Shape 75"/>
            <p:cNvCxnSpPr>
              <a:stCxn id="46" idx="0"/>
              <a:endCxn id="5" idx="3"/>
            </p:cNvCxnSpPr>
            <p:nvPr/>
          </p:nvCxnSpPr>
          <p:spPr>
            <a:xfrm flipV="1">
              <a:off x="6174902" y="1175933"/>
              <a:ext cx="101025" cy="484052"/>
            </a:xfrm>
            <a:prstGeom prst="curvedConnector4">
              <a:avLst>
                <a:gd name="adj1" fmla="val 218092"/>
                <a:gd name="adj2" fmla="val 64047"/>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3" name="Shape 76"/>
            <p:cNvCxnSpPr>
              <a:stCxn id="4" idx="1"/>
              <a:endCxn id="5" idx="6"/>
            </p:cNvCxnSpPr>
            <p:nvPr/>
          </p:nvCxnSpPr>
          <p:spPr>
            <a:xfrm flipV="1">
              <a:off x="5055973" y="755617"/>
              <a:ext cx="362771" cy="227384"/>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Shape 77"/>
            <p:cNvCxnSpPr>
              <a:stCxn id="18" idx="0"/>
              <a:endCxn id="4" idx="6"/>
            </p:cNvCxnSpPr>
            <p:nvPr/>
          </p:nvCxnSpPr>
          <p:spPr>
            <a:xfrm flipV="1">
              <a:off x="3431918" y="771120"/>
              <a:ext cx="261747" cy="532286"/>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Shape 98"/>
            <p:cNvCxnSpPr>
              <a:stCxn id="16" idx="0"/>
              <a:endCxn id="14" idx="3"/>
            </p:cNvCxnSpPr>
            <p:nvPr/>
          </p:nvCxnSpPr>
          <p:spPr>
            <a:xfrm flipV="1">
              <a:off x="2069393" y="3963116"/>
              <a:ext cx="1284356" cy="757645"/>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6" name="Shape 99"/>
            <p:cNvCxnSpPr>
              <a:stCxn id="15" idx="2"/>
              <a:endCxn id="16" idx="1"/>
            </p:cNvCxnSpPr>
            <p:nvPr/>
          </p:nvCxnSpPr>
          <p:spPr>
            <a:xfrm rot="10800000">
              <a:off x="2234930" y="5025883"/>
              <a:ext cx="649005" cy="53476"/>
            </a:xfrm>
            <a:prstGeom prst="curvedConnector3">
              <a:avLst>
                <a:gd name="adj1" fmla="val 50000"/>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7" name="Shape 100"/>
            <p:cNvCxnSpPr>
              <a:stCxn id="11" idx="3"/>
              <a:endCxn id="15" idx="4"/>
            </p:cNvCxnSpPr>
            <p:nvPr/>
          </p:nvCxnSpPr>
          <p:spPr>
            <a:xfrm rot="5400000" flipH="1">
              <a:off x="5393498" y="3548379"/>
              <a:ext cx="508168" cy="4128251"/>
            </a:xfrm>
            <a:prstGeom prst="curvedConnector3">
              <a:avLst>
                <a:gd name="adj1" fmla="val -44859"/>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8" name="Shape 101"/>
            <p:cNvCxnSpPr>
              <a:stCxn id="17" idx="1"/>
              <a:endCxn id="14" idx="4"/>
            </p:cNvCxnSpPr>
            <p:nvPr/>
          </p:nvCxnSpPr>
          <p:spPr>
            <a:xfrm flipV="1">
              <a:off x="2319112" y="3554852"/>
              <a:ext cx="382671" cy="163648"/>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9" name="Shape 112"/>
            <p:cNvCxnSpPr>
              <a:stCxn id="16" idx="6"/>
              <a:endCxn id="17" idx="3"/>
            </p:cNvCxnSpPr>
            <p:nvPr/>
          </p:nvCxnSpPr>
          <p:spPr>
            <a:xfrm rot="16200000" flipV="1">
              <a:off x="940495" y="4126293"/>
              <a:ext cx="621857" cy="295497"/>
            </a:xfrm>
            <a:prstGeom prst="curvedConnector3">
              <a:avLst>
                <a:gd name="adj1" fmla="val 50000"/>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0" name="Shape 119"/>
            <p:cNvCxnSpPr>
              <a:stCxn id="9" idx="6"/>
              <a:endCxn id="10" idx="3"/>
            </p:cNvCxnSpPr>
            <p:nvPr/>
          </p:nvCxnSpPr>
          <p:spPr>
            <a:xfrm rot="5400000" flipH="1" flipV="1">
              <a:off x="6646796" y="4313244"/>
              <a:ext cx="761392" cy="364303"/>
            </a:xfrm>
            <a:prstGeom prst="curvedConnector3">
              <a:avLst>
                <a:gd name="adj1" fmla="val 50000"/>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Shape 119"/>
            <p:cNvCxnSpPr>
              <a:stCxn id="10" idx="1"/>
              <a:endCxn id="11" idx="0"/>
            </p:cNvCxnSpPr>
            <p:nvPr/>
          </p:nvCxnSpPr>
          <p:spPr>
            <a:xfrm>
              <a:off x="8140299" y="3870089"/>
              <a:ext cx="593905" cy="1446989"/>
            </a:xfrm>
            <a:prstGeom prst="curvedConnector3">
              <a:avLst>
                <a:gd name="adj1" fmla="val 164542"/>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14" idx="1"/>
              <a:endCxn id="6" idx="4"/>
            </p:cNvCxnSpPr>
            <p:nvPr/>
          </p:nvCxnSpPr>
          <p:spPr>
            <a:xfrm flipV="1">
              <a:off x="5051386" y="3184417"/>
              <a:ext cx="140812" cy="370475"/>
            </a:xfrm>
            <a:prstGeom prst="curvedConnector3">
              <a:avLst>
                <a:gd name="adj1" fmla="val 50000"/>
              </a:avLst>
            </a:prstGeom>
            <a:ln w="381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hape 99"/>
            <p:cNvCxnSpPr>
              <a:stCxn id="15" idx="7"/>
              <a:endCxn id="6" idx="3"/>
            </p:cNvCxnSpPr>
            <p:nvPr/>
          </p:nvCxnSpPr>
          <p:spPr>
            <a:xfrm rot="5400000" flipH="1" flipV="1">
              <a:off x="4183912" y="3323285"/>
              <a:ext cx="1452927" cy="1664567"/>
            </a:xfrm>
            <a:prstGeom prst="curvedConnector3">
              <a:avLst>
                <a:gd name="adj1" fmla="val 50000"/>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Curved Connector 177"/>
            <p:cNvCxnSpPr>
              <a:stCxn id="14" idx="5"/>
              <a:endCxn id="18" idx="3"/>
            </p:cNvCxnSpPr>
            <p:nvPr/>
          </p:nvCxnSpPr>
          <p:spPr>
            <a:xfrm rot="10800000">
              <a:off x="2609942" y="1753005"/>
              <a:ext cx="324505" cy="1291955"/>
            </a:xfrm>
            <a:prstGeom prst="curvedConnector2">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hape 99"/>
            <p:cNvCxnSpPr>
              <a:stCxn id="14" idx="2"/>
              <a:endCxn id="10" idx="5"/>
            </p:cNvCxnSpPr>
            <p:nvPr/>
          </p:nvCxnSpPr>
          <p:spPr>
            <a:xfrm rot="5400000" flipH="1" flipV="1">
              <a:off x="5490714" y="2473783"/>
              <a:ext cx="397923" cy="2580731"/>
            </a:xfrm>
            <a:prstGeom prst="curvedConnector4">
              <a:avLst>
                <a:gd name="adj1" fmla="val -57499"/>
                <a:gd name="adj2" fmla="val 60152"/>
              </a:avLst>
            </a:prstGeom>
            <a:ln w="38100">
              <a:solidFill>
                <a:srgbClr val="00B05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46" name="7-Point Star 45"/>
            <p:cNvSpPr/>
            <p:nvPr/>
          </p:nvSpPr>
          <p:spPr>
            <a:xfrm>
              <a:off x="4679425" y="1523899"/>
              <a:ext cx="1659260" cy="685597"/>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dirty="0" smtClean="0">
                  <a:solidFill>
                    <a:schemeClr val="tx1"/>
                  </a:solidFill>
                </a:rPr>
                <a:t>Planning</a:t>
              </a:r>
              <a:endParaRPr lang="en-US" sz="1400" b="1" dirty="0">
                <a:solidFill>
                  <a:schemeClr val="tx1"/>
                </a:solidFill>
              </a:endParaRPr>
            </a:p>
          </p:txBody>
        </p:sp>
        <p:cxnSp>
          <p:nvCxnSpPr>
            <p:cNvPr id="47" name="Curved Connector 288"/>
            <p:cNvCxnSpPr>
              <a:stCxn id="14" idx="0"/>
              <a:endCxn id="46" idx="3"/>
            </p:cNvCxnSpPr>
            <p:nvPr/>
          </p:nvCxnSpPr>
          <p:spPr>
            <a:xfrm flipV="1">
              <a:off x="4818717" y="2209497"/>
              <a:ext cx="321443" cy="835464"/>
            </a:xfrm>
            <a:prstGeom prst="curvedConnector2">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48" name="7-Point Star 47"/>
            <p:cNvSpPr/>
            <p:nvPr/>
          </p:nvSpPr>
          <p:spPr>
            <a:xfrm>
              <a:off x="2773725" y="1753005"/>
              <a:ext cx="1908762" cy="685597"/>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dirty="0" smtClean="0">
                  <a:solidFill>
                    <a:schemeClr val="tx1"/>
                  </a:solidFill>
                </a:rPr>
                <a:t>Mental</a:t>
              </a:r>
            </a:p>
            <a:p>
              <a:pPr algn="ctr" fontAlgn="auto">
                <a:spcBef>
                  <a:spcPts val="0"/>
                </a:spcBef>
                <a:spcAft>
                  <a:spcPts val="0"/>
                </a:spcAft>
                <a:defRPr/>
              </a:pPr>
              <a:r>
                <a:rPr lang="en-US" sz="1400" b="1" dirty="0" smtClean="0">
                  <a:solidFill>
                    <a:schemeClr val="tx1"/>
                  </a:solidFill>
                </a:rPr>
                <a:t>Simulation</a:t>
              </a:r>
              <a:endParaRPr lang="en-US" sz="1400" b="1" dirty="0">
                <a:solidFill>
                  <a:schemeClr val="tx1"/>
                </a:solidFill>
              </a:endParaRPr>
            </a:p>
          </p:txBody>
        </p:sp>
        <p:cxnSp>
          <p:nvCxnSpPr>
            <p:cNvPr id="49" name="Curved Connector 48"/>
            <p:cNvCxnSpPr>
              <a:stCxn id="14" idx="6"/>
              <a:endCxn id="48" idx="2"/>
            </p:cNvCxnSpPr>
            <p:nvPr/>
          </p:nvCxnSpPr>
          <p:spPr>
            <a:xfrm rot="5400000" flipH="1" flipV="1">
              <a:off x="3824761" y="2491189"/>
              <a:ext cx="380697" cy="275523"/>
            </a:xfrm>
            <a:prstGeom prst="curvedConnector3">
              <a:avLst>
                <a:gd name="adj1" fmla="val 50000"/>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hape 29"/>
            <p:cNvCxnSpPr>
              <a:stCxn id="18" idx="1"/>
              <a:endCxn id="48" idx="6"/>
            </p:cNvCxnSpPr>
            <p:nvPr/>
          </p:nvCxnSpPr>
          <p:spPr>
            <a:xfrm>
              <a:off x="3431918" y="1515286"/>
              <a:ext cx="296952" cy="237720"/>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52" name="Slide Number Placeholder 5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ABDFC80-F848-4074-9D09-2D86F6358E7C}" type="slidenum">
              <a:rPr lang="en-US" sz="1200">
                <a:solidFill>
                  <a:schemeClr val="tx1">
                    <a:tint val="75000"/>
                  </a:schemeClr>
                </a:solidFill>
                <a:latin typeface="+mn-lt"/>
              </a:rPr>
              <a:pPr algn="r" fontAlgn="auto">
                <a:spcBef>
                  <a:spcPts val="0"/>
                </a:spcBef>
                <a:spcAft>
                  <a:spcPts val="0"/>
                </a:spcAft>
                <a:defRPr/>
              </a:pPr>
              <a:t>45</a:t>
            </a:fld>
            <a:endParaRPr lang="en-US" sz="1200">
              <a:solidFill>
                <a:schemeClr val="tx1">
                  <a:tint val="75000"/>
                </a:schemeClr>
              </a:solidFill>
              <a:latin typeface="+mn-lt"/>
            </a:endParaRPr>
          </a:p>
        </p:txBody>
      </p:sp>
      <p:sp>
        <p:nvSpPr>
          <p:cNvPr id="53" name="Footer Placeholder 52"/>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rPr>
              <a:t>Fuzzy Awareness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838200" y="1447800"/>
            <a:ext cx="7696200" cy="2590800"/>
            <a:chOff x="0" y="1219200"/>
            <a:chExt cx="9144000" cy="4999038"/>
          </a:xfrm>
        </p:grpSpPr>
        <p:sp>
          <p:nvSpPr>
            <p:cNvPr id="3" name="10-Point Star 2"/>
            <p:cNvSpPr/>
            <p:nvPr/>
          </p:nvSpPr>
          <p:spPr bwMode="auto">
            <a:xfrm>
              <a:off x="0" y="1358900"/>
              <a:ext cx="1414463" cy="633413"/>
            </a:xfrm>
            <a:prstGeom prst="star10">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00" b="1" dirty="0" smtClean="0">
                  <a:solidFill>
                    <a:srgbClr val="FFFF00"/>
                  </a:solidFill>
                </a:rPr>
                <a:t>Knowledge</a:t>
              </a:r>
              <a:endParaRPr lang="en-US" sz="1000" b="1" dirty="0">
                <a:solidFill>
                  <a:srgbClr val="FFFF00"/>
                </a:solidFill>
              </a:endParaRPr>
            </a:p>
          </p:txBody>
        </p:sp>
        <p:sp>
          <p:nvSpPr>
            <p:cNvPr id="4" name="10-Point Star 3"/>
            <p:cNvSpPr/>
            <p:nvPr/>
          </p:nvSpPr>
          <p:spPr bwMode="auto">
            <a:xfrm>
              <a:off x="3398838" y="1219200"/>
              <a:ext cx="1412875" cy="631825"/>
            </a:xfrm>
            <a:prstGeom prst="star10">
              <a:avLst/>
            </a:prstGeom>
            <a:solidFill>
              <a:srgbClr val="0070C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50" b="1" dirty="0" smtClean="0">
                  <a:solidFill>
                    <a:srgbClr val="FFFF00"/>
                  </a:solidFill>
                </a:rPr>
                <a:t>Strategy</a:t>
              </a:r>
              <a:endParaRPr lang="en-US" sz="1050" b="1" dirty="0">
                <a:solidFill>
                  <a:srgbClr val="FFFF00"/>
                </a:solidFill>
              </a:endParaRPr>
            </a:p>
          </p:txBody>
        </p:sp>
        <p:sp>
          <p:nvSpPr>
            <p:cNvPr id="5" name="10-Point Star 4"/>
            <p:cNvSpPr/>
            <p:nvPr/>
          </p:nvSpPr>
          <p:spPr bwMode="auto">
            <a:xfrm>
              <a:off x="5187951" y="1219200"/>
              <a:ext cx="1776413" cy="592138"/>
            </a:xfrm>
            <a:prstGeom prst="star10">
              <a:avLst/>
            </a:prstGeom>
            <a:solidFill>
              <a:srgbClr val="0070C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50" b="1" dirty="0" smtClean="0">
                  <a:solidFill>
                    <a:srgbClr val="FFFF00"/>
                  </a:solidFill>
                </a:rPr>
                <a:t>Tactics</a:t>
              </a:r>
              <a:endParaRPr lang="en-US" sz="1050" b="1" dirty="0">
                <a:solidFill>
                  <a:srgbClr val="FFFF00"/>
                </a:solidFill>
              </a:endParaRPr>
            </a:p>
          </p:txBody>
        </p:sp>
        <p:sp>
          <p:nvSpPr>
            <p:cNvPr id="6" name="7-Point Star 5"/>
            <p:cNvSpPr/>
            <p:nvPr/>
          </p:nvSpPr>
          <p:spPr bwMode="auto">
            <a:xfrm>
              <a:off x="4953000" y="3255963"/>
              <a:ext cx="2057400" cy="631825"/>
            </a:xfrm>
            <a:prstGeom prst="star7">
              <a:avLst/>
            </a:prstGeom>
            <a:solidFill>
              <a:srgbClr val="FFC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100" b="1" dirty="0" smtClean="0">
                  <a:solidFill>
                    <a:schemeClr val="tx1"/>
                  </a:solidFill>
                </a:rPr>
                <a:t>Attending</a:t>
              </a:r>
              <a:endParaRPr lang="en-US" sz="1100" b="1" dirty="0">
                <a:solidFill>
                  <a:schemeClr val="tx1"/>
                </a:solidFill>
              </a:endParaRPr>
            </a:p>
          </p:txBody>
        </p:sp>
        <p:sp>
          <p:nvSpPr>
            <p:cNvPr id="7" name="7-Point Star 6"/>
            <p:cNvSpPr/>
            <p:nvPr/>
          </p:nvSpPr>
          <p:spPr bwMode="auto">
            <a:xfrm>
              <a:off x="4271963" y="5011738"/>
              <a:ext cx="1431925" cy="433387"/>
            </a:xfrm>
            <a:prstGeom prst="star7">
              <a:avLst/>
            </a:prstGeom>
            <a:solidFill>
              <a:srgbClr val="FF7C8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800" b="1" dirty="0" smtClean="0">
                  <a:solidFill>
                    <a:schemeClr val="tx1"/>
                  </a:solidFill>
                </a:rPr>
                <a:t>Perceiving</a:t>
              </a:r>
              <a:endParaRPr lang="en-US" sz="800" b="1" dirty="0">
                <a:solidFill>
                  <a:schemeClr val="tx1"/>
                </a:solidFill>
              </a:endParaRPr>
            </a:p>
          </p:txBody>
        </p:sp>
        <p:sp>
          <p:nvSpPr>
            <p:cNvPr id="8" name="7-Point Star 7"/>
            <p:cNvSpPr/>
            <p:nvPr/>
          </p:nvSpPr>
          <p:spPr bwMode="auto">
            <a:xfrm>
              <a:off x="4546600" y="5783263"/>
              <a:ext cx="1893888" cy="434975"/>
            </a:xfrm>
            <a:prstGeom prst="star7">
              <a:avLst/>
            </a:prstGeom>
            <a:solidFill>
              <a:srgbClr val="FF7C8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800" b="1" dirty="0" smtClean="0">
                  <a:solidFill>
                    <a:schemeClr val="tx1"/>
                  </a:solidFill>
                </a:rPr>
                <a:t>Understanding</a:t>
              </a:r>
              <a:endParaRPr lang="en-US" sz="800" b="1" dirty="0">
                <a:solidFill>
                  <a:schemeClr val="tx1"/>
                </a:solidFill>
              </a:endParaRPr>
            </a:p>
          </p:txBody>
        </p:sp>
        <p:sp>
          <p:nvSpPr>
            <p:cNvPr id="9" name="7-Point Star 8"/>
            <p:cNvSpPr/>
            <p:nvPr/>
          </p:nvSpPr>
          <p:spPr bwMode="auto">
            <a:xfrm>
              <a:off x="5951538" y="5221288"/>
              <a:ext cx="1431925" cy="434975"/>
            </a:xfrm>
            <a:prstGeom prst="star7">
              <a:avLst/>
            </a:prstGeom>
            <a:solidFill>
              <a:srgbClr val="FF7C8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800" b="1" dirty="0" smtClean="0">
                  <a:solidFill>
                    <a:schemeClr val="tx1"/>
                  </a:solidFill>
                </a:rPr>
                <a:t>Predicting</a:t>
              </a:r>
              <a:endParaRPr lang="en-US" sz="800" b="1" dirty="0">
                <a:solidFill>
                  <a:schemeClr val="tx1"/>
                </a:solidFill>
              </a:endParaRPr>
            </a:p>
          </p:txBody>
        </p:sp>
        <p:sp>
          <p:nvSpPr>
            <p:cNvPr id="10" name="7-Point Star 9"/>
            <p:cNvSpPr/>
            <p:nvPr/>
          </p:nvSpPr>
          <p:spPr bwMode="auto">
            <a:xfrm>
              <a:off x="6675438" y="3887788"/>
              <a:ext cx="1335087" cy="631825"/>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900" b="1" dirty="0" smtClean="0">
                  <a:solidFill>
                    <a:schemeClr val="tx1"/>
                  </a:solidFill>
                </a:rPr>
                <a:t>Deciding</a:t>
              </a:r>
              <a:endParaRPr lang="en-US" sz="900" b="1" dirty="0">
                <a:solidFill>
                  <a:schemeClr val="tx1"/>
                </a:solidFill>
              </a:endParaRPr>
            </a:p>
          </p:txBody>
        </p:sp>
        <p:sp>
          <p:nvSpPr>
            <p:cNvPr id="11" name="7-Point Star 10"/>
            <p:cNvSpPr/>
            <p:nvPr/>
          </p:nvSpPr>
          <p:spPr bwMode="auto">
            <a:xfrm>
              <a:off x="7094538" y="5502275"/>
              <a:ext cx="1700212" cy="631825"/>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900" b="1" dirty="0" smtClean="0">
                  <a:solidFill>
                    <a:schemeClr val="tx1"/>
                  </a:solidFill>
                </a:rPr>
                <a:t>Responding</a:t>
              </a:r>
              <a:endParaRPr lang="en-US" sz="900" b="1" dirty="0">
                <a:solidFill>
                  <a:schemeClr val="tx1"/>
                </a:solidFill>
              </a:endParaRPr>
            </a:p>
          </p:txBody>
        </p:sp>
        <p:sp>
          <p:nvSpPr>
            <p:cNvPr id="12" name="Explosion 1 11"/>
            <p:cNvSpPr/>
            <p:nvPr/>
          </p:nvSpPr>
          <p:spPr bwMode="auto">
            <a:xfrm>
              <a:off x="6934200" y="4660900"/>
              <a:ext cx="2209800" cy="723900"/>
            </a:xfrm>
            <a:prstGeom prst="irregularSeal1">
              <a:avLst/>
            </a:prstGeom>
            <a:solidFill>
              <a:schemeClr val="tx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100" b="1" dirty="0" smtClean="0">
                  <a:solidFill>
                    <a:schemeClr val="bg1"/>
                  </a:solidFill>
                </a:rPr>
                <a:t>Controlling</a:t>
              </a:r>
              <a:endParaRPr lang="en-US" sz="1100" b="1" dirty="0">
                <a:solidFill>
                  <a:schemeClr val="bg1"/>
                </a:solidFill>
              </a:endParaRPr>
            </a:p>
          </p:txBody>
        </p:sp>
        <p:sp>
          <p:nvSpPr>
            <p:cNvPr id="13" name="10-Point Star 12"/>
            <p:cNvSpPr/>
            <p:nvPr/>
          </p:nvSpPr>
          <p:spPr bwMode="auto">
            <a:xfrm>
              <a:off x="0" y="2624138"/>
              <a:ext cx="1343025" cy="631825"/>
            </a:xfrm>
            <a:prstGeom prst="star10">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00" b="1" dirty="0" smtClean="0">
                  <a:solidFill>
                    <a:srgbClr val="FFFF00"/>
                  </a:solidFill>
                </a:rPr>
                <a:t>Expertise</a:t>
              </a:r>
              <a:endParaRPr lang="en-US" sz="1000" b="1" dirty="0">
                <a:solidFill>
                  <a:srgbClr val="FFFF00"/>
                </a:solidFill>
              </a:endParaRPr>
            </a:p>
          </p:txBody>
        </p:sp>
        <p:sp>
          <p:nvSpPr>
            <p:cNvPr id="14" name="7-Point Star 13"/>
            <p:cNvSpPr/>
            <p:nvPr/>
          </p:nvSpPr>
          <p:spPr bwMode="auto">
            <a:xfrm>
              <a:off x="2370138" y="3325813"/>
              <a:ext cx="2436812" cy="1054100"/>
            </a:xfrm>
            <a:prstGeom prst="star7">
              <a:avLst/>
            </a:prstGeom>
            <a:solidFill>
              <a:srgbClr val="FFFF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100" b="1" dirty="0" smtClean="0">
                  <a:solidFill>
                    <a:schemeClr val="tx1"/>
                  </a:solidFill>
                </a:rPr>
                <a:t>Operational Memory</a:t>
              </a:r>
              <a:endParaRPr lang="en-US" sz="1100" b="1" dirty="0">
                <a:solidFill>
                  <a:schemeClr val="tx1"/>
                </a:solidFill>
              </a:endParaRPr>
            </a:p>
          </p:txBody>
        </p:sp>
        <p:sp>
          <p:nvSpPr>
            <p:cNvPr id="15" name="Oval 14"/>
            <p:cNvSpPr/>
            <p:nvPr/>
          </p:nvSpPr>
          <p:spPr bwMode="auto">
            <a:xfrm>
              <a:off x="2559050" y="5151438"/>
              <a:ext cx="1450975" cy="514350"/>
            </a:xfrm>
            <a:prstGeom prst="ellipse">
              <a:avLst/>
            </a:prstGeom>
            <a:solidFill>
              <a:srgbClr val="0070C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900" b="1" dirty="0" smtClean="0">
                  <a:solidFill>
                    <a:srgbClr val="FFFF00"/>
                  </a:solidFill>
                </a:rPr>
                <a:t>Feedback</a:t>
              </a:r>
              <a:endParaRPr lang="en-US" sz="900" b="1" dirty="0">
                <a:solidFill>
                  <a:srgbClr val="FFFF00"/>
                </a:solidFill>
              </a:endParaRPr>
            </a:p>
          </p:txBody>
        </p:sp>
        <p:sp>
          <p:nvSpPr>
            <p:cNvPr id="16" name="7-Point Star 15"/>
            <p:cNvSpPr/>
            <p:nvPr/>
          </p:nvSpPr>
          <p:spPr bwMode="auto">
            <a:xfrm>
              <a:off x="152400" y="4953000"/>
              <a:ext cx="1733550" cy="631825"/>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00" b="1" dirty="0" smtClean="0">
                  <a:solidFill>
                    <a:schemeClr val="tx1"/>
                  </a:solidFill>
                </a:rPr>
                <a:t>Adapting</a:t>
              </a:r>
              <a:endParaRPr lang="en-US" sz="1000" b="1" dirty="0">
                <a:solidFill>
                  <a:schemeClr val="tx1"/>
                </a:solidFill>
              </a:endParaRPr>
            </a:p>
          </p:txBody>
        </p:sp>
        <p:sp>
          <p:nvSpPr>
            <p:cNvPr id="17" name="7-Point Star 16"/>
            <p:cNvSpPr/>
            <p:nvPr/>
          </p:nvSpPr>
          <p:spPr bwMode="auto">
            <a:xfrm>
              <a:off x="228600" y="3746500"/>
              <a:ext cx="1744663" cy="633413"/>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00" b="1" dirty="0" smtClean="0">
                  <a:solidFill>
                    <a:schemeClr val="tx1"/>
                  </a:solidFill>
                </a:rPr>
                <a:t>Learning</a:t>
              </a:r>
              <a:endParaRPr lang="en-US" sz="1000" b="1" dirty="0">
                <a:solidFill>
                  <a:schemeClr val="tx1"/>
                </a:solidFill>
              </a:endParaRPr>
            </a:p>
          </p:txBody>
        </p:sp>
        <p:sp>
          <p:nvSpPr>
            <p:cNvPr id="18" name="10-Point Star 17"/>
            <p:cNvSpPr/>
            <p:nvPr/>
          </p:nvSpPr>
          <p:spPr bwMode="auto">
            <a:xfrm>
              <a:off x="1422400" y="1711325"/>
              <a:ext cx="1704975" cy="631825"/>
            </a:xfrm>
            <a:prstGeom prst="star10">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00" b="1" dirty="0" smtClean="0">
                  <a:solidFill>
                    <a:srgbClr val="FFFF00"/>
                  </a:solidFill>
                </a:rPr>
                <a:t>Long Term Memory</a:t>
              </a:r>
              <a:endParaRPr lang="en-US" sz="1000" b="1" dirty="0">
                <a:solidFill>
                  <a:srgbClr val="FFFF00"/>
                </a:solidFill>
              </a:endParaRPr>
            </a:p>
          </p:txBody>
        </p:sp>
        <p:sp>
          <p:nvSpPr>
            <p:cNvPr id="19" name="7-Point Star 18"/>
            <p:cNvSpPr/>
            <p:nvPr/>
          </p:nvSpPr>
          <p:spPr bwMode="auto">
            <a:xfrm>
              <a:off x="5264150" y="4379913"/>
              <a:ext cx="1670050" cy="631825"/>
            </a:xfrm>
            <a:prstGeom prst="star7">
              <a:avLst/>
            </a:prstGeom>
            <a:solidFill>
              <a:srgbClr val="FF0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900" b="1" dirty="0" smtClean="0">
                  <a:solidFill>
                    <a:schemeClr val="tx1"/>
                  </a:solidFill>
                </a:rPr>
                <a:t>Situation Awareness</a:t>
              </a:r>
              <a:endParaRPr lang="en-US" sz="900" b="1" dirty="0">
                <a:solidFill>
                  <a:schemeClr val="tx1"/>
                </a:solidFill>
              </a:endParaRPr>
            </a:p>
          </p:txBody>
        </p:sp>
        <p:sp>
          <p:nvSpPr>
            <p:cNvPr id="20" name="7-Point Star 19"/>
            <p:cNvSpPr/>
            <p:nvPr/>
          </p:nvSpPr>
          <p:spPr bwMode="auto">
            <a:xfrm>
              <a:off x="6702425" y="1992313"/>
              <a:ext cx="1384300" cy="631825"/>
            </a:xfrm>
            <a:prstGeom prst="star7">
              <a:avLst/>
            </a:prstGeom>
            <a:solidFill>
              <a:schemeClr val="bg1">
                <a:lumMod val="5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900" b="1" dirty="0" smtClean="0"/>
                <a:t>Noise</a:t>
              </a:r>
              <a:endParaRPr lang="en-US" sz="900" b="1" dirty="0"/>
            </a:p>
          </p:txBody>
        </p:sp>
        <p:sp>
          <p:nvSpPr>
            <p:cNvPr id="21" name="7-Point Star 20"/>
            <p:cNvSpPr/>
            <p:nvPr/>
          </p:nvSpPr>
          <p:spPr bwMode="auto">
            <a:xfrm>
              <a:off x="7138988" y="2974975"/>
              <a:ext cx="1690687" cy="631825"/>
            </a:xfrm>
            <a:prstGeom prst="star7">
              <a:avLst/>
            </a:prstGeom>
            <a:solidFill>
              <a:schemeClr val="bg1">
                <a:lumMod val="5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900" b="1" dirty="0" smtClean="0"/>
                <a:t>Distraction</a:t>
              </a:r>
              <a:endParaRPr lang="en-US" sz="900" b="1" dirty="0"/>
            </a:p>
          </p:txBody>
        </p:sp>
        <p:cxnSp>
          <p:nvCxnSpPr>
            <p:cNvPr id="22" name="Shape 27"/>
            <p:cNvCxnSpPr>
              <a:stCxn id="20" idx="3"/>
              <a:endCxn id="6" idx="0"/>
            </p:cNvCxnSpPr>
            <p:nvPr/>
          </p:nvCxnSpPr>
          <p:spPr bwMode="auto">
            <a:xfrm rot="5400000">
              <a:off x="6568117" y="2862679"/>
              <a:ext cx="756963" cy="279887"/>
            </a:xfrm>
            <a:prstGeom prst="curvedConnector2">
              <a:avLst/>
            </a:prstGeom>
            <a:ln w="38100">
              <a:solidFill>
                <a:srgbClr val="84877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 name="Shape 28"/>
            <p:cNvCxnSpPr>
              <a:stCxn id="17" idx="5"/>
              <a:endCxn id="13" idx="3"/>
            </p:cNvCxnSpPr>
            <p:nvPr/>
          </p:nvCxnSpPr>
          <p:spPr bwMode="auto">
            <a:xfrm rot="10800000" flipH="1">
              <a:off x="401638" y="3255963"/>
              <a:ext cx="269875" cy="615950"/>
            </a:xfrm>
            <a:prstGeom prst="curvedConnector4">
              <a:avLst>
                <a:gd name="adj1" fmla="val -84881"/>
                <a:gd name="adj2" fmla="val 60148"/>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Shape 29"/>
            <p:cNvCxnSpPr>
              <a:stCxn id="13" idx="7"/>
              <a:endCxn id="3" idx="4"/>
            </p:cNvCxnSpPr>
            <p:nvPr/>
          </p:nvCxnSpPr>
          <p:spPr bwMode="auto">
            <a:xfrm rot="5400000" flipH="1" flipV="1">
              <a:off x="-112713" y="2301876"/>
              <a:ext cx="752475" cy="12700"/>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Shape 30"/>
            <p:cNvCxnSpPr>
              <a:stCxn id="3" idx="0"/>
              <a:endCxn id="18" idx="7"/>
            </p:cNvCxnSpPr>
            <p:nvPr/>
          </p:nvCxnSpPr>
          <p:spPr bwMode="auto">
            <a:xfrm>
              <a:off x="1414463" y="1577975"/>
              <a:ext cx="333375" cy="193675"/>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Shape 33"/>
            <p:cNvCxnSpPr>
              <a:stCxn id="6" idx="2"/>
              <a:endCxn id="19" idx="6"/>
            </p:cNvCxnSpPr>
            <p:nvPr/>
          </p:nvCxnSpPr>
          <p:spPr bwMode="auto">
            <a:xfrm rot="5400000">
              <a:off x="6023283" y="3963684"/>
              <a:ext cx="492122" cy="340337"/>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hape 34"/>
            <p:cNvCxnSpPr>
              <a:endCxn id="7" idx="6"/>
            </p:cNvCxnSpPr>
            <p:nvPr/>
          </p:nvCxnSpPr>
          <p:spPr bwMode="auto">
            <a:xfrm rot="10800000" flipV="1">
              <a:off x="4987926" y="4491038"/>
              <a:ext cx="577850" cy="520700"/>
            </a:xfrm>
            <a:prstGeom prst="curvedConnector2">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Shape 35"/>
            <p:cNvCxnSpPr/>
            <p:nvPr/>
          </p:nvCxnSpPr>
          <p:spPr bwMode="auto">
            <a:xfrm rot="16200000" flipH="1">
              <a:off x="4555331" y="5677694"/>
              <a:ext cx="354013" cy="3175"/>
            </a:xfrm>
            <a:prstGeom prst="curvedConnector3">
              <a:avLst>
                <a:gd name="adj1" fmla="val 50000"/>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 name="Shape 36"/>
            <p:cNvCxnSpPr>
              <a:endCxn id="9" idx="2"/>
            </p:cNvCxnSpPr>
            <p:nvPr/>
          </p:nvCxnSpPr>
          <p:spPr bwMode="auto">
            <a:xfrm flipV="1">
              <a:off x="6440488" y="5656263"/>
              <a:ext cx="544512" cy="393700"/>
            </a:xfrm>
            <a:prstGeom prst="curvedConnector2">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Shape 37"/>
            <p:cNvCxnSpPr>
              <a:stCxn id="21" idx="4"/>
              <a:endCxn id="6" idx="1"/>
            </p:cNvCxnSpPr>
            <p:nvPr/>
          </p:nvCxnSpPr>
          <p:spPr bwMode="auto">
            <a:xfrm rot="10800000" flipV="1">
              <a:off x="7010406" y="3381306"/>
              <a:ext cx="128579" cy="280988"/>
            </a:xfrm>
            <a:prstGeom prst="curvedConnector3">
              <a:avLst>
                <a:gd name="adj1" fmla="val 50000"/>
              </a:avLst>
            </a:prstGeom>
            <a:ln w="38100">
              <a:solidFill>
                <a:srgbClr val="84877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Shape 74"/>
            <p:cNvCxnSpPr>
              <a:stCxn id="46" idx="5"/>
              <a:endCxn id="4" idx="4"/>
            </p:cNvCxnSpPr>
            <p:nvPr/>
          </p:nvCxnSpPr>
          <p:spPr bwMode="auto">
            <a:xfrm rot="10800000">
              <a:off x="3668714" y="1790700"/>
              <a:ext cx="922337" cy="466725"/>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2" name="Shape 75"/>
            <p:cNvCxnSpPr>
              <a:stCxn id="46" idx="0"/>
              <a:endCxn id="5" idx="3"/>
            </p:cNvCxnSpPr>
            <p:nvPr/>
          </p:nvCxnSpPr>
          <p:spPr bwMode="auto">
            <a:xfrm flipV="1">
              <a:off x="5972175" y="1811338"/>
              <a:ext cx="104775" cy="446087"/>
            </a:xfrm>
            <a:prstGeom prst="curvedConnector4">
              <a:avLst>
                <a:gd name="adj1" fmla="val 218092"/>
                <a:gd name="adj2" fmla="val 64047"/>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3" name="Shape 76"/>
            <p:cNvCxnSpPr>
              <a:stCxn id="4" idx="1"/>
              <a:endCxn id="5" idx="6"/>
            </p:cNvCxnSpPr>
            <p:nvPr/>
          </p:nvCxnSpPr>
          <p:spPr bwMode="auto">
            <a:xfrm flipV="1">
              <a:off x="4811713" y="1423988"/>
              <a:ext cx="376237" cy="209550"/>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Shape 77"/>
            <p:cNvCxnSpPr>
              <a:stCxn id="18" idx="0"/>
              <a:endCxn id="4" idx="6"/>
            </p:cNvCxnSpPr>
            <p:nvPr/>
          </p:nvCxnSpPr>
          <p:spPr bwMode="auto">
            <a:xfrm flipV="1">
              <a:off x="3127375" y="1438275"/>
              <a:ext cx="271463" cy="490538"/>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Shape 98"/>
            <p:cNvCxnSpPr>
              <a:stCxn id="16" idx="0"/>
              <a:endCxn id="14" idx="3"/>
            </p:cNvCxnSpPr>
            <p:nvPr/>
          </p:nvCxnSpPr>
          <p:spPr bwMode="auto">
            <a:xfrm flipV="1">
              <a:off x="1714274" y="4379919"/>
              <a:ext cx="1332030" cy="698222"/>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6" name="Shape 99"/>
            <p:cNvCxnSpPr>
              <a:stCxn id="15" idx="2"/>
              <a:endCxn id="16" idx="1"/>
            </p:cNvCxnSpPr>
            <p:nvPr/>
          </p:nvCxnSpPr>
          <p:spPr bwMode="auto">
            <a:xfrm rot="10800000">
              <a:off x="1885956" y="5359331"/>
              <a:ext cx="673095" cy="49282"/>
            </a:xfrm>
            <a:prstGeom prst="curvedConnector3">
              <a:avLst>
                <a:gd name="adj1" fmla="val 50000"/>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7" name="Shape 100"/>
            <p:cNvCxnSpPr>
              <a:stCxn id="11" idx="3"/>
              <a:endCxn id="15" idx="4"/>
            </p:cNvCxnSpPr>
            <p:nvPr/>
          </p:nvCxnSpPr>
          <p:spPr bwMode="auto">
            <a:xfrm rot="5400000" flipH="1">
              <a:off x="5191126" y="3759200"/>
              <a:ext cx="468312" cy="4281487"/>
            </a:xfrm>
            <a:prstGeom prst="curvedConnector3">
              <a:avLst>
                <a:gd name="adj1" fmla="val -44859"/>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8" name="Shape 101"/>
            <p:cNvCxnSpPr>
              <a:stCxn id="17" idx="1"/>
              <a:endCxn id="14" idx="4"/>
            </p:cNvCxnSpPr>
            <p:nvPr/>
          </p:nvCxnSpPr>
          <p:spPr bwMode="auto">
            <a:xfrm flipV="1">
              <a:off x="1973263" y="4003675"/>
              <a:ext cx="396875" cy="150813"/>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9" name="Shape 112"/>
            <p:cNvCxnSpPr>
              <a:stCxn id="16" idx="6"/>
              <a:endCxn id="17" idx="3"/>
            </p:cNvCxnSpPr>
            <p:nvPr/>
          </p:nvCxnSpPr>
          <p:spPr bwMode="auto">
            <a:xfrm rot="16200000" flipV="1">
              <a:off x="579401" y="4513225"/>
              <a:ext cx="573084" cy="306466"/>
            </a:xfrm>
            <a:prstGeom prst="curvedConnector3">
              <a:avLst>
                <a:gd name="adj1" fmla="val 50000"/>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0" name="Shape 119"/>
            <p:cNvCxnSpPr>
              <a:stCxn id="9" idx="6"/>
              <a:endCxn id="10" idx="3"/>
            </p:cNvCxnSpPr>
            <p:nvPr/>
          </p:nvCxnSpPr>
          <p:spPr bwMode="auto">
            <a:xfrm rot="5400000" flipH="1" flipV="1">
              <a:off x="6505575" y="4681538"/>
              <a:ext cx="701675" cy="377826"/>
            </a:xfrm>
            <a:prstGeom prst="curvedConnector3">
              <a:avLst>
                <a:gd name="adj1" fmla="val 50000"/>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Shape 119"/>
            <p:cNvCxnSpPr>
              <a:stCxn id="10" idx="1"/>
              <a:endCxn id="11" idx="0"/>
            </p:cNvCxnSpPr>
            <p:nvPr/>
          </p:nvCxnSpPr>
          <p:spPr bwMode="auto">
            <a:xfrm>
              <a:off x="8010526" y="4294188"/>
              <a:ext cx="615950" cy="1333500"/>
            </a:xfrm>
            <a:prstGeom prst="curvedConnector3">
              <a:avLst>
                <a:gd name="adj1" fmla="val 164542"/>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Curved Connector 41"/>
            <p:cNvCxnSpPr/>
            <p:nvPr/>
          </p:nvCxnSpPr>
          <p:spPr bwMode="auto">
            <a:xfrm flipV="1">
              <a:off x="4419600" y="3733800"/>
              <a:ext cx="990600" cy="76200"/>
            </a:xfrm>
            <a:prstGeom prst="curvedConnector3">
              <a:avLst>
                <a:gd name="adj1" fmla="val 50000"/>
              </a:avLst>
            </a:prstGeom>
            <a:ln w="381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hape 99"/>
            <p:cNvCxnSpPr>
              <a:stCxn id="15" idx="7"/>
              <a:endCxn id="6" idx="3"/>
            </p:cNvCxnSpPr>
            <p:nvPr/>
          </p:nvCxnSpPr>
          <p:spPr bwMode="auto">
            <a:xfrm rot="5400000" flipH="1" flipV="1">
              <a:off x="3991225" y="3694100"/>
              <a:ext cx="1338972" cy="1726354"/>
            </a:xfrm>
            <a:prstGeom prst="curvedConnector3">
              <a:avLst>
                <a:gd name="adj1" fmla="val 50000"/>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Curved Connector 177"/>
            <p:cNvCxnSpPr>
              <a:stCxn id="14" idx="5"/>
              <a:endCxn id="18" idx="3"/>
            </p:cNvCxnSpPr>
            <p:nvPr/>
          </p:nvCxnSpPr>
          <p:spPr bwMode="auto">
            <a:xfrm rot="10800000">
              <a:off x="2274888" y="2343150"/>
              <a:ext cx="336550" cy="1190625"/>
            </a:xfrm>
            <a:prstGeom prst="curvedConnector2">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hape 99"/>
            <p:cNvCxnSpPr>
              <a:stCxn id="14" idx="2"/>
              <a:endCxn id="10" idx="5"/>
            </p:cNvCxnSpPr>
            <p:nvPr/>
          </p:nvCxnSpPr>
          <p:spPr bwMode="auto">
            <a:xfrm rot="5400000" flipH="1" flipV="1">
              <a:off x="5285581" y="2858294"/>
              <a:ext cx="366713" cy="2676525"/>
            </a:xfrm>
            <a:prstGeom prst="curvedConnector4">
              <a:avLst>
                <a:gd name="adj1" fmla="val -57499"/>
                <a:gd name="adj2" fmla="val 60152"/>
              </a:avLst>
            </a:prstGeom>
            <a:ln w="38100">
              <a:solidFill>
                <a:srgbClr val="00B05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46" name="7-Point Star 45"/>
            <p:cNvSpPr/>
            <p:nvPr/>
          </p:nvSpPr>
          <p:spPr bwMode="auto">
            <a:xfrm>
              <a:off x="4421188" y="2132013"/>
              <a:ext cx="1720850" cy="631825"/>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00" b="1" dirty="0" smtClean="0">
                  <a:solidFill>
                    <a:schemeClr val="tx1"/>
                  </a:solidFill>
                </a:rPr>
                <a:t>Planning</a:t>
              </a:r>
              <a:endParaRPr lang="en-US" sz="1000" b="1" dirty="0">
                <a:solidFill>
                  <a:schemeClr val="tx1"/>
                </a:solidFill>
              </a:endParaRPr>
            </a:p>
          </p:txBody>
        </p:sp>
        <p:cxnSp>
          <p:nvCxnSpPr>
            <p:cNvPr id="47" name="Curved Connector 288"/>
            <p:cNvCxnSpPr>
              <a:stCxn id="14" idx="0"/>
              <a:endCxn id="46" idx="3"/>
            </p:cNvCxnSpPr>
            <p:nvPr/>
          </p:nvCxnSpPr>
          <p:spPr bwMode="auto">
            <a:xfrm flipV="1">
              <a:off x="4565650" y="2763838"/>
              <a:ext cx="333375" cy="769937"/>
            </a:xfrm>
            <a:prstGeom prst="curvedConnector2">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48" name="7-Point Star 47"/>
            <p:cNvSpPr/>
            <p:nvPr/>
          </p:nvSpPr>
          <p:spPr bwMode="auto">
            <a:xfrm>
              <a:off x="2444750" y="2343150"/>
              <a:ext cx="1979613" cy="631825"/>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00" b="1" dirty="0" smtClean="0">
                  <a:solidFill>
                    <a:schemeClr val="tx1"/>
                  </a:solidFill>
                </a:rPr>
                <a:t>Mental</a:t>
              </a:r>
            </a:p>
            <a:p>
              <a:pPr algn="ctr" fontAlgn="auto">
                <a:spcBef>
                  <a:spcPts val="0"/>
                </a:spcBef>
                <a:spcAft>
                  <a:spcPts val="0"/>
                </a:spcAft>
                <a:defRPr/>
              </a:pPr>
              <a:r>
                <a:rPr lang="en-US" sz="1000" b="1" dirty="0" smtClean="0">
                  <a:solidFill>
                    <a:schemeClr val="tx1"/>
                  </a:solidFill>
                </a:rPr>
                <a:t>Simulation</a:t>
              </a:r>
              <a:endParaRPr lang="en-US" sz="1000" b="1" dirty="0">
                <a:solidFill>
                  <a:schemeClr val="tx1"/>
                </a:solidFill>
              </a:endParaRPr>
            </a:p>
          </p:txBody>
        </p:sp>
        <p:cxnSp>
          <p:nvCxnSpPr>
            <p:cNvPr id="49" name="Curved Connector 48"/>
            <p:cNvCxnSpPr>
              <a:stCxn id="14" idx="6"/>
              <a:endCxn id="48" idx="2"/>
            </p:cNvCxnSpPr>
            <p:nvPr/>
          </p:nvCxnSpPr>
          <p:spPr bwMode="auto">
            <a:xfrm rot="5400000" flipH="1" flipV="1">
              <a:off x="3556795" y="3007519"/>
              <a:ext cx="350838" cy="285750"/>
            </a:xfrm>
            <a:prstGeom prst="curvedConnector3">
              <a:avLst>
                <a:gd name="adj1" fmla="val 50000"/>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hape 29"/>
            <p:cNvCxnSpPr>
              <a:stCxn id="18" idx="1"/>
              <a:endCxn id="48" idx="6"/>
            </p:cNvCxnSpPr>
            <p:nvPr/>
          </p:nvCxnSpPr>
          <p:spPr bwMode="auto">
            <a:xfrm>
              <a:off x="3127375" y="2124075"/>
              <a:ext cx="307975" cy="219075"/>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60" name="Title 59"/>
          <p:cNvSpPr>
            <a:spLocks noGrp="1"/>
          </p:cNvSpPr>
          <p:nvPr>
            <p:ph type="title"/>
          </p:nvPr>
        </p:nvSpPr>
        <p:spPr/>
        <p:txBody>
          <a:bodyPr/>
          <a:lstStyle/>
          <a:p>
            <a:r>
              <a:rPr lang="en-US" sz="2000" dirty="0" smtClean="0"/>
              <a:t>Describe a complex human control operation that involves all of these human information processing functions</a:t>
            </a:r>
            <a:endParaRPr 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Select a common HIP operation and Discuss how “human error” can be caused by a failure of each of these HIP functions</a:t>
            </a:r>
            <a:endParaRPr lang="en-US" sz="2800" dirty="0"/>
          </a:p>
        </p:txBody>
      </p:sp>
      <p:sp>
        <p:nvSpPr>
          <p:cNvPr id="3" name="Slide Number Placeholder 2"/>
          <p:cNvSpPr>
            <a:spLocks noGrp="1"/>
          </p:cNvSpPr>
          <p:nvPr>
            <p:ph type="sldNum" sz="quarter" idx="12"/>
          </p:nvPr>
        </p:nvSpPr>
        <p:spPr/>
        <p:txBody>
          <a:bodyPr/>
          <a:lstStyle/>
          <a:p>
            <a:pPr>
              <a:defRPr/>
            </a:pPr>
            <a:fld id="{EFE08C97-5C44-42B1-8FCD-9B2B529C7F01}" type="slidenum">
              <a:rPr lang="en-US" smtClean="0"/>
              <a:pPr>
                <a:defRPr/>
              </a:pPr>
              <a:t>47</a:t>
            </a:fld>
            <a:endParaRPr lang="en-US"/>
          </a:p>
        </p:txBody>
      </p:sp>
      <p:grpSp>
        <p:nvGrpSpPr>
          <p:cNvPr id="4" name="Group 3"/>
          <p:cNvGrpSpPr/>
          <p:nvPr/>
        </p:nvGrpSpPr>
        <p:grpSpPr>
          <a:xfrm>
            <a:off x="838200" y="2438400"/>
            <a:ext cx="7696200" cy="2590800"/>
            <a:chOff x="0" y="1219200"/>
            <a:chExt cx="9144000" cy="4999038"/>
          </a:xfrm>
        </p:grpSpPr>
        <p:sp>
          <p:nvSpPr>
            <p:cNvPr id="5" name="10-Point Star 4"/>
            <p:cNvSpPr/>
            <p:nvPr/>
          </p:nvSpPr>
          <p:spPr bwMode="auto">
            <a:xfrm>
              <a:off x="0" y="1358900"/>
              <a:ext cx="1414463" cy="633413"/>
            </a:xfrm>
            <a:prstGeom prst="star10">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00" b="1" dirty="0" smtClean="0">
                  <a:solidFill>
                    <a:srgbClr val="FFFF00"/>
                  </a:solidFill>
                </a:rPr>
                <a:t>Knowledge</a:t>
              </a:r>
              <a:endParaRPr lang="en-US" sz="1000" b="1" dirty="0">
                <a:solidFill>
                  <a:srgbClr val="FFFF00"/>
                </a:solidFill>
              </a:endParaRPr>
            </a:p>
          </p:txBody>
        </p:sp>
        <p:sp>
          <p:nvSpPr>
            <p:cNvPr id="6" name="10-Point Star 5"/>
            <p:cNvSpPr/>
            <p:nvPr/>
          </p:nvSpPr>
          <p:spPr bwMode="auto">
            <a:xfrm>
              <a:off x="3398838" y="1219200"/>
              <a:ext cx="1412875" cy="631825"/>
            </a:xfrm>
            <a:prstGeom prst="star10">
              <a:avLst/>
            </a:prstGeom>
            <a:solidFill>
              <a:srgbClr val="0070C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50" b="1" dirty="0" smtClean="0">
                  <a:solidFill>
                    <a:srgbClr val="FFFF00"/>
                  </a:solidFill>
                </a:rPr>
                <a:t>Strategy</a:t>
              </a:r>
              <a:endParaRPr lang="en-US" sz="1050" b="1" dirty="0">
                <a:solidFill>
                  <a:srgbClr val="FFFF00"/>
                </a:solidFill>
              </a:endParaRPr>
            </a:p>
          </p:txBody>
        </p:sp>
        <p:sp>
          <p:nvSpPr>
            <p:cNvPr id="7" name="10-Point Star 6"/>
            <p:cNvSpPr/>
            <p:nvPr/>
          </p:nvSpPr>
          <p:spPr bwMode="auto">
            <a:xfrm>
              <a:off x="5187951" y="1219200"/>
              <a:ext cx="1776413" cy="592138"/>
            </a:xfrm>
            <a:prstGeom prst="star10">
              <a:avLst/>
            </a:prstGeom>
            <a:solidFill>
              <a:srgbClr val="0070C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50" b="1" dirty="0" smtClean="0">
                  <a:solidFill>
                    <a:srgbClr val="FFFF00"/>
                  </a:solidFill>
                </a:rPr>
                <a:t>Tactics</a:t>
              </a:r>
              <a:endParaRPr lang="en-US" sz="1050" b="1" dirty="0">
                <a:solidFill>
                  <a:srgbClr val="FFFF00"/>
                </a:solidFill>
              </a:endParaRPr>
            </a:p>
          </p:txBody>
        </p:sp>
        <p:sp>
          <p:nvSpPr>
            <p:cNvPr id="8" name="7-Point Star 7"/>
            <p:cNvSpPr/>
            <p:nvPr/>
          </p:nvSpPr>
          <p:spPr bwMode="auto">
            <a:xfrm>
              <a:off x="4953000" y="3255963"/>
              <a:ext cx="2057400" cy="631825"/>
            </a:xfrm>
            <a:prstGeom prst="star7">
              <a:avLst/>
            </a:prstGeom>
            <a:solidFill>
              <a:srgbClr val="FFC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100" b="1" dirty="0" smtClean="0">
                  <a:solidFill>
                    <a:schemeClr val="tx1"/>
                  </a:solidFill>
                </a:rPr>
                <a:t>Attending</a:t>
              </a:r>
              <a:endParaRPr lang="en-US" sz="1100" b="1" dirty="0">
                <a:solidFill>
                  <a:schemeClr val="tx1"/>
                </a:solidFill>
              </a:endParaRPr>
            </a:p>
          </p:txBody>
        </p:sp>
        <p:sp>
          <p:nvSpPr>
            <p:cNvPr id="9" name="7-Point Star 8"/>
            <p:cNvSpPr/>
            <p:nvPr/>
          </p:nvSpPr>
          <p:spPr bwMode="auto">
            <a:xfrm>
              <a:off x="4271963" y="5011738"/>
              <a:ext cx="1431925" cy="433387"/>
            </a:xfrm>
            <a:prstGeom prst="star7">
              <a:avLst/>
            </a:prstGeom>
            <a:solidFill>
              <a:srgbClr val="FF7C8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800" b="1" dirty="0" smtClean="0">
                  <a:solidFill>
                    <a:schemeClr val="tx1"/>
                  </a:solidFill>
                </a:rPr>
                <a:t>Perceiving</a:t>
              </a:r>
              <a:endParaRPr lang="en-US" sz="800" b="1" dirty="0">
                <a:solidFill>
                  <a:schemeClr val="tx1"/>
                </a:solidFill>
              </a:endParaRPr>
            </a:p>
          </p:txBody>
        </p:sp>
        <p:sp>
          <p:nvSpPr>
            <p:cNvPr id="10" name="7-Point Star 9"/>
            <p:cNvSpPr/>
            <p:nvPr/>
          </p:nvSpPr>
          <p:spPr bwMode="auto">
            <a:xfrm>
              <a:off x="4546600" y="5783263"/>
              <a:ext cx="1893888" cy="434975"/>
            </a:xfrm>
            <a:prstGeom prst="star7">
              <a:avLst/>
            </a:prstGeom>
            <a:solidFill>
              <a:srgbClr val="FF7C8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800" b="1" dirty="0" smtClean="0">
                  <a:solidFill>
                    <a:schemeClr val="tx1"/>
                  </a:solidFill>
                </a:rPr>
                <a:t>Understanding</a:t>
              </a:r>
              <a:endParaRPr lang="en-US" sz="800" b="1" dirty="0">
                <a:solidFill>
                  <a:schemeClr val="tx1"/>
                </a:solidFill>
              </a:endParaRPr>
            </a:p>
          </p:txBody>
        </p:sp>
        <p:sp>
          <p:nvSpPr>
            <p:cNvPr id="11" name="7-Point Star 10"/>
            <p:cNvSpPr/>
            <p:nvPr/>
          </p:nvSpPr>
          <p:spPr bwMode="auto">
            <a:xfrm>
              <a:off x="5951538" y="5221288"/>
              <a:ext cx="1431925" cy="434975"/>
            </a:xfrm>
            <a:prstGeom prst="star7">
              <a:avLst/>
            </a:prstGeom>
            <a:solidFill>
              <a:srgbClr val="FF7C8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800" b="1" dirty="0" smtClean="0">
                  <a:solidFill>
                    <a:schemeClr val="tx1"/>
                  </a:solidFill>
                </a:rPr>
                <a:t>Predicting</a:t>
              </a:r>
              <a:endParaRPr lang="en-US" sz="800" b="1" dirty="0">
                <a:solidFill>
                  <a:schemeClr val="tx1"/>
                </a:solidFill>
              </a:endParaRPr>
            </a:p>
          </p:txBody>
        </p:sp>
        <p:sp>
          <p:nvSpPr>
            <p:cNvPr id="12" name="7-Point Star 11"/>
            <p:cNvSpPr/>
            <p:nvPr/>
          </p:nvSpPr>
          <p:spPr bwMode="auto">
            <a:xfrm>
              <a:off x="6675438" y="3887788"/>
              <a:ext cx="1335087" cy="631825"/>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900" b="1" dirty="0" smtClean="0">
                  <a:solidFill>
                    <a:schemeClr val="tx1"/>
                  </a:solidFill>
                </a:rPr>
                <a:t>Deciding</a:t>
              </a:r>
              <a:endParaRPr lang="en-US" sz="900" b="1" dirty="0">
                <a:solidFill>
                  <a:schemeClr val="tx1"/>
                </a:solidFill>
              </a:endParaRPr>
            </a:p>
          </p:txBody>
        </p:sp>
        <p:sp>
          <p:nvSpPr>
            <p:cNvPr id="13" name="7-Point Star 12"/>
            <p:cNvSpPr/>
            <p:nvPr/>
          </p:nvSpPr>
          <p:spPr bwMode="auto">
            <a:xfrm>
              <a:off x="7094538" y="5502275"/>
              <a:ext cx="1700212" cy="631825"/>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900" b="1" dirty="0" smtClean="0">
                  <a:solidFill>
                    <a:schemeClr val="tx1"/>
                  </a:solidFill>
                </a:rPr>
                <a:t>Responding</a:t>
              </a:r>
              <a:endParaRPr lang="en-US" sz="900" b="1" dirty="0">
                <a:solidFill>
                  <a:schemeClr val="tx1"/>
                </a:solidFill>
              </a:endParaRPr>
            </a:p>
          </p:txBody>
        </p:sp>
        <p:sp>
          <p:nvSpPr>
            <p:cNvPr id="14" name="Explosion 1 13"/>
            <p:cNvSpPr/>
            <p:nvPr/>
          </p:nvSpPr>
          <p:spPr bwMode="auto">
            <a:xfrm>
              <a:off x="6934200" y="4660900"/>
              <a:ext cx="2209800" cy="723900"/>
            </a:xfrm>
            <a:prstGeom prst="irregularSeal1">
              <a:avLst/>
            </a:prstGeom>
            <a:solidFill>
              <a:schemeClr val="tx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100" b="1" dirty="0" smtClean="0">
                  <a:solidFill>
                    <a:schemeClr val="bg1"/>
                  </a:solidFill>
                </a:rPr>
                <a:t>Controlling</a:t>
              </a:r>
              <a:endParaRPr lang="en-US" sz="1100" b="1" dirty="0">
                <a:solidFill>
                  <a:schemeClr val="bg1"/>
                </a:solidFill>
              </a:endParaRPr>
            </a:p>
          </p:txBody>
        </p:sp>
        <p:sp>
          <p:nvSpPr>
            <p:cNvPr id="15" name="10-Point Star 14"/>
            <p:cNvSpPr/>
            <p:nvPr/>
          </p:nvSpPr>
          <p:spPr bwMode="auto">
            <a:xfrm>
              <a:off x="0" y="2624138"/>
              <a:ext cx="1343025" cy="631825"/>
            </a:xfrm>
            <a:prstGeom prst="star10">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00" b="1" dirty="0" smtClean="0">
                  <a:solidFill>
                    <a:srgbClr val="FFFF00"/>
                  </a:solidFill>
                </a:rPr>
                <a:t>Expertise</a:t>
              </a:r>
              <a:endParaRPr lang="en-US" sz="1000" b="1" dirty="0">
                <a:solidFill>
                  <a:srgbClr val="FFFF00"/>
                </a:solidFill>
              </a:endParaRPr>
            </a:p>
          </p:txBody>
        </p:sp>
        <p:sp>
          <p:nvSpPr>
            <p:cNvPr id="16" name="7-Point Star 15"/>
            <p:cNvSpPr/>
            <p:nvPr/>
          </p:nvSpPr>
          <p:spPr bwMode="auto">
            <a:xfrm>
              <a:off x="2370138" y="3325813"/>
              <a:ext cx="2436812" cy="1054100"/>
            </a:xfrm>
            <a:prstGeom prst="star7">
              <a:avLst/>
            </a:prstGeom>
            <a:solidFill>
              <a:srgbClr val="FFFF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100" b="1" dirty="0" smtClean="0">
                  <a:solidFill>
                    <a:schemeClr val="tx1"/>
                  </a:solidFill>
                </a:rPr>
                <a:t>Operational Memory</a:t>
              </a:r>
              <a:endParaRPr lang="en-US" sz="1100" b="1" dirty="0">
                <a:solidFill>
                  <a:schemeClr val="tx1"/>
                </a:solidFill>
              </a:endParaRPr>
            </a:p>
          </p:txBody>
        </p:sp>
        <p:sp>
          <p:nvSpPr>
            <p:cNvPr id="17" name="Oval 16"/>
            <p:cNvSpPr/>
            <p:nvPr/>
          </p:nvSpPr>
          <p:spPr bwMode="auto">
            <a:xfrm>
              <a:off x="2559050" y="5151438"/>
              <a:ext cx="1450975" cy="514350"/>
            </a:xfrm>
            <a:prstGeom prst="ellipse">
              <a:avLst/>
            </a:prstGeom>
            <a:solidFill>
              <a:srgbClr val="0070C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900" b="1" dirty="0" smtClean="0">
                  <a:solidFill>
                    <a:srgbClr val="FFFF00"/>
                  </a:solidFill>
                </a:rPr>
                <a:t>Feedback</a:t>
              </a:r>
              <a:endParaRPr lang="en-US" sz="900" b="1" dirty="0">
                <a:solidFill>
                  <a:srgbClr val="FFFF00"/>
                </a:solidFill>
              </a:endParaRPr>
            </a:p>
          </p:txBody>
        </p:sp>
        <p:sp>
          <p:nvSpPr>
            <p:cNvPr id="18" name="7-Point Star 17"/>
            <p:cNvSpPr/>
            <p:nvPr/>
          </p:nvSpPr>
          <p:spPr bwMode="auto">
            <a:xfrm>
              <a:off x="152400" y="4953000"/>
              <a:ext cx="1733550" cy="631825"/>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00" b="1" dirty="0" smtClean="0">
                  <a:solidFill>
                    <a:schemeClr val="tx1"/>
                  </a:solidFill>
                </a:rPr>
                <a:t>Adapting</a:t>
              </a:r>
              <a:endParaRPr lang="en-US" sz="1000" b="1" dirty="0">
                <a:solidFill>
                  <a:schemeClr val="tx1"/>
                </a:solidFill>
              </a:endParaRPr>
            </a:p>
          </p:txBody>
        </p:sp>
        <p:sp>
          <p:nvSpPr>
            <p:cNvPr id="19" name="7-Point Star 18"/>
            <p:cNvSpPr/>
            <p:nvPr/>
          </p:nvSpPr>
          <p:spPr bwMode="auto">
            <a:xfrm>
              <a:off x="228600" y="3746500"/>
              <a:ext cx="1744663" cy="633413"/>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00" b="1" dirty="0" smtClean="0">
                  <a:solidFill>
                    <a:schemeClr val="tx1"/>
                  </a:solidFill>
                </a:rPr>
                <a:t>Learning</a:t>
              </a:r>
              <a:endParaRPr lang="en-US" sz="1000" b="1" dirty="0">
                <a:solidFill>
                  <a:schemeClr val="tx1"/>
                </a:solidFill>
              </a:endParaRPr>
            </a:p>
          </p:txBody>
        </p:sp>
        <p:sp>
          <p:nvSpPr>
            <p:cNvPr id="20" name="10-Point Star 19"/>
            <p:cNvSpPr/>
            <p:nvPr/>
          </p:nvSpPr>
          <p:spPr bwMode="auto">
            <a:xfrm>
              <a:off x="1422400" y="1711325"/>
              <a:ext cx="1704975" cy="631825"/>
            </a:xfrm>
            <a:prstGeom prst="star10">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00" b="1" dirty="0" smtClean="0">
                  <a:solidFill>
                    <a:srgbClr val="FFFF00"/>
                  </a:solidFill>
                </a:rPr>
                <a:t>Long Term Memory</a:t>
              </a:r>
              <a:endParaRPr lang="en-US" sz="1000" b="1" dirty="0">
                <a:solidFill>
                  <a:srgbClr val="FFFF00"/>
                </a:solidFill>
              </a:endParaRPr>
            </a:p>
          </p:txBody>
        </p:sp>
        <p:sp>
          <p:nvSpPr>
            <p:cNvPr id="21" name="7-Point Star 20"/>
            <p:cNvSpPr/>
            <p:nvPr/>
          </p:nvSpPr>
          <p:spPr bwMode="auto">
            <a:xfrm>
              <a:off x="5264150" y="4379913"/>
              <a:ext cx="1670050" cy="631825"/>
            </a:xfrm>
            <a:prstGeom prst="star7">
              <a:avLst/>
            </a:prstGeom>
            <a:solidFill>
              <a:srgbClr val="FF0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900" b="1" dirty="0" smtClean="0">
                  <a:solidFill>
                    <a:schemeClr val="tx1"/>
                  </a:solidFill>
                </a:rPr>
                <a:t>Situation Awareness</a:t>
              </a:r>
              <a:endParaRPr lang="en-US" sz="900" b="1" dirty="0">
                <a:solidFill>
                  <a:schemeClr val="tx1"/>
                </a:solidFill>
              </a:endParaRPr>
            </a:p>
          </p:txBody>
        </p:sp>
        <p:sp>
          <p:nvSpPr>
            <p:cNvPr id="22" name="7-Point Star 21"/>
            <p:cNvSpPr/>
            <p:nvPr/>
          </p:nvSpPr>
          <p:spPr bwMode="auto">
            <a:xfrm>
              <a:off x="6702425" y="1992313"/>
              <a:ext cx="1384300" cy="631825"/>
            </a:xfrm>
            <a:prstGeom prst="star7">
              <a:avLst/>
            </a:prstGeom>
            <a:solidFill>
              <a:schemeClr val="bg1">
                <a:lumMod val="5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900" b="1" dirty="0" smtClean="0"/>
                <a:t>Noise</a:t>
              </a:r>
              <a:endParaRPr lang="en-US" sz="900" b="1" dirty="0"/>
            </a:p>
          </p:txBody>
        </p:sp>
        <p:sp>
          <p:nvSpPr>
            <p:cNvPr id="23" name="7-Point Star 22"/>
            <p:cNvSpPr/>
            <p:nvPr/>
          </p:nvSpPr>
          <p:spPr bwMode="auto">
            <a:xfrm>
              <a:off x="7138988" y="2974975"/>
              <a:ext cx="1690687" cy="631825"/>
            </a:xfrm>
            <a:prstGeom prst="star7">
              <a:avLst/>
            </a:prstGeom>
            <a:solidFill>
              <a:schemeClr val="bg1">
                <a:lumMod val="5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900" b="1" dirty="0" smtClean="0"/>
                <a:t>Distraction</a:t>
              </a:r>
              <a:endParaRPr lang="en-US" sz="900" b="1" dirty="0"/>
            </a:p>
          </p:txBody>
        </p:sp>
        <p:cxnSp>
          <p:nvCxnSpPr>
            <p:cNvPr id="24" name="Shape 27"/>
            <p:cNvCxnSpPr>
              <a:stCxn id="22" idx="3"/>
              <a:endCxn id="8" idx="0"/>
            </p:cNvCxnSpPr>
            <p:nvPr/>
          </p:nvCxnSpPr>
          <p:spPr bwMode="auto">
            <a:xfrm rot="5400000">
              <a:off x="6568117" y="2862679"/>
              <a:ext cx="756963" cy="279887"/>
            </a:xfrm>
            <a:prstGeom prst="curvedConnector2">
              <a:avLst/>
            </a:prstGeom>
            <a:ln w="38100">
              <a:solidFill>
                <a:srgbClr val="84877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Shape 28"/>
            <p:cNvCxnSpPr>
              <a:stCxn id="19" idx="5"/>
              <a:endCxn id="15" idx="3"/>
            </p:cNvCxnSpPr>
            <p:nvPr/>
          </p:nvCxnSpPr>
          <p:spPr bwMode="auto">
            <a:xfrm rot="10800000" flipH="1">
              <a:off x="401638" y="3255963"/>
              <a:ext cx="269875" cy="615950"/>
            </a:xfrm>
            <a:prstGeom prst="curvedConnector4">
              <a:avLst>
                <a:gd name="adj1" fmla="val -84881"/>
                <a:gd name="adj2" fmla="val 60148"/>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Shape 29"/>
            <p:cNvCxnSpPr>
              <a:stCxn id="15" idx="7"/>
              <a:endCxn id="5" idx="4"/>
            </p:cNvCxnSpPr>
            <p:nvPr/>
          </p:nvCxnSpPr>
          <p:spPr bwMode="auto">
            <a:xfrm rot="5400000" flipH="1" flipV="1">
              <a:off x="-112713" y="2301876"/>
              <a:ext cx="752475" cy="12700"/>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hape 30"/>
            <p:cNvCxnSpPr>
              <a:stCxn id="5" idx="0"/>
              <a:endCxn id="20" idx="7"/>
            </p:cNvCxnSpPr>
            <p:nvPr/>
          </p:nvCxnSpPr>
          <p:spPr bwMode="auto">
            <a:xfrm>
              <a:off x="1414463" y="1577975"/>
              <a:ext cx="333375" cy="193675"/>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Shape 33"/>
            <p:cNvCxnSpPr>
              <a:stCxn id="8" idx="2"/>
              <a:endCxn id="21" idx="6"/>
            </p:cNvCxnSpPr>
            <p:nvPr/>
          </p:nvCxnSpPr>
          <p:spPr bwMode="auto">
            <a:xfrm rot="5400000">
              <a:off x="6023283" y="3963684"/>
              <a:ext cx="492122" cy="340337"/>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 name="Shape 34"/>
            <p:cNvCxnSpPr>
              <a:endCxn id="9" idx="6"/>
            </p:cNvCxnSpPr>
            <p:nvPr/>
          </p:nvCxnSpPr>
          <p:spPr bwMode="auto">
            <a:xfrm rot="10800000" flipV="1">
              <a:off x="4987926" y="4491038"/>
              <a:ext cx="577850" cy="520700"/>
            </a:xfrm>
            <a:prstGeom prst="curvedConnector2">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Shape 35"/>
            <p:cNvCxnSpPr/>
            <p:nvPr/>
          </p:nvCxnSpPr>
          <p:spPr bwMode="auto">
            <a:xfrm rot="16200000" flipH="1">
              <a:off x="4555331" y="5677694"/>
              <a:ext cx="354013" cy="3175"/>
            </a:xfrm>
            <a:prstGeom prst="curvedConnector3">
              <a:avLst>
                <a:gd name="adj1" fmla="val 50000"/>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Shape 36"/>
            <p:cNvCxnSpPr>
              <a:endCxn id="11" idx="2"/>
            </p:cNvCxnSpPr>
            <p:nvPr/>
          </p:nvCxnSpPr>
          <p:spPr bwMode="auto">
            <a:xfrm flipV="1">
              <a:off x="6440488" y="5656263"/>
              <a:ext cx="544512" cy="393700"/>
            </a:xfrm>
            <a:prstGeom prst="curvedConnector2">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2" name="Shape 37"/>
            <p:cNvCxnSpPr>
              <a:stCxn id="23" idx="4"/>
              <a:endCxn id="8" idx="1"/>
            </p:cNvCxnSpPr>
            <p:nvPr/>
          </p:nvCxnSpPr>
          <p:spPr bwMode="auto">
            <a:xfrm rot="10800000" flipV="1">
              <a:off x="7010406" y="3381306"/>
              <a:ext cx="128579" cy="280988"/>
            </a:xfrm>
            <a:prstGeom prst="curvedConnector3">
              <a:avLst>
                <a:gd name="adj1" fmla="val 50000"/>
              </a:avLst>
            </a:prstGeom>
            <a:ln w="38100">
              <a:solidFill>
                <a:srgbClr val="84877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3" name="Shape 74"/>
            <p:cNvCxnSpPr>
              <a:stCxn id="48" idx="5"/>
              <a:endCxn id="6" idx="4"/>
            </p:cNvCxnSpPr>
            <p:nvPr/>
          </p:nvCxnSpPr>
          <p:spPr bwMode="auto">
            <a:xfrm rot="10800000">
              <a:off x="3668714" y="1790700"/>
              <a:ext cx="922337" cy="466725"/>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Shape 75"/>
            <p:cNvCxnSpPr>
              <a:stCxn id="48" idx="0"/>
              <a:endCxn id="7" idx="3"/>
            </p:cNvCxnSpPr>
            <p:nvPr/>
          </p:nvCxnSpPr>
          <p:spPr bwMode="auto">
            <a:xfrm flipV="1">
              <a:off x="5972175" y="1811338"/>
              <a:ext cx="104775" cy="446087"/>
            </a:xfrm>
            <a:prstGeom prst="curvedConnector4">
              <a:avLst>
                <a:gd name="adj1" fmla="val 218092"/>
                <a:gd name="adj2" fmla="val 64047"/>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Shape 76"/>
            <p:cNvCxnSpPr>
              <a:stCxn id="6" idx="1"/>
              <a:endCxn id="7" idx="6"/>
            </p:cNvCxnSpPr>
            <p:nvPr/>
          </p:nvCxnSpPr>
          <p:spPr bwMode="auto">
            <a:xfrm flipV="1">
              <a:off x="4811713" y="1423988"/>
              <a:ext cx="376237" cy="209550"/>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6" name="Shape 77"/>
            <p:cNvCxnSpPr>
              <a:stCxn id="20" idx="0"/>
              <a:endCxn id="6" idx="6"/>
            </p:cNvCxnSpPr>
            <p:nvPr/>
          </p:nvCxnSpPr>
          <p:spPr bwMode="auto">
            <a:xfrm flipV="1">
              <a:off x="3127375" y="1438275"/>
              <a:ext cx="271463" cy="490538"/>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7" name="Shape 98"/>
            <p:cNvCxnSpPr>
              <a:stCxn id="18" idx="0"/>
              <a:endCxn id="16" idx="3"/>
            </p:cNvCxnSpPr>
            <p:nvPr/>
          </p:nvCxnSpPr>
          <p:spPr bwMode="auto">
            <a:xfrm flipV="1">
              <a:off x="1714274" y="4379919"/>
              <a:ext cx="1332030" cy="698222"/>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8" name="Shape 99"/>
            <p:cNvCxnSpPr>
              <a:stCxn id="17" idx="2"/>
              <a:endCxn id="18" idx="1"/>
            </p:cNvCxnSpPr>
            <p:nvPr/>
          </p:nvCxnSpPr>
          <p:spPr bwMode="auto">
            <a:xfrm rot="10800000">
              <a:off x="1885956" y="5359331"/>
              <a:ext cx="673095" cy="49282"/>
            </a:xfrm>
            <a:prstGeom prst="curvedConnector3">
              <a:avLst>
                <a:gd name="adj1" fmla="val 50000"/>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9" name="Shape 100"/>
            <p:cNvCxnSpPr>
              <a:stCxn id="13" idx="3"/>
              <a:endCxn id="17" idx="4"/>
            </p:cNvCxnSpPr>
            <p:nvPr/>
          </p:nvCxnSpPr>
          <p:spPr bwMode="auto">
            <a:xfrm rot="5400000" flipH="1">
              <a:off x="5191126" y="3759200"/>
              <a:ext cx="468312" cy="4281487"/>
            </a:xfrm>
            <a:prstGeom prst="curvedConnector3">
              <a:avLst>
                <a:gd name="adj1" fmla="val -44859"/>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0" name="Shape 101"/>
            <p:cNvCxnSpPr>
              <a:stCxn id="19" idx="1"/>
              <a:endCxn id="16" idx="4"/>
            </p:cNvCxnSpPr>
            <p:nvPr/>
          </p:nvCxnSpPr>
          <p:spPr bwMode="auto">
            <a:xfrm flipV="1">
              <a:off x="1973263" y="4003675"/>
              <a:ext cx="396875" cy="150813"/>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Shape 112"/>
            <p:cNvCxnSpPr>
              <a:stCxn id="18" idx="6"/>
              <a:endCxn id="19" idx="3"/>
            </p:cNvCxnSpPr>
            <p:nvPr/>
          </p:nvCxnSpPr>
          <p:spPr bwMode="auto">
            <a:xfrm rot="16200000" flipV="1">
              <a:off x="579401" y="4513225"/>
              <a:ext cx="573084" cy="306466"/>
            </a:xfrm>
            <a:prstGeom prst="curvedConnector3">
              <a:avLst>
                <a:gd name="adj1" fmla="val 50000"/>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Shape 119"/>
            <p:cNvCxnSpPr>
              <a:stCxn id="11" idx="6"/>
              <a:endCxn id="12" idx="3"/>
            </p:cNvCxnSpPr>
            <p:nvPr/>
          </p:nvCxnSpPr>
          <p:spPr bwMode="auto">
            <a:xfrm rot="5400000" flipH="1" flipV="1">
              <a:off x="6505575" y="4681538"/>
              <a:ext cx="701675" cy="377826"/>
            </a:xfrm>
            <a:prstGeom prst="curvedConnector3">
              <a:avLst>
                <a:gd name="adj1" fmla="val 50000"/>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3" name="Shape 119"/>
            <p:cNvCxnSpPr>
              <a:stCxn id="12" idx="1"/>
              <a:endCxn id="13" idx="0"/>
            </p:cNvCxnSpPr>
            <p:nvPr/>
          </p:nvCxnSpPr>
          <p:spPr bwMode="auto">
            <a:xfrm>
              <a:off x="8010526" y="4294188"/>
              <a:ext cx="615950" cy="1333500"/>
            </a:xfrm>
            <a:prstGeom prst="curvedConnector3">
              <a:avLst>
                <a:gd name="adj1" fmla="val 164542"/>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bwMode="auto">
            <a:xfrm flipV="1">
              <a:off x="4419600" y="3733800"/>
              <a:ext cx="990600" cy="76200"/>
            </a:xfrm>
            <a:prstGeom prst="curvedConnector3">
              <a:avLst>
                <a:gd name="adj1" fmla="val 50000"/>
              </a:avLst>
            </a:prstGeom>
            <a:ln w="381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hape 99"/>
            <p:cNvCxnSpPr>
              <a:stCxn id="17" idx="7"/>
              <a:endCxn id="8" idx="3"/>
            </p:cNvCxnSpPr>
            <p:nvPr/>
          </p:nvCxnSpPr>
          <p:spPr bwMode="auto">
            <a:xfrm rot="5400000" flipH="1" flipV="1">
              <a:off x="3991225" y="3694100"/>
              <a:ext cx="1338972" cy="1726354"/>
            </a:xfrm>
            <a:prstGeom prst="curvedConnector3">
              <a:avLst>
                <a:gd name="adj1" fmla="val 50000"/>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6" name="Curved Connector 177"/>
            <p:cNvCxnSpPr>
              <a:stCxn id="16" idx="5"/>
              <a:endCxn id="20" idx="3"/>
            </p:cNvCxnSpPr>
            <p:nvPr/>
          </p:nvCxnSpPr>
          <p:spPr bwMode="auto">
            <a:xfrm rot="10800000">
              <a:off x="2274888" y="2343150"/>
              <a:ext cx="336550" cy="1190625"/>
            </a:xfrm>
            <a:prstGeom prst="curvedConnector2">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hape 99"/>
            <p:cNvCxnSpPr>
              <a:stCxn id="16" idx="2"/>
              <a:endCxn id="12" idx="5"/>
            </p:cNvCxnSpPr>
            <p:nvPr/>
          </p:nvCxnSpPr>
          <p:spPr bwMode="auto">
            <a:xfrm rot="5400000" flipH="1" flipV="1">
              <a:off x="5285581" y="2858294"/>
              <a:ext cx="366713" cy="2676525"/>
            </a:xfrm>
            <a:prstGeom prst="curvedConnector4">
              <a:avLst>
                <a:gd name="adj1" fmla="val -57499"/>
                <a:gd name="adj2" fmla="val 60152"/>
              </a:avLst>
            </a:prstGeom>
            <a:ln w="38100">
              <a:solidFill>
                <a:srgbClr val="00B05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48" name="7-Point Star 47"/>
            <p:cNvSpPr/>
            <p:nvPr/>
          </p:nvSpPr>
          <p:spPr bwMode="auto">
            <a:xfrm>
              <a:off x="4421188" y="2132013"/>
              <a:ext cx="1720850" cy="631825"/>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00" b="1" dirty="0" smtClean="0">
                  <a:solidFill>
                    <a:schemeClr val="tx1"/>
                  </a:solidFill>
                </a:rPr>
                <a:t>Planning</a:t>
              </a:r>
              <a:endParaRPr lang="en-US" sz="1000" b="1" dirty="0">
                <a:solidFill>
                  <a:schemeClr val="tx1"/>
                </a:solidFill>
              </a:endParaRPr>
            </a:p>
          </p:txBody>
        </p:sp>
        <p:cxnSp>
          <p:nvCxnSpPr>
            <p:cNvPr id="49" name="Curved Connector 288"/>
            <p:cNvCxnSpPr>
              <a:stCxn id="16" idx="0"/>
              <a:endCxn id="48" idx="3"/>
            </p:cNvCxnSpPr>
            <p:nvPr/>
          </p:nvCxnSpPr>
          <p:spPr bwMode="auto">
            <a:xfrm flipV="1">
              <a:off x="4565650" y="2763838"/>
              <a:ext cx="333375" cy="769937"/>
            </a:xfrm>
            <a:prstGeom prst="curvedConnector2">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50" name="7-Point Star 49"/>
            <p:cNvSpPr/>
            <p:nvPr/>
          </p:nvSpPr>
          <p:spPr bwMode="auto">
            <a:xfrm>
              <a:off x="2444750" y="2343150"/>
              <a:ext cx="1979613" cy="631825"/>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000" b="1" dirty="0" smtClean="0">
                  <a:solidFill>
                    <a:schemeClr val="tx1"/>
                  </a:solidFill>
                </a:rPr>
                <a:t>Mental</a:t>
              </a:r>
            </a:p>
            <a:p>
              <a:pPr algn="ctr" fontAlgn="auto">
                <a:spcBef>
                  <a:spcPts val="0"/>
                </a:spcBef>
                <a:spcAft>
                  <a:spcPts val="0"/>
                </a:spcAft>
                <a:defRPr/>
              </a:pPr>
              <a:r>
                <a:rPr lang="en-US" sz="1000" b="1" dirty="0" smtClean="0">
                  <a:solidFill>
                    <a:schemeClr val="tx1"/>
                  </a:solidFill>
                </a:rPr>
                <a:t>Simulation</a:t>
              </a:r>
              <a:endParaRPr lang="en-US" sz="1000" b="1" dirty="0">
                <a:solidFill>
                  <a:schemeClr val="tx1"/>
                </a:solidFill>
              </a:endParaRPr>
            </a:p>
          </p:txBody>
        </p:sp>
        <p:cxnSp>
          <p:nvCxnSpPr>
            <p:cNvPr id="51" name="Curved Connector 50"/>
            <p:cNvCxnSpPr>
              <a:stCxn id="16" idx="6"/>
              <a:endCxn id="50" idx="2"/>
            </p:cNvCxnSpPr>
            <p:nvPr/>
          </p:nvCxnSpPr>
          <p:spPr bwMode="auto">
            <a:xfrm rot="5400000" flipH="1" flipV="1">
              <a:off x="3556795" y="3007519"/>
              <a:ext cx="350838" cy="285750"/>
            </a:xfrm>
            <a:prstGeom prst="curvedConnector3">
              <a:avLst>
                <a:gd name="adj1" fmla="val 50000"/>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hape 29"/>
            <p:cNvCxnSpPr>
              <a:stCxn id="20" idx="1"/>
              <a:endCxn id="50" idx="6"/>
            </p:cNvCxnSpPr>
            <p:nvPr/>
          </p:nvCxnSpPr>
          <p:spPr bwMode="auto">
            <a:xfrm>
              <a:off x="3127375" y="2124075"/>
              <a:ext cx="307975" cy="219075"/>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nvSpPr>
        <p:spPr>
          <a:xfrm>
            <a:off x="6781800" y="5257800"/>
            <a:ext cx="1524000" cy="843945"/>
          </a:xfrm>
          <a:prstGeom prst="ellipse">
            <a:avLst/>
          </a:prstGeom>
          <a:solidFill>
            <a:srgbClr val="FFFF00"/>
          </a:solidFill>
          <a:ln>
            <a:solidFill>
              <a:schemeClr val="tx1"/>
            </a:solidFill>
          </a:ln>
        </p:spPr>
        <p:txBody>
          <a:bodyPr wrap="square" rtlCol="0">
            <a:spAutoFit/>
          </a:bodyPr>
          <a:lstStyle/>
          <a:p>
            <a:pPr algn="ctr"/>
            <a:r>
              <a:rPr lang="en-US" sz="1100" b="1" dirty="0" smtClean="0"/>
              <a:t>Uncertainty</a:t>
            </a:r>
          </a:p>
          <a:p>
            <a:pPr algn="ctr"/>
            <a:r>
              <a:rPr lang="en-US" sz="1100" b="1" dirty="0" smtClean="0"/>
              <a:t>And</a:t>
            </a:r>
          </a:p>
          <a:p>
            <a:pPr algn="ctr"/>
            <a:r>
              <a:rPr lang="en-US" sz="1100" b="1" dirty="0" smtClean="0"/>
              <a:t>Variability</a:t>
            </a:r>
            <a:endParaRPr lang="en-US" sz="1100" b="1" dirty="0"/>
          </a:p>
        </p:txBody>
      </p:sp>
      <p:sp>
        <p:nvSpPr>
          <p:cNvPr id="49155" name="Title 52"/>
          <p:cNvSpPr>
            <a:spLocks noGrp="1"/>
          </p:cNvSpPr>
          <p:nvPr>
            <p:ph type="title"/>
          </p:nvPr>
        </p:nvSpPr>
        <p:spPr>
          <a:xfrm>
            <a:off x="457200" y="152400"/>
            <a:ext cx="8229600" cy="1143000"/>
          </a:xfrm>
        </p:spPr>
        <p:txBody>
          <a:bodyPr>
            <a:normAutofit fontScale="90000"/>
          </a:bodyPr>
          <a:lstStyle/>
          <a:p>
            <a:pPr eaLnBrk="1" hangingPunct="1"/>
            <a:r>
              <a:rPr lang="en-US" sz="3600" b="1" dirty="0" smtClean="0"/>
              <a:t>Fuzzy Awareness</a:t>
            </a:r>
            <a:br>
              <a:rPr lang="en-US" sz="3600" b="1" dirty="0" smtClean="0"/>
            </a:br>
            <a:r>
              <a:rPr lang="en-US" sz="2000" b="1" dirty="0" smtClean="0"/>
              <a:t>With all this Information, Noise, Distraction and Uncertainty no wonder we make</a:t>
            </a:r>
            <a:endParaRPr lang="en-US" sz="3600" b="1" dirty="0" smtClean="0"/>
          </a:p>
        </p:txBody>
      </p:sp>
      <p:sp>
        <p:nvSpPr>
          <p:cNvPr id="56" name="Slide Number Placeholder 5"/>
          <p:cNvSpPr>
            <a:spLocks noGrp="1"/>
          </p:cNvSpPr>
          <p:nvPr>
            <p:ph type="sldNum" sz="quarter" idx="12"/>
          </p:nvPr>
        </p:nvSpPr>
        <p:spPr/>
        <p:txBody>
          <a:bodyPr/>
          <a:lstStyle/>
          <a:p>
            <a:pPr>
              <a:defRPr/>
            </a:pPr>
            <a:fld id="{A6136875-2561-4AB8-90F0-8069B4535A1A}" type="slidenum">
              <a:rPr lang="en-US"/>
              <a:pPr>
                <a:defRPr/>
              </a:pPr>
              <a:t>48</a:t>
            </a:fld>
            <a:endParaRPr lang="en-US"/>
          </a:p>
        </p:txBody>
      </p:sp>
      <p:sp>
        <p:nvSpPr>
          <p:cNvPr id="2" name="Footer Placeholder 1"/>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rPr>
              <a:t>Fuzzy Awareness</a:t>
            </a:r>
          </a:p>
        </p:txBody>
      </p:sp>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21E9E70-A615-4501-92D9-E665BB0B09B0}" type="slidenum">
              <a:rPr lang="en-US" sz="1200">
                <a:solidFill>
                  <a:schemeClr val="tx1">
                    <a:tint val="75000"/>
                  </a:schemeClr>
                </a:solidFill>
                <a:latin typeface="+mn-lt"/>
              </a:rPr>
              <a:pPr algn="r" fontAlgn="auto">
                <a:spcBef>
                  <a:spcPts val="0"/>
                </a:spcBef>
                <a:spcAft>
                  <a:spcPts val="0"/>
                </a:spcAft>
                <a:defRPr/>
              </a:pPr>
              <a:t>48</a:t>
            </a:fld>
            <a:endParaRPr lang="en-US" sz="1200">
              <a:solidFill>
                <a:schemeClr val="tx1">
                  <a:tint val="75000"/>
                </a:schemeClr>
              </a:solidFill>
              <a:latin typeface="+mn-lt"/>
            </a:endParaRPr>
          </a:p>
        </p:txBody>
      </p:sp>
      <p:grpSp>
        <p:nvGrpSpPr>
          <p:cNvPr id="49158" name="Group 3"/>
          <p:cNvGrpSpPr>
            <a:grpSpLocks/>
          </p:cNvGrpSpPr>
          <p:nvPr/>
        </p:nvGrpSpPr>
        <p:grpSpPr bwMode="auto">
          <a:xfrm>
            <a:off x="381000" y="3733800"/>
            <a:ext cx="6476999" cy="2590800"/>
            <a:chOff x="416473" y="533400"/>
            <a:chExt cx="9639886" cy="5424488"/>
          </a:xfrm>
        </p:grpSpPr>
        <p:sp>
          <p:nvSpPr>
            <p:cNvPr id="5" name="10-Point Star 4"/>
            <p:cNvSpPr/>
            <p:nvPr/>
          </p:nvSpPr>
          <p:spPr>
            <a:xfrm>
              <a:off x="416473" y="685450"/>
              <a:ext cx="1363105" cy="686280"/>
            </a:xfrm>
            <a:prstGeom prst="star10">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700" b="1" dirty="0" smtClean="0">
                  <a:solidFill>
                    <a:srgbClr val="FFFF00"/>
                  </a:solidFill>
                </a:rPr>
                <a:t>Knowledge</a:t>
              </a:r>
              <a:endParaRPr lang="en-US" sz="700" b="1" dirty="0">
                <a:solidFill>
                  <a:srgbClr val="FFFF00"/>
                </a:solidFill>
              </a:endParaRPr>
            </a:p>
          </p:txBody>
        </p:sp>
        <p:sp>
          <p:nvSpPr>
            <p:cNvPr id="6" name="10-Point Star 5"/>
            <p:cNvSpPr/>
            <p:nvPr/>
          </p:nvSpPr>
          <p:spPr>
            <a:xfrm>
              <a:off x="3692852" y="533400"/>
              <a:ext cx="1363105" cy="686280"/>
            </a:xfrm>
            <a:prstGeom prst="star10">
              <a:avLst/>
            </a:prstGeom>
            <a:solidFill>
              <a:srgbClr val="0070C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800" b="1" dirty="0" smtClean="0">
                  <a:solidFill>
                    <a:srgbClr val="FFFF00"/>
                  </a:solidFill>
                </a:rPr>
                <a:t>Strategy</a:t>
              </a:r>
              <a:endParaRPr lang="en-US" sz="800" b="1" dirty="0">
                <a:solidFill>
                  <a:srgbClr val="FFFF00"/>
                </a:solidFill>
              </a:endParaRPr>
            </a:p>
          </p:txBody>
        </p:sp>
        <p:sp>
          <p:nvSpPr>
            <p:cNvPr id="7" name="10-Point Star 6"/>
            <p:cNvSpPr/>
            <p:nvPr/>
          </p:nvSpPr>
          <p:spPr>
            <a:xfrm>
              <a:off x="5418904" y="533400"/>
              <a:ext cx="1712914" cy="643131"/>
            </a:xfrm>
            <a:prstGeom prst="star10">
              <a:avLst/>
            </a:prstGeom>
            <a:solidFill>
              <a:srgbClr val="0070C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800" b="1" dirty="0" smtClean="0">
                  <a:solidFill>
                    <a:srgbClr val="FFFF00"/>
                  </a:solidFill>
                </a:rPr>
                <a:t>Tactics</a:t>
              </a:r>
              <a:endParaRPr lang="en-US" sz="800" b="1" dirty="0">
                <a:solidFill>
                  <a:srgbClr val="FFFF00"/>
                </a:solidFill>
              </a:endParaRPr>
            </a:p>
          </p:txBody>
        </p:sp>
        <p:sp>
          <p:nvSpPr>
            <p:cNvPr id="8" name="7-Point Star 7"/>
            <p:cNvSpPr/>
            <p:nvPr/>
          </p:nvSpPr>
          <p:spPr>
            <a:xfrm>
              <a:off x="5271097" y="2742236"/>
              <a:ext cx="1839371" cy="686280"/>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800" b="1" dirty="0" smtClean="0">
                  <a:solidFill>
                    <a:schemeClr val="tx1"/>
                  </a:solidFill>
                </a:rPr>
                <a:t>Attending</a:t>
              </a:r>
              <a:endParaRPr lang="en-US" sz="800" b="1" dirty="0">
                <a:solidFill>
                  <a:schemeClr val="tx1"/>
                </a:solidFill>
              </a:endParaRPr>
            </a:p>
          </p:txBody>
        </p:sp>
        <p:sp>
          <p:nvSpPr>
            <p:cNvPr id="9" name="7-Point Star 8"/>
            <p:cNvSpPr/>
            <p:nvPr/>
          </p:nvSpPr>
          <p:spPr>
            <a:xfrm>
              <a:off x="4535349" y="4649025"/>
              <a:ext cx="1381171" cy="470533"/>
            </a:xfrm>
            <a:prstGeom prst="star7">
              <a:avLst/>
            </a:prstGeom>
            <a:solidFill>
              <a:srgbClr val="FF7C8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500" b="1" dirty="0" smtClean="0">
                  <a:solidFill>
                    <a:schemeClr val="tx1"/>
                  </a:solidFill>
                </a:rPr>
                <a:t>Perceiving</a:t>
              </a:r>
              <a:endParaRPr lang="en-US" sz="500" b="1" dirty="0">
                <a:solidFill>
                  <a:schemeClr val="tx1"/>
                </a:solidFill>
              </a:endParaRPr>
            </a:p>
          </p:txBody>
        </p:sp>
        <p:sp>
          <p:nvSpPr>
            <p:cNvPr id="10" name="7-Point Star 9"/>
            <p:cNvSpPr/>
            <p:nvPr/>
          </p:nvSpPr>
          <p:spPr>
            <a:xfrm>
              <a:off x="4801401" y="5487355"/>
              <a:ext cx="1824590" cy="470533"/>
            </a:xfrm>
            <a:prstGeom prst="star7">
              <a:avLst/>
            </a:prstGeom>
            <a:solidFill>
              <a:srgbClr val="FF7C8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500" b="1" dirty="0" smtClean="0">
                  <a:solidFill>
                    <a:schemeClr val="tx1"/>
                  </a:solidFill>
                </a:rPr>
                <a:t>Understanding</a:t>
              </a:r>
              <a:endParaRPr lang="en-US" sz="500" b="1" dirty="0">
                <a:solidFill>
                  <a:schemeClr val="tx1"/>
                </a:solidFill>
              </a:endParaRPr>
            </a:p>
          </p:txBody>
        </p:sp>
        <p:sp>
          <p:nvSpPr>
            <p:cNvPr id="11" name="7-Point Star 10"/>
            <p:cNvSpPr/>
            <p:nvPr/>
          </p:nvSpPr>
          <p:spPr>
            <a:xfrm>
              <a:off x="6154652" y="4877100"/>
              <a:ext cx="1379528" cy="470534"/>
            </a:xfrm>
            <a:prstGeom prst="star7">
              <a:avLst/>
            </a:prstGeom>
            <a:solidFill>
              <a:srgbClr val="FF7C8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500" b="1" dirty="0" smtClean="0">
                  <a:solidFill>
                    <a:schemeClr val="tx1"/>
                  </a:solidFill>
                </a:rPr>
                <a:t>Predicting</a:t>
              </a:r>
              <a:endParaRPr lang="en-US" sz="500" b="1" dirty="0">
                <a:solidFill>
                  <a:schemeClr val="tx1"/>
                </a:solidFill>
              </a:endParaRPr>
            </a:p>
          </p:txBody>
        </p:sp>
        <p:sp>
          <p:nvSpPr>
            <p:cNvPr id="12" name="7-Point Star 11"/>
            <p:cNvSpPr/>
            <p:nvPr/>
          </p:nvSpPr>
          <p:spPr>
            <a:xfrm>
              <a:off x="6852628" y="3428516"/>
              <a:ext cx="1287559" cy="686280"/>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600" b="1" dirty="0" smtClean="0">
                  <a:solidFill>
                    <a:schemeClr val="tx1"/>
                  </a:solidFill>
                </a:rPr>
                <a:t>Deciding</a:t>
              </a:r>
              <a:endParaRPr lang="en-US" sz="600" b="1" dirty="0">
                <a:solidFill>
                  <a:schemeClr val="tx1"/>
                </a:solidFill>
              </a:endParaRPr>
            </a:p>
          </p:txBody>
        </p:sp>
        <p:sp>
          <p:nvSpPr>
            <p:cNvPr id="13" name="7-Point Star 12"/>
            <p:cNvSpPr/>
            <p:nvPr/>
          </p:nvSpPr>
          <p:spPr>
            <a:xfrm>
              <a:off x="7258275" y="5181200"/>
              <a:ext cx="1637369" cy="686280"/>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600" b="1" dirty="0" smtClean="0">
                  <a:solidFill>
                    <a:schemeClr val="tx1"/>
                  </a:solidFill>
                </a:rPr>
                <a:t>Responding</a:t>
              </a:r>
              <a:endParaRPr lang="en-US" sz="600" b="1" dirty="0">
                <a:solidFill>
                  <a:schemeClr val="tx1"/>
                </a:solidFill>
              </a:endParaRPr>
            </a:p>
          </p:txBody>
        </p:sp>
        <p:sp>
          <p:nvSpPr>
            <p:cNvPr id="14" name="Explosion 1 13"/>
            <p:cNvSpPr/>
            <p:nvPr/>
          </p:nvSpPr>
          <p:spPr>
            <a:xfrm>
              <a:off x="7258275" y="4266846"/>
              <a:ext cx="1484635" cy="786961"/>
            </a:xfrm>
            <a:prstGeom prst="irregularSeal1">
              <a:avLst/>
            </a:prstGeom>
            <a:solidFill>
              <a:srgbClr val="005426"/>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500" b="1" dirty="0" smtClean="0">
                  <a:solidFill>
                    <a:schemeClr val="bg1"/>
                  </a:solidFill>
                </a:rPr>
                <a:t>Controlling</a:t>
              </a:r>
              <a:endParaRPr lang="en-US" sz="500" b="1" dirty="0">
                <a:solidFill>
                  <a:schemeClr val="bg1"/>
                </a:solidFill>
              </a:endParaRPr>
            </a:p>
          </p:txBody>
        </p:sp>
        <p:sp>
          <p:nvSpPr>
            <p:cNvPr id="15" name="10-Point Star 14"/>
            <p:cNvSpPr/>
            <p:nvPr/>
          </p:nvSpPr>
          <p:spPr>
            <a:xfrm>
              <a:off x="416473" y="2058010"/>
              <a:ext cx="1294129" cy="684226"/>
            </a:xfrm>
            <a:prstGeom prst="star10">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700" b="1" dirty="0" smtClean="0">
                  <a:solidFill>
                    <a:srgbClr val="FFFF00"/>
                  </a:solidFill>
                </a:rPr>
                <a:t>Expertise</a:t>
              </a:r>
              <a:endParaRPr lang="en-US" sz="700" b="1" dirty="0">
                <a:solidFill>
                  <a:srgbClr val="FFFF00"/>
                </a:solidFill>
              </a:endParaRPr>
            </a:p>
          </p:txBody>
        </p:sp>
        <p:sp>
          <p:nvSpPr>
            <p:cNvPr id="16" name="7-Point Star 15"/>
            <p:cNvSpPr/>
            <p:nvPr/>
          </p:nvSpPr>
          <p:spPr>
            <a:xfrm>
              <a:off x="2702548" y="2820315"/>
              <a:ext cx="2348482" cy="1142430"/>
            </a:xfrm>
            <a:prstGeom prst="star7">
              <a:avLst/>
            </a:prstGeom>
            <a:solidFill>
              <a:srgbClr val="FFFF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900" b="1" dirty="0" smtClean="0">
                  <a:solidFill>
                    <a:schemeClr val="tx1"/>
                  </a:solidFill>
                </a:rPr>
                <a:t>Operational Memory</a:t>
              </a:r>
              <a:endParaRPr lang="en-US" sz="900" b="1" dirty="0">
                <a:solidFill>
                  <a:schemeClr val="tx1"/>
                </a:solidFill>
              </a:endParaRPr>
            </a:p>
          </p:txBody>
        </p:sp>
        <p:sp>
          <p:nvSpPr>
            <p:cNvPr id="17" name="Oval 16"/>
            <p:cNvSpPr/>
            <p:nvPr/>
          </p:nvSpPr>
          <p:spPr>
            <a:xfrm>
              <a:off x="2883200" y="4801075"/>
              <a:ext cx="1399235" cy="556831"/>
            </a:xfrm>
            <a:prstGeom prst="ellipse">
              <a:avLst/>
            </a:prstGeom>
            <a:solidFill>
              <a:srgbClr val="0070C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600" b="1" dirty="0" smtClean="0">
                  <a:solidFill>
                    <a:srgbClr val="FFFF00"/>
                  </a:solidFill>
                </a:rPr>
                <a:t>Feedback</a:t>
              </a:r>
              <a:endParaRPr lang="en-US" sz="600" b="1" dirty="0">
                <a:solidFill>
                  <a:srgbClr val="FFFF00"/>
                </a:solidFill>
              </a:endParaRPr>
            </a:p>
          </p:txBody>
        </p:sp>
        <p:sp>
          <p:nvSpPr>
            <p:cNvPr id="18" name="7-Point Star 17"/>
            <p:cNvSpPr/>
            <p:nvPr/>
          </p:nvSpPr>
          <p:spPr>
            <a:xfrm>
              <a:off x="510084" y="4953126"/>
              <a:ext cx="1671856" cy="686280"/>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700" b="1" dirty="0" smtClean="0">
                  <a:solidFill>
                    <a:schemeClr val="tx1"/>
                  </a:solidFill>
                </a:rPr>
                <a:t>Adapting</a:t>
              </a:r>
              <a:endParaRPr lang="en-US" sz="700" b="1" dirty="0">
                <a:solidFill>
                  <a:schemeClr val="tx1"/>
                </a:solidFill>
              </a:endParaRPr>
            </a:p>
          </p:txBody>
        </p:sp>
        <p:sp>
          <p:nvSpPr>
            <p:cNvPr id="19" name="7-Point Star 18"/>
            <p:cNvSpPr/>
            <p:nvPr/>
          </p:nvSpPr>
          <p:spPr>
            <a:xfrm>
              <a:off x="636541" y="3276466"/>
              <a:ext cx="1683353" cy="686280"/>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700" b="1" dirty="0" smtClean="0">
                  <a:solidFill>
                    <a:schemeClr val="tx1"/>
                  </a:solidFill>
                </a:rPr>
                <a:t>Learning</a:t>
              </a:r>
              <a:endParaRPr lang="en-US" sz="700" b="1" dirty="0">
                <a:solidFill>
                  <a:schemeClr val="tx1"/>
                </a:solidFill>
              </a:endParaRPr>
            </a:p>
          </p:txBody>
        </p:sp>
        <p:sp>
          <p:nvSpPr>
            <p:cNvPr id="20" name="10-Point Star 19"/>
            <p:cNvSpPr/>
            <p:nvPr/>
          </p:nvSpPr>
          <p:spPr>
            <a:xfrm>
              <a:off x="1787790" y="1067630"/>
              <a:ext cx="1643937" cy="684226"/>
            </a:xfrm>
            <a:prstGeom prst="star10">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700" b="1" dirty="0" smtClean="0">
                  <a:solidFill>
                    <a:srgbClr val="FFFF00"/>
                  </a:solidFill>
                </a:rPr>
                <a:t>Long Term Memory</a:t>
              </a:r>
              <a:endParaRPr lang="en-US" sz="700" b="1" dirty="0">
                <a:solidFill>
                  <a:srgbClr val="FFFF00"/>
                </a:solidFill>
              </a:endParaRPr>
            </a:p>
          </p:txBody>
        </p:sp>
        <p:sp>
          <p:nvSpPr>
            <p:cNvPr id="21" name="7-Point Star 20"/>
            <p:cNvSpPr/>
            <p:nvPr/>
          </p:nvSpPr>
          <p:spPr>
            <a:xfrm>
              <a:off x="5492808" y="3962746"/>
              <a:ext cx="1609449" cy="686280"/>
            </a:xfrm>
            <a:prstGeom prst="star7">
              <a:avLst/>
            </a:prstGeom>
            <a:solidFill>
              <a:srgbClr val="FF0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600" b="1" dirty="0" smtClean="0">
                  <a:solidFill>
                    <a:schemeClr val="tx1"/>
                  </a:solidFill>
                </a:rPr>
                <a:t>Situation Awareness</a:t>
              </a:r>
              <a:endParaRPr lang="en-US" sz="600" b="1" dirty="0">
                <a:solidFill>
                  <a:schemeClr val="tx1"/>
                </a:solidFill>
              </a:endParaRPr>
            </a:p>
          </p:txBody>
        </p:sp>
        <p:sp>
          <p:nvSpPr>
            <p:cNvPr id="22" name="7-Point Star 21"/>
            <p:cNvSpPr/>
            <p:nvPr/>
          </p:nvSpPr>
          <p:spPr>
            <a:xfrm>
              <a:off x="6762522" y="1171577"/>
              <a:ext cx="2373645" cy="1086585"/>
            </a:xfrm>
            <a:prstGeom prst="star7">
              <a:avLst/>
            </a:prstGeom>
            <a:solidFill>
              <a:schemeClr val="tx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dirty="0" smtClean="0"/>
                <a:t>Noise</a:t>
              </a:r>
              <a:endParaRPr lang="en-US" sz="1400" b="1" dirty="0"/>
            </a:p>
          </p:txBody>
        </p:sp>
        <p:sp>
          <p:nvSpPr>
            <p:cNvPr id="23" name="7-Point Star 22"/>
            <p:cNvSpPr/>
            <p:nvPr/>
          </p:nvSpPr>
          <p:spPr>
            <a:xfrm>
              <a:off x="7157182" y="2237985"/>
              <a:ext cx="2899177" cy="1086585"/>
            </a:xfrm>
            <a:prstGeom prst="star7">
              <a:avLst/>
            </a:prstGeom>
            <a:solidFill>
              <a:schemeClr val="tx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dirty="0" smtClean="0"/>
                <a:t>Distraction</a:t>
              </a:r>
              <a:endParaRPr lang="en-US" sz="1400" b="1" dirty="0"/>
            </a:p>
          </p:txBody>
        </p:sp>
        <p:cxnSp>
          <p:nvCxnSpPr>
            <p:cNvPr id="24" name="Shape 27"/>
            <p:cNvCxnSpPr>
              <a:stCxn id="22" idx="3"/>
              <a:endCxn id="8" idx="0"/>
            </p:cNvCxnSpPr>
            <p:nvPr/>
          </p:nvCxnSpPr>
          <p:spPr>
            <a:xfrm rot="5400000">
              <a:off x="6864741" y="2321741"/>
              <a:ext cx="619993" cy="492847"/>
            </a:xfrm>
            <a:prstGeom prst="curvedConnector2">
              <a:avLst/>
            </a:prstGeom>
            <a:ln w="38100">
              <a:solidFill>
                <a:srgbClr val="84877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Shape 28"/>
            <p:cNvCxnSpPr>
              <a:stCxn id="19" idx="5"/>
              <a:endCxn id="15" idx="3"/>
            </p:cNvCxnSpPr>
            <p:nvPr/>
          </p:nvCxnSpPr>
          <p:spPr>
            <a:xfrm rot="10800000" flipH="1">
              <a:off x="804055" y="2742236"/>
              <a:ext cx="259483" cy="669842"/>
            </a:xfrm>
            <a:prstGeom prst="curvedConnector4">
              <a:avLst>
                <a:gd name="adj1" fmla="val -84881"/>
                <a:gd name="adj2" fmla="val 60148"/>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Shape 29"/>
            <p:cNvCxnSpPr>
              <a:stCxn id="15" idx="7"/>
              <a:endCxn id="5" idx="4"/>
            </p:cNvCxnSpPr>
            <p:nvPr/>
          </p:nvCxnSpPr>
          <p:spPr>
            <a:xfrm rot="5400000" flipH="1" flipV="1">
              <a:off x="262137" y="1708301"/>
              <a:ext cx="817783" cy="13138"/>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hape 30"/>
            <p:cNvCxnSpPr>
              <a:stCxn id="5" idx="0"/>
              <a:endCxn id="20" idx="7"/>
            </p:cNvCxnSpPr>
            <p:nvPr/>
          </p:nvCxnSpPr>
          <p:spPr>
            <a:xfrm>
              <a:off x="1779578" y="921745"/>
              <a:ext cx="321890" cy="209582"/>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Shape 33"/>
            <p:cNvCxnSpPr>
              <a:stCxn id="8" idx="2"/>
              <a:endCxn id="21" idx="6"/>
            </p:cNvCxnSpPr>
            <p:nvPr/>
          </p:nvCxnSpPr>
          <p:spPr>
            <a:xfrm rot="5400000">
              <a:off x="6181509" y="3544539"/>
              <a:ext cx="534230" cy="302182"/>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 name="Shape 34"/>
            <p:cNvCxnSpPr>
              <a:endCxn id="9" idx="6"/>
            </p:cNvCxnSpPr>
            <p:nvPr/>
          </p:nvCxnSpPr>
          <p:spPr>
            <a:xfrm rot="10800000" flipV="1">
              <a:off x="5226756" y="4083974"/>
              <a:ext cx="556738" cy="565051"/>
            </a:xfrm>
            <a:prstGeom prst="curvedConnector2">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Shape 35"/>
            <p:cNvCxnSpPr/>
            <p:nvPr/>
          </p:nvCxnSpPr>
          <p:spPr>
            <a:xfrm rot="16200000" flipH="1">
              <a:off x="4787472" y="5370855"/>
              <a:ext cx="384235" cy="4926"/>
            </a:xfrm>
            <a:prstGeom prst="curvedConnector3">
              <a:avLst>
                <a:gd name="adj1" fmla="val 50000"/>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Shape 36"/>
            <p:cNvCxnSpPr>
              <a:endCxn id="11" idx="2"/>
            </p:cNvCxnSpPr>
            <p:nvPr/>
          </p:nvCxnSpPr>
          <p:spPr>
            <a:xfrm flipV="1">
              <a:off x="6625991" y="5347634"/>
              <a:ext cx="525534" cy="427384"/>
            </a:xfrm>
            <a:prstGeom prst="curvedConnector2">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2" name="Shape 37"/>
            <p:cNvCxnSpPr>
              <a:stCxn id="23" idx="4"/>
              <a:endCxn id="8" idx="1"/>
            </p:cNvCxnSpPr>
            <p:nvPr/>
          </p:nvCxnSpPr>
          <p:spPr>
            <a:xfrm rot="10800000" flipV="1">
              <a:off x="7110474" y="2936774"/>
              <a:ext cx="46701" cy="246811"/>
            </a:xfrm>
            <a:prstGeom prst="curvedConnector3">
              <a:avLst>
                <a:gd name="adj1" fmla="val 50000"/>
              </a:avLst>
            </a:prstGeom>
            <a:ln w="38100">
              <a:solidFill>
                <a:srgbClr val="84877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3" name="Shape 74"/>
            <p:cNvCxnSpPr>
              <a:stCxn id="48" idx="5"/>
              <a:endCxn id="6" idx="4"/>
            </p:cNvCxnSpPr>
            <p:nvPr/>
          </p:nvCxnSpPr>
          <p:spPr>
            <a:xfrm rot="10800000">
              <a:off x="3953977" y="1153929"/>
              <a:ext cx="890124" cy="505464"/>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Shape 75"/>
            <p:cNvCxnSpPr>
              <a:stCxn id="48" idx="0"/>
              <a:endCxn id="7" idx="3"/>
            </p:cNvCxnSpPr>
            <p:nvPr/>
          </p:nvCxnSpPr>
          <p:spPr>
            <a:xfrm flipV="1">
              <a:off x="6174360" y="1176531"/>
              <a:ext cx="101822" cy="482861"/>
            </a:xfrm>
            <a:prstGeom prst="curvedConnector4">
              <a:avLst>
                <a:gd name="adj1" fmla="val 218092"/>
                <a:gd name="adj2" fmla="val 64047"/>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Shape 76"/>
            <p:cNvCxnSpPr>
              <a:stCxn id="6" idx="1"/>
              <a:endCxn id="7" idx="6"/>
            </p:cNvCxnSpPr>
            <p:nvPr/>
          </p:nvCxnSpPr>
          <p:spPr>
            <a:xfrm flipV="1">
              <a:off x="5055957" y="755311"/>
              <a:ext cx="362947" cy="226020"/>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6" name="Shape 77"/>
            <p:cNvCxnSpPr>
              <a:stCxn id="20" idx="0"/>
              <a:endCxn id="6" idx="6"/>
            </p:cNvCxnSpPr>
            <p:nvPr/>
          </p:nvCxnSpPr>
          <p:spPr>
            <a:xfrm flipV="1">
              <a:off x="3431727" y="769695"/>
              <a:ext cx="261125" cy="534230"/>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7" name="Shape 98"/>
            <p:cNvCxnSpPr>
              <a:stCxn id="18" idx="0"/>
              <a:endCxn id="16" idx="3"/>
            </p:cNvCxnSpPr>
            <p:nvPr/>
          </p:nvCxnSpPr>
          <p:spPr>
            <a:xfrm flipV="1">
              <a:off x="2016068" y="3962746"/>
              <a:ext cx="1338471" cy="1125992"/>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8" name="Shape 99"/>
            <p:cNvCxnSpPr>
              <a:stCxn id="17" idx="2"/>
              <a:endCxn id="18" idx="1"/>
            </p:cNvCxnSpPr>
            <p:nvPr/>
          </p:nvCxnSpPr>
          <p:spPr>
            <a:xfrm rot="10800000" flipV="1">
              <a:off x="2181941" y="5078463"/>
              <a:ext cx="701260" cy="316428"/>
            </a:xfrm>
            <a:prstGeom prst="curvedConnector3">
              <a:avLst>
                <a:gd name="adj1" fmla="val 50000"/>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9" name="Shape 100"/>
            <p:cNvCxnSpPr>
              <a:stCxn id="13" idx="3"/>
              <a:endCxn id="17" idx="4"/>
            </p:cNvCxnSpPr>
            <p:nvPr/>
          </p:nvCxnSpPr>
          <p:spPr>
            <a:xfrm rot="5400000" flipH="1">
              <a:off x="5392397" y="3548328"/>
              <a:ext cx="509573" cy="4128730"/>
            </a:xfrm>
            <a:prstGeom prst="curvedConnector3">
              <a:avLst>
                <a:gd name="adj1" fmla="val -44859"/>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0" name="Shape 101"/>
            <p:cNvCxnSpPr>
              <a:stCxn id="19" idx="1"/>
              <a:endCxn id="16" idx="4"/>
            </p:cNvCxnSpPr>
            <p:nvPr/>
          </p:nvCxnSpPr>
          <p:spPr>
            <a:xfrm flipV="1">
              <a:off x="2319894" y="3553854"/>
              <a:ext cx="382654" cy="164378"/>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Shape 112"/>
            <p:cNvCxnSpPr>
              <a:stCxn id="18" idx="6"/>
              <a:endCxn id="19" idx="3"/>
            </p:cNvCxnSpPr>
            <p:nvPr/>
          </p:nvCxnSpPr>
          <p:spPr>
            <a:xfrm rot="16200000" flipV="1">
              <a:off x="730113" y="4337228"/>
              <a:ext cx="990380" cy="241417"/>
            </a:xfrm>
            <a:prstGeom prst="curvedConnector3">
              <a:avLst>
                <a:gd name="adj1" fmla="val 50000"/>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Shape 119"/>
            <p:cNvCxnSpPr>
              <a:stCxn id="11" idx="6"/>
              <a:endCxn id="12" idx="3"/>
            </p:cNvCxnSpPr>
            <p:nvPr/>
          </p:nvCxnSpPr>
          <p:spPr>
            <a:xfrm rot="5400000" flipH="1" flipV="1">
              <a:off x="6646381" y="4312831"/>
              <a:ext cx="762304" cy="366232"/>
            </a:xfrm>
            <a:prstGeom prst="curvedConnector3">
              <a:avLst>
                <a:gd name="adj1" fmla="val 50000"/>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3" name="Shape 119"/>
            <p:cNvCxnSpPr>
              <a:stCxn id="12" idx="1"/>
              <a:endCxn id="13" idx="0"/>
            </p:cNvCxnSpPr>
            <p:nvPr/>
          </p:nvCxnSpPr>
          <p:spPr>
            <a:xfrm>
              <a:off x="8140188" y="3870282"/>
              <a:ext cx="592868" cy="1446530"/>
            </a:xfrm>
            <a:prstGeom prst="curvedConnector3">
              <a:avLst>
                <a:gd name="adj1" fmla="val 164542"/>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16" idx="1"/>
              <a:endCxn id="8" idx="4"/>
            </p:cNvCxnSpPr>
            <p:nvPr/>
          </p:nvCxnSpPr>
          <p:spPr>
            <a:xfrm flipV="1">
              <a:off x="5051030" y="3184002"/>
              <a:ext cx="220068" cy="369851"/>
            </a:xfrm>
            <a:prstGeom prst="curvedConnector3">
              <a:avLst>
                <a:gd name="adj1" fmla="val 50000"/>
              </a:avLst>
            </a:prstGeom>
            <a:ln w="381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hape 99"/>
            <p:cNvCxnSpPr>
              <a:stCxn id="17" idx="7"/>
              <a:endCxn id="8" idx="3"/>
            </p:cNvCxnSpPr>
            <p:nvPr/>
          </p:nvCxnSpPr>
          <p:spPr>
            <a:xfrm rot="5400000" flipH="1" flipV="1">
              <a:off x="4203975" y="3303332"/>
              <a:ext cx="1452694" cy="1703061"/>
            </a:xfrm>
            <a:prstGeom prst="curvedConnector3">
              <a:avLst>
                <a:gd name="adj1" fmla="val 50000"/>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6" name="Curved Connector 177"/>
            <p:cNvCxnSpPr>
              <a:stCxn id="16" idx="5"/>
              <a:endCxn id="20" idx="3"/>
            </p:cNvCxnSpPr>
            <p:nvPr/>
          </p:nvCxnSpPr>
          <p:spPr>
            <a:xfrm rot="10800000">
              <a:off x="2610579" y="1751856"/>
              <a:ext cx="325174" cy="1294480"/>
            </a:xfrm>
            <a:prstGeom prst="curvedConnector2">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hape 99"/>
            <p:cNvCxnSpPr>
              <a:stCxn id="16" idx="2"/>
              <a:endCxn id="12" idx="5"/>
            </p:cNvCxnSpPr>
            <p:nvPr/>
          </p:nvCxnSpPr>
          <p:spPr>
            <a:xfrm rot="5400000" flipH="1" flipV="1">
              <a:off x="5490574" y="2472593"/>
              <a:ext cx="398618" cy="2581688"/>
            </a:xfrm>
            <a:prstGeom prst="curvedConnector4">
              <a:avLst>
                <a:gd name="adj1" fmla="val -57499"/>
                <a:gd name="adj2" fmla="val 60152"/>
              </a:avLst>
            </a:prstGeom>
            <a:ln w="38100">
              <a:solidFill>
                <a:srgbClr val="00B05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48" name="7-Point Star 47"/>
            <p:cNvSpPr/>
            <p:nvPr/>
          </p:nvSpPr>
          <p:spPr>
            <a:xfrm>
              <a:off x="4678229" y="1523780"/>
              <a:ext cx="1660360" cy="686280"/>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700" b="1" dirty="0" smtClean="0">
                  <a:solidFill>
                    <a:schemeClr val="tx1"/>
                  </a:solidFill>
                </a:rPr>
                <a:t>Planning</a:t>
              </a:r>
              <a:endParaRPr lang="en-US" sz="700" b="1" dirty="0">
                <a:solidFill>
                  <a:schemeClr val="tx1"/>
                </a:solidFill>
              </a:endParaRPr>
            </a:p>
          </p:txBody>
        </p:sp>
        <p:cxnSp>
          <p:nvCxnSpPr>
            <p:cNvPr id="49" name="Curved Connector 288"/>
            <p:cNvCxnSpPr>
              <a:stCxn id="16" idx="0"/>
              <a:endCxn id="48" idx="3"/>
            </p:cNvCxnSpPr>
            <p:nvPr/>
          </p:nvCxnSpPr>
          <p:spPr>
            <a:xfrm flipV="1">
              <a:off x="4817824" y="2210060"/>
              <a:ext cx="321890" cy="836276"/>
            </a:xfrm>
            <a:prstGeom prst="curvedConnector2">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50" name="7-Point Star 49"/>
            <p:cNvSpPr/>
            <p:nvPr/>
          </p:nvSpPr>
          <p:spPr>
            <a:xfrm>
              <a:off x="2773167" y="1751856"/>
              <a:ext cx="1909989" cy="686280"/>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700" b="1" dirty="0" smtClean="0">
                  <a:solidFill>
                    <a:schemeClr val="tx1"/>
                  </a:solidFill>
                </a:rPr>
                <a:t>Mental</a:t>
              </a:r>
            </a:p>
            <a:p>
              <a:pPr algn="ctr" fontAlgn="auto">
                <a:spcBef>
                  <a:spcPts val="0"/>
                </a:spcBef>
                <a:spcAft>
                  <a:spcPts val="0"/>
                </a:spcAft>
                <a:defRPr/>
              </a:pPr>
              <a:r>
                <a:rPr lang="en-US" sz="700" b="1" dirty="0" smtClean="0">
                  <a:solidFill>
                    <a:schemeClr val="tx1"/>
                  </a:solidFill>
                </a:rPr>
                <a:t>Simulation</a:t>
              </a:r>
              <a:endParaRPr lang="en-US" sz="700" b="1" dirty="0">
                <a:solidFill>
                  <a:schemeClr val="tx1"/>
                </a:solidFill>
              </a:endParaRPr>
            </a:p>
          </p:txBody>
        </p:sp>
        <p:cxnSp>
          <p:nvCxnSpPr>
            <p:cNvPr id="51" name="Curved Connector 50"/>
            <p:cNvCxnSpPr>
              <a:stCxn id="16" idx="6"/>
              <a:endCxn id="50" idx="2"/>
            </p:cNvCxnSpPr>
            <p:nvPr/>
          </p:nvCxnSpPr>
          <p:spPr>
            <a:xfrm rot="5400000" flipH="1" flipV="1">
              <a:off x="3823652" y="2491273"/>
              <a:ext cx="382180" cy="275906"/>
            </a:xfrm>
            <a:prstGeom prst="curvedConnector3">
              <a:avLst>
                <a:gd name="adj1" fmla="val 50000"/>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hape 29"/>
            <p:cNvCxnSpPr>
              <a:stCxn id="20" idx="1"/>
              <a:endCxn id="50" idx="6"/>
            </p:cNvCxnSpPr>
            <p:nvPr/>
          </p:nvCxnSpPr>
          <p:spPr>
            <a:xfrm>
              <a:off x="3431727" y="1515561"/>
              <a:ext cx="297256" cy="236295"/>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grpSp>
      <p:pic>
        <p:nvPicPr>
          <p:cNvPr id="49159" name="Picture 4" descr="http://www.oswego.edu/~srp/stats/images/z.gif"/>
          <p:cNvPicPr>
            <a:picLocks noChangeAspect="1" noChangeArrowheads="1"/>
          </p:cNvPicPr>
          <p:nvPr/>
        </p:nvPicPr>
        <p:blipFill>
          <a:blip r:embed="rId2" cstate="print"/>
          <a:srcRect/>
          <a:stretch>
            <a:fillRect/>
          </a:stretch>
        </p:blipFill>
        <p:spPr bwMode="auto">
          <a:xfrm>
            <a:off x="6248400" y="4724400"/>
            <a:ext cx="2743200" cy="1600200"/>
          </a:xfrm>
          <a:prstGeom prst="rect">
            <a:avLst/>
          </a:prstGeom>
          <a:noFill/>
          <a:ln w="9525">
            <a:noFill/>
            <a:miter lim="800000"/>
            <a:headEnd/>
            <a:tailEnd/>
          </a:ln>
        </p:spPr>
      </p:pic>
      <p:pic>
        <p:nvPicPr>
          <p:cNvPr id="64" name="Picture 2" descr="http://www.visualphotos.com/photo/1x8746407/bangkok_traffic_bangkok_thailand_xu6-858767.jpg"/>
          <p:cNvPicPr>
            <a:picLocks noChangeAspect="1" noChangeArrowheads="1"/>
          </p:cNvPicPr>
          <p:nvPr/>
        </p:nvPicPr>
        <p:blipFill>
          <a:blip r:embed="rId3" cstate="print"/>
          <a:srcRect b="7937"/>
          <a:stretch>
            <a:fillRect/>
          </a:stretch>
        </p:blipFill>
        <p:spPr bwMode="auto">
          <a:xfrm>
            <a:off x="833182" y="1295400"/>
            <a:ext cx="2976817" cy="1905744"/>
          </a:xfrm>
          <a:prstGeom prst="rect">
            <a:avLst/>
          </a:prstGeom>
          <a:noFill/>
        </p:spPr>
      </p:pic>
      <p:pic>
        <p:nvPicPr>
          <p:cNvPr id="65" name="Picture 2" descr="http://www.animatedsoftware.com/hotwords/control_room/tmi2_control_room.jpg"/>
          <p:cNvPicPr>
            <a:picLocks noChangeAspect="1" noChangeArrowheads="1"/>
          </p:cNvPicPr>
          <p:nvPr/>
        </p:nvPicPr>
        <p:blipFill>
          <a:blip r:embed="rId4" cstate="print"/>
          <a:srcRect/>
          <a:stretch>
            <a:fillRect/>
          </a:stretch>
        </p:blipFill>
        <p:spPr bwMode="auto">
          <a:xfrm>
            <a:off x="5791200" y="1371600"/>
            <a:ext cx="2667000" cy="2652538"/>
          </a:xfrm>
          <a:prstGeom prst="rect">
            <a:avLst/>
          </a:prstGeom>
          <a:noFill/>
          <a:ln w="9525">
            <a:noFill/>
            <a:miter lim="800000"/>
            <a:headEnd/>
            <a:tailEnd/>
          </a:ln>
        </p:spPr>
      </p:pic>
      <p:sp>
        <p:nvSpPr>
          <p:cNvPr id="60" name="TextBox 59"/>
          <p:cNvSpPr txBox="1"/>
          <p:nvPr/>
        </p:nvSpPr>
        <p:spPr>
          <a:xfrm>
            <a:off x="3581400" y="1676400"/>
            <a:ext cx="2590800" cy="2726591"/>
          </a:xfrm>
          <a:prstGeom prst="ellipse">
            <a:avLst/>
          </a:prstGeom>
          <a:solidFill>
            <a:srgbClr val="FFFF00"/>
          </a:solidFill>
          <a:ln>
            <a:solidFill>
              <a:schemeClr val="tx1"/>
            </a:solidFill>
          </a:ln>
        </p:spPr>
        <p:txBody>
          <a:bodyPr wrap="square" rtlCol="0">
            <a:spAutoFit/>
          </a:bodyPr>
          <a:lstStyle/>
          <a:p>
            <a:pPr algn="ctr"/>
            <a:r>
              <a:rPr lang="en-US" sz="2400" b="1" i="1" dirty="0" smtClean="0"/>
              <a:t>Errors Slips</a:t>
            </a:r>
          </a:p>
          <a:p>
            <a:pPr algn="ctr"/>
            <a:r>
              <a:rPr lang="en-US" sz="2400" b="1" i="1" dirty="0" smtClean="0"/>
              <a:t>Violations  and Mistakes</a:t>
            </a:r>
            <a:endParaRPr lang="en-US" sz="2400" b="1" i="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How </a:t>
            </a:r>
            <a:r>
              <a:rPr lang="en-US" dirty="0"/>
              <a:t>C</a:t>
            </a:r>
            <a:r>
              <a:rPr lang="en-US" dirty="0" smtClean="0"/>
              <a:t>an Technology Help?</a:t>
            </a:r>
            <a:endParaRPr lang="en-US" dirty="0"/>
          </a:p>
        </p:txBody>
      </p:sp>
      <p:sp>
        <p:nvSpPr>
          <p:cNvPr id="3" name="Content Placeholder 2"/>
          <p:cNvSpPr>
            <a:spLocks noGrp="1"/>
          </p:cNvSpPr>
          <p:nvPr>
            <p:ph sz="half" idx="1"/>
          </p:nvPr>
        </p:nvSpPr>
        <p:spPr>
          <a:xfrm>
            <a:off x="533400" y="1371600"/>
            <a:ext cx="4038600" cy="4525963"/>
          </a:xfrm>
        </p:spPr>
        <p:txBody>
          <a:bodyPr/>
          <a:lstStyle/>
          <a:p>
            <a:r>
              <a:rPr lang="en-US" sz="2800" dirty="0" smtClean="0"/>
              <a:t>What people do</a:t>
            </a:r>
          </a:p>
          <a:p>
            <a:pPr lvl="1"/>
            <a:r>
              <a:rPr lang="en-US" sz="2400" dirty="0" smtClean="0"/>
              <a:t>Attending</a:t>
            </a:r>
          </a:p>
          <a:p>
            <a:pPr lvl="1"/>
            <a:r>
              <a:rPr lang="en-US" sz="2400" dirty="0" smtClean="0"/>
              <a:t>Sensing</a:t>
            </a:r>
          </a:p>
          <a:p>
            <a:pPr lvl="1"/>
            <a:r>
              <a:rPr lang="en-US" sz="2400" dirty="0" smtClean="0"/>
              <a:t>Perceiving</a:t>
            </a:r>
          </a:p>
          <a:p>
            <a:pPr lvl="1"/>
            <a:r>
              <a:rPr lang="en-US" dirty="0" smtClean="0"/>
              <a:t>Remembering</a:t>
            </a:r>
            <a:endParaRPr lang="en-US" sz="2400" dirty="0" smtClean="0"/>
          </a:p>
          <a:p>
            <a:pPr lvl="1"/>
            <a:r>
              <a:rPr lang="en-US" sz="2400" dirty="0" smtClean="0"/>
              <a:t>Understanding</a:t>
            </a:r>
          </a:p>
          <a:p>
            <a:pPr lvl="1"/>
            <a:r>
              <a:rPr lang="en-US" sz="2400" dirty="0" smtClean="0"/>
              <a:t>Predicting</a:t>
            </a:r>
          </a:p>
          <a:p>
            <a:pPr lvl="1"/>
            <a:r>
              <a:rPr lang="en-US" sz="2400" dirty="0" smtClean="0"/>
              <a:t>Deciding</a:t>
            </a:r>
          </a:p>
          <a:p>
            <a:pPr lvl="1"/>
            <a:r>
              <a:rPr lang="en-US" sz="2400" dirty="0" smtClean="0"/>
              <a:t>Controlling</a:t>
            </a:r>
          </a:p>
          <a:p>
            <a:pPr lvl="1"/>
            <a:r>
              <a:rPr lang="en-US" sz="2400" dirty="0" smtClean="0"/>
              <a:t>Communicating</a:t>
            </a:r>
            <a:endParaRPr lang="en-US" sz="2400" dirty="0"/>
          </a:p>
        </p:txBody>
      </p:sp>
      <p:sp>
        <p:nvSpPr>
          <p:cNvPr id="5" name="Slide Number Placeholder 4"/>
          <p:cNvSpPr>
            <a:spLocks noGrp="1"/>
          </p:cNvSpPr>
          <p:nvPr>
            <p:ph type="sldNum" sz="quarter" idx="12"/>
          </p:nvPr>
        </p:nvSpPr>
        <p:spPr/>
        <p:txBody>
          <a:bodyPr/>
          <a:lstStyle/>
          <a:p>
            <a:pPr>
              <a:defRPr/>
            </a:pPr>
            <a:fld id="{221187AD-0078-41F9-B609-D13A2AA37E28}" type="slidenum">
              <a:rPr lang="en-US" smtClean="0"/>
              <a:pPr>
                <a:defRPr/>
              </a:pPr>
              <a:t>49</a:t>
            </a:fld>
            <a:endParaRPr lang="en-US"/>
          </a:p>
        </p:txBody>
      </p:sp>
      <p:pic>
        <p:nvPicPr>
          <p:cNvPr id="6" name="Picture 4" descr="800px-Airbus_A380_cockpit.jpg"/>
          <p:cNvPicPr>
            <a:picLocks noChangeAspect="1"/>
          </p:cNvPicPr>
          <p:nvPr/>
        </p:nvPicPr>
        <p:blipFill>
          <a:blip r:embed="rId2" cstate="print"/>
          <a:srcRect/>
          <a:stretch>
            <a:fillRect/>
          </a:stretch>
        </p:blipFill>
        <p:spPr bwMode="auto">
          <a:xfrm>
            <a:off x="3581400" y="1447800"/>
            <a:ext cx="5067300" cy="3581400"/>
          </a:xfrm>
          <a:prstGeom prst="rect">
            <a:avLst/>
          </a:prstGeom>
          <a:noFill/>
          <a:ln w="9525">
            <a:noFill/>
            <a:miter lim="800000"/>
            <a:headEnd/>
            <a:tailEnd/>
          </a:ln>
        </p:spPr>
      </p:pic>
      <p:sp>
        <p:nvSpPr>
          <p:cNvPr id="7" name="TextBox 6"/>
          <p:cNvSpPr txBox="1"/>
          <p:nvPr/>
        </p:nvSpPr>
        <p:spPr>
          <a:xfrm>
            <a:off x="3657600" y="3886200"/>
            <a:ext cx="4800600" cy="2380357"/>
          </a:xfrm>
          <a:prstGeom prst="ellipse">
            <a:avLst/>
          </a:prstGeom>
          <a:solidFill>
            <a:srgbClr val="FFFF00"/>
          </a:solidFill>
          <a:ln>
            <a:solidFill>
              <a:schemeClr val="tx1"/>
            </a:solidFill>
          </a:ln>
        </p:spPr>
        <p:txBody>
          <a:bodyPr wrap="square" rtlCol="0">
            <a:spAutoFit/>
          </a:bodyPr>
          <a:lstStyle/>
          <a:p>
            <a:pPr algn="ctr"/>
            <a:r>
              <a:rPr lang="en-US" sz="2800" b="1" i="1" dirty="0" smtClean="0"/>
              <a:t>Ergonomics </a:t>
            </a:r>
          </a:p>
          <a:p>
            <a:pPr algn="ctr"/>
            <a:r>
              <a:rPr lang="en-US" sz="2800" b="1" i="1" dirty="0" err="1" smtClean="0"/>
              <a:t>vs</a:t>
            </a:r>
            <a:r>
              <a:rPr lang="en-US" sz="2800" b="1" i="1" dirty="0" smtClean="0"/>
              <a:t> </a:t>
            </a:r>
          </a:p>
          <a:p>
            <a:pPr algn="ctr"/>
            <a:r>
              <a:rPr lang="en-US" sz="2800" b="1" i="1" dirty="0" smtClean="0"/>
              <a:t>Darwin </a:t>
            </a:r>
          </a:p>
          <a:p>
            <a:pPr algn="ctr"/>
            <a:r>
              <a:rPr lang="en-US" sz="2000" b="1" i="1" dirty="0" smtClean="0"/>
              <a:t>(aided by Technologists)</a:t>
            </a:r>
            <a:endParaRPr lang="en-US" sz="2000" b="1" i="1" dirty="0"/>
          </a:p>
        </p:txBody>
      </p:sp>
    </p:spTree>
    <p:extLst>
      <p:ext uri="{BB962C8B-B14F-4D97-AF65-F5344CB8AC3E}">
        <p14:creationId xmlns="" xmlns:p14="http://schemas.microsoft.com/office/powerpoint/2010/main" val="864914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36"/>
          <p:cNvSpPr>
            <a:spLocks noGrp="1"/>
          </p:cNvSpPr>
          <p:nvPr>
            <p:ph type="title"/>
          </p:nvPr>
        </p:nvSpPr>
        <p:spPr>
          <a:xfrm>
            <a:off x="1066800" y="228600"/>
            <a:ext cx="6858000" cy="838200"/>
          </a:xfrm>
        </p:spPr>
        <p:txBody>
          <a:bodyPr>
            <a:normAutofit fontScale="90000"/>
          </a:bodyPr>
          <a:lstStyle/>
          <a:p>
            <a:pPr algn="ctr"/>
            <a:r>
              <a:rPr lang="en-US" sz="5400" b="1" dirty="0" smtClean="0"/>
              <a:t>Controlling</a:t>
            </a:r>
          </a:p>
        </p:txBody>
      </p:sp>
      <p:sp>
        <p:nvSpPr>
          <p:cNvPr id="83971" name="Slide Number Placeholder 3"/>
          <p:cNvSpPr>
            <a:spLocks noGrp="1"/>
          </p:cNvSpPr>
          <p:nvPr>
            <p:ph type="sldNum" sz="quarter" idx="12"/>
          </p:nvPr>
        </p:nvSpPr>
        <p:spPr bwMode="auto">
          <a:xfrm>
            <a:off x="8173381" y="6473952"/>
            <a:ext cx="918664" cy="246888"/>
          </a:xfrm>
          <a:ln>
            <a:round/>
            <a:headEnd/>
            <a:tailEnd/>
          </a:ln>
        </p:spPr>
        <p:txBody>
          <a:bodyPr/>
          <a:lstStyle/>
          <a:p>
            <a:fld id="{CCF15DBE-E478-4B33-86DD-7DB68A400FBA}" type="slidenum">
              <a:rPr lang="en-US" sz="1800" b="1" smtClean="0"/>
              <a:pPr/>
              <a:t>5</a:t>
            </a:fld>
            <a:endParaRPr lang="en-US" sz="1800" b="1" smtClean="0"/>
          </a:p>
        </p:txBody>
      </p:sp>
      <p:cxnSp>
        <p:nvCxnSpPr>
          <p:cNvPr id="19" name="Straight Arrow Connector 18"/>
          <p:cNvCxnSpPr>
            <a:stCxn id="45061" idx="2"/>
            <a:endCxn id="45064" idx="0"/>
          </p:cNvCxnSpPr>
          <p:nvPr/>
        </p:nvCxnSpPr>
        <p:spPr>
          <a:xfrm rot="5400000">
            <a:off x="3048001" y="3467100"/>
            <a:ext cx="533400" cy="3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590800" y="2895600"/>
            <a:ext cx="2029178"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Input</a:t>
            </a:r>
          </a:p>
          <a:p>
            <a:pPr algn="ctr">
              <a:defRPr/>
            </a:pPr>
            <a:r>
              <a:rPr lang="en-US" sz="2400" b="1" dirty="0">
                <a:solidFill>
                  <a:schemeClr val="tx1"/>
                </a:solidFill>
              </a:rPr>
              <a:t>Controls</a:t>
            </a:r>
          </a:p>
        </p:txBody>
      </p:sp>
      <p:sp>
        <p:nvSpPr>
          <p:cNvPr id="25" name="Rectangle 24"/>
          <p:cNvSpPr/>
          <p:nvPr/>
        </p:nvSpPr>
        <p:spPr>
          <a:xfrm>
            <a:off x="4790210" y="2895600"/>
            <a:ext cx="2029178" cy="838200"/>
          </a:xfrm>
          <a:prstGeom prst="rect">
            <a:avLst/>
          </a:prstGeom>
          <a:solidFill>
            <a:srgbClr val="A1640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System</a:t>
            </a:r>
          </a:p>
        </p:txBody>
      </p:sp>
      <p:sp>
        <p:nvSpPr>
          <p:cNvPr id="26" name="Rectangle 25"/>
          <p:cNvSpPr/>
          <p:nvPr/>
        </p:nvSpPr>
        <p:spPr>
          <a:xfrm>
            <a:off x="152399" y="1447800"/>
            <a:ext cx="2490355" cy="990600"/>
          </a:xfrm>
          <a:prstGeom prst="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Prediction</a:t>
            </a:r>
          </a:p>
          <a:p>
            <a:pPr algn="ctr">
              <a:defRPr/>
            </a:pPr>
            <a:r>
              <a:rPr lang="en-US" sz="2400" b="1" dirty="0">
                <a:solidFill>
                  <a:schemeClr val="tx1"/>
                </a:solidFill>
              </a:rPr>
              <a:t>(Probabilistic)</a:t>
            </a:r>
          </a:p>
        </p:txBody>
      </p:sp>
      <p:sp>
        <p:nvSpPr>
          <p:cNvPr id="27" name="Rectangle 26"/>
          <p:cNvSpPr/>
          <p:nvPr/>
        </p:nvSpPr>
        <p:spPr>
          <a:xfrm>
            <a:off x="371122" y="2895600"/>
            <a:ext cx="2029178" cy="838200"/>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Cognition</a:t>
            </a:r>
          </a:p>
        </p:txBody>
      </p:sp>
      <p:sp>
        <p:nvSpPr>
          <p:cNvPr id="28" name="Rectangle 27"/>
          <p:cNvSpPr/>
          <p:nvPr/>
        </p:nvSpPr>
        <p:spPr>
          <a:xfrm>
            <a:off x="371122" y="4267200"/>
            <a:ext cx="2029178"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Senses</a:t>
            </a:r>
          </a:p>
        </p:txBody>
      </p:sp>
      <p:sp>
        <p:nvSpPr>
          <p:cNvPr id="29" name="Cloud 28"/>
          <p:cNvSpPr/>
          <p:nvPr/>
        </p:nvSpPr>
        <p:spPr>
          <a:xfrm>
            <a:off x="4038600" y="1524000"/>
            <a:ext cx="3124200" cy="838200"/>
          </a:xfrm>
          <a:prstGeom prst="cloud">
            <a:avLst/>
          </a:prstGeom>
          <a:solidFill>
            <a:srgbClr val="F5B7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External Factors</a:t>
            </a:r>
          </a:p>
        </p:txBody>
      </p:sp>
      <p:sp>
        <p:nvSpPr>
          <p:cNvPr id="30" name="Rectangle 29"/>
          <p:cNvSpPr/>
          <p:nvPr/>
        </p:nvSpPr>
        <p:spPr>
          <a:xfrm>
            <a:off x="7028232" y="5029200"/>
            <a:ext cx="2029178" cy="838200"/>
          </a:xfrm>
          <a:prstGeom prst="rect">
            <a:avLst/>
          </a:prstGeom>
          <a:solidFill>
            <a:srgbClr val="A1640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Displays</a:t>
            </a:r>
          </a:p>
        </p:txBody>
      </p:sp>
      <p:sp>
        <p:nvSpPr>
          <p:cNvPr id="31" name="Rectangle 30"/>
          <p:cNvSpPr/>
          <p:nvPr/>
        </p:nvSpPr>
        <p:spPr>
          <a:xfrm>
            <a:off x="7022587" y="2590800"/>
            <a:ext cx="1969013" cy="1447800"/>
          </a:xfrm>
          <a:prstGeom prst="rect">
            <a:avLst/>
          </a:prstGeom>
          <a:solidFill>
            <a:srgbClr val="A1640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Output</a:t>
            </a:r>
          </a:p>
          <a:p>
            <a:pPr algn="ctr">
              <a:defRPr/>
            </a:pPr>
            <a:r>
              <a:rPr lang="en-US" b="1" dirty="0"/>
              <a:t>Time, Error  and Consequences</a:t>
            </a:r>
          </a:p>
        </p:txBody>
      </p:sp>
      <p:cxnSp>
        <p:nvCxnSpPr>
          <p:cNvPr id="32" name="Straight Arrow Connector 31"/>
          <p:cNvCxnSpPr>
            <a:stCxn id="27" idx="3"/>
            <a:endCxn id="24" idx="1"/>
          </p:cNvCxnSpPr>
          <p:nvPr/>
        </p:nvCxnSpPr>
        <p:spPr>
          <a:xfrm>
            <a:off x="2400300" y="3314700"/>
            <a:ext cx="190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9" idx="2"/>
            <a:endCxn id="26" idx="3"/>
          </p:cNvCxnSpPr>
          <p:nvPr/>
        </p:nvCxnSpPr>
        <p:spPr>
          <a:xfrm rot="10800000">
            <a:off x="2642755" y="1943100"/>
            <a:ext cx="14055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8" idx="0"/>
            <a:endCxn id="27" idx="2"/>
          </p:cNvCxnSpPr>
          <p:nvPr/>
        </p:nvCxnSpPr>
        <p:spPr>
          <a:xfrm rot="5400000" flipH="1" flipV="1">
            <a:off x="1119011" y="40005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5" idx="3"/>
            <a:endCxn id="31" idx="1"/>
          </p:cNvCxnSpPr>
          <p:nvPr/>
        </p:nvCxnSpPr>
        <p:spPr>
          <a:xfrm>
            <a:off x="6819388" y="3314700"/>
            <a:ext cx="20319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4" idx="3"/>
            <a:endCxn id="25" idx="1"/>
          </p:cNvCxnSpPr>
          <p:nvPr/>
        </p:nvCxnSpPr>
        <p:spPr>
          <a:xfrm>
            <a:off x="4619978" y="3314700"/>
            <a:ext cx="1702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6" idx="2"/>
            <a:endCxn id="27" idx="0"/>
          </p:cNvCxnSpPr>
          <p:nvPr/>
        </p:nvCxnSpPr>
        <p:spPr>
          <a:xfrm rot="5400000">
            <a:off x="1163044" y="2661067"/>
            <a:ext cx="457200" cy="118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9" idx="1"/>
          </p:cNvCxnSpPr>
          <p:nvPr/>
        </p:nvCxnSpPr>
        <p:spPr>
          <a:xfrm rot="5400000">
            <a:off x="5276404" y="2647503"/>
            <a:ext cx="610493"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1" idx="2"/>
            <a:endCxn id="30" idx="0"/>
          </p:cNvCxnSpPr>
          <p:nvPr/>
        </p:nvCxnSpPr>
        <p:spPr>
          <a:xfrm rot="16200000" flipH="1">
            <a:off x="7529657" y="4516036"/>
            <a:ext cx="990600" cy="357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hape 39"/>
          <p:cNvCxnSpPr>
            <a:stCxn id="30" idx="1"/>
            <a:endCxn id="28" idx="2"/>
          </p:cNvCxnSpPr>
          <p:nvPr/>
        </p:nvCxnSpPr>
        <p:spPr>
          <a:xfrm rot="10800000">
            <a:off x="1385712" y="5105400"/>
            <a:ext cx="5642521" cy="3429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hape 40"/>
          <p:cNvCxnSpPr>
            <a:stCxn id="31" idx="2"/>
            <a:endCxn id="28" idx="3"/>
          </p:cNvCxnSpPr>
          <p:nvPr/>
        </p:nvCxnSpPr>
        <p:spPr>
          <a:xfrm rot="5400000">
            <a:off x="4879847" y="1559053"/>
            <a:ext cx="647700" cy="560679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hape 41"/>
          <p:cNvCxnSpPr>
            <a:stCxn id="25" idx="2"/>
            <a:endCxn id="28" idx="3"/>
          </p:cNvCxnSpPr>
          <p:nvPr/>
        </p:nvCxnSpPr>
        <p:spPr>
          <a:xfrm rot="5400000">
            <a:off x="3626300" y="2507801"/>
            <a:ext cx="952500" cy="340449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743200" y="4114800"/>
            <a:ext cx="2305884" cy="2133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Feedback</a:t>
            </a:r>
          </a:p>
          <a:p>
            <a:pPr algn="ctr">
              <a:defRPr/>
            </a:pPr>
            <a:r>
              <a:rPr lang="en-US" sz="2800" b="1" dirty="0">
                <a:solidFill>
                  <a:schemeClr val="tx1"/>
                </a:solidFill>
              </a:rPr>
              <a:t>Adaptation</a:t>
            </a:r>
          </a:p>
          <a:p>
            <a:pPr algn="ctr">
              <a:defRPr/>
            </a:pPr>
            <a:r>
              <a:rPr lang="en-US" sz="2800" b="1" dirty="0">
                <a:solidFill>
                  <a:schemeClr val="tx1"/>
                </a:solidFill>
              </a:rPr>
              <a:t>Learning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1"/>
          <p:cNvSpPr>
            <a:spLocks noGrp="1"/>
          </p:cNvSpPr>
          <p:nvPr>
            <p:ph type="title"/>
          </p:nvPr>
        </p:nvSpPr>
        <p:spPr>
          <a:xfrm>
            <a:off x="457200" y="228600"/>
            <a:ext cx="8229600" cy="685800"/>
          </a:xfrm>
        </p:spPr>
        <p:txBody>
          <a:bodyPr/>
          <a:lstStyle/>
          <a:p>
            <a:r>
              <a:rPr lang="en-US" dirty="0" smtClean="0"/>
              <a:t>How </a:t>
            </a:r>
            <a:r>
              <a:rPr lang="en-US" dirty="0"/>
              <a:t>C</a:t>
            </a:r>
            <a:r>
              <a:rPr lang="en-US" dirty="0" smtClean="0"/>
              <a:t>an ErgoTechnology Help?</a:t>
            </a:r>
            <a:endParaRPr lang="en-US" dirty="0"/>
          </a:p>
        </p:txBody>
      </p:sp>
      <p:sp>
        <p:nvSpPr>
          <p:cNvPr id="55" name="Slide Number Placeholder 5"/>
          <p:cNvSpPr>
            <a:spLocks noGrp="1"/>
          </p:cNvSpPr>
          <p:nvPr>
            <p:ph type="sldNum" sz="quarter" idx="12"/>
          </p:nvPr>
        </p:nvSpPr>
        <p:spPr/>
        <p:txBody>
          <a:bodyPr/>
          <a:lstStyle/>
          <a:p>
            <a:pPr>
              <a:defRPr/>
            </a:pPr>
            <a:fld id="{B1BAF1B8-3BB3-4299-B4C6-A96ED1FDC29C}" type="slidenum">
              <a:rPr lang="en-US"/>
              <a:pPr>
                <a:defRPr/>
              </a:pPr>
              <a:t>50</a:t>
            </a:fld>
            <a:endParaRPr lang="en-US"/>
          </a:p>
        </p:txBody>
      </p:sp>
      <p:grpSp>
        <p:nvGrpSpPr>
          <p:cNvPr id="2" name="Group 1"/>
          <p:cNvGrpSpPr>
            <a:grpSpLocks/>
          </p:cNvGrpSpPr>
          <p:nvPr/>
        </p:nvGrpSpPr>
        <p:grpSpPr bwMode="auto">
          <a:xfrm>
            <a:off x="2438400" y="2590800"/>
            <a:ext cx="5410200" cy="2179638"/>
            <a:chOff x="416473" y="533400"/>
            <a:chExt cx="8816733" cy="5424488"/>
          </a:xfrm>
        </p:grpSpPr>
        <p:sp>
          <p:nvSpPr>
            <p:cNvPr id="3" name="10-Point Star 2"/>
            <p:cNvSpPr/>
            <p:nvPr/>
          </p:nvSpPr>
          <p:spPr>
            <a:xfrm>
              <a:off x="416473" y="684989"/>
              <a:ext cx="1363839" cy="687320"/>
            </a:xfrm>
            <a:prstGeom prst="star10">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600" b="1" dirty="0" smtClean="0">
                  <a:solidFill>
                    <a:srgbClr val="FFFF00"/>
                  </a:solidFill>
                </a:rPr>
                <a:t>Knowledge</a:t>
              </a:r>
              <a:endParaRPr lang="en-US" sz="600" b="1" dirty="0">
                <a:solidFill>
                  <a:srgbClr val="FFFF00"/>
                </a:solidFill>
              </a:endParaRPr>
            </a:p>
          </p:txBody>
        </p:sp>
        <p:sp>
          <p:nvSpPr>
            <p:cNvPr id="4" name="10-Point Star 3"/>
            <p:cNvSpPr/>
            <p:nvPr/>
          </p:nvSpPr>
          <p:spPr>
            <a:xfrm>
              <a:off x="3693665" y="533400"/>
              <a:ext cx="1362308" cy="685597"/>
            </a:xfrm>
            <a:prstGeom prst="star10">
              <a:avLst/>
            </a:prstGeom>
            <a:solidFill>
              <a:srgbClr val="0070C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700" b="1" dirty="0" smtClean="0">
                  <a:solidFill>
                    <a:srgbClr val="FFFF00"/>
                  </a:solidFill>
                </a:rPr>
                <a:t>Strategy</a:t>
              </a:r>
              <a:endParaRPr lang="en-US" sz="700" b="1" dirty="0">
                <a:solidFill>
                  <a:srgbClr val="FFFF00"/>
                </a:solidFill>
              </a:endParaRPr>
            </a:p>
          </p:txBody>
        </p:sp>
        <p:sp>
          <p:nvSpPr>
            <p:cNvPr id="5" name="10-Point Star 4"/>
            <p:cNvSpPr/>
            <p:nvPr/>
          </p:nvSpPr>
          <p:spPr>
            <a:xfrm>
              <a:off x="5418745" y="533400"/>
              <a:ext cx="1712835" cy="642533"/>
            </a:xfrm>
            <a:prstGeom prst="star10">
              <a:avLst/>
            </a:prstGeom>
            <a:solidFill>
              <a:srgbClr val="0070C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700" b="1" dirty="0" smtClean="0">
                  <a:solidFill>
                    <a:srgbClr val="FFFF00"/>
                  </a:solidFill>
                </a:rPr>
                <a:t>Tactics</a:t>
              </a:r>
              <a:endParaRPr lang="en-US" sz="700" b="1" dirty="0">
                <a:solidFill>
                  <a:srgbClr val="FFFF00"/>
                </a:solidFill>
              </a:endParaRPr>
            </a:p>
          </p:txBody>
        </p:sp>
        <p:sp>
          <p:nvSpPr>
            <p:cNvPr id="6" name="7-Point Star 5"/>
            <p:cNvSpPr/>
            <p:nvPr/>
          </p:nvSpPr>
          <p:spPr>
            <a:xfrm>
              <a:off x="5192203" y="2743505"/>
              <a:ext cx="1983765" cy="685597"/>
            </a:xfrm>
            <a:prstGeom prst="star7">
              <a:avLst/>
            </a:prstGeom>
            <a:solidFill>
              <a:srgbClr val="FFC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800" b="1" dirty="0" smtClean="0">
                  <a:solidFill>
                    <a:schemeClr val="tx1"/>
                  </a:solidFill>
                </a:rPr>
                <a:t>Attending</a:t>
              </a:r>
              <a:endParaRPr lang="en-US" sz="800" b="1" dirty="0">
                <a:solidFill>
                  <a:schemeClr val="tx1"/>
                </a:solidFill>
              </a:endParaRPr>
            </a:p>
          </p:txBody>
        </p:sp>
        <p:sp>
          <p:nvSpPr>
            <p:cNvPr id="7" name="7-Point Star 6"/>
            <p:cNvSpPr/>
            <p:nvPr/>
          </p:nvSpPr>
          <p:spPr>
            <a:xfrm>
              <a:off x="4535541" y="4648707"/>
              <a:ext cx="1380676" cy="470271"/>
            </a:xfrm>
            <a:prstGeom prst="star7">
              <a:avLst/>
            </a:prstGeom>
            <a:solidFill>
              <a:srgbClr val="FF7C8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400" b="1" dirty="0" smtClean="0">
                  <a:solidFill>
                    <a:schemeClr val="tx1"/>
                  </a:solidFill>
                </a:rPr>
                <a:t>Perceiving</a:t>
              </a:r>
              <a:endParaRPr lang="en-US" sz="400" b="1" dirty="0">
                <a:solidFill>
                  <a:schemeClr val="tx1"/>
                </a:solidFill>
              </a:endParaRPr>
            </a:p>
          </p:txBody>
        </p:sp>
        <p:sp>
          <p:nvSpPr>
            <p:cNvPr id="8" name="7-Point Star 7"/>
            <p:cNvSpPr/>
            <p:nvPr/>
          </p:nvSpPr>
          <p:spPr>
            <a:xfrm>
              <a:off x="4800349" y="5485894"/>
              <a:ext cx="1826105" cy="471994"/>
            </a:xfrm>
            <a:prstGeom prst="star7">
              <a:avLst/>
            </a:prstGeom>
            <a:solidFill>
              <a:srgbClr val="FF7C8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400" b="1" dirty="0" smtClean="0">
                  <a:solidFill>
                    <a:schemeClr val="tx1"/>
                  </a:solidFill>
                </a:rPr>
                <a:t>Understanding</a:t>
              </a:r>
              <a:endParaRPr lang="en-US" sz="400" b="1" dirty="0">
                <a:solidFill>
                  <a:schemeClr val="tx1"/>
                </a:solidFill>
              </a:endParaRPr>
            </a:p>
          </p:txBody>
        </p:sp>
        <p:sp>
          <p:nvSpPr>
            <p:cNvPr id="9" name="7-Point Star 8"/>
            <p:cNvSpPr/>
            <p:nvPr/>
          </p:nvSpPr>
          <p:spPr>
            <a:xfrm>
              <a:off x="6155003" y="4876091"/>
              <a:ext cx="1380676" cy="471994"/>
            </a:xfrm>
            <a:prstGeom prst="star7">
              <a:avLst/>
            </a:prstGeom>
            <a:solidFill>
              <a:srgbClr val="FF7C8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400" b="1" dirty="0" smtClean="0">
                  <a:solidFill>
                    <a:schemeClr val="tx1"/>
                  </a:solidFill>
                </a:rPr>
                <a:t>Predicting</a:t>
              </a:r>
              <a:endParaRPr lang="en-US" sz="400" b="1" dirty="0">
                <a:solidFill>
                  <a:schemeClr val="tx1"/>
                </a:solidFill>
              </a:endParaRPr>
            </a:p>
          </p:txBody>
        </p:sp>
        <p:sp>
          <p:nvSpPr>
            <p:cNvPr id="10" name="7-Point Star 9"/>
            <p:cNvSpPr/>
            <p:nvPr/>
          </p:nvSpPr>
          <p:spPr>
            <a:xfrm>
              <a:off x="6852995" y="3429102"/>
              <a:ext cx="1287304" cy="685597"/>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500" b="1" dirty="0" smtClean="0">
                  <a:solidFill>
                    <a:schemeClr val="tx1"/>
                  </a:solidFill>
                </a:rPr>
                <a:t>Deciding</a:t>
              </a:r>
              <a:endParaRPr lang="en-US" sz="500" b="1" dirty="0">
                <a:solidFill>
                  <a:schemeClr val="tx1"/>
                </a:solidFill>
              </a:endParaRPr>
            </a:p>
          </p:txBody>
        </p:sp>
        <p:sp>
          <p:nvSpPr>
            <p:cNvPr id="11" name="7-Point Star 10"/>
            <p:cNvSpPr/>
            <p:nvPr/>
          </p:nvSpPr>
          <p:spPr>
            <a:xfrm>
              <a:off x="7257095" y="5180992"/>
              <a:ext cx="1639361" cy="685597"/>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500" b="1" dirty="0" smtClean="0">
                  <a:solidFill>
                    <a:schemeClr val="tx1"/>
                  </a:solidFill>
                </a:rPr>
                <a:t>Responding</a:t>
              </a:r>
              <a:endParaRPr lang="en-US" sz="500" b="1" dirty="0">
                <a:solidFill>
                  <a:schemeClr val="tx1"/>
                </a:solidFill>
              </a:endParaRPr>
            </a:p>
          </p:txBody>
        </p:sp>
        <p:sp>
          <p:nvSpPr>
            <p:cNvPr id="12" name="Explosion 1 11"/>
            <p:cNvSpPr/>
            <p:nvPr/>
          </p:nvSpPr>
          <p:spPr>
            <a:xfrm>
              <a:off x="7102496" y="4268011"/>
              <a:ext cx="2130710" cy="785509"/>
            </a:xfrm>
            <a:prstGeom prst="irregularSeal1">
              <a:avLst/>
            </a:prstGeom>
            <a:solidFill>
              <a:schemeClr val="tx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800" b="1" dirty="0" smtClean="0">
                  <a:solidFill>
                    <a:schemeClr val="bg1"/>
                  </a:solidFill>
                </a:rPr>
                <a:t>Controlling</a:t>
              </a:r>
              <a:endParaRPr lang="en-US" sz="800" b="1" dirty="0">
                <a:solidFill>
                  <a:schemeClr val="bg1"/>
                </a:solidFill>
              </a:endParaRPr>
            </a:p>
          </p:txBody>
        </p:sp>
        <p:sp>
          <p:nvSpPr>
            <p:cNvPr id="13" name="10-Point Star 12"/>
            <p:cNvSpPr/>
            <p:nvPr/>
          </p:nvSpPr>
          <p:spPr>
            <a:xfrm>
              <a:off x="416473" y="2057907"/>
              <a:ext cx="1294958" cy="685597"/>
            </a:xfrm>
            <a:prstGeom prst="star10">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600" b="1" dirty="0" smtClean="0">
                  <a:solidFill>
                    <a:srgbClr val="FFFF00"/>
                  </a:solidFill>
                </a:rPr>
                <a:t>Expertise</a:t>
              </a:r>
              <a:endParaRPr lang="en-US" sz="600" b="1" dirty="0">
                <a:solidFill>
                  <a:srgbClr val="FFFF00"/>
                </a:solidFill>
              </a:endParaRPr>
            </a:p>
          </p:txBody>
        </p:sp>
        <p:sp>
          <p:nvSpPr>
            <p:cNvPr id="14" name="7-Point Star 13"/>
            <p:cNvSpPr/>
            <p:nvPr/>
          </p:nvSpPr>
          <p:spPr>
            <a:xfrm>
              <a:off x="2701783" y="2819299"/>
              <a:ext cx="2349598" cy="1143811"/>
            </a:xfrm>
            <a:prstGeom prst="star7">
              <a:avLst/>
            </a:prstGeom>
            <a:solidFill>
              <a:srgbClr val="FFFF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800" b="1" dirty="0" smtClean="0">
                  <a:solidFill>
                    <a:schemeClr val="tx1"/>
                  </a:solidFill>
                </a:rPr>
                <a:t>Operational Memory</a:t>
              </a:r>
              <a:endParaRPr lang="en-US" sz="800" b="1" dirty="0">
                <a:solidFill>
                  <a:schemeClr val="tx1"/>
                </a:solidFill>
              </a:endParaRPr>
            </a:p>
          </p:txBody>
        </p:sp>
        <p:sp>
          <p:nvSpPr>
            <p:cNvPr id="15" name="Oval 14"/>
            <p:cNvSpPr/>
            <p:nvPr/>
          </p:nvSpPr>
          <p:spPr>
            <a:xfrm>
              <a:off x="2883934" y="4800297"/>
              <a:ext cx="1399044" cy="558124"/>
            </a:xfrm>
            <a:prstGeom prst="ellipse">
              <a:avLst/>
            </a:prstGeom>
            <a:solidFill>
              <a:srgbClr val="0070C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500" b="1" dirty="0" smtClean="0">
                  <a:solidFill>
                    <a:srgbClr val="FFFF00"/>
                  </a:solidFill>
                </a:rPr>
                <a:t>Feedback</a:t>
              </a:r>
              <a:endParaRPr lang="en-US" sz="500" b="1" dirty="0">
                <a:solidFill>
                  <a:srgbClr val="FFFF00"/>
                </a:solidFill>
              </a:endParaRPr>
            </a:p>
          </p:txBody>
        </p:sp>
        <p:sp>
          <p:nvSpPr>
            <p:cNvPr id="16" name="7-Point Star 15"/>
            <p:cNvSpPr/>
            <p:nvPr/>
          </p:nvSpPr>
          <p:spPr>
            <a:xfrm>
              <a:off x="563419" y="4584970"/>
              <a:ext cx="1671506" cy="685597"/>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600" b="1" dirty="0" smtClean="0">
                  <a:solidFill>
                    <a:schemeClr val="tx1"/>
                  </a:solidFill>
                </a:rPr>
                <a:t>Adapting</a:t>
              </a:r>
              <a:endParaRPr lang="en-US" sz="600" b="1" dirty="0">
                <a:solidFill>
                  <a:schemeClr val="tx1"/>
                </a:solidFill>
              </a:endParaRPr>
            </a:p>
          </p:txBody>
        </p:sp>
        <p:sp>
          <p:nvSpPr>
            <p:cNvPr id="17" name="7-Point Star 16"/>
            <p:cNvSpPr/>
            <p:nvPr/>
          </p:nvSpPr>
          <p:spPr>
            <a:xfrm>
              <a:off x="636891" y="3275789"/>
              <a:ext cx="1682221" cy="687320"/>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600" b="1" dirty="0" smtClean="0">
                  <a:solidFill>
                    <a:schemeClr val="tx1"/>
                  </a:solidFill>
                </a:rPr>
                <a:t>Learning</a:t>
              </a:r>
              <a:endParaRPr lang="en-US" sz="600" b="1" dirty="0">
                <a:solidFill>
                  <a:schemeClr val="tx1"/>
                </a:solidFill>
              </a:endParaRPr>
            </a:p>
          </p:txBody>
        </p:sp>
        <p:sp>
          <p:nvSpPr>
            <p:cNvPr id="18" name="10-Point Star 17"/>
            <p:cNvSpPr/>
            <p:nvPr/>
          </p:nvSpPr>
          <p:spPr>
            <a:xfrm>
              <a:off x="1787965" y="1067408"/>
              <a:ext cx="1643953" cy="685597"/>
            </a:xfrm>
            <a:prstGeom prst="star10">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600" b="1" dirty="0" smtClean="0">
                  <a:solidFill>
                    <a:srgbClr val="FFFF00"/>
                  </a:solidFill>
                </a:rPr>
                <a:t>Long Term Memory</a:t>
              </a:r>
              <a:endParaRPr lang="en-US" sz="600" b="1" dirty="0">
                <a:solidFill>
                  <a:srgbClr val="FFFF00"/>
                </a:solidFill>
              </a:endParaRPr>
            </a:p>
          </p:txBody>
        </p:sp>
        <p:sp>
          <p:nvSpPr>
            <p:cNvPr id="19" name="7-Point Star 18"/>
            <p:cNvSpPr/>
            <p:nvPr/>
          </p:nvSpPr>
          <p:spPr>
            <a:xfrm>
              <a:off x="5492217" y="3963110"/>
              <a:ext cx="1610278" cy="685597"/>
            </a:xfrm>
            <a:prstGeom prst="star7">
              <a:avLst/>
            </a:prstGeom>
            <a:solidFill>
              <a:srgbClr val="FF0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500" b="1" dirty="0" smtClean="0">
                  <a:solidFill>
                    <a:schemeClr val="tx1"/>
                  </a:solidFill>
                </a:rPr>
                <a:t>Situation Awareness</a:t>
              </a:r>
              <a:endParaRPr lang="en-US" sz="500" b="1" dirty="0">
                <a:solidFill>
                  <a:schemeClr val="tx1"/>
                </a:solidFill>
              </a:endParaRPr>
            </a:p>
          </p:txBody>
        </p:sp>
        <p:sp>
          <p:nvSpPr>
            <p:cNvPr id="20" name="7-Point Star 19"/>
            <p:cNvSpPr/>
            <p:nvPr/>
          </p:nvSpPr>
          <p:spPr>
            <a:xfrm>
              <a:off x="6879016" y="1372310"/>
              <a:ext cx="1334755" cy="685597"/>
            </a:xfrm>
            <a:prstGeom prst="star7">
              <a:avLst/>
            </a:prstGeom>
            <a:solidFill>
              <a:schemeClr val="bg1">
                <a:lumMod val="5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500" b="1" dirty="0" smtClean="0"/>
                <a:t>Noise</a:t>
              </a:r>
              <a:endParaRPr lang="en-US" sz="500" b="1" dirty="0"/>
            </a:p>
          </p:txBody>
        </p:sp>
        <p:sp>
          <p:nvSpPr>
            <p:cNvPr id="21" name="7-Point Star 20"/>
            <p:cNvSpPr/>
            <p:nvPr/>
          </p:nvSpPr>
          <p:spPr>
            <a:xfrm>
              <a:off x="7299954" y="2438603"/>
              <a:ext cx="1630177" cy="685597"/>
            </a:xfrm>
            <a:prstGeom prst="star7">
              <a:avLst/>
            </a:prstGeom>
            <a:solidFill>
              <a:schemeClr val="bg1">
                <a:lumMod val="5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500" b="1" dirty="0" smtClean="0"/>
                <a:t>Distraction</a:t>
              </a:r>
              <a:endParaRPr lang="en-US" sz="500" b="1" dirty="0"/>
            </a:p>
          </p:txBody>
        </p:sp>
        <p:cxnSp>
          <p:nvCxnSpPr>
            <p:cNvPr id="22" name="Shape 27"/>
            <p:cNvCxnSpPr>
              <a:stCxn id="20" idx="3"/>
              <a:endCxn id="6" idx="0"/>
            </p:cNvCxnSpPr>
            <p:nvPr/>
          </p:nvCxnSpPr>
          <p:spPr>
            <a:xfrm rot="5400000">
              <a:off x="6703758" y="2333668"/>
              <a:ext cx="821385" cy="269870"/>
            </a:xfrm>
            <a:prstGeom prst="curvedConnector2">
              <a:avLst/>
            </a:prstGeom>
            <a:ln w="38100">
              <a:solidFill>
                <a:srgbClr val="84877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 name="Shape 28"/>
            <p:cNvCxnSpPr>
              <a:stCxn id="17" idx="5"/>
              <a:endCxn id="13" idx="3"/>
            </p:cNvCxnSpPr>
            <p:nvPr/>
          </p:nvCxnSpPr>
          <p:spPr>
            <a:xfrm rot="10800000" flipH="1">
              <a:off x="803736" y="2743505"/>
              <a:ext cx="260216" cy="668371"/>
            </a:xfrm>
            <a:prstGeom prst="curvedConnector4">
              <a:avLst>
                <a:gd name="adj1" fmla="val -84881"/>
                <a:gd name="adj2" fmla="val 60148"/>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Shape 29"/>
            <p:cNvCxnSpPr>
              <a:stCxn id="13" idx="7"/>
              <a:endCxn id="3" idx="4"/>
            </p:cNvCxnSpPr>
            <p:nvPr/>
          </p:nvCxnSpPr>
          <p:spPr>
            <a:xfrm rot="5400000" flipH="1" flipV="1">
              <a:off x="262308" y="1708986"/>
              <a:ext cx="816515" cy="12245"/>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Shape 30"/>
            <p:cNvCxnSpPr>
              <a:stCxn id="3" idx="0"/>
              <a:endCxn id="18" idx="7"/>
            </p:cNvCxnSpPr>
            <p:nvPr/>
          </p:nvCxnSpPr>
          <p:spPr>
            <a:xfrm>
              <a:off x="1780312" y="922709"/>
              <a:ext cx="321443" cy="210158"/>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Shape 33"/>
            <p:cNvCxnSpPr>
              <a:stCxn id="6" idx="2"/>
              <a:endCxn id="19" idx="6"/>
            </p:cNvCxnSpPr>
            <p:nvPr/>
          </p:nvCxnSpPr>
          <p:spPr>
            <a:xfrm rot="5400000">
              <a:off x="6194433" y="3532030"/>
              <a:ext cx="534005" cy="328156"/>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hape 34"/>
            <p:cNvCxnSpPr>
              <a:endCxn id="7" idx="6"/>
            </p:cNvCxnSpPr>
            <p:nvPr/>
          </p:nvCxnSpPr>
          <p:spPr>
            <a:xfrm rot="10800000" flipV="1">
              <a:off x="5225879" y="4083692"/>
              <a:ext cx="557169" cy="565015"/>
            </a:xfrm>
            <a:prstGeom prst="curvedConnector2">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Shape 35"/>
            <p:cNvCxnSpPr/>
            <p:nvPr/>
          </p:nvCxnSpPr>
          <p:spPr>
            <a:xfrm rot="16200000" flipH="1">
              <a:off x="4787368" y="5371532"/>
              <a:ext cx="384142" cy="3061"/>
            </a:xfrm>
            <a:prstGeom prst="curvedConnector3">
              <a:avLst>
                <a:gd name="adj1" fmla="val 50000"/>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 name="Shape 36"/>
            <p:cNvCxnSpPr>
              <a:endCxn id="9" idx="2"/>
            </p:cNvCxnSpPr>
            <p:nvPr/>
          </p:nvCxnSpPr>
          <p:spPr>
            <a:xfrm flipV="1">
              <a:off x="6626454" y="5348085"/>
              <a:ext cx="525024" cy="427206"/>
            </a:xfrm>
            <a:prstGeom prst="curvedConnector2">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Shape 37"/>
            <p:cNvCxnSpPr>
              <a:stCxn id="21" idx="4"/>
              <a:endCxn id="6" idx="1"/>
            </p:cNvCxnSpPr>
            <p:nvPr/>
          </p:nvCxnSpPr>
          <p:spPr>
            <a:xfrm rot="10800000" flipV="1">
              <a:off x="7175974" y="2879515"/>
              <a:ext cx="123977" cy="304902"/>
            </a:xfrm>
            <a:prstGeom prst="curvedConnector3">
              <a:avLst>
                <a:gd name="adj1" fmla="val 50000"/>
              </a:avLst>
            </a:prstGeom>
            <a:ln w="38100">
              <a:solidFill>
                <a:srgbClr val="84877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Shape 74"/>
            <p:cNvCxnSpPr>
              <a:stCxn id="46" idx="5"/>
              <a:endCxn id="4" idx="4"/>
            </p:cNvCxnSpPr>
            <p:nvPr/>
          </p:nvCxnSpPr>
          <p:spPr>
            <a:xfrm rot="10800000">
              <a:off x="3953882" y="1153538"/>
              <a:ext cx="889326" cy="506446"/>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2" name="Shape 75"/>
            <p:cNvCxnSpPr>
              <a:stCxn id="46" idx="0"/>
              <a:endCxn id="5" idx="3"/>
            </p:cNvCxnSpPr>
            <p:nvPr/>
          </p:nvCxnSpPr>
          <p:spPr>
            <a:xfrm flipV="1">
              <a:off x="6174902" y="1175933"/>
              <a:ext cx="101025" cy="484052"/>
            </a:xfrm>
            <a:prstGeom prst="curvedConnector4">
              <a:avLst>
                <a:gd name="adj1" fmla="val 218092"/>
                <a:gd name="adj2" fmla="val 64047"/>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3" name="Shape 76"/>
            <p:cNvCxnSpPr>
              <a:stCxn id="4" idx="1"/>
              <a:endCxn id="5" idx="6"/>
            </p:cNvCxnSpPr>
            <p:nvPr/>
          </p:nvCxnSpPr>
          <p:spPr>
            <a:xfrm flipV="1">
              <a:off x="5055973" y="755617"/>
              <a:ext cx="362771" cy="227384"/>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Shape 77"/>
            <p:cNvCxnSpPr>
              <a:stCxn id="18" idx="0"/>
              <a:endCxn id="4" idx="6"/>
            </p:cNvCxnSpPr>
            <p:nvPr/>
          </p:nvCxnSpPr>
          <p:spPr>
            <a:xfrm flipV="1">
              <a:off x="3431918" y="771120"/>
              <a:ext cx="261747" cy="532286"/>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Shape 98"/>
            <p:cNvCxnSpPr>
              <a:stCxn id="16" idx="0"/>
              <a:endCxn id="14" idx="3"/>
            </p:cNvCxnSpPr>
            <p:nvPr/>
          </p:nvCxnSpPr>
          <p:spPr>
            <a:xfrm flipV="1">
              <a:off x="2069393" y="3963116"/>
              <a:ext cx="1284356" cy="757645"/>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6" name="Shape 99"/>
            <p:cNvCxnSpPr>
              <a:stCxn id="15" idx="2"/>
              <a:endCxn id="16" idx="1"/>
            </p:cNvCxnSpPr>
            <p:nvPr/>
          </p:nvCxnSpPr>
          <p:spPr>
            <a:xfrm rot="10800000">
              <a:off x="2234930" y="5025883"/>
              <a:ext cx="649005" cy="53476"/>
            </a:xfrm>
            <a:prstGeom prst="curvedConnector3">
              <a:avLst>
                <a:gd name="adj1" fmla="val 50000"/>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7" name="Shape 100"/>
            <p:cNvCxnSpPr>
              <a:stCxn id="11" idx="3"/>
              <a:endCxn id="15" idx="4"/>
            </p:cNvCxnSpPr>
            <p:nvPr/>
          </p:nvCxnSpPr>
          <p:spPr>
            <a:xfrm rot="5400000" flipH="1">
              <a:off x="5393498" y="3548379"/>
              <a:ext cx="508168" cy="4128251"/>
            </a:xfrm>
            <a:prstGeom prst="curvedConnector3">
              <a:avLst>
                <a:gd name="adj1" fmla="val -44859"/>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8" name="Shape 101"/>
            <p:cNvCxnSpPr>
              <a:stCxn id="17" idx="1"/>
              <a:endCxn id="14" idx="4"/>
            </p:cNvCxnSpPr>
            <p:nvPr/>
          </p:nvCxnSpPr>
          <p:spPr>
            <a:xfrm flipV="1">
              <a:off x="2319112" y="3554852"/>
              <a:ext cx="382671" cy="163648"/>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9" name="Shape 112"/>
            <p:cNvCxnSpPr>
              <a:stCxn id="16" idx="6"/>
              <a:endCxn id="17" idx="3"/>
            </p:cNvCxnSpPr>
            <p:nvPr/>
          </p:nvCxnSpPr>
          <p:spPr>
            <a:xfrm rot="16200000" flipV="1">
              <a:off x="940495" y="4126293"/>
              <a:ext cx="621857" cy="295497"/>
            </a:xfrm>
            <a:prstGeom prst="curvedConnector3">
              <a:avLst>
                <a:gd name="adj1" fmla="val 50000"/>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0" name="Shape 119"/>
            <p:cNvCxnSpPr>
              <a:stCxn id="9" idx="6"/>
              <a:endCxn id="10" idx="3"/>
            </p:cNvCxnSpPr>
            <p:nvPr/>
          </p:nvCxnSpPr>
          <p:spPr>
            <a:xfrm rot="5400000" flipH="1" flipV="1">
              <a:off x="6646796" y="4313244"/>
              <a:ext cx="761392" cy="364303"/>
            </a:xfrm>
            <a:prstGeom prst="curvedConnector3">
              <a:avLst>
                <a:gd name="adj1" fmla="val 50000"/>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Shape 119"/>
            <p:cNvCxnSpPr>
              <a:stCxn id="10" idx="1"/>
              <a:endCxn id="11" idx="0"/>
            </p:cNvCxnSpPr>
            <p:nvPr/>
          </p:nvCxnSpPr>
          <p:spPr>
            <a:xfrm>
              <a:off x="8140299" y="3870089"/>
              <a:ext cx="593905" cy="1446989"/>
            </a:xfrm>
            <a:prstGeom prst="curvedConnector3">
              <a:avLst>
                <a:gd name="adj1" fmla="val 164542"/>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14" idx="1"/>
              <a:endCxn id="6" idx="4"/>
            </p:cNvCxnSpPr>
            <p:nvPr/>
          </p:nvCxnSpPr>
          <p:spPr>
            <a:xfrm flipV="1">
              <a:off x="5051386" y="3184417"/>
              <a:ext cx="140812" cy="370475"/>
            </a:xfrm>
            <a:prstGeom prst="curvedConnector3">
              <a:avLst>
                <a:gd name="adj1" fmla="val 50000"/>
              </a:avLst>
            </a:prstGeom>
            <a:ln w="381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hape 99"/>
            <p:cNvCxnSpPr>
              <a:stCxn id="15" idx="7"/>
              <a:endCxn id="6" idx="3"/>
            </p:cNvCxnSpPr>
            <p:nvPr/>
          </p:nvCxnSpPr>
          <p:spPr>
            <a:xfrm rot="5400000" flipH="1" flipV="1">
              <a:off x="4183912" y="3323285"/>
              <a:ext cx="1452927" cy="1664567"/>
            </a:xfrm>
            <a:prstGeom prst="curvedConnector3">
              <a:avLst>
                <a:gd name="adj1" fmla="val 50000"/>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Curved Connector 177"/>
            <p:cNvCxnSpPr>
              <a:stCxn id="14" idx="5"/>
              <a:endCxn id="18" idx="3"/>
            </p:cNvCxnSpPr>
            <p:nvPr/>
          </p:nvCxnSpPr>
          <p:spPr>
            <a:xfrm rot="10800000">
              <a:off x="2609942" y="1753005"/>
              <a:ext cx="324505" cy="1291955"/>
            </a:xfrm>
            <a:prstGeom prst="curvedConnector2">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hape 99"/>
            <p:cNvCxnSpPr>
              <a:stCxn id="14" idx="2"/>
              <a:endCxn id="10" idx="5"/>
            </p:cNvCxnSpPr>
            <p:nvPr/>
          </p:nvCxnSpPr>
          <p:spPr>
            <a:xfrm rot="5400000" flipH="1" flipV="1">
              <a:off x="5490714" y="2473783"/>
              <a:ext cx="397923" cy="2580731"/>
            </a:xfrm>
            <a:prstGeom prst="curvedConnector4">
              <a:avLst>
                <a:gd name="adj1" fmla="val -57499"/>
                <a:gd name="adj2" fmla="val 60152"/>
              </a:avLst>
            </a:prstGeom>
            <a:ln w="38100">
              <a:solidFill>
                <a:srgbClr val="00B05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46" name="7-Point Star 45"/>
            <p:cNvSpPr/>
            <p:nvPr/>
          </p:nvSpPr>
          <p:spPr>
            <a:xfrm>
              <a:off x="4679425" y="1523899"/>
              <a:ext cx="1659260" cy="685597"/>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600" b="1" dirty="0" smtClean="0">
                  <a:solidFill>
                    <a:schemeClr val="tx1"/>
                  </a:solidFill>
                </a:rPr>
                <a:t>Planning</a:t>
              </a:r>
              <a:endParaRPr lang="en-US" sz="600" b="1" dirty="0">
                <a:solidFill>
                  <a:schemeClr val="tx1"/>
                </a:solidFill>
              </a:endParaRPr>
            </a:p>
          </p:txBody>
        </p:sp>
        <p:cxnSp>
          <p:nvCxnSpPr>
            <p:cNvPr id="47" name="Curved Connector 288"/>
            <p:cNvCxnSpPr>
              <a:stCxn id="14" idx="0"/>
              <a:endCxn id="46" idx="3"/>
            </p:cNvCxnSpPr>
            <p:nvPr/>
          </p:nvCxnSpPr>
          <p:spPr>
            <a:xfrm flipV="1">
              <a:off x="4818717" y="2209497"/>
              <a:ext cx="321443" cy="835464"/>
            </a:xfrm>
            <a:prstGeom prst="curvedConnector2">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48" name="7-Point Star 47"/>
            <p:cNvSpPr/>
            <p:nvPr/>
          </p:nvSpPr>
          <p:spPr>
            <a:xfrm>
              <a:off x="2773725" y="1753005"/>
              <a:ext cx="1908762" cy="685597"/>
            </a:xfrm>
            <a:prstGeom prst="star7">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600" b="1" dirty="0" smtClean="0">
                  <a:solidFill>
                    <a:schemeClr val="tx1"/>
                  </a:solidFill>
                </a:rPr>
                <a:t>Mental</a:t>
              </a:r>
            </a:p>
            <a:p>
              <a:pPr algn="ctr" fontAlgn="auto">
                <a:spcBef>
                  <a:spcPts val="0"/>
                </a:spcBef>
                <a:spcAft>
                  <a:spcPts val="0"/>
                </a:spcAft>
                <a:defRPr/>
              </a:pPr>
              <a:r>
                <a:rPr lang="en-US" sz="600" b="1" dirty="0" smtClean="0">
                  <a:solidFill>
                    <a:schemeClr val="tx1"/>
                  </a:solidFill>
                </a:rPr>
                <a:t>Simulation</a:t>
              </a:r>
              <a:endParaRPr lang="en-US" sz="600" b="1" dirty="0">
                <a:solidFill>
                  <a:schemeClr val="tx1"/>
                </a:solidFill>
              </a:endParaRPr>
            </a:p>
          </p:txBody>
        </p:sp>
        <p:cxnSp>
          <p:nvCxnSpPr>
            <p:cNvPr id="49" name="Curved Connector 48"/>
            <p:cNvCxnSpPr>
              <a:stCxn id="14" idx="6"/>
              <a:endCxn id="48" idx="2"/>
            </p:cNvCxnSpPr>
            <p:nvPr/>
          </p:nvCxnSpPr>
          <p:spPr>
            <a:xfrm rot="5400000" flipH="1" flipV="1">
              <a:off x="3824761" y="2491189"/>
              <a:ext cx="380697" cy="275523"/>
            </a:xfrm>
            <a:prstGeom prst="curvedConnector3">
              <a:avLst>
                <a:gd name="adj1" fmla="val 50000"/>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hape 29"/>
            <p:cNvCxnSpPr>
              <a:stCxn id="18" idx="1"/>
              <a:endCxn id="48" idx="6"/>
            </p:cNvCxnSpPr>
            <p:nvPr/>
          </p:nvCxnSpPr>
          <p:spPr>
            <a:xfrm>
              <a:off x="3431918" y="1515286"/>
              <a:ext cx="296952" cy="237720"/>
            </a:xfrm>
            <a:prstGeom prst="curved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52" name="Slide Number Placeholder 5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ABDFC80-F848-4074-9D09-2D86F6358E7C}" type="slidenum">
              <a:rPr lang="en-US" sz="1200">
                <a:solidFill>
                  <a:schemeClr val="tx1">
                    <a:tint val="75000"/>
                  </a:schemeClr>
                </a:solidFill>
                <a:latin typeface="+mn-lt"/>
              </a:rPr>
              <a:pPr algn="r" fontAlgn="auto">
                <a:spcBef>
                  <a:spcPts val="0"/>
                </a:spcBef>
                <a:spcAft>
                  <a:spcPts val="0"/>
                </a:spcAft>
                <a:defRPr/>
              </a:pPr>
              <a:t>50</a:t>
            </a:fld>
            <a:endParaRPr lang="en-US" sz="1200">
              <a:solidFill>
                <a:schemeClr val="tx1">
                  <a:tint val="75000"/>
                </a:schemeClr>
              </a:solidFill>
              <a:latin typeface="+mn-lt"/>
            </a:endParaRPr>
          </a:p>
        </p:txBody>
      </p:sp>
      <p:sp>
        <p:nvSpPr>
          <p:cNvPr id="53" name="Footer Placeholder 52"/>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rPr>
              <a:t>Fuzzy Awareness</a:t>
            </a:r>
          </a:p>
        </p:txBody>
      </p:sp>
      <p:sp>
        <p:nvSpPr>
          <p:cNvPr id="58" name="TextBox 57"/>
          <p:cNvSpPr txBox="1"/>
          <p:nvPr/>
        </p:nvSpPr>
        <p:spPr>
          <a:xfrm>
            <a:off x="4191000" y="5105400"/>
            <a:ext cx="2057400" cy="1298377"/>
          </a:xfrm>
          <a:prstGeom prst="wedgeEllipseCallout">
            <a:avLst>
              <a:gd name="adj1" fmla="val 52961"/>
              <a:gd name="adj2" fmla="val -102936"/>
            </a:avLst>
          </a:prstGeom>
          <a:solidFill>
            <a:srgbClr val="FFFF00"/>
          </a:solidFill>
          <a:ln>
            <a:solidFill>
              <a:schemeClr val="tx1"/>
            </a:solidFill>
          </a:ln>
        </p:spPr>
        <p:txBody>
          <a:bodyPr wrap="square" rtlCol="0">
            <a:spAutoFit/>
          </a:bodyPr>
          <a:lstStyle/>
          <a:p>
            <a:pPr algn="ctr"/>
            <a:r>
              <a:rPr lang="en-US" b="1" i="1" dirty="0" smtClean="0"/>
              <a:t>Non Linear Predictive Displays</a:t>
            </a:r>
            <a:endParaRPr lang="en-US" b="1" i="1" dirty="0"/>
          </a:p>
        </p:txBody>
      </p:sp>
      <p:sp>
        <p:nvSpPr>
          <p:cNvPr id="59" name="TextBox 58"/>
          <p:cNvSpPr txBox="1"/>
          <p:nvPr/>
        </p:nvSpPr>
        <p:spPr>
          <a:xfrm>
            <a:off x="5791200" y="1219200"/>
            <a:ext cx="2971800" cy="1168539"/>
          </a:xfrm>
          <a:prstGeom prst="wedgeEllipseCallout">
            <a:avLst>
              <a:gd name="adj1" fmla="val -44758"/>
              <a:gd name="adj2" fmla="val 149204"/>
            </a:avLst>
          </a:prstGeom>
          <a:solidFill>
            <a:srgbClr val="FFFF00"/>
          </a:solidFill>
          <a:ln>
            <a:solidFill>
              <a:schemeClr val="tx1"/>
            </a:solidFill>
          </a:ln>
        </p:spPr>
        <p:txBody>
          <a:bodyPr wrap="square" rtlCol="0">
            <a:spAutoFit/>
          </a:bodyPr>
          <a:lstStyle/>
          <a:p>
            <a:pPr algn="ctr"/>
            <a:r>
              <a:rPr lang="en-US" sz="1600" b="1" i="1" dirty="0" smtClean="0"/>
              <a:t>Intelligent Strategic Selection (Google, Facebook)</a:t>
            </a:r>
            <a:endParaRPr lang="en-US" sz="1600" b="1" i="1" dirty="0"/>
          </a:p>
        </p:txBody>
      </p:sp>
      <p:sp>
        <p:nvSpPr>
          <p:cNvPr id="60" name="TextBox 59"/>
          <p:cNvSpPr txBox="1"/>
          <p:nvPr/>
        </p:nvSpPr>
        <p:spPr>
          <a:xfrm>
            <a:off x="990600" y="838200"/>
            <a:ext cx="2057400" cy="519351"/>
          </a:xfrm>
          <a:prstGeom prst="wedgeEllipseCallout">
            <a:avLst>
              <a:gd name="adj1" fmla="val 84828"/>
              <a:gd name="adj2" fmla="val 353175"/>
            </a:avLst>
          </a:prstGeom>
          <a:solidFill>
            <a:srgbClr val="FFFF00"/>
          </a:solidFill>
          <a:ln>
            <a:solidFill>
              <a:schemeClr val="tx1"/>
            </a:solidFill>
          </a:ln>
        </p:spPr>
        <p:txBody>
          <a:bodyPr wrap="square" rtlCol="0">
            <a:spAutoFit/>
          </a:bodyPr>
          <a:lstStyle/>
          <a:p>
            <a:pPr algn="ctr"/>
            <a:r>
              <a:rPr lang="en-US" b="1" i="1" dirty="0" smtClean="0"/>
              <a:t>Mobile IT</a:t>
            </a:r>
            <a:endParaRPr lang="en-US" b="1" i="1" dirty="0"/>
          </a:p>
        </p:txBody>
      </p:sp>
      <p:sp>
        <p:nvSpPr>
          <p:cNvPr id="61" name="TextBox 60"/>
          <p:cNvSpPr txBox="1"/>
          <p:nvPr/>
        </p:nvSpPr>
        <p:spPr>
          <a:xfrm>
            <a:off x="0" y="1447800"/>
            <a:ext cx="2895600" cy="1731169"/>
          </a:xfrm>
          <a:prstGeom prst="wedgeEllipseCallout">
            <a:avLst>
              <a:gd name="adj1" fmla="val 51329"/>
              <a:gd name="adj2" fmla="val 83693"/>
            </a:avLst>
          </a:prstGeom>
          <a:solidFill>
            <a:schemeClr val="tx1"/>
          </a:solidFill>
          <a:ln>
            <a:solidFill>
              <a:schemeClr val="tx1"/>
            </a:solidFill>
          </a:ln>
        </p:spPr>
        <p:txBody>
          <a:bodyPr wrap="square" rtlCol="0">
            <a:spAutoFit/>
          </a:bodyPr>
          <a:lstStyle/>
          <a:p>
            <a:pPr algn="ctr"/>
            <a:r>
              <a:rPr lang="en-US" sz="1400" b="1" i="1" dirty="0" smtClean="0">
                <a:solidFill>
                  <a:srgbClr val="FFFF00"/>
                </a:solidFill>
              </a:rPr>
              <a:t>Expertise will always be needed, but mere mortals can do much more with </a:t>
            </a:r>
            <a:r>
              <a:rPr lang="en-US" b="1" i="1" dirty="0" smtClean="0">
                <a:solidFill>
                  <a:srgbClr val="FFFF00"/>
                </a:solidFill>
              </a:rPr>
              <a:t>ErgoTechnology</a:t>
            </a:r>
            <a:endParaRPr lang="en-US" b="1" i="1" dirty="0">
              <a:solidFill>
                <a:srgbClr val="FFFF00"/>
              </a:solidFill>
            </a:endParaRPr>
          </a:p>
        </p:txBody>
      </p:sp>
      <p:sp>
        <p:nvSpPr>
          <p:cNvPr id="62" name="TextBox 61"/>
          <p:cNvSpPr txBox="1"/>
          <p:nvPr/>
        </p:nvSpPr>
        <p:spPr>
          <a:xfrm>
            <a:off x="1371600" y="5334000"/>
            <a:ext cx="2362200" cy="1168539"/>
          </a:xfrm>
          <a:prstGeom prst="wedgeEllipseCallout">
            <a:avLst>
              <a:gd name="adj1" fmla="val 116476"/>
              <a:gd name="adj2" fmla="val -131505"/>
            </a:avLst>
          </a:prstGeom>
          <a:solidFill>
            <a:srgbClr val="FFFF00"/>
          </a:solidFill>
          <a:ln>
            <a:solidFill>
              <a:schemeClr val="tx1"/>
            </a:solidFill>
          </a:ln>
        </p:spPr>
        <p:txBody>
          <a:bodyPr wrap="square" rtlCol="0">
            <a:spAutoFit/>
          </a:bodyPr>
          <a:lstStyle/>
          <a:p>
            <a:pPr algn="ctr"/>
            <a:r>
              <a:rPr lang="en-US" sz="1600" b="1" i="1" dirty="0" smtClean="0"/>
              <a:t>Sensing / perceiving Technology</a:t>
            </a:r>
            <a:endParaRPr lang="en-US" sz="1600" b="1" i="1" dirty="0"/>
          </a:p>
        </p:txBody>
      </p:sp>
      <p:sp>
        <p:nvSpPr>
          <p:cNvPr id="63" name="TextBox 62"/>
          <p:cNvSpPr txBox="1"/>
          <p:nvPr/>
        </p:nvSpPr>
        <p:spPr>
          <a:xfrm>
            <a:off x="3276600" y="1143000"/>
            <a:ext cx="2362200" cy="1168539"/>
          </a:xfrm>
          <a:prstGeom prst="wedgeEllipseCallout">
            <a:avLst>
              <a:gd name="adj1" fmla="val 13859"/>
              <a:gd name="adj2" fmla="val 172642"/>
            </a:avLst>
          </a:prstGeom>
          <a:solidFill>
            <a:srgbClr val="FFFF00"/>
          </a:solidFill>
          <a:ln>
            <a:solidFill>
              <a:schemeClr val="tx1"/>
            </a:solidFill>
          </a:ln>
        </p:spPr>
        <p:txBody>
          <a:bodyPr wrap="square" rtlCol="0">
            <a:spAutoFit/>
          </a:bodyPr>
          <a:lstStyle/>
          <a:p>
            <a:pPr algn="ctr"/>
            <a:r>
              <a:rPr lang="en-US" sz="1600" b="1" i="1" dirty="0" smtClean="0"/>
              <a:t>Intelligent Chunking</a:t>
            </a:r>
          </a:p>
          <a:p>
            <a:pPr algn="ctr"/>
            <a:r>
              <a:rPr lang="en-US" sz="1600" b="1" i="1" dirty="0" smtClean="0"/>
              <a:t>Displays</a:t>
            </a:r>
            <a:endParaRPr lang="en-US" sz="1600" b="1" i="1" dirty="0"/>
          </a:p>
        </p:txBody>
      </p:sp>
      <p:sp>
        <p:nvSpPr>
          <p:cNvPr id="64" name="TextBox 63"/>
          <p:cNvSpPr txBox="1"/>
          <p:nvPr/>
        </p:nvSpPr>
        <p:spPr>
          <a:xfrm>
            <a:off x="152400" y="3962400"/>
            <a:ext cx="2362200" cy="1514773"/>
          </a:xfrm>
          <a:prstGeom prst="wedgeEllipseCallout">
            <a:avLst>
              <a:gd name="adj1" fmla="val 122320"/>
              <a:gd name="adj2" fmla="val -96071"/>
            </a:avLst>
          </a:prstGeom>
          <a:solidFill>
            <a:srgbClr val="FFFF00"/>
          </a:solidFill>
          <a:ln>
            <a:solidFill>
              <a:schemeClr val="tx1"/>
            </a:solidFill>
          </a:ln>
        </p:spPr>
        <p:txBody>
          <a:bodyPr wrap="square" rtlCol="0">
            <a:spAutoFit/>
          </a:bodyPr>
          <a:lstStyle/>
          <a:p>
            <a:pPr algn="ctr"/>
            <a:r>
              <a:rPr lang="en-US" sz="1600" b="1" i="1" dirty="0" smtClean="0"/>
              <a:t>User friendly portable simulators / simulations</a:t>
            </a:r>
            <a:endParaRPr lang="en-US" sz="1600" b="1" i="1" dirty="0"/>
          </a:p>
        </p:txBody>
      </p:sp>
      <p:sp>
        <p:nvSpPr>
          <p:cNvPr id="65" name="TextBox 64"/>
          <p:cNvSpPr txBox="1"/>
          <p:nvPr/>
        </p:nvSpPr>
        <p:spPr>
          <a:xfrm>
            <a:off x="7086600" y="4800600"/>
            <a:ext cx="2057400" cy="1644610"/>
          </a:xfrm>
          <a:prstGeom prst="wedgeEllipseCallout">
            <a:avLst>
              <a:gd name="adj1" fmla="val -49345"/>
              <a:gd name="adj2" fmla="val -82305"/>
            </a:avLst>
          </a:prstGeom>
          <a:solidFill>
            <a:srgbClr val="FFFF00"/>
          </a:solidFill>
          <a:ln>
            <a:solidFill>
              <a:schemeClr val="tx1"/>
            </a:solidFill>
          </a:ln>
        </p:spPr>
        <p:txBody>
          <a:bodyPr wrap="square" rtlCol="0">
            <a:spAutoFit/>
          </a:bodyPr>
          <a:lstStyle/>
          <a:p>
            <a:pPr algn="ctr"/>
            <a:r>
              <a:rPr lang="en-US" sz="1400" b="1" i="1" dirty="0" smtClean="0"/>
              <a:t>Automation with supervisory friendly Interfaces</a:t>
            </a:r>
            <a:endParaRPr lang="en-US" sz="1400" b="1" i="1" dirty="0"/>
          </a:p>
        </p:txBody>
      </p:sp>
      <p:sp>
        <p:nvSpPr>
          <p:cNvPr id="66" name="TextBox 65"/>
          <p:cNvSpPr txBox="1"/>
          <p:nvPr/>
        </p:nvSpPr>
        <p:spPr>
          <a:xfrm>
            <a:off x="7010400" y="2514600"/>
            <a:ext cx="2057400" cy="1298377"/>
          </a:xfrm>
          <a:prstGeom prst="wedgeEllipseCallout">
            <a:avLst>
              <a:gd name="adj1" fmla="val -59827"/>
              <a:gd name="adj2" fmla="val 54527"/>
            </a:avLst>
          </a:prstGeom>
          <a:solidFill>
            <a:srgbClr val="FFFF00"/>
          </a:solidFill>
          <a:ln>
            <a:solidFill>
              <a:schemeClr val="tx1"/>
            </a:solidFill>
          </a:ln>
        </p:spPr>
        <p:txBody>
          <a:bodyPr wrap="square" rtlCol="0">
            <a:spAutoFit/>
          </a:bodyPr>
          <a:lstStyle/>
          <a:p>
            <a:pPr algn="ctr"/>
            <a:r>
              <a:rPr lang="en-US" b="1" i="1" dirty="0" smtClean="0"/>
              <a:t>Objective Risk Analysis</a:t>
            </a:r>
            <a:endParaRPr lang="en-US" b="1" i="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The Car of the Future</a:t>
            </a:r>
            <a:endParaRPr lang="en-US" dirty="0"/>
          </a:p>
        </p:txBody>
      </p:sp>
      <p:sp>
        <p:nvSpPr>
          <p:cNvPr id="4" name="Slide Number Placeholder 3"/>
          <p:cNvSpPr>
            <a:spLocks noGrp="1"/>
          </p:cNvSpPr>
          <p:nvPr>
            <p:ph type="sldNum" sz="quarter" idx="12"/>
          </p:nvPr>
        </p:nvSpPr>
        <p:spPr/>
        <p:txBody>
          <a:bodyPr/>
          <a:lstStyle/>
          <a:p>
            <a:pPr>
              <a:defRPr/>
            </a:pPr>
            <a:fld id="{EFE08C97-5C44-42B1-8FCD-9B2B529C7F01}" type="slidenum">
              <a:rPr lang="en-US" smtClean="0"/>
              <a:pPr>
                <a:defRPr/>
              </a:pPr>
              <a:t>51</a:t>
            </a:fld>
            <a:endParaRPr lang="en-US"/>
          </a:p>
        </p:txBody>
      </p:sp>
      <p:pic>
        <p:nvPicPr>
          <p:cNvPr id="68610" name="Picture 2" descr="http://www.topnews.in/law/files/Traffic-Jam.jpg"/>
          <p:cNvPicPr>
            <a:picLocks noChangeAspect="1" noChangeArrowheads="1"/>
          </p:cNvPicPr>
          <p:nvPr/>
        </p:nvPicPr>
        <p:blipFill>
          <a:blip r:embed="rId2" cstate="print"/>
          <a:srcRect/>
          <a:stretch>
            <a:fillRect/>
          </a:stretch>
        </p:blipFill>
        <p:spPr bwMode="auto">
          <a:xfrm>
            <a:off x="533400" y="1066800"/>
            <a:ext cx="8324850" cy="4972050"/>
          </a:xfrm>
          <a:prstGeom prst="rect">
            <a:avLst/>
          </a:prstGeom>
          <a:noFill/>
        </p:spPr>
      </p:pic>
      <p:pic>
        <p:nvPicPr>
          <p:cNvPr id="68612" name="Picture 4" descr="http://click.infospace.com/ClickHandler.ashx?du=http%3a%2f%2fwww.komplettblog.ie%2fwp-content%2fuploads%2fjobs-ipad.jpg&amp;ru=http%3a%2f%2fwww.komplettblog.ie%2fwp-content%2fuploads%2fjobs-ipad.jpg&amp;ld=20120529&amp;ap=13&amp;app=1&amp;c=facemoods.v2.1.tbar&amp;s=facemoodsv2&amp;coi=372380&amp;cop=main-title&amp;euip=137.132.3.9&amp;npp=13&amp;p=0&amp;pp=0&amp;pvaid=af0e0907e1c74116bae72fecc812b91d&amp;ep=13&amp;mid=9&amp;hash=CF974D66B3432A1C7BBC49B84043DFC9"/>
          <p:cNvPicPr>
            <a:picLocks noChangeAspect="1" noChangeArrowheads="1"/>
          </p:cNvPicPr>
          <p:nvPr/>
        </p:nvPicPr>
        <p:blipFill>
          <a:blip r:embed="rId3" cstate="print"/>
          <a:srcRect/>
          <a:stretch>
            <a:fillRect/>
          </a:stretch>
        </p:blipFill>
        <p:spPr bwMode="auto">
          <a:xfrm>
            <a:off x="3352800" y="2514600"/>
            <a:ext cx="3132282" cy="1722755"/>
          </a:xfrm>
          <a:prstGeom prst="rect">
            <a:avLst/>
          </a:prstGeom>
          <a:solidFill>
            <a:srgbClr val="FFFF00"/>
          </a:solid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dirty="0" smtClean="0"/>
              <a:t>The Airplane of the Future</a:t>
            </a:r>
            <a:endParaRPr lang="en-US" dirty="0"/>
          </a:p>
        </p:txBody>
      </p:sp>
      <p:sp>
        <p:nvSpPr>
          <p:cNvPr id="4" name="Slide Number Placeholder 3"/>
          <p:cNvSpPr>
            <a:spLocks noGrp="1"/>
          </p:cNvSpPr>
          <p:nvPr>
            <p:ph type="sldNum" sz="quarter" idx="12"/>
          </p:nvPr>
        </p:nvSpPr>
        <p:spPr/>
        <p:txBody>
          <a:bodyPr/>
          <a:lstStyle/>
          <a:p>
            <a:pPr>
              <a:defRPr/>
            </a:pPr>
            <a:fld id="{EFE08C97-5C44-42B1-8FCD-9B2B529C7F01}" type="slidenum">
              <a:rPr lang="en-US" smtClean="0"/>
              <a:pPr>
                <a:defRPr/>
              </a:pPr>
              <a:t>52</a:t>
            </a:fld>
            <a:endParaRPr lang="en-US"/>
          </a:p>
        </p:txBody>
      </p:sp>
      <p:pic>
        <p:nvPicPr>
          <p:cNvPr id="72706" name="Picture 2" descr="http://3.bp.blogspot.com/_MpnA9si4GMs/SxPz58HSW8I/AAAAAAAAFiM/9GNsVxVGYDk/s1600/airbus-a380-1.jpg"/>
          <p:cNvPicPr>
            <a:picLocks noChangeAspect="1" noChangeArrowheads="1"/>
          </p:cNvPicPr>
          <p:nvPr/>
        </p:nvPicPr>
        <p:blipFill>
          <a:blip r:embed="rId2" cstate="print"/>
          <a:srcRect/>
          <a:stretch>
            <a:fillRect/>
          </a:stretch>
        </p:blipFill>
        <p:spPr bwMode="auto">
          <a:xfrm>
            <a:off x="1143000" y="1981200"/>
            <a:ext cx="7620000" cy="4067176"/>
          </a:xfrm>
          <a:prstGeom prst="rect">
            <a:avLst/>
          </a:prstGeom>
          <a:noFill/>
        </p:spPr>
      </p:pic>
      <p:sp>
        <p:nvSpPr>
          <p:cNvPr id="6" name="TextBox 5"/>
          <p:cNvSpPr txBox="1"/>
          <p:nvPr/>
        </p:nvSpPr>
        <p:spPr>
          <a:xfrm>
            <a:off x="228600" y="990600"/>
            <a:ext cx="2057400" cy="2207240"/>
          </a:xfrm>
          <a:prstGeom prst="wedgeEllipseCallout">
            <a:avLst>
              <a:gd name="adj1" fmla="val 28224"/>
              <a:gd name="adj2" fmla="val 132457"/>
            </a:avLst>
          </a:prstGeom>
          <a:solidFill>
            <a:srgbClr val="FFFF00"/>
          </a:solidFill>
          <a:ln>
            <a:solidFill>
              <a:schemeClr val="tx1"/>
            </a:solidFill>
          </a:ln>
        </p:spPr>
        <p:txBody>
          <a:bodyPr wrap="square" rtlCol="0">
            <a:spAutoFit/>
          </a:bodyPr>
          <a:lstStyle/>
          <a:p>
            <a:pPr algn="ctr"/>
            <a:r>
              <a:rPr lang="en-US" sz="3200" b="1" i="1" dirty="0" smtClean="0"/>
              <a:t>Look, no Pilot!</a:t>
            </a:r>
            <a:endParaRPr lang="en-US" sz="3200" b="1" i="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Student of the Future</a:t>
            </a:r>
            <a:endParaRPr lang="en-US" dirty="0"/>
          </a:p>
        </p:txBody>
      </p:sp>
      <p:sp>
        <p:nvSpPr>
          <p:cNvPr id="4" name="Slide Number Placeholder 3"/>
          <p:cNvSpPr>
            <a:spLocks noGrp="1"/>
          </p:cNvSpPr>
          <p:nvPr>
            <p:ph type="sldNum" sz="quarter" idx="12"/>
          </p:nvPr>
        </p:nvSpPr>
        <p:spPr/>
        <p:txBody>
          <a:bodyPr/>
          <a:lstStyle/>
          <a:p>
            <a:pPr>
              <a:defRPr/>
            </a:pPr>
            <a:fld id="{EFE08C97-5C44-42B1-8FCD-9B2B529C7F01}" type="slidenum">
              <a:rPr lang="en-US" smtClean="0"/>
              <a:pPr>
                <a:defRPr/>
              </a:pPr>
              <a:t>53</a:t>
            </a:fld>
            <a:endParaRPr lang="en-US"/>
          </a:p>
        </p:txBody>
      </p:sp>
      <p:pic>
        <p:nvPicPr>
          <p:cNvPr id="71682" name="Picture 2" descr="http://click.infospace.com/ClickHandler.ashx?du=http%3a%2f%2fwww.murfsystems.com%2fuploadedFiles%2fE-Learning.png&amp;ru=http%3a%2f%2fwww.murfsystems.com%2fuploadedFiles%2fE-Learning.png&amp;ld=20120529&amp;ap=6&amp;app=1&amp;c=facemoods.v2.1.tbar&amp;s=facemoodsv2&amp;coi=372380&amp;cop=main-title&amp;euip=137.132.3.9&amp;npp=6&amp;p=0&amp;pp=0&amp;pvaid=0a81028e30a0473cb26c9591e01b35be&amp;ep=6&amp;mid=9&amp;hash=66FD25A32D876544C89B55EA5666975E"/>
          <p:cNvPicPr>
            <a:picLocks noChangeAspect="1" noChangeArrowheads="1"/>
          </p:cNvPicPr>
          <p:nvPr/>
        </p:nvPicPr>
        <p:blipFill>
          <a:blip r:embed="rId2" cstate="print"/>
          <a:srcRect/>
          <a:stretch>
            <a:fillRect/>
          </a:stretch>
        </p:blipFill>
        <p:spPr bwMode="auto">
          <a:xfrm>
            <a:off x="5029200" y="1676400"/>
            <a:ext cx="3962400" cy="4258101"/>
          </a:xfrm>
          <a:prstGeom prst="rect">
            <a:avLst/>
          </a:prstGeom>
          <a:noFill/>
        </p:spPr>
      </p:pic>
      <p:pic>
        <p:nvPicPr>
          <p:cNvPr id="71684" name="Picture 4" descr="http://click.infospace.com/ClickHandler.ashx?du=http%3a%2f%2fwww.sophiescartoons.com%2fJpegs%2fisland.jpg&amp;ru=http%3a%2f%2fwww.sophiescartoons.com%2fJpegs%2fisland.jpg&amp;ld=20120529&amp;ap=20&amp;app=1&amp;c=facemoods.v2.1.tbar&amp;s=facemoodsv2&amp;coi=372380&amp;cop=main-title&amp;euip=137.132.3.9&amp;npp=20&amp;p=0&amp;pp=0&amp;pvaid=9da073b11288406eafeb481f211c92cb&amp;ep=20&amp;mid=9&amp;hash=260560EF117C52E6539E74CA6D2C888C"/>
          <p:cNvPicPr>
            <a:picLocks noChangeAspect="1" noChangeArrowheads="1"/>
          </p:cNvPicPr>
          <p:nvPr/>
        </p:nvPicPr>
        <p:blipFill>
          <a:blip r:embed="rId3" cstate="print"/>
          <a:srcRect/>
          <a:stretch>
            <a:fillRect/>
          </a:stretch>
        </p:blipFill>
        <p:spPr bwMode="auto">
          <a:xfrm>
            <a:off x="762000" y="1905000"/>
            <a:ext cx="4572000" cy="40640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ellipse">
            <a:avLst/>
          </a:prstGeom>
          <a:solidFill>
            <a:srgbClr val="FFFF00"/>
          </a:solidFill>
          <a:ln>
            <a:solidFill>
              <a:schemeClr val="tx1"/>
            </a:solidFill>
          </a:ln>
        </p:spPr>
        <p:txBody>
          <a:bodyPr>
            <a:normAutofit fontScale="90000"/>
          </a:bodyPr>
          <a:lstStyle/>
          <a:p>
            <a:r>
              <a:rPr lang="en-US" sz="2400" b="1" i="1" dirty="0" smtClean="0"/>
              <a:t>Does </a:t>
            </a:r>
            <a:r>
              <a:rPr lang="en-US" sz="2400" b="1" i="1" dirty="0" err="1" smtClean="0"/>
              <a:t>Fitts</a:t>
            </a:r>
            <a:r>
              <a:rPr lang="en-US" sz="2400" b="1" i="1" dirty="0" smtClean="0"/>
              <a:t> List need Reevaluating in the light of Contemporary Information Technology?</a:t>
            </a:r>
            <a:endParaRPr lang="en-US" sz="1400" b="1" i="1" dirty="0"/>
          </a:p>
        </p:txBody>
      </p:sp>
      <p:sp>
        <p:nvSpPr>
          <p:cNvPr id="3" name="Slide Number Placeholder 2"/>
          <p:cNvSpPr>
            <a:spLocks noGrp="1"/>
          </p:cNvSpPr>
          <p:nvPr>
            <p:ph type="sldNum" sz="quarter" idx="12"/>
          </p:nvPr>
        </p:nvSpPr>
        <p:spPr/>
        <p:txBody>
          <a:bodyPr/>
          <a:lstStyle/>
          <a:p>
            <a:pPr>
              <a:defRPr/>
            </a:pPr>
            <a:fld id="{2F5DE763-C79D-4329-A414-C46D9E0F34D6}" type="slidenum">
              <a:rPr lang="en-US" smtClean="0"/>
              <a:pPr>
                <a:defRPr/>
              </a:pPr>
              <a:t>54</a:t>
            </a:fld>
            <a:endParaRPr lang="en-US"/>
          </a:p>
        </p:txBody>
      </p:sp>
      <p:pic>
        <p:nvPicPr>
          <p:cNvPr id="1026" name="Picture 2" descr="http://ergotmc.gtri.gatech.edu/dgt/images/hbfg0207.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47800" y="1828800"/>
            <a:ext cx="6400801" cy="455174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1447800" y="1447800"/>
            <a:ext cx="6400800" cy="369332"/>
          </a:xfrm>
          <a:prstGeom prst="rect">
            <a:avLst/>
          </a:prstGeom>
        </p:spPr>
        <p:txBody>
          <a:bodyPr wrap="square">
            <a:spAutoFit/>
          </a:bodyPr>
          <a:lstStyle/>
          <a:p>
            <a:pPr algn="ctr"/>
            <a:r>
              <a:rPr lang="en-US" b="1" i="1" dirty="0" smtClean="0"/>
              <a:t>Allocation of Function between People and Machines</a:t>
            </a:r>
            <a:endParaRPr lang="en-US" dirty="0"/>
          </a:p>
        </p:txBody>
      </p:sp>
    </p:spTree>
    <p:extLst>
      <p:ext uri="{BB962C8B-B14F-4D97-AF65-F5344CB8AC3E}">
        <p14:creationId xmlns="" xmlns:p14="http://schemas.microsoft.com/office/powerpoint/2010/main" val="7004655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cache2.allposters.com/images/ADVG/825.jpg"/>
          <p:cNvPicPr>
            <a:picLocks noChangeAspect="1" noChangeArrowheads="1"/>
          </p:cNvPicPr>
          <p:nvPr/>
        </p:nvPicPr>
        <p:blipFill>
          <a:blip r:embed="rId2" cstate="print"/>
          <a:srcRect/>
          <a:stretch>
            <a:fillRect/>
          </a:stretch>
        </p:blipFill>
        <p:spPr bwMode="auto">
          <a:xfrm>
            <a:off x="5334000" y="3200400"/>
            <a:ext cx="2209800" cy="3336947"/>
          </a:xfrm>
          <a:prstGeom prst="rect">
            <a:avLst/>
          </a:prstGeom>
          <a:noFill/>
        </p:spPr>
      </p:pic>
      <p:sp>
        <p:nvSpPr>
          <p:cNvPr id="2" name="Title 1"/>
          <p:cNvSpPr>
            <a:spLocks noGrp="1"/>
          </p:cNvSpPr>
          <p:nvPr>
            <p:ph type="title"/>
          </p:nvPr>
        </p:nvSpPr>
        <p:spPr>
          <a:xfrm>
            <a:off x="457200" y="274638"/>
            <a:ext cx="5791200" cy="1020762"/>
          </a:xfrm>
        </p:spPr>
        <p:txBody>
          <a:bodyPr>
            <a:normAutofit fontScale="90000"/>
          </a:bodyPr>
          <a:lstStyle/>
          <a:p>
            <a:r>
              <a:rPr lang="en-US" sz="3600" dirty="0" smtClean="0"/>
              <a:t>Machines (computers) are:</a:t>
            </a:r>
            <a:endParaRPr lang="en-US" sz="3600" dirty="0"/>
          </a:p>
        </p:txBody>
      </p:sp>
      <p:sp>
        <p:nvSpPr>
          <p:cNvPr id="4" name="Slide Number Placeholder 3"/>
          <p:cNvSpPr>
            <a:spLocks noGrp="1"/>
          </p:cNvSpPr>
          <p:nvPr>
            <p:ph type="sldNum" sz="quarter" idx="12"/>
          </p:nvPr>
        </p:nvSpPr>
        <p:spPr/>
        <p:txBody>
          <a:bodyPr/>
          <a:lstStyle/>
          <a:p>
            <a:pPr>
              <a:defRPr/>
            </a:pPr>
            <a:fld id="{EFE08C97-5C44-42B1-8FCD-9B2B529C7F01}" type="slidenum">
              <a:rPr lang="en-US" smtClean="0"/>
              <a:pPr>
                <a:defRPr/>
              </a:pPr>
              <a:t>55</a:t>
            </a:fld>
            <a:endParaRPr lang="en-US"/>
          </a:p>
        </p:txBody>
      </p:sp>
      <p:sp>
        <p:nvSpPr>
          <p:cNvPr id="5" name="Content Placeholder 5"/>
          <p:cNvSpPr txBox="1">
            <a:spLocks/>
          </p:cNvSpPr>
          <p:nvPr/>
        </p:nvSpPr>
        <p:spPr>
          <a:xfrm>
            <a:off x="304800" y="1371600"/>
            <a:ext cx="5334000" cy="49530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Very focused, strong, precise, quick</a:t>
            </a:r>
          </a:p>
          <a:p>
            <a:r>
              <a:rPr lang="en-US" sz="2000" dirty="0" smtClean="0"/>
              <a:t>Insensitive to noise, harsh environments and distraction</a:t>
            </a:r>
          </a:p>
          <a:p>
            <a:r>
              <a:rPr lang="en-US" sz="2000" dirty="0" smtClean="0"/>
              <a:t>Don’t fluctuate and get tired</a:t>
            </a:r>
          </a:p>
          <a:p>
            <a:r>
              <a:rPr lang="en-US" sz="2000" dirty="0" smtClean="0"/>
              <a:t>Rule based (deductive reasoning)</a:t>
            </a:r>
          </a:p>
          <a:p>
            <a:pPr lvl="1"/>
            <a:r>
              <a:rPr lang="en-US" sz="2000" dirty="0" smtClean="0"/>
              <a:t>Have enormous computing power</a:t>
            </a:r>
          </a:p>
          <a:p>
            <a:pPr lvl="1"/>
            <a:r>
              <a:rPr lang="en-US" sz="2000" dirty="0" smtClean="0"/>
              <a:t>Some rules may be quite complex</a:t>
            </a:r>
          </a:p>
          <a:p>
            <a:pPr lvl="1"/>
            <a:r>
              <a:rPr lang="en-US" sz="2000" dirty="0" smtClean="0"/>
              <a:t>Rule may mimic / learn human behaviors based on history</a:t>
            </a:r>
          </a:p>
          <a:p>
            <a:pPr lvl="2"/>
            <a:r>
              <a:rPr lang="en-US" sz="1600" dirty="0" smtClean="0"/>
              <a:t>Google and Facebook know your preferences and habits</a:t>
            </a:r>
          </a:p>
          <a:p>
            <a:r>
              <a:rPr lang="en-US" sz="2000" dirty="0" smtClean="0"/>
              <a:t>Objective</a:t>
            </a:r>
          </a:p>
          <a:p>
            <a:pPr lvl="1"/>
            <a:r>
              <a:rPr lang="en-US" sz="2000" dirty="0" smtClean="0"/>
              <a:t>Have enormous breadth and depth</a:t>
            </a:r>
          </a:p>
          <a:p>
            <a:r>
              <a:rPr lang="en-US" sz="2000" dirty="0" smtClean="0"/>
              <a:t>Make nonlinear predictions</a:t>
            </a:r>
            <a:endParaRPr lang="en-US" sz="2000" dirty="0"/>
          </a:p>
        </p:txBody>
      </p:sp>
      <p:sp>
        <p:nvSpPr>
          <p:cNvPr id="6" name="TextBox 5"/>
          <p:cNvSpPr txBox="1"/>
          <p:nvPr/>
        </p:nvSpPr>
        <p:spPr>
          <a:xfrm>
            <a:off x="5867400" y="1066800"/>
            <a:ext cx="2743200" cy="2207240"/>
          </a:xfrm>
          <a:prstGeom prst="ellipse">
            <a:avLst/>
          </a:prstGeom>
          <a:solidFill>
            <a:srgbClr val="FFFF00"/>
          </a:solidFill>
          <a:ln>
            <a:solidFill>
              <a:schemeClr val="tx1"/>
            </a:solidFill>
          </a:ln>
        </p:spPr>
        <p:txBody>
          <a:bodyPr wrap="square" rtlCol="0">
            <a:spAutoFit/>
          </a:bodyPr>
          <a:lstStyle/>
          <a:p>
            <a:pPr algn="ctr"/>
            <a:r>
              <a:rPr lang="en-US" sz="2400" b="1" i="1" dirty="0" smtClean="0"/>
              <a:t>People are flexible, fallible and funny</a:t>
            </a:r>
            <a:endParaRPr lang="en-US" sz="2400" b="1" i="1" dirty="0"/>
          </a:p>
        </p:txBody>
      </p:sp>
      <p:sp>
        <p:nvSpPr>
          <p:cNvPr id="7" name="TextBox 6"/>
          <p:cNvSpPr txBox="1"/>
          <p:nvPr/>
        </p:nvSpPr>
        <p:spPr>
          <a:xfrm>
            <a:off x="6477000" y="3124200"/>
            <a:ext cx="2209800" cy="908864"/>
          </a:xfrm>
          <a:prstGeom prst="ellipse">
            <a:avLst/>
          </a:prstGeom>
          <a:solidFill>
            <a:srgbClr val="FFFF00"/>
          </a:solidFill>
          <a:ln>
            <a:solidFill>
              <a:schemeClr val="tx1"/>
            </a:solidFill>
          </a:ln>
        </p:spPr>
        <p:txBody>
          <a:bodyPr wrap="square" rtlCol="0">
            <a:spAutoFit/>
          </a:bodyPr>
          <a:lstStyle/>
          <a:p>
            <a:pPr algn="ctr"/>
            <a:r>
              <a:rPr lang="en-US" b="1" i="1" dirty="0" smtClean="0"/>
              <a:t>Computers don’t laugh</a:t>
            </a:r>
            <a:endParaRPr lang="en-US" b="1" i="1" dirty="0"/>
          </a:p>
        </p:txBody>
      </p:sp>
    </p:spTree>
    <p:extLst>
      <p:ext uri="{BB962C8B-B14F-4D97-AF65-F5344CB8AC3E}">
        <p14:creationId xmlns="" xmlns:p14="http://schemas.microsoft.com/office/powerpoint/2010/main" val="6133969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new “</a:t>
            </a:r>
            <a:r>
              <a:rPr lang="en-US" dirty="0" err="1" smtClean="0"/>
              <a:t>Fitts</a:t>
            </a:r>
            <a:r>
              <a:rPr lang="en-US" dirty="0" smtClean="0"/>
              <a:t> List”</a:t>
            </a:r>
            <a:endParaRPr lang="en-US" dirty="0"/>
          </a:p>
        </p:txBody>
      </p:sp>
      <p:sp>
        <p:nvSpPr>
          <p:cNvPr id="5" name="Slide Number Placeholder 4"/>
          <p:cNvSpPr>
            <a:spLocks noGrp="1"/>
          </p:cNvSpPr>
          <p:nvPr>
            <p:ph type="sldNum" sz="quarter" idx="12"/>
          </p:nvPr>
        </p:nvSpPr>
        <p:spPr/>
        <p:txBody>
          <a:bodyPr/>
          <a:lstStyle/>
          <a:p>
            <a:pPr>
              <a:defRPr/>
            </a:pPr>
            <a:fld id="{46AB969F-0ADD-42D8-B6D3-B0C61BB1FC39}" type="slidenum">
              <a:rPr lang="en-US" smtClean="0"/>
              <a:pPr>
                <a:defRPr/>
              </a:pPr>
              <a:t>56</a:t>
            </a:fld>
            <a:endParaRPr lang="en-US"/>
          </a:p>
        </p:txBody>
      </p:sp>
      <p:graphicFrame>
        <p:nvGraphicFramePr>
          <p:cNvPr id="10" name="Table 9"/>
          <p:cNvGraphicFramePr>
            <a:graphicFrameLocks noGrp="1"/>
          </p:cNvGraphicFramePr>
          <p:nvPr/>
        </p:nvGraphicFramePr>
        <p:xfrm>
          <a:off x="457200" y="1524000"/>
          <a:ext cx="8458200" cy="4800595"/>
        </p:xfrm>
        <a:graphic>
          <a:graphicData uri="http://schemas.openxmlformats.org/drawingml/2006/table">
            <a:tbl>
              <a:tblPr firstRow="1" bandRow="1">
                <a:tableStyleId>{5940675A-B579-460E-94D1-54222C63F5DA}</a:tableStyleId>
              </a:tblPr>
              <a:tblGrid>
                <a:gridCol w="4229100"/>
                <a:gridCol w="4229100"/>
              </a:tblGrid>
              <a:tr h="5268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People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Machines</a:t>
                      </a:r>
                    </a:p>
                  </a:txBody>
                  <a:tcPr/>
                </a:tc>
              </a:tr>
              <a:tr h="427370">
                <a:tc>
                  <a:txBody>
                    <a:bodyPr/>
                    <a:lstStyle/>
                    <a:p>
                      <a:pPr algn="ctr"/>
                      <a:endParaRPr lang="en-US"/>
                    </a:p>
                  </a:txBody>
                  <a:tcPr/>
                </a:tc>
                <a:tc>
                  <a:txBody>
                    <a:bodyPr/>
                    <a:lstStyle/>
                    <a:p>
                      <a:pPr algn="ctr"/>
                      <a:endParaRPr lang="en-US"/>
                    </a:p>
                  </a:txBody>
                  <a:tcPr/>
                </a:tc>
              </a:tr>
              <a:tr h="427370">
                <a:tc>
                  <a:txBody>
                    <a:bodyPr/>
                    <a:lstStyle/>
                    <a:p>
                      <a:pPr algn="ctr"/>
                      <a:endParaRPr lang="en-US"/>
                    </a:p>
                  </a:txBody>
                  <a:tcPr/>
                </a:tc>
                <a:tc>
                  <a:txBody>
                    <a:bodyPr/>
                    <a:lstStyle/>
                    <a:p>
                      <a:pPr algn="ctr"/>
                      <a:endParaRPr lang="en-US"/>
                    </a:p>
                  </a:txBody>
                  <a:tcPr/>
                </a:tc>
              </a:tr>
              <a:tr h="427370">
                <a:tc>
                  <a:txBody>
                    <a:bodyPr/>
                    <a:lstStyle/>
                    <a:p>
                      <a:pPr algn="ctr"/>
                      <a:endParaRPr lang="en-US"/>
                    </a:p>
                  </a:txBody>
                  <a:tcPr/>
                </a:tc>
                <a:tc>
                  <a:txBody>
                    <a:bodyPr/>
                    <a:lstStyle/>
                    <a:p>
                      <a:pPr algn="ctr"/>
                      <a:endParaRPr lang="en-US"/>
                    </a:p>
                  </a:txBody>
                  <a:tcPr/>
                </a:tc>
              </a:tr>
              <a:tr h="427370">
                <a:tc>
                  <a:txBody>
                    <a:bodyPr/>
                    <a:lstStyle/>
                    <a:p>
                      <a:pPr algn="ctr"/>
                      <a:endParaRPr lang="en-US"/>
                    </a:p>
                  </a:txBody>
                  <a:tcPr/>
                </a:tc>
                <a:tc>
                  <a:txBody>
                    <a:bodyPr/>
                    <a:lstStyle/>
                    <a:p>
                      <a:pPr algn="ctr"/>
                      <a:endParaRPr lang="en-US"/>
                    </a:p>
                  </a:txBody>
                  <a:tcPr/>
                </a:tc>
              </a:tr>
              <a:tr h="427370">
                <a:tc>
                  <a:txBody>
                    <a:bodyPr/>
                    <a:lstStyle/>
                    <a:p>
                      <a:pPr algn="ctr"/>
                      <a:endParaRPr lang="en-US"/>
                    </a:p>
                  </a:txBody>
                  <a:tcPr/>
                </a:tc>
                <a:tc>
                  <a:txBody>
                    <a:bodyPr/>
                    <a:lstStyle/>
                    <a:p>
                      <a:pPr algn="ctr"/>
                      <a:endParaRPr lang="en-US"/>
                    </a:p>
                  </a:txBody>
                  <a:tcPr/>
                </a:tc>
              </a:tr>
              <a:tr h="427370">
                <a:tc>
                  <a:txBody>
                    <a:bodyPr/>
                    <a:lstStyle/>
                    <a:p>
                      <a:pPr algn="ctr"/>
                      <a:endParaRPr lang="en-US"/>
                    </a:p>
                  </a:txBody>
                  <a:tcPr/>
                </a:tc>
                <a:tc>
                  <a:txBody>
                    <a:bodyPr/>
                    <a:lstStyle/>
                    <a:p>
                      <a:pPr algn="ctr"/>
                      <a:endParaRPr lang="en-US"/>
                    </a:p>
                  </a:txBody>
                  <a:tcPr/>
                </a:tc>
              </a:tr>
              <a:tr h="427370">
                <a:tc>
                  <a:txBody>
                    <a:bodyPr/>
                    <a:lstStyle/>
                    <a:p>
                      <a:pPr algn="ctr"/>
                      <a:endParaRPr lang="en-US"/>
                    </a:p>
                  </a:txBody>
                  <a:tcPr/>
                </a:tc>
                <a:tc>
                  <a:txBody>
                    <a:bodyPr/>
                    <a:lstStyle/>
                    <a:p>
                      <a:pPr algn="ctr"/>
                      <a:endParaRPr lang="en-US"/>
                    </a:p>
                  </a:txBody>
                  <a:tcPr/>
                </a:tc>
              </a:tr>
              <a:tr h="427370">
                <a:tc>
                  <a:txBody>
                    <a:bodyPr/>
                    <a:lstStyle/>
                    <a:p>
                      <a:pPr algn="ctr"/>
                      <a:endParaRPr lang="en-US"/>
                    </a:p>
                  </a:txBody>
                  <a:tcPr/>
                </a:tc>
                <a:tc>
                  <a:txBody>
                    <a:bodyPr/>
                    <a:lstStyle/>
                    <a:p>
                      <a:pPr algn="ctr"/>
                      <a:endParaRPr lang="en-US"/>
                    </a:p>
                  </a:txBody>
                  <a:tcPr/>
                </a:tc>
              </a:tr>
              <a:tr h="427370">
                <a:tc>
                  <a:txBody>
                    <a:bodyPr/>
                    <a:lstStyle/>
                    <a:p>
                      <a:pPr algn="ctr"/>
                      <a:endParaRPr lang="en-US" dirty="0"/>
                    </a:p>
                  </a:txBody>
                  <a:tcPr/>
                </a:tc>
                <a:tc>
                  <a:txBody>
                    <a:bodyPr/>
                    <a:lstStyle/>
                    <a:p>
                      <a:pPr algn="ctr"/>
                      <a:endParaRPr lang="en-US" dirty="0"/>
                    </a:p>
                  </a:txBody>
                  <a:tcPr/>
                </a:tc>
              </a:tr>
              <a:tr h="427370">
                <a:tc>
                  <a:txBody>
                    <a:bodyPr/>
                    <a:lstStyle/>
                    <a:p>
                      <a:pPr algn="ctr"/>
                      <a:endParaRPr lang="en-US" dirty="0"/>
                    </a:p>
                  </a:txBody>
                  <a:tcPr/>
                </a:tc>
                <a:tc>
                  <a:txBody>
                    <a:bodyPr/>
                    <a:lstStyle/>
                    <a:p>
                      <a:pPr algn="ctr"/>
                      <a:endParaRPr lang="en-US" dirty="0"/>
                    </a:p>
                  </a:txBody>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Slide Number Placeholder 2"/>
          <p:cNvSpPr>
            <a:spLocks noGrp="1"/>
          </p:cNvSpPr>
          <p:nvPr>
            <p:ph type="sldNum" sz="quarter" idx="12"/>
          </p:nvPr>
        </p:nvSpPr>
        <p:spPr bwMode="auto">
          <a:ln>
            <a:round/>
            <a:headEnd/>
            <a:tailEnd/>
          </a:ln>
        </p:spPr>
        <p:txBody>
          <a:bodyPr/>
          <a:lstStyle/>
          <a:p>
            <a:fld id="{2A1DB612-7E78-4491-A662-C558F4586414}" type="slidenum">
              <a:rPr lang="en-US" smtClean="0"/>
              <a:pPr/>
              <a:t>57</a:t>
            </a:fld>
            <a:endParaRPr lang="en-US" smtClean="0"/>
          </a:p>
        </p:txBody>
      </p:sp>
      <p:sp>
        <p:nvSpPr>
          <p:cNvPr id="185350" name="Title 1"/>
          <p:cNvSpPr>
            <a:spLocks noGrp="1"/>
          </p:cNvSpPr>
          <p:nvPr>
            <p:ph type="title"/>
          </p:nvPr>
        </p:nvSpPr>
        <p:spPr>
          <a:xfrm>
            <a:off x="914400" y="2286000"/>
            <a:ext cx="3810000" cy="1436687"/>
          </a:xfrm>
        </p:spPr>
        <p:txBody>
          <a:bodyPr>
            <a:normAutofit/>
          </a:bodyPr>
          <a:lstStyle/>
          <a:p>
            <a:r>
              <a:rPr lang="en-US" dirty="0" smtClean="0"/>
              <a:t>Managing your Money</a:t>
            </a:r>
            <a:br>
              <a:rPr lang="en-US" dirty="0" smtClean="0"/>
            </a:br>
            <a:r>
              <a:rPr lang="en-US" sz="3200" dirty="0" smtClean="0"/>
              <a:t>- “it ate my card!”</a:t>
            </a:r>
            <a:endParaRPr lang="en-US" dirty="0" smtClean="0"/>
          </a:p>
        </p:txBody>
      </p:sp>
      <p:pic>
        <p:nvPicPr>
          <p:cNvPr id="185349" name="Picture 2" descr="http://upload.wikimedia.org/wikipedia/commons/thumb/b/b1/ATM_750x1300.jpg/220px-ATM_750x1300.jpg">
            <a:hlinkClick r:id="rId3"/>
          </p:cNvPr>
          <p:cNvPicPr>
            <a:picLocks noChangeAspect="1" noChangeArrowheads="1"/>
          </p:cNvPicPr>
          <p:nvPr/>
        </p:nvPicPr>
        <p:blipFill>
          <a:blip r:embed="rId4" cstate="print"/>
          <a:srcRect/>
          <a:stretch>
            <a:fillRect/>
          </a:stretch>
        </p:blipFill>
        <p:spPr bwMode="auto">
          <a:xfrm>
            <a:off x="5562600" y="609600"/>
            <a:ext cx="3200400" cy="558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Slide Number Placeholder 3"/>
          <p:cNvSpPr>
            <a:spLocks noGrp="1"/>
          </p:cNvSpPr>
          <p:nvPr>
            <p:ph type="sldNum" sz="quarter" idx="12"/>
          </p:nvPr>
        </p:nvSpPr>
        <p:spPr bwMode="auto">
          <a:ln>
            <a:round/>
            <a:headEnd/>
            <a:tailEnd/>
          </a:ln>
        </p:spPr>
        <p:txBody>
          <a:bodyPr/>
          <a:lstStyle/>
          <a:p>
            <a:fld id="{91FF7B33-0690-478C-B3A3-DF582AB9F74C}" type="slidenum">
              <a:rPr lang="en-US" smtClean="0"/>
              <a:pPr/>
              <a:t>58</a:t>
            </a:fld>
            <a:endParaRPr lang="en-US" smtClean="0"/>
          </a:p>
        </p:txBody>
      </p:sp>
      <p:sp>
        <p:nvSpPr>
          <p:cNvPr id="183298" name="Title 1"/>
          <p:cNvSpPr>
            <a:spLocks noGrp="1"/>
          </p:cNvSpPr>
          <p:nvPr>
            <p:ph type="title"/>
          </p:nvPr>
        </p:nvSpPr>
        <p:spPr>
          <a:xfrm>
            <a:off x="914400" y="2895600"/>
            <a:ext cx="3048000" cy="1143000"/>
          </a:xfrm>
        </p:spPr>
        <p:txBody>
          <a:bodyPr>
            <a:normAutofit/>
          </a:bodyPr>
          <a:lstStyle/>
          <a:p>
            <a:r>
              <a:rPr lang="en-US" b="1" dirty="0" smtClean="0"/>
              <a:t>Controlling the TV</a:t>
            </a:r>
            <a:br>
              <a:rPr lang="en-US" b="1" dirty="0" smtClean="0"/>
            </a:br>
            <a:r>
              <a:rPr lang="en-US" b="1" dirty="0" smtClean="0"/>
              <a:t>- </a:t>
            </a:r>
            <a:r>
              <a:rPr lang="en-US" sz="3200" b="1" dirty="0" smtClean="0"/>
              <a:t>in the dark</a:t>
            </a:r>
            <a:endParaRPr lang="en-US" b="1" dirty="0" smtClean="0"/>
          </a:p>
        </p:txBody>
      </p:sp>
      <p:pic>
        <p:nvPicPr>
          <p:cNvPr id="183301" name="Picture 3" descr="C:\Documents and Settings\Brian Peacock\Desktop\Current\Ergonomics Pictures\100NIKON\DSCN1239.JPG"/>
          <p:cNvPicPr>
            <a:picLocks noChangeAspect="1" noChangeArrowheads="1"/>
          </p:cNvPicPr>
          <p:nvPr/>
        </p:nvPicPr>
        <p:blipFill>
          <a:blip r:embed="rId3" cstate="print"/>
          <a:srcRect l="27356" t="7831" r="52548" b="19318"/>
          <a:stretch>
            <a:fillRect/>
          </a:stretch>
        </p:blipFill>
        <p:spPr bwMode="auto">
          <a:xfrm>
            <a:off x="5257800" y="533400"/>
            <a:ext cx="2024063" cy="550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a:xfrm>
            <a:off x="914400" y="274638"/>
            <a:ext cx="6096000" cy="639762"/>
          </a:xfrm>
        </p:spPr>
        <p:txBody>
          <a:bodyPr>
            <a:normAutofit fontScale="90000"/>
          </a:bodyPr>
          <a:lstStyle/>
          <a:p>
            <a:r>
              <a:rPr lang="en-US" smtClean="0"/>
              <a:t>Football</a:t>
            </a:r>
          </a:p>
        </p:txBody>
      </p:sp>
      <p:sp>
        <p:nvSpPr>
          <p:cNvPr id="186371" name="Slide Number Placeholder 3"/>
          <p:cNvSpPr>
            <a:spLocks noGrp="1"/>
          </p:cNvSpPr>
          <p:nvPr>
            <p:ph type="sldNum" sz="quarter" idx="12"/>
          </p:nvPr>
        </p:nvSpPr>
        <p:spPr bwMode="auto">
          <a:ln>
            <a:round/>
            <a:headEnd/>
            <a:tailEnd/>
          </a:ln>
        </p:spPr>
        <p:txBody>
          <a:bodyPr/>
          <a:lstStyle/>
          <a:p>
            <a:fld id="{35DB13C4-4E8A-49DF-996C-CEA8E10B496C}" type="slidenum">
              <a:rPr lang="en-US" smtClean="0"/>
              <a:pPr/>
              <a:t>59</a:t>
            </a:fld>
            <a:endParaRPr lang="en-US" smtClean="0"/>
          </a:p>
        </p:txBody>
      </p:sp>
      <p:pic>
        <p:nvPicPr>
          <p:cNvPr id="186372" name="Picture 2" descr="England v Germany: Frank Lampard's disallowed goal highlights stupidity of Fifa's ruling"/>
          <p:cNvPicPr>
            <a:picLocks noChangeAspect="1" noChangeArrowheads="1"/>
          </p:cNvPicPr>
          <p:nvPr/>
        </p:nvPicPr>
        <p:blipFill>
          <a:blip r:embed="rId3" cstate="print"/>
          <a:srcRect/>
          <a:stretch>
            <a:fillRect/>
          </a:stretch>
        </p:blipFill>
        <p:spPr bwMode="auto">
          <a:xfrm>
            <a:off x="1066800" y="1447800"/>
            <a:ext cx="5410200" cy="3387725"/>
          </a:xfrm>
          <a:prstGeom prst="rect">
            <a:avLst/>
          </a:prstGeom>
          <a:noFill/>
          <a:ln w="9525">
            <a:noFill/>
            <a:miter lim="800000"/>
            <a:headEnd/>
            <a:tailEnd/>
          </a:ln>
        </p:spPr>
      </p:pic>
      <p:sp>
        <p:nvSpPr>
          <p:cNvPr id="186373" name="Rectangle 5"/>
          <p:cNvSpPr>
            <a:spLocks noChangeArrowheads="1"/>
          </p:cNvSpPr>
          <p:nvPr/>
        </p:nvSpPr>
        <p:spPr bwMode="auto">
          <a:xfrm>
            <a:off x="990600" y="4953000"/>
            <a:ext cx="3325813" cy="369888"/>
          </a:xfrm>
          <a:prstGeom prst="rect">
            <a:avLst/>
          </a:prstGeom>
          <a:noFill/>
          <a:ln w="9525">
            <a:noFill/>
            <a:miter lim="800000"/>
            <a:headEnd/>
            <a:tailEnd/>
          </a:ln>
        </p:spPr>
        <p:txBody>
          <a:bodyPr wrap="none">
            <a:spAutoFit/>
          </a:bodyPr>
          <a:lstStyle/>
          <a:p>
            <a:r>
              <a:rPr lang="en-US"/>
              <a:t>Can technology help referees?</a:t>
            </a:r>
          </a:p>
        </p:txBody>
      </p:sp>
      <p:sp>
        <p:nvSpPr>
          <p:cNvPr id="186374" name="TextBox 8"/>
          <p:cNvSpPr txBox="1">
            <a:spLocks noChangeArrowheads="1"/>
          </p:cNvSpPr>
          <p:nvPr/>
        </p:nvSpPr>
        <p:spPr bwMode="auto">
          <a:xfrm>
            <a:off x="2362200" y="5867400"/>
            <a:ext cx="6553200" cy="646113"/>
          </a:xfrm>
          <a:prstGeom prst="rect">
            <a:avLst/>
          </a:prstGeom>
          <a:solidFill>
            <a:srgbClr val="99FF66"/>
          </a:solidFill>
          <a:ln w="12700">
            <a:solidFill>
              <a:schemeClr val="tx1"/>
            </a:solidFill>
            <a:miter lim="800000"/>
            <a:headEnd/>
            <a:tailEnd/>
          </a:ln>
        </p:spPr>
        <p:txBody>
          <a:bodyPr>
            <a:spAutoFit/>
          </a:bodyPr>
          <a:lstStyle/>
          <a:p>
            <a:pPr algn="ctr"/>
            <a:r>
              <a:rPr lang="en-US" i="1" dirty="0"/>
              <a:t>In soccer, possession of the ball changes every 30 seconds – the game is full of “errors”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Describe 5 Control Situations</a:t>
            </a:r>
            <a:endParaRPr lang="en-US" dirty="0"/>
          </a:p>
        </p:txBody>
      </p:sp>
      <p:sp>
        <p:nvSpPr>
          <p:cNvPr id="5" name="Slide Number Placeholder 4"/>
          <p:cNvSpPr>
            <a:spLocks noGrp="1"/>
          </p:cNvSpPr>
          <p:nvPr>
            <p:ph type="sldNum" sz="quarter" idx="12"/>
          </p:nvPr>
        </p:nvSpPr>
        <p:spPr/>
        <p:txBody>
          <a:bodyPr/>
          <a:lstStyle/>
          <a:p>
            <a:pPr>
              <a:defRPr/>
            </a:pPr>
            <a:fld id="{221187AD-0078-41F9-B609-D13A2AA37E28}" type="slidenum">
              <a:rPr lang="en-US" smtClean="0"/>
              <a:pPr>
                <a:defRPr/>
              </a:pPr>
              <a:t>6</a:t>
            </a:fld>
            <a:endParaRPr lang="en-US"/>
          </a:p>
        </p:txBody>
      </p:sp>
      <p:grpSp>
        <p:nvGrpSpPr>
          <p:cNvPr id="6" name="Group 5"/>
          <p:cNvGrpSpPr/>
          <p:nvPr/>
        </p:nvGrpSpPr>
        <p:grpSpPr>
          <a:xfrm>
            <a:off x="304800" y="2209800"/>
            <a:ext cx="5410200" cy="2895600"/>
            <a:chOff x="152400" y="1066800"/>
            <a:chExt cx="8991600" cy="5486400"/>
          </a:xfrm>
        </p:grpSpPr>
        <p:sp>
          <p:nvSpPr>
            <p:cNvPr id="7" name="Rectangle 3"/>
            <p:cNvSpPr>
              <a:spLocks noChangeArrowheads="1"/>
            </p:cNvSpPr>
            <p:nvPr/>
          </p:nvSpPr>
          <p:spPr bwMode="auto">
            <a:xfrm>
              <a:off x="1028700" y="2247900"/>
              <a:ext cx="1143000" cy="685800"/>
            </a:xfrm>
            <a:prstGeom prst="rect">
              <a:avLst/>
            </a:prstGeom>
            <a:solidFill>
              <a:srgbClr val="00B050"/>
            </a:solidFill>
            <a:ln w="9525">
              <a:solidFill>
                <a:schemeClr val="tx1"/>
              </a:solidFill>
              <a:miter lim="800000"/>
              <a:headEnd/>
              <a:tailEnd/>
            </a:ln>
          </p:spPr>
          <p:txBody>
            <a:bodyPr wrap="none" anchor="ctr"/>
            <a:lstStyle/>
            <a:p>
              <a:pPr algn="ctr"/>
              <a:r>
                <a:rPr lang="en-US" sz="1100" b="1"/>
                <a:t>Input</a:t>
              </a:r>
            </a:p>
          </p:txBody>
        </p:sp>
        <p:sp>
          <p:nvSpPr>
            <p:cNvPr id="8" name="Rectangle 4"/>
            <p:cNvSpPr>
              <a:spLocks noChangeArrowheads="1"/>
            </p:cNvSpPr>
            <p:nvPr/>
          </p:nvSpPr>
          <p:spPr bwMode="auto">
            <a:xfrm>
              <a:off x="3867150" y="4568031"/>
              <a:ext cx="1238250" cy="685800"/>
            </a:xfrm>
            <a:prstGeom prst="rect">
              <a:avLst/>
            </a:prstGeom>
            <a:solidFill>
              <a:srgbClr val="FFFF00"/>
            </a:solidFill>
            <a:ln w="9525">
              <a:solidFill>
                <a:schemeClr val="tx1"/>
              </a:solidFill>
              <a:miter lim="800000"/>
              <a:headEnd/>
              <a:tailEnd/>
            </a:ln>
          </p:spPr>
          <p:txBody>
            <a:bodyPr wrap="none" anchor="ctr"/>
            <a:lstStyle/>
            <a:p>
              <a:pPr algn="ctr"/>
              <a:r>
                <a:rPr lang="en-US" sz="1050" b="1"/>
                <a:t>Adaptive</a:t>
              </a:r>
            </a:p>
            <a:p>
              <a:pPr algn="ctr"/>
              <a:r>
                <a:rPr lang="en-US" sz="1050" b="1"/>
                <a:t>Control</a:t>
              </a:r>
            </a:p>
          </p:txBody>
        </p:sp>
        <p:sp>
          <p:nvSpPr>
            <p:cNvPr id="9" name="Rectangle 5"/>
            <p:cNvSpPr>
              <a:spLocks noChangeArrowheads="1"/>
            </p:cNvSpPr>
            <p:nvPr/>
          </p:nvSpPr>
          <p:spPr bwMode="auto">
            <a:xfrm>
              <a:off x="3848100" y="2247900"/>
              <a:ext cx="1143000" cy="685800"/>
            </a:xfrm>
            <a:prstGeom prst="rect">
              <a:avLst/>
            </a:prstGeom>
            <a:solidFill>
              <a:srgbClr val="E7E7B7"/>
            </a:solidFill>
            <a:ln w="9525">
              <a:solidFill>
                <a:schemeClr val="tx1"/>
              </a:solidFill>
              <a:miter lim="800000"/>
              <a:headEnd/>
              <a:tailEnd/>
            </a:ln>
          </p:spPr>
          <p:txBody>
            <a:bodyPr wrap="none" anchor="ctr"/>
            <a:lstStyle/>
            <a:p>
              <a:pPr algn="ctr"/>
              <a:r>
                <a:rPr lang="en-US" sz="1000"/>
                <a:t>Process</a:t>
              </a:r>
            </a:p>
          </p:txBody>
        </p:sp>
        <p:sp>
          <p:nvSpPr>
            <p:cNvPr id="10" name="Rectangle 6"/>
            <p:cNvSpPr>
              <a:spLocks noChangeArrowheads="1"/>
            </p:cNvSpPr>
            <p:nvPr/>
          </p:nvSpPr>
          <p:spPr bwMode="auto">
            <a:xfrm>
              <a:off x="5943600" y="1828800"/>
              <a:ext cx="2590800" cy="1524000"/>
            </a:xfrm>
            <a:prstGeom prst="rect">
              <a:avLst/>
            </a:prstGeom>
            <a:noFill/>
            <a:ln w="9525">
              <a:solidFill>
                <a:schemeClr val="tx1"/>
              </a:solidFill>
              <a:miter lim="800000"/>
              <a:headEnd/>
              <a:tailEnd/>
            </a:ln>
          </p:spPr>
          <p:txBody>
            <a:bodyPr wrap="none" anchor="ctr"/>
            <a:lstStyle/>
            <a:p>
              <a:pPr algn="ctr"/>
              <a:r>
                <a:rPr lang="en-US" sz="1100" b="1" dirty="0"/>
                <a:t>Output - Time,</a:t>
              </a:r>
            </a:p>
            <a:p>
              <a:pPr algn="ctr"/>
              <a:r>
                <a:rPr lang="en-US" sz="1100" b="1" dirty="0"/>
                <a:t>Accuracy and </a:t>
              </a:r>
            </a:p>
            <a:p>
              <a:pPr algn="ctr"/>
              <a:r>
                <a:rPr lang="en-US" sz="1100" b="1" dirty="0"/>
                <a:t>Consequences</a:t>
              </a:r>
            </a:p>
          </p:txBody>
        </p:sp>
        <p:sp>
          <p:nvSpPr>
            <p:cNvPr id="11" name="Rectangle 7"/>
            <p:cNvSpPr>
              <a:spLocks noChangeArrowheads="1"/>
            </p:cNvSpPr>
            <p:nvPr/>
          </p:nvSpPr>
          <p:spPr bwMode="auto">
            <a:xfrm>
              <a:off x="3867150" y="3581400"/>
              <a:ext cx="1238250" cy="685800"/>
            </a:xfrm>
            <a:prstGeom prst="rect">
              <a:avLst/>
            </a:prstGeom>
            <a:solidFill>
              <a:srgbClr val="FFFF66"/>
            </a:solidFill>
            <a:ln w="9525">
              <a:solidFill>
                <a:schemeClr val="tx1"/>
              </a:solidFill>
              <a:miter lim="800000"/>
              <a:headEnd/>
              <a:tailEnd/>
            </a:ln>
          </p:spPr>
          <p:txBody>
            <a:bodyPr wrap="none" anchor="ctr"/>
            <a:lstStyle/>
            <a:p>
              <a:pPr algn="ctr"/>
              <a:r>
                <a:rPr lang="en-US" sz="1050" b="1"/>
                <a:t>Feedback</a:t>
              </a:r>
            </a:p>
            <a:p>
              <a:pPr algn="ctr"/>
              <a:r>
                <a:rPr lang="en-US" sz="1050" b="1"/>
                <a:t>Control</a:t>
              </a:r>
            </a:p>
          </p:txBody>
        </p:sp>
        <p:sp>
          <p:nvSpPr>
            <p:cNvPr id="12" name="Rectangle 8"/>
            <p:cNvSpPr>
              <a:spLocks noChangeArrowheads="1"/>
            </p:cNvSpPr>
            <p:nvPr/>
          </p:nvSpPr>
          <p:spPr bwMode="auto">
            <a:xfrm>
              <a:off x="304800" y="1143000"/>
              <a:ext cx="2590800" cy="685800"/>
            </a:xfrm>
            <a:prstGeom prst="rect">
              <a:avLst/>
            </a:prstGeom>
            <a:solidFill>
              <a:srgbClr val="FFFF00"/>
            </a:solidFill>
            <a:ln w="9525">
              <a:solidFill>
                <a:schemeClr val="tx1"/>
              </a:solidFill>
              <a:miter lim="800000"/>
              <a:headEnd/>
              <a:tailEnd/>
            </a:ln>
          </p:spPr>
          <p:txBody>
            <a:bodyPr wrap="none" anchor="ctr"/>
            <a:lstStyle/>
            <a:p>
              <a:pPr algn="ctr"/>
              <a:r>
                <a:rPr lang="en-US" sz="1000"/>
                <a:t>Prediction (Probabilistic)</a:t>
              </a:r>
            </a:p>
          </p:txBody>
        </p:sp>
        <p:sp>
          <p:nvSpPr>
            <p:cNvPr id="13" name="Rectangle 9"/>
            <p:cNvSpPr>
              <a:spLocks noChangeArrowheads="1"/>
            </p:cNvSpPr>
            <p:nvPr/>
          </p:nvSpPr>
          <p:spPr bwMode="auto">
            <a:xfrm>
              <a:off x="3352800" y="1066800"/>
              <a:ext cx="2133600" cy="838200"/>
            </a:xfrm>
            <a:prstGeom prst="rect">
              <a:avLst/>
            </a:prstGeom>
            <a:solidFill>
              <a:srgbClr val="FF0000"/>
            </a:solidFill>
            <a:ln w="9525">
              <a:solidFill>
                <a:schemeClr val="tx1"/>
              </a:solidFill>
              <a:miter lim="800000"/>
              <a:headEnd/>
              <a:tailEnd/>
            </a:ln>
          </p:spPr>
          <p:txBody>
            <a:bodyPr wrap="none" anchor="ctr"/>
            <a:lstStyle/>
            <a:p>
              <a:pPr algn="ctr"/>
              <a:r>
                <a:rPr lang="en-US" sz="900" b="1" dirty="0"/>
                <a:t>Uncontrollable </a:t>
              </a:r>
            </a:p>
            <a:p>
              <a:pPr algn="ctr"/>
              <a:r>
                <a:rPr lang="en-US" sz="900" b="1" dirty="0"/>
                <a:t>External</a:t>
              </a:r>
            </a:p>
            <a:p>
              <a:pPr algn="ctr"/>
              <a:r>
                <a:rPr lang="en-US" sz="900" b="1" dirty="0"/>
                <a:t>Input</a:t>
              </a:r>
            </a:p>
          </p:txBody>
        </p:sp>
        <p:sp>
          <p:nvSpPr>
            <p:cNvPr id="14" name="Rectangle 10"/>
            <p:cNvSpPr>
              <a:spLocks noChangeArrowheads="1"/>
            </p:cNvSpPr>
            <p:nvPr/>
          </p:nvSpPr>
          <p:spPr bwMode="auto">
            <a:xfrm>
              <a:off x="3867150" y="5558631"/>
              <a:ext cx="1238250" cy="685800"/>
            </a:xfrm>
            <a:prstGeom prst="rect">
              <a:avLst/>
            </a:prstGeom>
            <a:solidFill>
              <a:srgbClr val="FFC000"/>
            </a:solidFill>
            <a:ln w="9525">
              <a:solidFill>
                <a:schemeClr val="tx1"/>
              </a:solidFill>
              <a:miter lim="800000"/>
              <a:headEnd/>
              <a:tailEnd/>
            </a:ln>
          </p:spPr>
          <p:txBody>
            <a:bodyPr wrap="none" anchor="ctr"/>
            <a:lstStyle/>
            <a:p>
              <a:pPr algn="ctr"/>
              <a:r>
                <a:rPr lang="en-US" sz="1050" b="1" dirty="0"/>
                <a:t>Learning</a:t>
              </a:r>
            </a:p>
            <a:p>
              <a:pPr algn="ctr"/>
              <a:r>
                <a:rPr lang="en-US" sz="1050" b="1" dirty="0"/>
                <a:t>Control</a:t>
              </a:r>
            </a:p>
          </p:txBody>
        </p:sp>
        <p:sp>
          <p:nvSpPr>
            <p:cNvPr id="15" name="Oval 11"/>
            <p:cNvSpPr>
              <a:spLocks noChangeArrowheads="1"/>
            </p:cNvSpPr>
            <p:nvPr/>
          </p:nvSpPr>
          <p:spPr bwMode="auto">
            <a:xfrm>
              <a:off x="6667500" y="5558631"/>
              <a:ext cx="1143000" cy="685800"/>
            </a:xfrm>
            <a:prstGeom prst="ellipse">
              <a:avLst/>
            </a:prstGeom>
            <a:solidFill>
              <a:srgbClr val="F9FBA3"/>
            </a:solidFill>
            <a:ln w="9525">
              <a:solidFill>
                <a:schemeClr val="tx1"/>
              </a:solidFill>
              <a:round/>
              <a:headEnd/>
              <a:tailEnd/>
            </a:ln>
          </p:spPr>
          <p:txBody>
            <a:bodyPr wrap="none" anchor="ctr"/>
            <a:lstStyle/>
            <a:p>
              <a:pPr algn="ctr"/>
              <a:r>
                <a:rPr lang="en-US" sz="1050" b="1" dirty="0" smtClean="0"/>
                <a:t>Expert</a:t>
              </a:r>
              <a:endParaRPr lang="en-US" sz="1050" b="1" dirty="0"/>
            </a:p>
          </p:txBody>
        </p:sp>
        <p:sp>
          <p:nvSpPr>
            <p:cNvPr id="16" name="Oval 12"/>
            <p:cNvSpPr>
              <a:spLocks noChangeArrowheads="1"/>
            </p:cNvSpPr>
            <p:nvPr/>
          </p:nvSpPr>
          <p:spPr bwMode="auto">
            <a:xfrm>
              <a:off x="6667500" y="4568031"/>
              <a:ext cx="1143000" cy="685800"/>
            </a:xfrm>
            <a:prstGeom prst="ellipse">
              <a:avLst/>
            </a:prstGeom>
            <a:solidFill>
              <a:srgbClr val="F9FBA3"/>
            </a:solidFill>
            <a:ln w="9525">
              <a:solidFill>
                <a:schemeClr val="tx1"/>
              </a:solidFill>
              <a:round/>
              <a:headEnd/>
              <a:tailEnd/>
            </a:ln>
          </p:spPr>
          <p:txBody>
            <a:bodyPr wrap="none" anchor="ctr"/>
            <a:lstStyle/>
            <a:p>
              <a:pPr algn="ctr"/>
              <a:r>
                <a:rPr lang="en-US" sz="1050" b="1" dirty="0" smtClean="0"/>
                <a:t>Trainee</a:t>
              </a:r>
              <a:endParaRPr lang="en-US" sz="1050" b="1" dirty="0"/>
            </a:p>
          </p:txBody>
        </p:sp>
        <p:cxnSp>
          <p:nvCxnSpPr>
            <p:cNvPr id="17" name="AutoShape 13"/>
            <p:cNvCxnSpPr>
              <a:cxnSpLocks noChangeShapeType="1"/>
              <a:stCxn id="7" idx="3"/>
              <a:endCxn id="9" idx="1"/>
            </p:cNvCxnSpPr>
            <p:nvPr/>
          </p:nvCxnSpPr>
          <p:spPr bwMode="auto">
            <a:xfrm>
              <a:off x="2171700" y="2590800"/>
              <a:ext cx="1676400" cy="0"/>
            </a:xfrm>
            <a:prstGeom prst="straightConnector1">
              <a:avLst/>
            </a:prstGeom>
            <a:noFill/>
            <a:ln w="9525">
              <a:solidFill>
                <a:schemeClr val="tx1"/>
              </a:solidFill>
              <a:round/>
              <a:headEnd/>
              <a:tailEnd type="triangle" w="med" len="med"/>
            </a:ln>
          </p:spPr>
        </p:cxnSp>
        <p:cxnSp>
          <p:nvCxnSpPr>
            <p:cNvPr id="18" name="AutoShape 14"/>
            <p:cNvCxnSpPr>
              <a:cxnSpLocks noChangeShapeType="1"/>
              <a:stCxn id="15" idx="2"/>
              <a:endCxn id="14" idx="3"/>
            </p:cNvCxnSpPr>
            <p:nvPr/>
          </p:nvCxnSpPr>
          <p:spPr bwMode="auto">
            <a:xfrm flipH="1">
              <a:off x="5105400" y="5901531"/>
              <a:ext cx="1562100" cy="0"/>
            </a:xfrm>
            <a:prstGeom prst="straightConnector1">
              <a:avLst/>
            </a:prstGeom>
            <a:noFill/>
            <a:ln w="9525">
              <a:solidFill>
                <a:schemeClr val="tx1"/>
              </a:solidFill>
              <a:round/>
              <a:headEnd type="triangle" w="med" len="med"/>
              <a:tailEnd type="triangle" w="med" len="med"/>
            </a:ln>
          </p:spPr>
        </p:cxnSp>
        <p:cxnSp>
          <p:nvCxnSpPr>
            <p:cNvPr id="19" name="AutoShape 15"/>
            <p:cNvCxnSpPr>
              <a:cxnSpLocks noChangeShapeType="1"/>
              <a:stCxn id="9" idx="0"/>
              <a:endCxn id="13" idx="2"/>
            </p:cNvCxnSpPr>
            <p:nvPr/>
          </p:nvCxnSpPr>
          <p:spPr bwMode="auto">
            <a:xfrm flipV="1">
              <a:off x="4419600" y="1905000"/>
              <a:ext cx="0" cy="342900"/>
            </a:xfrm>
            <a:prstGeom prst="straightConnector1">
              <a:avLst/>
            </a:prstGeom>
            <a:noFill/>
            <a:ln w="9525">
              <a:solidFill>
                <a:schemeClr val="tx1"/>
              </a:solidFill>
              <a:round/>
              <a:headEnd type="triangle" w="med" len="med"/>
              <a:tailEnd/>
            </a:ln>
          </p:spPr>
        </p:cxnSp>
        <p:cxnSp>
          <p:nvCxnSpPr>
            <p:cNvPr id="20" name="AutoShape 16"/>
            <p:cNvCxnSpPr>
              <a:cxnSpLocks noChangeShapeType="1"/>
              <a:stCxn id="9" idx="3"/>
              <a:endCxn id="10" idx="1"/>
            </p:cNvCxnSpPr>
            <p:nvPr/>
          </p:nvCxnSpPr>
          <p:spPr bwMode="auto">
            <a:xfrm>
              <a:off x="4991100" y="2590800"/>
              <a:ext cx="952500" cy="0"/>
            </a:xfrm>
            <a:prstGeom prst="straightConnector1">
              <a:avLst/>
            </a:prstGeom>
            <a:noFill/>
            <a:ln w="9525">
              <a:solidFill>
                <a:schemeClr val="tx1"/>
              </a:solidFill>
              <a:round/>
              <a:headEnd/>
              <a:tailEnd type="triangle" w="med" len="med"/>
            </a:ln>
          </p:spPr>
        </p:cxnSp>
        <p:cxnSp>
          <p:nvCxnSpPr>
            <p:cNvPr id="21" name="AutoShape 17"/>
            <p:cNvCxnSpPr>
              <a:cxnSpLocks noChangeShapeType="1"/>
              <a:stCxn id="10" idx="2"/>
              <a:endCxn id="32" idx="0"/>
            </p:cNvCxnSpPr>
            <p:nvPr/>
          </p:nvCxnSpPr>
          <p:spPr bwMode="auto">
            <a:xfrm rot="5400000">
              <a:off x="7124700" y="3467100"/>
              <a:ext cx="228600" cy="12700"/>
            </a:xfrm>
            <a:prstGeom prst="bentConnector3">
              <a:avLst>
                <a:gd name="adj1" fmla="val 50000"/>
              </a:avLst>
            </a:prstGeom>
            <a:noFill/>
            <a:ln w="9525">
              <a:solidFill>
                <a:schemeClr val="tx1"/>
              </a:solidFill>
              <a:miter lim="800000"/>
              <a:headEnd/>
              <a:tailEnd type="triangle" w="med" len="med"/>
            </a:ln>
          </p:spPr>
        </p:cxnSp>
        <p:cxnSp>
          <p:nvCxnSpPr>
            <p:cNvPr id="22" name="AutoShape 18"/>
            <p:cNvCxnSpPr>
              <a:cxnSpLocks noChangeShapeType="1"/>
              <a:stCxn id="11" idx="1"/>
              <a:endCxn id="7" idx="2"/>
            </p:cNvCxnSpPr>
            <p:nvPr/>
          </p:nvCxnSpPr>
          <p:spPr bwMode="auto">
            <a:xfrm rot="10800000">
              <a:off x="1600200" y="2933700"/>
              <a:ext cx="2266950" cy="990600"/>
            </a:xfrm>
            <a:prstGeom prst="bentConnector2">
              <a:avLst/>
            </a:prstGeom>
            <a:noFill/>
            <a:ln w="9525">
              <a:solidFill>
                <a:schemeClr val="tx1"/>
              </a:solidFill>
              <a:miter lim="800000"/>
              <a:headEnd/>
              <a:tailEnd type="triangle" w="med" len="med"/>
            </a:ln>
          </p:spPr>
        </p:cxnSp>
        <p:cxnSp>
          <p:nvCxnSpPr>
            <p:cNvPr id="23" name="AutoShape 19"/>
            <p:cNvCxnSpPr>
              <a:cxnSpLocks noChangeShapeType="1"/>
              <a:stCxn id="16" idx="2"/>
              <a:endCxn id="8" idx="3"/>
            </p:cNvCxnSpPr>
            <p:nvPr/>
          </p:nvCxnSpPr>
          <p:spPr bwMode="auto">
            <a:xfrm flipH="1">
              <a:off x="5105400" y="4910931"/>
              <a:ext cx="1562100" cy="0"/>
            </a:xfrm>
            <a:prstGeom prst="straightConnector1">
              <a:avLst/>
            </a:prstGeom>
            <a:noFill/>
            <a:ln w="9525">
              <a:solidFill>
                <a:schemeClr val="tx1"/>
              </a:solidFill>
              <a:round/>
              <a:headEnd/>
              <a:tailEnd type="triangle" w="med" len="med"/>
            </a:ln>
          </p:spPr>
        </p:cxnSp>
        <p:cxnSp>
          <p:nvCxnSpPr>
            <p:cNvPr id="24" name="AutoShape 20"/>
            <p:cNvCxnSpPr>
              <a:cxnSpLocks noChangeShapeType="1"/>
              <a:stCxn id="8" idx="1"/>
              <a:endCxn id="7" idx="2"/>
            </p:cNvCxnSpPr>
            <p:nvPr/>
          </p:nvCxnSpPr>
          <p:spPr bwMode="auto">
            <a:xfrm rot="10800000">
              <a:off x="1600200" y="2933701"/>
              <a:ext cx="2266950" cy="1977231"/>
            </a:xfrm>
            <a:prstGeom prst="bentConnector2">
              <a:avLst/>
            </a:prstGeom>
            <a:noFill/>
            <a:ln w="9525">
              <a:solidFill>
                <a:schemeClr val="tx1"/>
              </a:solidFill>
              <a:miter lim="800000"/>
              <a:headEnd/>
              <a:tailEnd type="triangle" w="med" len="med"/>
            </a:ln>
          </p:spPr>
        </p:cxnSp>
        <p:cxnSp>
          <p:nvCxnSpPr>
            <p:cNvPr id="25" name="AutoShape 21"/>
            <p:cNvCxnSpPr>
              <a:cxnSpLocks noChangeShapeType="1"/>
              <a:stCxn id="14" idx="1"/>
              <a:endCxn id="7" idx="2"/>
            </p:cNvCxnSpPr>
            <p:nvPr/>
          </p:nvCxnSpPr>
          <p:spPr bwMode="auto">
            <a:xfrm rot="10800000">
              <a:off x="1600200" y="2933701"/>
              <a:ext cx="2266950" cy="2967831"/>
            </a:xfrm>
            <a:prstGeom prst="bentConnector2">
              <a:avLst/>
            </a:prstGeom>
            <a:noFill/>
            <a:ln w="9525">
              <a:solidFill>
                <a:schemeClr val="tx1"/>
              </a:solidFill>
              <a:miter lim="800000"/>
              <a:headEnd/>
              <a:tailEnd type="triangle" w="med" len="med"/>
            </a:ln>
          </p:spPr>
        </p:cxnSp>
        <p:cxnSp>
          <p:nvCxnSpPr>
            <p:cNvPr id="26" name="AutoShape 23"/>
            <p:cNvCxnSpPr>
              <a:cxnSpLocks noChangeShapeType="1"/>
              <a:stCxn id="12" idx="2"/>
              <a:endCxn id="7" idx="0"/>
            </p:cNvCxnSpPr>
            <p:nvPr/>
          </p:nvCxnSpPr>
          <p:spPr bwMode="auto">
            <a:xfrm>
              <a:off x="1600200" y="1828800"/>
              <a:ext cx="0" cy="419100"/>
            </a:xfrm>
            <a:prstGeom prst="straightConnector1">
              <a:avLst/>
            </a:prstGeom>
            <a:noFill/>
            <a:ln w="9525">
              <a:solidFill>
                <a:schemeClr val="tx1"/>
              </a:solidFill>
              <a:round/>
              <a:headEnd/>
              <a:tailEnd type="triangle" w="med" len="med"/>
            </a:ln>
          </p:spPr>
        </p:cxnSp>
        <p:cxnSp>
          <p:nvCxnSpPr>
            <p:cNvPr id="27" name="AutoShape 24"/>
            <p:cNvCxnSpPr>
              <a:cxnSpLocks noChangeShapeType="1"/>
              <a:stCxn id="13" idx="1"/>
              <a:endCxn id="12" idx="3"/>
            </p:cNvCxnSpPr>
            <p:nvPr/>
          </p:nvCxnSpPr>
          <p:spPr bwMode="auto">
            <a:xfrm rot="10800000">
              <a:off x="2895600" y="1485900"/>
              <a:ext cx="457200" cy="1588"/>
            </a:xfrm>
            <a:prstGeom prst="straightConnector1">
              <a:avLst/>
            </a:prstGeom>
            <a:noFill/>
            <a:ln w="9525">
              <a:solidFill>
                <a:schemeClr val="tx1"/>
              </a:solidFill>
              <a:round/>
              <a:headEnd/>
              <a:tailEnd type="triangle" w="med" len="med"/>
            </a:ln>
          </p:spPr>
        </p:cxnSp>
        <p:cxnSp>
          <p:nvCxnSpPr>
            <p:cNvPr id="28" name="AutoShape 25"/>
            <p:cNvCxnSpPr>
              <a:cxnSpLocks noChangeShapeType="1"/>
              <a:stCxn id="11" idx="2"/>
              <a:endCxn id="8" idx="0"/>
            </p:cNvCxnSpPr>
            <p:nvPr/>
          </p:nvCxnSpPr>
          <p:spPr bwMode="auto">
            <a:xfrm>
              <a:off x="4486275" y="4267200"/>
              <a:ext cx="0" cy="300831"/>
            </a:xfrm>
            <a:prstGeom prst="straightConnector1">
              <a:avLst/>
            </a:prstGeom>
            <a:noFill/>
            <a:ln w="9525">
              <a:solidFill>
                <a:schemeClr val="tx1"/>
              </a:solidFill>
              <a:round/>
              <a:headEnd/>
              <a:tailEnd type="triangle" w="med" len="med"/>
            </a:ln>
          </p:spPr>
        </p:cxnSp>
        <p:cxnSp>
          <p:nvCxnSpPr>
            <p:cNvPr id="29" name="AutoShape 26"/>
            <p:cNvCxnSpPr>
              <a:cxnSpLocks noChangeShapeType="1"/>
              <a:stCxn id="8" idx="2"/>
              <a:endCxn id="14" idx="0"/>
            </p:cNvCxnSpPr>
            <p:nvPr/>
          </p:nvCxnSpPr>
          <p:spPr bwMode="auto">
            <a:xfrm>
              <a:off x="4486275" y="5253831"/>
              <a:ext cx="0" cy="304800"/>
            </a:xfrm>
            <a:prstGeom prst="straightConnector1">
              <a:avLst/>
            </a:prstGeom>
            <a:noFill/>
            <a:ln w="9525">
              <a:solidFill>
                <a:schemeClr val="tx1"/>
              </a:solidFill>
              <a:round/>
              <a:headEnd/>
              <a:tailEnd type="triangle" w="med" len="med"/>
            </a:ln>
          </p:spPr>
        </p:cxnSp>
        <p:sp>
          <p:nvSpPr>
            <p:cNvPr id="30" name="Oval Callout 29"/>
            <p:cNvSpPr/>
            <p:nvPr/>
          </p:nvSpPr>
          <p:spPr>
            <a:xfrm>
              <a:off x="152400" y="5257800"/>
              <a:ext cx="2362200" cy="1295400"/>
            </a:xfrm>
            <a:prstGeom prst="wedgeEllipseCallout">
              <a:avLst>
                <a:gd name="adj1" fmla="val 66766"/>
                <a:gd name="adj2" fmla="val -887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tx1"/>
                  </a:solidFill>
                </a:rPr>
                <a:t>Progress of Skill Acquisition </a:t>
              </a:r>
              <a:endParaRPr lang="en-US" sz="1100" b="1" i="1" dirty="0">
                <a:solidFill>
                  <a:schemeClr val="tx1"/>
                </a:solidFill>
              </a:endParaRPr>
            </a:p>
          </p:txBody>
        </p:sp>
        <p:sp>
          <p:nvSpPr>
            <p:cNvPr id="31" name="Down Arrow 30"/>
            <p:cNvSpPr/>
            <p:nvPr/>
          </p:nvSpPr>
          <p:spPr>
            <a:xfrm>
              <a:off x="2743200" y="3886200"/>
              <a:ext cx="7620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2" name="Oval 12"/>
            <p:cNvSpPr>
              <a:spLocks noChangeArrowheads="1"/>
            </p:cNvSpPr>
            <p:nvPr/>
          </p:nvSpPr>
          <p:spPr bwMode="auto">
            <a:xfrm>
              <a:off x="6667500" y="3581400"/>
              <a:ext cx="1143000" cy="685800"/>
            </a:xfrm>
            <a:prstGeom prst="ellipse">
              <a:avLst/>
            </a:prstGeom>
            <a:solidFill>
              <a:srgbClr val="F9FBA3"/>
            </a:solidFill>
            <a:ln w="9525">
              <a:solidFill>
                <a:schemeClr val="tx1"/>
              </a:solidFill>
              <a:round/>
              <a:headEnd/>
              <a:tailEnd/>
            </a:ln>
          </p:spPr>
          <p:txBody>
            <a:bodyPr wrap="none" anchor="ctr"/>
            <a:lstStyle/>
            <a:p>
              <a:pPr algn="ctr"/>
              <a:r>
                <a:rPr lang="en-US" sz="1050" b="1" dirty="0" smtClean="0"/>
                <a:t>Novice</a:t>
              </a:r>
              <a:endParaRPr lang="en-US" sz="1050" b="1" dirty="0"/>
            </a:p>
          </p:txBody>
        </p:sp>
        <p:cxnSp>
          <p:nvCxnSpPr>
            <p:cNvPr id="33" name="AutoShape 19"/>
            <p:cNvCxnSpPr>
              <a:cxnSpLocks noChangeShapeType="1"/>
              <a:stCxn id="32" idx="2"/>
              <a:endCxn id="11" idx="3"/>
            </p:cNvCxnSpPr>
            <p:nvPr/>
          </p:nvCxnSpPr>
          <p:spPr bwMode="auto">
            <a:xfrm flipH="1">
              <a:off x="5105400" y="3924300"/>
              <a:ext cx="1562100" cy="0"/>
            </a:xfrm>
            <a:prstGeom prst="straightConnector1">
              <a:avLst/>
            </a:prstGeom>
            <a:noFill/>
            <a:ln w="9525">
              <a:solidFill>
                <a:schemeClr val="tx1"/>
              </a:solidFill>
              <a:round/>
              <a:headEnd/>
              <a:tailEnd type="triangle" w="med" len="med"/>
            </a:ln>
          </p:spPr>
        </p:cxnSp>
        <p:cxnSp>
          <p:nvCxnSpPr>
            <p:cNvPr id="34" name="AutoShape 17"/>
            <p:cNvCxnSpPr>
              <a:cxnSpLocks noChangeShapeType="1"/>
              <a:stCxn id="32" idx="4"/>
              <a:endCxn id="16" idx="0"/>
            </p:cNvCxnSpPr>
            <p:nvPr/>
          </p:nvCxnSpPr>
          <p:spPr bwMode="auto">
            <a:xfrm rot="5400000">
              <a:off x="7088585" y="4417615"/>
              <a:ext cx="300831" cy="12700"/>
            </a:xfrm>
            <a:prstGeom prst="bentConnector3">
              <a:avLst>
                <a:gd name="adj1" fmla="val 50000"/>
              </a:avLst>
            </a:prstGeom>
            <a:noFill/>
            <a:ln w="9525">
              <a:solidFill>
                <a:schemeClr val="tx1"/>
              </a:solidFill>
              <a:miter lim="800000"/>
              <a:headEnd/>
              <a:tailEnd type="triangle" w="med" len="med"/>
            </a:ln>
          </p:spPr>
        </p:cxnSp>
        <p:cxnSp>
          <p:nvCxnSpPr>
            <p:cNvPr id="35" name="AutoShape 17"/>
            <p:cNvCxnSpPr>
              <a:cxnSpLocks noChangeShapeType="1"/>
              <a:stCxn id="16" idx="4"/>
              <a:endCxn id="15" idx="0"/>
            </p:cNvCxnSpPr>
            <p:nvPr/>
          </p:nvCxnSpPr>
          <p:spPr bwMode="auto">
            <a:xfrm rot="5400000">
              <a:off x="7086600" y="5406231"/>
              <a:ext cx="304800" cy="12700"/>
            </a:xfrm>
            <a:prstGeom prst="bentConnector3">
              <a:avLst>
                <a:gd name="adj1" fmla="val 50000"/>
              </a:avLst>
            </a:prstGeom>
            <a:noFill/>
            <a:ln w="9525">
              <a:solidFill>
                <a:schemeClr val="tx1"/>
              </a:solidFill>
              <a:miter lim="800000"/>
              <a:headEnd/>
              <a:tailEnd type="triangle" w="med" len="med"/>
            </a:ln>
          </p:spPr>
        </p:cxnSp>
        <p:sp>
          <p:nvSpPr>
            <p:cNvPr id="36" name="TextBox 35"/>
            <p:cNvSpPr txBox="1"/>
            <p:nvPr/>
          </p:nvSpPr>
          <p:spPr>
            <a:xfrm>
              <a:off x="5295900" y="3657601"/>
              <a:ext cx="1295401" cy="411542"/>
            </a:xfrm>
            <a:prstGeom prst="rect">
              <a:avLst/>
            </a:prstGeom>
            <a:noFill/>
          </p:spPr>
          <p:txBody>
            <a:bodyPr wrap="square" rtlCol="0">
              <a:spAutoFit/>
            </a:bodyPr>
            <a:lstStyle/>
            <a:p>
              <a:pPr algn="ctr"/>
              <a:r>
                <a:rPr lang="en-US" sz="700" b="1" i="1" dirty="0" smtClean="0"/>
                <a:t>Knowledge</a:t>
              </a:r>
              <a:endParaRPr lang="en-US" sz="700" b="1" i="1" dirty="0"/>
            </a:p>
          </p:txBody>
        </p:sp>
        <p:sp>
          <p:nvSpPr>
            <p:cNvPr id="37" name="TextBox 36"/>
            <p:cNvSpPr txBox="1"/>
            <p:nvPr/>
          </p:nvSpPr>
          <p:spPr>
            <a:xfrm>
              <a:off x="5295900" y="4648199"/>
              <a:ext cx="1295401" cy="411542"/>
            </a:xfrm>
            <a:prstGeom prst="rect">
              <a:avLst/>
            </a:prstGeom>
            <a:noFill/>
          </p:spPr>
          <p:txBody>
            <a:bodyPr wrap="square" rtlCol="0">
              <a:spAutoFit/>
            </a:bodyPr>
            <a:lstStyle/>
            <a:p>
              <a:pPr algn="ctr"/>
              <a:r>
                <a:rPr lang="en-US" sz="700" b="1" i="1" dirty="0" smtClean="0"/>
                <a:t>Rules</a:t>
              </a:r>
              <a:endParaRPr lang="en-US" sz="700" b="1" i="1" dirty="0"/>
            </a:p>
          </p:txBody>
        </p:sp>
        <p:sp>
          <p:nvSpPr>
            <p:cNvPr id="38" name="TextBox 37"/>
            <p:cNvSpPr txBox="1"/>
            <p:nvPr/>
          </p:nvSpPr>
          <p:spPr>
            <a:xfrm>
              <a:off x="5295900" y="5638800"/>
              <a:ext cx="1295401" cy="411542"/>
            </a:xfrm>
            <a:prstGeom prst="rect">
              <a:avLst/>
            </a:prstGeom>
            <a:noFill/>
          </p:spPr>
          <p:txBody>
            <a:bodyPr wrap="square" rtlCol="0">
              <a:spAutoFit/>
            </a:bodyPr>
            <a:lstStyle/>
            <a:p>
              <a:pPr algn="ctr"/>
              <a:r>
                <a:rPr lang="en-US" sz="700" b="1" i="1" dirty="0" smtClean="0"/>
                <a:t>Skills</a:t>
              </a:r>
              <a:endParaRPr lang="en-US" sz="700" b="1" i="1" dirty="0"/>
            </a:p>
          </p:txBody>
        </p:sp>
        <p:sp>
          <p:nvSpPr>
            <p:cNvPr id="39" name="TextBox 38"/>
            <p:cNvSpPr txBox="1"/>
            <p:nvPr/>
          </p:nvSpPr>
          <p:spPr>
            <a:xfrm>
              <a:off x="7848599" y="3733799"/>
              <a:ext cx="1295401" cy="411542"/>
            </a:xfrm>
            <a:prstGeom prst="rect">
              <a:avLst/>
            </a:prstGeom>
            <a:noFill/>
          </p:spPr>
          <p:txBody>
            <a:bodyPr wrap="square" rtlCol="0">
              <a:spAutoFit/>
            </a:bodyPr>
            <a:lstStyle/>
            <a:p>
              <a:pPr algn="ctr"/>
              <a:r>
                <a:rPr lang="en-US" sz="700" b="1" i="1" dirty="0" smtClean="0"/>
                <a:t>Landmark</a:t>
              </a:r>
              <a:endParaRPr lang="en-US" sz="700" b="1" i="1" dirty="0"/>
            </a:p>
          </p:txBody>
        </p:sp>
        <p:sp>
          <p:nvSpPr>
            <p:cNvPr id="40" name="TextBox 39"/>
            <p:cNvSpPr txBox="1"/>
            <p:nvPr/>
          </p:nvSpPr>
          <p:spPr>
            <a:xfrm>
              <a:off x="7848599" y="4724400"/>
              <a:ext cx="1295401" cy="411542"/>
            </a:xfrm>
            <a:prstGeom prst="rect">
              <a:avLst/>
            </a:prstGeom>
            <a:noFill/>
          </p:spPr>
          <p:txBody>
            <a:bodyPr wrap="square" rtlCol="0">
              <a:spAutoFit/>
            </a:bodyPr>
            <a:lstStyle/>
            <a:p>
              <a:pPr algn="ctr"/>
              <a:r>
                <a:rPr lang="en-US" sz="700" b="1" i="1" dirty="0" smtClean="0"/>
                <a:t>Route</a:t>
              </a:r>
              <a:endParaRPr lang="en-US" sz="700" b="1" i="1" dirty="0"/>
            </a:p>
          </p:txBody>
        </p:sp>
        <p:sp>
          <p:nvSpPr>
            <p:cNvPr id="41" name="TextBox 40"/>
            <p:cNvSpPr txBox="1"/>
            <p:nvPr/>
          </p:nvSpPr>
          <p:spPr>
            <a:xfrm>
              <a:off x="7848599" y="5715001"/>
              <a:ext cx="1295401" cy="411542"/>
            </a:xfrm>
            <a:prstGeom prst="rect">
              <a:avLst/>
            </a:prstGeom>
            <a:noFill/>
          </p:spPr>
          <p:txBody>
            <a:bodyPr wrap="square" rtlCol="0">
              <a:spAutoFit/>
            </a:bodyPr>
            <a:lstStyle/>
            <a:p>
              <a:pPr algn="ctr"/>
              <a:r>
                <a:rPr lang="en-US" sz="700" b="1" i="1" dirty="0" smtClean="0"/>
                <a:t>Survey</a:t>
              </a:r>
              <a:endParaRPr lang="en-US" sz="700" b="1" i="1" dirty="0"/>
            </a:p>
          </p:txBody>
        </p:sp>
      </p:grpSp>
      <p:graphicFrame>
        <p:nvGraphicFramePr>
          <p:cNvPr id="43" name="Table 42"/>
          <p:cNvGraphicFramePr>
            <a:graphicFrameLocks noGrp="1"/>
          </p:cNvGraphicFramePr>
          <p:nvPr/>
        </p:nvGraphicFramePr>
        <p:xfrm>
          <a:off x="6096000" y="1219200"/>
          <a:ext cx="2438400" cy="4800600"/>
        </p:xfrm>
        <a:graphic>
          <a:graphicData uri="http://schemas.openxmlformats.org/drawingml/2006/table">
            <a:tbl>
              <a:tblPr firstRow="1" bandRow="1">
                <a:tableStyleId>{5940675A-B579-460E-94D1-54222C63F5DA}</a:tableStyleId>
              </a:tblPr>
              <a:tblGrid>
                <a:gridCol w="504497"/>
                <a:gridCol w="1933903"/>
              </a:tblGrid>
              <a:tr h="960120">
                <a:tc>
                  <a:txBody>
                    <a:bodyPr/>
                    <a:lstStyle/>
                    <a:p>
                      <a:r>
                        <a:rPr lang="en-US" dirty="0" smtClean="0"/>
                        <a:t>1</a:t>
                      </a:r>
                      <a:endParaRPr lang="en-US" dirty="0"/>
                    </a:p>
                  </a:txBody>
                  <a:tcPr/>
                </a:tc>
                <a:tc>
                  <a:txBody>
                    <a:bodyPr/>
                    <a:lstStyle/>
                    <a:p>
                      <a:endParaRPr lang="en-US" dirty="0"/>
                    </a:p>
                  </a:txBody>
                  <a:tcPr/>
                </a:tc>
              </a:tr>
              <a:tr h="960120">
                <a:tc>
                  <a:txBody>
                    <a:bodyPr/>
                    <a:lstStyle/>
                    <a:p>
                      <a:r>
                        <a:rPr lang="en-US" dirty="0" smtClean="0"/>
                        <a:t>2</a:t>
                      </a:r>
                      <a:endParaRPr lang="en-US" dirty="0"/>
                    </a:p>
                  </a:txBody>
                  <a:tcPr/>
                </a:tc>
                <a:tc>
                  <a:txBody>
                    <a:bodyPr/>
                    <a:lstStyle/>
                    <a:p>
                      <a:endParaRPr lang="en-US"/>
                    </a:p>
                  </a:txBody>
                  <a:tcPr/>
                </a:tc>
              </a:tr>
              <a:tr h="960120">
                <a:tc>
                  <a:txBody>
                    <a:bodyPr/>
                    <a:lstStyle/>
                    <a:p>
                      <a:r>
                        <a:rPr lang="en-US" dirty="0" smtClean="0"/>
                        <a:t>3</a:t>
                      </a:r>
                      <a:endParaRPr lang="en-US" dirty="0"/>
                    </a:p>
                  </a:txBody>
                  <a:tcPr/>
                </a:tc>
                <a:tc>
                  <a:txBody>
                    <a:bodyPr/>
                    <a:lstStyle/>
                    <a:p>
                      <a:endParaRPr lang="en-US"/>
                    </a:p>
                  </a:txBody>
                  <a:tcPr/>
                </a:tc>
              </a:tr>
              <a:tr h="960120">
                <a:tc>
                  <a:txBody>
                    <a:bodyPr/>
                    <a:lstStyle/>
                    <a:p>
                      <a:r>
                        <a:rPr lang="en-US" dirty="0" smtClean="0"/>
                        <a:t>4</a:t>
                      </a:r>
                      <a:endParaRPr lang="en-US" dirty="0"/>
                    </a:p>
                  </a:txBody>
                  <a:tcPr/>
                </a:tc>
                <a:tc>
                  <a:txBody>
                    <a:bodyPr/>
                    <a:lstStyle/>
                    <a:p>
                      <a:endParaRPr lang="en-US"/>
                    </a:p>
                  </a:txBody>
                  <a:tcPr/>
                </a:tc>
              </a:tr>
              <a:tr h="960120">
                <a:tc>
                  <a:txBody>
                    <a:bodyPr/>
                    <a:lstStyle/>
                    <a:p>
                      <a:r>
                        <a:rPr lang="en-US" dirty="0" smtClean="0"/>
                        <a:t>5</a:t>
                      </a:r>
                      <a:endParaRPr lang="en-US" dirty="0"/>
                    </a:p>
                  </a:txBody>
                  <a:tcPr/>
                </a:tc>
                <a:tc>
                  <a:txBody>
                    <a:bodyPr/>
                    <a:lstStyle/>
                    <a:p>
                      <a:endParaRPr lang="en-US" dirty="0"/>
                    </a:p>
                  </a:txBody>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7" name="Slide Number Placeholder 1"/>
          <p:cNvSpPr>
            <a:spLocks noGrp="1"/>
          </p:cNvSpPr>
          <p:nvPr>
            <p:ph type="sldNum" sz="quarter" idx="12"/>
          </p:nvPr>
        </p:nvSpPr>
        <p:spPr bwMode="auto">
          <a:ln>
            <a:round/>
            <a:headEnd/>
            <a:tailEnd/>
          </a:ln>
        </p:spPr>
        <p:txBody>
          <a:bodyPr/>
          <a:lstStyle/>
          <a:p>
            <a:fld id="{CE374D31-7501-440D-856C-D59A3935D790}" type="slidenum">
              <a:rPr lang="en-US" smtClean="0"/>
              <a:pPr/>
              <a:t>60</a:t>
            </a:fld>
            <a:endParaRPr lang="en-US" smtClean="0"/>
          </a:p>
        </p:txBody>
      </p:sp>
      <p:pic>
        <p:nvPicPr>
          <p:cNvPr id="192518" name="Picture 5" descr="http://www.speedysigns.com/images/osha/large/WARNING049.gif"/>
          <p:cNvPicPr>
            <a:picLocks noChangeAspect="1" noChangeArrowheads="1"/>
          </p:cNvPicPr>
          <p:nvPr/>
        </p:nvPicPr>
        <p:blipFill>
          <a:blip r:embed="rId3" cstate="print"/>
          <a:srcRect/>
          <a:stretch>
            <a:fillRect/>
          </a:stretch>
        </p:blipFill>
        <p:spPr bwMode="auto">
          <a:xfrm>
            <a:off x="838200" y="457200"/>
            <a:ext cx="4495800" cy="5764213"/>
          </a:xfrm>
          <a:prstGeom prst="rect">
            <a:avLst/>
          </a:prstGeom>
          <a:noFill/>
          <a:ln w="9525">
            <a:noFill/>
            <a:miter lim="800000"/>
            <a:headEnd/>
            <a:tailEnd/>
          </a:ln>
        </p:spPr>
      </p:pic>
      <p:sp>
        <p:nvSpPr>
          <p:cNvPr id="192519" name="TextBox 3"/>
          <p:cNvSpPr txBox="1">
            <a:spLocks noChangeArrowheads="1"/>
          </p:cNvSpPr>
          <p:nvPr/>
        </p:nvSpPr>
        <p:spPr bwMode="auto">
          <a:xfrm>
            <a:off x="5791200" y="457200"/>
            <a:ext cx="2819400" cy="6124754"/>
          </a:xfrm>
          <a:prstGeom prst="rect">
            <a:avLst/>
          </a:prstGeom>
          <a:noFill/>
          <a:ln w="9525">
            <a:noFill/>
            <a:miter lim="800000"/>
            <a:headEnd/>
            <a:tailEnd/>
          </a:ln>
        </p:spPr>
        <p:txBody>
          <a:bodyPr wrap="square">
            <a:spAutoFit/>
          </a:bodyPr>
          <a:lstStyle/>
          <a:p>
            <a:pPr algn="ctr"/>
            <a:r>
              <a:rPr lang="en-US" sz="2800" i="1" dirty="0"/>
              <a:t>Slips, trips and falls are the commonest form of </a:t>
            </a:r>
            <a:r>
              <a:rPr lang="en-US" sz="2800" i="1" dirty="0" smtClean="0"/>
              <a:t>accident (many people die from a slip, trip or fall)</a:t>
            </a:r>
          </a:p>
          <a:p>
            <a:pPr algn="ctr"/>
            <a:endParaRPr lang="en-US" sz="2800" i="1" dirty="0" smtClean="0"/>
          </a:p>
          <a:p>
            <a:pPr algn="ctr"/>
            <a:r>
              <a:rPr lang="en-US" sz="2800" i="1" dirty="0" smtClean="0"/>
              <a:t>Some people avoid the hazard, others recover their balance before they fall</a:t>
            </a:r>
            <a:endParaRPr lang="en-US" sz="2800" i="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t>
            </a:r>
            <a:endParaRPr lang="en-US" dirty="0"/>
          </a:p>
        </p:txBody>
      </p:sp>
      <p:pic>
        <p:nvPicPr>
          <p:cNvPr id="3" name="Picture 2" descr="http://img.posterlounge.de/images/wbig/new-york-men-on-girder-19867.jpg"/>
          <p:cNvPicPr>
            <a:picLocks noChangeAspect="1" noChangeArrowheads="1"/>
          </p:cNvPicPr>
          <p:nvPr/>
        </p:nvPicPr>
        <p:blipFill>
          <a:blip r:embed="rId2" cstate="print"/>
          <a:srcRect/>
          <a:stretch>
            <a:fillRect/>
          </a:stretch>
        </p:blipFill>
        <p:spPr bwMode="auto">
          <a:xfrm>
            <a:off x="1295400" y="1594105"/>
            <a:ext cx="6858000" cy="4882895"/>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Title 1"/>
          <p:cNvSpPr>
            <a:spLocks noGrp="1"/>
          </p:cNvSpPr>
          <p:nvPr>
            <p:ph type="title"/>
          </p:nvPr>
        </p:nvSpPr>
        <p:spPr>
          <a:xfrm>
            <a:off x="304800" y="228600"/>
            <a:ext cx="8534400" cy="838200"/>
          </a:xfrm>
        </p:spPr>
        <p:txBody>
          <a:bodyPr>
            <a:noAutofit/>
          </a:bodyPr>
          <a:lstStyle/>
          <a:p>
            <a:r>
              <a:rPr lang="en-US" sz="3600" b="1" dirty="0" smtClean="0"/>
              <a:t>Safety Practice</a:t>
            </a:r>
            <a:br>
              <a:rPr lang="en-US" sz="3600" b="1" dirty="0" smtClean="0"/>
            </a:br>
            <a:r>
              <a:rPr lang="en-US" sz="3200" b="1" dirty="0" smtClean="0"/>
              <a:t>Design, Isolate, Operate, Mitigate</a:t>
            </a:r>
            <a:r>
              <a:rPr lang="en-US" sz="3600" b="1" dirty="0" smtClean="0"/>
              <a:t/>
            </a:r>
            <a:br>
              <a:rPr lang="en-US" sz="3600" b="1" dirty="0" smtClean="0"/>
            </a:br>
            <a:endParaRPr lang="en-US" sz="1800" b="1" dirty="0" smtClean="0"/>
          </a:p>
        </p:txBody>
      </p:sp>
      <p:pic>
        <p:nvPicPr>
          <p:cNvPr id="461827" name="Picture 5" descr="C:\Documents and Settings\Brian Peacock\Local Settings\Temporary Internet Files\Content.IE5\AJGRZ2A5\MC900280714[1].wmf"/>
          <p:cNvPicPr>
            <a:picLocks noChangeAspect="1" noChangeArrowheads="1"/>
          </p:cNvPicPr>
          <p:nvPr/>
        </p:nvPicPr>
        <p:blipFill>
          <a:blip r:embed="rId3" cstate="print"/>
          <a:srcRect t="61336"/>
          <a:stretch>
            <a:fillRect/>
          </a:stretch>
        </p:blipFill>
        <p:spPr bwMode="auto">
          <a:xfrm>
            <a:off x="6350" y="2895600"/>
            <a:ext cx="2182813" cy="1008063"/>
          </a:xfrm>
          <a:prstGeom prst="rect">
            <a:avLst/>
          </a:prstGeom>
          <a:noFill/>
          <a:ln w="9525">
            <a:noFill/>
            <a:miter lim="800000"/>
            <a:headEnd/>
            <a:tailEnd/>
          </a:ln>
        </p:spPr>
      </p:pic>
      <p:pic>
        <p:nvPicPr>
          <p:cNvPr id="461828" name="Picture 5" descr="C:\Documents and Settings\Brian Peacock\Local Settings\Temporary Internet Files\Content.IE5\AJGRZ2A5\MC900280714[1].wmf"/>
          <p:cNvPicPr>
            <a:picLocks noChangeAspect="1" noChangeArrowheads="1"/>
          </p:cNvPicPr>
          <p:nvPr/>
        </p:nvPicPr>
        <p:blipFill>
          <a:blip r:embed="rId3" cstate="print"/>
          <a:srcRect/>
          <a:stretch>
            <a:fillRect/>
          </a:stretch>
        </p:blipFill>
        <p:spPr bwMode="auto">
          <a:xfrm>
            <a:off x="4121150" y="1447800"/>
            <a:ext cx="2182813" cy="2608263"/>
          </a:xfrm>
          <a:prstGeom prst="rect">
            <a:avLst/>
          </a:prstGeom>
          <a:noFill/>
          <a:ln w="9525">
            <a:noFill/>
            <a:miter lim="800000"/>
            <a:headEnd/>
            <a:tailEnd/>
          </a:ln>
        </p:spPr>
      </p:pic>
      <p:pic>
        <p:nvPicPr>
          <p:cNvPr id="461829" name="Picture 7" descr="C:\Documents and Settings\Brian Peacock\Local Settings\Temporary Internet Files\Content.IE5\9HKXZNOK\MC900070988[1].wmf"/>
          <p:cNvPicPr>
            <a:picLocks noChangeAspect="1" noChangeArrowheads="1"/>
          </p:cNvPicPr>
          <p:nvPr/>
        </p:nvPicPr>
        <p:blipFill>
          <a:blip r:embed="rId4" cstate="print"/>
          <a:srcRect/>
          <a:stretch>
            <a:fillRect/>
          </a:stretch>
        </p:blipFill>
        <p:spPr bwMode="auto">
          <a:xfrm>
            <a:off x="6407150" y="1295400"/>
            <a:ext cx="1949450" cy="2981325"/>
          </a:xfrm>
          <a:prstGeom prst="rect">
            <a:avLst/>
          </a:prstGeom>
          <a:noFill/>
          <a:ln w="9525">
            <a:noFill/>
            <a:miter lim="800000"/>
            <a:headEnd/>
            <a:tailEnd/>
          </a:ln>
        </p:spPr>
      </p:pic>
      <p:pic>
        <p:nvPicPr>
          <p:cNvPr id="461830" name="Picture 8" descr="C:\Documents and Settings\Brian Peacock\Local Settings\Temporary Internet Files\Content.IE5\AJGRZ2A5\MC900296093[1].wmf"/>
          <p:cNvPicPr>
            <a:picLocks noChangeAspect="1" noChangeArrowheads="1"/>
          </p:cNvPicPr>
          <p:nvPr/>
        </p:nvPicPr>
        <p:blipFill>
          <a:blip r:embed="rId5" cstate="print"/>
          <a:srcRect/>
          <a:stretch>
            <a:fillRect/>
          </a:stretch>
        </p:blipFill>
        <p:spPr bwMode="auto">
          <a:xfrm>
            <a:off x="2139950" y="1981200"/>
            <a:ext cx="2149475" cy="2049463"/>
          </a:xfrm>
          <a:prstGeom prst="rect">
            <a:avLst/>
          </a:prstGeom>
          <a:noFill/>
          <a:ln w="9525">
            <a:noFill/>
            <a:miter lim="800000"/>
            <a:headEnd/>
            <a:tailEnd/>
          </a:ln>
        </p:spPr>
      </p:pic>
      <p:sp>
        <p:nvSpPr>
          <p:cNvPr id="461831" name="TextBox 14"/>
          <p:cNvSpPr txBox="1">
            <a:spLocks noChangeArrowheads="1"/>
          </p:cNvSpPr>
          <p:nvPr/>
        </p:nvSpPr>
        <p:spPr bwMode="auto">
          <a:xfrm>
            <a:off x="387350" y="4645025"/>
            <a:ext cx="1447800" cy="369888"/>
          </a:xfrm>
          <a:prstGeom prst="rect">
            <a:avLst/>
          </a:prstGeom>
          <a:solidFill>
            <a:srgbClr val="FF0000"/>
          </a:solidFill>
          <a:ln w="38100">
            <a:solidFill>
              <a:schemeClr val="tx1"/>
            </a:solidFill>
            <a:miter lim="800000"/>
            <a:headEnd/>
            <a:tailEnd/>
          </a:ln>
        </p:spPr>
        <p:txBody>
          <a:bodyPr>
            <a:spAutoFit/>
          </a:bodyPr>
          <a:lstStyle/>
          <a:p>
            <a:pPr algn="ctr"/>
            <a:r>
              <a:rPr lang="en-US">
                <a:latin typeface="Calibri" pitchFamily="34" charset="0"/>
              </a:rPr>
              <a:t>Hazards</a:t>
            </a:r>
          </a:p>
        </p:txBody>
      </p:sp>
      <p:sp>
        <p:nvSpPr>
          <p:cNvPr id="461832" name="TextBox 15"/>
          <p:cNvSpPr txBox="1">
            <a:spLocks noChangeArrowheads="1"/>
          </p:cNvSpPr>
          <p:nvPr/>
        </p:nvSpPr>
        <p:spPr bwMode="auto">
          <a:xfrm>
            <a:off x="2362200" y="4659313"/>
            <a:ext cx="1447800" cy="369887"/>
          </a:xfrm>
          <a:prstGeom prst="rect">
            <a:avLst/>
          </a:prstGeom>
          <a:solidFill>
            <a:srgbClr val="FFC000"/>
          </a:solidFill>
          <a:ln w="38100">
            <a:solidFill>
              <a:schemeClr val="tx1"/>
            </a:solidFill>
            <a:miter lim="800000"/>
            <a:headEnd/>
            <a:tailEnd/>
          </a:ln>
        </p:spPr>
        <p:txBody>
          <a:bodyPr>
            <a:spAutoFit/>
          </a:bodyPr>
          <a:lstStyle/>
          <a:p>
            <a:pPr algn="ctr"/>
            <a:r>
              <a:rPr lang="en-US">
                <a:latin typeface="Calibri" pitchFamily="34" charset="0"/>
              </a:rPr>
              <a:t>Barriers</a:t>
            </a:r>
          </a:p>
        </p:txBody>
      </p:sp>
      <p:sp>
        <p:nvSpPr>
          <p:cNvPr id="461833" name="TextBox 16"/>
          <p:cNvSpPr txBox="1">
            <a:spLocks noChangeArrowheads="1"/>
          </p:cNvSpPr>
          <p:nvPr/>
        </p:nvSpPr>
        <p:spPr bwMode="auto">
          <a:xfrm>
            <a:off x="4419600" y="4114800"/>
            <a:ext cx="1828800" cy="984885"/>
          </a:xfrm>
          <a:prstGeom prst="rect">
            <a:avLst/>
          </a:prstGeom>
          <a:solidFill>
            <a:srgbClr val="FF3300"/>
          </a:solidFill>
          <a:ln w="38100">
            <a:solidFill>
              <a:schemeClr val="tx1"/>
            </a:solidFill>
            <a:miter lim="800000"/>
            <a:headEnd/>
            <a:tailEnd/>
          </a:ln>
        </p:spPr>
        <p:txBody>
          <a:bodyPr>
            <a:spAutoFit/>
          </a:bodyPr>
          <a:lstStyle/>
          <a:p>
            <a:pPr algn="ctr"/>
            <a:r>
              <a:rPr lang="en-US" sz="1400" dirty="0" smtClean="0">
                <a:latin typeface="Calibri" pitchFamily="34" charset="0"/>
              </a:rPr>
              <a:t>Unsafe Acts</a:t>
            </a:r>
          </a:p>
          <a:p>
            <a:pPr algn="ctr"/>
            <a:r>
              <a:rPr lang="en-US" sz="1600" b="1" dirty="0" smtClean="0">
                <a:latin typeface="Calibri" pitchFamily="34" charset="0"/>
              </a:rPr>
              <a:t>Unsafe Conditions</a:t>
            </a:r>
          </a:p>
          <a:p>
            <a:pPr algn="ctr"/>
            <a:r>
              <a:rPr lang="en-US" sz="1400" dirty="0" smtClean="0">
                <a:latin typeface="Calibri" pitchFamily="34" charset="0"/>
              </a:rPr>
              <a:t>Unsafe Supervision</a:t>
            </a:r>
          </a:p>
          <a:p>
            <a:pPr algn="ctr"/>
            <a:r>
              <a:rPr lang="en-US" sz="1400" dirty="0" smtClean="0">
                <a:latin typeface="Calibri" pitchFamily="34" charset="0"/>
              </a:rPr>
              <a:t>Unsafe Organization</a:t>
            </a:r>
            <a:endParaRPr lang="en-US" sz="1400" dirty="0">
              <a:latin typeface="Calibri" pitchFamily="34" charset="0"/>
            </a:endParaRPr>
          </a:p>
        </p:txBody>
      </p:sp>
      <p:sp>
        <p:nvSpPr>
          <p:cNvPr id="461834" name="TextBox 17"/>
          <p:cNvSpPr txBox="1">
            <a:spLocks noChangeArrowheads="1"/>
          </p:cNvSpPr>
          <p:nvPr/>
        </p:nvSpPr>
        <p:spPr bwMode="auto">
          <a:xfrm>
            <a:off x="6629400" y="4724400"/>
            <a:ext cx="1981200" cy="369888"/>
          </a:xfrm>
          <a:prstGeom prst="rect">
            <a:avLst/>
          </a:prstGeom>
          <a:solidFill>
            <a:schemeClr val="tx2">
              <a:lumMod val="40000"/>
              <a:lumOff val="60000"/>
            </a:schemeClr>
          </a:solidFill>
          <a:ln w="28575">
            <a:solidFill>
              <a:schemeClr val="tx1"/>
            </a:solidFill>
            <a:miter lim="800000"/>
            <a:headEnd/>
            <a:tailEnd/>
          </a:ln>
        </p:spPr>
        <p:txBody>
          <a:bodyPr>
            <a:spAutoFit/>
          </a:bodyPr>
          <a:lstStyle/>
          <a:p>
            <a:pPr algn="ctr"/>
            <a:r>
              <a:rPr lang="en-US">
                <a:latin typeface="Calibri" pitchFamily="34" charset="0"/>
              </a:rPr>
              <a:t>Safety Nets</a:t>
            </a:r>
          </a:p>
        </p:txBody>
      </p:sp>
      <p:sp>
        <p:nvSpPr>
          <p:cNvPr id="461835" name="TextBox 11"/>
          <p:cNvSpPr txBox="1">
            <a:spLocks noChangeArrowheads="1"/>
          </p:cNvSpPr>
          <p:nvPr/>
        </p:nvSpPr>
        <p:spPr bwMode="auto">
          <a:xfrm>
            <a:off x="381000" y="5400675"/>
            <a:ext cx="1447800" cy="923330"/>
          </a:xfrm>
          <a:prstGeom prst="rect">
            <a:avLst/>
          </a:prstGeom>
          <a:solidFill>
            <a:srgbClr val="00B050"/>
          </a:solidFill>
          <a:ln w="38100">
            <a:solidFill>
              <a:schemeClr val="tx1"/>
            </a:solidFill>
            <a:miter lim="800000"/>
            <a:headEnd/>
            <a:tailEnd/>
          </a:ln>
        </p:spPr>
        <p:txBody>
          <a:bodyPr>
            <a:spAutoFit/>
          </a:bodyPr>
          <a:lstStyle/>
          <a:p>
            <a:pPr algn="ctr"/>
            <a:r>
              <a:rPr lang="en-US" dirty="0">
                <a:latin typeface="Calibri" pitchFamily="34" charset="0"/>
              </a:rPr>
              <a:t>Remove </a:t>
            </a:r>
            <a:r>
              <a:rPr lang="en-US" dirty="0" smtClean="0">
                <a:latin typeface="Calibri" pitchFamily="34" charset="0"/>
              </a:rPr>
              <a:t>them by Design</a:t>
            </a:r>
            <a:endParaRPr lang="en-US" dirty="0">
              <a:latin typeface="Calibri" pitchFamily="34" charset="0"/>
            </a:endParaRPr>
          </a:p>
        </p:txBody>
      </p:sp>
      <p:sp>
        <p:nvSpPr>
          <p:cNvPr id="461836" name="TextBox 12"/>
          <p:cNvSpPr txBox="1">
            <a:spLocks noChangeArrowheads="1"/>
          </p:cNvSpPr>
          <p:nvPr/>
        </p:nvSpPr>
        <p:spPr bwMode="auto">
          <a:xfrm>
            <a:off x="4419600" y="5400675"/>
            <a:ext cx="1828800" cy="646331"/>
          </a:xfrm>
          <a:prstGeom prst="rect">
            <a:avLst/>
          </a:prstGeom>
          <a:solidFill>
            <a:srgbClr val="00B050"/>
          </a:solidFill>
          <a:ln w="38100">
            <a:solidFill>
              <a:schemeClr val="tx1"/>
            </a:solidFill>
            <a:miter lim="800000"/>
            <a:headEnd/>
            <a:tailEnd/>
          </a:ln>
        </p:spPr>
        <p:txBody>
          <a:bodyPr>
            <a:spAutoFit/>
          </a:bodyPr>
          <a:lstStyle/>
          <a:p>
            <a:pPr algn="ctr"/>
            <a:r>
              <a:rPr lang="en-US" dirty="0" smtClean="0">
                <a:latin typeface="Calibri" pitchFamily="34" charset="0"/>
              </a:rPr>
              <a:t>HFACS Analysis HFIXES</a:t>
            </a:r>
            <a:endParaRPr lang="en-US" dirty="0">
              <a:latin typeface="Calibri" pitchFamily="34" charset="0"/>
            </a:endParaRPr>
          </a:p>
        </p:txBody>
      </p:sp>
      <p:sp>
        <p:nvSpPr>
          <p:cNvPr id="461837" name="TextBox 13"/>
          <p:cNvSpPr txBox="1">
            <a:spLocks noChangeArrowheads="1"/>
          </p:cNvSpPr>
          <p:nvPr/>
        </p:nvSpPr>
        <p:spPr bwMode="auto">
          <a:xfrm>
            <a:off x="2362200" y="5400675"/>
            <a:ext cx="1447800" cy="646113"/>
          </a:xfrm>
          <a:prstGeom prst="rect">
            <a:avLst/>
          </a:prstGeom>
          <a:solidFill>
            <a:srgbClr val="00B050"/>
          </a:solidFill>
          <a:ln w="38100">
            <a:solidFill>
              <a:schemeClr val="tx1"/>
            </a:solidFill>
            <a:miter lim="800000"/>
            <a:headEnd/>
            <a:tailEnd/>
          </a:ln>
        </p:spPr>
        <p:txBody>
          <a:bodyPr>
            <a:spAutoFit/>
          </a:bodyPr>
          <a:lstStyle/>
          <a:p>
            <a:pPr algn="ctr"/>
            <a:r>
              <a:rPr lang="en-US">
                <a:latin typeface="Calibri" pitchFamily="34" charset="0"/>
              </a:rPr>
              <a:t>Designed in Defenses</a:t>
            </a:r>
          </a:p>
        </p:txBody>
      </p:sp>
      <p:sp>
        <p:nvSpPr>
          <p:cNvPr id="461838" name="TextBox 18"/>
          <p:cNvSpPr txBox="1">
            <a:spLocks noChangeArrowheads="1"/>
          </p:cNvSpPr>
          <p:nvPr/>
        </p:nvSpPr>
        <p:spPr bwMode="auto">
          <a:xfrm>
            <a:off x="6629400" y="5400675"/>
            <a:ext cx="1981200" cy="646113"/>
          </a:xfrm>
          <a:prstGeom prst="rect">
            <a:avLst/>
          </a:prstGeom>
          <a:solidFill>
            <a:schemeClr val="tx2">
              <a:lumMod val="40000"/>
              <a:lumOff val="60000"/>
            </a:schemeClr>
          </a:solidFill>
          <a:ln w="28575">
            <a:solidFill>
              <a:schemeClr val="tx1"/>
            </a:solidFill>
            <a:miter lim="800000"/>
            <a:headEnd/>
            <a:tailEnd/>
          </a:ln>
        </p:spPr>
        <p:txBody>
          <a:bodyPr>
            <a:spAutoFit/>
          </a:bodyPr>
          <a:lstStyle/>
          <a:p>
            <a:pPr algn="ctr"/>
            <a:r>
              <a:rPr lang="en-US" dirty="0">
                <a:latin typeface="Calibri" pitchFamily="34" charset="0"/>
              </a:rPr>
              <a:t>Engineered and </a:t>
            </a:r>
            <a:r>
              <a:rPr lang="en-US" dirty="0" smtClean="0">
                <a:latin typeface="Calibri" pitchFamily="34" charset="0"/>
              </a:rPr>
              <a:t>Human </a:t>
            </a:r>
            <a:r>
              <a:rPr lang="en-US" dirty="0">
                <a:latin typeface="Calibri" pitchFamily="34" charset="0"/>
              </a:rPr>
              <a:t>R</a:t>
            </a:r>
            <a:r>
              <a:rPr lang="en-US" dirty="0" smtClean="0">
                <a:latin typeface="Calibri" pitchFamily="34" charset="0"/>
              </a:rPr>
              <a:t>esilience</a:t>
            </a:r>
            <a:endParaRPr lang="en-US" dirty="0">
              <a:latin typeface="Calibri" pitchFamily="34" charset="0"/>
            </a:endParaRPr>
          </a:p>
        </p:txBody>
      </p:sp>
      <p:sp>
        <p:nvSpPr>
          <p:cNvPr id="17" name="Right Arrow 16"/>
          <p:cNvSpPr/>
          <p:nvPr/>
        </p:nvSpPr>
        <p:spPr>
          <a:xfrm rot="2244142">
            <a:off x="3352800" y="1371600"/>
            <a:ext cx="1295400" cy="5334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FF00"/>
                </a:solidFill>
              </a:rPr>
              <a:t>WIND</a:t>
            </a:r>
          </a:p>
        </p:txBody>
      </p:sp>
      <p:sp>
        <p:nvSpPr>
          <p:cNvPr id="18" name="Right Arrow 17"/>
          <p:cNvSpPr/>
          <p:nvPr/>
        </p:nvSpPr>
        <p:spPr>
          <a:xfrm>
            <a:off x="4267200" y="6324600"/>
            <a:ext cx="2667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Reactive</a:t>
            </a:r>
            <a:endParaRPr lang="en-US" b="1" dirty="0">
              <a:solidFill>
                <a:schemeClr val="tx2"/>
              </a:solidFill>
            </a:endParaRPr>
          </a:p>
        </p:txBody>
      </p:sp>
      <p:sp>
        <p:nvSpPr>
          <p:cNvPr id="19" name="Left Arrow 18"/>
          <p:cNvSpPr/>
          <p:nvPr/>
        </p:nvSpPr>
        <p:spPr>
          <a:xfrm>
            <a:off x="1752600" y="6324600"/>
            <a:ext cx="25146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Proactive</a:t>
            </a:r>
            <a:endParaRPr lang="en-US" b="1" dirty="0">
              <a:solidFill>
                <a:schemeClr val="tx2"/>
              </a:solidFill>
            </a:endParaRPr>
          </a:p>
        </p:txBody>
      </p:sp>
    </p:spTree>
    <p:extLst>
      <p:ext uri="{BB962C8B-B14F-4D97-AF65-F5344CB8AC3E}">
        <p14:creationId xmlns:p14="http://schemas.microsoft.com/office/powerpoint/2010/main" xmlns="" val="11406757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r>
              <a:rPr lang="en-US" smtClean="0"/>
              <a:t>More Serious Errors</a:t>
            </a:r>
          </a:p>
        </p:txBody>
      </p:sp>
      <p:sp>
        <p:nvSpPr>
          <p:cNvPr id="175107" name="Content Placeholder 3"/>
          <p:cNvSpPr>
            <a:spLocks noGrp="1"/>
          </p:cNvSpPr>
          <p:nvPr>
            <p:ph idx="1"/>
          </p:nvPr>
        </p:nvSpPr>
        <p:spPr>
          <a:xfrm>
            <a:off x="228600" y="1371600"/>
            <a:ext cx="8686800" cy="4525963"/>
          </a:xfrm>
        </p:spPr>
        <p:txBody>
          <a:bodyPr>
            <a:noAutofit/>
          </a:bodyPr>
          <a:lstStyle/>
          <a:p>
            <a:r>
              <a:rPr lang="en-US" sz="2400" dirty="0" smtClean="0"/>
              <a:t>What if I hit the accelerator instead of the brake pedal?</a:t>
            </a:r>
          </a:p>
          <a:p>
            <a:pPr lvl="1"/>
            <a:r>
              <a:rPr lang="en-US" sz="2000" dirty="0" smtClean="0"/>
              <a:t>It happens frequently (Audi, Toyota)</a:t>
            </a:r>
          </a:p>
          <a:p>
            <a:r>
              <a:rPr lang="en-US" sz="2400" dirty="0" smtClean="0"/>
              <a:t>What if there is no recovery / mitigation action?</a:t>
            </a:r>
          </a:p>
          <a:p>
            <a:pPr lvl="1"/>
            <a:r>
              <a:rPr lang="en-US" sz="2000" dirty="0" smtClean="0"/>
              <a:t>What if I pour coolant into the oil filler while maintaining my car</a:t>
            </a:r>
          </a:p>
          <a:p>
            <a:pPr lvl="1"/>
            <a:r>
              <a:rPr lang="en-US" sz="2000" dirty="0" smtClean="0"/>
              <a:t>What if a surgeon amputates the wrong leg?</a:t>
            </a:r>
          </a:p>
          <a:p>
            <a:pPr lvl="1"/>
            <a:r>
              <a:rPr lang="en-US" sz="2000" dirty="0" smtClean="0"/>
              <a:t>What if I decide to go rather than stop when the traffic light is amber?</a:t>
            </a:r>
          </a:p>
          <a:p>
            <a:endParaRPr lang="en-US" sz="2400" dirty="0" smtClean="0"/>
          </a:p>
          <a:p>
            <a:endParaRPr lang="en-US" sz="2400" dirty="0" smtClean="0"/>
          </a:p>
          <a:p>
            <a:r>
              <a:rPr lang="en-US" sz="2400" dirty="0" smtClean="0"/>
              <a:t>To err is human – we do it all the time</a:t>
            </a:r>
          </a:p>
          <a:p>
            <a:r>
              <a:rPr lang="en-US" sz="2400" dirty="0" smtClean="0"/>
              <a:t>To prevent or mitigate the effects of errors needs forgiving systems designed on human factors principles</a:t>
            </a:r>
          </a:p>
          <a:p>
            <a:pPr lvl="1"/>
            <a:endParaRPr lang="en-US" sz="2000" dirty="0" smtClean="0"/>
          </a:p>
          <a:p>
            <a:pPr lvl="1"/>
            <a:endParaRPr lang="en-US" sz="2000" dirty="0" smtClean="0"/>
          </a:p>
        </p:txBody>
      </p:sp>
      <p:sp>
        <p:nvSpPr>
          <p:cNvPr id="175108" name="Slide Number Placeholder 2"/>
          <p:cNvSpPr>
            <a:spLocks noGrp="1"/>
          </p:cNvSpPr>
          <p:nvPr>
            <p:ph type="sldNum" sz="quarter" idx="12"/>
          </p:nvPr>
        </p:nvSpPr>
        <p:spPr bwMode="auto">
          <a:ln>
            <a:round/>
            <a:headEnd/>
            <a:tailEnd/>
          </a:ln>
        </p:spPr>
        <p:txBody>
          <a:bodyPr/>
          <a:lstStyle/>
          <a:p>
            <a:fld id="{432195BF-3E18-4AFF-850F-D1740A754519}" type="slidenum">
              <a:rPr lang="en-US" smtClean="0"/>
              <a:pPr/>
              <a:t>63</a:t>
            </a:fld>
            <a:endParaRPr 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lstStyle/>
          <a:p>
            <a:r>
              <a:rPr lang="en-US" smtClean="0"/>
              <a:t>Landing an Airplane </a:t>
            </a:r>
          </a:p>
        </p:txBody>
      </p:sp>
      <p:sp>
        <p:nvSpPr>
          <p:cNvPr id="180227" name="Content Placeholder 4"/>
          <p:cNvSpPr>
            <a:spLocks noGrp="1"/>
          </p:cNvSpPr>
          <p:nvPr>
            <p:ph idx="1"/>
          </p:nvPr>
        </p:nvSpPr>
        <p:spPr>
          <a:xfrm>
            <a:off x="914400" y="1219200"/>
            <a:ext cx="7772400" cy="4572000"/>
          </a:xfrm>
        </p:spPr>
        <p:txBody>
          <a:bodyPr/>
          <a:lstStyle/>
          <a:p>
            <a:r>
              <a:rPr lang="en-US" sz="2800" smtClean="0"/>
              <a:t>pitch, roll, yaw and speed</a:t>
            </a:r>
            <a:endParaRPr lang="en-US" smtClean="0"/>
          </a:p>
        </p:txBody>
      </p:sp>
      <p:sp>
        <p:nvSpPr>
          <p:cNvPr id="180228" name="Slide Number Placeholder 3"/>
          <p:cNvSpPr>
            <a:spLocks noGrp="1"/>
          </p:cNvSpPr>
          <p:nvPr>
            <p:ph type="sldNum" sz="quarter" idx="12"/>
          </p:nvPr>
        </p:nvSpPr>
        <p:spPr bwMode="auto">
          <a:ln>
            <a:round/>
            <a:headEnd/>
            <a:tailEnd/>
          </a:ln>
        </p:spPr>
        <p:txBody>
          <a:bodyPr/>
          <a:lstStyle/>
          <a:p>
            <a:fld id="{4E567D94-6207-4923-A1D2-64056204C4CD}" type="slidenum">
              <a:rPr lang="en-US" smtClean="0"/>
              <a:pPr/>
              <a:t>64</a:t>
            </a:fld>
            <a:endParaRPr lang="en-US" smtClean="0"/>
          </a:p>
        </p:txBody>
      </p:sp>
      <p:pic>
        <p:nvPicPr>
          <p:cNvPr id="180229" name="Picture 4" descr="San Luis Obispo 065.jpg"/>
          <p:cNvPicPr>
            <a:picLocks noChangeAspect="1"/>
          </p:cNvPicPr>
          <p:nvPr/>
        </p:nvPicPr>
        <p:blipFill>
          <a:blip r:embed="rId3" cstate="print"/>
          <a:srcRect/>
          <a:stretch>
            <a:fillRect/>
          </a:stretch>
        </p:blipFill>
        <p:spPr bwMode="auto">
          <a:xfrm>
            <a:off x="1752600" y="2057400"/>
            <a:ext cx="5334000" cy="3998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Slide Number Placeholder 3"/>
          <p:cNvSpPr>
            <a:spLocks noGrp="1"/>
          </p:cNvSpPr>
          <p:nvPr>
            <p:ph type="sldNum" sz="quarter" idx="12"/>
          </p:nvPr>
        </p:nvSpPr>
        <p:spPr bwMode="auto">
          <a:ln>
            <a:round/>
            <a:headEnd/>
            <a:tailEnd/>
          </a:ln>
        </p:spPr>
        <p:txBody>
          <a:bodyPr/>
          <a:lstStyle/>
          <a:p>
            <a:fld id="{E4D8BD07-69B7-4C3F-A2AF-63C29429D57C}" type="slidenum">
              <a:rPr lang="en-US" smtClean="0"/>
              <a:pPr/>
              <a:t>65</a:t>
            </a:fld>
            <a:endParaRPr lang="en-US" smtClean="0"/>
          </a:p>
        </p:txBody>
      </p:sp>
      <p:pic>
        <p:nvPicPr>
          <p:cNvPr id="181252" name="Picture 2" descr="s109e5685"/>
          <p:cNvPicPr>
            <a:picLocks noChangeAspect="1" noChangeArrowheads="1"/>
          </p:cNvPicPr>
          <p:nvPr/>
        </p:nvPicPr>
        <p:blipFill>
          <a:blip r:embed="rId3" cstate="print"/>
          <a:srcRect/>
          <a:stretch>
            <a:fillRect/>
          </a:stretch>
        </p:blipFill>
        <p:spPr bwMode="auto">
          <a:xfrm>
            <a:off x="4953000" y="3048000"/>
            <a:ext cx="3868738" cy="3352800"/>
          </a:xfrm>
          <a:prstGeom prst="rect">
            <a:avLst/>
          </a:prstGeom>
          <a:noFill/>
          <a:ln w="9525">
            <a:noFill/>
            <a:miter lim="800000"/>
            <a:headEnd/>
            <a:tailEnd/>
          </a:ln>
        </p:spPr>
      </p:pic>
      <p:pic>
        <p:nvPicPr>
          <p:cNvPr id="181253" name="Picture 4" descr="s109e5401"/>
          <p:cNvPicPr>
            <a:picLocks noChangeAspect="1" noChangeArrowheads="1"/>
          </p:cNvPicPr>
          <p:nvPr/>
        </p:nvPicPr>
        <p:blipFill>
          <a:blip r:embed="rId4" cstate="print"/>
          <a:srcRect b="2469"/>
          <a:stretch>
            <a:fillRect/>
          </a:stretch>
        </p:blipFill>
        <p:spPr bwMode="auto">
          <a:xfrm>
            <a:off x="228600" y="2057400"/>
            <a:ext cx="4476750" cy="2971800"/>
          </a:xfrm>
          <a:prstGeom prst="rect">
            <a:avLst/>
          </a:prstGeom>
          <a:noFill/>
          <a:ln w="9525">
            <a:noFill/>
            <a:miter lim="800000"/>
            <a:headEnd/>
            <a:tailEnd/>
          </a:ln>
        </p:spPr>
      </p:pic>
      <p:sp>
        <p:nvSpPr>
          <p:cNvPr id="181254" name="TextBox 5"/>
          <p:cNvSpPr txBox="1">
            <a:spLocks noChangeArrowheads="1"/>
          </p:cNvSpPr>
          <p:nvPr/>
        </p:nvSpPr>
        <p:spPr bwMode="auto">
          <a:xfrm>
            <a:off x="304800" y="533400"/>
            <a:ext cx="7924800" cy="1077218"/>
          </a:xfrm>
          <a:prstGeom prst="rect">
            <a:avLst/>
          </a:prstGeom>
          <a:noFill/>
          <a:ln w="9525">
            <a:noFill/>
            <a:miter lim="800000"/>
            <a:headEnd/>
            <a:tailEnd/>
          </a:ln>
        </p:spPr>
        <p:txBody>
          <a:bodyPr wrap="square">
            <a:spAutoFit/>
          </a:bodyPr>
          <a:lstStyle/>
          <a:p>
            <a:pPr algn="r"/>
            <a:r>
              <a:rPr lang="en-US" sz="3200" b="1" dirty="0"/>
              <a:t>Controlling a 6 Degree of Freedom Robotic arm on the Space </a:t>
            </a:r>
            <a:r>
              <a:rPr lang="en-US" sz="3200" b="1" dirty="0" smtClean="0"/>
              <a:t>Shuttle</a:t>
            </a:r>
            <a:endParaRPr lang="en-US" sz="3200"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Slide Number Placeholder 3"/>
          <p:cNvSpPr>
            <a:spLocks noGrp="1"/>
          </p:cNvSpPr>
          <p:nvPr>
            <p:ph type="sldNum" sz="quarter" idx="12"/>
          </p:nvPr>
        </p:nvSpPr>
        <p:spPr bwMode="auto">
          <a:ln>
            <a:round/>
            <a:headEnd/>
            <a:tailEnd/>
          </a:ln>
        </p:spPr>
        <p:txBody>
          <a:bodyPr/>
          <a:lstStyle/>
          <a:p>
            <a:fld id="{BAC3DC09-328F-44A0-B160-68DF71E8D5A5}" type="slidenum">
              <a:rPr lang="en-US" smtClean="0"/>
              <a:pPr/>
              <a:t>66</a:t>
            </a:fld>
            <a:endParaRPr lang="en-US" smtClean="0"/>
          </a:p>
        </p:txBody>
      </p:sp>
      <p:sp>
        <p:nvSpPr>
          <p:cNvPr id="3" name="Title 2"/>
          <p:cNvSpPr>
            <a:spLocks noGrp="1"/>
          </p:cNvSpPr>
          <p:nvPr>
            <p:ph type="title"/>
          </p:nvPr>
        </p:nvSpPr>
        <p:spPr>
          <a:xfrm>
            <a:off x="990600" y="609600"/>
            <a:ext cx="7315200" cy="522288"/>
          </a:xfrm>
        </p:spPr>
        <p:txBody>
          <a:bodyPr>
            <a:normAutofit fontScale="90000"/>
          </a:bodyPr>
          <a:lstStyle/>
          <a:p>
            <a:pPr algn="ctr">
              <a:defRPr/>
            </a:pPr>
            <a:r>
              <a:rPr lang="en-US" sz="3200" smtClean="0"/>
              <a:t>Controlling the Mars Rover</a:t>
            </a:r>
            <a:br>
              <a:rPr lang="en-US" sz="3200" smtClean="0"/>
            </a:br>
            <a:r>
              <a:rPr lang="en-US" sz="2200" smtClean="0"/>
              <a:t>with a time a lag of between 3 and 20 minutes</a:t>
            </a:r>
            <a:endParaRPr lang="en-US" sz="3200" smtClean="0"/>
          </a:p>
        </p:txBody>
      </p:sp>
      <p:pic>
        <p:nvPicPr>
          <p:cNvPr id="182276" name="Picture 2" descr="http://static.howstuffworks.com/gif/mars-rover-7.jpg"/>
          <p:cNvPicPr>
            <a:picLocks noChangeAspect="1" noChangeArrowheads="1"/>
          </p:cNvPicPr>
          <p:nvPr/>
        </p:nvPicPr>
        <p:blipFill>
          <a:blip r:embed="rId3" cstate="print"/>
          <a:srcRect/>
          <a:stretch>
            <a:fillRect/>
          </a:stretch>
        </p:blipFill>
        <p:spPr bwMode="auto">
          <a:xfrm>
            <a:off x="2286000" y="1447800"/>
            <a:ext cx="50292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Slide Number Placeholder 2"/>
          <p:cNvSpPr>
            <a:spLocks noGrp="1"/>
          </p:cNvSpPr>
          <p:nvPr>
            <p:ph type="sldNum" sz="quarter" idx="12"/>
          </p:nvPr>
        </p:nvSpPr>
        <p:spPr bwMode="auto">
          <a:ln>
            <a:round/>
            <a:headEnd/>
            <a:tailEnd/>
          </a:ln>
        </p:spPr>
        <p:txBody>
          <a:bodyPr/>
          <a:lstStyle/>
          <a:p>
            <a:fld id="{867A29C6-2267-4907-856B-67E9B2DAD74B}" type="slidenum">
              <a:rPr lang="en-US" smtClean="0"/>
              <a:pPr/>
              <a:t>67</a:t>
            </a:fld>
            <a:endParaRPr lang="en-US" smtClean="0"/>
          </a:p>
        </p:txBody>
      </p:sp>
      <p:sp>
        <p:nvSpPr>
          <p:cNvPr id="189445" name="Title 1"/>
          <p:cNvSpPr>
            <a:spLocks noGrp="1"/>
          </p:cNvSpPr>
          <p:nvPr>
            <p:ph type="title"/>
          </p:nvPr>
        </p:nvSpPr>
        <p:spPr>
          <a:xfrm>
            <a:off x="1447800" y="533400"/>
            <a:ext cx="7315200" cy="914400"/>
          </a:xfrm>
        </p:spPr>
        <p:txBody>
          <a:bodyPr/>
          <a:lstStyle/>
          <a:p>
            <a:r>
              <a:rPr lang="en-US" smtClean="0"/>
              <a:t>Three Mile Island </a:t>
            </a:r>
            <a:br>
              <a:rPr lang="en-US" smtClean="0"/>
            </a:br>
            <a:r>
              <a:rPr lang="en-US" smtClean="0"/>
              <a:t>Lots of warnings went off in a short time period</a:t>
            </a:r>
          </a:p>
        </p:txBody>
      </p:sp>
      <p:pic>
        <p:nvPicPr>
          <p:cNvPr id="189444" name="Picture 2" descr="http://www.animatedsoftware.com/hotwords/control_room/tmi2_control_room.jpg"/>
          <p:cNvPicPr>
            <a:picLocks noChangeAspect="1" noChangeArrowheads="1"/>
          </p:cNvPicPr>
          <p:nvPr/>
        </p:nvPicPr>
        <p:blipFill>
          <a:blip r:embed="rId3" cstate="print"/>
          <a:srcRect/>
          <a:stretch>
            <a:fillRect/>
          </a:stretch>
        </p:blipFill>
        <p:spPr bwMode="auto">
          <a:xfrm>
            <a:off x="2209800" y="1550988"/>
            <a:ext cx="4953000" cy="4926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Slide Number Placeholder 2"/>
          <p:cNvSpPr>
            <a:spLocks noGrp="1"/>
          </p:cNvSpPr>
          <p:nvPr>
            <p:ph type="sldNum" sz="quarter" idx="12"/>
          </p:nvPr>
        </p:nvSpPr>
        <p:spPr bwMode="auto">
          <a:ln>
            <a:round/>
            <a:headEnd/>
            <a:tailEnd/>
          </a:ln>
        </p:spPr>
        <p:txBody>
          <a:bodyPr/>
          <a:lstStyle/>
          <a:p>
            <a:fld id="{F2C25E54-58A8-429D-8295-B9EC89D1B6CA}" type="slidenum">
              <a:rPr lang="en-US" smtClean="0"/>
              <a:pPr/>
              <a:t>68</a:t>
            </a:fld>
            <a:endParaRPr lang="en-US" smtClean="0"/>
          </a:p>
        </p:txBody>
      </p:sp>
      <p:sp>
        <p:nvSpPr>
          <p:cNvPr id="190470" name="Title 1"/>
          <p:cNvSpPr>
            <a:spLocks noGrp="1"/>
          </p:cNvSpPr>
          <p:nvPr>
            <p:ph type="title"/>
          </p:nvPr>
        </p:nvSpPr>
        <p:spPr>
          <a:xfrm>
            <a:off x="1143000" y="762000"/>
            <a:ext cx="7315200" cy="522288"/>
          </a:xfrm>
        </p:spPr>
        <p:txBody>
          <a:bodyPr>
            <a:normAutofit fontScale="90000"/>
          </a:bodyPr>
          <a:lstStyle/>
          <a:p>
            <a:r>
              <a:rPr lang="en-US" smtClean="0"/>
              <a:t>Which way should I go?</a:t>
            </a:r>
            <a:br>
              <a:rPr lang="en-US" smtClean="0"/>
            </a:br>
            <a:r>
              <a:rPr lang="en-US" smtClean="0"/>
              <a:t>	Visual search at 100km/s</a:t>
            </a:r>
          </a:p>
        </p:txBody>
      </p:sp>
      <p:pic>
        <p:nvPicPr>
          <p:cNvPr id="190469" name="Picture 2" descr="Interstate4Signs"/>
          <p:cNvPicPr>
            <a:picLocks noChangeAspect="1" noChangeArrowheads="1"/>
          </p:cNvPicPr>
          <p:nvPr/>
        </p:nvPicPr>
        <p:blipFill>
          <a:blip r:embed="rId3" cstate="print"/>
          <a:srcRect/>
          <a:stretch>
            <a:fillRect/>
          </a:stretch>
        </p:blipFill>
        <p:spPr bwMode="auto">
          <a:xfrm>
            <a:off x="1752600" y="1752600"/>
            <a:ext cx="59436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609600" y="0"/>
            <a:ext cx="8077200" cy="1143000"/>
          </a:xfrm>
        </p:spPr>
        <p:txBody>
          <a:bodyPr/>
          <a:lstStyle/>
          <a:p>
            <a:r>
              <a:rPr lang="en-US" smtClean="0"/>
              <a:t>A near mid air collision  </a:t>
            </a:r>
            <a:r>
              <a:rPr lang="en-US" sz="2800" smtClean="0"/>
              <a:t>-wrong number</a:t>
            </a:r>
            <a:endParaRPr lang="en-US" smtClean="0"/>
          </a:p>
        </p:txBody>
      </p:sp>
      <p:sp>
        <p:nvSpPr>
          <p:cNvPr id="191491" name="Slide Number Placeholder 2"/>
          <p:cNvSpPr>
            <a:spLocks noGrp="1"/>
          </p:cNvSpPr>
          <p:nvPr>
            <p:ph type="sldNum" sz="quarter" idx="12"/>
          </p:nvPr>
        </p:nvSpPr>
        <p:spPr bwMode="auto">
          <a:ln>
            <a:round/>
            <a:headEnd/>
            <a:tailEnd/>
          </a:ln>
        </p:spPr>
        <p:txBody>
          <a:bodyPr/>
          <a:lstStyle/>
          <a:p>
            <a:fld id="{9A48D5C2-DBF7-44E4-927D-C1199A1AC14A}" type="slidenum">
              <a:rPr lang="en-US" smtClean="0"/>
              <a:pPr/>
              <a:t>69</a:t>
            </a:fld>
            <a:endParaRPr lang="en-US" smtClean="0"/>
          </a:p>
        </p:txBody>
      </p:sp>
      <p:sp>
        <p:nvSpPr>
          <p:cNvPr id="191492" name="Rectangle 4"/>
          <p:cNvSpPr>
            <a:spLocks noChangeArrowheads="1"/>
          </p:cNvSpPr>
          <p:nvPr/>
        </p:nvSpPr>
        <p:spPr bwMode="auto">
          <a:xfrm>
            <a:off x="685800" y="1219200"/>
            <a:ext cx="7924800" cy="4894263"/>
          </a:xfrm>
          <a:prstGeom prst="rect">
            <a:avLst/>
          </a:prstGeom>
          <a:noFill/>
          <a:ln w="9525">
            <a:noFill/>
            <a:miter lim="800000"/>
            <a:headEnd/>
            <a:tailEnd/>
          </a:ln>
        </p:spPr>
        <p:txBody>
          <a:bodyPr anchor="ctr">
            <a:spAutoFit/>
          </a:bodyPr>
          <a:lstStyle/>
          <a:p>
            <a:pPr>
              <a:buFontTx/>
              <a:buChar char="•"/>
            </a:pPr>
            <a:r>
              <a:rPr lang="en-US" sz="2000" b="1">
                <a:solidFill>
                  <a:srgbClr val="FF0000"/>
                </a:solidFill>
              </a:rPr>
              <a:t>FAA probes FedEx near-miss</a:t>
            </a:r>
          </a:p>
          <a:p>
            <a:pPr>
              <a:buFontTx/>
              <a:buChar char="•"/>
            </a:pPr>
            <a:r>
              <a:rPr lang="en-US" sz="1400"/>
              <a:t>Planes were much too close; may be worst local error in 10 years</a:t>
            </a:r>
          </a:p>
          <a:p>
            <a:pPr>
              <a:buFontTx/>
              <a:buChar char="•"/>
            </a:pPr>
            <a:r>
              <a:rPr lang="en-US" sz="1400"/>
              <a:t>Federal investigators are studying a near-miss between two FedEx planes over Memphis last Thursday that likely is the most serious air traffic control error here in 10 years.</a:t>
            </a:r>
          </a:p>
          <a:p>
            <a:pPr>
              <a:buFontTx/>
              <a:buChar char="•"/>
            </a:pPr>
            <a:r>
              <a:rPr lang="en-US" sz="1400"/>
              <a:t>Officials say both the pilot and controller believed the other had transposed numerals in the flight number. Because the crew did not read the number back as it was heard -- which is standard procedure -- the tower issued directions meant for another plane, putting flights 527 and 257 within 100 feet of each other vertically and less than a mile apart laterally.</a:t>
            </a:r>
          </a:p>
          <a:p>
            <a:pPr>
              <a:buFontTx/>
              <a:buChar char="•"/>
            </a:pPr>
            <a:r>
              <a:rPr lang="en-US" b="1">
                <a:solidFill>
                  <a:srgbClr val="FF0000"/>
                </a:solidFill>
              </a:rPr>
              <a:t>The latest incident in Memphis happened shortly before 4p.m. Feb. 21 as FedEx flights </a:t>
            </a:r>
            <a:r>
              <a:rPr lang="en-US" sz="2400" b="1">
                <a:solidFill>
                  <a:srgbClr val="800000"/>
                </a:solidFill>
              </a:rPr>
              <a:t>527 and 257 </a:t>
            </a:r>
            <a:r>
              <a:rPr lang="en-US" b="1">
                <a:solidFill>
                  <a:srgbClr val="FF0000"/>
                </a:solidFill>
              </a:rPr>
              <a:t>were preparing for simultaneous takeoff on parallel runways.</a:t>
            </a:r>
          </a:p>
          <a:p>
            <a:pPr>
              <a:buFontTx/>
              <a:buChar char="•"/>
            </a:pPr>
            <a:r>
              <a:rPr lang="en-US" sz="1400"/>
              <a:t>Controllers say the margin for error was increased because the pilot called in on the wrong radio frequency.</a:t>
            </a:r>
          </a:p>
          <a:p>
            <a:pPr>
              <a:buFontTx/>
              <a:buChar char="•"/>
            </a:pPr>
            <a:r>
              <a:rPr lang="en-US" sz="1400"/>
              <a:t>"Westbound FedEx 257 crew checked in on the frequency for the east departure controller,”</a:t>
            </a:r>
          </a:p>
          <a:p>
            <a:pPr>
              <a:buFontTx/>
              <a:buChar char="•"/>
            </a:pPr>
            <a:r>
              <a:rPr lang="en-US" sz="1400"/>
              <a:t>The east departure controller, who had just seen data on eastbound 527 on his screen, thought the pilot had transposed the numbers and told FedEx 527 to turn left and climb.</a:t>
            </a:r>
          </a:p>
          <a:p>
            <a:pPr>
              <a:buFontTx/>
              <a:buChar char="•"/>
            </a:pPr>
            <a:r>
              <a:rPr lang="en-US" sz="1400"/>
              <a:t>"FedEx 257 hears this and answers to it,” - the crew read-back on the flight number was unintelligible.</a:t>
            </a:r>
          </a:p>
          <a:p>
            <a:pPr>
              <a:buFontTx/>
              <a:buChar char="•"/>
            </a:pPr>
            <a:r>
              <a:rPr lang="en-US" sz="1600" b="1">
                <a:solidFill>
                  <a:srgbClr val="FF0000"/>
                </a:solidFill>
              </a:rPr>
              <a:t>"This is where our controller makes the mistake, he didn't catch the erroneous read-back."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534400" cy="2438400"/>
          </a:xfrm>
        </p:spPr>
        <p:txBody>
          <a:bodyPr rtlCol="0">
            <a:normAutofit fontScale="90000"/>
          </a:bodyPr>
          <a:lstStyle/>
          <a:p>
            <a:pPr algn="l" eaLnBrk="1" fontAlgn="auto" hangingPunct="1">
              <a:spcAft>
                <a:spcPts val="0"/>
              </a:spcAft>
              <a:defRPr/>
            </a:pPr>
            <a:r>
              <a:rPr lang="en-US" b="1" dirty="0" smtClean="0"/>
              <a:t>Landing an Airplane </a:t>
            </a:r>
            <a:r>
              <a:rPr lang="en-US" sz="2700" b="1" dirty="0" smtClean="0"/>
              <a:t/>
            </a:r>
            <a:br>
              <a:rPr lang="en-US" sz="2700" b="1" dirty="0" smtClean="0"/>
            </a:br>
            <a:r>
              <a:rPr lang="en-US" sz="2700" b="1" dirty="0" smtClean="0"/>
              <a:t/>
            </a:r>
            <a:br>
              <a:rPr lang="en-US" sz="2700" b="1" dirty="0" smtClean="0"/>
            </a:br>
            <a:r>
              <a:rPr lang="en-US" sz="3100" b="1" dirty="0" smtClean="0"/>
              <a:t>Lots of Information </a:t>
            </a:r>
            <a:r>
              <a:rPr lang="en-US" sz="2700" dirty="0" smtClean="0"/>
              <a:t>– </a:t>
            </a:r>
            <a:r>
              <a:rPr lang="en-US" sz="2000" dirty="0" smtClean="0"/>
              <a:t>Attitude, Altitude, Heading and Airspeed</a:t>
            </a:r>
            <a:r>
              <a:rPr lang="en-US" sz="2700" dirty="0" smtClean="0"/>
              <a:t/>
            </a:r>
            <a:br>
              <a:rPr lang="en-US" sz="2700" dirty="0" smtClean="0"/>
            </a:br>
            <a:r>
              <a:rPr lang="en-US" sz="2700" b="1" dirty="0" smtClean="0"/>
              <a:t/>
            </a:r>
            <a:br>
              <a:rPr lang="en-US" sz="2700" b="1" dirty="0" smtClean="0"/>
            </a:br>
            <a:r>
              <a:rPr lang="en-US" sz="2700" b="1" dirty="0" smtClean="0"/>
              <a:t>Plus</a:t>
            </a:r>
            <a:r>
              <a:rPr lang="en-US" sz="2700" dirty="0" smtClean="0"/>
              <a:t> </a:t>
            </a:r>
            <a:r>
              <a:rPr lang="en-US" sz="2400" dirty="0" smtClean="0"/>
              <a:t>ATC, Radio, </a:t>
            </a:r>
            <a:r>
              <a:rPr lang="en-US" sz="2000" dirty="0" smtClean="0"/>
              <a:t>ILS, DME, VOR, GPS, AWAS and Synthetic Vision etc. etc.</a:t>
            </a:r>
            <a:endParaRPr lang="en-US" b="1" dirty="0"/>
          </a:p>
        </p:txBody>
      </p:sp>
      <p:sp>
        <p:nvSpPr>
          <p:cNvPr id="7" name="Slide Number Placeholder 5"/>
          <p:cNvSpPr>
            <a:spLocks noGrp="1"/>
          </p:cNvSpPr>
          <p:nvPr>
            <p:ph type="sldNum" sz="quarter" idx="12"/>
          </p:nvPr>
        </p:nvSpPr>
        <p:spPr/>
        <p:txBody>
          <a:bodyPr/>
          <a:lstStyle/>
          <a:p>
            <a:pPr>
              <a:defRPr/>
            </a:pPr>
            <a:fld id="{1F646CE4-FEA2-4732-9572-9F7D9620C1ED}" type="slidenum">
              <a:rPr lang="en-US"/>
              <a:pPr>
                <a:defRPr/>
              </a:pPr>
              <a:t>7</a:t>
            </a:fld>
            <a:endParaRPr lang="en-US"/>
          </a:p>
        </p:txBody>
      </p:sp>
      <p:pic>
        <p:nvPicPr>
          <p:cNvPr id="2" name="Picture 1" descr="San Luis Obispo 065.jpg"/>
          <p:cNvPicPr>
            <a:picLocks noChangeAspect="1"/>
          </p:cNvPicPr>
          <p:nvPr/>
        </p:nvPicPr>
        <p:blipFill>
          <a:blip r:embed="rId2" cstate="print"/>
          <a:stretch>
            <a:fillRect/>
          </a:stretch>
        </p:blipFill>
        <p:spPr>
          <a:xfrm>
            <a:off x="4699000" y="3124200"/>
            <a:ext cx="4445000" cy="3333750"/>
          </a:xfrm>
          <a:prstGeom prst="rect">
            <a:avLst/>
          </a:prstGeom>
          <a:ln>
            <a:noFill/>
          </a:ln>
          <a:effectLst>
            <a:softEdge rad="112500"/>
          </a:effectLst>
        </p:spPr>
      </p:pic>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D48FBC7-5879-4CDB-ABF3-9ED59F1E033F}" type="slidenum">
              <a:rPr lang="en-US" sz="1200">
                <a:solidFill>
                  <a:schemeClr val="tx1">
                    <a:tint val="75000"/>
                  </a:schemeClr>
                </a:solidFill>
                <a:latin typeface="+mn-lt"/>
              </a:rPr>
              <a:pPr algn="r" fontAlgn="auto">
                <a:spcBef>
                  <a:spcPts val="0"/>
                </a:spcBef>
                <a:spcAft>
                  <a:spcPts val="0"/>
                </a:spcAft>
                <a:defRPr/>
              </a:pPr>
              <a:t>7</a:t>
            </a:fld>
            <a:endParaRPr lang="en-US" sz="1200">
              <a:solidFill>
                <a:schemeClr val="tx1">
                  <a:tint val="75000"/>
                </a:schemeClr>
              </a:solidFill>
              <a:latin typeface="+mn-lt"/>
            </a:endParaRPr>
          </a:p>
        </p:txBody>
      </p:sp>
      <p:sp>
        <p:nvSpPr>
          <p:cNvPr id="5" name="Footer Placeholder 4"/>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rPr>
              <a:t>Fuzzy Awareness</a:t>
            </a:r>
          </a:p>
        </p:txBody>
      </p:sp>
      <p:pic>
        <p:nvPicPr>
          <p:cNvPr id="8" name="Picture 4" descr="San Luis Obispo 062.jpg"/>
          <p:cNvPicPr>
            <a:picLocks noChangeAspect="1"/>
          </p:cNvPicPr>
          <p:nvPr/>
        </p:nvPicPr>
        <p:blipFill>
          <a:blip r:embed="rId3" cstate="print"/>
          <a:srcRect/>
          <a:stretch>
            <a:fillRect/>
          </a:stretch>
        </p:blipFill>
        <p:spPr bwMode="auto">
          <a:xfrm>
            <a:off x="381000" y="3257550"/>
            <a:ext cx="4292600" cy="3219450"/>
          </a:xfrm>
          <a:prstGeom prst="rect">
            <a:avLst/>
          </a:prstGeom>
          <a:noFill/>
          <a:ln w="9525">
            <a:noFill/>
            <a:miter lim="800000"/>
            <a:headEnd/>
            <a:tailEnd/>
          </a:ln>
        </p:spPr>
      </p:pic>
      <p:sp>
        <p:nvSpPr>
          <p:cNvPr id="9" name="Rounded Rectangular Callout 8"/>
          <p:cNvSpPr/>
          <p:nvPr/>
        </p:nvSpPr>
        <p:spPr>
          <a:xfrm>
            <a:off x="381000" y="2895600"/>
            <a:ext cx="1295400" cy="914400"/>
          </a:xfrm>
          <a:prstGeom prst="wedgeRoundRectCallout">
            <a:avLst>
              <a:gd name="adj1" fmla="val 106651"/>
              <a:gd name="adj2" fmla="val 1801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FFFF00"/>
                </a:solidFill>
              </a:rPr>
              <a:t>There’s the runway</a:t>
            </a:r>
            <a:endParaRPr lang="en-US" i="1" dirty="0">
              <a:solidFill>
                <a:srgbClr val="FFFF00"/>
              </a:solidFill>
            </a:endParaRPr>
          </a:p>
        </p:txBody>
      </p:sp>
      <p:sp>
        <p:nvSpPr>
          <p:cNvPr id="10" name="Rounded Rectangular Callout 9"/>
          <p:cNvSpPr/>
          <p:nvPr/>
        </p:nvSpPr>
        <p:spPr>
          <a:xfrm>
            <a:off x="6019800" y="2895600"/>
            <a:ext cx="1295400" cy="914400"/>
          </a:xfrm>
          <a:prstGeom prst="wedgeRoundRectCallout">
            <a:avLst>
              <a:gd name="adj1" fmla="val -17304"/>
              <a:gd name="adj2" fmla="val 145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rgbClr val="FFFF00"/>
                </a:solidFill>
              </a:rPr>
              <a:t>Final approach</a:t>
            </a:r>
            <a:endParaRPr lang="en-US" i="1" dirty="0">
              <a:solidFill>
                <a:srgbClr val="FFFF00"/>
              </a:solidFill>
            </a:endParaRPr>
          </a:p>
        </p:txBody>
      </p:sp>
      <p:sp>
        <p:nvSpPr>
          <p:cNvPr id="11" name="TextBox 10"/>
          <p:cNvSpPr txBox="1"/>
          <p:nvPr/>
        </p:nvSpPr>
        <p:spPr>
          <a:xfrm>
            <a:off x="5257800" y="152400"/>
            <a:ext cx="3505200" cy="1168539"/>
          </a:xfrm>
          <a:prstGeom prst="ellipse">
            <a:avLst/>
          </a:prstGeom>
          <a:solidFill>
            <a:srgbClr val="FFFF00"/>
          </a:solidFill>
          <a:ln w="12700">
            <a:solidFill>
              <a:schemeClr val="tx1"/>
            </a:solidFill>
          </a:ln>
        </p:spPr>
        <p:txBody>
          <a:bodyPr wrap="square" rtlCol="0">
            <a:spAutoFit/>
          </a:bodyPr>
          <a:lstStyle/>
          <a:p>
            <a:pPr algn="ctr"/>
            <a:r>
              <a:rPr lang="en-US" sz="1600" b="1" i="1" dirty="0" smtClean="0"/>
              <a:t>Too much information for the novice, usually OK for the expert</a:t>
            </a:r>
            <a:endParaRPr lang="en-US" sz="1600" b="1" i="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228600"/>
            <a:ext cx="8763000" cy="914400"/>
          </a:xfrm>
        </p:spPr>
        <p:txBody>
          <a:bodyPr>
            <a:normAutofit fontScale="90000"/>
          </a:bodyPr>
          <a:lstStyle/>
          <a:p>
            <a:r>
              <a:rPr lang="en-US" dirty="0" smtClean="0"/>
              <a:t>Accident: </a:t>
            </a:r>
            <a:r>
              <a:rPr lang="en-US" sz="2600" dirty="0" smtClean="0"/>
              <a:t>Avoidance, Prevention, Analysis, Mitigation</a:t>
            </a:r>
          </a:p>
        </p:txBody>
      </p:sp>
      <p:sp>
        <p:nvSpPr>
          <p:cNvPr id="29699" name="Slide Number Placeholder 3"/>
          <p:cNvSpPr>
            <a:spLocks noGrp="1"/>
          </p:cNvSpPr>
          <p:nvPr>
            <p:ph type="sldNum" sz="quarter" idx="12"/>
          </p:nvPr>
        </p:nvSpPr>
        <p:spPr bwMode="auto">
          <a:xfrm>
            <a:off x="304800" y="6172200"/>
            <a:ext cx="457200" cy="457200"/>
          </a:xfrm>
          <a:ln>
            <a:round/>
            <a:headEnd/>
            <a:tailEnd/>
          </a:ln>
        </p:spPr>
        <p:txBody>
          <a:bodyPr/>
          <a:lstStyle/>
          <a:p>
            <a:fld id="{0B9C6B5F-3E46-405C-ACC0-70AC70EC04DE}" type="slidenum">
              <a:rPr lang="en-US" smtClean="0"/>
              <a:pPr/>
              <a:t>70</a:t>
            </a:fld>
            <a:endParaRPr lang="en-US" smtClean="0"/>
          </a:p>
        </p:txBody>
      </p:sp>
      <p:pic>
        <p:nvPicPr>
          <p:cNvPr id="29700" name="Picture 5" descr="C:\Documents and Settings\Brian Peacock\Local Settings\Temporary Internet Files\Content.IE5\AJGRZ2A5\MC900280714[1].wmf"/>
          <p:cNvPicPr>
            <a:picLocks noChangeAspect="1" noChangeArrowheads="1"/>
          </p:cNvPicPr>
          <p:nvPr/>
        </p:nvPicPr>
        <p:blipFill>
          <a:blip r:embed="rId3" cstate="print"/>
          <a:srcRect t="61336"/>
          <a:stretch>
            <a:fillRect/>
          </a:stretch>
        </p:blipFill>
        <p:spPr bwMode="auto">
          <a:xfrm>
            <a:off x="6350" y="2895600"/>
            <a:ext cx="2182813" cy="1008063"/>
          </a:xfrm>
          <a:prstGeom prst="rect">
            <a:avLst/>
          </a:prstGeom>
          <a:noFill/>
          <a:ln w="9525">
            <a:noFill/>
            <a:miter lim="800000"/>
            <a:headEnd/>
            <a:tailEnd/>
          </a:ln>
        </p:spPr>
      </p:pic>
      <p:pic>
        <p:nvPicPr>
          <p:cNvPr id="29701" name="Picture 5" descr="C:\Documents and Settings\Brian Peacock\Local Settings\Temporary Internet Files\Content.IE5\AJGRZ2A5\MC900280714[1].wmf"/>
          <p:cNvPicPr>
            <a:picLocks noChangeAspect="1" noChangeArrowheads="1"/>
          </p:cNvPicPr>
          <p:nvPr/>
        </p:nvPicPr>
        <p:blipFill>
          <a:blip r:embed="rId3" cstate="print"/>
          <a:srcRect/>
          <a:stretch>
            <a:fillRect/>
          </a:stretch>
        </p:blipFill>
        <p:spPr bwMode="auto">
          <a:xfrm>
            <a:off x="4121150" y="1447800"/>
            <a:ext cx="2182813" cy="2608263"/>
          </a:xfrm>
          <a:prstGeom prst="rect">
            <a:avLst/>
          </a:prstGeom>
          <a:noFill/>
          <a:ln w="9525">
            <a:noFill/>
            <a:miter lim="800000"/>
            <a:headEnd/>
            <a:tailEnd/>
          </a:ln>
        </p:spPr>
      </p:pic>
      <p:pic>
        <p:nvPicPr>
          <p:cNvPr id="29702" name="Picture 7" descr="C:\Documents and Settings\Brian Peacock\Local Settings\Temporary Internet Files\Content.IE5\9HKXZNOK\MC900070988[1].wmf"/>
          <p:cNvPicPr>
            <a:picLocks noChangeAspect="1" noChangeArrowheads="1"/>
          </p:cNvPicPr>
          <p:nvPr/>
        </p:nvPicPr>
        <p:blipFill>
          <a:blip r:embed="rId4" cstate="print"/>
          <a:srcRect/>
          <a:stretch>
            <a:fillRect/>
          </a:stretch>
        </p:blipFill>
        <p:spPr bwMode="auto">
          <a:xfrm>
            <a:off x="6407150" y="1295400"/>
            <a:ext cx="1949450" cy="2981325"/>
          </a:xfrm>
          <a:prstGeom prst="rect">
            <a:avLst/>
          </a:prstGeom>
          <a:noFill/>
          <a:ln w="9525">
            <a:noFill/>
            <a:miter lim="800000"/>
            <a:headEnd/>
            <a:tailEnd/>
          </a:ln>
        </p:spPr>
      </p:pic>
      <p:pic>
        <p:nvPicPr>
          <p:cNvPr id="29703" name="Picture 8" descr="C:\Documents and Settings\Brian Peacock\Local Settings\Temporary Internet Files\Content.IE5\AJGRZ2A5\MC900296093[1].wmf"/>
          <p:cNvPicPr>
            <a:picLocks noChangeAspect="1" noChangeArrowheads="1"/>
          </p:cNvPicPr>
          <p:nvPr/>
        </p:nvPicPr>
        <p:blipFill>
          <a:blip r:embed="rId5" cstate="print"/>
          <a:srcRect/>
          <a:stretch>
            <a:fillRect/>
          </a:stretch>
        </p:blipFill>
        <p:spPr bwMode="auto">
          <a:xfrm>
            <a:off x="2139950" y="1981200"/>
            <a:ext cx="2149475" cy="2049463"/>
          </a:xfrm>
          <a:prstGeom prst="rect">
            <a:avLst/>
          </a:prstGeom>
          <a:noFill/>
          <a:ln w="9525">
            <a:noFill/>
            <a:miter lim="800000"/>
            <a:headEnd/>
            <a:tailEnd/>
          </a:ln>
        </p:spPr>
      </p:pic>
      <p:sp>
        <p:nvSpPr>
          <p:cNvPr id="29704" name="TextBox 14"/>
          <p:cNvSpPr txBox="1">
            <a:spLocks noChangeArrowheads="1"/>
          </p:cNvSpPr>
          <p:nvPr/>
        </p:nvSpPr>
        <p:spPr bwMode="auto">
          <a:xfrm>
            <a:off x="387350" y="4645025"/>
            <a:ext cx="1447800" cy="369888"/>
          </a:xfrm>
          <a:prstGeom prst="rect">
            <a:avLst/>
          </a:prstGeom>
          <a:solidFill>
            <a:srgbClr val="FF0000"/>
          </a:solidFill>
          <a:ln w="38100">
            <a:solidFill>
              <a:schemeClr val="tx1"/>
            </a:solidFill>
            <a:miter lim="800000"/>
            <a:headEnd/>
            <a:tailEnd/>
          </a:ln>
        </p:spPr>
        <p:txBody>
          <a:bodyPr>
            <a:spAutoFit/>
          </a:bodyPr>
          <a:lstStyle/>
          <a:p>
            <a:pPr algn="ctr"/>
            <a:r>
              <a:rPr lang="en-US"/>
              <a:t>Hazards</a:t>
            </a:r>
          </a:p>
        </p:txBody>
      </p:sp>
      <p:sp>
        <p:nvSpPr>
          <p:cNvPr id="29705" name="TextBox 15"/>
          <p:cNvSpPr txBox="1">
            <a:spLocks noChangeArrowheads="1"/>
          </p:cNvSpPr>
          <p:nvPr/>
        </p:nvSpPr>
        <p:spPr bwMode="auto">
          <a:xfrm>
            <a:off x="2362200" y="4659313"/>
            <a:ext cx="1447800" cy="369887"/>
          </a:xfrm>
          <a:prstGeom prst="rect">
            <a:avLst/>
          </a:prstGeom>
          <a:solidFill>
            <a:srgbClr val="FFFF00"/>
          </a:solidFill>
          <a:ln w="38100">
            <a:solidFill>
              <a:schemeClr val="tx1"/>
            </a:solidFill>
            <a:miter lim="800000"/>
            <a:headEnd/>
            <a:tailEnd/>
          </a:ln>
        </p:spPr>
        <p:txBody>
          <a:bodyPr>
            <a:spAutoFit/>
          </a:bodyPr>
          <a:lstStyle/>
          <a:p>
            <a:pPr algn="ctr"/>
            <a:r>
              <a:rPr lang="en-US"/>
              <a:t>Barriers</a:t>
            </a:r>
          </a:p>
        </p:txBody>
      </p:sp>
      <p:sp>
        <p:nvSpPr>
          <p:cNvPr id="29706" name="TextBox 16"/>
          <p:cNvSpPr txBox="1">
            <a:spLocks noChangeArrowheads="1"/>
          </p:cNvSpPr>
          <p:nvPr/>
        </p:nvSpPr>
        <p:spPr bwMode="auto">
          <a:xfrm>
            <a:off x="4419600" y="4114800"/>
            <a:ext cx="1828800" cy="923925"/>
          </a:xfrm>
          <a:prstGeom prst="rect">
            <a:avLst/>
          </a:prstGeom>
          <a:solidFill>
            <a:srgbClr val="FF3300"/>
          </a:solidFill>
          <a:ln w="38100">
            <a:solidFill>
              <a:schemeClr val="tx1"/>
            </a:solidFill>
            <a:miter lim="800000"/>
            <a:headEnd/>
            <a:tailEnd/>
          </a:ln>
        </p:spPr>
        <p:txBody>
          <a:bodyPr>
            <a:spAutoFit/>
          </a:bodyPr>
          <a:lstStyle/>
          <a:p>
            <a:pPr algn="ctr"/>
            <a:r>
              <a:rPr lang="en-US"/>
              <a:t>Risks</a:t>
            </a:r>
          </a:p>
          <a:p>
            <a:pPr algn="ctr"/>
            <a:r>
              <a:rPr lang="en-US"/>
              <a:t>Errors</a:t>
            </a:r>
          </a:p>
          <a:p>
            <a:pPr algn="ctr"/>
            <a:r>
              <a:rPr lang="en-US"/>
              <a:t>Unsafe Acts</a:t>
            </a:r>
          </a:p>
        </p:txBody>
      </p:sp>
      <p:sp>
        <p:nvSpPr>
          <p:cNvPr id="29707" name="TextBox 17"/>
          <p:cNvSpPr txBox="1">
            <a:spLocks noChangeArrowheads="1"/>
          </p:cNvSpPr>
          <p:nvPr/>
        </p:nvSpPr>
        <p:spPr bwMode="auto">
          <a:xfrm>
            <a:off x="6629400" y="4724400"/>
            <a:ext cx="1981200" cy="369888"/>
          </a:xfrm>
          <a:prstGeom prst="rect">
            <a:avLst/>
          </a:prstGeom>
          <a:solidFill>
            <a:srgbClr val="92D050"/>
          </a:solidFill>
          <a:ln w="28575">
            <a:solidFill>
              <a:schemeClr val="tx1"/>
            </a:solidFill>
            <a:miter lim="800000"/>
            <a:headEnd/>
            <a:tailEnd/>
          </a:ln>
        </p:spPr>
        <p:txBody>
          <a:bodyPr>
            <a:spAutoFit/>
          </a:bodyPr>
          <a:lstStyle/>
          <a:p>
            <a:pPr algn="ctr"/>
            <a:r>
              <a:rPr lang="en-US"/>
              <a:t>Safety Nets</a:t>
            </a:r>
          </a:p>
        </p:txBody>
      </p:sp>
      <p:sp>
        <p:nvSpPr>
          <p:cNvPr id="29708" name="TextBox 11"/>
          <p:cNvSpPr txBox="1">
            <a:spLocks noChangeArrowheads="1"/>
          </p:cNvSpPr>
          <p:nvPr/>
        </p:nvSpPr>
        <p:spPr bwMode="auto">
          <a:xfrm>
            <a:off x="381000" y="5400675"/>
            <a:ext cx="1447800" cy="646113"/>
          </a:xfrm>
          <a:prstGeom prst="rect">
            <a:avLst/>
          </a:prstGeom>
          <a:solidFill>
            <a:srgbClr val="00B050"/>
          </a:solidFill>
          <a:ln w="38100">
            <a:solidFill>
              <a:schemeClr val="tx1"/>
            </a:solidFill>
            <a:miter lim="800000"/>
            <a:headEnd/>
            <a:tailEnd/>
          </a:ln>
        </p:spPr>
        <p:txBody>
          <a:bodyPr>
            <a:spAutoFit/>
          </a:bodyPr>
          <a:lstStyle/>
          <a:p>
            <a:pPr algn="ctr"/>
            <a:r>
              <a:rPr lang="en-US"/>
              <a:t>Remove them</a:t>
            </a:r>
          </a:p>
        </p:txBody>
      </p:sp>
      <p:sp>
        <p:nvSpPr>
          <p:cNvPr id="29709" name="TextBox 12"/>
          <p:cNvSpPr txBox="1">
            <a:spLocks noChangeArrowheads="1"/>
          </p:cNvSpPr>
          <p:nvPr/>
        </p:nvSpPr>
        <p:spPr bwMode="auto">
          <a:xfrm>
            <a:off x="4419600" y="5400675"/>
            <a:ext cx="1828800" cy="646113"/>
          </a:xfrm>
          <a:prstGeom prst="rect">
            <a:avLst/>
          </a:prstGeom>
          <a:solidFill>
            <a:srgbClr val="00B050"/>
          </a:solidFill>
          <a:ln w="38100">
            <a:solidFill>
              <a:schemeClr val="tx1"/>
            </a:solidFill>
            <a:miter lim="800000"/>
            <a:headEnd/>
            <a:tailEnd/>
          </a:ln>
        </p:spPr>
        <p:txBody>
          <a:bodyPr>
            <a:spAutoFit/>
          </a:bodyPr>
          <a:lstStyle/>
          <a:p>
            <a:pPr algn="ctr"/>
            <a:r>
              <a:rPr lang="en-US"/>
              <a:t>Task Analysis</a:t>
            </a:r>
          </a:p>
          <a:p>
            <a:pPr algn="ctr"/>
            <a:endParaRPr lang="en-US"/>
          </a:p>
        </p:txBody>
      </p:sp>
      <p:sp>
        <p:nvSpPr>
          <p:cNvPr id="29710" name="TextBox 13"/>
          <p:cNvSpPr txBox="1">
            <a:spLocks noChangeArrowheads="1"/>
          </p:cNvSpPr>
          <p:nvPr/>
        </p:nvSpPr>
        <p:spPr bwMode="auto">
          <a:xfrm>
            <a:off x="2362200" y="5400675"/>
            <a:ext cx="1447800" cy="646113"/>
          </a:xfrm>
          <a:prstGeom prst="rect">
            <a:avLst/>
          </a:prstGeom>
          <a:solidFill>
            <a:srgbClr val="00B050"/>
          </a:solidFill>
          <a:ln w="38100">
            <a:solidFill>
              <a:schemeClr val="tx1"/>
            </a:solidFill>
            <a:miter lim="800000"/>
            <a:headEnd/>
            <a:tailEnd/>
          </a:ln>
        </p:spPr>
        <p:txBody>
          <a:bodyPr>
            <a:spAutoFit/>
          </a:bodyPr>
          <a:lstStyle/>
          <a:p>
            <a:pPr algn="ctr"/>
            <a:r>
              <a:rPr lang="en-US"/>
              <a:t>Designed in Defenses</a:t>
            </a:r>
          </a:p>
        </p:txBody>
      </p:sp>
      <p:sp>
        <p:nvSpPr>
          <p:cNvPr id="29711" name="TextBox 18"/>
          <p:cNvSpPr txBox="1">
            <a:spLocks noChangeArrowheads="1"/>
          </p:cNvSpPr>
          <p:nvPr/>
        </p:nvSpPr>
        <p:spPr bwMode="auto">
          <a:xfrm>
            <a:off x="6629400" y="5400675"/>
            <a:ext cx="1981200" cy="646113"/>
          </a:xfrm>
          <a:prstGeom prst="rect">
            <a:avLst/>
          </a:prstGeom>
          <a:solidFill>
            <a:srgbClr val="92D050"/>
          </a:solidFill>
          <a:ln w="28575">
            <a:solidFill>
              <a:schemeClr val="tx1"/>
            </a:solidFill>
            <a:miter lim="800000"/>
            <a:headEnd/>
            <a:tailEnd/>
          </a:ln>
        </p:spPr>
        <p:txBody>
          <a:bodyPr>
            <a:spAutoFit/>
          </a:bodyPr>
          <a:lstStyle/>
          <a:p>
            <a:pPr algn="ctr"/>
            <a:r>
              <a:rPr lang="en-US"/>
              <a:t>Engineered and human resilience</a:t>
            </a:r>
          </a:p>
        </p:txBody>
      </p:sp>
      <p:sp>
        <p:nvSpPr>
          <p:cNvPr id="17" name="Right Arrow 16"/>
          <p:cNvSpPr/>
          <p:nvPr/>
        </p:nvSpPr>
        <p:spPr>
          <a:xfrm rot="2244142">
            <a:off x="3352800" y="1371600"/>
            <a:ext cx="1295400" cy="5334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rPr>
              <a:t>WIND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sz="2900" smtClean="0"/>
              <a:t>Safety Management  - The Hierarchy of Controls</a:t>
            </a:r>
          </a:p>
        </p:txBody>
      </p:sp>
      <p:sp>
        <p:nvSpPr>
          <p:cNvPr id="30723" name="Content Placeholder 2"/>
          <p:cNvSpPr>
            <a:spLocks noGrp="1"/>
          </p:cNvSpPr>
          <p:nvPr>
            <p:ph idx="1"/>
          </p:nvPr>
        </p:nvSpPr>
        <p:spPr/>
        <p:txBody>
          <a:bodyPr>
            <a:normAutofit fontScale="77500" lnSpcReduction="20000"/>
          </a:bodyPr>
          <a:lstStyle/>
          <a:p>
            <a:r>
              <a:rPr lang="en-US" b="1" dirty="0" smtClean="0"/>
              <a:t>Process substitution </a:t>
            </a:r>
            <a:r>
              <a:rPr lang="en-US" dirty="0" smtClean="0"/>
              <a:t>– remove the hazard</a:t>
            </a:r>
          </a:p>
          <a:p>
            <a:r>
              <a:rPr lang="en-US" b="1" dirty="0" smtClean="0"/>
              <a:t>Process isolation </a:t>
            </a:r>
            <a:r>
              <a:rPr lang="en-US" dirty="0" smtClean="0"/>
              <a:t>– use barriers</a:t>
            </a:r>
          </a:p>
          <a:p>
            <a:r>
              <a:rPr lang="en-US" b="1" dirty="0" smtClean="0"/>
              <a:t>Personal protective equipment </a:t>
            </a:r>
            <a:r>
              <a:rPr lang="en-US" dirty="0" smtClean="0"/>
              <a:t>– protect the individual</a:t>
            </a:r>
          </a:p>
          <a:p>
            <a:endParaRPr lang="en-US" b="1" dirty="0" smtClean="0"/>
          </a:p>
          <a:p>
            <a:r>
              <a:rPr lang="en-US" b="1" dirty="0" smtClean="0"/>
              <a:t>Instructions and Warnings </a:t>
            </a:r>
            <a:r>
              <a:rPr lang="en-US" dirty="0" smtClean="0"/>
              <a:t>– advise the operator to avoid the hazard</a:t>
            </a:r>
          </a:p>
          <a:p>
            <a:r>
              <a:rPr lang="en-US" b="1" dirty="0" smtClean="0"/>
              <a:t>Selection and Training </a:t>
            </a:r>
            <a:r>
              <a:rPr lang="en-US" dirty="0" smtClean="0"/>
              <a:t>– Train the operator to recognize and manage the hazard</a:t>
            </a:r>
          </a:p>
          <a:p>
            <a:pPr>
              <a:buFont typeface="Wingdings 2" charset="2"/>
              <a:buNone/>
            </a:pPr>
            <a:endParaRPr lang="en-US" dirty="0" smtClean="0"/>
          </a:p>
          <a:p>
            <a:pPr>
              <a:buFont typeface="Wingdings 2" charset="2"/>
              <a:buNone/>
            </a:pPr>
            <a:r>
              <a:rPr lang="en-US" dirty="0" smtClean="0"/>
              <a:t>	</a:t>
            </a:r>
            <a:r>
              <a:rPr lang="en-US" i="1" dirty="0" smtClean="0"/>
              <a:t>Discuss situations where this hierarchy makes sense and provide examples of where the reverse order may be appropriate</a:t>
            </a:r>
          </a:p>
          <a:p>
            <a:endParaRPr lang="en-US" dirty="0" smtClean="0"/>
          </a:p>
          <a:p>
            <a:endParaRPr lang="en-US" dirty="0" smtClean="0"/>
          </a:p>
        </p:txBody>
      </p:sp>
      <p:sp>
        <p:nvSpPr>
          <p:cNvPr id="30724" name="Slide Number Placeholder 3"/>
          <p:cNvSpPr>
            <a:spLocks noGrp="1"/>
          </p:cNvSpPr>
          <p:nvPr>
            <p:ph type="sldNum" sz="quarter" idx="12"/>
          </p:nvPr>
        </p:nvSpPr>
        <p:spPr bwMode="auto">
          <a:ln>
            <a:round/>
            <a:headEnd/>
            <a:tailEnd/>
          </a:ln>
        </p:spPr>
        <p:txBody>
          <a:bodyPr/>
          <a:lstStyle/>
          <a:p>
            <a:fld id="{05C1D066-7028-4FEF-B7FB-ED43E7CAEC3F}" type="slidenum">
              <a:rPr lang="en-US" smtClean="0"/>
              <a:pPr/>
              <a:t>71</a:t>
            </a:fld>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3"/>
          <p:cNvSpPr>
            <a:spLocks noGrp="1"/>
          </p:cNvSpPr>
          <p:nvPr>
            <p:ph type="sldNum" sz="quarter" idx="12"/>
          </p:nvPr>
        </p:nvSpPr>
        <p:spPr bwMode="auto">
          <a:ln>
            <a:round/>
            <a:headEnd/>
            <a:tailEnd/>
          </a:ln>
        </p:spPr>
        <p:txBody>
          <a:bodyPr/>
          <a:lstStyle/>
          <a:p>
            <a:fld id="{EF9AF402-A104-417E-96E5-73B34F0EEA62}" type="slidenum">
              <a:rPr lang="en-US" smtClean="0"/>
              <a:pPr/>
              <a:t>72</a:t>
            </a:fld>
            <a:endParaRPr lang="en-US" smtClean="0"/>
          </a:p>
        </p:txBody>
      </p:sp>
      <p:sp>
        <p:nvSpPr>
          <p:cNvPr id="32770" name="Title 6"/>
          <p:cNvSpPr>
            <a:spLocks noGrp="1"/>
          </p:cNvSpPr>
          <p:nvPr>
            <p:ph type="title"/>
          </p:nvPr>
        </p:nvSpPr>
        <p:spPr/>
        <p:txBody>
          <a:bodyPr/>
          <a:lstStyle/>
          <a:p>
            <a:r>
              <a:rPr lang="en-US" sz="3300" dirty="0" smtClean="0"/>
              <a:t>Human Information Processing</a:t>
            </a:r>
          </a:p>
        </p:txBody>
      </p:sp>
      <p:sp>
        <p:nvSpPr>
          <p:cNvPr id="9" name="Explosion 2 8"/>
          <p:cNvSpPr/>
          <p:nvPr/>
        </p:nvSpPr>
        <p:spPr>
          <a:xfrm>
            <a:off x="4724400" y="762000"/>
            <a:ext cx="2667000" cy="1600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HIM</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28600"/>
            <a:ext cx="8435789" cy="838200"/>
          </a:xfrm>
        </p:spPr>
        <p:txBody>
          <a:bodyPr/>
          <a:lstStyle/>
          <a:p>
            <a:r>
              <a:rPr lang="en-US" sz="3500" dirty="0" smtClean="0">
                <a:solidFill>
                  <a:schemeClr val="tx1"/>
                </a:solidFill>
              </a:rPr>
              <a:t>Human Information Management</a:t>
            </a:r>
          </a:p>
        </p:txBody>
      </p:sp>
      <p:sp>
        <p:nvSpPr>
          <p:cNvPr id="33795" name="Slide Number Placeholder 2"/>
          <p:cNvSpPr>
            <a:spLocks noGrp="1"/>
          </p:cNvSpPr>
          <p:nvPr>
            <p:ph type="sldNum" sz="quarter" idx="12"/>
          </p:nvPr>
        </p:nvSpPr>
        <p:spPr bwMode="auto">
          <a:xfrm>
            <a:off x="8184956" y="6473952"/>
            <a:ext cx="948158" cy="246888"/>
          </a:xfrm>
          <a:ln>
            <a:round/>
            <a:headEnd/>
            <a:tailEnd/>
          </a:ln>
        </p:spPr>
        <p:txBody>
          <a:bodyPr/>
          <a:lstStyle/>
          <a:p>
            <a:fld id="{7B44EA4E-7326-41C5-9279-8091F32948C1}" type="slidenum">
              <a:rPr lang="en-US" smtClean="0">
                <a:solidFill>
                  <a:schemeClr val="tx1"/>
                </a:solidFill>
              </a:rPr>
              <a:pPr/>
              <a:t>73</a:t>
            </a:fld>
            <a:endParaRPr lang="en-US" smtClean="0">
              <a:solidFill>
                <a:schemeClr val="tx1"/>
              </a:solidFill>
            </a:endParaRPr>
          </a:p>
        </p:txBody>
      </p:sp>
      <p:sp>
        <p:nvSpPr>
          <p:cNvPr id="5" name="Rectangle 4"/>
          <p:cNvSpPr>
            <a:spLocks noChangeArrowheads="1"/>
          </p:cNvSpPr>
          <p:nvPr/>
        </p:nvSpPr>
        <p:spPr bwMode="auto">
          <a:xfrm>
            <a:off x="609599" y="3886200"/>
            <a:ext cx="1618343" cy="914400"/>
          </a:xfrm>
          <a:prstGeom prst="rect">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effectLst>
                  <a:outerShdw blurRad="50800" dist="38100" dir="2700000">
                    <a:srgbClr val="000000"/>
                  </a:outerShdw>
                </a:effectLst>
                <a:latin typeface="+mn-lt"/>
                <a:ea typeface="+mn-ea"/>
              </a:rPr>
              <a:t>Senses</a:t>
            </a:r>
          </a:p>
        </p:txBody>
      </p:sp>
      <p:sp>
        <p:nvSpPr>
          <p:cNvPr id="6" name="Rectangle 5"/>
          <p:cNvSpPr>
            <a:spLocks noChangeArrowheads="1"/>
          </p:cNvSpPr>
          <p:nvPr/>
        </p:nvSpPr>
        <p:spPr bwMode="auto">
          <a:xfrm>
            <a:off x="2738717" y="3886200"/>
            <a:ext cx="1713539" cy="914400"/>
          </a:xfrm>
          <a:prstGeom prst="rect">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effectLst>
                  <a:outerShdw blurRad="50800" dist="38100" dir="2700000">
                    <a:srgbClr val="000000"/>
                  </a:outerShdw>
                </a:effectLst>
                <a:latin typeface="+mn-lt"/>
                <a:ea typeface="+mn-ea"/>
              </a:rPr>
              <a:t>Perception</a:t>
            </a:r>
          </a:p>
        </p:txBody>
      </p:sp>
      <p:sp>
        <p:nvSpPr>
          <p:cNvPr id="7" name="Rectangle 6"/>
          <p:cNvSpPr/>
          <p:nvPr/>
        </p:nvSpPr>
        <p:spPr>
          <a:xfrm>
            <a:off x="4914899" y="3886200"/>
            <a:ext cx="1618343"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Cognition</a:t>
            </a:r>
          </a:p>
        </p:txBody>
      </p:sp>
      <p:sp>
        <p:nvSpPr>
          <p:cNvPr id="8" name="Rectangle 7"/>
          <p:cNvSpPr>
            <a:spLocks noChangeArrowheads="1"/>
          </p:cNvSpPr>
          <p:nvPr/>
        </p:nvSpPr>
        <p:spPr bwMode="auto">
          <a:xfrm>
            <a:off x="609599" y="2667000"/>
            <a:ext cx="1618343" cy="914400"/>
          </a:xfrm>
          <a:prstGeom prst="rect">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effectLst>
                  <a:outerShdw blurRad="50800" dist="38100" dir="2700000">
                    <a:srgbClr val="000000"/>
                  </a:outerShdw>
                </a:effectLst>
                <a:latin typeface="+mn-lt"/>
                <a:ea typeface="+mn-ea"/>
              </a:rPr>
              <a:t>Attention</a:t>
            </a:r>
          </a:p>
        </p:txBody>
      </p:sp>
      <p:sp>
        <p:nvSpPr>
          <p:cNvPr id="9" name="Rectangle 8"/>
          <p:cNvSpPr/>
          <p:nvPr/>
        </p:nvSpPr>
        <p:spPr>
          <a:xfrm>
            <a:off x="4701988" y="2667000"/>
            <a:ext cx="2094326"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Operational</a:t>
            </a:r>
          </a:p>
          <a:p>
            <a:pPr algn="ctr">
              <a:defRPr/>
            </a:pPr>
            <a:r>
              <a:rPr lang="en-US" sz="2000" b="1" dirty="0">
                <a:solidFill>
                  <a:schemeClr val="tx1"/>
                </a:solidFill>
              </a:rPr>
              <a:t>Memory</a:t>
            </a:r>
          </a:p>
        </p:txBody>
      </p:sp>
      <p:sp>
        <p:nvSpPr>
          <p:cNvPr id="10" name="Rectangle 9"/>
          <p:cNvSpPr>
            <a:spLocks noChangeArrowheads="1"/>
          </p:cNvSpPr>
          <p:nvPr/>
        </p:nvSpPr>
        <p:spPr bwMode="auto">
          <a:xfrm>
            <a:off x="3581400" y="1447800"/>
            <a:ext cx="4343400" cy="533400"/>
          </a:xfrm>
          <a:prstGeom prst="rect">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effectLst>
                  <a:outerShdw blurRad="50800" dist="38100" dir="2700000">
                    <a:srgbClr val="000000"/>
                  </a:outerShdw>
                </a:effectLst>
                <a:latin typeface="+mn-lt"/>
                <a:ea typeface="+mn-ea"/>
              </a:rPr>
              <a:t>Long Term Memory</a:t>
            </a:r>
          </a:p>
        </p:txBody>
      </p:sp>
      <p:sp>
        <p:nvSpPr>
          <p:cNvPr id="11" name="Rectangle 10"/>
          <p:cNvSpPr>
            <a:spLocks noChangeArrowheads="1"/>
          </p:cNvSpPr>
          <p:nvPr/>
        </p:nvSpPr>
        <p:spPr bwMode="auto">
          <a:xfrm>
            <a:off x="6763871" y="3886200"/>
            <a:ext cx="1999129" cy="914400"/>
          </a:xfrm>
          <a:prstGeom prst="rect">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effectLst>
                  <a:outerShdw blurRad="50800" dist="38100" dir="2700000">
                    <a:srgbClr val="000000"/>
                  </a:outerShdw>
                </a:effectLst>
                <a:latin typeface="+mn-lt"/>
                <a:ea typeface="+mn-ea"/>
              </a:rPr>
              <a:t>Effectors</a:t>
            </a:r>
          </a:p>
          <a:p>
            <a:pPr algn="ctr">
              <a:defRPr/>
            </a:pPr>
            <a:r>
              <a:rPr lang="en-US" sz="2000" b="1" dirty="0">
                <a:effectLst>
                  <a:outerShdw blurRad="50800" dist="38100" dir="2700000">
                    <a:srgbClr val="000000"/>
                  </a:outerShdw>
                </a:effectLst>
                <a:latin typeface="+mn-lt"/>
                <a:ea typeface="+mn-ea"/>
              </a:rPr>
              <a:t>Management</a:t>
            </a:r>
          </a:p>
        </p:txBody>
      </p:sp>
      <p:sp>
        <p:nvSpPr>
          <p:cNvPr id="12" name="Rectangle 11"/>
          <p:cNvSpPr>
            <a:spLocks noChangeArrowheads="1"/>
          </p:cNvSpPr>
          <p:nvPr/>
        </p:nvSpPr>
        <p:spPr bwMode="auto">
          <a:xfrm>
            <a:off x="6934199" y="5029200"/>
            <a:ext cx="1618343" cy="914400"/>
          </a:xfrm>
          <a:prstGeom prst="rect">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effectLst>
                  <a:outerShdw blurRad="50800" dist="38100" dir="2700000">
                    <a:srgbClr val="000000"/>
                  </a:outerShdw>
                </a:effectLst>
                <a:latin typeface="+mn-lt"/>
                <a:ea typeface="+mn-ea"/>
              </a:rPr>
              <a:t>Effectors</a:t>
            </a:r>
          </a:p>
        </p:txBody>
      </p:sp>
      <p:cxnSp>
        <p:nvCxnSpPr>
          <p:cNvPr id="14" name="Straight Arrow Connector 13"/>
          <p:cNvCxnSpPr>
            <a:stCxn id="5" idx="3"/>
            <a:endCxn id="6" idx="1"/>
          </p:cNvCxnSpPr>
          <p:nvPr/>
        </p:nvCxnSpPr>
        <p:spPr>
          <a:xfrm>
            <a:off x="2227942" y="4343400"/>
            <a:ext cx="5107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a:endCxn id="11" idx="1"/>
          </p:cNvCxnSpPr>
          <p:nvPr/>
        </p:nvCxnSpPr>
        <p:spPr>
          <a:xfrm>
            <a:off x="6533242" y="4343400"/>
            <a:ext cx="23062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7" idx="1"/>
          </p:cNvCxnSpPr>
          <p:nvPr/>
        </p:nvCxnSpPr>
        <p:spPr>
          <a:xfrm>
            <a:off x="4452256" y="4343400"/>
            <a:ext cx="46264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3"/>
            <a:endCxn id="9" idx="1"/>
          </p:cNvCxnSpPr>
          <p:nvPr/>
        </p:nvCxnSpPr>
        <p:spPr>
          <a:xfrm>
            <a:off x="2227942" y="3124200"/>
            <a:ext cx="2474046"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2"/>
            <a:endCxn id="9" idx="0"/>
          </p:cNvCxnSpPr>
          <p:nvPr/>
        </p:nvCxnSpPr>
        <p:spPr>
          <a:xfrm rot="5400000">
            <a:off x="5408226" y="2322126"/>
            <a:ext cx="685800" cy="394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 idx="0"/>
            <a:endCxn id="9" idx="2"/>
          </p:cNvCxnSpPr>
          <p:nvPr/>
        </p:nvCxnSpPr>
        <p:spPr>
          <a:xfrm rot="5400000" flipH="1" flipV="1">
            <a:off x="5584211" y="3721260"/>
            <a:ext cx="304800" cy="2508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2"/>
            <a:endCxn id="5" idx="0"/>
          </p:cNvCxnSpPr>
          <p:nvPr/>
        </p:nvCxnSpPr>
        <p:spPr>
          <a:xfrm rot="5400000">
            <a:off x="1266371" y="3733800"/>
            <a:ext cx="3048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1" idx="2"/>
            <a:endCxn id="12" idx="0"/>
          </p:cNvCxnSpPr>
          <p:nvPr/>
        </p:nvCxnSpPr>
        <p:spPr>
          <a:xfrm rot="5400000">
            <a:off x="7639104" y="4904868"/>
            <a:ext cx="228600" cy="20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hape 66"/>
          <p:cNvCxnSpPr>
            <a:stCxn id="68" idx="1"/>
            <a:endCxn id="5" idx="2"/>
          </p:cNvCxnSpPr>
          <p:nvPr/>
        </p:nvCxnSpPr>
        <p:spPr>
          <a:xfrm rot="10800000">
            <a:off x="1418771" y="4800600"/>
            <a:ext cx="405546" cy="6858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Rectangle 67"/>
          <p:cNvSpPr>
            <a:spLocks noChangeArrowheads="1"/>
          </p:cNvSpPr>
          <p:nvPr/>
        </p:nvSpPr>
        <p:spPr bwMode="auto">
          <a:xfrm>
            <a:off x="1824317" y="5257800"/>
            <a:ext cx="4950225" cy="457200"/>
          </a:xfrm>
          <a:prstGeom prst="rect">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effectLst>
                  <a:outerShdw blurRad="50800" dist="38100" dir="2700000">
                    <a:srgbClr val="000000"/>
                  </a:outerShdw>
                </a:effectLst>
                <a:latin typeface="+mn-lt"/>
                <a:ea typeface="+mn-ea"/>
              </a:rPr>
              <a:t>System Feedback</a:t>
            </a:r>
          </a:p>
        </p:txBody>
      </p:sp>
      <p:cxnSp>
        <p:nvCxnSpPr>
          <p:cNvPr id="71" name="Straight Arrow Connector 70"/>
          <p:cNvCxnSpPr>
            <a:stCxn id="12" idx="1"/>
            <a:endCxn id="68" idx="3"/>
          </p:cNvCxnSpPr>
          <p:nvPr/>
        </p:nvCxnSpPr>
        <p:spPr>
          <a:xfrm rot="10800000">
            <a:off x="6774543" y="5486400"/>
            <a:ext cx="15965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0" name="Rectangle 109"/>
          <p:cNvSpPr>
            <a:spLocks noChangeArrowheads="1"/>
          </p:cNvSpPr>
          <p:nvPr/>
        </p:nvSpPr>
        <p:spPr bwMode="auto">
          <a:xfrm>
            <a:off x="1824317" y="6096000"/>
            <a:ext cx="4950225" cy="457200"/>
          </a:xfrm>
          <a:prstGeom prst="rect">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effectLst>
                  <a:outerShdw blurRad="50800" dist="38100" dir="2700000">
                    <a:srgbClr val="000000"/>
                  </a:outerShdw>
                </a:effectLst>
                <a:latin typeface="+mn-lt"/>
                <a:ea typeface="+mn-ea"/>
              </a:rPr>
              <a:t>Environment</a:t>
            </a:r>
          </a:p>
        </p:txBody>
      </p:sp>
      <p:cxnSp>
        <p:nvCxnSpPr>
          <p:cNvPr id="111" name="Straight Arrow Connector 110"/>
          <p:cNvCxnSpPr>
            <a:stCxn id="110" idx="0"/>
            <a:endCxn id="68" idx="2"/>
          </p:cNvCxnSpPr>
          <p:nvPr/>
        </p:nvCxnSpPr>
        <p:spPr>
          <a:xfrm rot="5400000" flipH="1" flipV="1">
            <a:off x="4108930" y="5905500"/>
            <a:ext cx="381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23" name="Rectangle 122"/>
          <p:cNvSpPr>
            <a:spLocks noChangeArrowheads="1"/>
          </p:cNvSpPr>
          <p:nvPr/>
        </p:nvSpPr>
        <p:spPr bwMode="auto">
          <a:xfrm>
            <a:off x="226359" y="2057400"/>
            <a:ext cx="2475112" cy="381000"/>
          </a:xfrm>
          <a:prstGeom prst="rect">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effectLst>
                  <a:outerShdw blurRad="50800" dist="38100" dir="2700000">
                    <a:srgbClr val="000000"/>
                  </a:outerShdw>
                </a:effectLst>
                <a:latin typeface="+mn-lt"/>
                <a:ea typeface="+mn-ea"/>
              </a:rPr>
              <a:t>Prediction</a:t>
            </a:r>
          </a:p>
        </p:txBody>
      </p:sp>
      <p:cxnSp>
        <p:nvCxnSpPr>
          <p:cNvPr id="124" name="Straight Arrow Connector 123"/>
          <p:cNvCxnSpPr>
            <a:stCxn id="8" idx="0"/>
            <a:endCxn id="123" idx="2"/>
          </p:cNvCxnSpPr>
          <p:nvPr/>
        </p:nvCxnSpPr>
        <p:spPr>
          <a:xfrm rot="5400000" flipH="1" flipV="1">
            <a:off x="1327043" y="2530128"/>
            <a:ext cx="228600" cy="4514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4" name="Elbow Connector 133"/>
          <p:cNvCxnSpPr>
            <a:stCxn id="123" idx="3"/>
            <a:endCxn id="9" idx="1"/>
          </p:cNvCxnSpPr>
          <p:nvPr/>
        </p:nvCxnSpPr>
        <p:spPr>
          <a:xfrm>
            <a:off x="2701471" y="2247900"/>
            <a:ext cx="2000517" cy="8763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7" name="Elbow Connector 136"/>
          <p:cNvCxnSpPr>
            <a:stCxn id="8" idx="3"/>
            <a:endCxn id="6" idx="0"/>
          </p:cNvCxnSpPr>
          <p:nvPr/>
        </p:nvCxnSpPr>
        <p:spPr>
          <a:xfrm>
            <a:off x="2227942" y="3124200"/>
            <a:ext cx="1367545" cy="7620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85800" y="2895600"/>
            <a:ext cx="7848600" cy="1752600"/>
          </a:xfrm>
          <a:solidFill>
            <a:srgbClr val="FFFF00"/>
          </a:solidFill>
          <a:ln w="38100">
            <a:solidFill>
              <a:srgbClr val="000000"/>
            </a:solidFill>
          </a:ln>
        </p:spPr>
        <p:txBody>
          <a:bodyPr anchor="t">
            <a:normAutofit fontScale="90000"/>
          </a:bodyPr>
          <a:lstStyle/>
          <a:p>
            <a:pPr algn="ctr"/>
            <a:r>
              <a:rPr lang="en-US" b="1" dirty="0" smtClean="0"/>
              <a:t>We measure human control performance outcomes in terms of Time, Error and Consequences</a:t>
            </a:r>
          </a:p>
        </p:txBody>
      </p:sp>
      <p:sp>
        <p:nvSpPr>
          <p:cNvPr id="34819" name="Slide Number Placeholder 3"/>
          <p:cNvSpPr>
            <a:spLocks noGrp="1"/>
          </p:cNvSpPr>
          <p:nvPr>
            <p:ph type="sldNum" sz="quarter" idx="12"/>
          </p:nvPr>
        </p:nvSpPr>
        <p:spPr bwMode="auto">
          <a:ln>
            <a:round/>
            <a:headEnd/>
            <a:tailEnd/>
          </a:ln>
        </p:spPr>
        <p:txBody>
          <a:bodyPr/>
          <a:lstStyle/>
          <a:p>
            <a:fld id="{011A7524-F1D9-4D1C-8C57-FACEB3A872E6}" type="slidenum">
              <a:rPr lang="en-US" smtClean="0"/>
              <a:pPr/>
              <a:t>74</a:t>
            </a:fld>
            <a:endParaRPr lang="en-US" smtClean="0"/>
          </a:p>
        </p:txBody>
      </p:sp>
      <p:pic>
        <p:nvPicPr>
          <p:cNvPr id="205826" name="Picture 2" descr="http://www.smh.com.au/ffximage/2009/01/16/plane9_gallery__600x377.jpg"/>
          <p:cNvPicPr>
            <a:picLocks noChangeAspect="1" noChangeArrowheads="1"/>
          </p:cNvPicPr>
          <p:nvPr/>
        </p:nvPicPr>
        <p:blipFill>
          <a:blip r:embed="rId3" cstate="print"/>
          <a:srcRect/>
          <a:stretch>
            <a:fillRect/>
          </a:stretch>
        </p:blipFill>
        <p:spPr bwMode="auto">
          <a:xfrm>
            <a:off x="2590800" y="381000"/>
            <a:ext cx="3848100" cy="2417890"/>
          </a:xfrm>
          <a:prstGeom prst="rect">
            <a:avLst/>
          </a:prstGeom>
          <a:noFill/>
        </p:spPr>
      </p:pic>
      <p:sp>
        <p:nvSpPr>
          <p:cNvPr id="205828" name="AutoShape 4" descr="data:image/jpeg;base64,/9j/4AAQSkZJRgABAQAAAQABAAD/2wCEAAkGBhQSEBUUEhQUFBQVFBQUFRQUFxQUFBQUFBQVFBQUFBQXHCYeFxkjGRQUHy8gIycpLCwsFR4xNTAqNSYrLCkBCQoKDgwOFw8PFykcHCQsKSkpKSkpKSksKSksLCwpKSkpKSwsKSkpKSkpLCksKSkpKSkpKSksKSksLCksLCkpKf/AABEIAHwBmAMBIgACEQEDEQH/xAAbAAABBQEBAAAAAAAAAAAAAAADAQIEBQYAB//EAEEQAAIBAgQDBgMFBgQFBQAAAAECAAMRBAUSITFBUQYTImFxkTKBoSNSscHRFDNCYnKyFSSS4QdTc6LwQ2OC0vH/xAAaAQEBAQEBAQEAAAAAAAAAAAAAAQIDBAYF/8QAIxEBAQACAQQDAQADAAAAAAAAAAECERIDEyExQVFhFAQiI//aAAwDAQACEQMRAD8AzeBwS00CqALDc8yeZJ5wtTDXhaaQ2mcXVT1sLaMSjLapRgO53hQFpxwpyRoiFYEZ0kd1k5lgWSFRDOvCOsYRNIYBHgTgscBJVcBD04LTC0xIJVISfSldSaTaTQickOgkWm0c2LA85F0noZIpteUD4hm8h0EfhqBJ29+kztrj9tGphVaQsOmkWuT5kyw/YnFIVbeAtpv5+nyO8rmcpjwYylh2NNqg+FCoY35tsNpPTI6pC/B4gCAXQEhuGxMsRGBjgYOpTKsVYEEGxB4iS8LltSoupQNN7XYhQT0FzvAEDHAwtHLajMy2AZN21EC3z4RcRl7011MAVvbUpDC/QkHaNAYMcItHDMys4HhS2o9Lx2EwzVCQovYXJ2AA6knYQEix9fBultQHi4EEEH5ic+GYPoPxXAtfmbW3+cBsWdUQqxU8QSD6iF/ZGugtu4BXfiDw9IA46O/Zm16LWa+m3nHNhWCljwVtB3Gzf+c5QOOj0wrEA8mbQNxuYZssccdH+tf1gRosNRwLsLgC3AEkLf0vxnLgmJK7ArxBYDj894Ap0NXwLILtp25agT7RrYVg+i126DfiLwgZjSJJrYF1FyBa9iQQbHztwg6WHZrlRcKLn0lACIwiSaGGL3tbbqQPxjsRlzoLtp2ttqUnfygQSsaRJrYJw+i126DfleMxeXug1EbXtcEMAehtwgQiI0mHrYVlRXI8LXsfTr04H2gq2HZVVjwe+nfjY2Mgrs5yeniaTU6qg3BAYgaka2zKeIIM6SwZ0u9JpgkMUGMpwwWR0NIg2SHAjDAEKcXu4cUza/AdSQo9zGYTHUGYh6hUA2uqax/cJZLfQA9KRnSainlGHqj7PGUr9KiMn1BMSr2KxHFO7qj/ANuohJ+TEH6SaGSanBssu8bkdal+8o1E82RgPe1pXmlCogWPVIfu5wSALRHqIlSsgG7rfhbe/sBDUKeoX3t5gj6GPR7Br19C6tvnwg0q4lzddFNfNb7eQvvLJaQEKtMmTl+NcDKZNrEknrYC/wAhCpSjwgAuffpO7wMLA7HmDv7iZ9t+j6WHvx2EsaVgLCQqGwtcn13PvJCNDnbtOpXJAG5JAA6k7Cbd8vqEHDaG7sUAFe3hNZftNV/MkiYfAYw06iuACVIIDXIuOFwCPWSqea1BV7zUdWvXxNr3va1+HlNS6YsWmCP+Sr/9Sj+Mtq+BpValBWdlc0KVgALEAE2DE7E7zNtmzFaq2UCq4drA7EG/h32F46vmbOyNsGpqiqRcfB8J3PGXaaSs0xveVnYgrvbSeI0gLY+e0lZofscN07on56t5V4vGmrULkAFtzpBAv1sSZKwucMihCqOoN1FRdWknjp6SbNJ2SWK19RIXutyBc2vxtzhcSFpYa1Ms4rEHUQAF0H4bD+K8rFzRr1D4b1Rpba2x6AcJ1LMCKZp2BUsG3vcEdLHmNpdjRYDDuiUV0MVqamqkDazjSoPoLGV1CqtI1aNUNpJAJW2oFDsd+IMg4rMXqOWJsTbZbgCwsLC8kHOnLElaZ1BdQZbhiosDub3+cuzQ1XBqFSpTYspfTZhZg3H0O0scV3X7VuauvWvAJpv4beduEpa+ZM+kWVVU3CqNKg9bTqmPZqveG2rUGtyuLW5+UbND5iftqn9bfjLG/wBphf6Kf4ykrYguxY8WJJtw33kj/EW1Uzt9mAF476TtfeTYu0+1qhh8dKpZv5qYewb5SLhzqqVqf39ZH9SsSPzldRx7LU7wW1Ek+W+5FukRMWRU7wW1atXlcm9vSXaaWddtNSjT+5ov/UzAn8ozMe611P3mvU3JNOq/vaQGxZNTWbatWryve/tJL5rckmnSueJ0m9zz4xsFXE03RVqawUBAK2IIJvuDA4rD6H03uNiD1B4bRKWZEKAVptbYFlBI+cDWxJdtTG5/SRU3Of37/L+0Se5/zFXr3Rt66VlLisUXcsbXPThwt+UK2YsanebBtuHDYW4Hyl2guHwytTY6jqVSxFvDtw3vJ2BRkpoVUnW+prC/g4AH3JlbWzAspUBVB46Bp1esbXxjOQTtYAALcAAcI3AuMw+h2XodvTiPpJGcfvz/APH+0SLiMWXIJtcKFuOduZ852JxRdtRtc24cNhaDS2q/v6/Xumt/pWV+BH2VcctA977RjZg3eGoLBj04cLWseUTEY9mXSAqqdyEGm/rLtExay9zRpv8ABUVwT91g/hb3MhZ3hzTpUUbiveD/ALxvI2IxJZFU2slwOviNzeMxuOaoqBrHQCAeZBtx68BGxDvOnBZ0y0wNMw6GRUWSKcNDQVRLg+e0KDGtIMxiWeibVBdeVQcPn0MfQemx1KVuduNj7TQMgOxFxzBlRjOytJt0Jpny3X2P5TtOp9udwIVhaOMqJ8LMPQkSrqZHiU+Bww8m0/Rv1gGxOJT46bEf03+qzpy2mtNlg+2eKpkEVWNuAJJEvKPbmjWFsXhqT/zhQrf6lsZ5jSz/AHsyb+V7+0kLnFM8dQ+Ual+Dd+3poyrLa29OtVok8jpcD3sfrGN2ADfusVRcdGDIfzE8+TGoeDj3t+Ml0sY6/Cx+RmLhPtqZ/jWv/wAO66HUtJah+8jI5+XP6SFXyiqn7ym6/wBSsPqRK6j2mxCiwqNaXuW/8RMRTAXYqNreUxelW51Ih0sD1hv2Sw6S/pdu6VT99h0bz0i/uN5LTF5fV/hamT91j+DXE43p11mcYnF3vbpBKs2g7FYZ/wBziyL76ag1fUEW9oCr/wAPq4+B6NT0bSfZh+c1pi1mEhkaWeI7KYlPioP6qNY/7byuq0ChswKnowIPsZARHhVeQ3rBRdiAPOUmZdsVTamNR6n4f95ZLUtkapq4UXYgAcztKLH9vaFJrKGqdStgPc8ZhMyzqrWPjYkdBsPaRMPQ1GdJhJ7c7l9PTst7cUKzBVFUMeRW/wBQZow0wWQ5cKaaiNzwHlNfgKRVbnieXSc7rfhvXjysA0eGgA0cGkBw0eGkcNHhoBw0cDAqY8QCho4NBiOEmzR4aOBg7RY2aFBi3ggYuqXaC3nXgw0XVAJedeMDRQYBLxbwd4t4Q8GLGXi3gKY0mLedKBmCeGMYRKAidCWnQPPVEcpiU4+Gjg0XVBxGMDmeIHgneNBgGLwbtEDRbSoDVoqwswB9ZU47Jdr0yf6T+RlyY0yy2Fm2Iq0jexH5RqXHAsPQmaLOMv1eNePPzHWV6ZO5FwLztyljlxoFHHVRwcn13lrg8xqcwrfK0jUstcHdTLnLsBc8Jm2LJVlga5NrofkZfYbDqeo9R+kseyfZwVHAY2A3Pn5DpNzV7IUSBputum9/W85bt9N+J7YKnl/Q+xkqnQqrwZveaVuyLC9ip6coXC9lzza3kvGYvJuWM6mPxC8HaCx2d4l00l9vRT+ImrxHZlreCpc9GAkTFdmKoF17tzbcW0n5dY/2nwbxvy8nzTIWcklz8xt9JnMX2accCD7j8Z6pmGFdbhqdj7TL5hQcXNtvMD8p0xzjOWLz6rlVQcV9rGWnZfI3qVD4GIXc2Um3rLCvrvwHtLDA5JitQOgqOOocvY3msspr2zjjd+lvhMMAbnlwEnhpFAYbMSTzJ4k+cIrTg63ylK0IrSMrQ1OTZoZTCpG00kqjhieAmbkujFSGWlLTCZDUblb12lrQ7NfeIlkyqWyM4lCHTAk8BNbRyamvK/rJaUFHAATfayY5xjmyaoB8BPpv+EjVMKw4gj1BE3FWhfhsZGqUXHnOeWOWLUsrFMsaZqcRh9rtSuP6R/8AsqK3c/dt6EiSZfbpw36Vl4t5IelT5E/SVmY0a7WFJ6SrcE7NqPq2/wBLTpKz26mXjgYx1IC28bE2IXl5km30kxMsqH+EjzNh+MrPGo94VKRIvsFHFm2UeV+Z8hDYqkmHpmpVKsRwUE2+Z5+kwfaTtkapstgBwAsAPQSyW+jWvbRZ/wBoKWFt4hWY28NPjubcDJWCxy1U1Le3DfrzE8xyzL6mJreDj/FU5Ivr18p6XgsMtJFReCiw/WXKaZ3v4S7zrweqdqmQ8mNiaohaEcTOjSZ0o8+DRytAK0drlaHJgnMQNOMARnAxxEbeUdFLRrNBM8IIWgq1bSpPScGiVEDAg8DArMRnQAvpJHrb6SXkGaq91G3MDygKuSqRbU1umx+tolHJ1puGQsCPT2O03lxs8JjuVs8HTU8QJo8DkSPvYXmUyzE3AM2WS4qeDqbj24yWNZkmVLR53uLS5aqAJmamb6LE7g8NuYhf2pnsRsCCfl5zePVsjhl0vK8p177kx9Nd79ZmVxjKTe4X7x2HrGP2kVTZTc/SWdT7S9P6azVG67c5nE7Urp8WxMrc07SEbgi3lL3ak6X22VbQwswDeovM7nGUYUC7Ja/QkSgw3bBlbdifWV2a9pWqEgHYm8lzyrU6cnyhDJwuIsp8F9W9iTbgD1tL0EqwbfaZMM7NcEi2+rhNLkWM1r9o1+N9hOect8u2Fk8BZ/RBIZR6+sqAJ6AuXowubFfraAxPZuiQTqNzz22+U3MmLGMpiaHs/kffE3NgOcscLgMOn8Jaw3J4H5SSmN0qdChRc+Q+cconGpidmaK82PtLShgqSgBQPzmVpZ/dgGP6SYMwdrFRcE8uks6mvhm9O35aV6ygXuLCLTqAi4lCuKO+obDr19JVVe0Hdki/Oa7136Z7TaLUudo68yOW9pxY85JxnaQGwHPeanW8frN6V20t4jcJiKvbLxWW1hH0e3KkhDz2JPCO7v4O1+tPXxoG4vYc5ju0FLRZ1+B7leo6iDxPbFmbQllF9Ow3t84DMcZ3hA4ACw8hOXuusnFS1MaRwMfh8yZjYfMyHi8L4wL7cfOHACidYsrVZa6gbbnmTx/2kqtnaIdLG5+6OI9ekwNbPyNkO3Nh+X6wmFxJb/z8TLpqZK3tfnLviHBJCg2C3JAHKwgco7JvWIetenT42/jf/wComjxaYam616pHeMu17tYrt4RawPmflDZTm4rqzAEANbeb5eNRwynndTcHhEpIEpqFUch+JPM+cPqgw07VObImqIWg9U7VAIGi6oLVO1QHlp0HqnSjz68cDI1OrDUn3HrNVVl/gtf/AJNX/Q36Tv8AB6//ACav+hv0ll2rzirTxTqlV1UBLBWIAugPCJ2TzitUxQV6rsuiodLMSLhdtp+N/V/lfzf0aw1x5a879bd+OHLj5UXcMRcKxGoJcAka23C36npCUMsrObJSqMSWAAVjcpYOBYcQWW/S4lr2ZzPTTKGnUqIaqVKoRC2mmq7VAR8LK4DC/QjgTLejmKa6K9zX8FaliKR7tyanjZ8QVS1//U4gm+heE/aefbJHJsQW0CjVLW1aQjX0g6b2twvt6yIcE+3gbdWceE7qtwzDyGlrnlYzTUsWlTCCie+QU9DVKqUmcIUr4h9DWIt4awIJOzLv1kzHZ+tSoyV6VZA9OuU+zPeUjWeuall21IaTqSR/FTB6y6TbGVMG6gkowAVGJIIstT4GPk19jzghNlmWZU8RQYslaiai6VJpvUQ06NY1k0uANgrOv8oUbzJpgnOmyOS1gvhbxEgMAu25IIO3Iyhl41o+tSKEqwKsDYqwIIPQg7iDLTOlHwOJ0t5GavLcbYiYomW2WY3keInLqY7dunlrw3eKzfRT1jcrZhuB68RKZe1x1lgTvuQTBriNSEHmCPeY6uSrEdDOWGHw6dTLXl6Ie3WumRUVSANtuPkZn6+eKW1KNI5AcplWrG1oI1jOk6blzaps11DjBVM2stuNpmP2k9Y4YnrNcE5rZ8eTuI7C40342lL+2GDOKM1xZ5NBi80JJsdpIweLYWsZmUxck0sdJcVmb1Lszmt7KxkzOs1powQmw47TB5HmGk6i3CJjc27xr9TtOPDy6zL5aTGZ0oWyMT58BImAz5w1jdgdrcpmcVi7cDB4fNiu4Nprh4Tk2uZ40BRYBbbWHUw+Wdqu5TSN/LzmAqZkWtubAxXzPlJ2zm9LTtiLXIF+Q/WVpCV3L1Gtf+FCAfUzDU8zMe+bPtY2HlHbpzjd08BTU3WpUX5gx2KpBgLVACL7ldz62MxmFzCtxDbdD+sn08930oRrtu/EL/QDxPnHbq84tnyYI16tS4tfRTH2hHnfZB5n2kPG0wzDu0FMAciWPqWPE+0jvjiKbkE3sxvxJPUk8TM9g+1NQ8QrDqRY+4nTHC1zyykarC4YLvfeX+ByWo41t9nT+83MfyrxP4TKZV2qN7olNLcar3qFf6FPhv6gyTmnblipVWZzzdjcnz6D0FhLwqbiX2jx2HoqQg1N99jdvbgBMVV7Qa20sdKnh5+shYrGPUYgXdj03/CS8t7GM51VzpH3B8R9TwWdZjMZ5YuVt8JNMy0y6rvY+07G5MAo7sWAHDj+MrsPWIPnJ7jU8NNmdKiaGqsW00zqsoJJB2tt/t6ysPa5Sq08NRa52UG3DyVf1ljg6Yqo1NuDrYnj7QuW5TToCyDfmx3Y+p6eQmPHy1ltYUnOkatjYXHQ847VBaouqZYF1RNUHrnaoDy0TXGExpaAUtEgtU6B5vTeHp1dx6iRBHI+49ROliNL24f/AD1T0T+xYvYZv84P+nU/tkzO0wWJrtV/bAurT4e6c20qF47dI7JEweGq94MWHsrLbu3X4hbjvPnu9P4Ozxz5cNa4Z+9a9609PH/py3Nb+4iZNiaT0FpVHemErPVqaFc97TamqCxQGzKVNtQtaodxLPF5rSqKyCotM1aNCn3gTEaleitLWlXY8Spt3Y/gW/G8psszEDDBFrig612qVLmovfUyiBQGQG5XTUGk2H2l+svD2nw4dqq2DU8Vi6tNU1s1Q1e5RKv2hsNu8a2w8HCfRvKDm2bUMTualRAgxB0aXBruyfZ1vCCLsyjUGtsOMm4ntVQ/aO9QVH0vUUUwH1fa4jXWqanUjS1JFXRsRrcbcZHqZxhR9mrArTpYo0KgVtjWbEAUX2vYpUpnyZP5jDDtLhmeu+tUqVKlYH97TSoBTrJRqh6Y1IWDoDbe635mERT2mpU7Uks1JcM6anWr9o60sRTpKUNtK/a7kWvq3O0I3aSi1PQG7tnpCnqVXtRJwtCmSOLadVN0NiTZid5ns/qo/cslVH00adJlU1CwZNVz4lF13G97m8q0MLobFJZyA+sX+MarN5jUAfcQREfeIZAIx1OoVNxOjY0q1w2dgcVI9CD+NpBzCqrOSp2PUW3gLRdEzxkrVytmjLRNEJpiFZWQTQEG1CSwJ1oFY1I3nCiZYlZ1pU0rGpmLTex3lgUEa9AGDQKYw2j6GOAkbE0bekixo2satcsdjLXB4VGQhtjbY+cztOraTKONIEln01K7EIVNrwJqmSNOo7mLUwR5QhMIhJ2lvTpC1iJFwtLSJJDyLEpGtENMEhuBHMQAeODwqWX2I5WMyh6HYdOsvTSuLFiRz3tfyuOULRoovBQPlv7zUy0mU2qqGGqP8Km3U+EfX8pZ4XIhxqtq/lFwvzPE/SSlqQi1JLnaTGRLoIqiygKPIAfhDrUkJakIKkw0mB5R5phtL6hwMtFqRuKpa0I9pZdUoWU4yx32t7y+rvvccDvMlhPCw1dZpu8uinptGUX3BNc7XAB4uqYZH1ztcBrna4By0aWgdcTVAKWnQJedKPPQ0S8gZXiSyb8tr8/nJs7MbODQitARyGAZo9GgwZ2qQGDRTvBLHiAlo8GIRFUwCKY+DAh6cBhSIUkgiBaNqYqx2mOAjljYGVjNMK0aRG0MAnRTEkDSIloQCIRCmWnERwEUygTreRTgxJbCNMIjNghGpgpKBigymnUqIEOGgQYoMijaouuCvFJkBg8cHke8cDCpAePV5FBjw0glLUhFqSKDHK0KmCpCCrIYaEDSKmLUhFqSErQitIGY9LHVy5w+WZi7iwX7P7x2uf5RzHnEKhhYgEdDDK0Xy1LpMFSLrkYNHapllI1xNcBqnaoB9caakCWiapQU1J0zXa7NXpUbJYa/CTzAIN7dDOm5jti5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830" name="Picture 6" descr="http://phfreedom.files.wordpress.com/2011/10/aci_a_rounded.jpg"/>
          <p:cNvPicPr>
            <a:picLocks noChangeAspect="1" noChangeArrowheads="1"/>
          </p:cNvPicPr>
          <p:nvPr/>
        </p:nvPicPr>
        <p:blipFill>
          <a:blip r:embed="rId4" cstate="print"/>
          <a:srcRect/>
          <a:stretch>
            <a:fillRect/>
          </a:stretch>
        </p:blipFill>
        <p:spPr bwMode="auto">
          <a:xfrm>
            <a:off x="1628775" y="4800600"/>
            <a:ext cx="5962650" cy="1812546"/>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a:r>
              <a:rPr lang="en-US" sz="3600" b="1" smtClean="0"/>
              <a:t>Why Feedback Control Doesn’t Work</a:t>
            </a:r>
          </a:p>
        </p:txBody>
      </p:sp>
      <p:sp>
        <p:nvSpPr>
          <p:cNvPr id="36867" name="Slide Number Placeholder 3"/>
          <p:cNvSpPr>
            <a:spLocks noGrp="1"/>
          </p:cNvSpPr>
          <p:nvPr>
            <p:ph type="sldNum" sz="quarter" idx="12"/>
          </p:nvPr>
        </p:nvSpPr>
        <p:spPr bwMode="auto">
          <a:ln>
            <a:round/>
            <a:headEnd/>
            <a:tailEnd/>
          </a:ln>
        </p:spPr>
        <p:txBody>
          <a:bodyPr/>
          <a:lstStyle/>
          <a:p>
            <a:fld id="{0E551910-1380-4228-B393-71641F9C2E2C}" type="slidenum">
              <a:rPr lang="en-US" smtClean="0"/>
              <a:pPr/>
              <a:t>75</a:t>
            </a:fld>
            <a:endParaRPr lang="en-US" smtClean="0"/>
          </a:p>
        </p:txBody>
      </p:sp>
      <p:pic>
        <p:nvPicPr>
          <p:cNvPr id="36868" name="Picture 2" descr="C:\Documents and Settings\Brian Peacock\Local Settings\Temporary Internet Files\Content.IE5\MLXLW6GL\MP900145548[1].jpg"/>
          <p:cNvPicPr>
            <a:picLocks noChangeAspect="1" noChangeArrowheads="1"/>
          </p:cNvPicPr>
          <p:nvPr/>
        </p:nvPicPr>
        <p:blipFill>
          <a:blip r:embed="rId3" cstate="print"/>
          <a:srcRect/>
          <a:stretch>
            <a:fillRect/>
          </a:stretch>
        </p:blipFill>
        <p:spPr bwMode="auto">
          <a:xfrm>
            <a:off x="1524000" y="1295400"/>
            <a:ext cx="6604000" cy="4283075"/>
          </a:xfrm>
          <a:prstGeom prst="rect">
            <a:avLst/>
          </a:prstGeom>
          <a:noFill/>
          <a:ln w="9525">
            <a:noFill/>
            <a:miter lim="800000"/>
            <a:headEnd/>
            <a:tailEnd/>
          </a:ln>
        </p:spPr>
      </p:pic>
      <p:sp>
        <p:nvSpPr>
          <p:cNvPr id="36869" name="TextBox 5"/>
          <p:cNvSpPr txBox="1">
            <a:spLocks noChangeArrowheads="1"/>
          </p:cNvSpPr>
          <p:nvPr/>
        </p:nvSpPr>
        <p:spPr bwMode="auto">
          <a:xfrm>
            <a:off x="1828800" y="5721350"/>
            <a:ext cx="5943600" cy="646113"/>
          </a:xfrm>
          <a:prstGeom prst="rect">
            <a:avLst/>
          </a:prstGeom>
          <a:noFill/>
          <a:ln w="9525">
            <a:noFill/>
            <a:miter lim="800000"/>
            <a:headEnd/>
            <a:tailEnd/>
          </a:ln>
        </p:spPr>
        <p:txBody>
          <a:bodyPr>
            <a:spAutoFit/>
          </a:bodyPr>
          <a:lstStyle/>
          <a:p>
            <a:pPr algn="ctr"/>
            <a:r>
              <a:rPr lang="en-US"/>
              <a:t>If you wait for the brake lights on the car in front of you it’s already too late!!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85800" y="0"/>
            <a:ext cx="7772400" cy="1143000"/>
          </a:xfrm>
        </p:spPr>
        <p:txBody>
          <a:bodyPr/>
          <a:lstStyle/>
          <a:p>
            <a:pPr algn="ctr"/>
            <a:r>
              <a:rPr lang="en-US" sz="2600" b="1" smtClean="0"/>
              <a:t>We add Displays and Controls (Physical Interfaces) to help us with the Control Task</a:t>
            </a:r>
            <a:endParaRPr lang="en-US" sz="2600" smtClean="0"/>
          </a:p>
        </p:txBody>
      </p:sp>
      <p:sp>
        <p:nvSpPr>
          <p:cNvPr id="40963" name="Slide Number Placeholder 2"/>
          <p:cNvSpPr>
            <a:spLocks noGrp="1"/>
          </p:cNvSpPr>
          <p:nvPr>
            <p:ph type="sldNum" sz="quarter" idx="12"/>
          </p:nvPr>
        </p:nvSpPr>
        <p:spPr bwMode="auto">
          <a:ln>
            <a:round/>
            <a:headEnd/>
            <a:tailEnd/>
          </a:ln>
        </p:spPr>
        <p:txBody>
          <a:bodyPr/>
          <a:lstStyle/>
          <a:p>
            <a:fld id="{5EDD0B2F-AE49-4EB4-A309-02E069EAB7B4}" type="slidenum">
              <a:rPr lang="en-US" smtClean="0"/>
              <a:pPr/>
              <a:t>76</a:t>
            </a:fld>
            <a:endParaRPr lang="en-US" smtClean="0"/>
          </a:p>
        </p:txBody>
      </p:sp>
      <p:pic>
        <p:nvPicPr>
          <p:cNvPr id="40964" name="Picture 8" descr="http://a332.g.akamai.net/f/332/936/12h/www.edmunds.com/media/ownership/parts/tech.in.instrument.panel/08.my.tribeca.int.2.500.jpg"/>
          <p:cNvPicPr>
            <a:picLocks noChangeAspect="1" noChangeArrowheads="1"/>
          </p:cNvPicPr>
          <p:nvPr/>
        </p:nvPicPr>
        <p:blipFill>
          <a:blip r:embed="rId3" cstate="print"/>
          <a:srcRect/>
          <a:stretch>
            <a:fillRect/>
          </a:stretch>
        </p:blipFill>
        <p:spPr bwMode="auto">
          <a:xfrm>
            <a:off x="990600" y="1600200"/>
            <a:ext cx="7315200" cy="460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Human – Machine System</a:t>
            </a:r>
          </a:p>
        </p:txBody>
      </p:sp>
      <p:sp>
        <p:nvSpPr>
          <p:cNvPr id="39939" name="Slide Number Placeholder 3"/>
          <p:cNvSpPr>
            <a:spLocks noGrp="1"/>
          </p:cNvSpPr>
          <p:nvPr>
            <p:ph type="sldNum" sz="quarter" idx="12"/>
          </p:nvPr>
        </p:nvSpPr>
        <p:spPr bwMode="auto">
          <a:ln>
            <a:round/>
            <a:headEnd/>
            <a:tailEnd/>
          </a:ln>
        </p:spPr>
        <p:txBody>
          <a:bodyPr/>
          <a:lstStyle/>
          <a:p>
            <a:fld id="{4361D216-7D91-4E5D-96AB-C60A28B5F91A}" type="slidenum">
              <a:rPr lang="en-US" smtClean="0"/>
              <a:pPr/>
              <a:t>77</a:t>
            </a:fld>
            <a:endParaRPr lang="en-US" smtClean="0"/>
          </a:p>
        </p:txBody>
      </p:sp>
      <p:sp>
        <p:nvSpPr>
          <p:cNvPr id="5" name="Rectangle 4"/>
          <p:cNvSpPr/>
          <p:nvPr/>
        </p:nvSpPr>
        <p:spPr>
          <a:xfrm>
            <a:off x="2590800" y="2857500"/>
            <a:ext cx="16764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Input</a:t>
            </a:r>
          </a:p>
          <a:p>
            <a:pPr algn="ctr">
              <a:defRPr/>
            </a:pPr>
            <a:r>
              <a:rPr lang="en-US" sz="2400" b="1" dirty="0">
                <a:solidFill>
                  <a:schemeClr val="tx1"/>
                </a:solidFill>
              </a:rPr>
              <a:t>Controls</a:t>
            </a:r>
          </a:p>
        </p:txBody>
      </p:sp>
      <p:sp>
        <p:nvSpPr>
          <p:cNvPr id="6" name="Rectangle 5"/>
          <p:cNvSpPr/>
          <p:nvPr/>
        </p:nvSpPr>
        <p:spPr>
          <a:xfrm>
            <a:off x="5029200" y="2857500"/>
            <a:ext cx="1676400" cy="838200"/>
          </a:xfrm>
          <a:prstGeom prst="rect">
            <a:avLst/>
          </a:prstGeom>
          <a:solidFill>
            <a:srgbClr val="9D620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effectLst>
                  <a:outerShdw blurRad="50800" dist="38100" dir="2700000">
                    <a:srgbClr val="000000"/>
                  </a:outerShdw>
                </a:effectLst>
              </a:rPr>
              <a:t>System</a:t>
            </a:r>
          </a:p>
        </p:txBody>
      </p:sp>
      <p:sp>
        <p:nvSpPr>
          <p:cNvPr id="10" name="Rectangle 9"/>
          <p:cNvSpPr/>
          <p:nvPr/>
        </p:nvSpPr>
        <p:spPr>
          <a:xfrm>
            <a:off x="533400" y="1524000"/>
            <a:ext cx="16764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Prediction</a:t>
            </a:r>
          </a:p>
        </p:txBody>
      </p:sp>
      <p:sp>
        <p:nvSpPr>
          <p:cNvPr id="11" name="Rectangle 10"/>
          <p:cNvSpPr/>
          <p:nvPr/>
        </p:nvSpPr>
        <p:spPr>
          <a:xfrm>
            <a:off x="533400" y="2857500"/>
            <a:ext cx="16764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Cognition</a:t>
            </a:r>
          </a:p>
        </p:txBody>
      </p:sp>
      <p:sp>
        <p:nvSpPr>
          <p:cNvPr id="12" name="Rectangle 11"/>
          <p:cNvSpPr/>
          <p:nvPr/>
        </p:nvSpPr>
        <p:spPr>
          <a:xfrm>
            <a:off x="533400" y="4267200"/>
            <a:ext cx="16764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Senses</a:t>
            </a:r>
          </a:p>
        </p:txBody>
      </p:sp>
      <p:sp>
        <p:nvSpPr>
          <p:cNvPr id="13" name="Cloud 12"/>
          <p:cNvSpPr/>
          <p:nvPr/>
        </p:nvSpPr>
        <p:spPr>
          <a:xfrm>
            <a:off x="4191000" y="1295400"/>
            <a:ext cx="3276600" cy="1066800"/>
          </a:xfrm>
          <a:prstGeom prst="cloud">
            <a:avLst/>
          </a:prstGeom>
          <a:solidFill>
            <a:srgbClr val="F3AB9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External Factors</a:t>
            </a:r>
          </a:p>
        </p:txBody>
      </p:sp>
      <p:sp>
        <p:nvSpPr>
          <p:cNvPr id="14" name="Rectangle 13"/>
          <p:cNvSpPr/>
          <p:nvPr/>
        </p:nvSpPr>
        <p:spPr>
          <a:xfrm>
            <a:off x="7124700" y="5181600"/>
            <a:ext cx="1676400" cy="838200"/>
          </a:xfrm>
          <a:prstGeom prst="rect">
            <a:avLst/>
          </a:prstGeom>
          <a:solidFill>
            <a:srgbClr val="9D620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effectLst>
                  <a:outerShdw blurRad="50800" dist="38100" dir="2700000">
                    <a:srgbClr val="000000">
                      <a:alpha val="98000"/>
                    </a:srgbClr>
                  </a:outerShdw>
                </a:effectLst>
              </a:rPr>
              <a:t>Displays</a:t>
            </a:r>
          </a:p>
        </p:txBody>
      </p:sp>
      <p:sp>
        <p:nvSpPr>
          <p:cNvPr id="15" name="Rectangle 14"/>
          <p:cNvSpPr/>
          <p:nvPr/>
        </p:nvSpPr>
        <p:spPr>
          <a:xfrm>
            <a:off x="6934200" y="2590800"/>
            <a:ext cx="2057400" cy="1371600"/>
          </a:xfrm>
          <a:prstGeom prst="rect">
            <a:avLst/>
          </a:prstGeom>
          <a:solidFill>
            <a:srgbClr val="9D620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alpha val="92000"/>
                    </a:srgbClr>
                  </a:outerShdw>
                </a:effectLst>
              </a:rPr>
              <a:t>Output:</a:t>
            </a:r>
          </a:p>
          <a:p>
            <a:pPr algn="ctr">
              <a:defRPr/>
            </a:pPr>
            <a:r>
              <a:rPr lang="en-US" sz="2000" b="1" dirty="0">
                <a:solidFill>
                  <a:srgbClr val="FFFF00"/>
                </a:solidFill>
                <a:effectLst>
                  <a:outerShdw blurRad="50800" dist="38100" dir="2700000">
                    <a:srgbClr val="000000">
                      <a:alpha val="92000"/>
                    </a:srgbClr>
                  </a:outerShdw>
                </a:effectLst>
              </a:rPr>
              <a:t>Time, Error and Consequences</a:t>
            </a:r>
          </a:p>
        </p:txBody>
      </p:sp>
      <p:cxnSp>
        <p:nvCxnSpPr>
          <p:cNvPr id="17" name="Straight Arrow Connector 16"/>
          <p:cNvCxnSpPr>
            <a:stCxn id="11" idx="3"/>
            <a:endCxn id="5" idx="1"/>
          </p:cNvCxnSpPr>
          <p:nvPr/>
        </p:nvCxnSpPr>
        <p:spPr>
          <a:xfrm>
            <a:off x="2209800" y="3276600"/>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V="1">
            <a:off x="2209800" y="1904999"/>
            <a:ext cx="2133600" cy="365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1085850" y="3979863"/>
            <a:ext cx="5715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3"/>
            <a:endCxn id="15" idx="1"/>
          </p:cNvCxnSpPr>
          <p:nvPr/>
        </p:nvCxnSpPr>
        <p:spPr>
          <a:xfrm>
            <a:off x="6705600" y="32766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3"/>
            <a:endCxn id="6" idx="1"/>
          </p:cNvCxnSpPr>
          <p:nvPr/>
        </p:nvCxnSpPr>
        <p:spPr>
          <a:xfrm>
            <a:off x="4267200" y="3276600"/>
            <a:ext cx="762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1123951" y="2608263"/>
            <a:ext cx="495300"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6" idx="0"/>
          </p:cNvCxnSpPr>
          <p:nvPr/>
        </p:nvCxnSpPr>
        <p:spPr>
          <a:xfrm rot="5400000">
            <a:off x="5619751" y="2609850"/>
            <a:ext cx="495300"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5" idx="2"/>
            <a:endCxn id="14" idx="0"/>
          </p:cNvCxnSpPr>
          <p:nvPr/>
        </p:nvCxnSpPr>
        <p:spPr>
          <a:xfrm rot="5400000">
            <a:off x="7353300" y="4572000"/>
            <a:ext cx="1219200" cy="1588"/>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81" name="Shape 80"/>
          <p:cNvCxnSpPr>
            <a:stCxn id="15" idx="2"/>
            <a:endCxn id="46" idx="3"/>
          </p:cNvCxnSpPr>
          <p:nvPr/>
        </p:nvCxnSpPr>
        <p:spPr>
          <a:xfrm rot="5400000">
            <a:off x="5829300" y="2552700"/>
            <a:ext cx="723900" cy="35433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1" name="Shape 90"/>
          <p:cNvCxnSpPr>
            <a:stCxn id="6" idx="2"/>
            <a:endCxn id="46" idx="3"/>
          </p:cNvCxnSpPr>
          <p:nvPr/>
        </p:nvCxnSpPr>
        <p:spPr>
          <a:xfrm rot="5400000">
            <a:off x="4648200" y="3467100"/>
            <a:ext cx="990600" cy="14478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2362200" y="3810000"/>
            <a:ext cx="4572000" cy="0"/>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960" name="TextBox 95"/>
          <p:cNvSpPr txBox="1">
            <a:spLocks noChangeArrowheads="1"/>
          </p:cNvSpPr>
          <p:nvPr/>
        </p:nvSpPr>
        <p:spPr bwMode="auto">
          <a:xfrm>
            <a:off x="3124200" y="6096000"/>
            <a:ext cx="2971800" cy="584200"/>
          </a:xfrm>
          <a:prstGeom prst="rect">
            <a:avLst/>
          </a:prstGeom>
          <a:noFill/>
          <a:ln w="9525">
            <a:noFill/>
            <a:miter lim="800000"/>
            <a:headEnd/>
            <a:tailEnd/>
          </a:ln>
        </p:spPr>
        <p:txBody>
          <a:bodyPr>
            <a:spAutoFit/>
          </a:bodyPr>
          <a:lstStyle/>
          <a:p>
            <a:pPr algn="ctr"/>
            <a:r>
              <a:rPr lang="en-US" sz="3200" b="1"/>
              <a:t>Interfaces</a:t>
            </a:r>
          </a:p>
        </p:txBody>
      </p:sp>
      <p:sp>
        <p:nvSpPr>
          <p:cNvPr id="106" name="Rectangle 105"/>
          <p:cNvSpPr/>
          <p:nvPr/>
        </p:nvSpPr>
        <p:spPr>
          <a:xfrm>
            <a:off x="1981200" y="5257800"/>
            <a:ext cx="16764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Feedback</a:t>
            </a:r>
          </a:p>
        </p:txBody>
      </p:sp>
      <p:cxnSp>
        <p:nvCxnSpPr>
          <p:cNvPr id="33" name="Shape 79"/>
          <p:cNvCxnSpPr>
            <a:stCxn id="106" idx="1"/>
            <a:endCxn id="12" idx="2"/>
          </p:cNvCxnSpPr>
          <p:nvPr/>
        </p:nvCxnSpPr>
        <p:spPr>
          <a:xfrm rot="10800000">
            <a:off x="1371600" y="5105400"/>
            <a:ext cx="609600" cy="533400"/>
          </a:xfrm>
          <a:prstGeom prst="bentConnector2">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4" idx="1"/>
            <a:endCxn id="106" idx="3"/>
          </p:cNvCxnSpPr>
          <p:nvPr/>
        </p:nvCxnSpPr>
        <p:spPr>
          <a:xfrm rot="10800000" flipV="1">
            <a:off x="3657600" y="5600700"/>
            <a:ext cx="3467100" cy="3810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2743200" y="4305300"/>
            <a:ext cx="16764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Feedback</a:t>
            </a:r>
          </a:p>
        </p:txBody>
      </p:sp>
      <p:cxnSp>
        <p:nvCxnSpPr>
          <p:cNvPr id="49" name="Straight Arrow Connector 48"/>
          <p:cNvCxnSpPr>
            <a:stCxn id="46" idx="1"/>
            <a:endCxn id="12" idx="3"/>
          </p:cNvCxnSpPr>
          <p:nvPr/>
        </p:nvCxnSpPr>
        <p:spPr>
          <a:xfrm rot="10800000">
            <a:off x="2209800" y="4686300"/>
            <a:ext cx="533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Brian Peacock\Desktop\Current\Ergonomics Pictures\100NIKON\DSCN1267.JPG"/>
          <p:cNvPicPr>
            <a:picLocks noChangeAspect="1" noChangeArrowheads="1"/>
          </p:cNvPicPr>
          <p:nvPr/>
        </p:nvPicPr>
        <p:blipFill>
          <a:blip r:embed="rId3" cstate="print"/>
          <a:srcRect/>
          <a:stretch>
            <a:fillRect/>
          </a:stretch>
        </p:blipFill>
        <p:spPr bwMode="auto">
          <a:xfrm>
            <a:off x="5486400" y="1162050"/>
            <a:ext cx="3276600" cy="2455863"/>
          </a:xfrm>
          <a:prstGeom prst="rect">
            <a:avLst/>
          </a:prstGeom>
          <a:noFill/>
          <a:ln w="9525">
            <a:noFill/>
            <a:miter lim="800000"/>
            <a:headEnd/>
            <a:tailEnd/>
          </a:ln>
          <a:effectLst>
            <a:outerShdw algn="tl" rotWithShape="0">
              <a:srgbClr val="808080">
                <a:alpha val="70000"/>
              </a:srgbClr>
            </a:outerShdw>
          </a:effectLst>
        </p:spPr>
      </p:pic>
      <p:pic>
        <p:nvPicPr>
          <p:cNvPr id="41987" name="Picture 2" descr="C:\Documents and Settings\Brian Peacock\Local Settings\Temporary Internet Files\Content.IE5\SPM5HM4M\MC900340308[1].wmf"/>
          <p:cNvPicPr>
            <a:picLocks noChangeAspect="1" noChangeArrowheads="1"/>
          </p:cNvPicPr>
          <p:nvPr/>
        </p:nvPicPr>
        <p:blipFill>
          <a:blip r:embed="rId4" cstate="print"/>
          <a:srcRect/>
          <a:stretch>
            <a:fillRect/>
          </a:stretch>
        </p:blipFill>
        <p:spPr bwMode="auto">
          <a:xfrm>
            <a:off x="1371600" y="1350963"/>
            <a:ext cx="1090613" cy="1849437"/>
          </a:xfrm>
          <a:prstGeom prst="rect">
            <a:avLst/>
          </a:prstGeom>
          <a:noFill/>
          <a:ln w="9525">
            <a:noFill/>
            <a:miter lim="800000"/>
            <a:headEnd/>
            <a:tailEnd/>
          </a:ln>
        </p:spPr>
      </p:pic>
      <p:pic>
        <p:nvPicPr>
          <p:cNvPr id="41988" name="Picture 4" descr="http://epub1.rockwellautomation.com/images/web-proof-large/GL/40041.jpg"/>
          <p:cNvPicPr>
            <a:picLocks noChangeAspect="1" noChangeArrowheads="1"/>
          </p:cNvPicPr>
          <p:nvPr/>
        </p:nvPicPr>
        <p:blipFill>
          <a:blip r:embed="rId5" cstate="print"/>
          <a:srcRect/>
          <a:stretch>
            <a:fillRect/>
          </a:stretch>
        </p:blipFill>
        <p:spPr bwMode="auto">
          <a:xfrm>
            <a:off x="3733800" y="1676400"/>
            <a:ext cx="1254125" cy="2778125"/>
          </a:xfrm>
          <a:prstGeom prst="rect">
            <a:avLst/>
          </a:prstGeom>
          <a:noFill/>
          <a:ln w="9525">
            <a:noFill/>
            <a:miter lim="800000"/>
            <a:headEnd/>
            <a:tailEnd/>
          </a:ln>
        </p:spPr>
      </p:pic>
      <p:pic>
        <p:nvPicPr>
          <p:cNvPr id="23557" name="Picture 2" descr="C:\Documents and Settings\Brian Peacock\Desktop\Current\Ergonomics Pictures\100NIKON\DSCN1246.JPG"/>
          <p:cNvPicPr>
            <a:picLocks noChangeAspect="1" noChangeArrowheads="1"/>
          </p:cNvPicPr>
          <p:nvPr/>
        </p:nvPicPr>
        <p:blipFill>
          <a:blip r:embed="rId6" cstate="print"/>
          <a:srcRect/>
          <a:stretch>
            <a:fillRect/>
          </a:stretch>
        </p:blipFill>
        <p:spPr bwMode="auto">
          <a:xfrm>
            <a:off x="5486400" y="3990975"/>
            <a:ext cx="3276600" cy="2457450"/>
          </a:xfrm>
          <a:prstGeom prst="rect">
            <a:avLst/>
          </a:prstGeom>
          <a:noFill/>
          <a:ln w="9525">
            <a:noFill/>
            <a:miter lim="800000"/>
            <a:headEnd/>
            <a:tailEnd/>
          </a:ln>
          <a:effectLst>
            <a:outerShdw algn="tl" rotWithShape="0">
              <a:srgbClr val="808080">
                <a:alpha val="70000"/>
              </a:srgbClr>
            </a:outerShdw>
          </a:effectLst>
        </p:spPr>
      </p:pic>
      <p:pic>
        <p:nvPicPr>
          <p:cNvPr id="23558" name="Picture 6" descr="http://i.ehow.com/images/a04/bd/4o/on-faucets-800X800.jpg"/>
          <p:cNvPicPr>
            <a:picLocks noChangeAspect="1" noChangeArrowheads="1"/>
          </p:cNvPicPr>
          <p:nvPr/>
        </p:nvPicPr>
        <p:blipFill>
          <a:blip r:embed="rId7" cstate="print"/>
          <a:srcRect/>
          <a:stretch>
            <a:fillRect/>
          </a:stretch>
        </p:blipFill>
        <p:spPr bwMode="auto">
          <a:xfrm>
            <a:off x="762000" y="3657600"/>
            <a:ext cx="2740025" cy="1819275"/>
          </a:xfrm>
          <a:prstGeom prst="rect">
            <a:avLst/>
          </a:prstGeom>
          <a:noFill/>
          <a:ln w="9525">
            <a:noFill/>
            <a:miter lim="800000"/>
            <a:headEnd/>
            <a:tailEnd/>
          </a:ln>
          <a:effectLst>
            <a:outerShdw algn="tl" rotWithShape="0">
              <a:srgbClr val="808080">
                <a:alpha val="70000"/>
              </a:srgbClr>
            </a:outerShdw>
          </a:effectLst>
        </p:spPr>
      </p:pic>
      <p:sp>
        <p:nvSpPr>
          <p:cNvPr id="41991" name="Title 1"/>
          <p:cNvSpPr>
            <a:spLocks noGrp="1"/>
          </p:cNvSpPr>
          <p:nvPr>
            <p:ph type="title"/>
          </p:nvPr>
        </p:nvSpPr>
        <p:spPr>
          <a:xfrm>
            <a:off x="609600" y="152400"/>
            <a:ext cx="8077200" cy="685800"/>
          </a:xfrm>
        </p:spPr>
        <p:txBody>
          <a:bodyPr>
            <a:normAutofit/>
          </a:bodyPr>
          <a:lstStyle/>
          <a:p>
            <a:r>
              <a:rPr lang="en-US" sz="2700" smtClean="0"/>
              <a:t>Expectancy – Prediction – Population Stereotypes</a:t>
            </a:r>
          </a:p>
        </p:txBody>
      </p:sp>
      <p:sp>
        <p:nvSpPr>
          <p:cNvPr id="41992" name="Slide Number Placeholder 9"/>
          <p:cNvSpPr>
            <a:spLocks noGrp="1"/>
          </p:cNvSpPr>
          <p:nvPr>
            <p:ph type="sldNum" sz="quarter" idx="12"/>
          </p:nvPr>
        </p:nvSpPr>
        <p:spPr bwMode="auto">
          <a:ln>
            <a:round/>
            <a:headEnd/>
            <a:tailEnd/>
          </a:ln>
        </p:spPr>
        <p:txBody>
          <a:bodyPr/>
          <a:lstStyle/>
          <a:p>
            <a:fld id="{F0EA35E4-9BEE-4399-9A9D-394BDC97A9DD}" type="slidenum">
              <a:rPr lang="en-US" smtClean="0"/>
              <a:pPr/>
              <a:t>78</a:t>
            </a:fld>
            <a:endParaRPr lang="en-US" smtClean="0"/>
          </a:p>
        </p:txBody>
      </p:sp>
      <p:cxnSp>
        <p:nvCxnSpPr>
          <p:cNvPr id="13" name="Straight Connector 12"/>
          <p:cNvCxnSpPr>
            <a:cxnSpLocks noChangeShapeType="1"/>
          </p:cNvCxnSpPr>
          <p:nvPr/>
        </p:nvCxnSpPr>
        <p:spPr bwMode="auto">
          <a:xfrm>
            <a:off x="609600" y="838200"/>
            <a:ext cx="8001000" cy="1588"/>
          </a:xfrm>
          <a:prstGeom prst="line">
            <a:avLst/>
          </a:prstGeom>
          <a:noFill/>
          <a:ln w="12700">
            <a:solidFill>
              <a:schemeClr val="accent1"/>
            </a:solidFill>
            <a:round/>
            <a:headEnd/>
            <a:tailEnd/>
          </a:ln>
          <a:effectLst>
            <a:outerShdw dist="25400" dir="5400000" algn="t" rotWithShape="0">
              <a:srgbClr val="808080">
                <a:alpha val="50000"/>
              </a:srgbClr>
            </a:outerShdw>
          </a:effectLst>
        </p:spPr>
      </p:cxn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itle 22"/>
          <p:cNvSpPr>
            <a:spLocks noGrp="1"/>
          </p:cNvSpPr>
          <p:nvPr>
            <p:ph type="title"/>
          </p:nvPr>
        </p:nvSpPr>
        <p:spPr/>
        <p:txBody>
          <a:bodyPr/>
          <a:lstStyle/>
          <a:p>
            <a:r>
              <a:rPr lang="en-US" dirty="0" smtClean="0"/>
              <a:t>Human Sensory Variability</a:t>
            </a:r>
          </a:p>
        </p:txBody>
      </p:sp>
      <p:sp>
        <p:nvSpPr>
          <p:cNvPr id="43010" name="Content Placeholder 2"/>
          <p:cNvSpPr>
            <a:spLocks noGrp="1"/>
          </p:cNvSpPr>
          <p:nvPr>
            <p:ph idx="1"/>
          </p:nvPr>
        </p:nvSpPr>
        <p:spPr/>
        <p:txBody>
          <a:bodyPr>
            <a:normAutofit/>
          </a:bodyPr>
          <a:lstStyle/>
          <a:p>
            <a:r>
              <a:rPr lang="en-US" sz="3200" b="1" dirty="0" smtClean="0"/>
              <a:t>Genetic</a:t>
            </a:r>
            <a:r>
              <a:rPr lang="en-US" sz="3200" dirty="0" smtClean="0"/>
              <a:t> differences </a:t>
            </a:r>
          </a:p>
          <a:p>
            <a:pPr lvl="1"/>
            <a:r>
              <a:rPr lang="en-US" sz="2800" dirty="0" smtClean="0"/>
              <a:t>color deficiency, myopia </a:t>
            </a:r>
          </a:p>
          <a:p>
            <a:r>
              <a:rPr lang="en-US" sz="3200" dirty="0" smtClean="0"/>
              <a:t>Deteriorates with </a:t>
            </a:r>
            <a:r>
              <a:rPr lang="en-US" sz="3200" b="1" dirty="0" smtClean="0"/>
              <a:t>Age</a:t>
            </a:r>
            <a:endParaRPr lang="en-US" dirty="0" smtClean="0"/>
          </a:p>
          <a:p>
            <a:pPr lvl="1"/>
            <a:r>
              <a:rPr lang="en-US" sz="2800" dirty="0" smtClean="0"/>
              <a:t>vision, hearing</a:t>
            </a:r>
          </a:p>
          <a:p>
            <a:r>
              <a:rPr lang="en-US" sz="3200" dirty="0" smtClean="0"/>
              <a:t>May be affected by </a:t>
            </a:r>
            <a:r>
              <a:rPr lang="en-US" sz="3200" b="1" dirty="0" smtClean="0"/>
              <a:t>Disease</a:t>
            </a:r>
            <a:endParaRPr lang="en-US" dirty="0" smtClean="0"/>
          </a:p>
          <a:p>
            <a:pPr lvl="1"/>
            <a:r>
              <a:rPr lang="en-US" sz="2800" dirty="0" smtClean="0"/>
              <a:t>Cataracts, ear infection</a:t>
            </a:r>
          </a:p>
          <a:p>
            <a:endParaRPr lang="en-US" sz="3200" dirty="0" smtClean="0"/>
          </a:p>
        </p:txBody>
      </p:sp>
      <p:sp>
        <p:nvSpPr>
          <p:cNvPr id="43011" name="Slide Number Placeholder 3"/>
          <p:cNvSpPr>
            <a:spLocks noGrp="1"/>
          </p:cNvSpPr>
          <p:nvPr>
            <p:ph type="sldNum" sz="quarter" idx="12"/>
          </p:nvPr>
        </p:nvSpPr>
        <p:spPr bwMode="auto">
          <a:ln>
            <a:round/>
            <a:headEnd/>
            <a:tailEnd/>
          </a:ln>
        </p:spPr>
        <p:txBody>
          <a:bodyPr/>
          <a:lstStyle/>
          <a:p>
            <a:fld id="{ACDF84FD-1B77-47C0-B300-8AF949B140DC}" type="slidenum">
              <a:rPr lang="en-US" smtClean="0"/>
              <a:pPr/>
              <a:t>79</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Emergency Approach and Landing</a:t>
            </a:r>
          </a:p>
        </p:txBody>
      </p:sp>
      <p:sp>
        <p:nvSpPr>
          <p:cNvPr id="84995" name="Slide Number Placeholder 3"/>
          <p:cNvSpPr>
            <a:spLocks noGrp="1"/>
          </p:cNvSpPr>
          <p:nvPr>
            <p:ph type="sldNum" sz="quarter" idx="12"/>
          </p:nvPr>
        </p:nvSpPr>
        <p:spPr bwMode="auto">
          <a:ln>
            <a:round/>
            <a:headEnd/>
            <a:tailEnd/>
          </a:ln>
        </p:spPr>
        <p:txBody>
          <a:bodyPr/>
          <a:lstStyle/>
          <a:p>
            <a:fld id="{C98605A8-9B64-44C4-8843-E862E03E612F}" type="slidenum">
              <a:rPr lang="en-US" smtClean="0"/>
              <a:pPr/>
              <a:t>8</a:t>
            </a:fld>
            <a:endParaRPr lang="en-US" smtClean="0"/>
          </a:p>
        </p:txBody>
      </p:sp>
      <p:sp>
        <p:nvSpPr>
          <p:cNvPr id="84996" name="Rectangle 4"/>
          <p:cNvSpPr>
            <a:spLocks noChangeArrowheads="1"/>
          </p:cNvSpPr>
          <p:nvPr/>
        </p:nvSpPr>
        <p:spPr bwMode="auto">
          <a:xfrm>
            <a:off x="609600" y="1303338"/>
            <a:ext cx="8153400" cy="5554662"/>
          </a:xfrm>
          <a:prstGeom prst="rect">
            <a:avLst/>
          </a:prstGeom>
          <a:noFill/>
          <a:ln w="9525">
            <a:noFill/>
            <a:miter lim="800000"/>
            <a:headEnd/>
            <a:tailEnd/>
          </a:ln>
        </p:spPr>
        <p:txBody>
          <a:bodyPr>
            <a:spAutoFit/>
          </a:bodyPr>
          <a:lstStyle/>
          <a:p>
            <a:r>
              <a:rPr lang="en-US" sz="1400" b="1"/>
              <a:t>DESCRIPTION </a:t>
            </a:r>
          </a:p>
          <a:p>
            <a:r>
              <a:rPr lang="en-US" sz="1400"/>
              <a:t>The airplane is maneuvered power-off to the best available landing site. </a:t>
            </a:r>
          </a:p>
          <a:p>
            <a:r>
              <a:rPr lang="en-US" sz="1400" b="1"/>
              <a:t>OBJECTIVE </a:t>
            </a:r>
          </a:p>
          <a:p>
            <a:r>
              <a:rPr lang="en-US" sz="1400"/>
              <a:t>To develop the skill and proficiency necessary to accomplish a power-off emergency approach and landing at the best available site. </a:t>
            </a:r>
          </a:p>
          <a:p>
            <a:r>
              <a:rPr lang="en-US" sz="1400" b="1"/>
              <a:t>PROCEDURES </a:t>
            </a:r>
          </a:p>
          <a:p>
            <a:endParaRPr lang="en-US" sz="1400"/>
          </a:p>
          <a:p>
            <a:r>
              <a:rPr lang="en-US" sz="1400"/>
              <a:t>1. Establish the best glide speed. </a:t>
            </a:r>
          </a:p>
          <a:p>
            <a:endParaRPr lang="en-US" sz="1400"/>
          </a:p>
          <a:p>
            <a:r>
              <a:rPr lang="en-US" sz="1400"/>
              <a:t>2. Select the best available landing site within glide range considering wind, obstructions and field conditions. </a:t>
            </a:r>
          </a:p>
          <a:p>
            <a:endParaRPr lang="en-US" sz="1400"/>
          </a:p>
          <a:p>
            <a:r>
              <a:rPr lang="en-US" sz="1400"/>
              <a:t>3. Complete the appropriate emergency checklist, time and altitude permitting. </a:t>
            </a:r>
          </a:p>
          <a:p>
            <a:endParaRPr lang="en-US" sz="1400"/>
          </a:p>
          <a:p>
            <a:r>
              <a:rPr lang="en-US" sz="1400"/>
              <a:t>4. Maneuver to a high-key position. </a:t>
            </a:r>
          </a:p>
          <a:p>
            <a:endParaRPr lang="en-US" sz="1400"/>
          </a:p>
          <a:p>
            <a:r>
              <a:rPr lang="en-US" sz="1400" b="1"/>
              <a:t>NOTE </a:t>
            </a:r>
          </a:p>
          <a:p>
            <a:r>
              <a:rPr lang="en-US" sz="1400"/>
              <a:t>A high key position should allow a descending spiral over the intended landing point to keep it in view, assess the wind conditions, and arrive at the low-key position. The low-key position is downwind abeam the intended spot of landing at an altitude that allows a 180° descending turn (or base and final legs) to arrive at the intended spot of landing. </a:t>
            </a:r>
          </a:p>
          <a:p>
            <a:endParaRPr lang="en-US" sz="1400"/>
          </a:p>
          <a:p>
            <a:r>
              <a:rPr lang="en-US" sz="1400"/>
              <a:t>5. Squawk 7700 and declare and emergency on frequency 121.5 (or the ATC frequency appropriate if in radio contact with ATC). </a:t>
            </a:r>
          </a:p>
          <a:p>
            <a:endParaRPr lang="en-US" sz="140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http://waynesword.palomar.edu/images/colorbl3.jpg"/>
          <p:cNvPicPr>
            <a:picLocks noChangeAspect="1" noChangeArrowheads="1"/>
          </p:cNvPicPr>
          <p:nvPr/>
        </p:nvPicPr>
        <p:blipFill>
          <a:blip r:embed="rId3" cstate="print"/>
          <a:srcRect/>
          <a:stretch>
            <a:fillRect/>
          </a:stretch>
        </p:blipFill>
        <p:spPr bwMode="auto">
          <a:xfrm>
            <a:off x="533400" y="685800"/>
            <a:ext cx="4683125" cy="4572000"/>
          </a:xfrm>
          <a:prstGeom prst="rect">
            <a:avLst/>
          </a:prstGeom>
          <a:noFill/>
          <a:ln w="9525">
            <a:noFill/>
            <a:miter lim="800000"/>
            <a:headEnd/>
            <a:tailEnd/>
          </a:ln>
        </p:spPr>
      </p:pic>
      <p:graphicFrame>
        <p:nvGraphicFramePr>
          <p:cNvPr id="4" name="Table 3"/>
          <p:cNvGraphicFramePr>
            <a:graphicFrameLocks noGrp="1"/>
          </p:cNvGraphicFramePr>
          <p:nvPr/>
        </p:nvGraphicFramePr>
        <p:xfrm>
          <a:off x="5562600" y="1295400"/>
          <a:ext cx="2667000" cy="3758884"/>
        </p:xfrm>
        <a:graphic>
          <a:graphicData uri="http://schemas.openxmlformats.org/drawingml/2006/table">
            <a:tbl>
              <a:tblPr/>
              <a:tblGrid>
                <a:gridCol w="2667000"/>
              </a:tblGrid>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Perpetua" charset="0"/>
                        <a:ea typeface="ＭＳ Ｐゴシック" charset="-128"/>
                      </a:endParaRPr>
                    </a:p>
                  </a:txBody>
                  <a:tcPr marL="0" marR="0" marT="0" marB="0" anchor="ctr" horzOverflow="overflow">
                    <a:lnL>
                      <a:noFill/>
                    </a:lnL>
                    <a:lnR>
                      <a:noFill/>
                    </a:lnR>
                    <a:lnT>
                      <a:noFill/>
                    </a:lnT>
                    <a:lnB>
                      <a:noFill/>
                    </a:lnB>
                    <a:lnTlToBr>
                      <a:noFill/>
                    </a:lnTlToBr>
                    <a:lnBlToTr>
                      <a:noFill/>
                    </a:lnBlToTr>
                    <a:solidFill>
                      <a:srgbClr val="FFFFFF"/>
                    </a:solidFill>
                  </a:tcPr>
                </a:tc>
              </a:tr>
              <a:tr h="792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1. Normal Color Vision:</a:t>
                      </a:r>
                      <a:br>
                        <a:rPr kumimoji="0" lang="en-US" sz="1800" b="1" i="0" u="none" strike="noStrike" cap="none" normalizeH="0" baseline="0" smtClean="0">
                          <a:ln>
                            <a:noFill/>
                          </a:ln>
                          <a:solidFill>
                            <a:schemeClr val="tx1"/>
                          </a:solidFill>
                          <a:effectLst/>
                          <a:latin typeface="Perpetua" charset="0"/>
                          <a:ea typeface="ＭＳ Ｐゴシック" charset="-128"/>
                        </a:rPr>
                      </a:br>
                      <a:r>
                        <a:rPr kumimoji="0" lang="en-US" sz="1800" b="1" i="0" u="none" strike="noStrike" cap="none" normalizeH="0" baseline="0" smtClean="0">
                          <a:ln>
                            <a:noFill/>
                          </a:ln>
                          <a:solidFill>
                            <a:schemeClr val="tx1"/>
                          </a:solidFill>
                          <a:effectLst/>
                          <a:latin typeface="Perpetua" charset="0"/>
                          <a:ea typeface="ＭＳ Ｐゴシック" charset="-128"/>
                        </a:rPr>
                        <a:t>  A: 29,  B: 45,  C: --,  D: 26</a:t>
                      </a:r>
                      <a:r>
                        <a:rPr kumimoji="0" lang="en-US" sz="1800" b="0" i="0" u="none" strike="noStrike" cap="none" normalizeH="0" baseline="0" smtClean="0">
                          <a:ln>
                            <a:noFill/>
                          </a:ln>
                          <a:solidFill>
                            <a:schemeClr val="tx1"/>
                          </a:solidFill>
                          <a:effectLst/>
                          <a:latin typeface="Perpetua" charset="0"/>
                          <a:ea typeface="ＭＳ Ｐゴシック" charset="-128"/>
                        </a:rPr>
                        <a:t> </a:t>
                      </a:r>
                    </a:p>
                  </a:txBody>
                  <a:tcPr marL="47625" marR="47625" marT="47625" marB="47625" anchor="ctr" horzOverflow="overflow">
                    <a:lnL>
                      <a:noFill/>
                    </a:lnL>
                    <a:lnR>
                      <a:noFill/>
                    </a:lnR>
                    <a:lnT>
                      <a:noFill/>
                    </a:lnT>
                    <a:lnB>
                      <a:noFill/>
                    </a:lnB>
                    <a:lnTlToBr>
                      <a:noFill/>
                    </a:lnTlToBr>
                    <a:lnBlToTr>
                      <a:noFill/>
                    </a:lnBlToTr>
                    <a:solidFill>
                      <a:srgbClr val="FFFFFF"/>
                    </a:solidFill>
                  </a:tcPr>
                </a:tc>
              </a:tr>
              <a:tr h="792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2. Red-Green Color-Blind:</a:t>
                      </a:r>
                      <a:br>
                        <a:rPr kumimoji="0" lang="en-US" sz="1800" b="1" i="0" u="none" strike="noStrike" cap="none" normalizeH="0" baseline="0" smtClean="0">
                          <a:ln>
                            <a:noFill/>
                          </a:ln>
                          <a:solidFill>
                            <a:schemeClr val="tx1"/>
                          </a:solidFill>
                          <a:effectLst/>
                          <a:latin typeface="Perpetua" charset="0"/>
                          <a:ea typeface="ＭＳ Ｐゴシック" charset="-128"/>
                        </a:rPr>
                      </a:br>
                      <a:r>
                        <a:rPr kumimoji="0" lang="en-US" sz="1800" b="1" i="0" u="none" strike="noStrike" cap="none" normalizeH="0" baseline="0" smtClean="0">
                          <a:ln>
                            <a:noFill/>
                          </a:ln>
                          <a:solidFill>
                            <a:schemeClr val="tx1"/>
                          </a:solidFill>
                          <a:effectLst/>
                          <a:latin typeface="Perpetua" charset="0"/>
                          <a:ea typeface="ＭＳ Ｐゴシック" charset="-128"/>
                        </a:rPr>
                        <a:t> A: 70,  B: --,  C: 5,  D: --</a:t>
                      </a:r>
                      <a:r>
                        <a:rPr kumimoji="0" lang="en-US" sz="1800" b="0" i="0" u="none" strike="noStrike" cap="none" normalizeH="0" baseline="0" smtClean="0">
                          <a:ln>
                            <a:noFill/>
                          </a:ln>
                          <a:solidFill>
                            <a:schemeClr val="tx1"/>
                          </a:solidFill>
                          <a:effectLst/>
                          <a:latin typeface="Perpetua" charset="0"/>
                          <a:ea typeface="ＭＳ Ｐゴシック" charset="-128"/>
                        </a:rPr>
                        <a:t> </a:t>
                      </a:r>
                    </a:p>
                  </a:txBody>
                  <a:tcPr marL="47625" marR="47625" marT="47625" marB="47625" anchor="ctr" horzOverflow="overflow">
                    <a:lnL>
                      <a:noFill/>
                    </a:lnL>
                    <a:lnR>
                      <a:noFill/>
                    </a:lnR>
                    <a:lnT>
                      <a:noFill/>
                    </a:lnT>
                    <a:lnB>
                      <a:noFill/>
                    </a:lnB>
                    <a:lnTlToBr>
                      <a:noFill/>
                    </a:lnTlToBr>
                    <a:lnBlToTr>
                      <a:noFill/>
                    </a:lnBlToTr>
                    <a:solidFill>
                      <a:srgbClr val="FFFFFF"/>
                    </a:solidFill>
                  </a:tcPr>
                </a:tc>
              </a:tr>
              <a:tr h="792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3. Red Color-blind:</a:t>
                      </a:r>
                      <a:br>
                        <a:rPr kumimoji="0" lang="en-US" sz="1800" b="1" i="0" u="none" strike="noStrike" cap="none" normalizeH="0" baseline="0" smtClean="0">
                          <a:ln>
                            <a:noFill/>
                          </a:ln>
                          <a:solidFill>
                            <a:schemeClr val="tx1"/>
                          </a:solidFill>
                          <a:effectLst/>
                          <a:latin typeface="Perpetua" charset="0"/>
                          <a:ea typeface="ＭＳ Ｐゴシック" charset="-128"/>
                        </a:rPr>
                      </a:br>
                      <a:r>
                        <a:rPr kumimoji="0" lang="en-US" sz="1800" b="1" i="0" u="none" strike="noStrike" cap="none" normalizeH="0" baseline="0" smtClean="0">
                          <a:ln>
                            <a:noFill/>
                          </a:ln>
                          <a:solidFill>
                            <a:schemeClr val="tx1"/>
                          </a:solidFill>
                          <a:effectLst/>
                          <a:latin typeface="Perpetua" charset="0"/>
                          <a:ea typeface="ＭＳ Ｐゴシック" charset="-128"/>
                        </a:rPr>
                        <a:t> A: 70,  B: --,  C: 5,  D: 6</a:t>
                      </a:r>
                      <a:r>
                        <a:rPr kumimoji="0" lang="en-US" sz="1800" b="0" i="0" u="none" strike="noStrike" cap="none" normalizeH="0" baseline="0" smtClean="0">
                          <a:ln>
                            <a:noFill/>
                          </a:ln>
                          <a:solidFill>
                            <a:schemeClr val="tx1"/>
                          </a:solidFill>
                          <a:effectLst/>
                          <a:latin typeface="Perpetua" charset="0"/>
                          <a:ea typeface="ＭＳ Ｐゴシック" charset="-128"/>
                        </a:rPr>
                        <a:t> </a:t>
                      </a:r>
                    </a:p>
                  </a:txBody>
                  <a:tcPr marL="47625" marR="47625" marT="47625" marB="47625" anchor="ctr" horzOverflow="overflow">
                    <a:lnL>
                      <a:noFill/>
                    </a:lnL>
                    <a:lnR>
                      <a:noFill/>
                    </a:lnR>
                    <a:lnT>
                      <a:noFill/>
                    </a:lnT>
                    <a:lnB>
                      <a:noFill/>
                    </a:lnB>
                    <a:lnTlToBr>
                      <a:noFill/>
                    </a:lnTlToBr>
                    <a:lnBlToTr>
                      <a:noFill/>
                    </a:lnBlToTr>
                    <a:solidFill>
                      <a:srgbClr val="FFFFFF"/>
                    </a:solidFill>
                  </a:tcPr>
                </a:tc>
              </a:tr>
              <a:tr h="792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4. Green Color-Blind:</a:t>
                      </a:r>
                      <a:br>
                        <a:rPr kumimoji="0" lang="en-US" sz="1800" b="1" i="0" u="none" strike="noStrike" cap="none" normalizeH="0" baseline="0" smtClean="0">
                          <a:ln>
                            <a:noFill/>
                          </a:ln>
                          <a:solidFill>
                            <a:schemeClr val="tx1"/>
                          </a:solidFill>
                          <a:effectLst/>
                          <a:latin typeface="Perpetua" charset="0"/>
                          <a:ea typeface="ＭＳ Ｐゴシック" charset="-128"/>
                        </a:rPr>
                      </a:br>
                      <a:r>
                        <a:rPr kumimoji="0" lang="en-US" sz="1800" b="1" i="0" u="none" strike="noStrike" cap="none" normalizeH="0" baseline="0" smtClean="0">
                          <a:ln>
                            <a:noFill/>
                          </a:ln>
                          <a:solidFill>
                            <a:schemeClr val="tx1"/>
                          </a:solidFill>
                          <a:effectLst/>
                          <a:latin typeface="Perpetua" charset="0"/>
                          <a:ea typeface="ＭＳ Ｐゴシック" charset="-128"/>
                        </a:rPr>
                        <a:t> A: 70,  B: --,  C: 5,  D: 2</a:t>
                      </a:r>
                      <a:r>
                        <a:rPr kumimoji="0" lang="en-US" sz="1800" b="0" i="0" u="none" strike="noStrike" cap="none" normalizeH="0" baseline="0" smtClean="0">
                          <a:ln>
                            <a:noFill/>
                          </a:ln>
                          <a:solidFill>
                            <a:schemeClr val="tx1"/>
                          </a:solidFill>
                          <a:effectLst/>
                          <a:latin typeface="Perpetua" charset="0"/>
                          <a:ea typeface="ＭＳ Ｐゴシック" charset="-128"/>
                        </a:rPr>
                        <a:t> </a:t>
                      </a:r>
                    </a:p>
                  </a:txBody>
                  <a:tcPr marL="47625" marR="47625" marT="47625" marB="47625" anchor="ctr" horzOverflow="overflow">
                    <a:lnL>
                      <a:noFill/>
                    </a:lnL>
                    <a:lnR>
                      <a:noFill/>
                    </a:lnR>
                    <a:lnT>
                      <a:noFill/>
                    </a:lnT>
                    <a:lnB>
                      <a:noFill/>
                    </a:lnB>
                    <a:lnTlToBr>
                      <a:noFill/>
                    </a:lnTlToBr>
                    <a:lnBlToTr>
                      <a:noFill/>
                    </a:lnBlToTr>
                    <a:solidFill>
                      <a:srgbClr val="FFFFFF"/>
                    </a:solidFill>
                  </a:tcPr>
                </a:tc>
              </a:tr>
            </a:tbl>
          </a:graphicData>
        </a:graphic>
      </p:graphicFrame>
      <p:sp>
        <p:nvSpPr>
          <p:cNvPr id="44041" name="Slide Number Placeholder 4"/>
          <p:cNvSpPr>
            <a:spLocks noGrp="1"/>
          </p:cNvSpPr>
          <p:nvPr>
            <p:ph type="sldNum" sz="quarter" idx="12"/>
          </p:nvPr>
        </p:nvSpPr>
        <p:spPr bwMode="auto">
          <a:ln>
            <a:round/>
            <a:headEnd/>
            <a:tailEnd/>
          </a:ln>
        </p:spPr>
        <p:txBody>
          <a:bodyPr/>
          <a:lstStyle/>
          <a:p>
            <a:fld id="{171E7CE4-7A26-4F51-8243-A45E9E38AB82}" type="slidenum">
              <a:rPr lang="en-US" smtClean="0"/>
              <a:pPr/>
              <a:t>80</a:t>
            </a:fld>
            <a:endParaRPr lang="en-US"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disabled-world.com/images/eye-chart-2.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1143000"/>
            <a:ext cx="5476875" cy="507682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274638"/>
            <a:ext cx="8229600" cy="639762"/>
          </a:xfrm>
        </p:spPr>
        <p:txBody>
          <a:bodyPr>
            <a:normAutofit fontScale="90000"/>
          </a:bodyPr>
          <a:lstStyle/>
          <a:p>
            <a:r>
              <a:rPr lang="en-US" b="1" dirty="0" smtClean="0"/>
              <a:t>Can you read this?</a:t>
            </a:r>
            <a:endParaRPr lang="en-US" b="1" dirty="0"/>
          </a:p>
        </p:txBody>
      </p:sp>
      <p:sp>
        <p:nvSpPr>
          <p:cNvPr id="4" name="Slide Number Placeholder 3"/>
          <p:cNvSpPr>
            <a:spLocks noGrp="1"/>
          </p:cNvSpPr>
          <p:nvPr>
            <p:ph type="sldNum" sz="quarter" idx="12"/>
          </p:nvPr>
        </p:nvSpPr>
        <p:spPr/>
        <p:txBody>
          <a:bodyPr/>
          <a:lstStyle/>
          <a:p>
            <a:fld id="{CCFAA4CE-CA3F-474F-87A0-D438EB94B7D0}" type="slidenum">
              <a:rPr lang="en-US" smtClean="0"/>
              <a:pPr/>
              <a:t>81</a:t>
            </a:fld>
            <a:endParaRPr lang="en-US"/>
          </a:p>
        </p:txBody>
      </p:sp>
    </p:spTree>
    <p:extLst>
      <p:ext uri="{BB962C8B-B14F-4D97-AF65-F5344CB8AC3E}">
        <p14:creationId xmlns:p14="http://schemas.microsoft.com/office/powerpoint/2010/main" xmlns="" val="11128354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74638"/>
            <a:ext cx="8229600" cy="868362"/>
          </a:xfrm>
        </p:spPr>
        <p:txBody>
          <a:bodyPr/>
          <a:lstStyle/>
          <a:p>
            <a:r>
              <a:rPr lang="en-US" smtClean="0"/>
              <a:t>Focused Attention</a:t>
            </a:r>
          </a:p>
        </p:txBody>
      </p:sp>
      <p:sp>
        <p:nvSpPr>
          <p:cNvPr id="45059" name="Content Placeholder 2"/>
          <p:cNvSpPr>
            <a:spLocks noGrp="1"/>
          </p:cNvSpPr>
          <p:nvPr>
            <p:ph idx="1"/>
          </p:nvPr>
        </p:nvSpPr>
        <p:spPr>
          <a:xfrm>
            <a:off x="457200" y="1600200"/>
            <a:ext cx="4191000" cy="4267200"/>
          </a:xfrm>
        </p:spPr>
        <p:txBody>
          <a:bodyPr>
            <a:normAutofit fontScale="92500" lnSpcReduction="10000"/>
          </a:bodyPr>
          <a:lstStyle/>
          <a:p>
            <a:r>
              <a:rPr lang="en-US" smtClean="0"/>
              <a:t>Driving – cars, trucks, boats, airplanes etc</a:t>
            </a:r>
          </a:p>
          <a:p>
            <a:r>
              <a:rPr lang="en-US" smtClean="0"/>
              <a:t>Industrial inspection</a:t>
            </a:r>
          </a:p>
          <a:p>
            <a:r>
              <a:rPr lang="en-US" smtClean="0"/>
              <a:t>Listening to lecture</a:t>
            </a:r>
          </a:p>
          <a:p>
            <a:r>
              <a:rPr lang="en-US" smtClean="0"/>
              <a:t>Security surveillance</a:t>
            </a:r>
          </a:p>
          <a:p>
            <a:r>
              <a:rPr lang="en-US" smtClean="0"/>
              <a:t>Medical residents</a:t>
            </a:r>
          </a:p>
          <a:p>
            <a:r>
              <a:rPr lang="en-US" smtClean="0"/>
              <a:t>Forestry and foundries (chain saws and chipping hammers)</a:t>
            </a:r>
          </a:p>
        </p:txBody>
      </p:sp>
      <p:sp>
        <p:nvSpPr>
          <p:cNvPr id="45060" name="Slide Number Placeholder 6"/>
          <p:cNvSpPr>
            <a:spLocks noGrp="1"/>
          </p:cNvSpPr>
          <p:nvPr>
            <p:ph type="sldNum" sz="quarter" idx="12"/>
          </p:nvPr>
        </p:nvSpPr>
        <p:spPr bwMode="auto">
          <a:ln>
            <a:round/>
            <a:headEnd/>
            <a:tailEnd/>
          </a:ln>
        </p:spPr>
        <p:txBody>
          <a:bodyPr/>
          <a:lstStyle/>
          <a:p>
            <a:fld id="{116BD03F-C928-417B-9EFE-16DC957FFAEC}" type="slidenum">
              <a:rPr lang="en-US" smtClean="0"/>
              <a:pPr/>
              <a:t>82</a:t>
            </a:fld>
            <a:endParaRPr lang="en-US" smtClean="0"/>
          </a:p>
        </p:txBody>
      </p:sp>
      <p:pic>
        <p:nvPicPr>
          <p:cNvPr id="26629" name="Picture 2" descr="http://z.about.com/d/forestry/1/0/g/G/byw_saw2.jpg"/>
          <p:cNvPicPr>
            <a:picLocks noChangeAspect="1" noChangeArrowheads="1"/>
          </p:cNvPicPr>
          <p:nvPr/>
        </p:nvPicPr>
        <p:blipFill>
          <a:blip r:embed="rId3" cstate="print"/>
          <a:srcRect/>
          <a:stretch>
            <a:fillRect/>
          </a:stretch>
        </p:blipFill>
        <p:spPr bwMode="auto">
          <a:xfrm>
            <a:off x="5867400" y="3505200"/>
            <a:ext cx="2295525" cy="2857500"/>
          </a:xfrm>
          <a:prstGeom prst="rect">
            <a:avLst/>
          </a:prstGeom>
          <a:noFill/>
          <a:ln w="9525">
            <a:noFill/>
            <a:miter lim="800000"/>
            <a:headEnd/>
            <a:tailEnd/>
          </a:ln>
          <a:effectLst>
            <a:outerShdw algn="tl" rotWithShape="0">
              <a:srgbClr val="808080">
                <a:alpha val="70000"/>
              </a:srgbClr>
            </a:outerShdw>
          </a:effectLst>
        </p:spPr>
      </p:pic>
      <p:pic>
        <p:nvPicPr>
          <p:cNvPr id="26630" name="Picture 3" descr="C:\Documents and Settings\Brian Peacock\My Documents\My Pictures\Cross Country to GC\Library - 6335.jpg"/>
          <p:cNvPicPr>
            <a:picLocks noChangeAspect="1" noChangeArrowheads="1"/>
          </p:cNvPicPr>
          <p:nvPr/>
        </p:nvPicPr>
        <p:blipFill>
          <a:blip r:embed="rId4" cstate="print"/>
          <a:srcRect/>
          <a:stretch>
            <a:fillRect/>
          </a:stretch>
        </p:blipFill>
        <p:spPr bwMode="auto">
          <a:xfrm>
            <a:off x="5562600" y="1117146"/>
            <a:ext cx="3195638" cy="2127704"/>
          </a:xfrm>
          <a:prstGeom prst="rect">
            <a:avLst/>
          </a:prstGeom>
          <a:noFill/>
          <a:ln w="9525">
            <a:noFill/>
            <a:miter lim="800000"/>
            <a:headEnd/>
            <a:tailEnd/>
          </a:ln>
          <a:effectLst>
            <a:outerShdw algn="tl" rotWithShape="0">
              <a:srgbClr val="808080">
                <a:alpha val="70000"/>
              </a:srgbClr>
            </a:outerShdw>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Divided Attention</a:t>
            </a:r>
          </a:p>
        </p:txBody>
      </p:sp>
      <p:sp>
        <p:nvSpPr>
          <p:cNvPr id="46083" name="Content Placeholder 2"/>
          <p:cNvSpPr>
            <a:spLocks noGrp="1"/>
          </p:cNvSpPr>
          <p:nvPr>
            <p:ph idx="1"/>
          </p:nvPr>
        </p:nvSpPr>
        <p:spPr>
          <a:xfrm>
            <a:off x="457200" y="1600200"/>
            <a:ext cx="4495800" cy="4525963"/>
          </a:xfrm>
        </p:spPr>
        <p:txBody>
          <a:bodyPr/>
          <a:lstStyle/>
          <a:p>
            <a:r>
              <a:rPr lang="en-US" smtClean="0"/>
              <a:t>Multi-tasking</a:t>
            </a:r>
          </a:p>
          <a:p>
            <a:pPr lvl="1"/>
            <a:r>
              <a:rPr lang="en-US" smtClean="0"/>
              <a:t>The every day job of a manager</a:t>
            </a:r>
          </a:p>
          <a:p>
            <a:r>
              <a:rPr lang="en-US" smtClean="0"/>
              <a:t>Driving and using a cell phone</a:t>
            </a:r>
          </a:p>
          <a:p>
            <a:r>
              <a:rPr lang="en-US" smtClean="0"/>
              <a:t>Texting during a lecture</a:t>
            </a:r>
          </a:p>
          <a:p>
            <a:endParaRPr lang="en-US" smtClean="0"/>
          </a:p>
          <a:p>
            <a:endParaRPr lang="en-US" smtClean="0"/>
          </a:p>
        </p:txBody>
      </p:sp>
      <p:sp>
        <p:nvSpPr>
          <p:cNvPr id="46084" name="Slide Number Placeholder 5"/>
          <p:cNvSpPr>
            <a:spLocks noGrp="1"/>
          </p:cNvSpPr>
          <p:nvPr>
            <p:ph type="sldNum" sz="quarter" idx="12"/>
          </p:nvPr>
        </p:nvSpPr>
        <p:spPr bwMode="auto">
          <a:ln>
            <a:round/>
            <a:headEnd/>
            <a:tailEnd/>
          </a:ln>
        </p:spPr>
        <p:txBody>
          <a:bodyPr/>
          <a:lstStyle/>
          <a:p>
            <a:fld id="{6ACCBC6F-5882-4AFC-92C7-655422324237}" type="slidenum">
              <a:rPr lang="en-US" smtClean="0"/>
              <a:pPr/>
              <a:t>83</a:t>
            </a:fld>
            <a:endParaRPr lang="en-US" smtClean="0"/>
          </a:p>
        </p:txBody>
      </p:sp>
      <p:pic>
        <p:nvPicPr>
          <p:cNvPr id="27653" name="Picture 5" descr="Thailand 043.jpg"/>
          <p:cNvPicPr>
            <a:picLocks noChangeAspect="1"/>
          </p:cNvPicPr>
          <p:nvPr/>
        </p:nvPicPr>
        <p:blipFill>
          <a:blip r:embed="rId3" cstate="print"/>
          <a:srcRect/>
          <a:stretch>
            <a:fillRect/>
          </a:stretch>
        </p:blipFill>
        <p:spPr bwMode="auto">
          <a:xfrm>
            <a:off x="4267200" y="3124200"/>
            <a:ext cx="4343400" cy="3257550"/>
          </a:xfrm>
          <a:prstGeom prst="rect">
            <a:avLst/>
          </a:prstGeom>
          <a:noFill/>
          <a:ln w="9525">
            <a:noFill/>
            <a:miter lim="800000"/>
            <a:headEnd/>
            <a:tailEnd/>
          </a:ln>
          <a:effectLst>
            <a:outerShdw algn="tl" rotWithShape="0">
              <a:srgbClr val="808080">
                <a:alpha val="70000"/>
              </a:srgbClr>
            </a:outerShdw>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762000" y="0"/>
            <a:ext cx="7772400" cy="1143000"/>
          </a:xfrm>
        </p:spPr>
        <p:txBody>
          <a:bodyPr/>
          <a:lstStyle/>
          <a:p>
            <a:r>
              <a:rPr lang="en-US" smtClean="0"/>
              <a:t>Vigilance Decrement</a:t>
            </a:r>
          </a:p>
        </p:txBody>
      </p:sp>
      <p:sp>
        <p:nvSpPr>
          <p:cNvPr id="47107" name="Slide Number Placeholder 5"/>
          <p:cNvSpPr>
            <a:spLocks noGrp="1"/>
          </p:cNvSpPr>
          <p:nvPr>
            <p:ph type="sldNum" sz="quarter" idx="12"/>
          </p:nvPr>
        </p:nvSpPr>
        <p:spPr bwMode="auto">
          <a:ln>
            <a:round/>
            <a:headEnd/>
            <a:tailEnd/>
          </a:ln>
        </p:spPr>
        <p:txBody>
          <a:bodyPr/>
          <a:lstStyle/>
          <a:p>
            <a:fld id="{979EC026-DB64-49FD-909A-BA2B8F0BB898}" type="slidenum">
              <a:rPr lang="en-US" smtClean="0"/>
              <a:pPr/>
              <a:t>84</a:t>
            </a:fld>
            <a:endParaRPr lang="en-US" smtClean="0"/>
          </a:p>
        </p:txBody>
      </p:sp>
      <p:sp>
        <p:nvSpPr>
          <p:cNvPr id="47108" name="Rectangle 2"/>
          <p:cNvSpPr>
            <a:spLocks noChangeArrowheads="1"/>
          </p:cNvSpPr>
          <p:nvPr/>
        </p:nvSpPr>
        <p:spPr bwMode="auto">
          <a:xfrm>
            <a:off x="533400" y="1524000"/>
            <a:ext cx="4572000" cy="3170238"/>
          </a:xfrm>
          <a:prstGeom prst="rect">
            <a:avLst/>
          </a:prstGeom>
          <a:noFill/>
          <a:ln w="9525">
            <a:noFill/>
            <a:miter lim="800000"/>
            <a:headEnd/>
            <a:tailEnd/>
          </a:ln>
        </p:spPr>
        <p:txBody>
          <a:bodyPr>
            <a:spAutoFit/>
          </a:bodyPr>
          <a:lstStyle/>
          <a:p>
            <a:r>
              <a:rPr lang="en-US" sz="2000"/>
              <a:t>“Federal officials are investigating why two Northwest Airlines-Delta pilots overshot the Minneapolis-St. Paul airport this week, on a flight from San Diego. Controllers lost contact with the pilots during the flight. The pilots say they missed the airport because they were in a heated argument, but there are also questions of whether they might have fallen asleep.” </a:t>
            </a:r>
          </a:p>
        </p:txBody>
      </p:sp>
      <p:sp>
        <p:nvSpPr>
          <p:cNvPr id="47109" name="Rectangle 3"/>
          <p:cNvSpPr>
            <a:spLocks noChangeArrowheads="1"/>
          </p:cNvSpPr>
          <p:nvPr/>
        </p:nvSpPr>
        <p:spPr bwMode="auto">
          <a:xfrm>
            <a:off x="5334000" y="1549400"/>
            <a:ext cx="2819400" cy="2032000"/>
          </a:xfrm>
          <a:prstGeom prst="rect">
            <a:avLst/>
          </a:prstGeom>
          <a:noFill/>
          <a:ln w="9525">
            <a:noFill/>
            <a:miter lim="800000"/>
            <a:headEnd/>
            <a:tailEnd/>
          </a:ln>
        </p:spPr>
        <p:txBody>
          <a:bodyPr>
            <a:spAutoFit/>
          </a:bodyPr>
          <a:lstStyle/>
          <a:p>
            <a:r>
              <a:rPr lang="en-GB" b="1"/>
              <a:t>“A passenger train in the Indian state of Bihar zoomed past two railway stations - after the driver apparently fell asleep at the controls.”</a:t>
            </a:r>
            <a:endParaRPr lang="en-US"/>
          </a:p>
        </p:txBody>
      </p:sp>
      <p:sp>
        <p:nvSpPr>
          <p:cNvPr id="47110" name="TextBox 8"/>
          <p:cNvSpPr txBox="1">
            <a:spLocks noChangeArrowheads="1"/>
          </p:cNvSpPr>
          <p:nvPr/>
        </p:nvSpPr>
        <p:spPr bwMode="auto">
          <a:xfrm>
            <a:off x="838200" y="4830763"/>
            <a:ext cx="3733800" cy="1570037"/>
          </a:xfrm>
          <a:prstGeom prst="rect">
            <a:avLst/>
          </a:prstGeom>
          <a:noFill/>
          <a:ln w="9525">
            <a:solidFill>
              <a:srgbClr val="C00000"/>
            </a:solidFill>
            <a:miter lim="800000"/>
            <a:headEnd/>
            <a:tailEnd/>
          </a:ln>
        </p:spPr>
        <p:txBody>
          <a:bodyPr>
            <a:spAutoFit/>
          </a:bodyPr>
          <a:lstStyle/>
          <a:p>
            <a:pPr algn="ctr"/>
            <a:r>
              <a:rPr lang="en-US" sz="2400" b="1">
                <a:solidFill>
                  <a:srgbClr val="C00000"/>
                </a:solidFill>
              </a:rPr>
              <a:t>In boring tasks vigilance may deteriorate rapidly in the first 20 minutes!</a:t>
            </a:r>
          </a:p>
        </p:txBody>
      </p:sp>
      <p:sp>
        <p:nvSpPr>
          <p:cNvPr id="47111" name="Rectangle 8"/>
          <p:cNvSpPr>
            <a:spLocks noChangeArrowheads="1"/>
          </p:cNvSpPr>
          <p:nvPr/>
        </p:nvSpPr>
        <p:spPr bwMode="auto">
          <a:xfrm>
            <a:off x="4953000" y="4038600"/>
            <a:ext cx="3810000" cy="1477963"/>
          </a:xfrm>
          <a:prstGeom prst="rect">
            <a:avLst/>
          </a:prstGeom>
          <a:noFill/>
          <a:ln w="9525">
            <a:noFill/>
            <a:miter lim="800000"/>
            <a:headEnd/>
            <a:tailEnd/>
          </a:ln>
        </p:spPr>
        <p:txBody>
          <a:bodyPr>
            <a:spAutoFit/>
          </a:bodyPr>
          <a:lstStyle/>
          <a:p>
            <a:r>
              <a:rPr lang="en-US"/>
              <a:t>"You don't need kindergarten to know that a resident working a 36-hour shift is in no condition to make any kind of judgment call -- forget about life-and-death."</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9"/>
          <p:cNvSpPr>
            <a:spLocks noGrp="1"/>
          </p:cNvSpPr>
          <p:nvPr>
            <p:ph type="title"/>
          </p:nvPr>
        </p:nvSpPr>
        <p:spPr/>
        <p:txBody>
          <a:bodyPr>
            <a:normAutofit/>
          </a:bodyPr>
          <a:lstStyle/>
          <a:p>
            <a:r>
              <a:rPr lang="en-US" sz="3200" b="1" smtClean="0"/>
              <a:t>Response and Decision Times and Accuracy</a:t>
            </a:r>
          </a:p>
        </p:txBody>
      </p:sp>
      <p:sp>
        <p:nvSpPr>
          <p:cNvPr id="79875" name="Content Placeholder 4"/>
          <p:cNvSpPr>
            <a:spLocks noGrp="1"/>
          </p:cNvSpPr>
          <p:nvPr>
            <p:ph idx="1"/>
          </p:nvPr>
        </p:nvSpPr>
        <p:spPr>
          <a:xfrm>
            <a:off x="609600" y="1447800"/>
            <a:ext cx="4495800" cy="4572000"/>
          </a:xfrm>
        </p:spPr>
        <p:txBody>
          <a:bodyPr/>
          <a:lstStyle/>
          <a:p>
            <a:pPr>
              <a:buFont typeface="Arial" charset="0"/>
              <a:buChar char="•"/>
            </a:pPr>
            <a:r>
              <a:rPr lang="en-US" sz="2400" smtClean="0"/>
              <a:t>Expectancy, Anticipation, Prediction</a:t>
            </a:r>
          </a:p>
          <a:p>
            <a:pPr>
              <a:buFont typeface="Arial" charset="0"/>
              <a:buChar char="•"/>
            </a:pPr>
            <a:r>
              <a:rPr lang="en-US" sz="2400" smtClean="0"/>
              <a:t>Warning, Stimulus, Response</a:t>
            </a:r>
          </a:p>
          <a:p>
            <a:pPr>
              <a:buFont typeface="Arial" charset="0"/>
              <a:buChar char="•"/>
            </a:pPr>
            <a:r>
              <a:rPr lang="en-US" sz="2400" smtClean="0"/>
              <a:t>Simple Reaction Time</a:t>
            </a:r>
          </a:p>
          <a:p>
            <a:pPr>
              <a:buFont typeface="Arial" charset="0"/>
              <a:buChar char="•"/>
            </a:pPr>
            <a:r>
              <a:rPr lang="en-US" sz="2400" smtClean="0"/>
              <a:t>Choice Reaction Time</a:t>
            </a:r>
          </a:p>
          <a:p>
            <a:pPr lvl="1">
              <a:buFont typeface="Arial" charset="0"/>
              <a:buChar char="•"/>
            </a:pPr>
            <a:r>
              <a:rPr lang="en-US" sz="2000" smtClean="0"/>
              <a:t>Number of choices</a:t>
            </a:r>
          </a:p>
          <a:p>
            <a:pPr lvl="1">
              <a:buFont typeface="Arial" charset="0"/>
              <a:buChar char="•"/>
            </a:pPr>
            <a:r>
              <a:rPr lang="en-US" sz="2000" smtClean="0"/>
              <a:t>Difficulty of choices</a:t>
            </a:r>
          </a:p>
          <a:p>
            <a:pPr lvl="1">
              <a:buFont typeface="Arial" charset="0"/>
              <a:buChar char="•"/>
            </a:pPr>
            <a:r>
              <a:rPr lang="en-US" sz="2000" smtClean="0"/>
              <a:t>Hyman Hick’s Law</a:t>
            </a:r>
          </a:p>
          <a:p>
            <a:pPr>
              <a:buFont typeface="Arial" charset="0"/>
              <a:buChar char="•"/>
            </a:pPr>
            <a:r>
              <a:rPr lang="en-US" sz="2400" smtClean="0"/>
              <a:t>Practice</a:t>
            </a:r>
          </a:p>
          <a:p>
            <a:pPr>
              <a:buFont typeface="Arial" charset="0"/>
              <a:buChar char="•"/>
            </a:pPr>
            <a:r>
              <a:rPr lang="en-US" sz="2400" smtClean="0"/>
              <a:t>Attention, Distraction</a:t>
            </a:r>
          </a:p>
          <a:p>
            <a:endParaRPr lang="en-US" smtClean="0"/>
          </a:p>
        </p:txBody>
      </p:sp>
      <p:sp>
        <p:nvSpPr>
          <p:cNvPr id="79876" name="Slide Number Placeholder 21"/>
          <p:cNvSpPr>
            <a:spLocks noGrp="1"/>
          </p:cNvSpPr>
          <p:nvPr>
            <p:ph type="sldNum" sz="quarter" idx="12"/>
          </p:nvPr>
        </p:nvSpPr>
        <p:spPr bwMode="auto">
          <a:ln>
            <a:round/>
            <a:headEnd/>
            <a:tailEnd/>
          </a:ln>
        </p:spPr>
        <p:txBody>
          <a:bodyPr/>
          <a:lstStyle/>
          <a:p>
            <a:fld id="{CA7245DB-DC91-40B2-84B0-3E6599660AEF}" type="slidenum">
              <a:rPr lang="en-US" smtClean="0"/>
              <a:pPr/>
              <a:t>85</a:t>
            </a:fld>
            <a:endParaRPr lang="en-US" smtClean="0"/>
          </a:p>
        </p:txBody>
      </p:sp>
      <p:sp>
        <p:nvSpPr>
          <p:cNvPr id="79877" name="Content Placeholder 5"/>
          <p:cNvSpPr>
            <a:spLocks noGrp="1"/>
          </p:cNvSpPr>
          <p:nvPr>
            <p:ph sz="quarter" idx="4294967295"/>
          </p:nvPr>
        </p:nvSpPr>
        <p:spPr>
          <a:xfrm>
            <a:off x="5257800" y="1447800"/>
            <a:ext cx="3886200" cy="2514600"/>
          </a:xfrm>
        </p:spPr>
        <p:txBody>
          <a:bodyPr>
            <a:normAutofit fontScale="85000" lnSpcReduction="20000"/>
          </a:bodyPr>
          <a:lstStyle/>
          <a:p>
            <a:r>
              <a:rPr lang="en-US" smtClean="0"/>
              <a:t>Demonstrations</a:t>
            </a:r>
          </a:p>
          <a:p>
            <a:pPr lvl="1"/>
            <a:r>
              <a:rPr lang="en-US" smtClean="0"/>
              <a:t>Catch a dollar bill</a:t>
            </a:r>
          </a:p>
          <a:p>
            <a:pPr lvl="1"/>
            <a:r>
              <a:rPr lang="en-US" smtClean="0"/>
              <a:t>Sort a deck of cards</a:t>
            </a:r>
          </a:p>
          <a:p>
            <a:pPr lvl="1"/>
            <a:r>
              <a:rPr lang="en-US" b="1" smtClean="0"/>
              <a:t>Clap hands on the signal</a:t>
            </a:r>
          </a:p>
          <a:p>
            <a:pPr lvl="1"/>
            <a:r>
              <a:rPr lang="en-US" smtClean="0"/>
              <a:t>Stop when the light turns red (orange?)</a:t>
            </a:r>
          </a:p>
        </p:txBody>
      </p:sp>
      <p:sp>
        <p:nvSpPr>
          <p:cNvPr id="79878" name="TextBox 6"/>
          <p:cNvSpPr txBox="1">
            <a:spLocks noChangeArrowheads="1"/>
          </p:cNvSpPr>
          <p:nvPr/>
        </p:nvSpPr>
        <p:spPr bwMode="auto">
          <a:xfrm>
            <a:off x="4191000" y="4343400"/>
            <a:ext cx="4572000" cy="1631950"/>
          </a:xfrm>
          <a:prstGeom prst="rect">
            <a:avLst/>
          </a:prstGeom>
          <a:solidFill>
            <a:srgbClr val="FFFF00"/>
          </a:solidFill>
          <a:ln w="38100">
            <a:solidFill>
              <a:schemeClr val="tx1"/>
            </a:solidFill>
            <a:miter lim="800000"/>
            <a:headEnd/>
            <a:tailEnd/>
          </a:ln>
        </p:spPr>
        <p:txBody>
          <a:bodyPr>
            <a:spAutoFit/>
          </a:bodyPr>
          <a:lstStyle/>
          <a:p>
            <a:pPr algn="ctr"/>
            <a:r>
              <a:rPr lang="en-US" sz="2000" b="1"/>
              <a:t>The stimulus – response process is fundamental to all kinds </a:t>
            </a:r>
          </a:p>
          <a:p>
            <a:pPr algn="ctr"/>
            <a:r>
              <a:rPr lang="en-US" sz="2000" b="1"/>
              <a:t>of human activity</a:t>
            </a:r>
          </a:p>
          <a:p>
            <a:pPr algn="ctr"/>
            <a:r>
              <a:rPr lang="en-US" sz="2000" b="1"/>
              <a:t>The speed – accuracy tradeoff is a reflection of cognitive activity</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Reaction Time - Demonstration</a:t>
            </a:r>
          </a:p>
        </p:txBody>
      </p:sp>
      <p:sp>
        <p:nvSpPr>
          <p:cNvPr id="13315" name="Content Placeholder 4"/>
          <p:cNvSpPr>
            <a:spLocks noGrp="1"/>
          </p:cNvSpPr>
          <p:nvPr>
            <p:ph idx="1"/>
          </p:nvPr>
        </p:nvSpPr>
        <p:spPr/>
        <p:txBody>
          <a:bodyPr/>
          <a:lstStyle/>
          <a:p>
            <a:endParaRPr lang="en-US" sz="3600" smtClean="0"/>
          </a:p>
          <a:p>
            <a:endParaRPr lang="en-US" sz="3600" smtClean="0"/>
          </a:p>
          <a:p>
            <a:r>
              <a:rPr lang="en-US" sz="3600" smtClean="0"/>
              <a:t>On the signal everyone clap their hands</a:t>
            </a:r>
          </a:p>
        </p:txBody>
      </p:sp>
      <p:sp>
        <p:nvSpPr>
          <p:cNvPr id="13316" name="Slide Number Placeholder 2"/>
          <p:cNvSpPr>
            <a:spLocks noGrp="1"/>
          </p:cNvSpPr>
          <p:nvPr>
            <p:ph type="sldNum" sz="quarter" idx="12"/>
          </p:nvPr>
        </p:nvSpPr>
        <p:spPr bwMode="auto">
          <a:ln>
            <a:round/>
            <a:headEnd/>
            <a:tailEnd/>
          </a:ln>
        </p:spPr>
        <p:txBody>
          <a:bodyPr/>
          <a:lstStyle/>
          <a:p>
            <a:fld id="{6043C6D5-5F6E-4BD4-A549-0D319A52D517}" type="slidenum">
              <a:rPr lang="en-US" smtClean="0"/>
              <a:pPr/>
              <a:t>86</a:t>
            </a:fld>
            <a:endParaRPr lang="en-US" smtClean="0"/>
          </a:p>
        </p:txBody>
      </p:sp>
      <p:graphicFrame>
        <p:nvGraphicFramePr>
          <p:cNvPr id="4" name="Diagram 3"/>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Reaction Time - Games</a:t>
            </a:r>
          </a:p>
        </p:txBody>
      </p:sp>
      <p:sp>
        <p:nvSpPr>
          <p:cNvPr id="14339" name="Content Placeholder 4"/>
          <p:cNvSpPr>
            <a:spLocks noGrp="1"/>
          </p:cNvSpPr>
          <p:nvPr>
            <p:ph idx="1"/>
          </p:nvPr>
        </p:nvSpPr>
        <p:spPr/>
        <p:txBody>
          <a:bodyPr>
            <a:normAutofit fontScale="92500" lnSpcReduction="10000"/>
          </a:bodyPr>
          <a:lstStyle/>
          <a:p>
            <a:r>
              <a:rPr lang="en-US" smtClean="0"/>
              <a:t>Take out a business card</a:t>
            </a:r>
          </a:p>
          <a:p>
            <a:r>
              <a:rPr lang="en-US" smtClean="0"/>
              <a:t>Turn to a partner </a:t>
            </a:r>
          </a:p>
          <a:p>
            <a:r>
              <a:rPr lang="en-US" smtClean="0"/>
              <a:t>Have them hold their finger and thumb ready to catch the card</a:t>
            </a:r>
          </a:p>
          <a:p>
            <a:r>
              <a:rPr lang="en-US" smtClean="0"/>
              <a:t>Without warning drop the card</a:t>
            </a:r>
          </a:p>
          <a:p>
            <a:r>
              <a:rPr lang="en-US" smtClean="0"/>
              <a:t>Give a warning – 1,2,3</a:t>
            </a:r>
          </a:p>
          <a:p>
            <a:r>
              <a:rPr lang="en-US" smtClean="0"/>
              <a:t>Repeat with two cards – one for each hand</a:t>
            </a:r>
          </a:p>
          <a:p>
            <a:r>
              <a:rPr lang="en-US" smtClean="0"/>
              <a:t>Hold the cards with hands wide apart</a:t>
            </a:r>
          </a:p>
          <a:p>
            <a:r>
              <a:rPr lang="en-US" smtClean="0"/>
              <a:t>Use distraction</a:t>
            </a:r>
          </a:p>
        </p:txBody>
      </p:sp>
      <p:sp>
        <p:nvSpPr>
          <p:cNvPr id="14340" name="Slide Number Placeholder 2"/>
          <p:cNvSpPr>
            <a:spLocks noGrp="1"/>
          </p:cNvSpPr>
          <p:nvPr>
            <p:ph type="sldNum" sz="quarter" idx="12"/>
          </p:nvPr>
        </p:nvSpPr>
        <p:spPr bwMode="auto">
          <a:ln>
            <a:round/>
            <a:headEnd/>
            <a:tailEnd/>
          </a:ln>
        </p:spPr>
        <p:txBody>
          <a:bodyPr/>
          <a:lstStyle/>
          <a:p>
            <a:fld id="{4DCC07B0-B705-4BD0-B2FA-198358A587C9}" type="slidenum">
              <a:rPr lang="en-US" smtClean="0"/>
              <a:pPr/>
              <a:t>87</a:t>
            </a:fld>
            <a:endParaRPr lang="en-US" smtClean="0"/>
          </a:p>
        </p:txBody>
      </p:sp>
      <p:graphicFrame>
        <p:nvGraphicFramePr>
          <p:cNvPr id="4" name="Diagram 3"/>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Reaction Time – Question</a:t>
            </a:r>
          </a:p>
        </p:txBody>
      </p:sp>
      <p:sp>
        <p:nvSpPr>
          <p:cNvPr id="15363" name="Content Placeholder 4"/>
          <p:cNvSpPr>
            <a:spLocks noGrp="1"/>
          </p:cNvSpPr>
          <p:nvPr>
            <p:ph idx="1"/>
          </p:nvPr>
        </p:nvSpPr>
        <p:spPr/>
        <p:txBody>
          <a:bodyPr/>
          <a:lstStyle/>
          <a:p>
            <a:r>
              <a:rPr lang="en-US" smtClean="0"/>
              <a:t>Should Formula I cars have brake lights?</a:t>
            </a:r>
          </a:p>
        </p:txBody>
      </p:sp>
      <p:sp>
        <p:nvSpPr>
          <p:cNvPr id="15364" name="Slide Number Placeholder 2"/>
          <p:cNvSpPr>
            <a:spLocks noGrp="1"/>
          </p:cNvSpPr>
          <p:nvPr>
            <p:ph type="sldNum" sz="quarter" idx="12"/>
          </p:nvPr>
        </p:nvSpPr>
        <p:spPr bwMode="auto">
          <a:ln>
            <a:round/>
            <a:headEnd/>
            <a:tailEnd/>
          </a:ln>
        </p:spPr>
        <p:txBody>
          <a:bodyPr/>
          <a:lstStyle/>
          <a:p>
            <a:fld id="{63F04DE0-AB09-4441-B406-8EEE1DB59316}" type="slidenum">
              <a:rPr lang="en-US" smtClean="0"/>
              <a:pPr/>
              <a:t>88</a:t>
            </a:fld>
            <a:endParaRPr lang="en-US" smtClean="0"/>
          </a:p>
        </p:txBody>
      </p:sp>
      <p:graphicFrame>
        <p:nvGraphicFramePr>
          <p:cNvPr id="4" name="Diagram 3"/>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8800" y="1981200"/>
            <a:ext cx="5181600" cy="2438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b="1" dirty="0">
                <a:solidFill>
                  <a:schemeClr val="tx1"/>
                </a:solidFill>
              </a:rPr>
              <a:t>Cognition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 descr="San Luis Obispo 065.jpg"/>
          <p:cNvPicPr>
            <a:picLocks noChangeAspect="1"/>
          </p:cNvPicPr>
          <p:nvPr/>
        </p:nvPicPr>
        <p:blipFill>
          <a:blip r:embed="rId3" cstate="print"/>
          <a:srcRect/>
          <a:stretch>
            <a:fillRect/>
          </a:stretch>
        </p:blipFill>
        <p:spPr bwMode="auto">
          <a:xfrm>
            <a:off x="4572000" y="457200"/>
            <a:ext cx="3568700" cy="2676525"/>
          </a:xfrm>
          <a:prstGeom prst="rect">
            <a:avLst/>
          </a:prstGeom>
          <a:noFill/>
          <a:ln w="9525">
            <a:noFill/>
            <a:miter lim="800000"/>
            <a:headEnd/>
            <a:tailEnd/>
          </a:ln>
        </p:spPr>
      </p:pic>
      <p:pic>
        <p:nvPicPr>
          <p:cNvPr id="86019" name="Picture 2" descr="San Luis Obispo 064.jpg"/>
          <p:cNvPicPr>
            <a:picLocks noChangeAspect="1"/>
          </p:cNvPicPr>
          <p:nvPr/>
        </p:nvPicPr>
        <p:blipFill>
          <a:blip r:embed="rId4" cstate="print"/>
          <a:srcRect/>
          <a:stretch>
            <a:fillRect/>
          </a:stretch>
        </p:blipFill>
        <p:spPr bwMode="auto">
          <a:xfrm>
            <a:off x="4610100" y="3486150"/>
            <a:ext cx="3492500" cy="2619375"/>
          </a:xfrm>
          <a:prstGeom prst="rect">
            <a:avLst/>
          </a:prstGeom>
          <a:noFill/>
          <a:ln w="9525">
            <a:noFill/>
            <a:miter lim="800000"/>
            <a:headEnd/>
            <a:tailEnd/>
          </a:ln>
        </p:spPr>
      </p:pic>
      <p:pic>
        <p:nvPicPr>
          <p:cNvPr id="86020" name="Picture 4" descr="San Luis Obispo 062.jpg"/>
          <p:cNvPicPr>
            <a:picLocks noChangeAspect="1"/>
          </p:cNvPicPr>
          <p:nvPr/>
        </p:nvPicPr>
        <p:blipFill>
          <a:blip r:embed="rId5" cstate="print"/>
          <a:srcRect/>
          <a:stretch>
            <a:fillRect/>
          </a:stretch>
        </p:blipFill>
        <p:spPr bwMode="auto">
          <a:xfrm>
            <a:off x="495300" y="381000"/>
            <a:ext cx="3568700" cy="2676525"/>
          </a:xfrm>
          <a:prstGeom prst="rect">
            <a:avLst/>
          </a:prstGeom>
          <a:noFill/>
          <a:ln w="9525">
            <a:noFill/>
            <a:miter lim="800000"/>
            <a:headEnd/>
            <a:tailEnd/>
          </a:ln>
        </p:spPr>
      </p:pic>
      <p:pic>
        <p:nvPicPr>
          <p:cNvPr id="86021" name="Picture 5" descr="San Luis Obispo 063.jpg"/>
          <p:cNvPicPr>
            <a:picLocks noChangeAspect="1"/>
          </p:cNvPicPr>
          <p:nvPr/>
        </p:nvPicPr>
        <p:blipFill>
          <a:blip r:embed="rId6" cstate="print"/>
          <a:srcRect/>
          <a:stretch>
            <a:fillRect/>
          </a:stretch>
        </p:blipFill>
        <p:spPr bwMode="auto">
          <a:xfrm>
            <a:off x="457200" y="3429000"/>
            <a:ext cx="3644900" cy="2733675"/>
          </a:xfrm>
          <a:prstGeom prst="rect">
            <a:avLst/>
          </a:prstGeom>
          <a:noFill/>
          <a:ln w="9525">
            <a:noFill/>
            <a:miter lim="800000"/>
            <a:headEnd/>
            <a:tailEnd/>
          </a:ln>
        </p:spPr>
      </p:pic>
      <p:cxnSp>
        <p:nvCxnSpPr>
          <p:cNvPr id="8" name="Straight Arrow Connector 7"/>
          <p:cNvCxnSpPr>
            <a:stCxn id="5" idx="2"/>
            <a:endCxn id="6" idx="0"/>
          </p:cNvCxnSpPr>
          <p:nvPr/>
        </p:nvCxnSpPr>
        <p:spPr>
          <a:xfrm rot="5400000">
            <a:off x="2094706" y="3244057"/>
            <a:ext cx="37147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3"/>
            <a:endCxn id="3" idx="1"/>
          </p:cNvCxnSpPr>
          <p:nvPr/>
        </p:nvCxnSpPr>
        <p:spPr>
          <a:xfrm>
            <a:off x="4102100" y="4795838"/>
            <a:ext cx="5080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3" idx="0"/>
            <a:endCxn id="2" idx="2"/>
          </p:cNvCxnSpPr>
          <p:nvPr/>
        </p:nvCxnSpPr>
        <p:spPr>
          <a:xfrm rot="5400000" flipH="1" flipV="1">
            <a:off x="6180931" y="3310732"/>
            <a:ext cx="35242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6025" name="Slide Number Placeholder 10"/>
          <p:cNvSpPr>
            <a:spLocks noGrp="1"/>
          </p:cNvSpPr>
          <p:nvPr>
            <p:ph type="sldNum" sz="quarter" idx="12"/>
          </p:nvPr>
        </p:nvSpPr>
        <p:spPr bwMode="auto">
          <a:ln>
            <a:round/>
            <a:headEnd/>
            <a:tailEnd/>
          </a:ln>
        </p:spPr>
        <p:txBody>
          <a:bodyPr/>
          <a:lstStyle/>
          <a:p>
            <a:fld id="{C62726AA-C53E-4421-8E0B-CDAA1B70B154}" type="slidenum">
              <a:rPr lang="en-US" smtClean="0"/>
              <a:pPr/>
              <a:t>9</a:t>
            </a:fld>
            <a:endParaRPr lang="en-US"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7"/>
          <p:cNvSpPr>
            <a:spLocks noGrp="1"/>
          </p:cNvSpPr>
          <p:nvPr>
            <p:ph type="sldNum" sz="quarter" idx="12"/>
          </p:nvPr>
        </p:nvSpPr>
        <p:spPr bwMode="auto">
          <a:ln>
            <a:round/>
            <a:headEnd/>
            <a:tailEnd/>
          </a:ln>
        </p:spPr>
        <p:txBody>
          <a:bodyPr/>
          <a:lstStyle/>
          <a:p>
            <a:fld id="{309E0014-60F7-4BA4-94A7-2F67ADF73970}" type="slidenum">
              <a:rPr lang="en-US" smtClean="0"/>
              <a:pPr/>
              <a:t>90</a:t>
            </a:fld>
            <a:endParaRPr lang="en-US" smtClean="0"/>
          </a:p>
        </p:txBody>
      </p:sp>
      <p:pic>
        <p:nvPicPr>
          <p:cNvPr id="52228" name="Picture 4" descr="800px-Airbus_A380_cockpit.jpg"/>
          <p:cNvPicPr>
            <a:picLocks noChangeAspect="1"/>
          </p:cNvPicPr>
          <p:nvPr/>
        </p:nvPicPr>
        <p:blipFill>
          <a:blip r:embed="rId3" cstate="print"/>
          <a:srcRect/>
          <a:stretch>
            <a:fillRect/>
          </a:stretch>
        </p:blipFill>
        <p:spPr bwMode="auto">
          <a:xfrm>
            <a:off x="3962400" y="2819400"/>
            <a:ext cx="5181600" cy="3454400"/>
          </a:xfrm>
          <a:prstGeom prst="rect">
            <a:avLst/>
          </a:prstGeom>
          <a:noFill/>
          <a:ln w="9525">
            <a:noFill/>
            <a:miter lim="800000"/>
            <a:headEnd/>
            <a:tailEnd/>
          </a:ln>
        </p:spPr>
      </p:pic>
      <p:pic>
        <p:nvPicPr>
          <p:cNvPr id="5" name="Picture 1" descr="San Luis Obispo 065.jpg"/>
          <p:cNvPicPr>
            <a:picLocks noChangeAspect="1"/>
          </p:cNvPicPr>
          <p:nvPr/>
        </p:nvPicPr>
        <p:blipFill>
          <a:blip r:embed="rId4" cstate="print"/>
          <a:srcRect/>
          <a:stretch>
            <a:fillRect/>
          </a:stretch>
        </p:blipFill>
        <p:spPr bwMode="auto">
          <a:xfrm>
            <a:off x="0" y="0"/>
            <a:ext cx="4572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762000" y="304800"/>
            <a:ext cx="7710714" cy="715963"/>
          </a:xfrm>
          <a:ln w="38100">
            <a:solidFill>
              <a:schemeClr val="tx1"/>
            </a:solidFill>
          </a:ln>
        </p:spPr>
        <p:txBody>
          <a:bodyPr>
            <a:normAutofit/>
          </a:bodyPr>
          <a:lstStyle/>
          <a:p>
            <a:r>
              <a:rPr lang="en-US" sz="2800" b="1" smtClean="0">
                <a:solidFill>
                  <a:schemeClr val="tx1"/>
                </a:solidFill>
              </a:rPr>
              <a:t>Computation, Communication and Control</a:t>
            </a:r>
          </a:p>
        </p:txBody>
      </p:sp>
      <p:sp>
        <p:nvSpPr>
          <p:cNvPr id="55299" name="Slide Number Placeholder 2"/>
          <p:cNvSpPr>
            <a:spLocks noGrp="1"/>
          </p:cNvSpPr>
          <p:nvPr>
            <p:ph type="sldNum" sz="quarter" idx="12"/>
          </p:nvPr>
        </p:nvSpPr>
        <p:spPr bwMode="auto">
          <a:xfrm>
            <a:off x="8229599" y="6477000"/>
            <a:ext cx="907143" cy="244475"/>
          </a:xfrm>
          <a:ln w="38100">
            <a:noFill/>
            <a:round/>
            <a:headEnd/>
            <a:tailEnd/>
          </a:ln>
        </p:spPr>
        <p:txBody>
          <a:bodyPr/>
          <a:lstStyle/>
          <a:p>
            <a:fld id="{D0C1CAEE-AA73-4A1A-BC15-528FC6034AC1}" type="slidenum">
              <a:rPr lang="en-US" smtClean="0">
                <a:solidFill>
                  <a:schemeClr val="tx1"/>
                </a:solidFill>
              </a:rPr>
              <a:pPr/>
              <a:t>91</a:t>
            </a:fld>
            <a:endParaRPr lang="en-US" smtClean="0">
              <a:solidFill>
                <a:schemeClr val="tx1"/>
              </a:solidFill>
            </a:endParaRPr>
          </a:p>
        </p:txBody>
      </p:sp>
      <p:sp>
        <p:nvSpPr>
          <p:cNvPr id="5" name="Rectangle 4"/>
          <p:cNvSpPr/>
          <p:nvPr/>
        </p:nvSpPr>
        <p:spPr>
          <a:xfrm>
            <a:off x="751113" y="3848100"/>
            <a:ext cx="1542143" cy="9144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effectLst>
                  <a:outerShdw blurRad="50800" dist="38100" dir="2700000">
                    <a:srgbClr val="000000">
                      <a:alpha val="90000"/>
                    </a:srgbClr>
                  </a:outerShdw>
                </a:effectLst>
              </a:rPr>
              <a:t>Senses</a:t>
            </a:r>
          </a:p>
        </p:txBody>
      </p:sp>
      <p:sp>
        <p:nvSpPr>
          <p:cNvPr id="6" name="Rectangle 5"/>
          <p:cNvSpPr/>
          <p:nvPr/>
        </p:nvSpPr>
        <p:spPr>
          <a:xfrm>
            <a:off x="2971800" y="3848100"/>
            <a:ext cx="1632857" cy="9144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effectLst>
                  <a:outerShdw blurRad="50800" dist="38100" dir="2700000">
                    <a:srgbClr val="000000">
                      <a:alpha val="90000"/>
                    </a:srgbClr>
                  </a:outerShdw>
                </a:effectLst>
              </a:rPr>
              <a:t>Perception</a:t>
            </a:r>
          </a:p>
        </p:txBody>
      </p:sp>
      <p:sp>
        <p:nvSpPr>
          <p:cNvPr id="7" name="Cloud 6"/>
          <p:cNvSpPr/>
          <p:nvPr/>
        </p:nvSpPr>
        <p:spPr>
          <a:xfrm>
            <a:off x="4800600" y="3848100"/>
            <a:ext cx="1981200" cy="914400"/>
          </a:xfrm>
          <a:prstGeom prst="cloud">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Cognition</a:t>
            </a:r>
          </a:p>
          <a:p>
            <a:pPr algn="ctr">
              <a:defRPr/>
            </a:pPr>
            <a:r>
              <a:rPr lang="en-US" b="1" dirty="0">
                <a:solidFill>
                  <a:schemeClr val="tx1"/>
                </a:solidFill>
              </a:rPr>
              <a:t>Learning</a:t>
            </a:r>
          </a:p>
        </p:txBody>
      </p:sp>
      <p:sp>
        <p:nvSpPr>
          <p:cNvPr id="8" name="Rectangle 7"/>
          <p:cNvSpPr/>
          <p:nvPr/>
        </p:nvSpPr>
        <p:spPr>
          <a:xfrm>
            <a:off x="751113" y="2667000"/>
            <a:ext cx="1542143" cy="9144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effectLst>
                  <a:outerShdw blurRad="50800" dist="38100" dir="2700000">
                    <a:srgbClr val="000000">
                      <a:alpha val="90000"/>
                    </a:srgbClr>
                  </a:outerShdw>
                </a:effectLst>
              </a:rPr>
              <a:t>Attention</a:t>
            </a:r>
          </a:p>
        </p:txBody>
      </p:sp>
      <p:sp>
        <p:nvSpPr>
          <p:cNvPr id="9" name="Rectangle 8"/>
          <p:cNvSpPr/>
          <p:nvPr/>
        </p:nvSpPr>
        <p:spPr>
          <a:xfrm>
            <a:off x="4793343" y="2667000"/>
            <a:ext cx="1995714" cy="914400"/>
          </a:xfrm>
          <a:prstGeom prst="rect">
            <a:avLst/>
          </a:prstGeom>
          <a:solidFill>
            <a:srgbClr val="F880DE"/>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Operational</a:t>
            </a:r>
          </a:p>
          <a:p>
            <a:pPr algn="ctr">
              <a:defRPr/>
            </a:pPr>
            <a:r>
              <a:rPr lang="en-US" sz="2000" b="1" dirty="0">
                <a:solidFill>
                  <a:schemeClr val="tx1"/>
                </a:solidFill>
              </a:rPr>
              <a:t>Memory</a:t>
            </a:r>
          </a:p>
        </p:txBody>
      </p:sp>
      <p:sp>
        <p:nvSpPr>
          <p:cNvPr id="10" name="Rectangle 9"/>
          <p:cNvSpPr/>
          <p:nvPr/>
        </p:nvSpPr>
        <p:spPr>
          <a:xfrm>
            <a:off x="2895600" y="1447800"/>
            <a:ext cx="5791201" cy="533400"/>
          </a:xfrm>
          <a:prstGeom prst="rect">
            <a:avLst/>
          </a:prstGeom>
          <a:solidFill>
            <a:srgbClr val="F880DE"/>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Long Term Memory</a:t>
            </a:r>
          </a:p>
        </p:txBody>
      </p:sp>
      <p:sp>
        <p:nvSpPr>
          <p:cNvPr id="11" name="Rectangle 10"/>
          <p:cNvSpPr/>
          <p:nvPr/>
        </p:nvSpPr>
        <p:spPr>
          <a:xfrm>
            <a:off x="7086600" y="3848100"/>
            <a:ext cx="1905000" cy="9144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effectLst>
                  <a:outerShdw blurRad="50800" dist="38100" dir="2700000">
                    <a:srgbClr val="000000">
                      <a:alpha val="90000"/>
                    </a:srgbClr>
                  </a:outerShdw>
                </a:effectLst>
              </a:rPr>
              <a:t>Effectors</a:t>
            </a:r>
          </a:p>
          <a:p>
            <a:pPr algn="ctr">
              <a:defRPr/>
            </a:pPr>
            <a:r>
              <a:rPr lang="en-US" sz="2000" b="1" dirty="0">
                <a:solidFill>
                  <a:schemeClr val="tx1"/>
                </a:solidFill>
                <a:effectLst>
                  <a:outerShdw blurRad="50800" dist="38100" dir="2700000">
                    <a:srgbClr val="000000">
                      <a:alpha val="90000"/>
                    </a:srgbClr>
                  </a:outerShdw>
                </a:effectLst>
              </a:rPr>
              <a:t>Management</a:t>
            </a:r>
          </a:p>
        </p:txBody>
      </p:sp>
      <p:sp>
        <p:nvSpPr>
          <p:cNvPr id="12" name="Rectangle 11"/>
          <p:cNvSpPr/>
          <p:nvPr/>
        </p:nvSpPr>
        <p:spPr>
          <a:xfrm>
            <a:off x="7239000" y="5029200"/>
            <a:ext cx="1542143" cy="9144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effectLst>
                  <a:outerShdw blurRad="50800" dist="38100" dir="2700000">
                    <a:srgbClr val="000000">
                      <a:alpha val="90000"/>
                    </a:srgbClr>
                  </a:outerShdw>
                </a:effectLst>
              </a:rPr>
              <a:t>Effectors</a:t>
            </a:r>
          </a:p>
        </p:txBody>
      </p:sp>
      <p:cxnSp>
        <p:nvCxnSpPr>
          <p:cNvPr id="14" name="Straight Arrow Connector 13"/>
          <p:cNvCxnSpPr>
            <a:stCxn id="5" idx="3"/>
            <a:endCxn id="6" idx="1"/>
          </p:cNvCxnSpPr>
          <p:nvPr/>
        </p:nvCxnSpPr>
        <p:spPr>
          <a:xfrm>
            <a:off x="2293256" y="4305300"/>
            <a:ext cx="678544"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0"/>
            <a:endCxn id="11" idx="1"/>
          </p:cNvCxnSpPr>
          <p:nvPr/>
        </p:nvCxnSpPr>
        <p:spPr>
          <a:xfrm>
            <a:off x="6780149" y="4305300"/>
            <a:ext cx="306451"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7" idx="2"/>
          </p:cNvCxnSpPr>
          <p:nvPr/>
        </p:nvCxnSpPr>
        <p:spPr>
          <a:xfrm>
            <a:off x="4604657" y="4305300"/>
            <a:ext cx="20208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3"/>
            <a:endCxn id="9" idx="1"/>
          </p:cNvCxnSpPr>
          <p:nvPr/>
        </p:nvCxnSpPr>
        <p:spPr>
          <a:xfrm>
            <a:off x="2293256" y="3124200"/>
            <a:ext cx="2500087"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2"/>
            <a:endCxn id="9" idx="0"/>
          </p:cNvCxnSpPr>
          <p:nvPr/>
        </p:nvCxnSpPr>
        <p:spPr>
          <a:xfrm rot="5400000">
            <a:off x="5448301" y="2324100"/>
            <a:ext cx="685800" cy="1"/>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 idx="3"/>
            <a:endCxn id="9" idx="2"/>
          </p:cNvCxnSpPr>
          <p:nvPr/>
        </p:nvCxnSpPr>
        <p:spPr>
          <a:xfrm rot="5400000" flipH="1" flipV="1">
            <a:off x="5631709" y="3740891"/>
            <a:ext cx="318982"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2"/>
            <a:endCxn id="5" idx="0"/>
          </p:cNvCxnSpPr>
          <p:nvPr/>
        </p:nvCxnSpPr>
        <p:spPr>
          <a:xfrm rot="5400000">
            <a:off x="1388835" y="3714750"/>
            <a:ext cx="2667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1" idx="2"/>
            <a:endCxn id="12" idx="0"/>
          </p:cNvCxnSpPr>
          <p:nvPr/>
        </p:nvCxnSpPr>
        <p:spPr>
          <a:xfrm rot="5400000">
            <a:off x="7891236" y="4881336"/>
            <a:ext cx="266700" cy="290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7" name="Shape 66"/>
          <p:cNvCxnSpPr>
            <a:stCxn id="68" idx="1"/>
            <a:endCxn id="5" idx="2"/>
          </p:cNvCxnSpPr>
          <p:nvPr/>
        </p:nvCxnSpPr>
        <p:spPr>
          <a:xfrm rot="10800000">
            <a:off x="1522185" y="4762500"/>
            <a:ext cx="535214" cy="723900"/>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2057399" y="5257800"/>
            <a:ext cx="4717143" cy="4572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effectLst>
                  <a:outerShdw blurRad="50800" dist="38100" dir="2700000">
                    <a:srgbClr val="000000">
                      <a:alpha val="90000"/>
                    </a:srgbClr>
                  </a:outerShdw>
                </a:effectLst>
              </a:rPr>
              <a:t>System Feedback</a:t>
            </a:r>
          </a:p>
        </p:txBody>
      </p:sp>
      <p:cxnSp>
        <p:nvCxnSpPr>
          <p:cNvPr id="71" name="Straight Arrow Connector 70"/>
          <p:cNvCxnSpPr>
            <a:stCxn id="12" idx="1"/>
            <a:endCxn id="68" idx="3"/>
          </p:cNvCxnSpPr>
          <p:nvPr/>
        </p:nvCxnSpPr>
        <p:spPr>
          <a:xfrm rot="10800000">
            <a:off x="6774542" y="5486400"/>
            <a:ext cx="46445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2057399" y="6096000"/>
            <a:ext cx="4717143" cy="4572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effectLst>
                  <a:outerShdw blurRad="50800" dist="38100" dir="2700000">
                    <a:srgbClr val="000000">
                      <a:alpha val="90000"/>
                    </a:srgbClr>
                  </a:outerShdw>
                </a:effectLst>
              </a:rPr>
              <a:t>Environment</a:t>
            </a:r>
          </a:p>
        </p:txBody>
      </p:sp>
      <p:cxnSp>
        <p:nvCxnSpPr>
          <p:cNvPr id="111" name="Straight Arrow Connector 110"/>
          <p:cNvCxnSpPr>
            <a:stCxn id="110" idx="0"/>
            <a:endCxn id="68" idx="2"/>
          </p:cNvCxnSpPr>
          <p:nvPr/>
        </p:nvCxnSpPr>
        <p:spPr>
          <a:xfrm rot="5400000" flipH="1" flipV="1">
            <a:off x="4225471" y="5905500"/>
            <a:ext cx="3810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342899" y="2057400"/>
            <a:ext cx="2358571" cy="3810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effectLst>
                  <a:outerShdw blurRad="50800" dist="38100" dir="2700000">
                    <a:srgbClr val="000000">
                      <a:alpha val="90000"/>
                    </a:srgbClr>
                  </a:outerShdw>
                </a:effectLst>
              </a:rPr>
              <a:t>Prediction</a:t>
            </a:r>
          </a:p>
        </p:txBody>
      </p:sp>
      <p:cxnSp>
        <p:nvCxnSpPr>
          <p:cNvPr id="124" name="Straight Arrow Connector 123"/>
          <p:cNvCxnSpPr>
            <a:stCxn id="8" idx="0"/>
            <a:endCxn id="123" idx="2"/>
          </p:cNvCxnSpPr>
          <p:nvPr/>
        </p:nvCxnSpPr>
        <p:spPr>
          <a:xfrm rot="5400000" flipH="1" flipV="1">
            <a:off x="1407885" y="2552700"/>
            <a:ext cx="228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4" name="Elbow Connector 133"/>
          <p:cNvCxnSpPr>
            <a:stCxn id="123" idx="3"/>
            <a:endCxn id="9" idx="1"/>
          </p:cNvCxnSpPr>
          <p:nvPr/>
        </p:nvCxnSpPr>
        <p:spPr>
          <a:xfrm>
            <a:off x="2701470" y="2247900"/>
            <a:ext cx="2091873" cy="876300"/>
          </a:xfrm>
          <a:prstGeom prst="bentConnector3">
            <a:avLst>
              <a:gd name="adj1" fmla="val 50000"/>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7" name="Elbow Connector 136"/>
          <p:cNvCxnSpPr>
            <a:stCxn id="8" idx="3"/>
            <a:endCxn id="6" idx="0"/>
          </p:cNvCxnSpPr>
          <p:nvPr/>
        </p:nvCxnSpPr>
        <p:spPr>
          <a:xfrm>
            <a:off x="2293256" y="3124200"/>
            <a:ext cx="1494973" cy="723900"/>
          </a:xfrm>
          <a:prstGeom prst="bentConnector2">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4"/>
          <p:cNvSpPr>
            <a:spLocks noGrp="1"/>
          </p:cNvSpPr>
          <p:nvPr>
            <p:ph type="title"/>
          </p:nvPr>
        </p:nvSpPr>
        <p:spPr>
          <a:xfrm>
            <a:off x="554038" y="361950"/>
            <a:ext cx="4779962" cy="552450"/>
          </a:xfrm>
        </p:spPr>
        <p:txBody>
          <a:bodyPr>
            <a:normAutofit fontScale="90000"/>
          </a:bodyPr>
          <a:lstStyle/>
          <a:p>
            <a:pPr eaLnBrk="1" hangingPunct="1"/>
            <a:r>
              <a:rPr lang="en-US" b="1" smtClean="0">
                <a:solidFill>
                  <a:schemeClr val="tx1"/>
                </a:solidFill>
              </a:rPr>
              <a:t>Cognition is complex</a:t>
            </a:r>
          </a:p>
        </p:txBody>
      </p:sp>
      <p:sp>
        <p:nvSpPr>
          <p:cNvPr id="56323" name="Slide Number Placeholder 17"/>
          <p:cNvSpPr>
            <a:spLocks noGrp="1"/>
          </p:cNvSpPr>
          <p:nvPr>
            <p:ph type="sldNum" sz="quarter" idx="12"/>
          </p:nvPr>
        </p:nvSpPr>
        <p:spPr bwMode="auto">
          <a:solidFill>
            <a:srgbClr val="FFFF00"/>
          </a:solidFill>
          <a:ln>
            <a:round/>
            <a:headEnd/>
            <a:tailEnd/>
          </a:ln>
        </p:spPr>
        <p:txBody>
          <a:bodyPr/>
          <a:lstStyle/>
          <a:p>
            <a:fld id="{42B1FAD7-8393-4226-A3C5-95F6B9129DB0}" type="slidenum">
              <a:rPr lang="en-US" smtClean="0">
                <a:solidFill>
                  <a:schemeClr val="tx1"/>
                </a:solidFill>
              </a:rPr>
              <a:pPr/>
              <a:t>92</a:t>
            </a:fld>
            <a:endParaRPr lang="en-US" smtClean="0">
              <a:solidFill>
                <a:schemeClr val="tx1"/>
              </a:solidFill>
            </a:endParaRPr>
          </a:p>
        </p:txBody>
      </p:sp>
      <p:sp>
        <p:nvSpPr>
          <p:cNvPr id="48" name="Oval 47"/>
          <p:cNvSpPr/>
          <p:nvPr/>
        </p:nvSpPr>
        <p:spPr>
          <a:xfrm>
            <a:off x="609600" y="48006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Evaluating</a:t>
            </a:r>
          </a:p>
        </p:txBody>
      </p:sp>
      <p:sp>
        <p:nvSpPr>
          <p:cNvPr id="49" name="Oval 48"/>
          <p:cNvSpPr/>
          <p:nvPr/>
        </p:nvSpPr>
        <p:spPr>
          <a:xfrm>
            <a:off x="1905000" y="16764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Diagnosing</a:t>
            </a:r>
          </a:p>
        </p:txBody>
      </p:sp>
      <p:sp>
        <p:nvSpPr>
          <p:cNvPr id="50" name="Oval 49"/>
          <p:cNvSpPr/>
          <p:nvPr/>
        </p:nvSpPr>
        <p:spPr>
          <a:xfrm>
            <a:off x="685800" y="24384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Judging</a:t>
            </a:r>
          </a:p>
        </p:txBody>
      </p:sp>
      <p:sp>
        <p:nvSpPr>
          <p:cNvPr id="51" name="Oval 50"/>
          <p:cNvSpPr/>
          <p:nvPr/>
        </p:nvSpPr>
        <p:spPr>
          <a:xfrm>
            <a:off x="304800" y="32004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Deciding</a:t>
            </a:r>
          </a:p>
        </p:txBody>
      </p:sp>
      <p:sp>
        <p:nvSpPr>
          <p:cNvPr id="52" name="Oval 51"/>
          <p:cNvSpPr/>
          <p:nvPr/>
        </p:nvSpPr>
        <p:spPr>
          <a:xfrm>
            <a:off x="304800" y="41148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Planning</a:t>
            </a:r>
          </a:p>
        </p:txBody>
      </p:sp>
      <p:sp>
        <p:nvSpPr>
          <p:cNvPr id="53" name="Oval 52"/>
          <p:cNvSpPr/>
          <p:nvPr/>
        </p:nvSpPr>
        <p:spPr>
          <a:xfrm>
            <a:off x="6208713" y="4572000"/>
            <a:ext cx="2651125"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Investigating</a:t>
            </a:r>
          </a:p>
        </p:txBody>
      </p:sp>
      <p:sp>
        <p:nvSpPr>
          <p:cNvPr id="54" name="Oval 53"/>
          <p:cNvSpPr/>
          <p:nvPr/>
        </p:nvSpPr>
        <p:spPr>
          <a:xfrm>
            <a:off x="1905000" y="55626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Predicting</a:t>
            </a:r>
          </a:p>
        </p:txBody>
      </p:sp>
      <p:sp>
        <p:nvSpPr>
          <p:cNvPr id="56" name="Oval 55"/>
          <p:cNvSpPr/>
          <p:nvPr/>
        </p:nvSpPr>
        <p:spPr>
          <a:xfrm>
            <a:off x="6096000" y="20574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Analyzing</a:t>
            </a:r>
          </a:p>
        </p:txBody>
      </p:sp>
      <p:sp>
        <p:nvSpPr>
          <p:cNvPr id="57" name="Oval 56"/>
          <p:cNvSpPr/>
          <p:nvPr/>
        </p:nvSpPr>
        <p:spPr>
          <a:xfrm>
            <a:off x="6553200" y="3581400"/>
            <a:ext cx="2286000" cy="7620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Problem Solving</a:t>
            </a:r>
          </a:p>
        </p:txBody>
      </p:sp>
      <p:sp>
        <p:nvSpPr>
          <p:cNvPr id="58" name="Cloud 57"/>
          <p:cNvSpPr/>
          <p:nvPr/>
        </p:nvSpPr>
        <p:spPr>
          <a:xfrm>
            <a:off x="3130550" y="2438400"/>
            <a:ext cx="3270250" cy="2409825"/>
          </a:xfrm>
          <a:prstGeom prst="cloud">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Cognition</a:t>
            </a:r>
          </a:p>
          <a:p>
            <a:pPr algn="ctr" fontAlgn="auto">
              <a:spcBef>
                <a:spcPts val="0"/>
              </a:spcBef>
              <a:spcAft>
                <a:spcPts val="0"/>
              </a:spcAft>
              <a:defRPr/>
            </a:pPr>
            <a:r>
              <a:rPr lang="en-US" sz="3600" b="1" dirty="0">
                <a:solidFill>
                  <a:schemeClr val="tx1"/>
                </a:solidFill>
              </a:rPr>
              <a:t>Learning</a:t>
            </a:r>
          </a:p>
        </p:txBody>
      </p:sp>
      <p:sp>
        <p:nvSpPr>
          <p:cNvPr id="59" name="Oval 58"/>
          <p:cNvSpPr/>
          <p:nvPr/>
        </p:nvSpPr>
        <p:spPr>
          <a:xfrm>
            <a:off x="4572000" y="5334000"/>
            <a:ext cx="2640013" cy="9906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Interpolating and Extrapolating</a:t>
            </a:r>
          </a:p>
        </p:txBody>
      </p:sp>
      <p:sp>
        <p:nvSpPr>
          <p:cNvPr id="15" name="Right Arrow 14"/>
          <p:cNvSpPr/>
          <p:nvPr/>
        </p:nvSpPr>
        <p:spPr>
          <a:xfrm>
            <a:off x="5410200" y="457200"/>
            <a:ext cx="3048000" cy="990600"/>
          </a:xfrm>
          <a:prstGeom prst="rightArrow">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Goals</a:t>
            </a:r>
          </a:p>
        </p:txBody>
      </p:sp>
      <p:sp>
        <p:nvSpPr>
          <p:cNvPr id="16" name="Oval 15"/>
          <p:cNvSpPr/>
          <p:nvPr/>
        </p:nvSpPr>
        <p:spPr>
          <a:xfrm>
            <a:off x="4114800" y="1371600"/>
            <a:ext cx="306705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Understanding</a:t>
            </a:r>
          </a:p>
        </p:txBody>
      </p:sp>
      <p:sp>
        <p:nvSpPr>
          <p:cNvPr id="17" name="Oval 16"/>
          <p:cNvSpPr/>
          <p:nvPr/>
        </p:nvSpPr>
        <p:spPr>
          <a:xfrm>
            <a:off x="6400800" y="2819400"/>
            <a:ext cx="2443163" cy="484188"/>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Synthesizing</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 1"/>
          <p:cNvSpPr/>
          <p:nvPr/>
        </p:nvSpPr>
        <p:spPr>
          <a:xfrm>
            <a:off x="3338513" y="3048000"/>
            <a:ext cx="2681287" cy="1295400"/>
          </a:xfrm>
          <a:prstGeom prst="can">
            <a:avLst/>
          </a:prstGeom>
          <a:solidFill>
            <a:srgbClr val="F880D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002060"/>
                </a:solidFill>
              </a:rPr>
              <a:t>Memory</a:t>
            </a:r>
          </a:p>
          <a:p>
            <a:pPr algn="ctr">
              <a:defRPr/>
            </a:pPr>
            <a:r>
              <a:rPr lang="en-US" sz="1200" b="1" dirty="0">
                <a:solidFill>
                  <a:srgbClr val="002060"/>
                </a:solidFill>
              </a:rPr>
              <a:t>Is complicated</a:t>
            </a:r>
          </a:p>
        </p:txBody>
      </p:sp>
      <p:sp>
        <p:nvSpPr>
          <p:cNvPr id="57347" name="TextBox 2"/>
          <p:cNvSpPr>
            <a:spLocks noChangeArrowheads="1"/>
          </p:cNvSpPr>
          <p:nvPr/>
        </p:nvSpPr>
        <p:spPr bwMode="auto">
          <a:xfrm>
            <a:off x="228600" y="727075"/>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Short Term</a:t>
            </a:r>
          </a:p>
        </p:txBody>
      </p:sp>
      <p:sp>
        <p:nvSpPr>
          <p:cNvPr id="57348" name="TextBox 4"/>
          <p:cNvSpPr>
            <a:spLocks noChangeArrowheads="1"/>
          </p:cNvSpPr>
          <p:nvPr/>
        </p:nvSpPr>
        <p:spPr bwMode="auto">
          <a:xfrm>
            <a:off x="1828800" y="2403475"/>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Consolidation</a:t>
            </a:r>
          </a:p>
        </p:txBody>
      </p:sp>
      <p:sp>
        <p:nvSpPr>
          <p:cNvPr id="57349" name="TextBox 5"/>
          <p:cNvSpPr>
            <a:spLocks noChangeArrowheads="1"/>
          </p:cNvSpPr>
          <p:nvPr/>
        </p:nvSpPr>
        <p:spPr bwMode="auto">
          <a:xfrm>
            <a:off x="1295400" y="1946275"/>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Rehearsal</a:t>
            </a:r>
          </a:p>
        </p:txBody>
      </p:sp>
      <p:sp>
        <p:nvSpPr>
          <p:cNvPr id="57350" name="TextBox 6"/>
          <p:cNvSpPr>
            <a:spLocks noChangeArrowheads="1"/>
          </p:cNvSpPr>
          <p:nvPr/>
        </p:nvSpPr>
        <p:spPr bwMode="auto">
          <a:xfrm>
            <a:off x="3124200" y="16002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Transient</a:t>
            </a:r>
          </a:p>
        </p:txBody>
      </p:sp>
      <p:sp>
        <p:nvSpPr>
          <p:cNvPr id="57351" name="TextBox 7"/>
          <p:cNvSpPr>
            <a:spLocks noChangeArrowheads="1"/>
          </p:cNvSpPr>
          <p:nvPr/>
        </p:nvSpPr>
        <p:spPr bwMode="auto">
          <a:xfrm>
            <a:off x="990600" y="4460875"/>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Recognition</a:t>
            </a:r>
          </a:p>
        </p:txBody>
      </p:sp>
      <p:sp>
        <p:nvSpPr>
          <p:cNvPr id="57352" name="TextBox 8"/>
          <p:cNvSpPr>
            <a:spLocks noChangeArrowheads="1"/>
          </p:cNvSpPr>
          <p:nvPr/>
        </p:nvSpPr>
        <p:spPr bwMode="auto">
          <a:xfrm>
            <a:off x="685800" y="39624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Recall</a:t>
            </a:r>
          </a:p>
        </p:txBody>
      </p:sp>
      <p:sp>
        <p:nvSpPr>
          <p:cNvPr id="57353" name="TextBox 9"/>
          <p:cNvSpPr>
            <a:spLocks noChangeArrowheads="1"/>
          </p:cNvSpPr>
          <p:nvPr/>
        </p:nvSpPr>
        <p:spPr bwMode="auto">
          <a:xfrm>
            <a:off x="4343400" y="56388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Von Restorf</a:t>
            </a:r>
          </a:p>
        </p:txBody>
      </p:sp>
      <p:sp>
        <p:nvSpPr>
          <p:cNvPr id="57354" name="TextBox 11"/>
          <p:cNvSpPr>
            <a:spLocks noChangeArrowheads="1"/>
          </p:cNvSpPr>
          <p:nvPr/>
        </p:nvSpPr>
        <p:spPr bwMode="auto">
          <a:xfrm>
            <a:off x="6705600" y="3429000"/>
            <a:ext cx="1981200" cy="1027113"/>
          </a:xfrm>
          <a:prstGeom prst="can">
            <a:avLst>
              <a:gd name="adj" fmla="val 25000"/>
            </a:avLst>
          </a:prstGeom>
          <a:solidFill>
            <a:srgbClr val="DD0DB0"/>
          </a:solidFill>
          <a:ln w="9525">
            <a:noFill/>
            <a:miter lim="800000"/>
            <a:headEnd/>
            <a:tailEnd/>
          </a:ln>
        </p:spPr>
        <p:txBody>
          <a:bodyPr>
            <a:spAutoFit/>
          </a:bodyPr>
          <a:lstStyle/>
          <a:p>
            <a:pPr algn="ctr"/>
            <a:r>
              <a:rPr lang="en-US"/>
              <a:t>Capacity</a:t>
            </a:r>
          </a:p>
          <a:p>
            <a:pPr algn="ctr"/>
            <a:r>
              <a:rPr lang="en-US"/>
              <a:t>Millers 7+/- 2</a:t>
            </a:r>
          </a:p>
        </p:txBody>
      </p:sp>
      <p:sp>
        <p:nvSpPr>
          <p:cNvPr id="57355" name="TextBox 12"/>
          <p:cNvSpPr>
            <a:spLocks noChangeArrowheads="1"/>
          </p:cNvSpPr>
          <p:nvPr/>
        </p:nvSpPr>
        <p:spPr bwMode="auto">
          <a:xfrm>
            <a:off x="3733800" y="50292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Recency</a:t>
            </a:r>
          </a:p>
        </p:txBody>
      </p:sp>
      <p:sp>
        <p:nvSpPr>
          <p:cNvPr id="57356" name="TextBox 13"/>
          <p:cNvSpPr>
            <a:spLocks noChangeArrowheads="1"/>
          </p:cNvSpPr>
          <p:nvPr/>
        </p:nvSpPr>
        <p:spPr bwMode="auto">
          <a:xfrm>
            <a:off x="4267200" y="44958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Primacy</a:t>
            </a:r>
          </a:p>
        </p:txBody>
      </p:sp>
      <p:sp>
        <p:nvSpPr>
          <p:cNvPr id="57357" name="TextBox 15"/>
          <p:cNvSpPr>
            <a:spLocks noChangeArrowheads="1"/>
          </p:cNvSpPr>
          <p:nvPr/>
        </p:nvSpPr>
        <p:spPr bwMode="auto">
          <a:xfrm>
            <a:off x="228600" y="2895600"/>
            <a:ext cx="1981200" cy="1027113"/>
          </a:xfrm>
          <a:prstGeom prst="can">
            <a:avLst>
              <a:gd name="adj" fmla="val 25000"/>
            </a:avLst>
          </a:prstGeom>
          <a:solidFill>
            <a:srgbClr val="DD0DB0"/>
          </a:solidFill>
          <a:ln w="9525">
            <a:noFill/>
            <a:miter lim="800000"/>
            <a:headEnd/>
            <a:tailEnd/>
          </a:ln>
        </p:spPr>
        <p:txBody>
          <a:bodyPr>
            <a:spAutoFit/>
          </a:bodyPr>
          <a:lstStyle/>
          <a:p>
            <a:pPr algn="ctr"/>
            <a:r>
              <a:rPr lang="en-US"/>
              <a:t>Iconic</a:t>
            </a:r>
          </a:p>
          <a:p>
            <a:pPr algn="ctr"/>
            <a:r>
              <a:rPr lang="en-US"/>
              <a:t>Sensory</a:t>
            </a:r>
          </a:p>
        </p:txBody>
      </p:sp>
      <p:sp>
        <p:nvSpPr>
          <p:cNvPr id="57358" name="TextBox 16"/>
          <p:cNvSpPr>
            <a:spLocks noChangeArrowheads="1"/>
          </p:cNvSpPr>
          <p:nvPr/>
        </p:nvSpPr>
        <p:spPr bwMode="auto">
          <a:xfrm>
            <a:off x="6324600" y="25908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Semantic</a:t>
            </a:r>
          </a:p>
        </p:txBody>
      </p:sp>
      <p:sp>
        <p:nvSpPr>
          <p:cNvPr id="57359" name="TextBox 17"/>
          <p:cNvSpPr>
            <a:spLocks noChangeArrowheads="1"/>
          </p:cNvSpPr>
          <p:nvPr/>
        </p:nvSpPr>
        <p:spPr bwMode="auto">
          <a:xfrm>
            <a:off x="5181600" y="19812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Literal</a:t>
            </a:r>
          </a:p>
        </p:txBody>
      </p:sp>
      <p:sp>
        <p:nvSpPr>
          <p:cNvPr id="57360" name="TextBox 18"/>
          <p:cNvSpPr>
            <a:spLocks noChangeArrowheads="1"/>
          </p:cNvSpPr>
          <p:nvPr/>
        </p:nvSpPr>
        <p:spPr bwMode="auto">
          <a:xfrm>
            <a:off x="3124200" y="9144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Working</a:t>
            </a:r>
          </a:p>
        </p:txBody>
      </p:sp>
      <p:sp>
        <p:nvSpPr>
          <p:cNvPr id="57361" name="TextBox 19"/>
          <p:cNvSpPr>
            <a:spLocks noChangeArrowheads="1"/>
          </p:cNvSpPr>
          <p:nvPr/>
        </p:nvSpPr>
        <p:spPr bwMode="auto">
          <a:xfrm>
            <a:off x="3124200" y="2286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Operational</a:t>
            </a:r>
          </a:p>
        </p:txBody>
      </p:sp>
      <p:sp>
        <p:nvSpPr>
          <p:cNvPr id="57362" name="TextBox 21"/>
          <p:cNvSpPr>
            <a:spLocks noChangeArrowheads="1"/>
          </p:cNvSpPr>
          <p:nvPr/>
        </p:nvSpPr>
        <p:spPr bwMode="auto">
          <a:xfrm>
            <a:off x="6934200" y="4800600"/>
            <a:ext cx="1981200" cy="1027113"/>
          </a:xfrm>
          <a:prstGeom prst="can">
            <a:avLst>
              <a:gd name="adj" fmla="val 25000"/>
            </a:avLst>
          </a:prstGeom>
          <a:solidFill>
            <a:srgbClr val="DD0DB0"/>
          </a:solidFill>
          <a:ln w="9525">
            <a:noFill/>
            <a:miter lim="800000"/>
            <a:headEnd/>
            <a:tailEnd/>
          </a:ln>
        </p:spPr>
        <p:txBody>
          <a:bodyPr>
            <a:spAutoFit/>
          </a:bodyPr>
          <a:lstStyle/>
          <a:p>
            <a:pPr algn="ctr"/>
            <a:r>
              <a:rPr lang="en-US"/>
              <a:t>Tactile</a:t>
            </a:r>
          </a:p>
          <a:p>
            <a:pPr algn="ctr"/>
            <a:r>
              <a:rPr lang="en-US"/>
              <a:t>Kinesthetic</a:t>
            </a:r>
          </a:p>
        </p:txBody>
      </p:sp>
      <p:sp>
        <p:nvSpPr>
          <p:cNvPr id="57363" name="TextBox 22"/>
          <p:cNvSpPr>
            <a:spLocks noChangeArrowheads="1"/>
          </p:cNvSpPr>
          <p:nvPr/>
        </p:nvSpPr>
        <p:spPr bwMode="auto">
          <a:xfrm>
            <a:off x="1524000" y="58674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Decay</a:t>
            </a:r>
          </a:p>
        </p:txBody>
      </p:sp>
      <p:sp>
        <p:nvSpPr>
          <p:cNvPr id="57364" name="TextBox 23"/>
          <p:cNvSpPr>
            <a:spLocks noChangeArrowheads="1"/>
          </p:cNvSpPr>
          <p:nvPr/>
        </p:nvSpPr>
        <p:spPr bwMode="auto">
          <a:xfrm>
            <a:off x="685800" y="5222875"/>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Interference</a:t>
            </a:r>
          </a:p>
        </p:txBody>
      </p:sp>
      <p:sp>
        <p:nvSpPr>
          <p:cNvPr id="57365" name="TextBox 24"/>
          <p:cNvSpPr>
            <a:spLocks noChangeArrowheads="1"/>
          </p:cNvSpPr>
          <p:nvPr/>
        </p:nvSpPr>
        <p:spPr bwMode="auto">
          <a:xfrm>
            <a:off x="5334000" y="3048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Landmark</a:t>
            </a:r>
          </a:p>
        </p:txBody>
      </p:sp>
      <p:sp>
        <p:nvSpPr>
          <p:cNvPr id="57366" name="TextBox 25"/>
          <p:cNvSpPr>
            <a:spLocks noChangeArrowheads="1"/>
          </p:cNvSpPr>
          <p:nvPr/>
        </p:nvSpPr>
        <p:spPr bwMode="auto">
          <a:xfrm>
            <a:off x="6096000" y="9144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Route</a:t>
            </a:r>
          </a:p>
        </p:txBody>
      </p:sp>
      <p:sp>
        <p:nvSpPr>
          <p:cNvPr id="57367" name="TextBox 26"/>
          <p:cNvSpPr>
            <a:spLocks noChangeArrowheads="1"/>
          </p:cNvSpPr>
          <p:nvPr/>
        </p:nvSpPr>
        <p:spPr bwMode="auto">
          <a:xfrm>
            <a:off x="6858000" y="15240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Survey</a:t>
            </a:r>
          </a:p>
        </p:txBody>
      </p:sp>
      <p:sp>
        <p:nvSpPr>
          <p:cNvPr id="57368" name="TextBox 27"/>
          <p:cNvSpPr>
            <a:spLocks noChangeArrowheads="1"/>
          </p:cNvSpPr>
          <p:nvPr/>
        </p:nvSpPr>
        <p:spPr bwMode="auto">
          <a:xfrm>
            <a:off x="457200" y="11430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Long Term</a:t>
            </a:r>
          </a:p>
        </p:txBody>
      </p:sp>
      <p:sp>
        <p:nvSpPr>
          <p:cNvPr id="57369" name="Slide Number Placeholder 28"/>
          <p:cNvSpPr>
            <a:spLocks noGrp="1"/>
          </p:cNvSpPr>
          <p:nvPr>
            <p:ph type="sldNum" sz="quarter" idx="12"/>
          </p:nvPr>
        </p:nvSpPr>
        <p:spPr bwMode="auto">
          <a:xfrm>
            <a:off x="206375" y="6419850"/>
            <a:ext cx="396875" cy="247650"/>
          </a:xfrm>
          <a:prstGeom prst="can">
            <a:avLst>
              <a:gd name="adj" fmla="val 25000"/>
            </a:avLst>
          </a:prstGeom>
          <a:solidFill>
            <a:srgbClr val="DD0DB0"/>
          </a:solidFill>
          <a:ln>
            <a:round/>
            <a:headEnd/>
            <a:tailEnd/>
          </a:ln>
        </p:spPr>
        <p:txBody>
          <a:bodyPr/>
          <a:lstStyle/>
          <a:p>
            <a:fld id="{1EA833EE-4329-4268-91AE-3DFC6E9CE36D}" type="slidenum">
              <a:rPr lang="en-US" sz="1000" smtClean="0"/>
              <a:pPr/>
              <a:t>93</a:t>
            </a:fld>
            <a:endParaRPr lang="en-US" sz="100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762000" y="1219200"/>
            <a:ext cx="4572000" cy="1143000"/>
          </a:xfrm>
        </p:spPr>
        <p:txBody>
          <a:bodyPr/>
          <a:lstStyle/>
          <a:p>
            <a:r>
              <a:rPr lang="en-US" b="1" smtClean="0"/>
              <a:t>The Bucket Model</a:t>
            </a:r>
          </a:p>
        </p:txBody>
      </p:sp>
      <p:sp>
        <p:nvSpPr>
          <p:cNvPr id="58371" name="Slide Number Placeholder 3"/>
          <p:cNvSpPr>
            <a:spLocks noGrp="1"/>
          </p:cNvSpPr>
          <p:nvPr>
            <p:ph type="sldNum" sz="quarter" idx="12"/>
          </p:nvPr>
        </p:nvSpPr>
        <p:spPr bwMode="auto">
          <a:ln>
            <a:round/>
            <a:headEnd/>
            <a:tailEnd/>
          </a:ln>
        </p:spPr>
        <p:txBody>
          <a:bodyPr/>
          <a:lstStyle/>
          <a:p>
            <a:fld id="{2E68CC05-10CB-4486-8635-7224B0F8F328}" type="slidenum">
              <a:rPr lang="en-US" smtClean="0"/>
              <a:pPr/>
              <a:t>94</a:t>
            </a:fld>
            <a:endParaRPr lang="en-US" smtClean="0"/>
          </a:p>
        </p:txBody>
      </p:sp>
      <p:pic>
        <p:nvPicPr>
          <p:cNvPr id="58372" name="Picture 2" descr="C:\Documents and Settings\Brian Peacock\Local Settings\Temporary Internet Files\Content.IE5\R49VYUSK\MC900351246[1].wmf"/>
          <p:cNvPicPr>
            <a:picLocks noChangeAspect="1" noChangeArrowheads="1"/>
          </p:cNvPicPr>
          <p:nvPr/>
        </p:nvPicPr>
        <p:blipFill>
          <a:blip r:embed="rId3" cstate="print"/>
          <a:srcRect/>
          <a:stretch>
            <a:fillRect/>
          </a:stretch>
        </p:blipFill>
        <p:spPr bwMode="auto">
          <a:xfrm>
            <a:off x="5791200" y="228600"/>
            <a:ext cx="3124200" cy="2800350"/>
          </a:xfrm>
          <a:prstGeom prst="rect">
            <a:avLst/>
          </a:prstGeom>
          <a:noFill/>
          <a:ln w="9525">
            <a:noFill/>
            <a:miter lim="800000"/>
            <a:headEnd/>
            <a:tailEnd/>
          </a:ln>
        </p:spPr>
      </p:pic>
      <p:sp>
        <p:nvSpPr>
          <p:cNvPr id="58373" name="TextBox 5"/>
          <p:cNvSpPr txBox="1">
            <a:spLocks noChangeArrowheads="1"/>
          </p:cNvSpPr>
          <p:nvPr/>
        </p:nvSpPr>
        <p:spPr bwMode="auto">
          <a:xfrm>
            <a:off x="533400" y="3276600"/>
            <a:ext cx="8305800" cy="3046413"/>
          </a:xfrm>
          <a:prstGeom prst="rect">
            <a:avLst/>
          </a:prstGeom>
          <a:noFill/>
          <a:ln w="9525">
            <a:noFill/>
            <a:miter lim="800000"/>
            <a:headEnd/>
            <a:tailEnd/>
          </a:ln>
        </p:spPr>
        <p:txBody>
          <a:bodyPr>
            <a:spAutoFit/>
          </a:bodyPr>
          <a:lstStyle/>
          <a:p>
            <a:pPr marL="457200" indent="-457200">
              <a:buFont typeface="Arial" charset="0"/>
              <a:buChar char="•"/>
            </a:pPr>
            <a:r>
              <a:rPr lang="en-US" sz="2400" b="1"/>
              <a:t>Operational memory </a:t>
            </a:r>
            <a:r>
              <a:rPr lang="en-US" sz="2400"/>
              <a:t>has a limited capacity. </a:t>
            </a:r>
            <a:r>
              <a:rPr lang="en-US" sz="2400" b="1"/>
              <a:t>Rehearsal</a:t>
            </a:r>
            <a:r>
              <a:rPr lang="en-US" sz="2400"/>
              <a:t> can keep information for extended times.</a:t>
            </a:r>
            <a:r>
              <a:rPr lang="en-US" sz="2400" b="1"/>
              <a:t> </a:t>
            </a:r>
            <a:br>
              <a:rPr lang="en-US" sz="2400" b="1"/>
            </a:br>
            <a:endParaRPr lang="en-US" sz="800" b="1"/>
          </a:p>
          <a:p>
            <a:pPr marL="457200" indent="-457200">
              <a:buFont typeface="Arial" charset="0"/>
              <a:buChar char="•"/>
            </a:pPr>
            <a:r>
              <a:rPr lang="en-US" sz="2400" b="1"/>
              <a:t>Interference </a:t>
            </a:r>
            <a:r>
              <a:rPr lang="en-US" sz="2400"/>
              <a:t>(proactive and retroactive) causes items to be lost. </a:t>
            </a:r>
            <a:br>
              <a:rPr lang="en-US" sz="2400"/>
            </a:br>
            <a:endParaRPr lang="en-US" sz="800"/>
          </a:p>
          <a:p>
            <a:pPr marL="457200" indent="-457200">
              <a:buFont typeface="Arial" charset="0"/>
              <a:buChar char="•"/>
            </a:pPr>
            <a:r>
              <a:rPr lang="en-US" sz="2400" b="1"/>
              <a:t>Primacy and Recency </a:t>
            </a:r>
            <a:r>
              <a:rPr lang="en-US" sz="2400"/>
              <a:t>effects cause first and last items in a list to be recalled more reliably. </a:t>
            </a:r>
          </a:p>
          <a:p>
            <a:pPr marL="457200" indent="-457200">
              <a:buFont typeface="Arial" charset="0"/>
              <a:buChar char="•"/>
            </a:pPr>
            <a:endParaRPr lang="en-US" sz="800"/>
          </a:p>
          <a:p>
            <a:pPr marL="457200" indent="-457200">
              <a:buFont typeface="Arial" charset="0"/>
              <a:buChar char="•"/>
            </a:pPr>
            <a:r>
              <a:rPr lang="en-US" sz="2400" b="1"/>
              <a:t>Chunking</a:t>
            </a:r>
            <a:r>
              <a:rPr lang="en-US" sz="2400"/>
              <a:t> and linking (mnemonics) help retention.</a:t>
            </a:r>
          </a:p>
        </p:txBody>
      </p:sp>
      <p:sp>
        <p:nvSpPr>
          <p:cNvPr id="7" name="Can 6"/>
          <p:cNvSpPr/>
          <p:nvPr/>
        </p:nvSpPr>
        <p:spPr>
          <a:xfrm>
            <a:off x="1447800" y="228600"/>
            <a:ext cx="2681288" cy="1295400"/>
          </a:xfrm>
          <a:prstGeom prst="can">
            <a:avLst/>
          </a:prstGeom>
          <a:solidFill>
            <a:srgbClr val="F880D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002060"/>
                </a:solidFill>
              </a:rPr>
              <a:t>Memory</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Spatial Memory Drift</a:t>
            </a:r>
          </a:p>
        </p:txBody>
      </p:sp>
      <p:sp>
        <p:nvSpPr>
          <p:cNvPr id="5" name="Content Placeholder 4"/>
          <p:cNvSpPr>
            <a:spLocks noGrp="1"/>
          </p:cNvSpPr>
          <p:nvPr>
            <p:ph idx="1"/>
          </p:nvPr>
        </p:nvSpPr>
        <p:spPr/>
        <p:txBody>
          <a:bodyPr/>
          <a:lstStyle/>
          <a:p>
            <a:r>
              <a:rPr lang="en-US" dirty="0" smtClean="0"/>
              <a:t>Draw a line</a:t>
            </a:r>
          </a:p>
          <a:p>
            <a:r>
              <a:rPr lang="en-US" dirty="0" smtClean="0"/>
              <a:t>Close your eyes</a:t>
            </a:r>
          </a:p>
          <a:p>
            <a:r>
              <a:rPr lang="en-US" dirty="0" smtClean="0"/>
              <a:t>Draw ten lines the same length as the “standard”</a:t>
            </a:r>
          </a:p>
          <a:p>
            <a:endParaRPr lang="en-US" dirty="0" smtClean="0"/>
          </a:p>
          <a:p>
            <a:endParaRPr lang="en-US" dirty="0" smtClean="0"/>
          </a:p>
          <a:p>
            <a:r>
              <a:rPr lang="en-US" dirty="0" smtClean="0"/>
              <a:t>How often should an inspector be “calibrated”?</a:t>
            </a:r>
            <a:endParaRPr lang="en-US" dirty="0"/>
          </a:p>
        </p:txBody>
      </p:sp>
      <p:sp>
        <p:nvSpPr>
          <p:cNvPr id="19459" name="Slide Number Placeholder 2"/>
          <p:cNvSpPr>
            <a:spLocks noGrp="1"/>
          </p:cNvSpPr>
          <p:nvPr>
            <p:ph type="sldNum" sz="quarter" idx="12"/>
          </p:nvPr>
        </p:nvSpPr>
        <p:spPr bwMode="auto">
          <a:ln>
            <a:round/>
            <a:headEnd/>
            <a:tailEnd/>
          </a:ln>
        </p:spPr>
        <p:txBody>
          <a:bodyPr/>
          <a:lstStyle/>
          <a:p>
            <a:fld id="{6035F488-93E9-4AFF-BA0E-3C65E3224EFD}" type="slidenum">
              <a:rPr lang="en-US" smtClean="0"/>
              <a:pPr/>
              <a:t>95</a:t>
            </a:fld>
            <a:endParaRPr lang="en-US" smtClean="0"/>
          </a:p>
        </p:txBody>
      </p:sp>
      <p:graphicFrame>
        <p:nvGraphicFramePr>
          <p:cNvPr id="4" name="Diagram 3"/>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Numeric Memory</a:t>
            </a:r>
          </a:p>
        </p:txBody>
      </p:sp>
      <p:sp>
        <p:nvSpPr>
          <p:cNvPr id="5" name="Content Placeholder 4"/>
          <p:cNvSpPr>
            <a:spLocks noGrp="1"/>
          </p:cNvSpPr>
          <p:nvPr>
            <p:ph idx="1"/>
          </p:nvPr>
        </p:nvSpPr>
        <p:spPr/>
        <p:txBody>
          <a:bodyPr/>
          <a:lstStyle/>
          <a:p>
            <a:r>
              <a:rPr lang="en-US" dirty="0" smtClean="0"/>
              <a:t>Card counting</a:t>
            </a:r>
          </a:p>
          <a:p>
            <a:r>
              <a:rPr lang="en-US" dirty="0" smtClean="0"/>
              <a:t>Shuffle a deck of playing cards</a:t>
            </a:r>
          </a:p>
          <a:p>
            <a:r>
              <a:rPr lang="en-US" dirty="0" smtClean="0"/>
              <a:t>Show 3,4,5,6,7,8,9 cards</a:t>
            </a:r>
          </a:p>
          <a:p>
            <a:r>
              <a:rPr lang="en-US" dirty="0" smtClean="0"/>
              <a:t>Recall the suit and number</a:t>
            </a:r>
          </a:p>
          <a:p>
            <a:r>
              <a:rPr lang="en-US" dirty="0" smtClean="0"/>
              <a:t>Ignore picture cards</a:t>
            </a:r>
          </a:p>
          <a:p>
            <a:r>
              <a:rPr lang="en-US" dirty="0" smtClean="0"/>
              <a:t>How are set length and error related?</a:t>
            </a:r>
            <a:endParaRPr lang="en-US" dirty="0"/>
          </a:p>
        </p:txBody>
      </p:sp>
      <p:sp>
        <p:nvSpPr>
          <p:cNvPr id="17411" name="Slide Number Placeholder 2"/>
          <p:cNvSpPr>
            <a:spLocks noGrp="1"/>
          </p:cNvSpPr>
          <p:nvPr>
            <p:ph type="sldNum" sz="quarter" idx="12"/>
          </p:nvPr>
        </p:nvSpPr>
        <p:spPr bwMode="auto">
          <a:ln>
            <a:round/>
            <a:headEnd/>
            <a:tailEnd/>
          </a:ln>
        </p:spPr>
        <p:txBody>
          <a:bodyPr/>
          <a:lstStyle/>
          <a:p>
            <a:fld id="{98365F23-4A4D-420C-A3F2-DC8A9CFF9E4E}" type="slidenum">
              <a:rPr lang="en-US" smtClean="0"/>
              <a:pPr/>
              <a:t>96</a:t>
            </a:fld>
            <a:endParaRPr lang="en-US" smtClean="0"/>
          </a:p>
        </p:txBody>
      </p:sp>
      <p:graphicFrame>
        <p:nvGraphicFramePr>
          <p:cNvPr id="4" name="Diagram 3"/>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4"/>
          <p:cNvSpPr>
            <a:spLocks noGrp="1"/>
          </p:cNvSpPr>
          <p:nvPr>
            <p:ph type="title"/>
          </p:nvPr>
        </p:nvSpPr>
        <p:spPr>
          <a:xfrm>
            <a:off x="4724400" y="304800"/>
            <a:ext cx="3962400" cy="579438"/>
          </a:xfrm>
        </p:spPr>
        <p:txBody>
          <a:bodyPr>
            <a:normAutofit/>
          </a:bodyPr>
          <a:lstStyle/>
          <a:p>
            <a:r>
              <a:rPr lang="en-US" sz="2700" smtClean="0"/>
              <a:t>Can you remember this?</a:t>
            </a:r>
          </a:p>
        </p:txBody>
      </p:sp>
      <p:sp>
        <p:nvSpPr>
          <p:cNvPr id="59395" name="Slide Number Placeholder 3"/>
          <p:cNvSpPr>
            <a:spLocks noGrp="1"/>
          </p:cNvSpPr>
          <p:nvPr>
            <p:ph type="sldNum" sz="quarter" idx="12"/>
          </p:nvPr>
        </p:nvSpPr>
        <p:spPr bwMode="auto">
          <a:xfrm>
            <a:off x="8382000" y="6019800"/>
            <a:ext cx="457200" cy="457200"/>
          </a:xfrm>
          <a:ln>
            <a:round/>
            <a:headEnd/>
            <a:tailEnd/>
          </a:ln>
        </p:spPr>
        <p:txBody>
          <a:bodyPr/>
          <a:lstStyle/>
          <a:p>
            <a:fld id="{0C74089D-6ABA-4532-A676-1D1D4D49701A}" type="slidenum">
              <a:rPr lang="en-US" smtClean="0"/>
              <a:pPr/>
              <a:t>97</a:t>
            </a:fld>
            <a:endParaRPr lang="en-US" smtClean="0"/>
          </a:p>
        </p:txBody>
      </p:sp>
      <p:pic>
        <p:nvPicPr>
          <p:cNvPr id="59396" name="Picture 2" descr="C:\Documents and Settings\Brian Peacock\My Documents\My Pictures\10-31-2009 3;36;30 PM.jpg"/>
          <p:cNvPicPr>
            <a:picLocks noChangeAspect="1" noChangeArrowheads="1"/>
          </p:cNvPicPr>
          <p:nvPr/>
        </p:nvPicPr>
        <p:blipFill>
          <a:blip r:embed="rId3" cstate="print"/>
          <a:srcRect/>
          <a:stretch>
            <a:fillRect/>
          </a:stretch>
        </p:blipFill>
        <p:spPr bwMode="auto">
          <a:xfrm>
            <a:off x="304800" y="152400"/>
            <a:ext cx="4191000" cy="6380163"/>
          </a:xfrm>
          <a:prstGeom prst="rect">
            <a:avLst/>
          </a:prstGeom>
          <a:noFill/>
          <a:ln w="9525">
            <a:noFill/>
            <a:miter lim="800000"/>
            <a:headEnd/>
            <a:tailEnd/>
          </a:ln>
        </p:spPr>
      </p:pic>
      <p:sp>
        <p:nvSpPr>
          <p:cNvPr id="59397" name="TextBox 6"/>
          <p:cNvSpPr txBox="1">
            <a:spLocks noChangeArrowheads="1"/>
          </p:cNvSpPr>
          <p:nvPr/>
        </p:nvSpPr>
        <p:spPr bwMode="auto">
          <a:xfrm>
            <a:off x="4724400" y="1135063"/>
            <a:ext cx="4038600" cy="3970337"/>
          </a:xfrm>
          <a:prstGeom prst="rect">
            <a:avLst/>
          </a:prstGeom>
          <a:solidFill>
            <a:srgbClr val="FFFF00"/>
          </a:solidFill>
          <a:ln w="19050">
            <a:solidFill>
              <a:schemeClr val="tx1"/>
            </a:solidFill>
            <a:miter lim="800000"/>
            <a:headEnd/>
            <a:tailEnd/>
          </a:ln>
        </p:spPr>
        <p:txBody>
          <a:bodyPr>
            <a:spAutoFit/>
          </a:bodyPr>
          <a:lstStyle/>
          <a:p>
            <a:r>
              <a:rPr lang="en-US" sz="2800">
                <a:solidFill>
                  <a:srgbClr val="0000CC"/>
                </a:solidFill>
              </a:rPr>
              <a:t>Welcome to Phoenix Sky Harbor</a:t>
            </a:r>
          </a:p>
          <a:p>
            <a:endParaRPr lang="en-US" sz="2800">
              <a:solidFill>
                <a:srgbClr val="0000CC"/>
              </a:solidFill>
            </a:endParaRPr>
          </a:p>
          <a:p>
            <a:r>
              <a:rPr lang="en-US" sz="2800">
                <a:solidFill>
                  <a:srgbClr val="0000CC"/>
                </a:solidFill>
              </a:rPr>
              <a:t>Taxi via Golf 8, Foxtrot, Foxtrot 12, Hold short of 25R, then proceed along Echo 12, Echo, Delta, Tango, Bravo, Charlie 9 to Terminal 4</a:t>
            </a:r>
          </a:p>
        </p:txBody>
      </p:sp>
      <p:sp>
        <p:nvSpPr>
          <p:cNvPr id="59398" name="TextBox 10"/>
          <p:cNvSpPr txBox="1">
            <a:spLocks noChangeArrowheads="1"/>
          </p:cNvSpPr>
          <p:nvPr/>
        </p:nvSpPr>
        <p:spPr bwMode="auto">
          <a:xfrm>
            <a:off x="4724400" y="5421313"/>
            <a:ext cx="4419600" cy="369887"/>
          </a:xfrm>
          <a:prstGeom prst="rect">
            <a:avLst/>
          </a:prstGeom>
          <a:noFill/>
          <a:ln w="9525">
            <a:noFill/>
            <a:miter lim="800000"/>
            <a:headEnd/>
            <a:tailEnd/>
          </a:ln>
        </p:spPr>
        <p:txBody>
          <a:bodyPr>
            <a:spAutoFit/>
          </a:bodyPr>
          <a:lstStyle/>
          <a:p>
            <a:r>
              <a:rPr lang="en-US" i="1"/>
              <a:t>What is wrong with these instructions?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t>Decisions</a:t>
            </a:r>
          </a:p>
        </p:txBody>
      </p:sp>
      <p:sp>
        <p:nvSpPr>
          <p:cNvPr id="64515" name="Rectangle 3"/>
          <p:cNvSpPr>
            <a:spLocks noGrp="1" noChangeArrowheads="1"/>
          </p:cNvSpPr>
          <p:nvPr>
            <p:ph idx="1"/>
          </p:nvPr>
        </p:nvSpPr>
        <p:spPr>
          <a:xfrm>
            <a:off x="381000" y="1524000"/>
            <a:ext cx="5791200" cy="4495800"/>
          </a:xfrm>
        </p:spPr>
        <p:txBody>
          <a:bodyPr>
            <a:normAutofit lnSpcReduction="10000"/>
          </a:bodyPr>
          <a:lstStyle/>
          <a:p>
            <a:pPr>
              <a:lnSpc>
                <a:spcPct val="90000"/>
              </a:lnSpc>
            </a:pPr>
            <a:r>
              <a:rPr lang="en-US" sz="2800" smtClean="0"/>
              <a:t>Opinions</a:t>
            </a:r>
          </a:p>
          <a:p>
            <a:pPr lvl="1">
              <a:lnSpc>
                <a:spcPct val="90000"/>
              </a:lnSpc>
            </a:pPr>
            <a:r>
              <a:rPr lang="en-US" sz="2800" smtClean="0"/>
              <a:t>Pepsi or Coke</a:t>
            </a:r>
          </a:p>
          <a:p>
            <a:pPr lvl="1">
              <a:lnSpc>
                <a:spcPct val="90000"/>
              </a:lnSpc>
            </a:pPr>
            <a:r>
              <a:rPr lang="en-US" sz="2800" smtClean="0"/>
              <a:t>Democrat or Republican</a:t>
            </a:r>
          </a:p>
          <a:p>
            <a:pPr lvl="1">
              <a:lnSpc>
                <a:spcPct val="90000"/>
              </a:lnSpc>
            </a:pPr>
            <a:r>
              <a:rPr lang="en-US" sz="2800" smtClean="0"/>
              <a:t>American Idol</a:t>
            </a:r>
          </a:p>
          <a:p>
            <a:pPr lvl="1">
              <a:lnSpc>
                <a:spcPct val="90000"/>
              </a:lnSpc>
            </a:pPr>
            <a:endParaRPr lang="en-US" sz="2800" smtClean="0"/>
          </a:p>
          <a:p>
            <a:pPr>
              <a:lnSpc>
                <a:spcPct val="90000"/>
              </a:lnSpc>
            </a:pPr>
            <a:r>
              <a:rPr lang="en-US" sz="2800" smtClean="0"/>
              <a:t>Decisions</a:t>
            </a:r>
          </a:p>
          <a:p>
            <a:pPr lvl="1">
              <a:lnSpc>
                <a:spcPct val="90000"/>
              </a:lnSpc>
            </a:pPr>
            <a:r>
              <a:rPr lang="en-US" sz="2800" smtClean="0"/>
              <a:t>Common cold or pneumonia?</a:t>
            </a:r>
          </a:p>
          <a:p>
            <a:pPr lvl="1">
              <a:lnSpc>
                <a:spcPct val="90000"/>
              </a:lnSpc>
            </a:pPr>
            <a:r>
              <a:rPr lang="en-US" sz="2800" smtClean="0"/>
              <a:t>Stop or go when the light turns amber?</a:t>
            </a:r>
          </a:p>
          <a:p>
            <a:pPr lvl="1">
              <a:lnSpc>
                <a:spcPct val="90000"/>
              </a:lnSpc>
            </a:pPr>
            <a:r>
              <a:rPr lang="en-US" sz="2800" smtClean="0"/>
              <a:t>Which is the correct test answer?</a:t>
            </a:r>
          </a:p>
          <a:p>
            <a:pPr lvl="1">
              <a:lnSpc>
                <a:spcPct val="90000"/>
              </a:lnSpc>
            </a:pPr>
            <a:endParaRPr lang="en-US" sz="2800" smtClean="0"/>
          </a:p>
        </p:txBody>
      </p:sp>
      <p:sp>
        <p:nvSpPr>
          <p:cNvPr id="64516" name="Slide Number Placeholder 5"/>
          <p:cNvSpPr>
            <a:spLocks noGrp="1"/>
          </p:cNvSpPr>
          <p:nvPr>
            <p:ph type="sldNum" sz="quarter" idx="12"/>
          </p:nvPr>
        </p:nvSpPr>
        <p:spPr bwMode="auto">
          <a:ln>
            <a:round/>
            <a:headEnd/>
            <a:tailEnd/>
          </a:ln>
        </p:spPr>
        <p:txBody>
          <a:bodyPr/>
          <a:lstStyle/>
          <a:p>
            <a:fld id="{0D720F02-F918-4717-A010-7A629C630A4F}" type="slidenum">
              <a:rPr lang="en-US" smtClean="0"/>
              <a:pPr/>
              <a:t>98</a:t>
            </a:fld>
            <a:endParaRPr lang="en-US" smtClean="0"/>
          </a:p>
        </p:txBody>
      </p:sp>
      <p:pic>
        <p:nvPicPr>
          <p:cNvPr id="64517" name="Picture 5" descr="C:\Temp\Temporary Internet Files\Content.IE5\GZOVKFMZ\MCj03590790000[1].wmf"/>
          <p:cNvPicPr>
            <a:picLocks noChangeAspect="1" noChangeArrowheads="1"/>
          </p:cNvPicPr>
          <p:nvPr/>
        </p:nvPicPr>
        <p:blipFill>
          <a:blip r:embed="rId3" cstate="print"/>
          <a:srcRect/>
          <a:stretch>
            <a:fillRect/>
          </a:stretch>
        </p:blipFill>
        <p:spPr bwMode="auto">
          <a:xfrm>
            <a:off x="5105400" y="1524000"/>
            <a:ext cx="1801813" cy="1331913"/>
          </a:xfrm>
          <a:prstGeom prst="rect">
            <a:avLst/>
          </a:prstGeom>
          <a:noFill/>
          <a:ln w="9525">
            <a:noFill/>
            <a:miter lim="800000"/>
            <a:headEnd/>
            <a:tailEnd/>
          </a:ln>
        </p:spPr>
      </p:pic>
      <p:pic>
        <p:nvPicPr>
          <p:cNvPr id="64518" name="Picture 9" descr="C:\Temp\Temporary Internet Files\Content.IE5\KHUBSL6N\MPj04395430000[1].jpg"/>
          <p:cNvPicPr>
            <a:picLocks noChangeAspect="1" noChangeArrowheads="1"/>
          </p:cNvPicPr>
          <p:nvPr/>
        </p:nvPicPr>
        <p:blipFill>
          <a:blip r:embed="rId4" cstate="print"/>
          <a:srcRect/>
          <a:stretch>
            <a:fillRect/>
          </a:stretch>
        </p:blipFill>
        <p:spPr bwMode="auto">
          <a:xfrm>
            <a:off x="6096000" y="4191000"/>
            <a:ext cx="2743200" cy="1825625"/>
          </a:xfrm>
          <a:prstGeom prst="rect">
            <a:avLst/>
          </a:prstGeom>
          <a:noFill/>
          <a:ln w="9525">
            <a:noFill/>
            <a:miter lim="800000"/>
            <a:headEnd/>
            <a:tailEnd/>
          </a:ln>
        </p:spPr>
      </p:pic>
      <p:pic>
        <p:nvPicPr>
          <p:cNvPr id="64519" name="Picture 10" descr="C:\Documents and Settings\Brian Peacock\Local Settings\Temporary Internet Files\Content.IE5\AJGRZ2A5\MC900336007[1].wmf"/>
          <p:cNvPicPr>
            <a:picLocks noChangeAspect="1" noChangeArrowheads="1"/>
          </p:cNvPicPr>
          <p:nvPr/>
        </p:nvPicPr>
        <p:blipFill>
          <a:blip r:embed="rId5" cstate="print"/>
          <a:srcRect/>
          <a:stretch>
            <a:fillRect/>
          </a:stretch>
        </p:blipFill>
        <p:spPr bwMode="auto">
          <a:xfrm>
            <a:off x="7315200" y="1524000"/>
            <a:ext cx="1371600" cy="233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85800" y="457200"/>
            <a:ext cx="8077200" cy="685800"/>
          </a:xfrm>
        </p:spPr>
        <p:txBody>
          <a:bodyPr>
            <a:normAutofit fontScale="90000"/>
          </a:bodyPr>
          <a:lstStyle/>
          <a:p>
            <a:r>
              <a:rPr lang="en-US" smtClean="0"/>
              <a:t>Judging - Psychophysics</a:t>
            </a:r>
          </a:p>
        </p:txBody>
      </p:sp>
      <p:sp>
        <p:nvSpPr>
          <p:cNvPr id="65539" name="Content Placeholder 2"/>
          <p:cNvSpPr>
            <a:spLocks noGrp="1"/>
          </p:cNvSpPr>
          <p:nvPr>
            <p:ph idx="1"/>
          </p:nvPr>
        </p:nvSpPr>
        <p:spPr/>
        <p:txBody>
          <a:bodyPr>
            <a:normAutofit fontScale="85000" lnSpcReduction="10000"/>
          </a:bodyPr>
          <a:lstStyle/>
          <a:p>
            <a:r>
              <a:rPr lang="en-US" smtClean="0"/>
              <a:t>Distance, size, height, weight, color, sound, money, etc.</a:t>
            </a:r>
          </a:p>
          <a:p>
            <a:r>
              <a:rPr lang="en-US" smtClean="0"/>
              <a:t>Weber – Fechner Law</a:t>
            </a:r>
          </a:p>
          <a:p>
            <a:r>
              <a:rPr lang="en-US" smtClean="0"/>
              <a:t>JNDs: Just Noticeable Differences</a:t>
            </a:r>
          </a:p>
          <a:p>
            <a:endParaRPr lang="en-US" smtClean="0"/>
          </a:p>
          <a:p>
            <a:r>
              <a:rPr lang="en-US" smtClean="0"/>
              <a:t>Larger differences are easier to notice (logarithmic scale)</a:t>
            </a:r>
          </a:p>
          <a:p>
            <a:r>
              <a:rPr lang="en-US" smtClean="0"/>
              <a:t>Context and experience cause the standard to “</a:t>
            </a:r>
            <a:r>
              <a:rPr lang="en-US" b="1" smtClean="0"/>
              <a:t>drift</a:t>
            </a:r>
            <a:r>
              <a:rPr lang="en-US" smtClean="0"/>
              <a:t>”</a:t>
            </a:r>
          </a:p>
          <a:p>
            <a:endParaRPr lang="en-US" smtClean="0"/>
          </a:p>
          <a:p>
            <a:r>
              <a:rPr lang="en-US" smtClean="0"/>
              <a:t>This is why we use measurement instruments where accuracy and precision are important</a:t>
            </a:r>
          </a:p>
        </p:txBody>
      </p:sp>
      <p:sp>
        <p:nvSpPr>
          <p:cNvPr id="65540" name="Slide Number Placeholder 3"/>
          <p:cNvSpPr>
            <a:spLocks noGrp="1"/>
          </p:cNvSpPr>
          <p:nvPr>
            <p:ph type="sldNum" sz="quarter" idx="12"/>
          </p:nvPr>
        </p:nvSpPr>
        <p:spPr bwMode="auto">
          <a:ln>
            <a:round/>
            <a:headEnd/>
            <a:tailEnd/>
          </a:ln>
        </p:spPr>
        <p:txBody>
          <a:bodyPr/>
          <a:lstStyle/>
          <a:p>
            <a:fld id="{F9220365-4147-459C-9FC7-4D68EE83744F}" type="slidenum">
              <a:rPr lang="en-US" smtClean="0"/>
              <a:pPr/>
              <a:t>99</a:t>
            </a:fld>
            <a:endParaRPr lang="en-US"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1202</TotalTime>
  <Words>3892</Words>
  <Application>Microsoft Office PowerPoint</Application>
  <PresentationFormat>On-screen Show (4:3)</PresentationFormat>
  <Paragraphs>1281</Paragraphs>
  <Slides>110</Slides>
  <Notes>68</Notes>
  <HiddenSlides>0</HiddenSlides>
  <MMClips>0</MMClips>
  <ScaleCrop>false</ScaleCrop>
  <HeadingPairs>
    <vt:vector size="4" baseType="variant">
      <vt:variant>
        <vt:lpstr>Theme</vt:lpstr>
      </vt:variant>
      <vt:variant>
        <vt:i4>1</vt:i4>
      </vt:variant>
      <vt:variant>
        <vt:lpstr>Slide Titles</vt:lpstr>
      </vt:variant>
      <vt:variant>
        <vt:i4>110</vt:i4>
      </vt:variant>
    </vt:vector>
  </HeadingPairs>
  <TitlesOfParts>
    <vt:vector size="111" baseType="lpstr">
      <vt:lpstr>Trek</vt:lpstr>
      <vt:lpstr>Human Information Processing  and Cognitive Task Analysis</vt:lpstr>
      <vt:lpstr>Human Machine System Model Interfaces</vt:lpstr>
      <vt:lpstr>Describe 5 human – machine interaction situations</vt:lpstr>
      <vt:lpstr>A Control Model of Human Performance</vt:lpstr>
      <vt:lpstr>Controlling</vt:lpstr>
      <vt:lpstr>Describe 5 Control Situations</vt:lpstr>
      <vt:lpstr>Landing an Airplane   Lots of Information – Attitude, Altitude, Heading and Airspeed  Plus ATC, Radio, ILS, DME, VOR, GPS, AWAS and Synthetic Vision etc. etc.</vt:lpstr>
      <vt:lpstr>Emergency Approach and Landing</vt:lpstr>
      <vt:lpstr>Slide 9</vt:lpstr>
      <vt:lpstr>Emergency Approach and Landing</vt:lpstr>
      <vt:lpstr>Communication Model</vt:lpstr>
      <vt:lpstr>Communicating</vt:lpstr>
      <vt:lpstr>Describe 5 familiar communication situations, Identify typical breakdown opportunities</vt:lpstr>
      <vt:lpstr>Communicating Games</vt:lpstr>
      <vt:lpstr>A Generic Educational Process</vt:lpstr>
      <vt:lpstr>Describe 5 Teaching Situations</vt:lpstr>
      <vt:lpstr>Slide 17</vt:lpstr>
      <vt:lpstr>Slide 18</vt:lpstr>
      <vt:lpstr>Slide 19</vt:lpstr>
      <vt:lpstr>When things go Right Airbus A380 Emergency Landing in Singapore</vt:lpstr>
      <vt:lpstr>When things go right US Airways Flight 1549</vt:lpstr>
      <vt:lpstr>When Things go Wrong Three Mile Island </vt:lpstr>
      <vt:lpstr>Control is Dynamic and Uncertain</vt:lpstr>
      <vt:lpstr>Describe 5 Vehicle Control Situations</vt:lpstr>
      <vt:lpstr>Traditional Human Information Processing Model</vt:lpstr>
      <vt:lpstr>Describe 5 human information processing situations</vt:lpstr>
      <vt:lpstr>The Key to Attention is Strategic Selection</vt:lpstr>
      <vt:lpstr>Attention</vt:lpstr>
      <vt:lpstr>Give 2 Examples of each type of Attention</vt:lpstr>
      <vt:lpstr>Slide 30</vt:lpstr>
      <vt:lpstr>Operational Memory</vt:lpstr>
      <vt:lpstr>Describe 5 situations that involve Operational Memory </vt:lpstr>
      <vt:lpstr>Slide 33</vt:lpstr>
      <vt:lpstr>Which is easier to remember?</vt:lpstr>
      <vt:lpstr>Miller’s Law of Operational Memory   7 + / - 2 chunks</vt:lpstr>
      <vt:lpstr>Factors Affecting Operational Memory</vt:lpstr>
      <vt:lpstr>The Real World is full of Relevant Information, Noise and Distractions, and Individual and Situational Differences</vt:lpstr>
      <vt:lpstr>Cognitive Factors</vt:lpstr>
      <vt:lpstr>People Vary</vt:lpstr>
      <vt:lpstr>Situations Vary</vt:lpstr>
      <vt:lpstr>Describe a situation that involves each of these cognitive functions</vt:lpstr>
      <vt:lpstr>Cognition is complex More opportunities for success or failure</vt:lpstr>
      <vt:lpstr>The pilot in command of the (6 minute) US Airways 1549 was was 57-year-old  Capt. Chesley B. "Sully" Sullenberger</vt:lpstr>
      <vt:lpstr>Describe a complex situation that involves each of these Cognitive Functions</vt:lpstr>
      <vt:lpstr>A Fuzzy Model of Human Control</vt:lpstr>
      <vt:lpstr>Describe a complex human control operation that involves all of these human information processing functions</vt:lpstr>
      <vt:lpstr>Select a common HIP operation and Discuss how “human error” can be caused by a failure of each of these HIP functions</vt:lpstr>
      <vt:lpstr>Fuzzy Awareness With all this Information, Noise, Distraction and Uncertainty no wonder we make</vt:lpstr>
      <vt:lpstr>How Can Technology Help?</vt:lpstr>
      <vt:lpstr>How Can ErgoTechnology Help?</vt:lpstr>
      <vt:lpstr>The Car of the Future</vt:lpstr>
      <vt:lpstr>The Airplane of the Future</vt:lpstr>
      <vt:lpstr>The Student of the Future</vt:lpstr>
      <vt:lpstr>Does Fitts List need Reevaluating in the light of Contemporary Information Technology?</vt:lpstr>
      <vt:lpstr>Machines (computers) are:</vt:lpstr>
      <vt:lpstr>Develop a new “Fitts List”</vt:lpstr>
      <vt:lpstr>Managing your Money - “it ate my card!”</vt:lpstr>
      <vt:lpstr>Controlling the TV - in the dark</vt:lpstr>
      <vt:lpstr>Football</vt:lpstr>
      <vt:lpstr>Slide 60</vt:lpstr>
      <vt:lpstr>Safety? </vt:lpstr>
      <vt:lpstr>Safety Practice Design, Isolate, Operate, Mitigate </vt:lpstr>
      <vt:lpstr>More Serious Errors</vt:lpstr>
      <vt:lpstr>Landing an Airplane </vt:lpstr>
      <vt:lpstr>Slide 65</vt:lpstr>
      <vt:lpstr>Controlling the Mars Rover with a time a lag of between 3 and 20 minutes</vt:lpstr>
      <vt:lpstr>Three Mile Island  Lots of warnings went off in a short time period</vt:lpstr>
      <vt:lpstr>Which way should I go?  Visual search at 100km/s</vt:lpstr>
      <vt:lpstr>A near mid air collision  -wrong number</vt:lpstr>
      <vt:lpstr>Accident: Avoidance, Prevention, Analysis, Mitigation</vt:lpstr>
      <vt:lpstr>Safety Management  - The Hierarchy of Controls</vt:lpstr>
      <vt:lpstr>Human Information Processing</vt:lpstr>
      <vt:lpstr>Human Information Management</vt:lpstr>
      <vt:lpstr>We measure human control performance outcomes in terms of Time, Error and Consequences</vt:lpstr>
      <vt:lpstr>Why Feedback Control Doesn’t Work</vt:lpstr>
      <vt:lpstr>We add Displays and Controls (Physical Interfaces) to help us with the Control Task</vt:lpstr>
      <vt:lpstr>Human – Machine System</vt:lpstr>
      <vt:lpstr>Expectancy – Prediction – Population Stereotypes</vt:lpstr>
      <vt:lpstr>Human Sensory Variability</vt:lpstr>
      <vt:lpstr>Slide 80</vt:lpstr>
      <vt:lpstr>Can you read this?</vt:lpstr>
      <vt:lpstr>Focused Attention</vt:lpstr>
      <vt:lpstr>Divided Attention</vt:lpstr>
      <vt:lpstr>Vigilance Decrement</vt:lpstr>
      <vt:lpstr>Response and Decision Times and Accuracy</vt:lpstr>
      <vt:lpstr>Reaction Time - Demonstration</vt:lpstr>
      <vt:lpstr>Reaction Time - Games</vt:lpstr>
      <vt:lpstr>Reaction Time – Question</vt:lpstr>
      <vt:lpstr>Slide 89</vt:lpstr>
      <vt:lpstr>Slide 90</vt:lpstr>
      <vt:lpstr>Computation, Communication and Control</vt:lpstr>
      <vt:lpstr>Cognition is complex</vt:lpstr>
      <vt:lpstr>Slide 93</vt:lpstr>
      <vt:lpstr>The Bucket Model</vt:lpstr>
      <vt:lpstr>Spatial Memory Drift</vt:lpstr>
      <vt:lpstr>Numeric Memory</vt:lpstr>
      <vt:lpstr>Can you remember this?</vt:lpstr>
      <vt:lpstr>Decisions</vt:lpstr>
      <vt:lpstr>Judging - Psychophysics</vt:lpstr>
      <vt:lpstr>Near Mid Air Collisions (NMAC)</vt:lpstr>
      <vt:lpstr>Complex Judgments</vt:lpstr>
      <vt:lpstr>Expertise</vt:lpstr>
      <vt:lpstr>Guessing and Bias</vt:lpstr>
      <vt:lpstr>Sensory Motor Skills</vt:lpstr>
      <vt:lpstr>Applications of Motor Skill Learning:  De Jongs Law</vt:lpstr>
      <vt:lpstr>Fitts Law</vt:lpstr>
      <vt:lpstr>Actual Targets</vt:lpstr>
      <vt:lpstr>Some Aviation and HF Slides</vt:lpstr>
      <vt:lpstr>Landing an Airplane </vt:lpstr>
      <vt:lpstr>Slide 110</vt:lpstr>
    </vt:vector>
  </TitlesOfParts>
  <Company>National University of Singapore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Fuzzy Awareness</dc:title>
  <dc:creator>ISEJBP</dc:creator>
  <cp:lastModifiedBy>SIM</cp:lastModifiedBy>
  <cp:revision>127</cp:revision>
  <dcterms:created xsi:type="dcterms:W3CDTF">2012-05-15T05:07:45Z</dcterms:created>
  <dcterms:modified xsi:type="dcterms:W3CDTF">2014-05-20T01:32:44Z</dcterms:modified>
</cp:coreProperties>
</file>