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256" r:id="rId2"/>
    <p:sldId id="301" r:id="rId3"/>
    <p:sldId id="303" r:id="rId4"/>
    <p:sldId id="311" r:id="rId5"/>
    <p:sldId id="263" r:id="rId6"/>
    <p:sldId id="287" r:id="rId7"/>
    <p:sldId id="300" r:id="rId8"/>
    <p:sldId id="265" r:id="rId9"/>
    <p:sldId id="272" r:id="rId10"/>
    <p:sldId id="270" r:id="rId11"/>
    <p:sldId id="266" r:id="rId12"/>
    <p:sldId id="258" r:id="rId13"/>
    <p:sldId id="264" r:id="rId14"/>
    <p:sldId id="271" r:id="rId15"/>
    <p:sldId id="281" r:id="rId16"/>
    <p:sldId id="298" r:id="rId17"/>
    <p:sldId id="297" r:id="rId18"/>
    <p:sldId id="280" r:id="rId19"/>
    <p:sldId id="299" r:id="rId20"/>
    <p:sldId id="302" r:id="rId21"/>
    <p:sldId id="257" r:id="rId22"/>
    <p:sldId id="274" r:id="rId23"/>
    <p:sldId id="291" r:id="rId24"/>
    <p:sldId id="292" r:id="rId25"/>
    <p:sldId id="289" r:id="rId26"/>
    <p:sldId id="293" r:id="rId27"/>
    <p:sldId id="288" r:id="rId28"/>
    <p:sldId id="275" r:id="rId29"/>
    <p:sldId id="295" r:id="rId30"/>
    <p:sldId id="306" r:id="rId31"/>
    <p:sldId id="318" r:id="rId32"/>
    <p:sldId id="261" r:id="rId33"/>
    <p:sldId id="312" r:id="rId34"/>
    <p:sldId id="296" r:id="rId35"/>
    <p:sldId id="277" r:id="rId36"/>
    <p:sldId id="279" r:id="rId37"/>
    <p:sldId id="284" r:id="rId38"/>
    <p:sldId id="260" r:id="rId39"/>
    <p:sldId id="259" r:id="rId40"/>
    <p:sldId id="304" r:id="rId41"/>
    <p:sldId id="308" r:id="rId42"/>
    <p:sldId id="309" r:id="rId43"/>
    <p:sldId id="307" r:id="rId44"/>
    <p:sldId id="313" r:id="rId45"/>
    <p:sldId id="314" r:id="rId46"/>
    <p:sldId id="315" r:id="rId47"/>
    <p:sldId id="316" r:id="rId48"/>
    <p:sldId id="31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FFFF66"/>
    <a:srgbClr val="3E21EB"/>
    <a:srgbClr val="305480"/>
    <a:srgbClr val="99CCFF"/>
    <a:srgbClr val="990099"/>
    <a:srgbClr val="CC0099"/>
    <a:srgbClr val="137BF9"/>
    <a:srgbClr val="0076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3AB183-C985-424A-ADE2-38A8E28AA9ED}" type="datetimeFigureOut">
              <a:rPr lang="en-US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81F762-D25D-4CA5-8138-6558CE3EF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15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94B7AC-30C5-4EC5-8F59-3BCDE962D07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A2F12-4D27-437F-8338-1EBE2320CB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DF1845-76A0-4C22-850C-18FE86518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DC0F4-DE07-447D-9FF2-0A79461A6C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A010A-0F52-4D7F-A40C-90105CF838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2AC478-7B64-4A2A-984B-A546BED1C6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8333D-7F1F-4F62-B564-9400EF3D030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DE0BCB-DD81-454E-AC59-9E7655D93E1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CD180-D7FE-4131-B311-7A26C17252F5}" type="datetime1">
              <a:rPr lang="en-US" smtClean="0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8BA7BF9-D32B-4F6B-9612-D389B6E87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2DA8A-2054-4FA8-A3A8-712ACD5E9DAD}" type="datetime1">
              <a:rPr lang="en-US" smtClean="0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347BF-875C-4EAA-B513-C6C3F6C716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EBC01-3FD8-4610-95C2-A16715DAA9B7}" type="datetime1">
              <a:rPr lang="en-US" smtClean="0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F4124-733D-4752-9DBD-4B31E3B37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30FAE-2817-4760-B17E-D50916ADC48C}" type="datetime1">
              <a:rPr lang="en-US" smtClean="0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21187AD-0078-41F9-B609-D13A2AA37E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D0C4A-2A33-43D8-BB79-020B4479034A}" type="datetime1">
              <a:rPr lang="en-US" smtClean="0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182A0-EF17-49B4-BA0A-5CF61F88D9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A67F7-2491-497D-9E0B-C7F4BCA9A020}" type="datetime1">
              <a:rPr lang="en-US" smtClean="0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B969F-0ADD-42D8-B6D3-B0C61BB1F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3D45BB-3B98-4C00-840D-591CB921C540}" type="datetime1">
              <a:rPr lang="en-US" smtClean="0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0D4583F-9D66-4DDE-9BBA-E846F2CF9F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00E87-72AA-4615-B23F-40B480E5C102}" type="datetime1">
              <a:rPr lang="en-US" smtClean="0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08C97-5C44-42B1-8FCD-9B2B529C7F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B1CFD-2550-4CD8-A149-A1E9F69DBBD1}" type="datetime1">
              <a:rPr lang="en-US" smtClean="0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DE763-C79D-4329-A414-C46D9E0F34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867EE-496D-4C1B-91B4-71CAED6F8B56}" type="datetime1">
              <a:rPr lang="en-US" smtClean="0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068F8-0DB0-4E40-AAFF-15DE9BF510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19260-9D92-4771-A70B-A4EF154329E1}" type="datetime1">
              <a:rPr lang="en-US" smtClean="0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67165-0ADF-4F87-9645-F732B6A17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6A3DFB-7DC9-4DF1-BDC0-087D038F74FA}" type="datetime1">
              <a:rPr lang="en-US" smtClean="0"/>
              <a:pPr>
                <a:defRPr/>
              </a:pPr>
              <a:t>08/01/2013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28D581-A6F5-4264-BCB9-7B96BBDA7C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e/Working-memory-en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57200"/>
            <a:ext cx="8839200" cy="3733799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/>
              <a:t>Fuzzy Awareness</a:t>
            </a:r>
            <a:br>
              <a:rPr lang="en-US" sz="6000" b="1" dirty="0" smtClean="0"/>
            </a:br>
            <a:r>
              <a:rPr lang="en-US" b="1" dirty="0" smtClean="0"/>
              <a:t>and </a:t>
            </a:r>
            <a:br>
              <a:rPr lang="en-US" b="1" dirty="0" smtClean="0"/>
            </a:br>
            <a:r>
              <a:rPr lang="en-US" b="1" dirty="0" smtClean="0"/>
              <a:t>ErgoTechnology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458200" cy="175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Brian Peacock, Chai Kah Hin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Department of Industrial and Systems Engineering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National University of Singapore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381000" y="533400"/>
            <a:ext cx="14478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1219200" y="1371600"/>
            <a:ext cx="14478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1600200" y="228600"/>
            <a:ext cx="14478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5943600" y="609600"/>
            <a:ext cx="14478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7010400" y="1295400"/>
            <a:ext cx="14478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7086600" y="152400"/>
            <a:ext cx="14478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US Airways Flight 1549</a:t>
            </a:r>
            <a:endParaRPr lang="en-US" i="1" dirty="0" smtClean="0"/>
          </a:p>
        </p:txBody>
      </p:sp>
      <p:sp>
        <p:nvSpPr>
          <p:cNvPr id="256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8826F-2F5C-43A2-B10D-67BCDD2D722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25603" name="Picture 2" descr="http://www.foxnews.com/images/493327/3_67_011709_crashvide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9813" y="-260080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www.foxnews.com/images/493327/3_67_011709_crashvide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9813" y="-260080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http://www.foxnews.com/images/493327/3_27_011709_crashvideo.jpg"/>
          <p:cNvPicPr>
            <a:picLocks noChangeAspect="1" noChangeArrowheads="1"/>
          </p:cNvPicPr>
          <p:nvPr/>
        </p:nvPicPr>
        <p:blipFill>
          <a:blip r:embed="rId5" cstate="print"/>
          <a:srcRect t="10001" r="2499" b="8189"/>
          <a:stretch>
            <a:fillRect/>
          </a:stretch>
        </p:blipFill>
        <p:spPr bwMode="auto">
          <a:xfrm>
            <a:off x="1524000" y="1143000"/>
            <a:ext cx="6324600" cy="474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2512A3-1D80-4173-9190-60C6A52946A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Footer Placeholder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029200"/>
            <a:ext cx="8610600" cy="168789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These pilots had just six minutes to solve this problem when both engines failed due to a bird strike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DB46F-05D9-4924-A054-878D63CF03A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>
          <a:xfrm>
            <a:off x="1828800" y="304800"/>
            <a:ext cx="7315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Three Mile Island</a:t>
            </a:r>
            <a:br>
              <a:rPr lang="en-US" sz="4000" b="1" dirty="0" smtClean="0"/>
            </a:br>
            <a:endParaRPr lang="en-US" sz="4000" b="1" dirty="0" smtClean="0"/>
          </a:p>
        </p:txBody>
      </p:sp>
      <p:pic>
        <p:nvPicPr>
          <p:cNvPr id="32772" name="Picture 2" descr="http://www.animatedsoftware.com/hotwords/control_room/tmi2_control_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107" y="1219200"/>
            <a:ext cx="5184093" cy="515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077272-5957-46B7-97F7-EE85E55AA12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pic>
        <p:nvPicPr>
          <p:cNvPr id="8" name="Picture 4" descr="800px-Airbus_A380_cockp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6482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3810000"/>
            <a:ext cx="2438400" cy="519351"/>
          </a:xfrm>
          <a:prstGeom prst="wedgeEllipseCallout">
            <a:avLst>
              <a:gd name="adj1" fmla="val -31092"/>
              <a:gd name="adj2" fmla="val 163821"/>
            </a:avLst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Looks similar?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914400"/>
            <a:ext cx="3048000" cy="272659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More than 90 warnings went off in this nuclear power plant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2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/>
              <a:t>Traditional </a:t>
            </a:r>
            <a:r>
              <a:rPr lang="en-US" sz="3600" b="1" dirty="0" smtClean="0"/>
              <a:t>Human Information Processing </a:t>
            </a:r>
            <a:r>
              <a:rPr lang="en-US" sz="3200" b="1" dirty="0" smtClean="0"/>
              <a:t>Model</a:t>
            </a:r>
            <a:endParaRPr lang="en-US" sz="3200" b="1" i="1" dirty="0" smtClean="0"/>
          </a:p>
        </p:txBody>
      </p:sp>
      <p:sp>
        <p:nvSpPr>
          <p:cNvPr id="204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23D3C-AF3D-493B-9BB2-0E1628CD5EC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pSp>
        <p:nvGrpSpPr>
          <p:cNvPr id="20483" name="Group 1"/>
          <p:cNvGrpSpPr>
            <a:grpSpLocks/>
          </p:cNvGrpSpPr>
          <p:nvPr/>
        </p:nvGrpSpPr>
        <p:grpSpPr bwMode="auto">
          <a:xfrm>
            <a:off x="381000" y="2209800"/>
            <a:ext cx="8458200" cy="4210050"/>
            <a:chOff x="342900" y="1181100"/>
            <a:chExt cx="8115300" cy="5372100"/>
          </a:xfrm>
        </p:grpSpPr>
        <p:sp>
          <p:nvSpPr>
            <p:cNvPr id="3" name="Rectangle 2"/>
            <p:cNvSpPr/>
            <p:nvPr/>
          </p:nvSpPr>
          <p:spPr>
            <a:xfrm>
              <a:off x="685649" y="4019191"/>
              <a:ext cx="1295681" cy="91393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Senses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18989" y="3414407"/>
              <a:ext cx="1372530" cy="915622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Perception</a:t>
              </a:r>
            </a:p>
          </p:txBody>
        </p:sp>
        <p:sp>
          <p:nvSpPr>
            <p:cNvPr id="5" name="Cloud 4"/>
            <p:cNvSpPr/>
            <p:nvPr/>
          </p:nvSpPr>
          <p:spPr>
            <a:xfrm>
              <a:off x="4418994" y="3885733"/>
              <a:ext cx="2134878" cy="915622"/>
            </a:xfrm>
            <a:prstGeom prst="cloud">
              <a:avLst/>
            </a:prstGeom>
            <a:solidFill>
              <a:srgbClr val="FF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Cognition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Learning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649" y="2667719"/>
              <a:ext cx="1295681" cy="91393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Attention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0167" y="2667719"/>
              <a:ext cx="1676855" cy="913933"/>
            </a:xfrm>
            <a:prstGeom prst="rect">
              <a:avLst/>
            </a:prstGeom>
            <a:solidFill>
              <a:srgbClr val="F880DE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Operational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Memory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4301" y="1181100"/>
              <a:ext cx="5485513" cy="533831"/>
            </a:xfrm>
            <a:prstGeom prst="rect">
              <a:avLst/>
            </a:prstGeom>
            <a:solidFill>
              <a:srgbClr val="F880DE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Long Term Memory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195" y="3885733"/>
              <a:ext cx="1600005" cy="915622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Effectors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Management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10357" y="5029416"/>
              <a:ext cx="1295682" cy="91393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Effectors</a:t>
              </a:r>
            </a:p>
          </p:txBody>
        </p:sp>
        <p:cxnSp>
          <p:nvCxnSpPr>
            <p:cNvPr id="11" name="Straight Arrow Connector 10"/>
            <p:cNvCxnSpPr>
              <a:stCxn id="5" idx="0"/>
              <a:endCxn id="9" idx="1"/>
            </p:cNvCxnSpPr>
            <p:nvPr/>
          </p:nvCxnSpPr>
          <p:spPr>
            <a:xfrm>
              <a:off x="6552334" y="4343544"/>
              <a:ext cx="305861" cy="169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3"/>
              <a:endCxn id="7" idx="1"/>
            </p:cNvCxnSpPr>
            <p:nvPr/>
          </p:nvCxnSpPr>
          <p:spPr>
            <a:xfrm>
              <a:off x="1981330" y="3123841"/>
              <a:ext cx="281883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2"/>
            </p:cNvCxnSpPr>
            <p:nvPr/>
          </p:nvCxnSpPr>
          <p:spPr>
            <a:xfrm rot="5400000" flipH="1" flipV="1">
              <a:off x="5487323" y="3733844"/>
              <a:ext cx="304081" cy="3074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2"/>
              <a:endCxn id="3" idx="0"/>
            </p:cNvCxnSpPr>
            <p:nvPr/>
          </p:nvCxnSpPr>
          <p:spPr>
            <a:xfrm>
              <a:off x="1334258" y="3581652"/>
              <a:ext cx="0" cy="437538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 rot="5400000">
              <a:off x="7542554" y="4914693"/>
              <a:ext cx="229750" cy="3074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hape 66"/>
            <p:cNvCxnSpPr>
              <a:stCxn id="17" idx="1"/>
              <a:endCxn id="3" idx="2"/>
            </p:cNvCxnSpPr>
            <p:nvPr/>
          </p:nvCxnSpPr>
          <p:spPr>
            <a:xfrm rot="10800000">
              <a:off x="1334258" y="4933124"/>
              <a:ext cx="722385" cy="554103"/>
            </a:xfrm>
            <a:prstGeom prst="bent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056643" y="5257477"/>
              <a:ext cx="3963893" cy="45781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System Feedback</a:t>
              </a:r>
            </a:p>
          </p:txBody>
        </p:sp>
        <p:cxnSp>
          <p:nvCxnSpPr>
            <p:cNvPr id="18" name="Straight Arrow Connector 17"/>
            <p:cNvCxnSpPr>
              <a:stCxn id="10" idx="1"/>
              <a:endCxn id="17" idx="3"/>
            </p:cNvCxnSpPr>
            <p:nvPr/>
          </p:nvCxnSpPr>
          <p:spPr>
            <a:xfrm rot="10800000">
              <a:off x="6020536" y="5487227"/>
              <a:ext cx="98982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056643" y="6095389"/>
              <a:ext cx="3963893" cy="45781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Environment</a:t>
              </a:r>
            </a:p>
          </p:txBody>
        </p:sp>
        <p:cxnSp>
          <p:nvCxnSpPr>
            <p:cNvPr id="20" name="Straight Arrow Connector 19"/>
            <p:cNvCxnSpPr>
              <a:stCxn id="19" idx="0"/>
              <a:endCxn id="17" idx="2"/>
            </p:cNvCxnSpPr>
            <p:nvPr/>
          </p:nvCxnSpPr>
          <p:spPr>
            <a:xfrm rot="5400000" flipH="1" flipV="1">
              <a:off x="3848538" y="5904723"/>
              <a:ext cx="380101" cy="461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42900" y="1910895"/>
              <a:ext cx="1981179" cy="38179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Prediction</a:t>
              </a:r>
            </a:p>
          </p:txBody>
        </p:sp>
        <p:cxnSp>
          <p:nvCxnSpPr>
            <p:cNvPr id="22" name="Straight Arrow Connector 21"/>
            <p:cNvCxnSpPr>
              <a:stCxn id="6" idx="0"/>
              <a:endCxn id="21" idx="2"/>
            </p:cNvCxnSpPr>
            <p:nvPr/>
          </p:nvCxnSpPr>
          <p:spPr>
            <a:xfrm flipH="1" flipV="1">
              <a:off x="1334258" y="2292685"/>
              <a:ext cx="0" cy="375033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136"/>
            <p:cNvCxnSpPr>
              <a:stCxn id="6" idx="3"/>
              <a:endCxn id="4" idx="0"/>
            </p:cNvCxnSpPr>
            <p:nvPr/>
          </p:nvCxnSpPr>
          <p:spPr>
            <a:xfrm>
              <a:off x="1981330" y="3123841"/>
              <a:ext cx="1523156" cy="290566"/>
            </a:xfrm>
            <a:prstGeom prst="bent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3"/>
              <a:endCxn id="7" idx="3"/>
            </p:cNvCxnSpPr>
            <p:nvPr/>
          </p:nvCxnSpPr>
          <p:spPr>
            <a:xfrm flipH="1">
              <a:off x="6477022" y="1448016"/>
              <a:ext cx="1902792" cy="1675825"/>
            </a:xfrm>
            <a:prstGeom prst="bentConnector3">
              <a:avLst>
                <a:gd name="adj1" fmla="val -12010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4" idx="2"/>
              <a:endCxn id="5" idx="1"/>
            </p:cNvCxnSpPr>
            <p:nvPr/>
          </p:nvCxnSpPr>
          <p:spPr>
            <a:xfrm rot="16200000" flipH="1">
              <a:off x="4260257" y="3574258"/>
              <a:ext cx="469636" cy="1981178"/>
            </a:xfrm>
            <a:prstGeom prst="bentConnector3">
              <a:avLst>
                <a:gd name="adj1" fmla="val 148837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endCxn id="4" idx="1"/>
            </p:cNvCxnSpPr>
            <p:nvPr/>
          </p:nvCxnSpPr>
          <p:spPr>
            <a:xfrm flipV="1">
              <a:off x="1904480" y="3872219"/>
              <a:ext cx="914509" cy="457811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8"/>
            <p:cNvCxnSpPr>
              <a:stCxn id="7" idx="0"/>
              <a:endCxn id="21" idx="3"/>
            </p:cNvCxnSpPr>
            <p:nvPr/>
          </p:nvCxnSpPr>
          <p:spPr>
            <a:xfrm rot="16200000" flipV="1">
              <a:off x="3698757" y="727112"/>
              <a:ext cx="565928" cy="3315284"/>
            </a:xfrm>
            <a:prstGeom prst="bent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45"/>
            <p:cNvCxnSpPr>
              <a:stCxn id="8" idx="2"/>
              <a:endCxn id="21" idx="3"/>
            </p:cNvCxnSpPr>
            <p:nvPr/>
          </p:nvCxnSpPr>
          <p:spPr>
            <a:xfrm rot="5400000">
              <a:off x="3787523" y="251487"/>
              <a:ext cx="386859" cy="3313748"/>
            </a:xfrm>
            <a:prstGeom prst="bent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Slide Number Placeholder 3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2244C0-5880-4BF0-94F1-D40648DDFC9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0" name="Footer Placeholder 39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" y="1295400"/>
            <a:ext cx="8763000" cy="47607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Human error can result from a failure or overload at any stage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3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Cognition is complex</a:t>
            </a:r>
            <a:br>
              <a:rPr lang="en-US" sz="4000" b="1" dirty="0" smtClean="0"/>
            </a:br>
            <a:r>
              <a:rPr lang="en-US" sz="2800" b="1" i="1" dirty="0" smtClean="0"/>
              <a:t>More opportunities for success or failure</a:t>
            </a:r>
            <a:endParaRPr lang="en-US" sz="4000" b="1" i="1" dirty="0" smtClean="0"/>
          </a:p>
        </p:txBody>
      </p:sp>
      <p:sp>
        <p:nvSpPr>
          <p:cNvPr id="235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A833B-6189-4D5B-B7DE-14BD5FD808C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9600" y="4800600"/>
            <a:ext cx="2286000" cy="53340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Evaluating</a:t>
            </a:r>
          </a:p>
        </p:txBody>
      </p:sp>
      <p:sp>
        <p:nvSpPr>
          <p:cNvPr id="49" name="Oval 48"/>
          <p:cNvSpPr/>
          <p:nvPr/>
        </p:nvSpPr>
        <p:spPr>
          <a:xfrm>
            <a:off x="1905000" y="1676400"/>
            <a:ext cx="2286000" cy="53340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Diagnosing</a:t>
            </a:r>
          </a:p>
        </p:txBody>
      </p:sp>
      <p:sp>
        <p:nvSpPr>
          <p:cNvPr id="50" name="Oval 49"/>
          <p:cNvSpPr/>
          <p:nvPr/>
        </p:nvSpPr>
        <p:spPr>
          <a:xfrm>
            <a:off x="685800" y="2438400"/>
            <a:ext cx="2286000" cy="53340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Judging</a:t>
            </a:r>
          </a:p>
        </p:txBody>
      </p:sp>
      <p:sp>
        <p:nvSpPr>
          <p:cNvPr id="51" name="Oval 50"/>
          <p:cNvSpPr/>
          <p:nvPr/>
        </p:nvSpPr>
        <p:spPr>
          <a:xfrm>
            <a:off x="304800" y="3200400"/>
            <a:ext cx="2286000" cy="53340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Deciding</a:t>
            </a:r>
          </a:p>
        </p:txBody>
      </p:sp>
      <p:sp>
        <p:nvSpPr>
          <p:cNvPr id="52" name="Oval 51"/>
          <p:cNvSpPr/>
          <p:nvPr/>
        </p:nvSpPr>
        <p:spPr>
          <a:xfrm>
            <a:off x="304800" y="4114800"/>
            <a:ext cx="2286000" cy="53340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53" name="Oval 52"/>
          <p:cNvSpPr/>
          <p:nvPr/>
        </p:nvSpPr>
        <p:spPr>
          <a:xfrm>
            <a:off x="6208713" y="4572000"/>
            <a:ext cx="2651125" cy="53340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Investigating</a:t>
            </a:r>
          </a:p>
        </p:txBody>
      </p:sp>
      <p:sp>
        <p:nvSpPr>
          <p:cNvPr id="54" name="Oval 53"/>
          <p:cNvSpPr/>
          <p:nvPr/>
        </p:nvSpPr>
        <p:spPr>
          <a:xfrm>
            <a:off x="1905000" y="5562600"/>
            <a:ext cx="2286000" cy="53340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Predicting</a:t>
            </a:r>
          </a:p>
        </p:txBody>
      </p:sp>
      <p:sp>
        <p:nvSpPr>
          <p:cNvPr id="56" name="Oval 55"/>
          <p:cNvSpPr/>
          <p:nvPr/>
        </p:nvSpPr>
        <p:spPr>
          <a:xfrm>
            <a:off x="6096000" y="2057400"/>
            <a:ext cx="2286000" cy="53340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Analyzing</a:t>
            </a:r>
          </a:p>
        </p:txBody>
      </p:sp>
      <p:sp>
        <p:nvSpPr>
          <p:cNvPr id="57" name="Oval 56"/>
          <p:cNvSpPr/>
          <p:nvPr/>
        </p:nvSpPr>
        <p:spPr>
          <a:xfrm>
            <a:off x="6553200" y="3581400"/>
            <a:ext cx="2286000" cy="76200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58" name="Cloud 57"/>
          <p:cNvSpPr/>
          <p:nvPr/>
        </p:nvSpPr>
        <p:spPr>
          <a:xfrm>
            <a:off x="3130550" y="2438400"/>
            <a:ext cx="3270250" cy="2409825"/>
          </a:xfrm>
          <a:prstGeom prst="cloud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Cognition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Learning</a:t>
            </a:r>
          </a:p>
        </p:txBody>
      </p:sp>
      <p:sp>
        <p:nvSpPr>
          <p:cNvPr id="59" name="Oval 58"/>
          <p:cNvSpPr/>
          <p:nvPr/>
        </p:nvSpPr>
        <p:spPr>
          <a:xfrm>
            <a:off x="4572000" y="5334000"/>
            <a:ext cx="2640013" cy="99060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Interpolating and Extrapolating</a:t>
            </a:r>
          </a:p>
        </p:txBody>
      </p:sp>
      <p:sp>
        <p:nvSpPr>
          <p:cNvPr id="16" name="Oval 15"/>
          <p:cNvSpPr/>
          <p:nvPr/>
        </p:nvSpPr>
        <p:spPr>
          <a:xfrm>
            <a:off x="4114800" y="1371600"/>
            <a:ext cx="3067050" cy="533400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Understanding</a:t>
            </a:r>
          </a:p>
        </p:txBody>
      </p:sp>
      <p:sp>
        <p:nvSpPr>
          <p:cNvPr id="17" name="Oval 16"/>
          <p:cNvSpPr/>
          <p:nvPr/>
        </p:nvSpPr>
        <p:spPr>
          <a:xfrm>
            <a:off x="6400800" y="2819400"/>
            <a:ext cx="2443163" cy="484188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Synthesizing</a:t>
            </a:r>
          </a:p>
        </p:txBody>
      </p:sp>
      <p:sp>
        <p:nvSpPr>
          <p:cNvPr id="19" name="Slide Number Placeholder 1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B49AEF-99A2-4C7C-AE95-FD65BEED08D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" name="Footer Placeholder 19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http://www.foxnews.com/images/493327/3_27_011709_crashvideo.jpg"/>
          <p:cNvPicPr>
            <a:picLocks noChangeAspect="1" noChangeArrowheads="1"/>
          </p:cNvPicPr>
          <p:nvPr/>
        </p:nvPicPr>
        <p:blipFill>
          <a:blip r:embed="rId3" cstate="print"/>
          <a:srcRect t="10001" r="2499" b="8189"/>
          <a:stretch>
            <a:fillRect/>
          </a:stretch>
        </p:blipFill>
        <p:spPr bwMode="auto">
          <a:xfrm>
            <a:off x="0" y="-37875"/>
            <a:ext cx="9144000" cy="68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Title 17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i="1" dirty="0" smtClean="0">
                <a:solidFill>
                  <a:srgbClr val="FFFF00"/>
                </a:solidFill>
              </a:rPr>
              <a:t>The pilot in command of the (6 minute) US Airways 1549 was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was</a:t>
            </a:r>
            <a:r>
              <a:rPr lang="en-US" sz="2800" b="1" i="1" dirty="0" smtClean="0">
                <a:solidFill>
                  <a:srgbClr val="FFFF00"/>
                </a:solidFill>
              </a:rPr>
              <a:t> 57-year-old  Capt.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Chesley</a:t>
            </a:r>
            <a:r>
              <a:rPr lang="en-US" sz="2800" b="1" i="1" dirty="0" smtClean="0">
                <a:solidFill>
                  <a:srgbClr val="FFFF00"/>
                </a:solidFill>
              </a:rPr>
              <a:t> B. "Sully"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Sullenberger</a:t>
            </a:r>
            <a:endParaRPr lang="en-US" sz="3200" b="1" i="1" dirty="0" smtClean="0">
              <a:solidFill>
                <a:srgbClr val="FFFF00"/>
              </a:solidFill>
            </a:endParaRPr>
          </a:p>
        </p:txBody>
      </p:sp>
      <p:sp>
        <p:nvSpPr>
          <p:cNvPr id="286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A0E66-5ADD-4D55-9F41-4D8995ADB8A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8" name="Oval 47"/>
          <p:cNvSpPr/>
          <p:nvPr/>
        </p:nvSpPr>
        <p:spPr bwMode="auto">
          <a:xfrm>
            <a:off x="1343025" y="4413250"/>
            <a:ext cx="1771650" cy="465138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Evaluating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2995613" y="2667000"/>
            <a:ext cx="1770062" cy="465138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Diagnosing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1547813" y="2286000"/>
            <a:ext cx="1771650" cy="465138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Judging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1243013" y="3189288"/>
            <a:ext cx="1771650" cy="465137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Deciding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1292225" y="3779838"/>
            <a:ext cx="1771650" cy="465137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Planning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5032375" y="4648200"/>
            <a:ext cx="2054225" cy="463550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Investigating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1928813" y="4953000"/>
            <a:ext cx="1771650" cy="463550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Predicting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5510213" y="3048000"/>
            <a:ext cx="1770062" cy="465138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Analyzing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5281613" y="3962400"/>
            <a:ext cx="1771650" cy="463550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Problem Solving</a:t>
            </a:r>
          </a:p>
        </p:txBody>
      </p:sp>
      <p:sp>
        <p:nvSpPr>
          <p:cNvPr id="58" name="10-Point Star 57"/>
          <p:cNvSpPr/>
          <p:nvPr/>
        </p:nvSpPr>
        <p:spPr bwMode="auto">
          <a:xfrm>
            <a:off x="2889250" y="3273425"/>
            <a:ext cx="2408238" cy="1335088"/>
          </a:xfrm>
          <a:prstGeom prst="star10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</a:rPr>
              <a:t>Cognition</a:t>
            </a:r>
          </a:p>
        </p:txBody>
      </p:sp>
      <p:sp>
        <p:nvSpPr>
          <p:cNvPr id="59" name="Oval 58"/>
          <p:cNvSpPr/>
          <p:nvPr/>
        </p:nvSpPr>
        <p:spPr bwMode="auto">
          <a:xfrm>
            <a:off x="3665538" y="4953000"/>
            <a:ext cx="1984375" cy="696913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00"/>
                </a:solidFill>
              </a:rPr>
              <a:t>Interpolating and Extrapolating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4400550" y="1905000"/>
            <a:ext cx="2362200" cy="549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Goals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90500" y="1066800"/>
            <a:ext cx="1562100" cy="1143000"/>
          </a:xfrm>
          <a:prstGeom prst="wedgeRoundRectCallout">
            <a:avLst>
              <a:gd name="adj1" fmla="val 63343"/>
              <a:gd name="adj2" fmla="val 6640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</a:rPr>
              <a:t>Turns, Height above ground to begin the flare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2781300" y="1066800"/>
            <a:ext cx="1562100" cy="914400"/>
          </a:xfrm>
          <a:prstGeom prst="wedgeRoundRectCallout">
            <a:avLst>
              <a:gd name="adj1" fmla="val 22741"/>
              <a:gd name="adj2" fmla="val 1372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</a:rPr>
              <a:t>Engine failure causes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714500" y="5562600"/>
            <a:ext cx="1562100" cy="914400"/>
          </a:xfrm>
          <a:prstGeom prst="wedgeRoundRectCallout">
            <a:avLst>
              <a:gd name="adj1" fmla="val 41689"/>
              <a:gd name="adj2" fmla="val -855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</a:rPr>
              <a:t>Touch down point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7353300" y="2362200"/>
            <a:ext cx="1562100" cy="914400"/>
          </a:xfrm>
          <a:prstGeom prst="wedgeRoundRectCallout">
            <a:avLst>
              <a:gd name="adj1" fmla="val -102672"/>
              <a:gd name="adj2" fmla="val 372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</a:rPr>
              <a:t>Wind strength and direction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114300" y="2667000"/>
            <a:ext cx="1562100" cy="381000"/>
          </a:xfrm>
          <a:prstGeom prst="wedgeRoundRectCallout">
            <a:avLst>
              <a:gd name="adj1" fmla="val 58832"/>
              <a:gd name="adj2" fmla="val 1209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</a:rPr>
              <a:t>Flaps?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215900" y="4114800"/>
            <a:ext cx="1231900" cy="381000"/>
          </a:xfrm>
          <a:prstGeom prst="wedgeRoundRectCallout">
            <a:avLst>
              <a:gd name="adj1" fmla="val 82290"/>
              <a:gd name="adj2" fmla="val -8816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</a:rPr>
              <a:t>Approach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525463" y="5334000"/>
            <a:ext cx="1150937" cy="914400"/>
          </a:xfrm>
          <a:prstGeom prst="wedgeRoundRectCallout">
            <a:avLst>
              <a:gd name="adj1" fmla="val 73010"/>
              <a:gd name="adj2" fmla="val -12273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</a:rPr>
              <a:t>Pitch effects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5372100" y="5715000"/>
            <a:ext cx="1562100" cy="914400"/>
          </a:xfrm>
          <a:prstGeom prst="wedgeRoundRectCallout">
            <a:avLst>
              <a:gd name="adj1" fmla="val 11914"/>
              <a:gd name="adj2" fmla="val -1284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</a:rPr>
              <a:t>Time and altitude constraints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7200900" y="5334000"/>
            <a:ext cx="1562100" cy="914400"/>
          </a:xfrm>
          <a:prstGeom prst="wedgeRoundRectCallout">
            <a:avLst>
              <a:gd name="adj1" fmla="val -88236"/>
              <a:gd name="adj2" fmla="val -16559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</a:rPr>
              <a:t>Use of pitch and flaps without power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3390900" y="5791200"/>
            <a:ext cx="1562100" cy="914400"/>
          </a:xfrm>
          <a:prstGeom prst="wedgeRoundRectCallout">
            <a:avLst>
              <a:gd name="adj1" fmla="val -13349"/>
              <a:gd name="adj2" fmla="val -9416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</a:rPr>
              <a:t>Apply the rules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</a:rPr>
              <a:t>Improvise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4762500" y="1066800"/>
            <a:ext cx="1562100" cy="685800"/>
          </a:xfrm>
          <a:prstGeom prst="wedgeRoundRectCallout">
            <a:avLst>
              <a:gd name="adj1" fmla="val 27253"/>
              <a:gd name="adj2" fmla="val 13154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</a:rPr>
              <a:t>Safe landing</a:t>
            </a:r>
          </a:p>
        </p:txBody>
      </p:sp>
      <p:sp>
        <p:nvSpPr>
          <p:cNvPr id="30" name="Oval 29"/>
          <p:cNvSpPr/>
          <p:nvPr/>
        </p:nvSpPr>
        <p:spPr>
          <a:xfrm>
            <a:off x="6413500" y="3581400"/>
            <a:ext cx="1914525" cy="415925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Synthesizing</a:t>
            </a:r>
          </a:p>
        </p:txBody>
      </p:sp>
      <p:sp>
        <p:nvSpPr>
          <p:cNvPr id="31" name="Oval 30"/>
          <p:cNvSpPr/>
          <p:nvPr/>
        </p:nvSpPr>
        <p:spPr>
          <a:xfrm>
            <a:off x="4244975" y="2362200"/>
            <a:ext cx="2403475" cy="457200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Understanding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7594600" y="4191000"/>
            <a:ext cx="1397000" cy="685800"/>
          </a:xfrm>
          <a:prstGeom prst="wedgeRoundRectCallout">
            <a:avLst>
              <a:gd name="adj1" fmla="val -19525"/>
              <a:gd name="adj2" fmla="val -9635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</a:rPr>
              <a:t>Adapting the mental model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6802438" y="1219200"/>
            <a:ext cx="1808162" cy="685800"/>
          </a:xfrm>
          <a:prstGeom prst="wedgeRoundRectCallout">
            <a:avLst>
              <a:gd name="adj1" fmla="val -78757"/>
              <a:gd name="adj2" fmla="val 15049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Communications jargon</a:t>
            </a:r>
          </a:p>
        </p:txBody>
      </p:sp>
      <p:sp>
        <p:nvSpPr>
          <p:cNvPr id="34" name="Slide Number Placeholder 3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CBA4387-74FE-4D97-B98F-A04CAA0B349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5" name="Footer Placeholder 3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sp>
        <p:nvSpPr>
          <p:cNvPr id="28705" name="Text Box 32"/>
          <p:cNvSpPr txBox="1">
            <a:spLocks noChangeArrowheads="1"/>
          </p:cNvSpPr>
          <p:nvPr/>
        </p:nvSpPr>
        <p:spPr bwMode="auto">
          <a:xfrm rot="-1381109">
            <a:off x="1447800" y="3004612"/>
            <a:ext cx="5334000" cy="142821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i="1" dirty="0"/>
              <a:t>Expertise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Miller’s Law of Operational Memory 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7 + / - 2 chunks</a:t>
            </a:r>
          </a:p>
        </p:txBody>
      </p:sp>
      <p:sp>
        <p:nvSpPr>
          <p:cNvPr id="430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A6FF9-0654-423E-AB12-7D5C1A4DF79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381000" y="2133600"/>
            <a:ext cx="838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The Magical Number Seven, Plus or Minus Two: Some Limits on Our Capacity for Processing Information</a:t>
            </a:r>
          </a:p>
          <a:p>
            <a:endParaRPr lang="en-US" sz="2800" b="1" dirty="0">
              <a:latin typeface="Calibri" pitchFamily="34" charset="0"/>
            </a:endParaRPr>
          </a:p>
          <a:p>
            <a:r>
              <a:rPr lang="en-US" sz="2800" b="1" dirty="0">
                <a:latin typeface="Calibri" pitchFamily="34" charset="0"/>
              </a:rPr>
              <a:t>by George A. Miller</a:t>
            </a:r>
          </a:p>
          <a:p>
            <a:endParaRPr lang="en-US" sz="2800" b="1" dirty="0">
              <a:latin typeface="Calibri" pitchFamily="34" charset="0"/>
            </a:endParaRPr>
          </a:p>
          <a:p>
            <a:r>
              <a:rPr lang="en-US" sz="2800" b="1" i="1" dirty="0">
                <a:latin typeface="Calibri" pitchFamily="34" charset="0"/>
              </a:rPr>
              <a:t>The Psychological Review, 1956, vol. 63, pp. 81-97</a:t>
            </a:r>
            <a:r>
              <a:rPr lang="en-US" sz="2800" b="1" dirty="0">
                <a:latin typeface="Calibri" pitchFamily="34" charset="0"/>
              </a:rPr>
              <a:t/>
            </a:r>
            <a:br>
              <a:rPr lang="en-US" sz="2800" b="1" dirty="0">
                <a:latin typeface="Calibri" pitchFamily="34" charset="0"/>
              </a:rPr>
            </a:br>
            <a:endParaRPr lang="en-US" sz="2800" b="1" dirty="0">
              <a:latin typeface="Calibri" pitchFamily="34" charset="0"/>
            </a:endParaRP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0" y="4953000"/>
            <a:ext cx="9067800" cy="116853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alibri" pitchFamily="34" charset="0"/>
              </a:rPr>
              <a:t>…….the probability of recall is greater when </a:t>
            </a:r>
            <a:r>
              <a:rPr lang="en-US" sz="2400" b="1" i="1" dirty="0" smtClean="0">
                <a:latin typeface="Calibri" pitchFamily="34" charset="0"/>
              </a:rPr>
              <a:t>a </a:t>
            </a:r>
            <a:r>
              <a:rPr lang="en-US" sz="2400" b="1" i="1" dirty="0">
                <a:latin typeface="Calibri" pitchFamily="34" charset="0"/>
              </a:rPr>
              <a:t>"chunking" strategy is </a:t>
            </a:r>
            <a:r>
              <a:rPr lang="en-US" sz="2400" b="1" i="1" dirty="0" smtClean="0">
                <a:latin typeface="Calibri" pitchFamily="34" charset="0"/>
              </a:rPr>
              <a:t>used, but what is a chunk?</a:t>
            </a:r>
            <a:endParaRPr lang="en-US" sz="2400" b="1" i="1" dirty="0">
              <a:latin typeface="Calibri" pitchFamily="34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534359F-6795-47E1-A413-094B4CB629A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easier to remember?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42874695</a:t>
            </a:r>
          </a:p>
          <a:p>
            <a:pPr lvl="1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59 46 87 24</a:t>
            </a:r>
          </a:p>
          <a:p>
            <a:endParaRPr lang="en-US" dirty="0" smtClean="0"/>
          </a:p>
          <a:p>
            <a:r>
              <a:rPr lang="en-US" dirty="0" smtClean="0"/>
              <a:t>CAT DOG RAT COW</a:t>
            </a:r>
          </a:p>
          <a:p>
            <a:pPr lvl="1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TGA AOC WOA CTR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08C97-5C44-42B1-8FCD-9B2B529C7F0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1371600"/>
            <a:ext cx="4343400" cy="3721715"/>
          </a:xfrm>
          <a:prstGeom prst="cub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 “chunk” can be as big as a house!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019800"/>
            <a:ext cx="457200" cy="457200"/>
          </a:xfrm>
          <a:ln>
            <a:round/>
            <a:headEnd/>
            <a:tailEnd/>
          </a:ln>
        </p:spPr>
        <p:txBody>
          <a:bodyPr/>
          <a:lstStyle/>
          <a:p>
            <a:fld id="{0C74089D-6ABA-4532-A676-1D1D4D49701A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59396" name="Picture 2" descr="C:\Documents and Settings\Brian Peacock\My Documents\My Pictures\10-31-2009 3;36;30 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4191000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Box 6"/>
          <p:cNvSpPr txBox="1">
            <a:spLocks noChangeArrowheads="1"/>
          </p:cNvSpPr>
          <p:nvPr/>
        </p:nvSpPr>
        <p:spPr bwMode="auto">
          <a:xfrm>
            <a:off x="4648200" y="533400"/>
            <a:ext cx="4267200" cy="2554545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00CC"/>
                </a:solidFill>
              </a:rPr>
              <a:t>Welcome to Phoenix Sky Harbor</a:t>
            </a:r>
          </a:p>
          <a:p>
            <a:endParaRPr lang="en-US" sz="2000" dirty="0">
              <a:solidFill>
                <a:srgbClr val="0000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CC"/>
                </a:solidFill>
              </a:rPr>
              <a:t>Taxi via Golf 8, Foxtrot, Foxtrot 12, </a:t>
            </a:r>
            <a:r>
              <a:rPr lang="en-US" sz="2000" b="1" dirty="0" smtClean="0">
                <a:solidFill>
                  <a:srgbClr val="0000CC"/>
                </a:solidFill>
              </a:rPr>
              <a:t>HOLD SHORT </a:t>
            </a:r>
            <a:r>
              <a:rPr lang="en-US" sz="2000" dirty="0" smtClean="0">
                <a:solidFill>
                  <a:srgbClr val="0000CC"/>
                </a:solidFill>
              </a:rPr>
              <a:t>of 25R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CC"/>
                </a:solidFill>
              </a:rPr>
              <a:t>wait for further instructions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CC"/>
                </a:solidFill>
              </a:rPr>
              <a:t>then </a:t>
            </a:r>
            <a:r>
              <a:rPr lang="en-US" sz="2000" dirty="0">
                <a:solidFill>
                  <a:srgbClr val="0000CC"/>
                </a:solidFill>
              </a:rPr>
              <a:t>proceed along Echo 12, Echo, Delta, Tango, Bravo, Charlie 9 to Terminal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3352800"/>
            <a:ext cx="6781800" cy="324594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The pilot will read back these instructions </a:t>
            </a:r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An experienced pilot will know the route “off by heart”. </a:t>
            </a:r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Sometimes pilots have read back the instructions and then forgot to HOLD SHORT!!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3FD7D-C4C5-42AD-A30A-7A80DA9A99C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46084" name="Picture 2" descr="C:\Users\ISEJBP\AppData\Local\Microsoft\Windows\Temporary Internet Files\Content.IE5\GYP8XAPV\MC9002503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42672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3C3D67-7AE6-439A-A2B4-B970BF559DD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" y="304800"/>
            <a:ext cx="8991600" cy="2057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Think of Operational Memory as a Bucket with Limited Capacity – if new stuff comes in older stuff will be kicked out.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Operational Memory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Interference</a:t>
            </a:r>
          </a:p>
          <a:p>
            <a:pPr lvl="1"/>
            <a:r>
              <a:rPr lang="en-US" sz="2000" b="1" dirty="0" smtClean="0"/>
              <a:t>Retroactive</a:t>
            </a:r>
            <a:r>
              <a:rPr lang="en-US" sz="2000" dirty="0" smtClean="0"/>
              <a:t> – information interpolated during the retention period</a:t>
            </a:r>
          </a:p>
          <a:p>
            <a:pPr lvl="1"/>
            <a:r>
              <a:rPr lang="en-US" sz="2000" b="1" dirty="0" smtClean="0"/>
              <a:t>Proactive</a:t>
            </a:r>
            <a:r>
              <a:rPr lang="en-US" sz="2000" dirty="0" smtClean="0"/>
              <a:t> – information presented before the item to be remembered</a:t>
            </a:r>
          </a:p>
          <a:p>
            <a:r>
              <a:rPr lang="en-US" sz="2400" b="1" dirty="0" smtClean="0"/>
              <a:t>Primacy and </a:t>
            </a:r>
            <a:r>
              <a:rPr lang="en-US" sz="2400" b="1" dirty="0" err="1" smtClean="0"/>
              <a:t>recency</a:t>
            </a:r>
            <a:endParaRPr lang="en-US" sz="2400" dirty="0" smtClean="0"/>
          </a:p>
          <a:p>
            <a:pPr lvl="1"/>
            <a:r>
              <a:rPr lang="en-US" sz="2000" dirty="0" smtClean="0"/>
              <a:t>items at the beginning and end of a list are more likely to be remembered than those in the middle</a:t>
            </a:r>
          </a:p>
          <a:p>
            <a:r>
              <a:rPr lang="en-US" sz="2400" b="1" dirty="0" smtClean="0"/>
              <a:t>Rehearsal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it is possible to maintain retention by rehearsing it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08C97-5C44-42B1-8FCD-9B2B529C7F0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1371600"/>
            <a:ext cx="3124200" cy="54531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 smtClean="0"/>
              <a:t>Read the two sets of numbers:</a:t>
            </a:r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r>
              <a:rPr lang="en-US" sz="1600" i="1" dirty="0" smtClean="0"/>
              <a:t>	783962541</a:t>
            </a:r>
          </a:p>
          <a:p>
            <a:r>
              <a:rPr lang="en-US" sz="1600" i="1" smtClean="0"/>
              <a:t>	859476231</a:t>
            </a: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r>
              <a:rPr lang="en-US" sz="1600" i="1" dirty="0" smtClean="0"/>
              <a:t>Close your eyes and repeat the </a:t>
            </a:r>
            <a:r>
              <a:rPr lang="en-US" sz="1600" b="1" i="1" dirty="0" smtClean="0"/>
              <a:t>FIRST </a:t>
            </a:r>
            <a:r>
              <a:rPr lang="en-US" sz="1600" i="1" dirty="0" smtClean="0"/>
              <a:t>set to yourself</a:t>
            </a:r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r>
              <a:rPr lang="en-US" sz="1600" i="1" dirty="0" smtClean="0"/>
              <a:t>Open your eyes and check your mistakes</a:t>
            </a:r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r>
              <a:rPr lang="en-US" sz="1600" i="1" dirty="0" smtClean="0"/>
              <a:t>Now group the digits and try again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/>
          <a:lstStyle/>
          <a:p>
            <a:r>
              <a:rPr lang="en-US" sz="2400" dirty="0" smtClean="0"/>
              <a:t>Human Information Processing</a:t>
            </a:r>
          </a:p>
          <a:p>
            <a:r>
              <a:rPr lang="en-US" sz="2400" dirty="0" smtClean="0"/>
              <a:t>Cognition</a:t>
            </a:r>
          </a:p>
          <a:p>
            <a:r>
              <a:rPr lang="en-US" sz="2400" dirty="0" smtClean="0"/>
              <a:t>Operational Memory</a:t>
            </a:r>
          </a:p>
          <a:p>
            <a:r>
              <a:rPr lang="en-US" sz="2400" dirty="0" smtClean="0"/>
              <a:t>Attention</a:t>
            </a:r>
          </a:p>
          <a:p>
            <a:r>
              <a:rPr lang="en-US" sz="2400" dirty="0" smtClean="0"/>
              <a:t>Situation Awareness</a:t>
            </a:r>
          </a:p>
          <a:p>
            <a:r>
              <a:rPr lang="en-US" sz="2400" dirty="0" smtClean="0"/>
              <a:t>Fuzziness and Complexity</a:t>
            </a:r>
          </a:p>
          <a:p>
            <a:r>
              <a:rPr lang="en-US" sz="2400" dirty="0" smtClean="0"/>
              <a:t>Why do we make mistakes? </a:t>
            </a:r>
          </a:p>
          <a:p>
            <a:r>
              <a:rPr lang="en-US" sz="2400" dirty="0" smtClean="0"/>
              <a:t>Why are experts better than novices?</a:t>
            </a:r>
          </a:p>
          <a:p>
            <a:r>
              <a:rPr lang="en-US" sz="2400" dirty="0" smtClean="0"/>
              <a:t>Why are simple models insufficient?</a:t>
            </a:r>
          </a:p>
          <a:p>
            <a:r>
              <a:rPr lang="en-US" sz="2400" dirty="0" smtClean="0"/>
              <a:t>How can Technology help with Knowledge Awareness?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187AD-0078-41F9-B609-D13A2AA37E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990600"/>
            <a:ext cx="2971800" cy="272659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Read the stuff in the yellow ovals and look at the pictures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4114800"/>
            <a:ext cx="2971800" cy="73574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You can read the handouts later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b="1" dirty="0" smtClean="0"/>
              <a:t>Attention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038600" cy="3048000"/>
          </a:xfrm>
        </p:spPr>
        <p:txBody>
          <a:bodyPr/>
          <a:lstStyle/>
          <a:p>
            <a:r>
              <a:rPr lang="en-US" sz="2400" dirty="0" smtClean="0"/>
              <a:t>Focused attention</a:t>
            </a:r>
          </a:p>
          <a:p>
            <a:r>
              <a:rPr lang="en-US" sz="2400" dirty="0" smtClean="0"/>
              <a:t>Selective attention</a:t>
            </a:r>
          </a:p>
          <a:p>
            <a:r>
              <a:rPr lang="en-US" sz="2400" dirty="0" smtClean="0"/>
              <a:t>Divided attention</a:t>
            </a:r>
          </a:p>
          <a:p>
            <a:r>
              <a:rPr lang="en-US" sz="2400" dirty="0" smtClean="0"/>
              <a:t>Overt and covert attention</a:t>
            </a:r>
          </a:p>
          <a:p>
            <a:r>
              <a:rPr lang="en-US" sz="2400" dirty="0" smtClean="0"/>
              <a:t>Attention span</a:t>
            </a:r>
          </a:p>
          <a:p>
            <a:r>
              <a:rPr lang="en-US" sz="2400" dirty="0" smtClean="0"/>
              <a:t>Switching attention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187AD-0078-41F9-B609-D13A2AA37E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2133600"/>
            <a:ext cx="3784601" cy="43279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Are you listening to me?</a:t>
            </a:r>
            <a:endParaRPr lang="en-US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0"/>
            <a:ext cx="3505200" cy="672525"/>
          </a:xfrm>
          <a:prstGeom prst="left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Where is the exit?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191000"/>
            <a:ext cx="4354284" cy="476071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FF00"/>
                </a:solidFill>
              </a:rPr>
              <a:t>There’s a gorilla in the room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819400"/>
            <a:ext cx="4267200" cy="338554"/>
          </a:xfrm>
          <a:prstGeom prst="rect">
            <a:avLst/>
          </a:prstGeom>
          <a:solidFill>
            <a:srgbClr val="9900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92D050"/>
                </a:solidFill>
              </a:rPr>
              <a:t>What will you have for dinner?</a:t>
            </a:r>
            <a:endParaRPr lang="en-US" sz="1600" i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019800"/>
            <a:ext cx="2133600" cy="58477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Where is your car parked?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3429000"/>
            <a:ext cx="2275116" cy="99542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Watch this space</a:t>
            </a:r>
            <a:endParaRPr lang="en-US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447800"/>
            <a:ext cx="3784601" cy="672525"/>
          </a:xfrm>
          <a:prstGeom prst="leftRightArrow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Who is sitting next to you?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572000"/>
            <a:ext cx="3037116" cy="82230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Is your seat too hard?</a:t>
            </a:r>
            <a:endParaRPr lang="en-US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029200"/>
            <a:ext cx="1752600" cy="1514773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C000"/>
                </a:solidFill>
              </a:rPr>
              <a:t>Is your right hand above your left?</a:t>
            </a:r>
            <a:endParaRPr lang="en-US" sz="1600" i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4953000"/>
            <a:ext cx="4419600" cy="672525"/>
          </a:xfrm>
          <a:prstGeom prst="star6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Do you like the taste of </a:t>
            </a:r>
            <a:r>
              <a:rPr lang="en-US" sz="1600" i="1" dirty="0" err="1" smtClean="0">
                <a:solidFill>
                  <a:schemeClr val="bg1"/>
                </a:solidFill>
              </a:rPr>
              <a:t>chilli</a:t>
            </a:r>
            <a:r>
              <a:rPr lang="en-US" sz="1600" i="1" dirty="0" smtClean="0">
                <a:solidFill>
                  <a:schemeClr val="bg1"/>
                </a:solidFill>
              </a:rPr>
              <a:t>? </a:t>
            </a:r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thesubsbench.ca/wp-content/uploads/2011/02/WayneRo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"/>
            <a:ext cx="2151062" cy="126162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685800"/>
            <a:ext cx="1828800" cy="367873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Watch this space</a:t>
            </a:r>
            <a:endParaRPr lang="en-US" sz="11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5562600"/>
            <a:ext cx="1600200" cy="83099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What color are your shoes? Tie?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3276600"/>
            <a:ext cx="1600200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Can you hear the air conditioning?</a:t>
            </a:r>
            <a:endParaRPr lang="en-US" sz="16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838200"/>
            <a:ext cx="2057400" cy="584269"/>
          </a:xfrm>
          <a:prstGeom prst="ellipse">
            <a:avLst/>
          </a:prstGeom>
          <a:solidFill>
            <a:srgbClr val="99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FFFF00"/>
                </a:solidFill>
              </a:rPr>
              <a:t>Can you smell something burning?</a:t>
            </a:r>
            <a:endParaRPr lang="en-US" sz="105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7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Situation Awareness Model</a:t>
            </a:r>
            <a:br>
              <a:rPr lang="en-US" sz="4000" b="1" dirty="0" smtClean="0"/>
            </a:br>
            <a:r>
              <a:rPr lang="en-US" sz="2400" b="1" i="1" dirty="0" smtClean="0"/>
              <a:t>SA is a widely used method of describing human performance in complex situations such as aviation and process plant operation</a:t>
            </a:r>
            <a:endParaRPr lang="en-US" sz="4000" b="1" i="1" dirty="0" smtClean="0"/>
          </a:p>
        </p:txBody>
      </p:sp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7667D-A03D-4EFE-8082-5F046F86CB4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914400" y="2743200"/>
            <a:ext cx="7239000" cy="3086100"/>
            <a:chOff x="1066800" y="2857500"/>
            <a:chExt cx="7239000" cy="3086100"/>
          </a:xfrm>
        </p:grpSpPr>
        <p:sp>
          <p:nvSpPr>
            <p:cNvPr id="5" name="Rectangle 4"/>
            <p:cNvSpPr/>
            <p:nvPr/>
          </p:nvSpPr>
          <p:spPr>
            <a:xfrm>
              <a:off x="1066800" y="4267200"/>
              <a:ext cx="7239000" cy="1676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rgbClr val="002060"/>
                  </a:solidFill>
                </a:rPr>
                <a:t>Situation Awareness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1600" y="2857500"/>
              <a:ext cx="1570038" cy="696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FFFF00"/>
                  </a:solidFill>
                </a:rPr>
                <a:t>Context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857500"/>
              <a:ext cx="1570038" cy="696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FFFF00"/>
                  </a:solidFill>
                </a:rPr>
                <a:t>Responses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10300" y="2857500"/>
              <a:ext cx="1570038" cy="696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FFFF00"/>
                  </a:solidFill>
                </a:rPr>
                <a:t>Decisions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981700" y="4419600"/>
              <a:ext cx="2171700" cy="69691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Stage 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tx1"/>
                  </a:solidFill>
                </a:rPr>
                <a:t>Projection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312889" y="4419600"/>
              <a:ext cx="2740426" cy="69691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Stage 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tx1"/>
                  </a:solidFill>
                </a:rPr>
                <a:t>Understanding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43000" y="4419600"/>
              <a:ext cx="2362200" cy="69691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Stage 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tx1"/>
                  </a:solidFill>
                </a:rPr>
                <a:t>Perception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200400" y="4762500"/>
              <a:ext cx="495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91200" y="4762500"/>
              <a:ext cx="46540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8" idx="2"/>
            </p:cNvCxnSpPr>
            <p:nvPr/>
          </p:nvCxnSpPr>
          <p:spPr>
            <a:xfrm flipV="1">
              <a:off x="6991350" y="3554413"/>
              <a:ext cx="3969" cy="865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1"/>
              <a:endCxn id="7" idx="3"/>
            </p:cNvCxnSpPr>
            <p:nvPr/>
          </p:nvCxnSpPr>
          <p:spPr>
            <a:xfrm flipH="1">
              <a:off x="5380038" y="3205163"/>
              <a:ext cx="83026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1"/>
              <a:endCxn id="6" idx="3"/>
            </p:cNvCxnSpPr>
            <p:nvPr/>
          </p:nvCxnSpPr>
          <p:spPr>
            <a:xfrm flipH="1">
              <a:off x="2941638" y="3205163"/>
              <a:ext cx="86836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2"/>
            </p:cNvCxnSpPr>
            <p:nvPr/>
          </p:nvCxnSpPr>
          <p:spPr>
            <a:xfrm flipH="1">
              <a:off x="2152650" y="3554413"/>
              <a:ext cx="3969" cy="865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1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245C46-BCC6-43F4-83B8-036D1D5E160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" name="Footer Placeholder 20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The Real World is full of Relevant Information, Noise and Distractions, and Individual and Situational Differences</a:t>
            </a:r>
          </a:p>
        </p:txBody>
      </p:sp>
      <p:sp>
        <p:nvSpPr>
          <p:cNvPr id="348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9C27B-5FA8-4C04-8E79-2DFBA635297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4820" name="Picture 2" descr="http://owee58.com/wp-content/uploads/2011/04/traff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5562600" cy="370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3F6C4E-F55E-468A-9B0C-071EF8C8FEE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4572000"/>
            <a:ext cx="3657600" cy="168789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Perception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Understanding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Prediction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Human Machine System Model Interfaces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8B738-D824-40AC-B233-7C4837A41F3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09700" y="3048000"/>
            <a:ext cx="1295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981200"/>
            <a:ext cx="1295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Cognition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4100" y="3048000"/>
            <a:ext cx="1295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Effectors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0" y="4762500"/>
            <a:ext cx="22098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Controls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47625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Systems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4762500"/>
            <a:ext cx="22098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Displays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5791200"/>
            <a:ext cx="12954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5791200"/>
            <a:ext cx="12954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Products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endCxn id="4" idx="2"/>
          </p:cNvCxnSpPr>
          <p:nvPr/>
        </p:nvCxnSpPr>
        <p:spPr>
          <a:xfrm rot="5400000" flipH="1" flipV="1">
            <a:off x="1543050" y="4248150"/>
            <a:ext cx="1028700" cy="1588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  <a:endCxn id="10" idx="6"/>
          </p:cNvCxnSpPr>
          <p:nvPr/>
        </p:nvCxnSpPr>
        <p:spPr>
          <a:xfrm flipH="1">
            <a:off x="3200400" y="5105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9" idx="3"/>
          </p:cNvCxnSpPr>
          <p:nvPr/>
        </p:nvCxnSpPr>
        <p:spPr>
          <a:xfrm flipH="1">
            <a:off x="5105400" y="5105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</p:cNvCxnSpPr>
          <p:nvPr/>
        </p:nvCxnSpPr>
        <p:spPr>
          <a:xfrm rot="5400000">
            <a:off x="6267450" y="4248150"/>
            <a:ext cx="1028700" cy="1588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2"/>
            <a:endCxn id="6" idx="0"/>
          </p:cNvCxnSpPr>
          <p:nvPr/>
        </p:nvCxnSpPr>
        <p:spPr>
          <a:xfrm>
            <a:off x="4457700" y="26670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9" idx="2"/>
          </p:cNvCxnSpPr>
          <p:nvPr/>
        </p:nvCxnSpPr>
        <p:spPr>
          <a:xfrm rot="10800000">
            <a:off x="4457700" y="5448300"/>
            <a:ext cx="12573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  <a:endCxn id="13" idx="0"/>
          </p:cNvCxnSpPr>
          <p:nvPr/>
        </p:nvCxnSpPr>
        <p:spPr>
          <a:xfrm rot="5400000">
            <a:off x="3600450" y="4933950"/>
            <a:ext cx="3429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0"/>
            <a:endCxn id="4" idx="2"/>
          </p:cNvCxnSpPr>
          <p:nvPr/>
        </p:nvCxnSpPr>
        <p:spPr>
          <a:xfrm rot="16200000" flipV="1">
            <a:off x="2743200" y="3048000"/>
            <a:ext cx="1028700" cy="24003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9" idx="0"/>
            <a:endCxn id="6" idx="2"/>
          </p:cNvCxnSpPr>
          <p:nvPr/>
        </p:nvCxnSpPr>
        <p:spPr>
          <a:xfrm rot="5400000" flipH="1" flipV="1">
            <a:off x="3943350" y="4248150"/>
            <a:ext cx="1028700" cy="1588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6670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33800" y="396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Cognitive</a:t>
            </a:r>
          </a:p>
          <a:p>
            <a:pPr algn="ctr"/>
            <a:r>
              <a:rPr lang="en-US" sz="1400" dirty="0" smtClean="0"/>
              <a:t>Affective</a:t>
            </a:r>
            <a:endParaRPr lang="en-US" sz="1400" dirty="0"/>
          </a:p>
        </p:txBody>
      </p:sp>
      <p:cxnSp>
        <p:nvCxnSpPr>
          <p:cNvPr id="63" name="Straight Arrow Connector 62"/>
          <p:cNvCxnSpPr>
            <a:stCxn id="7" idx="2"/>
            <a:endCxn id="9" idx="0"/>
          </p:cNvCxnSpPr>
          <p:nvPr/>
        </p:nvCxnSpPr>
        <p:spPr>
          <a:xfrm rot="5400000">
            <a:off x="5105400" y="3086100"/>
            <a:ext cx="1028700" cy="23241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1054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4" idx="3"/>
            <a:endCxn id="6" idx="1"/>
          </p:cNvCxnSpPr>
          <p:nvPr/>
        </p:nvCxnSpPr>
        <p:spPr>
          <a:xfrm>
            <a:off x="2705100" y="3390900"/>
            <a:ext cx="11049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" idx="3"/>
            <a:endCxn id="7" idx="1"/>
          </p:cNvCxnSpPr>
          <p:nvPr/>
        </p:nvCxnSpPr>
        <p:spPr>
          <a:xfrm>
            <a:off x="5105400" y="3390900"/>
            <a:ext cx="10287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1066800"/>
            <a:ext cx="8839200" cy="82230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This model shows the addition of controls and displays to enhance human performance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Vehicle Interfaces</a:t>
            </a:r>
            <a:endParaRPr lang="en-US" sz="3600" dirty="0" smtClean="0"/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74C2749C-9BD3-4E85-9CC1-F5461E4B067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30724" name="Picture 8" descr="http://a332.g.akamai.net/f/332/936/12h/www.edmunds.com/media/ownership/parts/tech.in.instrument.panel/08.my.tribeca.int.2.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6553200" cy="412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381000" y="762000"/>
            <a:ext cx="1371600" cy="762000"/>
          </a:xfrm>
          <a:prstGeom prst="wedgeRoundRectCallout">
            <a:avLst>
              <a:gd name="adj1" fmla="val 131290"/>
              <a:gd name="adj2" fmla="val 319220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66"/>
                </a:solidFill>
              </a:rPr>
              <a:t>Controls</a:t>
            </a:r>
            <a:endParaRPr lang="en-US" sz="2400" b="1" dirty="0">
              <a:solidFill>
                <a:srgbClr val="FFFF66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09800" y="762000"/>
            <a:ext cx="1371600" cy="762000"/>
          </a:xfrm>
          <a:prstGeom prst="wedgeRoundRectCallout">
            <a:avLst>
              <a:gd name="adj1" fmla="val 42847"/>
              <a:gd name="adj2" fmla="val 243371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66"/>
                </a:solidFill>
              </a:rPr>
              <a:t>Displays</a:t>
            </a:r>
            <a:endParaRPr lang="en-US" sz="2400" b="1" dirty="0">
              <a:solidFill>
                <a:srgbClr val="FFFF66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629400" y="533400"/>
            <a:ext cx="2057400" cy="1447800"/>
          </a:xfrm>
          <a:prstGeom prst="wedgeEllipseCallout">
            <a:avLst>
              <a:gd name="adj1" fmla="val -117517"/>
              <a:gd name="adj2" fmla="val 883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Enhanced Cognition?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 Control Model of Human Performance</a:t>
            </a:r>
            <a:endParaRPr lang="en-US" sz="3600" b="1" dirty="0"/>
          </a:p>
        </p:txBody>
      </p:sp>
      <p:sp>
        <p:nvSpPr>
          <p:cNvPr id="37891" name="Slide Number Placeholder 26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/>
          <a:lstStyle/>
          <a:p>
            <a:fld id="{F71BEA83-7648-4F1E-9968-E7A053D5766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028700" y="2247900"/>
            <a:ext cx="1143000" cy="685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Input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867150" y="4568031"/>
            <a:ext cx="123825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Adaptive</a:t>
            </a:r>
          </a:p>
          <a:p>
            <a:pPr algn="ctr"/>
            <a:r>
              <a:rPr lang="en-US" sz="2000" b="1"/>
              <a:t>Control</a:t>
            </a: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3848100" y="2247900"/>
            <a:ext cx="1143000" cy="685800"/>
          </a:xfrm>
          <a:prstGeom prst="rect">
            <a:avLst/>
          </a:prstGeom>
          <a:solidFill>
            <a:srgbClr val="E7E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Process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5943600" y="1828800"/>
            <a:ext cx="2590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Output - Time,</a:t>
            </a:r>
          </a:p>
          <a:p>
            <a:pPr algn="ctr"/>
            <a:r>
              <a:rPr lang="en-US" sz="2400" b="1" dirty="0"/>
              <a:t>Accuracy and </a:t>
            </a:r>
          </a:p>
          <a:p>
            <a:pPr algn="ctr"/>
            <a:r>
              <a:rPr lang="en-US" sz="2400" b="1" dirty="0"/>
              <a:t>Consequences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3867150" y="3581400"/>
            <a:ext cx="1238250" cy="685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Feedback</a:t>
            </a:r>
          </a:p>
          <a:p>
            <a:pPr algn="ctr"/>
            <a:r>
              <a:rPr lang="en-US" sz="2000" b="1"/>
              <a:t>Control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304800" y="1143000"/>
            <a:ext cx="25908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Prediction (Probabilistic)</a:t>
            </a:r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3352800" y="1066800"/>
            <a:ext cx="21336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Uncontrollable </a:t>
            </a:r>
          </a:p>
          <a:p>
            <a:pPr algn="ctr"/>
            <a:r>
              <a:rPr lang="en-US" b="1"/>
              <a:t>External</a:t>
            </a:r>
          </a:p>
          <a:p>
            <a:pPr algn="ctr"/>
            <a:r>
              <a:rPr lang="en-US" b="1"/>
              <a:t>Input</a:t>
            </a:r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3867150" y="5558631"/>
            <a:ext cx="1238250" cy="685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Learning</a:t>
            </a:r>
          </a:p>
          <a:p>
            <a:pPr algn="ctr"/>
            <a:r>
              <a:rPr lang="en-US" sz="2000" b="1"/>
              <a:t>Control</a:t>
            </a:r>
          </a:p>
        </p:txBody>
      </p:sp>
      <p:sp>
        <p:nvSpPr>
          <p:cNvPr id="37900" name="Oval 11"/>
          <p:cNvSpPr>
            <a:spLocks noChangeArrowheads="1"/>
          </p:cNvSpPr>
          <p:nvPr/>
        </p:nvSpPr>
        <p:spPr bwMode="auto">
          <a:xfrm>
            <a:off x="6667500" y="5558631"/>
            <a:ext cx="1143000" cy="685800"/>
          </a:xfrm>
          <a:prstGeom prst="ellipse">
            <a:avLst/>
          </a:prstGeom>
          <a:solidFill>
            <a:srgbClr val="F9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/>
              <a:t>Expert</a:t>
            </a:r>
            <a:endParaRPr lang="en-US" sz="2000" b="1" dirty="0"/>
          </a:p>
        </p:txBody>
      </p:sp>
      <p:sp>
        <p:nvSpPr>
          <p:cNvPr id="37901" name="Oval 12"/>
          <p:cNvSpPr>
            <a:spLocks noChangeArrowheads="1"/>
          </p:cNvSpPr>
          <p:nvPr/>
        </p:nvSpPr>
        <p:spPr bwMode="auto">
          <a:xfrm>
            <a:off x="6667500" y="4568031"/>
            <a:ext cx="1143000" cy="685800"/>
          </a:xfrm>
          <a:prstGeom prst="ellipse">
            <a:avLst/>
          </a:prstGeom>
          <a:solidFill>
            <a:srgbClr val="F9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/>
              <a:t>Trainee</a:t>
            </a:r>
            <a:endParaRPr lang="en-US" sz="2000" b="1" dirty="0"/>
          </a:p>
        </p:txBody>
      </p:sp>
      <p:cxnSp>
        <p:nvCxnSpPr>
          <p:cNvPr id="37902" name="AutoShape 13"/>
          <p:cNvCxnSpPr>
            <a:cxnSpLocks noChangeShapeType="1"/>
            <a:stCxn id="37892" idx="3"/>
            <a:endCxn id="37894" idx="1"/>
          </p:cNvCxnSpPr>
          <p:nvPr/>
        </p:nvCxnSpPr>
        <p:spPr bwMode="auto">
          <a:xfrm>
            <a:off x="2171700" y="25908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3" name="AutoShape 14"/>
          <p:cNvCxnSpPr>
            <a:cxnSpLocks noChangeShapeType="1"/>
            <a:stCxn id="37900" idx="2"/>
            <a:endCxn id="37899" idx="3"/>
          </p:cNvCxnSpPr>
          <p:nvPr/>
        </p:nvCxnSpPr>
        <p:spPr bwMode="auto">
          <a:xfrm flipH="1">
            <a:off x="5105400" y="5901531"/>
            <a:ext cx="1562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904" name="AutoShape 15"/>
          <p:cNvCxnSpPr>
            <a:cxnSpLocks noChangeShapeType="1"/>
            <a:stCxn id="37894" idx="0"/>
            <a:endCxn id="37898" idx="2"/>
          </p:cNvCxnSpPr>
          <p:nvPr/>
        </p:nvCxnSpPr>
        <p:spPr bwMode="auto">
          <a:xfrm flipV="1">
            <a:off x="4419600" y="1905000"/>
            <a:ext cx="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7905" name="AutoShape 16"/>
          <p:cNvCxnSpPr>
            <a:cxnSpLocks noChangeShapeType="1"/>
            <a:stCxn id="37894" idx="3"/>
            <a:endCxn id="37895" idx="1"/>
          </p:cNvCxnSpPr>
          <p:nvPr/>
        </p:nvCxnSpPr>
        <p:spPr bwMode="auto">
          <a:xfrm>
            <a:off x="4991100" y="2590800"/>
            <a:ext cx="952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6" name="AutoShape 17"/>
          <p:cNvCxnSpPr>
            <a:cxnSpLocks noChangeShapeType="1"/>
            <a:stCxn id="37895" idx="2"/>
            <a:endCxn id="30" idx="0"/>
          </p:cNvCxnSpPr>
          <p:nvPr/>
        </p:nvCxnSpPr>
        <p:spPr bwMode="auto">
          <a:xfrm rot="5400000">
            <a:off x="7124700" y="3467100"/>
            <a:ext cx="228600" cy="1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7" name="AutoShape 18"/>
          <p:cNvCxnSpPr>
            <a:cxnSpLocks noChangeShapeType="1"/>
            <a:stCxn id="37896" idx="1"/>
            <a:endCxn id="37892" idx="2"/>
          </p:cNvCxnSpPr>
          <p:nvPr/>
        </p:nvCxnSpPr>
        <p:spPr bwMode="auto">
          <a:xfrm rot="10800000">
            <a:off x="1600200" y="2933700"/>
            <a:ext cx="2266950" cy="990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8" name="AutoShape 19"/>
          <p:cNvCxnSpPr>
            <a:cxnSpLocks noChangeShapeType="1"/>
            <a:stCxn id="37901" idx="2"/>
            <a:endCxn id="37893" idx="3"/>
          </p:cNvCxnSpPr>
          <p:nvPr/>
        </p:nvCxnSpPr>
        <p:spPr bwMode="auto">
          <a:xfrm flipH="1">
            <a:off x="5105400" y="4910931"/>
            <a:ext cx="1562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9" name="AutoShape 20"/>
          <p:cNvCxnSpPr>
            <a:cxnSpLocks noChangeShapeType="1"/>
            <a:stCxn id="37893" idx="1"/>
            <a:endCxn id="37892" idx="2"/>
          </p:cNvCxnSpPr>
          <p:nvPr/>
        </p:nvCxnSpPr>
        <p:spPr bwMode="auto">
          <a:xfrm rot="10800000">
            <a:off x="1600200" y="2933701"/>
            <a:ext cx="2266950" cy="197723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10" name="AutoShape 21"/>
          <p:cNvCxnSpPr>
            <a:cxnSpLocks noChangeShapeType="1"/>
            <a:stCxn id="37899" idx="1"/>
            <a:endCxn id="37892" idx="2"/>
          </p:cNvCxnSpPr>
          <p:nvPr/>
        </p:nvCxnSpPr>
        <p:spPr bwMode="auto">
          <a:xfrm rot="10800000">
            <a:off x="1600200" y="2933701"/>
            <a:ext cx="2266950" cy="296783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11" name="AutoShape 23"/>
          <p:cNvCxnSpPr>
            <a:cxnSpLocks noChangeShapeType="1"/>
            <a:stCxn id="37897" idx="2"/>
            <a:endCxn id="37892" idx="0"/>
          </p:cNvCxnSpPr>
          <p:nvPr/>
        </p:nvCxnSpPr>
        <p:spPr bwMode="auto">
          <a:xfrm>
            <a:off x="1600200" y="1828800"/>
            <a:ext cx="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2" name="AutoShape 24"/>
          <p:cNvCxnSpPr>
            <a:cxnSpLocks noChangeShapeType="1"/>
            <a:stCxn id="37898" idx="1"/>
            <a:endCxn id="37897" idx="3"/>
          </p:cNvCxnSpPr>
          <p:nvPr/>
        </p:nvCxnSpPr>
        <p:spPr bwMode="auto">
          <a:xfrm rot="10800000">
            <a:off x="2895600" y="1485900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3" name="AutoShape 25"/>
          <p:cNvCxnSpPr>
            <a:cxnSpLocks noChangeShapeType="1"/>
            <a:stCxn id="37896" idx="2"/>
            <a:endCxn id="37893" idx="0"/>
          </p:cNvCxnSpPr>
          <p:nvPr/>
        </p:nvCxnSpPr>
        <p:spPr bwMode="auto">
          <a:xfrm>
            <a:off x="4486275" y="4267200"/>
            <a:ext cx="0" cy="3008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4" name="AutoShape 26"/>
          <p:cNvCxnSpPr>
            <a:cxnSpLocks noChangeShapeType="1"/>
            <a:stCxn id="37893" idx="2"/>
            <a:endCxn id="37899" idx="0"/>
          </p:cNvCxnSpPr>
          <p:nvPr/>
        </p:nvCxnSpPr>
        <p:spPr bwMode="auto">
          <a:xfrm>
            <a:off x="4486275" y="5253831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 Callout 27"/>
          <p:cNvSpPr/>
          <p:nvPr/>
        </p:nvSpPr>
        <p:spPr>
          <a:xfrm>
            <a:off x="152400" y="5257800"/>
            <a:ext cx="2362200" cy="1295400"/>
          </a:xfrm>
          <a:prstGeom prst="wedgeEllipseCallout">
            <a:avLst>
              <a:gd name="adj1" fmla="val 66766"/>
              <a:gd name="adj2" fmla="val -887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Progress of Skill Acquisition 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2743200" y="3886200"/>
            <a:ext cx="7620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6667500" y="3581400"/>
            <a:ext cx="1143000" cy="685800"/>
          </a:xfrm>
          <a:prstGeom prst="ellipse">
            <a:avLst/>
          </a:prstGeom>
          <a:solidFill>
            <a:srgbClr val="F9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/>
              <a:t>Novice</a:t>
            </a:r>
            <a:endParaRPr lang="en-US" sz="2000" b="1" dirty="0"/>
          </a:p>
        </p:txBody>
      </p:sp>
      <p:cxnSp>
        <p:nvCxnSpPr>
          <p:cNvPr id="42" name="AutoShape 19"/>
          <p:cNvCxnSpPr>
            <a:cxnSpLocks noChangeShapeType="1"/>
            <a:stCxn id="30" idx="2"/>
            <a:endCxn id="37896" idx="3"/>
          </p:cNvCxnSpPr>
          <p:nvPr/>
        </p:nvCxnSpPr>
        <p:spPr bwMode="auto">
          <a:xfrm flipH="1">
            <a:off x="5105400" y="3924300"/>
            <a:ext cx="1562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AutoShape 17"/>
          <p:cNvCxnSpPr>
            <a:cxnSpLocks noChangeShapeType="1"/>
            <a:stCxn id="30" idx="4"/>
            <a:endCxn id="37901" idx="0"/>
          </p:cNvCxnSpPr>
          <p:nvPr/>
        </p:nvCxnSpPr>
        <p:spPr bwMode="auto">
          <a:xfrm rot="5400000">
            <a:off x="7088585" y="4417615"/>
            <a:ext cx="300831" cy="1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" name="AutoShape 17"/>
          <p:cNvCxnSpPr>
            <a:cxnSpLocks noChangeShapeType="1"/>
            <a:stCxn id="37901" idx="4"/>
            <a:endCxn id="37900" idx="0"/>
          </p:cNvCxnSpPr>
          <p:nvPr/>
        </p:nvCxnSpPr>
        <p:spPr bwMode="auto">
          <a:xfrm rot="5400000">
            <a:off x="7086600" y="5406231"/>
            <a:ext cx="304800" cy="1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" name="TextBox 32"/>
          <p:cNvSpPr txBox="1"/>
          <p:nvPr/>
        </p:nvSpPr>
        <p:spPr>
          <a:xfrm>
            <a:off x="5295900" y="3657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Knowledge</a:t>
            </a:r>
            <a:endParaRPr lang="en-US" sz="12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295900" y="4648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Rules</a:t>
            </a:r>
            <a:endParaRPr lang="en-US" sz="12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295900" y="5638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Skills</a:t>
            </a:r>
            <a:endParaRPr lang="en-US" sz="12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7848600" y="3733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Landmark</a:t>
            </a:r>
            <a:endParaRPr lang="en-US" sz="12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7848600" y="4724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Route</a:t>
            </a:r>
            <a:endParaRPr lang="en-US" sz="12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48600" y="5715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Survey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657600" cy="152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Control </a:t>
            </a:r>
            <a:r>
              <a:rPr lang="en-US" sz="2400" b="1" dirty="0" smtClean="0"/>
              <a:t>and Team Communication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08C97-5C44-42B1-8FCD-9B2B529C7F0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26" name="AutoShape 2" descr="data:image/jpeg;base64,/9j/4AAQSkZJRgABAQAAAQABAAD/2wCEAAkGBhQSERUUExQWFRUVFxQXFxgXGRgXGBoXFxcWFBcYGBcYHCYfHBojGxcYHy8gIycpLCwsGB4xNTAqNSYrLCkBCQoKDgwOGg8PGikkHxwpKSwpKSwsKSksLCkpLCwsLCwpKSwsLCwpKSksKSksKSwsLCwpKSwsLCwsKSksKSkpLP/AABEIALcBFAMBIgACEQEDEQH/xAAcAAAABwEBAAAAAAAAAAAAAAAAAgMEBQYHAQj/xABCEAACAQIEAggEBAQFAgYDAAABAhEAAwQSITFBUQUGEyJhcYGRBzKhsULB0fAUUmLhFiNygvEVsiQzU5LC0hdjov/EABoBAAMBAQEBAAAAAAAAAAAAAAABAgMEBQb/xAApEQACAgEEAwABAgcAAAAAAAAAAQIRAwQSITETQVFxIqEUMkJhgZHx/9oADAMBAAIRAxEAPwCWtLTq2KQtinKCtzAd4D5x6/apnD71C4Uwy+YqXQwayZpEdXRpTcijF5rhFBT5HHRzw0c/3+tSNxZBXmDULbeCDyqastx561MhxZVTXKVx6hbrDxNIZq2Riw1dApu+LUUpZxeh0Ov60MFyHoA1xdfT3oTQJo7NCa4a5NAg00Jos0JoANNcmuTQpgGmj2jOh47Hkf0pKaFAWGIjeuUa7cGUsSBlHeJ00HGkw1IVhqE1yaE0DO0K5NcmgA00Jos12aBnaE0WaE0AdmuTXJrk0AGmhRaFAFJs9dbfG23uKdr11tfyMPUVQAxmlwfA1VI5vLJGg2ut9qA2Vt44cgauiNIBGxAI9RNYsrf5X+8fVT+laz1YxXaYOw39AU+aEoftWbRthm26ZKcKORRJpUVJuImpPAXZTy/YqOZaX6OfvRwP3FJ9DXDILrrjrdi4rXA3fGhWOETPvVbHWix/+z2H61N/FSwzWEeNEcQRvDZlM+uWsuW4w51rDlHJmySjOkX4dcMOAIRjHOKP/jewNrbfT9azwzzPvQk8zT2RIWoyL/hoa9d7P8rfSlD1ysEbMD5fpWcqPE13NHGjZEX8RkZoCdbrJn5tPDhtP2op64WP6vaqHacyJ2Oh8jp/eivyI2Me2lVSI8sjQB1tsmSM0DfT+9F/xjY/q9v71QFeNtPKaL70Ug8sjQP8Z2P6vajf4xsf1e1UAHzoFTsY96KQeWRfx1wsf1e1c/xhZ/q9qz83Cux/P71wlp1P2opB5JF5x3WTD3VgtcESREjWCBMbjXaidGdc7eXLcJLLpohXw229RpVLUedIMmpI4RxpNFRyPk0X/GNj+v2of4ysf1e1Z8G8aK92ASNTBgczwp8C8ki5dJ/EzDWTEO7aSFgQOZJMelN2+LWFCqct3vEgiFlfE66+lVzD9B4dbam/dt2rtzvHO6zrptJIA5+HhUP1m6mPYV7vaWHVSMwtsWiSABOUKdwdCdK4lqU3VV+T2nonGKd26t16NVs9cLDxlztO0KTPoK6ettkGDnHmsfSst6rdIkJuyspMFTGnmP3tUo2IkkmSTxJJ9zXYqaPHnOUZNF9/xfY/q9q4euFj+r2qgl5rnac5p0ifLMvp65WP6vah/jOx/V7VnzSa7PjRSDyyNA/xjY/q9qFZ/J/cUKdIPLIboh8aPmA/vRQpPAD3/OguHblJpEj1J7Jo4On1W5Wi/DrE5sIVO6XGHo0OPuazu0r9k+n4rX/zB+9XD4bYgh7tsn5kVwNJ7pg/RhWf38mmJ1JF0xrd1fG5bG8fiB/LalhbZirZioBnKI7wggBpE7kHSNhSOIQFrU8HkeiPTzOBEmJMDzqTuOuKTBgzTkpKzyP3puwpDYj18sh8A8CdAR7g6+oFYufStp6SxYax2JmXFwDlKqXE+1ZJeREJEiROxFVifLRhrMdRjP7YxIEcT5CiXLoHhSt28hG5/L3pBWQ6k1szz0E7aTvNHa74Eegoy3Uzchz0/OlFYHYjeI/FznlHjSGIh54n2pS4SSDvI5cRodPr604S4p0J85gfWlLjWgpEkwZ4nwP5e1VQrGZbWIPtXWIjcg+1A4i2P5vCQaSuXgdhryifrQAdQeAJ8aKwbiPbWgMYQBKgeQ/vSr4sBQRqDOg+YeYpcD5Eu1jefakzennRDiCx+Ux5/nSsj+X9+lIfQSdePtQsajbcmjsxIaCR/p/U0VcPAnLIHNh9poH6B2GU6gx76f2+3lSxsr+5pAvPIe361y1c4fpHlRwHZNdBWrRADIk2GLW84nRzLb6byQOdS2K6i4vpG6lsobGFkM1xtCwH8qbzqYkAcfCpD4V4JWuXbzqD2cAcYPzE+e1XXpbrTdtX1tWsKcSzKDCXUDgSQWKsIVBEZmZQToJrzJadLLvu/h9Fj1kpaZQqvr+lKt/DPDI/YW77WrhLdmLqXAtwatC3GADuBuF4cONVbp7oW9hLxtXUAO6kGVZdpU/s1u/S3RSYmy1q6vdYA6GGVhqGVhs6nUMNiKpXWvANd6Ou27t1b2KwPfLKVztak5TcUfKzW9SP5kkaRXXCb6PMz4VK5LsynOeAFFa74Umt0kxsaTa6QeH78a33HBQuL0nUkeER+VdW6OEn9+VNLd9uZ9qOLvPb2pJjodHEc67TP+L8fpQp7g2ksAs5tNeZn7RTlsQrSSNByqOsEMdo8SDFP/4Nis6H1gfatDPkWwwt9lcAkkhCZGk5o0250/6nXhbxlsbFsyRA/Ep3M8wKirVkql3NHyLsw4XU4AeNI4XHMlxXX8LK3E/KQd6hey06aZsZHeTwzf8AbH51AdNY0m6GB0tkQPLc05xXSD/xdtFZMr2btwAqc3dyA94GNc4j13piuHNwhQJJ/evhU4vb+HdnVJJPsumBuB1kbMAfekriR6UXoXC9kipObKIn608xNviKxfZuuuRjZw6O4DjYyp5NBAI9CR61mHW7q0bGKuDKIY5lOmx8OBrT20Mj0qF+JeCD2LV8TKsFMaEhgYHkDNVjrfZjqN0sdfOTLOwjc6/T7UUFPCnTmZnX1j9abFZ4DzmulnmWFJtn/g/lXRY5ERx4flSd2w3l6im+WOLVNlUC/aHMn1NK4W8BqQ3iNTodD9KSF6NlPnp+lHOKzCCSPepKFzag6IWgkGQRQVLh5KPSimydGDHkSeY0+0U6sjTvPPkKpEMZtaJPA/vxowvmdBHoPvFOWQD8Xuv6Cmr2uZnxgn70DTsICx2P0A+oFGV2J1J9BIo6WgNcxnw0+sUTtMsws8yWMfakMadI4phlVBmdjAEbnhFQOMtX0uFLpZToSDI0PjFWTCZ7uJXs8gdFzAMZGrBTBI+aDVhxfRmJv9omLw1k20Dqt8EBlEEgiHJPDhXn5s+2dWqPf0WijkwqT7b4+FS6AxSmbTqWYagzuv8AapgtaDKGIRWIDEDMQJ3gA6jlymqoLhS7bKmGkqZjUaASNeB+lWZrJgH/APrQ/wDFdeOW6J5epxrHkNI6pdJ2MNhLgckGQzELut1xatuvNZKieE0p0ZZQ9Jgf5eZ2Fxv8/GLc7qBh3ViwxyqD2ZPymeNZ0touhzO2VRkLDcW31dQI12DZeeo1itq6B6CVezus9x2jOA4RW7Rk7NncIAC3ZhbYGwC7TrWU+GdmGW6CofdaekrlnC3GsjNfIy2UAktcaFWBxgmTOmmsCovo3q4cJ0feVv8ANv3UuPecyc9xlObXcgAwPKdzUhh8St3F3CCP/DqLUcnuBbr+y9mPU1IYrFqiku4QbSSBv58aUS30eamsmT3hpp7aUjl5x9akOnLQ7e7luB17R4eVUNqSSF4TNRDMPH1rZujyqHHZ671wWebxTcGhnpbgoeLg1P41PrFCmZoUbl8Cn9JCzfPCCfEaU6t3WO7R4AAD6UjhcMDoWH3p8MGvEE+Sk/WuhWZOgYZgBdGYn/LPMbXLR4U2bEgbA++lPuj371wdmY7K5ueUHgDG1FbE20GqjymTUR7YekXbqk/bvZune3hBaP8AqN0zPpaU/wC6rR0dghbB5mdfCdBVK+GWO7VsRAgL2YH+7Ofyq/LWd0ejFWk2L2m1FPbRDEgHwPhP7+lMEFPrBRJbQZyo82YwPcn61LqjVW3SIXB4sXbeYbgsrD+V0JVx7j7UtjMAuJwl2y4B0kTzHeB9xVQxPTTYLpPEK6k4a5czMQJyZgCHgagAkg+E8queDvZbimZVtJGoIOoM0nxyTF7rTMft2UUHutIJBEhQCDFIveTYgjfY60+6+Yc2MZcXYN3l0ka6H6j61V7ve3PrpXTuPLcKdMlAbObQkT/OPz2+1HbD6yFJHOBHnINRKuZ1afr+VLI5T5Sw+g9tqExOI6fT8O28QaafxHh7R+dK2Okt8yieca/SjC4p/CD6RR2Lo6mJVlIIbTXZTtvy4faidqg2kf7f0p1ZKqZyH6e3tXHSWhBEeE7c/wDigCPdxP4/WillG2Y+f/NSKprup8tfaKSxKJG3mSIik0NMZ9oQZGUes0q+NkaxSduwGBImNp1j7UonR45HzI/SlyVwFwqxeW5lCqCAxgfLx0/e1aL0t0biL1j/AMLYa61wZZ7qWx3dzJAyxp5mn3VzqjhsHhBicSyK3ddncSLaSIRc2zHQFonWBVj6B60Z3Fm8EV2/8tkFxUeBOXJdUMjQJjUEbHhXBnwwySTfo9zSZ8uHHtXv9jz/ANL9SsVYvA4q01skSG0KHjAZCVBHImdKlug+j71+8tlCqluLhiBH+kHcwOA13r0TeKRkfL35UBo72hJAB3MAmOQrEPibhv8Ap9zCnBlEKubjay3aKQULTqUyyI2mfCtN6hSXs554XllufS7L30D1St2wob/MK97LoFLiO9sJKkcRpANP+neu1jA22OIORgrNbQwHuEbKsaNJ0keoFY5/+U+kbt0Zblm0WIHdtggcmhp70SJ5QKgMF0o17HWruOvuy9qhuPGZsqtm0yiTtAA2B0FLa3yzVUlSLebOIS6b1y/etdpaS/cyO4R796bpUrOXRWRdtlFVK5eL3iZJbUydTy3OvGrz1i612MbiLyW1m1CZTqoYKFXOogMpHywfD0pq4VbbtleZ0AO4G8E7etLFNObg+zbV6dw0yzJqn/uwrqTxPtSeQcfsadOzH/muMvPMD4GuujwrG/YA7UVsPS4Kkk6qR6GjBweM+1G1DtjQ4bxoU+N+NAsjmVBoUtqDcxxaxLDh9T96M2OaOfqf1qYfooKQRrAXgSQSJgj03oJ0RKs0H/VqB9K0snxsj8Bdds+YGOzvTLH/ANNj+VMyUH4R7/lFTGC6NAeSfw3RqZ3tsNxpz40yvWVgwQdPPbXcGpX8zCuiZ+F3SEYp7fC5bJ/3Ic32LVqQrG+ibT4e9bua2z3GBKxKFiDE7giRp41rtp2cBla2VOxALAjzkVDO3G+K+DtKe4e4ApJ4VEO5H49fBR9Zmkuwd9C76/6RpyAC1nJ8HRDsgOk/h72+JuYi5ecM7Zh2fcgaAAMZOgAqZw2FGGtC2112AKhGumWlmyquYDUTEedOzkzBIuuVEnvtlG0gywnTlNQXXdxbw5IW4oY5Q1sd6fmXVvl1Ag8xoZisVktfg2WD9a47EevPRiXns3WtXbonUWSQ4Vh3iI3CldQfHaj2fhfhXUEdrBEjvD/61DH4iJZuWluFwRkJJ0I0EgkDUkMZIHH0q1WesjOua2ziZ0KLzPgDw58a2t0qMHiim93dkafhJZ/C11f/AGH8qb4j4TH8N55/qSfswqd/63fnn65fzNFbp2/E5WHk6t9jTUpEPDjfoqeI+FmJX5GtN5h0/wDifvUTiuo+Otgk2M+v4GUx46mT5RWm2utRRP8ANBHi2ZfrBHuRUlb6YLbBJ5G4v2E0vJIT0sGYLjsFeQrnDLpqpVlP1ABNI43CFLdu4HIzAg97Zl0gEcCsHXXX237EX3buxZJIkBpbSYJy5dRUD0j1EsXFIUC2WMnKAEnY/wCXGVT4rB0GulDnZH8NtMWw+CutOVZ7s68BPzD23p1hCEGdirxrGYFtdNEO/wBKlOsnRt3AKmZUuJdLLbCAFjHzAgrm2HzCQfCoaxisJeBGZ1Y90IoZiWZRlCkDcsQNYE7gim5JOkTHTSlFybSoZ43pJNgWZidFAknlt+dSvVTo+9dvq9xstq2GuOq69xAXbMfIVesB8HwlsFCqOQCysS0NxU3AO9GuoEVdOrnVC1hkBAm5ADtO/EgeH5U3NUOGFqVVwMej+lWxOQgNlDMEKR/D3MyD/LYvrdbfvquQEwCYJqz4PDZFAMz8wBIbJOpVW5CSBRThbVpmuEmdT3mZgs7hFJOWeQ9Kg8T0VicZczPiHw2G4WrfcvXPG5d3tqeCrrG5BMDDtncS/SWEtYmLZbvWbtm73Tqj22DgEjYkSI3hq819f+lzc6QxLEkgXrijwCHJA8JBre+sXTNrorChLNr8NxgoPKJdi0liXdBrqS2p0rzzc6La4c11hmOrEDMSeZLGJ9K0UbMp5FHtkXgsTJc/y23I8yOzH1eirgrpAOVgDtp+ZgVZsD0fbQHJ82WNRJOoPOOHhSj4djvp5jWtdhyy1Hwh8J2iccojzbznafDanaYyOMacgfeacXbJPzEnxNNDh6nZtdomeeWSKjJ8L0GOOPM/SiLimnU/nQ7CK4fKnyZ8DpMSpEEn1AIrhthtin2+9NZIrmc8TAp7hbRZsNHL0I/WhSOccjQotDo3u30fB1RSDvoDrpB+lExWGSGUqoBO3PTUgeZp/dXhmimVxNSwgNMA/QT+lRZ3tFdtdBRdE91YbuzJylCPKZMbmq10lhMshQSodQCdyd408J2FXq6naAgNlLnLmVjI4d3kZg+pNKYLoUM9omN3YTEd0AE+7CnvpmPivogOjOr5uWrd3EFiVUqqSYChiUBnXQSIq42cCYkkIntp4CkWy27Yzb5dJ8ddBUP1k6Tu5YKuqExIEnTXWdhpy9anf8NVBIlsV1gs2tLYztwPD0P6TULf6UxF0E6rJ21XSDvGp4b0OiMKjKHzf+7T0I3qaTDTES3loDttGtVwi1FtDHDYO7cyZYVhEmN+HenUj2qP649MXcEvZNN1bwRTsOz72jAkHNqPcjUVoIwqoiiQug/YAqk/EHCo9pnjupkDMTMIzhTcPgrm2x8Aa5cq7aR04uGrfRRelOrxc9syoxyKozHXMpySwkBlKCQI3NaZ0S92/aXKiZwAHzCCCNNZI332rNumcfcs2LRupIWQwGuV80HKeP4RHga1ToXF2+0Rwwy3EQ78SoYab/KfpRp23AeqcXkco+zg6vXzubY9T+U03xvRd20pZriiBtBM+UrVrOJHAMfJT9zAqH6zXGNhoSI/mI+wmtjnGWBZWVWaCwngNCYHodBUniLoyliARE6ifvVd6LxQyF2uIiAEkmIAmDLMYA04imeJ6Ve6MtjN2TEHt74YW4BEm3aGVrgO0nKDwmkMi7mAZL1+5iLn8Nb7TP2jMVYAiezsQc20ghRHhNE6Y+LNtECWWe2oAUXHXtLzwN0Q6Dh33nf5DVa+J91MP2doDtbtwdo927BbJJCgWwMqKTmOUR8omaotxZyue8zKCS2okEqQFGn4eM1SSRLlKX+CzYnrwhW4trC9q11WU3r7M97KwghCPl15VUrWHvK6uqG2UKkEad5SCG7x3kTTlrzEQWMcpgew0ovd40rHXFGxdUfjLaa2ExrdleBPfCzbYcCcpJU8xEco4XPof4gYbEv2WHuC9dIzRbDQFEDMzMoAGo8fA15uQoeVSPRPSNyxcW9hzlZDIcQFHgSdCDsQdxUtFJnp+xgT81wh23H8q/6R+Z18qJfx9pDDv2Z4ZjA9CdDVJ6M+LaXLFtuzm5tdCmEVhvkJ3kQRy2JrPOu3WlsXiWZWbsl0QHu7fMYncmfSKIOMm0vQaiGTDCOSS4l0SnxA6Zc4m5bNxb2ViVcLAVHCN2QhjOXKpO3ek1VVvMfw+sf3pos8zXCCfxGuhcHkze52yQF7mpnmIrryRuR5gg/SmH8NzNKKxA7sn1Me01aZFDprBMGR+/CkWsV22j6kgev/ADRtxuvjlBJpiExgTpvr9fKiHCnbX2/tT0MqCT6Zso/TSksRirfF58FEj3/MGjgE2NThgDDHX60Y4ZYJlRHM60Di04QPGCT7idaJexgMquXfiok+tTaK5O5bf/qD0Rj9SBQpvbyx3mYHwQEe5YUKmy6N3y3UUklbkRoDr501xYJCyGVp3UTuI41W+j+vqs6hwV4Zgfy5VPPic/y3Aw3BU668CPLjWNNHepKXQ26VxQtWmIJEEmYlpJABAJ51b8JhQqKDr3YnU76kamd/tWc9YsQWRlyqNN1EbajSdNa0Dq/0gL+GtXBuyifBh3WHuDQ0VFhsdhslh+zXMwXQasT4E7mq90l0ywu21AKLqLguKdzAEN4Gec+FXFRRik76+BqTSyj4zAG33gyqpOuVT3CfxAZtp3FSGHxN5CLZcGYKlVUBxMkb7xUt0lgQQ2m8yOY41TujsWzdrhnMGzqDxKHVGB4EbHyqrDc/5Sx/xhaWzuSNFHdWDsZ7u4ptYtJdc22JyurKZOZcrCD3Zg6gNBEe1Mv4xLdyUPalgJEFyDG9OcG5vXsudAeSgEgCSZjSTtJPpUPg1u1SRmWOv3L1hsMS5xNrPmImWNu52bGRrJI+taF1LxNxMMltwRds5F13MAsJ9NP+aj+rV18Pjr9tVGd2aWJAQd5jAI11zTzJ+k6MI+HIe5d1L3DnaCrgw3ZsriAQAYM+USayx/p66sbW780Wu901bCBydDUD1j6xWjYuRLEAmABrodAZieVVTpn4qXrWMXCYezaeYAIVyxNzvAqmkBdZBnaJ0qA6dfF3bmW5nvXMznKHUqioFbOLegB1ECOWs1s3TMlyiV6pC06hjbe8VMW1uHMiCZDFYjOZ3gneIq1npNLJa9fLZbamWYRlAUsQq8tY4mYqjdWkUrc72XK2YbnuuMw29qhuunWt7i/wyXTkDC5dYEHUaIoIOp2MTuByo/sgfPLK10rjDiL93E3ROd2KIZAyg6DnkUQsCJM7a0hg7F7FsqWbeoJACKAsHXXYCDOp503N58Q+VATMCdWhdFEnw58T51qHUO0LKwVyk7AiDAOk+PjTfRN80M+hvgu7ANir+UfyWhmPq7aD2PnV1wHwj6OQa2WueL3HP2IFWLC3Qwp8toHcA+Yn71PI+CqY/wCE3R7oQlnsm1Ie2xkGDGjEgjwIrG+l+qt+3iHsvdDm2YBhiYMEELrEgj3r0uFERWY/EWx2NwQDDpuPm3KwecAaHxrSCV0zHNJqNxM8wY7K0yAmWaZHLKPrpSBjgNaXF9Tw99fTwpZBA4emtaQxRjdezl1GqnmUVL+lUhiLBO8inSWQBG/1NKPPgPP9K5AHzMNa1So5W7CtajciOMiuXywMJAHhB+u1Gu4pRuPEaT+Vc7S466KAOfy/ehgJ2BcMyx9zFdvZjpJjnrHoONDtAmhZmJiQJIEbax9qIHM/K5A8TSGNns/smKKyAwBvGusyefhTm5dk/LHn/wAUQ3lHD6/rU0i02Im3HGueRn0mlreKHI/v0pUlSNWA8P8AgUUFiAH7gfrQo5FvmD6UKdBYviLRU7eOlKYXEuozLqF330BpS5ZuqIBJU+GntE0f+CN23Ia2jLoVY5CfHU6n2rNlJfBtd6SZjqTB38PKrV1M64thi6GGVojMYAYwA5PAR83lNU5ej3kjbjvofIjc+HgacHDZDE+RO/sOFI1xz2vk9EYZyVUmCYBOXbbh4UqGHhNZX1B60Xg6WB/mWyYykwUG5IbgByOnKK1JFAGlZtUdqlYdxVA689ELbcYjtOyWMrEgxMyskA8zvV7tsJgEkeWg9aTxmEW4pRwCp3BEj2NJopMpvRvVq7cTW/3IjQmACP5RA2586lMN0VawyHs7iG5ESzKAPY6D1qKPQGNuXmt5h2ckK+YxkOsFRAA/pgieFR/Wi7hcIDatTiMQoJbM0WlKqSQUtwC0SQusRryrLb9NN3wlsT0lhsMjNmW7iHOuWEUExOUmBty1PCodenjiFyJbN0yuY/MveBXKxbKMkkxBBEDlVJw90XEa4oytmOdJzQP5lJ1jw86P0T0oTcIRmt3E5GJGg8iNvcVfBnyWa31f6UGKF23hkDgZVvs9tRlKwSxUlidtQM0aTVK6YN/o/Gul4pcfMJuNmJcHUguZZTqNzV7tdK4/E2MTbXEur27XaW+zhCcpGYSoB1B58KyXpG67mbjsxMfNuddyfxeepqkwaLVhXbEsCj22Lggm4pcSmsa6yQV15TUG/V2/cutaylFUku51BJ/FpuTwA2HLWleq+bJcCtlKupDDgXBtk/8AbV86l9HYtrYS9YZY7TKzCCczBu8pOaZJgxwqXu3X6L/S4Uk7v9ip9UiloXJX+QMpJk/iYSvIAe9adh8FaxNtWssVuAHukyMwElQ2kTrHjTTCfC28S5BjtCxMgmARlWJyiQKsfRPw7e0Qe0M78AJ8ob707shRrsS6t44OCD8w4Hw3FWS21IWOqSrcL5oYmTAYiR6ipC30Vt3218FX6ZZ2qgpfQWxWWfGFh29jWD2bnQgaZ4HEeNa1/wBLQbs5/wB7D7RXnXrp1pONv9ooKoqhFBIJiWYEkDczw+u9OPDMM7W2kxipUDWSaC3EGpA/3Ez9ajbdpmn5iAJJ1IFKHBc8ynSFbQ68Yia2Uzg2DtsaWP8A5gA8Fn7/ANqSe4s6kt9PpRsR0eqAMLmaRI0YTwJ1GgpuL6jmT4frTsK+Dg4mBoAvpLe5OlIm4DrB8yaRZyeEeJ3os+dLcNRFrjnnHjJ/KiqoP4z7miLM0qb4A1MnwA+posBSzbnQFSP9TE0t/Bry+opmmJbhp9KOt1zxqk0S0xeY/CoHif70dSTpA9AP1oIsCWM+wHvQfpFRsJ+3vT4J/AqAOX3rtIjH3DsoAoU7QqZaUxatlDpkUAC22QsQNf5zMe9QfTLFzoweJ2TKeevOng6bTPOQrppGbQ+RO3rSmKvW7sQFJMd7XSPDMTWVHTJ2iu9hcUEwQNp4e/rSTsd8wPhOvsRUq7dmGULvs2XUeAnhTC9fJTIQN5mIPlNIkcdCdPXMNcFy2YI0PEEHcEctK1Hoj4hLeVcgyv8AjU6j/afGscU05wmLZGlTUs0hNxPSOHvZgCRBgSOXhS0VmXVnrw2VQ/fHInvDhvx9avfR3TKXR3W15HRvaoOuMkxxjsKXR1V2tllK5kMMJ4jxrFelehLmDxEXFmTIYDuuBuR4wSCNxJ863IXeGpPIan29aRxvQP8AEpkuouQwe93jI2ICkQfGalo1RglnClMR3QSpMAASSD8pgangamLvw9xL3UuWFCn+olfMFQC0eEflW19H9WbFkQqDloAB9N/UmpS3bCiAAB4aUlF+xuUUZ/1Y6i37N0XWcGAQFIAAzLlYTqxB0MED5RT3BfCjBoZZA51+YZhqZiHzD2Aq60UNO1NRSJ8j9GYfEHqahtu1tyiJaYdmPlLA5laZhSCANtqu3Utw2BsMugdA+8/N3jJgcTTfrNZzJcA3KkjzAkfUCudQ7i/w2RDojGByV/8AMUeUNRdOhu5Rbb6LLQrldqzI4VBrsUKSxOJW2pd2CqoksxAAHiTQBE9c+lxhsFfuEgHIypJjvuMqx6mfSvNFzDDKDnn0gaGN+c1ePiV10/jrqpbkWLUlebsdC7LwEaAHYE89KL8vzEkSDA0B58+HhVUcmSdukOcHiuzIyuEMfNv9OetJYvpAzGZnMzLNMnmAIrjdICBlRFgyCuYNyj5v70kcQCdTzn2pmVBbt5idgOAAH5D960pawVxthG5nYaCa7ZvQAwI8BEn2gjh+KlbOOKSQzAnfKSvl8pANPgBFMExI0JnQevhXbWFJ2/PX2rpxbbhnk678ec77Ugbx/ep9SaLQcj23g0ymWIadORHlpx50i1pNhP3+1Ns/l9/c8KUN8rsSDBBgwNdNBpw96LQUxa3aWROaeGh86cragE5HgRJyEATtJjSaj7t3XvNmOg3kbczThOmLiqVR2VTuoJI9No9KpSFtONfTlPrRf4iNrf0pwnS7nRpdQDA4AnjqDFObDgrJTbQf5SEE8NS0z4mixURZx78j7/2oVL2MUqiGUEj+a0rHykj6V2jn6HHw7chjJyzvIIE+BXaaUOUMpWZ0PdlDPkJANRSmD+/yp7abLBK+YM7VQrLPb6Tn5pLEQO+JbwInX0FFw/R9tRna0DEmGWVPiZURGup0qAsgscyn5fIEToJnTfjT93vGEYSQGYQAYDd4tmXeoaNVMjelsUzkoAoUHZQBr5gn71GdgQdjVotYG4T8zidu8oPrmOmvA1P9EdVc6EteMKeA0POAwHPfmKTGk2UbCXMhBUMDzJ4+HIVI4frQ6tDCQNspg+351YsWcJb7pFxnB3MZZ5QBHDaajh06iEC2gB020kn/AE1NFXt9ln6pfEAdqudzDEIQw7x5BTxIJmBvNasl5TsQfWsLvdaLjCERUKgztm03idaicV07cYgl2JHAkn6E0tpp517N66W6xWcOJuOJHAQT6idKo3TXxUeSuHTLqRmYSfQHas0u49iZI19abXMQTt9PKjaTLP8ACd6S6zX7jF3uOZn8U+w2HpSHRvWS7ZcOjMI5GB7AbVEo+sfckGeXGm+JkA7jw2/Kqoy8j7NTwvxRW80XbeSIGYN9wf1rnU3pexZu5rlwkqHW2BnUBCRlLD5SQoAA1iJ41l1jEMFHeIHl/b60thsUxMZioO5GaPOJqXBGsdRJcfT0bg+suHuzluDQScwK/wDcBTi50xaVczuqrwJI1ETIEz+eleeU6fZGOXO0HjIiDynf96VMYPr13ct0I6nfMkMePzCdvzoaLWZPsunWD4u5JGFwty7wz3AUQHwUSx9ctZZ1j654rGNN92IBlUAKqviFHHxMnxq1XuncJigucFAhMCDpMaHLAI0G/jtSL4vBqWIQMpIEmWEAg6QRBnmeVKmEpJ+yjYjuEA5lJAJ01giRrxkEH1pvcI3k+HGr1010OuIZrlpQpAbMCwBLCCJD81IAAiqjicEw/ARHGI24xTMXGiNN3w8pruY8vt9qVa3H71HnRmugDSKZIhJ8fXSuM550rcB4+0GaTnw+1IA6iB4miN3d9Z4frQ7Q8/vXAoP4vofvFAjvb67aD971xGG+54zJn2ii9mIJkaRpx15DjR2WNxr+X1oGcLSdh4cB6D8qNHj6bUDckCJ0OkxGw47T4Ua7OgBJOxkDgdAp5UwDoxPd25Rz86dNnGW47qzbgEi4dDl7y6x5NG1MFRR8xIPhB15b125dGoUEDaCQT6kafSixUK38RmYlxqeUIPRQNqFNmedyTsNTwGwoUASNiWMBRTxDl/e3rQoVsZsUAVwZ1jX97VxLB00geB4+Gu9ChSEWm10IUt9s1tWbQoSQWknQmAu8mSSTTr+Oyg/xDlFgsQijQ8hBPHWhQqTp66Fekrdu/ZUpdYACUWCAGGkxtBnXWdZqpOF1DtnjYqCusiYkS3EawKFChEZBSxikt6uuYMus6mDoDPDn6VF4t1DEqxYcyIPtNChTZkI5qLc2103NChSEHW9oe7pEHX+1JXY8duOu1doUmM4GGhG+5BAijiyCubmTsBGgkxqNpFChQMIYYggkc2/OBrtRSigkEkxpQoUgCq5Gsmff70a5iDoDrHP+x/OhQoGK2OknXjpGx1keOvh9K7e6RLaHYbQSD70KFA7DYBEae+Qw1GdSykcZKmQR5Gl2v2EcE2BI3Ksy7RlOViw56bUKFFDToUxjWMQyKtwpEgF7YElohYtCABB3EkkmdaLc6oXSoyMHIABAaIOpI7wE6DfxoUKKK7Ij+FAJEHSZ2MfWjShjubGD4jx8aFCmRY7XFMCGESNjlXbyps9zeI1Opyjj9q5QqmSghijGyOO1ChTAKSAIAPDiAPDhRWOkZdttSPpQoUqKHVrAJlBcupOoCwRGwkkjXShQoUq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xQWFRUVFxQXFxgXGRgXGBoXFxcWFBcYGBcYHCYfHBojGxcYHy8gIycpLCwsGB4xNTAqNSYrLCkBCQoKDgwOGg8PGikkHxwpKSwpKSwsKSksLCkpLCwsLCwpKSwsLCwpKSksKSksKSwsLCwpKSwsLCwsKSksKSkpLP/AABEIALcBFAMBIgACEQEDEQH/xAAcAAAABwEBAAAAAAAAAAAAAAAAAgMEBQYHAQj/xABCEAACAQIEAggEBAQFAgYDAAABAhEAAwQSITFBUQUGEyJhcYGRBzKhsULB0fAUUmLhFiNygvEVsiQzU5LC0hdjov/EABoBAAMBAQEBAAAAAAAAAAAAAAABAgMEBQb/xAApEQACAgEEAwABAgcAAAAAAAAAAQIRAwQSITETQVFxIqEUMkJhgZHx/9oADAMBAAIRAxEAPwCWtLTq2KQtinKCtzAd4D5x6/apnD71C4Uwy+YqXQwayZpEdXRpTcijF5rhFBT5HHRzw0c/3+tSNxZBXmDULbeCDyqastx561MhxZVTXKVx6hbrDxNIZq2Riw1dApu+LUUpZxeh0Ov60MFyHoA1xdfT3oTQJo7NCa4a5NAg00Jos0JoANNcmuTQpgGmj2jOh47Hkf0pKaFAWGIjeuUa7cGUsSBlHeJ00HGkw1IVhqE1yaE0DO0K5NcmgA00Jos12aBnaE0WaE0AdmuTXJrk0AGmhRaFAFJs9dbfG23uKdr11tfyMPUVQAxmlwfA1VI5vLJGg2ut9qA2Vt44cgauiNIBGxAI9RNYsrf5X+8fVT+laz1YxXaYOw39AU+aEoftWbRthm26ZKcKORRJpUVJuImpPAXZTy/YqOZaX6OfvRwP3FJ9DXDILrrjrdi4rXA3fGhWOETPvVbHWix/+z2H61N/FSwzWEeNEcQRvDZlM+uWsuW4w51rDlHJmySjOkX4dcMOAIRjHOKP/jewNrbfT9azwzzPvQk8zT2RIWoyL/hoa9d7P8rfSlD1ysEbMD5fpWcqPE13NHGjZEX8RkZoCdbrJn5tPDhtP2op64WP6vaqHacyJ2Oh8jp/eivyI2Me2lVSI8sjQB1tsmSM0DfT+9F/xjY/q9v71QFeNtPKaL70Ug8sjQP8Z2P6vajf4xsf1e1UAHzoFTsY96KQeWRfx1wsf1e1c/xhZ/q9qz83Cux/P71wlp1P2opB5JF5x3WTD3VgtcESREjWCBMbjXaidGdc7eXLcJLLpohXw229RpVLUedIMmpI4RxpNFRyPk0X/GNj+v2of4ysf1e1Z8G8aK92ASNTBgczwp8C8ki5dJ/EzDWTEO7aSFgQOZJMelN2+LWFCqct3vEgiFlfE66+lVzD9B4dbam/dt2rtzvHO6zrptJIA5+HhUP1m6mPYV7vaWHVSMwtsWiSABOUKdwdCdK4lqU3VV+T2nonGKd26t16NVs9cLDxlztO0KTPoK6ettkGDnHmsfSst6rdIkJuyspMFTGnmP3tUo2IkkmSTxJJ9zXYqaPHnOUZNF9/xfY/q9q4euFj+r2qgl5rnac5p0ifLMvp65WP6vah/jOx/V7VnzSa7PjRSDyyNA/xjY/q9qFZ/J/cUKdIPLIboh8aPmA/vRQpPAD3/OguHblJpEj1J7Jo4On1W5Wi/DrE5sIVO6XGHo0OPuazu0r9k+n4rX/zB+9XD4bYgh7tsn5kVwNJ7pg/RhWf38mmJ1JF0xrd1fG5bG8fiB/LalhbZirZioBnKI7wggBpE7kHSNhSOIQFrU8HkeiPTzOBEmJMDzqTuOuKTBgzTkpKzyP3puwpDYj18sh8A8CdAR7g6+oFYufStp6SxYax2JmXFwDlKqXE+1ZJeREJEiROxFVifLRhrMdRjP7YxIEcT5CiXLoHhSt28hG5/L3pBWQ6k1szz0E7aTvNHa74Eegoy3Uzchz0/OlFYHYjeI/FznlHjSGIh54n2pS4SSDvI5cRodPr604S4p0J85gfWlLjWgpEkwZ4nwP5e1VQrGZbWIPtXWIjcg+1A4i2P5vCQaSuXgdhryifrQAdQeAJ8aKwbiPbWgMYQBKgeQ/vSr4sBQRqDOg+YeYpcD5Eu1jefakzennRDiCx+Ux5/nSsj+X9+lIfQSdePtQsajbcmjsxIaCR/p/U0VcPAnLIHNh9poH6B2GU6gx76f2+3lSxsr+5pAvPIe361y1c4fpHlRwHZNdBWrRADIk2GLW84nRzLb6byQOdS2K6i4vpG6lsobGFkM1xtCwH8qbzqYkAcfCpD4V4JWuXbzqD2cAcYPzE+e1XXpbrTdtX1tWsKcSzKDCXUDgSQWKsIVBEZmZQToJrzJadLLvu/h9Fj1kpaZQqvr+lKt/DPDI/YW77WrhLdmLqXAtwatC3GADuBuF4cONVbp7oW9hLxtXUAO6kGVZdpU/s1u/S3RSYmy1q6vdYA6GGVhqGVhs6nUMNiKpXWvANd6Ou27t1b2KwPfLKVztak5TcUfKzW9SP5kkaRXXCb6PMz4VK5LsynOeAFFa74Umt0kxsaTa6QeH78a33HBQuL0nUkeER+VdW6OEn9+VNLd9uZ9qOLvPb2pJjodHEc67TP+L8fpQp7g2ksAs5tNeZn7RTlsQrSSNByqOsEMdo8SDFP/4Nis6H1gfatDPkWwwt9lcAkkhCZGk5o0250/6nXhbxlsbFsyRA/Ep3M8wKirVkql3NHyLsw4XU4AeNI4XHMlxXX8LK3E/KQd6hey06aZsZHeTwzf8AbH51AdNY0m6GB0tkQPLc05xXSD/xdtFZMr2btwAqc3dyA94GNc4j13piuHNwhQJJ/evhU4vb+HdnVJJPsumBuB1kbMAfekriR6UXoXC9kipObKIn608xNviKxfZuuuRjZw6O4DjYyp5NBAI9CR61mHW7q0bGKuDKIY5lOmx8OBrT20Mj0qF+JeCD2LV8TKsFMaEhgYHkDNVjrfZjqN0sdfOTLOwjc6/T7UUFPCnTmZnX1j9abFZ4DzmulnmWFJtn/g/lXRY5ERx4flSd2w3l6im+WOLVNlUC/aHMn1NK4W8BqQ3iNTodD9KSF6NlPnp+lHOKzCCSPepKFzag6IWgkGQRQVLh5KPSimydGDHkSeY0+0U6sjTvPPkKpEMZtaJPA/vxowvmdBHoPvFOWQD8Xuv6Cmr2uZnxgn70DTsICx2P0A+oFGV2J1J9BIo6WgNcxnw0+sUTtMsws8yWMfakMadI4phlVBmdjAEbnhFQOMtX0uFLpZToSDI0PjFWTCZ7uJXs8gdFzAMZGrBTBI+aDVhxfRmJv9omLw1k20Dqt8EBlEEgiHJPDhXn5s+2dWqPf0WijkwqT7b4+FS6AxSmbTqWYagzuv8AapgtaDKGIRWIDEDMQJ3gA6jlymqoLhS7bKmGkqZjUaASNeB+lWZrJgH/APrQ/wDFdeOW6J5epxrHkNI6pdJ2MNhLgckGQzELut1xatuvNZKieE0p0ZZQ9Jgf5eZ2Fxv8/GLc7qBh3ViwxyqD2ZPymeNZ0touhzO2VRkLDcW31dQI12DZeeo1itq6B6CVezus9x2jOA4RW7Rk7NncIAC3ZhbYGwC7TrWU+GdmGW6CofdaekrlnC3GsjNfIy2UAktcaFWBxgmTOmmsCovo3q4cJ0feVv8ANv3UuPecyc9xlObXcgAwPKdzUhh8St3F3CCP/DqLUcnuBbr+y9mPU1IYrFqiku4QbSSBv58aUS30eamsmT3hpp7aUjl5x9akOnLQ7e7luB17R4eVUNqSSF4TNRDMPH1rZujyqHHZ671wWebxTcGhnpbgoeLg1P41PrFCmZoUbl8Cn9JCzfPCCfEaU6t3WO7R4AAD6UjhcMDoWH3p8MGvEE+Sk/WuhWZOgYZgBdGYn/LPMbXLR4U2bEgbA++lPuj371wdmY7K5ueUHgDG1FbE20GqjymTUR7YekXbqk/bvZune3hBaP8AqN0zPpaU/wC6rR0dghbB5mdfCdBVK+GWO7VsRAgL2YH+7Ofyq/LWd0ejFWk2L2m1FPbRDEgHwPhP7+lMEFPrBRJbQZyo82YwPcn61LqjVW3SIXB4sXbeYbgsrD+V0JVx7j7UtjMAuJwl2y4B0kTzHeB9xVQxPTTYLpPEK6k4a5czMQJyZgCHgagAkg+E8queDvZbimZVtJGoIOoM0nxyTF7rTMft2UUHutIJBEhQCDFIveTYgjfY60+6+Yc2MZcXYN3l0ka6H6j61V7ve3PrpXTuPLcKdMlAbObQkT/OPz2+1HbD6yFJHOBHnINRKuZ1afr+VLI5T5Sw+g9tqExOI6fT8O28QaafxHh7R+dK2Okt8yieca/SjC4p/CD6RR2Lo6mJVlIIbTXZTtvy4faidqg2kf7f0p1ZKqZyH6e3tXHSWhBEeE7c/wDigCPdxP4/WillG2Y+f/NSKprup8tfaKSxKJG3mSIik0NMZ9oQZGUes0q+NkaxSduwGBImNp1j7UonR45HzI/SlyVwFwqxeW5lCqCAxgfLx0/e1aL0t0biL1j/AMLYa61wZZ7qWx3dzJAyxp5mn3VzqjhsHhBicSyK3ddncSLaSIRc2zHQFonWBVj6B60Z3Fm8EV2/8tkFxUeBOXJdUMjQJjUEbHhXBnwwySTfo9zSZ8uHHtXv9jz/ANL9SsVYvA4q01skSG0KHjAZCVBHImdKlug+j71+8tlCqluLhiBH+kHcwOA13r0TeKRkfL35UBo72hJAB3MAmOQrEPibhv8Ap9zCnBlEKubjay3aKQULTqUyyI2mfCtN6hSXs554XllufS7L30D1St2wob/MK97LoFLiO9sJKkcRpANP+neu1jA22OIORgrNbQwHuEbKsaNJ0keoFY5/+U+kbt0Zblm0WIHdtggcmhp70SJ5QKgMF0o17HWruOvuy9qhuPGZsqtm0yiTtAA2B0FLa3yzVUlSLebOIS6b1y/etdpaS/cyO4R796bpUrOXRWRdtlFVK5eL3iZJbUydTy3OvGrz1i612MbiLyW1m1CZTqoYKFXOogMpHywfD0pq4VbbtleZ0AO4G8E7etLFNObg+zbV6dw0yzJqn/uwrqTxPtSeQcfsadOzH/muMvPMD4GuujwrG/YA7UVsPS4Kkk6qR6GjBweM+1G1DtjQ4bxoU+N+NAsjmVBoUtqDcxxaxLDh9T96M2OaOfqf1qYfooKQRrAXgSQSJgj03oJ0RKs0H/VqB9K0snxsj8Bdds+YGOzvTLH/ANNj+VMyUH4R7/lFTGC6NAeSfw3RqZ3tsNxpz40yvWVgwQdPPbXcGpX8zCuiZ+F3SEYp7fC5bJ/3Ic32LVqQrG+ibT4e9bua2z3GBKxKFiDE7giRp41rtp2cBla2VOxALAjzkVDO3G+K+DtKe4e4ApJ4VEO5H49fBR9Zmkuwd9C76/6RpyAC1nJ8HRDsgOk/h72+JuYi5ecM7Zh2fcgaAAMZOgAqZw2FGGtC2112AKhGumWlmyquYDUTEedOzkzBIuuVEnvtlG0gywnTlNQXXdxbw5IW4oY5Q1sd6fmXVvl1Ag8xoZisVktfg2WD9a47EevPRiXns3WtXbonUWSQ4Vh3iI3CldQfHaj2fhfhXUEdrBEjvD/61DH4iJZuWluFwRkJJ0I0EgkDUkMZIHH0q1WesjOua2ziZ0KLzPgDw58a2t0qMHiim93dkafhJZ/C11f/AGH8qb4j4TH8N55/qSfswqd/63fnn65fzNFbp2/E5WHk6t9jTUpEPDjfoqeI+FmJX5GtN5h0/wDifvUTiuo+Otgk2M+v4GUx46mT5RWm2utRRP8ANBHi2ZfrBHuRUlb6YLbBJ5G4v2E0vJIT0sGYLjsFeQrnDLpqpVlP1ABNI43CFLdu4HIzAg97Zl0gEcCsHXXX237EX3buxZJIkBpbSYJy5dRUD0j1EsXFIUC2WMnKAEnY/wCXGVT4rB0GulDnZH8NtMWw+CutOVZ7s68BPzD23p1hCEGdirxrGYFtdNEO/wBKlOsnRt3AKmZUuJdLLbCAFjHzAgrm2HzCQfCoaxisJeBGZ1Y90IoZiWZRlCkDcsQNYE7gim5JOkTHTSlFybSoZ43pJNgWZidFAknlt+dSvVTo+9dvq9xstq2GuOq69xAXbMfIVesB8HwlsFCqOQCysS0NxU3AO9GuoEVdOrnVC1hkBAm5ADtO/EgeH5U3NUOGFqVVwMej+lWxOQgNlDMEKR/D3MyD/LYvrdbfvquQEwCYJqz4PDZFAMz8wBIbJOpVW5CSBRThbVpmuEmdT3mZgs7hFJOWeQ9Kg8T0VicZczPiHw2G4WrfcvXPG5d3tqeCrrG5BMDDtncS/SWEtYmLZbvWbtm73Tqj22DgEjYkSI3hq819f+lzc6QxLEkgXrijwCHJA8JBre+sXTNrorChLNr8NxgoPKJdi0liXdBrqS2p0rzzc6La4c11hmOrEDMSeZLGJ9K0UbMp5FHtkXgsTJc/y23I8yOzH1eirgrpAOVgDtp+ZgVZsD0fbQHJ82WNRJOoPOOHhSj4djvp5jWtdhyy1Hwh8J2iccojzbznafDanaYyOMacgfeacXbJPzEnxNNDh6nZtdomeeWSKjJ8L0GOOPM/SiLimnU/nQ7CK4fKnyZ8DpMSpEEn1AIrhthtin2+9NZIrmc8TAp7hbRZsNHL0I/WhSOccjQotDo3u30fB1RSDvoDrpB+lExWGSGUqoBO3PTUgeZp/dXhmimVxNSwgNMA/QT+lRZ3tFdtdBRdE91YbuzJylCPKZMbmq10lhMshQSodQCdyd408J2FXq6naAgNlLnLmVjI4d3kZg+pNKYLoUM9omN3YTEd0AE+7CnvpmPivogOjOr5uWrd3EFiVUqqSYChiUBnXQSIq42cCYkkIntp4CkWy27Yzb5dJ8ddBUP1k6Tu5YKuqExIEnTXWdhpy9anf8NVBIlsV1gs2tLYztwPD0P6TULf6UxF0E6rJ21XSDvGp4b0OiMKjKHzf+7T0I3qaTDTES3loDttGtVwi1FtDHDYO7cyZYVhEmN+HenUj2qP649MXcEvZNN1bwRTsOz72jAkHNqPcjUVoIwqoiiQug/YAqk/EHCo9pnjupkDMTMIzhTcPgrm2x8Aa5cq7aR04uGrfRRelOrxc9syoxyKozHXMpySwkBlKCQI3NaZ0S92/aXKiZwAHzCCCNNZI332rNumcfcs2LRupIWQwGuV80HKeP4RHga1ToXF2+0Rwwy3EQ78SoYab/KfpRp23AeqcXkco+zg6vXzubY9T+U03xvRd20pZriiBtBM+UrVrOJHAMfJT9zAqH6zXGNhoSI/mI+wmtjnGWBZWVWaCwngNCYHodBUniLoyliARE6ifvVd6LxQyF2uIiAEkmIAmDLMYA04imeJ6Ve6MtjN2TEHt74YW4BEm3aGVrgO0nKDwmkMi7mAZL1+5iLn8Nb7TP2jMVYAiezsQc20ghRHhNE6Y+LNtECWWe2oAUXHXtLzwN0Q6Dh33nf5DVa+J91MP2doDtbtwdo927BbJJCgWwMqKTmOUR8omaotxZyue8zKCS2okEqQFGn4eM1SSRLlKX+CzYnrwhW4trC9q11WU3r7M97KwghCPl15VUrWHvK6uqG2UKkEad5SCG7x3kTTlrzEQWMcpgew0ovd40rHXFGxdUfjLaa2ExrdleBPfCzbYcCcpJU8xEco4XPof4gYbEv2WHuC9dIzRbDQFEDMzMoAGo8fA15uQoeVSPRPSNyxcW9hzlZDIcQFHgSdCDsQdxUtFJnp+xgT81wh23H8q/6R+Z18qJfx9pDDv2Z4ZjA9CdDVJ6M+LaXLFtuzm5tdCmEVhvkJ3kQRy2JrPOu3WlsXiWZWbsl0QHu7fMYncmfSKIOMm0vQaiGTDCOSS4l0SnxA6Zc4m5bNxb2ViVcLAVHCN2QhjOXKpO3ek1VVvMfw+sf3pos8zXCCfxGuhcHkze52yQF7mpnmIrryRuR5gg/SmH8NzNKKxA7sn1Me01aZFDprBMGR+/CkWsV22j6kgev/ADRtxuvjlBJpiExgTpvr9fKiHCnbX2/tT0MqCT6Zso/TSksRirfF58FEj3/MGjgE2NThgDDHX60Y4ZYJlRHM60Di04QPGCT7idaJexgMquXfiok+tTaK5O5bf/qD0Rj9SBQpvbyx3mYHwQEe5YUKmy6N3y3UUklbkRoDr501xYJCyGVp3UTuI41W+j+vqs6hwV4Zgfy5VPPic/y3Aw3BU668CPLjWNNHepKXQ26VxQtWmIJEEmYlpJABAJ51b8JhQqKDr3YnU76kamd/tWc9YsQWRlyqNN1EbajSdNa0Dq/0gL+GtXBuyifBh3WHuDQ0VFhsdhslh+zXMwXQasT4E7mq90l0ywu21AKLqLguKdzAEN4Gec+FXFRRik76+BqTSyj4zAG33gyqpOuVT3CfxAZtp3FSGHxN5CLZcGYKlVUBxMkb7xUt0lgQQ2m8yOY41TujsWzdrhnMGzqDxKHVGB4EbHyqrDc/5Sx/xhaWzuSNFHdWDsZ7u4ptYtJdc22JyurKZOZcrCD3Zg6gNBEe1Mv4xLdyUPalgJEFyDG9OcG5vXsudAeSgEgCSZjSTtJPpUPg1u1SRmWOv3L1hsMS5xNrPmImWNu52bGRrJI+taF1LxNxMMltwRds5F13MAsJ9NP+aj+rV18Pjr9tVGd2aWJAQd5jAI11zTzJ+k6MI+HIe5d1L3DnaCrgw3ZsriAQAYM+USayx/p66sbW780Wu901bCBydDUD1j6xWjYuRLEAmABrodAZieVVTpn4qXrWMXCYezaeYAIVyxNzvAqmkBdZBnaJ0qA6dfF3bmW5nvXMznKHUqioFbOLegB1ECOWs1s3TMlyiV6pC06hjbe8VMW1uHMiCZDFYjOZ3gneIq1npNLJa9fLZbamWYRlAUsQq8tY4mYqjdWkUrc72XK2YbnuuMw29qhuunWt7i/wyXTkDC5dYEHUaIoIOp2MTuByo/sgfPLK10rjDiL93E3ROd2KIZAyg6DnkUQsCJM7a0hg7F7FsqWbeoJACKAsHXXYCDOp503N58Q+VATMCdWhdFEnw58T51qHUO0LKwVyk7AiDAOk+PjTfRN80M+hvgu7ANir+UfyWhmPq7aD2PnV1wHwj6OQa2WueL3HP2IFWLC3Qwp8toHcA+Yn71PI+CqY/wCE3R7oQlnsm1Ie2xkGDGjEgjwIrG+l+qt+3iHsvdDm2YBhiYMEELrEgj3r0uFERWY/EWx2NwQDDpuPm3KwecAaHxrSCV0zHNJqNxM8wY7K0yAmWaZHLKPrpSBjgNaXF9Tw99fTwpZBA4emtaQxRjdezl1GqnmUVL+lUhiLBO8inSWQBG/1NKPPgPP9K5AHzMNa1So5W7CtajciOMiuXywMJAHhB+u1Gu4pRuPEaT+Vc7S466KAOfy/ehgJ2BcMyx9zFdvZjpJjnrHoONDtAmhZmJiQJIEbax9qIHM/K5A8TSGNns/smKKyAwBvGusyefhTm5dk/LHn/wAUQ3lHD6/rU0i02Im3HGueRn0mlreKHI/v0pUlSNWA8P8AgUUFiAH7gfrQo5FvmD6UKdBYviLRU7eOlKYXEuozLqF330BpS5ZuqIBJU+GntE0f+CN23Ia2jLoVY5CfHU6n2rNlJfBtd6SZjqTB38PKrV1M64thi6GGVojMYAYwA5PAR83lNU5ej3kjbjvofIjc+HgacHDZDE+RO/sOFI1xz2vk9EYZyVUmCYBOXbbh4UqGHhNZX1B60Xg6WB/mWyYykwUG5IbgByOnKK1JFAGlZtUdqlYdxVA689ELbcYjtOyWMrEgxMyskA8zvV7tsJgEkeWg9aTxmEW4pRwCp3BEj2NJopMpvRvVq7cTW/3IjQmACP5RA2586lMN0VawyHs7iG5ESzKAPY6D1qKPQGNuXmt5h2ckK+YxkOsFRAA/pgieFR/Wi7hcIDatTiMQoJbM0WlKqSQUtwC0SQusRryrLb9NN3wlsT0lhsMjNmW7iHOuWEUExOUmBty1PCodenjiFyJbN0yuY/MveBXKxbKMkkxBBEDlVJw90XEa4oytmOdJzQP5lJ1jw86P0T0oTcIRmt3E5GJGg8iNvcVfBnyWa31f6UGKF23hkDgZVvs9tRlKwSxUlidtQM0aTVK6YN/o/Gul4pcfMJuNmJcHUguZZTqNzV7tdK4/E2MTbXEur27XaW+zhCcpGYSoB1B58KyXpG67mbjsxMfNuddyfxeepqkwaLVhXbEsCj22Lggm4pcSmsa6yQV15TUG/V2/cutaylFUku51BJ/FpuTwA2HLWleq+bJcCtlKupDDgXBtk/8AbV86l9HYtrYS9YZY7TKzCCczBu8pOaZJgxwqXu3X6L/S4Uk7v9ip9UiloXJX+QMpJk/iYSvIAe9adh8FaxNtWssVuAHukyMwElQ2kTrHjTTCfC28S5BjtCxMgmARlWJyiQKsfRPw7e0Qe0M78AJ8ob707shRrsS6t44OCD8w4Hw3FWS21IWOqSrcL5oYmTAYiR6ipC30Vt3218FX6ZZ2qgpfQWxWWfGFh29jWD2bnQgaZ4HEeNa1/wBLQbs5/wB7D7RXnXrp1pONv9ooKoqhFBIJiWYEkDczw+u9OPDMM7W2kxipUDWSaC3EGpA/3Ez9ajbdpmn5iAJJ1IFKHBc8ynSFbQ68Yia2Uzg2DtsaWP8A5gA8Fn7/ANqSe4s6kt9PpRsR0eqAMLmaRI0YTwJ1GgpuL6jmT4frTsK+Dg4mBoAvpLe5OlIm4DrB8yaRZyeEeJ3os+dLcNRFrjnnHjJ/KiqoP4z7miLM0qb4A1MnwA+posBSzbnQFSP9TE0t/Bry+opmmJbhp9KOt1zxqk0S0xeY/CoHif70dSTpA9AP1oIsCWM+wHvQfpFRsJ+3vT4J/AqAOX3rtIjH3DsoAoU7QqZaUxatlDpkUAC22QsQNf5zMe9QfTLFzoweJ2TKeevOng6bTPOQrppGbQ+RO3rSmKvW7sQFJMd7XSPDMTWVHTJ2iu9hcUEwQNp4e/rSTsd8wPhOvsRUq7dmGULvs2XUeAnhTC9fJTIQN5mIPlNIkcdCdPXMNcFy2YI0PEEHcEctK1Hoj4hLeVcgyv8AjU6j/afGscU05wmLZGlTUs0hNxPSOHvZgCRBgSOXhS0VmXVnrw2VQ/fHInvDhvx9avfR3TKXR3W15HRvaoOuMkxxjsKXR1V2tllK5kMMJ4jxrFelehLmDxEXFmTIYDuuBuR4wSCNxJ863IXeGpPIan29aRxvQP8AEpkuouQwe93jI2ICkQfGalo1RglnClMR3QSpMAASSD8pgangamLvw9xL3UuWFCn+olfMFQC0eEflW19H9WbFkQqDloAB9N/UmpS3bCiAAB4aUlF+xuUUZ/1Y6i37N0XWcGAQFIAAzLlYTqxB0MED5RT3BfCjBoZZA51+YZhqZiHzD2Aq60UNO1NRSJ8j9GYfEHqahtu1tyiJaYdmPlLA5laZhSCANtqu3Utw2BsMugdA+8/N3jJgcTTfrNZzJcA3KkjzAkfUCudQ7i/w2RDojGByV/8AMUeUNRdOhu5Rbb6LLQrldqzI4VBrsUKSxOJW2pd2CqoksxAAHiTQBE9c+lxhsFfuEgHIypJjvuMqx6mfSvNFzDDKDnn0gaGN+c1ePiV10/jrqpbkWLUlebsdC7LwEaAHYE89KL8vzEkSDA0B58+HhVUcmSdukOcHiuzIyuEMfNv9OetJYvpAzGZnMzLNMnmAIrjdICBlRFgyCuYNyj5v70kcQCdTzn2pmVBbt5idgOAAH5D960pawVxthG5nYaCa7ZvQAwI8BEn2gjh+KlbOOKSQzAnfKSvl8pANPgBFMExI0JnQevhXbWFJ2/PX2rpxbbhnk678ec77Ugbx/ep9SaLQcj23g0ymWIadORHlpx50i1pNhP3+1Ns/l9/c8KUN8rsSDBBgwNdNBpw96LQUxa3aWROaeGh86cragE5HgRJyEATtJjSaj7t3XvNmOg3kbczThOmLiqVR2VTuoJI9No9KpSFtONfTlPrRf4iNrf0pwnS7nRpdQDA4AnjqDFObDgrJTbQf5SEE8NS0z4mixURZx78j7/2oVL2MUqiGUEj+a0rHykj6V2jn6HHw7chjJyzvIIE+BXaaUOUMpWZ0PdlDPkJANRSmD+/yp7abLBK+YM7VQrLPb6Tn5pLEQO+JbwInX0FFw/R9tRna0DEmGWVPiZURGup0qAsgscyn5fIEToJnTfjT93vGEYSQGYQAYDd4tmXeoaNVMjelsUzkoAoUHZQBr5gn71GdgQdjVotYG4T8zidu8oPrmOmvA1P9EdVc6EteMKeA0POAwHPfmKTGk2UbCXMhBUMDzJ4+HIVI4frQ6tDCQNspg+351YsWcJb7pFxnB3MZZ5QBHDaajh06iEC2gB020kn/AE1NFXt9ln6pfEAdqudzDEIQw7x5BTxIJmBvNasl5TsQfWsLvdaLjCERUKgztm03idaicV07cYgl2JHAkn6E0tpp517N66W6xWcOJuOJHAQT6idKo3TXxUeSuHTLqRmYSfQHas0u49iZI19abXMQTt9PKjaTLP8ACd6S6zX7jF3uOZn8U+w2HpSHRvWS7ZcOjMI5GB7AbVEo+sfckGeXGm+JkA7jw2/Kqoy8j7NTwvxRW80XbeSIGYN9wf1rnU3pexZu5rlwkqHW2BnUBCRlLD5SQoAA1iJ41l1jEMFHeIHl/b60thsUxMZioO5GaPOJqXBGsdRJcfT0bg+suHuzluDQScwK/wDcBTi50xaVczuqrwJI1ETIEz+eleeU6fZGOXO0HjIiDynf96VMYPr13ct0I6nfMkMePzCdvzoaLWZPsunWD4u5JGFwty7wz3AUQHwUSx9ctZZ1j654rGNN92IBlUAKqviFHHxMnxq1XuncJigucFAhMCDpMaHLAI0G/jtSL4vBqWIQMpIEmWEAg6QRBnmeVKmEpJ+yjYjuEA5lJAJ01giRrxkEH1pvcI3k+HGr1010OuIZrlpQpAbMCwBLCCJD81IAAiqjicEw/ARHGI24xTMXGiNN3w8pruY8vt9qVa3H71HnRmugDSKZIhJ8fXSuM550rcB4+0GaTnw+1IA6iB4miN3d9Z4frQ7Q8/vXAoP4vofvFAjvb67aD971xGG+54zJn2ii9mIJkaRpx15DjR2WNxr+X1oGcLSdh4cB6D8qNHj6bUDckCJ0OkxGw47T4Ua7OgBJOxkDgdAp5UwDoxPd25Rz86dNnGW47qzbgEi4dDl7y6x5NG1MFRR8xIPhB15b125dGoUEDaCQT6kafSixUK38RmYlxqeUIPRQNqFNmedyTsNTwGwoUASNiWMBRTxDl/e3rQoVsZsUAVwZ1jX97VxLB00geB4+Gu9ChSEWm10IUt9s1tWbQoSQWknQmAu8mSSTTr+Oyg/xDlFgsQijQ8hBPHWhQqTp66Fekrdu/ZUpdYACUWCAGGkxtBnXWdZqpOF1DtnjYqCusiYkS3EawKFChEZBSxikt6uuYMus6mDoDPDn6VF4t1DEqxYcyIPtNChTZkI5qLc2103NChSEHW9oe7pEHX+1JXY8duOu1doUmM4GGhG+5BAijiyCubmTsBGgkxqNpFChQMIYYggkc2/OBrtRSigkEkxpQoUgCq5Gsmff70a5iDoDrHP+x/OhQoGK2OknXjpGx1keOvh9K7e6RLaHYbQSD70KFA7DYBEae+Qw1GdSykcZKmQR5Gl2v2EcE2BI3Ksy7RlOViw56bUKFFDToUxjWMQyKtwpEgF7YElohYtCABB3EkkmdaLc6oXSoyMHIABAaIOpI7wE6DfxoUKKK7Ij+FAJEHSZ2MfWjShjubGD4jx8aFCmRY7XFMCGESNjlXbyps9zeI1Opyjj9q5QqmSghijGyOO1ChTAKSAIAPDiAPDhRWOkZdttSPpQoUqKHVrAJlBcupOoCwRGwkkjXShQoUq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redsports.sg/wp-content/uploads/2010/11/women_420_asian_g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75014"/>
            <a:ext cx="7239000" cy="480876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76400" y="6248400"/>
            <a:ext cx="5867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Asian Games - Rachel Lee and Cecilia Low won gold in the Double Handed </a:t>
            </a:r>
            <a:r>
              <a:rPr lang="en-US" sz="1100" b="1" i="1" dirty="0" smtClean="0"/>
              <a:t>Dinghy</a:t>
            </a:r>
            <a:r>
              <a:rPr lang="en-US" sz="1100" i="1" dirty="0" smtClean="0"/>
              <a:t> 420.</a:t>
            </a:r>
            <a:endParaRPr lang="en-US" sz="1100" i="1" dirty="0"/>
          </a:p>
        </p:txBody>
      </p:sp>
      <p:sp>
        <p:nvSpPr>
          <p:cNvPr id="10" name="Oval Callout 9"/>
          <p:cNvSpPr/>
          <p:nvPr/>
        </p:nvSpPr>
        <p:spPr>
          <a:xfrm>
            <a:off x="4114800" y="152400"/>
            <a:ext cx="4876800" cy="1524000"/>
          </a:xfrm>
          <a:prstGeom prst="wedgeEllipseCallout">
            <a:avLst>
              <a:gd name="adj1" fmla="val -61694"/>
              <a:gd name="adj2" fmla="val 74953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Uncontrollable external forces – the wind </a:t>
            </a: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Perception, Understanding, Prediction, Coordination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ontent Placeholder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600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sz="1600" i="1" dirty="0" smtClean="0"/>
              <a:t>These compartmentalized models do not capture the </a:t>
            </a:r>
            <a:r>
              <a:rPr lang="en-US" sz="3200" b="1" i="1" dirty="0" smtClean="0"/>
              <a:t>human and situational variability and FUZZINESS </a:t>
            </a:r>
            <a:r>
              <a:rPr lang="en-US" sz="1600" i="1" dirty="0" smtClean="0"/>
              <a:t>that pervade every day activities </a:t>
            </a:r>
            <a:endParaRPr lang="en-US" sz="1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187AD-0078-41F9-B609-D13A2AA37E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724400" y="1676400"/>
            <a:ext cx="4038600" cy="2209800"/>
            <a:chOff x="342900" y="1181100"/>
            <a:chExt cx="8115300" cy="5372100"/>
          </a:xfrm>
        </p:grpSpPr>
        <p:sp>
          <p:nvSpPr>
            <p:cNvPr id="7" name="Rectangle 6"/>
            <p:cNvSpPr/>
            <p:nvPr/>
          </p:nvSpPr>
          <p:spPr>
            <a:xfrm>
              <a:off x="685649" y="4019191"/>
              <a:ext cx="1295681" cy="91393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Senses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18989" y="3414407"/>
              <a:ext cx="1372530" cy="915622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Perception</a:t>
              </a:r>
            </a:p>
          </p:txBody>
        </p:sp>
        <p:sp>
          <p:nvSpPr>
            <p:cNvPr id="9" name="Cloud 8"/>
            <p:cNvSpPr/>
            <p:nvPr/>
          </p:nvSpPr>
          <p:spPr>
            <a:xfrm>
              <a:off x="4418994" y="3885733"/>
              <a:ext cx="2134878" cy="915622"/>
            </a:xfrm>
            <a:prstGeom prst="cloud">
              <a:avLst/>
            </a:prstGeom>
            <a:solidFill>
              <a:srgbClr val="FF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ysClr val="windowText" lastClr="000000"/>
                  </a:solidFill>
                </a:rPr>
                <a:t>Cognition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ysClr val="windowText" lastClr="000000"/>
                  </a:solidFill>
                </a:rPr>
                <a:t>Learning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649" y="2667719"/>
              <a:ext cx="1295681" cy="91393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Attention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00167" y="2667719"/>
              <a:ext cx="1676855" cy="913933"/>
            </a:xfrm>
            <a:prstGeom prst="rect">
              <a:avLst/>
            </a:prstGeom>
            <a:solidFill>
              <a:srgbClr val="F880DE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ysClr val="windowText" lastClr="000000"/>
                  </a:solidFill>
                </a:rPr>
                <a:t>Operational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ysClr val="windowText" lastClr="000000"/>
                  </a:solidFill>
                </a:rPr>
                <a:t>Memory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94301" y="1181100"/>
              <a:ext cx="5485513" cy="533831"/>
            </a:xfrm>
            <a:prstGeom prst="rect">
              <a:avLst/>
            </a:prstGeom>
            <a:solidFill>
              <a:srgbClr val="F880DE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ysClr val="windowText" lastClr="000000"/>
                  </a:solidFill>
                </a:rPr>
                <a:t>Long Term Memory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195" y="3885733"/>
              <a:ext cx="1600005" cy="915622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Effectors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Management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10357" y="5029416"/>
              <a:ext cx="1295682" cy="91393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Effectors</a:t>
              </a:r>
            </a:p>
          </p:txBody>
        </p:sp>
        <p:cxnSp>
          <p:nvCxnSpPr>
            <p:cNvPr id="15" name="Straight Arrow Connector 14"/>
            <p:cNvCxnSpPr>
              <a:stCxn id="9" idx="0"/>
              <a:endCxn id="13" idx="1"/>
            </p:cNvCxnSpPr>
            <p:nvPr/>
          </p:nvCxnSpPr>
          <p:spPr>
            <a:xfrm>
              <a:off x="6552334" y="4343544"/>
              <a:ext cx="305861" cy="169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3"/>
              <a:endCxn id="11" idx="1"/>
            </p:cNvCxnSpPr>
            <p:nvPr/>
          </p:nvCxnSpPr>
          <p:spPr>
            <a:xfrm>
              <a:off x="1981330" y="3123841"/>
              <a:ext cx="281883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1" idx="2"/>
            </p:cNvCxnSpPr>
            <p:nvPr/>
          </p:nvCxnSpPr>
          <p:spPr>
            <a:xfrm rot="5400000" flipH="1" flipV="1">
              <a:off x="5487323" y="3733844"/>
              <a:ext cx="304081" cy="3074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  <a:endCxn id="7" idx="0"/>
            </p:cNvCxnSpPr>
            <p:nvPr/>
          </p:nvCxnSpPr>
          <p:spPr>
            <a:xfrm>
              <a:off x="1334258" y="3581652"/>
              <a:ext cx="0" cy="437538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2"/>
              <a:endCxn id="14" idx="0"/>
            </p:cNvCxnSpPr>
            <p:nvPr/>
          </p:nvCxnSpPr>
          <p:spPr>
            <a:xfrm rot="5400000">
              <a:off x="7542554" y="4914693"/>
              <a:ext cx="229750" cy="3074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hape 66"/>
            <p:cNvCxnSpPr>
              <a:stCxn id="21" idx="1"/>
              <a:endCxn id="7" idx="2"/>
            </p:cNvCxnSpPr>
            <p:nvPr/>
          </p:nvCxnSpPr>
          <p:spPr>
            <a:xfrm rot="10800000">
              <a:off x="1334258" y="4933124"/>
              <a:ext cx="722385" cy="554103"/>
            </a:xfrm>
            <a:prstGeom prst="bent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056643" y="5257477"/>
              <a:ext cx="3963893" cy="45781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System Feedback</a:t>
              </a:r>
            </a:p>
          </p:txBody>
        </p:sp>
        <p:cxnSp>
          <p:nvCxnSpPr>
            <p:cNvPr id="22" name="Straight Arrow Connector 21"/>
            <p:cNvCxnSpPr>
              <a:stCxn id="14" idx="1"/>
              <a:endCxn id="21" idx="3"/>
            </p:cNvCxnSpPr>
            <p:nvPr/>
          </p:nvCxnSpPr>
          <p:spPr>
            <a:xfrm rot="10800000">
              <a:off x="6020536" y="5487227"/>
              <a:ext cx="98982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056643" y="6095389"/>
              <a:ext cx="3963893" cy="45781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Environment</a:t>
              </a:r>
            </a:p>
          </p:txBody>
        </p:sp>
        <p:cxnSp>
          <p:nvCxnSpPr>
            <p:cNvPr id="24" name="Straight Arrow Connector 23"/>
            <p:cNvCxnSpPr>
              <a:stCxn id="23" idx="0"/>
              <a:endCxn id="21" idx="2"/>
            </p:cNvCxnSpPr>
            <p:nvPr/>
          </p:nvCxnSpPr>
          <p:spPr>
            <a:xfrm rot="5400000" flipH="1" flipV="1">
              <a:off x="3848538" y="5904723"/>
              <a:ext cx="380101" cy="461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42900" y="1910895"/>
              <a:ext cx="1981179" cy="38179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90000"/>
                      </a:srgbClr>
                    </a:outerShdw>
                  </a:effectLst>
                </a:rPr>
                <a:t>Prediction</a:t>
              </a:r>
            </a:p>
          </p:txBody>
        </p:sp>
        <p:cxnSp>
          <p:nvCxnSpPr>
            <p:cNvPr id="26" name="Straight Arrow Connector 25"/>
            <p:cNvCxnSpPr>
              <a:stCxn id="10" idx="0"/>
              <a:endCxn id="25" idx="2"/>
            </p:cNvCxnSpPr>
            <p:nvPr/>
          </p:nvCxnSpPr>
          <p:spPr>
            <a:xfrm flipH="1" flipV="1">
              <a:off x="1334258" y="2292685"/>
              <a:ext cx="0" cy="375033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136"/>
            <p:cNvCxnSpPr>
              <a:stCxn id="10" idx="3"/>
              <a:endCxn id="8" idx="0"/>
            </p:cNvCxnSpPr>
            <p:nvPr/>
          </p:nvCxnSpPr>
          <p:spPr>
            <a:xfrm>
              <a:off x="1981330" y="3123841"/>
              <a:ext cx="1523156" cy="290566"/>
            </a:xfrm>
            <a:prstGeom prst="bent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2" idx="3"/>
              <a:endCxn id="11" idx="3"/>
            </p:cNvCxnSpPr>
            <p:nvPr/>
          </p:nvCxnSpPr>
          <p:spPr>
            <a:xfrm flipH="1">
              <a:off x="6477022" y="1448016"/>
              <a:ext cx="1902792" cy="1675825"/>
            </a:xfrm>
            <a:prstGeom prst="bentConnector3">
              <a:avLst>
                <a:gd name="adj1" fmla="val -12010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8" idx="2"/>
              <a:endCxn id="9" idx="1"/>
            </p:cNvCxnSpPr>
            <p:nvPr/>
          </p:nvCxnSpPr>
          <p:spPr>
            <a:xfrm rot="16200000" flipH="1">
              <a:off x="4260257" y="3574258"/>
              <a:ext cx="469636" cy="1981178"/>
            </a:xfrm>
            <a:prstGeom prst="bentConnector3">
              <a:avLst>
                <a:gd name="adj1" fmla="val 148837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endCxn id="8" idx="1"/>
            </p:cNvCxnSpPr>
            <p:nvPr/>
          </p:nvCxnSpPr>
          <p:spPr>
            <a:xfrm flipV="1">
              <a:off x="1904480" y="3872219"/>
              <a:ext cx="914509" cy="457811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28"/>
            <p:cNvCxnSpPr>
              <a:stCxn id="11" idx="0"/>
              <a:endCxn id="25" idx="3"/>
            </p:cNvCxnSpPr>
            <p:nvPr/>
          </p:nvCxnSpPr>
          <p:spPr>
            <a:xfrm rot="16200000" flipV="1">
              <a:off x="3698757" y="727112"/>
              <a:ext cx="565928" cy="3315284"/>
            </a:xfrm>
            <a:prstGeom prst="bent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45"/>
            <p:cNvCxnSpPr>
              <a:stCxn id="12" idx="2"/>
              <a:endCxn id="25" idx="3"/>
            </p:cNvCxnSpPr>
            <p:nvPr/>
          </p:nvCxnSpPr>
          <p:spPr>
            <a:xfrm rot="5400000">
              <a:off x="3787523" y="251487"/>
              <a:ext cx="386859" cy="3313748"/>
            </a:xfrm>
            <a:prstGeom prst="bent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685800" y="4876800"/>
            <a:ext cx="3124200" cy="1485900"/>
            <a:chOff x="1066800" y="2857500"/>
            <a:chExt cx="7239000" cy="3086100"/>
          </a:xfrm>
        </p:grpSpPr>
        <p:sp>
          <p:nvSpPr>
            <p:cNvPr id="34" name="Rectangle 33"/>
            <p:cNvSpPr/>
            <p:nvPr/>
          </p:nvSpPr>
          <p:spPr>
            <a:xfrm>
              <a:off x="1066800" y="4267200"/>
              <a:ext cx="7239000" cy="1676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002060"/>
                  </a:solidFill>
                </a:rPr>
                <a:t>Situation Awareness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71600" y="2857500"/>
              <a:ext cx="1570038" cy="696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rgbClr val="FFFF00"/>
                  </a:solidFill>
                </a:rPr>
                <a:t>Context</a:t>
              </a:r>
              <a:endParaRPr lang="en-US" sz="600" b="1" dirty="0">
                <a:solidFill>
                  <a:srgbClr val="FFFF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10000" y="2857500"/>
              <a:ext cx="1570038" cy="696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rgbClr val="FFFF00"/>
                  </a:solidFill>
                </a:rPr>
                <a:t>Responses</a:t>
              </a:r>
              <a:endParaRPr lang="en-US" sz="600" b="1" dirty="0">
                <a:solidFill>
                  <a:srgbClr val="FFFF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10300" y="2857500"/>
              <a:ext cx="1570038" cy="696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rgbClr val="FFFF00"/>
                  </a:solidFill>
                </a:rPr>
                <a:t>Decisions</a:t>
              </a:r>
              <a:endParaRPr lang="en-US" sz="600" b="1" dirty="0">
                <a:solidFill>
                  <a:srgbClr val="FFFF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10300" y="4419600"/>
              <a:ext cx="1570038" cy="696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rgbClr val="FFFF00"/>
                  </a:solidFill>
                </a:rPr>
                <a:t>Stage 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rgbClr val="FFFF00"/>
                  </a:solidFill>
                </a:rPr>
                <a:t>Projection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81400" y="4419600"/>
              <a:ext cx="1981200" cy="696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rgbClr val="FFFF00"/>
                  </a:solidFill>
                </a:rPr>
                <a:t>Stage 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rgbClr val="FFFF00"/>
                  </a:solidFill>
                </a:rPr>
                <a:t>Understanding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71600" y="4419600"/>
              <a:ext cx="1570038" cy="696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rgbClr val="FFFF00"/>
                  </a:solidFill>
                </a:rPr>
                <a:t>Stage 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rgbClr val="FFFF00"/>
                  </a:solidFill>
                </a:rPr>
                <a:t>Perception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40" idx="3"/>
              <a:endCxn id="39" idx="1"/>
            </p:cNvCxnSpPr>
            <p:nvPr/>
          </p:nvCxnSpPr>
          <p:spPr>
            <a:xfrm>
              <a:off x="2941638" y="4768057"/>
              <a:ext cx="63976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9" idx="3"/>
              <a:endCxn id="38" idx="1"/>
            </p:cNvCxnSpPr>
            <p:nvPr/>
          </p:nvCxnSpPr>
          <p:spPr>
            <a:xfrm>
              <a:off x="5562600" y="4768057"/>
              <a:ext cx="6477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0"/>
              <a:endCxn id="37" idx="2"/>
            </p:cNvCxnSpPr>
            <p:nvPr/>
          </p:nvCxnSpPr>
          <p:spPr>
            <a:xfrm flipV="1">
              <a:off x="6994525" y="3554413"/>
              <a:ext cx="0" cy="865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1"/>
              <a:endCxn id="36" idx="3"/>
            </p:cNvCxnSpPr>
            <p:nvPr/>
          </p:nvCxnSpPr>
          <p:spPr>
            <a:xfrm flipH="1">
              <a:off x="5380038" y="3205163"/>
              <a:ext cx="83026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6" idx="1"/>
              <a:endCxn id="35" idx="3"/>
            </p:cNvCxnSpPr>
            <p:nvPr/>
          </p:nvCxnSpPr>
          <p:spPr>
            <a:xfrm flipH="1">
              <a:off x="2941638" y="3205163"/>
              <a:ext cx="86836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5" idx="2"/>
              <a:endCxn id="40" idx="0"/>
            </p:cNvCxnSpPr>
            <p:nvPr/>
          </p:nvCxnSpPr>
          <p:spPr>
            <a:xfrm>
              <a:off x="2155825" y="3554413"/>
              <a:ext cx="0" cy="865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28600" y="1752600"/>
            <a:ext cx="4267200" cy="2586831"/>
            <a:chOff x="304800" y="1066800"/>
            <a:chExt cx="8229600" cy="5177631"/>
          </a:xfrm>
        </p:grpSpPr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1028700" y="2247900"/>
              <a:ext cx="1143000" cy="6858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b="1"/>
                <a:t>Input</a:t>
              </a:r>
            </a:p>
          </p:txBody>
        </p: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3867150" y="4568031"/>
              <a:ext cx="1143000" cy="685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/>
                <a:t>Adaptive</a:t>
              </a:r>
            </a:p>
            <a:p>
              <a:pPr algn="ctr"/>
              <a:r>
                <a:rPr lang="en-US" sz="1000" dirty="0"/>
                <a:t>Control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3848100" y="2247900"/>
              <a:ext cx="1143000" cy="685800"/>
            </a:xfrm>
            <a:prstGeom prst="rect">
              <a:avLst/>
            </a:prstGeom>
            <a:solidFill>
              <a:srgbClr val="E7E7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Process</a:t>
              </a: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5943600" y="1828800"/>
              <a:ext cx="2590800" cy="15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b="1" dirty="0"/>
                <a:t>Output - Time,</a:t>
              </a:r>
            </a:p>
            <a:p>
              <a:pPr algn="ctr"/>
              <a:r>
                <a:rPr lang="en-US" sz="1100" b="1" dirty="0"/>
                <a:t>Accuracy and </a:t>
              </a:r>
            </a:p>
            <a:p>
              <a:pPr algn="ctr"/>
              <a:r>
                <a:rPr lang="en-US" sz="1100" b="1" dirty="0"/>
                <a:t>Consequences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3867150" y="3581400"/>
              <a:ext cx="1143000" cy="6858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Feedback</a:t>
              </a:r>
            </a:p>
            <a:p>
              <a:pPr algn="ctr"/>
              <a:r>
                <a:rPr lang="en-US" sz="1000"/>
                <a:t>Control</a:t>
              </a: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304800" y="1143000"/>
              <a:ext cx="2590800" cy="685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Prediction (Probabilistic)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352800" y="1066800"/>
              <a:ext cx="2133600" cy="838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/>
                <a:t>Uncontrollable </a:t>
              </a:r>
            </a:p>
            <a:p>
              <a:pPr algn="ctr"/>
              <a:r>
                <a:rPr lang="en-US" sz="1000" b="1"/>
                <a:t>External</a:t>
              </a:r>
            </a:p>
            <a:p>
              <a:pPr algn="ctr"/>
              <a:r>
                <a:rPr lang="en-US" sz="1000" b="1"/>
                <a:t>Input</a:t>
              </a: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867150" y="5558631"/>
              <a:ext cx="1143000" cy="685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Learning</a:t>
              </a:r>
            </a:p>
            <a:p>
              <a:pPr algn="ctr"/>
              <a:r>
                <a:rPr lang="en-US" sz="1000"/>
                <a:t>Control</a:t>
              </a:r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6667500" y="5558631"/>
              <a:ext cx="1143000" cy="685800"/>
            </a:xfrm>
            <a:prstGeom prst="ellipse">
              <a:avLst/>
            </a:prstGeom>
            <a:solidFill>
              <a:srgbClr val="F9FBA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 smtClean="0"/>
                <a:t>Expert</a:t>
              </a:r>
              <a:endParaRPr lang="en-US" sz="1000" dirty="0"/>
            </a:p>
          </p:txBody>
        </p: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6667500" y="4568031"/>
              <a:ext cx="1143000" cy="685800"/>
            </a:xfrm>
            <a:prstGeom prst="ellipse">
              <a:avLst/>
            </a:prstGeom>
            <a:solidFill>
              <a:srgbClr val="F9FBA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 smtClean="0"/>
                <a:t>Trainee</a:t>
              </a:r>
              <a:endParaRPr lang="en-US" sz="1000" dirty="0"/>
            </a:p>
          </p:txBody>
        </p:sp>
        <p:cxnSp>
          <p:nvCxnSpPr>
            <p:cNvPr id="59" name="AutoShape 13"/>
            <p:cNvCxnSpPr>
              <a:cxnSpLocks noChangeShapeType="1"/>
              <a:stCxn id="49" idx="3"/>
              <a:endCxn id="51" idx="1"/>
            </p:cNvCxnSpPr>
            <p:nvPr/>
          </p:nvCxnSpPr>
          <p:spPr bwMode="auto">
            <a:xfrm>
              <a:off x="2171700" y="2590800"/>
              <a:ext cx="1676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14"/>
            <p:cNvCxnSpPr>
              <a:cxnSpLocks noChangeShapeType="1"/>
              <a:stCxn id="57" idx="2"/>
              <a:endCxn id="56" idx="3"/>
            </p:cNvCxnSpPr>
            <p:nvPr/>
          </p:nvCxnSpPr>
          <p:spPr bwMode="auto">
            <a:xfrm flipH="1">
              <a:off x="5010150" y="5901531"/>
              <a:ext cx="16573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61" name="AutoShape 15"/>
            <p:cNvCxnSpPr>
              <a:cxnSpLocks noChangeShapeType="1"/>
              <a:stCxn id="51" idx="0"/>
              <a:endCxn id="55" idx="2"/>
            </p:cNvCxnSpPr>
            <p:nvPr/>
          </p:nvCxnSpPr>
          <p:spPr bwMode="auto">
            <a:xfrm flipV="1">
              <a:off x="4419600" y="190500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62" name="AutoShape 16"/>
            <p:cNvCxnSpPr>
              <a:cxnSpLocks noChangeShapeType="1"/>
              <a:stCxn id="51" idx="3"/>
              <a:endCxn id="52" idx="1"/>
            </p:cNvCxnSpPr>
            <p:nvPr/>
          </p:nvCxnSpPr>
          <p:spPr bwMode="auto">
            <a:xfrm>
              <a:off x="4991100" y="2590800"/>
              <a:ext cx="9525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3" name="AutoShape 17"/>
            <p:cNvCxnSpPr>
              <a:cxnSpLocks noChangeShapeType="1"/>
              <a:stCxn id="52" idx="2"/>
              <a:endCxn id="73" idx="0"/>
            </p:cNvCxnSpPr>
            <p:nvPr/>
          </p:nvCxnSpPr>
          <p:spPr bwMode="auto">
            <a:xfrm rot="5400000">
              <a:off x="7124700" y="3467100"/>
              <a:ext cx="228600" cy="127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4" name="AutoShape 18"/>
            <p:cNvCxnSpPr>
              <a:cxnSpLocks noChangeShapeType="1"/>
              <a:stCxn id="53" idx="1"/>
              <a:endCxn id="49" idx="2"/>
            </p:cNvCxnSpPr>
            <p:nvPr/>
          </p:nvCxnSpPr>
          <p:spPr bwMode="auto">
            <a:xfrm rot="10800000">
              <a:off x="1600200" y="2933700"/>
              <a:ext cx="2266950" cy="9906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5" name="AutoShape 19"/>
            <p:cNvCxnSpPr>
              <a:cxnSpLocks noChangeShapeType="1"/>
              <a:stCxn id="58" idx="2"/>
              <a:endCxn id="50" idx="3"/>
            </p:cNvCxnSpPr>
            <p:nvPr/>
          </p:nvCxnSpPr>
          <p:spPr bwMode="auto">
            <a:xfrm flipH="1">
              <a:off x="5010150" y="4910931"/>
              <a:ext cx="16573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20"/>
            <p:cNvCxnSpPr>
              <a:cxnSpLocks noChangeShapeType="1"/>
              <a:stCxn id="50" idx="1"/>
              <a:endCxn id="49" idx="2"/>
            </p:cNvCxnSpPr>
            <p:nvPr/>
          </p:nvCxnSpPr>
          <p:spPr bwMode="auto">
            <a:xfrm rot="10800000">
              <a:off x="1600200" y="2933701"/>
              <a:ext cx="2266950" cy="197723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7" name="AutoShape 21"/>
            <p:cNvCxnSpPr>
              <a:cxnSpLocks noChangeShapeType="1"/>
              <a:stCxn id="56" idx="1"/>
              <a:endCxn id="49" idx="2"/>
            </p:cNvCxnSpPr>
            <p:nvPr/>
          </p:nvCxnSpPr>
          <p:spPr bwMode="auto">
            <a:xfrm rot="10800000">
              <a:off x="1600200" y="2933701"/>
              <a:ext cx="2266950" cy="296783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8" name="AutoShape 23"/>
            <p:cNvCxnSpPr>
              <a:cxnSpLocks noChangeShapeType="1"/>
              <a:stCxn id="54" idx="2"/>
              <a:endCxn id="49" idx="0"/>
            </p:cNvCxnSpPr>
            <p:nvPr/>
          </p:nvCxnSpPr>
          <p:spPr bwMode="auto">
            <a:xfrm>
              <a:off x="1600200" y="1828800"/>
              <a:ext cx="0" cy="419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24"/>
            <p:cNvCxnSpPr>
              <a:cxnSpLocks noChangeShapeType="1"/>
              <a:stCxn id="55" idx="1"/>
              <a:endCxn id="54" idx="3"/>
            </p:cNvCxnSpPr>
            <p:nvPr/>
          </p:nvCxnSpPr>
          <p:spPr bwMode="auto">
            <a:xfrm rot="10800000">
              <a:off x="2895600" y="1485900"/>
              <a:ext cx="4572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25"/>
            <p:cNvCxnSpPr>
              <a:cxnSpLocks noChangeShapeType="1"/>
              <a:stCxn id="53" idx="2"/>
              <a:endCxn id="50" idx="0"/>
            </p:cNvCxnSpPr>
            <p:nvPr/>
          </p:nvCxnSpPr>
          <p:spPr bwMode="auto">
            <a:xfrm>
              <a:off x="4438650" y="4267200"/>
              <a:ext cx="0" cy="3008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" name="AutoShape 26"/>
            <p:cNvCxnSpPr>
              <a:cxnSpLocks noChangeShapeType="1"/>
              <a:stCxn id="50" idx="2"/>
              <a:endCxn id="56" idx="0"/>
            </p:cNvCxnSpPr>
            <p:nvPr/>
          </p:nvCxnSpPr>
          <p:spPr bwMode="auto">
            <a:xfrm>
              <a:off x="4438650" y="5253831"/>
              <a:ext cx="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" name="Down Arrow 71"/>
            <p:cNvSpPr/>
            <p:nvPr/>
          </p:nvSpPr>
          <p:spPr>
            <a:xfrm>
              <a:off x="2743200" y="3886200"/>
              <a:ext cx="762000" cy="1828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73" name="Oval 12"/>
            <p:cNvSpPr>
              <a:spLocks noChangeArrowheads="1"/>
            </p:cNvSpPr>
            <p:nvPr/>
          </p:nvSpPr>
          <p:spPr bwMode="auto">
            <a:xfrm>
              <a:off x="6667500" y="3581400"/>
              <a:ext cx="1143000" cy="685800"/>
            </a:xfrm>
            <a:prstGeom prst="ellipse">
              <a:avLst/>
            </a:prstGeom>
            <a:solidFill>
              <a:srgbClr val="F9FBA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 smtClean="0"/>
                <a:t>Novice</a:t>
              </a:r>
              <a:endParaRPr lang="en-US" sz="1000" dirty="0"/>
            </a:p>
          </p:txBody>
        </p:sp>
        <p:cxnSp>
          <p:nvCxnSpPr>
            <p:cNvPr id="74" name="AutoShape 19"/>
            <p:cNvCxnSpPr>
              <a:cxnSpLocks noChangeShapeType="1"/>
              <a:stCxn id="73" idx="2"/>
              <a:endCxn id="53" idx="3"/>
            </p:cNvCxnSpPr>
            <p:nvPr/>
          </p:nvCxnSpPr>
          <p:spPr bwMode="auto">
            <a:xfrm flipH="1">
              <a:off x="5010150" y="3924300"/>
              <a:ext cx="16573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17"/>
            <p:cNvCxnSpPr>
              <a:cxnSpLocks noChangeShapeType="1"/>
              <a:stCxn id="73" idx="4"/>
              <a:endCxn id="58" idx="0"/>
            </p:cNvCxnSpPr>
            <p:nvPr/>
          </p:nvCxnSpPr>
          <p:spPr bwMode="auto">
            <a:xfrm rot="5400000">
              <a:off x="7088585" y="4417615"/>
              <a:ext cx="300831" cy="127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6" name="AutoShape 17"/>
            <p:cNvCxnSpPr>
              <a:cxnSpLocks noChangeShapeType="1"/>
              <a:stCxn id="58" idx="4"/>
              <a:endCxn id="57" idx="0"/>
            </p:cNvCxnSpPr>
            <p:nvPr/>
          </p:nvCxnSpPr>
          <p:spPr bwMode="auto">
            <a:xfrm rot="5400000">
              <a:off x="7086600" y="5406231"/>
              <a:ext cx="304800" cy="127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77" name="Group 76"/>
          <p:cNvGrpSpPr/>
          <p:nvPr/>
        </p:nvGrpSpPr>
        <p:grpSpPr>
          <a:xfrm>
            <a:off x="4876800" y="4114800"/>
            <a:ext cx="4000500" cy="2362200"/>
            <a:chOff x="1409700" y="1981200"/>
            <a:chExt cx="6019800" cy="4495800"/>
          </a:xfrm>
        </p:grpSpPr>
        <p:sp>
          <p:nvSpPr>
            <p:cNvPr id="78" name="Rectangle 77"/>
            <p:cNvSpPr/>
            <p:nvPr/>
          </p:nvSpPr>
          <p:spPr>
            <a:xfrm>
              <a:off x="1409700" y="3048000"/>
              <a:ext cx="12954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Sensing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810000" y="1981200"/>
              <a:ext cx="12954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Memory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810000" y="3048000"/>
              <a:ext cx="12954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Cognition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34100" y="3048000"/>
              <a:ext cx="12954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Effectors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134100" y="4762500"/>
              <a:ext cx="1295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FFFF00"/>
                  </a:solidFill>
                </a:rPr>
                <a:t>Controls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10000" y="4762500"/>
              <a:ext cx="1295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FFFF00"/>
                  </a:solidFill>
                </a:rPr>
                <a:t>Systems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09700" y="4762500"/>
              <a:ext cx="1295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FFFF00"/>
                  </a:solidFill>
                </a:rPr>
                <a:t>Displays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334000" y="5791200"/>
              <a:ext cx="12954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Materials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438400" y="5791200"/>
              <a:ext cx="12954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Products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Arrow Connector 86"/>
            <p:cNvCxnSpPr>
              <a:stCxn id="84" idx="0"/>
              <a:endCxn id="78" idx="2"/>
            </p:cNvCxnSpPr>
            <p:nvPr/>
          </p:nvCxnSpPr>
          <p:spPr>
            <a:xfrm rot="5400000" flipH="1" flipV="1">
              <a:off x="1543050" y="4248150"/>
              <a:ext cx="1028700" cy="1588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3" idx="1"/>
              <a:endCxn id="84" idx="3"/>
            </p:cNvCxnSpPr>
            <p:nvPr/>
          </p:nvCxnSpPr>
          <p:spPr>
            <a:xfrm rot="10800000">
              <a:off x="2705100" y="5105400"/>
              <a:ext cx="11049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2" idx="1"/>
              <a:endCxn id="83" idx="3"/>
            </p:cNvCxnSpPr>
            <p:nvPr/>
          </p:nvCxnSpPr>
          <p:spPr>
            <a:xfrm rot="10800000">
              <a:off x="5105400" y="5105400"/>
              <a:ext cx="10287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1" idx="2"/>
              <a:endCxn id="82" idx="0"/>
            </p:cNvCxnSpPr>
            <p:nvPr/>
          </p:nvCxnSpPr>
          <p:spPr>
            <a:xfrm rot="5400000">
              <a:off x="6267450" y="4248150"/>
              <a:ext cx="1028700" cy="1588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79" idx="2"/>
              <a:endCxn id="80" idx="0"/>
            </p:cNvCxnSpPr>
            <p:nvPr/>
          </p:nvCxnSpPr>
          <p:spPr>
            <a:xfrm>
              <a:off x="4457700" y="2667000"/>
              <a:ext cx="0" cy="381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83" idx="2"/>
            </p:cNvCxnSpPr>
            <p:nvPr/>
          </p:nvCxnSpPr>
          <p:spPr>
            <a:xfrm rot="10800000">
              <a:off x="4457700" y="5448300"/>
              <a:ext cx="12573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3" idx="2"/>
              <a:endCxn id="86" idx="0"/>
            </p:cNvCxnSpPr>
            <p:nvPr/>
          </p:nvCxnSpPr>
          <p:spPr>
            <a:xfrm rot="5400000">
              <a:off x="3600450" y="4933950"/>
              <a:ext cx="3429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3" idx="0"/>
              <a:endCxn id="78" idx="2"/>
            </p:cNvCxnSpPr>
            <p:nvPr/>
          </p:nvCxnSpPr>
          <p:spPr>
            <a:xfrm rot="16200000" flipV="1">
              <a:off x="2743200" y="3048000"/>
              <a:ext cx="1028700" cy="240030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3" idx="0"/>
              <a:endCxn id="80" idx="2"/>
            </p:cNvCxnSpPr>
            <p:nvPr/>
          </p:nvCxnSpPr>
          <p:spPr>
            <a:xfrm rot="5400000" flipH="1" flipV="1">
              <a:off x="3943350" y="4248150"/>
              <a:ext cx="1028700" cy="1588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1" idx="2"/>
              <a:endCxn id="83" idx="0"/>
            </p:cNvCxnSpPr>
            <p:nvPr/>
          </p:nvCxnSpPr>
          <p:spPr>
            <a:xfrm rot="5400000">
              <a:off x="5105400" y="3086100"/>
              <a:ext cx="1028700" cy="232410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78" idx="3"/>
              <a:endCxn id="80" idx="1"/>
            </p:cNvCxnSpPr>
            <p:nvPr/>
          </p:nvCxnSpPr>
          <p:spPr>
            <a:xfrm>
              <a:off x="2705100" y="3390900"/>
              <a:ext cx="11049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80" idx="3"/>
              <a:endCxn id="81" idx="1"/>
            </p:cNvCxnSpPr>
            <p:nvPr/>
          </p:nvCxnSpPr>
          <p:spPr>
            <a:xfrm>
              <a:off x="5105400" y="3390900"/>
              <a:ext cx="10287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5486400" cy="1447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dirty="0" smtClean="0"/>
              <a:t>People Vary</a:t>
            </a:r>
          </a:p>
        </p:txBody>
      </p:sp>
      <p:sp>
        <p:nvSpPr>
          <p:cNvPr id="368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97398-DE1A-4C0F-A1CE-8A5C78A3264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grpSp>
        <p:nvGrpSpPr>
          <p:cNvPr id="36868" name="Group 2"/>
          <p:cNvGrpSpPr>
            <a:grpSpLocks/>
          </p:cNvGrpSpPr>
          <p:nvPr/>
        </p:nvGrpSpPr>
        <p:grpSpPr bwMode="auto">
          <a:xfrm>
            <a:off x="5943600" y="533400"/>
            <a:ext cx="2813050" cy="3124200"/>
            <a:chOff x="624" y="1008"/>
            <a:chExt cx="2060" cy="2523"/>
          </a:xfrm>
        </p:grpSpPr>
        <p:pic>
          <p:nvPicPr>
            <p:cNvPr id="36872" name="Picture 3" descr="einstein_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1008"/>
              <a:ext cx="2060" cy="2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3" name="Text Box 4"/>
            <p:cNvSpPr txBox="1">
              <a:spLocks noChangeArrowheads="1"/>
            </p:cNvSpPr>
            <p:nvPr/>
          </p:nvSpPr>
          <p:spPr bwMode="auto">
            <a:xfrm>
              <a:off x="1005" y="225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6869" name="Picture 4" descr="http://www.anvari.org/db/cols/The_Simpsons_Characters_Picture_Gallery/Homer_Simpson.png"/>
          <p:cNvPicPr>
            <a:picLocks noChangeAspect="1" noChangeArrowheads="1"/>
          </p:cNvPicPr>
          <p:nvPr/>
        </p:nvPicPr>
        <p:blipFill>
          <a:blip r:embed="rId4" cstate="print"/>
          <a:srcRect l="27190" r="28029"/>
          <a:stretch>
            <a:fillRect/>
          </a:stretch>
        </p:blipFill>
        <p:spPr bwMode="auto">
          <a:xfrm>
            <a:off x="6172200" y="3660139"/>
            <a:ext cx="1295400" cy="289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FE8A95-D612-4294-A0A1-7D4FD1ABDDB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Footer Placeholder 10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pic>
        <p:nvPicPr>
          <p:cNvPr id="13" name="Picture 7" descr="sts109-s-002"/>
          <p:cNvPicPr>
            <a:picLocks noChangeAspect="1" noChangeArrowheads="1"/>
          </p:cNvPicPr>
          <p:nvPr/>
        </p:nvPicPr>
        <p:blipFill>
          <a:blip r:embed="rId5" cstate="print"/>
          <a:srcRect t="16563"/>
          <a:stretch>
            <a:fillRect/>
          </a:stretch>
        </p:blipFill>
        <p:spPr bwMode="auto">
          <a:xfrm>
            <a:off x="381000" y="2133600"/>
            <a:ext cx="479767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i="1" dirty="0" smtClean="0"/>
              <a:t>Situations Vary</a:t>
            </a:r>
            <a:endParaRPr lang="en-US" sz="54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08C97-5C44-42B1-8FCD-9B2B529C7F0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026" name="AutoShape 2" descr="data:image/jpeg;base64,/9j/4AAQSkZJRgABAQAAAQABAAD/2wCEAAkGBhQSERUUExQWFRUVFxQXFxgXGRgXGBoXFxcWFBcYGBcYHCYfHBojGxcYHy8gIycpLCwsGB4xNTAqNSYrLCkBCQoKDgwOGg8PGikkHxwpKSwpKSwsKSksLCkpLCwsLCwpKSwsLCwpKSksKSksKSwsLCwpKSwsLCwsKSksKSkpLP/AABEIALcBFAMBIgACEQEDEQH/xAAcAAAABwEBAAAAAAAAAAAAAAAAAgMEBQYHAQj/xABCEAACAQIEAggEBAQFAgYDAAABAhEAAwQSITFBUQUGEyJhcYGRBzKhsULB0fAUUmLhFiNygvEVsiQzU5LC0hdjov/EABoBAAMBAQEBAAAAAAAAAAAAAAABAgMEBQb/xAApEQACAgEEAwABAgcAAAAAAAAAAQIRAwQSITETQVFxIqEUMkJhgZHx/9oADAMBAAIRAxEAPwCWtLTq2KQtinKCtzAd4D5x6/apnD71C4Uwy+YqXQwayZpEdXRpTcijF5rhFBT5HHRzw0c/3+tSNxZBXmDULbeCDyqastx561MhxZVTXKVx6hbrDxNIZq2Riw1dApu+LUUpZxeh0Ov60MFyHoA1xdfT3oTQJo7NCa4a5NAg00Jos0JoANNcmuTQpgGmj2jOh47Hkf0pKaFAWGIjeuUa7cGUsSBlHeJ00HGkw1IVhqE1yaE0DO0K5NcmgA00Jos12aBnaE0WaE0AdmuTXJrk0AGmhRaFAFJs9dbfG23uKdr11tfyMPUVQAxmlwfA1VI5vLJGg2ut9qA2Vt44cgauiNIBGxAI9RNYsrf5X+8fVT+laz1YxXaYOw39AU+aEoftWbRthm26ZKcKORRJpUVJuImpPAXZTy/YqOZaX6OfvRwP3FJ9DXDILrrjrdi4rXA3fGhWOETPvVbHWix/+z2H61N/FSwzWEeNEcQRvDZlM+uWsuW4w51rDlHJmySjOkX4dcMOAIRjHOKP/jewNrbfT9azwzzPvQk8zT2RIWoyL/hoa9d7P8rfSlD1ysEbMD5fpWcqPE13NHGjZEX8RkZoCdbrJn5tPDhtP2op64WP6vaqHacyJ2Oh8jp/eivyI2Me2lVSI8sjQB1tsmSM0DfT+9F/xjY/q9v71QFeNtPKaL70Ug8sjQP8Z2P6vajf4xsf1e1UAHzoFTsY96KQeWRfx1wsf1e1c/xhZ/q9qz83Cux/P71wlp1P2opB5JF5x3WTD3VgtcESREjWCBMbjXaidGdc7eXLcJLLpohXw229RpVLUedIMmpI4RxpNFRyPk0X/GNj+v2of4ysf1e1Z8G8aK92ASNTBgczwp8C8ki5dJ/EzDWTEO7aSFgQOZJMelN2+LWFCqct3vEgiFlfE66+lVzD9B4dbam/dt2rtzvHO6zrptJIA5+HhUP1m6mPYV7vaWHVSMwtsWiSABOUKdwdCdK4lqU3VV+T2nonGKd26t16NVs9cLDxlztO0KTPoK6ettkGDnHmsfSst6rdIkJuyspMFTGnmP3tUo2IkkmSTxJJ9zXYqaPHnOUZNF9/xfY/q9q4euFj+r2qgl5rnac5p0ifLMvp65WP6vah/jOx/V7VnzSa7PjRSDyyNA/xjY/q9qFZ/J/cUKdIPLIboh8aPmA/vRQpPAD3/OguHblJpEj1J7Jo4On1W5Wi/DrE5sIVO6XGHo0OPuazu0r9k+n4rX/zB+9XD4bYgh7tsn5kVwNJ7pg/RhWf38mmJ1JF0xrd1fG5bG8fiB/LalhbZirZioBnKI7wggBpE7kHSNhSOIQFrU8HkeiPTzOBEmJMDzqTuOuKTBgzTkpKzyP3puwpDYj18sh8A8CdAR7g6+oFYufStp6SxYax2JmXFwDlKqXE+1ZJeREJEiROxFVifLRhrMdRjP7YxIEcT5CiXLoHhSt28hG5/L3pBWQ6k1szz0E7aTvNHa74Eegoy3Uzchz0/OlFYHYjeI/FznlHjSGIh54n2pS4SSDvI5cRodPr604S4p0J85gfWlLjWgpEkwZ4nwP5e1VQrGZbWIPtXWIjcg+1A4i2P5vCQaSuXgdhryifrQAdQeAJ8aKwbiPbWgMYQBKgeQ/vSr4sBQRqDOg+YeYpcD5Eu1jefakzennRDiCx+Ux5/nSsj+X9+lIfQSdePtQsajbcmjsxIaCR/p/U0VcPAnLIHNh9poH6B2GU6gx76f2+3lSxsr+5pAvPIe361y1c4fpHlRwHZNdBWrRADIk2GLW84nRzLb6byQOdS2K6i4vpG6lsobGFkM1xtCwH8qbzqYkAcfCpD4V4JWuXbzqD2cAcYPzE+e1XXpbrTdtX1tWsKcSzKDCXUDgSQWKsIVBEZmZQToJrzJadLLvu/h9Fj1kpaZQqvr+lKt/DPDI/YW77WrhLdmLqXAtwatC3GADuBuF4cONVbp7oW9hLxtXUAO6kGVZdpU/s1u/S3RSYmy1q6vdYA6GGVhqGVhs6nUMNiKpXWvANd6Ou27t1b2KwPfLKVztak5TcUfKzW9SP5kkaRXXCb6PMz4VK5LsynOeAFFa74Umt0kxsaTa6QeH78a33HBQuL0nUkeER+VdW6OEn9+VNLd9uZ9qOLvPb2pJjodHEc67TP+L8fpQp7g2ksAs5tNeZn7RTlsQrSSNByqOsEMdo8SDFP/4Nis6H1gfatDPkWwwt9lcAkkhCZGk5o0250/6nXhbxlsbFsyRA/Ep3M8wKirVkql3NHyLsw4XU4AeNI4XHMlxXX8LK3E/KQd6hey06aZsZHeTwzf8AbH51AdNY0m6GB0tkQPLc05xXSD/xdtFZMr2btwAqc3dyA94GNc4j13piuHNwhQJJ/evhU4vb+HdnVJJPsumBuB1kbMAfekriR6UXoXC9kipObKIn608xNviKxfZuuuRjZw6O4DjYyp5NBAI9CR61mHW7q0bGKuDKIY5lOmx8OBrT20Mj0qF+JeCD2LV8TKsFMaEhgYHkDNVjrfZjqN0sdfOTLOwjc6/T7UUFPCnTmZnX1j9abFZ4DzmulnmWFJtn/g/lXRY5ERx4flSd2w3l6im+WOLVNlUC/aHMn1NK4W8BqQ3iNTodD9KSF6NlPnp+lHOKzCCSPepKFzag6IWgkGQRQVLh5KPSimydGDHkSeY0+0U6sjTvPPkKpEMZtaJPA/vxowvmdBHoPvFOWQD8Xuv6Cmr2uZnxgn70DTsICx2P0A+oFGV2J1J9BIo6WgNcxnw0+sUTtMsws8yWMfakMadI4phlVBmdjAEbnhFQOMtX0uFLpZToSDI0PjFWTCZ7uJXs8gdFzAMZGrBTBI+aDVhxfRmJv9omLw1k20Dqt8EBlEEgiHJPDhXn5s+2dWqPf0WijkwqT7b4+FS6AxSmbTqWYagzuv8AapgtaDKGIRWIDEDMQJ3gA6jlymqoLhS7bKmGkqZjUaASNeB+lWZrJgH/APrQ/wDFdeOW6J5epxrHkNI6pdJ2MNhLgckGQzELut1xatuvNZKieE0p0ZZQ9Jgf5eZ2Fxv8/GLc7qBh3ViwxyqD2ZPymeNZ0touhzO2VRkLDcW31dQI12DZeeo1itq6B6CVezus9x2jOA4RW7Rk7NncIAC3ZhbYGwC7TrWU+GdmGW6CofdaekrlnC3GsjNfIy2UAktcaFWBxgmTOmmsCovo3q4cJ0feVv8ANv3UuPecyc9xlObXcgAwPKdzUhh8St3F3CCP/DqLUcnuBbr+y9mPU1IYrFqiku4QbSSBv58aUS30eamsmT3hpp7aUjl5x9akOnLQ7e7luB17R4eVUNqSSF4TNRDMPH1rZujyqHHZ671wWebxTcGhnpbgoeLg1P41PrFCmZoUbl8Cn9JCzfPCCfEaU6t3WO7R4AAD6UjhcMDoWH3p8MGvEE+Sk/WuhWZOgYZgBdGYn/LPMbXLR4U2bEgbA++lPuj371wdmY7K5ueUHgDG1FbE20GqjymTUR7YekXbqk/bvZune3hBaP8AqN0zPpaU/wC6rR0dghbB5mdfCdBVK+GWO7VsRAgL2YH+7Ofyq/LWd0ejFWk2L2m1FPbRDEgHwPhP7+lMEFPrBRJbQZyo82YwPcn61LqjVW3SIXB4sXbeYbgsrD+V0JVx7j7UtjMAuJwl2y4B0kTzHeB9xVQxPTTYLpPEK6k4a5czMQJyZgCHgagAkg+E8queDvZbimZVtJGoIOoM0nxyTF7rTMft2UUHutIJBEhQCDFIveTYgjfY60+6+Yc2MZcXYN3l0ka6H6j61V7ve3PrpXTuPLcKdMlAbObQkT/OPz2+1HbD6yFJHOBHnINRKuZ1afr+VLI5T5Sw+g9tqExOI6fT8O28QaafxHh7R+dK2Okt8yieca/SjC4p/CD6RR2Lo6mJVlIIbTXZTtvy4faidqg2kf7f0p1ZKqZyH6e3tXHSWhBEeE7c/wDigCPdxP4/WillG2Y+f/NSKprup8tfaKSxKJG3mSIik0NMZ9oQZGUes0q+NkaxSduwGBImNp1j7UonR45HzI/SlyVwFwqxeW5lCqCAxgfLx0/e1aL0t0biL1j/AMLYa61wZZ7qWx3dzJAyxp5mn3VzqjhsHhBicSyK3ddncSLaSIRc2zHQFonWBVj6B60Z3Fm8EV2/8tkFxUeBOXJdUMjQJjUEbHhXBnwwySTfo9zSZ8uHHtXv9jz/ANL9SsVYvA4q01skSG0KHjAZCVBHImdKlug+j71+8tlCqluLhiBH+kHcwOA13r0TeKRkfL35UBo72hJAB3MAmOQrEPibhv8Ap9zCnBlEKubjay3aKQULTqUyyI2mfCtN6hSXs554XllufS7L30D1St2wob/MK97LoFLiO9sJKkcRpANP+neu1jA22OIORgrNbQwHuEbKsaNJ0keoFY5/+U+kbt0Zblm0WIHdtggcmhp70SJ5QKgMF0o17HWruOvuy9qhuPGZsqtm0yiTtAA2B0FLa3yzVUlSLebOIS6b1y/etdpaS/cyO4R796bpUrOXRWRdtlFVK5eL3iZJbUydTy3OvGrz1i612MbiLyW1m1CZTqoYKFXOogMpHywfD0pq4VbbtleZ0AO4G8E7etLFNObg+zbV6dw0yzJqn/uwrqTxPtSeQcfsadOzH/muMvPMD4GuujwrG/YA7UVsPS4Kkk6qR6GjBweM+1G1DtjQ4bxoU+N+NAsjmVBoUtqDcxxaxLDh9T96M2OaOfqf1qYfooKQRrAXgSQSJgj03oJ0RKs0H/VqB9K0snxsj8Bdds+YGOzvTLH/ANNj+VMyUH4R7/lFTGC6NAeSfw3RqZ3tsNxpz40yvWVgwQdPPbXcGpX8zCuiZ+F3SEYp7fC5bJ/3Ic32LVqQrG+ibT4e9bua2z3GBKxKFiDE7giRp41rtp2cBla2VOxALAjzkVDO3G+K+DtKe4e4ApJ4VEO5H49fBR9Zmkuwd9C76/6RpyAC1nJ8HRDsgOk/h72+JuYi5ecM7Zh2fcgaAAMZOgAqZw2FGGtC2112AKhGumWlmyquYDUTEedOzkzBIuuVEnvtlG0gywnTlNQXXdxbw5IW4oY5Q1sd6fmXVvl1Ag8xoZisVktfg2WD9a47EevPRiXns3WtXbonUWSQ4Vh3iI3CldQfHaj2fhfhXUEdrBEjvD/61DH4iJZuWluFwRkJJ0I0EgkDUkMZIHH0q1WesjOua2ziZ0KLzPgDw58a2t0qMHiim93dkafhJZ/C11f/AGH8qb4j4TH8N55/qSfswqd/63fnn65fzNFbp2/E5WHk6t9jTUpEPDjfoqeI+FmJX5GtN5h0/wDifvUTiuo+Otgk2M+v4GUx46mT5RWm2utRRP8ANBHi2ZfrBHuRUlb6YLbBJ5G4v2E0vJIT0sGYLjsFeQrnDLpqpVlP1ABNI43CFLdu4HIzAg97Zl0gEcCsHXXX237EX3buxZJIkBpbSYJy5dRUD0j1EsXFIUC2WMnKAEnY/wCXGVT4rB0GulDnZH8NtMWw+CutOVZ7s68BPzD23p1hCEGdirxrGYFtdNEO/wBKlOsnRt3AKmZUuJdLLbCAFjHzAgrm2HzCQfCoaxisJeBGZ1Y90IoZiWZRlCkDcsQNYE7gim5JOkTHTSlFybSoZ43pJNgWZidFAknlt+dSvVTo+9dvq9xstq2GuOq69xAXbMfIVesB8HwlsFCqOQCysS0NxU3AO9GuoEVdOrnVC1hkBAm5ADtO/EgeH5U3NUOGFqVVwMej+lWxOQgNlDMEKR/D3MyD/LYvrdbfvquQEwCYJqz4PDZFAMz8wBIbJOpVW5CSBRThbVpmuEmdT3mZgs7hFJOWeQ9Kg8T0VicZczPiHw2G4WrfcvXPG5d3tqeCrrG5BMDDtncS/SWEtYmLZbvWbtm73Tqj22DgEjYkSI3hq819f+lzc6QxLEkgXrijwCHJA8JBre+sXTNrorChLNr8NxgoPKJdi0liXdBrqS2p0rzzc6La4c11hmOrEDMSeZLGJ9K0UbMp5FHtkXgsTJc/y23I8yOzH1eirgrpAOVgDtp+ZgVZsD0fbQHJ82WNRJOoPOOHhSj4djvp5jWtdhyy1Hwh8J2iccojzbznafDanaYyOMacgfeacXbJPzEnxNNDh6nZtdomeeWSKjJ8L0GOOPM/SiLimnU/nQ7CK4fKnyZ8DpMSpEEn1AIrhthtin2+9NZIrmc8TAp7hbRZsNHL0I/WhSOccjQotDo3u30fB1RSDvoDrpB+lExWGSGUqoBO3PTUgeZp/dXhmimVxNSwgNMA/QT+lRZ3tFdtdBRdE91YbuzJylCPKZMbmq10lhMshQSodQCdyd408J2FXq6naAgNlLnLmVjI4d3kZg+pNKYLoUM9omN3YTEd0AE+7CnvpmPivogOjOr5uWrd3EFiVUqqSYChiUBnXQSIq42cCYkkIntp4CkWy27Yzb5dJ8ddBUP1k6Tu5YKuqExIEnTXWdhpy9anf8NVBIlsV1gs2tLYztwPD0P6TULf6UxF0E6rJ21XSDvGp4b0OiMKjKHzf+7T0I3qaTDTES3loDttGtVwi1FtDHDYO7cyZYVhEmN+HenUj2qP649MXcEvZNN1bwRTsOz72jAkHNqPcjUVoIwqoiiQug/YAqk/EHCo9pnjupkDMTMIzhTcPgrm2x8Aa5cq7aR04uGrfRRelOrxc9syoxyKozHXMpySwkBlKCQI3NaZ0S92/aXKiZwAHzCCCNNZI332rNumcfcs2LRupIWQwGuV80HKeP4RHga1ToXF2+0Rwwy3EQ78SoYab/KfpRp23AeqcXkco+zg6vXzubY9T+U03xvRd20pZriiBtBM+UrVrOJHAMfJT9zAqH6zXGNhoSI/mI+wmtjnGWBZWVWaCwngNCYHodBUniLoyliARE6ifvVd6LxQyF2uIiAEkmIAmDLMYA04imeJ6Ve6MtjN2TEHt74YW4BEm3aGVrgO0nKDwmkMi7mAZL1+5iLn8Nb7TP2jMVYAiezsQc20ghRHhNE6Y+LNtECWWe2oAUXHXtLzwN0Q6Dh33nf5DVa+J91MP2doDtbtwdo927BbJJCgWwMqKTmOUR8omaotxZyue8zKCS2okEqQFGn4eM1SSRLlKX+CzYnrwhW4trC9q11WU3r7M97KwghCPl15VUrWHvK6uqG2UKkEad5SCG7x3kTTlrzEQWMcpgew0ovd40rHXFGxdUfjLaa2ExrdleBPfCzbYcCcpJU8xEco4XPof4gYbEv2WHuC9dIzRbDQFEDMzMoAGo8fA15uQoeVSPRPSNyxcW9hzlZDIcQFHgSdCDsQdxUtFJnp+xgT81wh23H8q/6R+Z18qJfx9pDDv2Z4ZjA9CdDVJ6M+LaXLFtuzm5tdCmEVhvkJ3kQRy2JrPOu3WlsXiWZWbsl0QHu7fMYncmfSKIOMm0vQaiGTDCOSS4l0SnxA6Zc4m5bNxb2ViVcLAVHCN2QhjOXKpO3ek1VVvMfw+sf3pos8zXCCfxGuhcHkze52yQF7mpnmIrryRuR5gg/SmH8NzNKKxA7sn1Me01aZFDprBMGR+/CkWsV22j6kgev/ADRtxuvjlBJpiExgTpvr9fKiHCnbX2/tT0MqCT6Zso/TSksRirfF58FEj3/MGjgE2NThgDDHX60Y4ZYJlRHM60Di04QPGCT7idaJexgMquXfiok+tTaK5O5bf/qD0Rj9SBQpvbyx3mYHwQEe5YUKmy6N3y3UUklbkRoDr501xYJCyGVp3UTuI41W+j+vqs6hwV4Zgfy5VPPic/y3Aw3BU668CPLjWNNHepKXQ26VxQtWmIJEEmYlpJABAJ51b8JhQqKDr3YnU76kamd/tWc9YsQWRlyqNN1EbajSdNa0Dq/0gL+GtXBuyifBh3WHuDQ0VFhsdhslh+zXMwXQasT4E7mq90l0ywu21AKLqLguKdzAEN4Gec+FXFRRik76+BqTSyj4zAG33gyqpOuVT3CfxAZtp3FSGHxN5CLZcGYKlVUBxMkb7xUt0lgQQ2m8yOY41TujsWzdrhnMGzqDxKHVGB4EbHyqrDc/5Sx/xhaWzuSNFHdWDsZ7u4ptYtJdc22JyurKZOZcrCD3Zg6gNBEe1Mv4xLdyUPalgJEFyDG9OcG5vXsudAeSgEgCSZjSTtJPpUPg1u1SRmWOv3L1hsMS5xNrPmImWNu52bGRrJI+taF1LxNxMMltwRds5F13MAsJ9NP+aj+rV18Pjr9tVGd2aWJAQd5jAI11zTzJ+k6MI+HIe5d1L3DnaCrgw3ZsriAQAYM+USayx/p66sbW780Wu901bCBydDUD1j6xWjYuRLEAmABrodAZieVVTpn4qXrWMXCYezaeYAIVyxNzvAqmkBdZBnaJ0qA6dfF3bmW5nvXMznKHUqioFbOLegB1ECOWs1s3TMlyiV6pC06hjbe8VMW1uHMiCZDFYjOZ3gneIq1npNLJa9fLZbamWYRlAUsQq8tY4mYqjdWkUrc72XK2YbnuuMw29qhuunWt7i/wyXTkDC5dYEHUaIoIOp2MTuByo/sgfPLK10rjDiL93E3ROd2KIZAyg6DnkUQsCJM7a0hg7F7FsqWbeoJACKAsHXXYCDOp503N58Q+VATMCdWhdFEnw58T51qHUO0LKwVyk7AiDAOk+PjTfRN80M+hvgu7ANir+UfyWhmPq7aD2PnV1wHwj6OQa2WueL3HP2IFWLC3Qwp8toHcA+Yn71PI+CqY/wCE3R7oQlnsm1Ie2xkGDGjEgjwIrG+l+qt+3iHsvdDm2YBhiYMEELrEgj3r0uFERWY/EWx2NwQDDpuPm3KwecAaHxrSCV0zHNJqNxM8wY7K0yAmWaZHLKPrpSBjgNaXF9Tw99fTwpZBA4emtaQxRjdezl1GqnmUVL+lUhiLBO8inSWQBG/1NKPPgPP9K5AHzMNa1So5W7CtajciOMiuXywMJAHhB+u1Gu4pRuPEaT+Vc7S466KAOfy/ehgJ2BcMyx9zFdvZjpJjnrHoONDtAmhZmJiQJIEbax9qIHM/K5A8TSGNns/smKKyAwBvGusyefhTm5dk/LHn/wAUQ3lHD6/rU0i02Im3HGueRn0mlreKHI/v0pUlSNWA8P8AgUUFiAH7gfrQo5FvmD6UKdBYviLRU7eOlKYXEuozLqF330BpS5ZuqIBJU+GntE0f+CN23Ia2jLoVY5CfHU6n2rNlJfBtd6SZjqTB38PKrV1M64thi6GGVojMYAYwA5PAR83lNU5ej3kjbjvofIjc+HgacHDZDE+RO/sOFI1xz2vk9EYZyVUmCYBOXbbh4UqGHhNZX1B60Xg6WB/mWyYykwUG5IbgByOnKK1JFAGlZtUdqlYdxVA689ELbcYjtOyWMrEgxMyskA8zvV7tsJgEkeWg9aTxmEW4pRwCp3BEj2NJopMpvRvVq7cTW/3IjQmACP5RA2586lMN0VawyHs7iG5ESzKAPY6D1qKPQGNuXmt5h2ckK+YxkOsFRAA/pgieFR/Wi7hcIDatTiMQoJbM0WlKqSQUtwC0SQusRryrLb9NN3wlsT0lhsMjNmW7iHOuWEUExOUmBty1PCodenjiFyJbN0yuY/MveBXKxbKMkkxBBEDlVJw90XEa4oytmOdJzQP5lJ1jw86P0T0oTcIRmt3E5GJGg8iNvcVfBnyWa31f6UGKF23hkDgZVvs9tRlKwSxUlidtQM0aTVK6YN/o/Gul4pcfMJuNmJcHUguZZTqNzV7tdK4/E2MTbXEur27XaW+zhCcpGYSoB1B58KyXpG67mbjsxMfNuddyfxeepqkwaLVhXbEsCj22Lggm4pcSmsa6yQV15TUG/V2/cutaylFUku51BJ/FpuTwA2HLWleq+bJcCtlKupDDgXBtk/8AbV86l9HYtrYS9YZY7TKzCCczBu8pOaZJgxwqXu3X6L/S4Uk7v9ip9UiloXJX+QMpJk/iYSvIAe9adh8FaxNtWssVuAHukyMwElQ2kTrHjTTCfC28S5BjtCxMgmARlWJyiQKsfRPw7e0Qe0M78AJ8ob707shRrsS6t44OCD8w4Hw3FWS21IWOqSrcL5oYmTAYiR6ipC30Vt3218FX6ZZ2qgpfQWxWWfGFh29jWD2bnQgaZ4HEeNa1/wBLQbs5/wB7D7RXnXrp1pONv9ooKoqhFBIJiWYEkDczw+u9OPDMM7W2kxipUDWSaC3EGpA/3Ez9ajbdpmn5iAJJ1IFKHBc8ynSFbQ68Yia2Uzg2DtsaWP8A5gA8Fn7/ANqSe4s6kt9PpRsR0eqAMLmaRI0YTwJ1GgpuL6jmT4frTsK+Dg4mBoAvpLe5OlIm4DrB8yaRZyeEeJ3os+dLcNRFrjnnHjJ/KiqoP4z7miLM0qb4A1MnwA+posBSzbnQFSP9TE0t/Bry+opmmJbhp9KOt1zxqk0S0xeY/CoHif70dSTpA9AP1oIsCWM+wHvQfpFRsJ+3vT4J/AqAOX3rtIjH3DsoAoU7QqZaUxatlDpkUAC22QsQNf5zMe9QfTLFzoweJ2TKeevOng6bTPOQrppGbQ+RO3rSmKvW7sQFJMd7XSPDMTWVHTJ2iu9hcUEwQNp4e/rSTsd8wPhOvsRUq7dmGULvs2XUeAnhTC9fJTIQN5mIPlNIkcdCdPXMNcFy2YI0PEEHcEctK1Hoj4hLeVcgyv8AjU6j/afGscU05wmLZGlTUs0hNxPSOHvZgCRBgSOXhS0VmXVnrw2VQ/fHInvDhvx9avfR3TKXR3W15HRvaoOuMkxxjsKXR1V2tllK5kMMJ4jxrFelehLmDxEXFmTIYDuuBuR4wSCNxJ863IXeGpPIan29aRxvQP8AEpkuouQwe93jI2ICkQfGalo1RglnClMR3QSpMAASSD8pgangamLvw9xL3UuWFCn+olfMFQC0eEflW19H9WbFkQqDloAB9N/UmpS3bCiAAB4aUlF+xuUUZ/1Y6i37N0XWcGAQFIAAzLlYTqxB0MED5RT3BfCjBoZZA51+YZhqZiHzD2Aq60UNO1NRSJ8j9GYfEHqahtu1tyiJaYdmPlLA5laZhSCANtqu3Utw2BsMugdA+8/N3jJgcTTfrNZzJcA3KkjzAkfUCudQ7i/w2RDojGByV/8AMUeUNRdOhu5Rbb6LLQrldqzI4VBrsUKSxOJW2pd2CqoksxAAHiTQBE9c+lxhsFfuEgHIypJjvuMqx6mfSvNFzDDKDnn0gaGN+c1ePiV10/jrqpbkWLUlebsdC7LwEaAHYE89KL8vzEkSDA0B58+HhVUcmSdukOcHiuzIyuEMfNv9OetJYvpAzGZnMzLNMnmAIrjdICBlRFgyCuYNyj5v70kcQCdTzn2pmVBbt5idgOAAH5D960pawVxthG5nYaCa7ZvQAwI8BEn2gjh+KlbOOKSQzAnfKSvl8pANPgBFMExI0JnQevhXbWFJ2/PX2rpxbbhnk678ec77Ugbx/ep9SaLQcj23g0ymWIadORHlpx50i1pNhP3+1Ns/l9/c8KUN8rsSDBBgwNdNBpw96LQUxa3aWROaeGh86cragE5HgRJyEATtJjSaj7t3XvNmOg3kbczThOmLiqVR2VTuoJI9No9KpSFtONfTlPrRf4iNrf0pwnS7nRpdQDA4AnjqDFObDgrJTbQf5SEE8NS0z4mixURZx78j7/2oVL2MUqiGUEj+a0rHykj6V2jn6HHw7chjJyzvIIE+BXaaUOUMpWZ0PdlDPkJANRSmD+/yp7abLBK+YM7VQrLPb6Tn5pLEQO+JbwInX0FFw/R9tRna0DEmGWVPiZURGup0qAsgscyn5fIEToJnTfjT93vGEYSQGYQAYDd4tmXeoaNVMjelsUzkoAoUHZQBr5gn71GdgQdjVotYG4T8zidu8oPrmOmvA1P9EdVc6EteMKeA0POAwHPfmKTGk2UbCXMhBUMDzJ4+HIVI4frQ6tDCQNspg+351YsWcJb7pFxnB3MZZ5QBHDaajh06iEC2gB020kn/AE1NFXt9ln6pfEAdqudzDEIQw7x5BTxIJmBvNasl5TsQfWsLvdaLjCERUKgztm03idaicV07cYgl2JHAkn6E0tpp517N66W6xWcOJuOJHAQT6idKo3TXxUeSuHTLqRmYSfQHas0u49iZI19abXMQTt9PKjaTLP8ACd6S6zX7jF3uOZn8U+w2HpSHRvWS7ZcOjMI5GB7AbVEo+sfckGeXGm+JkA7jw2/Kqoy8j7NTwvxRW80XbeSIGYN9wf1rnU3pexZu5rlwkqHW2BnUBCRlLD5SQoAA1iJ41l1jEMFHeIHl/b60thsUxMZioO5GaPOJqXBGsdRJcfT0bg+suHuzluDQScwK/wDcBTi50xaVczuqrwJI1ETIEz+eleeU6fZGOXO0HjIiDynf96VMYPr13ct0I6nfMkMePzCdvzoaLWZPsunWD4u5JGFwty7wz3AUQHwUSx9ctZZ1j654rGNN92IBlUAKqviFHHxMnxq1XuncJigucFAhMCDpMaHLAI0G/jtSL4vBqWIQMpIEmWEAg6QRBnmeVKmEpJ+yjYjuEA5lJAJ01giRrxkEH1pvcI3k+HGr1010OuIZrlpQpAbMCwBLCCJD81IAAiqjicEw/ARHGI24xTMXGiNN3w8pruY8vt9qVa3H71HnRmugDSKZIhJ8fXSuM550rcB4+0GaTnw+1IA6iB4miN3d9Z4frQ7Q8/vXAoP4vofvFAjvb67aD971xGG+54zJn2ii9mIJkaRpx15DjR2WNxr+X1oGcLSdh4cB6D8qNHj6bUDckCJ0OkxGw47T4Ua7OgBJOxkDgdAp5UwDoxPd25Rz86dNnGW47qzbgEi4dDl7y6x5NG1MFRR8xIPhB15b125dGoUEDaCQT6kafSixUK38RmYlxqeUIPRQNqFNmedyTsNTwGwoUASNiWMBRTxDl/e3rQoVsZsUAVwZ1jX97VxLB00geB4+Gu9ChSEWm10IUt9s1tWbQoSQWknQmAu8mSSTTr+Oyg/xDlFgsQijQ8hBPHWhQqTp66Fekrdu/ZUpdYACUWCAGGkxtBnXWdZqpOF1DtnjYqCusiYkS3EawKFChEZBSxikt6uuYMus6mDoDPDn6VF4t1DEqxYcyIPtNChTZkI5qLc2103NChSEHW9oe7pEHX+1JXY8duOu1doUmM4GGhG+5BAijiyCubmTsBGgkxqNpFChQMIYYggkc2/OBrtRSigkEkxpQoUgCq5Gsmff70a5iDoDrHP+x/OhQoGK2OknXjpGx1keOvh9K7e6RLaHYbQSD70KFA7DYBEae+Qw1GdSykcZKmQR5Gl2v2EcE2BI3Ksy7RlOViw56bUKFFDToUxjWMQyKtwpEgF7YElohYtCABB3EkkmdaLc6oXSoyMHIABAaIOpI7wE6DfxoUKKK7Ij+FAJEHSZ2MfWjShjubGD4jx8aFCmRY7XFMCGESNjlXbyps9zeI1Opyjj9q5QqmSghijGyOO1ChTAKSAIAPDiAPDhRWOkZdttSPpQoUqKHVrAJlBcupOoCwRGwkkjXShQoUq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xQWFRUVFxQXFxgXGRgXGBoXFxcWFBcYGBcYHCYfHBojGxcYHy8gIycpLCwsGB4xNTAqNSYrLCkBCQoKDgwOGg8PGikkHxwpKSwpKSwsKSksLCkpLCwsLCwpKSwsLCwpKSksKSksKSwsLCwpKSwsLCwsKSksKSkpLP/AABEIALcBFAMBIgACEQEDEQH/xAAcAAAABwEBAAAAAAAAAAAAAAAAAgMEBQYHAQj/xABCEAACAQIEAggEBAQFAgYDAAABAhEAAwQSITFBUQUGEyJhcYGRBzKhsULB0fAUUmLhFiNygvEVsiQzU5LC0hdjov/EABoBAAMBAQEBAAAAAAAAAAAAAAABAgMEBQb/xAApEQACAgEEAwABAgcAAAAAAAAAAQIRAwQSITETQVFxIqEUMkJhgZHx/9oADAMBAAIRAxEAPwCWtLTq2KQtinKCtzAd4D5x6/apnD71C4Uwy+YqXQwayZpEdXRpTcijF5rhFBT5HHRzw0c/3+tSNxZBXmDULbeCDyqastx561MhxZVTXKVx6hbrDxNIZq2Riw1dApu+LUUpZxeh0Ov60MFyHoA1xdfT3oTQJo7NCa4a5NAg00Jos0JoANNcmuTQpgGmj2jOh47Hkf0pKaFAWGIjeuUa7cGUsSBlHeJ00HGkw1IVhqE1yaE0DO0K5NcmgA00Jos12aBnaE0WaE0AdmuTXJrk0AGmhRaFAFJs9dbfG23uKdr11tfyMPUVQAxmlwfA1VI5vLJGg2ut9qA2Vt44cgauiNIBGxAI9RNYsrf5X+8fVT+laz1YxXaYOw39AU+aEoftWbRthm26ZKcKORRJpUVJuImpPAXZTy/YqOZaX6OfvRwP3FJ9DXDILrrjrdi4rXA3fGhWOETPvVbHWix/+z2H61N/FSwzWEeNEcQRvDZlM+uWsuW4w51rDlHJmySjOkX4dcMOAIRjHOKP/jewNrbfT9azwzzPvQk8zT2RIWoyL/hoa9d7P8rfSlD1ysEbMD5fpWcqPE13NHGjZEX8RkZoCdbrJn5tPDhtP2op64WP6vaqHacyJ2Oh8jp/eivyI2Me2lVSI8sjQB1tsmSM0DfT+9F/xjY/q9v71QFeNtPKaL70Ug8sjQP8Z2P6vajf4xsf1e1UAHzoFTsY96KQeWRfx1wsf1e1c/xhZ/q9qz83Cux/P71wlp1P2opB5JF5x3WTD3VgtcESREjWCBMbjXaidGdc7eXLcJLLpohXw229RpVLUedIMmpI4RxpNFRyPk0X/GNj+v2of4ysf1e1Z8G8aK92ASNTBgczwp8C8ki5dJ/EzDWTEO7aSFgQOZJMelN2+LWFCqct3vEgiFlfE66+lVzD9B4dbam/dt2rtzvHO6zrptJIA5+HhUP1m6mPYV7vaWHVSMwtsWiSABOUKdwdCdK4lqU3VV+T2nonGKd26t16NVs9cLDxlztO0KTPoK6ettkGDnHmsfSst6rdIkJuyspMFTGnmP3tUo2IkkmSTxJJ9zXYqaPHnOUZNF9/xfY/q9q4euFj+r2qgl5rnac5p0ifLMvp65WP6vah/jOx/V7VnzSa7PjRSDyyNA/xjY/q9qFZ/J/cUKdIPLIboh8aPmA/vRQpPAD3/OguHblJpEj1J7Jo4On1W5Wi/DrE5sIVO6XGHo0OPuazu0r9k+n4rX/zB+9XD4bYgh7tsn5kVwNJ7pg/RhWf38mmJ1JF0xrd1fG5bG8fiB/LalhbZirZioBnKI7wggBpE7kHSNhSOIQFrU8HkeiPTzOBEmJMDzqTuOuKTBgzTkpKzyP3puwpDYj18sh8A8CdAR7g6+oFYufStp6SxYax2JmXFwDlKqXE+1ZJeREJEiROxFVifLRhrMdRjP7YxIEcT5CiXLoHhSt28hG5/L3pBWQ6k1szz0E7aTvNHa74Eegoy3Uzchz0/OlFYHYjeI/FznlHjSGIh54n2pS4SSDvI5cRodPr604S4p0J85gfWlLjWgpEkwZ4nwP5e1VQrGZbWIPtXWIjcg+1A4i2P5vCQaSuXgdhryifrQAdQeAJ8aKwbiPbWgMYQBKgeQ/vSr4sBQRqDOg+YeYpcD5Eu1jefakzennRDiCx+Ux5/nSsj+X9+lIfQSdePtQsajbcmjsxIaCR/p/U0VcPAnLIHNh9poH6B2GU6gx76f2+3lSxsr+5pAvPIe361y1c4fpHlRwHZNdBWrRADIk2GLW84nRzLb6byQOdS2K6i4vpG6lsobGFkM1xtCwH8qbzqYkAcfCpD4V4JWuXbzqD2cAcYPzE+e1XXpbrTdtX1tWsKcSzKDCXUDgSQWKsIVBEZmZQToJrzJadLLvu/h9Fj1kpaZQqvr+lKt/DPDI/YW77WrhLdmLqXAtwatC3GADuBuF4cONVbp7oW9hLxtXUAO6kGVZdpU/s1u/S3RSYmy1q6vdYA6GGVhqGVhs6nUMNiKpXWvANd6Ou27t1b2KwPfLKVztak5TcUfKzW9SP5kkaRXXCb6PMz4VK5LsynOeAFFa74Umt0kxsaTa6QeH78a33HBQuL0nUkeER+VdW6OEn9+VNLd9uZ9qOLvPb2pJjodHEc67TP+L8fpQp7g2ksAs5tNeZn7RTlsQrSSNByqOsEMdo8SDFP/4Nis6H1gfatDPkWwwt9lcAkkhCZGk5o0250/6nXhbxlsbFsyRA/Ep3M8wKirVkql3NHyLsw4XU4AeNI4XHMlxXX8LK3E/KQd6hey06aZsZHeTwzf8AbH51AdNY0m6GB0tkQPLc05xXSD/xdtFZMr2btwAqc3dyA94GNc4j13piuHNwhQJJ/evhU4vb+HdnVJJPsumBuB1kbMAfekriR6UXoXC9kipObKIn608xNviKxfZuuuRjZw6O4DjYyp5NBAI9CR61mHW7q0bGKuDKIY5lOmx8OBrT20Mj0qF+JeCD2LV8TKsFMaEhgYHkDNVjrfZjqN0sdfOTLOwjc6/T7UUFPCnTmZnX1j9abFZ4DzmulnmWFJtn/g/lXRY5ERx4flSd2w3l6im+WOLVNlUC/aHMn1NK4W8BqQ3iNTodD9KSF6NlPnp+lHOKzCCSPepKFzag6IWgkGQRQVLh5KPSimydGDHkSeY0+0U6sjTvPPkKpEMZtaJPA/vxowvmdBHoPvFOWQD8Xuv6Cmr2uZnxgn70DTsICx2P0A+oFGV2J1J9BIo6WgNcxnw0+sUTtMsws8yWMfakMadI4phlVBmdjAEbnhFQOMtX0uFLpZToSDI0PjFWTCZ7uJXs8gdFzAMZGrBTBI+aDVhxfRmJv9omLw1k20Dqt8EBlEEgiHJPDhXn5s+2dWqPf0WijkwqT7b4+FS6AxSmbTqWYagzuv8AapgtaDKGIRWIDEDMQJ3gA6jlymqoLhS7bKmGkqZjUaASNeB+lWZrJgH/APrQ/wDFdeOW6J5epxrHkNI6pdJ2MNhLgckGQzELut1xatuvNZKieE0p0ZZQ9Jgf5eZ2Fxv8/GLc7qBh3ViwxyqD2ZPymeNZ0touhzO2VRkLDcW31dQI12DZeeo1itq6B6CVezus9x2jOA4RW7Rk7NncIAC3ZhbYGwC7TrWU+GdmGW6CofdaekrlnC3GsjNfIy2UAktcaFWBxgmTOmmsCovo3q4cJ0feVv8ANv3UuPecyc9xlObXcgAwPKdzUhh8St3F3CCP/DqLUcnuBbr+y9mPU1IYrFqiku4QbSSBv58aUS30eamsmT3hpp7aUjl5x9akOnLQ7e7luB17R4eVUNqSSF4TNRDMPH1rZujyqHHZ671wWebxTcGhnpbgoeLg1P41PrFCmZoUbl8Cn9JCzfPCCfEaU6t3WO7R4AAD6UjhcMDoWH3p8MGvEE+Sk/WuhWZOgYZgBdGYn/LPMbXLR4U2bEgbA++lPuj371wdmY7K5ueUHgDG1FbE20GqjymTUR7YekXbqk/bvZune3hBaP8AqN0zPpaU/wC6rR0dghbB5mdfCdBVK+GWO7VsRAgL2YH+7Ofyq/LWd0ejFWk2L2m1FPbRDEgHwPhP7+lMEFPrBRJbQZyo82YwPcn61LqjVW3SIXB4sXbeYbgsrD+V0JVx7j7UtjMAuJwl2y4B0kTzHeB9xVQxPTTYLpPEK6k4a5czMQJyZgCHgagAkg+E8queDvZbimZVtJGoIOoM0nxyTF7rTMft2UUHutIJBEhQCDFIveTYgjfY60+6+Yc2MZcXYN3l0ka6H6j61V7ve3PrpXTuPLcKdMlAbObQkT/OPz2+1HbD6yFJHOBHnINRKuZ1afr+VLI5T5Sw+g9tqExOI6fT8O28QaafxHh7R+dK2Okt8yieca/SjC4p/CD6RR2Lo6mJVlIIbTXZTtvy4faidqg2kf7f0p1ZKqZyH6e3tXHSWhBEeE7c/wDigCPdxP4/WillG2Y+f/NSKprup8tfaKSxKJG3mSIik0NMZ9oQZGUes0q+NkaxSduwGBImNp1j7UonR45HzI/SlyVwFwqxeW5lCqCAxgfLx0/e1aL0t0biL1j/AMLYa61wZZ7qWx3dzJAyxp5mn3VzqjhsHhBicSyK3ddncSLaSIRc2zHQFonWBVj6B60Z3Fm8EV2/8tkFxUeBOXJdUMjQJjUEbHhXBnwwySTfo9zSZ8uHHtXv9jz/ANL9SsVYvA4q01skSG0KHjAZCVBHImdKlug+j71+8tlCqluLhiBH+kHcwOA13r0TeKRkfL35UBo72hJAB3MAmOQrEPibhv8Ap9zCnBlEKubjay3aKQULTqUyyI2mfCtN6hSXs554XllufS7L30D1St2wob/MK97LoFLiO9sJKkcRpANP+neu1jA22OIORgrNbQwHuEbKsaNJ0keoFY5/+U+kbt0Zblm0WIHdtggcmhp70SJ5QKgMF0o17HWruOvuy9qhuPGZsqtm0yiTtAA2B0FLa3yzVUlSLebOIS6b1y/etdpaS/cyO4R796bpUrOXRWRdtlFVK5eL3iZJbUydTy3OvGrz1i612MbiLyW1m1CZTqoYKFXOogMpHywfD0pq4VbbtleZ0AO4G8E7etLFNObg+zbV6dw0yzJqn/uwrqTxPtSeQcfsadOzH/muMvPMD4GuujwrG/YA7UVsPS4Kkk6qR6GjBweM+1G1DtjQ4bxoU+N+NAsjmVBoUtqDcxxaxLDh9T96M2OaOfqf1qYfooKQRrAXgSQSJgj03oJ0RKs0H/VqB9K0snxsj8Bdds+YGOzvTLH/ANNj+VMyUH4R7/lFTGC6NAeSfw3RqZ3tsNxpz40yvWVgwQdPPbXcGpX8zCuiZ+F3SEYp7fC5bJ/3Ic32LVqQrG+ibT4e9bua2z3GBKxKFiDE7giRp41rtp2cBla2VOxALAjzkVDO3G+K+DtKe4e4ApJ4VEO5H49fBR9Zmkuwd9C76/6RpyAC1nJ8HRDsgOk/h72+JuYi5ecM7Zh2fcgaAAMZOgAqZw2FGGtC2112AKhGumWlmyquYDUTEedOzkzBIuuVEnvtlG0gywnTlNQXXdxbw5IW4oY5Q1sd6fmXVvl1Ag8xoZisVktfg2WD9a47EevPRiXns3WtXbonUWSQ4Vh3iI3CldQfHaj2fhfhXUEdrBEjvD/61DH4iJZuWluFwRkJJ0I0EgkDUkMZIHH0q1WesjOua2ziZ0KLzPgDw58a2t0qMHiim93dkafhJZ/C11f/AGH8qb4j4TH8N55/qSfswqd/63fnn65fzNFbp2/E5WHk6t9jTUpEPDjfoqeI+FmJX5GtN5h0/wDifvUTiuo+Otgk2M+v4GUx46mT5RWm2utRRP8ANBHi2ZfrBHuRUlb6YLbBJ5G4v2E0vJIT0sGYLjsFeQrnDLpqpVlP1ABNI43CFLdu4HIzAg97Zl0gEcCsHXXX237EX3buxZJIkBpbSYJy5dRUD0j1EsXFIUC2WMnKAEnY/wCXGVT4rB0GulDnZH8NtMWw+CutOVZ7s68BPzD23p1hCEGdirxrGYFtdNEO/wBKlOsnRt3AKmZUuJdLLbCAFjHzAgrm2HzCQfCoaxisJeBGZ1Y90IoZiWZRlCkDcsQNYE7gim5JOkTHTSlFybSoZ43pJNgWZidFAknlt+dSvVTo+9dvq9xstq2GuOq69xAXbMfIVesB8HwlsFCqOQCysS0NxU3AO9GuoEVdOrnVC1hkBAm5ADtO/EgeH5U3NUOGFqVVwMej+lWxOQgNlDMEKR/D3MyD/LYvrdbfvquQEwCYJqz4PDZFAMz8wBIbJOpVW5CSBRThbVpmuEmdT3mZgs7hFJOWeQ9Kg8T0VicZczPiHw2G4WrfcvXPG5d3tqeCrrG5BMDDtncS/SWEtYmLZbvWbtm73Tqj22DgEjYkSI3hq819f+lzc6QxLEkgXrijwCHJA8JBre+sXTNrorChLNr8NxgoPKJdi0liXdBrqS2p0rzzc6La4c11hmOrEDMSeZLGJ9K0UbMp5FHtkXgsTJc/y23I8yOzH1eirgrpAOVgDtp+ZgVZsD0fbQHJ82WNRJOoPOOHhSj4djvp5jWtdhyy1Hwh8J2iccojzbznafDanaYyOMacgfeacXbJPzEnxNNDh6nZtdomeeWSKjJ8L0GOOPM/SiLimnU/nQ7CK4fKnyZ8DpMSpEEn1AIrhthtin2+9NZIrmc8TAp7hbRZsNHL0I/WhSOccjQotDo3u30fB1RSDvoDrpB+lExWGSGUqoBO3PTUgeZp/dXhmimVxNSwgNMA/QT+lRZ3tFdtdBRdE91YbuzJylCPKZMbmq10lhMshQSodQCdyd408J2FXq6naAgNlLnLmVjI4d3kZg+pNKYLoUM9omN3YTEd0AE+7CnvpmPivogOjOr5uWrd3EFiVUqqSYChiUBnXQSIq42cCYkkIntp4CkWy27Yzb5dJ8ddBUP1k6Tu5YKuqExIEnTXWdhpy9anf8NVBIlsV1gs2tLYztwPD0P6TULf6UxF0E6rJ21XSDvGp4b0OiMKjKHzf+7T0I3qaTDTES3loDttGtVwi1FtDHDYO7cyZYVhEmN+HenUj2qP649MXcEvZNN1bwRTsOz72jAkHNqPcjUVoIwqoiiQug/YAqk/EHCo9pnjupkDMTMIzhTcPgrm2x8Aa5cq7aR04uGrfRRelOrxc9syoxyKozHXMpySwkBlKCQI3NaZ0S92/aXKiZwAHzCCCNNZI332rNumcfcs2LRupIWQwGuV80HKeP4RHga1ToXF2+0Rwwy3EQ78SoYab/KfpRp23AeqcXkco+zg6vXzubY9T+U03xvRd20pZriiBtBM+UrVrOJHAMfJT9zAqH6zXGNhoSI/mI+wmtjnGWBZWVWaCwngNCYHodBUniLoyliARE6ifvVd6LxQyF2uIiAEkmIAmDLMYA04imeJ6Ve6MtjN2TEHt74YW4BEm3aGVrgO0nKDwmkMi7mAZL1+5iLn8Nb7TP2jMVYAiezsQc20ghRHhNE6Y+LNtECWWe2oAUXHXtLzwN0Q6Dh33nf5DVa+J91MP2doDtbtwdo927BbJJCgWwMqKTmOUR8omaotxZyue8zKCS2okEqQFGn4eM1SSRLlKX+CzYnrwhW4trC9q11WU3r7M97KwghCPl15VUrWHvK6uqG2UKkEad5SCG7x3kTTlrzEQWMcpgew0ovd40rHXFGxdUfjLaa2ExrdleBPfCzbYcCcpJU8xEco4XPof4gYbEv2WHuC9dIzRbDQFEDMzMoAGo8fA15uQoeVSPRPSNyxcW9hzlZDIcQFHgSdCDsQdxUtFJnp+xgT81wh23H8q/6R+Z18qJfx9pDDv2Z4ZjA9CdDVJ6M+LaXLFtuzm5tdCmEVhvkJ3kQRy2JrPOu3WlsXiWZWbsl0QHu7fMYncmfSKIOMm0vQaiGTDCOSS4l0SnxA6Zc4m5bNxb2ViVcLAVHCN2QhjOXKpO3ek1VVvMfw+sf3pos8zXCCfxGuhcHkze52yQF7mpnmIrryRuR5gg/SmH8NzNKKxA7sn1Me01aZFDprBMGR+/CkWsV22j6kgev/ADRtxuvjlBJpiExgTpvr9fKiHCnbX2/tT0MqCT6Zso/TSksRirfF58FEj3/MGjgE2NThgDDHX60Y4ZYJlRHM60Di04QPGCT7idaJexgMquXfiok+tTaK5O5bf/qD0Rj9SBQpvbyx3mYHwQEe5YUKmy6N3y3UUklbkRoDr501xYJCyGVp3UTuI41W+j+vqs6hwV4Zgfy5VPPic/y3Aw3BU668CPLjWNNHepKXQ26VxQtWmIJEEmYlpJABAJ51b8JhQqKDr3YnU76kamd/tWc9YsQWRlyqNN1EbajSdNa0Dq/0gL+GtXBuyifBh3WHuDQ0VFhsdhslh+zXMwXQasT4E7mq90l0ywu21AKLqLguKdzAEN4Gec+FXFRRik76+BqTSyj4zAG33gyqpOuVT3CfxAZtp3FSGHxN5CLZcGYKlVUBxMkb7xUt0lgQQ2m8yOY41TujsWzdrhnMGzqDxKHVGB4EbHyqrDc/5Sx/xhaWzuSNFHdWDsZ7u4ptYtJdc22JyurKZOZcrCD3Zg6gNBEe1Mv4xLdyUPalgJEFyDG9OcG5vXsudAeSgEgCSZjSTtJPpUPg1u1SRmWOv3L1hsMS5xNrPmImWNu52bGRrJI+taF1LxNxMMltwRds5F13MAsJ9NP+aj+rV18Pjr9tVGd2aWJAQd5jAI11zTzJ+k6MI+HIe5d1L3DnaCrgw3ZsriAQAYM+USayx/p66sbW780Wu901bCBydDUD1j6xWjYuRLEAmABrodAZieVVTpn4qXrWMXCYezaeYAIVyxNzvAqmkBdZBnaJ0qA6dfF3bmW5nvXMznKHUqioFbOLegB1ECOWs1s3TMlyiV6pC06hjbe8VMW1uHMiCZDFYjOZ3gneIq1npNLJa9fLZbamWYRlAUsQq8tY4mYqjdWkUrc72XK2YbnuuMw29qhuunWt7i/wyXTkDC5dYEHUaIoIOp2MTuByo/sgfPLK10rjDiL93E3ROd2KIZAyg6DnkUQsCJM7a0hg7F7FsqWbeoJACKAsHXXYCDOp503N58Q+VATMCdWhdFEnw58T51qHUO0LKwVyk7AiDAOk+PjTfRN80M+hvgu7ANir+UfyWhmPq7aD2PnV1wHwj6OQa2WueL3HP2IFWLC3Qwp8toHcA+Yn71PI+CqY/wCE3R7oQlnsm1Ie2xkGDGjEgjwIrG+l+qt+3iHsvdDm2YBhiYMEELrEgj3r0uFERWY/EWx2NwQDDpuPm3KwecAaHxrSCV0zHNJqNxM8wY7K0yAmWaZHLKPrpSBjgNaXF9Tw99fTwpZBA4emtaQxRjdezl1GqnmUVL+lUhiLBO8inSWQBG/1NKPPgPP9K5AHzMNa1So5W7CtajciOMiuXywMJAHhB+u1Gu4pRuPEaT+Vc7S466KAOfy/ehgJ2BcMyx9zFdvZjpJjnrHoONDtAmhZmJiQJIEbax9qIHM/K5A8TSGNns/smKKyAwBvGusyefhTm5dk/LHn/wAUQ3lHD6/rU0i02Im3HGueRn0mlreKHI/v0pUlSNWA8P8AgUUFiAH7gfrQo5FvmD6UKdBYviLRU7eOlKYXEuozLqF330BpS5ZuqIBJU+GntE0f+CN23Ia2jLoVY5CfHU6n2rNlJfBtd6SZjqTB38PKrV1M64thi6GGVojMYAYwA5PAR83lNU5ej3kjbjvofIjc+HgacHDZDE+RO/sOFI1xz2vk9EYZyVUmCYBOXbbh4UqGHhNZX1B60Xg6WB/mWyYykwUG5IbgByOnKK1JFAGlZtUdqlYdxVA689ELbcYjtOyWMrEgxMyskA8zvV7tsJgEkeWg9aTxmEW4pRwCp3BEj2NJopMpvRvVq7cTW/3IjQmACP5RA2586lMN0VawyHs7iG5ESzKAPY6D1qKPQGNuXmt5h2ckK+YxkOsFRAA/pgieFR/Wi7hcIDatTiMQoJbM0WlKqSQUtwC0SQusRryrLb9NN3wlsT0lhsMjNmW7iHOuWEUExOUmBty1PCodenjiFyJbN0yuY/MveBXKxbKMkkxBBEDlVJw90XEa4oytmOdJzQP5lJ1jw86P0T0oTcIRmt3E5GJGg8iNvcVfBnyWa31f6UGKF23hkDgZVvs9tRlKwSxUlidtQM0aTVK6YN/o/Gul4pcfMJuNmJcHUguZZTqNzV7tdK4/E2MTbXEur27XaW+zhCcpGYSoB1B58KyXpG67mbjsxMfNuddyfxeepqkwaLVhXbEsCj22Lggm4pcSmsa6yQV15TUG/V2/cutaylFUku51BJ/FpuTwA2HLWleq+bJcCtlKupDDgXBtk/8AbV86l9HYtrYS9YZY7TKzCCczBu8pOaZJgxwqXu3X6L/S4Uk7v9ip9UiloXJX+QMpJk/iYSvIAe9adh8FaxNtWssVuAHukyMwElQ2kTrHjTTCfC28S5BjtCxMgmARlWJyiQKsfRPw7e0Qe0M78AJ8ob707shRrsS6t44OCD8w4Hw3FWS21IWOqSrcL5oYmTAYiR6ipC30Vt3218FX6ZZ2qgpfQWxWWfGFh29jWD2bnQgaZ4HEeNa1/wBLQbs5/wB7D7RXnXrp1pONv9ooKoqhFBIJiWYEkDczw+u9OPDMM7W2kxipUDWSaC3EGpA/3Ez9ajbdpmn5iAJJ1IFKHBc8ynSFbQ68Yia2Uzg2DtsaWP8A5gA8Fn7/ANqSe4s6kt9PpRsR0eqAMLmaRI0YTwJ1GgpuL6jmT4frTsK+Dg4mBoAvpLe5OlIm4DrB8yaRZyeEeJ3os+dLcNRFrjnnHjJ/KiqoP4z7miLM0qb4A1MnwA+posBSzbnQFSP9TE0t/Bry+opmmJbhp9KOt1zxqk0S0xeY/CoHif70dSTpA9AP1oIsCWM+wHvQfpFRsJ+3vT4J/AqAOX3rtIjH3DsoAoU7QqZaUxatlDpkUAC22QsQNf5zMe9QfTLFzoweJ2TKeevOng6bTPOQrppGbQ+RO3rSmKvW7sQFJMd7XSPDMTWVHTJ2iu9hcUEwQNp4e/rSTsd8wPhOvsRUq7dmGULvs2XUeAnhTC9fJTIQN5mIPlNIkcdCdPXMNcFy2YI0PEEHcEctK1Hoj4hLeVcgyv8AjU6j/afGscU05wmLZGlTUs0hNxPSOHvZgCRBgSOXhS0VmXVnrw2VQ/fHInvDhvx9avfR3TKXR3W15HRvaoOuMkxxjsKXR1V2tllK5kMMJ4jxrFelehLmDxEXFmTIYDuuBuR4wSCNxJ863IXeGpPIan29aRxvQP8AEpkuouQwe93jI2ICkQfGalo1RglnClMR3QSpMAASSD8pgangamLvw9xL3UuWFCn+olfMFQC0eEflW19H9WbFkQqDloAB9N/UmpS3bCiAAB4aUlF+xuUUZ/1Y6i37N0XWcGAQFIAAzLlYTqxB0MED5RT3BfCjBoZZA51+YZhqZiHzD2Aq60UNO1NRSJ8j9GYfEHqahtu1tyiJaYdmPlLA5laZhSCANtqu3Utw2BsMugdA+8/N3jJgcTTfrNZzJcA3KkjzAkfUCudQ7i/w2RDojGByV/8AMUeUNRdOhu5Rbb6LLQrldqzI4VBrsUKSxOJW2pd2CqoksxAAHiTQBE9c+lxhsFfuEgHIypJjvuMqx6mfSvNFzDDKDnn0gaGN+c1ePiV10/jrqpbkWLUlebsdC7LwEaAHYE89KL8vzEkSDA0B58+HhVUcmSdukOcHiuzIyuEMfNv9OetJYvpAzGZnMzLNMnmAIrjdICBlRFgyCuYNyj5v70kcQCdTzn2pmVBbt5idgOAAH5D960pawVxthG5nYaCa7ZvQAwI8BEn2gjh+KlbOOKSQzAnfKSvl8pANPgBFMExI0JnQevhXbWFJ2/PX2rpxbbhnk678ec77Ugbx/ep9SaLQcj23g0ymWIadORHlpx50i1pNhP3+1Ns/l9/c8KUN8rsSDBBgwNdNBpw96LQUxa3aWROaeGh86cragE5HgRJyEATtJjSaj7t3XvNmOg3kbczThOmLiqVR2VTuoJI9No9KpSFtONfTlPrRf4iNrf0pwnS7nRpdQDA4AnjqDFObDgrJTbQf5SEE8NS0z4mixURZx78j7/2oVL2MUqiGUEj+a0rHykj6V2jn6HHw7chjJyzvIIE+BXaaUOUMpWZ0PdlDPkJANRSmD+/yp7abLBK+YM7VQrLPb6Tn5pLEQO+JbwInX0FFw/R9tRna0DEmGWVPiZURGup0qAsgscyn5fIEToJnTfjT93vGEYSQGYQAYDd4tmXeoaNVMjelsUzkoAoUHZQBr5gn71GdgQdjVotYG4T8zidu8oPrmOmvA1P9EdVc6EteMKeA0POAwHPfmKTGk2UbCXMhBUMDzJ4+HIVI4frQ6tDCQNspg+351YsWcJb7pFxnB3MZZ5QBHDaajh06iEC2gB020kn/AE1NFXt9ln6pfEAdqudzDEIQw7x5BTxIJmBvNasl5TsQfWsLvdaLjCERUKgztm03idaicV07cYgl2JHAkn6E0tpp517N66W6xWcOJuOJHAQT6idKo3TXxUeSuHTLqRmYSfQHas0u49iZI19abXMQTt9PKjaTLP8ACd6S6zX7jF3uOZn8U+w2HpSHRvWS7ZcOjMI5GB7AbVEo+sfckGeXGm+JkA7jw2/Kqoy8j7NTwvxRW80XbeSIGYN9wf1rnU3pexZu5rlwkqHW2BnUBCRlLD5SQoAA1iJ41l1jEMFHeIHl/b60thsUxMZioO5GaPOJqXBGsdRJcfT0bg+suHuzluDQScwK/wDcBTi50xaVczuqrwJI1ETIEz+eleeU6fZGOXO0HjIiDynf96VMYPr13ct0I6nfMkMePzCdvzoaLWZPsunWD4u5JGFwty7wz3AUQHwUSx9ctZZ1j654rGNN92IBlUAKqviFHHxMnxq1XuncJigucFAhMCDpMaHLAI0G/jtSL4vBqWIQMpIEmWEAg6QRBnmeVKmEpJ+yjYjuEA5lJAJ01giRrxkEH1pvcI3k+HGr1010OuIZrlpQpAbMCwBLCCJD81IAAiqjicEw/ARHGI24xTMXGiNN3w8pruY8vt9qVa3H71HnRmugDSKZIhJ8fXSuM550rcB4+0GaTnw+1IA6iB4miN3d9Z4frQ7Q8/vXAoP4vofvFAjvb67aD971xGG+54zJn2ii9mIJkaRpx15DjR2WNxr+X1oGcLSdh4cB6D8qNHj6bUDckCJ0OkxGw47T4Ua7OgBJOxkDgdAp5UwDoxPd25Rz86dNnGW47qzbgEi4dDl7y6x5NG1MFRR8xIPhB15b125dGoUEDaCQT6kafSixUK38RmYlxqeUIPRQNqFNmedyTsNTwGwoUASNiWMBRTxDl/e3rQoVsZsUAVwZ1jX97VxLB00geB4+Gu9ChSEWm10IUt9s1tWbQoSQWknQmAu8mSSTTr+Oyg/xDlFgsQijQ8hBPHWhQqTp66Fekrdu/ZUpdYACUWCAGGkxtBnXWdZqpOF1DtnjYqCusiYkS3EawKFChEZBSxikt6uuYMus6mDoDPDn6VF4t1DEqxYcyIPtNChTZkI5qLc2103NChSEHW9oe7pEHX+1JXY8duOu1doUmM4GGhG+5BAijiyCubmTsBGgkxqNpFChQMIYYggkc2/OBrtRSigkEkxpQoUgCq5Gsmff70a5iDoDrHP+x/OhQoGK2OknXjpGx1keOvh9K7e6RLaHYbQSD70KFA7DYBEae+Qw1GdSykcZKmQR5Gl2v2EcE2BI3Ksy7RlOViw56bUKFFDToUxjWMQyKtwpEgF7YElohYtCABB3EkkmdaLc6oXSoyMHIABAaIOpI7wE6DfxoUKKK7Ij+FAJEHSZ2MfWjShjubGD4jx8aFCmRY7XFMCGESNjlXbyps9zeI1Opyjj9q5QqmSghijGyOO1ChTAKSAIAPDiAPDhRWOkZdttSPpQoUqKHVrAJlBcupOoCwRGwkkjXShQoUq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redsports.sg/wp-content/uploads/2010/11/women_420_asian_g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781" y="3886200"/>
            <a:ext cx="3875551" cy="2574474"/>
          </a:xfrm>
          <a:prstGeom prst="rect">
            <a:avLst/>
          </a:prstGeom>
          <a:noFill/>
        </p:spPr>
      </p:pic>
      <p:pic>
        <p:nvPicPr>
          <p:cNvPr id="13" name="Picture 4" descr="800px-Airbus_A380_cockp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a332.g.akamai.net/f/332/936/12h/www.edmunds.com/media/ownership/parts/tech.in.instrument.panel/08.my.tribeca.int.2.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92" y="3733800"/>
            <a:ext cx="4233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an Luis Obispo 0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9906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www.animatedsoftware.com/hotwords/control_room/tmi2_control_ro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066800"/>
            <a:ext cx="2885629" cy="286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://www.thesubsbench.ca/wp-content/uploads/2011/02/WayneRoon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819400"/>
            <a:ext cx="3352800" cy="1966452"/>
          </a:xfrm>
          <a:prstGeom prst="rect">
            <a:avLst/>
          </a:prstGeom>
          <a:noFill/>
        </p:spPr>
      </p:pic>
      <p:pic>
        <p:nvPicPr>
          <p:cNvPr id="12" name="Picture 2" descr="http://owee58.com/wp-content/uploads/2011/04/traffi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572000"/>
            <a:ext cx="28619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86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638800" cy="1143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en-US" sz="2800" b="1" i="1" dirty="0" smtClean="0"/>
              <a:t>Control is Dynamic and Uncertain</a:t>
            </a:r>
          </a:p>
        </p:txBody>
      </p:sp>
      <p:sp>
        <p:nvSpPr>
          <p:cNvPr id="194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107B6-AD81-418C-B889-EB8B6A2A5816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152400" y="1126256"/>
            <a:ext cx="8927917" cy="5584106"/>
            <a:chOff x="-310977" y="-59724"/>
            <a:chExt cx="9008347" cy="6562344"/>
          </a:xfrm>
        </p:grpSpPr>
        <p:sp>
          <p:nvSpPr>
            <p:cNvPr id="2" name="6-Point Star 1"/>
            <p:cNvSpPr/>
            <p:nvPr/>
          </p:nvSpPr>
          <p:spPr>
            <a:xfrm>
              <a:off x="2818942" y="2743432"/>
              <a:ext cx="2021475" cy="1143615"/>
            </a:xfrm>
            <a:prstGeom prst="star6">
              <a:avLst/>
            </a:prstGeom>
            <a:solidFill>
              <a:srgbClr val="99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/>
                <a:t>Perception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/>
                <a:t>Understanding</a:t>
              </a:r>
              <a:endParaRPr lang="en-US" sz="1100" b="1" dirty="0"/>
            </a:p>
          </p:txBody>
        </p:sp>
        <p:sp>
          <p:nvSpPr>
            <p:cNvPr id="3" name="6-Point Star 2"/>
            <p:cNvSpPr/>
            <p:nvPr/>
          </p:nvSpPr>
          <p:spPr>
            <a:xfrm>
              <a:off x="4148438" y="4526948"/>
              <a:ext cx="1904542" cy="990634"/>
            </a:xfrm>
            <a:prstGeom prst="star6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Instructor</a:t>
              </a:r>
            </a:p>
          </p:txBody>
        </p:sp>
        <p:sp>
          <p:nvSpPr>
            <p:cNvPr id="4" name="6-Point Star 3"/>
            <p:cNvSpPr/>
            <p:nvPr/>
          </p:nvSpPr>
          <p:spPr>
            <a:xfrm>
              <a:off x="4952542" y="2556872"/>
              <a:ext cx="1906144" cy="1611880"/>
            </a:xfrm>
            <a:prstGeom prst="star6">
              <a:avLst/>
            </a:prstGeom>
            <a:solidFill>
              <a:srgbClr val="3054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rgbClr val="FFFF00"/>
                  </a:solidFill>
                </a:rPr>
                <a:t>Predictions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rgbClr val="FFFF00"/>
                  </a:solidFill>
                </a:rPr>
                <a:t>Decisions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6-Point Star 4"/>
            <p:cNvSpPr/>
            <p:nvPr/>
          </p:nvSpPr>
          <p:spPr>
            <a:xfrm>
              <a:off x="3917779" y="1571834"/>
              <a:ext cx="1904542" cy="990634"/>
            </a:xfrm>
            <a:prstGeom prst="star6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Distractions</a:t>
              </a:r>
            </a:p>
          </p:txBody>
        </p:sp>
        <p:sp>
          <p:nvSpPr>
            <p:cNvPr id="6" name="6-Point Star 5"/>
            <p:cNvSpPr/>
            <p:nvPr/>
          </p:nvSpPr>
          <p:spPr>
            <a:xfrm>
              <a:off x="381001" y="2019578"/>
              <a:ext cx="1904543" cy="1143615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7" name="6-Point Star 6"/>
            <p:cNvSpPr/>
            <p:nvPr/>
          </p:nvSpPr>
          <p:spPr>
            <a:xfrm>
              <a:off x="1841844" y="4437399"/>
              <a:ext cx="1904543" cy="990634"/>
            </a:xfrm>
            <a:prstGeom prst="star6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Instruments</a:t>
              </a:r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2687596" y="228600"/>
              <a:ext cx="1904542" cy="990635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Training</a:t>
              </a:r>
            </a:p>
          </p:txBody>
        </p:sp>
        <p:sp>
          <p:nvSpPr>
            <p:cNvPr id="9" name="6-Point Star 8"/>
            <p:cNvSpPr/>
            <p:nvPr/>
          </p:nvSpPr>
          <p:spPr>
            <a:xfrm>
              <a:off x="1534298" y="1213638"/>
              <a:ext cx="1904543" cy="990635"/>
            </a:xfrm>
            <a:prstGeom prst="star6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View out of the Window</a:t>
              </a:r>
            </a:p>
          </p:txBody>
        </p:sp>
        <p:sp>
          <p:nvSpPr>
            <p:cNvPr id="10" name="6-Point Star 9"/>
            <p:cNvSpPr/>
            <p:nvPr/>
          </p:nvSpPr>
          <p:spPr>
            <a:xfrm>
              <a:off x="6993238" y="2735969"/>
              <a:ext cx="1673882" cy="1143615"/>
            </a:xfrm>
            <a:prstGeom prst="star6">
              <a:avLst/>
            </a:prstGeom>
            <a:solidFill>
              <a:srgbClr val="0076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Actions</a:t>
              </a:r>
            </a:p>
          </p:txBody>
        </p:sp>
        <p:sp>
          <p:nvSpPr>
            <p:cNvPr id="11" name="6-Point Star 10"/>
            <p:cNvSpPr/>
            <p:nvPr/>
          </p:nvSpPr>
          <p:spPr>
            <a:xfrm>
              <a:off x="534773" y="5511986"/>
              <a:ext cx="1904542" cy="990634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/>
                <a:t>Feedback</a:t>
              </a:r>
            </a:p>
          </p:txBody>
        </p:sp>
        <p:cxnSp>
          <p:nvCxnSpPr>
            <p:cNvPr id="13" name="Straight Arrow Connector 12"/>
            <p:cNvCxnSpPr>
              <a:stCxn id="6" idx="1"/>
            </p:cNvCxnSpPr>
            <p:nvPr/>
          </p:nvCxnSpPr>
          <p:spPr>
            <a:xfrm>
              <a:off x="2285543" y="2877290"/>
              <a:ext cx="709599" cy="39597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5"/>
              <a:endCxn id="2" idx="3"/>
            </p:cNvCxnSpPr>
            <p:nvPr/>
          </p:nvCxnSpPr>
          <p:spPr>
            <a:xfrm flipV="1">
              <a:off x="2794115" y="3601144"/>
              <a:ext cx="24828" cy="83625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2"/>
              <a:endCxn id="2" idx="0"/>
            </p:cNvCxnSpPr>
            <p:nvPr/>
          </p:nvCxnSpPr>
          <p:spPr>
            <a:xfrm flipH="1">
              <a:off x="4840416" y="2562468"/>
              <a:ext cx="29635" cy="46686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3" idx="5"/>
              <a:endCxn id="2" idx="2"/>
            </p:cNvCxnSpPr>
            <p:nvPr/>
          </p:nvCxnSpPr>
          <p:spPr>
            <a:xfrm flipH="1" flipV="1">
              <a:off x="3829679" y="3887047"/>
              <a:ext cx="1271030" cy="63990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685692" y="3362812"/>
              <a:ext cx="38122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496029" y="3276994"/>
              <a:ext cx="608685" cy="1865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9" idx="2"/>
              <a:endCxn id="2" idx="4"/>
            </p:cNvCxnSpPr>
            <p:nvPr/>
          </p:nvCxnSpPr>
          <p:spPr>
            <a:xfrm>
              <a:off x="2486570" y="2204273"/>
              <a:ext cx="332374" cy="82506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8" idx="2"/>
              <a:endCxn id="2" idx="5"/>
            </p:cNvCxnSpPr>
            <p:nvPr/>
          </p:nvCxnSpPr>
          <p:spPr>
            <a:xfrm>
              <a:off x="3639867" y="1219235"/>
              <a:ext cx="189813" cy="152419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1" idx="5"/>
              <a:endCxn id="31" idx="2"/>
            </p:cNvCxnSpPr>
            <p:nvPr/>
          </p:nvCxnSpPr>
          <p:spPr>
            <a:xfrm flipH="1" flipV="1">
              <a:off x="1333272" y="4416878"/>
              <a:ext cx="153773" cy="109510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 descr="San Luis Obispo 06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6169" y="-59724"/>
              <a:ext cx="3011201" cy="2258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6-Point Star 30"/>
            <p:cNvSpPr/>
            <p:nvPr/>
          </p:nvSpPr>
          <p:spPr>
            <a:xfrm>
              <a:off x="381000" y="3273263"/>
              <a:ext cx="1904543" cy="1143615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Attention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1" idx="0"/>
            </p:cNvCxnSpPr>
            <p:nvPr/>
          </p:nvCxnSpPr>
          <p:spPr>
            <a:xfrm flipV="1">
              <a:off x="2285542" y="3362812"/>
              <a:ext cx="709599" cy="19635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6-Point Star 52"/>
            <p:cNvSpPr/>
            <p:nvPr/>
          </p:nvSpPr>
          <p:spPr>
            <a:xfrm>
              <a:off x="6455033" y="5153790"/>
              <a:ext cx="1904542" cy="1143615"/>
            </a:xfrm>
            <a:prstGeom prst="star6">
              <a:avLst/>
            </a:prstGeom>
            <a:solidFill>
              <a:srgbClr val="0076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/>
                <a:t>Outcomes</a:t>
              </a:r>
              <a:endParaRPr lang="en-US" sz="1600" b="1" dirty="0"/>
            </a:p>
          </p:txBody>
        </p:sp>
        <p:cxnSp>
          <p:nvCxnSpPr>
            <p:cNvPr id="60" name="Straight Arrow Connector 59"/>
            <p:cNvCxnSpPr>
              <a:stCxn id="53" idx="3"/>
              <a:endCxn id="11" idx="1"/>
            </p:cNvCxnSpPr>
            <p:nvPr/>
          </p:nvCxnSpPr>
          <p:spPr>
            <a:xfrm flipH="1">
              <a:off x="2439314" y="6011502"/>
              <a:ext cx="4015720" cy="24346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10" idx="2"/>
              <a:endCxn id="53" idx="5"/>
            </p:cNvCxnSpPr>
            <p:nvPr/>
          </p:nvCxnSpPr>
          <p:spPr>
            <a:xfrm flipH="1">
              <a:off x="7407304" y="3879584"/>
              <a:ext cx="422876" cy="1274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6-Point Star 33"/>
            <p:cNvSpPr/>
            <p:nvPr/>
          </p:nvSpPr>
          <p:spPr>
            <a:xfrm>
              <a:off x="-310977" y="2825518"/>
              <a:ext cx="1383957" cy="716391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Plan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8" name="Slide Number Placeholder 8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D977CF-1526-402C-9415-2D4F4E53D3B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9" name="Footer Placeholder 88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pic>
        <p:nvPicPr>
          <p:cNvPr id="43" name="Picture 2" descr="http://www.visualphotos.com/photo/1x8746407/bangkok_traffic_bangkok_thailand_xu6-858767.jpg"/>
          <p:cNvPicPr>
            <a:picLocks noChangeAspect="1" noChangeArrowheads="1"/>
          </p:cNvPicPr>
          <p:nvPr/>
        </p:nvPicPr>
        <p:blipFill>
          <a:blip r:embed="rId3" cstate="print"/>
          <a:srcRect b="7937"/>
          <a:stretch>
            <a:fillRect/>
          </a:stretch>
        </p:blipFill>
        <p:spPr bwMode="auto">
          <a:xfrm>
            <a:off x="152400" y="152400"/>
            <a:ext cx="2975654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DE763-C79D-4329-A414-C46D9E0F34D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7620000" cy="151477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Noise and Distractions are Everywhere</a:t>
            </a:r>
            <a:endParaRPr lang="en-US" sz="3200" b="1" i="1" dirty="0"/>
          </a:p>
        </p:txBody>
      </p:sp>
      <p:pic>
        <p:nvPicPr>
          <p:cNvPr id="6" name="Picture 5" descr="Thailand 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400" y="2286000"/>
            <a:ext cx="59166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67400" y="1524000"/>
            <a:ext cx="2743200" cy="2077403"/>
          </a:xfrm>
          <a:prstGeom prst="wedgeEllipseCallout">
            <a:avLst>
              <a:gd name="adj1" fmla="val -41588"/>
              <a:gd name="adj2" fmla="val 9115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Driving through Bangkok while watching the World Cup on the TV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i="1" dirty="0" smtClean="0"/>
              <a:t>Life is Dynamic</a:t>
            </a:r>
            <a:endParaRPr lang="en-US" sz="54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08C97-5C44-42B1-8FCD-9B2B529C7F0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2706" name="Picture 2" descr="http://www.travelchannel.com/static_files/tt_boston-marathon_4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470400" cy="3352800"/>
          </a:xfrm>
          <a:prstGeom prst="rect">
            <a:avLst/>
          </a:prstGeom>
          <a:noFill/>
        </p:spPr>
      </p:pic>
      <p:pic>
        <p:nvPicPr>
          <p:cNvPr id="72708" name="Picture 4" descr="http://totallycoolpix.com/wp-content/uploads/2011/26092011_formula_one_singapore_gp/singapore_028.jpg"/>
          <p:cNvPicPr>
            <a:picLocks noChangeAspect="1" noChangeArrowheads="1"/>
          </p:cNvPicPr>
          <p:nvPr/>
        </p:nvPicPr>
        <p:blipFill>
          <a:blip r:embed="rId3" cstate="print"/>
          <a:srcRect t="9776"/>
          <a:stretch>
            <a:fillRect/>
          </a:stretch>
        </p:blipFill>
        <p:spPr bwMode="auto">
          <a:xfrm>
            <a:off x="4648200" y="1600200"/>
            <a:ext cx="4315363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le 5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A Fuzzy Model of Human Control</a:t>
            </a:r>
          </a:p>
        </p:txBody>
      </p:sp>
      <p:sp>
        <p:nvSpPr>
          <p:cNvPr id="389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F1B8-3BB3-4299-B4C6-A96ED1FDC29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grpSp>
        <p:nvGrpSpPr>
          <p:cNvPr id="38915" name="Group 1"/>
          <p:cNvGrpSpPr>
            <a:grpSpLocks/>
          </p:cNvGrpSpPr>
          <p:nvPr/>
        </p:nvGrpSpPr>
        <p:grpSpPr bwMode="auto">
          <a:xfrm>
            <a:off x="0" y="1219200"/>
            <a:ext cx="9144000" cy="4999038"/>
            <a:chOff x="416473" y="533400"/>
            <a:chExt cx="8816733" cy="5424488"/>
          </a:xfrm>
        </p:grpSpPr>
        <p:sp>
          <p:nvSpPr>
            <p:cNvPr id="3" name="10-Point Star 2"/>
            <p:cNvSpPr/>
            <p:nvPr/>
          </p:nvSpPr>
          <p:spPr>
            <a:xfrm>
              <a:off x="416473" y="684989"/>
              <a:ext cx="1363839" cy="687320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rgbClr val="FFFF00"/>
                  </a:solidFill>
                </a:rPr>
                <a:t>Knowledge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10-Point Star 3"/>
            <p:cNvSpPr/>
            <p:nvPr/>
          </p:nvSpPr>
          <p:spPr>
            <a:xfrm>
              <a:off x="3693665" y="533400"/>
              <a:ext cx="1362308" cy="685597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FFFF00"/>
                  </a:solidFill>
                </a:rPr>
                <a:t>Strategy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10-Point Star 4"/>
            <p:cNvSpPr/>
            <p:nvPr/>
          </p:nvSpPr>
          <p:spPr>
            <a:xfrm>
              <a:off x="5418745" y="533400"/>
              <a:ext cx="1712835" cy="642533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FFFF00"/>
                  </a:solidFill>
                </a:rPr>
                <a:t>Tactics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7-Point Star 5"/>
            <p:cNvSpPr/>
            <p:nvPr/>
          </p:nvSpPr>
          <p:spPr>
            <a:xfrm>
              <a:off x="5192203" y="2743505"/>
              <a:ext cx="1983765" cy="685597"/>
            </a:xfrm>
            <a:prstGeom prst="star7">
              <a:avLst/>
            </a:prstGeom>
            <a:solidFill>
              <a:srgbClr val="FFC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Attending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7-Point Star 6"/>
            <p:cNvSpPr/>
            <p:nvPr/>
          </p:nvSpPr>
          <p:spPr>
            <a:xfrm>
              <a:off x="4535541" y="4648707"/>
              <a:ext cx="1380676" cy="470271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Perceiving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7-Point Star 7"/>
            <p:cNvSpPr/>
            <p:nvPr/>
          </p:nvSpPr>
          <p:spPr>
            <a:xfrm>
              <a:off x="4800349" y="5485894"/>
              <a:ext cx="1826105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Understanding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7-Point Star 8"/>
            <p:cNvSpPr/>
            <p:nvPr/>
          </p:nvSpPr>
          <p:spPr>
            <a:xfrm>
              <a:off x="6155003" y="4876091"/>
              <a:ext cx="1380676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Predicting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7-Point Star 9"/>
            <p:cNvSpPr/>
            <p:nvPr/>
          </p:nvSpPr>
          <p:spPr>
            <a:xfrm>
              <a:off x="6852995" y="3429102"/>
              <a:ext cx="1287304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Deciding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7-Point Star 10"/>
            <p:cNvSpPr/>
            <p:nvPr/>
          </p:nvSpPr>
          <p:spPr>
            <a:xfrm>
              <a:off x="7257095" y="5180992"/>
              <a:ext cx="1639361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Responding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7102496" y="4268011"/>
              <a:ext cx="2130710" cy="785509"/>
            </a:xfrm>
            <a:prstGeom prst="irregularSeal1">
              <a:avLst/>
            </a:prstGeom>
            <a:solidFill>
              <a:schemeClr val="tx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1"/>
                  </a:solidFill>
                </a:rPr>
                <a:t>Controlling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0-Point Star 12"/>
            <p:cNvSpPr/>
            <p:nvPr/>
          </p:nvSpPr>
          <p:spPr>
            <a:xfrm>
              <a:off x="416473" y="2057907"/>
              <a:ext cx="1294958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rgbClr val="FFFF00"/>
                  </a:solidFill>
                </a:rPr>
                <a:t>Expertise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7-Point Star 13"/>
            <p:cNvSpPr/>
            <p:nvPr/>
          </p:nvSpPr>
          <p:spPr>
            <a:xfrm>
              <a:off x="2701783" y="2819299"/>
              <a:ext cx="2349598" cy="1143811"/>
            </a:xfrm>
            <a:prstGeom prst="star7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Operational Memory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83934" y="4800297"/>
              <a:ext cx="1399044" cy="558124"/>
            </a:xfrm>
            <a:prstGeom prst="ellipse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FF00"/>
                  </a:solidFill>
                </a:rPr>
                <a:t>Feedback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7-Point Star 15"/>
            <p:cNvSpPr/>
            <p:nvPr/>
          </p:nvSpPr>
          <p:spPr>
            <a:xfrm>
              <a:off x="563419" y="4584970"/>
              <a:ext cx="1671506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Adapting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7-Point Star 16"/>
            <p:cNvSpPr/>
            <p:nvPr/>
          </p:nvSpPr>
          <p:spPr>
            <a:xfrm>
              <a:off x="636891" y="3275789"/>
              <a:ext cx="1682221" cy="68732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Learning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0-Point Star 17"/>
            <p:cNvSpPr/>
            <p:nvPr/>
          </p:nvSpPr>
          <p:spPr>
            <a:xfrm>
              <a:off x="1787965" y="1067408"/>
              <a:ext cx="1643953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rgbClr val="FFFF00"/>
                  </a:solidFill>
                </a:rPr>
                <a:t>Long Term Memory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5492217" y="3963110"/>
              <a:ext cx="1610278" cy="685597"/>
            </a:xfrm>
            <a:prstGeom prst="star7">
              <a:avLst/>
            </a:prstGeom>
            <a:solidFill>
              <a:srgbClr val="FF0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Situation Awareness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7-Point Star 19"/>
            <p:cNvSpPr/>
            <p:nvPr/>
          </p:nvSpPr>
          <p:spPr>
            <a:xfrm>
              <a:off x="6879016" y="1372310"/>
              <a:ext cx="1334755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/>
                <a:t>Noise</a:t>
              </a:r>
              <a:endParaRPr lang="en-US" sz="1200" b="1" dirty="0"/>
            </a:p>
          </p:txBody>
        </p:sp>
        <p:sp>
          <p:nvSpPr>
            <p:cNvPr id="21" name="7-Point Star 20"/>
            <p:cNvSpPr/>
            <p:nvPr/>
          </p:nvSpPr>
          <p:spPr>
            <a:xfrm>
              <a:off x="7299954" y="2438603"/>
              <a:ext cx="1630177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/>
                <a:t>Distraction</a:t>
              </a:r>
              <a:endParaRPr lang="en-US" sz="1200" b="1" dirty="0"/>
            </a:p>
          </p:txBody>
        </p:sp>
        <p:cxnSp>
          <p:nvCxnSpPr>
            <p:cNvPr id="22" name="Shape 27"/>
            <p:cNvCxnSpPr>
              <a:stCxn id="20" idx="3"/>
              <a:endCxn id="6" idx="0"/>
            </p:cNvCxnSpPr>
            <p:nvPr/>
          </p:nvCxnSpPr>
          <p:spPr>
            <a:xfrm rot="5400000">
              <a:off x="6703758" y="2333668"/>
              <a:ext cx="821385" cy="269870"/>
            </a:xfrm>
            <a:prstGeom prst="curvedConnector2">
              <a:avLst/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8"/>
            <p:cNvCxnSpPr>
              <a:stCxn id="17" idx="5"/>
              <a:endCxn id="13" idx="3"/>
            </p:cNvCxnSpPr>
            <p:nvPr/>
          </p:nvCxnSpPr>
          <p:spPr>
            <a:xfrm rot="10800000" flipH="1">
              <a:off x="803736" y="2743505"/>
              <a:ext cx="260216" cy="668371"/>
            </a:xfrm>
            <a:prstGeom prst="curvedConnector4">
              <a:avLst>
                <a:gd name="adj1" fmla="val -84881"/>
                <a:gd name="adj2" fmla="val 60148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9"/>
            <p:cNvCxnSpPr>
              <a:stCxn id="13" idx="7"/>
              <a:endCxn id="3" idx="4"/>
            </p:cNvCxnSpPr>
            <p:nvPr/>
          </p:nvCxnSpPr>
          <p:spPr>
            <a:xfrm rot="5400000" flipH="1" flipV="1">
              <a:off x="262308" y="1708986"/>
              <a:ext cx="816515" cy="12245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30"/>
            <p:cNvCxnSpPr>
              <a:stCxn id="3" idx="0"/>
              <a:endCxn id="18" idx="7"/>
            </p:cNvCxnSpPr>
            <p:nvPr/>
          </p:nvCxnSpPr>
          <p:spPr>
            <a:xfrm>
              <a:off x="1780312" y="922709"/>
              <a:ext cx="321443" cy="210158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33"/>
            <p:cNvCxnSpPr>
              <a:stCxn id="6" idx="2"/>
              <a:endCxn id="19" idx="6"/>
            </p:cNvCxnSpPr>
            <p:nvPr/>
          </p:nvCxnSpPr>
          <p:spPr>
            <a:xfrm rot="5400000">
              <a:off x="6194433" y="3532030"/>
              <a:ext cx="534005" cy="32815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34"/>
            <p:cNvCxnSpPr>
              <a:endCxn id="7" idx="6"/>
            </p:cNvCxnSpPr>
            <p:nvPr/>
          </p:nvCxnSpPr>
          <p:spPr>
            <a:xfrm rot="10800000" flipV="1">
              <a:off x="5225879" y="4083692"/>
              <a:ext cx="557169" cy="565015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35"/>
            <p:cNvCxnSpPr/>
            <p:nvPr/>
          </p:nvCxnSpPr>
          <p:spPr>
            <a:xfrm rot="16200000" flipH="1">
              <a:off x="4787368" y="5371532"/>
              <a:ext cx="384142" cy="306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36"/>
            <p:cNvCxnSpPr>
              <a:endCxn id="9" idx="2"/>
            </p:cNvCxnSpPr>
            <p:nvPr/>
          </p:nvCxnSpPr>
          <p:spPr>
            <a:xfrm flipV="1">
              <a:off x="6626454" y="5348085"/>
              <a:ext cx="525024" cy="427206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hape 37"/>
            <p:cNvCxnSpPr>
              <a:stCxn id="21" idx="4"/>
              <a:endCxn id="6" idx="1"/>
            </p:cNvCxnSpPr>
            <p:nvPr/>
          </p:nvCxnSpPr>
          <p:spPr>
            <a:xfrm rot="10800000" flipV="1">
              <a:off x="7175974" y="2879515"/>
              <a:ext cx="123977" cy="3049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74"/>
            <p:cNvCxnSpPr>
              <a:stCxn id="46" idx="5"/>
              <a:endCxn id="4" idx="4"/>
            </p:cNvCxnSpPr>
            <p:nvPr/>
          </p:nvCxnSpPr>
          <p:spPr>
            <a:xfrm rot="10800000">
              <a:off x="3953882" y="1153538"/>
              <a:ext cx="889326" cy="506446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75"/>
            <p:cNvCxnSpPr>
              <a:stCxn id="46" idx="0"/>
              <a:endCxn id="5" idx="3"/>
            </p:cNvCxnSpPr>
            <p:nvPr/>
          </p:nvCxnSpPr>
          <p:spPr>
            <a:xfrm flipV="1">
              <a:off x="6174902" y="1175933"/>
              <a:ext cx="101025" cy="484052"/>
            </a:xfrm>
            <a:prstGeom prst="curvedConnector4">
              <a:avLst>
                <a:gd name="adj1" fmla="val 218092"/>
                <a:gd name="adj2" fmla="val 64047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hape 76"/>
            <p:cNvCxnSpPr>
              <a:stCxn id="4" idx="1"/>
              <a:endCxn id="5" idx="6"/>
            </p:cNvCxnSpPr>
            <p:nvPr/>
          </p:nvCxnSpPr>
          <p:spPr>
            <a:xfrm flipV="1">
              <a:off x="5055973" y="755617"/>
              <a:ext cx="362771" cy="227384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77"/>
            <p:cNvCxnSpPr>
              <a:stCxn id="18" idx="0"/>
              <a:endCxn id="4" idx="6"/>
            </p:cNvCxnSpPr>
            <p:nvPr/>
          </p:nvCxnSpPr>
          <p:spPr>
            <a:xfrm flipV="1">
              <a:off x="3431918" y="771120"/>
              <a:ext cx="261747" cy="53228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98"/>
            <p:cNvCxnSpPr>
              <a:stCxn id="16" idx="0"/>
              <a:endCxn id="14" idx="3"/>
            </p:cNvCxnSpPr>
            <p:nvPr/>
          </p:nvCxnSpPr>
          <p:spPr>
            <a:xfrm flipV="1">
              <a:off x="2069393" y="3963116"/>
              <a:ext cx="1284356" cy="757645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99"/>
            <p:cNvCxnSpPr>
              <a:stCxn id="15" idx="2"/>
              <a:endCxn id="16" idx="1"/>
            </p:cNvCxnSpPr>
            <p:nvPr/>
          </p:nvCxnSpPr>
          <p:spPr>
            <a:xfrm rot="10800000">
              <a:off x="2234930" y="5025883"/>
              <a:ext cx="649005" cy="534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100"/>
            <p:cNvCxnSpPr>
              <a:stCxn id="11" idx="3"/>
              <a:endCxn id="15" idx="4"/>
            </p:cNvCxnSpPr>
            <p:nvPr/>
          </p:nvCxnSpPr>
          <p:spPr>
            <a:xfrm rot="5400000" flipH="1">
              <a:off x="5393498" y="3548379"/>
              <a:ext cx="508168" cy="4128251"/>
            </a:xfrm>
            <a:prstGeom prst="curvedConnector3">
              <a:avLst>
                <a:gd name="adj1" fmla="val -44859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101"/>
            <p:cNvCxnSpPr>
              <a:stCxn id="17" idx="1"/>
              <a:endCxn id="14" idx="4"/>
            </p:cNvCxnSpPr>
            <p:nvPr/>
          </p:nvCxnSpPr>
          <p:spPr>
            <a:xfrm flipV="1">
              <a:off x="2319112" y="3554852"/>
              <a:ext cx="382671" cy="163648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112"/>
            <p:cNvCxnSpPr>
              <a:stCxn id="16" idx="6"/>
              <a:endCxn id="17" idx="3"/>
            </p:cNvCxnSpPr>
            <p:nvPr/>
          </p:nvCxnSpPr>
          <p:spPr>
            <a:xfrm rot="16200000" flipV="1">
              <a:off x="940495" y="4126293"/>
              <a:ext cx="621857" cy="29549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119"/>
            <p:cNvCxnSpPr>
              <a:stCxn id="9" idx="6"/>
              <a:endCxn id="10" idx="3"/>
            </p:cNvCxnSpPr>
            <p:nvPr/>
          </p:nvCxnSpPr>
          <p:spPr>
            <a:xfrm rot="5400000" flipH="1" flipV="1">
              <a:off x="6646796" y="4313244"/>
              <a:ext cx="761392" cy="36430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119"/>
            <p:cNvCxnSpPr>
              <a:stCxn id="10" idx="1"/>
              <a:endCxn id="11" idx="0"/>
            </p:cNvCxnSpPr>
            <p:nvPr/>
          </p:nvCxnSpPr>
          <p:spPr>
            <a:xfrm>
              <a:off x="8140299" y="3870089"/>
              <a:ext cx="593905" cy="1446989"/>
            </a:xfrm>
            <a:prstGeom prst="curvedConnector3">
              <a:avLst>
                <a:gd name="adj1" fmla="val 164542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14" idx="1"/>
              <a:endCxn id="6" idx="4"/>
            </p:cNvCxnSpPr>
            <p:nvPr/>
          </p:nvCxnSpPr>
          <p:spPr>
            <a:xfrm flipV="1">
              <a:off x="5051386" y="3184417"/>
              <a:ext cx="140812" cy="37047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hape 99"/>
            <p:cNvCxnSpPr>
              <a:stCxn id="15" idx="7"/>
              <a:endCxn id="6" idx="3"/>
            </p:cNvCxnSpPr>
            <p:nvPr/>
          </p:nvCxnSpPr>
          <p:spPr>
            <a:xfrm rot="5400000" flipH="1" flipV="1">
              <a:off x="4183912" y="3323285"/>
              <a:ext cx="1452927" cy="166456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177"/>
            <p:cNvCxnSpPr>
              <a:stCxn id="14" idx="5"/>
              <a:endCxn id="18" idx="3"/>
            </p:cNvCxnSpPr>
            <p:nvPr/>
          </p:nvCxnSpPr>
          <p:spPr>
            <a:xfrm rot="10800000">
              <a:off x="2609942" y="1753005"/>
              <a:ext cx="324505" cy="1291955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hape 99"/>
            <p:cNvCxnSpPr>
              <a:stCxn id="14" idx="2"/>
              <a:endCxn id="10" idx="5"/>
            </p:cNvCxnSpPr>
            <p:nvPr/>
          </p:nvCxnSpPr>
          <p:spPr>
            <a:xfrm rot="5400000" flipH="1" flipV="1">
              <a:off x="5490714" y="2473783"/>
              <a:ext cx="397923" cy="2580731"/>
            </a:xfrm>
            <a:prstGeom prst="curvedConnector4">
              <a:avLst>
                <a:gd name="adj1" fmla="val -57499"/>
                <a:gd name="adj2" fmla="val 60152"/>
              </a:avLst>
            </a:prstGeom>
            <a:ln w="381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7-Point Star 45"/>
            <p:cNvSpPr/>
            <p:nvPr/>
          </p:nvSpPr>
          <p:spPr>
            <a:xfrm>
              <a:off x="4679425" y="1523899"/>
              <a:ext cx="1659260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Planning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Curved Connector 288"/>
            <p:cNvCxnSpPr>
              <a:stCxn id="14" idx="0"/>
              <a:endCxn id="46" idx="3"/>
            </p:cNvCxnSpPr>
            <p:nvPr/>
          </p:nvCxnSpPr>
          <p:spPr>
            <a:xfrm flipV="1">
              <a:off x="4818717" y="2209497"/>
              <a:ext cx="321443" cy="835464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7-Point Star 47"/>
            <p:cNvSpPr/>
            <p:nvPr/>
          </p:nvSpPr>
          <p:spPr>
            <a:xfrm>
              <a:off x="2773725" y="1753005"/>
              <a:ext cx="1908762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Mental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Simulation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Curved Connector 48"/>
            <p:cNvCxnSpPr>
              <a:stCxn id="14" idx="6"/>
              <a:endCxn id="48" idx="2"/>
            </p:cNvCxnSpPr>
            <p:nvPr/>
          </p:nvCxnSpPr>
          <p:spPr>
            <a:xfrm rot="5400000" flipH="1" flipV="1">
              <a:off x="3824761" y="2491189"/>
              <a:ext cx="380697" cy="275523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hape 29"/>
            <p:cNvCxnSpPr>
              <a:stCxn id="18" idx="1"/>
              <a:endCxn id="48" idx="6"/>
            </p:cNvCxnSpPr>
            <p:nvPr/>
          </p:nvCxnSpPr>
          <p:spPr>
            <a:xfrm>
              <a:off x="3431918" y="1515286"/>
              <a:ext cx="296952" cy="237720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Slide Number Placeholder 5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BDFC80-F848-4074-9D09-2D86F6358E7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3" name="Footer Placeholder 5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le 50"/>
          <p:cNvSpPr>
            <a:spLocks noGrp="1"/>
          </p:cNvSpPr>
          <p:nvPr>
            <p:ph type="title"/>
          </p:nvPr>
        </p:nvSpPr>
        <p:spPr>
          <a:xfrm>
            <a:off x="76200" y="533400"/>
            <a:ext cx="8763000" cy="1981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i="1" dirty="0" smtClean="0"/>
              <a:t>Failure can occur at any stage and during any interaction between stages / resources</a:t>
            </a:r>
          </a:p>
        </p:txBody>
      </p:sp>
      <p:sp>
        <p:nvSpPr>
          <p:cNvPr id="389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F1B8-3BB3-4299-B4C6-A96ED1FDC29C}" type="slidenum">
              <a:rPr lang="en-US"/>
              <a:pPr>
                <a:defRPr/>
              </a:pPr>
              <a:t>33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3400" y="2743200"/>
            <a:ext cx="8382000" cy="3475038"/>
            <a:chOff x="416473" y="533400"/>
            <a:chExt cx="8816733" cy="5424488"/>
          </a:xfrm>
        </p:grpSpPr>
        <p:sp>
          <p:nvSpPr>
            <p:cNvPr id="3" name="10-Point Star 2"/>
            <p:cNvSpPr/>
            <p:nvPr/>
          </p:nvSpPr>
          <p:spPr>
            <a:xfrm>
              <a:off x="416473" y="684989"/>
              <a:ext cx="1363839" cy="687320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00"/>
                  </a:solidFill>
                </a:rPr>
                <a:t>Knowledge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10-Point Star 3"/>
            <p:cNvSpPr/>
            <p:nvPr/>
          </p:nvSpPr>
          <p:spPr>
            <a:xfrm>
              <a:off x="3693665" y="533400"/>
              <a:ext cx="1362308" cy="685597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rgbClr val="FFFF00"/>
                  </a:solidFill>
                </a:rPr>
                <a:t>Strategy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10-Point Star 4"/>
            <p:cNvSpPr/>
            <p:nvPr/>
          </p:nvSpPr>
          <p:spPr>
            <a:xfrm>
              <a:off x="5418745" y="533400"/>
              <a:ext cx="1712835" cy="642533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rgbClr val="FFFF00"/>
                  </a:solidFill>
                </a:rPr>
                <a:t>Tactics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7-Point Star 5"/>
            <p:cNvSpPr/>
            <p:nvPr/>
          </p:nvSpPr>
          <p:spPr>
            <a:xfrm>
              <a:off x="5192203" y="2743505"/>
              <a:ext cx="1983765" cy="685597"/>
            </a:xfrm>
            <a:prstGeom prst="star7">
              <a:avLst/>
            </a:prstGeom>
            <a:solidFill>
              <a:srgbClr val="FFC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Attending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7-Point Star 6"/>
            <p:cNvSpPr/>
            <p:nvPr/>
          </p:nvSpPr>
          <p:spPr>
            <a:xfrm>
              <a:off x="4535541" y="4648707"/>
              <a:ext cx="1380676" cy="470271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</a:rPr>
                <a:t>Perceiving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7-Point Star 7"/>
            <p:cNvSpPr/>
            <p:nvPr/>
          </p:nvSpPr>
          <p:spPr>
            <a:xfrm>
              <a:off x="4800349" y="5485894"/>
              <a:ext cx="1826105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</a:rPr>
                <a:t>Understanding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7-Point Star 8"/>
            <p:cNvSpPr/>
            <p:nvPr/>
          </p:nvSpPr>
          <p:spPr>
            <a:xfrm>
              <a:off x="6155003" y="4876091"/>
              <a:ext cx="1380676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</a:rPr>
                <a:t>Predicting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7-Point Star 9"/>
            <p:cNvSpPr/>
            <p:nvPr/>
          </p:nvSpPr>
          <p:spPr>
            <a:xfrm>
              <a:off x="6852995" y="3429102"/>
              <a:ext cx="1287304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Deciding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7-Point Star 10"/>
            <p:cNvSpPr/>
            <p:nvPr/>
          </p:nvSpPr>
          <p:spPr>
            <a:xfrm>
              <a:off x="7257095" y="5180992"/>
              <a:ext cx="1639361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Responding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7102496" y="4268011"/>
              <a:ext cx="2130710" cy="785509"/>
            </a:xfrm>
            <a:prstGeom prst="irregularSeal1">
              <a:avLst/>
            </a:prstGeom>
            <a:solidFill>
              <a:schemeClr val="tx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Controlling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0-Point Star 12"/>
            <p:cNvSpPr/>
            <p:nvPr/>
          </p:nvSpPr>
          <p:spPr>
            <a:xfrm>
              <a:off x="416473" y="2057907"/>
              <a:ext cx="1294958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00"/>
                  </a:solidFill>
                </a:rPr>
                <a:t>Expertise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7-Point Star 13"/>
            <p:cNvSpPr/>
            <p:nvPr/>
          </p:nvSpPr>
          <p:spPr>
            <a:xfrm>
              <a:off x="2701783" y="2819299"/>
              <a:ext cx="2349598" cy="1143811"/>
            </a:xfrm>
            <a:prstGeom prst="star7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Operational Memory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83934" y="4800297"/>
              <a:ext cx="1399044" cy="558124"/>
            </a:xfrm>
            <a:prstGeom prst="ellipse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rgbClr val="FFFF00"/>
                  </a:solidFill>
                </a:rPr>
                <a:t>Feedback</a:t>
              </a:r>
              <a:endParaRPr lang="en-US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7-Point Star 15"/>
            <p:cNvSpPr/>
            <p:nvPr/>
          </p:nvSpPr>
          <p:spPr>
            <a:xfrm>
              <a:off x="563419" y="4584970"/>
              <a:ext cx="1671506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Adapting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7-Point Star 16"/>
            <p:cNvSpPr/>
            <p:nvPr/>
          </p:nvSpPr>
          <p:spPr>
            <a:xfrm>
              <a:off x="636891" y="3275789"/>
              <a:ext cx="1682221" cy="68732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Learning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0-Point Star 17"/>
            <p:cNvSpPr/>
            <p:nvPr/>
          </p:nvSpPr>
          <p:spPr>
            <a:xfrm>
              <a:off x="1787965" y="1067408"/>
              <a:ext cx="1643953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00"/>
                  </a:solidFill>
                </a:rPr>
                <a:t>Long Term Memory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5492217" y="3963110"/>
              <a:ext cx="1610278" cy="685597"/>
            </a:xfrm>
            <a:prstGeom prst="star7">
              <a:avLst/>
            </a:prstGeom>
            <a:solidFill>
              <a:srgbClr val="FF0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Situation Awareness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7-Point Star 19"/>
            <p:cNvSpPr/>
            <p:nvPr/>
          </p:nvSpPr>
          <p:spPr>
            <a:xfrm>
              <a:off x="6879016" y="1372310"/>
              <a:ext cx="1334755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/>
                <a:t>Noise</a:t>
              </a:r>
              <a:endParaRPr lang="en-US" sz="1000" b="1" dirty="0"/>
            </a:p>
          </p:txBody>
        </p:sp>
        <p:sp>
          <p:nvSpPr>
            <p:cNvPr id="21" name="7-Point Star 20"/>
            <p:cNvSpPr/>
            <p:nvPr/>
          </p:nvSpPr>
          <p:spPr>
            <a:xfrm>
              <a:off x="7299954" y="2438603"/>
              <a:ext cx="1630177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/>
                <a:t>Distraction</a:t>
              </a:r>
              <a:endParaRPr lang="en-US" sz="1000" b="1" dirty="0"/>
            </a:p>
          </p:txBody>
        </p:sp>
        <p:cxnSp>
          <p:nvCxnSpPr>
            <p:cNvPr id="22" name="Shape 27"/>
            <p:cNvCxnSpPr>
              <a:stCxn id="20" idx="3"/>
              <a:endCxn id="6" idx="0"/>
            </p:cNvCxnSpPr>
            <p:nvPr/>
          </p:nvCxnSpPr>
          <p:spPr>
            <a:xfrm rot="5400000">
              <a:off x="6703758" y="2333668"/>
              <a:ext cx="821385" cy="269870"/>
            </a:xfrm>
            <a:prstGeom prst="curvedConnector2">
              <a:avLst/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8"/>
            <p:cNvCxnSpPr>
              <a:stCxn id="17" idx="5"/>
              <a:endCxn id="13" idx="3"/>
            </p:cNvCxnSpPr>
            <p:nvPr/>
          </p:nvCxnSpPr>
          <p:spPr>
            <a:xfrm rot="10800000" flipH="1">
              <a:off x="803736" y="2743505"/>
              <a:ext cx="260216" cy="668371"/>
            </a:xfrm>
            <a:prstGeom prst="curvedConnector4">
              <a:avLst>
                <a:gd name="adj1" fmla="val -84881"/>
                <a:gd name="adj2" fmla="val 60148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9"/>
            <p:cNvCxnSpPr>
              <a:stCxn id="13" idx="7"/>
              <a:endCxn id="3" idx="4"/>
            </p:cNvCxnSpPr>
            <p:nvPr/>
          </p:nvCxnSpPr>
          <p:spPr>
            <a:xfrm rot="5400000" flipH="1" flipV="1">
              <a:off x="262308" y="1708986"/>
              <a:ext cx="816515" cy="12245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30"/>
            <p:cNvCxnSpPr>
              <a:stCxn id="3" idx="0"/>
              <a:endCxn id="18" idx="7"/>
            </p:cNvCxnSpPr>
            <p:nvPr/>
          </p:nvCxnSpPr>
          <p:spPr>
            <a:xfrm>
              <a:off x="1780312" y="922709"/>
              <a:ext cx="321443" cy="210158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33"/>
            <p:cNvCxnSpPr>
              <a:stCxn id="6" idx="2"/>
              <a:endCxn id="19" idx="6"/>
            </p:cNvCxnSpPr>
            <p:nvPr/>
          </p:nvCxnSpPr>
          <p:spPr>
            <a:xfrm rot="5400000">
              <a:off x="6194433" y="3532030"/>
              <a:ext cx="534005" cy="32815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34"/>
            <p:cNvCxnSpPr>
              <a:endCxn id="7" idx="6"/>
            </p:cNvCxnSpPr>
            <p:nvPr/>
          </p:nvCxnSpPr>
          <p:spPr>
            <a:xfrm rot="10800000" flipV="1">
              <a:off x="5225879" y="4083692"/>
              <a:ext cx="557169" cy="565015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35"/>
            <p:cNvCxnSpPr/>
            <p:nvPr/>
          </p:nvCxnSpPr>
          <p:spPr>
            <a:xfrm rot="16200000" flipH="1">
              <a:off x="4787368" y="5371532"/>
              <a:ext cx="384142" cy="306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36"/>
            <p:cNvCxnSpPr>
              <a:endCxn id="9" idx="2"/>
            </p:cNvCxnSpPr>
            <p:nvPr/>
          </p:nvCxnSpPr>
          <p:spPr>
            <a:xfrm flipV="1">
              <a:off x="6626454" y="5348085"/>
              <a:ext cx="525024" cy="427206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hape 37"/>
            <p:cNvCxnSpPr>
              <a:stCxn id="21" idx="4"/>
              <a:endCxn id="6" idx="1"/>
            </p:cNvCxnSpPr>
            <p:nvPr/>
          </p:nvCxnSpPr>
          <p:spPr>
            <a:xfrm rot="10800000" flipV="1">
              <a:off x="7175974" y="2879515"/>
              <a:ext cx="123977" cy="3049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74"/>
            <p:cNvCxnSpPr>
              <a:stCxn id="46" idx="5"/>
              <a:endCxn id="4" idx="4"/>
            </p:cNvCxnSpPr>
            <p:nvPr/>
          </p:nvCxnSpPr>
          <p:spPr>
            <a:xfrm rot="10800000">
              <a:off x="3953882" y="1153538"/>
              <a:ext cx="889326" cy="506446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75"/>
            <p:cNvCxnSpPr>
              <a:stCxn id="46" idx="0"/>
              <a:endCxn id="5" idx="3"/>
            </p:cNvCxnSpPr>
            <p:nvPr/>
          </p:nvCxnSpPr>
          <p:spPr>
            <a:xfrm flipV="1">
              <a:off x="6174902" y="1175933"/>
              <a:ext cx="101025" cy="484052"/>
            </a:xfrm>
            <a:prstGeom prst="curvedConnector4">
              <a:avLst>
                <a:gd name="adj1" fmla="val 218092"/>
                <a:gd name="adj2" fmla="val 64047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hape 76"/>
            <p:cNvCxnSpPr>
              <a:stCxn id="4" idx="1"/>
              <a:endCxn id="5" idx="6"/>
            </p:cNvCxnSpPr>
            <p:nvPr/>
          </p:nvCxnSpPr>
          <p:spPr>
            <a:xfrm flipV="1">
              <a:off x="5055973" y="755617"/>
              <a:ext cx="362771" cy="227384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77"/>
            <p:cNvCxnSpPr>
              <a:stCxn id="18" idx="0"/>
              <a:endCxn id="4" idx="6"/>
            </p:cNvCxnSpPr>
            <p:nvPr/>
          </p:nvCxnSpPr>
          <p:spPr>
            <a:xfrm flipV="1">
              <a:off x="3431918" y="771120"/>
              <a:ext cx="261747" cy="53228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98"/>
            <p:cNvCxnSpPr>
              <a:stCxn id="16" idx="0"/>
              <a:endCxn id="14" idx="3"/>
            </p:cNvCxnSpPr>
            <p:nvPr/>
          </p:nvCxnSpPr>
          <p:spPr>
            <a:xfrm flipV="1">
              <a:off x="2069393" y="3963116"/>
              <a:ext cx="1284356" cy="757645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99"/>
            <p:cNvCxnSpPr>
              <a:stCxn id="15" idx="2"/>
              <a:endCxn id="16" idx="1"/>
            </p:cNvCxnSpPr>
            <p:nvPr/>
          </p:nvCxnSpPr>
          <p:spPr>
            <a:xfrm rot="10800000">
              <a:off x="2234930" y="5025883"/>
              <a:ext cx="649005" cy="534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100"/>
            <p:cNvCxnSpPr>
              <a:stCxn id="11" idx="3"/>
              <a:endCxn id="15" idx="4"/>
            </p:cNvCxnSpPr>
            <p:nvPr/>
          </p:nvCxnSpPr>
          <p:spPr>
            <a:xfrm rot="5400000" flipH="1">
              <a:off x="5393498" y="3548379"/>
              <a:ext cx="508168" cy="4128251"/>
            </a:xfrm>
            <a:prstGeom prst="curvedConnector3">
              <a:avLst>
                <a:gd name="adj1" fmla="val -44859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101"/>
            <p:cNvCxnSpPr>
              <a:stCxn id="17" idx="1"/>
              <a:endCxn id="14" idx="4"/>
            </p:cNvCxnSpPr>
            <p:nvPr/>
          </p:nvCxnSpPr>
          <p:spPr>
            <a:xfrm flipV="1">
              <a:off x="2319112" y="3554852"/>
              <a:ext cx="382671" cy="163648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112"/>
            <p:cNvCxnSpPr>
              <a:stCxn id="16" idx="6"/>
              <a:endCxn id="17" idx="3"/>
            </p:cNvCxnSpPr>
            <p:nvPr/>
          </p:nvCxnSpPr>
          <p:spPr>
            <a:xfrm rot="16200000" flipV="1">
              <a:off x="940495" y="4126293"/>
              <a:ext cx="621857" cy="29549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119"/>
            <p:cNvCxnSpPr>
              <a:stCxn id="9" idx="6"/>
              <a:endCxn id="10" idx="3"/>
            </p:cNvCxnSpPr>
            <p:nvPr/>
          </p:nvCxnSpPr>
          <p:spPr>
            <a:xfrm rot="5400000" flipH="1" flipV="1">
              <a:off x="6646796" y="4313244"/>
              <a:ext cx="761392" cy="36430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119"/>
            <p:cNvCxnSpPr>
              <a:stCxn id="10" idx="1"/>
              <a:endCxn id="11" idx="0"/>
            </p:cNvCxnSpPr>
            <p:nvPr/>
          </p:nvCxnSpPr>
          <p:spPr>
            <a:xfrm>
              <a:off x="8140299" y="3870089"/>
              <a:ext cx="593905" cy="1446989"/>
            </a:xfrm>
            <a:prstGeom prst="curvedConnector3">
              <a:avLst>
                <a:gd name="adj1" fmla="val 164542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14" idx="1"/>
              <a:endCxn id="6" idx="4"/>
            </p:cNvCxnSpPr>
            <p:nvPr/>
          </p:nvCxnSpPr>
          <p:spPr>
            <a:xfrm flipV="1">
              <a:off x="5051386" y="3184417"/>
              <a:ext cx="140812" cy="37047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hape 99"/>
            <p:cNvCxnSpPr>
              <a:stCxn id="15" idx="7"/>
              <a:endCxn id="6" idx="3"/>
            </p:cNvCxnSpPr>
            <p:nvPr/>
          </p:nvCxnSpPr>
          <p:spPr>
            <a:xfrm rot="5400000" flipH="1" flipV="1">
              <a:off x="4183912" y="3323285"/>
              <a:ext cx="1452927" cy="166456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177"/>
            <p:cNvCxnSpPr>
              <a:stCxn id="14" idx="5"/>
              <a:endCxn id="18" idx="3"/>
            </p:cNvCxnSpPr>
            <p:nvPr/>
          </p:nvCxnSpPr>
          <p:spPr>
            <a:xfrm rot="10800000">
              <a:off x="2609942" y="1753005"/>
              <a:ext cx="324505" cy="1291955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hape 99"/>
            <p:cNvCxnSpPr>
              <a:stCxn id="14" idx="2"/>
              <a:endCxn id="10" idx="5"/>
            </p:cNvCxnSpPr>
            <p:nvPr/>
          </p:nvCxnSpPr>
          <p:spPr>
            <a:xfrm rot="5400000" flipH="1" flipV="1">
              <a:off x="5490714" y="2473783"/>
              <a:ext cx="397923" cy="2580731"/>
            </a:xfrm>
            <a:prstGeom prst="curvedConnector4">
              <a:avLst>
                <a:gd name="adj1" fmla="val -57499"/>
                <a:gd name="adj2" fmla="val 60152"/>
              </a:avLst>
            </a:prstGeom>
            <a:ln w="381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7-Point Star 45"/>
            <p:cNvSpPr/>
            <p:nvPr/>
          </p:nvSpPr>
          <p:spPr>
            <a:xfrm>
              <a:off x="4679425" y="1523899"/>
              <a:ext cx="1659260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Planning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Curved Connector 288"/>
            <p:cNvCxnSpPr>
              <a:stCxn id="14" idx="0"/>
              <a:endCxn id="46" idx="3"/>
            </p:cNvCxnSpPr>
            <p:nvPr/>
          </p:nvCxnSpPr>
          <p:spPr>
            <a:xfrm flipV="1">
              <a:off x="4818717" y="2209497"/>
              <a:ext cx="321443" cy="835464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7-Point Star 47"/>
            <p:cNvSpPr/>
            <p:nvPr/>
          </p:nvSpPr>
          <p:spPr>
            <a:xfrm>
              <a:off x="2773725" y="1753005"/>
              <a:ext cx="1908762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Mental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Simulation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Curved Connector 48"/>
            <p:cNvCxnSpPr>
              <a:stCxn id="14" idx="6"/>
              <a:endCxn id="48" idx="2"/>
            </p:cNvCxnSpPr>
            <p:nvPr/>
          </p:nvCxnSpPr>
          <p:spPr>
            <a:xfrm rot="5400000" flipH="1" flipV="1">
              <a:off x="3824761" y="2491189"/>
              <a:ext cx="380697" cy="275523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hape 29"/>
            <p:cNvCxnSpPr>
              <a:stCxn id="18" idx="1"/>
              <a:endCxn id="48" idx="6"/>
            </p:cNvCxnSpPr>
            <p:nvPr/>
          </p:nvCxnSpPr>
          <p:spPr>
            <a:xfrm>
              <a:off x="3431918" y="1515286"/>
              <a:ext cx="296952" cy="237720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Slide Number Placeholder 5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BDFC80-F848-4074-9D09-2D86F6358E7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3" name="Footer Placeholder 5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DE763-C79D-4329-A414-C46D9E0F34D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33800" y="1066800"/>
            <a:ext cx="4495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For Want of a Nail</a:t>
            </a:r>
            <a:endParaRPr lang="en-US" sz="2400" dirty="0" smtClean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i="1" dirty="0" smtClean="0"/>
              <a:t>For want of a nail the shoe was lost.</a:t>
            </a:r>
            <a:br>
              <a:rPr lang="en-US" i="1" dirty="0" smtClean="0"/>
            </a:br>
            <a:r>
              <a:rPr lang="en-US" i="1" dirty="0" smtClean="0"/>
              <a:t>For want of a shoe the horse was lost.</a:t>
            </a:r>
            <a:br>
              <a:rPr lang="en-US" i="1" dirty="0" smtClean="0"/>
            </a:br>
            <a:r>
              <a:rPr lang="en-US" i="1" dirty="0" smtClean="0"/>
              <a:t>For want of a horse the rider was lost.</a:t>
            </a:r>
            <a:br>
              <a:rPr lang="en-US" i="1" dirty="0" smtClean="0"/>
            </a:br>
            <a:r>
              <a:rPr lang="en-US" i="1" dirty="0" smtClean="0"/>
              <a:t>For want of a rider the message was lost.</a:t>
            </a:r>
            <a:br>
              <a:rPr lang="en-US" i="1" dirty="0" smtClean="0"/>
            </a:br>
            <a:r>
              <a:rPr lang="en-US" i="1" dirty="0" smtClean="0"/>
              <a:t>For want of a message the battle was lost.</a:t>
            </a:r>
            <a:br>
              <a:rPr lang="en-US" i="1" dirty="0" smtClean="0"/>
            </a:br>
            <a:r>
              <a:rPr lang="en-US" i="1" dirty="0" smtClean="0"/>
              <a:t>For want of a battle the kingdom was lost.</a:t>
            </a:r>
            <a:br>
              <a:rPr lang="en-US" i="1" dirty="0" smtClean="0"/>
            </a:br>
            <a:r>
              <a:rPr lang="en-US" i="1" dirty="0" smtClean="0"/>
              <a:t>And all for the want of a horseshoe nail.</a:t>
            </a: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962400" y="4495800"/>
            <a:ext cx="4876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 i="1" dirty="0"/>
              <a:t>The story associated with the proverb, describing the unhorsing of King Richard during battle, would place the proverb's origin after the Battle of Bosworth on 22 August 1485.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2819400" cy="3245941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A small mistake at any stage of human information processing can result in catastrophic failure</a:t>
            </a:r>
            <a:endParaRPr lang="en-US" b="1" i="1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2400" y="4038600"/>
            <a:ext cx="3505200" cy="2179638"/>
            <a:chOff x="416473" y="533400"/>
            <a:chExt cx="8816733" cy="5424488"/>
          </a:xfrm>
        </p:grpSpPr>
        <p:sp>
          <p:nvSpPr>
            <p:cNvPr id="8" name="10-Point Star 7"/>
            <p:cNvSpPr/>
            <p:nvPr/>
          </p:nvSpPr>
          <p:spPr>
            <a:xfrm>
              <a:off x="416473" y="684989"/>
              <a:ext cx="1363839" cy="687320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rgbClr val="FFFF00"/>
                  </a:solidFill>
                </a:rPr>
                <a:t>Knowledge</a:t>
              </a:r>
              <a:endParaRPr lang="en-US" sz="2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10-Point Star 8"/>
            <p:cNvSpPr/>
            <p:nvPr/>
          </p:nvSpPr>
          <p:spPr>
            <a:xfrm>
              <a:off x="3693665" y="533400"/>
              <a:ext cx="1362308" cy="685597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b="1" dirty="0" smtClean="0">
                  <a:solidFill>
                    <a:srgbClr val="FFFF00"/>
                  </a:solidFill>
                </a:rPr>
                <a:t>Strategy</a:t>
              </a:r>
              <a:endParaRPr lang="en-US" sz="30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10-Point Star 9"/>
            <p:cNvSpPr/>
            <p:nvPr/>
          </p:nvSpPr>
          <p:spPr>
            <a:xfrm>
              <a:off x="5418745" y="533400"/>
              <a:ext cx="1712835" cy="642533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b="1" dirty="0" smtClean="0">
                  <a:solidFill>
                    <a:srgbClr val="FFFF00"/>
                  </a:solidFill>
                </a:rPr>
                <a:t>Tactics</a:t>
              </a:r>
              <a:endParaRPr lang="en-US" sz="3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7-Point Star 10"/>
            <p:cNvSpPr/>
            <p:nvPr/>
          </p:nvSpPr>
          <p:spPr>
            <a:xfrm>
              <a:off x="5192203" y="2743505"/>
              <a:ext cx="1983765" cy="685597"/>
            </a:xfrm>
            <a:prstGeom prst="star7">
              <a:avLst/>
            </a:prstGeom>
            <a:solidFill>
              <a:srgbClr val="FFC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" b="1" dirty="0" smtClean="0">
                  <a:solidFill>
                    <a:schemeClr val="tx1"/>
                  </a:solidFill>
                </a:rPr>
                <a:t>Attending</a:t>
              </a:r>
              <a:endParaRPr lang="en-US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7-Point Star 11"/>
            <p:cNvSpPr/>
            <p:nvPr/>
          </p:nvSpPr>
          <p:spPr>
            <a:xfrm>
              <a:off x="4535541" y="4648707"/>
              <a:ext cx="1380676" cy="470271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chemeClr val="tx1"/>
                  </a:solidFill>
                </a:rPr>
                <a:t>Perceiving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7-Point Star 12"/>
            <p:cNvSpPr/>
            <p:nvPr/>
          </p:nvSpPr>
          <p:spPr>
            <a:xfrm>
              <a:off x="4800349" y="5485894"/>
              <a:ext cx="1826105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chemeClr val="tx1"/>
                  </a:solidFill>
                </a:rPr>
                <a:t>Understanding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7-Point Star 13"/>
            <p:cNvSpPr/>
            <p:nvPr/>
          </p:nvSpPr>
          <p:spPr>
            <a:xfrm>
              <a:off x="6155003" y="4876091"/>
              <a:ext cx="1380676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chemeClr val="tx1"/>
                  </a:solidFill>
                </a:rPr>
                <a:t>Predicting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7-Point Star 14"/>
            <p:cNvSpPr/>
            <p:nvPr/>
          </p:nvSpPr>
          <p:spPr>
            <a:xfrm>
              <a:off x="6852995" y="3429102"/>
              <a:ext cx="1287304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chemeClr val="tx1"/>
                  </a:solidFill>
                </a:rPr>
                <a:t>Deciding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7-Point Star 15"/>
            <p:cNvSpPr/>
            <p:nvPr/>
          </p:nvSpPr>
          <p:spPr>
            <a:xfrm>
              <a:off x="7257095" y="5180992"/>
              <a:ext cx="1639361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chemeClr val="tx1"/>
                  </a:solidFill>
                </a:rPr>
                <a:t>Responding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Explosion 1 16"/>
            <p:cNvSpPr/>
            <p:nvPr/>
          </p:nvSpPr>
          <p:spPr>
            <a:xfrm>
              <a:off x="7102496" y="4268011"/>
              <a:ext cx="2130710" cy="785509"/>
            </a:xfrm>
            <a:prstGeom prst="irregularSeal1">
              <a:avLst/>
            </a:prstGeom>
            <a:solidFill>
              <a:schemeClr val="tx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" b="1" dirty="0" smtClean="0">
                  <a:solidFill>
                    <a:schemeClr val="bg1"/>
                  </a:solidFill>
                </a:rPr>
                <a:t>Controlling</a:t>
              </a:r>
              <a:endParaRPr lang="en-US" sz="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10-Point Star 17"/>
            <p:cNvSpPr/>
            <p:nvPr/>
          </p:nvSpPr>
          <p:spPr>
            <a:xfrm>
              <a:off x="416473" y="2057907"/>
              <a:ext cx="1294958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rgbClr val="FFFF00"/>
                  </a:solidFill>
                </a:rPr>
                <a:t>Expertise</a:t>
              </a:r>
              <a:endParaRPr lang="en-US" sz="20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2701783" y="2819299"/>
              <a:ext cx="2349598" cy="1143811"/>
            </a:xfrm>
            <a:prstGeom prst="star7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" b="1" dirty="0" smtClean="0">
                  <a:solidFill>
                    <a:schemeClr val="tx1"/>
                  </a:solidFill>
                </a:rPr>
                <a:t>Operational Memory</a:t>
              </a:r>
              <a:endParaRPr lang="en-US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883934" y="4800297"/>
              <a:ext cx="1399044" cy="558124"/>
            </a:xfrm>
            <a:prstGeom prst="ellipse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rgbClr val="FFFF00"/>
                  </a:solidFill>
                </a:rPr>
                <a:t>Feedback</a:t>
              </a:r>
              <a:endParaRPr lang="en-US" sz="2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7-Point Star 20"/>
            <p:cNvSpPr/>
            <p:nvPr/>
          </p:nvSpPr>
          <p:spPr>
            <a:xfrm>
              <a:off x="563419" y="4584970"/>
              <a:ext cx="1671506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chemeClr val="tx1"/>
                  </a:solidFill>
                </a:rPr>
                <a:t>Adapting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7-Point Star 21"/>
            <p:cNvSpPr/>
            <p:nvPr/>
          </p:nvSpPr>
          <p:spPr>
            <a:xfrm>
              <a:off x="636891" y="3275789"/>
              <a:ext cx="1682221" cy="68732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chemeClr val="tx1"/>
                  </a:solidFill>
                </a:rPr>
                <a:t>Learning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10-Point Star 22"/>
            <p:cNvSpPr/>
            <p:nvPr/>
          </p:nvSpPr>
          <p:spPr>
            <a:xfrm>
              <a:off x="1787965" y="1067408"/>
              <a:ext cx="1643953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rgbClr val="FFFF00"/>
                  </a:solidFill>
                </a:rPr>
                <a:t>Long Term Memory</a:t>
              </a:r>
              <a:endParaRPr lang="en-US" sz="200" b="1" dirty="0">
                <a:solidFill>
                  <a:srgbClr val="FFFF00"/>
                </a:solidFill>
              </a:endParaRPr>
            </a:p>
          </p:txBody>
        </p:sp>
        <p:sp>
          <p:nvSpPr>
            <p:cNvPr id="24" name="7-Point Star 23"/>
            <p:cNvSpPr/>
            <p:nvPr/>
          </p:nvSpPr>
          <p:spPr>
            <a:xfrm>
              <a:off x="5492217" y="3963110"/>
              <a:ext cx="1610278" cy="685597"/>
            </a:xfrm>
            <a:prstGeom prst="star7">
              <a:avLst/>
            </a:prstGeom>
            <a:solidFill>
              <a:srgbClr val="FF0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chemeClr val="tx1"/>
                  </a:solidFill>
                </a:rPr>
                <a:t>Situation Awareness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7-Point Star 24"/>
            <p:cNvSpPr/>
            <p:nvPr/>
          </p:nvSpPr>
          <p:spPr>
            <a:xfrm>
              <a:off x="6879016" y="1372310"/>
              <a:ext cx="1334755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/>
                <a:t>Noise</a:t>
              </a:r>
              <a:endParaRPr lang="en-US" sz="200" b="1" dirty="0"/>
            </a:p>
          </p:txBody>
        </p:sp>
        <p:sp>
          <p:nvSpPr>
            <p:cNvPr id="26" name="7-Point Star 25"/>
            <p:cNvSpPr/>
            <p:nvPr/>
          </p:nvSpPr>
          <p:spPr>
            <a:xfrm>
              <a:off x="7299954" y="2438603"/>
              <a:ext cx="1630177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/>
                <a:t>Distraction</a:t>
              </a:r>
              <a:endParaRPr lang="en-US" sz="200" b="1" dirty="0"/>
            </a:p>
          </p:txBody>
        </p:sp>
        <p:cxnSp>
          <p:nvCxnSpPr>
            <p:cNvPr id="27" name="Shape 27"/>
            <p:cNvCxnSpPr>
              <a:stCxn id="25" idx="3"/>
              <a:endCxn id="11" idx="0"/>
            </p:cNvCxnSpPr>
            <p:nvPr/>
          </p:nvCxnSpPr>
          <p:spPr>
            <a:xfrm rot="5400000">
              <a:off x="6703758" y="2333668"/>
              <a:ext cx="821385" cy="269870"/>
            </a:xfrm>
            <a:prstGeom prst="curvedConnector2">
              <a:avLst/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28"/>
            <p:cNvCxnSpPr>
              <a:stCxn id="22" idx="5"/>
              <a:endCxn id="18" idx="3"/>
            </p:cNvCxnSpPr>
            <p:nvPr/>
          </p:nvCxnSpPr>
          <p:spPr>
            <a:xfrm rot="10800000" flipH="1">
              <a:off x="803736" y="2743505"/>
              <a:ext cx="260216" cy="668371"/>
            </a:xfrm>
            <a:prstGeom prst="curvedConnector4">
              <a:avLst>
                <a:gd name="adj1" fmla="val -84881"/>
                <a:gd name="adj2" fmla="val 60148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29"/>
            <p:cNvCxnSpPr>
              <a:stCxn id="18" idx="7"/>
              <a:endCxn id="8" idx="4"/>
            </p:cNvCxnSpPr>
            <p:nvPr/>
          </p:nvCxnSpPr>
          <p:spPr>
            <a:xfrm rot="5400000" flipH="1" flipV="1">
              <a:off x="262308" y="1708986"/>
              <a:ext cx="816515" cy="12245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hape 30"/>
            <p:cNvCxnSpPr>
              <a:stCxn id="8" idx="0"/>
              <a:endCxn id="23" idx="7"/>
            </p:cNvCxnSpPr>
            <p:nvPr/>
          </p:nvCxnSpPr>
          <p:spPr>
            <a:xfrm>
              <a:off x="1780312" y="922709"/>
              <a:ext cx="321443" cy="210158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33"/>
            <p:cNvCxnSpPr>
              <a:stCxn id="11" idx="2"/>
              <a:endCxn id="24" idx="6"/>
            </p:cNvCxnSpPr>
            <p:nvPr/>
          </p:nvCxnSpPr>
          <p:spPr>
            <a:xfrm rot="5400000">
              <a:off x="6194433" y="3532030"/>
              <a:ext cx="534005" cy="32815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34"/>
            <p:cNvCxnSpPr>
              <a:endCxn id="12" idx="6"/>
            </p:cNvCxnSpPr>
            <p:nvPr/>
          </p:nvCxnSpPr>
          <p:spPr>
            <a:xfrm rot="10800000" flipV="1">
              <a:off x="5225879" y="4083692"/>
              <a:ext cx="557169" cy="565015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hape 35"/>
            <p:cNvCxnSpPr/>
            <p:nvPr/>
          </p:nvCxnSpPr>
          <p:spPr>
            <a:xfrm rot="16200000" flipH="1">
              <a:off x="4787368" y="5371532"/>
              <a:ext cx="384142" cy="306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36"/>
            <p:cNvCxnSpPr>
              <a:endCxn id="14" idx="2"/>
            </p:cNvCxnSpPr>
            <p:nvPr/>
          </p:nvCxnSpPr>
          <p:spPr>
            <a:xfrm flipV="1">
              <a:off x="6626454" y="5348085"/>
              <a:ext cx="525024" cy="427206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7"/>
            <p:cNvCxnSpPr>
              <a:stCxn id="26" idx="4"/>
              <a:endCxn id="11" idx="1"/>
            </p:cNvCxnSpPr>
            <p:nvPr/>
          </p:nvCxnSpPr>
          <p:spPr>
            <a:xfrm rot="10800000" flipV="1">
              <a:off x="7175974" y="2879515"/>
              <a:ext cx="123977" cy="3049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74"/>
            <p:cNvCxnSpPr>
              <a:stCxn id="51" idx="5"/>
              <a:endCxn id="9" idx="4"/>
            </p:cNvCxnSpPr>
            <p:nvPr/>
          </p:nvCxnSpPr>
          <p:spPr>
            <a:xfrm rot="10800000">
              <a:off x="3953882" y="1153538"/>
              <a:ext cx="889326" cy="506446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75"/>
            <p:cNvCxnSpPr>
              <a:stCxn id="51" idx="0"/>
              <a:endCxn id="10" idx="3"/>
            </p:cNvCxnSpPr>
            <p:nvPr/>
          </p:nvCxnSpPr>
          <p:spPr>
            <a:xfrm flipV="1">
              <a:off x="6174902" y="1175933"/>
              <a:ext cx="101025" cy="484052"/>
            </a:xfrm>
            <a:prstGeom prst="curvedConnector4">
              <a:avLst>
                <a:gd name="adj1" fmla="val 218092"/>
                <a:gd name="adj2" fmla="val 64047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76"/>
            <p:cNvCxnSpPr>
              <a:stCxn id="9" idx="1"/>
              <a:endCxn id="10" idx="6"/>
            </p:cNvCxnSpPr>
            <p:nvPr/>
          </p:nvCxnSpPr>
          <p:spPr>
            <a:xfrm flipV="1">
              <a:off x="5055973" y="755617"/>
              <a:ext cx="362771" cy="227384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77"/>
            <p:cNvCxnSpPr>
              <a:stCxn id="23" idx="0"/>
              <a:endCxn id="9" idx="6"/>
            </p:cNvCxnSpPr>
            <p:nvPr/>
          </p:nvCxnSpPr>
          <p:spPr>
            <a:xfrm flipV="1">
              <a:off x="3431918" y="771120"/>
              <a:ext cx="261747" cy="53228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98"/>
            <p:cNvCxnSpPr>
              <a:stCxn id="21" idx="0"/>
              <a:endCxn id="19" idx="3"/>
            </p:cNvCxnSpPr>
            <p:nvPr/>
          </p:nvCxnSpPr>
          <p:spPr>
            <a:xfrm flipV="1">
              <a:off x="2069393" y="3963116"/>
              <a:ext cx="1284356" cy="757645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99"/>
            <p:cNvCxnSpPr>
              <a:stCxn id="20" idx="2"/>
              <a:endCxn id="21" idx="1"/>
            </p:cNvCxnSpPr>
            <p:nvPr/>
          </p:nvCxnSpPr>
          <p:spPr>
            <a:xfrm rot="10800000">
              <a:off x="2234930" y="5025883"/>
              <a:ext cx="649005" cy="534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hape 100"/>
            <p:cNvCxnSpPr>
              <a:stCxn id="16" idx="3"/>
              <a:endCxn id="20" idx="4"/>
            </p:cNvCxnSpPr>
            <p:nvPr/>
          </p:nvCxnSpPr>
          <p:spPr>
            <a:xfrm rot="5400000" flipH="1">
              <a:off x="5393498" y="3548379"/>
              <a:ext cx="508168" cy="4128251"/>
            </a:xfrm>
            <a:prstGeom prst="curvedConnector3">
              <a:avLst>
                <a:gd name="adj1" fmla="val -44859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hape 101"/>
            <p:cNvCxnSpPr>
              <a:stCxn id="22" idx="1"/>
              <a:endCxn id="19" idx="4"/>
            </p:cNvCxnSpPr>
            <p:nvPr/>
          </p:nvCxnSpPr>
          <p:spPr>
            <a:xfrm flipV="1">
              <a:off x="2319112" y="3554852"/>
              <a:ext cx="382671" cy="163648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hape 112"/>
            <p:cNvCxnSpPr>
              <a:stCxn id="21" idx="6"/>
              <a:endCxn id="22" idx="3"/>
            </p:cNvCxnSpPr>
            <p:nvPr/>
          </p:nvCxnSpPr>
          <p:spPr>
            <a:xfrm rot="16200000" flipV="1">
              <a:off x="940495" y="4126293"/>
              <a:ext cx="621857" cy="29549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hape 119"/>
            <p:cNvCxnSpPr>
              <a:stCxn id="14" idx="6"/>
              <a:endCxn id="15" idx="3"/>
            </p:cNvCxnSpPr>
            <p:nvPr/>
          </p:nvCxnSpPr>
          <p:spPr>
            <a:xfrm rot="5400000" flipH="1" flipV="1">
              <a:off x="6646796" y="4313244"/>
              <a:ext cx="761392" cy="36430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hape 119"/>
            <p:cNvCxnSpPr>
              <a:stCxn id="15" idx="1"/>
              <a:endCxn id="16" idx="0"/>
            </p:cNvCxnSpPr>
            <p:nvPr/>
          </p:nvCxnSpPr>
          <p:spPr>
            <a:xfrm>
              <a:off x="8140299" y="3870089"/>
              <a:ext cx="593905" cy="1446989"/>
            </a:xfrm>
            <a:prstGeom prst="curvedConnector3">
              <a:avLst>
                <a:gd name="adj1" fmla="val 164542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stCxn id="19" idx="1"/>
              <a:endCxn id="11" idx="4"/>
            </p:cNvCxnSpPr>
            <p:nvPr/>
          </p:nvCxnSpPr>
          <p:spPr>
            <a:xfrm flipV="1">
              <a:off x="5051386" y="3184417"/>
              <a:ext cx="140812" cy="37047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hape 99"/>
            <p:cNvCxnSpPr>
              <a:stCxn id="20" idx="7"/>
              <a:endCxn id="11" idx="3"/>
            </p:cNvCxnSpPr>
            <p:nvPr/>
          </p:nvCxnSpPr>
          <p:spPr>
            <a:xfrm rot="5400000" flipH="1" flipV="1">
              <a:off x="4183912" y="3323285"/>
              <a:ext cx="1452927" cy="166456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177"/>
            <p:cNvCxnSpPr>
              <a:stCxn id="19" idx="5"/>
              <a:endCxn id="23" idx="3"/>
            </p:cNvCxnSpPr>
            <p:nvPr/>
          </p:nvCxnSpPr>
          <p:spPr>
            <a:xfrm rot="10800000">
              <a:off x="2609942" y="1753005"/>
              <a:ext cx="324505" cy="1291955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hape 99"/>
            <p:cNvCxnSpPr>
              <a:stCxn id="19" idx="2"/>
              <a:endCxn id="15" idx="5"/>
            </p:cNvCxnSpPr>
            <p:nvPr/>
          </p:nvCxnSpPr>
          <p:spPr>
            <a:xfrm rot="5400000" flipH="1" flipV="1">
              <a:off x="5490714" y="2473783"/>
              <a:ext cx="397923" cy="2580731"/>
            </a:xfrm>
            <a:prstGeom prst="curvedConnector4">
              <a:avLst>
                <a:gd name="adj1" fmla="val -57499"/>
                <a:gd name="adj2" fmla="val 60152"/>
              </a:avLst>
            </a:prstGeom>
            <a:ln w="381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7-Point Star 50"/>
            <p:cNvSpPr/>
            <p:nvPr/>
          </p:nvSpPr>
          <p:spPr>
            <a:xfrm>
              <a:off x="4679425" y="1523899"/>
              <a:ext cx="1659260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chemeClr val="tx1"/>
                  </a:solidFill>
                </a:rPr>
                <a:t>Planning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Curved Connector 288"/>
            <p:cNvCxnSpPr>
              <a:stCxn id="19" idx="0"/>
              <a:endCxn id="51" idx="3"/>
            </p:cNvCxnSpPr>
            <p:nvPr/>
          </p:nvCxnSpPr>
          <p:spPr>
            <a:xfrm flipV="1">
              <a:off x="4818717" y="2209497"/>
              <a:ext cx="321443" cy="835464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7-Point Star 52"/>
            <p:cNvSpPr/>
            <p:nvPr/>
          </p:nvSpPr>
          <p:spPr>
            <a:xfrm>
              <a:off x="2773725" y="1753005"/>
              <a:ext cx="1908762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chemeClr val="tx1"/>
                  </a:solidFill>
                </a:rPr>
                <a:t>Mental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" b="1" dirty="0" smtClean="0">
                  <a:solidFill>
                    <a:schemeClr val="tx1"/>
                  </a:solidFill>
                </a:rPr>
                <a:t>Simulation</a:t>
              </a:r>
              <a:endParaRPr lang="en-US" sz="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Curved Connector 53"/>
            <p:cNvCxnSpPr>
              <a:stCxn id="19" idx="6"/>
              <a:endCxn id="53" idx="2"/>
            </p:cNvCxnSpPr>
            <p:nvPr/>
          </p:nvCxnSpPr>
          <p:spPr>
            <a:xfrm rot="5400000" flipH="1" flipV="1">
              <a:off x="3824761" y="2491189"/>
              <a:ext cx="380697" cy="275523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hape 29"/>
            <p:cNvCxnSpPr>
              <a:stCxn id="23" idx="1"/>
              <a:endCxn id="53" idx="6"/>
            </p:cNvCxnSpPr>
            <p:nvPr/>
          </p:nvCxnSpPr>
          <p:spPr>
            <a:xfrm>
              <a:off x="3431918" y="1515286"/>
              <a:ext cx="296952" cy="237720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ontent Placeholder 57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8763000" cy="2667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i="1" dirty="0" smtClean="0"/>
              <a:t>This fuzzy model of cognition highlights </a:t>
            </a:r>
          </a:p>
          <a:p>
            <a:r>
              <a:rPr lang="en-US" sz="2800" b="1" i="1" dirty="0" smtClean="0"/>
              <a:t>Interfaces</a:t>
            </a:r>
            <a:r>
              <a:rPr lang="en-US" b="1" i="1" dirty="0" smtClean="0"/>
              <a:t> and</a:t>
            </a:r>
            <a:r>
              <a:rPr lang="en-US" sz="2800" b="1" i="1" dirty="0" smtClean="0"/>
              <a:t> Interactions </a:t>
            </a:r>
          </a:p>
          <a:p>
            <a:r>
              <a:rPr lang="en-US" sz="2800" b="1" i="1" dirty="0" smtClean="0"/>
              <a:t>Interdependencies and Integration</a:t>
            </a:r>
          </a:p>
          <a:p>
            <a:r>
              <a:rPr lang="en-US" b="1" i="1" dirty="0" smtClean="0"/>
              <a:t>Uncertainty and variability</a:t>
            </a:r>
            <a:endParaRPr lang="en-US" sz="2800" b="1" i="1" dirty="0" smtClean="0"/>
          </a:p>
        </p:txBody>
      </p:sp>
      <p:sp>
        <p:nvSpPr>
          <p:cNvPr id="399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564E0-BF2E-491E-98B5-DE06DFF0574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grpSp>
        <p:nvGrpSpPr>
          <p:cNvPr id="39939" name="Group 1"/>
          <p:cNvGrpSpPr>
            <a:grpSpLocks/>
          </p:cNvGrpSpPr>
          <p:nvPr/>
        </p:nvGrpSpPr>
        <p:grpSpPr bwMode="auto">
          <a:xfrm>
            <a:off x="304800" y="3200400"/>
            <a:ext cx="8524875" cy="2941638"/>
            <a:chOff x="416473" y="533400"/>
            <a:chExt cx="8513658" cy="5424488"/>
          </a:xfrm>
        </p:grpSpPr>
        <p:sp>
          <p:nvSpPr>
            <p:cNvPr id="3" name="10-Point Star 2"/>
            <p:cNvSpPr/>
            <p:nvPr/>
          </p:nvSpPr>
          <p:spPr>
            <a:xfrm>
              <a:off x="416473" y="684989"/>
              <a:ext cx="1363839" cy="687320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rgbClr val="FFFF00"/>
                  </a:solidFill>
                </a:rPr>
                <a:t>Knowledge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10-Point Star 3"/>
            <p:cNvSpPr/>
            <p:nvPr/>
          </p:nvSpPr>
          <p:spPr>
            <a:xfrm>
              <a:off x="3693665" y="533400"/>
              <a:ext cx="1362308" cy="685597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FF00"/>
                  </a:solidFill>
                </a:rPr>
                <a:t>Strategy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10-Point Star 4"/>
            <p:cNvSpPr/>
            <p:nvPr/>
          </p:nvSpPr>
          <p:spPr>
            <a:xfrm>
              <a:off x="5418745" y="533400"/>
              <a:ext cx="1712835" cy="642533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FF00"/>
                  </a:solidFill>
                </a:rPr>
                <a:t>Tactics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7-Point Star 5"/>
            <p:cNvSpPr/>
            <p:nvPr/>
          </p:nvSpPr>
          <p:spPr>
            <a:xfrm>
              <a:off x="5271799" y="2743505"/>
              <a:ext cx="1838351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Attending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7-Point Star 6"/>
            <p:cNvSpPr/>
            <p:nvPr/>
          </p:nvSpPr>
          <p:spPr>
            <a:xfrm>
              <a:off x="4535541" y="4648707"/>
              <a:ext cx="1380676" cy="470271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Perceiving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7-Point Star 7"/>
            <p:cNvSpPr/>
            <p:nvPr/>
          </p:nvSpPr>
          <p:spPr>
            <a:xfrm>
              <a:off x="4800349" y="5485894"/>
              <a:ext cx="1826105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Understanding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7-Point Star 8"/>
            <p:cNvSpPr/>
            <p:nvPr/>
          </p:nvSpPr>
          <p:spPr>
            <a:xfrm>
              <a:off x="6155003" y="4876091"/>
              <a:ext cx="1380676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Predicting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7-Point Star 9"/>
            <p:cNvSpPr/>
            <p:nvPr/>
          </p:nvSpPr>
          <p:spPr>
            <a:xfrm>
              <a:off x="6852995" y="3429102"/>
              <a:ext cx="1287304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Deciding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7-Point Star 10"/>
            <p:cNvSpPr/>
            <p:nvPr/>
          </p:nvSpPr>
          <p:spPr>
            <a:xfrm>
              <a:off x="7257095" y="5180992"/>
              <a:ext cx="1639361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Responding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7257095" y="4268011"/>
              <a:ext cx="1484762" cy="785509"/>
            </a:xfrm>
            <a:prstGeom prst="irregularSeal1">
              <a:avLst/>
            </a:prstGeom>
            <a:solidFill>
              <a:srgbClr val="005426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Controlling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0-Point Star 12"/>
            <p:cNvSpPr/>
            <p:nvPr/>
          </p:nvSpPr>
          <p:spPr>
            <a:xfrm>
              <a:off x="416473" y="2057907"/>
              <a:ext cx="1294958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rgbClr val="FFFF00"/>
                  </a:solidFill>
                </a:rPr>
                <a:t>Expertise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7-Point Star 13"/>
            <p:cNvSpPr/>
            <p:nvPr/>
          </p:nvSpPr>
          <p:spPr>
            <a:xfrm>
              <a:off x="2701783" y="2819299"/>
              <a:ext cx="2349598" cy="1143811"/>
            </a:xfrm>
            <a:prstGeom prst="star7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Operational Memory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83934" y="4800297"/>
              <a:ext cx="1399044" cy="558124"/>
            </a:xfrm>
            <a:prstGeom prst="ellipse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00"/>
                  </a:solidFill>
                </a:rPr>
                <a:t>Feedback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7-Point Star 15"/>
            <p:cNvSpPr/>
            <p:nvPr/>
          </p:nvSpPr>
          <p:spPr>
            <a:xfrm>
              <a:off x="509845" y="4953608"/>
              <a:ext cx="1671506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Adapting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7-Point Star 16"/>
            <p:cNvSpPr/>
            <p:nvPr/>
          </p:nvSpPr>
          <p:spPr>
            <a:xfrm>
              <a:off x="636891" y="3275789"/>
              <a:ext cx="1682221" cy="68732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Learning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0-Point Star 17"/>
            <p:cNvSpPr/>
            <p:nvPr/>
          </p:nvSpPr>
          <p:spPr>
            <a:xfrm>
              <a:off x="1787965" y="1067408"/>
              <a:ext cx="1643953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rgbClr val="FFFF00"/>
                  </a:solidFill>
                </a:rPr>
                <a:t>Long Term Memory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5492217" y="3963110"/>
              <a:ext cx="1610278" cy="685597"/>
            </a:xfrm>
            <a:prstGeom prst="star7">
              <a:avLst/>
            </a:prstGeom>
            <a:solidFill>
              <a:srgbClr val="FF0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Situation Awareness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7-Point Star 19"/>
            <p:cNvSpPr/>
            <p:nvPr/>
          </p:nvSpPr>
          <p:spPr>
            <a:xfrm>
              <a:off x="6879016" y="1372310"/>
              <a:ext cx="1334755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/>
                <a:t>Noise</a:t>
              </a:r>
              <a:endParaRPr lang="en-US" sz="1050" b="1" dirty="0"/>
            </a:p>
          </p:txBody>
        </p:sp>
        <p:sp>
          <p:nvSpPr>
            <p:cNvPr id="21" name="7-Point Star 20"/>
            <p:cNvSpPr/>
            <p:nvPr/>
          </p:nvSpPr>
          <p:spPr>
            <a:xfrm>
              <a:off x="7299954" y="2438603"/>
              <a:ext cx="1630177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/>
                <a:t>Distraction</a:t>
              </a:r>
              <a:endParaRPr lang="en-US" sz="1050" b="1" dirty="0"/>
            </a:p>
          </p:txBody>
        </p:sp>
        <p:cxnSp>
          <p:nvCxnSpPr>
            <p:cNvPr id="22" name="Shape 27"/>
            <p:cNvCxnSpPr>
              <a:stCxn id="20" idx="3"/>
              <a:endCxn id="6" idx="0"/>
            </p:cNvCxnSpPr>
            <p:nvPr/>
          </p:nvCxnSpPr>
          <p:spPr>
            <a:xfrm rot="5400000">
              <a:off x="6677878" y="2308027"/>
              <a:ext cx="821683" cy="321443"/>
            </a:xfrm>
            <a:prstGeom prst="curvedConnector2">
              <a:avLst/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8"/>
            <p:cNvCxnSpPr>
              <a:stCxn id="17" idx="5"/>
              <a:endCxn id="13" idx="3"/>
            </p:cNvCxnSpPr>
            <p:nvPr/>
          </p:nvCxnSpPr>
          <p:spPr>
            <a:xfrm rot="10800000" flipH="1">
              <a:off x="803736" y="2743505"/>
              <a:ext cx="260216" cy="668371"/>
            </a:xfrm>
            <a:prstGeom prst="curvedConnector4">
              <a:avLst>
                <a:gd name="adj1" fmla="val -84881"/>
                <a:gd name="adj2" fmla="val 60148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9"/>
            <p:cNvCxnSpPr>
              <a:stCxn id="13" idx="7"/>
              <a:endCxn id="3" idx="4"/>
            </p:cNvCxnSpPr>
            <p:nvPr/>
          </p:nvCxnSpPr>
          <p:spPr>
            <a:xfrm rot="5400000" flipH="1" flipV="1">
              <a:off x="262308" y="1708986"/>
              <a:ext cx="816515" cy="12245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30"/>
            <p:cNvCxnSpPr>
              <a:stCxn id="3" idx="0"/>
              <a:endCxn id="18" idx="7"/>
            </p:cNvCxnSpPr>
            <p:nvPr/>
          </p:nvCxnSpPr>
          <p:spPr>
            <a:xfrm>
              <a:off x="1780312" y="922709"/>
              <a:ext cx="321443" cy="210158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33"/>
            <p:cNvCxnSpPr>
              <a:stCxn id="6" idx="2"/>
              <a:endCxn id="19" idx="6"/>
            </p:cNvCxnSpPr>
            <p:nvPr/>
          </p:nvCxnSpPr>
          <p:spPr>
            <a:xfrm rot="5400000">
              <a:off x="6181890" y="3544568"/>
              <a:ext cx="534008" cy="303075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34"/>
            <p:cNvCxnSpPr>
              <a:endCxn id="7" idx="6"/>
            </p:cNvCxnSpPr>
            <p:nvPr/>
          </p:nvCxnSpPr>
          <p:spPr>
            <a:xfrm rot="10800000" flipV="1">
              <a:off x="5225879" y="4083692"/>
              <a:ext cx="557169" cy="565015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35"/>
            <p:cNvCxnSpPr/>
            <p:nvPr/>
          </p:nvCxnSpPr>
          <p:spPr>
            <a:xfrm rot="16200000" flipH="1">
              <a:off x="4787368" y="5371532"/>
              <a:ext cx="384142" cy="306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36"/>
            <p:cNvCxnSpPr>
              <a:endCxn id="9" idx="2"/>
            </p:cNvCxnSpPr>
            <p:nvPr/>
          </p:nvCxnSpPr>
          <p:spPr>
            <a:xfrm flipV="1">
              <a:off x="6626454" y="5348085"/>
              <a:ext cx="525024" cy="427206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hape 37"/>
            <p:cNvCxnSpPr>
              <a:stCxn id="21" idx="4"/>
              <a:endCxn id="6" idx="1"/>
            </p:cNvCxnSpPr>
            <p:nvPr/>
          </p:nvCxnSpPr>
          <p:spPr>
            <a:xfrm rot="10800000" flipV="1">
              <a:off x="7110150" y="2879590"/>
              <a:ext cx="189805" cy="3049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74"/>
            <p:cNvCxnSpPr>
              <a:stCxn id="46" idx="5"/>
              <a:endCxn id="4" idx="4"/>
            </p:cNvCxnSpPr>
            <p:nvPr/>
          </p:nvCxnSpPr>
          <p:spPr>
            <a:xfrm rot="10800000">
              <a:off x="3953882" y="1153538"/>
              <a:ext cx="889326" cy="506446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75"/>
            <p:cNvCxnSpPr>
              <a:stCxn id="46" idx="0"/>
              <a:endCxn id="5" idx="3"/>
            </p:cNvCxnSpPr>
            <p:nvPr/>
          </p:nvCxnSpPr>
          <p:spPr>
            <a:xfrm flipV="1">
              <a:off x="6174902" y="1175933"/>
              <a:ext cx="101025" cy="484052"/>
            </a:xfrm>
            <a:prstGeom prst="curvedConnector4">
              <a:avLst>
                <a:gd name="adj1" fmla="val 218092"/>
                <a:gd name="adj2" fmla="val 64047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hape 76"/>
            <p:cNvCxnSpPr>
              <a:stCxn id="4" idx="1"/>
              <a:endCxn id="5" idx="6"/>
            </p:cNvCxnSpPr>
            <p:nvPr/>
          </p:nvCxnSpPr>
          <p:spPr>
            <a:xfrm flipV="1">
              <a:off x="5055973" y="755617"/>
              <a:ext cx="362771" cy="227384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77"/>
            <p:cNvCxnSpPr>
              <a:stCxn id="18" idx="0"/>
              <a:endCxn id="4" idx="6"/>
            </p:cNvCxnSpPr>
            <p:nvPr/>
          </p:nvCxnSpPr>
          <p:spPr>
            <a:xfrm flipV="1">
              <a:off x="3431918" y="771120"/>
              <a:ext cx="261747" cy="53228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98"/>
            <p:cNvCxnSpPr>
              <a:stCxn id="16" idx="0"/>
              <a:endCxn id="14" idx="3"/>
            </p:cNvCxnSpPr>
            <p:nvPr/>
          </p:nvCxnSpPr>
          <p:spPr>
            <a:xfrm flipV="1">
              <a:off x="2016037" y="3963110"/>
              <a:ext cx="1337817" cy="1124861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99"/>
            <p:cNvCxnSpPr>
              <a:stCxn id="15" idx="2"/>
              <a:endCxn id="16" idx="1"/>
            </p:cNvCxnSpPr>
            <p:nvPr/>
          </p:nvCxnSpPr>
          <p:spPr>
            <a:xfrm rot="10800000" flipV="1">
              <a:off x="2181351" y="5079359"/>
              <a:ext cx="702583" cy="31523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100"/>
            <p:cNvCxnSpPr>
              <a:stCxn id="11" idx="3"/>
              <a:endCxn id="15" idx="4"/>
            </p:cNvCxnSpPr>
            <p:nvPr/>
          </p:nvCxnSpPr>
          <p:spPr>
            <a:xfrm rot="5400000" flipH="1">
              <a:off x="5393498" y="3548379"/>
              <a:ext cx="508168" cy="4128251"/>
            </a:xfrm>
            <a:prstGeom prst="curvedConnector3">
              <a:avLst>
                <a:gd name="adj1" fmla="val -44859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101"/>
            <p:cNvCxnSpPr>
              <a:stCxn id="17" idx="1"/>
              <a:endCxn id="14" idx="4"/>
            </p:cNvCxnSpPr>
            <p:nvPr/>
          </p:nvCxnSpPr>
          <p:spPr>
            <a:xfrm flipV="1">
              <a:off x="2319112" y="3554852"/>
              <a:ext cx="382671" cy="163648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112"/>
            <p:cNvCxnSpPr>
              <a:stCxn id="16" idx="6"/>
              <a:endCxn id="17" idx="3"/>
            </p:cNvCxnSpPr>
            <p:nvPr/>
          </p:nvCxnSpPr>
          <p:spPr>
            <a:xfrm rot="16200000" flipV="1">
              <a:off x="729425" y="4337434"/>
              <a:ext cx="990498" cy="24184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119"/>
            <p:cNvCxnSpPr>
              <a:stCxn id="9" idx="6"/>
              <a:endCxn id="10" idx="3"/>
            </p:cNvCxnSpPr>
            <p:nvPr/>
          </p:nvCxnSpPr>
          <p:spPr>
            <a:xfrm rot="5400000" flipH="1" flipV="1">
              <a:off x="6646796" y="4313244"/>
              <a:ext cx="761392" cy="36430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119"/>
            <p:cNvCxnSpPr>
              <a:stCxn id="10" idx="1"/>
              <a:endCxn id="11" idx="0"/>
            </p:cNvCxnSpPr>
            <p:nvPr/>
          </p:nvCxnSpPr>
          <p:spPr>
            <a:xfrm>
              <a:off x="8140299" y="3870089"/>
              <a:ext cx="593905" cy="1446989"/>
            </a:xfrm>
            <a:prstGeom prst="curvedConnector3">
              <a:avLst>
                <a:gd name="adj1" fmla="val 164542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14" idx="1"/>
              <a:endCxn id="6" idx="4"/>
            </p:cNvCxnSpPr>
            <p:nvPr/>
          </p:nvCxnSpPr>
          <p:spPr>
            <a:xfrm flipV="1">
              <a:off x="5051381" y="3184492"/>
              <a:ext cx="220418" cy="3703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hape 99"/>
            <p:cNvCxnSpPr>
              <a:stCxn id="15" idx="7"/>
              <a:endCxn id="6" idx="3"/>
            </p:cNvCxnSpPr>
            <p:nvPr/>
          </p:nvCxnSpPr>
          <p:spPr>
            <a:xfrm rot="5400000" flipH="1" flipV="1">
              <a:off x="4202752" y="3304216"/>
              <a:ext cx="1453880" cy="170365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177"/>
            <p:cNvCxnSpPr>
              <a:stCxn id="14" idx="5"/>
              <a:endCxn id="18" idx="3"/>
            </p:cNvCxnSpPr>
            <p:nvPr/>
          </p:nvCxnSpPr>
          <p:spPr>
            <a:xfrm rot="10800000">
              <a:off x="2609942" y="1753005"/>
              <a:ext cx="324505" cy="1291955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hape 99"/>
            <p:cNvCxnSpPr>
              <a:stCxn id="14" idx="2"/>
              <a:endCxn id="10" idx="5"/>
            </p:cNvCxnSpPr>
            <p:nvPr/>
          </p:nvCxnSpPr>
          <p:spPr>
            <a:xfrm rot="5400000" flipH="1" flipV="1">
              <a:off x="5490714" y="2473783"/>
              <a:ext cx="397923" cy="2580731"/>
            </a:xfrm>
            <a:prstGeom prst="curvedConnector4">
              <a:avLst>
                <a:gd name="adj1" fmla="val -57499"/>
                <a:gd name="adj2" fmla="val 60152"/>
              </a:avLst>
            </a:prstGeom>
            <a:ln w="381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7-Point Star 45"/>
            <p:cNvSpPr/>
            <p:nvPr/>
          </p:nvSpPr>
          <p:spPr>
            <a:xfrm>
              <a:off x="4679425" y="1523899"/>
              <a:ext cx="1659260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Planning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Curved Connector 288"/>
            <p:cNvCxnSpPr>
              <a:stCxn id="14" idx="0"/>
              <a:endCxn id="46" idx="3"/>
            </p:cNvCxnSpPr>
            <p:nvPr/>
          </p:nvCxnSpPr>
          <p:spPr>
            <a:xfrm flipV="1">
              <a:off x="4818717" y="2209497"/>
              <a:ext cx="321443" cy="835464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7-Point Star 47"/>
            <p:cNvSpPr/>
            <p:nvPr/>
          </p:nvSpPr>
          <p:spPr>
            <a:xfrm>
              <a:off x="2773725" y="1753005"/>
              <a:ext cx="1908762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Mental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Simulation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Curved Connector 48"/>
            <p:cNvCxnSpPr>
              <a:stCxn id="14" idx="6"/>
              <a:endCxn id="48" idx="2"/>
            </p:cNvCxnSpPr>
            <p:nvPr/>
          </p:nvCxnSpPr>
          <p:spPr>
            <a:xfrm rot="5400000" flipH="1" flipV="1">
              <a:off x="3824761" y="2491189"/>
              <a:ext cx="380697" cy="275523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hape 29"/>
            <p:cNvCxnSpPr>
              <a:stCxn id="18" idx="1"/>
              <a:endCxn id="48" idx="6"/>
            </p:cNvCxnSpPr>
            <p:nvPr/>
          </p:nvCxnSpPr>
          <p:spPr>
            <a:xfrm>
              <a:off x="3431918" y="1515286"/>
              <a:ext cx="296952" cy="237720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lide Number Placeholder 5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58B699A-87BB-4F0F-A188-0E4AB24A4B6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4" name="Footer Placeholder 5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50"/>
          <p:cNvSpPr>
            <a:spLocks noGrp="1"/>
          </p:cNvSpPr>
          <p:nvPr>
            <p:ph type="title"/>
          </p:nvPr>
        </p:nvSpPr>
        <p:spPr>
          <a:xfrm>
            <a:off x="1295400" y="381000"/>
            <a:ext cx="5181600" cy="25146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i="1" dirty="0" smtClean="0"/>
              <a:t>How do human and situational variability affect each of these stages?</a:t>
            </a:r>
          </a:p>
        </p:txBody>
      </p:sp>
      <p:sp>
        <p:nvSpPr>
          <p:cNvPr id="419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E451E-A489-4FD7-9141-9518C10F72BD}" type="slidenum">
              <a:rPr lang="en-US"/>
              <a:pPr>
                <a:defRPr/>
              </a:pPr>
              <a:t>36</a:t>
            </a:fld>
            <a:endParaRPr lang="en-US"/>
          </a:p>
        </p:txBody>
      </p:sp>
      <p:grpSp>
        <p:nvGrpSpPr>
          <p:cNvPr id="41987" name="Group 1"/>
          <p:cNvGrpSpPr>
            <a:grpSpLocks/>
          </p:cNvGrpSpPr>
          <p:nvPr/>
        </p:nvGrpSpPr>
        <p:grpSpPr bwMode="auto">
          <a:xfrm>
            <a:off x="0" y="3352800"/>
            <a:ext cx="8991600" cy="2789238"/>
            <a:chOff x="416473" y="533400"/>
            <a:chExt cx="8669788" cy="5424488"/>
          </a:xfrm>
        </p:grpSpPr>
        <p:sp>
          <p:nvSpPr>
            <p:cNvPr id="3" name="10-Point Star 2"/>
            <p:cNvSpPr/>
            <p:nvPr/>
          </p:nvSpPr>
          <p:spPr>
            <a:xfrm>
              <a:off x="416473" y="684989"/>
              <a:ext cx="1363839" cy="687320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rgbClr val="FFFF00"/>
                  </a:solidFill>
                </a:rPr>
                <a:t>Knowledge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10-Point Star 3"/>
            <p:cNvSpPr/>
            <p:nvPr/>
          </p:nvSpPr>
          <p:spPr>
            <a:xfrm>
              <a:off x="3693665" y="533400"/>
              <a:ext cx="1362308" cy="685597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FF00"/>
                  </a:solidFill>
                </a:rPr>
                <a:t>Strategy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10-Point Star 4"/>
            <p:cNvSpPr/>
            <p:nvPr/>
          </p:nvSpPr>
          <p:spPr>
            <a:xfrm>
              <a:off x="5418745" y="533400"/>
              <a:ext cx="1712835" cy="642533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FF00"/>
                  </a:solidFill>
                </a:rPr>
                <a:t>Tactics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7-Point Star 5"/>
            <p:cNvSpPr/>
            <p:nvPr/>
          </p:nvSpPr>
          <p:spPr>
            <a:xfrm>
              <a:off x="5271799" y="2743505"/>
              <a:ext cx="1838351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Attending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7-Point Star 6"/>
            <p:cNvSpPr/>
            <p:nvPr/>
          </p:nvSpPr>
          <p:spPr>
            <a:xfrm>
              <a:off x="4535541" y="4648707"/>
              <a:ext cx="1380676" cy="470271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Perceiving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7-Point Star 7"/>
            <p:cNvSpPr/>
            <p:nvPr/>
          </p:nvSpPr>
          <p:spPr>
            <a:xfrm>
              <a:off x="4800349" y="5485894"/>
              <a:ext cx="1826105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Understanding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7-Point Star 8"/>
            <p:cNvSpPr/>
            <p:nvPr/>
          </p:nvSpPr>
          <p:spPr>
            <a:xfrm>
              <a:off x="6155003" y="4876091"/>
              <a:ext cx="1380676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Predicting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7-Point Star 9"/>
            <p:cNvSpPr/>
            <p:nvPr/>
          </p:nvSpPr>
          <p:spPr>
            <a:xfrm>
              <a:off x="6852995" y="3429102"/>
              <a:ext cx="1287304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Deciding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7-Point Star 10"/>
            <p:cNvSpPr/>
            <p:nvPr/>
          </p:nvSpPr>
          <p:spPr>
            <a:xfrm>
              <a:off x="7257095" y="5180992"/>
              <a:ext cx="1639361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Responding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7257095" y="4268011"/>
              <a:ext cx="1829166" cy="785509"/>
            </a:xfrm>
            <a:prstGeom prst="irregularSeal1">
              <a:avLst/>
            </a:prstGeom>
            <a:solidFill>
              <a:srgbClr val="005426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bg1"/>
                  </a:solidFill>
                </a:rPr>
                <a:t>Controlling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0-Point Star 12"/>
            <p:cNvSpPr/>
            <p:nvPr/>
          </p:nvSpPr>
          <p:spPr>
            <a:xfrm>
              <a:off x="416473" y="2057907"/>
              <a:ext cx="1294958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rgbClr val="FFFF00"/>
                  </a:solidFill>
                </a:rPr>
                <a:t>Expertise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7-Point Star 13"/>
            <p:cNvSpPr/>
            <p:nvPr/>
          </p:nvSpPr>
          <p:spPr>
            <a:xfrm>
              <a:off x="2701783" y="2819299"/>
              <a:ext cx="2349598" cy="1143811"/>
            </a:xfrm>
            <a:prstGeom prst="star7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Operational Memory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83934" y="4800297"/>
              <a:ext cx="1399044" cy="558124"/>
            </a:xfrm>
            <a:prstGeom prst="ellipse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00"/>
                  </a:solidFill>
                </a:rPr>
                <a:t>Feedback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7-Point Star 15"/>
            <p:cNvSpPr/>
            <p:nvPr/>
          </p:nvSpPr>
          <p:spPr>
            <a:xfrm>
              <a:off x="563419" y="4502285"/>
              <a:ext cx="1671506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Adapting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7-Point Star 16"/>
            <p:cNvSpPr/>
            <p:nvPr/>
          </p:nvSpPr>
          <p:spPr>
            <a:xfrm>
              <a:off x="636891" y="3275789"/>
              <a:ext cx="1682221" cy="68732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Learning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0-Point Star 17"/>
            <p:cNvSpPr/>
            <p:nvPr/>
          </p:nvSpPr>
          <p:spPr>
            <a:xfrm>
              <a:off x="1787965" y="1067408"/>
              <a:ext cx="1643953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rgbClr val="FFFF00"/>
                  </a:solidFill>
                </a:rPr>
                <a:t>Long Term Memory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5492217" y="3963110"/>
              <a:ext cx="1610278" cy="685597"/>
            </a:xfrm>
            <a:prstGeom prst="star7">
              <a:avLst/>
            </a:prstGeom>
            <a:solidFill>
              <a:srgbClr val="FF0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Situation Awareness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7-Point Star 19"/>
            <p:cNvSpPr/>
            <p:nvPr/>
          </p:nvSpPr>
          <p:spPr>
            <a:xfrm>
              <a:off x="6879016" y="1372310"/>
              <a:ext cx="1334755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/>
                <a:t>Noise</a:t>
              </a:r>
              <a:endParaRPr lang="en-US" sz="1050" b="1" dirty="0"/>
            </a:p>
          </p:txBody>
        </p:sp>
        <p:sp>
          <p:nvSpPr>
            <p:cNvPr id="21" name="7-Point Star 20"/>
            <p:cNvSpPr/>
            <p:nvPr/>
          </p:nvSpPr>
          <p:spPr>
            <a:xfrm>
              <a:off x="7299954" y="2438603"/>
              <a:ext cx="1630177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/>
                <a:t>Distraction</a:t>
              </a:r>
              <a:endParaRPr lang="en-US" sz="1050" b="1" dirty="0"/>
            </a:p>
          </p:txBody>
        </p:sp>
        <p:cxnSp>
          <p:nvCxnSpPr>
            <p:cNvPr id="22" name="Shape 27"/>
            <p:cNvCxnSpPr>
              <a:stCxn id="20" idx="3"/>
              <a:endCxn id="6" idx="0"/>
            </p:cNvCxnSpPr>
            <p:nvPr/>
          </p:nvCxnSpPr>
          <p:spPr>
            <a:xfrm rot="5400000">
              <a:off x="6677878" y="2308027"/>
              <a:ext cx="821683" cy="321443"/>
            </a:xfrm>
            <a:prstGeom prst="curvedConnector2">
              <a:avLst/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8"/>
            <p:cNvCxnSpPr>
              <a:stCxn id="17" idx="5"/>
              <a:endCxn id="13" idx="3"/>
            </p:cNvCxnSpPr>
            <p:nvPr/>
          </p:nvCxnSpPr>
          <p:spPr>
            <a:xfrm rot="10800000" flipH="1">
              <a:off x="803736" y="2743505"/>
              <a:ext cx="260216" cy="668371"/>
            </a:xfrm>
            <a:prstGeom prst="curvedConnector4">
              <a:avLst>
                <a:gd name="adj1" fmla="val -84881"/>
                <a:gd name="adj2" fmla="val 60148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9"/>
            <p:cNvCxnSpPr>
              <a:stCxn id="13" idx="7"/>
              <a:endCxn id="3" idx="4"/>
            </p:cNvCxnSpPr>
            <p:nvPr/>
          </p:nvCxnSpPr>
          <p:spPr>
            <a:xfrm rot="5400000" flipH="1" flipV="1">
              <a:off x="262308" y="1708986"/>
              <a:ext cx="816515" cy="12245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30"/>
            <p:cNvCxnSpPr>
              <a:stCxn id="3" idx="0"/>
              <a:endCxn id="18" idx="7"/>
            </p:cNvCxnSpPr>
            <p:nvPr/>
          </p:nvCxnSpPr>
          <p:spPr>
            <a:xfrm>
              <a:off x="1780312" y="922709"/>
              <a:ext cx="321443" cy="210158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33"/>
            <p:cNvCxnSpPr>
              <a:stCxn id="6" idx="2"/>
              <a:endCxn id="19" idx="6"/>
            </p:cNvCxnSpPr>
            <p:nvPr/>
          </p:nvCxnSpPr>
          <p:spPr>
            <a:xfrm rot="5400000">
              <a:off x="6181890" y="3544568"/>
              <a:ext cx="534008" cy="303075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34"/>
            <p:cNvCxnSpPr>
              <a:endCxn id="7" idx="6"/>
            </p:cNvCxnSpPr>
            <p:nvPr/>
          </p:nvCxnSpPr>
          <p:spPr>
            <a:xfrm rot="10800000" flipV="1">
              <a:off x="5225879" y="4083692"/>
              <a:ext cx="557169" cy="565015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35"/>
            <p:cNvCxnSpPr/>
            <p:nvPr/>
          </p:nvCxnSpPr>
          <p:spPr>
            <a:xfrm rot="16200000" flipH="1">
              <a:off x="4787368" y="5371532"/>
              <a:ext cx="384142" cy="306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36"/>
            <p:cNvCxnSpPr>
              <a:endCxn id="9" idx="2"/>
            </p:cNvCxnSpPr>
            <p:nvPr/>
          </p:nvCxnSpPr>
          <p:spPr>
            <a:xfrm flipV="1">
              <a:off x="6626454" y="5348085"/>
              <a:ext cx="525024" cy="427206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hape 37"/>
            <p:cNvCxnSpPr>
              <a:stCxn id="21" idx="4"/>
              <a:endCxn id="6" idx="1"/>
            </p:cNvCxnSpPr>
            <p:nvPr/>
          </p:nvCxnSpPr>
          <p:spPr>
            <a:xfrm rot="10800000" flipV="1">
              <a:off x="7110150" y="2879590"/>
              <a:ext cx="189805" cy="3049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74"/>
            <p:cNvCxnSpPr>
              <a:stCxn id="46" idx="5"/>
              <a:endCxn id="4" idx="4"/>
            </p:cNvCxnSpPr>
            <p:nvPr/>
          </p:nvCxnSpPr>
          <p:spPr>
            <a:xfrm rot="10800000">
              <a:off x="3953882" y="1153538"/>
              <a:ext cx="889326" cy="506446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75"/>
            <p:cNvCxnSpPr>
              <a:stCxn id="46" idx="0"/>
              <a:endCxn id="5" idx="3"/>
            </p:cNvCxnSpPr>
            <p:nvPr/>
          </p:nvCxnSpPr>
          <p:spPr>
            <a:xfrm flipV="1">
              <a:off x="6174902" y="1175933"/>
              <a:ext cx="101025" cy="484052"/>
            </a:xfrm>
            <a:prstGeom prst="curvedConnector4">
              <a:avLst>
                <a:gd name="adj1" fmla="val 218092"/>
                <a:gd name="adj2" fmla="val 64047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hape 76"/>
            <p:cNvCxnSpPr>
              <a:stCxn id="4" idx="1"/>
              <a:endCxn id="5" idx="6"/>
            </p:cNvCxnSpPr>
            <p:nvPr/>
          </p:nvCxnSpPr>
          <p:spPr>
            <a:xfrm flipV="1">
              <a:off x="5055973" y="755617"/>
              <a:ext cx="362771" cy="227384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77"/>
            <p:cNvCxnSpPr>
              <a:stCxn id="18" idx="0"/>
              <a:endCxn id="4" idx="6"/>
            </p:cNvCxnSpPr>
            <p:nvPr/>
          </p:nvCxnSpPr>
          <p:spPr>
            <a:xfrm flipV="1">
              <a:off x="3431918" y="771120"/>
              <a:ext cx="261747" cy="53228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98"/>
            <p:cNvCxnSpPr>
              <a:stCxn id="16" idx="0"/>
              <a:endCxn id="14" idx="3"/>
            </p:cNvCxnSpPr>
            <p:nvPr/>
          </p:nvCxnSpPr>
          <p:spPr>
            <a:xfrm flipV="1">
              <a:off x="2069394" y="3963116"/>
              <a:ext cx="1284356" cy="674960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99"/>
            <p:cNvCxnSpPr>
              <a:stCxn id="15" idx="2"/>
              <a:endCxn id="16" idx="1"/>
            </p:cNvCxnSpPr>
            <p:nvPr/>
          </p:nvCxnSpPr>
          <p:spPr>
            <a:xfrm rot="10800000">
              <a:off x="2234930" y="4943197"/>
              <a:ext cx="649005" cy="13616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100"/>
            <p:cNvCxnSpPr>
              <a:stCxn id="11" idx="3"/>
              <a:endCxn id="15" idx="4"/>
            </p:cNvCxnSpPr>
            <p:nvPr/>
          </p:nvCxnSpPr>
          <p:spPr>
            <a:xfrm rot="5400000" flipH="1">
              <a:off x="5393498" y="3548379"/>
              <a:ext cx="508168" cy="4128251"/>
            </a:xfrm>
            <a:prstGeom prst="curvedConnector3">
              <a:avLst>
                <a:gd name="adj1" fmla="val -44859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101"/>
            <p:cNvCxnSpPr>
              <a:stCxn id="17" idx="1"/>
              <a:endCxn id="14" idx="4"/>
            </p:cNvCxnSpPr>
            <p:nvPr/>
          </p:nvCxnSpPr>
          <p:spPr>
            <a:xfrm flipV="1">
              <a:off x="2319112" y="3554852"/>
              <a:ext cx="382671" cy="163648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112"/>
            <p:cNvCxnSpPr>
              <a:stCxn id="16" idx="6"/>
              <a:endCxn id="17" idx="3"/>
            </p:cNvCxnSpPr>
            <p:nvPr/>
          </p:nvCxnSpPr>
          <p:spPr>
            <a:xfrm rot="16200000" flipV="1">
              <a:off x="981838" y="4084950"/>
              <a:ext cx="539172" cy="29549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119"/>
            <p:cNvCxnSpPr>
              <a:stCxn id="9" idx="6"/>
              <a:endCxn id="10" idx="3"/>
            </p:cNvCxnSpPr>
            <p:nvPr/>
          </p:nvCxnSpPr>
          <p:spPr>
            <a:xfrm rot="5400000" flipH="1" flipV="1">
              <a:off x="6646796" y="4313244"/>
              <a:ext cx="761392" cy="36430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119"/>
            <p:cNvCxnSpPr>
              <a:stCxn id="10" idx="1"/>
              <a:endCxn id="11" idx="0"/>
            </p:cNvCxnSpPr>
            <p:nvPr/>
          </p:nvCxnSpPr>
          <p:spPr>
            <a:xfrm>
              <a:off x="8140299" y="3870089"/>
              <a:ext cx="593905" cy="1446989"/>
            </a:xfrm>
            <a:prstGeom prst="curvedConnector3">
              <a:avLst>
                <a:gd name="adj1" fmla="val 164542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14" idx="1"/>
              <a:endCxn id="6" idx="4"/>
            </p:cNvCxnSpPr>
            <p:nvPr/>
          </p:nvCxnSpPr>
          <p:spPr>
            <a:xfrm flipV="1">
              <a:off x="5051381" y="3184492"/>
              <a:ext cx="220418" cy="3703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hape 99"/>
            <p:cNvCxnSpPr>
              <a:stCxn id="15" idx="7"/>
              <a:endCxn id="6" idx="3"/>
            </p:cNvCxnSpPr>
            <p:nvPr/>
          </p:nvCxnSpPr>
          <p:spPr>
            <a:xfrm rot="5400000" flipH="1" flipV="1">
              <a:off x="4202752" y="3304216"/>
              <a:ext cx="1453880" cy="170365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177"/>
            <p:cNvCxnSpPr>
              <a:stCxn id="14" idx="5"/>
              <a:endCxn id="18" idx="3"/>
            </p:cNvCxnSpPr>
            <p:nvPr/>
          </p:nvCxnSpPr>
          <p:spPr>
            <a:xfrm rot="10800000">
              <a:off x="2609942" y="1753005"/>
              <a:ext cx="324505" cy="1291955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hape 99"/>
            <p:cNvCxnSpPr>
              <a:stCxn id="14" idx="2"/>
              <a:endCxn id="10" idx="5"/>
            </p:cNvCxnSpPr>
            <p:nvPr/>
          </p:nvCxnSpPr>
          <p:spPr>
            <a:xfrm rot="5400000" flipH="1" flipV="1">
              <a:off x="5490714" y="2473783"/>
              <a:ext cx="397923" cy="2580731"/>
            </a:xfrm>
            <a:prstGeom prst="curvedConnector4">
              <a:avLst>
                <a:gd name="adj1" fmla="val -57499"/>
                <a:gd name="adj2" fmla="val 60152"/>
              </a:avLst>
            </a:prstGeom>
            <a:ln w="381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7-Point Star 45"/>
            <p:cNvSpPr/>
            <p:nvPr/>
          </p:nvSpPr>
          <p:spPr>
            <a:xfrm>
              <a:off x="4679425" y="1523899"/>
              <a:ext cx="1659260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Planning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Curved Connector 288"/>
            <p:cNvCxnSpPr>
              <a:stCxn id="14" idx="0"/>
              <a:endCxn id="46" idx="3"/>
            </p:cNvCxnSpPr>
            <p:nvPr/>
          </p:nvCxnSpPr>
          <p:spPr>
            <a:xfrm flipV="1">
              <a:off x="4818717" y="2209497"/>
              <a:ext cx="321443" cy="835464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7-Point Star 47"/>
            <p:cNvSpPr/>
            <p:nvPr/>
          </p:nvSpPr>
          <p:spPr>
            <a:xfrm>
              <a:off x="2773725" y="1753005"/>
              <a:ext cx="1908762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Mental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Simulation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Curved Connector 48"/>
            <p:cNvCxnSpPr>
              <a:stCxn id="14" idx="6"/>
              <a:endCxn id="48" idx="2"/>
            </p:cNvCxnSpPr>
            <p:nvPr/>
          </p:nvCxnSpPr>
          <p:spPr>
            <a:xfrm rot="5400000" flipH="1" flipV="1">
              <a:off x="3824761" y="2491189"/>
              <a:ext cx="380697" cy="275523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hape 29"/>
            <p:cNvCxnSpPr>
              <a:stCxn id="18" idx="1"/>
              <a:endCxn id="48" idx="6"/>
            </p:cNvCxnSpPr>
            <p:nvPr/>
          </p:nvCxnSpPr>
          <p:spPr>
            <a:xfrm>
              <a:off x="3431918" y="1515286"/>
              <a:ext cx="296952" cy="237720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Slide Number Placeholder 5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9CCAD2-0446-420D-BC32-69826E3DE03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7" name="Footer Placeholder 5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grpSp>
        <p:nvGrpSpPr>
          <p:cNvPr id="59" name="Group 2"/>
          <p:cNvGrpSpPr>
            <a:grpSpLocks/>
          </p:cNvGrpSpPr>
          <p:nvPr/>
        </p:nvGrpSpPr>
        <p:grpSpPr bwMode="auto">
          <a:xfrm>
            <a:off x="6553200" y="304800"/>
            <a:ext cx="2432050" cy="2895600"/>
            <a:chOff x="624" y="1008"/>
            <a:chExt cx="2060" cy="2523"/>
          </a:xfrm>
        </p:grpSpPr>
        <p:pic>
          <p:nvPicPr>
            <p:cNvPr id="60" name="Picture 3" descr="einstein_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008"/>
              <a:ext cx="2060" cy="2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1005" y="225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2" name="Picture 4" descr="http://www.anvari.org/db/cols/The_Simpsons_Characters_Picture_Gallery/Homer_Simpson.png"/>
          <p:cNvPicPr>
            <a:picLocks noChangeAspect="1" noChangeArrowheads="1"/>
          </p:cNvPicPr>
          <p:nvPr/>
        </p:nvPicPr>
        <p:blipFill>
          <a:blip r:embed="rId3" cstate="print"/>
          <a:srcRect l="27190" r="28029"/>
          <a:stretch>
            <a:fillRect/>
          </a:stretch>
        </p:blipFill>
        <p:spPr bwMode="auto">
          <a:xfrm>
            <a:off x="0" y="228600"/>
            <a:ext cx="1295400" cy="289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6781800" y="5257800"/>
            <a:ext cx="1524000" cy="84394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Uncertainty</a:t>
            </a:r>
          </a:p>
          <a:p>
            <a:pPr algn="ctr"/>
            <a:r>
              <a:rPr lang="en-US" sz="1100" b="1" dirty="0" smtClean="0"/>
              <a:t>And</a:t>
            </a:r>
          </a:p>
          <a:p>
            <a:pPr algn="ctr"/>
            <a:r>
              <a:rPr lang="en-US" sz="1100" b="1" dirty="0" smtClean="0"/>
              <a:t>Variability</a:t>
            </a:r>
            <a:endParaRPr lang="en-US" sz="1100" b="1" dirty="0"/>
          </a:p>
        </p:txBody>
      </p:sp>
      <p:sp>
        <p:nvSpPr>
          <p:cNvPr id="49155" name="Title 5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Fuzzy Awareness</a:t>
            </a:r>
            <a:br>
              <a:rPr lang="en-US" sz="3600" b="1" dirty="0" smtClean="0"/>
            </a:br>
            <a:r>
              <a:rPr lang="en-US" sz="2000" b="1" dirty="0" smtClean="0"/>
              <a:t>With all this Information, Noise, Distraction and Uncertainty no wonder we make</a:t>
            </a:r>
            <a:endParaRPr lang="en-US" sz="3600" b="1" dirty="0" smtClean="0"/>
          </a:p>
        </p:txBody>
      </p:sp>
      <p:sp>
        <p:nvSpPr>
          <p:cNvPr id="491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36875-2561-4AB8-90F0-8069B4535A1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1E9E70-A615-4501-92D9-E665BB0B09B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381000" y="3733800"/>
            <a:ext cx="6476999" cy="2590800"/>
            <a:chOff x="416473" y="533400"/>
            <a:chExt cx="9639886" cy="5424488"/>
          </a:xfrm>
        </p:grpSpPr>
        <p:sp>
          <p:nvSpPr>
            <p:cNvPr id="5" name="10-Point Star 4"/>
            <p:cNvSpPr/>
            <p:nvPr/>
          </p:nvSpPr>
          <p:spPr>
            <a:xfrm>
              <a:off x="416473" y="685450"/>
              <a:ext cx="1363105" cy="686280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smtClean="0">
                  <a:solidFill>
                    <a:srgbClr val="FFFF00"/>
                  </a:solidFill>
                </a:rPr>
                <a:t>Knowledge</a:t>
              </a:r>
              <a:endParaRPr lang="en-US" sz="7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10-Point Star 5"/>
            <p:cNvSpPr/>
            <p:nvPr/>
          </p:nvSpPr>
          <p:spPr>
            <a:xfrm>
              <a:off x="3692852" y="533400"/>
              <a:ext cx="1363105" cy="686280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rgbClr val="FFFF00"/>
                  </a:solidFill>
                </a:rPr>
                <a:t>Strategy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10-Point Star 6"/>
            <p:cNvSpPr/>
            <p:nvPr/>
          </p:nvSpPr>
          <p:spPr>
            <a:xfrm>
              <a:off x="5418904" y="533400"/>
              <a:ext cx="1712914" cy="643131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rgbClr val="FFFF00"/>
                  </a:solidFill>
                </a:rPr>
                <a:t>Tactics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7-Point Star 7"/>
            <p:cNvSpPr/>
            <p:nvPr/>
          </p:nvSpPr>
          <p:spPr>
            <a:xfrm>
              <a:off x="5271097" y="2742236"/>
              <a:ext cx="1839371" cy="68628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chemeClr val="tx1"/>
                  </a:solidFill>
                </a:rPr>
                <a:t>Attending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7-Point Star 8"/>
            <p:cNvSpPr/>
            <p:nvPr/>
          </p:nvSpPr>
          <p:spPr>
            <a:xfrm>
              <a:off x="4535349" y="4649025"/>
              <a:ext cx="1381171" cy="470533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b="1" dirty="0" smtClean="0">
                  <a:solidFill>
                    <a:schemeClr val="tx1"/>
                  </a:solidFill>
                </a:rPr>
                <a:t>Perceiving</a:t>
              </a:r>
              <a:endParaRPr lang="en-US" sz="5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7-Point Star 9"/>
            <p:cNvSpPr/>
            <p:nvPr/>
          </p:nvSpPr>
          <p:spPr>
            <a:xfrm>
              <a:off x="4801401" y="5487355"/>
              <a:ext cx="1824590" cy="470533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b="1" dirty="0" smtClean="0">
                  <a:solidFill>
                    <a:schemeClr val="tx1"/>
                  </a:solidFill>
                </a:rPr>
                <a:t>Understanding</a:t>
              </a:r>
              <a:endParaRPr lang="en-US" sz="5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7-Point Star 10"/>
            <p:cNvSpPr/>
            <p:nvPr/>
          </p:nvSpPr>
          <p:spPr>
            <a:xfrm>
              <a:off x="6154652" y="4877100"/>
              <a:ext cx="1379528" cy="47053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b="1" dirty="0" smtClean="0">
                  <a:solidFill>
                    <a:schemeClr val="tx1"/>
                  </a:solidFill>
                </a:rPr>
                <a:t>Predicting</a:t>
              </a:r>
              <a:endParaRPr lang="en-US" sz="5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7-Point Star 11"/>
            <p:cNvSpPr/>
            <p:nvPr/>
          </p:nvSpPr>
          <p:spPr>
            <a:xfrm>
              <a:off x="6852628" y="3428516"/>
              <a:ext cx="1287559" cy="68628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chemeClr val="tx1"/>
                  </a:solidFill>
                </a:rPr>
                <a:t>Deciding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7-Point Star 12"/>
            <p:cNvSpPr/>
            <p:nvPr/>
          </p:nvSpPr>
          <p:spPr>
            <a:xfrm>
              <a:off x="7258275" y="5181200"/>
              <a:ext cx="1637369" cy="68628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chemeClr val="tx1"/>
                  </a:solidFill>
                </a:rPr>
                <a:t>Responding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Explosion 1 13"/>
            <p:cNvSpPr/>
            <p:nvPr/>
          </p:nvSpPr>
          <p:spPr>
            <a:xfrm>
              <a:off x="7258275" y="4266846"/>
              <a:ext cx="1484635" cy="786961"/>
            </a:xfrm>
            <a:prstGeom prst="irregularSeal1">
              <a:avLst/>
            </a:prstGeom>
            <a:solidFill>
              <a:srgbClr val="005426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b="1" dirty="0" smtClean="0">
                  <a:solidFill>
                    <a:schemeClr val="bg1"/>
                  </a:solidFill>
                </a:rPr>
                <a:t>Controlling</a:t>
              </a:r>
              <a:endParaRPr lang="en-US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10-Point Star 14"/>
            <p:cNvSpPr/>
            <p:nvPr/>
          </p:nvSpPr>
          <p:spPr>
            <a:xfrm>
              <a:off x="416473" y="2058010"/>
              <a:ext cx="1294129" cy="684226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smtClean="0">
                  <a:solidFill>
                    <a:srgbClr val="FFFF00"/>
                  </a:solidFill>
                </a:rPr>
                <a:t>Expertise</a:t>
              </a:r>
              <a:endParaRPr lang="en-US" sz="7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7-Point Star 15"/>
            <p:cNvSpPr/>
            <p:nvPr/>
          </p:nvSpPr>
          <p:spPr>
            <a:xfrm>
              <a:off x="2702548" y="2820315"/>
              <a:ext cx="2348482" cy="1142430"/>
            </a:xfrm>
            <a:prstGeom prst="star7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</a:rPr>
                <a:t>Operational Memory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83200" y="4801075"/>
              <a:ext cx="1399235" cy="556831"/>
            </a:xfrm>
            <a:prstGeom prst="ellipse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rgbClr val="FFFF00"/>
                  </a:solidFill>
                </a:rPr>
                <a:t>Feedback</a:t>
              </a:r>
              <a:endParaRPr lang="en-US" sz="6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7-Point Star 17"/>
            <p:cNvSpPr/>
            <p:nvPr/>
          </p:nvSpPr>
          <p:spPr>
            <a:xfrm>
              <a:off x="510084" y="4953126"/>
              <a:ext cx="1671856" cy="68628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smtClean="0">
                  <a:solidFill>
                    <a:schemeClr val="tx1"/>
                  </a:solidFill>
                </a:rPr>
                <a:t>Adapting</a:t>
              </a:r>
              <a:endParaRPr lang="en-US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636541" y="3276466"/>
              <a:ext cx="1683353" cy="68628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smtClean="0">
                  <a:solidFill>
                    <a:schemeClr val="tx1"/>
                  </a:solidFill>
                </a:rPr>
                <a:t>Learning</a:t>
              </a:r>
              <a:endParaRPr lang="en-US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10-Point Star 19"/>
            <p:cNvSpPr/>
            <p:nvPr/>
          </p:nvSpPr>
          <p:spPr>
            <a:xfrm>
              <a:off x="1787790" y="1067630"/>
              <a:ext cx="1643937" cy="684226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smtClean="0">
                  <a:solidFill>
                    <a:srgbClr val="FFFF00"/>
                  </a:solidFill>
                </a:rPr>
                <a:t>Long Term Memory</a:t>
              </a:r>
              <a:endParaRPr lang="en-US" sz="7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7-Point Star 20"/>
            <p:cNvSpPr/>
            <p:nvPr/>
          </p:nvSpPr>
          <p:spPr>
            <a:xfrm>
              <a:off x="5492808" y="3962746"/>
              <a:ext cx="1609449" cy="686280"/>
            </a:xfrm>
            <a:prstGeom prst="star7">
              <a:avLst/>
            </a:prstGeom>
            <a:solidFill>
              <a:srgbClr val="FF0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chemeClr val="tx1"/>
                  </a:solidFill>
                </a:rPr>
                <a:t>Situation Awareness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7-Point Star 21"/>
            <p:cNvSpPr/>
            <p:nvPr/>
          </p:nvSpPr>
          <p:spPr>
            <a:xfrm>
              <a:off x="6762522" y="1171577"/>
              <a:ext cx="2373645" cy="1086585"/>
            </a:xfrm>
            <a:prstGeom prst="star7">
              <a:avLst/>
            </a:prstGeom>
            <a:solidFill>
              <a:schemeClr val="tx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/>
                <a:t>Noise</a:t>
              </a:r>
              <a:endParaRPr lang="en-US" sz="1400" b="1" dirty="0"/>
            </a:p>
          </p:txBody>
        </p:sp>
        <p:sp>
          <p:nvSpPr>
            <p:cNvPr id="23" name="7-Point Star 22"/>
            <p:cNvSpPr/>
            <p:nvPr/>
          </p:nvSpPr>
          <p:spPr>
            <a:xfrm>
              <a:off x="7157182" y="2237985"/>
              <a:ext cx="2899177" cy="1086585"/>
            </a:xfrm>
            <a:prstGeom prst="star7">
              <a:avLst/>
            </a:prstGeom>
            <a:solidFill>
              <a:schemeClr val="tx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/>
                <a:t>Distraction</a:t>
              </a:r>
              <a:endParaRPr lang="en-US" sz="1400" b="1" dirty="0"/>
            </a:p>
          </p:txBody>
        </p:sp>
        <p:cxnSp>
          <p:nvCxnSpPr>
            <p:cNvPr id="24" name="Shape 27"/>
            <p:cNvCxnSpPr>
              <a:stCxn id="22" idx="3"/>
              <a:endCxn id="8" idx="0"/>
            </p:cNvCxnSpPr>
            <p:nvPr/>
          </p:nvCxnSpPr>
          <p:spPr>
            <a:xfrm rot="5400000">
              <a:off x="6864741" y="2321741"/>
              <a:ext cx="619993" cy="492847"/>
            </a:xfrm>
            <a:prstGeom prst="curvedConnector2">
              <a:avLst/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28"/>
            <p:cNvCxnSpPr>
              <a:stCxn id="19" idx="5"/>
              <a:endCxn id="15" idx="3"/>
            </p:cNvCxnSpPr>
            <p:nvPr/>
          </p:nvCxnSpPr>
          <p:spPr>
            <a:xfrm rot="10800000" flipH="1">
              <a:off x="804055" y="2742236"/>
              <a:ext cx="259483" cy="669842"/>
            </a:xfrm>
            <a:prstGeom prst="curvedConnector4">
              <a:avLst>
                <a:gd name="adj1" fmla="val -84881"/>
                <a:gd name="adj2" fmla="val 60148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29"/>
            <p:cNvCxnSpPr>
              <a:stCxn id="15" idx="7"/>
              <a:endCxn id="5" idx="4"/>
            </p:cNvCxnSpPr>
            <p:nvPr/>
          </p:nvCxnSpPr>
          <p:spPr>
            <a:xfrm rot="5400000" flipH="1" flipV="1">
              <a:off x="262137" y="1708301"/>
              <a:ext cx="817783" cy="13138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30"/>
            <p:cNvCxnSpPr>
              <a:stCxn id="5" idx="0"/>
              <a:endCxn id="20" idx="7"/>
            </p:cNvCxnSpPr>
            <p:nvPr/>
          </p:nvCxnSpPr>
          <p:spPr>
            <a:xfrm>
              <a:off x="1779578" y="921745"/>
              <a:ext cx="321890" cy="209582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33"/>
            <p:cNvCxnSpPr>
              <a:stCxn id="8" idx="2"/>
              <a:endCxn id="21" idx="6"/>
            </p:cNvCxnSpPr>
            <p:nvPr/>
          </p:nvCxnSpPr>
          <p:spPr>
            <a:xfrm rot="5400000">
              <a:off x="6181509" y="3544539"/>
              <a:ext cx="534230" cy="302182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34"/>
            <p:cNvCxnSpPr>
              <a:endCxn id="9" idx="6"/>
            </p:cNvCxnSpPr>
            <p:nvPr/>
          </p:nvCxnSpPr>
          <p:spPr>
            <a:xfrm rot="10800000" flipV="1">
              <a:off x="5226756" y="4083974"/>
              <a:ext cx="556738" cy="565051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hape 35"/>
            <p:cNvCxnSpPr/>
            <p:nvPr/>
          </p:nvCxnSpPr>
          <p:spPr>
            <a:xfrm rot="16200000" flipH="1">
              <a:off x="4787472" y="5370855"/>
              <a:ext cx="384235" cy="492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36"/>
            <p:cNvCxnSpPr>
              <a:endCxn id="11" idx="2"/>
            </p:cNvCxnSpPr>
            <p:nvPr/>
          </p:nvCxnSpPr>
          <p:spPr>
            <a:xfrm flipV="1">
              <a:off x="6625991" y="5347634"/>
              <a:ext cx="525534" cy="427384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37"/>
            <p:cNvCxnSpPr>
              <a:stCxn id="23" idx="4"/>
              <a:endCxn id="8" idx="1"/>
            </p:cNvCxnSpPr>
            <p:nvPr/>
          </p:nvCxnSpPr>
          <p:spPr>
            <a:xfrm rot="10800000" flipV="1">
              <a:off x="7110474" y="2936774"/>
              <a:ext cx="46701" cy="24681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hape 74"/>
            <p:cNvCxnSpPr>
              <a:stCxn id="48" idx="5"/>
              <a:endCxn id="6" idx="4"/>
            </p:cNvCxnSpPr>
            <p:nvPr/>
          </p:nvCxnSpPr>
          <p:spPr>
            <a:xfrm rot="10800000">
              <a:off x="3953977" y="1153929"/>
              <a:ext cx="890124" cy="505464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75"/>
            <p:cNvCxnSpPr>
              <a:stCxn id="48" idx="0"/>
              <a:endCxn id="7" idx="3"/>
            </p:cNvCxnSpPr>
            <p:nvPr/>
          </p:nvCxnSpPr>
          <p:spPr>
            <a:xfrm flipV="1">
              <a:off x="6174360" y="1176531"/>
              <a:ext cx="101822" cy="482861"/>
            </a:xfrm>
            <a:prstGeom prst="curvedConnector4">
              <a:avLst>
                <a:gd name="adj1" fmla="val 218092"/>
                <a:gd name="adj2" fmla="val 64047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76"/>
            <p:cNvCxnSpPr>
              <a:stCxn id="6" idx="1"/>
              <a:endCxn id="7" idx="6"/>
            </p:cNvCxnSpPr>
            <p:nvPr/>
          </p:nvCxnSpPr>
          <p:spPr>
            <a:xfrm flipV="1">
              <a:off x="5055957" y="755311"/>
              <a:ext cx="362947" cy="226020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77"/>
            <p:cNvCxnSpPr>
              <a:stCxn id="20" idx="0"/>
              <a:endCxn id="6" idx="6"/>
            </p:cNvCxnSpPr>
            <p:nvPr/>
          </p:nvCxnSpPr>
          <p:spPr>
            <a:xfrm flipV="1">
              <a:off x="3431727" y="769695"/>
              <a:ext cx="261125" cy="534230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98"/>
            <p:cNvCxnSpPr>
              <a:stCxn id="18" idx="0"/>
              <a:endCxn id="16" idx="3"/>
            </p:cNvCxnSpPr>
            <p:nvPr/>
          </p:nvCxnSpPr>
          <p:spPr>
            <a:xfrm flipV="1">
              <a:off x="2016068" y="3962746"/>
              <a:ext cx="1338471" cy="1125992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99"/>
            <p:cNvCxnSpPr>
              <a:stCxn id="17" idx="2"/>
              <a:endCxn id="18" idx="1"/>
            </p:cNvCxnSpPr>
            <p:nvPr/>
          </p:nvCxnSpPr>
          <p:spPr>
            <a:xfrm rot="10800000" flipV="1">
              <a:off x="2181941" y="5078463"/>
              <a:ext cx="701260" cy="31642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100"/>
            <p:cNvCxnSpPr>
              <a:stCxn id="13" idx="3"/>
              <a:endCxn id="17" idx="4"/>
            </p:cNvCxnSpPr>
            <p:nvPr/>
          </p:nvCxnSpPr>
          <p:spPr>
            <a:xfrm rot="5400000" flipH="1">
              <a:off x="5392397" y="3548328"/>
              <a:ext cx="509573" cy="4128730"/>
            </a:xfrm>
            <a:prstGeom prst="curvedConnector3">
              <a:avLst>
                <a:gd name="adj1" fmla="val -44859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101"/>
            <p:cNvCxnSpPr>
              <a:stCxn id="19" idx="1"/>
              <a:endCxn id="16" idx="4"/>
            </p:cNvCxnSpPr>
            <p:nvPr/>
          </p:nvCxnSpPr>
          <p:spPr>
            <a:xfrm flipV="1">
              <a:off x="2319894" y="3553854"/>
              <a:ext cx="382654" cy="164378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112"/>
            <p:cNvCxnSpPr>
              <a:stCxn id="18" idx="6"/>
              <a:endCxn id="19" idx="3"/>
            </p:cNvCxnSpPr>
            <p:nvPr/>
          </p:nvCxnSpPr>
          <p:spPr>
            <a:xfrm rot="16200000" flipV="1">
              <a:off x="730113" y="4337228"/>
              <a:ext cx="990380" cy="24141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hape 119"/>
            <p:cNvCxnSpPr>
              <a:stCxn id="11" idx="6"/>
              <a:endCxn id="12" idx="3"/>
            </p:cNvCxnSpPr>
            <p:nvPr/>
          </p:nvCxnSpPr>
          <p:spPr>
            <a:xfrm rot="5400000" flipH="1" flipV="1">
              <a:off x="6646381" y="4312831"/>
              <a:ext cx="762304" cy="36623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hape 119"/>
            <p:cNvCxnSpPr>
              <a:stCxn id="12" idx="1"/>
              <a:endCxn id="13" idx="0"/>
            </p:cNvCxnSpPr>
            <p:nvPr/>
          </p:nvCxnSpPr>
          <p:spPr>
            <a:xfrm>
              <a:off x="8140188" y="3870282"/>
              <a:ext cx="592868" cy="1446530"/>
            </a:xfrm>
            <a:prstGeom prst="curvedConnector3">
              <a:avLst>
                <a:gd name="adj1" fmla="val 164542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16" idx="1"/>
              <a:endCxn id="8" idx="4"/>
            </p:cNvCxnSpPr>
            <p:nvPr/>
          </p:nvCxnSpPr>
          <p:spPr>
            <a:xfrm flipV="1">
              <a:off x="5051030" y="3184002"/>
              <a:ext cx="220068" cy="36985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hape 99"/>
            <p:cNvCxnSpPr>
              <a:stCxn id="17" idx="7"/>
              <a:endCxn id="8" idx="3"/>
            </p:cNvCxnSpPr>
            <p:nvPr/>
          </p:nvCxnSpPr>
          <p:spPr>
            <a:xfrm rot="5400000" flipH="1" flipV="1">
              <a:off x="4203975" y="3303332"/>
              <a:ext cx="1452694" cy="170306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177"/>
            <p:cNvCxnSpPr>
              <a:stCxn id="16" idx="5"/>
              <a:endCxn id="20" idx="3"/>
            </p:cNvCxnSpPr>
            <p:nvPr/>
          </p:nvCxnSpPr>
          <p:spPr>
            <a:xfrm rot="10800000">
              <a:off x="2610579" y="1751856"/>
              <a:ext cx="325174" cy="1294480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hape 99"/>
            <p:cNvCxnSpPr>
              <a:stCxn id="16" idx="2"/>
              <a:endCxn id="12" idx="5"/>
            </p:cNvCxnSpPr>
            <p:nvPr/>
          </p:nvCxnSpPr>
          <p:spPr>
            <a:xfrm rot="5400000" flipH="1" flipV="1">
              <a:off x="5490574" y="2472593"/>
              <a:ext cx="398618" cy="2581688"/>
            </a:xfrm>
            <a:prstGeom prst="curvedConnector4">
              <a:avLst>
                <a:gd name="adj1" fmla="val -57499"/>
                <a:gd name="adj2" fmla="val 60152"/>
              </a:avLst>
            </a:prstGeom>
            <a:ln w="381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7-Point Star 47"/>
            <p:cNvSpPr/>
            <p:nvPr/>
          </p:nvSpPr>
          <p:spPr>
            <a:xfrm>
              <a:off x="4678229" y="1523780"/>
              <a:ext cx="1660360" cy="68628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smtClean="0">
                  <a:solidFill>
                    <a:schemeClr val="tx1"/>
                  </a:solidFill>
                </a:rPr>
                <a:t>Planning</a:t>
              </a:r>
              <a:endParaRPr lang="en-US" sz="7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Curved Connector 288"/>
            <p:cNvCxnSpPr>
              <a:stCxn id="16" idx="0"/>
              <a:endCxn id="48" idx="3"/>
            </p:cNvCxnSpPr>
            <p:nvPr/>
          </p:nvCxnSpPr>
          <p:spPr>
            <a:xfrm flipV="1">
              <a:off x="4817824" y="2210060"/>
              <a:ext cx="321890" cy="836276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7-Point Star 49"/>
            <p:cNvSpPr/>
            <p:nvPr/>
          </p:nvSpPr>
          <p:spPr>
            <a:xfrm>
              <a:off x="2773167" y="1751856"/>
              <a:ext cx="1909989" cy="68628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smtClean="0">
                  <a:solidFill>
                    <a:schemeClr val="tx1"/>
                  </a:solidFill>
                </a:rPr>
                <a:t>Mental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smtClean="0">
                  <a:solidFill>
                    <a:schemeClr val="tx1"/>
                  </a:solidFill>
                </a:rPr>
                <a:t>Simulation</a:t>
              </a:r>
              <a:endParaRPr lang="en-US" sz="7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Curved Connector 50"/>
            <p:cNvCxnSpPr>
              <a:stCxn id="16" idx="6"/>
              <a:endCxn id="50" idx="2"/>
            </p:cNvCxnSpPr>
            <p:nvPr/>
          </p:nvCxnSpPr>
          <p:spPr>
            <a:xfrm rot="5400000" flipH="1" flipV="1">
              <a:off x="3823652" y="2491273"/>
              <a:ext cx="382180" cy="27590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hape 29"/>
            <p:cNvCxnSpPr>
              <a:stCxn id="20" idx="1"/>
              <a:endCxn id="50" idx="6"/>
            </p:cNvCxnSpPr>
            <p:nvPr/>
          </p:nvCxnSpPr>
          <p:spPr>
            <a:xfrm>
              <a:off x="3431727" y="1515561"/>
              <a:ext cx="297256" cy="236295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159" name="Picture 4" descr="http://www.oswego.edu/~srp/stats/images/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7244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 descr="http://www.visualphotos.com/photo/1x8746407/bangkok_traffic_bangkok_thailand_xu6-858767.jpg"/>
          <p:cNvPicPr>
            <a:picLocks noChangeAspect="1" noChangeArrowheads="1"/>
          </p:cNvPicPr>
          <p:nvPr/>
        </p:nvPicPr>
        <p:blipFill>
          <a:blip r:embed="rId3" cstate="print"/>
          <a:srcRect b="7937"/>
          <a:stretch>
            <a:fillRect/>
          </a:stretch>
        </p:blipFill>
        <p:spPr bwMode="auto">
          <a:xfrm>
            <a:off x="833182" y="1295400"/>
            <a:ext cx="2976817" cy="1905744"/>
          </a:xfrm>
          <a:prstGeom prst="rect">
            <a:avLst/>
          </a:prstGeom>
          <a:noFill/>
        </p:spPr>
      </p:pic>
      <p:pic>
        <p:nvPicPr>
          <p:cNvPr id="65" name="Picture 2" descr="http://www.animatedsoftware.com/hotwords/control_room/tmi2_control_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371600"/>
            <a:ext cx="2667000" cy="26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3581400" y="1676400"/>
            <a:ext cx="2590800" cy="272659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Errors Slips</a:t>
            </a:r>
          </a:p>
          <a:p>
            <a:pPr algn="ctr"/>
            <a:r>
              <a:rPr lang="en-US" sz="2400" b="1" i="1" dirty="0" smtClean="0"/>
              <a:t>Violations  and Mistakes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itle 2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smtClean="0"/>
              <a:t>Operational Memory</a:t>
            </a:r>
          </a:p>
        </p:txBody>
      </p:sp>
      <p:sp>
        <p:nvSpPr>
          <p:cNvPr id="450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A26B5-DBB7-47C3-A29B-B963D2F53428}" type="slidenum">
              <a:rPr lang="en-US"/>
              <a:pPr>
                <a:defRPr/>
              </a:pPr>
              <a:t>38</a:t>
            </a:fld>
            <a:endParaRPr lang="en-US"/>
          </a:p>
        </p:txBody>
      </p:sp>
      <p:grpSp>
        <p:nvGrpSpPr>
          <p:cNvPr id="45059" name="Group 1"/>
          <p:cNvGrpSpPr>
            <a:grpSpLocks/>
          </p:cNvGrpSpPr>
          <p:nvPr/>
        </p:nvGrpSpPr>
        <p:grpSpPr bwMode="auto">
          <a:xfrm>
            <a:off x="609600" y="944563"/>
            <a:ext cx="7620000" cy="5024437"/>
            <a:chOff x="-206375" y="609600"/>
            <a:chExt cx="8969375" cy="5548575"/>
          </a:xfrm>
        </p:grpSpPr>
        <p:sp>
          <p:nvSpPr>
            <p:cNvPr id="3" name="6-Point Star 2"/>
            <p:cNvSpPr/>
            <p:nvPr/>
          </p:nvSpPr>
          <p:spPr>
            <a:xfrm>
              <a:off x="229014" y="609600"/>
              <a:ext cx="2133964" cy="1218407"/>
            </a:xfrm>
            <a:prstGeom prst="star6">
              <a:avLst/>
            </a:prstGeom>
            <a:solidFill>
              <a:srgbClr val="8064A2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ysClr val="windowText" lastClr="000000"/>
                  </a:solidFill>
                </a:rPr>
                <a:t>Iconic Memory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6-Point Star 3"/>
            <p:cNvSpPr/>
            <p:nvPr/>
          </p:nvSpPr>
          <p:spPr>
            <a:xfrm>
              <a:off x="2362978" y="1219680"/>
              <a:ext cx="2132095" cy="1218407"/>
            </a:xfrm>
            <a:prstGeom prst="star6">
              <a:avLst/>
            </a:prstGeom>
            <a:solidFill>
              <a:srgbClr val="8064A2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ysClr val="windowText" lastClr="000000"/>
                  </a:solidFill>
                </a:rPr>
                <a:t>Primary Memory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6-Point Star 4"/>
            <p:cNvSpPr/>
            <p:nvPr/>
          </p:nvSpPr>
          <p:spPr>
            <a:xfrm>
              <a:off x="4495072" y="1752624"/>
              <a:ext cx="2133964" cy="1523447"/>
            </a:xfrm>
            <a:prstGeom prst="star6">
              <a:avLst/>
            </a:prstGeom>
            <a:solidFill>
              <a:srgbClr val="8064A2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FFFF00"/>
                  </a:solidFill>
                </a:rPr>
                <a:t>Operational Memory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6-Point Star 5"/>
            <p:cNvSpPr/>
            <p:nvPr/>
          </p:nvSpPr>
          <p:spPr>
            <a:xfrm>
              <a:off x="2362978" y="3581112"/>
              <a:ext cx="2132095" cy="1220161"/>
            </a:xfrm>
            <a:prstGeom prst="star6">
              <a:avLst/>
            </a:prstGeom>
            <a:solidFill>
              <a:srgbClr val="7CB07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ysClr val="windowText" lastClr="000000"/>
                  </a:solidFill>
                </a:rPr>
                <a:t>Semantic Memory</a:t>
              </a:r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6-Point Star 6"/>
            <p:cNvSpPr/>
            <p:nvPr/>
          </p:nvSpPr>
          <p:spPr>
            <a:xfrm>
              <a:off x="6629036" y="3581112"/>
              <a:ext cx="2133964" cy="1220161"/>
            </a:xfrm>
            <a:prstGeom prst="star6">
              <a:avLst/>
            </a:prstGeom>
            <a:solidFill>
              <a:srgbClr val="7CB07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ysClr val="windowText" lastClr="000000"/>
                  </a:solidFill>
                </a:rPr>
                <a:t>Episodic Memory</a:t>
              </a:r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4495072" y="4191192"/>
              <a:ext cx="2133964" cy="1218408"/>
            </a:xfrm>
            <a:prstGeom prst="star6">
              <a:avLst/>
            </a:prstGeom>
            <a:solidFill>
              <a:srgbClr val="7CB07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ysClr val="windowText" lastClr="000000"/>
                  </a:solidFill>
                </a:rPr>
                <a:t>Procedural Memory</a:t>
              </a:r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6-Point Star 8"/>
            <p:cNvSpPr/>
            <p:nvPr/>
          </p:nvSpPr>
          <p:spPr>
            <a:xfrm>
              <a:off x="6629036" y="1219680"/>
              <a:ext cx="2133964" cy="1218407"/>
            </a:xfrm>
            <a:prstGeom prst="star6">
              <a:avLst/>
            </a:prstGeom>
            <a:solidFill>
              <a:srgbClr val="8064A2">
                <a:lumMod val="60000"/>
                <a:lumOff val="40000"/>
              </a:srgbClr>
            </a:solidFill>
            <a:ln w="25400" cap="flat" cmpd="sng" algn="ctr">
              <a:solidFill>
                <a:srgbClr val="4BACC6">
                  <a:lumMod val="50000"/>
                </a:srgb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ysClr val="windowText" lastClr="000000"/>
                  </a:solidFill>
                </a:rPr>
                <a:t>Prospective Memory</a:t>
              </a:r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6" idx="5"/>
              <a:endCxn id="5" idx="3"/>
            </p:cNvCxnSpPr>
            <p:nvPr/>
          </p:nvCxnSpPr>
          <p:spPr>
            <a:xfrm flipV="1">
              <a:off x="3428091" y="2895648"/>
              <a:ext cx="1066981" cy="685463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5"/>
              <a:endCxn id="5" idx="2"/>
            </p:cNvCxnSpPr>
            <p:nvPr/>
          </p:nvCxnSpPr>
          <p:spPr>
            <a:xfrm flipV="1">
              <a:off x="5562055" y="3276071"/>
              <a:ext cx="0" cy="915121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5"/>
              <a:endCxn id="5" idx="1"/>
            </p:cNvCxnSpPr>
            <p:nvPr/>
          </p:nvCxnSpPr>
          <p:spPr>
            <a:xfrm flipH="1" flipV="1">
              <a:off x="6629036" y="2895648"/>
              <a:ext cx="1066982" cy="685463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381375" y="5625231"/>
              <a:ext cx="5030324" cy="532944"/>
            </a:xfrm>
            <a:prstGeom prst="rect">
              <a:avLst/>
            </a:prstGeom>
            <a:solidFill>
              <a:srgbClr val="7CB070"/>
            </a:solidFill>
            <a:ln w="381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ysClr val="windowText" lastClr="000000"/>
                  </a:solidFill>
                </a:rPr>
                <a:t>Long Term Permanent Memory / Learning</a:t>
              </a:r>
              <a:endParaRPr lang="en-US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4495072" y="1067160"/>
              <a:ext cx="2204971" cy="685464"/>
            </a:xfrm>
            <a:prstGeom prst="star6">
              <a:avLst/>
            </a:prstGeom>
            <a:solidFill>
              <a:srgbClr val="8064A2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Rehearsal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-206375" y="3123552"/>
              <a:ext cx="2332037" cy="122016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/>
                <a:t>Forgetting</a:t>
              </a:r>
              <a:endParaRPr lang="en-US" sz="2000" b="1" dirty="0"/>
            </a:p>
          </p:txBody>
        </p:sp>
        <p:cxnSp>
          <p:nvCxnSpPr>
            <p:cNvPr id="17" name="Curved Connector 16"/>
            <p:cNvCxnSpPr>
              <a:stCxn id="3" idx="2"/>
              <a:endCxn id="16" idx="1"/>
            </p:cNvCxnSpPr>
            <p:nvPr/>
          </p:nvCxnSpPr>
          <p:spPr>
            <a:xfrm rot="5400000">
              <a:off x="-21546" y="1984698"/>
              <a:ext cx="1474233" cy="1160853"/>
            </a:xfrm>
            <a:prstGeom prst="curvedConnector3">
              <a:avLst>
                <a:gd name="adj1" fmla="val 50000"/>
              </a:avLst>
            </a:prstGeom>
            <a:noFill/>
            <a:ln w="762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34"/>
            <p:cNvCxnSpPr>
              <a:stCxn id="4" idx="3"/>
              <a:endCxn id="16" idx="0"/>
            </p:cNvCxnSpPr>
            <p:nvPr/>
          </p:nvCxnSpPr>
          <p:spPr>
            <a:xfrm rot="10800000" flipV="1">
              <a:off x="959644" y="2133485"/>
              <a:ext cx="1403335" cy="990066"/>
            </a:xfrm>
            <a:prstGeom prst="curvedConnector2">
              <a:avLst/>
            </a:prstGeom>
            <a:noFill/>
            <a:ln w="571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6" idx="2"/>
              <a:endCxn id="16" idx="5"/>
            </p:cNvCxnSpPr>
            <p:nvPr/>
          </p:nvCxnSpPr>
          <p:spPr>
            <a:xfrm rot="5400000" flipH="1">
              <a:off x="2288460" y="3660707"/>
              <a:ext cx="636248" cy="1644882"/>
            </a:xfrm>
            <a:prstGeom prst="curvedConnector3">
              <a:avLst>
                <a:gd name="adj1" fmla="val -39677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7" idx="2"/>
              <a:endCxn id="16" idx="3"/>
            </p:cNvCxnSpPr>
            <p:nvPr/>
          </p:nvCxnSpPr>
          <p:spPr>
            <a:xfrm rot="5400000" flipH="1">
              <a:off x="3597457" y="702711"/>
              <a:ext cx="636248" cy="7560875"/>
            </a:xfrm>
            <a:prstGeom prst="curvedConnector3">
              <a:avLst>
                <a:gd name="adj1" fmla="val -39677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38"/>
            <p:cNvCxnSpPr>
              <a:stCxn id="8" idx="3"/>
              <a:endCxn id="16" idx="4"/>
            </p:cNvCxnSpPr>
            <p:nvPr/>
          </p:nvCxnSpPr>
          <p:spPr>
            <a:xfrm rot="10800000">
              <a:off x="959645" y="4343712"/>
              <a:ext cx="3535430" cy="761286"/>
            </a:xfrm>
            <a:prstGeom prst="curved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34"/>
            <p:cNvCxnSpPr>
              <a:stCxn id="5" idx="3"/>
              <a:endCxn id="16" idx="7"/>
            </p:cNvCxnSpPr>
            <p:nvPr/>
          </p:nvCxnSpPr>
          <p:spPr>
            <a:xfrm rot="10800000" flipV="1">
              <a:off x="1784145" y="2895209"/>
              <a:ext cx="2710930" cy="407031"/>
            </a:xfrm>
            <a:prstGeom prst="curvedConnector2">
              <a:avLst/>
            </a:prstGeom>
            <a:noFill/>
            <a:ln w="571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2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CCD006-2D6A-4071-A7AC-FF74256E4EB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5" name="Footer Placeholder 2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304800" y="5105400"/>
            <a:ext cx="31242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Key to Effective Operational Memory is Efficient Forgetting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Operational Memory Recording Chart</a:t>
            </a:r>
            <a:endParaRPr lang="en-US" b="1" dirty="0"/>
          </a:p>
        </p:txBody>
      </p:sp>
      <p:sp>
        <p:nvSpPr>
          <p:cNvPr id="471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CE2D2-7688-4CCB-B702-719E44D0E982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47107" name="Picture 1"/>
          <p:cNvPicPr>
            <a:picLocks noChangeAspect="1" noChangeArrowheads="1"/>
          </p:cNvPicPr>
          <p:nvPr/>
        </p:nvPicPr>
        <p:blipFill>
          <a:blip r:embed="rId2" cstate="print"/>
          <a:srcRect l="27885" t="25233" r="12927" b="26434"/>
          <a:stretch>
            <a:fillRect/>
          </a:stretch>
        </p:blipFill>
        <p:spPr bwMode="auto">
          <a:xfrm>
            <a:off x="838200" y="9144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163B8D-CADB-412E-B673-83CEDE02A2F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2438400"/>
            <a:ext cx="4648200" cy="194756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Forgetting can be predicted by analyzing the task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876800" cy="4525963"/>
          </a:xfrm>
        </p:spPr>
        <p:txBody>
          <a:bodyPr/>
          <a:lstStyle/>
          <a:p>
            <a:r>
              <a:rPr lang="en-US" sz="2400" dirty="0" smtClean="0"/>
              <a:t>Data</a:t>
            </a:r>
          </a:p>
          <a:p>
            <a:pPr lvl="1"/>
            <a:r>
              <a:rPr lang="en-US" sz="2000" dirty="0" smtClean="0"/>
              <a:t>The ocean of stuff out there all competing for attention</a:t>
            </a:r>
          </a:p>
          <a:p>
            <a:r>
              <a:rPr lang="en-US" sz="2400" dirty="0" smtClean="0"/>
              <a:t>Information</a:t>
            </a:r>
          </a:p>
          <a:p>
            <a:pPr lvl="1"/>
            <a:r>
              <a:rPr lang="en-US" sz="2000" dirty="0" smtClean="0"/>
              <a:t>Data organized for a particular purpose</a:t>
            </a:r>
          </a:p>
          <a:p>
            <a:r>
              <a:rPr lang="en-US" sz="2400" dirty="0" smtClean="0"/>
              <a:t>Knowledge</a:t>
            </a:r>
          </a:p>
          <a:p>
            <a:pPr lvl="1"/>
            <a:r>
              <a:rPr lang="en-US" sz="2000" dirty="0" smtClean="0"/>
              <a:t>The processes involved in using information</a:t>
            </a:r>
          </a:p>
          <a:p>
            <a:r>
              <a:rPr lang="en-US" sz="2400" dirty="0" smtClean="0"/>
              <a:t>Skill</a:t>
            </a:r>
          </a:p>
          <a:p>
            <a:pPr lvl="1"/>
            <a:r>
              <a:rPr lang="en-US" sz="2000" dirty="0" smtClean="0"/>
              <a:t>The knowledge difference between novices and experts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187AD-0078-41F9-B609-D13A2AA37E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2" descr="http://www.thesubsbench.ca/wp-content/uploads/2011/02/WayneRo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495800"/>
            <a:ext cx="3276600" cy="1921760"/>
          </a:xfrm>
          <a:prstGeom prst="rect">
            <a:avLst/>
          </a:prstGeom>
          <a:noFill/>
        </p:spPr>
      </p:pic>
      <p:pic>
        <p:nvPicPr>
          <p:cNvPr id="1026" name="Picture 2" descr="http://www.shutterpoint.com/photos/A/840862-Children-Playing-Soccer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07443"/>
            <a:ext cx="3276600" cy="18910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8800" y="2819400"/>
            <a:ext cx="2133600" cy="16878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Novices and Experts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276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i="1" dirty="0" smtClean="0"/>
              <a:t>The Key to Attention is Strategic Selection</a:t>
            </a:r>
            <a:endParaRPr lang="en-US" sz="40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08C97-5C44-42B1-8FCD-9B2B529C7F0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2" descr="http://owee58.com/wp-content/uploads/2011/04/traff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467600" cy="497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i="1" dirty="0" smtClean="0"/>
              <a:t>Does </a:t>
            </a:r>
            <a:r>
              <a:rPr lang="en-US" sz="2000" b="1" i="1" dirty="0" err="1" smtClean="0"/>
              <a:t>Fitts</a:t>
            </a:r>
            <a:r>
              <a:rPr lang="en-US" sz="2000" b="1" i="1" dirty="0" smtClean="0"/>
              <a:t> List need Reevaluating in the light of Contemporary Information Technology?</a:t>
            </a:r>
            <a:endParaRPr lang="en-US" sz="12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DE763-C79D-4329-A414-C46D9E0F34D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026" name="Picture 2" descr="http://ergotmc.gtri.gatech.edu/dgt/images/hbfg020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400801" cy="4551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14478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Allocation of Function between People and Machines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04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cache2.allposters.com/images/ADVG/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00400"/>
            <a:ext cx="2209800" cy="33369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020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Machines (computers) are: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08C97-5C44-42B1-8FCD-9B2B529C7F0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04800" y="1371600"/>
            <a:ext cx="53340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Very focused, strong, precise, quick</a:t>
            </a:r>
          </a:p>
          <a:p>
            <a:r>
              <a:rPr lang="en-US" sz="2000" dirty="0" smtClean="0"/>
              <a:t>Insensitive to noise, harsh environments and distraction</a:t>
            </a:r>
          </a:p>
          <a:p>
            <a:r>
              <a:rPr lang="en-US" sz="2000" dirty="0" smtClean="0"/>
              <a:t>Don’t fluctuate and get tired</a:t>
            </a:r>
          </a:p>
          <a:p>
            <a:r>
              <a:rPr lang="en-US" sz="2000" dirty="0" smtClean="0"/>
              <a:t>Rule based (deductive reasoning)</a:t>
            </a:r>
          </a:p>
          <a:p>
            <a:pPr lvl="1"/>
            <a:r>
              <a:rPr lang="en-US" sz="2000" dirty="0" smtClean="0"/>
              <a:t>Have enormous computing power</a:t>
            </a:r>
          </a:p>
          <a:p>
            <a:pPr lvl="1"/>
            <a:r>
              <a:rPr lang="en-US" sz="2000" dirty="0" smtClean="0"/>
              <a:t>Some rules may be quite complex</a:t>
            </a:r>
          </a:p>
          <a:p>
            <a:pPr lvl="1"/>
            <a:r>
              <a:rPr lang="en-US" sz="2000" dirty="0" smtClean="0"/>
              <a:t>Rule may mimic / learn human behaviors based on history</a:t>
            </a:r>
          </a:p>
          <a:p>
            <a:pPr lvl="2"/>
            <a:r>
              <a:rPr lang="en-US" sz="1600" dirty="0" smtClean="0"/>
              <a:t>Google and Facebook know your preferences and habits</a:t>
            </a:r>
          </a:p>
          <a:p>
            <a:r>
              <a:rPr lang="en-US" sz="2000" dirty="0" smtClean="0"/>
              <a:t>Objective</a:t>
            </a:r>
          </a:p>
          <a:p>
            <a:pPr lvl="1"/>
            <a:r>
              <a:rPr lang="en-US" sz="2000" dirty="0" smtClean="0"/>
              <a:t>Have enormous breadth and depth</a:t>
            </a:r>
          </a:p>
          <a:p>
            <a:r>
              <a:rPr lang="en-US" sz="2000" dirty="0" smtClean="0"/>
              <a:t>Make nonlinear predictions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066800"/>
            <a:ext cx="2743200" cy="22072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People are flexible, fallible and funny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2209800" cy="9088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Computers don’t laugh</a:t>
            </a:r>
            <a:endParaRPr lang="en-US" b="1" i="1" dirty="0"/>
          </a:p>
        </p:txBody>
      </p:sp>
    </p:spTree>
    <p:extLst>
      <p:ext uri="{BB962C8B-B14F-4D97-AF65-F5344CB8AC3E}">
        <p14:creationId xmlns="" xmlns:p14="http://schemas.microsoft.com/office/powerpoint/2010/main" val="6133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C</a:t>
            </a:r>
            <a:r>
              <a:rPr lang="en-US" dirty="0" smtClean="0"/>
              <a:t>an Technology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525963"/>
          </a:xfrm>
        </p:spPr>
        <p:txBody>
          <a:bodyPr/>
          <a:lstStyle/>
          <a:p>
            <a:r>
              <a:rPr lang="en-US" sz="2800" dirty="0" smtClean="0"/>
              <a:t>What people do</a:t>
            </a:r>
          </a:p>
          <a:p>
            <a:pPr lvl="1"/>
            <a:r>
              <a:rPr lang="en-US" sz="2400" dirty="0" smtClean="0"/>
              <a:t>Attending</a:t>
            </a:r>
          </a:p>
          <a:p>
            <a:pPr lvl="1"/>
            <a:r>
              <a:rPr lang="en-US" sz="2400" dirty="0" smtClean="0"/>
              <a:t>Sensing</a:t>
            </a:r>
          </a:p>
          <a:p>
            <a:pPr lvl="1"/>
            <a:r>
              <a:rPr lang="en-US" sz="2400" dirty="0" smtClean="0"/>
              <a:t>Perceiving</a:t>
            </a:r>
          </a:p>
          <a:p>
            <a:pPr lvl="1"/>
            <a:r>
              <a:rPr lang="en-US" dirty="0" smtClean="0"/>
              <a:t>Remembering</a:t>
            </a:r>
            <a:endParaRPr lang="en-US" sz="2400" dirty="0" smtClean="0"/>
          </a:p>
          <a:p>
            <a:pPr lvl="1"/>
            <a:r>
              <a:rPr lang="en-US" sz="2400" dirty="0" smtClean="0"/>
              <a:t>Understanding</a:t>
            </a:r>
          </a:p>
          <a:p>
            <a:pPr lvl="1"/>
            <a:r>
              <a:rPr lang="en-US" sz="2400" dirty="0" smtClean="0"/>
              <a:t>Predicting</a:t>
            </a:r>
          </a:p>
          <a:p>
            <a:pPr lvl="1"/>
            <a:r>
              <a:rPr lang="en-US" sz="2400" dirty="0" smtClean="0"/>
              <a:t>Deciding</a:t>
            </a:r>
          </a:p>
          <a:p>
            <a:pPr lvl="1"/>
            <a:r>
              <a:rPr lang="en-US" sz="2400" dirty="0" smtClean="0"/>
              <a:t>Controlling</a:t>
            </a:r>
          </a:p>
          <a:p>
            <a:pPr lvl="1"/>
            <a:r>
              <a:rPr lang="en-US" sz="2400" dirty="0" smtClean="0"/>
              <a:t>Communicating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Fuzzy Awareness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187AD-0078-41F9-B609-D13A2AA37E2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4" descr="800px-Airbus_A380_cockp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47800"/>
            <a:ext cx="5067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57600" y="3886200"/>
            <a:ext cx="4800600" cy="23803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Ergonomics </a:t>
            </a:r>
          </a:p>
          <a:p>
            <a:pPr algn="ctr"/>
            <a:r>
              <a:rPr lang="en-US" sz="2800" b="1" i="1" dirty="0" err="1" smtClean="0"/>
              <a:t>vs</a:t>
            </a:r>
            <a:r>
              <a:rPr lang="en-US" sz="2800" b="1" i="1" dirty="0" smtClean="0"/>
              <a:t> </a:t>
            </a:r>
          </a:p>
          <a:p>
            <a:pPr algn="ctr"/>
            <a:r>
              <a:rPr lang="en-US" sz="2800" b="1" i="1" dirty="0" smtClean="0"/>
              <a:t>Darwin </a:t>
            </a:r>
          </a:p>
          <a:p>
            <a:pPr algn="ctr"/>
            <a:r>
              <a:rPr lang="en-US" sz="2000" b="1" i="1" dirty="0" smtClean="0"/>
              <a:t>(aided by Technologists)</a:t>
            </a:r>
            <a:endParaRPr lang="en-US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8649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C</a:t>
            </a:r>
            <a:r>
              <a:rPr lang="en-US" dirty="0" smtClean="0"/>
              <a:t>an ErgoTechnology Help?</a:t>
            </a:r>
            <a:endParaRPr lang="en-US" dirty="0"/>
          </a:p>
        </p:txBody>
      </p:sp>
      <p:sp>
        <p:nvSpPr>
          <p:cNvPr id="389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F1B8-3BB3-4299-B4C6-A96ED1FDC29C}" type="slidenum">
              <a:rPr lang="en-US"/>
              <a:pPr>
                <a:defRPr/>
              </a:pPr>
              <a:t>44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8400" y="2590800"/>
            <a:ext cx="5410200" cy="2179638"/>
            <a:chOff x="416473" y="533400"/>
            <a:chExt cx="8816733" cy="5424488"/>
          </a:xfrm>
        </p:grpSpPr>
        <p:sp>
          <p:nvSpPr>
            <p:cNvPr id="3" name="10-Point Star 2"/>
            <p:cNvSpPr/>
            <p:nvPr/>
          </p:nvSpPr>
          <p:spPr>
            <a:xfrm>
              <a:off x="416473" y="684989"/>
              <a:ext cx="1363839" cy="687320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rgbClr val="FFFF00"/>
                  </a:solidFill>
                </a:rPr>
                <a:t>Knowledge</a:t>
              </a:r>
              <a:endParaRPr lang="en-US" sz="600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10-Point Star 3"/>
            <p:cNvSpPr/>
            <p:nvPr/>
          </p:nvSpPr>
          <p:spPr>
            <a:xfrm>
              <a:off x="3693665" y="533400"/>
              <a:ext cx="1362308" cy="685597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smtClean="0">
                  <a:solidFill>
                    <a:srgbClr val="FFFF00"/>
                  </a:solidFill>
                </a:rPr>
                <a:t>Strategy</a:t>
              </a:r>
              <a:endParaRPr lang="en-US" sz="7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10-Point Star 4"/>
            <p:cNvSpPr/>
            <p:nvPr/>
          </p:nvSpPr>
          <p:spPr>
            <a:xfrm>
              <a:off x="5418745" y="533400"/>
              <a:ext cx="1712835" cy="642533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smtClean="0">
                  <a:solidFill>
                    <a:srgbClr val="FFFF00"/>
                  </a:solidFill>
                </a:rPr>
                <a:t>Tactics</a:t>
              </a:r>
              <a:endParaRPr lang="en-US" sz="7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7-Point Star 5"/>
            <p:cNvSpPr/>
            <p:nvPr/>
          </p:nvSpPr>
          <p:spPr>
            <a:xfrm>
              <a:off x="5192203" y="2743505"/>
              <a:ext cx="1983765" cy="685597"/>
            </a:xfrm>
            <a:prstGeom prst="star7">
              <a:avLst/>
            </a:prstGeom>
            <a:solidFill>
              <a:srgbClr val="FFC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chemeClr val="tx1"/>
                  </a:solidFill>
                </a:rPr>
                <a:t>Attending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7-Point Star 6"/>
            <p:cNvSpPr/>
            <p:nvPr/>
          </p:nvSpPr>
          <p:spPr>
            <a:xfrm>
              <a:off x="4535541" y="4648707"/>
              <a:ext cx="1380676" cy="470271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" b="1" dirty="0" smtClean="0">
                  <a:solidFill>
                    <a:schemeClr val="tx1"/>
                  </a:solidFill>
                </a:rPr>
                <a:t>Perceiving</a:t>
              </a:r>
              <a:endParaRPr lang="en-US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7-Point Star 7"/>
            <p:cNvSpPr/>
            <p:nvPr/>
          </p:nvSpPr>
          <p:spPr>
            <a:xfrm>
              <a:off x="4800349" y="5485894"/>
              <a:ext cx="1826105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" b="1" dirty="0" smtClean="0">
                  <a:solidFill>
                    <a:schemeClr val="tx1"/>
                  </a:solidFill>
                </a:rPr>
                <a:t>Understanding</a:t>
              </a:r>
              <a:endParaRPr lang="en-US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7-Point Star 8"/>
            <p:cNvSpPr/>
            <p:nvPr/>
          </p:nvSpPr>
          <p:spPr>
            <a:xfrm>
              <a:off x="6155003" y="4876091"/>
              <a:ext cx="1380676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" b="1" dirty="0" smtClean="0">
                  <a:solidFill>
                    <a:schemeClr val="tx1"/>
                  </a:solidFill>
                </a:rPr>
                <a:t>Predicting</a:t>
              </a:r>
              <a:endParaRPr lang="en-US" sz="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7-Point Star 9"/>
            <p:cNvSpPr/>
            <p:nvPr/>
          </p:nvSpPr>
          <p:spPr>
            <a:xfrm>
              <a:off x="6852995" y="3429102"/>
              <a:ext cx="1287304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b="1" dirty="0" smtClean="0">
                  <a:solidFill>
                    <a:schemeClr val="tx1"/>
                  </a:solidFill>
                </a:rPr>
                <a:t>Deciding</a:t>
              </a:r>
              <a:endParaRPr lang="en-US" sz="5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7-Point Star 10"/>
            <p:cNvSpPr/>
            <p:nvPr/>
          </p:nvSpPr>
          <p:spPr>
            <a:xfrm>
              <a:off x="7257095" y="5180992"/>
              <a:ext cx="1639361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b="1" dirty="0" smtClean="0">
                  <a:solidFill>
                    <a:schemeClr val="tx1"/>
                  </a:solidFill>
                </a:rPr>
                <a:t>Responding</a:t>
              </a:r>
              <a:endParaRPr lang="en-US" sz="5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7102496" y="4268011"/>
              <a:ext cx="2130710" cy="785509"/>
            </a:xfrm>
            <a:prstGeom prst="irregularSeal1">
              <a:avLst/>
            </a:prstGeom>
            <a:solidFill>
              <a:schemeClr val="tx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chemeClr val="bg1"/>
                  </a:solidFill>
                </a:rPr>
                <a:t>Controlling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0-Point Star 12"/>
            <p:cNvSpPr/>
            <p:nvPr/>
          </p:nvSpPr>
          <p:spPr>
            <a:xfrm>
              <a:off x="416473" y="2057907"/>
              <a:ext cx="1294958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rgbClr val="FFFF00"/>
                  </a:solidFill>
                </a:rPr>
                <a:t>Expertise</a:t>
              </a:r>
              <a:endParaRPr lang="en-US" sz="6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7-Point Star 13"/>
            <p:cNvSpPr/>
            <p:nvPr/>
          </p:nvSpPr>
          <p:spPr>
            <a:xfrm>
              <a:off x="2701783" y="2819299"/>
              <a:ext cx="2349598" cy="1143811"/>
            </a:xfrm>
            <a:prstGeom prst="star7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chemeClr val="tx1"/>
                  </a:solidFill>
                </a:rPr>
                <a:t>Operational Memory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83934" y="4800297"/>
              <a:ext cx="1399044" cy="558124"/>
            </a:xfrm>
            <a:prstGeom prst="ellipse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b="1" dirty="0" smtClean="0">
                  <a:solidFill>
                    <a:srgbClr val="FFFF00"/>
                  </a:solidFill>
                </a:rPr>
                <a:t>Feedback</a:t>
              </a:r>
              <a:endParaRPr lang="en-US" sz="5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7-Point Star 15"/>
            <p:cNvSpPr/>
            <p:nvPr/>
          </p:nvSpPr>
          <p:spPr>
            <a:xfrm>
              <a:off x="563419" y="4584970"/>
              <a:ext cx="1671506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chemeClr val="tx1"/>
                  </a:solidFill>
                </a:rPr>
                <a:t>Adapting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7-Point Star 16"/>
            <p:cNvSpPr/>
            <p:nvPr/>
          </p:nvSpPr>
          <p:spPr>
            <a:xfrm>
              <a:off x="636891" y="3275789"/>
              <a:ext cx="1682221" cy="68732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chemeClr val="tx1"/>
                  </a:solidFill>
                </a:rPr>
                <a:t>Learning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0-Point Star 17"/>
            <p:cNvSpPr/>
            <p:nvPr/>
          </p:nvSpPr>
          <p:spPr>
            <a:xfrm>
              <a:off x="1787965" y="1067408"/>
              <a:ext cx="1643953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rgbClr val="FFFF00"/>
                  </a:solidFill>
                </a:rPr>
                <a:t>Long Term Memory</a:t>
              </a:r>
              <a:endParaRPr lang="en-US" sz="60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5492217" y="3963110"/>
              <a:ext cx="1610278" cy="685597"/>
            </a:xfrm>
            <a:prstGeom prst="star7">
              <a:avLst/>
            </a:prstGeom>
            <a:solidFill>
              <a:srgbClr val="FF0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b="1" dirty="0" smtClean="0">
                  <a:solidFill>
                    <a:schemeClr val="tx1"/>
                  </a:solidFill>
                </a:rPr>
                <a:t>Situation Awareness</a:t>
              </a:r>
              <a:endParaRPr lang="en-US" sz="5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7-Point Star 19"/>
            <p:cNvSpPr/>
            <p:nvPr/>
          </p:nvSpPr>
          <p:spPr>
            <a:xfrm>
              <a:off x="6879016" y="1372310"/>
              <a:ext cx="1334755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b="1" dirty="0" smtClean="0"/>
                <a:t>Noise</a:t>
              </a:r>
              <a:endParaRPr lang="en-US" sz="500" b="1" dirty="0"/>
            </a:p>
          </p:txBody>
        </p:sp>
        <p:sp>
          <p:nvSpPr>
            <p:cNvPr id="21" name="7-Point Star 20"/>
            <p:cNvSpPr/>
            <p:nvPr/>
          </p:nvSpPr>
          <p:spPr>
            <a:xfrm>
              <a:off x="7299954" y="2438603"/>
              <a:ext cx="1630177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b="1" dirty="0" smtClean="0"/>
                <a:t>Distraction</a:t>
              </a:r>
              <a:endParaRPr lang="en-US" sz="500" b="1" dirty="0"/>
            </a:p>
          </p:txBody>
        </p:sp>
        <p:cxnSp>
          <p:nvCxnSpPr>
            <p:cNvPr id="22" name="Shape 27"/>
            <p:cNvCxnSpPr>
              <a:stCxn id="20" idx="3"/>
              <a:endCxn id="6" idx="0"/>
            </p:cNvCxnSpPr>
            <p:nvPr/>
          </p:nvCxnSpPr>
          <p:spPr>
            <a:xfrm rot="5400000">
              <a:off x="6703758" y="2333668"/>
              <a:ext cx="821385" cy="269870"/>
            </a:xfrm>
            <a:prstGeom prst="curvedConnector2">
              <a:avLst/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8"/>
            <p:cNvCxnSpPr>
              <a:stCxn id="17" idx="5"/>
              <a:endCxn id="13" idx="3"/>
            </p:cNvCxnSpPr>
            <p:nvPr/>
          </p:nvCxnSpPr>
          <p:spPr>
            <a:xfrm rot="10800000" flipH="1">
              <a:off x="803736" y="2743505"/>
              <a:ext cx="260216" cy="668371"/>
            </a:xfrm>
            <a:prstGeom prst="curvedConnector4">
              <a:avLst>
                <a:gd name="adj1" fmla="val -84881"/>
                <a:gd name="adj2" fmla="val 60148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9"/>
            <p:cNvCxnSpPr>
              <a:stCxn id="13" idx="7"/>
              <a:endCxn id="3" idx="4"/>
            </p:cNvCxnSpPr>
            <p:nvPr/>
          </p:nvCxnSpPr>
          <p:spPr>
            <a:xfrm rot="5400000" flipH="1" flipV="1">
              <a:off x="262308" y="1708986"/>
              <a:ext cx="816515" cy="12245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30"/>
            <p:cNvCxnSpPr>
              <a:stCxn id="3" idx="0"/>
              <a:endCxn id="18" idx="7"/>
            </p:cNvCxnSpPr>
            <p:nvPr/>
          </p:nvCxnSpPr>
          <p:spPr>
            <a:xfrm>
              <a:off x="1780312" y="922709"/>
              <a:ext cx="321443" cy="210158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33"/>
            <p:cNvCxnSpPr>
              <a:stCxn id="6" idx="2"/>
              <a:endCxn id="19" idx="6"/>
            </p:cNvCxnSpPr>
            <p:nvPr/>
          </p:nvCxnSpPr>
          <p:spPr>
            <a:xfrm rot="5400000">
              <a:off x="6194433" y="3532030"/>
              <a:ext cx="534005" cy="32815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34"/>
            <p:cNvCxnSpPr>
              <a:endCxn id="7" idx="6"/>
            </p:cNvCxnSpPr>
            <p:nvPr/>
          </p:nvCxnSpPr>
          <p:spPr>
            <a:xfrm rot="10800000" flipV="1">
              <a:off x="5225879" y="4083692"/>
              <a:ext cx="557169" cy="565015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35"/>
            <p:cNvCxnSpPr/>
            <p:nvPr/>
          </p:nvCxnSpPr>
          <p:spPr>
            <a:xfrm rot="16200000" flipH="1">
              <a:off x="4787368" y="5371532"/>
              <a:ext cx="384142" cy="306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36"/>
            <p:cNvCxnSpPr>
              <a:endCxn id="9" idx="2"/>
            </p:cNvCxnSpPr>
            <p:nvPr/>
          </p:nvCxnSpPr>
          <p:spPr>
            <a:xfrm flipV="1">
              <a:off x="6626454" y="5348085"/>
              <a:ext cx="525024" cy="427206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hape 37"/>
            <p:cNvCxnSpPr>
              <a:stCxn id="21" idx="4"/>
              <a:endCxn id="6" idx="1"/>
            </p:cNvCxnSpPr>
            <p:nvPr/>
          </p:nvCxnSpPr>
          <p:spPr>
            <a:xfrm rot="10800000" flipV="1">
              <a:off x="7175974" y="2879515"/>
              <a:ext cx="123977" cy="3049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74"/>
            <p:cNvCxnSpPr>
              <a:stCxn id="46" idx="5"/>
              <a:endCxn id="4" idx="4"/>
            </p:cNvCxnSpPr>
            <p:nvPr/>
          </p:nvCxnSpPr>
          <p:spPr>
            <a:xfrm rot="10800000">
              <a:off x="3953882" y="1153538"/>
              <a:ext cx="889326" cy="506446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75"/>
            <p:cNvCxnSpPr>
              <a:stCxn id="46" idx="0"/>
              <a:endCxn id="5" idx="3"/>
            </p:cNvCxnSpPr>
            <p:nvPr/>
          </p:nvCxnSpPr>
          <p:spPr>
            <a:xfrm flipV="1">
              <a:off x="6174902" y="1175933"/>
              <a:ext cx="101025" cy="484052"/>
            </a:xfrm>
            <a:prstGeom prst="curvedConnector4">
              <a:avLst>
                <a:gd name="adj1" fmla="val 218092"/>
                <a:gd name="adj2" fmla="val 64047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hape 76"/>
            <p:cNvCxnSpPr>
              <a:stCxn id="4" idx="1"/>
              <a:endCxn id="5" idx="6"/>
            </p:cNvCxnSpPr>
            <p:nvPr/>
          </p:nvCxnSpPr>
          <p:spPr>
            <a:xfrm flipV="1">
              <a:off x="5055973" y="755617"/>
              <a:ext cx="362771" cy="227384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77"/>
            <p:cNvCxnSpPr>
              <a:stCxn id="18" idx="0"/>
              <a:endCxn id="4" idx="6"/>
            </p:cNvCxnSpPr>
            <p:nvPr/>
          </p:nvCxnSpPr>
          <p:spPr>
            <a:xfrm flipV="1">
              <a:off x="3431918" y="771120"/>
              <a:ext cx="261747" cy="53228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98"/>
            <p:cNvCxnSpPr>
              <a:stCxn id="16" idx="0"/>
              <a:endCxn id="14" idx="3"/>
            </p:cNvCxnSpPr>
            <p:nvPr/>
          </p:nvCxnSpPr>
          <p:spPr>
            <a:xfrm flipV="1">
              <a:off x="2069393" y="3963116"/>
              <a:ext cx="1284356" cy="757645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99"/>
            <p:cNvCxnSpPr>
              <a:stCxn id="15" idx="2"/>
              <a:endCxn id="16" idx="1"/>
            </p:cNvCxnSpPr>
            <p:nvPr/>
          </p:nvCxnSpPr>
          <p:spPr>
            <a:xfrm rot="10800000">
              <a:off x="2234930" y="5025883"/>
              <a:ext cx="649005" cy="534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100"/>
            <p:cNvCxnSpPr>
              <a:stCxn id="11" idx="3"/>
              <a:endCxn id="15" idx="4"/>
            </p:cNvCxnSpPr>
            <p:nvPr/>
          </p:nvCxnSpPr>
          <p:spPr>
            <a:xfrm rot="5400000" flipH="1">
              <a:off x="5393498" y="3548379"/>
              <a:ext cx="508168" cy="4128251"/>
            </a:xfrm>
            <a:prstGeom prst="curvedConnector3">
              <a:avLst>
                <a:gd name="adj1" fmla="val -44859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101"/>
            <p:cNvCxnSpPr>
              <a:stCxn id="17" idx="1"/>
              <a:endCxn id="14" idx="4"/>
            </p:cNvCxnSpPr>
            <p:nvPr/>
          </p:nvCxnSpPr>
          <p:spPr>
            <a:xfrm flipV="1">
              <a:off x="2319112" y="3554852"/>
              <a:ext cx="382671" cy="163648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112"/>
            <p:cNvCxnSpPr>
              <a:stCxn id="16" idx="6"/>
              <a:endCxn id="17" idx="3"/>
            </p:cNvCxnSpPr>
            <p:nvPr/>
          </p:nvCxnSpPr>
          <p:spPr>
            <a:xfrm rot="16200000" flipV="1">
              <a:off x="940495" y="4126293"/>
              <a:ext cx="621857" cy="29549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119"/>
            <p:cNvCxnSpPr>
              <a:stCxn id="9" idx="6"/>
              <a:endCxn id="10" idx="3"/>
            </p:cNvCxnSpPr>
            <p:nvPr/>
          </p:nvCxnSpPr>
          <p:spPr>
            <a:xfrm rot="5400000" flipH="1" flipV="1">
              <a:off x="6646796" y="4313244"/>
              <a:ext cx="761392" cy="36430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119"/>
            <p:cNvCxnSpPr>
              <a:stCxn id="10" idx="1"/>
              <a:endCxn id="11" idx="0"/>
            </p:cNvCxnSpPr>
            <p:nvPr/>
          </p:nvCxnSpPr>
          <p:spPr>
            <a:xfrm>
              <a:off x="8140299" y="3870089"/>
              <a:ext cx="593905" cy="1446989"/>
            </a:xfrm>
            <a:prstGeom prst="curvedConnector3">
              <a:avLst>
                <a:gd name="adj1" fmla="val 164542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14" idx="1"/>
              <a:endCxn id="6" idx="4"/>
            </p:cNvCxnSpPr>
            <p:nvPr/>
          </p:nvCxnSpPr>
          <p:spPr>
            <a:xfrm flipV="1">
              <a:off x="5051386" y="3184417"/>
              <a:ext cx="140812" cy="37047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hape 99"/>
            <p:cNvCxnSpPr>
              <a:stCxn id="15" idx="7"/>
              <a:endCxn id="6" idx="3"/>
            </p:cNvCxnSpPr>
            <p:nvPr/>
          </p:nvCxnSpPr>
          <p:spPr>
            <a:xfrm rot="5400000" flipH="1" flipV="1">
              <a:off x="4183912" y="3323285"/>
              <a:ext cx="1452927" cy="166456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177"/>
            <p:cNvCxnSpPr>
              <a:stCxn id="14" idx="5"/>
              <a:endCxn id="18" idx="3"/>
            </p:cNvCxnSpPr>
            <p:nvPr/>
          </p:nvCxnSpPr>
          <p:spPr>
            <a:xfrm rot="10800000">
              <a:off x="2609942" y="1753005"/>
              <a:ext cx="324505" cy="1291955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hape 99"/>
            <p:cNvCxnSpPr>
              <a:stCxn id="14" idx="2"/>
              <a:endCxn id="10" idx="5"/>
            </p:cNvCxnSpPr>
            <p:nvPr/>
          </p:nvCxnSpPr>
          <p:spPr>
            <a:xfrm rot="5400000" flipH="1" flipV="1">
              <a:off x="5490714" y="2473783"/>
              <a:ext cx="397923" cy="2580731"/>
            </a:xfrm>
            <a:prstGeom prst="curvedConnector4">
              <a:avLst>
                <a:gd name="adj1" fmla="val -57499"/>
                <a:gd name="adj2" fmla="val 60152"/>
              </a:avLst>
            </a:prstGeom>
            <a:ln w="381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7-Point Star 45"/>
            <p:cNvSpPr/>
            <p:nvPr/>
          </p:nvSpPr>
          <p:spPr>
            <a:xfrm>
              <a:off x="4679425" y="1523899"/>
              <a:ext cx="1659260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chemeClr val="tx1"/>
                  </a:solidFill>
                </a:rPr>
                <a:t>Planning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Curved Connector 288"/>
            <p:cNvCxnSpPr>
              <a:stCxn id="14" idx="0"/>
              <a:endCxn id="46" idx="3"/>
            </p:cNvCxnSpPr>
            <p:nvPr/>
          </p:nvCxnSpPr>
          <p:spPr>
            <a:xfrm flipV="1">
              <a:off x="4818717" y="2209497"/>
              <a:ext cx="321443" cy="835464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7-Point Star 47"/>
            <p:cNvSpPr/>
            <p:nvPr/>
          </p:nvSpPr>
          <p:spPr>
            <a:xfrm>
              <a:off x="2773725" y="1753005"/>
              <a:ext cx="1908762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chemeClr val="tx1"/>
                  </a:solidFill>
                </a:rPr>
                <a:t>Mental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smtClean="0">
                  <a:solidFill>
                    <a:schemeClr val="tx1"/>
                  </a:solidFill>
                </a:rPr>
                <a:t>Simulation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Curved Connector 48"/>
            <p:cNvCxnSpPr>
              <a:stCxn id="14" idx="6"/>
              <a:endCxn id="48" idx="2"/>
            </p:cNvCxnSpPr>
            <p:nvPr/>
          </p:nvCxnSpPr>
          <p:spPr>
            <a:xfrm rot="5400000" flipH="1" flipV="1">
              <a:off x="3824761" y="2491189"/>
              <a:ext cx="380697" cy="275523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hape 29"/>
            <p:cNvCxnSpPr>
              <a:stCxn id="18" idx="1"/>
              <a:endCxn id="48" idx="6"/>
            </p:cNvCxnSpPr>
            <p:nvPr/>
          </p:nvCxnSpPr>
          <p:spPr>
            <a:xfrm>
              <a:off x="3431918" y="1515286"/>
              <a:ext cx="296952" cy="237720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Slide Number Placeholder 5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BDFC80-F848-4074-9D09-2D86F6358E7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3" name="Footer Placeholder 5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91000" y="5105400"/>
            <a:ext cx="2057400" cy="1298377"/>
          </a:xfrm>
          <a:prstGeom prst="wedgeEllipseCallout">
            <a:avLst>
              <a:gd name="adj1" fmla="val 52961"/>
              <a:gd name="adj2" fmla="val -10293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Non Linear Predictive Displays</a:t>
            </a:r>
            <a:endParaRPr lang="en-US" b="1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5791200" y="1219200"/>
            <a:ext cx="2971800" cy="1168539"/>
          </a:xfrm>
          <a:prstGeom prst="wedgeEllipseCallout">
            <a:avLst>
              <a:gd name="adj1" fmla="val -44758"/>
              <a:gd name="adj2" fmla="val 14920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Intelligent Strategic Selection (Google, Facebook)</a:t>
            </a:r>
            <a:endParaRPr lang="en-US" sz="1600" b="1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990600" y="838200"/>
            <a:ext cx="2057400" cy="519351"/>
          </a:xfrm>
          <a:prstGeom prst="wedgeEllipseCallout">
            <a:avLst>
              <a:gd name="adj1" fmla="val 84828"/>
              <a:gd name="adj2" fmla="val 35317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Mobile IT</a:t>
            </a:r>
            <a:endParaRPr lang="en-US" b="1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1447800"/>
            <a:ext cx="2895600" cy="1731169"/>
          </a:xfrm>
          <a:prstGeom prst="wedgeEllipseCallout">
            <a:avLst>
              <a:gd name="adj1" fmla="val 51329"/>
              <a:gd name="adj2" fmla="val 8369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FF00"/>
                </a:solidFill>
              </a:rPr>
              <a:t>Expertise will always be needed, but mere mortals can do much more with </a:t>
            </a:r>
            <a:r>
              <a:rPr lang="en-US" b="1" i="1" dirty="0" smtClean="0">
                <a:solidFill>
                  <a:srgbClr val="FFFF00"/>
                </a:solidFill>
              </a:rPr>
              <a:t>ErgoTechnology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71600" y="5334000"/>
            <a:ext cx="2362200" cy="1168539"/>
          </a:xfrm>
          <a:prstGeom prst="wedgeEllipseCallout">
            <a:avLst>
              <a:gd name="adj1" fmla="val 116476"/>
              <a:gd name="adj2" fmla="val -13150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Sensing / perceiving Technology</a:t>
            </a:r>
            <a:endParaRPr lang="en-US" sz="16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76600" y="1143000"/>
            <a:ext cx="2362200" cy="1168539"/>
          </a:xfrm>
          <a:prstGeom prst="wedgeEllipseCallout">
            <a:avLst>
              <a:gd name="adj1" fmla="val 13859"/>
              <a:gd name="adj2" fmla="val 17264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Intelligent Chunking</a:t>
            </a:r>
          </a:p>
          <a:p>
            <a:pPr algn="ctr"/>
            <a:r>
              <a:rPr lang="en-US" sz="1600" b="1" i="1" dirty="0" smtClean="0"/>
              <a:t>Displays</a:t>
            </a:r>
            <a:endParaRPr lang="en-US" sz="1600" b="1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152400" y="3962400"/>
            <a:ext cx="2362200" cy="1514773"/>
          </a:xfrm>
          <a:prstGeom prst="wedgeEllipseCallout">
            <a:avLst>
              <a:gd name="adj1" fmla="val 122320"/>
              <a:gd name="adj2" fmla="val -9607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User friendly portable simulators / simulations</a:t>
            </a:r>
            <a:endParaRPr lang="en-US" sz="1600" b="1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7086600" y="4800600"/>
            <a:ext cx="2057400" cy="1644610"/>
          </a:xfrm>
          <a:prstGeom prst="wedgeEllipseCallout">
            <a:avLst>
              <a:gd name="adj1" fmla="val -49345"/>
              <a:gd name="adj2" fmla="val -8230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Automation with supervisory friendly Interfaces</a:t>
            </a:r>
            <a:endParaRPr lang="en-US" sz="1400" b="1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7010400" y="2514600"/>
            <a:ext cx="2057400" cy="1298377"/>
          </a:xfrm>
          <a:prstGeom prst="wedgeEllipseCallout">
            <a:avLst>
              <a:gd name="adj1" fmla="val -59827"/>
              <a:gd name="adj2" fmla="val 5452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Objective Risk Analysis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Car of the Future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08C97-5C44-42B1-8FCD-9B2B529C7F0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8610" name="Picture 2" descr="http://www.topnews.in/law/files/Traffic-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324850" cy="4972050"/>
          </a:xfrm>
          <a:prstGeom prst="rect">
            <a:avLst/>
          </a:prstGeom>
          <a:noFill/>
        </p:spPr>
      </p:pic>
      <p:pic>
        <p:nvPicPr>
          <p:cNvPr id="68612" name="Picture 4" descr="http://click.infospace.com/ClickHandler.ashx?du=http%3a%2f%2fwww.komplettblog.ie%2fwp-content%2fuploads%2fjobs-ipad.jpg&amp;ru=http%3a%2f%2fwww.komplettblog.ie%2fwp-content%2fuploads%2fjobs-ipad.jpg&amp;ld=20120529&amp;ap=13&amp;app=1&amp;c=facemoods.v2.1.tbar&amp;s=facemoodsv2&amp;coi=372380&amp;cop=main-title&amp;euip=137.132.3.9&amp;npp=13&amp;p=0&amp;pp=0&amp;pvaid=af0e0907e1c74116bae72fecc812b91d&amp;ep=13&amp;mid=9&amp;hash=CF974D66B3432A1C7BBC49B84043DFC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14600"/>
            <a:ext cx="3132282" cy="1722755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dirty="0" smtClean="0"/>
              <a:t>The Airplane of the Future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08C97-5C44-42B1-8FCD-9B2B529C7F0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2706" name="Picture 2" descr="http://3.bp.blogspot.com/_MpnA9si4GMs/SxPz58HSW8I/AAAAAAAAFiM/9GNsVxVGYDk/s1600/airbus-a38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7620000" cy="4067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990600"/>
            <a:ext cx="2057400" cy="2207240"/>
          </a:xfrm>
          <a:prstGeom prst="wedgeEllipseCallout">
            <a:avLst>
              <a:gd name="adj1" fmla="val 28224"/>
              <a:gd name="adj2" fmla="val 1324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Look, no Pilot!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Student of the Future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08C97-5C44-42B1-8FCD-9B2B529C7F0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1682" name="Picture 2" descr="http://click.infospace.com/ClickHandler.ashx?du=http%3a%2f%2fwww.murfsystems.com%2fuploadedFiles%2fE-Learning.png&amp;ru=http%3a%2f%2fwww.murfsystems.com%2fuploadedFiles%2fE-Learning.png&amp;ld=20120529&amp;ap=6&amp;app=1&amp;c=facemoods.v2.1.tbar&amp;s=facemoodsv2&amp;coi=372380&amp;cop=main-title&amp;euip=137.132.3.9&amp;npp=6&amp;p=0&amp;pp=0&amp;pvaid=0a81028e30a0473cb26c9591e01b35be&amp;ep=6&amp;mid=9&amp;hash=66FD25A32D876544C89B55EA566697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3962400" cy="4258101"/>
          </a:xfrm>
          <a:prstGeom prst="rect">
            <a:avLst/>
          </a:prstGeom>
          <a:noFill/>
        </p:spPr>
      </p:pic>
      <p:pic>
        <p:nvPicPr>
          <p:cNvPr id="71684" name="Picture 4" descr="http://click.infospace.com/ClickHandler.ashx?du=http%3a%2f%2fwww.sophiescartoons.com%2fJpegs%2fisland.jpg&amp;ru=http%3a%2f%2fwww.sophiescartoons.com%2fJpegs%2fisland.jpg&amp;ld=20120529&amp;ap=20&amp;app=1&amp;c=facemoods.v2.1.tbar&amp;s=facemoodsv2&amp;coi=372380&amp;cop=main-title&amp;euip=137.132.3.9&amp;npp=20&amp;p=0&amp;pp=0&amp;pvaid=9da073b11288406eafeb481f211c92cb&amp;ep=20&amp;mid=9&amp;hash=260560EF117C52E6539E74CA6D2C88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4572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itle 5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057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en-US" sz="3200" b="1" i="1" dirty="0" smtClean="0"/>
              <a:t>Knowledge Awareness needs ErgoTechnology to defeat Fallible Fuzziness</a:t>
            </a:r>
          </a:p>
        </p:txBody>
      </p:sp>
      <p:sp>
        <p:nvSpPr>
          <p:cNvPr id="389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F1B8-3BB3-4299-B4C6-A96ED1FDC29C}" type="slidenum">
              <a:rPr lang="en-US"/>
              <a:pPr>
                <a:defRPr/>
              </a:pPr>
              <a:t>48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" y="2667000"/>
            <a:ext cx="8991600" cy="3551238"/>
            <a:chOff x="416473" y="533400"/>
            <a:chExt cx="8816733" cy="5424488"/>
          </a:xfrm>
        </p:grpSpPr>
        <p:sp>
          <p:nvSpPr>
            <p:cNvPr id="3" name="10-Point Star 2"/>
            <p:cNvSpPr/>
            <p:nvPr/>
          </p:nvSpPr>
          <p:spPr>
            <a:xfrm>
              <a:off x="416473" y="684989"/>
              <a:ext cx="1363839" cy="687320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00"/>
                  </a:solidFill>
                </a:rPr>
                <a:t>Knowledge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10-Point Star 3"/>
            <p:cNvSpPr/>
            <p:nvPr/>
          </p:nvSpPr>
          <p:spPr>
            <a:xfrm>
              <a:off x="3693665" y="533400"/>
              <a:ext cx="1362308" cy="685597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rgbClr val="FFFF00"/>
                  </a:solidFill>
                </a:rPr>
                <a:t>Strategy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10-Point Star 4"/>
            <p:cNvSpPr/>
            <p:nvPr/>
          </p:nvSpPr>
          <p:spPr>
            <a:xfrm>
              <a:off x="5418745" y="533400"/>
              <a:ext cx="1712835" cy="642533"/>
            </a:xfrm>
            <a:prstGeom prst="star10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rgbClr val="FFFF00"/>
                  </a:solidFill>
                </a:rPr>
                <a:t>Tactics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7-Point Star 5"/>
            <p:cNvSpPr/>
            <p:nvPr/>
          </p:nvSpPr>
          <p:spPr>
            <a:xfrm>
              <a:off x="5192203" y="2743505"/>
              <a:ext cx="1983765" cy="685597"/>
            </a:xfrm>
            <a:prstGeom prst="star7">
              <a:avLst/>
            </a:prstGeom>
            <a:solidFill>
              <a:srgbClr val="FFC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Attending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7-Point Star 6"/>
            <p:cNvSpPr/>
            <p:nvPr/>
          </p:nvSpPr>
          <p:spPr>
            <a:xfrm>
              <a:off x="4535541" y="4648707"/>
              <a:ext cx="1380676" cy="470271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</a:rPr>
                <a:t>Perceiving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7-Point Star 7"/>
            <p:cNvSpPr/>
            <p:nvPr/>
          </p:nvSpPr>
          <p:spPr>
            <a:xfrm>
              <a:off x="4800349" y="5485894"/>
              <a:ext cx="1826105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</a:rPr>
                <a:t>Understanding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7-Point Star 8"/>
            <p:cNvSpPr/>
            <p:nvPr/>
          </p:nvSpPr>
          <p:spPr>
            <a:xfrm>
              <a:off x="6155003" y="4876091"/>
              <a:ext cx="1380676" cy="471994"/>
            </a:xfrm>
            <a:prstGeom prst="star7">
              <a:avLst/>
            </a:prstGeom>
            <a:solidFill>
              <a:srgbClr val="FF7C8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</a:rPr>
                <a:t>Predicting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7-Point Star 9"/>
            <p:cNvSpPr/>
            <p:nvPr/>
          </p:nvSpPr>
          <p:spPr>
            <a:xfrm>
              <a:off x="6852995" y="3429102"/>
              <a:ext cx="1287304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Deciding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7-Point Star 10"/>
            <p:cNvSpPr/>
            <p:nvPr/>
          </p:nvSpPr>
          <p:spPr>
            <a:xfrm>
              <a:off x="7257095" y="5180992"/>
              <a:ext cx="1639361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Responding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7102496" y="4268011"/>
              <a:ext cx="2130710" cy="785509"/>
            </a:xfrm>
            <a:prstGeom prst="irregularSeal1">
              <a:avLst/>
            </a:prstGeom>
            <a:solidFill>
              <a:schemeClr val="tx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Controlling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0-Point Star 12"/>
            <p:cNvSpPr/>
            <p:nvPr/>
          </p:nvSpPr>
          <p:spPr>
            <a:xfrm>
              <a:off x="416473" y="2057907"/>
              <a:ext cx="1294958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00"/>
                  </a:solidFill>
                </a:rPr>
                <a:t>Expertise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7-Point Star 13"/>
            <p:cNvSpPr/>
            <p:nvPr/>
          </p:nvSpPr>
          <p:spPr>
            <a:xfrm>
              <a:off x="2701783" y="2819299"/>
              <a:ext cx="2349598" cy="1143811"/>
            </a:xfrm>
            <a:prstGeom prst="star7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Operational Memory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83934" y="4800297"/>
              <a:ext cx="1399044" cy="558124"/>
            </a:xfrm>
            <a:prstGeom prst="ellipse">
              <a:avLst/>
            </a:prstGeom>
            <a:solidFill>
              <a:srgbClr val="0070C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rgbClr val="FFFF00"/>
                  </a:solidFill>
                </a:rPr>
                <a:t>Feedback</a:t>
              </a:r>
              <a:endParaRPr lang="en-US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7-Point Star 15"/>
            <p:cNvSpPr/>
            <p:nvPr/>
          </p:nvSpPr>
          <p:spPr>
            <a:xfrm>
              <a:off x="563419" y="4584970"/>
              <a:ext cx="1671506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Adapting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7-Point Star 16"/>
            <p:cNvSpPr/>
            <p:nvPr/>
          </p:nvSpPr>
          <p:spPr>
            <a:xfrm>
              <a:off x="636891" y="3275789"/>
              <a:ext cx="1682221" cy="687320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Learning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0-Point Star 17"/>
            <p:cNvSpPr/>
            <p:nvPr/>
          </p:nvSpPr>
          <p:spPr>
            <a:xfrm>
              <a:off x="1787965" y="1067408"/>
              <a:ext cx="1643953" cy="685597"/>
            </a:xfrm>
            <a:prstGeom prst="star10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00"/>
                  </a:solidFill>
                </a:rPr>
                <a:t>Long Term Memory</a:t>
              </a:r>
              <a:endParaRPr 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7-Point Star 18"/>
            <p:cNvSpPr/>
            <p:nvPr/>
          </p:nvSpPr>
          <p:spPr>
            <a:xfrm>
              <a:off x="5492217" y="3963110"/>
              <a:ext cx="1610278" cy="685597"/>
            </a:xfrm>
            <a:prstGeom prst="star7">
              <a:avLst/>
            </a:prstGeom>
            <a:solidFill>
              <a:srgbClr val="FF00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Situation Awareness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7-Point Star 19"/>
            <p:cNvSpPr/>
            <p:nvPr/>
          </p:nvSpPr>
          <p:spPr>
            <a:xfrm>
              <a:off x="6879016" y="1372310"/>
              <a:ext cx="1334755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/>
                <a:t>Noise</a:t>
              </a:r>
              <a:endParaRPr lang="en-US" sz="1000" b="1" dirty="0"/>
            </a:p>
          </p:txBody>
        </p:sp>
        <p:sp>
          <p:nvSpPr>
            <p:cNvPr id="21" name="7-Point Star 20"/>
            <p:cNvSpPr/>
            <p:nvPr/>
          </p:nvSpPr>
          <p:spPr>
            <a:xfrm>
              <a:off x="7299954" y="2438603"/>
              <a:ext cx="1630177" cy="685597"/>
            </a:xfrm>
            <a:prstGeom prst="star7">
              <a:avLst/>
            </a:prstGeom>
            <a:solidFill>
              <a:schemeClr val="bg1">
                <a:lumMod val="5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/>
                <a:t>Distraction</a:t>
              </a:r>
              <a:endParaRPr lang="en-US" sz="1000" b="1" dirty="0"/>
            </a:p>
          </p:txBody>
        </p:sp>
        <p:cxnSp>
          <p:nvCxnSpPr>
            <p:cNvPr id="22" name="Shape 27"/>
            <p:cNvCxnSpPr>
              <a:stCxn id="20" idx="3"/>
              <a:endCxn id="6" idx="0"/>
            </p:cNvCxnSpPr>
            <p:nvPr/>
          </p:nvCxnSpPr>
          <p:spPr>
            <a:xfrm rot="5400000">
              <a:off x="6703758" y="2333668"/>
              <a:ext cx="821385" cy="269870"/>
            </a:xfrm>
            <a:prstGeom prst="curvedConnector2">
              <a:avLst/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8"/>
            <p:cNvCxnSpPr>
              <a:stCxn id="17" idx="5"/>
              <a:endCxn id="13" idx="3"/>
            </p:cNvCxnSpPr>
            <p:nvPr/>
          </p:nvCxnSpPr>
          <p:spPr>
            <a:xfrm rot="10800000" flipH="1">
              <a:off x="803736" y="2743505"/>
              <a:ext cx="260216" cy="668371"/>
            </a:xfrm>
            <a:prstGeom prst="curvedConnector4">
              <a:avLst>
                <a:gd name="adj1" fmla="val -84881"/>
                <a:gd name="adj2" fmla="val 60148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9"/>
            <p:cNvCxnSpPr>
              <a:stCxn id="13" idx="7"/>
              <a:endCxn id="3" idx="4"/>
            </p:cNvCxnSpPr>
            <p:nvPr/>
          </p:nvCxnSpPr>
          <p:spPr>
            <a:xfrm rot="5400000" flipH="1" flipV="1">
              <a:off x="262308" y="1708986"/>
              <a:ext cx="816515" cy="12245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30"/>
            <p:cNvCxnSpPr>
              <a:stCxn id="3" idx="0"/>
              <a:endCxn id="18" idx="7"/>
            </p:cNvCxnSpPr>
            <p:nvPr/>
          </p:nvCxnSpPr>
          <p:spPr>
            <a:xfrm>
              <a:off x="1780312" y="922709"/>
              <a:ext cx="321443" cy="210158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33"/>
            <p:cNvCxnSpPr>
              <a:stCxn id="6" idx="2"/>
              <a:endCxn id="19" idx="6"/>
            </p:cNvCxnSpPr>
            <p:nvPr/>
          </p:nvCxnSpPr>
          <p:spPr>
            <a:xfrm rot="5400000">
              <a:off x="6194433" y="3532030"/>
              <a:ext cx="534005" cy="32815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34"/>
            <p:cNvCxnSpPr>
              <a:endCxn id="7" idx="6"/>
            </p:cNvCxnSpPr>
            <p:nvPr/>
          </p:nvCxnSpPr>
          <p:spPr>
            <a:xfrm rot="10800000" flipV="1">
              <a:off x="5225879" y="4083692"/>
              <a:ext cx="557169" cy="565015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35"/>
            <p:cNvCxnSpPr/>
            <p:nvPr/>
          </p:nvCxnSpPr>
          <p:spPr>
            <a:xfrm rot="16200000" flipH="1">
              <a:off x="4787368" y="5371532"/>
              <a:ext cx="384142" cy="306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36"/>
            <p:cNvCxnSpPr>
              <a:endCxn id="9" idx="2"/>
            </p:cNvCxnSpPr>
            <p:nvPr/>
          </p:nvCxnSpPr>
          <p:spPr>
            <a:xfrm flipV="1">
              <a:off x="6626454" y="5348085"/>
              <a:ext cx="525024" cy="427206"/>
            </a:xfrm>
            <a:prstGeom prst="curvedConnector2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hape 37"/>
            <p:cNvCxnSpPr>
              <a:stCxn id="21" idx="4"/>
              <a:endCxn id="6" idx="1"/>
            </p:cNvCxnSpPr>
            <p:nvPr/>
          </p:nvCxnSpPr>
          <p:spPr>
            <a:xfrm rot="10800000" flipV="1">
              <a:off x="7175974" y="2879515"/>
              <a:ext cx="123977" cy="3049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84877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74"/>
            <p:cNvCxnSpPr>
              <a:stCxn id="46" idx="5"/>
              <a:endCxn id="4" idx="4"/>
            </p:cNvCxnSpPr>
            <p:nvPr/>
          </p:nvCxnSpPr>
          <p:spPr>
            <a:xfrm rot="10800000">
              <a:off x="3953882" y="1153538"/>
              <a:ext cx="889326" cy="506446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75"/>
            <p:cNvCxnSpPr>
              <a:stCxn id="46" idx="0"/>
              <a:endCxn id="5" idx="3"/>
            </p:cNvCxnSpPr>
            <p:nvPr/>
          </p:nvCxnSpPr>
          <p:spPr>
            <a:xfrm flipV="1">
              <a:off x="6174902" y="1175933"/>
              <a:ext cx="101025" cy="484052"/>
            </a:xfrm>
            <a:prstGeom prst="curvedConnector4">
              <a:avLst>
                <a:gd name="adj1" fmla="val 218092"/>
                <a:gd name="adj2" fmla="val 64047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hape 76"/>
            <p:cNvCxnSpPr>
              <a:stCxn id="4" idx="1"/>
              <a:endCxn id="5" idx="6"/>
            </p:cNvCxnSpPr>
            <p:nvPr/>
          </p:nvCxnSpPr>
          <p:spPr>
            <a:xfrm flipV="1">
              <a:off x="5055973" y="755617"/>
              <a:ext cx="362771" cy="227384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77"/>
            <p:cNvCxnSpPr>
              <a:stCxn id="18" idx="0"/>
              <a:endCxn id="4" idx="6"/>
            </p:cNvCxnSpPr>
            <p:nvPr/>
          </p:nvCxnSpPr>
          <p:spPr>
            <a:xfrm flipV="1">
              <a:off x="3431918" y="771120"/>
              <a:ext cx="261747" cy="532286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98"/>
            <p:cNvCxnSpPr>
              <a:stCxn id="16" idx="0"/>
              <a:endCxn id="14" idx="3"/>
            </p:cNvCxnSpPr>
            <p:nvPr/>
          </p:nvCxnSpPr>
          <p:spPr>
            <a:xfrm flipV="1">
              <a:off x="2069393" y="3963116"/>
              <a:ext cx="1284356" cy="757645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99"/>
            <p:cNvCxnSpPr>
              <a:stCxn id="15" idx="2"/>
              <a:endCxn id="16" idx="1"/>
            </p:cNvCxnSpPr>
            <p:nvPr/>
          </p:nvCxnSpPr>
          <p:spPr>
            <a:xfrm rot="10800000">
              <a:off x="2234930" y="5025883"/>
              <a:ext cx="649005" cy="534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100"/>
            <p:cNvCxnSpPr>
              <a:stCxn id="11" idx="3"/>
              <a:endCxn id="15" idx="4"/>
            </p:cNvCxnSpPr>
            <p:nvPr/>
          </p:nvCxnSpPr>
          <p:spPr>
            <a:xfrm rot="5400000" flipH="1">
              <a:off x="5393498" y="3548379"/>
              <a:ext cx="508168" cy="4128251"/>
            </a:xfrm>
            <a:prstGeom prst="curvedConnector3">
              <a:avLst>
                <a:gd name="adj1" fmla="val -44859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101"/>
            <p:cNvCxnSpPr>
              <a:stCxn id="17" idx="1"/>
              <a:endCxn id="14" idx="4"/>
            </p:cNvCxnSpPr>
            <p:nvPr/>
          </p:nvCxnSpPr>
          <p:spPr>
            <a:xfrm flipV="1">
              <a:off x="2319112" y="3554852"/>
              <a:ext cx="382671" cy="163648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112"/>
            <p:cNvCxnSpPr>
              <a:stCxn id="16" idx="6"/>
              <a:endCxn id="17" idx="3"/>
            </p:cNvCxnSpPr>
            <p:nvPr/>
          </p:nvCxnSpPr>
          <p:spPr>
            <a:xfrm rot="16200000" flipV="1">
              <a:off x="940495" y="4126293"/>
              <a:ext cx="621857" cy="29549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119"/>
            <p:cNvCxnSpPr>
              <a:stCxn id="9" idx="6"/>
              <a:endCxn id="10" idx="3"/>
            </p:cNvCxnSpPr>
            <p:nvPr/>
          </p:nvCxnSpPr>
          <p:spPr>
            <a:xfrm rot="5400000" flipH="1" flipV="1">
              <a:off x="6646796" y="4313244"/>
              <a:ext cx="761392" cy="36430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119"/>
            <p:cNvCxnSpPr>
              <a:stCxn id="10" idx="1"/>
              <a:endCxn id="11" idx="0"/>
            </p:cNvCxnSpPr>
            <p:nvPr/>
          </p:nvCxnSpPr>
          <p:spPr>
            <a:xfrm>
              <a:off x="8140299" y="3870089"/>
              <a:ext cx="593905" cy="1446989"/>
            </a:xfrm>
            <a:prstGeom prst="curvedConnector3">
              <a:avLst>
                <a:gd name="adj1" fmla="val 164542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14" idx="1"/>
              <a:endCxn id="6" idx="4"/>
            </p:cNvCxnSpPr>
            <p:nvPr/>
          </p:nvCxnSpPr>
          <p:spPr>
            <a:xfrm flipV="1">
              <a:off x="5051386" y="3184417"/>
              <a:ext cx="140812" cy="37047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hape 99"/>
            <p:cNvCxnSpPr>
              <a:stCxn id="15" idx="7"/>
              <a:endCxn id="6" idx="3"/>
            </p:cNvCxnSpPr>
            <p:nvPr/>
          </p:nvCxnSpPr>
          <p:spPr>
            <a:xfrm rot="5400000" flipH="1" flipV="1">
              <a:off x="4183912" y="3323285"/>
              <a:ext cx="1452927" cy="166456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177"/>
            <p:cNvCxnSpPr>
              <a:stCxn id="14" idx="5"/>
              <a:endCxn id="18" idx="3"/>
            </p:cNvCxnSpPr>
            <p:nvPr/>
          </p:nvCxnSpPr>
          <p:spPr>
            <a:xfrm rot="10800000">
              <a:off x="2609942" y="1753005"/>
              <a:ext cx="324505" cy="1291955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hape 99"/>
            <p:cNvCxnSpPr>
              <a:stCxn id="14" idx="2"/>
              <a:endCxn id="10" idx="5"/>
            </p:cNvCxnSpPr>
            <p:nvPr/>
          </p:nvCxnSpPr>
          <p:spPr>
            <a:xfrm rot="5400000" flipH="1" flipV="1">
              <a:off x="5490714" y="2473783"/>
              <a:ext cx="397923" cy="2580731"/>
            </a:xfrm>
            <a:prstGeom prst="curvedConnector4">
              <a:avLst>
                <a:gd name="adj1" fmla="val -57499"/>
                <a:gd name="adj2" fmla="val 60152"/>
              </a:avLst>
            </a:prstGeom>
            <a:ln w="381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7-Point Star 45"/>
            <p:cNvSpPr/>
            <p:nvPr/>
          </p:nvSpPr>
          <p:spPr>
            <a:xfrm>
              <a:off x="4679425" y="1523899"/>
              <a:ext cx="1659260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Planning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Curved Connector 288"/>
            <p:cNvCxnSpPr>
              <a:stCxn id="14" idx="0"/>
              <a:endCxn id="46" idx="3"/>
            </p:cNvCxnSpPr>
            <p:nvPr/>
          </p:nvCxnSpPr>
          <p:spPr>
            <a:xfrm flipV="1">
              <a:off x="4818717" y="2209497"/>
              <a:ext cx="321443" cy="835464"/>
            </a:xfrm>
            <a:prstGeom prst="curvedConnector2">
              <a:avLst/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7-Point Star 47"/>
            <p:cNvSpPr/>
            <p:nvPr/>
          </p:nvSpPr>
          <p:spPr>
            <a:xfrm>
              <a:off x="2773725" y="1753005"/>
              <a:ext cx="1908762" cy="685597"/>
            </a:xfrm>
            <a:prstGeom prst="star7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Mental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tx1"/>
                  </a:solidFill>
                </a:rPr>
                <a:t>Simulation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Curved Connector 48"/>
            <p:cNvCxnSpPr>
              <a:stCxn id="14" idx="6"/>
              <a:endCxn id="48" idx="2"/>
            </p:cNvCxnSpPr>
            <p:nvPr/>
          </p:nvCxnSpPr>
          <p:spPr>
            <a:xfrm rot="5400000" flipH="1" flipV="1">
              <a:off x="3824761" y="2491189"/>
              <a:ext cx="380697" cy="275523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hape 29"/>
            <p:cNvCxnSpPr>
              <a:stCxn id="18" idx="1"/>
              <a:endCxn id="48" idx="6"/>
            </p:cNvCxnSpPr>
            <p:nvPr/>
          </p:nvCxnSpPr>
          <p:spPr>
            <a:xfrm>
              <a:off x="3431918" y="1515286"/>
              <a:ext cx="296952" cy="237720"/>
            </a:xfrm>
            <a:prstGeom prst="curvedConnector2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Slide Number Placeholder 5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BDFC80-F848-4074-9D09-2D86F6358E7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3" name="Footer Placeholder 5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2438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Landing an Airplane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3100" b="1" dirty="0" smtClean="0"/>
              <a:t>Lots of Information </a:t>
            </a:r>
            <a:r>
              <a:rPr lang="en-US" sz="2700" dirty="0" smtClean="0"/>
              <a:t>– </a:t>
            </a:r>
            <a:r>
              <a:rPr lang="en-US" sz="2000" dirty="0" smtClean="0"/>
              <a:t>Attitude, Altitude, Heading and Airspeed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Plus</a:t>
            </a:r>
            <a:r>
              <a:rPr lang="en-US" sz="2700" dirty="0" smtClean="0"/>
              <a:t> </a:t>
            </a:r>
            <a:r>
              <a:rPr lang="en-US" sz="2400" dirty="0" smtClean="0"/>
              <a:t>ATC, Radio, </a:t>
            </a:r>
            <a:r>
              <a:rPr lang="en-US" sz="2000" dirty="0" smtClean="0"/>
              <a:t>ILS, DME, VOR, GPS, AWAS and Synthetic Vision etc. etc.</a:t>
            </a:r>
            <a:endParaRPr lang="en-US" b="1" dirty="0"/>
          </a:p>
        </p:txBody>
      </p:sp>
      <p:sp>
        <p:nvSpPr>
          <p:cNvPr id="163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46CE4-FEA2-4732-9572-9F7D9620C1ED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 descr="San Luis Obispo 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000" y="3124200"/>
            <a:ext cx="44450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48FBC7-5879-4CDB-ABF3-9ED59F1E033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pic>
        <p:nvPicPr>
          <p:cNvPr id="8" name="Picture 4" descr="San Luis Obispo 0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57550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381000" y="2895600"/>
            <a:ext cx="1295400" cy="914400"/>
          </a:xfrm>
          <a:prstGeom prst="wedgeRoundRectCallout">
            <a:avLst>
              <a:gd name="adj1" fmla="val 106651"/>
              <a:gd name="adj2" fmla="val 180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There’s the runway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019800" y="2895600"/>
            <a:ext cx="1295400" cy="914400"/>
          </a:xfrm>
          <a:prstGeom prst="wedgeRoundRectCallout">
            <a:avLst>
              <a:gd name="adj1" fmla="val -17304"/>
              <a:gd name="adj2" fmla="val 145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Final approach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52400"/>
            <a:ext cx="3505200" cy="116853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Too much information for the novice, usually OK for the expert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Fuzzy Awareness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DE763-C79D-4329-A414-C46D9E0F34D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2000" y="838200"/>
            <a:ext cx="7924800" cy="549646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But what if the airport has no tower, the engine, flight instruments or radios malfunction, the pilot brought the wrong chart or checklist, there is a low cloud base, </a:t>
            </a:r>
            <a:r>
              <a:rPr lang="en-US" sz="2800" b="1" i="1" dirty="0" smtClean="0"/>
              <a:t>a family of coyotes is walking up the runway</a:t>
            </a:r>
            <a:r>
              <a:rPr lang="en-US" sz="2400" i="1" dirty="0" smtClean="0"/>
              <a:t>, the landing is at an unfamiliar airport, there is a substantial crosswind, or the student is on his or her first solo cross country flight?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4"/>
          <p:cNvPicPr>
            <a:picLocks noChangeAspect="1" noChangeArrowheads="1"/>
          </p:cNvPicPr>
          <p:nvPr/>
        </p:nvPicPr>
        <p:blipFill>
          <a:blip r:embed="rId3" cstate="print"/>
          <a:srcRect t="15625" r="6250" b="8333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AutoShape 5"/>
          <p:cNvSpPr>
            <a:spLocks noChangeArrowheads="1"/>
          </p:cNvSpPr>
          <p:nvPr/>
        </p:nvSpPr>
        <p:spPr bwMode="auto">
          <a:xfrm>
            <a:off x="6019800" y="1219200"/>
            <a:ext cx="2895600" cy="1143000"/>
          </a:xfrm>
          <a:prstGeom prst="wedgeRoundRectCallout">
            <a:avLst>
              <a:gd name="adj1" fmla="val -27112"/>
              <a:gd name="adj2" fmla="val 1778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The last three landings were </a:t>
            </a:r>
            <a:r>
              <a:rPr lang="en-US" dirty="0" smtClean="0"/>
              <a:t>solo – look at that </a:t>
            </a:r>
            <a:r>
              <a:rPr lang="en-US" sz="2400" b="1" dirty="0" smtClean="0"/>
              <a:t>heart rate!</a:t>
            </a:r>
            <a:endParaRPr lang="en-US" b="1" dirty="0"/>
          </a:p>
        </p:txBody>
      </p:sp>
      <p:sp>
        <p:nvSpPr>
          <p:cNvPr id="133124" name="AutoShape 7"/>
          <p:cNvSpPr>
            <a:spLocks noChangeArrowheads="1"/>
          </p:cNvSpPr>
          <p:nvPr/>
        </p:nvSpPr>
        <p:spPr bwMode="auto">
          <a:xfrm>
            <a:off x="1600200" y="6172200"/>
            <a:ext cx="2590800" cy="381000"/>
          </a:xfrm>
          <a:prstGeom prst="wedgeRoundRectCallout">
            <a:avLst>
              <a:gd name="adj1" fmla="val 24872"/>
              <a:gd name="adj2" fmla="val -1397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Go around practice</a:t>
            </a:r>
          </a:p>
        </p:txBody>
      </p:sp>
      <p:sp>
        <p:nvSpPr>
          <p:cNvPr id="133125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3352800" cy="194756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A novice on his first solo flight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352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Altitude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419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Heart Rate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28600"/>
            <a:ext cx="2667000" cy="649188"/>
          </a:xfrm>
          <a:prstGeom prst="wedgeEllipseCallout">
            <a:avLst>
              <a:gd name="adj1" fmla="val -66116"/>
              <a:gd name="adj2" fmla="val 62500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Flight path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AD5B4-C306-4737-8C17-96F217FDDF7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810000" y="457200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libri" pitchFamily="34" charset="0"/>
              </a:rPr>
              <a:t>The Airbus </a:t>
            </a:r>
            <a:r>
              <a:rPr lang="en-US" sz="4000" b="1" dirty="0" smtClean="0">
                <a:latin typeface="Calibri" pitchFamily="34" charset="0"/>
              </a:rPr>
              <a:t>A-380</a:t>
            </a:r>
          </a:p>
        </p:txBody>
      </p:sp>
      <p:pic>
        <p:nvPicPr>
          <p:cNvPr id="30724" name="Picture 4" descr="800px-Airbus_A380_cockp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DC00F8-C6D5-4589-B8DC-303A140FC75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9600"/>
            <a:ext cx="3733800" cy="315938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Calibri" pitchFamily="34" charset="0"/>
              </a:rPr>
              <a:t>A lot more information</a:t>
            </a:r>
          </a:p>
          <a:p>
            <a:pPr algn="ctr"/>
            <a:endParaRPr lang="en-US" sz="2800" b="1" i="1" dirty="0" smtClean="0">
              <a:latin typeface="Calibri" pitchFamily="34" charset="0"/>
            </a:endParaRPr>
          </a:p>
          <a:p>
            <a:pPr algn="ctr"/>
            <a:r>
              <a:rPr lang="en-US" sz="2800" b="1" i="1" dirty="0" smtClean="0">
                <a:latin typeface="Calibri" pitchFamily="34" charset="0"/>
              </a:rPr>
              <a:t>A place for experts</a:t>
            </a:r>
            <a:endParaRPr lang="en-US" sz="28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When things go wrong</a:t>
            </a:r>
            <a:br>
              <a:rPr lang="en-US" sz="3600" b="1" dirty="0" smtClean="0"/>
            </a:br>
            <a:r>
              <a:rPr lang="en-US" sz="2400" b="1" dirty="0" smtClean="0"/>
              <a:t>Airbus A380 Emergency Landing in Singapore</a:t>
            </a:r>
            <a:endParaRPr lang="en-US" sz="3600" b="1" dirty="0" smtClean="0"/>
          </a:p>
        </p:txBody>
      </p:sp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Fuzzy Awareness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70D7-52C1-40C8-9457-6168BA4DF434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7651" name="Picture 2" descr="http://farm5.staticflickr.com/4011/5159085266_36982faf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2862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 l="17500" t="32031" r="44376" b="37500"/>
          <a:stretch>
            <a:fillRect/>
          </a:stretch>
        </p:blipFill>
        <p:spPr bwMode="auto">
          <a:xfrm>
            <a:off x="3733800" y="3048000"/>
            <a:ext cx="464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5E1AD7-E4BA-4C1A-98D4-D61F36008BE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Fuzzy Awareness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495800"/>
            <a:ext cx="3124200" cy="186100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The flight instruments gave misleading information</a:t>
            </a:r>
            <a:endParaRPr lang="en-US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1" y="1219200"/>
            <a:ext cx="3581400" cy="2293799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It took 5 pilots on the flight deck to solve the technology induced problems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909</TotalTime>
  <Words>1848</Words>
  <Application>Microsoft Office PowerPoint</Application>
  <PresentationFormat>On-screen Show (4:3)</PresentationFormat>
  <Paragraphs>721</Paragraphs>
  <Slides>48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Trek</vt:lpstr>
      <vt:lpstr>Fuzzy Awareness and  ErgoTechnology</vt:lpstr>
      <vt:lpstr>Agenda</vt:lpstr>
      <vt:lpstr>Control is Dynamic and Uncertain</vt:lpstr>
      <vt:lpstr>Operational Definitions</vt:lpstr>
      <vt:lpstr>Landing an Airplane   Lots of Information – Attitude, Altitude, Heading and Airspeed  Plus ATC, Radio, ILS, DME, VOR, GPS, AWAS and Synthetic Vision etc. etc.</vt:lpstr>
      <vt:lpstr>Slide 6</vt:lpstr>
      <vt:lpstr>Slide 7</vt:lpstr>
      <vt:lpstr>Slide 8</vt:lpstr>
      <vt:lpstr>When things go wrong Airbus A380 Emergency Landing in Singapore</vt:lpstr>
      <vt:lpstr>US Airways Flight 1549</vt:lpstr>
      <vt:lpstr>Three Mile Island </vt:lpstr>
      <vt:lpstr>Traditional Human Information Processing Model</vt:lpstr>
      <vt:lpstr>Cognition is complex More opportunities for success or failure</vt:lpstr>
      <vt:lpstr>The pilot in command of the (6 minute) US Airways 1549 was was 57-year-old  Capt. Chesley B. "Sully" Sullenberger</vt:lpstr>
      <vt:lpstr>Miller’s Law of Operational Memory   7 + / - 2 chunks</vt:lpstr>
      <vt:lpstr>Which is easier to remember?</vt:lpstr>
      <vt:lpstr>Slide 17</vt:lpstr>
      <vt:lpstr>Slide 18</vt:lpstr>
      <vt:lpstr>Factors Affecting Operational Memory</vt:lpstr>
      <vt:lpstr>Attention</vt:lpstr>
      <vt:lpstr>Situation Awareness Model SA is a widely used method of describing human performance in complex situations such as aviation and process plant operation</vt:lpstr>
      <vt:lpstr>The Real World is full of Relevant Information, Noise and Distractions, and Individual and Situational Differences</vt:lpstr>
      <vt:lpstr>Human Machine System Model Interfaces</vt:lpstr>
      <vt:lpstr>Vehicle Interfaces</vt:lpstr>
      <vt:lpstr>A Control Model of Human Performance</vt:lpstr>
      <vt:lpstr>Control and Team Communication</vt:lpstr>
      <vt:lpstr>These compartmentalized models do not capture the human and situational variability and FUZZINESS that pervade every day activities </vt:lpstr>
      <vt:lpstr>People Vary</vt:lpstr>
      <vt:lpstr>Situations Vary</vt:lpstr>
      <vt:lpstr>Slide 30</vt:lpstr>
      <vt:lpstr>Life is Dynamic</vt:lpstr>
      <vt:lpstr>A Fuzzy Model of Human Control</vt:lpstr>
      <vt:lpstr>Failure can occur at any stage and during any interaction between stages / resources</vt:lpstr>
      <vt:lpstr>Slide 34</vt:lpstr>
      <vt:lpstr>Slide 35</vt:lpstr>
      <vt:lpstr>How do human and situational variability affect each of these stages?</vt:lpstr>
      <vt:lpstr>Fuzzy Awareness With all this Information, Noise, Distraction and Uncertainty no wonder we make</vt:lpstr>
      <vt:lpstr>Operational Memory</vt:lpstr>
      <vt:lpstr>Operational Memory Recording Chart</vt:lpstr>
      <vt:lpstr>The Key to Attention is Strategic Selection</vt:lpstr>
      <vt:lpstr>Does Fitts List need Reevaluating in the light of Contemporary Information Technology?</vt:lpstr>
      <vt:lpstr>Machines (computers) are:</vt:lpstr>
      <vt:lpstr>How Can Technology Help?</vt:lpstr>
      <vt:lpstr>How Can ErgoTechnology Help?</vt:lpstr>
      <vt:lpstr>The Car of the Future</vt:lpstr>
      <vt:lpstr>The Airplane of the Future</vt:lpstr>
      <vt:lpstr>The Student of the Future</vt:lpstr>
      <vt:lpstr>Knowledge Awareness needs ErgoTechnology to defeat Fallible Fuzziness</vt:lpstr>
    </vt:vector>
  </TitlesOfParts>
  <Company>National University of Singapore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Fuzzy Awareness</dc:title>
  <dc:creator>ISEJBP</dc:creator>
  <cp:lastModifiedBy>SIM</cp:lastModifiedBy>
  <cp:revision>95</cp:revision>
  <dcterms:created xsi:type="dcterms:W3CDTF">2012-05-15T05:07:45Z</dcterms:created>
  <dcterms:modified xsi:type="dcterms:W3CDTF">2013-01-08T01:20:42Z</dcterms:modified>
</cp:coreProperties>
</file>