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Default Extension="vml" ContentType="application/vnd.openxmlformats-officedocument.vmlDrawing"/>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7" r:id="rId2"/>
    <p:sldId id="258" r:id="rId3"/>
    <p:sldId id="382" r:id="rId4"/>
    <p:sldId id="260" r:id="rId5"/>
    <p:sldId id="383" r:id="rId6"/>
    <p:sldId id="261" r:id="rId7"/>
    <p:sldId id="262" r:id="rId8"/>
    <p:sldId id="263"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376" r:id="rId65"/>
    <p:sldId id="377" r:id="rId66"/>
    <p:sldId id="378" r:id="rId67"/>
    <p:sldId id="379" r:id="rId68"/>
    <p:sldId id="380" r:id="rId69"/>
    <p:sldId id="381" r:id="rId70"/>
  </p:sldIdLst>
  <p:sldSz cx="9144000" cy="6858000" type="screen4x3"/>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7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BD5CD176-55AC-400B-9221-FF2EEAAC7634}" type="presOf" srcId="{66C597CA-F82D-465A-B7A4-79EE25AE5FC1}" destId="{CFAE42E4-15C1-401C-B51E-CDE5706362D4}" srcOrd="0" destOrd="0" presId="urn:microsoft.com/office/officeart/2005/8/layout/cycle8"/>
    <dgm:cxn modelId="{D35A224D-EB47-474A-8196-A982F80E4E16}" type="presOf" srcId="{7CEA811C-C8E9-4479-B4DA-86BD64ABD65A}" destId="{88FEF28E-B768-49FA-886F-30266FBB128A}" srcOrd="1" destOrd="0" presId="urn:microsoft.com/office/officeart/2005/8/layout/cycle8"/>
    <dgm:cxn modelId="{628EA254-583F-43E8-9578-241E71B3866E}" type="presOf" srcId="{5EED877B-F437-4A9D-B59F-5AEC8C3E477F}" destId="{40A9C332-5DEF-44AA-96B4-E935305F12E7}" srcOrd="1" destOrd="0" presId="urn:microsoft.com/office/officeart/2005/8/layout/cycle8"/>
    <dgm:cxn modelId="{03773DF6-8C5E-4D8B-B109-F9AD57D6EB15}" type="presOf" srcId="{7CEA811C-C8E9-4479-B4DA-86BD64ABD65A}" destId="{128F5F69-32A1-40E8-8A4B-B77ADF965774}" srcOrd="0"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3B9B06A1-A16D-49D4-9706-9E32056C9499}" srcId="{66C597CA-F82D-465A-B7A4-79EE25AE5FC1}" destId="{7CEA811C-C8E9-4479-B4DA-86BD64ABD65A}" srcOrd="1" destOrd="0" parTransId="{0F1FEE95-3E48-4B29-AE23-A594ED731073}" sibTransId="{CF30A012-13D0-42EF-919F-998598A73FC9}"/>
    <dgm:cxn modelId="{642AA215-0CB7-4891-B2AC-47BC83D3E21D}" type="presOf" srcId="{FBE184CF-E8EC-4933-B8A9-9EF0539A407C}" destId="{901A50AE-DC16-4AF9-B9CF-AA14B1CA8761}" srcOrd="1"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B5A2E9DB-D0D5-4A08-BF69-05B03F37FA60}" type="presOf" srcId="{5EED877B-F437-4A9D-B59F-5AEC8C3E477F}" destId="{7471E471-9448-44D7-8E8D-29A7486A3666}" srcOrd="0" destOrd="0" presId="urn:microsoft.com/office/officeart/2005/8/layout/cycle8"/>
    <dgm:cxn modelId="{161CAFB5-628A-4A5C-AA54-3527D5780A9D}" type="presOf" srcId="{FBE184CF-E8EC-4933-B8A9-9EF0539A407C}" destId="{51919D07-3949-4A40-8A17-66380594638F}" srcOrd="0" destOrd="0" presId="urn:microsoft.com/office/officeart/2005/8/layout/cycle8"/>
    <dgm:cxn modelId="{CEEEE32F-2408-48B8-877A-0A96378872E4}" type="presParOf" srcId="{CFAE42E4-15C1-401C-B51E-CDE5706362D4}" destId="{7471E471-9448-44D7-8E8D-29A7486A3666}" srcOrd="0" destOrd="0" presId="urn:microsoft.com/office/officeart/2005/8/layout/cycle8"/>
    <dgm:cxn modelId="{CABEE420-1408-4F43-AC22-431CBCBC61E6}" type="presParOf" srcId="{CFAE42E4-15C1-401C-B51E-CDE5706362D4}" destId="{06799058-A51E-488E-A012-CFCA16862AE0}" srcOrd="1" destOrd="0" presId="urn:microsoft.com/office/officeart/2005/8/layout/cycle8"/>
    <dgm:cxn modelId="{AA8217BF-4ECB-4C2E-B03B-69B4806F064A}" type="presParOf" srcId="{CFAE42E4-15C1-401C-B51E-CDE5706362D4}" destId="{7C77C446-813A-4D5D-AA33-F67F6A4BA00A}" srcOrd="2" destOrd="0" presId="urn:microsoft.com/office/officeart/2005/8/layout/cycle8"/>
    <dgm:cxn modelId="{0C50007A-C0E9-4DC8-8FB3-E1C639308468}" type="presParOf" srcId="{CFAE42E4-15C1-401C-B51E-CDE5706362D4}" destId="{40A9C332-5DEF-44AA-96B4-E935305F12E7}" srcOrd="3" destOrd="0" presId="urn:microsoft.com/office/officeart/2005/8/layout/cycle8"/>
    <dgm:cxn modelId="{D096159B-4CD8-4950-82BE-7D0EBC1243C0}" type="presParOf" srcId="{CFAE42E4-15C1-401C-B51E-CDE5706362D4}" destId="{128F5F69-32A1-40E8-8A4B-B77ADF965774}" srcOrd="4" destOrd="0" presId="urn:microsoft.com/office/officeart/2005/8/layout/cycle8"/>
    <dgm:cxn modelId="{26079E88-F645-4351-A659-AE73C6E12176}" type="presParOf" srcId="{CFAE42E4-15C1-401C-B51E-CDE5706362D4}" destId="{C0939624-8844-48E8-AD0A-9DF4736F0D1F}" srcOrd="5" destOrd="0" presId="urn:microsoft.com/office/officeart/2005/8/layout/cycle8"/>
    <dgm:cxn modelId="{D89D02E9-E655-4249-857D-890AF98342E2}" type="presParOf" srcId="{CFAE42E4-15C1-401C-B51E-CDE5706362D4}" destId="{71D84C1D-2230-4B7D-A461-03521D793AB4}" srcOrd="6" destOrd="0" presId="urn:microsoft.com/office/officeart/2005/8/layout/cycle8"/>
    <dgm:cxn modelId="{C97B0DB0-2358-4A06-94C8-98C7B006C2DF}" type="presParOf" srcId="{CFAE42E4-15C1-401C-B51E-CDE5706362D4}" destId="{88FEF28E-B768-49FA-886F-30266FBB128A}" srcOrd="7" destOrd="0" presId="urn:microsoft.com/office/officeart/2005/8/layout/cycle8"/>
    <dgm:cxn modelId="{8F513737-9B63-4C3E-85B3-936DD96FA2E9}" type="presParOf" srcId="{CFAE42E4-15C1-401C-B51E-CDE5706362D4}" destId="{51919D07-3949-4A40-8A17-66380594638F}" srcOrd="8" destOrd="0" presId="urn:microsoft.com/office/officeart/2005/8/layout/cycle8"/>
    <dgm:cxn modelId="{6871F6DF-428A-4B08-B10D-906EDE652FA9}" type="presParOf" srcId="{CFAE42E4-15C1-401C-B51E-CDE5706362D4}" destId="{406BA33D-E827-44AF-8187-5438D2E74F59}" srcOrd="9" destOrd="0" presId="urn:microsoft.com/office/officeart/2005/8/layout/cycle8"/>
    <dgm:cxn modelId="{8CAA9F02-F836-4339-9BF7-F52CA12F86A7}" type="presParOf" srcId="{CFAE42E4-15C1-401C-B51E-CDE5706362D4}" destId="{DF928B35-D175-4FF2-9AAC-578438D50885}" srcOrd="10" destOrd="0" presId="urn:microsoft.com/office/officeart/2005/8/layout/cycle8"/>
    <dgm:cxn modelId="{18CF8CAF-F55A-4AEB-99D5-1DEB2A4431AE}" type="presParOf" srcId="{CFAE42E4-15C1-401C-B51E-CDE5706362D4}" destId="{901A50AE-DC16-4AF9-B9CF-AA14B1CA8761}" srcOrd="11" destOrd="0" presId="urn:microsoft.com/office/officeart/2005/8/layout/cycle8"/>
    <dgm:cxn modelId="{3963820C-B861-4854-AF92-A0B24E3660B3}" type="presParOf" srcId="{CFAE42E4-15C1-401C-B51E-CDE5706362D4}" destId="{39644F30-7EDB-4B96-A6DC-29E5A5AA751F}" srcOrd="12" destOrd="0" presId="urn:microsoft.com/office/officeart/2005/8/layout/cycle8"/>
    <dgm:cxn modelId="{21AC98DF-E579-45E7-B36E-807227CF621E}" type="presParOf" srcId="{CFAE42E4-15C1-401C-B51E-CDE5706362D4}" destId="{D178068B-0803-4D77-83E4-2AD3144E0E06}" srcOrd="13" destOrd="0" presId="urn:microsoft.com/office/officeart/2005/8/layout/cycle8"/>
    <dgm:cxn modelId="{E174037A-E075-4ED5-8AB5-ACC87DC12667}"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EE9670F9-8402-42F9-B6B5-8112214FA284}" type="presOf" srcId="{5EED877B-F437-4A9D-B59F-5AEC8C3E477F}" destId="{40A9C332-5DEF-44AA-96B4-E935305F12E7}" srcOrd="1"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3B9B06A1-A16D-49D4-9706-9E32056C9499}" srcId="{66C597CA-F82D-465A-B7A4-79EE25AE5FC1}" destId="{7CEA811C-C8E9-4479-B4DA-86BD64ABD65A}" srcOrd="1" destOrd="0" parTransId="{0F1FEE95-3E48-4B29-AE23-A594ED731073}" sibTransId="{CF30A012-13D0-42EF-919F-998598A73FC9}"/>
    <dgm:cxn modelId="{8D0EAECC-1A4F-46A6-A13F-B424244816ED}" type="presOf" srcId="{7CEA811C-C8E9-4479-B4DA-86BD64ABD65A}" destId="{88FEF28E-B768-49FA-886F-30266FBB128A}" srcOrd="1" destOrd="0" presId="urn:microsoft.com/office/officeart/2005/8/layout/cycle8"/>
    <dgm:cxn modelId="{8E9EC218-8F8B-47FA-B4D3-A187F81D77F9}" type="presOf" srcId="{66C597CA-F82D-465A-B7A4-79EE25AE5FC1}" destId="{CFAE42E4-15C1-401C-B51E-CDE5706362D4}" srcOrd="0"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C1737162-168C-4175-BF79-86ADDF6ABE9D}" type="presOf" srcId="{7CEA811C-C8E9-4479-B4DA-86BD64ABD65A}" destId="{128F5F69-32A1-40E8-8A4B-B77ADF965774}" srcOrd="0" destOrd="0" presId="urn:microsoft.com/office/officeart/2005/8/layout/cycle8"/>
    <dgm:cxn modelId="{ADCD523A-A2C8-4367-AA66-5EC0B8796BD5}" type="presOf" srcId="{FBE184CF-E8EC-4933-B8A9-9EF0539A407C}" destId="{51919D07-3949-4A40-8A17-66380594638F}" srcOrd="0" destOrd="0" presId="urn:microsoft.com/office/officeart/2005/8/layout/cycle8"/>
    <dgm:cxn modelId="{D89B66EA-5E6D-4A29-84C4-3E34C32BCF5D}" type="presOf" srcId="{FBE184CF-E8EC-4933-B8A9-9EF0539A407C}" destId="{901A50AE-DC16-4AF9-B9CF-AA14B1CA8761}" srcOrd="1" destOrd="0" presId="urn:microsoft.com/office/officeart/2005/8/layout/cycle8"/>
    <dgm:cxn modelId="{2A4D025E-D08C-40FE-A179-FCFE2ADAD85E}" type="presOf" srcId="{5EED877B-F437-4A9D-B59F-5AEC8C3E477F}" destId="{7471E471-9448-44D7-8E8D-29A7486A3666}" srcOrd="0" destOrd="0" presId="urn:microsoft.com/office/officeart/2005/8/layout/cycle8"/>
    <dgm:cxn modelId="{6367B824-DB5B-4E5A-A60C-5E3F0370176A}" type="presParOf" srcId="{CFAE42E4-15C1-401C-B51E-CDE5706362D4}" destId="{7471E471-9448-44D7-8E8D-29A7486A3666}" srcOrd="0" destOrd="0" presId="urn:microsoft.com/office/officeart/2005/8/layout/cycle8"/>
    <dgm:cxn modelId="{4C479352-0761-4123-B67B-200A9A8D2DC5}" type="presParOf" srcId="{CFAE42E4-15C1-401C-B51E-CDE5706362D4}" destId="{06799058-A51E-488E-A012-CFCA16862AE0}" srcOrd="1" destOrd="0" presId="urn:microsoft.com/office/officeart/2005/8/layout/cycle8"/>
    <dgm:cxn modelId="{93CB16E2-8075-4BDF-9BBF-2BC9593C071E}" type="presParOf" srcId="{CFAE42E4-15C1-401C-B51E-CDE5706362D4}" destId="{7C77C446-813A-4D5D-AA33-F67F6A4BA00A}" srcOrd="2" destOrd="0" presId="urn:microsoft.com/office/officeart/2005/8/layout/cycle8"/>
    <dgm:cxn modelId="{C7042C7C-2B33-465A-BDAD-84A6C84AB2C8}" type="presParOf" srcId="{CFAE42E4-15C1-401C-B51E-CDE5706362D4}" destId="{40A9C332-5DEF-44AA-96B4-E935305F12E7}" srcOrd="3" destOrd="0" presId="urn:microsoft.com/office/officeart/2005/8/layout/cycle8"/>
    <dgm:cxn modelId="{69F58503-D047-49FD-9B65-53E0267D2CBA}" type="presParOf" srcId="{CFAE42E4-15C1-401C-B51E-CDE5706362D4}" destId="{128F5F69-32A1-40E8-8A4B-B77ADF965774}" srcOrd="4" destOrd="0" presId="urn:microsoft.com/office/officeart/2005/8/layout/cycle8"/>
    <dgm:cxn modelId="{BA9EA9DC-A4CC-4562-81A0-A61C8D02B276}" type="presParOf" srcId="{CFAE42E4-15C1-401C-B51E-CDE5706362D4}" destId="{C0939624-8844-48E8-AD0A-9DF4736F0D1F}" srcOrd="5" destOrd="0" presId="urn:microsoft.com/office/officeart/2005/8/layout/cycle8"/>
    <dgm:cxn modelId="{7FA5C282-ED89-47F3-9CC0-FDDD9EB9F385}" type="presParOf" srcId="{CFAE42E4-15C1-401C-B51E-CDE5706362D4}" destId="{71D84C1D-2230-4B7D-A461-03521D793AB4}" srcOrd="6" destOrd="0" presId="urn:microsoft.com/office/officeart/2005/8/layout/cycle8"/>
    <dgm:cxn modelId="{93777114-0435-4A79-9BB0-0C0DCB6AD2C1}" type="presParOf" srcId="{CFAE42E4-15C1-401C-B51E-CDE5706362D4}" destId="{88FEF28E-B768-49FA-886F-30266FBB128A}" srcOrd="7" destOrd="0" presId="urn:microsoft.com/office/officeart/2005/8/layout/cycle8"/>
    <dgm:cxn modelId="{807ECA16-82C1-4419-9997-515743994234}" type="presParOf" srcId="{CFAE42E4-15C1-401C-B51E-CDE5706362D4}" destId="{51919D07-3949-4A40-8A17-66380594638F}" srcOrd="8" destOrd="0" presId="urn:microsoft.com/office/officeart/2005/8/layout/cycle8"/>
    <dgm:cxn modelId="{CE63BA9B-0261-4FBC-912D-483113AA561D}" type="presParOf" srcId="{CFAE42E4-15C1-401C-B51E-CDE5706362D4}" destId="{406BA33D-E827-44AF-8187-5438D2E74F59}" srcOrd="9" destOrd="0" presId="urn:microsoft.com/office/officeart/2005/8/layout/cycle8"/>
    <dgm:cxn modelId="{3A9E3AD3-5C0E-4419-88A1-CC213B36037C}" type="presParOf" srcId="{CFAE42E4-15C1-401C-B51E-CDE5706362D4}" destId="{DF928B35-D175-4FF2-9AAC-578438D50885}" srcOrd="10" destOrd="0" presId="urn:microsoft.com/office/officeart/2005/8/layout/cycle8"/>
    <dgm:cxn modelId="{FB4C3960-B2FB-4C01-B045-1A17DA64E1C6}" type="presParOf" srcId="{CFAE42E4-15C1-401C-B51E-CDE5706362D4}" destId="{901A50AE-DC16-4AF9-B9CF-AA14B1CA8761}" srcOrd="11" destOrd="0" presId="urn:microsoft.com/office/officeart/2005/8/layout/cycle8"/>
    <dgm:cxn modelId="{BEE5083B-4BDE-43BC-B049-970220BE6692}" type="presParOf" srcId="{CFAE42E4-15C1-401C-B51E-CDE5706362D4}" destId="{39644F30-7EDB-4B96-A6DC-29E5A5AA751F}" srcOrd="12" destOrd="0" presId="urn:microsoft.com/office/officeart/2005/8/layout/cycle8"/>
    <dgm:cxn modelId="{895AD6C8-08B0-47F0-85F4-E59C44A8C57A}" type="presParOf" srcId="{CFAE42E4-15C1-401C-B51E-CDE5706362D4}" destId="{D178068B-0803-4D77-83E4-2AD3144E0E06}" srcOrd="13" destOrd="0" presId="urn:microsoft.com/office/officeart/2005/8/layout/cycle8"/>
    <dgm:cxn modelId="{9296A760-35B5-48D7-8F9B-760ED886B333}"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2D7BA554-FC8C-48C7-9735-F4A3865F3633}" type="presOf" srcId="{66C597CA-F82D-465A-B7A4-79EE25AE5FC1}" destId="{CFAE42E4-15C1-401C-B51E-CDE5706362D4}" srcOrd="0" destOrd="0" presId="urn:microsoft.com/office/officeart/2005/8/layout/cycle8"/>
    <dgm:cxn modelId="{D32C9882-F9D4-44D3-AB6B-B70755E36535}" type="presOf" srcId="{7CEA811C-C8E9-4479-B4DA-86BD64ABD65A}" destId="{88FEF28E-B768-49FA-886F-30266FBB128A}" srcOrd="1"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61CBF57A-0826-474C-8FB8-24BD7E91ACE8}" type="presOf" srcId="{FBE184CF-E8EC-4933-B8A9-9EF0539A407C}" destId="{51919D07-3949-4A40-8A17-66380594638F}" srcOrd="0" destOrd="0" presId="urn:microsoft.com/office/officeart/2005/8/layout/cycle8"/>
    <dgm:cxn modelId="{17B1AD84-8D59-4466-B762-4F5A5CA1624C}" type="presOf" srcId="{5EED877B-F437-4A9D-B59F-5AEC8C3E477F}" destId="{7471E471-9448-44D7-8E8D-29A7486A3666}" srcOrd="0" destOrd="0" presId="urn:microsoft.com/office/officeart/2005/8/layout/cycle8"/>
    <dgm:cxn modelId="{6081B3BB-A421-4663-9239-F8DD02C8EBB1}" type="presOf" srcId="{7CEA811C-C8E9-4479-B4DA-86BD64ABD65A}" destId="{128F5F69-32A1-40E8-8A4B-B77ADF965774}" srcOrd="0" destOrd="0" presId="urn:microsoft.com/office/officeart/2005/8/layout/cycle8"/>
    <dgm:cxn modelId="{3B9B06A1-A16D-49D4-9706-9E32056C9499}" srcId="{66C597CA-F82D-465A-B7A4-79EE25AE5FC1}" destId="{7CEA811C-C8E9-4479-B4DA-86BD64ABD65A}" srcOrd="1" destOrd="0" parTransId="{0F1FEE95-3E48-4B29-AE23-A594ED731073}" sibTransId="{CF30A012-13D0-42EF-919F-998598A73FC9}"/>
    <dgm:cxn modelId="{EB93E85D-771B-4331-9027-A697FD2A8ADB}" type="presOf" srcId="{FBE184CF-E8EC-4933-B8A9-9EF0539A407C}" destId="{901A50AE-DC16-4AF9-B9CF-AA14B1CA8761}" srcOrd="1" destOrd="0" presId="urn:microsoft.com/office/officeart/2005/8/layout/cycle8"/>
    <dgm:cxn modelId="{A57F52F7-F231-4B4C-9F2B-D9ABF02298AA}" type="presOf" srcId="{5EED877B-F437-4A9D-B59F-5AEC8C3E477F}" destId="{40A9C332-5DEF-44AA-96B4-E935305F12E7}" srcOrd="1"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F8E7375D-47DA-4120-867E-17D60340083D}" type="presParOf" srcId="{CFAE42E4-15C1-401C-B51E-CDE5706362D4}" destId="{7471E471-9448-44D7-8E8D-29A7486A3666}" srcOrd="0" destOrd="0" presId="urn:microsoft.com/office/officeart/2005/8/layout/cycle8"/>
    <dgm:cxn modelId="{CD663B77-689B-4CE3-8470-B4ED787C5110}" type="presParOf" srcId="{CFAE42E4-15C1-401C-B51E-CDE5706362D4}" destId="{06799058-A51E-488E-A012-CFCA16862AE0}" srcOrd="1" destOrd="0" presId="urn:microsoft.com/office/officeart/2005/8/layout/cycle8"/>
    <dgm:cxn modelId="{CFCC2A7E-ED0B-46D8-82F2-10D3F873F734}" type="presParOf" srcId="{CFAE42E4-15C1-401C-B51E-CDE5706362D4}" destId="{7C77C446-813A-4D5D-AA33-F67F6A4BA00A}" srcOrd="2" destOrd="0" presId="urn:microsoft.com/office/officeart/2005/8/layout/cycle8"/>
    <dgm:cxn modelId="{E3151F22-B751-4954-93C3-E482A78C3C01}" type="presParOf" srcId="{CFAE42E4-15C1-401C-B51E-CDE5706362D4}" destId="{40A9C332-5DEF-44AA-96B4-E935305F12E7}" srcOrd="3" destOrd="0" presId="urn:microsoft.com/office/officeart/2005/8/layout/cycle8"/>
    <dgm:cxn modelId="{5C7B483C-F7DE-40F2-AA03-F8014D87794C}" type="presParOf" srcId="{CFAE42E4-15C1-401C-B51E-CDE5706362D4}" destId="{128F5F69-32A1-40E8-8A4B-B77ADF965774}" srcOrd="4" destOrd="0" presId="urn:microsoft.com/office/officeart/2005/8/layout/cycle8"/>
    <dgm:cxn modelId="{F3BE3660-A8FE-4DD7-BB59-B919160F8E65}" type="presParOf" srcId="{CFAE42E4-15C1-401C-B51E-CDE5706362D4}" destId="{C0939624-8844-48E8-AD0A-9DF4736F0D1F}" srcOrd="5" destOrd="0" presId="urn:microsoft.com/office/officeart/2005/8/layout/cycle8"/>
    <dgm:cxn modelId="{FDFBA1BB-B219-4D99-94E3-5D98707A82E1}" type="presParOf" srcId="{CFAE42E4-15C1-401C-B51E-CDE5706362D4}" destId="{71D84C1D-2230-4B7D-A461-03521D793AB4}" srcOrd="6" destOrd="0" presId="urn:microsoft.com/office/officeart/2005/8/layout/cycle8"/>
    <dgm:cxn modelId="{C281B38D-5EF5-4BD5-9859-DA88498659F8}" type="presParOf" srcId="{CFAE42E4-15C1-401C-B51E-CDE5706362D4}" destId="{88FEF28E-B768-49FA-886F-30266FBB128A}" srcOrd="7" destOrd="0" presId="urn:microsoft.com/office/officeart/2005/8/layout/cycle8"/>
    <dgm:cxn modelId="{A42B81FF-6570-4410-B327-95A3B8628190}" type="presParOf" srcId="{CFAE42E4-15C1-401C-B51E-CDE5706362D4}" destId="{51919D07-3949-4A40-8A17-66380594638F}" srcOrd="8" destOrd="0" presId="urn:microsoft.com/office/officeart/2005/8/layout/cycle8"/>
    <dgm:cxn modelId="{255F3402-033D-4A9E-8435-286C0CE50D9B}" type="presParOf" srcId="{CFAE42E4-15C1-401C-B51E-CDE5706362D4}" destId="{406BA33D-E827-44AF-8187-5438D2E74F59}" srcOrd="9" destOrd="0" presId="urn:microsoft.com/office/officeart/2005/8/layout/cycle8"/>
    <dgm:cxn modelId="{F9375A51-E677-453F-BE1C-A844B20800A0}" type="presParOf" srcId="{CFAE42E4-15C1-401C-B51E-CDE5706362D4}" destId="{DF928B35-D175-4FF2-9AAC-578438D50885}" srcOrd="10" destOrd="0" presId="urn:microsoft.com/office/officeart/2005/8/layout/cycle8"/>
    <dgm:cxn modelId="{92C626C1-5B4E-48E7-A9F8-B6E1EBCE9290}" type="presParOf" srcId="{CFAE42E4-15C1-401C-B51E-CDE5706362D4}" destId="{901A50AE-DC16-4AF9-B9CF-AA14B1CA8761}" srcOrd="11" destOrd="0" presId="urn:microsoft.com/office/officeart/2005/8/layout/cycle8"/>
    <dgm:cxn modelId="{CD976EFD-F9E7-4027-A96A-4CF77B00F886}" type="presParOf" srcId="{CFAE42E4-15C1-401C-B51E-CDE5706362D4}" destId="{39644F30-7EDB-4B96-A6DC-29E5A5AA751F}" srcOrd="12" destOrd="0" presId="urn:microsoft.com/office/officeart/2005/8/layout/cycle8"/>
    <dgm:cxn modelId="{4CF34BDD-6F98-4CDC-80C3-5315A8FC02A6}" type="presParOf" srcId="{CFAE42E4-15C1-401C-B51E-CDE5706362D4}" destId="{D178068B-0803-4D77-83E4-2AD3144E0E06}" srcOrd="13" destOrd="0" presId="urn:microsoft.com/office/officeart/2005/8/layout/cycle8"/>
    <dgm:cxn modelId="{67D345AF-9DE2-4450-A515-526BD647849A}"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40522437-4C53-4595-B2FD-9DF8058D5537}" type="presOf" srcId="{5EED877B-F437-4A9D-B59F-5AEC8C3E477F}" destId="{40A9C332-5DEF-44AA-96B4-E935305F12E7}" srcOrd="1" destOrd="0" presId="urn:microsoft.com/office/officeart/2005/8/layout/cycle8"/>
    <dgm:cxn modelId="{93C18DBE-3458-41B3-BAB9-E7036539B833}" type="presOf" srcId="{7CEA811C-C8E9-4479-B4DA-86BD64ABD65A}" destId="{88FEF28E-B768-49FA-886F-30266FBB128A}" srcOrd="1" destOrd="0" presId="urn:microsoft.com/office/officeart/2005/8/layout/cycle8"/>
    <dgm:cxn modelId="{FFEBE68A-864D-49D8-9453-EE6EADAFFF66}" type="presOf" srcId="{FBE184CF-E8EC-4933-B8A9-9EF0539A407C}" destId="{901A50AE-DC16-4AF9-B9CF-AA14B1CA8761}" srcOrd="1" destOrd="0" presId="urn:microsoft.com/office/officeart/2005/8/layout/cycle8"/>
    <dgm:cxn modelId="{61CC9ADB-B9F4-4E57-97EE-2EC6E128E824}" type="presOf" srcId="{FBE184CF-E8EC-4933-B8A9-9EF0539A407C}" destId="{51919D07-3949-4A40-8A17-66380594638F}" srcOrd="0"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3B9B06A1-A16D-49D4-9706-9E32056C9499}" srcId="{66C597CA-F82D-465A-B7A4-79EE25AE5FC1}" destId="{7CEA811C-C8E9-4479-B4DA-86BD64ABD65A}" srcOrd="1" destOrd="0" parTransId="{0F1FEE95-3E48-4B29-AE23-A594ED731073}" sibTransId="{CF30A012-13D0-42EF-919F-998598A73FC9}"/>
    <dgm:cxn modelId="{93FD08AD-4248-46C4-85AF-DC92EC2AE4A6}" type="presOf" srcId="{7CEA811C-C8E9-4479-B4DA-86BD64ABD65A}" destId="{128F5F69-32A1-40E8-8A4B-B77ADF965774}" srcOrd="0"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FE83933B-922F-4D7D-A088-43D7875D53FA}" type="presOf" srcId="{5EED877B-F437-4A9D-B59F-5AEC8C3E477F}" destId="{7471E471-9448-44D7-8E8D-29A7486A3666}" srcOrd="0" destOrd="0" presId="urn:microsoft.com/office/officeart/2005/8/layout/cycle8"/>
    <dgm:cxn modelId="{BDAC15E5-1031-40C9-92BD-D61DB2CA028E}" type="presOf" srcId="{66C597CA-F82D-465A-B7A4-79EE25AE5FC1}" destId="{CFAE42E4-15C1-401C-B51E-CDE5706362D4}" srcOrd="0" destOrd="0" presId="urn:microsoft.com/office/officeart/2005/8/layout/cycle8"/>
    <dgm:cxn modelId="{378FB51A-50A9-445A-A173-9C10FD6BA592}" type="presParOf" srcId="{CFAE42E4-15C1-401C-B51E-CDE5706362D4}" destId="{7471E471-9448-44D7-8E8D-29A7486A3666}" srcOrd="0" destOrd="0" presId="urn:microsoft.com/office/officeart/2005/8/layout/cycle8"/>
    <dgm:cxn modelId="{3CAEB167-D86D-4890-A908-B3D623543670}" type="presParOf" srcId="{CFAE42E4-15C1-401C-B51E-CDE5706362D4}" destId="{06799058-A51E-488E-A012-CFCA16862AE0}" srcOrd="1" destOrd="0" presId="urn:microsoft.com/office/officeart/2005/8/layout/cycle8"/>
    <dgm:cxn modelId="{E582D5C6-60A9-4A7B-964B-AB16FFD8BB98}" type="presParOf" srcId="{CFAE42E4-15C1-401C-B51E-CDE5706362D4}" destId="{7C77C446-813A-4D5D-AA33-F67F6A4BA00A}" srcOrd="2" destOrd="0" presId="urn:microsoft.com/office/officeart/2005/8/layout/cycle8"/>
    <dgm:cxn modelId="{4DF092ED-2358-44B3-A88A-8CD3D7C7B3C1}" type="presParOf" srcId="{CFAE42E4-15C1-401C-B51E-CDE5706362D4}" destId="{40A9C332-5DEF-44AA-96B4-E935305F12E7}" srcOrd="3" destOrd="0" presId="urn:microsoft.com/office/officeart/2005/8/layout/cycle8"/>
    <dgm:cxn modelId="{F1E943ED-389A-4B2C-89E7-CF2964FFF61D}" type="presParOf" srcId="{CFAE42E4-15C1-401C-B51E-CDE5706362D4}" destId="{128F5F69-32A1-40E8-8A4B-B77ADF965774}" srcOrd="4" destOrd="0" presId="urn:microsoft.com/office/officeart/2005/8/layout/cycle8"/>
    <dgm:cxn modelId="{0F5E0479-77A5-4661-882C-6B3A2E535EB0}" type="presParOf" srcId="{CFAE42E4-15C1-401C-B51E-CDE5706362D4}" destId="{C0939624-8844-48E8-AD0A-9DF4736F0D1F}" srcOrd="5" destOrd="0" presId="urn:microsoft.com/office/officeart/2005/8/layout/cycle8"/>
    <dgm:cxn modelId="{D6863FD9-C776-4563-9732-8A52A13D607A}" type="presParOf" srcId="{CFAE42E4-15C1-401C-B51E-CDE5706362D4}" destId="{71D84C1D-2230-4B7D-A461-03521D793AB4}" srcOrd="6" destOrd="0" presId="urn:microsoft.com/office/officeart/2005/8/layout/cycle8"/>
    <dgm:cxn modelId="{A52F655A-59B0-49EF-81A6-2D541BEB3ABE}" type="presParOf" srcId="{CFAE42E4-15C1-401C-B51E-CDE5706362D4}" destId="{88FEF28E-B768-49FA-886F-30266FBB128A}" srcOrd="7" destOrd="0" presId="urn:microsoft.com/office/officeart/2005/8/layout/cycle8"/>
    <dgm:cxn modelId="{4E6CFF3F-A2C8-46E2-956B-F78B3FE4F21A}" type="presParOf" srcId="{CFAE42E4-15C1-401C-B51E-CDE5706362D4}" destId="{51919D07-3949-4A40-8A17-66380594638F}" srcOrd="8" destOrd="0" presId="urn:microsoft.com/office/officeart/2005/8/layout/cycle8"/>
    <dgm:cxn modelId="{0A53FF5C-A900-42C5-B737-1F5144CC364D}" type="presParOf" srcId="{CFAE42E4-15C1-401C-B51E-CDE5706362D4}" destId="{406BA33D-E827-44AF-8187-5438D2E74F59}" srcOrd="9" destOrd="0" presId="urn:microsoft.com/office/officeart/2005/8/layout/cycle8"/>
    <dgm:cxn modelId="{E41A6AE4-7BA5-4848-9C45-8C162394C2CF}" type="presParOf" srcId="{CFAE42E4-15C1-401C-B51E-CDE5706362D4}" destId="{DF928B35-D175-4FF2-9AAC-578438D50885}" srcOrd="10" destOrd="0" presId="urn:microsoft.com/office/officeart/2005/8/layout/cycle8"/>
    <dgm:cxn modelId="{56A1E0FC-ADB7-423D-BDE5-D3780FA516D2}" type="presParOf" srcId="{CFAE42E4-15C1-401C-B51E-CDE5706362D4}" destId="{901A50AE-DC16-4AF9-B9CF-AA14B1CA8761}" srcOrd="11" destOrd="0" presId="urn:microsoft.com/office/officeart/2005/8/layout/cycle8"/>
    <dgm:cxn modelId="{4ED993E8-F325-430E-9595-A55D4179A288}" type="presParOf" srcId="{CFAE42E4-15C1-401C-B51E-CDE5706362D4}" destId="{39644F30-7EDB-4B96-A6DC-29E5A5AA751F}" srcOrd="12" destOrd="0" presId="urn:microsoft.com/office/officeart/2005/8/layout/cycle8"/>
    <dgm:cxn modelId="{4CF7028A-A8F0-42A6-A256-B7377B2A9C4C}" type="presParOf" srcId="{CFAE42E4-15C1-401C-B51E-CDE5706362D4}" destId="{D178068B-0803-4D77-83E4-2AD3144E0E06}" srcOrd="13" destOrd="0" presId="urn:microsoft.com/office/officeart/2005/8/layout/cycle8"/>
    <dgm:cxn modelId="{2C90EE91-2210-4F95-B05A-2F5600C26A2A}"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521551-C7F5-4DB6-8A90-05FF9012E040}" type="datetimeFigureOut">
              <a:rPr lang="en-US" smtClean="0"/>
              <a:pPr/>
              <a:t>03/09/2013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8172C5-62E9-4080-A794-CC7C1F70CAB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64" name="Slide Number Placeholder 3"/>
          <p:cNvSpPr>
            <a:spLocks noGrp="1"/>
          </p:cNvSpPr>
          <p:nvPr>
            <p:ph type="sldNum" sz="quarter" idx="5"/>
          </p:nvPr>
        </p:nvSpPr>
        <p:spPr bwMode="auto">
          <a:noFill/>
          <a:ln>
            <a:miter lim="800000"/>
            <a:headEnd/>
            <a:tailEnd/>
          </a:ln>
        </p:spPr>
        <p:txBody>
          <a:bodyPr/>
          <a:lstStyle/>
          <a:p>
            <a:fld id="{EC09A26F-ECF5-4FDE-AB31-F40671DFB78D}"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p:spPr>
      </p:sp>
      <p:sp>
        <p:nvSpPr>
          <p:cNvPr id="276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6484" name="Slide Number Placeholder 3"/>
          <p:cNvSpPr>
            <a:spLocks noGrp="1"/>
          </p:cNvSpPr>
          <p:nvPr>
            <p:ph type="sldNum" sz="quarter" idx="5"/>
          </p:nvPr>
        </p:nvSpPr>
        <p:spPr bwMode="auto">
          <a:noFill/>
          <a:ln>
            <a:miter lim="800000"/>
            <a:headEnd/>
            <a:tailEnd/>
          </a:ln>
        </p:spPr>
        <p:txBody>
          <a:bodyPr/>
          <a:lstStyle/>
          <a:p>
            <a:fld id="{708578FB-9CEB-486A-9D21-56246CFF7AE8}"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p:spPr>
      </p:sp>
      <p:sp>
        <p:nvSpPr>
          <p:cNvPr id="278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8532" name="Slide Number Placeholder 3"/>
          <p:cNvSpPr>
            <a:spLocks noGrp="1"/>
          </p:cNvSpPr>
          <p:nvPr>
            <p:ph type="sldNum" sz="quarter" idx="5"/>
          </p:nvPr>
        </p:nvSpPr>
        <p:spPr bwMode="auto">
          <a:noFill/>
          <a:ln>
            <a:miter lim="800000"/>
            <a:headEnd/>
            <a:tailEnd/>
          </a:ln>
        </p:spPr>
        <p:txBody>
          <a:bodyPr/>
          <a:lstStyle/>
          <a:p>
            <a:fld id="{E2C6B105-D228-4298-B115-98979135C765}"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p:spPr>
      </p:sp>
      <p:sp>
        <p:nvSpPr>
          <p:cNvPr id="279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79556" name="Slide Number Placeholder 3"/>
          <p:cNvSpPr>
            <a:spLocks noGrp="1"/>
          </p:cNvSpPr>
          <p:nvPr>
            <p:ph type="sldNum" sz="quarter" idx="5"/>
          </p:nvPr>
        </p:nvSpPr>
        <p:spPr bwMode="auto">
          <a:noFill/>
          <a:ln>
            <a:miter lim="800000"/>
            <a:headEnd/>
            <a:tailEnd/>
          </a:ln>
        </p:spPr>
        <p:txBody>
          <a:bodyPr/>
          <a:lstStyle/>
          <a:p>
            <a:fld id="{ECED961E-A905-4525-98EE-3685C46D7A70}"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noFill/>
          <a:ln>
            <a:solidFill>
              <a:srgbClr val="000000"/>
            </a:solidFill>
            <a:miter lim="800000"/>
            <a:headEnd/>
            <a:tailEnd/>
          </a:ln>
        </p:spPr>
      </p:sp>
      <p:sp>
        <p:nvSpPr>
          <p:cNvPr id="291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1844" name="Slide Number Placeholder 3"/>
          <p:cNvSpPr>
            <a:spLocks noGrp="1"/>
          </p:cNvSpPr>
          <p:nvPr>
            <p:ph type="sldNum" sz="quarter" idx="5"/>
          </p:nvPr>
        </p:nvSpPr>
        <p:spPr bwMode="auto">
          <a:noFill/>
          <a:ln>
            <a:miter lim="800000"/>
            <a:headEnd/>
            <a:tailEnd/>
          </a:ln>
        </p:spPr>
        <p:txBody>
          <a:bodyPr/>
          <a:lstStyle/>
          <a:p>
            <a:fld id="{085BCCEC-32B9-46D2-87ED-ABAC54E26ED1}"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p:spPr>
      </p:sp>
      <p:sp>
        <p:nvSpPr>
          <p:cNvPr id="280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0580" name="Slide Number Placeholder 3"/>
          <p:cNvSpPr>
            <a:spLocks noGrp="1"/>
          </p:cNvSpPr>
          <p:nvPr>
            <p:ph type="sldNum" sz="quarter" idx="5"/>
          </p:nvPr>
        </p:nvSpPr>
        <p:spPr bwMode="auto">
          <a:noFill/>
          <a:ln>
            <a:miter lim="800000"/>
            <a:headEnd/>
            <a:tailEnd/>
          </a:ln>
        </p:spPr>
        <p:txBody>
          <a:bodyPr/>
          <a:lstStyle/>
          <a:p>
            <a:fld id="{F7F4B8B1-FE30-4466-8DB1-6F79BD2B9BDC}" type="slidenum">
              <a:rPr lang="en-US" smtClean="0"/>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p:spPr>
      </p:sp>
      <p:sp>
        <p:nvSpPr>
          <p:cNvPr id="281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Cooke (1994) conducted one of the more extensive reviews of CTA. She identified three broad families of techniques:</a:t>
            </a:r>
          </a:p>
          <a:p>
            <a:endParaRPr lang="en-US" smtClean="0"/>
          </a:p>
        </p:txBody>
      </p:sp>
      <p:sp>
        <p:nvSpPr>
          <p:cNvPr id="281604" name="Slide Number Placeholder 3"/>
          <p:cNvSpPr>
            <a:spLocks noGrp="1"/>
          </p:cNvSpPr>
          <p:nvPr>
            <p:ph type="sldNum" sz="quarter" idx="5"/>
          </p:nvPr>
        </p:nvSpPr>
        <p:spPr bwMode="auto">
          <a:noFill/>
          <a:ln>
            <a:miter lim="800000"/>
            <a:headEnd/>
            <a:tailEnd/>
          </a:ln>
        </p:spPr>
        <p:txBody>
          <a:bodyPr/>
          <a:lstStyle/>
          <a:p>
            <a:fld id="{9D9D1E50-2205-472D-8733-F48EC7B6EC2F}" type="slidenum">
              <a:rPr lang="en-US" smtClean="0"/>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p:spPr>
      </p:sp>
      <p:sp>
        <p:nvSpPr>
          <p:cNvPr id="283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83652" name="Slide Number Placeholder 3"/>
          <p:cNvSpPr>
            <a:spLocks noGrp="1"/>
          </p:cNvSpPr>
          <p:nvPr>
            <p:ph type="sldNum" sz="quarter" idx="5"/>
          </p:nvPr>
        </p:nvSpPr>
        <p:spPr bwMode="auto">
          <a:noFill/>
          <a:ln>
            <a:miter lim="800000"/>
            <a:headEnd/>
            <a:tailEnd/>
          </a:ln>
        </p:spPr>
        <p:txBody>
          <a:bodyPr/>
          <a:lstStyle/>
          <a:p>
            <a:fld id="{C1BC8AD8-1219-4A2E-86EF-9FE320E9D3DC}" type="slidenum">
              <a:rPr lang="en-US" smtClean="0"/>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4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84676" name="Slide Number Placeholder 3"/>
          <p:cNvSpPr>
            <a:spLocks noGrp="1"/>
          </p:cNvSpPr>
          <p:nvPr>
            <p:ph type="sldNum" sz="quarter" idx="5"/>
          </p:nvPr>
        </p:nvSpPr>
        <p:spPr bwMode="auto">
          <a:noFill/>
          <a:ln>
            <a:miter lim="800000"/>
            <a:headEnd/>
            <a:tailEnd/>
          </a:ln>
        </p:spPr>
        <p:txBody>
          <a:bodyPr/>
          <a:lstStyle/>
          <a:p>
            <a:fld id="{8DC7D7A9-F4B6-40D8-BCDA-F63E72AEB3CB}" type="slidenum">
              <a:rPr lang="en-US" smtClean="0"/>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p:spPr>
      </p:sp>
      <p:sp>
        <p:nvSpPr>
          <p:cNvPr id="285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 learning hierarchy analysis represents the content</a:t>
            </a:r>
          </a:p>
          <a:p>
            <a:r>
              <a:rPr lang="en-US" smtClean="0"/>
              <a:t>of skills ordered from more complex problem solving skills at the top to simpler forms of</a:t>
            </a:r>
          </a:p>
          <a:p>
            <a:r>
              <a:rPr lang="en-US" smtClean="0"/>
              <a:t>learning (Jonassen et al., 1999). So for example, problem solving is followed by rule</a:t>
            </a:r>
          </a:p>
          <a:p>
            <a:r>
              <a:rPr lang="en-US" smtClean="0"/>
              <a:t>learning, which is followed by concepts. Thus, the basic idea is that people can only learn</a:t>
            </a:r>
          </a:p>
          <a:p>
            <a:r>
              <a:rPr lang="en-US" smtClean="0"/>
              <a:t>rules if they have already mastered prerequisite concepts necessary to learn the rules.</a:t>
            </a:r>
          </a:p>
          <a:p>
            <a:r>
              <a:rPr lang="en-US" smtClean="0"/>
              <a:t>Analyzing a learning hierarchy begins by identifying the most complex (highest) learning</a:t>
            </a:r>
          </a:p>
          <a:p>
            <a:r>
              <a:rPr lang="en-US" smtClean="0"/>
              <a:t>outcome and then determining the underlying skills that must be mastered to achieve the</a:t>
            </a:r>
          </a:p>
          <a:p>
            <a:r>
              <a:rPr lang="en-US" smtClean="0"/>
              <a:t>target outcome. A hierarchy of skills is represented as a chart of tasks for each intellectual</a:t>
            </a:r>
          </a:p>
          <a:p>
            <a:r>
              <a:rPr lang="en-US" smtClean="0"/>
              <a:t>skill that is acquired to progress to increasingly complex skills.</a:t>
            </a:r>
          </a:p>
          <a:p>
            <a:r>
              <a:rPr lang="en-US" smtClean="0"/>
              <a:t>The learning hierarchy constructed at this stage of the CTA process provides the</a:t>
            </a:r>
          </a:p>
          <a:p>
            <a:r>
              <a:rPr lang="en-US" smtClean="0"/>
              <a:t>guide to structure the next stage of knowledge elicitation by identifying the information</a:t>
            </a:r>
          </a:p>
          <a:p>
            <a:r>
              <a:rPr lang="en-US" smtClean="0"/>
              <a:t>that must be captured from the SMEs. Thus, it reflects the reiterative nature of the CTA</a:t>
            </a:r>
          </a:p>
          <a:p>
            <a:r>
              <a:rPr lang="en-US" smtClean="0"/>
              <a:t>process, in which the details of the knowledge, skills, and cognitive strategies necessary</a:t>
            </a:r>
          </a:p>
          <a:p>
            <a:r>
              <a:rPr lang="en-US" smtClean="0"/>
              <a:t>for complex learning are revealed, refined, and confirmed.</a:t>
            </a:r>
          </a:p>
          <a:p>
            <a:endParaRPr lang="en-US" smtClean="0"/>
          </a:p>
        </p:txBody>
      </p:sp>
      <p:sp>
        <p:nvSpPr>
          <p:cNvPr id="285700" name="Slide Number Placeholder 3"/>
          <p:cNvSpPr>
            <a:spLocks noGrp="1"/>
          </p:cNvSpPr>
          <p:nvPr>
            <p:ph type="sldNum" sz="quarter" idx="5"/>
          </p:nvPr>
        </p:nvSpPr>
        <p:spPr bwMode="auto">
          <a:noFill/>
          <a:ln>
            <a:miter lim="800000"/>
            <a:headEnd/>
            <a:tailEnd/>
          </a:ln>
        </p:spPr>
        <p:txBody>
          <a:bodyPr/>
          <a:lstStyle/>
          <a:p>
            <a:fld id="{DDD2482B-B02C-4F8D-8A17-1C0A948D1418}"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p:spPr>
      </p:sp>
      <p:sp>
        <p:nvSpPr>
          <p:cNvPr id="286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smtClean="0"/>
              <a:t>A learning hierarchy analysis represents the content</a:t>
            </a:r>
          </a:p>
          <a:p>
            <a:r>
              <a:rPr lang="en-US" sz="1100" smtClean="0"/>
              <a:t>of skills ordered from more complex problem solving skills at the top to simpler forms of</a:t>
            </a:r>
          </a:p>
          <a:p>
            <a:r>
              <a:rPr lang="en-US" sz="1100" smtClean="0"/>
              <a:t>learning (Jonassen et al., 1999). So for example, problem solving is followed by rule</a:t>
            </a:r>
          </a:p>
          <a:p>
            <a:r>
              <a:rPr lang="en-US" sz="1100" smtClean="0"/>
              <a:t>learning, which is followed by concepts. Thus, the basic idea is that people can only learn</a:t>
            </a:r>
          </a:p>
          <a:p>
            <a:r>
              <a:rPr lang="en-US" sz="1100" smtClean="0"/>
              <a:t>rules if they have already mastered prerequisite concepts necessary to learn the rules.</a:t>
            </a:r>
          </a:p>
          <a:p>
            <a:r>
              <a:rPr lang="en-US" sz="1100" smtClean="0"/>
              <a:t>Analyzing a learning hierarchy begins by identifying the most complex (highest) learning</a:t>
            </a:r>
          </a:p>
          <a:p>
            <a:r>
              <a:rPr lang="en-US" sz="1100" smtClean="0"/>
              <a:t>outcome and then determining the underlying skills that must be mastered to achieve the</a:t>
            </a:r>
          </a:p>
          <a:p>
            <a:r>
              <a:rPr lang="en-US" sz="1100" smtClean="0"/>
              <a:t>target outcome. A hierarchy of skills is represented as a chart of tasks for each intellectual</a:t>
            </a:r>
          </a:p>
          <a:p>
            <a:r>
              <a:rPr lang="en-US" sz="1100" smtClean="0"/>
              <a:t>skill that is acquired to progress to increasingly complex skills.</a:t>
            </a:r>
          </a:p>
          <a:p>
            <a:r>
              <a:rPr lang="en-US" sz="1100" smtClean="0"/>
              <a:t>The learning hierarchy constructed at this stage of the CTA process provides the</a:t>
            </a:r>
          </a:p>
          <a:p>
            <a:r>
              <a:rPr lang="en-US" sz="1100" smtClean="0"/>
              <a:t>guide to structure the next stage of knowledge elicitation by identifying the information</a:t>
            </a:r>
          </a:p>
          <a:p>
            <a:r>
              <a:rPr lang="en-US" sz="1100" smtClean="0"/>
              <a:t>that must be captured from the SMEs. Thus, it reflects the reiterative nature of the CTA</a:t>
            </a:r>
          </a:p>
          <a:p>
            <a:r>
              <a:rPr lang="en-US" sz="1100" smtClean="0"/>
              <a:t>process, in which the details of the knowledge, skills, and cognitive strategies necessary</a:t>
            </a:r>
          </a:p>
          <a:p>
            <a:r>
              <a:rPr lang="en-US" sz="1100" smtClean="0"/>
              <a:t>for complex learning are revealed, refined, and confirmed.</a:t>
            </a:r>
          </a:p>
          <a:p>
            <a:endParaRPr lang="en-US" sz="1100" smtClean="0"/>
          </a:p>
        </p:txBody>
      </p:sp>
      <p:sp>
        <p:nvSpPr>
          <p:cNvPr id="286724" name="Slide Number Placeholder 3"/>
          <p:cNvSpPr>
            <a:spLocks noGrp="1"/>
          </p:cNvSpPr>
          <p:nvPr>
            <p:ph type="sldNum" sz="quarter" idx="5"/>
          </p:nvPr>
        </p:nvSpPr>
        <p:spPr bwMode="auto">
          <a:noFill/>
          <a:ln>
            <a:miter lim="800000"/>
            <a:headEnd/>
            <a:tailEnd/>
          </a:ln>
        </p:spPr>
        <p:txBody>
          <a:bodyPr/>
          <a:lstStyle/>
          <a:p>
            <a:fld id="{E7397FA6-0C56-492D-95F2-B1216781B286}" type="slidenum">
              <a:rPr lang="en-US" smtClean="0"/>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5588" name="Slide Number Placeholder 3"/>
          <p:cNvSpPr>
            <a:spLocks noGrp="1"/>
          </p:cNvSpPr>
          <p:nvPr>
            <p:ph type="sldNum" sz="quarter" idx="5"/>
          </p:nvPr>
        </p:nvSpPr>
        <p:spPr bwMode="auto">
          <a:noFill/>
          <a:ln>
            <a:miter lim="800000"/>
            <a:headEnd/>
            <a:tailEnd/>
          </a:ln>
        </p:spPr>
        <p:txBody>
          <a:bodyPr/>
          <a:lstStyle/>
          <a:p>
            <a:fld id="{D5F8145D-1580-4A22-9756-79854C753258}"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p:spPr>
      </p:sp>
      <p:sp>
        <p:nvSpPr>
          <p:cNvPr id="288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smtClean="0"/>
              <a:t>A learning hierarchy analysis represents the content</a:t>
            </a:r>
          </a:p>
          <a:p>
            <a:r>
              <a:rPr lang="en-US" sz="1100" smtClean="0"/>
              <a:t>of skills ordered from more complex problem solving skills at the top to simpler forms of</a:t>
            </a:r>
          </a:p>
          <a:p>
            <a:r>
              <a:rPr lang="en-US" sz="1100" smtClean="0"/>
              <a:t>learning (Jonassen et al., 1999). So for example, problem solving is followed by rule</a:t>
            </a:r>
          </a:p>
          <a:p>
            <a:r>
              <a:rPr lang="en-US" sz="1100" smtClean="0"/>
              <a:t>learning, which is followed by concepts. Thus, the basic idea is that people can only learn</a:t>
            </a:r>
          </a:p>
          <a:p>
            <a:r>
              <a:rPr lang="en-US" sz="1100" smtClean="0"/>
              <a:t>rules if they have already mastered prerequisite concepts necessary to learn the rules.</a:t>
            </a:r>
          </a:p>
          <a:p>
            <a:r>
              <a:rPr lang="en-US" sz="1100" smtClean="0"/>
              <a:t>Analyzing a learning hierarchy begins by identifying the most complex (highest) learning</a:t>
            </a:r>
          </a:p>
          <a:p>
            <a:r>
              <a:rPr lang="en-US" sz="1100" smtClean="0"/>
              <a:t>outcome and then determining the underlying skills that must be mastered to achieve the</a:t>
            </a:r>
          </a:p>
          <a:p>
            <a:r>
              <a:rPr lang="en-US" sz="1100" smtClean="0"/>
              <a:t>target outcome. A hierarchy of skills is represented as a chart of tasks for each intellectual</a:t>
            </a:r>
          </a:p>
          <a:p>
            <a:r>
              <a:rPr lang="en-US" sz="1100" smtClean="0"/>
              <a:t>skill that is acquired to progress to increasingly complex skills.</a:t>
            </a:r>
          </a:p>
          <a:p>
            <a:r>
              <a:rPr lang="en-US" sz="1100" smtClean="0"/>
              <a:t>The learning hierarchy constructed at this stage of the CTA process provides the</a:t>
            </a:r>
          </a:p>
          <a:p>
            <a:r>
              <a:rPr lang="en-US" sz="1100" smtClean="0"/>
              <a:t>guide to structure the next stage of knowledge elicitation by identifying the information</a:t>
            </a:r>
          </a:p>
          <a:p>
            <a:r>
              <a:rPr lang="en-US" sz="1100" smtClean="0"/>
              <a:t>that must be captured from the SMEs. Thus, it reflects the reiterative nature of the CTA</a:t>
            </a:r>
          </a:p>
          <a:p>
            <a:r>
              <a:rPr lang="en-US" sz="1100" smtClean="0"/>
              <a:t>process, in which the details of the knowledge, skills, and cognitive strategies necessary</a:t>
            </a:r>
          </a:p>
          <a:p>
            <a:r>
              <a:rPr lang="en-US" sz="1100" smtClean="0"/>
              <a:t>for complex learning are revealed, refined, and confirmed.</a:t>
            </a:r>
          </a:p>
          <a:p>
            <a:endParaRPr lang="en-US" sz="1100" smtClean="0"/>
          </a:p>
        </p:txBody>
      </p:sp>
      <p:sp>
        <p:nvSpPr>
          <p:cNvPr id="288772" name="Slide Number Placeholder 3"/>
          <p:cNvSpPr>
            <a:spLocks noGrp="1"/>
          </p:cNvSpPr>
          <p:nvPr>
            <p:ph type="sldNum" sz="quarter" idx="5"/>
          </p:nvPr>
        </p:nvSpPr>
        <p:spPr bwMode="auto">
          <a:noFill/>
          <a:ln>
            <a:miter lim="800000"/>
            <a:headEnd/>
            <a:tailEnd/>
          </a:ln>
        </p:spPr>
        <p:txBody>
          <a:bodyPr/>
          <a:lstStyle/>
          <a:p>
            <a:fld id="{A9455034-4991-4CBD-A498-F17DC4CC7C05}" type="slidenum">
              <a:rPr lang="en-US" smtClean="0"/>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p:spPr>
      </p:sp>
      <p:sp>
        <p:nvSpPr>
          <p:cNvPr id="289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smtClean="0"/>
              <a:t>A learning hierarchy analysis represents the content</a:t>
            </a:r>
          </a:p>
          <a:p>
            <a:r>
              <a:rPr lang="en-US" sz="1100" smtClean="0"/>
              <a:t>of skills ordered from more complex problem solving skills at the top to simpler forms of</a:t>
            </a:r>
          </a:p>
          <a:p>
            <a:r>
              <a:rPr lang="en-US" sz="1100" smtClean="0"/>
              <a:t>learning (Jonassen et al., 1999). So for example, problem solving is followed by rule</a:t>
            </a:r>
          </a:p>
          <a:p>
            <a:r>
              <a:rPr lang="en-US" sz="1100" smtClean="0"/>
              <a:t>learning, which is followed by concepts. Thus, the basic idea is that people can only learn</a:t>
            </a:r>
          </a:p>
          <a:p>
            <a:r>
              <a:rPr lang="en-US" sz="1100" smtClean="0"/>
              <a:t>rules if they have already mastered prerequisite concepts necessary to learn the rules.</a:t>
            </a:r>
          </a:p>
          <a:p>
            <a:r>
              <a:rPr lang="en-US" sz="1100" smtClean="0"/>
              <a:t>Analyzing a learning hierarchy begins by identifying the most complex (highest) learning</a:t>
            </a:r>
          </a:p>
          <a:p>
            <a:r>
              <a:rPr lang="en-US" sz="1100" smtClean="0"/>
              <a:t>outcome and then determining the underlying skills that must be mastered to achieve the</a:t>
            </a:r>
          </a:p>
          <a:p>
            <a:r>
              <a:rPr lang="en-US" sz="1100" smtClean="0"/>
              <a:t>target outcome. A hierarchy of skills is represented as a chart of tasks for each intellectual</a:t>
            </a:r>
          </a:p>
          <a:p>
            <a:r>
              <a:rPr lang="en-US" sz="1100" smtClean="0"/>
              <a:t>skill that is acquired to progress to increasingly complex skills.</a:t>
            </a:r>
          </a:p>
          <a:p>
            <a:r>
              <a:rPr lang="en-US" sz="1100" smtClean="0"/>
              <a:t>The learning hierarchy constructed at this stage of the CTA process provides the</a:t>
            </a:r>
          </a:p>
          <a:p>
            <a:r>
              <a:rPr lang="en-US" sz="1100" smtClean="0"/>
              <a:t>guide to structure the next stage of knowledge elicitation by identifying the information</a:t>
            </a:r>
          </a:p>
          <a:p>
            <a:r>
              <a:rPr lang="en-US" sz="1100" smtClean="0"/>
              <a:t>that must be captured from the SMEs. Thus, it reflects the reiterative nature of the CTA</a:t>
            </a:r>
          </a:p>
          <a:p>
            <a:r>
              <a:rPr lang="en-US" sz="1100" smtClean="0"/>
              <a:t>process, in which the details of the knowledge, skills, and cognitive strategies necessary</a:t>
            </a:r>
          </a:p>
          <a:p>
            <a:r>
              <a:rPr lang="en-US" sz="1100" smtClean="0"/>
              <a:t>for complex learning are revealed, refined, and confirmed.</a:t>
            </a:r>
          </a:p>
          <a:p>
            <a:endParaRPr lang="en-US" sz="1100" smtClean="0"/>
          </a:p>
        </p:txBody>
      </p:sp>
      <p:sp>
        <p:nvSpPr>
          <p:cNvPr id="289796" name="Slide Number Placeholder 3"/>
          <p:cNvSpPr>
            <a:spLocks noGrp="1"/>
          </p:cNvSpPr>
          <p:nvPr>
            <p:ph type="sldNum" sz="quarter" idx="5"/>
          </p:nvPr>
        </p:nvSpPr>
        <p:spPr bwMode="auto">
          <a:noFill/>
          <a:ln>
            <a:miter lim="800000"/>
            <a:headEnd/>
            <a:tailEnd/>
          </a:ln>
        </p:spPr>
        <p:txBody>
          <a:bodyPr/>
          <a:lstStyle/>
          <a:p>
            <a:fld id="{7D474BA9-7159-48F6-A5AC-8F80E0806047}" type="slidenum">
              <a:rPr lang="en-US" smtClean="0"/>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p:spPr>
      </p:sp>
      <p:sp>
        <p:nvSpPr>
          <p:cNvPr id="293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3892" name="Slide Number Placeholder 3"/>
          <p:cNvSpPr>
            <a:spLocks noGrp="1"/>
          </p:cNvSpPr>
          <p:nvPr>
            <p:ph type="sldNum" sz="quarter" idx="5"/>
          </p:nvPr>
        </p:nvSpPr>
        <p:spPr bwMode="auto">
          <a:noFill/>
          <a:ln>
            <a:miter lim="800000"/>
            <a:headEnd/>
            <a:tailEnd/>
          </a:ln>
        </p:spPr>
        <p:txBody>
          <a:bodyPr/>
          <a:lstStyle/>
          <a:p>
            <a:fld id="{AB2AA6C5-0BDA-43FB-B80C-EEDA0933F5D7}" type="slidenum">
              <a:rPr lang="en-US" smtClean="0"/>
              <a:pPr/>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p:spPr>
      </p:sp>
      <p:sp>
        <p:nvSpPr>
          <p:cNvPr id="287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87748" name="Slide Number Placeholder 3"/>
          <p:cNvSpPr>
            <a:spLocks noGrp="1"/>
          </p:cNvSpPr>
          <p:nvPr>
            <p:ph type="sldNum" sz="quarter" idx="5"/>
          </p:nvPr>
        </p:nvSpPr>
        <p:spPr bwMode="auto">
          <a:noFill/>
          <a:ln>
            <a:miter lim="800000"/>
            <a:headEnd/>
            <a:tailEnd/>
          </a:ln>
        </p:spPr>
        <p:txBody>
          <a:bodyPr/>
          <a:lstStyle/>
          <a:p>
            <a:fld id="{95815B21-FE3E-4923-9A5C-86E4FED21607}" type="slidenum">
              <a:rPr lang="en-US" smtClean="0"/>
              <a:pPr/>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p:spPr>
      </p:sp>
      <p:sp>
        <p:nvSpPr>
          <p:cNvPr id="294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4916" name="Slide Number Placeholder 3"/>
          <p:cNvSpPr>
            <a:spLocks noGrp="1"/>
          </p:cNvSpPr>
          <p:nvPr>
            <p:ph type="sldNum" sz="quarter" idx="5"/>
          </p:nvPr>
        </p:nvSpPr>
        <p:spPr bwMode="auto">
          <a:noFill/>
          <a:ln>
            <a:miter lim="800000"/>
            <a:headEnd/>
            <a:tailEnd/>
          </a:ln>
        </p:spPr>
        <p:txBody>
          <a:bodyPr/>
          <a:lstStyle/>
          <a:p>
            <a:fld id="{53EE2BFE-9933-43CC-AB22-748B36A52D39}" type="slidenum">
              <a:rPr lang="en-US" smtClean="0"/>
              <a:pPr/>
              <a:t>25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p:spPr>
      </p:sp>
      <p:sp>
        <p:nvSpPr>
          <p:cNvPr id="295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5940" name="Slide Number Placeholder 3"/>
          <p:cNvSpPr>
            <a:spLocks noGrp="1"/>
          </p:cNvSpPr>
          <p:nvPr>
            <p:ph type="sldNum" sz="quarter" idx="5"/>
          </p:nvPr>
        </p:nvSpPr>
        <p:spPr bwMode="auto">
          <a:noFill/>
          <a:ln>
            <a:miter lim="800000"/>
            <a:headEnd/>
            <a:tailEnd/>
          </a:ln>
        </p:spPr>
        <p:txBody>
          <a:bodyPr/>
          <a:lstStyle/>
          <a:p>
            <a:fld id="{FDB4F5BF-93BF-4683-BEC7-7FF3A6B12219}" type="slidenum">
              <a:rPr lang="en-US" smtClean="0"/>
              <a:pPr/>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noFill/>
          <a:ln>
            <a:solidFill>
              <a:srgbClr val="000000"/>
            </a:solidFill>
            <a:miter lim="800000"/>
            <a:headEnd/>
            <a:tailEnd/>
          </a:ln>
        </p:spPr>
      </p:sp>
      <p:sp>
        <p:nvSpPr>
          <p:cNvPr id="296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6964" name="Slide Number Placeholder 3"/>
          <p:cNvSpPr>
            <a:spLocks noGrp="1"/>
          </p:cNvSpPr>
          <p:nvPr>
            <p:ph type="sldNum" sz="quarter" idx="5"/>
          </p:nvPr>
        </p:nvSpPr>
        <p:spPr bwMode="auto">
          <a:noFill/>
          <a:ln>
            <a:miter lim="800000"/>
            <a:headEnd/>
            <a:tailEnd/>
          </a:ln>
        </p:spPr>
        <p:txBody>
          <a:bodyPr/>
          <a:lstStyle/>
          <a:p>
            <a:fld id="{184C9F99-00E0-4ADC-B791-04D2DC5FD02A}" type="slidenum">
              <a:rPr lang="en-US" smtClean="0"/>
              <a:pPr/>
              <a:t>27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p:spPr>
      </p:sp>
      <p:sp>
        <p:nvSpPr>
          <p:cNvPr id="297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7988" name="Slide Number Placeholder 3"/>
          <p:cNvSpPr>
            <a:spLocks noGrp="1"/>
          </p:cNvSpPr>
          <p:nvPr>
            <p:ph type="sldNum" sz="quarter" idx="5"/>
          </p:nvPr>
        </p:nvSpPr>
        <p:spPr bwMode="auto">
          <a:noFill/>
          <a:ln>
            <a:miter lim="800000"/>
            <a:headEnd/>
            <a:tailEnd/>
          </a:ln>
        </p:spPr>
        <p:txBody>
          <a:bodyPr/>
          <a:lstStyle/>
          <a:p>
            <a:fld id="{12F15CF3-85C4-4F96-B0E0-CC55CE9EA880}" type="slidenum">
              <a:rPr lang="en-US" smtClean="0"/>
              <a:pPr/>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p:spPr>
      </p:sp>
      <p:sp>
        <p:nvSpPr>
          <p:cNvPr id="299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9012" name="Slide Number Placeholder 3"/>
          <p:cNvSpPr>
            <a:spLocks noGrp="1"/>
          </p:cNvSpPr>
          <p:nvPr>
            <p:ph type="sldNum" sz="quarter" idx="5"/>
          </p:nvPr>
        </p:nvSpPr>
        <p:spPr bwMode="auto">
          <a:noFill/>
          <a:ln>
            <a:miter lim="800000"/>
            <a:headEnd/>
            <a:tailEnd/>
          </a:ln>
        </p:spPr>
        <p:txBody>
          <a:bodyPr/>
          <a:lstStyle/>
          <a:p>
            <a:fld id="{9F954920-A7FF-4231-A552-97E0DB377359}" type="slidenum">
              <a:rPr lang="en-US" smtClean="0"/>
              <a:pPr/>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p:spPr>
      </p:sp>
      <p:sp>
        <p:nvSpPr>
          <p:cNvPr id="300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0036" name="Slide Number Placeholder 3"/>
          <p:cNvSpPr>
            <a:spLocks noGrp="1"/>
          </p:cNvSpPr>
          <p:nvPr>
            <p:ph type="sldNum" sz="quarter" idx="5"/>
          </p:nvPr>
        </p:nvSpPr>
        <p:spPr bwMode="auto">
          <a:noFill/>
          <a:ln>
            <a:miter lim="800000"/>
            <a:headEnd/>
            <a:tailEnd/>
          </a:ln>
        </p:spPr>
        <p:txBody>
          <a:bodyPr/>
          <a:lstStyle/>
          <a:p>
            <a:fld id="{276B0643-A587-4EFC-8C25-EA53D4C362D2}" type="slidenum">
              <a:rPr lang="en-US" smtClean="0"/>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14020" name="Slide Number Placeholder 3"/>
          <p:cNvSpPr>
            <a:spLocks noGrp="1"/>
          </p:cNvSpPr>
          <p:nvPr>
            <p:ph type="sldNum" sz="quarter" idx="5"/>
          </p:nvPr>
        </p:nvSpPr>
        <p:spPr bwMode="auto">
          <a:noFill/>
          <a:ln>
            <a:miter lim="800000"/>
            <a:headEnd/>
            <a:tailEnd/>
          </a:ln>
        </p:spPr>
        <p:txBody>
          <a:bodyPr/>
          <a:lstStyle/>
          <a:p>
            <a:fld id="{A4443FFD-EB19-42D2-AA48-6AD845CC51BC}" type="slidenum">
              <a:rPr lang="en-US" smtClean="0"/>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noFill/>
          <a:ln>
            <a:solidFill>
              <a:srgbClr val="000000"/>
            </a:solidFill>
            <a:miter lim="800000"/>
            <a:headEnd/>
            <a:tailEnd/>
          </a:ln>
        </p:spPr>
      </p:sp>
      <p:sp>
        <p:nvSpPr>
          <p:cNvPr id="301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1060" name="Slide Number Placeholder 3"/>
          <p:cNvSpPr>
            <a:spLocks noGrp="1"/>
          </p:cNvSpPr>
          <p:nvPr>
            <p:ph type="sldNum" sz="quarter" idx="5"/>
          </p:nvPr>
        </p:nvSpPr>
        <p:spPr bwMode="auto">
          <a:noFill/>
          <a:ln>
            <a:miter lim="800000"/>
            <a:headEnd/>
            <a:tailEnd/>
          </a:ln>
        </p:spPr>
        <p:txBody>
          <a:bodyPr/>
          <a:lstStyle/>
          <a:p>
            <a:fld id="{DA3A88E6-C8B1-430C-8715-D3186A360615}" type="slidenum">
              <a:rPr lang="en-US" smtClean="0"/>
              <a:pPr/>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2084" name="Slide Number Placeholder 3"/>
          <p:cNvSpPr>
            <a:spLocks noGrp="1"/>
          </p:cNvSpPr>
          <p:nvPr>
            <p:ph type="sldNum" sz="quarter" idx="5"/>
          </p:nvPr>
        </p:nvSpPr>
        <p:spPr bwMode="auto">
          <a:noFill/>
          <a:ln>
            <a:miter lim="800000"/>
            <a:headEnd/>
            <a:tailEnd/>
          </a:ln>
        </p:spPr>
        <p:txBody>
          <a:bodyPr/>
          <a:lstStyle/>
          <a:p>
            <a:fld id="{69F00381-35B4-4CD3-8767-E3D4576ABCAF}" type="slidenum">
              <a:rPr lang="en-US" smtClean="0"/>
              <a:pPr/>
              <a:t>32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bwMode="auto">
          <a:noFill/>
          <a:ln>
            <a:miter lim="800000"/>
            <a:headEnd/>
            <a:tailEnd/>
          </a:ln>
        </p:spPr>
        <p:txBody>
          <a:bodyPr/>
          <a:lstStyle/>
          <a:p>
            <a:fld id="{3A540EDC-B007-4DCD-A05E-B7A2D9315D6E}" type="slidenum">
              <a:rPr lang="en-US" smtClean="0"/>
              <a:pPr/>
              <a:t>33</a:t>
            </a:fld>
            <a:endParaRPr lang="en-US" smtClean="0"/>
          </a:p>
        </p:txBody>
      </p:sp>
      <p:sp>
        <p:nvSpPr>
          <p:cNvPr id="303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3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Central tenet:  performance deteriorates as one is subjected to higher MWL.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7204" name="Slide Number Placeholder 3"/>
          <p:cNvSpPr>
            <a:spLocks noGrp="1"/>
          </p:cNvSpPr>
          <p:nvPr>
            <p:ph type="sldNum" sz="quarter" idx="5"/>
          </p:nvPr>
        </p:nvSpPr>
        <p:spPr bwMode="auto">
          <a:noFill/>
          <a:ln>
            <a:miter lim="800000"/>
            <a:headEnd/>
            <a:tailEnd/>
          </a:ln>
        </p:spPr>
        <p:txBody>
          <a:bodyPr/>
          <a:lstStyle/>
          <a:p>
            <a:fld id="{49EB8805-3088-4183-8FAF-17D3A26BFF77}" type="slidenum">
              <a:rPr lang="en-US" smtClean="0"/>
              <a:pPr/>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bwMode="auto">
          <a:noFill/>
          <a:ln>
            <a:miter lim="800000"/>
            <a:headEnd/>
            <a:tailEnd/>
          </a:ln>
        </p:spPr>
        <p:txBody>
          <a:bodyPr/>
          <a:lstStyle/>
          <a:p>
            <a:fld id="{BC81589A-8148-4448-93F7-F1D51894C43E}" type="slidenum">
              <a:rPr lang="en-US" smtClean="0"/>
              <a:pPr/>
              <a:t>35</a:t>
            </a:fld>
            <a:endParaRPr lang="en-US" smtClean="0"/>
          </a:p>
        </p:txBody>
      </p:sp>
      <p:sp>
        <p:nvSpPr>
          <p:cNvPr id="304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4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p:spPr>
      </p:sp>
      <p:sp>
        <p:nvSpPr>
          <p:cNvPr id="305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5156" name="Slide Number Placeholder 3"/>
          <p:cNvSpPr>
            <a:spLocks noGrp="1"/>
          </p:cNvSpPr>
          <p:nvPr>
            <p:ph type="sldNum" sz="quarter" idx="5"/>
          </p:nvPr>
        </p:nvSpPr>
        <p:spPr bwMode="auto">
          <a:noFill/>
          <a:ln>
            <a:miter lim="800000"/>
            <a:headEnd/>
            <a:tailEnd/>
          </a:ln>
        </p:spPr>
        <p:txBody>
          <a:bodyPr/>
          <a:lstStyle/>
          <a:p>
            <a:fld id="{0057A59E-4730-4E57-BA75-BD7BC5E8E0EC}" type="slidenum">
              <a:rPr lang="en-US" smtClean="0"/>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p:spPr>
      </p:sp>
      <p:sp>
        <p:nvSpPr>
          <p:cNvPr id="306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6180" name="Slide Number Placeholder 3"/>
          <p:cNvSpPr>
            <a:spLocks noGrp="1"/>
          </p:cNvSpPr>
          <p:nvPr>
            <p:ph type="sldNum" sz="quarter" idx="5"/>
          </p:nvPr>
        </p:nvSpPr>
        <p:spPr bwMode="auto">
          <a:noFill/>
          <a:ln>
            <a:miter lim="800000"/>
            <a:headEnd/>
            <a:tailEnd/>
          </a:ln>
        </p:spPr>
        <p:txBody>
          <a:bodyPr/>
          <a:lstStyle/>
          <a:p>
            <a:fld id="{9A70F390-2755-4120-A756-F160F2C28BD6}" type="slidenum">
              <a:rPr lang="en-US" smtClean="0"/>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bwMode="auto">
          <a:noFill/>
          <a:ln>
            <a:miter lim="800000"/>
            <a:headEnd/>
            <a:tailEnd/>
          </a:ln>
        </p:spPr>
        <p:txBody>
          <a:bodyPr/>
          <a:lstStyle/>
          <a:p>
            <a:fld id="{03375E6C-2FE7-421F-98EC-2C3A60FB7734}" type="slidenum">
              <a:rPr lang="en-US" smtClean="0"/>
              <a:pPr/>
              <a:t>38</a:t>
            </a:fld>
            <a:endParaRPr lang="en-US" smtClean="0"/>
          </a:p>
        </p:txBody>
      </p:sp>
      <p:sp>
        <p:nvSpPr>
          <p:cNvPr id="308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8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bwMode="auto">
          <a:noFill/>
          <a:ln>
            <a:miter lim="800000"/>
            <a:headEnd/>
            <a:tailEnd/>
          </a:ln>
        </p:spPr>
        <p:txBody>
          <a:bodyPr/>
          <a:lstStyle/>
          <a:p>
            <a:fld id="{94A542BD-BE24-4461-BD72-76767B543D4F}" type="slidenum">
              <a:rPr lang="en-US" smtClean="0"/>
              <a:pPr/>
              <a:t>39</a:t>
            </a:fld>
            <a:endParaRPr lang="en-US" smtClean="0"/>
          </a:p>
        </p:txBody>
      </p:sp>
      <p:sp>
        <p:nvSpPr>
          <p:cNvPr id="309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9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z="1800" smtClean="0"/>
              <a:t>Competing for resources will present the best situation to watch decrement in primary task performance. BUT it is also the most intrusive.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bwMode="auto">
          <a:noFill/>
          <a:ln>
            <a:miter lim="800000"/>
            <a:headEnd/>
            <a:tailEnd/>
          </a:ln>
        </p:spPr>
        <p:txBody>
          <a:bodyPr/>
          <a:lstStyle/>
          <a:p>
            <a:fld id="{7CD900F6-D445-4E38-8C51-7A502DC9B2D2}" type="slidenum">
              <a:rPr lang="en-US" smtClean="0"/>
              <a:pPr/>
              <a:t>40</a:t>
            </a:fld>
            <a:endParaRPr lang="en-US" smtClean="0"/>
          </a:p>
        </p:txBody>
      </p:sp>
      <p:sp>
        <p:nvSpPr>
          <p:cNvPr id="310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0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B05985-616A-4AC1-A07B-A5ADB1496A48}"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bwMode="auto">
          <a:noFill/>
          <a:ln>
            <a:miter lim="800000"/>
            <a:headEnd/>
            <a:tailEnd/>
          </a:ln>
        </p:spPr>
        <p:txBody>
          <a:bodyPr/>
          <a:lstStyle/>
          <a:p>
            <a:fld id="{3111C048-3DA8-4067-914E-6D6B748AF224}" type="slidenum">
              <a:rPr lang="en-US" smtClean="0"/>
              <a:pPr/>
              <a:t>41</a:t>
            </a:fld>
            <a:endParaRPr lang="en-US" smtClean="0"/>
          </a:p>
        </p:txBody>
      </p:sp>
      <p:sp>
        <p:nvSpPr>
          <p:cNvPr id="311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1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bwMode="auto">
          <a:noFill/>
          <a:ln>
            <a:miter lim="800000"/>
            <a:headEnd/>
            <a:tailEnd/>
          </a:ln>
        </p:spPr>
        <p:txBody>
          <a:bodyPr/>
          <a:lstStyle/>
          <a:p>
            <a:fld id="{B3B358BA-C8BD-4D70-831C-2ED680702F1A}" type="slidenum">
              <a:rPr lang="en-US" smtClean="0"/>
              <a:pPr/>
              <a:t>42</a:t>
            </a:fld>
            <a:endParaRPr lang="en-US" smtClean="0"/>
          </a:p>
        </p:txBody>
      </p:sp>
      <p:sp>
        <p:nvSpPr>
          <p:cNvPr id="315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5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bwMode="auto">
          <a:noFill/>
          <a:ln>
            <a:miter lim="800000"/>
            <a:headEnd/>
            <a:tailEnd/>
          </a:ln>
        </p:spPr>
        <p:txBody>
          <a:bodyPr/>
          <a:lstStyle/>
          <a:p>
            <a:fld id="{64A49147-A258-4CD9-8F6E-738C3CFD643B}" type="slidenum">
              <a:rPr lang="en-US" smtClean="0"/>
              <a:pPr/>
              <a:t>43</a:t>
            </a:fld>
            <a:endParaRPr lang="en-US" smtClean="0"/>
          </a:p>
        </p:txBody>
      </p:sp>
      <p:sp>
        <p:nvSpPr>
          <p:cNvPr id="316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6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bwMode="auto">
          <a:noFill/>
          <a:ln>
            <a:miter lim="800000"/>
            <a:headEnd/>
            <a:tailEnd/>
          </a:ln>
        </p:spPr>
        <p:txBody>
          <a:bodyPr/>
          <a:lstStyle/>
          <a:p>
            <a:fld id="{9894316E-7781-475E-BDDD-2FFC7552016D}" type="slidenum">
              <a:rPr lang="en-US" smtClean="0"/>
              <a:pPr/>
              <a:t>44</a:t>
            </a:fld>
            <a:endParaRPr lang="en-US" smtClean="0"/>
          </a:p>
        </p:txBody>
      </p:sp>
      <p:sp>
        <p:nvSpPr>
          <p:cNvPr id="312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2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bwMode="auto">
          <a:noFill/>
          <a:ln>
            <a:miter lim="800000"/>
            <a:headEnd/>
            <a:tailEnd/>
          </a:ln>
        </p:spPr>
        <p:txBody>
          <a:bodyPr/>
          <a:lstStyle/>
          <a:p>
            <a:fld id="{6F3701F7-110A-48F9-9406-4D535D451AB4}" type="slidenum">
              <a:rPr lang="en-US" smtClean="0"/>
              <a:pPr/>
              <a:t>45</a:t>
            </a:fld>
            <a:endParaRPr lang="en-US" smtClean="0"/>
          </a:p>
        </p:txBody>
      </p:sp>
      <p:sp>
        <p:nvSpPr>
          <p:cNvPr id="313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3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bwMode="auto">
          <a:noFill/>
          <a:ln>
            <a:miter lim="800000"/>
            <a:headEnd/>
            <a:tailEnd/>
          </a:ln>
        </p:spPr>
        <p:txBody>
          <a:bodyPr/>
          <a:lstStyle/>
          <a:p>
            <a:fld id="{ADB89670-0216-4D42-83F7-64E1CC323157}" type="slidenum">
              <a:rPr lang="en-US" smtClean="0"/>
              <a:pPr/>
              <a:t>46</a:t>
            </a:fld>
            <a:endParaRPr lang="en-US" smtClean="0"/>
          </a:p>
        </p:txBody>
      </p:sp>
      <p:sp>
        <p:nvSpPr>
          <p:cNvPr id="314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4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bwMode="auto">
          <a:noFill/>
          <a:ln>
            <a:miter lim="800000"/>
            <a:headEnd/>
            <a:tailEnd/>
          </a:ln>
        </p:spPr>
        <p:txBody>
          <a:bodyPr/>
          <a:lstStyle/>
          <a:p>
            <a:fld id="{A4DE8746-12AE-42BA-88CE-4C4FD5D9C22F}" type="slidenum">
              <a:rPr lang="en-US" smtClean="0"/>
              <a:pPr/>
              <a:t>47</a:t>
            </a:fld>
            <a:endParaRPr lang="en-US" smtClean="0"/>
          </a:p>
        </p:txBody>
      </p:sp>
      <p:sp>
        <p:nvSpPr>
          <p:cNvPr id="317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bwMode="auto">
          <a:noFill/>
          <a:ln>
            <a:miter lim="800000"/>
            <a:headEnd/>
            <a:tailEnd/>
          </a:ln>
        </p:spPr>
        <p:txBody>
          <a:bodyPr/>
          <a:lstStyle/>
          <a:p>
            <a:fld id="{3702C6D8-3703-4591-91CB-6DA0C97208A0}" type="slidenum">
              <a:rPr lang="en-US" smtClean="0"/>
              <a:pPr/>
              <a:t>48</a:t>
            </a:fld>
            <a:endParaRPr lang="en-US" smtClean="0"/>
          </a:p>
        </p:txBody>
      </p:sp>
      <p:sp>
        <p:nvSpPr>
          <p:cNvPr id="318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8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noFill/>
          <a:ln>
            <a:solidFill>
              <a:srgbClr val="000000"/>
            </a:solidFill>
            <a:miter lim="800000"/>
            <a:headEnd/>
            <a:tailEnd/>
          </a:ln>
        </p:spPr>
      </p:sp>
      <p:sp>
        <p:nvSpPr>
          <p:cNvPr id="319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19492" name="Slide Number Placeholder 3"/>
          <p:cNvSpPr>
            <a:spLocks noGrp="1"/>
          </p:cNvSpPr>
          <p:nvPr>
            <p:ph type="sldNum" sz="quarter" idx="5"/>
          </p:nvPr>
        </p:nvSpPr>
        <p:spPr bwMode="auto">
          <a:noFill/>
          <a:ln>
            <a:miter lim="800000"/>
            <a:headEnd/>
            <a:tailEnd/>
          </a:ln>
        </p:spPr>
        <p:txBody>
          <a:bodyPr/>
          <a:lstStyle/>
          <a:p>
            <a:fld id="{79250A7F-2555-4C8E-A6DC-F489C8CA0424}" type="slidenum">
              <a:rPr lang="en-US" smtClean="0"/>
              <a:pPr/>
              <a:t>49</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20516" name="Slide Number Placeholder 3"/>
          <p:cNvSpPr>
            <a:spLocks noGrp="1"/>
          </p:cNvSpPr>
          <p:nvPr>
            <p:ph type="sldNum" sz="quarter" idx="5"/>
          </p:nvPr>
        </p:nvSpPr>
        <p:spPr bwMode="auto">
          <a:noFill/>
          <a:ln>
            <a:miter lim="800000"/>
            <a:headEnd/>
            <a:tailEnd/>
          </a:ln>
        </p:spPr>
        <p:txBody>
          <a:bodyPr/>
          <a:lstStyle/>
          <a:p>
            <a:fld id="{0A94B7AC-30C5-4EC5-8F59-3BCDE962D079}" type="slidenum">
              <a:rPr lang="en-US" smtClean="0"/>
              <a:pPr/>
              <a:t>50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p:spPr>
      </p:sp>
      <p:sp>
        <p:nvSpPr>
          <p:cNvPr id="356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56356" name="Slide Number Placeholder 3"/>
          <p:cNvSpPr>
            <a:spLocks noGrp="1"/>
          </p:cNvSpPr>
          <p:nvPr>
            <p:ph type="sldNum" sz="quarter" idx="5"/>
          </p:nvPr>
        </p:nvSpPr>
        <p:spPr bwMode="auto">
          <a:noFill/>
          <a:ln>
            <a:miter lim="800000"/>
            <a:headEnd/>
            <a:tailEnd/>
          </a:ln>
        </p:spPr>
        <p:txBody>
          <a:bodyPr/>
          <a:lstStyle/>
          <a:p>
            <a:fld id="{BF0245B5-1D39-4E46-9E94-08A8011CCFD0}" type="slidenum">
              <a:rPr lang="en-US" smtClean="0"/>
              <a:pPr/>
              <a:t>6</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bwMode="auto">
          <a:noFill/>
          <a:ln>
            <a:miter lim="800000"/>
            <a:headEnd/>
            <a:tailEnd/>
          </a:ln>
        </p:spPr>
        <p:txBody>
          <a:bodyPr/>
          <a:lstStyle/>
          <a:p>
            <a:fld id="{21646DB1-492B-49FE-BFF8-6BEE3994063C}" type="slidenum">
              <a:rPr lang="en-US" smtClean="0"/>
              <a:pPr/>
              <a:t>51</a:t>
            </a:fld>
            <a:endParaRPr lang="en-US" smtClean="0"/>
          </a:p>
        </p:txBody>
      </p:sp>
      <p:sp>
        <p:nvSpPr>
          <p:cNvPr id="321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1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Measure R-R variablility in ECG.</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bwMode="auto">
          <a:noFill/>
          <a:ln>
            <a:miter lim="800000"/>
            <a:headEnd/>
            <a:tailEnd/>
          </a:ln>
        </p:spPr>
        <p:txBody>
          <a:bodyPr/>
          <a:lstStyle/>
          <a:p>
            <a:fld id="{B522CBBB-0B8C-4604-815E-2197A7F6A605}" type="slidenum">
              <a:rPr lang="en-US" smtClean="0"/>
              <a:pPr/>
              <a:t>52</a:t>
            </a:fld>
            <a:endParaRPr lang="en-US" smtClean="0"/>
          </a:p>
        </p:txBody>
      </p:sp>
      <p:sp>
        <p:nvSpPr>
          <p:cNvPr id="323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3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bwMode="auto">
          <a:noFill/>
          <a:ln>
            <a:miter lim="800000"/>
            <a:headEnd/>
            <a:tailEnd/>
          </a:ln>
        </p:spPr>
        <p:txBody>
          <a:bodyPr/>
          <a:lstStyle/>
          <a:p>
            <a:fld id="{F637247A-0DED-4359-A223-545F9080ED29}" type="slidenum">
              <a:rPr lang="en-US" smtClean="0"/>
              <a:pPr/>
              <a:t>53</a:t>
            </a:fld>
            <a:endParaRPr lang="en-US" smtClean="0"/>
          </a:p>
        </p:txBody>
      </p:sp>
      <p:sp>
        <p:nvSpPr>
          <p:cNvPr id="324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4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bwMode="auto">
          <a:noFill/>
          <a:ln>
            <a:miter lim="800000"/>
            <a:headEnd/>
            <a:tailEnd/>
          </a:ln>
        </p:spPr>
        <p:txBody>
          <a:bodyPr/>
          <a:lstStyle/>
          <a:p>
            <a:fld id="{785D1D7D-10E4-475B-9377-32FCBBA604E2}" type="slidenum">
              <a:rPr lang="en-US" smtClean="0"/>
              <a:pPr/>
              <a:t>54</a:t>
            </a:fld>
            <a:endParaRPr lang="en-US" smtClean="0"/>
          </a:p>
        </p:txBody>
      </p:sp>
      <p:sp>
        <p:nvSpPr>
          <p:cNvPr id="325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5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bwMode="auto">
          <a:noFill/>
          <a:ln>
            <a:miter lim="800000"/>
            <a:headEnd/>
            <a:tailEnd/>
          </a:ln>
        </p:spPr>
        <p:txBody>
          <a:bodyPr/>
          <a:lstStyle/>
          <a:p>
            <a:fld id="{DFED2A12-1605-457E-90B4-3B32FCCE6114}" type="slidenum">
              <a:rPr lang="en-US" smtClean="0"/>
              <a:pPr/>
              <a:t>55</a:t>
            </a:fld>
            <a:endParaRPr lang="en-US" smtClean="0"/>
          </a:p>
        </p:txBody>
      </p:sp>
      <p:sp>
        <p:nvSpPr>
          <p:cNvPr id="326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6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bwMode="auto">
          <a:noFill/>
          <a:ln>
            <a:miter lim="800000"/>
            <a:headEnd/>
            <a:tailEnd/>
          </a:ln>
        </p:spPr>
        <p:txBody>
          <a:bodyPr/>
          <a:lstStyle/>
          <a:p>
            <a:fld id="{274EF075-9782-47CD-B8F8-93C1A1A6F10C}" type="slidenum">
              <a:rPr lang="en-US" smtClean="0"/>
              <a:pPr/>
              <a:t>56</a:t>
            </a:fld>
            <a:endParaRPr lang="en-US" smtClean="0"/>
          </a:p>
        </p:txBody>
      </p:sp>
      <p:sp>
        <p:nvSpPr>
          <p:cNvPr id="322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2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bwMode="auto">
          <a:noFill/>
          <a:ln>
            <a:miter lim="800000"/>
            <a:headEnd/>
            <a:tailEnd/>
          </a:ln>
        </p:spPr>
        <p:txBody>
          <a:bodyPr/>
          <a:lstStyle/>
          <a:p>
            <a:fld id="{3135DA88-A2B5-461E-8505-96D0214C5FF3}" type="slidenum">
              <a:rPr lang="en-US" smtClean="0"/>
              <a:pPr/>
              <a:t>57</a:t>
            </a:fld>
            <a:endParaRPr lang="en-US" smtClean="0"/>
          </a:p>
        </p:txBody>
      </p:sp>
      <p:sp>
        <p:nvSpPr>
          <p:cNvPr id="327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p:spPr>
      </p:sp>
      <p:sp>
        <p:nvSpPr>
          <p:cNvPr id="328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28708" name="Slide Number Placeholder 3"/>
          <p:cNvSpPr>
            <a:spLocks noGrp="1"/>
          </p:cNvSpPr>
          <p:nvPr>
            <p:ph type="sldNum" sz="quarter" idx="5"/>
          </p:nvPr>
        </p:nvSpPr>
        <p:spPr bwMode="auto">
          <a:noFill/>
          <a:ln>
            <a:miter lim="800000"/>
            <a:headEnd/>
            <a:tailEnd/>
          </a:ln>
        </p:spPr>
        <p:txBody>
          <a:bodyPr/>
          <a:lstStyle/>
          <a:p>
            <a:fld id="{463DABE6-10BB-4317-BB08-C0064F540AC2}" type="slidenum">
              <a:rPr lang="en-US" smtClean="0"/>
              <a:pPr/>
              <a:t>58</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noFill/>
          <a:ln>
            <a:solidFill>
              <a:srgbClr val="000000"/>
            </a:solidFill>
            <a:miter lim="800000"/>
            <a:headEnd/>
            <a:tailEnd/>
          </a:ln>
        </p:spPr>
      </p:sp>
      <p:sp>
        <p:nvSpPr>
          <p:cNvPr id="329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29732" name="Slide Number Placeholder 3"/>
          <p:cNvSpPr>
            <a:spLocks noGrp="1"/>
          </p:cNvSpPr>
          <p:nvPr>
            <p:ph type="sldNum" sz="quarter" idx="5"/>
          </p:nvPr>
        </p:nvSpPr>
        <p:spPr bwMode="auto">
          <a:noFill/>
          <a:ln>
            <a:miter lim="800000"/>
            <a:headEnd/>
            <a:tailEnd/>
          </a:ln>
        </p:spPr>
        <p:txBody>
          <a:bodyPr/>
          <a:lstStyle/>
          <a:p>
            <a:fld id="{0B911D14-6527-4D68-AA01-77D7CF67C7C3}" type="slidenum">
              <a:rPr lang="en-US" smtClean="0"/>
              <a:pPr/>
              <a:t>59</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p:spPr>
      </p:sp>
      <p:sp>
        <p:nvSpPr>
          <p:cNvPr id="330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0756" name="Slide Number Placeholder 3"/>
          <p:cNvSpPr>
            <a:spLocks noGrp="1"/>
          </p:cNvSpPr>
          <p:nvPr>
            <p:ph type="sldNum" sz="quarter" idx="5"/>
          </p:nvPr>
        </p:nvSpPr>
        <p:spPr bwMode="auto">
          <a:noFill/>
          <a:ln>
            <a:miter lim="800000"/>
            <a:headEnd/>
            <a:tailEnd/>
          </a:ln>
        </p:spPr>
        <p:txBody>
          <a:bodyPr/>
          <a:lstStyle/>
          <a:p>
            <a:fld id="{9BFAE107-64E2-4F13-87F4-E9698F681252}" type="slidenum">
              <a:rPr lang="en-US" smtClean="0"/>
              <a:pPr/>
              <a:t>60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p:spPr>
      </p:sp>
      <p:sp>
        <p:nvSpPr>
          <p:cNvPr id="357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57380" name="Slide Number Placeholder 3"/>
          <p:cNvSpPr>
            <a:spLocks noGrp="1"/>
          </p:cNvSpPr>
          <p:nvPr>
            <p:ph type="sldNum" sz="quarter" idx="5"/>
          </p:nvPr>
        </p:nvSpPr>
        <p:spPr bwMode="auto">
          <a:noFill/>
          <a:ln>
            <a:miter lim="800000"/>
            <a:headEnd/>
            <a:tailEnd/>
          </a:ln>
        </p:spPr>
        <p:txBody>
          <a:bodyPr/>
          <a:lstStyle/>
          <a:p>
            <a:fld id="{C4E3BEA3-64CC-4943-9003-6D73FFA0EB30}" type="slidenum">
              <a:rPr lang="en-US" smtClean="0"/>
              <a:pPr/>
              <a:t>7</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noFill/>
          <a:ln>
            <a:solidFill>
              <a:srgbClr val="000000"/>
            </a:solidFill>
            <a:miter lim="800000"/>
            <a:headEnd/>
            <a:tailEnd/>
          </a:ln>
        </p:spPr>
      </p:sp>
      <p:sp>
        <p:nvSpPr>
          <p:cNvPr id="331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1780" name="Slide Number Placeholder 3"/>
          <p:cNvSpPr>
            <a:spLocks noGrp="1"/>
          </p:cNvSpPr>
          <p:nvPr>
            <p:ph type="sldNum" sz="quarter" idx="5"/>
          </p:nvPr>
        </p:nvSpPr>
        <p:spPr bwMode="auto">
          <a:noFill/>
          <a:ln>
            <a:miter lim="800000"/>
            <a:headEnd/>
            <a:tailEnd/>
          </a:ln>
        </p:spPr>
        <p:txBody>
          <a:bodyPr/>
          <a:lstStyle/>
          <a:p>
            <a:fld id="{590A4BCB-76CF-4E08-A778-BB66A1B9DC86}" type="slidenum">
              <a:rPr lang="en-US" smtClean="0"/>
              <a:pPr/>
              <a:t>62</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p:spPr>
      </p:sp>
      <p:sp>
        <p:nvSpPr>
          <p:cNvPr id="332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2804" name="Slide Number Placeholder 3"/>
          <p:cNvSpPr>
            <a:spLocks noGrp="1"/>
          </p:cNvSpPr>
          <p:nvPr>
            <p:ph type="sldNum" sz="quarter" idx="5"/>
          </p:nvPr>
        </p:nvSpPr>
        <p:spPr bwMode="auto">
          <a:noFill/>
          <a:ln>
            <a:miter lim="800000"/>
            <a:headEnd/>
            <a:tailEnd/>
          </a:ln>
        </p:spPr>
        <p:txBody>
          <a:bodyPr/>
          <a:lstStyle/>
          <a:p>
            <a:fld id="{A448C253-3115-46BD-BC29-BFF7BB375D98}" type="slidenum">
              <a:rPr lang="en-US" smtClean="0"/>
              <a:pPr/>
              <a:t>63</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p:spPr>
      </p:sp>
      <p:sp>
        <p:nvSpPr>
          <p:cNvPr id="334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4852" name="Slide Number Placeholder 3"/>
          <p:cNvSpPr>
            <a:spLocks noGrp="1"/>
          </p:cNvSpPr>
          <p:nvPr>
            <p:ph type="sldNum" sz="quarter" idx="5"/>
          </p:nvPr>
        </p:nvSpPr>
        <p:spPr bwMode="auto">
          <a:noFill/>
          <a:ln>
            <a:miter lim="800000"/>
            <a:headEnd/>
            <a:tailEnd/>
          </a:ln>
        </p:spPr>
        <p:txBody>
          <a:bodyPr/>
          <a:lstStyle/>
          <a:p>
            <a:fld id="{89FF769B-367B-4A18-9FD9-C091452CB076}" type="slidenum">
              <a:rPr lang="en-US" smtClean="0"/>
              <a:pPr/>
              <a:t>64</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noFill/>
          <a:ln>
            <a:solidFill>
              <a:srgbClr val="000000"/>
            </a:solidFill>
            <a:miter lim="800000"/>
            <a:headEnd/>
            <a:tailEnd/>
          </a:ln>
        </p:spPr>
      </p:sp>
      <p:sp>
        <p:nvSpPr>
          <p:cNvPr id="335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5876" name="Slide Number Placeholder 3"/>
          <p:cNvSpPr>
            <a:spLocks noGrp="1"/>
          </p:cNvSpPr>
          <p:nvPr>
            <p:ph type="sldNum" sz="quarter" idx="5"/>
          </p:nvPr>
        </p:nvSpPr>
        <p:spPr bwMode="auto">
          <a:noFill/>
          <a:ln>
            <a:miter lim="800000"/>
            <a:headEnd/>
            <a:tailEnd/>
          </a:ln>
        </p:spPr>
        <p:txBody>
          <a:bodyPr/>
          <a:lstStyle/>
          <a:p>
            <a:fld id="{95ECB44B-2265-45A1-864E-2ECB2D0E2BE0}" type="slidenum">
              <a:rPr lang="en-US" smtClean="0"/>
              <a:pPr/>
              <a:t>65</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p:spPr>
      </p:sp>
      <p:sp>
        <p:nvSpPr>
          <p:cNvPr id="336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6900" name="Slide Number Placeholder 3"/>
          <p:cNvSpPr>
            <a:spLocks noGrp="1"/>
          </p:cNvSpPr>
          <p:nvPr>
            <p:ph type="sldNum" sz="quarter" idx="5"/>
          </p:nvPr>
        </p:nvSpPr>
        <p:spPr bwMode="auto">
          <a:noFill/>
          <a:ln>
            <a:miter lim="800000"/>
            <a:headEnd/>
            <a:tailEnd/>
          </a:ln>
        </p:spPr>
        <p:txBody>
          <a:bodyPr/>
          <a:lstStyle/>
          <a:p>
            <a:fld id="{6AB4D36C-136D-4149-BA1E-E64B0021F34A}" type="slidenum">
              <a:rPr lang="en-US" smtClean="0"/>
              <a:pPr/>
              <a:t>67</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bwMode="auto">
          <a:noFill/>
          <a:ln>
            <a:solidFill>
              <a:srgbClr val="000000"/>
            </a:solidFill>
            <a:miter lim="800000"/>
            <a:headEnd/>
            <a:tailEnd/>
          </a:ln>
        </p:spPr>
      </p:sp>
      <p:sp>
        <p:nvSpPr>
          <p:cNvPr id="337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7924" name="Slide Number Placeholder 3"/>
          <p:cNvSpPr>
            <a:spLocks noGrp="1"/>
          </p:cNvSpPr>
          <p:nvPr>
            <p:ph type="sldNum" sz="quarter" idx="5"/>
          </p:nvPr>
        </p:nvSpPr>
        <p:spPr bwMode="auto">
          <a:noFill/>
          <a:ln>
            <a:miter lim="800000"/>
            <a:headEnd/>
            <a:tailEnd/>
          </a:ln>
        </p:spPr>
        <p:txBody>
          <a:bodyPr/>
          <a:lstStyle/>
          <a:p>
            <a:fld id="{EC37C283-3D8B-4DF8-9158-C882FEA5CC72}" type="slidenum">
              <a:rPr lang="en-US" smtClean="0"/>
              <a:pPr/>
              <a:t>68</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bwMode="auto">
          <a:noFill/>
          <a:ln>
            <a:solidFill>
              <a:srgbClr val="000000"/>
            </a:solidFill>
            <a:miter lim="800000"/>
            <a:headEnd/>
            <a:tailEnd/>
          </a:ln>
        </p:spPr>
      </p:sp>
      <p:sp>
        <p:nvSpPr>
          <p:cNvPr id="338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8948" name="Slide Number Placeholder 3"/>
          <p:cNvSpPr>
            <a:spLocks noGrp="1"/>
          </p:cNvSpPr>
          <p:nvPr>
            <p:ph type="sldNum" sz="quarter" idx="5"/>
          </p:nvPr>
        </p:nvSpPr>
        <p:spPr bwMode="auto">
          <a:noFill/>
          <a:ln>
            <a:miter lim="800000"/>
            <a:headEnd/>
            <a:tailEnd/>
          </a:ln>
        </p:spPr>
        <p:txBody>
          <a:bodyPr/>
          <a:lstStyle/>
          <a:p>
            <a:fld id="{365FA951-F775-4AB2-9E18-AECA417DEC13}"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58404" name="Slide Number Placeholder 3"/>
          <p:cNvSpPr>
            <a:spLocks noGrp="1"/>
          </p:cNvSpPr>
          <p:nvPr>
            <p:ph type="sldNum" sz="quarter" idx="5"/>
          </p:nvPr>
        </p:nvSpPr>
        <p:spPr bwMode="auto">
          <a:noFill/>
          <a:ln>
            <a:miter lim="800000"/>
            <a:headEnd/>
            <a:tailEnd/>
          </a:ln>
        </p:spPr>
        <p:txBody>
          <a:bodyPr/>
          <a:lstStyle/>
          <a:p>
            <a:fld id="{33D41A7F-2D79-4609-B866-19FBA9E88FCC}"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p:spPr>
      </p:sp>
      <p:sp>
        <p:nvSpPr>
          <p:cNvPr id="274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4436" name="Slide Number Placeholder 3"/>
          <p:cNvSpPr>
            <a:spLocks noGrp="1"/>
          </p:cNvSpPr>
          <p:nvPr>
            <p:ph type="sldNum" sz="quarter" idx="5"/>
          </p:nvPr>
        </p:nvSpPr>
        <p:spPr bwMode="auto">
          <a:noFill/>
          <a:ln>
            <a:miter lim="800000"/>
            <a:headEnd/>
            <a:tailEnd/>
          </a:ln>
        </p:spPr>
        <p:txBody>
          <a:bodyPr/>
          <a:lstStyle/>
          <a:p>
            <a:fld id="{C480F15F-DF25-4555-97CF-992813358ACC}"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p:spPr>
      </p:sp>
      <p:sp>
        <p:nvSpPr>
          <p:cNvPr id="275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75460" name="Slide Number Placeholder 3"/>
          <p:cNvSpPr>
            <a:spLocks noGrp="1"/>
          </p:cNvSpPr>
          <p:nvPr>
            <p:ph type="sldNum" sz="quarter" idx="5"/>
          </p:nvPr>
        </p:nvSpPr>
        <p:spPr bwMode="auto">
          <a:noFill/>
          <a:ln>
            <a:miter lim="800000"/>
            <a:headEnd/>
            <a:tailEnd/>
          </a:ln>
        </p:spPr>
        <p:txBody>
          <a:bodyPr/>
          <a:lstStyle/>
          <a:p>
            <a:fld id="{CC1FE62B-2E2F-4951-9188-72B60645768B}"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E5F2ADB-8144-4AF4-A254-84B48A19582E}" type="datetimeFigureOut">
              <a:rPr lang="en-US" smtClean="0"/>
              <a:pPr/>
              <a:t>03/09/2013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F1C5681-807A-4CE5-938D-AC4840B58C4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5F2ADB-8144-4AF4-A254-84B48A19582E}" type="datetimeFigureOut">
              <a:rPr lang="en-US" smtClean="0"/>
              <a:pPr/>
              <a:t>03/09/2013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C5681-807A-4CE5-938D-AC4840B58C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5F2ADB-8144-4AF4-A254-84B48A19582E}" type="datetimeFigureOut">
              <a:rPr lang="en-US" smtClean="0"/>
              <a:pPr/>
              <a:t>03/09/2013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C5681-807A-4CE5-938D-AC4840B58C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E5F2ADB-8144-4AF4-A254-84B48A19582E}" type="datetimeFigureOut">
              <a:rPr lang="en-US" smtClean="0"/>
              <a:pPr/>
              <a:t>03/09/2013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5F1C5681-807A-4CE5-938D-AC4840B58C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E5F2ADB-8144-4AF4-A254-84B48A19582E}" type="datetimeFigureOut">
              <a:rPr lang="en-US" smtClean="0"/>
              <a:pPr/>
              <a:t>03/09/2013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5F1C5681-807A-4CE5-938D-AC4840B58C4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E5F2ADB-8144-4AF4-A254-84B48A19582E}" type="datetimeFigureOut">
              <a:rPr lang="en-US" smtClean="0"/>
              <a:pPr/>
              <a:t>03/09/2013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F1C5681-807A-4CE5-938D-AC4840B58C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E5F2ADB-8144-4AF4-A254-84B48A19582E}" type="datetimeFigureOut">
              <a:rPr lang="en-US" smtClean="0"/>
              <a:pPr/>
              <a:t>03/09/2013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5F1C5681-807A-4CE5-938D-AC4840B58C4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E5F2ADB-8144-4AF4-A254-84B48A19582E}" type="datetimeFigureOut">
              <a:rPr lang="en-US" smtClean="0"/>
              <a:pPr/>
              <a:t>03/09/2013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C5681-807A-4CE5-938D-AC4840B58C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5F2ADB-8144-4AF4-A254-84B48A19582E}" type="datetimeFigureOut">
              <a:rPr lang="en-US" smtClean="0"/>
              <a:pPr/>
              <a:t>03/09/2013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C5681-807A-4CE5-938D-AC4840B58C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E5F2ADB-8144-4AF4-A254-84B48A19582E}" type="datetimeFigureOut">
              <a:rPr lang="en-US" smtClean="0"/>
              <a:pPr/>
              <a:t>03/09/2013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C5681-807A-4CE5-938D-AC4840B58C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E5F2ADB-8144-4AF4-A254-84B48A19582E}" type="datetimeFigureOut">
              <a:rPr lang="en-US" smtClean="0"/>
              <a:pPr/>
              <a:t>03/09/2013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F1C5681-807A-4CE5-938D-AC4840B58C4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E5F2ADB-8144-4AF4-A254-84B48A19582E}" type="datetimeFigureOut">
              <a:rPr lang="en-US" smtClean="0"/>
              <a:pPr/>
              <a:t>03/09/2013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F1C5681-807A-4CE5-938D-AC4840B58C4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Word_97_-_2003_Document1.doc"/></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images.google.com./imgres?imgurl=www.skalar.nl/graphics/fig7.jpg&amp;imgrefurl=http://www.skalar.nl/coilnext.htm&amp;h=134&amp;w=200&amp;prev=/images?q=eye+gaze+data&amp;svnum=10&amp;hl=en&amp;lr=&amp;ie=UTF-8&amp;oe=UTF-8"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5.xml.rels><?xml version="1.0" encoding="UTF-8" standalone="yes"?>
<Relationships xmlns="http://schemas.openxmlformats.org/package/2006/relationships"><Relationship Id="rId3" Type="http://schemas.openxmlformats.org/officeDocument/2006/relationships/hyperlink" Target="http://images.google.com./imgres?imgurl=www.skalar.nl/graphics/fig7.jpg&amp;imgrefurl=http://www.skalar.nl/coilnext.htm&amp;h=134&amp;w=200&amp;prev=/images?q=eye+gaze+data&amp;svnum=10&amp;hl=en&amp;lr=&amp;ie=UTF-8&amp;oe=UTF-8"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2"/>
          <p:cNvSpPr>
            <a:spLocks noGrp="1"/>
          </p:cNvSpPr>
          <p:nvPr>
            <p:ph type="ctrTitle"/>
          </p:nvPr>
        </p:nvSpPr>
        <p:spPr>
          <a:xfrm>
            <a:off x="381000" y="1600200"/>
            <a:ext cx="8229600" cy="1470025"/>
          </a:xfrm>
        </p:spPr>
        <p:txBody>
          <a:bodyPr/>
          <a:lstStyle/>
          <a:p>
            <a:pPr eaLnBrk="1" hangingPunct="1"/>
            <a:r>
              <a:rPr smtClean="0"/>
              <a:t>Cognitive Task Analysis </a:t>
            </a:r>
            <a:br>
              <a:rPr smtClean="0"/>
            </a:br>
            <a:r>
              <a:rPr smtClean="0"/>
              <a:t>and Human Error Reduction</a:t>
            </a:r>
          </a:p>
        </p:txBody>
      </p:sp>
      <p:sp>
        <p:nvSpPr>
          <p:cNvPr id="9218" name="Subtitle 1"/>
          <p:cNvSpPr>
            <a:spLocks noGrp="1"/>
          </p:cNvSpPr>
          <p:nvPr>
            <p:ph type="subTitle" idx="1"/>
          </p:nvPr>
        </p:nvSpPr>
        <p:spPr>
          <a:xfrm>
            <a:off x="1219200" y="3276600"/>
            <a:ext cx="6400800" cy="3352800"/>
          </a:xfrm>
        </p:spPr>
        <p:txBody>
          <a:bodyPr/>
          <a:lstStyle/>
          <a:p>
            <a:pPr eaLnBrk="1" hangingPunct="1"/>
            <a:r>
              <a:rPr lang="en-US" sz="2800" b="1" dirty="0" smtClean="0"/>
              <a:t>Brian Peacock</a:t>
            </a:r>
          </a:p>
          <a:p>
            <a:pPr eaLnBrk="1" hangingPunct="1"/>
            <a:endParaRPr lang="en-US" sz="2800" b="1" dirty="0" smtClean="0"/>
          </a:p>
          <a:p>
            <a:pPr eaLnBrk="1" hangingPunct="1"/>
            <a:r>
              <a:rPr lang="en-US" sz="2800" b="1" dirty="0" smtClean="0"/>
              <a:t>SIM University, Singapore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smtClean="0"/>
              <a:t>Task Analysis</a:t>
            </a:r>
          </a:p>
        </p:txBody>
      </p:sp>
      <p:sp>
        <p:nvSpPr>
          <p:cNvPr id="90115" name="Content Placeholder 2"/>
          <p:cNvSpPr>
            <a:spLocks noGrp="1"/>
          </p:cNvSpPr>
          <p:nvPr>
            <p:ph idx="1"/>
          </p:nvPr>
        </p:nvSpPr>
        <p:spPr/>
        <p:txBody>
          <a:bodyPr/>
          <a:lstStyle/>
          <a:p>
            <a:r>
              <a:rPr lang="en-US" sz="2900" smtClean="0"/>
              <a:t>Physical Task Analysis addresses human overt behaviors – the flow of Energy – Actions</a:t>
            </a:r>
          </a:p>
          <a:p>
            <a:endParaRPr lang="en-US" sz="1200" smtClean="0"/>
          </a:p>
          <a:p>
            <a:r>
              <a:rPr lang="en-US" sz="2900" smtClean="0"/>
              <a:t>Cognitive Task Analysis addresses the flow of Information between (and within) the Task and the Operator</a:t>
            </a:r>
          </a:p>
          <a:p>
            <a:endParaRPr lang="en-US" sz="1400" smtClean="0"/>
          </a:p>
          <a:p>
            <a:r>
              <a:rPr lang="en-US" sz="2900" smtClean="0"/>
              <a:t>Job Analysis – Psycho-social</a:t>
            </a:r>
          </a:p>
        </p:txBody>
      </p:sp>
      <p:sp>
        <p:nvSpPr>
          <p:cNvPr id="90116" name="Slide Number Placeholder 4"/>
          <p:cNvSpPr>
            <a:spLocks noGrp="1"/>
          </p:cNvSpPr>
          <p:nvPr>
            <p:ph type="sldNum" sz="quarter" idx="12"/>
          </p:nvPr>
        </p:nvSpPr>
        <p:spPr bwMode="auto">
          <a:ln>
            <a:round/>
            <a:headEnd/>
            <a:tailEnd/>
          </a:ln>
        </p:spPr>
        <p:txBody>
          <a:bodyPr/>
          <a:lstStyle/>
          <a:p>
            <a:fld id="{E5A60807-71A5-4CA3-8015-0EBFBB2B56D5}" type="slidenum">
              <a:rPr lang="en-US" smtClean="0"/>
              <a:pPr/>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smtClean="0"/>
              <a:t>Uses of Task Analysis</a:t>
            </a:r>
          </a:p>
        </p:txBody>
      </p:sp>
      <p:sp>
        <p:nvSpPr>
          <p:cNvPr id="91139" name="Content Placeholder 2"/>
          <p:cNvSpPr>
            <a:spLocks noGrp="1"/>
          </p:cNvSpPr>
          <p:nvPr>
            <p:ph idx="1"/>
          </p:nvPr>
        </p:nvSpPr>
        <p:spPr>
          <a:xfrm>
            <a:off x="914400" y="1447800"/>
            <a:ext cx="7772400" cy="4953000"/>
          </a:xfrm>
        </p:spPr>
        <p:txBody>
          <a:bodyPr>
            <a:normAutofit fontScale="92500" lnSpcReduction="20000"/>
          </a:bodyPr>
          <a:lstStyle/>
          <a:p>
            <a:pPr>
              <a:lnSpc>
                <a:spcPct val="90000"/>
              </a:lnSpc>
            </a:pPr>
            <a:r>
              <a:rPr lang="en-US" smtClean="0"/>
              <a:t>What is the goal or purpose</a:t>
            </a:r>
          </a:p>
          <a:p>
            <a:pPr>
              <a:lnSpc>
                <a:spcPct val="90000"/>
              </a:lnSpc>
            </a:pPr>
            <a:r>
              <a:rPr lang="en-US" smtClean="0"/>
              <a:t>What should be done</a:t>
            </a:r>
          </a:p>
          <a:p>
            <a:pPr>
              <a:lnSpc>
                <a:spcPct val="90000"/>
              </a:lnSpc>
            </a:pPr>
            <a:r>
              <a:rPr lang="en-US" smtClean="0"/>
              <a:t>What should not be done</a:t>
            </a:r>
          </a:p>
          <a:p>
            <a:pPr>
              <a:lnSpc>
                <a:spcPct val="90000"/>
              </a:lnSpc>
            </a:pPr>
            <a:r>
              <a:rPr lang="en-US" smtClean="0"/>
              <a:t>Who should do what, and when and where</a:t>
            </a:r>
          </a:p>
          <a:p>
            <a:pPr>
              <a:lnSpc>
                <a:spcPct val="90000"/>
              </a:lnSpc>
            </a:pPr>
            <a:r>
              <a:rPr lang="en-US" smtClean="0"/>
              <a:t>How things should be done</a:t>
            </a:r>
          </a:p>
          <a:p>
            <a:pPr>
              <a:lnSpc>
                <a:spcPct val="90000"/>
              </a:lnSpc>
            </a:pPr>
            <a:r>
              <a:rPr lang="en-US" smtClean="0"/>
              <a:t>How tasks should be designed</a:t>
            </a:r>
          </a:p>
          <a:p>
            <a:pPr>
              <a:lnSpc>
                <a:spcPct val="90000"/>
              </a:lnSpc>
            </a:pPr>
            <a:r>
              <a:rPr lang="en-US" smtClean="0"/>
              <a:t>How tasks should be assigned</a:t>
            </a:r>
          </a:p>
          <a:p>
            <a:pPr>
              <a:lnSpc>
                <a:spcPct val="90000"/>
              </a:lnSpc>
            </a:pPr>
            <a:r>
              <a:rPr lang="en-US" smtClean="0"/>
              <a:t>How people should be selected, trained and assigned</a:t>
            </a:r>
          </a:p>
          <a:p>
            <a:pPr>
              <a:lnSpc>
                <a:spcPct val="90000"/>
              </a:lnSpc>
            </a:pPr>
            <a:r>
              <a:rPr lang="en-US" smtClean="0"/>
              <a:t>How procedures should be designed</a:t>
            </a:r>
          </a:p>
          <a:p>
            <a:pPr>
              <a:lnSpc>
                <a:spcPct val="90000"/>
              </a:lnSpc>
            </a:pPr>
            <a:r>
              <a:rPr lang="en-US" smtClean="0"/>
              <a:t>How equipment should be designed</a:t>
            </a:r>
          </a:p>
          <a:p>
            <a:pPr>
              <a:lnSpc>
                <a:spcPct val="90000"/>
              </a:lnSpc>
            </a:pPr>
            <a:r>
              <a:rPr lang="en-US" smtClean="0"/>
              <a:t>How facilitators should be designed</a:t>
            </a:r>
          </a:p>
        </p:txBody>
      </p:sp>
      <p:sp>
        <p:nvSpPr>
          <p:cNvPr id="91140" name="Slide Number Placeholder 4"/>
          <p:cNvSpPr>
            <a:spLocks noGrp="1"/>
          </p:cNvSpPr>
          <p:nvPr>
            <p:ph type="sldNum" sz="quarter" idx="12"/>
          </p:nvPr>
        </p:nvSpPr>
        <p:spPr bwMode="auto">
          <a:ln>
            <a:round/>
            <a:headEnd/>
            <a:tailEnd/>
          </a:ln>
        </p:spPr>
        <p:txBody>
          <a:bodyPr/>
          <a:lstStyle/>
          <a:p>
            <a:fld id="{4CF5E06A-ED98-44E6-8797-043C17E5C7BE}" type="slidenum">
              <a:rPr lang="en-US" smtClean="0"/>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smtClean="0"/>
              <a:t>Physical Task Analysis</a:t>
            </a:r>
          </a:p>
        </p:txBody>
      </p:sp>
      <p:sp>
        <p:nvSpPr>
          <p:cNvPr id="93187" name="Content Placeholder 2"/>
          <p:cNvSpPr>
            <a:spLocks noGrp="1"/>
          </p:cNvSpPr>
          <p:nvPr>
            <p:ph idx="1"/>
          </p:nvPr>
        </p:nvSpPr>
        <p:spPr/>
        <p:txBody>
          <a:bodyPr/>
          <a:lstStyle/>
          <a:p>
            <a:r>
              <a:rPr lang="en-US" smtClean="0"/>
              <a:t>Henry Ford</a:t>
            </a:r>
          </a:p>
          <a:p>
            <a:r>
              <a:rPr lang="en-US" smtClean="0"/>
              <a:t>Frederick Taylor</a:t>
            </a:r>
          </a:p>
          <a:p>
            <a:r>
              <a:rPr lang="en-US" smtClean="0"/>
              <a:t>Lillian Gilbreth</a:t>
            </a:r>
          </a:p>
          <a:p>
            <a:r>
              <a:rPr lang="en-US" smtClean="0"/>
              <a:t>MTM (Methods Time Measurement)</a:t>
            </a:r>
          </a:p>
          <a:p>
            <a:r>
              <a:rPr lang="en-US" smtClean="0"/>
              <a:t>Work Factor</a:t>
            </a:r>
          </a:p>
          <a:p>
            <a:r>
              <a:rPr lang="en-US" smtClean="0"/>
              <a:t>Charting and Timing (in seconds)</a:t>
            </a:r>
          </a:p>
        </p:txBody>
      </p:sp>
      <p:sp>
        <p:nvSpPr>
          <p:cNvPr id="93188" name="Slide Number Placeholder 3"/>
          <p:cNvSpPr>
            <a:spLocks noGrp="1"/>
          </p:cNvSpPr>
          <p:nvPr>
            <p:ph type="sldNum" sz="quarter" idx="12"/>
          </p:nvPr>
        </p:nvSpPr>
        <p:spPr bwMode="auto">
          <a:ln>
            <a:round/>
            <a:headEnd/>
            <a:tailEnd/>
          </a:ln>
        </p:spPr>
        <p:txBody>
          <a:bodyPr/>
          <a:lstStyle/>
          <a:p>
            <a:fld id="{67E7C101-0A83-4B55-8942-5AE853BE1886}" type="slidenum">
              <a:rPr lang="en-US" smtClean="0"/>
              <a:pPr/>
              <a:t>12</a:t>
            </a:fld>
            <a:endParaRPr lang="en-US" smtClean="0"/>
          </a:p>
        </p:txBody>
      </p:sp>
      <p:grpSp>
        <p:nvGrpSpPr>
          <p:cNvPr id="22" name="Group 21"/>
          <p:cNvGrpSpPr/>
          <p:nvPr/>
        </p:nvGrpSpPr>
        <p:grpSpPr>
          <a:xfrm>
            <a:off x="457200" y="5181600"/>
            <a:ext cx="8072438" cy="1447800"/>
            <a:chOff x="457200" y="4457700"/>
            <a:chExt cx="8072438" cy="1447800"/>
          </a:xfrm>
        </p:grpSpPr>
        <p:sp>
          <p:nvSpPr>
            <p:cNvPr id="5" name="Rectangle 4"/>
            <p:cNvSpPr/>
            <p:nvPr/>
          </p:nvSpPr>
          <p:spPr>
            <a:xfrm>
              <a:off x="457200" y="4495800"/>
              <a:ext cx="106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outerShdw>
                  </a:effectLst>
                </a:rPr>
                <a:t>Pick</a:t>
              </a:r>
            </a:p>
          </p:txBody>
        </p:sp>
        <p:sp>
          <p:nvSpPr>
            <p:cNvPr id="11" name="Rectangle 10"/>
            <p:cNvSpPr/>
            <p:nvPr/>
          </p:nvSpPr>
          <p:spPr>
            <a:xfrm>
              <a:off x="609600" y="5372100"/>
              <a:ext cx="7620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10</a:t>
              </a:r>
            </a:p>
          </p:txBody>
        </p:sp>
        <p:grpSp>
          <p:nvGrpSpPr>
            <p:cNvPr id="2" name="Group 20"/>
            <p:cNvGrpSpPr>
              <a:grpSpLocks/>
            </p:cNvGrpSpPr>
            <p:nvPr/>
          </p:nvGrpSpPr>
          <p:grpSpPr bwMode="auto">
            <a:xfrm>
              <a:off x="1752600" y="4457700"/>
              <a:ext cx="1122363" cy="1447800"/>
              <a:chOff x="1752600" y="4457700"/>
              <a:chExt cx="1122363" cy="1447800"/>
            </a:xfrm>
          </p:grpSpPr>
          <p:sp>
            <p:nvSpPr>
              <p:cNvPr id="6" name="Right Arrow 5"/>
              <p:cNvSpPr/>
              <p:nvPr/>
            </p:nvSpPr>
            <p:spPr>
              <a:xfrm>
                <a:off x="1752600" y="4457700"/>
                <a:ext cx="1122363" cy="723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outerShdw>
                    </a:effectLst>
                  </a:rPr>
                  <a:t>Carry</a:t>
                </a:r>
              </a:p>
            </p:txBody>
          </p:sp>
          <p:sp>
            <p:nvSpPr>
              <p:cNvPr id="12" name="Rectangle 11"/>
              <p:cNvSpPr/>
              <p:nvPr/>
            </p:nvSpPr>
            <p:spPr>
              <a:xfrm>
                <a:off x="1981200" y="5372100"/>
                <a:ext cx="7620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20</a:t>
                </a:r>
              </a:p>
            </p:txBody>
          </p:sp>
        </p:grpSp>
        <p:grpSp>
          <p:nvGrpSpPr>
            <p:cNvPr id="3" name="Group 21"/>
            <p:cNvGrpSpPr>
              <a:grpSpLocks/>
            </p:cNvGrpSpPr>
            <p:nvPr/>
          </p:nvGrpSpPr>
          <p:grpSpPr bwMode="auto">
            <a:xfrm>
              <a:off x="3048000" y="4495800"/>
              <a:ext cx="1066800" cy="1409700"/>
              <a:chOff x="3048000" y="4495800"/>
              <a:chExt cx="1066800" cy="1409700"/>
            </a:xfrm>
          </p:grpSpPr>
          <p:sp>
            <p:nvSpPr>
              <p:cNvPr id="7" name="Rectangle 6"/>
              <p:cNvSpPr/>
              <p:nvPr/>
            </p:nvSpPr>
            <p:spPr>
              <a:xfrm>
                <a:off x="3048000" y="4495800"/>
                <a:ext cx="106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outerShdw>
                    </a:effectLst>
                  </a:rPr>
                  <a:t>Place</a:t>
                </a:r>
              </a:p>
            </p:txBody>
          </p:sp>
          <p:sp>
            <p:nvSpPr>
              <p:cNvPr id="13" name="Rectangle 12"/>
              <p:cNvSpPr/>
              <p:nvPr/>
            </p:nvSpPr>
            <p:spPr>
              <a:xfrm>
                <a:off x="3276600" y="5372100"/>
                <a:ext cx="7620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10</a:t>
                </a:r>
              </a:p>
            </p:txBody>
          </p:sp>
        </p:grpSp>
        <p:grpSp>
          <p:nvGrpSpPr>
            <p:cNvPr id="4" name="Group 23"/>
            <p:cNvGrpSpPr>
              <a:grpSpLocks/>
            </p:cNvGrpSpPr>
            <p:nvPr/>
          </p:nvGrpSpPr>
          <p:grpSpPr bwMode="auto">
            <a:xfrm>
              <a:off x="5638800" y="4457700"/>
              <a:ext cx="1524000" cy="1447800"/>
              <a:chOff x="5638800" y="4457700"/>
              <a:chExt cx="1524000" cy="1447800"/>
            </a:xfrm>
          </p:grpSpPr>
          <p:sp>
            <p:nvSpPr>
              <p:cNvPr id="8" name="Cross 7"/>
              <p:cNvSpPr/>
              <p:nvPr/>
            </p:nvSpPr>
            <p:spPr>
              <a:xfrm>
                <a:off x="5638800" y="4457700"/>
                <a:ext cx="1524000" cy="6858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outerShdw>
                    </a:effectLst>
                  </a:rPr>
                  <a:t>Inspect</a:t>
                </a:r>
              </a:p>
            </p:txBody>
          </p:sp>
          <p:sp>
            <p:nvSpPr>
              <p:cNvPr id="15" name="Rectangle 14"/>
              <p:cNvSpPr/>
              <p:nvPr/>
            </p:nvSpPr>
            <p:spPr>
              <a:xfrm>
                <a:off x="6019800" y="5372100"/>
                <a:ext cx="7620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10</a:t>
                </a:r>
              </a:p>
            </p:txBody>
          </p:sp>
        </p:grpSp>
        <p:grpSp>
          <p:nvGrpSpPr>
            <p:cNvPr id="9" name="Group 22"/>
            <p:cNvGrpSpPr>
              <a:grpSpLocks/>
            </p:cNvGrpSpPr>
            <p:nvPr/>
          </p:nvGrpSpPr>
          <p:grpSpPr bwMode="auto">
            <a:xfrm>
              <a:off x="4419600" y="4495800"/>
              <a:ext cx="1066800" cy="1409700"/>
              <a:chOff x="4419600" y="4495800"/>
              <a:chExt cx="1066800" cy="1409700"/>
            </a:xfrm>
          </p:grpSpPr>
          <p:sp>
            <p:nvSpPr>
              <p:cNvPr id="14" name="Rectangle 13"/>
              <p:cNvSpPr/>
              <p:nvPr/>
            </p:nvSpPr>
            <p:spPr>
              <a:xfrm>
                <a:off x="4572000" y="5372100"/>
                <a:ext cx="7620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30</a:t>
                </a:r>
              </a:p>
            </p:txBody>
          </p:sp>
          <p:sp>
            <p:nvSpPr>
              <p:cNvPr id="16" name="Rectangle 15"/>
              <p:cNvSpPr/>
              <p:nvPr/>
            </p:nvSpPr>
            <p:spPr>
              <a:xfrm>
                <a:off x="4419600" y="4495800"/>
                <a:ext cx="106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outerShdw>
                    </a:effectLst>
                  </a:rPr>
                  <a:t>Fasten</a:t>
                </a:r>
              </a:p>
            </p:txBody>
          </p:sp>
        </p:grpSp>
        <p:grpSp>
          <p:nvGrpSpPr>
            <p:cNvPr id="18" name="Group 24"/>
            <p:cNvGrpSpPr>
              <a:grpSpLocks/>
            </p:cNvGrpSpPr>
            <p:nvPr/>
          </p:nvGrpSpPr>
          <p:grpSpPr bwMode="auto">
            <a:xfrm>
              <a:off x="7239000" y="4495800"/>
              <a:ext cx="1290638" cy="1409700"/>
              <a:chOff x="7239000" y="4495800"/>
              <a:chExt cx="1290638" cy="1409700"/>
            </a:xfrm>
          </p:grpSpPr>
          <p:sp>
            <p:nvSpPr>
              <p:cNvPr id="10" name="Notched Right Arrow 9"/>
              <p:cNvSpPr/>
              <p:nvPr/>
            </p:nvSpPr>
            <p:spPr>
              <a:xfrm>
                <a:off x="7239000" y="4495800"/>
                <a:ext cx="1290638" cy="685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outerShdw>
                    </a:effectLst>
                  </a:rPr>
                  <a:t>Walk</a:t>
                </a:r>
              </a:p>
            </p:txBody>
          </p:sp>
          <p:sp>
            <p:nvSpPr>
              <p:cNvPr id="17" name="Rectangle 16"/>
              <p:cNvSpPr/>
              <p:nvPr/>
            </p:nvSpPr>
            <p:spPr>
              <a:xfrm>
                <a:off x="7391400" y="5372100"/>
                <a:ext cx="7620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10</a:t>
                </a:r>
              </a:p>
            </p:txBody>
          </p: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sz="3200" smtClean="0"/>
              <a:t>Physical Task Analysis  </a:t>
            </a:r>
            <a:r>
              <a:rPr lang="en-US" sz="1800" smtClean="0"/>
              <a:t>(with Physical Ergonomics)</a:t>
            </a:r>
          </a:p>
        </p:txBody>
      </p:sp>
      <p:sp>
        <p:nvSpPr>
          <p:cNvPr id="94211" name="Slide Number Placeholder 4"/>
          <p:cNvSpPr>
            <a:spLocks noGrp="1"/>
          </p:cNvSpPr>
          <p:nvPr>
            <p:ph type="sldNum" sz="quarter" idx="12"/>
          </p:nvPr>
        </p:nvSpPr>
        <p:spPr bwMode="auto">
          <a:ln>
            <a:round/>
            <a:headEnd/>
            <a:tailEnd/>
          </a:ln>
        </p:spPr>
        <p:txBody>
          <a:bodyPr/>
          <a:lstStyle/>
          <a:p>
            <a:fld id="{82567664-3E5C-43C5-BB03-374AACD4399E}" type="slidenum">
              <a:rPr lang="en-US" sz="1100" smtClean="0"/>
              <a:pPr/>
              <a:t>13</a:t>
            </a:fld>
            <a:endParaRPr lang="en-US" sz="1100" smtClean="0"/>
          </a:p>
        </p:txBody>
      </p:sp>
      <p:sp>
        <p:nvSpPr>
          <p:cNvPr id="6" name="Rectangle 5"/>
          <p:cNvSpPr/>
          <p:nvPr/>
        </p:nvSpPr>
        <p:spPr>
          <a:xfrm>
            <a:off x="1447800" y="3581400"/>
            <a:ext cx="1447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effectLst>
                  <a:outerShdw blurRad="50800" dist="38100" dir="2700000">
                    <a:srgbClr val="000000"/>
                  </a:outerShdw>
                </a:effectLst>
              </a:rPr>
              <a:t>Carry</a:t>
            </a:r>
          </a:p>
          <a:p>
            <a:pPr algn="ctr">
              <a:defRPr/>
            </a:pPr>
            <a:r>
              <a:rPr lang="en-US" b="1" dirty="0">
                <a:solidFill>
                  <a:srgbClr val="FFFF00"/>
                </a:solidFill>
                <a:effectLst>
                  <a:outerShdw blurRad="50800" dist="38100" dir="2700000">
                    <a:srgbClr val="000000"/>
                  </a:outerShdw>
                </a:effectLst>
              </a:rPr>
              <a:t>20</a:t>
            </a:r>
          </a:p>
        </p:txBody>
      </p:sp>
      <p:sp>
        <p:nvSpPr>
          <p:cNvPr id="7" name="Rectangle 6"/>
          <p:cNvSpPr/>
          <p:nvPr/>
        </p:nvSpPr>
        <p:spPr>
          <a:xfrm>
            <a:off x="381000" y="4191000"/>
            <a:ext cx="838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effectLst>
                  <a:outerShdw blurRad="50800" dist="38100" dir="2700000">
                    <a:srgbClr val="000000"/>
                  </a:outerShdw>
                </a:effectLst>
              </a:rPr>
              <a:t>Pick</a:t>
            </a:r>
          </a:p>
          <a:p>
            <a:pPr algn="ctr">
              <a:defRPr/>
            </a:pPr>
            <a:r>
              <a:rPr lang="en-US" b="1" dirty="0">
                <a:solidFill>
                  <a:srgbClr val="FFFF00"/>
                </a:solidFill>
                <a:effectLst>
                  <a:outerShdw blurRad="50800" dist="38100" dir="2700000">
                    <a:srgbClr val="000000"/>
                  </a:outerShdw>
                </a:effectLst>
              </a:rPr>
              <a:t>10</a:t>
            </a:r>
          </a:p>
        </p:txBody>
      </p:sp>
      <p:sp>
        <p:nvSpPr>
          <p:cNvPr id="8" name="Rectangle 7"/>
          <p:cNvSpPr/>
          <p:nvPr/>
        </p:nvSpPr>
        <p:spPr>
          <a:xfrm>
            <a:off x="3048000" y="1981200"/>
            <a:ext cx="8382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effectLst>
                  <a:outerShdw blurRad="50800" dist="38100" dir="2700000">
                    <a:srgbClr val="000000"/>
                  </a:outerShdw>
                </a:effectLst>
              </a:rPr>
              <a:t>Place</a:t>
            </a:r>
          </a:p>
          <a:p>
            <a:pPr algn="ctr">
              <a:defRPr/>
            </a:pPr>
            <a:r>
              <a:rPr lang="en-US" b="1" dirty="0">
                <a:solidFill>
                  <a:srgbClr val="FFFF00"/>
                </a:solidFill>
                <a:effectLst>
                  <a:outerShdw blurRad="50800" dist="38100" dir="2700000">
                    <a:srgbClr val="000000"/>
                  </a:outerShdw>
                </a:effectLst>
              </a:rPr>
              <a:t>10</a:t>
            </a:r>
          </a:p>
        </p:txBody>
      </p:sp>
      <p:sp>
        <p:nvSpPr>
          <p:cNvPr id="9" name="Rectangle 8"/>
          <p:cNvSpPr/>
          <p:nvPr/>
        </p:nvSpPr>
        <p:spPr>
          <a:xfrm>
            <a:off x="4038600" y="2362200"/>
            <a:ext cx="25146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effectLst>
                  <a:outerShdw blurRad="50800" dist="38100" dir="2700000">
                    <a:srgbClr val="000000"/>
                  </a:outerShdw>
                </a:effectLst>
              </a:rPr>
              <a:t>Fasten</a:t>
            </a:r>
          </a:p>
          <a:p>
            <a:pPr algn="ctr">
              <a:defRPr/>
            </a:pPr>
            <a:r>
              <a:rPr lang="en-US" b="1" dirty="0">
                <a:solidFill>
                  <a:srgbClr val="FFFF00"/>
                </a:solidFill>
                <a:effectLst>
                  <a:outerShdw blurRad="50800" dist="38100" dir="2700000">
                    <a:srgbClr val="000000"/>
                  </a:outerShdw>
                </a:effectLst>
              </a:rPr>
              <a:t>30</a:t>
            </a:r>
          </a:p>
        </p:txBody>
      </p:sp>
      <p:sp>
        <p:nvSpPr>
          <p:cNvPr id="10" name="Rectangle 9"/>
          <p:cNvSpPr/>
          <p:nvPr/>
        </p:nvSpPr>
        <p:spPr>
          <a:xfrm>
            <a:off x="6705600" y="4191000"/>
            <a:ext cx="990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effectLst>
                  <a:outerShdw blurRad="50800" dist="38100" dir="2700000">
                    <a:srgbClr val="000000"/>
                  </a:outerShdw>
                </a:effectLst>
              </a:rPr>
              <a:t>Inspect</a:t>
            </a:r>
          </a:p>
          <a:p>
            <a:pPr algn="ctr">
              <a:defRPr/>
            </a:pPr>
            <a:r>
              <a:rPr lang="en-US" b="1" dirty="0">
                <a:solidFill>
                  <a:srgbClr val="FFFF00"/>
                </a:solidFill>
                <a:effectLst>
                  <a:outerShdw blurRad="50800" dist="38100" dir="2700000">
                    <a:srgbClr val="000000"/>
                  </a:outerShdw>
                </a:effectLst>
              </a:rPr>
              <a:t>10</a:t>
            </a:r>
          </a:p>
        </p:txBody>
      </p:sp>
      <p:cxnSp>
        <p:nvCxnSpPr>
          <p:cNvPr id="12" name="Straight Arrow Connector 11"/>
          <p:cNvCxnSpPr/>
          <p:nvPr/>
        </p:nvCxnSpPr>
        <p:spPr>
          <a:xfrm rot="5400000" flipH="1" flipV="1">
            <a:off x="-1295400" y="3429000"/>
            <a:ext cx="3048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28600" y="4953000"/>
            <a:ext cx="8382000" cy="777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4219" name="TextBox 16"/>
          <p:cNvSpPr txBox="1">
            <a:spLocks noChangeArrowheads="1"/>
          </p:cNvSpPr>
          <p:nvPr/>
        </p:nvSpPr>
        <p:spPr bwMode="auto">
          <a:xfrm>
            <a:off x="152400" y="1447800"/>
            <a:ext cx="1981200" cy="584775"/>
          </a:xfrm>
          <a:prstGeom prst="rect">
            <a:avLst/>
          </a:prstGeom>
          <a:noFill/>
          <a:ln w="9525">
            <a:noFill/>
            <a:miter lim="800000"/>
            <a:headEnd/>
            <a:tailEnd/>
          </a:ln>
        </p:spPr>
        <p:txBody>
          <a:bodyPr>
            <a:spAutoFit/>
          </a:bodyPr>
          <a:lstStyle/>
          <a:p>
            <a:pPr algn="ctr"/>
            <a:r>
              <a:rPr lang="en-US" sz="1600"/>
              <a:t>Effort / Force / Posture</a:t>
            </a:r>
          </a:p>
        </p:txBody>
      </p:sp>
      <p:sp>
        <p:nvSpPr>
          <p:cNvPr id="94220" name="TextBox 17"/>
          <p:cNvSpPr txBox="1">
            <a:spLocks noChangeArrowheads="1"/>
          </p:cNvSpPr>
          <p:nvPr/>
        </p:nvSpPr>
        <p:spPr bwMode="auto">
          <a:xfrm>
            <a:off x="3581400" y="5334000"/>
            <a:ext cx="1524000" cy="338554"/>
          </a:xfrm>
          <a:prstGeom prst="rect">
            <a:avLst/>
          </a:prstGeom>
          <a:noFill/>
          <a:ln w="9525">
            <a:noFill/>
            <a:miter lim="800000"/>
            <a:headEnd/>
            <a:tailEnd/>
          </a:ln>
        </p:spPr>
        <p:txBody>
          <a:bodyPr>
            <a:spAutoFit/>
          </a:bodyPr>
          <a:lstStyle/>
          <a:p>
            <a:pPr algn="ctr"/>
            <a:r>
              <a:rPr lang="en-US" sz="1600"/>
              <a:t>Time</a:t>
            </a:r>
          </a:p>
        </p:txBody>
      </p:sp>
      <p:sp>
        <p:nvSpPr>
          <p:cNvPr id="94221" name="TextBox 19"/>
          <p:cNvSpPr txBox="1">
            <a:spLocks noChangeArrowheads="1"/>
          </p:cNvSpPr>
          <p:nvPr/>
        </p:nvSpPr>
        <p:spPr bwMode="auto">
          <a:xfrm>
            <a:off x="6019800" y="5562600"/>
            <a:ext cx="2514600" cy="584775"/>
          </a:xfrm>
          <a:prstGeom prst="rect">
            <a:avLst/>
          </a:prstGeom>
          <a:solidFill>
            <a:srgbClr val="FFFF00"/>
          </a:solidFill>
          <a:ln w="9525">
            <a:noFill/>
            <a:miter lim="800000"/>
            <a:headEnd/>
            <a:tailEnd/>
          </a:ln>
        </p:spPr>
        <p:txBody>
          <a:bodyPr>
            <a:spAutoFit/>
          </a:bodyPr>
          <a:lstStyle/>
          <a:p>
            <a:pPr algn="ctr"/>
            <a:r>
              <a:rPr lang="en-US" sz="1600" i="1"/>
              <a:t>Where is the value added work?</a:t>
            </a:r>
          </a:p>
        </p:txBody>
      </p:sp>
      <p:sp>
        <p:nvSpPr>
          <p:cNvPr id="17" name="Rectangle 16"/>
          <p:cNvSpPr/>
          <p:nvPr/>
        </p:nvSpPr>
        <p:spPr>
          <a:xfrm>
            <a:off x="7848600" y="3886200"/>
            <a:ext cx="990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effectLst>
                  <a:outerShdw blurRad="50800" dist="38100" dir="2700000">
                    <a:srgbClr val="000000"/>
                  </a:outerShdw>
                </a:effectLst>
              </a:rPr>
              <a:t>Walk</a:t>
            </a:r>
          </a:p>
          <a:p>
            <a:pPr algn="ctr">
              <a:defRPr/>
            </a:pPr>
            <a:r>
              <a:rPr lang="en-US" b="1" dirty="0">
                <a:solidFill>
                  <a:srgbClr val="FFFF00"/>
                </a:solidFill>
                <a:effectLst>
                  <a:outerShdw blurRad="50800" dist="38100" dir="2700000">
                    <a:srgbClr val="000000"/>
                  </a:outerShdw>
                </a:effectLst>
              </a:rPr>
              <a:t>10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838200" y="152400"/>
            <a:ext cx="7772400" cy="715963"/>
          </a:xfrm>
        </p:spPr>
        <p:txBody>
          <a:bodyPr>
            <a:normAutofit/>
          </a:bodyPr>
          <a:lstStyle/>
          <a:p>
            <a:pPr algn="ctr"/>
            <a:r>
              <a:rPr lang="en-US" sz="3200" b="1" smtClean="0">
                <a:solidFill>
                  <a:schemeClr val="tx1"/>
                </a:solidFill>
              </a:rPr>
              <a:t>Cognitive Task Analysis</a:t>
            </a:r>
          </a:p>
        </p:txBody>
      </p:sp>
      <p:sp>
        <p:nvSpPr>
          <p:cNvPr id="106499" name="Slide Number Placeholder 3"/>
          <p:cNvSpPr>
            <a:spLocks noGrp="1"/>
          </p:cNvSpPr>
          <p:nvPr>
            <p:ph type="sldNum" sz="quarter" idx="12"/>
          </p:nvPr>
        </p:nvSpPr>
        <p:spPr bwMode="auto">
          <a:ln>
            <a:round/>
            <a:headEnd/>
            <a:tailEnd/>
          </a:ln>
        </p:spPr>
        <p:txBody>
          <a:bodyPr/>
          <a:lstStyle/>
          <a:p>
            <a:fld id="{844DB275-5C38-4916-A95B-35797A3C4F5B}" type="slidenum">
              <a:rPr lang="en-US" sz="1100" smtClean="0"/>
              <a:pPr/>
              <a:t>14</a:t>
            </a:fld>
            <a:endParaRPr lang="en-US" sz="1100" smtClean="0"/>
          </a:p>
        </p:txBody>
      </p:sp>
      <p:sp>
        <p:nvSpPr>
          <p:cNvPr id="5" name="Oval 4"/>
          <p:cNvSpPr/>
          <p:nvPr/>
        </p:nvSpPr>
        <p:spPr>
          <a:xfrm>
            <a:off x="304800" y="609600"/>
            <a:ext cx="1905000" cy="1143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FF00"/>
                </a:solidFill>
              </a:rPr>
              <a:t>Task Related Thoughts</a:t>
            </a:r>
          </a:p>
        </p:txBody>
      </p:sp>
      <p:sp>
        <p:nvSpPr>
          <p:cNvPr id="6" name="Oval 5"/>
          <p:cNvSpPr/>
          <p:nvPr/>
        </p:nvSpPr>
        <p:spPr>
          <a:xfrm>
            <a:off x="304800" y="2133600"/>
            <a:ext cx="1752600" cy="1371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a:solidFill>
                  <a:srgbClr val="FFFF00"/>
                </a:solidFill>
                <a:ea typeface="ＭＳ Ｐゴシック" charset="-128"/>
              </a:rPr>
              <a:t>Secondary Tasks</a:t>
            </a:r>
          </a:p>
        </p:txBody>
      </p:sp>
      <p:sp>
        <p:nvSpPr>
          <p:cNvPr id="7" name="Oval 6"/>
          <p:cNvSpPr/>
          <p:nvPr/>
        </p:nvSpPr>
        <p:spPr>
          <a:xfrm>
            <a:off x="2438400" y="1600200"/>
            <a:ext cx="1701800" cy="1143000"/>
          </a:xfrm>
          <a:prstGeom prst="ellipse">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Semantic Encoding</a:t>
            </a:r>
          </a:p>
        </p:txBody>
      </p:sp>
      <p:sp>
        <p:nvSpPr>
          <p:cNvPr id="8" name="Oval 7"/>
          <p:cNvSpPr/>
          <p:nvPr/>
        </p:nvSpPr>
        <p:spPr>
          <a:xfrm>
            <a:off x="4495800" y="1828800"/>
            <a:ext cx="1871663" cy="762000"/>
          </a:xfrm>
          <a:prstGeom prst="ellipse">
            <a:avLst/>
          </a:prstGeom>
          <a:solidFill>
            <a:srgbClr val="FFC000"/>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Physical Encoding</a:t>
            </a:r>
          </a:p>
        </p:txBody>
      </p:sp>
      <p:sp>
        <p:nvSpPr>
          <p:cNvPr id="9" name="Oval 8"/>
          <p:cNvSpPr/>
          <p:nvPr/>
        </p:nvSpPr>
        <p:spPr>
          <a:xfrm>
            <a:off x="6400800" y="3048000"/>
            <a:ext cx="2552700" cy="1066800"/>
          </a:xfrm>
          <a:prstGeom prst="ellipse">
            <a:avLst/>
          </a:prstGeom>
          <a:solidFill>
            <a:srgbClr val="F5B7A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Transmission / Implementation</a:t>
            </a:r>
          </a:p>
        </p:txBody>
      </p:sp>
      <p:cxnSp>
        <p:nvCxnSpPr>
          <p:cNvPr id="12" name="Shape 11"/>
          <p:cNvCxnSpPr>
            <a:stCxn id="6" idx="6"/>
            <a:endCxn id="7" idx="3"/>
          </p:cNvCxnSpPr>
          <p:nvPr/>
        </p:nvCxnSpPr>
        <p:spPr>
          <a:xfrm flipV="1">
            <a:off x="2057400" y="2576513"/>
            <a:ext cx="630238" cy="242887"/>
          </a:xfrm>
          <a:prstGeom prst="curvedConnector2">
            <a:avLst/>
          </a:prstGeom>
          <a:ln w="38100">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Shape 12"/>
          <p:cNvCxnSpPr>
            <a:stCxn id="5" idx="6"/>
            <a:endCxn id="7" idx="1"/>
          </p:cNvCxnSpPr>
          <p:nvPr/>
        </p:nvCxnSpPr>
        <p:spPr>
          <a:xfrm>
            <a:off x="2209800" y="1181100"/>
            <a:ext cx="477838" cy="585788"/>
          </a:xfrm>
          <a:prstGeom prst="curvedConnector2">
            <a:avLst/>
          </a:prstGeom>
          <a:ln w="38100">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Shape 13"/>
          <p:cNvCxnSpPr>
            <a:stCxn id="7" idx="6"/>
            <a:endCxn id="8" idx="2"/>
          </p:cNvCxnSpPr>
          <p:nvPr/>
        </p:nvCxnSpPr>
        <p:spPr>
          <a:xfrm>
            <a:off x="4140200" y="2171700"/>
            <a:ext cx="355600" cy="38100"/>
          </a:xfrm>
          <a:prstGeom prst="curvedConnector3">
            <a:avLst>
              <a:gd name="adj1" fmla="val 50000"/>
            </a:avLst>
          </a:prstGeom>
          <a:ln w="38100">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Shape 14"/>
          <p:cNvCxnSpPr>
            <a:stCxn id="8" idx="6"/>
            <a:endCxn id="9" idx="1"/>
          </p:cNvCxnSpPr>
          <p:nvPr/>
        </p:nvCxnSpPr>
        <p:spPr>
          <a:xfrm>
            <a:off x="6367463" y="2209800"/>
            <a:ext cx="406400" cy="993775"/>
          </a:xfrm>
          <a:prstGeom prst="curvedConnector2">
            <a:avLst/>
          </a:prstGeom>
          <a:ln w="38100">
            <a:prstDash val="solid"/>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4800" y="4343400"/>
            <a:ext cx="1524000" cy="1066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2060"/>
                </a:solidFill>
              </a:rPr>
              <a:t>Record Cortical Electrical Activity</a:t>
            </a:r>
          </a:p>
        </p:txBody>
      </p:sp>
      <p:sp>
        <p:nvSpPr>
          <p:cNvPr id="27" name="Rectangle 26"/>
          <p:cNvSpPr/>
          <p:nvPr/>
        </p:nvSpPr>
        <p:spPr>
          <a:xfrm>
            <a:off x="6781800" y="5638800"/>
            <a:ext cx="2133600" cy="838200"/>
          </a:xfrm>
          <a:prstGeom prst="rect">
            <a:avLst/>
          </a:prstGeom>
          <a:solidFill>
            <a:srgbClr val="F5B7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a:solidFill>
                  <a:srgbClr val="002060"/>
                </a:solidFill>
                <a:ea typeface="ＭＳ Ｐゴシック" charset="-128"/>
              </a:rPr>
              <a:t>Observe Effects on Primary and  Secondary Tasks</a:t>
            </a:r>
          </a:p>
        </p:txBody>
      </p:sp>
      <p:sp>
        <p:nvSpPr>
          <p:cNvPr id="28" name="Rectangle 27"/>
          <p:cNvSpPr/>
          <p:nvPr/>
        </p:nvSpPr>
        <p:spPr>
          <a:xfrm>
            <a:off x="5638800" y="914400"/>
            <a:ext cx="2057400" cy="762000"/>
          </a:xfrm>
          <a:prstGeom prst="rect">
            <a:avLst/>
          </a:prstGeom>
          <a:solidFill>
            <a:srgbClr val="F5B7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2060"/>
                </a:solidFill>
              </a:rPr>
              <a:t>Analyze the Task Demands</a:t>
            </a:r>
          </a:p>
        </p:txBody>
      </p:sp>
      <p:sp>
        <p:nvSpPr>
          <p:cNvPr id="29" name="Rectangle 28"/>
          <p:cNvSpPr/>
          <p:nvPr/>
        </p:nvSpPr>
        <p:spPr>
          <a:xfrm>
            <a:off x="4038600" y="4419600"/>
            <a:ext cx="1524000" cy="762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Verbal Protocol Analysis</a:t>
            </a:r>
          </a:p>
        </p:txBody>
      </p:sp>
      <p:sp>
        <p:nvSpPr>
          <p:cNvPr id="30" name="Rectangle 29"/>
          <p:cNvSpPr/>
          <p:nvPr/>
        </p:nvSpPr>
        <p:spPr>
          <a:xfrm>
            <a:off x="7391400" y="1828800"/>
            <a:ext cx="1524000" cy="762000"/>
          </a:xfrm>
          <a:prstGeom prst="rect">
            <a:avLst/>
          </a:prstGeom>
          <a:solidFill>
            <a:srgbClr val="F5B7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2060"/>
                </a:solidFill>
              </a:rPr>
              <a:t>Observe the Activity</a:t>
            </a:r>
          </a:p>
        </p:txBody>
      </p:sp>
      <p:sp>
        <p:nvSpPr>
          <p:cNvPr id="31" name="Rectangle 30"/>
          <p:cNvSpPr/>
          <p:nvPr/>
        </p:nvSpPr>
        <p:spPr>
          <a:xfrm>
            <a:off x="2286000" y="4038600"/>
            <a:ext cx="1524000" cy="1244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2060"/>
                </a:solidFill>
              </a:rPr>
              <a:t>Record Physiological Electrical Activity</a:t>
            </a:r>
          </a:p>
        </p:txBody>
      </p:sp>
      <p:sp>
        <p:nvSpPr>
          <p:cNvPr id="32" name="Oval 31"/>
          <p:cNvSpPr/>
          <p:nvPr/>
        </p:nvSpPr>
        <p:spPr>
          <a:xfrm>
            <a:off x="3886200" y="3124200"/>
            <a:ext cx="2209800" cy="762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Articulation</a:t>
            </a:r>
          </a:p>
        </p:txBody>
      </p:sp>
      <p:cxnSp>
        <p:nvCxnSpPr>
          <p:cNvPr id="33" name="Shape 13"/>
          <p:cNvCxnSpPr>
            <a:stCxn id="8" idx="4"/>
            <a:endCxn id="32" idx="0"/>
          </p:cNvCxnSpPr>
          <p:nvPr/>
        </p:nvCxnSpPr>
        <p:spPr>
          <a:xfrm rot="5400000">
            <a:off x="4945063" y="2636837"/>
            <a:ext cx="533400" cy="441325"/>
          </a:xfrm>
          <a:prstGeom prst="curvedConnector3">
            <a:avLst>
              <a:gd name="adj1" fmla="val 50000"/>
            </a:avLst>
          </a:prstGeom>
          <a:ln w="38100">
            <a:prstDash val="solid"/>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9" idx="0"/>
            <a:endCxn id="28" idx="2"/>
          </p:cNvCxnSpPr>
          <p:nvPr/>
        </p:nvCxnSpPr>
        <p:spPr>
          <a:xfrm rot="16200000" flipV="1">
            <a:off x="6486525" y="1857375"/>
            <a:ext cx="1371600" cy="1009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9" idx="4"/>
            <a:endCxn id="27" idx="0"/>
          </p:cNvCxnSpPr>
          <p:nvPr/>
        </p:nvCxnSpPr>
        <p:spPr>
          <a:xfrm rot="16200000" flipH="1">
            <a:off x="7000875" y="4791075"/>
            <a:ext cx="1524000" cy="171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7" idx="4"/>
            <a:endCxn id="31" idx="0"/>
          </p:cNvCxnSpPr>
          <p:nvPr/>
        </p:nvCxnSpPr>
        <p:spPr>
          <a:xfrm rot="5400000">
            <a:off x="2520950" y="3270250"/>
            <a:ext cx="1295400" cy="241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7" idx="4"/>
            <a:endCxn id="26" idx="0"/>
          </p:cNvCxnSpPr>
          <p:nvPr/>
        </p:nvCxnSpPr>
        <p:spPr>
          <a:xfrm rot="5400000">
            <a:off x="1377950" y="2432050"/>
            <a:ext cx="1600200" cy="2222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2" idx="4"/>
            <a:endCxn id="29" idx="0"/>
          </p:cNvCxnSpPr>
          <p:nvPr/>
        </p:nvCxnSpPr>
        <p:spPr>
          <a:xfrm rot="5400000">
            <a:off x="4629150" y="4057650"/>
            <a:ext cx="5334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9" idx="0"/>
            <a:endCxn id="30" idx="2"/>
          </p:cNvCxnSpPr>
          <p:nvPr/>
        </p:nvCxnSpPr>
        <p:spPr>
          <a:xfrm rot="5400000" flipH="1" flipV="1">
            <a:off x="7686675" y="2581275"/>
            <a:ext cx="457200" cy="47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114800" y="5638800"/>
            <a:ext cx="1752600" cy="762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Asynchronous</a:t>
            </a:r>
          </a:p>
        </p:txBody>
      </p:sp>
      <p:sp>
        <p:nvSpPr>
          <p:cNvPr id="61" name="Rectangle 60"/>
          <p:cNvSpPr/>
          <p:nvPr/>
        </p:nvSpPr>
        <p:spPr>
          <a:xfrm>
            <a:off x="2286000" y="5562600"/>
            <a:ext cx="1524000" cy="762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Real Time</a:t>
            </a:r>
          </a:p>
        </p:txBody>
      </p:sp>
      <p:cxnSp>
        <p:nvCxnSpPr>
          <p:cNvPr id="62" name="Straight Arrow Connector 61"/>
          <p:cNvCxnSpPr>
            <a:stCxn id="29" idx="2"/>
            <a:endCxn id="61" idx="0"/>
          </p:cNvCxnSpPr>
          <p:nvPr/>
        </p:nvCxnSpPr>
        <p:spPr>
          <a:xfrm rot="5400000">
            <a:off x="3733800" y="4495800"/>
            <a:ext cx="3810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29" idx="2"/>
            <a:endCxn id="60" idx="0"/>
          </p:cNvCxnSpPr>
          <p:nvPr/>
        </p:nvCxnSpPr>
        <p:spPr>
          <a:xfrm rot="16200000" flipH="1">
            <a:off x="4667250" y="5314950"/>
            <a:ext cx="4572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6096000" y="4648200"/>
            <a:ext cx="1524000" cy="762000"/>
          </a:xfrm>
          <a:prstGeom prst="rect">
            <a:avLst/>
          </a:prstGeom>
          <a:solidFill>
            <a:srgbClr val="F5B7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2060"/>
                </a:solidFill>
              </a:rPr>
              <a:t>Record Eye Movements</a:t>
            </a:r>
          </a:p>
        </p:txBody>
      </p:sp>
      <p:cxnSp>
        <p:nvCxnSpPr>
          <p:cNvPr id="118" name="Straight Arrow Connector 117"/>
          <p:cNvCxnSpPr>
            <a:stCxn id="9" idx="4"/>
            <a:endCxn id="114" idx="0"/>
          </p:cNvCxnSpPr>
          <p:nvPr/>
        </p:nvCxnSpPr>
        <p:spPr>
          <a:xfrm rot="5400000">
            <a:off x="7000875" y="3971925"/>
            <a:ext cx="533400" cy="819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algn="l"/>
            <a:r>
              <a:rPr lang="en-US" dirty="0" smtClean="0"/>
              <a:t>Cognitive Task Analysis</a:t>
            </a:r>
          </a:p>
        </p:txBody>
      </p:sp>
      <p:sp>
        <p:nvSpPr>
          <p:cNvPr id="95235" name="Content Placeholder 4"/>
          <p:cNvSpPr>
            <a:spLocks noGrp="1"/>
          </p:cNvSpPr>
          <p:nvPr>
            <p:ph idx="1"/>
          </p:nvPr>
        </p:nvSpPr>
        <p:spPr/>
        <p:txBody>
          <a:bodyPr>
            <a:normAutofit fontScale="85000" lnSpcReduction="20000"/>
          </a:bodyPr>
          <a:lstStyle/>
          <a:p>
            <a:r>
              <a:rPr lang="en-US" smtClean="0"/>
              <a:t>Cognitive Task Analysis is the collective name for a set of methods that describe the </a:t>
            </a:r>
            <a:r>
              <a:rPr lang="en-US" b="1" smtClean="0"/>
              <a:t>thought processes </a:t>
            </a:r>
            <a:r>
              <a:rPr lang="en-US" smtClean="0"/>
              <a:t>used by novices and experts to control simple or complex systems</a:t>
            </a:r>
          </a:p>
          <a:p>
            <a:endParaRPr lang="en-US" sz="800" smtClean="0"/>
          </a:p>
          <a:p>
            <a:r>
              <a:rPr lang="en-US" smtClean="0"/>
              <a:t>Cognitive Task Analysis distinguishes between </a:t>
            </a:r>
            <a:r>
              <a:rPr lang="en-US" b="1" smtClean="0"/>
              <a:t>knowledge</a:t>
            </a:r>
            <a:r>
              <a:rPr lang="en-US" smtClean="0"/>
              <a:t>, </a:t>
            </a:r>
            <a:r>
              <a:rPr lang="en-US" b="1" smtClean="0"/>
              <a:t>rule </a:t>
            </a:r>
            <a:r>
              <a:rPr lang="en-US" smtClean="0"/>
              <a:t>and </a:t>
            </a:r>
            <a:r>
              <a:rPr lang="en-US" b="1" smtClean="0"/>
              <a:t>skill </a:t>
            </a:r>
            <a:r>
              <a:rPr lang="en-US" smtClean="0"/>
              <a:t>based control of systems</a:t>
            </a:r>
          </a:p>
          <a:p>
            <a:pPr lvl="1"/>
            <a:r>
              <a:rPr lang="en-US" smtClean="0"/>
              <a:t>People who operate in a knowledge based way are restricted by the information available</a:t>
            </a:r>
          </a:p>
          <a:p>
            <a:pPr lvl="1"/>
            <a:r>
              <a:rPr lang="en-US" smtClean="0"/>
              <a:t>People who act in a rule based way do not seek additional information, but rely on deductive processes</a:t>
            </a:r>
          </a:p>
          <a:p>
            <a:pPr lvl="1"/>
            <a:r>
              <a:rPr lang="en-US" smtClean="0"/>
              <a:t>People with a high level of skill are adaptable and able to apply inductive reasoning to problem solving</a:t>
            </a:r>
          </a:p>
        </p:txBody>
      </p:sp>
      <p:sp>
        <p:nvSpPr>
          <p:cNvPr id="95236" name="Slide Number Placeholder 3"/>
          <p:cNvSpPr>
            <a:spLocks noGrp="1"/>
          </p:cNvSpPr>
          <p:nvPr>
            <p:ph type="sldNum" sz="quarter" idx="12"/>
          </p:nvPr>
        </p:nvSpPr>
        <p:spPr bwMode="auto">
          <a:ln>
            <a:round/>
            <a:headEnd/>
            <a:tailEnd/>
          </a:ln>
        </p:spPr>
        <p:txBody>
          <a:bodyPr/>
          <a:lstStyle/>
          <a:p>
            <a:fld id="{90BD019E-9B87-4D60-AF10-1A8BBC8CEE53}" type="slidenum">
              <a:rPr lang="en-US" smtClean="0"/>
              <a:pPr/>
              <a:t>15</a:t>
            </a:fld>
            <a:endParaRPr lang="en-US" smtClean="0"/>
          </a:p>
        </p:txBody>
      </p:sp>
      <p:sp>
        <p:nvSpPr>
          <p:cNvPr id="6" name="Isosceles Triangle 5"/>
          <p:cNvSpPr/>
          <p:nvPr/>
        </p:nvSpPr>
        <p:spPr>
          <a:xfrm>
            <a:off x="5943600" y="152400"/>
            <a:ext cx="2514600" cy="11430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b="1">
              <a:solidFill>
                <a:srgbClr val="002060"/>
              </a:solidFill>
              <a:ea typeface="ＭＳ Ｐゴシック" charset="-128"/>
            </a:endParaRPr>
          </a:p>
          <a:p>
            <a:pPr algn="ctr">
              <a:defRPr/>
            </a:pPr>
            <a:r>
              <a:rPr lang="en-US" sz="3600" b="1">
                <a:solidFill>
                  <a:srgbClr val="002060"/>
                </a:solidFill>
                <a:ea typeface="ＭＳ Ｐゴシック" charset="-128"/>
              </a:rPr>
              <a:t>CTA</a:t>
            </a:r>
          </a:p>
          <a:p>
            <a:pPr algn="ctr">
              <a:defRPr/>
            </a:pPr>
            <a:endParaRPr lang="en-US" sz="4400" b="1">
              <a:solidFill>
                <a:srgbClr val="002060"/>
              </a:solidFill>
              <a:ea typeface="ＭＳ Ｐゴシック" charset="-128"/>
            </a:endParaRPr>
          </a:p>
        </p:txBody>
      </p:sp>
      <p:cxnSp>
        <p:nvCxnSpPr>
          <p:cNvPr id="10" name="Straight Connector 9"/>
          <p:cNvCxnSpPr>
            <a:cxnSpLocks noChangeShapeType="1"/>
          </p:cNvCxnSpPr>
          <p:nvPr/>
        </p:nvCxnSpPr>
        <p:spPr bwMode="auto">
          <a:xfrm>
            <a:off x="685800" y="1143000"/>
            <a:ext cx="4800600" cy="1588"/>
          </a:xfrm>
          <a:prstGeom prst="line">
            <a:avLst/>
          </a:prstGeom>
          <a:noFill/>
          <a:ln w="12700">
            <a:solidFill>
              <a:schemeClr val="accent1"/>
            </a:solidFill>
            <a:round/>
            <a:headEnd/>
            <a:tailEnd/>
          </a:ln>
          <a:effectLst>
            <a:outerShdw dist="25400" dir="5400000" algn="t" rotWithShape="0">
              <a:srgbClr val="808080">
                <a:alpha val="50000"/>
              </a:srgbClr>
            </a:outerShdw>
          </a:effec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smtClean="0"/>
              <a:t>CTA Methods</a:t>
            </a:r>
          </a:p>
        </p:txBody>
      </p:sp>
      <p:sp>
        <p:nvSpPr>
          <p:cNvPr id="96259" name="Content Placeholder 2"/>
          <p:cNvSpPr>
            <a:spLocks noGrp="1"/>
          </p:cNvSpPr>
          <p:nvPr>
            <p:ph idx="1"/>
          </p:nvPr>
        </p:nvSpPr>
        <p:spPr>
          <a:xfrm>
            <a:off x="838200" y="1524000"/>
            <a:ext cx="7772400" cy="4876800"/>
          </a:xfrm>
        </p:spPr>
        <p:txBody>
          <a:bodyPr>
            <a:normAutofit fontScale="92500"/>
          </a:bodyPr>
          <a:lstStyle/>
          <a:p>
            <a:pPr>
              <a:lnSpc>
                <a:spcPct val="80000"/>
              </a:lnSpc>
            </a:pPr>
            <a:r>
              <a:rPr lang="en-US" sz="2200" smtClean="0"/>
              <a:t>Cooke (1994) identified three broad families of techniques:</a:t>
            </a:r>
          </a:p>
          <a:p>
            <a:pPr lvl="1">
              <a:lnSpc>
                <a:spcPct val="80000"/>
              </a:lnSpc>
            </a:pPr>
            <a:r>
              <a:rPr lang="en-US" sz="2200" b="1" smtClean="0"/>
              <a:t>observation and interviews</a:t>
            </a:r>
            <a:r>
              <a:rPr lang="en-US" sz="2200" smtClean="0"/>
              <a:t>: watching experts and talking with them.</a:t>
            </a:r>
          </a:p>
          <a:p>
            <a:pPr lvl="2">
              <a:lnSpc>
                <a:spcPct val="80000"/>
              </a:lnSpc>
            </a:pPr>
            <a:r>
              <a:rPr lang="en-US" sz="2200" smtClean="0"/>
              <a:t>More informal. Allow knowledge elicitator more flexibility during knowledge elicitation.</a:t>
            </a:r>
          </a:p>
          <a:p>
            <a:pPr lvl="2">
              <a:lnSpc>
                <a:spcPct val="80000"/>
              </a:lnSpc>
            </a:pPr>
            <a:endParaRPr lang="en-US" sz="2200" smtClean="0"/>
          </a:p>
          <a:p>
            <a:pPr lvl="1">
              <a:lnSpc>
                <a:spcPct val="80000"/>
              </a:lnSpc>
            </a:pPr>
            <a:r>
              <a:rPr lang="en-US" sz="2200" b="1" smtClean="0"/>
              <a:t>process tracing</a:t>
            </a:r>
            <a:r>
              <a:rPr lang="en-US" sz="2200" smtClean="0"/>
              <a:t>: capture an expert’s performance of a specific task via either a think-aloud protocol or subsequent recall.</a:t>
            </a:r>
          </a:p>
          <a:p>
            <a:pPr lvl="2">
              <a:lnSpc>
                <a:spcPct val="80000"/>
              </a:lnSpc>
            </a:pPr>
            <a:r>
              <a:rPr lang="en-US" sz="2200" smtClean="0"/>
              <a:t>More formal and structured. Some analysis decisions are left to the elicitor.</a:t>
            </a:r>
          </a:p>
          <a:p>
            <a:pPr lvl="2">
              <a:lnSpc>
                <a:spcPct val="80000"/>
              </a:lnSpc>
            </a:pPr>
            <a:endParaRPr lang="en-US" sz="2200" smtClean="0"/>
          </a:p>
          <a:p>
            <a:pPr lvl="1">
              <a:lnSpc>
                <a:spcPct val="80000"/>
              </a:lnSpc>
            </a:pPr>
            <a:r>
              <a:rPr lang="en-US" sz="2200" b="1" smtClean="0"/>
              <a:t>conceptual techniques</a:t>
            </a:r>
            <a:r>
              <a:rPr lang="en-US" sz="2200" smtClean="0"/>
              <a:t>: produce structured, interrelated representations of relevant concepts within a domain</a:t>
            </a:r>
          </a:p>
          <a:p>
            <a:pPr lvl="2">
              <a:lnSpc>
                <a:spcPct val="80000"/>
              </a:lnSpc>
            </a:pPr>
            <a:r>
              <a:rPr lang="en-US" sz="2200" smtClean="0"/>
              <a:t>Conceptual techniques are well-specified and formal with few judgments on the part of the elicitor.  </a:t>
            </a:r>
          </a:p>
          <a:p>
            <a:pPr lvl="2">
              <a:lnSpc>
                <a:spcPct val="80000"/>
              </a:lnSpc>
            </a:pPr>
            <a:r>
              <a:rPr lang="en-US" sz="2200" smtClean="0"/>
              <a:t>Requires more training</a:t>
            </a:r>
          </a:p>
          <a:p>
            <a:pPr lvl="2">
              <a:lnSpc>
                <a:spcPct val="80000"/>
              </a:lnSpc>
            </a:pPr>
            <a:endParaRPr lang="en-US" sz="2100" smtClean="0"/>
          </a:p>
        </p:txBody>
      </p:sp>
      <p:sp>
        <p:nvSpPr>
          <p:cNvPr id="96260" name="Slide Number Placeholder 3"/>
          <p:cNvSpPr>
            <a:spLocks noGrp="1"/>
          </p:cNvSpPr>
          <p:nvPr>
            <p:ph type="sldNum" sz="quarter" idx="12"/>
          </p:nvPr>
        </p:nvSpPr>
        <p:spPr bwMode="auto">
          <a:ln>
            <a:round/>
            <a:headEnd/>
            <a:tailEnd/>
          </a:ln>
        </p:spPr>
        <p:txBody>
          <a:bodyPr/>
          <a:lstStyle/>
          <a:p>
            <a:fld id="{94B2BE81-E672-4900-9128-8E82574414E4}" type="slidenum">
              <a:rPr lang="en-US" smtClean="0"/>
              <a:pPr/>
              <a:t>16</a:t>
            </a:fld>
            <a:endParaRPr lang="en-US" smtClean="0"/>
          </a:p>
        </p:txBody>
      </p:sp>
      <p:sp>
        <p:nvSpPr>
          <p:cNvPr id="5" name="Isosceles Triangle 4"/>
          <p:cNvSpPr/>
          <p:nvPr/>
        </p:nvSpPr>
        <p:spPr>
          <a:xfrm>
            <a:off x="5943600" y="152400"/>
            <a:ext cx="2514600" cy="11430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b="1">
              <a:solidFill>
                <a:srgbClr val="002060"/>
              </a:solidFill>
              <a:ea typeface="ＭＳ Ｐゴシック" charset="-128"/>
            </a:endParaRPr>
          </a:p>
          <a:p>
            <a:pPr algn="ctr">
              <a:defRPr/>
            </a:pPr>
            <a:r>
              <a:rPr lang="en-US" sz="3600" b="1">
                <a:solidFill>
                  <a:srgbClr val="002060"/>
                </a:solidFill>
                <a:ea typeface="ＭＳ Ｐゴシック" charset="-128"/>
              </a:rPr>
              <a:t>CTA</a:t>
            </a:r>
          </a:p>
          <a:p>
            <a:pPr algn="ctr">
              <a:defRPr/>
            </a:pPr>
            <a:endParaRPr lang="en-US" sz="4400" b="1">
              <a:solidFill>
                <a:srgbClr val="002060"/>
              </a:solidFill>
              <a:ea typeface="ＭＳ Ｐゴシック"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smtClean="0"/>
              <a:t>CTA procedure</a:t>
            </a:r>
          </a:p>
        </p:txBody>
      </p:sp>
      <p:sp>
        <p:nvSpPr>
          <p:cNvPr id="98307" name="Content Placeholder 2"/>
          <p:cNvSpPr>
            <a:spLocks noGrp="1"/>
          </p:cNvSpPr>
          <p:nvPr>
            <p:ph idx="1"/>
          </p:nvPr>
        </p:nvSpPr>
        <p:spPr/>
        <p:txBody>
          <a:bodyPr>
            <a:normAutofit lnSpcReduction="10000"/>
          </a:bodyPr>
          <a:lstStyle/>
          <a:p>
            <a:pPr>
              <a:buFont typeface="Wingdings 2" charset="2"/>
              <a:buNone/>
            </a:pPr>
            <a:r>
              <a:rPr lang="en-US" smtClean="0"/>
              <a:t>Most of the dominant CTA methods are performed in the following sequence:</a:t>
            </a:r>
          </a:p>
          <a:p>
            <a:pPr marL="788988" lvl="1" indent="-514350">
              <a:buFont typeface="Franklin Gothic Book" charset="0"/>
              <a:buAutoNum type="arabicPeriod"/>
            </a:pPr>
            <a:r>
              <a:rPr lang="en-US" sz="2900" smtClean="0"/>
              <a:t>Collect preliminary knowledge</a:t>
            </a:r>
          </a:p>
          <a:p>
            <a:pPr marL="788988" lvl="1" indent="-514350">
              <a:buFont typeface="Franklin Gothic Book" charset="0"/>
              <a:buAutoNum type="arabicPeriod"/>
            </a:pPr>
            <a:r>
              <a:rPr lang="en-US" sz="2900" smtClean="0"/>
              <a:t>Identify knowledge representations</a:t>
            </a:r>
          </a:p>
          <a:p>
            <a:pPr marL="788988" lvl="1" indent="-514350">
              <a:buFont typeface="Franklin Gothic Book" charset="0"/>
              <a:buAutoNum type="arabicPeriod"/>
            </a:pPr>
            <a:r>
              <a:rPr lang="en-US" sz="2900" smtClean="0"/>
              <a:t>Apply focused knowledge elicitation methods</a:t>
            </a:r>
          </a:p>
          <a:p>
            <a:pPr marL="788988" lvl="1" indent="-514350">
              <a:buFont typeface="Franklin Gothic Book" charset="0"/>
              <a:buAutoNum type="arabicPeriod"/>
            </a:pPr>
            <a:r>
              <a:rPr lang="en-US" sz="2900" smtClean="0"/>
              <a:t>Analyze and verify data acquired</a:t>
            </a:r>
          </a:p>
          <a:p>
            <a:pPr marL="788988" lvl="1" indent="-514350">
              <a:buFont typeface="Franklin Gothic Book" charset="0"/>
              <a:buAutoNum type="arabicPeriod"/>
            </a:pPr>
            <a:r>
              <a:rPr lang="en-US" sz="2900" smtClean="0"/>
              <a:t>Format results for the intended application</a:t>
            </a:r>
          </a:p>
          <a:p>
            <a:endParaRPr lang="en-US" smtClean="0"/>
          </a:p>
          <a:p>
            <a:pPr algn="r">
              <a:buFont typeface="Wingdings 2" charset="2"/>
              <a:buNone/>
            </a:pPr>
            <a:r>
              <a:rPr lang="en-US" sz="2100" smtClean="0"/>
              <a:t>Clark, et al (2006), “Cognitive Task Analysis”</a:t>
            </a:r>
          </a:p>
          <a:p>
            <a:endParaRPr lang="en-US" smtClean="0"/>
          </a:p>
        </p:txBody>
      </p:sp>
      <p:sp>
        <p:nvSpPr>
          <p:cNvPr id="98308" name="Slide Number Placeholder 3"/>
          <p:cNvSpPr>
            <a:spLocks noGrp="1"/>
          </p:cNvSpPr>
          <p:nvPr>
            <p:ph type="sldNum" sz="quarter" idx="12"/>
          </p:nvPr>
        </p:nvSpPr>
        <p:spPr bwMode="auto">
          <a:ln>
            <a:round/>
            <a:headEnd/>
            <a:tailEnd/>
          </a:ln>
        </p:spPr>
        <p:txBody>
          <a:bodyPr/>
          <a:lstStyle/>
          <a:p>
            <a:fld id="{8EA0D4F1-EF5C-4F7B-B312-12084F3A072C}" type="slidenum">
              <a:rPr lang="en-US" smtClean="0"/>
              <a:pPr/>
              <a:t>17</a:t>
            </a:fld>
            <a:endParaRPr lang="en-US" smtClean="0"/>
          </a:p>
        </p:txBody>
      </p:sp>
      <p:sp>
        <p:nvSpPr>
          <p:cNvPr id="5" name="Isosceles Triangle 4"/>
          <p:cNvSpPr/>
          <p:nvPr/>
        </p:nvSpPr>
        <p:spPr>
          <a:xfrm>
            <a:off x="5943600" y="152400"/>
            <a:ext cx="2514600" cy="11430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b="1">
              <a:solidFill>
                <a:srgbClr val="002060"/>
              </a:solidFill>
              <a:ea typeface="ＭＳ Ｐゴシック" charset="-128"/>
            </a:endParaRPr>
          </a:p>
          <a:p>
            <a:pPr algn="ctr">
              <a:defRPr/>
            </a:pPr>
            <a:r>
              <a:rPr lang="en-US" sz="3600" b="1">
                <a:solidFill>
                  <a:srgbClr val="002060"/>
                </a:solidFill>
                <a:ea typeface="ＭＳ Ｐゴシック" charset="-128"/>
              </a:rPr>
              <a:t>CTA</a:t>
            </a:r>
          </a:p>
          <a:p>
            <a:pPr algn="ctr">
              <a:defRPr/>
            </a:pPr>
            <a:endParaRPr lang="en-US" sz="4400" b="1">
              <a:solidFill>
                <a:srgbClr val="002060"/>
              </a:solidFill>
              <a:ea typeface="ＭＳ Ｐゴシック"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mtClean="0"/>
              <a:t>CTA procedure</a:t>
            </a:r>
          </a:p>
        </p:txBody>
      </p:sp>
      <p:sp>
        <p:nvSpPr>
          <p:cNvPr id="99331" name="Content Placeholder 2"/>
          <p:cNvSpPr>
            <a:spLocks noGrp="1"/>
          </p:cNvSpPr>
          <p:nvPr>
            <p:ph idx="1"/>
          </p:nvPr>
        </p:nvSpPr>
        <p:spPr>
          <a:xfrm>
            <a:off x="838200" y="1600200"/>
            <a:ext cx="7772400" cy="5410200"/>
          </a:xfrm>
        </p:spPr>
        <p:txBody>
          <a:bodyPr>
            <a:normAutofit fontScale="92500" lnSpcReduction="10000"/>
          </a:bodyPr>
          <a:lstStyle/>
          <a:p>
            <a:pPr>
              <a:lnSpc>
                <a:spcPct val="80000"/>
              </a:lnSpc>
              <a:buFont typeface="Wingdings 2" charset="2"/>
              <a:buNone/>
            </a:pPr>
            <a:r>
              <a:rPr lang="en-US" sz="2000" smtClean="0"/>
              <a:t> </a:t>
            </a:r>
            <a:r>
              <a:rPr lang="en-US" sz="2800" b="1" smtClean="0"/>
              <a:t>1.  Collect preliminary knowledge</a:t>
            </a:r>
            <a:br>
              <a:rPr lang="en-US" sz="2800" b="1" smtClean="0"/>
            </a:br>
            <a:endParaRPr lang="en-US" sz="2800" b="1" smtClean="0"/>
          </a:p>
          <a:p>
            <a:pPr marL="788988" lvl="1" indent="-514350">
              <a:lnSpc>
                <a:spcPct val="80000"/>
              </a:lnSpc>
            </a:pPr>
            <a:r>
              <a:rPr lang="en-US" sz="2100" smtClean="0"/>
              <a:t>Sequence of tasks that will become the focus of the CTA are analysed</a:t>
            </a:r>
          </a:p>
          <a:p>
            <a:pPr marL="788988" lvl="1" indent="-514350">
              <a:lnSpc>
                <a:spcPct val="80000"/>
              </a:lnSpc>
            </a:pPr>
            <a:r>
              <a:rPr lang="en-US" sz="2100" smtClean="0"/>
              <a:t>Analysts attempt to become generally familiar with the knowledge domain and identify experts to participate in the knowledge elicitation process. Knowledge analysts should be generally familiar with the content, system, or procedures being analyzed.</a:t>
            </a:r>
          </a:p>
          <a:p>
            <a:pPr marL="788988" lvl="1" indent="-514350">
              <a:lnSpc>
                <a:spcPct val="80000"/>
              </a:lnSpc>
            </a:pPr>
            <a:r>
              <a:rPr lang="en-US" sz="2100" smtClean="0"/>
              <a:t>Interview 2-3 subject matter experts, separately to avoid premature consensus regarding the knowledge and skills necessary for effective performance.</a:t>
            </a:r>
          </a:p>
          <a:p>
            <a:pPr marL="788988" lvl="1" indent="-514350">
              <a:lnSpc>
                <a:spcPct val="80000"/>
              </a:lnSpc>
            </a:pPr>
            <a:r>
              <a:rPr lang="en-US" sz="2100" smtClean="0"/>
              <a:t>Techniques typically used during this phase include document analysis,</a:t>
            </a:r>
          </a:p>
          <a:p>
            <a:pPr marL="788988" lvl="1" indent="-514350">
              <a:lnSpc>
                <a:spcPct val="80000"/>
              </a:lnSpc>
            </a:pPr>
            <a:r>
              <a:rPr lang="en-US" sz="2100" smtClean="0"/>
              <a:t>observation, and interviews (structured or unstructured). </a:t>
            </a:r>
          </a:p>
          <a:p>
            <a:pPr marL="788988" lvl="1" indent="-514350">
              <a:lnSpc>
                <a:spcPct val="80000"/>
              </a:lnSpc>
            </a:pPr>
            <a:r>
              <a:rPr lang="en-US" sz="2100" smtClean="0"/>
              <a:t>The analyst uses the results of this stage to identify the knowledge types and structures involved in performing the tasks.</a:t>
            </a:r>
          </a:p>
          <a:p>
            <a:pPr marL="788988" lvl="1" indent="-514350">
              <a:lnSpc>
                <a:spcPct val="80000"/>
              </a:lnSpc>
            </a:pPr>
            <a:endParaRPr lang="en-US" sz="2100" smtClean="0"/>
          </a:p>
          <a:p>
            <a:pPr>
              <a:lnSpc>
                <a:spcPct val="80000"/>
              </a:lnSpc>
            </a:pPr>
            <a:endParaRPr lang="en-US" sz="2000" smtClean="0"/>
          </a:p>
          <a:p>
            <a:pPr algn="r">
              <a:lnSpc>
                <a:spcPct val="80000"/>
              </a:lnSpc>
              <a:buFont typeface="Wingdings 2" charset="2"/>
              <a:buNone/>
            </a:pPr>
            <a:r>
              <a:rPr lang="en-US" sz="1600" smtClean="0"/>
              <a:t>Clark, et al (2008), “Cognitive Task Analysis”</a:t>
            </a:r>
          </a:p>
          <a:p>
            <a:pPr>
              <a:lnSpc>
                <a:spcPct val="80000"/>
              </a:lnSpc>
            </a:pPr>
            <a:endParaRPr lang="en-US" sz="2000" smtClean="0"/>
          </a:p>
        </p:txBody>
      </p:sp>
      <p:sp>
        <p:nvSpPr>
          <p:cNvPr id="99332" name="Slide Number Placeholder 3"/>
          <p:cNvSpPr>
            <a:spLocks noGrp="1"/>
          </p:cNvSpPr>
          <p:nvPr>
            <p:ph type="sldNum" sz="quarter" idx="12"/>
          </p:nvPr>
        </p:nvSpPr>
        <p:spPr bwMode="auto">
          <a:ln>
            <a:round/>
            <a:headEnd/>
            <a:tailEnd/>
          </a:ln>
        </p:spPr>
        <p:txBody>
          <a:bodyPr/>
          <a:lstStyle/>
          <a:p>
            <a:fld id="{88D1E929-7EEF-4FDC-9459-738F814F7EAF}" type="slidenum">
              <a:rPr lang="en-US" smtClean="0"/>
              <a:pPr/>
              <a:t>18</a:t>
            </a:fld>
            <a:endParaRPr lang="en-US" smtClean="0"/>
          </a:p>
        </p:txBody>
      </p:sp>
      <p:sp>
        <p:nvSpPr>
          <p:cNvPr id="5" name="Isosceles Triangle 4"/>
          <p:cNvSpPr/>
          <p:nvPr/>
        </p:nvSpPr>
        <p:spPr>
          <a:xfrm>
            <a:off x="5943600" y="152400"/>
            <a:ext cx="2514600" cy="11430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b="1">
              <a:solidFill>
                <a:srgbClr val="002060"/>
              </a:solidFill>
              <a:ea typeface="ＭＳ Ｐゴシック" charset="-128"/>
            </a:endParaRPr>
          </a:p>
          <a:p>
            <a:pPr algn="ctr">
              <a:defRPr/>
            </a:pPr>
            <a:r>
              <a:rPr lang="en-US" sz="3600" b="1">
                <a:solidFill>
                  <a:srgbClr val="002060"/>
                </a:solidFill>
                <a:ea typeface="ＭＳ Ｐゴシック" charset="-128"/>
              </a:rPr>
              <a:t>CTA</a:t>
            </a:r>
          </a:p>
          <a:p>
            <a:pPr algn="ctr">
              <a:defRPr/>
            </a:pPr>
            <a:endParaRPr lang="en-US" sz="4400" b="1">
              <a:solidFill>
                <a:srgbClr val="002060"/>
              </a:solidFill>
              <a:ea typeface="ＭＳ Ｐゴシック"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t>CTA procedure</a:t>
            </a:r>
          </a:p>
        </p:txBody>
      </p:sp>
      <p:sp>
        <p:nvSpPr>
          <p:cNvPr id="100355" name="Content Placeholder 2"/>
          <p:cNvSpPr>
            <a:spLocks noGrp="1"/>
          </p:cNvSpPr>
          <p:nvPr>
            <p:ph idx="1"/>
          </p:nvPr>
        </p:nvSpPr>
        <p:spPr>
          <a:xfrm>
            <a:off x="838200" y="1676400"/>
            <a:ext cx="7772400" cy="4953000"/>
          </a:xfrm>
        </p:spPr>
        <p:txBody>
          <a:bodyPr>
            <a:normAutofit fontScale="92500" lnSpcReduction="10000"/>
          </a:bodyPr>
          <a:lstStyle/>
          <a:p>
            <a:pPr>
              <a:lnSpc>
                <a:spcPct val="90000"/>
              </a:lnSpc>
              <a:buFont typeface="Wingdings 2" charset="2"/>
              <a:buNone/>
            </a:pPr>
            <a:r>
              <a:rPr lang="en-US" sz="2400" dirty="0" smtClean="0"/>
              <a:t> </a:t>
            </a:r>
            <a:r>
              <a:rPr lang="en-US" sz="2800" b="1" dirty="0" smtClean="0"/>
              <a:t>2. Identify knowledge representations</a:t>
            </a:r>
            <a:r>
              <a:rPr lang="en-US" sz="2700" b="1" dirty="0" smtClean="0"/>
              <a:t/>
            </a:r>
            <a:br>
              <a:rPr lang="en-US" sz="2700" b="1" dirty="0" smtClean="0"/>
            </a:br>
            <a:endParaRPr lang="en-US" sz="1500" b="1" dirty="0" smtClean="0"/>
          </a:p>
          <a:p>
            <a:pPr marL="1063625" lvl="2" indent="-514350">
              <a:lnSpc>
                <a:spcPct val="90000"/>
              </a:lnSpc>
            </a:pPr>
            <a:r>
              <a:rPr lang="en-US" sz="1900" dirty="0" smtClean="0"/>
              <a:t>Using information collected during the preliminary stage, examine</a:t>
            </a:r>
          </a:p>
          <a:p>
            <a:pPr marL="1063625" lvl="2" indent="-514350">
              <a:lnSpc>
                <a:spcPct val="90000"/>
              </a:lnSpc>
            </a:pPr>
            <a:r>
              <a:rPr lang="en-US" sz="1900" dirty="0" smtClean="0"/>
              <a:t>each task to identify sub-tasks and types of knowledge required to perform it. </a:t>
            </a:r>
          </a:p>
          <a:p>
            <a:pPr marL="1063625" lvl="2" indent="-514350">
              <a:lnSpc>
                <a:spcPct val="90000"/>
              </a:lnSpc>
            </a:pPr>
            <a:r>
              <a:rPr lang="en-US" sz="1900" dirty="0" smtClean="0"/>
              <a:t>Most CTA approaches are organized around knowledge representations appropriate for the task, such as concept maps, flow charts, semantic nets, and so forth. These representations provide direction and order to latter stages in the CTA process because knowledge elicitation methods map directly to knowledge types.</a:t>
            </a:r>
          </a:p>
          <a:p>
            <a:pPr marL="1063625" lvl="2" indent="-514350">
              <a:lnSpc>
                <a:spcPct val="90000"/>
              </a:lnSpc>
            </a:pPr>
            <a:r>
              <a:rPr lang="en-US" sz="1900" dirty="0" smtClean="0"/>
              <a:t> Some are best used to elicit procedural knowledge, while others are more successful for capturing declarative knowledge (</a:t>
            </a:r>
            <a:r>
              <a:rPr lang="en-US" sz="1900" dirty="0" err="1" smtClean="0"/>
              <a:t>Chipman</a:t>
            </a:r>
            <a:r>
              <a:rPr lang="en-US" sz="1900" dirty="0" smtClean="0"/>
              <a:t> et al., 2000).</a:t>
            </a:r>
          </a:p>
          <a:p>
            <a:pPr marL="1063625" lvl="2" indent="-514350">
              <a:lnSpc>
                <a:spcPct val="90000"/>
              </a:lnSpc>
            </a:pPr>
            <a:r>
              <a:rPr lang="en-US" sz="1900" dirty="0" smtClean="0"/>
              <a:t> A learning hierarchy is one example of a method to organize the types of knowledge required to perform a task.</a:t>
            </a:r>
          </a:p>
          <a:p>
            <a:pPr>
              <a:lnSpc>
                <a:spcPct val="90000"/>
              </a:lnSpc>
              <a:buFont typeface="Wingdings 2" charset="2"/>
              <a:buAutoNum type="arabicPeriod" startAt="2"/>
            </a:pPr>
            <a:endParaRPr lang="en-US" sz="2400" dirty="0" smtClean="0"/>
          </a:p>
          <a:p>
            <a:pPr algn="r">
              <a:lnSpc>
                <a:spcPct val="90000"/>
              </a:lnSpc>
              <a:buFont typeface="Wingdings 2" charset="2"/>
              <a:buNone/>
            </a:pPr>
            <a:r>
              <a:rPr lang="en-US" sz="1900" dirty="0" smtClean="0"/>
              <a:t>Clark, et al (2008), “Cognitive Task Analysis”</a:t>
            </a:r>
          </a:p>
          <a:p>
            <a:pPr>
              <a:lnSpc>
                <a:spcPct val="90000"/>
              </a:lnSpc>
            </a:pPr>
            <a:endParaRPr lang="en-US" sz="2400" dirty="0" smtClean="0"/>
          </a:p>
        </p:txBody>
      </p:sp>
      <p:sp>
        <p:nvSpPr>
          <p:cNvPr id="100356" name="Slide Number Placeholder 3"/>
          <p:cNvSpPr>
            <a:spLocks noGrp="1"/>
          </p:cNvSpPr>
          <p:nvPr>
            <p:ph type="sldNum" sz="quarter" idx="12"/>
          </p:nvPr>
        </p:nvSpPr>
        <p:spPr bwMode="auto">
          <a:ln>
            <a:round/>
            <a:headEnd/>
            <a:tailEnd/>
          </a:ln>
        </p:spPr>
        <p:txBody>
          <a:bodyPr/>
          <a:lstStyle/>
          <a:p>
            <a:fld id="{298F2276-D11E-4478-AD17-3D8EA4897592}" type="slidenum">
              <a:rPr lang="en-US" smtClean="0"/>
              <a:pPr/>
              <a:t>19</a:t>
            </a:fld>
            <a:endParaRPr lang="en-US" smtClean="0"/>
          </a:p>
        </p:txBody>
      </p:sp>
      <p:sp>
        <p:nvSpPr>
          <p:cNvPr id="5" name="Isosceles Triangle 4"/>
          <p:cNvSpPr/>
          <p:nvPr/>
        </p:nvSpPr>
        <p:spPr>
          <a:xfrm>
            <a:off x="5943600" y="152400"/>
            <a:ext cx="2514600" cy="11430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b="1">
              <a:solidFill>
                <a:srgbClr val="002060"/>
              </a:solidFill>
              <a:ea typeface="ＭＳ Ｐゴシック" charset="-128"/>
            </a:endParaRPr>
          </a:p>
          <a:p>
            <a:pPr algn="ctr">
              <a:defRPr/>
            </a:pPr>
            <a:r>
              <a:rPr lang="en-US" sz="3600" b="1">
                <a:solidFill>
                  <a:srgbClr val="002060"/>
                </a:solidFill>
                <a:ea typeface="ＭＳ Ｐゴシック" charset="-128"/>
              </a:rPr>
              <a:t>CTA</a:t>
            </a:r>
          </a:p>
          <a:p>
            <a:pPr algn="ctr">
              <a:defRPr/>
            </a:pPr>
            <a:endParaRPr lang="en-US" sz="4400" b="1">
              <a:solidFill>
                <a:srgbClr val="002060"/>
              </a:solidFill>
              <a:ea typeface="ＭＳ Ｐゴシック"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3"/>
          <p:cNvSpPr>
            <a:spLocks noGrp="1"/>
          </p:cNvSpPr>
          <p:nvPr>
            <p:ph type="sldNum" sz="quarter" idx="12"/>
          </p:nvPr>
        </p:nvSpPr>
        <p:spPr bwMode="auto">
          <a:ln>
            <a:round/>
            <a:headEnd/>
            <a:tailEnd/>
          </a:ln>
        </p:spPr>
        <p:txBody>
          <a:bodyPr/>
          <a:lstStyle/>
          <a:p>
            <a:fld id="{1CD65CE5-6ECA-4487-B9BB-B446BBA972CA}" type="slidenum">
              <a:rPr lang="en-US" smtClean="0"/>
              <a:pPr/>
              <a:t>2</a:t>
            </a:fld>
            <a:endParaRPr lang="en-US" smtClean="0"/>
          </a:p>
        </p:txBody>
      </p:sp>
      <p:sp>
        <p:nvSpPr>
          <p:cNvPr id="10244" name="Title 18"/>
          <p:cNvSpPr>
            <a:spLocks noGrp="1"/>
          </p:cNvSpPr>
          <p:nvPr>
            <p:ph type="title"/>
          </p:nvPr>
        </p:nvSpPr>
        <p:spPr>
          <a:xfrm>
            <a:off x="914400" y="1447800"/>
            <a:ext cx="7315200" cy="1981200"/>
          </a:xfrm>
        </p:spPr>
        <p:txBody>
          <a:bodyPr/>
          <a:lstStyle/>
          <a:p>
            <a:pPr algn="ctr"/>
            <a:r>
              <a:rPr lang="en-US" sz="3200" b="1" smtClean="0">
                <a:solidFill>
                  <a:srgbClr val="742217"/>
                </a:solidFill>
              </a:rPr>
              <a:t>Human Errors usually have a Cognitive Cause and a Physical Result</a:t>
            </a:r>
            <a:r>
              <a:rPr lang="en-US" b="1" smtClean="0">
                <a:solidFill>
                  <a:srgbClr val="742217"/>
                </a:solidFill>
              </a:rPr>
              <a:t/>
            </a:r>
            <a:br>
              <a:rPr lang="en-US" b="1" smtClean="0">
                <a:solidFill>
                  <a:srgbClr val="742217"/>
                </a:solidFill>
              </a:rPr>
            </a:br>
            <a:endParaRPr lang="en-US" smtClean="0">
              <a:solidFill>
                <a:srgbClr val="742217"/>
              </a:solidFill>
            </a:endParaRPr>
          </a:p>
        </p:txBody>
      </p:sp>
      <p:pic>
        <p:nvPicPr>
          <p:cNvPr id="10245" name="Picture 21"/>
          <p:cNvPicPr>
            <a:picLocks noChangeAspect="1"/>
          </p:cNvPicPr>
          <p:nvPr/>
        </p:nvPicPr>
        <p:blipFill>
          <a:blip r:embed="rId3" cstate="print"/>
          <a:srcRect/>
          <a:stretch>
            <a:fillRect/>
          </a:stretch>
        </p:blipFill>
        <p:spPr bwMode="auto">
          <a:xfrm>
            <a:off x="3276600" y="3733800"/>
            <a:ext cx="2128838" cy="158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smtClean="0"/>
              <a:t>CTA procedure</a:t>
            </a:r>
          </a:p>
        </p:txBody>
      </p:sp>
      <p:sp>
        <p:nvSpPr>
          <p:cNvPr id="101379" name="Content Placeholder 2"/>
          <p:cNvSpPr>
            <a:spLocks noGrp="1"/>
          </p:cNvSpPr>
          <p:nvPr>
            <p:ph idx="1"/>
          </p:nvPr>
        </p:nvSpPr>
        <p:spPr>
          <a:xfrm>
            <a:off x="685800" y="1524000"/>
            <a:ext cx="7772400" cy="5410200"/>
          </a:xfrm>
        </p:spPr>
        <p:txBody>
          <a:bodyPr>
            <a:normAutofit fontScale="85000" lnSpcReduction="10000"/>
          </a:bodyPr>
          <a:lstStyle/>
          <a:p>
            <a:pPr>
              <a:buFont typeface="Wingdings 2" charset="2"/>
              <a:buNone/>
            </a:pPr>
            <a:r>
              <a:rPr lang="en-US" sz="2800" smtClean="0"/>
              <a:t> 3</a:t>
            </a:r>
            <a:r>
              <a:rPr lang="en-US" sz="2800" b="1" smtClean="0"/>
              <a:t>. Apply focused knowledge elicitation methods</a:t>
            </a:r>
            <a:r>
              <a:rPr lang="en-US" sz="3100" b="1" smtClean="0"/>
              <a:t/>
            </a:r>
            <a:br>
              <a:rPr lang="en-US" sz="3100" b="1" smtClean="0"/>
            </a:br>
            <a:endParaRPr lang="en-US" sz="1700" b="1" smtClean="0"/>
          </a:p>
          <a:p>
            <a:pPr marL="788988" lvl="1" indent="-514350"/>
            <a:r>
              <a:rPr lang="en-US" smtClean="0"/>
              <a:t>the analyst applies various techniques to collect the knowledge identified in the prior stage.</a:t>
            </a:r>
          </a:p>
          <a:p>
            <a:pPr marL="788988" lvl="1" indent="-514350"/>
            <a:r>
              <a:rPr lang="en-US" smtClean="0"/>
              <a:t>choose methods appropriate to the targeted knowledge type as determined by the knowledge representations identified for each task.</a:t>
            </a:r>
          </a:p>
          <a:p>
            <a:pPr marL="788988" lvl="1" indent="-514350"/>
            <a:r>
              <a:rPr lang="en-US" smtClean="0"/>
              <a:t>Knowledge elicitation methods include:</a:t>
            </a:r>
          </a:p>
          <a:p>
            <a:pPr marL="1063625" lvl="2" indent="-514350"/>
            <a:r>
              <a:rPr lang="en-US" smtClean="0"/>
              <a:t>Structured or semi-structured interviews</a:t>
            </a:r>
          </a:p>
          <a:p>
            <a:pPr marL="1063625" lvl="2" indent="-514350"/>
            <a:r>
              <a:rPr lang="en-US" smtClean="0"/>
              <a:t>Verbal Protocol analysis</a:t>
            </a:r>
          </a:p>
          <a:p>
            <a:pPr marL="1063625" lvl="2" indent="-514350"/>
            <a:r>
              <a:rPr lang="en-US" smtClean="0"/>
              <a:t>Critical Decision Method (Gary Klein)</a:t>
            </a:r>
          </a:p>
          <a:p>
            <a:pPr marL="1063625" lvl="2" indent="-514350"/>
            <a:r>
              <a:rPr lang="en-US" smtClean="0"/>
              <a:t>Applied Cognitive Task Analysis (ACTA) (Militello and Hutton)</a:t>
            </a:r>
          </a:p>
          <a:p>
            <a:pPr marL="788988" lvl="1" indent="-514350">
              <a:buFont typeface="Wingdings 2" charset="2"/>
              <a:buAutoNum type="arabicPeriod" startAt="2"/>
            </a:pPr>
            <a:endParaRPr lang="en-US" smtClean="0"/>
          </a:p>
          <a:p>
            <a:pPr algn="r">
              <a:buFont typeface="Wingdings 2" charset="2"/>
              <a:buNone/>
            </a:pPr>
            <a:r>
              <a:rPr lang="en-US" sz="2100" smtClean="0"/>
              <a:t>Clark, et al (2008), “Cognitive Task Analysis”</a:t>
            </a:r>
          </a:p>
          <a:p>
            <a:endParaRPr lang="en-US" smtClean="0"/>
          </a:p>
        </p:txBody>
      </p:sp>
      <p:sp>
        <p:nvSpPr>
          <p:cNvPr id="101380" name="Slide Number Placeholder 3"/>
          <p:cNvSpPr>
            <a:spLocks noGrp="1"/>
          </p:cNvSpPr>
          <p:nvPr>
            <p:ph type="sldNum" sz="quarter" idx="12"/>
          </p:nvPr>
        </p:nvSpPr>
        <p:spPr bwMode="auto">
          <a:ln>
            <a:round/>
            <a:headEnd/>
            <a:tailEnd/>
          </a:ln>
        </p:spPr>
        <p:txBody>
          <a:bodyPr/>
          <a:lstStyle/>
          <a:p>
            <a:fld id="{530F02CE-46F5-4CB2-ADBE-2FB1D9575C7E}" type="slidenum">
              <a:rPr lang="en-US" smtClean="0"/>
              <a:pPr/>
              <a:t>20</a:t>
            </a:fld>
            <a:endParaRPr lang="en-US" smtClean="0"/>
          </a:p>
        </p:txBody>
      </p:sp>
      <p:sp>
        <p:nvSpPr>
          <p:cNvPr id="5" name="Isosceles Triangle 4"/>
          <p:cNvSpPr/>
          <p:nvPr/>
        </p:nvSpPr>
        <p:spPr>
          <a:xfrm>
            <a:off x="5943600" y="152400"/>
            <a:ext cx="2514600" cy="11430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b="1">
              <a:solidFill>
                <a:srgbClr val="002060"/>
              </a:solidFill>
              <a:ea typeface="ＭＳ Ｐゴシック" charset="-128"/>
            </a:endParaRPr>
          </a:p>
          <a:p>
            <a:pPr algn="ctr">
              <a:defRPr/>
            </a:pPr>
            <a:r>
              <a:rPr lang="en-US" sz="3600" b="1">
                <a:solidFill>
                  <a:srgbClr val="002060"/>
                </a:solidFill>
                <a:ea typeface="ＭＳ Ｐゴシック" charset="-128"/>
              </a:rPr>
              <a:t>CTA</a:t>
            </a:r>
          </a:p>
          <a:p>
            <a:pPr algn="ctr">
              <a:defRPr/>
            </a:pPr>
            <a:endParaRPr lang="en-US" sz="4400" b="1">
              <a:solidFill>
                <a:srgbClr val="002060"/>
              </a:solidFill>
              <a:ea typeface="ＭＳ Ｐゴシック"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t>CTA procedure</a:t>
            </a:r>
          </a:p>
        </p:txBody>
      </p:sp>
      <p:sp>
        <p:nvSpPr>
          <p:cNvPr id="103427" name="Content Placeholder 2"/>
          <p:cNvSpPr>
            <a:spLocks noGrp="1"/>
          </p:cNvSpPr>
          <p:nvPr>
            <p:ph idx="1"/>
          </p:nvPr>
        </p:nvSpPr>
        <p:spPr>
          <a:xfrm>
            <a:off x="762000" y="1752600"/>
            <a:ext cx="7772400" cy="5410200"/>
          </a:xfrm>
        </p:spPr>
        <p:txBody>
          <a:bodyPr>
            <a:normAutofit fontScale="92500"/>
          </a:bodyPr>
          <a:lstStyle/>
          <a:p>
            <a:pPr>
              <a:buFont typeface="Wingdings 2" charset="2"/>
              <a:buNone/>
            </a:pPr>
            <a:r>
              <a:rPr lang="en-US" sz="2800" b="1" smtClean="0"/>
              <a:t> 4. Analyze and Verify Data Acquired</a:t>
            </a:r>
            <a:br>
              <a:rPr lang="en-US" sz="2800" b="1" smtClean="0"/>
            </a:br>
            <a:endParaRPr lang="en-US" sz="1000" b="1" smtClean="0"/>
          </a:p>
          <a:p>
            <a:pPr marL="788988" lvl="1" indent="-514350"/>
            <a:r>
              <a:rPr lang="en-US" sz="2200" smtClean="0"/>
              <a:t>Analyst code and format the results for verification, validation, and applicability for use in  their intended application. </a:t>
            </a:r>
          </a:p>
          <a:p>
            <a:pPr marL="788988" lvl="1" indent="-514350"/>
            <a:r>
              <a:rPr lang="en-US" sz="2200" smtClean="0"/>
              <a:t>Transcripts may be coded to summarize, categorize, and/or synthesize the collected data.</a:t>
            </a:r>
          </a:p>
          <a:p>
            <a:pPr marL="788988" lvl="1" indent="-514350"/>
            <a:r>
              <a:rPr lang="en-US" sz="2200" smtClean="0"/>
              <a:t>Formatted output is presented to the participating SMEs for</a:t>
            </a:r>
          </a:p>
          <a:p>
            <a:pPr marL="788988" lvl="1" indent="-514350"/>
            <a:r>
              <a:rPr lang="en-US" sz="2200" smtClean="0"/>
              <a:t>verification, refinement, and revision to ensure that the representations of tasks and their underlying cognitive components are complete and accurate. </a:t>
            </a:r>
          </a:p>
          <a:p>
            <a:pPr marL="788988" lvl="1" indent="-514350"/>
            <a:r>
              <a:rPr lang="en-US" sz="2200" smtClean="0"/>
              <a:t>The analyst should compare these with the output of other experts to validate that the results accurately reflect the desired knowledge representation.</a:t>
            </a:r>
          </a:p>
          <a:p>
            <a:pPr marL="788988" lvl="1" indent="-514350">
              <a:buFont typeface="Wingdings 2" charset="2"/>
              <a:buAutoNum type="arabicPeriod" startAt="2"/>
            </a:pPr>
            <a:endParaRPr lang="en-US" sz="2200" smtClean="0"/>
          </a:p>
          <a:p>
            <a:pPr algn="r">
              <a:buFont typeface="Wingdings 2" charset="2"/>
              <a:buNone/>
            </a:pPr>
            <a:r>
              <a:rPr lang="en-US" sz="1900" smtClean="0"/>
              <a:t>Clark, et al (2008), “Cognitive Task Analysis”</a:t>
            </a:r>
          </a:p>
          <a:p>
            <a:endParaRPr lang="en-US" sz="2400" smtClean="0"/>
          </a:p>
        </p:txBody>
      </p:sp>
      <p:sp>
        <p:nvSpPr>
          <p:cNvPr id="103428" name="Slide Number Placeholder 3"/>
          <p:cNvSpPr>
            <a:spLocks noGrp="1"/>
          </p:cNvSpPr>
          <p:nvPr>
            <p:ph type="sldNum" sz="quarter" idx="12"/>
          </p:nvPr>
        </p:nvSpPr>
        <p:spPr bwMode="auto">
          <a:ln>
            <a:round/>
            <a:headEnd/>
            <a:tailEnd/>
          </a:ln>
        </p:spPr>
        <p:txBody>
          <a:bodyPr/>
          <a:lstStyle/>
          <a:p>
            <a:fld id="{911556C9-0E55-44A7-B6FF-1A5CB832E62B}" type="slidenum">
              <a:rPr lang="en-US" smtClean="0"/>
              <a:pPr/>
              <a:t>21</a:t>
            </a:fld>
            <a:endParaRPr lang="en-US" smtClean="0"/>
          </a:p>
        </p:txBody>
      </p:sp>
      <p:sp>
        <p:nvSpPr>
          <p:cNvPr id="5" name="Isosceles Triangle 4"/>
          <p:cNvSpPr/>
          <p:nvPr/>
        </p:nvSpPr>
        <p:spPr>
          <a:xfrm>
            <a:off x="5943600" y="152400"/>
            <a:ext cx="2514600" cy="11430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b="1">
              <a:solidFill>
                <a:srgbClr val="002060"/>
              </a:solidFill>
              <a:ea typeface="ＭＳ Ｐゴシック" charset="-128"/>
            </a:endParaRPr>
          </a:p>
          <a:p>
            <a:pPr algn="ctr">
              <a:defRPr/>
            </a:pPr>
            <a:r>
              <a:rPr lang="en-US" sz="3600" b="1">
                <a:solidFill>
                  <a:srgbClr val="002060"/>
                </a:solidFill>
                <a:ea typeface="ＭＳ Ｐゴシック" charset="-128"/>
              </a:rPr>
              <a:t>CTA</a:t>
            </a:r>
          </a:p>
          <a:p>
            <a:pPr algn="ctr">
              <a:defRPr/>
            </a:pPr>
            <a:endParaRPr lang="en-US" sz="4400" b="1">
              <a:solidFill>
                <a:srgbClr val="002060"/>
              </a:solidFill>
              <a:ea typeface="ＭＳ Ｐゴシック"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smtClean="0"/>
              <a:t>CTA procedure</a:t>
            </a:r>
          </a:p>
        </p:txBody>
      </p:sp>
      <p:sp>
        <p:nvSpPr>
          <p:cNvPr id="104451" name="Content Placeholder 2"/>
          <p:cNvSpPr>
            <a:spLocks noGrp="1"/>
          </p:cNvSpPr>
          <p:nvPr>
            <p:ph idx="1"/>
          </p:nvPr>
        </p:nvSpPr>
        <p:spPr>
          <a:xfrm>
            <a:off x="609600" y="1752600"/>
            <a:ext cx="7772400" cy="5410200"/>
          </a:xfrm>
        </p:spPr>
        <p:txBody>
          <a:bodyPr>
            <a:normAutofit fontScale="92500"/>
          </a:bodyPr>
          <a:lstStyle/>
          <a:p>
            <a:pPr>
              <a:buFont typeface="Wingdings 2" charset="2"/>
              <a:buNone/>
            </a:pPr>
            <a:r>
              <a:rPr lang="en-US" b="1" smtClean="0"/>
              <a:t> </a:t>
            </a:r>
            <a:r>
              <a:rPr lang="en-US" sz="2800" b="1" smtClean="0"/>
              <a:t>5. Format Results for the Intended Application</a:t>
            </a:r>
            <a:br>
              <a:rPr lang="en-US" sz="2800" b="1" smtClean="0"/>
            </a:br>
            <a:endParaRPr lang="en-US" sz="1800" b="1" smtClean="0"/>
          </a:p>
          <a:p>
            <a:pPr marL="788988" lvl="1" indent="-514350"/>
            <a:r>
              <a:rPr lang="en-US" smtClean="0"/>
              <a:t>The results of some highly structured CTA methods (e.g., cognitive modeling) are readily applied to expert systems or computer-assisted tutoring applications. </a:t>
            </a:r>
          </a:p>
          <a:p>
            <a:pPr marL="788988" lvl="1" indent="-514350"/>
            <a:r>
              <a:rPr lang="en-US" smtClean="0"/>
              <a:t>For less formal CTA methods,  the results must be translated into models that reveal the underlying skills, mental models, and problem solving strategies used by experts when performing highly complex tasks.</a:t>
            </a:r>
            <a:br>
              <a:rPr lang="en-US" smtClean="0"/>
            </a:br>
            <a:endParaRPr lang="en-US" smtClean="0"/>
          </a:p>
          <a:p>
            <a:pPr algn="r">
              <a:buFont typeface="Wingdings 2" charset="2"/>
              <a:buNone/>
            </a:pPr>
            <a:r>
              <a:rPr lang="en-US" sz="2100" smtClean="0"/>
              <a:t>Clark, et al (2008), “Cognitive Task Analysis”</a:t>
            </a:r>
          </a:p>
          <a:p>
            <a:endParaRPr lang="en-US" smtClean="0"/>
          </a:p>
        </p:txBody>
      </p:sp>
      <p:sp>
        <p:nvSpPr>
          <p:cNvPr id="104452" name="Slide Number Placeholder 3"/>
          <p:cNvSpPr>
            <a:spLocks noGrp="1"/>
          </p:cNvSpPr>
          <p:nvPr>
            <p:ph type="sldNum" sz="quarter" idx="12"/>
          </p:nvPr>
        </p:nvSpPr>
        <p:spPr bwMode="auto">
          <a:ln>
            <a:round/>
            <a:headEnd/>
            <a:tailEnd/>
          </a:ln>
        </p:spPr>
        <p:txBody>
          <a:bodyPr/>
          <a:lstStyle/>
          <a:p>
            <a:fld id="{8CD1E9D3-46C1-4D94-A908-D82FE4CDE761}" type="slidenum">
              <a:rPr lang="en-US" smtClean="0"/>
              <a:pPr/>
              <a:t>22</a:t>
            </a:fld>
            <a:endParaRPr lang="en-US" smtClean="0"/>
          </a:p>
        </p:txBody>
      </p:sp>
      <p:sp>
        <p:nvSpPr>
          <p:cNvPr id="5" name="Isosceles Triangle 4"/>
          <p:cNvSpPr/>
          <p:nvPr/>
        </p:nvSpPr>
        <p:spPr>
          <a:xfrm>
            <a:off x="5943600" y="152400"/>
            <a:ext cx="2514600" cy="11430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b="1">
              <a:solidFill>
                <a:srgbClr val="002060"/>
              </a:solidFill>
              <a:ea typeface="ＭＳ Ｐゴシック" charset="-128"/>
            </a:endParaRPr>
          </a:p>
          <a:p>
            <a:pPr algn="ctr">
              <a:defRPr/>
            </a:pPr>
            <a:r>
              <a:rPr lang="en-US" sz="3600" b="1">
                <a:solidFill>
                  <a:srgbClr val="002060"/>
                </a:solidFill>
                <a:ea typeface="ＭＳ Ｐゴシック" charset="-128"/>
              </a:rPr>
              <a:t>CTA</a:t>
            </a:r>
          </a:p>
          <a:p>
            <a:pPr algn="ctr">
              <a:defRPr/>
            </a:pPr>
            <a:endParaRPr lang="en-US" sz="4400" b="1">
              <a:solidFill>
                <a:srgbClr val="002060"/>
              </a:solidFill>
              <a:ea typeface="ＭＳ Ｐゴシック"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normAutofit fontScale="90000"/>
          </a:bodyPr>
          <a:lstStyle/>
          <a:p>
            <a:r>
              <a:rPr lang="en-US" sz="2800" smtClean="0">
                <a:solidFill>
                  <a:schemeClr val="tx1"/>
                </a:solidFill>
              </a:rPr>
              <a:t>Cognitive Task Analysis</a:t>
            </a:r>
            <a:br>
              <a:rPr lang="en-US" sz="2800" smtClean="0">
                <a:solidFill>
                  <a:schemeClr val="tx1"/>
                </a:solidFill>
              </a:rPr>
            </a:br>
            <a:r>
              <a:rPr lang="en-US" sz="2400" smtClean="0">
                <a:solidFill>
                  <a:schemeClr val="tx1"/>
                </a:solidFill>
              </a:rPr>
              <a:t>Landing an airplane</a:t>
            </a:r>
            <a:endParaRPr lang="en-US" sz="2800" smtClean="0">
              <a:solidFill>
                <a:schemeClr val="tx1"/>
              </a:solidFill>
            </a:endParaRPr>
          </a:p>
        </p:txBody>
      </p:sp>
      <p:sp>
        <p:nvSpPr>
          <p:cNvPr id="108547" name="Slide Number Placeholder 3"/>
          <p:cNvSpPr>
            <a:spLocks noGrp="1"/>
          </p:cNvSpPr>
          <p:nvPr>
            <p:ph type="sldNum" sz="quarter" idx="12"/>
          </p:nvPr>
        </p:nvSpPr>
        <p:spPr bwMode="auto">
          <a:ln>
            <a:round/>
            <a:headEnd/>
            <a:tailEnd/>
          </a:ln>
        </p:spPr>
        <p:txBody>
          <a:bodyPr/>
          <a:lstStyle/>
          <a:p>
            <a:fld id="{C9AF4A61-011E-4D47-95CF-510F1DC15A18}" type="slidenum">
              <a:rPr lang="en-US" sz="1100" smtClean="0">
                <a:solidFill>
                  <a:schemeClr val="tx1"/>
                </a:solidFill>
              </a:rPr>
              <a:pPr/>
              <a:t>23</a:t>
            </a:fld>
            <a:endParaRPr lang="en-US" sz="1100" smtClean="0">
              <a:solidFill>
                <a:schemeClr val="tx1"/>
              </a:solidFill>
            </a:endParaRPr>
          </a:p>
        </p:txBody>
      </p:sp>
      <p:sp>
        <p:nvSpPr>
          <p:cNvPr id="5" name="Pentagon 4"/>
          <p:cNvSpPr/>
          <p:nvPr/>
        </p:nvSpPr>
        <p:spPr>
          <a:xfrm>
            <a:off x="381000" y="1371600"/>
            <a:ext cx="3200400"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tx1"/>
                </a:solidFill>
                <a:effectLst>
                  <a:outerShdw blurRad="38100" dist="38100" dir="2700000" algn="tl">
                    <a:srgbClr val="000000"/>
                  </a:outerShdw>
                </a:effectLst>
                <a:ea typeface="ＭＳ Ｐゴシック" charset="-128"/>
              </a:rPr>
              <a:t>Get</a:t>
            </a:r>
            <a:r>
              <a:rPr lang="en-US" sz="1600">
                <a:solidFill>
                  <a:schemeClr val="tx1"/>
                </a:solidFill>
                <a:effectLst>
                  <a:outerShdw blurRad="38100" dist="38100" dir="2700000" algn="tl">
                    <a:srgbClr val="000000"/>
                  </a:outerShdw>
                </a:effectLst>
                <a:ea typeface="ＭＳ Ｐゴシック" charset="-128"/>
              </a:rPr>
              <a:t> weather and runway </a:t>
            </a:r>
            <a:r>
              <a:rPr lang="en-US" b="1">
                <a:solidFill>
                  <a:schemeClr val="tx1"/>
                </a:solidFill>
                <a:effectLst>
                  <a:outerShdw blurRad="38100" dist="38100" dir="2700000" algn="tl">
                    <a:srgbClr val="000000"/>
                  </a:outerShdw>
                </a:effectLst>
                <a:ea typeface="ＭＳ Ｐゴシック" charset="-128"/>
              </a:rPr>
              <a:t>information</a:t>
            </a:r>
            <a:endParaRPr lang="en-US" sz="1600" b="1">
              <a:solidFill>
                <a:schemeClr val="tx1"/>
              </a:solidFill>
              <a:effectLst>
                <a:outerShdw blurRad="38100" dist="38100" dir="2700000" algn="tl">
                  <a:srgbClr val="000000"/>
                </a:outerShdw>
              </a:effectLst>
              <a:ea typeface="ＭＳ Ｐゴシック" charset="-128"/>
            </a:endParaRPr>
          </a:p>
        </p:txBody>
      </p:sp>
      <p:sp>
        <p:nvSpPr>
          <p:cNvPr id="6" name="Pentagon 5"/>
          <p:cNvSpPr/>
          <p:nvPr/>
        </p:nvSpPr>
        <p:spPr>
          <a:xfrm>
            <a:off x="2514600" y="2057400"/>
            <a:ext cx="3200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effectLst>
                  <a:outerShdw blurRad="50800" dist="38100" dir="2700000">
                    <a:srgbClr val="000000"/>
                  </a:outerShdw>
                </a:effectLst>
              </a:rPr>
              <a:t>Talk </a:t>
            </a:r>
            <a:r>
              <a:rPr lang="en-US" sz="1600" dirty="0">
                <a:solidFill>
                  <a:schemeClr val="tx1"/>
                </a:solidFill>
                <a:effectLst>
                  <a:outerShdw blurRad="50800" dist="38100" dir="2700000">
                    <a:srgbClr val="000000"/>
                  </a:outerShdw>
                </a:effectLst>
              </a:rPr>
              <a:t>to ATC</a:t>
            </a:r>
          </a:p>
        </p:txBody>
      </p:sp>
      <p:sp>
        <p:nvSpPr>
          <p:cNvPr id="7" name="Pentagon 6"/>
          <p:cNvSpPr/>
          <p:nvPr/>
        </p:nvSpPr>
        <p:spPr>
          <a:xfrm>
            <a:off x="1295400" y="2819400"/>
            <a:ext cx="3200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effectLst>
                  <a:outerShdw blurRad="50800" dist="38100" dir="2700000">
                    <a:srgbClr val="000000"/>
                  </a:outerShdw>
                </a:effectLst>
              </a:rPr>
              <a:t>Enter and </a:t>
            </a:r>
            <a:r>
              <a:rPr lang="en-US" b="1" dirty="0">
                <a:solidFill>
                  <a:schemeClr val="tx1"/>
                </a:solidFill>
                <a:effectLst>
                  <a:outerShdw blurRad="50800" dist="38100" dir="2700000">
                    <a:srgbClr val="000000"/>
                  </a:outerShdw>
                </a:effectLst>
              </a:rPr>
              <a:t>fly</a:t>
            </a:r>
            <a:r>
              <a:rPr lang="en-US" sz="1600" dirty="0">
                <a:solidFill>
                  <a:schemeClr val="tx1"/>
                </a:solidFill>
                <a:effectLst>
                  <a:outerShdw blurRad="50800" dist="38100" dir="2700000">
                    <a:srgbClr val="000000"/>
                  </a:outerShdw>
                </a:effectLst>
              </a:rPr>
              <a:t> the traffic pattern</a:t>
            </a:r>
          </a:p>
        </p:txBody>
      </p:sp>
      <p:sp>
        <p:nvSpPr>
          <p:cNvPr id="8" name="Pentagon 7"/>
          <p:cNvSpPr/>
          <p:nvPr/>
        </p:nvSpPr>
        <p:spPr>
          <a:xfrm>
            <a:off x="1676400" y="3733800"/>
            <a:ext cx="38100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effectLst>
                  <a:outerShdw blurRad="50800" dist="38100" dir="2700000">
                    <a:srgbClr val="000000"/>
                  </a:outerShdw>
                </a:effectLst>
              </a:rPr>
              <a:t>Check </a:t>
            </a:r>
            <a:r>
              <a:rPr lang="en-US" sz="1600" dirty="0">
                <a:solidFill>
                  <a:schemeClr val="tx1"/>
                </a:solidFill>
                <a:effectLst>
                  <a:outerShdw blurRad="50800" dist="38100" dir="2700000">
                    <a:srgbClr val="000000"/>
                  </a:outerShdw>
                </a:effectLst>
              </a:rPr>
              <a:t>power, air speed, altitude, attitude, configuration, approach, other traffic, wind and runway</a:t>
            </a:r>
          </a:p>
        </p:txBody>
      </p:sp>
      <p:sp>
        <p:nvSpPr>
          <p:cNvPr id="11" name="Pentagon 10"/>
          <p:cNvSpPr/>
          <p:nvPr/>
        </p:nvSpPr>
        <p:spPr>
          <a:xfrm>
            <a:off x="3429000" y="5029200"/>
            <a:ext cx="3200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effectLst>
                  <a:outerShdw blurRad="50800" dist="38100" dir="2700000">
                    <a:srgbClr val="000000"/>
                  </a:outerShdw>
                </a:effectLst>
              </a:rPr>
              <a:t>Adjust </a:t>
            </a:r>
            <a:r>
              <a:rPr lang="en-US" sz="1600" dirty="0">
                <a:solidFill>
                  <a:schemeClr val="tx1"/>
                </a:solidFill>
                <a:effectLst>
                  <a:outerShdw blurRad="50800" dist="38100" dir="2700000">
                    <a:srgbClr val="000000"/>
                  </a:outerShdw>
                </a:effectLst>
              </a:rPr>
              <a:t>power, attitude and configuration</a:t>
            </a:r>
          </a:p>
        </p:txBody>
      </p:sp>
      <p:cxnSp>
        <p:nvCxnSpPr>
          <p:cNvPr id="17" name="Curved Connector 16"/>
          <p:cNvCxnSpPr>
            <a:stCxn id="11" idx="1"/>
            <a:endCxn id="8" idx="1"/>
          </p:cNvCxnSpPr>
          <p:nvPr/>
        </p:nvCxnSpPr>
        <p:spPr>
          <a:xfrm rot="10800000">
            <a:off x="1676400" y="4152900"/>
            <a:ext cx="1752600" cy="1143000"/>
          </a:xfrm>
          <a:prstGeom prst="curvedConnector3">
            <a:avLst>
              <a:gd name="adj1" fmla="val 163726"/>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8" idx="3"/>
          </p:cNvCxnSpPr>
          <p:nvPr/>
        </p:nvCxnSpPr>
        <p:spPr>
          <a:xfrm>
            <a:off x="5486400" y="4152900"/>
            <a:ext cx="838200" cy="9525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5" idx="3"/>
            <a:endCxn id="6" idx="0"/>
          </p:cNvCxnSpPr>
          <p:nvPr/>
        </p:nvCxnSpPr>
        <p:spPr>
          <a:xfrm>
            <a:off x="3581400" y="1676400"/>
            <a:ext cx="400050" cy="3810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24"/>
          <p:cNvCxnSpPr>
            <a:stCxn id="6" idx="2"/>
            <a:endCxn id="7" idx="0"/>
          </p:cNvCxnSpPr>
          <p:nvPr/>
        </p:nvCxnSpPr>
        <p:spPr>
          <a:xfrm rot="5400000">
            <a:off x="3257550" y="2095500"/>
            <a:ext cx="228600" cy="12192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urved Connector 24"/>
          <p:cNvCxnSpPr>
            <a:stCxn id="7" idx="2"/>
            <a:endCxn id="8" idx="0"/>
          </p:cNvCxnSpPr>
          <p:nvPr/>
        </p:nvCxnSpPr>
        <p:spPr>
          <a:xfrm rot="16200000" flipH="1">
            <a:off x="2876550" y="3238500"/>
            <a:ext cx="381000" cy="6096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Pentagon 38"/>
          <p:cNvSpPr/>
          <p:nvPr/>
        </p:nvSpPr>
        <p:spPr>
          <a:xfrm>
            <a:off x="4724400" y="5943600"/>
            <a:ext cx="3200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effectLst>
                  <a:outerShdw blurRad="50800" dist="38100" dir="2700000">
                    <a:srgbClr val="000000"/>
                  </a:outerShdw>
                </a:effectLst>
              </a:rPr>
              <a:t>Decide</a:t>
            </a:r>
            <a:r>
              <a:rPr lang="en-US" sz="1600" dirty="0">
                <a:solidFill>
                  <a:schemeClr val="tx1"/>
                </a:solidFill>
                <a:effectLst>
                  <a:outerShdw blurRad="50800" dist="38100" dir="2700000">
                    <a:srgbClr val="000000"/>
                  </a:outerShdw>
                </a:effectLst>
              </a:rPr>
              <a:t> whether to land or go around</a:t>
            </a:r>
          </a:p>
        </p:txBody>
      </p:sp>
      <p:cxnSp>
        <p:nvCxnSpPr>
          <p:cNvPr id="40" name="Curved Connector 17"/>
          <p:cNvCxnSpPr>
            <a:stCxn id="11" idx="3"/>
            <a:endCxn id="39" idx="0"/>
          </p:cNvCxnSpPr>
          <p:nvPr/>
        </p:nvCxnSpPr>
        <p:spPr>
          <a:xfrm flipH="1">
            <a:off x="6191250" y="5295900"/>
            <a:ext cx="438150" cy="647700"/>
          </a:xfrm>
          <a:prstGeom prst="curvedConnector4">
            <a:avLst>
              <a:gd name="adj1" fmla="val -52174"/>
              <a:gd name="adj2" fmla="val 7058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Curved Connector 24"/>
          <p:cNvCxnSpPr>
            <a:stCxn id="39" idx="3"/>
            <a:endCxn id="6" idx="3"/>
          </p:cNvCxnSpPr>
          <p:nvPr/>
        </p:nvCxnSpPr>
        <p:spPr>
          <a:xfrm flipH="1" flipV="1">
            <a:off x="5715000" y="2324100"/>
            <a:ext cx="2209800" cy="3886200"/>
          </a:xfrm>
          <a:prstGeom prst="curvedConnector3">
            <a:avLst>
              <a:gd name="adj1" fmla="val -1034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Curved Connector 17"/>
          <p:cNvCxnSpPr>
            <a:stCxn id="39" idx="1"/>
            <a:endCxn id="11" idx="2"/>
          </p:cNvCxnSpPr>
          <p:nvPr/>
        </p:nvCxnSpPr>
        <p:spPr>
          <a:xfrm rot="10800000" flipH="1">
            <a:off x="4724400" y="5562600"/>
            <a:ext cx="171450" cy="647700"/>
          </a:xfrm>
          <a:prstGeom prst="curvedConnector4">
            <a:avLst>
              <a:gd name="adj1" fmla="val -133333"/>
              <a:gd name="adj2" fmla="val 70588"/>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Rounded Rectangular Callout 63"/>
          <p:cNvSpPr/>
          <p:nvPr/>
        </p:nvSpPr>
        <p:spPr>
          <a:xfrm>
            <a:off x="304800" y="5410200"/>
            <a:ext cx="2133600" cy="762000"/>
          </a:xfrm>
          <a:prstGeom prst="wedgeRoundRectCallout">
            <a:avLst>
              <a:gd name="adj1" fmla="val 81892"/>
              <a:gd name="adj2" fmla="val -46143"/>
              <a:gd name="adj3" fmla="val 16667"/>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a:solidFill>
                  <a:schemeClr val="tx1"/>
                </a:solidFill>
              </a:rPr>
              <a:t>Remember the rules and apply the skills</a:t>
            </a:r>
          </a:p>
        </p:txBody>
      </p:sp>
      <p:sp>
        <p:nvSpPr>
          <p:cNvPr id="24" name="Rectangle 23"/>
          <p:cNvSpPr/>
          <p:nvPr/>
        </p:nvSpPr>
        <p:spPr>
          <a:xfrm>
            <a:off x="6096000" y="1447800"/>
            <a:ext cx="15240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Observe the Activity</a:t>
            </a:r>
          </a:p>
        </p:txBody>
      </p:sp>
      <p:graphicFrame>
        <p:nvGraphicFramePr>
          <p:cNvPr id="21" name="Diagram 20"/>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0"/>
            <a:ext cx="5181600" cy="1066800"/>
          </a:xfrm>
        </p:spPr>
        <p:txBody>
          <a:bodyPr>
            <a:normAutofit fontScale="90000"/>
          </a:bodyPr>
          <a:lstStyle/>
          <a:p>
            <a:r>
              <a:rPr lang="en-US" dirty="0" smtClean="0"/>
              <a:t>Verbal Protocol Analysis </a:t>
            </a:r>
          </a:p>
        </p:txBody>
      </p:sp>
      <p:sp>
        <p:nvSpPr>
          <p:cNvPr id="102403" name="Content Placeholder 2"/>
          <p:cNvSpPr>
            <a:spLocks noGrp="1"/>
          </p:cNvSpPr>
          <p:nvPr>
            <p:ph idx="1"/>
          </p:nvPr>
        </p:nvSpPr>
        <p:spPr>
          <a:xfrm>
            <a:off x="1066800" y="2514600"/>
            <a:ext cx="7772400" cy="2590800"/>
          </a:xfrm>
        </p:spPr>
        <p:txBody>
          <a:bodyPr>
            <a:normAutofit fontScale="92500" lnSpcReduction="10000"/>
          </a:bodyPr>
          <a:lstStyle/>
          <a:p>
            <a:r>
              <a:rPr lang="en-US" dirty="0" smtClean="0"/>
              <a:t>Tie your shoelace or tie</a:t>
            </a:r>
          </a:p>
          <a:p>
            <a:r>
              <a:rPr lang="en-US" dirty="0" smtClean="0"/>
              <a:t>Navigate a sharp bend while driving</a:t>
            </a:r>
          </a:p>
          <a:p>
            <a:r>
              <a:rPr lang="en-US" dirty="0" smtClean="0"/>
              <a:t>Take a penalty kick</a:t>
            </a:r>
          </a:p>
          <a:p>
            <a:r>
              <a:rPr lang="en-US" dirty="0" smtClean="0"/>
              <a:t>Cook a meal</a:t>
            </a:r>
          </a:p>
          <a:p>
            <a:r>
              <a:rPr lang="en-US" dirty="0" smtClean="0"/>
              <a:t>Using your mobile phone for web surfing</a:t>
            </a:r>
          </a:p>
        </p:txBody>
      </p:sp>
      <p:sp>
        <p:nvSpPr>
          <p:cNvPr id="102404" name="Slide Number Placeholder 3"/>
          <p:cNvSpPr>
            <a:spLocks noGrp="1"/>
          </p:cNvSpPr>
          <p:nvPr>
            <p:ph type="sldNum" sz="quarter" idx="12"/>
          </p:nvPr>
        </p:nvSpPr>
        <p:spPr bwMode="auto">
          <a:ln>
            <a:round/>
            <a:headEnd/>
            <a:tailEnd/>
          </a:ln>
        </p:spPr>
        <p:txBody>
          <a:bodyPr/>
          <a:lstStyle/>
          <a:p>
            <a:fld id="{8335528B-FD97-4374-9986-E92902FAD161}" type="slidenum">
              <a:rPr lang="en-US" smtClean="0"/>
              <a:pPr/>
              <a:t>24</a:t>
            </a:fld>
            <a:endParaRPr lang="en-US" smtClean="0"/>
          </a:p>
        </p:txBody>
      </p:sp>
      <p:sp>
        <p:nvSpPr>
          <p:cNvPr id="102405" name="Rectangle 28"/>
          <p:cNvSpPr>
            <a:spLocks noChangeArrowheads="1"/>
          </p:cNvSpPr>
          <p:nvPr/>
        </p:nvSpPr>
        <p:spPr bwMode="auto">
          <a:xfrm>
            <a:off x="609600" y="1600200"/>
            <a:ext cx="8077200" cy="800100"/>
          </a:xfrm>
          <a:prstGeom prst="rect">
            <a:avLst/>
          </a:prstGeom>
          <a:noFill/>
          <a:ln w="9525">
            <a:noFill/>
            <a:miter lim="800000"/>
            <a:headEnd/>
            <a:tailEnd/>
          </a:ln>
        </p:spPr>
        <p:txBody>
          <a:bodyPr>
            <a:spAutoFit/>
          </a:bodyPr>
          <a:lstStyle/>
          <a:p>
            <a:r>
              <a:rPr lang="en-US" sz="2300">
                <a:solidFill>
                  <a:srgbClr val="696464"/>
                </a:solidFill>
                <a:latin typeface="Franklin Gothic Book" charset="0"/>
              </a:rPr>
              <a:t>Use verbal protocol analysis to develop procedures, instructions, checklists and improvisations</a:t>
            </a:r>
            <a:endParaRPr lang="en-US" sz="2300"/>
          </a:p>
        </p:txBody>
      </p:sp>
      <p:graphicFrame>
        <p:nvGraphicFramePr>
          <p:cNvPr id="6" name="Diagram 5"/>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smtClean="0"/>
              <a:t>Transaction Analysis</a:t>
            </a:r>
          </a:p>
        </p:txBody>
      </p:sp>
      <p:sp>
        <p:nvSpPr>
          <p:cNvPr id="109571" name="Content Placeholder 2"/>
          <p:cNvSpPr>
            <a:spLocks noGrp="1"/>
          </p:cNvSpPr>
          <p:nvPr>
            <p:ph idx="1"/>
          </p:nvPr>
        </p:nvSpPr>
        <p:spPr/>
        <p:txBody>
          <a:bodyPr>
            <a:normAutofit fontScale="85000" lnSpcReduction="10000"/>
          </a:bodyPr>
          <a:lstStyle/>
          <a:p>
            <a:r>
              <a:rPr lang="en-US" smtClean="0"/>
              <a:t>A transaction is a well defined repeated task involving a purpose, operator, equipment, materials, energy a context and information such as:</a:t>
            </a:r>
          </a:p>
          <a:p>
            <a:pPr lvl="1"/>
            <a:r>
              <a:rPr lang="en-US" smtClean="0"/>
              <a:t>Making a sandwich</a:t>
            </a:r>
          </a:p>
          <a:p>
            <a:pPr lvl="1"/>
            <a:r>
              <a:rPr lang="en-US" smtClean="0"/>
              <a:t>Landing an airplane</a:t>
            </a:r>
          </a:p>
          <a:p>
            <a:pPr lvl="1"/>
            <a:r>
              <a:rPr lang="en-US" smtClean="0"/>
              <a:t>Driving a car through an intersection</a:t>
            </a:r>
          </a:p>
          <a:p>
            <a:pPr lvl="1"/>
            <a:r>
              <a:rPr lang="en-US" smtClean="0"/>
              <a:t>Using an ATM machine</a:t>
            </a:r>
          </a:p>
          <a:p>
            <a:pPr lvl="1"/>
            <a:r>
              <a:rPr lang="en-US" smtClean="0"/>
              <a:t>Buying a product through a web page</a:t>
            </a:r>
          </a:p>
          <a:p>
            <a:r>
              <a:rPr lang="en-US" smtClean="0"/>
              <a:t>The transaction takes a variable amount of time</a:t>
            </a:r>
          </a:p>
          <a:p>
            <a:r>
              <a:rPr lang="en-US" smtClean="0"/>
              <a:t>The outcome of a transaction may be success or failure or some degree in between</a:t>
            </a:r>
          </a:p>
        </p:txBody>
      </p:sp>
      <p:sp>
        <p:nvSpPr>
          <p:cNvPr id="109572" name="Slide Number Placeholder 3"/>
          <p:cNvSpPr>
            <a:spLocks noGrp="1"/>
          </p:cNvSpPr>
          <p:nvPr>
            <p:ph type="sldNum" sz="quarter" idx="12"/>
          </p:nvPr>
        </p:nvSpPr>
        <p:spPr bwMode="auto">
          <a:ln>
            <a:round/>
            <a:headEnd/>
            <a:tailEnd/>
          </a:ln>
        </p:spPr>
        <p:txBody>
          <a:bodyPr/>
          <a:lstStyle/>
          <a:p>
            <a:fld id="{56B837EE-F6D1-459C-9D09-1BAA5FEE7C8D}" type="slidenum">
              <a:rPr lang="en-US" smtClean="0"/>
              <a:pPr/>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smtClean="0"/>
              <a:t>Transaction Analysis (contd.)</a:t>
            </a:r>
          </a:p>
        </p:txBody>
      </p:sp>
      <p:sp>
        <p:nvSpPr>
          <p:cNvPr id="110595" name="Content Placeholder 2"/>
          <p:cNvSpPr>
            <a:spLocks noGrp="1"/>
          </p:cNvSpPr>
          <p:nvPr>
            <p:ph idx="1"/>
          </p:nvPr>
        </p:nvSpPr>
        <p:spPr>
          <a:xfrm>
            <a:off x="914400" y="1447800"/>
            <a:ext cx="7772400" cy="5105400"/>
          </a:xfrm>
        </p:spPr>
        <p:txBody>
          <a:bodyPr>
            <a:normAutofit lnSpcReduction="10000"/>
          </a:bodyPr>
          <a:lstStyle/>
          <a:p>
            <a:pPr>
              <a:lnSpc>
                <a:spcPct val="80000"/>
              </a:lnSpc>
            </a:pPr>
            <a:r>
              <a:rPr lang="en-US" sz="2400" smtClean="0"/>
              <a:t>Analysis will involve both the physical elements and the flow of information</a:t>
            </a:r>
          </a:p>
          <a:p>
            <a:pPr lvl="1">
              <a:lnSpc>
                <a:spcPct val="80000"/>
              </a:lnSpc>
            </a:pPr>
            <a:r>
              <a:rPr lang="en-US" sz="2200" smtClean="0"/>
              <a:t>Initiation</a:t>
            </a:r>
          </a:p>
          <a:p>
            <a:pPr lvl="2">
              <a:lnSpc>
                <a:spcPct val="80000"/>
              </a:lnSpc>
            </a:pPr>
            <a:r>
              <a:rPr lang="en-US" sz="1900" smtClean="0"/>
              <a:t>Establish of purpose, recall procedure</a:t>
            </a:r>
          </a:p>
          <a:p>
            <a:pPr lvl="2">
              <a:lnSpc>
                <a:spcPct val="80000"/>
              </a:lnSpc>
            </a:pPr>
            <a:r>
              <a:rPr lang="en-US" sz="1900" smtClean="0"/>
              <a:t>Search for information from equipment, context, materials and operator</a:t>
            </a:r>
          </a:p>
          <a:p>
            <a:pPr lvl="2">
              <a:lnSpc>
                <a:spcPct val="80000"/>
              </a:lnSpc>
            </a:pPr>
            <a:r>
              <a:rPr lang="en-US" sz="1900" smtClean="0"/>
              <a:t>Anticipate input / external factor effects and process outcome</a:t>
            </a:r>
          </a:p>
          <a:p>
            <a:pPr lvl="2">
              <a:lnSpc>
                <a:spcPct val="80000"/>
              </a:lnSpc>
            </a:pPr>
            <a:r>
              <a:rPr lang="en-US" sz="1900" smtClean="0"/>
              <a:t>Plan activity including contingency plan, Evaluate risks and benefits, Decide to proceed</a:t>
            </a:r>
          </a:p>
          <a:p>
            <a:pPr lvl="1">
              <a:lnSpc>
                <a:spcPct val="80000"/>
              </a:lnSpc>
            </a:pPr>
            <a:r>
              <a:rPr lang="en-US" sz="2200" smtClean="0"/>
              <a:t>Control</a:t>
            </a:r>
          </a:p>
          <a:p>
            <a:pPr lvl="2">
              <a:lnSpc>
                <a:spcPct val="80000"/>
              </a:lnSpc>
            </a:pPr>
            <a:r>
              <a:rPr lang="en-US" sz="1900" smtClean="0"/>
              <a:t>Make control input / communication action</a:t>
            </a:r>
          </a:p>
          <a:p>
            <a:pPr lvl="2">
              <a:lnSpc>
                <a:spcPct val="80000"/>
              </a:lnSpc>
            </a:pPr>
            <a:r>
              <a:rPr lang="en-US" sz="1900" smtClean="0"/>
              <a:t>Monitor process, perceive feedback, </a:t>
            </a:r>
          </a:p>
          <a:p>
            <a:pPr lvl="2">
              <a:lnSpc>
                <a:spcPct val="80000"/>
              </a:lnSpc>
            </a:pPr>
            <a:r>
              <a:rPr lang="en-US" sz="1900" smtClean="0"/>
              <a:t>Modify input</a:t>
            </a:r>
          </a:p>
          <a:p>
            <a:pPr lvl="1">
              <a:lnSpc>
                <a:spcPct val="80000"/>
              </a:lnSpc>
            </a:pPr>
            <a:r>
              <a:rPr lang="en-US" sz="2200" smtClean="0"/>
              <a:t>Outcome analysis</a:t>
            </a:r>
          </a:p>
          <a:p>
            <a:pPr lvl="2">
              <a:lnSpc>
                <a:spcPct val="80000"/>
              </a:lnSpc>
            </a:pPr>
            <a:r>
              <a:rPr lang="en-US" sz="1900" smtClean="0"/>
              <a:t>Perceive system state</a:t>
            </a:r>
          </a:p>
          <a:p>
            <a:pPr lvl="2">
              <a:lnSpc>
                <a:spcPct val="80000"/>
              </a:lnSpc>
            </a:pPr>
            <a:r>
              <a:rPr lang="en-US" sz="1900" smtClean="0"/>
              <a:t>Compare with anticipated outcome</a:t>
            </a:r>
          </a:p>
          <a:p>
            <a:pPr lvl="2">
              <a:lnSpc>
                <a:spcPct val="80000"/>
              </a:lnSpc>
            </a:pPr>
            <a:r>
              <a:rPr lang="en-US" sz="1900" smtClean="0"/>
              <a:t>Store observations for future use</a:t>
            </a:r>
          </a:p>
          <a:p>
            <a:pPr lvl="2">
              <a:lnSpc>
                <a:spcPct val="80000"/>
              </a:lnSpc>
            </a:pPr>
            <a:endParaRPr lang="en-US" sz="1900" smtClean="0"/>
          </a:p>
        </p:txBody>
      </p:sp>
      <p:sp>
        <p:nvSpPr>
          <p:cNvPr id="110596" name="Slide Number Placeholder 3"/>
          <p:cNvSpPr>
            <a:spLocks noGrp="1"/>
          </p:cNvSpPr>
          <p:nvPr>
            <p:ph type="sldNum" sz="quarter" idx="12"/>
          </p:nvPr>
        </p:nvSpPr>
        <p:spPr bwMode="auto">
          <a:ln>
            <a:round/>
            <a:headEnd/>
            <a:tailEnd/>
          </a:ln>
        </p:spPr>
        <p:txBody>
          <a:bodyPr/>
          <a:lstStyle/>
          <a:p>
            <a:fld id="{7700D3F1-59C7-4889-AE12-38A88D7C9DA8}" type="slidenum">
              <a:rPr lang="en-US" smtClean="0"/>
              <a:pPr/>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609600" y="350838"/>
            <a:ext cx="8458200" cy="715962"/>
          </a:xfrm>
        </p:spPr>
        <p:txBody>
          <a:bodyPr/>
          <a:lstStyle/>
          <a:p>
            <a:r>
              <a:rPr lang="en-US" sz="2800" dirty="0" smtClean="0"/>
              <a:t>Transaction Analysis Example – Parking a car</a:t>
            </a:r>
          </a:p>
        </p:txBody>
      </p:sp>
      <p:sp>
        <p:nvSpPr>
          <p:cNvPr id="111619" name="Content Placeholder 2"/>
          <p:cNvSpPr>
            <a:spLocks noGrp="1"/>
          </p:cNvSpPr>
          <p:nvPr>
            <p:ph idx="1"/>
          </p:nvPr>
        </p:nvSpPr>
        <p:spPr>
          <a:xfrm>
            <a:off x="533400" y="1219200"/>
            <a:ext cx="4648200" cy="5638800"/>
          </a:xfrm>
        </p:spPr>
        <p:txBody>
          <a:bodyPr>
            <a:normAutofit fontScale="92500" lnSpcReduction="10000"/>
          </a:bodyPr>
          <a:lstStyle/>
          <a:p>
            <a:r>
              <a:rPr lang="en-US" sz="2400" dirty="0" smtClean="0"/>
              <a:t>Arrive at destination</a:t>
            </a:r>
          </a:p>
          <a:p>
            <a:r>
              <a:rPr lang="en-US" sz="2400" dirty="0" smtClean="0"/>
              <a:t>Initiation</a:t>
            </a:r>
          </a:p>
          <a:p>
            <a:pPr lvl="1"/>
            <a:r>
              <a:rPr lang="en-US" sz="2000" dirty="0" smtClean="0"/>
              <a:t>Search for parking space, Observe obstructions</a:t>
            </a:r>
          </a:p>
          <a:p>
            <a:pPr lvl="1"/>
            <a:r>
              <a:rPr lang="en-US" sz="2000" dirty="0" smtClean="0"/>
              <a:t>Judge that space is sufficient</a:t>
            </a:r>
          </a:p>
          <a:p>
            <a:pPr lvl="1"/>
            <a:r>
              <a:rPr lang="en-US" sz="2000" dirty="0" smtClean="0"/>
              <a:t>Recall procedure, plan actions</a:t>
            </a:r>
          </a:p>
          <a:p>
            <a:r>
              <a:rPr lang="en-US" sz="2400" dirty="0" smtClean="0"/>
              <a:t>Control</a:t>
            </a:r>
          </a:p>
          <a:p>
            <a:pPr lvl="1"/>
            <a:r>
              <a:rPr lang="en-US" sz="2000" dirty="0" smtClean="0"/>
              <a:t>Operate vehicle controls</a:t>
            </a:r>
          </a:p>
          <a:p>
            <a:pPr lvl="1"/>
            <a:r>
              <a:rPr lang="en-US" sz="2000" dirty="0" smtClean="0"/>
              <a:t>Monitor progress, judge separations</a:t>
            </a:r>
          </a:p>
          <a:p>
            <a:pPr lvl="1"/>
            <a:r>
              <a:rPr lang="en-US" sz="2000" dirty="0" smtClean="0"/>
              <a:t>Terminate procedure</a:t>
            </a:r>
          </a:p>
          <a:p>
            <a:r>
              <a:rPr lang="en-US" sz="2400" dirty="0" smtClean="0"/>
              <a:t>Outcome Analysis</a:t>
            </a:r>
          </a:p>
          <a:p>
            <a:pPr lvl="1"/>
            <a:r>
              <a:rPr lang="en-US" sz="2000" dirty="0" smtClean="0"/>
              <a:t>Observe vehicle status, observe context status, compare with plan</a:t>
            </a:r>
          </a:p>
          <a:p>
            <a:pPr lvl="1"/>
            <a:r>
              <a:rPr lang="en-US" sz="2000" dirty="0" smtClean="0"/>
              <a:t>Store location</a:t>
            </a:r>
          </a:p>
          <a:p>
            <a:pPr lvl="1"/>
            <a:r>
              <a:rPr lang="en-US" sz="2000" dirty="0" smtClean="0"/>
              <a:t>Store transaction record for future use</a:t>
            </a:r>
          </a:p>
          <a:p>
            <a:endParaRPr lang="en-US" sz="2400" dirty="0" smtClean="0"/>
          </a:p>
          <a:p>
            <a:endParaRPr lang="en-US" sz="2400" dirty="0" smtClean="0"/>
          </a:p>
        </p:txBody>
      </p:sp>
      <p:sp>
        <p:nvSpPr>
          <p:cNvPr id="111620" name="Slide Number Placeholder 3"/>
          <p:cNvSpPr>
            <a:spLocks noGrp="1"/>
          </p:cNvSpPr>
          <p:nvPr>
            <p:ph type="sldNum" sz="quarter" idx="12"/>
          </p:nvPr>
        </p:nvSpPr>
        <p:spPr bwMode="auto">
          <a:ln>
            <a:round/>
            <a:headEnd/>
            <a:tailEnd/>
          </a:ln>
        </p:spPr>
        <p:txBody>
          <a:bodyPr/>
          <a:lstStyle/>
          <a:p>
            <a:fld id="{2969D0BA-8778-4878-A758-A8EB4444CDAE}" type="slidenum">
              <a:rPr lang="en-US" smtClean="0"/>
              <a:pPr/>
              <a:t>27</a:t>
            </a:fld>
            <a:endParaRPr lang="en-US" smtClean="0"/>
          </a:p>
        </p:txBody>
      </p:sp>
      <p:sp>
        <p:nvSpPr>
          <p:cNvPr id="111621" name="TextBox 5"/>
          <p:cNvSpPr txBox="1">
            <a:spLocks noChangeArrowheads="1"/>
          </p:cNvSpPr>
          <p:nvPr/>
        </p:nvSpPr>
        <p:spPr bwMode="auto">
          <a:xfrm>
            <a:off x="4800600" y="1905000"/>
            <a:ext cx="4114800" cy="3200400"/>
          </a:xfrm>
          <a:prstGeom prst="rect">
            <a:avLst/>
          </a:prstGeom>
          <a:solidFill>
            <a:srgbClr val="92D050"/>
          </a:solidFill>
          <a:ln w="19050">
            <a:solidFill>
              <a:schemeClr val="tx1"/>
            </a:solidFill>
            <a:miter lim="800000"/>
            <a:headEnd/>
            <a:tailEnd/>
          </a:ln>
        </p:spPr>
        <p:txBody>
          <a:bodyPr>
            <a:spAutoFit/>
          </a:bodyPr>
          <a:lstStyle/>
          <a:p>
            <a:r>
              <a:rPr lang="en-US" sz="2000" b="1"/>
              <a:t>Cognitive sources of Success or Failure</a:t>
            </a:r>
          </a:p>
          <a:p>
            <a:pPr>
              <a:buFont typeface="Arial" charset="0"/>
              <a:buChar char="•"/>
            </a:pPr>
            <a:r>
              <a:rPr lang="en-US"/>
              <a:t>Sensory input</a:t>
            </a:r>
          </a:p>
          <a:p>
            <a:pPr>
              <a:buFont typeface="Arial" charset="0"/>
              <a:buChar char="•"/>
            </a:pPr>
            <a:r>
              <a:rPr lang="en-US"/>
              <a:t>Prediction, hazard assessment</a:t>
            </a:r>
          </a:p>
          <a:p>
            <a:pPr>
              <a:buFont typeface="Arial" charset="0"/>
              <a:buChar char="•"/>
            </a:pPr>
            <a:r>
              <a:rPr lang="en-US"/>
              <a:t>Recall procedure</a:t>
            </a:r>
          </a:p>
          <a:p>
            <a:pPr>
              <a:buFont typeface="Arial" charset="0"/>
              <a:buChar char="•"/>
            </a:pPr>
            <a:r>
              <a:rPr lang="en-US"/>
              <a:t>Planning trajectory / timing</a:t>
            </a:r>
          </a:p>
          <a:p>
            <a:pPr>
              <a:buFont typeface="Arial" charset="0"/>
              <a:buChar char="•"/>
            </a:pPr>
            <a:r>
              <a:rPr lang="en-US"/>
              <a:t>Attention to hazard areas</a:t>
            </a:r>
          </a:p>
          <a:p>
            <a:pPr>
              <a:buFont typeface="Arial" charset="0"/>
              <a:buChar char="•"/>
            </a:pPr>
            <a:r>
              <a:rPr lang="en-US"/>
              <a:t>Perceive clearances</a:t>
            </a:r>
          </a:p>
          <a:p>
            <a:pPr>
              <a:buFont typeface="Arial" charset="0"/>
              <a:buChar char="•"/>
            </a:pPr>
            <a:r>
              <a:rPr lang="en-US"/>
              <a:t>Decisions to continue, adjust, abort</a:t>
            </a:r>
          </a:p>
          <a:p>
            <a:pPr>
              <a:buFont typeface="Arial" charset="0"/>
              <a:buChar char="•"/>
            </a:pPr>
            <a:r>
              <a:rPr lang="en-US"/>
              <a:t>Motor control – disturbed posture, tactile assessment of pedal location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914400" y="274638"/>
            <a:ext cx="7772400" cy="563562"/>
          </a:xfrm>
        </p:spPr>
        <p:txBody>
          <a:bodyPr>
            <a:normAutofit fontScale="90000"/>
          </a:bodyPr>
          <a:lstStyle/>
          <a:p>
            <a:r>
              <a:rPr lang="en-US" smtClean="0"/>
              <a:t>Practical Cognitive Task Analysis</a:t>
            </a:r>
          </a:p>
        </p:txBody>
      </p:sp>
      <p:sp>
        <p:nvSpPr>
          <p:cNvPr id="112643" name="Slide Number Placeholder 4"/>
          <p:cNvSpPr>
            <a:spLocks noGrp="1"/>
          </p:cNvSpPr>
          <p:nvPr>
            <p:ph type="sldNum" sz="quarter" idx="12"/>
          </p:nvPr>
        </p:nvSpPr>
        <p:spPr bwMode="auto">
          <a:ln>
            <a:round/>
            <a:headEnd/>
            <a:tailEnd/>
          </a:ln>
        </p:spPr>
        <p:txBody>
          <a:bodyPr/>
          <a:lstStyle/>
          <a:p>
            <a:fld id="{311A4407-9465-43F7-BDC1-60CEC2CD1EB3}" type="slidenum">
              <a:rPr lang="en-US" smtClean="0"/>
              <a:pPr/>
              <a:t>28</a:t>
            </a:fld>
            <a:endParaRPr lang="en-US" smtClean="0"/>
          </a:p>
        </p:txBody>
      </p:sp>
      <p:graphicFrame>
        <p:nvGraphicFramePr>
          <p:cNvPr id="6" name="Table 5"/>
          <p:cNvGraphicFramePr>
            <a:graphicFrameLocks noGrp="1"/>
          </p:cNvGraphicFramePr>
          <p:nvPr/>
        </p:nvGraphicFramePr>
        <p:xfrm>
          <a:off x="685800" y="1033463"/>
          <a:ext cx="8153400" cy="4376738"/>
        </p:xfrm>
        <a:graphic>
          <a:graphicData uri="http://schemas.openxmlformats.org/drawingml/2006/table">
            <a:tbl>
              <a:tblPr/>
              <a:tblGrid>
                <a:gridCol w="2398713"/>
                <a:gridCol w="5754687"/>
              </a:tblGrid>
              <a:tr h="444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Perpetua" charset="0"/>
                          <a:ea typeface="ＭＳ Ｐゴシック" charset="-128"/>
                        </a:rPr>
                        <a:t>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Parallel parking, no contact with other vehicles or objects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Perpetua" charset="0"/>
                          <a:ea typeface="ＭＳ Ｐゴシック" charset="-128"/>
                        </a:rPr>
                        <a:t>Activities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See task description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91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Perpetua" charset="0"/>
                          <a:ea typeface="ＭＳ Ｐゴシック" charset="-128"/>
                        </a:rPr>
                        <a:t>Cognitive processes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Planning, predicting, diagnosing, sensing, attending, judging, deciding, problem solving, controlling, communicating, analyzing, synthesizing, evaluating, anticipating, predicting, investigating, extrapolating, understanding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16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Perpetua" charset="0"/>
                          <a:ea typeface="ＭＳ Ｐゴシック" charset="-128"/>
                        </a:rPr>
                        <a:t>Information Resources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Direct outside vision, mirrors, hearing??,  memorized procedures, operational memory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7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Perpetua" charset="0"/>
                          <a:ea typeface="ＭＳ Ｐゴシック" charset="-128"/>
                        </a:rPr>
                        <a:t>Failure modes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Not enough space to park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Contact with front / rear fender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Inaccurate positioning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60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Perpetua" charset="0"/>
                          <a:ea typeface="ＭＳ Ｐゴシック" charset="-128"/>
                        </a:rPr>
                        <a:t>Simulation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Table top model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Walk / talk through sensory, cognitive, motor activities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Perpetua" charset="0"/>
                          <a:ea typeface="ＭＳ Ｐゴシック" charset="-128"/>
                        </a:rPr>
                        <a:t>Simulator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erpetua" charset="0"/>
                          <a:ea typeface="ＭＳ Ｐゴシック" charset="-128"/>
                        </a:rPr>
                        <a:t>Empty parking lot using cones to demarcate the target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smtClean="0"/>
              <a:t>Mental Workload</a:t>
            </a:r>
          </a:p>
        </p:txBody>
      </p:sp>
      <p:sp>
        <p:nvSpPr>
          <p:cNvPr id="113667" name="Rectangle 3"/>
          <p:cNvSpPr>
            <a:spLocks noGrp="1" noChangeArrowheads="1"/>
          </p:cNvSpPr>
          <p:nvPr>
            <p:ph idx="1"/>
          </p:nvPr>
        </p:nvSpPr>
        <p:spPr/>
        <p:txBody>
          <a:bodyPr/>
          <a:lstStyle/>
          <a:p>
            <a:pPr eaLnBrk="1" hangingPunct="1">
              <a:lnSpc>
                <a:spcPct val="90000"/>
              </a:lnSpc>
              <a:buFontTx/>
              <a:buNone/>
            </a:pPr>
            <a:endParaRPr lang="en-US" sz="3600" i="1" smtClean="0">
              <a:solidFill>
                <a:srgbClr val="C00000"/>
              </a:solidFill>
              <a:latin typeface="Arial" charset="0"/>
              <a:cs typeface="Arial" charset="0"/>
            </a:endParaRPr>
          </a:p>
          <a:p>
            <a:pPr eaLnBrk="1" hangingPunct="1">
              <a:lnSpc>
                <a:spcPct val="90000"/>
              </a:lnSpc>
              <a:buFontTx/>
              <a:buNone/>
            </a:pPr>
            <a:r>
              <a:rPr lang="en-US" sz="3600" i="1" smtClean="0">
                <a:solidFill>
                  <a:srgbClr val="C00000"/>
                </a:solidFill>
                <a:latin typeface="Arial" charset="0"/>
                <a:cs typeface="Arial" charset="0"/>
              </a:rPr>
              <a:t>	</a:t>
            </a:r>
            <a:r>
              <a:rPr lang="en-US" sz="3200" i="1" smtClean="0">
                <a:solidFill>
                  <a:srgbClr val="000000"/>
                </a:solidFill>
                <a:latin typeface="Arial" charset="0"/>
                <a:cs typeface="Arial" charset="0"/>
              </a:rPr>
              <a:t>“ </a:t>
            </a:r>
            <a:r>
              <a:rPr lang="en-US" sz="3200" smtClean="0">
                <a:solidFill>
                  <a:srgbClr val="000000"/>
                </a:solidFill>
                <a:latin typeface="Arial" charset="0"/>
                <a:cs typeface="Arial" charset="0"/>
              </a:rPr>
              <a:t>Mental workload is the amount of mental work or effort necessary for a person or group to complete a task over a given period of time.” </a:t>
            </a:r>
          </a:p>
          <a:p>
            <a:pPr eaLnBrk="1" hangingPunct="1">
              <a:lnSpc>
                <a:spcPct val="90000"/>
              </a:lnSpc>
              <a:buFontTx/>
              <a:buNone/>
            </a:pPr>
            <a:endParaRPr lang="en-US" sz="3200" smtClean="0">
              <a:solidFill>
                <a:srgbClr val="000000"/>
              </a:solidFill>
              <a:latin typeface="Arial" charset="0"/>
              <a:cs typeface="Arial" charset="0"/>
            </a:endParaRPr>
          </a:p>
          <a:p>
            <a:pPr algn="r" eaLnBrk="1" hangingPunct="1">
              <a:lnSpc>
                <a:spcPct val="90000"/>
              </a:lnSpc>
              <a:buFontTx/>
              <a:buNone/>
            </a:pPr>
            <a:r>
              <a:rPr lang="en-US" sz="2400" i="1" smtClean="0">
                <a:solidFill>
                  <a:srgbClr val="000000"/>
                </a:solidFill>
                <a:latin typeface="Arial" charset="0"/>
                <a:cs typeface="Arial" charset="0"/>
              </a:rPr>
              <a:t>Xie and Salvendy 2000</a:t>
            </a:r>
          </a:p>
        </p:txBody>
      </p:sp>
      <p:sp>
        <p:nvSpPr>
          <p:cNvPr id="113668" name="Slide Number Placeholder 3"/>
          <p:cNvSpPr>
            <a:spLocks noGrp="1"/>
          </p:cNvSpPr>
          <p:nvPr>
            <p:ph type="sldNum" sz="quarter" idx="12"/>
          </p:nvPr>
        </p:nvSpPr>
        <p:spPr bwMode="auto">
          <a:ln>
            <a:round/>
            <a:headEnd/>
            <a:tailEnd/>
          </a:ln>
        </p:spPr>
        <p:txBody>
          <a:bodyPr/>
          <a:lstStyle/>
          <a:p>
            <a:fld id="{C6A32DC3-BBEC-459D-A244-CB32D820F3EB}" type="slidenum">
              <a:rPr lang="en-US" smtClean="0"/>
              <a:pPr/>
              <a:t>29</a:t>
            </a:fld>
            <a:endParaRPr lang="en-US" smtClean="0"/>
          </a:p>
        </p:txBody>
      </p:sp>
      <p:sp>
        <p:nvSpPr>
          <p:cNvPr id="8" name="Isosceles Triangle 7"/>
          <p:cNvSpPr/>
          <p:nvPr/>
        </p:nvSpPr>
        <p:spPr>
          <a:xfrm>
            <a:off x="5943600" y="152400"/>
            <a:ext cx="2514600" cy="11430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b="1">
              <a:solidFill>
                <a:srgbClr val="002060"/>
              </a:solidFill>
              <a:ea typeface="ＭＳ Ｐゴシック" charset="-128"/>
            </a:endParaRPr>
          </a:p>
          <a:p>
            <a:pPr algn="ctr">
              <a:defRPr/>
            </a:pPr>
            <a:r>
              <a:rPr lang="en-US" sz="2100" b="1">
                <a:solidFill>
                  <a:srgbClr val="002060"/>
                </a:solidFill>
                <a:ea typeface="ＭＳ Ｐゴシック" charset="-128"/>
              </a:rPr>
              <a:t>MWL</a:t>
            </a:r>
          </a:p>
          <a:p>
            <a:pPr algn="ctr">
              <a:defRPr/>
            </a:pPr>
            <a:r>
              <a:rPr lang="en-US" sz="2100" b="1">
                <a:solidFill>
                  <a:srgbClr val="002060"/>
                </a:solidFill>
                <a:ea typeface="ＭＳ Ｐゴシック" charset="-128"/>
              </a:rPr>
              <a:t>SA</a:t>
            </a:r>
          </a:p>
          <a:p>
            <a:pPr algn="ctr">
              <a:defRPr/>
            </a:pPr>
            <a:endParaRPr lang="en-US" sz="4400" b="1">
              <a:solidFill>
                <a:srgbClr val="002060"/>
              </a:solidFill>
              <a:ea typeface="ＭＳ Ｐゴシック"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Human Information Processing Models</a:t>
            </a:r>
            <a:endParaRPr lang="en-US" dirty="0"/>
          </a:p>
        </p:txBody>
      </p:sp>
      <p:sp>
        <p:nvSpPr>
          <p:cNvPr id="6" name="Content Placeholder 5"/>
          <p:cNvSpPr>
            <a:spLocks noGrp="1"/>
          </p:cNvSpPr>
          <p:nvPr>
            <p:ph idx="1"/>
          </p:nvPr>
        </p:nvSpPr>
        <p:spPr>
          <a:xfrm>
            <a:off x="304800" y="1371600"/>
            <a:ext cx="5105400" cy="4525963"/>
          </a:xfrm>
        </p:spPr>
        <p:txBody>
          <a:bodyPr>
            <a:normAutofit fontScale="92500"/>
          </a:bodyPr>
          <a:lstStyle/>
          <a:p>
            <a:r>
              <a:rPr lang="en-US" sz="2800" dirty="0" smtClean="0"/>
              <a:t>Human – Machine Interfaces</a:t>
            </a:r>
          </a:p>
          <a:p>
            <a:r>
              <a:rPr lang="en-US" sz="2800" dirty="0" smtClean="0"/>
              <a:t>Human Information Processing</a:t>
            </a:r>
          </a:p>
          <a:p>
            <a:r>
              <a:rPr lang="en-US" sz="2800" dirty="0" smtClean="0"/>
              <a:t>Memory</a:t>
            </a:r>
          </a:p>
          <a:p>
            <a:r>
              <a:rPr lang="en-US" sz="2800" dirty="0" smtClean="0"/>
              <a:t>Attention</a:t>
            </a:r>
          </a:p>
          <a:p>
            <a:r>
              <a:rPr lang="en-US" sz="2800" dirty="0" smtClean="0"/>
              <a:t>Cognition</a:t>
            </a:r>
          </a:p>
          <a:p>
            <a:r>
              <a:rPr lang="en-US" sz="2800" dirty="0" smtClean="0"/>
              <a:t>Control</a:t>
            </a:r>
          </a:p>
          <a:p>
            <a:r>
              <a:rPr lang="en-US" sz="2800" dirty="0" smtClean="0"/>
              <a:t>Communication</a:t>
            </a:r>
          </a:p>
          <a:p>
            <a:r>
              <a:rPr lang="en-US" sz="2800" dirty="0" smtClean="0"/>
              <a:t>Fuzzy Awareness</a:t>
            </a:r>
          </a:p>
          <a:p>
            <a:r>
              <a:rPr lang="en-US" sz="2800" dirty="0" smtClean="0"/>
              <a:t>Education</a:t>
            </a:r>
            <a:endParaRPr lang="en-US" sz="2800" dirty="0"/>
          </a:p>
        </p:txBody>
      </p:sp>
      <p:sp>
        <p:nvSpPr>
          <p:cNvPr id="7" name="Oval 6"/>
          <p:cNvSpPr/>
          <p:nvPr/>
        </p:nvSpPr>
        <p:spPr>
          <a:xfrm>
            <a:off x="5715000" y="1447800"/>
            <a:ext cx="3276600" cy="3733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Revise all these models with reference to common situations and human errors</a:t>
            </a:r>
            <a:endParaRPr lang="en-US" sz="2400" b="1" i="1" dirty="0">
              <a:solidFill>
                <a:schemeClr val="tx1"/>
              </a:solidFill>
            </a:endParaRPr>
          </a:p>
        </p:txBody>
      </p:sp>
      <p:sp>
        <p:nvSpPr>
          <p:cNvPr id="8" name="TextBox 7"/>
          <p:cNvSpPr txBox="1"/>
          <p:nvPr/>
        </p:nvSpPr>
        <p:spPr>
          <a:xfrm>
            <a:off x="2362200" y="5486400"/>
            <a:ext cx="5943600" cy="923330"/>
          </a:xfrm>
          <a:prstGeom prst="rect">
            <a:avLst/>
          </a:prstGeom>
          <a:solidFill>
            <a:srgbClr val="FFC000"/>
          </a:solidFill>
          <a:ln w="12700">
            <a:solidFill>
              <a:schemeClr val="tx1"/>
            </a:solidFill>
          </a:ln>
        </p:spPr>
        <p:txBody>
          <a:bodyPr wrap="square" rtlCol="0">
            <a:spAutoFit/>
          </a:bodyPr>
          <a:lstStyle/>
          <a:p>
            <a:pPr algn="ctr"/>
            <a:r>
              <a:rPr lang="en-US" b="1" i="1" dirty="0" smtClean="0"/>
              <a:t>How do these models help you to understand and explain human information processing and how errors may occur?</a:t>
            </a:r>
            <a:endParaRPr lang="en-US" b="1" i="1" dirty="0"/>
          </a:p>
        </p:txBody>
      </p:sp>
      <p:pic>
        <p:nvPicPr>
          <p:cNvPr id="9" name="Picture 1" descr="San Luis Obispo 065.jpg"/>
          <p:cNvPicPr>
            <a:picLocks noChangeAspect="1"/>
          </p:cNvPicPr>
          <p:nvPr/>
        </p:nvPicPr>
        <p:blipFill>
          <a:blip r:embed="rId2" cstate="print"/>
          <a:srcRect/>
          <a:stretch>
            <a:fillRect/>
          </a:stretch>
        </p:blipFill>
        <p:spPr bwMode="auto">
          <a:xfrm>
            <a:off x="2895600" y="2438400"/>
            <a:ext cx="24384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normAutofit fontScale="90000"/>
          </a:bodyPr>
          <a:lstStyle/>
          <a:p>
            <a:r>
              <a:rPr lang="en-US" sz="3400" smtClean="0"/>
              <a:t>Mental Workload and Situation Awareness</a:t>
            </a:r>
          </a:p>
        </p:txBody>
      </p:sp>
      <p:sp>
        <p:nvSpPr>
          <p:cNvPr id="114691" name="Slide Number Placeholder 3"/>
          <p:cNvSpPr>
            <a:spLocks noGrp="1"/>
          </p:cNvSpPr>
          <p:nvPr>
            <p:ph type="sldNum" sz="quarter" idx="12"/>
          </p:nvPr>
        </p:nvSpPr>
        <p:spPr bwMode="auto">
          <a:ln>
            <a:round/>
            <a:headEnd/>
            <a:tailEnd/>
          </a:ln>
        </p:spPr>
        <p:txBody>
          <a:bodyPr/>
          <a:lstStyle/>
          <a:p>
            <a:fld id="{F368D1A2-8CF3-46C3-85AC-140C120231F4}" type="slidenum">
              <a:rPr lang="en-US" smtClean="0"/>
              <a:pPr/>
              <a:t>30</a:t>
            </a:fld>
            <a:endParaRPr lang="en-US" smtClean="0"/>
          </a:p>
        </p:txBody>
      </p:sp>
      <p:sp>
        <p:nvSpPr>
          <p:cNvPr id="114692" name="TextBox 4"/>
          <p:cNvSpPr txBox="1">
            <a:spLocks noChangeArrowheads="1"/>
          </p:cNvSpPr>
          <p:nvPr/>
        </p:nvSpPr>
        <p:spPr bwMode="auto">
          <a:xfrm>
            <a:off x="609600" y="2590800"/>
            <a:ext cx="1828800" cy="830263"/>
          </a:xfrm>
          <a:prstGeom prst="rect">
            <a:avLst/>
          </a:prstGeom>
          <a:noFill/>
          <a:ln w="9525">
            <a:noFill/>
            <a:miter lim="800000"/>
            <a:headEnd/>
            <a:tailEnd/>
          </a:ln>
        </p:spPr>
        <p:txBody>
          <a:bodyPr>
            <a:spAutoFit/>
          </a:bodyPr>
          <a:lstStyle/>
          <a:p>
            <a:pPr algn="ctr"/>
            <a:r>
              <a:rPr lang="en-US" sz="2400"/>
              <a:t>Mental Workload</a:t>
            </a:r>
          </a:p>
        </p:txBody>
      </p:sp>
      <p:sp>
        <p:nvSpPr>
          <p:cNvPr id="114693" name="TextBox 5"/>
          <p:cNvSpPr txBox="1">
            <a:spLocks noChangeArrowheads="1"/>
          </p:cNvSpPr>
          <p:nvPr/>
        </p:nvSpPr>
        <p:spPr bwMode="auto">
          <a:xfrm>
            <a:off x="2743200" y="2743200"/>
            <a:ext cx="457200" cy="584200"/>
          </a:xfrm>
          <a:prstGeom prst="rect">
            <a:avLst/>
          </a:prstGeom>
          <a:noFill/>
          <a:ln w="9525">
            <a:noFill/>
            <a:miter lim="800000"/>
            <a:headEnd/>
            <a:tailEnd/>
          </a:ln>
        </p:spPr>
        <p:txBody>
          <a:bodyPr>
            <a:spAutoFit/>
          </a:bodyPr>
          <a:lstStyle/>
          <a:p>
            <a:r>
              <a:rPr lang="en-US" sz="3200" b="1"/>
              <a:t>=</a:t>
            </a:r>
          </a:p>
        </p:txBody>
      </p:sp>
      <p:sp>
        <p:nvSpPr>
          <p:cNvPr id="114694" name="TextBox 7"/>
          <p:cNvSpPr txBox="1">
            <a:spLocks noChangeArrowheads="1"/>
          </p:cNvSpPr>
          <p:nvPr/>
        </p:nvSpPr>
        <p:spPr bwMode="auto">
          <a:xfrm>
            <a:off x="3733800" y="3086100"/>
            <a:ext cx="987425" cy="461963"/>
          </a:xfrm>
          <a:prstGeom prst="rect">
            <a:avLst/>
          </a:prstGeom>
          <a:noFill/>
          <a:ln w="9525">
            <a:noFill/>
            <a:miter lim="800000"/>
            <a:headEnd/>
            <a:tailEnd/>
          </a:ln>
        </p:spPr>
        <p:txBody>
          <a:bodyPr>
            <a:spAutoFit/>
          </a:bodyPr>
          <a:lstStyle/>
          <a:p>
            <a:r>
              <a:rPr lang="en-US" sz="2400"/>
              <a:t>Time</a:t>
            </a:r>
          </a:p>
        </p:txBody>
      </p:sp>
      <p:sp>
        <p:nvSpPr>
          <p:cNvPr id="114695" name="TextBox 8"/>
          <p:cNvSpPr txBox="1">
            <a:spLocks noChangeArrowheads="1"/>
          </p:cNvSpPr>
          <p:nvPr/>
        </p:nvSpPr>
        <p:spPr bwMode="auto">
          <a:xfrm>
            <a:off x="3657600" y="2438400"/>
            <a:ext cx="1778000" cy="461963"/>
          </a:xfrm>
          <a:prstGeom prst="rect">
            <a:avLst/>
          </a:prstGeom>
          <a:noFill/>
          <a:ln w="9525">
            <a:noFill/>
            <a:miter lim="800000"/>
            <a:headEnd/>
            <a:tailEnd/>
          </a:ln>
        </p:spPr>
        <p:txBody>
          <a:bodyPr>
            <a:spAutoFit/>
          </a:bodyPr>
          <a:lstStyle/>
          <a:p>
            <a:r>
              <a:rPr lang="en-US" sz="2400"/>
              <a:t>Information</a:t>
            </a:r>
          </a:p>
        </p:txBody>
      </p:sp>
      <p:sp>
        <p:nvSpPr>
          <p:cNvPr id="114696" name="TextBox 9"/>
          <p:cNvSpPr txBox="1">
            <a:spLocks noChangeArrowheads="1"/>
          </p:cNvSpPr>
          <p:nvPr/>
        </p:nvSpPr>
        <p:spPr bwMode="auto">
          <a:xfrm>
            <a:off x="5943600" y="2438400"/>
            <a:ext cx="2667000" cy="461963"/>
          </a:xfrm>
          <a:prstGeom prst="rect">
            <a:avLst/>
          </a:prstGeom>
          <a:noFill/>
          <a:ln w="9525">
            <a:noFill/>
            <a:miter lim="800000"/>
            <a:headEnd/>
            <a:tailEnd/>
          </a:ln>
        </p:spPr>
        <p:txBody>
          <a:bodyPr>
            <a:spAutoFit/>
          </a:bodyPr>
          <a:lstStyle/>
          <a:p>
            <a:r>
              <a:rPr lang="en-US" sz="2400"/>
              <a:t>Stress</a:t>
            </a:r>
          </a:p>
        </p:txBody>
      </p:sp>
      <p:sp>
        <p:nvSpPr>
          <p:cNvPr id="114697" name="TextBox 10"/>
          <p:cNvSpPr txBox="1">
            <a:spLocks noChangeArrowheads="1"/>
          </p:cNvSpPr>
          <p:nvPr/>
        </p:nvSpPr>
        <p:spPr bwMode="auto">
          <a:xfrm>
            <a:off x="5257800" y="3086100"/>
            <a:ext cx="2667000" cy="461963"/>
          </a:xfrm>
          <a:prstGeom prst="rect">
            <a:avLst/>
          </a:prstGeom>
          <a:noFill/>
          <a:ln w="9525">
            <a:noFill/>
            <a:miter lim="800000"/>
            <a:headEnd/>
            <a:tailEnd/>
          </a:ln>
        </p:spPr>
        <p:txBody>
          <a:bodyPr>
            <a:spAutoFit/>
          </a:bodyPr>
          <a:lstStyle/>
          <a:p>
            <a:r>
              <a:rPr lang="en-US" sz="2400"/>
              <a:t>Experience</a:t>
            </a:r>
          </a:p>
        </p:txBody>
      </p:sp>
      <p:sp>
        <p:nvSpPr>
          <p:cNvPr id="114698" name="TextBox 12"/>
          <p:cNvSpPr txBox="1">
            <a:spLocks noChangeArrowheads="1"/>
          </p:cNvSpPr>
          <p:nvPr/>
        </p:nvSpPr>
        <p:spPr bwMode="auto">
          <a:xfrm>
            <a:off x="4876800" y="3132138"/>
            <a:ext cx="304800" cy="369887"/>
          </a:xfrm>
          <a:prstGeom prst="rect">
            <a:avLst/>
          </a:prstGeom>
          <a:noFill/>
          <a:ln w="9525">
            <a:noFill/>
            <a:miter lim="800000"/>
            <a:headEnd/>
            <a:tailEnd/>
          </a:ln>
        </p:spPr>
        <p:txBody>
          <a:bodyPr>
            <a:spAutoFit/>
          </a:bodyPr>
          <a:lstStyle/>
          <a:p>
            <a:r>
              <a:rPr lang="en-US" b="1"/>
              <a:t>X</a:t>
            </a:r>
          </a:p>
        </p:txBody>
      </p:sp>
      <p:sp>
        <p:nvSpPr>
          <p:cNvPr id="114699" name="TextBox 13"/>
          <p:cNvSpPr txBox="1">
            <a:spLocks noChangeArrowheads="1"/>
          </p:cNvSpPr>
          <p:nvPr/>
        </p:nvSpPr>
        <p:spPr bwMode="auto">
          <a:xfrm>
            <a:off x="5486400" y="2514600"/>
            <a:ext cx="381000" cy="369888"/>
          </a:xfrm>
          <a:prstGeom prst="rect">
            <a:avLst/>
          </a:prstGeom>
          <a:noFill/>
          <a:ln w="9525">
            <a:noFill/>
            <a:miter lim="800000"/>
            <a:headEnd/>
            <a:tailEnd/>
          </a:ln>
        </p:spPr>
        <p:txBody>
          <a:bodyPr>
            <a:spAutoFit/>
          </a:bodyPr>
          <a:lstStyle/>
          <a:p>
            <a:r>
              <a:rPr lang="en-US" b="1"/>
              <a:t>X</a:t>
            </a:r>
          </a:p>
        </p:txBody>
      </p:sp>
      <p:cxnSp>
        <p:nvCxnSpPr>
          <p:cNvPr id="16" name="Straight Connector 15"/>
          <p:cNvCxnSpPr/>
          <p:nvPr/>
        </p:nvCxnSpPr>
        <p:spPr>
          <a:xfrm>
            <a:off x="3505200" y="3035300"/>
            <a:ext cx="3962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4701" name="TextBox 16"/>
          <p:cNvSpPr txBox="1">
            <a:spLocks noChangeArrowheads="1"/>
          </p:cNvSpPr>
          <p:nvPr/>
        </p:nvSpPr>
        <p:spPr bwMode="auto">
          <a:xfrm>
            <a:off x="762000" y="4343400"/>
            <a:ext cx="1828800" cy="830263"/>
          </a:xfrm>
          <a:prstGeom prst="rect">
            <a:avLst/>
          </a:prstGeom>
          <a:noFill/>
          <a:ln w="9525">
            <a:noFill/>
            <a:miter lim="800000"/>
            <a:headEnd/>
            <a:tailEnd/>
          </a:ln>
        </p:spPr>
        <p:txBody>
          <a:bodyPr>
            <a:spAutoFit/>
          </a:bodyPr>
          <a:lstStyle/>
          <a:p>
            <a:pPr algn="ctr"/>
            <a:r>
              <a:rPr lang="en-US" sz="2400"/>
              <a:t>Situation </a:t>
            </a:r>
          </a:p>
          <a:p>
            <a:pPr algn="ctr"/>
            <a:r>
              <a:rPr lang="en-US" sz="2400"/>
              <a:t>Awareness</a:t>
            </a:r>
          </a:p>
        </p:txBody>
      </p:sp>
      <p:sp>
        <p:nvSpPr>
          <p:cNvPr id="114702" name="TextBox 17"/>
          <p:cNvSpPr txBox="1">
            <a:spLocks noChangeArrowheads="1"/>
          </p:cNvSpPr>
          <p:nvPr/>
        </p:nvSpPr>
        <p:spPr bwMode="auto">
          <a:xfrm>
            <a:off x="2743200" y="4457700"/>
            <a:ext cx="457200" cy="584200"/>
          </a:xfrm>
          <a:prstGeom prst="rect">
            <a:avLst/>
          </a:prstGeom>
          <a:noFill/>
          <a:ln w="9525">
            <a:noFill/>
            <a:miter lim="800000"/>
            <a:headEnd/>
            <a:tailEnd/>
          </a:ln>
        </p:spPr>
        <p:txBody>
          <a:bodyPr>
            <a:spAutoFit/>
          </a:bodyPr>
          <a:lstStyle/>
          <a:p>
            <a:r>
              <a:rPr lang="en-US" sz="3200" b="1"/>
              <a:t>=</a:t>
            </a:r>
          </a:p>
        </p:txBody>
      </p:sp>
      <p:sp>
        <p:nvSpPr>
          <p:cNvPr id="114703" name="TextBox 18"/>
          <p:cNvSpPr txBox="1">
            <a:spLocks noChangeArrowheads="1"/>
          </p:cNvSpPr>
          <p:nvPr/>
        </p:nvSpPr>
        <p:spPr bwMode="auto">
          <a:xfrm>
            <a:off x="3733800" y="4191000"/>
            <a:ext cx="987425" cy="461963"/>
          </a:xfrm>
          <a:prstGeom prst="rect">
            <a:avLst/>
          </a:prstGeom>
          <a:noFill/>
          <a:ln w="9525">
            <a:noFill/>
            <a:miter lim="800000"/>
            <a:headEnd/>
            <a:tailEnd/>
          </a:ln>
        </p:spPr>
        <p:txBody>
          <a:bodyPr>
            <a:spAutoFit/>
          </a:bodyPr>
          <a:lstStyle/>
          <a:p>
            <a:r>
              <a:rPr lang="en-US" sz="2400"/>
              <a:t>Time</a:t>
            </a:r>
          </a:p>
        </p:txBody>
      </p:sp>
      <p:sp>
        <p:nvSpPr>
          <p:cNvPr id="114704" name="TextBox 19"/>
          <p:cNvSpPr txBox="1">
            <a:spLocks noChangeArrowheads="1"/>
          </p:cNvSpPr>
          <p:nvPr/>
        </p:nvSpPr>
        <p:spPr bwMode="auto">
          <a:xfrm>
            <a:off x="3657600" y="4914900"/>
            <a:ext cx="1778000" cy="461963"/>
          </a:xfrm>
          <a:prstGeom prst="rect">
            <a:avLst/>
          </a:prstGeom>
          <a:noFill/>
          <a:ln w="9525">
            <a:noFill/>
            <a:miter lim="800000"/>
            <a:headEnd/>
            <a:tailEnd/>
          </a:ln>
        </p:spPr>
        <p:txBody>
          <a:bodyPr>
            <a:spAutoFit/>
          </a:bodyPr>
          <a:lstStyle/>
          <a:p>
            <a:r>
              <a:rPr lang="en-US" sz="2400"/>
              <a:t>Information</a:t>
            </a:r>
          </a:p>
        </p:txBody>
      </p:sp>
      <p:sp>
        <p:nvSpPr>
          <p:cNvPr id="114705" name="TextBox 20"/>
          <p:cNvSpPr txBox="1">
            <a:spLocks noChangeArrowheads="1"/>
          </p:cNvSpPr>
          <p:nvPr/>
        </p:nvSpPr>
        <p:spPr bwMode="auto">
          <a:xfrm>
            <a:off x="5943600" y="4914900"/>
            <a:ext cx="2667000" cy="461963"/>
          </a:xfrm>
          <a:prstGeom prst="rect">
            <a:avLst/>
          </a:prstGeom>
          <a:noFill/>
          <a:ln w="9525">
            <a:noFill/>
            <a:miter lim="800000"/>
            <a:headEnd/>
            <a:tailEnd/>
          </a:ln>
        </p:spPr>
        <p:txBody>
          <a:bodyPr>
            <a:spAutoFit/>
          </a:bodyPr>
          <a:lstStyle/>
          <a:p>
            <a:r>
              <a:rPr lang="en-US" sz="2400"/>
              <a:t>Stress</a:t>
            </a:r>
          </a:p>
        </p:txBody>
      </p:sp>
      <p:sp>
        <p:nvSpPr>
          <p:cNvPr id="114706" name="TextBox 21"/>
          <p:cNvSpPr txBox="1">
            <a:spLocks noChangeArrowheads="1"/>
          </p:cNvSpPr>
          <p:nvPr/>
        </p:nvSpPr>
        <p:spPr bwMode="auto">
          <a:xfrm>
            <a:off x="5334000" y="4191000"/>
            <a:ext cx="2667000" cy="461963"/>
          </a:xfrm>
          <a:prstGeom prst="rect">
            <a:avLst/>
          </a:prstGeom>
          <a:noFill/>
          <a:ln w="9525">
            <a:noFill/>
            <a:miter lim="800000"/>
            <a:headEnd/>
            <a:tailEnd/>
          </a:ln>
        </p:spPr>
        <p:txBody>
          <a:bodyPr>
            <a:spAutoFit/>
          </a:bodyPr>
          <a:lstStyle/>
          <a:p>
            <a:r>
              <a:rPr lang="en-US" sz="2400"/>
              <a:t>Experience</a:t>
            </a:r>
          </a:p>
        </p:txBody>
      </p:sp>
      <p:sp>
        <p:nvSpPr>
          <p:cNvPr id="114707" name="TextBox 22"/>
          <p:cNvSpPr txBox="1">
            <a:spLocks noChangeArrowheads="1"/>
          </p:cNvSpPr>
          <p:nvPr/>
        </p:nvSpPr>
        <p:spPr bwMode="auto">
          <a:xfrm>
            <a:off x="4876800" y="4237038"/>
            <a:ext cx="304800" cy="369887"/>
          </a:xfrm>
          <a:prstGeom prst="rect">
            <a:avLst/>
          </a:prstGeom>
          <a:noFill/>
          <a:ln w="9525">
            <a:noFill/>
            <a:miter lim="800000"/>
            <a:headEnd/>
            <a:tailEnd/>
          </a:ln>
        </p:spPr>
        <p:txBody>
          <a:bodyPr>
            <a:spAutoFit/>
          </a:bodyPr>
          <a:lstStyle/>
          <a:p>
            <a:r>
              <a:rPr lang="en-US" b="1"/>
              <a:t>X</a:t>
            </a:r>
          </a:p>
        </p:txBody>
      </p:sp>
      <p:sp>
        <p:nvSpPr>
          <p:cNvPr id="114708" name="TextBox 23"/>
          <p:cNvSpPr txBox="1">
            <a:spLocks noChangeArrowheads="1"/>
          </p:cNvSpPr>
          <p:nvPr/>
        </p:nvSpPr>
        <p:spPr bwMode="auto">
          <a:xfrm>
            <a:off x="5486400" y="4960938"/>
            <a:ext cx="381000" cy="369887"/>
          </a:xfrm>
          <a:prstGeom prst="rect">
            <a:avLst/>
          </a:prstGeom>
          <a:noFill/>
          <a:ln w="9525">
            <a:noFill/>
            <a:miter lim="800000"/>
            <a:headEnd/>
            <a:tailEnd/>
          </a:ln>
        </p:spPr>
        <p:txBody>
          <a:bodyPr>
            <a:spAutoFit/>
          </a:bodyPr>
          <a:lstStyle/>
          <a:p>
            <a:r>
              <a:rPr lang="en-US" b="1"/>
              <a:t>X</a:t>
            </a:r>
          </a:p>
        </p:txBody>
      </p:sp>
      <p:cxnSp>
        <p:nvCxnSpPr>
          <p:cNvPr id="25" name="Straight Connector 24"/>
          <p:cNvCxnSpPr/>
          <p:nvPr/>
        </p:nvCxnSpPr>
        <p:spPr>
          <a:xfrm>
            <a:off x="3505200" y="4749800"/>
            <a:ext cx="3962400"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normAutofit fontScale="90000"/>
          </a:bodyPr>
          <a:lstStyle/>
          <a:p>
            <a:r>
              <a:rPr lang="en-US" sz="3000" smtClean="0"/>
              <a:t>Mental Workload Measurement Device Criteria</a:t>
            </a:r>
          </a:p>
        </p:txBody>
      </p:sp>
      <p:sp>
        <p:nvSpPr>
          <p:cNvPr id="115715" name="Content Placeholder 4"/>
          <p:cNvSpPr>
            <a:spLocks noGrp="1"/>
          </p:cNvSpPr>
          <p:nvPr>
            <p:ph idx="1"/>
          </p:nvPr>
        </p:nvSpPr>
        <p:spPr/>
        <p:txBody>
          <a:bodyPr>
            <a:normAutofit fontScale="77500" lnSpcReduction="20000"/>
          </a:bodyPr>
          <a:lstStyle/>
          <a:p>
            <a:r>
              <a:rPr lang="en-US" b="1" smtClean="0"/>
              <a:t>Sensitive </a:t>
            </a:r>
            <a:r>
              <a:rPr lang="en-US" smtClean="0"/>
              <a:t>to task difficulty and cognitive resource demand</a:t>
            </a:r>
          </a:p>
          <a:p>
            <a:r>
              <a:rPr lang="en-US" b="1" smtClean="0"/>
              <a:t>Diagnostic </a:t>
            </a:r>
            <a:r>
              <a:rPr lang="en-US" smtClean="0"/>
              <a:t>– capable of identifying the resources used</a:t>
            </a:r>
          </a:p>
          <a:p>
            <a:r>
              <a:rPr lang="en-US" b="1" smtClean="0"/>
              <a:t>Selective </a:t>
            </a:r>
            <a:r>
              <a:rPr lang="en-US" smtClean="0"/>
              <a:t>– separates mental workload from other sources of stress</a:t>
            </a:r>
          </a:p>
          <a:p>
            <a:r>
              <a:rPr lang="en-US" b="1" smtClean="0"/>
              <a:t>Reliable and Resilient </a:t>
            </a:r>
            <a:r>
              <a:rPr lang="en-US" smtClean="0"/>
              <a:t>– performs well consistently and under complex conditions</a:t>
            </a:r>
          </a:p>
          <a:p>
            <a:r>
              <a:rPr lang="en-US" b="1" smtClean="0"/>
              <a:t>Unobtrusive </a:t>
            </a:r>
            <a:r>
              <a:rPr lang="en-US" smtClean="0"/>
              <a:t>-  does not interfere with primary task</a:t>
            </a:r>
          </a:p>
          <a:p>
            <a:r>
              <a:rPr lang="en-US" b="1" smtClean="0"/>
              <a:t>Uncomplicated and economical </a:t>
            </a:r>
            <a:r>
              <a:rPr lang="en-US" smtClean="0"/>
              <a:t>- does not require complex expensive equipment</a:t>
            </a:r>
          </a:p>
          <a:p>
            <a:r>
              <a:rPr lang="en-US" b="1" smtClean="0"/>
              <a:t>Acceptable </a:t>
            </a:r>
            <a:r>
              <a:rPr lang="en-US" smtClean="0"/>
              <a:t>to the operator / subject</a:t>
            </a:r>
          </a:p>
          <a:p>
            <a:endParaRPr lang="en-US" smtClean="0"/>
          </a:p>
        </p:txBody>
      </p:sp>
      <p:sp>
        <p:nvSpPr>
          <p:cNvPr id="115716" name="Slide Number Placeholder 3"/>
          <p:cNvSpPr>
            <a:spLocks noGrp="1"/>
          </p:cNvSpPr>
          <p:nvPr>
            <p:ph type="sldNum" sz="quarter" idx="12"/>
          </p:nvPr>
        </p:nvSpPr>
        <p:spPr bwMode="auto">
          <a:ln>
            <a:round/>
            <a:headEnd/>
            <a:tailEnd/>
          </a:ln>
        </p:spPr>
        <p:txBody>
          <a:bodyPr/>
          <a:lstStyle/>
          <a:p>
            <a:fld id="{E00D4D6B-699A-4668-8883-898F0F99245F}" type="slidenum">
              <a:rPr lang="en-US" smtClean="0"/>
              <a:pPr/>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smtClean="0"/>
              <a:t>Mental Workload Measurement</a:t>
            </a:r>
          </a:p>
        </p:txBody>
      </p:sp>
      <p:sp>
        <p:nvSpPr>
          <p:cNvPr id="116739" name="Content Placeholder 2"/>
          <p:cNvSpPr>
            <a:spLocks noGrp="1"/>
          </p:cNvSpPr>
          <p:nvPr>
            <p:ph idx="1"/>
          </p:nvPr>
        </p:nvSpPr>
        <p:spPr>
          <a:xfrm>
            <a:off x="914400" y="1447800"/>
            <a:ext cx="7772400" cy="4800600"/>
          </a:xfrm>
        </p:spPr>
        <p:txBody>
          <a:bodyPr>
            <a:normAutofit lnSpcReduction="10000"/>
          </a:bodyPr>
          <a:lstStyle/>
          <a:p>
            <a:pPr>
              <a:lnSpc>
                <a:spcPct val="80000"/>
              </a:lnSpc>
            </a:pPr>
            <a:r>
              <a:rPr lang="en-US" sz="3400" smtClean="0"/>
              <a:t>Primary and secondary task behavior and performance measures</a:t>
            </a:r>
          </a:p>
          <a:p>
            <a:pPr>
              <a:lnSpc>
                <a:spcPct val="80000"/>
              </a:lnSpc>
            </a:pPr>
            <a:endParaRPr lang="en-US" sz="800" smtClean="0"/>
          </a:p>
          <a:p>
            <a:pPr>
              <a:lnSpc>
                <a:spcPct val="80000"/>
              </a:lnSpc>
            </a:pPr>
            <a:r>
              <a:rPr lang="en-US" sz="3400" smtClean="0"/>
              <a:t>Subjective rating scales, usually retrospectively</a:t>
            </a:r>
          </a:p>
          <a:p>
            <a:pPr>
              <a:lnSpc>
                <a:spcPct val="80000"/>
              </a:lnSpc>
            </a:pPr>
            <a:endParaRPr lang="en-US" sz="800" smtClean="0"/>
          </a:p>
          <a:p>
            <a:pPr>
              <a:lnSpc>
                <a:spcPct val="80000"/>
              </a:lnSpc>
            </a:pPr>
            <a:r>
              <a:rPr lang="en-US" sz="3400" smtClean="0"/>
              <a:t>Psycho physiological</a:t>
            </a:r>
          </a:p>
          <a:p>
            <a:pPr lvl="1">
              <a:lnSpc>
                <a:spcPct val="80000"/>
              </a:lnSpc>
            </a:pPr>
            <a:r>
              <a:rPr lang="en-US" sz="3400" smtClean="0"/>
              <a:t>Heart rate, heart rate variation, Eye blink and pupil monitoring, EEG</a:t>
            </a:r>
          </a:p>
          <a:p>
            <a:pPr lvl="1">
              <a:lnSpc>
                <a:spcPct val="80000"/>
              </a:lnSpc>
            </a:pPr>
            <a:endParaRPr lang="en-US" sz="800" smtClean="0"/>
          </a:p>
          <a:p>
            <a:pPr>
              <a:lnSpc>
                <a:spcPct val="80000"/>
              </a:lnSpc>
            </a:pPr>
            <a:r>
              <a:rPr lang="en-US" sz="3400" smtClean="0"/>
              <a:t>External (expert) observer</a:t>
            </a:r>
          </a:p>
          <a:p>
            <a:pPr>
              <a:lnSpc>
                <a:spcPct val="80000"/>
              </a:lnSpc>
            </a:pPr>
            <a:endParaRPr lang="en-US" sz="900" smtClean="0"/>
          </a:p>
          <a:p>
            <a:pPr>
              <a:lnSpc>
                <a:spcPct val="80000"/>
              </a:lnSpc>
            </a:pPr>
            <a:r>
              <a:rPr lang="en-US" sz="3400" smtClean="0"/>
              <a:t>Simulation methods (MICRO-SAINT</a:t>
            </a:r>
            <a:r>
              <a:rPr lang="en-US" sz="2200" smtClean="0"/>
              <a:t>)</a:t>
            </a:r>
          </a:p>
          <a:p>
            <a:pPr>
              <a:lnSpc>
                <a:spcPct val="80000"/>
              </a:lnSpc>
            </a:pPr>
            <a:endParaRPr lang="en-US" sz="2200" smtClean="0"/>
          </a:p>
        </p:txBody>
      </p:sp>
      <p:sp>
        <p:nvSpPr>
          <p:cNvPr id="116740" name="Slide Number Placeholder 3"/>
          <p:cNvSpPr>
            <a:spLocks noGrp="1"/>
          </p:cNvSpPr>
          <p:nvPr>
            <p:ph type="sldNum" sz="quarter" idx="12"/>
          </p:nvPr>
        </p:nvSpPr>
        <p:spPr bwMode="auto">
          <a:ln>
            <a:round/>
            <a:headEnd/>
            <a:tailEnd/>
          </a:ln>
        </p:spPr>
        <p:txBody>
          <a:bodyPr/>
          <a:lstStyle/>
          <a:p>
            <a:fld id="{1A32DA87-CCE3-4646-8D70-438FABA60EDC}" type="slidenum">
              <a:rPr lang="en-US" smtClean="0"/>
              <a:pPr/>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smtClean="0"/>
              <a:t>Primary Tasks Measures</a:t>
            </a:r>
          </a:p>
        </p:txBody>
      </p:sp>
      <p:sp>
        <p:nvSpPr>
          <p:cNvPr id="117763" name="Rectangle 3"/>
          <p:cNvSpPr>
            <a:spLocks noGrp="1" noChangeArrowheads="1"/>
          </p:cNvSpPr>
          <p:nvPr>
            <p:ph idx="1"/>
          </p:nvPr>
        </p:nvSpPr>
        <p:spPr>
          <a:xfrm>
            <a:off x="914400" y="1447800"/>
            <a:ext cx="7772400" cy="5181600"/>
          </a:xfrm>
        </p:spPr>
        <p:txBody>
          <a:bodyPr>
            <a:normAutofit lnSpcReduction="10000"/>
          </a:bodyPr>
          <a:lstStyle/>
          <a:p>
            <a:pPr>
              <a:lnSpc>
                <a:spcPct val="90000"/>
              </a:lnSpc>
            </a:pPr>
            <a:r>
              <a:rPr lang="en-US" sz="2400" dirty="0" smtClean="0"/>
              <a:t>Assess </a:t>
            </a:r>
            <a:r>
              <a:rPr lang="en-US" sz="2400" dirty="0" smtClean="0"/>
              <a:t>operator’s capability to perform the primary task or system functions of interest</a:t>
            </a:r>
          </a:p>
          <a:p>
            <a:pPr lvl="1">
              <a:lnSpc>
                <a:spcPct val="90000"/>
              </a:lnSpc>
            </a:pPr>
            <a:r>
              <a:rPr lang="en-US" sz="2200" dirty="0" smtClean="0"/>
              <a:t>Time and accuracy / error</a:t>
            </a:r>
          </a:p>
          <a:p>
            <a:pPr>
              <a:lnSpc>
                <a:spcPct val="90000"/>
              </a:lnSpc>
            </a:pPr>
            <a:endParaRPr lang="en-US" sz="800" dirty="0" smtClean="0"/>
          </a:p>
          <a:p>
            <a:pPr>
              <a:lnSpc>
                <a:spcPct val="90000"/>
              </a:lnSpc>
            </a:pPr>
            <a:r>
              <a:rPr lang="en-US" sz="2400" dirty="0" smtClean="0"/>
              <a:t>Central tenet: performance deteriorates as one is subjected to higher MWL. </a:t>
            </a:r>
          </a:p>
          <a:p>
            <a:pPr>
              <a:lnSpc>
                <a:spcPct val="90000"/>
              </a:lnSpc>
            </a:pPr>
            <a:endParaRPr lang="en-US" sz="1400" dirty="0" smtClean="0"/>
          </a:p>
          <a:p>
            <a:pPr>
              <a:lnSpc>
                <a:spcPct val="90000"/>
              </a:lnSpc>
            </a:pPr>
            <a:r>
              <a:rPr lang="en-US" sz="2400" dirty="0" smtClean="0"/>
              <a:t>Common measure of primary task PERFORMANCE:</a:t>
            </a:r>
          </a:p>
          <a:p>
            <a:pPr lvl="1">
              <a:lnSpc>
                <a:spcPct val="90000"/>
              </a:lnSpc>
            </a:pPr>
            <a:r>
              <a:rPr lang="en-US" sz="2200" dirty="0" smtClean="0"/>
              <a:t>Time taken for task completion (Speed)</a:t>
            </a:r>
          </a:p>
          <a:p>
            <a:pPr lvl="1">
              <a:lnSpc>
                <a:spcPct val="90000"/>
              </a:lnSpc>
            </a:pPr>
            <a:r>
              <a:rPr lang="en-US" sz="2200" dirty="0" smtClean="0"/>
              <a:t>Accuracy (no. of errors made)</a:t>
            </a:r>
          </a:p>
          <a:p>
            <a:pPr lvl="1">
              <a:lnSpc>
                <a:spcPct val="90000"/>
              </a:lnSpc>
            </a:pPr>
            <a:r>
              <a:rPr lang="en-US" sz="2200" dirty="0" smtClean="0"/>
              <a:t>Reaction/ response time</a:t>
            </a:r>
          </a:p>
          <a:p>
            <a:pPr lvl="1">
              <a:lnSpc>
                <a:spcPct val="90000"/>
              </a:lnSpc>
            </a:pPr>
            <a:endParaRPr lang="en-US" sz="1300" dirty="0" smtClean="0"/>
          </a:p>
          <a:p>
            <a:pPr>
              <a:lnSpc>
                <a:spcPct val="90000"/>
              </a:lnSpc>
            </a:pPr>
            <a:r>
              <a:rPr lang="en-US" sz="2400" dirty="0" smtClean="0"/>
              <a:t>Difficulties</a:t>
            </a:r>
          </a:p>
          <a:p>
            <a:pPr lvl="1">
              <a:lnSpc>
                <a:spcPct val="90000"/>
              </a:lnSpc>
            </a:pPr>
            <a:r>
              <a:rPr lang="en-US" sz="2200" dirty="0" smtClean="0"/>
              <a:t>Not sensitive to level of expertise</a:t>
            </a:r>
          </a:p>
          <a:p>
            <a:pPr lvl="1">
              <a:lnSpc>
                <a:spcPct val="90000"/>
              </a:lnSpc>
            </a:pPr>
            <a:r>
              <a:rPr lang="en-US" sz="2200" dirty="0" smtClean="0"/>
              <a:t>Not sensitive to variable stress accommodated by the operator</a:t>
            </a:r>
          </a:p>
          <a:p>
            <a:pPr lvl="1">
              <a:lnSpc>
                <a:spcPct val="90000"/>
              </a:lnSpc>
            </a:pPr>
            <a:endParaRPr lang="en-US" sz="2200" dirty="0" smtClean="0"/>
          </a:p>
        </p:txBody>
      </p:sp>
      <p:sp>
        <p:nvSpPr>
          <p:cNvPr id="117764" name="Slide Number Placeholder 3"/>
          <p:cNvSpPr>
            <a:spLocks noGrp="1"/>
          </p:cNvSpPr>
          <p:nvPr>
            <p:ph type="sldNum" sz="quarter" idx="12"/>
          </p:nvPr>
        </p:nvSpPr>
        <p:spPr bwMode="auto">
          <a:ln>
            <a:round/>
            <a:headEnd/>
            <a:tailEnd/>
          </a:ln>
        </p:spPr>
        <p:txBody>
          <a:bodyPr/>
          <a:lstStyle/>
          <a:p>
            <a:fld id="{F08141F0-E1AC-429C-A4D6-72891A9E5DB4}" type="slidenum">
              <a:rPr lang="en-US" smtClean="0"/>
              <a:pPr/>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dirty="0" smtClean="0"/>
              <a:t>Dual Task Methods</a:t>
            </a:r>
          </a:p>
        </p:txBody>
      </p:sp>
      <p:sp>
        <p:nvSpPr>
          <p:cNvPr id="121859" name="Content Placeholder 2"/>
          <p:cNvSpPr>
            <a:spLocks noGrp="1"/>
          </p:cNvSpPr>
          <p:nvPr>
            <p:ph idx="1"/>
          </p:nvPr>
        </p:nvSpPr>
        <p:spPr/>
        <p:txBody>
          <a:bodyPr>
            <a:normAutofit fontScale="77500" lnSpcReduction="20000"/>
          </a:bodyPr>
          <a:lstStyle/>
          <a:p>
            <a:r>
              <a:rPr lang="en-US" dirty="0" smtClean="0"/>
              <a:t>Car diving – primary control task, navigation, instruments, entertainment and communication (cell phone)</a:t>
            </a:r>
          </a:p>
          <a:p>
            <a:pPr lvl="1"/>
            <a:r>
              <a:rPr lang="en-US" dirty="0" smtClean="0"/>
              <a:t>Divided attention</a:t>
            </a:r>
          </a:p>
          <a:p>
            <a:pPr lvl="1"/>
            <a:r>
              <a:rPr lang="en-US" dirty="0" smtClean="0"/>
              <a:t>Conversations stop at intersections</a:t>
            </a:r>
          </a:p>
          <a:p>
            <a:pPr lvl="1"/>
            <a:r>
              <a:rPr lang="en-US" dirty="0" smtClean="0"/>
              <a:t>Case study – Top Gun movie</a:t>
            </a:r>
          </a:p>
          <a:p>
            <a:r>
              <a:rPr lang="en-US" dirty="0" smtClean="0"/>
              <a:t>Flying – </a:t>
            </a:r>
            <a:r>
              <a:rPr lang="en-US" dirty="0" smtClean="0"/>
              <a:t>Aviation, navigation, communication</a:t>
            </a:r>
            <a:endParaRPr lang="en-US" dirty="0" smtClean="0"/>
          </a:p>
          <a:p>
            <a:pPr lvl="1"/>
            <a:r>
              <a:rPr lang="en-US" dirty="0" smtClean="0"/>
              <a:t>“Sterile cockpit” – only essential communications</a:t>
            </a:r>
          </a:p>
          <a:p>
            <a:pPr lvl="1"/>
            <a:r>
              <a:rPr lang="en-US" dirty="0" smtClean="0"/>
              <a:t>Essential communications completed early during stable flight phases</a:t>
            </a:r>
          </a:p>
          <a:p>
            <a:pPr lvl="2"/>
            <a:r>
              <a:rPr lang="en-US" dirty="0" smtClean="0"/>
              <a:t>Communications quality deteriorates with flying and navigational stress</a:t>
            </a:r>
          </a:p>
          <a:p>
            <a:r>
              <a:rPr lang="en-US" dirty="0" smtClean="0"/>
              <a:t>Workload reduced by rule based activities</a:t>
            </a:r>
          </a:p>
          <a:p>
            <a:pPr lvl="1"/>
            <a:endParaRPr lang="en-US" dirty="0" smtClean="0"/>
          </a:p>
        </p:txBody>
      </p:sp>
      <p:sp>
        <p:nvSpPr>
          <p:cNvPr id="121860" name="Slide Number Placeholder 3"/>
          <p:cNvSpPr>
            <a:spLocks noGrp="1"/>
          </p:cNvSpPr>
          <p:nvPr>
            <p:ph type="sldNum" sz="quarter" idx="12"/>
          </p:nvPr>
        </p:nvSpPr>
        <p:spPr bwMode="auto">
          <a:ln>
            <a:round/>
            <a:headEnd/>
            <a:tailEnd/>
          </a:ln>
        </p:spPr>
        <p:txBody>
          <a:bodyPr/>
          <a:lstStyle/>
          <a:p>
            <a:fld id="{3264A248-4576-4222-A178-21B036A905CD}" type="slidenum">
              <a:rPr lang="en-US" smtClean="0"/>
              <a:pPr/>
              <a:t>34</a:t>
            </a:fld>
            <a:endParaRPr lang="en-US" smtClean="0"/>
          </a:p>
        </p:txBody>
      </p:sp>
      <p:graphicFrame>
        <p:nvGraphicFramePr>
          <p:cNvPr id="5" name="Diagram 4"/>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mtClean="0"/>
              <a:t>Secondary task measures</a:t>
            </a:r>
          </a:p>
        </p:txBody>
      </p:sp>
      <p:sp>
        <p:nvSpPr>
          <p:cNvPr id="118787" name="Rectangle 3"/>
          <p:cNvSpPr>
            <a:spLocks noGrp="1" noChangeArrowheads="1"/>
          </p:cNvSpPr>
          <p:nvPr>
            <p:ph idx="1"/>
          </p:nvPr>
        </p:nvSpPr>
        <p:spPr>
          <a:xfrm>
            <a:off x="685800" y="1447800"/>
            <a:ext cx="8001000" cy="5181600"/>
          </a:xfrm>
        </p:spPr>
        <p:txBody>
          <a:bodyPr>
            <a:normAutofit lnSpcReduction="10000"/>
          </a:bodyPr>
          <a:lstStyle/>
          <a:p>
            <a:r>
              <a:rPr lang="en-US" smtClean="0"/>
              <a:t>Add another task to the primary task.</a:t>
            </a:r>
          </a:p>
          <a:p>
            <a:endParaRPr lang="en-US" sz="800" smtClean="0"/>
          </a:p>
          <a:p>
            <a:r>
              <a:rPr lang="en-US" smtClean="0"/>
              <a:t>If you can perform well in your secondary task, then the workload on the primary task is low , and you still have spare resource capacity. </a:t>
            </a:r>
          </a:p>
          <a:p>
            <a:endParaRPr lang="en-US" sz="800" smtClean="0"/>
          </a:p>
          <a:p>
            <a:r>
              <a:rPr lang="en-US" smtClean="0"/>
              <a:t>2 methods:</a:t>
            </a:r>
            <a:endParaRPr lang="en-US" sz="800" smtClean="0"/>
          </a:p>
          <a:p>
            <a:pPr lvl="1"/>
            <a:r>
              <a:rPr lang="en-US" smtClean="0"/>
              <a:t>Subsidiary task paradigm:</a:t>
            </a:r>
          </a:p>
          <a:p>
            <a:pPr lvl="2"/>
            <a:r>
              <a:rPr lang="en-US" smtClean="0"/>
              <a:t>Maintain performance of primary task</a:t>
            </a:r>
          </a:p>
          <a:p>
            <a:pPr lvl="2"/>
            <a:endParaRPr lang="en-US" sz="800" smtClean="0"/>
          </a:p>
          <a:p>
            <a:pPr lvl="1"/>
            <a:r>
              <a:rPr lang="en-US" smtClean="0"/>
              <a:t>Loading task paradigm</a:t>
            </a:r>
          </a:p>
          <a:p>
            <a:pPr lvl="2"/>
            <a:r>
              <a:rPr lang="en-US" smtClean="0"/>
              <a:t>Maintain performance of secondary task</a:t>
            </a:r>
          </a:p>
          <a:p>
            <a:pPr lvl="1"/>
            <a:endParaRPr lang="en-US" smtClean="0"/>
          </a:p>
          <a:p>
            <a:endParaRPr lang="en-US" smtClean="0"/>
          </a:p>
        </p:txBody>
      </p:sp>
      <p:sp>
        <p:nvSpPr>
          <p:cNvPr id="118788" name="Slide Number Placeholder 3"/>
          <p:cNvSpPr>
            <a:spLocks noGrp="1"/>
          </p:cNvSpPr>
          <p:nvPr>
            <p:ph type="sldNum" sz="quarter" idx="12"/>
          </p:nvPr>
        </p:nvSpPr>
        <p:spPr bwMode="auto">
          <a:ln>
            <a:round/>
            <a:headEnd/>
            <a:tailEnd/>
          </a:ln>
        </p:spPr>
        <p:txBody>
          <a:bodyPr/>
          <a:lstStyle/>
          <a:p>
            <a:fld id="{D0C8791F-9F71-4475-B9B3-622D640E36E8}" type="slidenum">
              <a:rPr lang="en-US" smtClean="0"/>
              <a:pPr/>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smtClean="0"/>
              <a:t>Secondary Task Example</a:t>
            </a:r>
          </a:p>
        </p:txBody>
      </p:sp>
      <p:sp>
        <p:nvSpPr>
          <p:cNvPr id="119811" name="Content Placeholder 2"/>
          <p:cNvSpPr>
            <a:spLocks noGrp="1"/>
          </p:cNvSpPr>
          <p:nvPr>
            <p:ph idx="1"/>
          </p:nvPr>
        </p:nvSpPr>
        <p:spPr/>
        <p:txBody>
          <a:bodyPr>
            <a:normAutofit lnSpcReduction="10000"/>
          </a:bodyPr>
          <a:lstStyle/>
          <a:p>
            <a:r>
              <a:rPr lang="en-US" smtClean="0"/>
              <a:t>Driving on a closed slalom circuit with speed controlled by investigator</a:t>
            </a:r>
          </a:p>
          <a:p>
            <a:r>
              <a:rPr lang="en-US" smtClean="0"/>
              <a:t>Rhythmic foot tapping – secondary task</a:t>
            </a:r>
          </a:p>
          <a:p>
            <a:r>
              <a:rPr lang="en-US" smtClean="0"/>
              <a:t>Primary task focus</a:t>
            </a:r>
          </a:p>
          <a:p>
            <a:pPr lvl="1"/>
            <a:r>
              <a:rPr lang="en-US" smtClean="0"/>
              <a:t>Secondary (tapping) task varied with speed and course / vehicle handling (tire pressure) difficulty</a:t>
            </a:r>
          </a:p>
          <a:p>
            <a:r>
              <a:rPr lang="en-US" smtClean="0"/>
              <a:t>Secondary task focus</a:t>
            </a:r>
          </a:p>
          <a:p>
            <a:pPr lvl="1"/>
            <a:r>
              <a:rPr lang="en-US" smtClean="0"/>
              <a:t>Primary (steering) task varied with speed and course / vehicle handling difficulty</a:t>
            </a:r>
          </a:p>
        </p:txBody>
      </p:sp>
      <p:sp>
        <p:nvSpPr>
          <p:cNvPr id="119812" name="Slide Number Placeholder 3"/>
          <p:cNvSpPr>
            <a:spLocks noGrp="1"/>
          </p:cNvSpPr>
          <p:nvPr>
            <p:ph type="sldNum" sz="quarter" idx="12"/>
          </p:nvPr>
        </p:nvSpPr>
        <p:spPr bwMode="auto">
          <a:ln>
            <a:round/>
            <a:headEnd/>
            <a:tailEnd/>
          </a:ln>
        </p:spPr>
        <p:txBody>
          <a:bodyPr/>
          <a:lstStyle/>
          <a:p>
            <a:fld id="{4336780A-0FF9-47C4-97FD-39EDF997501B}" type="slidenum">
              <a:rPr lang="en-US" smtClean="0"/>
              <a:pPr/>
              <a:t>36</a:t>
            </a:fld>
            <a:endParaRPr lang="en-US" smtClean="0"/>
          </a:p>
        </p:txBody>
      </p:sp>
      <p:graphicFrame>
        <p:nvGraphicFramePr>
          <p:cNvPr id="5" name="Diagram 4"/>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smtClean="0"/>
              <a:t>Secondary Tasks</a:t>
            </a:r>
          </a:p>
        </p:txBody>
      </p:sp>
      <p:sp>
        <p:nvSpPr>
          <p:cNvPr id="120835" name="Content Placeholder 2"/>
          <p:cNvSpPr>
            <a:spLocks noGrp="1"/>
          </p:cNvSpPr>
          <p:nvPr>
            <p:ph idx="1"/>
          </p:nvPr>
        </p:nvSpPr>
        <p:spPr/>
        <p:txBody>
          <a:bodyPr>
            <a:normAutofit fontScale="85000" lnSpcReduction="20000"/>
          </a:bodyPr>
          <a:lstStyle/>
          <a:p>
            <a:r>
              <a:rPr lang="en-US" smtClean="0"/>
              <a:t>Mental arithmetic</a:t>
            </a:r>
          </a:p>
          <a:p>
            <a:r>
              <a:rPr lang="en-US" smtClean="0"/>
              <a:t>Card sorting</a:t>
            </a:r>
          </a:p>
          <a:p>
            <a:r>
              <a:rPr lang="en-US" smtClean="0"/>
              <a:t>Choice reaction time</a:t>
            </a:r>
          </a:p>
          <a:p>
            <a:r>
              <a:rPr lang="en-US" smtClean="0"/>
              <a:t>Recitation / reading</a:t>
            </a:r>
          </a:p>
          <a:p>
            <a:r>
              <a:rPr lang="en-US" smtClean="0"/>
              <a:t>Recognition</a:t>
            </a:r>
          </a:p>
          <a:p>
            <a:r>
              <a:rPr lang="en-US" smtClean="0"/>
              <a:t>Ancillary instruments</a:t>
            </a:r>
          </a:p>
          <a:p>
            <a:r>
              <a:rPr lang="en-US" smtClean="0"/>
              <a:t>Size differences</a:t>
            </a:r>
          </a:p>
          <a:p>
            <a:r>
              <a:rPr lang="en-US" smtClean="0"/>
              <a:t>Short term memory</a:t>
            </a:r>
          </a:p>
          <a:p>
            <a:r>
              <a:rPr lang="en-US" smtClean="0"/>
              <a:t>Monitoring</a:t>
            </a:r>
          </a:p>
          <a:p>
            <a:r>
              <a:rPr lang="en-US" smtClean="0"/>
              <a:t>Problem solving</a:t>
            </a:r>
          </a:p>
        </p:txBody>
      </p:sp>
      <p:sp>
        <p:nvSpPr>
          <p:cNvPr id="120836" name="Slide Number Placeholder 3"/>
          <p:cNvSpPr>
            <a:spLocks noGrp="1"/>
          </p:cNvSpPr>
          <p:nvPr>
            <p:ph type="sldNum" sz="quarter" idx="12"/>
          </p:nvPr>
        </p:nvSpPr>
        <p:spPr bwMode="auto">
          <a:ln>
            <a:round/>
            <a:headEnd/>
            <a:tailEnd/>
          </a:ln>
        </p:spPr>
        <p:txBody>
          <a:bodyPr/>
          <a:lstStyle/>
          <a:p>
            <a:fld id="{8B179143-ED72-4CD1-B2ED-3110A6F0C6F4}" type="slidenum">
              <a:rPr lang="en-US" smtClean="0"/>
              <a:pPr/>
              <a:t>37</a:t>
            </a:fld>
            <a:endParaRPr lang="en-US" smtClean="0"/>
          </a:p>
        </p:txBody>
      </p:sp>
      <p:sp>
        <p:nvSpPr>
          <p:cNvPr id="120837" name="TextBox 4"/>
          <p:cNvSpPr txBox="1">
            <a:spLocks noChangeArrowheads="1"/>
          </p:cNvSpPr>
          <p:nvPr/>
        </p:nvSpPr>
        <p:spPr bwMode="auto">
          <a:xfrm>
            <a:off x="5334000" y="1905000"/>
            <a:ext cx="3124200" cy="3046413"/>
          </a:xfrm>
          <a:prstGeom prst="rect">
            <a:avLst/>
          </a:prstGeom>
          <a:solidFill>
            <a:srgbClr val="FFFF00"/>
          </a:solidFill>
          <a:ln w="38100">
            <a:solidFill>
              <a:schemeClr val="tx1"/>
            </a:solidFill>
            <a:miter lim="800000"/>
            <a:headEnd/>
            <a:tailEnd/>
          </a:ln>
        </p:spPr>
        <p:txBody>
          <a:bodyPr>
            <a:spAutoFit/>
          </a:bodyPr>
          <a:lstStyle/>
          <a:p>
            <a:r>
              <a:rPr lang="en-US" sz="2400"/>
              <a:t>Anything that can be reliably measured and that may share some of the sensory, attention, cognitive, memory or motor resources with the primary task</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r>
              <a:rPr lang="en-US" smtClean="0"/>
              <a:t>Secondary task measures: Problems</a:t>
            </a:r>
          </a:p>
        </p:txBody>
      </p:sp>
      <p:sp>
        <p:nvSpPr>
          <p:cNvPr id="122883" name="Rectangle 3"/>
          <p:cNvSpPr>
            <a:spLocks noGrp="1" noChangeArrowheads="1"/>
          </p:cNvSpPr>
          <p:nvPr>
            <p:ph idx="1"/>
          </p:nvPr>
        </p:nvSpPr>
        <p:spPr>
          <a:xfrm>
            <a:off x="762000" y="1447800"/>
            <a:ext cx="7924800" cy="5029200"/>
          </a:xfrm>
        </p:spPr>
        <p:txBody>
          <a:bodyPr>
            <a:normAutofit lnSpcReduction="10000"/>
          </a:bodyPr>
          <a:lstStyle/>
          <a:p>
            <a:pPr>
              <a:lnSpc>
                <a:spcPct val="80000"/>
              </a:lnSpc>
            </a:pPr>
            <a:r>
              <a:rPr lang="en-US" sz="2400" b="1" smtClean="0"/>
              <a:t>Validity</a:t>
            </a:r>
          </a:p>
          <a:p>
            <a:pPr lvl="1">
              <a:lnSpc>
                <a:spcPct val="80000"/>
              </a:lnSpc>
            </a:pPr>
            <a:r>
              <a:rPr lang="en-US" sz="2200" smtClean="0"/>
              <a:t>Introduction of secondary task changes nature of the primary task – therefore contaminating workload measure</a:t>
            </a:r>
          </a:p>
          <a:p>
            <a:pPr lvl="1">
              <a:lnSpc>
                <a:spcPct val="80000"/>
              </a:lnSpc>
            </a:pPr>
            <a:endParaRPr lang="en-US" sz="2200" smtClean="0"/>
          </a:p>
          <a:p>
            <a:pPr>
              <a:lnSpc>
                <a:spcPct val="80000"/>
              </a:lnSpc>
            </a:pPr>
            <a:r>
              <a:rPr lang="en-US" sz="2400" b="1" smtClean="0"/>
              <a:t>High level of intrusion</a:t>
            </a:r>
          </a:p>
          <a:p>
            <a:pPr lvl="1">
              <a:lnSpc>
                <a:spcPct val="80000"/>
              </a:lnSpc>
            </a:pPr>
            <a:r>
              <a:rPr lang="en-US" sz="2200" smtClean="0"/>
              <a:t>Interfere and disrupt performance of primary task. Dangerous if primary task is flying or driving – diverted attention to secondary task may lead to an accident.</a:t>
            </a:r>
          </a:p>
          <a:p>
            <a:pPr lvl="1">
              <a:lnSpc>
                <a:spcPct val="80000"/>
              </a:lnSpc>
            </a:pPr>
            <a:r>
              <a:rPr lang="en-US" sz="2200" smtClean="0"/>
              <a:t>Important to allow for self-pacing – abort secondary task if necessary.</a:t>
            </a:r>
          </a:p>
          <a:p>
            <a:pPr lvl="1">
              <a:lnSpc>
                <a:spcPct val="80000"/>
              </a:lnSpc>
            </a:pPr>
            <a:endParaRPr lang="en-US" sz="2200" smtClean="0"/>
          </a:p>
          <a:p>
            <a:pPr>
              <a:lnSpc>
                <a:spcPct val="80000"/>
              </a:lnSpc>
            </a:pPr>
            <a:r>
              <a:rPr lang="en-US" sz="2400" b="1" smtClean="0"/>
              <a:t>Using artificial laboratory based task:</a:t>
            </a:r>
          </a:p>
          <a:p>
            <a:pPr lvl="1">
              <a:lnSpc>
                <a:spcPct val="80000"/>
              </a:lnSpc>
            </a:pPr>
            <a:r>
              <a:rPr lang="en-US" sz="2200" smtClean="0"/>
              <a:t>Operator may not be willing to perform secondary task considered to be artificial and bothersome</a:t>
            </a:r>
          </a:p>
          <a:p>
            <a:pPr lvl="1">
              <a:lnSpc>
                <a:spcPct val="80000"/>
              </a:lnSpc>
            </a:pPr>
            <a:r>
              <a:rPr lang="en-US" sz="2200" smtClean="0"/>
              <a:t>Instrumentation required to introduce task into the operation environment</a:t>
            </a:r>
          </a:p>
          <a:p>
            <a:pPr lvl="1">
              <a:lnSpc>
                <a:spcPct val="80000"/>
              </a:lnSpc>
            </a:pPr>
            <a:endParaRPr lang="en-US" sz="2200" smtClean="0"/>
          </a:p>
        </p:txBody>
      </p:sp>
      <p:sp>
        <p:nvSpPr>
          <p:cNvPr id="122884" name="Slide Number Placeholder 3"/>
          <p:cNvSpPr>
            <a:spLocks noGrp="1"/>
          </p:cNvSpPr>
          <p:nvPr>
            <p:ph type="sldNum" sz="quarter" idx="12"/>
          </p:nvPr>
        </p:nvSpPr>
        <p:spPr bwMode="auto">
          <a:ln>
            <a:round/>
            <a:headEnd/>
            <a:tailEnd/>
          </a:ln>
        </p:spPr>
        <p:txBody>
          <a:bodyPr/>
          <a:lstStyle/>
          <a:p>
            <a:fld id="{A46B8042-C116-4683-8698-D933A35F8258}" type="slidenum">
              <a:rPr lang="en-US" smtClean="0"/>
              <a:pPr/>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normAutofit/>
          </a:bodyPr>
          <a:lstStyle/>
          <a:p>
            <a:r>
              <a:rPr lang="en-US" smtClean="0"/>
              <a:t>Secondary task measures: Problems</a:t>
            </a:r>
          </a:p>
        </p:txBody>
      </p:sp>
      <p:sp>
        <p:nvSpPr>
          <p:cNvPr id="123907" name="Rectangle 3"/>
          <p:cNvSpPr>
            <a:spLocks noGrp="1" noChangeArrowheads="1"/>
          </p:cNvSpPr>
          <p:nvPr>
            <p:ph idx="1"/>
          </p:nvPr>
        </p:nvSpPr>
        <p:spPr>
          <a:xfrm>
            <a:off x="914400" y="1447800"/>
            <a:ext cx="7772400" cy="5105400"/>
          </a:xfrm>
        </p:spPr>
        <p:txBody>
          <a:bodyPr>
            <a:normAutofit fontScale="92500" lnSpcReduction="20000"/>
          </a:bodyPr>
          <a:lstStyle/>
          <a:p>
            <a:r>
              <a:rPr lang="en-US" b="1" smtClean="0"/>
              <a:t>Not sensitive </a:t>
            </a:r>
            <a:r>
              <a:rPr lang="en-US" smtClean="0"/>
              <a:t>if the two tasks require separate types of resources</a:t>
            </a:r>
          </a:p>
          <a:p>
            <a:endParaRPr lang="en-US" sz="800" smtClean="0"/>
          </a:p>
          <a:p>
            <a:pPr lvl="1"/>
            <a:r>
              <a:rPr lang="en-US" smtClean="0"/>
              <a:t>If you are required to drive (a manual task) and repeat a series of digit (a verbal task) – you will not find any decrement in primary task.  </a:t>
            </a:r>
          </a:p>
          <a:p>
            <a:pPr lvl="1"/>
            <a:endParaRPr lang="en-US" sz="800" smtClean="0"/>
          </a:p>
          <a:p>
            <a:pPr lvl="1"/>
            <a:r>
              <a:rPr lang="en-US" smtClean="0"/>
              <a:t>Hence, look at the different resource dimensions – if primary task consists of a verbal processing task with no spatial components, don’t use a spatial secondary task measure.</a:t>
            </a:r>
          </a:p>
          <a:p>
            <a:pPr lvl="1"/>
            <a:endParaRPr lang="en-US" sz="800" smtClean="0"/>
          </a:p>
          <a:p>
            <a:pPr lvl="1"/>
            <a:r>
              <a:rPr lang="en-US" smtClean="0"/>
              <a:t>Very sensitive to tasks requiring similar resources – where time sharing is difficult.</a:t>
            </a:r>
          </a:p>
          <a:p>
            <a:pPr lvl="1"/>
            <a:endParaRPr lang="en-US" smtClean="0"/>
          </a:p>
        </p:txBody>
      </p:sp>
      <p:sp>
        <p:nvSpPr>
          <p:cNvPr id="123908" name="Slide Number Placeholder 3"/>
          <p:cNvSpPr>
            <a:spLocks noGrp="1"/>
          </p:cNvSpPr>
          <p:nvPr>
            <p:ph type="sldNum" sz="quarter" idx="12"/>
          </p:nvPr>
        </p:nvSpPr>
        <p:spPr bwMode="auto">
          <a:ln>
            <a:round/>
            <a:headEnd/>
            <a:tailEnd/>
          </a:ln>
        </p:spPr>
        <p:txBody>
          <a:bodyPr/>
          <a:lstStyle/>
          <a:p>
            <a:fld id="{C530CDA5-FF23-40EA-875A-8B49D9768371}" type="slidenum">
              <a:rPr lang="en-US" smtClean="0"/>
              <a:pPr/>
              <a:t>39</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a:xfrm>
            <a:off x="914400" y="274638"/>
            <a:ext cx="3124200" cy="715962"/>
          </a:xfrm>
        </p:spPr>
        <p:txBody>
          <a:bodyPr>
            <a:normAutofit fontScale="90000"/>
          </a:bodyPr>
          <a:lstStyle/>
          <a:p>
            <a:r>
              <a:rPr lang="en-US" b="1" smtClean="0"/>
              <a:t>Human Error</a:t>
            </a:r>
          </a:p>
        </p:txBody>
      </p:sp>
      <p:sp>
        <p:nvSpPr>
          <p:cNvPr id="28675" name="Content Placeholder 6"/>
          <p:cNvSpPr>
            <a:spLocks noGrp="1"/>
          </p:cNvSpPr>
          <p:nvPr>
            <p:ph idx="1"/>
          </p:nvPr>
        </p:nvSpPr>
        <p:spPr>
          <a:xfrm>
            <a:off x="685800" y="1295400"/>
            <a:ext cx="3505200" cy="4572000"/>
          </a:xfrm>
        </p:spPr>
        <p:txBody>
          <a:bodyPr>
            <a:normAutofit/>
          </a:bodyPr>
          <a:lstStyle/>
          <a:p>
            <a:r>
              <a:rPr lang="en-US" sz="2800" dirty="0" smtClean="0"/>
              <a:t>Human errors occur all the time</a:t>
            </a:r>
          </a:p>
          <a:p>
            <a:r>
              <a:rPr lang="en-US" sz="2800" dirty="0" smtClean="0"/>
              <a:t>Human error is important for learning</a:t>
            </a:r>
          </a:p>
          <a:p>
            <a:r>
              <a:rPr lang="en-US" sz="2800" dirty="0" smtClean="0"/>
              <a:t>It’s the consequence of the error that usually matters</a:t>
            </a:r>
          </a:p>
        </p:txBody>
      </p:sp>
      <p:sp>
        <p:nvSpPr>
          <p:cNvPr id="28676" name="Slide Number Placeholder 4"/>
          <p:cNvSpPr>
            <a:spLocks noGrp="1"/>
          </p:cNvSpPr>
          <p:nvPr>
            <p:ph type="sldNum" sz="quarter" idx="12"/>
          </p:nvPr>
        </p:nvSpPr>
        <p:spPr bwMode="auto">
          <a:ln>
            <a:round/>
            <a:headEnd/>
            <a:tailEnd/>
          </a:ln>
        </p:spPr>
        <p:txBody>
          <a:bodyPr/>
          <a:lstStyle/>
          <a:p>
            <a:fld id="{01F2DD03-09B5-4E64-B82C-8D3FC5AA0D14}" type="slidenum">
              <a:rPr lang="en-US" smtClean="0"/>
              <a:pPr/>
              <a:t>4</a:t>
            </a:fld>
            <a:endParaRPr lang="en-US" smtClean="0"/>
          </a:p>
        </p:txBody>
      </p:sp>
      <p:sp>
        <p:nvSpPr>
          <p:cNvPr id="28677" name="TextBox 9"/>
          <p:cNvSpPr txBox="1">
            <a:spLocks noChangeArrowheads="1"/>
          </p:cNvSpPr>
          <p:nvPr/>
        </p:nvSpPr>
        <p:spPr bwMode="auto">
          <a:xfrm>
            <a:off x="990600" y="5638800"/>
            <a:ext cx="2057400" cy="768350"/>
          </a:xfrm>
          <a:prstGeom prst="rect">
            <a:avLst/>
          </a:prstGeom>
          <a:noFill/>
          <a:ln w="57150">
            <a:solidFill>
              <a:schemeClr val="tx1"/>
            </a:solidFill>
            <a:miter lim="800000"/>
            <a:headEnd/>
            <a:tailEnd/>
          </a:ln>
        </p:spPr>
        <p:txBody>
          <a:bodyPr>
            <a:spAutoFit/>
          </a:bodyPr>
          <a:lstStyle/>
          <a:p>
            <a:pPr algn="ctr"/>
            <a:r>
              <a:rPr lang="en-US" sz="4400" b="1" dirty="0" smtClean="0"/>
              <a:t>E4S4</a:t>
            </a:r>
            <a:endParaRPr lang="en-US" sz="4400" b="1" dirty="0"/>
          </a:p>
        </p:txBody>
      </p:sp>
      <p:sp>
        <p:nvSpPr>
          <p:cNvPr id="28679" name="Content Placeholder 8"/>
          <p:cNvSpPr txBox="1">
            <a:spLocks/>
          </p:cNvSpPr>
          <p:nvPr/>
        </p:nvSpPr>
        <p:spPr bwMode="auto">
          <a:xfrm>
            <a:off x="5334000" y="2895600"/>
            <a:ext cx="2971800" cy="3505200"/>
          </a:xfrm>
          <a:prstGeom prst="rect">
            <a:avLst/>
          </a:prstGeom>
          <a:noFill/>
          <a:ln w="38100">
            <a:solidFill>
              <a:schemeClr val="tx1"/>
            </a:solidFill>
            <a:miter lim="800000"/>
            <a:headEnd/>
            <a:tailEnd/>
          </a:ln>
        </p:spPr>
        <p:txBody>
          <a:bodyPr/>
          <a:lstStyle/>
          <a:p>
            <a:pPr marL="273050" indent="-273050" eaLnBrk="0" hangingPunct="0">
              <a:lnSpc>
                <a:spcPct val="90000"/>
              </a:lnSpc>
              <a:spcBef>
                <a:spcPts val="575"/>
              </a:spcBef>
              <a:buClr>
                <a:schemeClr val="accent1"/>
              </a:buClr>
              <a:buSzPct val="85000"/>
              <a:buFont typeface="Wingdings 2" charset="2"/>
              <a:buChar char=""/>
            </a:pPr>
            <a:r>
              <a:rPr lang="en-US" sz="2000" dirty="0">
                <a:latin typeface="Perpetua" charset="0"/>
              </a:rPr>
              <a:t>Ease of Use</a:t>
            </a:r>
          </a:p>
          <a:p>
            <a:pPr marL="273050" indent="-273050" eaLnBrk="0" hangingPunct="0">
              <a:lnSpc>
                <a:spcPct val="90000"/>
              </a:lnSpc>
              <a:spcBef>
                <a:spcPts val="575"/>
              </a:spcBef>
              <a:buClr>
                <a:schemeClr val="accent1"/>
              </a:buClr>
              <a:buSzPct val="85000"/>
              <a:buFont typeface="Wingdings 2" charset="2"/>
              <a:buChar char=""/>
            </a:pPr>
            <a:r>
              <a:rPr lang="en-US" sz="2000" dirty="0">
                <a:latin typeface="Perpetua" charset="0"/>
              </a:rPr>
              <a:t>Effectiveness</a:t>
            </a:r>
          </a:p>
          <a:p>
            <a:pPr marL="273050" indent="-273050" eaLnBrk="0" hangingPunct="0">
              <a:lnSpc>
                <a:spcPct val="90000"/>
              </a:lnSpc>
              <a:spcBef>
                <a:spcPts val="575"/>
              </a:spcBef>
              <a:buClr>
                <a:schemeClr val="accent1"/>
              </a:buClr>
              <a:buSzPct val="85000"/>
              <a:buFont typeface="Wingdings 2" charset="2"/>
              <a:buChar char=""/>
            </a:pPr>
            <a:r>
              <a:rPr lang="en-US" sz="2000" dirty="0">
                <a:latin typeface="Perpetua" charset="0"/>
              </a:rPr>
              <a:t>Efficiency</a:t>
            </a:r>
          </a:p>
          <a:p>
            <a:pPr marL="273050" indent="-273050" eaLnBrk="0" hangingPunct="0">
              <a:lnSpc>
                <a:spcPct val="90000"/>
              </a:lnSpc>
              <a:spcBef>
                <a:spcPts val="575"/>
              </a:spcBef>
              <a:buClr>
                <a:schemeClr val="accent1"/>
              </a:buClr>
              <a:buSzPct val="85000"/>
              <a:buFont typeface="Wingdings 2" charset="2"/>
              <a:buChar char=""/>
            </a:pPr>
            <a:r>
              <a:rPr lang="en-US" sz="2000" dirty="0">
                <a:latin typeface="Perpetua" charset="0"/>
              </a:rPr>
              <a:t>Elegance</a:t>
            </a:r>
          </a:p>
          <a:p>
            <a:pPr marL="273050" indent="-273050" eaLnBrk="0" hangingPunct="0">
              <a:lnSpc>
                <a:spcPct val="90000"/>
              </a:lnSpc>
              <a:spcBef>
                <a:spcPts val="575"/>
              </a:spcBef>
              <a:buClr>
                <a:schemeClr val="accent1"/>
              </a:buClr>
              <a:buSzPct val="85000"/>
              <a:buFont typeface="Wingdings 2" charset="2"/>
              <a:buChar char=""/>
            </a:pPr>
            <a:r>
              <a:rPr lang="en-US" sz="2000" dirty="0">
                <a:latin typeface="Perpetua" charset="0"/>
              </a:rPr>
              <a:t>Safety</a:t>
            </a:r>
          </a:p>
          <a:p>
            <a:pPr marL="273050" indent="-273050" eaLnBrk="0" hangingPunct="0">
              <a:lnSpc>
                <a:spcPct val="90000"/>
              </a:lnSpc>
              <a:spcBef>
                <a:spcPts val="575"/>
              </a:spcBef>
              <a:buClr>
                <a:schemeClr val="accent1"/>
              </a:buClr>
              <a:buSzPct val="85000"/>
              <a:buFont typeface="Wingdings 2" charset="2"/>
              <a:buChar char=""/>
            </a:pPr>
            <a:r>
              <a:rPr lang="en-US" sz="2000" dirty="0">
                <a:latin typeface="Perpetua" charset="0"/>
              </a:rPr>
              <a:t>Security</a:t>
            </a:r>
          </a:p>
          <a:p>
            <a:pPr marL="273050" indent="-273050" eaLnBrk="0" hangingPunct="0">
              <a:lnSpc>
                <a:spcPct val="90000"/>
              </a:lnSpc>
              <a:spcBef>
                <a:spcPts val="575"/>
              </a:spcBef>
              <a:buClr>
                <a:schemeClr val="accent1"/>
              </a:buClr>
              <a:buSzPct val="85000"/>
              <a:buFont typeface="Wingdings 2" charset="2"/>
              <a:buChar char=""/>
            </a:pPr>
            <a:r>
              <a:rPr lang="en-US" sz="2000" dirty="0" smtClean="0">
                <a:latin typeface="Perpetua" charset="0"/>
              </a:rPr>
              <a:t>Satisfaction</a:t>
            </a:r>
          </a:p>
          <a:p>
            <a:pPr marL="273050" indent="-273050" eaLnBrk="0" hangingPunct="0">
              <a:lnSpc>
                <a:spcPct val="90000"/>
              </a:lnSpc>
              <a:spcBef>
                <a:spcPts val="575"/>
              </a:spcBef>
              <a:buClr>
                <a:schemeClr val="accent1"/>
              </a:buClr>
              <a:buSzPct val="85000"/>
              <a:buFont typeface="Wingdings 2" charset="2"/>
              <a:buChar char=""/>
            </a:pPr>
            <a:r>
              <a:rPr lang="en-US" sz="2000" dirty="0" smtClean="0">
                <a:latin typeface="Perpetua" charset="0"/>
              </a:rPr>
              <a:t>Sustainability</a:t>
            </a:r>
          </a:p>
          <a:p>
            <a:pPr marL="730250" lvl="1" indent="-273050" eaLnBrk="0" hangingPunct="0">
              <a:lnSpc>
                <a:spcPct val="90000"/>
              </a:lnSpc>
              <a:spcBef>
                <a:spcPts val="575"/>
              </a:spcBef>
              <a:buClr>
                <a:schemeClr val="accent1"/>
              </a:buClr>
              <a:buSzPct val="85000"/>
              <a:buFont typeface="Wingdings 2" charset="2"/>
              <a:buChar char=""/>
            </a:pPr>
            <a:r>
              <a:rPr lang="en-US" sz="2000" dirty="0" smtClean="0">
                <a:latin typeface="Perpetua" charset="0"/>
              </a:rPr>
              <a:t>Reliability</a:t>
            </a:r>
          </a:p>
          <a:p>
            <a:pPr marL="730250" lvl="1" indent="-273050" eaLnBrk="0" hangingPunct="0">
              <a:lnSpc>
                <a:spcPct val="90000"/>
              </a:lnSpc>
              <a:spcBef>
                <a:spcPts val="575"/>
              </a:spcBef>
              <a:buClr>
                <a:schemeClr val="accent1"/>
              </a:buClr>
              <a:buSzPct val="85000"/>
              <a:buFont typeface="Wingdings 2" charset="2"/>
              <a:buChar char=""/>
            </a:pPr>
            <a:r>
              <a:rPr lang="en-US" sz="2000" dirty="0" smtClean="0">
                <a:latin typeface="Perpetua" charset="0"/>
              </a:rPr>
              <a:t>Resilience</a:t>
            </a:r>
          </a:p>
          <a:p>
            <a:pPr marL="273050" indent="-273050" eaLnBrk="0" hangingPunct="0">
              <a:lnSpc>
                <a:spcPct val="90000"/>
              </a:lnSpc>
              <a:spcBef>
                <a:spcPts val="575"/>
              </a:spcBef>
              <a:buClr>
                <a:schemeClr val="accent1"/>
              </a:buClr>
              <a:buSzPct val="85000"/>
              <a:buFont typeface="Wingdings 2" charset="2"/>
              <a:buChar char=""/>
            </a:pPr>
            <a:endParaRPr lang="en-US" sz="2000" dirty="0">
              <a:latin typeface="Perpetua" charset="0"/>
            </a:endParaRPr>
          </a:p>
        </p:txBody>
      </p:sp>
      <p:sp>
        <p:nvSpPr>
          <p:cNvPr id="7" name="TextBox 6"/>
          <p:cNvSpPr txBox="1"/>
          <p:nvPr/>
        </p:nvSpPr>
        <p:spPr>
          <a:xfrm>
            <a:off x="5257800" y="1295400"/>
            <a:ext cx="2743200" cy="1200329"/>
          </a:xfrm>
          <a:prstGeom prst="rect">
            <a:avLst/>
          </a:prstGeom>
          <a:noFill/>
        </p:spPr>
        <p:txBody>
          <a:bodyPr wrap="square" rtlCol="0">
            <a:spAutoFit/>
          </a:bodyPr>
          <a:lstStyle/>
          <a:p>
            <a:pPr algn="ctr"/>
            <a:r>
              <a:rPr lang="en-US" dirty="0" smtClean="0"/>
              <a:t>Whatever the cause an error is a failure to achieve one or more of the system purposes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mtClean="0"/>
              <a:t>Subjective Measures</a:t>
            </a:r>
          </a:p>
        </p:txBody>
      </p:sp>
      <p:sp>
        <p:nvSpPr>
          <p:cNvPr id="124931" name="Rectangle 3"/>
          <p:cNvSpPr>
            <a:spLocks noGrp="1" noChangeArrowheads="1"/>
          </p:cNvSpPr>
          <p:nvPr>
            <p:ph idx="1"/>
          </p:nvPr>
        </p:nvSpPr>
        <p:spPr>
          <a:xfrm>
            <a:off x="304800" y="1554163"/>
            <a:ext cx="8686800" cy="3627438"/>
          </a:xfrm>
        </p:spPr>
        <p:txBody>
          <a:bodyPr>
            <a:normAutofit/>
          </a:bodyPr>
          <a:lstStyle/>
          <a:p>
            <a:r>
              <a:rPr lang="en-US" sz="2800" dirty="0" smtClean="0"/>
              <a:t>Strength of self-report measures is their subjectivity. Enjoy highest face validity.</a:t>
            </a:r>
          </a:p>
          <a:p>
            <a:endParaRPr lang="en-US" sz="2800" dirty="0" smtClean="0"/>
          </a:p>
          <a:p>
            <a:r>
              <a:rPr lang="en-US" sz="2800" dirty="0" smtClean="0"/>
              <a:t>"The operator's awareness of increasing effort being used, even before any performance degradation occurs, should give subjective [self-report] measures a special role to play" </a:t>
            </a:r>
          </a:p>
        </p:txBody>
      </p:sp>
      <p:sp>
        <p:nvSpPr>
          <p:cNvPr id="124936" name="Slide Number Placeholder 7"/>
          <p:cNvSpPr>
            <a:spLocks noGrp="1"/>
          </p:cNvSpPr>
          <p:nvPr>
            <p:ph type="sldNum" sz="quarter" idx="12"/>
          </p:nvPr>
        </p:nvSpPr>
        <p:spPr bwMode="auto">
          <a:ln>
            <a:round/>
            <a:headEnd/>
            <a:tailEnd/>
          </a:ln>
        </p:spPr>
        <p:txBody>
          <a:bodyPr/>
          <a:lstStyle/>
          <a:p>
            <a:fld id="{5C909B1C-AC75-458F-B367-D5A3E4C45AD0}" type="slidenum">
              <a:rPr lang="en-US" smtClean="0"/>
              <a:pPr/>
              <a:t>40</a:t>
            </a:fld>
            <a:endParaRPr lang="en-US" smtClean="0"/>
          </a:p>
        </p:txBody>
      </p:sp>
      <p:sp>
        <p:nvSpPr>
          <p:cNvPr id="155653" name="Rectangle 5"/>
          <p:cNvSpPr>
            <a:spLocks noChangeArrowheads="1"/>
          </p:cNvSpPr>
          <p:nvPr/>
        </p:nvSpPr>
        <p:spPr bwMode="auto">
          <a:xfrm>
            <a:off x="381000" y="4876800"/>
            <a:ext cx="8229600" cy="17526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marL="342900" indent="-342900" algn="ctr">
              <a:spcBef>
                <a:spcPct val="20000"/>
              </a:spcBef>
              <a:buSzPct val="80000"/>
              <a:defRPr/>
            </a:pPr>
            <a:r>
              <a:rPr lang="en-US" sz="2800" i="1" dirty="0">
                <a:solidFill>
                  <a:srgbClr val="C00000"/>
                </a:solidFill>
                <a:ea typeface="ＭＳ Ｐゴシック" charset="-128"/>
              </a:rPr>
              <a:t>	No one is able to provide a more accurate judgment with respect to experienced mental load than the person concerned. </a:t>
            </a:r>
          </a:p>
        </p:txBody>
      </p:sp>
      <p:sp>
        <p:nvSpPr>
          <p:cNvPr id="155656" name="Text Box 8"/>
          <p:cNvSpPr txBox="1">
            <a:spLocks noChangeArrowheads="1"/>
          </p:cNvSpPr>
          <p:nvPr/>
        </p:nvSpPr>
        <p:spPr bwMode="auto">
          <a:xfrm>
            <a:off x="323850" y="5805488"/>
            <a:ext cx="268288" cy="457200"/>
          </a:xfrm>
          <a:prstGeom prst="rect">
            <a:avLst/>
          </a:prstGeom>
          <a:noFill/>
          <a:ln w="9525">
            <a:noFill/>
            <a:miter lim="800000"/>
            <a:headEnd/>
            <a:tailEnd/>
          </a:ln>
          <a:effectLst>
            <a:outerShdw dist="28398" dir="1593903" algn="ctr" rotWithShape="0">
              <a:schemeClr val="tx1"/>
            </a:outerShdw>
          </a:effectLst>
        </p:spPr>
        <p:txBody>
          <a:bodyPr wrap="none">
            <a:spAutoFit/>
          </a:bodyPr>
          <a:lstStyle/>
          <a:p>
            <a:pPr>
              <a:defRPr/>
            </a:pPr>
            <a:r>
              <a:rPr lang="en-US" sz="2400" b="1">
                <a:solidFill>
                  <a:schemeClr val="bg1"/>
                </a:solidFill>
                <a:ea typeface="+mn-ea"/>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title"/>
          </p:nvPr>
        </p:nvSpPr>
        <p:spPr/>
        <p:txBody>
          <a:bodyPr/>
          <a:lstStyle/>
          <a:p>
            <a:pPr eaLnBrk="1" hangingPunct="1"/>
            <a:r>
              <a:rPr lang="en-US" smtClean="0"/>
              <a:t>Subjective Measures</a:t>
            </a:r>
          </a:p>
        </p:txBody>
      </p:sp>
      <p:sp>
        <p:nvSpPr>
          <p:cNvPr id="125955" name="Content Placeholder 3"/>
          <p:cNvSpPr>
            <a:spLocks noGrp="1"/>
          </p:cNvSpPr>
          <p:nvPr>
            <p:ph idx="1"/>
          </p:nvPr>
        </p:nvSpPr>
        <p:spPr/>
        <p:txBody>
          <a:bodyPr>
            <a:normAutofit fontScale="92500"/>
          </a:bodyPr>
          <a:lstStyle/>
          <a:p>
            <a:pPr eaLnBrk="1" hangingPunct="1">
              <a:lnSpc>
                <a:spcPct val="80000"/>
              </a:lnSpc>
            </a:pPr>
            <a:r>
              <a:rPr lang="en-US" sz="2400" smtClean="0"/>
              <a:t>Most popular and frequently used measures of workload</a:t>
            </a:r>
            <a:br>
              <a:rPr lang="en-US" sz="2400" smtClean="0"/>
            </a:br>
            <a:endParaRPr lang="en-US" sz="2400" smtClean="0"/>
          </a:p>
          <a:p>
            <a:pPr eaLnBrk="1" hangingPunct="1">
              <a:lnSpc>
                <a:spcPct val="80000"/>
              </a:lnSpc>
            </a:pPr>
            <a:r>
              <a:rPr lang="en-US" sz="2400" smtClean="0"/>
              <a:t>Research in subjective measures produced rating scale techniques dedicated to workload assessment shown capable to reflect variations in demand across a variety of different tasks</a:t>
            </a:r>
          </a:p>
          <a:p>
            <a:pPr eaLnBrk="1" hangingPunct="1">
              <a:lnSpc>
                <a:spcPct val="80000"/>
              </a:lnSpc>
            </a:pPr>
            <a:endParaRPr lang="en-US" sz="2400" smtClean="0"/>
          </a:p>
          <a:p>
            <a:pPr lvl="1" eaLnBrk="1" hangingPunct="1">
              <a:lnSpc>
                <a:spcPct val="80000"/>
              </a:lnSpc>
            </a:pPr>
            <a:r>
              <a:rPr lang="en-US" smtClean="0"/>
              <a:t>Rating Scale Mental Effort (Zijlstra)</a:t>
            </a:r>
            <a:r>
              <a:rPr lang="en-US" smtClean="0">
                <a:solidFill>
                  <a:schemeClr val="accent2"/>
                </a:solidFill>
              </a:rPr>
              <a:t> </a:t>
            </a:r>
            <a:endParaRPr lang="en-US" smtClean="0"/>
          </a:p>
          <a:p>
            <a:pPr lvl="1" eaLnBrk="1" hangingPunct="1">
              <a:lnSpc>
                <a:spcPct val="80000"/>
              </a:lnSpc>
            </a:pPr>
            <a:r>
              <a:rPr lang="en-US" smtClean="0"/>
              <a:t>Modified Cooper Harper (Wierwille and Casali, 1983)</a:t>
            </a:r>
          </a:p>
          <a:p>
            <a:pPr lvl="1" eaLnBrk="1" hangingPunct="1">
              <a:lnSpc>
                <a:spcPct val="80000"/>
              </a:lnSpc>
            </a:pPr>
            <a:r>
              <a:rPr lang="en-US" smtClean="0"/>
              <a:t>Bedford (</a:t>
            </a:r>
            <a:r>
              <a:rPr lang="en-US" altLang="zh-CN" smtClean="0">
                <a:ea typeface="SimSun" pitchFamily="2" charset="-122"/>
              </a:rPr>
              <a:t>Ellis and Roscoe,1982)</a:t>
            </a:r>
            <a:endParaRPr lang="en-US" smtClean="0"/>
          </a:p>
          <a:p>
            <a:pPr lvl="1" eaLnBrk="1" hangingPunct="1">
              <a:lnSpc>
                <a:spcPct val="80000"/>
              </a:lnSpc>
            </a:pPr>
            <a:r>
              <a:rPr lang="en-US" smtClean="0"/>
              <a:t>NASA TLX</a:t>
            </a:r>
          </a:p>
          <a:p>
            <a:pPr lvl="1" eaLnBrk="1" hangingPunct="1">
              <a:lnSpc>
                <a:spcPct val="80000"/>
              </a:lnSpc>
            </a:pPr>
            <a:r>
              <a:rPr lang="en-US" smtClean="0"/>
              <a:t>Subjective Workload Assessment Technique (SWAT) (Reid &amp; Nygren, 1988)</a:t>
            </a:r>
          </a:p>
        </p:txBody>
      </p:sp>
      <p:sp>
        <p:nvSpPr>
          <p:cNvPr id="125956" name="Slide Number Placeholder 3"/>
          <p:cNvSpPr>
            <a:spLocks noGrp="1"/>
          </p:cNvSpPr>
          <p:nvPr>
            <p:ph type="sldNum" sz="quarter" idx="12"/>
          </p:nvPr>
        </p:nvSpPr>
        <p:spPr bwMode="auto">
          <a:ln>
            <a:round/>
            <a:headEnd/>
            <a:tailEnd/>
          </a:ln>
        </p:spPr>
        <p:txBody>
          <a:bodyPr/>
          <a:lstStyle/>
          <a:p>
            <a:fld id="{860EBBFF-7603-4BAC-BBA2-47FDFE4BFF05}" type="slidenum">
              <a:rPr lang="en-US" smtClean="0"/>
              <a:pPr/>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smtClean="0"/>
              <a:t>NASA TLX</a:t>
            </a:r>
          </a:p>
        </p:txBody>
      </p:sp>
      <p:sp>
        <p:nvSpPr>
          <p:cNvPr id="128003" name="Rectangle 3"/>
          <p:cNvSpPr>
            <a:spLocks noGrp="1" noChangeArrowheads="1"/>
          </p:cNvSpPr>
          <p:nvPr>
            <p:ph idx="1"/>
          </p:nvPr>
        </p:nvSpPr>
        <p:spPr>
          <a:xfrm>
            <a:off x="914400" y="1600200"/>
            <a:ext cx="7772400" cy="4876800"/>
          </a:xfrm>
        </p:spPr>
        <p:txBody>
          <a:bodyPr/>
          <a:lstStyle/>
          <a:p>
            <a:r>
              <a:rPr lang="en-US" sz="3000" dirty="0" smtClean="0"/>
              <a:t>Multi-dimension subjective workload rating technique</a:t>
            </a:r>
          </a:p>
          <a:p>
            <a:endParaRPr lang="en-US" sz="1000" dirty="0" smtClean="0"/>
          </a:p>
          <a:p>
            <a:r>
              <a:rPr lang="en-US" sz="3000" dirty="0" smtClean="0"/>
              <a:t>Workload defined as “cost incurred by human operators to achieve specific level of performance.”</a:t>
            </a:r>
          </a:p>
          <a:p>
            <a:endParaRPr lang="en-US" sz="1500" dirty="0" smtClean="0"/>
          </a:p>
          <a:p>
            <a:r>
              <a:rPr lang="en-US" sz="3000" dirty="0" smtClean="0"/>
              <a:t>Overall score is based on the weighted average of rating on 6 subscales</a:t>
            </a:r>
          </a:p>
        </p:txBody>
      </p:sp>
      <p:sp>
        <p:nvSpPr>
          <p:cNvPr id="128004" name="Slide Number Placeholder 3"/>
          <p:cNvSpPr>
            <a:spLocks noGrp="1"/>
          </p:cNvSpPr>
          <p:nvPr>
            <p:ph type="sldNum" sz="quarter" idx="12"/>
          </p:nvPr>
        </p:nvSpPr>
        <p:spPr bwMode="auto">
          <a:ln>
            <a:round/>
            <a:headEnd/>
            <a:tailEnd/>
          </a:ln>
        </p:spPr>
        <p:txBody>
          <a:bodyPr/>
          <a:lstStyle/>
          <a:p>
            <a:fld id="{7747F135-E98F-4564-9721-0794B417FFE3}" type="slidenum">
              <a:rPr lang="en-US" smtClean="0"/>
              <a:pPr/>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ChangeArrowheads="1"/>
          </p:cNvSpPr>
          <p:nvPr/>
        </p:nvSpPr>
        <p:spPr bwMode="auto">
          <a:xfrm>
            <a:off x="1116013" y="260350"/>
            <a:ext cx="2393950" cy="254000"/>
          </a:xfrm>
          <a:prstGeom prst="rect">
            <a:avLst/>
          </a:prstGeom>
          <a:noFill/>
          <a:ln w="9525">
            <a:solidFill>
              <a:srgbClr val="000000"/>
            </a:solidFill>
            <a:miter lim="800000"/>
            <a:headEnd/>
            <a:tailEnd/>
          </a:ln>
        </p:spPr>
        <p:txBody>
          <a:bodyPr/>
          <a:lstStyle/>
          <a:p>
            <a:endParaRPr lang="en-US"/>
          </a:p>
        </p:txBody>
      </p:sp>
      <p:sp>
        <p:nvSpPr>
          <p:cNvPr id="129027" name="Line 4"/>
          <p:cNvSpPr>
            <a:spLocks noChangeShapeType="1"/>
          </p:cNvSpPr>
          <p:nvPr/>
        </p:nvSpPr>
        <p:spPr bwMode="auto">
          <a:xfrm>
            <a:off x="1116013" y="514350"/>
            <a:ext cx="0" cy="6048375"/>
          </a:xfrm>
          <a:prstGeom prst="line">
            <a:avLst/>
          </a:prstGeom>
          <a:noFill/>
          <a:ln w="9525">
            <a:solidFill>
              <a:srgbClr val="000000"/>
            </a:solidFill>
            <a:round/>
            <a:headEnd/>
            <a:tailEnd/>
          </a:ln>
        </p:spPr>
        <p:txBody>
          <a:bodyPr/>
          <a:lstStyle/>
          <a:p>
            <a:endParaRPr lang="en-US"/>
          </a:p>
        </p:txBody>
      </p:sp>
      <p:sp>
        <p:nvSpPr>
          <p:cNvPr id="129028" name="Rectangle 5"/>
          <p:cNvSpPr>
            <a:spLocks noChangeArrowheads="1"/>
          </p:cNvSpPr>
          <p:nvPr/>
        </p:nvSpPr>
        <p:spPr bwMode="auto">
          <a:xfrm>
            <a:off x="3517900" y="260350"/>
            <a:ext cx="2393950" cy="247650"/>
          </a:xfrm>
          <a:prstGeom prst="rect">
            <a:avLst/>
          </a:prstGeom>
          <a:noFill/>
          <a:ln w="9525">
            <a:solidFill>
              <a:srgbClr val="000000"/>
            </a:solidFill>
            <a:miter lim="800000"/>
            <a:headEnd/>
            <a:tailEnd/>
          </a:ln>
        </p:spPr>
        <p:txBody>
          <a:bodyPr/>
          <a:lstStyle/>
          <a:p>
            <a:endParaRPr lang="en-US"/>
          </a:p>
        </p:txBody>
      </p:sp>
      <p:grpSp>
        <p:nvGrpSpPr>
          <p:cNvPr id="2" name="Group 6"/>
          <p:cNvGrpSpPr>
            <a:grpSpLocks/>
          </p:cNvGrpSpPr>
          <p:nvPr/>
        </p:nvGrpSpPr>
        <p:grpSpPr bwMode="auto">
          <a:xfrm>
            <a:off x="2068513" y="1465263"/>
            <a:ext cx="3989387" cy="534987"/>
            <a:chOff x="2895" y="3135"/>
            <a:chExt cx="4080" cy="630"/>
          </a:xfrm>
        </p:grpSpPr>
        <p:sp>
          <p:nvSpPr>
            <p:cNvPr id="129169" name="Line 7"/>
            <p:cNvSpPr>
              <a:spLocks noChangeShapeType="1"/>
            </p:cNvSpPr>
            <p:nvPr/>
          </p:nvSpPr>
          <p:spPr bwMode="auto">
            <a:xfrm>
              <a:off x="3510" y="3345"/>
              <a:ext cx="2880" cy="0"/>
            </a:xfrm>
            <a:prstGeom prst="line">
              <a:avLst/>
            </a:prstGeom>
            <a:noFill/>
            <a:ln w="9525">
              <a:solidFill>
                <a:srgbClr val="000000"/>
              </a:solidFill>
              <a:round/>
              <a:headEnd/>
              <a:tailEnd/>
            </a:ln>
          </p:spPr>
          <p:txBody>
            <a:bodyPr/>
            <a:lstStyle/>
            <a:p>
              <a:endParaRPr lang="en-US"/>
            </a:p>
          </p:txBody>
        </p:sp>
        <p:sp>
          <p:nvSpPr>
            <p:cNvPr id="129170" name="Text Box 8"/>
            <p:cNvSpPr txBox="1">
              <a:spLocks noChangeArrowheads="1"/>
            </p:cNvSpPr>
            <p:nvPr/>
          </p:nvSpPr>
          <p:spPr bwMode="auto">
            <a:xfrm>
              <a:off x="2895" y="3327"/>
              <a:ext cx="1260" cy="438"/>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Low</a:t>
              </a:r>
              <a:endParaRPr lang="en-US">
                <a:ea typeface="SimSun" pitchFamily="2" charset="-122"/>
              </a:endParaRPr>
            </a:p>
          </p:txBody>
        </p:sp>
        <p:sp>
          <p:nvSpPr>
            <p:cNvPr id="129171" name="Text Box 9"/>
            <p:cNvSpPr txBox="1">
              <a:spLocks noChangeArrowheads="1"/>
            </p:cNvSpPr>
            <p:nvPr/>
          </p:nvSpPr>
          <p:spPr bwMode="auto">
            <a:xfrm>
              <a:off x="5775" y="3342"/>
              <a:ext cx="1200" cy="363"/>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High</a:t>
              </a:r>
              <a:endParaRPr lang="en-US">
                <a:ea typeface="SimSun" pitchFamily="2" charset="-122"/>
              </a:endParaRPr>
            </a:p>
          </p:txBody>
        </p:sp>
        <p:sp>
          <p:nvSpPr>
            <p:cNvPr id="129172" name="Line 10"/>
            <p:cNvSpPr>
              <a:spLocks noChangeShapeType="1"/>
            </p:cNvSpPr>
            <p:nvPr/>
          </p:nvSpPr>
          <p:spPr bwMode="auto">
            <a:xfrm>
              <a:off x="3495" y="3180"/>
              <a:ext cx="0" cy="180"/>
            </a:xfrm>
            <a:prstGeom prst="line">
              <a:avLst/>
            </a:prstGeom>
            <a:noFill/>
            <a:ln w="9525">
              <a:solidFill>
                <a:srgbClr val="000000"/>
              </a:solidFill>
              <a:round/>
              <a:headEnd/>
              <a:tailEnd/>
            </a:ln>
          </p:spPr>
          <p:txBody>
            <a:bodyPr/>
            <a:lstStyle/>
            <a:p>
              <a:endParaRPr lang="en-US"/>
            </a:p>
          </p:txBody>
        </p:sp>
        <p:sp>
          <p:nvSpPr>
            <p:cNvPr id="129173" name="Line 11"/>
            <p:cNvSpPr>
              <a:spLocks noChangeShapeType="1"/>
            </p:cNvSpPr>
            <p:nvPr/>
          </p:nvSpPr>
          <p:spPr bwMode="auto">
            <a:xfrm>
              <a:off x="3630" y="3180"/>
              <a:ext cx="0" cy="180"/>
            </a:xfrm>
            <a:prstGeom prst="line">
              <a:avLst/>
            </a:prstGeom>
            <a:noFill/>
            <a:ln w="9525">
              <a:solidFill>
                <a:srgbClr val="000000"/>
              </a:solidFill>
              <a:round/>
              <a:headEnd/>
              <a:tailEnd/>
            </a:ln>
          </p:spPr>
          <p:txBody>
            <a:bodyPr/>
            <a:lstStyle/>
            <a:p>
              <a:endParaRPr lang="en-US"/>
            </a:p>
          </p:txBody>
        </p:sp>
        <p:sp>
          <p:nvSpPr>
            <p:cNvPr id="129174" name="Line 12"/>
            <p:cNvSpPr>
              <a:spLocks noChangeShapeType="1"/>
            </p:cNvSpPr>
            <p:nvPr/>
          </p:nvSpPr>
          <p:spPr bwMode="auto">
            <a:xfrm>
              <a:off x="3780" y="3180"/>
              <a:ext cx="0" cy="180"/>
            </a:xfrm>
            <a:prstGeom prst="line">
              <a:avLst/>
            </a:prstGeom>
            <a:noFill/>
            <a:ln w="9525">
              <a:solidFill>
                <a:srgbClr val="000000"/>
              </a:solidFill>
              <a:round/>
              <a:headEnd/>
              <a:tailEnd/>
            </a:ln>
          </p:spPr>
          <p:txBody>
            <a:bodyPr/>
            <a:lstStyle/>
            <a:p>
              <a:endParaRPr lang="en-US"/>
            </a:p>
          </p:txBody>
        </p:sp>
        <p:sp>
          <p:nvSpPr>
            <p:cNvPr id="129175" name="Line 13"/>
            <p:cNvSpPr>
              <a:spLocks noChangeShapeType="1"/>
            </p:cNvSpPr>
            <p:nvPr/>
          </p:nvSpPr>
          <p:spPr bwMode="auto">
            <a:xfrm>
              <a:off x="3930" y="3180"/>
              <a:ext cx="0" cy="180"/>
            </a:xfrm>
            <a:prstGeom prst="line">
              <a:avLst/>
            </a:prstGeom>
            <a:noFill/>
            <a:ln w="9525">
              <a:solidFill>
                <a:srgbClr val="000000"/>
              </a:solidFill>
              <a:round/>
              <a:headEnd/>
              <a:tailEnd/>
            </a:ln>
          </p:spPr>
          <p:txBody>
            <a:bodyPr/>
            <a:lstStyle/>
            <a:p>
              <a:endParaRPr lang="en-US"/>
            </a:p>
          </p:txBody>
        </p:sp>
        <p:sp>
          <p:nvSpPr>
            <p:cNvPr id="129176" name="Line 14"/>
            <p:cNvSpPr>
              <a:spLocks noChangeShapeType="1"/>
            </p:cNvSpPr>
            <p:nvPr/>
          </p:nvSpPr>
          <p:spPr bwMode="auto">
            <a:xfrm>
              <a:off x="4065" y="3180"/>
              <a:ext cx="0" cy="180"/>
            </a:xfrm>
            <a:prstGeom prst="line">
              <a:avLst/>
            </a:prstGeom>
            <a:noFill/>
            <a:ln w="9525">
              <a:solidFill>
                <a:srgbClr val="000000"/>
              </a:solidFill>
              <a:round/>
              <a:headEnd/>
              <a:tailEnd/>
            </a:ln>
          </p:spPr>
          <p:txBody>
            <a:bodyPr/>
            <a:lstStyle/>
            <a:p>
              <a:endParaRPr lang="en-US"/>
            </a:p>
          </p:txBody>
        </p:sp>
        <p:sp>
          <p:nvSpPr>
            <p:cNvPr id="129177" name="Line 15"/>
            <p:cNvSpPr>
              <a:spLocks noChangeShapeType="1"/>
            </p:cNvSpPr>
            <p:nvPr/>
          </p:nvSpPr>
          <p:spPr bwMode="auto">
            <a:xfrm>
              <a:off x="4200" y="3180"/>
              <a:ext cx="0" cy="180"/>
            </a:xfrm>
            <a:prstGeom prst="line">
              <a:avLst/>
            </a:prstGeom>
            <a:noFill/>
            <a:ln w="9525">
              <a:solidFill>
                <a:srgbClr val="000000"/>
              </a:solidFill>
              <a:round/>
              <a:headEnd/>
              <a:tailEnd/>
            </a:ln>
          </p:spPr>
          <p:txBody>
            <a:bodyPr/>
            <a:lstStyle/>
            <a:p>
              <a:endParaRPr lang="en-US"/>
            </a:p>
          </p:txBody>
        </p:sp>
        <p:sp>
          <p:nvSpPr>
            <p:cNvPr id="129178" name="Line 16"/>
            <p:cNvSpPr>
              <a:spLocks noChangeShapeType="1"/>
            </p:cNvSpPr>
            <p:nvPr/>
          </p:nvSpPr>
          <p:spPr bwMode="auto">
            <a:xfrm>
              <a:off x="4350" y="3180"/>
              <a:ext cx="0" cy="180"/>
            </a:xfrm>
            <a:prstGeom prst="line">
              <a:avLst/>
            </a:prstGeom>
            <a:noFill/>
            <a:ln w="9525">
              <a:solidFill>
                <a:srgbClr val="000000"/>
              </a:solidFill>
              <a:round/>
              <a:headEnd/>
              <a:tailEnd/>
            </a:ln>
          </p:spPr>
          <p:txBody>
            <a:bodyPr/>
            <a:lstStyle/>
            <a:p>
              <a:endParaRPr lang="en-US"/>
            </a:p>
          </p:txBody>
        </p:sp>
        <p:sp>
          <p:nvSpPr>
            <p:cNvPr id="129179" name="Line 17"/>
            <p:cNvSpPr>
              <a:spLocks noChangeShapeType="1"/>
            </p:cNvSpPr>
            <p:nvPr/>
          </p:nvSpPr>
          <p:spPr bwMode="auto">
            <a:xfrm>
              <a:off x="4500" y="3180"/>
              <a:ext cx="0" cy="180"/>
            </a:xfrm>
            <a:prstGeom prst="line">
              <a:avLst/>
            </a:prstGeom>
            <a:noFill/>
            <a:ln w="9525">
              <a:solidFill>
                <a:srgbClr val="000000"/>
              </a:solidFill>
              <a:round/>
              <a:headEnd/>
              <a:tailEnd/>
            </a:ln>
          </p:spPr>
          <p:txBody>
            <a:bodyPr/>
            <a:lstStyle/>
            <a:p>
              <a:endParaRPr lang="en-US"/>
            </a:p>
          </p:txBody>
        </p:sp>
        <p:sp>
          <p:nvSpPr>
            <p:cNvPr id="129180" name="Line 18"/>
            <p:cNvSpPr>
              <a:spLocks noChangeShapeType="1"/>
            </p:cNvSpPr>
            <p:nvPr/>
          </p:nvSpPr>
          <p:spPr bwMode="auto">
            <a:xfrm>
              <a:off x="4650" y="3180"/>
              <a:ext cx="0" cy="180"/>
            </a:xfrm>
            <a:prstGeom prst="line">
              <a:avLst/>
            </a:prstGeom>
            <a:noFill/>
            <a:ln w="9525">
              <a:solidFill>
                <a:srgbClr val="000000"/>
              </a:solidFill>
              <a:round/>
              <a:headEnd/>
              <a:tailEnd/>
            </a:ln>
          </p:spPr>
          <p:txBody>
            <a:bodyPr/>
            <a:lstStyle/>
            <a:p>
              <a:endParaRPr lang="en-US"/>
            </a:p>
          </p:txBody>
        </p:sp>
        <p:sp>
          <p:nvSpPr>
            <p:cNvPr id="129181" name="Line 19"/>
            <p:cNvSpPr>
              <a:spLocks noChangeShapeType="1"/>
            </p:cNvSpPr>
            <p:nvPr/>
          </p:nvSpPr>
          <p:spPr bwMode="auto">
            <a:xfrm>
              <a:off x="4785" y="3180"/>
              <a:ext cx="0" cy="180"/>
            </a:xfrm>
            <a:prstGeom prst="line">
              <a:avLst/>
            </a:prstGeom>
            <a:noFill/>
            <a:ln w="9525">
              <a:solidFill>
                <a:srgbClr val="000000"/>
              </a:solidFill>
              <a:round/>
              <a:headEnd/>
              <a:tailEnd/>
            </a:ln>
          </p:spPr>
          <p:txBody>
            <a:bodyPr/>
            <a:lstStyle/>
            <a:p>
              <a:endParaRPr lang="en-US"/>
            </a:p>
          </p:txBody>
        </p:sp>
        <p:sp>
          <p:nvSpPr>
            <p:cNvPr id="129182" name="Line 20"/>
            <p:cNvSpPr>
              <a:spLocks noChangeShapeType="1"/>
            </p:cNvSpPr>
            <p:nvPr/>
          </p:nvSpPr>
          <p:spPr bwMode="auto">
            <a:xfrm>
              <a:off x="4920" y="3135"/>
              <a:ext cx="0" cy="230"/>
            </a:xfrm>
            <a:prstGeom prst="line">
              <a:avLst/>
            </a:prstGeom>
            <a:noFill/>
            <a:ln w="9525">
              <a:solidFill>
                <a:srgbClr val="000000"/>
              </a:solidFill>
              <a:round/>
              <a:headEnd/>
              <a:tailEnd/>
            </a:ln>
          </p:spPr>
          <p:txBody>
            <a:bodyPr/>
            <a:lstStyle/>
            <a:p>
              <a:endParaRPr lang="en-US"/>
            </a:p>
          </p:txBody>
        </p:sp>
        <p:sp>
          <p:nvSpPr>
            <p:cNvPr id="129183" name="Line 21"/>
            <p:cNvSpPr>
              <a:spLocks noChangeShapeType="1"/>
            </p:cNvSpPr>
            <p:nvPr/>
          </p:nvSpPr>
          <p:spPr bwMode="auto">
            <a:xfrm>
              <a:off x="5055" y="3180"/>
              <a:ext cx="0" cy="180"/>
            </a:xfrm>
            <a:prstGeom prst="line">
              <a:avLst/>
            </a:prstGeom>
            <a:noFill/>
            <a:ln w="9525">
              <a:solidFill>
                <a:srgbClr val="000000"/>
              </a:solidFill>
              <a:round/>
              <a:headEnd/>
              <a:tailEnd/>
            </a:ln>
          </p:spPr>
          <p:txBody>
            <a:bodyPr/>
            <a:lstStyle/>
            <a:p>
              <a:endParaRPr lang="en-US"/>
            </a:p>
          </p:txBody>
        </p:sp>
        <p:sp>
          <p:nvSpPr>
            <p:cNvPr id="129184" name="Line 22"/>
            <p:cNvSpPr>
              <a:spLocks noChangeShapeType="1"/>
            </p:cNvSpPr>
            <p:nvPr/>
          </p:nvSpPr>
          <p:spPr bwMode="auto">
            <a:xfrm>
              <a:off x="5190" y="3180"/>
              <a:ext cx="0" cy="180"/>
            </a:xfrm>
            <a:prstGeom prst="line">
              <a:avLst/>
            </a:prstGeom>
            <a:noFill/>
            <a:ln w="9525">
              <a:solidFill>
                <a:srgbClr val="000000"/>
              </a:solidFill>
              <a:round/>
              <a:headEnd/>
              <a:tailEnd/>
            </a:ln>
          </p:spPr>
          <p:txBody>
            <a:bodyPr/>
            <a:lstStyle/>
            <a:p>
              <a:endParaRPr lang="en-US"/>
            </a:p>
          </p:txBody>
        </p:sp>
        <p:sp>
          <p:nvSpPr>
            <p:cNvPr id="129185" name="Line 23"/>
            <p:cNvSpPr>
              <a:spLocks noChangeShapeType="1"/>
            </p:cNvSpPr>
            <p:nvPr/>
          </p:nvSpPr>
          <p:spPr bwMode="auto">
            <a:xfrm>
              <a:off x="5340" y="3180"/>
              <a:ext cx="0" cy="180"/>
            </a:xfrm>
            <a:prstGeom prst="line">
              <a:avLst/>
            </a:prstGeom>
            <a:noFill/>
            <a:ln w="9525">
              <a:solidFill>
                <a:srgbClr val="000000"/>
              </a:solidFill>
              <a:round/>
              <a:headEnd/>
              <a:tailEnd/>
            </a:ln>
          </p:spPr>
          <p:txBody>
            <a:bodyPr/>
            <a:lstStyle/>
            <a:p>
              <a:endParaRPr lang="en-US"/>
            </a:p>
          </p:txBody>
        </p:sp>
        <p:sp>
          <p:nvSpPr>
            <p:cNvPr id="129186" name="Line 24"/>
            <p:cNvSpPr>
              <a:spLocks noChangeShapeType="1"/>
            </p:cNvSpPr>
            <p:nvPr/>
          </p:nvSpPr>
          <p:spPr bwMode="auto">
            <a:xfrm>
              <a:off x="5490" y="3180"/>
              <a:ext cx="0" cy="180"/>
            </a:xfrm>
            <a:prstGeom prst="line">
              <a:avLst/>
            </a:prstGeom>
            <a:noFill/>
            <a:ln w="9525">
              <a:solidFill>
                <a:srgbClr val="000000"/>
              </a:solidFill>
              <a:round/>
              <a:headEnd/>
              <a:tailEnd/>
            </a:ln>
          </p:spPr>
          <p:txBody>
            <a:bodyPr/>
            <a:lstStyle/>
            <a:p>
              <a:endParaRPr lang="en-US"/>
            </a:p>
          </p:txBody>
        </p:sp>
        <p:sp>
          <p:nvSpPr>
            <p:cNvPr id="129187" name="Line 25"/>
            <p:cNvSpPr>
              <a:spLocks noChangeShapeType="1"/>
            </p:cNvSpPr>
            <p:nvPr/>
          </p:nvSpPr>
          <p:spPr bwMode="auto">
            <a:xfrm>
              <a:off x="5625" y="3180"/>
              <a:ext cx="0" cy="180"/>
            </a:xfrm>
            <a:prstGeom prst="line">
              <a:avLst/>
            </a:prstGeom>
            <a:noFill/>
            <a:ln w="9525">
              <a:solidFill>
                <a:srgbClr val="000000"/>
              </a:solidFill>
              <a:round/>
              <a:headEnd/>
              <a:tailEnd/>
            </a:ln>
          </p:spPr>
          <p:txBody>
            <a:bodyPr/>
            <a:lstStyle/>
            <a:p>
              <a:endParaRPr lang="en-US"/>
            </a:p>
          </p:txBody>
        </p:sp>
        <p:sp>
          <p:nvSpPr>
            <p:cNvPr id="129188" name="Line 26"/>
            <p:cNvSpPr>
              <a:spLocks noChangeShapeType="1"/>
            </p:cNvSpPr>
            <p:nvPr/>
          </p:nvSpPr>
          <p:spPr bwMode="auto">
            <a:xfrm>
              <a:off x="5760" y="3180"/>
              <a:ext cx="0" cy="180"/>
            </a:xfrm>
            <a:prstGeom prst="line">
              <a:avLst/>
            </a:prstGeom>
            <a:noFill/>
            <a:ln w="9525">
              <a:solidFill>
                <a:srgbClr val="000000"/>
              </a:solidFill>
              <a:round/>
              <a:headEnd/>
              <a:tailEnd/>
            </a:ln>
          </p:spPr>
          <p:txBody>
            <a:bodyPr/>
            <a:lstStyle/>
            <a:p>
              <a:endParaRPr lang="en-US"/>
            </a:p>
          </p:txBody>
        </p:sp>
        <p:sp>
          <p:nvSpPr>
            <p:cNvPr id="129189" name="Line 27"/>
            <p:cNvSpPr>
              <a:spLocks noChangeShapeType="1"/>
            </p:cNvSpPr>
            <p:nvPr/>
          </p:nvSpPr>
          <p:spPr bwMode="auto">
            <a:xfrm>
              <a:off x="5925" y="3180"/>
              <a:ext cx="0" cy="180"/>
            </a:xfrm>
            <a:prstGeom prst="line">
              <a:avLst/>
            </a:prstGeom>
            <a:noFill/>
            <a:ln w="9525">
              <a:solidFill>
                <a:srgbClr val="000000"/>
              </a:solidFill>
              <a:round/>
              <a:headEnd/>
              <a:tailEnd/>
            </a:ln>
          </p:spPr>
          <p:txBody>
            <a:bodyPr/>
            <a:lstStyle/>
            <a:p>
              <a:endParaRPr lang="en-US"/>
            </a:p>
          </p:txBody>
        </p:sp>
        <p:sp>
          <p:nvSpPr>
            <p:cNvPr id="129190" name="Line 28"/>
            <p:cNvSpPr>
              <a:spLocks noChangeShapeType="1"/>
            </p:cNvSpPr>
            <p:nvPr/>
          </p:nvSpPr>
          <p:spPr bwMode="auto">
            <a:xfrm>
              <a:off x="6090" y="3180"/>
              <a:ext cx="0" cy="180"/>
            </a:xfrm>
            <a:prstGeom prst="line">
              <a:avLst/>
            </a:prstGeom>
            <a:noFill/>
            <a:ln w="9525">
              <a:solidFill>
                <a:srgbClr val="000000"/>
              </a:solidFill>
              <a:round/>
              <a:headEnd/>
              <a:tailEnd/>
            </a:ln>
          </p:spPr>
          <p:txBody>
            <a:bodyPr/>
            <a:lstStyle/>
            <a:p>
              <a:endParaRPr lang="en-US"/>
            </a:p>
          </p:txBody>
        </p:sp>
        <p:sp>
          <p:nvSpPr>
            <p:cNvPr id="129191" name="Line 29"/>
            <p:cNvSpPr>
              <a:spLocks noChangeShapeType="1"/>
            </p:cNvSpPr>
            <p:nvPr/>
          </p:nvSpPr>
          <p:spPr bwMode="auto">
            <a:xfrm>
              <a:off x="6225" y="3180"/>
              <a:ext cx="0" cy="180"/>
            </a:xfrm>
            <a:prstGeom prst="line">
              <a:avLst/>
            </a:prstGeom>
            <a:noFill/>
            <a:ln w="9525">
              <a:solidFill>
                <a:srgbClr val="000000"/>
              </a:solidFill>
              <a:round/>
              <a:headEnd/>
              <a:tailEnd/>
            </a:ln>
          </p:spPr>
          <p:txBody>
            <a:bodyPr/>
            <a:lstStyle/>
            <a:p>
              <a:endParaRPr lang="en-US"/>
            </a:p>
          </p:txBody>
        </p:sp>
        <p:sp>
          <p:nvSpPr>
            <p:cNvPr id="129192" name="Line 30"/>
            <p:cNvSpPr>
              <a:spLocks noChangeShapeType="1"/>
            </p:cNvSpPr>
            <p:nvPr/>
          </p:nvSpPr>
          <p:spPr bwMode="auto">
            <a:xfrm>
              <a:off x="6375" y="3180"/>
              <a:ext cx="0" cy="180"/>
            </a:xfrm>
            <a:prstGeom prst="line">
              <a:avLst/>
            </a:prstGeom>
            <a:noFill/>
            <a:ln w="9525">
              <a:solidFill>
                <a:srgbClr val="000000"/>
              </a:solidFill>
              <a:round/>
              <a:headEnd/>
              <a:tailEnd/>
            </a:ln>
          </p:spPr>
          <p:txBody>
            <a:bodyPr/>
            <a:lstStyle/>
            <a:p>
              <a:endParaRPr lang="en-US"/>
            </a:p>
          </p:txBody>
        </p:sp>
      </p:grpSp>
      <p:grpSp>
        <p:nvGrpSpPr>
          <p:cNvPr id="3" name="Group 31"/>
          <p:cNvGrpSpPr>
            <a:grpSpLocks/>
          </p:cNvGrpSpPr>
          <p:nvPr/>
        </p:nvGrpSpPr>
        <p:grpSpPr bwMode="auto">
          <a:xfrm>
            <a:off x="2068513" y="2389188"/>
            <a:ext cx="3989387" cy="534987"/>
            <a:chOff x="2895" y="3135"/>
            <a:chExt cx="4080" cy="630"/>
          </a:xfrm>
        </p:grpSpPr>
        <p:sp>
          <p:nvSpPr>
            <p:cNvPr id="129145" name="Line 32"/>
            <p:cNvSpPr>
              <a:spLocks noChangeShapeType="1"/>
            </p:cNvSpPr>
            <p:nvPr/>
          </p:nvSpPr>
          <p:spPr bwMode="auto">
            <a:xfrm>
              <a:off x="3510" y="3345"/>
              <a:ext cx="2880" cy="0"/>
            </a:xfrm>
            <a:prstGeom prst="line">
              <a:avLst/>
            </a:prstGeom>
            <a:noFill/>
            <a:ln w="9525">
              <a:solidFill>
                <a:srgbClr val="000000"/>
              </a:solidFill>
              <a:round/>
              <a:headEnd/>
              <a:tailEnd/>
            </a:ln>
          </p:spPr>
          <p:txBody>
            <a:bodyPr/>
            <a:lstStyle/>
            <a:p>
              <a:endParaRPr lang="en-US"/>
            </a:p>
          </p:txBody>
        </p:sp>
        <p:sp>
          <p:nvSpPr>
            <p:cNvPr id="129146" name="Text Box 33"/>
            <p:cNvSpPr txBox="1">
              <a:spLocks noChangeArrowheads="1"/>
            </p:cNvSpPr>
            <p:nvPr/>
          </p:nvSpPr>
          <p:spPr bwMode="auto">
            <a:xfrm>
              <a:off x="2895" y="3327"/>
              <a:ext cx="1260" cy="438"/>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Low</a:t>
              </a:r>
              <a:endParaRPr lang="en-US">
                <a:ea typeface="SimSun" pitchFamily="2" charset="-122"/>
              </a:endParaRPr>
            </a:p>
          </p:txBody>
        </p:sp>
        <p:sp>
          <p:nvSpPr>
            <p:cNvPr id="129147" name="Text Box 34"/>
            <p:cNvSpPr txBox="1">
              <a:spLocks noChangeArrowheads="1"/>
            </p:cNvSpPr>
            <p:nvPr/>
          </p:nvSpPr>
          <p:spPr bwMode="auto">
            <a:xfrm>
              <a:off x="5775" y="3342"/>
              <a:ext cx="1200" cy="363"/>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High</a:t>
              </a:r>
              <a:endParaRPr lang="en-US">
                <a:ea typeface="SimSun" pitchFamily="2" charset="-122"/>
              </a:endParaRPr>
            </a:p>
          </p:txBody>
        </p:sp>
        <p:sp>
          <p:nvSpPr>
            <p:cNvPr id="129148" name="Line 35"/>
            <p:cNvSpPr>
              <a:spLocks noChangeShapeType="1"/>
            </p:cNvSpPr>
            <p:nvPr/>
          </p:nvSpPr>
          <p:spPr bwMode="auto">
            <a:xfrm>
              <a:off x="3495" y="3180"/>
              <a:ext cx="0" cy="180"/>
            </a:xfrm>
            <a:prstGeom prst="line">
              <a:avLst/>
            </a:prstGeom>
            <a:noFill/>
            <a:ln w="9525">
              <a:solidFill>
                <a:srgbClr val="000000"/>
              </a:solidFill>
              <a:round/>
              <a:headEnd/>
              <a:tailEnd/>
            </a:ln>
          </p:spPr>
          <p:txBody>
            <a:bodyPr/>
            <a:lstStyle/>
            <a:p>
              <a:endParaRPr lang="en-US"/>
            </a:p>
          </p:txBody>
        </p:sp>
        <p:sp>
          <p:nvSpPr>
            <p:cNvPr id="129149" name="Line 36"/>
            <p:cNvSpPr>
              <a:spLocks noChangeShapeType="1"/>
            </p:cNvSpPr>
            <p:nvPr/>
          </p:nvSpPr>
          <p:spPr bwMode="auto">
            <a:xfrm>
              <a:off x="3630" y="3180"/>
              <a:ext cx="0" cy="180"/>
            </a:xfrm>
            <a:prstGeom prst="line">
              <a:avLst/>
            </a:prstGeom>
            <a:noFill/>
            <a:ln w="9525">
              <a:solidFill>
                <a:srgbClr val="000000"/>
              </a:solidFill>
              <a:round/>
              <a:headEnd/>
              <a:tailEnd/>
            </a:ln>
          </p:spPr>
          <p:txBody>
            <a:bodyPr/>
            <a:lstStyle/>
            <a:p>
              <a:endParaRPr lang="en-US"/>
            </a:p>
          </p:txBody>
        </p:sp>
        <p:sp>
          <p:nvSpPr>
            <p:cNvPr id="129150" name="Line 37"/>
            <p:cNvSpPr>
              <a:spLocks noChangeShapeType="1"/>
            </p:cNvSpPr>
            <p:nvPr/>
          </p:nvSpPr>
          <p:spPr bwMode="auto">
            <a:xfrm>
              <a:off x="3780" y="3180"/>
              <a:ext cx="0" cy="180"/>
            </a:xfrm>
            <a:prstGeom prst="line">
              <a:avLst/>
            </a:prstGeom>
            <a:noFill/>
            <a:ln w="9525">
              <a:solidFill>
                <a:srgbClr val="000000"/>
              </a:solidFill>
              <a:round/>
              <a:headEnd/>
              <a:tailEnd/>
            </a:ln>
          </p:spPr>
          <p:txBody>
            <a:bodyPr/>
            <a:lstStyle/>
            <a:p>
              <a:endParaRPr lang="en-US"/>
            </a:p>
          </p:txBody>
        </p:sp>
        <p:sp>
          <p:nvSpPr>
            <p:cNvPr id="129151" name="Line 38"/>
            <p:cNvSpPr>
              <a:spLocks noChangeShapeType="1"/>
            </p:cNvSpPr>
            <p:nvPr/>
          </p:nvSpPr>
          <p:spPr bwMode="auto">
            <a:xfrm>
              <a:off x="3930" y="3180"/>
              <a:ext cx="0" cy="180"/>
            </a:xfrm>
            <a:prstGeom prst="line">
              <a:avLst/>
            </a:prstGeom>
            <a:noFill/>
            <a:ln w="9525">
              <a:solidFill>
                <a:srgbClr val="000000"/>
              </a:solidFill>
              <a:round/>
              <a:headEnd/>
              <a:tailEnd/>
            </a:ln>
          </p:spPr>
          <p:txBody>
            <a:bodyPr/>
            <a:lstStyle/>
            <a:p>
              <a:endParaRPr lang="en-US"/>
            </a:p>
          </p:txBody>
        </p:sp>
        <p:sp>
          <p:nvSpPr>
            <p:cNvPr id="129152" name="Line 39"/>
            <p:cNvSpPr>
              <a:spLocks noChangeShapeType="1"/>
            </p:cNvSpPr>
            <p:nvPr/>
          </p:nvSpPr>
          <p:spPr bwMode="auto">
            <a:xfrm>
              <a:off x="4065" y="3180"/>
              <a:ext cx="0" cy="180"/>
            </a:xfrm>
            <a:prstGeom prst="line">
              <a:avLst/>
            </a:prstGeom>
            <a:noFill/>
            <a:ln w="9525">
              <a:solidFill>
                <a:srgbClr val="000000"/>
              </a:solidFill>
              <a:round/>
              <a:headEnd/>
              <a:tailEnd/>
            </a:ln>
          </p:spPr>
          <p:txBody>
            <a:bodyPr/>
            <a:lstStyle/>
            <a:p>
              <a:endParaRPr lang="en-US"/>
            </a:p>
          </p:txBody>
        </p:sp>
        <p:sp>
          <p:nvSpPr>
            <p:cNvPr id="129153" name="Line 40"/>
            <p:cNvSpPr>
              <a:spLocks noChangeShapeType="1"/>
            </p:cNvSpPr>
            <p:nvPr/>
          </p:nvSpPr>
          <p:spPr bwMode="auto">
            <a:xfrm>
              <a:off x="4200" y="3180"/>
              <a:ext cx="0" cy="180"/>
            </a:xfrm>
            <a:prstGeom prst="line">
              <a:avLst/>
            </a:prstGeom>
            <a:noFill/>
            <a:ln w="9525">
              <a:solidFill>
                <a:srgbClr val="000000"/>
              </a:solidFill>
              <a:round/>
              <a:headEnd/>
              <a:tailEnd/>
            </a:ln>
          </p:spPr>
          <p:txBody>
            <a:bodyPr/>
            <a:lstStyle/>
            <a:p>
              <a:endParaRPr lang="en-US"/>
            </a:p>
          </p:txBody>
        </p:sp>
        <p:sp>
          <p:nvSpPr>
            <p:cNvPr id="129154" name="Line 41"/>
            <p:cNvSpPr>
              <a:spLocks noChangeShapeType="1"/>
            </p:cNvSpPr>
            <p:nvPr/>
          </p:nvSpPr>
          <p:spPr bwMode="auto">
            <a:xfrm>
              <a:off x="4350" y="3180"/>
              <a:ext cx="0" cy="180"/>
            </a:xfrm>
            <a:prstGeom prst="line">
              <a:avLst/>
            </a:prstGeom>
            <a:noFill/>
            <a:ln w="9525">
              <a:solidFill>
                <a:srgbClr val="000000"/>
              </a:solidFill>
              <a:round/>
              <a:headEnd/>
              <a:tailEnd/>
            </a:ln>
          </p:spPr>
          <p:txBody>
            <a:bodyPr/>
            <a:lstStyle/>
            <a:p>
              <a:endParaRPr lang="en-US"/>
            </a:p>
          </p:txBody>
        </p:sp>
        <p:sp>
          <p:nvSpPr>
            <p:cNvPr id="129155" name="Line 42"/>
            <p:cNvSpPr>
              <a:spLocks noChangeShapeType="1"/>
            </p:cNvSpPr>
            <p:nvPr/>
          </p:nvSpPr>
          <p:spPr bwMode="auto">
            <a:xfrm>
              <a:off x="4500" y="3180"/>
              <a:ext cx="0" cy="180"/>
            </a:xfrm>
            <a:prstGeom prst="line">
              <a:avLst/>
            </a:prstGeom>
            <a:noFill/>
            <a:ln w="9525">
              <a:solidFill>
                <a:srgbClr val="000000"/>
              </a:solidFill>
              <a:round/>
              <a:headEnd/>
              <a:tailEnd/>
            </a:ln>
          </p:spPr>
          <p:txBody>
            <a:bodyPr/>
            <a:lstStyle/>
            <a:p>
              <a:endParaRPr lang="en-US"/>
            </a:p>
          </p:txBody>
        </p:sp>
        <p:sp>
          <p:nvSpPr>
            <p:cNvPr id="129156" name="Line 43"/>
            <p:cNvSpPr>
              <a:spLocks noChangeShapeType="1"/>
            </p:cNvSpPr>
            <p:nvPr/>
          </p:nvSpPr>
          <p:spPr bwMode="auto">
            <a:xfrm>
              <a:off x="4650" y="3180"/>
              <a:ext cx="0" cy="180"/>
            </a:xfrm>
            <a:prstGeom prst="line">
              <a:avLst/>
            </a:prstGeom>
            <a:noFill/>
            <a:ln w="9525">
              <a:solidFill>
                <a:srgbClr val="000000"/>
              </a:solidFill>
              <a:round/>
              <a:headEnd/>
              <a:tailEnd/>
            </a:ln>
          </p:spPr>
          <p:txBody>
            <a:bodyPr/>
            <a:lstStyle/>
            <a:p>
              <a:endParaRPr lang="en-US"/>
            </a:p>
          </p:txBody>
        </p:sp>
        <p:sp>
          <p:nvSpPr>
            <p:cNvPr id="129157" name="Line 44"/>
            <p:cNvSpPr>
              <a:spLocks noChangeShapeType="1"/>
            </p:cNvSpPr>
            <p:nvPr/>
          </p:nvSpPr>
          <p:spPr bwMode="auto">
            <a:xfrm>
              <a:off x="4785" y="3180"/>
              <a:ext cx="0" cy="180"/>
            </a:xfrm>
            <a:prstGeom prst="line">
              <a:avLst/>
            </a:prstGeom>
            <a:noFill/>
            <a:ln w="9525">
              <a:solidFill>
                <a:srgbClr val="000000"/>
              </a:solidFill>
              <a:round/>
              <a:headEnd/>
              <a:tailEnd/>
            </a:ln>
          </p:spPr>
          <p:txBody>
            <a:bodyPr/>
            <a:lstStyle/>
            <a:p>
              <a:endParaRPr lang="en-US"/>
            </a:p>
          </p:txBody>
        </p:sp>
        <p:sp>
          <p:nvSpPr>
            <p:cNvPr id="129158" name="Line 45"/>
            <p:cNvSpPr>
              <a:spLocks noChangeShapeType="1"/>
            </p:cNvSpPr>
            <p:nvPr/>
          </p:nvSpPr>
          <p:spPr bwMode="auto">
            <a:xfrm>
              <a:off x="4920" y="3135"/>
              <a:ext cx="0" cy="230"/>
            </a:xfrm>
            <a:prstGeom prst="line">
              <a:avLst/>
            </a:prstGeom>
            <a:noFill/>
            <a:ln w="9525">
              <a:solidFill>
                <a:srgbClr val="000000"/>
              </a:solidFill>
              <a:round/>
              <a:headEnd/>
              <a:tailEnd/>
            </a:ln>
          </p:spPr>
          <p:txBody>
            <a:bodyPr/>
            <a:lstStyle/>
            <a:p>
              <a:endParaRPr lang="en-US"/>
            </a:p>
          </p:txBody>
        </p:sp>
        <p:sp>
          <p:nvSpPr>
            <p:cNvPr id="129159" name="Line 46"/>
            <p:cNvSpPr>
              <a:spLocks noChangeShapeType="1"/>
            </p:cNvSpPr>
            <p:nvPr/>
          </p:nvSpPr>
          <p:spPr bwMode="auto">
            <a:xfrm>
              <a:off x="5055" y="3180"/>
              <a:ext cx="0" cy="180"/>
            </a:xfrm>
            <a:prstGeom prst="line">
              <a:avLst/>
            </a:prstGeom>
            <a:noFill/>
            <a:ln w="9525">
              <a:solidFill>
                <a:srgbClr val="000000"/>
              </a:solidFill>
              <a:round/>
              <a:headEnd/>
              <a:tailEnd/>
            </a:ln>
          </p:spPr>
          <p:txBody>
            <a:bodyPr/>
            <a:lstStyle/>
            <a:p>
              <a:endParaRPr lang="en-US"/>
            </a:p>
          </p:txBody>
        </p:sp>
        <p:sp>
          <p:nvSpPr>
            <p:cNvPr id="129160" name="Line 47"/>
            <p:cNvSpPr>
              <a:spLocks noChangeShapeType="1"/>
            </p:cNvSpPr>
            <p:nvPr/>
          </p:nvSpPr>
          <p:spPr bwMode="auto">
            <a:xfrm>
              <a:off x="5190" y="3180"/>
              <a:ext cx="0" cy="180"/>
            </a:xfrm>
            <a:prstGeom prst="line">
              <a:avLst/>
            </a:prstGeom>
            <a:noFill/>
            <a:ln w="9525">
              <a:solidFill>
                <a:srgbClr val="000000"/>
              </a:solidFill>
              <a:round/>
              <a:headEnd/>
              <a:tailEnd/>
            </a:ln>
          </p:spPr>
          <p:txBody>
            <a:bodyPr/>
            <a:lstStyle/>
            <a:p>
              <a:endParaRPr lang="en-US"/>
            </a:p>
          </p:txBody>
        </p:sp>
        <p:sp>
          <p:nvSpPr>
            <p:cNvPr id="129161" name="Line 48"/>
            <p:cNvSpPr>
              <a:spLocks noChangeShapeType="1"/>
            </p:cNvSpPr>
            <p:nvPr/>
          </p:nvSpPr>
          <p:spPr bwMode="auto">
            <a:xfrm>
              <a:off x="5340" y="3180"/>
              <a:ext cx="0" cy="180"/>
            </a:xfrm>
            <a:prstGeom prst="line">
              <a:avLst/>
            </a:prstGeom>
            <a:noFill/>
            <a:ln w="9525">
              <a:solidFill>
                <a:srgbClr val="000000"/>
              </a:solidFill>
              <a:round/>
              <a:headEnd/>
              <a:tailEnd/>
            </a:ln>
          </p:spPr>
          <p:txBody>
            <a:bodyPr/>
            <a:lstStyle/>
            <a:p>
              <a:endParaRPr lang="en-US"/>
            </a:p>
          </p:txBody>
        </p:sp>
        <p:sp>
          <p:nvSpPr>
            <p:cNvPr id="129162" name="Line 49"/>
            <p:cNvSpPr>
              <a:spLocks noChangeShapeType="1"/>
            </p:cNvSpPr>
            <p:nvPr/>
          </p:nvSpPr>
          <p:spPr bwMode="auto">
            <a:xfrm>
              <a:off x="5490" y="3180"/>
              <a:ext cx="0" cy="180"/>
            </a:xfrm>
            <a:prstGeom prst="line">
              <a:avLst/>
            </a:prstGeom>
            <a:noFill/>
            <a:ln w="9525">
              <a:solidFill>
                <a:srgbClr val="000000"/>
              </a:solidFill>
              <a:round/>
              <a:headEnd/>
              <a:tailEnd/>
            </a:ln>
          </p:spPr>
          <p:txBody>
            <a:bodyPr/>
            <a:lstStyle/>
            <a:p>
              <a:endParaRPr lang="en-US"/>
            </a:p>
          </p:txBody>
        </p:sp>
        <p:sp>
          <p:nvSpPr>
            <p:cNvPr id="129163" name="Line 50"/>
            <p:cNvSpPr>
              <a:spLocks noChangeShapeType="1"/>
            </p:cNvSpPr>
            <p:nvPr/>
          </p:nvSpPr>
          <p:spPr bwMode="auto">
            <a:xfrm>
              <a:off x="5625" y="3180"/>
              <a:ext cx="0" cy="180"/>
            </a:xfrm>
            <a:prstGeom prst="line">
              <a:avLst/>
            </a:prstGeom>
            <a:noFill/>
            <a:ln w="9525">
              <a:solidFill>
                <a:srgbClr val="000000"/>
              </a:solidFill>
              <a:round/>
              <a:headEnd/>
              <a:tailEnd/>
            </a:ln>
          </p:spPr>
          <p:txBody>
            <a:bodyPr/>
            <a:lstStyle/>
            <a:p>
              <a:endParaRPr lang="en-US"/>
            </a:p>
          </p:txBody>
        </p:sp>
        <p:sp>
          <p:nvSpPr>
            <p:cNvPr id="129164" name="Line 51"/>
            <p:cNvSpPr>
              <a:spLocks noChangeShapeType="1"/>
            </p:cNvSpPr>
            <p:nvPr/>
          </p:nvSpPr>
          <p:spPr bwMode="auto">
            <a:xfrm>
              <a:off x="5760" y="3180"/>
              <a:ext cx="0" cy="180"/>
            </a:xfrm>
            <a:prstGeom prst="line">
              <a:avLst/>
            </a:prstGeom>
            <a:noFill/>
            <a:ln w="9525">
              <a:solidFill>
                <a:srgbClr val="000000"/>
              </a:solidFill>
              <a:round/>
              <a:headEnd/>
              <a:tailEnd/>
            </a:ln>
          </p:spPr>
          <p:txBody>
            <a:bodyPr/>
            <a:lstStyle/>
            <a:p>
              <a:endParaRPr lang="en-US"/>
            </a:p>
          </p:txBody>
        </p:sp>
        <p:sp>
          <p:nvSpPr>
            <p:cNvPr id="129165" name="Line 52"/>
            <p:cNvSpPr>
              <a:spLocks noChangeShapeType="1"/>
            </p:cNvSpPr>
            <p:nvPr/>
          </p:nvSpPr>
          <p:spPr bwMode="auto">
            <a:xfrm>
              <a:off x="5925" y="3180"/>
              <a:ext cx="0" cy="180"/>
            </a:xfrm>
            <a:prstGeom prst="line">
              <a:avLst/>
            </a:prstGeom>
            <a:noFill/>
            <a:ln w="9525">
              <a:solidFill>
                <a:srgbClr val="000000"/>
              </a:solidFill>
              <a:round/>
              <a:headEnd/>
              <a:tailEnd/>
            </a:ln>
          </p:spPr>
          <p:txBody>
            <a:bodyPr/>
            <a:lstStyle/>
            <a:p>
              <a:endParaRPr lang="en-US"/>
            </a:p>
          </p:txBody>
        </p:sp>
        <p:sp>
          <p:nvSpPr>
            <p:cNvPr id="129166" name="Line 53"/>
            <p:cNvSpPr>
              <a:spLocks noChangeShapeType="1"/>
            </p:cNvSpPr>
            <p:nvPr/>
          </p:nvSpPr>
          <p:spPr bwMode="auto">
            <a:xfrm>
              <a:off x="6090" y="3180"/>
              <a:ext cx="0" cy="180"/>
            </a:xfrm>
            <a:prstGeom prst="line">
              <a:avLst/>
            </a:prstGeom>
            <a:noFill/>
            <a:ln w="9525">
              <a:solidFill>
                <a:srgbClr val="000000"/>
              </a:solidFill>
              <a:round/>
              <a:headEnd/>
              <a:tailEnd/>
            </a:ln>
          </p:spPr>
          <p:txBody>
            <a:bodyPr/>
            <a:lstStyle/>
            <a:p>
              <a:endParaRPr lang="en-US"/>
            </a:p>
          </p:txBody>
        </p:sp>
        <p:sp>
          <p:nvSpPr>
            <p:cNvPr id="129167" name="Line 54"/>
            <p:cNvSpPr>
              <a:spLocks noChangeShapeType="1"/>
            </p:cNvSpPr>
            <p:nvPr/>
          </p:nvSpPr>
          <p:spPr bwMode="auto">
            <a:xfrm>
              <a:off x="6225" y="3180"/>
              <a:ext cx="0" cy="180"/>
            </a:xfrm>
            <a:prstGeom prst="line">
              <a:avLst/>
            </a:prstGeom>
            <a:noFill/>
            <a:ln w="9525">
              <a:solidFill>
                <a:srgbClr val="000000"/>
              </a:solidFill>
              <a:round/>
              <a:headEnd/>
              <a:tailEnd/>
            </a:ln>
          </p:spPr>
          <p:txBody>
            <a:bodyPr/>
            <a:lstStyle/>
            <a:p>
              <a:endParaRPr lang="en-US"/>
            </a:p>
          </p:txBody>
        </p:sp>
        <p:sp>
          <p:nvSpPr>
            <p:cNvPr id="129168" name="Line 55"/>
            <p:cNvSpPr>
              <a:spLocks noChangeShapeType="1"/>
            </p:cNvSpPr>
            <p:nvPr/>
          </p:nvSpPr>
          <p:spPr bwMode="auto">
            <a:xfrm>
              <a:off x="6375" y="3180"/>
              <a:ext cx="0" cy="180"/>
            </a:xfrm>
            <a:prstGeom prst="line">
              <a:avLst/>
            </a:prstGeom>
            <a:noFill/>
            <a:ln w="9525">
              <a:solidFill>
                <a:srgbClr val="000000"/>
              </a:solidFill>
              <a:round/>
              <a:headEnd/>
              <a:tailEnd/>
            </a:ln>
          </p:spPr>
          <p:txBody>
            <a:bodyPr/>
            <a:lstStyle/>
            <a:p>
              <a:endParaRPr lang="en-US"/>
            </a:p>
          </p:txBody>
        </p:sp>
      </p:grpSp>
      <p:grpSp>
        <p:nvGrpSpPr>
          <p:cNvPr id="4" name="Group 56"/>
          <p:cNvGrpSpPr>
            <a:grpSpLocks/>
          </p:cNvGrpSpPr>
          <p:nvPr/>
        </p:nvGrpSpPr>
        <p:grpSpPr bwMode="auto">
          <a:xfrm>
            <a:off x="2068513" y="3314700"/>
            <a:ext cx="3989387" cy="534988"/>
            <a:chOff x="2895" y="3135"/>
            <a:chExt cx="4080" cy="630"/>
          </a:xfrm>
        </p:grpSpPr>
        <p:sp>
          <p:nvSpPr>
            <p:cNvPr id="129121" name="Line 57"/>
            <p:cNvSpPr>
              <a:spLocks noChangeShapeType="1"/>
            </p:cNvSpPr>
            <p:nvPr/>
          </p:nvSpPr>
          <p:spPr bwMode="auto">
            <a:xfrm>
              <a:off x="3510" y="3345"/>
              <a:ext cx="2880" cy="0"/>
            </a:xfrm>
            <a:prstGeom prst="line">
              <a:avLst/>
            </a:prstGeom>
            <a:noFill/>
            <a:ln w="9525">
              <a:solidFill>
                <a:srgbClr val="000000"/>
              </a:solidFill>
              <a:round/>
              <a:headEnd/>
              <a:tailEnd/>
            </a:ln>
          </p:spPr>
          <p:txBody>
            <a:bodyPr/>
            <a:lstStyle/>
            <a:p>
              <a:endParaRPr lang="en-US"/>
            </a:p>
          </p:txBody>
        </p:sp>
        <p:sp>
          <p:nvSpPr>
            <p:cNvPr id="129122" name="Text Box 58"/>
            <p:cNvSpPr txBox="1">
              <a:spLocks noChangeArrowheads="1"/>
            </p:cNvSpPr>
            <p:nvPr/>
          </p:nvSpPr>
          <p:spPr bwMode="auto">
            <a:xfrm>
              <a:off x="2895" y="3327"/>
              <a:ext cx="1260" cy="438"/>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Low</a:t>
              </a:r>
              <a:endParaRPr lang="en-US">
                <a:ea typeface="SimSun" pitchFamily="2" charset="-122"/>
              </a:endParaRPr>
            </a:p>
          </p:txBody>
        </p:sp>
        <p:sp>
          <p:nvSpPr>
            <p:cNvPr id="129123" name="Text Box 59"/>
            <p:cNvSpPr txBox="1">
              <a:spLocks noChangeArrowheads="1"/>
            </p:cNvSpPr>
            <p:nvPr/>
          </p:nvSpPr>
          <p:spPr bwMode="auto">
            <a:xfrm>
              <a:off x="5775" y="3342"/>
              <a:ext cx="1200" cy="363"/>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High</a:t>
              </a:r>
              <a:endParaRPr lang="en-US">
                <a:ea typeface="SimSun" pitchFamily="2" charset="-122"/>
              </a:endParaRPr>
            </a:p>
          </p:txBody>
        </p:sp>
        <p:sp>
          <p:nvSpPr>
            <p:cNvPr id="129124" name="Line 60"/>
            <p:cNvSpPr>
              <a:spLocks noChangeShapeType="1"/>
            </p:cNvSpPr>
            <p:nvPr/>
          </p:nvSpPr>
          <p:spPr bwMode="auto">
            <a:xfrm>
              <a:off x="3495" y="3180"/>
              <a:ext cx="0" cy="180"/>
            </a:xfrm>
            <a:prstGeom prst="line">
              <a:avLst/>
            </a:prstGeom>
            <a:noFill/>
            <a:ln w="9525">
              <a:solidFill>
                <a:srgbClr val="000000"/>
              </a:solidFill>
              <a:round/>
              <a:headEnd/>
              <a:tailEnd/>
            </a:ln>
          </p:spPr>
          <p:txBody>
            <a:bodyPr/>
            <a:lstStyle/>
            <a:p>
              <a:endParaRPr lang="en-US"/>
            </a:p>
          </p:txBody>
        </p:sp>
        <p:sp>
          <p:nvSpPr>
            <p:cNvPr id="129125" name="Line 61"/>
            <p:cNvSpPr>
              <a:spLocks noChangeShapeType="1"/>
            </p:cNvSpPr>
            <p:nvPr/>
          </p:nvSpPr>
          <p:spPr bwMode="auto">
            <a:xfrm>
              <a:off x="3630" y="3180"/>
              <a:ext cx="0" cy="180"/>
            </a:xfrm>
            <a:prstGeom prst="line">
              <a:avLst/>
            </a:prstGeom>
            <a:noFill/>
            <a:ln w="9525">
              <a:solidFill>
                <a:srgbClr val="000000"/>
              </a:solidFill>
              <a:round/>
              <a:headEnd/>
              <a:tailEnd/>
            </a:ln>
          </p:spPr>
          <p:txBody>
            <a:bodyPr/>
            <a:lstStyle/>
            <a:p>
              <a:endParaRPr lang="en-US"/>
            </a:p>
          </p:txBody>
        </p:sp>
        <p:sp>
          <p:nvSpPr>
            <p:cNvPr id="129126" name="Line 62"/>
            <p:cNvSpPr>
              <a:spLocks noChangeShapeType="1"/>
            </p:cNvSpPr>
            <p:nvPr/>
          </p:nvSpPr>
          <p:spPr bwMode="auto">
            <a:xfrm>
              <a:off x="3780" y="3180"/>
              <a:ext cx="0" cy="180"/>
            </a:xfrm>
            <a:prstGeom prst="line">
              <a:avLst/>
            </a:prstGeom>
            <a:noFill/>
            <a:ln w="9525">
              <a:solidFill>
                <a:srgbClr val="000000"/>
              </a:solidFill>
              <a:round/>
              <a:headEnd/>
              <a:tailEnd/>
            </a:ln>
          </p:spPr>
          <p:txBody>
            <a:bodyPr/>
            <a:lstStyle/>
            <a:p>
              <a:endParaRPr lang="en-US"/>
            </a:p>
          </p:txBody>
        </p:sp>
        <p:sp>
          <p:nvSpPr>
            <p:cNvPr id="129127" name="Line 63"/>
            <p:cNvSpPr>
              <a:spLocks noChangeShapeType="1"/>
            </p:cNvSpPr>
            <p:nvPr/>
          </p:nvSpPr>
          <p:spPr bwMode="auto">
            <a:xfrm>
              <a:off x="3930" y="3180"/>
              <a:ext cx="0" cy="180"/>
            </a:xfrm>
            <a:prstGeom prst="line">
              <a:avLst/>
            </a:prstGeom>
            <a:noFill/>
            <a:ln w="9525">
              <a:solidFill>
                <a:srgbClr val="000000"/>
              </a:solidFill>
              <a:round/>
              <a:headEnd/>
              <a:tailEnd/>
            </a:ln>
          </p:spPr>
          <p:txBody>
            <a:bodyPr/>
            <a:lstStyle/>
            <a:p>
              <a:endParaRPr lang="en-US"/>
            </a:p>
          </p:txBody>
        </p:sp>
        <p:sp>
          <p:nvSpPr>
            <p:cNvPr id="129128" name="Line 64"/>
            <p:cNvSpPr>
              <a:spLocks noChangeShapeType="1"/>
            </p:cNvSpPr>
            <p:nvPr/>
          </p:nvSpPr>
          <p:spPr bwMode="auto">
            <a:xfrm>
              <a:off x="4065" y="3180"/>
              <a:ext cx="0" cy="180"/>
            </a:xfrm>
            <a:prstGeom prst="line">
              <a:avLst/>
            </a:prstGeom>
            <a:noFill/>
            <a:ln w="9525">
              <a:solidFill>
                <a:srgbClr val="000000"/>
              </a:solidFill>
              <a:round/>
              <a:headEnd/>
              <a:tailEnd/>
            </a:ln>
          </p:spPr>
          <p:txBody>
            <a:bodyPr/>
            <a:lstStyle/>
            <a:p>
              <a:endParaRPr lang="en-US"/>
            </a:p>
          </p:txBody>
        </p:sp>
        <p:sp>
          <p:nvSpPr>
            <p:cNvPr id="129129" name="Line 65"/>
            <p:cNvSpPr>
              <a:spLocks noChangeShapeType="1"/>
            </p:cNvSpPr>
            <p:nvPr/>
          </p:nvSpPr>
          <p:spPr bwMode="auto">
            <a:xfrm>
              <a:off x="4200" y="3180"/>
              <a:ext cx="0" cy="180"/>
            </a:xfrm>
            <a:prstGeom prst="line">
              <a:avLst/>
            </a:prstGeom>
            <a:noFill/>
            <a:ln w="9525">
              <a:solidFill>
                <a:srgbClr val="000000"/>
              </a:solidFill>
              <a:round/>
              <a:headEnd/>
              <a:tailEnd/>
            </a:ln>
          </p:spPr>
          <p:txBody>
            <a:bodyPr/>
            <a:lstStyle/>
            <a:p>
              <a:endParaRPr lang="en-US"/>
            </a:p>
          </p:txBody>
        </p:sp>
        <p:sp>
          <p:nvSpPr>
            <p:cNvPr id="129130" name="Line 66"/>
            <p:cNvSpPr>
              <a:spLocks noChangeShapeType="1"/>
            </p:cNvSpPr>
            <p:nvPr/>
          </p:nvSpPr>
          <p:spPr bwMode="auto">
            <a:xfrm>
              <a:off x="4350" y="3180"/>
              <a:ext cx="0" cy="180"/>
            </a:xfrm>
            <a:prstGeom prst="line">
              <a:avLst/>
            </a:prstGeom>
            <a:noFill/>
            <a:ln w="9525">
              <a:solidFill>
                <a:srgbClr val="000000"/>
              </a:solidFill>
              <a:round/>
              <a:headEnd/>
              <a:tailEnd/>
            </a:ln>
          </p:spPr>
          <p:txBody>
            <a:bodyPr/>
            <a:lstStyle/>
            <a:p>
              <a:endParaRPr lang="en-US"/>
            </a:p>
          </p:txBody>
        </p:sp>
        <p:sp>
          <p:nvSpPr>
            <p:cNvPr id="129131" name="Line 67"/>
            <p:cNvSpPr>
              <a:spLocks noChangeShapeType="1"/>
            </p:cNvSpPr>
            <p:nvPr/>
          </p:nvSpPr>
          <p:spPr bwMode="auto">
            <a:xfrm>
              <a:off x="4500" y="3180"/>
              <a:ext cx="0" cy="180"/>
            </a:xfrm>
            <a:prstGeom prst="line">
              <a:avLst/>
            </a:prstGeom>
            <a:noFill/>
            <a:ln w="9525">
              <a:solidFill>
                <a:srgbClr val="000000"/>
              </a:solidFill>
              <a:round/>
              <a:headEnd/>
              <a:tailEnd/>
            </a:ln>
          </p:spPr>
          <p:txBody>
            <a:bodyPr/>
            <a:lstStyle/>
            <a:p>
              <a:endParaRPr lang="en-US"/>
            </a:p>
          </p:txBody>
        </p:sp>
        <p:sp>
          <p:nvSpPr>
            <p:cNvPr id="129132" name="Line 68"/>
            <p:cNvSpPr>
              <a:spLocks noChangeShapeType="1"/>
            </p:cNvSpPr>
            <p:nvPr/>
          </p:nvSpPr>
          <p:spPr bwMode="auto">
            <a:xfrm>
              <a:off x="4650" y="3180"/>
              <a:ext cx="0" cy="180"/>
            </a:xfrm>
            <a:prstGeom prst="line">
              <a:avLst/>
            </a:prstGeom>
            <a:noFill/>
            <a:ln w="9525">
              <a:solidFill>
                <a:srgbClr val="000000"/>
              </a:solidFill>
              <a:round/>
              <a:headEnd/>
              <a:tailEnd/>
            </a:ln>
          </p:spPr>
          <p:txBody>
            <a:bodyPr/>
            <a:lstStyle/>
            <a:p>
              <a:endParaRPr lang="en-US"/>
            </a:p>
          </p:txBody>
        </p:sp>
        <p:sp>
          <p:nvSpPr>
            <p:cNvPr id="129133" name="Line 69"/>
            <p:cNvSpPr>
              <a:spLocks noChangeShapeType="1"/>
            </p:cNvSpPr>
            <p:nvPr/>
          </p:nvSpPr>
          <p:spPr bwMode="auto">
            <a:xfrm>
              <a:off x="4785" y="3180"/>
              <a:ext cx="0" cy="180"/>
            </a:xfrm>
            <a:prstGeom prst="line">
              <a:avLst/>
            </a:prstGeom>
            <a:noFill/>
            <a:ln w="9525">
              <a:solidFill>
                <a:srgbClr val="000000"/>
              </a:solidFill>
              <a:round/>
              <a:headEnd/>
              <a:tailEnd/>
            </a:ln>
          </p:spPr>
          <p:txBody>
            <a:bodyPr/>
            <a:lstStyle/>
            <a:p>
              <a:endParaRPr lang="en-US"/>
            </a:p>
          </p:txBody>
        </p:sp>
        <p:sp>
          <p:nvSpPr>
            <p:cNvPr id="129134" name="Line 70"/>
            <p:cNvSpPr>
              <a:spLocks noChangeShapeType="1"/>
            </p:cNvSpPr>
            <p:nvPr/>
          </p:nvSpPr>
          <p:spPr bwMode="auto">
            <a:xfrm>
              <a:off x="4920" y="3135"/>
              <a:ext cx="0" cy="230"/>
            </a:xfrm>
            <a:prstGeom prst="line">
              <a:avLst/>
            </a:prstGeom>
            <a:noFill/>
            <a:ln w="9525">
              <a:solidFill>
                <a:srgbClr val="000000"/>
              </a:solidFill>
              <a:round/>
              <a:headEnd/>
              <a:tailEnd/>
            </a:ln>
          </p:spPr>
          <p:txBody>
            <a:bodyPr/>
            <a:lstStyle/>
            <a:p>
              <a:endParaRPr lang="en-US"/>
            </a:p>
          </p:txBody>
        </p:sp>
        <p:sp>
          <p:nvSpPr>
            <p:cNvPr id="129135" name="Line 71"/>
            <p:cNvSpPr>
              <a:spLocks noChangeShapeType="1"/>
            </p:cNvSpPr>
            <p:nvPr/>
          </p:nvSpPr>
          <p:spPr bwMode="auto">
            <a:xfrm>
              <a:off x="5055" y="3180"/>
              <a:ext cx="0" cy="180"/>
            </a:xfrm>
            <a:prstGeom prst="line">
              <a:avLst/>
            </a:prstGeom>
            <a:noFill/>
            <a:ln w="9525">
              <a:solidFill>
                <a:srgbClr val="000000"/>
              </a:solidFill>
              <a:round/>
              <a:headEnd/>
              <a:tailEnd/>
            </a:ln>
          </p:spPr>
          <p:txBody>
            <a:bodyPr/>
            <a:lstStyle/>
            <a:p>
              <a:endParaRPr lang="en-US"/>
            </a:p>
          </p:txBody>
        </p:sp>
        <p:sp>
          <p:nvSpPr>
            <p:cNvPr id="129136" name="Line 72"/>
            <p:cNvSpPr>
              <a:spLocks noChangeShapeType="1"/>
            </p:cNvSpPr>
            <p:nvPr/>
          </p:nvSpPr>
          <p:spPr bwMode="auto">
            <a:xfrm>
              <a:off x="5190" y="3180"/>
              <a:ext cx="0" cy="180"/>
            </a:xfrm>
            <a:prstGeom prst="line">
              <a:avLst/>
            </a:prstGeom>
            <a:noFill/>
            <a:ln w="9525">
              <a:solidFill>
                <a:srgbClr val="000000"/>
              </a:solidFill>
              <a:round/>
              <a:headEnd/>
              <a:tailEnd/>
            </a:ln>
          </p:spPr>
          <p:txBody>
            <a:bodyPr/>
            <a:lstStyle/>
            <a:p>
              <a:endParaRPr lang="en-US"/>
            </a:p>
          </p:txBody>
        </p:sp>
        <p:sp>
          <p:nvSpPr>
            <p:cNvPr id="129137" name="Line 73"/>
            <p:cNvSpPr>
              <a:spLocks noChangeShapeType="1"/>
            </p:cNvSpPr>
            <p:nvPr/>
          </p:nvSpPr>
          <p:spPr bwMode="auto">
            <a:xfrm>
              <a:off x="5340" y="3180"/>
              <a:ext cx="0" cy="180"/>
            </a:xfrm>
            <a:prstGeom prst="line">
              <a:avLst/>
            </a:prstGeom>
            <a:noFill/>
            <a:ln w="9525">
              <a:solidFill>
                <a:srgbClr val="000000"/>
              </a:solidFill>
              <a:round/>
              <a:headEnd/>
              <a:tailEnd/>
            </a:ln>
          </p:spPr>
          <p:txBody>
            <a:bodyPr/>
            <a:lstStyle/>
            <a:p>
              <a:endParaRPr lang="en-US"/>
            </a:p>
          </p:txBody>
        </p:sp>
        <p:sp>
          <p:nvSpPr>
            <p:cNvPr id="129138" name="Line 74"/>
            <p:cNvSpPr>
              <a:spLocks noChangeShapeType="1"/>
            </p:cNvSpPr>
            <p:nvPr/>
          </p:nvSpPr>
          <p:spPr bwMode="auto">
            <a:xfrm>
              <a:off x="5490" y="3180"/>
              <a:ext cx="0" cy="180"/>
            </a:xfrm>
            <a:prstGeom prst="line">
              <a:avLst/>
            </a:prstGeom>
            <a:noFill/>
            <a:ln w="9525">
              <a:solidFill>
                <a:srgbClr val="000000"/>
              </a:solidFill>
              <a:round/>
              <a:headEnd/>
              <a:tailEnd/>
            </a:ln>
          </p:spPr>
          <p:txBody>
            <a:bodyPr/>
            <a:lstStyle/>
            <a:p>
              <a:endParaRPr lang="en-US"/>
            </a:p>
          </p:txBody>
        </p:sp>
        <p:sp>
          <p:nvSpPr>
            <p:cNvPr id="129139" name="Line 75"/>
            <p:cNvSpPr>
              <a:spLocks noChangeShapeType="1"/>
            </p:cNvSpPr>
            <p:nvPr/>
          </p:nvSpPr>
          <p:spPr bwMode="auto">
            <a:xfrm>
              <a:off x="5625" y="3180"/>
              <a:ext cx="0" cy="180"/>
            </a:xfrm>
            <a:prstGeom prst="line">
              <a:avLst/>
            </a:prstGeom>
            <a:noFill/>
            <a:ln w="9525">
              <a:solidFill>
                <a:srgbClr val="000000"/>
              </a:solidFill>
              <a:round/>
              <a:headEnd/>
              <a:tailEnd/>
            </a:ln>
          </p:spPr>
          <p:txBody>
            <a:bodyPr/>
            <a:lstStyle/>
            <a:p>
              <a:endParaRPr lang="en-US"/>
            </a:p>
          </p:txBody>
        </p:sp>
        <p:sp>
          <p:nvSpPr>
            <p:cNvPr id="129140" name="Line 76"/>
            <p:cNvSpPr>
              <a:spLocks noChangeShapeType="1"/>
            </p:cNvSpPr>
            <p:nvPr/>
          </p:nvSpPr>
          <p:spPr bwMode="auto">
            <a:xfrm>
              <a:off x="5760" y="3180"/>
              <a:ext cx="0" cy="180"/>
            </a:xfrm>
            <a:prstGeom prst="line">
              <a:avLst/>
            </a:prstGeom>
            <a:noFill/>
            <a:ln w="9525">
              <a:solidFill>
                <a:srgbClr val="000000"/>
              </a:solidFill>
              <a:round/>
              <a:headEnd/>
              <a:tailEnd/>
            </a:ln>
          </p:spPr>
          <p:txBody>
            <a:bodyPr/>
            <a:lstStyle/>
            <a:p>
              <a:endParaRPr lang="en-US"/>
            </a:p>
          </p:txBody>
        </p:sp>
        <p:sp>
          <p:nvSpPr>
            <p:cNvPr id="129141" name="Line 77"/>
            <p:cNvSpPr>
              <a:spLocks noChangeShapeType="1"/>
            </p:cNvSpPr>
            <p:nvPr/>
          </p:nvSpPr>
          <p:spPr bwMode="auto">
            <a:xfrm>
              <a:off x="5925" y="3180"/>
              <a:ext cx="0" cy="180"/>
            </a:xfrm>
            <a:prstGeom prst="line">
              <a:avLst/>
            </a:prstGeom>
            <a:noFill/>
            <a:ln w="9525">
              <a:solidFill>
                <a:srgbClr val="000000"/>
              </a:solidFill>
              <a:round/>
              <a:headEnd/>
              <a:tailEnd/>
            </a:ln>
          </p:spPr>
          <p:txBody>
            <a:bodyPr/>
            <a:lstStyle/>
            <a:p>
              <a:endParaRPr lang="en-US"/>
            </a:p>
          </p:txBody>
        </p:sp>
        <p:sp>
          <p:nvSpPr>
            <p:cNvPr id="129142" name="Line 78"/>
            <p:cNvSpPr>
              <a:spLocks noChangeShapeType="1"/>
            </p:cNvSpPr>
            <p:nvPr/>
          </p:nvSpPr>
          <p:spPr bwMode="auto">
            <a:xfrm>
              <a:off x="6090" y="3180"/>
              <a:ext cx="0" cy="180"/>
            </a:xfrm>
            <a:prstGeom prst="line">
              <a:avLst/>
            </a:prstGeom>
            <a:noFill/>
            <a:ln w="9525">
              <a:solidFill>
                <a:srgbClr val="000000"/>
              </a:solidFill>
              <a:round/>
              <a:headEnd/>
              <a:tailEnd/>
            </a:ln>
          </p:spPr>
          <p:txBody>
            <a:bodyPr/>
            <a:lstStyle/>
            <a:p>
              <a:endParaRPr lang="en-US"/>
            </a:p>
          </p:txBody>
        </p:sp>
        <p:sp>
          <p:nvSpPr>
            <p:cNvPr id="129143" name="Line 79"/>
            <p:cNvSpPr>
              <a:spLocks noChangeShapeType="1"/>
            </p:cNvSpPr>
            <p:nvPr/>
          </p:nvSpPr>
          <p:spPr bwMode="auto">
            <a:xfrm>
              <a:off x="6225" y="3180"/>
              <a:ext cx="0" cy="180"/>
            </a:xfrm>
            <a:prstGeom prst="line">
              <a:avLst/>
            </a:prstGeom>
            <a:noFill/>
            <a:ln w="9525">
              <a:solidFill>
                <a:srgbClr val="000000"/>
              </a:solidFill>
              <a:round/>
              <a:headEnd/>
              <a:tailEnd/>
            </a:ln>
          </p:spPr>
          <p:txBody>
            <a:bodyPr/>
            <a:lstStyle/>
            <a:p>
              <a:endParaRPr lang="en-US"/>
            </a:p>
          </p:txBody>
        </p:sp>
        <p:sp>
          <p:nvSpPr>
            <p:cNvPr id="129144" name="Line 80"/>
            <p:cNvSpPr>
              <a:spLocks noChangeShapeType="1"/>
            </p:cNvSpPr>
            <p:nvPr/>
          </p:nvSpPr>
          <p:spPr bwMode="auto">
            <a:xfrm>
              <a:off x="6375" y="3180"/>
              <a:ext cx="0" cy="180"/>
            </a:xfrm>
            <a:prstGeom prst="line">
              <a:avLst/>
            </a:prstGeom>
            <a:noFill/>
            <a:ln w="9525">
              <a:solidFill>
                <a:srgbClr val="000000"/>
              </a:solidFill>
              <a:round/>
              <a:headEnd/>
              <a:tailEnd/>
            </a:ln>
          </p:spPr>
          <p:txBody>
            <a:bodyPr/>
            <a:lstStyle/>
            <a:p>
              <a:endParaRPr lang="en-US"/>
            </a:p>
          </p:txBody>
        </p:sp>
      </p:grpSp>
      <p:grpSp>
        <p:nvGrpSpPr>
          <p:cNvPr id="5" name="Group 81"/>
          <p:cNvGrpSpPr>
            <a:grpSpLocks/>
          </p:cNvGrpSpPr>
          <p:nvPr/>
        </p:nvGrpSpPr>
        <p:grpSpPr bwMode="auto">
          <a:xfrm>
            <a:off x="2068513" y="4230688"/>
            <a:ext cx="3989387" cy="534987"/>
            <a:chOff x="2895" y="3135"/>
            <a:chExt cx="4080" cy="630"/>
          </a:xfrm>
        </p:grpSpPr>
        <p:sp>
          <p:nvSpPr>
            <p:cNvPr id="129097" name="Line 82"/>
            <p:cNvSpPr>
              <a:spLocks noChangeShapeType="1"/>
            </p:cNvSpPr>
            <p:nvPr/>
          </p:nvSpPr>
          <p:spPr bwMode="auto">
            <a:xfrm>
              <a:off x="3510" y="3345"/>
              <a:ext cx="2880" cy="0"/>
            </a:xfrm>
            <a:prstGeom prst="line">
              <a:avLst/>
            </a:prstGeom>
            <a:noFill/>
            <a:ln w="9525">
              <a:solidFill>
                <a:srgbClr val="000000"/>
              </a:solidFill>
              <a:round/>
              <a:headEnd/>
              <a:tailEnd/>
            </a:ln>
          </p:spPr>
          <p:txBody>
            <a:bodyPr/>
            <a:lstStyle/>
            <a:p>
              <a:endParaRPr lang="en-US"/>
            </a:p>
          </p:txBody>
        </p:sp>
        <p:sp>
          <p:nvSpPr>
            <p:cNvPr id="129098" name="Text Box 83"/>
            <p:cNvSpPr txBox="1">
              <a:spLocks noChangeArrowheads="1"/>
            </p:cNvSpPr>
            <p:nvPr/>
          </p:nvSpPr>
          <p:spPr bwMode="auto">
            <a:xfrm>
              <a:off x="2895" y="3327"/>
              <a:ext cx="1260" cy="438"/>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Perfect</a:t>
              </a:r>
              <a:endParaRPr lang="en-US">
                <a:ea typeface="SimSun" pitchFamily="2" charset="-122"/>
              </a:endParaRPr>
            </a:p>
          </p:txBody>
        </p:sp>
        <p:sp>
          <p:nvSpPr>
            <p:cNvPr id="129099" name="Text Box 84"/>
            <p:cNvSpPr txBox="1">
              <a:spLocks noChangeArrowheads="1"/>
            </p:cNvSpPr>
            <p:nvPr/>
          </p:nvSpPr>
          <p:spPr bwMode="auto">
            <a:xfrm>
              <a:off x="5775" y="3342"/>
              <a:ext cx="1200" cy="363"/>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Failure</a:t>
              </a:r>
              <a:endParaRPr lang="en-US">
                <a:ea typeface="SimSun" pitchFamily="2" charset="-122"/>
              </a:endParaRPr>
            </a:p>
          </p:txBody>
        </p:sp>
        <p:sp>
          <p:nvSpPr>
            <p:cNvPr id="129100" name="Line 85"/>
            <p:cNvSpPr>
              <a:spLocks noChangeShapeType="1"/>
            </p:cNvSpPr>
            <p:nvPr/>
          </p:nvSpPr>
          <p:spPr bwMode="auto">
            <a:xfrm>
              <a:off x="3495" y="3180"/>
              <a:ext cx="0" cy="180"/>
            </a:xfrm>
            <a:prstGeom prst="line">
              <a:avLst/>
            </a:prstGeom>
            <a:noFill/>
            <a:ln w="9525">
              <a:solidFill>
                <a:srgbClr val="000000"/>
              </a:solidFill>
              <a:round/>
              <a:headEnd/>
              <a:tailEnd/>
            </a:ln>
          </p:spPr>
          <p:txBody>
            <a:bodyPr/>
            <a:lstStyle/>
            <a:p>
              <a:endParaRPr lang="en-US"/>
            </a:p>
          </p:txBody>
        </p:sp>
        <p:sp>
          <p:nvSpPr>
            <p:cNvPr id="129101" name="Line 86"/>
            <p:cNvSpPr>
              <a:spLocks noChangeShapeType="1"/>
            </p:cNvSpPr>
            <p:nvPr/>
          </p:nvSpPr>
          <p:spPr bwMode="auto">
            <a:xfrm>
              <a:off x="3630" y="3180"/>
              <a:ext cx="0" cy="180"/>
            </a:xfrm>
            <a:prstGeom prst="line">
              <a:avLst/>
            </a:prstGeom>
            <a:noFill/>
            <a:ln w="9525">
              <a:solidFill>
                <a:srgbClr val="000000"/>
              </a:solidFill>
              <a:round/>
              <a:headEnd/>
              <a:tailEnd/>
            </a:ln>
          </p:spPr>
          <p:txBody>
            <a:bodyPr/>
            <a:lstStyle/>
            <a:p>
              <a:endParaRPr lang="en-US"/>
            </a:p>
          </p:txBody>
        </p:sp>
        <p:sp>
          <p:nvSpPr>
            <p:cNvPr id="129102" name="Line 87"/>
            <p:cNvSpPr>
              <a:spLocks noChangeShapeType="1"/>
            </p:cNvSpPr>
            <p:nvPr/>
          </p:nvSpPr>
          <p:spPr bwMode="auto">
            <a:xfrm>
              <a:off x="3780" y="3180"/>
              <a:ext cx="0" cy="180"/>
            </a:xfrm>
            <a:prstGeom prst="line">
              <a:avLst/>
            </a:prstGeom>
            <a:noFill/>
            <a:ln w="9525">
              <a:solidFill>
                <a:srgbClr val="000000"/>
              </a:solidFill>
              <a:round/>
              <a:headEnd/>
              <a:tailEnd/>
            </a:ln>
          </p:spPr>
          <p:txBody>
            <a:bodyPr/>
            <a:lstStyle/>
            <a:p>
              <a:endParaRPr lang="en-US"/>
            </a:p>
          </p:txBody>
        </p:sp>
        <p:sp>
          <p:nvSpPr>
            <p:cNvPr id="129103" name="Line 88"/>
            <p:cNvSpPr>
              <a:spLocks noChangeShapeType="1"/>
            </p:cNvSpPr>
            <p:nvPr/>
          </p:nvSpPr>
          <p:spPr bwMode="auto">
            <a:xfrm>
              <a:off x="3930" y="3180"/>
              <a:ext cx="0" cy="180"/>
            </a:xfrm>
            <a:prstGeom prst="line">
              <a:avLst/>
            </a:prstGeom>
            <a:noFill/>
            <a:ln w="9525">
              <a:solidFill>
                <a:srgbClr val="000000"/>
              </a:solidFill>
              <a:round/>
              <a:headEnd/>
              <a:tailEnd/>
            </a:ln>
          </p:spPr>
          <p:txBody>
            <a:bodyPr/>
            <a:lstStyle/>
            <a:p>
              <a:endParaRPr lang="en-US"/>
            </a:p>
          </p:txBody>
        </p:sp>
        <p:sp>
          <p:nvSpPr>
            <p:cNvPr id="129104" name="Line 89"/>
            <p:cNvSpPr>
              <a:spLocks noChangeShapeType="1"/>
            </p:cNvSpPr>
            <p:nvPr/>
          </p:nvSpPr>
          <p:spPr bwMode="auto">
            <a:xfrm>
              <a:off x="4065" y="3180"/>
              <a:ext cx="0" cy="180"/>
            </a:xfrm>
            <a:prstGeom prst="line">
              <a:avLst/>
            </a:prstGeom>
            <a:noFill/>
            <a:ln w="9525">
              <a:solidFill>
                <a:srgbClr val="000000"/>
              </a:solidFill>
              <a:round/>
              <a:headEnd/>
              <a:tailEnd/>
            </a:ln>
          </p:spPr>
          <p:txBody>
            <a:bodyPr/>
            <a:lstStyle/>
            <a:p>
              <a:endParaRPr lang="en-US"/>
            </a:p>
          </p:txBody>
        </p:sp>
        <p:sp>
          <p:nvSpPr>
            <p:cNvPr id="129105" name="Line 90"/>
            <p:cNvSpPr>
              <a:spLocks noChangeShapeType="1"/>
            </p:cNvSpPr>
            <p:nvPr/>
          </p:nvSpPr>
          <p:spPr bwMode="auto">
            <a:xfrm>
              <a:off x="4200" y="3180"/>
              <a:ext cx="0" cy="180"/>
            </a:xfrm>
            <a:prstGeom prst="line">
              <a:avLst/>
            </a:prstGeom>
            <a:noFill/>
            <a:ln w="9525">
              <a:solidFill>
                <a:srgbClr val="000000"/>
              </a:solidFill>
              <a:round/>
              <a:headEnd/>
              <a:tailEnd/>
            </a:ln>
          </p:spPr>
          <p:txBody>
            <a:bodyPr/>
            <a:lstStyle/>
            <a:p>
              <a:endParaRPr lang="en-US"/>
            </a:p>
          </p:txBody>
        </p:sp>
        <p:sp>
          <p:nvSpPr>
            <p:cNvPr id="129106" name="Line 91"/>
            <p:cNvSpPr>
              <a:spLocks noChangeShapeType="1"/>
            </p:cNvSpPr>
            <p:nvPr/>
          </p:nvSpPr>
          <p:spPr bwMode="auto">
            <a:xfrm>
              <a:off x="4350" y="3180"/>
              <a:ext cx="0" cy="180"/>
            </a:xfrm>
            <a:prstGeom prst="line">
              <a:avLst/>
            </a:prstGeom>
            <a:noFill/>
            <a:ln w="9525">
              <a:solidFill>
                <a:srgbClr val="000000"/>
              </a:solidFill>
              <a:round/>
              <a:headEnd/>
              <a:tailEnd/>
            </a:ln>
          </p:spPr>
          <p:txBody>
            <a:bodyPr/>
            <a:lstStyle/>
            <a:p>
              <a:endParaRPr lang="en-US"/>
            </a:p>
          </p:txBody>
        </p:sp>
        <p:sp>
          <p:nvSpPr>
            <p:cNvPr id="129107" name="Line 92"/>
            <p:cNvSpPr>
              <a:spLocks noChangeShapeType="1"/>
            </p:cNvSpPr>
            <p:nvPr/>
          </p:nvSpPr>
          <p:spPr bwMode="auto">
            <a:xfrm>
              <a:off x="4500" y="3180"/>
              <a:ext cx="0" cy="180"/>
            </a:xfrm>
            <a:prstGeom prst="line">
              <a:avLst/>
            </a:prstGeom>
            <a:noFill/>
            <a:ln w="9525">
              <a:solidFill>
                <a:srgbClr val="000000"/>
              </a:solidFill>
              <a:round/>
              <a:headEnd/>
              <a:tailEnd/>
            </a:ln>
          </p:spPr>
          <p:txBody>
            <a:bodyPr/>
            <a:lstStyle/>
            <a:p>
              <a:endParaRPr lang="en-US"/>
            </a:p>
          </p:txBody>
        </p:sp>
        <p:sp>
          <p:nvSpPr>
            <p:cNvPr id="129108" name="Line 93"/>
            <p:cNvSpPr>
              <a:spLocks noChangeShapeType="1"/>
            </p:cNvSpPr>
            <p:nvPr/>
          </p:nvSpPr>
          <p:spPr bwMode="auto">
            <a:xfrm>
              <a:off x="4650" y="3180"/>
              <a:ext cx="0" cy="180"/>
            </a:xfrm>
            <a:prstGeom prst="line">
              <a:avLst/>
            </a:prstGeom>
            <a:noFill/>
            <a:ln w="9525">
              <a:solidFill>
                <a:srgbClr val="000000"/>
              </a:solidFill>
              <a:round/>
              <a:headEnd/>
              <a:tailEnd/>
            </a:ln>
          </p:spPr>
          <p:txBody>
            <a:bodyPr/>
            <a:lstStyle/>
            <a:p>
              <a:endParaRPr lang="en-US"/>
            </a:p>
          </p:txBody>
        </p:sp>
        <p:sp>
          <p:nvSpPr>
            <p:cNvPr id="129109" name="Line 94"/>
            <p:cNvSpPr>
              <a:spLocks noChangeShapeType="1"/>
            </p:cNvSpPr>
            <p:nvPr/>
          </p:nvSpPr>
          <p:spPr bwMode="auto">
            <a:xfrm>
              <a:off x="4785" y="3180"/>
              <a:ext cx="0" cy="180"/>
            </a:xfrm>
            <a:prstGeom prst="line">
              <a:avLst/>
            </a:prstGeom>
            <a:noFill/>
            <a:ln w="9525">
              <a:solidFill>
                <a:srgbClr val="000000"/>
              </a:solidFill>
              <a:round/>
              <a:headEnd/>
              <a:tailEnd/>
            </a:ln>
          </p:spPr>
          <p:txBody>
            <a:bodyPr/>
            <a:lstStyle/>
            <a:p>
              <a:endParaRPr lang="en-US"/>
            </a:p>
          </p:txBody>
        </p:sp>
        <p:sp>
          <p:nvSpPr>
            <p:cNvPr id="129110" name="Line 95"/>
            <p:cNvSpPr>
              <a:spLocks noChangeShapeType="1"/>
            </p:cNvSpPr>
            <p:nvPr/>
          </p:nvSpPr>
          <p:spPr bwMode="auto">
            <a:xfrm>
              <a:off x="4920" y="3135"/>
              <a:ext cx="0" cy="230"/>
            </a:xfrm>
            <a:prstGeom prst="line">
              <a:avLst/>
            </a:prstGeom>
            <a:noFill/>
            <a:ln w="9525">
              <a:solidFill>
                <a:srgbClr val="000000"/>
              </a:solidFill>
              <a:round/>
              <a:headEnd/>
              <a:tailEnd/>
            </a:ln>
          </p:spPr>
          <p:txBody>
            <a:bodyPr/>
            <a:lstStyle/>
            <a:p>
              <a:endParaRPr lang="en-US"/>
            </a:p>
          </p:txBody>
        </p:sp>
        <p:sp>
          <p:nvSpPr>
            <p:cNvPr id="129111" name="Line 96"/>
            <p:cNvSpPr>
              <a:spLocks noChangeShapeType="1"/>
            </p:cNvSpPr>
            <p:nvPr/>
          </p:nvSpPr>
          <p:spPr bwMode="auto">
            <a:xfrm>
              <a:off x="5055" y="3180"/>
              <a:ext cx="0" cy="180"/>
            </a:xfrm>
            <a:prstGeom prst="line">
              <a:avLst/>
            </a:prstGeom>
            <a:noFill/>
            <a:ln w="9525">
              <a:solidFill>
                <a:srgbClr val="000000"/>
              </a:solidFill>
              <a:round/>
              <a:headEnd/>
              <a:tailEnd/>
            </a:ln>
          </p:spPr>
          <p:txBody>
            <a:bodyPr/>
            <a:lstStyle/>
            <a:p>
              <a:endParaRPr lang="en-US"/>
            </a:p>
          </p:txBody>
        </p:sp>
        <p:sp>
          <p:nvSpPr>
            <p:cNvPr id="129112" name="Line 97"/>
            <p:cNvSpPr>
              <a:spLocks noChangeShapeType="1"/>
            </p:cNvSpPr>
            <p:nvPr/>
          </p:nvSpPr>
          <p:spPr bwMode="auto">
            <a:xfrm>
              <a:off x="5190" y="3180"/>
              <a:ext cx="0" cy="180"/>
            </a:xfrm>
            <a:prstGeom prst="line">
              <a:avLst/>
            </a:prstGeom>
            <a:noFill/>
            <a:ln w="9525">
              <a:solidFill>
                <a:srgbClr val="000000"/>
              </a:solidFill>
              <a:round/>
              <a:headEnd/>
              <a:tailEnd/>
            </a:ln>
          </p:spPr>
          <p:txBody>
            <a:bodyPr/>
            <a:lstStyle/>
            <a:p>
              <a:endParaRPr lang="en-US"/>
            </a:p>
          </p:txBody>
        </p:sp>
        <p:sp>
          <p:nvSpPr>
            <p:cNvPr id="129113" name="Line 98"/>
            <p:cNvSpPr>
              <a:spLocks noChangeShapeType="1"/>
            </p:cNvSpPr>
            <p:nvPr/>
          </p:nvSpPr>
          <p:spPr bwMode="auto">
            <a:xfrm>
              <a:off x="5340" y="3180"/>
              <a:ext cx="0" cy="180"/>
            </a:xfrm>
            <a:prstGeom prst="line">
              <a:avLst/>
            </a:prstGeom>
            <a:noFill/>
            <a:ln w="9525">
              <a:solidFill>
                <a:srgbClr val="000000"/>
              </a:solidFill>
              <a:round/>
              <a:headEnd/>
              <a:tailEnd/>
            </a:ln>
          </p:spPr>
          <p:txBody>
            <a:bodyPr/>
            <a:lstStyle/>
            <a:p>
              <a:endParaRPr lang="en-US"/>
            </a:p>
          </p:txBody>
        </p:sp>
        <p:sp>
          <p:nvSpPr>
            <p:cNvPr id="129114" name="Line 99"/>
            <p:cNvSpPr>
              <a:spLocks noChangeShapeType="1"/>
            </p:cNvSpPr>
            <p:nvPr/>
          </p:nvSpPr>
          <p:spPr bwMode="auto">
            <a:xfrm>
              <a:off x="5490" y="3180"/>
              <a:ext cx="0" cy="180"/>
            </a:xfrm>
            <a:prstGeom prst="line">
              <a:avLst/>
            </a:prstGeom>
            <a:noFill/>
            <a:ln w="9525">
              <a:solidFill>
                <a:srgbClr val="000000"/>
              </a:solidFill>
              <a:round/>
              <a:headEnd/>
              <a:tailEnd/>
            </a:ln>
          </p:spPr>
          <p:txBody>
            <a:bodyPr/>
            <a:lstStyle/>
            <a:p>
              <a:endParaRPr lang="en-US"/>
            </a:p>
          </p:txBody>
        </p:sp>
        <p:sp>
          <p:nvSpPr>
            <p:cNvPr id="129115" name="Line 100"/>
            <p:cNvSpPr>
              <a:spLocks noChangeShapeType="1"/>
            </p:cNvSpPr>
            <p:nvPr/>
          </p:nvSpPr>
          <p:spPr bwMode="auto">
            <a:xfrm>
              <a:off x="5625" y="3180"/>
              <a:ext cx="0" cy="180"/>
            </a:xfrm>
            <a:prstGeom prst="line">
              <a:avLst/>
            </a:prstGeom>
            <a:noFill/>
            <a:ln w="9525">
              <a:solidFill>
                <a:srgbClr val="000000"/>
              </a:solidFill>
              <a:round/>
              <a:headEnd/>
              <a:tailEnd/>
            </a:ln>
          </p:spPr>
          <p:txBody>
            <a:bodyPr/>
            <a:lstStyle/>
            <a:p>
              <a:endParaRPr lang="en-US"/>
            </a:p>
          </p:txBody>
        </p:sp>
        <p:sp>
          <p:nvSpPr>
            <p:cNvPr id="129116" name="Line 101"/>
            <p:cNvSpPr>
              <a:spLocks noChangeShapeType="1"/>
            </p:cNvSpPr>
            <p:nvPr/>
          </p:nvSpPr>
          <p:spPr bwMode="auto">
            <a:xfrm>
              <a:off x="5760" y="3180"/>
              <a:ext cx="0" cy="180"/>
            </a:xfrm>
            <a:prstGeom prst="line">
              <a:avLst/>
            </a:prstGeom>
            <a:noFill/>
            <a:ln w="9525">
              <a:solidFill>
                <a:srgbClr val="000000"/>
              </a:solidFill>
              <a:round/>
              <a:headEnd/>
              <a:tailEnd/>
            </a:ln>
          </p:spPr>
          <p:txBody>
            <a:bodyPr/>
            <a:lstStyle/>
            <a:p>
              <a:endParaRPr lang="en-US"/>
            </a:p>
          </p:txBody>
        </p:sp>
        <p:sp>
          <p:nvSpPr>
            <p:cNvPr id="129117" name="Line 102"/>
            <p:cNvSpPr>
              <a:spLocks noChangeShapeType="1"/>
            </p:cNvSpPr>
            <p:nvPr/>
          </p:nvSpPr>
          <p:spPr bwMode="auto">
            <a:xfrm>
              <a:off x="5925" y="3180"/>
              <a:ext cx="0" cy="180"/>
            </a:xfrm>
            <a:prstGeom prst="line">
              <a:avLst/>
            </a:prstGeom>
            <a:noFill/>
            <a:ln w="9525">
              <a:solidFill>
                <a:srgbClr val="000000"/>
              </a:solidFill>
              <a:round/>
              <a:headEnd/>
              <a:tailEnd/>
            </a:ln>
          </p:spPr>
          <p:txBody>
            <a:bodyPr/>
            <a:lstStyle/>
            <a:p>
              <a:endParaRPr lang="en-US"/>
            </a:p>
          </p:txBody>
        </p:sp>
        <p:sp>
          <p:nvSpPr>
            <p:cNvPr id="129118" name="Line 103"/>
            <p:cNvSpPr>
              <a:spLocks noChangeShapeType="1"/>
            </p:cNvSpPr>
            <p:nvPr/>
          </p:nvSpPr>
          <p:spPr bwMode="auto">
            <a:xfrm>
              <a:off x="6090" y="3180"/>
              <a:ext cx="0" cy="180"/>
            </a:xfrm>
            <a:prstGeom prst="line">
              <a:avLst/>
            </a:prstGeom>
            <a:noFill/>
            <a:ln w="9525">
              <a:solidFill>
                <a:srgbClr val="000000"/>
              </a:solidFill>
              <a:round/>
              <a:headEnd/>
              <a:tailEnd/>
            </a:ln>
          </p:spPr>
          <p:txBody>
            <a:bodyPr/>
            <a:lstStyle/>
            <a:p>
              <a:endParaRPr lang="en-US"/>
            </a:p>
          </p:txBody>
        </p:sp>
        <p:sp>
          <p:nvSpPr>
            <p:cNvPr id="129119" name="Line 104"/>
            <p:cNvSpPr>
              <a:spLocks noChangeShapeType="1"/>
            </p:cNvSpPr>
            <p:nvPr/>
          </p:nvSpPr>
          <p:spPr bwMode="auto">
            <a:xfrm>
              <a:off x="6225" y="3180"/>
              <a:ext cx="0" cy="180"/>
            </a:xfrm>
            <a:prstGeom prst="line">
              <a:avLst/>
            </a:prstGeom>
            <a:noFill/>
            <a:ln w="9525">
              <a:solidFill>
                <a:srgbClr val="000000"/>
              </a:solidFill>
              <a:round/>
              <a:headEnd/>
              <a:tailEnd/>
            </a:ln>
          </p:spPr>
          <p:txBody>
            <a:bodyPr/>
            <a:lstStyle/>
            <a:p>
              <a:endParaRPr lang="en-US"/>
            </a:p>
          </p:txBody>
        </p:sp>
        <p:sp>
          <p:nvSpPr>
            <p:cNvPr id="129120" name="Line 105"/>
            <p:cNvSpPr>
              <a:spLocks noChangeShapeType="1"/>
            </p:cNvSpPr>
            <p:nvPr/>
          </p:nvSpPr>
          <p:spPr bwMode="auto">
            <a:xfrm>
              <a:off x="6375" y="3180"/>
              <a:ext cx="0" cy="180"/>
            </a:xfrm>
            <a:prstGeom prst="line">
              <a:avLst/>
            </a:prstGeom>
            <a:noFill/>
            <a:ln w="9525">
              <a:solidFill>
                <a:srgbClr val="000000"/>
              </a:solidFill>
              <a:round/>
              <a:headEnd/>
              <a:tailEnd/>
            </a:ln>
          </p:spPr>
          <p:txBody>
            <a:bodyPr/>
            <a:lstStyle/>
            <a:p>
              <a:endParaRPr lang="en-US"/>
            </a:p>
          </p:txBody>
        </p:sp>
      </p:grpSp>
      <p:grpSp>
        <p:nvGrpSpPr>
          <p:cNvPr id="6" name="Group 106"/>
          <p:cNvGrpSpPr>
            <a:grpSpLocks/>
          </p:cNvGrpSpPr>
          <p:nvPr/>
        </p:nvGrpSpPr>
        <p:grpSpPr bwMode="auto">
          <a:xfrm>
            <a:off x="2068513" y="5146675"/>
            <a:ext cx="3989387" cy="534988"/>
            <a:chOff x="2895" y="3135"/>
            <a:chExt cx="4080" cy="630"/>
          </a:xfrm>
        </p:grpSpPr>
        <p:sp>
          <p:nvSpPr>
            <p:cNvPr id="129073" name="Line 107"/>
            <p:cNvSpPr>
              <a:spLocks noChangeShapeType="1"/>
            </p:cNvSpPr>
            <p:nvPr/>
          </p:nvSpPr>
          <p:spPr bwMode="auto">
            <a:xfrm>
              <a:off x="3510" y="3345"/>
              <a:ext cx="2880" cy="0"/>
            </a:xfrm>
            <a:prstGeom prst="line">
              <a:avLst/>
            </a:prstGeom>
            <a:noFill/>
            <a:ln w="9525">
              <a:solidFill>
                <a:srgbClr val="000000"/>
              </a:solidFill>
              <a:round/>
              <a:headEnd/>
              <a:tailEnd/>
            </a:ln>
          </p:spPr>
          <p:txBody>
            <a:bodyPr/>
            <a:lstStyle/>
            <a:p>
              <a:endParaRPr lang="en-US"/>
            </a:p>
          </p:txBody>
        </p:sp>
        <p:sp>
          <p:nvSpPr>
            <p:cNvPr id="129074" name="Text Box 108"/>
            <p:cNvSpPr txBox="1">
              <a:spLocks noChangeArrowheads="1"/>
            </p:cNvSpPr>
            <p:nvPr/>
          </p:nvSpPr>
          <p:spPr bwMode="auto">
            <a:xfrm>
              <a:off x="2895" y="3327"/>
              <a:ext cx="1260" cy="438"/>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Low</a:t>
              </a:r>
              <a:endParaRPr lang="en-US">
                <a:ea typeface="SimSun" pitchFamily="2" charset="-122"/>
              </a:endParaRPr>
            </a:p>
          </p:txBody>
        </p:sp>
        <p:sp>
          <p:nvSpPr>
            <p:cNvPr id="129075" name="Text Box 109"/>
            <p:cNvSpPr txBox="1">
              <a:spLocks noChangeArrowheads="1"/>
            </p:cNvSpPr>
            <p:nvPr/>
          </p:nvSpPr>
          <p:spPr bwMode="auto">
            <a:xfrm>
              <a:off x="5775" y="3342"/>
              <a:ext cx="1200" cy="363"/>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High</a:t>
              </a:r>
              <a:endParaRPr lang="en-US">
                <a:ea typeface="SimSun" pitchFamily="2" charset="-122"/>
              </a:endParaRPr>
            </a:p>
          </p:txBody>
        </p:sp>
        <p:sp>
          <p:nvSpPr>
            <p:cNvPr id="129076" name="Line 110"/>
            <p:cNvSpPr>
              <a:spLocks noChangeShapeType="1"/>
            </p:cNvSpPr>
            <p:nvPr/>
          </p:nvSpPr>
          <p:spPr bwMode="auto">
            <a:xfrm>
              <a:off x="3495" y="3180"/>
              <a:ext cx="0" cy="180"/>
            </a:xfrm>
            <a:prstGeom prst="line">
              <a:avLst/>
            </a:prstGeom>
            <a:noFill/>
            <a:ln w="9525">
              <a:solidFill>
                <a:srgbClr val="000000"/>
              </a:solidFill>
              <a:round/>
              <a:headEnd/>
              <a:tailEnd/>
            </a:ln>
          </p:spPr>
          <p:txBody>
            <a:bodyPr/>
            <a:lstStyle/>
            <a:p>
              <a:endParaRPr lang="en-US"/>
            </a:p>
          </p:txBody>
        </p:sp>
        <p:sp>
          <p:nvSpPr>
            <p:cNvPr id="129077" name="Line 111"/>
            <p:cNvSpPr>
              <a:spLocks noChangeShapeType="1"/>
            </p:cNvSpPr>
            <p:nvPr/>
          </p:nvSpPr>
          <p:spPr bwMode="auto">
            <a:xfrm>
              <a:off x="3630" y="3180"/>
              <a:ext cx="0" cy="180"/>
            </a:xfrm>
            <a:prstGeom prst="line">
              <a:avLst/>
            </a:prstGeom>
            <a:noFill/>
            <a:ln w="9525">
              <a:solidFill>
                <a:srgbClr val="000000"/>
              </a:solidFill>
              <a:round/>
              <a:headEnd/>
              <a:tailEnd/>
            </a:ln>
          </p:spPr>
          <p:txBody>
            <a:bodyPr/>
            <a:lstStyle/>
            <a:p>
              <a:endParaRPr lang="en-US"/>
            </a:p>
          </p:txBody>
        </p:sp>
        <p:sp>
          <p:nvSpPr>
            <p:cNvPr id="129078" name="Line 112"/>
            <p:cNvSpPr>
              <a:spLocks noChangeShapeType="1"/>
            </p:cNvSpPr>
            <p:nvPr/>
          </p:nvSpPr>
          <p:spPr bwMode="auto">
            <a:xfrm>
              <a:off x="3780" y="3180"/>
              <a:ext cx="0" cy="180"/>
            </a:xfrm>
            <a:prstGeom prst="line">
              <a:avLst/>
            </a:prstGeom>
            <a:noFill/>
            <a:ln w="9525">
              <a:solidFill>
                <a:srgbClr val="000000"/>
              </a:solidFill>
              <a:round/>
              <a:headEnd/>
              <a:tailEnd/>
            </a:ln>
          </p:spPr>
          <p:txBody>
            <a:bodyPr/>
            <a:lstStyle/>
            <a:p>
              <a:endParaRPr lang="en-US"/>
            </a:p>
          </p:txBody>
        </p:sp>
        <p:sp>
          <p:nvSpPr>
            <p:cNvPr id="129079" name="Line 113"/>
            <p:cNvSpPr>
              <a:spLocks noChangeShapeType="1"/>
            </p:cNvSpPr>
            <p:nvPr/>
          </p:nvSpPr>
          <p:spPr bwMode="auto">
            <a:xfrm>
              <a:off x="3930" y="3180"/>
              <a:ext cx="0" cy="180"/>
            </a:xfrm>
            <a:prstGeom prst="line">
              <a:avLst/>
            </a:prstGeom>
            <a:noFill/>
            <a:ln w="9525">
              <a:solidFill>
                <a:srgbClr val="000000"/>
              </a:solidFill>
              <a:round/>
              <a:headEnd/>
              <a:tailEnd/>
            </a:ln>
          </p:spPr>
          <p:txBody>
            <a:bodyPr/>
            <a:lstStyle/>
            <a:p>
              <a:endParaRPr lang="en-US"/>
            </a:p>
          </p:txBody>
        </p:sp>
        <p:sp>
          <p:nvSpPr>
            <p:cNvPr id="129080" name="Line 114"/>
            <p:cNvSpPr>
              <a:spLocks noChangeShapeType="1"/>
            </p:cNvSpPr>
            <p:nvPr/>
          </p:nvSpPr>
          <p:spPr bwMode="auto">
            <a:xfrm>
              <a:off x="4065" y="3180"/>
              <a:ext cx="0" cy="180"/>
            </a:xfrm>
            <a:prstGeom prst="line">
              <a:avLst/>
            </a:prstGeom>
            <a:noFill/>
            <a:ln w="9525">
              <a:solidFill>
                <a:srgbClr val="000000"/>
              </a:solidFill>
              <a:round/>
              <a:headEnd/>
              <a:tailEnd/>
            </a:ln>
          </p:spPr>
          <p:txBody>
            <a:bodyPr/>
            <a:lstStyle/>
            <a:p>
              <a:endParaRPr lang="en-US"/>
            </a:p>
          </p:txBody>
        </p:sp>
        <p:sp>
          <p:nvSpPr>
            <p:cNvPr id="129081" name="Line 115"/>
            <p:cNvSpPr>
              <a:spLocks noChangeShapeType="1"/>
            </p:cNvSpPr>
            <p:nvPr/>
          </p:nvSpPr>
          <p:spPr bwMode="auto">
            <a:xfrm>
              <a:off x="4200" y="3180"/>
              <a:ext cx="0" cy="180"/>
            </a:xfrm>
            <a:prstGeom prst="line">
              <a:avLst/>
            </a:prstGeom>
            <a:noFill/>
            <a:ln w="9525">
              <a:solidFill>
                <a:srgbClr val="000000"/>
              </a:solidFill>
              <a:round/>
              <a:headEnd/>
              <a:tailEnd/>
            </a:ln>
          </p:spPr>
          <p:txBody>
            <a:bodyPr/>
            <a:lstStyle/>
            <a:p>
              <a:endParaRPr lang="en-US"/>
            </a:p>
          </p:txBody>
        </p:sp>
        <p:sp>
          <p:nvSpPr>
            <p:cNvPr id="129082" name="Line 116"/>
            <p:cNvSpPr>
              <a:spLocks noChangeShapeType="1"/>
            </p:cNvSpPr>
            <p:nvPr/>
          </p:nvSpPr>
          <p:spPr bwMode="auto">
            <a:xfrm>
              <a:off x="4350" y="3180"/>
              <a:ext cx="0" cy="180"/>
            </a:xfrm>
            <a:prstGeom prst="line">
              <a:avLst/>
            </a:prstGeom>
            <a:noFill/>
            <a:ln w="9525">
              <a:solidFill>
                <a:srgbClr val="000000"/>
              </a:solidFill>
              <a:round/>
              <a:headEnd/>
              <a:tailEnd/>
            </a:ln>
          </p:spPr>
          <p:txBody>
            <a:bodyPr/>
            <a:lstStyle/>
            <a:p>
              <a:endParaRPr lang="en-US"/>
            </a:p>
          </p:txBody>
        </p:sp>
        <p:sp>
          <p:nvSpPr>
            <p:cNvPr id="129083" name="Line 117"/>
            <p:cNvSpPr>
              <a:spLocks noChangeShapeType="1"/>
            </p:cNvSpPr>
            <p:nvPr/>
          </p:nvSpPr>
          <p:spPr bwMode="auto">
            <a:xfrm>
              <a:off x="4500" y="3180"/>
              <a:ext cx="0" cy="180"/>
            </a:xfrm>
            <a:prstGeom prst="line">
              <a:avLst/>
            </a:prstGeom>
            <a:noFill/>
            <a:ln w="9525">
              <a:solidFill>
                <a:srgbClr val="000000"/>
              </a:solidFill>
              <a:round/>
              <a:headEnd/>
              <a:tailEnd/>
            </a:ln>
          </p:spPr>
          <p:txBody>
            <a:bodyPr/>
            <a:lstStyle/>
            <a:p>
              <a:endParaRPr lang="en-US"/>
            </a:p>
          </p:txBody>
        </p:sp>
        <p:sp>
          <p:nvSpPr>
            <p:cNvPr id="129084" name="Line 118"/>
            <p:cNvSpPr>
              <a:spLocks noChangeShapeType="1"/>
            </p:cNvSpPr>
            <p:nvPr/>
          </p:nvSpPr>
          <p:spPr bwMode="auto">
            <a:xfrm>
              <a:off x="4650" y="3180"/>
              <a:ext cx="0" cy="180"/>
            </a:xfrm>
            <a:prstGeom prst="line">
              <a:avLst/>
            </a:prstGeom>
            <a:noFill/>
            <a:ln w="9525">
              <a:solidFill>
                <a:srgbClr val="000000"/>
              </a:solidFill>
              <a:round/>
              <a:headEnd/>
              <a:tailEnd/>
            </a:ln>
          </p:spPr>
          <p:txBody>
            <a:bodyPr/>
            <a:lstStyle/>
            <a:p>
              <a:endParaRPr lang="en-US"/>
            </a:p>
          </p:txBody>
        </p:sp>
        <p:sp>
          <p:nvSpPr>
            <p:cNvPr id="129085" name="Line 119"/>
            <p:cNvSpPr>
              <a:spLocks noChangeShapeType="1"/>
            </p:cNvSpPr>
            <p:nvPr/>
          </p:nvSpPr>
          <p:spPr bwMode="auto">
            <a:xfrm>
              <a:off x="4785" y="3180"/>
              <a:ext cx="0" cy="180"/>
            </a:xfrm>
            <a:prstGeom prst="line">
              <a:avLst/>
            </a:prstGeom>
            <a:noFill/>
            <a:ln w="9525">
              <a:solidFill>
                <a:srgbClr val="000000"/>
              </a:solidFill>
              <a:round/>
              <a:headEnd/>
              <a:tailEnd/>
            </a:ln>
          </p:spPr>
          <p:txBody>
            <a:bodyPr/>
            <a:lstStyle/>
            <a:p>
              <a:endParaRPr lang="en-US"/>
            </a:p>
          </p:txBody>
        </p:sp>
        <p:sp>
          <p:nvSpPr>
            <p:cNvPr id="129086" name="Line 120"/>
            <p:cNvSpPr>
              <a:spLocks noChangeShapeType="1"/>
            </p:cNvSpPr>
            <p:nvPr/>
          </p:nvSpPr>
          <p:spPr bwMode="auto">
            <a:xfrm>
              <a:off x="4920" y="3135"/>
              <a:ext cx="0" cy="230"/>
            </a:xfrm>
            <a:prstGeom prst="line">
              <a:avLst/>
            </a:prstGeom>
            <a:noFill/>
            <a:ln w="9525">
              <a:solidFill>
                <a:srgbClr val="000000"/>
              </a:solidFill>
              <a:round/>
              <a:headEnd/>
              <a:tailEnd/>
            </a:ln>
          </p:spPr>
          <p:txBody>
            <a:bodyPr/>
            <a:lstStyle/>
            <a:p>
              <a:endParaRPr lang="en-US"/>
            </a:p>
          </p:txBody>
        </p:sp>
        <p:sp>
          <p:nvSpPr>
            <p:cNvPr id="129087" name="Line 121"/>
            <p:cNvSpPr>
              <a:spLocks noChangeShapeType="1"/>
            </p:cNvSpPr>
            <p:nvPr/>
          </p:nvSpPr>
          <p:spPr bwMode="auto">
            <a:xfrm>
              <a:off x="5055" y="3180"/>
              <a:ext cx="0" cy="180"/>
            </a:xfrm>
            <a:prstGeom prst="line">
              <a:avLst/>
            </a:prstGeom>
            <a:noFill/>
            <a:ln w="9525">
              <a:solidFill>
                <a:srgbClr val="000000"/>
              </a:solidFill>
              <a:round/>
              <a:headEnd/>
              <a:tailEnd/>
            </a:ln>
          </p:spPr>
          <p:txBody>
            <a:bodyPr/>
            <a:lstStyle/>
            <a:p>
              <a:endParaRPr lang="en-US"/>
            </a:p>
          </p:txBody>
        </p:sp>
        <p:sp>
          <p:nvSpPr>
            <p:cNvPr id="129088" name="Line 122"/>
            <p:cNvSpPr>
              <a:spLocks noChangeShapeType="1"/>
            </p:cNvSpPr>
            <p:nvPr/>
          </p:nvSpPr>
          <p:spPr bwMode="auto">
            <a:xfrm>
              <a:off x="5190" y="3180"/>
              <a:ext cx="0" cy="180"/>
            </a:xfrm>
            <a:prstGeom prst="line">
              <a:avLst/>
            </a:prstGeom>
            <a:noFill/>
            <a:ln w="9525">
              <a:solidFill>
                <a:srgbClr val="000000"/>
              </a:solidFill>
              <a:round/>
              <a:headEnd/>
              <a:tailEnd/>
            </a:ln>
          </p:spPr>
          <p:txBody>
            <a:bodyPr/>
            <a:lstStyle/>
            <a:p>
              <a:endParaRPr lang="en-US"/>
            </a:p>
          </p:txBody>
        </p:sp>
        <p:sp>
          <p:nvSpPr>
            <p:cNvPr id="129089" name="Line 123"/>
            <p:cNvSpPr>
              <a:spLocks noChangeShapeType="1"/>
            </p:cNvSpPr>
            <p:nvPr/>
          </p:nvSpPr>
          <p:spPr bwMode="auto">
            <a:xfrm>
              <a:off x="5340" y="3180"/>
              <a:ext cx="0" cy="180"/>
            </a:xfrm>
            <a:prstGeom prst="line">
              <a:avLst/>
            </a:prstGeom>
            <a:noFill/>
            <a:ln w="9525">
              <a:solidFill>
                <a:srgbClr val="000000"/>
              </a:solidFill>
              <a:round/>
              <a:headEnd/>
              <a:tailEnd/>
            </a:ln>
          </p:spPr>
          <p:txBody>
            <a:bodyPr/>
            <a:lstStyle/>
            <a:p>
              <a:endParaRPr lang="en-US"/>
            </a:p>
          </p:txBody>
        </p:sp>
        <p:sp>
          <p:nvSpPr>
            <p:cNvPr id="129090" name="Line 124"/>
            <p:cNvSpPr>
              <a:spLocks noChangeShapeType="1"/>
            </p:cNvSpPr>
            <p:nvPr/>
          </p:nvSpPr>
          <p:spPr bwMode="auto">
            <a:xfrm>
              <a:off x="5490" y="3180"/>
              <a:ext cx="0" cy="180"/>
            </a:xfrm>
            <a:prstGeom prst="line">
              <a:avLst/>
            </a:prstGeom>
            <a:noFill/>
            <a:ln w="9525">
              <a:solidFill>
                <a:srgbClr val="000000"/>
              </a:solidFill>
              <a:round/>
              <a:headEnd/>
              <a:tailEnd/>
            </a:ln>
          </p:spPr>
          <p:txBody>
            <a:bodyPr/>
            <a:lstStyle/>
            <a:p>
              <a:endParaRPr lang="en-US"/>
            </a:p>
          </p:txBody>
        </p:sp>
        <p:sp>
          <p:nvSpPr>
            <p:cNvPr id="129091" name="Line 125"/>
            <p:cNvSpPr>
              <a:spLocks noChangeShapeType="1"/>
            </p:cNvSpPr>
            <p:nvPr/>
          </p:nvSpPr>
          <p:spPr bwMode="auto">
            <a:xfrm>
              <a:off x="5625" y="3180"/>
              <a:ext cx="0" cy="180"/>
            </a:xfrm>
            <a:prstGeom prst="line">
              <a:avLst/>
            </a:prstGeom>
            <a:noFill/>
            <a:ln w="9525">
              <a:solidFill>
                <a:srgbClr val="000000"/>
              </a:solidFill>
              <a:round/>
              <a:headEnd/>
              <a:tailEnd/>
            </a:ln>
          </p:spPr>
          <p:txBody>
            <a:bodyPr/>
            <a:lstStyle/>
            <a:p>
              <a:endParaRPr lang="en-US"/>
            </a:p>
          </p:txBody>
        </p:sp>
        <p:sp>
          <p:nvSpPr>
            <p:cNvPr id="129092" name="Line 126"/>
            <p:cNvSpPr>
              <a:spLocks noChangeShapeType="1"/>
            </p:cNvSpPr>
            <p:nvPr/>
          </p:nvSpPr>
          <p:spPr bwMode="auto">
            <a:xfrm>
              <a:off x="5760" y="3180"/>
              <a:ext cx="0" cy="180"/>
            </a:xfrm>
            <a:prstGeom prst="line">
              <a:avLst/>
            </a:prstGeom>
            <a:noFill/>
            <a:ln w="9525">
              <a:solidFill>
                <a:srgbClr val="000000"/>
              </a:solidFill>
              <a:round/>
              <a:headEnd/>
              <a:tailEnd/>
            </a:ln>
          </p:spPr>
          <p:txBody>
            <a:bodyPr/>
            <a:lstStyle/>
            <a:p>
              <a:endParaRPr lang="en-US"/>
            </a:p>
          </p:txBody>
        </p:sp>
        <p:sp>
          <p:nvSpPr>
            <p:cNvPr id="129093" name="Line 127"/>
            <p:cNvSpPr>
              <a:spLocks noChangeShapeType="1"/>
            </p:cNvSpPr>
            <p:nvPr/>
          </p:nvSpPr>
          <p:spPr bwMode="auto">
            <a:xfrm>
              <a:off x="5925" y="3180"/>
              <a:ext cx="0" cy="180"/>
            </a:xfrm>
            <a:prstGeom prst="line">
              <a:avLst/>
            </a:prstGeom>
            <a:noFill/>
            <a:ln w="9525">
              <a:solidFill>
                <a:srgbClr val="000000"/>
              </a:solidFill>
              <a:round/>
              <a:headEnd/>
              <a:tailEnd/>
            </a:ln>
          </p:spPr>
          <p:txBody>
            <a:bodyPr/>
            <a:lstStyle/>
            <a:p>
              <a:endParaRPr lang="en-US"/>
            </a:p>
          </p:txBody>
        </p:sp>
        <p:sp>
          <p:nvSpPr>
            <p:cNvPr id="129094" name="Line 128"/>
            <p:cNvSpPr>
              <a:spLocks noChangeShapeType="1"/>
            </p:cNvSpPr>
            <p:nvPr/>
          </p:nvSpPr>
          <p:spPr bwMode="auto">
            <a:xfrm>
              <a:off x="6090" y="3180"/>
              <a:ext cx="0" cy="180"/>
            </a:xfrm>
            <a:prstGeom prst="line">
              <a:avLst/>
            </a:prstGeom>
            <a:noFill/>
            <a:ln w="9525">
              <a:solidFill>
                <a:srgbClr val="000000"/>
              </a:solidFill>
              <a:round/>
              <a:headEnd/>
              <a:tailEnd/>
            </a:ln>
          </p:spPr>
          <p:txBody>
            <a:bodyPr/>
            <a:lstStyle/>
            <a:p>
              <a:endParaRPr lang="en-US"/>
            </a:p>
          </p:txBody>
        </p:sp>
        <p:sp>
          <p:nvSpPr>
            <p:cNvPr id="129095" name="Line 129"/>
            <p:cNvSpPr>
              <a:spLocks noChangeShapeType="1"/>
            </p:cNvSpPr>
            <p:nvPr/>
          </p:nvSpPr>
          <p:spPr bwMode="auto">
            <a:xfrm>
              <a:off x="6225" y="3180"/>
              <a:ext cx="0" cy="180"/>
            </a:xfrm>
            <a:prstGeom prst="line">
              <a:avLst/>
            </a:prstGeom>
            <a:noFill/>
            <a:ln w="9525">
              <a:solidFill>
                <a:srgbClr val="000000"/>
              </a:solidFill>
              <a:round/>
              <a:headEnd/>
              <a:tailEnd/>
            </a:ln>
          </p:spPr>
          <p:txBody>
            <a:bodyPr/>
            <a:lstStyle/>
            <a:p>
              <a:endParaRPr lang="en-US"/>
            </a:p>
          </p:txBody>
        </p:sp>
        <p:sp>
          <p:nvSpPr>
            <p:cNvPr id="129096" name="Line 130"/>
            <p:cNvSpPr>
              <a:spLocks noChangeShapeType="1"/>
            </p:cNvSpPr>
            <p:nvPr/>
          </p:nvSpPr>
          <p:spPr bwMode="auto">
            <a:xfrm>
              <a:off x="6375" y="3180"/>
              <a:ext cx="0" cy="180"/>
            </a:xfrm>
            <a:prstGeom prst="line">
              <a:avLst/>
            </a:prstGeom>
            <a:noFill/>
            <a:ln w="9525">
              <a:solidFill>
                <a:srgbClr val="000000"/>
              </a:solidFill>
              <a:round/>
              <a:headEnd/>
              <a:tailEnd/>
            </a:ln>
          </p:spPr>
          <p:txBody>
            <a:bodyPr/>
            <a:lstStyle/>
            <a:p>
              <a:endParaRPr lang="en-US"/>
            </a:p>
          </p:txBody>
        </p:sp>
      </p:grpSp>
      <p:grpSp>
        <p:nvGrpSpPr>
          <p:cNvPr id="7" name="Group 131"/>
          <p:cNvGrpSpPr>
            <a:grpSpLocks/>
          </p:cNvGrpSpPr>
          <p:nvPr/>
        </p:nvGrpSpPr>
        <p:grpSpPr bwMode="auto">
          <a:xfrm>
            <a:off x="2068513" y="6062663"/>
            <a:ext cx="3989387" cy="534987"/>
            <a:chOff x="2895" y="3135"/>
            <a:chExt cx="4080" cy="630"/>
          </a:xfrm>
        </p:grpSpPr>
        <p:sp>
          <p:nvSpPr>
            <p:cNvPr id="129049" name="Line 132"/>
            <p:cNvSpPr>
              <a:spLocks noChangeShapeType="1"/>
            </p:cNvSpPr>
            <p:nvPr/>
          </p:nvSpPr>
          <p:spPr bwMode="auto">
            <a:xfrm>
              <a:off x="3510" y="3345"/>
              <a:ext cx="2880" cy="0"/>
            </a:xfrm>
            <a:prstGeom prst="line">
              <a:avLst/>
            </a:prstGeom>
            <a:noFill/>
            <a:ln w="9525">
              <a:solidFill>
                <a:srgbClr val="000000"/>
              </a:solidFill>
              <a:round/>
              <a:headEnd/>
              <a:tailEnd/>
            </a:ln>
          </p:spPr>
          <p:txBody>
            <a:bodyPr/>
            <a:lstStyle/>
            <a:p>
              <a:endParaRPr lang="en-US"/>
            </a:p>
          </p:txBody>
        </p:sp>
        <p:sp>
          <p:nvSpPr>
            <p:cNvPr id="129050" name="Text Box 133"/>
            <p:cNvSpPr txBox="1">
              <a:spLocks noChangeArrowheads="1"/>
            </p:cNvSpPr>
            <p:nvPr/>
          </p:nvSpPr>
          <p:spPr bwMode="auto">
            <a:xfrm>
              <a:off x="2895" y="3327"/>
              <a:ext cx="1260" cy="438"/>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Low</a:t>
              </a:r>
              <a:endParaRPr lang="en-US">
                <a:ea typeface="SimSun" pitchFamily="2" charset="-122"/>
              </a:endParaRPr>
            </a:p>
          </p:txBody>
        </p:sp>
        <p:sp>
          <p:nvSpPr>
            <p:cNvPr id="129051" name="Text Box 134"/>
            <p:cNvSpPr txBox="1">
              <a:spLocks noChangeArrowheads="1"/>
            </p:cNvSpPr>
            <p:nvPr/>
          </p:nvSpPr>
          <p:spPr bwMode="auto">
            <a:xfrm>
              <a:off x="5775" y="3342"/>
              <a:ext cx="1200" cy="363"/>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High</a:t>
              </a:r>
              <a:endParaRPr lang="en-US">
                <a:ea typeface="SimSun" pitchFamily="2" charset="-122"/>
              </a:endParaRPr>
            </a:p>
          </p:txBody>
        </p:sp>
        <p:sp>
          <p:nvSpPr>
            <p:cNvPr id="129052" name="Line 135"/>
            <p:cNvSpPr>
              <a:spLocks noChangeShapeType="1"/>
            </p:cNvSpPr>
            <p:nvPr/>
          </p:nvSpPr>
          <p:spPr bwMode="auto">
            <a:xfrm>
              <a:off x="3495" y="3180"/>
              <a:ext cx="0" cy="180"/>
            </a:xfrm>
            <a:prstGeom prst="line">
              <a:avLst/>
            </a:prstGeom>
            <a:noFill/>
            <a:ln w="9525">
              <a:solidFill>
                <a:srgbClr val="000000"/>
              </a:solidFill>
              <a:round/>
              <a:headEnd/>
              <a:tailEnd/>
            </a:ln>
          </p:spPr>
          <p:txBody>
            <a:bodyPr/>
            <a:lstStyle/>
            <a:p>
              <a:endParaRPr lang="en-US"/>
            </a:p>
          </p:txBody>
        </p:sp>
        <p:sp>
          <p:nvSpPr>
            <p:cNvPr id="129053" name="Line 136"/>
            <p:cNvSpPr>
              <a:spLocks noChangeShapeType="1"/>
            </p:cNvSpPr>
            <p:nvPr/>
          </p:nvSpPr>
          <p:spPr bwMode="auto">
            <a:xfrm>
              <a:off x="3630" y="3180"/>
              <a:ext cx="0" cy="180"/>
            </a:xfrm>
            <a:prstGeom prst="line">
              <a:avLst/>
            </a:prstGeom>
            <a:noFill/>
            <a:ln w="9525">
              <a:solidFill>
                <a:srgbClr val="000000"/>
              </a:solidFill>
              <a:round/>
              <a:headEnd/>
              <a:tailEnd/>
            </a:ln>
          </p:spPr>
          <p:txBody>
            <a:bodyPr/>
            <a:lstStyle/>
            <a:p>
              <a:endParaRPr lang="en-US"/>
            </a:p>
          </p:txBody>
        </p:sp>
        <p:sp>
          <p:nvSpPr>
            <p:cNvPr id="129054" name="Line 137"/>
            <p:cNvSpPr>
              <a:spLocks noChangeShapeType="1"/>
            </p:cNvSpPr>
            <p:nvPr/>
          </p:nvSpPr>
          <p:spPr bwMode="auto">
            <a:xfrm>
              <a:off x="3780" y="3180"/>
              <a:ext cx="0" cy="180"/>
            </a:xfrm>
            <a:prstGeom prst="line">
              <a:avLst/>
            </a:prstGeom>
            <a:noFill/>
            <a:ln w="9525">
              <a:solidFill>
                <a:srgbClr val="000000"/>
              </a:solidFill>
              <a:round/>
              <a:headEnd/>
              <a:tailEnd/>
            </a:ln>
          </p:spPr>
          <p:txBody>
            <a:bodyPr/>
            <a:lstStyle/>
            <a:p>
              <a:endParaRPr lang="en-US"/>
            </a:p>
          </p:txBody>
        </p:sp>
        <p:sp>
          <p:nvSpPr>
            <p:cNvPr id="129055" name="Line 138"/>
            <p:cNvSpPr>
              <a:spLocks noChangeShapeType="1"/>
            </p:cNvSpPr>
            <p:nvPr/>
          </p:nvSpPr>
          <p:spPr bwMode="auto">
            <a:xfrm>
              <a:off x="3930" y="3180"/>
              <a:ext cx="0" cy="180"/>
            </a:xfrm>
            <a:prstGeom prst="line">
              <a:avLst/>
            </a:prstGeom>
            <a:noFill/>
            <a:ln w="9525">
              <a:solidFill>
                <a:srgbClr val="000000"/>
              </a:solidFill>
              <a:round/>
              <a:headEnd/>
              <a:tailEnd/>
            </a:ln>
          </p:spPr>
          <p:txBody>
            <a:bodyPr/>
            <a:lstStyle/>
            <a:p>
              <a:endParaRPr lang="en-US"/>
            </a:p>
          </p:txBody>
        </p:sp>
        <p:sp>
          <p:nvSpPr>
            <p:cNvPr id="129056" name="Line 139"/>
            <p:cNvSpPr>
              <a:spLocks noChangeShapeType="1"/>
            </p:cNvSpPr>
            <p:nvPr/>
          </p:nvSpPr>
          <p:spPr bwMode="auto">
            <a:xfrm>
              <a:off x="4065" y="3180"/>
              <a:ext cx="0" cy="180"/>
            </a:xfrm>
            <a:prstGeom prst="line">
              <a:avLst/>
            </a:prstGeom>
            <a:noFill/>
            <a:ln w="9525">
              <a:solidFill>
                <a:srgbClr val="000000"/>
              </a:solidFill>
              <a:round/>
              <a:headEnd/>
              <a:tailEnd/>
            </a:ln>
          </p:spPr>
          <p:txBody>
            <a:bodyPr/>
            <a:lstStyle/>
            <a:p>
              <a:endParaRPr lang="en-US"/>
            </a:p>
          </p:txBody>
        </p:sp>
        <p:sp>
          <p:nvSpPr>
            <p:cNvPr id="129057" name="Line 140"/>
            <p:cNvSpPr>
              <a:spLocks noChangeShapeType="1"/>
            </p:cNvSpPr>
            <p:nvPr/>
          </p:nvSpPr>
          <p:spPr bwMode="auto">
            <a:xfrm>
              <a:off x="4200" y="3180"/>
              <a:ext cx="0" cy="180"/>
            </a:xfrm>
            <a:prstGeom prst="line">
              <a:avLst/>
            </a:prstGeom>
            <a:noFill/>
            <a:ln w="9525">
              <a:solidFill>
                <a:srgbClr val="000000"/>
              </a:solidFill>
              <a:round/>
              <a:headEnd/>
              <a:tailEnd/>
            </a:ln>
          </p:spPr>
          <p:txBody>
            <a:bodyPr/>
            <a:lstStyle/>
            <a:p>
              <a:endParaRPr lang="en-US"/>
            </a:p>
          </p:txBody>
        </p:sp>
        <p:sp>
          <p:nvSpPr>
            <p:cNvPr id="129058" name="Line 141"/>
            <p:cNvSpPr>
              <a:spLocks noChangeShapeType="1"/>
            </p:cNvSpPr>
            <p:nvPr/>
          </p:nvSpPr>
          <p:spPr bwMode="auto">
            <a:xfrm>
              <a:off x="4350" y="3180"/>
              <a:ext cx="0" cy="180"/>
            </a:xfrm>
            <a:prstGeom prst="line">
              <a:avLst/>
            </a:prstGeom>
            <a:noFill/>
            <a:ln w="9525">
              <a:solidFill>
                <a:srgbClr val="000000"/>
              </a:solidFill>
              <a:round/>
              <a:headEnd/>
              <a:tailEnd/>
            </a:ln>
          </p:spPr>
          <p:txBody>
            <a:bodyPr/>
            <a:lstStyle/>
            <a:p>
              <a:endParaRPr lang="en-US"/>
            </a:p>
          </p:txBody>
        </p:sp>
        <p:sp>
          <p:nvSpPr>
            <p:cNvPr id="129059" name="Line 142"/>
            <p:cNvSpPr>
              <a:spLocks noChangeShapeType="1"/>
            </p:cNvSpPr>
            <p:nvPr/>
          </p:nvSpPr>
          <p:spPr bwMode="auto">
            <a:xfrm>
              <a:off x="4500" y="3180"/>
              <a:ext cx="0" cy="180"/>
            </a:xfrm>
            <a:prstGeom prst="line">
              <a:avLst/>
            </a:prstGeom>
            <a:noFill/>
            <a:ln w="9525">
              <a:solidFill>
                <a:srgbClr val="000000"/>
              </a:solidFill>
              <a:round/>
              <a:headEnd/>
              <a:tailEnd/>
            </a:ln>
          </p:spPr>
          <p:txBody>
            <a:bodyPr/>
            <a:lstStyle/>
            <a:p>
              <a:endParaRPr lang="en-US"/>
            </a:p>
          </p:txBody>
        </p:sp>
        <p:sp>
          <p:nvSpPr>
            <p:cNvPr id="129060" name="Line 143"/>
            <p:cNvSpPr>
              <a:spLocks noChangeShapeType="1"/>
            </p:cNvSpPr>
            <p:nvPr/>
          </p:nvSpPr>
          <p:spPr bwMode="auto">
            <a:xfrm>
              <a:off x="4650" y="3180"/>
              <a:ext cx="0" cy="180"/>
            </a:xfrm>
            <a:prstGeom prst="line">
              <a:avLst/>
            </a:prstGeom>
            <a:noFill/>
            <a:ln w="9525">
              <a:solidFill>
                <a:srgbClr val="000000"/>
              </a:solidFill>
              <a:round/>
              <a:headEnd/>
              <a:tailEnd/>
            </a:ln>
          </p:spPr>
          <p:txBody>
            <a:bodyPr/>
            <a:lstStyle/>
            <a:p>
              <a:endParaRPr lang="en-US"/>
            </a:p>
          </p:txBody>
        </p:sp>
        <p:sp>
          <p:nvSpPr>
            <p:cNvPr id="129061" name="Line 144"/>
            <p:cNvSpPr>
              <a:spLocks noChangeShapeType="1"/>
            </p:cNvSpPr>
            <p:nvPr/>
          </p:nvSpPr>
          <p:spPr bwMode="auto">
            <a:xfrm>
              <a:off x="4785" y="3180"/>
              <a:ext cx="0" cy="180"/>
            </a:xfrm>
            <a:prstGeom prst="line">
              <a:avLst/>
            </a:prstGeom>
            <a:noFill/>
            <a:ln w="9525">
              <a:solidFill>
                <a:srgbClr val="000000"/>
              </a:solidFill>
              <a:round/>
              <a:headEnd/>
              <a:tailEnd/>
            </a:ln>
          </p:spPr>
          <p:txBody>
            <a:bodyPr/>
            <a:lstStyle/>
            <a:p>
              <a:endParaRPr lang="en-US"/>
            </a:p>
          </p:txBody>
        </p:sp>
        <p:sp>
          <p:nvSpPr>
            <p:cNvPr id="129062" name="Line 145"/>
            <p:cNvSpPr>
              <a:spLocks noChangeShapeType="1"/>
            </p:cNvSpPr>
            <p:nvPr/>
          </p:nvSpPr>
          <p:spPr bwMode="auto">
            <a:xfrm>
              <a:off x="4920" y="3135"/>
              <a:ext cx="0" cy="230"/>
            </a:xfrm>
            <a:prstGeom prst="line">
              <a:avLst/>
            </a:prstGeom>
            <a:noFill/>
            <a:ln w="9525">
              <a:solidFill>
                <a:srgbClr val="000000"/>
              </a:solidFill>
              <a:round/>
              <a:headEnd/>
              <a:tailEnd/>
            </a:ln>
          </p:spPr>
          <p:txBody>
            <a:bodyPr/>
            <a:lstStyle/>
            <a:p>
              <a:endParaRPr lang="en-US"/>
            </a:p>
          </p:txBody>
        </p:sp>
        <p:sp>
          <p:nvSpPr>
            <p:cNvPr id="129063" name="Line 146"/>
            <p:cNvSpPr>
              <a:spLocks noChangeShapeType="1"/>
            </p:cNvSpPr>
            <p:nvPr/>
          </p:nvSpPr>
          <p:spPr bwMode="auto">
            <a:xfrm>
              <a:off x="5055" y="3180"/>
              <a:ext cx="0" cy="180"/>
            </a:xfrm>
            <a:prstGeom prst="line">
              <a:avLst/>
            </a:prstGeom>
            <a:noFill/>
            <a:ln w="9525">
              <a:solidFill>
                <a:srgbClr val="000000"/>
              </a:solidFill>
              <a:round/>
              <a:headEnd/>
              <a:tailEnd/>
            </a:ln>
          </p:spPr>
          <p:txBody>
            <a:bodyPr/>
            <a:lstStyle/>
            <a:p>
              <a:endParaRPr lang="en-US"/>
            </a:p>
          </p:txBody>
        </p:sp>
        <p:sp>
          <p:nvSpPr>
            <p:cNvPr id="129064" name="Line 147"/>
            <p:cNvSpPr>
              <a:spLocks noChangeShapeType="1"/>
            </p:cNvSpPr>
            <p:nvPr/>
          </p:nvSpPr>
          <p:spPr bwMode="auto">
            <a:xfrm>
              <a:off x="5190" y="3180"/>
              <a:ext cx="0" cy="180"/>
            </a:xfrm>
            <a:prstGeom prst="line">
              <a:avLst/>
            </a:prstGeom>
            <a:noFill/>
            <a:ln w="9525">
              <a:solidFill>
                <a:srgbClr val="000000"/>
              </a:solidFill>
              <a:round/>
              <a:headEnd/>
              <a:tailEnd/>
            </a:ln>
          </p:spPr>
          <p:txBody>
            <a:bodyPr/>
            <a:lstStyle/>
            <a:p>
              <a:endParaRPr lang="en-US"/>
            </a:p>
          </p:txBody>
        </p:sp>
        <p:sp>
          <p:nvSpPr>
            <p:cNvPr id="129065" name="Line 148"/>
            <p:cNvSpPr>
              <a:spLocks noChangeShapeType="1"/>
            </p:cNvSpPr>
            <p:nvPr/>
          </p:nvSpPr>
          <p:spPr bwMode="auto">
            <a:xfrm>
              <a:off x="5340" y="3180"/>
              <a:ext cx="0" cy="180"/>
            </a:xfrm>
            <a:prstGeom prst="line">
              <a:avLst/>
            </a:prstGeom>
            <a:noFill/>
            <a:ln w="9525">
              <a:solidFill>
                <a:srgbClr val="000000"/>
              </a:solidFill>
              <a:round/>
              <a:headEnd/>
              <a:tailEnd/>
            </a:ln>
          </p:spPr>
          <p:txBody>
            <a:bodyPr/>
            <a:lstStyle/>
            <a:p>
              <a:endParaRPr lang="en-US"/>
            </a:p>
          </p:txBody>
        </p:sp>
        <p:sp>
          <p:nvSpPr>
            <p:cNvPr id="129066" name="Line 149"/>
            <p:cNvSpPr>
              <a:spLocks noChangeShapeType="1"/>
            </p:cNvSpPr>
            <p:nvPr/>
          </p:nvSpPr>
          <p:spPr bwMode="auto">
            <a:xfrm>
              <a:off x="5490" y="3180"/>
              <a:ext cx="0" cy="180"/>
            </a:xfrm>
            <a:prstGeom prst="line">
              <a:avLst/>
            </a:prstGeom>
            <a:noFill/>
            <a:ln w="9525">
              <a:solidFill>
                <a:srgbClr val="000000"/>
              </a:solidFill>
              <a:round/>
              <a:headEnd/>
              <a:tailEnd/>
            </a:ln>
          </p:spPr>
          <p:txBody>
            <a:bodyPr/>
            <a:lstStyle/>
            <a:p>
              <a:endParaRPr lang="en-US"/>
            </a:p>
          </p:txBody>
        </p:sp>
        <p:sp>
          <p:nvSpPr>
            <p:cNvPr id="129067" name="Line 150"/>
            <p:cNvSpPr>
              <a:spLocks noChangeShapeType="1"/>
            </p:cNvSpPr>
            <p:nvPr/>
          </p:nvSpPr>
          <p:spPr bwMode="auto">
            <a:xfrm>
              <a:off x="5625" y="3180"/>
              <a:ext cx="0" cy="180"/>
            </a:xfrm>
            <a:prstGeom prst="line">
              <a:avLst/>
            </a:prstGeom>
            <a:noFill/>
            <a:ln w="9525">
              <a:solidFill>
                <a:srgbClr val="000000"/>
              </a:solidFill>
              <a:round/>
              <a:headEnd/>
              <a:tailEnd/>
            </a:ln>
          </p:spPr>
          <p:txBody>
            <a:bodyPr/>
            <a:lstStyle/>
            <a:p>
              <a:endParaRPr lang="en-US"/>
            </a:p>
          </p:txBody>
        </p:sp>
        <p:sp>
          <p:nvSpPr>
            <p:cNvPr id="129068" name="Line 151"/>
            <p:cNvSpPr>
              <a:spLocks noChangeShapeType="1"/>
            </p:cNvSpPr>
            <p:nvPr/>
          </p:nvSpPr>
          <p:spPr bwMode="auto">
            <a:xfrm>
              <a:off x="5760" y="3180"/>
              <a:ext cx="0" cy="180"/>
            </a:xfrm>
            <a:prstGeom prst="line">
              <a:avLst/>
            </a:prstGeom>
            <a:noFill/>
            <a:ln w="9525">
              <a:solidFill>
                <a:srgbClr val="000000"/>
              </a:solidFill>
              <a:round/>
              <a:headEnd/>
              <a:tailEnd/>
            </a:ln>
          </p:spPr>
          <p:txBody>
            <a:bodyPr/>
            <a:lstStyle/>
            <a:p>
              <a:endParaRPr lang="en-US"/>
            </a:p>
          </p:txBody>
        </p:sp>
        <p:sp>
          <p:nvSpPr>
            <p:cNvPr id="129069" name="Line 152"/>
            <p:cNvSpPr>
              <a:spLocks noChangeShapeType="1"/>
            </p:cNvSpPr>
            <p:nvPr/>
          </p:nvSpPr>
          <p:spPr bwMode="auto">
            <a:xfrm>
              <a:off x="5925" y="3180"/>
              <a:ext cx="0" cy="180"/>
            </a:xfrm>
            <a:prstGeom prst="line">
              <a:avLst/>
            </a:prstGeom>
            <a:noFill/>
            <a:ln w="9525">
              <a:solidFill>
                <a:srgbClr val="000000"/>
              </a:solidFill>
              <a:round/>
              <a:headEnd/>
              <a:tailEnd/>
            </a:ln>
          </p:spPr>
          <p:txBody>
            <a:bodyPr/>
            <a:lstStyle/>
            <a:p>
              <a:endParaRPr lang="en-US"/>
            </a:p>
          </p:txBody>
        </p:sp>
        <p:sp>
          <p:nvSpPr>
            <p:cNvPr id="129070" name="Line 153"/>
            <p:cNvSpPr>
              <a:spLocks noChangeShapeType="1"/>
            </p:cNvSpPr>
            <p:nvPr/>
          </p:nvSpPr>
          <p:spPr bwMode="auto">
            <a:xfrm>
              <a:off x="6090" y="3180"/>
              <a:ext cx="0" cy="180"/>
            </a:xfrm>
            <a:prstGeom prst="line">
              <a:avLst/>
            </a:prstGeom>
            <a:noFill/>
            <a:ln w="9525">
              <a:solidFill>
                <a:srgbClr val="000000"/>
              </a:solidFill>
              <a:round/>
              <a:headEnd/>
              <a:tailEnd/>
            </a:ln>
          </p:spPr>
          <p:txBody>
            <a:bodyPr/>
            <a:lstStyle/>
            <a:p>
              <a:endParaRPr lang="en-US"/>
            </a:p>
          </p:txBody>
        </p:sp>
        <p:sp>
          <p:nvSpPr>
            <p:cNvPr id="129071" name="Line 154"/>
            <p:cNvSpPr>
              <a:spLocks noChangeShapeType="1"/>
            </p:cNvSpPr>
            <p:nvPr/>
          </p:nvSpPr>
          <p:spPr bwMode="auto">
            <a:xfrm>
              <a:off x="6225" y="3180"/>
              <a:ext cx="0" cy="180"/>
            </a:xfrm>
            <a:prstGeom prst="line">
              <a:avLst/>
            </a:prstGeom>
            <a:noFill/>
            <a:ln w="9525">
              <a:solidFill>
                <a:srgbClr val="000000"/>
              </a:solidFill>
              <a:round/>
              <a:headEnd/>
              <a:tailEnd/>
            </a:ln>
          </p:spPr>
          <p:txBody>
            <a:bodyPr/>
            <a:lstStyle/>
            <a:p>
              <a:endParaRPr lang="en-US"/>
            </a:p>
          </p:txBody>
        </p:sp>
        <p:sp>
          <p:nvSpPr>
            <p:cNvPr id="129072" name="Line 155"/>
            <p:cNvSpPr>
              <a:spLocks noChangeShapeType="1"/>
            </p:cNvSpPr>
            <p:nvPr/>
          </p:nvSpPr>
          <p:spPr bwMode="auto">
            <a:xfrm>
              <a:off x="6375" y="3180"/>
              <a:ext cx="0" cy="180"/>
            </a:xfrm>
            <a:prstGeom prst="line">
              <a:avLst/>
            </a:prstGeom>
            <a:noFill/>
            <a:ln w="9525">
              <a:solidFill>
                <a:srgbClr val="000000"/>
              </a:solidFill>
              <a:round/>
              <a:headEnd/>
              <a:tailEnd/>
            </a:ln>
          </p:spPr>
          <p:txBody>
            <a:bodyPr/>
            <a:lstStyle/>
            <a:p>
              <a:endParaRPr lang="en-US"/>
            </a:p>
          </p:txBody>
        </p:sp>
      </p:grpSp>
      <p:sp>
        <p:nvSpPr>
          <p:cNvPr id="129035" name="Rectangle 156"/>
          <p:cNvSpPr>
            <a:spLocks noChangeArrowheads="1"/>
          </p:cNvSpPr>
          <p:nvPr/>
        </p:nvSpPr>
        <p:spPr bwMode="auto">
          <a:xfrm>
            <a:off x="5911850" y="260350"/>
            <a:ext cx="2393950" cy="247650"/>
          </a:xfrm>
          <a:prstGeom prst="rect">
            <a:avLst/>
          </a:prstGeom>
          <a:noFill/>
          <a:ln w="9525">
            <a:solidFill>
              <a:srgbClr val="000000"/>
            </a:solidFill>
            <a:miter lim="800000"/>
            <a:headEnd/>
            <a:tailEnd/>
          </a:ln>
        </p:spPr>
        <p:txBody>
          <a:bodyPr/>
          <a:lstStyle/>
          <a:p>
            <a:endParaRPr lang="en-US"/>
          </a:p>
        </p:txBody>
      </p:sp>
      <p:sp>
        <p:nvSpPr>
          <p:cNvPr id="129036" name="Text Box 157"/>
          <p:cNvSpPr txBox="1">
            <a:spLocks noChangeArrowheads="1"/>
          </p:cNvSpPr>
          <p:nvPr/>
        </p:nvSpPr>
        <p:spPr bwMode="auto">
          <a:xfrm>
            <a:off x="1130300" y="260350"/>
            <a:ext cx="881063" cy="304800"/>
          </a:xfrm>
          <a:prstGeom prst="rect">
            <a:avLst/>
          </a:prstGeom>
          <a:noFill/>
          <a:ln w="9525">
            <a:noFill/>
            <a:miter lim="800000"/>
            <a:headEnd/>
            <a:tailEnd/>
          </a:ln>
        </p:spPr>
        <p:txBody>
          <a:bodyPr/>
          <a:lstStyle/>
          <a:p>
            <a:r>
              <a:rPr lang="en-US" altLang="zh-CN" sz="800">
                <a:latin typeface="Times New Roman" charset="0"/>
                <a:ea typeface="SimSun" pitchFamily="2" charset="-122"/>
              </a:rPr>
              <a:t>Name</a:t>
            </a:r>
            <a:endParaRPr lang="en-US">
              <a:ea typeface="SimSun" pitchFamily="2" charset="-122"/>
            </a:endParaRPr>
          </a:p>
        </p:txBody>
      </p:sp>
      <p:sp>
        <p:nvSpPr>
          <p:cNvPr id="129037" name="Text Box 158"/>
          <p:cNvSpPr txBox="1">
            <a:spLocks noChangeArrowheads="1"/>
          </p:cNvSpPr>
          <p:nvPr/>
        </p:nvSpPr>
        <p:spPr bwMode="auto">
          <a:xfrm>
            <a:off x="3492500" y="260350"/>
            <a:ext cx="881063" cy="304800"/>
          </a:xfrm>
          <a:prstGeom prst="rect">
            <a:avLst/>
          </a:prstGeom>
          <a:noFill/>
          <a:ln w="9525">
            <a:noFill/>
            <a:miter lim="800000"/>
            <a:headEnd/>
            <a:tailEnd/>
          </a:ln>
        </p:spPr>
        <p:txBody>
          <a:bodyPr/>
          <a:lstStyle/>
          <a:p>
            <a:r>
              <a:rPr lang="en-US" altLang="zh-CN" sz="800">
                <a:latin typeface="Times New Roman" charset="0"/>
                <a:ea typeface="SimSun" pitchFamily="2" charset="-122"/>
              </a:rPr>
              <a:t>Task</a:t>
            </a:r>
            <a:endParaRPr lang="en-US">
              <a:ea typeface="SimSun" pitchFamily="2" charset="-122"/>
            </a:endParaRPr>
          </a:p>
        </p:txBody>
      </p:sp>
      <p:sp>
        <p:nvSpPr>
          <p:cNvPr id="129038" name="Text Box 159"/>
          <p:cNvSpPr txBox="1">
            <a:spLocks noChangeArrowheads="1"/>
          </p:cNvSpPr>
          <p:nvPr/>
        </p:nvSpPr>
        <p:spPr bwMode="auto">
          <a:xfrm>
            <a:off x="5881688" y="260350"/>
            <a:ext cx="881062" cy="304800"/>
          </a:xfrm>
          <a:prstGeom prst="rect">
            <a:avLst/>
          </a:prstGeom>
          <a:noFill/>
          <a:ln w="9525">
            <a:noFill/>
            <a:miter lim="800000"/>
            <a:headEnd/>
            <a:tailEnd/>
          </a:ln>
        </p:spPr>
        <p:txBody>
          <a:bodyPr/>
          <a:lstStyle/>
          <a:p>
            <a:r>
              <a:rPr lang="en-US" altLang="zh-CN" sz="800">
                <a:latin typeface="Times New Roman" charset="0"/>
                <a:ea typeface="SimSun" pitchFamily="2" charset="-122"/>
              </a:rPr>
              <a:t>Date</a:t>
            </a:r>
            <a:endParaRPr lang="en-US">
              <a:ea typeface="SimSun" pitchFamily="2" charset="-122"/>
            </a:endParaRPr>
          </a:p>
        </p:txBody>
      </p:sp>
      <p:sp>
        <p:nvSpPr>
          <p:cNvPr id="129039" name="Line 160"/>
          <p:cNvSpPr>
            <a:spLocks noChangeShapeType="1"/>
          </p:cNvSpPr>
          <p:nvPr/>
        </p:nvSpPr>
        <p:spPr bwMode="auto">
          <a:xfrm>
            <a:off x="8316913" y="514350"/>
            <a:ext cx="0" cy="6048375"/>
          </a:xfrm>
          <a:prstGeom prst="line">
            <a:avLst/>
          </a:prstGeom>
          <a:noFill/>
          <a:ln w="9525">
            <a:solidFill>
              <a:srgbClr val="000000"/>
            </a:solidFill>
            <a:round/>
            <a:headEnd/>
            <a:tailEnd/>
          </a:ln>
        </p:spPr>
        <p:txBody>
          <a:bodyPr/>
          <a:lstStyle/>
          <a:p>
            <a:endParaRPr lang="en-US"/>
          </a:p>
        </p:txBody>
      </p:sp>
      <p:sp>
        <p:nvSpPr>
          <p:cNvPr id="129040" name="Line 161"/>
          <p:cNvSpPr>
            <a:spLocks noChangeShapeType="1"/>
          </p:cNvSpPr>
          <p:nvPr/>
        </p:nvSpPr>
        <p:spPr bwMode="auto">
          <a:xfrm>
            <a:off x="1116013" y="6551613"/>
            <a:ext cx="7200900" cy="0"/>
          </a:xfrm>
          <a:prstGeom prst="line">
            <a:avLst/>
          </a:prstGeom>
          <a:noFill/>
          <a:ln w="9525">
            <a:solidFill>
              <a:srgbClr val="000000"/>
            </a:solidFill>
            <a:round/>
            <a:headEnd/>
            <a:tailEnd/>
          </a:ln>
        </p:spPr>
        <p:txBody>
          <a:bodyPr/>
          <a:lstStyle/>
          <a:p>
            <a:endParaRPr lang="en-US"/>
          </a:p>
        </p:txBody>
      </p:sp>
      <p:sp>
        <p:nvSpPr>
          <p:cNvPr id="129041" name="Rectangle 162"/>
          <p:cNvSpPr>
            <a:spLocks noChangeArrowheads="1"/>
          </p:cNvSpPr>
          <p:nvPr/>
        </p:nvSpPr>
        <p:spPr bwMode="auto">
          <a:xfrm>
            <a:off x="1258888" y="981075"/>
            <a:ext cx="4775200" cy="304800"/>
          </a:xfrm>
          <a:prstGeom prst="rect">
            <a:avLst/>
          </a:prstGeom>
          <a:noFill/>
          <a:ln w="9525">
            <a:noFill/>
            <a:miter lim="800000"/>
            <a:headEnd/>
            <a:tailEnd/>
          </a:ln>
        </p:spPr>
        <p:txBody>
          <a:bodyPr wrap="none" anchor="ctr">
            <a:spAutoFit/>
          </a:bodyPr>
          <a:lstStyle/>
          <a:p>
            <a:r>
              <a:rPr lang="en-US" sz="1400" b="1"/>
              <a:t>Mental Demand:</a:t>
            </a:r>
            <a:r>
              <a:rPr lang="en-US" sz="1400"/>
              <a:t>  How mentally demanding was the task?</a:t>
            </a:r>
          </a:p>
        </p:txBody>
      </p:sp>
      <p:sp>
        <p:nvSpPr>
          <p:cNvPr id="129042" name="Rectangle 163"/>
          <p:cNvSpPr>
            <a:spLocks noChangeArrowheads="1"/>
          </p:cNvSpPr>
          <p:nvPr/>
        </p:nvSpPr>
        <p:spPr bwMode="auto">
          <a:xfrm>
            <a:off x="1331913" y="1989138"/>
            <a:ext cx="5043487" cy="304800"/>
          </a:xfrm>
          <a:prstGeom prst="rect">
            <a:avLst/>
          </a:prstGeom>
          <a:noFill/>
          <a:ln w="9525">
            <a:noFill/>
            <a:miter lim="800000"/>
            <a:headEnd/>
            <a:tailEnd/>
          </a:ln>
        </p:spPr>
        <p:txBody>
          <a:bodyPr wrap="none" anchor="ctr">
            <a:spAutoFit/>
          </a:bodyPr>
          <a:lstStyle/>
          <a:p>
            <a:r>
              <a:rPr lang="en-US" sz="1400" b="1"/>
              <a:t>Physical Demand:  </a:t>
            </a:r>
            <a:r>
              <a:rPr lang="en-US" sz="1400"/>
              <a:t>How physically demanding was the task?</a:t>
            </a:r>
          </a:p>
        </p:txBody>
      </p:sp>
      <p:sp>
        <p:nvSpPr>
          <p:cNvPr id="129043" name="Rectangle 164"/>
          <p:cNvSpPr>
            <a:spLocks noChangeArrowheads="1"/>
          </p:cNvSpPr>
          <p:nvPr/>
        </p:nvSpPr>
        <p:spPr bwMode="auto">
          <a:xfrm>
            <a:off x="1403350" y="2924175"/>
            <a:ext cx="5651500" cy="304800"/>
          </a:xfrm>
          <a:prstGeom prst="rect">
            <a:avLst/>
          </a:prstGeom>
          <a:noFill/>
          <a:ln w="9525">
            <a:noFill/>
            <a:miter lim="800000"/>
            <a:headEnd/>
            <a:tailEnd/>
          </a:ln>
        </p:spPr>
        <p:txBody>
          <a:bodyPr wrap="none" anchor="ctr">
            <a:spAutoFit/>
          </a:bodyPr>
          <a:lstStyle/>
          <a:p>
            <a:r>
              <a:rPr lang="en-US" sz="1400" b="1"/>
              <a:t>Temporal Demand: </a:t>
            </a:r>
            <a:r>
              <a:rPr lang="en-US" sz="1400"/>
              <a:t>How hurried or rushed was the pace of the task?</a:t>
            </a:r>
          </a:p>
        </p:txBody>
      </p:sp>
      <p:sp>
        <p:nvSpPr>
          <p:cNvPr id="129044" name="Rectangle 165"/>
          <p:cNvSpPr>
            <a:spLocks noChangeArrowheads="1"/>
          </p:cNvSpPr>
          <p:nvPr/>
        </p:nvSpPr>
        <p:spPr bwMode="auto">
          <a:xfrm>
            <a:off x="1187450" y="3789363"/>
            <a:ext cx="7081838" cy="304800"/>
          </a:xfrm>
          <a:prstGeom prst="rect">
            <a:avLst/>
          </a:prstGeom>
          <a:noFill/>
          <a:ln w="9525">
            <a:noFill/>
            <a:miter lim="800000"/>
            <a:headEnd/>
            <a:tailEnd/>
          </a:ln>
        </p:spPr>
        <p:txBody>
          <a:bodyPr wrap="none" anchor="ctr">
            <a:spAutoFit/>
          </a:bodyPr>
          <a:lstStyle/>
          <a:p>
            <a:r>
              <a:rPr lang="en-US" sz="1200" b="1"/>
              <a:t> </a:t>
            </a:r>
            <a:r>
              <a:rPr lang="en-US" sz="1400" b="1"/>
              <a:t>Performance:</a:t>
            </a:r>
            <a:r>
              <a:rPr lang="en-US" sz="1200" b="1"/>
              <a:t> </a:t>
            </a:r>
            <a:r>
              <a:rPr lang="en-US" sz="1400"/>
              <a:t>How successful were you in accomplishing what you were asked to do? </a:t>
            </a:r>
          </a:p>
        </p:txBody>
      </p:sp>
      <p:sp>
        <p:nvSpPr>
          <p:cNvPr id="129045" name="Rectangle 166"/>
          <p:cNvSpPr>
            <a:spLocks noChangeArrowheads="1"/>
          </p:cNvSpPr>
          <p:nvPr/>
        </p:nvSpPr>
        <p:spPr bwMode="auto">
          <a:xfrm>
            <a:off x="1403350" y="4724400"/>
            <a:ext cx="6599238" cy="366713"/>
          </a:xfrm>
          <a:prstGeom prst="rect">
            <a:avLst/>
          </a:prstGeom>
          <a:noFill/>
          <a:ln w="9525">
            <a:noFill/>
            <a:miter lim="800000"/>
            <a:headEnd/>
            <a:tailEnd/>
          </a:ln>
        </p:spPr>
        <p:txBody>
          <a:bodyPr wrap="none" anchor="ctr">
            <a:spAutoFit/>
          </a:bodyPr>
          <a:lstStyle/>
          <a:p>
            <a:r>
              <a:rPr lang="en-US" sz="1200" b="1"/>
              <a:t> </a:t>
            </a:r>
            <a:r>
              <a:rPr lang="en-US" sz="1400" b="1"/>
              <a:t>Effort:</a:t>
            </a:r>
            <a:r>
              <a:rPr lang="en-US" sz="1400"/>
              <a:t>  How hard did you have to work to accomplish your level of performance</a:t>
            </a:r>
            <a:r>
              <a:rPr lang="en-US"/>
              <a:t>?</a:t>
            </a:r>
          </a:p>
        </p:txBody>
      </p:sp>
      <p:sp>
        <p:nvSpPr>
          <p:cNvPr id="129046" name="Rectangle 167"/>
          <p:cNvSpPr>
            <a:spLocks noChangeArrowheads="1"/>
          </p:cNvSpPr>
          <p:nvPr/>
        </p:nvSpPr>
        <p:spPr bwMode="auto">
          <a:xfrm>
            <a:off x="1476375" y="5661025"/>
            <a:ext cx="5994400" cy="304800"/>
          </a:xfrm>
          <a:prstGeom prst="rect">
            <a:avLst/>
          </a:prstGeom>
          <a:noFill/>
          <a:ln w="9525">
            <a:noFill/>
            <a:miter lim="800000"/>
            <a:headEnd/>
            <a:tailEnd/>
          </a:ln>
        </p:spPr>
        <p:txBody>
          <a:bodyPr wrap="none" anchor="ctr">
            <a:spAutoFit/>
          </a:bodyPr>
          <a:lstStyle/>
          <a:p>
            <a:r>
              <a:rPr lang="en-US" sz="1400" b="1"/>
              <a:t>Frustration: </a:t>
            </a:r>
            <a:r>
              <a:rPr lang="en-US" sz="1400"/>
              <a:t>How insecure, discouraged, irritated and annoyed were you?</a:t>
            </a:r>
          </a:p>
        </p:txBody>
      </p:sp>
      <p:sp>
        <p:nvSpPr>
          <p:cNvPr id="129047" name="Rectangle 168"/>
          <p:cNvSpPr>
            <a:spLocks noChangeArrowheads="1"/>
          </p:cNvSpPr>
          <p:nvPr/>
        </p:nvSpPr>
        <p:spPr bwMode="auto">
          <a:xfrm>
            <a:off x="755650" y="549275"/>
            <a:ext cx="4422775" cy="595313"/>
          </a:xfrm>
          <a:prstGeom prst="rect">
            <a:avLst/>
          </a:prstGeom>
          <a:noFill/>
          <a:ln w="9525">
            <a:noFill/>
            <a:miter lim="800000"/>
            <a:headEnd/>
            <a:tailEnd/>
          </a:ln>
        </p:spPr>
        <p:txBody>
          <a:bodyPr wrap="none" lIns="1828224" bIns="0" anchor="ctr">
            <a:spAutoFit/>
          </a:bodyPr>
          <a:lstStyle/>
          <a:p>
            <a:r>
              <a:rPr lang="en-US" b="1"/>
              <a:t>TASK LOADING INDEX</a:t>
            </a:r>
          </a:p>
          <a:p>
            <a:pPr eaLnBrk="0" hangingPunct="0"/>
            <a:endParaRPr lang="en-US"/>
          </a:p>
        </p:txBody>
      </p:sp>
      <p:sp>
        <p:nvSpPr>
          <p:cNvPr id="129048" name="Slide Number Placeholder 167"/>
          <p:cNvSpPr>
            <a:spLocks noGrp="1"/>
          </p:cNvSpPr>
          <p:nvPr>
            <p:ph type="sldNum" sz="quarter" idx="12"/>
          </p:nvPr>
        </p:nvSpPr>
        <p:spPr bwMode="auto">
          <a:ln>
            <a:round/>
            <a:headEnd/>
            <a:tailEnd/>
          </a:ln>
        </p:spPr>
        <p:txBody>
          <a:bodyPr/>
          <a:lstStyle/>
          <a:p>
            <a:fld id="{81DF4103-FB73-48E9-A1D9-FDB4593DB2B4}" type="slidenum">
              <a:rPr lang="en-US" smtClean="0"/>
              <a:pPr/>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smtClean="0"/>
              <a:t>Modified Cooper Harper scale</a:t>
            </a:r>
          </a:p>
        </p:txBody>
      </p:sp>
      <p:sp>
        <p:nvSpPr>
          <p:cNvPr id="126979" name="Rectangle 3"/>
          <p:cNvSpPr>
            <a:spLocks noGrp="1" noChangeArrowheads="1"/>
          </p:cNvSpPr>
          <p:nvPr>
            <p:ph idx="1"/>
          </p:nvPr>
        </p:nvSpPr>
        <p:spPr/>
        <p:txBody>
          <a:bodyPr/>
          <a:lstStyle/>
          <a:p>
            <a:pPr eaLnBrk="1" hangingPunct="1">
              <a:lnSpc>
                <a:spcPct val="90000"/>
              </a:lnSpc>
            </a:pPr>
            <a:r>
              <a:rPr lang="en-US" sz="2400" smtClean="0"/>
              <a:t>Original Cooper Harper scale was for assessment of aircraft handling characteristics</a:t>
            </a:r>
          </a:p>
          <a:p>
            <a:pPr eaLnBrk="1" hangingPunct="1">
              <a:lnSpc>
                <a:spcPct val="90000"/>
              </a:lnSpc>
            </a:pPr>
            <a:endParaRPr lang="en-US" sz="900" smtClean="0"/>
          </a:p>
          <a:p>
            <a:pPr eaLnBrk="1" hangingPunct="1">
              <a:lnSpc>
                <a:spcPct val="90000"/>
              </a:lnSpc>
            </a:pPr>
            <a:r>
              <a:rPr lang="en-US" sz="2400" smtClean="0"/>
              <a:t>Long tradition of use for workload associated with psychomotor tasks</a:t>
            </a:r>
          </a:p>
          <a:p>
            <a:pPr eaLnBrk="1" hangingPunct="1">
              <a:lnSpc>
                <a:spcPct val="90000"/>
              </a:lnSpc>
            </a:pPr>
            <a:endParaRPr lang="en-US" sz="800" smtClean="0"/>
          </a:p>
          <a:p>
            <a:pPr eaLnBrk="1" hangingPunct="1">
              <a:lnSpc>
                <a:spcPct val="90000"/>
              </a:lnSpc>
            </a:pPr>
            <a:r>
              <a:rPr lang="en-US" sz="2400" smtClean="0"/>
              <a:t>2 versions:</a:t>
            </a:r>
          </a:p>
          <a:p>
            <a:pPr lvl="1" eaLnBrk="1" hangingPunct="1">
              <a:lnSpc>
                <a:spcPct val="90000"/>
              </a:lnSpc>
            </a:pPr>
            <a:r>
              <a:rPr lang="en-US" sz="2000" smtClean="0"/>
              <a:t>Modified Cooper Harper (Wierwille and Casali, 1983)</a:t>
            </a:r>
          </a:p>
          <a:p>
            <a:pPr lvl="1" eaLnBrk="1" hangingPunct="1">
              <a:lnSpc>
                <a:spcPct val="90000"/>
              </a:lnSpc>
            </a:pPr>
            <a:r>
              <a:rPr lang="en-US" sz="2000" smtClean="0"/>
              <a:t> Bedford (</a:t>
            </a:r>
            <a:r>
              <a:rPr lang="en-US" altLang="zh-CN" sz="2000" smtClean="0">
                <a:ea typeface="SimSun" pitchFamily="2" charset="-122"/>
              </a:rPr>
              <a:t>Ellis and Roscoe,1982)</a:t>
            </a:r>
            <a:endParaRPr lang="en-US" sz="2000" smtClean="0"/>
          </a:p>
          <a:p>
            <a:pPr lvl="1" eaLnBrk="1" hangingPunct="1">
              <a:lnSpc>
                <a:spcPct val="90000"/>
              </a:lnSpc>
            </a:pPr>
            <a:endParaRPr lang="en-US" sz="1200" smtClean="0"/>
          </a:p>
          <a:p>
            <a:pPr eaLnBrk="1" hangingPunct="1">
              <a:lnSpc>
                <a:spcPct val="90000"/>
              </a:lnSpc>
            </a:pPr>
            <a:r>
              <a:rPr lang="en-US" sz="2400" smtClean="0"/>
              <a:t>Both versions retained the 9 or 10 point decision tree format</a:t>
            </a:r>
          </a:p>
          <a:p>
            <a:pPr lvl="1" eaLnBrk="1" hangingPunct="1">
              <a:lnSpc>
                <a:spcPct val="90000"/>
              </a:lnSpc>
            </a:pPr>
            <a:r>
              <a:rPr lang="en-US" sz="2000" smtClean="0"/>
              <a:t>Decision tree makes the rating easier by allowing sequential decisions and the rating is very time economic. </a:t>
            </a:r>
          </a:p>
          <a:p>
            <a:pPr lvl="1" eaLnBrk="1" hangingPunct="1">
              <a:lnSpc>
                <a:spcPct val="90000"/>
              </a:lnSpc>
            </a:pPr>
            <a:endParaRPr lang="en-US" sz="2000" smtClean="0"/>
          </a:p>
        </p:txBody>
      </p:sp>
      <p:sp>
        <p:nvSpPr>
          <p:cNvPr id="126980" name="Slide Number Placeholder 3"/>
          <p:cNvSpPr>
            <a:spLocks noGrp="1"/>
          </p:cNvSpPr>
          <p:nvPr>
            <p:ph type="sldNum" sz="quarter" idx="12"/>
          </p:nvPr>
        </p:nvSpPr>
        <p:spPr bwMode="auto">
          <a:ln>
            <a:round/>
            <a:headEnd/>
            <a:tailEnd/>
          </a:ln>
        </p:spPr>
        <p:txBody>
          <a:bodyPr/>
          <a:lstStyle/>
          <a:p>
            <a:fld id="{63BB560F-2C33-457F-B6D5-80A1D17DD825}" type="slidenum">
              <a:rPr lang="en-US" smtClean="0"/>
              <a:pPr/>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0" y="8143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4"/>
          <p:cNvGraphicFramePr>
            <a:graphicFrameLocks noChangeAspect="1"/>
          </p:cNvGraphicFramePr>
          <p:nvPr/>
        </p:nvGraphicFramePr>
        <p:xfrm>
          <a:off x="1828800" y="228600"/>
          <a:ext cx="5424488" cy="6191250"/>
        </p:xfrm>
        <a:graphic>
          <a:graphicData uri="http://schemas.openxmlformats.org/presentationml/2006/ole">
            <p:oleObj spid="_x0000_s1026" r:id="rId4" imgW="10295238" imgH="11742857" progId="">
              <p:embed/>
            </p:oleObj>
          </a:graphicData>
        </a:graphic>
      </p:graphicFrame>
      <p:sp>
        <p:nvSpPr>
          <p:cNvPr id="1028" name="Text Box 6"/>
          <p:cNvSpPr txBox="1">
            <a:spLocks noChangeArrowheads="1"/>
          </p:cNvSpPr>
          <p:nvPr/>
        </p:nvSpPr>
        <p:spPr bwMode="auto">
          <a:xfrm>
            <a:off x="3348038" y="6381750"/>
            <a:ext cx="5276850" cy="304800"/>
          </a:xfrm>
          <a:prstGeom prst="rect">
            <a:avLst/>
          </a:prstGeom>
          <a:noFill/>
          <a:ln w="9525">
            <a:noFill/>
            <a:miter lim="800000"/>
            <a:headEnd/>
            <a:tailEnd/>
          </a:ln>
        </p:spPr>
        <p:txBody>
          <a:bodyPr wrap="none">
            <a:spAutoFit/>
          </a:bodyPr>
          <a:lstStyle/>
          <a:p>
            <a:r>
              <a:rPr lang="en-US" sz="1400" b="1"/>
              <a:t>Modified Cooper Harper (MCH) by Wierwille and Casali, 1983</a:t>
            </a:r>
          </a:p>
        </p:txBody>
      </p:sp>
      <p:sp>
        <p:nvSpPr>
          <p:cNvPr id="1029" name="Slide Number Placeholder 4"/>
          <p:cNvSpPr>
            <a:spLocks noGrp="1"/>
          </p:cNvSpPr>
          <p:nvPr>
            <p:ph type="sldNum" sz="quarter" idx="12"/>
          </p:nvPr>
        </p:nvSpPr>
        <p:spPr bwMode="auto">
          <a:ln>
            <a:round/>
            <a:headEnd/>
            <a:tailEnd/>
          </a:ln>
        </p:spPr>
        <p:txBody>
          <a:bodyPr/>
          <a:lstStyle/>
          <a:p>
            <a:fld id="{EA83E161-A801-4D2A-98DE-BB1B05338CBB}" type="slidenum">
              <a:rPr lang="en-US" smtClean="0"/>
              <a:pPr/>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a:xfrm>
            <a:off x="457200" y="274638"/>
            <a:ext cx="8229600" cy="490537"/>
          </a:xfrm>
        </p:spPr>
        <p:txBody>
          <a:bodyPr>
            <a:normAutofit fontScale="90000"/>
          </a:bodyPr>
          <a:lstStyle/>
          <a:p>
            <a:pPr eaLnBrk="1" hangingPunct="1"/>
            <a:r>
              <a:rPr lang="en-US" sz="2800" smtClean="0">
                <a:solidFill>
                  <a:schemeClr val="accent2"/>
                </a:solidFill>
              </a:rPr>
              <a:t>Bedford Workload Scale</a:t>
            </a:r>
          </a:p>
        </p:txBody>
      </p:sp>
      <p:graphicFrame>
        <p:nvGraphicFramePr>
          <p:cNvPr id="2050" name="Object 3"/>
          <p:cNvGraphicFramePr>
            <a:graphicFrameLocks noChangeAspect="1"/>
          </p:cNvGraphicFramePr>
          <p:nvPr>
            <p:ph idx="1"/>
          </p:nvPr>
        </p:nvGraphicFramePr>
        <p:xfrm>
          <a:off x="1803400" y="692150"/>
          <a:ext cx="4935538" cy="5905500"/>
        </p:xfrm>
        <a:graphic>
          <a:graphicData uri="http://schemas.openxmlformats.org/presentationml/2006/ole">
            <p:oleObj spid="_x0000_s2050" name="Document" r:id="rId4" imgW="5489157" imgH="6567949" progId="Word.Document.8">
              <p:embed/>
            </p:oleObj>
          </a:graphicData>
        </a:graphic>
      </p:graphicFrame>
      <p:sp>
        <p:nvSpPr>
          <p:cNvPr id="2052" name="Slide Number Placeholder 3"/>
          <p:cNvSpPr>
            <a:spLocks noGrp="1"/>
          </p:cNvSpPr>
          <p:nvPr>
            <p:ph type="sldNum" sz="quarter" idx="12"/>
          </p:nvPr>
        </p:nvSpPr>
        <p:spPr bwMode="auto">
          <a:ln>
            <a:round/>
            <a:headEnd/>
            <a:tailEnd/>
          </a:ln>
        </p:spPr>
        <p:txBody>
          <a:bodyPr/>
          <a:lstStyle/>
          <a:p>
            <a:fld id="{F7011C49-AD7C-4265-92A1-DAC2A29D2F2F}" type="slidenum">
              <a:rPr lang="en-US" smtClean="0"/>
              <a:pPr/>
              <a:t>46</a:t>
            </a:fld>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mtClean="0"/>
              <a:t>Psychophysiological Measurements</a:t>
            </a:r>
          </a:p>
        </p:txBody>
      </p:sp>
      <p:sp>
        <p:nvSpPr>
          <p:cNvPr id="130051" name="Rectangle 3"/>
          <p:cNvSpPr>
            <a:spLocks noGrp="1" noChangeArrowheads="1"/>
          </p:cNvSpPr>
          <p:nvPr>
            <p:ph idx="1"/>
          </p:nvPr>
        </p:nvSpPr>
        <p:spPr/>
        <p:txBody>
          <a:bodyPr>
            <a:normAutofit fontScale="85000" lnSpcReduction="20000"/>
          </a:bodyPr>
          <a:lstStyle/>
          <a:p>
            <a:r>
              <a:rPr lang="en-US" smtClean="0"/>
              <a:t>Provide continuous measurements and data collection:</a:t>
            </a:r>
          </a:p>
          <a:p>
            <a:pPr lvl="1"/>
            <a:r>
              <a:rPr lang="en-US" smtClean="0"/>
              <a:t>Pick up transient changes in MWL</a:t>
            </a:r>
          </a:p>
          <a:p>
            <a:r>
              <a:rPr lang="en-US" smtClean="0"/>
              <a:t>(Possibly) Not obtrusive to primary task</a:t>
            </a:r>
          </a:p>
          <a:p>
            <a:r>
              <a:rPr lang="en-US" smtClean="0"/>
              <a:t>Subjects do not need to perform secondary tasks, or fill up forms</a:t>
            </a:r>
          </a:p>
          <a:p>
            <a:r>
              <a:rPr lang="en-US" smtClean="0"/>
              <a:t>Methods:</a:t>
            </a:r>
          </a:p>
          <a:p>
            <a:pPr lvl="1"/>
            <a:r>
              <a:rPr lang="en-US" smtClean="0"/>
              <a:t>Heart rate and HR Variability</a:t>
            </a:r>
          </a:p>
          <a:p>
            <a:pPr lvl="1"/>
            <a:r>
              <a:rPr lang="en-US" smtClean="0"/>
              <a:t>Pupil Diameter</a:t>
            </a:r>
          </a:p>
          <a:p>
            <a:pPr lvl="1"/>
            <a:r>
              <a:rPr lang="en-US" smtClean="0"/>
              <a:t>Visual Scanning</a:t>
            </a:r>
          </a:p>
          <a:p>
            <a:pPr lvl="1"/>
            <a:r>
              <a:rPr lang="en-US" smtClean="0"/>
              <a:t>EEG</a:t>
            </a:r>
          </a:p>
          <a:p>
            <a:pPr>
              <a:buFont typeface="Wingdings 2" charset="2"/>
              <a:buNone/>
            </a:pPr>
            <a:endParaRPr lang="en-US" smtClean="0"/>
          </a:p>
        </p:txBody>
      </p:sp>
      <p:sp>
        <p:nvSpPr>
          <p:cNvPr id="130052" name="Slide Number Placeholder 3"/>
          <p:cNvSpPr>
            <a:spLocks noGrp="1"/>
          </p:cNvSpPr>
          <p:nvPr>
            <p:ph type="sldNum" sz="quarter" idx="12"/>
          </p:nvPr>
        </p:nvSpPr>
        <p:spPr bwMode="auto">
          <a:ln>
            <a:round/>
            <a:headEnd/>
            <a:tailEnd/>
          </a:ln>
        </p:spPr>
        <p:txBody>
          <a:bodyPr/>
          <a:lstStyle/>
          <a:p>
            <a:fld id="{D960AB01-473E-4F87-A798-5E060FFDBBBD}" type="slidenum">
              <a:rPr lang="en-US" smtClean="0"/>
              <a:pPr/>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mtClean="0"/>
              <a:t>Heart Rate</a:t>
            </a:r>
          </a:p>
        </p:txBody>
      </p:sp>
      <p:sp>
        <p:nvSpPr>
          <p:cNvPr id="131075" name="Rectangle 3"/>
          <p:cNvSpPr>
            <a:spLocks noGrp="1" noChangeArrowheads="1"/>
          </p:cNvSpPr>
          <p:nvPr>
            <p:ph idx="1"/>
          </p:nvPr>
        </p:nvSpPr>
        <p:spPr>
          <a:xfrm>
            <a:off x="914400" y="1447800"/>
            <a:ext cx="7772400" cy="4953000"/>
          </a:xfrm>
        </p:spPr>
        <p:txBody>
          <a:bodyPr>
            <a:normAutofit fontScale="92500" lnSpcReduction="20000"/>
          </a:bodyPr>
          <a:lstStyle/>
          <a:p>
            <a:pPr>
              <a:lnSpc>
                <a:spcPct val="90000"/>
              </a:lnSpc>
            </a:pPr>
            <a:r>
              <a:rPr lang="en-US" smtClean="0"/>
              <a:t>Studies shown HR of pilots flying actual flights is higher than flying simulated flights (within subjects study)</a:t>
            </a:r>
          </a:p>
          <a:p>
            <a:pPr>
              <a:lnSpc>
                <a:spcPct val="90000"/>
              </a:lnSpc>
            </a:pPr>
            <a:endParaRPr lang="en-US" sz="800" smtClean="0"/>
          </a:p>
          <a:p>
            <a:pPr>
              <a:lnSpc>
                <a:spcPct val="90000"/>
              </a:lnSpc>
            </a:pPr>
            <a:r>
              <a:rPr lang="en-US" smtClean="0"/>
              <a:t>Used in other non aviation studies:</a:t>
            </a:r>
          </a:p>
          <a:p>
            <a:pPr lvl="1">
              <a:lnSpc>
                <a:spcPct val="90000"/>
              </a:lnSpc>
            </a:pPr>
            <a:r>
              <a:rPr lang="en-US" smtClean="0"/>
              <a:t>race car drivers – 150 to 180 bpm b4 race starts.  HR 180 to 210 bpm during race</a:t>
            </a:r>
          </a:p>
          <a:p>
            <a:pPr lvl="1">
              <a:lnSpc>
                <a:spcPct val="90000"/>
              </a:lnSpc>
            </a:pPr>
            <a:r>
              <a:rPr lang="en-US" smtClean="0"/>
              <a:t>race boat drivers:  Change from while waiting 142bpm to 192bpm during race. </a:t>
            </a:r>
          </a:p>
          <a:p>
            <a:pPr lvl="1">
              <a:lnSpc>
                <a:spcPct val="90000"/>
              </a:lnSpc>
            </a:pPr>
            <a:r>
              <a:rPr lang="en-US" smtClean="0"/>
              <a:t>Telemarketer:  HR increase during work cf resting condition</a:t>
            </a:r>
          </a:p>
          <a:p>
            <a:pPr>
              <a:lnSpc>
                <a:spcPct val="90000"/>
              </a:lnSpc>
            </a:pPr>
            <a:endParaRPr lang="en-US" sz="800" smtClean="0"/>
          </a:p>
          <a:p>
            <a:pPr>
              <a:lnSpc>
                <a:spcPct val="90000"/>
              </a:lnSpc>
            </a:pPr>
            <a:r>
              <a:rPr lang="en-US" smtClean="0"/>
              <a:t>However, heart rate is affected both by physical and psychological load</a:t>
            </a:r>
          </a:p>
          <a:p>
            <a:pPr>
              <a:lnSpc>
                <a:spcPct val="90000"/>
              </a:lnSpc>
            </a:pPr>
            <a:endParaRPr lang="en-US" sz="800" smtClean="0"/>
          </a:p>
          <a:p>
            <a:pPr>
              <a:lnSpc>
                <a:spcPct val="90000"/>
              </a:lnSpc>
            </a:pPr>
            <a:r>
              <a:rPr lang="en-US" smtClean="0"/>
              <a:t>Sensitive measure, but lacks diagnosticity</a:t>
            </a:r>
          </a:p>
          <a:p>
            <a:pPr lvl="1">
              <a:lnSpc>
                <a:spcPct val="90000"/>
              </a:lnSpc>
            </a:pPr>
            <a:endParaRPr lang="en-US" smtClean="0"/>
          </a:p>
          <a:p>
            <a:pPr>
              <a:lnSpc>
                <a:spcPct val="90000"/>
              </a:lnSpc>
            </a:pPr>
            <a:endParaRPr lang="en-US" smtClean="0"/>
          </a:p>
          <a:p>
            <a:pPr lvl="1">
              <a:lnSpc>
                <a:spcPct val="90000"/>
              </a:lnSpc>
            </a:pPr>
            <a:endParaRPr lang="en-US" smtClean="0"/>
          </a:p>
        </p:txBody>
      </p:sp>
      <p:sp>
        <p:nvSpPr>
          <p:cNvPr id="131076" name="Slide Number Placeholder 3"/>
          <p:cNvSpPr>
            <a:spLocks noGrp="1"/>
          </p:cNvSpPr>
          <p:nvPr>
            <p:ph type="sldNum" sz="quarter" idx="12"/>
          </p:nvPr>
        </p:nvSpPr>
        <p:spPr bwMode="auto">
          <a:ln>
            <a:round/>
            <a:headEnd/>
            <a:tailEnd/>
          </a:ln>
        </p:spPr>
        <p:txBody>
          <a:bodyPr/>
          <a:lstStyle/>
          <a:p>
            <a:fld id="{318E8DAD-AF44-4307-A79D-0508BAB2C64F}" type="slidenum">
              <a:rPr lang="en-US" smtClean="0"/>
              <a:pPr/>
              <a:t>48</a:t>
            </a:fld>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2"/>
          <p:cNvSpPr>
            <a:spLocks noGrp="1"/>
          </p:cNvSpPr>
          <p:nvPr>
            <p:ph type="sldNum" sz="quarter" idx="12"/>
          </p:nvPr>
        </p:nvSpPr>
        <p:spPr bwMode="auto">
          <a:ln>
            <a:round/>
            <a:headEnd/>
            <a:tailEnd/>
          </a:ln>
        </p:spPr>
        <p:txBody>
          <a:bodyPr/>
          <a:lstStyle/>
          <a:p>
            <a:fld id="{37D4A420-86A0-4784-A8AA-2F15875FF24D}" type="slidenum">
              <a:rPr lang="en-US" smtClean="0"/>
              <a:pPr/>
              <a:t>49</a:t>
            </a:fld>
            <a:endParaRPr lang="en-US" smtClean="0"/>
          </a:p>
        </p:txBody>
      </p:sp>
      <p:pic>
        <p:nvPicPr>
          <p:cNvPr id="132099" name="Picture 2"/>
          <p:cNvPicPr>
            <a:picLocks noChangeAspect="1" noChangeArrowheads="1"/>
          </p:cNvPicPr>
          <p:nvPr/>
        </p:nvPicPr>
        <p:blipFill>
          <a:blip r:embed="rId3" cstate="print"/>
          <a:srcRect l="8125" t="14000" r="8125" b="10001"/>
          <a:stretch>
            <a:fillRect/>
          </a:stretch>
        </p:blipFill>
        <p:spPr bwMode="auto">
          <a:xfrm>
            <a:off x="228600" y="533400"/>
            <a:ext cx="86868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685800"/>
          </a:xfrm>
        </p:spPr>
        <p:txBody>
          <a:bodyPr>
            <a:noAutofit/>
          </a:bodyPr>
          <a:lstStyle/>
          <a:p>
            <a:r>
              <a:rPr lang="en-US" sz="3200" b="1" dirty="0" smtClean="0"/>
              <a:t>Multiple Purposes of Design</a:t>
            </a:r>
            <a:endParaRPr lang="en-US" sz="3200" b="1" dirty="0"/>
          </a:p>
        </p:txBody>
      </p:sp>
      <p:sp>
        <p:nvSpPr>
          <p:cNvPr id="3" name="Content Placeholder 2"/>
          <p:cNvSpPr>
            <a:spLocks noGrp="1"/>
          </p:cNvSpPr>
          <p:nvPr>
            <p:ph sz="half" idx="1"/>
          </p:nvPr>
        </p:nvSpPr>
        <p:spPr>
          <a:xfrm>
            <a:off x="457200" y="1143000"/>
            <a:ext cx="3124200" cy="4525963"/>
          </a:xfrm>
        </p:spPr>
        <p:txBody>
          <a:bodyPr>
            <a:normAutofit fontScale="70000" lnSpcReduction="20000"/>
          </a:bodyPr>
          <a:lstStyle/>
          <a:p>
            <a:r>
              <a:rPr lang="en-US" sz="2800" b="1" dirty="0" smtClean="0">
                <a:solidFill>
                  <a:srgbClr val="0070C0"/>
                </a:solidFill>
              </a:rPr>
              <a:t>Effectiveness</a:t>
            </a:r>
          </a:p>
          <a:p>
            <a:pPr lvl="1"/>
            <a:r>
              <a:rPr lang="en-US" sz="2200" dirty="0" smtClean="0">
                <a:solidFill>
                  <a:srgbClr val="0070C0"/>
                </a:solidFill>
              </a:rPr>
              <a:t>Meets functional requirements</a:t>
            </a:r>
          </a:p>
          <a:p>
            <a:pPr lvl="1"/>
            <a:r>
              <a:rPr lang="en-US" sz="2200" dirty="0" smtClean="0">
                <a:solidFill>
                  <a:srgbClr val="0070C0"/>
                </a:solidFill>
              </a:rPr>
              <a:t>“quality”</a:t>
            </a:r>
          </a:p>
          <a:p>
            <a:r>
              <a:rPr lang="en-US" sz="2800" b="1" dirty="0" smtClean="0">
                <a:solidFill>
                  <a:srgbClr val="0070C0"/>
                </a:solidFill>
              </a:rPr>
              <a:t>Efficiency</a:t>
            </a:r>
          </a:p>
          <a:p>
            <a:pPr lvl="1"/>
            <a:r>
              <a:rPr lang="en-US" sz="2200" dirty="0" smtClean="0">
                <a:solidFill>
                  <a:srgbClr val="0070C0"/>
                </a:solidFill>
              </a:rPr>
              <a:t>Optimal use of resources</a:t>
            </a:r>
          </a:p>
          <a:p>
            <a:pPr lvl="1"/>
            <a:r>
              <a:rPr lang="en-US" sz="2200" dirty="0" smtClean="0">
                <a:solidFill>
                  <a:srgbClr val="0070C0"/>
                </a:solidFill>
              </a:rPr>
              <a:t>“productivity”</a:t>
            </a:r>
          </a:p>
          <a:p>
            <a:r>
              <a:rPr lang="en-US" sz="2800" b="1" dirty="0" smtClean="0">
                <a:solidFill>
                  <a:srgbClr val="0070C0"/>
                </a:solidFill>
              </a:rPr>
              <a:t>Ease of Use</a:t>
            </a:r>
          </a:p>
          <a:p>
            <a:pPr lvl="1"/>
            <a:r>
              <a:rPr lang="en-US" sz="2200" dirty="0" smtClean="0">
                <a:solidFill>
                  <a:srgbClr val="0070C0"/>
                </a:solidFill>
              </a:rPr>
              <a:t>Intended users</a:t>
            </a:r>
          </a:p>
          <a:p>
            <a:pPr lvl="1"/>
            <a:r>
              <a:rPr lang="en-US" sz="2200" dirty="0" smtClean="0">
                <a:solidFill>
                  <a:srgbClr val="0070C0"/>
                </a:solidFill>
              </a:rPr>
              <a:t>Comfort and Convenience</a:t>
            </a:r>
          </a:p>
          <a:p>
            <a:pPr lvl="1"/>
            <a:r>
              <a:rPr lang="en-US" sz="2200" dirty="0" smtClean="0">
                <a:solidFill>
                  <a:srgbClr val="0070C0"/>
                </a:solidFill>
              </a:rPr>
              <a:t>Prevention of misuse</a:t>
            </a:r>
          </a:p>
          <a:p>
            <a:r>
              <a:rPr lang="en-US" sz="2800" b="1" dirty="0" smtClean="0">
                <a:solidFill>
                  <a:srgbClr val="0070C0"/>
                </a:solidFill>
              </a:rPr>
              <a:t>Elegance</a:t>
            </a:r>
          </a:p>
          <a:p>
            <a:pPr lvl="1"/>
            <a:r>
              <a:rPr lang="en-US" sz="2200" dirty="0" smtClean="0">
                <a:solidFill>
                  <a:srgbClr val="0070C0"/>
                </a:solidFill>
              </a:rPr>
              <a:t>Esthetic / emotional appeal</a:t>
            </a:r>
          </a:p>
          <a:p>
            <a:pPr lvl="1"/>
            <a:r>
              <a:rPr lang="en-US" sz="2200" dirty="0" smtClean="0">
                <a:solidFill>
                  <a:srgbClr val="0070C0"/>
                </a:solidFill>
              </a:rPr>
              <a:t>Affective Design</a:t>
            </a:r>
          </a:p>
          <a:p>
            <a:endParaRPr lang="en-US" dirty="0"/>
          </a:p>
        </p:txBody>
      </p:sp>
      <p:sp>
        <p:nvSpPr>
          <p:cNvPr id="4" name="Content Placeholder 3"/>
          <p:cNvSpPr>
            <a:spLocks noGrp="1"/>
          </p:cNvSpPr>
          <p:nvPr>
            <p:ph sz="half" idx="2"/>
          </p:nvPr>
        </p:nvSpPr>
        <p:spPr>
          <a:xfrm>
            <a:off x="3352800" y="1143000"/>
            <a:ext cx="2667000" cy="4525963"/>
          </a:xfrm>
        </p:spPr>
        <p:txBody>
          <a:bodyPr>
            <a:normAutofit fontScale="70000" lnSpcReduction="20000"/>
          </a:bodyPr>
          <a:lstStyle/>
          <a:p>
            <a:r>
              <a:rPr lang="en-US" sz="2800" b="1" dirty="0" smtClean="0">
                <a:solidFill>
                  <a:srgbClr val="C00000"/>
                </a:solidFill>
              </a:rPr>
              <a:t>Safety and Health</a:t>
            </a:r>
          </a:p>
          <a:p>
            <a:pPr lvl="1"/>
            <a:r>
              <a:rPr lang="en-US" sz="2200" dirty="0" smtClean="0">
                <a:solidFill>
                  <a:srgbClr val="C00000"/>
                </a:solidFill>
              </a:rPr>
              <a:t>Prevention or mitigation of system failures</a:t>
            </a:r>
          </a:p>
          <a:p>
            <a:pPr lvl="1"/>
            <a:r>
              <a:rPr lang="en-US" sz="2200" dirty="0" smtClean="0">
                <a:solidFill>
                  <a:srgbClr val="C00000"/>
                </a:solidFill>
              </a:rPr>
              <a:t>For participants and third parties</a:t>
            </a:r>
          </a:p>
          <a:p>
            <a:r>
              <a:rPr lang="en-US" sz="2800" b="1" dirty="0" smtClean="0">
                <a:solidFill>
                  <a:srgbClr val="C00000"/>
                </a:solidFill>
              </a:rPr>
              <a:t>Security</a:t>
            </a:r>
          </a:p>
          <a:p>
            <a:pPr lvl="1"/>
            <a:r>
              <a:rPr lang="en-US" sz="2200" dirty="0" smtClean="0">
                <a:solidFill>
                  <a:srgbClr val="C00000"/>
                </a:solidFill>
              </a:rPr>
              <a:t>Inadvertent or malicious misuse</a:t>
            </a:r>
          </a:p>
          <a:p>
            <a:r>
              <a:rPr lang="en-US" sz="2800" b="1" dirty="0" smtClean="0">
                <a:solidFill>
                  <a:srgbClr val="C00000"/>
                </a:solidFill>
              </a:rPr>
              <a:t>Satisfaction</a:t>
            </a:r>
          </a:p>
          <a:p>
            <a:pPr lvl="1"/>
            <a:r>
              <a:rPr lang="en-US" sz="2200" dirty="0" smtClean="0">
                <a:solidFill>
                  <a:srgbClr val="C00000"/>
                </a:solidFill>
              </a:rPr>
              <a:t>Of ALL customers and stakeholders</a:t>
            </a:r>
            <a:endParaRPr lang="en-US" sz="2200" dirty="0">
              <a:solidFill>
                <a:srgbClr val="C00000"/>
              </a:solidFill>
            </a:endParaRPr>
          </a:p>
        </p:txBody>
      </p:sp>
      <p:sp>
        <p:nvSpPr>
          <p:cNvPr id="5" name="Slide Number Placeholder 4"/>
          <p:cNvSpPr>
            <a:spLocks noGrp="1"/>
          </p:cNvSpPr>
          <p:nvPr>
            <p:ph type="sldNum" sz="quarter" idx="12"/>
          </p:nvPr>
        </p:nvSpPr>
        <p:spPr/>
        <p:txBody>
          <a:bodyPr/>
          <a:lstStyle/>
          <a:p>
            <a:fld id="{CCFAA4CE-CA3F-474F-87A0-D438EB94B7D0}" type="slidenum">
              <a:rPr lang="en-US" smtClean="0"/>
              <a:pPr/>
              <a:t>5</a:t>
            </a:fld>
            <a:endParaRPr lang="en-US"/>
          </a:p>
        </p:txBody>
      </p:sp>
      <p:sp>
        <p:nvSpPr>
          <p:cNvPr id="6" name="TextBox 5"/>
          <p:cNvSpPr txBox="1"/>
          <p:nvPr/>
        </p:nvSpPr>
        <p:spPr>
          <a:xfrm>
            <a:off x="1143000" y="5715000"/>
            <a:ext cx="6623729" cy="707886"/>
          </a:xfrm>
          <a:prstGeom prst="rect">
            <a:avLst/>
          </a:prstGeom>
          <a:solidFill>
            <a:srgbClr val="FFFF00"/>
          </a:solidFill>
          <a:ln w="38100">
            <a:solidFill>
              <a:schemeClr val="accent1">
                <a:lumMod val="75000"/>
              </a:schemeClr>
            </a:solidFill>
          </a:ln>
        </p:spPr>
        <p:txBody>
          <a:bodyPr wrap="square" rtlCol="0">
            <a:spAutoFit/>
          </a:bodyPr>
          <a:lstStyle/>
          <a:p>
            <a:pPr algn="ctr"/>
            <a:r>
              <a:rPr lang="en-US" sz="4000" b="1" i="1" dirty="0" smtClean="0"/>
              <a:t>There WILL be tradeoffs</a:t>
            </a:r>
            <a:endParaRPr lang="en-US" sz="4000" b="1" i="1" dirty="0"/>
          </a:p>
        </p:txBody>
      </p:sp>
      <p:sp>
        <p:nvSpPr>
          <p:cNvPr id="7" name="Content Placeholder 3"/>
          <p:cNvSpPr txBox="1">
            <a:spLocks/>
          </p:cNvSpPr>
          <p:nvPr/>
        </p:nvSpPr>
        <p:spPr>
          <a:xfrm>
            <a:off x="5943600" y="1143000"/>
            <a:ext cx="3048000" cy="45259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007033"/>
                </a:solidFill>
                <a:effectLst/>
                <a:uLnTx/>
                <a:uFillTx/>
                <a:latin typeface="+mn-lt"/>
                <a:ea typeface="+mn-ea"/>
                <a:cs typeface="+mn-cs"/>
              </a:rPr>
              <a:t>Sustainability</a:t>
            </a:r>
          </a:p>
          <a:p>
            <a:pPr marL="800100" lvl="1" indent="-342900">
              <a:spcBef>
                <a:spcPct val="20000"/>
              </a:spcBef>
              <a:buFont typeface="Arial" pitchFamily="34" charset="0"/>
              <a:buChar char="•"/>
              <a:defRPr/>
            </a:pPr>
            <a:r>
              <a:rPr kumimoji="0" lang="en-US" sz="2800" b="1" i="0" u="none" strike="noStrike" kern="1200" cap="none" spc="0" normalizeH="0" baseline="0" noProof="0" dirty="0" smtClean="0">
                <a:ln>
                  <a:noFill/>
                </a:ln>
                <a:solidFill>
                  <a:srgbClr val="007033"/>
                </a:solidFill>
                <a:effectLst/>
                <a:uLnTx/>
                <a:uFillTx/>
                <a:latin typeface="+mn-lt"/>
                <a:ea typeface="+mn-ea"/>
                <a:cs typeface="+mn-cs"/>
              </a:rPr>
              <a:t>Reliability</a:t>
            </a:r>
          </a:p>
          <a:p>
            <a:pPr marL="1200150" lvl="2" indent="-285750">
              <a:spcBef>
                <a:spcPct val="20000"/>
              </a:spcBef>
              <a:buFont typeface="Arial" pitchFamily="34" charset="0"/>
              <a:buChar char="–"/>
              <a:defRPr/>
            </a:pPr>
            <a:r>
              <a:rPr kumimoji="0" lang="en-US" sz="2200" b="0" i="0" u="none" strike="noStrike" kern="1200" cap="none" spc="0" normalizeH="0" baseline="0" noProof="0" dirty="0" smtClean="0">
                <a:ln>
                  <a:noFill/>
                </a:ln>
                <a:solidFill>
                  <a:srgbClr val="007033"/>
                </a:solidFill>
                <a:effectLst/>
                <a:uLnTx/>
                <a:uFillTx/>
                <a:latin typeface="+mn-lt"/>
                <a:ea typeface="+mn-ea"/>
                <a:cs typeface="+mn-cs"/>
              </a:rPr>
              <a:t>Under intended contexts over the life cycle</a:t>
            </a:r>
          </a:p>
          <a:p>
            <a:pPr marL="800100" lvl="1" indent="-342900">
              <a:spcBef>
                <a:spcPct val="20000"/>
              </a:spcBef>
              <a:buFont typeface="Arial" pitchFamily="34" charset="0"/>
              <a:buChar char="•"/>
              <a:defRPr/>
            </a:pPr>
            <a:r>
              <a:rPr kumimoji="0" lang="en-US" sz="2800" b="1" i="0" u="none" strike="noStrike" kern="1200" cap="none" spc="0" normalizeH="0" baseline="0" noProof="0" dirty="0" smtClean="0">
                <a:ln>
                  <a:noFill/>
                </a:ln>
                <a:solidFill>
                  <a:srgbClr val="007033"/>
                </a:solidFill>
                <a:effectLst/>
                <a:uLnTx/>
                <a:uFillTx/>
                <a:latin typeface="+mn-lt"/>
                <a:ea typeface="+mn-ea"/>
                <a:cs typeface="+mn-cs"/>
              </a:rPr>
              <a:t>Resilience</a:t>
            </a:r>
          </a:p>
          <a:p>
            <a:pPr marL="1200150" lvl="2" indent="-285750">
              <a:spcBef>
                <a:spcPct val="20000"/>
              </a:spcBef>
              <a:buFont typeface="Arial" pitchFamily="34" charset="0"/>
              <a:buChar char="–"/>
              <a:defRPr/>
            </a:pPr>
            <a:r>
              <a:rPr kumimoji="0" lang="en-US" sz="2200" b="0" i="0" u="none" strike="noStrike" kern="1200" cap="none" spc="0" normalizeH="0" baseline="0" noProof="0" dirty="0" smtClean="0">
                <a:ln>
                  <a:noFill/>
                </a:ln>
                <a:solidFill>
                  <a:srgbClr val="007033"/>
                </a:solidFill>
                <a:effectLst/>
                <a:uLnTx/>
                <a:uFillTx/>
                <a:latin typeface="+mn-lt"/>
                <a:ea typeface="+mn-ea"/>
                <a:cs typeface="+mn-cs"/>
              </a:rPr>
              <a:t>Under unintended, unexpected and harsh conditions</a:t>
            </a:r>
          </a:p>
        </p:txBody>
      </p:sp>
      <p:sp>
        <p:nvSpPr>
          <p:cNvPr id="9" name="TextBox 8"/>
          <p:cNvSpPr txBox="1"/>
          <p:nvPr/>
        </p:nvSpPr>
        <p:spPr>
          <a:xfrm>
            <a:off x="7620000" y="304800"/>
            <a:ext cx="1371600" cy="646331"/>
          </a:xfrm>
          <a:prstGeom prst="rect">
            <a:avLst/>
          </a:prstGeom>
          <a:solidFill>
            <a:srgbClr val="FFFF00"/>
          </a:solidFill>
          <a:ln w="57150">
            <a:solidFill>
              <a:schemeClr val="tx1"/>
            </a:solidFill>
          </a:ln>
        </p:spPr>
        <p:txBody>
          <a:bodyPr wrap="square" rtlCol="0">
            <a:spAutoFit/>
          </a:bodyPr>
          <a:lstStyle/>
          <a:p>
            <a:pPr algn="ctr"/>
            <a:r>
              <a:rPr lang="en-US" sz="3600" b="1" dirty="0" smtClean="0"/>
              <a:t>E4S4</a:t>
            </a:r>
            <a:endParaRPr lang="en-US" sz="3600" b="1" dirty="0"/>
          </a:p>
        </p:txBody>
      </p:sp>
    </p:spTree>
    <p:extLst>
      <p:ext uri="{BB962C8B-B14F-4D97-AF65-F5344CB8AC3E}">
        <p14:creationId xmlns:p14="http://schemas.microsoft.com/office/powerpoint/2010/main" xmlns="" val="19176003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4"/>
          <p:cNvPicPr>
            <a:picLocks noChangeAspect="1" noChangeArrowheads="1"/>
          </p:cNvPicPr>
          <p:nvPr/>
        </p:nvPicPr>
        <p:blipFill>
          <a:blip r:embed="rId3" cstate="print"/>
          <a:srcRect t="15625" r="6250" b="8333"/>
          <a:stretch>
            <a:fillRect/>
          </a:stretch>
        </p:blipFill>
        <p:spPr bwMode="auto">
          <a:xfrm>
            <a:off x="0" y="0"/>
            <a:ext cx="9144000" cy="6858000"/>
          </a:xfrm>
          <a:prstGeom prst="rect">
            <a:avLst/>
          </a:prstGeom>
          <a:noFill/>
          <a:ln w="9525">
            <a:noFill/>
            <a:miter lim="800000"/>
            <a:headEnd/>
            <a:tailEnd/>
          </a:ln>
        </p:spPr>
      </p:pic>
      <p:sp>
        <p:nvSpPr>
          <p:cNvPr id="133123" name="AutoShape 5"/>
          <p:cNvSpPr>
            <a:spLocks noChangeArrowheads="1"/>
          </p:cNvSpPr>
          <p:nvPr/>
        </p:nvSpPr>
        <p:spPr bwMode="auto">
          <a:xfrm>
            <a:off x="6553200" y="1981200"/>
            <a:ext cx="2590800" cy="685800"/>
          </a:xfrm>
          <a:prstGeom prst="wedgeRoundRectCallout">
            <a:avLst>
              <a:gd name="adj1" fmla="val -44671"/>
              <a:gd name="adj2" fmla="val 190046"/>
              <a:gd name="adj3" fmla="val 16667"/>
            </a:avLst>
          </a:prstGeom>
          <a:solidFill>
            <a:schemeClr val="accent1"/>
          </a:solidFill>
          <a:ln w="9525">
            <a:solidFill>
              <a:schemeClr val="tx1"/>
            </a:solidFill>
            <a:miter lim="800000"/>
            <a:headEnd/>
            <a:tailEnd/>
          </a:ln>
        </p:spPr>
        <p:txBody>
          <a:bodyPr/>
          <a:lstStyle/>
          <a:p>
            <a:pPr algn="ctr"/>
            <a:r>
              <a:rPr lang="en-US"/>
              <a:t>The last three landings were solo</a:t>
            </a:r>
          </a:p>
        </p:txBody>
      </p:sp>
      <p:sp>
        <p:nvSpPr>
          <p:cNvPr id="133124" name="AutoShape 7"/>
          <p:cNvSpPr>
            <a:spLocks noChangeArrowheads="1"/>
          </p:cNvSpPr>
          <p:nvPr/>
        </p:nvSpPr>
        <p:spPr bwMode="auto">
          <a:xfrm>
            <a:off x="1600200" y="6172200"/>
            <a:ext cx="2590800" cy="381000"/>
          </a:xfrm>
          <a:prstGeom prst="wedgeRoundRectCallout">
            <a:avLst>
              <a:gd name="adj1" fmla="val 21875"/>
              <a:gd name="adj2" fmla="val -121667"/>
              <a:gd name="adj3" fmla="val 16667"/>
            </a:avLst>
          </a:prstGeom>
          <a:solidFill>
            <a:schemeClr val="accent1"/>
          </a:solidFill>
          <a:ln w="9525">
            <a:solidFill>
              <a:schemeClr val="tx1"/>
            </a:solidFill>
            <a:miter lim="800000"/>
            <a:headEnd/>
            <a:tailEnd/>
          </a:ln>
        </p:spPr>
        <p:txBody>
          <a:bodyPr/>
          <a:lstStyle/>
          <a:p>
            <a:pPr algn="ctr"/>
            <a:r>
              <a:rPr lang="en-US"/>
              <a:t>Go around practice</a:t>
            </a:r>
          </a:p>
        </p:txBody>
      </p:sp>
      <p:sp>
        <p:nvSpPr>
          <p:cNvPr id="133125" name="TextBox 7"/>
          <p:cNvSpPr txBox="1">
            <a:spLocks noChangeArrowheads="1"/>
          </p:cNvSpPr>
          <p:nvPr/>
        </p:nvSpPr>
        <p:spPr bwMode="auto">
          <a:xfrm>
            <a:off x="609600" y="228600"/>
            <a:ext cx="1905000" cy="646113"/>
          </a:xfrm>
          <a:prstGeom prst="rect">
            <a:avLst/>
          </a:prstGeom>
          <a:noFill/>
          <a:ln w="9525">
            <a:noFill/>
            <a:miter lim="800000"/>
            <a:headEnd/>
            <a:tailEnd/>
          </a:ln>
        </p:spPr>
        <p:txBody>
          <a:bodyPr>
            <a:spAutoFit/>
          </a:bodyPr>
          <a:lstStyle/>
          <a:p>
            <a:r>
              <a:rPr lang="en-US"/>
              <a:t>Workload and Stress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8"/>
          <p:cNvSpPr>
            <a:spLocks noGrp="1" noChangeArrowheads="1"/>
          </p:cNvSpPr>
          <p:nvPr>
            <p:ph type="title"/>
          </p:nvPr>
        </p:nvSpPr>
        <p:spPr/>
        <p:txBody>
          <a:bodyPr/>
          <a:lstStyle/>
          <a:p>
            <a:r>
              <a:rPr lang="en-US" smtClean="0"/>
              <a:t>Heart Rate Variability</a:t>
            </a:r>
          </a:p>
        </p:txBody>
      </p:sp>
      <p:sp>
        <p:nvSpPr>
          <p:cNvPr id="134147" name="Rectangle 13"/>
          <p:cNvSpPr>
            <a:spLocks noGrp="1" noChangeArrowheads="1"/>
          </p:cNvSpPr>
          <p:nvPr>
            <p:ph idx="1"/>
          </p:nvPr>
        </p:nvSpPr>
        <p:spPr>
          <a:xfrm>
            <a:off x="990600" y="3810000"/>
            <a:ext cx="7772400" cy="4572000"/>
          </a:xfrm>
        </p:spPr>
        <p:txBody>
          <a:bodyPr/>
          <a:lstStyle/>
          <a:p>
            <a:endParaRPr lang="en-US" smtClean="0"/>
          </a:p>
          <a:p>
            <a:r>
              <a:rPr lang="en-US" smtClean="0"/>
              <a:t>Found to be a more sensitive measure than HR</a:t>
            </a:r>
          </a:p>
          <a:p>
            <a:pPr lvl="1"/>
            <a:r>
              <a:rPr lang="en-US" smtClean="0"/>
              <a:t>Heart rate affected by both physical and cognitive activities</a:t>
            </a:r>
          </a:p>
        </p:txBody>
      </p:sp>
      <p:sp>
        <p:nvSpPr>
          <p:cNvPr id="134150" name="Slide Number Placeholder 7"/>
          <p:cNvSpPr>
            <a:spLocks noGrp="1"/>
          </p:cNvSpPr>
          <p:nvPr>
            <p:ph type="sldNum" sz="quarter" idx="12"/>
          </p:nvPr>
        </p:nvSpPr>
        <p:spPr bwMode="auto">
          <a:ln>
            <a:round/>
            <a:headEnd/>
            <a:tailEnd/>
          </a:ln>
        </p:spPr>
        <p:txBody>
          <a:bodyPr/>
          <a:lstStyle/>
          <a:p>
            <a:fld id="{B4F01B92-B184-4A6A-A75F-A9784ECE017B}" type="slidenum">
              <a:rPr lang="en-US" smtClean="0"/>
              <a:pPr/>
              <a:t>51</a:t>
            </a:fld>
            <a:endParaRPr lang="en-US" smtClean="0"/>
          </a:p>
        </p:txBody>
      </p:sp>
      <p:grpSp>
        <p:nvGrpSpPr>
          <p:cNvPr id="2" name="Group 6"/>
          <p:cNvGrpSpPr>
            <a:grpSpLocks/>
          </p:cNvGrpSpPr>
          <p:nvPr/>
        </p:nvGrpSpPr>
        <p:grpSpPr bwMode="auto">
          <a:xfrm>
            <a:off x="1676400" y="1987550"/>
            <a:ext cx="5437188" cy="1822450"/>
            <a:chOff x="1009650" y="2476500"/>
            <a:chExt cx="5437188" cy="1822450"/>
          </a:xfrm>
        </p:grpSpPr>
        <p:pic>
          <p:nvPicPr>
            <p:cNvPr id="134151" name="Picture 5" descr="ecg%20normal"/>
            <p:cNvPicPr>
              <a:picLocks noChangeAspect="1" noChangeArrowheads="1"/>
            </p:cNvPicPr>
            <p:nvPr/>
          </p:nvPicPr>
          <p:blipFill>
            <a:blip r:embed="rId3" cstate="print"/>
            <a:srcRect t="22096"/>
            <a:stretch>
              <a:fillRect/>
            </a:stretch>
          </p:blipFill>
          <p:spPr bwMode="auto">
            <a:xfrm>
              <a:off x="1009650" y="2476500"/>
              <a:ext cx="3094038" cy="1746250"/>
            </a:xfrm>
            <a:prstGeom prst="rect">
              <a:avLst/>
            </a:prstGeom>
            <a:noFill/>
            <a:ln w="9525">
              <a:noFill/>
              <a:miter lim="800000"/>
              <a:headEnd/>
              <a:tailEnd/>
            </a:ln>
          </p:spPr>
        </p:pic>
        <p:pic>
          <p:nvPicPr>
            <p:cNvPr id="134152" name="Picture 5" descr="ecg%20normal"/>
            <p:cNvPicPr>
              <a:picLocks noChangeAspect="1" noChangeArrowheads="1"/>
            </p:cNvPicPr>
            <p:nvPr/>
          </p:nvPicPr>
          <p:blipFill>
            <a:blip r:embed="rId3" cstate="print"/>
            <a:srcRect l="4926" t="23796"/>
            <a:stretch>
              <a:fillRect/>
            </a:stretch>
          </p:blipFill>
          <p:spPr bwMode="auto">
            <a:xfrm>
              <a:off x="3505200" y="2590800"/>
              <a:ext cx="2941638" cy="1708150"/>
            </a:xfrm>
            <a:prstGeom prst="rect">
              <a:avLst/>
            </a:prstGeom>
            <a:noFill/>
            <a:ln w="9525">
              <a:noFill/>
              <a:miter lim="800000"/>
              <a:headEnd/>
              <a:tailEnd/>
            </a:ln>
          </p:spPr>
        </p:pic>
      </p:grpSp>
      <p:cxnSp>
        <p:nvCxnSpPr>
          <p:cNvPr id="10" name="Straight Arrow Connector 9"/>
          <p:cNvCxnSpPr/>
          <p:nvPr/>
        </p:nvCxnSpPr>
        <p:spPr>
          <a:xfrm>
            <a:off x="2971800" y="1600200"/>
            <a:ext cx="2286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5800" y="457200"/>
            <a:ext cx="7772400" cy="639763"/>
          </a:xfrm>
        </p:spPr>
        <p:txBody>
          <a:bodyPr>
            <a:normAutofit fontScale="90000"/>
          </a:bodyPr>
          <a:lstStyle/>
          <a:p>
            <a:pPr eaLnBrk="1" hangingPunct="1"/>
            <a:r>
              <a:rPr lang="en-US" smtClean="0"/>
              <a:t>Eye movements / focus</a:t>
            </a:r>
          </a:p>
        </p:txBody>
      </p:sp>
      <p:sp>
        <p:nvSpPr>
          <p:cNvPr id="136195" name="Rectangle 3"/>
          <p:cNvSpPr>
            <a:spLocks noGrp="1" noChangeArrowheads="1"/>
          </p:cNvSpPr>
          <p:nvPr>
            <p:ph idx="1"/>
          </p:nvPr>
        </p:nvSpPr>
        <p:spPr>
          <a:xfrm>
            <a:off x="533400" y="990600"/>
            <a:ext cx="8229600" cy="2593975"/>
          </a:xfrm>
        </p:spPr>
        <p:txBody>
          <a:bodyPr>
            <a:normAutofit lnSpcReduction="10000"/>
          </a:bodyPr>
          <a:lstStyle/>
          <a:p>
            <a:pPr eaLnBrk="1" hangingPunct="1">
              <a:lnSpc>
                <a:spcPct val="80000"/>
              </a:lnSpc>
            </a:pPr>
            <a:endParaRPr lang="en-US" sz="800" smtClean="0"/>
          </a:p>
          <a:p>
            <a:pPr eaLnBrk="1" hangingPunct="1">
              <a:lnSpc>
                <a:spcPct val="80000"/>
              </a:lnSpc>
            </a:pPr>
            <a:endParaRPr lang="en-US" sz="800" smtClean="0"/>
          </a:p>
          <a:p>
            <a:pPr eaLnBrk="1" hangingPunct="1">
              <a:lnSpc>
                <a:spcPct val="80000"/>
              </a:lnSpc>
            </a:pPr>
            <a:r>
              <a:rPr lang="en-US" sz="2400" smtClean="0"/>
              <a:t>Instrument scan patterns in driving or flying is not random:</a:t>
            </a:r>
          </a:p>
          <a:p>
            <a:pPr eaLnBrk="1" hangingPunct="1">
              <a:lnSpc>
                <a:spcPct val="80000"/>
              </a:lnSpc>
            </a:pPr>
            <a:endParaRPr lang="en-US" sz="900" smtClean="0"/>
          </a:p>
          <a:p>
            <a:pPr lvl="1" eaLnBrk="1" hangingPunct="1">
              <a:lnSpc>
                <a:spcPct val="80000"/>
              </a:lnSpc>
            </a:pPr>
            <a:endParaRPr lang="en-US" sz="900" smtClean="0"/>
          </a:p>
          <a:p>
            <a:pPr lvl="1" eaLnBrk="1" hangingPunct="1">
              <a:lnSpc>
                <a:spcPct val="80000"/>
              </a:lnSpc>
            </a:pPr>
            <a:r>
              <a:rPr lang="en-US" sz="2000" b="1" smtClean="0"/>
              <a:t>Frequency of fixation</a:t>
            </a:r>
            <a:r>
              <a:rPr lang="en-US" sz="2000" smtClean="0"/>
              <a:t> indicates importance of instrument</a:t>
            </a:r>
          </a:p>
          <a:p>
            <a:pPr lvl="1" eaLnBrk="1" hangingPunct="1">
              <a:lnSpc>
                <a:spcPct val="80000"/>
              </a:lnSpc>
            </a:pPr>
            <a:endParaRPr lang="en-US" sz="900" smtClean="0"/>
          </a:p>
          <a:p>
            <a:pPr lvl="1" eaLnBrk="1" hangingPunct="1">
              <a:lnSpc>
                <a:spcPct val="80000"/>
              </a:lnSpc>
            </a:pPr>
            <a:r>
              <a:rPr lang="en-US" sz="2000" b="1" smtClean="0"/>
              <a:t>Pattern of movement</a:t>
            </a:r>
            <a:r>
              <a:rPr lang="en-US" sz="2000" smtClean="0"/>
              <a:t> indicates individual source relationships</a:t>
            </a:r>
          </a:p>
          <a:p>
            <a:pPr lvl="1" eaLnBrk="1" hangingPunct="1">
              <a:lnSpc>
                <a:spcPct val="80000"/>
              </a:lnSpc>
            </a:pPr>
            <a:endParaRPr lang="en-US" sz="900" smtClean="0"/>
          </a:p>
          <a:p>
            <a:pPr lvl="1" eaLnBrk="1" hangingPunct="1">
              <a:lnSpc>
                <a:spcPct val="80000"/>
              </a:lnSpc>
            </a:pPr>
            <a:r>
              <a:rPr lang="en-US" sz="2000" b="1" smtClean="0"/>
              <a:t>Length of fixation</a:t>
            </a:r>
            <a:r>
              <a:rPr lang="en-US" sz="2000" smtClean="0"/>
              <a:t> indicate the difficulty in obtaining or interpreting information from that instrument</a:t>
            </a:r>
          </a:p>
          <a:p>
            <a:pPr lvl="1" eaLnBrk="1" hangingPunct="1">
              <a:lnSpc>
                <a:spcPct val="80000"/>
              </a:lnSpc>
            </a:pPr>
            <a:endParaRPr lang="en-US" sz="1000" smtClean="0"/>
          </a:p>
          <a:p>
            <a:pPr eaLnBrk="1" hangingPunct="1">
              <a:lnSpc>
                <a:spcPct val="80000"/>
              </a:lnSpc>
            </a:pPr>
            <a:endParaRPr lang="en-US" sz="600" smtClean="0"/>
          </a:p>
          <a:p>
            <a:pPr eaLnBrk="1" hangingPunct="1">
              <a:lnSpc>
                <a:spcPct val="80000"/>
              </a:lnSpc>
            </a:pPr>
            <a:endParaRPr lang="en-US" sz="2000" smtClean="0"/>
          </a:p>
        </p:txBody>
      </p:sp>
      <p:sp>
        <p:nvSpPr>
          <p:cNvPr id="136197" name="Slide Number Placeholder 4"/>
          <p:cNvSpPr>
            <a:spLocks noGrp="1"/>
          </p:cNvSpPr>
          <p:nvPr>
            <p:ph type="sldNum" sz="quarter" idx="12"/>
          </p:nvPr>
        </p:nvSpPr>
        <p:spPr bwMode="auto">
          <a:ln>
            <a:round/>
            <a:headEnd/>
            <a:tailEnd/>
          </a:ln>
        </p:spPr>
        <p:txBody>
          <a:bodyPr/>
          <a:lstStyle/>
          <a:p>
            <a:fld id="{9D391331-C71E-4D76-8001-8740FE7D98B5}" type="slidenum">
              <a:rPr lang="en-US" smtClean="0"/>
              <a:pPr/>
              <a:t>52</a:t>
            </a:fld>
            <a:endParaRPr lang="en-US" smtClean="0"/>
          </a:p>
        </p:txBody>
      </p:sp>
      <p:pic>
        <p:nvPicPr>
          <p:cNvPr id="136196" name="Picture 8" descr="http://www.4p8.com/eric.brasseur/flight_simulator_tutorial_16_cessna_instrument_panel.jpg"/>
          <p:cNvPicPr>
            <a:picLocks noChangeAspect="1" noChangeArrowheads="1"/>
          </p:cNvPicPr>
          <p:nvPr/>
        </p:nvPicPr>
        <p:blipFill>
          <a:blip r:embed="rId3" cstate="print"/>
          <a:srcRect l="4839" t="25806"/>
          <a:stretch>
            <a:fillRect/>
          </a:stretch>
        </p:blipFill>
        <p:spPr bwMode="auto">
          <a:xfrm>
            <a:off x="2057400" y="3810000"/>
            <a:ext cx="4800600" cy="280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09600" y="0"/>
            <a:ext cx="7772400" cy="1143000"/>
          </a:xfrm>
        </p:spPr>
        <p:txBody>
          <a:bodyPr/>
          <a:lstStyle/>
          <a:p>
            <a:pPr eaLnBrk="1" hangingPunct="1"/>
            <a:r>
              <a:rPr lang="en-US" smtClean="0"/>
              <a:t>Eye Movements</a:t>
            </a:r>
          </a:p>
        </p:txBody>
      </p:sp>
      <p:pic>
        <p:nvPicPr>
          <p:cNvPr id="137219" name="Picture 5" descr="eyetrack-setup"/>
          <p:cNvPicPr>
            <a:picLocks noGrp="1" noChangeAspect="1" noChangeArrowheads="1"/>
          </p:cNvPicPr>
          <p:nvPr>
            <p:ph sz="half" idx="1"/>
          </p:nvPr>
        </p:nvPicPr>
        <p:blipFill>
          <a:blip r:embed="rId3" cstate="print"/>
          <a:srcRect/>
          <a:stretch>
            <a:fillRect/>
          </a:stretch>
        </p:blipFill>
        <p:spPr>
          <a:xfrm>
            <a:off x="4716463" y="1557338"/>
            <a:ext cx="4038600" cy="2376487"/>
          </a:xfrm>
          <a:ln>
            <a:solidFill>
              <a:srgbClr val="0000FF"/>
            </a:solidFill>
          </a:ln>
        </p:spPr>
      </p:pic>
      <p:sp>
        <p:nvSpPr>
          <p:cNvPr id="137220" name="Rectangle 3"/>
          <p:cNvSpPr>
            <a:spLocks noGrp="1" noChangeArrowheads="1"/>
          </p:cNvSpPr>
          <p:nvPr>
            <p:ph sz="half" idx="2"/>
          </p:nvPr>
        </p:nvSpPr>
        <p:spPr>
          <a:xfrm>
            <a:off x="533400" y="1676400"/>
            <a:ext cx="3749675" cy="4572000"/>
          </a:xfrm>
        </p:spPr>
        <p:txBody>
          <a:bodyPr>
            <a:normAutofit fontScale="92500"/>
          </a:bodyPr>
          <a:lstStyle/>
          <a:p>
            <a:pPr eaLnBrk="1" hangingPunct="1"/>
            <a:r>
              <a:rPr lang="en-US" smtClean="0"/>
              <a:t>Problems</a:t>
            </a:r>
          </a:p>
          <a:p>
            <a:pPr lvl="1" eaLnBrk="1" hangingPunct="1"/>
            <a:r>
              <a:rPr lang="en-US" smtClean="0"/>
              <a:t>Interpretation of eye gaze data can be very difficult</a:t>
            </a:r>
          </a:p>
          <a:p>
            <a:pPr lvl="1" eaLnBrk="1" hangingPunct="1"/>
            <a:r>
              <a:rPr lang="en-US" smtClean="0"/>
              <a:t>Eye fixations will fill up the available time regardless of the task </a:t>
            </a:r>
          </a:p>
          <a:p>
            <a:pPr lvl="1" eaLnBrk="1" hangingPunct="1"/>
            <a:r>
              <a:rPr lang="en-US" smtClean="0"/>
              <a:t>In Head up Display – not sure if operator is looking at objects or at the outside world</a:t>
            </a:r>
          </a:p>
        </p:txBody>
      </p:sp>
      <p:sp>
        <p:nvSpPr>
          <p:cNvPr id="137222" name="Slide Number Placeholder 5"/>
          <p:cNvSpPr>
            <a:spLocks noGrp="1"/>
          </p:cNvSpPr>
          <p:nvPr>
            <p:ph type="sldNum" sz="quarter" idx="12"/>
          </p:nvPr>
        </p:nvSpPr>
        <p:spPr bwMode="auto">
          <a:ln>
            <a:round/>
            <a:headEnd/>
            <a:tailEnd/>
          </a:ln>
        </p:spPr>
        <p:txBody>
          <a:bodyPr/>
          <a:lstStyle/>
          <a:p>
            <a:fld id="{3D6ECFFF-5BBE-424F-AF23-D481C02E305F}" type="slidenum">
              <a:rPr lang="en-US" smtClean="0"/>
              <a:pPr/>
              <a:t>53</a:t>
            </a:fld>
            <a:endParaRPr lang="en-US" smtClean="0"/>
          </a:p>
        </p:txBody>
      </p:sp>
      <p:sp>
        <p:nvSpPr>
          <p:cNvPr id="137221" name="Rectangle 8"/>
          <p:cNvSpPr>
            <a:spLocks noGrp="1" noChangeArrowheads="1"/>
          </p:cNvSpPr>
          <p:nvPr>
            <p:ph type="body" sz="half" idx="4294967295"/>
          </p:nvPr>
        </p:nvSpPr>
        <p:spPr>
          <a:xfrm>
            <a:off x="5105400" y="4191000"/>
            <a:ext cx="4038600" cy="1873250"/>
          </a:xfrm>
        </p:spPr>
        <p:txBody>
          <a:bodyPr>
            <a:normAutofit fontScale="92500" lnSpcReduction="20000"/>
          </a:bodyPr>
          <a:lstStyle/>
          <a:p>
            <a:pPr lvl="1" eaLnBrk="1" hangingPunct="1"/>
            <a:r>
              <a:rPr lang="en-US" smtClean="0"/>
              <a:t>Eye tracking equipment is expensive and difficult to set up</a:t>
            </a:r>
          </a:p>
          <a:p>
            <a:pPr lvl="1" eaLnBrk="1" hangingPunct="1"/>
            <a:r>
              <a:rPr lang="en-US" smtClean="0"/>
              <a:t>Also use EOG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mtClean="0"/>
              <a:t>Eyeblink Activity</a:t>
            </a:r>
          </a:p>
        </p:txBody>
      </p:sp>
      <p:pic>
        <p:nvPicPr>
          <p:cNvPr id="138243" name="Picture 5" descr="fig7">
            <a:hlinkClick r:id="rId3"/>
          </p:cNvPr>
          <p:cNvPicPr>
            <a:picLocks noGrp="1" noChangeAspect="1" noChangeArrowheads="1"/>
          </p:cNvPicPr>
          <p:nvPr>
            <p:ph idx="1"/>
          </p:nvPr>
        </p:nvPicPr>
        <p:blipFill>
          <a:blip r:embed="rId4" cstate="print"/>
          <a:srcRect l="-7245" r="-7245"/>
          <a:stretch>
            <a:fillRect/>
          </a:stretch>
        </p:blipFill>
        <p:spPr>
          <a:xfrm>
            <a:off x="6400800" y="457200"/>
            <a:ext cx="2286000" cy="1344613"/>
          </a:xfrm>
        </p:spPr>
      </p:pic>
      <p:sp>
        <p:nvSpPr>
          <p:cNvPr id="138246" name="Slide Number Placeholder 5"/>
          <p:cNvSpPr>
            <a:spLocks noGrp="1"/>
          </p:cNvSpPr>
          <p:nvPr>
            <p:ph type="sldNum" sz="quarter" idx="12"/>
          </p:nvPr>
        </p:nvSpPr>
        <p:spPr bwMode="auto">
          <a:ln>
            <a:round/>
            <a:headEnd/>
            <a:tailEnd/>
          </a:ln>
        </p:spPr>
        <p:txBody>
          <a:bodyPr/>
          <a:lstStyle/>
          <a:p>
            <a:fld id="{3BB517DF-862D-4754-A646-95CD44801B34}" type="slidenum">
              <a:rPr lang="en-US" smtClean="0"/>
              <a:pPr/>
              <a:t>54</a:t>
            </a:fld>
            <a:endParaRPr lang="en-US" smtClean="0"/>
          </a:p>
        </p:txBody>
      </p:sp>
      <p:sp>
        <p:nvSpPr>
          <p:cNvPr id="138244" name="Rectangle 3"/>
          <p:cNvSpPr>
            <a:spLocks noGrp="1" noChangeArrowheads="1"/>
          </p:cNvSpPr>
          <p:nvPr>
            <p:ph sz="half" idx="4294967295"/>
          </p:nvPr>
        </p:nvSpPr>
        <p:spPr>
          <a:xfrm>
            <a:off x="5410200" y="2247900"/>
            <a:ext cx="3733800" cy="3886200"/>
          </a:xfrm>
        </p:spPr>
        <p:txBody>
          <a:bodyPr/>
          <a:lstStyle/>
          <a:p>
            <a:pPr lvl="1" eaLnBrk="1" hangingPunct="1">
              <a:lnSpc>
                <a:spcPct val="90000"/>
              </a:lnSpc>
            </a:pPr>
            <a:endParaRPr lang="en-US" smtClean="0">
              <a:solidFill>
                <a:srgbClr val="C00000"/>
              </a:solidFill>
            </a:endParaRPr>
          </a:p>
          <a:p>
            <a:pPr lvl="1" eaLnBrk="1" hangingPunct="1">
              <a:lnSpc>
                <a:spcPct val="90000"/>
              </a:lnSpc>
            </a:pPr>
            <a:endParaRPr lang="en-US" sz="1800" smtClean="0">
              <a:solidFill>
                <a:srgbClr val="C00000"/>
              </a:solidFill>
            </a:endParaRPr>
          </a:p>
        </p:txBody>
      </p:sp>
      <p:sp>
        <p:nvSpPr>
          <p:cNvPr id="138245" name="Text Placeholder 6"/>
          <p:cNvSpPr>
            <a:spLocks noGrp="1"/>
          </p:cNvSpPr>
          <p:nvPr>
            <p:ph type="body" idx="4294967295"/>
          </p:nvPr>
        </p:nvSpPr>
        <p:spPr>
          <a:xfrm>
            <a:off x="0" y="1600200"/>
            <a:ext cx="7772400" cy="4419600"/>
          </a:xfrm>
        </p:spPr>
        <p:txBody>
          <a:bodyPr>
            <a:normAutofit fontScale="92500"/>
          </a:bodyPr>
          <a:lstStyle/>
          <a:p>
            <a:pPr eaLnBrk="1" hangingPunct="1">
              <a:lnSpc>
                <a:spcPct val="80000"/>
              </a:lnSpc>
            </a:pPr>
            <a:r>
              <a:rPr lang="en-US" sz="2800" smtClean="0"/>
              <a:t>Blink rate </a:t>
            </a:r>
          </a:p>
          <a:p>
            <a:pPr lvl="1" eaLnBrk="1" hangingPunct="1">
              <a:lnSpc>
                <a:spcPct val="80000"/>
              </a:lnSpc>
            </a:pPr>
            <a:r>
              <a:rPr lang="en-US" smtClean="0"/>
              <a:t>Shown relationship to visual workload in driving and flight environments</a:t>
            </a:r>
          </a:p>
          <a:p>
            <a:pPr lvl="1" eaLnBrk="1" hangingPunct="1">
              <a:lnSpc>
                <a:spcPct val="80000"/>
              </a:lnSpc>
            </a:pPr>
            <a:endParaRPr lang="en-US" sz="800" smtClean="0"/>
          </a:p>
          <a:p>
            <a:pPr lvl="1" eaLnBrk="1" hangingPunct="1">
              <a:lnSpc>
                <a:spcPct val="80000"/>
              </a:lnSpc>
            </a:pPr>
            <a:r>
              <a:rPr lang="en-US" smtClean="0"/>
              <a:t>Decreases under conditions of high workload </a:t>
            </a:r>
            <a:br>
              <a:rPr lang="en-US" smtClean="0"/>
            </a:br>
            <a:r>
              <a:rPr lang="en-US" smtClean="0"/>
              <a:t>(e.g. driving in city vs highway)</a:t>
            </a:r>
          </a:p>
          <a:p>
            <a:pPr lvl="1" eaLnBrk="1" hangingPunct="1">
              <a:lnSpc>
                <a:spcPct val="80000"/>
              </a:lnSpc>
            </a:pPr>
            <a:endParaRPr lang="en-US" sz="800" smtClean="0"/>
          </a:p>
          <a:p>
            <a:pPr lvl="1" eaLnBrk="1" hangingPunct="1">
              <a:lnSpc>
                <a:spcPct val="80000"/>
              </a:lnSpc>
            </a:pPr>
            <a:r>
              <a:rPr lang="en-US" smtClean="0"/>
              <a:t>Novice chopper pilots showed decreased in blink rates over time in flight. Expert pilots showed no changes during same flight.</a:t>
            </a:r>
          </a:p>
          <a:p>
            <a:pPr lvl="1" eaLnBrk="1" hangingPunct="1">
              <a:lnSpc>
                <a:spcPct val="80000"/>
              </a:lnSpc>
            </a:pPr>
            <a:endParaRPr lang="en-US" sz="800" smtClean="0"/>
          </a:p>
          <a:p>
            <a:pPr lvl="1" eaLnBrk="1" hangingPunct="1">
              <a:lnSpc>
                <a:spcPct val="80000"/>
              </a:lnSpc>
            </a:pPr>
            <a:r>
              <a:rPr lang="en-US" smtClean="0"/>
              <a:t>Lower blink rates found during weapons delivery cf pre-flights briefings.  Also in landing and bombing range segments of flights</a:t>
            </a:r>
          </a:p>
          <a:p>
            <a:pPr>
              <a:lnSpc>
                <a:spcPct val="90000"/>
              </a:lnSpc>
            </a:pPr>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4"/>
          <p:cNvSpPr>
            <a:spLocks noGrp="1"/>
          </p:cNvSpPr>
          <p:nvPr>
            <p:ph type="title"/>
          </p:nvPr>
        </p:nvSpPr>
        <p:spPr/>
        <p:txBody>
          <a:bodyPr/>
          <a:lstStyle/>
          <a:p>
            <a:r>
              <a:rPr lang="en-US" smtClean="0"/>
              <a:t>Blink Patterns</a:t>
            </a:r>
          </a:p>
        </p:txBody>
      </p:sp>
      <p:sp>
        <p:nvSpPr>
          <p:cNvPr id="139267" name="Rectangle 3"/>
          <p:cNvSpPr>
            <a:spLocks noGrp="1" noChangeArrowheads="1"/>
          </p:cNvSpPr>
          <p:nvPr>
            <p:ph idx="1"/>
          </p:nvPr>
        </p:nvSpPr>
        <p:spPr>
          <a:xfrm>
            <a:off x="914400" y="1524000"/>
            <a:ext cx="7772400" cy="4572000"/>
          </a:xfrm>
        </p:spPr>
        <p:txBody>
          <a:bodyPr>
            <a:normAutofit lnSpcReduction="10000"/>
          </a:bodyPr>
          <a:lstStyle/>
          <a:p>
            <a:r>
              <a:rPr lang="en-US" smtClean="0"/>
              <a:t>Blink duration (closure duration)</a:t>
            </a:r>
          </a:p>
          <a:p>
            <a:pPr lvl="1"/>
            <a:r>
              <a:rPr lang="en-US" smtClean="0"/>
              <a:t>Decrease during increased visual attention demand</a:t>
            </a:r>
          </a:p>
          <a:p>
            <a:pPr lvl="1"/>
            <a:r>
              <a:rPr lang="en-US" smtClean="0"/>
              <a:t>When fatigued, operator’s blink duration increase (close their eyes longer per blink)</a:t>
            </a:r>
          </a:p>
          <a:p>
            <a:pPr lvl="1"/>
            <a:endParaRPr lang="en-US" smtClean="0"/>
          </a:p>
          <a:p>
            <a:r>
              <a:rPr lang="en-US" smtClean="0"/>
              <a:t>Blink rate and duration sensitive for measuring visual input load (or visual information processing demand), but not for auditory or cognitive workload.</a:t>
            </a:r>
          </a:p>
          <a:p>
            <a:pPr lvl="1"/>
            <a:endParaRPr lang="en-US" smtClean="0"/>
          </a:p>
        </p:txBody>
      </p:sp>
      <p:sp>
        <p:nvSpPr>
          <p:cNvPr id="139269" name="Slide Number Placeholder 4"/>
          <p:cNvSpPr>
            <a:spLocks noGrp="1"/>
          </p:cNvSpPr>
          <p:nvPr>
            <p:ph type="sldNum" sz="quarter" idx="12"/>
          </p:nvPr>
        </p:nvSpPr>
        <p:spPr bwMode="auto">
          <a:ln>
            <a:round/>
            <a:headEnd/>
            <a:tailEnd/>
          </a:ln>
        </p:spPr>
        <p:txBody>
          <a:bodyPr/>
          <a:lstStyle/>
          <a:p>
            <a:fld id="{959C4EDE-14E4-4B83-8620-4C6C3F342F46}" type="slidenum">
              <a:rPr lang="en-US" smtClean="0"/>
              <a:pPr/>
              <a:t>55</a:t>
            </a:fld>
            <a:endParaRPr lang="en-US" smtClean="0"/>
          </a:p>
        </p:txBody>
      </p:sp>
      <p:pic>
        <p:nvPicPr>
          <p:cNvPr id="139268" name="Picture 6" descr="fig7">
            <a:hlinkClick r:id="rId3"/>
          </p:cNvPr>
          <p:cNvPicPr>
            <a:picLocks noChangeAspect="1" noChangeArrowheads="1"/>
          </p:cNvPicPr>
          <p:nvPr/>
        </p:nvPicPr>
        <p:blipFill>
          <a:blip r:embed="rId4" cstate="print"/>
          <a:srcRect/>
          <a:stretch>
            <a:fillRect/>
          </a:stretch>
        </p:blipFill>
        <p:spPr bwMode="auto">
          <a:xfrm>
            <a:off x="6858000" y="304800"/>
            <a:ext cx="12446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smtClean="0"/>
              <a:t>Pupil Diameter</a:t>
            </a:r>
          </a:p>
        </p:txBody>
      </p:sp>
      <p:sp>
        <p:nvSpPr>
          <p:cNvPr id="135171" name="Rectangle 3"/>
          <p:cNvSpPr>
            <a:spLocks noGrp="1" noChangeArrowheads="1"/>
          </p:cNvSpPr>
          <p:nvPr>
            <p:ph idx="1"/>
          </p:nvPr>
        </p:nvSpPr>
        <p:spPr>
          <a:xfrm>
            <a:off x="914400" y="1447800"/>
            <a:ext cx="7772400" cy="5105400"/>
          </a:xfrm>
        </p:spPr>
        <p:txBody>
          <a:bodyPr>
            <a:normAutofit/>
          </a:bodyPr>
          <a:lstStyle/>
          <a:p>
            <a:r>
              <a:rPr lang="en-US" sz="2800" dirty="0" smtClean="0"/>
              <a:t>Pupil diameter correlates closely with resource demands of different cognitive activities:</a:t>
            </a:r>
          </a:p>
          <a:p>
            <a:pPr lvl="2"/>
            <a:r>
              <a:rPr lang="en-US" sz="2000" dirty="0" smtClean="0"/>
              <a:t>Mental arithmetic (</a:t>
            </a:r>
            <a:r>
              <a:rPr lang="en-US" sz="2000" dirty="0" err="1" smtClean="0"/>
              <a:t>Kahneman</a:t>
            </a:r>
            <a:r>
              <a:rPr lang="en-US" sz="2000" dirty="0" smtClean="0"/>
              <a:t>, et al, 1967)</a:t>
            </a:r>
          </a:p>
          <a:p>
            <a:pPr lvl="2"/>
            <a:r>
              <a:rPr lang="en-US" sz="2000" dirty="0" smtClean="0"/>
              <a:t>Short term memory load (Beatty &amp; </a:t>
            </a:r>
            <a:r>
              <a:rPr lang="en-US" sz="2000" dirty="0" err="1" smtClean="0"/>
              <a:t>Kahneman</a:t>
            </a:r>
            <a:r>
              <a:rPr lang="en-US" sz="2000" dirty="0" smtClean="0"/>
              <a:t>, 1966)</a:t>
            </a:r>
          </a:p>
          <a:p>
            <a:pPr lvl="2"/>
            <a:r>
              <a:rPr lang="en-US" sz="2000" dirty="0" smtClean="0"/>
              <a:t>ATC monitoring load (</a:t>
            </a:r>
            <a:r>
              <a:rPr lang="en-US" sz="2000" dirty="0" err="1" smtClean="0"/>
              <a:t>Jornal</a:t>
            </a:r>
            <a:r>
              <a:rPr lang="en-US" sz="2000" dirty="0" smtClean="0"/>
              <a:t>, 1997)</a:t>
            </a:r>
          </a:p>
          <a:p>
            <a:pPr lvl="2"/>
            <a:r>
              <a:rPr lang="en-US" sz="2000" dirty="0" smtClean="0"/>
              <a:t>Logical problem solving (Bradshaw, 1968, Beatty, 1982)</a:t>
            </a:r>
          </a:p>
          <a:p>
            <a:r>
              <a:rPr lang="en-US" sz="2800" dirty="0" smtClean="0"/>
              <a:t>Sensitive but lacks </a:t>
            </a:r>
            <a:r>
              <a:rPr lang="en-US" sz="2800" dirty="0" err="1" smtClean="0"/>
              <a:t>diagnosticity</a:t>
            </a:r>
            <a:endParaRPr lang="en-US" sz="2800" dirty="0" smtClean="0"/>
          </a:p>
          <a:p>
            <a:pPr lvl="1"/>
            <a:r>
              <a:rPr lang="en-US" sz="2400" dirty="0" smtClean="0"/>
              <a:t>Many possible causes</a:t>
            </a:r>
          </a:p>
          <a:p>
            <a:pPr lvl="2"/>
            <a:r>
              <a:rPr lang="en-US" sz="2000" dirty="0" smtClean="0"/>
              <a:t>Ambient lighting</a:t>
            </a:r>
          </a:p>
          <a:p>
            <a:pPr lvl="2"/>
            <a:r>
              <a:rPr lang="en-US" sz="2000" dirty="0" smtClean="0"/>
              <a:t>Variations in emotional arousal</a:t>
            </a:r>
          </a:p>
          <a:p>
            <a:r>
              <a:rPr lang="en-US" sz="2800" dirty="0" smtClean="0"/>
              <a:t>Requires very precise measurement</a:t>
            </a:r>
          </a:p>
        </p:txBody>
      </p:sp>
      <p:sp>
        <p:nvSpPr>
          <p:cNvPr id="135172" name="Slide Number Placeholder 3"/>
          <p:cNvSpPr>
            <a:spLocks noGrp="1"/>
          </p:cNvSpPr>
          <p:nvPr>
            <p:ph type="sldNum" sz="quarter" idx="12"/>
          </p:nvPr>
        </p:nvSpPr>
        <p:spPr bwMode="auto">
          <a:ln>
            <a:round/>
            <a:headEnd/>
            <a:tailEnd/>
          </a:ln>
        </p:spPr>
        <p:txBody>
          <a:bodyPr/>
          <a:lstStyle/>
          <a:p>
            <a:fld id="{AC7FBBA0-8E87-4D5D-ACA5-0E39F6E53FF0}" type="slidenum">
              <a:rPr lang="en-US" smtClean="0"/>
              <a:pPr/>
              <a:t>56</a:t>
            </a:fld>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smtClean="0"/>
              <a:t>Pschophysiological Measurements</a:t>
            </a:r>
          </a:p>
        </p:txBody>
      </p:sp>
      <p:sp>
        <p:nvSpPr>
          <p:cNvPr id="140291" name="Rectangle 3"/>
          <p:cNvSpPr>
            <a:spLocks noGrp="1" noChangeArrowheads="1"/>
          </p:cNvSpPr>
          <p:nvPr>
            <p:ph idx="1"/>
          </p:nvPr>
        </p:nvSpPr>
        <p:spPr>
          <a:xfrm>
            <a:off x="914400" y="1447800"/>
            <a:ext cx="7772400" cy="2895600"/>
          </a:xfrm>
        </p:spPr>
        <p:txBody>
          <a:bodyPr>
            <a:normAutofit fontScale="92500" lnSpcReduction="10000"/>
          </a:bodyPr>
          <a:lstStyle/>
          <a:p>
            <a:r>
              <a:rPr lang="en-US" sz="3200" smtClean="0"/>
              <a:t>Costs</a:t>
            </a:r>
          </a:p>
          <a:p>
            <a:pPr lvl="1"/>
            <a:r>
              <a:rPr lang="en-US" sz="3200" smtClean="0"/>
              <a:t>Physically obtrusive – leads, wires.</a:t>
            </a:r>
          </a:p>
          <a:p>
            <a:pPr lvl="1"/>
            <a:r>
              <a:rPr lang="en-US" sz="3200" smtClean="0"/>
              <a:t>Expensive - Need specialized equipment</a:t>
            </a:r>
          </a:p>
          <a:p>
            <a:pPr lvl="1"/>
            <a:r>
              <a:rPr lang="en-US" sz="3200" smtClean="0"/>
              <a:t>Not easy to analyze data: need technical expertise</a:t>
            </a:r>
          </a:p>
          <a:p>
            <a:pPr lvl="1"/>
            <a:endParaRPr lang="en-US" smtClean="0"/>
          </a:p>
        </p:txBody>
      </p:sp>
      <p:sp>
        <p:nvSpPr>
          <p:cNvPr id="140292" name="Slide Number Placeholder 3"/>
          <p:cNvSpPr>
            <a:spLocks noGrp="1"/>
          </p:cNvSpPr>
          <p:nvPr>
            <p:ph type="sldNum" sz="quarter" idx="12"/>
          </p:nvPr>
        </p:nvSpPr>
        <p:spPr bwMode="auto">
          <a:ln>
            <a:round/>
            <a:headEnd/>
            <a:tailEnd/>
          </a:ln>
        </p:spPr>
        <p:txBody>
          <a:bodyPr/>
          <a:lstStyle/>
          <a:p>
            <a:fld id="{9ACAE63C-CFA4-44F4-8D27-66FAD274B9BC}" type="slidenum">
              <a:rPr lang="en-US" smtClean="0"/>
              <a:pPr/>
              <a:t>57</a:t>
            </a:fld>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6934200" y="381000"/>
            <a:ext cx="1600200" cy="1706563"/>
          </a:xfrm>
          <a:ln w="57150">
            <a:solidFill>
              <a:schemeClr val="tx1"/>
            </a:solidFill>
          </a:ln>
        </p:spPr>
        <p:txBody>
          <a:bodyPr/>
          <a:lstStyle/>
          <a:p>
            <a:r>
              <a:rPr lang="en-US" sz="3200" b="1" smtClean="0"/>
              <a:t>H</a:t>
            </a:r>
            <a:r>
              <a:rPr lang="en-US" sz="2000" smtClean="0"/>
              <a:t>uman</a:t>
            </a:r>
            <a:br>
              <a:rPr lang="en-US" sz="2000" smtClean="0"/>
            </a:br>
            <a:r>
              <a:rPr lang="en-US" sz="3200" b="1" smtClean="0"/>
              <a:t>E</a:t>
            </a:r>
            <a:r>
              <a:rPr lang="en-US" sz="2000" smtClean="0"/>
              <a:t>rror</a:t>
            </a:r>
            <a:br>
              <a:rPr lang="en-US" sz="2000" smtClean="0"/>
            </a:br>
            <a:r>
              <a:rPr lang="en-US" sz="3200" b="1" smtClean="0"/>
              <a:t>R</a:t>
            </a:r>
            <a:r>
              <a:rPr lang="en-US" sz="2000" smtClean="0"/>
              <a:t>eduction</a:t>
            </a:r>
          </a:p>
        </p:txBody>
      </p:sp>
      <p:sp>
        <p:nvSpPr>
          <p:cNvPr id="141315" name="Content Placeholder 2"/>
          <p:cNvSpPr>
            <a:spLocks noGrp="1"/>
          </p:cNvSpPr>
          <p:nvPr>
            <p:ph idx="1"/>
          </p:nvPr>
        </p:nvSpPr>
        <p:spPr>
          <a:xfrm>
            <a:off x="685800" y="1905000"/>
            <a:ext cx="8229600" cy="3962400"/>
          </a:xfrm>
        </p:spPr>
        <p:txBody>
          <a:bodyPr>
            <a:normAutofit fontScale="92500" lnSpcReduction="20000"/>
          </a:bodyPr>
          <a:lstStyle/>
          <a:p>
            <a:r>
              <a:rPr lang="en-US" smtClean="0"/>
              <a:t>Carry out cognitive task analysis</a:t>
            </a:r>
          </a:p>
          <a:p>
            <a:r>
              <a:rPr lang="en-US" smtClean="0"/>
              <a:t>Eliminate / delegate secondary tasks</a:t>
            </a:r>
          </a:p>
          <a:p>
            <a:r>
              <a:rPr lang="en-US" smtClean="0"/>
              <a:t>Use all available resources – Crew Resource Management</a:t>
            </a:r>
          </a:p>
          <a:p>
            <a:r>
              <a:rPr lang="en-US" smtClean="0"/>
              <a:t>Provide sufficient warning</a:t>
            </a:r>
          </a:p>
          <a:p>
            <a:r>
              <a:rPr lang="en-US" smtClean="0"/>
              <a:t>Prepare appropriate tools</a:t>
            </a:r>
          </a:p>
          <a:p>
            <a:pPr lvl="1"/>
            <a:r>
              <a:rPr lang="en-US" smtClean="0"/>
              <a:t>Charts, tables, memory aids</a:t>
            </a:r>
          </a:p>
          <a:p>
            <a:r>
              <a:rPr lang="en-US" smtClean="0"/>
              <a:t>Provide scenario based training</a:t>
            </a:r>
          </a:p>
          <a:p>
            <a:r>
              <a:rPr lang="en-US" smtClean="0"/>
              <a:t>Provide simulator based training</a:t>
            </a:r>
          </a:p>
        </p:txBody>
      </p:sp>
      <p:sp>
        <p:nvSpPr>
          <p:cNvPr id="141316" name="Slide Number Placeholder 4"/>
          <p:cNvSpPr>
            <a:spLocks noGrp="1"/>
          </p:cNvSpPr>
          <p:nvPr>
            <p:ph type="sldNum" sz="quarter" idx="12"/>
          </p:nvPr>
        </p:nvSpPr>
        <p:spPr bwMode="auto">
          <a:ln>
            <a:round/>
            <a:headEnd/>
            <a:tailEnd/>
          </a:ln>
        </p:spPr>
        <p:txBody>
          <a:bodyPr/>
          <a:lstStyle/>
          <a:p>
            <a:fld id="{2ED157B4-425E-4B14-83F1-A865179A30D4}" type="slidenum">
              <a:rPr lang="en-US" smtClean="0"/>
              <a:pPr/>
              <a:t>58</a:t>
            </a:fld>
            <a:endParaRPr lang="en-US" smtClean="0"/>
          </a:p>
        </p:txBody>
      </p:sp>
      <p:sp>
        <p:nvSpPr>
          <p:cNvPr id="141317" name="TextBox 3"/>
          <p:cNvSpPr txBox="1">
            <a:spLocks noChangeArrowheads="1"/>
          </p:cNvSpPr>
          <p:nvPr/>
        </p:nvSpPr>
        <p:spPr bwMode="auto">
          <a:xfrm>
            <a:off x="533400" y="381000"/>
            <a:ext cx="5410200" cy="584200"/>
          </a:xfrm>
          <a:prstGeom prst="rect">
            <a:avLst/>
          </a:prstGeom>
          <a:noFill/>
          <a:ln w="9525">
            <a:noFill/>
            <a:miter lim="800000"/>
            <a:headEnd/>
            <a:tailEnd/>
          </a:ln>
        </p:spPr>
        <p:txBody>
          <a:bodyPr>
            <a:spAutoFit/>
          </a:bodyPr>
          <a:lstStyle/>
          <a:p>
            <a:r>
              <a:rPr lang="en-US" sz="3200" b="1"/>
              <a:t>Mental Workload Planning</a:t>
            </a:r>
          </a:p>
        </p:txBody>
      </p:sp>
      <p:cxnSp>
        <p:nvCxnSpPr>
          <p:cNvPr id="9" name="Straight Connector 8"/>
          <p:cNvCxnSpPr>
            <a:cxnSpLocks noChangeShapeType="1"/>
          </p:cNvCxnSpPr>
          <p:nvPr/>
        </p:nvCxnSpPr>
        <p:spPr bwMode="auto">
          <a:xfrm>
            <a:off x="685800" y="1143000"/>
            <a:ext cx="5638800" cy="1588"/>
          </a:xfrm>
          <a:prstGeom prst="line">
            <a:avLst/>
          </a:prstGeom>
          <a:noFill/>
          <a:ln w="12700">
            <a:solidFill>
              <a:schemeClr val="accent1"/>
            </a:solidFill>
            <a:round/>
            <a:headEnd/>
            <a:tailEnd/>
          </a:ln>
          <a:effectLst>
            <a:outerShdw dist="25400" dir="5400000" algn="t" rotWithShape="0">
              <a:srgbClr val="808080">
                <a:alpha val="50000"/>
              </a:srgbClr>
            </a:outerShdw>
          </a:effectLst>
        </p:spPr>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533400" y="274638"/>
            <a:ext cx="5181600" cy="639762"/>
          </a:xfrm>
        </p:spPr>
        <p:txBody>
          <a:bodyPr>
            <a:normAutofit fontScale="90000"/>
          </a:bodyPr>
          <a:lstStyle/>
          <a:p>
            <a:r>
              <a:rPr lang="en-US" sz="3200" b="1" smtClean="0"/>
              <a:t>Reduce Mental Workload</a:t>
            </a:r>
          </a:p>
        </p:txBody>
      </p:sp>
      <p:sp>
        <p:nvSpPr>
          <p:cNvPr id="142339" name="Content Placeholder 2"/>
          <p:cNvSpPr>
            <a:spLocks noGrp="1"/>
          </p:cNvSpPr>
          <p:nvPr>
            <p:ph idx="1"/>
          </p:nvPr>
        </p:nvSpPr>
        <p:spPr>
          <a:xfrm>
            <a:off x="457200" y="2057400"/>
            <a:ext cx="8305800" cy="4572000"/>
          </a:xfrm>
        </p:spPr>
        <p:txBody>
          <a:bodyPr>
            <a:normAutofit fontScale="77500" lnSpcReduction="20000"/>
          </a:bodyPr>
          <a:lstStyle/>
          <a:p>
            <a:r>
              <a:rPr lang="en-US" smtClean="0"/>
              <a:t>Mental Workload = (Information x Stress) / (Time * Experience)</a:t>
            </a:r>
          </a:p>
          <a:p>
            <a:pPr lvl="1"/>
            <a:r>
              <a:rPr lang="en-US" smtClean="0"/>
              <a:t>Information load – Present / select only pertinent and timely information, reduce the need for calculations, reduce the operational memory load, clarify response options</a:t>
            </a:r>
          </a:p>
          <a:p>
            <a:pPr lvl="2"/>
            <a:r>
              <a:rPr lang="en-US" smtClean="0"/>
              <a:t>Allocate duties among operations team</a:t>
            </a:r>
          </a:p>
          <a:p>
            <a:pPr lvl="1"/>
            <a:r>
              <a:rPr lang="en-US" smtClean="0"/>
              <a:t>Stress – Implement redundancy and mitigation procedures to prevent or reduce the severity of an unwanted outcome</a:t>
            </a:r>
          </a:p>
          <a:p>
            <a:pPr lvl="1"/>
            <a:r>
              <a:rPr lang="en-US" smtClean="0"/>
              <a:t>Time – Increase the time available for information handling, plan ahead, use checklists / procedures to manage decision processes</a:t>
            </a:r>
          </a:p>
          <a:p>
            <a:pPr lvl="1"/>
            <a:r>
              <a:rPr lang="en-US" smtClean="0"/>
              <a:t>Experience – provide part, scenario and team based training</a:t>
            </a:r>
          </a:p>
        </p:txBody>
      </p:sp>
      <p:sp>
        <p:nvSpPr>
          <p:cNvPr id="142340" name="Slide Number Placeholder 4"/>
          <p:cNvSpPr>
            <a:spLocks noGrp="1"/>
          </p:cNvSpPr>
          <p:nvPr>
            <p:ph type="sldNum" sz="quarter" idx="12"/>
          </p:nvPr>
        </p:nvSpPr>
        <p:spPr bwMode="auto">
          <a:ln>
            <a:round/>
            <a:headEnd/>
            <a:tailEnd/>
          </a:ln>
        </p:spPr>
        <p:txBody>
          <a:bodyPr/>
          <a:lstStyle/>
          <a:p>
            <a:fld id="{FE11199E-21A7-41B2-B244-66D53A2A79A1}" type="slidenum">
              <a:rPr lang="en-US" smtClean="0"/>
              <a:pPr/>
              <a:t>59</a:t>
            </a:fld>
            <a:endParaRPr lang="en-US" smtClean="0"/>
          </a:p>
        </p:txBody>
      </p:sp>
      <p:sp>
        <p:nvSpPr>
          <p:cNvPr id="8" name="Title 1"/>
          <p:cNvSpPr txBox="1">
            <a:spLocks/>
          </p:cNvSpPr>
          <p:nvPr/>
        </p:nvSpPr>
        <p:spPr bwMode="auto">
          <a:xfrm>
            <a:off x="7315200" y="381000"/>
            <a:ext cx="1219200" cy="1371600"/>
          </a:xfrm>
          <a:prstGeom prst="rect">
            <a:avLst/>
          </a:prstGeom>
          <a:noFill/>
          <a:ln w="57150">
            <a:solidFill>
              <a:schemeClr val="tx1"/>
            </a:solidFill>
            <a:miter lim="800000"/>
            <a:headEnd/>
            <a:tailEnd/>
          </a:ln>
        </p:spPr>
        <p:txBody>
          <a:bodyPr bIns="91440" anchor="b"/>
          <a:lstStyle/>
          <a:p>
            <a:pPr eaLnBrk="0" hangingPunct="0">
              <a:defRPr/>
            </a:pPr>
            <a:r>
              <a:rPr lang="en-US" sz="2400" b="1">
                <a:solidFill>
                  <a:schemeClr val="tx2"/>
                </a:solidFill>
                <a:latin typeface="+mj-lt"/>
                <a:ea typeface="+mj-ea"/>
                <a:cs typeface="+mj-cs"/>
              </a:rPr>
              <a:t>H</a:t>
            </a:r>
            <a:r>
              <a:rPr lang="en-US" sz="1600">
                <a:solidFill>
                  <a:schemeClr val="tx2"/>
                </a:solidFill>
                <a:latin typeface="+mj-lt"/>
                <a:ea typeface="+mj-ea"/>
                <a:cs typeface="+mj-cs"/>
              </a:rPr>
              <a:t>uman</a:t>
            </a:r>
            <a:br>
              <a:rPr lang="en-US" sz="1600">
                <a:solidFill>
                  <a:schemeClr val="tx2"/>
                </a:solidFill>
                <a:latin typeface="+mj-lt"/>
                <a:ea typeface="+mj-ea"/>
                <a:cs typeface="+mj-cs"/>
              </a:rPr>
            </a:br>
            <a:r>
              <a:rPr lang="en-US" sz="2400" b="1">
                <a:solidFill>
                  <a:schemeClr val="tx2"/>
                </a:solidFill>
                <a:latin typeface="+mj-lt"/>
                <a:ea typeface="+mj-ea"/>
                <a:cs typeface="+mj-cs"/>
              </a:rPr>
              <a:t>E</a:t>
            </a:r>
            <a:r>
              <a:rPr lang="en-US" sz="1600">
                <a:solidFill>
                  <a:schemeClr val="tx2"/>
                </a:solidFill>
                <a:latin typeface="+mj-lt"/>
                <a:ea typeface="+mj-ea"/>
                <a:cs typeface="+mj-cs"/>
              </a:rPr>
              <a:t>rror</a:t>
            </a:r>
            <a:br>
              <a:rPr lang="en-US" sz="1600">
                <a:solidFill>
                  <a:schemeClr val="tx2"/>
                </a:solidFill>
                <a:latin typeface="+mj-lt"/>
                <a:ea typeface="+mj-ea"/>
                <a:cs typeface="+mj-cs"/>
              </a:rPr>
            </a:br>
            <a:r>
              <a:rPr lang="en-US" sz="2400" b="1">
                <a:solidFill>
                  <a:schemeClr val="tx2"/>
                </a:solidFill>
                <a:latin typeface="+mj-lt"/>
                <a:ea typeface="+mj-ea"/>
                <a:cs typeface="+mj-cs"/>
              </a:rPr>
              <a:t>R</a:t>
            </a:r>
            <a:r>
              <a:rPr lang="en-US" sz="1600">
                <a:solidFill>
                  <a:schemeClr val="tx2"/>
                </a:solidFill>
                <a:latin typeface="+mj-lt"/>
                <a:ea typeface="+mj-ea"/>
                <a:cs typeface="+mj-cs"/>
              </a:rPr>
              <a:t>eduction</a:t>
            </a:r>
            <a:endParaRPr lang="en-US" sz="1600" dirty="0">
              <a:solidFill>
                <a:schemeClr val="tx2"/>
              </a:solidFill>
              <a:latin typeface="+mj-lt"/>
              <a:ea typeface="+mj-ea"/>
              <a:cs typeface="+mj-cs"/>
            </a:endParaRPr>
          </a:p>
        </p:txBody>
      </p:sp>
      <p:cxnSp>
        <p:nvCxnSpPr>
          <p:cNvPr id="6" name="Straight Connector 5"/>
          <p:cNvCxnSpPr>
            <a:cxnSpLocks noChangeShapeType="1"/>
          </p:cNvCxnSpPr>
          <p:nvPr/>
        </p:nvCxnSpPr>
        <p:spPr bwMode="auto">
          <a:xfrm>
            <a:off x="685800" y="1143000"/>
            <a:ext cx="5638800" cy="1588"/>
          </a:xfrm>
          <a:prstGeom prst="line">
            <a:avLst/>
          </a:prstGeom>
          <a:noFill/>
          <a:ln w="12700">
            <a:solidFill>
              <a:schemeClr val="accent1"/>
            </a:solidFill>
            <a:round/>
            <a:headEnd/>
            <a:tailEnd/>
          </a:ln>
          <a:effectLst>
            <a:outerShdw dist="25400" dir="5400000" algn="t" rotWithShape="0">
              <a:srgbClr val="808080">
                <a:alpha val="50000"/>
              </a:srgbClr>
            </a:outerShdw>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Number Placeholder 1"/>
          <p:cNvSpPr>
            <a:spLocks noGrp="1"/>
          </p:cNvSpPr>
          <p:nvPr>
            <p:ph type="sldNum" sz="quarter" idx="12"/>
          </p:nvPr>
        </p:nvSpPr>
        <p:spPr bwMode="auto">
          <a:ln>
            <a:round/>
            <a:headEnd/>
            <a:tailEnd/>
          </a:ln>
        </p:spPr>
        <p:txBody>
          <a:bodyPr/>
          <a:lstStyle/>
          <a:p>
            <a:fld id="{00FDAB06-8BDA-4D6A-9DB8-D3F293DCB74E}" type="slidenum">
              <a:rPr lang="en-US" smtClean="0"/>
              <a:pPr/>
              <a:t>6</a:t>
            </a:fld>
            <a:endParaRPr lang="en-US" smtClean="0"/>
          </a:p>
        </p:txBody>
      </p:sp>
      <p:sp>
        <p:nvSpPr>
          <p:cNvPr id="172035" name="TextBox 2"/>
          <p:cNvSpPr txBox="1">
            <a:spLocks noChangeArrowheads="1"/>
          </p:cNvSpPr>
          <p:nvPr/>
        </p:nvSpPr>
        <p:spPr bwMode="auto">
          <a:xfrm>
            <a:off x="1371600" y="1752600"/>
            <a:ext cx="5943600" cy="2062163"/>
          </a:xfrm>
          <a:prstGeom prst="rect">
            <a:avLst/>
          </a:prstGeom>
          <a:noFill/>
          <a:ln w="9525">
            <a:noFill/>
            <a:miter lim="800000"/>
            <a:headEnd/>
            <a:tailEnd/>
          </a:ln>
        </p:spPr>
        <p:txBody>
          <a:bodyPr>
            <a:spAutoFit/>
          </a:bodyPr>
          <a:lstStyle/>
          <a:p>
            <a:pPr algn="ctr"/>
            <a:r>
              <a:rPr lang="en-US" sz="3200"/>
              <a:t>Some Examples of Human Control Performance Challenges and Human Error Opportunities</a:t>
            </a:r>
          </a:p>
        </p:txBody>
      </p:sp>
      <p:sp>
        <p:nvSpPr>
          <p:cNvPr id="172036" name="TextBox 3"/>
          <p:cNvSpPr txBox="1">
            <a:spLocks noChangeArrowheads="1"/>
          </p:cNvSpPr>
          <p:nvPr/>
        </p:nvSpPr>
        <p:spPr bwMode="auto">
          <a:xfrm>
            <a:off x="762000" y="4953000"/>
            <a:ext cx="7848600" cy="461963"/>
          </a:xfrm>
          <a:prstGeom prst="rect">
            <a:avLst/>
          </a:prstGeom>
          <a:solidFill>
            <a:srgbClr val="FFFF00"/>
          </a:solidFill>
          <a:ln w="9525">
            <a:noFill/>
            <a:miter lim="800000"/>
            <a:headEnd/>
            <a:tailEnd/>
          </a:ln>
        </p:spPr>
        <p:txBody>
          <a:bodyPr>
            <a:spAutoFit/>
          </a:bodyPr>
          <a:lstStyle/>
          <a:p>
            <a:pPr algn="ctr"/>
            <a:r>
              <a:rPr lang="en-US" sz="2400" i="1"/>
              <a:t>Discuss the errors and possible remedies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smtClean="0"/>
              <a:t>Situation Awareness</a:t>
            </a:r>
          </a:p>
        </p:txBody>
      </p:sp>
      <p:sp>
        <p:nvSpPr>
          <p:cNvPr id="143363" name="Content Placeholder 2"/>
          <p:cNvSpPr>
            <a:spLocks noGrp="1"/>
          </p:cNvSpPr>
          <p:nvPr>
            <p:ph idx="1"/>
          </p:nvPr>
        </p:nvSpPr>
        <p:spPr/>
        <p:txBody>
          <a:bodyPr/>
          <a:lstStyle/>
          <a:p>
            <a:r>
              <a:rPr lang="en-US" sz="3200" smtClean="0"/>
              <a:t>Situation Awareness is the capacity to COMPREHEND, ASSESS and PROJECT information in order to CONTROL a situation in a TIMELY manner.</a:t>
            </a:r>
          </a:p>
          <a:p>
            <a:r>
              <a:rPr lang="en-US" sz="3200" smtClean="0"/>
              <a:t>Situation awareness is a characteristic of individual or a team and is aided by appropriate use of technology and training</a:t>
            </a:r>
          </a:p>
        </p:txBody>
      </p:sp>
      <p:sp>
        <p:nvSpPr>
          <p:cNvPr id="143364" name="Slide Number Placeholder 3"/>
          <p:cNvSpPr>
            <a:spLocks noGrp="1"/>
          </p:cNvSpPr>
          <p:nvPr>
            <p:ph type="sldNum" sz="quarter" idx="12"/>
          </p:nvPr>
        </p:nvSpPr>
        <p:spPr bwMode="auto">
          <a:ln>
            <a:round/>
            <a:headEnd/>
            <a:tailEnd/>
          </a:ln>
        </p:spPr>
        <p:txBody>
          <a:bodyPr/>
          <a:lstStyle/>
          <a:p>
            <a:fld id="{C2F07EDE-733C-42C8-BC96-AF4CA0E09C3B}" type="slidenum">
              <a:rPr lang="en-US" smtClean="0"/>
              <a:pPr/>
              <a:t>60</a:t>
            </a:fld>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le 17"/>
          <p:cNvSpPr>
            <a:spLocks noGrp="1"/>
          </p:cNvSpPr>
          <p:nvPr>
            <p:ph type="title"/>
          </p:nvPr>
        </p:nvSpPr>
        <p:spPr>
          <a:xfrm>
            <a:off x="381000" y="381000"/>
            <a:ext cx="8229600" cy="1600200"/>
          </a:xfrm>
        </p:spPr>
        <p:txBody>
          <a:bodyPr>
            <a:normAutofit/>
          </a:bodyPr>
          <a:lstStyle/>
          <a:p>
            <a:pPr eaLnBrk="1" hangingPunct="1"/>
            <a:r>
              <a:rPr lang="en-US" sz="3200" b="1" dirty="0" smtClean="0"/>
              <a:t>Situation Awareness Model</a:t>
            </a:r>
            <a:br>
              <a:rPr lang="en-US" sz="3200" b="1" dirty="0" smtClean="0"/>
            </a:br>
            <a:r>
              <a:rPr lang="en-US" sz="2000" b="1" i="1" dirty="0" smtClean="0"/>
              <a:t>SA is a widely used method of describing human performance in complex situations such as aviation and process plant operation</a:t>
            </a:r>
            <a:endParaRPr lang="en-US" sz="3200" b="1" i="1" dirty="0" smtClean="0"/>
          </a:p>
        </p:txBody>
      </p:sp>
      <p:sp>
        <p:nvSpPr>
          <p:cNvPr id="23" name="Slide Number Placeholder 5"/>
          <p:cNvSpPr>
            <a:spLocks noGrp="1"/>
          </p:cNvSpPr>
          <p:nvPr>
            <p:ph type="sldNum" sz="quarter" idx="12"/>
          </p:nvPr>
        </p:nvSpPr>
        <p:spPr/>
        <p:txBody>
          <a:bodyPr/>
          <a:lstStyle/>
          <a:p>
            <a:pPr>
              <a:defRPr/>
            </a:pPr>
            <a:fld id="{C0D7667D-A03D-4EFE-8082-5F046F86CB42}" type="slidenum">
              <a:rPr lang="en-US" sz="1100"/>
              <a:pPr>
                <a:defRPr/>
              </a:pPr>
              <a:t>61</a:t>
            </a:fld>
            <a:endParaRPr lang="en-US" sz="1100"/>
          </a:p>
        </p:txBody>
      </p:sp>
      <p:grpSp>
        <p:nvGrpSpPr>
          <p:cNvPr id="2" name="Group 3"/>
          <p:cNvGrpSpPr>
            <a:grpSpLocks/>
          </p:cNvGrpSpPr>
          <p:nvPr/>
        </p:nvGrpSpPr>
        <p:grpSpPr bwMode="auto">
          <a:xfrm>
            <a:off x="914400" y="2743200"/>
            <a:ext cx="7239000" cy="3086100"/>
            <a:chOff x="1066800" y="2857500"/>
            <a:chExt cx="7239000" cy="3086100"/>
          </a:xfrm>
        </p:grpSpPr>
        <p:sp>
          <p:nvSpPr>
            <p:cNvPr id="5" name="Rectangle 4"/>
            <p:cNvSpPr/>
            <p:nvPr/>
          </p:nvSpPr>
          <p:spPr>
            <a:xfrm>
              <a:off x="1066800" y="4267200"/>
              <a:ext cx="7239000" cy="1676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600" dirty="0" smtClean="0">
                <a:solidFill>
                  <a:schemeClr val="tx1"/>
                </a:solidFill>
              </a:endParaRPr>
            </a:p>
            <a:p>
              <a:pPr algn="ctr" fontAlgn="auto">
                <a:spcBef>
                  <a:spcPts val="0"/>
                </a:spcBef>
                <a:spcAft>
                  <a:spcPts val="0"/>
                </a:spcAft>
                <a:defRPr/>
              </a:pPr>
              <a:endParaRPr lang="en-US" sz="1600" dirty="0" smtClean="0">
                <a:solidFill>
                  <a:schemeClr val="tx1"/>
                </a:solidFill>
              </a:endParaRPr>
            </a:p>
            <a:p>
              <a:pPr algn="ctr" fontAlgn="auto">
                <a:spcBef>
                  <a:spcPts val="0"/>
                </a:spcBef>
                <a:spcAft>
                  <a:spcPts val="0"/>
                </a:spcAft>
                <a:defRPr/>
              </a:pPr>
              <a:endParaRPr lang="en-US" sz="1600" dirty="0" smtClean="0">
                <a:solidFill>
                  <a:schemeClr val="tx1"/>
                </a:solidFill>
              </a:endParaRPr>
            </a:p>
            <a:p>
              <a:pPr algn="ctr" fontAlgn="auto">
                <a:spcBef>
                  <a:spcPts val="0"/>
                </a:spcBef>
                <a:spcAft>
                  <a:spcPts val="0"/>
                </a:spcAft>
                <a:defRPr/>
              </a:pPr>
              <a:endParaRPr lang="en-US" sz="1600" dirty="0" smtClean="0">
                <a:solidFill>
                  <a:schemeClr val="tx1"/>
                </a:solidFill>
              </a:endParaRPr>
            </a:p>
            <a:p>
              <a:pPr algn="ctr" fontAlgn="auto">
                <a:spcBef>
                  <a:spcPts val="0"/>
                </a:spcBef>
                <a:spcAft>
                  <a:spcPts val="0"/>
                </a:spcAft>
                <a:defRPr/>
              </a:pPr>
              <a:r>
                <a:rPr lang="en-US" sz="3600" b="1" dirty="0" smtClean="0">
                  <a:solidFill>
                    <a:schemeClr val="tx1"/>
                  </a:solidFill>
                </a:rPr>
                <a:t>Situation Awareness</a:t>
              </a:r>
              <a:endParaRPr lang="en-US" sz="3600" b="1" dirty="0">
                <a:solidFill>
                  <a:schemeClr val="tx1"/>
                </a:solidFill>
              </a:endParaRPr>
            </a:p>
          </p:txBody>
        </p:sp>
        <p:sp>
          <p:nvSpPr>
            <p:cNvPr id="6" name="Rectangle 5"/>
            <p:cNvSpPr/>
            <p:nvPr/>
          </p:nvSpPr>
          <p:spPr>
            <a:xfrm>
              <a:off x="1371600" y="2857500"/>
              <a:ext cx="1570038" cy="696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dirty="0" smtClean="0">
                  <a:solidFill>
                    <a:schemeClr val="tx1"/>
                  </a:solidFill>
                </a:rPr>
                <a:t>Context</a:t>
              </a:r>
              <a:endParaRPr lang="en-US" sz="1400" b="1" dirty="0">
                <a:solidFill>
                  <a:schemeClr val="tx1"/>
                </a:solidFill>
              </a:endParaRPr>
            </a:p>
          </p:txBody>
        </p:sp>
        <p:sp>
          <p:nvSpPr>
            <p:cNvPr id="7" name="Rectangle 6"/>
            <p:cNvSpPr/>
            <p:nvPr/>
          </p:nvSpPr>
          <p:spPr>
            <a:xfrm>
              <a:off x="3810000" y="2857500"/>
              <a:ext cx="1570038" cy="696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dirty="0" smtClean="0">
                  <a:solidFill>
                    <a:schemeClr val="tx1"/>
                  </a:solidFill>
                </a:rPr>
                <a:t>Responses</a:t>
              </a:r>
              <a:endParaRPr lang="en-US" sz="1400" b="1" dirty="0">
                <a:solidFill>
                  <a:schemeClr val="tx1"/>
                </a:solidFill>
              </a:endParaRPr>
            </a:p>
          </p:txBody>
        </p:sp>
        <p:sp>
          <p:nvSpPr>
            <p:cNvPr id="8" name="Rectangle 7"/>
            <p:cNvSpPr/>
            <p:nvPr/>
          </p:nvSpPr>
          <p:spPr>
            <a:xfrm>
              <a:off x="6210300" y="2857500"/>
              <a:ext cx="1570038" cy="696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dirty="0" smtClean="0">
                  <a:solidFill>
                    <a:schemeClr val="tx1"/>
                  </a:solidFill>
                </a:rPr>
                <a:t>Decisions</a:t>
              </a:r>
              <a:endParaRPr lang="en-US" sz="1400" b="1" dirty="0">
                <a:solidFill>
                  <a:schemeClr val="tx1"/>
                </a:solidFill>
              </a:endParaRPr>
            </a:p>
          </p:txBody>
        </p:sp>
        <p:sp>
          <p:nvSpPr>
            <p:cNvPr id="9" name="Oval 8"/>
            <p:cNvSpPr/>
            <p:nvPr/>
          </p:nvSpPr>
          <p:spPr>
            <a:xfrm>
              <a:off x="5981700" y="4419600"/>
              <a:ext cx="2171700" cy="69691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dirty="0" smtClean="0">
                  <a:solidFill>
                    <a:schemeClr val="tx1"/>
                  </a:solidFill>
                </a:rPr>
                <a:t>Stage 3</a:t>
              </a:r>
            </a:p>
            <a:p>
              <a:pPr algn="ctr" fontAlgn="auto">
                <a:spcBef>
                  <a:spcPts val="0"/>
                </a:spcBef>
                <a:spcAft>
                  <a:spcPts val="0"/>
                </a:spcAft>
                <a:defRPr/>
              </a:pPr>
              <a:r>
                <a:rPr lang="en-US" b="1" dirty="0" smtClean="0">
                  <a:solidFill>
                    <a:schemeClr val="tx1"/>
                  </a:solidFill>
                </a:rPr>
                <a:t>Projection</a:t>
              </a:r>
              <a:endParaRPr lang="en-US" b="1" dirty="0">
                <a:solidFill>
                  <a:schemeClr val="tx1"/>
                </a:solidFill>
              </a:endParaRPr>
            </a:p>
          </p:txBody>
        </p:sp>
        <p:sp>
          <p:nvSpPr>
            <p:cNvPr id="10" name="Oval 9"/>
            <p:cNvSpPr/>
            <p:nvPr/>
          </p:nvSpPr>
          <p:spPr>
            <a:xfrm>
              <a:off x="3312889" y="4419600"/>
              <a:ext cx="2740426" cy="69691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dirty="0" smtClean="0">
                  <a:solidFill>
                    <a:schemeClr val="tx1"/>
                  </a:solidFill>
                </a:rPr>
                <a:t>Stage 2</a:t>
              </a:r>
            </a:p>
            <a:p>
              <a:pPr algn="ctr" fontAlgn="auto">
                <a:spcBef>
                  <a:spcPts val="0"/>
                </a:spcBef>
                <a:spcAft>
                  <a:spcPts val="0"/>
                </a:spcAft>
                <a:defRPr/>
              </a:pPr>
              <a:r>
                <a:rPr lang="en-US" b="1" dirty="0" smtClean="0">
                  <a:solidFill>
                    <a:schemeClr val="tx1"/>
                  </a:solidFill>
                </a:rPr>
                <a:t>Understanding</a:t>
              </a:r>
              <a:endParaRPr lang="en-US" b="1" dirty="0">
                <a:solidFill>
                  <a:schemeClr val="tx1"/>
                </a:solidFill>
              </a:endParaRPr>
            </a:p>
          </p:txBody>
        </p:sp>
        <p:sp>
          <p:nvSpPr>
            <p:cNvPr id="11" name="Oval 10"/>
            <p:cNvSpPr/>
            <p:nvPr/>
          </p:nvSpPr>
          <p:spPr>
            <a:xfrm>
              <a:off x="1143000" y="4419600"/>
              <a:ext cx="2362200" cy="69691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dirty="0" smtClean="0">
                  <a:solidFill>
                    <a:schemeClr val="tx1"/>
                  </a:solidFill>
                </a:rPr>
                <a:t>Stage 1</a:t>
              </a:r>
            </a:p>
            <a:p>
              <a:pPr algn="ctr" fontAlgn="auto">
                <a:spcBef>
                  <a:spcPts val="0"/>
                </a:spcBef>
                <a:spcAft>
                  <a:spcPts val="0"/>
                </a:spcAft>
                <a:defRPr/>
              </a:pPr>
              <a:r>
                <a:rPr lang="en-US" b="1" dirty="0" smtClean="0">
                  <a:solidFill>
                    <a:schemeClr val="tx1"/>
                  </a:solidFill>
                </a:rPr>
                <a:t>Perception</a:t>
              </a:r>
              <a:endParaRPr lang="en-US" b="1" dirty="0">
                <a:solidFill>
                  <a:schemeClr val="tx1"/>
                </a:solidFill>
              </a:endParaRPr>
            </a:p>
          </p:txBody>
        </p:sp>
        <p:cxnSp>
          <p:nvCxnSpPr>
            <p:cNvPr id="12" name="Straight Arrow Connector 11"/>
            <p:cNvCxnSpPr/>
            <p:nvPr/>
          </p:nvCxnSpPr>
          <p:spPr>
            <a:xfrm>
              <a:off x="3200400" y="4762500"/>
              <a:ext cx="4953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791200" y="4762500"/>
              <a:ext cx="46540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2"/>
            </p:cNvCxnSpPr>
            <p:nvPr/>
          </p:nvCxnSpPr>
          <p:spPr>
            <a:xfrm flipV="1">
              <a:off x="6991350" y="3554413"/>
              <a:ext cx="3969" cy="8651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1"/>
              <a:endCxn id="7" idx="3"/>
            </p:cNvCxnSpPr>
            <p:nvPr/>
          </p:nvCxnSpPr>
          <p:spPr>
            <a:xfrm flipH="1">
              <a:off x="5380038" y="3205163"/>
              <a:ext cx="83026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1"/>
              <a:endCxn id="6" idx="3"/>
            </p:cNvCxnSpPr>
            <p:nvPr/>
          </p:nvCxnSpPr>
          <p:spPr>
            <a:xfrm flipH="1">
              <a:off x="2941638" y="3205163"/>
              <a:ext cx="86836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p:cNvCxnSpPr>
            <p:nvPr/>
          </p:nvCxnSpPr>
          <p:spPr>
            <a:xfrm flipH="1">
              <a:off x="2152650" y="3554413"/>
              <a:ext cx="3969" cy="8651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20" name="Slide Number Placeholder 19"/>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0245C46-BCC6-43F4-83B8-036D1D5E1607}" type="slidenum">
              <a:rPr lang="en-US" sz="1100">
                <a:solidFill>
                  <a:schemeClr val="tx1">
                    <a:tint val="75000"/>
                  </a:schemeClr>
                </a:solidFill>
                <a:latin typeface="+mn-lt"/>
              </a:rPr>
              <a:pPr algn="r" fontAlgn="auto">
                <a:spcBef>
                  <a:spcPts val="0"/>
                </a:spcBef>
                <a:spcAft>
                  <a:spcPts val="0"/>
                </a:spcAft>
                <a:defRPr/>
              </a:pPr>
              <a:t>61</a:t>
            </a:fld>
            <a:endParaRPr lang="en-US" sz="1100">
              <a:solidFill>
                <a:schemeClr val="tx1">
                  <a:tint val="75000"/>
                </a:schemeClr>
              </a:solidFill>
              <a:latin typeface="+mn-lt"/>
            </a:endParaRPr>
          </a:p>
        </p:txBody>
      </p:sp>
      <p:sp>
        <p:nvSpPr>
          <p:cNvPr id="21" name="Footer Placeholder 20"/>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100">
                <a:solidFill>
                  <a:schemeClr val="tx1">
                    <a:tint val="75000"/>
                  </a:schemeClr>
                </a:solidFill>
                <a:latin typeface="+mn-lt"/>
              </a:rPr>
              <a:t>Fuzzy Awareness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914400" y="274638"/>
            <a:ext cx="7772400" cy="487362"/>
          </a:xfrm>
        </p:spPr>
        <p:txBody>
          <a:bodyPr>
            <a:normAutofit fontScale="90000"/>
          </a:bodyPr>
          <a:lstStyle/>
          <a:p>
            <a:r>
              <a:rPr lang="en-US" sz="2800" b="1" smtClean="0"/>
              <a:t>SART – Situation Awareness Rating Technique</a:t>
            </a:r>
          </a:p>
        </p:txBody>
      </p:sp>
      <p:sp>
        <p:nvSpPr>
          <p:cNvPr id="144387" name="Slide Number Placeholder 3"/>
          <p:cNvSpPr>
            <a:spLocks noGrp="1"/>
          </p:cNvSpPr>
          <p:nvPr>
            <p:ph type="sldNum" sz="quarter" idx="12"/>
          </p:nvPr>
        </p:nvSpPr>
        <p:spPr bwMode="auto">
          <a:ln>
            <a:round/>
            <a:headEnd/>
            <a:tailEnd/>
          </a:ln>
        </p:spPr>
        <p:txBody>
          <a:bodyPr/>
          <a:lstStyle/>
          <a:p>
            <a:fld id="{F4328671-59FA-4E33-B252-3E4DCB94E75B}" type="slidenum">
              <a:rPr lang="en-US" smtClean="0"/>
              <a:pPr/>
              <a:t>62</a:t>
            </a:fld>
            <a:endParaRPr lang="en-US" smtClean="0"/>
          </a:p>
        </p:txBody>
      </p:sp>
      <p:graphicFrame>
        <p:nvGraphicFramePr>
          <p:cNvPr id="5" name="Table 4"/>
          <p:cNvGraphicFramePr>
            <a:graphicFrameLocks noGrp="1"/>
          </p:cNvGraphicFramePr>
          <p:nvPr/>
        </p:nvGraphicFramePr>
        <p:xfrm>
          <a:off x="228600" y="1676400"/>
          <a:ext cx="8458200" cy="3343275"/>
        </p:xfrm>
        <a:graphic>
          <a:graphicData uri="http://schemas.openxmlformats.org/drawingml/2006/table">
            <a:tbl>
              <a:tblPr/>
              <a:tblGrid>
                <a:gridCol w="1862138"/>
                <a:gridCol w="2252662"/>
                <a:gridCol w="3100388"/>
                <a:gridCol w="1243012"/>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Perpetua" charset="0"/>
                          <a:ea typeface="ＭＳ Ｐゴシック" charset="-128"/>
                        </a:rPr>
                        <a:t>Demand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Instability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Sudden situation changes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Variability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Number of changing variables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Complexity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Situation complexity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Perpetua" charset="0"/>
                          <a:ea typeface="ＭＳ Ｐゴシック" charset="-128"/>
                        </a:rPr>
                        <a:t>Supply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Arousal, Concentration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Readiness, expectation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Spare Mental Capacity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Capacity for new variables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Divided Attention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Rate / amount of attention switching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Perpetua" charset="0"/>
                          <a:ea typeface="ＭＳ Ｐゴシック" charset="-128"/>
                        </a:rPr>
                        <a:t>Understanding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Information Quantity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Information received and understood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Information Quality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Reliability of information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Familiarity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Experience with similar situations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4440" name="TextBox 5"/>
          <p:cNvSpPr txBox="1">
            <a:spLocks noChangeArrowheads="1"/>
          </p:cNvSpPr>
          <p:nvPr/>
        </p:nvSpPr>
        <p:spPr bwMode="auto">
          <a:xfrm>
            <a:off x="609600" y="5105400"/>
            <a:ext cx="7239000" cy="923925"/>
          </a:xfrm>
          <a:prstGeom prst="rect">
            <a:avLst/>
          </a:prstGeom>
          <a:noFill/>
          <a:ln w="9525">
            <a:noFill/>
            <a:miter lim="800000"/>
            <a:headEnd/>
            <a:tailEnd/>
          </a:ln>
        </p:spPr>
        <p:txBody>
          <a:bodyPr>
            <a:spAutoFit/>
          </a:bodyPr>
          <a:lstStyle/>
          <a:p>
            <a:r>
              <a:rPr lang="en-US" dirty="0"/>
              <a:t>Taylor (1990)</a:t>
            </a:r>
          </a:p>
          <a:p>
            <a:r>
              <a:rPr lang="en-US" dirty="0"/>
              <a:t>Subjective method</a:t>
            </a:r>
          </a:p>
          <a:p>
            <a:r>
              <a:rPr lang="en-US" dirty="0"/>
              <a:t>Shows good </a:t>
            </a:r>
            <a:r>
              <a:rPr lang="en-US" dirty="0" err="1"/>
              <a:t>diagnosticity</a:t>
            </a:r>
            <a:r>
              <a:rPr lang="en-US" dirty="0"/>
              <a:t> in Rule and Knowledge based activities</a:t>
            </a:r>
          </a:p>
        </p:txBody>
      </p:sp>
      <p:cxnSp>
        <p:nvCxnSpPr>
          <p:cNvPr id="6" name="Straight Connector 5"/>
          <p:cNvCxnSpPr>
            <a:cxnSpLocks noChangeShapeType="1"/>
          </p:cNvCxnSpPr>
          <p:nvPr/>
        </p:nvCxnSpPr>
        <p:spPr bwMode="auto">
          <a:xfrm>
            <a:off x="685800" y="762000"/>
            <a:ext cx="8001000" cy="1588"/>
          </a:xfrm>
          <a:prstGeom prst="line">
            <a:avLst/>
          </a:prstGeom>
          <a:noFill/>
          <a:ln w="12700">
            <a:solidFill>
              <a:schemeClr val="accent1"/>
            </a:solidFill>
            <a:round/>
            <a:headEnd/>
            <a:tailEnd/>
          </a:ln>
          <a:effectLst>
            <a:outerShdw dist="25400" dir="5400000" algn="t" rotWithShape="0">
              <a:srgbClr val="808080">
                <a:alpha val="50000"/>
              </a:srgbClr>
            </a:outerShdw>
          </a:effectLst>
        </p:spPr>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normAutofit fontScale="90000"/>
          </a:bodyPr>
          <a:lstStyle/>
          <a:p>
            <a:pPr algn="ctr"/>
            <a:r>
              <a:rPr lang="en-US" sz="2800" smtClean="0"/>
              <a:t>Situation Awareness Global Assessment Technique</a:t>
            </a:r>
            <a:br>
              <a:rPr lang="en-US" sz="2800" smtClean="0"/>
            </a:br>
            <a:r>
              <a:rPr lang="en-US" sz="2800" smtClean="0"/>
              <a:t>(SAGAT)</a:t>
            </a:r>
          </a:p>
        </p:txBody>
      </p:sp>
      <p:sp>
        <p:nvSpPr>
          <p:cNvPr id="145411" name="Content Placeholder 2"/>
          <p:cNvSpPr>
            <a:spLocks noGrp="1"/>
          </p:cNvSpPr>
          <p:nvPr>
            <p:ph idx="1"/>
          </p:nvPr>
        </p:nvSpPr>
        <p:spPr/>
        <p:txBody>
          <a:bodyPr>
            <a:normAutofit lnSpcReduction="10000"/>
          </a:bodyPr>
          <a:lstStyle/>
          <a:p>
            <a:pPr>
              <a:lnSpc>
                <a:spcPct val="90000"/>
              </a:lnSpc>
            </a:pPr>
            <a:r>
              <a:rPr lang="en-US" sz="2400" smtClean="0"/>
              <a:t>Requires detailed simulation of complex situation</a:t>
            </a:r>
          </a:p>
          <a:p>
            <a:pPr lvl="1">
              <a:lnSpc>
                <a:spcPct val="90000"/>
              </a:lnSpc>
            </a:pPr>
            <a:r>
              <a:rPr lang="en-US" sz="2200" smtClean="0"/>
              <a:t>Air Traffic Control, Driving, Process control</a:t>
            </a:r>
          </a:p>
          <a:p>
            <a:pPr lvl="1">
              <a:lnSpc>
                <a:spcPct val="90000"/>
              </a:lnSpc>
            </a:pPr>
            <a:r>
              <a:rPr lang="en-US" sz="2200" smtClean="0"/>
              <a:t>Alternatively use pencil and paper techniques</a:t>
            </a:r>
          </a:p>
          <a:p>
            <a:pPr>
              <a:lnSpc>
                <a:spcPct val="90000"/>
              </a:lnSpc>
            </a:pPr>
            <a:r>
              <a:rPr lang="en-US" sz="2400" smtClean="0"/>
              <a:t>Periodically stop the simulation</a:t>
            </a:r>
          </a:p>
          <a:p>
            <a:pPr lvl="1">
              <a:lnSpc>
                <a:spcPct val="90000"/>
              </a:lnSpc>
            </a:pPr>
            <a:r>
              <a:rPr lang="en-US" sz="2200" smtClean="0"/>
              <a:t>Ask subject (pre-prepared) key questions </a:t>
            </a:r>
          </a:p>
          <a:p>
            <a:pPr lvl="1">
              <a:lnSpc>
                <a:spcPct val="90000"/>
              </a:lnSpc>
            </a:pPr>
            <a:r>
              <a:rPr lang="en-US" sz="2200" smtClean="0"/>
              <a:t>Have subjects rate their levels of confidence</a:t>
            </a:r>
          </a:p>
          <a:p>
            <a:pPr lvl="1">
              <a:lnSpc>
                <a:spcPct val="90000"/>
              </a:lnSpc>
            </a:pPr>
            <a:r>
              <a:rPr lang="en-US" sz="2200" smtClean="0"/>
              <a:t>Record, omissions and other discrepancies</a:t>
            </a:r>
          </a:p>
          <a:p>
            <a:pPr lvl="1">
              <a:lnSpc>
                <a:spcPct val="90000"/>
              </a:lnSpc>
            </a:pPr>
            <a:r>
              <a:rPr lang="en-US" sz="2200" smtClean="0"/>
              <a:t>Have Subject Matter Experts rate the performance </a:t>
            </a:r>
          </a:p>
          <a:p>
            <a:pPr lvl="1">
              <a:lnSpc>
                <a:spcPct val="90000"/>
              </a:lnSpc>
            </a:pPr>
            <a:r>
              <a:rPr lang="en-US" sz="2200" smtClean="0"/>
              <a:t>Compile overall performance scores</a:t>
            </a:r>
          </a:p>
          <a:p>
            <a:pPr>
              <a:lnSpc>
                <a:spcPct val="90000"/>
              </a:lnSpc>
            </a:pPr>
            <a:r>
              <a:rPr lang="en-US" sz="2400" smtClean="0"/>
              <a:t>High number of random and systematic errors, including blunders indicates low situation awareness</a:t>
            </a:r>
          </a:p>
          <a:p>
            <a:pPr>
              <a:lnSpc>
                <a:spcPct val="90000"/>
              </a:lnSpc>
            </a:pPr>
            <a:r>
              <a:rPr lang="en-US" sz="2400" smtClean="0"/>
              <a:t>Provide feedback and suggestions for correcting systematic errors</a:t>
            </a:r>
          </a:p>
          <a:p>
            <a:pPr>
              <a:lnSpc>
                <a:spcPct val="90000"/>
              </a:lnSpc>
            </a:pPr>
            <a:endParaRPr lang="en-US" sz="2400" smtClean="0"/>
          </a:p>
        </p:txBody>
      </p:sp>
      <p:sp>
        <p:nvSpPr>
          <p:cNvPr id="145412" name="Slide Number Placeholder 3"/>
          <p:cNvSpPr>
            <a:spLocks noGrp="1"/>
          </p:cNvSpPr>
          <p:nvPr>
            <p:ph type="sldNum" sz="quarter" idx="12"/>
          </p:nvPr>
        </p:nvSpPr>
        <p:spPr bwMode="auto">
          <a:ln>
            <a:round/>
            <a:headEnd/>
            <a:tailEnd/>
          </a:ln>
        </p:spPr>
        <p:txBody>
          <a:bodyPr/>
          <a:lstStyle/>
          <a:p>
            <a:fld id="{2EE17673-EE08-43F4-96B4-1D91BB255A77}" type="slidenum">
              <a:rPr lang="en-US" smtClean="0"/>
              <a:pPr/>
              <a:t>63</a:t>
            </a:fld>
            <a:endParaRPr 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smtClean="0"/>
              <a:t>SAGAT for Web Page Navigation</a:t>
            </a:r>
          </a:p>
        </p:txBody>
      </p:sp>
      <p:sp>
        <p:nvSpPr>
          <p:cNvPr id="147459" name="Content Placeholder 2"/>
          <p:cNvSpPr>
            <a:spLocks noGrp="1"/>
          </p:cNvSpPr>
          <p:nvPr>
            <p:ph idx="1"/>
          </p:nvPr>
        </p:nvSpPr>
        <p:spPr/>
        <p:txBody>
          <a:bodyPr>
            <a:normAutofit fontScale="85000" lnSpcReduction="10000"/>
          </a:bodyPr>
          <a:lstStyle/>
          <a:p>
            <a:r>
              <a:rPr lang="en-US" smtClean="0"/>
              <a:t>Set up standard problem scenarios on the web site</a:t>
            </a:r>
          </a:p>
          <a:p>
            <a:pPr lvl="1"/>
            <a:r>
              <a:rPr lang="en-US" smtClean="0"/>
              <a:t>Order a pizza, transfer money, pay a bill, buy a computer, seek out some technical literature etc.</a:t>
            </a:r>
          </a:p>
          <a:p>
            <a:pPr lvl="1"/>
            <a:r>
              <a:rPr lang="en-US" smtClean="0"/>
              <a:t>Use Verbal Protocol Technique to track subject’s understanding</a:t>
            </a:r>
          </a:p>
          <a:p>
            <a:pPr lvl="1"/>
            <a:r>
              <a:rPr lang="en-US" smtClean="0"/>
              <a:t>Observe navigation decisions and errors</a:t>
            </a:r>
          </a:p>
          <a:p>
            <a:r>
              <a:rPr lang="en-US" smtClean="0"/>
              <a:t>Alternatively</a:t>
            </a:r>
          </a:p>
          <a:p>
            <a:pPr lvl="1"/>
            <a:r>
              <a:rPr lang="en-US" smtClean="0"/>
              <a:t>Interpolate navigation questions within a navigation task</a:t>
            </a:r>
          </a:p>
          <a:p>
            <a:pPr lvl="1"/>
            <a:r>
              <a:rPr lang="en-US" smtClean="0"/>
              <a:t>Record and rate subjects level of situation awareness</a:t>
            </a:r>
          </a:p>
        </p:txBody>
      </p:sp>
      <p:sp>
        <p:nvSpPr>
          <p:cNvPr id="147460" name="Slide Number Placeholder 3"/>
          <p:cNvSpPr>
            <a:spLocks noGrp="1"/>
          </p:cNvSpPr>
          <p:nvPr>
            <p:ph type="sldNum" sz="quarter" idx="12"/>
          </p:nvPr>
        </p:nvSpPr>
        <p:spPr bwMode="auto">
          <a:ln>
            <a:round/>
            <a:headEnd/>
            <a:tailEnd/>
          </a:ln>
        </p:spPr>
        <p:txBody>
          <a:bodyPr/>
          <a:lstStyle/>
          <a:p>
            <a:fld id="{53DBB39C-2283-45EA-A69A-397D955127A9}" type="slidenum">
              <a:rPr lang="en-US" smtClean="0"/>
              <a:pPr/>
              <a:t>64</a:t>
            </a:fld>
            <a:endParaRPr 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en-US" smtClean="0"/>
              <a:t>Situation Awareness</a:t>
            </a:r>
          </a:p>
        </p:txBody>
      </p:sp>
      <p:sp>
        <p:nvSpPr>
          <p:cNvPr id="148483" name="Content Placeholder 2"/>
          <p:cNvSpPr>
            <a:spLocks noGrp="1"/>
          </p:cNvSpPr>
          <p:nvPr>
            <p:ph idx="1"/>
          </p:nvPr>
        </p:nvSpPr>
        <p:spPr/>
        <p:txBody>
          <a:bodyPr>
            <a:normAutofit fontScale="85000" lnSpcReduction="20000"/>
          </a:bodyPr>
          <a:lstStyle/>
          <a:p>
            <a:r>
              <a:rPr lang="en-US" smtClean="0"/>
              <a:t>Display pertinent and timely information</a:t>
            </a:r>
          </a:p>
          <a:p>
            <a:r>
              <a:rPr lang="en-US" smtClean="0"/>
              <a:t>Avoid naïve realism</a:t>
            </a:r>
          </a:p>
          <a:p>
            <a:r>
              <a:rPr lang="en-US" smtClean="0"/>
              <a:t>Use Annunciators sparingly</a:t>
            </a:r>
          </a:p>
          <a:p>
            <a:r>
              <a:rPr lang="en-US" smtClean="0"/>
              <a:t>Use procedure based information scanning</a:t>
            </a:r>
          </a:p>
          <a:p>
            <a:pPr lvl="1"/>
            <a:r>
              <a:rPr lang="en-US" smtClean="0"/>
              <a:t>Display panel layout</a:t>
            </a:r>
          </a:p>
          <a:p>
            <a:pPr lvl="1"/>
            <a:r>
              <a:rPr lang="en-US" smtClean="0"/>
              <a:t>Importance, sequence</a:t>
            </a:r>
          </a:p>
          <a:p>
            <a:r>
              <a:rPr lang="en-US" smtClean="0"/>
              <a:t>Use alternative sensory channels</a:t>
            </a:r>
          </a:p>
          <a:p>
            <a:pPr lvl="1"/>
            <a:r>
              <a:rPr lang="en-US" smtClean="0"/>
              <a:t>Vision, hearing, touch</a:t>
            </a:r>
          </a:p>
          <a:p>
            <a:r>
              <a:rPr lang="en-US" smtClean="0"/>
              <a:t>Use scenario based training for off normal / emergency situations</a:t>
            </a:r>
          </a:p>
          <a:p>
            <a:r>
              <a:rPr lang="en-US" smtClean="0"/>
              <a:t>Increase time / human resources</a:t>
            </a:r>
          </a:p>
        </p:txBody>
      </p:sp>
      <p:sp>
        <p:nvSpPr>
          <p:cNvPr id="148484" name="Slide Number Placeholder 4"/>
          <p:cNvSpPr>
            <a:spLocks noGrp="1"/>
          </p:cNvSpPr>
          <p:nvPr>
            <p:ph type="sldNum" sz="quarter" idx="12"/>
          </p:nvPr>
        </p:nvSpPr>
        <p:spPr bwMode="auto">
          <a:ln>
            <a:round/>
            <a:headEnd/>
            <a:tailEnd/>
          </a:ln>
        </p:spPr>
        <p:txBody>
          <a:bodyPr/>
          <a:lstStyle/>
          <a:p>
            <a:fld id="{6ECE6691-0161-4221-8F13-A76BEE053B4E}" type="slidenum">
              <a:rPr lang="en-US" smtClean="0"/>
              <a:pPr/>
              <a:t>65</a:t>
            </a:fld>
            <a:endParaRPr lang="en-US" smtClean="0"/>
          </a:p>
        </p:txBody>
      </p:sp>
      <p:sp>
        <p:nvSpPr>
          <p:cNvPr id="9" name="Title 1"/>
          <p:cNvSpPr txBox="1">
            <a:spLocks/>
          </p:cNvSpPr>
          <p:nvPr/>
        </p:nvSpPr>
        <p:spPr bwMode="auto">
          <a:xfrm>
            <a:off x="7315200" y="381000"/>
            <a:ext cx="1219200" cy="1371600"/>
          </a:xfrm>
          <a:prstGeom prst="rect">
            <a:avLst/>
          </a:prstGeom>
          <a:noFill/>
          <a:ln w="57150">
            <a:solidFill>
              <a:schemeClr val="tx1"/>
            </a:solidFill>
            <a:miter lim="800000"/>
            <a:headEnd/>
            <a:tailEnd/>
          </a:ln>
        </p:spPr>
        <p:txBody>
          <a:bodyPr bIns="91440" anchor="b"/>
          <a:lstStyle/>
          <a:p>
            <a:pPr eaLnBrk="0" hangingPunct="0">
              <a:defRPr/>
            </a:pPr>
            <a:r>
              <a:rPr lang="en-US" sz="2400" b="1">
                <a:solidFill>
                  <a:schemeClr val="tx2"/>
                </a:solidFill>
                <a:latin typeface="+mj-lt"/>
                <a:ea typeface="+mj-ea"/>
                <a:cs typeface="+mj-cs"/>
              </a:rPr>
              <a:t>H</a:t>
            </a:r>
            <a:r>
              <a:rPr lang="en-US" sz="1600">
                <a:solidFill>
                  <a:schemeClr val="tx2"/>
                </a:solidFill>
                <a:latin typeface="+mj-lt"/>
                <a:ea typeface="+mj-ea"/>
                <a:cs typeface="+mj-cs"/>
              </a:rPr>
              <a:t>uman</a:t>
            </a:r>
            <a:br>
              <a:rPr lang="en-US" sz="1600">
                <a:solidFill>
                  <a:schemeClr val="tx2"/>
                </a:solidFill>
                <a:latin typeface="+mj-lt"/>
                <a:ea typeface="+mj-ea"/>
                <a:cs typeface="+mj-cs"/>
              </a:rPr>
            </a:br>
            <a:r>
              <a:rPr lang="en-US" sz="2400" b="1">
                <a:solidFill>
                  <a:schemeClr val="tx2"/>
                </a:solidFill>
                <a:latin typeface="+mj-lt"/>
                <a:ea typeface="+mj-ea"/>
                <a:cs typeface="+mj-cs"/>
              </a:rPr>
              <a:t>E</a:t>
            </a:r>
            <a:r>
              <a:rPr lang="en-US" sz="1600">
                <a:solidFill>
                  <a:schemeClr val="tx2"/>
                </a:solidFill>
                <a:latin typeface="+mj-lt"/>
                <a:ea typeface="+mj-ea"/>
                <a:cs typeface="+mj-cs"/>
              </a:rPr>
              <a:t>rror</a:t>
            </a:r>
            <a:br>
              <a:rPr lang="en-US" sz="1600">
                <a:solidFill>
                  <a:schemeClr val="tx2"/>
                </a:solidFill>
                <a:latin typeface="+mj-lt"/>
                <a:ea typeface="+mj-ea"/>
                <a:cs typeface="+mj-cs"/>
              </a:rPr>
            </a:br>
            <a:r>
              <a:rPr lang="en-US" sz="2400" b="1">
                <a:solidFill>
                  <a:schemeClr val="tx2"/>
                </a:solidFill>
                <a:latin typeface="+mj-lt"/>
                <a:ea typeface="+mj-ea"/>
                <a:cs typeface="+mj-cs"/>
              </a:rPr>
              <a:t>R</a:t>
            </a:r>
            <a:r>
              <a:rPr lang="en-US" sz="1600">
                <a:solidFill>
                  <a:schemeClr val="tx2"/>
                </a:solidFill>
                <a:latin typeface="+mj-lt"/>
                <a:ea typeface="+mj-ea"/>
                <a:cs typeface="+mj-cs"/>
              </a:rPr>
              <a:t>eduction</a:t>
            </a:r>
            <a:endParaRPr lang="en-US" sz="1600" dirty="0">
              <a:solidFill>
                <a:schemeClr val="tx2"/>
              </a:solidFill>
              <a:latin typeface="+mj-lt"/>
              <a:ea typeface="+mj-ea"/>
              <a:cs typeface="+mj-cs"/>
            </a:endParaRPr>
          </a:p>
        </p:txBody>
      </p:sp>
      <p:cxnSp>
        <p:nvCxnSpPr>
          <p:cNvPr id="11" name="Straight Connector 10"/>
          <p:cNvCxnSpPr>
            <a:cxnSpLocks noChangeShapeType="1"/>
          </p:cNvCxnSpPr>
          <p:nvPr/>
        </p:nvCxnSpPr>
        <p:spPr bwMode="auto">
          <a:xfrm>
            <a:off x="685800" y="1219200"/>
            <a:ext cx="5791200" cy="1588"/>
          </a:xfrm>
          <a:prstGeom prst="line">
            <a:avLst/>
          </a:prstGeom>
          <a:noFill/>
          <a:ln w="12700">
            <a:solidFill>
              <a:schemeClr val="accent1"/>
            </a:solidFill>
            <a:round/>
            <a:headEnd/>
            <a:tailEnd/>
          </a:ln>
          <a:effectLst>
            <a:outerShdw dist="25400" dir="5400000" algn="t" rotWithShape="0">
              <a:srgbClr val="808080">
                <a:alpha val="50000"/>
              </a:srgbClr>
            </a:outerShdw>
          </a:effectLst>
        </p:spPr>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Slide Number Placeholder 2"/>
          <p:cNvSpPr>
            <a:spLocks noGrp="1"/>
          </p:cNvSpPr>
          <p:nvPr>
            <p:ph type="sldNum" sz="quarter" idx="12"/>
          </p:nvPr>
        </p:nvSpPr>
        <p:spPr bwMode="auto">
          <a:ln>
            <a:round/>
            <a:headEnd/>
            <a:tailEnd/>
          </a:ln>
        </p:spPr>
        <p:txBody>
          <a:bodyPr/>
          <a:lstStyle/>
          <a:p>
            <a:fld id="{CB330D6C-CD74-48FC-AA22-BAF42DCF6868}" type="slidenum">
              <a:rPr lang="en-US" smtClean="0"/>
              <a:pPr/>
              <a:t>66</a:t>
            </a:fld>
            <a:endParaRPr lang="en-US" smtClean="0"/>
          </a:p>
        </p:txBody>
      </p:sp>
      <p:sp>
        <p:nvSpPr>
          <p:cNvPr id="149506" name="Title 3"/>
          <p:cNvSpPr>
            <a:spLocks noGrp="1"/>
          </p:cNvSpPr>
          <p:nvPr>
            <p:ph type="title"/>
          </p:nvPr>
        </p:nvSpPr>
        <p:spPr/>
        <p:txBody>
          <a:bodyPr/>
          <a:lstStyle/>
          <a:p>
            <a:r>
              <a:rPr lang="en-US" dirty="0" smtClean="0"/>
              <a:t>Human Quality Assurance </a:t>
            </a:r>
          </a:p>
        </p:txBody>
      </p:sp>
      <p:sp>
        <p:nvSpPr>
          <p:cNvPr id="6" name="Regular Pentagon 5"/>
          <p:cNvSpPr/>
          <p:nvPr/>
        </p:nvSpPr>
        <p:spPr>
          <a:xfrm rot="20853097">
            <a:off x="4756318" y="1037402"/>
            <a:ext cx="1981200" cy="1219200"/>
          </a:xfrm>
          <a:prstGeom prst="pent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accent5">
                    <a:lumMod val="50000"/>
                  </a:schemeClr>
                </a:solidFill>
              </a:rPr>
              <a:t>HQA</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en-US" smtClean="0"/>
              <a:t>Human Quality Assurance</a:t>
            </a:r>
          </a:p>
        </p:txBody>
      </p:sp>
      <p:sp>
        <p:nvSpPr>
          <p:cNvPr id="150531" name="Content Placeholder 6"/>
          <p:cNvSpPr>
            <a:spLocks noGrp="1"/>
          </p:cNvSpPr>
          <p:nvPr>
            <p:ph idx="1"/>
          </p:nvPr>
        </p:nvSpPr>
        <p:spPr/>
        <p:txBody>
          <a:bodyPr/>
          <a:lstStyle/>
          <a:p>
            <a:r>
              <a:rPr lang="en-US" sz="3400" smtClean="0"/>
              <a:t>The last line of defense</a:t>
            </a:r>
          </a:p>
          <a:p>
            <a:r>
              <a:rPr lang="en-US" sz="3400" smtClean="0"/>
              <a:t>Design in redundancy</a:t>
            </a:r>
          </a:p>
          <a:p>
            <a:r>
              <a:rPr lang="en-US" sz="3400" smtClean="0"/>
              <a:t>Design failure mitigation processes – parachutes</a:t>
            </a:r>
          </a:p>
          <a:p>
            <a:r>
              <a:rPr lang="en-US" sz="3400" smtClean="0"/>
              <a:t>Develop EXPERTISE</a:t>
            </a:r>
          </a:p>
          <a:p>
            <a:endParaRPr lang="en-US" smtClean="0"/>
          </a:p>
        </p:txBody>
      </p:sp>
      <p:sp>
        <p:nvSpPr>
          <p:cNvPr id="150532" name="Slide Number Placeholder 4"/>
          <p:cNvSpPr>
            <a:spLocks noGrp="1"/>
          </p:cNvSpPr>
          <p:nvPr>
            <p:ph type="sldNum" sz="quarter" idx="12"/>
          </p:nvPr>
        </p:nvSpPr>
        <p:spPr bwMode="auto">
          <a:ln>
            <a:round/>
            <a:headEnd/>
            <a:tailEnd/>
          </a:ln>
        </p:spPr>
        <p:txBody>
          <a:bodyPr/>
          <a:lstStyle/>
          <a:p>
            <a:fld id="{B4A19F4A-6929-4C7E-8AB6-91A69266AB39}" type="slidenum">
              <a:rPr lang="en-US" smtClean="0"/>
              <a:pPr/>
              <a:t>67</a:t>
            </a:fld>
            <a:endParaRPr lang="en-US" smtClean="0"/>
          </a:p>
        </p:txBody>
      </p:sp>
      <p:sp>
        <p:nvSpPr>
          <p:cNvPr id="8" name="Regular Pentagon 7"/>
          <p:cNvSpPr/>
          <p:nvPr/>
        </p:nvSpPr>
        <p:spPr>
          <a:xfrm>
            <a:off x="6934200" y="0"/>
            <a:ext cx="1981200" cy="1219200"/>
          </a:xfrm>
          <a:prstGeom prst="pent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accent5">
                    <a:lumMod val="50000"/>
                  </a:schemeClr>
                </a:solidFill>
              </a:rPr>
              <a:t>HQA</a:t>
            </a:r>
          </a:p>
        </p:txBody>
      </p:sp>
      <p:cxnSp>
        <p:nvCxnSpPr>
          <p:cNvPr id="11" name="Straight Connector 10"/>
          <p:cNvCxnSpPr>
            <a:cxnSpLocks noChangeShapeType="1"/>
          </p:cNvCxnSpPr>
          <p:nvPr/>
        </p:nvCxnSpPr>
        <p:spPr bwMode="auto">
          <a:xfrm>
            <a:off x="685800" y="1143000"/>
            <a:ext cx="5638800" cy="1588"/>
          </a:xfrm>
          <a:prstGeom prst="line">
            <a:avLst/>
          </a:prstGeom>
          <a:noFill/>
          <a:ln w="12700">
            <a:solidFill>
              <a:schemeClr val="accent1"/>
            </a:solidFill>
            <a:round/>
            <a:headEnd/>
            <a:tailEnd/>
          </a:ln>
          <a:effectLst>
            <a:outerShdw dist="25400" dir="5400000" algn="t" rotWithShape="0">
              <a:srgbClr val="808080">
                <a:alpha val="50000"/>
              </a:srgbClr>
            </a:outerShdw>
          </a:effectLst>
        </p:spPr>
      </p:cxn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r>
              <a:rPr lang="en-US" smtClean="0"/>
              <a:t>Human Quality Assurance</a:t>
            </a:r>
          </a:p>
        </p:txBody>
      </p:sp>
      <p:sp>
        <p:nvSpPr>
          <p:cNvPr id="151555" name="Content Placeholder 6"/>
          <p:cNvSpPr>
            <a:spLocks noGrp="1"/>
          </p:cNvSpPr>
          <p:nvPr>
            <p:ph idx="1"/>
          </p:nvPr>
        </p:nvSpPr>
        <p:spPr>
          <a:xfrm>
            <a:off x="533400" y="1905000"/>
            <a:ext cx="7162800" cy="3733800"/>
          </a:xfrm>
        </p:spPr>
        <p:txBody>
          <a:bodyPr>
            <a:normAutofit lnSpcReduction="10000"/>
          </a:bodyPr>
          <a:lstStyle/>
          <a:p>
            <a:r>
              <a:rPr lang="en-US" sz="3200" smtClean="0"/>
              <a:t>A broad approach to system design that addresses comprehension of normal system performance over time as well as the unexpected contexts that may disrupt the system</a:t>
            </a:r>
          </a:p>
          <a:p>
            <a:r>
              <a:rPr lang="en-US" sz="3200" smtClean="0"/>
              <a:t>HQA addresses technological, operational, environmental, temporal and human factors </a:t>
            </a:r>
          </a:p>
        </p:txBody>
      </p:sp>
      <p:sp>
        <p:nvSpPr>
          <p:cNvPr id="151556" name="Slide Number Placeholder 4"/>
          <p:cNvSpPr>
            <a:spLocks noGrp="1"/>
          </p:cNvSpPr>
          <p:nvPr>
            <p:ph type="sldNum" sz="quarter" idx="12"/>
          </p:nvPr>
        </p:nvSpPr>
        <p:spPr bwMode="auto">
          <a:ln>
            <a:round/>
            <a:headEnd/>
            <a:tailEnd/>
          </a:ln>
        </p:spPr>
        <p:txBody>
          <a:bodyPr/>
          <a:lstStyle/>
          <a:p>
            <a:fld id="{B38A1408-24FA-418E-B24C-31B7ABB82740}" type="slidenum">
              <a:rPr lang="en-US" smtClean="0"/>
              <a:pPr/>
              <a:t>68</a:t>
            </a:fld>
            <a:endParaRPr lang="en-US" smtClean="0"/>
          </a:p>
        </p:txBody>
      </p:sp>
      <p:sp>
        <p:nvSpPr>
          <p:cNvPr id="8" name="Content Placeholder 5"/>
          <p:cNvSpPr txBox="1">
            <a:spLocks/>
          </p:cNvSpPr>
          <p:nvPr/>
        </p:nvSpPr>
        <p:spPr bwMode="auto">
          <a:xfrm>
            <a:off x="6629400" y="152400"/>
            <a:ext cx="2209800" cy="1295400"/>
          </a:xfrm>
          <a:prstGeom prst="pentagon">
            <a:avLst/>
          </a:prstGeom>
          <a:solidFill>
            <a:srgbClr val="92D050"/>
          </a:solidFill>
          <a:ln w="127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3050" indent="-273050" algn="ctr" eaLnBrk="0" fontAlgn="auto" hangingPunct="0">
              <a:spcBef>
                <a:spcPts val="0"/>
              </a:spcBef>
              <a:spcAft>
                <a:spcPts val="0"/>
              </a:spcAft>
              <a:buClr>
                <a:schemeClr val="accent1"/>
              </a:buClr>
              <a:buSzPct val="85000"/>
              <a:buFont typeface="Wingdings 2" pitchFamily="18" charset="2"/>
              <a:buNone/>
              <a:defRPr/>
            </a:pPr>
            <a:r>
              <a:rPr lang="en-US" sz="2000" b="1">
                <a:solidFill>
                  <a:schemeClr val="accent5">
                    <a:lumMod val="50000"/>
                  </a:schemeClr>
                </a:solidFill>
              </a:rPr>
              <a:t>HQA</a:t>
            </a:r>
            <a:endParaRPr lang="en-US" sz="2000" b="1" dirty="0">
              <a:solidFill>
                <a:schemeClr val="accent5">
                  <a:lumMod val="50000"/>
                </a:schemeClr>
              </a:solidFill>
            </a:endParaRPr>
          </a:p>
        </p:txBody>
      </p:sp>
      <p:cxnSp>
        <p:nvCxnSpPr>
          <p:cNvPr id="6" name="Straight Connector 5"/>
          <p:cNvCxnSpPr>
            <a:cxnSpLocks noChangeShapeType="1"/>
          </p:cNvCxnSpPr>
          <p:nvPr/>
        </p:nvCxnSpPr>
        <p:spPr bwMode="auto">
          <a:xfrm>
            <a:off x="685800" y="1143000"/>
            <a:ext cx="5638800" cy="1588"/>
          </a:xfrm>
          <a:prstGeom prst="line">
            <a:avLst/>
          </a:prstGeom>
          <a:noFill/>
          <a:ln w="12700">
            <a:solidFill>
              <a:schemeClr val="accent1"/>
            </a:solidFill>
            <a:round/>
            <a:headEnd/>
            <a:tailEnd/>
          </a:ln>
          <a:effectLst>
            <a:outerShdw dist="25400" dir="5400000" algn="t" rotWithShape="0">
              <a:srgbClr val="808080">
                <a:alpha val="50000"/>
              </a:srgbClr>
            </a:outerShdw>
          </a:effectLst>
        </p:spPr>
      </p:cxn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Title 1"/>
          <p:cNvSpPr>
            <a:spLocks noGrp="1"/>
          </p:cNvSpPr>
          <p:nvPr>
            <p:ph type="title"/>
          </p:nvPr>
        </p:nvSpPr>
        <p:spPr>
          <a:xfrm>
            <a:off x="914400" y="274638"/>
            <a:ext cx="6019800" cy="868362"/>
          </a:xfrm>
        </p:spPr>
        <p:txBody>
          <a:bodyPr/>
          <a:lstStyle/>
          <a:p>
            <a:r>
              <a:rPr lang="en-US" smtClean="0"/>
              <a:t>HQA Process</a:t>
            </a:r>
          </a:p>
        </p:txBody>
      </p:sp>
      <p:sp>
        <p:nvSpPr>
          <p:cNvPr id="152578" name="Content Placeholder 2"/>
          <p:cNvSpPr>
            <a:spLocks noGrp="1"/>
          </p:cNvSpPr>
          <p:nvPr>
            <p:ph idx="1"/>
          </p:nvPr>
        </p:nvSpPr>
        <p:spPr/>
        <p:txBody>
          <a:bodyPr>
            <a:normAutofit fontScale="85000" lnSpcReduction="20000"/>
          </a:bodyPr>
          <a:lstStyle/>
          <a:p>
            <a:pPr marL="514350" indent="-514350">
              <a:buFont typeface="Franklin Gothic Book" charset="0"/>
              <a:buAutoNum type="arabicPeriod"/>
            </a:pPr>
            <a:r>
              <a:rPr lang="en-US" smtClean="0"/>
              <a:t>Use CTA to analyze the thought processes of experts and the errors made by novices</a:t>
            </a:r>
          </a:p>
          <a:p>
            <a:pPr marL="514350" indent="-514350">
              <a:buFont typeface="Franklin Gothic Book" charset="0"/>
              <a:buAutoNum type="arabicPeriod"/>
            </a:pPr>
            <a:r>
              <a:rPr lang="en-US" smtClean="0"/>
              <a:t>Use facilitators to guide the novice</a:t>
            </a:r>
          </a:p>
          <a:p>
            <a:pPr marL="776288" lvl="1" indent="-457200">
              <a:buFont typeface="Franklin Gothic Book" charset="0"/>
              <a:buAutoNum type="arabicPeriod"/>
            </a:pPr>
            <a:r>
              <a:rPr lang="en-US" smtClean="0"/>
              <a:t>Instructions, Warnings, Labels, Procedures, Checklists</a:t>
            </a:r>
          </a:p>
          <a:p>
            <a:pPr marL="514350" indent="-514350">
              <a:buFont typeface="Franklin Gothic Book" charset="0"/>
              <a:buAutoNum type="arabicPeriod"/>
            </a:pPr>
            <a:r>
              <a:rPr lang="en-US" smtClean="0"/>
              <a:t>Use selection, training and practice to replace the facilitators</a:t>
            </a:r>
          </a:p>
          <a:p>
            <a:pPr marL="776288" lvl="1" indent="-457200">
              <a:buFont typeface="Franklin Gothic Book" charset="0"/>
              <a:buAutoNum type="arabicPeriod"/>
            </a:pPr>
            <a:r>
              <a:rPr lang="en-US" smtClean="0"/>
              <a:t>Part task training</a:t>
            </a:r>
          </a:p>
          <a:p>
            <a:pPr marL="776288" lvl="1" indent="-457200">
              <a:buFont typeface="Franklin Gothic Book" charset="0"/>
              <a:buAutoNum type="arabicPeriod"/>
            </a:pPr>
            <a:r>
              <a:rPr lang="en-US" smtClean="0"/>
              <a:t>Simulator training</a:t>
            </a:r>
          </a:p>
          <a:p>
            <a:pPr marL="776288" lvl="1" indent="-457200">
              <a:buFont typeface="Franklin Gothic Book" charset="0"/>
              <a:buAutoNum type="arabicPeriod"/>
            </a:pPr>
            <a:r>
              <a:rPr lang="en-US" smtClean="0"/>
              <a:t>Scenario based training</a:t>
            </a:r>
          </a:p>
          <a:p>
            <a:pPr marL="514350" indent="-514350">
              <a:buFont typeface="Franklin Gothic Book" charset="0"/>
              <a:buAutoNum type="arabicPeriod"/>
            </a:pPr>
            <a:r>
              <a:rPr lang="en-US" smtClean="0"/>
              <a:t>Use testing and CTA to assess the changes in thought processes, behaviors and performance</a:t>
            </a:r>
          </a:p>
        </p:txBody>
      </p:sp>
      <p:sp>
        <p:nvSpPr>
          <p:cNvPr id="152579" name="Slide Number Placeholder 4"/>
          <p:cNvSpPr>
            <a:spLocks noGrp="1"/>
          </p:cNvSpPr>
          <p:nvPr>
            <p:ph type="sldNum" sz="quarter" idx="12"/>
          </p:nvPr>
        </p:nvSpPr>
        <p:spPr bwMode="auto">
          <a:ln>
            <a:round/>
            <a:headEnd/>
            <a:tailEnd/>
          </a:ln>
        </p:spPr>
        <p:txBody>
          <a:bodyPr/>
          <a:lstStyle/>
          <a:p>
            <a:fld id="{E0EBB490-79AF-47F8-BA4B-C90D793B8D30}" type="slidenum">
              <a:rPr lang="en-US" smtClean="0"/>
              <a:pPr/>
              <a:t>69</a:t>
            </a:fld>
            <a:endParaRPr lang="en-US" smtClean="0"/>
          </a:p>
        </p:txBody>
      </p:sp>
      <p:sp>
        <p:nvSpPr>
          <p:cNvPr id="7" name="Regular Pentagon 6"/>
          <p:cNvSpPr/>
          <p:nvPr/>
        </p:nvSpPr>
        <p:spPr>
          <a:xfrm>
            <a:off x="6934200" y="152400"/>
            <a:ext cx="1981200" cy="1219200"/>
          </a:xfrm>
          <a:prstGeom prst="pent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accent5">
                    <a:lumMod val="50000"/>
                  </a:schemeClr>
                </a:solidFill>
              </a:rPr>
              <a:t>HQA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r>
              <a:rPr lang="en-US" smtClean="0"/>
              <a:t>A Simple Error</a:t>
            </a:r>
          </a:p>
        </p:txBody>
      </p:sp>
      <p:sp>
        <p:nvSpPr>
          <p:cNvPr id="173059" name="Content Placeholder 3"/>
          <p:cNvSpPr>
            <a:spLocks noGrp="1"/>
          </p:cNvSpPr>
          <p:nvPr>
            <p:ph idx="1"/>
          </p:nvPr>
        </p:nvSpPr>
        <p:spPr>
          <a:xfrm>
            <a:off x="914400" y="1447800"/>
            <a:ext cx="4572000" cy="5410200"/>
          </a:xfrm>
        </p:spPr>
        <p:txBody>
          <a:bodyPr>
            <a:normAutofit lnSpcReduction="10000"/>
          </a:bodyPr>
          <a:lstStyle/>
          <a:p>
            <a:pPr>
              <a:lnSpc>
                <a:spcPct val="80000"/>
              </a:lnSpc>
            </a:pPr>
            <a:r>
              <a:rPr lang="en-US" sz="2400" smtClean="0"/>
              <a:t>As I walked out of my office to take a break from writing this presentation I reached out to turn off the room air conditioner and hit the light switch instead</a:t>
            </a:r>
          </a:p>
          <a:p>
            <a:pPr>
              <a:lnSpc>
                <a:spcPct val="80000"/>
              </a:lnSpc>
            </a:pPr>
            <a:r>
              <a:rPr lang="en-US" sz="2400" smtClean="0"/>
              <a:t>The two switches were side by side but very distinct in design</a:t>
            </a:r>
          </a:p>
          <a:p>
            <a:pPr lvl="1">
              <a:lnSpc>
                <a:spcPct val="80000"/>
              </a:lnSpc>
            </a:pPr>
            <a:r>
              <a:rPr lang="en-US" sz="2200" smtClean="0"/>
              <a:t>A wall switch and a button on a remote A/C control</a:t>
            </a:r>
          </a:p>
          <a:p>
            <a:pPr>
              <a:lnSpc>
                <a:spcPct val="80000"/>
              </a:lnSpc>
            </a:pPr>
            <a:r>
              <a:rPr lang="en-US" sz="2400" smtClean="0"/>
              <a:t>Why did I make this simple, easily recoverable mistake?</a:t>
            </a:r>
          </a:p>
          <a:p>
            <a:pPr lvl="1">
              <a:lnSpc>
                <a:spcPct val="80000"/>
              </a:lnSpc>
            </a:pPr>
            <a:r>
              <a:rPr lang="en-US" sz="2200" smtClean="0"/>
              <a:t>I didn’t look after the initiation of the reaching movement</a:t>
            </a:r>
          </a:p>
          <a:p>
            <a:pPr lvl="1">
              <a:lnSpc>
                <a:spcPct val="80000"/>
              </a:lnSpc>
            </a:pPr>
            <a:r>
              <a:rPr lang="en-US" sz="2200" smtClean="0"/>
              <a:t>I use light switches much more frequently</a:t>
            </a:r>
          </a:p>
          <a:p>
            <a:pPr>
              <a:lnSpc>
                <a:spcPct val="80000"/>
              </a:lnSpc>
            </a:pPr>
            <a:r>
              <a:rPr lang="en-US" sz="2400" smtClean="0"/>
              <a:t>We make similar, unimportant errors all the time</a:t>
            </a:r>
          </a:p>
        </p:txBody>
      </p:sp>
      <p:sp>
        <p:nvSpPr>
          <p:cNvPr id="173060" name="Slide Number Placeholder 2"/>
          <p:cNvSpPr>
            <a:spLocks noGrp="1"/>
          </p:cNvSpPr>
          <p:nvPr>
            <p:ph type="sldNum" sz="quarter" idx="12"/>
          </p:nvPr>
        </p:nvSpPr>
        <p:spPr bwMode="auto">
          <a:ln>
            <a:round/>
            <a:headEnd/>
            <a:tailEnd/>
          </a:ln>
        </p:spPr>
        <p:txBody>
          <a:bodyPr/>
          <a:lstStyle/>
          <a:p>
            <a:fld id="{EEAE3569-5AFF-4C6C-92DD-18F288D85CF1}" type="slidenum">
              <a:rPr lang="en-US" smtClean="0"/>
              <a:pPr/>
              <a:t>7</a:t>
            </a:fld>
            <a:endParaRPr lang="en-US" smtClean="0"/>
          </a:p>
        </p:txBody>
      </p:sp>
      <p:pic>
        <p:nvPicPr>
          <p:cNvPr id="173061" name="Picture 2" descr="C:\Documents and Settings\Brian Peacock\My Documents\My Pictures\5-25-2010\100_0011.JPG"/>
          <p:cNvPicPr>
            <a:picLocks noChangeAspect="1" noChangeArrowheads="1"/>
          </p:cNvPicPr>
          <p:nvPr/>
        </p:nvPicPr>
        <p:blipFill>
          <a:blip r:embed="rId3" cstate="print">
            <a:lum bright="8000"/>
          </a:blip>
          <a:srcRect l="14815" t="7407" r="9259" b="11111"/>
          <a:stretch>
            <a:fillRect/>
          </a:stretch>
        </p:blipFill>
        <p:spPr bwMode="auto">
          <a:xfrm>
            <a:off x="5638800" y="1828800"/>
            <a:ext cx="31242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2"/>
          <p:cNvSpPr>
            <a:spLocks noGrp="1"/>
          </p:cNvSpPr>
          <p:nvPr>
            <p:ph type="title"/>
          </p:nvPr>
        </p:nvSpPr>
        <p:spPr/>
        <p:txBody>
          <a:bodyPr/>
          <a:lstStyle/>
          <a:p>
            <a:r>
              <a:rPr lang="en-US" smtClean="0"/>
              <a:t>Another Error</a:t>
            </a:r>
          </a:p>
        </p:txBody>
      </p:sp>
      <p:sp>
        <p:nvSpPr>
          <p:cNvPr id="174083" name="Content Placeholder 3"/>
          <p:cNvSpPr>
            <a:spLocks noGrp="1"/>
          </p:cNvSpPr>
          <p:nvPr>
            <p:ph idx="1"/>
          </p:nvPr>
        </p:nvSpPr>
        <p:spPr>
          <a:xfrm>
            <a:off x="914400" y="1447800"/>
            <a:ext cx="3352800" cy="4572000"/>
          </a:xfrm>
        </p:spPr>
        <p:txBody>
          <a:bodyPr>
            <a:normAutofit fontScale="92500" lnSpcReduction="20000"/>
          </a:bodyPr>
          <a:lstStyle/>
          <a:p>
            <a:r>
              <a:rPr lang="en-US" smtClean="0"/>
              <a:t>This morning I poured the water from the kettle into the mug instead of into the teapot where I had just placed a teabag</a:t>
            </a:r>
            <a:br>
              <a:rPr lang="en-US" smtClean="0"/>
            </a:br>
            <a:endParaRPr lang="en-US" smtClean="0"/>
          </a:p>
          <a:p>
            <a:r>
              <a:rPr lang="en-US" smtClean="0"/>
              <a:t>Sometimes I put the teabag into the mug</a:t>
            </a:r>
          </a:p>
          <a:p>
            <a:endParaRPr lang="en-US" smtClean="0"/>
          </a:p>
        </p:txBody>
      </p:sp>
      <p:sp>
        <p:nvSpPr>
          <p:cNvPr id="174084" name="Slide Number Placeholder 1"/>
          <p:cNvSpPr>
            <a:spLocks noGrp="1"/>
          </p:cNvSpPr>
          <p:nvPr>
            <p:ph type="sldNum" sz="quarter" idx="12"/>
          </p:nvPr>
        </p:nvSpPr>
        <p:spPr bwMode="auto">
          <a:ln>
            <a:round/>
            <a:headEnd/>
            <a:tailEnd/>
          </a:ln>
        </p:spPr>
        <p:txBody>
          <a:bodyPr/>
          <a:lstStyle/>
          <a:p>
            <a:fld id="{2F181BE7-C392-420C-AB80-E21E4E757B8C}" type="slidenum">
              <a:rPr lang="en-US" smtClean="0"/>
              <a:pPr/>
              <a:t>8</a:t>
            </a:fld>
            <a:endParaRPr lang="en-US" smtClean="0"/>
          </a:p>
        </p:txBody>
      </p:sp>
      <p:pic>
        <p:nvPicPr>
          <p:cNvPr id="174085" name="Picture 2" descr="C:\Documents and Settings\Brian Peacock\My Documents\My Pictures\5-25-2010\100_0013.JPG"/>
          <p:cNvPicPr>
            <a:picLocks noChangeAspect="1" noChangeArrowheads="1"/>
          </p:cNvPicPr>
          <p:nvPr/>
        </p:nvPicPr>
        <p:blipFill>
          <a:blip r:embed="rId3" cstate="print"/>
          <a:srcRect/>
          <a:stretch>
            <a:fillRect/>
          </a:stretch>
        </p:blipFill>
        <p:spPr bwMode="auto">
          <a:xfrm>
            <a:off x="4343400" y="1524000"/>
            <a:ext cx="4318000"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Slide Number Placeholder 2"/>
          <p:cNvSpPr>
            <a:spLocks noGrp="1"/>
          </p:cNvSpPr>
          <p:nvPr>
            <p:ph type="sldNum" sz="quarter" idx="12"/>
          </p:nvPr>
        </p:nvSpPr>
        <p:spPr bwMode="auto">
          <a:ln>
            <a:round/>
            <a:headEnd/>
            <a:tailEnd/>
          </a:ln>
        </p:spPr>
        <p:txBody>
          <a:bodyPr/>
          <a:lstStyle/>
          <a:p>
            <a:fld id="{C6903398-C8EF-467D-BCDF-E8BC6F358E4D}" type="slidenum">
              <a:rPr lang="en-US" smtClean="0"/>
              <a:pPr/>
              <a:t>9</a:t>
            </a:fld>
            <a:endParaRPr lang="en-US" smtClean="0"/>
          </a:p>
        </p:txBody>
      </p:sp>
      <p:sp>
        <p:nvSpPr>
          <p:cNvPr id="89090" name="Title 3"/>
          <p:cNvSpPr>
            <a:spLocks noGrp="1"/>
          </p:cNvSpPr>
          <p:nvPr>
            <p:ph type="title"/>
          </p:nvPr>
        </p:nvSpPr>
        <p:spPr>
          <a:xfrm>
            <a:off x="838200" y="2971800"/>
            <a:ext cx="7772400" cy="685800"/>
          </a:xfrm>
        </p:spPr>
        <p:txBody>
          <a:bodyPr/>
          <a:lstStyle/>
          <a:p>
            <a:r>
              <a:rPr lang="en-US" sz="3100" dirty="0" smtClean="0"/>
              <a:t>Physical &amp; Cognitive Task Analysis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111</TotalTime>
  <Words>4395</Words>
  <Application>Microsoft Office PowerPoint</Application>
  <PresentationFormat>On-screen Show (4:3)</PresentationFormat>
  <Paragraphs>896</Paragraphs>
  <Slides>69</Slides>
  <Notes>66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Trek</vt:lpstr>
      <vt:lpstr>Document</vt:lpstr>
      <vt:lpstr>Cognitive Task Analysis  and Human Error Reduction</vt:lpstr>
      <vt:lpstr>Human Errors usually have a Cognitive Cause and a Physical Result </vt:lpstr>
      <vt:lpstr>Human Information Processing Models</vt:lpstr>
      <vt:lpstr>Human Error</vt:lpstr>
      <vt:lpstr>Multiple Purposes of Design</vt:lpstr>
      <vt:lpstr>Slide 6</vt:lpstr>
      <vt:lpstr>A Simple Error</vt:lpstr>
      <vt:lpstr>Another Error</vt:lpstr>
      <vt:lpstr>Physical &amp; Cognitive Task Analysis </vt:lpstr>
      <vt:lpstr>Task Analysis</vt:lpstr>
      <vt:lpstr>Uses of Task Analysis</vt:lpstr>
      <vt:lpstr>Physical Task Analysis</vt:lpstr>
      <vt:lpstr>Physical Task Analysis  (with Physical Ergonomics)</vt:lpstr>
      <vt:lpstr>Cognitive Task Analysis</vt:lpstr>
      <vt:lpstr>Cognitive Task Analysis</vt:lpstr>
      <vt:lpstr>CTA Methods</vt:lpstr>
      <vt:lpstr>CTA procedure</vt:lpstr>
      <vt:lpstr>CTA procedure</vt:lpstr>
      <vt:lpstr>CTA procedure</vt:lpstr>
      <vt:lpstr>CTA procedure</vt:lpstr>
      <vt:lpstr>CTA procedure</vt:lpstr>
      <vt:lpstr>CTA procedure</vt:lpstr>
      <vt:lpstr>Cognitive Task Analysis Landing an airplane</vt:lpstr>
      <vt:lpstr>Verbal Protocol Analysis </vt:lpstr>
      <vt:lpstr>Transaction Analysis</vt:lpstr>
      <vt:lpstr>Transaction Analysis (contd.)</vt:lpstr>
      <vt:lpstr>Transaction Analysis Example – Parking a car</vt:lpstr>
      <vt:lpstr>Practical Cognitive Task Analysis</vt:lpstr>
      <vt:lpstr>Mental Workload</vt:lpstr>
      <vt:lpstr>Mental Workload and Situation Awareness</vt:lpstr>
      <vt:lpstr>Mental Workload Measurement Device Criteria</vt:lpstr>
      <vt:lpstr>Mental Workload Measurement</vt:lpstr>
      <vt:lpstr>Primary Tasks Measures</vt:lpstr>
      <vt:lpstr>Dual Task Methods</vt:lpstr>
      <vt:lpstr>Secondary task measures</vt:lpstr>
      <vt:lpstr>Secondary Task Example</vt:lpstr>
      <vt:lpstr>Secondary Tasks</vt:lpstr>
      <vt:lpstr>Secondary task measures: Problems</vt:lpstr>
      <vt:lpstr>Secondary task measures: Problems</vt:lpstr>
      <vt:lpstr>Subjective Measures</vt:lpstr>
      <vt:lpstr>Subjective Measures</vt:lpstr>
      <vt:lpstr>NASA TLX</vt:lpstr>
      <vt:lpstr>Slide 43</vt:lpstr>
      <vt:lpstr>Modified Cooper Harper scale</vt:lpstr>
      <vt:lpstr>Slide 45</vt:lpstr>
      <vt:lpstr>Bedford Workload Scale</vt:lpstr>
      <vt:lpstr>Psychophysiological Measurements</vt:lpstr>
      <vt:lpstr>Heart Rate</vt:lpstr>
      <vt:lpstr>Slide 49</vt:lpstr>
      <vt:lpstr>Slide 50</vt:lpstr>
      <vt:lpstr>Heart Rate Variability</vt:lpstr>
      <vt:lpstr>Eye movements / focus</vt:lpstr>
      <vt:lpstr>Eye Movements</vt:lpstr>
      <vt:lpstr>Eyeblink Activity</vt:lpstr>
      <vt:lpstr>Blink Patterns</vt:lpstr>
      <vt:lpstr>Pupil Diameter</vt:lpstr>
      <vt:lpstr>Pschophysiological Measurements</vt:lpstr>
      <vt:lpstr>Human Error Reduction</vt:lpstr>
      <vt:lpstr>Reduce Mental Workload</vt:lpstr>
      <vt:lpstr>Situation Awareness</vt:lpstr>
      <vt:lpstr>Situation Awareness Model SA is a widely used method of describing human performance in complex situations such as aviation and process plant operation</vt:lpstr>
      <vt:lpstr>SART – Situation Awareness Rating Technique</vt:lpstr>
      <vt:lpstr>Situation Awareness Global Assessment Technique (SAGAT)</vt:lpstr>
      <vt:lpstr>SAGAT for Web Page Navigation</vt:lpstr>
      <vt:lpstr>Situation Awareness</vt:lpstr>
      <vt:lpstr>Human Quality Assurance </vt:lpstr>
      <vt:lpstr>Human Quality Assurance</vt:lpstr>
      <vt:lpstr>Human Quality Assurance</vt:lpstr>
      <vt:lpstr>HQA Process</vt:lpstr>
    </vt:vector>
  </TitlesOfParts>
  <Company>SIM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Task Analysis  and Human Error Reduction</dc:title>
  <dc:creator>SIM</dc:creator>
  <cp:lastModifiedBy>SIM</cp:lastModifiedBy>
  <cp:revision>13</cp:revision>
  <dcterms:created xsi:type="dcterms:W3CDTF">2012-12-07T05:48:25Z</dcterms:created>
  <dcterms:modified xsi:type="dcterms:W3CDTF">2013-09-03T05:46:24Z</dcterms:modified>
</cp:coreProperties>
</file>