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xls" ContentType="application/vnd.ms-excel"/>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0"/>
  </p:notesMasterIdLst>
  <p:sldIdLst>
    <p:sldId id="256" r:id="rId2"/>
    <p:sldId id="499" r:id="rId3"/>
    <p:sldId id="261" r:id="rId4"/>
    <p:sldId id="557" r:id="rId5"/>
    <p:sldId id="556" r:id="rId6"/>
    <p:sldId id="601" r:id="rId7"/>
    <p:sldId id="616" r:id="rId8"/>
    <p:sldId id="515" r:id="rId9"/>
    <p:sldId id="637" r:id="rId10"/>
    <p:sldId id="639" r:id="rId11"/>
    <p:sldId id="636" r:id="rId12"/>
    <p:sldId id="507" r:id="rId13"/>
    <p:sldId id="617" r:id="rId14"/>
    <p:sldId id="635" r:id="rId15"/>
    <p:sldId id="280" r:id="rId16"/>
    <p:sldId id="475" r:id="rId17"/>
    <p:sldId id="476" r:id="rId18"/>
    <p:sldId id="595" r:id="rId19"/>
    <p:sldId id="594" r:id="rId20"/>
    <p:sldId id="591" r:id="rId21"/>
    <p:sldId id="592" r:id="rId22"/>
    <p:sldId id="593" r:id="rId23"/>
    <p:sldId id="619" r:id="rId24"/>
    <p:sldId id="620" r:id="rId25"/>
    <p:sldId id="596" r:id="rId26"/>
    <p:sldId id="479" r:id="rId27"/>
    <p:sldId id="473" r:id="rId28"/>
    <p:sldId id="333" r:id="rId29"/>
    <p:sldId id="471" r:id="rId30"/>
    <p:sldId id="598" r:id="rId31"/>
    <p:sldId id="470" r:id="rId32"/>
    <p:sldId id="510" r:id="rId33"/>
    <p:sldId id="511" r:id="rId34"/>
    <p:sldId id="513" r:id="rId35"/>
    <p:sldId id="516" r:id="rId36"/>
    <p:sldId id="354" r:id="rId37"/>
    <p:sldId id="362" r:id="rId38"/>
    <p:sldId id="355" r:id="rId39"/>
    <p:sldId id="498" r:id="rId40"/>
    <p:sldId id="370" r:id="rId41"/>
    <p:sldId id="638" r:id="rId42"/>
    <p:sldId id="555" r:id="rId43"/>
    <p:sldId id="464" r:id="rId44"/>
    <p:sldId id="640" r:id="rId45"/>
    <p:sldId id="641" r:id="rId46"/>
    <p:sldId id="642" r:id="rId47"/>
    <p:sldId id="643" r:id="rId48"/>
    <p:sldId id="644" r:id="rId49"/>
    <p:sldId id="645" r:id="rId50"/>
    <p:sldId id="646" r:id="rId51"/>
    <p:sldId id="435" r:id="rId52"/>
    <p:sldId id="447" r:id="rId53"/>
    <p:sldId id="436" r:id="rId54"/>
    <p:sldId id="437" r:id="rId55"/>
    <p:sldId id="438" r:id="rId56"/>
    <p:sldId id="608" r:id="rId57"/>
    <p:sldId id="439" r:id="rId58"/>
    <p:sldId id="634" r:id="rId59"/>
    <p:sldId id="633" r:id="rId60"/>
    <p:sldId id="621" r:id="rId61"/>
    <p:sldId id="622" r:id="rId62"/>
    <p:sldId id="612" r:id="rId63"/>
    <p:sldId id="609" r:id="rId64"/>
    <p:sldId id="441" r:id="rId65"/>
    <p:sldId id="613" r:id="rId66"/>
    <p:sldId id="444" r:id="rId67"/>
    <p:sldId id="614" r:id="rId68"/>
    <p:sldId id="445" r:id="rId69"/>
    <p:sldId id="615" r:id="rId70"/>
    <p:sldId id="446" r:id="rId71"/>
    <p:sldId id="647" r:id="rId72"/>
    <p:sldId id="599" r:id="rId73"/>
    <p:sldId id="600" r:id="rId74"/>
    <p:sldId id="560" r:id="rId75"/>
    <p:sldId id="561" r:id="rId76"/>
    <p:sldId id="562" r:id="rId77"/>
    <p:sldId id="563" r:id="rId78"/>
    <p:sldId id="564" r:id="rId79"/>
    <p:sldId id="565" r:id="rId80"/>
    <p:sldId id="566" r:id="rId81"/>
    <p:sldId id="567" r:id="rId82"/>
    <p:sldId id="568" r:id="rId83"/>
    <p:sldId id="569" r:id="rId84"/>
    <p:sldId id="572" r:id="rId85"/>
    <p:sldId id="576" r:id="rId86"/>
    <p:sldId id="577" r:id="rId87"/>
    <p:sldId id="578" r:id="rId88"/>
    <p:sldId id="584" r:id="rId89"/>
    <p:sldId id="585" r:id="rId90"/>
    <p:sldId id="582" r:id="rId91"/>
    <p:sldId id="587" r:id="rId92"/>
    <p:sldId id="588" r:id="rId93"/>
    <p:sldId id="602" r:id="rId94"/>
    <p:sldId id="605" r:id="rId95"/>
    <p:sldId id="606" r:id="rId96"/>
    <p:sldId id="618" r:id="rId97"/>
    <p:sldId id="623" r:id="rId98"/>
    <p:sldId id="624" r:id="rId99"/>
  </p:sldIdLst>
  <p:sldSz cx="9144000" cy="6858000" type="screen4x3"/>
  <p:notesSz cx="6858000" cy="9144000"/>
  <p:custDataLst>
    <p:tags r:id="rId10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51B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01" autoAdjust="0"/>
    <p:restoredTop sz="94599"/>
  </p:normalViewPr>
  <p:slideViewPr>
    <p:cSldViewPr>
      <p:cViewPr varScale="1">
        <p:scale>
          <a:sx n="106" d="100"/>
          <a:sy n="106" d="100"/>
        </p:scale>
        <p:origin x="1816" y="168"/>
      </p:cViewPr>
      <p:guideLst>
        <p:guide orient="horz" pos="2160"/>
        <p:guide pos="2880"/>
      </p:guideLst>
    </p:cSldViewPr>
  </p:slideViewPr>
  <p:notesTextViewPr>
    <p:cViewPr>
      <p:scale>
        <a:sx n="1" d="1"/>
        <a:sy n="1" d="1"/>
      </p:scale>
      <p:origin x="0" y="0"/>
    </p:cViewPr>
  </p:notesTextViewPr>
  <p:sorterViewPr>
    <p:cViewPr>
      <p:scale>
        <a:sx n="100" d="100"/>
        <a:sy n="100" d="100"/>
      </p:scale>
      <p:origin x="0" y="13936"/>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tags" Target="tags/tag1.xml"/><Relationship Id="rId102" Type="http://schemas.openxmlformats.org/officeDocument/2006/relationships/presProps" Target="presProps.xml"/><Relationship Id="rId103" Type="http://schemas.openxmlformats.org/officeDocument/2006/relationships/viewProps" Target="viewProps.xml"/><Relationship Id="rId104" Type="http://schemas.openxmlformats.org/officeDocument/2006/relationships/theme" Target="theme/theme1.xml"/><Relationship Id="rId10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notesMaster" Target="notesMasters/notesMaster1.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0D3647-40E3-429D-A50C-34145305D1EE}"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78B54519-3150-4125-B0CC-4173FE92AF55}">
      <dgm:prSet phldrT="[Text]" custT="1"/>
      <dgm:spPr>
        <a:solidFill>
          <a:srgbClr val="B9EDFF"/>
        </a:solidFill>
      </dgm:spPr>
      <dgm:t>
        <a:bodyPr/>
        <a:lstStyle/>
        <a:p>
          <a:r>
            <a:rPr lang="en-US" sz="1800" b="1" dirty="0" smtClean="0">
              <a:solidFill>
                <a:schemeClr val="bg1"/>
              </a:solidFill>
            </a:rPr>
            <a:t>Research</a:t>
          </a:r>
          <a:endParaRPr lang="en-US" sz="1800" b="1" dirty="0">
            <a:solidFill>
              <a:schemeClr val="bg1"/>
            </a:solidFill>
          </a:endParaRPr>
        </a:p>
      </dgm:t>
    </dgm:pt>
    <dgm:pt modelId="{93B1B569-0B1C-4B08-ABFD-E10052A8AA08}" type="parTrans" cxnId="{4A9581C9-88FC-4627-BFD0-741465B9C289}">
      <dgm:prSet/>
      <dgm:spPr/>
      <dgm:t>
        <a:bodyPr/>
        <a:lstStyle/>
        <a:p>
          <a:endParaRPr lang="en-US" sz="1800" b="1">
            <a:solidFill>
              <a:schemeClr val="bg1"/>
            </a:solidFill>
          </a:endParaRPr>
        </a:p>
      </dgm:t>
    </dgm:pt>
    <dgm:pt modelId="{3CF705E7-8A7C-46DE-BE26-6D2A926A6C43}" type="sibTrans" cxnId="{4A9581C9-88FC-4627-BFD0-741465B9C289}">
      <dgm:prSet custT="1"/>
      <dgm:spPr>
        <a:solidFill>
          <a:srgbClr val="002060"/>
        </a:solidFill>
      </dgm:spPr>
      <dgm:t>
        <a:bodyPr/>
        <a:lstStyle/>
        <a:p>
          <a:endParaRPr lang="en-US" sz="1100" b="1">
            <a:solidFill>
              <a:schemeClr val="bg1"/>
            </a:solidFill>
          </a:endParaRPr>
        </a:p>
      </dgm:t>
    </dgm:pt>
    <dgm:pt modelId="{0139AFE1-1953-4610-89E6-F1EDDE89FE28}">
      <dgm:prSet phldrT="[Text]" custT="1"/>
      <dgm:spPr>
        <a:solidFill>
          <a:srgbClr val="B9EDFF"/>
        </a:solidFill>
      </dgm:spPr>
      <dgm:t>
        <a:bodyPr/>
        <a:lstStyle/>
        <a:p>
          <a:r>
            <a:rPr lang="en-US" sz="1800" b="1" dirty="0" smtClean="0">
              <a:solidFill>
                <a:schemeClr val="bg1"/>
              </a:solidFill>
            </a:rPr>
            <a:t>Analysis</a:t>
          </a:r>
          <a:endParaRPr lang="en-US" sz="1800" b="1" dirty="0">
            <a:solidFill>
              <a:schemeClr val="bg1"/>
            </a:solidFill>
          </a:endParaRPr>
        </a:p>
      </dgm:t>
    </dgm:pt>
    <dgm:pt modelId="{8DB38C11-8CDE-4025-B36E-7409BEB6856E}" type="parTrans" cxnId="{AA1B1E81-3844-43A8-ACA9-84EF886F8B2F}">
      <dgm:prSet/>
      <dgm:spPr/>
      <dgm:t>
        <a:bodyPr/>
        <a:lstStyle/>
        <a:p>
          <a:endParaRPr lang="en-US" sz="1800" b="1">
            <a:solidFill>
              <a:schemeClr val="bg1"/>
            </a:solidFill>
          </a:endParaRPr>
        </a:p>
      </dgm:t>
    </dgm:pt>
    <dgm:pt modelId="{426B6B6A-8C53-4B8C-AA9E-0E8635A8A17D}" type="sibTrans" cxnId="{AA1B1E81-3844-43A8-ACA9-84EF886F8B2F}">
      <dgm:prSet custT="1"/>
      <dgm:spPr>
        <a:solidFill>
          <a:srgbClr val="002060"/>
        </a:solidFill>
      </dgm:spPr>
      <dgm:t>
        <a:bodyPr/>
        <a:lstStyle/>
        <a:p>
          <a:endParaRPr lang="en-US" sz="1100" b="1">
            <a:solidFill>
              <a:schemeClr val="bg1"/>
            </a:solidFill>
          </a:endParaRPr>
        </a:p>
      </dgm:t>
    </dgm:pt>
    <dgm:pt modelId="{A33E479B-4A35-45BA-AAF8-DAE573DE08F6}">
      <dgm:prSet phldrT="[Text]" custT="1"/>
      <dgm:spPr>
        <a:solidFill>
          <a:srgbClr val="B9EDFF"/>
        </a:solidFill>
      </dgm:spPr>
      <dgm:t>
        <a:bodyPr/>
        <a:lstStyle/>
        <a:p>
          <a:r>
            <a:rPr lang="en-US" sz="1800" b="1" dirty="0" smtClean="0">
              <a:solidFill>
                <a:schemeClr val="bg1"/>
              </a:solidFill>
            </a:rPr>
            <a:t>Design</a:t>
          </a:r>
          <a:endParaRPr lang="en-US" sz="1800" b="1" dirty="0">
            <a:solidFill>
              <a:schemeClr val="bg1"/>
            </a:solidFill>
          </a:endParaRPr>
        </a:p>
      </dgm:t>
    </dgm:pt>
    <dgm:pt modelId="{E9B62B00-9B68-4B3B-9D38-95DC551031B4}" type="parTrans" cxnId="{5CF38A2B-34A4-4825-A1D4-137ACD9ADD66}">
      <dgm:prSet/>
      <dgm:spPr/>
      <dgm:t>
        <a:bodyPr/>
        <a:lstStyle/>
        <a:p>
          <a:endParaRPr lang="en-US" sz="1800" b="1">
            <a:solidFill>
              <a:schemeClr val="bg1"/>
            </a:solidFill>
          </a:endParaRPr>
        </a:p>
      </dgm:t>
    </dgm:pt>
    <dgm:pt modelId="{210DCDC9-2D91-4F39-B7B2-52D30B07F6E9}" type="sibTrans" cxnId="{5CF38A2B-34A4-4825-A1D4-137ACD9ADD66}">
      <dgm:prSet custT="1"/>
      <dgm:spPr>
        <a:solidFill>
          <a:srgbClr val="002060"/>
        </a:solidFill>
      </dgm:spPr>
      <dgm:t>
        <a:bodyPr/>
        <a:lstStyle/>
        <a:p>
          <a:endParaRPr lang="en-US" sz="1100" b="1">
            <a:solidFill>
              <a:schemeClr val="bg1"/>
            </a:solidFill>
          </a:endParaRPr>
        </a:p>
      </dgm:t>
    </dgm:pt>
    <dgm:pt modelId="{774899AD-CD73-4D4C-A8A6-1B22DD6A065C}">
      <dgm:prSet phldrT="[Text]" custT="1"/>
      <dgm:spPr>
        <a:solidFill>
          <a:srgbClr val="B9EDFF"/>
        </a:solidFill>
      </dgm:spPr>
      <dgm:t>
        <a:bodyPr/>
        <a:lstStyle/>
        <a:p>
          <a:r>
            <a:rPr lang="en-US" sz="1800" b="1" dirty="0" smtClean="0">
              <a:solidFill>
                <a:schemeClr val="bg1"/>
              </a:solidFill>
            </a:rPr>
            <a:t>Evaluation</a:t>
          </a:r>
          <a:endParaRPr lang="en-US" sz="1800" b="1" dirty="0">
            <a:solidFill>
              <a:schemeClr val="bg1"/>
            </a:solidFill>
          </a:endParaRPr>
        </a:p>
      </dgm:t>
    </dgm:pt>
    <dgm:pt modelId="{166A20A4-99BF-40AE-8744-02A242A6C00F}" type="parTrans" cxnId="{45DB1AD3-64D6-40F3-9DD9-3CD9EFF9218D}">
      <dgm:prSet/>
      <dgm:spPr/>
      <dgm:t>
        <a:bodyPr/>
        <a:lstStyle/>
        <a:p>
          <a:endParaRPr lang="en-US" sz="1800" b="1">
            <a:solidFill>
              <a:schemeClr val="bg1"/>
            </a:solidFill>
          </a:endParaRPr>
        </a:p>
      </dgm:t>
    </dgm:pt>
    <dgm:pt modelId="{2D31969E-610F-4B9B-8ADF-D22E29EED089}" type="sibTrans" cxnId="{45DB1AD3-64D6-40F3-9DD9-3CD9EFF9218D}">
      <dgm:prSet custT="1"/>
      <dgm:spPr>
        <a:solidFill>
          <a:srgbClr val="002060"/>
        </a:solidFill>
      </dgm:spPr>
      <dgm:t>
        <a:bodyPr/>
        <a:lstStyle/>
        <a:p>
          <a:endParaRPr lang="en-US" sz="1100" b="1">
            <a:solidFill>
              <a:schemeClr val="bg1"/>
            </a:solidFill>
          </a:endParaRPr>
        </a:p>
      </dgm:t>
    </dgm:pt>
    <dgm:pt modelId="{002269B8-0DF9-492D-9B38-A91B59817557}">
      <dgm:prSet phldrT="[Text]" custT="1"/>
      <dgm:spPr>
        <a:solidFill>
          <a:srgbClr val="B9EDFF"/>
        </a:solidFill>
      </dgm:spPr>
      <dgm:t>
        <a:bodyPr/>
        <a:lstStyle/>
        <a:p>
          <a:r>
            <a:rPr lang="en-US" sz="1800" b="1" dirty="0" smtClean="0">
              <a:solidFill>
                <a:schemeClr val="bg1"/>
              </a:solidFill>
            </a:rPr>
            <a:t>Outcome Investigation</a:t>
          </a:r>
          <a:endParaRPr lang="en-US" sz="1800" b="1" dirty="0">
            <a:solidFill>
              <a:schemeClr val="bg1"/>
            </a:solidFill>
          </a:endParaRPr>
        </a:p>
      </dgm:t>
    </dgm:pt>
    <dgm:pt modelId="{1AF02529-88D3-4FFC-A0F3-6CF5BA14DFDE}" type="parTrans" cxnId="{0064BBAB-2C6A-4108-BF4E-85CEB9EE427B}">
      <dgm:prSet/>
      <dgm:spPr/>
      <dgm:t>
        <a:bodyPr/>
        <a:lstStyle/>
        <a:p>
          <a:endParaRPr lang="en-US" sz="1800" b="1">
            <a:solidFill>
              <a:schemeClr val="bg1"/>
            </a:solidFill>
          </a:endParaRPr>
        </a:p>
      </dgm:t>
    </dgm:pt>
    <dgm:pt modelId="{A80E037B-B92A-4EF3-96C5-007426F004E3}" type="sibTrans" cxnId="{0064BBAB-2C6A-4108-BF4E-85CEB9EE427B}">
      <dgm:prSet custT="1"/>
      <dgm:spPr>
        <a:solidFill>
          <a:srgbClr val="002060"/>
        </a:solidFill>
      </dgm:spPr>
      <dgm:t>
        <a:bodyPr/>
        <a:lstStyle/>
        <a:p>
          <a:endParaRPr lang="en-US" sz="1100" b="1">
            <a:solidFill>
              <a:schemeClr val="bg1"/>
            </a:solidFill>
          </a:endParaRPr>
        </a:p>
      </dgm:t>
    </dgm:pt>
    <dgm:pt modelId="{B8C2A623-BD00-4FC3-9D25-D0FFD4CD434F}">
      <dgm:prSet custT="1"/>
      <dgm:spPr>
        <a:solidFill>
          <a:srgbClr val="B9EDFF"/>
        </a:solidFill>
      </dgm:spPr>
      <dgm:t>
        <a:bodyPr/>
        <a:lstStyle/>
        <a:p>
          <a:r>
            <a:rPr lang="en-US" sz="1800" b="1" dirty="0" smtClean="0">
              <a:solidFill>
                <a:schemeClr val="bg1"/>
              </a:solidFill>
            </a:rPr>
            <a:t>Simulation</a:t>
          </a:r>
          <a:endParaRPr lang="en-US" sz="1800" b="1" dirty="0">
            <a:solidFill>
              <a:schemeClr val="bg1"/>
            </a:solidFill>
          </a:endParaRPr>
        </a:p>
      </dgm:t>
    </dgm:pt>
    <dgm:pt modelId="{2A6C2470-331A-4325-86C9-BFCA3DA7381E}" type="parTrans" cxnId="{83899B99-E612-4018-927B-9DC95A1240AB}">
      <dgm:prSet/>
      <dgm:spPr/>
      <dgm:t>
        <a:bodyPr/>
        <a:lstStyle/>
        <a:p>
          <a:endParaRPr lang="en-US" sz="1800" b="1">
            <a:solidFill>
              <a:schemeClr val="bg1"/>
            </a:solidFill>
          </a:endParaRPr>
        </a:p>
      </dgm:t>
    </dgm:pt>
    <dgm:pt modelId="{9AD5F005-9B26-40A9-B701-E74394755E08}" type="sibTrans" cxnId="{83899B99-E612-4018-927B-9DC95A1240AB}">
      <dgm:prSet custT="1"/>
      <dgm:spPr>
        <a:solidFill>
          <a:srgbClr val="002060"/>
        </a:solidFill>
      </dgm:spPr>
      <dgm:t>
        <a:bodyPr/>
        <a:lstStyle/>
        <a:p>
          <a:endParaRPr lang="en-US" sz="1100" b="1">
            <a:solidFill>
              <a:schemeClr val="bg1"/>
            </a:solidFill>
          </a:endParaRPr>
        </a:p>
      </dgm:t>
    </dgm:pt>
    <dgm:pt modelId="{4DEC6026-FAE8-417A-ADE1-C6ED86928D84}" type="pres">
      <dgm:prSet presAssocID="{140D3647-40E3-429D-A50C-34145305D1EE}" presName="cycle" presStyleCnt="0">
        <dgm:presLayoutVars>
          <dgm:dir/>
          <dgm:resizeHandles val="exact"/>
        </dgm:presLayoutVars>
      </dgm:prSet>
      <dgm:spPr/>
      <dgm:t>
        <a:bodyPr/>
        <a:lstStyle/>
        <a:p>
          <a:endParaRPr lang="en-US"/>
        </a:p>
      </dgm:t>
    </dgm:pt>
    <dgm:pt modelId="{D2A90C11-00ED-4CCE-8352-AFB043CEBBB3}" type="pres">
      <dgm:prSet presAssocID="{78B54519-3150-4125-B0CC-4173FE92AF55}" presName="node" presStyleLbl="node1" presStyleIdx="0" presStyleCnt="6" custScaleX="158657" custRadScaleRad="98598" custRadScaleInc="-992">
        <dgm:presLayoutVars>
          <dgm:bulletEnabled val="1"/>
        </dgm:presLayoutVars>
      </dgm:prSet>
      <dgm:spPr/>
      <dgm:t>
        <a:bodyPr/>
        <a:lstStyle/>
        <a:p>
          <a:endParaRPr lang="en-US"/>
        </a:p>
      </dgm:t>
    </dgm:pt>
    <dgm:pt modelId="{429C21CD-AE02-48E6-9A62-E0049FC00985}" type="pres">
      <dgm:prSet presAssocID="{3CF705E7-8A7C-46DE-BE26-6D2A926A6C43}" presName="sibTrans" presStyleLbl="sibTrans2D1" presStyleIdx="0" presStyleCnt="6"/>
      <dgm:spPr/>
      <dgm:t>
        <a:bodyPr/>
        <a:lstStyle/>
        <a:p>
          <a:endParaRPr lang="en-US"/>
        </a:p>
      </dgm:t>
    </dgm:pt>
    <dgm:pt modelId="{20895DD3-F9DF-47BD-A860-94A508EE0605}" type="pres">
      <dgm:prSet presAssocID="{3CF705E7-8A7C-46DE-BE26-6D2A926A6C43}" presName="connectorText" presStyleLbl="sibTrans2D1" presStyleIdx="0" presStyleCnt="6"/>
      <dgm:spPr/>
      <dgm:t>
        <a:bodyPr/>
        <a:lstStyle/>
        <a:p>
          <a:endParaRPr lang="en-US"/>
        </a:p>
      </dgm:t>
    </dgm:pt>
    <dgm:pt modelId="{58D4AA02-A266-4934-9E2E-900E5DAFCBEA}" type="pres">
      <dgm:prSet presAssocID="{0139AFE1-1953-4610-89E6-F1EDDE89FE28}" presName="node" presStyleLbl="node1" presStyleIdx="1" presStyleCnt="6" custScaleX="158657" custRadScaleRad="110488" custRadScaleInc="23193">
        <dgm:presLayoutVars>
          <dgm:bulletEnabled val="1"/>
        </dgm:presLayoutVars>
      </dgm:prSet>
      <dgm:spPr/>
      <dgm:t>
        <a:bodyPr/>
        <a:lstStyle/>
        <a:p>
          <a:endParaRPr lang="en-US"/>
        </a:p>
      </dgm:t>
    </dgm:pt>
    <dgm:pt modelId="{BA98C0D8-5F7A-44A5-9755-7184917B34BD}" type="pres">
      <dgm:prSet presAssocID="{426B6B6A-8C53-4B8C-AA9E-0E8635A8A17D}" presName="sibTrans" presStyleLbl="sibTrans2D1" presStyleIdx="1" presStyleCnt="6"/>
      <dgm:spPr/>
      <dgm:t>
        <a:bodyPr/>
        <a:lstStyle/>
        <a:p>
          <a:endParaRPr lang="en-US"/>
        </a:p>
      </dgm:t>
    </dgm:pt>
    <dgm:pt modelId="{734C2BBE-F317-4935-8997-D9515949F714}" type="pres">
      <dgm:prSet presAssocID="{426B6B6A-8C53-4B8C-AA9E-0E8635A8A17D}" presName="connectorText" presStyleLbl="sibTrans2D1" presStyleIdx="1" presStyleCnt="6"/>
      <dgm:spPr/>
      <dgm:t>
        <a:bodyPr/>
        <a:lstStyle/>
        <a:p>
          <a:endParaRPr lang="en-US"/>
        </a:p>
      </dgm:t>
    </dgm:pt>
    <dgm:pt modelId="{22AD53C7-E35B-4CAA-86A1-AA6AAA5C8AC7}" type="pres">
      <dgm:prSet presAssocID="{B8C2A623-BD00-4FC3-9D25-D0FFD4CD434F}" presName="node" presStyleLbl="node1" presStyleIdx="2" presStyleCnt="6" custScaleX="212010" custRadScaleRad="138208" custRadScaleInc="-27363">
        <dgm:presLayoutVars>
          <dgm:bulletEnabled val="1"/>
        </dgm:presLayoutVars>
      </dgm:prSet>
      <dgm:spPr/>
      <dgm:t>
        <a:bodyPr/>
        <a:lstStyle/>
        <a:p>
          <a:endParaRPr lang="en-US"/>
        </a:p>
      </dgm:t>
    </dgm:pt>
    <dgm:pt modelId="{6351EB28-640B-49EA-B8CD-E5689849FA17}" type="pres">
      <dgm:prSet presAssocID="{9AD5F005-9B26-40A9-B701-E74394755E08}" presName="sibTrans" presStyleLbl="sibTrans2D1" presStyleIdx="2" presStyleCnt="6"/>
      <dgm:spPr/>
      <dgm:t>
        <a:bodyPr/>
        <a:lstStyle/>
        <a:p>
          <a:endParaRPr lang="en-US"/>
        </a:p>
      </dgm:t>
    </dgm:pt>
    <dgm:pt modelId="{5B3DF61A-7D41-4873-88A1-A14BF2E5AF90}" type="pres">
      <dgm:prSet presAssocID="{9AD5F005-9B26-40A9-B701-E74394755E08}" presName="connectorText" presStyleLbl="sibTrans2D1" presStyleIdx="2" presStyleCnt="6"/>
      <dgm:spPr/>
      <dgm:t>
        <a:bodyPr/>
        <a:lstStyle/>
        <a:p>
          <a:endParaRPr lang="en-US"/>
        </a:p>
      </dgm:t>
    </dgm:pt>
    <dgm:pt modelId="{986E9C96-3A8D-4061-AD38-68AC35454778}" type="pres">
      <dgm:prSet presAssocID="{A33E479B-4A35-45BA-AAF8-DAE573DE08F6}" presName="node" presStyleLbl="node1" presStyleIdx="3" presStyleCnt="6" custScaleX="158657" custRadScaleRad="101599">
        <dgm:presLayoutVars>
          <dgm:bulletEnabled val="1"/>
        </dgm:presLayoutVars>
      </dgm:prSet>
      <dgm:spPr/>
      <dgm:t>
        <a:bodyPr/>
        <a:lstStyle/>
        <a:p>
          <a:endParaRPr lang="en-US"/>
        </a:p>
      </dgm:t>
    </dgm:pt>
    <dgm:pt modelId="{A45C9782-E944-4576-822C-F990DBA7553B}" type="pres">
      <dgm:prSet presAssocID="{210DCDC9-2D91-4F39-B7B2-52D30B07F6E9}" presName="sibTrans" presStyleLbl="sibTrans2D1" presStyleIdx="3" presStyleCnt="6"/>
      <dgm:spPr/>
      <dgm:t>
        <a:bodyPr/>
        <a:lstStyle/>
        <a:p>
          <a:endParaRPr lang="en-US"/>
        </a:p>
      </dgm:t>
    </dgm:pt>
    <dgm:pt modelId="{A6ACFC3C-741D-41E9-9D21-C43526D5B24E}" type="pres">
      <dgm:prSet presAssocID="{210DCDC9-2D91-4F39-B7B2-52D30B07F6E9}" presName="connectorText" presStyleLbl="sibTrans2D1" presStyleIdx="3" presStyleCnt="6"/>
      <dgm:spPr/>
      <dgm:t>
        <a:bodyPr/>
        <a:lstStyle/>
        <a:p>
          <a:endParaRPr lang="en-US"/>
        </a:p>
      </dgm:t>
    </dgm:pt>
    <dgm:pt modelId="{FED255E7-997D-423F-A50B-7F9FD8CA2D30}" type="pres">
      <dgm:prSet presAssocID="{774899AD-CD73-4D4C-A8A6-1B22DD6A065C}" presName="node" presStyleLbl="node1" presStyleIdx="4" presStyleCnt="6" custScaleX="183232" custRadScaleRad="124745" custRadScaleInc="10077">
        <dgm:presLayoutVars>
          <dgm:bulletEnabled val="1"/>
        </dgm:presLayoutVars>
      </dgm:prSet>
      <dgm:spPr/>
      <dgm:t>
        <a:bodyPr/>
        <a:lstStyle/>
        <a:p>
          <a:endParaRPr lang="en-US"/>
        </a:p>
      </dgm:t>
    </dgm:pt>
    <dgm:pt modelId="{A75FD0B9-04F0-45F7-96B7-FBBED2583BC4}" type="pres">
      <dgm:prSet presAssocID="{2D31969E-610F-4B9B-8ADF-D22E29EED089}" presName="sibTrans" presStyleLbl="sibTrans2D1" presStyleIdx="4" presStyleCnt="6"/>
      <dgm:spPr/>
      <dgm:t>
        <a:bodyPr/>
        <a:lstStyle/>
        <a:p>
          <a:endParaRPr lang="en-US"/>
        </a:p>
      </dgm:t>
    </dgm:pt>
    <dgm:pt modelId="{87E7C0B7-180E-4439-BF8D-A602A72A3B76}" type="pres">
      <dgm:prSet presAssocID="{2D31969E-610F-4B9B-8ADF-D22E29EED089}" presName="connectorText" presStyleLbl="sibTrans2D1" presStyleIdx="4" presStyleCnt="6"/>
      <dgm:spPr/>
      <dgm:t>
        <a:bodyPr/>
        <a:lstStyle/>
        <a:p>
          <a:endParaRPr lang="en-US"/>
        </a:p>
      </dgm:t>
    </dgm:pt>
    <dgm:pt modelId="{8CE06068-66E4-4164-BFFD-E2298E72B81A}" type="pres">
      <dgm:prSet presAssocID="{002269B8-0DF9-492D-9B38-A91B59817557}" presName="node" presStyleLbl="node1" presStyleIdx="5" presStyleCnt="6" custScaleX="210632" custRadScaleRad="119774" custRadScaleInc="-46982">
        <dgm:presLayoutVars>
          <dgm:bulletEnabled val="1"/>
        </dgm:presLayoutVars>
      </dgm:prSet>
      <dgm:spPr/>
      <dgm:t>
        <a:bodyPr/>
        <a:lstStyle/>
        <a:p>
          <a:endParaRPr lang="en-US"/>
        </a:p>
      </dgm:t>
    </dgm:pt>
    <dgm:pt modelId="{4C7A2984-55DD-4E13-82F6-1C0220A09530}" type="pres">
      <dgm:prSet presAssocID="{A80E037B-B92A-4EF3-96C5-007426F004E3}" presName="sibTrans" presStyleLbl="sibTrans2D1" presStyleIdx="5" presStyleCnt="6"/>
      <dgm:spPr/>
      <dgm:t>
        <a:bodyPr/>
        <a:lstStyle/>
        <a:p>
          <a:endParaRPr lang="en-US"/>
        </a:p>
      </dgm:t>
    </dgm:pt>
    <dgm:pt modelId="{6401C7BD-D068-4FF3-BDFA-BF91D70F694F}" type="pres">
      <dgm:prSet presAssocID="{A80E037B-B92A-4EF3-96C5-007426F004E3}" presName="connectorText" presStyleLbl="sibTrans2D1" presStyleIdx="5" presStyleCnt="6"/>
      <dgm:spPr/>
      <dgm:t>
        <a:bodyPr/>
        <a:lstStyle/>
        <a:p>
          <a:endParaRPr lang="en-US"/>
        </a:p>
      </dgm:t>
    </dgm:pt>
  </dgm:ptLst>
  <dgm:cxnLst>
    <dgm:cxn modelId="{AA1B1E81-3844-43A8-ACA9-84EF886F8B2F}" srcId="{140D3647-40E3-429D-A50C-34145305D1EE}" destId="{0139AFE1-1953-4610-89E6-F1EDDE89FE28}" srcOrd="1" destOrd="0" parTransId="{8DB38C11-8CDE-4025-B36E-7409BEB6856E}" sibTransId="{426B6B6A-8C53-4B8C-AA9E-0E8635A8A17D}"/>
    <dgm:cxn modelId="{2C01C4A8-DBDC-47F1-A6A1-0D6AE7AD3F6B}" type="presOf" srcId="{78B54519-3150-4125-B0CC-4173FE92AF55}" destId="{D2A90C11-00ED-4CCE-8352-AFB043CEBBB3}" srcOrd="0" destOrd="0" presId="urn:microsoft.com/office/officeart/2005/8/layout/cycle2"/>
    <dgm:cxn modelId="{0E4BD4D9-C128-4FFD-92B2-9F32671605D6}" type="presOf" srcId="{B8C2A623-BD00-4FC3-9D25-D0FFD4CD434F}" destId="{22AD53C7-E35B-4CAA-86A1-AA6AAA5C8AC7}" srcOrd="0" destOrd="0" presId="urn:microsoft.com/office/officeart/2005/8/layout/cycle2"/>
    <dgm:cxn modelId="{6CF0C404-7881-4B67-887A-3474FC307B99}" type="presOf" srcId="{002269B8-0DF9-492D-9B38-A91B59817557}" destId="{8CE06068-66E4-4164-BFFD-E2298E72B81A}" srcOrd="0" destOrd="0" presId="urn:microsoft.com/office/officeart/2005/8/layout/cycle2"/>
    <dgm:cxn modelId="{8AA9CE6A-6BA9-487C-95D1-2165781B642D}" type="presOf" srcId="{A33E479B-4A35-45BA-AAF8-DAE573DE08F6}" destId="{986E9C96-3A8D-4061-AD38-68AC35454778}" srcOrd="0" destOrd="0" presId="urn:microsoft.com/office/officeart/2005/8/layout/cycle2"/>
    <dgm:cxn modelId="{BE890C3E-BF4C-4968-9267-2075C9FC4F0F}" type="presOf" srcId="{774899AD-CD73-4D4C-A8A6-1B22DD6A065C}" destId="{FED255E7-997D-423F-A50B-7F9FD8CA2D30}" srcOrd="0" destOrd="0" presId="urn:microsoft.com/office/officeart/2005/8/layout/cycle2"/>
    <dgm:cxn modelId="{32330F4F-839A-4C82-B26B-41539A0D2C1E}" type="presOf" srcId="{A80E037B-B92A-4EF3-96C5-007426F004E3}" destId="{4C7A2984-55DD-4E13-82F6-1C0220A09530}" srcOrd="0" destOrd="0" presId="urn:microsoft.com/office/officeart/2005/8/layout/cycle2"/>
    <dgm:cxn modelId="{21CC6BD1-4C29-48B0-B001-3239457BE56C}" type="presOf" srcId="{2D31969E-610F-4B9B-8ADF-D22E29EED089}" destId="{87E7C0B7-180E-4439-BF8D-A602A72A3B76}" srcOrd="1" destOrd="0" presId="urn:microsoft.com/office/officeart/2005/8/layout/cycle2"/>
    <dgm:cxn modelId="{45DB1AD3-64D6-40F3-9DD9-3CD9EFF9218D}" srcId="{140D3647-40E3-429D-A50C-34145305D1EE}" destId="{774899AD-CD73-4D4C-A8A6-1B22DD6A065C}" srcOrd="4" destOrd="0" parTransId="{166A20A4-99BF-40AE-8744-02A242A6C00F}" sibTransId="{2D31969E-610F-4B9B-8ADF-D22E29EED089}"/>
    <dgm:cxn modelId="{CD9B7F1E-95A1-4841-A5A0-AD7A50AB96CE}" type="presOf" srcId="{9AD5F005-9B26-40A9-B701-E74394755E08}" destId="{6351EB28-640B-49EA-B8CD-E5689849FA17}" srcOrd="0" destOrd="0" presId="urn:microsoft.com/office/officeart/2005/8/layout/cycle2"/>
    <dgm:cxn modelId="{990BE55D-C0C4-44C7-9CC0-2721445AF416}" type="presOf" srcId="{0139AFE1-1953-4610-89E6-F1EDDE89FE28}" destId="{58D4AA02-A266-4934-9E2E-900E5DAFCBEA}" srcOrd="0" destOrd="0" presId="urn:microsoft.com/office/officeart/2005/8/layout/cycle2"/>
    <dgm:cxn modelId="{366C6B4C-4AEC-4CA6-8B3C-1D0C441E3596}" type="presOf" srcId="{210DCDC9-2D91-4F39-B7B2-52D30B07F6E9}" destId="{A45C9782-E944-4576-822C-F990DBA7553B}" srcOrd="0" destOrd="0" presId="urn:microsoft.com/office/officeart/2005/8/layout/cycle2"/>
    <dgm:cxn modelId="{48B8E325-4683-482A-AF9D-DE908AD01084}" type="presOf" srcId="{210DCDC9-2D91-4F39-B7B2-52D30B07F6E9}" destId="{A6ACFC3C-741D-41E9-9D21-C43526D5B24E}" srcOrd="1" destOrd="0" presId="urn:microsoft.com/office/officeart/2005/8/layout/cycle2"/>
    <dgm:cxn modelId="{8B3A19F5-35EE-4818-B0D9-B0C34CCFD94B}" type="presOf" srcId="{426B6B6A-8C53-4B8C-AA9E-0E8635A8A17D}" destId="{BA98C0D8-5F7A-44A5-9755-7184917B34BD}" srcOrd="0" destOrd="0" presId="urn:microsoft.com/office/officeart/2005/8/layout/cycle2"/>
    <dgm:cxn modelId="{5CF38A2B-34A4-4825-A1D4-137ACD9ADD66}" srcId="{140D3647-40E3-429D-A50C-34145305D1EE}" destId="{A33E479B-4A35-45BA-AAF8-DAE573DE08F6}" srcOrd="3" destOrd="0" parTransId="{E9B62B00-9B68-4B3B-9D38-95DC551031B4}" sibTransId="{210DCDC9-2D91-4F39-B7B2-52D30B07F6E9}"/>
    <dgm:cxn modelId="{4A9581C9-88FC-4627-BFD0-741465B9C289}" srcId="{140D3647-40E3-429D-A50C-34145305D1EE}" destId="{78B54519-3150-4125-B0CC-4173FE92AF55}" srcOrd="0" destOrd="0" parTransId="{93B1B569-0B1C-4B08-ABFD-E10052A8AA08}" sibTransId="{3CF705E7-8A7C-46DE-BE26-6D2A926A6C43}"/>
    <dgm:cxn modelId="{6F152C6B-979B-4EC4-BD7C-0DEDCCD52409}" type="presOf" srcId="{A80E037B-B92A-4EF3-96C5-007426F004E3}" destId="{6401C7BD-D068-4FF3-BDFA-BF91D70F694F}" srcOrd="1" destOrd="0" presId="urn:microsoft.com/office/officeart/2005/8/layout/cycle2"/>
    <dgm:cxn modelId="{ED05E0ED-8FDE-4F0E-9F7D-86448129DF49}" type="presOf" srcId="{3CF705E7-8A7C-46DE-BE26-6D2A926A6C43}" destId="{20895DD3-F9DF-47BD-A860-94A508EE0605}" srcOrd="1" destOrd="0" presId="urn:microsoft.com/office/officeart/2005/8/layout/cycle2"/>
    <dgm:cxn modelId="{83899B99-E612-4018-927B-9DC95A1240AB}" srcId="{140D3647-40E3-429D-A50C-34145305D1EE}" destId="{B8C2A623-BD00-4FC3-9D25-D0FFD4CD434F}" srcOrd="2" destOrd="0" parTransId="{2A6C2470-331A-4325-86C9-BFCA3DA7381E}" sibTransId="{9AD5F005-9B26-40A9-B701-E74394755E08}"/>
    <dgm:cxn modelId="{EC6E65E5-EF60-48F8-8813-A43999A93D80}" type="presOf" srcId="{426B6B6A-8C53-4B8C-AA9E-0E8635A8A17D}" destId="{734C2BBE-F317-4935-8997-D9515949F714}" srcOrd="1" destOrd="0" presId="urn:microsoft.com/office/officeart/2005/8/layout/cycle2"/>
    <dgm:cxn modelId="{0983178F-967D-4EAE-9DBF-DA19DFA57AF0}" type="presOf" srcId="{2D31969E-610F-4B9B-8ADF-D22E29EED089}" destId="{A75FD0B9-04F0-45F7-96B7-FBBED2583BC4}" srcOrd="0" destOrd="0" presId="urn:microsoft.com/office/officeart/2005/8/layout/cycle2"/>
    <dgm:cxn modelId="{689B22C3-0A78-4ED7-9DBB-05B11B437454}" type="presOf" srcId="{9AD5F005-9B26-40A9-B701-E74394755E08}" destId="{5B3DF61A-7D41-4873-88A1-A14BF2E5AF90}" srcOrd="1" destOrd="0" presId="urn:microsoft.com/office/officeart/2005/8/layout/cycle2"/>
    <dgm:cxn modelId="{5056AA88-A0DC-412C-AFB2-17713373473E}" type="presOf" srcId="{3CF705E7-8A7C-46DE-BE26-6D2A926A6C43}" destId="{429C21CD-AE02-48E6-9A62-E0049FC00985}" srcOrd="0" destOrd="0" presId="urn:microsoft.com/office/officeart/2005/8/layout/cycle2"/>
    <dgm:cxn modelId="{0064BBAB-2C6A-4108-BF4E-85CEB9EE427B}" srcId="{140D3647-40E3-429D-A50C-34145305D1EE}" destId="{002269B8-0DF9-492D-9B38-A91B59817557}" srcOrd="5" destOrd="0" parTransId="{1AF02529-88D3-4FFC-A0F3-6CF5BA14DFDE}" sibTransId="{A80E037B-B92A-4EF3-96C5-007426F004E3}"/>
    <dgm:cxn modelId="{D14791F2-766A-49C2-97D9-EDF2274C0C51}" type="presOf" srcId="{140D3647-40E3-429D-A50C-34145305D1EE}" destId="{4DEC6026-FAE8-417A-ADE1-C6ED86928D84}" srcOrd="0" destOrd="0" presId="urn:microsoft.com/office/officeart/2005/8/layout/cycle2"/>
    <dgm:cxn modelId="{78E0C800-112A-43A1-A6C9-EE5FE02E5788}" type="presParOf" srcId="{4DEC6026-FAE8-417A-ADE1-C6ED86928D84}" destId="{D2A90C11-00ED-4CCE-8352-AFB043CEBBB3}" srcOrd="0" destOrd="0" presId="urn:microsoft.com/office/officeart/2005/8/layout/cycle2"/>
    <dgm:cxn modelId="{CC600F10-00D8-4869-B531-7841EDE27609}" type="presParOf" srcId="{4DEC6026-FAE8-417A-ADE1-C6ED86928D84}" destId="{429C21CD-AE02-48E6-9A62-E0049FC00985}" srcOrd="1" destOrd="0" presId="urn:microsoft.com/office/officeart/2005/8/layout/cycle2"/>
    <dgm:cxn modelId="{F53EEFDD-94E8-4179-87B3-461C5BDAA516}" type="presParOf" srcId="{429C21CD-AE02-48E6-9A62-E0049FC00985}" destId="{20895DD3-F9DF-47BD-A860-94A508EE0605}" srcOrd="0" destOrd="0" presId="urn:microsoft.com/office/officeart/2005/8/layout/cycle2"/>
    <dgm:cxn modelId="{122CEE7F-FD77-4914-9DF9-28D2542DA6B4}" type="presParOf" srcId="{4DEC6026-FAE8-417A-ADE1-C6ED86928D84}" destId="{58D4AA02-A266-4934-9E2E-900E5DAFCBEA}" srcOrd="2" destOrd="0" presId="urn:microsoft.com/office/officeart/2005/8/layout/cycle2"/>
    <dgm:cxn modelId="{A31201C2-C2AA-4B34-9FD3-CD64464FEE99}" type="presParOf" srcId="{4DEC6026-FAE8-417A-ADE1-C6ED86928D84}" destId="{BA98C0D8-5F7A-44A5-9755-7184917B34BD}" srcOrd="3" destOrd="0" presId="urn:microsoft.com/office/officeart/2005/8/layout/cycle2"/>
    <dgm:cxn modelId="{48E9CC56-CDFE-414E-B00E-9E298CE79253}" type="presParOf" srcId="{BA98C0D8-5F7A-44A5-9755-7184917B34BD}" destId="{734C2BBE-F317-4935-8997-D9515949F714}" srcOrd="0" destOrd="0" presId="urn:microsoft.com/office/officeart/2005/8/layout/cycle2"/>
    <dgm:cxn modelId="{C6439E43-DCD3-4E1E-8FCF-B79130DD231F}" type="presParOf" srcId="{4DEC6026-FAE8-417A-ADE1-C6ED86928D84}" destId="{22AD53C7-E35B-4CAA-86A1-AA6AAA5C8AC7}" srcOrd="4" destOrd="0" presId="urn:microsoft.com/office/officeart/2005/8/layout/cycle2"/>
    <dgm:cxn modelId="{0AA1A6B4-337F-44F9-88D2-3E3DC9D7B39A}" type="presParOf" srcId="{4DEC6026-FAE8-417A-ADE1-C6ED86928D84}" destId="{6351EB28-640B-49EA-B8CD-E5689849FA17}" srcOrd="5" destOrd="0" presId="urn:microsoft.com/office/officeart/2005/8/layout/cycle2"/>
    <dgm:cxn modelId="{D8DCD658-CD3C-46FD-9514-B6F90B808BC8}" type="presParOf" srcId="{6351EB28-640B-49EA-B8CD-E5689849FA17}" destId="{5B3DF61A-7D41-4873-88A1-A14BF2E5AF90}" srcOrd="0" destOrd="0" presId="urn:microsoft.com/office/officeart/2005/8/layout/cycle2"/>
    <dgm:cxn modelId="{FA3EBB46-44E5-49CE-8C40-C70B43D0F5B8}" type="presParOf" srcId="{4DEC6026-FAE8-417A-ADE1-C6ED86928D84}" destId="{986E9C96-3A8D-4061-AD38-68AC35454778}" srcOrd="6" destOrd="0" presId="urn:microsoft.com/office/officeart/2005/8/layout/cycle2"/>
    <dgm:cxn modelId="{C8571465-0D29-4924-A30F-08AE5EF56831}" type="presParOf" srcId="{4DEC6026-FAE8-417A-ADE1-C6ED86928D84}" destId="{A45C9782-E944-4576-822C-F990DBA7553B}" srcOrd="7" destOrd="0" presId="urn:microsoft.com/office/officeart/2005/8/layout/cycle2"/>
    <dgm:cxn modelId="{D3CFB34D-A96B-40DE-8A7A-22005C5207DE}" type="presParOf" srcId="{A45C9782-E944-4576-822C-F990DBA7553B}" destId="{A6ACFC3C-741D-41E9-9D21-C43526D5B24E}" srcOrd="0" destOrd="0" presId="urn:microsoft.com/office/officeart/2005/8/layout/cycle2"/>
    <dgm:cxn modelId="{F6590488-55DB-4511-8FA4-0C09891625BF}" type="presParOf" srcId="{4DEC6026-FAE8-417A-ADE1-C6ED86928D84}" destId="{FED255E7-997D-423F-A50B-7F9FD8CA2D30}" srcOrd="8" destOrd="0" presId="urn:microsoft.com/office/officeart/2005/8/layout/cycle2"/>
    <dgm:cxn modelId="{B2571933-43AC-4415-9F7A-67DCD0897E67}" type="presParOf" srcId="{4DEC6026-FAE8-417A-ADE1-C6ED86928D84}" destId="{A75FD0B9-04F0-45F7-96B7-FBBED2583BC4}" srcOrd="9" destOrd="0" presId="urn:microsoft.com/office/officeart/2005/8/layout/cycle2"/>
    <dgm:cxn modelId="{634829D6-CF40-43F9-B0DE-992AAA4D6B00}" type="presParOf" srcId="{A75FD0B9-04F0-45F7-96B7-FBBED2583BC4}" destId="{87E7C0B7-180E-4439-BF8D-A602A72A3B76}" srcOrd="0" destOrd="0" presId="urn:microsoft.com/office/officeart/2005/8/layout/cycle2"/>
    <dgm:cxn modelId="{22682C50-58D9-4E44-ABEF-A622875ACF08}" type="presParOf" srcId="{4DEC6026-FAE8-417A-ADE1-C6ED86928D84}" destId="{8CE06068-66E4-4164-BFFD-E2298E72B81A}" srcOrd="10" destOrd="0" presId="urn:microsoft.com/office/officeart/2005/8/layout/cycle2"/>
    <dgm:cxn modelId="{2A4983DE-7119-4FEA-BC39-204896CC4D17}" type="presParOf" srcId="{4DEC6026-FAE8-417A-ADE1-C6ED86928D84}" destId="{4C7A2984-55DD-4E13-82F6-1C0220A09530}" srcOrd="11" destOrd="0" presId="urn:microsoft.com/office/officeart/2005/8/layout/cycle2"/>
    <dgm:cxn modelId="{EEE37ABE-68D8-4CDB-A35A-942AAD4196D5}" type="presParOf" srcId="{4C7A2984-55DD-4E13-82F6-1C0220A09530}" destId="{6401C7BD-D068-4FF3-BDFA-BF91D70F694F}"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A90C11-00ED-4CCE-8352-AFB043CEBBB3}">
      <dsp:nvSpPr>
        <dsp:cNvPr id="0" name=""/>
        <dsp:cNvSpPr/>
      </dsp:nvSpPr>
      <dsp:spPr>
        <a:xfrm>
          <a:off x="3193764" y="26859"/>
          <a:ext cx="1891725" cy="1192336"/>
        </a:xfrm>
        <a:prstGeom prst="ellipse">
          <a:avLst/>
        </a:prstGeom>
        <a:solidFill>
          <a:srgbClr val="B9EDFF"/>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bg1"/>
              </a:solidFill>
            </a:rPr>
            <a:t>Research</a:t>
          </a:r>
          <a:endParaRPr lang="en-US" sz="1800" b="1" kern="1200" dirty="0">
            <a:solidFill>
              <a:schemeClr val="bg1"/>
            </a:solidFill>
          </a:endParaRPr>
        </a:p>
      </dsp:txBody>
      <dsp:txXfrm>
        <a:off x="3470801" y="201473"/>
        <a:ext cx="1337651" cy="843108"/>
      </dsp:txXfrm>
    </dsp:sp>
    <dsp:sp modelId="{429C21CD-AE02-48E6-9A62-E0049FC00985}">
      <dsp:nvSpPr>
        <dsp:cNvPr id="0" name=""/>
        <dsp:cNvSpPr/>
      </dsp:nvSpPr>
      <dsp:spPr>
        <a:xfrm rot="1706591">
          <a:off x="4929341" y="913922"/>
          <a:ext cx="237541" cy="402413"/>
        </a:xfrm>
        <a:prstGeom prst="rightArrow">
          <a:avLst>
            <a:gd name="adj1" fmla="val 60000"/>
            <a:gd name="adj2" fmla="val 50000"/>
          </a:avLst>
        </a:prstGeom>
        <a:solidFill>
          <a:srgbClr val="00206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1" kern="1200">
            <a:solidFill>
              <a:schemeClr val="bg1"/>
            </a:solidFill>
          </a:endParaRPr>
        </a:p>
      </dsp:txBody>
      <dsp:txXfrm>
        <a:off x="4933642" y="977434"/>
        <a:ext cx="166279" cy="241447"/>
      </dsp:txXfrm>
    </dsp:sp>
    <dsp:sp modelId="{58D4AA02-A266-4934-9E2E-900E5DAFCBEA}">
      <dsp:nvSpPr>
        <dsp:cNvPr id="0" name=""/>
        <dsp:cNvSpPr/>
      </dsp:nvSpPr>
      <dsp:spPr>
        <a:xfrm>
          <a:off x="5022558" y="1017466"/>
          <a:ext cx="1891725" cy="1192336"/>
        </a:xfrm>
        <a:prstGeom prst="ellipse">
          <a:avLst/>
        </a:prstGeom>
        <a:solidFill>
          <a:srgbClr val="B9EDFF"/>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bg1"/>
              </a:solidFill>
            </a:rPr>
            <a:t>Analysis</a:t>
          </a:r>
          <a:endParaRPr lang="en-US" sz="1800" b="1" kern="1200" dirty="0">
            <a:solidFill>
              <a:schemeClr val="bg1"/>
            </a:solidFill>
          </a:endParaRPr>
        </a:p>
      </dsp:txBody>
      <dsp:txXfrm>
        <a:off x="5299595" y="1192080"/>
        <a:ext cx="1337651" cy="843108"/>
      </dsp:txXfrm>
    </dsp:sp>
    <dsp:sp modelId="{BA98C0D8-5F7A-44A5-9755-7184917B34BD}">
      <dsp:nvSpPr>
        <dsp:cNvPr id="0" name=""/>
        <dsp:cNvSpPr/>
      </dsp:nvSpPr>
      <dsp:spPr>
        <a:xfrm rot="4455244">
          <a:off x="6062652" y="2248809"/>
          <a:ext cx="283176" cy="402413"/>
        </a:xfrm>
        <a:prstGeom prst="rightArrow">
          <a:avLst>
            <a:gd name="adj1" fmla="val 60000"/>
            <a:gd name="adj2" fmla="val 50000"/>
          </a:avLst>
        </a:prstGeom>
        <a:solidFill>
          <a:srgbClr val="00206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1" kern="1200">
            <a:solidFill>
              <a:schemeClr val="bg1"/>
            </a:solidFill>
          </a:endParaRPr>
        </a:p>
      </dsp:txBody>
      <dsp:txXfrm>
        <a:off x="6093602" y="2288409"/>
        <a:ext cx="198223" cy="241447"/>
      </dsp:txXfrm>
    </dsp:sp>
    <dsp:sp modelId="{22AD53C7-E35B-4CAA-86A1-AA6AAA5C8AC7}">
      <dsp:nvSpPr>
        <dsp:cNvPr id="0" name=""/>
        <dsp:cNvSpPr/>
      </dsp:nvSpPr>
      <dsp:spPr>
        <a:xfrm>
          <a:off x="5181599" y="2709649"/>
          <a:ext cx="2527872" cy="1192336"/>
        </a:xfrm>
        <a:prstGeom prst="ellipse">
          <a:avLst/>
        </a:prstGeom>
        <a:solidFill>
          <a:srgbClr val="B9EDFF"/>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bg1"/>
              </a:solidFill>
            </a:rPr>
            <a:t>Simulation</a:t>
          </a:r>
          <a:endParaRPr lang="en-US" sz="1800" b="1" kern="1200" dirty="0">
            <a:solidFill>
              <a:schemeClr val="bg1"/>
            </a:solidFill>
          </a:endParaRPr>
        </a:p>
      </dsp:txBody>
      <dsp:txXfrm>
        <a:off x="5551797" y="2884263"/>
        <a:ext cx="1787476" cy="843108"/>
      </dsp:txXfrm>
    </dsp:sp>
    <dsp:sp modelId="{6351EB28-640B-49EA-B8CD-E5689849FA17}">
      <dsp:nvSpPr>
        <dsp:cNvPr id="0" name=""/>
        <dsp:cNvSpPr/>
      </dsp:nvSpPr>
      <dsp:spPr>
        <a:xfrm rot="9551003">
          <a:off x="5075101" y="3571453"/>
          <a:ext cx="285075" cy="402413"/>
        </a:xfrm>
        <a:prstGeom prst="rightArrow">
          <a:avLst>
            <a:gd name="adj1" fmla="val 60000"/>
            <a:gd name="adj2" fmla="val 50000"/>
          </a:avLst>
        </a:prstGeom>
        <a:solidFill>
          <a:srgbClr val="00206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1" kern="1200">
            <a:solidFill>
              <a:schemeClr val="bg1"/>
            </a:solidFill>
          </a:endParaRPr>
        </a:p>
      </dsp:txBody>
      <dsp:txXfrm rot="10800000">
        <a:off x="5157832" y="3636740"/>
        <a:ext cx="199553" cy="241447"/>
      </dsp:txXfrm>
    </dsp:sp>
    <dsp:sp modelId="{986E9C96-3A8D-4061-AD38-68AC35454778}">
      <dsp:nvSpPr>
        <dsp:cNvPr id="0" name=""/>
        <dsp:cNvSpPr/>
      </dsp:nvSpPr>
      <dsp:spPr>
        <a:xfrm>
          <a:off x="3202929" y="3582863"/>
          <a:ext cx="1891725" cy="1192336"/>
        </a:xfrm>
        <a:prstGeom prst="ellipse">
          <a:avLst/>
        </a:prstGeom>
        <a:solidFill>
          <a:srgbClr val="B9EDFF"/>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bg1"/>
              </a:solidFill>
            </a:rPr>
            <a:t>Design</a:t>
          </a:r>
          <a:endParaRPr lang="en-US" sz="1800" b="1" kern="1200" dirty="0">
            <a:solidFill>
              <a:schemeClr val="bg1"/>
            </a:solidFill>
          </a:endParaRPr>
        </a:p>
      </dsp:txBody>
      <dsp:txXfrm>
        <a:off x="3479966" y="3757477"/>
        <a:ext cx="1337651" cy="843108"/>
      </dsp:txXfrm>
    </dsp:sp>
    <dsp:sp modelId="{A45C9782-E944-4576-822C-F990DBA7553B}">
      <dsp:nvSpPr>
        <dsp:cNvPr id="0" name=""/>
        <dsp:cNvSpPr/>
      </dsp:nvSpPr>
      <dsp:spPr>
        <a:xfrm rot="12082435">
          <a:off x="3115630" y="3606704"/>
          <a:ext cx="169809" cy="402413"/>
        </a:xfrm>
        <a:prstGeom prst="rightArrow">
          <a:avLst>
            <a:gd name="adj1" fmla="val 60000"/>
            <a:gd name="adj2" fmla="val 50000"/>
          </a:avLst>
        </a:prstGeom>
        <a:solidFill>
          <a:srgbClr val="00206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1" kern="1200">
            <a:solidFill>
              <a:schemeClr val="bg1"/>
            </a:solidFill>
          </a:endParaRPr>
        </a:p>
      </dsp:txBody>
      <dsp:txXfrm rot="10800000">
        <a:off x="3164821" y="3696470"/>
        <a:ext cx="118866" cy="241447"/>
      </dsp:txXfrm>
    </dsp:sp>
    <dsp:sp modelId="{FED255E7-997D-423F-A50B-7F9FD8CA2D30}">
      <dsp:nvSpPr>
        <dsp:cNvPr id="0" name=""/>
        <dsp:cNvSpPr/>
      </dsp:nvSpPr>
      <dsp:spPr>
        <a:xfrm>
          <a:off x="1066800" y="2804183"/>
          <a:ext cx="2184742" cy="1192336"/>
        </a:xfrm>
        <a:prstGeom prst="ellipse">
          <a:avLst/>
        </a:prstGeom>
        <a:solidFill>
          <a:srgbClr val="B9EDFF"/>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bg1"/>
              </a:solidFill>
            </a:rPr>
            <a:t>Evaluation</a:t>
          </a:r>
          <a:endParaRPr lang="en-US" sz="1800" b="1" kern="1200" dirty="0">
            <a:solidFill>
              <a:schemeClr val="bg1"/>
            </a:solidFill>
          </a:endParaRPr>
        </a:p>
      </dsp:txBody>
      <dsp:txXfrm>
        <a:off x="1386748" y="2978797"/>
        <a:ext cx="1544846" cy="843108"/>
      </dsp:txXfrm>
    </dsp:sp>
    <dsp:sp modelId="{A75FD0B9-04F0-45F7-96B7-FBBED2583BC4}">
      <dsp:nvSpPr>
        <dsp:cNvPr id="0" name=""/>
        <dsp:cNvSpPr/>
      </dsp:nvSpPr>
      <dsp:spPr>
        <a:xfrm rot="16045654">
          <a:off x="2015224" y="2405189"/>
          <a:ext cx="216552" cy="402413"/>
        </a:xfrm>
        <a:prstGeom prst="rightArrow">
          <a:avLst>
            <a:gd name="adj1" fmla="val 60000"/>
            <a:gd name="adj2" fmla="val 50000"/>
          </a:avLst>
        </a:prstGeom>
        <a:solidFill>
          <a:srgbClr val="00206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1" kern="1200">
            <a:solidFill>
              <a:schemeClr val="bg1"/>
            </a:solidFill>
          </a:endParaRPr>
        </a:p>
      </dsp:txBody>
      <dsp:txXfrm rot="10800000">
        <a:off x="2049165" y="2518122"/>
        <a:ext cx="151586" cy="241447"/>
      </dsp:txXfrm>
    </dsp:sp>
    <dsp:sp modelId="{8CE06068-66E4-4164-BFFD-E2298E72B81A}">
      <dsp:nvSpPr>
        <dsp:cNvPr id="0" name=""/>
        <dsp:cNvSpPr/>
      </dsp:nvSpPr>
      <dsp:spPr>
        <a:xfrm>
          <a:off x="831557" y="1203983"/>
          <a:ext cx="2511442" cy="1192336"/>
        </a:xfrm>
        <a:prstGeom prst="ellipse">
          <a:avLst/>
        </a:prstGeom>
        <a:solidFill>
          <a:srgbClr val="B9EDFF"/>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bg1"/>
              </a:solidFill>
            </a:rPr>
            <a:t>Outcome Investigation</a:t>
          </a:r>
          <a:endParaRPr lang="en-US" sz="1800" b="1" kern="1200" dirty="0">
            <a:solidFill>
              <a:schemeClr val="bg1"/>
            </a:solidFill>
          </a:endParaRPr>
        </a:p>
      </dsp:txBody>
      <dsp:txXfrm>
        <a:off x="1199349" y="1378597"/>
        <a:ext cx="1775858" cy="843108"/>
      </dsp:txXfrm>
    </dsp:sp>
    <dsp:sp modelId="{4C7A2984-55DD-4E13-82F6-1C0220A09530}">
      <dsp:nvSpPr>
        <dsp:cNvPr id="0" name=""/>
        <dsp:cNvSpPr/>
      </dsp:nvSpPr>
      <dsp:spPr>
        <a:xfrm rot="19809815">
          <a:off x="2987085" y="986130"/>
          <a:ext cx="337306" cy="402413"/>
        </a:xfrm>
        <a:prstGeom prst="rightArrow">
          <a:avLst>
            <a:gd name="adj1" fmla="val 60000"/>
            <a:gd name="adj2" fmla="val 50000"/>
          </a:avLst>
        </a:prstGeom>
        <a:solidFill>
          <a:srgbClr val="00206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1" kern="1200">
            <a:solidFill>
              <a:schemeClr val="bg1"/>
            </a:solidFill>
          </a:endParaRPr>
        </a:p>
      </dsp:txBody>
      <dsp:txXfrm>
        <a:off x="2993792" y="1091786"/>
        <a:ext cx="236114" cy="241447"/>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FC024D-4B2D-4EFA-AA08-86B9518F45EC}" type="datetimeFigureOut">
              <a:rPr lang="en-US" smtClean="0"/>
              <a:t>3/13/17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711866-9C39-461C-BB2A-10536BD409EA}" type="slidenum">
              <a:rPr lang="en-US" smtClean="0"/>
              <a:t>‹#›</a:t>
            </a:fld>
            <a:endParaRPr lang="en-US"/>
          </a:p>
        </p:txBody>
      </p:sp>
    </p:spTree>
    <p:extLst>
      <p:ext uri="{BB962C8B-B14F-4D97-AF65-F5344CB8AC3E}">
        <p14:creationId xmlns:p14="http://schemas.microsoft.com/office/powerpoint/2010/main" val="2333059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D16EA93-623D-4BE8-93C0-625AAA09A223}"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4B3351D-56A5-43DC-B8A0-5C3937E9FDD2}" type="slidenum">
              <a:rPr lang="en-GB" smtClean="0"/>
              <a:pPr/>
              <a:t>24</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C445FB34-F805-4D89-AA7C-78C9A52625EB}" type="slidenum">
              <a:rPr lang="en-US" smtClean="0"/>
              <a:pPr/>
              <a:t>25</a:t>
            </a:fld>
            <a:endParaRPr lang="en-US" smtClean="0"/>
          </a:p>
        </p:txBody>
      </p:sp>
      <p:sp>
        <p:nvSpPr>
          <p:cNvPr id="55299" name="Rectangle 2"/>
          <p:cNvSpPr>
            <a:spLocks noGrp="1" noRot="1" noChangeAspect="1" noChangeArrowheads="1" noTextEdit="1"/>
          </p:cNvSpPr>
          <p:nvPr>
            <p:ph type="sldImg"/>
          </p:nvPr>
        </p:nvSpPr>
        <p:spPr>
          <a:xfrm>
            <a:off x="1150938" y="692150"/>
            <a:ext cx="4556125" cy="3416300"/>
          </a:xfrm>
          <a:ln/>
        </p:spPr>
      </p:sp>
      <p:sp>
        <p:nvSpPr>
          <p:cNvPr id="5530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Slide Image Placeholder 1"/>
          <p:cNvSpPr>
            <a:spLocks noGrp="1" noRot="1" noChangeAspect="1"/>
          </p:cNvSpPr>
          <p:nvPr>
            <p:ph type="sldImg"/>
          </p:nvPr>
        </p:nvSpPr>
        <p:spPr bwMode="auto">
          <a:noFill/>
          <a:ln>
            <a:solidFill>
              <a:srgbClr val="000000"/>
            </a:solidFill>
            <a:miter lim="800000"/>
            <a:headEnd/>
            <a:tailEnd/>
          </a:ln>
        </p:spPr>
      </p:sp>
      <p:sp>
        <p:nvSpPr>
          <p:cNvPr id="4648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648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27E6A98-C5F1-4290-B91F-5D53B17E818B}" type="slidenum">
              <a:rPr lang="en-US">
                <a:cs typeface="Arial" charset="0"/>
              </a:rPr>
              <a:pPr fontAlgn="base">
                <a:spcBef>
                  <a:spcPct val="0"/>
                </a:spcBef>
                <a:spcAft>
                  <a:spcPct val="0"/>
                </a:spcAft>
              </a:pPr>
              <a:t>28</a:t>
            </a:fld>
            <a:endParaRPr lang="en-US">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4FF5F5-584F-4618-B603-262FAFA735C8}" type="slidenum">
              <a:rPr lang="en-US" smtClean="0"/>
              <a:pPr/>
              <a:t>29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D28E8D6D-244D-4776-B89B-6C21DB9F47AF}" type="slidenum">
              <a:rPr lang="en-US"/>
              <a:pPr/>
              <a:t>31</a:t>
            </a:fld>
            <a:endParaRPr lang="en-US"/>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xfrm>
            <a:off x="914400" y="4343400"/>
            <a:ext cx="5029200" cy="4114800"/>
          </a:xfrm>
          <a:noFill/>
          <a:ln/>
        </p:spPr>
        <p:txBody>
          <a:bodyPr/>
          <a:lstStyle/>
          <a:p>
            <a:pPr eaLnBrk="1" hangingPunct="1"/>
            <a:r>
              <a:rPr lang="en-US" smtClean="0"/>
              <a:t>Design around the table</a:t>
            </a:r>
          </a:p>
          <a:p>
            <a:pPr eaLnBrk="1" hangingPunct="1"/>
            <a:endParaRPr lang="en-US" smtClean="0"/>
          </a:p>
          <a:p>
            <a:pPr eaLnBrk="1" hangingPunct="1"/>
            <a:r>
              <a:rPr lang="en-US" smtClean="0"/>
              <a:t>Paper airplane design</a:t>
            </a:r>
          </a:p>
          <a:p>
            <a:pPr eaLnBrk="1" hangingPunct="1"/>
            <a:endParaRPr lang="en-US" smtClean="0"/>
          </a:p>
          <a:p>
            <a:pPr eaLnBrk="1" hangingPunct="1"/>
            <a:r>
              <a:rPr lang="en-US" smtClean="0"/>
              <a:t>Use different hats in the design meeting</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fld id="{7D2F96BC-5200-43CF-A0CD-EF68D30003AB}" type="slidenum">
              <a:rPr lang="en-US"/>
              <a:pPr eaLnBrk="1" hangingPunct="1"/>
              <a:t>32</a:t>
            </a:fld>
            <a:endParaRPr 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fld id="{7495D5E2-D9A4-44C7-B157-4DCA868BC9C2}" type="slidenum">
              <a:rPr lang="en-US"/>
              <a:pPr eaLnBrk="1" hangingPunct="1"/>
              <a:t>33</a:t>
            </a:fld>
            <a:endParaRPr 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fld id="{E8C55F81-B697-4529-9D29-E562A912BD95}" type="slidenum">
              <a:rPr lang="en-US"/>
              <a:pPr eaLnBrk="1" hangingPunct="1"/>
              <a:t>34</a:t>
            </a:fld>
            <a:endParaRPr 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3A41FBFF-3240-4053-A9DC-CA61438A59C9}" type="slidenum">
              <a:rPr lang="en-US" smtClean="0"/>
              <a:pPr/>
              <a:t>35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04371C45-DDC3-415C-A264-E59464F7DB12}" type="slidenum">
              <a:rPr lang="en-US"/>
              <a:pPr/>
              <a:t>36</a:t>
            </a:fld>
            <a:endParaRPr lang="en-US"/>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r>
              <a:rPr lang="en-US" smtClean="0"/>
              <a:t>Within the GM Systems Engineering function</a:t>
            </a:r>
          </a:p>
          <a:p>
            <a:pPr eaLnBrk="1" hangingPunct="1"/>
            <a:endParaRPr lang="en-US" smtClean="0"/>
          </a:p>
          <a:p>
            <a:pPr eaLnBrk="1" hangingPunct="1"/>
            <a:r>
              <a:rPr lang="en-US" smtClean="0"/>
              <a:t>Concurrent engineering, Lean / Agile manufacturing</a:t>
            </a:r>
          </a:p>
          <a:p>
            <a:pPr eaLnBrk="1" hangingPunct="1"/>
            <a:endParaRPr lang="en-US" smtClean="0"/>
          </a:p>
          <a:p>
            <a:pPr eaLnBrk="1" hangingPunct="1"/>
            <a:r>
              <a:rPr lang="en-US" smtClean="0"/>
              <a:t>Stage reviews</a:t>
            </a:r>
          </a:p>
          <a:p>
            <a:pPr eaLnBrk="1" hangingPunct="1"/>
            <a:endParaRPr lang="en-US" smtClean="0"/>
          </a:p>
          <a:p>
            <a:pPr eaLnBrk="1" hangingPunct="1"/>
            <a:r>
              <a:rPr lang="en-US" smtClean="0"/>
              <a:t>Wall Worksheet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38FC2F-BA70-4C46-BB57-0C8A2128EB9F}" type="slidenum">
              <a:rPr lang="en-US" smtClean="0"/>
              <a:pPr/>
              <a:t>4</a:t>
            </a:fld>
            <a:endParaRPr lang="en-US"/>
          </a:p>
        </p:txBody>
      </p:sp>
      <p:sp>
        <p:nvSpPr>
          <p:cNvPr id="6" name="Date Placeholder 5"/>
          <p:cNvSpPr>
            <a:spLocks noGrp="1"/>
          </p:cNvSpPr>
          <p:nvPr>
            <p:ph type="dt" idx="1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pPr eaLnBrk="1" hangingPunct="1"/>
            <a:endParaRPr lang="en-US" smtClean="0"/>
          </a:p>
        </p:txBody>
      </p:sp>
      <p:sp>
        <p:nvSpPr>
          <p:cNvPr id="122884" name="Slide Number Placeholder 3"/>
          <p:cNvSpPr>
            <a:spLocks noGrp="1"/>
          </p:cNvSpPr>
          <p:nvPr>
            <p:ph type="sldNum" sz="quarter" idx="5"/>
          </p:nvPr>
        </p:nvSpPr>
        <p:spPr>
          <a:noFill/>
        </p:spPr>
        <p:txBody>
          <a:bodyPr/>
          <a:lstStyle/>
          <a:p>
            <a:fld id="{1CAC78D6-EC09-4460-8179-96596741ECF8}" type="slidenum">
              <a:rPr lang="en-US"/>
              <a:pPr/>
              <a:t>37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B653F5B9-5BB0-4019-8A2D-5378BB09A47B}" type="slidenum">
              <a:rPr lang="en-US" sz="1200"/>
              <a:pPr eaLnBrk="1" hangingPunct="1"/>
              <a:t>38</a:t>
            </a:fld>
            <a:endParaRPr lang="en-US" sz="120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A more detailed look at the design process identifies multiple overlapping stages. The term “concurrent” is somewhat optimistic in practice. Given the vision of putting a man on Mars, there are distinct, but interdependent phases that must be addressed. The first phase is a function identification – launching, navigating, eating etc. each with their own purposes that are characterized by “quality”, “productivity”, “safety” etc. Next comes the realization of these functions through the design and construction of the appropriate hardware, software, “humanware” and “organizationware”. The process integration phase focuses on interactions, interdependencies and interfaces. Of course the advantages of concurrent engineering are particularly evident here as, for example, the human and hardware systems must be compatible. The penultimate phase of operations design really addresses the time element. In the Mars mission example it is critical that various supplies (food, water, oxygen, shelter etc.) would be on the planet before the human’s arrive. another good example is to be found in automobile production – it is one thing to design and build a car, but to produce 1000 cars a day presents altogether new operational challenges, not the least of which is just in time materials delivery. Finally there is operations implementation, which has its own local objectives and its contribution to the next mission.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3EF1BF99-AC5B-4FA2-9995-495A6D1061D4}" type="slidenum">
              <a:rPr lang="en-US" smtClean="0"/>
              <a:pPr/>
              <a:t>39</a:t>
            </a:fld>
            <a:endParaRPr lang="en-US"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C28965D-BBC0-4E3F-88AD-F66D206B641E}" type="slidenum">
              <a:rPr lang="en-US" altLang="en-US"/>
              <a:pPr fontAlgn="base">
                <a:spcBef>
                  <a:spcPct val="0"/>
                </a:spcBef>
                <a:spcAft>
                  <a:spcPct val="0"/>
                </a:spcAft>
              </a:pPr>
              <a:t>44</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22F8B72-7F2E-4172-91FE-9EF8015FC7F4}" type="slidenum">
              <a:rPr lang="en-US" altLang="en-US"/>
              <a:pPr fontAlgn="base">
                <a:spcBef>
                  <a:spcPct val="0"/>
                </a:spcBef>
                <a:spcAft>
                  <a:spcPct val="0"/>
                </a:spcAft>
              </a:pPr>
              <a:t>45</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F3CD5046-81C3-4D77-BAF0-8A29F3409F21}" type="slidenum">
              <a:rPr lang="en-US" altLang="en-US"/>
              <a:pPr fontAlgn="base">
                <a:spcBef>
                  <a:spcPct val="0"/>
                </a:spcBef>
                <a:spcAft>
                  <a:spcPct val="0"/>
                </a:spcAft>
              </a:pPr>
              <a:t>46</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DC9C153-B72F-4D49-A0A1-3F213F9DC869}" type="slidenum">
              <a:rPr lang="en-US" altLang="en-US"/>
              <a:pPr fontAlgn="base">
                <a:spcBef>
                  <a:spcPct val="0"/>
                </a:spcBef>
                <a:spcAft>
                  <a:spcPct val="0"/>
                </a:spcAft>
              </a:pPr>
              <a:t>47</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B8C391C-5431-43F6-A042-1F768218D405}" type="slidenum">
              <a:rPr lang="en-US" altLang="en-US"/>
              <a:pPr fontAlgn="base">
                <a:spcBef>
                  <a:spcPct val="0"/>
                </a:spcBef>
                <a:spcAft>
                  <a:spcPct val="0"/>
                </a:spcAft>
              </a:pPr>
              <a:t>48</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E6F83AFE-12FB-4900-9358-BF8D52ABF070}" type="slidenum">
              <a:rPr lang="en-US" altLang="en-US"/>
              <a:pPr fontAlgn="base">
                <a:spcBef>
                  <a:spcPct val="0"/>
                </a:spcBef>
                <a:spcAft>
                  <a:spcPct val="0"/>
                </a:spcAft>
              </a:pPr>
              <a:t>49</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ECF540C-BE88-4B31-815C-686D7F26A342}" type="slidenum">
              <a:rPr lang="en-US" altLang="en-US"/>
              <a:pPr fontAlgn="base">
                <a:spcBef>
                  <a:spcPct val="0"/>
                </a:spcBef>
                <a:spcAft>
                  <a:spcPct val="0"/>
                </a:spcAft>
              </a:pPr>
              <a:t>50</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41FBFF-3240-4053-A9DC-CA61438A59C9}" type="slidenum">
              <a:rPr lang="en-US" smtClean="0"/>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pPr eaLnBrk="1" hangingPunct="1"/>
            <a:endParaRPr lang="en-US" smtClean="0"/>
          </a:p>
        </p:txBody>
      </p:sp>
      <p:sp>
        <p:nvSpPr>
          <p:cNvPr id="121860" name="Slide Number Placeholder 3"/>
          <p:cNvSpPr>
            <a:spLocks noGrp="1"/>
          </p:cNvSpPr>
          <p:nvPr>
            <p:ph type="sldNum" sz="quarter" idx="5"/>
          </p:nvPr>
        </p:nvSpPr>
        <p:spPr>
          <a:noFill/>
        </p:spPr>
        <p:txBody>
          <a:bodyPr/>
          <a:lstStyle/>
          <a:p>
            <a:fld id="{E9C7C2EF-755F-4700-A108-C9A8BC28C599}" type="slidenum">
              <a:rPr lang="en-US"/>
              <a:pPr/>
              <a:t>56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fld id="{1F7825F0-DB08-4568-8BC6-6BD94A4BE1F3}" type="slidenum">
              <a:rPr lang="en-US" altLang="en-US" sz="1200" smtClean="0"/>
              <a:pPr eaLnBrk="1" hangingPunct="1"/>
              <a:t>59</a:t>
            </a:fld>
            <a:endParaRPr lang="en-US" altLang="en-US" sz="1200"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This sample fault tree demonstrates the multiple contributions process safety of task assignment, hazardous conditions, trained, untrained and incapacitated crew members and the availability of technology (radar, intercom) to extend human capabilities to detect and evaluate hazards.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8401E171-BBD1-47C4-99D4-A73D8C7C1C41}" type="slidenum">
              <a:rPr lang="en-US"/>
              <a:pPr/>
              <a:t>61</a:t>
            </a:fld>
            <a:endParaRPr lang="en-US"/>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r>
              <a:rPr lang="en-US" smtClean="0"/>
              <a:t>Methods</a:t>
            </a:r>
          </a:p>
          <a:p>
            <a:pPr eaLnBrk="1" hangingPunct="1"/>
            <a:r>
              <a:rPr lang="en-US" smtClean="0"/>
              <a:t>Focus groups</a:t>
            </a:r>
          </a:p>
          <a:p>
            <a:pPr eaLnBrk="1" hangingPunct="1"/>
            <a:r>
              <a:rPr lang="en-US" smtClean="0"/>
              <a:t>Formal experimentation</a:t>
            </a:r>
          </a:p>
          <a:p>
            <a:pPr eaLnBrk="1" hangingPunct="1"/>
            <a:r>
              <a:rPr lang="en-US" smtClean="0"/>
              <a:t>Clinics</a:t>
            </a:r>
          </a:p>
          <a:p>
            <a:pPr eaLnBrk="1" hangingPunct="1"/>
            <a:r>
              <a:rPr lang="en-US" smtClean="0"/>
              <a:t>Traditional HF rules based analysis</a:t>
            </a:r>
          </a:p>
          <a:p>
            <a:pPr eaLnBrk="1" hangingPunct="1"/>
            <a:endParaRPr lang="en-US" smtClean="0"/>
          </a:p>
          <a:p>
            <a:pPr eaLnBrk="1" hangingPunct="1"/>
            <a:r>
              <a:rPr lang="en-US" smtClean="0"/>
              <a:t>Mock ups</a:t>
            </a:r>
          </a:p>
          <a:p>
            <a:pPr eaLnBrk="1" hangingPunct="1"/>
            <a:endParaRPr lang="en-US" smtClean="0"/>
          </a:p>
          <a:p>
            <a:pPr eaLnBrk="1" hangingPunct="1"/>
            <a:r>
              <a:rPr lang="en-US" smtClean="0"/>
              <a:t>Comparative vehicle analysis</a:t>
            </a:r>
          </a:p>
          <a:p>
            <a:pPr eaLnBrk="1" hangingPunct="1"/>
            <a:endParaRPr lang="en-US" smtClean="0"/>
          </a:p>
          <a:p>
            <a:pPr eaLnBrk="1" hangingPunct="1"/>
            <a:r>
              <a:rPr lang="en-US" smtClean="0"/>
              <a:t>Many universities</a:t>
            </a:r>
          </a:p>
          <a:p>
            <a:pPr eaLnBrk="1" hangingPunct="1"/>
            <a:endParaRPr lang="en-US" smtClean="0"/>
          </a:p>
          <a:p>
            <a:pPr eaLnBrk="1" hangingPunct="1"/>
            <a:r>
              <a:rPr lang="en-US" smtClean="0"/>
              <a:t>Many engineers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pPr eaLnBrk="1" hangingPunct="1"/>
            <a:endParaRPr lang="en-US" smtClean="0"/>
          </a:p>
        </p:txBody>
      </p:sp>
      <p:sp>
        <p:nvSpPr>
          <p:cNvPr id="105476" name="Slide Number Placeholder 3"/>
          <p:cNvSpPr>
            <a:spLocks noGrp="1"/>
          </p:cNvSpPr>
          <p:nvPr>
            <p:ph type="sldNum" sz="quarter" idx="5"/>
          </p:nvPr>
        </p:nvSpPr>
        <p:spPr>
          <a:noFill/>
        </p:spPr>
        <p:txBody>
          <a:bodyPr/>
          <a:lstStyle/>
          <a:p>
            <a:fld id="{99ED4059-82D2-4874-9124-C20F7C43E9D6}" type="slidenum">
              <a:rPr lang="en-US"/>
              <a:pPr/>
              <a:t>72</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pPr eaLnBrk="1" hangingPunct="1"/>
            <a:endParaRPr lang="en-US" smtClean="0"/>
          </a:p>
        </p:txBody>
      </p:sp>
      <p:sp>
        <p:nvSpPr>
          <p:cNvPr id="107524" name="Slide Number Placeholder 3"/>
          <p:cNvSpPr>
            <a:spLocks noGrp="1"/>
          </p:cNvSpPr>
          <p:nvPr>
            <p:ph type="sldNum" sz="quarter" idx="5"/>
          </p:nvPr>
        </p:nvSpPr>
        <p:spPr>
          <a:noFill/>
        </p:spPr>
        <p:txBody>
          <a:bodyPr/>
          <a:lstStyle/>
          <a:p>
            <a:fld id="{16394C02-636B-4666-9DB9-81A30776CD76}" type="slidenum">
              <a:rPr lang="en-US"/>
              <a:pPr/>
              <a:t>73</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bwMode="auto">
          <a:noFill/>
          <a:ln>
            <a:solidFill>
              <a:srgbClr val="000000"/>
            </a:solidFill>
            <a:miter lim="800000"/>
            <a:headEnd/>
            <a:tailEnd/>
          </a:ln>
        </p:spPr>
      </p:sp>
      <p:sp>
        <p:nvSpPr>
          <p:cNvPr id="3747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74788" name="Slide Number Placeholder 3"/>
          <p:cNvSpPr>
            <a:spLocks noGrp="1"/>
          </p:cNvSpPr>
          <p:nvPr>
            <p:ph type="sldNum" sz="quarter" idx="5"/>
          </p:nvPr>
        </p:nvSpPr>
        <p:spPr bwMode="auto">
          <a:noFill/>
          <a:ln>
            <a:miter lim="800000"/>
            <a:headEnd/>
            <a:tailEnd/>
          </a:ln>
        </p:spPr>
        <p:txBody>
          <a:bodyPr/>
          <a:lstStyle/>
          <a:p>
            <a:fld id="{F2C9CD8C-3085-4E97-99F8-77ED31FBBEDF}" type="slidenum">
              <a:rPr lang="en-US" smtClean="0"/>
              <a:pPr/>
              <a:t>87</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bwMode="auto">
          <a:noFill/>
          <a:ln>
            <a:solidFill>
              <a:srgbClr val="000000"/>
            </a:solidFill>
            <a:miter lim="800000"/>
            <a:headEnd/>
            <a:tailEnd/>
          </a:ln>
        </p:spPr>
      </p:sp>
      <p:sp>
        <p:nvSpPr>
          <p:cNvPr id="3205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20516" name="Slide Number Placeholder 3"/>
          <p:cNvSpPr>
            <a:spLocks noGrp="1"/>
          </p:cNvSpPr>
          <p:nvPr>
            <p:ph type="sldNum" sz="quarter" idx="5"/>
          </p:nvPr>
        </p:nvSpPr>
        <p:spPr bwMode="auto">
          <a:noFill/>
          <a:ln>
            <a:miter lim="800000"/>
            <a:headEnd/>
            <a:tailEnd/>
          </a:ln>
        </p:spPr>
        <p:txBody>
          <a:bodyPr/>
          <a:lstStyle/>
          <a:p>
            <a:fld id="{0A94B7AC-30C5-4EC5-8F59-3BCDE962D079}" type="slidenum">
              <a:rPr lang="en-US" smtClean="0"/>
              <a:pPr/>
              <a:t>88</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bwMode="auto">
          <a:noFill/>
          <a:ln>
            <a:solidFill>
              <a:srgbClr val="000000"/>
            </a:solidFill>
            <a:miter lim="800000"/>
            <a:headEnd/>
            <a:tailEnd/>
          </a:ln>
        </p:spPr>
      </p:sp>
      <p:sp>
        <p:nvSpPr>
          <p:cNvPr id="319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19492" name="Slide Number Placeholder 3"/>
          <p:cNvSpPr>
            <a:spLocks noGrp="1"/>
          </p:cNvSpPr>
          <p:nvPr>
            <p:ph type="sldNum" sz="quarter" idx="5"/>
          </p:nvPr>
        </p:nvSpPr>
        <p:spPr bwMode="auto">
          <a:noFill/>
          <a:ln>
            <a:miter lim="800000"/>
            <a:headEnd/>
            <a:tailEnd/>
          </a:ln>
        </p:spPr>
        <p:txBody>
          <a:bodyPr/>
          <a:lstStyle/>
          <a:p>
            <a:fld id="{79250A7F-2555-4C8E-A6DC-F489C8CA0424}" type="slidenum">
              <a:rPr lang="en-US" smtClean="0"/>
              <a:pPr/>
              <a:t>89</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pPr eaLnBrk="1" hangingPunct="1"/>
            <a:endParaRPr lang="en-US" smtClean="0"/>
          </a:p>
        </p:txBody>
      </p:sp>
      <p:sp>
        <p:nvSpPr>
          <p:cNvPr id="128004" name="Slide Number Placeholder 3"/>
          <p:cNvSpPr>
            <a:spLocks noGrp="1"/>
          </p:cNvSpPr>
          <p:nvPr>
            <p:ph type="sldNum" sz="quarter" idx="5"/>
          </p:nvPr>
        </p:nvSpPr>
        <p:spPr>
          <a:noFill/>
        </p:spPr>
        <p:txBody>
          <a:bodyPr/>
          <a:lstStyle/>
          <a:p>
            <a:fld id="{9D0BB40F-43C8-4483-8B0D-2B43176CC06A}" type="slidenum">
              <a:rPr lang="en-US"/>
              <a:pPr/>
              <a:t>94</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fld id="{37E89B69-883D-4030-BDFA-D78F05A428A2}" type="slidenum">
              <a:rPr lang="en-US"/>
              <a:pPr eaLnBrk="1" hangingPunct="1"/>
              <a:t>96</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1B07C31E-5C85-4334-B96B-B1D2AAF76358}" type="slidenum">
              <a:rPr lang="en-US"/>
              <a:pPr/>
              <a:t>9</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r>
              <a:rPr lang="en-US" smtClean="0"/>
              <a:t>More definitions</a:t>
            </a:r>
          </a:p>
          <a:p>
            <a:pPr eaLnBrk="1" hangingPunct="1"/>
            <a:endParaRPr lang="en-US" smtClean="0"/>
          </a:p>
          <a:p>
            <a:pPr eaLnBrk="1" hangingPunct="1"/>
            <a:r>
              <a:rPr lang="en-US" smtClean="0"/>
              <a:t>We can expand the use of grammatical concepts beyond nouns, adjectives, verb and adverbs to things that describe context – on, at, in, after, before. We can also use different kinds of quantitative and qualitative adjectives and adverbs. We can define interactions by the use of Boolean concepts – and, or, not and, not or etc.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E142D810-D9F4-4C29-A753-07440CD2034C}" type="slidenum">
              <a:rPr lang="en-US"/>
              <a:pPr/>
              <a:t>10</a:t>
            </a:fld>
            <a:endParaRPr 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AB05985-616A-4AC1-A07B-A5ADB1496A48}" type="slidenum">
              <a:rPr lang="en-US" smtClean="0"/>
              <a:pPr/>
              <a:t>15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fld id="{1F7825F0-DB08-4568-8BC6-6BD94A4BE1F3}" type="slidenum">
              <a:rPr lang="en-US" altLang="en-US" sz="1200" smtClean="0"/>
              <a:pPr eaLnBrk="1" hangingPunct="1"/>
              <a:t>19</a:t>
            </a:fld>
            <a:endParaRPr lang="en-US" altLang="en-US" sz="1200"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This sample fault tree demonstrates the multiple contributions process safety of task assignment, hazardous conditions, trained, untrained and incapacitated crew members and the availability of technology (radar, intercom) to extend human capabilities to detect and evaluate hazards.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E8988BD-F507-4491-8BC2-5E24BAEC3BE1}" type="slidenum">
              <a:rPr lang="en-US" smtClean="0"/>
              <a:pPr/>
              <a:t>20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bwMode="auto">
          <a:noFill/>
          <a:ln>
            <a:miter lim="800000"/>
            <a:headEnd/>
            <a:tailEnd/>
          </a:ln>
        </p:spPr>
        <p:txBody>
          <a:bodyPr/>
          <a:lstStyle/>
          <a:p>
            <a:fld id="{AD9AE4A3-24DF-4DD6-B1CD-B166A468C3B2}" type="slidenum">
              <a:rPr lang="en-US" smtClean="0"/>
              <a:pPr/>
              <a:t>21</a:t>
            </a:fld>
            <a:endParaRPr lang="en-US" smtClean="0"/>
          </a:p>
        </p:txBody>
      </p:sp>
      <p:sp>
        <p:nvSpPr>
          <p:cNvPr id="3502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021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lumMod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25B070-5A02-45FE-BA87-FA3A306401A0}" type="datetimeFigureOut">
              <a:rPr lang="en-US" smtClean="0"/>
              <a:t>3/13/17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D71CA-7090-4796-86C0-FD22471DF09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25B070-5A02-45FE-BA87-FA3A306401A0}" type="datetimeFigureOut">
              <a:rPr lang="en-US" smtClean="0"/>
              <a:t>3/13/17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D71CA-7090-4796-86C0-FD22471DF09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25B070-5A02-45FE-BA87-FA3A306401A0}" type="datetimeFigureOut">
              <a:rPr lang="en-US" smtClean="0"/>
              <a:t>3/13/17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D71CA-7090-4796-86C0-FD22471DF09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25B070-5A02-45FE-BA87-FA3A306401A0}" type="datetimeFigureOut">
              <a:rPr lang="en-US" smtClean="0"/>
              <a:t>3/13/17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D71CA-7090-4796-86C0-FD22471DF09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lumMod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25B070-5A02-45FE-BA87-FA3A306401A0}" type="datetimeFigureOut">
              <a:rPr lang="en-US" smtClean="0"/>
              <a:t>3/13/17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D71CA-7090-4796-86C0-FD22471DF09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25B070-5A02-45FE-BA87-FA3A306401A0}" type="datetimeFigureOut">
              <a:rPr lang="en-US" smtClean="0"/>
              <a:t>3/13/17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AD71CA-7090-4796-86C0-FD22471DF09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48224" y="1812927"/>
            <a:ext cx="313249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01474" y="1812927"/>
            <a:ext cx="313308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25B070-5A02-45FE-BA87-FA3A306401A0}" type="datetimeFigureOut">
              <a:rPr lang="en-US" smtClean="0"/>
              <a:t>3/13/17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AD71CA-7090-4796-86C0-FD22471DF09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25B070-5A02-45FE-BA87-FA3A306401A0}" type="datetimeFigureOut">
              <a:rPr lang="en-US" smtClean="0"/>
              <a:t>3/13/17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AD71CA-7090-4796-86C0-FD22471DF09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25B070-5A02-45FE-BA87-FA3A306401A0}" type="datetimeFigureOut">
              <a:rPr lang="en-US" smtClean="0"/>
              <a:t>3/13/17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AD71CA-7090-4796-86C0-FD22471DF09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25B070-5A02-45FE-BA87-FA3A306401A0}" type="datetimeFigureOut">
              <a:rPr lang="en-US" smtClean="0"/>
              <a:t>3/13/17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AD71CA-7090-4796-86C0-FD22471DF09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25B070-5A02-45FE-BA87-FA3A306401A0}" type="datetimeFigureOut">
              <a:rPr lang="en-US" smtClean="0"/>
              <a:t>3/13/17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AD71CA-7090-4796-86C0-FD22471DF096}" type="slidenum">
              <a:rPr lang="en-US" smtClean="0"/>
              <a:t>‹#›</a:t>
            </a:fld>
            <a:endParaRPr lang="en-US"/>
          </a:p>
        </p:txBody>
      </p:sp>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p>
            <a:r>
              <a:rPr lang="en-US" smtClean="0"/>
              <a:t>Click icon to add picture</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19" name="Group 218"/>
          <p:cNvGrpSpPr/>
          <p:nvPr/>
        </p:nvGrpSpPr>
        <p:grpSpPr>
          <a:xfrm>
            <a:off x="6558164" y="66319"/>
            <a:ext cx="2575511" cy="6797067"/>
            <a:chOff x="6558164" y="66319"/>
            <a:chExt cx="2575511" cy="6797067"/>
          </a:xfrm>
        </p:grpSpPr>
        <p:grpSp>
          <p:nvGrpSpPr>
            <p:cNvPr id="220" name="Group 62"/>
            <p:cNvGrpSpPr/>
            <p:nvPr/>
          </p:nvGrpSpPr>
          <p:grpSpPr>
            <a:xfrm>
              <a:off x="6924386" y="66319"/>
              <a:ext cx="2173634" cy="6673398"/>
              <a:chOff x="6924386" y="66319"/>
              <a:chExt cx="2173634" cy="6673398"/>
            </a:xfrm>
          </p:grpSpPr>
          <p:grpSp>
            <p:nvGrpSpPr>
              <p:cNvPr id="224" name="Group 44"/>
              <p:cNvGrpSpPr/>
              <p:nvPr/>
            </p:nvGrpSpPr>
            <p:grpSpPr>
              <a:xfrm>
                <a:off x="6924386" y="66319"/>
                <a:ext cx="2066032" cy="6673398"/>
                <a:chOff x="6924386" y="66319"/>
                <a:chExt cx="2066032" cy="6673398"/>
              </a:xfrm>
            </p:grpSpPr>
            <p:sp>
              <p:nvSpPr>
                <p:cNvPr id="234" name="Freeform 233"/>
                <p:cNvSpPr>
                  <a:spLocks noChangeAspect="1" noEditPoints="1"/>
                </p:cNvSpPr>
                <p:nvPr/>
              </p:nvSpPr>
              <p:spPr bwMode="auto">
                <a:xfrm rot="879737">
                  <a:off x="7130233" y="66319"/>
                  <a:ext cx="609204" cy="662248"/>
                </a:xfrm>
                <a:custGeom>
                  <a:avLst/>
                  <a:gdLst>
                    <a:gd name="T0" fmla="*/ 748 w 758"/>
                    <a:gd name="T1" fmla="*/ 508 h 824"/>
                    <a:gd name="T2" fmla="*/ 550 w 758"/>
                    <a:gd name="T3" fmla="*/ 490 h 824"/>
                    <a:gd name="T4" fmla="*/ 512 w 758"/>
                    <a:gd name="T5" fmla="*/ 448 h 824"/>
                    <a:gd name="T6" fmla="*/ 500 w 758"/>
                    <a:gd name="T7" fmla="*/ 408 h 824"/>
                    <a:gd name="T8" fmla="*/ 550 w 758"/>
                    <a:gd name="T9" fmla="*/ 334 h 824"/>
                    <a:gd name="T10" fmla="*/ 744 w 758"/>
                    <a:gd name="T11" fmla="*/ 324 h 824"/>
                    <a:gd name="T12" fmla="*/ 700 w 758"/>
                    <a:gd name="T13" fmla="*/ 246 h 824"/>
                    <a:gd name="T14" fmla="*/ 728 w 758"/>
                    <a:gd name="T15" fmla="*/ 196 h 824"/>
                    <a:gd name="T16" fmla="*/ 620 w 758"/>
                    <a:gd name="T17" fmla="*/ 248 h 824"/>
                    <a:gd name="T18" fmla="*/ 534 w 758"/>
                    <a:gd name="T19" fmla="*/ 306 h 824"/>
                    <a:gd name="T20" fmla="*/ 482 w 758"/>
                    <a:gd name="T21" fmla="*/ 314 h 824"/>
                    <a:gd name="T22" fmla="*/ 456 w 758"/>
                    <a:gd name="T23" fmla="*/ 310 h 824"/>
                    <a:gd name="T24" fmla="*/ 410 w 758"/>
                    <a:gd name="T25" fmla="*/ 268 h 824"/>
                    <a:gd name="T26" fmla="*/ 396 w 758"/>
                    <a:gd name="T27" fmla="*/ 202 h 824"/>
                    <a:gd name="T28" fmla="*/ 396 w 758"/>
                    <a:gd name="T29" fmla="*/ 66 h 824"/>
                    <a:gd name="T30" fmla="*/ 388 w 758"/>
                    <a:gd name="T31" fmla="*/ 0 h 824"/>
                    <a:gd name="T32" fmla="*/ 310 w 758"/>
                    <a:gd name="T33" fmla="*/ 16 h 824"/>
                    <a:gd name="T34" fmla="*/ 360 w 758"/>
                    <a:gd name="T35" fmla="*/ 144 h 824"/>
                    <a:gd name="T36" fmla="*/ 358 w 758"/>
                    <a:gd name="T37" fmla="*/ 230 h 824"/>
                    <a:gd name="T38" fmla="*/ 320 w 758"/>
                    <a:gd name="T39" fmla="*/ 306 h 824"/>
                    <a:gd name="T40" fmla="*/ 280 w 758"/>
                    <a:gd name="T41" fmla="*/ 314 h 824"/>
                    <a:gd name="T42" fmla="*/ 224 w 758"/>
                    <a:gd name="T43" fmla="*/ 304 h 824"/>
                    <a:gd name="T44" fmla="*/ 136 w 758"/>
                    <a:gd name="T45" fmla="*/ 250 h 824"/>
                    <a:gd name="T46" fmla="*/ 30 w 758"/>
                    <a:gd name="T47" fmla="*/ 198 h 824"/>
                    <a:gd name="T48" fmla="*/ 0 w 758"/>
                    <a:gd name="T49" fmla="*/ 264 h 824"/>
                    <a:gd name="T50" fmla="*/ 138 w 758"/>
                    <a:gd name="T51" fmla="*/ 296 h 824"/>
                    <a:gd name="T52" fmla="*/ 208 w 758"/>
                    <a:gd name="T53" fmla="*/ 334 h 824"/>
                    <a:gd name="T54" fmla="*/ 258 w 758"/>
                    <a:gd name="T55" fmla="*/ 408 h 824"/>
                    <a:gd name="T56" fmla="*/ 246 w 758"/>
                    <a:gd name="T57" fmla="*/ 448 h 824"/>
                    <a:gd name="T58" fmla="*/ 210 w 758"/>
                    <a:gd name="T59" fmla="*/ 492 h 824"/>
                    <a:gd name="T60" fmla="*/ 118 w 758"/>
                    <a:gd name="T61" fmla="*/ 540 h 824"/>
                    <a:gd name="T62" fmla="*/ 38 w 758"/>
                    <a:gd name="T63" fmla="*/ 592 h 824"/>
                    <a:gd name="T64" fmla="*/ 76 w 758"/>
                    <a:gd name="T65" fmla="*/ 608 h 824"/>
                    <a:gd name="T66" fmla="*/ 122 w 758"/>
                    <a:gd name="T67" fmla="*/ 686 h 824"/>
                    <a:gd name="T68" fmla="*/ 228 w 758"/>
                    <a:gd name="T69" fmla="*/ 520 h 824"/>
                    <a:gd name="T70" fmla="*/ 282 w 758"/>
                    <a:gd name="T71" fmla="*/ 508 h 824"/>
                    <a:gd name="T72" fmla="*/ 334 w 758"/>
                    <a:gd name="T73" fmla="*/ 528 h 824"/>
                    <a:gd name="T74" fmla="*/ 362 w 758"/>
                    <a:gd name="T75" fmla="*/ 598 h 824"/>
                    <a:gd name="T76" fmla="*/ 280 w 758"/>
                    <a:gd name="T77" fmla="*/ 778 h 824"/>
                    <a:gd name="T78" fmla="*/ 362 w 758"/>
                    <a:gd name="T79" fmla="*/ 772 h 824"/>
                    <a:gd name="T80" fmla="*/ 396 w 758"/>
                    <a:gd name="T81" fmla="*/ 796 h 824"/>
                    <a:gd name="T82" fmla="*/ 480 w 758"/>
                    <a:gd name="T83" fmla="*/ 778 h 824"/>
                    <a:gd name="T84" fmla="*/ 396 w 758"/>
                    <a:gd name="T85" fmla="*/ 600 h 824"/>
                    <a:gd name="T86" fmla="*/ 414 w 758"/>
                    <a:gd name="T87" fmla="*/ 546 h 824"/>
                    <a:gd name="T88" fmla="*/ 466 w 758"/>
                    <a:gd name="T89" fmla="*/ 508 h 824"/>
                    <a:gd name="T90" fmla="*/ 522 w 758"/>
                    <a:gd name="T91" fmla="*/ 520 h 824"/>
                    <a:gd name="T92" fmla="*/ 602 w 758"/>
                    <a:gd name="T93" fmla="*/ 562 h 824"/>
                    <a:gd name="T94" fmla="*/ 698 w 758"/>
                    <a:gd name="T95" fmla="*/ 664 h 824"/>
                    <a:gd name="T96" fmla="*/ 740 w 758"/>
                    <a:gd name="T97" fmla="*/ 606 h 824"/>
                    <a:gd name="T98" fmla="*/ 324 w 758"/>
                    <a:gd name="T99" fmla="*/ 398 h 824"/>
                    <a:gd name="T100" fmla="*/ 340 w 758"/>
                    <a:gd name="T101" fmla="*/ 452 h 824"/>
                    <a:gd name="T102" fmla="*/ 360 w 758"/>
                    <a:gd name="T103" fmla="*/ 380 h 824"/>
                    <a:gd name="T104" fmla="*/ 414 w 758"/>
                    <a:gd name="T105" fmla="*/ 352 h 824"/>
                    <a:gd name="T106" fmla="*/ 414 w 758"/>
                    <a:gd name="T107" fmla="*/ 472 h 824"/>
                    <a:gd name="T108" fmla="*/ 434 w 758"/>
                    <a:gd name="T109" fmla="*/ 424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58" h="824">
                      <a:moveTo>
                        <a:pt x="700" y="576"/>
                      </a:moveTo>
                      <a:lnTo>
                        <a:pt x="758" y="558"/>
                      </a:lnTo>
                      <a:lnTo>
                        <a:pt x="756" y="548"/>
                      </a:lnTo>
                      <a:lnTo>
                        <a:pt x="686" y="566"/>
                      </a:lnTo>
                      <a:lnTo>
                        <a:pt x="686" y="566"/>
                      </a:lnTo>
                      <a:lnTo>
                        <a:pt x="640" y="538"/>
                      </a:lnTo>
                      <a:lnTo>
                        <a:pt x="748" y="508"/>
                      </a:lnTo>
                      <a:lnTo>
                        <a:pt x="746" y="496"/>
                      </a:lnTo>
                      <a:lnTo>
                        <a:pt x="620" y="528"/>
                      </a:lnTo>
                      <a:lnTo>
                        <a:pt x="620" y="528"/>
                      </a:lnTo>
                      <a:lnTo>
                        <a:pt x="568" y="502"/>
                      </a:lnTo>
                      <a:lnTo>
                        <a:pt x="568" y="502"/>
                      </a:lnTo>
                      <a:lnTo>
                        <a:pt x="550" y="492"/>
                      </a:lnTo>
                      <a:lnTo>
                        <a:pt x="550" y="490"/>
                      </a:lnTo>
                      <a:lnTo>
                        <a:pt x="550" y="490"/>
                      </a:lnTo>
                      <a:lnTo>
                        <a:pt x="550" y="488"/>
                      </a:lnTo>
                      <a:lnTo>
                        <a:pt x="546" y="484"/>
                      </a:lnTo>
                      <a:lnTo>
                        <a:pt x="518" y="456"/>
                      </a:lnTo>
                      <a:lnTo>
                        <a:pt x="518" y="456"/>
                      </a:lnTo>
                      <a:lnTo>
                        <a:pt x="512" y="448"/>
                      </a:lnTo>
                      <a:lnTo>
                        <a:pt x="512" y="448"/>
                      </a:lnTo>
                      <a:lnTo>
                        <a:pt x="504" y="432"/>
                      </a:lnTo>
                      <a:lnTo>
                        <a:pt x="500" y="414"/>
                      </a:lnTo>
                      <a:lnTo>
                        <a:pt x="500" y="414"/>
                      </a:lnTo>
                      <a:lnTo>
                        <a:pt x="500" y="412"/>
                      </a:lnTo>
                      <a:lnTo>
                        <a:pt x="500" y="412"/>
                      </a:lnTo>
                      <a:lnTo>
                        <a:pt x="500" y="408"/>
                      </a:lnTo>
                      <a:lnTo>
                        <a:pt x="500" y="408"/>
                      </a:lnTo>
                      <a:lnTo>
                        <a:pt x="504" y="392"/>
                      </a:lnTo>
                      <a:lnTo>
                        <a:pt x="512" y="374"/>
                      </a:lnTo>
                      <a:lnTo>
                        <a:pt x="512" y="374"/>
                      </a:lnTo>
                      <a:lnTo>
                        <a:pt x="518" y="366"/>
                      </a:lnTo>
                      <a:lnTo>
                        <a:pt x="518" y="366"/>
                      </a:lnTo>
                      <a:lnTo>
                        <a:pt x="546" y="340"/>
                      </a:lnTo>
                      <a:lnTo>
                        <a:pt x="550" y="334"/>
                      </a:lnTo>
                      <a:lnTo>
                        <a:pt x="550" y="332"/>
                      </a:lnTo>
                      <a:lnTo>
                        <a:pt x="548" y="330"/>
                      </a:lnTo>
                      <a:lnTo>
                        <a:pt x="548" y="330"/>
                      </a:lnTo>
                      <a:lnTo>
                        <a:pt x="568" y="320"/>
                      </a:lnTo>
                      <a:lnTo>
                        <a:pt x="568" y="320"/>
                      </a:lnTo>
                      <a:lnTo>
                        <a:pt x="620" y="294"/>
                      </a:lnTo>
                      <a:lnTo>
                        <a:pt x="744" y="324"/>
                      </a:lnTo>
                      <a:lnTo>
                        <a:pt x="746" y="312"/>
                      </a:lnTo>
                      <a:lnTo>
                        <a:pt x="640" y="282"/>
                      </a:lnTo>
                      <a:lnTo>
                        <a:pt x="640" y="282"/>
                      </a:lnTo>
                      <a:lnTo>
                        <a:pt x="686" y="254"/>
                      </a:lnTo>
                      <a:lnTo>
                        <a:pt x="754" y="272"/>
                      </a:lnTo>
                      <a:lnTo>
                        <a:pt x="758" y="262"/>
                      </a:lnTo>
                      <a:lnTo>
                        <a:pt x="700" y="246"/>
                      </a:lnTo>
                      <a:lnTo>
                        <a:pt x="700" y="246"/>
                      </a:lnTo>
                      <a:lnTo>
                        <a:pt x="720" y="230"/>
                      </a:lnTo>
                      <a:lnTo>
                        <a:pt x="740" y="216"/>
                      </a:lnTo>
                      <a:lnTo>
                        <a:pt x="742" y="214"/>
                      </a:lnTo>
                      <a:lnTo>
                        <a:pt x="732" y="196"/>
                      </a:lnTo>
                      <a:lnTo>
                        <a:pt x="728" y="196"/>
                      </a:lnTo>
                      <a:lnTo>
                        <a:pt x="728" y="196"/>
                      </a:lnTo>
                      <a:lnTo>
                        <a:pt x="704" y="206"/>
                      </a:lnTo>
                      <a:lnTo>
                        <a:pt x="682" y="216"/>
                      </a:lnTo>
                      <a:lnTo>
                        <a:pt x="696" y="156"/>
                      </a:lnTo>
                      <a:lnTo>
                        <a:pt x="686" y="154"/>
                      </a:lnTo>
                      <a:lnTo>
                        <a:pt x="666" y="222"/>
                      </a:lnTo>
                      <a:lnTo>
                        <a:pt x="666" y="222"/>
                      </a:lnTo>
                      <a:lnTo>
                        <a:pt x="620" y="248"/>
                      </a:lnTo>
                      <a:lnTo>
                        <a:pt x="646" y="140"/>
                      </a:lnTo>
                      <a:lnTo>
                        <a:pt x="636" y="136"/>
                      </a:lnTo>
                      <a:lnTo>
                        <a:pt x="600" y="260"/>
                      </a:lnTo>
                      <a:lnTo>
                        <a:pt x="600" y="260"/>
                      </a:lnTo>
                      <a:lnTo>
                        <a:pt x="552" y="292"/>
                      </a:lnTo>
                      <a:lnTo>
                        <a:pt x="552" y="292"/>
                      </a:lnTo>
                      <a:lnTo>
                        <a:pt x="534" y="306"/>
                      </a:lnTo>
                      <a:lnTo>
                        <a:pt x="532" y="304"/>
                      </a:lnTo>
                      <a:lnTo>
                        <a:pt x="530" y="304"/>
                      </a:lnTo>
                      <a:lnTo>
                        <a:pt x="530" y="304"/>
                      </a:lnTo>
                      <a:lnTo>
                        <a:pt x="522" y="304"/>
                      </a:lnTo>
                      <a:lnTo>
                        <a:pt x="488" y="314"/>
                      </a:lnTo>
                      <a:lnTo>
                        <a:pt x="488" y="314"/>
                      </a:lnTo>
                      <a:lnTo>
                        <a:pt x="482" y="314"/>
                      </a:lnTo>
                      <a:lnTo>
                        <a:pt x="478" y="314"/>
                      </a:lnTo>
                      <a:lnTo>
                        <a:pt x="478" y="314"/>
                      </a:lnTo>
                      <a:lnTo>
                        <a:pt x="476" y="312"/>
                      </a:lnTo>
                      <a:lnTo>
                        <a:pt x="476" y="312"/>
                      </a:lnTo>
                      <a:lnTo>
                        <a:pt x="476" y="312"/>
                      </a:lnTo>
                      <a:lnTo>
                        <a:pt x="476" y="312"/>
                      </a:lnTo>
                      <a:lnTo>
                        <a:pt x="456" y="310"/>
                      </a:lnTo>
                      <a:lnTo>
                        <a:pt x="446" y="308"/>
                      </a:lnTo>
                      <a:lnTo>
                        <a:pt x="438" y="304"/>
                      </a:lnTo>
                      <a:lnTo>
                        <a:pt x="438" y="304"/>
                      </a:lnTo>
                      <a:lnTo>
                        <a:pt x="424" y="292"/>
                      </a:lnTo>
                      <a:lnTo>
                        <a:pt x="414" y="278"/>
                      </a:lnTo>
                      <a:lnTo>
                        <a:pt x="414" y="278"/>
                      </a:lnTo>
                      <a:lnTo>
                        <a:pt x="410" y="268"/>
                      </a:lnTo>
                      <a:lnTo>
                        <a:pt x="410" y="268"/>
                      </a:lnTo>
                      <a:lnTo>
                        <a:pt x="400" y="230"/>
                      </a:lnTo>
                      <a:lnTo>
                        <a:pt x="398" y="224"/>
                      </a:lnTo>
                      <a:lnTo>
                        <a:pt x="396" y="224"/>
                      </a:lnTo>
                      <a:lnTo>
                        <a:pt x="394" y="224"/>
                      </a:lnTo>
                      <a:lnTo>
                        <a:pt x="394" y="224"/>
                      </a:lnTo>
                      <a:lnTo>
                        <a:pt x="396" y="202"/>
                      </a:lnTo>
                      <a:lnTo>
                        <a:pt x="396" y="202"/>
                      </a:lnTo>
                      <a:lnTo>
                        <a:pt x="398" y="142"/>
                      </a:lnTo>
                      <a:lnTo>
                        <a:pt x="486" y="52"/>
                      </a:lnTo>
                      <a:lnTo>
                        <a:pt x="478" y="44"/>
                      </a:lnTo>
                      <a:lnTo>
                        <a:pt x="398" y="120"/>
                      </a:lnTo>
                      <a:lnTo>
                        <a:pt x="398" y="120"/>
                      </a:lnTo>
                      <a:lnTo>
                        <a:pt x="396" y="66"/>
                      </a:lnTo>
                      <a:lnTo>
                        <a:pt x="446" y="16"/>
                      </a:lnTo>
                      <a:lnTo>
                        <a:pt x="438" y="8"/>
                      </a:lnTo>
                      <a:lnTo>
                        <a:pt x="396" y="50"/>
                      </a:lnTo>
                      <a:lnTo>
                        <a:pt x="396" y="50"/>
                      </a:lnTo>
                      <a:lnTo>
                        <a:pt x="394" y="26"/>
                      </a:lnTo>
                      <a:lnTo>
                        <a:pt x="390" y="2"/>
                      </a:lnTo>
                      <a:lnTo>
                        <a:pt x="388" y="0"/>
                      </a:lnTo>
                      <a:lnTo>
                        <a:pt x="368" y="0"/>
                      </a:lnTo>
                      <a:lnTo>
                        <a:pt x="368" y="2"/>
                      </a:lnTo>
                      <a:lnTo>
                        <a:pt x="368" y="2"/>
                      </a:lnTo>
                      <a:lnTo>
                        <a:pt x="364" y="28"/>
                      </a:lnTo>
                      <a:lnTo>
                        <a:pt x="360" y="52"/>
                      </a:lnTo>
                      <a:lnTo>
                        <a:pt x="316" y="10"/>
                      </a:lnTo>
                      <a:lnTo>
                        <a:pt x="310" y="16"/>
                      </a:lnTo>
                      <a:lnTo>
                        <a:pt x="360" y="68"/>
                      </a:lnTo>
                      <a:lnTo>
                        <a:pt x="360" y="68"/>
                      </a:lnTo>
                      <a:lnTo>
                        <a:pt x="358" y="122"/>
                      </a:lnTo>
                      <a:lnTo>
                        <a:pt x="278" y="44"/>
                      </a:lnTo>
                      <a:lnTo>
                        <a:pt x="270" y="52"/>
                      </a:lnTo>
                      <a:lnTo>
                        <a:pt x="360" y="144"/>
                      </a:lnTo>
                      <a:lnTo>
                        <a:pt x="360" y="144"/>
                      </a:lnTo>
                      <a:lnTo>
                        <a:pt x="362" y="202"/>
                      </a:lnTo>
                      <a:lnTo>
                        <a:pt x="362" y="202"/>
                      </a:lnTo>
                      <a:lnTo>
                        <a:pt x="364" y="224"/>
                      </a:lnTo>
                      <a:lnTo>
                        <a:pt x="362" y="224"/>
                      </a:lnTo>
                      <a:lnTo>
                        <a:pt x="362" y="224"/>
                      </a:lnTo>
                      <a:lnTo>
                        <a:pt x="360" y="224"/>
                      </a:lnTo>
                      <a:lnTo>
                        <a:pt x="358" y="230"/>
                      </a:lnTo>
                      <a:lnTo>
                        <a:pt x="348" y="268"/>
                      </a:lnTo>
                      <a:lnTo>
                        <a:pt x="348" y="268"/>
                      </a:lnTo>
                      <a:lnTo>
                        <a:pt x="344" y="278"/>
                      </a:lnTo>
                      <a:lnTo>
                        <a:pt x="344" y="278"/>
                      </a:lnTo>
                      <a:lnTo>
                        <a:pt x="334" y="294"/>
                      </a:lnTo>
                      <a:lnTo>
                        <a:pt x="320" y="306"/>
                      </a:lnTo>
                      <a:lnTo>
                        <a:pt x="320" y="306"/>
                      </a:lnTo>
                      <a:lnTo>
                        <a:pt x="312" y="310"/>
                      </a:lnTo>
                      <a:lnTo>
                        <a:pt x="302" y="312"/>
                      </a:lnTo>
                      <a:lnTo>
                        <a:pt x="292" y="314"/>
                      </a:lnTo>
                      <a:lnTo>
                        <a:pt x="282" y="314"/>
                      </a:lnTo>
                      <a:lnTo>
                        <a:pt x="282" y="314"/>
                      </a:lnTo>
                      <a:lnTo>
                        <a:pt x="280" y="314"/>
                      </a:lnTo>
                      <a:lnTo>
                        <a:pt x="280" y="314"/>
                      </a:lnTo>
                      <a:lnTo>
                        <a:pt x="270" y="312"/>
                      </a:lnTo>
                      <a:lnTo>
                        <a:pt x="270" y="312"/>
                      </a:lnTo>
                      <a:lnTo>
                        <a:pt x="236" y="302"/>
                      </a:lnTo>
                      <a:lnTo>
                        <a:pt x="228" y="302"/>
                      </a:lnTo>
                      <a:lnTo>
                        <a:pt x="224" y="302"/>
                      </a:lnTo>
                      <a:lnTo>
                        <a:pt x="224" y="304"/>
                      </a:lnTo>
                      <a:lnTo>
                        <a:pt x="224" y="304"/>
                      </a:lnTo>
                      <a:lnTo>
                        <a:pt x="206" y="292"/>
                      </a:lnTo>
                      <a:lnTo>
                        <a:pt x="206" y="292"/>
                      </a:lnTo>
                      <a:lnTo>
                        <a:pt x="156" y="260"/>
                      </a:lnTo>
                      <a:lnTo>
                        <a:pt x="120" y="140"/>
                      </a:lnTo>
                      <a:lnTo>
                        <a:pt x="110" y="142"/>
                      </a:lnTo>
                      <a:lnTo>
                        <a:pt x="136" y="250"/>
                      </a:lnTo>
                      <a:lnTo>
                        <a:pt x="136" y="250"/>
                      </a:lnTo>
                      <a:lnTo>
                        <a:pt x="90" y="224"/>
                      </a:lnTo>
                      <a:lnTo>
                        <a:pt x="70" y="156"/>
                      </a:lnTo>
                      <a:lnTo>
                        <a:pt x="60" y="158"/>
                      </a:lnTo>
                      <a:lnTo>
                        <a:pt x="74" y="216"/>
                      </a:lnTo>
                      <a:lnTo>
                        <a:pt x="74" y="216"/>
                      </a:lnTo>
                      <a:lnTo>
                        <a:pt x="52" y="206"/>
                      </a:lnTo>
                      <a:lnTo>
                        <a:pt x="30" y="198"/>
                      </a:lnTo>
                      <a:lnTo>
                        <a:pt x="26" y="196"/>
                      </a:lnTo>
                      <a:lnTo>
                        <a:pt x="16" y="214"/>
                      </a:lnTo>
                      <a:lnTo>
                        <a:pt x="18" y="216"/>
                      </a:lnTo>
                      <a:lnTo>
                        <a:pt x="18" y="216"/>
                      </a:lnTo>
                      <a:lnTo>
                        <a:pt x="38" y="232"/>
                      </a:lnTo>
                      <a:lnTo>
                        <a:pt x="58" y="248"/>
                      </a:lnTo>
                      <a:lnTo>
                        <a:pt x="0" y="264"/>
                      </a:lnTo>
                      <a:lnTo>
                        <a:pt x="2" y="274"/>
                      </a:lnTo>
                      <a:lnTo>
                        <a:pt x="72" y="256"/>
                      </a:lnTo>
                      <a:lnTo>
                        <a:pt x="72" y="256"/>
                      </a:lnTo>
                      <a:lnTo>
                        <a:pt x="118" y="284"/>
                      </a:lnTo>
                      <a:lnTo>
                        <a:pt x="10" y="316"/>
                      </a:lnTo>
                      <a:lnTo>
                        <a:pt x="12" y="326"/>
                      </a:lnTo>
                      <a:lnTo>
                        <a:pt x="138" y="296"/>
                      </a:lnTo>
                      <a:lnTo>
                        <a:pt x="138" y="296"/>
                      </a:lnTo>
                      <a:lnTo>
                        <a:pt x="190" y="322"/>
                      </a:lnTo>
                      <a:lnTo>
                        <a:pt x="190" y="322"/>
                      </a:lnTo>
                      <a:lnTo>
                        <a:pt x="208" y="332"/>
                      </a:lnTo>
                      <a:lnTo>
                        <a:pt x="208" y="332"/>
                      </a:lnTo>
                      <a:lnTo>
                        <a:pt x="208" y="332"/>
                      </a:lnTo>
                      <a:lnTo>
                        <a:pt x="208" y="334"/>
                      </a:lnTo>
                      <a:lnTo>
                        <a:pt x="212" y="340"/>
                      </a:lnTo>
                      <a:lnTo>
                        <a:pt x="240" y="366"/>
                      </a:lnTo>
                      <a:lnTo>
                        <a:pt x="240" y="366"/>
                      </a:lnTo>
                      <a:lnTo>
                        <a:pt x="246" y="374"/>
                      </a:lnTo>
                      <a:lnTo>
                        <a:pt x="246" y="374"/>
                      </a:lnTo>
                      <a:lnTo>
                        <a:pt x="254" y="392"/>
                      </a:lnTo>
                      <a:lnTo>
                        <a:pt x="258" y="408"/>
                      </a:lnTo>
                      <a:lnTo>
                        <a:pt x="258" y="408"/>
                      </a:lnTo>
                      <a:lnTo>
                        <a:pt x="258" y="412"/>
                      </a:lnTo>
                      <a:lnTo>
                        <a:pt x="258" y="412"/>
                      </a:lnTo>
                      <a:lnTo>
                        <a:pt x="258" y="414"/>
                      </a:lnTo>
                      <a:lnTo>
                        <a:pt x="258" y="414"/>
                      </a:lnTo>
                      <a:lnTo>
                        <a:pt x="254" y="432"/>
                      </a:lnTo>
                      <a:lnTo>
                        <a:pt x="246" y="448"/>
                      </a:lnTo>
                      <a:lnTo>
                        <a:pt x="246" y="448"/>
                      </a:lnTo>
                      <a:lnTo>
                        <a:pt x="240" y="456"/>
                      </a:lnTo>
                      <a:lnTo>
                        <a:pt x="240" y="456"/>
                      </a:lnTo>
                      <a:lnTo>
                        <a:pt x="212" y="484"/>
                      </a:lnTo>
                      <a:lnTo>
                        <a:pt x="208" y="488"/>
                      </a:lnTo>
                      <a:lnTo>
                        <a:pt x="208" y="490"/>
                      </a:lnTo>
                      <a:lnTo>
                        <a:pt x="210" y="492"/>
                      </a:lnTo>
                      <a:lnTo>
                        <a:pt x="210" y="492"/>
                      </a:lnTo>
                      <a:lnTo>
                        <a:pt x="190" y="502"/>
                      </a:lnTo>
                      <a:lnTo>
                        <a:pt x="190" y="502"/>
                      </a:lnTo>
                      <a:lnTo>
                        <a:pt x="138" y="530"/>
                      </a:lnTo>
                      <a:lnTo>
                        <a:pt x="14" y="500"/>
                      </a:lnTo>
                      <a:lnTo>
                        <a:pt x="12" y="510"/>
                      </a:lnTo>
                      <a:lnTo>
                        <a:pt x="118" y="540"/>
                      </a:lnTo>
                      <a:lnTo>
                        <a:pt x="118" y="540"/>
                      </a:lnTo>
                      <a:lnTo>
                        <a:pt x="72" y="568"/>
                      </a:lnTo>
                      <a:lnTo>
                        <a:pt x="4" y="552"/>
                      </a:lnTo>
                      <a:lnTo>
                        <a:pt x="0" y="560"/>
                      </a:lnTo>
                      <a:lnTo>
                        <a:pt x="58" y="578"/>
                      </a:lnTo>
                      <a:lnTo>
                        <a:pt x="58" y="578"/>
                      </a:lnTo>
                      <a:lnTo>
                        <a:pt x="38" y="592"/>
                      </a:lnTo>
                      <a:lnTo>
                        <a:pt x="18" y="608"/>
                      </a:lnTo>
                      <a:lnTo>
                        <a:pt x="16" y="610"/>
                      </a:lnTo>
                      <a:lnTo>
                        <a:pt x="26" y="628"/>
                      </a:lnTo>
                      <a:lnTo>
                        <a:pt x="30" y="626"/>
                      </a:lnTo>
                      <a:lnTo>
                        <a:pt x="30" y="626"/>
                      </a:lnTo>
                      <a:lnTo>
                        <a:pt x="54" y="618"/>
                      </a:lnTo>
                      <a:lnTo>
                        <a:pt x="76" y="608"/>
                      </a:lnTo>
                      <a:lnTo>
                        <a:pt x="62" y="666"/>
                      </a:lnTo>
                      <a:lnTo>
                        <a:pt x="72" y="670"/>
                      </a:lnTo>
                      <a:lnTo>
                        <a:pt x="92" y="600"/>
                      </a:lnTo>
                      <a:lnTo>
                        <a:pt x="92" y="600"/>
                      </a:lnTo>
                      <a:lnTo>
                        <a:pt x="138" y="574"/>
                      </a:lnTo>
                      <a:lnTo>
                        <a:pt x="112" y="682"/>
                      </a:lnTo>
                      <a:lnTo>
                        <a:pt x="122" y="686"/>
                      </a:lnTo>
                      <a:lnTo>
                        <a:pt x="158" y="562"/>
                      </a:lnTo>
                      <a:lnTo>
                        <a:pt x="158" y="562"/>
                      </a:lnTo>
                      <a:lnTo>
                        <a:pt x="206" y="530"/>
                      </a:lnTo>
                      <a:lnTo>
                        <a:pt x="206" y="530"/>
                      </a:lnTo>
                      <a:lnTo>
                        <a:pt x="224" y="518"/>
                      </a:lnTo>
                      <a:lnTo>
                        <a:pt x="226" y="520"/>
                      </a:lnTo>
                      <a:lnTo>
                        <a:pt x="228" y="520"/>
                      </a:lnTo>
                      <a:lnTo>
                        <a:pt x="228" y="520"/>
                      </a:lnTo>
                      <a:lnTo>
                        <a:pt x="236" y="518"/>
                      </a:lnTo>
                      <a:lnTo>
                        <a:pt x="270" y="510"/>
                      </a:lnTo>
                      <a:lnTo>
                        <a:pt x="270" y="510"/>
                      </a:lnTo>
                      <a:lnTo>
                        <a:pt x="280" y="508"/>
                      </a:lnTo>
                      <a:lnTo>
                        <a:pt x="280" y="508"/>
                      </a:lnTo>
                      <a:lnTo>
                        <a:pt x="282" y="508"/>
                      </a:lnTo>
                      <a:lnTo>
                        <a:pt x="282" y="508"/>
                      </a:lnTo>
                      <a:lnTo>
                        <a:pt x="292" y="508"/>
                      </a:lnTo>
                      <a:lnTo>
                        <a:pt x="302" y="510"/>
                      </a:lnTo>
                      <a:lnTo>
                        <a:pt x="312" y="512"/>
                      </a:lnTo>
                      <a:lnTo>
                        <a:pt x="320" y="516"/>
                      </a:lnTo>
                      <a:lnTo>
                        <a:pt x="320" y="516"/>
                      </a:lnTo>
                      <a:lnTo>
                        <a:pt x="334" y="528"/>
                      </a:lnTo>
                      <a:lnTo>
                        <a:pt x="344" y="544"/>
                      </a:lnTo>
                      <a:lnTo>
                        <a:pt x="344" y="544"/>
                      </a:lnTo>
                      <a:lnTo>
                        <a:pt x="348" y="554"/>
                      </a:lnTo>
                      <a:lnTo>
                        <a:pt x="348" y="554"/>
                      </a:lnTo>
                      <a:lnTo>
                        <a:pt x="358" y="594"/>
                      </a:lnTo>
                      <a:lnTo>
                        <a:pt x="360" y="598"/>
                      </a:lnTo>
                      <a:lnTo>
                        <a:pt x="362" y="598"/>
                      </a:lnTo>
                      <a:lnTo>
                        <a:pt x="364" y="598"/>
                      </a:lnTo>
                      <a:lnTo>
                        <a:pt x="364" y="598"/>
                      </a:lnTo>
                      <a:lnTo>
                        <a:pt x="362" y="622"/>
                      </a:lnTo>
                      <a:lnTo>
                        <a:pt x="362" y="622"/>
                      </a:lnTo>
                      <a:lnTo>
                        <a:pt x="360" y="680"/>
                      </a:lnTo>
                      <a:lnTo>
                        <a:pt x="272" y="772"/>
                      </a:lnTo>
                      <a:lnTo>
                        <a:pt x="280" y="778"/>
                      </a:lnTo>
                      <a:lnTo>
                        <a:pt x="360" y="702"/>
                      </a:lnTo>
                      <a:lnTo>
                        <a:pt x="360" y="702"/>
                      </a:lnTo>
                      <a:lnTo>
                        <a:pt x="362" y="756"/>
                      </a:lnTo>
                      <a:lnTo>
                        <a:pt x="312" y="806"/>
                      </a:lnTo>
                      <a:lnTo>
                        <a:pt x="320" y="814"/>
                      </a:lnTo>
                      <a:lnTo>
                        <a:pt x="362" y="772"/>
                      </a:lnTo>
                      <a:lnTo>
                        <a:pt x="362" y="772"/>
                      </a:lnTo>
                      <a:lnTo>
                        <a:pt x="364" y="796"/>
                      </a:lnTo>
                      <a:lnTo>
                        <a:pt x="368" y="822"/>
                      </a:lnTo>
                      <a:lnTo>
                        <a:pt x="370" y="824"/>
                      </a:lnTo>
                      <a:lnTo>
                        <a:pt x="390" y="824"/>
                      </a:lnTo>
                      <a:lnTo>
                        <a:pt x="390" y="822"/>
                      </a:lnTo>
                      <a:lnTo>
                        <a:pt x="390" y="822"/>
                      </a:lnTo>
                      <a:lnTo>
                        <a:pt x="396" y="796"/>
                      </a:lnTo>
                      <a:lnTo>
                        <a:pt x="398" y="772"/>
                      </a:lnTo>
                      <a:lnTo>
                        <a:pt x="442" y="814"/>
                      </a:lnTo>
                      <a:lnTo>
                        <a:pt x="448" y="806"/>
                      </a:lnTo>
                      <a:lnTo>
                        <a:pt x="398" y="754"/>
                      </a:lnTo>
                      <a:lnTo>
                        <a:pt x="398" y="754"/>
                      </a:lnTo>
                      <a:lnTo>
                        <a:pt x="400" y="702"/>
                      </a:lnTo>
                      <a:lnTo>
                        <a:pt x="480" y="778"/>
                      </a:lnTo>
                      <a:lnTo>
                        <a:pt x="488" y="770"/>
                      </a:lnTo>
                      <a:lnTo>
                        <a:pt x="400" y="678"/>
                      </a:lnTo>
                      <a:lnTo>
                        <a:pt x="400" y="678"/>
                      </a:lnTo>
                      <a:lnTo>
                        <a:pt x="396" y="620"/>
                      </a:lnTo>
                      <a:lnTo>
                        <a:pt x="396" y="620"/>
                      </a:lnTo>
                      <a:lnTo>
                        <a:pt x="394" y="600"/>
                      </a:lnTo>
                      <a:lnTo>
                        <a:pt x="396" y="600"/>
                      </a:lnTo>
                      <a:lnTo>
                        <a:pt x="396" y="600"/>
                      </a:lnTo>
                      <a:lnTo>
                        <a:pt x="398" y="600"/>
                      </a:lnTo>
                      <a:lnTo>
                        <a:pt x="400" y="594"/>
                      </a:lnTo>
                      <a:lnTo>
                        <a:pt x="410" y="556"/>
                      </a:lnTo>
                      <a:lnTo>
                        <a:pt x="410" y="556"/>
                      </a:lnTo>
                      <a:lnTo>
                        <a:pt x="414" y="546"/>
                      </a:lnTo>
                      <a:lnTo>
                        <a:pt x="414" y="546"/>
                      </a:lnTo>
                      <a:lnTo>
                        <a:pt x="424" y="530"/>
                      </a:lnTo>
                      <a:lnTo>
                        <a:pt x="430" y="522"/>
                      </a:lnTo>
                      <a:lnTo>
                        <a:pt x="438" y="518"/>
                      </a:lnTo>
                      <a:lnTo>
                        <a:pt x="438" y="518"/>
                      </a:lnTo>
                      <a:lnTo>
                        <a:pt x="446" y="514"/>
                      </a:lnTo>
                      <a:lnTo>
                        <a:pt x="456" y="510"/>
                      </a:lnTo>
                      <a:lnTo>
                        <a:pt x="466" y="508"/>
                      </a:lnTo>
                      <a:lnTo>
                        <a:pt x="476" y="508"/>
                      </a:lnTo>
                      <a:lnTo>
                        <a:pt x="476" y="508"/>
                      </a:lnTo>
                      <a:lnTo>
                        <a:pt x="478" y="508"/>
                      </a:lnTo>
                      <a:lnTo>
                        <a:pt x="478" y="508"/>
                      </a:lnTo>
                      <a:lnTo>
                        <a:pt x="488" y="510"/>
                      </a:lnTo>
                      <a:lnTo>
                        <a:pt x="488" y="510"/>
                      </a:lnTo>
                      <a:lnTo>
                        <a:pt x="522" y="520"/>
                      </a:lnTo>
                      <a:lnTo>
                        <a:pt x="530" y="522"/>
                      </a:lnTo>
                      <a:lnTo>
                        <a:pt x="534" y="520"/>
                      </a:lnTo>
                      <a:lnTo>
                        <a:pt x="534" y="518"/>
                      </a:lnTo>
                      <a:lnTo>
                        <a:pt x="534" y="518"/>
                      </a:lnTo>
                      <a:lnTo>
                        <a:pt x="552" y="530"/>
                      </a:lnTo>
                      <a:lnTo>
                        <a:pt x="552" y="530"/>
                      </a:lnTo>
                      <a:lnTo>
                        <a:pt x="602" y="562"/>
                      </a:lnTo>
                      <a:lnTo>
                        <a:pt x="638" y="684"/>
                      </a:lnTo>
                      <a:lnTo>
                        <a:pt x="648" y="680"/>
                      </a:lnTo>
                      <a:lnTo>
                        <a:pt x="622" y="574"/>
                      </a:lnTo>
                      <a:lnTo>
                        <a:pt x="622" y="574"/>
                      </a:lnTo>
                      <a:lnTo>
                        <a:pt x="668" y="600"/>
                      </a:lnTo>
                      <a:lnTo>
                        <a:pt x="688" y="666"/>
                      </a:lnTo>
                      <a:lnTo>
                        <a:pt x="698" y="664"/>
                      </a:lnTo>
                      <a:lnTo>
                        <a:pt x="684" y="606"/>
                      </a:lnTo>
                      <a:lnTo>
                        <a:pt x="684" y="606"/>
                      </a:lnTo>
                      <a:lnTo>
                        <a:pt x="706" y="616"/>
                      </a:lnTo>
                      <a:lnTo>
                        <a:pt x="728" y="626"/>
                      </a:lnTo>
                      <a:lnTo>
                        <a:pt x="732" y="626"/>
                      </a:lnTo>
                      <a:lnTo>
                        <a:pt x="742" y="608"/>
                      </a:lnTo>
                      <a:lnTo>
                        <a:pt x="740" y="606"/>
                      </a:lnTo>
                      <a:lnTo>
                        <a:pt x="740" y="606"/>
                      </a:lnTo>
                      <a:lnTo>
                        <a:pt x="720" y="590"/>
                      </a:lnTo>
                      <a:lnTo>
                        <a:pt x="700" y="576"/>
                      </a:lnTo>
                      <a:lnTo>
                        <a:pt x="700" y="576"/>
                      </a:lnTo>
                      <a:close/>
                      <a:moveTo>
                        <a:pt x="324" y="424"/>
                      </a:moveTo>
                      <a:lnTo>
                        <a:pt x="310" y="412"/>
                      </a:lnTo>
                      <a:lnTo>
                        <a:pt x="324" y="398"/>
                      </a:lnTo>
                      <a:lnTo>
                        <a:pt x="324" y="398"/>
                      </a:lnTo>
                      <a:lnTo>
                        <a:pt x="342" y="412"/>
                      </a:lnTo>
                      <a:lnTo>
                        <a:pt x="342" y="412"/>
                      </a:lnTo>
                      <a:lnTo>
                        <a:pt x="324" y="424"/>
                      </a:lnTo>
                      <a:lnTo>
                        <a:pt x="324" y="424"/>
                      </a:lnTo>
                      <a:close/>
                      <a:moveTo>
                        <a:pt x="344" y="472"/>
                      </a:moveTo>
                      <a:lnTo>
                        <a:pt x="340" y="452"/>
                      </a:lnTo>
                      <a:lnTo>
                        <a:pt x="340" y="452"/>
                      </a:lnTo>
                      <a:lnTo>
                        <a:pt x="360" y="444"/>
                      </a:lnTo>
                      <a:lnTo>
                        <a:pt x="360" y="444"/>
                      </a:lnTo>
                      <a:lnTo>
                        <a:pt x="362" y="466"/>
                      </a:lnTo>
                      <a:lnTo>
                        <a:pt x="344" y="472"/>
                      </a:lnTo>
                      <a:close/>
                      <a:moveTo>
                        <a:pt x="360" y="380"/>
                      </a:moveTo>
                      <a:lnTo>
                        <a:pt x="360" y="380"/>
                      </a:lnTo>
                      <a:lnTo>
                        <a:pt x="340" y="370"/>
                      </a:lnTo>
                      <a:lnTo>
                        <a:pt x="344" y="352"/>
                      </a:lnTo>
                      <a:lnTo>
                        <a:pt x="364" y="358"/>
                      </a:lnTo>
                      <a:lnTo>
                        <a:pt x="364" y="358"/>
                      </a:lnTo>
                      <a:lnTo>
                        <a:pt x="360" y="380"/>
                      </a:lnTo>
                      <a:lnTo>
                        <a:pt x="360" y="380"/>
                      </a:lnTo>
                      <a:close/>
                      <a:moveTo>
                        <a:pt x="414" y="352"/>
                      </a:moveTo>
                      <a:lnTo>
                        <a:pt x="418" y="370"/>
                      </a:lnTo>
                      <a:lnTo>
                        <a:pt x="418" y="370"/>
                      </a:lnTo>
                      <a:lnTo>
                        <a:pt x="398" y="380"/>
                      </a:lnTo>
                      <a:lnTo>
                        <a:pt x="398" y="380"/>
                      </a:lnTo>
                      <a:lnTo>
                        <a:pt x="396" y="358"/>
                      </a:lnTo>
                      <a:lnTo>
                        <a:pt x="414" y="352"/>
                      </a:lnTo>
                      <a:close/>
                      <a:moveTo>
                        <a:pt x="414" y="472"/>
                      </a:moveTo>
                      <a:lnTo>
                        <a:pt x="394" y="466"/>
                      </a:lnTo>
                      <a:lnTo>
                        <a:pt x="394" y="466"/>
                      </a:lnTo>
                      <a:lnTo>
                        <a:pt x="398" y="444"/>
                      </a:lnTo>
                      <a:lnTo>
                        <a:pt x="398" y="444"/>
                      </a:lnTo>
                      <a:lnTo>
                        <a:pt x="418" y="452"/>
                      </a:lnTo>
                      <a:lnTo>
                        <a:pt x="414" y="472"/>
                      </a:lnTo>
                      <a:close/>
                      <a:moveTo>
                        <a:pt x="434" y="424"/>
                      </a:moveTo>
                      <a:lnTo>
                        <a:pt x="434" y="424"/>
                      </a:lnTo>
                      <a:lnTo>
                        <a:pt x="416" y="412"/>
                      </a:lnTo>
                      <a:lnTo>
                        <a:pt x="416" y="412"/>
                      </a:lnTo>
                      <a:lnTo>
                        <a:pt x="434" y="398"/>
                      </a:lnTo>
                      <a:lnTo>
                        <a:pt x="448" y="412"/>
                      </a:lnTo>
                      <a:lnTo>
                        <a:pt x="434" y="424"/>
                      </a:lnTo>
                      <a:close/>
                    </a:path>
                  </a:pathLst>
                </a:custGeom>
                <a:solidFill>
                  <a:srgbClr val="FEFFFF">
                    <a:alpha val="3000"/>
                  </a:srgbClr>
                </a:solidFill>
                <a:ln>
                  <a:solidFill>
                    <a:srgbClr val="FEFFFF">
                      <a:alpha val="4000"/>
                    </a:srgbClr>
                  </a:solidFill>
                </a:ln>
                <a:effectLst>
                  <a:glow rad="76200">
                    <a:srgbClr val="FEFFFF">
                      <a:alpha val="6000"/>
                    </a:srgb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sp>
              <p:nvSpPr>
                <p:cNvPr id="235" name="Freeform 25"/>
                <p:cNvSpPr>
                  <a:spLocks noChangeAspect="1" noEditPoints="1"/>
                </p:cNvSpPr>
                <p:nvPr/>
              </p:nvSpPr>
              <p:spPr bwMode="auto">
                <a:xfrm rot="20016556">
                  <a:off x="7678235" y="2380703"/>
                  <a:ext cx="824672" cy="946846"/>
                </a:xfrm>
                <a:custGeom>
                  <a:avLst/>
                  <a:gdLst>
                    <a:gd name="T0" fmla="*/ 702 w 756"/>
                    <a:gd name="T1" fmla="*/ 598 h 868"/>
                    <a:gd name="T2" fmla="*/ 720 w 756"/>
                    <a:gd name="T3" fmla="*/ 502 h 868"/>
                    <a:gd name="T4" fmla="*/ 606 w 756"/>
                    <a:gd name="T5" fmla="*/ 484 h 868"/>
                    <a:gd name="T6" fmla="*/ 586 w 756"/>
                    <a:gd name="T7" fmla="*/ 454 h 868"/>
                    <a:gd name="T8" fmla="*/ 626 w 756"/>
                    <a:gd name="T9" fmla="*/ 378 h 868"/>
                    <a:gd name="T10" fmla="*/ 578 w 756"/>
                    <a:gd name="T11" fmla="*/ 376 h 868"/>
                    <a:gd name="T12" fmla="*/ 656 w 756"/>
                    <a:gd name="T13" fmla="*/ 298 h 868"/>
                    <a:gd name="T14" fmla="*/ 734 w 756"/>
                    <a:gd name="T15" fmla="*/ 238 h 868"/>
                    <a:gd name="T16" fmla="*/ 752 w 756"/>
                    <a:gd name="T17" fmla="*/ 214 h 868"/>
                    <a:gd name="T18" fmla="*/ 724 w 756"/>
                    <a:gd name="T19" fmla="*/ 220 h 868"/>
                    <a:gd name="T20" fmla="*/ 608 w 756"/>
                    <a:gd name="T21" fmla="*/ 274 h 868"/>
                    <a:gd name="T22" fmla="*/ 528 w 756"/>
                    <a:gd name="T23" fmla="*/ 290 h 868"/>
                    <a:gd name="T24" fmla="*/ 548 w 756"/>
                    <a:gd name="T25" fmla="*/ 246 h 868"/>
                    <a:gd name="T26" fmla="*/ 474 w 756"/>
                    <a:gd name="T27" fmla="*/ 268 h 868"/>
                    <a:gd name="T28" fmla="*/ 450 w 756"/>
                    <a:gd name="T29" fmla="*/ 192 h 868"/>
                    <a:gd name="T30" fmla="*/ 496 w 756"/>
                    <a:gd name="T31" fmla="*/ 112 h 868"/>
                    <a:gd name="T32" fmla="*/ 398 w 756"/>
                    <a:gd name="T33" fmla="*/ 108 h 868"/>
                    <a:gd name="T34" fmla="*/ 382 w 756"/>
                    <a:gd name="T35" fmla="*/ 0 h 868"/>
                    <a:gd name="T36" fmla="*/ 374 w 756"/>
                    <a:gd name="T37" fmla="*/ 10 h 868"/>
                    <a:gd name="T38" fmla="*/ 310 w 756"/>
                    <a:gd name="T39" fmla="*/ 64 h 868"/>
                    <a:gd name="T40" fmla="*/ 342 w 756"/>
                    <a:gd name="T41" fmla="*/ 200 h 868"/>
                    <a:gd name="T42" fmla="*/ 308 w 756"/>
                    <a:gd name="T43" fmla="*/ 192 h 868"/>
                    <a:gd name="T44" fmla="*/ 282 w 756"/>
                    <a:gd name="T45" fmla="*/ 268 h 868"/>
                    <a:gd name="T46" fmla="*/ 206 w 756"/>
                    <a:gd name="T47" fmla="*/ 246 h 868"/>
                    <a:gd name="T48" fmla="*/ 228 w 756"/>
                    <a:gd name="T49" fmla="*/ 290 h 868"/>
                    <a:gd name="T50" fmla="*/ 140 w 756"/>
                    <a:gd name="T51" fmla="*/ 272 h 868"/>
                    <a:gd name="T52" fmla="*/ 30 w 756"/>
                    <a:gd name="T53" fmla="*/ 226 h 868"/>
                    <a:gd name="T54" fmla="*/ 0 w 756"/>
                    <a:gd name="T55" fmla="*/ 220 h 868"/>
                    <a:gd name="T56" fmla="*/ 24 w 756"/>
                    <a:gd name="T57" fmla="*/ 244 h 868"/>
                    <a:gd name="T58" fmla="*/ 126 w 756"/>
                    <a:gd name="T59" fmla="*/ 314 h 868"/>
                    <a:gd name="T60" fmla="*/ 190 w 756"/>
                    <a:gd name="T61" fmla="*/ 408 h 868"/>
                    <a:gd name="T62" fmla="*/ 134 w 756"/>
                    <a:gd name="T63" fmla="*/ 386 h 868"/>
                    <a:gd name="T64" fmla="*/ 134 w 756"/>
                    <a:gd name="T65" fmla="*/ 482 h 868"/>
                    <a:gd name="T66" fmla="*/ 152 w 756"/>
                    <a:gd name="T67" fmla="*/ 484 h 868"/>
                    <a:gd name="T68" fmla="*/ 144 w 756"/>
                    <a:gd name="T69" fmla="*/ 536 h 868"/>
                    <a:gd name="T70" fmla="*/ 54 w 756"/>
                    <a:gd name="T71" fmla="*/ 600 h 868"/>
                    <a:gd name="T72" fmla="*/ 0 w 756"/>
                    <a:gd name="T73" fmla="*/ 648 h 868"/>
                    <a:gd name="T74" fmla="*/ 32 w 756"/>
                    <a:gd name="T75" fmla="*/ 646 h 868"/>
                    <a:gd name="T76" fmla="*/ 148 w 756"/>
                    <a:gd name="T77" fmla="*/ 592 h 868"/>
                    <a:gd name="T78" fmla="*/ 228 w 756"/>
                    <a:gd name="T79" fmla="*/ 578 h 868"/>
                    <a:gd name="T80" fmla="*/ 210 w 756"/>
                    <a:gd name="T81" fmla="*/ 622 h 868"/>
                    <a:gd name="T82" fmla="*/ 282 w 756"/>
                    <a:gd name="T83" fmla="*/ 600 h 868"/>
                    <a:gd name="T84" fmla="*/ 308 w 756"/>
                    <a:gd name="T85" fmla="*/ 674 h 868"/>
                    <a:gd name="T86" fmla="*/ 262 w 756"/>
                    <a:gd name="T87" fmla="*/ 756 h 868"/>
                    <a:gd name="T88" fmla="*/ 358 w 756"/>
                    <a:gd name="T89" fmla="*/ 758 h 868"/>
                    <a:gd name="T90" fmla="*/ 374 w 756"/>
                    <a:gd name="T91" fmla="*/ 868 h 868"/>
                    <a:gd name="T92" fmla="*/ 384 w 756"/>
                    <a:gd name="T93" fmla="*/ 840 h 868"/>
                    <a:gd name="T94" fmla="*/ 402 w 756"/>
                    <a:gd name="T95" fmla="*/ 740 h 868"/>
                    <a:gd name="T96" fmla="*/ 422 w 756"/>
                    <a:gd name="T97" fmla="*/ 650 h 868"/>
                    <a:gd name="T98" fmla="*/ 452 w 756"/>
                    <a:gd name="T99" fmla="*/ 676 h 868"/>
                    <a:gd name="T100" fmla="*/ 478 w 756"/>
                    <a:gd name="T101" fmla="*/ 600 h 868"/>
                    <a:gd name="T102" fmla="*/ 552 w 756"/>
                    <a:gd name="T103" fmla="*/ 618 h 868"/>
                    <a:gd name="T104" fmla="*/ 546 w 756"/>
                    <a:gd name="T105" fmla="*/ 580 h 868"/>
                    <a:gd name="T106" fmla="*/ 656 w 756"/>
                    <a:gd name="T107" fmla="*/ 678 h 868"/>
                    <a:gd name="T108" fmla="*/ 728 w 756"/>
                    <a:gd name="T109" fmla="*/ 642 h 868"/>
                    <a:gd name="T110" fmla="*/ 756 w 756"/>
                    <a:gd name="T111" fmla="*/ 648 h 868"/>
                    <a:gd name="T112" fmla="*/ 474 w 756"/>
                    <a:gd name="T113" fmla="*/ 472 h 868"/>
                    <a:gd name="T114" fmla="*/ 454 w 756"/>
                    <a:gd name="T115" fmla="*/ 304 h 868"/>
                    <a:gd name="T116" fmla="*/ 298 w 756"/>
                    <a:gd name="T117" fmla="*/ 370 h 868"/>
                    <a:gd name="T118" fmla="*/ 312 w 756"/>
                    <a:gd name="T119" fmla="*/ 454 h 868"/>
                    <a:gd name="T120" fmla="*/ 358 w 756"/>
                    <a:gd name="T121" fmla="*/ 468 h 868"/>
                    <a:gd name="T122" fmla="*/ 398 w 756"/>
                    <a:gd name="T123" fmla="*/ 468 h 868"/>
                    <a:gd name="T124" fmla="*/ 398 w 756"/>
                    <a:gd name="T125" fmla="*/ 468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6" h="868">
                      <a:moveTo>
                        <a:pt x="748" y="642"/>
                      </a:moveTo>
                      <a:lnTo>
                        <a:pt x="748" y="642"/>
                      </a:lnTo>
                      <a:lnTo>
                        <a:pt x="732" y="632"/>
                      </a:lnTo>
                      <a:lnTo>
                        <a:pt x="734" y="630"/>
                      </a:lnTo>
                      <a:lnTo>
                        <a:pt x="734" y="630"/>
                      </a:lnTo>
                      <a:lnTo>
                        <a:pt x="736" y="626"/>
                      </a:lnTo>
                      <a:lnTo>
                        <a:pt x="734" y="624"/>
                      </a:lnTo>
                      <a:lnTo>
                        <a:pt x="734" y="624"/>
                      </a:lnTo>
                      <a:lnTo>
                        <a:pt x="702" y="598"/>
                      </a:lnTo>
                      <a:lnTo>
                        <a:pt x="670" y="576"/>
                      </a:lnTo>
                      <a:lnTo>
                        <a:pt x="732" y="558"/>
                      </a:lnTo>
                      <a:lnTo>
                        <a:pt x="730" y="548"/>
                      </a:lnTo>
                      <a:lnTo>
                        <a:pt x="654" y="566"/>
                      </a:lnTo>
                      <a:lnTo>
                        <a:pt x="654" y="566"/>
                      </a:lnTo>
                      <a:lnTo>
                        <a:pt x="632" y="554"/>
                      </a:lnTo>
                      <a:lnTo>
                        <a:pt x="632" y="554"/>
                      </a:lnTo>
                      <a:lnTo>
                        <a:pt x="610" y="534"/>
                      </a:lnTo>
                      <a:lnTo>
                        <a:pt x="720" y="502"/>
                      </a:lnTo>
                      <a:lnTo>
                        <a:pt x="718" y="490"/>
                      </a:lnTo>
                      <a:lnTo>
                        <a:pt x="598" y="520"/>
                      </a:lnTo>
                      <a:lnTo>
                        <a:pt x="598" y="520"/>
                      </a:lnTo>
                      <a:lnTo>
                        <a:pt x="588" y="504"/>
                      </a:lnTo>
                      <a:lnTo>
                        <a:pt x="578" y="490"/>
                      </a:lnTo>
                      <a:lnTo>
                        <a:pt x="570" y="474"/>
                      </a:lnTo>
                      <a:lnTo>
                        <a:pt x="566" y="460"/>
                      </a:lnTo>
                      <a:lnTo>
                        <a:pt x="566" y="460"/>
                      </a:lnTo>
                      <a:lnTo>
                        <a:pt x="606" y="484"/>
                      </a:lnTo>
                      <a:lnTo>
                        <a:pt x="616" y="490"/>
                      </a:lnTo>
                      <a:lnTo>
                        <a:pt x="622" y="492"/>
                      </a:lnTo>
                      <a:lnTo>
                        <a:pt x="624" y="492"/>
                      </a:lnTo>
                      <a:lnTo>
                        <a:pt x="626" y="490"/>
                      </a:lnTo>
                      <a:lnTo>
                        <a:pt x="626" y="490"/>
                      </a:lnTo>
                      <a:lnTo>
                        <a:pt x="626" y="488"/>
                      </a:lnTo>
                      <a:lnTo>
                        <a:pt x="622" y="482"/>
                      </a:lnTo>
                      <a:lnTo>
                        <a:pt x="586" y="454"/>
                      </a:lnTo>
                      <a:lnTo>
                        <a:pt x="586" y="454"/>
                      </a:lnTo>
                      <a:lnTo>
                        <a:pt x="576" y="444"/>
                      </a:lnTo>
                      <a:lnTo>
                        <a:pt x="570" y="434"/>
                      </a:lnTo>
                      <a:lnTo>
                        <a:pt x="570" y="434"/>
                      </a:lnTo>
                      <a:lnTo>
                        <a:pt x="576" y="424"/>
                      </a:lnTo>
                      <a:lnTo>
                        <a:pt x="586" y="414"/>
                      </a:lnTo>
                      <a:lnTo>
                        <a:pt x="586" y="414"/>
                      </a:lnTo>
                      <a:lnTo>
                        <a:pt x="622" y="386"/>
                      </a:lnTo>
                      <a:lnTo>
                        <a:pt x="626" y="380"/>
                      </a:lnTo>
                      <a:lnTo>
                        <a:pt x="626" y="378"/>
                      </a:lnTo>
                      <a:lnTo>
                        <a:pt x="624" y="374"/>
                      </a:lnTo>
                      <a:lnTo>
                        <a:pt x="622" y="374"/>
                      </a:lnTo>
                      <a:lnTo>
                        <a:pt x="622" y="374"/>
                      </a:lnTo>
                      <a:lnTo>
                        <a:pt x="616" y="376"/>
                      </a:lnTo>
                      <a:lnTo>
                        <a:pt x="606" y="382"/>
                      </a:lnTo>
                      <a:lnTo>
                        <a:pt x="566" y="408"/>
                      </a:lnTo>
                      <a:lnTo>
                        <a:pt x="566" y="408"/>
                      </a:lnTo>
                      <a:lnTo>
                        <a:pt x="570" y="392"/>
                      </a:lnTo>
                      <a:lnTo>
                        <a:pt x="578" y="376"/>
                      </a:lnTo>
                      <a:lnTo>
                        <a:pt x="588" y="362"/>
                      </a:lnTo>
                      <a:lnTo>
                        <a:pt x="600" y="346"/>
                      </a:lnTo>
                      <a:lnTo>
                        <a:pt x="716" y="374"/>
                      </a:lnTo>
                      <a:lnTo>
                        <a:pt x="718" y="362"/>
                      </a:lnTo>
                      <a:lnTo>
                        <a:pt x="612" y="332"/>
                      </a:lnTo>
                      <a:lnTo>
                        <a:pt x="612" y="332"/>
                      </a:lnTo>
                      <a:lnTo>
                        <a:pt x="636" y="308"/>
                      </a:lnTo>
                      <a:lnTo>
                        <a:pt x="636" y="308"/>
                      </a:lnTo>
                      <a:lnTo>
                        <a:pt x="656" y="298"/>
                      </a:lnTo>
                      <a:lnTo>
                        <a:pt x="728" y="316"/>
                      </a:lnTo>
                      <a:lnTo>
                        <a:pt x="730" y="306"/>
                      </a:lnTo>
                      <a:lnTo>
                        <a:pt x="670" y="288"/>
                      </a:lnTo>
                      <a:lnTo>
                        <a:pt x="670" y="288"/>
                      </a:lnTo>
                      <a:lnTo>
                        <a:pt x="702" y="266"/>
                      </a:lnTo>
                      <a:lnTo>
                        <a:pt x="732" y="242"/>
                      </a:lnTo>
                      <a:lnTo>
                        <a:pt x="734" y="240"/>
                      </a:lnTo>
                      <a:lnTo>
                        <a:pt x="734" y="238"/>
                      </a:lnTo>
                      <a:lnTo>
                        <a:pt x="734" y="238"/>
                      </a:lnTo>
                      <a:lnTo>
                        <a:pt x="732" y="236"/>
                      </a:lnTo>
                      <a:lnTo>
                        <a:pt x="732" y="236"/>
                      </a:lnTo>
                      <a:lnTo>
                        <a:pt x="748" y="226"/>
                      </a:lnTo>
                      <a:lnTo>
                        <a:pt x="756" y="220"/>
                      </a:lnTo>
                      <a:lnTo>
                        <a:pt x="756" y="220"/>
                      </a:lnTo>
                      <a:lnTo>
                        <a:pt x="756" y="220"/>
                      </a:lnTo>
                      <a:lnTo>
                        <a:pt x="756" y="220"/>
                      </a:lnTo>
                      <a:lnTo>
                        <a:pt x="754" y="216"/>
                      </a:lnTo>
                      <a:lnTo>
                        <a:pt x="752" y="214"/>
                      </a:lnTo>
                      <a:lnTo>
                        <a:pt x="752" y="214"/>
                      </a:lnTo>
                      <a:lnTo>
                        <a:pt x="752" y="214"/>
                      </a:lnTo>
                      <a:lnTo>
                        <a:pt x="752" y="212"/>
                      </a:lnTo>
                      <a:lnTo>
                        <a:pt x="744" y="218"/>
                      </a:lnTo>
                      <a:lnTo>
                        <a:pt x="744" y="218"/>
                      </a:lnTo>
                      <a:lnTo>
                        <a:pt x="728" y="226"/>
                      </a:lnTo>
                      <a:lnTo>
                        <a:pt x="726" y="224"/>
                      </a:lnTo>
                      <a:lnTo>
                        <a:pt x="726" y="224"/>
                      </a:lnTo>
                      <a:lnTo>
                        <a:pt x="724" y="220"/>
                      </a:lnTo>
                      <a:lnTo>
                        <a:pt x="720" y="222"/>
                      </a:lnTo>
                      <a:lnTo>
                        <a:pt x="720" y="222"/>
                      </a:lnTo>
                      <a:lnTo>
                        <a:pt x="684" y="236"/>
                      </a:lnTo>
                      <a:lnTo>
                        <a:pt x="648" y="252"/>
                      </a:lnTo>
                      <a:lnTo>
                        <a:pt x="664" y="190"/>
                      </a:lnTo>
                      <a:lnTo>
                        <a:pt x="654" y="186"/>
                      </a:lnTo>
                      <a:lnTo>
                        <a:pt x="632" y="260"/>
                      </a:lnTo>
                      <a:lnTo>
                        <a:pt x="632" y="260"/>
                      </a:lnTo>
                      <a:lnTo>
                        <a:pt x="608" y="274"/>
                      </a:lnTo>
                      <a:lnTo>
                        <a:pt x="608" y="274"/>
                      </a:lnTo>
                      <a:lnTo>
                        <a:pt x="580" y="282"/>
                      </a:lnTo>
                      <a:lnTo>
                        <a:pt x="608" y="172"/>
                      </a:lnTo>
                      <a:lnTo>
                        <a:pt x="598" y="168"/>
                      </a:lnTo>
                      <a:lnTo>
                        <a:pt x="564" y="286"/>
                      </a:lnTo>
                      <a:lnTo>
                        <a:pt x="564" y="286"/>
                      </a:lnTo>
                      <a:lnTo>
                        <a:pt x="546" y="288"/>
                      </a:lnTo>
                      <a:lnTo>
                        <a:pt x="528" y="290"/>
                      </a:lnTo>
                      <a:lnTo>
                        <a:pt x="528" y="290"/>
                      </a:lnTo>
                      <a:lnTo>
                        <a:pt x="510" y="288"/>
                      </a:lnTo>
                      <a:lnTo>
                        <a:pt x="496" y="284"/>
                      </a:lnTo>
                      <a:lnTo>
                        <a:pt x="496" y="284"/>
                      </a:lnTo>
                      <a:lnTo>
                        <a:pt x="528" y="266"/>
                      </a:lnTo>
                      <a:lnTo>
                        <a:pt x="546" y="258"/>
                      </a:lnTo>
                      <a:lnTo>
                        <a:pt x="552" y="252"/>
                      </a:lnTo>
                      <a:lnTo>
                        <a:pt x="552" y="250"/>
                      </a:lnTo>
                      <a:lnTo>
                        <a:pt x="550" y="246"/>
                      </a:lnTo>
                      <a:lnTo>
                        <a:pt x="548" y="246"/>
                      </a:lnTo>
                      <a:lnTo>
                        <a:pt x="548" y="246"/>
                      </a:lnTo>
                      <a:lnTo>
                        <a:pt x="538" y="248"/>
                      </a:lnTo>
                      <a:lnTo>
                        <a:pt x="500" y="264"/>
                      </a:lnTo>
                      <a:lnTo>
                        <a:pt x="500" y="264"/>
                      </a:lnTo>
                      <a:lnTo>
                        <a:pt x="488" y="266"/>
                      </a:lnTo>
                      <a:lnTo>
                        <a:pt x="478" y="268"/>
                      </a:lnTo>
                      <a:lnTo>
                        <a:pt x="478" y="268"/>
                      </a:lnTo>
                      <a:lnTo>
                        <a:pt x="474" y="268"/>
                      </a:lnTo>
                      <a:lnTo>
                        <a:pt x="474" y="268"/>
                      </a:lnTo>
                      <a:lnTo>
                        <a:pt x="468" y="256"/>
                      </a:lnTo>
                      <a:lnTo>
                        <a:pt x="466" y="244"/>
                      </a:lnTo>
                      <a:lnTo>
                        <a:pt x="466" y="244"/>
                      </a:lnTo>
                      <a:lnTo>
                        <a:pt x="458" y="198"/>
                      </a:lnTo>
                      <a:lnTo>
                        <a:pt x="456" y="192"/>
                      </a:lnTo>
                      <a:lnTo>
                        <a:pt x="452" y="192"/>
                      </a:lnTo>
                      <a:lnTo>
                        <a:pt x="450" y="192"/>
                      </a:lnTo>
                      <a:lnTo>
                        <a:pt x="450" y="192"/>
                      </a:lnTo>
                      <a:lnTo>
                        <a:pt x="450" y="192"/>
                      </a:lnTo>
                      <a:lnTo>
                        <a:pt x="448" y="194"/>
                      </a:lnTo>
                      <a:lnTo>
                        <a:pt x="448" y="202"/>
                      </a:lnTo>
                      <a:lnTo>
                        <a:pt x="450" y="258"/>
                      </a:lnTo>
                      <a:lnTo>
                        <a:pt x="450" y="258"/>
                      </a:lnTo>
                      <a:lnTo>
                        <a:pt x="438" y="246"/>
                      </a:lnTo>
                      <a:lnTo>
                        <a:pt x="428" y="232"/>
                      </a:lnTo>
                      <a:lnTo>
                        <a:pt x="420" y="216"/>
                      </a:lnTo>
                      <a:lnTo>
                        <a:pt x="412" y="198"/>
                      </a:lnTo>
                      <a:lnTo>
                        <a:pt x="496" y="112"/>
                      </a:lnTo>
                      <a:lnTo>
                        <a:pt x="486" y="104"/>
                      </a:lnTo>
                      <a:lnTo>
                        <a:pt x="408" y="180"/>
                      </a:lnTo>
                      <a:lnTo>
                        <a:pt x="408" y="180"/>
                      </a:lnTo>
                      <a:lnTo>
                        <a:pt x="400" y="148"/>
                      </a:lnTo>
                      <a:lnTo>
                        <a:pt x="400" y="148"/>
                      </a:lnTo>
                      <a:lnTo>
                        <a:pt x="400" y="126"/>
                      </a:lnTo>
                      <a:lnTo>
                        <a:pt x="452" y="72"/>
                      </a:lnTo>
                      <a:lnTo>
                        <a:pt x="444" y="64"/>
                      </a:lnTo>
                      <a:lnTo>
                        <a:pt x="398" y="108"/>
                      </a:lnTo>
                      <a:lnTo>
                        <a:pt x="398" y="108"/>
                      </a:lnTo>
                      <a:lnTo>
                        <a:pt x="396" y="70"/>
                      </a:lnTo>
                      <a:lnTo>
                        <a:pt x="390" y="30"/>
                      </a:lnTo>
                      <a:lnTo>
                        <a:pt x="388" y="28"/>
                      </a:lnTo>
                      <a:lnTo>
                        <a:pt x="386" y="28"/>
                      </a:lnTo>
                      <a:lnTo>
                        <a:pt x="384" y="28"/>
                      </a:lnTo>
                      <a:lnTo>
                        <a:pt x="384" y="28"/>
                      </a:lnTo>
                      <a:lnTo>
                        <a:pt x="382" y="10"/>
                      </a:lnTo>
                      <a:lnTo>
                        <a:pt x="382" y="0"/>
                      </a:lnTo>
                      <a:lnTo>
                        <a:pt x="382" y="0"/>
                      </a:lnTo>
                      <a:lnTo>
                        <a:pt x="382" y="0"/>
                      </a:lnTo>
                      <a:lnTo>
                        <a:pt x="382" y="0"/>
                      </a:lnTo>
                      <a:lnTo>
                        <a:pt x="378" y="0"/>
                      </a:lnTo>
                      <a:lnTo>
                        <a:pt x="374" y="0"/>
                      </a:lnTo>
                      <a:lnTo>
                        <a:pt x="374" y="0"/>
                      </a:lnTo>
                      <a:lnTo>
                        <a:pt x="374" y="0"/>
                      </a:lnTo>
                      <a:lnTo>
                        <a:pt x="374" y="0"/>
                      </a:lnTo>
                      <a:lnTo>
                        <a:pt x="374" y="10"/>
                      </a:lnTo>
                      <a:lnTo>
                        <a:pt x="374" y="10"/>
                      </a:lnTo>
                      <a:lnTo>
                        <a:pt x="374" y="28"/>
                      </a:lnTo>
                      <a:lnTo>
                        <a:pt x="370" y="28"/>
                      </a:lnTo>
                      <a:lnTo>
                        <a:pt x="366" y="28"/>
                      </a:lnTo>
                      <a:lnTo>
                        <a:pt x="366" y="30"/>
                      </a:lnTo>
                      <a:lnTo>
                        <a:pt x="366" y="30"/>
                      </a:lnTo>
                      <a:lnTo>
                        <a:pt x="358" y="70"/>
                      </a:lnTo>
                      <a:lnTo>
                        <a:pt x="356" y="110"/>
                      </a:lnTo>
                      <a:lnTo>
                        <a:pt x="310" y="64"/>
                      </a:lnTo>
                      <a:lnTo>
                        <a:pt x="302" y="72"/>
                      </a:lnTo>
                      <a:lnTo>
                        <a:pt x="356" y="128"/>
                      </a:lnTo>
                      <a:lnTo>
                        <a:pt x="356" y="128"/>
                      </a:lnTo>
                      <a:lnTo>
                        <a:pt x="356" y="154"/>
                      </a:lnTo>
                      <a:lnTo>
                        <a:pt x="356" y="154"/>
                      </a:lnTo>
                      <a:lnTo>
                        <a:pt x="348" y="182"/>
                      </a:lnTo>
                      <a:lnTo>
                        <a:pt x="266" y="104"/>
                      </a:lnTo>
                      <a:lnTo>
                        <a:pt x="258" y="112"/>
                      </a:lnTo>
                      <a:lnTo>
                        <a:pt x="342" y="200"/>
                      </a:lnTo>
                      <a:lnTo>
                        <a:pt x="342" y="200"/>
                      </a:lnTo>
                      <a:lnTo>
                        <a:pt x="336" y="218"/>
                      </a:lnTo>
                      <a:lnTo>
                        <a:pt x="328" y="234"/>
                      </a:lnTo>
                      <a:lnTo>
                        <a:pt x="318" y="246"/>
                      </a:lnTo>
                      <a:lnTo>
                        <a:pt x="308" y="258"/>
                      </a:lnTo>
                      <a:lnTo>
                        <a:pt x="308" y="258"/>
                      </a:lnTo>
                      <a:lnTo>
                        <a:pt x="308" y="202"/>
                      </a:lnTo>
                      <a:lnTo>
                        <a:pt x="308" y="194"/>
                      </a:lnTo>
                      <a:lnTo>
                        <a:pt x="308" y="192"/>
                      </a:lnTo>
                      <a:lnTo>
                        <a:pt x="306" y="192"/>
                      </a:lnTo>
                      <a:lnTo>
                        <a:pt x="304" y="192"/>
                      </a:lnTo>
                      <a:lnTo>
                        <a:pt x="304" y="192"/>
                      </a:lnTo>
                      <a:lnTo>
                        <a:pt x="302" y="192"/>
                      </a:lnTo>
                      <a:lnTo>
                        <a:pt x="298" y="198"/>
                      </a:lnTo>
                      <a:lnTo>
                        <a:pt x="292" y="244"/>
                      </a:lnTo>
                      <a:lnTo>
                        <a:pt x="292" y="244"/>
                      </a:lnTo>
                      <a:lnTo>
                        <a:pt x="288" y="256"/>
                      </a:lnTo>
                      <a:lnTo>
                        <a:pt x="282" y="268"/>
                      </a:lnTo>
                      <a:lnTo>
                        <a:pt x="282" y="268"/>
                      </a:lnTo>
                      <a:lnTo>
                        <a:pt x="278" y="268"/>
                      </a:lnTo>
                      <a:lnTo>
                        <a:pt x="278" y="268"/>
                      </a:lnTo>
                      <a:lnTo>
                        <a:pt x="268" y="266"/>
                      </a:lnTo>
                      <a:lnTo>
                        <a:pt x="256" y="264"/>
                      </a:lnTo>
                      <a:lnTo>
                        <a:pt x="256" y="264"/>
                      </a:lnTo>
                      <a:lnTo>
                        <a:pt x="218" y="248"/>
                      </a:lnTo>
                      <a:lnTo>
                        <a:pt x="210" y="246"/>
                      </a:lnTo>
                      <a:lnTo>
                        <a:pt x="206" y="246"/>
                      </a:lnTo>
                      <a:lnTo>
                        <a:pt x="206" y="250"/>
                      </a:lnTo>
                      <a:lnTo>
                        <a:pt x="206" y="250"/>
                      </a:lnTo>
                      <a:lnTo>
                        <a:pt x="206" y="252"/>
                      </a:lnTo>
                      <a:lnTo>
                        <a:pt x="212" y="258"/>
                      </a:lnTo>
                      <a:lnTo>
                        <a:pt x="228" y="266"/>
                      </a:lnTo>
                      <a:lnTo>
                        <a:pt x="262" y="284"/>
                      </a:lnTo>
                      <a:lnTo>
                        <a:pt x="262" y="284"/>
                      </a:lnTo>
                      <a:lnTo>
                        <a:pt x="246" y="288"/>
                      </a:lnTo>
                      <a:lnTo>
                        <a:pt x="228" y="290"/>
                      </a:lnTo>
                      <a:lnTo>
                        <a:pt x="228" y="290"/>
                      </a:lnTo>
                      <a:lnTo>
                        <a:pt x="210" y="288"/>
                      </a:lnTo>
                      <a:lnTo>
                        <a:pt x="190" y="286"/>
                      </a:lnTo>
                      <a:lnTo>
                        <a:pt x="158" y="172"/>
                      </a:lnTo>
                      <a:lnTo>
                        <a:pt x="146" y="174"/>
                      </a:lnTo>
                      <a:lnTo>
                        <a:pt x="174" y="282"/>
                      </a:lnTo>
                      <a:lnTo>
                        <a:pt x="174" y="282"/>
                      </a:lnTo>
                      <a:lnTo>
                        <a:pt x="140" y="272"/>
                      </a:lnTo>
                      <a:lnTo>
                        <a:pt x="140" y="272"/>
                      </a:lnTo>
                      <a:lnTo>
                        <a:pt x="122" y="262"/>
                      </a:lnTo>
                      <a:lnTo>
                        <a:pt x="102" y="190"/>
                      </a:lnTo>
                      <a:lnTo>
                        <a:pt x="92" y="192"/>
                      </a:lnTo>
                      <a:lnTo>
                        <a:pt x="106" y="254"/>
                      </a:lnTo>
                      <a:lnTo>
                        <a:pt x="106" y="254"/>
                      </a:lnTo>
                      <a:lnTo>
                        <a:pt x="72" y="236"/>
                      </a:lnTo>
                      <a:lnTo>
                        <a:pt x="36" y="222"/>
                      </a:lnTo>
                      <a:lnTo>
                        <a:pt x="32" y="222"/>
                      </a:lnTo>
                      <a:lnTo>
                        <a:pt x="30" y="226"/>
                      </a:lnTo>
                      <a:lnTo>
                        <a:pt x="30" y="226"/>
                      </a:lnTo>
                      <a:lnTo>
                        <a:pt x="14" y="218"/>
                      </a:lnTo>
                      <a:lnTo>
                        <a:pt x="4" y="212"/>
                      </a:lnTo>
                      <a:lnTo>
                        <a:pt x="4" y="214"/>
                      </a:lnTo>
                      <a:lnTo>
                        <a:pt x="4" y="214"/>
                      </a:lnTo>
                      <a:lnTo>
                        <a:pt x="4" y="214"/>
                      </a:lnTo>
                      <a:lnTo>
                        <a:pt x="2" y="216"/>
                      </a:lnTo>
                      <a:lnTo>
                        <a:pt x="0" y="220"/>
                      </a:lnTo>
                      <a:lnTo>
                        <a:pt x="0" y="220"/>
                      </a:lnTo>
                      <a:lnTo>
                        <a:pt x="0" y="220"/>
                      </a:lnTo>
                      <a:lnTo>
                        <a:pt x="0" y="220"/>
                      </a:lnTo>
                      <a:lnTo>
                        <a:pt x="10" y="226"/>
                      </a:lnTo>
                      <a:lnTo>
                        <a:pt x="10" y="226"/>
                      </a:lnTo>
                      <a:lnTo>
                        <a:pt x="24" y="236"/>
                      </a:lnTo>
                      <a:lnTo>
                        <a:pt x="22" y="238"/>
                      </a:lnTo>
                      <a:lnTo>
                        <a:pt x="22" y="238"/>
                      </a:lnTo>
                      <a:lnTo>
                        <a:pt x="20" y="242"/>
                      </a:lnTo>
                      <a:lnTo>
                        <a:pt x="24" y="244"/>
                      </a:lnTo>
                      <a:lnTo>
                        <a:pt x="24" y="244"/>
                      </a:lnTo>
                      <a:lnTo>
                        <a:pt x="54" y="268"/>
                      </a:lnTo>
                      <a:lnTo>
                        <a:pt x="86" y="292"/>
                      </a:lnTo>
                      <a:lnTo>
                        <a:pt x="24" y="310"/>
                      </a:lnTo>
                      <a:lnTo>
                        <a:pt x="26" y="318"/>
                      </a:lnTo>
                      <a:lnTo>
                        <a:pt x="102" y="300"/>
                      </a:lnTo>
                      <a:lnTo>
                        <a:pt x="102" y="300"/>
                      </a:lnTo>
                      <a:lnTo>
                        <a:pt x="126" y="314"/>
                      </a:lnTo>
                      <a:lnTo>
                        <a:pt x="126" y="314"/>
                      </a:lnTo>
                      <a:lnTo>
                        <a:pt x="146" y="334"/>
                      </a:lnTo>
                      <a:lnTo>
                        <a:pt x="36" y="366"/>
                      </a:lnTo>
                      <a:lnTo>
                        <a:pt x="40" y="376"/>
                      </a:lnTo>
                      <a:lnTo>
                        <a:pt x="158" y="348"/>
                      </a:lnTo>
                      <a:lnTo>
                        <a:pt x="158" y="348"/>
                      </a:lnTo>
                      <a:lnTo>
                        <a:pt x="170" y="362"/>
                      </a:lnTo>
                      <a:lnTo>
                        <a:pt x="180" y="378"/>
                      </a:lnTo>
                      <a:lnTo>
                        <a:pt x="186" y="392"/>
                      </a:lnTo>
                      <a:lnTo>
                        <a:pt x="190" y="408"/>
                      </a:lnTo>
                      <a:lnTo>
                        <a:pt x="190" y="408"/>
                      </a:lnTo>
                      <a:lnTo>
                        <a:pt x="152" y="382"/>
                      </a:lnTo>
                      <a:lnTo>
                        <a:pt x="140" y="376"/>
                      </a:lnTo>
                      <a:lnTo>
                        <a:pt x="136" y="374"/>
                      </a:lnTo>
                      <a:lnTo>
                        <a:pt x="132" y="374"/>
                      </a:lnTo>
                      <a:lnTo>
                        <a:pt x="132" y="378"/>
                      </a:lnTo>
                      <a:lnTo>
                        <a:pt x="132" y="378"/>
                      </a:lnTo>
                      <a:lnTo>
                        <a:pt x="130" y="380"/>
                      </a:lnTo>
                      <a:lnTo>
                        <a:pt x="134" y="386"/>
                      </a:lnTo>
                      <a:lnTo>
                        <a:pt x="170" y="414"/>
                      </a:lnTo>
                      <a:lnTo>
                        <a:pt x="170" y="414"/>
                      </a:lnTo>
                      <a:lnTo>
                        <a:pt x="180" y="424"/>
                      </a:lnTo>
                      <a:lnTo>
                        <a:pt x="186" y="434"/>
                      </a:lnTo>
                      <a:lnTo>
                        <a:pt x="186" y="434"/>
                      </a:lnTo>
                      <a:lnTo>
                        <a:pt x="180" y="444"/>
                      </a:lnTo>
                      <a:lnTo>
                        <a:pt x="170" y="454"/>
                      </a:lnTo>
                      <a:lnTo>
                        <a:pt x="170" y="454"/>
                      </a:lnTo>
                      <a:lnTo>
                        <a:pt x="134" y="482"/>
                      </a:lnTo>
                      <a:lnTo>
                        <a:pt x="130" y="488"/>
                      </a:lnTo>
                      <a:lnTo>
                        <a:pt x="132" y="490"/>
                      </a:lnTo>
                      <a:lnTo>
                        <a:pt x="132" y="492"/>
                      </a:lnTo>
                      <a:lnTo>
                        <a:pt x="136" y="492"/>
                      </a:lnTo>
                      <a:lnTo>
                        <a:pt x="136" y="492"/>
                      </a:lnTo>
                      <a:lnTo>
                        <a:pt x="136" y="492"/>
                      </a:lnTo>
                      <a:lnTo>
                        <a:pt x="136" y="492"/>
                      </a:lnTo>
                      <a:lnTo>
                        <a:pt x="140" y="490"/>
                      </a:lnTo>
                      <a:lnTo>
                        <a:pt x="152" y="484"/>
                      </a:lnTo>
                      <a:lnTo>
                        <a:pt x="190" y="460"/>
                      </a:lnTo>
                      <a:lnTo>
                        <a:pt x="190" y="460"/>
                      </a:lnTo>
                      <a:lnTo>
                        <a:pt x="186" y="476"/>
                      </a:lnTo>
                      <a:lnTo>
                        <a:pt x="178" y="490"/>
                      </a:lnTo>
                      <a:lnTo>
                        <a:pt x="168" y="506"/>
                      </a:lnTo>
                      <a:lnTo>
                        <a:pt x="156" y="522"/>
                      </a:lnTo>
                      <a:lnTo>
                        <a:pt x="40" y="494"/>
                      </a:lnTo>
                      <a:lnTo>
                        <a:pt x="38" y="504"/>
                      </a:lnTo>
                      <a:lnTo>
                        <a:pt x="144" y="536"/>
                      </a:lnTo>
                      <a:lnTo>
                        <a:pt x="144" y="536"/>
                      </a:lnTo>
                      <a:lnTo>
                        <a:pt x="120" y="558"/>
                      </a:lnTo>
                      <a:lnTo>
                        <a:pt x="120" y="558"/>
                      </a:lnTo>
                      <a:lnTo>
                        <a:pt x="102" y="570"/>
                      </a:lnTo>
                      <a:lnTo>
                        <a:pt x="28" y="552"/>
                      </a:lnTo>
                      <a:lnTo>
                        <a:pt x="26" y="562"/>
                      </a:lnTo>
                      <a:lnTo>
                        <a:pt x="86" y="578"/>
                      </a:lnTo>
                      <a:lnTo>
                        <a:pt x="86" y="578"/>
                      </a:lnTo>
                      <a:lnTo>
                        <a:pt x="54" y="600"/>
                      </a:lnTo>
                      <a:lnTo>
                        <a:pt x="24" y="626"/>
                      </a:lnTo>
                      <a:lnTo>
                        <a:pt x="22" y="628"/>
                      </a:lnTo>
                      <a:lnTo>
                        <a:pt x="24" y="632"/>
                      </a:lnTo>
                      <a:lnTo>
                        <a:pt x="24" y="632"/>
                      </a:lnTo>
                      <a:lnTo>
                        <a:pt x="10" y="642"/>
                      </a:lnTo>
                      <a:lnTo>
                        <a:pt x="0" y="648"/>
                      </a:lnTo>
                      <a:lnTo>
                        <a:pt x="0" y="648"/>
                      </a:lnTo>
                      <a:lnTo>
                        <a:pt x="0" y="648"/>
                      </a:lnTo>
                      <a:lnTo>
                        <a:pt x="0" y="648"/>
                      </a:lnTo>
                      <a:lnTo>
                        <a:pt x="2" y="650"/>
                      </a:lnTo>
                      <a:lnTo>
                        <a:pt x="4" y="654"/>
                      </a:lnTo>
                      <a:lnTo>
                        <a:pt x="4" y="654"/>
                      </a:lnTo>
                      <a:lnTo>
                        <a:pt x="4" y="654"/>
                      </a:lnTo>
                      <a:lnTo>
                        <a:pt x="4" y="654"/>
                      </a:lnTo>
                      <a:lnTo>
                        <a:pt x="14" y="650"/>
                      </a:lnTo>
                      <a:lnTo>
                        <a:pt x="14" y="650"/>
                      </a:lnTo>
                      <a:lnTo>
                        <a:pt x="30" y="642"/>
                      </a:lnTo>
                      <a:lnTo>
                        <a:pt x="32" y="646"/>
                      </a:lnTo>
                      <a:lnTo>
                        <a:pt x="36" y="646"/>
                      </a:lnTo>
                      <a:lnTo>
                        <a:pt x="36" y="646"/>
                      </a:lnTo>
                      <a:lnTo>
                        <a:pt x="74" y="632"/>
                      </a:lnTo>
                      <a:lnTo>
                        <a:pt x="110" y="616"/>
                      </a:lnTo>
                      <a:lnTo>
                        <a:pt x="94" y="678"/>
                      </a:lnTo>
                      <a:lnTo>
                        <a:pt x="104" y="680"/>
                      </a:lnTo>
                      <a:lnTo>
                        <a:pt x="124" y="606"/>
                      </a:lnTo>
                      <a:lnTo>
                        <a:pt x="124" y="606"/>
                      </a:lnTo>
                      <a:lnTo>
                        <a:pt x="148" y="592"/>
                      </a:lnTo>
                      <a:lnTo>
                        <a:pt x="148" y="592"/>
                      </a:lnTo>
                      <a:lnTo>
                        <a:pt x="176" y="586"/>
                      </a:lnTo>
                      <a:lnTo>
                        <a:pt x="148" y="696"/>
                      </a:lnTo>
                      <a:lnTo>
                        <a:pt x="160" y="698"/>
                      </a:lnTo>
                      <a:lnTo>
                        <a:pt x="194" y="582"/>
                      </a:lnTo>
                      <a:lnTo>
                        <a:pt x="194" y="582"/>
                      </a:lnTo>
                      <a:lnTo>
                        <a:pt x="212" y="580"/>
                      </a:lnTo>
                      <a:lnTo>
                        <a:pt x="228" y="578"/>
                      </a:lnTo>
                      <a:lnTo>
                        <a:pt x="228" y="578"/>
                      </a:lnTo>
                      <a:lnTo>
                        <a:pt x="246" y="580"/>
                      </a:lnTo>
                      <a:lnTo>
                        <a:pt x="262" y="584"/>
                      </a:lnTo>
                      <a:lnTo>
                        <a:pt x="262" y="584"/>
                      </a:lnTo>
                      <a:lnTo>
                        <a:pt x="228" y="600"/>
                      </a:lnTo>
                      <a:lnTo>
                        <a:pt x="212" y="610"/>
                      </a:lnTo>
                      <a:lnTo>
                        <a:pt x="206" y="616"/>
                      </a:lnTo>
                      <a:lnTo>
                        <a:pt x="206" y="618"/>
                      </a:lnTo>
                      <a:lnTo>
                        <a:pt x="206" y="622"/>
                      </a:lnTo>
                      <a:lnTo>
                        <a:pt x="210" y="622"/>
                      </a:lnTo>
                      <a:lnTo>
                        <a:pt x="210" y="622"/>
                      </a:lnTo>
                      <a:lnTo>
                        <a:pt x="218" y="620"/>
                      </a:lnTo>
                      <a:lnTo>
                        <a:pt x="256" y="604"/>
                      </a:lnTo>
                      <a:lnTo>
                        <a:pt x="256" y="604"/>
                      </a:lnTo>
                      <a:lnTo>
                        <a:pt x="268" y="600"/>
                      </a:lnTo>
                      <a:lnTo>
                        <a:pt x="278" y="600"/>
                      </a:lnTo>
                      <a:lnTo>
                        <a:pt x="278" y="600"/>
                      </a:lnTo>
                      <a:lnTo>
                        <a:pt x="282" y="600"/>
                      </a:lnTo>
                      <a:lnTo>
                        <a:pt x="282" y="600"/>
                      </a:lnTo>
                      <a:lnTo>
                        <a:pt x="288" y="610"/>
                      </a:lnTo>
                      <a:lnTo>
                        <a:pt x="292" y="624"/>
                      </a:lnTo>
                      <a:lnTo>
                        <a:pt x="292" y="624"/>
                      </a:lnTo>
                      <a:lnTo>
                        <a:pt x="298" y="670"/>
                      </a:lnTo>
                      <a:lnTo>
                        <a:pt x="302" y="676"/>
                      </a:lnTo>
                      <a:lnTo>
                        <a:pt x="304" y="676"/>
                      </a:lnTo>
                      <a:lnTo>
                        <a:pt x="306" y="676"/>
                      </a:lnTo>
                      <a:lnTo>
                        <a:pt x="308" y="674"/>
                      </a:lnTo>
                      <a:lnTo>
                        <a:pt x="308" y="674"/>
                      </a:lnTo>
                      <a:lnTo>
                        <a:pt x="308" y="672"/>
                      </a:lnTo>
                      <a:lnTo>
                        <a:pt x="308" y="664"/>
                      </a:lnTo>
                      <a:lnTo>
                        <a:pt x="308" y="610"/>
                      </a:lnTo>
                      <a:lnTo>
                        <a:pt x="308" y="610"/>
                      </a:lnTo>
                      <a:lnTo>
                        <a:pt x="318" y="620"/>
                      </a:lnTo>
                      <a:lnTo>
                        <a:pt x="328" y="634"/>
                      </a:lnTo>
                      <a:lnTo>
                        <a:pt x="336" y="652"/>
                      </a:lnTo>
                      <a:lnTo>
                        <a:pt x="344" y="670"/>
                      </a:lnTo>
                      <a:lnTo>
                        <a:pt x="262" y="756"/>
                      </a:lnTo>
                      <a:lnTo>
                        <a:pt x="270" y="764"/>
                      </a:lnTo>
                      <a:lnTo>
                        <a:pt x="350" y="688"/>
                      </a:lnTo>
                      <a:lnTo>
                        <a:pt x="350" y="688"/>
                      </a:lnTo>
                      <a:lnTo>
                        <a:pt x="358" y="720"/>
                      </a:lnTo>
                      <a:lnTo>
                        <a:pt x="358" y="720"/>
                      </a:lnTo>
                      <a:lnTo>
                        <a:pt x="358" y="742"/>
                      </a:lnTo>
                      <a:lnTo>
                        <a:pt x="306" y="796"/>
                      </a:lnTo>
                      <a:lnTo>
                        <a:pt x="312" y="802"/>
                      </a:lnTo>
                      <a:lnTo>
                        <a:pt x="358" y="758"/>
                      </a:lnTo>
                      <a:lnTo>
                        <a:pt x="358" y="758"/>
                      </a:lnTo>
                      <a:lnTo>
                        <a:pt x="362" y="798"/>
                      </a:lnTo>
                      <a:lnTo>
                        <a:pt x="368" y="836"/>
                      </a:lnTo>
                      <a:lnTo>
                        <a:pt x="368" y="840"/>
                      </a:lnTo>
                      <a:lnTo>
                        <a:pt x="372" y="840"/>
                      </a:lnTo>
                      <a:lnTo>
                        <a:pt x="374" y="840"/>
                      </a:lnTo>
                      <a:lnTo>
                        <a:pt x="374" y="840"/>
                      </a:lnTo>
                      <a:lnTo>
                        <a:pt x="374" y="858"/>
                      </a:lnTo>
                      <a:lnTo>
                        <a:pt x="374" y="868"/>
                      </a:lnTo>
                      <a:lnTo>
                        <a:pt x="374" y="868"/>
                      </a:lnTo>
                      <a:lnTo>
                        <a:pt x="374" y="868"/>
                      </a:lnTo>
                      <a:lnTo>
                        <a:pt x="378" y="868"/>
                      </a:lnTo>
                      <a:lnTo>
                        <a:pt x="382" y="868"/>
                      </a:lnTo>
                      <a:lnTo>
                        <a:pt x="382" y="868"/>
                      </a:lnTo>
                      <a:lnTo>
                        <a:pt x="382" y="868"/>
                      </a:lnTo>
                      <a:lnTo>
                        <a:pt x="382" y="858"/>
                      </a:lnTo>
                      <a:lnTo>
                        <a:pt x="382" y="858"/>
                      </a:lnTo>
                      <a:lnTo>
                        <a:pt x="384" y="840"/>
                      </a:lnTo>
                      <a:lnTo>
                        <a:pt x="386" y="840"/>
                      </a:lnTo>
                      <a:lnTo>
                        <a:pt x="390" y="840"/>
                      </a:lnTo>
                      <a:lnTo>
                        <a:pt x="392" y="836"/>
                      </a:lnTo>
                      <a:lnTo>
                        <a:pt x="392" y="836"/>
                      </a:lnTo>
                      <a:lnTo>
                        <a:pt x="398" y="798"/>
                      </a:lnTo>
                      <a:lnTo>
                        <a:pt x="400" y="758"/>
                      </a:lnTo>
                      <a:lnTo>
                        <a:pt x="448" y="802"/>
                      </a:lnTo>
                      <a:lnTo>
                        <a:pt x="454" y="796"/>
                      </a:lnTo>
                      <a:lnTo>
                        <a:pt x="402" y="740"/>
                      </a:lnTo>
                      <a:lnTo>
                        <a:pt x="402" y="740"/>
                      </a:lnTo>
                      <a:lnTo>
                        <a:pt x="402" y="712"/>
                      </a:lnTo>
                      <a:lnTo>
                        <a:pt x="402" y="712"/>
                      </a:lnTo>
                      <a:lnTo>
                        <a:pt x="408" y="684"/>
                      </a:lnTo>
                      <a:lnTo>
                        <a:pt x="490" y="764"/>
                      </a:lnTo>
                      <a:lnTo>
                        <a:pt x="498" y="756"/>
                      </a:lnTo>
                      <a:lnTo>
                        <a:pt x="414" y="668"/>
                      </a:lnTo>
                      <a:lnTo>
                        <a:pt x="414" y="668"/>
                      </a:lnTo>
                      <a:lnTo>
                        <a:pt x="422" y="650"/>
                      </a:lnTo>
                      <a:lnTo>
                        <a:pt x="430" y="634"/>
                      </a:lnTo>
                      <a:lnTo>
                        <a:pt x="438" y="620"/>
                      </a:lnTo>
                      <a:lnTo>
                        <a:pt x="450" y="610"/>
                      </a:lnTo>
                      <a:lnTo>
                        <a:pt x="450" y="610"/>
                      </a:lnTo>
                      <a:lnTo>
                        <a:pt x="448" y="664"/>
                      </a:lnTo>
                      <a:lnTo>
                        <a:pt x="448" y="672"/>
                      </a:lnTo>
                      <a:lnTo>
                        <a:pt x="450" y="674"/>
                      </a:lnTo>
                      <a:lnTo>
                        <a:pt x="450" y="676"/>
                      </a:lnTo>
                      <a:lnTo>
                        <a:pt x="452" y="676"/>
                      </a:lnTo>
                      <a:lnTo>
                        <a:pt x="452" y="676"/>
                      </a:lnTo>
                      <a:lnTo>
                        <a:pt x="456" y="676"/>
                      </a:lnTo>
                      <a:lnTo>
                        <a:pt x="458" y="670"/>
                      </a:lnTo>
                      <a:lnTo>
                        <a:pt x="466" y="624"/>
                      </a:lnTo>
                      <a:lnTo>
                        <a:pt x="466" y="624"/>
                      </a:lnTo>
                      <a:lnTo>
                        <a:pt x="468" y="610"/>
                      </a:lnTo>
                      <a:lnTo>
                        <a:pt x="474" y="600"/>
                      </a:lnTo>
                      <a:lnTo>
                        <a:pt x="474" y="600"/>
                      </a:lnTo>
                      <a:lnTo>
                        <a:pt x="478" y="600"/>
                      </a:lnTo>
                      <a:lnTo>
                        <a:pt x="478" y="600"/>
                      </a:lnTo>
                      <a:lnTo>
                        <a:pt x="488" y="600"/>
                      </a:lnTo>
                      <a:lnTo>
                        <a:pt x="500" y="604"/>
                      </a:lnTo>
                      <a:lnTo>
                        <a:pt x="500" y="604"/>
                      </a:lnTo>
                      <a:lnTo>
                        <a:pt x="538" y="620"/>
                      </a:lnTo>
                      <a:lnTo>
                        <a:pt x="548" y="622"/>
                      </a:lnTo>
                      <a:lnTo>
                        <a:pt x="550" y="622"/>
                      </a:lnTo>
                      <a:lnTo>
                        <a:pt x="552" y="618"/>
                      </a:lnTo>
                      <a:lnTo>
                        <a:pt x="552" y="618"/>
                      </a:lnTo>
                      <a:lnTo>
                        <a:pt x="552" y="616"/>
                      </a:lnTo>
                      <a:lnTo>
                        <a:pt x="546" y="610"/>
                      </a:lnTo>
                      <a:lnTo>
                        <a:pt x="528" y="600"/>
                      </a:lnTo>
                      <a:lnTo>
                        <a:pt x="496" y="584"/>
                      </a:lnTo>
                      <a:lnTo>
                        <a:pt x="496" y="584"/>
                      </a:lnTo>
                      <a:lnTo>
                        <a:pt x="510" y="580"/>
                      </a:lnTo>
                      <a:lnTo>
                        <a:pt x="528" y="578"/>
                      </a:lnTo>
                      <a:lnTo>
                        <a:pt x="528" y="578"/>
                      </a:lnTo>
                      <a:lnTo>
                        <a:pt x="546" y="580"/>
                      </a:lnTo>
                      <a:lnTo>
                        <a:pt x="566" y="582"/>
                      </a:lnTo>
                      <a:lnTo>
                        <a:pt x="600" y="696"/>
                      </a:lnTo>
                      <a:lnTo>
                        <a:pt x="610" y="692"/>
                      </a:lnTo>
                      <a:lnTo>
                        <a:pt x="584" y="586"/>
                      </a:lnTo>
                      <a:lnTo>
                        <a:pt x="584" y="586"/>
                      </a:lnTo>
                      <a:lnTo>
                        <a:pt x="616" y="594"/>
                      </a:lnTo>
                      <a:lnTo>
                        <a:pt x="616" y="594"/>
                      </a:lnTo>
                      <a:lnTo>
                        <a:pt x="634" y="606"/>
                      </a:lnTo>
                      <a:lnTo>
                        <a:pt x="656" y="678"/>
                      </a:lnTo>
                      <a:lnTo>
                        <a:pt x="666" y="676"/>
                      </a:lnTo>
                      <a:lnTo>
                        <a:pt x="650" y="614"/>
                      </a:lnTo>
                      <a:lnTo>
                        <a:pt x="650" y="614"/>
                      </a:lnTo>
                      <a:lnTo>
                        <a:pt x="684" y="630"/>
                      </a:lnTo>
                      <a:lnTo>
                        <a:pt x="722" y="644"/>
                      </a:lnTo>
                      <a:lnTo>
                        <a:pt x="724" y="646"/>
                      </a:lnTo>
                      <a:lnTo>
                        <a:pt x="726" y="642"/>
                      </a:lnTo>
                      <a:lnTo>
                        <a:pt x="726" y="642"/>
                      </a:lnTo>
                      <a:lnTo>
                        <a:pt x="728" y="642"/>
                      </a:lnTo>
                      <a:lnTo>
                        <a:pt x="728" y="642"/>
                      </a:lnTo>
                      <a:lnTo>
                        <a:pt x="744" y="650"/>
                      </a:lnTo>
                      <a:lnTo>
                        <a:pt x="752" y="654"/>
                      </a:lnTo>
                      <a:lnTo>
                        <a:pt x="752" y="654"/>
                      </a:lnTo>
                      <a:lnTo>
                        <a:pt x="752" y="654"/>
                      </a:lnTo>
                      <a:lnTo>
                        <a:pt x="752" y="654"/>
                      </a:lnTo>
                      <a:lnTo>
                        <a:pt x="754" y="650"/>
                      </a:lnTo>
                      <a:lnTo>
                        <a:pt x="756" y="648"/>
                      </a:lnTo>
                      <a:lnTo>
                        <a:pt x="756" y="648"/>
                      </a:lnTo>
                      <a:lnTo>
                        <a:pt x="756" y="648"/>
                      </a:lnTo>
                      <a:lnTo>
                        <a:pt x="756" y="648"/>
                      </a:lnTo>
                      <a:lnTo>
                        <a:pt x="748" y="642"/>
                      </a:lnTo>
                      <a:close/>
                      <a:moveTo>
                        <a:pt x="418" y="434"/>
                      </a:moveTo>
                      <a:lnTo>
                        <a:pt x="418" y="434"/>
                      </a:lnTo>
                      <a:lnTo>
                        <a:pt x="446" y="414"/>
                      </a:lnTo>
                      <a:lnTo>
                        <a:pt x="474" y="396"/>
                      </a:lnTo>
                      <a:lnTo>
                        <a:pt x="528" y="434"/>
                      </a:lnTo>
                      <a:lnTo>
                        <a:pt x="474" y="472"/>
                      </a:lnTo>
                      <a:lnTo>
                        <a:pt x="474" y="472"/>
                      </a:lnTo>
                      <a:lnTo>
                        <a:pt x="446" y="454"/>
                      </a:lnTo>
                      <a:lnTo>
                        <a:pt x="418" y="434"/>
                      </a:lnTo>
                      <a:lnTo>
                        <a:pt x="418" y="434"/>
                      </a:lnTo>
                      <a:close/>
                      <a:moveTo>
                        <a:pt x="398" y="400"/>
                      </a:moveTo>
                      <a:lnTo>
                        <a:pt x="398" y="400"/>
                      </a:lnTo>
                      <a:lnTo>
                        <a:pt x="394" y="366"/>
                      </a:lnTo>
                      <a:lnTo>
                        <a:pt x="392" y="332"/>
                      </a:lnTo>
                      <a:lnTo>
                        <a:pt x="454" y="304"/>
                      </a:lnTo>
                      <a:lnTo>
                        <a:pt x="460" y="370"/>
                      </a:lnTo>
                      <a:lnTo>
                        <a:pt x="460" y="370"/>
                      </a:lnTo>
                      <a:lnTo>
                        <a:pt x="430" y="386"/>
                      </a:lnTo>
                      <a:lnTo>
                        <a:pt x="398" y="400"/>
                      </a:lnTo>
                      <a:lnTo>
                        <a:pt x="398" y="400"/>
                      </a:lnTo>
                      <a:close/>
                      <a:moveTo>
                        <a:pt x="358" y="400"/>
                      </a:moveTo>
                      <a:lnTo>
                        <a:pt x="358" y="400"/>
                      </a:lnTo>
                      <a:lnTo>
                        <a:pt x="328" y="386"/>
                      </a:lnTo>
                      <a:lnTo>
                        <a:pt x="298" y="370"/>
                      </a:lnTo>
                      <a:lnTo>
                        <a:pt x="304" y="304"/>
                      </a:lnTo>
                      <a:lnTo>
                        <a:pt x="364" y="332"/>
                      </a:lnTo>
                      <a:lnTo>
                        <a:pt x="364" y="332"/>
                      </a:lnTo>
                      <a:lnTo>
                        <a:pt x="362" y="366"/>
                      </a:lnTo>
                      <a:lnTo>
                        <a:pt x="358" y="400"/>
                      </a:lnTo>
                      <a:lnTo>
                        <a:pt x="358" y="400"/>
                      </a:lnTo>
                      <a:close/>
                      <a:moveTo>
                        <a:pt x="338" y="434"/>
                      </a:moveTo>
                      <a:lnTo>
                        <a:pt x="338" y="434"/>
                      </a:lnTo>
                      <a:lnTo>
                        <a:pt x="312" y="454"/>
                      </a:lnTo>
                      <a:lnTo>
                        <a:pt x="284" y="472"/>
                      </a:lnTo>
                      <a:lnTo>
                        <a:pt x="228" y="434"/>
                      </a:lnTo>
                      <a:lnTo>
                        <a:pt x="284" y="396"/>
                      </a:lnTo>
                      <a:lnTo>
                        <a:pt x="284" y="396"/>
                      </a:lnTo>
                      <a:lnTo>
                        <a:pt x="312" y="414"/>
                      </a:lnTo>
                      <a:lnTo>
                        <a:pt x="338" y="434"/>
                      </a:lnTo>
                      <a:lnTo>
                        <a:pt x="338" y="434"/>
                      </a:lnTo>
                      <a:close/>
                      <a:moveTo>
                        <a:pt x="358" y="468"/>
                      </a:moveTo>
                      <a:lnTo>
                        <a:pt x="358" y="468"/>
                      </a:lnTo>
                      <a:lnTo>
                        <a:pt x="362" y="502"/>
                      </a:lnTo>
                      <a:lnTo>
                        <a:pt x="364" y="536"/>
                      </a:lnTo>
                      <a:lnTo>
                        <a:pt x="304" y="564"/>
                      </a:lnTo>
                      <a:lnTo>
                        <a:pt x="298" y="496"/>
                      </a:lnTo>
                      <a:lnTo>
                        <a:pt x="298" y="496"/>
                      </a:lnTo>
                      <a:lnTo>
                        <a:pt x="328" y="482"/>
                      </a:lnTo>
                      <a:lnTo>
                        <a:pt x="358" y="468"/>
                      </a:lnTo>
                      <a:lnTo>
                        <a:pt x="358" y="468"/>
                      </a:lnTo>
                      <a:close/>
                      <a:moveTo>
                        <a:pt x="398" y="468"/>
                      </a:moveTo>
                      <a:lnTo>
                        <a:pt x="398" y="468"/>
                      </a:lnTo>
                      <a:lnTo>
                        <a:pt x="430" y="482"/>
                      </a:lnTo>
                      <a:lnTo>
                        <a:pt x="460" y="498"/>
                      </a:lnTo>
                      <a:lnTo>
                        <a:pt x="454" y="564"/>
                      </a:lnTo>
                      <a:lnTo>
                        <a:pt x="392" y="536"/>
                      </a:lnTo>
                      <a:lnTo>
                        <a:pt x="392" y="536"/>
                      </a:lnTo>
                      <a:lnTo>
                        <a:pt x="394" y="502"/>
                      </a:lnTo>
                      <a:lnTo>
                        <a:pt x="398" y="468"/>
                      </a:lnTo>
                      <a:lnTo>
                        <a:pt x="398" y="468"/>
                      </a:lnTo>
                      <a:close/>
                    </a:path>
                  </a:pathLst>
                </a:custGeom>
                <a:solidFill>
                  <a:srgbClr val="FEFFFF">
                    <a:alpha val="3000"/>
                  </a:srgbClr>
                </a:solidFill>
                <a:ln>
                  <a:solidFill>
                    <a:srgbClr val="FEFFFF">
                      <a:alpha val="5000"/>
                    </a:srgbClr>
                  </a:solidFill>
                </a:ln>
                <a:effectLst>
                  <a:glow rad="101600">
                    <a:srgbClr val="FEFEFE">
                      <a:alpha val="6000"/>
                    </a:srgbClr>
                  </a:glow>
                </a:effectLst>
                <a:extLst/>
              </p:spPr>
              <p:txBody>
                <a:bodyPr vert="horz" wrap="square" lIns="91440" tIns="45720" rIns="91440" bIns="45720" numCol="1" anchor="t" anchorCtr="0" compatLnSpc="1">
                  <a:prstTxWarp prst="textNoShape">
                    <a:avLst/>
                  </a:prstTxWarp>
                </a:bodyPr>
                <a:lstStyle/>
                <a:p>
                  <a:endParaRPr lang="en-US"/>
                </a:p>
              </p:txBody>
            </p:sp>
            <p:sp>
              <p:nvSpPr>
                <p:cNvPr id="236" name="Freeform 29"/>
                <p:cNvSpPr>
                  <a:spLocks noChangeAspect="1"/>
                </p:cNvSpPr>
                <p:nvPr/>
              </p:nvSpPr>
              <p:spPr bwMode="auto">
                <a:xfrm rot="18879730">
                  <a:off x="8304829" y="977901"/>
                  <a:ext cx="642197" cy="728980"/>
                </a:xfrm>
                <a:custGeom>
                  <a:avLst/>
                  <a:gdLst>
                    <a:gd name="T0" fmla="*/ 738 w 740"/>
                    <a:gd name="T1" fmla="*/ 546 h 840"/>
                    <a:gd name="T2" fmla="*/ 598 w 740"/>
                    <a:gd name="T3" fmla="*/ 524 h 840"/>
                    <a:gd name="T4" fmla="*/ 564 w 740"/>
                    <a:gd name="T5" fmla="*/ 506 h 840"/>
                    <a:gd name="T6" fmla="*/ 510 w 740"/>
                    <a:gd name="T7" fmla="*/ 458 h 840"/>
                    <a:gd name="T8" fmla="*/ 486 w 740"/>
                    <a:gd name="T9" fmla="*/ 406 h 840"/>
                    <a:gd name="T10" fmla="*/ 558 w 740"/>
                    <a:gd name="T11" fmla="*/ 330 h 840"/>
                    <a:gd name="T12" fmla="*/ 724 w 740"/>
                    <a:gd name="T13" fmla="*/ 344 h 840"/>
                    <a:gd name="T14" fmla="*/ 736 w 740"/>
                    <a:gd name="T15" fmla="*/ 286 h 840"/>
                    <a:gd name="T16" fmla="*/ 740 w 740"/>
                    <a:gd name="T17" fmla="*/ 216 h 840"/>
                    <a:gd name="T18" fmla="*/ 650 w 740"/>
                    <a:gd name="T19" fmla="*/ 230 h 840"/>
                    <a:gd name="T20" fmla="*/ 606 w 740"/>
                    <a:gd name="T21" fmla="*/ 256 h 840"/>
                    <a:gd name="T22" fmla="*/ 556 w 740"/>
                    <a:gd name="T23" fmla="*/ 288 h 840"/>
                    <a:gd name="T24" fmla="*/ 512 w 740"/>
                    <a:gd name="T25" fmla="*/ 308 h 840"/>
                    <a:gd name="T26" fmla="*/ 442 w 740"/>
                    <a:gd name="T27" fmla="*/ 320 h 840"/>
                    <a:gd name="T28" fmla="*/ 414 w 740"/>
                    <a:gd name="T29" fmla="*/ 300 h 840"/>
                    <a:gd name="T30" fmla="*/ 390 w 740"/>
                    <a:gd name="T31" fmla="*/ 204 h 840"/>
                    <a:gd name="T32" fmla="*/ 392 w 740"/>
                    <a:gd name="T33" fmla="*/ 164 h 840"/>
                    <a:gd name="T34" fmla="*/ 392 w 740"/>
                    <a:gd name="T35" fmla="*/ 80 h 840"/>
                    <a:gd name="T36" fmla="*/ 378 w 740"/>
                    <a:gd name="T37" fmla="*/ 0 h 840"/>
                    <a:gd name="T38" fmla="*/ 350 w 740"/>
                    <a:gd name="T39" fmla="*/ 42 h 840"/>
                    <a:gd name="T40" fmla="*/ 348 w 740"/>
                    <a:gd name="T41" fmla="*/ 100 h 840"/>
                    <a:gd name="T42" fmla="*/ 350 w 740"/>
                    <a:gd name="T43" fmla="*/ 192 h 840"/>
                    <a:gd name="T44" fmla="*/ 352 w 740"/>
                    <a:gd name="T45" fmla="*/ 214 h 840"/>
                    <a:gd name="T46" fmla="*/ 316 w 740"/>
                    <a:gd name="T47" fmla="*/ 320 h 840"/>
                    <a:gd name="T48" fmla="*/ 254 w 740"/>
                    <a:gd name="T49" fmla="*/ 316 h 840"/>
                    <a:gd name="T50" fmla="*/ 196 w 740"/>
                    <a:gd name="T51" fmla="*/ 294 h 840"/>
                    <a:gd name="T52" fmla="*/ 162 w 740"/>
                    <a:gd name="T53" fmla="*/ 272 h 840"/>
                    <a:gd name="T54" fmla="*/ 90 w 740"/>
                    <a:gd name="T55" fmla="*/ 230 h 840"/>
                    <a:gd name="T56" fmla="*/ 2 w 740"/>
                    <a:gd name="T57" fmla="*/ 214 h 840"/>
                    <a:gd name="T58" fmla="*/ 36 w 740"/>
                    <a:gd name="T59" fmla="*/ 246 h 840"/>
                    <a:gd name="T60" fmla="*/ 84 w 740"/>
                    <a:gd name="T61" fmla="*/ 278 h 840"/>
                    <a:gd name="T62" fmla="*/ 166 w 740"/>
                    <a:gd name="T63" fmla="*/ 322 h 840"/>
                    <a:gd name="T64" fmla="*/ 186 w 740"/>
                    <a:gd name="T65" fmla="*/ 332 h 840"/>
                    <a:gd name="T66" fmla="*/ 260 w 740"/>
                    <a:gd name="T67" fmla="*/ 418 h 840"/>
                    <a:gd name="T68" fmla="*/ 208 w 740"/>
                    <a:gd name="T69" fmla="*/ 482 h 840"/>
                    <a:gd name="T70" fmla="*/ 164 w 740"/>
                    <a:gd name="T71" fmla="*/ 514 h 840"/>
                    <a:gd name="T72" fmla="*/ 84 w 740"/>
                    <a:gd name="T73" fmla="*/ 558 h 840"/>
                    <a:gd name="T74" fmla="*/ 36 w 740"/>
                    <a:gd name="T75" fmla="*/ 590 h 840"/>
                    <a:gd name="T76" fmla="*/ 16 w 740"/>
                    <a:gd name="T77" fmla="*/ 636 h 840"/>
                    <a:gd name="T78" fmla="*/ 108 w 740"/>
                    <a:gd name="T79" fmla="*/ 596 h 840"/>
                    <a:gd name="T80" fmla="*/ 144 w 740"/>
                    <a:gd name="T81" fmla="*/ 692 h 840"/>
                    <a:gd name="T82" fmla="*/ 204 w 740"/>
                    <a:gd name="T83" fmla="*/ 534 h 840"/>
                    <a:gd name="T84" fmla="*/ 300 w 740"/>
                    <a:gd name="T85" fmla="*/ 512 h 840"/>
                    <a:gd name="T86" fmla="*/ 328 w 740"/>
                    <a:gd name="T87" fmla="*/ 534 h 840"/>
                    <a:gd name="T88" fmla="*/ 352 w 740"/>
                    <a:gd name="T89" fmla="*/ 630 h 840"/>
                    <a:gd name="T90" fmla="*/ 350 w 740"/>
                    <a:gd name="T91" fmla="*/ 670 h 840"/>
                    <a:gd name="T92" fmla="*/ 350 w 740"/>
                    <a:gd name="T93" fmla="*/ 754 h 840"/>
                    <a:gd name="T94" fmla="*/ 364 w 740"/>
                    <a:gd name="T95" fmla="*/ 840 h 840"/>
                    <a:gd name="T96" fmla="*/ 384 w 740"/>
                    <a:gd name="T97" fmla="*/ 836 h 840"/>
                    <a:gd name="T98" fmla="*/ 394 w 740"/>
                    <a:gd name="T99" fmla="*/ 734 h 840"/>
                    <a:gd name="T100" fmla="*/ 496 w 740"/>
                    <a:gd name="T101" fmla="*/ 750 h 840"/>
                    <a:gd name="T102" fmla="*/ 390 w 740"/>
                    <a:gd name="T103" fmla="*/ 620 h 840"/>
                    <a:gd name="T104" fmla="*/ 420 w 740"/>
                    <a:gd name="T105" fmla="*/ 522 h 840"/>
                    <a:gd name="T106" fmla="*/ 464 w 740"/>
                    <a:gd name="T107" fmla="*/ 514 h 840"/>
                    <a:gd name="T108" fmla="*/ 546 w 740"/>
                    <a:gd name="T109" fmla="*/ 540 h 840"/>
                    <a:gd name="T110" fmla="*/ 580 w 740"/>
                    <a:gd name="T111" fmla="*/ 562 h 840"/>
                    <a:gd name="T112" fmla="*/ 652 w 740"/>
                    <a:gd name="T113" fmla="*/ 604 h 840"/>
                    <a:gd name="T114" fmla="*/ 740 w 740"/>
                    <a:gd name="T115" fmla="*/ 61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0" h="840">
                      <a:moveTo>
                        <a:pt x="738" y="614"/>
                      </a:moveTo>
                      <a:lnTo>
                        <a:pt x="738" y="614"/>
                      </a:lnTo>
                      <a:lnTo>
                        <a:pt x="706" y="588"/>
                      </a:lnTo>
                      <a:lnTo>
                        <a:pt x="672" y="564"/>
                      </a:lnTo>
                      <a:lnTo>
                        <a:pt x="738" y="546"/>
                      </a:lnTo>
                      <a:lnTo>
                        <a:pt x="734" y="536"/>
                      </a:lnTo>
                      <a:lnTo>
                        <a:pt x="658" y="556"/>
                      </a:lnTo>
                      <a:lnTo>
                        <a:pt x="658" y="556"/>
                      </a:lnTo>
                      <a:lnTo>
                        <a:pt x="628" y="538"/>
                      </a:lnTo>
                      <a:lnTo>
                        <a:pt x="598" y="524"/>
                      </a:lnTo>
                      <a:lnTo>
                        <a:pt x="726" y="488"/>
                      </a:lnTo>
                      <a:lnTo>
                        <a:pt x="722" y="476"/>
                      </a:lnTo>
                      <a:lnTo>
                        <a:pt x="576" y="512"/>
                      </a:lnTo>
                      <a:lnTo>
                        <a:pt x="576" y="512"/>
                      </a:lnTo>
                      <a:lnTo>
                        <a:pt x="564" y="506"/>
                      </a:lnTo>
                      <a:lnTo>
                        <a:pt x="564" y="506"/>
                      </a:lnTo>
                      <a:lnTo>
                        <a:pt x="556" y="502"/>
                      </a:lnTo>
                      <a:lnTo>
                        <a:pt x="556" y="502"/>
                      </a:lnTo>
                      <a:lnTo>
                        <a:pt x="532" y="480"/>
                      </a:lnTo>
                      <a:lnTo>
                        <a:pt x="510" y="458"/>
                      </a:lnTo>
                      <a:lnTo>
                        <a:pt x="492" y="438"/>
                      </a:lnTo>
                      <a:lnTo>
                        <a:pt x="486" y="426"/>
                      </a:lnTo>
                      <a:lnTo>
                        <a:pt x="482" y="418"/>
                      </a:lnTo>
                      <a:lnTo>
                        <a:pt x="482" y="418"/>
                      </a:lnTo>
                      <a:lnTo>
                        <a:pt x="486" y="406"/>
                      </a:lnTo>
                      <a:lnTo>
                        <a:pt x="492" y="396"/>
                      </a:lnTo>
                      <a:lnTo>
                        <a:pt x="510" y="374"/>
                      </a:lnTo>
                      <a:lnTo>
                        <a:pt x="532" y="352"/>
                      </a:lnTo>
                      <a:lnTo>
                        <a:pt x="558" y="330"/>
                      </a:lnTo>
                      <a:lnTo>
                        <a:pt x="558" y="330"/>
                      </a:lnTo>
                      <a:lnTo>
                        <a:pt x="564" y="326"/>
                      </a:lnTo>
                      <a:lnTo>
                        <a:pt x="564" y="326"/>
                      </a:lnTo>
                      <a:lnTo>
                        <a:pt x="578" y="320"/>
                      </a:lnTo>
                      <a:lnTo>
                        <a:pt x="720" y="354"/>
                      </a:lnTo>
                      <a:lnTo>
                        <a:pt x="724" y="344"/>
                      </a:lnTo>
                      <a:lnTo>
                        <a:pt x="600" y="308"/>
                      </a:lnTo>
                      <a:lnTo>
                        <a:pt x="600" y="308"/>
                      </a:lnTo>
                      <a:lnTo>
                        <a:pt x="658" y="276"/>
                      </a:lnTo>
                      <a:lnTo>
                        <a:pt x="734" y="294"/>
                      </a:lnTo>
                      <a:lnTo>
                        <a:pt x="736" y="286"/>
                      </a:lnTo>
                      <a:lnTo>
                        <a:pt x="672" y="266"/>
                      </a:lnTo>
                      <a:lnTo>
                        <a:pt x="672" y="266"/>
                      </a:lnTo>
                      <a:lnTo>
                        <a:pt x="706" y="244"/>
                      </a:lnTo>
                      <a:lnTo>
                        <a:pt x="738" y="218"/>
                      </a:lnTo>
                      <a:lnTo>
                        <a:pt x="740" y="216"/>
                      </a:lnTo>
                      <a:lnTo>
                        <a:pt x="728" y="196"/>
                      </a:lnTo>
                      <a:lnTo>
                        <a:pt x="726" y="198"/>
                      </a:lnTo>
                      <a:lnTo>
                        <a:pt x="726" y="198"/>
                      </a:lnTo>
                      <a:lnTo>
                        <a:pt x="686" y="212"/>
                      </a:lnTo>
                      <a:lnTo>
                        <a:pt x="650" y="230"/>
                      </a:lnTo>
                      <a:lnTo>
                        <a:pt x="666" y="164"/>
                      </a:lnTo>
                      <a:lnTo>
                        <a:pt x="656" y="162"/>
                      </a:lnTo>
                      <a:lnTo>
                        <a:pt x="634" y="238"/>
                      </a:lnTo>
                      <a:lnTo>
                        <a:pt x="634" y="238"/>
                      </a:lnTo>
                      <a:lnTo>
                        <a:pt x="606" y="256"/>
                      </a:lnTo>
                      <a:lnTo>
                        <a:pt x="578" y="272"/>
                      </a:lnTo>
                      <a:lnTo>
                        <a:pt x="608" y="146"/>
                      </a:lnTo>
                      <a:lnTo>
                        <a:pt x="598" y="142"/>
                      </a:lnTo>
                      <a:lnTo>
                        <a:pt x="556" y="288"/>
                      </a:lnTo>
                      <a:lnTo>
                        <a:pt x="556" y="288"/>
                      </a:lnTo>
                      <a:lnTo>
                        <a:pt x="546" y="294"/>
                      </a:lnTo>
                      <a:lnTo>
                        <a:pt x="546" y="294"/>
                      </a:lnTo>
                      <a:lnTo>
                        <a:pt x="538" y="298"/>
                      </a:lnTo>
                      <a:lnTo>
                        <a:pt x="538" y="298"/>
                      </a:lnTo>
                      <a:lnTo>
                        <a:pt x="512" y="308"/>
                      </a:lnTo>
                      <a:lnTo>
                        <a:pt x="486" y="314"/>
                      </a:lnTo>
                      <a:lnTo>
                        <a:pt x="462" y="318"/>
                      </a:lnTo>
                      <a:lnTo>
                        <a:pt x="442" y="320"/>
                      </a:lnTo>
                      <a:lnTo>
                        <a:pt x="442" y="320"/>
                      </a:lnTo>
                      <a:lnTo>
                        <a:pt x="442" y="320"/>
                      </a:lnTo>
                      <a:lnTo>
                        <a:pt x="442" y="320"/>
                      </a:lnTo>
                      <a:lnTo>
                        <a:pt x="426" y="320"/>
                      </a:lnTo>
                      <a:lnTo>
                        <a:pt x="426" y="320"/>
                      </a:lnTo>
                      <a:lnTo>
                        <a:pt x="420" y="310"/>
                      </a:lnTo>
                      <a:lnTo>
                        <a:pt x="414" y="300"/>
                      </a:lnTo>
                      <a:lnTo>
                        <a:pt x="404" y="274"/>
                      </a:lnTo>
                      <a:lnTo>
                        <a:pt x="396" y="244"/>
                      </a:lnTo>
                      <a:lnTo>
                        <a:pt x="388" y="210"/>
                      </a:lnTo>
                      <a:lnTo>
                        <a:pt x="388" y="210"/>
                      </a:lnTo>
                      <a:lnTo>
                        <a:pt x="390" y="204"/>
                      </a:lnTo>
                      <a:lnTo>
                        <a:pt x="390" y="204"/>
                      </a:lnTo>
                      <a:lnTo>
                        <a:pt x="390" y="190"/>
                      </a:lnTo>
                      <a:lnTo>
                        <a:pt x="492" y="84"/>
                      </a:lnTo>
                      <a:lnTo>
                        <a:pt x="484" y="76"/>
                      </a:lnTo>
                      <a:lnTo>
                        <a:pt x="392" y="164"/>
                      </a:lnTo>
                      <a:lnTo>
                        <a:pt x="392" y="164"/>
                      </a:lnTo>
                      <a:lnTo>
                        <a:pt x="392" y="98"/>
                      </a:lnTo>
                      <a:lnTo>
                        <a:pt x="446" y="42"/>
                      </a:lnTo>
                      <a:lnTo>
                        <a:pt x="440" y="36"/>
                      </a:lnTo>
                      <a:lnTo>
                        <a:pt x="392" y="80"/>
                      </a:lnTo>
                      <a:lnTo>
                        <a:pt x="392" y="80"/>
                      </a:lnTo>
                      <a:lnTo>
                        <a:pt x="388" y="40"/>
                      </a:lnTo>
                      <a:lnTo>
                        <a:pt x="382" y="2"/>
                      </a:lnTo>
                      <a:lnTo>
                        <a:pt x="382" y="0"/>
                      </a:lnTo>
                      <a:lnTo>
                        <a:pt x="378" y="0"/>
                      </a:lnTo>
                      <a:lnTo>
                        <a:pt x="362" y="0"/>
                      </a:lnTo>
                      <a:lnTo>
                        <a:pt x="358" y="0"/>
                      </a:lnTo>
                      <a:lnTo>
                        <a:pt x="358" y="2"/>
                      </a:lnTo>
                      <a:lnTo>
                        <a:pt x="358" y="2"/>
                      </a:lnTo>
                      <a:lnTo>
                        <a:pt x="350" y="42"/>
                      </a:lnTo>
                      <a:lnTo>
                        <a:pt x="348" y="82"/>
                      </a:lnTo>
                      <a:lnTo>
                        <a:pt x="300" y="36"/>
                      </a:lnTo>
                      <a:lnTo>
                        <a:pt x="292" y="42"/>
                      </a:lnTo>
                      <a:lnTo>
                        <a:pt x="348" y="100"/>
                      </a:lnTo>
                      <a:lnTo>
                        <a:pt x="348" y="100"/>
                      </a:lnTo>
                      <a:lnTo>
                        <a:pt x="348" y="134"/>
                      </a:lnTo>
                      <a:lnTo>
                        <a:pt x="350" y="166"/>
                      </a:lnTo>
                      <a:lnTo>
                        <a:pt x="254" y="76"/>
                      </a:lnTo>
                      <a:lnTo>
                        <a:pt x="246" y="84"/>
                      </a:lnTo>
                      <a:lnTo>
                        <a:pt x="350" y="192"/>
                      </a:lnTo>
                      <a:lnTo>
                        <a:pt x="350" y="192"/>
                      </a:lnTo>
                      <a:lnTo>
                        <a:pt x="352" y="204"/>
                      </a:lnTo>
                      <a:lnTo>
                        <a:pt x="352" y="204"/>
                      </a:lnTo>
                      <a:lnTo>
                        <a:pt x="352" y="214"/>
                      </a:lnTo>
                      <a:lnTo>
                        <a:pt x="352" y="214"/>
                      </a:lnTo>
                      <a:lnTo>
                        <a:pt x="346" y="246"/>
                      </a:lnTo>
                      <a:lnTo>
                        <a:pt x="338" y="276"/>
                      </a:lnTo>
                      <a:lnTo>
                        <a:pt x="328" y="302"/>
                      </a:lnTo>
                      <a:lnTo>
                        <a:pt x="322" y="312"/>
                      </a:lnTo>
                      <a:lnTo>
                        <a:pt x="316" y="320"/>
                      </a:lnTo>
                      <a:lnTo>
                        <a:pt x="316" y="320"/>
                      </a:lnTo>
                      <a:lnTo>
                        <a:pt x="300" y="322"/>
                      </a:lnTo>
                      <a:lnTo>
                        <a:pt x="300" y="322"/>
                      </a:lnTo>
                      <a:lnTo>
                        <a:pt x="278" y="320"/>
                      </a:lnTo>
                      <a:lnTo>
                        <a:pt x="254" y="316"/>
                      </a:lnTo>
                      <a:lnTo>
                        <a:pt x="228" y="308"/>
                      </a:lnTo>
                      <a:lnTo>
                        <a:pt x="200" y="298"/>
                      </a:lnTo>
                      <a:lnTo>
                        <a:pt x="200" y="298"/>
                      </a:lnTo>
                      <a:lnTo>
                        <a:pt x="196" y="294"/>
                      </a:lnTo>
                      <a:lnTo>
                        <a:pt x="196" y="294"/>
                      </a:lnTo>
                      <a:lnTo>
                        <a:pt x="184" y="286"/>
                      </a:lnTo>
                      <a:lnTo>
                        <a:pt x="142" y="146"/>
                      </a:lnTo>
                      <a:lnTo>
                        <a:pt x="130" y="148"/>
                      </a:lnTo>
                      <a:lnTo>
                        <a:pt x="162" y="272"/>
                      </a:lnTo>
                      <a:lnTo>
                        <a:pt x="162" y="272"/>
                      </a:lnTo>
                      <a:lnTo>
                        <a:pt x="106" y="240"/>
                      </a:lnTo>
                      <a:lnTo>
                        <a:pt x="84" y="164"/>
                      </a:lnTo>
                      <a:lnTo>
                        <a:pt x="74" y="166"/>
                      </a:lnTo>
                      <a:lnTo>
                        <a:pt x="90" y="230"/>
                      </a:lnTo>
                      <a:lnTo>
                        <a:pt x="90" y="230"/>
                      </a:lnTo>
                      <a:lnTo>
                        <a:pt x="54" y="214"/>
                      </a:lnTo>
                      <a:lnTo>
                        <a:pt x="16" y="198"/>
                      </a:lnTo>
                      <a:lnTo>
                        <a:pt x="12" y="198"/>
                      </a:lnTo>
                      <a:lnTo>
                        <a:pt x="10" y="200"/>
                      </a:lnTo>
                      <a:lnTo>
                        <a:pt x="2" y="214"/>
                      </a:lnTo>
                      <a:lnTo>
                        <a:pt x="2" y="214"/>
                      </a:lnTo>
                      <a:lnTo>
                        <a:pt x="0" y="218"/>
                      </a:lnTo>
                      <a:lnTo>
                        <a:pt x="4" y="220"/>
                      </a:lnTo>
                      <a:lnTo>
                        <a:pt x="4" y="220"/>
                      </a:lnTo>
                      <a:lnTo>
                        <a:pt x="36" y="246"/>
                      </a:lnTo>
                      <a:lnTo>
                        <a:pt x="70" y="270"/>
                      </a:lnTo>
                      <a:lnTo>
                        <a:pt x="4" y="288"/>
                      </a:lnTo>
                      <a:lnTo>
                        <a:pt x="6" y="298"/>
                      </a:lnTo>
                      <a:lnTo>
                        <a:pt x="84" y="278"/>
                      </a:lnTo>
                      <a:lnTo>
                        <a:pt x="84" y="278"/>
                      </a:lnTo>
                      <a:lnTo>
                        <a:pt x="114" y="296"/>
                      </a:lnTo>
                      <a:lnTo>
                        <a:pt x="142" y="310"/>
                      </a:lnTo>
                      <a:lnTo>
                        <a:pt x="16" y="346"/>
                      </a:lnTo>
                      <a:lnTo>
                        <a:pt x="20" y="358"/>
                      </a:lnTo>
                      <a:lnTo>
                        <a:pt x="166" y="322"/>
                      </a:lnTo>
                      <a:lnTo>
                        <a:pt x="166" y="322"/>
                      </a:lnTo>
                      <a:lnTo>
                        <a:pt x="178" y="328"/>
                      </a:lnTo>
                      <a:lnTo>
                        <a:pt x="178" y="328"/>
                      </a:lnTo>
                      <a:lnTo>
                        <a:pt x="186" y="332"/>
                      </a:lnTo>
                      <a:lnTo>
                        <a:pt x="186" y="332"/>
                      </a:lnTo>
                      <a:lnTo>
                        <a:pt x="210" y="354"/>
                      </a:lnTo>
                      <a:lnTo>
                        <a:pt x="232" y="376"/>
                      </a:lnTo>
                      <a:lnTo>
                        <a:pt x="250" y="396"/>
                      </a:lnTo>
                      <a:lnTo>
                        <a:pt x="256" y="408"/>
                      </a:lnTo>
                      <a:lnTo>
                        <a:pt x="260" y="418"/>
                      </a:lnTo>
                      <a:lnTo>
                        <a:pt x="260" y="418"/>
                      </a:lnTo>
                      <a:lnTo>
                        <a:pt x="256" y="428"/>
                      </a:lnTo>
                      <a:lnTo>
                        <a:pt x="248" y="438"/>
                      </a:lnTo>
                      <a:lnTo>
                        <a:pt x="232" y="460"/>
                      </a:lnTo>
                      <a:lnTo>
                        <a:pt x="208" y="482"/>
                      </a:lnTo>
                      <a:lnTo>
                        <a:pt x="184" y="504"/>
                      </a:lnTo>
                      <a:lnTo>
                        <a:pt x="184" y="504"/>
                      </a:lnTo>
                      <a:lnTo>
                        <a:pt x="178" y="508"/>
                      </a:lnTo>
                      <a:lnTo>
                        <a:pt x="178" y="508"/>
                      </a:lnTo>
                      <a:lnTo>
                        <a:pt x="164" y="514"/>
                      </a:lnTo>
                      <a:lnTo>
                        <a:pt x="22" y="480"/>
                      </a:lnTo>
                      <a:lnTo>
                        <a:pt x="18" y="490"/>
                      </a:lnTo>
                      <a:lnTo>
                        <a:pt x="142" y="526"/>
                      </a:lnTo>
                      <a:lnTo>
                        <a:pt x="142" y="526"/>
                      </a:lnTo>
                      <a:lnTo>
                        <a:pt x="84" y="558"/>
                      </a:lnTo>
                      <a:lnTo>
                        <a:pt x="8" y="540"/>
                      </a:lnTo>
                      <a:lnTo>
                        <a:pt x="6" y="548"/>
                      </a:lnTo>
                      <a:lnTo>
                        <a:pt x="68" y="568"/>
                      </a:lnTo>
                      <a:lnTo>
                        <a:pt x="68" y="568"/>
                      </a:lnTo>
                      <a:lnTo>
                        <a:pt x="36" y="590"/>
                      </a:lnTo>
                      <a:lnTo>
                        <a:pt x="4" y="616"/>
                      </a:lnTo>
                      <a:lnTo>
                        <a:pt x="2" y="618"/>
                      </a:lnTo>
                      <a:lnTo>
                        <a:pt x="14" y="638"/>
                      </a:lnTo>
                      <a:lnTo>
                        <a:pt x="16" y="636"/>
                      </a:lnTo>
                      <a:lnTo>
                        <a:pt x="16" y="636"/>
                      </a:lnTo>
                      <a:lnTo>
                        <a:pt x="56" y="622"/>
                      </a:lnTo>
                      <a:lnTo>
                        <a:pt x="92" y="604"/>
                      </a:lnTo>
                      <a:lnTo>
                        <a:pt x="76" y="670"/>
                      </a:lnTo>
                      <a:lnTo>
                        <a:pt x="86" y="672"/>
                      </a:lnTo>
                      <a:lnTo>
                        <a:pt x="108" y="596"/>
                      </a:lnTo>
                      <a:lnTo>
                        <a:pt x="108" y="596"/>
                      </a:lnTo>
                      <a:lnTo>
                        <a:pt x="136" y="578"/>
                      </a:lnTo>
                      <a:lnTo>
                        <a:pt x="164" y="562"/>
                      </a:lnTo>
                      <a:lnTo>
                        <a:pt x="132" y="688"/>
                      </a:lnTo>
                      <a:lnTo>
                        <a:pt x="144" y="692"/>
                      </a:lnTo>
                      <a:lnTo>
                        <a:pt x="186" y="546"/>
                      </a:lnTo>
                      <a:lnTo>
                        <a:pt x="186" y="546"/>
                      </a:lnTo>
                      <a:lnTo>
                        <a:pt x="196" y="540"/>
                      </a:lnTo>
                      <a:lnTo>
                        <a:pt x="196" y="540"/>
                      </a:lnTo>
                      <a:lnTo>
                        <a:pt x="204" y="534"/>
                      </a:lnTo>
                      <a:lnTo>
                        <a:pt x="204" y="534"/>
                      </a:lnTo>
                      <a:lnTo>
                        <a:pt x="230" y="526"/>
                      </a:lnTo>
                      <a:lnTo>
                        <a:pt x="256" y="518"/>
                      </a:lnTo>
                      <a:lnTo>
                        <a:pt x="280" y="514"/>
                      </a:lnTo>
                      <a:lnTo>
                        <a:pt x="300" y="512"/>
                      </a:lnTo>
                      <a:lnTo>
                        <a:pt x="300" y="512"/>
                      </a:lnTo>
                      <a:lnTo>
                        <a:pt x="316" y="514"/>
                      </a:lnTo>
                      <a:lnTo>
                        <a:pt x="316" y="514"/>
                      </a:lnTo>
                      <a:lnTo>
                        <a:pt x="322" y="522"/>
                      </a:lnTo>
                      <a:lnTo>
                        <a:pt x="328" y="534"/>
                      </a:lnTo>
                      <a:lnTo>
                        <a:pt x="338" y="560"/>
                      </a:lnTo>
                      <a:lnTo>
                        <a:pt x="346" y="590"/>
                      </a:lnTo>
                      <a:lnTo>
                        <a:pt x="352" y="624"/>
                      </a:lnTo>
                      <a:lnTo>
                        <a:pt x="352" y="624"/>
                      </a:lnTo>
                      <a:lnTo>
                        <a:pt x="352" y="630"/>
                      </a:lnTo>
                      <a:lnTo>
                        <a:pt x="352" y="630"/>
                      </a:lnTo>
                      <a:lnTo>
                        <a:pt x="352" y="644"/>
                      </a:lnTo>
                      <a:lnTo>
                        <a:pt x="250" y="750"/>
                      </a:lnTo>
                      <a:lnTo>
                        <a:pt x="258" y="760"/>
                      </a:lnTo>
                      <a:lnTo>
                        <a:pt x="350" y="670"/>
                      </a:lnTo>
                      <a:lnTo>
                        <a:pt x="350" y="670"/>
                      </a:lnTo>
                      <a:lnTo>
                        <a:pt x="350" y="736"/>
                      </a:lnTo>
                      <a:lnTo>
                        <a:pt x="296" y="792"/>
                      </a:lnTo>
                      <a:lnTo>
                        <a:pt x="302" y="800"/>
                      </a:lnTo>
                      <a:lnTo>
                        <a:pt x="350" y="754"/>
                      </a:lnTo>
                      <a:lnTo>
                        <a:pt x="350" y="754"/>
                      </a:lnTo>
                      <a:lnTo>
                        <a:pt x="352" y="794"/>
                      </a:lnTo>
                      <a:lnTo>
                        <a:pt x="360" y="836"/>
                      </a:lnTo>
                      <a:lnTo>
                        <a:pt x="360" y="840"/>
                      </a:lnTo>
                      <a:lnTo>
                        <a:pt x="364" y="840"/>
                      </a:lnTo>
                      <a:lnTo>
                        <a:pt x="364" y="840"/>
                      </a:lnTo>
                      <a:lnTo>
                        <a:pt x="368" y="840"/>
                      </a:lnTo>
                      <a:lnTo>
                        <a:pt x="384" y="840"/>
                      </a:lnTo>
                      <a:lnTo>
                        <a:pt x="384" y="836"/>
                      </a:lnTo>
                      <a:lnTo>
                        <a:pt x="384" y="836"/>
                      </a:lnTo>
                      <a:lnTo>
                        <a:pt x="390" y="794"/>
                      </a:lnTo>
                      <a:lnTo>
                        <a:pt x="394" y="752"/>
                      </a:lnTo>
                      <a:lnTo>
                        <a:pt x="442" y="800"/>
                      </a:lnTo>
                      <a:lnTo>
                        <a:pt x="450" y="792"/>
                      </a:lnTo>
                      <a:lnTo>
                        <a:pt x="394" y="734"/>
                      </a:lnTo>
                      <a:lnTo>
                        <a:pt x="394" y="734"/>
                      </a:lnTo>
                      <a:lnTo>
                        <a:pt x="394" y="700"/>
                      </a:lnTo>
                      <a:lnTo>
                        <a:pt x="392" y="668"/>
                      </a:lnTo>
                      <a:lnTo>
                        <a:pt x="486" y="760"/>
                      </a:lnTo>
                      <a:lnTo>
                        <a:pt x="496" y="750"/>
                      </a:lnTo>
                      <a:lnTo>
                        <a:pt x="390" y="642"/>
                      </a:lnTo>
                      <a:lnTo>
                        <a:pt x="390" y="642"/>
                      </a:lnTo>
                      <a:lnTo>
                        <a:pt x="390" y="630"/>
                      </a:lnTo>
                      <a:lnTo>
                        <a:pt x="390" y="630"/>
                      </a:lnTo>
                      <a:lnTo>
                        <a:pt x="390" y="620"/>
                      </a:lnTo>
                      <a:lnTo>
                        <a:pt x="390" y="620"/>
                      </a:lnTo>
                      <a:lnTo>
                        <a:pt x="396" y="588"/>
                      </a:lnTo>
                      <a:lnTo>
                        <a:pt x="404" y="558"/>
                      </a:lnTo>
                      <a:lnTo>
                        <a:pt x="414" y="532"/>
                      </a:lnTo>
                      <a:lnTo>
                        <a:pt x="420" y="522"/>
                      </a:lnTo>
                      <a:lnTo>
                        <a:pt x="426" y="514"/>
                      </a:lnTo>
                      <a:lnTo>
                        <a:pt x="426" y="514"/>
                      </a:lnTo>
                      <a:lnTo>
                        <a:pt x="442" y="512"/>
                      </a:lnTo>
                      <a:lnTo>
                        <a:pt x="442" y="512"/>
                      </a:lnTo>
                      <a:lnTo>
                        <a:pt x="464" y="514"/>
                      </a:lnTo>
                      <a:lnTo>
                        <a:pt x="488" y="518"/>
                      </a:lnTo>
                      <a:lnTo>
                        <a:pt x="514" y="526"/>
                      </a:lnTo>
                      <a:lnTo>
                        <a:pt x="540" y="536"/>
                      </a:lnTo>
                      <a:lnTo>
                        <a:pt x="540" y="536"/>
                      </a:lnTo>
                      <a:lnTo>
                        <a:pt x="546" y="540"/>
                      </a:lnTo>
                      <a:lnTo>
                        <a:pt x="546" y="540"/>
                      </a:lnTo>
                      <a:lnTo>
                        <a:pt x="558" y="548"/>
                      </a:lnTo>
                      <a:lnTo>
                        <a:pt x="600" y="688"/>
                      </a:lnTo>
                      <a:lnTo>
                        <a:pt x="610" y="686"/>
                      </a:lnTo>
                      <a:lnTo>
                        <a:pt x="580" y="562"/>
                      </a:lnTo>
                      <a:lnTo>
                        <a:pt x="580" y="562"/>
                      </a:lnTo>
                      <a:lnTo>
                        <a:pt x="636" y="596"/>
                      </a:lnTo>
                      <a:lnTo>
                        <a:pt x="658" y="670"/>
                      </a:lnTo>
                      <a:lnTo>
                        <a:pt x="668" y="668"/>
                      </a:lnTo>
                      <a:lnTo>
                        <a:pt x="652" y="604"/>
                      </a:lnTo>
                      <a:lnTo>
                        <a:pt x="652" y="604"/>
                      </a:lnTo>
                      <a:lnTo>
                        <a:pt x="688" y="620"/>
                      </a:lnTo>
                      <a:lnTo>
                        <a:pt x="726" y="636"/>
                      </a:lnTo>
                      <a:lnTo>
                        <a:pt x="730" y="636"/>
                      </a:lnTo>
                      <a:lnTo>
                        <a:pt x="740" y="616"/>
                      </a:lnTo>
                      <a:lnTo>
                        <a:pt x="738" y="614"/>
                      </a:lnTo>
                      <a:close/>
                    </a:path>
                  </a:pathLst>
                </a:custGeom>
                <a:solidFill>
                  <a:srgbClr val="FEFFFF">
                    <a:alpha val="2000"/>
                  </a:srgbClr>
                </a:solidFill>
                <a:ln>
                  <a:noFill/>
                </a:ln>
                <a:effectLst>
                  <a:glow rad="101600">
                    <a:srgbClr val="FEFEFE">
                      <a:alpha val="4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Freeform 33"/>
                <p:cNvSpPr>
                  <a:spLocks noChangeAspect="1"/>
                </p:cNvSpPr>
                <p:nvPr/>
              </p:nvSpPr>
              <p:spPr bwMode="auto">
                <a:xfrm rot="21141884">
                  <a:off x="7350347" y="4152407"/>
                  <a:ext cx="911585" cy="1033130"/>
                </a:xfrm>
                <a:custGeom>
                  <a:avLst/>
                  <a:gdLst>
                    <a:gd name="T0" fmla="*/ 646 w 660"/>
                    <a:gd name="T1" fmla="*/ 570 h 748"/>
                    <a:gd name="T2" fmla="*/ 518 w 660"/>
                    <a:gd name="T3" fmla="*/ 506 h 748"/>
                    <a:gd name="T4" fmla="*/ 430 w 660"/>
                    <a:gd name="T5" fmla="*/ 450 h 748"/>
                    <a:gd name="T6" fmla="*/ 404 w 660"/>
                    <a:gd name="T7" fmla="*/ 468 h 748"/>
                    <a:gd name="T8" fmla="*/ 446 w 660"/>
                    <a:gd name="T9" fmla="*/ 582 h 748"/>
                    <a:gd name="T10" fmla="*/ 372 w 660"/>
                    <a:gd name="T11" fmla="*/ 462 h 748"/>
                    <a:gd name="T12" fmla="*/ 344 w 660"/>
                    <a:gd name="T13" fmla="*/ 526 h 748"/>
                    <a:gd name="T14" fmla="*/ 348 w 660"/>
                    <a:gd name="T15" fmla="*/ 598 h 748"/>
                    <a:gd name="T16" fmla="*/ 342 w 660"/>
                    <a:gd name="T17" fmla="*/ 746 h 748"/>
                    <a:gd name="T18" fmla="*/ 314 w 660"/>
                    <a:gd name="T19" fmla="*/ 710 h 748"/>
                    <a:gd name="T20" fmla="*/ 230 w 660"/>
                    <a:gd name="T21" fmla="*/ 680 h 748"/>
                    <a:gd name="T22" fmla="*/ 316 w 660"/>
                    <a:gd name="T23" fmla="*/ 460 h 748"/>
                    <a:gd name="T24" fmla="*/ 270 w 660"/>
                    <a:gd name="T25" fmla="*/ 510 h 748"/>
                    <a:gd name="T26" fmla="*/ 208 w 660"/>
                    <a:gd name="T27" fmla="*/ 576 h 748"/>
                    <a:gd name="T28" fmla="*/ 276 w 660"/>
                    <a:gd name="T29" fmla="*/ 450 h 748"/>
                    <a:gd name="T30" fmla="*/ 174 w 660"/>
                    <a:gd name="T31" fmla="*/ 482 h 748"/>
                    <a:gd name="T32" fmla="*/ 76 w 660"/>
                    <a:gd name="T33" fmla="*/ 602 h 748"/>
                    <a:gd name="T34" fmla="*/ 10 w 660"/>
                    <a:gd name="T35" fmla="*/ 566 h 748"/>
                    <a:gd name="T36" fmla="*/ 60 w 660"/>
                    <a:gd name="T37" fmla="*/ 506 h 748"/>
                    <a:gd name="T38" fmla="*/ 18 w 660"/>
                    <a:gd name="T39" fmla="*/ 428 h 748"/>
                    <a:gd name="T40" fmla="*/ 280 w 660"/>
                    <a:gd name="T41" fmla="*/ 382 h 748"/>
                    <a:gd name="T42" fmla="*/ 214 w 660"/>
                    <a:gd name="T43" fmla="*/ 386 h 748"/>
                    <a:gd name="T44" fmla="*/ 90 w 660"/>
                    <a:gd name="T45" fmla="*/ 366 h 748"/>
                    <a:gd name="T46" fmla="*/ 212 w 660"/>
                    <a:gd name="T47" fmla="*/ 360 h 748"/>
                    <a:gd name="T48" fmla="*/ 252 w 660"/>
                    <a:gd name="T49" fmla="*/ 342 h 748"/>
                    <a:gd name="T50" fmla="*/ 128 w 660"/>
                    <a:gd name="T51" fmla="*/ 278 h 748"/>
                    <a:gd name="T52" fmla="*/ 32 w 660"/>
                    <a:gd name="T53" fmla="*/ 220 h 748"/>
                    <a:gd name="T54" fmla="*/ 16 w 660"/>
                    <a:gd name="T55" fmla="*/ 178 h 748"/>
                    <a:gd name="T56" fmla="*/ 96 w 660"/>
                    <a:gd name="T57" fmla="*/ 214 h 748"/>
                    <a:gd name="T58" fmla="*/ 176 w 660"/>
                    <a:gd name="T59" fmla="*/ 264 h 748"/>
                    <a:gd name="T60" fmla="*/ 272 w 660"/>
                    <a:gd name="T61" fmla="*/ 292 h 748"/>
                    <a:gd name="T62" fmla="*/ 202 w 660"/>
                    <a:gd name="T63" fmla="*/ 168 h 748"/>
                    <a:gd name="T64" fmla="*/ 282 w 660"/>
                    <a:gd name="T65" fmla="*/ 262 h 748"/>
                    <a:gd name="T66" fmla="*/ 318 w 660"/>
                    <a:gd name="T67" fmla="*/ 290 h 748"/>
                    <a:gd name="T68" fmla="*/ 312 w 660"/>
                    <a:gd name="T69" fmla="*/ 150 h 748"/>
                    <a:gd name="T70" fmla="*/ 314 w 660"/>
                    <a:gd name="T71" fmla="*/ 38 h 748"/>
                    <a:gd name="T72" fmla="*/ 342 w 660"/>
                    <a:gd name="T73" fmla="*/ 2 h 748"/>
                    <a:gd name="T74" fmla="*/ 352 w 660"/>
                    <a:gd name="T75" fmla="*/ 148 h 748"/>
                    <a:gd name="T76" fmla="*/ 346 w 660"/>
                    <a:gd name="T77" fmla="*/ 254 h 748"/>
                    <a:gd name="T78" fmla="*/ 380 w 660"/>
                    <a:gd name="T79" fmla="*/ 262 h 748"/>
                    <a:gd name="T80" fmla="*/ 460 w 660"/>
                    <a:gd name="T81" fmla="*/ 164 h 748"/>
                    <a:gd name="T82" fmla="*/ 402 w 660"/>
                    <a:gd name="T83" fmla="*/ 274 h 748"/>
                    <a:gd name="T84" fmla="*/ 428 w 660"/>
                    <a:gd name="T85" fmla="*/ 304 h 748"/>
                    <a:gd name="T86" fmla="*/ 516 w 660"/>
                    <a:gd name="T87" fmla="*/ 246 h 748"/>
                    <a:gd name="T88" fmla="*/ 648 w 660"/>
                    <a:gd name="T89" fmla="*/ 180 h 748"/>
                    <a:gd name="T90" fmla="*/ 658 w 660"/>
                    <a:gd name="T91" fmla="*/ 198 h 748"/>
                    <a:gd name="T92" fmla="*/ 538 w 660"/>
                    <a:gd name="T93" fmla="*/ 278 h 748"/>
                    <a:gd name="T94" fmla="*/ 444 w 660"/>
                    <a:gd name="T95" fmla="*/ 326 h 748"/>
                    <a:gd name="T96" fmla="*/ 432 w 660"/>
                    <a:gd name="T97" fmla="*/ 360 h 748"/>
                    <a:gd name="T98" fmla="*/ 572 w 660"/>
                    <a:gd name="T99" fmla="*/ 362 h 748"/>
                    <a:gd name="T100" fmla="*/ 488 w 660"/>
                    <a:gd name="T101" fmla="*/ 384 h 748"/>
                    <a:gd name="T102" fmla="*/ 392 w 660"/>
                    <a:gd name="T103" fmla="*/ 382 h 748"/>
                    <a:gd name="T104" fmla="*/ 502 w 660"/>
                    <a:gd name="T105" fmla="*/ 456 h 748"/>
                    <a:gd name="T106" fmla="*/ 586 w 660"/>
                    <a:gd name="T107" fmla="*/ 498 h 748"/>
                    <a:gd name="T108" fmla="*/ 660 w 660"/>
                    <a:gd name="T109" fmla="*/ 554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60" h="748">
                      <a:moveTo>
                        <a:pt x="660" y="554"/>
                      </a:moveTo>
                      <a:lnTo>
                        <a:pt x="658" y="556"/>
                      </a:lnTo>
                      <a:lnTo>
                        <a:pt x="658" y="556"/>
                      </a:lnTo>
                      <a:lnTo>
                        <a:pt x="652" y="568"/>
                      </a:lnTo>
                      <a:lnTo>
                        <a:pt x="650" y="572"/>
                      </a:lnTo>
                      <a:lnTo>
                        <a:pt x="646" y="570"/>
                      </a:lnTo>
                      <a:lnTo>
                        <a:pt x="646" y="570"/>
                      </a:lnTo>
                      <a:lnTo>
                        <a:pt x="614" y="558"/>
                      </a:lnTo>
                      <a:lnTo>
                        <a:pt x="580" y="542"/>
                      </a:lnTo>
                      <a:lnTo>
                        <a:pt x="594" y="598"/>
                      </a:lnTo>
                      <a:lnTo>
                        <a:pt x="586" y="602"/>
                      </a:lnTo>
                      <a:lnTo>
                        <a:pt x="566" y="534"/>
                      </a:lnTo>
                      <a:lnTo>
                        <a:pt x="566" y="534"/>
                      </a:lnTo>
                      <a:lnTo>
                        <a:pt x="518" y="506"/>
                      </a:lnTo>
                      <a:lnTo>
                        <a:pt x="544" y="614"/>
                      </a:lnTo>
                      <a:lnTo>
                        <a:pt x="534" y="618"/>
                      </a:lnTo>
                      <a:lnTo>
                        <a:pt x="496" y="492"/>
                      </a:lnTo>
                      <a:lnTo>
                        <a:pt x="496" y="492"/>
                      </a:lnTo>
                      <a:lnTo>
                        <a:pt x="486" y="486"/>
                      </a:lnTo>
                      <a:lnTo>
                        <a:pt x="486" y="486"/>
                      </a:lnTo>
                      <a:lnTo>
                        <a:pt x="430" y="450"/>
                      </a:lnTo>
                      <a:lnTo>
                        <a:pt x="400" y="432"/>
                      </a:lnTo>
                      <a:lnTo>
                        <a:pt x="370" y="418"/>
                      </a:lnTo>
                      <a:lnTo>
                        <a:pt x="370" y="418"/>
                      </a:lnTo>
                      <a:lnTo>
                        <a:pt x="394" y="452"/>
                      </a:lnTo>
                      <a:lnTo>
                        <a:pt x="394" y="452"/>
                      </a:lnTo>
                      <a:lnTo>
                        <a:pt x="404" y="468"/>
                      </a:lnTo>
                      <a:lnTo>
                        <a:pt x="404" y="468"/>
                      </a:lnTo>
                      <a:lnTo>
                        <a:pt x="422" y="496"/>
                      </a:lnTo>
                      <a:lnTo>
                        <a:pt x="438" y="522"/>
                      </a:lnTo>
                      <a:lnTo>
                        <a:pt x="450" y="548"/>
                      </a:lnTo>
                      <a:lnTo>
                        <a:pt x="462" y="574"/>
                      </a:lnTo>
                      <a:lnTo>
                        <a:pt x="462" y="578"/>
                      </a:lnTo>
                      <a:lnTo>
                        <a:pt x="448" y="586"/>
                      </a:lnTo>
                      <a:lnTo>
                        <a:pt x="446" y="582"/>
                      </a:lnTo>
                      <a:lnTo>
                        <a:pt x="446" y="582"/>
                      </a:lnTo>
                      <a:lnTo>
                        <a:pt x="428" y="558"/>
                      </a:lnTo>
                      <a:lnTo>
                        <a:pt x="412" y="534"/>
                      </a:lnTo>
                      <a:lnTo>
                        <a:pt x="396" y="508"/>
                      </a:lnTo>
                      <a:lnTo>
                        <a:pt x="382" y="482"/>
                      </a:lnTo>
                      <a:lnTo>
                        <a:pt x="382" y="482"/>
                      </a:lnTo>
                      <a:lnTo>
                        <a:pt x="372" y="462"/>
                      </a:lnTo>
                      <a:lnTo>
                        <a:pt x="372" y="462"/>
                      </a:lnTo>
                      <a:lnTo>
                        <a:pt x="360" y="438"/>
                      </a:lnTo>
                      <a:lnTo>
                        <a:pt x="346" y="414"/>
                      </a:lnTo>
                      <a:lnTo>
                        <a:pt x="346" y="414"/>
                      </a:lnTo>
                      <a:lnTo>
                        <a:pt x="344" y="452"/>
                      </a:lnTo>
                      <a:lnTo>
                        <a:pt x="342" y="490"/>
                      </a:lnTo>
                      <a:lnTo>
                        <a:pt x="344" y="526"/>
                      </a:lnTo>
                      <a:lnTo>
                        <a:pt x="346" y="564"/>
                      </a:lnTo>
                      <a:lnTo>
                        <a:pt x="346" y="564"/>
                      </a:lnTo>
                      <a:lnTo>
                        <a:pt x="348" y="574"/>
                      </a:lnTo>
                      <a:lnTo>
                        <a:pt x="440" y="672"/>
                      </a:lnTo>
                      <a:lnTo>
                        <a:pt x="432" y="680"/>
                      </a:lnTo>
                      <a:lnTo>
                        <a:pt x="348" y="598"/>
                      </a:lnTo>
                      <a:lnTo>
                        <a:pt x="348" y="598"/>
                      </a:lnTo>
                      <a:lnTo>
                        <a:pt x="350" y="656"/>
                      </a:lnTo>
                      <a:lnTo>
                        <a:pt x="400" y="708"/>
                      </a:lnTo>
                      <a:lnTo>
                        <a:pt x="394" y="716"/>
                      </a:lnTo>
                      <a:lnTo>
                        <a:pt x="350" y="674"/>
                      </a:lnTo>
                      <a:lnTo>
                        <a:pt x="350" y="674"/>
                      </a:lnTo>
                      <a:lnTo>
                        <a:pt x="348" y="710"/>
                      </a:lnTo>
                      <a:lnTo>
                        <a:pt x="342" y="746"/>
                      </a:lnTo>
                      <a:lnTo>
                        <a:pt x="340" y="748"/>
                      </a:lnTo>
                      <a:lnTo>
                        <a:pt x="336" y="748"/>
                      </a:lnTo>
                      <a:lnTo>
                        <a:pt x="322" y="748"/>
                      </a:lnTo>
                      <a:lnTo>
                        <a:pt x="320" y="748"/>
                      </a:lnTo>
                      <a:lnTo>
                        <a:pt x="318" y="746"/>
                      </a:lnTo>
                      <a:lnTo>
                        <a:pt x="318" y="746"/>
                      </a:lnTo>
                      <a:lnTo>
                        <a:pt x="314" y="710"/>
                      </a:lnTo>
                      <a:lnTo>
                        <a:pt x="310" y="674"/>
                      </a:lnTo>
                      <a:lnTo>
                        <a:pt x="268" y="714"/>
                      </a:lnTo>
                      <a:lnTo>
                        <a:pt x="262" y="708"/>
                      </a:lnTo>
                      <a:lnTo>
                        <a:pt x="310" y="658"/>
                      </a:lnTo>
                      <a:lnTo>
                        <a:pt x="310" y="658"/>
                      </a:lnTo>
                      <a:lnTo>
                        <a:pt x="310" y="600"/>
                      </a:lnTo>
                      <a:lnTo>
                        <a:pt x="230" y="680"/>
                      </a:lnTo>
                      <a:lnTo>
                        <a:pt x="222" y="672"/>
                      </a:lnTo>
                      <a:lnTo>
                        <a:pt x="312" y="576"/>
                      </a:lnTo>
                      <a:lnTo>
                        <a:pt x="312" y="576"/>
                      </a:lnTo>
                      <a:lnTo>
                        <a:pt x="312" y="564"/>
                      </a:lnTo>
                      <a:lnTo>
                        <a:pt x="312" y="564"/>
                      </a:lnTo>
                      <a:lnTo>
                        <a:pt x="316" y="496"/>
                      </a:lnTo>
                      <a:lnTo>
                        <a:pt x="316" y="460"/>
                      </a:lnTo>
                      <a:lnTo>
                        <a:pt x="314" y="426"/>
                      </a:lnTo>
                      <a:lnTo>
                        <a:pt x="314" y="426"/>
                      </a:lnTo>
                      <a:lnTo>
                        <a:pt x="294" y="464"/>
                      </a:lnTo>
                      <a:lnTo>
                        <a:pt x="294" y="464"/>
                      </a:lnTo>
                      <a:lnTo>
                        <a:pt x="284" y="482"/>
                      </a:lnTo>
                      <a:lnTo>
                        <a:pt x="284" y="482"/>
                      </a:lnTo>
                      <a:lnTo>
                        <a:pt x="270" y="510"/>
                      </a:lnTo>
                      <a:lnTo>
                        <a:pt x="256" y="538"/>
                      </a:lnTo>
                      <a:lnTo>
                        <a:pt x="240" y="562"/>
                      </a:lnTo>
                      <a:lnTo>
                        <a:pt x="222" y="584"/>
                      </a:lnTo>
                      <a:lnTo>
                        <a:pt x="220" y="588"/>
                      </a:lnTo>
                      <a:lnTo>
                        <a:pt x="206" y="580"/>
                      </a:lnTo>
                      <a:lnTo>
                        <a:pt x="208" y="576"/>
                      </a:lnTo>
                      <a:lnTo>
                        <a:pt x="208" y="576"/>
                      </a:lnTo>
                      <a:lnTo>
                        <a:pt x="220" y="548"/>
                      </a:lnTo>
                      <a:lnTo>
                        <a:pt x="232" y="520"/>
                      </a:lnTo>
                      <a:lnTo>
                        <a:pt x="248" y="494"/>
                      </a:lnTo>
                      <a:lnTo>
                        <a:pt x="262" y="470"/>
                      </a:lnTo>
                      <a:lnTo>
                        <a:pt x="262" y="470"/>
                      </a:lnTo>
                      <a:lnTo>
                        <a:pt x="276" y="450"/>
                      </a:lnTo>
                      <a:lnTo>
                        <a:pt x="276" y="450"/>
                      </a:lnTo>
                      <a:lnTo>
                        <a:pt x="288" y="430"/>
                      </a:lnTo>
                      <a:lnTo>
                        <a:pt x="300" y="410"/>
                      </a:lnTo>
                      <a:lnTo>
                        <a:pt x="300" y="410"/>
                      </a:lnTo>
                      <a:lnTo>
                        <a:pt x="268" y="426"/>
                      </a:lnTo>
                      <a:lnTo>
                        <a:pt x="236" y="444"/>
                      </a:lnTo>
                      <a:lnTo>
                        <a:pt x="174" y="482"/>
                      </a:lnTo>
                      <a:lnTo>
                        <a:pt x="174" y="482"/>
                      </a:lnTo>
                      <a:lnTo>
                        <a:pt x="166" y="488"/>
                      </a:lnTo>
                      <a:lnTo>
                        <a:pt x="128" y="618"/>
                      </a:lnTo>
                      <a:lnTo>
                        <a:pt x="118" y="614"/>
                      </a:lnTo>
                      <a:lnTo>
                        <a:pt x="146" y="502"/>
                      </a:lnTo>
                      <a:lnTo>
                        <a:pt x="146" y="502"/>
                      </a:lnTo>
                      <a:lnTo>
                        <a:pt x="96" y="532"/>
                      </a:lnTo>
                      <a:lnTo>
                        <a:pt x="76" y="602"/>
                      </a:lnTo>
                      <a:lnTo>
                        <a:pt x="66" y="598"/>
                      </a:lnTo>
                      <a:lnTo>
                        <a:pt x="82" y="540"/>
                      </a:lnTo>
                      <a:lnTo>
                        <a:pt x="82" y="540"/>
                      </a:lnTo>
                      <a:lnTo>
                        <a:pt x="48" y="556"/>
                      </a:lnTo>
                      <a:lnTo>
                        <a:pt x="14" y="568"/>
                      </a:lnTo>
                      <a:lnTo>
                        <a:pt x="12" y="570"/>
                      </a:lnTo>
                      <a:lnTo>
                        <a:pt x="10" y="566"/>
                      </a:lnTo>
                      <a:lnTo>
                        <a:pt x="10" y="566"/>
                      </a:lnTo>
                      <a:lnTo>
                        <a:pt x="6" y="562"/>
                      </a:lnTo>
                      <a:lnTo>
                        <a:pt x="0" y="552"/>
                      </a:lnTo>
                      <a:lnTo>
                        <a:pt x="4" y="550"/>
                      </a:lnTo>
                      <a:lnTo>
                        <a:pt x="4" y="550"/>
                      </a:lnTo>
                      <a:lnTo>
                        <a:pt x="30" y="526"/>
                      </a:lnTo>
                      <a:lnTo>
                        <a:pt x="60" y="506"/>
                      </a:lnTo>
                      <a:lnTo>
                        <a:pt x="4" y="490"/>
                      </a:lnTo>
                      <a:lnTo>
                        <a:pt x="8" y="482"/>
                      </a:lnTo>
                      <a:lnTo>
                        <a:pt x="74" y="498"/>
                      </a:lnTo>
                      <a:lnTo>
                        <a:pt x="74" y="498"/>
                      </a:lnTo>
                      <a:lnTo>
                        <a:pt x="124" y="470"/>
                      </a:lnTo>
                      <a:lnTo>
                        <a:pt x="16" y="438"/>
                      </a:lnTo>
                      <a:lnTo>
                        <a:pt x="18" y="428"/>
                      </a:lnTo>
                      <a:lnTo>
                        <a:pt x="146" y="460"/>
                      </a:lnTo>
                      <a:lnTo>
                        <a:pt x="146" y="460"/>
                      </a:lnTo>
                      <a:lnTo>
                        <a:pt x="158" y="454"/>
                      </a:lnTo>
                      <a:lnTo>
                        <a:pt x="158" y="454"/>
                      </a:lnTo>
                      <a:lnTo>
                        <a:pt x="220" y="420"/>
                      </a:lnTo>
                      <a:lnTo>
                        <a:pt x="250" y="402"/>
                      </a:lnTo>
                      <a:lnTo>
                        <a:pt x="280" y="382"/>
                      </a:lnTo>
                      <a:lnTo>
                        <a:pt x="280" y="382"/>
                      </a:lnTo>
                      <a:lnTo>
                        <a:pt x="278" y="382"/>
                      </a:lnTo>
                      <a:lnTo>
                        <a:pt x="278" y="382"/>
                      </a:lnTo>
                      <a:lnTo>
                        <a:pt x="256" y="382"/>
                      </a:lnTo>
                      <a:lnTo>
                        <a:pt x="234" y="384"/>
                      </a:lnTo>
                      <a:lnTo>
                        <a:pt x="234" y="384"/>
                      </a:lnTo>
                      <a:lnTo>
                        <a:pt x="214" y="386"/>
                      </a:lnTo>
                      <a:lnTo>
                        <a:pt x="214" y="386"/>
                      </a:lnTo>
                      <a:lnTo>
                        <a:pt x="182" y="388"/>
                      </a:lnTo>
                      <a:lnTo>
                        <a:pt x="152" y="388"/>
                      </a:lnTo>
                      <a:lnTo>
                        <a:pt x="122" y="386"/>
                      </a:lnTo>
                      <a:lnTo>
                        <a:pt x="94" y="382"/>
                      </a:lnTo>
                      <a:lnTo>
                        <a:pt x="90" y="382"/>
                      </a:lnTo>
                      <a:lnTo>
                        <a:pt x="90" y="366"/>
                      </a:lnTo>
                      <a:lnTo>
                        <a:pt x="94" y="366"/>
                      </a:lnTo>
                      <a:lnTo>
                        <a:pt x="94" y="366"/>
                      </a:lnTo>
                      <a:lnTo>
                        <a:pt x="124" y="362"/>
                      </a:lnTo>
                      <a:lnTo>
                        <a:pt x="154" y="360"/>
                      </a:lnTo>
                      <a:lnTo>
                        <a:pt x="184" y="360"/>
                      </a:lnTo>
                      <a:lnTo>
                        <a:pt x="212" y="360"/>
                      </a:lnTo>
                      <a:lnTo>
                        <a:pt x="212" y="360"/>
                      </a:lnTo>
                      <a:lnTo>
                        <a:pt x="236" y="362"/>
                      </a:lnTo>
                      <a:lnTo>
                        <a:pt x="236" y="362"/>
                      </a:lnTo>
                      <a:lnTo>
                        <a:pt x="274" y="364"/>
                      </a:lnTo>
                      <a:lnTo>
                        <a:pt x="274" y="364"/>
                      </a:lnTo>
                      <a:lnTo>
                        <a:pt x="282" y="362"/>
                      </a:lnTo>
                      <a:lnTo>
                        <a:pt x="282" y="362"/>
                      </a:lnTo>
                      <a:lnTo>
                        <a:pt x="252" y="342"/>
                      </a:lnTo>
                      <a:lnTo>
                        <a:pt x="222" y="326"/>
                      </a:lnTo>
                      <a:lnTo>
                        <a:pt x="158" y="294"/>
                      </a:lnTo>
                      <a:lnTo>
                        <a:pt x="158" y="294"/>
                      </a:lnTo>
                      <a:lnTo>
                        <a:pt x="150" y="288"/>
                      </a:lnTo>
                      <a:lnTo>
                        <a:pt x="18" y="320"/>
                      </a:lnTo>
                      <a:lnTo>
                        <a:pt x="16" y="310"/>
                      </a:lnTo>
                      <a:lnTo>
                        <a:pt x="128" y="278"/>
                      </a:lnTo>
                      <a:lnTo>
                        <a:pt x="128" y="278"/>
                      </a:lnTo>
                      <a:lnTo>
                        <a:pt x="76" y="250"/>
                      </a:lnTo>
                      <a:lnTo>
                        <a:pt x="8" y="268"/>
                      </a:lnTo>
                      <a:lnTo>
                        <a:pt x="4" y="258"/>
                      </a:lnTo>
                      <a:lnTo>
                        <a:pt x="62" y="242"/>
                      </a:lnTo>
                      <a:lnTo>
                        <a:pt x="62" y="242"/>
                      </a:lnTo>
                      <a:lnTo>
                        <a:pt x="32" y="220"/>
                      </a:lnTo>
                      <a:lnTo>
                        <a:pt x="4" y="198"/>
                      </a:lnTo>
                      <a:lnTo>
                        <a:pt x="2" y="196"/>
                      </a:lnTo>
                      <a:lnTo>
                        <a:pt x="4" y="192"/>
                      </a:lnTo>
                      <a:lnTo>
                        <a:pt x="4" y="192"/>
                      </a:lnTo>
                      <a:lnTo>
                        <a:pt x="8" y="182"/>
                      </a:lnTo>
                      <a:lnTo>
                        <a:pt x="12" y="178"/>
                      </a:lnTo>
                      <a:lnTo>
                        <a:pt x="16" y="178"/>
                      </a:lnTo>
                      <a:lnTo>
                        <a:pt x="16" y="178"/>
                      </a:lnTo>
                      <a:lnTo>
                        <a:pt x="48" y="190"/>
                      </a:lnTo>
                      <a:lnTo>
                        <a:pt x="80" y="206"/>
                      </a:lnTo>
                      <a:lnTo>
                        <a:pt x="66" y="150"/>
                      </a:lnTo>
                      <a:lnTo>
                        <a:pt x="76" y="148"/>
                      </a:lnTo>
                      <a:lnTo>
                        <a:pt x="96" y="214"/>
                      </a:lnTo>
                      <a:lnTo>
                        <a:pt x="96" y="214"/>
                      </a:lnTo>
                      <a:lnTo>
                        <a:pt x="144" y="244"/>
                      </a:lnTo>
                      <a:lnTo>
                        <a:pt x="118" y="134"/>
                      </a:lnTo>
                      <a:lnTo>
                        <a:pt x="128" y="130"/>
                      </a:lnTo>
                      <a:lnTo>
                        <a:pt x="164" y="256"/>
                      </a:lnTo>
                      <a:lnTo>
                        <a:pt x="164" y="256"/>
                      </a:lnTo>
                      <a:lnTo>
                        <a:pt x="176" y="264"/>
                      </a:lnTo>
                      <a:lnTo>
                        <a:pt x="176" y="264"/>
                      </a:lnTo>
                      <a:lnTo>
                        <a:pt x="236" y="302"/>
                      </a:lnTo>
                      <a:lnTo>
                        <a:pt x="268" y="320"/>
                      </a:lnTo>
                      <a:lnTo>
                        <a:pt x="300" y="334"/>
                      </a:lnTo>
                      <a:lnTo>
                        <a:pt x="300" y="334"/>
                      </a:lnTo>
                      <a:lnTo>
                        <a:pt x="286" y="314"/>
                      </a:lnTo>
                      <a:lnTo>
                        <a:pt x="272" y="292"/>
                      </a:lnTo>
                      <a:lnTo>
                        <a:pt x="272" y="292"/>
                      </a:lnTo>
                      <a:lnTo>
                        <a:pt x="260" y="276"/>
                      </a:lnTo>
                      <a:lnTo>
                        <a:pt x="260" y="276"/>
                      </a:lnTo>
                      <a:lnTo>
                        <a:pt x="244" y="248"/>
                      </a:lnTo>
                      <a:lnTo>
                        <a:pt x="228" y="222"/>
                      </a:lnTo>
                      <a:lnTo>
                        <a:pt x="214" y="196"/>
                      </a:lnTo>
                      <a:lnTo>
                        <a:pt x="204" y="170"/>
                      </a:lnTo>
                      <a:lnTo>
                        <a:pt x="202" y="168"/>
                      </a:lnTo>
                      <a:lnTo>
                        <a:pt x="216" y="158"/>
                      </a:lnTo>
                      <a:lnTo>
                        <a:pt x="218" y="162"/>
                      </a:lnTo>
                      <a:lnTo>
                        <a:pt x="218" y="162"/>
                      </a:lnTo>
                      <a:lnTo>
                        <a:pt x="238" y="186"/>
                      </a:lnTo>
                      <a:lnTo>
                        <a:pt x="254" y="210"/>
                      </a:lnTo>
                      <a:lnTo>
                        <a:pt x="270" y="236"/>
                      </a:lnTo>
                      <a:lnTo>
                        <a:pt x="282" y="262"/>
                      </a:lnTo>
                      <a:lnTo>
                        <a:pt x="282" y="262"/>
                      </a:lnTo>
                      <a:lnTo>
                        <a:pt x="294" y="282"/>
                      </a:lnTo>
                      <a:lnTo>
                        <a:pt x="294" y="282"/>
                      </a:lnTo>
                      <a:lnTo>
                        <a:pt x="304" y="304"/>
                      </a:lnTo>
                      <a:lnTo>
                        <a:pt x="316" y="326"/>
                      </a:lnTo>
                      <a:lnTo>
                        <a:pt x="316" y="326"/>
                      </a:lnTo>
                      <a:lnTo>
                        <a:pt x="318" y="290"/>
                      </a:lnTo>
                      <a:lnTo>
                        <a:pt x="318" y="254"/>
                      </a:lnTo>
                      <a:lnTo>
                        <a:pt x="316" y="184"/>
                      </a:lnTo>
                      <a:lnTo>
                        <a:pt x="316" y="184"/>
                      </a:lnTo>
                      <a:lnTo>
                        <a:pt x="314" y="174"/>
                      </a:lnTo>
                      <a:lnTo>
                        <a:pt x="222" y="76"/>
                      </a:lnTo>
                      <a:lnTo>
                        <a:pt x="230" y="70"/>
                      </a:lnTo>
                      <a:lnTo>
                        <a:pt x="312" y="150"/>
                      </a:lnTo>
                      <a:lnTo>
                        <a:pt x="312" y="150"/>
                      </a:lnTo>
                      <a:lnTo>
                        <a:pt x="312" y="92"/>
                      </a:lnTo>
                      <a:lnTo>
                        <a:pt x="262" y="40"/>
                      </a:lnTo>
                      <a:lnTo>
                        <a:pt x="268" y="34"/>
                      </a:lnTo>
                      <a:lnTo>
                        <a:pt x="312" y="74"/>
                      </a:lnTo>
                      <a:lnTo>
                        <a:pt x="312" y="74"/>
                      </a:lnTo>
                      <a:lnTo>
                        <a:pt x="314" y="38"/>
                      </a:lnTo>
                      <a:lnTo>
                        <a:pt x="320" y="2"/>
                      </a:lnTo>
                      <a:lnTo>
                        <a:pt x="322" y="0"/>
                      </a:lnTo>
                      <a:lnTo>
                        <a:pt x="324" y="0"/>
                      </a:lnTo>
                      <a:lnTo>
                        <a:pt x="340" y="0"/>
                      </a:lnTo>
                      <a:lnTo>
                        <a:pt x="342" y="0"/>
                      </a:lnTo>
                      <a:lnTo>
                        <a:pt x="342" y="2"/>
                      </a:lnTo>
                      <a:lnTo>
                        <a:pt x="342" y="2"/>
                      </a:lnTo>
                      <a:lnTo>
                        <a:pt x="348" y="38"/>
                      </a:lnTo>
                      <a:lnTo>
                        <a:pt x="352" y="74"/>
                      </a:lnTo>
                      <a:lnTo>
                        <a:pt x="394" y="34"/>
                      </a:lnTo>
                      <a:lnTo>
                        <a:pt x="400" y="40"/>
                      </a:lnTo>
                      <a:lnTo>
                        <a:pt x="352" y="90"/>
                      </a:lnTo>
                      <a:lnTo>
                        <a:pt x="352" y="90"/>
                      </a:lnTo>
                      <a:lnTo>
                        <a:pt x="352" y="148"/>
                      </a:lnTo>
                      <a:lnTo>
                        <a:pt x="432" y="70"/>
                      </a:lnTo>
                      <a:lnTo>
                        <a:pt x="440" y="76"/>
                      </a:lnTo>
                      <a:lnTo>
                        <a:pt x="350" y="172"/>
                      </a:lnTo>
                      <a:lnTo>
                        <a:pt x="350" y="172"/>
                      </a:lnTo>
                      <a:lnTo>
                        <a:pt x="350" y="184"/>
                      </a:lnTo>
                      <a:lnTo>
                        <a:pt x="350" y="184"/>
                      </a:lnTo>
                      <a:lnTo>
                        <a:pt x="346" y="254"/>
                      </a:lnTo>
                      <a:lnTo>
                        <a:pt x="346" y="288"/>
                      </a:lnTo>
                      <a:lnTo>
                        <a:pt x="348" y="324"/>
                      </a:lnTo>
                      <a:lnTo>
                        <a:pt x="348" y="324"/>
                      </a:lnTo>
                      <a:lnTo>
                        <a:pt x="360" y="302"/>
                      </a:lnTo>
                      <a:lnTo>
                        <a:pt x="372" y="280"/>
                      </a:lnTo>
                      <a:lnTo>
                        <a:pt x="372" y="280"/>
                      </a:lnTo>
                      <a:lnTo>
                        <a:pt x="380" y="262"/>
                      </a:lnTo>
                      <a:lnTo>
                        <a:pt x="380" y="262"/>
                      </a:lnTo>
                      <a:lnTo>
                        <a:pt x="394" y="234"/>
                      </a:lnTo>
                      <a:lnTo>
                        <a:pt x="410" y="206"/>
                      </a:lnTo>
                      <a:lnTo>
                        <a:pt x="426" y="182"/>
                      </a:lnTo>
                      <a:lnTo>
                        <a:pt x="444" y="160"/>
                      </a:lnTo>
                      <a:lnTo>
                        <a:pt x="446" y="156"/>
                      </a:lnTo>
                      <a:lnTo>
                        <a:pt x="460" y="164"/>
                      </a:lnTo>
                      <a:lnTo>
                        <a:pt x="458" y="168"/>
                      </a:lnTo>
                      <a:lnTo>
                        <a:pt x="458" y="168"/>
                      </a:lnTo>
                      <a:lnTo>
                        <a:pt x="446" y="196"/>
                      </a:lnTo>
                      <a:lnTo>
                        <a:pt x="432" y="224"/>
                      </a:lnTo>
                      <a:lnTo>
                        <a:pt x="418" y="250"/>
                      </a:lnTo>
                      <a:lnTo>
                        <a:pt x="402" y="274"/>
                      </a:lnTo>
                      <a:lnTo>
                        <a:pt x="402" y="274"/>
                      </a:lnTo>
                      <a:lnTo>
                        <a:pt x="390" y="294"/>
                      </a:lnTo>
                      <a:lnTo>
                        <a:pt x="390" y="294"/>
                      </a:lnTo>
                      <a:lnTo>
                        <a:pt x="376" y="316"/>
                      </a:lnTo>
                      <a:lnTo>
                        <a:pt x="364" y="338"/>
                      </a:lnTo>
                      <a:lnTo>
                        <a:pt x="364" y="338"/>
                      </a:lnTo>
                      <a:lnTo>
                        <a:pt x="396" y="322"/>
                      </a:lnTo>
                      <a:lnTo>
                        <a:pt x="428" y="304"/>
                      </a:lnTo>
                      <a:lnTo>
                        <a:pt x="488" y="266"/>
                      </a:lnTo>
                      <a:lnTo>
                        <a:pt x="488" y="266"/>
                      </a:lnTo>
                      <a:lnTo>
                        <a:pt x="496" y="260"/>
                      </a:lnTo>
                      <a:lnTo>
                        <a:pt x="534" y="130"/>
                      </a:lnTo>
                      <a:lnTo>
                        <a:pt x="544" y="134"/>
                      </a:lnTo>
                      <a:lnTo>
                        <a:pt x="516" y="246"/>
                      </a:lnTo>
                      <a:lnTo>
                        <a:pt x="516" y="246"/>
                      </a:lnTo>
                      <a:lnTo>
                        <a:pt x="566" y="216"/>
                      </a:lnTo>
                      <a:lnTo>
                        <a:pt x="586" y="148"/>
                      </a:lnTo>
                      <a:lnTo>
                        <a:pt x="594" y="150"/>
                      </a:lnTo>
                      <a:lnTo>
                        <a:pt x="580" y="208"/>
                      </a:lnTo>
                      <a:lnTo>
                        <a:pt x="580" y="208"/>
                      </a:lnTo>
                      <a:lnTo>
                        <a:pt x="614" y="192"/>
                      </a:lnTo>
                      <a:lnTo>
                        <a:pt x="648" y="180"/>
                      </a:lnTo>
                      <a:lnTo>
                        <a:pt x="650" y="178"/>
                      </a:lnTo>
                      <a:lnTo>
                        <a:pt x="652" y="182"/>
                      </a:lnTo>
                      <a:lnTo>
                        <a:pt x="652" y="182"/>
                      </a:lnTo>
                      <a:lnTo>
                        <a:pt x="658" y="192"/>
                      </a:lnTo>
                      <a:lnTo>
                        <a:pt x="660" y="196"/>
                      </a:lnTo>
                      <a:lnTo>
                        <a:pt x="658" y="198"/>
                      </a:lnTo>
                      <a:lnTo>
                        <a:pt x="658" y="198"/>
                      </a:lnTo>
                      <a:lnTo>
                        <a:pt x="630" y="222"/>
                      </a:lnTo>
                      <a:lnTo>
                        <a:pt x="602" y="242"/>
                      </a:lnTo>
                      <a:lnTo>
                        <a:pt x="658" y="258"/>
                      </a:lnTo>
                      <a:lnTo>
                        <a:pt x="654" y="268"/>
                      </a:lnTo>
                      <a:lnTo>
                        <a:pt x="588" y="250"/>
                      </a:lnTo>
                      <a:lnTo>
                        <a:pt x="588" y="250"/>
                      </a:lnTo>
                      <a:lnTo>
                        <a:pt x="538" y="278"/>
                      </a:lnTo>
                      <a:lnTo>
                        <a:pt x="646" y="310"/>
                      </a:lnTo>
                      <a:lnTo>
                        <a:pt x="644" y="320"/>
                      </a:lnTo>
                      <a:lnTo>
                        <a:pt x="516" y="290"/>
                      </a:lnTo>
                      <a:lnTo>
                        <a:pt x="516" y="290"/>
                      </a:lnTo>
                      <a:lnTo>
                        <a:pt x="504" y="296"/>
                      </a:lnTo>
                      <a:lnTo>
                        <a:pt x="504" y="296"/>
                      </a:lnTo>
                      <a:lnTo>
                        <a:pt x="444" y="326"/>
                      </a:lnTo>
                      <a:lnTo>
                        <a:pt x="416" y="344"/>
                      </a:lnTo>
                      <a:lnTo>
                        <a:pt x="386" y="362"/>
                      </a:lnTo>
                      <a:lnTo>
                        <a:pt x="386" y="362"/>
                      </a:lnTo>
                      <a:lnTo>
                        <a:pt x="388" y="362"/>
                      </a:lnTo>
                      <a:lnTo>
                        <a:pt x="388" y="362"/>
                      </a:lnTo>
                      <a:lnTo>
                        <a:pt x="410" y="362"/>
                      </a:lnTo>
                      <a:lnTo>
                        <a:pt x="432" y="360"/>
                      </a:lnTo>
                      <a:lnTo>
                        <a:pt x="432" y="360"/>
                      </a:lnTo>
                      <a:lnTo>
                        <a:pt x="452" y="358"/>
                      </a:lnTo>
                      <a:lnTo>
                        <a:pt x="452" y="358"/>
                      </a:lnTo>
                      <a:lnTo>
                        <a:pt x="484" y="356"/>
                      </a:lnTo>
                      <a:lnTo>
                        <a:pt x="514" y="356"/>
                      </a:lnTo>
                      <a:lnTo>
                        <a:pt x="544" y="358"/>
                      </a:lnTo>
                      <a:lnTo>
                        <a:pt x="572" y="362"/>
                      </a:lnTo>
                      <a:lnTo>
                        <a:pt x="576" y="362"/>
                      </a:lnTo>
                      <a:lnTo>
                        <a:pt x="576" y="378"/>
                      </a:lnTo>
                      <a:lnTo>
                        <a:pt x="572" y="378"/>
                      </a:lnTo>
                      <a:lnTo>
                        <a:pt x="572" y="378"/>
                      </a:lnTo>
                      <a:lnTo>
                        <a:pt x="530" y="384"/>
                      </a:lnTo>
                      <a:lnTo>
                        <a:pt x="488" y="384"/>
                      </a:lnTo>
                      <a:lnTo>
                        <a:pt x="488" y="384"/>
                      </a:lnTo>
                      <a:lnTo>
                        <a:pt x="488" y="384"/>
                      </a:lnTo>
                      <a:lnTo>
                        <a:pt x="488" y="384"/>
                      </a:lnTo>
                      <a:lnTo>
                        <a:pt x="452" y="384"/>
                      </a:lnTo>
                      <a:lnTo>
                        <a:pt x="452" y="384"/>
                      </a:lnTo>
                      <a:lnTo>
                        <a:pt x="430" y="382"/>
                      </a:lnTo>
                      <a:lnTo>
                        <a:pt x="430" y="382"/>
                      </a:lnTo>
                      <a:lnTo>
                        <a:pt x="392" y="382"/>
                      </a:lnTo>
                      <a:lnTo>
                        <a:pt x="392" y="382"/>
                      </a:lnTo>
                      <a:lnTo>
                        <a:pt x="374" y="382"/>
                      </a:lnTo>
                      <a:lnTo>
                        <a:pt x="374" y="382"/>
                      </a:lnTo>
                      <a:lnTo>
                        <a:pt x="406" y="402"/>
                      </a:lnTo>
                      <a:lnTo>
                        <a:pt x="438" y="422"/>
                      </a:lnTo>
                      <a:lnTo>
                        <a:pt x="470" y="440"/>
                      </a:lnTo>
                      <a:lnTo>
                        <a:pt x="502" y="456"/>
                      </a:lnTo>
                      <a:lnTo>
                        <a:pt x="502" y="456"/>
                      </a:lnTo>
                      <a:lnTo>
                        <a:pt x="512" y="460"/>
                      </a:lnTo>
                      <a:lnTo>
                        <a:pt x="644" y="428"/>
                      </a:lnTo>
                      <a:lnTo>
                        <a:pt x="646" y="438"/>
                      </a:lnTo>
                      <a:lnTo>
                        <a:pt x="534" y="470"/>
                      </a:lnTo>
                      <a:lnTo>
                        <a:pt x="534" y="470"/>
                      </a:lnTo>
                      <a:lnTo>
                        <a:pt x="586" y="498"/>
                      </a:lnTo>
                      <a:lnTo>
                        <a:pt x="654" y="482"/>
                      </a:lnTo>
                      <a:lnTo>
                        <a:pt x="658" y="490"/>
                      </a:lnTo>
                      <a:lnTo>
                        <a:pt x="600" y="508"/>
                      </a:lnTo>
                      <a:lnTo>
                        <a:pt x="600" y="508"/>
                      </a:lnTo>
                      <a:lnTo>
                        <a:pt x="630" y="528"/>
                      </a:lnTo>
                      <a:lnTo>
                        <a:pt x="658" y="550"/>
                      </a:lnTo>
                      <a:lnTo>
                        <a:pt x="660" y="554"/>
                      </a:lnTo>
                      <a:close/>
                    </a:path>
                  </a:pathLst>
                </a:custGeom>
                <a:solidFill>
                  <a:srgbClr val="FEFFFF">
                    <a:alpha val="2000"/>
                  </a:srgbClr>
                </a:solidFill>
                <a:ln>
                  <a:solidFill>
                    <a:srgbClr val="FEFFFF">
                      <a:alpha val="5000"/>
                    </a:srgbClr>
                  </a:solidFill>
                </a:ln>
                <a:effectLst>
                  <a:glow rad="101600">
                    <a:srgbClr val="FEFEFE">
                      <a:alpha val="7000"/>
                    </a:srgbClr>
                  </a:glow>
                </a:effectLst>
                <a:extLst/>
              </p:spPr>
              <p:txBody>
                <a:bodyPr vert="horz" wrap="square" lIns="91440" tIns="45720" rIns="91440" bIns="45720" numCol="1" anchor="t" anchorCtr="0" compatLnSpc="1">
                  <a:prstTxWarp prst="textNoShape">
                    <a:avLst/>
                  </a:prstTxWarp>
                </a:bodyPr>
                <a:lstStyle/>
                <a:p>
                  <a:endParaRPr lang="en-US"/>
                </a:p>
              </p:txBody>
            </p:sp>
            <p:sp>
              <p:nvSpPr>
                <p:cNvPr id="238" name="Freeform 37"/>
                <p:cNvSpPr>
                  <a:spLocks noChangeAspect="1" noEditPoints="1"/>
                </p:cNvSpPr>
                <p:nvPr/>
              </p:nvSpPr>
              <p:spPr bwMode="auto">
                <a:xfrm rot="1068398">
                  <a:off x="7584101" y="5390385"/>
                  <a:ext cx="1184990" cy="1349332"/>
                </a:xfrm>
                <a:custGeom>
                  <a:avLst/>
                  <a:gdLst>
                    <a:gd name="T0" fmla="*/ 810 w 822"/>
                    <a:gd name="T1" fmla="*/ 600 h 936"/>
                    <a:gd name="T2" fmla="*/ 784 w 822"/>
                    <a:gd name="T3" fmla="*/ 560 h 936"/>
                    <a:gd name="T4" fmla="*/ 684 w 822"/>
                    <a:gd name="T5" fmla="*/ 478 h 936"/>
                    <a:gd name="T6" fmla="*/ 684 w 822"/>
                    <a:gd name="T7" fmla="*/ 452 h 936"/>
                    <a:gd name="T8" fmla="*/ 782 w 822"/>
                    <a:gd name="T9" fmla="*/ 366 h 936"/>
                    <a:gd name="T10" fmla="*/ 808 w 822"/>
                    <a:gd name="T11" fmla="*/ 326 h 936"/>
                    <a:gd name="T12" fmla="*/ 810 w 822"/>
                    <a:gd name="T13" fmla="*/ 220 h 936"/>
                    <a:gd name="T14" fmla="*/ 700 w 822"/>
                    <a:gd name="T15" fmla="*/ 280 h 936"/>
                    <a:gd name="T16" fmla="*/ 644 w 822"/>
                    <a:gd name="T17" fmla="*/ 312 h 936"/>
                    <a:gd name="T18" fmla="*/ 554 w 822"/>
                    <a:gd name="T19" fmla="*/ 232 h 936"/>
                    <a:gd name="T20" fmla="*/ 526 w 822"/>
                    <a:gd name="T21" fmla="*/ 260 h 936"/>
                    <a:gd name="T22" fmla="*/ 498 w 822"/>
                    <a:gd name="T23" fmla="*/ 80 h 936"/>
                    <a:gd name="T24" fmla="*/ 476 w 822"/>
                    <a:gd name="T25" fmla="*/ 38 h 936"/>
                    <a:gd name="T26" fmla="*/ 396 w 822"/>
                    <a:gd name="T27" fmla="*/ 94 h 936"/>
                    <a:gd name="T28" fmla="*/ 396 w 822"/>
                    <a:gd name="T29" fmla="*/ 154 h 936"/>
                    <a:gd name="T30" fmla="*/ 392 w 822"/>
                    <a:gd name="T31" fmla="*/ 352 h 936"/>
                    <a:gd name="T32" fmla="*/ 288 w 822"/>
                    <a:gd name="T33" fmla="*/ 252 h 936"/>
                    <a:gd name="T34" fmla="*/ 322 w 822"/>
                    <a:gd name="T35" fmla="*/ 392 h 936"/>
                    <a:gd name="T36" fmla="*/ 146 w 822"/>
                    <a:gd name="T37" fmla="*/ 294 h 936"/>
                    <a:gd name="T38" fmla="*/ 92 w 822"/>
                    <a:gd name="T39" fmla="*/ 264 h 936"/>
                    <a:gd name="T40" fmla="*/ 6 w 822"/>
                    <a:gd name="T41" fmla="*/ 312 h 936"/>
                    <a:gd name="T42" fmla="*/ 32 w 822"/>
                    <a:gd name="T43" fmla="*/ 352 h 936"/>
                    <a:gd name="T44" fmla="*/ 176 w 822"/>
                    <a:gd name="T45" fmla="*/ 462 h 936"/>
                    <a:gd name="T46" fmla="*/ 136 w 822"/>
                    <a:gd name="T47" fmla="*/ 472 h 936"/>
                    <a:gd name="T48" fmla="*/ 158 w 822"/>
                    <a:gd name="T49" fmla="*/ 592 h 936"/>
                    <a:gd name="T50" fmla="*/ 104 w 822"/>
                    <a:gd name="T51" fmla="*/ 626 h 936"/>
                    <a:gd name="T52" fmla="*/ 0 w 822"/>
                    <a:gd name="T53" fmla="*/ 688 h 936"/>
                    <a:gd name="T54" fmla="*/ 94 w 822"/>
                    <a:gd name="T55" fmla="*/ 744 h 936"/>
                    <a:gd name="T56" fmla="*/ 142 w 822"/>
                    <a:gd name="T57" fmla="*/ 742 h 936"/>
                    <a:gd name="T58" fmla="*/ 262 w 822"/>
                    <a:gd name="T59" fmla="*/ 696 h 936"/>
                    <a:gd name="T60" fmla="*/ 284 w 822"/>
                    <a:gd name="T61" fmla="*/ 708 h 936"/>
                    <a:gd name="T62" fmla="*/ 310 w 822"/>
                    <a:gd name="T63" fmla="*/ 836 h 936"/>
                    <a:gd name="T64" fmla="*/ 332 w 822"/>
                    <a:gd name="T65" fmla="*/ 878 h 936"/>
                    <a:gd name="T66" fmla="*/ 422 w 822"/>
                    <a:gd name="T67" fmla="*/ 936 h 936"/>
                    <a:gd name="T68" fmla="*/ 426 w 822"/>
                    <a:gd name="T69" fmla="*/ 808 h 936"/>
                    <a:gd name="T70" fmla="*/ 426 w 822"/>
                    <a:gd name="T71" fmla="*/ 742 h 936"/>
                    <a:gd name="T72" fmla="*/ 540 w 822"/>
                    <a:gd name="T73" fmla="*/ 706 h 936"/>
                    <a:gd name="T74" fmla="*/ 530 w 822"/>
                    <a:gd name="T75" fmla="*/ 666 h 936"/>
                    <a:gd name="T76" fmla="*/ 700 w 822"/>
                    <a:gd name="T77" fmla="*/ 734 h 936"/>
                    <a:gd name="T78" fmla="*/ 746 w 822"/>
                    <a:gd name="T79" fmla="*/ 736 h 936"/>
                    <a:gd name="T80" fmla="*/ 306 w 822"/>
                    <a:gd name="T81" fmla="*/ 494 h 936"/>
                    <a:gd name="T82" fmla="*/ 302 w 822"/>
                    <a:gd name="T83" fmla="*/ 450 h 936"/>
                    <a:gd name="T84" fmla="*/ 306 w 822"/>
                    <a:gd name="T85" fmla="*/ 494 h 936"/>
                    <a:gd name="T86" fmla="*/ 488 w 822"/>
                    <a:gd name="T87" fmla="*/ 388 h 936"/>
                    <a:gd name="T88" fmla="*/ 438 w 822"/>
                    <a:gd name="T89" fmla="*/ 360 h 936"/>
                    <a:gd name="T90" fmla="*/ 382 w 822"/>
                    <a:gd name="T91" fmla="*/ 360 h 936"/>
                    <a:gd name="T92" fmla="*/ 334 w 822"/>
                    <a:gd name="T93" fmla="*/ 388 h 936"/>
                    <a:gd name="T94" fmla="*/ 334 w 822"/>
                    <a:gd name="T95" fmla="*/ 542 h 936"/>
                    <a:gd name="T96" fmla="*/ 382 w 822"/>
                    <a:gd name="T97" fmla="*/ 570 h 936"/>
                    <a:gd name="T98" fmla="*/ 396 w 822"/>
                    <a:gd name="T99" fmla="*/ 540 h 936"/>
                    <a:gd name="T100" fmla="*/ 346 w 822"/>
                    <a:gd name="T101" fmla="*/ 508 h 936"/>
                    <a:gd name="T102" fmla="*/ 334 w 822"/>
                    <a:gd name="T103" fmla="*/ 464 h 936"/>
                    <a:gd name="T104" fmla="*/ 356 w 822"/>
                    <a:gd name="T105" fmla="*/ 410 h 936"/>
                    <a:gd name="T106" fmla="*/ 410 w 822"/>
                    <a:gd name="T107" fmla="*/ 388 h 936"/>
                    <a:gd name="T108" fmla="*/ 454 w 822"/>
                    <a:gd name="T109" fmla="*/ 400 h 936"/>
                    <a:gd name="T110" fmla="*/ 486 w 822"/>
                    <a:gd name="T111" fmla="*/ 450 h 936"/>
                    <a:gd name="T112" fmla="*/ 482 w 822"/>
                    <a:gd name="T113" fmla="*/ 494 h 936"/>
                    <a:gd name="T114" fmla="*/ 440 w 822"/>
                    <a:gd name="T115" fmla="*/ 536 h 936"/>
                    <a:gd name="T116" fmla="*/ 522 w 822"/>
                    <a:gd name="T117" fmla="*/ 656 h 936"/>
                    <a:gd name="T118" fmla="*/ 466 w 822"/>
                    <a:gd name="T119" fmla="*/ 560 h 936"/>
                    <a:gd name="T120" fmla="*/ 516 w 822"/>
                    <a:gd name="T121" fmla="*/ 436 h 936"/>
                    <a:gd name="T122" fmla="*/ 520 w 822"/>
                    <a:gd name="T123" fmla="*/ 480 h 936"/>
                    <a:gd name="T124" fmla="*/ 516 w 822"/>
                    <a:gd name="T125" fmla="*/ 436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2" h="936">
                      <a:moveTo>
                        <a:pt x="822" y="688"/>
                      </a:moveTo>
                      <a:lnTo>
                        <a:pt x="740" y="638"/>
                      </a:lnTo>
                      <a:lnTo>
                        <a:pt x="814" y="618"/>
                      </a:lnTo>
                      <a:lnTo>
                        <a:pt x="810" y="600"/>
                      </a:lnTo>
                      <a:lnTo>
                        <a:pt x="714" y="624"/>
                      </a:lnTo>
                      <a:lnTo>
                        <a:pt x="688" y="606"/>
                      </a:lnTo>
                      <a:lnTo>
                        <a:pt x="790" y="578"/>
                      </a:lnTo>
                      <a:lnTo>
                        <a:pt x="784" y="560"/>
                      </a:lnTo>
                      <a:lnTo>
                        <a:pt x="660" y="590"/>
                      </a:lnTo>
                      <a:lnTo>
                        <a:pt x="518" y="504"/>
                      </a:lnTo>
                      <a:lnTo>
                        <a:pt x="646" y="468"/>
                      </a:lnTo>
                      <a:lnTo>
                        <a:pt x="684" y="478"/>
                      </a:lnTo>
                      <a:lnTo>
                        <a:pt x="686" y="472"/>
                      </a:lnTo>
                      <a:lnTo>
                        <a:pt x="656" y="464"/>
                      </a:lnTo>
                      <a:lnTo>
                        <a:pt x="686" y="456"/>
                      </a:lnTo>
                      <a:lnTo>
                        <a:pt x="684" y="452"/>
                      </a:lnTo>
                      <a:lnTo>
                        <a:pt x="646" y="462"/>
                      </a:lnTo>
                      <a:lnTo>
                        <a:pt x="518" y="426"/>
                      </a:lnTo>
                      <a:lnTo>
                        <a:pt x="662" y="338"/>
                      </a:lnTo>
                      <a:lnTo>
                        <a:pt x="782" y="366"/>
                      </a:lnTo>
                      <a:lnTo>
                        <a:pt x="788" y="348"/>
                      </a:lnTo>
                      <a:lnTo>
                        <a:pt x="690" y="320"/>
                      </a:lnTo>
                      <a:lnTo>
                        <a:pt x="718" y="304"/>
                      </a:lnTo>
                      <a:lnTo>
                        <a:pt x="808" y="326"/>
                      </a:lnTo>
                      <a:lnTo>
                        <a:pt x="812" y="310"/>
                      </a:lnTo>
                      <a:lnTo>
                        <a:pt x="742" y="290"/>
                      </a:lnTo>
                      <a:lnTo>
                        <a:pt x="822" y="242"/>
                      </a:lnTo>
                      <a:lnTo>
                        <a:pt x="810" y="220"/>
                      </a:lnTo>
                      <a:lnTo>
                        <a:pt x="726" y="266"/>
                      </a:lnTo>
                      <a:lnTo>
                        <a:pt x="744" y="192"/>
                      </a:lnTo>
                      <a:lnTo>
                        <a:pt x="728" y="186"/>
                      </a:lnTo>
                      <a:lnTo>
                        <a:pt x="700" y="280"/>
                      </a:lnTo>
                      <a:lnTo>
                        <a:pt x="672" y="296"/>
                      </a:lnTo>
                      <a:lnTo>
                        <a:pt x="698" y="194"/>
                      </a:lnTo>
                      <a:lnTo>
                        <a:pt x="680" y="188"/>
                      </a:lnTo>
                      <a:lnTo>
                        <a:pt x="644" y="312"/>
                      </a:lnTo>
                      <a:lnTo>
                        <a:pt x="498" y="392"/>
                      </a:lnTo>
                      <a:lnTo>
                        <a:pt x="530" y="262"/>
                      </a:lnTo>
                      <a:lnTo>
                        <a:pt x="558" y="234"/>
                      </a:lnTo>
                      <a:lnTo>
                        <a:pt x="554" y="232"/>
                      </a:lnTo>
                      <a:lnTo>
                        <a:pt x="534" y="252"/>
                      </a:lnTo>
                      <a:lnTo>
                        <a:pt x="540" y="222"/>
                      </a:lnTo>
                      <a:lnTo>
                        <a:pt x="536" y="222"/>
                      </a:lnTo>
                      <a:lnTo>
                        <a:pt x="526" y="260"/>
                      </a:lnTo>
                      <a:lnTo>
                        <a:pt x="430" y="352"/>
                      </a:lnTo>
                      <a:lnTo>
                        <a:pt x="426" y="182"/>
                      </a:lnTo>
                      <a:lnTo>
                        <a:pt x="512" y="94"/>
                      </a:lnTo>
                      <a:lnTo>
                        <a:pt x="498" y="80"/>
                      </a:lnTo>
                      <a:lnTo>
                        <a:pt x="426" y="150"/>
                      </a:lnTo>
                      <a:lnTo>
                        <a:pt x="426" y="118"/>
                      </a:lnTo>
                      <a:lnTo>
                        <a:pt x="490" y="52"/>
                      </a:lnTo>
                      <a:lnTo>
                        <a:pt x="476" y="38"/>
                      </a:lnTo>
                      <a:lnTo>
                        <a:pt x="424" y="90"/>
                      </a:lnTo>
                      <a:lnTo>
                        <a:pt x="422" y="0"/>
                      </a:lnTo>
                      <a:lnTo>
                        <a:pt x="398" y="0"/>
                      </a:lnTo>
                      <a:lnTo>
                        <a:pt x="396" y="94"/>
                      </a:lnTo>
                      <a:lnTo>
                        <a:pt x="340" y="40"/>
                      </a:lnTo>
                      <a:lnTo>
                        <a:pt x="328" y="52"/>
                      </a:lnTo>
                      <a:lnTo>
                        <a:pt x="396" y="122"/>
                      </a:lnTo>
                      <a:lnTo>
                        <a:pt x="396" y="154"/>
                      </a:lnTo>
                      <a:lnTo>
                        <a:pt x="318" y="80"/>
                      </a:lnTo>
                      <a:lnTo>
                        <a:pt x="306" y="94"/>
                      </a:lnTo>
                      <a:lnTo>
                        <a:pt x="394" y="186"/>
                      </a:lnTo>
                      <a:lnTo>
                        <a:pt x="392" y="352"/>
                      </a:lnTo>
                      <a:lnTo>
                        <a:pt x="296" y="260"/>
                      </a:lnTo>
                      <a:lnTo>
                        <a:pt x="284" y="222"/>
                      </a:lnTo>
                      <a:lnTo>
                        <a:pt x="280" y="222"/>
                      </a:lnTo>
                      <a:lnTo>
                        <a:pt x="288" y="252"/>
                      </a:lnTo>
                      <a:lnTo>
                        <a:pt x="266" y="232"/>
                      </a:lnTo>
                      <a:lnTo>
                        <a:pt x="262" y="234"/>
                      </a:lnTo>
                      <a:lnTo>
                        <a:pt x="290" y="262"/>
                      </a:lnTo>
                      <a:lnTo>
                        <a:pt x="322" y="392"/>
                      </a:lnTo>
                      <a:lnTo>
                        <a:pt x="174" y="310"/>
                      </a:lnTo>
                      <a:lnTo>
                        <a:pt x="140" y="192"/>
                      </a:lnTo>
                      <a:lnTo>
                        <a:pt x="122" y="196"/>
                      </a:lnTo>
                      <a:lnTo>
                        <a:pt x="146" y="294"/>
                      </a:lnTo>
                      <a:lnTo>
                        <a:pt x="118" y="280"/>
                      </a:lnTo>
                      <a:lnTo>
                        <a:pt x="92" y="190"/>
                      </a:lnTo>
                      <a:lnTo>
                        <a:pt x="74" y="194"/>
                      </a:lnTo>
                      <a:lnTo>
                        <a:pt x="92" y="264"/>
                      </a:lnTo>
                      <a:lnTo>
                        <a:pt x="12" y="220"/>
                      </a:lnTo>
                      <a:lnTo>
                        <a:pt x="0" y="242"/>
                      </a:lnTo>
                      <a:lnTo>
                        <a:pt x="82" y="290"/>
                      </a:lnTo>
                      <a:lnTo>
                        <a:pt x="6" y="312"/>
                      </a:lnTo>
                      <a:lnTo>
                        <a:pt x="12" y="330"/>
                      </a:lnTo>
                      <a:lnTo>
                        <a:pt x="106" y="306"/>
                      </a:lnTo>
                      <a:lnTo>
                        <a:pt x="134" y="322"/>
                      </a:lnTo>
                      <a:lnTo>
                        <a:pt x="32" y="352"/>
                      </a:lnTo>
                      <a:lnTo>
                        <a:pt x="36" y="370"/>
                      </a:lnTo>
                      <a:lnTo>
                        <a:pt x="162" y="340"/>
                      </a:lnTo>
                      <a:lnTo>
                        <a:pt x="304" y="424"/>
                      </a:lnTo>
                      <a:lnTo>
                        <a:pt x="176" y="462"/>
                      </a:lnTo>
                      <a:lnTo>
                        <a:pt x="138" y="452"/>
                      </a:lnTo>
                      <a:lnTo>
                        <a:pt x="136" y="456"/>
                      </a:lnTo>
                      <a:lnTo>
                        <a:pt x="164" y="464"/>
                      </a:lnTo>
                      <a:lnTo>
                        <a:pt x="136" y="472"/>
                      </a:lnTo>
                      <a:lnTo>
                        <a:pt x="138" y="478"/>
                      </a:lnTo>
                      <a:lnTo>
                        <a:pt x="176" y="468"/>
                      </a:lnTo>
                      <a:lnTo>
                        <a:pt x="302" y="504"/>
                      </a:lnTo>
                      <a:lnTo>
                        <a:pt x="158" y="592"/>
                      </a:lnTo>
                      <a:lnTo>
                        <a:pt x="38" y="562"/>
                      </a:lnTo>
                      <a:lnTo>
                        <a:pt x="34" y="580"/>
                      </a:lnTo>
                      <a:lnTo>
                        <a:pt x="130" y="608"/>
                      </a:lnTo>
                      <a:lnTo>
                        <a:pt x="104" y="626"/>
                      </a:lnTo>
                      <a:lnTo>
                        <a:pt x="14" y="604"/>
                      </a:lnTo>
                      <a:lnTo>
                        <a:pt x="8" y="620"/>
                      </a:lnTo>
                      <a:lnTo>
                        <a:pt x="78" y="640"/>
                      </a:lnTo>
                      <a:lnTo>
                        <a:pt x="0" y="688"/>
                      </a:lnTo>
                      <a:lnTo>
                        <a:pt x="12" y="710"/>
                      </a:lnTo>
                      <a:lnTo>
                        <a:pt x="96" y="664"/>
                      </a:lnTo>
                      <a:lnTo>
                        <a:pt x="76" y="738"/>
                      </a:lnTo>
                      <a:lnTo>
                        <a:pt x="94" y="744"/>
                      </a:lnTo>
                      <a:lnTo>
                        <a:pt x="122" y="648"/>
                      </a:lnTo>
                      <a:lnTo>
                        <a:pt x="150" y="634"/>
                      </a:lnTo>
                      <a:lnTo>
                        <a:pt x="124" y="736"/>
                      </a:lnTo>
                      <a:lnTo>
                        <a:pt x="142" y="742"/>
                      </a:lnTo>
                      <a:lnTo>
                        <a:pt x="178" y="618"/>
                      </a:lnTo>
                      <a:lnTo>
                        <a:pt x="322" y="538"/>
                      </a:lnTo>
                      <a:lnTo>
                        <a:pt x="290" y="666"/>
                      </a:lnTo>
                      <a:lnTo>
                        <a:pt x="262" y="696"/>
                      </a:lnTo>
                      <a:lnTo>
                        <a:pt x="266" y="698"/>
                      </a:lnTo>
                      <a:lnTo>
                        <a:pt x="288" y="678"/>
                      </a:lnTo>
                      <a:lnTo>
                        <a:pt x="280" y="706"/>
                      </a:lnTo>
                      <a:lnTo>
                        <a:pt x="284" y="708"/>
                      </a:lnTo>
                      <a:lnTo>
                        <a:pt x="296" y="670"/>
                      </a:lnTo>
                      <a:lnTo>
                        <a:pt x="390" y="578"/>
                      </a:lnTo>
                      <a:lnTo>
                        <a:pt x="394" y="746"/>
                      </a:lnTo>
                      <a:lnTo>
                        <a:pt x="310" y="836"/>
                      </a:lnTo>
                      <a:lnTo>
                        <a:pt x="322" y="850"/>
                      </a:lnTo>
                      <a:lnTo>
                        <a:pt x="396" y="780"/>
                      </a:lnTo>
                      <a:lnTo>
                        <a:pt x="396" y="812"/>
                      </a:lnTo>
                      <a:lnTo>
                        <a:pt x="332" y="878"/>
                      </a:lnTo>
                      <a:lnTo>
                        <a:pt x="344" y="890"/>
                      </a:lnTo>
                      <a:lnTo>
                        <a:pt x="396" y="842"/>
                      </a:lnTo>
                      <a:lnTo>
                        <a:pt x="398" y="936"/>
                      </a:lnTo>
                      <a:lnTo>
                        <a:pt x="422" y="936"/>
                      </a:lnTo>
                      <a:lnTo>
                        <a:pt x="424" y="838"/>
                      </a:lnTo>
                      <a:lnTo>
                        <a:pt x="480" y="892"/>
                      </a:lnTo>
                      <a:lnTo>
                        <a:pt x="494" y="878"/>
                      </a:lnTo>
                      <a:lnTo>
                        <a:pt x="426" y="808"/>
                      </a:lnTo>
                      <a:lnTo>
                        <a:pt x="426" y="776"/>
                      </a:lnTo>
                      <a:lnTo>
                        <a:pt x="502" y="850"/>
                      </a:lnTo>
                      <a:lnTo>
                        <a:pt x="516" y="836"/>
                      </a:lnTo>
                      <a:lnTo>
                        <a:pt x="426" y="742"/>
                      </a:lnTo>
                      <a:lnTo>
                        <a:pt x="430" y="578"/>
                      </a:lnTo>
                      <a:lnTo>
                        <a:pt x="526" y="670"/>
                      </a:lnTo>
                      <a:lnTo>
                        <a:pt x="536" y="708"/>
                      </a:lnTo>
                      <a:lnTo>
                        <a:pt x="540" y="706"/>
                      </a:lnTo>
                      <a:lnTo>
                        <a:pt x="534" y="678"/>
                      </a:lnTo>
                      <a:lnTo>
                        <a:pt x="554" y="698"/>
                      </a:lnTo>
                      <a:lnTo>
                        <a:pt x="558" y="696"/>
                      </a:lnTo>
                      <a:lnTo>
                        <a:pt x="530" y="666"/>
                      </a:lnTo>
                      <a:lnTo>
                        <a:pt x="498" y="538"/>
                      </a:lnTo>
                      <a:lnTo>
                        <a:pt x="646" y="620"/>
                      </a:lnTo>
                      <a:lnTo>
                        <a:pt x="682" y="738"/>
                      </a:lnTo>
                      <a:lnTo>
                        <a:pt x="700" y="734"/>
                      </a:lnTo>
                      <a:lnTo>
                        <a:pt x="674" y="636"/>
                      </a:lnTo>
                      <a:lnTo>
                        <a:pt x="704" y="650"/>
                      </a:lnTo>
                      <a:lnTo>
                        <a:pt x="730" y="740"/>
                      </a:lnTo>
                      <a:lnTo>
                        <a:pt x="746" y="736"/>
                      </a:lnTo>
                      <a:lnTo>
                        <a:pt x="728" y="664"/>
                      </a:lnTo>
                      <a:lnTo>
                        <a:pt x="810" y="710"/>
                      </a:lnTo>
                      <a:lnTo>
                        <a:pt x="822" y="688"/>
                      </a:lnTo>
                      <a:close/>
                      <a:moveTo>
                        <a:pt x="306" y="494"/>
                      </a:moveTo>
                      <a:lnTo>
                        <a:pt x="188" y="464"/>
                      </a:lnTo>
                      <a:lnTo>
                        <a:pt x="306" y="436"/>
                      </a:lnTo>
                      <a:lnTo>
                        <a:pt x="306" y="436"/>
                      </a:lnTo>
                      <a:lnTo>
                        <a:pt x="302" y="450"/>
                      </a:lnTo>
                      <a:lnTo>
                        <a:pt x="302" y="464"/>
                      </a:lnTo>
                      <a:lnTo>
                        <a:pt x="302" y="464"/>
                      </a:lnTo>
                      <a:lnTo>
                        <a:pt x="302" y="480"/>
                      </a:lnTo>
                      <a:lnTo>
                        <a:pt x="306" y="494"/>
                      </a:lnTo>
                      <a:lnTo>
                        <a:pt x="306" y="494"/>
                      </a:lnTo>
                      <a:close/>
                      <a:moveTo>
                        <a:pt x="522" y="272"/>
                      </a:moveTo>
                      <a:lnTo>
                        <a:pt x="488" y="388"/>
                      </a:lnTo>
                      <a:lnTo>
                        <a:pt x="488" y="388"/>
                      </a:lnTo>
                      <a:lnTo>
                        <a:pt x="478" y="378"/>
                      </a:lnTo>
                      <a:lnTo>
                        <a:pt x="466" y="370"/>
                      </a:lnTo>
                      <a:lnTo>
                        <a:pt x="452" y="364"/>
                      </a:lnTo>
                      <a:lnTo>
                        <a:pt x="438" y="360"/>
                      </a:lnTo>
                      <a:lnTo>
                        <a:pt x="522" y="272"/>
                      </a:lnTo>
                      <a:close/>
                      <a:moveTo>
                        <a:pt x="300" y="272"/>
                      </a:moveTo>
                      <a:lnTo>
                        <a:pt x="382" y="360"/>
                      </a:lnTo>
                      <a:lnTo>
                        <a:pt x="382" y="360"/>
                      </a:lnTo>
                      <a:lnTo>
                        <a:pt x="368" y="364"/>
                      </a:lnTo>
                      <a:lnTo>
                        <a:pt x="356" y="370"/>
                      </a:lnTo>
                      <a:lnTo>
                        <a:pt x="344" y="378"/>
                      </a:lnTo>
                      <a:lnTo>
                        <a:pt x="334" y="388"/>
                      </a:lnTo>
                      <a:lnTo>
                        <a:pt x="300" y="272"/>
                      </a:lnTo>
                      <a:close/>
                      <a:moveTo>
                        <a:pt x="300" y="656"/>
                      </a:moveTo>
                      <a:lnTo>
                        <a:pt x="334" y="542"/>
                      </a:lnTo>
                      <a:lnTo>
                        <a:pt x="334" y="542"/>
                      </a:lnTo>
                      <a:lnTo>
                        <a:pt x="344" y="552"/>
                      </a:lnTo>
                      <a:lnTo>
                        <a:pt x="356" y="560"/>
                      </a:lnTo>
                      <a:lnTo>
                        <a:pt x="368" y="566"/>
                      </a:lnTo>
                      <a:lnTo>
                        <a:pt x="382" y="570"/>
                      </a:lnTo>
                      <a:lnTo>
                        <a:pt x="300" y="656"/>
                      </a:lnTo>
                      <a:close/>
                      <a:moveTo>
                        <a:pt x="410" y="542"/>
                      </a:moveTo>
                      <a:lnTo>
                        <a:pt x="410" y="542"/>
                      </a:lnTo>
                      <a:lnTo>
                        <a:pt x="396" y="540"/>
                      </a:lnTo>
                      <a:lnTo>
                        <a:pt x="380" y="536"/>
                      </a:lnTo>
                      <a:lnTo>
                        <a:pt x="368" y="528"/>
                      </a:lnTo>
                      <a:lnTo>
                        <a:pt x="356" y="520"/>
                      </a:lnTo>
                      <a:lnTo>
                        <a:pt x="346" y="508"/>
                      </a:lnTo>
                      <a:lnTo>
                        <a:pt x="340" y="494"/>
                      </a:lnTo>
                      <a:lnTo>
                        <a:pt x="336" y="480"/>
                      </a:lnTo>
                      <a:lnTo>
                        <a:pt x="334" y="464"/>
                      </a:lnTo>
                      <a:lnTo>
                        <a:pt x="334" y="464"/>
                      </a:lnTo>
                      <a:lnTo>
                        <a:pt x="336" y="450"/>
                      </a:lnTo>
                      <a:lnTo>
                        <a:pt x="340" y="434"/>
                      </a:lnTo>
                      <a:lnTo>
                        <a:pt x="346" y="422"/>
                      </a:lnTo>
                      <a:lnTo>
                        <a:pt x="356" y="410"/>
                      </a:lnTo>
                      <a:lnTo>
                        <a:pt x="368" y="400"/>
                      </a:lnTo>
                      <a:lnTo>
                        <a:pt x="380" y="394"/>
                      </a:lnTo>
                      <a:lnTo>
                        <a:pt x="396" y="390"/>
                      </a:lnTo>
                      <a:lnTo>
                        <a:pt x="410" y="388"/>
                      </a:lnTo>
                      <a:lnTo>
                        <a:pt x="410" y="388"/>
                      </a:lnTo>
                      <a:lnTo>
                        <a:pt x="426" y="390"/>
                      </a:lnTo>
                      <a:lnTo>
                        <a:pt x="440" y="394"/>
                      </a:lnTo>
                      <a:lnTo>
                        <a:pt x="454" y="400"/>
                      </a:lnTo>
                      <a:lnTo>
                        <a:pt x="466" y="410"/>
                      </a:lnTo>
                      <a:lnTo>
                        <a:pt x="474" y="422"/>
                      </a:lnTo>
                      <a:lnTo>
                        <a:pt x="482" y="434"/>
                      </a:lnTo>
                      <a:lnTo>
                        <a:pt x="486" y="450"/>
                      </a:lnTo>
                      <a:lnTo>
                        <a:pt x="488" y="464"/>
                      </a:lnTo>
                      <a:lnTo>
                        <a:pt x="488" y="464"/>
                      </a:lnTo>
                      <a:lnTo>
                        <a:pt x="486" y="480"/>
                      </a:lnTo>
                      <a:lnTo>
                        <a:pt x="482" y="494"/>
                      </a:lnTo>
                      <a:lnTo>
                        <a:pt x="474" y="508"/>
                      </a:lnTo>
                      <a:lnTo>
                        <a:pt x="466" y="520"/>
                      </a:lnTo>
                      <a:lnTo>
                        <a:pt x="454" y="528"/>
                      </a:lnTo>
                      <a:lnTo>
                        <a:pt x="440" y="536"/>
                      </a:lnTo>
                      <a:lnTo>
                        <a:pt x="426" y="540"/>
                      </a:lnTo>
                      <a:lnTo>
                        <a:pt x="410" y="542"/>
                      </a:lnTo>
                      <a:lnTo>
                        <a:pt x="410" y="542"/>
                      </a:lnTo>
                      <a:close/>
                      <a:moveTo>
                        <a:pt x="522" y="656"/>
                      </a:moveTo>
                      <a:lnTo>
                        <a:pt x="438" y="570"/>
                      </a:lnTo>
                      <a:lnTo>
                        <a:pt x="438" y="570"/>
                      </a:lnTo>
                      <a:lnTo>
                        <a:pt x="452" y="566"/>
                      </a:lnTo>
                      <a:lnTo>
                        <a:pt x="466" y="560"/>
                      </a:lnTo>
                      <a:lnTo>
                        <a:pt x="478" y="552"/>
                      </a:lnTo>
                      <a:lnTo>
                        <a:pt x="488" y="542"/>
                      </a:lnTo>
                      <a:lnTo>
                        <a:pt x="522" y="656"/>
                      </a:lnTo>
                      <a:close/>
                      <a:moveTo>
                        <a:pt x="516" y="436"/>
                      </a:moveTo>
                      <a:lnTo>
                        <a:pt x="632" y="464"/>
                      </a:lnTo>
                      <a:lnTo>
                        <a:pt x="516" y="494"/>
                      </a:lnTo>
                      <a:lnTo>
                        <a:pt x="516" y="494"/>
                      </a:lnTo>
                      <a:lnTo>
                        <a:pt x="520" y="480"/>
                      </a:lnTo>
                      <a:lnTo>
                        <a:pt x="520" y="464"/>
                      </a:lnTo>
                      <a:lnTo>
                        <a:pt x="520" y="464"/>
                      </a:lnTo>
                      <a:lnTo>
                        <a:pt x="520" y="450"/>
                      </a:lnTo>
                      <a:lnTo>
                        <a:pt x="516" y="436"/>
                      </a:lnTo>
                      <a:lnTo>
                        <a:pt x="516" y="436"/>
                      </a:lnTo>
                      <a:close/>
                    </a:path>
                  </a:pathLst>
                </a:custGeom>
                <a:solidFill>
                  <a:srgbClr val="FEFFFF">
                    <a:alpha val="2000"/>
                  </a:srgbClr>
                </a:solidFill>
                <a:ln>
                  <a:noFill/>
                </a:ln>
                <a:effectLst>
                  <a:glow rad="101600">
                    <a:srgbClr val="FEFEFE">
                      <a:alpha val="8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9"/>
                <p:cNvSpPr>
                  <a:spLocks noChangeAspect="1"/>
                </p:cNvSpPr>
                <p:nvPr/>
              </p:nvSpPr>
              <p:spPr bwMode="auto">
                <a:xfrm rot="18879730">
                  <a:off x="6967777" y="1936282"/>
                  <a:ext cx="642197" cy="728980"/>
                </a:xfrm>
                <a:custGeom>
                  <a:avLst/>
                  <a:gdLst>
                    <a:gd name="T0" fmla="*/ 738 w 740"/>
                    <a:gd name="T1" fmla="*/ 546 h 840"/>
                    <a:gd name="T2" fmla="*/ 598 w 740"/>
                    <a:gd name="T3" fmla="*/ 524 h 840"/>
                    <a:gd name="T4" fmla="*/ 564 w 740"/>
                    <a:gd name="T5" fmla="*/ 506 h 840"/>
                    <a:gd name="T6" fmla="*/ 510 w 740"/>
                    <a:gd name="T7" fmla="*/ 458 h 840"/>
                    <a:gd name="T8" fmla="*/ 486 w 740"/>
                    <a:gd name="T9" fmla="*/ 406 h 840"/>
                    <a:gd name="T10" fmla="*/ 558 w 740"/>
                    <a:gd name="T11" fmla="*/ 330 h 840"/>
                    <a:gd name="T12" fmla="*/ 724 w 740"/>
                    <a:gd name="T13" fmla="*/ 344 h 840"/>
                    <a:gd name="T14" fmla="*/ 736 w 740"/>
                    <a:gd name="T15" fmla="*/ 286 h 840"/>
                    <a:gd name="T16" fmla="*/ 740 w 740"/>
                    <a:gd name="T17" fmla="*/ 216 h 840"/>
                    <a:gd name="T18" fmla="*/ 650 w 740"/>
                    <a:gd name="T19" fmla="*/ 230 h 840"/>
                    <a:gd name="T20" fmla="*/ 606 w 740"/>
                    <a:gd name="T21" fmla="*/ 256 h 840"/>
                    <a:gd name="T22" fmla="*/ 556 w 740"/>
                    <a:gd name="T23" fmla="*/ 288 h 840"/>
                    <a:gd name="T24" fmla="*/ 512 w 740"/>
                    <a:gd name="T25" fmla="*/ 308 h 840"/>
                    <a:gd name="T26" fmla="*/ 442 w 740"/>
                    <a:gd name="T27" fmla="*/ 320 h 840"/>
                    <a:gd name="T28" fmla="*/ 414 w 740"/>
                    <a:gd name="T29" fmla="*/ 300 h 840"/>
                    <a:gd name="T30" fmla="*/ 390 w 740"/>
                    <a:gd name="T31" fmla="*/ 204 h 840"/>
                    <a:gd name="T32" fmla="*/ 392 w 740"/>
                    <a:gd name="T33" fmla="*/ 164 h 840"/>
                    <a:gd name="T34" fmla="*/ 392 w 740"/>
                    <a:gd name="T35" fmla="*/ 80 h 840"/>
                    <a:gd name="T36" fmla="*/ 378 w 740"/>
                    <a:gd name="T37" fmla="*/ 0 h 840"/>
                    <a:gd name="T38" fmla="*/ 350 w 740"/>
                    <a:gd name="T39" fmla="*/ 42 h 840"/>
                    <a:gd name="T40" fmla="*/ 348 w 740"/>
                    <a:gd name="T41" fmla="*/ 100 h 840"/>
                    <a:gd name="T42" fmla="*/ 350 w 740"/>
                    <a:gd name="T43" fmla="*/ 192 h 840"/>
                    <a:gd name="T44" fmla="*/ 352 w 740"/>
                    <a:gd name="T45" fmla="*/ 214 h 840"/>
                    <a:gd name="T46" fmla="*/ 316 w 740"/>
                    <a:gd name="T47" fmla="*/ 320 h 840"/>
                    <a:gd name="T48" fmla="*/ 254 w 740"/>
                    <a:gd name="T49" fmla="*/ 316 h 840"/>
                    <a:gd name="T50" fmla="*/ 196 w 740"/>
                    <a:gd name="T51" fmla="*/ 294 h 840"/>
                    <a:gd name="T52" fmla="*/ 162 w 740"/>
                    <a:gd name="T53" fmla="*/ 272 h 840"/>
                    <a:gd name="T54" fmla="*/ 90 w 740"/>
                    <a:gd name="T55" fmla="*/ 230 h 840"/>
                    <a:gd name="T56" fmla="*/ 2 w 740"/>
                    <a:gd name="T57" fmla="*/ 214 h 840"/>
                    <a:gd name="T58" fmla="*/ 36 w 740"/>
                    <a:gd name="T59" fmla="*/ 246 h 840"/>
                    <a:gd name="T60" fmla="*/ 84 w 740"/>
                    <a:gd name="T61" fmla="*/ 278 h 840"/>
                    <a:gd name="T62" fmla="*/ 166 w 740"/>
                    <a:gd name="T63" fmla="*/ 322 h 840"/>
                    <a:gd name="T64" fmla="*/ 186 w 740"/>
                    <a:gd name="T65" fmla="*/ 332 h 840"/>
                    <a:gd name="T66" fmla="*/ 260 w 740"/>
                    <a:gd name="T67" fmla="*/ 418 h 840"/>
                    <a:gd name="T68" fmla="*/ 208 w 740"/>
                    <a:gd name="T69" fmla="*/ 482 h 840"/>
                    <a:gd name="T70" fmla="*/ 164 w 740"/>
                    <a:gd name="T71" fmla="*/ 514 h 840"/>
                    <a:gd name="T72" fmla="*/ 84 w 740"/>
                    <a:gd name="T73" fmla="*/ 558 h 840"/>
                    <a:gd name="T74" fmla="*/ 36 w 740"/>
                    <a:gd name="T75" fmla="*/ 590 h 840"/>
                    <a:gd name="T76" fmla="*/ 16 w 740"/>
                    <a:gd name="T77" fmla="*/ 636 h 840"/>
                    <a:gd name="T78" fmla="*/ 108 w 740"/>
                    <a:gd name="T79" fmla="*/ 596 h 840"/>
                    <a:gd name="T80" fmla="*/ 144 w 740"/>
                    <a:gd name="T81" fmla="*/ 692 h 840"/>
                    <a:gd name="T82" fmla="*/ 204 w 740"/>
                    <a:gd name="T83" fmla="*/ 534 h 840"/>
                    <a:gd name="T84" fmla="*/ 300 w 740"/>
                    <a:gd name="T85" fmla="*/ 512 h 840"/>
                    <a:gd name="T86" fmla="*/ 328 w 740"/>
                    <a:gd name="T87" fmla="*/ 534 h 840"/>
                    <a:gd name="T88" fmla="*/ 352 w 740"/>
                    <a:gd name="T89" fmla="*/ 630 h 840"/>
                    <a:gd name="T90" fmla="*/ 350 w 740"/>
                    <a:gd name="T91" fmla="*/ 670 h 840"/>
                    <a:gd name="T92" fmla="*/ 350 w 740"/>
                    <a:gd name="T93" fmla="*/ 754 h 840"/>
                    <a:gd name="T94" fmla="*/ 364 w 740"/>
                    <a:gd name="T95" fmla="*/ 840 h 840"/>
                    <a:gd name="T96" fmla="*/ 384 w 740"/>
                    <a:gd name="T97" fmla="*/ 836 h 840"/>
                    <a:gd name="T98" fmla="*/ 394 w 740"/>
                    <a:gd name="T99" fmla="*/ 734 h 840"/>
                    <a:gd name="T100" fmla="*/ 496 w 740"/>
                    <a:gd name="T101" fmla="*/ 750 h 840"/>
                    <a:gd name="T102" fmla="*/ 390 w 740"/>
                    <a:gd name="T103" fmla="*/ 620 h 840"/>
                    <a:gd name="T104" fmla="*/ 420 w 740"/>
                    <a:gd name="T105" fmla="*/ 522 h 840"/>
                    <a:gd name="T106" fmla="*/ 464 w 740"/>
                    <a:gd name="T107" fmla="*/ 514 h 840"/>
                    <a:gd name="T108" fmla="*/ 546 w 740"/>
                    <a:gd name="T109" fmla="*/ 540 h 840"/>
                    <a:gd name="T110" fmla="*/ 580 w 740"/>
                    <a:gd name="T111" fmla="*/ 562 h 840"/>
                    <a:gd name="T112" fmla="*/ 652 w 740"/>
                    <a:gd name="T113" fmla="*/ 604 h 840"/>
                    <a:gd name="T114" fmla="*/ 740 w 740"/>
                    <a:gd name="T115" fmla="*/ 61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0" h="840">
                      <a:moveTo>
                        <a:pt x="738" y="614"/>
                      </a:moveTo>
                      <a:lnTo>
                        <a:pt x="738" y="614"/>
                      </a:lnTo>
                      <a:lnTo>
                        <a:pt x="706" y="588"/>
                      </a:lnTo>
                      <a:lnTo>
                        <a:pt x="672" y="564"/>
                      </a:lnTo>
                      <a:lnTo>
                        <a:pt x="738" y="546"/>
                      </a:lnTo>
                      <a:lnTo>
                        <a:pt x="734" y="536"/>
                      </a:lnTo>
                      <a:lnTo>
                        <a:pt x="658" y="556"/>
                      </a:lnTo>
                      <a:lnTo>
                        <a:pt x="658" y="556"/>
                      </a:lnTo>
                      <a:lnTo>
                        <a:pt x="628" y="538"/>
                      </a:lnTo>
                      <a:lnTo>
                        <a:pt x="598" y="524"/>
                      </a:lnTo>
                      <a:lnTo>
                        <a:pt x="726" y="488"/>
                      </a:lnTo>
                      <a:lnTo>
                        <a:pt x="722" y="476"/>
                      </a:lnTo>
                      <a:lnTo>
                        <a:pt x="576" y="512"/>
                      </a:lnTo>
                      <a:lnTo>
                        <a:pt x="576" y="512"/>
                      </a:lnTo>
                      <a:lnTo>
                        <a:pt x="564" y="506"/>
                      </a:lnTo>
                      <a:lnTo>
                        <a:pt x="564" y="506"/>
                      </a:lnTo>
                      <a:lnTo>
                        <a:pt x="556" y="502"/>
                      </a:lnTo>
                      <a:lnTo>
                        <a:pt x="556" y="502"/>
                      </a:lnTo>
                      <a:lnTo>
                        <a:pt x="532" y="480"/>
                      </a:lnTo>
                      <a:lnTo>
                        <a:pt x="510" y="458"/>
                      </a:lnTo>
                      <a:lnTo>
                        <a:pt x="492" y="438"/>
                      </a:lnTo>
                      <a:lnTo>
                        <a:pt x="486" y="426"/>
                      </a:lnTo>
                      <a:lnTo>
                        <a:pt x="482" y="418"/>
                      </a:lnTo>
                      <a:lnTo>
                        <a:pt x="482" y="418"/>
                      </a:lnTo>
                      <a:lnTo>
                        <a:pt x="486" y="406"/>
                      </a:lnTo>
                      <a:lnTo>
                        <a:pt x="492" y="396"/>
                      </a:lnTo>
                      <a:lnTo>
                        <a:pt x="510" y="374"/>
                      </a:lnTo>
                      <a:lnTo>
                        <a:pt x="532" y="352"/>
                      </a:lnTo>
                      <a:lnTo>
                        <a:pt x="558" y="330"/>
                      </a:lnTo>
                      <a:lnTo>
                        <a:pt x="558" y="330"/>
                      </a:lnTo>
                      <a:lnTo>
                        <a:pt x="564" y="326"/>
                      </a:lnTo>
                      <a:lnTo>
                        <a:pt x="564" y="326"/>
                      </a:lnTo>
                      <a:lnTo>
                        <a:pt x="578" y="320"/>
                      </a:lnTo>
                      <a:lnTo>
                        <a:pt x="720" y="354"/>
                      </a:lnTo>
                      <a:lnTo>
                        <a:pt x="724" y="344"/>
                      </a:lnTo>
                      <a:lnTo>
                        <a:pt x="600" y="308"/>
                      </a:lnTo>
                      <a:lnTo>
                        <a:pt x="600" y="308"/>
                      </a:lnTo>
                      <a:lnTo>
                        <a:pt x="658" y="276"/>
                      </a:lnTo>
                      <a:lnTo>
                        <a:pt x="734" y="294"/>
                      </a:lnTo>
                      <a:lnTo>
                        <a:pt x="736" y="286"/>
                      </a:lnTo>
                      <a:lnTo>
                        <a:pt x="672" y="266"/>
                      </a:lnTo>
                      <a:lnTo>
                        <a:pt x="672" y="266"/>
                      </a:lnTo>
                      <a:lnTo>
                        <a:pt x="706" y="244"/>
                      </a:lnTo>
                      <a:lnTo>
                        <a:pt x="738" y="218"/>
                      </a:lnTo>
                      <a:lnTo>
                        <a:pt x="740" y="216"/>
                      </a:lnTo>
                      <a:lnTo>
                        <a:pt x="728" y="196"/>
                      </a:lnTo>
                      <a:lnTo>
                        <a:pt x="726" y="198"/>
                      </a:lnTo>
                      <a:lnTo>
                        <a:pt x="726" y="198"/>
                      </a:lnTo>
                      <a:lnTo>
                        <a:pt x="686" y="212"/>
                      </a:lnTo>
                      <a:lnTo>
                        <a:pt x="650" y="230"/>
                      </a:lnTo>
                      <a:lnTo>
                        <a:pt x="666" y="164"/>
                      </a:lnTo>
                      <a:lnTo>
                        <a:pt x="656" y="162"/>
                      </a:lnTo>
                      <a:lnTo>
                        <a:pt x="634" y="238"/>
                      </a:lnTo>
                      <a:lnTo>
                        <a:pt x="634" y="238"/>
                      </a:lnTo>
                      <a:lnTo>
                        <a:pt x="606" y="256"/>
                      </a:lnTo>
                      <a:lnTo>
                        <a:pt x="578" y="272"/>
                      </a:lnTo>
                      <a:lnTo>
                        <a:pt x="608" y="146"/>
                      </a:lnTo>
                      <a:lnTo>
                        <a:pt x="598" y="142"/>
                      </a:lnTo>
                      <a:lnTo>
                        <a:pt x="556" y="288"/>
                      </a:lnTo>
                      <a:lnTo>
                        <a:pt x="556" y="288"/>
                      </a:lnTo>
                      <a:lnTo>
                        <a:pt x="546" y="294"/>
                      </a:lnTo>
                      <a:lnTo>
                        <a:pt x="546" y="294"/>
                      </a:lnTo>
                      <a:lnTo>
                        <a:pt x="538" y="298"/>
                      </a:lnTo>
                      <a:lnTo>
                        <a:pt x="538" y="298"/>
                      </a:lnTo>
                      <a:lnTo>
                        <a:pt x="512" y="308"/>
                      </a:lnTo>
                      <a:lnTo>
                        <a:pt x="486" y="314"/>
                      </a:lnTo>
                      <a:lnTo>
                        <a:pt x="462" y="318"/>
                      </a:lnTo>
                      <a:lnTo>
                        <a:pt x="442" y="320"/>
                      </a:lnTo>
                      <a:lnTo>
                        <a:pt x="442" y="320"/>
                      </a:lnTo>
                      <a:lnTo>
                        <a:pt x="442" y="320"/>
                      </a:lnTo>
                      <a:lnTo>
                        <a:pt x="442" y="320"/>
                      </a:lnTo>
                      <a:lnTo>
                        <a:pt x="426" y="320"/>
                      </a:lnTo>
                      <a:lnTo>
                        <a:pt x="426" y="320"/>
                      </a:lnTo>
                      <a:lnTo>
                        <a:pt x="420" y="310"/>
                      </a:lnTo>
                      <a:lnTo>
                        <a:pt x="414" y="300"/>
                      </a:lnTo>
                      <a:lnTo>
                        <a:pt x="404" y="274"/>
                      </a:lnTo>
                      <a:lnTo>
                        <a:pt x="396" y="244"/>
                      </a:lnTo>
                      <a:lnTo>
                        <a:pt x="388" y="210"/>
                      </a:lnTo>
                      <a:lnTo>
                        <a:pt x="388" y="210"/>
                      </a:lnTo>
                      <a:lnTo>
                        <a:pt x="390" y="204"/>
                      </a:lnTo>
                      <a:lnTo>
                        <a:pt x="390" y="204"/>
                      </a:lnTo>
                      <a:lnTo>
                        <a:pt x="390" y="190"/>
                      </a:lnTo>
                      <a:lnTo>
                        <a:pt x="492" y="84"/>
                      </a:lnTo>
                      <a:lnTo>
                        <a:pt x="484" y="76"/>
                      </a:lnTo>
                      <a:lnTo>
                        <a:pt x="392" y="164"/>
                      </a:lnTo>
                      <a:lnTo>
                        <a:pt x="392" y="164"/>
                      </a:lnTo>
                      <a:lnTo>
                        <a:pt x="392" y="98"/>
                      </a:lnTo>
                      <a:lnTo>
                        <a:pt x="446" y="42"/>
                      </a:lnTo>
                      <a:lnTo>
                        <a:pt x="440" y="36"/>
                      </a:lnTo>
                      <a:lnTo>
                        <a:pt x="392" y="80"/>
                      </a:lnTo>
                      <a:lnTo>
                        <a:pt x="392" y="80"/>
                      </a:lnTo>
                      <a:lnTo>
                        <a:pt x="388" y="40"/>
                      </a:lnTo>
                      <a:lnTo>
                        <a:pt x="382" y="2"/>
                      </a:lnTo>
                      <a:lnTo>
                        <a:pt x="382" y="0"/>
                      </a:lnTo>
                      <a:lnTo>
                        <a:pt x="378" y="0"/>
                      </a:lnTo>
                      <a:lnTo>
                        <a:pt x="362" y="0"/>
                      </a:lnTo>
                      <a:lnTo>
                        <a:pt x="358" y="0"/>
                      </a:lnTo>
                      <a:lnTo>
                        <a:pt x="358" y="2"/>
                      </a:lnTo>
                      <a:lnTo>
                        <a:pt x="358" y="2"/>
                      </a:lnTo>
                      <a:lnTo>
                        <a:pt x="350" y="42"/>
                      </a:lnTo>
                      <a:lnTo>
                        <a:pt x="348" y="82"/>
                      </a:lnTo>
                      <a:lnTo>
                        <a:pt x="300" y="36"/>
                      </a:lnTo>
                      <a:lnTo>
                        <a:pt x="292" y="42"/>
                      </a:lnTo>
                      <a:lnTo>
                        <a:pt x="348" y="100"/>
                      </a:lnTo>
                      <a:lnTo>
                        <a:pt x="348" y="100"/>
                      </a:lnTo>
                      <a:lnTo>
                        <a:pt x="348" y="134"/>
                      </a:lnTo>
                      <a:lnTo>
                        <a:pt x="350" y="166"/>
                      </a:lnTo>
                      <a:lnTo>
                        <a:pt x="254" y="76"/>
                      </a:lnTo>
                      <a:lnTo>
                        <a:pt x="246" y="84"/>
                      </a:lnTo>
                      <a:lnTo>
                        <a:pt x="350" y="192"/>
                      </a:lnTo>
                      <a:lnTo>
                        <a:pt x="350" y="192"/>
                      </a:lnTo>
                      <a:lnTo>
                        <a:pt x="352" y="204"/>
                      </a:lnTo>
                      <a:lnTo>
                        <a:pt x="352" y="204"/>
                      </a:lnTo>
                      <a:lnTo>
                        <a:pt x="352" y="214"/>
                      </a:lnTo>
                      <a:lnTo>
                        <a:pt x="352" y="214"/>
                      </a:lnTo>
                      <a:lnTo>
                        <a:pt x="346" y="246"/>
                      </a:lnTo>
                      <a:lnTo>
                        <a:pt x="338" y="276"/>
                      </a:lnTo>
                      <a:lnTo>
                        <a:pt x="328" y="302"/>
                      </a:lnTo>
                      <a:lnTo>
                        <a:pt x="322" y="312"/>
                      </a:lnTo>
                      <a:lnTo>
                        <a:pt x="316" y="320"/>
                      </a:lnTo>
                      <a:lnTo>
                        <a:pt x="316" y="320"/>
                      </a:lnTo>
                      <a:lnTo>
                        <a:pt x="300" y="322"/>
                      </a:lnTo>
                      <a:lnTo>
                        <a:pt x="300" y="322"/>
                      </a:lnTo>
                      <a:lnTo>
                        <a:pt x="278" y="320"/>
                      </a:lnTo>
                      <a:lnTo>
                        <a:pt x="254" y="316"/>
                      </a:lnTo>
                      <a:lnTo>
                        <a:pt x="228" y="308"/>
                      </a:lnTo>
                      <a:lnTo>
                        <a:pt x="200" y="298"/>
                      </a:lnTo>
                      <a:lnTo>
                        <a:pt x="200" y="298"/>
                      </a:lnTo>
                      <a:lnTo>
                        <a:pt x="196" y="294"/>
                      </a:lnTo>
                      <a:lnTo>
                        <a:pt x="196" y="294"/>
                      </a:lnTo>
                      <a:lnTo>
                        <a:pt x="184" y="286"/>
                      </a:lnTo>
                      <a:lnTo>
                        <a:pt x="142" y="146"/>
                      </a:lnTo>
                      <a:lnTo>
                        <a:pt x="130" y="148"/>
                      </a:lnTo>
                      <a:lnTo>
                        <a:pt x="162" y="272"/>
                      </a:lnTo>
                      <a:lnTo>
                        <a:pt x="162" y="272"/>
                      </a:lnTo>
                      <a:lnTo>
                        <a:pt x="106" y="240"/>
                      </a:lnTo>
                      <a:lnTo>
                        <a:pt x="84" y="164"/>
                      </a:lnTo>
                      <a:lnTo>
                        <a:pt x="74" y="166"/>
                      </a:lnTo>
                      <a:lnTo>
                        <a:pt x="90" y="230"/>
                      </a:lnTo>
                      <a:lnTo>
                        <a:pt x="90" y="230"/>
                      </a:lnTo>
                      <a:lnTo>
                        <a:pt x="54" y="214"/>
                      </a:lnTo>
                      <a:lnTo>
                        <a:pt x="16" y="198"/>
                      </a:lnTo>
                      <a:lnTo>
                        <a:pt x="12" y="198"/>
                      </a:lnTo>
                      <a:lnTo>
                        <a:pt x="10" y="200"/>
                      </a:lnTo>
                      <a:lnTo>
                        <a:pt x="2" y="214"/>
                      </a:lnTo>
                      <a:lnTo>
                        <a:pt x="2" y="214"/>
                      </a:lnTo>
                      <a:lnTo>
                        <a:pt x="0" y="218"/>
                      </a:lnTo>
                      <a:lnTo>
                        <a:pt x="4" y="220"/>
                      </a:lnTo>
                      <a:lnTo>
                        <a:pt x="4" y="220"/>
                      </a:lnTo>
                      <a:lnTo>
                        <a:pt x="36" y="246"/>
                      </a:lnTo>
                      <a:lnTo>
                        <a:pt x="70" y="270"/>
                      </a:lnTo>
                      <a:lnTo>
                        <a:pt x="4" y="288"/>
                      </a:lnTo>
                      <a:lnTo>
                        <a:pt x="6" y="298"/>
                      </a:lnTo>
                      <a:lnTo>
                        <a:pt x="84" y="278"/>
                      </a:lnTo>
                      <a:lnTo>
                        <a:pt x="84" y="278"/>
                      </a:lnTo>
                      <a:lnTo>
                        <a:pt x="114" y="296"/>
                      </a:lnTo>
                      <a:lnTo>
                        <a:pt x="142" y="310"/>
                      </a:lnTo>
                      <a:lnTo>
                        <a:pt x="16" y="346"/>
                      </a:lnTo>
                      <a:lnTo>
                        <a:pt x="20" y="358"/>
                      </a:lnTo>
                      <a:lnTo>
                        <a:pt x="166" y="322"/>
                      </a:lnTo>
                      <a:lnTo>
                        <a:pt x="166" y="322"/>
                      </a:lnTo>
                      <a:lnTo>
                        <a:pt x="178" y="328"/>
                      </a:lnTo>
                      <a:lnTo>
                        <a:pt x="178" y="328"/>
                      </a:lnTo>
                      <a:lnTo>
                        <a:pt x="186" y="332"/>
                      </a:lnTo>
                      <a:lnTo>
                        <a:pt x="186" y="332"/>
                      </a:lnTo>
                      <a:lnTo>
                        <a:pt x="210" y="354"/>
                      </a:lnTo>
                      <a:lnTo>
                        <a:pt x="232" y="376"/>
                      </a:lnTo>
                      <a:lnTo>
                        <a:pt x="250" y="396"/>
                      </a:lnTo>
                      <a:lnTo>
                        <a:pt x="256" y="408"/>
                      </a:lnTo>
                      <a:lnTo>
                        <a:pt x="260" y="418"/>
                      </a:lnTo>
                      <a:lnTo>
                        <a:pt x="260" y="418"/>
                      </a:lnTo>
                      <a:lnTo>
                        <a:pt x="256" y="428"/>
                      </a:lnTo>
                      <a:lnTo>
                        <a:pt x="248" y="438"/>
                      </a:lnTo>
                      <a:lnTo>
                        <a:pt x="232" y="460"/>
                      </a:lnTo>
                      <a:lnTo>
                        <a:pt x="208" y="482"/>
                      </a:lnTo>
                      <a:lnTo>
                        <a:pt x="184" y="504"/>
                      </a:lnTo>
                      <a:lnTo>
                        <a:pt x="184" y="504"/>
                      </a:lnTo>
                      <a:lnTo>
                        <a:pt x="178" y="508"/>
                      </a:lnTo>
                      <a:lnTo>
                        <a:pt x="178" y="508"/>
                      </a:lnTo>
                      <a:lnTo>
                        <a:pt x="164" y="514"/>
                      </a:lnTo>
                      <a:lnTo>
                        <a:pt x="22" y="480"/>
                      </a:lnTo>
                      <a:lnTo>
                        <a:pt x="18" y="490"/>
                      </a:lnTo>
                      <a:lnTo>
                        <a:pt x="142" y="526"/>
                      </a:lnTo>
                      <a:lnTo>
                        <a:pt x="142" y="526"/>
                      </a:lnTo>
                      <a:lnTo>
                        <a:pt x="84" y="558"/>
                      </a:lnTo>
                      <a:lnTo>
                        <a:pt x="8" y="540"/>
                      </a:lnTo>
                      <a:lnTo>
                        <a:pt x="6" y="548"/>
                      </a:lnTo>
                      <a:lnTo>
                        <a:pt x="68" y="568"/>
                      </a:lnTo>
                      <a:lnTo>
                        <a:pt x="68" y="568"/>
                      </a:lnTo>
                      <a:lnTo>
                        <a:pt x="36" y="590"/>
                      </a:lnTo>
                      <a:lnTo>
                        <a:pt x="4" y="616"/>
                      </a:lnTo>
                      <a:lnTo>
                        <a:pt x="2" y="618"/>
                      </a:lnTo>
                      <a:lnTo>
                        <a:pt x="14" y="638"/>
                      </a:lnTo>
                      <a:lnTo>
                        <a:pt x="16" y="636"/>
                      </a:lnTo>
                      <a:lnTo>
                        <a:pt x="16" y="636"/>
                      </a:lnTo>
                      <a:lnTo>
                        <a:pt x="56" y="622"/>
                      </a:lnTo>
                      <a:lnTo>
                        <a:pt x="92" y="604"/>
                      </a:lnTo>
                      <a:lnTo>
                        <a:pt x="76" y="670"/>
                      </a:lnTo>
                      <a:lnTo>
                        <a:pt x="86" y="672"/>
                      </a:lnTo>
                      <a:lnTo>
                        <a:pt x="108" y="596"/>
                      </a:lnTo>
                      <a:lnTo>
                        <a:pt x="108" y="596"/>
                      </a:lnTo>
                      <a:lnTo>
                        <a:pt x="136" y="578"/>
                      </a:lnTo>
                      <a:lnTo>
                        <a:pt x="164" y="562"/>
                      </a:lnTo>
                      <a:lnTo>
                        <a:pt x="132" y="688"/>
                      </a:lnTo>
                      <a:lnTo>
                        <a:pt x="144" y="692"/>
                      </a:lnTo>
                      <a:lnTo>
                        <a:pt x="186" y="546"/>
                      </a:lnTo>
                      <a:lnTo>
                        <a:pt x="186" y="546"/>
                      </a:lnTo>
                      <a:lnTo>
                        <a:pt x="196" y="540"/>
                      </a:lnTo>
                      <a:lnTo>
                        <a:pt x="196" y="540"/>
                      </a:lnTo>
                      <a:lnTo>
                        <a:pt x="204" y="534"/>
                      </a:lnTo>
                      <a:lnTo>
                        <a:pt x="204" y="534"/>
                      </a:lnTo>
                      <a:lnTo>
                        <a:pt x="230" y="526"/>
                      </a:lnTo>
                      <a:lnTo>
                        <a:pt x="256" y="518"/>
                      </a:lnTo>
                      <a:lnTo>
                        <a:pt x="280" y="514"/>
                      </a:lnTo>
                      <a:lnTo>
                        <a:pt x="300" y="512"/>
                      </a:lnTo>
                      <a:lnTo>
                        <a:pt x="300" y="512"/>
                      </a:lnTo>
                      <a:lnTo>
                        <a:pt x="316" y="514"/>
                      </a:lnTo>
                      <a:lnTo>
                        <a:pt x="316" y="514"/>
                      </a:lnTo>
                      <a:lnTo>
                        <a:pt x="322" y="522"/>
                      </a:lnTo>
                      <a:lnTo>
                        <a:pt x="328" y="534"/>
                      </a:lnTo>
                      <a:lnTo>
                        <a:pt x="338" y="560"/>
                      </a:lnTo>
                      <a:lnTo>
                        <a:pt x="346" y="590"/>
                      </a:lnTo>
                      <a:lnTo>
                        <a:pt x="352" y="624"/>
                      </a:lnTo>
                      <a:lnTo>
                        <a:pt x="352" y="624"/>
                      </a:lnTo>
                      <a:lnTo>
                        <a:pt x="352" y="630"/>
                      </a:lnTo>
                      <a:lnTo>
                        <a:pt x="352" y="630"/>
                      </a:lnTo>
                      <a:lnTo>
                        <a:pt x="352" y="644"/>
                      </a:lnTo>
                      <a:lnTo>
                        <a:pt x="250" y="750"/>
                      </a:lnTo>
                      <a:lnTo>
                        <a:pt x="258" y="760"/>
                      </a:lnTo>
                      <a:lnTo>
                        <a:pt x="350" y="670"/>
                      </a:lnTo>
                      <a:lnTo>
                        <a:pt x="350" y="670"/>
                      </a:lnTo>
                      <a:lnTo>
                        <a:pt x="350" y="736"/>
                      </a:lnTo>
                      <a:lnTo>
                        <a:pt x="296" y="792"/>
                      </a:lnTo>
                      <a:lnTo>
                        <a:pt x="302" y="800"/>
                      </a:lnTo>
                      <a:lnTo>
                        <a:pt x="350" y="754"/>
                      </a:lnTo>
                      <a:lnTo>
                        <a:pt x="350" y="754"/>
                      </a:lnTo>
                      <a:lnTo>
                        <a:pt x="352" y="794"/>
                      </a:lnTo>
                      <a:lnTo>
                        <a:pt x="360" y="836"/>
                      </a:lnTo>
                      <a:lnTo>
                        <a:pt x="360" y="840"/>
                      </a:lnTo>
                      <a:lnTo>
                        <a:pt x="364" y="840"/>
                      </a:lnTo>
                      <a:lnTo>
                        <a:pt x="364" y="840"/>
                      </a:lnTo>
                      <a:lnTo>
                        <a:pt x="368" y="840"/>
                      </a:lnTo>
                      <a:lnTo>
                        <a:pt x="384" y="840"/>
                      </a:lnTo>
                      <a:lnTo>
                        <a:pt x="384" y="836"/>
                      </a:lnTo>
                      <a:lnTo>
                        <a:pt x="384" y="836"/>
                      </a:lnTo>
                      <a:lnTo>
                        <a:pt x="390" y="794"/>
                      </a:lnTo>
                      <a:lnTo>
                        <a:pt x="394" y="752"/>
                      </a:lnTo>
                      <a:lnTo>
                        <a:pt x="442" y="800"/>
                      </a:lnTo>
                      <a:lnTo>
                        <a:pt x="450" y="792"/>
                      </a:lnTo>
                      <a:lnTo>
                        <a:pt x="394" y="734"/>
                      </a:lnTo>
                      <a:lnTo>
                        <a:pt x="394" y="734"/>
                      </a:lnTo>
                      <a:lnTo>
                        <a:pt x="394" y="700"/>
                      </a:lnTo>
                      <a:lnTo>
                        <a:pt x="392" y="668"/>
                      </a:lnTo>
                      <a:lnTo>
                        <a:pt x="486" y="760"/>
                      </a:lnTo>
                      <a:lnTo>
                        <a:pt x="496" y="750"/>
                      </a:lnTo>
                      <a:lnTo>
                        <a:pt x="390" y="642"/>
                      </a:lnTo>
                      <a:lnTo>
                        <a:pt x="390" y="642"/>
                      </a:lnTo>
                      <a:lnTo>
                        <a:pt x="390" y="630"/>
                      </a:lnTo>
                      <a:lnTo>
                        <a:pt x="390" y="630"/>
                      </a:lnTo>
                      <a:lnTo>
                        <a:pt x="390" y="620"/>
                      </a:lnTo>
                      <a:lnTo>
                        <a:pt x="390" y="620"/>
                      </a:lnTo>
                      <a:lnTo>
                        <a:pt x="396" y="588"/>
                      </a:lnTo>
                      <a:lnTo>
                        <a:pt x="404" y="558"/>
                      </a:lnTo>
                      <a:lnTo>
                        <a:pt x="414" y="532"/>
                      </a:lnTo>
                      <a:lnTo>
                        <a:pt x="420" y="522"/>
                      </a:lnTo>
                      <a:lnTo>
                        <a:pt x="426" y="514"/>
                      </a:lnTo>
                      <a:lnTo>
                        <a:pt x="426" y="514"/>
                      </a:lnTo>
                      <a:lnTo>
                        <a:pt x="442" y="512"/>
                      </a:lnTo>
                      <a:lnTo>
                        <a:pt x="442" y="512"/>
                      </a:lnTo>
                      <a:lnTo>
                        <a:pt x="464" y="514"/>
                      </a:lnTo>
                      <a:lnTo>
                        <a:pt x="488" y="518"/>
                      </a:lnTo>
                      <a:lnTo>
                        <a:pt x="514" y="526"/>
                      </a:lnTo>
                      <a:lnTo>
                        <a:pt x="540" y="536"/>
                      </a:lnTo>
                      <a:lnTo>
                        <a:pt x="540" y="536"/>
                      </a:lnTo>
                      <a:lnTo>
                        <a:pt x="546" y="540"/>
                      </a:lnTo>
                      <a:lnTo>
                        <a:pt x="546" y="540"/>
                      </a:lnTo>
                      <a:lnTo>
                        <a:pt x="558" y="548"/>
                      </a:lnTo>
                      <a:lnTo>
                        <a:pt x="600" y="688"/>
                      </a:lnTo>
                      <a:lnTo>
                        <a:pt x="610" y="686"/>
                      </a:lnTo>
                      <a:lnTo>
                        <a:pt x="580" y="562"/>
                      </a:lnTo>
                      <a:lnTo>
                        <a:pt x="580" y="562"/>
                      </a:lnTo>
                      <a:lnTo>
                        <a:pt x="636" y="596"/>
                      </a:lnTo>
                      <a:lnTo>
                        <a:pt x="658" y="670"/>
                      </a:lnTo>
                      <a:lnTo>
                        <a:pt x="668" y="668"/>
                      </a:lnTo>
                      <a:lnTo>
                        <a:pt x="652" y="604"/>
                      </a:lnTo>
                      <a:lnTo>
                        <a:pt x="652" y="604"/>
                      </a:lnTo>
                      <a:lnTo>
                        <a:pt x="688" y="620"/>
                      </a:lnTo>
                      <a:lnTo>
                        <a:pt x="726" y="636"/>
                      </a:lnTo>
                      <a:lnTo>
                        <a:pt x="730" y="636"/>
                      </a:lnTo>
                      <a:lnTo>
                        <a:pt x="740" y="616"/>
                      </a:lnTo>
                      <a:lnTo>
                        <a:pt x="738" y="614"/>
                      </a:lnTo>
                      <a:close/>
                    </a:path>
                  </a:pathLst>
                </a:custGeom>
                <a:solidFill>
                  <a:srgbClr val="FEFFFF">
                    <a:alpha val="2000"/>
                  </a:srgbClr>
                </a:solidFill>
                <a:ln>
                  <a:noFill/>
                </a:ln>
                <a:effectLst>
                  <a:glow rad="101600">
                    <a:srgbClr val="FEFEFE">
                      <a:alpha val="4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25" name="Group 50"/>
              <p:cNvGrpSpPr/>
              <p:nvPr/>
            </p:nvGrpSpPr>
            <p:grpSpPr>
              <a:xfrm>
                <a:off x="7693251" y="122250"/>
                <a:ext cx="1404769" cy="5155321"/>
                <a:chOff x="7693251" y="122250"/>
                <a:chExt cx="1404769" cy="5155321"/>
              </a:xfrm>
            </p:grpSpPr>
            <p:sp>
              <p:nvSpPr>
                <p:cNvPr id="231" name="Freeform 45"/>
                <p:cNvSpPr>
                  <a:spLocks noChangeAspect="1" noEditPoints="1"/>
                </p:cNvSpPr>
                <p:nvPr/>
              </p:nvSpPr>
              <p:spPr bwMode="auto">
                <a:xfrm rot="20600525">
                  <a:off x="7870177" y="4209243"/>
                  <a:ext cx="943524" cy="1068328"/>
                </a:xfrm>
                <a:custGeom>
                  <a:avLst/>
                  <a:gdLst>
                    <a:gd name="T0" fmla="*/ 554 w 756"/>
                    <a:gd name="T1" fmla="*/ 508 h 856"/>
                    <a:gd name="T2" fmla="*/ 482 w 756"/>
                    <a:gd name="T3" fmla="*/ 444 h 856"/>
                    <a:gd name="T4" fmla="*/ 482 w 756"/>
                    <a:gd name="T5" fmla="*/ 416 h 856"/>
                    <a:gd name="T6" fmla="*/ 714 w 756"/>
                    <a:gd name="T7" fmla="*/ 390 h 856"/>
                    <a:gd name="T8" fmla="*/ 754 w 756"/>
                    <a:gd name="T9" fmla="*/ 228 h 856"/>
                    <a:gd name="T10" fmla="*/ 754 w 756"/>
                    <a:gd name="T11" fmla="*/ 222 h 856"/>
                    <a:gd name="T12" fmla="*/ 556 w 756"/>
                    <a:gd name="T13" fmla="*/ 304 h 856"/>
                    <a:gd name="T14" fmla="*/ 534 w 756"/>
                    <a:gd name="T15" fmla="*/ 316 h 856"/>
                    <a:gd name="T16" fmla="*/ 444 w 756"/>
                    <a:gd name="T17" fmla="*/ 348 h 856"/>
                    <a:gd name="T18" fmla="*/ 406 w 756"/>
                    <a:gd name="T19" fmla="*/ 330 h 856"/>
                    <a:gd name="T20" fmla="*/ 504 w 756"/>
                    <a:gd name="T21" fmla="*/ 110 h 856"/>
                    <a:gd name="T22" fmla="*/ 388 w 756"/>
                    <a:gd name="T23" fmla="*/ 0 h 856"/>
                    <a:gd name="T24" fmla="*/ 358 w 756"/>
                    <a:gd name="T25" fmla="*/ 214 h 856"/>
                    <a:gd name="T26" fmla="*/ 358 w 756"/>
                    <a:gd name="T27" fmla="*/ 238 h 856"/>
                    <a:gd name="T28" fmla="*/ 340 w 756"/>
                    <a:gd name="T29" fmla="*/ 334 h 856"/>
                    <a:gd name="T30" fmla="*/ 308 w 756"/>
                    <a:gd name="T31" fmla="*/ 356 h 856"/>
                    <a:gd name="T32" fmla="*/ 166 w 756"/>
                    <a:gd name="T33" fmla="*/ 160 h 856"/>
                    <a:gd name="T34" fmla="*/ 12 w 756"/>
                    <a:gd name="T35" fmla="*/ 204 h 856"/>
                    <a:gd name="T36" fmla="*/ 2 w 756"/>
                    <a:gd name="T37" fmla="*/ 220 h 856"/>
                    <a:gd name="T38" fmla="*/ 38 w 756"/>
                    <a:gd name="T39" fmla="*/ 380 h 856"/>
                    <a:gd name="T40" fmla="*/ 282 w 756"/>
                    <a:gd name="T41" fmla="*/ 402 h 856"/>
                    <a:gd name="T42" fmla="*/ 278 w 756"/>
                    <a:gd name="T43" fmla="*/ 430 h 856"/>
                    <a:gd name="T44" fmla="*/ 280 w 756"/>
                    <a:gd name="T45" fmla="*/ 452 h 856"/>
                    <a:gd name="T46" fmla="*/ 38 w 756"/>
                    <a:gd name="T47" fmla="*/ 480 h 856"/>
                    <a:gd name="T48" fmla="*/ 2 w 756"/>
                    <a:gd name="T49" fmla="*/ 636 h 856"/>
                    <a:gd name="T50" fmla="*/ 12 w 756"/>
                    <a:gd name="T51" fmla="*/ 654 h 856"/>
                    <a:gd name="T52" fmla="*/ 176 w 756"/>
                    <a:gd name="T53" fmla="*/ 702 h 856"/>
                    <a:gd name="T54" fmla="*/ 306 w 756"/>
                    <a:gd name="T55" fmla="*/ 500 h 856"/>
                    <a:gd name="T56" fmla="*/ 338 w 756"/>
                    <a:gd name="T57" fmla="*/ 522 h 856"/>
                    <a:gd name="T58" fmla="*/ 244 w 756"/>
                    <a:gd name="T59" fmla="*/ 740 h 856"/>
                    <a:gd name="T60" fmla="*/ 364 w 756"/>
                    <a:gd name="T61" fmla="*/ 856 h 856"/>
                    <a:gd name="T62" fmla="*/ 390 w 756"/>
                    <a:gd name="T63" fmla="*/ 856 h 856"/>
                    <a:gd name="T64" fmla="*/ 512 w 756"/>
                    <a:gd name="T65" fmla="*/ 740 h 856"/>
                    <a:gd name="T66" fmla="*/ 402 w 756"/>
                    <a:gd name="T67" fmla="*/ 530 h 856"/>
                    <a:gd name="T68" fmla="*/ 440 w 756"/>
                    <a:gd name="T69" fmla="*/ 512 h 856"/>
                    <a:gd name="T70" fmla="*/ 580 w 756"/>
                    <a:gd name="T71" fmla="*/ 702 h 856"/>
                    <a:gd name="T72" fmla="*/ 744 w 756"/>
                    <a:gd name="T73" fmla="*/ 656 h 856"/>
                    <a:gd name="T74" fmla="*/ 748 w 756"/>
                    <a:gd name="T75" fmla="*/ 646 h 856"/>
                    <a:gd name="T76" fmla="*/ 716 w 756"/>
                    <a:gd name="T77" fmla="*/ 480 h 856"/>
                    <a:gd name="T78" fmla="*/ 366 w 756"/>
                    <a:gd name="T79" fmla="*/ 498 h 856"/>
                    <a:gd name="T80" fmla="*/ 330 w 756"/>
                    <a:gd name="T81" fmla="*/ 480 h 856"/>
                    <a:gd name="T82" fmla="*/ 312 w 756"/>
                    <a:gd name="T83" fmla="*/ 444 h 856"/>
                    <a:gd name="T84" fmla="*/ 312 w 756"/>
                    <a:gd name="T85" fmla="*/ 416 h 856"/>
                    <a:gd name="T86" fmla="*/ 330 w 756"/>
                    <a:gd name="T87" fmla="*/ 380 h 856"/>
                    <a:gd name="T88" fmla="*/ 366 w 756"/>
                    <a:gd name="T89" fmla="*/ 360 h 856"/>
                    <a:gd name="T90" fmla="*/ 394 w 756"/>
                    <a:gd name="T91" fmla="*/ 360 h 856"/>
                    <a:gd name="T92" fmla="*/ 430 w 756"/>
                    <a:gd name="T93" fmla="*/ 380 h 856"/>
                    <a:gd name="T94" fmla="*/ 448 w 756"/>
                    <a:gd name="T95" fmla="*/ 416 h 856"/>
                    <a:gd name="T96" fmla="*/ 448 w 756"/>
                    <a:gd name="T97" fmla="*/ 444 h 856"/>
                    <a:gd name="T98" fmla="*/ 430 w 756"/>
                    <a:gd name="T99" fmla="*/ 480 h 856"/>
                    <a:gd name="T100" fmla="*/ 394 w 756"/>
                    <a:gd name="T101" fmla="*/ 498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56" h="856">
                      <a:moveTo>
                        <a:pt x="716" y="480"/>
                      </a:moveTo>
                      <a:lnTo>
                        <a:pt x="714" y="468"/>
                      </a:lnTo>
                      <a:lnTo>
                        <a:pt x="554" y="508"/>
                      </a:lnTo>
                      <a:lnTo>
                        <a:pt x="478" y="460"/>
                      </a:lnTo>
                      <a:lnTo>
                        <a:pt x="478" y="460"/>
                      </a:lnTo>
                      <a:lnTo>
                        <a:pt x="482" y="444"/>
                      </a:lnTo>
                      <a:lnTo>
                        <a:pt x="482" y="430"/>
                      </a:lnTo>
                      <a:lnTo>
                        <a:pt x="482" y="430"/>
                      </a:lnTo>
                      <a:lnTo>
                        <a:pt x="482" y="416"/>
                      </a:lnTo>
                      <a:lnTo>
                        <a:pt x="480" y="404"/>
                      </a:lnTo>
                      <a:lnTo>
                        <a:pt x="558" y="352"/>
                      </a:lnTo>
                      <a:lnTo>
                        <a:pt x="714" y="390"/>
                      </a:lnTo>
                      <a:lnTo>
                        <a:pt x="716" y="380"/>
                      </a:lnTo>
                      <a:lnTo>
                        <a:pt x="580" y="340"/>
                      </a:lnTo>
                      <a:lnTo>
                        <a:pt x="754" y="228"/>
                      </a:lnTo>
                      <a:lnTo>
                        <a:pt x="756" y="226"/>
                      </a:lnTo>
                      <a:lnTo>
                        <a:pt x="754" y="222"/>
                      </a:lnTo>
                      <a:lnTo>
                        <a:pt x="754" y="222"/>
                      </a:lnTo>
                      <a:lnTo>
                        <a:pt x="750" y="214"/>
                      </a:lnTo>
                      <a:lnTo>
                        <a:pt x="744" y="204"/>
                      </a:lnTo>
                      <a:lnTo>
                        <a:pt x="556" y="304"/>
                      </a:lnTo>
                      <a:lnTo>
                        <a:pt x="590" y="160"/>
                      </a:lnTo>
                      <a:lnTo>
                        <a:pt x="580" y="158"/>
                      </a:lnTo>
                      <a:lnTo>
                        <a:pt x="534" y="316"/>
                      </a:lnTo>
                      <a:lnTo>
                        <a:pt x="454" y="358"/>
                      </a:lnTo>
                      <a:lnTo>
                        <a:pt x="454" y="358"/>
                      </a:lnTo>
                      <a:lnTo>
                        <a:pt x="444" y="348"/>
                      </a:lnTo>
                      <a:lnTo>
                        <a:pt x="432" y="342"/>
                      </a:lnTo>
                      <a:lnTo>
                        <a:pt x="420" y="336"/>
                      </a:lnTo>
                      <a:lnTo>
                        <a:pt x="406" y="330"/>
                      </a:lnTo>
                      <a:lnTo>
                        <a:pt x="402" y="234"/>
                      </a:lnTo>
                      <a:lnTo>
                        <a:pt x="512" y="120"/>
                      </a:lnTo>
                      <a:lnTo>
                        <a:pt x="504" y="110"/>
                      </a:lnTo>
                      <a:lnTo>
                        <a:pt x="400" y="210"/>
                      </a:lnTo>
                      <a:lnTo>
                        <a:pt x="392" y="0"/>
                      </a:lnTo>
                      <a:lnTo>
                        <a:pt x="388" y="0"/>
                      </a:lnTo>
                      <a:lnTo>
                        <a:pt x="372" y="0"/>
                      </a:lnTo>
                      <a:lnTo>
                        <a:pt x="366" y="0"/>
                      </a:lnTo>
                      <a:lnTo>
                        <a:pt x="358" y="214"/>
                      </a:lnTo>
                      <a:lnTo>
                        <a:pt x="252" y="110"/>
                      </a:lnTo>
                      <a:lnTo>
                        <a:pt x="244" y="120"/>
                      </a:lnTo>
                      <a:lnTo>
                        <a:pt x="358" y="238"/>
                      </a:lnTo>
                      <a:lnTo>
                        <a:pt x="354" y="330"/>
                      </a:lnTo>
                      <a:lnTo>
                        <a:pt x="354" y="330"/>
                      </a:lnTo>
                      <a:lnTo>
                        <a:pt x="340" y="334"/>
                      </a:lnTo>
                      <a:lnTo>
                        <a:pt x="330" y="340"/>
                      </a:lnTo>
                      <a:lnTo>
                        <a:pt x="318" y="348"/>
                      </a:lnTo>
                      <a:lnTo>
                        <a:pt x="308" y="356"/>
                      </a:lnTo>
                      <a:lnTo>
                        <a:pt x="222" y="312"/>
                      </a:lnTo>
                      <a:lnTo>
                        <a:pt x="176" y="158"/>
                      </a:lnTo>
                      <a:lnTo>
                        <a:pt x="166" y="160"/>
                      </a:lnTo>
                      <a:lnTo>
                        <a:pt x="200" y="300"/>
                      </a:lnTo>
                      <a:lnTo>
                        <a:pt x="16" y="204"/>
                      </a:lnTo>
                      <a:lnTo>
                        <a:pt x="12" y="204"/>
                      </a:lnTo>
                      <a:lnTo>
                        <a:pt x="10" y="206"/>
                      </a:lnTo>
                      <a:lnTo>
                        <a:pt x="2" y="220"/>
                      </a:lnTo>
                      <a:lnTo>
                        <a:pt x="2" y="220"/>
                      </a:lnTo>
                      <a:lnTo>
                        <a:pt x="0" y="224"/>
                      </a:lnTo>
                      <a:lnTo>
                        <a:pt x="180" y="338"/>
                      </a:lnTo>
                      <a:lnTo>
                        <a:pt x="38" y="380"/>
                      </a:lnTo>
                      <a:lnTo>
                        <a:pt x="42" y="390"/>
                      </a:lnTo>
                      <a:lnTo>
                        <a:pt x="202" y="352"/>
                      </a:lnTo>
                      <a:lnTo>
                        <a:pt x="282" y="402"/>
                      </a:lnTo>
                      <a:lnTo>
                        <a:pt x="282" y="402"/>
                      </a:lnTo>
                      <a:lnTo>
                        <a:pt x="278" y="416"/>
                      </a:lnTo>
                      <a:lnTo>
                        <a:pt x="278" y="430"/>
                      </a:lnTo>
                      <a:lnTo>
                        <a:pt x="278" y="430"/>
                      </a:lnTo>
                      <a:lnTo>
                        <a:pt x="278" y="442"/>
                      </a:lnTo>
                      <a:lnTo>
                        <a:pt x="280" y="452"/>
                      </a:lnTo>
                      <a:lnTo>
                        <a:pt x="198" y="506"/>
                      </a:lnTo>
                      <a:lnTo>
                        <a:pt x="42" y="468"/>
                      </a:lnTo>
                      <a:lnTo>
                        <a:pt x="38" y="480"/>
                      </a:lnTo>
                      <a:lnTo>
                        <a:pt x="176" y="520"/>
                      </a:lnTo>
                      <a:lnTo>
                        <a:pt x="0" y="632"/>
                      </a:lnTo>
                      <a:lnTo>
                        <a:pt x="2" y="636"/>
                      </a:lnTo>
                      <a:lnTo>
                        <a:pt x="2" y="636"/>
                      </a:lnTo>
                      <a:lnTo>
                        <a:pt x="2" y="638"/>
                      </a:lnTo>
                      <a:lnTo>
                        <a:pt x="12" y="654"/>
                      </a:lnTo>
                      <a:lnTo>
                        <a:pt x="200" y="554"/>
                      </a:lnTo>
                      <a:lnTo>
                        <a:pt x="166" y="698"/>
                      </a:lnTo>
                      <a:lnTo>
                        <a:pt x="176" y="702"/>
                      </a:lnTo>
                      <a:lnTo>
                        <a:pt x="222" y="542"/>
                      </a:lnTo>
                      <a:lnTo>
                        <a:pt x="306" y="500"/>
                      </a:lnTo>
                      <a:lnTo>
                        <a:pt x="306" y="500"/>
                      </a:lnTo>
                      <a:lnTo>
                        <a:pt x="316" y="508"/>
                      </a:lnTo>
                      <a:lnTo>
                        <a:pt x="326" y="516"/>
                      </a:lnTo>
                      <a:lnTo>
                        <a:pt x="338" y="522"/>
                      </a:lnTo>
                      <a:lnTo>
                        <a:pt x="350" y="528"/>
                      </a:lnTo>
                      <a:lnTo>
                        <a:pt x="354" y="624"/>
                      </a:lnTo>
                      <a:lnTo>
                        <a:pt x="244" y="740"/>
                      </a:lnTo>
                      <a:lnTo>
                        <a:pt x="252" y="748"/>
                      </a:lnTo>
                      <a:lnTo>
                        <a:pt x="356" y="648"/>
                      </a:lnTo>
                      <a:lnTo>
                        <a:pt x="364" y="856"/>
                      </a:lnTo>
                      <a:lnTo>
                        <a:pt x="368" y="856"/>
                      </a:lnTo>
                      <a:lnTo>
                        <a:pt x="384" y="856"/>
                      </a:lnTo>
                      <a:lnTo>
                        <a:pt x="390" y="856"/>
                      </a:lnTo>
                      <a:lnTo>
                        <a:pt x="398" y="644"/>
                      </a:lnTo>
                      <a:lnTo>
                        <a:pt x="504" y="748"/>
                      </a:lnTo>
                      <a:lnTo>
                        <a:pt x="512" y="740"/>
                      </a:lnTo>
                      <a:lnTo>
                        <a:pt x="398" y="620"/>
                      </a:lnTo>
                      <a:lnTo>
                        <a:pt x="402" y="530"/>
                      </a:lnTo>
                      <a:lnTo>
                        <a:pt x="402" y="530"/>
                      </a:lnTo>
                      <a:lnTo>
                        <a:pt x="416" y="526"/>
                      </a:lnTo>
                      <a:lnTo>
                        <a:pt x="428" y="520"/>
                      </a:lnTo>
                      <a:lnTo>
                        <a:pt x="440" y="512"/>
                      </a:lnTo>
                      <a:lnTo>
                        <a:pt x="450" y="504"/>
                      </a:lnTo>
                      <a:lnTo>
                        <a:pt x="534" y="548"/>
                      </a:lnTo>
                      <a:lnTo>
                        <a:pt x="580" y="702"/>
                      </a:lnTo>
                      <a:lnTo>
                        <a:pt x="590" y="698"/>
                      </a:lnTo>
                      <a:lnTo>
                        <a:pt x="556" y="558"/>
                      </a:lnTo>
                      <a:lnTo>
                        <a:pt x="744" y="656"/>
                      </a:lnTo>
                      <a:lnTo>
                        <a:pt x="746" y="652"/>
                      </a:lnTo>
                      <a:lnTo>
                        <a:pt x="746" y="652"/>
                      </a:lnTo>
                      <a:lnTo>
                        <a:pt x="748" y="646"/>
                      </a:lnTo>
                      <a:lnTo>
                        <a:pt x="756" y="634"/>
                      </a:lnTo>
                      <a:lnTo>
                        <a:pt x="574" y="520"/>
                      </a:lnTo>
                      <a:lnTo>
                        <a:pt x="716" y="480"/>
                      </a:lnTo>
                      <a:close/>
                      <a:moveTo>
                        <a:pt x="380" y="500"/>
                      </a:moveTo>
                      <a:lnTo>
                        <a:pt x="380" y="500"/>
                      </a:lnTo>
                      <a:lnTo>
                        <a:pt x="366" y="498"/>
                      </a:lnTo>
                      <a:lnTo>
                        <a:pt x="352" y="494"/>
                      </a:lnTo>
                      <a:lnTo>
                        <a:pt x="340" y="488"/>
                      </a:lnTo>
                      <a:lnTo>
                        <a:pt x="330" y="480"/>
                      </a:lnTo>
                      <a:lnTo>
                        <a:pt x="322" y="468"/>
                      </a:lnTo>
                      <a:lnTo>
                        <a:pt x="316" y="456"/>
                      </a:lnTo>
                      <a:lnTo>
                        <a:pt x="312" y="444"/>
                      </a:lnTo>
                      <a:lnTo>
                        <a:pt x="310" y="430"/>
                      </a:lnTo>
                      <a:lnTo>
                        <a:pt x="310" y="430"/>
                      </a:lnTo>
                      <a:lnTo>
                        <a:pt x="312" y="416"/>
                      </a:lnTo>
                      <a:lnTo>
                        <a:pt x="316" y="402"/>
                      </a:lnTo>
                      <a:lnTo>
                        <a:pt x="322" y="390"/>
                      </a:lnTo>
                      <a:lnTo>
                        <a:pt x="330" y="380"/>
                      </a:lnTo>
                      <a:lnTo>
                        <a:pt x="340" y="372"/>
                      </a:lnTo>
                      <a:lnTo>
                        <a:pt x="352" y="364"/>
                      </a:lnTo>
                      <a:lnTo>
                        <a:pt x="366" y="360"/>
                      </a:lnTo>
                      <a:lnTo>
                        <a:pt x="380" y="358"/>
                      </a:lnTo>
                      <a:lnTo>
                        <a:pt x="380" y="358"/>
                      </a:lnTo>
                      <a:lnTo>
                        <a:pt x="394" y="360"/>
                      </a:lnTo>
                      <a:lnTo>
                        <a:pt x="408" y="364"/>
                      </a:lnTo>
                      <a:lnTo>
                        <a:pt x="420" y="372"/>
                      </a:lnTo>
                      <a:lnTo>
                        <a:pt x="430" y="380"/>
                      </a:lnTo>
                      <a:lnTo>
                        <a:pt x="438" y="390"/>
                      </a:lnTo>
                      <a:lnTo>
                        <a:pt x="444" y="402"/>
                      </a:lnTo>
                      <a:lnTo>
                        <a:pt x="448" y="416"/>
                      </a:lnTo>
                      <a:lnTo>
                        <a:pt x="450" y="430"/>
                      </a:lnTo>
                      <a:lnTo>
                        <a:pt x="450" y="430"/>
                      </a:lnTo>
                      <a:lnTo>
                        <a:pt x="448" y="444"/>
                      </a:lnTo>
                      <a:lnTo>
                        <a:pt x="444" y="456"/>
                      </a:lnTo>
                      <a:lnTo>
                        <a:pt x="438" y="468"/>
                      </a:lnTo>
                      <a:lnTo>
                        <a:pt x="430" y="480"/>
                      </a:lnTo>
                      <a:lnTo>
                        <a:pt x="420" y="488"/>
                      </a:lnTo>
                      <a:lnTo>
                        <a:pt x="408" y="494"/>
                      </a:lnTo>
                      <a:lnTo>
                        <a:pt x="394" y="498"/>
                      </a:lnTo>
                      <a:lnTo>
                        <a:pt x="380" y="500"/>
                      </a:lnTo>
                      <a:lnTo>
                        <a:pt x="380" y="500"/>
                      </a:lnTo>
                      <a:close/>
                    </a:path>
                  </a:pathLst>
                </a:custGeom>
                <a:solidFill>
                  <a:srgbClr val="FEFFFF">
                    <a:alpha val="6000"/>
                  </a:srgbClr>
                </a:solidFill>
                <a:ln>
                  <a:solidFill>
                    <a:srgbClr val="FEFFFF">
                      <a:alpha val="4000"/>
                    </a:srgbClr>
                  </a:solidFill>
                </a:ln>
                <a:effectLst>
                  <a:glow rad="76200">
                    <a:srgbClr val="FEFFFF">
                      <a:alpha val="8000"/>
                    </a:srgb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sp>
              <p:nvSpPr>
                <p:cNvPr id="232" name="Freeform 49"/>
                <p:cNvSpPr>
                  <a:spLocks noChangeAspect="1"/>
                </p:cNvSpPr>
                <p:nvPr/>
              </p:nvSpPr>
              <p:spPr bwMode="auto">
                <a:xfrm rot="19358761">
                  <a:off x="7693251" y="1112517"/>
                  <a:ext cx="853440" cy="975360"/>
                </a:xfrm>
                <a:custGeom>
                  <a:avLst/>
                  <a:gdLst>
                    <a:gd name="T0" fmla="*/ 722 w 728"/>
                    <a:gd name="T1" fmla="*/ 534 h 832"/>
                    <a:gd name="T2" fmla="*/ 712 w 728"/>
                    <a:gd name="T3" fmla="*/ 486 h 832"/>
                    <a:gd name="T4" fmla="*/ 442 w 728"/>
                    <a:gd name="T5" fmla="*/ 434 h 832"/>
                    <a:gd name="T6" fmla="*/ 446 w 728"/>
                    <a:gd name="T7" fmla="*/ 410 h 832"/>
                    <a:gd name="T8" fmla="*/ 568 w 728"/>
                    <a:gd name="T9" fmla="*/ 320 h 832"/>
                    <a:gd name="T10" fmla="*/ 588 w 728"/>
                    <a:gd name="T11" fmla="*/ 308 h 832"/>
                    <a:gd name="T12" fmla="*/ 724 w 728"/>
                    <a:gd name="T13" fmla="*/ 286 h 832"/>
                    <a:gd name="T14" fmla="*/ 728 w 728"/>
                    <a:gd name="T15" fmla="*/ 218 h 832"/>
                    <a:gd name="T16" fmla="*/ 720 w 728"/>
                    <a:gd name="T17" fmla="*/ 202 h 832"/>
                    <a:gd name="T18" fmla="*/ 656 w 728"/>
                    <a:gd name="T19" fmla="*/ 166 h 832"/>
                    <a:gd name="T20" fmla="*/ 568 w 728"/>
                    <a:gd name="T21" fmla="*/ 278 h 832"/>
                    <a:gd name="T22" fmla="*/ 546 w 728"/>
                    <a:gd name="T23" fmla="*/ 290 h 832"/>
                    <a:gd name="T24" fmla="*/ 416 w 728"/>
                    <a:gd name="T25" fmla="*/ 348 h 832"/>
                    <a:gd name="T26" fmla="*/ 390 w 728"/>
                    <a:gd name="T27" fmla="*/ 334 h 832"/>
                    <a:gd name="T28" fmla="*/ 476 w 728"/>
                    <a:gd name="T29" fmla="*/ 78 h 832"/>
                    <a:gd name="T30" fmla="*/ 440 w 728"/>
                    <a:gd name="T31" fmla="*/ 46 h 832"/>
                    <a:gd name="T32" fmla="*/ 376 w 728"/>
                    <a:gd name="T33" fmla="*/ 0 h 832"/>
                    <a:gd name="T34" fmla="*/ 352 w 728"/>
                    <a:gd name="T35" fmla="*/ 0 h 832"/>
                    <a:gd name="T36" fmla="*/ 288 w 728"/>
                    <a:gd name="T37" fmla="*/ 46 h 832"/>
                    <a:gd name="T38" fmla="*/ 252 w 728"/>
                    <a:gd name="T39" fmla="*/ 78 h 832"/>
                    <a:gd name="T40" fmla="*/ 342 w 728"/>
                    <a:gd name="T41" fmla="*/ 334 h 832"/>
                    <a:gd name="T42" fmla="*/ 310 w 728"/>
                    <a:gd name="T43" fmla="*/ 354 h 832"/>
                    <a:gd name="T44" fmla="*/ 128 w 728"/>
                    <a:gd name="T45" fmla="*/ 148 h 832"/>
                    <a:gd name="T46" fmla="*/ 82 w 728"/>
                    <a:gd name="T47" fmla="*/ 164 h 832"/>
                    <a:gd name="T48" fmla="*/ 16 w 728"/>
                    <a:gd name="T49" fmla="*/ 198 h 832"/>
                    <a:gd name="T50" fmla="*/ 78 w 728"/>
                    <a:gd name="T51" fmla="*/ 266 h 832"/>
                    <a:gd name="T52" fmla="*/ 92 w 728"/>
                    <a:gd name="T53" fmla="*/ 274 h 832"/>
                    <a:gd name="T54" fmla="*/ 20 w 728"/>
                    <a:gd name="T55" fmla="*/ 354 h 832"/>
                    <a:gd name="T56" fmla="*/ 288 w 728"/>
                    <a:gd name="T57" fmla="*/ 396 h 832"/>
                    <a:gd name="T58" fmla="*/ 288 w 728"/>
                    <a:gd name="T59" fmla="*/ 428 h 832"/>
                    <a:gd name="T60" fmla="*/ 16 w 728"/>
                    <a:gd name="T61" fmla="*/ 486 h 832"/>
                    <a:gd name="T62" fmla="*/ 6 w 728"/>
                    <a:gd name="T63" fmla="*/ 534 h 832"/>
                    <a:gd name="T64" fmla="*/ 2 w 728"/>
                    <a:gd name="T65" fmla="*/ 608 h 832"/>
                    <a:gd name="T66" fmla="*/ 2 w 728"/>
                    <a:gd name="T67" fmla="*/ 614 h 832"/>
                    <a:gd name="T68" fmla="*/ 92 w 728"/>
                    <a:gd name="T69" fmla="*/ 588 h 832"/>
                    <a:gd name="T70" fmla="*/ 108 w 728"/>
                    <a:gd name="T71" fmla="*/ 580 h 832"/>
                    <a:gd name="T72" fmla="*/ 140 w 728"/>
                    <a:gd name="T73" fmla="*/ 684 h 832"/>
                    <a:gd name="T74" fmla="*/ 312 w 728"/>
                    <a:gd name="T75" fmla="*/ 470 h 832"/>
                    <a:gd name="T76" fmla="*/ 344 w 728"/>
                    <a:gd name="T77" fmla="*/ 638 h 832"/>
                    <a:gd name="T78" fmla="*/ 344 w 728"/>
                    <a:gd name="T79" fmla="*/ 662 h 832"/>
                    <a:gd name="T80" fmla="*/ 296 w 728"/>
                    <a:gd name="T81" fmla="*/ 790 h 832"/>
                    <a:gd name="T82" fmla="*/ 354 w 728"/>
                    <a:gd name="T83" fmla="*/ 832 h 832"/>
                    <a:gd name="T84" fmla="*/ 376 w 728"/>
                    <a:gd name="T85" fmla="*/ 832 h 832"/>
                    <a:gd name="T86" fmla="*/ 440 w 728"/>
                    <a:gd name="T87" fmla="*/ 784 h 832"/>
                    <a:gd name="T88" fmla="*/ 476 w 728"/>
                    <a:gd name="T89" fmla="*/ 752 h 832"/>
                    <a:gd name="T90" fmla="*/ 386 w 728"/>
                    <a:gd name="T91" fmla="*/ 488 h 832"/>
                    <a:gd name="T92" fmla="*/ 416 w 728"/>
                    <a:gd name="T93" fmla="*/ 474 h 832"/>
                    <a:gd name="T94" fmla="*/ 600 w 728"/>
                    <a:gd name="T95" fmla="*/ 680 h 832"/>
                    <a:gd name="T96" fmla="*/ 646 w 728"/>
                    <a:gd name="T97" fmla="*/ 664 h 832"/>
                    <a:gd name="T98" fmla="*/ 712 w 728"/>
                    <a:gd name="T99" fmla="*/ 630 h 832"/>
                    <a:gd name="T100" fmla="*/ 718 w 728"/>
                    <a:gd name="T101" fmla="*/ 630 h 832"/>
                    <a:gd name="T102" fmla="*/ 728 w 728"/>
                    <a:gd name="T103" fmla="*/ 61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28" h="832">
                      <a:moveTo>
                        <a:pt x="650" y="564"/>
                      </a:moveTo>
                      <a:lnTo>
                        <a:pt x="724" y="542"/>
                      </a:lnTo>
                      <a:lnTo>
                        <a:pt x="722" y="534"/>
                      </a:lnTo>
                      <a:lnTo>
                        <a:pt x="636" y="554"/>
                      </a:lnTo>
                      <a:lnTo>
                        <a:pt x="584" y="522"/>
                      </a:lnTo>
                      <a:lnTo>
                        <a:pt x="712" y="486"/>
                      </a:lnTo>
                      <a:lnTo>
                        <a:pt x="708" y="474"/>
                      </a:lnTo>
                      <a:lnTo>
                        <a:pt x="564" y="510"/>
                      </a:lnTo>
                      <a:lnTo>
                        <a:pt x="442" y="434"/>
                      </a:lnTo>
                      <a:lnTo>
                        <a:pt x="442" y="434"/>
                      </a:lnTo>
                      <a:lnTo>
                        <a:pt x="444" y="422"/>
                      </a:lnTo>
                      <a:lnTo>
                        <a:pt x="446" y="410"/>
                      </a:lnTo>
                      <a:lnTo>
                        <a:pt x="446" y="410"/>
                      </a:lnTo>
                      <a:lnTo>
                        <a:pt x="444" y="398"/>
                      </a:lnTo>
                      <a:lnTo>
                        <a:pt x="568" y="320"/>
                      </a:lnTo>
                      <a:lnTo>
                        <a:pt x="708" y="354"/>
                      </a:lnTo>
                      <a:lnTo>
                        <a:pt x="712" y="344"/>
                      </a:lnTo>
                      <a:lnTo>
                        <a:pt x="588" y="308"/>
                      </a:lnTo>
                      <a:lnTo>
                        <a:pt x="638" y="276"/>
                      </a:lnTo>
                      <a:lnTo>
                        <a:pt x="722" y="296"/>
                      </a:lnTo>
                      <a:lnTo>
                        <a:pt x="724" y="286"/>
                      </a:lnTo>
                      <a:lnTo>
                        <a:pt x="654" y="266"/>
                      </a:lnTo>
                      <a:lnTo>
                        <a:pt x="726" y="220"/>
                      </a:lnTo>
                      <a:lnTo>
                        <a:pt x="728" y="218"/>
                      </a:lnTo>
                      <a:lnTo>
                        <a:pt x="726" y="216"/>
                      </a:lnTo>
                      <a:lnTo>
                        <a:pt x="720" y="202"/>
                      </a:lnTo>
                      <a:lnTo>
                        <a:pt x="720" y="202"/>
                      </a:lnTo>
                      <a:lnTo>
                        <a:pt x="716" y="198"/>
                      </a:lnTo>
                      <a:lnTo>
                        <a:pt x="636" y="240"/>
                      </a:lnTo>
                      <a:lnTo>
                        <a:pt x="656" y="166"/>
                      </a:lnTo>
                      <a:lnTo>
                        <a:pt x="646" y="164"/>
                      </a:lnTo>
                      <a:lnTo>
                        <a:pt x="620" y="250"/>
                      </a:lnTo>
                      <a:lnTo>
                        <a:pt x="568" y="278"/>
                      </a:lnTo>
                      <a:lnTo>
                        <a:pt x="600" y="148"/>
                      </a:lnTo>
                      <a:lnTo>
                        <a:pt x="588" y="146"/>
                      </a:lnTo>
                      <a:lnTo>
                        <a:pt x="546" y="290"/>
                      </a:lnTo>
                      <a:lnTo>
                        <a:pt x="424" y="356"/>
                      </a:lnTo>
                      <a:lnTo>
                        <a:pt x="424" y="356"/>
                      </a:lnTo>
                      <a:lnTo>
                        <a:pt x="416" y="348"/>
                      </a:lnTo>
                      <a:lnTo>
                        <a:pt x="408" y="342"/>
                      </a:lnTo>
                      <a:lnTo>
                        <a:pt x="398" y="338"/>
                      </a:lnTo>
                      <a:lnTo>
                        <a:pt x="390" y="334"/>
                      </a:lnTo>
                      <a:lnTo>
                        <a:pt x="384" y="192"/>
                      </a:lnTo>
                      <a:lnTo>
                        <a:pt x="484" y="86"/>
                      </a:lnTo>
                      <a:lnTo>
                        <a:pt x="476" y="78"/>
                      </a:lnTo>
                      <a:lnTo>
                        <a:pt x="384" y="168"/>
                      </a:lnTo>
                      <a:lnTo>
                        <a:pt x="380" y="108"/>
                      </a:lnTo>
                      <a:lnTo>
                        <a:pt x="440" y="46"/>
                      </a:lnTo>
                      <a:lnTo>
                        <a:pt x="432" y="38"/>
                      </a:lnTo>
                      <a:lnTo>
                        <a:pt x="380" y="88"/>
                      </a:lnTo>
                      <a:lnTo>
                        <a:pt x="376" y="0"/>
                      </a:lnTo>
                      <a:lnTo>
                        <a:pt x="374" y="0"/>
                      </a:lnTo>
                      <a:lnTo>
                        <a:pt x="358" y="0"/>
                      </a:lnTo>
                      <a:lnTo>
                        <a:pt x="352" y="0"/>
                      </a:lnTo>
                      <a:lnTo>
                        <a:pt x="350" y="90"/>
                      </a:lnTo>
                      <a:lnTo>
                        <a:pt x="296" y="38"/>
                      </a:lnTo>
                      <a:lnTo>
                        <a:pt x="288" y="46"/>
                      </a:lnTo>
                      <a:lnTo>
                        <a:pt x="350" y="110"/>
                      </a:lnTo>
                      <a:lnTo>
                        <a:pt x="348" y="170"/>
                      </a:lnTo>
                      <a:lnTo>
                        <a:pt x="252" y="78"/>
                      </a:lnTo>
                      <a:lnTo>
                        <a:pt x="244" y="86"/>
                      </a:lnTo>
                      <a:lnTo>
                        <a:pt x="346" y="194"/>
                      </a:lnTo>
                      <a:lnTo>
                        <a:pt x="342" y="334"/>
                      </a:lnTo>
                      <a:lnTo>
                        <a:pt x="342" y="334"/>
                      </a:lnTo>
                      <a:lnTo>
                        <a:pt x="324" y="342"/>
                      </a:lnTo>
                      <a:lnTo>
                        <a:pt x="310" y="354"/>
                      </a:lnTo>
                      <a:lnTo>
                        <a:pt x="180" y="286"/>
                      </a:lnTo>
                      <a:lnTo>
                        <a:pt x="140" y="146"/>
                      </a:lnTo>
                      <a:lnTo>
                        <a:pt x="128" y="148"/>
                      </a:lnTo>
                      <a:lnTo>
                        <a:pt x="160" y="274"/>
                      </a:lnTo>
                      <a:lnTo>
                        <a:pt x="106" y="246"/>
                      </a:lnTo>
                      <a:lnTo>
                        <a:pt x="82" y="164"/>
                      </a:lnTo>
                      <a:lnTo>
                        <a:pt x="72" y="166"/>
                      </a:lnTo>
                      <a:lnTo>
                        <a:pt x="90" y="238"/>
                      </a:lnTo>
                      <a:lnTo>
                        <a:pt x="16" y="198"/>
                      </a:lnTo>
                      <a:lnTo>
                        <a:pt x="12" y="196"/>
                      </a:lnTo>
                      <a:lnTo>
                        <a:pt x="0" y="218"/>
                      </a:lnTo>
                      <a:lnTo>
                        <a:pt x="78" y="266"/>
                      </a:lnTo>
                      <a:lnTo>
                        <a:pt x="4" y="286"/>
                      </a:lnTo>
                      <a:lnTo>
                        <a:pt x="6" y="296"/>
                      </a:lnTo>
                      <a:lnTo>
                        <a:pt x="92" y="274"/>
                      </a:lnTo>
                      <a:lnTo>
                        <a:pt x="144" y="306"/>
                      </a:lnTo>
                      <a:lnTo>
                        <a:pt x="16" y="344"/>
                      </a:lnTo>
                      <a:lnTo>
                        <a:pt x="20" y="354"/>
                      </a:lnTo>
                      <a:lnTo>
                        <a:pt x="164" y="320"/>
                      </a:lnTo>
                      <a:lnTo>
                        <a:pt x="288" y="396"/>
                      </a:lnTo>
                      <a:lnTo>
                        <a:pt x="288" y="396"/>
                      </a:lnTo>
                      <a:lnTo>
                        <a:pt x="286" y="410"/>
                      </a:lnTo>
                      <a:lnTo>
                        <a:pt x="286" y="410"/>
                      </a:lnTo>
                      <a:lnTo>
                        <a:pt x="288" y="428"/>
                      </a:lnTo>
                      <a:lnTo>
                        <a:pt x="160" y="508"/>
                      </a:lnTo>
                      <a:lnTo>
                        <a:pt x="20" y="474"/>
                      </a:lnTo>
                      <a:lnTo>
                        <a:pt x="16" y="486"/>
                      </a:lnTo>
                      <a:lnTo>
                        <a:pt x="140" y="522"/>
                      </a:lnTo>
                      <a:lnTo>
                        <a:pt x="90" y="554"/>
                      </a:lnTo>
                      <a:lnTo>
                        <a:pt x="6" y="534"/>
                      </a:lnTo>
                      <a:lnTo>
                        <a:pt x="4" y="542"/>
                      </a:lnTo>
                      <a:lnTo>
                        <a:pt x="74" y="564"/>
                      </a:lnTo>
                      <a:lnTo>
                        <a:pt x="2" y="608"/>
                      </a:lnTo>
                      <a:lnTo>
                        <a:pt x="0" y="610"/>
                      </a:lnTo>
                      <a:lnTo>
                        <a:pt x="2" y="614"/>
                      </a:lnTo>
                      <a:lnTo>
                        <a:pt x="2" y="614"/>
                      </a:lnTo>
                      <a:lnTo>
                        <a:pt x="6" y="622"/>
                      </a:lnTo>
                      <a:lnTo>
                        <a:pt x="12" y="630"/>
                      </a:lnTo>
                      <a:lnTo>
                        <a:pt x="92" y="588"/>
                      </a:lnTo>
                      <a:lnTo>
                        <a:pt x="72" y="662"/>
                      </a:lnTo>
                      <a:lnTo>
                        <a:pt x="82" y="664"/>
                      </a:lnTo>
                      <a:lnTo>
                        <a:pt x="108" y="580"/>
                      </a:lnTo>
                      <a:lnTo>
                        <a:pt x="160" y="550"/>
                      </a:lnTo>
                      <a:lnTo>
                        <a:pt x="128" y="680"/>
                      </a:lnTo>
                      <a:lnTo>
                        <a:pt x="140" y="684"/>
                      </a:lnTo>
                      <a:lnTo>
                        <a:pt x="182" y="540"/>
                      </a:lnTo>
                      <a:lnTo>
                        <a:pt x="312" y="470"/>
                      </a:lnTo>
                      <a:lnTo>
                        <a:pt x="312" y="470"/>
                      </a:lnTo>
                      <a:lnTo>
                        <a:pt x="324" y="478"/>
                      </a:lnTo>
                      <a:lnTo>
                        <a:pt x="338" y="486"/>
                      </a:lnTo>
                      <a:lnTo>
                        <a:pt x="344" y="638"/>
                      </a:lnTo>
                      <a:lnTo>
                        <a:pt x="244" y="744"/>
                      </a:lnTo>
                      <a:lnTo>
                        <a:pt x="252" y="752"/>
                      </a:lnTo>
                      <a:lnTo>
                        <a:pt x="344" y="662"/>
                      </a:lnTo>
                      <a:lnTo>
                        <a:pt x="348" y="722"/>
                      </a:lnTo>
                      <a:lnTo>
                        <a:pt x="288" y="784"/>
                      </a:lnTo>
                      <a:lnTo>
                        <a:pt x="296" y="790"/>
                      </a:lnTo>
                      <a:lnTo>
                        <a:pt x="348" y="742"/>
                      </a:lnTo>
                      <a:lnTo>
                        <a:pt x="352" y="832"/>
                      </a:lnTo>
                      <a:lnTo>
                        <a:pt x="354" y="832"/>
                      </a:lnTo>
                      <a:lnTo>
                        <a:pt x="370" y="832"/>
                      </a:lnTo>
                      <a:lnTo>
                        <a:pt x="370" y="832"/>
                      </a:lnTo>
                      <a:lnTo>
                        <a:pt x="376" y="832"/>
                      </a:lnTo>
                      <a:lnTo>
                        <a:pt x="378" y="740"/>
                      </a:lnTo>
                      <a:lnTo>
                        <a:pt x="432" y="792"/>
                      </a:lnTo>
                      <a:lnTo>
                        <a:pt x="440" y="784"/>
                      </a:lnTo>
                      <a:lnTo>
                        <a:pt x="378" y="720"/>
                      </a:lnTo>
                      <a:lnTo>
                        <a:pt x="380" y="658"/>
                      </a:lnTo>
                      <a:lnTo>
                        <a:pt x="476" y="752"/>
                      </a:lnTo>
                      <a:lnTo>
                        <a:pt x="484" y="744"/>
                      </a:lnTo>
                      <a:lnTo>
                        <a:pt x="382" y="636"/>
                      </a:lnTo>
                      <a:lnTo>
                        <a:pt x="386" y="488"/>
                      </a:lnTo>
                      <a:lnTo>
                        <a:pt x="386" y="488"/>
                      </a:lnTo>
                      <a:lnTo>
                        <a:pt x="402" y="482"/>
                      </a:lnTo>
                      <a:lnTo>
                        <a:pt x="416" y="474"/>
                      </a:lnTo>
                      <a:lnTo>
                        <a:pt x="548" y="544"/>
                      </a:lnTo>
                      <a:lnTo>
                        <a:pt x="588" y="684"/>
                      </a:lnTo>
                      <a:lnTo>
                        <a:pt x="600" y="680"/>
                      </a:lnTo>
                      <a:lnTo>
                        <a:pt x="568" y="554"/>
                      </a:lnTo>
                      <a:lnTo>
                        <a:pt x="622" y="582"/>
                      </a:lnTo>
                      <a:lnTo>
                        <a:pt x="646" y="664"/>
                      </a:lnTo>
                      <a:lnTo>
                        <a:pt x="656" y="662"/>
                      </a:lnTo>
                      <a:lnTo>
                        <a:pt x="638" y="592"/>
                      </a:lnTo>
                      <a:lnTo>
                        <a:pt x="712" y="630"/>
                      </a:lnTo>
                      <a:lnTo>
                        <a:pt x="716" y="632"/>
                      </a:lnTo>
                      <a:lnTo>
                        <a:pt x="718" y="630"/>
                      </a:lnTo>
                      <a:lnTo>
                        <a:pt x="718" y="630"/>
                      </a:lnTo>
                      <a:lnTo>
                        <a:pt x="726" y="616"/>
                      </a:lnTo>
                      <a:lnTo>
                        <a:pt x="726" y="616"/>
                      </a:lnTo>
                      <a:lnTo>
                        <a:pt x="728" y="612"/>
                      </a:lnTo>
                      <a:lnTo>
                        <a:pt x="650" y="564"/>
                      </a:lnTo>
                      <a:close/>
                    </a:path>
                  </a:pathLst>
                </a:custGeom>
                <a:solidFill>
                  <a:srgbClr val="FEFFFF">
                    <a:alpha val="3000"/>
                  </a:srgbClr>
                </a:solidFill>
                <a:ln>
                  <a:solidFill>
                    <a:srgbClr val="FEFFFF">
                      <a:alpha val="8000"/>
                    </a:srgbClr>
                  </a:solidFill>
                </a:ln>
                <a:effectLst>
                  <a:glow rad="114300">
                    <a:srgbClr val="FEFFFF">
                      <a:alpha val="7000"/>
                    </a:srgb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sp>
              <p:nvSpPr>
                <p:cNvPr id="233" name="Freeform 53"/>
                <p:cNvSpPr>
                  <a:spLocks noChangeAspect="1"/>
                </p:cNvSpPr>
                <p:nvPr/>
              </p:nvSpPr>
              <p:spPr bwMode="auto">
                <a:xfrm rot="19929985">
                  <a:off x="8345362" y="122250"/>
                  <a:ext cx="730152" cy="833347"/>
                </a:xfrm>
                <a:custGeom>
                  <a:avLst/>
                  <a:gdLst>
                    <a:gd name="T0" fmla="*/ 664 w 750"/>
                    <a:gd name="T1" fmla="*/ 570 h 856"/>
                    <a:gd name="T2" fmla="*/ 582 w 750"/>
                    <a:gd name="T3" fmla="*/ 526 h 856"/>
                    <a:gd name="T4" fmla="*/ 490 w 750"/>
                    <a:gd name="T5" fmla="*/ 480 h 856"/>
                    <a:gd name="T6" fmla="*/ 492 w 750"/>
                    <a:gd name="T7" fmla="*/ 380 h 856"/>
                    <a:gd name="T8" fmla="*/ 730 w 750"/>
                    <a:gd name="T9" fmla="*/ 366 h 856"/>
                    <a:gd name="T10" fmla="*/ 744 w 750"/>
                    <a:gd name="T11" fmla="*/ 306 h 856"/>
                    <a:gd name="T12" fmla="*/ 748 w 750"/>
                    <a:gd name="T13" fmla="*/ 228 h 856"/>
                    <a:gd name="T14" fmla="*/ 738 w 750"/>
                    <a:gd name="T15" fmla="*/ 206 h 856"/>
                    <a:gd name="T16" fmla="*/ 674 w 750"/>
                    <a:gd name="T17" fmla="*/ 174 h 856"/>
                    <a:gd name="T18" fmla="*/ 584 w 750"/>
                    <a:gd name="T19" fmla="*/ 284 h 856"/>
                    <a:gd name="T20" fmla="*/ 552 w 750"/>
                    <a:gd name="T21" fmla="*/ 306 h 856"/>
                    <a:gd name="T22" fmla="*/ 398 w 750"/>
                    <a:gd name="T23" fmla="*/ 394 h 856"/>
                    <a:gd name="T24" fmla="*/ 394 w 750"/>
                    <a:gd name="T25" fmla="*/ 212 h 856"/>
                    <a:gd name="T26" fmla="*/ 398 w 750"/>
                    <a:gd name="T27" fmla="*/ 172 h 856"/>
                    <a:gd name="T28" fmla="*/ 398 w 750"/>
                    <a:gd name="T29" fmla="*/ 88 h 856"/>
                    <a:gd name="T30" fmla="*/ 384 w 750"/>
                    <a:gd name="T31" fmla="*/ 0 h 856"/>
                    <a:gd name="T32" fmla="*/ 356 w 750"/>
                    <a:gd name="T33" fmla="*/ 46 h 856"/>
                    <a:gd name="T34" fmla="*/ 352 w 750"/>
                    <a:gd name="T35" fmla="*/ 108 h 856"/>
                    <a:gd name="T36" fmla="*/ 356 w 750"/>
                    <a:gd name="T37" fmla="*/ 200 h 856"/>
                    <a:gd name="T38" fmla="*/ 362 w 750"/>
                    <a:gd name="T39" fmla="*/ 302 h 856"/>
                    <a:gd name="T40" fmla="*/ 274 w 750"/>
                    <a:gd name="T41" fmla="*/ 352 h 856"/>
                    <a:gd name="T42" fmla="*/ 144 w 750"/>
                    <a:gd name="T43" fmla="*/ 152 h 856"/>
                    <a:gd name="T44" fmla="*/ 84 w 750"/>
                    <a:gd name="T45" fmla="*/ 170 h 856"/>
                    <a:gd name="T46" fmla="*/ 14 w 750"/>
                    <a:gd name="T47" fmla="*/ 206 h 856"/>
                    <a:gd name="T48" fmla="*/ 2 w 750"/>
                    <a:gd name="T49" fmla="*/ 222 h 856"/>
                    <a:gd name="T50" fmla="*/ 70 w 750"/>
                    <a:gd name="T51" fmla="*/ 278 h 856"/>
                    <a:gd name="T52" fmla="*/ 114 w 750"/>
                    <a:gd name="T53" fmla="*/ 304 h 856"/>
                    <a:gd name="T54" fmla="*/ 168 w 750"/>
                    <a:gd name="T55" fmla="*/ 330 h 856"/>
                    <a:gd name="T56" fmla="*/ 296 w 750"/>
                    <a:gd name="T57" fmla="*/ 400 h 856"/>
                    <a:gd name="T58" fmla="*/ 218 w 750"/>
                    <a:gd name="T59" fmla="*/ 498 h 856"/>
                    <a:gd name="T60" fmla="*/ 16 w 750"/>
                    <a:gd name="T61" fmla="*/ 502 h 856"/>
                    <a:gd name="T62" fmla="*/ 6 w 750"/>
                    <a:gd name="T63" fmla="*/ 552 h 856"/>
                    <a:gd name="T64" fmla="*/ 2 w 750"/>
                    <a:gd name="T65" fmla="*/ 628 h 856"/>
                    <a:gd name="T66" fmla="*/ 10 w 750"/>
                    <a:gd name="T67" fmla="*/ 650 h 856"/>
                    <a:gd name="T68" fmla="*/ 74 w 750"/>
                    <a:gd name="T69" fmla="*/ 684 h 856"/>
                    <a:gd name="T70" fmla="*/ 164 w 750"/>
                    <a:gd name="T71" fmla="*/ 574 h 856"/>
                    <a:gd name="T72" fmla="*/ 196 w 750"/>
                    <a:gd name="T73" fmla="*/ 552 h 856"/>
                    <a:gd name="T74" fmla="*/ 352 w 750"/>
                    <a:gd name="T75" fmla="*/ 464 h 856"/>
                    <a:gd name="T76" fmla="*/ 354 w 750"/>
                    <a:gd name="T77" fmla="*/ 644 h 856"/>
                    <a:gd name="T78" fmla="*/ 352 w 750"/>
                    <a:gd name="T79" fmla="*/ 686 h 856"/>
                    <a:gd name="T80" fmla="*/ 304 w 750"/>
                    <a:gd name="T81" fmla="*/ 816 h 856"/>
                    <a:gd name="T82" fmla="*/ 362 w 750"/>
                    <a:gd name="T83" fmla="*/ 856 h 856"/>
                    <a:gd name="T84" fmla="*/ 386 w 750"/>
                    <a:gd name="T85" fmla="*/ 852 h 856"/>
                    <a:gd name="T86" fmla="*/ 396 w 750"/>
                    <a:gd name="T87" fmla="*/ 750 h 856"/>
                    <a:gd name="T88" fmla="*/ 498 w 750"/>
                    <a:gd name="T89" fmla="*/ 768 h 856"/>
                    <a:gd name="T90" fmla="*/ 390 w 750"/>
                    <a:gd name="T91" fmla="*/ 600 h 856"/>
                    <a:gd name="T92" fmla="*/ 436 w 750"/>
                    <a:gd name="T93" fmla="*/ 484 h 856"/>
                    <a:gd name="T94" fmla="*/ 564 w 750"/>
                    <a:gd name="T95" fmla="*/ 562 h 856"/>
                    <a:gd name="T96" fmla="*/ 614 w 750"/>
                    <a:gd name="T97" fmla="*/ 594 h 856"/>
                    <a:gd name="T98" fmla="*/ 658 w 750"/>
                    <a:gd name="T99" fmla="*/ 620 h 856"/>
                    <a:gd name="T100" fmla="*/ 746 w 750"/>
                    <a:gd name="T101" fmla="*/ 636 h 856"/>
                    <a:gd name="T102" fmla="*/ 680 w 750"/>
                    <a:gd name="T103" fmla="*/ 58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50" h="856">
                      <a:moveTo>
                        <a:pt x="680" y="580"/>
                      </a:moveTo>
                      <a:lnTo>
                        <a:pt x="746" y="560"/>
                      </a:lnTo>
                      <a:lnTo>
                        <a:pt x="744" y="552"/>
                      </a:lnTo>
                      <a:lnTo>
                        <a:pt x="664" y="570"/>
                      </a:lnTo>
                      <a:lnTo>
                        <a:pt x="664" y="570"/>
                      </a:lnTo>
                      <a:lnTo>
                        <a:pt x="634" y="554"/>
                      </a:lnTo>
                      <a:lnTo>
                        <a:pt x="604" y="538"/>
                      </a:lnTo>
                      <a:lnTo>
                        <a:pt x="732" y="502"/>
                      </a:lnTo>
                      <a:lnTo>
                        <a:pt x="730" y="490"/>
                      </a:lnTo>
                      <a:lnTo>
                        <a:pt x="582" y="526"/>
                      </a:lnTo>
                      <a:lnTo>
                        <a:pt x="582" y="526"/>
                      </a:lnTo>
                      <a:lnTo>
                        <a:pt x="570" y="522"/>
                      </a:lnTo>
                      <a:lnTo>
                        <a:pt x="570" y="522"/>
                      </a:lnTo>
                      <a:lnTo>
                        <a:pt x="530" y="502"/>
                      </a:lnTo>
                      <a:lnTo>
                        <a:pt x="490" y="480"/>
                      </a:lnTo>
                      <a:lnTo>
                        <a:pt x="452" y="458"/>
                      </a:lnTo>
                      <a:lnTo>
                        <a:pt x="416" y="432"/>
                      </a:lnTo>
                      <a:lnTo>
                        <a:pt x="416" y="432"/>
                      </a:lnTo>
                      <a:lnTo>
                        <a:pt x="454" y="404"/>
                      </a:lnTo>
                      <a:lnTo>
                        <a:pt x="492" y="380"/>
                      </a:lnTo>
                      <a:lnTo>
                        <a:pt x="532" y="358"/>
                      </a:lnTo>
                      <a:lnTo>
                        <a:pt x="572" y="338"/>
                      </a:lnTo>
                      <a:lnTo>
                        <a:pt x="572" y="338"/>
                      </a:lnTo>
                      <a:lnTo>
                        <a:pt x="586" y="332"/>
                      </a:lnTo>
                      <a:lnTo>
                        <a:pt x="730" y="366"/>
                      </a:lnTo>
                      <a:lnTo>
                        <a:pt x="732" y="356"/>
                      </a:lnTo>
                      <a:lnTo>
                        <a:pt x="608" y="320"/>
                      </a:lnTo>
                      <a:lnTo>
                        <a:pt x="608" y="320"/>
                      </a:lnTo>
                      <a:lnTo>
                        <a:pt x="666" y="288"/>
                      </a:lnTo>
                      <a:lnTo>
                        <a:pt x="744" y="306"/>
                      </a:lnTo>
                      <a:lnTo>
                        <a:pt x="746" y="296"/>
                      </a:lnTo>
                      <a:lnTo>
                        <a:pt x="682" y="278"/>
                      </a:lnTo>
                      <a:lnTo>
                        <a:pt x="682" y="278"/>
                      </a:lnTo>
                      <a:lnTo>
                        <a:pt x="716" y="254"/>
                      </a:lnTo>
                      <a:lnTo>
                        <a:pt x="748" y="228"/>
                      </a:lnTo>
                      <a:lnTo>
                        <a:pt x="750" y="226"/>
                      </a:lnTo>
                      <a:lnTo>
                        <a:pt x="748" y="224"/>
                      </a:lnTo>
                      <a:lnTo>
                        <a:pt x="748" y="224"/>
                      </a:lnTo>
                      <a:lnTo>
                        <a:pt x="744" y="214"/>
                      </a:lnTo>
                      <a:lnTo>
                        <a:pt x="738" y="206"/>
                      </a:lnTo>
                      <a:lnTo>
                        <a:pt x="736" y="208"/>
                      </a:lnTo>
                      <a:lnTo>
                        <a:pt x="736" y="208"/>
                      </a:lnTo>
                      <a:lnTo>
                        <a:pt x="696" y="222"/>
                      </a:lnTo>
                      <a:lnTo>
                        <a:pt x="658" y="240"/>
                      </a:lnTo>
                      <a:lnTo>
                        <a:pt x="674" y="174"/>
                      </a:lnTo>
                      <a:lnTo>
                        <a:pt x="664" y="170"/>
                      </a:lnTo>
                      <a:lnTo>
                        <a:pt x="642" y="248"/>
                      </a:lnTo>
                      <a:lnTo>
                        <a:pt x="642" y="248"/>
                      </a:lnTo>
                      <a:lnTo>
                        <a:pt x="614" y="266"/>
                      </a:lnTo>
                      <a:lnTo>
                        <a:pt x="584" y="284"/>
                      </a:lnTo>
                      <a:lnTo>
                        <a:pt x="618" y="154"/>
                      </a:lnTo>
                      <a:lnTo>
                        <a:pt x="606" y="152"/>
                      </a:lnTo>
                      <a:lnTo>
                        <a:pt x="562" y="298"/>
                      </a:lnTo>
                      <a:lnTo>
                        <a:pt x="562" y="298"/>
                      </a:lnTo>
                      <a:lnTo>
                        <a:pt x="552" y="306"/>
                      </a:lnTo>
                      <a:lnTo>
                        <a:pt x="552" y="306"/>
                      </a:lnTo>
                      <a:lnTo>
                        <a:pt x="516" y="330"/>
                      </a:lnTo>
                      <a:lnTo>
                        <a:pt x="478" y="354"/>
                      </a:lnTo>
                      <a:lnTo>
                        <a:pt x="438" y="376"/>
                      </a:lnTo>
                      <a:lnTo>
                        <a:pt x="398" y="394"/>
                      </a:lnTo>
                      <a:lnTo>
                        <a:pt x="398" y="394"/>
                      </a:lnTo>
                      <a:lnTo>
                        <a:pt x="392" y="348"/>
                      </a:lnTo>
                      <a:lnTo>
                        <a:pt x="392" y="302"/>
                      </a:lnTo>
                      <a:lnTo>
                        <a:pt x="392" y="258"/>
                      </a:lnTo>
                      <a:lnTo>
                        <a:pt x="394" y="212"/>
                      </a:lnTo>
                      <a:lnTo>
                        <a:pt x="394" y="212"/>
                      </a:lnTo>
                      <a:lnTo>
                        <a:pt x="396" y="198"/>
                      </a:lnTo>
                      <a:lnTo>
                        <a:pt x="498" y="90"/>
                      </a:lnTo>
                      <a:lnTo>
                        <a:pt x="490" y="82"/>
                      </a:lnTo>
                      <a:lnTo>
                        <a:pt x="398" y="172"/>
                      </a:lnTo>
                      <a:lnTo>
                        <a:pt x="398" y="172"/>
                      </a:lnTo>
                      <a:lnTo>
                        <a:pt x="398" y="106"/>
                      </a:lnTo>
                      <a:lnTo>
                        <a:pt x="452" y="48"/>
                      </a:lnTo>
                      <a:lnTo>
                        <a:pt x="446" y="42"/>
                      </a:lnTo>
                      <a:lnTo>
                        <a:pt x="398" y="88"/>
                      </a:lnTo>
                      <a:lnTo>
                        <a:pt x="398" y="88"/>
                      </a:lnTo>
                      <a:lnTo>
                        <a:pt x="394" y="46"/>
                      </a:lnTo>
                      <a:lnTo>
                        <a:pt x="388" y="4"/>
                      </a:lnTo>
                      <a:lnTo>
                        <a:pt x="388" y="0"/>
                      </a:lnTo>
                      <a:lnTo>
                        <a:pt x="384" y="0"/>
                      </a:lnTo>
                      <a:lnTo>
                        <a:pt x="368" y="0"/>
                      </a:lnTo>
                      <a:lnTo>
                        <a:pt x="364" y="0"/>
                      </a:lnTo>
                      <a:lnTo>
                        <a:pt x="364" y="4"/>
                      </a:lnTo>
                      <a:lnTo>
                        <a:pt x="364" y="4"/>
                      </a:lnTo>
                      <a:lnTo>
                        <a:pt x="356" y="46"/>
                      </a:lnTo>
                      <a:lnTo>
                        <a:pt x="354" y="88"/>
                      </a:lnTo>
                      <a:lnTo>
                        <a:pt x="304" y="42"/>
                      </a:lnTo>
                      <a:lnTo>
                        <a:pt x="296" y="48"/>
                      </a:lnTo>
                      <a:lnTo>
                        <a:pt x="352" y="108"/>
                      </a:lnTo>
                      <a:lnTo>
                        <a:pt x="352" y="108"/>
                      </a:lnTo>
                      <a:lnTo>
                        <a:pt x="354" y="140"/>
                      </a:lnTo>
                      <a:lnTo>
                        <a:pt x="354" y="174"/>
                      </a:lnTo>
                      <a:lnTo>
                        <a:pt x="258" y="82"/>
                      </a:lnTo>
                      <a:lnTo>
                        <a:pt x="250" y="90"/>
                      </a:lnTo>
                      <a:lnTo>
                        <a:pt x="356" y="200"/>
                      </a:lnTo>
                      <a:lnTo>
                        <a:pt x="356" y="200"/>
                      </a:lnTo>
                      <a:lnTo>
                        <a:pt x="358" y="214"/>
                      </a:lnTo>
                      <a:lnTo>
                        <a:pt x="358" y="214"/>
                      </a:lnTo>
                      <a:lnTo>
                        <a:pt x="360" y="258"/>
                      </a:lnTo>
                      <a:lnTo>
                        <a:pt x="362" y="302"/>
                      </a:lnTo>
                      <a:lnTo>
                        <a:pt x="360" y="346"/>
                      </a:lnTo>
                      <a:lnTo>
                        <a:pt x="356" y="392"/>
                      </a:lnTo>
                      <a:lnTo>
                        <a:pt x="356" y="392"/>
                      </a:lnTo>
                      <a:lnTo>
                        <a:pt x="314" y="374"/>
                      </a:lnTo>
                      <a:lnTo>
                        <a:pt x="274" y="352"/>
                      </a:lnTo>
                      <a:lnTo>
                        <a:pt x="236" y="328"/>
                      </a:lnTo>
                      <a:lnTo>
                        <a:pt x="198" y="304"/>
                      </a:lnTo>
                      <a:lnTo>
                        <a:pt x="198" y="304"/>
                      </a:lnTo>
                      <a:lnTo>
                        <a:pt x="186" y="294"/>
                      </a:lnTo>
                      <a:lnTo>
                        <a:pt x="144" y="152"/>
                      </a:lnTo>
                      <a:lnTo>
                        <a:pt x="132" y="154"/>
                      </a:lnTo>
                      <a:lnTo>
                        <a:pt x="164" y="282"/>
                      </a:lnTo>
                      <a:lnTo>
                        <a:pt x="164" y="282"/>
                      </a:lnTo>
                      <a:lnTo>
                        <a:pt x="106" y="246"/>
                      </a:lnTo>
                      <a:lnTo>
                        <a:pt x="84" y="170"/>
                      </a:lnTo>
                      <a:lnTo>
                        <a:pt x="74" y="174"/>
                      </a:lnTo>
                      <a:lnTo>
                        <a:pt x="90" y="238"/>
                      </a:lnTo>
                      <a:lnTo>
                        <a:pt x="90" y="238"/>
                      </a:lnTo>
                      <a:lnTo>
                        <a:pt x="54" y="220"/>
                      </a:lnTo>
                      <a:lnTo>
                        <a:pt x="14" y="206"/>
                      </a:lnTo>
                      <a:lnTo>
                        <a:pt x="12" y="204"/>
                      </a:lnTo>
                      <a:lnTo>
                        <a:pt x="10" y="208"/>
                      </a:lnTo>
                      <a:lnTo>
                        <a:pt x="10" y="208"/>
                      </a:lnTo>
                      <a:lnTo>
                        <a:pt x="2" y="222"/>
                      </a:lnTo>
                      <a:lnTo>
                        <a:pt x="2" y="222"/>
                      </a:lnTo>
                      <a:lnTo>
                        <a:pt x="0" y="224"/>
                      </a:lnTo>
                      <a:lnTo>
                        <a:pt x="2" y="226"/>
                      </a:lnTo>
                      <a:lnTo>
                        <a:pt x="2" y="226"/>
                      </a:lnTo>
                      <a:lnTo>
                        <a:pt x="36" y="254"/>
                      </a:lnTo>
                      <a:lnTo>
                        <a:pt x="70" y="278"/>
                      </a:lnTo>
                      <a:lnTo>
                        <a:pt x="4" y="296"/>
                      </a:lnTo>
                      <a:lnTo>
                        <a:pt x="6" y="306"/>
                      </a:lnTo>
                      <a:lnTo>
                        <a:pt x="86" y="288"/>
                      </a:lnTo>
                      <a:lnTo>
                        <a:pt x="86" y="288"/>
                      </a:lnTo>
                      <a:lnTo>
                        <a:pt x="114" y="304"/>
                      </a:lnTo>
                      <a:lnTo>
                        <a:pt x="144" y="318"/>
                      </a:lnTo>
                      <a:lnTo>
                        <a:pt x="16" y="356"/>
                      </a:lnTo>
                      <a:lnTo>
                        <a:pt x="20" y="366"/>
                      </a:lnTo>
                      <a:lnTo>
                        <a:pt x="168" y="330"/>
                      </a:lnTo>
                      <a:lnTo>
                        <a:pt x="168" y="330"/>
                      </a:lnTo>
                      <a:lnTo>
                        <a:pt x="180" y="336"/>
                      </a:lnTo>
                      <a:lnTo>
                        <a:pt x="180" y="336"/>
                      </a:lnTo>
                      <a:lnTo>
                        <a:pt x="220" y="356"/>
                      </a:lnTo>
                      <a:lnTo>
                        <a:pt x="258" y="376"/>
                      </a:lnTo>
                      <a:lnTo>
                        <a:pt x="296" y="400"/>
                      </a:lnTo>
                      <a:lnTo>
                        <a:pt x="334" y="426"/>
                      </a:lnTo>
                      <a:lnTo>
                        <a:pt x="334" y="426"/>
                      </a:lnTo>
                      <a:lnTo>
                        <a:pt x="296" y="454"/>
                      </a:lnTo>
                      <a:lnTo>
                        <a:pt x="258" y="478"/>
                      </a:lnTo>
                      <a:lnTo>
                        <a:pt x="218" y="498"/>
                      </a:lnTo>
                      <a:lnTo>
                        <a:pt x="178" y="520"/>
                      </a:lnTo>
                      <a:lnTo>
                        <a:pt x="178" y="520"/>
                      </a:lnTo>
                      <a:lnTo>
                        <a:pt x="164" y="526"/>
                      </a:lnTo>
                      <a:lnTo>
                        <a:pt x="20" y="490"/>
                      </a:lnTo>
                      <a:lnTo>
                        <a:pt x="16" y="502"/>
                      </a:lnTo>
                      <a:lnTo>
                        <a:pt x="142" y="538"/>
                      </a:lnTo>
                      <a:lnTo>
                        <a:pt x="142" y="538"/>
                      </a:lnTo>
                      <a:lnTo>
                        <a:pt x="112" y="554"/>
                      </a:lnTo>
                      <a:lnTo>
                        <a:pt x="82" y="570"/>
                      </a:lnTo>
                      <a:lnTo>
                        <a:pt x="6" y="552"/>
                      </a:lnTo>
                      <a:lnTo>
                        <a:pt x="4" y="560"/>
                      </a:lnTo>
                      <a:lnTo>
                        <a:pt x="68" y="580"/>
                      </a:lnTo>
                      <a:lnTo>
                        <a:pt x="68" y="580"/>
                      </a:lnTo>
                      <a:lnTo>
                        <a:pt x="34" y="602"/>
                      </a:lnTo>
                      <a:lnTo>
                        <a:pt x="2" y="628"/>
                      </a:lnTo>
                      <a:lnTo>
                        <a:pt x="0" y="630"/>
                      </a:lnTo>
                      <a:lnTo>
                        <a:pt x="6" y="644"/>
                      </a:lnTo>
                      <a:lnTo>
                        <a:pt x="8" y="648"/>
                      </a:lnTo>
                      <a:lnTo>
                        <a:pt x="8" y="648"/>
                      </a:lnTo>
                      <a:lnTo>
                        <a:pt x="10" y="650"/>
                      </a:lnTo>
                      <a:lnTo>
                        <a:pt x="14" y="650"/>
                      </a:lnTo>
                      <a:lnTo>
                        <a:pt x="14" y="650"/>
                      </a:lnTo>
                      <a:lnTo>
                        <a:pt x="54" y="636"/>
                      </a:lnTo>
                      <a:lnTo>
                        <a:pt x="92" y="618"/>
                      </a:lnTo>
                      <a:lnTo>
                        <a:pt x="74" y="684"/>
                      </a:lnTo>
                      <a:lnTo>
                        <a:pt x="84" y="686"/>
                      </a:lnTo>
                      <a:lnTo>
                        <a:pt x="108" y="608"/>
                      </a:lnTo>
                      <a:lnTo>
                        <a:pt x="108" y="608"/>
                      </a:lnTo>
                      <a:lnTo>
                        <a:pt x="136" y="592"/>
                      </a:lnTo>
                      <a:lnTo>
                        <a:pt x="164" y="574"/>
                      </a:lnTo>
                      <a:lnTo>
                        <a:pt x="132" y="702"/>
                      </a:lnTo>
                      <a:lnTo>
                        <a:pt x="144" y="706"/>
                      </a:lnTo>
                      <a:lnTo>
                        <a:pt x="186" y="558"/>
                      </a:lnTo>
                      <a:lnTo>
                        <a:pt x="186" y="558"/>
                      </a:lnTo>
                      <a:lnTo>
                        <a:pt x="196" y="552"/>
                      </a:lnTo>
                      <a:lnTo>
                        <a:pt x="196" y="552"/>
                      </a:lnTo>
                      <a:lnTo>
                        <a:pt x="234" y="526"/>
                      </a:lnTo>
                      <a:lnTo>
                        <a:pt x="272" y="504"/>
                      </a:lnTo>
                      <a:lnTo>
                        <a:pt x="310" y="482"/>
                      </a:lnTo>
                      <a:lnTo>
                        <a:pt x="352" y="464"/>
                      </a:lnTo>
                      <a:lnTo>
                        <a:pt x="352" y="464"/>
                      </a:lnTo>
                      <a:lnTo>
                        <a:pt x="356" y="508"/>
                      </a:lnTo>
                      <a:lnTo>
                        <a:pt x="358" y="554"/>
                      </a:lnTo>
                      <a:lnTo>
                        <a:pt x="356" y="600"/>
                      </a:lnTo>
                      <a:lnTo>
                        <a:pt x="354" y="644"/>
                      </a:lnTo>
                      <a:lnTo>
                        <a:pt x="354" y="644"/>
                      </a:lnTo>
                      <a:lnTo>
                        <a:pt x="354" y="660"/>
                      </a:lnTo>
                      <a:lnTo>
                        <a:pt x="250" y="768"/>
                      </a:lnTo>
                      <a:lnTo>
                        <a:pt x="258" y="776"/>
                      </a:lnTo>
                      <a:lnTo>
                        <a:pt x="352" y="686"/>
                      </a:lnTo>
                      <a:lnTo>
                        <a:pt x="352" y="686"/>
                      </a:lnTo>
                      <a:lnTo>
                        <a:pt x="352" y="718"/>
                      </a:lnTo>
                      <a:lnTo>
                        <a:pt x="352" y="752"/>
                      </a:lnTo>
                      <a:lnTo>
                        <a:pt x="296" y="808"/>
                      </a:lnTo>
                      <a:lnTo>
                        <a:pt x="304" y="816"/>
                      </a:lnTo>
                      <a:lnTo>
                        <a:pt x="352" y="770"/>
                      </a:lnTo>
                      <a:lnTo>
                        <a:pt x="352" y="770"/>
                      </a:lnTo>
                      <a:lnTo>
                        <a:pt x="354" y="812"/>
                      </a:lnTo>
                      <a:lnTo>
                        <a:pt x="362" y="852"/>
                      </a:lnTo>
                      <a:lnTo>
                        <a:pt x="362" y="856"/>
                      </a:lnTo>
                      <a:lnTo>
                        <a:pt x="366" y="856"/>
                      </a:lnTo>
                      <a:lnTo>
                        <a:pt x="382" y="856"/>
                      </a:lnTo>
                      <a:lnTo>
                        <a:pt x="386" y="856"/>
                      </a:lnTo>
                      <a:lnTo>
                        <a:pt x="386" y="852"/>
                      </a:lnTo>
                      <a:lnTo>
                        <a:pt x="386" y="852"/>
                      </a:lnTo>
                      <a:lnTo>
                        <a:pt x="394" y="810"/>
                      </a:lnTo>
                      <a:lnTo>
                        <a:pt x="396" y="768"/>
                      </a:lnTo>
                      <a:lnTo>
                        <a:pt x="446" y="816"/>
                      </a:lnTo>
                      <a:lnTo>
                        <a:pt x="452" y="808"/>
                      </a:lnTo>
                      <a:lnTo>
                        <a:pt x="396" y="750"/>
                      </a:lnTo>
                      <a:lnTo>
                        <a:pt x="396" y="750"/>
                      </a:lnTo>
                      <a:lnTo>
                        <a:pt x="396" y="716"/>
                      </a:lnTo>
                      <a:lnTo>
                        <a:pt x="394" y="682"/>
                      </a:lnTo>
                      <a:lnTo>
                        <a:pt x="490" y="776"/>
                      </a:lnTo>
                      <a:lnTo>
                        <a:pt x="498" y="768"/>
                      </a:lnTo>
                      <a:lnTo>
                        <a:pt x="392" y="656"/>
                      </a:lnTo>
                      <a:lnTo>
                        <a:pt x="392" y="656"/>
                      </a:lnTo>
                      <a:lnTo>
                        <a:pt x="392" y="644"/>
                      </a:lnTo>
                      <a:lnTo>
                        <a:pt x="392" y="644"/>
                      </a:lnTo>
                      <a:lnTo>
                        <a:pt x="390" y="600"/>
                      </a:lnTo>
                      <a:lnTo>
                        <a:pt x="388" y="556"/>
                      </a:lnTo>
                      <a:lnTo>
                        <a:pt x="388" y="510"/>
                      </a:lnTo>
                      <a:lnTo>
                        <a:pt x="394" y="466"/>
                      </a:lnTo>
                      <a:lnTo>
                        <a:pt x="394" y="466"/>
                      </a:lnTo>
                      <a:lnTo>
                        <a:pt x="436" y="484"/>
                      </a:lnTo>
                      <a:lnTo>
                        <a:pt x="476" y="506"/>
                      </a:lnTo>
                      <a:lnTo>
                        <a:pt x="514" y="530"/>
                      </a:lnTo>
                      <a:lnTo>
                        <a:pt x="552" y="554"/>
                      </a:lnTo>
                      <a:lnTo>
                        <a:pt x="552" y="554"/>
                      </a:lnTo>
                      <a:lnTo>
                        <a:pt x="564" y="562"/>
                      </a:lnTo>
                      <a:lnTo>
                        <a:pt x="606" y="706"/>
                      </a:lnTo>
                      <a:lnTo>
                        <a:pt x="618" y="702"/>
                      </a:lnTo>
                      <a:lnTo>
                        <a:pt x="586" y="576"/>
                      </a:lnTo>
                      <a:lnTo>
                        <a:pt x="586" y="576"/>
                      </a:lnTo>
                      <a:lnTo>
                        <a:pt x="614" y="594"/>
                      </a:lnTo>
                      <a:lnTo>
                        <a:pt x="642" y="610"/>
                      </a:lnTo>
                      <a:lnTo>
                        <a:pt x="664" y="686"/>
                      </a:lnTo>
                      <a:lnTo>
                        <a:pt x="674" y="684"/>
                      </a:lnTo>
                      <a:lnTo>
                        <a:pt x="658" y="620"/>
                      </a:lnTo>
                      <a:lnTo>
                        <a:pt x="658" y="620"/>
                      </a:lnTo>
                      <a:lnTo>
                        <a:pt x="696" y="636"/>
                      </a:lnTo>
                      <a:lnTo>
                        <a:pt x="734" y="652"/>
                      </a:lnTo>
                      <a:lnTo>
                        <a:pt x="738" y="652"/>
                      </a:lnTo>
                      <a:lnTo>
                        <a:pt x="746" y="638"/>
                      </a:lnTo>
                      <a:lnTo>
                        <a:pt x="746" y="636"/>
                      </a:lnTo>
                      <a:lnTo>
                        <a:pt x="750" y="632"/>
                      </a:lnTo>
                      <a:lnTo>
                        <a:pt x="746" y="630"/>
                      </a:lnTo>
                      <a:lnTo>
                        <a:pt x="746" y="630"/>
                      </a:lnTo>
                      <a:lnTo>
                        <a:pt x="714" y="604"/>
                      </a:lnTo>
                      <a:lnTo>
                        <a:pt x="680" y="580"/>
                      </a:lnTo>
                      <a:lnTo>
                        <a:pt x="680" y="580"/>
                      </a:lnTo>
                      <a:close/>
                    </a:path>
                  </a:pathLst>
                </a:custGeom>
                <a:solidFill>
                  <a:srgbClr val="FEFFFF">
                    <a:alpha val="3000"/>
                  </a:srgbClr>
                </a:solidFill>
                <a:ln>
                  <a:solidFill>
                    <a:srgbClr val="FEFFFF">
                      <a:alpha val="4000"/>
                    </a:srgbClr>
                  </a:solidFill>
                </a:ln>
                <a:effectLst>
                  <a:glow rad="76200">
                    <a:srgbClr val="FEFFFF">
                      <a:alpha val="6000"/>
                    </a:srgbClr>
                  </a:glow>
                  <a:softEdge rad="12700"/>
                </a:effectLst>
                <a:extLst/>
              </p:spPr>
              <p:txBody>
                <a:bodyPr vert="horz" wrap="square" lIns="91440" tIns="45720" rIns="91440" bIns="45720" numCol="1" anchor="t" anchorCtr="0" compatLnSpc="1">
                  <a:prstTxWarp prst="textNoShape">
                    <a:avLst/>
                  </a:prstTxWarp>
                </a:bodyPr>
                <a:lstStyle/>
                <a:p>
                  <a:endParaRPr lang="en-US"/>
                </a:p>
              </p:txBody>
            </p:sp>
            <p:sp>
              <p:nvSpPr>
                <p:cNvPr id="28" name="Freeform 53"/>
                <p:cNvSpPr>
                  <a:spLocks noChangeAspect="1"/>
                </p:cNvSpPr>
                <p:nvPr/>
              </p:nvSpPr>
              <p:spPr bwMode="auto">
                <a:xfrm rot="1160251">
                  <a:off x="8324628" y="3308607"/>
                  <a:ext cx="491754" cy="561254"/>
                </a:xfrm>
                <a:custGeom>
                  <a:avLst/>
                  <a:gdLst>
                    <a:gd name="T0" fmla="*/ 664 w 750"/>
                    <a:gd name="T1" fmla="*/ 570 h 856"/>
                    <a:gd name="T2" fmla="*/ 582 w 750"/>
                    <a:gd name="T3" fmla="*/ 526 h 856"/>
                    <a:gd name="T4" fmla="*/ 490 w 750"/>
                    <a:gd name="T5" fmla="*/ 480 h 856"/>
                    <a:gd name="T6" fmla="*/ 492 w 750"/>
                    <a:gd name="T7" fmla="*/ 380 h 856"/>
                    <a:gd name="T8" fmla="*/ 730 w 750"/>
                    <a:gd name="T9" fmla="*/ 366 h 856"/>
                    <a:gd name="T10" fmla="*/ 744 w 750"/>
                    <a:gd name="T11" fmla="*/ 306 h 856"/>
                    <a:gd name="T12" fmla="*/ 748 w 750"/>
                    <a:gd name="T13" fmla="*/ 228 h 856"/>
                    <a:gd name="T14" fmla="*/ 738 w 750"/>
                    <a:gd name="T15" fmla="*/ 206 h 856"/>
                    <a:gd name="T16" fmla="*/ 674 w 750"/>
                    <a:gd name="T17" fmla="*/ 174 h 856"/>
                    <a:gd name="T18" fmla="*/ 584 w 750"/>
                    <a:gd name="T19" fmla="*/ 284 h 856"/>
                    <a:gd name="T20" fmla="*/ 552 w 750"/>
                    <a:gd name="T21" fmla="*/ 306 h 856"/>
                    <a:gd name="T22" fmla="*/ 398 w 750"/>
                    <a:gd name="T23" fmla="*/ 394 h 856"/>
                    <a:gd name="T24" fmla="*/ 394 w 750"/>
                    <a:gd name="T25" fmla="*/ 212 h 856"/>
                    <a:gd name="T26" fmla="*/ 398 w 750"/>
                    <a:gd name="T27" fmla="*/ 172 h 856"/>
                    <a:gd name="T28" fmla="*/ 398 w 750"/>
                    <a:gd name="T29" fmla="*/ 88 h 856"/>
                    <a:gd name="T30" fmla="*/ 384 w 750"/>
                    <a:gd name="T31" fmla="*/ 0 h 856"/>
                    <a:gd name="T32" fmla="*/ 356 w 750"/>
                    <a:gd name="T33" fmla="*/ 46 h 856"/>
                    <a:gd name="T34" fmla="*/ 352 w 750"/>
                    <a:gd name="T35" fmla="*/ 108 h 856"/>
                    <a:gd name="T36" fmla="*/ 356 w 750"/>
                    <a:gd name="T37" fmla="*/ 200 h 856"/>
                    <a:gd name="T38" fmla="*/ 362 w 750"/>
                    <a:gd name="T39" fmla="*/ 302 h 856"/>
                    <a:gd name="T40" fmla="*/ 274 w 750"/>
                    <a:gd name="T41" fmla="*/ 352 h 856"/>
                    <a:gd name="T42" fmla="*/ 144 w 750"/>
                    <a:gd name="T43" fmla="*/ 152 h 856"/>
                    <a:gd name="T44" fmla="*/ 84 w 750"/>
                    <a:gd name="T45" fmla="*/ 170 h 856"/>
                    <a:gd name="T46" fmla="*/ 14 w 750"/>
                    <a:gd name="T47" fmla="*/ 206 h 856"/>
                    <a:gd name="T48" fmla="*/ 2 w 750"/>
                    <a:gd name="T49" fmla="*/ 222 h 856"/>
                    <a:gd name="T50" fmla="*/ 70 w 750"/>
                    <a:gd name="T51" fmla="*/ 278 h 856"/>
                    <a:gd name="T52" fmla="*/ 114 w 750"/>
                    <a:gd name="T53" fmla="*/ 304 h 856"/>
                    <a:gd name="T54" fmla="*/ 168 w 750"/>
                    <a:gd name="T55" fmla="*/ 330 h 856"/>
                    <a:gd name="T56" fmla="*/ 296 w 750"/>
                    <a:gd name="T57" fmla="*/ 400 h 856"/>
                    <a:gd name="T58" fmla="*/ 218 w 750"/>
                    <a:gd name="T59" fmla="*/ 498 h 856"/>
                    <a:gd name="T60" fmla="*/ 16 w 750"/>
                    <a:gd name="T61" fmla="*/ 502 h 856"/>
                    <a:gd name="T62" fmla="*/ 6 w 750"/>
                    <a:gd name="T63" fmla="*/ 552 h 856"/>
                    <a:gd name="T64" fmla="*/ 2 w 750"/>
                    <a:gd name="T65" fmla="*/ 628 h 856"/>
                    <a:gd name="T66" fmla="*/ 10 w 750"/>
                    <a:gd name="T67" fmla="*/ 650 h 856"/>
                    <a:gd name="T68" fmla="*/ 74 w 750"/>
                    <a:gd name="T69" fmla="*/ 684 h 856"/>
                    <a:gd name="T70" fmla="*/ 164 w 750"/>
                    <a:gd name="T71" fmla="*/ 574 h 856"/>
                    <a:gd name="T72" fmla="*/ 196 w 750"/>
                    <a:gd name="T73" fmla="*/ 552 h 856"/>
                    <a:gd name="T74" fmla="*/ 352 w 750"/>
                    <a:gd name="T75" fmla="*/ 464 h 856"/>
                    <a:gd name="T76" fmla="*/ 354 w 750"/>
                    <a:gd name="T77" fmla="*/ 644 h 856"/>
                    <a:gd name="T78" fmla="*/ 352 w 750"/>
                    <a:gd name="T79" fmla="*/ 686 h 856"/>
                    <a:gd name="T80" fmla="*/ 304 w 750"/>
                    <a:gd name="T81" fmla="*/ 816 h 856"/>
                    <a:gd name="T82" fmla="*/ 362 w 750"/>
                    <a:gd name="T83" fmla="*/ 856 h 856"/>
                    <a:gd name="T84" fmla="*/ 386 w 750"/>
                    <a:gd name="T85" fmla="*/ 852 h 856"/>
                    <a:gd name="T86" fmla="*/ 396 w 750"/>
                    <a:gd name="T87" fmla="*/ 750 h 856"/>
                    <a:gd name="T88" fmla="*/ 498 w 750"/>
                    <a:gd name="T89" fmla="*/ 768 h 856"/>
                    <a:gd name="T90" fmla="*/ 390 w 750"/>
                    <a:gd name="T91" fmla="*/ 600 h 856"/>
                    <a:gd name="T92" fmla="*/ 436 w 750"/>
                    <a:gd name="T93" fmla="*/ 484 h 856"/>
                    <a:gd name="T94" fmla="*/ 564 w 750"/>
                    <a:gd name="T95" fmla="*/ 562 h 856"/>
                    <a:gd name="T96" fmla="*/ 614 w 750"/>
                    <a:gd name="T97" fmla="*/ 594 h 856"/>
                    <a:gd name="T98" fmla="*/ 658 w 750"/>
                    <a:gd name="T99" fmla="*/ 620 h 856"/>
                    <a:gd name="T100" fmla="*/ 746 w 750"/>
                    <a:gd name="T101" fmla="*/ 636 h 856"/>
                    <a:gd name="T102" fmla="*/ 680 w 750"/>
                    <a:gd name="T103" fmla="*/ 58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50" h="856">
                      <a:moveTo>
                        <a:pt x="680" y="580"/>
                      </a:moveTo>
                      <a:lnTo>
                        <a:pt x="746" y="560"/>
                      </a:lnTo>
                      <a:lnTo>
                        <a:pt x="744" y="552"/>
                      </a:lnTo>
                      <a:lnTo>
                        <a:pt x="664" y="570"/>
                      </a:lnTo>
                      <a:lnTo>
                        <a:pt x="664" y="570"/>
                      </a:lnTo>
                      <a:lnTo>
                        <a:pt x="634" y="554"/>
                      </a:lnTo>
                      <a:lnTo>
                        <a:pt x="604" y="538"/>
                      </a:lnTo>
                      <a:lnTo>
                        <a:pt x="732" y="502"/>
                      </a:lnTo>
                      <a:lnTo>
                        <a:pt x="730" y="490"/>
                      </a:lnTo>
                      <a:lnTo>
                        <a:pt x="582" y="526"/>
                      </a:lnTo>
                      <a:lnTo>
                        <a:pt x="582" y="526"/>
                      </a:lnTo>
                      <a:lnTo>
                        <a:pt x="570" y="522"/>
                      </a:lnTo>
                      <a:lnTo>
                        <a:pt x="570" y="522"/>
                      </a:lnTo>
                      <a:lnTo>
                        <a:pt x="530" y="502"/>
                      </a:lnTo>
                      <a:lnTo>
                        <a:pt x="490" y="480"/>
                      </a:lnTo>
                      <a:lnTo>
                        <a:pt x="452" y="458"/>
                      </a:lnTo>
                      <a:lnTo>
                        <a:pt x="416" y="432"/>
                      </a:lnTo>
                      <a:lnTo>
                        <a:pt x="416" y="432"/>
                      </a:lnTo>
                      <a:lnTo>
                        <a:pt x="454" y="404"/>
                      </a:lnTo>
                      <a:lnTo>
                        <a:pt x="492" y="380"/>
                      </a:lnTo>
                      <a:lnTo>
                        <a:pt x="532" y="358"/>
                      </a:lnTo>
                      <a:lnTo>
                        <a:pt x="572" y="338"/>
                      </a:lnTo>
                      <a:lnTo>
                        <a:pt x="572" y="338"/>
                      </a:lnTo>
                      <a:lnTo>
                        <a:pt x="586" y="332"/>
                      </a:lnTo>
                      <a:lnTo>
                        <a:pt x="730" y="366"/>
                      </a:lnTo>
                      <a:lnTo>
                        <a:pt x="732" y="356"/>
                      </a:lnTo>
                      <a:lnTo>
                        <a:pt x="608" y="320"/>
                      </a:lnTo>
                      <a:lnTo>
                        <a:pt x="608" y="320"/>
                      </a:lnTo>
                      <a:lnTo>
                        <a:pt x="666" y="288"/>
                      </a:lnTo>
                      <a:lnTo>
                        <a:pt x="744" y="306"/>
                      </a:lnTo>
                      <a:lnTo>
                        <a:pt x="746" y="296"/>
                      </a:lnTo>
                      <a:lnTo>
                        <a:pt x="682" y="278"/>
                      </a:lnTo>
                      <a:lnTo>
                        <a:pt x="682" y="278"/>
                      </a:lnTo>
                      <a:lnTo>
                        <a:pt x="716" y="254"/>
                      </a:lnTo>
                      <a:lnTo>
                        <a:pt x="748" y="228"/>
                      </a:lnTo>
                      <a:lnTo>
                        <a:pt x="750" y="226"/>
                      </a:lnTo>
                      <a:lnTo>
                        <a:pt x="748" y="224"/>
                      </a:lnTo>
                      <a:lnTo>
                        <a:pt x="748" y="224"/>
                      </a:lnTo>
                      <a:lnTo>
                        <a:pt x="744" y="214"/>
                      </a:lnTo>
                      <a:lnTo>
                        <a:pt x="738" y="206"/>
                      </a:lnTo>
                      <a:lnTo>
                        <a:pt x="736" y="208"/>
                      </a:lnTo>
                      <a:lnTo>
                        <a:pt x="736" y="208"/>
                      </a:lnTo>
                      <a:lnTo>
                        <a:pt x="696" y="222"/>
                      </a:lnTo>
                      <a:lnTo>
                        <a:pt x="658" y="240"/>
                      </a:lnTo>
                      <a:lnTo>
                        <a:pt x="674" y="174"/>
                      </a:lnTo>
                      <a:lnTo>
                        <a:pt x="664" y="170"/>
                      </a:lnTo>
                      <a:lnTo>
                        <a:pt x="642" y="248"/>
                      </a:lnTo>
                      <a:lnTo>
                        <a:pt x="642" y="248"/>
                      </a:lnTo>
                      <a:lnTo>
                        <a:pt x="614" y="266"/>
                      </a:lnTo>
                      <a:lnTo>
                        <a:pt x="584" y="284"/>
                      </a:lnTo>
                      <a:lnTo>
                        <a:pt x="618" y="154"/>
                      </a:lnTo>
                      <a:lnTo>
                        <a:pt x="606" y="152"/>
                      </a:lnTo>
                      <a:lnTo>
                        <a:pt x="562" y="298"/>
                      </a:lnTo>
                      <a:lnTo>
                        <a:pt x="562" y="298"/>
                      </a:lnTo>
                      <a:lnTo>
                        <a:pt x="552" y="306"/>
                      </a:lnTo>
                      <a:lnTo>
                        <a:pt x="552" y="306"/>
                      </a:lnTo>
                      <a:lnTo>
                        <a:pt x="516" y="330"/>
                      </a:lnTo>
                      <a:lnTo>
                        <a:pt x="478" y="354"/>
                      </a:lnTo>
                      <a:lnTo>
                        <a:pt x="438" y="376"/>
                      </a:lnTo>
                      <a:lnTo>
                        <a:pt x="398" y="394"/>
                      </a:lnTo>
                      <a:lnTo>
                        <a:pt x="398" y="394"/>
                      </a:lnTo>
                      <a:lnTo>
                        <a:pt x="392" y="348"/>
                      </a:lnTo>
                      <a:lnTo>
                        <a:pt x="392" y="302"/>
                      </a:lnTo>
                      <a:lnTo>
                        <a:pt x="392" y="258"/>
                      </a:lnTo>
                      <a:lnTo>
                        <a:pt x="394" y="212"/>
                      </a:lnTo>
                      <a:lnTo>
                        <a:pt x="394" y="212"/>
                      </a:lnTo>
                      <a:lnTo>
                        <a:pt x="396" y="198"/>
                      </a:lnTo>
                      <a:lnTo>
                        <a:pt x="498" y="90"/>
                      </a:lnTo>
                      <a:lnTo>
                        <a:pt x="490" y="82"/>
                      </a:lnTo>
                      <a:lnTo>
                        <a:pt x="398" y="172"/>
                      </a:lnTo>
                      <a:lnTo>
                        <a:pt x="398" y="172"/>
                      </a:lnTo>
                      <a:lnTo>
                        <a:pt x="398" y="106"/>
                      </a:lnTo>
                      <a:lnTo>
                        <a:pt x="452" y="48"/>
                      </a:lnTo>
                      <a:lnTo>
                        <a:pt x="446" y="42"/>
                      </a:lnTo>
                      <a:lnTo>
                        <a:pt x="398" y="88"/>
                      </a:lnTo>
                      <a:lnTo>
                        <a:pt x="398" y="88"/>
                      </a:lnTo>
                      <a:lnTo>
                        <a:pt x="394" y="46"/>
                      </a:lnTo>
                      <a:lnTo>
                        <a:pt x="388" y="4"/>
                      </a:lnTo>
                      <a:lnTo>
                        <a:pt x="388" y="0"/>
                      </a:lnTo>
                      <a:lnTo>
                        <a:pt x="384" y="0"/>
                      </a:lnTo>
                      <a:lnTo>
                        <a:pt x="368" y="0"/>
                      </a:lnTo>
                      <a:lnTo>
                        <a:pt x="364" y="0"/>
                      </a:lnTo>
                      <a:lnTo>
                        <a:pt x="364" y="4"/>
                      </a:lnTo>
                      <a:lnTo>
                        <a:pt x="364" y="4"/>
                      </a:lnTo>
                      <a:lnTo>
                        <a:pt x="356" y="46"/>
                      </a:lnTo>
                      <a:lnTo>
                        <a:pt x="354" y="88"/>
                      </a:lnTo>
                      <a:lnTo>
                        <a:pt x="304" y="42"/>
                      </a:lnTo>
                      <a:lnTo>
                        <a:pt x="296" y="48"/>
                      </a:lnTo>
                      <a:lnTo>
                        <a:pt x="352" y="108"/>
                      </a:lnTo>
                      <a:lnTo>
                        <a:pt x="352" y="108"/>
                      </a:lnTo>
                      <a:lnTo>
                        <a:pt x="354" y="140"/>
                      </a:lnTo>
                      <a:lnTo>
                        <a:pt x="354" y="174"/>
                      </a:lnTo>
                      <a:lnTo>
                        <a:pt x="258" y="82"/>
                      </a:lnTo>
                      <a:lnTo>
                        <a:pt x="250" y="90"/>
                      </a:lnTo>
                      <a:lnTo>
                        <a:pt x="356" y="200"/>
                      </a:lnTo>
                      <a:lnTo>
                        <a:pt x="356" y="200"/>
                      </a:lnTo>
                      <a:lnTo>
                        <a:pt x="358" y="214"/>
                      </a:lnTo>
                      <a:lnTo>
                        <a:pt x="358" y="214"/>
                      </a:lnTo>
                      <a:lnTo>
                        <a:pt x="360" y="258"/>
                      </a:lnTo>
                      <a:lnTo>
                        <a:pt x="362" y="302"/>
                      </a:lnTo>
                      <a:lnTo>
                        <a:pt x="360" y="346"/>
                      </a:lnTo>
                      <a:lnTo>
                        <a:pt x="356" y="392"/>
                      </a:lnTo>
                      <a:lnTo>
                        <a:pt x="356" y="392"/>
                      </a:lnTo>
                      <a:lnTo>
                        <a:pt x="314" y="374"/>
                      </a:lnTo>
                      <a:lnTo>
                        <a:pt x="274" y="352"/>
                      </a:lnTo>
                      <a:lnTo>
                        <a:pt x="236" y="328"/>
                      </a:lnTo>
                      <a:lnTo>
                        <a:pt x="198" y="304"/>
                      </a:lnTo>
                      <a:lnTo>
                        <a:pt x="198" y="304"/>
                      </a:lnTo>
                      <a:lnTo>
                        <a:pt x="186" y="294"/>
                      </a:lnTo>
                      <a:lnTo>
                        <a:pt x="144" y="152"/>
                      </a:lnTo>
                      <a:lnTo>
                        <a:pt x="132" y="154"/>
                      </a:lnTo>
                      <a:lnTo>
                        <a:pt x="164" y="282"/>
                      </a:lnTo>
                      <a:lnTo>
                        <a:pt x="164" y="282"/>
                      </a:lnTo>
                      <a:lnTo>
                        <a:pt x="106" y="246"/>
                      </a:lnTo>
                      <a:lnTo>
                        <a:pt x="84" y="170"/>
                      </a:lnTo>
                      <a:lnTo>
                        <a:pt x="74" y="174"/>
                      </a:lnTo>
                      <a:lnTo>
                        <a:pt x="90" y="238"/>
                      </a:lnTo>
                      <a:lnTo>
                        <a:pt x="90" y="238"/>
                      </a:lnTo>
                      <a:lnTo>
                        <a:pt x="54" y="220"/>
                      </a:lnTo>
                      <a:lnTo>
                        <a:pt x="14" y="206"/>
                      </a:lnTo>
                      <a:lnTo>
                        <a:pt x="12" y="204"/>
                      </a:lnTo>
                      <a:lnTo>
                        <a:pt x="10" y="208"/>
                      </a:lnTo>
                      <a:lnTo>
                        <a:pt x="10" y="208"/>
                      </a:lnTo>
                      <a:lnTo>
                        <a:pt x="2" y="222"/>
                      </a:lnTo>
                      <a:lnTo>
                        <a:pt x="2" y="222"/>
                      </a:lnTo>
                      <a:lnTo>
                        <a:pt x="0" y="224"/>
                      </a:lnTo>
                      <a:lnTo>
                        <a:pt x="2" y="226"/>
                      </a:lnTo>
                      <a:lnTo>
                        <a:pt x="2" y="226"/>
                      </a:lnTo>
                      <a:lnTo>
                        <a:pt x="36" y="254"/>
                      </a:lnTo>
                      <a:lnTo>
                        <a:pt x="70" y="278"/>
                      </a:lnTo>
                      <a:lnTo>
                        <a:pt x="4" y="296"/>
                      </a:lnTo>
                      <a:lnTo>
                        <a:pt x="6" y="306"/>
                      </a:lnTo>
                      <a:lnTo>
                        <a:pt x="86" y="288"/>
                      </a:lnTo>
                      <a:lnTo>
                        <a:pt x="86" y="288"/>
                      </a:lnTo>
                      <a:lnTo>
                        <a:pt x="114" y="304"/>
                      </a:lnTo>
                      <a:lnTo>
                        <a:pt x="144" y="318"/>
                      </a:lnTo>
                      <a:lnTo>
                        <a:pt x="16" y="356"/>
                      </a:lnTo>
                      <a:lnTo>
                        <a:pt x="20" y="366"/>
                      </a:lnTo>
                      <a:lnTo>
                        <a:pt x="168" y="330"/>
                      </a:lnTo>
                      <a:lnTo>
                        <a:pt x="168" y="330"/>
                      </a:lnTo>
                      <a:lnTo>
                        <a:pt x="180" y="336"/>
                      </a:lnTo>
                      <a:lnTo>
                        <a:pt x="180" y="336"/>
                      </a:lnTo>
                      <a:lnTo>
                        <a:pt x="220" y="356"/>
                      </a:lnTo>
                      <a:lnTo>
                        <a:pt x="258" y="376"/>
                      </a:lnTo>
                      <a:lnTo>
                        <a:pt x="296" y="400"/>
                      </a:lnTo>
                      <a:lnTo>
                        <a:pt x="334" y="426"/>
                      </a:lnTo>
                      <a:lnTo>
                        <a:pt x="334" y="426"/>
                      </a:lnTo>
                      <a:lnTo>
                        <a:pt x="296" y="454"/>
                      </a:lnTo>
                      <a:lnTo>
                        <a:pt x="258" y="478"/>
                      </a:lnTo>
                      <a:lnTo>
                        <a:pt x="218" y="498"/>
                      </a:lnTo>
                      <a:lnTo>
                        <a:pt x="178" y="520"/>
                      </a:lnTo>
                      <a:lnTo>
                        <a:pt x="178" y="520"/>
                      </a:lnTo>
                      <a:lnTo>
                        <a:pt x="164" y="526"/>
                      </a:lnTo>
                      <a:lnTo>
                        <a:pt x="20" y="490"/>
                      </a:lnTo>
                      <a:lnTo>
                        <a:pt x="16" y="502"/>
                      </a:lnTo>
                      <a:lnTo>
                        <a:pt x="142" y="538"/>
                      </a:lnTo>
                      <a:lnTo>
                        <a:pt x="142" y="538"/>
                      </a:lnTo>
                      <a:lnTo>
                        <a:pt x="112" y="554"/>
                      </a:lnTo>
                      <a:lnTo>
                        <a:pt x="82" y="570"/>
                      </a:lnTo>
                      <a:lnTo>
                        <a:pt x="6" y="552"/>
                      </a:lnTo>
                      <a:lnTo>
                        <a:pt x="4" y="560"/>
                      </a:lnTo>
                      <a:lnTo>
                        <a:pt x="68" y="580"/>
                      </a:lnTo>
                      <a:lnTo>
                        <a:pt x="68" y="580"/>
                      </a:lnTo>
                      <a:lnTo>
                        <a:pt x="34" y="602"/>
                      </a:lnTo>
                      <a:lnTo>
                        <a:pt x="2" y="628"/>
                      </a:lnTo>
                      <a:lnTo>
                        <a:pt x="0" y="630"/>
                      </a:lnTo>
                      <a:lnTo>
                        <a:pt x="6" y="644"/>
                      </a:lnTo>
                      <a:lnTo>
                        <a:pt x="8" y="648"/>
                      </a:lnTo>
                      <a:lnTo>
                        <a:pt x="8" y="648"/>
                      </a:lnTo>
                      <a:lnTo>
                        <a:pt x="10" y="650"/>
                      </a:lnTo>
                      <a:lnTo>
                        <a:pt x="14" y="650"/>
                      </a:lnTo>
                      <a:lnTo>
                        <a:pt x="14" y="650"/>
                      </a:lnTo>
                      <a:lnTo>
                        <a:pt x="54" y="636"/>
                      </a:lnTo>
                      <a:lnTo>
                        <a:pt x="92" y="618"/>
                      </a:lnTo>
                      <a:lnTo>
                        <a:pt x="74" y="684"/>
                      </a:lnTo>
                      <a:lnTo>
                        <a:pt x="84" y="686"/>
                      </a:lnTo>
                      <a:lnTo>
                        <a:pt x="108" y="608"/>
                      </a:lnTo>
                      <a:lnTo>
                        <a:pt x="108" y="608"/>
                      </a:lnTo>
                      <a:lnTo>
                        <a:pt x="136" y="592"/>
                      </a:lnTo>
                      <a:lnTo>
                        <a:pt x="164" y="574"/>
                      </a:lnTo>
                      <a:lnTo>
                        <a:pt x="132" y="702"/>
                      </a:lnTo>
                      <a:lnTo>
                        <a:pt x="144" y="706"/>
                      </a:lnTo>
                      <a:lnTo>
                        <a:pt x="186" y="558"/>
                      </a:lnTo>
                      <a:lnTo>
                        <a:pt x="186" y="558"/>
                      </a:lnTo>
                      <a:lnTo>
                        <a:pt x="196" y="552"/>
                      </a:lnTo>
                      <a:lnTo>
                        <a:pt x="196" y="552"/>
                      </a:lnTo>
                      <a:lnTo>
                        <a:pt x="234" y="526"/>
                      </a:lnTo>
                      <a:lnTo>
                        <a:pt x="272" y="504"/>
                      </a:lnTo>
                      <a:lnTo>
                        <a:pt x="310" y="482"/>
                      </a:lnTo>
                      <a:lnTo>
                        <a:pt x="352" y="464"/>
                      </a:lnTo>
                      <a:lnTo>
                        <a:pt x="352" y="464"/>
                      </a:lnTo>
                      <a:lnTo>
                        <a:pt x="356" y="508"/>
                      </a:lnTo>
                      <a:lnTo>
                        <a:pt x="358" y="554"/>
                      </a:lnTo>
                      <a:lnTo>
                        <a:pt x="356" y="600"/>
                      </a:lnTo>
                      <a:lnTo>
                        <a:pt x="354" y="644"/>
                      </a:lnTo>
                      <a:lnTo>
                        <a:pt x="354" y="644"/>
                      </a:lnTo>
                      <a:lnTo>
                        <a:pt x="354" y="660"/>
                      </a:lnTo>
                      <a:lnTo>
                        <a:pt x="250" y="768"/>
                      </a:lnTo>
                      <a:lnTo>
                        <a:pt x="258" y="776"/>
                      </a:lnTo>
                      <a:lnTo>
                        <a:pt x="352" y="686"/>
                      </a:lnTo>
                      <a:lnTo>
                        <a:pt x="352" y="686"/>
                      </a:lnTo>
                      <a:lnTo>
                        <a:pt x="352" y="718"/>
                      </a:lnTo>
                      <a:lnTo>
                        <a:pt x="352" y="752"/>
                      </a:lnTo>
                      <a:lnTo>
                        <a:pt x="296" y="808"/>
                      </a:lnTo>
                      <a:lnTo>
                        <a:pt x="304" y="816"/>
                      </a:lnTo>
                      <a:lnTo>
                        <a:pt x="352" y="770"/>
                      </a:lnTo>
                      <a:lnTo>
                        <a:pt x="352" y="770"/>
                      </a:lnTo>
                      <a:lnTo>
                        <a:pt x="354" y="812"/>
                      </a:lnTo>
                      <a:lnTo>
                        <a:pt x="362" y="852"/>
                      </a:lnTo>
                      <a:lnTo>
                        <a:pt x="362" y="856"/>
                      </a:lnTo>
                      <a:lnTo>
                        <a:pt x="366" y="856"/>
                      </a:lnTo>
                      <a:lnTo>
                        <a:pt x="382" y="856"/>
                      </a:lnTo>
                      <a:lnTo>
                        <a:pt x="386" y="856"/>
                      </a:lnTo>
                      <a:lnTo>
                        <a:pt x="386" y="852"/>
                      </a:lnTo>
                      <a:lnTo>
                        <a:pt x="386" y="852"/>
                      </a:lnTo>
                      <a:lnTo>
                        <a:pt x="394" y="810"/>
                      </a:lnTo>
                      <a:lnTo>
                        <a:pt x="396" y="768"/>
                      </a:lnTo>
                      <a:lnTo>
                        <a:pt x="446" y="816"/>
                      </a:lnTo>
                      <a:lnTo>
                        <a:pt x="452" y="808"/>
                      </a:lnTo>
                      <a:lnTo>
                        <a:pt x="396" y="750"/>
                      </a:lnTo>
                      <a:lnTo>
                        <a:pt x="396" y="750"/>
                      </a:lnTo>
                      <a:lnTo>
                        <a:pt x="396" y="716"/>
                      </a:lnTo>
                      <a:lnTo>
                        <a:pt x="394" y="682"/>
                      </a:lnTo>
                      <a:lnTo>
                        <a:pt x="490" y="776"/>
                      </a:lnTo>
                      <a:lnTo>
                        <a:pt x="498" y="768"/>
                      </a:lnTo>
                      <a:lnTo>
                        <a:pt x="392" y="656"/>
                      </a:lnTo>
                      <a:lnTo>
                        <a:pt x="392" y="656"/>
                      </a:lnTo>
                      <a:lnTo>
                        <a:pt x="392" y="644"/>
                      </a:lnTo>
                      <a:lnTo>
                        <a:pt x="392" y="644"/>
                      </a:lnTo>
                      <a:lnTo>
                        <a:pt x="390" y="600"/>
                      </a:lnTo>
                      <a:lnTo>
                        <a:pt x="388" y="556"/>
                      </a:lnTo>
                      <a:lnTo>
                        <a:pt x="388" y="510"/>
                      </a:lnTo>
                      <a:lnTo>
                        <a:pt x="394" y="466"/>
                      </a:lnTo>
                      <a:lnTo>
                        <a:pt x="394" y="466"/>
                      </a:lnTo>
                      <a:lnTo>
                        <a:pt x="436" y="484"/>
                      </a:lnTo>
                      <a:lnTo>
                        <a:pt x="476" y="506"/>
                      </a:lnTo>
                      <a:lnTo>
                        <a:pt x="514" y="530"/>
                      </a:lnTo>
                      <a:lnTo>
                        <a:pt x="552" y="554"/>
                      </a:lnTo>
                      <a:lnTo>
                        <a:pt x="552" y="554"/>
                      </a:lnTo>
                      <a:lnTo>
                        <a:pt x="564" y="562"/>
                      </a:lnTo>
                      <a:lnTo>
                        <a:pt x="606" y="706"/>
                      </a:lnTo>
                      <a:lnTo>
                        <a:pt x="618" y="702"/>
                      </a:lnTo>
                      <a:lnTo>
                        <a:pt x="586" y="576"/>
                      </a:lnTo>
                      <a:lnTo>
                        <a:pt x="586" y="576"/>
                      </a:lnTo>
                      <a:lnTo>
                        <a:pt x="614" y="594"/>
                      </a:lnTo>
                      <a:lnTo>
                        <a:pt x="642" y="610"/>
                      </a:lnTo>
                      <a:lnTo>
                        <a:pt x="664" y="686"/>
                      </a:lnTo>
                      <a:lnTo>
                        <a:pt x="674" y="684"/>
                      </a:lnTo>
                      <a:lnTo>
                        <a:pt x="658" y="620"/>
                      </a:lnTo>
                      <a:lnTo>
                        <a:pt x="658" y="620"/>
                      </a:lnTo>
                      <a:lnTo>
                        <a:pt x="696" y="636"/>
                      </a:lnTo>
                      <a:lnTo>
                        <a:pt x="734" y="652"/>
                      </a:lnTo>
                      <a:lnTo>
                        <a:pt x="738" y="652"/>
                      </a:lnTo>
                      <a:lnTo>
                        <a:pt x="746" y="638"/>
                      </a:lnTo>
                      <a:lnTo>
                        <a:pt x="746" y="636"/>
                      </a:lnTo>
                      <a:lnTo>
                        <a:pt x="750" y="632"/>
                      </a:lnTo>
                      <a:lnTo>
                        <a:pt x="746" y="630"/>
                      </a:lnTo>
                      <a:lnTo>
                        <a:pt x="746" y="630"/>
                      </a:lnTo>
                      <a:lnTo>
                        <a:pt x="714" y="604"/>
                      </a:lnTo>
                      <a:lnTo>
                        <a:pt x="680" y="580"/>
                      </a:lnTo>
                      <a:lnTo>
                        <a:pt x="680" y="580"/>
                      </a:lnTo>
                      <a:close/>
                    </a:path>
                  </a:pathLst>
                </a:custGeom>
                <a:solidFill>
                  <a:srgbClr val="FEFFFF">
                    <a:alpha val="76000"/>
                  </a:srgb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sp>
              <p:nvSpPr>
                <p:cNvPr id="30" name="Freeform 53"/>
                <p:cNvSpPr>
                  <a:spLocks noChangeAspect="1"/>
                </p:cNvSpPr>
                <p:nvPr/>
              </p:nvSpPr>
              <p:spPr bwMode="auto">
                <a:xfrm rot="20991253">
                  <a:off x="8713407" y="888239"/>
                  <a:ext cx="384613" cy="438971"/>
                </a:xfrm>
                <a:custGeom>
                  <a:avLst/>
                  <a:gdLst>
                    <a:gd name="T0" fmla="*/ 664 w 750"/>
                    <a:gd name="T1" fmla="*/ 570 h 856"/>
                    <a:gd name="T2" fmla="*/ 582 w 750"/>
                    <a:gd name="T3" fmla="*/ 526 h 856"/>
                    <a:gd name="T4" fmla="*/ 490 w 750"/>
                    <a:gd name="T5" fmla="*/ 480 h 856"/>
                    <a:gd name="T6" fmla="*/ 492 w 750"/>
                    <a:gd name="T7" fmla="*/ 380 h 856"/>
                    <a:gd name="T8" fmla="*/ 730 w 750"/>
                    <a:gd name="T9" fmla="*/ 366 h 856"/>
                    <a:gd name="T10" fmla="*/ 744 w 750"/>
                    <a:gd name="T11" fmla="*/ 306 h 856"/>
                    <a:gd name="T12" fmla="*/ 748 w 750"/>
                    <a:gd name="T13" fmla="*/ 228 h 856"/>
                    <a:gd name="T14" fmla="*/ 738 w 750"/>
                    <a:gd name="T15" fmla="*/ 206 h 856"/>
                    <a:gd name="T16" fmla="*/ 674 w 750"/>
                    <a:gd name="T17" fmla="*/ 174 h 856"/>
                    <a:gd name="T18" fmla="*/ 584 w 750"/>
                    <a:gd name="T19" fmla="*/ 284 h 856"/>
                    <a:gd name="T20" fmla="*/ 552 w 750"/>
                    <a:gd name="T21" fmla="*/ 306 h 856"/>
                    <a:gd name="T22" fmla="*/ 398 w 750"/>
                    <a:gd name="T23" fmla="*/ 394 h 856"/>
                    <a:gd name="T24" fmla="*/ 394 w 750"/>
                    <a:gd name="T25" fmla="*/ 212 h 856"/>
                    <a:gd name="T26" fmla="*/ 398 w 750"/>
                    <a:gd name="T27" fmla="*/ 172 h 856"/>
                    <a:gd name="T28" fmla="*/ 398 w 750"/>
                    <a:gd name="T29" fmla="*/ 88 h 856"/>
                    <a:gd name="T30" fmla="*/ 384 w 750"/>
                    <a:gd name="T31" fmla="*/ 0 h 856"/>
                    <a:gd name="T32" fmla="*/ 356 w 750"/>
                    <a:gd name="T33" fmla="*/ 46 h 856"/>
                    <a:gd name="T34" fmla="*/ 352 w 750"/>
                    <a:gd name="T35" fmla="*/ 108 h 856"/>
                    <a:gd name="T36" fmla="*/ 356 w 750"/>
                    <a:gd name="T37" fmla="*/ 200 h 856"/>
                    <a:gd name="T38" fmla="*/ 362 w 750"/>
                    <a:gd name="T39" fmla="*/ 302 h 856"/>
                    <a:gd name="T40" fmla="*/ 274 w 750"/>
                    <a:gd name="T41" fmla="*/ 352 h 856"/>
                    <a:gd name="T42" fmla="*/ 144 w 750"/>
                    <a:gd name="T43" fmla="*/ 152 h 856"/>
                    <a:gd name="T44" fmla="*/ 84 w 750"/>
                    <a:gd name="T45" fmla="*/ 170 h 856"/>
                    <a:gd name="T46" fmla="*/ 14 w 750"/>
                    <a:gd name="T47" fmla="*/ 206 h 856"/>
                    <a:gd name="T48" fmla="*/ 2 w 750"/>
                    <a:gd name="T49" fmla="*/ 222 h 856"/>
                    <a:gd name="T50" fmla="*/ 70 w 750"/>
                    <a:gd name="T51" fmla="*/ 278 h 856"/>
                    <a:gd name="T52" fmla="*/ 114 w 750"/>
                    <a:gd name="T53" fmla="*/ 304 h 856"/>
                    <a:gd name="T54" fmla="*/ 168 w 750"/>
                    <a:gd name="T55" fmla="*/ 330 h 856"/>
                    <a:gd name="T56" fmla="*/ 296 w 750"/>
                    <a:gd name="T57" fmla="*/ 400 h 856"/>
                    <a:gd name="T58" fmla="*/ 218 w 750"/>
                    <a:gd name="T59" fmla="*/ 498 h 856"/>
                    <a:gd name="T60" fmla="*/ 16 w 750"/>
                    <a:gd name="T61" fmla="*/ 502 h 856"/>
                    <a:gd name="T62" fmla="*/ 6 w 750"/>
                    <a:gd name="T63" fmla="*/ 552 h 856"/>
                    <a:gd name="T64" fmla="*/ 2 w 750"/>
                    <a:gd name="T65" fmla="*/ 628 h 856"/>
                    <a:gd name="T66" fmla="*/ 10 w 750"/>
                    <a:gd name="T67" fmla="*/ 650 h 856"/>
                    <a:gd name="T68" fmla="*/ 74 w 750"/>
                    <a:gd name="T69" fmla="*/ 684 h 856"/>
                    <a:gd name="T70" fmla="*/ 164 w 750"/>
                    <a:gd name="T71" fmla="*/ 574 h 856"/>
                    <a:gd name="T72" fmla="*/ 196 w 750"/>
                    <a:gd name="T73" fmla="*/ 552 h 856"/>
                    <a:gd name="T74" fmla="*/ 352 w 750"/>
                    <a:gd name="T75" fmla="*/ 464 h 856"/>
                    <a:gd name="T76" fmla="*/ 354 w 750"/>
                    <a:gd name="T77" fmla="*/ 644 h 856"/>
                    <a:gd name="T78" fmla="*/ 352 w 750"/>
                    <a:gd name="T79" fmla="*/ 686 h 856"/>
                    <a:gd name="T80" fmla="*/ 304 w 750"/>
                    <a:gd name="T81" fmla="*/ 816 h 856"/>
                    <a:gd name="T82" fmla="*/ 362 w 750"/>
                    <a:gd name="T83" fmla="*/ 856 h 856"/>
                    <a:gd name="T84" fmla="*/ 386 w 750"/>
                    <a:gd name="T85" fmla="*/ 852 h 856"/>
                    <a:gd name="T86" fmla="*/ 396 w 750"/>
                    <a:gd name="T87" fmla="*/ 750 h 856"/>
                    <a:gd name="T88" fmla="*/ 498 w 750"/>
                    <a:gd name="T89" fmla="*/ 768 h 856"/>
                    <a:gd name="T90" fmla="*/ 390 w 750"/>
                    <a:gd name="T91" fmla="*/ 600 h 856"/>
                    <a:gd name="T92" fmla="*/ 436 w 750"/>
                    <a:gd name="T93" fmla="*/ 484 h 856"/>
                    <a:gd name="T94" fmla="*/ 564 w 750"/>
                    <a:gd name="T95" fmla="*/ 562 h 856"/>
                    <a:gd name="T96" fmla="*/ 614 w 750"/>
                    <a:gd name="T97" fmla="*/ 594 h 856"/>
                    <a:gd name="T98" fmla="*/ 658 w 750"/>
                    <a:gd name="T99" fmla="*/ 620 h 856"/>
                    <a:gd name="T100" fmla="*/ 746 w 750"/>
                    <a:gd name="T101" fmla="*/ 636 h 856"/>
                    <a:gd name="T102" fmla="*/ 680 w 750"/>
                    <a:gd name="T103" fmla="*/ 58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50" h="856">
                      <a:moveTo>
                        <a:pt x="680" y="580"/>
                      </a:moveTo>
                      <a:lnTo>
                        <a:pt x="746" y="560"/>
                      </a:lnTo>
                      <a:lnTo>
                        <a:pt x="744" y="552"/>
                      </a:lnTo>
                      <a:lnTo>
                        <a:pt x="664" y="570"/>
                      </a:lnTo>
                      <a:lnTo>
                        <a:pt x="664" y="570"/>
                      </a:lnTo>
                      <a:lnTo>
                        <a:pt x="634" y="554"/>
                      </a:lnTo>
                      <a:lnTo>
                        <a:pt x="604" y="538"/>
                      </a:lnTo>
                      <a:lnTo>
                        <a:pt x="732" y="502"/>
                      </a:lnTo>
                      <a:lnTo>
                        <a:pt x="730" y="490"/>
                      </a:lnTo>
                      <a:lnTo>
                        <a:pt x="582" y="526"/>
                      </a:lnTo>
                      <a:lnTo>
                        <a:pt x="582" y="526"/>
                      </a:lnTo>
                      <a:lnTo>
                        <a:pt x="570" y="522"/>
                      </a:lnTo>
                      <a:lnTo>
                        <a:pt x="570" y="522"/>
                      </a:lnTo>
                      <a:lnTo>
                        <a:pt x="530" y="502"/>
                      </a:lnTo>
                      <a:lnTo>
                        <a:pt x="490" y="480"/>
                      </a:lnTo>
                      <a:lnTo>
                        <a:pt x="452" y="458"/>
                      </a:lnTo>
                      <a:lnTo>
                        <a:pt x="416" y="432"/>
                      </a:lnTo>
                      <a:lnTo>
                        <a:pt x="416" y="432"/>
                      </a:lnTo>
                      <a:lnTo>
                        <a:pt x="454" y="404"/>
                      </a:lnTo>
                      <a:lnTo>
                        <a:pt x="492" y="380"/>
                      </a:lnTo>
                      <a:lnTo>
                        <a:pt x="532" y="358"/>
                      </a:lnTo>
                      <a:lnTo>
                        <a:pt x="572" y="338"/>
                      </a:lnTo>
                      <a:lnTo>
                        <a:pt x="572" y="338"/>
                      </a:lnTo>
                      <a:lnTo>
                        <a:pt x="586" y="332"/>
                      </a:lnTo>
                      <a:lnTo>
                        <a:pt x="730" y="366"/>
                      </a:lnTo>
                      <a:lnTo>
                        <a:pt x="732" y="356"/>
                      </a:lnTo>
                      <a:lnTo>
                        <a:pt x="608" y="320"/>
                      </a:lnTo>
                      <a:lnTo>
                        <a:pt x="608" y="320"/>
                      </a:lnTo>
                      <a:lnTo>
                        <a:pt x="666" y="288"/>
                      </a:lnTo>
                      <a:lnTo>
                        <a:pt x="744" y="306"/>
                      </a:lnTo>
                      <a:lnTo>
                        <a:pt x="746" y="296"/>
                      </a:lnTo>
                      <a:lnTo>
                        <a:pt x="682" y="278"/>
                      </a:lnTo>
                      <a:lnTo>
                        <a:pt x="682" y="278"/>
                      </a:lnTo>
                      <a:lnTo>
                        <a:pt x="716" y="254"/>
                      </a:lnTo>
                      <a:lnTo>
                        <a:pt x="748" y="228"/>
                      </a:lnTo>
                      <a:lnTo>
                        <a:pt x="750" y="226"/>
                      </a:lnTo>
                      <a:lnTo>
                        <a:pt x="748" y="224"/>
                      </a:lnTo>
                      <a:lnTo>
                        <a:pt x="748" y="224"/>
                      </a:lnTo>
                      <a:lnTo>
                        <a:pt x="744" y="214"/>
                      </a:lnTo>
                      <a:lnTo>
                        <a:pt x="738" y="206"/>
                      </a:lnTo>
                      <a:lnTo>
                        <a:pt x="736" y="208"/>
                      </a:lnTo>
                      <a:lnTo>
                        <a:pt x="736" y="208"/>
                      </a:lnTo>
                      <a:lnTo>
                        <a:pt x="696" y="222"/>
                      </a:lnTo>
                      <a:lnTo>
                        <a:pt x="658" y="240"/>
                      </a:lnTo>
                      <a:lnTo>
                        <a:pt x="674" y="174"/>
                      </a:lnTo>
                      <a:lnTo>
                        <a:pt x="664" y="170"/>
                      </a:lnTo>
                      <a:lnTo>
                        <a:pt x="642" y="248"/>
                      </a:lnTo>
                      <a:lnTo>
                        <a:pt x="642" y="248"/>
                      </a:lnTo>
                      <a:lnTo>
                        <a:pt x="614" y="266"/>
                      </a:lnTo>
                      <a:lnTo>
                        <a:pt x="584" y="284"/>
                      </a:lnTo>
                      <a:lnTo>
                        <a:pt x="618" y="154"/>
                      </a:lnTo>
                      <a:lnTo>
                        <a:pt x="606" y="152"/>
                      </a:lnTo>
                      <a:lnTo>
                        <a:pt x="562" y="298"/>
                      </a:lnTo>
                      <a:lnTo>
                        <a:pt x="562" y="298"/>
                      </a:lnTo>
                      <a:lnTo>
                        <a:pt x="552" y="306"/>
                      </a:lnTo>
                      <a:lnTo>
                        <a:pt x="552" y="306"/>
                      </a:lnTo>
                      <a:lnTo>
                        <a:pt x="516" y="330"/>
                      </a:lnTo>
                      <a:lnTo>
                        <a:pt x="478" y="354"/>
                      </a:lnTo>
                      <a:lnTo>
                        <a:pt x="438" y="376"/>
                      </a:lnTo>
                      <a:lnTo>
                        <a:pt x="398" y="394"/>
                      </a:lnTo>
                      <a:lnTo>
                        <a:pt x="398" y="394"/>
                      </a:lnTo>
                      <a:lnTo>
                        <a:pt x="392" y="348"/>
                      </a:lnTo>
                      <a:lnTo>
                        <a:pt x="392" y="302"/>
                      </a:lnTo>
                      <a:lnTo>
                        <a:pt x="392" y="258"/>
                      </a:lnTo>
                      <a:lnTo>
                        <a:pt x="394" y="212"/>
                      </a:lnTo>
                      <a:lnTo>
                        <a:pt x="394" y="212"/>
                      </a:lnTo>
                      <a:lnTo>
                        <a:pt x="396" y="198"/>
                      </a:lnTo>
                      <a:lnTo>
                        <a:pt x="498" y="90"/>
                      </a:lnTo>
                      <a:lnTo>
                        <a:pt x="490" y="82"/>
                      </a:lnTo>
                      <a:lnTo>
                        <a:pt x="398" y="172"/>
                      </a:lnTo>
                      <a:lnTo>
                        <a:pt x="398" y="172"/>
                      </a:lnTo>
                      <a:lnTo>
                        <a:pt x="398" y="106"/>
                      </a:lnTo>
                      <a:lnTo>
                        <a:pt x="452" y="48"/>
                      </a:lnTo>
                      <a:lnTo>
                        <a:pt x="446" y="42"/>
                      </a:lnTo>
                      <a:lnTo>
                        <a:pt x="398" y="88"/>
                      </a:lnTo>
                      <a:lnTo>
                        <a:pt x="398" y="88"/>
                      </a:lnTo>
                      <a:lnTo>
                        <a:pt x="394" y="46"/>
                      </a:lnTo>
                      <a:lnTo>
                        <a:pt x="388" y="4"/>
                      </a:lnTo>
                      <a:lnTo>
                        <a:pt x="388" y="0"/>
                      </a:lnTo>
                      <a:lnTo>
                        <a:pt x="384" y="0"/>
                      </a:lnTo>
                      <a:lnTo>
                        <a:pt x="368" y="0"/>
                      </a:lnTo>
                      <a:lnTo>
                        <a:pt x="364" y="0"/>
                      </a:lnTo>
                      <a:lnTo>
                        <a:pt x="364" y="4"/>
                      </a:lnTo>
                      <a:lnTo>
                        <a:pt x="364" y="4"/>
                      </a:lnTo>
                      <a:lnTo>
                        <a:pt x="356" y="46"/>
                      </a:lnTo>
                      <a:lnTo>
                        <a:pt x="354" y="88"/>
                      </a:lnTo>
                      <a:lnTo>
                        <a:pt x="304" y="42"/>
                      </a:lnTo>
                      <a:lnTo>
                        <a:pt x="296" y="48"/>
                      </a:lnTo>
                      <a:lnTo>
                        <a:pt x="352" y="108"/>
                      </a:lnTo>
                      <a:lnTo>
                        <a:pt x="352" y="108"/>
                      </a:lnTo>
                      <a:lnTo>
                        <a:pt x="354" y="140"/>
                      </a:lnTo>
                      <a:lnTo>
                        <a:pt x="354" y="174"/>
                      </a:lnTo>
                      <a:lnTo>
                        <a:pt x="258" y="82"/>
                      </a:lnTo>
                      <a:lnTo>
                        <a:pt x="250" y="90"/>
                      </a:lnTo>
                      <a:lnTo>
                        <a:pt x="356" y="200"/>
                      </a:lnTo>
                      <a:lnTo>
                        <a:pt x="356" y="200"/>
                      </a:lnTo>
                      <a:lnTo>
                        <a:pt x="358" y="214"/>
                      </a:lnTo>
                      <a:lnTo>
                        <a:pt x="358" y="214"/>
                      </a:lnTo>
                      <a:lnTo>
                        <a:pt x="360" y="258"/>
                      </a:lnTo>
                      <a:lnTo>
                        <a:pt x="362" y="302"/>
                      </a:lnTo>
                      <a:lnTo>
                        <a:pt x="360" y="346"/>
                      </a:lnTo>
                      <a:lnTo>
                        <a:pt x="356" y="392"/>
                      </a:lnTo>
                      <a:lnTo>
                        <a:pt x="356" y="392"/>
                      </a:lnTo>
                      <a:lnTo>
                        <a:pt x="314" y="374"/>
                      </a:lnTo>
                      <a:lnTo>
                        <a:pt x="274" y="352"/>
                      </a:lnTo>
                      <a:lnTo>
                        <a:pt x="236" y="328"/>
                      </a:lnTo>
                      <a:lnTo>
                        <a:pt x="198" y="304"/>
                      </a:lnTo>
                      <a:lnTo>
                        <a:pt x="198" y="304"/>
                      </a:lnTo>
                      <a:lnTo>
                        <a:pt x="186" y="294"/>
                      </a:lnTo>
                      <a:lnTo>
                        <a:pt x="144" y="152"/>
                      </a:lnTo>
                      <a:lnTo>
                        <a:pt x="132" y="154"/>
                      </a:lnTo>
                      <a:lnTo>
                        <a:pt x="164" y="282"/>
                      </a:lnTo>
                      <a:lnTo>
                        <a:pt x="164" y="282"/>
                      </a:lnTo>
                      <a:lnTo>
                        <a:pt x="106" y="246"/>
                      </a:lnTo>
                      <a:lnTo>
                        <a:pt x="84" y="170"/>
                      </a:lnTo>
                      <a:lnTo>
                        <a:pt x="74" y="174"/>
                      </a:lnTo>
                      <a:lnTo>
                        <a:pt x="90" y="238"/>
                      </a:lnTo>
                      <a:lnTo>
                        <a:pt x="90" y="238"/>
                      </a:lnTo>
                      <a:lnTo>
                        <a:pt x="54" y="220"/>
                      </a:lnTo>
                      <a:lnTo>
                        <a:pt x="14" y="206"/>
                      </a:lnTo>
                      <a:lnTo>
                        <a:pt x="12" y="204"/>
                      </a:lnTo>
                      <a:lnTo>
                        <a:pt x="10" y="208"/>
                      </a:lnTo>
                      <a:lnTo>
                        <a:pt x="10" y="208"/>
                      </a:lnTo>
                      <a:lnTo>
                        <a:pt x="2" y="222"/>
                      </a:lnTo>
                      <a:lnTo>
                        <a:pt x="2" y="222"/>
                      </a:lnTo>
                      <a:lnTo>
                        <a:pt x="0" y="224"/>
                      </a:lnTo>
                      <a:lnTo>
                        <a:pt x="2" y="226"/>
                      </a:lnTo>
                      <a:lnTo>
                        <a:pt x="2" y="226"/>
                      </a:lnTo>
                      <a:lnTo>
                        <a:pt x="36" y="254"/>
                      </a:lnTo>
                      <a:lnTo>
                        <a:pt x="70" y="278"/>
                      </a:lnTo>
                      <a:lnTo>
                        <a:pt x="4" y="296"/>
                      </a:lnTo>
                      <a:lnTo>
                        <a:pt x="6" y="306"/>
                      </a:lnTo>
                      <a:lnTo>
                        <a:pt x="86" y="288"/>
                      </a:lnTo>
                      <a:lnTo>
                        <a:pt x="86" y="288"/>
                      </a:lnTo>
                      <a:lnTo>
                        <a:pt x="114" y="304"/>
                      </a:lnTo>
                      <a:lnTo>
                        <a:pt x="144" y="318"/>
                      </a:lnTo>
                      <a:lnTo>
                        <a:pt x="16" y="356"/>
                      </a:lnTo>
                      <a:lnTo>
                        <a:pt x="20" y="366"/>
                      </a:lnTo>
                      <a:lnTo>
                        <a:pt x="168" y="330"/>
                      </a:lnTo>
                      <a:lnTo>
                        <a:pt x="168" y="330"/>
                      </a:lnTo>
                      <a:lnTo>
                        <a:pt x="180" y="336"/>
                      </a:lnTo>
                      <a:lnTo>
                        <a:pt x="180" y="336"/>
                      </a:lnTo>
                      <a:lnTo>
                        <a:pt x="220" y="356"/>
                      </a:lnTo>
                      <a:lnTo>
                        <a:pt x="258" y="376"/>
                      </a:lnTo>
                      <a:lnTo>
                        <a:pt x="296" y="400"/>
                      </a:lnTo>
                      <a:lnTo>
                        <a:pt x="334" y="426"/>
                      </a:lnTo>
                      <a:lnTo>
                        <a:pt x="334" y="426"/>
                      </a:lnTo>
                      <a:lnTo>
                        <a:pt x="296" y="454"/>
                      </a:lnTo>
                      <a:lnTo>
                        <a:pt x="258" y="478"/>
                      </a:lnTo>
                      <a:lnTo>
                        <a:pt x="218" y="498"/>
                      </a:lnTo>
                      <a:lnTo>
                        <a:pt x="178" y="520"/>
                      </a:lnTo>
                      <a:lnTo>
                        <a:pt x="178" y="520"/>
                      </a:lnTo>
                      <a:lnTo>
                        <a:pt x="164" y="526"/>
                      </a:lnTo>
                      <a:lnTo>
                        <a:pt x="20" y="490"/>
                      </a:lnTo>
                      <a:lnTo>
                        <a:pt x="16" y="502"/>
                      </a:lnTo>
                      <a:lnTo>
                        <a:pt x="142" y="538"/>
                      </a:lnTo>
                      <a:lnTo>
                        <a:pt x="142" y="538"/>
                      </a:lnTo>
                      <a:lnTo>
                        <a:pt x="112" y="554"/>
                      </a:lnTo>
                      <a:lnTo>
                        <a:pt x="82" y="570"/>
                      </a:lnTo>
                      <a:lnTo>
                        <a:pt x="6" y="552"/>
                      </a:lnTo>
                      <a:lnTo>
                        <a:pt x="4" y="560"/>
                      </a:lnTo>
                      <a:lnTo>
                        <a:pt x="68" y="580"/>
                      </a:lnTo>
                      <a:lnTo>
                        <a:pt x="68" y="580"/>
                      </a:lnTo>
                      <a:lnTo>
                        <a:pt x="34" y="602"/>
                      </a:lnTo>
                      <a:lnTo>
                        <a:pt x="2" y="628"/>
                      </a:lnTo>
                      <a:lnTo>
                        <a:pt x="0" y="630"/>
                      </a:lnTo>
                      <a:lnTo>
                        <a:pt x="6" y="644"/>
                      </a:lnTo>
                      <a:lnTo>
                        <a:pt x="8" y="648"/>
                      </a:lnTo>
                      <a:lnTo>
                        <a:pt x="8" y="648"/>
                      </a:lnTo>
                      <a:lnTo>
                        <a:pt x="10" y="650"/>
                      </a:lnTo>
                      <a:lnTo>
                        <a:pt x="14" y="650"/>
                      </a:lnTo>
                      <a:lnTo>
                        <a:pt x="14" y="650"/>
                      </a:lnTo>
                      <a:lnTo>
                        <a:pt x="54" y="636"/>
                      </a:lnTo>
                      <a:lnTo>
                        <a:pt x="92" y="618"/>
                      </a:lnTo>
                      <a:lnTo>
                        <a:pt x="74" y="684"/>
                      </a:lnTo>
                      <a:lnTo>
                        <a:pt x="84" y="686"/>
                      </a:lnTo>
                      <a:lnTo>
                        <a:pt x="108" y="608"/>
                      </a:lnTo>
                      <a:lnTo>
                        <a:pt x="108" y="608"/>
                      </a:lnTo>
                      <a:lnTo>
                        <a:pt x="136" y="592"/>
                      </a:lnTo>
                      <a:lnTo>
                        <a:pt x="164" y="574"/>
                      </a:lnTo>
                      <a:lnTo>
                        <a:pt x="132" y="702"/>
                      </a:lnTo>
                      <a:lnTo>
                        <a:pt x="144" y="706"/>
                      </a:lnTo>
                      <a:lnTo>
                        <a:pt x="186" y="558"/>
                      </a:lnTo>
                      <a:lnTo>
                        <a:pt x="186" y="558"/>
                      </a:lnTo>
                      <a:lnTo>
                        <a:pt x="196" y="552"/>
                      </a:lnTo>
                      <a:lnTo>
                        <a:pt x="196" y="552"/>
                      </a:lnTo>
                      <a:lnTo>
                        <a:pt x="234" y="526"/>
                      </a:lnTo>
                      <a:lnTo>
                        <a:pt x="272" y="504"/>
                      </a:lnTo>
                      <a:lnTo>
                        <a:pt x="310" y="482"/>
                      </a:lnTo>
                      <a:lnTo>
                        <a:pt x="352" y="464"/>
                      </a:lnTo>
                      <a:lnTo>
                        <a:pt x="352" y="464"/>
                      </a:lnTo>
                      <a:lnTo>
                        <a:pt x="356" y="508"/>
                      </a:lnTo>
                      <a:lnTo>
                        <a:pt x="358" y="554"/>
                      </a:lnTo>
                      <a:lnTo>
                        <a:pt x="356" y="600"/>
                      </a:lnTo>
                      <a:lnTo>
                        <a:pt x="354" y="644"/>
                      </a:lnTo>
                      <a:lnTo>
                        <a:pt x="354" y="644"/>
                      </a:lnTo>
                      <a:lnTo>
                        <a:pt x="354" y="660"/>
                      </a:lnTo>
                      <a:lnTo>
                        <a:pt x="250" y="768"/>
                      </a:lnTo>
                      <a:lnTo>
                        <a:pt x="258" y="776"/>
                      </a:lnTo>
                      <a:lnTo>
                        <a:pt x="352" y="686"/>
                      </a:lnTo>
                      <a:lnTo>
                        <a:pt x="352" y="686"/>
                      </a:lnTo>
                      <a:lnTo>
                        <a:pt x="352" y="718"/>
                      </a:lnTo>
                      <a:lnTo>
                        <a:pt x="352" y="752"/>
                      </a:lnTo>
                      <a:lnTo>
                        <a:pt x="296" y="808"/>
                      </a:lnTo>
                      <a:lnTo>
                        <a:pt x="304" y="816"/>
                      </a:lnTo>
                      <a:lnTo>
                        <a:pt x="352" y="770"/>
                      </a:lnTo>
                      <a:lnTo>
                        <a:pt x="352" y="770"/>
                      </a:lnTo>
                      <a:lnTo>
                        <a:pt x="354" y="812"/>
                      </a:lnTo>
                      <a:lnTo>
                        <a:pt x="362" y="852"/>
                      </a:lnTo>
                      <a:lnTo>
                        <a:pt x="362" y="856"/>
                      </a:lnTo>
                      <a:lnTo>
                        <a:pt x="366" y="856"/>
                      </a:lnTo>
                      <a:lnTo>
                        <a:pt x="382" y="856"/>
                      </a:lnTo>
                      <a:lnTo>
                        <a:pt x="386" y="856"/>
                      </a:lnTo>
                      <a:lnTo>
                        <a:pt x="386" y="852"/>
                      </a:lnTo>
                      <a:lnTo>
                        <a:pt x="386" y="852"/>
                      </a:lnTo>
                      <a:lnTo>
                        <a:pt x="394" y="810"/>
                      </a:lnTo>
                      <a:lnTo>
                        <a:pt x="396" y="768"/>
                      </a:lnTo>
                      <a:lnTo>
                        <a:pt x="446" y="816"/>
                      </a:lnTo>
                      <a:lnTo>
                        <a:pt x="452" y="808"/>
                      </a:lnTo>
                      <a:lnTo>
                        <a:pt x="396" y="750"/>
                      </a:lnTo>
                      <a:lnTo>
                        <a:pt x="396" y="750"/>
                      </a:lnTo>
                      <a:lnTo>
                        <a:pt x="396" y="716"/>
                      </a:lnTo>
                      <a:lnTo>
                        <a:pt x="394" y="682"/>
                      </a:lnTo>
                      <a:lnTo>
                        <a:pt x="490" y="776"/>
                      </a:lnTo>
                      <a:lnTo>
                        <a:pt x="498" y="768"/>
                      </a:lnTo>
                      <a:lnTo>
                        <a:pt x="392" y="656"/>
                      </a:lnTo>
                      <a:lnTo>
                        <a:pt x="392" y="656"/>
                      </a:lnTo>
                      <a:lnTo>
                        <a:pt x="392" y="644"/>
                      </a:lnTo>
                      <a:lnTo>
                        <a:pt x="392" y="644"/>
                      </a:lnTo>
                      <a:lnTo>
                        <a:pt x="390" y="600"/>
                      </a:lnTo>
                      <a:lnTo>
                        <a:pt x="388" y="556"/>
                      </a:lnTo>
                      <a:lnTo>
                        <a:pt x="388" y="510"/>
                      </a:lnTo>
                      <a:lnTo>
                        <a:pt x="394" y="466"/>
                      </a:lnTo>
                      <a:lnTo>
                        <a:pt x="394" y="466"/>
                      </a:lnTo>
                      <a:lnTo>
                        <a:pt x="436" y="484"/>
                      </a:lnTo>
                      <a:lnTo>
                        <a:pt x="476" y="506"/>
                      </a:lnTo>
                      <a:lnTo>
                        <a:pt x="514" y="530"/>
                      </a:lnTo>
                      <a:lnTo>
                        <a:pt x="552" y="554"/>
                      </a:lnTo>
                      <a:lnTo>
                        <a:pt x="552" y="554"/>
                      </a:lnTo>
                      <a:lnTo>
                        <a:pt x="564" y="562"/>
                      </a:lnTo>
                      <a:lnTo>
                        <a:pt x="606" y="706"/>
                      </a:lnTo>
                      <a:lnTo>
                        <a:pt x="618" y="702"/>
                      </a:lnTo>
                      <a:lnTo>
                        <a:pt x="586" y="576"/>
                      </a:lnTo>
                      <a:lnTo>
                        <a:pt x="586" y="576"/>
                      </a:lnTo>
                      <a:lnTo>
                        <a:pt x="614" y="594"/>
                      </a:lnTo>
                      <a:lnTo>
                        <a:pt x="642" y="610"/>
                      </a:lnTo>
                      <a:lnTo>
                        <a:pt x="664" y="686"/>
                      </a:lnTo>
                      <a:lnTo>
                        <a:pt x="674" y="684"/>
                      </a:lnTo>
                      <a:lnTo>
                        <a:pt x="658" y="620"/>
                      </a:lnTo>
                      <a:lnTo>
                        <a:pt x="658" y="620"/>
                      </a:lnTo>
                      <a:lnTo>
                        <a:pt x="696" y="636"/>
                      </a:lnTo>
                      <a:lnTo>
                        <a:pt x="734" y="652"/>
                      </a:lnTo>
                      <a:lnTo>
                        <a:pt x="738" y="652"/>
                      </a:lnTo>
                      <a:lnTo>
                        <a:pt x="746" y="638"/>
                      </a:lnTo>
                      <a:lnTo>
                        <a:pt x="746" y="636"/>
                      </a:lnTo>
                      <a:lnTo>
                        <a:pt x="750" y="632"/>
                      </a:lnTo>
                      <a:lnTo>
                        <a:pt x="746" y="630"/>
                      </a:lnTo>
                      <a:lnTo>
                        <a:pt x="746" y="630"/>
                      </a:lnTo>
                      <a:lnTo>
                        <a:pt x="714" y="604"/>
                      </a:lnTo>
                      <a:lnTo>
                        <a:pt x="680" y="580"/>
                      </a:lnTo>
                      <a:lnTo>
                        <a:pt x="680" y="580"/>
                      </a:lnTo>
                      <a:close/>
                    </a:path>
                  </a:pathLst>
                </a:custGeom>
                <a:solidFill>
                  <a:srgbClr val="FEFFFF">
                    <a:alpha val="76000"/>
                  </a:srgb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226" name="Group 56"/>
              <p:cNvGrpSpPr/>
              <p:nvPr/>
            </p:nvGrpSpPr>
            <p:grpSpPr>
              <a:xfrm>
                <a:off x="7564131" y="154734"/>
                <a:ext cx="1470366" cy="5948886"/>
                <a:chOff x="7564131" y="154734"/>
                <a:chExt cx="1470366" cy="5948886"/>
              </a:xfrm>
            </p:grpSpPr>
            <p:sp>
              <p:nvSpPr>
                <p:cNvPr id="227" name="Freeform 69"/>
                <p:cNvSpPr>
                  <a:spLocks noChangeAspect="1" noEditPoints="1"/>
                </p:cNvSpPr>
                <p:nvPr/>
              </p:nvSpPr>
              <p:spPr bwMode="auto">
                <a:xfrm rot="474405">
                  <a:off x="8001987" y="4921668"/>
                  <a:ext cx="1032510" cy="1181952"/>
                </a:xfrm>
                <a:custGeom>
                  <a:avLst/>
                  <a:gdLst>
                    <a:gd name="T0" fmla="*/ 658 w 760"/>
                    <a:gd name="T1" fmla="*/ 586 h 870"/>
                    <a:gd name="T2" fmla="*/ 728 w 760"/>
                    <a:gd name="T3" fmla="*/ 526 h 870"/>
                    <a:gd name="T4" fmla="*/ 560 w 760"/>
                    <a:gd name="T5" fmla="*/ 466 h 870"/>
                    <a:gd name="T6" fmla="*/ 502 w 760"/>
                    <a:gd name="T7" fmla="*/ 436 h 870"/>
                    <a:gd name="T8" fmla="*/ 560 w 760"/>
                    <a:gd name="T9" fmla="*/ 406 h 870"/>
                    <a:gd name="T10" fmla="*/ 728 w 760"/>
                    <a:gd name="T11" fmla="*/ 346 h 870"/>
                    <a:gd name="T12" fmla="*/ 662 w 760"/>
                    <a:gd name="T13" fmla="*/ 286 h 870"/>
                    <a:gd name="T14" fmla="*/ 688 w 760"/>
                    <a:gd name="T15" fmla="*/ 272 h 870"/>
                    <a:gd name="T16" fmla="*/ 674 w 760"/>
                    <a:gd name="T17" fmla="*/ 256 h 870"/>
                    <a:gd name="T18" fmla="*/ 648 w 760"/>
                    <a:gd name="T19" fmla="*/ 270 h 870"/>
                    <a:gd name="T20" fmla="*/ 632 w 760"/>
                    <a:gd name="T21" fmla="*/ 178 h 870"/>
                    <a:gd name="T22" fmla="*/ 496 w 760"/>
                    <a:gd name="T23" fmla="*/ 296 h 870"/>
                    <a:gd name="T24" fmla="*/ 442 w 760"/>
                    <a:gd name="T25" fmla="*/ 336 h 870"/>
                    <a:gd name="T26" fmla="*/ 444 w 760"/>
                    <a:gd name="T27" fmla="*/ 266 h 870"/>
                    <a:gd name="T28" fmla="*/ 476 w 760"/>
                    <a:gd name="T29" fmla="*/ 90 h 870"/>
                    <a:gd name="T30" fmla="*/ 392 w 760"/>
                    <a:gd name="T31" fmla="*/ 116 h 870"/>
                    <a:gd name="T32" fmla="*/ 392 w 760"/>
                    <a:gd name="T33" fmla="*/ 86 h 870"/>
                    <a:gd name="T34" fmla="*/ 372 w 760"/>
                    <a:gd name="T35" fmla="*/ 90 h 870"/>
                    <a:gd name="T36" fmla="*/ 372 w 760"/>
                    <a:gd name="T37" fmla="*/ 120 h 870"/>
                    <a:gd name="T38" fmla="*/ 282 w 760"/>
                    <a:gd name="T39" fmla="*/ 90 h 870"/>
                    <a:gd name="T40" fmla="*/ 316 w 760"/>
                    <a:gd name="T41" fmla="*/ 266 h 870"/>
                    <a:gd name="T42" fmla="*/ 322 w 760"/>
                    <a:gd name="T43" fmla="*/ 336 h 870"/>
                    <a:gd name="T44" fmla="*/ 264 w 760"/>
                    <a:gd name="T45" fmla="*/ 296 h 870"/>
                    <a:gd name="T46" fmla="*/ 128 w 760"/>
                    <a:gd name="T47" fmla="*/ 178 h 870"/>
                    <a:gd name="T48" fmla="*/ 110 w 760"/>
                    <a:gd name="T49" fmla="*/ 266 h 870"/>
                    <a:gd name="T50" fmla="*/ 84 w 760"/>
                    <a:gd name="T51" fmla="*/ 252 h 870"/>
                    <a:gd name="T52" fmla="*/ 76 w 760"/>
                    <a:gd name="T53" fmla="*/ 270 h 870"/>
                    <a:gd name="T54" fmla="*/ 102 w 760"/>
                    <a:gd name="T55" fmla="*/ 286 h 870"/>
                    <a:gd name="T56" fmla="*/ 30 w 760"/>
                    <a:gd name="T57" fmla="*/ 346 h 870"/>
                    <a:gd name="T58" fmla="*/ 200 w 760"/>
                    <a:gd name="T59" fmla="*/ 406 h 870"/>
                    <a:gd name="T60" fmla="*/ 262 w 760"/>
                    <a:gd name="T61" fmla="*/ 436 h 870"/>
                    <a:gd name="T62" fmla="*/ 200 w 760"/>
                    <a:gd name="T63" fmla="*/ 466 h 870"/>
                    <a:gd name="T64" fmla="*/ 30 w 760"/>
                    <a:gd name="T65" fmla="*/ 526 h 870"/>
                    <a:gd name="T66" fmla="*/ 98 w 760"/>
                    <a:gd name="T67" fmla="*/ 586 h 870"/>
                    <a:gd name="T68" fmla="*/ 72 w 760"/>
                    <a:gd name="T69" fmla="*/ 600 h 870"/>
                    <a:gd name="T70" fmla="*/ 84 w 760"/>
                    <a:gd name="T71" fmla="*/ 616 h 870"/>
                    <a:gd name="T72" fmla="*/ 110 w 760"/>
                    <a:gd name="T73" fmla="*/ 602 h 870"/>
                    <a:gd name="T74" fmla="*/ 128 w 760"/>
                    <a:gd name="T75" fmla="*/ 694 h 870"/>
                    <a:gd name="T76" fmla="*/ 264 w 760"/>
                    <a:gd name="T77" fmla="*/ 576 h 870"/>
                    <a:gd name="T78" fmla="*/ 322 w 760"/>
                    <a:gd name="T79" fmla="*/ 536 h 870"/>
                    <a:gd name="T80" fmla="*/ 316 w 760"/>
                    <a:gd name="T81" fmla="*/ 606 h 870"/>
                    <a:gd name="T82" fmla="*/ 282 w 760"/>
                    <a:gd name="T83" fmla="*/ 782 h 870"/>
                    <a:gd name="T84" fmla="*/ 368 w 760"/>
                    <a:gd name="T85" fmla="*/ 754 h 870"/>
                    <a:gd name="T86" fmla="*/ 368 w 760"/>
                    <a:gd name="T87" fmla="*/ 784 h 870"/>
                    <a:gd name="T88" fmla="*/ 388 w 760"/>
                    <a:gd name="T89" fmla="*/ 780 h 870"/>
                    <a:gd name="T90" fmla="*/ 388 w 760"/>
                    <a:gd name="T91" fmla="*/ 752 h 870"/>
                    <a:gd name="T92" fmla="*/ 476 w 760"/>
                    <a:gd name="T93" fmla="*/ 782 h 870"/>
                    <a:gd name="T94" fmla="*/ 444 w 760"/>
                    <a:gd name="T95" fmla="*/ 606 h 870"/>
                    <a:gd name="T96" fmla="*/ 442 w 760"/>
                    <a:gd name="T97" fmla="*/ 536 h 870"/>
                    <a:gd name="T98" fmla="*/ 496 w 760"/>
                    <a:gd name="T99" fmla="*/ 576 h 870"/>
                    <a:gd name="T100" fmla="*/ 632 w 760"/>
                    <a:gd name="T101" fmla="*/ 694 h 870"/>
                    <a:gd name="T102" fmla="*/ 650 w 760"/>
                    <a:gd name="T103" fmla="*/ 606 h 870"/>
                    <a:gd name="T104" fmla="*/ 676 w 760"/>
                    <a:gd name="T105" fmla="*/ 620 h 870"/>
                    <a:gd name="T106" fmla="*/ 682 w 760"/>
                    <a:gd name="T107" fmla="*/ 602 h 870"/>
                    <a:gd name="T108" fmla="*/ 346 w 760"/>
                    <a:gd name="T109" fmla="*/ 496 h 870"/>
                    <a:gd name="T110" fmla="*/ 418 w 760"/>
                    <a:gd name="T111" fmla="*/ 376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60" h="870">
                      <a:moveTo>
                        <a:pt x="756" y="580"/>
                      </a:moveTo>
                      <a:lnTo>
                        <a:pt x="752" y="564"/>
                      </a:lnTo>
                      <a:lnTo>
                        <a:pt x="658" y="586"/>
                      </a:lnTo>
                      <a:lnTo>
                        <a:pt x="634" y="572"/>
                      </a:lnTo>
                      <a:lnTo>
                        <a:pt x="734" y="542"/>
                      </a:lnTo>
                      <a:lnTo>
                        <a:pt x="728" y="526"/>
                      </a:lnTo>
                      <a:lnTo>
                        <a:pt x="606" y="556"/>
                      </a:lnTo>
                      <a:lnTo>
                        <a:pt x="490" y="486"/>
                      </a:lnTo>
                      <a:lnTo>
                        <a:pt x="560" y="466"/>
                      </a:lnTo>
                      <a:lnTo>
                        <a:pt x="552" y="442"/>
                      </a:lnTo>
                      <a:lnTo>
                        <a:pt x="490" y="456"/>
                      </a:lnTo>
                      <a:lnTo>
                        <a:pt x="502" y="436"/>
                      </a:lnTo>
                      <a:lnTo>
                        <a:pt x="490" y="414"/>
                      </a:lnTo>
                      <a:lnTo>
                        <a:pt x="552" y="430"/>
                      </a:lnTo>
                      <a:lnTo>
                        <a:pt x="560" y="406"/>
                      </a:lnTo>
                      <a:lnTo>
                        <a:pt x="496" y="388"/>
                      </a:lnTo>
                      <a:lnTo>
                        <a:pt x="610" y="318"/>
                      </a:lnTo>
                      <a:lnTo>
                        <a:pt x="728" y="346"/>
                      </a:lnTo>
                      <a:lnTo>
                        <a:pt x="734" y="328"/>
                      </a:lnTo>
                      <a:lnTo>
                        <a:pt x="638" y="302"/>
                      </a:lnTo>
                      <a:lnTo>
                        <a:pt x="662" y="286"/>
                      </a:lnTo>
                      <a:lnTo>
                        <a:pt x="752" y="308"/>
                      </a:lnTo>
                      <a:lnTo>
                        <a:pt x="756" y="292"/>
                      </a:lnTo>
                      <a:lnTo>
                        <a:pt x="688" y="272"/>
                      </a:lnTo>
                      <a:lnTo>
                        <a:pt x="760" y="228"/>
                      </a:lnTo>
                      <a:lnTo>
                        <a:pt x="752" y="214"/>
                      </a:lnTo>
                      <a:lnTo>
                        <a:pt x="674" y="256"/>
                      </a:lnTo>
                      <a:lnTo>
                        <a:pt x="694" y="182"/>
                      </a:lnTo>
                      <a:lnTo>
                        <a:pt x="676" y="176"/>
                      </a:lnTo>
                      <a:lnTo>
                        <a:pt x="648" y="270"/>
                      </a:lnTo>
                      <a:lnTo>
                        <a:pt x="624" y="284"/>
                      </a:lnTo>
                      <a:lnTo>
                        <a:pt x="650" y="184"/>
                      </a:lnTo>
                      <a:lnTo>
                        <a:pt x="632" y="178"/>
                      </a:lnTo>
                      <a:lnTo>
                        <a:pt x="596" y="300"/>
                      </a:lnTo>
                      <a:lnTo>
                        <a:pt x="478" y="364"/>
                      </a:lnTo>
                      <a:lnTo>
                        <a:pt x="496" y="296"/>
                      </a:lnTo>
                      <a:lnTo>
                        <a:pt x="470" y="288"/>
                      </a:lnTo>
                      <a:lnTo>
                        <a:pt x="452" y="354"/>
                      </a:lnTo>
                      <a:lnTo>
                        <a:pt x="442" y="336"/>
                      </a:lnTo>
                      <a:lnTo>
                        <a:pt x="414" y="336"/>
                      </a:lnTo>
                      <a:lnTo>
                        <a:pt x="462" y="286"/>
                      </a:lnTo>
                      <a:lnTo>
                        <a:pt x="444" y="266"/>
                      </a:lnTo>
                      <a:lnTo>
                        <a:pt x="396" y="312"/>
                      </a:lnTo>
                      <a:lnTo>
                        <a:pt x="392" y="176"/>
                      </a:lnTo>
                      <a:lnTo>
                        <a:pt x="476" y="90"/>
                      </a:lnTo>
                      <a:lnTo>
                        <a:pt x="464" y="76"/>
                      </a:lnTo>
                      <a:lnTo>
                        <a:pt x="392" y="146"/>
                      </a:lnTo>
                      <a:lnTo>
                        <a:pt x="392" y="116"/>
                      </a:lnTo>
                      <a:lnTo>
                        <a:pt x="456" y="50"/>
                      </a:lnTo>
                      <a:lnTo>
                        <a:pt x="444" y="38"/>
                      </a:lnTo>
                      <a:lnTo>
                        <a:pt x="392" y="86"/>
                      </a:lnTo>
                      <a:lnTo>
                        <a:pt x="390" y="0"/>
                      </a:lnTo>
                      <a:lnTo>
                        <a:pt x="374" y="0"/>
                      </a:lnTo>
                      <a:lnTo>
                        <a:pt x="372" y="90"/>
                      </a:lnTo>
                      <a:lnTo>
                        <a:pt x="316" y="36"/>
                      </a:lnTo>
                      <a:lnTo>
                        <a:pt x="304" y="50"/>
                      </a:lnTo>
                      <a:lnTo>
                        <a:pt x="372" y="120"/>
                      </a:lnTo>
                      <a:lnTo>
                        <a:pt x="370" y="148"/>
                      </a:lnTo>
                      <a:lnTo>
                        <a:pt x="296" y="76"/>
                      </a:lnTo>
                      <a:lnTo>
                        <a:pt x="282" y="90"/>
                      </a:lnTo>
                      <a:lnTo>
                        <a:pt x="370" y="180"/>
                      </a:lnTo>
                      <a:lnTo>
                        <a:pt x="368" y="316"/>
                      </a:lnTo>
                      <a:lnTo>
                        <a:pt x="316" y="266"/>
                      </a:lnTo>
                      <a:lnTo>
                        <a:pt x="298" y="286"/>
                      </a:lnTo>
                      <a:lnTo>
                        <a:pt x="344" y="336"/>
                      </a:lnTo>
                      <a:lnTo>
                        <a:pt x="322" y="336"/>
                      </a:lnTo>
                      <a:lnTo>
                        <a:pt x="308" y="358"/>
                      </a:lnTo>
                      <a:lnTo>
                        <a:pt x="288" y="290"/>
                      </a:lnTo>
                      <a:lnTo>
                        <a:pt x="264" y="296"/>
                      </a:lnTo>
                      <a:lnTo>
                        <a:pt x="280" y="360"/>
                      </a:lnTo>
                      <a:lnTo>
                        <a:pt x="162" y="294"/>
                      </a:lnTo>
                      <a:lnTo>
                        <a:pt x="128" y="178"/>
                      </a:lnTo>
                      <a:lnTo>
                        <a:pt x="110" y="184"/>
                      </a:lnTo>
                      <a:lnTo>
                        <a:pt x="134" y="280"/>
                      </a:lnTo>
                      <a:lnTo>
                        <a:pt x="110" y="266"/>
                      </a:lnTo>
                      <a:lnTo>
                        <a:pt x="84" y="176"/>
                      </a:lnTo>
                      <a:lnTo>
                        <a:pt x="66" y="182"/>
                      </a:lnTo>
                      <a:lnTo>
                        <a:pt x="84" y="252"/>
                      </a:lnTo>
                      <a:lnTo>
                        <a:pt x="10" y="210"/>
                      </a:lnTo>
                      <a:lnTo>
                        <a:pt x="2" y="224"/>
                      </a:lnTo>
                      <a:lnTo>
                        <a:pt x="76" y="270"/>
                      </a:lnTo>
                      <a:lnTo>
                        <a:pt x="2" y="292"/>
                      </a:lnTo>
                      <a:lnTo>
                        <a:pt x="8" y="308"/>
                      </a:lnTo>
                      <a:lnTo>
                        <a:pt x="102" y="286"/>
                      </a:lnTo>
                      <a:lnTo>
                        <a:pt x="126" y="300"/>
                      </a:lnTo>
                      <a:lnTo>
                        <a:pt x="26" y="328"/>
                      </a:lnTo>
                      <a:lnTo>
                        <a:pt x="30" y="346"/>
                      </a:lnTo>
                      <a:lnTo>
                        <a:pt x="154" y="316"/>
                      </a:lnTo>
                      <a:lnTo>
                        <a:pt x="270" y="386"/>
                      </a:lnTo>
                      <a:lnTo>
                        <a:pt x="200" y="406"/>
                      </a:lnTo>
                      <a:lnTo>
                        <a:pt x="206" y="430"/>
                      </a:lnTo>
                      <a:lnTo>
                        <a:pt x="276" y="414"/>
                      </a:lnTo>
                      <a:lnTo>
                        <a:pt x="262" y="436"/>
                      </a:lnTo>
                      <a:lnTo>
                        <a:pt x="276" y="458"/>
                      </a:lnTo>
                      <a:lnTo>
                        <a:pt x="206" y="442"/>
                      </a:lnTo>
                      <a:lnTo>
                        <a:pt x="200" y="466"/>
                      </a:lnTo>
                      <a:lnTo>
                        <a:pt x="264" y="484"/>
                      </a:lnTo>
                      <a:lnTo>
                        <a:pt x="148" y="554"/>
                      </a:lnTo>
                      <a:lnTo>
                        <a:pt x="30" y="526"/>
                      </a:lnTo>
                      <a:lnTo>
                        <a:pt x="26" y="542"/>
                      </a:lnTo>
                      <a:lnTo>
                        <a:pt x="122" y="570"/>
                      </a:lnTo>
                      <a:lnTo>
                        <a:pt x="98" y="586"/>
                      </a:lnTo>
                      <a:lnTo>
                        <a:pt x="8" y="562"/>
                      </a:lnTo>
                      <a:lnTo>
                        <a:pt x="2" y="580"/>
                      </a:lnTo>
                      <a:lnTo>
                        <a:pt x="72" y="600"/>
                      </a:lnTo>
                      <a:lnTo>
                        <a:pt x="0" y="644"/>
                      </a:lnTo>
                      <a:lnTo>
                        <a:pt x="8" y="658"/>
                      </a:lnTo>
                      <a:lnTo>
                        <a:pt x="84" y="616"/>
                      </a:lnTo>
                      <a:lnTo>
                        <a:pt x="66" y="690"/>
                      </a:lnTo>
                      <a:lnTo>
                        <a:pt x="84" y="694"/>
                      </a:lnTo>
                      <a:lnTo>
                        <a:pt x="110" y="602"/>
                      </a:lnTo>
                      <a:lnTo>
                        <a:pt x="136" y="588"/>
                      </a:lnTo>
                      <a:lnTo>
                        <a:pt x="110" y="688"/>
                      </a:lnTo>
                      <a:lnTo>
                        <a:pt x="128" y="694"/>
                      </a:lnTo>
                      <a:lnTo>
                        <a:pt x="164" y="572"/>
                      </a:lnTo>
                      <a:lnTo>
                        <a:pt x="282" y="506"/>
                      </a:lnTo>
                      <a:lnTo>
                        <a:pt x="264" y="576"/>
                      </a:lnTo>
                      <a:lnTo>
                        <a:pt x="288" y="582"/>
                      </a:lnTo>
                      <a:lnTo>
                        <a:pt x="308" y="514"/>
                      </a:lnTo>
                      <a:lnTo>
                        <a:pt x="322" y="536"/>
                      </a:lnTo>
                      <a:lnTo>
                        <a:pt x="344" y="536"/>
                      </a:lnTo>
                      <a:lnTo>
                        <a:pt x="298" y="586"/>
                      </a:lnTo>
                      <a:lnTo>
                        <a:pt x="316" y="606"/>
                      </a:lnTo>
                      <a:lnTo>
                        <a:pt x="364" y="560"/>
                      </a:lnTo>
                      <a:lnTo>
                        <a:pt x="366" y="694"/>
                      </a:lnTo>
                      <a:lnTo>
                        <a:pt x="282" y="782"/>
                      </a:lnTo>
                      <a:lnTo>
                        <a:pt x="296" y="796"/>
                      </a:lnTo>
                      <a:lnTo>
                        <a:pt x="368" y="726"/>
                      </a:lnTo>
                      <a:lnTo>
                        <a:pt x="368" y="754"/>
                      </a:lnTo>
                      <a:lnTo>
                        <a:pt x="304" y="822"/>
                      </a:lnTo>
                      <a:lnTo>
                        <a:pt x="316" y="834"/>
                      </a:lnTo>
                      <a:lnTo>
                        <a:pt x="368" y="784"/>
                      </a:lnTo>
                      <a:lnTo>
                        <a:pt x="370" y="870"/>
                      </a:lnTo>
                      <a:lnTo>
                        <a:pt x="386" y="870"/>
                      </a:lnTo>
                      <a:lnTo>
                        <a:pt x="388" y="780"/>
                      </a:lnTo>
                      <a:lnTo>
                        <a:pt x="444" y="834"/>
                      </a:lnTo>
                      <a:lnTo>
                        <a:pt x="456" y="822"/>
                      </a:lnTo>
                      <a:lnTo>
                        <a:pt x="388" y="752"/>
                      </a:lnTo>
                      <a:lnTo>
                        <a:pt x="388" y="724"/>
                      </a:lnTo>
                      <a:lnTo>
                        <a:pt x="464" y="796"/>
                      </a:lnTo>
                      <a:lnTo>
                        <a:pt x="476" y="782"/>
                      </a:lnTo>
                      <a:lnTo>
                        <a:pt x="390" y="692"/>
                      </a:lnTo>
                      <a:lnTo>
                        <a:pt x="392" y="556"/>
                      </a:lnTo>
                      <a:lnTo>
                        <a:pt x="444" y="606"/>
                      </a:lnTo>
                      <a:lnTo>
                        <a:pt x="462" y="586"/>
                      </a:lnTo>
                      <a:lnTo>
                        <a:pt x="414" y="536"/>
                      </a:lnTo>
                      <a:lnTo>
                        <a:pt x="442" y="536"/>
                      </a:lnTo>
                      <a:lnTo>
                        <a:pt x="452" y="518"/>
                      </a:lnTo>
                      <a:lnTo>
                        <a:pt x="470" y="582"/>
                      </a:lnTo>
                      <a:lnTo>
                        <a:pt x="496" y="576"/>
                      </a:lnTo>
                      <a:lnTo>
                        <a:pt x="480" y="512"/>
                      </a:lnTo>
                      <a:lnTo>
                        <a:pt x="598" y="576"/>
                      </a:lnTo>
                      <a:lnTo>
                        <a:pt x="632" y="694"/>
                      </a:lnTo>
                      <a:lnTo>
                        <a:pt x="650" y="688"/>
                      </a:lnTo>
                      <a:lnTo>
                        <a:pt x="626" y="592"/>
                      </a:lnTo>
                      <a:lnTo>
                        <a:pt x="650" y="606"/>
                      </a:lnTo>
                      <a:lnTo>
                        <a:pt x="676" y="694"/>
                      </a:lnTo>
                      <a:lnTo>
                        <a:pt x="694" y="690"/>
                      </a:lnTo>
                      <a:lnTo>
                        <a:pt x="676" y="620"/>
                      </a:lnTo>
                      <a:lnTo>
                        <a:pt x="750" y="660"/>
                      </a:lnTo>
                      <a:lnTo>
                        <a:pt x="758" y="648"/>
                      </a:lnTo>
                      <a:lnTo>
                        <a:pt x="682" y="602"/>
                      </a:lnTo>
                      <a:lnTo>
                        <a:pt x="756" y="580"/>
                      </a:lnTo>
                      <a:close/>
                      <a:moveTo>
                        <a:pt x="418" y="496"/>
                      </a:moveTo>
                      <a:lnTo>
                        <a:pt x="346" y="496"/>
                      </a:lnTo>
                      <a:lnTo>
                        <a:pt x="308" y="436"/>
                      </a:lnTo>
                      <a:lnTo>
                        <a:pt x="346" y="376"/>
                      </a:lnTo>
                      <a:lnTo>
                        <a:pt x="418" y="376"/>
                      </a:lnTo>
                      <a:lnTo>
                        <a:pt x="456" y="436"/>
                      </a:lnTo>
                      <a:lnTo>
                        <a:pt x="418" y="496"/>
                      </a:lnTo>
                      <a:close/>
                    </a:path>
                  </a:pathLst>
                </a:custGeom>
                <a:solidFill>
                  <a:srgbClr val="FEFFFF">
                    <a:alpha val="76000"/>
                  </a:srgb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Freeform 73"/>
                <p:cNvSpPr>
                  <a:spLocks noChangeAspect="1" noEditPoints="1"/>
                </p:cNvSpPr>
                <p:nvPr/>
              </p:nvSpPr>
              <p:spPr bwMode="auto">
                <a:xfrm rot="20414437">
                  <a:off x="7564131" y="154734"/>
                  <a:ext cx="722936" cy="825205"/>
                </a:xfrm>
                <a:custGeom>
                  <a:avLst/>
                  <a:gdLst>
                    <a:gd name="T0" fmla="*/ 678 w 820"/>
                    <a:gd name="T1" fmla="*/ 610 h 936"/>
                    <a:gd name="T2" fmla="*/ 656 w 820"/>
                    <a:gd name="T3" fmla="*/ 598 h 936"/>
                    <a:gd name="T4" fmla="*/ 514 w 820"/>
                    <a:gd name="T5" fmla="*/ 512 h 936"/>
                    <a:gd name="T6" fmla="*/ 522 w 820"/>
                    <a:gd name="T7" fmla="*/ 468 h 936"/>
                    <a:gd name="T8" fmla="*/ 564 w 820"/>
                    <a:gd name="T9" fmla="*/ 414 h 936"/>
                    <a:gd name="T10" fmla="*/ 684 w 820"/>
                    <a:gd name="T11" fmla="*/ 324 h 936"/>
                    <a:gd name="T12" fmla="*/ 736 w 820"/>
                    <a:gd name="T13" fmla="*/ 292 h 936"/>
                    <a:gd name="T14" fmla="*/ 744 w 820"/>
                    <a:gd name="T15" fmla="*/ 196 h 936"/>
                    <a:gd name="T16" fmla="*/ 696 w 820"/>
                    <a:gd name="T17" fmla="*/ 198 h 936"/>
                    <a:gd name="T18" fmla="*/ 536 w 820"/>
                    <a:gd name="T19" fmla="*/ 364 h 936"/>
                    <a:gd name="T20" fmla="*/ 486 w 820"/>
                    <a:gd name="T21" fmla="*/ 384 h 936"/>
                    <a:gd name="T22" fmla="*/ 428 w 820"/>
                    <a:gd name="T23" fmla="*/ 356 h 936"/>
                    <a:gd name="T24" fmla="*/ 508 w 820"/>
                    <a:gd name="T25" fmla="*/ 92 h 936"/>
                    <a:gd name="T26" fmla="*/ 486 w 820"/>
                    <a:gd name="T27" fmla="*/ 50 h 936"/>
                    <a:gd name="T28" fmla="*/ 404 w 820"/>
                    <a:gd name="T29" fmla="*/ 0 h 936"/>
                    <a:gd name="T30" fmla="*/ 402 w 820"/>
                    <a:gd name="T31" fmla="*/ 120 h 936"/>
                    <a:gd name="T32" fmla="*/ 400 w 820"/>
                    <a:gd name="T33" fmla="*/ 184 h 936"/>
                    <a:gd name="T34" fmla="*/ 398 w 820"/>
                    <a:gd name="T35" fmla="*/ 356 h 936"/>
                    <a:gd name="T36" fmla="*/ 340 w 820"/>
                    <a:gd name="T37" fmla="*/ 382 h 936"/>
                    <a:gd name="T38" fmla="*/ 168 w 820"/>
                    <a:gd name="T39" fmla="*/ 312 h 936"/>
                    <a:gd name="T40" fmla="*/ 112 w 820"/>
                    <a:gd name="T41" fmla="*/ 280 h 936"/>
                    <a:gd name="T42" fmla="*/ 10 w 820"/>
                    <a:gd name="T43" fmla="*/ 224 h 936"/>
                    <a:gd name="T44" fmla="*/ 10 w 820"/>
                    <a:gd name="T45" fmla="*/ 324 h 936"/>
                    <a:gd name="T46" fmla="*/ 36 w 820"/>
                    <a:gd name="T47" fmla="*/ 364 h 936"/>
                    <a:gd name="T48" fmla="*/ 266 w 820"/>
                    <a:gd name="T49" fmla="*/ 398 h 936"/>
                    <a:gd name="T50" fmla="*/ 302 w 820"/>
                    <a:gd name="T51" fmla="*/ 468 h 936"/>
                    <a:gd name="T52" fmla="*/ 264 w 820"/>
                    <a:gd name="T53" fmla="*/ 532 h 936"/>
                    <a:gd name="T54" fmla="*/ 34 w 820"/>
                    <a:gd name="T55" fmla="*/ 580 h 936"/>
                    <a:gd name="T56" fmla="*/ 8 w 820"/>
                    <a:gd name="T57" fmla="*/ 620 h 936"/>
                    <a:gd name="T58" fmla="*/ 96 w 820"/>
                    <a:gd name="T59" fmla="*/ 658 h 936"/>
                    <a:gd name="T60" fmla="*/ 152 w 820"/>
                    <a:gd name="T61" fmla="*/ 628 h 936"/>
                    <a:gd name="T62" fmla="*/ 174 w 820"/>
                    <a:gd name="T63" fmla="*/ 616 h 936"/>
                    <a:gd name="T64" fmla="*/ 324 w 820"/>
                    <a:gd name="T65" fmla="*/ 532 h 936"/>
                    <a:gd name="T66" fmla="*/ 392 w 820"/>
                    <a:gd name="T67" fmla="*/ 574 h 936"/>
                    <a:gd name="T68" fmla="*/ 312 w 820"/>
                    <a:gd name="T69" fmla="*/ 842 h 936"/>
                    <a:gd name="T70" fmla="*/ 334 w 820"/>
                    <a:gd name="T71" fmla="*/ 884 h 936"/>
                    <a:gd name="T72" fmla="*/ 416 w 820"/>
                    <a:gd name="T73" fmla="*/ 936 h 936"/>
                    <a:gd name="T74" fmla="*/ 420 w 820"/>
                    <a:gd name="T75" fmla="*/ 814 h 936"/>
                    <a:gd name="T76" fmla="*/ 420 w 820"/>
                    <a:gd name="T77" fmla="*/ 750 h 936"/>
                    <a:gd name="T78" fmla="*/ 424 w 820"/>
                    <a:gd name="T79" fmla="*/ 576 h 936"/>
                    <a:gd name="T80" fmla="*/ 482 w 820"/>
                    <a:gd name="T81" fmla="*/ 552 h 936"/>
                    <a:gd name="T82" fmla="*/ 652 w 820"/>
                    <a:gd name="T83" fmla="*/ 622 h 936"/>
                    <a:gd name="T84" fmla="*/ 708 w 820"/>
                    <a:gd name="T85" fmla="*/ 654 h 936"/>
                    <a:gd name="T86" fmla="*/ 812 w 820"/>
                    <a:gd name="T87" fmla="*/ 710 h 936"/>
                    <a:gd name="T88" fmla="*/ 412 w 820"/>
                    <a:gd name="T89" fmla="*/ 546 h 936"/>
                    <a:gd name="T90" fmla="*/ 368 w 820"/>
                    <a:gd name="T91" fmla="*/ 532 h 936"/>
                    <a:gd name="T92" fmla="*/ 336 w 820"/>
                    <a:gd name="T93" fmla="*/ 482 h 936"/>
                    <a:gd name="T94" fmla="*/ 340 w 820"/>
                    <a:gd name="T95" fmla="*/ 436 h 936"/>
                    <a:gd name="T96" fmla="*/ 382 w 820"/>
                    <a:gd name="T97" fmla="*/ 394 h 936"/>
                    <a:gd name="T98" fmla="*/ 428 w 820"/>
                    <a:gd name="T99" fmla="*/ 390 h 936"/>
                    <a:gd name="T100" fmla="*/ 478 w 820"/>
                    <a:gd name="T101" fmla="*/ 424 h 936"/>
                    <a:gd name="T102" fmla="*/ 490 w 820"/>
                    <a:gd name="T103" fmla="*/ 468 h 936"/>
                    <a:gd name="T104" fmla="*/ 468 w 820"/>
                    <a:gd name="T105" fmla="*/ 522 h 936"/>
                    <a:gd name="T106" fmla="*/ 412 w 820"/>
                    <a:gd name="T107" fmla="*/ 546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20" h="936">
                      <a:moveTo>
                        <a:pt x="812" y="620"/>
                      </a:moveTo>
                      <a:lnTo>
                        <a:pt x="810" y="610"/>
                      </a:lnTo>
                      <a:lnTo>
                        <a:pt x="716" y="634"/>
                      </a:lnTo>
                      <a:lnTo>
                        <a:pt x="678" y="610"/>
                      </a:lnTo>
                      <a:lnTo>
                        <a:pt x="788" y="580"/>
                      </a:lnTo>
                      <a:lnTo>
                        <a:pt x="784" y="570"/>
                      </a:lnTo>
                      <a:lnTo>
                        <a:pt x="660" y="600"/>
                      </a:lnTo>
                      <a:lnTo>
                        <a:pt x="656" y="598"/>
                      </a:lnTo>
                      <a:lnTo>
                        <a:pt x="562" y="524"/>
                      </a:lnTo>
                      <a:lnTo>
                        <a:pt x="556" y="536"/>
                      </a:lnTo>
                      <a:lnTo>
                        <a:pt x="514" y="512"/>
                      </a:lnTo>
                      <a:lnTo>
                        <a:pt x="514" y="512"/>
                      </a:lnTo>
                      <a:lnTo>
                        <a:pt x="520" y="490"/>
                      </a:lnTo>
                      <a:lnTo>
                        <a:pt x="522" y="478"/>
                      </a:lnTo>
                      <a:lnTo>
                        <a:pt x="522" y="468"/>
                      </a:lnTo>
                      <a:lnTo>
                        <a:pt x="522" y="468"/>
                      </a:lnTo>
                      <a:lnTo>
                        <a:pt x="520" y="446"/>
                      </a:lnTo>
                      <a:lnTo>
                        <a:pt x="516" y="426"/>
                      </a:lnTo>
                      <a:lnTo>
                        <a:pt x="558" y="402"/>
                      </a:lnTo>
                      <a:lnTo>
                        <a:pt x="564" y="414"/>
                      </a:lnTo>
                      <a:lnTo>
                        <a:pt x="666" y="336"/>
                      </a:lnTo>
                      <a:lnTo>
                        <a:pt x="784" y="364"/>
                      </a:lnTo>
                      <a:lnTo>
                        <a:pt x="788" y="354"/>
                      </a:lnTo>
                      <a:lnTo>
                        <a:pt x="684" y="324"/>
                      </a:lnTo>
                      <a:lnTo>
                        <a:pt x="720" y="302"/>
                      </a:lnTo>
                      <a:lnTo>
                        <a:pt x="810" y="324"/>
                      </a:lnTo>
                      <a:lnTo>
                        <a:pt x="812" y="314"/>
                      </a:lnTo>
                      <a:lnTo>
                        <a:pt x="736" y="292"/>
                      </a:lnTo>
                      <a:lnTo>
                        <a:pt x="820" y="242"/>
                      </a:lnTo>
                      <a:lnTo>
                        <a:pt x="812" y="228"/>
                      </a:lnTo>
                      <a:lnTo>
                        <a:pt x="724" y="276"/>
                      </a:lnTo>
                      <a:lnTo>
                        <a:pt x="744" y="196"/>
                      </a:lnTo>
                      <a:lnTo>
                        <a:pt x="734" y="192"/>
                      </a:lnTo>
                      <a:lnTo>
                        <a:pt x="706" y="286"/>
                      </a:lnTo>
                      <a:lnTo>
                        <a:pt x="670" y="306"/>
                      </a:lnTo>
                      <a:lnTo>
                        <a:pt x="696" y="198"/>
                      </a:lnTo>
                      <a:lnTo>
                        <a:pt x="686" y="194"/>
                      </a:lnTo>
                      <a:lnTo>
                        <a:pt x="650" y="318"/>
                      </a:lnTo>
                      <a:lnTo>
                        <a:pt x="646" y="320"/>
                      </a:lnTo>
                      <a:lnTo>
                        <a:pt x="536" y="364"/>
                      </a:lnTo>
                      <a:lnTo>
                        <a:pt x="542" y="376"/>
                      </a:lnTo>
                      <a:lnTo>
                        <a:pt x="500" y="400"/>
                      </a:lnTo>
                      <a:lnTo>
                        <a:pt x="500" y="400"/>
                      </a:lnTo>
                      <a:lnTo>
                        <a:pt x="486" y="384"/>
                      </a:lnTo>
                      <a:lnTo>
                        <a:pt x="468" y="372"/>
                      </a:lnTo>
                      <a:lnTo>
                        <a:pt x="450" y="362"/>
                      </a:lnTo>
                      <a:lnTo>
                        <a:pt x="438" y="358"/>
                      </a:lnTo>
                      <a:lnTo>
                        <a:pt x="428" y="356"/>
                      </a:lnTo>
                      <a:lnTo>
                        <a:pt x="426" y="304"/>
                      </a:lnTo>
                      <a:lnTo>
                        <a:pt x="442" y="304"/>
                      </a:lnTo>
                      <a:lnTo>
                        <a:pt x="424" y="178"/>
                      </a:lnTo>
                      <a:lnTo>
                        <a:pt x="508" y="92"/>
                      </a:lnTo>
                      <a:lnTo>
                        <a:pt x="502" y="84"/>
                      </a:lnTo>
                      <a:lnTo>
                        <a:pt x="424" y="158"/>
                      </a:lnTo>
                      <a:lnTo>
                        <a:pt x="422" y="116"/>
                      </a:lnTo>
                      <a:lnTo>
                        <a:pt x="486" y="50"/>
                      </a:lnTo>
                      <a:lnTo>
                        <a:pt x="478" y="42"/>
                      </a:lnTo>
                      <a:lnTo>
                        <a:pt x="422" y="98"/>
                      </a:lnTo>
                      <a:lnTo>
                        <a:pt x="420" y="0"/>
                      </a:lnTo>
                      <a:lnTo>
                        <a:pt x="404" y="0"/>
                      </a:lnTo>
                      <a:lnTo>
                        <a:pt x="402" y="102"/>
                      </a:lnTo>
                      <a:lnTo>
                        <a:pt x="342" y="42"/>
                      </a:lnTo>
                      <a:lnTo>
                        <a:pt x="334" y="50"/>
                      </a:lnTo>
                      <a:lnTo>
                        <a:pt x="402" y="120"/>
                      </a:lnTo>
                      <a:lnTo>
                        <a:pt x="400" y="162"/>
                      </a:lnTo>
                      <a:lnTo>
                        <a:pt x="320" y="84"/>
                      </a:lnTo>
                      <a:lnTo>
                        <a:pt x="312" y="92"/>
                      </a:lnTo>
                      <a:lnTo>
                        <a:pt x="400" y="184"/>
                      </a:lnTo>
                      <a:lnTo>
                        <a:pt x="400" y="188"/>
                      </a:lnTo>
                      <a:lnTo>
                        <a:pt x="384" y="304"/>
                      </a:lnTo>
                      <a:lnTo>
                        <a:pt x="398" y="304"/>
                      </a:lnTo>
                      <a:lnTo>
                        <a:pt x="398" y="356"/>
                      </a:lnTo>
                      <a:lnTo>
                        <a:pt x="398" y="356"/>
                      </a:lnTo>
                      <a:lnTo>
                        <a:pt x="376" y="362"/>
                      </a:lnTo>
                      <a:lnTo>
                        <a:pt x="358" y="370"/>
                      </a:lnTo>
                      <a:lnTo>
                        <a:pt x="340" y="382"/>
                      </a:lnTo>
                      <a:lnTo>
                        <a:pt x="326" y="398"/>
                      </a:lnTo>
                      <a:lnTo>
                        <a:pt x="280" y="372"/>
                      </a:lnTo>
                      <a:lnTo>
                        <a:pt x="286" y="360"/>
                      </a:lnTo>
                      <a:lnTo>
                        <a:pt x="168" y="312"/>
                      </a:lnTo>
                      <a:lnTo>
                        <a:pt x="134" y="194"/>
                      </a:lnTo>
                      <a:lnTo>
                        <a:pt x="124" y="198"/>
                      </a:lnTo>
                      <a:lnTo>
                        <a:pt x="150" y="302"/>
                      </a:lnTo>
                      <a:lnTo>
                        <a:pt x="112" y="280"/>
                      </a:lnTo>
                      <a:lnTo>
                        <a:pt x="86" y="192"/>
                      </a:lnTo>
                      <a:lnTo>
                        <a:pt x="76" y="196"/>
                      </a:lnTo>
                      <a:lnTo>
                        <a:pt x="96" y="272"/>
                      </a:lnTo>
                      <a:lnTo>
                        <a:pt x="10" y="224"/>
                      </a:lnTo>
                      <a:lnTo>
                        <a:pt x="2" y="238"/>
                      </a:lnTo>
                      <a:lnTo>
                        <a:pt x="88" y="292"/>
                      </a:lnTo>
                      <a:lnTo>
                        <a:pt x="8" y="314"/>
                      </a:lnTo>
                      <a:lnTo>
                        <a:pt x="10" y="324"/>
                      </a:lnTo>
                      <a:lnTo>
                        <a:pt x="104" y="300"/>
                      </a:lnTo>
                      <a:lnTo>
                        <a:pt x="142" y="324"/>
                      </a:lnTo>
                      <a:lnTo>
                        <a:pt x="34" y="354"/>
                      </a:lnTo>
                      <a:lnTo>
                        <a:pt x="36" y="364"/>
                      </a:lnTo>
                      <a:lnTo>
                        <a:pt x="160" y="334"/>
                      </a:lnTo>
                      <a:lnTo>
                        <a:pt x="164" y="336"/>
                      </a:lnTo>
                      <a:lnTo>
                        <a:pt x="258" y="410"/>
                      </a:lnTo>
                      <a:lnTo>
                        <a:pt x="266" y="398"/>
                      </a:lnTo>
                      <a:lnTo>
                        <a:pt x="310" y="424"/>
                      </a:lnTo>
                      <a:lnTo>
                        <a:pt x="310" y="424"/>
                      </a:lnTo>
                      <a:lnTo>
                        <a:pt x="304" y="446"/>
                      </a:lnTo>
                      <a:lnTo>
                        <a:pt x="302" y="468"/>
                      </a:lnTo>
                      <a:lnTo>
                        <a:pt x="302" y="468"/>
                      </a:lnTo>
                      <a:lnTo>
                        <a:pt x="304" y="486"/>
                      </a:lnTo>
                      <a:lnTo>
                        <a:pt x="310" y="506"/>
                      </a:lnTo>
                      <a:lnTo>
                        <a:pt x="264" y="532"/>
                      </a:lnTo>
                      <a:lnTo>
                        <a:pt x="256" y="520"/>
                      </a:lnTo>
                      <a:lnTo>
                        <a:pt x="154" y="598"/>
                      </a:lnTo>
                      <a:lnTo>
                        <a:pt x="36" y="570"/>
                      </a:lnTo>
                      <a:lnTo>
                        <a:pt x="34" y="580"/>
                      </a:lnTo>
                      <a:lnTo>
                        <a:pt x="136" y="610"/>
                      </a:lnTo>
                      <a:lnTo>
                        <a:pt x="100" y="632"/>
                      </a:lnTo>
                      <a:lnTo>
                        <a:pt x="10" y="610"/>
                      </a:lnTo>
                      <a:lnTo>
                        <a:pt x="8" y="620"/>
                      </a:lnTo>
                      <a:lnTo>
                        <a:pt x="84" y="642"/>
                      </a:lnTo>
                      <a:lnTo>
                        <a:pt x="0" y="692"/>
                      </a:lnTo>
                      <a:lnTo>
                        <a:pt x="8" y="708"/>
                      </a:lnTo>
                      <a:lnTo>
                        <a:pt x="96" y="658"/>
                      </a:lnTo>
                      <a:lnTo>
                        <a:pt x="76" y="738"/>
                      </a:lnTo>
                      <a:lnTo>
                        <a:pt x="86" y="742"/>
                      </a:lnTo>
                      <a:lnTo>
                        <a:pt x="114" y="648"/>
                      </a:lnTo>
                      <a:lnTo>
                        <a:pt x="152" y="628"/>
                      </a:lnTo>
                      <a:lnTo>
                        <a:pt x="124" y="738"/>
                      </a:lnTo>
                      <a:lnTo>
                        <a:pt x="134" y="740"/>
                      </a:lnTo>
                      <a:lnTo>
                        <a:pt x="170" y="618"/>
                      </a:lnTo>
                      <a:lnTo>
                        <a:pt x="174" y="616"/>
                      </a:lnTo>
                      <a:lnTo>
                        <a:pt x="284" y="570"/>
                      </a:lnTo>
                      <a:lnTo>
                        <a:pt x="278" y="558"/>
                      </a:lnTo>
                      <a:lnTo>
                        <a:pt x="324" y="532"/>
                      </a:lnTo>
                      <a:lnTo>
                        <a:pt x="324" y="532"/>
                      </a:lnTo>
                      <a:lnTo>
                        <a:pt x="338" y="548"/>
                      </a:lnTo>
                      <a:lnTo>
                        <a:pt x="354" y="560"/>
                      </a:lnTo>
                      <a:lnTo>
                        <a:pt x="372" y="568"/>
                      </a:lnTo>
                      <a:lnTo>
                        <a:pt x="392" y="574"/>
                      </a:lnTo>
                      <a:lnTo>
                        <a:pt x="394" y="624"/>
                      </a:lnTo>
                      <a:lnTo>
                        <a:pt x="380" y="624"/>
                      </a:lnTo>
                      <a:lnTo>
                        <a:pt x="396" y="752"/>
                      </a:lnTo>
                      <a:lnTo>
                        <a:pt x="312" y="842"/>
                      </a:lnTo>
                      <a:lnTo>
                        <a:pt x="320" y="850"/>
                      </a:lnTo>
                      <a:lnTo>
                        <a:pt x="396" y="774"/>
                      </a:lnTo>
                      <a:lnTo>
                        <a:pt x="398" y="818"/>
                      </a:lnTo>
                      <a:lnTo>
                        <a:pt x="334" y="884"/>
                      </a:lnTo>
                      <a:lnTo>
                        <a:pt x="342" y="892"/>
                      </a:lnTo>
                      <a:lnTo>
                        <a:pt x="398" y="838"/>
                      </a:lnTo>
                      <a:lnTo>
                        <a:pt x="400" y="936"/>
                      </a:lnTo>
                      <a:lnTo>
                        <a:pt x="416" y="936"/>
                      </a:lnTo>
                      <a:lnTo>
                        <a:pt x="418" y="834"/>
                      </a:lnTo>
                      <a:lnTo>
                        <a:pt x="478" y="892"/>
                      </a:lnTo>
                      <a:lnTo>
                        <a:pt x="486" y="884"/>
                      </a:lnTo>
                      <a:lnTo>
                        <a:pt x="420" y="814"/>
                      </a:lnTo>
                      <a:lnTo>
                        <a:pt x="420" y="772"/>
                      </a:lnTo>
                      <a:lnTo>
                        <a:pt x="502" y="850"/>
                      </a:lnTo>
                      <a:lnTo>
                        <a:pt x="508" y="842"/>
                      </a:lnTo>
                      <a:lnTo>
                        <a:pt x="420" y="750"/>
                      </a:lnTo>
                      <a:lnTo>
                        <a:pt x="420" y="744"/>
                      </a:lnTo>
                      <a:lnTo>
                        <a:pt x="436" y="624"/>
                      </a:lnTo>
                      <a:lnTo>
                        <a:pt x="422" y="624"/>
                      </a:lnTo>
                      <a:lnTo>
                        <a:pt x="424" y="576"/>
                      </a:lnTo>
                      <a:lnTo>
                        <a:pt x="424" y="576"/>
                      </a:lnTo>
                      <a:lnTo>
                        <a:pt x="444" y="570"/>
                      </a:lnTo>
                      <a:lnTo>
                        <a:pt x="464" y="564"/>
                      </a:lnTo>
                      <a:lnTo>
                        <a:pt x="482" y="552"/>
                      </a:lnTo>
                      <a:lnTo>
                        <a:pt x="498" y="536"/>
                      </a:lnTo>
                      <a:lnTo>
                        <a:pt x="540" y="562"/>
                      </a:lnTo>
                      <a:lnTo>
                        <a:pt x="534" y="574"/>
                      </a:lnTo>
                      <a:lnTo>
                        <a:pt x="652" y="622"/>
                      </a:lnTo>
                      <a:lnTo>
                        <a:pt x="686" y="740"/>
                      </a:lnTo>
                      <a:lnTo>
                        <a:pt x="696" y="738"/>
                      </a:lnTo>
                      <a:lnTo>
                        <a:pt x="670" y="632"/>
                      </a:lnTo>
                      <a:lnTo>
                        <a:pt x="708" y="654"/>
                      </a:lnTo>
                      <a:lnTo>
                        <a:pt x="734" y="742"/>
                      </a:lnTo>
                      <a:lnTo>
                        <a:pt x="744" y="738"/>
                      </a:lnTo>
                      <a:lnTo>
                        <a:pt x="724" y="662"/>
                      </a:lnTo>
                      <a:lnTo>
                        <a:pt x="812" y="710"/>
                      </a:lnTo>
                      <a:lnTo>
                        <a:pt x="820" y="696"/>
                      </a:lnTo>
                      <a:lnTo>
                        <a:pt x="732" y="644"/>
                      </a:lnTo>
                      <a:lnTo>
                        <a:pt x="812" y="620"/>
                      </a:lnTo>
                      <a:close/>
                      <a:moveTo>
                        <a:pt x="412" y="546"/>
                      </a:moveTo>
                      <a:lnTo>
                        <a:pt x="412" y="546"/>
                      </a:lnTo>
                      <a:lnTo>
                        <a:pt x="396" y="544"/>
                      </a:lnTo>
                      <a:lnTo>
                        <a:pt x="382" y="540"/>
                      </a:lnTo>
                      <a:lnTo>
                        <a:pt x="368" y="532"/>
                      </a:lnTo>
                      <a:lnTo>
                        <a:pt x="358" y="522"/>
                      </a:lnTo>
                      <a:lnTo>
                        <a:pt x="348" y="510"/>
                      </a:lnTo>
                      <a:lnTo>
                        <a:pt x="340" y="498"/>
                      </a:lnTo>
                      <a:lnTo>
                        <a:pt x="336" y="482"/>
                      </a:lnTo>
                      <a:lnTo>
                        <a:pt x="334" y="468"/>
                      </a:lnTo>
                      <a:lnTo>
                        <a:pt x="334" y="468"/>
                      </a:lnTo>
                      <a:lnTo>
                        <a:pt x="336" y="452"/>
                      </a:lnTo>
                      <a:lnTo>
                        <a:pt x="340" y="436"/>
                      </a:lnTo>
                      <a:lnTo>
                        <a:pt x="348" y="424"/>
                      </a:lnTo>
                      <a:lnTo>
                        <a:pt x="358" y="412"/>
                      </a:lnTo>
                      <a:lnTo>
                        <a:pt x="368" y="402"/>
                      </a:lnTo>
                      <a:lnTo>
                        <a:pt x="382" y="394"/>
                      </a:lnTo>
                      <a:lnTo>
                        <a:pt x="396" y="390"/>
                      </a:lnTo>
                      <a:lnTo>
                        <a:pt x="412" y="388"/>
                      </a:lnTo>
                      <a:lnTo>
                        <a:pt x="412" y="388"/>
                      </a:lnTo>
                      <a:lnTo>
                        <a:pt x="428" y="390"/>
                      </a:lnTo>
                      <a:lnTo>
                        <a:pt x="442" y="394"/>
                      </a:lnTo>
                      <a:lnTo>
                        <a:pt x="456" y="402"/>
                      </a:lnTo>
                      <a:lnTo>
                        <a:pt x="468" y="412"/>
                      </a:lnTo>
                      <a:lnTo>
                        <a:pt x="478" y="424"/>
                      </a:lnTo>
                      <a:lnTo>
                        <a:pt x="484" y="436"/>
                      </a:lnTo>
                      <a:lnTo>
                        <a:pt x="490" y="452"/>
                      </a:lnTo>
                      <a:lnTo>
                        <a:pt x="490" y="468"/>
                      </a:lnTo>
                      <a:lnTo>
                        <a:pt x="490" y="468"/>
                      </a:lnTo>
                      <a:lnTo>
                        <a:pt x="490" y="482"/>
                      </a:lnTo>
                      <a:lnTo>
                        <a:pt x="484" y="498"/>
                      </a:lnTo>
                      <a:lnTo>
                        <a:pt x="478" y="510"/>
                      </a:lnTo>
                      <a:lnTo>
                        <a:pt x="468" y="522"/>
                      </a:lnTo>
                      <a:lnTo>
                        <a:pt x="456" y="532"/>
                      </a:lnTo>
                      <a:lnTo>
                        <a:pt x="442" y="540"/>
                      </a:lnTo>
                      <a:lnTo>
                        <a:pt x="428" y="544"/>
                      </a:lnTo>
                      <a:lnTo>
                        <a:pt x="412" y="546"/>
                      </a:lnTo>
                      <a:lnTo>
                        <a:pt x="412" y="546"/>
                      </a:lnTo>
                      <a:close/>
                    </a:path>
                  </a:pathLst>
                </a:custGeom>
                <a:solidFill>
                  <a:srgbClr val="FEFFFF">
                    <a:alpha val="76000"/>
                  </a:srgb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Freeform 77"/>
                <p:cNvSpPr>
                  <a:spLocks noChangeAspect="1" noEditPoints="1"/>
                </p:cNvSpPr>
                <p:nvPr/>
              </p:nvSpPr>
              <p:spPr bwMode="auto">
                <a:xfrm rot="20957513">
                  <a:off x="7869058" y="3830515"/>
                  <a:ext cx="639682" cy="729516"/>
                </a:xfrm>
                <a:custGeom>
                  <a:avLst/>
                  <a:gdLst>
                    <a:gd name="T0" fmla="*/ 718 w 826"/>
                    <a:gd name="T1" fmla="*/ 634 h 942"/>
                    <a:gd name="T2" fmla="*/ 788 w 826"/>
                    <a:gd name="T3" fmla="*/ 570 h 942"/>
                    <a:gd name="T4" fmla="*/ 542 w 826"/>
                    <a:gd name="T5" fmla="*/ 472 h 942"/>
                    <a:gd name="T6" fmla="*/ 788 w 826"/>
                    <a:gd name="T7" fmla="*/ 376 h 942"/>
                    <a:gd name="T8" fmla="*/ 722 w 826"/>
                    <a:gd name="T9" fmla="*/ 314 h 942"/>
                    <a:gd name="T10" fmla="*/ 748 w 826"/>
                    <a:gd name="T11" fmla="*/ 298 h 942"/>
                    <a:gd name="T12" fmla="*/ 730 w 826"/>
                    <a:gd name="T13" fmla="*/ 276 h 942"/>
                    <a:gd name="T14" fmla="*/ 704 w 826"/>
                    <a:gd name="T15" fmla="*/ 290 h 942"/>
                    <a:gd name="T16" fmla="*/ 684 w 826"/>
                    <a:gd name="T17" fmla="*/ 196 h 942"/>
                    <a:gd name="T18" fmla="*/ 478 w 826"/>
                    <a:gd name="T19" fmla="*/ 360 h 942"/>
                    <a:gd name="T20" fmla="*/ 516 w 826"/>
                    <a:gd name="T21" fmla="*/ 100 h 942"/>
                    <a:gd name="T22" fmla="*/ 430 w 826"/>
                    <a:gd name="T23" fmla="*/ 124 h 942"/>
                    <a:gd name="T24" fmla="*/ 430 w 826"/>
                    <a:gd name="T25" fmla="*/ 94 h 942"/>
                    <a:gd name="T26" fmla="*/ 402 w 826"/>
                    <a:gd name="T27" fmla="*/ 98 h 942"/>
                    <a:gd name="T28" fmla="*/ 400 w 826"/>
                    <a:gd name="T29" fmla="*/ 128 h 942"/>
                    <a:gd name="T30" fmla="*/ 310 w 826"/>
                    <a:gd name="T31" fmla="*/ 100 h 942"/>
                    <a:gd name="T32" fmla="*/ 352 w 826"/>
                    <a:gd name="T33" fmla="*/ 360 h 942"/>
                    <a:gd name="T34" fmla="*/ 142 w 826"/>
                    <a:gd name="T35" fmla="*/ 196 h 942"/>
                    <a:gd name="T36" fmla="*/ 120 w 826"/>
                    <a:gd name="T37" fmla="*/ 284 h 942"/>
                    <a:gd name="T38" fmla="*/ 94 w 826"/>
                    <a:gd name="T39" fmla="*/ 270 h 942"/>
                    <a:gd name="T40" fmla="*/ 84 w 826"/>
                    <a:gd name="T41" fmla="*/ 296 h 942"/>
                    <a:gd name="T42" fmla="*/ 110 w 826"/>
                    <a:gd name="T43" fmla="*/ 312 h 942"/>
                    <a:gd name="T44" fmla="*/ 40 w 826"/>
                    <a:gd name="T45" fmla="*/ 376 h 942"/>
                    <a:gd name="T46" fmla="*/ 290 w 826"/>
                    <a:gd name="T47" fmla="*/ 472 h 942"/>
                    <a:gd name="T48" fmla="*/ 40 w 826"/>
                    <a:gd name="T49" fmla="*/ 570 h 942"/>
                    <a:gd name="T50" fmla="*/ 104 w 826"/>
                    <a:gd name="T51" fmla="*/ 632 h 942"/>
                    <a:gd name="T52" fmla="*/ 80 w 826"/>
                    <a:gd name="T53" fmla="*/ 648 h 942"/>
                    <a:gd name="T54" fmla="*/ 96 w 826"/>
                    <a:gd name="T55" fmla="*/ 670 h 942"/>
                    <a:gd name="T56" fmla="*/ 122 w 826"/>
                    <a:gd name="T57" fmla="*/ 656 h 942"/>
                    <a:gd name="T58" fmla="*/ 142 w 826"/>
                    <a:gd name="T59" fmla="*/ 748 h 942"/>
                    <a:gd name="T60" fmla="*/ 352 w 826"/>
                    <a:gd name="T61" fmla="*/ 584 h 942"/>
                    <a:gd name="T62" fmla="*/ 310 w 826"/>
                    <a:gd name="T63" fmla="*/ 846 h 942"/>
                    <a:gd name="T64" fmla="*/ 396 w 826"/>
                    <a:gd name="T65" fmla="*/ 820 h 942"/>
                    <a:gd name="T66" fmla="*/ 398 w 826"/>
                    <a:gd name="T67" fmla="*/ 850 h 942"/>
                    <a:gd name="T68" fmla="*/ 426 w 826"/>
                    <a:gd name="T69" fmla="*/ 846 h 942"/>
                    <a:gd name="T70" fmla="*/ 426 w 826"/>
                    <a:gd name="T71" fmla="*/ 816 h 942"/>
                    <a:gd name="T72" fmla="*/ 516 w 826"/>
                    <a:gd name="T73" fmla="*/ 844 h 942"/>
                    <a:gd name="T74" fmla="*/ 478 w 826"/>
                    <a:gd name="T75" fmla="*/ 584 h 942"/>
                    <a:gd name="T76" fmla="*/ 684 w 826"/>
                    <a:gd name="T77" fmla="*/ 748 h 942"/>
                    <a:gd name="T78" fmla="*/ 706 w 826"/>
                    <a:gd name="T79" fmla="*/ 660 h 942"/>
                    <a:gd name="T80" fmla="*/ 732 w 826"/>
                    <a:gd name="T81" fmla="*/ 674 h 942"/>
                    <a:gd name="T82" fmla="*/ 742 w 826"/>
                    <a:gd name="T83" fmla="*/ 648 h 942"/>
                    <a:gd name="T84" fmla="*/ 376 w 826"/>
                    <a:gd name="T85" fmla="*/ 544 h 942"/>
                    <a:gd name="T86" fmla="*/ 456 w 826"/>
                    <a:gd name="T87" fmla="*/ 40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6" h="942">
                      <a:moveTo>
                        <a:pt x="818" y="628"/>
                      </a:moveTo>
                      <a:lnTo>
                        <a:pt x="814" y="610"/>
                      </a:lnTo>
                      <a:lnTo>
                        <a:pt x="718" y="634"/>
                      </a:lnTo>
                      <a:lnTo>
                        <a:pt x="690" y="616"/>
                      </a:lnTo>
                      <a:lnTo>
                        <a:pt x="792" y="588"/>
                      </a:lnTo>
                      <a:lnTo>
                        <a:pt x="788" y="570"/>
                      </a:lnTo>
                      <a:lnTo>
                        <a:pt x="662" y="600"/>
                      </a:lnTo>
                      <a:lnTo>
                        <a:pt x="518" y="514"/>
                      </a:lnTo>
                      <a:lnTo>
                        <a:pt x="542" y="472"/>
                      </a:lnTo>
                      <a:lnTo>
                        <a:pt x="520" y="436"/>
                      </a:lnTo>
                      <a:lnTo>
                        <a:pt x="668" y="346"/>
                      </a:lnTo>
                      <a:lnTo>
                        <a:pt x="788" y="376"/>
                      </a:lnTo>
                      <a:lnTo>
                        <a:pt x="792" y="358"/>
                      </a:lnTo>
                      <a:lnTo>
                        <a:pt x="694" y="330"/>
                      </a:lnTo>
                      <a:lnTo>
                        <a:pt x="722" y="314"/>
                      </a:lnTo>
                      <a:lnTo>
                        <a:pt x="814" y="336"/>
                      </a:lnTo>
                      <a:lnTo>
                        <a:pt x="818" y="318"/>
                      </a:lnTo>
                      <a:lnTo>
                        <a:pt x="748" y="298"/>
                      </a:lnTo>
                      <a:lnTo>
                        <a:pt x="826" y="250"/>
                      </a:lnTo>
                      <a:lnTo>
                        <a:pt x="814" y="228"/>
                      </a:lnTo>
                      <a:lnTo>
                        <a:pt x="730" y="276"/>
                      </a:lnTo>
                      <a:lnTo>
                        <a:pt x="750" y="200"/>
                      </a:lnTo>
                      <a:lnTo>
                        <a:pt x="732" y="196"/>
                      </a:lnTo>
                      <a:lnTo>
                        <a:pt x="704" y="290"/>
                      </a:lnTo>
                      <a:lnTo>
                        <a:pt x="676" y="306"/>
                      </a:lnTo>
                      <a:lnTo>
                        <a:pt x="702" y="202"/>
                      </a:lnTo>
                      <a:lnTo>
                        <a:pt x="684" y="196"/>
                      </a:lnTo>
                      <a:lnTo>
                        <a:pt x="648" y="320"/>
                      </a:lnTo>
                      <a:lnTo>
                        <a:pt x="502" y="400"/>
                      </a:lnTo>
                      <a:lnTo>
                        <a:pt x="478" y="360"/>
                      </a:lnTo>
                      <a:lnTo>
                        <a:pt x="434" y="360"/>
                      </a:lnTo>
                      <a:lnTo>
                        <a:pt x="432" y="188"/>
                      </a:lnTo>
                      <a:lnTo>
                        <a:pt x="516" y="100"/>
                      </a:lnTo>
                      <a:lnTo>
                        <a:pt x="504" y="86"/>
                      </a:lnTo>
                      <a:lnTo>
                        <a:pt x="430" y="158"/>
                      </a:lnTo>
                      <a:lnTo>
                        <a:pt x="430" y="124"/>
                      </a:lnTo>
                      <a:lnTo>
                        <a:pt x="494" y="58"/>
                      </a:lnTo>
                      <a:lnTo>
                        <a:pt x="482" y="46"/>
                      </a:lnTo>
                      <a:lnTo>
                        <a:pt x="430" y="94"/>
                      </a:lnTo>
                      <a:lnTo>
                        <a:pt x="428" y="0"/>
                      </a:lnTo>
                      <a:lnTo>
                        <a:pt x="402" y="0"/>
                      </a:lnTo>
                      <a:lnTo>
                        <a:pt x="402" y="98"/>
                      </a:lnTo>
                      <a:lnTo>
                        <a:pt x="346" y="44"/>
                      </a:lnTo>
                      <a:lnTo>
                        <a:pt x="332" y="58"/>
                      </a:lnTo>
                      <a:lnTo>
                        <a:pt x="400" y="128"/>
                      </a:lnTo>
                      <a:lnTo>
                        <a:pt x="400" y="160"/>
                      </a:lnTo>
                      <a:lnTo>
                        <a:pt x="324" y="86"/>
                      </a:lnTo>
                      <a:lnTo>
                        <a:pt x="310" y="100"/>
                      </a:lnTo>
                      <a:lnTo>
                        <a:pt x="400" y="192"/>
                      </a:lnTo>
                      <a:lnTo>
                        <a:pt x="396" y="360"/>
                      </a:lnTo>
                      <a:lnTo>
                        <a:pt x="352" y="360"/>
                      </a:lnTo>
                      <a:lnTo>
                        <a:pt x="332" y="398"/>
                      </a:lnTo>
                      <a:lnTo>
                        <a:pt x="178" y="314"/>
                      </a:lnTo>
                      <a:lnTo>
                        <a:pt x="142" y="196"/>
                      </a:lnTo>
                      <a:lnTo>
                        <a:pt x="124" y="202"/>
                      </a:lnTo>
                      <a:lnTo>
                        <a:pt x="150" y="300"/>
                      </a:lnTo>
                      <a:lnTo>
                        <a:pt x="120" y="284"/>
                      </a:lnTo>
                      <a:lnTo>
                        <a:pt x="94" y="194"/>
                      </a:lnTo>
                      <a:lnTo>
                        <a:pt x="78" y="200"/>
                      </a:lnTo>
                      <a:lnTo>
                        <a:pt x="94" y="270"/>
                      </a:lnTo>
                      <a:lnTo>
                        <a:pt x="14" y="226"/>
                      </a:lnTo>
                      <a:lnTo>
                        <a:pt x="2" y="246"/>
                      </a:lnTo>
                      <a:lnTo>
                        <a:pt x="84" y="296"/>
                      </a:lnTo>
                      <a:lnTo>
                        <a:pt x="10" y="318"/>
                      </a:lnTo>
                      <a:lnTo>
                        <a:pt x="14" y="336"/>
                      </a:lnTo>
                      <a:lnTo>
                        <a:pt x="110" y="312"/>
                      </a:lnTo>
                      <a:lnTo>
                        <a:pt x="136" y="328"/>
                      </a:lnTo>
                      <a:lnTo>
                        <a:pt x="34" y="358"/>
                      </a:lnTo>
                      <a:lnTo>
                        <a:pt x="40" y="376"/>
                      </a:lnTo>
                      <a:lnTo>
                        <a:pt x="164" y="346"/>
                      </a:lnTo>
                      <a:lnTo>
                        <a:pt x="312" y="434"/>
                      </a:lnTo>
                      <a:lnTo>
                        <a:pt x="290" y="472"/>
                      </a:lnTo>
                      <a:lnTo>
                        <a:pt x="310" y="508"/>
                      </a:lnTo>
                      <a:lnTo>
                        <a:pt x="160" y="598"/>
                      </a:lnTo>
                      <a:lnTo>
                        <a:pt x="40" y="570"/>
                      </a:lnTo>
                      <a:lnTo>
                        <a:pt x="34" y="588"/>
                      </a:lnTo>
                      <a:lnTo>
                        <a:pt x="132" y="616"/>
                      </a:lnTo>
                      <a:lnTo>
                        <a:pt x="104" y="632"/>
                      </a:lnTo>
                      <a:lnTo>
                        <a:pt x="14" y="610"/>
                      </a:lnTo>
                      <a:lnTo>
                        <a:pt x="10" y="628"/>
                      </a:lnTo>
                      <a:lnTo>
                        <a:pt x="80" y="648"/>
                      </a:lnTo>
                      <a:lnTo>
                        <a:pt x="0" y="696"/>
                      </a:lnTo>
                      <a:lnTo>
                        <a:pt x="12" y="716"/>
                      </a:lnTo>
                      <a:lnTo>
                        <a:pt x="96" y="670"/>
                      </a:lnTo>
                      <a:lnTo>
                        <a:pt x="78" y="746"/>
                      </a:lnTo>
                      <a:lnTo>
                        <a:pt x="94" y="750"/>
                      </a:lnTo>
                      <a:lnTo>
                        <a:pt x="122" y="656"/>
                      </a:lnTo>
                      <a:lnTo>
                        <a:pt x="150" y="640"/>
                      </a:lnTo>
                      <a:lnTo>
                        <a:pt x="124" y="744"/>
                      </a:lnTo>
                      <a:lnTo>
                        <a:pt x="142" y="748"/>
                      </a:lnTo>
                      <a:lnTo>
                        <a:pt x="178" y="624"/>
                      </a:lnTo>
                      <a:lnTo>
                        <a:pt x="328" y="542"/>
                      </a:lnTo>
                      <a:lnTo>
                        <a:pt x="352" y="584"/>
                      </a:lnTo>
                      <a:lnTo>
                        <a:pt x="392" y="584"/>
                      </a:lnTo>
                      <a:lnTo>
                        <a:pt x="396" y="756"/>
                      </a:lnTo>
                      <a:lnTo>
                        <a:pt x="310" y="846"/>
                      </a:lnTo>
                      <a:lnTo>
                        <a:pt x="324" y="858"/>
                      </a:lnTo>
                      <a:lnTo>
                        <a:pt x="396" y="788"/>
                      </a:lnTo>
                      <a:lnTo>
                        <a:pt x="396" y="820"/>
                      </a:lnTo>
                      <a:lnTo>
                        <a:pt x="332" y="888"/>
                      </a:lnTo>
                      <a:lnTo>
                        <a:pt x="346" y="900"/>
                      </a:lnTo>
                      <a:lnTo>
                        <a:pt x="398" y="850"/>
                      </a:lnTo>
                      <a:lnTo>
                        <a:pt x="400" y="942"/>
                      </a:lnTo>
                      <a:lnTo>
                        <a:pt x="424" y="942"/>
                      </a:lnTo>
                      <a:lnTo>
                        <a:pt x="426" y="846"/>
                      </a:lnTo>
                      <a:lnTo>
                        <a:pt x="482" y="900"/>
                      </a:lnTo>
                      <a:lnTo>
                        <a:pt x="494" y="888"/>
                      </a:lnTo>
                      <a:lnTo>
                        <a:pt x="426" y="816"/>
                      </a:lnTo>
                      <a:lnTo>
                        <a:pt x="426" y="784"/>
                      </a:lnTo>
                      <a:lnTo>
                        <a:pt x="504" y="858"/>
                      </a:lnTo>
                      <a:lnTo>
                        <a:pt x="516" y="844"/>
                      </a:lnTo>
                      <a:lnTo>
                        <a:pt x="428" y="752"/>
                      </a:lnTo>
                      <a:lnTo>
                        <a:pt x="430" y="584"/>
                      </a:lnTo>
                      <a:lnTo>
                        <a:pt x="478" y="584"/>
                      </a:lnTo>
                      <a:lnTo>
                        <a:pt x="500" y="548"/>
                      </a:lnTo>
                      <a:lnTo>
                        <a:pt x="650" y="630"/>
                      </a:lnTo>
                      <a:lnTo>
                        <a:pt x="684" y="748"/>
                      </a:lnTo>
                      <a:lnTo>
                        <a:pt x="702" y="744"/>
                      </a:lnTo>
                      <a:lnTo>
                        <a:pt x="678" y="646"/>
                      </a:lnTo>
                      <a:lnTo>
                        <a:pt x="706" y="660"/>
                      </a:lnTo>
                      <a:lnTo>
                        <a:pt x="732" y="750"/>
                      </a:lnTo>
                      <a:lnTo>
                        <a:pt x="750" y="746"/>
                      </a:lnTo>
                      <a:lnTo>
                        <a:pt x="732" y="674"/>
                      </a:lnTo>
                      <a:lnTo>
                        <a:pt x="812" y="720"/>
                      </a:lnTo>
                      <a:lnTo>
                        <a:pt x="826" y="698"/>
                      </a:lnTo>
                      <a:lnTo>
                        <a:pt x="742" y="648"/>
                      </a:lnTo>
                      <a:lnTo>
                        <a:pt x="818" y="628"/>
                      </a:lnTo>
                      <a:close/>
                      <a:moveTo>
                        <a:pt x="456" y="544"/>
                      </a:moveTo>
                      <a:lnTo>
                        <a:pt x="376" y="544"/>
                      </a:lnTo>
                      <a:lnTo>
                        <a:pt x="336" y="472"/>
                      </a:lnTo>
                      <a:lnTo>
                        <a:pt x="376" y="400"/>
                      </a:lnTo>
                      <a:lnTo>
                        <a:pt x="456" y="400"/>
                      </a:lnTo>
                      <a:lnTo>
                        <a:pt x="496" y="472"/>
                      </a:lnTo>
                      <a:lnTo>
                        <a:pt x="456" y="544"/>
                      </a:lnTo>
                      <a:close/>
                    </a:path>
                  </a:pathLst>
                </a:custGeom>
                <a:noFill/>
                <a:ln>
                  <a:solidFill>
                    <a:srgbClr val="FEFFFF">
                      <a:alpha val="26000"/>
                    </a:srgbClr>
                  </a:solidFill>
                </a:ln>
                <a:effectLst/>
                <a:extLst/>
              </p:spPr>
              <p:txBody>
                <a:bodyPr vert="horz" wrap="square" lIns="91440" tIns="45720" rIns="91440" bIns="45720" numCol="1" anchor="t" anchorCtr="0" compatLnSpc="1">
                  <a:prstTxWarp prst="textNoShape">
                    <a:avLst/>
                  </a:prstTxWarp>
                </a:bodyPr>
                <a:lstStyle/>
                <a:p>
                  <a:endParaRPr lang="en-US"/>
                </a:p>
              </p:txBody>
            </p:sp>
            <p:sp>
              <p:nvSpPr>
                <p:cNvPr id="230" name="Freeform 81"/>
                <p:cNvSpPr>
                  <a:spLocks noChangeAspect="1" noEditPoints="1"/>
                </p:cNvSpPr>
                <p:nvPr/>
              </p:nvSpPr>
              <p:spPr bwMode="auto">
                <a:xfrm rot="924218">
                  <a:off x="8027251" y="1799143"/>
                  <a:ext cx="766532" cy="869062"/>
                </a:xfrm>
                <a:custGeom>
                  <a:avLst/>
                  <a:gdLst>
                    <a:gd name="T0" fmla="*/ 546 w 628"/>
                    <a:gd name="T1" fmla="*/ 480 h 712"/>
                    <a:gd name="T2" fmla="*/ 598 w 628"/>
                    <a:gd name="T3" fmla="*/ 430 h 712"/>
                    <a:gd name="T4" fmla="*/ 400 w 628"/>
                    <a:gd name="T5" fmla="*/ 374 h 712"/>
                    <a:gd name="T6" fmla="*/ 402 w 628"/>
                    <a:gd name="T7" fmla="*/ 354 h 712"/>
                    <a:gd name="T8" fmla="*/ 508 w 628"/>
                    <a:gd name="T9" fmla="*/ 254 h 712"/>
                    <a:gd name="T10" fmla="*/ 524 w 628"/>
                    <a:gd name="T11" fmla="*/ 246 h 712"/>
                    <a:gd name="T12" fmla="*/ 620 w 628"/>
                    <a:gd name="T13" fmla="*/ 236 h 712"/>
                    <a:gd name="T14" fmla="*/ 620 w 628"/>
                    <a:gd name="T15" fmla="*/ 170 h 712"/>
                    <a:gd name="T16" fmla="*/ 558 w 628"/>
                    <a:gd name="T17" fmla="*/ 144 h 712"/>
                    <a:gd name="T18" fmla="*/ 532 w 628"/>
                    <a:gd name="T19" fmla="*/ 148 h 712"/>
                    <a:gd name="T20" fmla="*/ 450 w 628"/>
                    <a:gd name="T21" fmla="*/ 264 h 712"/>
                    <a:gd name="T22" fmla="*/ 360 w 628"/>
                    <a:gd name="T23" fmla="*/ 278 h 712"/>
                    <a:gd name="T24" fmla="*/ 324 w 628"/>
                    <a:gd name="T25" fmla="*/ 136 h 712"/>
                    <a:gd name="T26" fmla="*/ 324 w 628"/>
                    <a:gd name="T27" fmla="*/ 118 h 712"/>
                    <a:gd name="T28" fmla="*/ 366 w 628"/>
                    <a:gd name="T29" fmla="*/ 30 h 712"/>
                    <a:gd name="T30" fmla="*/ 308 w 628"/>
                    <a:gd name="T31" fmla="*/ 0 h 712"/>
                    <a:gd name="T32" fmla="*/ 254 w 628"/>
                    <a:gd name="T33" fmla="*/ 36 h 712"/>
                    <a:gd name="T34" fmla="*/ 244 w 628"/>
                    <a:gd name="T35" fmla="*/ 62 h 712"/>
                    <a:gd name="T36" fmla="*/ 304 w 628"/>
                    <a:gd name="T37" fmla="*/ 190 h 712"/>
                    <a:gd name="T38" fmla="*/ 272 w 628"/>
                    <a:gd name="T39" fmla="*/ 278 h 712"/>
                    <a:gd name="T40" fmla="*/ 130 w 628"/>
                    <a:gd name="T41" fmla="*/ 234 h 712"/>
                    <a:gd name="T42" fmla="*/ 114 w 628"/>
                    <a:gd name="T43" fmla="*/ 226 h 712"/>
                    <a:gd name="T44" fmla="*/ 58 w 628"/>
                    <a:gd name="T45" fmla="*/ 146 h 712"/>
                    <a:gd name="T46" fmla="*/ 0 w 628"/>
                    <a:gd name="T47" fmla="*/ 180 h 712"/>
                    <a:gd name="T48" fmla="*/ 8 w 628"/>
                    <a:gd name="T49" fmla="*/ 246 h 712"/>
                    <a:gd name="T50" fmla="*/ 26 w 628"/>
                    <a:gd name="T51" fmla="*/ 268 h 712"/>
                    <a:gd name="T52" fmla="*/ 166 w 628"/>
                    <a:gd name="T53" fmla="*/ 280 h 712"/>
                    <a:gd name="T54" fmla="*/ 228 w 628"/>
                    <a:gd name="T55" fmla="*/ 354 h 712"/>
                    <a:gd name="T56" fmla="*/ 162 w 628"/>
                    <a:gd name="T57" fmla="*/ 426 h 712"/>
                    <a:gd name="T58" fmla="*/ 26 w 628"/>
                    <a:gd name="T59" fmla="*/ 440 h 712"/>
                    <a:gd name="T60" fmla="*/ 8 w 628"/>
                    <a:gd name="T61" fmla="*/ 462 h 712"/>
                    <a:gd name="T62" fmla="*/ 0 w 628"/>
                    <a:gd name="T63" fmla="*/ 526 h 712"/>
                    <a:gd name="T64" fmla="*/ 58 w 628"/>
                    <a:gd name="T65" fmla="*/ 562 h 712"/>
                    <a:gd name="T66" fmla="*/ 114 w 628"/>
                    <a:gd name="T67" fmla="*/ 478 h 712"/>
                    <a:gd name="T68" fmla="*/ 132 w 628"/>
                    <a:gd name="T69" fmla="*/ 468 h 712"/>
                    <a:gd name="T70" fmla="*/ 256 w 628"/>
                    <a:gd name="T71" fmla="*/ 418 h 712"/>
                    <a:gd name="T72" fmla="*/ 300 w 628"/>
                    <a:gd name="T73" fmla="*/ 522 h 712"/>
                    <a:gd name="T74" fmla="*/ 244 w 628"/>
                    <a:gd name="T75" fmla="*/ 646 h 712"/>
                    <a:gd name="T76" fmla="*/ 254 w 628"/>
                    <a:gd name="T77" fmla="*/ 672 h 712"/>
                    <a:gd name="T78" fmla="*/ 304 w 628"/>
                    <a:gd name="T79" fmla="*/ 712 h 712"/>
                    <a:gd name="T80" fmla="*/ 366 w 628"/>
                    <a:gd name="T81" fmla="*/ 678 h 712"/>
                    <a:gd name="T82" fmla="*/ 322 w 628"/>
                    <a:gd name="T83" fmla="*/ 588 h 712"/>
                    <a:gd name="T84" fmla="*/ 322 w 628"/>
                    <a:gd name="T85" fmla="*/ 568 h 712"/>
                    <a:gd name="T86" fmla="*/ 340 w 628"/>
                    <a:gd name="T87" fmla="*/ 438 h 712"/>
                    <a:gd name="T88" fmla="*/ 452 w 628"/>
                    <a:gd name="T89" fmla="*/ 448 h 712"/>
                    <a:gd name="T90" fmla="*/ 532 w 628"/>
                    <a:gd name="T91" fmla="*/ 560 h 712"/>
                    <a:gd name="T92" fmla="*/ 558 w 628"/>
                    <a:gd name="T93" fmla="*/ 564 h 712"/>
                    <a:gd name="T94" fmla="*/ 618 w 628"/>
                    <a:gd name="T95" fmla="*/ 540 h 712"/>
                    <a:gd name="T96" fmla="*/ 620 w 628"/>
                    <a:gd name="T97" fmla="*/ 470 h 712"/>
                    <a:gd name="T98" fmla="*/ 304 w 628"/>
                    <a:gd name="T99" fmla="*/ 408 h 712"/>
                    <a:gd name="T100" fmla="*/ 276 w 628"/>
                    <a:gd name="T101" fmla="*/ 394 h 712"/>
                    <a:gd name="T102" fmla="*/ 260 w 628"/>
                    <a:gd name="T103" fmla="*/ 364 h 712"/>
                    <a:gd name="T104" fmla="*/ 260 w 628"/>
                    <a:gd name="T105" fmla="*/ 342 h 712"/>
                    <a:gd name="T106" fmla="*/ 276 w 628"/>
                    <a:gd name="T107" fmla="*/ 314 h 712"/>
                    <a:gd name="T108" fmla="*/ 304 w 628"/>
                    <a:gd name="T109" fmla="*/ 300 h 712"/>
                    <a:gd name="T110" fmla="*/ 326 w 628"/>
                    <a:gd name="T111" fmla="*/ 300 h 712"/>
                    <a:gd name="T112" fmla="*/ 354 w 628"/>
                    <a:gd name="T113" fmla="*/ 314 h 712"/>
                    <a:gd name="T114" fmla="*/ 370 w 628"/>
                    <a:gd name="T115" fmla="*/ 342 h 712"/>
                    <a:gd name="T116" fmla="*/ 370 w 628"/>
                    <a:gd name="T117" fmla="*/ 364 h 712"/>
                    <a:gd name="T118" fmla="*/ 354 w 628"/>
                    <a:gd name="T119" fmla="*/ 394 h 712"/>
                    <a:gd name="T120" fmla="*/ 326 w 628"/>
                    <a:gd name="T121" fmla="*/ 408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28" h="712">
                      <a:moveTo>
                        <a:pt x="620" y="470"/>
                      </a:moveTo>
                      <a:lnTo>
                        <a:pt x="618" y="462"/>
                      </a:lnTo>
                      <a:lnTo>
                        <a:pt x="546" y="480"/>
                      </a:lnTo>
                      <a:lnTo>
                        <a:pt x="520" y="464"/>
                      </a:lnTo>
                      <a:lnTo>
                        <a:pt x="602" y="440"/>
                      </a:lnTo>
                      <a:lnTo>
                        <a:pt x="598" y="430"/>
                      </a:lnTo>
                      <a:lnTo>
                        <a:pt x="504" y="454"/>
                      </a:lnTo>
                      <a:lnTo>
                        <a:pt x="460" y="428"/>
                      </a:lnTo>
                      <a:lnTo>
                        <a:pt x="400" y="374"/>
                      </a:lnTo>
                      <a:lnTo>
                        <a:pt x="400" y="374"/>
                      </a:lnTo>
                      <a:lnTo>
                        <a:pt x="402" y="354"/>
                      </a:lnTo>
                      <a:lnTo>
                        <a:pt x="402" y="354"/>
                      </a:lnTo>
                      <a:lnTo>
                        <a:pt x="402" y="338"/>
                      </a:lnTo>
                      <a:lnTo>
                        <a:pt x="464" y="282"/>
                      </a:lnTo>
                      <a:lnTo>
                        <a:pt x="508" y="254"/>
                      </a:lnTo>
                      <a:lnTo>
                        <a:pt x="598" y="278"/>
                      </a:lnTo>
                      <a:lnTo>
                        <a:pt x="602" y="268"/>
                      </a:lnTo>
                      <a:lnTo>
                        <a:pt x="524" y="246"/>
                      </a:lnTo>
                      <a:lnTo>
                        <a:pt x="550" y="230"/>
                      </a:lnTo>
                      <a:lnTo>
                        <a:pt x="618" y="246"/>
                      </a:lnTo>
                      <a:lnTo>
                        <a:pt x="620" y="236"/>
                      </a:lnTo>
                      <a:lnTo>
                        <a:pt x="564" y="220"/>
                      </a:lnTo>
                      <a:lnTo>
                        <a:pt x="628" y="182"/>
                      </a:lnTo>
                      <a:lnTo>
                        <a:pt x="620" y="170"/>
                      </a:lnTo>
                      <a:lnTo>
                        <a:pt x="554" y="206"/>
                      </a:lnTo>
                      <a:lnTo>
                        <a:pt x="568" y="146"/>
                      </a:lnTo>
                      <a:lnTo>
                        <a:pt x="558" y="144"/>
                      </a:lnTo>
                      <a:lnTo>
                        <a:pt x="538" y="214"/>
                      </a:lnTo>
                      <a:lnTo>
                        <a:pt x="512" y="230"/>
                      </a:lnTo>
                      <a:lnTo>
                        <a:pt x="532" y="148"/>
                      </a:lnTo>
                      <a:lnTo>
                        <a:pt x="522" y="144"/>
                      </a:lnTo>
                      <a:lnTo>
                        <a:pt x="494" y="238"/>
                      </a:lnTo>
                      <a:lnTo>
                        <a:pt x="450" y="264"/>
                      </a:lnTo>
                      <a:lnTo>
                        <a:pt x="374" y="288"/>
                      </a:lnTo>
                      <a:lnTo>
                        <a:pt x="374" y="288"/>
                      </a:lnTo>
                      <a:lnTo>
                        <a:pt x="360" y="278"/>
                      </a:lnTo>
                      <a:lnTo>
                        <a:pt x="344" y="272"/>
                      </a:lnTo>
                      <a:lnTo>
                        <a:pt x="326" y="186"/>
                      </a:lnTo>
                      <a:lnTo>
                        <a:pt x="324" y="136"/>
                      </a:lnTo>
                      <a:lnTo>
                        <a:pt x="390" y="68"/>
                      </a:lnTo>
                      <a:lnTo>
                        <a:pt x="382" y="62"/>
                      </a:lnTo>
                      <a:lnTo>
                        <a:pt x="324" y="118"/>
                      </a:lnTo>
                      <a:lnTo>
                        <a:pt x="324" y="86"/>
                      </a:lnTo>
                      <a:lnTo>
                        <a:pt x="372" y="36"/>
                      </a:lnTo>
                      <a:lnTo>
                        <a:pt x="366" y="30"/>
                      </a:lnTo>
                      <a:lnTo>
                        <a:pt x="324" y="72"/>
                      </a:lnTo>
                      <a:lnTo>
                        <a:pt x="322" y="0"/>
                      </a:lnTo>
                      <a:lnTo>
                        <a:pt x="308" y="0"/>
                      </a:lnTo>
                      <a:lnTo>
                        <a:pt x="306" y="74"/>
                      </a:lnTo>
                      <a:lnTo>
                        <a:pt x="260" y="30"/>
                      </a:lnTo>
                      <a:lnTo>
                        <a:pt x="254" y="36"/>
                      </a:lnTo>
                      <a:lnTo>
                        <a:pt x="306" y="90"/>
                      </a:lnTo>
                      <a:lnTo>
                        <a:pt x="304" y="120"/>
                      </a:lnTo>
                      <a:lnTo>
                        <a:pt x="244" y="62"/>
                      </a:lnTo>
                      <a:lnTo>
                        <a:pt x="236" y="68"/>
                      </a:lnTo>
                      <a:lnTo>
                        <a:pt x="304" y="138"/>
                      </a:lnTo>
                      <a:lnTo>
                        <a:pt x="304" y="190"/>
                      </a:lnTo>
                      <a:lnTo>
                        <a:pt x="286" y="270"/>
                      </a:lnTo>
                      <a:lnTo>
                        <a:pt x="286" y="270"/>
                      </a:lnTo>
                      <a:lnTo>
                        <a:pt x="272" y="278"/>
                      </a:lnTo>
                      <a:lnTo>
                        <a:pt x="258" y="286"/>
                      </a:lnTo>
                      <a:lnTo>
                        <a:pt x="174" y="260"/>
                      </a:lnTo>
                      <a:lnTo>
                        <a:pt x="130" y="234"/>
                      </a:lnTo>
                      <a:lnTo>
                        <a:pt x="104" y="144"/>
                      </a:lnTo>
                      <a:lnTo>
                        <a:pt x="94" y="148"/>
                      </a:lnTo>
                      <a:lnTo>
                        <a:pt x="114" y="226"/>
                      </a:lnTo>
                      <a:lnTo>
                        <a:pt x="86" y="212"/>
                      </a:lnTo>
                      <a:lnTo>
                        <a:pt x="68" y="144"/>
                      </a:lnTo>
                      <a:lnTo>
                        <a:pt x="58" y="146"/>
                      </a:lnTo>
                      <a:lnTo>
                        <a:pt x="72" y="204"/>
                      </a:lnTo>
                      <a:lnTo>
                        <a:pt x="8" y="168"/>
                      </a:lnTo>
                      <a:lnTo>
                        <a:pt x="0" y="180"/>
                      </a:lnTo>
                      <a:lnTo>
                        <a:pt x="66" y="220"/>
                      </a:lnTo>
                      <a:lnTo>
                        <a:pt x="6" y="236"/>
                      </a:lnTo>
                      <a:lnTo>
                        <a:pt x="8" y="246"/>
                      </a:lnTo>
                      <a:lnTo>
                        <a:pt x="80" y="228"/>
                      </a:lnTo>
                      <a:lnTo>
                        <a:pt x="106" y="244"/>
                      </a:lnTo>
                      <a:lnTo>
                        <a:pt x="26" y="268"/>
                      </a:lnTo>
                      <a:lnTo>
                        <a:pt x="28" y="278"/>
                      </a:lnTo>
                      <a:lnTo>
                        <a:pt x="122" y="254"/>
                      </a:lnTo>
                      <a:lnTo>
                        <a:pt x="166" y="280"/>
                      </a:lnTo>
                      <a:lnTo>
                        <a:pt x="228" y="336"/>
                      </a:lnTo>
                      <a:lnTo>
                        <a:pt x="228" y="336"/>
                      </a:lnTo>
                      <a:lnTo>
                        <a:pt x="228" y="354"/>
                      </a:lnTo>
                      <a:lnTo>
                        <a:pt x="228" y="354"/>
                      </a:lnTo>
                      <a:lnTo>
                        <a:pt x="228" y="366"/>
                      </a:lnTo>
                      <a:lnTo>
                        <a:pt x="162" y="426"/>
                      </a:lnTo>
                      <a:lnTo>
                        <a:pt x="118" y="452"/>
                      </a:lnTo>
                      <a:lnTo>
                        <a:pt x="28" y="430"/>
                      </a:lnTo>
                      <a:lnTo>
                        <a:pt x="26" y="440"/>
                      </a:lnTo>
                      <a:lnTo>
                        <a:pt x="102" y="462"/>
                      </a:lnTo>
                      <a:lnTo>
                        <a:pt x="76" y="478"/>
                      </a:lnTo>
                      <a:lnTo>
                        <a:pt x="8" y="462"/>
                      </a:lnTo>
                      <a:lnTo>
                        <a:pt x="6" y="470"/>
                      </a:lnTo>
                      <a:lnTo>
                        <a:pt x="62" y="488"/>
                      </a:lnTo>
                      <a:lnTo>
                        <a:pt x="0" y="526"/>
                      </a:lnTo>
                      <a:lnTo>
                        <a:pt x="6" y="538"/>
                      </a:lnTo>
                      <a:lnTo>
                        <a:pt x="74" y="500"/>
                      </a:lnTo>
                      <a:lnTo>
                        <a:pt x="58" y="562"/>
                      </a:lnTo>
                      <a:lnTo>
                        <a:pt x="68" y="564"/>
                      </a:lnTo>
                      <a:lnTo>
                        <a:pt x="88" y="492"/>
                      </a:lnTo>
                      <a:lnTo>
                        <a:pt x="114" y="478"/>
                      </a:lnTo>
                      <a:lnTo>
                        <a:pt x="94" y="560"/>
                      </a:lnTo>
                      <a:lnTo>
                        <a:pt x="104" y="562"/>
                      </a:lnTo>
                      <a:lnTo>
                        <a:pt x="132" y="468"/>
                      </a:lnTo>
                      <a:lnTo>
                        <a:pt x="176" y="444"/>
                      </a:lnTo>
                      <a:lnTo>
                        <a:pt x="256" y="418"/>
                      </a:lnTo>
                      <a:lnTo>
                        <a:pt x="256" y="418"/>
                      </a:lnTo>
                      <a:lnTo>
                        <a:pt x="268" y="428"/>
                      </a:lnTo>
                      <a:lnTo>
                        <a:pt x="282" y="436"/>
                      </a:lnTo>
                      <a:lnTo>
                        <a:pt x="300" y="522"/>
                      </a:lnTo>
                      <a:lnTo>
                        <a:pt x="302" y="572"/>
                      </a:lnTo>
                      <a:lnTo>
                        <a:pt x="236" y="640"/>
                      </a:lnTo>
                      <a:lnTo>
                        <a:pt x="244" y="646"/>
                      </a:lnTo>
                      <a:lnTo>
                        <a:pt x="302" y="590"/>
                      </a:lnTo>
                      <a:lnTo>
                        <a:pt x="302" y="620"/>
                      </a:lnTo>
                      <a:lnTo>
                        <a:pt x="254" y="672"/>
                      </a:lnTo>
                      <a:lnTo>
                        <a:pt x="260" y="678"/>
                      </a:lnTo>
                      <a:lnTo>
                        <a:pt x="304" y="638"/>
                      </a:lnTo>
                      <a:lnTo>
                        <a:pt x="304" y="712"/>
                      </a:lnTo>
                      <a:lnTo>
                        <a:pt x="320" y="712"/>
                      </a:lnTo>
                      <a:lnTo>
                        <a:pt x="320" y="636"/>
                      </a:lnTo>
                      <a:lnTo>
                        <a:pt x="366" y="678"/>
                      </a:lnTo>
                      <a:lnTo>
                        <a:pt x="372" y="672"/>
                      </a:lnTo>
                      <a:lnTo>
                        <a:pt x="320" y="618"/>
                      </a:lnTo>
                      <a:lnTo>
                        <a:pt x="322" y="588"/>
                      </a:lnTo>
                      <a:lnTo>
                        <a:pt x="382" y="646"/>
                      </a:lnTo>
                      <a:lnTo>
                        <a:pt x="390" y="640"/>
                      </a:lnTo>
                      <a:lnTo>
                        <a:pt x="322" y="568"/>
                      </a:lnTo>
                      <a:lnTo>
                        <a:pt x="322" y="518"/>
                      </a:lnTo>
                      <a:lnTo>
                        <a:pt x="340" y="438"/>
                      </a:lnTo>
                      <a:lnTo>
                        <a:pt x="340" y="438"/>
                      </a:lnTo>
                      <a:lnTo>
                        <a:pt x="356" y="432"/>
                      </a:lnTo>
                      <a:lnTo>
                        <a:pt x="370" y="422"/>
                      </a:lnTo>
                      <a:lnTo>
                        <a:pt x="452" y="448"/>
                      </a:lnTo>
                      <a:lnTo>
                        <a:pt x="496" y="472"/>
                      </a:lnTo>
                      <a:lnTo>
                        <a:pt x="522" y="562"/>
                      </a:lnTo>
                      <a:lnTo>
                        <a:pt x="532" y="560"/>
                      </a:lnTo>
                      <a:lnTo>
                        <a:pt x="512" y="482"/>
                      </a:lnTo>
                      <a:lnTo>
                        <a:pt x="540" y="496"/>
                      </a:lnTo>
                      <a:lnTo>
                        <a:pt x="558" y="564"/>
                      </a:lnTo>
                      <a:lnTo>
                        <a:pt x="568" y="562"/>
                      </a:lnTo>
                      <a:lnTo>
                        <a:pt x="554" y="504"/>
                      </a:lnTo>
                      <a:lnTo>
                        <a:pt x="618" y="540"/>
                      </a:lnTo>
                      <a:lnTo>
                        <a:pt x="626" y="528"/>
                      </a:lnTo>
                      <a:lnTo>
                        <a:pt x="560" y="488"/>
                      </a:lnTo>
                      <a:lnTo>
                        <a:pt x="620" y="470"/>
                      </a:lnTo>
                      <a:close/>
                      <a:moveTo>
                        <a:pt x="314" y="410"/>
                      </a:moveTo>
                      <a:lnTo>
                        <a:pt x="314" y="410"/>
                      </a:lnTo>
                      <a:lnTo>
                        <a:pt x="304" y="408"/>
                      </a:lnTo>
                      <a:lnTo>
                        <a:pt x="294" y="406"/>
                      </a:lnTo>
                      <a:lnTo>
                        <a:pt x="284" y="400"/>
                      </a:lnTo>
                      <a:lnTo>
                        <a:pt x="276" y="394"/>
                      </a:lnTo>
                      <a:lnTo>
                        <a:pt x="268" y="384"/>
                      </a:lnTo>
                      <a:lnTo>
                        <a:pt x="264" y="376"/>
                      </a:lnTo>
                      <a:lnTo>
                        <a:pt x="260" y="364"/>
                      </a:lnTo>
                      <a:lnTo>
                        <a:pt x="260" y="354"/>
                      </a:lnTo>
                      <a:lnTo>
                        <a:pt x="260" y="354"/>
                      </a:lnTo>
                      <a:lnTo>
                        <a:pt x="260" y="342"/>
                      </a:lnTo>
                      <a:lnTo>
                        <a:pt x="264" y="332"/>
                      </a:lnTo>
                      <a:lnTo>
                        <a:pt x="268" y="322"/>
                      </a:lnTo>
                      <a:lnTo>
                        <a:pt x="276" y="314"/>
                      </a:lnTo>
                      <a:lnTo>
                        <a:pt x="284" y="308"/>
                      </a:lnTo>
                      <a:lnTo>
                        <a:pt x="294" y="302"/>
                      </a:lnTo>
                      <a:lnTo>
                        <a:pt x="304" y="300"/>
                      </a:lnTo>
                      <a:lnTo>
                        <a:pt x="314" y="298"/>
                      </a:lnTo>
                      <a:lnTo>
                        <a:pt x="314" y="298"/>
                      </a:lnTo>
                      <a:lnTo>
                        <a:pt x="326" y="300"/>
                      </a:lnTo>
                      <a:lnTo>
                        <a:pt x="336" y="302"/>
                      </a:lnTo>
                      <a:lnTo>
                        <a:pt x="346" y="308"/>
                      </a:lnTo>
                      <a:lnTo>
                        <a:pt x="354" y="314"/>
                      </a:lnTo>
                      <a:lnTo>
                        <a:pt x="362" y="322"/>
                      </a:lnTo>
                      <a:lnTo>
                        <a:pt x="366" y="332"/>
                      </a:lnTo>
                      <a:lnTo>
                        <a:pt x="370" y="342"/>
                      </a:lnTo>
                      <a:lnTo>
                        <a:pt x="370" y="354"/>
                      </a:lnTo>
                      <a:lnTo>
                        <a:pt x="370" y="354"/>
                      </a:lnTo>
                      <a:lnTo>
                        <a:pt x="370" y="364"/>
                      </a:lnTo>
                      <a:lnTo>
                        <a:pt x="366" y="376"/>
                      </a:lnTo>
                      <a:lnTo>
                        <a:pt x="362" y="384"/>
                      </a:lnTo>
                      <a:lnTo>
                        <a:pt x="354" y="394"/>
                      </a:lnTo>
                      <a:lnTo>
                        <a:pt x="346" y="400"/>
                      </a:lnTo>
                      <a:lnTo>
                        <a:pt x="336" y="406"/>
                      </a:lnTo>
                      <a:lnTo>
                        <a:pt x="326" y="408"/>
                      </a:lnTo>
                      <a:lnTo>
                        <a:pt x="314" y="410"/>
                      </a:lnTo>
                      <a:lnTo>
                        <a:pt x="314" y="410"/>
                      </a:lnTo>
                      <a:close/>
                    </a:path>
                  </a:pathLst>
                </a:custGeom>
                <a:solidFill>
                  <a:srgbClr val="FEFFFF">
                    <a:alpha val="76000"/>
                  </a:srgb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1" name="Freeform 8"/>
            <p:cNvSpPr>
              <a:spLocks noChangeAspect="1" noEditPoints="1"/>
            </p:cNvSpPr>
            <p:nvPr/>
          </p:nvSpPr>
          <p:spPr bwMode="auto">
            <a:xfrm>
              <a:off x="8267911" y="2855927"/>
              <a:ext cx="865764" cy="1172389"/>
            </a:xfrm>
            <a:custGeom>
              <a:avLst/>
              <a:gdLst>
                <a:gd name="T0" fmla="*/ 562 w 672"/>
                <a:gd name="T1" fmla="*/ 532 h 910"/>
                <a:gd name="T2" fmla="*/ 624 w 672"/>
                <a:gd name="T3" fmla="*/ 522 h 910"/>
                <a:gd name="T4" fmla="*/ 640 w 672"/>
                <a:gd name="T5" fmla="*/ 514 h 910"/>
                <a:gd name="T6" fmla="*/ 636 w 672"/>
                <a:gd name="T7" fmla="*/ 502 h 910"/>
                <a:gd name="T8" fmla="*/ 594 w 672"/>
                <a:gd name="T9" fmla="*/ 460 h 910"/>
                <a:gd name="T10" fmla="*/ 588 w 672"/>
                <a:gd name="T11" fmla="*/ 422 h 910"/>
                <a:gd name="T12" fmla="*/ 610 w 672"/>
                <a:gd name="T13" fmla="*/ 364 h 910"/>
                <a:gd name="T14" fmla="*/ 614 w 672"/>
                <a:gd name="T15" fmla="*/ 352 h 910"/>
                <a:gd name="T16" fmla="*/ 604 w 672"/>
                <a:gd name="T17" fmla="*/ 342 h 910"/>
                <a:gd name="T18" fmla="*/ 560 w 672"/>
                <a:gd name="T19" fmla="*/ 374 h 910"/>
                <a:gd name="T20" fmla="*/ 672 w 672"/>
                <a:gd name="T21" fmla="*/ 156 h 910"/>
                <a:gd name="T22" fmla="*/ 672 w 672"/>
                <a:gd name="T23" fmla="*/ 104 h 910"/>
                <a:gd name="T24" fmla="*/ 644 w 672"/>
                <a:gd name="T25" fmla="*/ 0 h 910"/>
                <a:gd name="T26" fmla="*/ 596 w 672"/>
                <a:gd name="T27" fmla="*/ 120 h 910"/>
                <a:gd name="T28" fmla="*/ 570 w 672"/>
                <a:gd name="T29" fmla="*/ 182 h 910"/>
                <a:gd name="T30" fmla="*/ 476 w 672"/>
                <a:gd name="T31" fmla="*/ 342 h 910"/>
                <a:gd name="T32" fmla="*/ 468 w 672"/>
                <a:gd name="T33" fmla="*/ 296 h 910"/>
                <a:gd name="T34" fmla="*/ 468 w 672"/>
                <a:gd name="T35" fmla="*/ 294 h 910"/>
                <a:gd name="T36" fmla="*/ 468 w 672"/>
                <a:gd name="T37" fmla="*/ 290 h 910"/>
                <a:gd name="T38" fmla="*/ 464 w 672"/>
                <a:gd name="T39" fmla="*/ 288 h 910"/>
                <a:gd name="T40" fmla="*/ 460 w 672"/>
                <a:gd name="T41" fmla="*/ 288 h 910"/>
                <a:gd name="T42" fmla="*/ 450 w 672"/>
                <a:gd name="T43" fmla="*/ 288 h 910"/>
                <a:gd name="T44" fmla="*/ 444 w 672"/>
                <a:gd name="T45" fmla="*/ 300 h 910"/>
                <a:gd name="T46" fmla="*/ 450 w 672"/>
                <a:gd name="T47" fmla="*/ 346 h 910"/>
                <a:gd name="T48" fmla="*/ 320 w 672"/>
                <a:gd name="T49" fmla="*/ 90 h 910"/>
                <a:gd name="T50" fmla="*/ 276 w 672"/>
                <a:gd name="T51" fmla="*/ 70 h 910"/>
                <a:gd name="T52" fmla="*/ 168 w 672"/>
                <a:gd name="T53" fmla="*/ 88 h 910"/>
                <a:gd name="T54" fmla="*/ 246 w 672"/>
                <a:gd name="T55" fmla="*/ 188 h 910"/>
                <a:gd name="T56" fmla="*/ 288 w 672"/>
                <a:gd name="T57" fmla="*/ 240 h 910"/>
                <a:gd name="T58" fmla="*/ 380 w 672"/>
                <a:gd name="T59" fmla="*/ 404 h 910"/>
                <a:gd name="T60" fmla="*/ 328 w 672"/>
                <a:gd name="T61" fmla="*/ 388 h 910"/>
                <a:gd name="T62" fmla="*/ 322 w 672"/>
                <a:gd name="T63" fmla="*/ 398 h 910"/>
                <a:gd name="T64" fmla="*/ 372 w 672"/>
                <a:gd name="T65" fmla="*/ 426 h 910"/>
                <a:gd name="T66" fmla="*/ 188 w 672"/>
                <a:gd name="T67" fmla="*/ 482 h 910"/>
                <a:gd name="T68" fmla="*/ 122 w 672"/>
                <a:gd name="T69" fmla="*/ 494 h 910"/>
                <a:gd name="T70" fmla="*/ 0 w 672"/>
                <a:gd name="T71" fmla="*/ 516 h 910"/>
                <a:gd name="T72" fmla="*/ 54 w 672"/>
                <a:gd name="T73" fmla="*/ 594 h 910"/>
                <a:gd name="T74" fmla="*/ 100 w 672"/>
                <a:gd name="T75" fmla="*/ 610 h 910"/>
                <a:gd name="T76" fmla="*/ 374 w 672"/>
                <a:gd name="T77" fmla="*/ 490 h 910"/>
                <a:gd name="T78" fmla="*/ 352 w 672"/>
                <a:gd name="T79" fmla="*/ 544 h 910"/>
                <a:gd name="T80" fmla="*/ 350 w 672"/>
                <a:gd name="T81" fmla="*/ 562 h 910"/>
                <a:gd name="T82" fmla="*/ 362 w 672"/>
                <a:gd name="T83" fmla="*/ 566 h 910"/>
                <a:gd name="T84" fmla="*/ 420 w 672"/>
                <a:gd name="T85" fmla="*/ 548 h 910"/>
                <a:gd name="T86" fmla="*/ 346 w 672"/>
                <a:gd name="T87" fmla="*/ 752 h 910"/>
                <a:gd name="T88" fmla="*/ 324 w 672"/>
                <a:gd name="T89" fmla="*/ 812 h 910"/>
                <a:gd name="T90" fmla="*/ 352 w 672"/>
                <a:gd name="T91" fmla="*/ 820 h 910"/>
                <a:gd name="T92" fmla="*/ 376 w 672"/>
                <a:gd name="T93" fmla="*/ 760 h 910"/>
                <a:gd name="T94" fmla="*/ 456 w 672"/>
                <a:gd name="T95" fmla="*/ 564 h 910"/>
                <a:gd name="T96" fmla="*/ 494 w 672"/>
                <a:gd name="T97" fmla="*/ 612 h 910"/>
                <a:gd name="T98" fmla="*/ 498 w 672"/>
                <a:gd name="T99" fmla="*/ 620 h 910"/>
                <a:gd name="T100" fmla="*/ 514 w 672"/>
                <a:gd name="T101" fmla="*/ 620 h 910"/>
                <a:gd name="T102" fmla="*/ 512 w 672"/>
                <a:gd name="T103" fmla="*/ 562 h 910"/>
                <a:gd name="T104" fmla="*/ 638 w 672"/>
                <a:gd name="T105" fmla="*/ 822 h 910"/>
                <a:gd name="T106" fmla="*/ 672 w 672"/>
                <a:gd name="T107" fmla="*/ 672 h 910"/>
                <a:gd name="T108" fmla="*/ 504 w 672"/>
                <a:gd name="T109" fmla="*/ 532 h 910"/>
                <a:gd name="T110" fmla="*/ 442 w 672"/>
                <a:gd name="T111" fmla="*/ 526 h 910"/>
                <a:gd name="T112" fmla="*/ 410 w 672"/>
                <a:gd name="T113" fmla="*/ 492 h 910"/>
                <a:gd name="T114" fmla="*/ 404 w 672"/>
                <a:gd name="T115" fmla="*/ 430 h 910"/>
                <a:gd name="T116" fmla="*/ 430 w 672"/>
                <a:gd name="T117" fmla="*/ 392 h 910"/>
                <a:gd name="T118" fmla="*/ 490 w 672"/>
                <a:gd name="T119" fmla="*/ 374 h 910"/>
                <a:gd name="T120" fmla="*/ 544 w 672"/>
                <a:gd name="T121" fmla="*/ 404 h 910"/>
                <a:gd name="T122" fmla="*/ 562 w 672"/>
                <a:gd name="T123" fmla="*/ 448 h 910"/>
                <a:gd name="T124" fmla="*/ 544 w 672"/>
                <a:gd name="T125" fmla="*/ 506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910">
                  <a:moveTo>
                    <a:pt x="672" y="672"/>
                  </a:moveTo>
                  <a:lnTo>
                    <a:pt x="670" y="672"/>
                  </a:lnTo>
                  <a:lnTo>
                    <a:pt x="562" y="532"/>
                  </a:lnTo>
                  <a:lnTo>
                    <a:pt x="562" y="532"/>
                  </a:lnTo>
                  <a:lnTo>
                    <a:pt x="572" y="520"/>
                  </a:lnTo>
                  <a:lnTo>
                    <a:pt x="582" y="506"/>
                  </a:lnTo>
                  <a:lnTo>
                    <a:pt x="624" y="522"/>
                  </a:lnTo>
                  <a:lnTo>
                    <a:pt x="624" y="522"/>
                  </a:lnTo>
                  <a:lnTo>
                    <a:pt x="630" y="522"/>
                  </a:lnTo>
                  <a:lnTo>
                    <a:pt x="636" y="520"/>
                  </a:lnTo>
                  <a:lnTo>
                    <a:pt x="636" y="520"/>
                  </a:lnTo>
                  <a:lnTo>
                    <a:pt x="640" y="514"/>
                  </a:lnTo>
                  <a:lnTo>
                    <a:pt x="640" y="514"/>
                  </a:lnTo>
                  <a:lnTo>
                    <a:pt x="640" y="510"/>
                  </a:lnTo>
                  <a:lnTo>
                    <a:pt x="640" y="504"/>
                  </a:lnTo>
                  <a:lnTo>
                    <a:pt x="636" y="502"/>
                  </a:lnTo>
                  <a:lnTo>
                    <a:pt x="632" y="498"/>
                  </a:lnTo>
                  <a:lnTo>
                    <a:pt x="590" y="482"/>
                  </a:lnTo>
                  <a:lnTo>
                    <a:pt x="590" y="482"/>
                  </a:lnTo>
                  <a:lnTo>
                    <a:pt x="594" y="460"/>
                  </a:lnTo>
                  <a:lnTo>
                    <a:pt x="672" y="446"/>
                  </a:lnTo>
                  <a:lnTo>
                    <a:pt x="672" y="410"/>
                  </a:lnTo>
                  <a:lnTo>
                    <a:pt x="588" y="422"/>
                  </a:lnTo>
                  <a:lnTo>
                    <a:pt x="588" y="422"/>
                  </a:lnTo>
                  <a:lnTo>
                    <a:pt x="582" y="406"/>
                  </a:lnTo>
                  <a:lnTo>
                    <a:pt x="576" y="392"/>
                  </a:lnTo>
                  <a:lnTo>
                    <a:pt x="610" y="364"/>
                  </a:lnTo>
                  <a:lnTo>
                    <a:pt x="610" y="364"/>
                  </a:lnTo>
                  <a:lnTo>
                    <a:pt x="614" y="360"/>
                  </a:lnTo>
                  <a:lnTo>
                    <a:pt x="614" y="356"/>
                  </a:lnTo>
                  <a:lnTo>
                    <a:pt x="614" y="356"/>
                  </a:lnTo>
                  <a:lnTo>
                    <a:pt x="614" y="352"/>
                  </a:lnTo>
                  <a:lnTo>
                    <a:pt x="612" y="348"/>
                  </a:lnTo>
                  <a:lnTo>
                    <a:pt x="612" y="348"/>
                  </a:lnTo>
                  <a:lnTo>
                    <a:pt x="608" y="344"/>
                  </a:lnTo>
                  <a:lnTo>
                    <a:pt x="604" y="342"/>
                  </a:lnTo>
                  <a:lnTo>
                    <a:pt x="600" y="344"/>
                  </a:lnTo>
                  <a:lnTo>
                    <a:pt x="594" y="346"/>
                  </a:lnTo>
                  <a:lnTo>
                    <a:pt x="560" y="374"/>
                  </a:lnTo>
                  <a:lnTo>
                    <a:pt x="560" y="374"/>
                  </a:lnTo>
                  <a:lnTo>
                    <a:pt x="550" y="366"/>
                  </a:lnTo>
                  <a:lnTo>
                    <a:pt x="540" y="358"/>
                  </a:lnTo>
                  <a:lnTo>
                    <a:pt x="602" y="190"/>
                  </a:lnTo>
                  <a:lnTo>
                    <a:pt x="672" y="156"/>
                  </a:lnTo>
                  <a:lnTo>
                    <a:pt x="672" y="134"/>
                  </a:lnTo>
                  <a:lnTo>
                    <a:pt x="612" y="160"/>
                  </a:lnTo>
                  <a:lnTo>
                    <a:pt x="624" y="128"/>
                  </a:lnTo>
                  <a:lnTo>
                    <a:pt x="672" y="104"/>
                  </a:lnTo>
                  <a:lnTo>
                    <a:pt x="672" y="84"/>
                  </a:lnTo>
                  <a:lnTo>
                    <a:pt x="634" y="100"/>
                  </a:lnTo>
                  <a:lnTo>
                    <a:pt x="666" y="10"/>
                  </a:lnTo>
                  <a:lnTo>
                    <a:pt x="644" y="0"/>
                  </a:lnTo>
                  <a:lnTo>
                    <a:pt x="606" y="92"/>
                  </a:lnTo>
                  <a:lnTo>
                    <a:pt x="572" y="18"/>
                  </a:lnTo>
                  <a:lnTo>
                    <a:pt x="556" y="26"/>
                  </a:lnTo>
                  <a:lnTo>
                    <a:pt x="596" y="120"/>
                  </a:lnTo>
                  <a:lnTo>
                    <a:pt x="582" y="152"/>
                  </a:lnTo>
                  <a:lnTo>
                    <a:pt x="536" y="52"/>
                  </a:lnTo>
                  <a:lnTo>
                    <a:pt x="518" y="58"/>
                  </a:lnTo>
                  <a:lnTo>
                    <a:pt x="570" y="182"/>
                  </a:lnTo>
                  <a:lnTo>
                    <a:pt x="504" y="344"/>
                  </a:lnTo>
                  <a:lnTo>
                    <a:pt x="504" y="344"/>
                  </a:lnTo>
                  <a:lnTo>
                    <a:pt x="490" y="342"/>
                  </a:lnTo>
                  <a:lnTo>
                    <a:pt x="476" y="342"/>
                  </a:lnTo>
                  <a:lnTo>
                    <a:pt x="468" y="298"/>
                  </a:lnTo>
                  <a:lnTo>
                    <a:pt x="468" y="298"/>
                  </a:lnTo>
                  <a:lnTo>
                    <a:pt x="468" y="296"/>
                  </a:lnTo>
                  <a:lnTo>
                    <a:pt x="468" y="296"/>
                  </a:lnTo>
                  <a:lnTo>
                    <a:pt x="468" y="294"/>
                  </a:lnTo>
                  <a:lnTo>
                    <a:pt x="468" y="294"/>
                  </a:lnTo>
                  <a:lnTo>
                    <a:pt x="468" y="294"/>
                  </a:lnTo>
                  <a:lnTo>
                    <a:pt x="468" y="294"/>
                  </a:lnTo>
                  <a:lnTo>
                    <a:pt x="470" y="290"/>
                  </a:lnTo>
                  <a:lnTo>
                    <a:pt x="470" y="290"/>
                  </a:lnTo>
                  <a:lnTo>
                    <a:pt x="468" y="290"/>
                  </a:lnTo>
                  <a:lnTo>
                    <a:pt x="468" y="290"/>
                  </a:lnTo>
                  <a:lnTo>
                    <a:pt x="464" y="288"/>
                  </a:lnTo>
                  <a:lnTo>
                    <a:pt x="464" y="288"/>
                  </a:lnTo>
                  <a:lnTo>
                    <a:pt x="464" y="288"/>
                  </a:lnTo>
                  <a:lnTo>
                    <a:pt x="464" y="288"/>
                  </a:lnTo>
                  <a:lnTo>
                    <a:pt x="458" y="286"/>
                  </a:lnTo>
                  <a:lnTo>
                    <a:pt x="458" y="286"/>
                  </a:lnTo>
                  <a:lnTo>
                    <a:pt x="460" y="288"/>
                  </a:lnTo>
                  <a:lnTo>
                    <a:pt x="460" y="288"/>
                  </a:lnTo>
                  <a:lnTo>
                    <a:pt x="456" y="288"/>
                  </a:lnTo>
                  <a:lnTo>
                    <a:pt x="454" y="288"/>
                  </a:lnTo>
                  <a:lnTo>
                    <a:pt x="454" y="288"/>
                  </a:lnTo>
                  <a:lnTo>
                    <a:pt x="450" y="288"/>
                  </a:lnTo>
                  <a:lnTo>
                    <a:pt x="446" y="290"/>
                  </a:lnTo>
                  <a:lnTo>
                    <a:pt x="444" y="298"/>
                  </a:lnTo>
                  <a:lnTo>
                    <a:pt x="444" y="298"/>
                  </a:lnTo>
                  <a:lnTo>
                    <a:pt x="444" y="300"/>
                  </a:lnTo>
                  <a:lnTo>
                    <a:pt x="444" y="300"/>
                  </a:lnTo>
                  <a:lnTo>
                    <a:pt x="444" y="302"/>
                  </a:lnTo>
                  <a:lnTo>
                    <a:pt x="450" y="346"/>
                  </a:lnTo>
                  <a:lnTo>
                    <a:pt x="450" y="346"/>
                  </a:lnTo>
                  <a:lnTo>
                    <a:pt x="438" y="350"/>
                  </a:lnTo>
                  <a:lnTo>
                    <a:pt x="426" y="356"/>
                  </a:lnTo>
                  <a:lnTo>
                    <a:pt x="310" y="216"/>
                  </a:lnTo>
                  <a:lnTo>
                    <a:pt x="320" y="90"/>
                  </a:lnTo>
                  <a:lnTo>
                    <a:pt x="302" y="88"/>
                  </a:lnTo>
                  <a:lnTo>
                    <a:pt x="288" y="192"/>
                  </a:lnTo>
                  <a:lnTo>
                    <a:pt x="266" y="166"/>
                  </a:lnTo>
                  <a:lnTo>
                    <a:pt x="276" y="70"/>
                  </a:lnTo>
                  <a:lnTo>
                    <a:pt x="258" y="68"/>
                  </a:lnTo>
                  <a:lnTo>
                    <a:pt x="248" y="144"/>
                  </a:lnTo>
                  <a:lnTo>
                    <a:pt x="188" y="72"/>
                  </a:lnTo>
                  <a:lnTo>
                    <a:pt x="168" y="88"/>
                  </a:lnTo>
                  <a:lnTo>
                    <a:pt x="228" y="164"/>
                  </a:lnTo>
                  <a:lnTo>
                    <a:pt x="148" y="158"/>
                  </a:lnTo>
                  <a:lnTo>
                    <a:pt x="146" y="174"/>
                  </a:lnTo>
                  <a:lnTo>
                    <a:pt x="246" y="188"/>
                  </a:lnTo>
                  <a:lnTo>
                    <a:pt x="268" y="214"/>
                  </a:lnTo>
                  <a:lnTo>
                    <a:pt x="156" y="204"/>
                  </a:lnTo>
                  <a:lnTo>
                    <a:pt x="154" y="222"/>
                  </a:lnTo>
                  <a:lnTo>
                    <a:pt x="288" y="240"/>
                  </a:lnTo>
                  <a:lnTo>
                    <a:pt x="396" y="380"/>
                  </a:lnTo>
                  <a:lnTo>
                    <a:pt x="396" y="380"/>
                  </a:lnTo>
                  <a:lnTo>
                    <a:pt x="388" y="392"/>
                  </a:lnTo>
                  <a:lnTo>
                    <a:pt x="380" y="404"/>
                  </a:lnTo>
                  <a:lnTo>
                    <a:pt x="338" y="386"/>
                  </a:lnTo>
                  <a:lnTo>
                    <a:pt x="338" y="386"/>
                  </a:lnTo>
                  <a:lnTo>
                    <a:pt x="334" y="386"/>
                  </a:lnTo>
                  <a:lnTo>
                    <a:pt x="328" y="388"/>
                  </a:lnTo>
                  <a:lnTo>
                    <a:pt x="326" y="390"/>
                  </a:lnTo>
                  <a:lnTo>
                    <a:pt x="322" y="394"/>
                  </a:lnTo>
                  <a:lnTo>
                    <a:pt x="322" y="394"/>
                  </a:lnTo>
                  <a:lnTo>
                    <a:pt x="322" y="398"/>
                  </a:lnTo>
                  <a:lnTo>
                    <a:pt x="322" y="404"/>
                  </a:lnTo>
                  <a:lnTo>
                    <a:pt x="326" y="408"/>
                  </a:lnTo>
                  <a:lnTo>
                    <a:pt x="330" y="410"/>
                  </a:lnTo>
                  <a:lnTo>
                    <a:pt x="372" y="426"/>
                  </a:lnTo>
                  <a:lnTo>
                    <a:pt x="372" y="426"/>
                  </a:lnTo>
                  <a:lnTo>
                    <a:pt x="370" y="438"/>
                  </a:lnTo>
                  <a:lnTo>
                    <a:pt x="368" y="450"/>
                  </a:lnTo>
                  <a:lnTo>
                    <a:pt x="188" y="482"/>
                  </a:lnTo>
                  <a:lnTo>
                    <a:pt x="82" y="410"/>
                  </a:lnTo>
                  <a:lnTo>
                    <a:pt x="72" y="424"/>
                  </a:lnTo>
                  <a:lnTo>
                    <a:pt x="156" y="488"/>
                  </a:lnTo>
                  <a:lnTo>
                    <a:pt x="122" y="494"/>
                  </a:lnTo>
                  <a:lnTo>
                    <a:pt x="44" y="440"/>
                  </a:lnTo>
                  <a:lnTo>
                    <a:pt x="32" y="454"/>
                  </a:lnTo>
                  <a:lnTo>
                    <a:pt x="92" y="500"/>
                  </a:lnTo>
                  <a:lnTo>
                    <a:pt x="0" y="516"/>
                  </a:lnTo>
                  <a:lnTo>
                    <a:pt x="0" y="528"/>
                  </a:lnTo>
                  <a:lnTo>
                    <a:pt x="2" y="540"/>
                  </a:lnTo>
                  <a:lnTo>
                    <a:pt x="100" y="528"/>
                  </a:lnTo>
                  <a:lnTo>
                    <a:pt x="54" y="594"/>
                  </a:lnTo>
                  <a:lnTo>
                    <a:pt x="68" y="604"/>
                  </a:lnTo>
                  <a:lnTo>
                    <a:pt x="130" y="524"/>
                  </a:lnTo>
                  <a:lnTo>
                    <a:pt x="164" y="518"/>
                  </a:lnTo>
                  <a:lnTo>
                    <a:pt x="100" y="610"/>
                  </a:lnTo>
                  <a:lnTo>
                    <a:pt x="116" y="620"/>
                  </a:lnTo>
                  <a:lnTo>
                    <a:pt x="196" y="514"/>
                  </a:lnTo>
                  <a:lnTo>
                    <a:pt x="374" y="490"/>
                  </a:lnTo>
                  <a:lnTo>
                    <a:pt x="374" y="490"/>
                  </a:lnTo>
                  <a:lnTo>
                    <a:pt x="380" y="502"/>
                  </a:lnTo>
                  <a:lnTo>
                    <a:pt x="386" y="516"/>
                  </a:lnTo>
                  <a:lnTo>
                    <a:pt x="352" y="544"/>
                  </a:lnTo>
                  <a:lnTo>
                    <a:pt x="352" y="544"/>
                  </a:lnTo>
                  <a:lnTo>
                    <a:pt x="348" y="548"/>
                  </a:lnTo>
                  <a:lnTo>
                    <a:pt x="346" y="552"/>
                  </a:lnTo>
                  <a:lnTo>
                    <a:pt x="348" y="558"/>
                  </a:lnTo>
                  <a:lnTo>
                    <a:pt x="350" y="562"/>
                  </a:lnTo>
                  <a:lnTo>
                    <a:pt x="350" y="562"/>
                  </a:lnTo>
                  <a:lnTo>
                    <a:pt x="354" y="564"/>
                  </a:lnTo>
                  <a:lnTo>
                    <a:pt x="358" y="566"/>
                  </a:lnTo>
                  <a:lnTo>
                    <a:pt x="362" y="566"/>
                  </a:lnTo>
                  <a:lnTo>
                    <a:pt x="366" y="564"/>
                  </a:lnTo>
                  <a:lnTo>
                    <a:pt x="402" y="534"/>
                  </a:lnTo>
                  <a:lnTo>
                    <a:pt x="402" y="534"/>
                  </a:lnTo>
                  <a:lnTo>
                    <a:pt x="420" y="548"/>
                  </a:lnTo>
                  <a:lnTo>
                    <a:pt x="356" y="722"/>
                  </a:lnTo>
                  <a:lnTo>
                    <a:pt x="240" y="776"/>
                  </a:lnTo>
                  <a:lnTo>
                    <a:pt x="248" y="794"/>
                  </a:lnTo>
                  <a:lnTo>
                    <a:pt x="346" y="752"/>
                  </a:lnTo>
                  <a:lnTo>
                    <a:pt x="334" y="784"/>
                  </a:lnTo>
                  <a:lnTo>
                    <a:pt x="246" y="826"/>
                  </a:lnTo>
                  <a:lnTo>
                    <a:pt x="254" y="842"/>
                  </a:lnTo>
                  <a:lnTo>
                    <a:pt x="324" y="812"/>
                  </a:lnTo>
                  <a:lnTo>
                    <a:pt x="292" y="902"/>
                  </a:lnTo>
                  <a:lnTo>
                    <a:pt x="310" y="910"/>
                  </a:lnTo>
                  <a:lnTo>
                    <a:pt x="314" y="910"/>
                  </a:lnTo>
                  <a:lnTo>
                    <a:pt x="352" y="820"/>
                  </a:lnTo>
                  <a:lnTo>
                    <a:pt x="386" y="892"/>
                  </a:lnTo>
                  <a:lnTo>
                    <a:pt x="402" y="886"/>
                  </a:lnTo>
                  <a:lnTo>
                    <a:pt x="364" y="792"/>
                  </a:lnTo>
                  <a:lnTo>
                    <a:pt x="376" y="760"/>
                  </a:lnTo>
                  <a:lnTo>
                    <a:pt x="422" y="860"/>
                  </a:lnTo>
                  <a:lnTo>
                    <a:pt x="440" y="852"/>
                  </a:lnTo>
                  <a:lnTo>
                    <a:pt x="388" y="730"/>
                  </a:lnTo>
                  <a:lnTo>
                    <a:pt x="456" y="564"/>
                  </a:lnTo>
                  <a:lnTo>
                    <a:pt x="456" y="564"/>
                  </a:lnTo>
                  <a:lnTo>
                    <a:pt x="472" y="566"/>
                  </a:lnTo>
                  <a:lnTo>
                    <a:pt x="486" y="566"/>
                  </a:lnTo>
                  <a:lnTo>
                    <a:pt x="494" y="612"/>
                  </a:lnTo>
                  <a:lnTo>
                    <a:pt x="494" y="612"/>
                  </a:lnTo>
                  <a:lnTo>
                    <a:pt x="496" y="616"/>
                  </a:lnTo>
                  <a:lnTo>
                    <a:pt x="498" y="620"/>
                  </a:lnTo>
                  <a:lnTo>
                    <a:pt x="498" y="620"/>
                  </a:lnTo>
                  <a:lnTo>
                    <a:pt x="504" y="622"/>
                  </a:lnTo>
                  <a:lnTo>
                    <a:pt x="508" y="622"/>
                  </a:lnTo>
                  <a:lnTo>
                    <a:pt x="508" y="622"/>
                  </a:lnTo>
                  <a:lnTo>
                    <a:pt x="514" y="620"/>
                  </a:lnTo>
                  <a:lnTo>
                    <a:pt x="514" y="620"/>
                  </a:lnTo>
                  <a:lnTo>
                    <a:pt x="518" y="614"/>
                  </a:lnTo>
                  <a:lnTo>
                    <a:pt x="518" y="608"/>
                  </a:lnTo>
                  <a:lnTo>
                    <a:pt x="512" y="562"/>
                  </a:lnTo>
                  <a:lnTo>
                    <a:pt x="512" y="562"/>
                  </a:lnTo>
                  <a:lnTo>
                    <a:pt x="530" y="556"/>
                  </a:lnTo>
                  <a:lnTo>
                    <a:pt x="648" y="694"/>
                  </a:lnTo>
                  <a:lnTo>
                    <a:pt x="638" y="822"/>
                  </a:lnTo>
                  <a:lnTo>
                    <a:pt x="656" y="824"/>
                  </a:lnTo>
                  <a:lnTo>
                    <a:pt x="670" y="720"/>
                  </a:lnTo>
                  <a:lnTo>
                    <a:pt x="672" y="722"/>
                  </a:lnTo>
                  <a:lnTo>
                    <a:pt x="672" y="672"/>
                  </a:lnTo>
                  <a:close/>
                  <a:moveTo>
                    <a:pt x="532" y="518"/>
                  </a:moveTo>
                  <a:lnTo>
                    <a:pt x="532" y="518"/>
                  </a:lnTo>
                  <a:lnTo>
                    <a:pt x="518" y="526"/>
                  </a:lnTo>
                  <a:lnTo>
                    <a:pt x="504" y="532"/>
                  </a:lnTo>
                  <a:lnTo>
                    <a:pt x="488" y="534"/>
                  </a:lnTo>
                  <a:lnTo>
                    <a:pt x="472" y="534"/>
                  </a:lnTo>
                  <a:lnTo>
                    <a:pt x="458" y="532"/>
                  </a:lnTo>
                  <a:lnTo>
                    <a:pt x="442" y="526"/>
                  </a:lnTo>
                  <a:lnTo>
                    <a:pt x="430" y="516"/>
                  </a:lnTo>
                  <a:lnTo>
                    <a:pt x="418" y="504"/>
                  </a:lnTo>
                  <a:lnTo>
                    <a:pt x="418" y="504"/>
                  </a:lnTo>
                  <a:lnTo>
                    <a:pt x="410" y="492"/>
                  </a:lnTo>
                  <a:lnTo>
                    <a:pt x="404" y="476"/>
                  </a:lnTo>
                  <a:lnTo>
                    <a:pt x="400" y="462"/>
                  </a:lnTo>
                  <a:lnTo>
                    <a:pt x="400" y="446"/>
                  </a:lnTo>
                  <a:lnTo>
                    <a:pt x="404" y="430"/>
                  </a:lnTo>
                  <a:lnTo>
                    <a:pt x="410" y="416"/>
                  </a:lnTo>
                  <a:lnTo>
                    <a:pt x="418" y="402"/>
                  </a:lnTo>
                  <a:lnTo>
                    <a:pt x="430" y="392"/>
                  </a:lnTo>
                  <a:lnTo>
                    <a:pt x="430" y="392"/>
                  </a:lnTo>
                  <a:lnTo>
                    <a:pt x="444" y="382"/>
                  </a:lnTo>
                  <a:lnTo>
                    <a:pt x="458" y="376"/>
                  </a:lnTo>
                  <a:lnTo>
                    <a:pt x="474" y="374"/>
                  </a:lnTo>
                  <a:lnTo>
                    <a:pt x="490" y="374"/>
                  </a:lnTo>
                  <a:lnTo>
                    <a:pt x="504" y="378"/>
                  </a:lnTo>
                  <a:lnTo>
                    <a:pt x="520" y="384"/>
                  </a:lnTo>
                  <a:lnTo>
                    <a:pt x="532" y="392"/>
                  </a:lnTo>
                  <a:lnTo>
                    <a:pt x="544" y="404"/>
                  </a:lnTo>
                  <a:lnTo>
                    <a:pt x="544" y="404"/>
                  </a:lnTo>
                  <a:lnTo>
                    <a:pt x="552" y="418"/>
                  </a:lnTo>
                  <a:lnTo>
                    <a:pt x="558" y="432"/>
                  </a:lnTo>
                  <a:lnTo>
                    <a:pt x="562" y="448"/>
                  </a:lnTo>
                  <a:lnTo>
                    <a:pt x="562" y="462"/>
                  </a:lnTo>
                  <a:lnTo>
                    <a:pt x="558" y="478"/>
                  </a:lnTo>
                  <a:lnTo>
                    <a:pt x="552" y="492"/>
                  </a:lnTo>
                  <a:lnTo>
                    <a:pt x="544" y="506"/>
                  </a:lnTo>
                  <a:lnTo>
                    <a:pt x="532" y="518"/>
                  </a:lnTo>
                  <a:lnTo>
                    <a:pt x="532" y="518"/>
                  </a:lnTo>
                  <a:close/>
                </a:path>
              </a:pathLst>
            </a:custGeom>
            <a:solidFill>
              <a:srgbClr val="FEFFFF">
                <a:alpha val="4000"/>
              </a:srgbClr>
            </a:solidFill>
            <a:ln>
              <a:solidFill>
                <a:srgbClr val="FEFFFF">
                  <a:alpha val="8000"/>
                </a:srgbClr>
              </a:solidFill>
            </a:ln>
            <a:effectLst>
              <a:glow rad="88900">
                <a:srgbClr val="FEFFFF">
                  <a:alpha val="10000"/>
                </a:srgb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sp>
          <p:nvSpPr>
            <p:cNvPr id="222" name="Freeform 12"/>
            <p:cNvSpPr>
              <a:spLocks noChangeAspect="1" noEditPoints="1"/>
            </p:cNvSpPr>
            <p:nvPr/>
          </p:nvSpPr>
          <p:spPr bwMode="auto">
            <a:xfrm>
              <a:off x="6558164" y="5996260"/>
              <a:ext cx="1289035" cy="867126"/>
            </a:xfrm>
            <a:custGeom>
              <a:avLst/>
              <a:gdLst>
                <a:gd name="T0" fmla="*/ 1036 w 1106"/>
                <a:gd name="T1" fmla="*/ 350 h 744"/>
                <a:gd name="T2" fmla="*/ 772 w 1106"/>
                <a:gd name="T3" fmla="*/ 472 h 744"/>
                <a:gd name="T4" fmla="*/ 736 w 1106"/>
                <a:gd name="T5" fmla="*/ 478 h 744"/>
                <a:gd name="T6" fmla="*/ 660 w 1106"/>
                <a:gd name="T7" fmla="*/ 472 h 744"/>
                <a:gd name="T8" fmla="*/ 638 w 1106"/>
                <a:gd name="T9" fmla="*/ 446 h 744"/>
                <a:gd name="T10" fmla="*/ 604 w 1106"/>
                <a:gd name="T11" fmla="*/ 424 h 744"/>
                <a:gd name="T12" fmla="*/ 848 w 1106"/>
                <a:gd name="T13" fmla="*/ 226 h 744"/>
                <a:gd name="T14" fmla="*/ 792 w 1106"/>
                <a:gd name="T15" fmla="*/ 92 h 744"/>
                <a:gd name="T16" fmla="*/ 738 w 1106"/>
                <a:gd name="T17" fmla="*/ 8 h 744"/>
                <a:gd name="T18" fmla="*/ 630 w 1106"/>
                <a:gd name="T19" fmla="*/ 26 h 744"/>
                <a:gd name="T20" fmla="*/ 604 w 1106"/>
                <a:gd name="T21" fmla="*/ 316 h 744"/>
                <a:gd name="T22" fmla="*/ 592 w 1106"/>
                <a:gd name="T23" fmla="*/ 350 h 744"/>
                <a:gd name="T24" fmla="*/ 544 w 1106"/>
                <a:gd name="T25" fmla="*/ 410 h 744"/>
                <a:gd name="T26" fmla="*/ 474 w 1106"/>
                <a:gd name="T27" fmla="*/ 432 h 744"/>
                <a:gd name="T28" fmla="*/ 430 w 1106"/>
                <a:gd name="T29" fmla="*/ 126 h 744"/>
                <a:gd name="T30" fmla="*/ 284 w 1106"/>
                <a:gd name="T31" fmla="*/ 108 h 744"/>
                <a:gd name="T32" fmla="*/ 182 w 1106"/>
                <a:gd name="T33" fmla="*/ 110 h 744"/>
                <a:gd name="T34" fmla="*/ 146 w 1106"/>
                <a:gd name="T35" fmla="*/ 214 h 744"/>
                <a:gd name="T36" fmla="*/ 384 w 1106"/>
                <a:gd name="T37" fmla="*/ 384 h 744"/>
                <a:gd name="T38" fmla="*/ 408 w 1106"/>
                <a:gd name="T39" fmla="*/ 412 h 744"/>
                <a:gd name="T40" fmla="*/ 438 w 1106"/>
                <a:gd name="T41" fmla="*/ 468 h 744"/>
                <a:gd name="T42" fmla="*/ 420 w 1106"/>
                <a:gd name="T43" fmla="*/ 504 h 744"/>
                <a:gd name="T44" fmla="*/ 414 w 1106"/>
                <a:gd name="T45" fmla="*/ 542 h 744"/>
                <a:gd name="T46" fmla="*/ 142 w 1106"/>
                <a:gd name="T47" fmla="*/ 426 h 744"/>
                <a:gd name="T48" fmla="*/ 136 w 1106"/>
                <a:gd name="T49" fmla="*/ 616 h 744"/>
                <a:gd name="T50" fmla="*/ 114 w 1106"/>
                <a:gd name="T51" fmla="*/ 620 h 744"/>
                <a:gd name="T52" fmla="*/ 2 w 1106"/>
                <a:gd name="T53" fmla="*/ 664 h 744"/>
                <a:gd name="T54" fmla="*/ 80 w 1106"/>
                <a:gd name="T55" fmla="*/ 736 h 744"/>
                <a:gd name="T56" fmla="*/ 246 w 1106"/>
                <a:gd name="T57" fmla="*/ 744 h 744"/>
                <a:gd name="T58" fmla="*/ 422 w 1106"/>
                <a:gd name="T59" fmla="*/ 592 h 744"/>
                <a:gd name="T60" fmla="*/ 446 w 1106"/>
                <a:gd name="T61" fmla="*/ 632 h 744"/>
                <a:gd name="T62" fmla="*/ 470 w 1106"/>
                <a:gd name="T63" fmla="*/ 652 h 744"/>
                <a:gd name="T64" fmla="*/ 480 w 1106"/>
                <a:gd name="T65" fmla="*/ 720 h 744"/>
                <a:gd name="T66" fmla="*/ 514 w 1106"/>
                <a:gd name="T67" fmla="*/ 728 h 744"/>
                <a:gd name="T68" fmla="*/ 546 w 1106"/>
                <a:gd name="T69" fmla="*/ 678 h 744"/>
                <a:gd name="T70" fmla="*/ 584 w 1106"/>
                <a:gd name="T71" fmla="*/ 672 h 744"/>
                <a:gd name="T72" fmla="*/ 620 w 1106"/>
                <a:gd name="T73" fmla="*/ 656 h 744"/>
                <a:gd name="T74" fmla="*/ 670 w 1106"/>
                <a:gd name="T75" fmla="*/ 744 h 744"/>
                <a:gd name="T76" fmla="*/ 720 w 1106"/>
                <a:gd name="T77" fmla="*/ 744 h 744"/>
                <a:gd name="T78" fmla="*/ 934 w 1106"/>
                <a:gd name="T79" fmla="*/ 706 h 744"/>
                <a:gd name="T80" fmla="*/ 656 w 1106"/>
                <a:gd name="T81" fmla="*/ 620 h 744"/>
                <a:gd name="T82" fmla="*/ 676 w 1106"/>
                <a:gd name="T83" fmla="*/ 574 h 744"/>
                <a:gd name="T84" fmla="*/ 746 w 1106"/>
                <a:gd name="T85" fmla="*/ 512 h 744"/>
                <a:gd name="T86" fmla="*/ 778 w 1106"/>
                <a:gd name="T87" fmla="*/ 504 h 744"/>
                <a:gd name="T88" fmla="*/ 1068 w 1106"/>
                <a:gd name="T89" fmla="*/ 512 h 744"/>
                <a:gd name="T90" fmla="*/ 1102 w 1106"/>
                <a:gd name="T91" fmla="*/ 414 h 744"/>
                <a:gd name="T92" fmla="*/ 592 w 1106"/>
                <a:gd name="T93" fmla="*/ 626 h 744"/>
                <a:gd name="T94" fmla="*/ 540 w 1106"/>
                <a:gd name="T95" fmla="*/ 638 h 744"/>
                <a:gd name="T96" fmla="*/ 490 w 1106"/>
                <a:gd name="T97" fmla="*/ 618 h 744"/>
                <a:gd name="T98" fmla="*/ 466 w 1106"/>
                <a:gd name="T99" fmla="*/ 590 h 744"/>
                <a:gd name="T100" fmla="*/ 454 w 1106"/>
                <a:gd name="T101" fmla="*/ 538 h 744"/>
                <a:gd name="T102" fmla="*/ 472 w 1106"/>
                <a:gd name="T103" fmla="*/ 488 h 744"/>
                <a:gd name="T104" fmla="*/ 502 w 1106"/>
                <a:gd name="T105" fmla="*/ 462 h 744"/>
                <a:gd name="T106" fmla="*/ 554 w 1106"/>
                <a:gd name="T107" fmla="*/ 452 h 744"/>
                <a:gd name="T108" fmla="*/ 604 w 1106"/>
                <a:gd name="T109" fmla="*/ 470 h 744"/>
                <a:gd name="T110" fmla="*/ 628 w 1106"/>
                <a:gd name="T111" fmla="*/ 498 h 744"/>
                <a:gd name="T112" fmla="*/ 640 w 1106"/>
                <a:gd name="T113" fmla="*/ 550 h 744"/>
                <a:gd name="T114" fmla="*/ 622 w 1106"/>
                <a:gd name="T115" fmla="*/ 60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6" h="744">
                  <a:moveTo>
                    <a:pt x="1102" y="414"/>
                  </a:moveTo>
                  <a:lnTo>
                    <a:pt x="982" y="434"/>
                  </a:lnTo>
                  <a:lnTo>
                    <a:pt x="1036" y="350"/>
                  </a:lnTo>
                  <a:lnTo>
                    <a:pt x="1026" y="344"/>
                  </a:lnTo>
                  <a:lnTo>
                    <a:pt x="958" y="440"/>
                  </a:lnTo>
                  <a:lnTo>
                    <a:pt x="772" y="472"/>
                  </a:lnTo>
                  <a:lnTo>
                    <a:pt x="886" y="292"/>
                  </a:lnTo>
                  <a:lnTo>
                    <a:pt x="874" y="284"/>
                  </a:lnTo>
                  <a:lnTo>
                    <a:pt x="736" y="478"/>
                  </a:lnTo>
                  <a:lnTo>
                    <a:pt x="668" y="490"/>
                  </a:lnTo>
                  <a:lnTo>
                    <a:pt x="668" y="490"/>
                  </a:lnTo>
                  <a:lnTo>
                    <a:pt x="660" y="472"/>
                  </a:lnTo>
                  <a:lnTo>
                    <a:pt x="648" y="456"/>
                  </a:lnTo>
                  <a:lnTo>
                    <a:pt x="648" y="456"/>
                  </a:lnTo>
                  <a:lnTo>
                    <a:pt x="638" y="446"/>
                  </a:lnTo>
                  <a:lnTo>
                    <a:pt x="628" y="438"/>
                  </a:lnTo>
                  <a:lnTo>
                    <a:pt x="616" y="430"/>
                  </a:lnTo>
                  <a:lnTo>
                    <a:pt x="604" y="424"/>
                  </a:lnTo>
                  <a:lnTo>
                    <a:pt x="626" y="358"/>
                  </a:lnTo>
                  <a:lnTo>
                    <a:pt x="856" y="240"/>
                  </a:lnTo>
                  <a:lnTo>
                    <a:pt x="848" y="226"/>
                  </a:lnTo>
                  <a:lnTo>
                    <a:pt x="636" y="326"/>
                  </a:lnTo>
                  <a:lnTo>
                    <a:pt x="694" y="142"/>
                  </a:lnTo>
                  <a:lnTo>
                    <a:pt x="792" y="92"/>
                  </a:lnTo>
                  <a:lnTo>
                    <a:pt x="786" y="80"/>
                  </a:lnTo>
                  <a:lnTo>
                    <a:pt x="702" y="120"/>
                  </a:lnTo>
                  <a:lnTo>
                    <a:pt x="738" y="8"/>
                  </a:lnTo>
                  <a:lnTo>
                    <a:pt x="718" y="0"/>
                  </a:lnTo>
                  <a:lnTo>
                    <a:pt x="676" y="116"/>
                  </a:lnTo>
                  <a:lnTo>
                    <a:pt x="630" y="26"/>
                  </a:lnTo>
                  <a:lnTo>
                    <a:pt x="620" y="32"/>
                  </a:lnTo>
                  <a:lnTo>
                    <a:pt x="668" y="138"/>
                  </a:lnTo>
                  <a:lnTo>
                    <a:pt x="604" y="316"/>
                  </a:lnTo>
                  <a:lnTo>
                    <a:pt x="506" y="126"/>
                  </a:lnTo>
                  <a:lnTo>
                    <a:pt x="492" y="134"/>
                  </a:lnTo>
                  <a:lnTo>
                    <a:pt x="592" y="350"/>
                  </a:lnTo>
                  <a:lnTo>
                    <a:pt x="568" y="412"/>
                  </a:lnTo>
                  <a:lnTo>
                    <a:pt x="568" y="412"/>
                  </a:lnTo>
                  <a:lnTo>
                    <a:pt x="544" y="410"/>
                  </a:lnTo>
                  <a:lnTo>
                    <a:pt x="520" y="414"/>
                  </a:lnTo>
                  <a:lnTo>
                    <a:pt x="496" y="420"/>
                  </a:lnTo>
                  <a:lnTo>
                    <a:pt x="474" y="432"/>
                  </a:lnTo>
                  <a:lnTo>
                    <a:pt x="432" y="386"/>
                  </a:lnTo>
                  <a:lnTo>
                    <a:pt x="446" y="128"/>
                  </a:lnTo>
                  <a:lnTo>
                    <a:pt x="430" y="126"/>
                  </a:lnTo>
                  <a:lnTo>
                    <a:pt x="410" y="362"/>
                  </a:lnTo>
                  <a:lnTo>
                    <a:pt x="278" y="218"/>
                  </a:lnTo>
                  <a:lnTo>
                    <a:pt x="284" y="108"/>
                  </a:lnTo>
                  <a:lnTo>
                    <a:pt x="272" y="106"/>
                  </a:lnTo>
                  <a:lnTo>
                    <a:pt x="262" y="200"/>
                  </a:lnTo>
                  <a:lnTo>
                    <a:pt x="182" y="110"/>
                  </a:lnTo>
                  <a:lnTo>
                    <a:pt x="166" y="124"/>
                  </a:lnTo>
                  <a:lnTo>
                    <a:pt x="246" y="218"/>
                  </a:lnTo>
                  <a:lnTo>
                    <a:pt x="146" y="214"/>
                  </a:lnTo>
                  <a:lnTo>
                    <a:pt x="146" y="228"/>
                  </a:lnTo>
                  <a:lnTo>
                    <a:pt x="262" y="238"/>
                  </a:lnTo>
                  <a:lnTo>
                    <a:pt x="384" y="384"/>
                  </a:lnTo>
                  <a:lnTo>
                    <a:pt x="172" y="374"/>
                  </a:lnTo>
                  <a:lnTo>
                    <a:pt x="170" y="390"/>
                  </a:lnTo>
                  <a:lnTo>
                    <a:pt x="408" y="412"/>
                  </a:lnTo>
                  <a:lnTo>
                    <a:pt x="446" y="458"/>
                  </a:lnTo>
                  <a:lnTo>
                    <a:pt x="446" y="458"/>
                  </a:lnTo>
                  <a:lnTo>
                    <a:pt x="438" y="468"/>
                  </a:lnTo>
                  <a:lnTo>
                    <a:pt x="430" y="480"/>
                  </a:lnTo>
                  <a:lnTo>
                    <a:pt x="424" y="490"/>
                  </a:lnTo>
                  <a:lnTo>
                    <a:pt x="420" y="504"/>
                  </a:lnTo>
                  <a:lnTo>
                    <a:pt x="416" y="516"/>
                  </a:lnTo>
                  <a:lnTo>
                    <a:pt x="414" y="528"/>
                  </a:lnTo>
                  <a:lnTo>
                    <a:pt x="414" y="542"/>
                  </a:lnTo>
                  <a:lnTo>
                    <a:pt x="414" y="554"/>
                  </a:lnTo>
                  <a:lnTo>
                    <a:pt x="360" y="566"/>
                  </a:lnTo>
                  <a:lnTo>
                    <a:pt x="142" y="426"/>
                  </a:lnTo>
                  <a:lnTo>
                    <a:pt x="134" y="440"/>
                  </a:lnTo>
                  <a:lnTo>
                    <a:pt x="326" y="574"/>
                  </a:lnTo>
                  <a:lnTo>
                    <a:pt x="136" y="616"/>
                  </a:lnTo>
                  <a:lnTo>
                    <a:pt x="44" y="556"/>
                  </a:lnTo>
                  <a:lnTo>
                    <a:pt x="38" y="566"/>
                  </a:lnTo>
                  <a:lnTo>
                    <a:pt x="114" y="620"/>
                  </a:lnTo>
                  <a:lnTo>
                    <a:pt x="0" y="646"/>
                  </a:lnTo>
                  <a:lnTo>
                    <a:pt x="0" y="650"/>
                  </a:lnTo>
                  <a:lnTo>
                    <a:pt x="2" y="664"/>
                  </a:lnTo>
                  <a:lnTo>
                    <a:pt x="124" y="644"/>
                  </a:lnTo>
                  <a:lnTo>
                    <a:pt x="68" y="728"/>
                  </a:lnTo>
                  <a:lnTo>
                    <a:pt x="80" y="736"/>
                  </a:lnTo>
                  <a:lnTo>
                    <a:pt x="146" y="640"/>
                  </a:lnTo>
                  <a:lnTo>
                    <a:pt x="334" y="606"/>
                  </a:lnTo>
                  <a:lnTo>
                    <a:pt x="246" y="744"/>
                  </a:lnTo>
                  <a:lnTo>
                    <a:pt x="268" y="744"/>
                  </a:lnTo>
                  <a:lnTo>
                    <a:pt x="370" y="600"/>
                  </a:lnTo>
                  <a:lnTo>
                    <a:pt x="422" y="592"/>
                  </a:lnTo>
                  <a:lnTo>
                    <a:pt x="422" y="592"/>
                  </a:lnTo>
                  <a:lnTo>
                    <a:pt x="432" y="612"/>
                  </a:lnTo>
                  <a:lnTo>
                    <a:pt x="446" y="632"/>
                  </a:lnTo>
                  <a:lnTo>
                    <a:pt x="446" y="632"/>
                  </a:lnTo>
                  <a:lnTo>
                    <a:pt x="458" y="644"/>
                  </a:lnTo>
                  <a:lnTo>
                    <a:pt x="470" y="652"/>
                  </a:lnTo>
                  <a:lnTo>
                    <a:pt x="482" y="660"/>
                  </a:lnTo>
                  <a:lnTo>
                    <a:pt x="496" y="668"/>
                  </a:lnTo>
                  <a:lnTo>
                    <a:pt x="480" y="720"/>
                  </a:lnTo>
                  <a:lnTo>
                    <a:pt x="434" y="744"/>
                  </a:lnTo>
                  <a:lnTo>
                    <a:pt x="520" y="744"/>
                  </a:lnTo>
                  <a:lnTo>
                    <a:pt x="514" y="728"/>
                  </a:lnTo>
                  <a:lnTo>
                    <a:pt x="532" y="676"/>
                  </a:lnTo>
                  <a:lnTo>
                    <a:pt x="532" y="676"/>
                  </a:lnTo>
                  <a:lnTo>
                    <a:pt x="546" y="678"/>
                  </a:lnTo>
                  <a:lnTo>
                    <a:pt x="558" y="676"/>
                  </a:lnTo>
                  <a:lnTo>
                    <a:pt x="572" y="674"/>
                  </a:lnTo>
                  <a:lnTo>
                    <a:pt x="584" y="672"/>
                  </a:lnTo>
                  <a:lnTo>
                    <a:pt x="596" y="668"/>
                  </a:lnTo>
                  <a:lnTo>
                    <a:pt x="608" y="662"/>
                  </a:lnTo>
                  <a:lnTo>
                    <a:pt x="620" y="656"/>
                  </a:lnTo>
                  <a:lnTo>
                    <a:pt x="632" y="648"/>
                  </a:lnTo>
                  <a:lnTo>
                    <a:pt x="672" y="692"/>
                  </a:lnTo>
                  <a:lnTo>
                    <a:pt x="670" y="744"/>
                  </a:lnTo>
                  <a:lnTo>
                    <a:pt x="692" y="744"/>
                  </a:lnTo>
                  <a:lnTo>
                    <a:pt x="696" y="718"/>
                  </a:lnTo>
                  <a:lnTo>
                    <a:pt x="720" y="744"/>
                  </a:lnTo>
                  <a:lnTo>
                    <a:pt x="762" y="744"/>
                  </a:lnTo>
                  <a:lnTo>
                    <a:pt x="720" y="696"/>
                  </a:lnTo>
                  <a:lnTo>
                    <a:pt x="934" y="706"/>
                  </a:lnTo>
                  <a:lnTo>
                    <a:pt x="934" y="690"/>
                  </a:lnTo>
                  <a:lnTo>
                    <a:pt x="696" y="668"/>
                  </a:lnTo>
                  <a:lnTo>
                    <a:pt x="656" y="620"/>
                  </a:lnTo>
                  <a:lnTo>
                    <a:pt x="656" y="620"/>
                  </a:lnTo>
                  <a:lnTo>
                    <a:pt x="668" y="598"/>
                  </a:lnTo>
                  <a:lnTo>
                    <a:pt x="676" y="574"/>
                  </a:lnTo>
                  <a:lnTo>
                    <a:pt x="680" y="550"/>
                  </a:lnTo>
                  <a:lnTo>
                    <a:pt x="678" y="526"/>
                  </a:lnTo>
                  <a:lnTo>
                    <a:pt x="746" y="512"/>
                  </a:lnTo>
                  <a:lnTo>
                    <a:pt x="962" y="652"/>
                  </a:lnTo>
                  <a:lnTo>
                    <a:pt x="972" y="640"/>
                  </a:lnTo>
                  <a:lnTo>
                    <a:pt x="778" y="504"/>
                  </a:lnTo>
                  <a:lnTo>
                    <a:pt x="968" y="464"/>
                  </a:lnTo>
                  <a:lnTo>
                    <a:pt x="1060" y="524"/>
                  </a:lnTo>
                  <a:lnTo>
                    <a:pt x="1068" y="512"/>
                  </a:lnTo>
                  <a:lnTo>
                    <a:pt x="990" y="458"/>
                  </a:lnTo>
                  <a:lnTo>
                    <a:pt x="1106" y="434"/>
                  </a:lnTo>
                  <a:lnTo>
                    <a:pt x="1102" y="414"/>
                  </a:lnTo>
                  <a:close/>
                  <a:moveTo>
                    <a:pt x="608" y="614"/>
                  </a:moveTo>
                  <a:lnTo>
                    <a:pt x="608" y="614"/>
                  </a:lnTo>
                  <a:lnTo>
                    <a:pt x="592" y="626"/>
                  </a:lnTo>
                  <a:lnTo>
                    <a:pt x="576" y="632"/>
                  </a:lnTo>
                  <a:lnTo>
                    <a:pt x="558" y="636"/>
                  </a:lnTo>
                  <a:lnTo>
                    <a:pt x="540" y="638"/>
                  </a:lnTo>
                  <a:lnTo>
                    <a:pt x="522" y="634"/>
                  </a:lnTo>
                  <a:lnTo>
                    <a:pt x="506" y="628"/>
                  </a:lnTo>
                  <a:lnTo>
                    <a:pt x="490" y="618"/>
                  </a:lnTo>
                  <a:lnTo>
                    <a:pt x="476" y="606"/>
                  </a:lnTo>
                  <a:lnTo>
                    <a:pt x="476" y="606"/>
                  </a:lnTo>
                  <a:lnTo>
                    <a:pt x="466" y="590"/>
                  </a:lnTo>
                  <a:lnTo>
                    <a:pt x="458" y="574"/>
                  </a:lnTo>
                  <a:lnTo>
                    <a:pt x="454" y="556"/>
                  </a:lnTo>
                  <a:lnTo>
                    <a:pt x="454" y="538"/>
                  </a:lnTo>
                  <a:lnTo>
                    <a:pt x="456" y="520"/>
                  </a:lnTo>
                  <a:lnTo>
                    <a:pt x="464" y="504"/>
                  </a:lnTo>
                  <a:lnTo>
                    <a:pt x="472" y="488"/>
                  </a:lnTo>
                  <a:lnTo>
                    <a:pt x="486" y="474"/>
                  </a:lnTo>
                  <a:lnTo>
                    <a:pt x="486" y="474"/>
                  </a:lnTo>
                  <a:lnTo>
                    <a:pt x="502" y="462"/>
                  </a:lnTo>
                  <a:lnTo>
                    <a:pt x="518" y="456"/>
                  </a:lnTo>
                  <a:lnTo>
                    <a:pt x="536" y="452"/>
                  </a:lnTo>
                  <a:lnTo>
                    <a:pt x="554" y="452"/>
                  </a:lnTo>
                  <a:lnTo>
                    <a:pt x="572" y="454"/>
                  </a:lnTo>
                  <a:lnTo>
                    <a:pt x="588" y="460"/>
                  </a:lnTo>
                  <a:lnTo>
                    <a:pt x="604" y="470"/>
                  </a:lnTo>
                  <a:lnTo>
                    <a:pt x="618" y="482"/>
                  </a:lnTo>
                  <a:lnTo>
                    <a:pt x="618" y="482"/>
                  </a:lnTo>
                  <a:lnTo>
                    <a:pt x="628" y="498"/>
                  </a:lnTo>
                  <a:lnTo>
                    <a:pt x="636" y="516"/>
                  </a:lnTo>
                  <a:lnTo>
                    <a:pt x="640" y="532"/>
                  </a:lnTo>
                  <a:lnTo>
                    <a:pt x="640" y="550"/>
                  </a:lnTo>
                  <a:lnTo>
                    <a:pt x="638" y="568"/>
                  </a:lnTo>
                  <a:lnTo>
                    <a:pt x="630" y="586"/>
                  </a:lnTo>
                  <a:lnTo>
                    <a:pt x="622" y="600"/>
                  </a:lnTo>
                  <a:lnTo>
                    <a:pt x="608" y="614"/>
                  </a:lnTo>
                  <a:lnTo>
                    <a:pt x="608" y="614"/>
                  </a:lnTo>
                  <a:close/>
                </a:path>
              </a:pathLst>
            </a:custGeom>
            <a:solidFill>
              <a:srgbClr val="FEFFFF">
                <a:alpha val="4000"/>
              </a:srgbClr>
            </a:solidFill>
            <a:ln>
              <a:solidFill>
                <a:srgbClr val="FEFFFF">
                  <a:alpha val="13000"/>
                </a:srgbClr>
              </a:solidFill>
            </a:ln>
            <a:effectLst>
              <a:glow rad="101600">
                <a:srgbClr val="FEFFFF">
                  <a:alpha val="13000"/>
                </a:srgbClr>
              </a:glow>
            </a:effectLst>
            <a:extLst/>
          </p:spPr>
          <p:txBody>
            <a:bodyPr vert="horz" wrap="square" lIns="91440" tIns="45720" rIns="91440" bIns="45720" numCol="1" anchor="t" anchorCtr="0" compatLnSpc="1">
              <a:prstTxWarp prst="textNoShape">
                <a:avLst/>
              </a:prstTxWarp>
            </a:bodyPr>
            <a:lstStyle/>
            <a:p>
              <a:endParaRPr lang="en-US"/>
            </a:p>
          </p:txBody>
        </p:sp>
        <p:sp>
          <p:nvSpPr>
            <p:cNvPr id="223" name="Freeform 16"/>
            <p:cNvSpPr>
              <a:spLocks noChangeAspect="1"/>
            </p:cNvSpPr>
            <p:nvPr/>
          </p:nvSpPr>
          <p:spPr bwMode="auto">
            <a:xfrm>
              <a:off x="8126715" y="6307559"/>
              <a:ext cx="976330" cy="550441"/>
            </a:xfrm>
            <a:custGeom>
              <a:avLst/>
              <a:gdLst>
                <a:gd name="T0" fmla="*/ 962 w 972"/>
                <a:gd name="T1" fmla="*/ 344 h 548"/>
                <a:gd name="T2" fmla="*/ 860 w 972"/>
                <a:gd name="T3" fmla="*/ 232 h 548"/>
                <a:gd name="T4" fmla="*/ 972 w 972"/>
                <a:gd name="T5" fmla="*/ 210 h 548"/>
                <a:gd name="T6" fmla="*/ 954 w 972"/>
                <a:gd name="T7" fmla="*/ 122 h 548"/>
                <a:gd name="T8" fmla="*/ 854 w 972"/>
                <a:gd name="T9" fmla="*/ 200 h 548"/>
                <a:gd name="T10" fmla="*/ 834 w 972"/>
                <a:gd name="T11" fmla="*/ 98 h 548"/>
                <a:gd name="T12" fmla="*/ 742 w 972"/>
                <a:gd name="T13" fmla="*/ 320 h 548"/>
                <a:gd name="T14" fmla="*/ 714 w 972"/>
                <a:gd name="T15" fmla="*/ 122 h 548"/>
                <a:gd name="T16" fmla="*/ 636 w 972"/>
                <a:gd name="T17" fmla="*/ 434 h 548"/>
                <a:gd name="T18" fmla="*/ 614 w 972"/>
                <a:gd name="T19" fmla="*/ 422 h 548"/>
                <a:gd name="T20" fmla="*/ 576 w 972"/>
                <a:gd name="T21" fmla="*/ 412 h 548"/>
                <a:gd name="T22" fmla="*/ 552 w 972"/>
                <a:gd name="T23" fmla="*/ 412 h 548"/>
                <a:gd name="T24" fmla="*/ 502 w 972"/>
                <a:gd name="T25" fmla="*/ 312 h 548"/>
                <a:gd name="T26" fmla="*/ 588 w 972"/>
                <a:gd name="T27" fmla="*/ 100 h 548"/>
                <a:gd name="T28" fmla="*/ 440 w 972"/>
                <a:gd name="T29" fmla="*/ 132 h 548"/>
                <a:gd name="T30" fmla="*/ 478 w 972"/>
                <a:gd name="T31" fmla="*/ 24 h 548"/>
                <a:gd name="T32" fmla="*/ 394 w 972"/>
                <a:gd name="T33" fmla="*/ 0 h 548"/>
                <a:gd name="T34" fmla="*/ 410 w 972"/>
                <a:gd name="T35" fmla="*/ 124 h 548"/>
                <a:gd name="T36" fmla="*/ 312 w 972"/>
                <a:gd name="T37" fmla="*/ 88 h 548"/>
                <a:gd name="T38" fmla="*/ 458 w 972"/>
                <a:gd name="T39" fmla="*/ 278 h 548"/>
                <a:gd name="T40" fmla="*/ 272 w 972"/>
                <a:gd name="T41" fmla="*/ 204 h 548"/>
                <a:gd name="T42" fmla="*/ 502 w 972"/>
                <a:gd name="T43" fmla="*/ 426 h 548"/>
                <a:gd name="T44" fmla="*/ 490 w 972"/>
                <a:gd name="T45" fmla="*/ 432 h 548"/>
                <a:gd name="T46" fmla="*/ 470 w 972"/>
                <a:gd name="T47" fmla="*/ 448 h 548"/>
                <a:gd name="T48" fmla="*/ 452 w 972"/>
                <a:gd name="T49" fmla="*/ 468 h 548"/>
                <a:gd name="T50" fmla="*/ 440 w 972"/>
                <a:gd name="T51" fmla="*/ 490 h 548"/>
                <a:gd name="T52" fmla="*/ 332 w 972"/>
                <a:gd name="T53" fmla="*/ 482 h 548"/>
                <a:gd name="T54" fmla="*/ 190 w 972"/>
                <a:gd name="T55" fmla="*/ 302 h 548"/>
                <a:gd name="T56" fmla="*/ 142 w 972"/>
                <a:gd name="T57" fmla="*/ 446 h 548"/>
                <a:gd name="T58" fmla="*/ 70 w 972"/>
                <a:gd name="T59" fmla="*/ 360 h 548"/>
                <a:gd name="T60" fmla="*/ 2 w 972"/>
                <a:gd name="T61" fmla="*/ 420 h 548"/>
                <a:gd name="T62" fmla="*/ 0 w 972"/>
                <a:gd name="T63" fmla="*/ 440 h 548"/>
                <a:gd name="T64" fmla="*/ 34 w 972"/>
                <a:gd name="T65" fmla="*/ 526 h 548"/>
                <a:gd name="T66" fmla="*/ 142 w 972"/>
                <a:gd name="T67" fmla="*/ 472 h 548"/>
                <a:gd name="T68" fmla="*/ 214 w 972"/>
                <a:gd name="T69" fmla="*/ 548 h 548"/>
                <a:gd name="T70" fmla="*/ 310 w 972"/>
                <a:gd name="T71" fmla="*/ 512 h 548"/>
                <a:gd name="T72" fmla="*/ 428 w 972"/>
                <a:gd name="T73" fmla="*/ 538 h 548"/>
                <a:gd name="T74" fmla="*/ 464 w 972"/>
                <a:gd name="T75" fmla="*/ 548 h 548"/>
                <a:gd name="T76" fmla="*/ 466 w 972"/>
                <a:gd name="T77" fmla="*/ 532 h 548"/>
                <a:gd name="T78" fmla="*/ 474 w 972"/>
                <a:gd name="T79" fmla="*/ 504 h 548"/>
                <a:gd name="T80" fmla="*/ 492 w 972"/>
                <a:gd name="T81" fmla="*/ 478 h 548"/>
                <a:gd name="T82" fmla="*/ 516 w 972"/>
                <a:gd name="T83" fmla="*/ 460 h 548"/>
                <a:gd name="T84" fmla="*/ 532 w 972"/>
                <a:gd name="T85" fmla="*/ 454 h 548"/>
                <a:gd name="T86" fmla="*/ 570 w 972"/>
                <a:gd name="T87" fmla="*/ 450 h 548"/>
                <a:gd name="T88" fmla="*/ 606 w 972"/>
                <a:gd name="T89" fmla="*/ 460 h 548"/>
                <a:gd name="T90" fmla="*/ 634 w 972"/>
                <a:gd name="T91" fmla="*/ 482 h 548"/>
                <a:gd name="T92" fmla="*/ 654 w 972"/>
                <a:gd name="T93" fmla="*/ 516 h 548"/>
                <a:gd name="T94" fmla="*/ 658 w 972"/>
                <a:gd name="T95" fmla="*/ 532 h 548"/>
                <a:gd name="T96" fmla="*/ 696 w 972"/>
                <a:gd name="T97" fmla="*/ 548 h 548"/>
                <a:gd name="T98" fmla="*/ 694 w 972"/>
                <a:gd name="T99" fmla="*/ 526 h 548"/>
                <a:gd name="T100" fmla="*/ 690 w 972"/>
                <a:gd name="T101" fmla="*/ 504 h 548"/>
                <a:gd name="T102" fmla="*/ 680 w 972"/>
                <a:gd name="T103" fmla="*/ 480 h 548"/>
                <a:gd name="T104" fmla="*/ 664 w 972"/>
                <a:gd name="T105" fmla="*/ 458 h 548"/>
                <a:gd name="T106" fmla="*/ 962 w 972"/>
                <a:gd name="T107" fmla="*/ 36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2" h="548">
                  <a:moveTo>
                    <a:pt x="962" y="360"/>
                  </a:moveTo>
                  <a:lnTo>
                    <a:pt x="962" y="344"/>
                  </a:lnTo>
                  <a:lnTo>
                    <a:pt x="756" y="352"/>
                  </a:lnTo>
                  <a:lnTo>
                    <a:pt x="860" y="232"/>
                  </a:lnTo>
                  <a:lnTo>
                    <a:pt x="972" y="222"/>
                  </a:lnTo>
                  <a:lnTo>
                    <a:pt x="972" y="210"/>
                  </a:lnTo>
                  <a:lnTo>
                    <a:pt x="874" y="214"/>
                  </a:lnTo>
                  <a:lnTo>
                    <a:pt x="954" y="122"/>
                  </a:lnTo>
                  <a:lnTo>
                    <a:pt x="940" y="108"/>
                  </a:lnTo>
                  <a:lnTo>
                    <a:pt x="854" y="200"/>
                  </a:lnTo>
                  <a:lnTo>
                    <a:pt x="846" y="98"/>
                  </a:lnTo>
                  <a:lnTo>
                    <a:pt x="834" y="98"/>
                  </a:lnTo>
                  <a:lnTo>
                    <a:pt x="838" y="218"/>
                  </a:lnTo>
                  <a:lnTo>
                    <a:pt x="742" y="320"/>
                  </a:lnTo>
                  <a:lnTo>
                    <a:pt x="728" y="122"/>
                  </a:lnTo>
                  <a:lnTo>
                    <a:pt x="714" y="122"/>
                  </a:lnTo>
                  <a:lnTo>
                    <a:pt x="720" y="344"/>
                  </a:lnTo>
                  <a:lnTo>
                    <a:pt x="636" y="434"/>
                  </a:lnTo>
                  <a:lnTo>
                    <a:pt x="636" y="434"/>
                  </a:lnTo>
                  <a:lnTo>
                    <a:pt x="614" y="422"/>
                  </a:lnTo>
                  <a:lnTo>
                    <a:pt x="590" y="414"/>
                  </a:lnTo>
                  <a:lnTo>
                    <a:pt x="576" y="412"/>
                  </a:lnTo>
                  <a:lnTo>
                    <a:pt x="564" y="412"/>
                  </a:lnTo>
                  <a:lnTo>
                    <a:pt x="552" y="412"/>
                  </a:lnTo>
                  <a:lnTo>
                    <a:pt x="538" y="414"/>
                  </a:lnTo>
                  <a:lnTo>
                    <a:pt x="502" y="312"/>
                  </a:lnTo>
                  <a:lnTo>
                    <a:pt x="602" y="108"/>
                  </a:lnTo>
                  <a:lnTo>
                    <a:pt x="588" y="100"/>
                  </a:lnTo>
                  <a:lnTo>
                    <a:pt x="492" y="282"/>
                  </a:lnTo>
                  <a:lnTo>
                    <a:pt x="440" y="132"/>
                  </a:lnTo>
                  <a:lnTo>
                    <a:pt x="488" y="30"/>
                  </a:lnTo>
                  <a:lnTo>
                    <a:pt x="478" y="24"/>
                  </a:lnTo>
                  <a:lnTo>
                    <a:pt x="432" y="112"/>
                  </a:lnTo>
                  <a:lnTo>
                    <a:pt x="394" y="0"/>
                  </a:lnTo>
                  <a:lnTo>
                    <a:pt x="374" y="6"/>
                  </a:lnTo>
                  <a:lnTo>
                    <a:pt x="410" y="124"/>
                  </a:lnTo>
                  <a:lnTo>
                    <a:pt x="318" y="78"/>
                  </a:lnTo>
                  <a:lnTo>
                    <a:pt x="312" y="88"/>
                  </a:lnTo>
                  <a:lnTo>
                    <a:pt x="416" y="144"/>
                  </a:lnTo>
                  <a:lnTo>
                    <a:pt x="458" y="278"/>
                  </a:lnTo>
                  <a:lnTo>
                    <a:pt x="278" y="192"/>
                  </a:lnTo>
                  <a:lnTo>
                    <a:pt x="272" y="204"/>
                  </a:lnTo>
                  <a:lnTo>
                    <a:pt x="466" y="308"/>
                  </a:lnTo>
                  <a:lnTo>
                    <a:pt x="502" y="426"/>
                  </a:lnTo>
                  <a:lnTo>
                    <a:pt x="502" y="426"/>
                  </a:lnTo>
                  <a:lnTo>
                    <a:pt x="490" y="432"/>
                  </a:lnTo>
                  <a:lnTo>
                    <a:pt x="480" y="440"/>
                  </a:lnTo>
                  <a:lnTo>
                    <a:pt x="470" y="448"/>
                  </a:lnTo>
                  <a:lnTo>
                    <a:pt x="460" y="458"/>
                  </a:lnTo>
                  <a:lnTo>
                    <a:pt x="452" y="468"/>
                  </a:lnTo>
                  <a:lnTo>
                    <a:pt x="446" y="478"/>
                  </a:lnTo>
                  <a:lnTo>
                    <a:pt x="440" y="490"/>
                  </a:lnTo>
                  <a:lnTo>
                    <a:pt x="434" y="502"/>
                  </a:lnTo>
                  <a:lnTo>
                    <a:pt x="332" y="482"/>
                  </a:lnTo>
                  <a:lnTo>
                    <a:pt x="202" y="294"/>
                  </a:lnTo>
                  <a:lnTo>
                    <a:pt x="190" y="302"/>
                  </a:lnTo>
                  <a:lnTo>
                    <a:pt x="298" y="476"/>
                  </a:lnTo>
                  <a:lnTo>
                    <a:pt x="142" y="446"/>
                  </a:lnTo>
                  <a:lnTo>
                    <a:pt x="80" y="354"/>
                  </a:lnTo>
                  <a:lnTo>
                    <a:pt x="70" y="360"/>
                  </a:lnTo>
                  <a:lnTo>
                    <a:pt x="120" y="442"/>
                  </a:lnTo>
                  <a:lnTo>
                    <a:pt x="2" y="420"/>
                  </a:lnTo>
                  <a:lnTo>
                    <a:pt x="0" y="426"/>
                  </a:lnTo>
                  <a:lnTo>
                    <a:pt x="0" y="440"/>
                  </a:lnTo>
                  <a:lnTo>
                    <a:pt x="120" y="468"/>
                  </a:lnTo>
                  <a:lnTo>
                    <a:pt x="34" y="526"/>
                  </a:lnTo>
                  <a:lnTo>
                    <a:pt x="40" y="536"/>
                  </a:lnTo>
                  <a:lnTo>
                    <a:pt x="142" y="472"/>
                  </a:lnTo>
                  <a:lnTo>
                    <a:pt x="280" y="504"/>
                  </a:lnTo>
                  <a:lnTo>
                    <a:pt x="214" y="548"/>
                  </a:lnTo>
                  <a:lnTo>
                    <a:pt x="250" y="548"/>
                  </a:lnTo>
                  <a:lnTo>
                    <a:pt x="310" y="512"/>
                  </a:lnTo>
                  <a:lnTo>
                    <a:pt x="428" y="538"/>
                  </a:lnTo>
                  <a:lnTo>
                    <a:pt x="428" y="538"/>
                  </a:lnTo>
                  <a:lnTo>
                    <a:pt x="426" y="548"/>
                  </a:lnTo>
                  <a:lnTo>
                    <a:pt x="464" y="548"/>
                  </a:lnTo>
                  <a:lnTo>
                    <a:pt x="464" y="548"/>
                  </a:lnTo>
                  <a:lnTo>
                    <a:pt x="466" y="532"/>
                  </a:lnTo>
                  <a:lnTo>
                    <a:pt x="468" y="518"/>
                  </a:lnTo>
                  <a:lnTo>
                    <a:pt x="474" y="504"/>
                  </a:lnTo>
                  <a:lnTo>
                    <a:pt x="482" y="490"/>
                  </a:lnTo>
                  <a:lnTo>
                    <a:pt x="492" y="478"/>
                  </a:lnTo>
                  <a:lnTo>
                    <a:pt x="504" y="468"/>
                  </a:lnTo>
                  <a:lnTo>
                    <a:pt x="516" y="460"/>
                  </a:lnTo>
                  <a:lnTo>
                    <a:pt x="532" y="454"/>
                  </a:lnTo>
                  <a:lnTo>
                    <a:pt x="532" y="454"/>
                  </a:lnTo>
                  <a:lnTo>
                    <a:pt x="550" y="450"/>
                  </a:lnTo>
                  <a:lnTo>
                    <a:pt x="570" y="450"/>
                  </a:lnTo>
                  <a:lnTo>
                    <a:pt x="588" y="454"/>
                  </a:lnTo>
                  <a:lnTo>
                    <a:pt x="606" y="460"/>
                  </a:lnTo>
                  <a:lnTo>
                    <a:pt x="622" y="470"/>
                  </a:lnTo>
                  <a:lnTo>
                    <a:pt x="634" y="482"/>
                  </a:lnTo>
                  <a:lnTo>
                    <a:pt x="646" y="498"/>
                  </a:lnTo>
                  <a:lnTo>
                    <a:pt x="654" y="516"/>
                  </a:lnTo>
                  <a:lnTo>
                    <a:pt x="654" y="516"/>
                  </a:lnTo>
                  <a:lnTo>
                    <a:pt x="658" y="532"/>
                  </a:lnTo>
                  <a:lnTo>
                    <a:pt x="658" y="548"/>
                  </a:lnTo>
                  <a:lnTo>
                    <a:pt x="696" y="548"/>
                  </a:lnTo>
                  <a:lnTo>
                    <a:pt x="696" y="548"/>
                  </a:lnTo>
                  <a:lnTo>
                    <a:pt x="694" y="526"/>
                  </a:lnTo>
                  <a:lnTo>
                    <a:pt x="690" y="504"/>
                  </a:lnTo>
                  <a:lnTo>
                    <a:pt x="690" y="504"/>
                  </a:lnTo>
                  <a:lnTo>
                    <a:pt x="686" y="492"/>
                  </a:lnTo>
                  <a:lnTo>
                    <a:pt x="680" y="480"/>
                  </a:lnTo>
                  <a:lnTo>
                    <a:pt x="672" y="470"/>
                  </a:lnTo>
                  <a:lnTo>
                    <a:pt x="664" y="458"/>
                  </a:lnTo>
                  <a:lnTo>
                    <a:pt x="736" y="376"/>
                  </a:lnTo>
                  <a:lnTo>
                    <a:pt x="962" y="360"/>
                  </a:lnTo>
                  <a:close/>
                </a:path>
              </a:pathLst>
            </a:custGeom>
            <a:solidFill>
              <a:srgbClr val="FEFFFF">
                <a:alpha val="76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fld id="{2F25B070-5A02-45FE-BA87-FA3A306401A0}" type="datetimeFigureOut">
              <a:rPr lang="en-US" smtClean="0"/>
              <a:t>3/13/17</a:t>
            </a:fld>
            <a:endParaRPr lang="en-US"/>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fld id="{BFAD71CA-7090-4796-86C0-FD22471DF096}"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0.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gif"/><Relationship Id="rId3" Type="http://schemas.openxmlformats.org/officeDocument/2006/relationships/image" Target="../media/image15.gif"/></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diagramData" Target="../diagrams/data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oleObject1.bin"/><Relationship Id="rId5" Type="http://schemas.openxmlformats.org/officeDocument/2006/relationships/oleObject" Target="../embeddings/Microsoft_Excel_97_-_2004_Worksheet1.xls"/><Relationship Id="rId6" Type="http://schemas.openxmlformats.org/officeDocument/2006/relationships/image" Target="../media/image16.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oleObject" Target="../embeddings/oleObject2.bin"/><Relationship Id="rId5" Type="http://schemas.openxmlformats.org/officeDocument/2006/relationships/image" Target="../media/image18.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10.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 Id="rId3" Type="http://schemas.openxmlformats.org/officeDocument/2006/relationships/image" Target="../media/image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eg"/><Relationship Id="rId3" Type="http://schemas.openxmlformats.org/officeDocument/2006/relationships/image" Target="../media/image24.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 Id="rId3"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73.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29.wmf"/><Relationship Id="rId4" Type="http://schemas.openxmlformats.org/officeDocument/2006/relationships/image" Target="../media/image30.jpeg"/><Relationship Id="rId1" Type="http://schemas.openxmlformats.org/officeDocument/2006/relationships/slideLayout" Target="../slideLayouts/slideLayout6.xml"/><Relationship Id="rId2" Type="http://schemas.openxmlformats.org/officeDocument/2006/relationships/image" Target="../media/image28.jpeg"/></Relationships>
</file>

<file path=ppt/slides/_rels/slide76.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6.xml"/><Relationship Id="rId2" Type="http://schemas.openxmlformats.org/officeDocument/2006/relationships/hyperlink" Target="http://www.anrdoezrs.net/click-2308865-10400401?sid=rubik&amp;url=http://www.kazootoys.com/rucu25an.html?GCID=C18233x004&amp;keyword=Rubik's+Cube+25th+Anniversary+by+Winning+Moves&amp;cjsku=rucu25an"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image" Target="../media/image33.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jpeg"/><Relationship Id="rId3" Type="http://schemas.openxmlformats.org/officeDocument/2006/relationships/image" Target="../media/image3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joakimlinde.se/java/chaoticPendulum/index.php" TargetMode="External"/><Relationship Id="rId3" Type="http://schemas.openxmlformats.org/officeDocument/2006/relationships/image" Target="../media/image3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jpeg"/><Relationship Id="rId3" Type="http://schemas.openxmlformats.org/officeDocument/2006/relationships/image" Target="../media/image42.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46.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4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53.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2600"/>
            <a:ext cx="7117180" cy="1470025"/>
          </a:xfrm>
        </p:spPr>
        <p:txBody>
          <a:bodyPr/>
          <a:lstStyle/>
          <a:p>
            <a:r>
              <a:rPr lang="en-US" dirty="0"/>
              <a:t>The Purposes, Scope and Practice of Ergonomics in Complex </a:t>
            </a:r>
            <a:r>
              <a:rPr lang="en-US" dirty="0" smtClean="0"/>
              <a:t>Systems</a:t>
            </a:r>
            <a:endParaRPr lang="en-US" dirty="0"/>
          </a:p>
        </p:txBody>
      </p:sp>
      <p:sp>
        <p:nvSpPr>
          <p:cNvPr id="3" name="Subtitle 2"/>
          <p:cNvSpPr>
            <a:spLocks noGrp="1"/>
          </p:cNvSpPr>
          <p:nvPr>
            <p:ph type="subTitle" idx="1"/>
          </p:nvPr>
        </p:nvSpPr>
        <p:spPr/>
        <p:txBody>
          <a:bodyPr/>
          <a:lstStyle/>
          <a:p>
            <a:r>
              <a:rPr lang="en-US" dirty="0" smtClean="0"/>
              <a:t>Brian Peacock</a:t>
            </a:r>
          </a:p>
          <a:p>
            <a:r>
              <a:rPr lang="en-US" dirty="0" smtClean="0"/>
              <a:t>June 2016</a:t>
            </a:r>
            <a:endParaRPr lang="en-US" dirty="0"/>
          </a:p>
        </p:txBody>
      </p:sp>
    </p:spTree>
    <p:extLst>
      <p:ext uri="{BB962C8B-B14F-4D97-AF65-F5344CB8AC3E}">
        <p14:creationId xmlns:p14="http://schemas.microsoft.com/office/powerpoint/2010/main" val="1320382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Rectangle 2"/>
          <p:cNvSpPr>
            <a:spLocks noGrp="1" noChangeArrowheads="1"/>
          </p:cNvSpPr>
          <p:nvPr>
            <p:ph type="title"/>
          </p:nvPr>
        </p:nvSpPr>
        <p:spPr>
          <a:xfrm>
            <a:off x="533400" y="304800"/>
            <a:ext cx="7772400" cy="1143000"/>
          </a:xfrm>
        </p:spPr>
        <p:txBody>
          <a:bodyPr>
            <a:normAutofit/>
          </a:bodyPr>
          <a:lstStyle/>
          <a:p>
            <a:pPr eaLnBrk="1" hangingPunct="1"/>
            <a:r>
              <a:rPr lang="en-US" sz="4000" dirty="0" smtClean="0"/>
              <a:t>Verification and Validation</a:t>
            </a:r>
          </a:p>
        </p:txBody>
      </p:sp>
      <p:sp>
        <p:nvSpPr>
          <p:cNvPr id="19462" name="Rectangle 3"/>
          <p:cNvSpPr>
            <a:spLocks noGrp="1" noChangeArrowheads="1"/>
          </p:cNvSpPr>
          <p:nvPr>
            <p:ph idx="1"/>
          </p:nvPr>
        </p:nvSpPr>
        <p:spPr>
          <a:xfrm>
            <a:off x="609600" y="1752600"/>
            <a:ext cx="7772400" cy="4114800"/>
          </a:xfrm>
        </p:spPr>
        <p:txBody>
          <a:bodyPr>
            <a:normAutofit/>
          </a:bodyPr>
          <a:lstStyle/>
          <a:p>
            <a:pPr eaLnBrk="1" hangingPunct="1">
              <a:lnSpc>
                <a:spcPct val="90000"/>
              </a:lnSpc>
            </a:pPr>
            <a:r>
              <a:rPr lang="en-US" sz="3200" dirty="0" smtClean="0">
                <a:solidFill>
                  <a:schemeClr val="bg1"/>
                </a:solidFill>
              </a:rPr>
              <a:t>Design Specifications </a:t>
            </a:r>
          </a:p>
          <a:p>
            <a:pPr lvl="1" eaLnBrk="1" hangingPunct="1">
              <a:lnSpc>
                <a:spcPct val="90000"/>
              </a:lnSpc>
            </a:pPr>
            <a:r>
              <a:rPr lang="en-US" sz="2800" dirty="0" smtClean="0">
                <a:solidFill>
                  <a:schemeClr val="bg1"/>
                </a:solidFill>
              </a:rPr>
              <a:t>adjectives</a:t>
            </a:r>
          </a:p>
          <a:p>
            <a:pPr lvl="1" eaLnBrk="1" hangingPunct="1">
              <a:lnSpc>
                <a:spcPct val="90000"/>
              </a:lnSpc>
            </a:pPr>
            <a:r>
              <a:rPr lang="en-US" sz="1400" dirty="0" smtClean="0">
                <a:solidFill>
                  <a:schemeClr val="bg1"/>
                </a:solidFill>
              </a:rPr>
              <a:t>can be verified</a:t>
            </a:r>
          </a:p>
          <a:p>
            <a:pPr eaLnBrk="1" hangingPunct="1">
              <a:lnSpc>
                <a:spcPct val="90000"/>
              </a:lnSpc>
              <a:buNone/>
            </a:pPr>
            <a:endParaRPr lang="en-US" sz="3200" dirty="0" smtClean="0">
              <a:solidFill>
                <a:schemeClr val="bg1"/>
              </a:solidFill>
            </a:endParaRPr>
          </a:p>
          <a:p>
            <a:pPr eaLnBrk="1" hangingPunct="1">
              <a:lnSpc>
                <a:spcPct val="90000"/>
              </a:lnSpc>
            </a:pPr>
            <a:r>
              <a:rPr lang="en-US" sz="3200" dirty="0" smtClean="0">
                <a:solidFill>
                  <a:schemeClr val="bg1"/>
                </a:solidFill>
              </a:rPr>
              <a:t>Performance Requirements</a:t>
            </a:r>
          </a:p>
          <a:p>
            <a:pPr lvl="1" eaLnBrk="1" hangingPunct="1">
              <a:lnSpc>
                <a:spcPct val="90000"/>
              </a:lnSpc>
            </a:pPr>
            <a:r>
              <a:rPr lang="en-US" sz="2800" dirty="0" smtClean="0">
                <a:solidFill>
                  <a:schemeClr val="bg1"/>
                </a:solidFill>
              </a:rPr>
              <a:t>adverbs</a:t>
            </a:r>
          </a:p>
          <a:p>
            <a:pPr lvl="1" eaLnBrk="1" hangingPunct="1">
              <a:lnSpc>
                <a:spcPct val="90000"/>
              </a:lnSpc>
            </a:pPr>
            <a:r>
              <a:rPr lang="en-US" sz="1400" dirty="0" smtClean="0">
                <a:solidFill>
                  <a:schemeClr val="bg1"/>
                </a:solidFill>
              </a:rPr>
              <a:t>can be validated</a:t>
            </a:r>
          </a:p>
        </p:txBody>
      </p:sp>
    </p:spTree>
    <p:extLst>
      <p:ext uri="{BB962C8B-B14F-4D97-AF65-F5344CB8AC3E}">
        <p14:creationId xmlns:p14="http://schemas.microsoft.com/office/powerpoint/2010/main" val="19209373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Ergonomics Complexity</a:t>
            </a:r>
            <a:endParaRPr lang="en-US" dirty="0"/>
          </a:p>
        </p:txBody>
      </p:sp>
      <p:sp>
        <p:nvSpPr>
          <p:cNvPr id="3" name="Content Placeholder 2"/>
          <p:cNvSpPr>
            <a:spLocks noGrp="1"/>
          </p:cNvSpPr>
          <p:nvPr>
            <p:ph idx="1"/>
          </p:nvPr>
        </p:nvSpPr>
        <p:spPr/>
        <p:txBody>
          <a:bodyPr>
            <a:normAutofit fontScale="85000" lnSpcReduction="20000"/>
          </a:bodyPr>
          <a:lstStyle/>
          <a:p>
            <a:r>
              <a:rPr lang="en-US" sz="2800" dirty="0" smtClean="0"/>
              <a:t>serves many PURPOSES</a:t>
            </a:r>
          </a:p>
          <a:p>
            <a:r>
              <a:rPr lang="en-US" sz="2800" dirty="0" smtClean="0"/>
              <a:t>supports many CUSTOMERS</a:t>
            </a:r>
          </a:p>
          <a:p>
            <a:r>
              <a:rPr lang="en-US" sz="2800" dirty="0" smtClean="0"/>
              <a:t>surrounded by VARIABILITY</a:t>
            </a:r>
          </a:p>
          <a:p>
            <a:r>
              <a:rPr lang="en-US" sz="2800" dirty="0"/>
              <a:t>s</a:t>
            </a:r>
            <a:r>
              <a:rPr lang="en-US" sz="2800" dirty="0" smtClean="0"/>
              <a:t>wamped by CONTEXT</a:t>
            </a:r>
          </a:p>
          <a:p>
            <a:r>
              <a:rPr lang="en-US" sz="2800" dirty="0"/>
              <a:t>c</a:t>
            </a:r>
            <a:r>
              <a:rPr lang="en-US" sz="2800" dirty="0" smtClean="0"/>
              <a:t>omplicated by INTERACTIONS</a:t>
            </a:r>
          </a:p>
          <a:p>
            <a:r>
              <a:rPr lang="en-US" sz="2800" dirty="0" smtClean="0"/>
              <a:t>contends with SPACE, FORCE and TIME</a:t>
            </a:r>
          </a:p>
          <a:p>
            <a:r>
              <a:rPr lang="en-US" sz="2800" dirty="0"/>
              <a:t>d</a:t>
            </a:r>
            <a:r>
              <a:rPr lang="en-US" sz="2800" dirty="0" smtClean="0"/>
              <a:t>riven by INFORMATION and AFFECT</a:t>
            </a:r>
          </a:p>
          <a:p>
            <a:r>
              <a:rPr lang="en-US" sz="2800" dirty="0"/>
              <a:t>d</a:t>
            </a:r>
            <a:r>
              <a:rPr lang="en-US" sz="2800" dirty="0" smtClean="0"/>
              <a:t>eals with BENEFITS, RISKS and TRADEOFFS</a:t>
            </a:r>
          </a:p>
          <a:p>
            <a:endParaRPr lang="en-US" sz="2800" dirty="0"/>
          </a:p>
        </p:txBody>
      </p:sp>
      <p:sp>
        <p:nvSpPr>
          <p:cNvPr id="4" name="Slide Number Placeholder 3"/>
          <p:cNvSpPr>
            <a:spLocks noGrp="1"/>
          </p:cNvSpPr>
          <p:nvPr>
            <p:ph type="sldNum" sz="quarter" idx="12"/>
          </p:nvPr>
        </p:nvSpPr>
        <p:spPr/>
        <p:txBody>
          <a:bodyPr/>
          <a:lstStyle/>
          <a:p>
            <a:fld id="{CCFAA4CE-CA3F-474F-87A0-D438EB94B7D0}" type="slidenum">
              <a:rPr lang="en-US" smtClean="0"/>
              <a:pPr/>
              <a:t>11</a:t>
            </a:fld>
            <a:endParaRPr lang="en-US"/>
          </a:p>
        </p:txBody>
      </p:sp>
    </p:spTree>
    <p:extLst>
      <p:ext uri="{BB962C8B-B14F-4D97-AF65-F5344CB8AC3E}">
        <p14:creationId xmlns:p14="http://schemas.microsoft.com/office/powerpoint/2010/main" val="32435282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125113" cy="924475"/>
          </a:xfrm>
        </p:spPr>
        <p:txBody>
          <a:bodyPr/>
          <a:lstStyle/>
          <a:p>
            <a:r>
              <a:rPr lang="en-US" sz="4800" b="1" dirty="0" smtClean="0"/>
              <a:t>Ergonomics Tools</a:t>
            </a:r>
            <a:endParaRPr lang="en-US" sz="4800" b="1" dirty="0"/>
          </a:p>
        </p:txBody>
      </p:sp>
      <p:sp>
        <p:nvSpPr>
          <p:cNvPr id="3" name="Content Placeholder 2"/>
          <p:cNvSpPr>
            <a:spLocks noGrp="1"/>
          </p:cNvSpPr>
          <p:nvPr>
            <p:ph idx="1"/>
          </p:nvPr>
        </p:nvSpPr>
        <p:spPr>
          <a:xfrm>
            <a:off x="609600" y="1676401"/>
            <a:ext cx="7125112" cy="5181600"/>
          </a:xfrm>
        </p:spPr>
        <p:txBody>
          <a:bodyPr>
            <a:noAutofit/>
          </a:bodyPr>
          <a:lstStyle/>
          <a:p>
            <a:r>
              <a:rPr lang="en-US" sz="2400" dirty="0" smtClean="0">
                <a:solidFill>
                  <a:schemeClr val="bg1"/>
                </a:solidFill>
              </a:rPr>
              <a:t>Complexity and Statistics</a:t>
            </a:r>
          </a:p>
          <a:p>
            <a:r>
              <a:rPr lang="en-US" sz="2400" dirty="0" smtClean="0">
                <a:solidFill>
                  <a:schemeClr val="bg1"/>
                </a:solidFill>
              </a:rPr>
              <a:t>SHEL</a:t>
            </a:r>
          </a:p>
          <a:p>
            <a:r>
              <a:rPr lang="en-US" sz="2400" dirty="0" smtClean="0">
                <a:solidFill>
                  <a:schemeClr val="bg1"/>
                </a:solidFill>
              </a:rPr>
              <a:t>E4S4</a:t>
            </a:r>
          </a:p>
          <a:p>
            <a:r>
              <a:rPr lang="en-US" sz="2400" dirty="0" smtClean="0">
                <a:solidFill>
                  <a:schemeClr val="bg1"/>
                </a:solidFill>
              </a:rPr>
              <a:t>6U2M</a:t>
            </a:r>
          </a:p>
          <a:p>
            <a:r>
              <a:rPr lang="en-US" sz="2400" dirty="0" smtClean="0">
                <a:solidFill>
                  <a:schemeClr val="bg1"/>
                </a:solidFill>
              </a:rPr>
              <a:t>HFACS</a:t>
            </a:r>
          </a:p>
          <a:p>
            <a:r>
              <a:rPr lang="en-US" sz="2400" dirty="0" smtClean="0">
                <a:solidFill>
                  <a:schemeClr val="bg1"/>
                </a:solidFill>
              </a:rPr>
              <a:t>Common currency</a:t>
            </a:r>
          </a:p>
          <a:p>
            <a:r>
              <a:rPr lang="en-US" sz="2400" dirty="0" smtClean="0">
                <a:solidFill>
                  <a:schemeClr val="bg1"/>
                </a:solidFill>
              </a:rPr>
              <a:t>Fault Tree Analysis</a:t>
            </a:r>
          </a:p>
          <a:p>
            <a:r>
              <a:rPr lang="en-US" sz="2400" dirty="0" smtClean="0">
                <a:solidFill>
                  <a:schemeClr val="bg1"/>
                </a:solidFill>
              </a:rPr>
              <a:t>Human Reliability Analysis</a:t>
            </a:r>
          </a:p>
          <a:p>
            <a:r>
              <a:rPr lang="en-US" sz="2400" dirty="0" smtClean="0">
                <a:solidFill>
                  <a:schemeClr val="bg1"/>
                </a:solidFill>
              </a:rPr>
              <a:t>Indices</a:t>
            </a:r>
          </a:p>
          <a:p>
            <a:r>
              <a:rPr lang="en-US" sz="2400" dirty="0" smtClean="0">
                <a:solidFill>
                  <a:schemeClr val="bg1"/>
                </a:solidFill>
              </a:rPr>
              <a:t>BRISK</a:t>
            </a:r>
          </a:p>
          <a:p>
            <a:endParaRPr lang="en-US" sz="2400" dirty="0">
              <a:solidFill>
                <a:schemeClr val="bg1"/>
              </a:solidFill>
            </a:endParaRPr>
          </a:p>
        </p:txBody>
      </p:sp>
    </p:spTree>
    <p:extLst>
      <p:ext uri="{BB962C8B-B14F-4D97-AF65-F5344CB8AC3E}">
        <p14:creationId xmlns:p14="http://schemas.microsoft.com/office/powerpoint/2010/main" val="1555174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745" y="381000"/>
            <a:ext cx="7125113" cy="924475"/>
          </a:xfrm>
        </p:spPr>
        <p:txBody>
          <a:bodyPr/>
          <a:lstStyle/>
          <a:p>
            <a:r>
              <a:rPr lang="en-US" dirty="0" smtClean="0"/>
              <a:t>Complexity</a:t>
            </a:r>
            <a:br>
              <a:rPr lang="en-US" dirty="0" smtClean="0"/>
            </a:br>
            <a:r>
              <a:rPr lang="en-US" sz="2400" dirty="0" smtClean="0"/>
              <a:t>Following Edwards SHELL Model</a:t>
            </a:r>
            <a:endParaRPr lang="en-US" sz="2400" dirty="0"/>
          </a:p>
        </p:txBody>
      </p:sp>
      <p:grpSp>
        <p:nvGrpSpPr>
          <p:cNvPr id="3" name="Group 2"/>
          <p:cNvGrpSpPr/>
          <p:nvPr/>
        </p:nvGrpSpPr>
        <p:grpSpPr>
          <a:xfrm>
            <a:off x="653985" y="1752600"/>
            <a:ext cx="7190512" cy="4752025"/>
            <a:chOff x="152401" y="3733800"/>
            <a:chExt cx="3886199" cy="2057400"/>
          </a:xfrm>
        </p:grpSpPr>
        <p:sp>
          <p:nvSpPr>
            <p:cNvPr id="4" name="Rectangle 3"/>
            <p:cNvSpPr/>
            <p:nvPr/>
          </p:nvSpPr>
          <p:spPr>
            <a:xfrm>
              <a:off x="1495778" y="4419600"/>
              <a:ext cx="1247422" cy="685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rPr>
                <a:t>Integration</a:t>
              </a:r>
            </a:p>
            <a:p>
              <a:pPr algn="ctr"/>
              <a:r>
                <a:rPr lang="en-US" sz="1400" b="1" dirty="0" smtClean="0">
                  <a:solidFill>
                    <a:schemeClr val="bg1"/>
                  </a:solidFill>
                </a:rPr>
                <a:t> Interfaces</a:t>
              </a:r>
            </a:p>
            <a:p>
              <a:pPr algn="ctr"/>
              <a:r>
                <a:rPr lang="en-US" sz="1400" b="1" dirty="0" smtClean="0">
                  <a:solidFill>
                    <a:schemeClr val="bg1"/>
                  </a:solidFill>
                </a:rPr>
                <a:t>Interactions</a:t>
              </a:r>
            </a:p>
            <a:p>
              <a:pPr algn="ctr"/>
              <a:r>
                <a:rPr lang="en-US" sz="1400" b="1" dirty="0" smtClean="0">
                  <a:solidFill>
                    <a:schemeClr val="bg1"/>
                  </a:solidFill>
                </a:rPr>
                <a:t>Intra-actions  Interferences</a:t>
              </a:r>
            </a:p>
            <a:p>
              <a:pPr algn="ctr"/>
              <a:r>
                <a:rPr lang="en-US" sz="1400" b="1" dirty="0" smtClean="0">
                  <a:solidFill>
                    <a:schemeClr val="bg1"/>
                  </a:solidFill>
                </a:rPr>
                <a:t>Interdependencies</a:t>
              </a:r>
              <a:endParaRPr lang="en-US" sz="1400" b="1" dirty="0">
                <a:solidFill>
                  <a:schemeClr val="bg1"/>
                </a:solidFill>
              </a:endParaRPr>
            </a:p>
          </p:txBody>
        </p:sp>
        <p:sp>
          <p:nvSpPr>
            <p:cNvPr id="5" name="Rectangle 4"/>
            <p:cNvSpPr/>
            <p:nvPr/>
          </p:nvSpPr>
          <p:spPr>
            <a:xfrm>
              <a:off x="1371600" y="3733800"/>
              <a:ext cx="1447800"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Procedures</a:t>
              </a:r>
            </a:p>
            <a:p>
              <a:pPr algn="ctr"/>
              <a:r>
                <a:rPr lang="en-US" b="1" dirty="0" smtClean="0">
                  <a:solidFill>
                    <a:srgbClr val="FFFF00"/>
                  </a:solidFill>
                </a:rPr>
                <a:t>(Facilitators, Rules, Instructions)</a:t>
              </a:r>
              <a:endParaRPr lang="en-US" b="1" dirty="0">
                <a:solidFill>
                  <a:srgbClr val="FFFF00"/>
                </a:solidFill>
              </a:endParaRPr>
            </a:p>
          </p:txBody>
        </p:sp>
        <p:sp>
          <p:nvSpPr>
            <p:cNvPr id="6" name="Rectangle 5"/>
            <p:cNvSpPr/>
            <p:nvPr/>
          </p:nvSpPr>
          <p:spPr>
            <a:xfrm>
              <a:off x="152401" y="4419600"/>
              <a:ext cx="1343378"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Technology</a:t>
              </a:r>
            </a:p>
            <a:p>
              <a:pPr algn="ctr"/>
              <a:r>
                <a:rPr lang="en-US" b="1" dirty="0" smtClean="0">
                  <a:solidFill>
                    <a:srgbClr val="FFFF00"/>
                  </a:solidFill>
                </a:rPr>
                <a:t>(Hardware and Software)</a:t>
              </a:r>
              <a:endParaRPr lang="en-US" b="1" dirty="0">
                <a:solidFill>
                  <a:srgbClr val="FFFF00"/>
                </a:solidFill>
              </a:endParaRPr>
            </a:p>
          </p:txBody>
        </p:sp>
        <p:sp>
          <p:nvSpPr>
            <p:cNvPr id="7" name="Rectangle 6"/>
            <p:cNvSpPr/>
            <p:nvPr/>
          </p:nvSpPr>
          <p:spPr>
            <a:xfrm>
              <a:off x="2695222" y="4419600"/>
              <a:ext cx="1343378"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Humans</a:t>
              </a:r>
            </a:p>
            <a:p>
              <a:pPr algn="ctr"/>
              <a:r>
                <a:rPr lang="en-US" b="1" dirty="0" smtClean="0">
                  <a:solidFill>
                    <a:srgbClr val="FFFF00"/>
                  </a:solidFill>
                </a:rPr>
                <a:t>(Selection, Training, Assignment</a:t>
              </a:r>
              <a:r>
                <a:rPr lang="en-US" sz="2400" b="1" dirty="0" smtClean="0">
                  <a:solidFill>
                    <a:srgbClr val="FFFF00"/>
                  </a:solidFill>
                </a:rPr>
                <a:t>)</a:t>
              </a:r>
              <a:endParaRPr lang="en-US" sz="2400" b="1" dirty="0">
                <a:solidFill>
                  <a:srgbClr val="FFFF00"/>
                </a:solidFill>
              </a:endParaRPr>
            </a:p>
          </p:txBody>
        </p:sp>
        <p:sp>
          <p:nvSpPr>
            <p:cNvPr id="8" name="Rectangle 7"/>
            <p:cNvSpPr/>
            <p:nvPr/>
          </p:nvSpPr>
          <p:spPr>
            <a:xfrm>
              <a:off x="1371600" y="5105400"/>
              <a:ext cx="1447800"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Context</a:t>
              </a:r>
            </a:p>
            <a:p>
              <a:pPr algn="ctr"/>
              <a:r>
                <a:rPr lang="en-US" b="1" dirty="0" smtClean="0">
                  <a:solidFill>
                    <a:srgbClr val="FFFF00"/>
                  </a:solidFill>
                </a:rPr>
                <a:t>(Physical, Social, Technological, Operational, Temporal)</a:t>
              </a:r>
            </a:p>
          </p:txBody>
        </p:sp>
      </p:grpSp>
      <p:sp>
        <p:nvSpPr>
          <p:cNvPr id="9" name="TextBox 8"/>
          <p:cNvSpPr txBox="1"/>
          <p:nvPr/>
        </p:nvSpPr>
        <p:spPr>
          <a:xfrm>
            <a:off x="6324600" y="5119630"/>
            <a:ext cx="2362200" cy="1384995"/>
          </a:xfrm>
          <a:prstGeom prst="rect">
            <a:avLst/>
          </a:prstGeom>
          <a:noFill/>
        </p:spPr>
        <p:txBody>
          <a:bodyPr wrap="square" rtlCol="0">
            <a:spAutoFit/>
          </a:bodyPr>
          <a:lstStyle/>
          <a:p>
            <a:pPr algn="ctr"/>
            <a:r>
              <a:rPr lang="en-US" sz="2800" i="1" dirty="0" smtClean="0">
                <a:solidFill>
                  <a:schemeClr val="bg1"/>
                </a:solidFill>
              </a:rPr>
              <a:t>Variability is everywhere</a:t>
            </a:r>
            <a:endParaRPr lang="en-US" sz="2800" i="1" dirty="0">
              <a:solidFill>
                <a:schemeClr val="bg1"/>
              </a:solidFill>
            </a:endParaRPr>
          </a:p>
        </p:txBody>
      </p:sp>
    </p:spTree>
    <p:extLst>
      <p:ext uri="{BB962C8B-B14F-4D97-AF65-F5344CB8AC3E}">
        <p14:creationId xmlns:p14="http://schemas.microsoft.com/office/powerpoint/2010/main" val="1730535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75724"/>
            <a:ext cx="8001000" cy="924475"/>
          </a:xfrm>
        </p:spPr>
        <p:txBody>
          <a:bodyPr/>
          <a:lstStyle/>
          <a:p>
            <a:pPr algn="ctr"/>
            <a:r>
              <a:rPr lang="en-US" dirty="0" smtClean="0"/>
              <a:t>Structures, Processes and Outcomes</a:t>
            </a:r>
            <a:r>
              <a:rPr lang="en-US" dirty="0"/>
              <a:t/>
            </a:r>
            <a:br>
              <a:rPr lang="en-US" dirty="0"/>
            </a:br>
            <a:r>
              <a:rPr lang="en-US" sz="2000" dirty="0" smtClean="0"/>
              <a:t>after Oman</a:t>
            </a:r>
            <a:endParaRPr lang="en-US" sz="2000" dirty="0"/>
          </a:p>
        </p:txBody>
      </p:sp>
      <p:sp>
        <p:nvSpPr>
          <p:cNvPr id="3" name="Content Placeholder 2"/>
          <p:cNvSpPr>
            <a:spLocks noGrp="1"/>
          </p:cNvSpPr>
          <p:nvPr>
            <p:ph idx="1"/>
          </p:nvPr>
        </p:nvSpPr>
        <p:spPr>
          <a:xfrm>
            <a:off x="1066800" y="1828800"/>
            <a:ext cx="7125112" cy="4051437"/>
          </a:xfrm>
        </p:spPr>
        <p:txBody>
          <a:bodyPr>
            <a:normAutofit/>
          </a:bodyPr>
          <a:lstStyle/>
          <a:p>
            <a:pPr marL="0" indent="0">
              <a:buNone/>
            </a:pPr>
            <a:endParaRPr lang="en-US" sz="2800" dirty="0" smtClean="0"/>
          </a:p>
          <a:p>
            <a:pPr marL="0" lvl="1"/>
            <a:r>
              <a:rPr lang="en-US" sz="2400" dirty="0" smtClean="0"/>
              <a:t>Structures - Things that can be designed – nouns with adjectives</a:t>
            </a:r>
          </a:p>
          <a:p>
            <a:pPr marL="0" lvl="1"/>
            <a:r>
              <a:rPr lang="en-US" sz="2400" dirty="0" smtClean="0"/>
              <a:t>Processes – Interactions among structures leading to outcomes – verbs and adverbs</a:t>
            </a:r>
          </a:p>
          <a:p>
            <a:pPr marL="0" lvl="1"/>
            <a:r>
              <a:rPr lang="en-US" sz="2400" dirty="0" smtClean="0"/>
              <a:t>Outcomes - multiple with tradeoffs</a:t>
            </a:r>
          </a:p>
          <a:p>
            <a:pPr lvl="1"/>
            <a:endParaRPr lang="en-US" sz="2400" dirty="0" smtClean="0"/>
          </a:p>
          <a:p>
            <a:pPr lvl="1"/>
            <a:endParaRPr lang="en-US" sz="2400" dirty="0"/>
          </a:p>
        </p:txBody>
      </p:sp>
    </p:spTree>
    <p:extLst>
      <p:ext uri="{BB962C8B-B14F-4D97-AF65-F5344CB8AC3E}">
        <p14:creationId xmlns:p14="http://schemas.microsoft.com/office/powerpoint/2010/main" val="4129685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839200" cy="685800"/>
          </a:xfrm>
        </p:spPr>
        <p:txBody>
          <a:bodyPr>
            <a:noAutofit/>
          </a:bodyPr>
          <a:lstStyle/>
          <a:p>
            <a:r>
              <a:rPr lang="en-US" sz="2800" b="1" dirty="0" smtClean="0"/>
              <a:t>Multiple Purposes and Outcomes of Design</a:t>
            </a:r>
            <a:endParaRPr lang="en-US" sz="2800" b="1" dirty="0"/>
          </a:p>
        </p:txBody>
      </p:sp>
      <p:sp>
        <p:nvSpPr>
          <p:cNvPr id="3" name="Content Placeholder 2"/>
          <p:cNvSpPr>
            <a:spLocks noGrp="1"/>
          </p:cNvSpPr>
          <p:nvPr>
            <p:ph sz="half" idx="1"/>
          </p:nvPr>
        </p:nvSpPr>
        <p:spPr>
          <a:xfrm>
            <a:off x="228600" y="951131"/>
            <a:ext cx="3531326" cy="4525963"/>
          </a:xfrm>
        </p:spPr>
        <p:txBody>
          <a:bodyPr>
            <a:normAutofit fontScale="92500" lnSpcReduction="20000"/>
          </a:bodyPr>
          <a:lstStyle/>
          <a:p>
            <a:r>
              <a:rPr lang="en-US" b="1" dirty="0" smtClean="0">
                <a:solidFill>
                  <a:schemeClr val="bg1"/>
                </a:solidFill>
              </a:rPr>
              <a:t>Effectiveness</a:t>
            </a:r>
          </a:p>
          <a:p>
            <a:pPr lvl="1"/>
            <a:r>
              <a:rPr lang="en-US" dirty="0" smtClean="0">
                <a:solidFill>
                  <a:schemeClr val="bg1"/>
                </a:solidFill>
              </a:rPr>
              <a:t>Meets functional requirements</a:t>
            </a:r>
          </a:p>
          <a:p>
            <a:pPr lvl="1"/>
            <a:r>
              <a:rPr lang="en-US" dirty="0" smtClean="0">
                <a:solidFill>
                  <a:schemeClr val="bg1"/>
                </a:solidFill>
              </a:rPr>
              <a:t>“quality”</a:t>
            </a:r>
          </a:p>
          <a:p>
            <a:r>
              <a:rPr lang="en-US" b="1" dirty="0" smtClean="0">
                <a:solidFill>
                  <a:schemeClr val="bg1"/>
                </a:solidFill>
              </a:rPr>
              <a:t>Efficiency</a:t>
            </a:r>
          </a:p>
          <a:p>
            <a:pPr lvl="1"/>
            <a:r>
              <a:rPr lang="en-US" dirty="0" smtClean="0">
                <a:solidFill>
                  <a:schemeClr val="bg1"/>
                </a:solidFill>
              </a:rPr>
              <a:t>Optimal use of resources</a:t>
            </a:r>
          </a:p>
          <a:p>
            <a:pPr lvl="1"/>
            <a:r>
              <a:rPr lang="en-US" dirty="0" smtClean="0">
                <a:solidFill>
                  <a:schemeClr val="bg1"/>
                </a:solidFill>
              </a:rPr>
              <a:t>“productivity”</a:t>
            </a:r>
          </a:p>
          <a:p>
            <a:r>
              <a:rPr lang="en-US" b="1" dirty="0" smtClean="0">
                <a:solidFill>
                  <a:schemeClr val="bg1"/>
                </a:solidFill>
              </a:rPr>
              <a:t>Ease of Use</a:t>
            </a:r>
          </a:p>
          <a:p>
            <a:pPr lvl="1"/>
            <a:r>
              <a:rPr lang="en-US" dirty="0" smtClean="0">
                <a:solidFill>
                  <a:schemeClr val="bg1"/>
                </a:solidFill>
              </a:rPr>
              <a:t>Intended users</a:t>
            </a:r>
          </a:p>
          <a:p>
            <a:pPr lvl="1"/>
            <a:r>
              <a:rPr lang="en-US" dirty="0" smtClean="0">
                <a:solidFill>
                  <a:schemeClr val="bg1"/>
                </a:solidFill>
              </a:rPr>
              <a:t>Comfort and Convenience</a:t>
            </a:r>
          </a:p>
          <a:p>
            <a:pPr lvl="1"/>
            <a:r>
              <a:rPr lang="en-US" dirty="0" smtClean="0">
                <a:solidFill>
                  <a:schemeClr val="bg1"/>
                </a:solidFill>
              </a:rPr>
              <a:t>Prevention of misuse</a:t>
            </a:r>
          </a:p>
          <a:p>
            <a:r>
              <a:rPr lang="en-US" b="1" dirty="0" smtClean="0">
                <a:solidFill>
                  <a:schemeClr val="bg1"/>
                </a:solidFill>
              </a:rPr>
              <a:t>Elegance</a:t>
            </a:r>
          </a:p>
          <a:p>
            <a:pPr lvl="1"/>
            <a:r>
              <a:rPr lang="en-US" dirty="0" smtClean="0">
                <a:solidFill>
                  <a:schemeClr val="bg1"/>
                </a:solidFill>
              </a:rPr>
              <a:t>Esthetic / emotional appeal</a:t>
            </a:r>
          </a:p>
          <a:p>
            <a:pPr lvl="1"/>
            <a:r>
              <a:rPr lang="en-US" dirty="0" smtClean="0">
                <a:solidFill>
                  <a:schemeClr val="bg1"/>
                </a:solidFill>
              </a:rPr>
              <a:t>Affective Design</a:t>
            </a:r>
          </a:p>
          <a:p>
            <a:endParaRPr lang="en-US" sz="1200" dirty="0">
              <a:solidFill>
                <a:schemeClr val="bg1"/>
              </a:solidFill>
            </a:endParaRPr>
          </a:p>
        </p:txBody>
      </p:sp>
      <p:sp>
        <p:nvSpPr>
          <p:cNvPr id="4" name="Content Placeholder 3"/>
          <p:cNvSpPr>
            <a:spLocks noGrp="1"/>
          </p:cNvSpPr>
          <p:nvPr>
            <p:ph sz="half" idx="2"/>
          </p:nvPr>
        </p:nvSpPr>
        <p:spPr>
          <a:xfrm>
            <a:off x="3276600" y="1200835"/>
            <a:ext cx="3014546" cy="3691205"/>
          </a:xfrm>
        </p:spPr>
        <p:txBody>
          <a:bodyPr>
            <a:normAutofit fontScale="92500" lnSpcReduction="20000"/>
          </a:bodyPr>
          <a:lstStyle/>
          <a:p>
            <a:r>
              <a:rPr lang="en-US" b="1" dirty="0" smtClean="0">
                <a:solidFill>
                  <a:schemeClr val="bg1"/>
                </a:solidFill>
              </a:rPr>
              <a:t>Safety and Health</a:t>
            </a:r>
          </a:p>
          <a:p>
            <a:pPr lvl="1"/>
            <a:r>
              <a:rPr lang="en-US" dirty="0" smtClean="0">
                <a:solidFill>
                  <a:schemeClr val="bg1"/>
                </a:solidFill>
              </a:rPr>
              <a:t>Prevention or mitigation of system failures</a:t>
            </a:r>
          </a:p>
          <a:p>
            <a:pPr lvl="1"/>
            <a:r>
              <a:rPr lang="en-US" dirty="0" smtClean="0">
                <a:solidFill>
                  <a:schemeClr val="bg1"/>
                </a:solidFill>
              </a:rPr>
              <a:t>For participants and third parties</a:t>
            </a:r>
          </a:p>
          <a:p>
            <a:r>
              <a:rPr lang="en-US" b="1" dirty="0" smtClean="0">
                <a:solidFill>
                  <a:schemeClr val="bg1"/>
                </a:solidFill>
              </a:rPr>
              <a:t>Security</a:t>
            </a:r>
          </a:p>
          <a:p>
            <a:pPr lvl="1"/>
            <a:r>
              <a:rPr lang="en-US" dirty="0" smtClean="0">
                <a:solidFill>
                  <a:schemeClr val="bg1"/>
                </a:solidFill>
              </a:rPr>
              <a:t>Inadvertent or malicious misuse</a:t>
            </a:r>
          </a:p>
          <a:p>
            <a:r>
              <a:rPr lang="en-US" b="1" dirty="0" smtClean="0">
                <a:solidFill>
                  <a:schemeClr val="bg1"/>
                </a:solidFill>
              </a:rPr>
              <a:t>Satisfaction</a:t>
            </a:r>
          </a:p>
          <a:p>
            <a:pPr lvl="1"/>
            <a:r>
              <a:rPr lang="en-US" dirty="0" smtClean="0">
                <a:solidFill>
                  <a:schemeClr val="bg1"/>
                </a:solidFill>
              </a:rPr>
              <a:t>Of ALL customers and stakeholders</a:t>
            </a:r>
            <a:endParaRPr lang="en-US" dirty="0">
              <a:solidFill>
                <a:schemeClr val="bg1"/>
              </a:solidFill>
            </a:endParaRPr>
          </a:p>
        </p:txBody>
      </p:sp>
      <p:sp>
        <p:nvSpPr>
          <p:cNvPr id="6" name="TextBox 5"/>
          <p:cNvSpPr txBox="1"/>
          <p:nvPr/>
        </p:nvSpPr>
        <p:spPr>
          <a:xfrm>
            <a:off x="1143000" y="5715000"/>
            <a:ext cx="6623729" cy="646331"/>
          </a:xfrm>
          <a:prstGeom prst="rect">
            <a:avLst/>
          </a:prstGeom>
          <a:solidFill>
            <a:srgbClr val="FFFF00"/>
          </a:solidFill>
          <a:ln w="38100">
            <a:solidFill>
              <a:schemeClr val="accent1">
                <a:lumMod val="75000"/>
              </a:schemeClr>
            </a:solidFill>
          </a:ln>
        </p:spPr>
        <p:txBody>
          <a:bodyPr wrap="square" rtlCol="0">
            <a:spAutoFit/>
          </a:bodyPr>
          <a:lstStyle/>
          <a:p>
            <a:pPr algn="ctr"/>
            <a:r>
              <a:rPr lang="en-US" sz="3600" b="1" i="1" dirty="0" smtClean="0">
                <a:solidFill>
                  <a:schemeClr val="bg1"/>
                </a:solidFill>
              </a:rPr>
              <a:t>There WILL be tradeoffs</a:t>
            </a:r>
            <a:endParaRPr lang="en-US" sz="3600" b="1" i="1" dirty="0">
              <a:solidFill>
                <a:schemeClr val="bg1"/>
              </a:solidFill>
            </a:endParaRPr>
          </a:p>
        </p:txBody>
      </p:sp>
      <p:sp>
        <p:nvSpPr>
          <p:cNvPr id="7" name="Content Placeholder 3"/>
          <p:cNvSpPr txBox="1">
            <a:spLocks/>
          </p:cNvSpPr>
          <p:nvPr/>
        </p:nvSpPr>
        <p:spPr>
          <a:xfrm>
            <a:off x="6096000" y="1447800"/>
            <a:ext cx="3048000" cy="2858869"/>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1" i="0" u="none" strike="noStrike" kern="1200" cap="none" spc="0" normalizeH="0" baseline="0" noProof="0" dirty="0" smtClean="0">
                <a:ln>
                  <a:noFill/>
                </a:ln>
                <a:solidFill>
                  <a:schemeClr val="bg1"/>
                </a:solidFill>
                <a:effectLst/>
                <a:uLnTx/>
                <a:uFillTx/>
                <a:latin typeface="+mn-lt"/>
                <a:ea typeface="+mn-ea"/>
                <a:cs typeface="+mn-cs"/>
              </a:rPr>
              <a:t>Sustainability</a:t>
            </a:r>
          </a:p>
          <a:p>
            <a:pPr marL="800100" lvl="1" indent="-342900">
              <a:spcBef>
                <a:spcPct val="20000"/>
              </a:spcBef>
              <a:buFont typeface="Arial" pitchFamily="34" charset="0"/>
              <a:buChar char="•"/>
              <a:defRPr/>
            </a:pPr>
            <a:r>
              <a:rPr kumimoji="0" lang="en-US" b="1" i="0" u="none" strike="noStrike" kern="1200" cap="none" spc="0" normalizeH="0" baseline="0" noProof="0" dirty="0" smtClean="0">
                <a:ln>
                  <a:noFill/>
                </a:ln>
                <a:solidFill>
                  <a:schemeClr val="bg1"/>
                </a:solidFill>
                <a:effectLst/>
                <a:uLnTx/>
                <a:uFillTx/>
                <a:latin typeface="+mn-lt"/>
                <a:ea typeface="+mn-ea"/>
                <a:cs typeface="+mn-cs"/>
              </a:rPr>
              <a:t>Reliability</a:t>
            </a:r>
          </a:p>
          <a:p>
            <a:pPr marL="1200150" lvl="2" indent="-285750">
              <a:spcBef>
                <a:spcPct val="20000"/>
              </a:spcBef>
              <a:buFont typeface="Arial" pitchFamily="34" charset="0"/>
              <a:buChar char="–"/>
              <a:defRPr/>
            </a:pPr>
            <a:r>
              <a:rPr kumimoji="0" lang="en-US" sz="1400" b="0" i="0" u="none" strike="noStrike" kern="1200" cap="none" spc="0" normalizeH="0" baseline="0" noProof="0" dirty="0" smtClean="0">
                <a:ln>
                  <a:noFill/>
                </a:ln>
                <a:solidFill>
                  <a:schemeClr val="bg1"/>
                </a:solidFill>
                <a:effectLst/>
                <a:uLnTx/>
                <a:uFillTx/>
                <a:latin typeface="+mn-lt"/>
                <a:ea typeface="+mn-ea"/>
                <a:cs typeface="+mn-cs"/>
              </a:rPr>
              <a:t>Under intended contexts over the life cycle</a:t>
            </a:r>
          </a:p>
          <a:p>
            <a:pPr marL="800100" lvl="1" indent="-342900">
              <a:spcBef>
                <a:spcPct val="20000"/>
              </a:spcBef>
              <a:buFont typeface="Arial" pitchFamily="34" charset="0"/>
              <a:buChar char="•"/>
              <a:defRPr/>
            </a:pPr>
            <a:r>
              <a:rPr kumimoji="0" lang="en-US" b="1" i="0" u="none" strike="noStrike" kern="1200" cap="none" spc="0" normalizeH="0" baseline="0" noProof="0" dirty="0" smtClean="0">
                <a:ln>
                  <a:noFill/>
                </a:ln>
                <a:solidFill>
                  <a:schemeClr val="bg1"/>
                </a:solidFill>
                <a:effectLst/>
                <a:uLnTx/>
                <a:uFillTx/>
                <a:latin typeface="+mn-lt"/>
                <a:ea typeface="+mn-ea"/>
                <a:cs typeface="+mn-cs"/>
              </a:rPr>
              <a:t>Resilience</a:t>
            </a:r>
          </a:p>
          <a:p>
            <a:pPr marL="1200150" lvl="2" indent="-285750">
              <a:spcBef>
                <a:spcPct val="20000"/>
              </a:spcBef>
              <a:buFont typeface="Arial" pitchFamily="34" charset="0"/>
              <a:buChar char="–"/>
              <a:defRPr/>
            </a:pPr>
            <a:r>
              <a:rPr kumimoji="0" lang="en-US" sz="1400" b="0" i="0" u="none" strike="noStrike" kern="1200" cap="none" spc="0" normalizeH="0" baseline="0" noProof="0" dirty="0" smtClean="0">
                <a:ln>
                  <a:noFill/>
                </a:ln>
                <a:solidFill>
                  <a:schemeClr val="bg1"/>
                </a:solidFill>
                <a:effectLst/>
                <a:uLnTx/>
                <a:uFillTx/>
                <a:latin typeface="+mn-lt"/>
                <a:ea typeface="+mn-ea"/>
                <a:cs typeface="+mn-cs"/>
              </a:rPr>
              <a:t>Under unintended, unexpected and harsh conditions</a:t>
            </a:r>
          </a:p>
        </p:txBody>
      </p:sp>
      <p:sp>
        <p:nvSpPr>
          <p:cNvPr id="9" name="TextBox 8"/>
          <p:cNvSpPr txBox="1"/>
          <p:nvPr/>
        </p:nvSpPr>
        <p:spPr>
          <a:xfrm>
            <a:off x="6477000" y="4876800"/>
            <a:ext cx="1676400" cy="646331"/>
          </a:xfrm>
          <a:prstGeom prst="rect">
            <a:avLst/>
          </a:prstGeom>
          <a:solidFill>
            <a:srgbClr val="FFFF00"/>
          </a:solidFill>
          <a:ln w="57150">
            <a:solidFill>
              <a:schemeClr val="tx1"/>
            </a:solidFill>
          </a:ln>
        </p:spPr>
        <p:txBody>
          <a:bodyPr wrap="square" rtlCol="0">
            <a:spAutoFit/>
          </a:bodyPr>
          <a:lstStyle/>
          <a:p>
            <a:pPr algn="ctr"/>
            <a:r>
              <a:rPr lang="en-US" sz="3600" b="1" dirty="0" smtClean="0">
                <a:solidFill>
                  <a:schemeClr val="bg1"/>
                </a:solidFill>
              </a:rPr>
              <a:t>E4S4</a:t>
            </a:r>
            <a:endParaRPr lang="en-US" sz="3600" b="1" dirty="0">
              <a:solidFill>
                <a:schemeClr val="bg1"/>
              </a:solidFill>
            </a:endParaRPr>
          </a:p>
        </p:txBody>
      </p:sp>
    </p:spTree>
    <p:extLst>
      <p:ext uri="{BB962C8B-B14F-4D97-AF65-F5344CB8AC3E}">
        <p14:creationId xmlns:p14="http://schemas.microsoft.com/office/powerpoint/2010/main" val="27853822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Documents and Settings\Brian Peacock\Desktop\Current\Ergonomics Pictures\100NIKON\DSCN1239.JPG"/>
          <p:cNvPicPr>
            <a:picLocks noChangeAspect="1" noChangeArrowheads="1"/>
          </p:cNvPicPr>
          <p:nvPr/>
        </p:nvPicPr>
        <p:blipFill>
          <a:blip r:embed="rId2" cstate="print"/>
          <a:srcRect l="27356" t="7831" r="52548" b="19318"/>
          <a:stretch>
            <a:fillRect/>
          </a:stretch>
        </p:blipFill>
        <p:spPr bwMode="auto">
          <a:xfrm>
            <a:off x="5867400" y="1261693"/>
            <a:ext cx="1828800" cy="4971467"/>
          </a:xfrm>
          <a:prstGeom prst="rect">
            <a:avLst/>
          </a:prstGeom>
          <a:noFill/>
          <a:ln w="9525">
            <a:noFill/>
            <a:miter lim="800000"/>
            <a:headEnd/>
            <a:tailEnd/>
          </a:ln>
        </p:spPr>
      </p:pic>
      <p:sp>
        <p:nvSpPr>
          <p:cNvPr id="4" name="Rectangle 3"/>
          <p:cNvSpPr/>
          <p:nvPr/>
        </p:nvSpPr>
        <p:spPr>
          <a:xfrm>
            <a:off x="381000" y="152400"/>
            <a:ext cx="4114800" cy="9906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FF00"/>
                </a:solidFill>
              </a:rPr>
              <a:t>6Us and 2Ms</a:t>
            </a:r>
            <a:endParaRPr lang="en-US" sz="3200" b="1" dirty="0">
              <a:solidFill>
                <a:srgbClr val="FFFF00"/>
              </a:solidFill>
            </a:endParaRPr>
          </a:p>
        </p:txBody>
      </p:sp>
      <p:sp>
        <p:nvSpPr>
          <p:cNvPr id="5" name="Content Placeholder 5"/>
          <p:cNvSpPr txBox="1">
            <a:spLocks/>
          </p:cNvSpPr>
          <p:nvPr/>
        </p:nvSpPr>
        <p:spPr>
          <a:xfrm>
            <a:off x="609600" y="1143000"/>
            <a:ext cx="4495800" cy="5105400"/>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1" i="0" u="none" strike="noStrike" kern="1200" cap="none" spc="0" normalizeH="0" baseline="0" noProof="0" dirty="0" smtClean="0">
                <a:ln>
                  <a:noFill/>
                </a:ln>
                <a:solidFill>
                  <a:schemeClr val="bg1"/>
                </a:solidFill>
                <a:effectLst/>
                <a:uLnTx/>
                <a:uFillTx/>
                <a:latin typeface="+mn-lt"/>
                <a:ea typeface="+mn-ea"/>
                <a:cs typeface="+mn-cs"/>
              </a:rPr>
              <a:t>Utility</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smtClean="0">
                <a:ln>
                  <a:noFill/>
                </a:ln>
                <a:solidFill>
                  <a:schemeClr val="bg1"/>
                </a:solidFill>
                <a:effectLst/>
                <a:uLnTx/>
                <a:uFillTx/>
                <a:latin typeface="+mn-lt"/>
                <a:ea typeface="+mn-ea"/>
                <a:cs typeface="+mn-cs"/>
              </a:rPr>
              <a:t>Is the system useful?</a:t>
            </a:r>
            <a:r>
              <a:rPr kumimoji="0" lang="en-US" b="1" i="0" u="none" strike="noStrike" kern="1200" cap="none" spc="0" normalizeH="0" baseline="0" noProof="0" dirty="0" smtClean="0">
                <a:ln>
                  <a:noFill/>
                </a:ln>
                <a:solidFill>
                  <a:schemeClr val="bg1"/>
                </a:solidFill>
                <a:effectLst/>
                <a:uLnTx/>
                <a:uFillTx/>
                <a:latin typeface="+mn-lt"/>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1" i="0" u="none" strike="noStrike" kern="1200" cap="none" spc="0" normalizeH="0" baseline="0" noProof="0" dirty="0" smtClean="0">
                <a:ln>
                  <a:noFill/>
                </a:ln>
                <a:solidFill>
                  <a:schemeClr val="bg1"/>
                </a:solidFill>
                <a:effectLst/>
                <a:uLnTx/>
                <a:uFillTx/>
                <a:latin typeface="+mn-lt"/>
                <a:ea typeface="+mn-ea"/>
                <a:cs typeface="+mn-cs"/>
              </a:rPr>
              <a:t>Usage and Misusage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smtClean="0">
                <a:ln>
                  <a:noFill/>
                </a:ln>
                <a:solidFill>
                  <a:schemeClr val="bg1"/>
                </a:solidFill>
                <a:effectLst/>
                <a:uLnTx/>
                <a:uFillTx/>
                <a:latin typeface="+mn-lt"/>
                <a:ea typeface="+mn-ea"/>
                <a:cs typeface="+mn-cs"/>
              </a:rPr>
              <a:t>How and in what context will the system be used?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smtClean="0">
                <a:ln>
                  <a:noFill/>
                </a:ln>
                <a:solidFill>
                  <a:schemeClr val="bg1"/>
                </a:solidFill>
                <a:effectLst/>
                <a:uLnTx/>
                <a:uFillTx/>
                <a:latin typeface="+mn-lt"/>
                <a:ea typeface="+mn-ea"/>
                <a:cs typeface="+mn-cs"/>
              </a:rPr>
              <a:t>What possible extreme contexts may be predicted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1" i="0" u="none" strike="noStrike" kern="1200" cap="none" spc="0" normalizeH="0" baseline="0" noProof="0" dirty="0" smtClean="0">
                <a:ln>
                  <a:noFill/>
                </a:ln>
                <a:solidFill>
                  <a:schemeClr val="bg1"/>
                </a:solidFill>
                <a:effectLst/>
                <a:uLnTx/>
                <a:uFillTx/>
                <a:latin typeface="+mn-lt"/>
                <a:ea typeface="+mn-ea"/>
                <a:cs typeface="+mn-cs"/>
              </a:rPr>
              <a:t>Usability</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smtClean="0">
                <a:ln>
                  <a:noFill/>
                </a:ln>
                <a:solidFill>
                  <a:schemeClr val="bg1"/>
                </a:solidFill>
                <a:effectLst/>
                <a:uLnTx/>
                <a:uFillTx/>
                <a:latin typeface="+mn-lt"/>
                <a:ea typeface="+mn-ea"/>
                <a:cs typeface="+mn-cs"/>
              </a:rPr>
              <a:t>Is the system easy to use or misuse?</a:t>
            </a:r>
            <a:r>
              <a:rPr kumimoji="0" lang="en-US" sz="1600" b="1" i="0" u="none" strike="noStrike" kern="1200" cap="none" spc="0" normalizeH="0" baseline="0" noProof="0" dirty="0" smtClean="0">
                <a:ln>
                  <a:noFill/>
                </a:ln>
                <a:solidFill>
                  <a:schemeClr val="bg1"/>
                </a:solidFill>
                <a:effectLst/>
                <a:uLnTx/>
                <a:uFillTx/>
                <a:latin typeface="+mn-lt"/>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1" i="0" u="none" strike="noStrike" kern="1200" cap="none" spc="0" normalizeH="0" baseline="0" noProof="0" dirty="0" smtClean="0">
                <a:ln>
                  <a:noFill/>
                </a:ln>
                <a:solidFill>
                  <a:schemeClr val="bg1"/>
                </a:solidFill>
                <a:effectLst/>
                <a:uLnTx/>
                <a:uFillTx/>
                <a:latin typeface="+mn-lt"/>
                <a:ea typeface="+mn-ea"/>
                <a:cs typeface="+mn-cs"/>
              </a:rPr>
              <a:t>Utilization</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smtClean="0">
                <a:ln>
                  <a:noFill/>
                </a:ln>
                <a:solidFill>
                  <a:schemeClr val="bg1"/>
                </a:solidFill>
                <a:effectLst/>
                <a:uLnTx/>
                <a:uFillTx/>
                <a:latin typeface="+mn-lt"/>
                <a:ea typeface="+mn-ea"/>
                <a:cs typeface="+mn-cs"/>
              </a:rPr>
              <a:t>How often and by how many people is the system used?</a:t>
            </a:r>
            <a:endParaRPr kumimoji="0" lang="en-US" sz="1600" b="0" i="0" u="none" strike="noStrike" kern="120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1" i="0" u="none" strike="noStrike" kern="1200" cap="none" spc="0" normalizeH="0" baseline="0" noProof="0" dirty="0" smtClean="0">
                <a:ln>
                  <a:noFill/>
                </a:ln>
                <a:solidFill>
                  <a:schemeClr val="bg1"/>
                </a:solidFill>
                <a:effectLst/>
                <a:uLnTx/>
                <a:uFillTx/>
                <a:latin typeface="+mn-lt"/>
                <a:ea typeface="+mn-ea"/>
                <a:cs typeface="+mn-cs"/>
              </a:rPr>
              <a:t>Users and </a:t>
            </a:r>
            <a:r>
              <a:rPr kumimoji="0" lang="en-US" sz="2000" b="1" i="0" u="none" strike="noStrike" kern="1200" cap="none" spc="0" normalizeH="0" baseline="0" noProof="0" dirty="0" err="1" smtClean="0">
                <a:ln>
                  <a:noFill/>
                </a:ln>
                <a:solidFill>
                  <a:schemeClr val="bg1"/>
                </a:solidFill>
                <a:effectLst/>
                <a:uLnTx/>
                <a:uFillTx/>
                <a:latin typeface="+mn-lt"/>
                <a:ea typeface="+mn-ea"/>
                <a:cs typeface="+mn-cs"/>
              </a:rPr>
              <a:t>M</a:t>
            </a:r>
            <a:r>
              <a:rPr kumimoji="0" lang="en-US" b="1" i="0" u="none" strike="noStrike" kern="1200" cap="none" spc="0" normalizeH="0" baseline="0" noProof="0" dirty="0" err="1" smtClean="0">
                <a:ln>
                  <a:noFill/>
                </a:ln>
                <a:solidFill>
                  <a:schemeClr val="bg1"/>
                </a:solidFill>
                <a:effectLst/>
                <a:uLnTx/>
                <a:uFillTx/>
                <a:latin typeface="+mn-lt"/>
                <a:ea typeface="+mn-ea"/>
                <a:cs typeface="+mn-cs"/>
              </a:rPr>
              <a:t>isusers</a:t>
            </a:r>
            <a:endParaRPr kumimoji="0" lang="en-US" b="1" i="0" u="none" strike="noStrike" kern="1200" cap="none" spc="0" normalizeH="0" baseline="0" noProof="0" dirty="0" smtClean="0">
              <a:ln>
                <a:noFill/>
              </a:ln>
              <a:solidFill>
                <a:schemeClr val="bg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smtClean="0">
                <a:ln>
                  <a:noFill/>
                </a:ln>
                <a:solidFill>
                  <a:schemeClr val="bg1"/>
                </a:solidFill>
                <a:effectLst/>
                <a:uLnTx/>
                <a:uFillTx/>
                <a:latin typeface="+mn-lt"/>
                <a:ea typeface="+mn-ea"/>
                <a:cs typeface="+mn-cs"/>
              </a:rPr>
              <a:t>Who are the users and possible </a:t>
            </a:r>
            <a:r>
              <a:rPr kumimoji="0" lang="en-US" sz="1400" b="0" i="0" u="none" strike="noStrike" kern="1200" cap="none" spc="0" normalizeH="0" baseline="0" noProof="0" dirty="0" err="1" smtClean="0">
                <a:ln>
                  <a:noFill/>
                </a:ln>
                <a:solidFill>
                  <a:schemeClr val="bg1"/>
                </a:solidFill>
                <a:effectLst/>
                <a:uLnTx/>
                <a:uFillTx/>
                <a:latin typeface="+mn-lt"/>
                <a:ea typeface="+mn-ea"/>
                <a:cs typeface="+mn-cs"/>
              </a:rPr>
              <a:t>misusers</a:t>
            </a:r>
            <a:r>
              <a:rPr kumimoji="0" lang="en-US" sz="1400" b="0" i="0" u="none" strike="noStrike" kern="1200" cap="none" spc="0" normalizeH="0" baseline="0" noProof="0" dirty="0" smtClean="0">
                <a:ln>
                  <a:noFill/>
                </a:ln>
                <a:solidFill>
                  <a:schemeClr val="bg1"/>
                </a:solidFill>
                <a:effectLst/>
                <a:uLnTx/>
                <a:uFillTx/>
                <a:latin typeface="+mn-lt"/>
                <a:ea typeface="+mn-ea"/>
                <a:cs typeface="+mn-cs"/>
              </a:rPr>
              <a:t>?</a:t>
            </a:r>
            <a:endParaRPr kumimoji="0" lang="en-US" sz="1600" b="0" i="0" u="none" strike="noStrike" kern="120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1" i="0" u="none" strike="noStrike" kern="1200" cap="none" spc="0" normalizeH="0" baseline="0" noProof="0" dirty="0" smtClean="0">
                <a:ln>
                  <a:noFill/>
                </a:ln>
                <a:solidFill>
                  <a:schemeClr val="bg1"/>
                </a:solidFill>
                <a:effectLst/>
                <a:uLnTx/>
                <a:uFillTx/>
                <a:latin typeface="+mn-lt"/>
                <a:ea typeface="+mn-ea"/>
                <a:cs typeface="+mn-cs"/>
              </a:rPr>
              <a:t>User Error</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smtClean="0">
                <a:ln>
                  <a:noFill/>
                </a:ln>
                <a:solidFill>
                  <a:schemeClr val="bg1"/>
                </a:solidFill>
                <a:effectLst/>
                <a:uLnTx/>
                <a:uFillTx/>
                <a:latin typeface="+mn-lt"/>
                <a:ea typeface="+mn-ea"/>
                <a:cs typeface="+mn-cs"/>
              </a:rPr>
              <a:t>What kinds of error can be made, when and how will they be made, how frequently and what are the possible consequences?</a:t>
            </a:r>
          </a:p>
        </p:txBody>
      </p:sp>
    </p:spTree>
    <p:extLst>
      <p:ext uri="{BB962C8B-B14F-4D97-AF65-F5344CB8AC3E}">
        <p14:creationId xmlns:p14="http://schemas.microsoft.com/office/powerpoint/2010/main" val="2526726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descr="C:\Users\user\Desktop\image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25" y="819150"/>
            <a:ext cx="5238750" cy="521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244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5724"/>
            <a:ext cx="7677355" cy="924475"/>
          </a:xfrm>
        </p:spPr>
        <p:txBody>
          <a:bodyPr/>
          <a:lstStyle/>
          <a:p>
            <a:r>
              <a:rPr lang="en-US" sz="2800" dirty="0" smtClean="0"/>
              <a:t>Human Reliability Analysis – Swain 1969</a:t>
            </a:r>
            <a:endParaRPr lang="en-US" sz="2800" dirty="0"/>
          </a:p>
        </p:txBody>
      </p:sp>
      <p:sp>
        <p:nvSpPr>
          <p:cNvPr id="4" name="Rectangle 3"/>
          <p:cNvSpPr/>
          <p:nvPr/>
        </p:nvSpPr>
        <p:spPr>
          <a:xfrm>
            <a:off x="457200" y="1582341"/>
            <a:ext cx="8153400" cy="4524315"/>
          </a:xfrm>
          <a:prstGeom prst="rect">
            <a:avLst/>
          </a:prstGeom>
        </p:spPr>
        <p:txBody>
          <a:bodyPr wrap="square">
            <a:spAutoFit/>
          </a:bodyPr>
          <a:lstStyle/>
          <a:p>
            <a:r>
              <a:rPr lang="en-US" dirty="0" smtClean="0"/>
              <a:t>Enduring </a:t>
            </a:r>
            <a:r>
              <a:rPr lang="en-US" dirty="0"/>
              <a:t>features of </a:t>
            </a:r>
            <a:r>
              <a:rPr lang="en-US" dirty="0" smtClean="0"/>
              <a:t>THERP (Techniques for Human Error Rate Prediction) </a:t>
            </a:r>
            <a:r>
              <a:rPr lang="en-US" dirty="0"/>
              <a:t>in subsequent HRA </a:t>
            </a:r>
            <a:r>
              <a:rPr lang="en-US" dirty="0" smtClean="0"/>
              <a:t>methods</a:t>
            </a:r>
          </a:p>
          <a:p>
            <a:r>
              <a:rPr lang="en-US" dirty="0" smtClean="0"/>
              <a:t>• </a:t>
            </a:r>
            <a:r>
              <a:rPr lang="en-US" dirty="0"/>
              <a:t>Error identification </a:t>
            </a:r>
            <a:endParaRPr lang="en-US" dirty="0" smtClean="0"/>
          </a:p>
          <a:p>
            <a:pPr lvl="1"/>
            <a:r>
              <a:rPr lang="en-US" dirty="0" smtClean="0"/>
              <a:t>• </a:t>
            </a:r>
            <a:r>
              <a:rPr lang="en-US" dirty="0"/>
              <a:t>Task analysis approach </a:t>
            </a:r>
            <a:endParaRPr lang="en-US" dirty="0" smtClean="0"/>
          </a:p>
          <a:p>
            <a:pPr lvl="1"/>
            <a:r>
              <a:rPr lang="en-US" dirty="0" smtClean="0"/>
              <a:t>• </a:t>
            </a:r>
            <a:r>
              <a:rPr lang="en-US" dirty="0"/>
              <a:t>Human failure events </a:t>
            </a:r>
            <a:endParaRPr lang="en-US" dirty="0" smtClean="0"/>
          </a:p>
          <a:p>
            <a:pPr lvl="1"/>
            <a:r>
              <a:rPr lang="en-US" dirty="0" smtClean="0"/>
              <a:t>• </a:t>
            </a:r>
            <a:r>
              <a:rPr lang="en-US" dirty="0"/>
              <a:t>Performance shaping factors </a:t>
            </a:r>
            <a:endParaRPr lang="en-US" dirty="0" smtClean="0"/>
          </a:p>
          <a:p>
            <a:r>
              <a:rPr lang="en-US" dirty="0" smtClean="0"/>
              <a:t>• </a:t>
            </a:r>
            <a:r>
              <a:rPr lang="en-US" dirty="0"/>
              <a:t>Quantification </a:t>
            </a:r>
            <a:endParaRPr lang="en-US" dirty="0" smtClean="0"/>
          </a:p>
          <a:p>
            <a:pPr lvl="1"/>
            <a:r>
              <a:rPr lang="en-US" dirty="0" smtClean="0"/>
              <a:t>• </a:t>
            </a:r>
            <a:r>
              <a:rPr lang="en-US" dirty="0"/>
              <a:t>Nominal </a:t>
            </a:r>
            <a:r>
              <a:rPr lang="en-US" dirty="0" smtClean="0"/>
              <a:t>HEP (Human Error Probabilities) </a:t>
            </a:r>
            <a:r>
              <a:rPr lang="en-US" dirty="0"/>
              <a:t>and error factor </a:t>
            </a:r>
            <a:endParaRPr lang="en-US" dirty="0" smtClean="0"/>
          </a:p>
          <a:p>
            <a:pPr lvl="1"/>
            <a:r>
              <a:rPr lang="en-US" dirty="0" smtClean="0"/>
              <a:t>• </a:t>
            </a:r>
            <a:r>
              <a:rPr lang="en-US" dirty="0"/>
              <a:t>Basic HEP: Adjustment for PSFs </a:t>
            </a:r>
            <a:r>
              <a:rPr lang="en-US" dirty="0" smtClean="0"/>
              <a:t> (Performance Shaping Factors)</a:t>
            </a:r>
          </a:p>
          <a:p>
            <a:pPr lvl="1"/>
            <a:r>
              <a:rPr lang="en-US" dirty="0" smtClean="0"/>
              <a:t>• </a:t>
            </a:r>
            <a:r>
              <a:rPr lang="en-US" dirty="0"/>
              <a:t>Conditional HEP: Adjustment for dependence </a:t>
            </a:r>
            <a:endParaRPr lang="en-US" dirty="0" smtClean="0"/>
          </a:p>
          <a:p>
            <a:r>
              <a:rPr lang="en-US" dirty="0" smtClean="0"/>
              <a:t>• PRA (Probabilistic Risk Assessment) Integration </a:t>
            </a:r>
          </a:p>
          <a:p>
            <a:pPr lvl="1"/>
            <a:r>
              <a:rPr lang="en-US" dirty="0" smtClean="0"/>
              <a:t>• HRA (Human Reliability Analysis) </a:t>
            </a:r>
            <a:r>
              <a:rPr lang="en-US" dirty="0"/>
              <a:t>event tree designed for integration into PRA </a:t>
            </a:r>
            <a:endParaRPr lang="en-US" dirty="0" smtClean="0"/>
          </a:p>
          <a:p>
            <a:pPr lvl="1"/>
            <a:r>
              <a:rPr lang="en-US" dirty="0" smtClean="0"/>
              <a:t>• </a:t>
            </a:r>
            <a:r>
              <a:rPr lang="en-US" dirty="0"/>
              <a:t>Recovery </a:t>
            </a:r>
            <a:endParaRPr lang="en-US" dirty="0" smtClean="0"/>
          </a:p>
          <a:p>
            <a:pPr lvl="1"/>
            <a:r>
              <a:rPr lang="en-US" dirty="0" smtClean="0"/>
              <a:t>• </a:t>
            </a:r>
            <a:r>
              <a:rPr lang="en-US" dirty="0"/>
              <a:t>Pre- and post-initiating events </a:t>
            </a:r>
          </a:p>
        </p:txBody>
      </p:sp>
      <p:sp>
        <p:nvSpPr>
          <p:cNvPr id="5" name="TextBox 4"/>
          <p:cNvSpPr txBox="1"/>
          <p:nvPr/>
        </p:nvSpPr>
        <p:spPr>
          <a:xfrm>
            <a:off x="457200" y="6240780"/>
            <a:ext cx="2133600" cy="381000"/>
          </a:xfrm>
          <a:prstGeom prst="rect">
            <a:avLst/>
          </a:prstGeom>
          <a:noFill/>
        </p:spPr>
        <p:txBody>
          <a:bodyPr wrap="square" rtlCol="0">
            <a:spAutoFit/>
          </a:bodyPr>
          <a:lstStyle/>
          <a:p>
            <a:r>
              <a:rPr lang="en-US" dirty="0" smtClean="0"/>
              <a:t>Boring 2012</a:t>
            </a:r>
            <a:endParaRPr lang="en-US" dirty="0"/>
          </a:p>
        </p:txBody>
      </p:sp>
    </p:spTree>
    <p:extLst>
      <p:ext uri="{BB962C8B-B14F-4D97-AF65-F5344CB8AC3E}">
        <p14:creationId xmlns:p14="http://schemas.microsoft.com/office/powerpoint/2010/main" val="24581649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2"/>
          <p:cNvSpPr>
            <a:spLocks noChangeArrowheads="1"/>
          </p:cNvSpPr>
          <p:nvPr/>
        </p:nvSpPr>
        <p:spPr bwMode="auto">
          <a:xfrm rot="5400000">
            <a:off x="4648200" y="777875"/>
            <a:ext cx="457200" cy="577850"/>
          </a:xfrm>
          <a:prstGeom prst="flowChartOnlineStorage">
            <a:avLst/>
          </a:prstGeom>
          <a:solidFill>
            <a:schemeClr val="hlink"/>
          </a:solidFill>
          <a:ln w="9525">
            <a:solidFill>
              <a:schemeClr val="tx1"/>
            </a:solidFill>
            <a:miter lim="800000"/>
            <a:headEnd/>
            <a:tailEnd/>
          </a:ln>
        </p:spPr>
        <p:txBody>
          <a:bodyPr rot="10800000" vert="eaVert" wrap="none"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eaLnBrk="1" hangingPunct="1"/>
            <a:r>
              <a:rPr lang="en-US" altLang="en-US" sz="1200">
                <a:solidFill>
                  <a:schemeClr val="bg1"/>
                </a:solidFill>
                <a:latin typeface="Times New Roman" pitchFamily="18" charset="0"/>
              </a:rPr>
              <a:t>OR</a:t>
            </a:r>
          </a:p>
        </p:txBody>
      </p:sp>
      <p:sp>
        <p:nvSpPr>
          <p:cNvPr id="30723" name="AutoShape 3"/>
          <p:cNvSpPr>
            <a:spLocks noChangeArrowheads="1"/>
          </p:cNvSpPr>
          <p:nvPr/>
        </p:nvSpPr>
        <p:spPr bwMode="auto">
          <a:xfrm rot="-5400000">
            <a:off x="6741319" y="2778919"/>
            <a:ext cx="381000" cy="461962"/>
          </a:xfrm>
          <a:prstGeom prst="flowChartDelay">
            <a:avLst/>
          </a:prstGeom>
          <a:solidFill>
            <a:srgbClr val="FFFF00"/>
          </a:solidFill>
          <a:ln w="9525">
            <a:solidFill>
              <a:schemeClr val="tx1"/>
            </a:solidFill>
            <a:miter lim="800000"/>
            <a:headEnd/>
            <a:tailEnd/>
          </a:ln>
        </p:spPr>
        <p:txBody>
          <a:bodyPr vert="eaVert" wrap="none"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eaLnBrk="1" hangingPunct="1"/>
            <a:r>
              <a:rPr lang="en-US" altLang="en-US" sz="1200">
                <a:solidFill>
                  <a:schemeClr val="bg1"/>
                </a:solidFill>
                <a:latin typeface="Times New Roman" pitchFamily="18" charset="0"/>
              </a:rPr>
              <a:t>AND</a:t>
            </a:r>
          </a:p>
        </p:txBody>
      </p:sp>
      <p:sp>
        <p:nvSpPr>
          <p:cNvPr id="30724" name="AutoShape 4"/>
          <p:cNvSpPr>
            <a:spLocks noChangeArrowheads="1"/>
          </p:cNvSpPr>
          <p:nvPr/>
        </p:nvSpPr>
        <p:spPr bwMode="auto">
          <a:xfrm>
            <a:off x="8229600" y="4457700"/>
            <a:ext cx="914400" cy="533400"/>
          </a:xfrm>
          <a:prstGeom prst="diamond">
            <a:avLst/>
          </a:prstGeom>
          <a:solidFill>
            <a:srgbClr val="FF66CC"/>
          </a:solidFill>
          <a:ln w="9525">
            <a:solidFill>
              <a:schemeClr val="tx1"/>
            </a:solidFill>
            <a:miter lim="800000"/>
            <a:headEnd/>
            <a:tailEnd/>
          </a:ln>
        </p:spPr>
        <p:txBody>
          <a:bodyPr wrap="none"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eaLnBrk="1" hangingPunct="1"/>
            <a:r>
              <a:rPr lang="en-US" altLang="en-US" sz="1000">
                <a:solidFill>
                  <a:schemeClr val="bg1"/>
                </a:solidFill>
                <a:latin typeface="Times New Roman" pitchFamily="18" charset="0"/>
              </a:rPr>
              <a:t>Captain</a:t>
            </a:r>
          </a:p>
          <a:p>
            <a:pPr algn="ctr" eaLnBrk="1" hangingPunct="1"/>
            <a:r>
              <a:rPr lang="en-US" altLang="en-US" sz="1000">
                <a:solidFill>
                  <a:schemeClr val="bg1"/>
                </a:solidFill>
                <a:latin typeface="Times New Roman" pitchFamily="18" charset="0"/>
              </a:rPr>
              <a:t>On Duty</a:t>
            </a:r>
          </a:p>
        </p:txBody>
      </p:sp>
      <p:sp>
        <p:nvSpPr>
          <p:cNvPr id="30725" name="Rectangle 5"/>
          <p:cNvSpPr>
            <a:spLocks noChangeArrowheads="1"/>
          </p:cNvSpPr>
          <p:nvPr/>
        </p:nvSpPr>
        <p:spPr bwMode="auto">
          <a:xfrm>
            <a:off x="4038600" y="152400"/>
            <a:ext cx="1676400" cy="381000"/>
          </a:xfrm>
          <a:prstGeom prst="rect">
            <a:avLst/>
          </a:prstGeom>
          <a:solidFill>
            <a:srgbClr val="FF7C80"/>
          </a:solidFill>
          <a:ln w="9525">
            <a:solidFill>
              <a:schemeClr val="tx1"/>
            </a:solidFill>
            <a:miter lim="800000"/>
            <a:headEnd/>
            <a:tailEnd/>
          </a:ln>
        </p:spPr>
        <p:txBody>
          <a:bodyPr wrap="none"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eaLnBrk="1" hangingPunct="1"/>
            <a:r>
              <a:rPr lang="en-US" altLang="en-US" sz="1400">
                <a:solidFill>
                  <a:schemeClr val="bg1"/>
                </a:solidFill>
                <a:latin typeface="Times New Roman" pitchFamily="18" charset="0"/>
              </a:rPr>
              <a:t>Collision</a:t>
            </a:r>
          </a:p>
        </p:txBody>
      </p:sp>
      <p:sp>
        <p:nvSpPr>
          <p:cNvPr id="30726" name="Oval 6"/>
          <p:cNvSpPr>
            <a:spLocks noChangeArrowheads="1"/>
          </p:cNvSpPr>
          <p:nvPr/>
        </p:nvSpPr>
        <p:spPr bwMode="auto">
          <a:xfrm>
            <a:off x="6019800" y="4533900"/>
            <a:ext cx="1039813" cy="381000"/>
          </a:xfrm>
          <a:prstGeom prst="ellipse">
            <a:avLst/>
          </a:prstGeom>
          <a:solidFill>
            <a:schemeClr val="accent1"/>
          </a:solidFill>
          <a:ln w="9525">
            <a:solidFill>
              <a:schemeClr val="tx1"/>
            </a:solidFill>
            <a:round/>
            <a:headEnd/>
            <a:tailEnd/>
          </a:ln>
        </p:spPr>
        <p:txBody>
          <a:bodyPr wrap="none"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eaLnBrk="1" hangingPunct="1"/>
            <a:r>
              <a:rPr lang="en-US" altLang="en-US" sz="1000">
                <a:solidFill>
                  <a:schemeClr val="bg1"/>
                </a:solidFill>
                <a:latin typeface="Times New Roman" pitchFamily="18" charset="0"/>
              </a:rPr>
              <a:t>Captain</a:t>
            </a:r>
          </a:p>
          <a:p>
            <a:pPr algn="ctr" eaLnBrk="1" hangingPunct="1"/>
            <a:r>
              <a:rPr lang="en-US" altLang="en-US" sz="1000">
                <a:solidFill>
                  <a:schemeClr val="bg1"/>
                </a:solidFill>
                <a:latin typeface="Times New Roman" pitchFamily="18" charset="0"/>
              </a:rPr>
              <a:t>Degraded</a:t>
            </a:r>
          </a:p>
        </p:txBody>
      </p:sp>
      <p:sp>
        <p:nvSpPr>
          <p:cNvPr id="30727" name="Rectangle 7"/>
          <p:cNvSpPr>
            <a:spLocks noChangeArrowheads="1"/>
          </p:cNvSpPr>
          <p:nvPr/>
        </p:nvSpPr>
        <p:spPr bwMode="auto">
          <a:xfrm>
            <a:off x="6096000" y="1905000"/>
            <a:ext cx="1676400" cy="533400"/>
          </a:xfrm>
          <a:prstGeom prst="rect">
            <a:avLst/>
          </a:prstGeom>
          <a:solidFill>
            <a:srgbClr val="FF7C80"/>
          </a:solidFill>
          <a:ln w="9525">
            <a:solidFill>
              <a:schemeClr val="tx1"/>
            </a:solidFill>
            <a:miter lim="800000"/>
            <a:headEnd/>
            <a:tailEnd/>
          </a:ln>
        </p:spPr>
        <p:txBody>
          <a:bodyPr wrap="none"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eaLnBrk="1" hangingPunct="1"/>
            <a:r>
              <a:rPr lang="en-US" altLang="en-US" sz="1400">
                <a:solidFill>
                  <a:schemeClr val="bg1"/>
                </a:solidFill>
                <a:latin typeface="Times New Roman" pitchFamily="18" charset="0"/>
              </a:rPr>
              <a:t>Captain does not </a:t>
            </a:r>
          </a:p>
          <a:p>
            <a:pPr algn="ctr" eaLnBrk="1" hangingPunct="1"/>
            <a:r>
              <a:rPr lang="en-US" altLang="en-US" sz="1400">
                <a:solidFill>
                  <a:schemeClr val="bg1"/>
                </a:solidFill>
                <a:latin typeface="Times New Roman" pitchFamily="18" charset="0"/>
              </a:rPr>
              <a:t>respond</a:t>
            </a:r>
          </a:p>
        </p:txBody>
      </p:sp>
      <p:sp>
        <p:nvSpPr>
          <p:cNvPr id="30728" name="AutoShape 8"/>
          <p:cNvSpPr>
            <a:spLocks noChangeArrowheads="1"/>
          </p:cNvSpPr>
          <p:nvPr/>
        </p:nvSpPr>
        <p:spPr bwMode="auto">
          <a:xfrm>
            <a:off x="2895600" y="5410200"/>
            <a:ext cx="1039813" cy="609600"/>
          </a:xfrm>
          <a:prstGeom prst="diamond">
            <a:avLst/>
          </a:prstGeom>
          <a:solidFill>
            <a:srgbClr val="FF66CC"/>
          </a:solidFill>
          <a:ln w="9525">
            <a:solidFill>
              <a:schemeClr val="tx1"/>
            </a:solidFill>
            <a:miter lim="800000"/>
            <a:headEnd/>
            <a:tailEnd/>
          </a:ln>
        </p:spPr>
        <p:txBody>
          <a:bodyPr wrap="none"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eaLnBrk="1" hangingPunct="1"/>
            <a:r>
              <a:rPr lang="en-US" altLang="en-US" sz="1000">
                <a:solidFill>
                  <a:schemeClr val="bg1"/>
                </a:solidFill>
                <a:latin typeface="Times New Roman" pitchFamily="18" charset="0"/>
              </a:rPr>
              <a:t>First mate</a:t>
            </a:r>
          </a:p>
          <a:p>
            <a:pPr algn="ctr" eaLnBrk="1" hangingPunct="1"/>
            <a:r>
              <a:rPr lang="en-US" altLang="en-US" sz="1000">
                <a:solidFill>
                  <a:schemeClr val="bg1"/>
                </a:solidFill>
                <a:latin typeface="Times New Roman" pitchFamily="18" charset="0"/>
              </a:rPr>
              <a:t>on Duty</a:t>
            </a:r>
          </a:p>
        </p:txBody>
      </p:sp>
      <p:sp>
        <p:nvSpPr>
          <p:cNvPr id="30729" name="AutoShape 9"/>
          <p:cNvSpPr>
            <a:spLocks noChangeArrowheads="1"/>
          </p:cNvSpPr>
          <p:nvPr/>
        </p:nvSpPr>
        <p:spPr bwMode="auto">
          <a:xfrm>
            <a:off x="3733800" y="3581400"/>
            <a:ext cx="1371600" cy="609600"/>
          </a:xfrm>
          <a:prstGeom prst="diamond">
            <a:avLst/>
          </a:prstGeom>
          <a:solidFill>
            <a:srgbClr val="FF66CC"/>
          </a:solidFill>
          <a:ln w="9525">
            <a:solidFill>
              <a:schemeClr val="tx1"/>
            </a:solidFill>
            <a:miter lim="800000"/>
            <a:headEnd/>
            <a:tailEnd/>
          </a:ln>
        </p:spPr>
        <p:txBody>
          <a:bodyPr wrap="none"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eaLnBrk="1" hangingPunct="1"/>
            <a:r>
              <a:rPr lang="en-US" altLang="en-US" sz="1000">
                <a:solidFill>
                  <a:schemeClr val="bg1"/>
                </a:solidFill>
                <a:latin typeface="Times New Roman" pitchFamily="18" charset="0"/>
              </a:rPr>
              <a:t>Intercom</a:t>
            </a:r>
          </a:p>
          <a:p>
            <a:pPr algn="ctr" eaLnBrk="1" hangingPunct="1"/>
            <a:r>
              <a:rPr lang="en-US" altLang="en-US" sz="1000">
                <a:solidFill>
                  <a:schemeClr val="bg1"/>
                </a:solidFill>
                <a:latin typeface="Times New Roman" pitchFamily="18" charset="0"/>
              </a:rPr>
              <a:t>not Working</a:t>
            </a:r>
          </a:p>
        </p:txBody>
      </p:sp>
      <p:sp>
        <p:nvSpPr>
          <p:cNvPr id="30730" name="AutoShape 10"/>
          <p:cNvSpPr>
            <a:spLocks noChangeArrowheads="1"/>
          </p:cNvSpPr>
          <p:nvPr/>
        </p:nvSpPr>
        <p:spPr bwMode="auto">
          <a:xfrm rot="-5400000">
            <a:off x="3240882" y="4531518"/>
            <a:ext cx="381000" cy="461963"/>
          </a:xfrm>
          <a:prstGeom prst="flowChartDelay">
            <a:avLst/>
          </a:prstGeom>
          <a:solidFill>
            <a:srgbClr val="FFFF00"/>
          </a:solidFill>
          <a:ln w="9525">
            <a:solidFill>
              <a:schemeClr val="tx1"/>
            </a:solidFill>
            <a:miter lim="800000"/>
            <a:headEnd/>
            <a:tailEnd/>
          </a:ln>
        </p:spPr>
        <p:txBody>
          <a:bodyPr vert="eaVert" wrap="none"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eaLnBrk="1" hangingPunct="1"/>
            <a:r>
              <a:rPr lang="en-US" altLang="en-US" sz="1200">
                <a:solidFill>
                  <a:schemeClr val="bg1"/>
                </a:solidFill>
                <a:latin typeface="Times New Roman" pitchFamily="18" charset="0"/>
              </a:rPr>
              <a:t>AND</a:t>
            </a:r>
          </a:p>
        </p:txBody>
      </p:sp>
      <p:sp>
        <p:nvSpPr>
          <p:cNvPr id="30731" name="Rectangle 11"/>
          <p:cNvSpPr>
            <a:spLocks noChangeArrowheads="1"/>
          </p:cNvSpPr>
          <p:nvPr/>
        </p:nvSpPr>
        <p:spPr bwMode="auto">
          <a:xfrm>
            <a:off x="1638300" y="3581400"/>
            <a:ext cx="1676400" cy="457200"/>
          </a:xfrm>
          <a:prstGeom prst="rect">
            <a:avLst/>
          </a:prstGeom>
          <a:solidFill>
            <a:srgbClr val="FF7C80"/>
          </a:solidFill>
          <a:ln w="9525">
            <a:solidFill>
              <a:schemeClr val="tx1"/>
            </a:solidFill>
            <a:miter lim="800000"/>
            <a:headEnd/>
            <a:tailEnd/>
          </a:ln>
        </p:spPr>
        <p:txBody>
          <a:bodyPr wrap="none"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eaLnBrk="1" hangingPunct="1"/>
            <a:r>
              <a:rPr lang="en-US" altLang="en-US" sz="1400">
                <a:solidFill>
                  <a:schemeClr val="bg1"/>
                </a:solidFill>
                <a:latin typeface="Times New Roman" pitchFamily="18" charset="0"/>
              </a:rPr>
              <a:t>First mate does not </a:t>
            </a:r>
          </a:p>
          <a:p>
            <a:pPr algn="ctr" eaLnBrk="1" hangingPunct="1"/>
            <a:r>
              <a:rPr lang="en-US" altLang="en-US" sz="1400">
                <a:solidFill>
                  <a:schemeClr val="bg1"/>
                </a:solidFill>
                <a:latin typeface="Times New Roman" pitchFamily="18" charset="0"/>
              </a:rPr>
              <a:t>recognize problem</a:t>
            </a:r>
          </a:p>
        </p:txBody>
      </p:sp>
      <p:sp>
        <p:nvSpPr>
          <p:cNvPr id="30732" name="AutoShape 12"/>
          <p:cNvSpPr>
            <a:spLocks noChangeArrowheads="1"/>
          </p:cNvSpPr>
          <p:nvPr/>
        </p:nvSpPr>
        <p:spPr bwMode="auto">
          <a:xfrm rot="-5400000">
            <a:off x="2286794" y="2626519"/>
            <a:ext cx="381000" cy="461962"/>
          </a:xfrm>
          <a:prstGeom prst="flowChartDelay">
            <a:avLst/>
          </a:prstGeom>
          <a:solidFill>
            <a:srgbClr val="FFFF00"/>
          </a:solidFill>
          <a:ln w="9525">
            <a:solidFill>
              <a:schemeClr val="tx1"/>
            </a:solidFill>
            <a:miter lim="800000"/>
            <a:headEnd/>
            <a:tailEnd/>
          </a:ln>
        </p:spPr>
        <p:txBody>
          <a:bodyPr vert="eaVert" wrap="none"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eaLnBrk="1" hangingPunct="1"/>
            <a:r>
              <a:rPr lang="en-US" altLang="en-US" sz="1200">
                <a:solidFill>
                  <a:schemeClr val="bg1"/>
                </a:solidFill>
                <a:latin typeface="Times New Roman" pitchFamily="18" charset="0"/>
              </a:rPr>
              <a:t>AND</a:t>
            </a:r>
          </a:p>
        </p:txBody>
      </p:sp>
      <p:sp>
        <p:nvSpPr>
          <p:cNvPr id="30733" name="Rectangle 13"/>
          <p:cNvSpPr>
            <a:spLocks noChangeArrowheads="1"/>
          </p:cNvSpPr>
          <p:nvPr/>
        </p:nvSpPr>
        <p:spPr bwMode="auto">
          <a:xfrm>
            <a:off x="1638300" y="1905000"/>
            <a:ext cx="1676400" cy="533400"/>
          </a:xfrm>
          <a:prstGeom prst="rect">
            <a:avLst/>
          </a:prstGeom>
          <a:solidFill>
            <a:srgbClr val="FF7C80"/>
          </a:solidFill>
          <a:ln w="9525">
            <a:solidFill>
              <a:schemeClr val="tx1"/>
            </a:solidFill>
            <a:miter lim="800000"/>
            <a:headEnd/>
            <a:tailEnd/>
          </a:ln>
        </p:spPr>
        <p:txBody>
          <a:bodyPr wrap="none"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eaLnBrk="1" hangingPunct="1"/>
            <a:r>
              <a:rPr lang="en-US" altLang="en-US" sz="1400">
                <a:solidFill>
                  <a:schemeClr val="bg1"/>
                </a:solidFill>
                <a:latin typeface="Times New Roman" pitchFamily="18" charset="0"/>
              </a:rPr>
              <a:t>First mate does not</a:t>
            </a:r>
          </a:p>
          <a:p>
            <a:pPr algn="ctr" eaLnBrk="1" hangingPunct="1"/>
            <a:r>
              <a:rPr lang="en-US" altLang="en-US" sz="1400">
                <a:solidFill>
                  <a:schemeClr val="bg1"/>
                </a:solidFill>
                <a:latin typeface="Times New Roman" pitchFamily="18" charset="0"/>
              </a:rPr>
              <a:t>respond</a:t>
            </a:r>
          </a:p>
        </p:txBody>
      </p:sp>
      <p:cxnSp>
        <p:nvCxnSpPr>
          <p:cNvPr id="30734" name="AutoShape 14"/>
          <p:cNvCxnSpPr>
            <a:cxnSpLocks noChangeShapeType="1"/>
            <a:stCxn id="30728" idx="0"/>
            <a:endCxn id="30730" idx="1"/>
          </p:cNvCxnSpPr>
          <p:nvPr/>
        </p:nvCxnSpPr>
        <p:spPr bwMode="auto">
          <a:xfrm rot="-5400000">
            <a:off x="3194844" y="5174456"/>
            <a:ext cx="457200" cy="14288"/>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0735" name="AutoShape 15"/>
          <p:cNvCxnSpPr>
            <a:cxnSpLocks noChangeShapeType="1"/>
            <a:stCxn id="30733" idx="0"/>
            <a:endCxn id="30722" idx="3"/>
          </p:cNvCxnSpPr>
          <p:nvPr/>
        </p:nvCxnSpPr>
        <p:spPr bwMode="auto">
          <a:xfrm rot="-5400000">
            <a:off x="3332163" y="361950"/>
            <a:ext cx="687387" cy="2398713"/>
          </a:xfrm>
          <a:prstGeom prst="bentConnector3">
            <a:avLst>
              <a:gd name="adj1" fmla="val 44343"/>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0736" name="AutoShape 16"/>
          <p:cNvCxnSpPr>
            <a:cxnSpLocks noChangeShapeType="1"/>
            <a:stCxn id="30727" idx="0"/>
            <a:endCxn id="30722" idx="3"/>
          </p:cNvCxnSpPr>
          <p:nvPr/>
        </p:nvCxnSpPr>
        <p:spPr bwMode="auto">
          <a:xfrm rot="5400000" flipH="1">
            <a:off x="5561013" y="531813"/>
            <a:ext cx="687387" cy="2058987"/>
          </a:xfrm>
          <a:prstGeom prst="bentConnector3">
            <a:avLst>
              <a:gd name="adj1" fmla="val 44343"/>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0737" name="AutoShape 17"/>
          <p:cNvCxnSpPr>
            <a:cxnSpLocks noChangeShapeType="1"/>
            <a:stCxn id="30723" idx="3"/>
            <a:endCxn id="30727" idx="2"/>
          </p:cNvCxnSpPr>
          <p:nvPr/>
        </p:nvCxnSpPr>
        <p:spPr bwMode="auto">
          <a:xfrm rot="-5400000">
            <a:off x="6741319" y="2628106"/>
            <a:ext cx="382588" cy="3175"/>
          </a:xfrm>
          <a:prstGeom prst="bentConnector3">
            <a:avLst>
              <a:gd name="adj1" fmla="val 50208"/>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0738" name="AutoShape 18"/>
          <p:cNvCxnSpPr>
            <a:cxnSpLocks noChangeShapeType="1"/>
            <a:stCxn id="30726" idx="0"/>
            <a:endCxn id="30723" idx="1"/>
          </p:cNvCxnSpPr>
          <p:nvPr/>
        </p:nvCxnSpPr>
        <p:spPr bwMode="auto">
          <a:xfrm rot="-5400000">
            <a:off x="6069013" y="3671887"/>
            <a:ext cx="1333500" cy="390525"/>
          </a:xfrm>
          <a:prstGeom prst="bentConnector3">
            <a:avLst>
              <a:gd name="adj1" fmla="val 54282"/>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0739" name="AutoShape 19"/>
          <p:cNvCxnSpPr>
            <a:cxnSpLocks noChangeShapeType="1"/>
            <a:stCxn id="30724" idx="0"/>
            <a:endCxn id="30723" idx="1"/>
          </p:cNvCxnSpPr>
          <p:nvPr/>
        </p:nvCxnSpPr>
        <p:spPr bwMode="auto">
          <a:xfrm rot="5400000" flipH="1">
            <a:off x="7180263" y="2951162"/>
            <a:ext cx="1257300" cy="1755775"/>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0740" name="AutoShape 20"/>
          <p:cNvCxnSpPr>
            <a:cxnSpLocks noChangeShapeType="1"/>
            <a:stCxn id="30748" idx="0"/>
            <a:endCxn id="30730" idx="1"/>
          </p:cNvCxnSpPr>
          <p:nvPr/>
        </p:nvCxnSpPr>
        <p:spPr bwMode="auto">
          <a:xfrm rot="5400000" flipH="1">
            <a:off x="3886201" y="4497387"/>
            <a:ext cx="457200" cy="1368425"/>
          </a:xfrm>
          <a:prstGeom prst="bentConnector3">
            <a:avLst>
              <a:gd name="adj1" fmla="val 32292"/>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0741" name="AutoShape 21"/>
          <p:cNvCxnSpPr>
            <a:cxnSpLocks noChangeShapeType="1"/>
            <a:stCxn id="30731" idx="0"/>
            <a:endCxn id="30732" idx="1"/>
          </p:cNvCxnSpPr>
          <p:nvPr/>
        </p:nvCxnSpPr>
        <p:spPr bwMode="auto">
          <a:xfrm rot="-5400000">
            <a:off x="2209800" y="3314700"/>
            <a:ext cx="533400"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0742" name="AutoShape 22"/>
          <p:cNvCxnSpPr>
            <a:cxnSpLocks noChangeShapeType="1"/>
            <a:stCxn id="30730" idx="3"/>
            <a:endCxn id="30731" idx="2"/>
          </p:cNvCxnSpPr>
          <p:nvPr/>
        </p:nvCxnSpPr>
        <p:spPr bwMode="auto">
          <a:xfrm rot="5400000" flipH="1">
            <a:off x="2686050" y="3829050"/>
            <a:ext cx="534988" cy="954088"/>
          </a:xfrm>
          <a:prstGeom prst="bentConnector3">
            <a:avLst>
              <a:gd name="adj1" fmla="val 50148"/>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0743" name="AutoShape 23"/>
          <p:cNvCxnSpPr>
            <a:cxnSpLocks noChangeShapeType="1"/>
            <a:stCxn id="30732" idx="3"/>
            <a:endCxn id="30733" idx="2"/>
          </p:cNvCxnSpPr>
          <p:nvPr/>
        </p:nvCxnSpPr>
        <p:spPr bwMode="auto">
          <a:xfrm rot="-5400000">
            <a:off x="2361406" y="2553494"/>
            <a:ext cx="230188"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0744" name="AutoShape 24"/>
          <p:cNvCxnSpPr>
            <a:cxnSpLocks noChangeShapeType="1"/>
            <a:stCxn id="30729" idx="0"/>
            <a:endCxn id="30732" idx="1"/>
          </p:cNvCxnSpPr>
          <p:nvPr/>
        </p:nvCxnSpPr>
        <p:spPr bwMode="auto">
          <a:xfrm rot="5400000" flipH="1">
            <a:off x="3181350" y="2343150"/>
            <a:ext cx="533400" cy="19431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0745" name="AutoShape 25"/>
          <p:cNvCxnSpPr>
            <a:cxnSpLocks noChangeShapeType="1"/>
            <a:stCxn id="30722" idx="1"/>
            <a:endCxn id="30725" idx="2"/>
          </p:cNvCxnSpPr>
          <p:nvPr/>
        </p:nvCxnSpPr>
        <p:spPr bwMode="auto">
          <a:xfrm rot="-5400000">
            <a:off x="4724400" y="684213"/>
            <a:ext cx="303213" cy="1587"/>
          </a:xfrm>
          <a:prstGeom prst="bentConnector3">
            <a:avLst>
              <a:gd name="adj1" fmla="val 49736"/>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30746" name="AutoShape 26"/>
          <p:cNvSpPr>
            <a:spLocks noChangeArrowheads="1"/>
          </p:cNvSpPr>
          <p:nvPr/>
        </p:nvSpPr>
        <p:spPr bwMode="auto">
          <a:xfrm>
            <a:off x="7162800" y="4419600"/>
            <a:ext cx="914400" cy="609600"/>
          </a:xfrm>
          <a:prstGeom prst="diamond">
            <a:avLst/>
          </a:prstGeom>
          <a:solidFill>
            <a:srgbClr val="FF66CC"/>
          </a:solidFill>
          <a:ln w="9525">
            <a:solidFill>
              <a:schemeClr val="tx1"/>
            </a:solidFill>
            <a:miter lim="800000"/>
            <a:headEnd/>
            <a:tailEnd/>
          </a:ln>
        </p:spPr>
        <p:txBody>
          <a:bodyPr wrap="none"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eaLnBrk="1" hangingPunct="1"/>
            <a:r>
              <a:rPr lang="en-US" altLang="en-US" sz="1000">
                <a:solidFill>
                  <a:schemeClr val="bg1"/>
                </a:solidFill>
                <a:latin typeface="Times New Roman" pitchFamily="18" charset="0"/>
              </a:rPr>
              <a:t>Iceberg </a:t>
            </a:r>
          </a:p>
          <a:p>
            <a:pPr algn="ctr" eaLnBrk="1" hangingPunct="1"/>
            <a:r>
              <a:rPr lang="en-US" altLang="en-US" sz="1000">
                <a:solidFill>
                  <a:schemeClr val="bg1"/>
                </a:solidFill>
                <a:latin typeface="Times New Roman" pitchFamily="18" charset="0"/>
              </a:rPr>
              <a:t>Present</a:t>
            </a:r>
          </a:p>
        </p:txBody>
      </p:sp>
      <p:cxnSp>
        <p:nvCxnSpPr>
          <p:cNvPr id="30747" name="AutoShape 27"/>
          <p:cNvCxnSpPr>
            <a:cxnSpLocks noChangeShapeType="1"/>
            <a:stCxn id="30746" idx="0"/>
            <a:endCxn id="30723" idx="1"/>
          </p:cNvCxnSpPr>
          <p:nvPr/>
        </p:nvCxnSpPr>
        <p:spPr bwMode="auto">
          <a:xfrm rot="5400000" flipH="1">
            <a:off x="6665913" y="3465512"/>
            <a:ext cx="1219200" cy="688975"/>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30748" name="AutoShape 28"/>
          <p:cNvSpPr>
            <a:spLocks noChangeArrowheads="1"/>
          </p:cNvSpPr>
          <p:nvPr/>
        </p:nvSpPr>
        <p:spPr bwMode="auto">
          <a:xfrm>
            <a:off x="4191000" y="5410200"/>
            <a:ext cx="1214438" cy="609600"/>
          </a:xfrm>
          <a:prstGeom prst="diamond">
            <a:avLst/>
          </a:prstGeom>
          <a:solidFill>
            <a:srgbClr val="FF66CC"/>
          </a:solidFill>
          <a:ln w="9525">
            <a:solidFill>
              <a:schemeClr val="tx1"/>
            </a:solidFill>
            <a:miter lim="800000"/>
            <a:headEnd/>
            <a:tailEnd/>
          </a:ln>
        </p:spPr>
        <p:txBody>
          <a:bodyPr wrap="none"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eaLnBrk="1" hangingPunct="1"/>
            <a:r>
              <a:rPr lang="en-US" altLang="en-US" sz="1000">
                <a:solidFill>
                  <a:schemeClr val="bg1"/>
                </a:solidFill>
                <a:latin typeface="Times New Roman" pitchFamily="18" charset="0"/>
              </a:rPr>
              <a:t>Iceberg </a:t>
            </a:r>
          </a:p>
          <a:p>
            <a:pPr algn="ctr" eaLnBrk="1" hangingPunct="1"/>
            <a:r>
              <a:rPr lang="en-US" altLang="en-US" sz="1000">
                <a:solidFill>
                  <a:schemeClr val="bg1"/>
                </a:solidFill>
                <a:latin typeface="Times New Roman" pitchFamily="18" charset="0"/>
              </a:rPr>
              <a:t>Present</a:t>
            </a:r>
          </a:p>
        </p:txBody>
      </p:sp>
      <p:sp>
        <p:nvSpPr>
          <p:cNvPr id="30749" name="Text Box 29"/>
          <p:cNvSpPr txBox="1">
            <a:spLocks noChangeArrowheads="1"/>
          </p:cNvSpPr>
          <p:nvPr/>
        </p:nvSpPr>
        <p:spPr bwMode="auto">
          <a:xfrm>
            <a:off x="8382000" y="50292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spcBef>
                <a:spcPct val="50000"/>
              </a:spcBef>
            </a:pPr>
            <a:r>
              <a:rPr lang="en-US" altLang="en-US">
                <a:solidFill>
                  <a:schemeClr val="bg1"/>
                </a:solidFill>
                <a:latin typeface="Times New Roman" pitchFamily="18" charset="0"/>
              </a:rPr>
              <a:t>p=.5</a:t>
            </a:r>
          </a:p>
        </p:txBody>
      </p:sp>
      <p:sp>
        <p:nvSpPr>
          <p:cNvPr id="30750" name="Text Box 30"/>
          <p:cNvSpPr txBox="1">
            <a:spLocks noChangeArrowheads="1"/>
          </p:cNvSpPr>
          <p:nvPr/>
        </p:nvSpPr>
        <p:spPr bwMode="auto">
          <a:xfrm>
            <a:off x="3505200" y="58674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spcBef>
                <a:spcPct val="50000"/>
              </a:spcBef>
            </a:pPr>
            <a:r>
              <a:rPr lang="en-US" altLang="en-US">
                <a:solidFill>
                  <a:schemeClr val="bg1"/>
                </a:solidFill>
                <a:latin typeface="Times New Roman" pitchFamily="18" charset="0"/>
              </a:rPr>
              <a:t>p=.5</a:t>
            </a:r>
          </a:p>
        </p:txBody>
      </p:sp>
      <p:sp>
        <p:nvSpPr>
          <p:cNvPr id="30751" name="Text Box 31"/>
          <p:cNvSpPr txBox="1">
            <a:spLocks noChangeArrowheads="1"/>
          </p:cNvSpPr>
          <p:nvPr/>
        </p:nvSpPr>
        <p:spPr bwMode="auto">
          <a:xfrm>
            <a:off x="4953000" y="58674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spcBef>
                <a:spcPct val="50000"/>
              </a:spcBef>
            </a:pPr>
            <a:r>
              <a:rPr lang="en-US" altLang="en-US">
                <a:solidFill>
                  <a:schemeClr val="bg1"/>
                </a:solidFill>
                <a:latin typeface="Times New Roman" pitchFamily="18" charset="0"/>
              </a:rPr>
              <a:t>p=.9</a:t>
            </a:r>
          </a:p>
        </p:txBody>
      </p:sp>
      <p:sp>
        <p:nvSpPr>
          <p:cNvPr id="30752" name="Text Box 32"/>
          <p:cNvSpPr txBox="1">
            <a:spLocks noChangeArrowheads="1"/>
          </p:cNvSpPr>
          <p:nvPr/>
        </p:nvSpPr>
        <p:spPr bwMode="auto">
          <a:xfrm>
            <a:off x="7315200" y="50292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spcBef>
                <a:spcPct val="50000"/>
              </a:spcBef>
            </a:pPr>
            <a:r>
              <a:rPr lang="en-US" altLang="en-US">
                <a:solidFill>
                  <a:schemeClr val="bg1"/>
                </a:solidFill>
                <a:latin typeface="Times New Roman" pitchFamily="18" charset="0"/>
              </a:rPr>
              <a:t>p=.9</a:t>
            </a:r>
          </a:p>
        </p:txBody>
      </p:sp>
      <p:sp>
        <p:nvSpPr>
          <p:cNvPr id="30753" name="Text Box 33"/>
          <p:cNvSpPr txBox="1">
            <a:spLocks noChangeArrowheads="1"/>
          </p:cNvSpPr>
          <p:nvPr/>
        </p:nvSpPr>
        <p:spPr bwMode="auto">
          <a:xfrm>
            <a:off x="4114800" y="41910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spcBef>
                <a:spcPct val="50000"/>
              </a:spcBef>
            </a:pPr>
            <a:r>
              <a:rPr lang="en-US" altLang="en-US">
                <a:solidFill>
                  <a:schemeClr val="bg1"/>
                </a:solidFill>
                <a:latin typeface="Times New Roman" pitchFamily="18" charset="0"/>
              </a:rPr>
              <a:t>p=.1</a:t>
            </a:r>
          </a:p>
        </p:txBody>
      </p:sp>
      <p:sp>
        <p:nvSpPr>
          <p:cNvPr id="30754" name="Text Box 34"/>
          <p:cNvSpPr txBox="1">
            <a:spLocks noChangeArrowheads="1"/>
          </p:cNvSpPr>
          <p:nvPr/>
        </p:nvSpPr>
        <p:spPr bwMode="auto">
          <a:xfrm>
            <a:off x="457200" y="41910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spcBef>
                <a:spcPct val="50000"/>
              </a:spcBef>
            </a:pPr>
            <a:r>
              <a:rPr lang="en-US" altLang="en-US">
                <a:solidFill>
                  <a:schemeClr val="bg1"/>
                </a:solidFill>
                <a:latin typeface="Times New Roman" pitchFamily="18" charset="0"/>
              </a:rPr>
              <a:t>p=.1</a:t>
            </a:r>
          </a:p>
        </p:txBody>
      </p:sp>
      <p:sp>
        <p:nvSpPr>
          <p:cNvPr id="30755" name="Text Box 35"/>
          <p:cNvSpPr txBox="1">
            <a:spLocks noChangeArrowheads="1"/>
          </p:cNvSpPr>
          <p:nvPr/>
        </p:nvSpPr>
        <p:spPr bwMode="auto">
          <a:xfrm>
            <a:off x="6248400" y="5029200"/>
            <a:ext cx="7620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spcBef>
                <a:spcPct val="50000"/>
              </a:spcBef>
            </a:pPr>
            <a:r>
              <a:rPr lang="en-US" altLang="en-US">
                <a:solidFill>
                  <a:schemeClr val="bg1"/>
                </a:solidFill>
                <a:latin typeface="Times New Roman" pitchFamily="18" charset="0"/>
              </a:rPr>
              <a:t>p=.1</a:t>
            </a:r>
          </a:p>
          <a:p>
            <a:pPr eaLnBrk="1" hangingPunct="1">
              <a:spcBef>
                <a:spcPct val="50000"/>
              </a:spcBef>
            </a:pPr>
            <a:r>
              <a:rPr lang="en-US" altLang="en-US">
                <a:solidFill>
                  <a:schemeClr val="bg1"/>
                </a:solidFill>
                <a:latin typeface="Times New Roman" pitchFamily="18" charset="0"/>
              </a:rPr>
              <a:t>p=.001</a:t>
            </a:r>
          </a:p>
        </p:txBody>
      </p:sp>
      <p:sp>
        <p:nvSpPr>
          <p:cNvPr id="30756" name="Text Box 36"/>
          <p:cNvSpPr txBox="1">
            <a:spLocks noChangeArrowheads="1"/>
          </p:cNvSpPr>
          <p:nvPr/>
        </p:nvSpPr>
        <p:spPr bwMode="auto">
          <a:xfrm>
            <a:off x="7543800" y="2362200"/>
            <a:ext cx="11430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spcBef>
                <a:spcPct val="50000"/>
              </a:spcBef>
            </a:pPr>
            <a:r>
              <a:rPr lang="en-US" altLang="en-US">
                <a:solidFill>
                  <a:schemeClr val="bg1"/>
                </a:solidFill>
                <a:latin typeface="Times New Roman" pitchFamily="18" charset="0"/>
              </a:rPr>
              <a:t>p=.0045</a:t>
            </a:r>
          </a:p>
          <a:p>
            <a:pPr eaLnBrk="1" hangingPunct="1">
              <a:spcBef>
                <a:spcPct val="50000"/>
              </a:spcBef>
            </a:pPr>
            <a:r>
              <a:rPr lang="en-US" altLang="en-US">
                <a:solidFill>
                  <a:schemeClr val="bg1"/>
                </a:solidFill>
                <a:latin typeface="Times New Roman" pitchFamily="18" charset="0"/>
              </a:rPr>
              <a:t>p=.000045</a:t>
            </a:r>
          </a:p>
        </p:txBody>
      </p:sp>
      <p:sp>
        <p:nvSpPr>
          <p:cNvPr id="30757" name="Text Box 37"/>
          <p:cNvSpPr txBox="1">
            <a:spLocks noChangeArrowheads="1"/>
          </p:cNvSpPr>
          <p:nvPr/>
        </p:nvSpPr>
        <p:spPr bwMode="auto">
          <a:xfrm>
            <a:off x="1600200" y="4038600"/>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spcBef>
                <a:spcPct val="50000"/>
              </a:spcBef>
            </a:pPr>
            <a:r>
              <a:rPr lang="en-US" altLang="en-US">
                <a:solidFill>
                  <a:schemeClr val="bg1"/>
                </a:solidFill>
                <a:latin typeface="Times New Roman" pitchFamily="18" charset="0"/>
              </a:rPr>
              <a:t>p=.315</a:t>
            </a:r>
          </a:p>
        </p:txBody>
      </p:sp>
      <p:sp>
        <p:nvSpPr>
          <p:cNvPr id="30758" name="Text Box 38"/>
          <p:cNvSpPr txBox="1">
            <a:spLocks noChangeArrowheads="1"/>
          </p:cNvSpPr>
          <p:nvPr/>
        </p:nvSpPr>
        <p:spPr bwMode="auto">
          <a:xfrm>
            <a:off x="990600" y="2438400"/>
            <a:ext cx="1066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spcBef>
                <a:spcPct val="50000"/>
              </a:spcBef>
            </a:pPr>
            <a:r>
              <a:rPr lang="en-US" altLang="en-US">
                <a:solidFill>
                  <a:schemeClr val="bg1"/>
                </a:solidFill>
                <a:latin typeface="Times New Roman" pitchFamily="18" charset="0"/>
              </a:rPr>
              <a:t>p=.00315</a:t>
            </a:r>
          </a:p>
        </p:txBody>
      </p:sp>
      <p:sp>
        <p:nvSpPr>
          <p:cNvPr id="30759" name="Text Box 39"/>
          <p:cNvSpPr txBox="1">
            <a:spLocks noChangeArrowheads="1"/>
          </p:cNvSpPr>
          <p:nvPr/>
        </p:nvSpPr>
        <p:spPr bwMode="auto">
          <a:xfrm>
            <a:off x="5486400" y="609600"/>
            <a:ext cx="30480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spcBef>
                <a:spcPct val="50000"/>
              </a:spcBef>
            </a:pPr>
            <a:r>
              <a:rPr lang="en-US" altLang="en-US">
                <a:solidFill>
                  <a:schemeClr val="bg1"/>
                </a:solidFill>
                <a:latin typeface="Times New Roman" pitchFamily="18" charset="0"/>
              </a:rPr>
              <a:t>p= .0076359 = 8/1000 = 8 x 10</a:t>
            </a:r>
            <a:r>
              <a:rPr lang="en-US" altLang="en-US" baseline="30000">
                <a:solidFill>
                  <a:schemeClr val="bg1"/>
                </a:solidFill>
                <a:latin typeface="Times New Roman" pitchFamily="18" charset="0"/>
              </a:rPr>
              <a:t>-3</a:t>
            </a:r>
          </a:p>
          <a:p>
            <a:pPr eaLnBrk="1" hangingPunct="1">
              <a:spcBef>
                <a:spcPct val="50000"/>
              </a:spcBef>
            </a:pPr>
            <a:r>
              <a:rPr lang="en-US" altLang="en-US">
                <a:solidFill>
                  <a:schemeClr val="bg1"/>
                </a:solidFill>
                <a:latin typeface="Times New Roman" pitchFamily="18" charset="0"/>
              </a:rPr>
              <a:t>p= .0031949 = 3/1000 = 3 x 10</a:t>
            </a:r>
            <a:r>
              <a:rPr lang="en-US" altLang="en-US" baseline="30000">
                <a:solidFill>
                  <a:schemeClr val="bg1"/>
                </a:solidFill>
                <a:latin typeface="Times New Roman" pitchFamily="18" charset="0"/>
              </a:rPr>
              <a:t>-3</a:t>
            </a:r>
          </a:p>
        </p:txBody>
      </p:sp>
      <p:sp>
        <p:nvSpPr>
          <p:cNvPr id="30760" name="Oval 40"/>
          <p:cNvSpPr>
            <a:spLocks noChangeArrowheads="1"/>
          </p:cNvSpPr>
          <p:nvPr/>
        </p:nvSpPr>
        <p:spPr bwMode="auto">
          <a:xfrm>
            <a:off x="1524000" y="5524500"/>
            <a:ext cx="1039813" cy="381000"/>
          </a:xfrm>
          <a:prstGeom prst="ellipse">
            <a:avLst/>
          </a:prstGeom>
          <a:solidFill>
            <a:schemeClr val="accent1"/>
          </a:solidFill>
          <a:ln w="9525">
            <a:solidFill>
              <a:schemeClr val="tx1"/>
            </a:solidFill>
            <a:round/>
            <a:headEnd/>
            <a:tailEnd/>
          </a:ln>
        </p:spPr>
        <p:txBody>
          <a:bodyPr wrap="none"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eaLnBrk="1" hangingPunct="1"/>
            <a:r>
              <a:rPr lang="en-US" altLang="en-US" sz="1000">
                <a:solidFill>
                  <a:schemeClr val="bg1"/>
                </a:solidFill>
                <a:latin typeface="Times New Roman" pitchFamily="18" charset="0"/>
              </a:rPr>
              <a:t>First mate</a:t>
            </a:r>
          </a:p>
          <a:p>
            <a:pPr algn="ctr" eaLnBrk="1" hangingPunct="1"/>
            <a:r>
              <a:rPr lang="en-US" altLang="en-US" sz="1000">
                <a:solidFill>
                  <a:schemeClr val="bg1"/>
                </a:solidFill>
                <a:latin typeface="Times New Roman" pitchFamily="18" charset="0"/>
              </a:rPr>
              <a:t>Untrained</a:t>
            </a:r>
          </a:p>
        </p:txBody>
      </p:sp>
      <p:cxnSp>
        <p:nvCxnSpPr>
          <p:cNvPr id="30761" name="AutoShape 41"/>
          <p:cNvCxnSpPr>
            <a:cxnSpLocks noChangeShapeType="1"/>
            <a:stCxn id="30760" idx="0"/>
            <a:endCxn id="30730" idx="1"/>
          </p:cNvCxnSpPr>
          <p:nvPr/>
        </p:nvCxnSpPr>
        <p:spPr bwMode="auto">
          <a:xfrm rot="-5400000">
            <a:off x="2451894" y="4545806"/>
            <a:ext cx="571500" cy="1385888"/>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30762" name="Text Box 42"/>
          <p:cNvSpPr txBox="1">
            <a:spLocks noChangeArrowheads="1"/>
          </p:cNvSpPr>
          <p:nvPr/>
        </p:nvSpPr>
        <p:spPr bwMode="auto">
          <a:xfrm>
            <a:off x="2133600" y="58674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spcBef>
                <a:spcPct val="50000"/>
              </a:spcBef>
            </a:pPr>
            <a:r>
              <a:rPr lang="en-US" altLang="en-US">
                <a:solidFill>
                  <a:schemeClr val="bg1"/>
                </a:solidFill>
                <a:latin typeface="Times New Roman" pitchFamily="18" charset="0"/>
              </a:rPr>
              <a:t>p=.7</a:t>
            </a:r>
          </a:p>
        </p:txBody>
      </p:sp>
      <p:sp>
        <p:nvSpPr>
          <p:cNvPr id="30763" name="AutoShape 43"/>
          <p:cNvSpPr>
            <a:spLocks noChangeArrowheads="1"/>
          </p:cNvSpPr>
          <p:nvPr/>
        </p:nvSpPr>
        <p:spPr bwMode="auto">
          <a:xfrm>
            <a:off x="152400" y="3581400"/>
            <a:ext cx="1214438" cy="609600"/>
          </a:xfrm>
          <a:prstGeom prst="diamond">
            <a:avLst/>
          </a:prstGeom>
          <a:solidFill>
            <a:srgbClr val="FF66CC"/>
          </a:solidFill>
          <a:ln w="9525">
            <a:solidFill>
              <a:schemeClr val="tx1"/>
            </a:solidFill>
            <a:miter lim="800000"/>
            <a:headEnd/>
            <a:tailEnd/>
          </a:ln>
        </p:spPr>
        <p:txBody>
          <a:bodyPr wrap="none"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eaLnBrk="1" hangingPunct="1"/>
            <a:r>
              <a:rPr lang="en-US" altLang="en-US" sz="1000">
                <a:solidFill>
                  <a:schemeClr val="bg1"/>
                </a:solidFill>
                <a:latin typeface="Times New Roman" pitchFamily="18" charset="0"/>
              </a:rPr>
              <a:t>Radar not</a:t>
            </a:r>
          </a:p>
          <a:p>
            <a:pPr algn="ctr" eaLnBrk="1" hangingPunct="1"/>
            <a:r>
              <a:rPr lang="en-US" altLang="en-US" sz="1000">
                <a:solidFill>
                  <a:schemeClr val="bg1"/>
                </a:solidFill>
                <a:latin typeface="Times New Roman" pitchFamily="18" charset="0"/>
              </a:rPr>
              <a:t>Working</a:t>
            </a:r>
          </a:p>
        </p:txBody>
      </p:sp>
      <p:cxnSp>
        <p:nvCxnSpPr>
          <p:cNvPr id="30764" name="AutoShape 44"/>
          <p:cNvCxnSpPr>
            <a:cxnSpLocks noChangeShapeType="1"/>
            <a:stCxn id="30763" idx="0"/>
            <a:endCxn id="30732" idx="1"/>
          </p:cNvCxnSpPr>
          <p:nvPr/>
        </p:nvCxnSpPr>
        <p:spPr bwMode="auto">
          <a:xfrm rot="-5400000">
            <a:off x="1351757" y="2456656"/>
            <a:ext cx="533400" cy="1716087"/>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30765" name="AutoShape 45"/>
          <p:cNvSpPr>
            <a:spLocks noChangeArrowheads="1"/>
          </p:cNvSpPr>
          <p:nvPr/>
        </p:nvSpPr>
        <p:spPr bwMode="auto">
          <a:xfrm>
            <a:off x="4648200" y="4419600"/>
            <a:ext cx="1214438" cy="609600"/>
          </a:xfrm>
          <a:prstGeom prst="diamond">
            <a:avLst/>
          </a:prstGeom>
          <a:solidFill>
            <a:srgbClr val="FF66CC"/>
          </a:solidFill>
          <a:ln w="9525">
            <a:solidFill>
              <a:schemeClr val="tx1"/>
            </a:solidFill>
            <a:miter lim="800000"/>
            <a:headEnd/>
            <a:tailEnd/>
          </a:ln>
        </p:spPr>
        <p:txBody>
          <a:bodyPr wrap="none"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eaLnBrk="1" hangingPunct="1"/>
            <a:r>
              <a:rPr lang="en-US" altLang="en-US" sz="1000">
                <a:solidFill>
                  <a:schemeClr val="bg1"/>
                </a:solidFill>
                <a:latin typeface="Times New Roman" pitchFamily="18" charset="0"/>
              </a:rPr>
              <a:t>Radar not</a:t>
            </a:r>
          </a:p>
          <a:p>
            <a:pPr algn="ctr" eaLnBrk="1" hangingPunct="1"/>
            <a:r>
              <a:rPr lang="en-US" altLang="en-US" sz="1000">
                <a:solidFill>
                  <a:schemeClr val="bg1"/>
                </a:solidFill>
                <a:latin typeface="Times New Roman" pitchFamily="18" charset="0"/>
              </a:rPr>
              <a:t>Working</a:t>
            </a:r>
          </a:p>
        </p:txBody>
      </p:sp>
      <p:sp>
        <p:nvSpPr>
          <p:cNvPr id="30766" name="Text Box 46"/>
          <p:cNvSpPr txBox="1">
            <a:spLocks noChangeArrowheads="1"/>
          </p:cNvSpPr>
          <p:nvPr/>
        </p:nvSpPr>
        <p:spPr bwMode="auto">
          <a:xfrm>
            <a:off x="5257800" y="50292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spcBef>
                <a:spcPct val="50000"/>
              </a:spcBef>
            </a:pPr>
            <a:r>
              <a:rPr lang="en-US" altLang="en-US">
                <a:solidFill>
                  <a:schemeClr val="bg1"/>
                </a:solidFill>
                <a:latin typeface="Times New Roman" pitchFamily="18" charset="0"/>
              </a:rPr>
              <a:t>p=.1</a:t>
            </a:r>
          </a:p>
        </p:txBody>
      </p:sp>
      <p:cxnSp>
        <p:nvCxnSpPr>
          <p:cNvPr id="30767" name="AutoShape 47"/>
          <p:cNvCxnSpPr>
            <a:cxnSpLocks noChangeShapeType="1"/>
            <a:stCxn id="30765" idx="0"/>
            <a:endCxn id="30723" idx="1"/>
          </p:cNvCxnSpPr>
          <p:nvPr/>
        </p:nvCxnSpPr>
        <p:spPr bwMode="auto">
          <a:xfrm rot="-5400000">
            <a:off x="5484019" y="2972594"/>
            <a:ext cx="1219200" cy="1674812"/>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30768" name="Text Box 48"/>
          <p:cNvSpPr txBox="1">
            <a:spLocks noChangeArrowheads="1"/>
          </p:cNvSpPr>
          <p:nvPr/>
        </p:nvSpPr>
        <p:spPr bwMode="auto">
          <a:xfrm>
            <a:off x="1676400" y="15240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spcBef>
                <a:spcPct val="50000"/>
              </a:spcBef>
            </a:pPr>
            <a:r>
              <a:rPr lang="en-US" altLang="en-US" sz="3600" b="1">
                <a:solidFill>
                  <a:schemeClr val="bg1"/>
                </a:solidFill>
                <a:latin typeface="Times New Roman" pitchFamily="18" charset="0"/>
              </a:rPr>
              <a:t>Icebergs</a:t>
            </a:r>
          </a:p>
        </p:txBody>
      </p:sp>
      <p:pic>
        <p:nvPicPr>
          <p:cNvPr id="30769" name="Picture 49" descr="tn00333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28600"/>
            <a:ext cx="1158875"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88557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http://theredcollision.files.wordpress.com/2010/09/2001-a-space-odyssey-ape.jpg"/>
          <p:cNvPicPr>
            <a:picLocks noChangeAspect="1" noChangeArrowheads="1"/>
          </p:cNvPicPr>
          <p:nvPr/>
        </p:nvPicPr>
        <p:blipFill>
          <a:blip r:embed="rId3" cstate="print"/>
          <a:srcRect/>
          <a:stretch>
            <a:fillRect/>
          </a:stretch>
        </p:blipFill>
        <p:spPr bwMode="auto">
          <a:xfrm>
            <a:off x="0" y="0"/>
            <a:ext cx="9143999" cy="6858000"/>
          </a:xfrm>
          <a:prstGeom prst="rect">
            <a:avLst/>
          </a:prstGeom>
          <a:noFill/>
        </p:spPr>
      </p:pic>
      <p:sp>
        <p:nvSpPr>
          <p:cNvPr id="6" name="TextBox 5"/>
          <p:cNvSpPr txBox="1"/>
          <p:nvPr/>
        </p:nvSpPr>
        <p:spPr>
          <a:xfrm>
            <a:off x="609600" y="1600200"/>
            <a:ext cx="2459810" cy="830997"/>
          </a:xfrm>
          <a:prstGeom prst="rect">
            <a:avLst/>
          </a:prstGeom>
          <a:noFill/>
        </p:spPr>
        <p:txBody>
          <a:bodyPr wrap="square" rtlCol="0">
            <a:spAutoFit/>
          </a:bodyPr>
          <a:lstStyle/>
          <a:p>
            <a:pPr algn="ctr"/>
            <a:r>
              <a:rPr lang="en-US" sz="4800" b="1" dirty="0" smtClean="0"/>
              <a:t>Tools</a:t>
            </a:r>
            <a:endParaRPr lang="en-US" sz="4800" b="1" dirty="0"/>
          </a:p>
        </p:txBody>
      </p:sp>
      <p:sp>
        <p:nvSpPr>
          <p:cNvPr id="2" name="Title 1"/>
          <p:cNvSpPr>
            <a:spLocks noGrp="1"/>
          </p:cNvSpPr>
          <p:nvPr>
            <p:ph type="title"/>
          </p:nvPr>
        </p:nvSpPr>
        <p:spPr>
          <a:xfrm>
            <a:off x="5943600" y="379862"/>
            <a:ext cx="2971800" cy="2043374"/>
          </a:xfrm>
        </p:spPr>
        <p:txBody>
          <a:bodyPr>
            <a:normAutofit/>
          </a:bodyPr>
          <a:lstStyle/>
          <a:p>
            <a:pPr algn="ctr"/>
            <a:r>
              <a:rPr lang="en-US" b="1" dirty="0" smtClean="0">
                <a:solidFill>
                  <a:schemeClr val="bg1"/>
                </a:solidFill>
              </a:rPr>
              <a:t>The History of Ergonomics</a:t>
            </a:r>
            <a:endParaRPr lang="en-US" b="1" dirty="0">
              <a:solidFill>
                <a:schemeClr val="bg1"/>
              </a:solidFill>
            </a:endParaRPr>
          </a:p>
        </p:txBody>
      </p:sp>
      <p:sp>
        <p:nvSpPr>
          <p:cNvPr id="4" name="TextBox 3"/>
          <p:cNvSpPr txBox="1"/>
          <p:nvPr/>
        </p:nvSpPr>
        <p:spPr>
          <a:xfrm>
            <a:off x="2438400" y="6172200"/>
            <a:ext cx="6477000" cy="369332"/>
          </a:xfrm>
          <a:prstGeom prst="rect">
            <a:avLst/>
          </a:prstGeom>
          <a:noFill/>
        </p:spPr>
        <p:txBody>
          <a:bodyPr wrap="square" rtlCol="0">
            <a:spAutoFit/>
          </a:bodyPr>
          <a:lstStyle/>
          <a:p>
            <a:r>
              <a:rPr lang="en-US" dirty="0" smtClean="0"/>
              <a:t>2001 A Space Odyssey</a:t>
            </a:r>
            <a:endParaRPr lang="en-US" dirty="0"/>
          </a:p>
        </p:txBody>
      </p:sp>
    </p:spTree>
    <p:extLst>
      <p:ext uri="{BB962C8B-B14F-4D97-AF65-F5344CB8AC3E}">
        <p14:creationId xmlns:p14="http://schemas.microsoft.com/office/powerpoint/2010/main" val="15085306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cstate="print"/>
          <a:srcRect l="30625" t="31000" r="36875" b="7000"/>
          <a:stretch>
            <a:fillRect/>
          </a:stretch>
        </p:blipFill>
        <p:spPr bwMode="auto">
          <a:xfrm>
            <a:off x="1981200" y="152400"/>
            <a:ext cx="5368413" cy="6400800"/>
          </a:xfrm>
          <a:prstGeom prst="rect">
            <a:avLst/>
          </a:prstGeom>
          <a:noFill/>
          <a:ln w="9525">
            <a:noFill/>
            <a:miter lim="800000"/>
            <a:headEnd/>
            <a:tailEnd/>
          </a:ln>
        </p:spPr>
      </p:pic>
    </p:spTree>
    <p:extLst>
      <p:ext uri="{BB962C8B-B14F-4D97-AF65-F5344CB8AC3E}">
        <p14:creationId xmlns:p14="http://schemas.microsoft.com/office/powerpoint/2010/main" val="2801203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609600" y="304800"/>
            <a:ext cx="8621486" cy="609600"/>
          </a:xfrm>
        </p:spPr>
        <p:txBody>
          <a:bodyPr>
            <a:noAutofit/>
          </a:bodyPr>
          <a:lstStyle/>
          <a:p>
            <a:r>
              <a:rPr lang="en-US" sz="2800" dirty="0" smtClean="0"/>
              <a:t>Swiss Cheese Model of Latent System Failures</a:t>
            </a:r>
          </a:p>
        </p:txBody>
      </p:sp>
      <p:sp>
        <p:nvSpPr>
          <p:cNvPr id="165892" name="Rectangle 3"/>
          <p:cNvSpPr>
            <a:spLocks noChangeArrowheads="1"/>
          </p:cNvSpPr>
          <p:nvPr/>
        </p:nvSpPr>
        <p:spPr bwMode="auto">
          <a:xfrm>
            <a:off x="838200" y="1219200"/>
            <a:ext cx="3352800" cy="2438400"/>
          </a:xfrm>
          <a:prstGeom prst="rect">
            <a:avLst/>
          </a:prstGeom>
          <a:solidFill>
            <a:schemeClr val="accent1"/>
          </a:solidFill>
          <a:ln w="9525">
            <a:solidFill>
              <a:schemeClr val="tx1"/>
            </a:solidFill>
            <a:miter lim="800000"/>
            <a:headEnd/>
            <a:tailEnd/>
          </a:ln>
        </p:spPr>
        <p:txBody>
          <a:bodyPr wrap="none" anchor="ctr"/>
          <a:lstStyle/>
          <a:p>
            <a:endParaRPr lang="en-US">
              <a:solidFill>
                <a:schemeClr val="bg1"/>
              </a:solidFill>
            </a:endParaRPr>
          </a:p>
        </p:txBody>
      </p:sp>
      <p:sp>
        <p:nvSpPr>
          <p:cNvPr id="165893" name="Oval 4"/>
          <p:cNvSpPr>
            <a:spLocks noChangeArrowheads="1"/>
          </p:cNvSpPr>
          <p:nvPr/>
        </p:nvSpPr>
        <p:spPr bwMode="auto">
          <a:xfrm>
            <a:off x="1371600" y="1625600"/>
            <a:ext cx="558800" cy="304800"/>
          </a:xfrm>
          <a:prstGeom prst="ellipse">
            <a:avLst/>
          </a:prstGeom>
          <a:solidFill>
            <a:schemeClr val="accent1"/>
          </a:solidFill>
          <a:ln w="9525">
            <a:solidFill>
              <a:schemeClr val="tx1"/>
            </a:solidFill>
            <a:round/>
            <a:headEnd/>
            <a:tailEnd/>
          </a:ln>
        </p:spPr>
        <p:txBody>
          <a:bodyPr wrap="none" anchor="ctr"/>
          <a:lstStyle/>
          <a:p>
            <a:endParaRPr lang="en-US">
              <a:solidFill>
                <a:schemeClr val="bg1"/>
              </a:solidFill>
            </a:endParaRPr>
          </a:p>
        </p:txBody>
      </p:sp>
      <p:sp>
        <p:nvSpPr>
          <p:cNvPr id="165894" name="Oval 5"/>
          <p:cNvSpPr>
            <a:spLocks noChangeArrowheads="1"/>
          </p:cNvSpPr>
          <p:nvPr/>
        </p:nvSpPr>
        <p:spPr bwMode="auto">
          <a:xfrm>
            <a:off x="1905000" y="2235200"/>
            <a:ext cx="419100" cy="203200"/>
          </a:xfrm>
          <a:prstGeom prst="ellipse">
            <a:avLst/>
          </a:prstGeom>
          <a:solidFill>
            <a:schemeClr val="accent1"/>
          </a:solidFill>
          <a:ln w="9525">
            <a:solidFill>
              <a:schemeClr val="tx1"/>
            </a:solidFill>
            <a:round/>
            <a:headEnd/>
            <a:tailEnd/>
          </a:ln>
        </p:spPr>
        <p:txBody>
          <a:bodyPr wrap="none" anchor="ctr"/>
          <a:lstStyle/>
          <a:p>
            <a:endParaRPr lang="en-US">
              <a:solidFill>
                <a:schemeClr val="bg1"/>
              </a:solidFill>
            </a:endParaRPr>
          </a:p>
        </p:txBody>
      </p:sp>
      <p:sp>
        <p:nvSpPr>
          <p:cNvPr id="165895" name="Oval 6"/>
          <p:cNvSpPr>
            <a:spLocks noChangeArrowheads="1"/>
          </p:cNvSpPr>
          <p:nvPr/>
        </p:nvSpPr>
        <p:spPr bwMode="auto">
          <a:xfrm>
            <a:off x="2705100" y="2336800"/>
            <a:ext cx="558800" cy="508000"/>
          </a:xfrm>
          <a:prstGeom prst="ellipse">
            <a:avLst/>
          </a:prstGeom>
          <a:solidFill>
            <a:schemeClr val="accent1"/>
          </a:solidFill>
          <a:ln w="9525">
            <a:solidFill>
              <a:schemeClr val="tx1"/>
            </a:solidFill>
            <a:round/>
            <a:headEnd/>
            <a:tailEnd/>
          </a:ln>
        </p:spPr>
        <p:txBody>
          <a:bodyPr wrap="none" anchor="ctr"/>
          <a:lstStyle/>
          <a:p>
            <a:endParaRPr lang="en-US">
              <a:solidFill>
                <a:schemeClr val="bg1"/>
              </a:solidFill>
            </a:endParaRPr>
          </a:p>
        </p:txBody>
      </p:sp>
      <p:sp>
        <p:nvSpPr>
          <p:cNvPr id="165896" name="Oval 7"/>
          <p:cNvSpPr>
            <a:spLocks noChangeArrowheads="1"/>
          </p:cNvSpPr>
          <p:nvPr/>
        </p:nvSpPr>
        <p:spPr bwMode="auto">
          <a:xfrm>
            <a:off x="1104900" y="2844800"/>
            <a:ext cx="977900" cy="304800"/>
          </a:xfrm>
          <a:prstGeom prst="ellipse">
            <a:avLst/>
          </a:prstGeom>
          <a:noFill/>
          <a:ln w="9525">
            <a:solidFill>
              <a:schemeClr val="tx1"/>
            </a:solidFill>
            <a:round/>
            <a:headEnd/>
            <a:tailEnd/>
          </a:ln>
        </p:spPr>
        <p:txBody>
          <a:bodyPr wrap="none" anchor="ctr"/>
          <a:lstStyle/>
          <a:p>
            <a:endParaRPr lang="en-US">
              <a:solidFill>
                <a:schemeClr val="bg1"/>
              </a:solidFill>
            </a:endParaRPr>
          </a:p>
        </p:txBody>
      </p:sp>
      <p:sp>
        <p:nvSpPr>
          <p:cNvPr id="165897" name="Oval 8"/>
          <p:cNvSpPr>
            <a:spLocks noChangeArrowheads="1"/>
          </p:cNvSpPr>
          <p:nvPr/>
        </p:nvSpPr>
        <p:spPr bwMode="auto">
          <a:xfrm>
            <a:off x="2971800" y="1625600"/>
            <a:ext cx="419100" cy="203200"/>
          </a:xfrm>
          <a:prstGeom prst="ellipse">
            <a:avLst/>
          </a:prstGeom>
          <a:solidFill>
            <a:schemeClr val="accent1"/>
          </a:solidFill>
          <a:ln w="9525">
            <a:solidFill>
              <a:schemeClr val="tx1"/>
            </a:solidFill>
            <a:round/>
            <a:headEnd/>
            <a:tailEnd/>
          </a:ln>
        </p:spPr>
        <p:txBody>
          <a:bodyPr wrap="none" anchor="ctr"/>
          <a:lstStyle/>
          <a:p>
            <a:endParaRPr lang="en-US">
              <a:solidFill>
                <a:schemeClr val="bg1"/>
              </a:solidFill>
            </a:endParaRPr>
          </a:p>
        </p:txBody>
      </p:sp>
      <p:sp>
        <p:nvSpPr>
          <p:cNvPr id="165898" name="Oval 9"/>
          <p:cNvSpPr>
            <a:spLocks noChangeArrowheads="1"/>
          </p:cNvSpPr>
          <p:nvPr/>
        </p:nvSpPr>
        <p:spPr bwMode="auto">
          <a:xfrm>
            <a:off x="2571750" y="3048000"/>
            <a:ext cx="419100" cy="203200"/>
          </a:xfrm>
          <a:prstGeom prst="ellipse">
            <a:avLst/>
          </a:prstGeom>
          <a:solidFill>
            <a:schemeClr val="accent1"/>
          </a:solidFill>
          <a:ln w="9525">
            <a:solidFill>
              <a:schemeClr val="tx1"/>
            </a:solidFill>
            <a:round/>
            <a:headEnd/>
            <a:tailEnd/>
          </a:ln>
        </p:spPr>
        <p:txBody>
          <a:bodyPr wrap="none" anchor="ctr"/>
          <a:lstStyle/>
          <a:p>
            <a:endParaRPr lang="en-US">
              <a:solidFill>
                <a:schemeClr val="bg1"/>
              </a:solidFill>
            </a:endParaRPr>
          </a:p>
        </p:txBody>
      </p:sp>
      <p:sp>
        <p:nvSpPr>
          <p:cNvPr id="165899" name="Oval 10"/>
          <p:cNvSpPr>
            <a:spLocks noChangeArrowheads="1"/>
          </p:cNvSpPr>
          <p:nvPr/>
        </p:nvSpPr>
        <p:spPr bwMode="auto">
          <a:xfrm>
            <a:off x="3238500" y="2032000"/>
            <a:ext cx="419100" cy="203200"/>
          </a:xfrm>
          <a:prstGeom prst="ellipse">
            <a:avLst/>
          </a:prstGeom>
          <a:solidFill>
            <a:schemeClr val="accent1"/>
          </a:solidFill>
          <a:ln w="9525">
            <a:solidFill>
              <a:schemeClr val="tx1"/>
            </a:solidFill>
            <a:round/>
            <a:headEnd/>
            <a:tailEnd/>
          </a:ln>
        </p:spPr>
        <p:txBody>
          <a:bodyPr wrap="none" anchor="ctr"/>
          <a:lstStyle/>
          <a:p>
            <a:endParaRPr lang="en-US">
              <a:solidFill>
                <a:schemeClr val="bg1"/>
              </a:solidFill>
            </a:endParaRPr>
          </a:p>
        </p:txBody>
      </p:sp>
      <p:sp>
        <p:nvSpPr>
          <p:cNvPr id="165900" name="Rectangle 11"/>
          <p:cNvSpPr>
            <a:spLocks noChangeArrowheads="1"/>
          </p:cNvSpPr>
          <p:nvPr/>
        </p:nvSpPr>
        <p:spPr bwMode="auto">
          <a:xfrm>
            <a:off x="1600200" y="1905000"/>
            <a:ext cx="3352800" cy="2438400"/>
          </a:xfrm>
          <a:prstGeom prst="rect">
            <a:avLst/>
          </a:prstGeom>
          <a:solidFill>
            <a:schemeClr val="accent1"/>
          </a:solidFill>
          <a:ln w="9525">
            <a:solidFill>
              <a:schemeClr val="tx1"/>
            </a:solidFill>
            <a:miter lim="800000"/>
            <a:headEnd/>
            <a:tailEnd/>
          </a:ln>
        </p:spPr>
        <p:txBody>
          <a:bodyPr wrap="none" anchor="ctr"/>
          <a:lstStyle/>
          <a:p>
            <a:endParaRPr lang="en-US">
              <a:solidFill>
                <a:schemeClr val="bg1"/>
              </a:solidFill>
            </a:endParaRPr>
          </a:p>
        </p:txBody>
      </p:sp>
      <p:sp>
        <p:nvSpPr>
          <p:cNvPr id="165901" name="Oval 12"/>
          <p:cNvSpPr>
            <a:spLocks noChangeArrowheads="1"/>
          </p:cNvSpPr>
          <p:nvPr/>
        </p:nvSpPr>
        <p:spPr bwMode="auto">
          <a:xfrm>
            <a:off x="2133600" y="2311400"/>
            <a:ext cx="558800" cy="304800"/>
          </a:xfrm>
          <a:prstGeom prst="ellipse">
            <a:avLst/>
          </a:prstGeom>
          <a:solidFill>
            <a:schemeClr val="accent1"/>
          </a:solidFill>
          <a:ln w="9525">
            <a:solidFill>
              <a:schemeClr val="tx1"/>
            </a:solidFill>
            <a:round/>
            <a:headEnd/>
            <a:tailEnd/>
          </a:ln>
        </p:spPr>
        <p:txBody>
          <a:bodyPr wrap="none" anchor="ctr"/>
          <a:lstStyle/>
          <a:p>
            <a:endParaRPr lang="en-US">
              <a:solidFill>
                <a:schemeClr val="bg1"/>
              </a:solidFill>
            </a:endParaRPr>
          </a:p>
        </p:txBody>
      </p:sp>
      <p:sp>
        <p:nvSpPr>
          <p:cNvPr id="165902" name="Oval 13"/>
          <p:cNvSpPr>
            <a:spLocks noChangeArrowheads="1"/>
          </p:cNvSpPr>
          <p:nvPr/>
        </p:nvSpPr>
        <p:spPr bwMode="auto">
          <a:xfrm>
            <a:off x="2667000" y="2921000"/>
            <a:ext cx="419100" cy="203200"/>
          </a:xfrm>
          <a:prstGeom prst="ellipse">
            <a:avLst/>
          </a:prstGeom>
          <a:solidFill>
            <a:schemeClr val="accent1"/>
          </a:solidFill>
          <a:ln w="9525">
            <a:solidFill>
              <a:schemeClr val="tx1"/>
            </a:solidFill>
            <a:round/>
            <a:headEnd/>
            <a:tailEnd/>
          </a:ln>
        </p:spPr>
        <p:txBody>
          <a:bodyPr wrap="none" anchor="ctr"/>
          <a:lstStyle/>
          <a:p>
            <a:endParaRPr lang="en-US">
              <a:solidFill>
                <a:schemeClr val="bg1"/>
              </a:solidFill>
            </a:endParaRPr>
          </a:p>
        </p:txBody>
      </p:sp>
      <p:sp>
        <p:nvSpPr>
          <p:cNvPr id="165903" name="Oval 14"/>
          <p:cNvSpPr>
            <a:spLocks noChangeArrowheads="1"/>
          </p:cNvSpPr>
          <p:nvPr/>
        </p:nvSpPr>
        <p:spPr bwMode="auto">
          <a:xfrm>
            <a:off x="3467100" y="3022600"/>
            <a:ext cx="558800" cy="508000"/>
          </a:xfrm>
          <a:prstGeom prst="ellipse">
            <a:avLst/>
          </a:prstGeom>
          <a:solidFill>
            <a:schemeClr val="accent1"/>
          </a:solidFill>
          <a:ln w="9525">
            <a:solidFill>
              <a:schemeClr val="tx1"/>
            </a:solidFill>
            <a:round/>
            <a:headEnd/>
            <a:tailEnd/>
          </a:ln>
        </p:spPr>
        <p:txBody>
          <a:bodyPr wrap="none" anchor="ctr"/>
          <a:lstStyle/>
          <a:p>
            <a:endParaRPr lang="en-US">
              <a:solidFill>
                <a:schemeClr val="bg1"/>
              </a:solidFill>
            </a:endParaRPr>
          </a:p>
        </p:txBody>
      </p:sp>
      <p:sp>
        <p:nvSpPr>
          <p:cNvPr id="165904" name="Oval 15"/>
          <p:cNvSpPr>
            <a:spLocks noChangeArrowheads="1"/>
          </p:cNvSpPr>
          <p:nvPr/>
        </p:nvSpPr>
        <p:spPr bwMode="auto">
          <a:xfrm>
            <a:off x="1866900" y="3530600"/>
            <a:ext cx="977900" cy="304800"/>
          </a:xfrm>
          <a:prstGeom prst="ellipse">
            <a:avLst/>
          </a:prstGeom>
          <a:noFill/>
          <a:ln w="9525">
            <a:solidFill>
              <a:schemeClr val="tx1"/>
            </a:solidFill>
            <a:round/>
            <a:headEnd/>
            <a:tailEnd/>
          </a:ln>
        </p:spPr>
        <p:txBody>
          <a:bodyPr wrap="none" anchor="ctr"/>
          <a:lstStyle/>
          <a:p>
            <a:endParaRPr lang="en-US">
              <a:solidFill>
                <a:schemeClr val="bg1"/>
              </a:solidFill>
            </a:endParaRPr>
          </a:p>
        </p:txBody>
      </p:sp>
      <p:sp>
        <p:nvSpPr>
          <p:cNvPr id="165905" name="Oval 16"/>
          <p:cNvSpPr>
            <a:spLocks noChangeArrowheads="1"/>
          </p:cNvSpPr>
          <p:nvPr/>
        </p:nvSpPr>
        <p:spPr bwMode="auto">
          <a:xfrm>
            <a:off x="3733800" y="2311400"/>
            <a:ext cx="419100" cy="203200"/>
          </a:xfrm>
          <a:prstGeom prst="ellipse">
            <a:avLst/>
          </a:prstGeom>
          <a:solidFill>
            <a:schemeClr val="accent1"/>
          </a:solidFill>
          <a:ln w="9525">
            <a:solidFill>
              <a:schemeClr val="tx1"/>
            </a:solidFill>
            <a:round/>
            <a:headEnd/>
            <a:tailEnd/>
          </a:ln>
        </p:spPr>
        <p:txBody>
          <a:bodyPr wrap="none" anchor="ctr"/>
          <a:lstStyle/>
          <a:p>
            <a:endParaRPr lang="en-US">
              <a:solidFill>
                <a:schemeClr val="bg1"/>
              </a:solidFill>
            </a:endParaRPr>
          </a:p>
        </p:txBody>
      </p:sp>
      <p:sp>
        <p:nvSpPr>
          <p:cNvPr id="165906" name="Oval 17"/>
          <p:cNvSpPr>
            <a:spLocks noChangeArrowheads="1"/>
          </p:cNvSpPr>
          <p:nvPr/>
        </p:nvSpPr>
        <p:spPr bwMode="auto">
          <a:xfrm>
            <a:off x="3333750" y="3733800"/>
            <a:ext cx="419100" cy="203200"/>
          </a:xfrm>
          <a:prstGeom prst="ellipse">
            <a:avLst/>
          </a:prstGeom>
          <a:solidFill>
            <a:schemeClr val="accent1"/>
          </a:solidFill>
          <a:ln w="9525">
            <a:solidFill>
              <a:schemeClr val="tx1"/>
            </a:solidFill>
            <a:round/>
            <a:headEnd/>
            <a:tailEnd/>
          </a:ln>
        </p:spPr>
        <p:txBody>
          <a:bodyPr wrap="none" anchor="ctr"/>
          <a:lstStyle/>
          <a:p>
            <a:endParaRPr lang="en-US">
              <a:solidFill>
                <a:schemeClr val="bg1"/>
              </a:solidFill>
            </a:endParaRPr>
          </a:p>
        </p:txBody>
      </p:sp>
      <p:sp>
        <p:nvSpPr>
          <p:cNvPr id="165907" name="Oval 18"/>
          <p:cNvSpPr>
            <a:spLocks noChangeArrowheads="1"/>
          </p:cNvSpPr>
          <p:nvPr/>
        </p:nvSpPr>
        <p:spPr bwMode="auto">
          <a:xfrm>
            <a:off x="4000500" y="2717800"/>
            <a:ext cx="419100" cy="203200"/>
          </a:xfrm>
          <a:prstGeom prst="ellipse">
            <a:avLst/>
          </a:prstGeom>
          <a:solidFill>
            <a:schemeClr val="accent1"/>
          </a:solidFill>
          <a:ln w="9525">
            <a:solidFill>
              <a:schemeClr val="tx1"/>
            </a:solidFill>
            <a:round/>
            <a:headEnd/>
            <a:tailEnd/>
          </a:ln>
        </p:spPr>
        <p:txBody>
          <a:bodyPr wrap="none" anchor="ctr"/>
          <a:lstStyle/>
          <a:p>
            <a:endParaRPr lang="en-US">
              <a:solidFill>
                <a:schemeClr val="bg1"/>
              </a:solidFill>
            </a:endParaRPr>
          </a:p>
        </p:txBody>
      </p:sp>
      <p:sp>
        <p:nvSpPr>
          <p:cNvPr id="165908" name="Rectangle 19"/>
          <p:cNvSpPr>
            <a:spLocks noChangeArrowheads="1"/>
          </p:cNvSpPr>
          <p:nvPr/>
        </p:nvSpPr>
        <p:spPr bwMode="auto">
          <a:xfrm>
            <a:off x="2819400" y="2590800"/>
            <a:ext cx="3352800" cy="2438400"/>
          </a:xfrm>
          <a:prstGeom prst="rect">
            <a:avLst/>
          </a:prstGeom>
          <a:solidFill>
            <a:schemeClr val="accent1"/>
          </a:solidFill>
          <a:ln w="9525">
            <a:solidFill>
              <a:schemeClr val="tx1"/>
            </a:solidFill>
            <a:miter lim="800000"/>
            <a:headEnd/>
            <a:tailEnd/>
          </a:ln>
        </p:spPr>
        <p:txBody>
          <a:bodyPr wrap="none" anchor="ctr"/>
          <a:lstStyle/>
          <a:p>
            <a:endParaRPr lang="en-US">
              <a:solidFill>
                <a:schemeClr val="bg1"/>
              </a:solidFill>
            </a:endParaRPr>
          </a:p>
        </p:txBody>
      </p:sp>
      <p:sp>
        <p:nvSpPr>
          <p:cNvPr id="165909" name="Oval 20"/>
          <p:cNvSpPr>
            <a:spLocks noChangeArrowheads="1"/>
          </p:cNvSpPr>
          <p:nvPr/>
        </p:nvSpPr>
        <p:spPr bwMode="auto">
          <a:xfrm>
            <a:off x="3352800" y="2997200"/>
            <a:ext cx="558800" cy="304800"/>
          </a:xfrm>
          <a:prstGeom prst="ellipse">
            <a:avLst/>
          </a:prstGeom>
          <a:solidFill>
            <a:schemeClr val="accent1"/>
          </a:solidFill>
          <a:ln w="9525">
            <a:solidFill>
              <a:schemeClr val="tx1"/>
            </a:solidFill>
            <a:round/>
            <a:headEnd/>
            <a:tailEnd/>
          </a:ln>
        </p:spPr>
        <p:txBody>
          <a:bodyPr wrap="none" anchor="ctr"/>
          <a:lstStyle/>
          <a:p>
            <a:endParaRPr lang="en-US">
              <a:solidFill>
                <a:schemeClr val="bg1"/>
              </a:solidFill>
            </a:endParaRPr>
          </a:p>
        </p:txBody>
      </p:sp>
      <p:sp>
        <p:nvSpPr>
          <p:cNvPr id="165910" name="Oval 21"/>
          <p:cNvSpPr>
            <a:spLocks noChangeArrowheads="1"/>
          </p:cNvSpPr>
          <p:nvPr/>
        </p:nvSpPr>
        <p:spPr bwMode="auto">
          <a:xfrm>
            <a:off x="3886200" y="3606800"/>
            <a:ext cx="419100" cy="203200"/>
          </a:xfrm>
          <a:prstGeom prst="ellipse">
            <a:avLst/>
          </a:prstGeom>
          <a:solidFill>
            <a:schemeClr val="accent1"/>
          </a:solidFill>
          <a:ln w="9525">
            <a:solidFill>
              <a:schemeClr val="tx1"/>
            </a:solidFill>
            <a:round/>
            <a:headEnd/>
            <a:tailEnd/>
          </a:ln>
        </p:spPr>
        <p:txBody>
          <a:bodyPr wrap="none" anchor="ctr"/>
          <a:lstStyle/>
          <a:p>
            <a:endParaRPr lang="en-US">
              <a:solidFill>
                <a:schemeClr val="bg1"/>
              </a:solidFill>
            </a:endParaRPr>
          </a:p>
        </p:txBody>
      </p:sp>
      <p:sp>
        <p:nvSpPr>
          <p:cNvPr id="165911" name="Oval 22"/>
          <p:cNvSpPr>
            <a:spLocks noChangeArrowheads="1"/>
          </p:cNvSpPr>
          <p:nvPr/>
        </p:nvSpPr>
        <p:spPr bwMode="auto">
          <a:xfrm>
            <a:off x="4686300" y="3708400"/>
            <a:ext cx="558800" cy="508000"/>
          </a:xfrm>
          <a:prstGeom prst="ellipse">
            <a:avLst/>
          </a:prstGeom>
          <a:solidFill>
            <a:schemeClr val="accent1"/>
          </a:solidFill>
          <a:ln w="9525">
            <a:solidFill>
              <a:schemeClr val="tx1"/>
            </a:solidFill>
            <a:round/>
            <a:headEnd/>
            <a:tailEnd/>
          </a:ln>
        </p:spPr>
        <p:txBody>
          <a:bodyPr wrap="none" anchor="ctr"/>
          <a:lstStyle/>
          <a:p>
            <a:endParaRPr lang="en-US">
              <a:solidFill>
                <a:schemeClr val="bg1"/>
              </a:solidFill>
            </a:endParaRPr>
          </a:p>
        </p:txBody>
      </p:sp>
      <p:sp>
        <p:nvSpPr>
          <p:cNvPr id="165912" name="Oval 23"/>
          <p:cNvSpPr>
            <a:spLocks noChangeArrowheads="1"/>
          </p:cNvSpPr>
          <p:nvPr/>
        </p:nvSpPr>
        <p:spPr bwMode="auto">
          <a:xfrm>
            <a:off x="3086100" y="4216400"/>
            <a:ext cx="977900" cy="304800"/>
          </a:xfrm>
          <a:prstGeom prst="ellipse">
            <a:avLst/>
          </a:prstGeom>
          <a:noFill/>
          <a:ln w="9525">
            <a:solidFill>
              <a:schemeClr val="tx1"/>
            </a:solidFill>
            <a:round/>
            <a:headEnd/>
            <a:tailEnd/>
          </a:ln>
        </p:spPr>
        <p:txBody>
          <a:bodyPr wrap="none" anchor="ctr"/>
          <a:lstStyle/>
          <a:p>
            <a:endParaRPr lang="en-US">
              <a:solidFill>
                <a:schemeClr val="bg1"/>
              </a:solidFill>
            </a:endParaRPr>
          </a:p>
        </p:txBody>
      </p:sp>
      <p:sp>
        <p:nvSpPr>
          <p:cNvPr id="165913" name="Oval 24"/>
          <p:cNvSpPr>
            <a:spLocks noChangeArrowheads="1"/>
          </p:cNvSpPr>
          <p:nvPr/>
        </p:nvSpPr>
        <p:spPr bwMode="auto">
          <a:xfrm>
            <a:off x="4953000" y="2997200"/>
            <a:ext cx="419100" cy="203200"/>
          </a:xfrm>
          <a:prstGeom prst="ellipse">
            <a:avLst/>
          </a:prstGeom>
          <a:solidFill>
            <a:schemeClr val="accent1"/>
          </a:solidFill>
          <a:ln w="9525">
            <a:solidFill>
              <a:schemeClr val="tx1"/>
            </a:solidFill>
            <a:round/>
            <a:headEnd/>
            <a:tailEnd/>
          </a:ln>
        </p:spPr>
        <p:txBody>
          <a:bodyPr wrap="none" anchor="ctr"/>
          <a:lstStyle/>
          <a:p>
            <a:endParaRPr lang="en-US">
              <a:solidFill>
                <a:schemeClr val="bg1"/>
              </a:solidFill>
            </a:endParaRPr>
          </a:p>
        </p:txBody>
      </p:sp>
      <p:sp>
        <p:nvSpPr>
          <p:cNvPr id="165914" name="Oval 25"/>
          <p:cNvSpPr>
            <a:spLocks noChangeArrowheads="1"/>
          </p:cNvSpPr>
          <p:nvPr/>
        </p:nvSpPr>
        <p:spPr bwMode="auto">
          <a:xfrm>
            <a:off x="4552950" y="4419600"/>
            <a:ext cx="419100" cy="203200"/>
          </a:xfrm>
          <a:prstGeom prst="ellipse">
            <a:avLst/>
          </a:prstGeom>
          <a:solidFill>
            <a:schemeClr val="accent1"/>
          </a:solidFill>
          <a:ln w="9525">
            <a:solidFill>
              <a:schemeClr val="tx1"/>
            </a:solidFill>
            <a:round/>
            <a:headEnd/>
            <a:tailEnd/>
          </a:ln>
        </p:spPr>
        <p:txBody>
          <a:bodyPr wrap="none" anchor="ctr"/>
          <a:lstStyle/>
          <a:p>
            <a:endParaRPr lang="en-US">
              <a:solidFill>
                <a:schemeClr val="bg1"/>
              </a:solidFill>
            </a:endParaRPr>
          </a:p>
        </p:txBody>
      </p:sp>
      <p:sp>
        <p:nvSpPr>
          <p:cNvPr id="165915" name="Oval 26"/>
          <p:cNvSpPr>
            <a:spLocks noChangeArrowheads="1"/>
          </p:cNvSpPr>
          <p:nvPr/>
        </p:nvSpPr>
        <p:spPr bwMode="auto">
          <a:xfrm>
            <a:off x="5219700" y="3403600"/>
            <a:ext cx="419100" cy="203200"/>
          </a:xfrm>
          <a:prstGeom prst="ellipse">
            <a:avLst/>
          </a:prstGeom>
          <a:solidFill>
            <a:schemeClr val="accent1"/>
          </a:solidFill>
          <a:ln w="9525">
            <a:solidFill>
              <a:schemeClr val="tx1"/>
            </a:solidFill>
            <a:round/>
            <a:headEnd/>
            <a:tailEnd/>
          </a:ln>
        </p:spPr>
        <p:txBody>
          <a:bodyPr wrap="none" anchor="ctr"/>
          <a:lstStyle/>
          <a:p>
            <a:endParaRPr lang="en-US">
              <a:solidFill>
                <a:schemeClr val="bg1"/>
              </a:solidFill>
            </a:endParaRPr>
          </a:p>
        </p:txBody>
      </p:sp>
      <p:sp>
        <p:nvSpPr>
          <p:cNvPr id="165916" name="Rectangle 27"/>
          <p:cNvSpPr>
            <a:spLocks noChangeArrowheads="1"/>
          </p:cNvSpPr>
          <p:nvPr/>
        </p:nvSpPr>
        <p:spPr bwMode="auto">
          <a:xfrm>
            <a:off x="3733800" y="3352800"/>
            <a:ext cx="3352800" cy="2438400"/>
          </a:xfrm>
          <a:prstGeom prst="rect">
            <a:avLst/>
          </a:prstGeom>
          <a:solidFill>
            <a:schemeClr val="accent1"/>
          </a:solidFill>
          <a:ln w="9525">
            <a:solidFill>
              <a:schemeClr val="tx1"/>
            </a:solidFill>
            <a:miter lim="800000"/>
            <a:headEnd/>
            <a:tailEnd/>
          </a:ln>
        </p:spPr>
        <p:txBody>
          <a:bodyPr wrap="none" anchor="ctr"/>
          <a:lstStyle/>
          <a:p>
            <a:endParaRPr lang="en-US">
              <a:solidFill>
                <a:schemeClr val="bg1"/>
              </a:solidFill>
            </a:endParaRPr>
          </a:p>
        </p:txBody>
      </p:sp>
      <p:sp>
        <p:nvSpPr>
          <p:cNvPr id="165917" name="Oval 28"/>
          <p:cNvSpPr>
            <a:spLocks noChangeArrowheads="1"/>
          </p:cNvSpPr>
          <p:nvPr/>
        </p:nvSpPr>
        <p:spPr bwMode="auto">
          <a:xfrm>
            <a:off x="4267200" y="3759200"/>
            <a:ext cx="558800" cy="304800"/>
          </a:xfrm>
          <a:prstGeom prst="ellipse">
            <a:avLst/>
          </a:prstGeom>
          <a:solidFill>
            <a:schemeClr val="accent1"/>
          </a:solidFill>
          <a:ln w="9525">
            <a:solidFill>
              <a:schemeClr val="tx1"/>
            </a:solidFill>
            <a:round/>
            <a:headEnd/>
            <a:tailEnd/>
          </a:ln>
        </p:spPr>
        <p:txBody>
          <a:bodyPr wrap="none" anchor="ctr"/>
          <a:lstStyle/>
          <a:p>
            <a:endParaRPr lang="en-US">
              <a:solidFill>
                <a:schemeClr val="bg1"/>
              </a:solidFill>
            </a:endParaRPr>
          </a:p>
        </p:txBody>
      </p:sp>
      <p:sp>
        <p:nvSpPr>
          <p:cNvPr id="165918" name="Oval 29"/>
          <p:cNvSpPr>
            <a:spLocks noChangeArrowheads="1"/>
          </p:cNvSpPr>
          <p:nvPr/>
        </p:nvSpPr>
        <p:spPr bwMode="auto">
          <a:xfrm>
            <a:off x="4800600" y="4368800"/>
            <a:ext cx="419100" cy="203200"/>
          </a:xfrm>
          <a:prstGeom prst="ellipse">
            <a:avLst/>
          </a:prstGeom>
          <a:solidFill>
            <a:schemeClr val="accent1"/>
          </a:solidFill>
          <a:ln w="9525">
            <a:solidFill>
              <a:schemeClr val="tx1"/>
            </a:solidFill>
            <a:round/>
            <a:headEnd/>
            <a:tailEnd/>
          </a:ln>
        </p:spPr>
        <p:txBody>
          <a:bodyPr wrap="none" anchor="ctr"/>
          <a:lstStyle/>
          <a:p>
            <a:endParaRPr lang="en-US">
              <a:solidFill>
                <a:schemeClr val="bg1"/>
              </a:solidFill>
            </a:endParaRPr>
          </a:p>
        </p:txBody>
      </p:sp>
      <p:sp>
        <p:nvSpPr>
          <p:cNvPr id="165919" name="Oval 30"/>
          <p:cNvSpPr>
            <a:spLocks noChangeArrowheads="1"/>
          </p:cNvSpPr>
          <p:nvPr/>
        </p:nvSpPr>
        <p:spPr bwMode="auto">
          <a:xfrm>
            <a:off x="5600700" y="4470400"/>
            <a:ext cx="558800" cy="508000"/>
          </a:xfrm>
          <a:prstGeom prst="ellipse">
            <a:avLst/>
          </a:prstGeom>
          <a:solidFill>
            <a:schemeClr val="accent1"/>
          </a:solidFill>
          <a:ln w="9525">
            <a:solidFill>
              <a:schemeClr val="tx1"/>
            </a:solidFill>
            <a:round/>
            <a:headEnd/>
            <a:tailEnd/>
          </a:ln>
        </p:spPr>
        <p:txBody>
          <a:bodyPr wrap="none" anchor="ctr"/>
          <a:lstStyle/>
          <a:p>
            <a:endParaRPr lang="en-US">
              <a:solidFill>
                <a:schemeClr val="bg1"/>
              </a:solidFill>
            </a:endParaRPr>
          </a:p>
        </p:txBody>
      </p:sp>
      <p:sp>
        <p:nvSpPr>
          <p:cNvPr id="165920" name="Oval 31"/>
          <p:cNvSpPr>
            <a:spLocks noChangeArrowheads="1"/>
          </p:cNvSpPr>
          <p:nvPr/>
        </p:nvSpPr>
        <p:spPr bwMode="auto">
          <a:xfrm>
            <a:off x="4000500" y="4978400"/>
            <a:ext cx="977900" cy="304800"/>
          </a:xfrm>
          <a:prstGeom prst="ellipse">
            <a:avLst/>
          </a:prstGeom>
          <a:noFill/>
          <a:ln w="9525">
            <a:solidFill>
              <a:schemeClr val="tx1"/>
            </a:solidFill>
            <a:round/>
            <a:headEnd/>
            <a:tailEnd/>
          </a:ln>
        </p:spPr>
        <p:txBody>
          <a:bodyPr wrap="none" anchor="ctr"/>
          <a:lstStyle/>
          <a:p>
            <a:endParaRPr lang="en-US">
              <a:solidFill>
                <a:schemeClr val="bg1"/>
              </a:solidFill>
            </a:endParaRPr>
          </a:p>
        </p:txBody>
      </p:sp>
      <p:sp>
        <p:nvSpPr>
          <p:cNvPr id="165921" name="Oval 32"/>
          <p:cNvSpPr>
            <a:spLocks noChangeArrowheads="1"/>
          </p:cNvSpPr>
          <p:nvPr/>
        </p:nvSpPr>
        <p:spPr bwMode="auto">
          <a:xfrm>
            <a:off x="5867400" y="3759200"/>
            <a:ext cx="419100" cy="203200"/>
          </a:xfrm>
          <a:prstGeom prst="ellipse">
            <a:avLst/>
          </a:prstGeom>
          <a:solidFill>
            <a:schemeClr val="accent1"/>
          </a:solidFill>
          <a:ln w="9525">
            <a:solidFill>
              <a:schemeClr val="tx1"/>
            </a:solidFill>
            <a:round/>
            <a:headEnd/>
            <a:tailEnd/>
          </a:ln>
        </p:spPr>
        <p:txBody>
          <a:bodyPr wrap="none" anchor="ctr"/>
          <a:lstStyle/>
          <a:p>
            <a:endParaRPr lang="en-US">
              <a:solidFill>
                <a:schemeClr val="bg1"/>
              </a:solidFill>
            </a:endParaRPr>
          </a:p>
        </p:txBody>
      </p:sp>
      <p:sp>
        <p:nvSpPr>
          <p:cNvPr id="165922" name="Oval 33"/>
          <p:cNvSpPr>
            <a:spLocks noChangeArrowheads="1"/>
          </p:cNvSpPr>
          <p:nvPr/>
        </p:nvSpPr>
        <p:spPr bwMode="auto">
          <a:xfrm>
            <a:off x="5467350" y="5181600"/>
            <a:ext cx="419100" cy="203200"/>
          </a:xfrm>
          <a:prstGeom prst="ellipse">
            <a:avLst/>
          </a:prstGeom>
          <a:solidFill>
            <a:schemeClr val="accent1"/>
          </a:solidFill>
          <a:ln w="9525">
            <a:solidFill>
              <a:schemeClr val="tx1"/>
            </a:solidFill>
            <a:round/>
            <a:headEnd/>
            <a:tailEnd/>
          </a:ln>
        </p:spPr>
        <p:txBody>
          <a:bodyPr wrap="none" anchor="ctr"/>
          <a:lstStyle/>
          <a:p>
            <a:endParaRPr lang="en-US">
              <a:solidFill>
                <a:schemeClr val="bg1"/>
              </a:solidFill>
            </a:endParaRPr>
          </a:p>
        </p:txBody>
      </p:sp>
      <p:sp>
        <p:nvSpPr>
          <p:cNvPr id="165923" name="Oval 34"/>
          <p:cNvSpPr>
            <a:spLocks noChangeArrowheads="1"/>
          </p:cNvSpPr>
          <p:nvPr/>
        </p:nvSpPr>
        <p:spPr bwMode="auto">
          <a:xfrm>
            <a:off x="6134100" y="4165600"/>
            <a:ext cx="419100" cy="203200"/>
          </a:xfrm>
          <a:prstGeom prst="ellipse">
            <a:avLst/>
          </a:prstGeom>
          <a:solidFill>
            <a:schemeClr val="accent1"/>
          </a:solidFill>
          <a:ln w="9525">
            <a:solidFill>
              <a:schemeClr val="tx1"/>
            </a:solidFill>
            <a:round/>
            <a:headEnd/>
            <a:tailEnd/>
          </a:ln>
        </p:spPr>
        <p:txBody>
          <a:bodyPr wrap="none" anchor="ctr"/>
          <a:lstStyle/>
          <a:p>
            <a:endParaRPr lang="en-US">
              <a:solidFill>
                <a:schemeClr val="bg1"/>
              </a:solidFill>
            </a:endParaRPr>
          </a:p>
        </p:txBody>
      </p:sp>
      <p:sp>
        <p:nvSpPr>
          <p:cNvPr id="165924" name="Text Box 35"/>
          <p:cNvSpPr txBox="1">
            <a:spLocks noChangeArrowheads="1"/>
          </p:cNvSpPr>
          <p:nvPr/>
        </p:nvSpPr>
        <p:spPr bwMode="auto">
          <a:xfrm>
            <a:off x="1524000" y="1219200"/>
            <a:ext cx="1995714" cy="366713"/>
          </a:xfrm>
          <a:prstGeom prst="rect">
            <a:avLst/>
          </a:prstGeom>
          <a:noFill/>
          <a:ln w="9525">
            <a:noFill/>
            <a:miter lim="800000"/>
            <a:headEnd/>
            <a:tailEnd/>
          </a:ln>
        </p:spPr>
        <p:txBody>
          <a:bodyPr wrap="square">
            <a:spAutoFit/>
          </a:bodyPr>
          <a:lstStyle/>
          <a:p>
            <a:pPr>
              <a:spcBef>
                <a:spcPct val="50000"/>
              </a:spcBef>
            </a:pPr>
            <a:r>
              <a:rPr lang="en-US" b="1">
                <a:solidFill>
                  <a:schemeClr val="bg1"/>
                </a:solidFill>
              </a:rPr>
              <a:t>Organization</a:t>
            </a:r>
          </a:p>
        </p:txBody>
      </p:sp>
      <p:sp>
        <p:nvSpPr>
          <p:cNvPr id="165925" name="Text Box 36"/>
          <p:cNvSpPr txBox="1">
            <a:spLocks noChangeArrowheads="1"/>
          </p:cNvSpPr>
          <p:nvPr/>
        </p:nvSpPr>
        <p:spPr bwMode="auto">
          <a:xfrm>
            <a:off x="2209800" y="1905000"/>
            <a:ext cx="1995714" cy="366713"/>
          </a:xfrm>
          <a:prstGeom prst="rect">
            <a:avLst/>
          </a:prstGeom>
          <a:noFill/>
          <a:ln w="9525">
            <a:noFill/>
            <a:miter lim="800000"/>
            <a:headEnd/>
            <a:tailEnd/>
          </a:ln>
        </p:spPr>
        <p:txBody>
          <a:bodyPr wrap="square">
            <a:spAutoFit/>
          </a:bodyPr>
          <a:lstStyle/>
          <a:p>
            <a:pPr>
              <a:spcBef>
                <a:spcPct val="50000"/>
              </a:spcBef>
            </a:pPr>
            <a:r>
              <a:rPr lang="en-US" b="1">
                <a:solidFill>
                  <a:schemeClr val="bg1"/>
                </a:solidFill>
              </a:rPr>
              <a:t>Supervision</a:t>
            </a:r>
          </a:p>
        </p:txBody>
      </p:sp>
      <p:sp>
        <p:nvSpPr>
          <p:cNvPr id="165926" name="Text Box 37"/>
          <p:cNvSpPr txBox="1">
            <a:spLocks noChangeArrowheads="1"/>
          </p:cNvSpPr>
          <p:nvPr/>
        </p:nvSpPr>
        <p:spPr bwMode="auto">
          <a:xfrm>
            <a:off x="3429000" y="2667000"/>
            <a:ext cx="1995714" cy="369332"/>
          </a:xfrm>
          <a:prstGeom prst="rect">
            <a:avLst/>
          </a:prstGeom>
          <a:noFill/>
          <a:ln w="9525">
            <a:noFill/>
            <a:miter lim="800000"/>
            <a:headEnd/>
            <a:tailEnd/>
          </a:ln>
        </p:spPr>
        <p:txBody>
          <a:bodyPr wrap="square">
            <a:spAutoFit/>
          </a:bodyPr>
          <a:lstStyle/>
          <a:p>
            <a:pPr>
              <a:spcBef>
                <a:spcPct val="50000"/>
              </a:spcBef>
            </a:pPr>
            <a:r>
              <a:rPr lang="en-US" b="1">
                <a:solidFill>
                  <a:schemeClr val="bg1"/>
                </a:solidFill>
              </a:rPr>
              <a:t>Preconditions</a:t>
            </a:r>
          </a:p>
        </p:txBody>
      </p:sp>
      <p:sp>
        <p:nvSpPr>
          <p:cNvPr id="165927" name="Text Box 38"/>
          <p:cNvSpPr txBox="1">
            <a:spLocks noChangeArrowheads="1"/>
          </p:cNvSpPr>
          <p:nvPr/>
        </p:nvSpPr>
        <p:spPr bwMode="auto">
          <a:xfrm>
            <a:off x="4343400" y="3429000"/>
            <a:ext cx="1995714" cy="366713"/>
          </a:xfrm>
          <a:prstGeom prst="rect">
            <a:avLst/>
          </a:prstGeom>
          <a:noFill/>
          <a:ln w="9525">
            <a:noFill/>
            <a:miter lim="800000"/>
            <a:headEnd/>
            <a:tailEnd/>
          </a:ln>
        </p:spPr>
        <p:txBody>
          <a:bodyPr wrap="square">
            <a:spAutoFit/>
          </a:bodyPr>
          <a:lstStyle/>
          <a:p>
            <a:pPr>
              <a:spcBef>
                <a:spcPct val="50000"/>
              </a:spcBef>
            </a:pPr>
            <a:r>
              <a:rPr lang="en-US" b="1">
                <a:solidFill>
                  <a:schemeClr val="bg1"/>
                </a:solidFill>
              </a:rPr>
              <a:t>Unsafe Acts</a:t>
            </a:r>
          </a:p>
        </p:txBody>
      </p:sp>
      <p:sp>
        <p:nvSpPr>
          <p:cNvPr id="165928" name="Line 39"/>
          <p:cNvSpPr>
            <a:spLocks noChangeShapeType="1"/>
          </p:cNvSpPr>
          <p:nvPr/>
        </p:nvSpPr>
        <p:spPr bwMode="auto">
          <a:xfrm>
            <a:off x="1295399" y="2971800"/>
            <a:ext cx="4390571" cy="2895600"/>
          </a:xfrm>
          <a:prstGeom prst="line">
            <a:avLst/>
          </a:prstGeom>
          <a:noFill/>
          <a:ln w="9525">
            <a:solidFill>
              <a:schemeClr val="tx1"/>
            </a:solidFill>
            <a:round/>
            <a:headEnd/>
            <a:tailEnd type="triangle" w="med" len="med"/>
          </a:ln>
        </p:spPr>
        <p:txBody>
          <a:bodyPr/>
          <a:lstStyle/>
          <a:p>
            <a:endParaRPr lang="en-US">
              <a:solidFill>
                <a:schemeClr val="bg1"/>
              </a:solidFill>
            </a:endParaRPr>
          </a:p>
        </p:txBody>
      </p:sp>
      <p:sp>
        <p:nvSpPr>
          <p:cNvPr id="165929" name="AutoShape 40"/>
          <p:cNvSpPr>
            <a:spLocks noChangeArrowheads="1"/>
          </p:cNvSpPr>
          <p:nvPr/>
        </p:nvSpPr>
        <p:spPr bwMode="auto">
          <a:xfrm>
            <a:off x="6553200" y="1600200"/>
            <a:ext cx="2474686" cy="1676400"/>
          </a:xfrm>
          <a:prstGeom prst="wedgeRoundRectCallout">
            <a:avLst>
              <a:gd name="adj1" fmla="val -94759"/>
              <a:gd name="adj2" fmla="val -2083"/>
              <a:gd name="adj3" fmla="val 16667"/>
            </a:avLst>
          </a:prstGeom>
          <a:solidFill>
            <a:srgbClr val="F8A6EC"/>
          </a:solidFill>
          <a:ln w="9525">
            <a:solidFill>
              <a:schemeClr val="tx1"/>
            </a:solidFill>
            <a:miter lim="800000"/>
            <a:headEnd/>
            <a:tailEnd/>
          </a:ln>
        </p:spPr>
        <p:txBody>
          <a:bodyPr/>
          <a:lstStyle/>
          <a:p>
            <a:pPr algn="ctr"/>
            <a:r>
              <a:rPr lang="en-US" sz="1800" i="1" dirty="0">
                <a:solidFill>
                  <a:schemeClr val="bg1"/>
                </a:solidFill>
              </a:rPr>
              <a:t>Accidents are caused by a sequence / hierarchy of failure pathways</a:t>
            </a:r>
          </a:p>
        </p:txBody>
      </p:sp>
      <p:sp>
        <p:nvSpPr>
          <p:cNvPr id="165930" name="AutoShape 41"/>
          <p:cNvSpPr>
            <a:spLocks noChangeArrowheads="1"/>
          </p:cNvSpPr>
          <p:nvPr/>
        </p:nvSpPr>
        <p:spPr bwMode="auto">
          <a:xfrm>
            <a:off x="7543800" y="5334000"/>
            <a:ext cx="1436914" cy="685800"/>
          </a:xfrm>
          <a:prstGeom prst="wedgeRoundRectCallout">
            <a:avLst>
              <a:gd name="adj1" fmla="val -137153"/>
              <a:gd name="adj2" fmla="val -137731"/>
              <a:gd name="adj3" fmla="val 16667"/>
            </a:avLst>
          </a:prstGeom>
          <a:solidFill>
            <a:srgbClr val="6EEE74"/>
          </a:solidFill>
          <a:ln w="9525">
            <a:solidFill>
              <a:schemeClr val="tx1"/>
            </a:solidFill>
            <a:miter lim="800000"/>
            <a:headEnd/>
            <a:tailEnd/>
          </a:ln>
        </p:spPr>
        <p:txBody>
          <a:bodyPr anchor="ctr"/>
          <a:lstStyle/>
          <a:p>
            <a:pPr algn="ctr"/>
            <a:r>
              <a:rPr lang="en-US">
                <a:solidFill>
                  <a:schemeClr val="bg1"/>
                </a:solidFill>
              </a:rPr>
              <a:t>The “base event”</a:t>
            </a:r>
          </a:p>
        </p:txBody>
      </p:sp>
      <p:sp>
        <p:nvSpPr>
          <p:cNvPr id="165931" name="Text Box 43"/>
          <p:cNvSpPr txBox="1">
            <a:spLocks noChangeArrowheads="1"/>
          </p:cNvSpPr>
          <p:nvPr/>
        </p:nvSpPr>
        <p:spPr bwMode="auto">
          <a:xfrm>
            <a:off x="304800" y="5531167"/>
            <a:ext cx="1995714" cy="366713"/>
          </a:xfrm>
          <a:prstGeom prst="rect">
            <a:avLst/>
          </a:prstGeom>
          <a:noFill/>
          <a:ln w="9525">
            <a:noFill/>
            <a:miter lim="800000"/>
            <a:headEnd/>
            <a:tailEnd/>
          </a:ln>
        </p:spPr>
        <p:txBody>
          <a:bodyPr wrap="square">
            <a:spAutoFit/>
          </a:bodyPr>
          <a:lstStyle/>
          <a:p>
            <a:pPr>
              <a:spcBef>
                <a:spcPct val="50000"/>
              </a:spcBef>
            </a:pPr>
            <a:r>
              <a:rPr lang="en-US" b="1" i="1" dirty="0">
                <a:solidFill>
                  <a:schemeClr val="bg1"/>
                </a:solidFill>
              </a:rPr>
              <a:t>Reason</a:t>
            </a:r>
          </a:p>
        </p:txBody>
      </p:sp>
    </p:spTree>
    <p:extLst>
      <p:ext uri="{BB962C8B-B14F-4D97-AF65-F5344CB8AC3E}">
        <p14:creationId xmlns:p14="http://schemas.microsoft.com/office/powerpoint/2010/main" val="15978484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Failure – The HFACS model (Shappell and </a:t>
            </a:r>
            <a:r>
              <a:rPr lang="en-US" dirty="0" err="1" smtClean="0"/>
              <a:t>Weigmann</a:t>
            </a:r>
            <a:r>
              <a:rPr lang="en-US" dirty="0" smtClean="0"/>
              <a:t>)</a:t>
            </a:r>
            <a:endParaRPr lang="en-US" dirty="0"/>
          </a:p>
        </p:txBody>
      </p:sp>
      <p:sp>
        <p:nvSpPr>
          <p:cNvPr id="3" name="Content Placeholder 2"/>
          <p:cNvSpPr>
            <a:spLocks noGrp="1"/>
          </p:cNvSpPr>
          <p:nvPr>
            <p:ph idx="1"/>
          </p:nvPr>
        </p:nvSpPr>
        <p:spPr>
          <a:xfrm>
            <a:off x="381000" y="1807361"/>
            <a:ext cx="8077200" cy="4051437"/>
          </a:xfrm>
        </p:spPr>
        <p:txBody>
          <a:bodyPr>
            <a:normAutofit/>
          </a:bodyPr>
          <a:lstStyle/>
          <a:p>
            <a:r>
              <a:rPr lang="en-US" sz="2400" dirty="0" smtClean="0">
                <a:solidFill>
                  <a:schemeClr val="bg1"/>
                </a:solidFill>
              </a:rPr>
              <a:t>Unsafe act – Human variability, limitations, error</a:t>
            </a:r>
          </a:p>
          <a:p>
            <a:r>
              <a:rPr lang="en-US" sz="2400" dirty="0" smtClean="0">
                <a:solidFill>
                  <a:schemeClr val="bg1"/>
                </a:solidFill>
              </a:rPr>
              <a:t>Unsafe conditions – Technology, facilitators, context</a:t>
            </a:r>
          </a:p>
          <a:p>
            <a:r>
              <a:rPr lang="en-US" sz="2400" dirty="0" smtClean="0">
                <a:solidFill>
                  <a:schemeClr val="bg1"/>
                </a:solidFill>
              </a:rPr>
              <a:t>Unsafe supervision – Implementation management</a:t>
            </a:r>
          </a:p>
          <a:p>
            <a:r>
              <a:rPr lang="en-US" sz="2400" dirty="0" smtClean="0">
                <a:solidFill>
                  <a:schemeClr val="bg1"/>
                </a:solidFill>
              </a:rPr>
              <a:t>Unsafe management –priorities (E4S4)</a:t>
            </a:r>
            <a:endParaRPr lang="en-US" sz="2400" dirty="0">
              <a:solidFill>
                <a:schemeClr val="bg1"/>
              </a:solidFill>
            </a:endParaRPr>
          </a:p>
        </p:txBody>
      </p:sp>
    </p:spTree>
    <p:extLst>
      <p:ext uri="{BB962C8B-B14F-4D97-AF65-F5344CB8AC3E}">
        <p14:creationId xmlns:p14="http://schemas.microsoft.com/office/powerpoint/2010/main" val="594372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San Luis Obispo 065.jpg"/>
          <p:cNvPicPr>
            <a:picLocks noChangeAspect="1"/>
          </p:cNvPicPr>
          <p:nvPr/>
        </p:nvPicPr>
        <p:blipFill>
          <a:blip r:embed="rId2" cstate="print"/>
          <a:srcRect/>
          <a:stretch>
            <a:fillRect/>
          </a:stretch>
        </p:blipFill>
        <p:spPr bwMode="auto">
          <a:xfrm>
            <a:off x="304800" y="1066800"/>
            <a:ext cx="7542369" cy="5654532"/>
          </a:xfrm>
          <a:prstGeom prst="rect">
            <a:avLst/>
          </a:prstGeom>
          <a:noFill/>
          <a:ln w="9525">
            <a:noFill/>
            <a:miter lim="800000"/>
            <a:headEnd/>
            <a:tailEnd/>
          </a:ln>
        </p:spPr>
      </p:pic>
      <p:sp>
        <p:nvSpPr>
          <p:cNvPr id="2" name="Title 1"/>
          <p:cNvSpPr>
            <a:spLocks noGrp="1"/>
          </p:cNvSpPr>
          <p:nvPr>
            <p:ph type="title"/>
          </p:nvPr>
        </p:nvSpPr>
        <p:spPr>
          <a:xfrm>
            <a:off x="513427" y="157565"/>
            <a:ext cx="7125113" cy="924475"/>
          </a:xfrm>
        </p:spPr>
        <p:txBody>
          <a:bodyPr/>
          <a:lstStyle/>
          <a:p>
            <a:r>
              <a:rPr lang="en-US" dirty="0" smtClean="0"/>
              <a:t>The moment of truth</a:t>
            </a:r>
            <a:endParaRPr lang="en-US" dirty="0"/>
          </a:p>
        </p:txBody>
      </p:sp>
    </p:spTree>
    <p:extLst>
      <p:ext uri="{BB962C8B-B14F-4D97-AF65-F5344CB8AC3E}">
        <p14:creationId xmlns:p14="http://schemas.microsoft.com/office/powerpoint/2010/main" val="19399525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cstate="print"/>
          <a:srcRect l="1875" t="15000" r="1250" b="8000"/>
          <a:stretch>
            <a:fillRect/>
          </a:stretch>
        </p:blipFill>
        <p:spPr bwMode="auto">
          <a:xfrm>
            <a:off x="304800" y="1615440"/>
            <a:ext cx="8683831" cy="4632960"/>
          </a:xfrm>
          <a:prstGeom prst="rect">
            <a:avLst/>
          </a:prstGeom>
          <a:noFill/>
          <a:ln w="9525">
            <a:noFill/>
            <a:miter lim="800000"/>
            <a:headEnd/>
            <a:tailEnd/>
          </a:ln>
          <a:effectLst/>
        </p:spPr>
      </p:pic>
      <p:sp>
        <p:nvSpPr>
          <p:cNvPr id="3" name="Title 2"/>
          <p:cNvSpPr>
            <a:spLocks noGrp="1"/>
          </p:cNvSpPr>
          <p:nvPr>
            <p:ph type="title"/>
          </p:nvPr>
        </p:nvSpPr>
        <p:spPr>
          <a:xfrm>
            <a:off x="685800" y="381000"/>
            <a:ext cx="7125113" cy="924475"/>
          </a:xfrm>
        </p:spPr>
        <p:txBody>
          <a:bodyPr/>
          <a:lstStyle/>
          <a:p>
            <a:r>
              <a:rPr lang="en-US" dirty="0" smtClean="0"/>
              <a:t>What happened here? Why?</a:t>
            </a:r>
            <a:endParaRPr lang="en-US" dirty="0"/>
          </a:p>
        </p:txBody>
      </p:sp>
    </p:spTree>
    <p:extLst>
      <p:ext uri="{BB962C8B-B14F-4D97-AF65-F5344CB8AC3E}">
        <p14:creationId xmlns:p14="http://schemas.microsoft.com/office/powerpoint/2010/main" val="42926342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838200" y="76200"/>
            <a:ext cx="7467600" cy="609600"/>
          </a:xfrm>
          <a:noFill/>
        </p:spPr>
        <p:txBody>
          <a:bodyPr lIns="90488" tIns="44450" rIns="90488" bIns="44450">
            <a:noAutofit/>
          </a:bodyPr>
          <a:lstStyle/>
          <a:p>
            <a:pPr algn="ctr" eaLnBrk="1" hangingPunct="1"/>
            <a:r>
              <a:rPr lang="en-US" b="1" dirty="0" smtClean="0"/>
              <a:t>BRISK</a:t>
            </a:r>
          </a:p>
        </p:txBody>
      </p:sp>
      <p:sp>
        <p:nvSpPr>
          <p:cNvPr id="17411" name="Rectangle 3"/>
          <p:cNvSpPr>
            <a:spLocks noChangeArrowheads="1"/>
          </p:cNvSpPr>
          <p:nvPr/>
        </p:nvSpPr>
        <p:spPr bwMode="auto">
          <a:xfrm>
            <a:off x="914400" y="1143000"/>
            <a:ext cx="6856413" cy="5583580"/>
          </a:xfrm>
          <a:prstGeom prst="rect">
            <a:avLst/>
          </a:prstGeom>
          <a:noFill/>
          <a:ln w="12700">
            <a:noFill/>
            <a:miter lim="800000"/>
            <a:headEnd/>
            <a:tailEnd/>
          </a:ln>
        </p:spPr>
        <p:txBody>
          <a:bodyPr wrap="square" lIns="90488" tIns="44450" rIns="90488" bIns="44450">
            <a:spAutoFit/>
          </a:bodyPr>
          <a:lstStyle/>
          <a:p>
            <a:pPr eaLnBrk="0" hangingPunct="0">
              <a:spcBef>
                <a:spcPct val="50000"/>
              </a:spcBef>
            </a:pPr>
            <a:r>
              <a:rPr lang="en-US" b="1" dirty="0">
                <a:solidFill>
                  <a:schemeClr val="bg1"/>
                </a:solidFill>
                <a:latin typeface="Times New Roman" pitchFamily="18" charset="0"/>
              </a:rPr>
              <a:t>Probability of Failure</a:t>
            </a:r>
            <a:r>
              <a:rPr lang="en-US" sz="1400" dirty="0">
                <a:solidFill>
                  <a:schemeClr val="bg1"/>
                </a:solidFill>
                <a:latin typeface="Times New Roman" pitchFamily="18" charset="0"/>
              </a:rPr>
              <a:t>		p	Failures / Transaction </a:t>
            </a:r>
          </a:p>
          <a:p>
            <a:pPr eaLnBrk="0" hangingPunct="0">
              <a:spcBef>
                <a:spcPct val="50000"/>
              </a:spcBef>
            </a:pPr>
            <a:r>
              <a:rPr lang="en-US" b="1" dirty="0">
                <a:solidFill>
                  <a:schemeClr val="bg1"/>
                </a:solidFill>
                <a:latin typeface="Times New Roman" pitchFamily="18" charset="0"/>
              </a:rPr>
              <a:t>Exposure</a:t>
            </a:r>
            <a:endParaRPr lang="en-US" dirty="0">
              <a:solidFill>
                <a:schemeClr val="bg1"/>
              </a:solidFill>
              <a:latin typeface="Times New Roman" pitchFamily="18" charset="0"/>
            </a:endParaRPr>
          </a:p>
          <a:p>
            <a:pPr eaLnBrk="0" hangingPunct="0">
              <a:spcBef>
                <a:spcPct val="50000"/>
              </a:spcBef>
            </a:pPr>
            <a:r>
              <a:rPr lang="en-US" sz="1400" dirty="0">
                <a:solidFill>
                  <a:schemeClr val="bg1"/>
                </a:solidFill>
                <a:latin typeface="Times New Roman" pitchFamily="18" charset="0"/>
              </a:rPr>
              <a:t>	Task, Transactions / Day	T		</a:t>
            </a:r>
          </a:p>
          <a:p>
            <a:pPr eaLnBrk="0" hangingPunct="0">
              <a:spcBef>
                <a:spcPct val="50000"/>
              </a:spcBef>
            </a:pPr>
            <a:r>
              <a:rPr lang="en-US" sz="1400" dirty="0">
                <a:solidFill>
                  <a:schemeClr val="bg1"/>
                </a:solidFill>
                <a:latin typeface="Times New Roman" pitchFamily="18" charset="0"/>
              </a:rPr>
              <a:t>	Number of People Exposed	N	</a:t>
            </a:r>
          </a:p>
          <a:p>
            <a:pPr eaLnBrk="0" hangingPunct="0">
              <a:spcBef>
                <a:spcPct val="50000"/>
              </a:spcBef>
            </a:pPr>
            <a:r>
              <a:rPr lang="en-US" b="1" dirty="0">
                <a:solidFill>
                  <a:schemeClr val="bg1"/>
                </a:solidFill>
                <a:latin typeface="Times New Roman" pitchFamily="18" charset="0"/>
              </a:rPr>
              <a:t>Benefits of Process or Change</a:t>
            </a:r>
            <a:endParaRPr lang="en-US" dirty="0">
              <a:solidFill>
                <a:schemeClr val="bg1"/>
              </a:solidFill>
              <a:latin typeface="Times New Roman" pitchFamily="18" charset="0"/>
            </a:endParaRPr>
          </a:p>
          <a:p>
            <a:pPr eaLnBrk="0" hangingPunct="0">
              <a:spcBef>
                <a:spcPct val="50000"/>
              </a:spcBef>
            </a:pPr>
            <a:r>
              <a:rPr lang="en-US" sz="1400" dirty="0">
                <a:solidFill>
                  <a:schemeClr val="bg1"/>
                </a:solidFill>
                <a:latin typeface="Times New Roman" pitchFamily="18" charset="0"/>
              </a:rPr>
              <a:t>	Functional Process Value	$V	$ / day </a:t>
            </a:r>
          </a:p>
          <a:p>
            <a:pPr eaLnBrk="0" hangingPunct="0">
              <a:spcBef>
                <a:spcPct val="50000"/>
              </a:spcBef>
            </a:pPr>
            <a:r>
              <a:rPr lang="en-US" sz="1400" dirty="0">
                <a:solidFill>
                  <a:schemeClr val="bg1"/>
                </a:solidFill>
                <a:latin typeface="Times New Roman" pitchFamily="18" charset="0"/>
              </a:rPr>
              <a:t>	</a:t>
            </a:r>
            <a:r>
              <a:rPr lang="en-US" sz="1400" i="1" dirty="0">
                <a:solidFill>
                  <a:schemeClr val="bg1"/>
                </a:solidFill>
                <a:latin typeface="Times New Roman" pitchFamily="18" charset="0"/>
              </a:rPr>
              <a:t>Personal  Advantage		$A 	$/ day </a:t>
            </a:r>
            <a:r>
              <a:rPr lang="en-US" sz="1400" dirty="0">
                <a:solidFill>
                  <a:schemeClr val="bg1"/>
                </a:solidFill>
                <a:latin typeface="Times New Roman" pitchFamily="18" charset="0"/>
              </a:rPr>
              <a:t>		</a:t>
            </a:r>
          </a:p>
          <a:p>
            <a:pPr eaLnBrk="0" hangingPunct="0">
              <a:spcBef>
                <a:spcPct val="50000"/>
              </a:spcBef>
            </a:pPr>
            <a:r>
              <a:rPr lang="en-US" sz="1400" dirty="0">
                <a:solidFill>
                  <a:schemeClr val="bg1"/>
                </a:solidFill>
                <a:latin typeface="Times New Roman" pitchFamily="18" charset="0"/>
              </a:rPr>
              <a:t>	Value of Intervention / Change	$C	$ / day		</a:t>
            </a:r>
          </a:p>
          <a:p>
            <a:pPr eaLnBrk="0" hangingPunct="0">
              <a:spcBef>
                <a:spcPct val="50000"/>
              </a:spcBef>
            </a:pPr>
            <a:r>
              <a:rPr lang="en-US" b="1" dirty="0">
                <a:solidFill>
                  <a:schemeClr val="bg1"/>
                </a:solidFill>
                <a:latin typeface="Times New Roman" pitchFamily="18" charset="0"/>
              </a:rPr>
              <a:t>Cost of Intervention / Change</a:t>
            </a:r>
            <a:r>
              <a:rPr lang="en-US" sz="1400" dirty="0">
                <a:solidFill>
                  <a:schemeClr val="bg1"/>
                </a:solidFill>
                <a:latin typeface="Times New Roman" pitchFamily="18" charset="0"/>
              </a:rPr>
              <a:t>	</a:t>
            </a:r>
          </a:p>
          <a:p>
            <a:pPr eaLnBrk="0" hangingPunct="0">
              <a:spcBef>
                <a:spcPct val="50000"/>
              </a:spcBef>
            </a:pPr>
            <a:r>
              <a:rPr lang="en-US" sz="1400" dirty="0">
                <a:solidFill>
                  <a:schemeClr val="bg1"/>
                </a:solidFill>
                <a:latin typeface="Times New Roman" pitchFamily="18" charset="0"/>
              </a:rPr>
              <a:t>	Manpower + Training		$M	$ / day</a:t>
            </a:r>
          </a:p>
          <a:p>
            <a:pPr eaLnBrk="0" hangingPunct="0">
              <a:spcBef>
                <a:spcPct val="50000"/>
              </a:spcBef>
            </a:pPr>
            <a:r>
              <a:rPr lang="en-US" sz="1400" dirty="0">
                <a:solidFill>
                  <a:schemeClr val="bg1"/>
                </a:solidFill>
                <a:latin typeface="Times New Roman" pitchFamily="18" charset="0"/>
              </a:rPr>
              <a:t>	System (Capital, Repair) Costs	$S	$/day</a:t>
            </a:r>
          </a:p>
          <a:p>
            <a:pPr eaLnBrk="0" hangingPunct="0">
              <a:spcBef>
                <a:spcPct val="50000"/>
              </a:spcBef>
            </a:pPr>
            <a:r>
              <a:rPr lang="en-US" b="1" dirty="0">
                <a:solidFill>
                  <a:schemeClr val="bg1"/>
                </a:solidFill>
                <a:latin typeface="Times New Roman" pitchFamily="18" charset="0"/>
              </a:rPr>
              <a:t>Cost of Adverse Outcome (Failure)</a:t>
            </a:r>
            <a:endParaRPr lang="en-US" sz="1400" b="1" dirty="0">
              <a:solidFill>
                <a:schemeClr val="bg1"/>
              </a:solidFill>
              <a:latin typeface="Times New Roman" pitchFamily="18" charset="0"/>
            </a:endParaRPr>
          </a:p>
          <a:p>
            <a:pPr eaLnBrk="0" hangingPunct="0">
              <a:spcBef>
                <a:spcPct val="50000"/>
              </a:spcBef>
            </a:pPr>
            <a:r>
              <a:rPr lang="en-US" sz="1400" dirty="0">
                <a:solidFill>
                  <a:schemeClr val="bg1"/>
                </a:solidFill>
                <a:latin typeface="Times New Roman" pitchFamily="18" charset="0"/>
              </a:rPr>
              <a:t>	Environmental		$E	$/day</a:t>
            </a:r>
          </a:p>
          <a:p>
            <a:pPr eaLnBrk="0" hangingPunct="0">
              <a:spcBef>
                <a:spcPct val="50000"/>
              </a:spcBef>
            </a:pPr>
            <a:r>
              <a:rPr lang="en-US" sz="1400" dirty="0">
                <a:solidFill>
                  <a:schemeClr val="bg1"/>
                </a:solidFill>
                <a:latin typeface="Times New Roman" pitchFamily="18" charset="0"/>
              </a:rPr>
              <a:t>	Human			$H	$/day</a:t>
            </a:r>
          </a:p>
          <a:p>
            <a:pPr eaLnBrk="0" hangingPunct="0">
              <a:spcBef>
                <a:spcPct val="50000"/>
              </a:spcBef>
            </a:pPr>
            <a:r>
              <a:rPr lang="en-US" sz="1400" dirty="0">
                <a:solidFill>
                  <a:schemeClr val="bg1"/>
                </a:solidFill>
                <a:latin typeface="Times New Roman" pitchFamily="18" charset="0"/>
              </a:rPr>
              <a:t>	System Down Time		$D	$/day</a:t>
            </a:r>
          </a:p>
          <a:p>
            <a:pPr eaLnBrk="0" hangingPunct="0">
              <a:spcBef>
                <a:spcPct val="50000"/>
              </a:spcBef>
            </a:pPr>
            <a:r>
              <a:rPr lang="en-US" sz="1400" dirty="0">
                <a:solidFill>
                  <a:schemeClr val="bg1"/>
                </a:solidFill>
                <a:latin typeface="Times New Roman" pitchFamily="18" charset="0"/>
              </a:rPr>
              <a:t>	Other Economic Costs	$O	$/day</a:t>
            </a:r>
          </a:p>
        </p:txBody>
      </p:sp>
      <p:sp>
        <p:nvSpPr>
          <p:cNvPr id="17412" name="Rectangle 4"/>
          <p:cNvSpPr>
            <a:spLocks noChangeArrowheads="1"/>
          </p:cNvSpPr>
          <p:nvPr/>
        </p:nvSpPr>
        <p:spPr bwMode="auto">
          <a:xfrm>
            <a:off x="6532563" y="3881438"/>
            <a:ext cx="2235200" cy="2292350"/>
          </a:xfrm>
          <a:prstGeom prst="rect">
            <a:avLst/>
          </a:prstGeom>
          <a:noFill/>
          <a:ln w="12700">
            <a:solidFill>
              <a:schemeClr val="tx1"/>
            </a:solidFill>
            <a:miter lim="800000"/>
            <a:headEnd/>
            <a:tailEnd/>
          </a:ln>
        </p:spPr>
        <p:txBody>
          <a:bodyPr lIns="90488" tIns="44450" rIns="90488" bIns="44450">
            <a:spAutoFit/>
          </a:bodyPr>
          <a:lstStyle/>
          <a:p>
            <a:pPr algn="ctr" eaLnBrk="0" hangingPunct="0"/>
            <a:r>
              <a:rPr lang="en-US" sz="2400" i="1" dirty="0">
                <a:solidFill>
                  <a:schemeClr val="bg1"/>
                </a:solidFill>
                <a:latin typeface="Times New Roman" pitchFamily="18" charset="0"/>
              </a:rPr>
              <a:t>Spread all capital costs over 1000 days and divide by 1000 to get $/day</a:t>
            </a:r>
          </a:p>
        </p:txBody>
      </p:sp>
    </p:spTree>
    <p:extLst>
      <p:ext uri="{BB962C8B-B14F-4D97-AF65-F5344CB8AC3E}">
        <p14:creationId xmlns:p14="http://schemas.microsoft.com/office/powerpoint/2010/main" val="4174824535"/>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 y="304800"/>
            <a:ext cx="7818120" cy="924475"/>
          </a:xfrm>
        </p:spPr>
        <p:txBody>
          <a:bodyPr/>
          <a:lstStyle/>
          <a:p>
            <a:r>
              <a:rPr lang="en-US" sz="4800" b="1" dirty="0" smtClean="0"/>
              <a:t>Ergonomics Practice</a:t>
            </a:r>
            <a:endParaRPr lang="en-US" sz="4800" b="1" dirty="0"/>
          </a:p>
        </p:txBody>
      </p:sp>
      <p:pic>
        <p:nvPicPr>
          <p:cNvPr id="3075" name="Picture 3" descr="C:\Users\user\AppData\Local\Microsoft\Windows\INetCache\IE\45RGRVCS\meeting[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828800"/>
            <a:ext cx="32004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user\AppData\Local\Microsoft\Windows\INetCache\IE\45RGRVCS\board-clip-art[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678430"/>
            <a:ext cx="4800600" cy="27815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 y="5943600"/>
            <a:ext cx="7848600" cy="523220"/>
          </a:xfrm>
          <a:prstGeom prst="rect">
            <a:avLst/>
          </a:prstGeom>
          <a:noFill/>
        </p:spPr>
        <p:txBody>
          <a:bodyPr wrap="square" rtlCol="0">
            <a:spAutoFit/>
          </a:bodyPr>
          <a:lstStyle/>
          <a:p>
            <a:r>
              <a:rPr lang="en-US" sz="2800" i="1" dirty="0" smtClean="0">
                <a:solidFill>
                  <a:schemeClr val="bg1"/>
                </a:solidFill>
              </a:rPr>
              <a:t>Stakeholders, opinions, bosses, decisions</a:t>
            </a:r>
            <a:endParaRPr lang="en-US" sz="2800" i="1" dirty="0">
              <a:solidFill>
                <a:schemeClr val="bg1"/>
              </a:solidFill>
            </a:endParaRPr>
          </a:p>
        </p:txBody>
      </p:sp>
    </p:spTree>
    <p:extLst>
      <p:ext uri="{BB962C8B-B14F-4D97-AF65-F5344CB8AC3E}">
        <p14:creationId xmlns:p14="http://schemas.microsoft.com/office/powerpoint/2010/main" val="1824786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533400" y="228600"/>
            <a:ext cx="8458200" cy="1143000"/>
          </a:xfrm>
        </p:spPr>
        <p:txBody>
          <a:bodyPr>
            <a:normAutofit fontScale="90000"/>
          </a:bodyPr>
          <a:lstStyle/>
          <a:p>
            <a:pPr eaLnBrk="1" hangingPunct="1"/>
            <a:r>
              <a:rPr lang="en-US" sz="3600" b="1" dirty="0" smtClean="0">
                <a:solidFill>
                  <a:schemeClr val="bg1"/>
                </a:solidFill>
              </a:rPr>
              <a:t/>
            </a:r>
            <a:br>
              <a:rPr lang="en-US" sz="3600" b="1" dirty="0" smtClean="0">
                <a:solidFill>
                  <a:schemeClr val="bg1"/>
                </a:solidFill>
              </a:rPr>
            </a:br>
            <a:r>
              <a:rPr lang="en-US" sz="4800" b="1" dirty="0" smtClean="0">
                <a:solidFill>
                  <a:schemeClr val="bg1"/>
                </a:solidFill>
              </a:rPr>
              <a:t>When and Where </a:t>
            </a:r>
            <a:br>
              <a:rPr lang="en-US" sz="4800" b="1" dirty="0" smtClean="0">
                <a:solidFill>
                  <a:schemeClr val="bg1"/>
                </a:solidFill>
              </a:rPr>
            </a:br>
            <a:r>
              <a:rPr lang="en-US" sz="3600" b="1" dirty="0" smtClean="0">
                <a:solidFill>
                  <a:schemeClr val="bg1"/>
                </a:solidFill>
              </a:rPr>
              <a:t>Ergonomics Works</a:t>
            </a:r>
            <a:br>
              <a:rPr lang="en-US" sz="3600" b="1" dirty="0" smtClean="0">
                <a:solidFill>
                  <a:schemeClr val="bg1"/>
                </a:solidFill>
              </a:rPr>
            </a:br>
            <a:endParaRPr lang="en-US" sz="3600" b="1" dirty="0" smtClean="0">
              <a:solidFill>
                <a:schemeClr val="bg1"/>
              </a:solidFill>
            </a:endParaRPr>
          </a:p>
        </p:txBody>
      </p:sp>
      <p:sp>
        <p:nvSpPr>
          <p:cNvPr id="2" name="Slide Number Placeholder 1"/>
          <p:cNvSpPr>
            <a:spLocks noGrp="1"/>
          </p:cNvSpPr>
          <p:nvPr>
            <p:ph type="sldNum" sz="quarter" idx="12"/>
          </p:nvPr>
        </p:nvSpPr>
        <p:spPr/>
        <p:txBody>
          <a:bodyPr/>
          <a:lstStyle/>
          <a:p>
            <a:fld id="{CCFAA4CE-CA3F-474F-87A0-D438EB94B7D0}" type="slidenum">
              <a:rPr lang="en-US" smtClean="0">
                <a:solidFill>
                  <a:schemeClr val="bg1"/>
                </a:solidFill>
              </a:rPr>
              <a:pPr/>
              <a:t>27</a:t>
            </a:fld>
            <a:endParaRPr lang="en-US">
              <a:solidFill>
                <a:schemeClr val="bg1"/>
              </a:solidFill>
            </a:endParaRPr>
          </a:p>
        </p:txBody>
      </p:sp>
      <p:graphicFrame>
        <p:nvGraphicFramePr>
          <p:cNvPr id="6" name="Diagram 5"/>
          <p:cNvGraphicFramePr/>
          <p:nvPr>
            <p:extLst>
              <p:ext uri="{D42A27DB-BD31-4B8C-83A1-F6EECF244321}">
                <p14:modId xmlns:p14="http://schemas.microsoft.com/office/powerpoint/2010/main" val="928616454"/>
              </p:ext>
            </p:extLst>
          </p:nvPr>
        </p:nvGraphicFramePr>
        <p:xfrm>
          <a:off x="762000" y="1498600"/>
          <a:ext cx="8305800" cy="477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6-Point Star 7"/>
          <p:cNvSpPr/>
          <p:nvPr/>
        </p:nvSpPr>
        <p:spPr>
          <a:xfrm>
            <a:off x="3581400" y="2607859"/>
            <a:ext cx="2590800" cy="2556681"/>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smtClean="0">
                <a:solidFill>
                  <a:schemeClr val="bg1"/>
                </a:solidFill>
              </a:rPr>
              <a:t>Ergonomics </a:t>
            </a:r>
            <a:r>
              <a:rPr lang="en-US" sz="1600" b="1" dirty="0">
                <a:solidFill>
                  <a:schemeClr val="bg1"/>
                </a:solidFill>
              </a:rPr>
              <a:t>Projects need </a:t>
            </a:r>
            <a:r>
              <a:rPr lang="en-US" sz="1600" b="1" dirty="0" smtClean="0">
                <a:solidFill>
                  <a:schemeClr val="bg1"/>
                </a:solidFill>
              </a:rPr>
              <a:t> some or all </a:t>
            </a:r>
            <a:r>
              <a:rPr lang="en-US" sz="1600" b="1" dirty="0">
                <a:solidFill>
                  <a:schemeClr val="bg1"/>
                </a:solidFill>
              </a:rPr>
              <a:t>these Skills</a:t>
            </a:r>
          </a:p>
        </p:txBody>
      </p:sp>
      <p:sp>
        <p:nvSpPr>
          <p:cNvPr id="9" name="Rounded Rectangular Callout 8"/>
          <p:cNvSpPr/>
          <p:nvPr/>
        </p:nvSpPr>
        <p:spPr>
          <a:xfrm>
            <a:off x="914400" y="1905000"/>
            <a:ext cx="1597660" cy="685800"/>
          </a:xfrm>
          <a:prstGeom prst="wedgeRoundRectCallout">
            <a:avLst>
              <a:gd name="adj1" fmla="val 36741"/>
              <a:gd name="adj2" fmla="val 102372"/>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i="1" dirty="0">
                <a:solidFill>
                  <a:schemeClr val="bg1"/>
                </a:solidFill>
              </a:rPr>
              <a:t>Success</a:t>
            </a:r>
          </a:p>
        </p:txBody>
      </p:sp>
      <p:sp>
        <p:nvSpPr>
          <p:cNvPr id="10" name="Rounded Rectangular Callout 9"/>
          <p:cNvSpPr/>
          <p:nvPr/>
        </p:nvSpPr>
        <p:spPr>
          <a:xfrm>
            <a:off x="152400" y="3886200"/>
            <a:ext cx="1409700" cy="685800"/>
          </a:xfrm>
          <a:prstGeom prst="wedgeRoundRectCallout">
            <a:avLst>
              <a:gd name="adj1" fmla="val 82993"/>
              <a:gd name="adj2" fmla="val -84047"/>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i="1" dirty="0">
                <a:solidFill>
                  <a:schemeClr val="bg1"/>
                </a:solidFill>
              </a:rPr>
              <a:t>Failure</a:t>
            </a:r>
          </a:p>
        </p:txBody>
      </p:sp>
      <p:sp>
        <p:nvSpPr>
          <p:cNvPr id="3" name="TextBox 2"/>
          <p:cNvSpPr txBox="1"/>
          <p:nvPr/>
        </p:nvSpPr>
        <p:spPr>
          <a:xfrm>
            <a:off x="6934200" y="1676400"/>
            <a:ext cx="1676400" cy="369332"/>
          </a:xfrm>
          <a:prstGeom prst="rect">
            <a:avLst/>
          </a:prstGeom>
          <a:noFill/>
        </p:spPr>
        <p:txBody>
          <a:bodyPr wrap="square" rtlCol="0">
            <a:spAutoFit/>
          </a:bodyPr>
          <a:lstStyle/>
          <a:p>
            <a:r>
              <a:rPr lang="en-US" dirty="0" smtClean="0"/>
              <a:t>Laboratory</a:t>
            </a:r>
            <a:endParaRPr lang="en-US" dirty="0"/>
          </a:p>
        </p:txBody>
      </p:sp>
      <p:sp>
        <p:nvSpPr>
          <p:cNvPr id="11" name="TextBox 10"/>
          <p:cNvSpPr txBox="1"/>
          <p:nvPr/>
        </p:nvSpPr>
        <p:spPr>
          <a:xfrm>
            <a:off x="304800" y="5334000"/>
            <a:ext cx="1676400" cy="369332"/>
          </a:xfrm>
          <a:prstGeom prst="rect">
            <a:avLst/>
          </a:prstGeom>
          <a:noFill/>
        </p:spPr>
        <p:txBody>
          <a:bodyPr wrap="square" rtlCol="0">
            <a:spAutoFit/>
          </a:bodyPr>
          <a:lstStyle/>
          <a:p>
            <a:pPr algn="ctr"/>
            <a:r>
              <a:rPr lang="en-US" dirty="0" smtClean="0"/>
              <a:t>Field</a:t>
            </a:r>
            <a:endParaRPr lang="en-US" dirty="0"/>
          </a:p>
        </p:txBody>
      </p:sp>
    </p:spTree>
    <p:extLst>
      <p:ext uri="{BB962C8B-B14F-4D97-AF65-F5344CB8AC3E}">
        <p14:creationId xmlns:p14="http://schemas.microsoft.com/office/powerpoint/2010/main" val="33331210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Title 1"/>
          <p:cNvSpPr>
            <a:spLocks noGrp="1"/>
          </p:cNvSpPr>
          <p:nvPr>
            <p:ph type="title"/>
          </p:nvPr>
        </p:nvSpPr>
        <p:spPr>
          <a:xfrm>
            <a:off x="631376" y="228600"/>
            <a:ext cx="8497887" cy="636849"/>
          </a:xfrm>
        </p:spPr>
        <p:txBody>
          <a:bodyPr>
            <a:normAutofit/>
          </a:bodyPr>
          <a:lstStyle/>
          <a:p>
            <a:r>
              <a:rPr lang="en-US" sz="3200" dirty="0" smtClean="0"/>
              <a:t>Stakeholders - Product Life Cycle</a:t>
            </a:r>
          </a:p>
        </p:txBody>
      </p:sp>
      <p:sp>
        <p:nvSpPr>
          <p:cNvPr id="5" name="Rectangle 4"/>
          <p:cNvSpPr/>
          <p:nvPr/>
        </p:nvSpPr>
        <p:spPr>
          <a:xfrm>
            <a:off x="304799" y="865449"/>
            <a:ext cx="2038223" cy="7616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bg1"/>
                </a:solidFill>
              </a:rPr>
              <a:t>Requirements</a:t>
            </a:r>
          </a:p>
        </p:txBody>
      </p:sp>
      <p:sp>
        <p:nvSpPr>
          <p:cNvPr id="6" name="Rectangle 5"/>
          <p:cNvSpPr/>
          <p:nvPr/>
        </p:nvSpPr>
        <p:spPr>
          <a:xfrm>
            <a:off x="1103313" y="1399020"/>
            <a:ext cx="2013960" cy="7616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bg1"/>
                </a:solidFill>
              </a:rPr>
              <a:t>Concept</a:t>
            </a:r>
          </a:p>
          <a:p>
            <a:pPr algn="ctr" fontAlgn="auto">
              <a:spcBef>
                <a:spcPts val="0"/>
              </a:spcBef>
              <a:spcAft>
                <a:spcPts val="0"/>
              </a:spcAft>
              <a:defRPr/>
            </a:pPr>
            <a:r>
              <a:rPr lang="en-US" b="1" dirty="0">
                <a:solidFill>
                  <a:schemeClr val="bg1"/>
                </a:solidFill>
              </a:rPr>
              <a:t>Development</a:t>
            </a:r>
          </a:p>
        </p:txBody>
      </p:sp>
      <p:sp>
        <p:nvSpPr>
          <p:cNvPr id="7" name="Rectangle 6"/>
          <p:cNvSpPr/>
          <p:nvPr/>
        </p:nvSpPr>
        <p:spPr>
          <a:xfrm>
            <a:off x="1603393" y="2092065"/>
            <a:ext cx="2776519" cy="7616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smtClean="0">
                <a:solidFill>
                  <a:schemeClr val="bg1"/>
                </a:solidFill>
              </a:rPr>
              <a:t>Concept Selection</a:t>
            </a:r>
            <a:endParaRPr lang="en-US" b="1" dirty="0">
              <a:solidFill>
                <a:schemeClr val="bg1"/>
              </a:solidFill>
            </a:endParaRPr>
          </a:p>
        </p:txBody>
      </p:sp>
      <p:sp>
        <p:nvSpPr>
          <p:cNvPr id="8" name="Rectangle 7"/>
          <p:cNvSpPr/>
          <p:nvPr/>
        </p:nvSpPr>
        <p:spPr>
          <a:xfrm>
            <a:off x="2398712" y="2693874"/>
            <a:ext cx="1981199" cy="7616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smtClean="0">
                <a:solidFill>
                  <a:schemeClr val="bg1"/>
                </a:solidFill>
              </a:rPr>
              <a:t>Specifications</a:t>
            </a:r>
            <a:endParaRPr lang="en-US" b="1" dirty="0">
              <a:solidFill>
                <a:schemeClr val="bg1"/>
              </a:solidFill>
            </a:endParaRPr>
          </a:p>
        </p:txBody>
      </p:sp>
      <p:sp>
        <p:nvSpPr>
          <p:cNvPr id="9" name="Rectangle 8"/>
          <p:cNvSpPr/>
          <p:nvPr/>
        </p:nvSpPr>
        <p:spPr>
          <a:xfrm>
            <a:off x="3417394" y="3181719"/>
            <a:ext cx="1590639" cy="76162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bg1"/>
                </a:solidFill>
              </a:rPr>
              <a:t>Tooling</a:t>
            </a:r>
          </a:p>
        </p:txBody>
      </p:sp>
      <p:sp>
        <p:nvSpPr>
          <p:cNvPr id="10" name="Rectangle 9"/>
          <p:cNvSpPr/>
          <p:nvPr/>
        </p:nvSpPr>
        <p:spPr>
          <a:xfrm>
            <a:off x="3846512" y="3714637"/>
            <a:ext cx="1590639" cy="76162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bg1"/>
                </a:solidFill>
              </a:rPr>
              <a:t>Production</a:t>
            </a:r>
          </a:p>
        </p:txBody>
      </p:sp>
      <p:sp>
        <p:nvSpPr>
          <p:cNvPr id="11" name="Rectangle 10"/>
          <p:cNvSpPr/>
          <p:nvPr/>
        </p:nvSpPr>
        <p:spPr>
          <a:xfrm>
            <a:off x="4379912" y="4248037"/>
            <a:ext cx="1590639" cy="76162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bg1"/>
                </a:solidFill>
              </a:rPr>
              <a:t>Marketing</a:t>
            </a:r>
          </a:p>
        </p:txBody>
      </p:sp>
      <p:sp>
        <p:nvSpPr>
          <p:cNvPr id="12" name="Rectangle 11"/>
          <p:cNvSpPr/>
          <p:nvPr/>
        </p:nvSpPr>
        <p:spPr>
          <a:xfrm>
            <a:off x="5065712" y="4781437"/>
            <a:ext cx="1590639" cy="7616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bg1"/>
                </a:solidFill>
              </a:rPr>
              <a:t>Use and</a:t>
            </a:r>
          </a:p>
          <a:p>
            <a:pPr algn="ctr" fontAlgn="auto">
              <a:spcBef>
                <a:spcPts val="0"/>
              </a:spcBef>
              <a:spcAft>
                <a:spcPts val="0"/>
              </a:spcAft>
              <a:defRPr/>
            </a:pPr>
            <a:r>
              <a:rPr lang="en-US" b="1" dirty="0">
                <a:solidFill>
                  <a:schemeClr val="bg1"/>
                </a:solidFill>
              </a:rPr>
              <a:t>Misuse</a:t>
            </a:r>
          </a:p>
        </p:txBody>
      </p:sp>
      <p:sp>
        <p:nvSpPr>
          <p:cNvPr id="13" name="Rectangle 12"/>
          <p:cNvSpPr/>
          <p:nvPr/>
        </p:nvSpPr>
        <p:spPr>
          <a:xfrm>
            <a:off x="5766866" y="5452314"/>
            <a:ext cx="1868487" cy="76162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bg1"/>
                </a:solidFill>
              </a:rPr>
              <a:t>Maintenance</a:t>
            </a:r>
          </a:p>
        </p:txBody>
      </p:sp>
      <p:sp>
        <p:nvSpPr>
          <p:cNvPr id="14" name="Rectangle 13"/>
          <p:cNvSpPr/>
          <p:nvPr/>
        </p:nvSpPr>
        <p:spPr>
          <a:xfrm>
            <a:off x="6943001" y="6065895"/>
            <a:ext cx="1590639" cy="76162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bg1"/>
                </a:solidFill>
              </a:rPr>
              <a:t>Disposal</a:t>
            </a:r>
          </a:p>
        </p:txBody>
      </p:sp>
      <p:sp>
        <p:nvSpPr>
          <p:cNvPr id="20" name="Left Arrow 19"/>
          <p:cNvSpPr/>
          <p:nvPr/>
        </p:nvSpPr>
        <p:spPr>
          <a:xfrm rot="2494900">
            <a:off x="-180567" y="3804107"/>
            <a:ext cx="5575957" cy="1197399"/>
          </a:xfrm>
          <a:prstGeom prst="leftArrow">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bg1"/>
                </a:solidFill>
              </a:rPr>
              <a:t>Feedback, Technical Memory</a:t>
            </a:r>
          </a:p>
        </p:txBody>
      </p:sp>
      <p:sp>
        <p:nvSpPr>
          <p:cNvPr id="17" name="Oval Callout 16"/>
          <p:cNvSpPr/>
          <p:nvPr/>
        </p:nvSpPr>
        <p:spPr>
          <a:xfrm>
            <a:off x="5970551" y="1523454"/>
            <a:ext cx="2796742" cy="1828908"/>
          </a:xfrm>
          <a:prstGeom prst="wedgeEllipseCallout">
            <a:avLst>
              <a:gd name="adj1" fmla="val -83181"/>
              <a:gd name="adj2" fmla="val 1000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bg1"/>
                </a:solidFill>
              </a:rPr>
              <a:t>Many </a:t>
            </a:r>
            <a:r>
              <a:rPr lang="en-US" b="1" dirty="0" smtClean="0">
                <a:solidFill>
                  <a:schemeClr val="bg1"/>
                </a:solidFill>
              </a:rPr>
              <a:t>Stakeholders</a:t>
            </a:r>
            <a:endParaRPr lang="en-US" b="1" dirty="0">
              <a:solidFill>
                <a:schemeClr val="bg1"/>
              </a:solidFill>
            </a:endParaRPr>
          </a:p>
          <a:p>
            <a:pPr algn="ctr" fontAlgn="auto">
              <a:spcBef>
                <a:spcPts val="0"/>
              </a:spcBef>
              <a:spcAft>
                <a:spcPts val="0"/>
              </a:spcAft>
              <a:defRPr/>
            </a:pPr>
            <a:r>
              <a:rPr lang="en-US" sz="1200" b="1" dirty="0">
                <a:solidFill>
                  <a:schemeClr val="bg1"/>
                </a:solidFill>
              </a:rPr>
              <a:t>(including the shareholders)</a:t>
            </a:r>
          </a:p>
        </p:txBody>
      </p:sp>
      <p:sp>
        <p:nvSpPr>
          <p:cNvPr id="18" name="Oval Callout 17"/>
          <p:cNvSpPr/>
          <p:nvPr/>
        </p:nvSpPr>
        <p:spPr>
          <a:xfrm>
            <a:off x="152399" y="4784252"/>
            <a:ext cx="3264995" cy="1414447"/>
          </a:xfrm>
          <a:prstGeom prst="wedgeEllipseCallout">
            <a:avLst>
              <a:gd name="adj1" fmla="val -14653"/>
              <a:gd name="adj2" fmla="val -10266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bg1"/>
                </a:solidFill>
              </a:rPr>
              <a:t>Design Team</a:t>
            </a:r>
          </a:p>
        </p:txBody>
      </p:sp>
      <p:sp>
        <p:nvSpPr>
          <p:cNvPr id="19" name="Oval Callout 18"/>
          <p:cNvSpPr/>
          <p:nvPr/>
        </p:nvSpPr>
        <p:spPr>
          <a:xfrm>
            <a:off x="6322631" y="3352362"/>
            <a:ext cx="2831378" cy="1699601"/>
          </a:xfrm>
          <a:prstGeom prst="wedgeEllipseCallout">
            <a:avLst>
              <a:gd name="adj1" fmla="val -78371"/>
              <a:gd name="adj2" fmla="val -3985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a:solidFill>
                  <a:schemeClr val="bg1"/>
                </a:solidFill>
              </a:rPr>
              <a:t>Many </a:t>
            </a:r>
            <a:r>
              <a:rPr lang="en-US" b="1" dirty="0" smtClean="0">
                <a:solidFill>
                  <a:schemeClr val="bg1"/>
                </a:solidFill>
              </a:rPr>
              <a:t>Requirements</a:t>
            </a:r>
            <a:endParaRPr lang="en-US" sz="2000" b="1" dirty="0">
              <a:solidFill>
                <a:schemeClr val="bg1"/>
              </a:solidFill>
            </a:endParaRPr>
          </a:p>
        </p:txBody>
      </p:sp>
      <p:sp>
        <p:nvSpPr>
          <p:cNvPr id="22" name="Left Arrow 21"/>
          <p:cNvSpPr/>
          <p:nvPr/>
        </p:nvSpPr>
        <p:spPr>
          <a:xfrm>
            <a:off x="3276600" y="865449"/>
            <a:ext cx="3207440" cy="1067175"/>
          </a:xfrm>
          <a:prstGeom prst="leftArrow">
            <a:avLst/>
          </a:prstGeom>
          <a:solidFill>
            <a:srgbClr val="FFFF00"/>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b="1" dirty="0" smtClean="0">
                <a:solidFill>
                  <a:schemeClr val="bg1"/>
                </a:solidFill>
              </a:rPr>
              <a:t>Feedforward</a:t>
            </a:r>
            <a:endParaRPr lang="en-US" sz="1600" b="1" dirty="0">
              <a:solidFill>
                <a:schemeClr val="bg1"/>
              </a:solidFill>
            </a:endParaRPr>
          </a:p>
        </p:txBody>
      </p:sp>
    </p:spTree>
    <p:extLst>
      <p:ext uri="{BB962C8B-B14F-4D97-AF65-F5344CB8AC3E}">
        <p14:creationId xmlns:p14="http://schemas.microsoft.com/office/powerpoint/2010/main" val="12746610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752600" y="152400"/>
            <a:ext cx="5638800" cy="1143000"/>
          </a:xfrm>
        </p:spPr>
        <p:txBody>
          <a:bodyPr>
            <a:normAutofit/>
          </a:bodyPr>
          <a:lstStyle/>
          <a:p>
            <a:r>
              <a:rPr lang="en-US" b="1" dirty="0"/>
              <a:t>The Ergo Cop Problem</a:t>
            </a:r>
          </a:p>
        </p:txBody>
      </p:sp>
      <p:sp>
        <p:nvSpPr>
          <p:cNvPr id="2" name="Slide Number Placeholder 1"/>
          <p:cNvSpPr>
            <a:spLocks noGrp="1"/>
          </p:cNvSpPr>
          <p:nvPr>
            <p:ph type="sldNum" sz="quarter" idx="12"/>
          </p:nvPr>
        </p:nvSpPr>
        <p:spPr/>
        <p:txBody>
          <a:bodyPr/>
          <a:lstStyle/>
          <a:p>
            <a:fld id="{CCFAA4CE-CA3F-474F-87A0-D438EB94B7D0}" type="slidenum">
              <a:rPr lang="en-US" smtClean="0">
                <a:solidFill>
                  <a:schemeClr val="bg1"/>
                </a:solidFill>
              </a:rPr>
              <a:pPr/>
              <a:t>29</a:t>
            </a:fld>
            <a:endParaRPr lang="en-US">
              <a:solidFill>
                <a:schemeClr val="bg1"/>
              </a:solidFill>
            </a:endParaRPr>
          </a:p>
        </p:txBody>
      </p:sp>
      <p:sp>
        <p:nvSpPr>
          <p:cNvPr id="16387" name="Rectangle 3"/>
          <p:cNvSpPr>
            <a:spLocks noChangeArrowheads="1"/>
          </p:cNvSpPr>
          <p:nvPr/>
        </p:nvSpPr>
        <p:spPr bwMode="auto">
          <a:xfrm>
            <a:off x="2209800" y="1714500"/>
            <a:ext cx="1450975" cy="838200"/>
          </a:xfrm>
          <a:prstGeom prst="rect">
            <a:avLst/>
          </a:prstGeom>
          <a:solidFill>
            <a:schemeClr val="bg1"/>
          </a:solidFill>
          <a:ln w="9525">
            <a:solidFill>
              <a:schemeClr val="tx1"/>
            </a:solidFill>
            <a:miter lim="800000"/>
            <a:headEnd/>
            <a:tailEnd/>
          </a:ln>
          <a:effectLst/>
        </p:spPr>
        <p:txBody>
          <a:bodyPr wrap="none" anchor="ctr"/>
          <a:lstStyle/>
          <a:p>
            <a:pPr algn="ctr"/>
            <a:r>
              <a:rPr lang="en-US" sz="1600"/>
              <a:t>Design</a:t>
            </a:r>
          </a:p>
          <a:p>
            <a:pPr algn="ctr"/>
            <a:r>
              <a:rPr lang="en-US" sz="1600"/>
              <a:t>Specifications</a:t>
            </a:r>
          </a:p>
        </p:txBody>
      </p:sp>
      <p:sp>
        <p:nvSpPr>
          <p:cNvPr id="16390" name="Rectangle 6"/>
          <p:cNvSpPr>
            <a:spLocks noChangeArrowheads="1"/>
          </p:cNvSpPr>
          <p:nvPr/>
        </p:nvSpPr>
        <p:spPr bwMode="auto">
          <a:xfrm>
            <a:off x="5715000" y="1524000"/>
            <a:ext cx="1450975" cy="1219200"/>
          </a:xfrm>
          <a:prstGeom prst="rect">
            <a:avLst/>
          </a:prstGeom>
          <a:solidFill>
            <a:schemeClr val="bg1"/>
          </a:solidFill>
          <a:ln w="9525">
            <a:solidFill>
              <a:schemeClr val="tx1"/>
            </a:solidFill>
            <a:miter lim="800000"/>
            <a:headEnd/>
            <a:tailEnd/>
          </a:ln>
          <a:effectLst/>
        </p:spPr>
        <p:txBody>
          <a:bodyPr wrap="none" anchor="ctr"/>
          <a:lstStyle/>
          <a:p>
            <a:pPr algn="ctr"/>
            <a:r>
              <a:rPr lang="en-US" sz="1400" b="1" dirty="0"/>
              <a:t>Ergonomics</a:t>
            </a:r>
          </a:p>
          <a:p>
            <a:pPr algn="ctr"/>
            <a:r>
              <a:rPr lang="en-US" sz="1400" b="1" dirty="0"/>
              <a:t>Evaluation</a:t>
            </a:r>
          </a:p>
          <a:p>
            <a:pPr algn="ctr"/>
            <a:r>
              <a:rPr lang="en-US" sz="1600" b="1" dirty="0"/>
              <a:t>The </a:t>
            </a:r>
            <a:r>
              <a:rPr lang="en-US" sz="1600" b="1" dirty="0" err="1"/>
              <a:t>Ergocop</a:t>
            </a:r>
            <a:endParaRPr lang="en-US" sz="1600" b="1" dirty="0"/>
          </a:p>
        </p:txBody>
      </p:sp>
      <p:sp>
        <p:nvSpPr>
          <p:cNvPr id="16395" name="Rectangle 11"/>
          <p:cNvSpPr>
            <a:spLocks noChangeArrowheads="1"/>
          </p:cNvSpPr>
          <p:nvPr/>
        </p:nvSpPr>
        <p:spPr bwMode="auto">
          <a:xfrm>
            <a:off x="3962400" y="1714500"/>
            <a:ext cx="1450975" cy="838200"/>
          </a:xfrm>
          <a:prstGeom prst="rect">
            <a:avLst/>
          </a:prstGeom>
          <a:solidFill>
            <a:schemeClr val="bg1"/>
          </a:solidFill>
          <a:ln w="9525">
            <a:solidFill>
              <a:schemeClr val="tx1"/>
            </a:solidFill>
            <a:miter lim="800000"/>
            <a:headEnd/>
            <a:tailEnd/>
          </a:ln>
          <a:effectLst/>
        </p:spPr>
        <p:txBody>
          <a:bodyPr wrap="none" anchor="ctr"/>
          <a:lstStyle/>
          <a:p>
            <a:pPr algn="ctr"/>
            <a:r>
              <a:rPr lang="en-US" sz="2000" b="1" dirty="0"/>
              <a:t>Design</a:t>
            </a:r>
            <a:endParaRPr lang="en-US" sz="1600" b="1" dirty="0"/>
          </a:p>
        </p:txBody>
      </p:sp>
      <p:sp>
        <p:nvSpPr>
          <p:cNvPr id="16397" name="Rectangle 13"/>
          <p:cNvSpPr>
            <a:spLocks noChangeArrowheads="1"/>
          </p:cNvSpPr>
          <p:nvPr/>
        </p:nvSpPr>
        <p:spPr bwMode="auto">
          <a:xfrm>
            <a:off x="7467600" y="1714500"/>
            <a:ext cx="1524000" cy="838200"/>
          </a:xfrm>
          <a:prstGeom prst="rect">
            <a:avLst/>
          </a:prstGeom>
          <a:solidFill>
            <a:schemeClr val="bg1"/>
          </a:solidFill>
          <a:ln w="9525">
            <a:solidFill>
              <a:schemeClr val="tx1"/>
            </a:solidFill>
            <a:miter lim="800000"/>
            <a:headEnd/>
            <a:tailEnd/>
          </a:ln>
          <a:effectLst/>
        </p:spPr>
        <p:txBody>
          <a:bodyPr wrap="none" anchor="ctr"/>
          <a:lstStyle/>
          <a:p>
            <a:pPr algn="ctr"/>
            <a:r>
              <a:rPr lang="en-US" sz="1600" dirty="0"/>
              <a:t>Performance</a:t>
            </a:r>
          </a:p>
          <a:p>
            <a:pPr algn="ctr"/>
            <a:r>
              <a:rPr lang="en-US" sz="1600" dirty="0"/>
              <a:t>Review</a:t>
            </a:r>
          </a:p>
          <a:p>
            <a:pPr algn="ctr"/>
            <a:r>
              <a:rPr lang="en-US" sz="900" b="1" dirty="0"/>
              <a:t>(</a:t>
            </a:r>
            <a:r>
              <a:rPr lang="en-US" sz="900" b="1" dirty="0" smtClean="0"/>
              <a:t>waivers by management)</a:t>
            </a:r>
            <a:endParaRPr lang="en-US" sz="900" b="1" dirty="0"/>
          </a:p>
        </p:txBody>
      </p:sp>
      <p:sp>
        <p:nvSpPr>
          <p:cNvPr id="16398" name="Rectangle 14"/>
          <p:cNvSpPr>
            <a:spLocks noChangeArrowheads="1"/>
          </p:cNvSpPr>
          <p:nvPr/>
        </p:nvSpPr>
        <p:spPr bwMode="auto">
          <a:xfrm>
            <a:off x="457200" y="1714500"/>
            <a:ext cx="1450975" cy="838200"/>
          </a:xfrm>
          <a:prstGeom prst="rect">
            <a:avLst/>
          </a:prstGeom>
          <a:solidFill>
            <a:schemeClr val="bg1"/>
          </a:solidFill>
          <a:ln w="9525">
            <a:solidFill>
              <a:schemeClr val="tx1"/>
            </a:solidFill>
            <a:miter lim="800000"/>
            <a:headEnd/>
            <a:tailEnd/>
          </a:ln>
          <a:effectLst/>
        </p:spPr>
        <p:txBody>
          <a:bodyPr wrap="none" anchor="ctr"/>
          <a:lstStyle/>
          <a:p>
            <a:pPr algn="ctr"/>
            <a:r>
              <a:rPr lang="en-US" sz="1600" dirty="0"/>
              <a:t>Performance</a:t>
            </a:r>
          </a:p>
          <a:p>
            <a:pPr algn="ctr"/>
            <a:r>
              <a:rPr lang="en-US" sz="1600" dirty="0"/>
              <a:t>Requirements</a:t>
            </a:r>
          </a:p>
        </p:txBody>
      </p:sp>
      <p:sp>
        <p:nvSpPr>
          <p:cNvPr id="16399" name="Rectangle 15"/>
          <p:cNvSpPr>
            <a:spLocks noChangeArrowheads="1"/>
          </p:cNvSpPr>
          <p:nvPr/>
        </p:nvSpPr>
        <p:spPr bwMode="auto">
          <a:xfrm>
            <a:off x="5943600" y="3886200"/>
            <a:ext cx="1450975" cy="838200"/>
          </a:xfrm>
          <a:prstGeom prst="rect">
            <a:avLst/>
          </a:prstGeom>
          <a:solidFill>
            <a:srgbClr val="FFFF00"/>
          </a:solidFill>
          <a:ln w="9525">
            <a:solidFill>
              <a:schemeClr val="tx1"/>
            </a:solidFill>
            <a:miter lim="800000"/>
            <a:headEnd/>
            <a:tailEnd/>
          </a:ln>
          <a:effectLst/>
        </p:spPr>
        <p:txBody>
          <a:bodyPr wrap="none" anchor="ctr"/>
          <a:lstStyle/>
          <a:p>
            <a:pPr algn="ctr"/>
            <a:r>
              <a:rPr lang="en-US" sz="1600">
                <a:solidFill>
                  <a:schemeClr val="bg1"/>
                </a:solidFill>
              </a:rPr>
              <a:t>Performance</a:t>
            </a:r>
          </a:p>
          <a:p>
            <a:pPr algn="ctr"/>
            <a:r>
              <a:rPr lang="en-US" sz="1600">
                <a:solidFill>
                  <a:schemeClr val="bg1"/>
                </a:solidFill>
              </a:rPr>
              <a:t>Review</a:t>
            </a:r>
          </a:p>
        </p:txBody>
      </p:sp>
      <p:sp>
        <p:nvSpPr>
          <p:cNvPr id="16400" name="Rectangle 16"/>
          <p:cNvSpPr>
            <a:spLocks noChangeArrowheads="1"/>
          </p:cNvSpPr>
          <p:nvPr/>
        </p:nvSpPr>
        <p:spPr bwMode="auto">
          <a:xfrm>
            <a:off x="2286000" y="3733800"/>
            <a:ext cx="1450975" cy="1143000"/>
          </a:xfrm>
          <a:prstGeom prst="rect">
            <a:avLst/>
          </a:prstGeom>
          <a:solidFill>
            <a:srgbClr val="FFFF00"/>
          </a:solidFill>
          <a:ln w="9525">
            <a:solidFill>
              <a:schemeClr val="tx1"/>
            </a:solidFill>
            <a:miter lim="800000"/>
            <a:headEnd/>
            <a:tailEnd/>
          </a:ln>
          <a:effectLst/>
        </p:spPr>
        <p:txBody>
          <a:bodyPr wrap="none" anchor="ctr"/>
          <a:lstStyle/>
          <a:p>
            <a:pPr algn="ctr"/>
            <a:r>
              <a:rPr lang="en-US" b="1">
                <a:solidFill>
                  <a:schemeClr val="bg1"/>
                </a:solidFill>
              </a:rPr>
              <a:t>Precise</a:t>
            </a:r>
          </a:p>
          <a:p>
            <a:pPr algn="ctr"/>
            <a:r>
              <a:rPr lang="en-US" sz="1600">
                <a:solidFill>
                  <a:schemeClr val="bg1"/>
                </a:solidFill>
              </a:rPr>
              <a:t>Design</a:t>
            </a:r>
          </a:p>
          <a:p>
            <a:pPr algn="ctr"/>
            <a:r>
              <a:rPr lang="en-US" sz="1600">
                <a:solidFill>
                  <a:schemeClr val="bg1"/>
                </a:solidFill>
              </a:rPr>
              <a:t>Specifications</a:t>
            </a:r>
          </a:p>
        </p:txBody>
      </p:sp>
      <p:sp>
        <p:nvSpPr>
          <p:cNvPr id="16401" name="Rectangle 17"/>
          <p:cNvSpPr>
            <a:spLocks noChangeArrowheads="1"/>
          </p:cNvSpPr>
          <p:nvPr/>
        </p:nvSpPr>
        <p:spPr bwMode="auto">
          <a:xfrm>
            <a:off x="4038600" y="5334000"/>
            <a:ext cx="1450975" cy="838200"/>
          </a:xfrm>
          <a:prstGeom prst="rect">
            <a:avLst/>
          </a:prstGeom>
          <a:solidFill>
            <a:srgbClr val="FFFF00"/>
          </a:solidFill>
          <a:ln w="9525">
            <a:solidFill>
              <a:schemeClr val="tx1"/>
            </a:solidFill>
            <a:miter lim="800000"/>
            <a:headEnd/>
            <a:tailEnd/>
          </a:ln>
          <a:effectLst/>
        </p:spPr>
        <p:txBody>
          <a:bodyPr wrap="none" anchor="ctr"/>
          <a:lstStyle/>
          <a:p>
            <a:pPr algn="ctr"/>
            <a:r>
              <a:rPr lang="en-US" sz="1600" b="1" dirty="0">
                <a:solidFill>
                  <a:schemeClr val="bg1"/>
                </a:solidFill>
              </a:rPr>
              <a:t>Ergonomics</a:t>
            </a:r>
          </a:p>
          <a:p>
            <a:pPr algn="ctr"/>
            <a:r>
              <a:rPr lang="en-US" sz="1600" b="1" dirty="0">
                <a:solidFill>
                  <a:schemeClr val="bg1"/>
                </a:solidFill>
              </a:rPr>
              <a:t>Support</a:t>
            </a:r>
          </a:p>
        </p:txBody>
      </p:sp>
      <p:sp>
        <p:nvSpPr>
          <p:cNvPr id="16402" name="Rectangle 18"/>
          <p:cNvSpPr>
            <a:spLocks noChangeArrowheads="1"/>
          </p:cNvSpPr>
          <p:nvPr/>
        </p:nvSpPr>
        <p:spPr bwMode="auto">
          <a:xfrm>
            <a:off x="4038600" y="3733800"/>
            <a:ext cx="1450975" cy="1143000"/>
          </a:xfrm>
          <a:prstGeom prst="rect">
            <a:avLst/>
          </a:prstGeom>
          <a:solidFill>
            <a:srgbClr val="FFFF00"/>
          </a:solidFill>
          <a:ln w="9525">
            <a:solidFill>
              <a:schemeClr val="tx1"/>
            </a:solidFill>
            <a:miter lim="800000"/>
            <a:headEnd/>
            <a:tailEnd/>
          </a:ln>
          <a:effectLst/>
        </p:spPr>
        <p:txBody>
          <a:bodyPr wrap="none" anchor="ctr"/>
          <a:lstStyle/>
          <a:p>
            <a:pPr algn="ctr"/>
            <a:r>
              <a:rPr lang="en-US" sz="2400" b="1">
                <a:solidFill>
                  <a:schemeClr val="bg1"/>
                </a:solidFill>
              </a:rPr>
              <a:t>Design</a:t>
            </a:r>
          </a:p>
        </p:txBody>
      </p:sp>
      <p:sp>
        <p:nvSpPr>
          <p:cNvPr id="16403" name="Rectangle 19"/>
          <p:cNvSpPr>
            <a:spLocks noChangeArrowheads="1"/>
          </p:cNvSpPr>
          <p:nvPr/>
        </p:nvSpPr>
        <p:spPr bwMode="auto">
          <a:xfrm>
            <a:off x="533400" y="3733800"/>
            <a:ext cx="1450975" cy="1143000"/>
          </a:xfrm>
          <a:prstGeom prst="rect">
            <a:avLst/>
          </a:prstGeom>
          <a:solidFill>
            <a:srgbClr val="FFFF00"/>
          </a:solidFill>
          <a:ln w="9525">
            <a:solidFill>
              <a:schemeClr val="tx1"/>
            </a:solidFill>
            <a:miter lim="800000"/>
            <a:headEnd/>
            <a:tailEnd/>
          </a:ln>
          <a:effectLst/>
        </p:spPr>
        <p:txBody>
          <a:bodyPr wrap="none" anchor="ctr"/>
          <a:lstStyle/>
          <a:p>
            <a:pPr algn="ctr"/>
            <a:r>
              <a:rPr lang="en-US" b="1" dirty="0">
                <a:solidFill>
                  <a:schemeClr val="bg1"/>
                </a:solidFill>
              </a:rPr>
              <a:t>Clear</a:t>
            </a:r>
          </a:p>
          <a:p>
            <a:pPr algn="ctr"/>
            <a:r>
              <a:rPr lang="en-US" sz="1600" dirty="0">
                <a:solidFill>
                  <a:schemeClr val="bg1"/>
                </a:solidFill>
              </a:rPr>
              <a:t>Performance</a:t>
            </a:r>
          </a:p>
          <a:p>
            <a:pPr algn="ctr"/>
            <a:r>
              <a:rPr lang="en-US" sz="1600" dirty="0">
                <a:solidFill>
                  <a:schemeClr val="bg1"/>
                </a:solidFill>
              </a:rPr>
              <a:t>Requirements</a:t>
            </a:r>
          </a:p>
        </p:txBody>
      </p:sp>
      <p:sp>
        <p:nvSpPr>
          <p:cNvPr id="16404" name="Line 20"/>
          <p:cNvSpPr>
            <a:spLocks noChangeShapeType="1"/>
          </p:cNvSpPr>
          <p:nvPr/>
        </p:nvSpPr>
        <p:spPr bwMode="auto">
          <a:xfrm>
            <a:off x="685800" y="3200400"/>
            <a:ext cx="6705600" cy="0"/>
          </a:xfrm>
          <a:prstGeom prst="line">
            <a:avLst/>
          </a:prstGeom>
          <a:noFill/>
          <a:ln w="76200">
            <a:solidFill>
              <a:schemeClr val="tx1"/>
            </a:solidFill>
            <a:prstDash val="dash"/>
            <a:round/>
            <a:headEnd/>
            <a:tailEnd type="triangle" w="med" len="med"/>
          </a:ln>
          <a:effectLst/>
        </p:spPr>
        <p:txBody>
          <a:bodyPr/>
          <a:lstStyle/>
          <a:p>
            <a:pPr algn="ctr"/>
            <a:endParaRPr lang="en-US">
              <a:solidFill>
                <a:schemeClr val="bg1"/>
              </a:solidFill>
            </a:endParaRPr>
          </a:p>
        </p:txBody>
      </p:sp>
      <p:sp>
        <p:nvSpPr>
          <p:cNvPr id="16405" name="AutoShape 21"/>
          <p:cNvSpPr>
            <a:spLocks noChangeArrowheads="1"/>
          </p:cNvSpPr>
          <p:nvPr/>
        </p:nvSpPr>
        <p:spPr bwMode="auto">
          <a:xfrm>
            <a:off x="7421880" y="4495800"/>
            <a:ext cx="1674813" cy="1219200"/>
          </a:xfrm>
          <a:prstGeom prst="wedgeEllipseCallout">
            <a:avLst>
              <a:gd name="adj1" fmla="val -51414"/>
              <a:gd name="adj2" fmla="val -145505"/>
            </a:avLst>
          </a:prstGeom>
          <a:solidFill>
            <a:schemeClr val="accent1"/>
          </a:solidFill>
          <a:ln w="9525">
            <a:solidFill>
              <a:schemeClr val="tx1"/>
            </a:solidFill>
            <a:miter lim="800000"/>
            <a:headEnd/>
            <a:tailEnd/>
          </a:ln>
          <a:effectLst/>
        </p:spPr>
        <p:txBody>
          <a:bodyPr/>
          <a:lstStyle/>
          <a:p>
            <a:pPr algn="ctr"/>
            <a:r>
              <a:rPr lang="en-US" sz="2000" b="1" dirty="0">
                <a:solidFill>
                  <a:schemeClr val="bg1"/>
                </a:solidFill>
              </a:rPr>
              <a:t>Time to</a:t>
            </a:r>
          </a:p>
          <a:p>
            <a:pPr algn="ctr"/>
            <a:r>
              <a:rPr lang="en-US" sz="2000" b="1" dirty="0">
                <a:solidFill>
                  <a:schemeClr val="bg1"/>
                </a:solidFill>
              </a:rPr>
              <a:t>Market</a:t>
            </a:r>
          </a:p>
        </p:txBody>
      </p:sp>
      <p:cxnSp>
        <p:nvCxnSpPr>
          <p:cNvPr id="16407" name="AutoShape 23"/>
          <p:cNvCxnSpPr>
            <a:cxnSpLocks noChangeShapeType="1"/>
            <a:stCxn id="16398" idx="3"/>
            <a:endCxn id="16387" idx="1"/>
          </p:cNvCxnSpPr>
          <p:nvPr/>
        </p:nvCxnSpPr>
        <p:spPr bwMode="auto">
          <a:xfrm>
            <a:off x="1908175" y="2133600"/>
            <a:ext cx="301625" cy="1588"/>
          </a:xfrm>
          <a:prstGeom prst="straightConnector1">
            <a:avLst/>
          </a:prstGeom>
          <a:noFill/>
          <a:ln w="38100">
            <a:solidFill>
              <a:srgbClr val="CC0000"/>
            </a:solidFill>
            <a:round/>
            <a:headEnd/>
            <a:tailEnd type="triangle" w="med" len="med"/>
          </a:ln>
          <a:effectLst/>
        </p:spPr>
      </p:cxnSp>
      <p:cxnSp>
        <p:nvCxnSpPr>
          <p:cNvPr id="16416" name="AutoShape 32"/>
          <p:cNvCxnSpPr>
            <a:cxnSpLocks noChangeShapeType="1"/>
            <a:stCxn id="16401" idx="0"/>
            <a:endCxn id="16402" idx="2"/>
          </p:cNvCxnSpPr>
          <p:nvPr/>
        </p:nvCxnSpPr>
        <p:spPr bwMode="auto">
          <a:xfrm flipV="1">
            <a:off x="4764088" y="4876800"/>
            <a:ext cx="0" cy="457200"/>
          </a:xfrm>
          <a:prstGeom prst="straightConnector1">
            <a:avLst/>
          </a:prstGeom>
          <a:noFill/>
          <a:ln w="38100">
            <a:solidFill>
              <a:srgbClr val="008000"/>
            </a:solidFill>
            <a:round/>
            <a:headEnd type="triangle" w="med" len="med"/>
            <a:tailEnd type="triangle" w="med" len="med"/>
          </a:ln>
          <a:effectLst/>
        </p:spPr>
      </p:cxnSp>
      <p:cxnSp>
        <p:nvCxnSpPr>
          <p:cNvPr id="16417" name="AutoShape 33"/>
          <p:cNvCxnSpPr>
            <a:cxnSpLocks noChangeShapeType="1"/>
            <a:stCxn id="16387" idx="3"/>
            <a:endCxn id="16395" idx="1"/>
          </p:cNvCxnSpPr>
          <p:nvPr/>
        </p:nvCxnSpPr>
        <p:spPr bwMode="auto">
          <a:xfrm>
            <a:off x="3660775" y="2133600"/>
            <a:ext cx="301625" cy="1588"/>
          </a:xfrm>
          <a:prstGeom prst="straightConnector1">
            <a:avLst/>
          </a:prstGeom>
          <a:noFill/>
          <a:ln w="38100">
            <a:solidFill>
              <a:srgbClr val="CC0000"/>
            </a:solidFill>
            <a:round/>
            <a:headEnd/>
            <a:tailEnd type="triangle" w="med" len="med"/>
          </a:ln>
          <a:effectLst/>
        </p:spPr>
      </p:cxnSp>
      <p:cxnSp>
        <p:nvCxnSpPr>
          <p:cNvPr id="16418" name="AutoShape 34"/>
          <p:cNvCxnSpPr>
            <a:cxnSpLocks noChangeShapeType="1"/>
            <a:stCxn id="16395" idx="3"/>
            <a:endCxn id="16390" idx="1"/>
          </p:cNvCxnSpPr>
          <p:nvPr/>
        </p:nvCxnSpPr>
        <p:spPr bwMode="auto">
          <a:xfrm>
            <a:off x="5413375" y="2133600"/>
            <a:ext cx="301625" cy="1588"/>
          </a:xfrm>
          <a:prstGeom prst="straightConnector1">
            <a:avLst/>
          </a:prstGeom>
          <a:noFill/>
          <a:ln w="38100">
            <a:solidFill>
              <a:srgbClr val="CC0000"/>
            </a:solidFill>
            <a:round/>
            <a:headEnd/>
            <a:tailEnd type="triangle" w="med" len="med"/>
          </a:ln>
          <a:effectLst/>
        </p:spPr>
      </p:cxnSp>
      <p:cxnSp>
        <p:nvCxnSpPr>
          <p:cNvPr id="16419" name="AutoShape 35"/>
          <p:cNvCxnSpPr>
            <a:cxnSpLocks noChangeShapeType="1"/>
            <a:stCxn id="16390" idx="3"/>
            <a:endCxn id="16397" idx="1"/>
          </p:cNvCxnSpPr>
          <p:nvPr/>
        </p:nvCxnSpPr>
        <p:spPr bwMode="auto">
          <a:xfrm>
            <a:off x="7165975" y="2133600"/>
            <a:ext cx="301625" cy="1588"/>
          </a:xfrm>
          <a:prstGeom prst="straightConnector1">
            <a:avLst/>
          </a:prstGeom>
          <a:noFill/>
          <a:ln w="38100">
            <a:solidFill>
              <a:srgbClr val="CC0000"/>
            </a:solidFill>
            <a:round/>
            <a:headEnd/>
            <a:tailEnd type="triangle" w="med" len="med"/>
          </a:ln>
          <a:effectLst/>
        </p:spPr>
      </p:cxnSp>
      <p:cxnSp>
        <p:nvCxnSpPr>
          <p:cNvPr id="16420" name="AutoShape 36"/>
          <p:cNvCxnSpPr>
            <a:cxnSpLocks noChangeShapeType="1"/>
            <a:stCxn id="16402" idx="3"/>
            <a:endCxn id="16399" idx="1"/>
          </p:cNvCxnSpPr>
          <p:nvPr/>
        </p:nvCxnSpPr>
        <p:spPr bwMode="auto">
          <a:xfrm>
            <a:off x="5489575" y="4305300"/>
            <a:ext cx="454025" cy="0"/>
          </a:xfrm>
          <a:prstGeom prst="straightConnector1">
            <a:avLst/>
          </a:prstGeom>
          <a:noFill/>
          <a:ln w="38100">
            <a:solidFill>
              <a:srgbClr val="008000"/>
            </a:solidFill>
            <a:round/>
            <a:headEnd/>
            <a:tailEnd type="triangle" w="med" len="med"/>
          </a:ln>
          <a:effectLst/>
        </p:spPr>
      </p:cxnSp>
      <p:cxnSp>
        <p:nvCxnSpPr>
          <p:cNvPr id="16421" name="AutoShape 37"/>
          <p:cNvCxnSpPr>
            <a:cxnSpLocks noChangeShapeType="1"/>
            <a:stCxn id="16400" idx="3"/>
            <a:endCxn id="16402" idx="1"/>
          </p:cNvCxnSpPr>
          <p:nvPr/>
        </p:nvCxnSpPr>
        <p:spPr bwMode="auto">
          <a:xfrm>
            <a:off x="3736975" y="4305300"/>
            <a:ext cx="301625" cy="0"/>
          </a:xfrm>
          <a:prstGeom prst="straightConnector1">
            <a:avLst/>
          </a:prstGeom>
          <a:noFill/>
          <a:ln w="38100">
            <a:solidFill>
              <a:srgbClr val="008000"/>
            </a:solidFill>
            <a:round/>
            <a:headEnd/>
            <a:tailEnd type="triangle" w="med" len="med"/>
          </a:ln>
          <a:effectLst/>
        </p:spPr>
      </p:cxnSp>
      <p:cxnSp>
        <p:nvCxnSpPr>
          <p:cNvPr id="16422" name="AutoShape 38"/>
          <p:cNvCxnSpPr>
            <a:cxnSpLocks noChangeShapeType="1"/>
            <a:stCxn id="16403" idx="3"/>
            <a:endCxn id="16400" idx="1"/>
          </p:cNvCxnSpPr>
          <p:nvPr/>
        </p:nvCxnSpPr>
        <p:spPr bwMode="auto">
          <a:xfrm>
            <a:off x="1984375" y="4305300"/>
            <a:ext cx="301625" cy="0"/>
          </a:xfrm>
          <a:prstGeom prst="straightConnector1">
            <a:avLst/>
          </a:prstGeom>
          <a:noFill/>
          <a:ln w="38100">
            <a:solidFill>
              <a:srgbClr val="008000"/>
            </a:solidFill>
            <a:round/>
            <a:headEnd/>
            <a:tailEnd type="triangle" w="med" len="med"/>
          </a:ln>
          <a:effectLst/>
        </p:spPr>
      </p:cxnSp>
      <p:cxnSp>
        <p:nvCxnSpPr>
          <p:cNvPr id="16423" name="AutoShape 39"/>
          <p:cNvCxnSpPr>
            <a:cxnSpLocks noChangeShapeType="1"/>
            <a:stCxn id="16390" idx="2"/>
            <a:endCxn id="16395" idx="2"/>
          </p:cNvCxnSpPr>
          <p:nvPr/>
        </p:nvCxnSpPr>
        <p:spPr bwMode="auto">
          <a:xfrm rot="5400000" flipH="1">
            <a:off x="5468938" y="1771650"/>
            <a:ext cx="190500" cy="1752600"/>
          </a:xfrm>
          <a:prstGeom prst="bentConnector3">
            <a:avLst>
              <a:gd name="adj1" fmla="val -120000"/>
            </a:avLst>
          </a:prstGeom>
          <a:noFill/>
          <a:ln w="38100">
            <a:solidFill>
              <a:srgbClr val="CC0000"/>
            </a:solidFill>
            <a:prstDash val="dash"/>
            <a:miter lim="800000"/>
            <a:headEnd/>
            <a:tailEnd type="triangle" w="med" len="med"/>
          </a:ln>
          <a:effectLst/>
        </p:spPr>
      </p:cxnSp>
      <p:cxnSp>
        <p:nvCxnSpPr>
          <p:cNvPr id="16424" name="AutoShape 40"/>
          <p:cNvCxnSpPr>
            <a:cxnSpLocks noChangeShapeType="1"/>
            <a:stCxn id="16403" idx="0"/>
            <a:endCxn id="16399" idx="0"/>
          </p:cNvCxnSpPr>
          <p:nvPr/>
        </p:nvCxnSpPr>
        <p:spPr bwMode="auto">
          <a:xfrm rot="5400000" flipV="1">
            <a:off x="3887788" y="1104900"/>
            <a:ext cx="152400" cy="5410200"/>
          </a:xfrm>
          <a:prstGeom prst="bentConnector3">
            <a:avLst>
              <a:gd name="adj1" fmla="val -150000"/>
            </a:avLst>
          </a:prstGeom>
          <a:noFill/>
          <a:ln w="9525">
            <a:solidFill>
              <a:schemeClr val="tx1"/>
            </a:solidFill>
            <a:miter lim="800000"/>
            <a:headEnd/>
            <a:tailEnd type="triangle" w="med" len="med"/>
          </a:ln>
          <a:effectLst/>
        </p:spPr>
      </p:cxnSp>
      <p:cxnSp>
        <p:nvCxnSpPr>
          <p:cNvPr id="16425" name="AutoShape 41"/>
          <p:cNvCxnSpPr>
            <a:cxnSpLocks noChangeShapeType="1"/>
            <a:stCxn id="16398" idx="0"/>
            <a:endCxn id="16397" idx="0"/>
          </p:cNvCxnSpPr>
          <p:nvPr/>
        </p:nvCxnSpPr>
        <p:spPr bwMode="auto">
          <a:xfrm rot="5400000" flipH="1" flipV="1">
            <a:off x="4706144" y="-1808956"/>
            <a:ext cx="1588" cy="7046912"/>
          </a:xfrm>
          <a:prstGeom prst="bentConnector3">
            <a:avLst>
              <a:gd name="adj1" fmla="val 14395466"/>
            </a:avLst>
          </a:prstGeom>
          <a:noFill/>
          <a:ln w="9525">
            <a:solidFill>
              <a:schemeClr val="tx1"/>
            </a:solidFill>
            <a:miter lim="800000"/>
            <a:headEnd/>
            <a:tailEnd type="triangle" w="med" len="med"/>
          </a:ln>
          <a:effectLst/>
        </p:spPr>
      </p:cxnSp>
      <p:cxnSp>
        <p:nvCxnSpPr>
          <p:cNvPr id="16426" name="AutoShape 42"/>
          <p:cNvCxnSpPr>
            <a:cxnSpLocks noChangeShapeType="1"/>
            <a:stCxn id="16397" idx="2"/>
            <a:endCxn id="16395" idx="2"/>
          </p:cNvCxnSpPr>
          <p:nvPr/>
        </p:nvCxnSpPr>
        <p:spPr bwMode="auto">
          <a:xfrm rot="5400000">
            <a:off x="6458744" y="781844"/>
            <a:ext cx="1588" cy="3541712"/>
          </a:xfrm>
          <a:prstGeom prst="bentConnector3">
            <a:avLst>
              <a:gd name="adj1" fmla="val 14395466"/>
            </a:avLst>
          </a:prstGeom>
          <a:noFill/>
          <a:ln w="38100">
            <a:solidFill>
              <a:srgbClr val="CC0000"/>
            </a:solidFill>
            <a:prstDash val="dash"/>
            <a:miter lim="800000"/>
            <a:headEnd/>
            <a:tailEnd type="triangle" w="med" len="med"/>
          </a:ln>
          <a:effectLst/>
        </p:spPr>
      </p:cxnSp>
      <p:cxnSp>
        <p:nvCxnSpPr>
          <p:cNvPr id="16427" name="AutoShape 43"/>
          <p:cNvCxnSpPr>
            <a:cxnSpLocks noChangeShapeType="1"/>
            <a:stCxn id="16401" idx="1"/>
            <a:endCxn id="16400" idx="2"/>
          </p:cNvCxnSpPr>
          <p:nvPr/>
        </p:nvCxnSpPr>
        <p:spPr bwMode="auto">
          <a:xfrm rot="10800000">
            <a:off x="3011488" y="4876800"/>
            <a:ext cx="1027112" cy="876300"/>
          </a:xfrm>
          <a:prstGeom prst="bentConnector2">
            <a:avLst/>
          </a:prstGeom>
          <a:noFill/>
          <a:ln w="38100">
            <a:solidFill>
              <a:srgbClr val="008000"/>
            </a:solidFill>
            <a:miter lim="800000"/>
            <a:headEnd/>
            <a:tailEnd type="triangle" w="med" len="med"/>
          </a:ln>
          <a:effectLst/>
        </p:spPr>
      </p:cxnSp>
      <p:cxnSp>
        <p:nvCxnSpPr>
          <p:cNvPr id="33" name="AutoShape 43"/>
          <p:cNvCxnSpPr>
            <a:cxnSpLocks noChangeShapeType="1"/>
            <a:stCxn id="16401" idx="1"/>
            <a:endCxn id="16403" idx="2"/>
          </p:cNvCxnSpPr>
          <p:nvPr/>
        </p:nvCxnSpPr>
        <p:spPr bwMode="auto">
          <a:xfrm rot="10800000">
            <a:off x="1258888" y="4876800"/>
            <a:ext cx="2779712" cy="876300"/>
          </a:xfrm>
          <a:prstGeom prst="bentConnector2">
            <a:avLst/>
          </a:prstGeom>
          <a:noFill/>
          <a:ln w="38100">
            <a:solidFill>
              <a:srgbClr val="008000"/>
            </a:solidFill>
            <a:miter lim="800000"/>
            <a:headEnd/>
            <a:tailEnd type="triangle" w="med" len="med"/>
          </a:ln>
          <a:effectLst/>
        </p:spPr>
      </p:cxnSp>
      <p:sp>
        <p:nvSpPr>
          <p:cNvPr id="35" name="Line 20"/>
          <p:cNvSpPr>
            <a:spLocks noChangeShapeType="1"/>
          </p:cNvSpPr>
          <p:nvPr/>
        </p:nvSpPr>
        <p:spPr bwMode="auto">
          <a:xfrm>
            <a:off x="7391400" y="3200400"/>
            <a:ext cx="1524000" cy="0"/>
          </a:xfrm>
          <a:prstGeom prst="line">
            <a:avLst/>
          </a:prstGeom>
          <a:noFill/>
          <a:ln w="76200">
            <a:solidFill>
              <a:schemeClr val="tx1"/>
            </a:solidFill>
            <a:prstDash val="dash"/>
            <a:round/>
            <a:headEnd/>
            <a:tailEnd type="triangle" w="med" len="med"/>
          </a:ln>
          <a:effectLst/>
        </p:spPr>
        <p:txBody>
          <a:bodyPr/>
          <a:lstStyle/>
          <a:p>
            <a:pPr algn="ctr"/>
            <a:endParaRPr lang="en-US">
              <a:solidFill>
                <a:schemeClr val="bg1"/>
              </a:solidFill>
            </a:endParaRPr>
          </a:p>
        </p:txBody>
      </p:sp>
      <p:sp>
        <p:nvSpPr>
          <p:cNvPr id="36" name="AutoShape 21"/>
          <p:cNvSpPr>
            <a:spLocks noChangeArrowheads="1"/>
          </p:cNvSpPr>
          <p:nvPr/>
        </p:nvSpPr>
        <p:spPr bwMode="auto">
          <a:xfrm>
            <a:off x="7239000" y="152400"/>
            <a:ext cx="1676400" cy="990600"/>
          </a:xfrm>
          <a:prstGeom prst="wedgeEllipseCallout">
            <a:avLst>
              <a:gd name="adj1" fmla="val -95738"/>
              <a:gd name="adj2" fmla="val 104354"/>
            </a:avLst>
          </a:prstGeom>
          <a:solidFill>
            <a:schemeClr val="accent6">
              <a:lumMod val="75000"/>
            </a:schemeClr>
          </a:solidFill>
          <a:ln w="9525">
            <a:solidFill>
              <a:schemeClr val="tx1"/>
            </a:solidFill>
            <a:miter lim="800000"/>
            <a:headEnd/>
            <a:tailEnd/>
          </a:ln>
          <a:effectLst/>
        </p:spPr>
        <p:txBody>
          <a:bodyPr/>
          <a:lstStyle/>
          <a:p>
            <a:pPr algn="ctr"/>
            <a:r>
              <a:rPr lang="en-US" sz="1200" b="1" dirty="0" smtClean="0"/>
              <a:t>Calling the designer’s baby ugly!</a:t>
            </a:r>
            <a:endParaRPr lang="en-US" sz="1200" b="1" dirty="0"/>
          </a:p>
        </p:txBody>
      </p:sp>
    </p:spTree>
    <p:extLst>
      <p:ext uri="{BB962C8B-B14F-4D97-AF65-F5344CB8AC3E}">
        <p14:creationId xmlns:p14="http://schemas.microsoft.com/office/powerpoint/2010/main" val="4748091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81000"/>
            <a:ext cx="8534400" cy="924475"/>
          </a:xfrm>
        </p:spPr>
        <p:txBody>
          <a:bodyPr/>
          <a:lstStyle/>
          <a:p>
            <a:r>
              <a:rPr lang="en-US" dirty="0" smtClean="0"/>
              <a:t>Scope of Human Factors</a:t>
            </a:r>
            <a:br>
              <a:rPr lang="en-US" dirty="0" smtClean="0"/>
            </a:br>
            <a:r>
              <a:rPr lang="en-US" sz="2400" dirty="0" smtClean="0"/>
              <a:t>Human Characteristics, Capabilities and Limitations</a:t>
            </a:r>
            <a:endParaRPr lang="en-US" sz="2400" dirty="0"/>
          </a:p>
        </p:txBody>
      </p:sp>
      <p:sp>
        <p:nvSpPr>
          <p:cNvPr id="5" name="Oval 4"/>
          <p:cNvSpPr/>
          <p:nvPr/>
        </p:nvSpPr>
        <p:spPr>
          <a:xfrm>
            <a:off x="769620" y="1988820"/>
            <a:ext cx="2560320" cy="1447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Motor</a:t>
            </a:r>
            <a:endParaRPr lang="en-US" sz="2400" dirty="0">
              <a:solidFill>
                <a:schemeClr val="bg1"/>
              </a:solidFill>
            </a:endParaRPr>
          </a:p>
        </p:txBody>
      </p:sp>
      <p:sp>
        <p:nvSpPr>
          <p:cNvPr id="6" name="Oval 5"/>
          <p:cNvSpPr/>
          <p:nvPr/>
        </p:nvSpPr>
        <p:spPr>
          <a:xfrm>
            <a:off x="2316480" y="1478280"/>
            <a:ext cx="2560320" cy="1447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Affective</a:t>
            </a:r>
            <a:endParaRPr lang="en-US" sz="2400" dirty="0">
              <a:solidFill>
                <a:schemeClr val="bg1"/>
              </a:solidFill>
            </a:endParaRPr>
          </a:p>
        </p:txBody>
      </p:sp>
      <p:sp>
        <p:nvSpPr>
          <p:cNvPr id="7" name="Oval 6"/>
          <p:cNvSpPr/>
          <p:nvPr/>
        </p:nvSpPr>
        <p:spPr>
          <a:xfrm>
            <a:off x="228600" y="3124200"/>
            <a:ext cx="2560320" cy="1447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Social</a:t>
            </a:r>
            <a:endParaRPr lang="en-US" sz="2400" dirty="0">
              <a:solidFill>
                <a:schemeClr val="bg1"/>
              </a:solidFill>
            </a:endParaRPr>
          </a:p>
        </p:txBody>
      </p:sp>
      <p:sp>
        <p:nvSpPr>
          <p:cNvPr id="8" name="Oval 7"/>
          <p:cNvSpPr/>
          <p:nvPr/>
        </p:nvSpPr>
        <p:spPr>
          <a:xfrm>
            <a:off x="1752600" y="3680460"/>
            <a:ext cx="2560320" cy="1447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Cognitive</a:t>
            </a:r>
            <a:endParaRPr lang="en-US" sz="2400" dirty="0">
              <a:solidFill>
                <a:schemeClr val="bg1"/>
              </a:solidFill>
            </a:endParaRPr>
          </a:p>
        </p:txBody>
      </p:sp>
      <p:sp>
        <p:nvSpPr>
          <p:cNvPr id="9" name="Oval 8"/>
          <p:cNvSpPr/>
          <p:nvPr/>
        </p:nvSpPr>
        <p:spPr>
          <a:xfrm>
            <a:off x="3329940" y="3124200"/>
            <a:ext cx="2560320" cy="1447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Sensory</a:t>
            </a:r>
            <a:endParaRPr lang="en-US" sz="2400" dirty="0">
              <a:solidFill>
                <a:schemeClr val="bg1"/>
              </a:solidFill>
            </a:endParaRPr>
          </a:p>
        </p:txBody>
      </p:sp>
      <p:sp>
        <p:nvSpPr>
          <p:cNvPr id="10" name="Oval 9"/>
          <p:cNvSpPr/>
          <p:nvPr/>
        </p:nvSpPr>
        <p:spPr>
          <a:xfrm>
            <a:off x="3611880" y="2232660"/>
            <a:ext cx="2560320" cy="1447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Physical</a:t>
            </a:r>
            <a:endParaRPr lang="en-US" sz="2400" dirty="0">
              <a:solidFill>
                <a:schemeClr val="bg1"/>
              </a:solidFill>
            </a:endParaRPr>
          </a:p>
        </p:txBody>
      </p:sp>
      <p:sp>
        <p:nvSpPr>
          <p:cNvPr id="4" name="Oval 3"/>
          <p:cNvSpPr/>
          <p:nvPr/>
        </p:nvSpPr>
        <p:spPr>
          <a:xfrm>
            <a:off x="2133600" y="2903220"/>
            <a:ext cx="2133600" cy="944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Integration</a:t>
            </a:r>
            <a:endParaRPr lang="en-US" dirty="0">
              <a:solidFill>
                <a:schemeClr val="bg1"/>
              </a:solidFill>
            </a:endParaRPr>
          </a:p>
        </p:txBody>
      </p:sp>
      <p:sp>
        <p:nvSpPr>
          <p:cNvPr id="11" name="TextBox 10"/>
          <p:cNvSpPr txBox="1"/>
          <p:nvPr/>
        </p:nvSpPr>
        <p:spPr>
          <a:xfrm>
            <a:off x="228600" y="5143500"/>
            <a:ext cx="8229600" cy="1200329"/>
          </a:xfrm>
          <a:prstGeom prst="rect">
            <a:avLst/>
          </a:prstGeom>
          <a:noFill/>
        </p:spPr>
        <p:txBody>
          <a:bodyPr wrap="square" rtlCol="0">
            <a:spAutoFit/>
          </a:bodyPr>
          <a:lstStyle/>
          <a:p>
            <a:r>
              <a:rPr lang="en-US" sz="2400" dirty="0" smtClean="0">
                <a:solidFill>
                  <a:schemeClr val="bg1"/>
                </a:solidFill>
              </a:rPr>
              <a:t>System Failure may be due  a failure of any one or more of these human subsystems as they interact with Technology, Procedures and Context</a:t>
            </a:r>
            <a:endParaRPr lang="en-US" sz="2400" dirty="0">
              <a:solidFill>
                <a:schemeClr val="bg1"/>
              </a:solidFill>
            </a:endParaRPr>
          </a:p>
        </p:txBody>
      </p:sp>
    </p:spTree>
    <p:extLst>
      <p:ext uri="{BB962C8B-B14F-4D97-AF65-F5344CB8AC3E}">
        <p14:creationId xmlns:p14="http://schemas.microsoft.com/office/powerpoint/2010/main" val="16566559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792162"/>
          </a:xfrm>
        </p:spPr>
        <p:txBody>
          <a:bodyPr/>
          <a:lstStyle/>
          <a:p>
            <a:r>
              <a:rPr lang="en-US" dirty="0" smtClean="0"/>
              <a:t>The Process of Ergonomics</a:t>
            </a:r>
            <a:endParaRPr lang="en-US" dirty="0"/>
          </a:p>
        </p:txBody>
      </p:sp>
      <p:sp>
        <p:nvSpPr>
          <p:cNvPr id="3" name="Slide Number Placeholder 2"/>
          <p:cNvSpPr>
            <a:spLocks noGrp="1"/>
          </p:cNvSpPr>
          <p:nvPr>
            <p:ph type="sldNum" sz="quarter" idx="12"/>
          </p:nvPr>
        </p:nvSpPr>
        <p:spPr/>
        <p:txBody>
          <a:bodyPr/>
          <a:lstStyle/>
          <a:p>
            <a:fld id="{CCFAA4CE-CA3F-474F-87A0-D438EB94B7D0}" type="slidenum">
              <a:rPr lang="en-US" smtClean="0"/>
              <a:pPr/>
              <a:t>30</a:t>
            </a:fld>
            <a:endParaRPr lang="en-US"/>
          </a:p>
        </p:txBody>
      </p:sp>
      <p:sp>
        <p:nvSpPr>
          <p:cNvPr id="8" name="Rectangle 7"/>
          <p:cNvSpPr/>
          <p:nvPr/>
        </p:nvSpPr>
        <p:spPr>
          <a:xfrm>
            <a:off x="6248400" y="1082037"/>
            <a:ext cx="1981200" cy="170497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FF00"/>
                </a:solidFill>
              </a:rPr>
              <a:t>$</a:t>
            </a:r>
          </a:p>
          <a:p>
            <a:pPr algn="ctr"/>
            <a:r>
              <a:rPr lang="en-US" sz="2000" b="1" dirty="0" smtClean="0">
                <a:solidFill>
                  <a:srgbClr val="FFFF00"/>
                </a:solidFill>
              </a:rPr>
              <a:t>Decisions</a:t>
            </a:r>
          </a:p>
          <a:p>
            <a:pPr algn="ctr"/>
            <a:endParaRPr lang="en-US" sz="1400" b="1" dirty="0" smtClean="0">
              <a:solidFill>
                <a:srgbClr val="FFFF00"/>
              </a:solidFill>
            </a:endParaRPr>
          </a:p>
          <a:p>
            <a:pPr algn="ctr"/>
            <a:r>
              <a:rPr lang="en-US" sz="1600" b="1" dirty="0" smtClean="0">
                <a:solidFill>
                  <a:srgbClr val="FFFF00"/>
                </a:solidFill>
              </a:rPr>
              <a:t>Benefits, Costs, </a:t>
            </a:r>
          </a:p>
          <a:p>
            <a:pPr algn="ctr"/>
            <a:r>
              <a:rPr lang="en-US" sz="1600" b="1" dirty="0" smtClean="0">
                <a:solidFill>
                  <a:srgbClr val="FFFF00"/>
                </a:solidFill>
              </a:rPr>
              <a:t>Risks, Tradeoffs</a:t>
            </a:r>
            <a:endParaRPr lang="en-US" sz="1600" b="1" dirty="0">
              <a:solidFill>
                <a:srgbClr val="FFFF00"/>
              </a:solidFill>
            </a:endParaRPr>
          </a:p>
        </p:txBody>
      </p:sp>
      <p:cxnSp>
        <p:nvCxnSpPr>
          <p:cNvPr id="12" name="Straight Arrow Connector 11"/>
          <p:cNvCxnSpPr>
            <a:stCxn id="113" idx="1"/>
          </p:cNvCxnSpPr>
          <p:nvPr/>
        </p:nvCxnSpPr>
        <p:spPr>
          <a:xfrm rot="10800000" flipV="1">
            <a:off x="4800600" y="3962400"/>
            <a:ext cx="1066800" cy="3810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8" idx="2"/>
            <a:endCxn id="113" idx="0"/>
          </p:cNvCxnSpPr>
          <p:nvPr/>
        </p:nvCxnSpPr>
        <p:spPr>
          <a:xfrm>
            <a:off x="7239000" y="2787012"/>
            <a:ext cx="0" cy="35623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89" idx="0"/>
            <a:endCxn id="124" idx="4"/>
          </p:cNvCxnSpPr>
          <p:nvPr/>
        </p:nvCxnSpPr>
        <p:spPr>
          <a:xfrm rot="5400000" flipH="1" flipV="1">
            <a:off x="3867150" y="4667250"/>
            <a:ext cx="571500" cy="158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88" idx="3"/>
            <a:endCxn id="8" idx="1"/>
          </p:cNvCxnSpPr>
          <p:nvPr/>
        </p:nvCxnSpPr>
        <p:spPr>
          <a:xfrm>
            <a:off x="5676900" y="1905000"/>
            <a:ext cx="571500" cy="29525"/>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43" name="Shape 42"/>
          <p:cNvCxnSpPr>
            <a:stCxn id="125" idx="0"/>
            <a:endCxn id="88" idx="1"/>
          </p:cNvCxnSpPr>
          <p:nvPr/>
        </p:nvCxnSpPr>
        <p:spPr>
          <a:xfrm rot="5400000" flipH="1" flipV="1">
            <a:off x="1657350" y="1428750"/>
            <a:ext cx="495300" cy="1447800"/>
          </a:xfrm>
          <a:prstGeom prst="bentConnector2">
            <a:avLst/>
          </a:prstGeom>
          <a:ln w="76200">
            <a:prstDash val="solid"/>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24" idx="0"/>
            <a:endCxn id="88" idx="2"/>
          </p:cNvCxnSpPr>
          <p:nvPr/>
        </p:nvCxnSpPr>
        <p:spPr>
          <a:xfrm rot="5400000" flipH="1" flipV="1">
            <a:off x="3714750" y="3105150"/>
            <a:ext cx="876300" cy="158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88" name="Rectangle 87"/>
          <p:cNvSpPr/>
          <p:nvPr/>
        </p:nvSpPr>
        <p:spPr>
          <a:xfrm>
            <a:off x="2628900" y="1143000"/>
            <a:ext cx="3048000" cy="1524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FF00"/>
                </a:solidFill>
              </a:rPr>
              <a:t>Measurement and Analysis</a:t>
            </a:r>
          </a:p>
          <a:p>
            <a:pPr algn="ctr"/>
            <a:endParaRPr lang="en-US" b="1" dirty="0" smtClean="0">
              <a:solidFill>
                <a:srgbClr val="FFFF00"/>
              </a:solidFill>
            </a:endParaRPr>
          </a:p>
          <a:p>
            <a:pPr algn="ctr"/>
            <a:r>
              <a:rPr lang="en-US" sz="1600" b="1" dirty="0" smtClean="0">
                <a:solidFill>
                  <a:srgbClr val="FFFF00"/>
                </a:solidFill>
              </a:rPr>
              <a:t>Screening</a:t>
            </a:r>
          </a:p>
          <a:p>
            <a:pPr algn="ctr"/>
            <a:r>
              <a:rPr lang="en-US" sz="1600" b="1" dirty="0" smtClean="0">
                <a:solidFill>
                  <a:srgbClr val="FFFF00"/>
                </a:solidFill>
              </a:rPr>
              <a:t>In depth Research</a:t>
            </a:r>
            <a:endParaRPr lang="en-US" sz="1600" b="1" dirty="0">
              <a:solidFill>
                <a:srgbClr val="FFFF00"/>
              </a:solidFill>
            </a:endParaRPr>
          </a:p>
        </p:txBody>
      </p:sp>
      <p:sp>
        <p:nvSpPr>
          <p:cNvPr id="89" name="Rectangle 88"/>
          <p:cNvSpPr/>
          <p:nvPr/>
        </p:nvSpPr>
        <p:spPr>
          <a:xfrm>
            <a:off x="2286000" y="4953000"/>
            <a:ext cx="3733800" cy="1600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FF00"/>
                </a:solidFill>
              </a:rPr>
              <a:t>Contexts</a:t>
            </a:r>
          </a:p>
          <a:p>
            <a:pPr algn="ctr"/>
            <a:endParaRPr lang="en-US" sz="1600" b="1" dirty="0" smtClean="0">
              <a:solidFill>
                <a:srgbClr val="FFFF00"/>
              </a:solidFill>
            </a:endParaRPr>
          </a:p>
          <a:p>
            <a:pPr algn="ctr"/>
            <a:r>
              <a:rPr lang="en-US" sz="1600" b="1" dirty="0" smtClean="0">
                <a:solidFill>
                  <a:srgbClr val="FFFF00"/>
                </a:solidFill>
              </a:rPr>
              <a:t>Spatial, Physical, Mechanical, Chemical, Biological, Geographical, Social, Political, Economic</a:t>
            </a:r>
          </a:p>
        </p:txBody>
      </p:sp>
      <p:cxnSp>
        <p:nvCxnSpPr>
          <p:cNvPr id="100" name="Shape 99"/>
          <p:cNvCxnSpPr>
            <a:stCxn id="8" idx="3"/>
            <a:endCxn id="89" idx="3"/>
          </p:cNvCxnSpPr>
          <p:nvPr/>
        </p:nvCxnSpPr>
        <p:spPr>
          <a:xfrm flipH="1">
            <a:off x="6019800" y="1934525"/>
            <a:ext cx="2209800" cy="3818575"/>
          </a:xfrm>
          <a:prstGeom prst="bentConnector3">
            <a:avLst>
              <a:gd name="adj1" fmla="val -10345"/>
            </a:avLst>
          </a:prstGeom>
          <a:ln w="76200">
            <a:prstDash val="solid"/>
            <a:tailEnd type="arrow"/>
          </a:ln>
        </p:spPr>
        <p:style>
          <a:lnRef idx="1">
            <a:schemeClr val="accent1"/>
          </a:lnRef>
          <a:fillRef idx="0">
            <a:schemeClr val="accent1"/>
          </a:fillRef>
          <a:effectRef idx="0">
            <a:schemeClr val="accent1"/>
          </a:effectRef>
          <a:fontRef idx="minor">
            <a:schemeClr val="tx1"/>
          </a:fontRef>
        </p:style>
      </p:cxnSp>
      <p:sp>
        <p:nvSpPr>
          <p:cNvPr id="113" name="Rectangle 112"/>
          <p:cNvSpPr/>
          <p:nvPr/>
        </p:nvSpPr>
        <p:spPr>
          <a:xfrm>
            <a:off x="5867400" y="3143250"/>
            <a:ext cx="2743200" cy="16383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FF00"/>
                </a:solidFill>
              </a:rPr>
              <a:t>Design </a:t>
            </a:r>
          </a:p>
          <a:p>
            <a:pPr algn="ctr"/>
            <a:endParaRPr lang="en-US" b="1" dirty="0" smtClean="0">
              <a:solidFill>
                <a:srgbClr val="FFFF00"/>
              </a:solidFill>
            </a:endParaRPr>
          </a:p>
          <a:p>
            <a:pPr algn="ctr"/>
            <a:r>
              <a:rPr lang="en-US" sz="1600" b="1" dirty="0" smtClean="0">
                <a:solidFill>
                  <a:srgbClr val="FFFF00"/>
                </a:solidFill>
              </a:rPr>
              <a:t>Tools, Equipment, Workplaces, Tasks, Procedures, Assignments.</a:t>
            </a:r>
          </a:p>
        </p:txBody>
      </p:sp>
      <p:cxnSp>
        <p:nvCxnSpPr>
          <p:cNvPr id="122" name="Straight Arrow Connector 121"/>
          <p:cNvCxnSpPr>
            <a:stCxn id="113" idx="1"/>
            <a:endCxn id="124" idx="6"/>
          </p:cNvCxnSpPr>
          <p:nvPr/>
        </p:nvCxnSpPr>
        <p:spPr>
          <a:xfrm rot="10800000">
            <a:off x="4800600" y="3962400"/>
            <a:ext cx="1066800" cy="158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a:stCxn id="124" idx="2"/>
            <a:endCxn id="125" idx="3"/>
          </p:cNvCxnSpPr>
          <p:nvPr/>
        </p:nvCxnSpPr>
        <p:spPr>
          <a:xfrm flipH="1">
            <a:off x="2057400" y="3962400"/>
            <a:ext cx="1447800"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24" name="Oval 123"/>
          <p:cNvSpPr/>
          <p:nvPr/>
        </p:nvSpPr>
        <p:spPr>
          <a:xfrm>
            <a:off x="3505200" y="3543300"/>
            <a:ext cx="1295400" cy="838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The Job</a:t>
            </a:r>
            <a:endParaRPr lang="en-US" sz="2400" b="1" dirty="0"/>
          </a:p>
        </p:txBody>
      </p:sp>
      <p:sp>
        <p:nvSpPr>
          <p:cNvPr id="125" name="Rectangle 124"/>
          <p:cNvSpPr/>
          <p:nvPr/>
        </p:nvSpPr>
        <p:spPr>
          <a:xfrm>
            <a:off x="304800" y="2400300"/>
            <a:ext cx="1752600" cy="3124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FF00"/>
                </a:solidFill>
              </a:rPr>
              <a:t>Outcomes</a:t>
            </a:r>
          </a:p>
          <a:p>
            <a:pPr algn="ctr"/>
            <a:endParaRPr lang="en-US" sz="1400" b="1" dirty="0" smtClean="0">
              <a:solidFill>
                <a:srgbClr val="FFFF00"/>
              </a:solidFill>
            </a:endParaRPr>
          </a:p>
          <a:p>
            <a:pPr algn="ctr"/>
            <a:r>
              <a:rPr lang="en-US" sz="1600" b="1" dirty="0" smtClean="0">
                <a:solidFill>
                  <a:srgbClr val="FFFF00"/>
                </a:solidFill>
              </a:rPr>
              <a:t>Quality</a:t>
            </a:r>
          </a:p>
          <a:p>
            <a:pPr algn="ctr"/>
            <a:r>
              <a:rPr lang="en-US" sz="1600" b="1" dirty="0" smtClean="0">
                <a:solidFill>
                  <a:srgbClr val="FFFF00"/>
                </a:solidFill>
              </a:rPr>
              <a:t>Productivity</a:t>
            </a:r>
          </a:p>
          <a:p>
            <a:pPr algn="ctr"/>
            <a:r>
              <a:rPr lang="en-US" sz="1600" b="1" dirty="0" smtClean="0">
                <a:solidFill>
                  <a:srgbClr val="FFFF00"/>
                </a:solidFill>
              </a:rPr>
              <a:t>Health, Safety</a:t>
            </a:r>
          </a:p>
          <a:p>
            <a:pPr algn="ctr"/>
            <a:r>
              <a:rPr lang="en-US" sz="1600" b="1" dirty="0" smtClean="0">
                <a:solidFill>
                  <a:srgbClr val="FFFF00"/>
                </a:solidFill>
              </a:rPr>
              <a:t>Ease of Use</a:t>
            </a:r>
          </a:p>
          <a:p>
            <a:pPr algn="ctr"/>
            <a:r>
              <a:rPr lang="en-US" sz="1600" b="1" dirty="0" smtClean="0">
                <a:solidFill>
                  <a:srgbClr val="FFFF00"/>
                </a:solidFill>
              </a:rPr>
              <a:t>Security</a:t>
            </a:r>
          </a:p>
          <a:p>
            <a:pPr algn="ctr"/>
            <a:r>
              <a:rPr lang="en-US" sz="1600" b="1" dirty="0" smtClean="0">
                <a:solidFill>
                  <a:srgbClr val="FFFF00"/>
                </a:solidFill>
              </a:rPr>
              <a:t>Satisfaction</a:t>
            </a:r>
          </a:p>
          <a:p>
            <a:pPr algn="ctr"/>
            <a:r>
              <a:rPr lang="en-US" sz="1600" b="1" dirty="0" smtClean="0">
                <a:solidFill>
                  <a:srgbClr val="FFFF00"/>
                </a:solidFill>
              </a:rPr>
              <a:t>Sustainability</a:t>
            </a:r>
          </a:p>
          <a:p>
            <a:pPr algn="ctr"/>
            <a:endParaRPr lang="en-US" sz="1600" b="1" dirty="0" smtClean="0">
              <a:solidFill>
                <a:srgbClr val="FFFF00"/>
              </a:solidFill>
            </a:endParaRPr>
          </a:p>
          <a:p>
            <a:pPr algn="ctr"/>
            <a:endParaRPr lang="en-US" sz="1400" b="1" dirty="0">
              <a:solidFill>
                <a:srgbClr val="FFFF00"/>
              </a:solidFill>
            </a:endParaRPr>
          </a:p>
        </p:txBody>
      </p:sp>
    </p:spTree>
    <p:extLst>
      <p:ext uri="{BB962C8B-B14F-4D97-AF65-F5344CB8AC3E}">
        <p14:creationId xmlns:p14="http://schemas.microsoft.com/office/powerpoint/2010/main" val="11949595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9" name="Rectangle 2"/>
          <p:cNvSpPr>
            <a:spLocks noGrp="1" noChangeArrowheads="1"/>
          </p:cNvSpPr>
          <p:nvPr/>
        </p:nvSpPr>
        <p:spPr bwMode="auto">
          <a:xfrm>
            <a:off x="533400" y="228600"/>
            <a:ext cx="4534300" cy="434340"/>
          </a:xfrm>
          <a:prstGeom prst="rect">
            <a:avLst/>
          </a:prstGeom>
          <a:noFill/>
          <a:ln w="9525">
            <a:noFill/>
            <a:miter lim="800000"/>
            <a:headEnd/>
            <a:tailEnd/>
          </a:ln>
        </p:spPr>
        <p:txBody>
          <a:bodyPr anchor="ctr"/>
          <a:lstStyle/>
          <a:p>
            <a:pPr algn="ctr" eaLnBrk="0" hangingPunct="0"/>
            <a:r>
              <a:rPr lang="en-US" sz="3200" b="1" dirty="0">
                <a:latin typeface="Times New Roman" pitchFamily="18" charset="0"/>
              </a:rPr>
              <a:t>Design </a:t>
            </a:r>
            <a:r>
              <a:rPr lang="en-US" sz="3200" b="1" dirty="0" smtClean="0">
                <a:latin typeface="Times New Roman" pitchFamily="18" charset="0"/>
              </a:rPr>
              <a:t>Decisions</a:t>
            </a:r>
            <a:endParaRPr lang="en-US" sz="3200" b="1" dirty="0">
              <a:latin typeface="Times New Roman" pitchFamily="18" charset="0"/>
            </a:endParaRPr>
          </a:p>
        </p:txBody>
      </p:sp>
      <p:sp>
        <p:nvSpPr>
          <p:cNvPr id="88070" name="Oval 3"/>
          <p:cNvSpPr>
            <a:spLocks noChangeArrowheads="1"/>
          </p:cNvSpPr>
          <p:nvPr/>
        </p:nvSpPr>
        <p:spPr bwMode="auto">
          <a:xfrm>
            <a:off x="457200" y="914400"/>
            <a:ext cx="1684169" cy="506730"/>
          </a:xfrm>
          <a:prstGeom prst="ellipse">
            <a:avLst/>
          </a:prstGeom>
          <a:solidFill>
            <a:srgbClr val="FFFF66"/>
          </a:solidFill>
          <a:ln w="9525">
            <a:solidFill>
              <a:schemeClr val="tx1"/>
            </a:solidFill>
            <a:round/>
            <a:headEnd/>
            <a:tailEnd/>
          </a:ln>
        </p:spPr>
        <p:txBody>
          <a:bodyPr wrap="none" anchor="ctr"/>
          <a:lstStyle/>
          <a:p>
            <a:pPr algn="ctr" eaLnBrk="0" hangingPunct="0"/>
            <a:r>
              <a:rPr lang="en-US" sz="1800">
                <a:solidFill>
                  <a:schemeClr val="bg1"/>
                </a:solidFill>
                <a:latin typeface="Times New Roman" pitchFamily="18" charset="0"/>
              </a:rPr>
              <a:t>Policy</a:t>
            </a:r>
          </a:p>
        </p:txBody>
      </p:sp>
      <p:sp>
        <p:nvSpPr>
          <p:cNvPr id="88071" name="Oval 4"/>
          <p:cNvSpPr>
            <a:spLocks noChangeArrowheads="1"/>
          </p:cNvSpPr>
          <p:nvPr/>
        </p:nvSpPr>
        <p:spPr bwMode="auto">
          <a:xfrm>
            <a:off x="457200" y="1524000"/>
            <a:ext cx="1684169" cy="506730"/>
          </a:xfrm>
          <a:prstGeom prst="ellipse">
            <a:avLst/>
          </a:prstGeom>
          <a:solidFill>
            <a:srgbClr val="FFFF66"/>
          </a:solidFill>
          <a:ln w="9525">
            <a:solidFill>
              <a:schemeClr val="tx1"/>
            </a:solidFill>
            <a:round/>
            <a:headEnd/>
            <a:tailEnd/>
          </a:ln>
        </p:spPr>
        <p:txBody>
          <a:bodyPr wrap="none" anchor="ctr"/>
          <a:lstStyle/>
          <a:p>
            <a:pPr algn="ctr" eaLnBrk="0" hangingPunct="0"/>
            <a:r>
              <a:rPr lang="en-US" sz="1800">
                <a:solidFill>
                  <a:schemeClr val="bg1"/>
                </a:solidFill>
                <a:latin typeface="Times New Roman" pitchFamily="18" charset="0"/>
              </a:rPr>
              <a:t>Science</a:t>
            </a:r>
          </a:p>
        </p:txBody>
      </p:sp>
      <p:sp>
        <p:nvSpPr>
          <p:cNvPr id="88072" name="Oval 5"/>
          <p:cNvSpPr>
            <a:spLocks noChangeArrowheads="1"/>
          </p:cNvSpPr>
          <p:nvPr/>
        </p:nvSpPr>
        <p:spPr bwMode="auto">
          <a:xfrm>
            <a:off x="381000" y="3657600"/>
            <a:ext cx="1684169" cy="506730"/>
          </a:xfrm>
          <a:prstGeom prst="ellipse">
            <a:avLst/>
          </a:prstGeom>
          <a:solidFill>
            <a:srgbClr val="FFFF66"/>
          </a:solidFill>
          <a:ln w="9525">
            <a:solidFill>
              <a:schemeClr val="tx1"/>
            </a:solidFill>
            <a:round/>
            <a:headEnd/>
            <a:tailEnd/>
          </a:ln>
        </p:spPr>
        <p:txBody>
          <a:bodyPr wrap="none" anchor="ctr"/>
          <a:lstStyle/>
          <a:p>
            <a:pPr algn="ctr" eaLnBrk="0" hangingPunct="0"/>
            <a:r>
              <a:rPr lang="en-US" sz="1800">
                <a:solidFill>
                  <a:schemeClr val="bg1"/>
                </a:solidFill>
                <a:latin typeface="Times New Roman" pitchFamily="18" charset="0"/>
              </a:rPr>
              <a:t>History</a:t>
            </a:r>
          </a:p>
        </p:txBody>
      </p:sp>
      <p:sp>
        <p:nvSpPr>
          <p:cNvPr id="88073" name="Oval 6"/>
          <p:cNvSpPr>
            <a:spLocks noChangeArrowheads="1"/>
          </p:cNvSpPr>
          <p:nvPr/>
        </p:nvSpPr>
        <p:spPr bwMode="auto">
          <a:xfrm>
            <a:off x="457200" y="2209800"/>
            <a:ext cx="1684169" cy="506730"/>
          </a:xfrm>
          <a:prstGeom prst="ellipse">
            <a:avLst/>
          </a:prstGeom>
          <a:solidFill>
            <a:srgbClr val="FFFF66"/>
          </a:solidFill>
          <a:ln w="9525">
            <a:solidFill>
              <a:schemeClr val="tx1"/>
            </a:solidFill>
            <a:round/>
            <a:headEnd/>
            <a:tailEnd/>
          </a:ln>
        </p:spPr>
        <p:txBody>
          <a:bodyPr wrap="none" anchor="ctr"/>
          <a:lstStyle/>
          <a:p>
            <a:pPr algn="ctr" eaLnBrk="0" hangingPunct="0"/>
            <a:r>
              <a:rPr lang="en-US" sz="1800">
                <a:solidFill>
                  <a:schemeClr val="bg1"/>
                </a:solidFill>
                <a:latin typeface="Times New Roman" pitchFamily="18" charset="0"/>
              </a:rPr>
              <a:t>Experience</a:t>
            </a:r>
          </a:p>
        </p:txBody>
      </p:sp>
      <p:sp>
        <p:nvSpPr>
          <p:cNvPr id="88074" name="Rectangle 7"/>
          <p:cNvSpPr>
            <a:spLocks noChangeArrowheads="1"/>
          </p:cNvSpPr>
          <p:nvPr/>
        </p:nvSpPr>
        <p:spPr bwMode="auto">
          <a:xfrm>
            <a:off x="5257799" y="4724400"/>
            <a:ext cx="2087217" cy="1447800"/>
          </a:xfrm>
          <a:prstGeom prst="rect">
            <a:avLst/>
          </a:prstGeom>
          <a:solidFill>
            <a:srgbClr val="002060"/>
          </a:solidFill>
          <a:ln w="9525">
            <a:solidFill>
              <a:schemeClr val="tx1"/>
            </a:solidFill>
            <a:miter lim="800000"/>
            <a:headEnd/>
            <a:tailEnd/>
          </a:ln>
        </p:spPr>
        <p:txBody>
          <a:bodyPr wrap="none" anchor="ctr"/>
          <a:lstStyle/>
          <a:p>
            <a:pPr eaLnBrk="0" hangingPunct="0"/>
            <a:r>
              <a:rPr lang="en-US" sz="1800" b="1" dirty="0">
                <a:latin typeface="Times New Roman" pitchFamily="18" charset="0"/>
              </a:rPr>
              <a:t>Evaluation</a:t>
            </a:r>
          </a:p>
          <a:p>
            <a:pPr lvl="1" eaLnBrk="0" hangingPunct="0">
              <a:buFontTx/>
              <a:buChar char="•"/>
            </a:pPr>
            <a:r>
              <a:rPr lang="en-US" sz="1800" b="1" dirty="0">
                <a:latin typeface="Times New Roman" pitchFamily="18" charset="0"/>
              </a:rPr>
              <a:t>Verification</a:t>
            </a:r>
          </a:p>
          <a:p>
            <a:pPr lvl="1" eaLnBrk="0" hangingPunct="0">
              <a:buFontTx/>
              <a:buChar char="•"/>
            </a:pPr>
            <a:r>
              <a:rPr lang="en-US" sz="1800" b="1" dirty="0" smtClean="0">
                <a:latin typeface="Times New Roman" pitchFamily="18" charset="0"/>
              </a:rPr>
              <a:t>Validation</a:t>
            </a:r>
            <a:endParaRPr lang="en-US" sz="1800" b="1" dirty="0">
              <a:latin typeface="Times New Roman" pitchFamily="18" charset="0"/>
            </a:endParaRPr>
          </a:p>
        </p:txBody>
      </p:sp>
      <p:sp>
        <p:nvSpPr>
          <p:cNvPr id="88075" name="Oval 8"/>
          <p:cNvSpPr>
            <a:spLocks noChangeArrowheads="1"/>
          </p:cNvSpPr>
          <p:nvPr/>
        </p:nvSpPr>
        <p:spPr bwMode="auto">
          <a:xfrm>
            <a:off x="381000" y="4343400"/>
            <a:ext cx="1684169" cy="506730"/>
          </a:xfrm>
          <a:prstGeom prst="ellipse">
            <a:avLst/>
          </a:prstGeom>
          <a:solidFill>
            <a:srgbClr val="FFFF66"/>
          </a:solidFill>
          <a:ln w="9525">
            <a:solidFill>
              <a:schemeClr val="tx1"/>
            </a:solidFill>
            <a:round/>
            <a:headEnd/>
            <a:tailEnd/>
          </a:ln>
        </p:spPr>
        <p:txBody>
          <a:bodyPr wrap="none" anchor="ctr"/>
          <a:lstStyle/>
          <a:p>
            <a:pPr algn="ctr" eaLnBrk="0" hangingPunct="0"/>
            <a:r>
              <a:rPr lang="en-US" sz="1800">
                <a:solidFill>
                  <a:schemeClr val="bg1"/>
                </a:solidFill>
                <a:latin typeface="Times New Roman" pitchFamily="18" charset="0"/>
              </a:rPr>
              <a:t>Predictions</a:t>
            </a:r>
          </a:p>
        </p:txBody>
      </p:sp>
      <p:sp>
        <p:nvSpPr>
          <p:cNvPr id="88076" name="Oval 9"/>
          <p:cNvSpPr>
            <a:spLocks noChangeArrowheads="1"/>
          </p:cNvSpPr>
          <p:nvPr/>
        </p:nvSpPr>
        <p:spPr bwMode="auto">
          <a:xfrm>
            <a:off x="5410200" y="2057400"/>
            <a:ext cx="1295514" cy="1447800"/>
          </a:xfrm>
          <a:prstGeom prst="ellipse">
            <a:avLst/>
          </a:prstGeom>
          <a:solidFill>
            <a:srgbClr val="FFFF66"/>
          </a:solidFill>
          <a:ln w="9525">
            <a:solidFill>
              <a:schemeClr val="tx1"/>
            </a:solidFill>
            <a:round/>
            <a:headEnd/>
            <a:tailEnd/>
          </a:ln>
        </p:spPr>
        <p:txBody>
          <a:bodyPr wrap="none" anchor="ctr"/>
          <a:lstStyle/>
          <a:p>
            <a:pPr algn="ctr" eaLnBrk="0" hangingPunct="0"/>
            <a:r>
              <a:rPr lang="en-US" sz="1200" b="1" dirty="0" smtClean="0">
                <a:solidFill>
                  <a:schemeClr val="bg1"/>
                </a:solidFill>
                <a:latin typeface="Times New Roman" pitchFamily="18" charset="0"/>
              </a:rPr>
              <a:t>Design</a:t>
            </a:r>
          </a:p>
          <a:p>
            <a:pPr algn="ctr" eaLnBrk="0" hangingPunct="0"/>
            <a:r>
              <a:rPr lang="en-US" sz="1200" b="1" dirty="0" smtClean="0">
                <a:solidFill>
                  <a:schemeClr val="bg1"/>
                </a:solidFill>
                <a:latin typeface="Times New Roman" pitchFamily="18" charset="0"/>
              </a:rPr>
              <a:t>Requirements </a:t>
            </a:r>
          </a:p>
          <a:p>
            <a:pPr algn="ctr" eaLnBrk="0" hangingPunct="0"/>
            <a:r>
              <a:rPr lang="en-US" sz="1200" b="1" dirty="0" smtClean="0">
                <a:solidFill>
                  <a:schemeClr val="bg1"/>
                </a:solidFill>
                <a:latin typeface="Times New Roman" pitchFamily="18" charset="0"/>
              </a:rPr>
              <a:t>and</a:t>
            </a:r>
            <a:endParaRPr lang="en-US" sz="1200" b="1" dirty="0">
              <a:solidFill>
                <a:schemeClr val="bg1"/>
              </a:solidFill>
              <a:latin typeface="Times New Roman" pitchFamily="18" charset="0"/>
            </a:endParaRPr>
          </a:p>
          <a:p>
            <a:pPr algn="ctr" eaLnBrk="0" hangingPunct="0"/>
            <a:r>
              <a:rPr lang="en-US" sz="1200" b="1" dirty="0" smtClean="0">
                <a:solidFill>
                  <a:schemeClr val="bg1"/>
                </a:solidFill>
                <a:latin typeface="Times New Roman" pitchFamily="18" charset="0"/>
              </a:rPr>
              <a:t>Specifications</a:t>
            </a:r>
            <a:endParaRPr lang="en-US" sz="1200" b="1" dirty="0">
              <a:solidFill>
                <a:schemeClr val="bg1"/>
              </a:solidFill>
              <a:latin typeface="Times New Roman" pitchFamily="18" charset="0"/>
            </a:endParaRPr>
          </a:p>
        </p:txBody>
      </p:sp>
      <p:sp>
        <p:nvSpPr>
          <p:cNvPr id="88077" name="Rectangle 10"/>
          <p:cNvSpPr>
            <a:spLocks noChangeArrowheads="1"/>
          </p:cNvSpPr>
          <p:nvPr/>
        </p:nvSpPr>
        <p:spPr bwMode="auto">
          <a:xfrm>
            <a:off x="7239000" y="2057400"/>
            <a:ext cx="1600200" cy="1447800"/>
          </a:xfrm>
          <a:prstGeom prst="rect">
            <a:avLst/>
          </a:prstGeom>
          <a:solidFill>
            <a:srgbClr val="002060"/>
          </a:solidFill>
          <a:ln w="9525">
            <a:solidFill>
              <a:schemeClr val="tx1"/>
            </a:solidFill>
            <a:miter lim="800000"/>
            <a:headEnd/>
            <a:tailEnd/>
          </a:ln>
        </p:spPr>
        <p:txBody>
          <a:bodyPr wrap="none" anchor="ctr"/>
          <a:lstStyle/>
          <a:p>
            <a:pPr algn="ctr" eaLnBrk="0" hangingPunct="0"/>
            <a:r>
              <a:rPr lang="en-US" b="1" dirty="0" smtClean="0">
                <a:latin typeface="Times New Roman" pitchFamily="18" charset="0"/>
              </a:rPr>
              <a:t>Implementation</a:t>
            </a:r>
            <a:endParaRPr lang="en-US" b="1" dirty="0">
              <a:latin typeface="Times New Roman" pitchFamily="18" charset="0"/>
            </a:endParaRPr>
          </a:p>
        </p:txBody>
      </p:sp>
      <p:cxnSp>
        <p:nvCxnSpPr>
          <p:cNvPr id="88078" name="AutoShape 11"/>
          <p:cNvCxnSpPr>
            <a:cxnSpLocks noChangeShapeType="1"/>
            <a:stCxn id="88070" idx="6"/>
          </p:cNvCxnSpPr>
          <p:nvPr/>
        </p:nvCxnSpPr>
        <p:spPr bwMode="auto">
          <a:xfrm>
            <a:off x="2141369" y="1167765"/>
            <a:ext cx="754231" cy="1651635"/>
          </a:xfrm>
          <a:prstGeom prst="straightConnector1">
            <a:avLst/>
          </a:prstGeom>
          <a:noFill/>
          <a:ln w="38100">
            <a:solidFill>
              <a:schemeClr val="hlink"/>
            </a:solidFill>
            <a:round/>
            <a:headEnd/>
            <a:tailEnd type="triangle" w="med" len="med"/>
          </a:ln>
        </p:spPr>
      </p:cxnSp>
      <p:cxnSp>
        <p:nvCxnSpPr>
          <p:cNvPr id="88079" name="AutoShape 12"/>
          <p:cNvCxnSpPr>
            <a:cxnSpLocks noChangeShapeType="1"/>
            <a:stCxn id="88071" idx="6"/>
          </p:cNvCxnSpPr>
          <p:nvPr/>
        </p:nvCxnSpPr>
        <p:spPr bwMode="auto">
          <a:xfrm>
            <a:off x="2141369" y="1777365"/>
            <a:ext cx="754231" cy="1042035"/>
          </a:xfrm>
          <a:prstGeom prst="straightConnector1">
            <a:avLst/>
          </a:prstGeom>
          <a:noFill/>
          <a:ln w="38100">
            <a:solidFill>
              <a:schemeClr val="hlink"/>
            </a:solidFill>
            <a:round/>
            <a:headEnd/>
            <a:tailEnd type="triangle" w="med" len="med"/>
          </a:ln>
        </p:spPr>
      </p:cxnSp>
      <p:cxnSp>
        <p:nvCxnSpPr>
          <p:cNvPr id="88080" name="AutoShape 13"/>
          <p:cNvCxnSpPr>
            <a:cxnSpLocks noChangeShapeType="1"/>
            <a:stCxn id="88073" idx="6"/>
          </p:cNvCxnSpPr>
          <p:nvPr/>
        </p:nvCxnSpPr>
        <p:spPr bwMode="auto">
          <a:xfrm>
            <a:off x="2141369" y="2463165"/>
            <a:ext cx="754231" cy="356235"/>
          </a:xfrm>
          <a:prstGeom prst="straightConnector1">
            <a:avLst/>
          </a:prstGeom>
          <a:noFill/>
          <a:ln w="38100">
            <a:solidFill>
              <a:schemeClr val="hlink"/>
            </a:solidFill>
            <a:round/>
            <a:headEnd/>
            <a:tailEnd type="triangle" w="med" len="med"/>
          </a:ln>
        </p:spPr>
      </p:cxnSp>
      <p:cxnSp>
        <p:nvCxnSpPr>
          <p:cNvPr id="88081" name="AutoShape 14"/>
          <p:cNvCxnSpPr>
            <a:cxnSpLocks noChangeShapeType="1"/>
            <a:stCxn id="88088" idx="6"/>
            <a:endCxn id="88089" idx="1"/>
          </p:cNvCxnSpPr>
          <p:nvPr/>
        </p:nvCxnSpPr>
        <p:spPr bwMode="auto">
          <a:xfrm flipV="1">
            <a:off x="2065169" y="2689860"/>
            <a:ext cx="906631" cy="535305"/>
          </a:xfrm>
          <a:prstGeom prst="straightConnector1">
            <a:avLst/>
          </a:prstGeom>
          <a:noFill/>
          <a:ln w="38100">
            <a:solidFill>
              <a:schemeClr val="hlink"/>
            </a:solidFill>
            <a:round/>
            <a:headEnd/>
            <a:tailEnd type="triangle" w="med" len="med"/>
          </a:ln>
        </p:spPr>
      </p:cxnSp>
      <p:cxnSp>
        <p:nvCxnSpPr>
          <p:cNvPr id="88082" name="AutoShape 15"/>
          <p:cNvCxnSpPr>
            <a:cxnSpLocks noChangeShapeType="1"/>
            <a:stCxn id="88075" idx="6"/>
          </p:cNvCxnSpPr>
          <p:nvPr/>
        </p:nvCxnSpPr>
        <p:spPr bwMode="auto">
          <a:xfrm flipV="1">
            <a:off x="2065169" y="2819401"/>
            <a:ext cx="830431" cy="1777364"/>
          </a:xfrm>
          <a:prstGeom prst="straightConnector1">
            <a:avLst/>
          </a:prstGeom>
          <a:noFill/>
          <a:ln w="38100">
            <a:solidFill>
              <a:schemeClr val="hlink"/>
            </a:solidFill>
            <a:round/>
            <a:headEnd/>
            <a:tailEnd type="triangle" w="med" len="med"/>
          </a:ln>
        </p:spPr>
      </p:cxnSp>
      <p:cxnSp>
        <p:nvCxnSpPr>
          <p:cNvPr id="88083" name="AutoShape 16"/>
          <p:cNvCxnSpPr>
            <a:cxnSpLocks noChangeShapeType="1"/>
            <a:stCxn id="88072" idx="6"/>
          </p:cNvCxnSpPr>
          <p:nvPr/>
        </p:nvCxnSpPr>
        <p:spPr bwMode="auto">
          <a:xfrm flipV="1">
            <a:off x="2065169" y="2819401"/>
            <a:ext cx="830431" cy="1091564"/>
          </a:xfrm>
          <a:prstGeom prst="straightConnector1">
            <a:avLst/>
          </a:prstGeom>
          <a:noFill/>
          <a:ln w="38100">
            <a:solidFill>
              <a:schemeClr val="hlink"/>
            </a:solidFill>
            <a:round/>
            <a:headEnd/>
            <a:tailEnd type="triangle" w="med" len="med"/>
          </a:ln>
        </p:spPr>
      </p:cxnSp>
      <p:cxnSp>
        <p:nvCxnSpPr>
          <p:cNvPr id="88084" name="AutoShape 17"/>
          <p:cNvCxnSpPr>
            <a:cxnSpLocks noChangeShapeType="1"/>
            <a:stCxn id="88089" idx="3"/>
            <a:endCxn id="88076" idx="2"/>
          </p:cNvCxnSpPr>
          <p:nvPr/>
        </p:nvCxnSpPr>
        <p:spPr bwMode="auto">
          <a:xfrm>
            <a:off x="4850296" y="2689860"/>
            <a:ext cx="559904" cy="91440"/>
          </a:xfrm>
          <a:prstGeom prst="straightConnector1">
            <a:avLst/>
          </a:prstGeom>
          <a:noFill/>
          <a:ln w="38100">
            <a:solidFill>
              <a:schemeClr val="hlink"/>
            </a:solidFill>
            <a:round/>
            <a:headEnd/>
            <a:tailEnd type="triangle" w="med" len="med"/>
          </a:ln>
        </p:spPr>
      </p:cxnSp>
      <p:cxnSp>
        <p:nvCxnSpPr>
          <p:cNvPr id="88085" name="AutoShape 18"/>
          <p:cNvCxnSpPr>
            <a:cxnSpLocks noChangeShapeType="1"/>
            <a:stCxn id="88076" idx="6"/>
            <a:endCxn id="88077" idx="1"/>
          </p:cNvCxnSpPr>
          <p:nvPr/>
        </p:nvCxnSpPr>
        <p:spPr bwMode="auto">
          <a:xfrm>
            <a:off x="6705714" y="2781300"/>
            <a:ext cx="533286" cy="0"/>
          </a:xfrm>
          <a:prstGeom prst="straightConnector1">
            <a:avLst/>
          </a:prstGeom>
          <a:noFill/>
          <a:ln w="38100">
            <a:solidFill>
              <a:schemeClr val="hlink"/>
            </a:solidFill>
            <a:round/>
            <a:headEnd/>
            <a:tailEnd type="triangle" w="med" len="med"/>
          </a:ln>
        </p:spPr>
      </p:cxnSp>
      <p:cxnSp>
        <p:nvCxnSpPr>
          <p:cNvPr id="88086" name="AutoShape 19"/>
          <p:cNvCxnSpPr>
            <a:cxnSpLocks noChangeShapeType="1"/>
            <a:endCxn id="88074" idx="3"/>
          </p:cNvCxnSpPr>
          <p:nvPr/>
        </p:nvCxnSpPr>
        <p:spPr bwMode="auto">
          <a:xfrm rot="5400000">
            <a:off x="6834808" y="4091608"/>
            <a:ext cx="1866900" cy="846484"/>
          </a:xfrm>
          <a:prstGeom prst="curvedConnector2">
            <a:avLst/>
          </a:prstGeom>
          <a:noFill/>
          <a:ln w="38100">
            <a:solidFill>
              <a:schemeClr val="hlink"/>
            </a:solidFill>
            <a:round/>
            <a:headEnd/>
            <a:tailEnd type="triangle" w="med" len="med"/>
          </a:ln>
        </p:spPr>
      </p:cxnSp>
      <p:cxnSp>
        <p:nvCxnSpPr>
          <p:cNvPr id="88087" name="AutoShape 20"/>
          <p:cNvCxnSpPr>
            <a:cxnSpLocks noChangeShapeType="1"/>
            <a:endCxn id="88089" idx="2"/>
          </p:cNvCxnSpPr>
          <p:nvPr/>
        </p:nvCxnSpPr>
        <p:spPr bwMode="auto">
          <a:xfrm rot="16200000" flipV="1">
            <a:off x="3730985" y="3883383"/>
            <a:ext cx="1706880" cy="1346754"/>
          </a:xfrm>
          <a:prstGeom prst="curvedConnector3">
            <a:avLst>
              <a:gd name="adj1" fmla="val -357"/>
            </a:avLst>
          </a:prstGeom>
          <a:noFill/>
          <a:ln w="38100">
            <a:solidFill>
              <a:schemeClr val="hlink"/>
            </a:solidFill>
            <a:round/>
            <a:headEnd/>
            <a:tailEnd type="triangle" w="med" len="med"/>
          </a:ln>
        </p:spPr>
      </p:cxnSp>
      <p:sp>
        <p:nvSpPr>
          <p:cNvPr id="88088" name="Oval 21"/>
          <p:cNvSpPr>
            <a:spLocks noChangeArrowheads="1"/>
          </p:cNvSpPr>
          <p:nvPr/>
        </p:nvSpPr>
        <p:spPr bwMode="auto">
          <a:xfrm>
            <a:off x="381000" y="2971800"/>
            <a:ext cx="1684169" cy="506730"/>
          </a:xfrm>
          <a:prstGeom prst="ellipse">
            <a:avLst/>
          </a:prstGeom>
          <a:solidFill>
            <a:srgbClr val="FFFF66"/>
          </a:solidFill>
          <a:ln w="9525">
            <a:solidFill>
              <a:schemeClr val="tx1"/>
            </a:solidFill>
            <a:round/>
            <a:headEnd/>
            <a:tailEnd/>
          </a:ln>
        </p:spPr>
        <p:txBody>
          <a:bodyPr wrap="none" anchor="ctr"/>
          <a:lstStyle/>
          <a:p>
            <a:pPr algn="ctr" eaLnBrk="0" hangingPunct="0"/>
            <a:r>
              <a:rPr lang="en-US" sz="1800">
                <a:solidFill>
                  <a:schemeClr val="bg1"/>
                </a:solidFill>
                <a:latin typeface="Times New Roman" pitchFamily="18" charset="0"/>
              </a:rPr>
              <a:t>Data</a:t>
            </a:r>
          </a:p>
        </p:txBody>
      </p:sp>
      <p:sp>
        <p:nvSpPr>
          <p:cNvPr id="88089" name="Rectangle 22"/>
          <p:cNvSpPr>
            <a:spLocks noChangeArrowheads="1"/>
          </p:cNvSpPr>
          <p:nvPr/>
        </p:nvSpPr>
        <p:spPr bwMode="auto">
          <a:xfrm>
            <a:off x="2971800" y="1676400"/>
            <a:ext cx="1878496" cy="2026920"/>
          </a:xfrm>
          <a:prstGeom prst="rect">
            <a:avLst/>
          </a:prstGeom>
          <a:solidFill>
            <a:srgbClr val="002060"/>
          </a:solidFill>
          <a:ln w="9525">
            <a:solidFill>
              <a:schemeClr val="tx1"/>
            </a:solidFill>
            <a:miter lim="800000"/>
            <a:headEnd/>
            <a:tailEnd/>
          </a:ln>
        </p:spPr>
        <p:txBody>
          <a:bodyPr wrap="none" anchor="ctr"/>
          <a:lstStyle/>
          <a:p>
            <a:pPr eaLnBrk="0" hangingPunct="0"/>
            <a:r>
              <a:rPr lang="en-US" sz="1800" b="1" dirty="0">
                <a:latin typeface="Times New Roman" pitchFamily="18" charset="0"/>
              </a:rPr>
              <a:t>Consensus:</a:t>
            </a:r>
          </a:p>
          <a:p>
            <a:pPr lvl="1" eaLnBrk="0" hangingPunct="0">
              <a:buFontTx/>
              <a:buChar char="•"/>
            </a:pPr>
            <a:r>
              <a:rPr lang="en-US" sz="1800" b="1" dirty="0">
                <a:latin typeface="Times New Roman" pitchFamily="18" charset="0"/>
              </a:rPr>
              <a:t>HF Experts</a:t>
            </a:r>
          </a:p>
          <a:p>
            <a:pPr lvl="1" eaLnBrk="0" hangingPunct="0">
              <a:buFontTx/>
              <a:buChar char="•"/>
            </a:pPr>
            <a:r>
              <a:rPr lang="en-US" sz="1800" b="1" dirty="0">
                <a:latin typeface="Times New Roman" pitchFamily="18" charset="0"/>
              </a:rPr>
              <a:t>Engineers</a:t>
            </a:r>
          </a:p>
          <a:p>
            <a:pPr lvl="1" eaLnBrk="0" hangingPunct="0">
              <a:buFontTx/>
              <a:buChar char="•"/>
            </a:pPr>
            <a:r>
              <a:rPr lang="en-US" sz="1800" b="1" dirty="0">
                <a:latin typeface="Times New Roman" pitchFamily="18" charset="0"/>
              </a:rPr>
              <a:t>Managers</a:t>
            </a:r>
          </a:p>
          <a:p>
            <a:pPr lvl="1" eaLnBrk="0" hangingPunct="0">
              <a:buFontTx/>
              <a:buChar char="•"/>
            </a:pPr>
            <a:r>
              <a:rPr lang="en-US" sz="1800" b="1" dirty="0">
                <a:latin typeface="Times New Roman" pitchFamily="18" charset="0"/>
              </a:rPr>
              <a:t>Customers</a:t>
            </a:r>
          </a:p>
        </p:txBody>
      </p:sp>
      <p:sp>
        <p:nvSpPr>
          <p:cNvPr id="25" name="TextBox 24"/>
          <p:cNvSpPr txBox="1"/>
          <p:nvPr/>
        </p:nvSpPr>
        <p:spPr>
          <a:xfrm>
            <a:off x="685800" y="5410200"/>
            <a:ext cx="1455569" cy="523220"/>
          </a:xfrm>
          <a:prstGeom prst="rect">
            <a:avLst/>
          </a:prstGeom>
          <a:solidFill>
            <a:srgbClr val="FFFF00"/>
          </a:solidFill>
          <a:ln w="57150">
            <a:solidFill>
              <a:schemeClr val="tx1"/>
            </a:solidFill>
          </a:ln>
        </p:spPr>
        <p:txBody>
          <a:bodyPr wrap="square" rtlCol="0">
            <a:spAutoFit/>
          </a:bodyPr>
          <a:lstStyle/>
          <a:p>
            <a:pPr algn="ctr"/>
            <a:r>
              <a:rPr lang="en-US" sz="2800" b="1" dirty="0" smtClean="0">
                <a:solidFill>
                  <a:schemeClr val="bg1"/>
                </a:solidFill>
              </a:rPr>
              <a:t>E4S4</a:t>
            </a:r>
            <a:endParaRPr lang="en-US" sz="2800" b="1" dirty="0">
              <a:solidFill>
                <a:schemeClr val="bg1"/>
              </a:solidFill>
            </a:endParaRPr>
          </a:p>
        </p:txBody>
      </p:sp>
      <p:sp>
        <p:nvSpPr>
          <p:cNvPr id="26" name="Rectangle 25"/>
          <p:cNvSpPr/>
          <p:nvPr/>
        </p:nvSpPr>
        <p:spPr>
          <a:xfrm>
            <a:off x="5811982" y="3789218"/>
            <a:ext cx="712533" cy="723900"/>
          </a:xfrm>
          <a:prstGeom prst="rect">
            <a:avLst/>
          </a:prstGeom>
          <a:solidFill>
            <a:schemeClr val="accent1">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solidFill>
                  <a:schemeClr val="tx1"/>
                </a:solidFill>
              </a:rPr>
              <a:t>6U</a:t>
            </a:r>
          </a:p>
          <a:p>
            <a:pPr algn="ctr"/>
            <a:r>
              <a:rPr lang="en-US" sz="1800" b="1" dirty="0" smtClean="0">
                <a:solidFill>
                  <a:schemeClr val="tx1"/>
                </a:solidFill>
              </a:rPr>
              <a:t>2M</a:t>
            </a:r>
            <a:endParaRPr lang="en-US" sz="1800" b="1" dirty="0">
              <a:solidFill>
                <a:schemeClr val="tx1"/>
              </a:solidFill>
            </a:endParaRPr>
          </a:p>
        </p:txBody>
      </p:sp>
      <p:sp>
        <p:nvSpPr>
          <p:cNvPr id="27" name="TextBox 26"/>
          <p:cNvSpPr txBox="1"/>
          <p:nvPr/>
        </p:nvSpPr>
        <p:spPr>
          <a:xfrm>
            <a:off x="5715000" y="609601"/>
            <a:ext cx="2526253" cy="461665"/>
          </a:xfrm>
          <a:prstGeom prst="rect">
            <a:avLst/>
          </a:prstGeom>
          <a:noFill/>
        </p:spPr>
        <p:txBody>
          <a:bodyPr wrap="square" rtlCol="0">
            <a:spAutoFit/>
          </a:bodyPr>
          <a:lstStyle/>
          <a:p>
            <a:pPr algn="ctr"/>
            <a:r>
              <a:rPr lang="en-US" sz="2400" b="1" i="1" dirty="0" smtClean="0">
                <a:solidFill>
                  <a:schemeClr val="bg1"/>
                </a:solidFill>
              </a:rPr>
              <a:t>TRADEOFFS!</a:t>
            </a:r>
            <a:endParaRPr lang="en-US" sz="2400" b="1" i="1" dirty="0">
              <a:solidFill>
                <a:schemeClr val="bg1"/>
              </a:solidFill>
            </a:endParaRPr>
          </a:p>
        </p:txBody>
      </p:sp>
    </p:spTree>
    <p:extLst>
      <p:ext uri="{BB962C8B-B14F-4D97-AF65-F5344CB8AC3E}">
        <p14:creationId xmlns:p14="http://schemas.microsoft.com/office/powerpoint/2010/main" val="40976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2"/>
          <p:cNvSpPr txBox="1">
            <a:spLocks noChangeArrowheads="1"/>
          </p:cNvSpPr>
          <p:nvPr/>
        </p:nvSpPr>
        <p:spPr bwMode="auto">
          <a:xfrm>
            <a:off x="2286000" y="914400"/>
            <a:ext cx="4191000"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en-US" sz="2000" b="1" u="sng" dirty="0">
                <a:solidFill>
                  <a:schemeClr val="bg1"/>
                </a:solidFill>
                <a:latin typeface="Times New Roman" pitchFamily="18" charset="0"/>
              </a:rPr>
              <a:t>Rating		Response</a:t>
            </a:r>
          </a:p>
          <a:p>
            <a:pPr algn="l" eaLnBrk="1" hangingPunct="1">
              <a:spcBef>
                <a:spcPct val="50000"/>
              </a:spcBef>
            </a:pPr>
            <a:endParaRPr lang="en-US" sz="2000" b="1" u="sng" dirty="0">
              <a:solidFill>
                <a:schemeClr val="bg1"/>
              </a:solidFill>
              <a:latin typeface="Times New Roman" pitchFamily="18" charset="0"/>
            </a:endParaRPr>
          </a:p>
          <a:p>
            <a:pPr algn="l" eaLnBrk="1" hangingPunct="1">
              <a:spcBef>
                <a:spcPct val="50000"/>
              </a:spcBef>
            </a:pPr>
            <a:r>
              <a:rPr lang="en-US" sz="1600" dirty="0">
                <a:solidFill>
                  <a:schemeClr val="bg1"/>
                </a:solidFill>
                <a:latin typeface="Times New Roman" pitchFamily="18" charset="0"/>
              </a:rPr>
              <a:t>Not  Applicable</a:t>
            </a:r>
          </a:p>
          <a:p>
            <a:pPr algn="l" eaLnBrk="1" hangingPunct="1">
              <a:spcBef>
                <a:spcPct val="50000"/>
              </a:spcBef>
            </a:pPr>
            <a:endParaRPr lang="en-US" sz="1600" dirty="0">
              <a:solidFill>
                <a:schemeClr val="bg1"/>
              </a:solidFill>
              <a:latin typeface="Times New Roman" pitchFamily="18" charset="0"/>
            </a:endParaRPr>
          </a:p>
          <a:p>
            <a:pPr algn="l" eaLnBrk="1" hangingPunct="1">
              <a:spcBef>
                <a:spcPct val="50000"/>
              </a:spcBef>
            </a:pPr>
            <a:r>
              <a:rPr lang="en-US" sz="2400" b="1" dirty="0">
                <a:solidFill>
                  <a:schemeClr val="bg1"/>
                </a:solidFill>
                <a:latin typeface="Times New Roman" pitchFamily="18" charset="0"/>
              </a:rPr>
              <a:t>Adequate	Accept	</a:t>
            </a:r>
          </a:p>
          <a:p>
            <a:pPr algn="l" eaLnBrk="1" hangingPunct="1">
              <a:spcBef>
                <a:spcPct val="50000"/>
              </a:spcBef>
            </a:pPr>
            <a:endParaRPr lang="en-US" sz="2400" b="1" dirty="0">
              <a:solidFill>
                <a:schemeClr val="bg1"/>
              </a:solidFill>
              <a:latin typeface="Times New Roman" pitchFamily="18" charset="0"/>
            </a:endParaRPr>
          </a:p>
          <a:p>
            <a:pPr algn="l" eaLnBrk="1" hangingPunct="1">
              <a:spcBef>
                <a:spcPct val="50000"/>
              </a:spcBef>
            </a:pPr>
            <a:r>
              <a:rPr lang="en-US" sz="2400" b="1" dirty="0">
                <a:solidFill>
                  <a:schemeClr val="bg1"/>
                </a:solidFill>
                <a:latin typeface="Times New Roman" pitchFamily="18" charset="0"/>
              </a:rPr>
              <a:t>Marginal	Investigate</a:t>
            </a:r>
          </a:p>
          <a:p>
            <a:pPr algn="l" eaLnBrk="1" hangingPunct="1">
              <a:spcBef>
                <a:spcPct val="50000"/>
              </a:spcBef>
            </a:pPr>
            <a:endParaRPr lang="en-US" sz="2400" b="1" dirty="0">
              <a:solidFill>
                <a:schemeClr val="bg1"/>
              </a:solidFill>
              <a:latin typeface="Times New Roman" pitchFamily="18" charset="0"/>
            </a:endParaRPr>
          </a:p>
          <a:p>
            <a:pPr algn="l" eaLnBrk="1" hangingPunct="1">
              <a:spcBef>
                <a:spcPct val="50000"/>
              </a:spcBef>
            </a:pPr>
            <a:r>
              <a:rPr lang="en-US" sz="2400" b="1" dirty="0">
                <a:solidFill>
                  <a:schemeClr val="bg1"/>
                </a:solidFill>
                <a:latin typeface="Times New Roman" pitchFamily="18" charset="0"/>
              </a:rPr>
              <a:t>Intolerable	Reject / Modify</a:t>
            </a:r>
          </a:p>
          <a:p>
            <a:pPr algn="l" eaLnBrk="1" hangingPunct="1">
              <a:spcBef>
                <a:spcPct val="50000"/>
              </a:spcBef>
            </a:pPr>
            <a:endParaRPr lang="en-US" sz="2400" b="1" dirty="0">
              <a:solidFill>
                <a:schemeClr val="bg1"/>
              </a:solidFill>
              <a:latin typeface="Times New Roman" pitchFamily="18" charset="0"/>
            </a:endParaRPr>
          </a:p>
          <a:p>
            <a:pPr algn="l" eaLnBrk="1" hangingPunct="1">
              <a:spcBef>
                <a:spcPct val="50000"/>
              </a:spcBef>
            </a:pPr>
            <a:r>
              <a:rPr lang="en-US" sz="1600" dirty="0">
                <a:solidFill>
                  <a:schemeClr val="bg1"/>
                </a:solidFill>
                <a:latin typeface="Times New Roman" pitchFamily="18" charset="0"/>
              </a:rPr>
              <a:t>Unthinkable	Unacceptable</a:t>
            </a:r>
          </a:p>
        </p:txBody>
      </p:sp>
      <p:sp>
        <p:nvSpPr>
          <p:cNvPr id="12293" name="Rectangle 3"/>
          <p:cNvSpPr>
            <a:spLocks noChangeArrowheads="1"/>
          </p:cNvSpPr>
          <p:nvPr/>
        </p:nvSpPr>
        <p:spPr bwMode="auto">
          <a:xfrm>
            <a:off x="685800" y="2286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000" b="1">
                <a:solidFill>
                  <a:schemeClr val="bg1"/>
                </a:solidFill>
                <a:latin typeface="Times New Roman" pitchFamily="18" charset="0"/>
              </a:rPr>
              <a:t>Common Currency</a:t>
            </a:r>
          </a:p>
        </p:txBody>
      </p:sp>
      <p:grpSp>
        <p:nvGrpSpPr>
          <p:cNvPr id="2" name="Group 1"/>
          <p:cNvGrpSpPr/>
          <p:nvPr/>
        </p:nvGrpSpPr>
        <p:grpSpPr>
          <a:xfrm>
            <a:off x="1143000" y="1905000"/>
            <a:ext cx="838200" cy="4191000"/>
            <a:chOff x="1143000" y="1905000"/>
            <a:chExt cx="838200" cy="4191000"/>
          </a:xfrm>
        </p:grpSpPr>
        <p:sp>
          <p:nvSpPr>
            <p:cNvPr id="12294" name="Rectangle 4"/>
            <p:cNvSpPr>
              <a:spLocks noChangeArrowheads="1"/>
            </p:cNvSpPr>
            <p:nvPr/>
          </p:nvSpPr>
          <p:spPr bwMode="auto">
            <a:xfrm>
              <a:off x="1143000" y="4063711"/>
              <a:ext cx="838200" cy="238125"/>
            </a:xfrm>
            <a:prstGeom prst="rect">
              <a:avLst/>
            </a:prstGeom>
            <a:solidFill>
              <a:srgbClr val="FF9900"/>
            </a:solidFill>
            <a:ln w="9525">
              <a:solidFill>
                <a:schemeClr val="tx1"/>
              </a:solidFill>
              <a:miter lim="800000"/>
              <a:headEnd/>
              <a:tailEnd/>
            </a:ln>
          </p:spPr>
          <p:txBody>
            <a:bodyPr wrap="none" anchor="ctr"/>
            <a:lstStyle/>
            <a:p>
              <a:pPr algn="ctr"/>
              <a:r>
                <a:rPr lang="en-US" sz="2000" b="1">
                  <a:solidFill>
                    <a:schemeClr val="bg1"/>
                  </a:solidFill>
                  <a:latin typeface="Times New Roman" pitchFamily="18" charset="0"/>
                </a:rPr>
                <a:t>5</a:t>
              </a:r>
            </a:p>
          </p:txBody>
        </p:sp>
        <p:sp>
          <p:nvSpPr>
            <p:cNvPr id="12295" name="Rectangle 5"/>
            <p:cNvSpPr>
              <a:spLocks noChangeArrowheads="1"/>
            </p:cNvSpPr>
            <p:nvPr/>
          </p:nvSpPr>
          <p:spPr bwMode="auto">
            <a:xfrm>
              <a:off x="1143000" y="5867400"/>
              <a:ext cx="838200" cy="228600"/>
            </a:xfrm>
            <a:prstGeom prst="rect">
              <a:avLst/>
            </a:prstGeom>
            <a:solidFill>
              <a:schemeClr val="tx1"/>
            </a:solidFill>
            <a:ln w="9525">
              <a:solidFill>
                <a:schemeClr val="tx1"/>
              </a:solidFill>
              <a:miter lim="800000"/>
              <a:headEnd/>
              <a:tailEnd/>
            </a:ln>
          </p:spPr>
          <p:txBody>
            <a:bodyPr wrap="none" anchor="ctr"/>
            <a:lstStyle/>
            <a:p>
              <a:pPr algn="ctr"/>
              <a:r>
                <a:rPr lang="en-US" sz="2000" b="1">
                  <a:solidFill>
                    <a:schemeClr val="bg1"/>
                  </a:solidFill>
                  <a:latin typeface="Times New Roman" pitchFamily="18" charset="0"/>
                </a:rPr>
                <a:t>8 - 10</a:t>
              </a:r>
            </a:p>
          </p:txBody>
        </p:sp>
        <p:sp>
          <p:nvSpPr>
            <p:cNvPr id="12296" name="Rectangle 6"/>
            <p:cNvSpPr>
              <a:spLocks noChangeArrowheads="1"/>
            </p:cNvSpPr>
            <p:nvPr/>
          </p:nvSpPr>
          <p:spPr bwMode="auto">
            <a:xfrm>
              <a:off x="1143000" y="3835111"/>
              <a:ext cx="838200" cy="238125"/>
            </a:xfrm>
            <a:prstGeom prst="rect">
              <a:avLst/>
            </a:prstGeom>
            <a:solidFill>
              <a:srgbClr val="FFFF00"/>
            </a:solidFill>
            <a:ln w="9525">
              <a:solidFill>
                <a:schemeClr val="tx1"/>
              </a:solidFill>
              <a:miter lim="800000"/>
              <a:headEnd/>
              <a:tailEnd/>
            </a:ln>
          </p:spPr>
          <p:txBody>
            <a:bodyPr wrap="none" anchor="ctr"/>
            <a:lstStyle/>
            <a:p>
              <a:pPr algn="ctr"/>
              <a:r>
                <a:rPr lang="en-US" sz="2000" b="1">
                  <a:solidFill>
                    <a:schemeClr val="bg1"/>
                  </a:solidFill>
                  <a:latin typeface="Times New Roman" pitchFamily="18" charset="0"/>
                </a:rPr>
                <a:t>4</a:t>
              </a:r>
            </a:p>
          </p:txBody>
        </p:sp>
        <p:sp>
          <p:nvSpPr>
            <p:cNvPr id="12297" name="Rectangle 7"/>
            <p:cNvSpPr>
              <a:spLocks noChangeArrowheads="1"/>
            </p:cNvSpPr>
            <p:nvPr/>
          </p:nvSpPr>
          <p:spPr bwMode="auto">
            <a:xfrm>
              <a:off x="1143000" y="3606511"/>
              <a:ext cx="838200" cy="238125"/>
            </a:xfrm>
            <a:prstGeom prst="rect">
              <a:avLst/>
            </a:prstGeom>
            <a:solidFill>
              <a:srgbClr val="FFFF00"/>
            </a:solidFill>
            <a:ln w="9525">
              <a:solidFill>
                <a:schemeClr val="tx1"/>
              </a:solidFill>
              <a:miter lim="800000"/>
              <a:headEnd/>
              <a:tailEnd/>
            </a:ln>
          </p:spPr>
          <p:txBody>
            <a:bodyPr wrap="none" anchor="ctr"/>
            <a:lstStyle/>
            <a:p>
              <a:pPr algn="ctr"/>
              <a:r>
                <a:rPr lang="en-US" sz="2000" b="1">
                  <a:solidFill>
                    <a:schemeClr val="bg1"/>
                  </a:solidFill>
                  <a:latin typeface="Times New Roman" pitchFamily="18" charset="0"/>
                </a:rPr>
                <a:t>3</a:t>
              </a:r>
            </a:p>
          </p:txBody>
        </p:sp>
        <p:sp>
          <p:nvSpPr>
            <p:cNvPr id="12298" name="Rectangle 8"/>
            <p:cNvSpPr>
              <a:spLocks noChangeArrowheads="1"/>
            </p:cNvSpPr>
            <p:nvPr/>
          </p:nvSpPr>
          <p:spPr bwMode="auto">
            <a:xfrm>
              <a:off x="1143000" y="2844511"/>
              <a:ext cx="838200" cy="238125"/>
            </a:xfrm>
            <a:prstGeom prst="rect">
              <a:avLst/>
            </a:prstGeom>
            <a:solidFill>
              <a:srgbClr val="00B050"/>
            </a:solidFill>
            <a:ln w="9525">
              <a:solidFill>
                <a:schemeClr val="tx1"/>
              </a:solidFill>
              <a:miter lim="800000"/>
              <a:headEnd/>
              <a:tailEnd/>
            </a:ln>
          </p:spPr>
          <p:txBody>
            <a:bodyPr wrap="none" anchor="ctr"/>
            <a:lstStyle/>
            <a:p>
              <a:pPr algn="ctr"/>
              <a:r>
                <a:rPr lang="en-US" sz="2000" b="1">
                  <a:solidFill>
                    <a:schemeClr val="bg1"/>
                  </a:solidFill>
                  <a:latin typeface="Times New Roman" pitchFamily="18" charset="0"/>
                </a:rPr>
                <a:t>2</a:t>
              </a:r>
            </a:p>
          </p:txBody>
        </p:sp>
        <p:sp>
          <p:nvSpPr>
            <p:cNvPr id="12299" name="Rectangle 9"/>
            <p:cNvSpPr>
              <a:spLocks noChangeArrowheads="1"/>
            </p:cNvSpPr>
            <p:nvPr/>
          </p:nvSpPr>
          <p:spPr bwMode="auto">
            <a:xfrm>
              <a:off x="1143000" y="2615911"/>
              <a:ext cx="838200" cy="238125"/>
            </a:xfrm>
            <a:prstGeom prst="rect">
              <a:avLst/>
            </a:prstGeom>
            <a:solidFill>
              <a:srgbClr val="00B050"/>
            </a:solidFill>
            <a:ln w="9525">
              <a:solidFill>
                <a:schemeClr val="tx1"/>
              </a:solidFill>
              <a:miter lim="800000"/>
              <a:headEnd/>
              <a:tailEnd/>
            </a:ln>
          </p:spPr>
          <p:txBody>
            <a:bodyPr wrap="none" anchor="ctr"/>
            <a:lstStyle/>
            <a:p>
              <a:pPr algn="ctr"/>
              <a:r>
                <a:rPr lang="en-US" sz="2000" b="1">
                  <a:solidFill>
                    <a:schemeClr val="bg1"/>
                  </a:solidFill>
                  <a:latin typeface="Times New Roman" pitchFamily="18" charset="0"/>
                </a:rPr>
                <a:t>1</a:t>
              </a:r>
            </a:p>
          </p:txBody>
        </p:sp>
        <p:sp>
          <p:nvSpPr>
            <p:cNvPr id="12300" name="Rectangle 10"/>
            <p:cNvSpPr>
              <a:spLocks noChangeArrowheads="1"/>
            </p:cNvSpPr>
            <p:nvPr/>
          </p:nvSpPr>
          <p:spPr bwMode="auto">
            <a:xfrm>
              <a:off x="1143000" y="1905000"/>
              <a:ext cx="838200" cy="238125"/>
            </a:xfrm>
            <a:prstGeom prst="rect">
              <a:avLst/>
            </a:prstGeom>
            <a:solidFill>
              <a:schemeClr val="bg1"/>
            </a:solidFill>
            <a:ln w="9525">
              <a:solidFill>
                <a:schemeClr val="tx1"/>
              </a:solidFill>
              <a:miter lim="800000"/>
              <a:headEnd/>
              <a:tailEnd/>
            </a:ln>
          </p:spPr>
          <p:txBody>
            <a:bodyPr wrap="none" anchor="ctr"/>
            <a:lstStyle/>
            <a:p>
              <a:pPr algn="ctr"/>
              <a:r>
                <a:rPr lang="en-US" sz="2000" b="1">
                  <a:latin typeface="Times New Roman" pitchFamily="18" charset="0"/>
                </a:rPr>
                <a:t>0</a:t>
              </a:r>
            </a:p>
          </p:txBody>
        </p:sp>
        <p:sp>
          <p:nvSpPr>
            <p:cNvPr id="12301" name="Rectangle 11"/>
            <p:cNvSpPr>
              <a:spLocks noChangeArrowheads="1"/>
            </p:cNvSpPr>
            <p:nvPr/>
          </p:nvSpPr>
          <p:spPr bwMode="auto">
            <a:xfrm>
              <a:off x="1143000" y="5105400"/>
              <a:ext cx="838200" cy="238125"/>
            </a:xfrm>
            <a:prstGeom prst="rect">
              <a:avLst/>
            </a:prstGeom>
            <a:solidFill>
              <a:srgbClr val="FF6600"/>
            </a:solidFill>
            <a:ln w="9525">
              <a:solidFill>
                <a:schemeClr val="tx1"/>
              </a:solidFill>
              <a:miter lim="800000"/>
              <a:headEnd/>
              <a:tailEnd/>
            </a:ln>
          </p:spPr>
          <p:txBody>
            <a:bodyPr wrap="none" anchor="ctr"/>
            <a:lstStyle/>
            <a:p>
              <a:pPr algn="ctr"/>
              <a:r>
                <a:rPr lang="en-US" sz="2000" b="1">
                  <a:solidFill>
                    <a:schemeClr val="bg1"/>
                  </a:solidFill>
                  <a:latin typeface="Times New Roman" pitchFamily="18" charset="0"/>
                </a:rPr>
                <a:t>7</a:t>
              </a:r>
            </a:p>
          </p:txBody>
        </p:sp>
        <p:sp>
          <p:nvSpPr>
            <p:cNvPr id="12302" name="Rectangle 12"/>
            <p:cNvSpPr>
              <a:spLocks noChangeArrowheads="1"/>
            </p:cNvSpPr>
            <p:nvPr/>
          </p:nvSpPr>
          <p:spPr bwMode="auto">
            <a:xfrm>
              <a:off x="1143000" y="4876800"/>
              <a:ext cx="838200" cy="238125"/>
            </a:xfrm>
            <a:prstGeom prst="rect">
              <a:avLst/>
            </a:prstGeom>
            <a:solidFill>
              <a:srgbClr val="FF6600"/>
            </a:solidFill>
            <a:ln w="9525">
              <a:solidFill>
                <a:schemeClr val="tx1"/>
              </a:solidFill>
              <a:miter lim="800000"/>
              <a:headEnd/>
              <a:tailEnd/>
            </a:ln>
          </p:spPr>
          <p:txBody>
            <a:bodyPr wrap="none" anchor="ctr"/>
            <a:lstStyle/>
            <a:p>
              <a:pPr algn="ctr"/>
              <a:r>
                <a:rPr lang="en-US" sz="2000" b="1">
                  <a:solidFill>
                    <a:schemeClr val="bg1"/>
                  </a:solidFill>
                  <a:latin typeface="Times New Roman" pitchFamily="18" charset="0"/>
                </a:rPr>
                <a:t>6</a:t>
              </a:r>
            </a:p>
          </p:txBody>
        </p:sp>
      </p:grpSp>
      <p:sp>
        <p:nvSpPr>
          <p:cNvPr id="12303" name="Text Box 13"/>
          <p:cNvSpPr txBox="1">
            <a:spLocks noChangeArrowheads="1"/>
          </p:cNvSpPr>
          <p:nvPr/>
        </p:nvSpPr>
        <p:spPr bwMode="auto">
          <a:xfrm>
            <a:off x="6096000" y="1447800"/>
            <a:ext cx="2590800" cy="12001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i="1">
                <a:solidFill>
                  <a:schemeClr val="bg1"/>
                </a:solidFill>
                <a:latin typeface="Times New Roman" pitchFamily="18" charset="0"/>
              </a:rPr>
              <a:t>This scale provides a sufficient level of resolution.</a:t>
            </a:r>
          </a:p>
        </p:txBody>
      </p:sp>
      <p:sp>
        <p:nvSpPr>
          <p:cNvPr id="12304" name="Text Box 14"/>
          <p:cNvSpPr txBox="1">
            <a:spLocks noChangeArrowheads="1"/>
          </p:cNvSpPr>
          <p:nvPr/>
        </p:nvSpPr>
        <p:spPr bwMode="auto">
          <a:xfrm>
            <a:off x="6324600" y="3581400"/>
            <a:ext cx="2514600" cy="12001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en-US" sz="2400" i="1">
                <a:solidFill>
                  <a:schemeClr val="bg1"/>
                </a:solidFill>
                <a:latin typeface="Times New Roman" pitchFamily="18" charset="0"/>
              </a:rPr>
              <a:t>It facilitates comparisons and prioritization</a:t>
            </a:r>
          </a:p>
        </p:txBody>
      </p:sp>
    </p:spTree>
    <p:extLst>
      <p:ext uri="{BB962C8B-B14F-4D97-AF65-F5344CB8AC3E}">
        <p14:creationId xmlns:p14="http://schemas.microsoft.com/office/powerpoint/2010/main" val="2631032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ChangeArrowheads="1"/>
          </p:cNvSpPr>
          <p:nvPr/>
        </p:nvSpPr>
        <p:spPr bwMode="auto">
          <a:xfrm>
            <a:off x="6858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000" b="1" dirty="0">
                <a:latin typeface="Times New Roman" pitchFamily="18" charset="0"/>
              </a:rPr>
              <a:t>Policy Decisions</a:t>
            </a:r>
          </a:p>
        </p:txBody>
      </p:sp>
      <p:sp>
        <p:nvSpPr>
          <p:cNvPr id="13317" name="Line 3"/>
          <p:cNvSpPr>
            <a:spLocks noChangeShapeType="1"/>
          </p:cNvSpPr>
          <p:nvPr/>
        </p:nvSpPr>
        <p:spPr bwMode="auto">
          <a:xfrm>
            <a:off x="1905000" y="2057400"/>
            <a:ext cx="0" cy="3429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3318" name="Line 4"/>
          <p:cNvSpPr>
            <a:spLocks noChangeShapeType="1"/>
          </p:cNvSpPr>
          <p:nvPr/>
        </p:nvSpPr>
        <p:spPr bwMode="auto">
          <a:xfrm>
            <a:off x="1905000" y="5486400"/>
            <a:ext cx="5943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3319" name="Text Box 5"/>
          <p:cNvSpPr txBox="1">
            <a:spLocks noChangeArrowheads="1"/>
          </p:cNvSpPr>
          <p:nvPr/>
        </p:nvSpPr>
        <p:spPr bwMode="auto">
          <a:xfrm>
            <a:off x="1905000" y="5638800"/>
            <a:ext cx="541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en-US" sz="2400">
                <a:solidFill>
                  <a:schemeClr val="bg1"/>
                </a:solidFill>
                <a:latin typeface="Times New Roman" pitchFamily="18" charset="0"/>
              </a:rPr>
              <a:t>Engineering Variable or Composite Index</a:t>
            </a:r>
          </a:p>
        </p:txBody>
      </p:sp>
      <p:sp>
        <p:nvSpPr>
          <p:cNvPr id="13320" name="Text Box 6"/>
          <p:cNvSpPr txBox="1">
            <a:spLocks noChangeArrowheads="1"/>
          </p:cNvSpPr>
          <p:nvPr/>
        </p:nvSpPr>
        <p:spPr bwMode="auto">
          <a:xfrm>
            <a:off x="0" y="1066800"/>
            <a:ext cx="2819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b="1" dirty="0">
                <a:latin typeface="Times New Roman" pitchFamily="18" charset="0"/>
              </a:rPr>
              <a:t>Common Currency</a:t>
            </a:r>
          </a:p>
          <a:p>
            <a:pPr eaLnBrk="1" hangingPunct="1">
              <a:spcBef>
                <a:spcPct val="50000"/>
              </a:spcBef>
            </a:pPr>
            <a:r>
              <a:rPr lang="en-US" sz="2400" b="1" dirty="0">
                <a:latin typeface="Times New Roman" pitchFamily="18" charset="0"/>
              </a:rPr>
              <a:t>Outcome Scale</a:t>
            </a:r>
          </a:p>
        </p:txBody>
      </p:sp>
      <p:sp>
        <p:nvSpPr>
          <p:cNvPr id="13321" name="Text Box 7"/>
          <p:cNvSpPr txBox="1">
            <a:spLocks noChangeArrowheads="1"/>
          </p:cNvSpPr>
          <p:nvPr/>
        </p:nvSpPr>
        <p:spPr bwMode="auto">
          <a:xfrm>
            <a:off x="1219200" y="2362200"/>
            <a:ext cx="53340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en-US" b="1">
                <a:solidFill>
                  <a:schemeClr val="bg1"/>
                </a:solidFill>
                <a:latin typeface="Times New Roman" pitchFamily="18" charset="0"/>
              </a:rPr>
              <a:t>7</a:t>
            </a:r>
          </a:p>
          <a:p>
            <a:pPr algn="l" eaLnBrk="1" hangingPunct="1">
              <a:spcBef>
                <a:spcPct val="50000"/>
              </a:spcBef>
            </a:pPr>
            <a:r>
              <a:rPr lang="en-US" b="1">
                <a:solidFill>
                  <a:schemeClr val="bg1"/>
                </a:solidFill>
                <a:latin typeface="Times New Roman" pitchFamily="18" charset="0"/>
              </a:rPr>
              <a:t>6</a:t>
            </a:r>
          </a:p>
          <a:p>
            <a:pPr algn="l" eaLnBrk="1" hangingPunct="1">
              <a:spcBef>
                <a:spcPct val="50000"/>
              </a:spcBef>
            </a:pPr>
            <a:r>
              <a:rPr lang="en-US" b="1">
                <a:solidFill>
                  <a:schemeClr val="bg1"/>
                </a:solidFill>
                <a:latin typeface="Times New Roman" pitchFamily="18" charset="0"/>
              </a:rPr>
              <a:t>5</a:t>
            </a:r>
          </a:p>
          <a:p>
            <a:pPr algn="l" eaLnBrk="1" hangingPunct="1">
              <a:spcBef>
                <a:spcPct val="50000"/>
              </a:spcBef>
            </a:pPr>
            <a:r>
              <a:rPr lang="en-US" b="1">
                <a:solidFill>
                  <a:schemeClr val="bg1"/>
                </a:solidFill>
                <a:latin typeface="Times New Roman" pitchFamily="18" charset="0"/>
              </a:rPr>
              <a:t>4</a:t>
            </a:r>
          </a:p>
          <a:p>
            <a:pPr algn="l" eaLnBrk="1" hangingPunct="1">
              <a:spcBef>
                <a:spcPct val="50000"/>
              </a:spcBef>
            </a:pPr>
            <a:r>
              <a:rPr lang="en-US" b="1">
                <a:solidFill>
                  <a:schemeClr val="bg1"/>
                </a:solidFill>
                <a:latin typeface="Times New Roman" pitchFamily="18" charset="0"/>
              </a:rPr>
              <a:t>3</a:t>
            </a:r>
          </a:p>
          <a:p>
            <a:pPr algn="l" eaLnBrk="1" hangingPunct="1">
              <a:spcBef>
                <a:spcPct val="50000"/>
              </a:spcBef>
            </a:pPr>
            <a:r>
              <a:rPr lang="en-US" b="1">
                <a:solidFill>
                  <a:schemeClr val="bg1"/>
                </a:solidFill>
                <a:latin typeface="Times New Roman" pitchFamily="18" charset="0"/>
              </a:rPr>
              <a:t>2</a:t>
            </a:r>
          </a:p>
          <a:p>
            <a:pPr algn="l" eaLnBrk="1" hangingPunct="1">
              <a:spcBef>
                <a:spcPct val="50000"/>
              </a:spcBef>
            </a:pPr>
            <a:r>
              <a:rPr lang="en-US" b="1">
                <a:solidFill>
                  <a:schemeClr val="bg1"/>
                </a:solidFill>
                <a:latin typeface="Times New Roman" pitchFamily="18" charset="0"/>
              </a:rPr>
              <a:t>1</a:t>
            </a:r>
          </a:p>
        </p:txBody>
      </p:sp>
      <p:sp>
        <p:nvSpPr>
          <p:cNvPr id="13322" name="Freeform 8"/>
          <p:cNvSpPr>
            <a:spLocks/>
          </p:cNvSpPr>
          <p:nvPr/>
        </p:nvSpPr>
        <p:spPr bwMode="auto">
          <a:xfrm>
            <a:off x="2057400" y="2438400"/>
            <a:ext cx="5029200" cy="2527300"/>
          </a:xfrm>
          <a:custGeom>
            <a:avLst/>
            <a:gdLst>
              <a:gd name="T0" fmla="*/ 0 w 3168"/>
              <a:gd name="T1" fmla="*/ 1824 h 1832"/>
              <a:gd name="T2" fmla="*/ 1008 w 3168"/>
              <a:gd name="T3" fmla="*/ 1584 h 1832"/>
              <a:gd name="T4" fmla="*/ 2112 w 3168"/>
              <a:gd name="T5" fmla="*/ 336 h 1832"/>
              <a:gd name="T6" fmla="*/ 3168 w 3168"/>
              <a:gd name="T7" fmla="*/ 0 h 1832"/>
              <a:gd name="T8" fmla="*/ 0 60000 65536"/>
              <a:gd name="T9" fmla="*/ 0 60000 65536"/>
              <a:gd name="T10" fmla="*/ 0 60000 65536"/>
              <a:gd name="T11" fmla="*/ 0 60000 65536"/>
              <a:gd name="T12" fmla="*/ 0 w 3168"/>
              <a:gd name="T13" fmla="*/ 0 h 1832"/>
              <a:gd name="T14" fmla="*/ 3168 w 3168"/>
              <a:gd name="T15" fmla="*/ 1832 h 1832"/>
            </a:gdLst>
            <a:ahLst/>
            <a:cxnLst>
              <a:cxn ang="T8">
                <a:pos x="T0" y="T1"/>
              </a:cxn>
              <a:cxn ang="T9">
                <a:pos x="T2" y="T3"/>
              </a:cxn>
              <a:cxn ang="T10">
                <a:pos x="T4" y="T5"/>
              </a:cxn>
              <a:cxn ang="T11">
                <a:pos x="T6" y="T7"/>
              </a:cxn>
            </a:cxnLst>
            <a:rect l="T12" t="T13" r="T14" b="T15"/>
            <a:pathLst>
              <a:path w="3168" h="1832">
                <a:moveTo>
                  <a:pt x="0" y="1824"/>
                </a:moveTo>
                <a:cubicBezTo>
                  <a:pt x="328" y="1828"/>
                  <a:pt x="656" y="1832"/>
                  <a:pt x="1008" y="1584"/>
                </a:cubicBezTo>
                <a:cubicBezTo>
                  <a:pt x="1360" y="1336"/>
                  <a:pt x="1752" y="600"/>
                  <a:pt x="2112" y="336"/>
                </a:cubicBezTo>
                <a:cubicBezTo>
                  <a:pt x="2472" y="72"/>
                  <a:pt x="2820" y="36"/>
                  <a:pt x="3168" y="0"/>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chemeClr val="bg1"/>
              </a:solidFill>
            </a:endParaRPr>
          </a:p>
        </p:txBody>
      </p:sp>
      <p:sp>
        <p:nvSpPr>
          <p:cNvPr id="13323" name="Line 9"/>
          <p:cNvSpPr>
            <a:spLocks noChangeShapeType="1"/>
          </p:cNvSpPr>
          <p:nvPr/>
        </p:nvSpPr>
        <p:spPr bwMode="auto">
          <a:xfrm>
            <a:off x="5257800" y="3048000"/>
            <a:ext cx="0" cy="2438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3324" name="Line 10"/>
          <p:cNvSpPr>
            <a:spLocks noChangeShapeType="1"/>
          </p:cNvSpPr>
          <p:nvPr/>
        </p:nvSpPr>
        <p:spPr bwMode="auto">
          <a:xfrm>
            <a:off x="3962400" y="4419600"/>
            <a:ext cx="0" cy="1066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3325" name="Line 11"/>
          <p:cNvSpPr>
            <a:spLocks noChangeShapeType="1"/>
          </p:cNvSpPr>
          <p:nvPr/>
        </p:nvSpPr>
        <p:spPr bwMode="auto">
          <a:xfrm>
            <a:off x="1905000" y="3048000"/>
            <a:ext cx="3352800"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3326" name="Line 12"/>
          <p:cNvSpPr>
            <a:spLocks noChangeShapeType="1"/>
          </p:cNvSpPr>
          <p:nvPr/>
        </p:nvSpPr>
        <p:spPr bwMode="auto">
          <a:xfrm>
            <a:off x="1905000" y="4419600"/>
            <a:ext cx="2057400"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3327" name="Text Box 13"/>
          <p:cNvSpPr txBox="1">
            <a:spLocks noChangeArrowheads="1"/>
          </p:cNvSpPr>
          <p:nvPr/>
        </p:nvSpPr>
        <p:spPr bwMode="auto">
          <a:xfrm>
            <a:off x="5410200" y="1600200"/>
            <a:ext cx="16764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solidFill>
                  <a:schemeClr val="bg1"/>
                </a:solidFill>
                <a:latin typeface="Times New Roman" pitchFamily="18" charset="0"/>
              </a:rPr>
              <a:t>Unacceptable</a:t>
            </a:r>
          </a:p>
          <a:p>
            <a:pPr eaLnBrk="1" hangingPunct="1">
              <a:spcBef>
                <a:spcPct val="50000"/>
              </a:spcBef>
            </a:pPr>
            <a:r>
              <a:rPr lang="en-US">
                <a:solidFill>
                  <a:schemeClr val="bg1"/>
                </a:solidFill>
                <a:latin typeface="Times New Roman" pitchFamily="18" charset="0"/>
              </a:rPr>
              <a:t>Range</a:t>
            </a:r>
          </a:p>
        </p:txBody>
      </p:sp>
      <p:sp>
        <p:nvSpPr>
          <p:cNvPr id="13328" name="Text Box 14"/>
          <p:cNvSpPr txBox="1">
            <a:spLocks noChangeArrowheads="1"/>
          </p:cNvSpPr>
          <p:nvPr/>
        </p:nvSpPr>
        <p:spPr bwMode="auto">
          <a:xfrm>
            <a:off x="2133600" y="51054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solidFill>
                  <a:schemeClr val="bg1"/>
                </a:solidFill>
                <a:latin typeface="Times New Roman" pitchFamily="18" charset="0"/>
              </a:rPr>
              <a:t>Ideal Range</a:t>
            </a:r>
          </a:p>
        </p:txBody>
      </p:sp>
      <p:sp>
        <p:nvSpPr>
          <p:cNvPr id="13329" name="Text Box 15"/>
          <p:cNvSpPr txBox="1">
            <a:spLocks noChangeArrowheads="1"/>
          </p:cNvSpPr>
          <p:nvPr/>
        </p:nvSpPr>
        <p:spPr bwMode="auto">
          <a:xfrm>
            <a:off x="3962400" y="4191000"/>
            <a:ext cx="12954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600">
                <a:solidFill>
                  <a:schemeClr val="bg1"/>
                </a:solidFill>
                <a:latin typeface="Times New Roman" pitchFamily="18" charset="0"/>
              </a:rPr>
              <a:t>Region of Interactions and Continuous Improvement</a:t>
            </a:r>
          </a:p>
        </p:txBody>
      </p:sp>
      <p:sp>
        <p:nvSpPr>
          <p:cNvPr id="13330" name="Oval 16"/>
          <p:cNvSpPr>
            <a:spLocks noChangeArrowheads="1"/>
          </p:cNvSpPr>
          <p:nvPr/>
        </p:nvSpPr>
        <p:spPr bwMode="auto">
          <a:xfrm>
            <a:off x="3048000" y="1676400"/>
            <a:ext cx="2330450" cy="1168539"/>
          </a:xfrm>
          <a:prstGeom prst="ellipse">
            <a:avLst/>
          </a:pr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spAutoFit/>
          </a:bodyPr>
          <a:lstStyle/>
          <a:p>
            <a:pPr>
              <a:spcBef>
                <a:spcPct val="50000"/>
              </a:spcBef>
            </a:pPr>
            <a:r>
              <a:rPr lang="en-US" sz="2400">
                <a:solidFill>
                  <a:schemeClr val="bg1"/>
                </a:solidFill>
                <a:latin typeface="Times New Roman" pitchFamily="18" charset="0"/>
              </a:rPr>
              <a:t>Policy Statements</a:t>
            </a:r>
          </a:p>
        </p:txBody>
      </p:sp>
      <p:cxnSp>
        <p:nvCxnSpPr>
          <p:cNvPr id="13331" name="AutoShape 17"/>
          <p:cNvCxnSpPr>
            <a:cxnSpLocks noChangeShapeType="1"/>
            <a:stCxn id="13330" idx="6"/>
            <a:endCxn id="13323" idx="1"/>
          </p:cNvCxnSpPr>
          <p:nvPr/>
        </p:nvCxnSpPr>
        <p:spPr bwMode="auto">
          <a:xfrm flipH="1">
            <a:off x="5257801" y="2260670"/>
            <a:ext cx="120649" cy="3225730"/>
          </a:xfrm>
          <a:prstGeom prst="curvedConnector4">
            <a:avLst>
              <a:gd name="adj1" fmla="val -189475"/>
              <a:gd name="adj2" fmla="val 21260"/>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cxnSp>
      <p:cxnSp>
        <p:nvCxnSpPr>
          <p:cNvPr id="13332" name="AutoShape 18"/>
          <p:cNvCxnSpPr>
            <a:cxnSpLocks noChangeShapeType="1"/>
            <a:stCxn id="13330" idx="2"/>
            <a:endCxn id="13324" idx="1"/>
          </p:cNvCxnSpPr>
          <p:nvPr/>
        </p:nvCxnSpPr>
        <p:spPr bwMode="auto">
          <a:xfrm rot="10800000" flipH="1" flipV="1">
            <a:off x="3047999" y="2260670"/>
            <a:ext cx="914401" cy="3225730"/>
          </a:xfrm>
          <a:prstGeom prst="curvedConnector4">
            <a:avLst>
              <a:gd name="adj1" fmla="val -25000"/>
              <a:gd name="adj2" fmla="val 42521"/>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cxnSp>
      <p:grpSp>
        <p:nvGrpSpPr>
          <p:cNvPr id="13333" name="Group 19"/>
          <p:cNvGrpSpPr>
            <a:grpSpLocks/>
          </p:cNvGrpSpPr>
          <p:nvPr/>
        </p:nvGrpSpPr>
        <p:grpSpPr bwMode="auto">
          <a:xfrm>
            <a:off x="2667000" y="1143000"/>
            <a:ext cx="3657600" cy="323850"/>
            <a:chOff x="1200" y="3456"/>
            <a:chExt cx="3696" cy="396"/>
          </a:xfrm>
        </p:grpSpPr>
        <p:sp>
          <p:nvSpPr>
            <p:cNvPr id="13334" name="Rectangle 20"/>
            <p:cNvSpPr>
              <a:spLocks noChangeArrowheads="1"/>
            </p:cNvSpPr>
            <p:nvPr/>
          </p:nvSpPr>
          <p:spPr bwMode="auto">
            <a:xfrm>
              <a:off x="1200" y="3456"/>
              <a:ext cx="528" cy="396"/>
            </a:xfrm>
            <a:prstGeom prst="rect">
              <a:avLst/>
            </a:prstGeom>
            <a:solidFill>
              <a:schemeClr val="accent1"/>
            </a:solidFill>
            <a:ln w="9525">
              <a:solidFill>
                <a:schemeClr val="tx1"/>
              </a:solidFill>
              <a:miter lim="800000"/>
              <a:headEnd/>
              <a:tailEnd/>
            </a:ln>
          </p:spPr>
          <p:txBody>
            <a:bodyPr wrap="none" anchor="ctr"/>
            <a:lstStyle/>
            <a:p>
              <a:r>
                <a:rPr lang="en-US" sz="2400">
                  <a:solidFill>
                    <a:schemeClr val="bg1"/>
                  </a:solidFill>
                  <a:latin typeface="Times New Roman" pitchFamily="18" charset="0"/>
                </a:rPr>
                <a:t>1</a:t>
              </a:r>
            </a:p>
          </p:txBody>
        </p:sp>
        <p:sp>
          <p:nvSpPr>
            <p:cNvPr id="13335" name="Rectangle 21"/>
            <p:cNvSpPr>
              <a:spLocks noChangeArrowheads="1"/>
            </p:cNvSpPr>
            <p:nvPr/>
          </p:nvSpPr>
          <p:spPr bwMode="auto">
            <a:xfrm>
              <a:off x="1728" y="3456"/>
              <a:ext cx="528" cy="396"/>
            </a:xfrm>
            <a:prstGeom prst="rect">
              <a:avLst/>
            </a:prstGeom>
            <a:solidFill>
              <a:schemeClr val="accent1"/>
            </a:solidFill>
            <a:ln w="9525">
              <a:solidFill>
                <a:schemeClr val="tx1"/>
              </a:solidFill>
              <a:miter lim="800000"/>
              <a:headEnd/>
              <a:tailEnd/>
            </a:ln>
          </p:spPr>
          <p:txBody>
            <a:bodyPr wrap="none" anchor="ctr"/>
            <a:lstStyle/>
            <a:p>
              <a:r>
                <a:rPr lang="en-US" sz="2400">
                  <a:solidFill>
                    <a:schemeClr val="bg1"/>
                  </a:solidFill>
                  <a:latin typeface="Times New Roman" pitchFamily="18" charset="0"/>
                </a:rPr>
                <a:t>2</a:t>
              </a:r>
            </a:p>
          </p:txBody>
        </p:sp>
        <p:sp>
          <p:nvSpPr>
            <p:cNvPr id="13336" name="Rectangle 22"/>
            <p:cNvSpPr>
              <a:spLocks noChangeArrowheads="1"/>
            </p:cNvSpPr>
            <p:nvPr/>
          </p:nvSpPr>
          <p:spPr bwMode="auto">
            <a:xfrm>
              <a:off x="2256" y="3456"/>
              <a:ext cx="528" cy="396"/>
            </a:xfrm>
            <a:prstGeom prst="rect">
              <a:avLst/>
            </a:prstGeom>
            <a:solidFill>
              <a:srgbClr val="FFFF00"/>
            </a:solidFill>
            <a:ln w="9525">
              <a:solidFill>
                <a:schemeClr val="tx1"/>
              </a:solidFill>
              <a:miter lim="800000"/>
              <a:headEnd/>
              <a:tailEnd/>
            </a:ln>
          </p:spPr>
          <p:txBody>
            <a:bodyPr wrap="none" anchor="ctr"/>
            <a:lstStyle/>
            <a:p>
              <a:r>
                <a:rPr lang="en-US" sz="2400">
                  <a:solidFill>
                    <a:schemeClr val="bg1"/>
                  </a:solidFill>
                  <a:latin typeface="Times New Roman" pitchFamily="18" charset="0"/>
                </a:rPr>
                <a:t>3</a:t>
              </a:r>
            </a:p>
          </p:txBody>
        </p:sp>
        <p:sp>
          <p:nvSpPr>
            <p:cNvPr id="13337" name="Rectangle 23"/>
            <p:cNvSpPr>
              <a:spLocks noChangeArrowheads="1"/>
            </p:cNvSpPr>
            <p:nvPr/>
          </p:nvSpPr>
          <p:spPr bwMode="auto">
            <a:xfrm>
              <a:off x="2784" y="3456"/>
              <a:ext cx="528" cy="396"/>
            </a:xfrm>
            <a:prstGeom prst="rect">
              <a:avLst/>
            </a:prstGeom>
            <a:solidFill>
              <a:srgbClr val="FFFF00"/>
            </a:solidFill>
            <a:ln w="9525">
              <a:solidFill>
                <a:schemeClr val="tx1"/>
              </a:solidFill>
              <a:miter lim="800000"/>
              <a:headEnd/>
              <a:tailEnd/>
            </a:ln>
          </p:spPr>
          <p:txBody>
            <a:bodyPr wrap="none" anchor="ctr"/>
            <a:lstStyle/>
            <a:p>
              <a:r>
                <a:rPr lang="en-US" sz="2400">
                  <a:solidFill>
                    <a:schemeClr val="bg1"/>
                  </a:solidFill>
                  <a:latin typeface="Times New Roman" pitchFamily="18" charset="0"/>
                </a:rPr>
                <a:t>4</a:t>
              </a:r>
            </a:p>
          </p:txBody>
        </p:sp>
        <p:sp>
          <p:nvSpPr>
            <p:cNvPr id="13338" name="Rectangle 24"/>
            <p:cNvSpPr>
              <a:spLocks noChangeArrowheads="1"/>
            </p:cNvSpPr>
            <p:nvPr/>
          </p:nvSpPr>
          <p:spPr bwMode="auto">
            <a:xfrm>
              <a:off x="3840" y="3456"/>
              <a:ext cx="528" cy="396"/>
            </a:xfrm>
            <a:prstGeom prst="rect">
              <a:avLst/>
            </a:prstGeom>
            <a:solidFill>
              <a:srgbClr val="FF0000"/>
            </a:solidFill>
            <a:ln w="9525">
              <a:solidFill>
                <a:schemeClr val="tx1"/>
              </a:solidFill>
              <a:miter lim="800000"/>
              <a:headEnd/>
              <a:tailEnd/>
            </a:ln>
          </p:spPr>
          <p:txBody>
            <a:bodyPr wrap="none" anchor="ctr"/>
            <a:lstStyle/>
            <a:p>
              <a:r>
                <a:rPr lang="en-US" sz="2400">
                  <a:solidFill>
                    <a:schemeClr val="bg1"/>
                  </a:solidFill>
                  <a:latin typeface="Times New Roman" pitchFamily="18" charset="0"/>
                </a:rPr>
                <a:t>6</a:t>
              </a:r>
            </a:p>
          </p:txBody>
        </p:sp>
        <p:sp>
          <p:nvSpPr>
            <p:cNvPr id="13339" name="Rectangle 25"/>
            <p:cNvSpPr>
              <a:spLocks noChangeArrowheads="1"/>
            </p:cNvSpPr>
            <p:nvPr/>
          </p:nvSpPr>
          <p:spPr bwMode="auto">
            <a:xfrm>
              <a:off x="3312" y="3456"/>
              <a:ext cx="528" cy="396"/>
            </a:xfrm>
            <a:prstGeom prst="rect">
              <a:avLst/>
            </a:prstGeom>
            <a:solidFill>
              <a:srgbClr val="FF9900"/>
            </a:solidFill>
            <a:ln w="9525">
              <a:solidFill>
                <a:schemeClr val="tx1"/>
              </a:solidFill>
              <a:miter lim="800000"/>
              <a:headEnd/>
              <a:tailEnd/>
            </a:ln>
          </p:spPr>
          <p:txBody>
            <a:bodyPr wrap="none" anchor="ctr"/>
            <a:lstStyle/>
            <a:p>
              <a:r>
                <a:rPr lang="en-US" sz="2400">
                  <a:solidFill>
                    <a:schemeClr val="bg1"/>
                  </a:solidFill>
                  <a:latin typeface="Times New Roman" pitchFamily="18" charset="0"/>
                </a:rPr>
                <a:t>5</a:t>
              </a:r>
            </a:p>
          </p:txBody>
        </p:sp>
        <p:sp>
          <p:nvSpPr>
            <p:cNvPr id="13340" name="Rectangle 26"/>
            <p:cNvSpPr>
              <a:spLocks noChangeArrowheads="1"/>
            </p:cNvSpPr>
            <p:nvPr/>
          </p:nvSpPr>
          <p:spPr bwMode="auto">
            <a:xfrm>
              <a:off x="4368" y="3456"/>
              <a:ext cx="528" cy="396"/>
            </a:xfrm>
            <a:prstGeom prst="rect">
              <a:avLst/>
            </a:prstGeom>
            <a:solidFill>
              <a:srgbClr val="FF0000"/>
            </a:solidFill>
            <a:ln w="9525">
              <a:solidFill>
                <a:schemeClr val="tx1"/>
              </a:solidFill>
              <a:miter lim="800000"/>
              <a:headEnd/>
              <a:tailEnd/>
            </a:ln>
          </p:spPr>
          <p:txBody>
            <a:bodyPr wrap="none" anchor="ctr"/>
            <a:lstStyle/>
            <a:p>
              <a:r>
                <a:rPr lang="en-US" sz="2400">
                  <a:solidFill>
                    <a:schemeClr val="bg1"/>
                  </a:solidFill>
                  <a:latin typeface="Times New Roman" pitchFamily="18" charset="0"/>
                </a:rPr>
                <a:t>7</a:t>
              </a:r>
            </a:p>
          </p:txBody>
        </p:sp>
      </p:grpSp>
    </p:spTree>
    <p:extLst>
      <p:ext uri="{BB962C8B-B14F-4D97-AF65-F5344CB8AC3E}">
        <p14:creationId xmlns:p14="http://schemas.microsoft.com/office/powerpoint/2010/main" val="32643285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152400" y="466725"/>
          <a:ext cx="8763000" cy="5873750"/>
        </p:xfrm>
        <a:graphic>
          <a:graphicData uri="http://schemas.openxmlformats.org/presentationml/2006/ole">
            <mc:AlternateContent xmlns:mc="http://schemas.openxmlformats.org/markup-compatibility/2006">
              <mc:Choice xmlns:v="urn:schemas-microsoft-com:vml" Requires="v">
                <p:oleObj spid="_x0000_s4116" name="Worksheet" r:id="rId5" imgW="11513880" imgH="7736040" progId="Excel.Sheet.8">
                  <p:embed/>
                </p:oleObj>
              </mc:Choice>
              <mc:Fallback>
                <p:oleObj name="Worksheet" r:id="rId5" imgW="11513880" imgH="7736040"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466725"/>
                        <a:ext cx="8763000" cy="587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Rectangle 3"/>
          <p:cNvSpPr>
            <a:spLocks noGrp="1" noChangeArrowheads="1"/>
          </p:cNvSpPr>
          <p:nvPr>
            <p:ph type="title"/>
          </p:nvPr>
        </p:nvSpPr>
        <p:spPr>
          <a:xfrm>
            <a:off x="457200" y="0"/>
            <a:ext cx="8229600" cy="533400"/>
          </a:xfrm>
        </p:spPr>
        <p:txBody>
          <a:bodyPr>
            <a:normAutofit fontScale="90000"/>
          </a:bodyPr>
          <a:lstStyle/>
          <a:p>
            <a:pPr eaLnBrk="1" hangingPunct="1"/>
            <a:r>
              <a:rPr lang="en-US" sz="3600" smtClean="0"/>
              <a:t>Example</a:t>
            </a:r>
          </a:p>
        </p:txBody>
      </p:sp>
    </p:spTree>
    <p:extLst>
      <p:ext uri="{BB962C8B-B14F-4D97-AF65-F5344CB8AC3E}">
        <p14:creationId xmlns:p14="http://schemas.microsoft.com/office/powerpoint/2010/main" val="27668407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990600"/>
          </a:xfrm>
        </p:spPr>
        <p:txBody>
          <a:bodyPr/>
          <a:lstStyle/>
          <a:p>
            <a:pPr algn="ctr"/>
            <a:r>
              <a:rPr lang="en-US" b="1" dirty="0" smtClean="0">
                <a:solidFill>
                  <a:schemeClr val="tx1"/>
                </a:solidFill>
              </a:rPr>
              <a:t>Complex Decisions</a:t>
            </a:r>
            <a:endParaRPr lang="en-US" b="1" dirty="0">
              <a:solidFill>
                <a:schemeClr val="tx1"/>
              </a:solidFill>
            </a:endParaRPr>
          </a:p>
        </p:txBody>
      </p:sp>
      <p:sp>
        <p:nvSpPr>
          <p:cNvPr id="2" name="Slide Number Placeholder 1"/>
          <p:cNvSpPr>
            <a:spLocks noGrp="1"/>
          </p:cNvSpPr>
          <p:nvPr>
            <p:ph type="sldNum" sz="quarter" idx="12"/>
          </p:nvPr>
        </p:nvSpPr>
        <p:spPr/>
        <p:txBody>
          <a:bodyPr/>
          <a:lstStyle/>
          <a:p>
            <a:fld id="{C5FC2AB4-9D32-4570-9111-622C292E360A}" type="slidenum">
              <a:rPr lang="en-US" smtClean="0"/>
              <a:pPr/>
              <a:t>35</a:t>
            </a:fld>
            <a:endParaRPr lang="en-US"/>
          </a:p>
        </p:txBody>
      </p:sp>
      <p:graphicFrame>
        <p:nvGraphicFramePr>
          <p:cNvPr id="3" name="Table 2"/>
          <p:cNvGraphicFramePr>
            <a:graphicFrameLocks noGrp="1"/>
          </p:cNvGraphicFramePr>
          <p:nvPr/>
        </p:nvGraphicFramePr>
        <p:xfrm>
          <a:off x="152400" y="914400"/>
          <a:ext cx="8686797" cy="5807966"/>
        </p:xfrm>
        <a:graphic>
          <a:graphicData uri="http://schemas.openxmlformats.org/drawingml/2006/table">
            <a:tbl>
              <a:tblPr/>
              <a:tblGrid>
                <a:gridCol w="494476"/>
                <a:gridCol w="1194982"/>
                <a:gridCol w="424939"/>
                <a:gridCol w="703082"/>
                <a:gridCol w="525382"/>
                <a:gridCol w="782920"/>
                <a:gridCol w="695356"/>
                <a:gridCol w="363131"/>
                <a:gridCol w="453268"/>
                <a:gridCol w="618094"/>
                <a:gridCol w="721109"/>
                <a:gridCol w="556286"/>
                <a:gridCol w="288443"/>
                <a:gridCol w="288443"/>
                <a:gridCol w="288443"/>
                <a:gridCol w="288443"/>
              </a:tblGrid>
              <a:tr h="250612">
                <a:tc>
                  <a:txBody>
                    <a:bodyPr/>
                    <a:lstStyle/>
                    <a:p>
                      <a:pPr algn="l" fontAlgn="b"/>
                      <a:endParaRPr lang="en-GB" sz="1800" b="1"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r>
                        <a:rPr lang="en-GB" sz="1800" b="1" i="0" u="none" strike="noStrike" dirty="0">
                          <a:solidFill>
                            <a:srgbClr val="000000"/>
                          </a:solidFill>
                          <a:latin typeface="Calibri"/>
                        </a:rPr>
                        <a:t>Overhead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1100" b="1" i="0" u="none" strike="noStrike" dirty="0">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100" b="1" i="0" u="none" strike="noStrike">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100" b="1" i="0" u="none" strike="noStrike">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100" b="1" i="0" u="none" strike="noStrike">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lgn="l" fontAlgn="b"/>
                      <a:r>
                        <a:rPr lang="en-GB" sz="1100" b="1" i="0" u="none" strike="noStrike">
                          <a:solidFill>
                            <a:srgbClr val="000000"/>
                          </a:solidFill>
                          <a:latin typeface="Calibri"/>
                        </a:rPr>
                        <a:t>E4S4 Analysis</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l" fontAlgn="b"/>
                      <a:endParaRPr lang="en-GB" sz="1100" b="1" i="0" u="none" strike="noStrike">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100" b="1" i="0" u="none" strike="noStrike">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100" b="1" i="0" u="none" strike="noStrike">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100" b="1"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GB" sz="1100" b="1"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GB" sz="1100" b="1" i="0" u="none" strike="noStrike">
                        <a:solidFill>
                          <a:srgbClr val="000000"/>
                        </a:solidFill>
                        <a:latin typeface="Calibri"/>
                      </a:endParaRPr>
                    </a:p>
                  </a:txBody>
                  <a:tcPr marL="0" marR="0" marT="0" marB="0" anchor="b">
                    <a:lnL>
                      <a:noFill/>
                    </a:lnL>
                    <a:lnR>
                      <a:noFill/>
                    </a:lnR>
                    <a:lnT>
                      <a:noFill/>
                    </a:lnT>
                    <a:lnB>
                      <a:noFill/>
                    </a:lnB>
                  </a:tcPr>
                </a:tc>
                <a:tc>
                  <a:txBody>
                    <a:bodyPr/>
                    <a:lstStyle/>
                    <a:p>
                      <a:pPr algn="ctr" fontAlgn="b"/>
                      <a:endParaRPr lang="en-GB" sz="1100" b="1"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GB" sz="1100" b="1" i="0" u="none" strike="noStrike">
                        <a:solidFill>
                          <a:srgbClr val="000000"/>
                        </a:solidFill>
                        <a:latin typeface="Calibri"/>
                      </a:endParaRPr>
                    </a:p>
                  </a:txBody>
                  <a:tcPr marL="0" marR="0" marT="0" marB="0" anchor="b">
                    <a:lnL>
                      <a:noFill/>
                    </a:lnL>
                    <a:lnR>
                      <a:noFill/>
                    </a:lnR>
                    <a:lnT>
                      <a:noFill/>
                    </a:lnT>
                    <a:lnB>
                      <a:noFill/>
                    </a:lnB>
                  </a:tcPr>
                </a:tc>
              </a:tr>
              <a:tr h="250612">
                <a:tc>
                  <a:txBody>
                    <a:bodyPr/>
                    <a:lstStyle/>
                    <a:p>
                      <a:pPr algn="ctr" fontAlgn="b"/>
                      <a:endParaRPr lang="en-GB" sz="600" b="1"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800" b="1" i="0" u="none" strike="noStrike" dirty="0">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Effectiveness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Efficiency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Ease of Use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Elegance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Safety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Security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Satisfaction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Sustainability</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GB" sz="900" b="1" i="0" u="none" strike="noStrike">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GB" sz="900" b="1" i="0" u="none" strike="noStrike">
                        <a:solidFill>
                          <a:srgbClr val="000000"/>
                        </a:solidFill>
                        <a:latin typeface="Calibri"/>
                      </a:endParaRPr>
                    </a:p>
                  </a:txBody>
                  <a:tcPr marL="0" marR="0" marT="0" marB="0" anchor="b">
                    <a:lnL>
                      <a:noFill/>
                    </a:lnL>
                    <a:lnR>
                      <a:noFill/>
                    </a:lnR>
                    <a:lnT>
                      <a:noFill/>
                    </a:lnT>
                    <a:lnB>
                      <a:noFill/>
                    </a:lnB>
                  </a:tcPr>
                </a:tc>
                <a:tc>
                  <a:txBody>
                    <a:bodyPr/>
                    <a:lstStyle/>
                    <a:p>
                      <a:pPr algn="ctr" fontAlgn="b"/>
                      <a:r>
                        <a:rPr lang="en-GB" sz="900" b="1" i="0" u="none" strike="noStrike">
                          <a:solidFill>
                            <a:srgbClr val="000000"/>
                          </a:solidFill>
                          <a:latin typeface="Calibri"/>
                        </a:rPr>
                        <a:t>Counts</a:t>
                      </a:r>
                    </a:p>
                  </a:txBody>
                  <a:tcPr marL="0" marR="0" marT="0" marB="0" anchor="b">
                    <a:lnL>
                      <a:noFill/>
                    </a:lnL>
                    <a:lnR>
                      <a:noFill/>
                    </a:lnR>
                    <a:lnT>
                      <a:noFill/>
                    </a:lnT>
                    <a:lnB>
                      <a:noFill/>
                    </a:lnB>
                  </a:tcPr>
                </a:tc>
                <a:tc>
                  <a:txBody>
                    <a:bodyPr/>
                    <a:lstStyle/>
                    <a:p>
                      <a:pPr algn="ctr" fontAlgn="b"/>
                      <a:endParaRPr lang="en-GB" sz="900" b="1" i="0" u="none" strike="noStrike">
                        <a:solidFill>
                          <a:srgbClr val="000000"/>
                        </a:solidFill>
                        <a:latin typeface="Calibri"/>
                      </a:endParaRPr>
                    </a:p>
                  </a:txBody>
                  <a:tcPr marL="0" marR="0" marT="0" marB="0" anchor="b">
                    <a:lnL>
                      <a:noFill/>
                    </a:lnL>
                    <a:lnR>
                      <a:noFill/>
                    </a:lnR>
                    <a:lnT>
                      <a:noFill/>
                    </a:lnT>
                    <a:lnB>
                      <a:noFill/>
                    </a:lnB>
                  </a:tcPr>
                </a:tc>
                <a:tc>
                  <a:txBody>
                    <a:bodyPr/>
                    <a:lstStyle/>
                    <a:p>
                      <a:pPr algn="ctr" fontAlgn="b"/>
                      <a:endParaRPr lang="en-GB" sz="900" b="1" i="0" u="none" strike="noStrike">
                        <a:solidFill>
                          <a:srgbClr val="000000"/>
                        </a:solidFill>
                        <a:latin typeface="Calibri"/>
                      </a:endParaRPr>
                    </a:p>
                  </a:txBody>
                  <a:tcPr marL="0" marR="0" marT="0" marB="0" anchor="b">
                    <a:lnL>
                      <a:noFill/>
                    </a:lnL>
                    <a:lnR>
                      <a:noFill/>
                    </a:lnR>
                    <a:lnT>
                      <a:noFill/>
                    </a:lnT>
                    <a:lnB>
                      <a:noFill/>
                    </a:lnB>
                  </a:tcPr>
                </a:tc>
              </a:tr>
              <a:tr h="144783">
                <a:tc>
                  <a:txBody>
                    <a:bodyPr/>
                    <a:lstStyle/>
                    <a:p>
                      <a:pPr algn="ctr" fontAlgn="b"/>
                      <a:endParaRPr lang="en-GB" sz="600" b="1" i="0" u="none" strike="noStrike" dirty="0">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800" b="1" i="0" u="none" strike="noStrike" dirty="0">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Weights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1</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900" b="1" i="0" u="none" strike="noStrike" dirty="0">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900" b="1" i="0" u="none" strike="noStrike" dirty="0">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900" b="1" i="0" u="none" strike="noStrike" dirty="0">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900" b="1" i="0" u="none" strike="noStrike" dirty="0">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r>
              <a:tr h="144783">
                <a:tc>
                  <a:txBody>
                    <a:bodyPr/>
                    <a:lstStyle/>
                    <a:p>
                      <a:pPr algn="ctr" fontAlgn="b"/>
                      <a:endParaRPr lang="en-GB" sz="600" b="1"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900" b="1" i="0" u="none" strike="noStrike" dirty="0">
                          <a:solidFill>
                            <a:srgbClr val="000000"/>
                          </a:solidFill>
                          <a:latin typeface="Calibri"/>
                        </a:rPr>
                        <a:t>Stake Holders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Reliability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Resilience</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1"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1" i="0" u="none" strike="noStrike" dirty="0">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r>
              <a:tr h="144783">
                <a:tc>
                  <a:txBody>
                    <a:bodyPr/>
                    <a:lstStyle/>
                    <a:p>
                      <a:pPr algn="l" fontAlgn="b"/>
                      <a:endParaRPr lang="en-GB" sz="600" b="0" i="0" u="none" strike="noStrike" dirty="0">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900" b="1" i="0" u="none" strike="noStrike" dirty="0">
                          <a:solidFill>
                            <a:srgbClr val="000000"/>
                          </a:solidFill>
                          <a:latin typeface="Calibri"/>
                        </a:rPr>
                        <a:t>Designers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dirty="0">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dirty="0">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4</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783">
                <a:tc>
                  <a:txBody>
                    <a:bodyPr/>
                    <a:lstStyle/>
                    <a:p>
                      <a:pPr algn="l" fontAlgn="b"/>
                      <a:endParaRPr lang="en-GB" sz="600" b="0"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900" b="1" i="0" u="none" strike="noStrike" dirty="0">
                          <a:solidFill>
                            <a:srgbClr val="000000"/>
                          </a:solidFill>
                          <a:latin typeface="Calibri"/>
                        </a:rPr>
                        <a:t>Manufacturers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dirty="0">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dirty="0">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2</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783">
                <a:tc>
                  <a:txBody>
                    <a:bodyPr/>
                    <a:lstStyle/>
                    <a:p>
                      <a:pPr algn="l" fontAlgn="b"/>
                      <a:endParaRPr lang="en-GB" sz="600" b="0"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900" b="1" i="0" u="none" strike="noStrike" dirty="0">
                          <a:solidFill>
                            <a:srgbClr val="000000"/>
                          </a:solidFill>
                          <a:latin typeface="Calibri"/>
                        </a:rPr>
                        <a:t>Installers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dirty="0">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dirty="0">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783">
                <a:tc>
                  <a:txBody>
                    <a:bodyPr/>
                    <a:lstStyle/>
                    <a:p>
                      <a:pPr algn="l" fontAlgn="b"/>
                      <a:endParaRPr lang="en-GB" sz="600" b="0"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900" b="1" i="0" u="none" strike="noStrike" dirty="0">
                          <a:solidFill>
                            <a:srgbClr val="000000"/>
                          </a:solidFill>
                          <a:latin typeface="Calibri"/>
                        </a:rPr>
                        <a:t>Operators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dirty="0">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dirty="0">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783">
                <a:tc>
                  <a:txBody>
                    <a:bodyPr/>
                    <a:lstStyle/>
                    <a:p>
                      <a:pPr algn="l" fontAlgn="b"/>
                      <a:endParaRPr lang="en-GB" sz="600" b="0"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900" b="1" i="0" u="none" strike="noStrike" dirty="0">
                          <a:solidFill>
                            <a:srgbClr val="000000"/>
                          </a:solidFill>
                          <a:latin typeface="Calibri"/>
                        </a:rPr>
                        <a:t>Commercial Customers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dirty="0">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a:solidFill>
                            <a:srgbClr val="000000"/>
                          </a:solidFill>
                          <a:latin typeface="Calibri"/>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4</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783">
                <a:tc>
                  <a:txBody>
                    <a:bodyPr/>
                    <a:lstStyle/>
                    <a:p>
                      <a:pPr algn="l" fontAlgn="b"/>
                      <a:endParaRPr lang="en-GB" sz="600" b="0"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900" b="1" i="0" u="none" strike="noStrike" dirty="0">
                          <a:solidFill>
                            <a:srgbClr val="000000"/>
                          </a:solidFill>
                          <a:latin typeface="Calibri"/>
                        </a:rPr>
                        <a:t>Private Customers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dirty="0">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dirty="0">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783">
                <a:tc>
                  <a:txBody>
                    <a:bodyPr/>
                    <a:lstStyle/>
                    <a:p>
                      <a:pPr algn="l" fontAlgn="b"/>
                      <a:endParaRPr lang="en-GB" sz="600" b="0"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900" b="1" i="0" u="none" strike="noStrike" dirty="0">
                          <a:solidFill>
                            <a:srgbClr val="000000"/>
                          </a:solidFill>
                          <a:latin typeface="Calibri"/>
                        </a:rPr>
                        <a:t>Maintainers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dirty="0">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783">
                <a:tc>
                  <a:txBody>
                    <a:bodyPr/>
                    <a:lstStyle/>
                    <a:p>
                      <a:pPr algn="l" fontAlgn="b"/>
                      <a:endParaRPr lang="en-GB" sz="600" b="0"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900" b="1" i="0" u="none" strike="noStrike" dirty="0">
                          <a:solidFill>
                            <a:srgbClr val="000000"/>
                          </a:solidFill>
                          <a:latin typeface="Calibri"/>
                        </a:rPr>
                        <a:t>Disposers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dirty="0">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dirty="0">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dirty="0">
                          <a:solidFill>
                            <a:srgbClr val="000000"/>
                          </a:solidFill>
                          <a:latin typeface="Calibri"/>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4783">
                <a:tc>
                  <a:txBody>
                    <a:bodyPr/>
                    <a:lstStyle/>
                    <a:p>
                      <a:pPr algn="l" fontAlgn="b"/>
                      <a:endParaRPr lang="en-GB" sz="600" b="0" i="0" u="none" strike="noStrike">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600" b="1" i="0" u="none" strike="noStrike" dirty="0">
                        <a:solidFill>
                          <a:srgbClr val="000000"/>
                        </a:solidFill>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GB" sz="900" b="1"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900" b="0" i="0" u="none" strike="noStrike" dirty="0">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900" b="0" i="0" u="none" strike="noStrike" dirty="0">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900" b="0" i="0" u="none" strike="noStrike">
                          <a:solidFill>
                            <a:srgbClr val="000000"/>
                          </a:solidFill>
                          <a:latin typeface="Calibri"/>
                        </a:rPr>
                        <a:t>Counts</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17</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25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4783">
                <a:tc>
                  <a:txBody>
                    <a:bodyPr/>
                    <a:lstStyle/>
                    <a:p>
                      <a:pPr algn="ctr" fontAlgn="b"/>
                      <a:r>
                        <a:rPr lang="en-GB" sz="600" b="1"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000" b="1" i="0" u="none" strike="noStrike" dirty="0">
                          <a:solidFill>
                            <a:srgbClr val="000000"/>
                          </a:solidFill>
                          <a:latin typeface="Calibri"/>
                        </a:rPr>
                        <a:t>Not Applicable</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GB" sz="900" b="1" i="0" u="none" strike="noStrike">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GB" sz="900" b="0" i="0" u="none" strike="noStrike">
                        <a:solidFill>
                          <a:srgbClr val="000000"/>
                        </a:solidFill>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r>
              <a:tr h="144783">
                <a:tc>
                  <a:txBody>
                    <a:bodyPr/>
                    <a:lstStyle/>
                    <a:p>
                      <a:pPr algn="ctr" fontAlgn="b"/>
                      <a:r>
                        <a:rPr lang="en-GB" sz="6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000" b="1" i="0" u="none" strike="noStrike" dirty="0">
                          <a:solidFill>
                            <a:srgbClr val="000000"/>
                          </a:solidFill>
                          <a:latin typeface="Calibri"/>
                        </a:rPr>
                        <a:t>Acceptable</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GB" sz="900" b="1" i="0" u="none" strike="noStrike">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17</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900" b="1" i="0" u="none" strike="noStrike">
                          <a:solidFill>
                            <a:srgbClr val="000000"/>
                          </a:solidFill>
                          <a:latin typeface="Calibri"/>
                        </a:rPr>
                        <a:t>Score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r>
              <a:tr h="144783">
                <a:tc>
                  <a:txBody>
                    <a:bodyPr/>
                    <a:lstStyle/>
                    <a:p>
                      <a:pPr algn="ctr" fontAlgn="b"/>
                      <a:r>
                        <a:rPr lang="en-GB" sz="600" b="1"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n-GB" sz="1000" b="1" i="0" u="none" strike="noStrike" dirty="0">
                          <a:solidFill>
                            <a:srgbClr val="000000"/>
                          </a:solidFill>
                          <a:latin typeface="Calibri"/>
                        </a:rPr>
                        <a:t>Marginal</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GB" sz="900" b="1" i="0" u="none" strike="noStrike">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900" b="1" i="0" u="none" strike="noStrike">
                          <a:solidFill>
                            <a:srgbClr val="000000"/>
                          </a:solidFill>
                          <a:latin typeface="Calibri"/>
                        </a:rPr>
                        <a:t>1.78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r>
              <a:tr h="139229">
                <a:tc>
                  <a:txBody>
                    <a:bodyPr/>
                    <a:lstStyle/>
                    <a:p>
                      <a:pPr algn="ctr" fontAlgn="b"/>
                      <a:r>
                        <a:rPr lang="en-GB" sz="600" b="1"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GB" sz="1000" b="1" i="0" u="none" strike="noStrike" dirty="0">
                          <a:solidFill>
                            <a:srgbClr val="000000"/>
                          </a:solidFill>
                          <a:latin typeface="Calibri"/>
                        </a:rPr>
                        <a:t>Unacceptable</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GB" sz="900" b="1" i="0" u="none" strike="noStrike">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900" b="0" i="0" u="none" strike="noStrike">
                          <a:solidFill>
                            <a:srgbClr val="000000"/>
                          </a:solidFill>
                          <a:latin typeface="Calibri"/>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25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GB" sz="900" b="0" i="0" u="none" strike="noStrike">
                        <a:solidFill>
                          <a:srgbClr val="000000"/>
                        </a:solidFill>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dirty="0">
                        <a:solidFill>
                          <a:srgbClr val="000000"/>
                        </a:solidFill>
                        <a:latin typeface="Calibri"/>
                      </a:endParaRPr>
                    </a:p>
                  </a:txBody>
                  <a:tcPr marL="0" marR="0" marT="0" marB="0" anchor="b">
                    <a:lnL>
                      <a:noFill/>
                    </a:lnL>
                    <a:lnR>
                      <a:noFill/>
                    </a:lnR>
                    <a:lnT>
                      <a:noFill/>
                    </a:lnT>
                    <a:lnB>
                      <a:noFill/>
                    </a:lnB>
                  </a:tcPr>
                </a:tc>
              </a:tr>
              <a:tr h="137890">
                <a:tc>
                  <a:txBody>
                    <a:bodyPr/>
                    <a:lstStyle/>
                    <a:p>
                      <a:pPr algn="l" fontAlgn="b"/>
                      <a:endParaRPr lang="en-GB" sz="6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600" b="1"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ctr" fontAlgn="b"/>
                      <a:endParaRPr lang="en-GB" sz="900" b="1"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dirty="0">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dirty="0">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dirty="0">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a:noFill/>
                    </a:lnT>
                    <a:lnB>
                      <a:noFill/>
                    </a:lnB>
                  </a:tcPr>
                </a:tc>
                <a:tc>
                  <a:txBody>
                    <a:bodyPr/>
                    <a:lstStyle/>
                    <a:p>
                      <a:pPr algn="ctr" fontAlgn="b"/>
                      <a:endParaRPr lang="en-GB" sz="9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a:noFill/>
                    </a:lnT>
                    <a:lnB>
                      <a:noFill/>
                    </a:lnB>
                  </a:tcPr>
                </a:tc>
              </a:tr>
              <a:tr h="278458">
                <a:tc>
                  <a:txBody>
                    <a:bodyPr/>
                    <a:lstStyle/>
                    <a:p>
                      <a:pPr algn="l" fontAlgn="b"/>
                      <a:endParaRPr lang="en-GB" sz="2000" b="0" i="0" u="none" strike="noStrike" dirty="0">
                        <a:solidFill>
                          <a:srgbClr val="000000"/>
                        </a:solidFill>
                        <a:latin typeface="Calibri"/>
                      </a:endParaRPr>
                    </a:p>
                  </a:txBody>
                  <a:tcPr marL="0" marR="0" marT="0" marB="0" anchor="b">
                    <a:lnL>
                      <a:noFill/>
                    </a:lnL>
                    <a:lnR>
                      <a:noFill/>
                    </a:lnR>
                    <a:lnT>
                      <a:noFill/>
                    </a:lnT>
                    <a:lnB>
                      <a:noFill/>
                    </a:lnB>
                  </a:tcPr>
                </a:tc>
                <a:tc gridSpan="2">
                  <a:txBody>
                    <a:bodyPr/>
                    <a:lstStyle/>
                    <a:p>
                      <a:pPr algn="l" fontAlgn="b"/>
                      <a:r>
                        <a:rPr lang="en-GB" sz="2000" b="1" i="0" u="none" strike="noStrike" dirty="0">
                          <a:solidFill>
                            <a:srgbClr val="000000"/>
                          </a:solidFill>
                          <a:latin typeface="Calibri"/>
                        </a:rPr>
                        <a:t>Underground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l" fontAlgn="b"/>
                      <a:endParaRPr lang="en-GB" sz="1100" b="1" i="0" u="none" strike="noStrike">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100" b="1" i="0" u="none" strike="noStrike" dirty="0">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100" b="1" i="0" u="none" strike="noStrike" dirty="0">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lgn="l" fontAlgn="b"/>
                      <a:r>
                        <a:rPr lang="en-GB" sz="1100" b="1" i="0" u="none" strike="noStrike">
                          <a:solidFill>
                            <a:srgbClr val="000000"/>
                          </a:solidFill>
                          <a:latin typeface="Calibri"/>
                        </a:rPr>
                        <a:t>E4S4 Analysis</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l" fontAlgn="b"/>
                      <a:endParaRPr lang="en-GB" sz="1100" b="1" i="0" u="none" strike="noStrike">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100" b="1" i="0" u="none" strike="noStrike">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100" b="1" i="0" u="none" strike="noStrike">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1100" b="1"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GB" sz="1100" b="1"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GB" sz="1100" b="1" i="0" u="none" strike="noStrike">
                        <a:solidFill>
                          <a:srgbClr val="000000"/>
                        </a:solidFill>
                        <a:latin typeface="Calibri"/>
                      </a:endParaRPr>
                    </a:p>
                  </a:txBody>
                  <a:tcPr marL="0" marR="0" marT="0" marB="0" anchor="b">
                    <a:lnL>
                      <a:noFill/>
                    </a:lnL>
                    <a:lnR>
                      <a:noFill/>
                    </a:lnR>
                    <a:lnT>
                      <a:noFill/>
                    </a:lnT>
                    <a:lnB>
                      <a:noFill/>
                    </a:lnB>
                  </a:tcPr>
                </a:tc>
                <a:tc>
                  <a:txBody>
                    <a:bodyPr/>
                    <a:lstStyle/>
                    <a:p>
                      <a:pPr algn="ctr" fontAlgn="b"/>
                      <a:endParaRPr lang="en-GB" sz="1100" b="1"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GB" sz="1100" b="1" i="0" u="none" strike="noStrike">
                        <a:solidFill>
                          <a:srgbClr val="000000"/>
                        </a:solidFill>
                        <a:latin typeface="Calibri"/>
                      </a:endParaRPr>
                    </a:p>
                  </a:txBody>
                  <a:tcPr marL="0" marR="0" marT="0" marB="0" anchor="b">
                    <a:lnL>
                      <a:noFill/>
                    </a:lnL>
                    <a:lnR>
                      <a:noFill/>
                    </a:lnR>
                    <a:lnT>
                      <a:noFill/>
                    </a:lnT>
                    <a:lnB>
                      <a:noFill/>
                    </a:lnB>
                  </a:tcPr>
                </a:tc>
              </a:tr>
              <a:tr h="250612">
                <a:tc>
                  <a:txBody>
                    <a:bodyPr/>
                    <a:lstStyle/>
                    <a:p>
                      <a:pPr algn="l" fontAlgn="b"/>
                      <a:endParaRPr lang="en-GB" sz="600" b="0"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600" b="1"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Effectiveness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Efficiency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Ease of Use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Elegance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Safety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Security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Satisfaction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Sustainability</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GB" sz="900" b="1" i="0" u="none" strike="noStrike">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GB" sz="900" b="1" i="0" u="none" strike="noStrike">
                        <a:solidFill>
                          <a:srgbClr val="000000"/>
                        </a:solidFill>
                        <a:latin typeface="Calibri"/>
                      </a:endParaRPr>
                    </a:p>
                  </a:txBody>
                  <a:tcPr marL="0" marR="0" marT="0" marB="0" anchor="b">
                    <a:lnL>
                      <a:noFill/>
                    </a:lnL>
                    <a:lnR>
                      <a:noFill/>
                    </a:lnR>
                    <a:lnT>
                      <a:noFill/>
                    </a:lnT>
                    <a:lnB>
                      <a:noFill/>
                    </a:lnB>
                  </a:tcPr>
                </a:tc>
                <a:tc>
                  <a:txBody>
                    <a:bodyPr/>
                    <a:lstStyle/>
                    <a:p>
                      <a:pPr algn="ctr" fontAlgn="b"/>
                      <a:r>
                        <a:rPr lang="en-GB" sz="900" b="1" i="0" u="none" strike="noStrike" dirty="0">
                          <a:solidFill>
                            <a:srgbClr val="000000"/>
                          </a:solidFill>
                          <a:latin typeface="Calibri"/>
                        </a:rPr>
                        <a:t>Counts</a:t>
                      </a:r>
                    </a:p>
                  </a:txBody>
                  <a:tcPr marL="0" marR="0" marT="0" marB="0" anchor="b">
                    <a:lnL>
                      <a:noFill/>
                    </a:lnL>
                    <a:lnR>
                      <a:noFill/>
                    </a:lnR>
                    <a:lnT>
                      <a:noFill/>
                    </a:lnT>
                    <a:lnB>
                      <a:noFill/>
                    </a:lnB>
                  </a:tcPr>
                </a:tc>
                <a:tc>
                  <a:txBody>
                    <a:bodyPr/>
                    <a:lstStyle/>
                    <a:p>
                      <a:pPr algn="ctr" fontAlgn="b"/>
                      <a:endParaRPr lang="en-GB" sz="900" b="1" i="0" u="none" strike="noStrike">
                        <a:solidFill>
                          <a:srgbClr val="000000"/>
                        </a:solidFill>
                        <a:latin typeface="Calibri"/>
                      </a:endParaRPr>
                    </a:p>
                  </a:txBody>
                  <a:tcPr marL="0" marR="0" marT="0" marB="0" anchor="b">
                    <a:lnL>
                      <a:noFill/>
                    </a:lnL>
                    <a:lnR>
                      <a:noFill/>
                    </a:lnR>
                    <a:lnT>
                      <a:noFill/>
                    </a:lnT>
                    <a:lnB>
                      <a:noFill/>
                    </a:lnB>
                  </a:tcPr>
                </a:tc>
                <a:tc>
                  <a:txBody>
                    <a:bodyPr/>
                    <a:lstStyle/>
                    <a:p>
                      <a:pPr algn="ctr" fontAlgn="b"/>
                      <a:endParaRPr lang="en-GB" sz="900" b="1" i="0" u="none" strike="noStrike">
                        <a:solidFill>
                          <a:srgbClr val="000000"/>
                        </a:solidFill>
                        <a:latin typeface="Calibri"/>
                      </a:endParaRPr>
                    </a:p>
                  </a:txBody>
                  <a:tcPr marL="0" marR="0" marT="0" marB="0" anchor="b">
                    <a:lnL>
                      <a:noFill/>
                    </a:lnL>
                    <a:lnR>
                      <a:noFill/>
                    </a:lnR>
                    <a:lnT>
                      <a:noFill/>
                    </a:lnT>
                    <a:lnB>
                      <a:noFill/>
                    </a:lnB>
                  </a:tcPr>
                </a:tc>
              </a:tr>
              <a:tr h="144783">
                <a:tc>
                  <a:txBody>
                    <a:bodyPr/>
                    <a:lstStyle/>
                    <a:p>
                      <a:pPr algn="l" fontAlgn="b"/>
                      <a:endParaRPr lang="en-GB" sz="600" b="0"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600" b="1"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Weights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900" b="1" i="0" u="none" strike="noStrike">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900" b="1" i="0" u="none" strike="noStrike">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900" b="1" i="0" u="none" strike="noStrike">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GB" sz="900" b="1" i="0" u="none" strike="noStrike">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r>
              <a:tr h="144783">
                <a:tc>
                  <a:txBody>
                    <a:bodyPr/>
                    <a:lstStyle/>
                    <a:p>
                      <a:pPr algn="l" fontAlgn="b"/>
                      <a:endParaRPr lang="en-GB" sz="600" b="0"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900" b="1" i="0" u="none" strike="noStrike" dirty="0">
                          <a:solidFill>
                            <a:srgbClr val="000000"/>
                          </a:solidFill>
                          <a:latin typeface="Calibri"/>
                        </a:rPr>
                        <a:t>Stake Holders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Reliability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Resilience</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1"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1"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r>
              <a:tr h="144783">
                <a:tc>
                  <a:txBody>
                    <a:bodyPr/>
                    <a:lstStyle/>
                    <a:p>
                      <a:pPr algn="l" fontAlgn="b"/>
                      <a:endParaRPr lang="en-GB" sz="600" b="0"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900" b="1" i="0" u="none" strike="noStrike" dirty="0">
                          <a:solidFill>
                            <a:srgbClr val="000000"/>
                          </a:solidFill>
                          <a:latin typeface="Calibri"/>
                        </a:rPr>
                        <a:t>Designers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dirty="0">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2</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783">
                <a:tc>
                  <a:txBody>
                    <a:bodyPr/>
                    <a:lstStyle/>
                    <a:p>
                      <a:pPr algn="l" fontAlgn="b"/>
                      <a:endParaRPr lang="en-GB" sz="600" b="0"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900" b="1" i="0" u="none" strike="noStrike" dirty="0">
                          <a:solidFill>
                            <a:srgbClr val="000000"/>
                          </a:solidFill>
                          <a:latin typeface="Calibri"/>
                        </a:rPr>
                        <a:t>Manufacturers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dirty="0">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783">
                <a:tc>
                  <a:txBody>
                    <a:bodyPr/>
                    <a:lstStyle/>
                    <a:p>
                      <a:pPr algn="l" fontAlgn="b"/>
                      <a:endParaRPr lang="en-GB" sz="600" b="0"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900" b="1" i="0" u="none" strike="noStrike">
                          <a:solidFill>
                            <a:srgbClr val="000000"/>
                          </a:solidFill>
                          <a:latin typeface="Calibri"/>
                        </a:rPr>
                        <a:t>Installers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dirty="0">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783">
                <a:tc>
                  <a:txBody>
                    <a:bodyPr/>
                    <a:lstStyle/>
                    <a:p>
                      <a:pPr algn="l" fontAlgn="b"/>
                      <a:endParaRPr lang="en-GB" sz="600" b="0"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900" b="1" i="0" u="none" strike="noStrike" dirty="0">
                          <a:solidFill>
                            <a:srgbClr val="000000"/>
                          </a:solidFill>
                          <a:latin typeface="Calibri"/>
                        </a:rPr>
                        <a:t>Operators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dirty="0">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783">
                <a:tc>
                  <a:txBody>
                    <a:bodyPr/>
                    <a:lstStyle/>
                    <a:p>
                      <a:pPr algn="l" fontAlgn="b"/>
                      <a:endParaRPr lang="en-GB" sz="600" b="0"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900" b="1" i="0" u="none" strike="noStrike" dirty="0">
                          <a:solidFill>
                            <a:srgbClr val="000000"/>
                          </a:solidFill>
                          <a:latin typeface="Calibri"/>
                        </a:rPr>
                        <a:t>Commercial Customers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dirty="0">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783">
                <a:tc>
                  <a:txBody>
                    <a:bodyPr/>
                    <a:lstStyle/>
                    <a:p>
                      <a:pPr algn="l" fontAlgn="b"/>
                      <a:endParaRPr lang="en-GB" sz="600" b="0"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900" b="1" i="0" u="none" strike="noStrike" dirty="0">
                          <a:solidFill>
                            <a:srgbClr val="000000"/>
                          </a:solidFill>
                          <a:latin typeface="Calibri"/>
                        </a:rPr>
                        <a:t>Private Customers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783">
                <a:tc>
                  <a:txBody>
                    <a:bodyPr/>
                    <a:lstStyle/>
                    <a:p>
                      <a:pPr algn="l" fontAlgn="b"/>
                      <a:endParaRPr lang="en-GB" sz="600" b="0"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900" b="1" i="0" u="none" strike="noStrike" dirty="0">
                          <a:solidFill>
                            <a:srgbClr val="000000"/>
                          </a:solidFill>
                          <a:latin typeface="Calibri"/>
                        </a:rPr>
                        <a:t>Maintainers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dirty="0">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783">
                <a:tc>
                  <a:txBody>
                    <a:bodyPr/>
                    <a:lstStyle/>
                    <a:p>
                      <a:pPr algn="l" fontAlgn="b"/>
                      <a:endParaRPr lang="en-GB" sz="600" b="0"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900" b="1" i="0" u="none" strike="noStrike" dirty="0">
                          <a:solidFill>
                            <a:srgbClr val="000000"/>
                          </a:solidFill>
                          <a:latin typeface="Calibri"/>
                        </a:rPr>
                        <a:t>Disposers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900" b="0" i="0" u="none" strike="noStrike">
                          <a:solidFill>
                            <a:srgbClr val="000000"/>
                          </a:solidFill>
                          <a:latin typeface="Calibri"/>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4783">
                <a:tc>
                  <a:txBody>
                    <a:bodyPr/>
                    <a:lstStyle/>
                    <a:p>
                      <a:pPr algn="l" fontAlgn="b"/>
                      <a:endParaRPr lang="en-GB" sz="600" b="0" i="0" u="none" strike="noStrike">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GB" sz="600" b="1" i="0" u="none" strike="noStrike">
                        <a:solidFill>
                          <a:srgbClr val="000000"/>
                        </a:solidFill>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GB" sz="900" b="1"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900" b="0" i="0" u="none" strike="noStrike" dirty="0">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900" b="0" i="0" u="none" strike="noStrike">
                          <a:solidFill>
                            <a:srgbClr val="000000"/>
                          </a:solidFill>
                          <a:latin typeface="Calibri"/>
                        </a:rPr>
                        <a:t>Counts</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20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dirty="0">
                          <a:solidFill>
                            <a:srgbClr val="000000"/>
                          </a:solidFill>
                          <a:latin typeface="Calibri"/>
                        </a:rPr>
                        <a:t>12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4783">
                <a:tc>
                  <a:txBody>
                    <a:bodyPr/>
                    <a:lstStyle/>
                    <a:p>
                      <a:pPr algn="ctr" fontAlgn="b"/>
                      <a:r>
                        <a:rPr lang="en-GB" sz="600" b="1"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000" b="1" i="0" u="none" strike="noStrike" dirty="0">
                          <a:solidFill>
                            <a:srgbClr val="000000"/>
                          </a:solidFill>
                          <a:latin typeface="Calibri"/>
                        </a:rPr>
                        <a:t>Not Applicable</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GB" sz="900" b="1" i="0" u="none" strike="noStrike">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20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GB" sz="900" b="0" i="0" u="none" strike="noStrike">
                        <a:solidFill>
                          <a:srgbClr val="000000"/>
                        </a:solidFill>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r>
              <a:tr h="144783">
                <a:tc>
                  <a:txBody>
                    <a:bodyPr/>
                    <a:lstStyle/>
                    <a:p>
                      <a:pPr algn="ctr" fontAlgn="b"/>
                      <a:r>
                        <a:rPr lang="en-GB" sz="600" b="1"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000" b="1" i="0" u="none" strike="noStrike" dirty="0">
                          <a:solidFill>
                            <a:srgbClr val="000000"/>
                          </a:solidFill>
                          <a:latin typeface="Calibri"/>
                        </a:rPr>
                        <a:t>Acceptable</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GB" sz="900" b="1" i="0" u="none" strike="noStrike">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900" b="0" i="0" u="none" strike="noStrike">
                          <a:solidFill>
                            <a:srgbClr val="000000"/>
                          </a:solidFill>
                          <a:latin typeface="Calibri"/>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29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900" b="1" i="0" u="none" strike="noStrike">
                          <a:solidFill>
                            <a:srgbClr val="000000"/>
                          </a:solidFill>
                          <a:latin typeface="Calibri"/>
                        </a:rPr>
                        <a:t>Score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dirty="0">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r>
              <a:tr h="144783">
                <a:tc>
                  <a:txBody>
                    <a:bodyPr/>
                    <a:lstStyle/>
                    <a:p>
                      <a:pPr algn="ctr" fontAlgn="b"/>
                      <a:r>
                        <a:rPr lang="en-GB" sz="600" b="1"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n-GB" sz="1000" b="1" i="0" u="none" strike="noStrike" dirty="0">
                          <a:solidFill>
                            <a:srgbClr val="000000"/>
                          </a:solidFill>
                          <a:latin typeface="Calibri"/>
                        </a:rPr>
                        <a:t>Marginal</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GB" sz="900" b="1" i="0" u="none" strike="noStrike">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dirty="0">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900" b="1" i="0" u="none" strike="noStrike">
                          <a:solidFill>
                            <a:srgbClr val="000000"/>
                          </a:solidFill>
                          <a:latin typeface="Calibri"/>
                        </a:rPr>
                        <a:t>1.21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endParaRPr lang="en-GB" sz="900" b="0" i="0" u="none" strike="noStrike" dirty="0">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r>
              <a:tr h="139229">
                <a:tc>
                  <a:txBody>
                    <a:bodyPr/>
                    <a:lstStyle/>
                    <a:p>
                      <a:pPr algn="ctr" fontAlgn="b"/>
                      <a:r>
                        <a:rPr lang="en-GB" sz="600" b="1"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GB" sz="1000" b="1" i="0" u="none" strike="noStrike" dirty="0">
                          <a:solidFill>
                            <a:srgbClr val="000000"/>
                          </a:solidFill>
                          <a:latin typeface="Calibri"/>
                        </a:rPr>
                        <a:t>Unacceptable</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GB" sz="900" b="1" i="0" u="none" strike="noStrike">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latin typeface="Calibri"/>
                        </a:rPr>
                        <a:t>12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900" b="0" i="0" u="none" strike="noStrike">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GB" sz="900" b="0" i="0" u="none" strike="noStrike">
                        <a:solidFill>
                          <a:srgbClr val="000000"/>
                        </a:solidFill>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dirty="0">
                        <a:solidFill>
                          <a:srgbClr val="000000"/>
                        </a:solidFill>
                        <a:latin typeface="Calibri"/>
                      </a:endParaRPr>
                    </a:p>
                  </a:txBody>
                  <a:tcPr marL="0" marR="0" marT="0" marB="0" anchor="b">
                    <a:lnL>
                      <a:noFill/>
                    </a:lnL>
                    <a:lnR>
                      <a:noFill/>
                    </a:lnR>
                    <a:lnT>
                      <a:noFill/>
                    </a:lnT>
                    <a:lnB>
                      <a:noFill/>
                    </a:lnB>
                  </a:tcPr>
                </a:tc>
              </a:tr>
              <a:tr h="137890">
                <a:tc>
                  <a:txBody>
                    <a:bodyPr/>
                    <a:lstStyle/>
                    <a:p>
                      <a:pPr algn="l" fontAlgn="b"/>
                      <a:endParaRPr lang="en-GB" sz="6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600" b="1" i="0" u="none" strike="noStrike">
                        <a:solidFill>
                          <a:srgbClr val="000000"/>
                        </a:solidFill>
                        <a:latin typeface="Calibri"/>
                      </a:endParaRPr>
                    </a:p>
                  </a:txBody>
                  <a:tcPr marL="0" marR="0" marT="0" marB="0" anchor="b">
                    <a:lnL>
                      <a:noFill/>
                    </a:lnL>
                    <a:lnR>
                      <a:noFill/>
                    </a:lnR>
                    <a:lnT>
                      <a:noFill/>
                    </a:lnT>
                    <a:lnB>
                      <a:noFill/>
                    </a:lnB>
                  </a:tcPr>
                </a:tc>
                <a:tc>
                  <a:txBody>
                    <a:bodyPr/>
                    <a:lstStyle/>
                    <a:p>
                      <a:pPr algn="ctr" fontAlgn="b"/>
                      <a:endParaRPr lang="en-GB" sz="900" b="1"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dirty="0">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9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ctr" fontAlgn="b"/>
                      <a:endParaRPr lang="en-GB" sz="9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GB" sz="900" b="0" i="0" u="none" strike="noStrike" dirty="0">
                        <a:solidFill>
                          <a:srgbClr val="000000"/>
                        </a:solidFill>
                        <a:latin typeface="Calibri"/>
                      </a:endParaRPr>
                    </a:p>
                  </a:txBody>
                  <a:tcPr marL="0" marR="0" marT="0" marB="0" anchor="b">
                    <a:lnL>
                      <a:noFill/>
                    </a:lnL>
                    <a:lnR>
                      <a:noFill/>
                    </a:lnR>
                    <a:lnT>
                      <a:noFill/>
                    </a:lnT>
                    <a:lnB>
                      <a:noFill/>
                    </a:lnB>
                  </a:tcPr>
                </a:tc>
              </a:tr>
            </a:tbl>
          </a:graphicData>
        </a:graphic>
      </p:graphicFrame>
    </p:spTree>
    <p:extLst>
      <p:ext uri="{BB962C8B-B14F-4D97-AF65-F5344CB8AC3E}">
        <p14:creationId xmlns:p14="http://schemas.microsoft.com/office/powerpoint/2010/main" val="30080165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2"/>
          <p:cNvSpPr>
            <a:spLocks noChangeArrowheads="1"/>
          </p:cNvSpPr>
          <p:nvPr/>
        </p:nvSpPr>
        <p:spPr bwMode="auto">
          <a:xfrm>
            <a:off x="0" y="0"/>
            <a:ext cx="6400800" cy="685800"/>
          </a:xfrm>
          <a:prstGeom prst="rect">
            <a:avLst/>
          </a:prstGeom>
          <a:noFill/>
          <a:ln w="9525">
            <a:noFill/>
            <a:miter lim="800000"/>
            <a:headEnd/>
            <a:tailEnd/>
          </a:ln>
        </p:spPr>
        <p:txBody>
          <a:bodyPr anchor="ctr"/>
          <a:lstStyle/>
          <a:p>
            <a:pPr algn="ctr"/>
            <a:r>
              <a:rPr lang="en-US" sz="3600" b="1" dirty="0" smtClean="0">
                <a:solidFill>
                  <a:schemeClr val="bg1"/>
                </a:solidFill>
                <a:latin typeface="Times New Roman" pitchFamily="18" charset="0"/>
              </a:rPr>
              <a:t>System </a:t>
            </a:r>
            <a:r>
              <a:rPr lang="en-US" sz="3600" b="1" dirty="0">
                <a:solidFill>
                  <a:schemeClr val="bg1"/>
                </a:solidFill>
                <a:latin typeface="Times New Roman" pitchFamily="18" charset="0"/>
              </a:rPr>
              <a:t>Design</a:t>
            </a:r>
          </a:p>
        </p:txBody>
      </p:sp>
      <p:sp>
        <p:nvSpPr>
          <p:cNvPr id="76806" name="AutoShape 3"/>
          <p:cNvSpPr>
            <a:spLocks noChangeArrowheads="1"/>
          </p:cNvSpPr>
          <p:nvPr/>
        </p:nvSpPr>
        <p:spPr bwMode="auto">
          <a:xfrm>
            <a:off x="685800" y="1066800"/>
            <a:ext cx="2667000" cy="685800"/>
          </a:xfrm>
          <a:prstGeom prst="rightArrow">
            <a:avLst>
              <a:gd name="adj1" fmla="val 50000"/>
              <a:gd name="adj2" fmla="val 97222"/>
            </a:avLst>
          </a:prstGeom>
          <a:solidFill>
            <a:schemeClr val="accent1"/>
          </a:solidFill>
          <a:ln w="9525">
            <a:solidFill>
              <a:schemeClr val="tx1"/>
            </a:solidFill>
            <a:miter lim="800000"/>
            <a:headEnd/>
            <a:tailEnd/>
          </a:ln>
        </p:spPr>
        <p:txBody>
          <a:bodyPr wrap="none" anchor="ctr"/>
          <a:lstStyle/>
          <a:p>
            <a:pPr algn="ctr"/>
            <a:r>
              <a:rPr lang="en-US" sz="1800" b="1">
                <a:solidFill>
                  <a:schemeClr val="bg1"/>
                </a:solidFill>
                <a:latin typeface="Times New Roman" pitchFamily="18" charset="0"/>
              </a:rPr>
              <a:t>Mission Design</a:t>
            </a:r>
          </a:p>
        </p:txBody>
      </p:sp>
      <p:sp>
        <p:nvSpPr>
          <p:cNvPr id="76807" name="AutoShape 4"/>
          <p:cNvSpPr>
            <a:spLocks noChangeArrowheads="1"/>
          </p:cNvSpPr>
          <p:nvPr/>
        </p:nvSpPr>
        <p:spPr bwMode="auto">
          <a:xfrm>
            <a:off x="2743200" y="2514600"/>
            <a:ext cx="2667000" cy="685800"/>
          </a:xfrm>
          <a:prstGeom prst="rightArrow">
            <a:avLst>
              <a:gd name="adj1" fmla="val 50000"/>
              <a:gd name="adj2" fmla="val 97222"/>
            </a:avLst>
          </a:prstGeom>
          <a:solidFill>
            <a:schemeClr val="accent1"/>
          </a:solidFill>
          <a:ln w="9525">
            <a:solidFill>
              <a:schemeClr val="tx1"/>
            </a:solidFill>
            <a:miter lim="800000"/>
            <a:headEnd/>
            <a:tailEnd/>
          </a:ln>
        </p:spPr>
        <p:txBody>
          <a:bodyPr wrap="none" anchor="ctr"/>
          <a:lstStyle/>
          <a:p>
            <a:pPr algn="ctr"/>
            <a:r>
              <a:rPr lang="en-US" sz="1800" b="1">
                <a:solidFill>
                  <a:schemeClr val="bg1"/>
                </a:solidFill>
                <a:latin typeface="Times New Roman" pitchFamily="18" charset="0"/>
              </a:rPr>
              <a:t>System Design</a:t>
            </a:r>
          </a:p>
        </p:txBody>
      </p:sp>
      <p:sp>
        <p:nvSpPr>
          <p:cNvPr id="76808" name="AutoShape 5"/>
          <p:cNvSpPr>
            <a:spLocks noChangeArrowheads="1"/>
          </p:cNvSpPr>
          <p:nvPr/>
        </p:nvSpPr>
        <p:spPr bwMode="auto">
          <a:xfrm>
            <a:off x="3810000" y="3200400"/>
            <a:ext cx="2667000" cy="685800"/>
          </a:xfrm>
          <a:prstGeom prst="rightArrow">
            <a:avLst>
              <a:gd name="adj1" fmla="val 50000"/>
              <a:gd name="adj2" fmla="val 97222"/>
            </a:avLst>
          </a:prstGeom>
          <a:solidFill>
            <a:schemeClr val="accent1"/>
          </a:solidFill>
          <a:ln w="9525">
            <a:solidFill>
              <a:schemeClr val="tx1"/>
            </a:solidFill>
            <a:miter lim="800000"/>
            <a:headEnd/>
            <a:tailEnd/>
          </a:ln>
        </p:spPr>
        <p:txBody>
          <a:bodyPr wrap="none" anchor="ctr"/>
          <a:lstStyle/>
          <a:p>
            <a:pPr algn="ctr"/>
            <a:r>
              <a:rPr lang="en-US" sz="1800" b="1">
                <a:solidFill>
                  <a:schemeClr val="bg1"/>
                </a:solidFill>
                <a:latin typeface="Times New Roman" pitchFamily="18" charset="0"/>
              </a:rPr>
              <a:t>Process Integration</a:t>
            </a:r>
          </a:p>
        </p:txBody>
      </p:sp>
      <p:sp>
        <p:nvSpPr>
          <p:cNvPr id="76809" name="AutoShape 6"/>
          <p:cNvSpPr>
            <a:spLocks noChangeArrowheads="1"/>
          </p:cNvSpPr>
          <p:nvPr/>
        </p:nvSpPr>
        <p:spPr bwMode="auto">
          <a:xfrm>
            <a:off x="4876800" y="3886200"/>
            <a:ext cx="2667000" cy="685800"/>
          </a:xfrm>
          <a:prstGeom prst="rightArrow">
            <a:avLst>
              <a:gd name="adj1" fmla="val 50000"/>
              <a:gd name="adj2" fmla="val 97222"/>
            </a:avLst>
          </a:prstGeom>
          <a:solidFill>
            <a:schemeClr val="accent1"/>
          </a:solidFill>
          <a:ln w="9525">
            <a:solidFill>
              <a:schemeClr val="tx1"/>
            </a:solidFill>
            <a:miter lim="800000"/>
            <a:headEnd/>
            <a:tailEnd/>
          </a:ln>
        </p:spPr>
        <p:txBody>
          <a:bodyPr wrap="none" anchor="ctr"/>
          <a:lstStyle/>
          <a:p>
            <a:pPr algn="ctr"/>
            <a:r>
              <a:rPr lang="en-US" sz="1800" b="1">
                <a:solidFill>
                  <a:schemeClr val="bg1"/>
                </a:solidFill>
                <a:latin typeface="Times New Roman" pitchFamily="18" charset="0"/>
              </a:rPr>
              <a:t>Operations Design</a:t>
            </a:r>
          </a:p>
        </p:txBody>
      </p:sp>
      <p:sp>
        <p:nvSpPr>
          <p:cNvPr id="76810" name="AutoShape 7"/>
          <p:cNvSpPr>
            <a:spLocks noChangeArrowheads="1"/>
          </p:cNvSpPr>
          <p:nvPr/>
        </p:nvSpPr>
        <p:spPr bwMode="auto">
          <a:xfrm>
            <a:off x="5791200" y="4572000"/>
            <a:ext cx="3171825" cy="685800"/>
          </a:xfrm>
          <a:prstGeom prst="rightArrow">
            <a:avLst>
              <a:gd name="adj1" fmla="val 50000"/>
              <a:gd name="adj2" fmla="val 115625"/>
            </a:avLst>
          </a:prstGeom>
          <a:solidFill>
            <a:schemeClr val="accent1"/>
          </a:solidFill>
          <a:ln w="9525">
            <a:solidFill>
              <a:schemeClr val="tx1"/>
            </a:solidFill>
            <a:miter lim="800000"/>
            <a:headEnd/>
            <a:tailEnd/>
          </a:ln>
        </p:spPr>
        <p:txBody>
          <a:bodyPr wrap="none" anchor="ctr"/>
          <a:lstStyle/>
          <a:p>
            <a:pPr algn="ctr"/>
            <a:r>
              <a:rPr lang="en-US" b="1">
                <a:solidFill>
                  <a:schemeClr val="bg1"/>
                </a:solidFill>
                <a:latin typeface="Times New Roman" pitchFamily="18" charset="0"/>
              </a:rPr>
              <a:t>Operations Implementation</a:t>
            </a:r>
          </a:p>
        </p:txBody>
      </p:sp>
      <p:sp>
        <p:nvSpPr>
          <p:cNvPr id="76811" name="AutoShape 8"/>
          <p:cNvSpPr>
            <a:spLocks noChangeArrowheads="1"/>
          </p:cNvSpPr>
          <p:nvPr/>
        </p:nvSpPr>
        <p:spPr bwMode="auto">
          <a:xfrm>
            <a:off x="1828800" y="1752600"/>
            <a:ext cx="2667000" cy="685800"/>
          </a:xfrm>
          <a:prstGeom prst="rightArrow">
            <a:avLst>
              <a:gd name="adj1" fmla="val 50000"/>
              <a:gd name="adj2" fmla="val 97222"/>
            </a:avLst>
          </a:prstGeom>
          <a:solidFill>
            <a:schemeClr val="accent1"/>
          </a:solidFill>
          <a:ln w="9525">
            <a:solidFill>
              <a:schemeClr val="tx1"/>
            </a:solidFill>
            <a:miter lim="800000"/>
            <a:headEnd/>
            <a:tailEnd/>
          </a:ln>
        </p:spPr>
        <p:txBody>
          <a:bodyPr wrap="none" anchor="ctr"/>
          <a:lstStyle/>
          <a:p>
            <a:pPr algn="ctr"/>
            <a:r>
              <a:rPr lang="en-US" sz="1800" b="1">
                <a:solidFill>
                  <a:schemeClr val="bg1"/>
                </a:solidFill>
                <a:latin typeface="Times New Roman" pitchFamily="18" charset="0"/>
              </a:rPr>
              <a:t>Process Design</a:t>
            </a:r>
          </a:p>
        </p:txBody>
      </p:sp>
      <p:sp>
        <p:nvSpPr>
          <p:cNvPr id="76812" name="Text Box 9"/>
          <p:cNvSpPr txBox="1">
            <a:spLocks noChangeArrowheads="1"/>
          </p:cNvSpPr>
          <p:nvPr/>
        </p:nvSpPr>
        <p:spPr bwMode="auto">
          <a:xfrm>
            <a:off x="4343400" y="685800"/>
            <a:ext cx="3810000" cy="457200"/>
          </a:xfrm>
          <a:prstGeom prst="rect">
            <a:avLst/>
          </a:prstGeom>
          <a:noFill/>
          <a:ln w="9525">
            <a:noFill/>
            <a:miter lim="800000"/>
            <a:headEnd/>
            <a:tailEnd/>
          </a:ln>
        </p:spPr>
        <p:txBody>
          <a:bodyPr>
            <a:spAutoFit/>
          </a:bodyPr>
          <a:lstStyle/>
          <a:p>
            <a:pPr>
              <a:spcBef>
                <a:spcPct val="50000"/>
              </a:spcBef>
            </a:pPr>
            <a:r>
              <a:rPr lang="en-US" sz="2400" i="1">
                <a:solidFill>
                  <a:schemeClr val="bg1"/>
                </a:solidFill>
                <a:latin typeface="Times New Roman" pitchFamily="18" charset="0"/>
              </a:rPr>
              <a:t>Concurrent Engineering</a:t>
            </a:r>
          </a:p>
        </p:txBody>
      </p:sp>
      <p:sp>
        <p:nvSpPr>
          <p:cNvPr id="76813" name="AutoShape 10"/>
          <p:cNvSpPr>
            <a:spLocks noChangeArrowheads="1"/>
          </p:cNvSpPr>
          <p:nvPr/>
        </p:nvSpPr>
        <p:spPr bwMode="auto">
          <a:xfrm flipH="1">
            <a:off x="2362200" y="5638800"/>
            <a:ext cx="5076825" cy="685800"/>
          </a:xfrm>
          <a:prstGeom prst="rightArrow">
            <a:avLst>
              <a:gd name="adj1" fmla="val 50000"/>
              <a:gd name="adj2" fmla="val 185069"/>
            </a:avLst>
          </a:prstGeom>
          <a:solidFill>
            <a:srgbClr val="FFFF00"/>
          </a:solidFill>
          <a:ln w="9525">
            <a:solidFill>
              <a:schemeClr val="tx1"/>
            </a:solidFill>
            <a:miter lim="800000"/>
            <a:headEnd/>
            <a:tailEnd/>
          </a:ln>
        </p:spPr>
        <p:txBody>
          <a:bodyPr wrap="none" anchor="ctr"/>
          <a:lstStyle/>
          <a:p>
            <a:pPr algn="ctr"/>
            <a:r>
              <a:rPr lang="en-US">
                <a:solidFill>
                  <a:schemeClr val="bg1"/>
                </a:solidFill>
                <a:latin typeface="Times New Roman" pitchFamily="18" charset="0"/>
              </a:rPr>
              <a:t>Feedback / Lessons learned</a:t>
            </a:r>
          </a:p>
        </p:txBody>
      </p:sp>
      <p:sp>
        <p:nvSpPr>
          <p:cNvPr id="76814" name="Oval 11"/>
          <p:cNvSpPr>
            <a:spLocks noChangeArrowheads="1"/>
          </p:cNvSpPr>
          <p:nvPr/>
        </p:nvSpPr>
        <p:spPr bwMode="auto">
          <a:xfrm>
            <a:off x="5715000" y="1206500"/>
            <a:ext cx="2943225" cy="1514773"/>
          </a:xfrm>
          <a:prstGeom prst="ellipse">
            <a:avLst/>
          </a:prstGeom>
          <a:noFill/>
          <a:ln w="28575" cap="rnd">
            <a:solidFill>
              <a:srgbClr val="800080"/>
            </a:solidFill>
            <a:prstDash val="sysDot"/>
            <a:round/>
            <a:headEnd/>
            <a:tailEnd/>
          </a:ln>
        </p:spPr>
        <p:txBody>
          <a:bodyPr>
            <a:spAutoFit/>
          </a:bodyPr>
          <a:lstStyle/>
          <a:p>
            <a:pPr algn="ctr">
              <a:spcBef>
                <a:spcPct val="50000"/>
              </a:spcBef>
            </a:pPr>
            <a:r>
              <a:rPr lang="en-US" sz="3200" b="1">
                <a:solidFill>
                  <a:schemeClr val="bg1"/>
                </a:solidFill>
                <a:latin typeface="Times New Roman" pitchFamily="18" charset="0"/>
              </a:rPr>
              <a:t>Stage Reviews</a:t>
            </a:r>
          </a:p>
        </p:txBody>
      </p:sp>
      <p:sp>
        <p:nvSpPr>
          <p:cNvPr id="76815" name="Oval 12"/>
          <p:cNvSpPr>
            <a:spLocks noChangeArrowheads="1"/>
          </p:cNvSpPr>
          <p:nvPr/>
        </p:nvSpPr>
        <p:spPr bwMode="auto">
          <a:xfrm>
            <a:off x="381000" y="3538538"/>
            <a:ext cx="3473450" cy="1854200"/>
          </a:xfrm>
          <a:prstGeom prst="ellipse">
            <a:avLst/>
          </a:prstGeom>
          <a:solidFill>
            <a:srgbClr val="92D050"/>
          </a:solidFill>
          <a:ln w="38100" cap="rnd">
            <a:solidFill>
              <a:srgbClr val="3399FF"/>
            </a:solidFill>
            <a:prstDash val="sysDot"/>
            <a:round/>
            <a:headEnd/>
            <a:tailEnd/>
          </a:ln>
        </p:spPr>
        <p:txBody>
          <a:bodyPr>
            <a:spAutoFit/>
          </a:bodyPr>
          <a:lstStyle/>
          <a:p>
            <a:pPr algn="ctr">
              <a:spcBef>
                <a:spcPct val="50000"/>
              </a:spcBef>
            </a:pPr>
            <a:r>
              <a:rPr lang="en-US" sz="2000" b="1">
                <a:solidFill>
                  <a:schemeClr val="bg1"/>
                </a:solidFill>
                <a:latin typeface="Times New Roman" pitchFamily="18" charset="0"/>
              </a:rPr>
              <a:t>Sequential paper or computer models (“walls”) of the development status</a:t>
            </a:r>
          </a:p>
        </p:txBody>
      </p:sp>
      <p:cxnSp>
        <p:nvCxnSpPr>
          <p:cNvPr id="76816" name="AutoShape 13"/>
          <p:cNvCxnSpPr>
            <a:cxnSpLocks noChangeShapeType="1"/>
            <a:stCxn id="76815" idx="1"/>
            <a:endCxn id="76811" idx="1"/>
          </p:cNvCxnSpPr>
          <p:nvPr/>
        </p:nvCxnSpPr>
        <p:spPr bwMode="auto">
          <a:xfrm flipV="1">
            <a:off x="889000" y="2095500"/>
            <a:ext cx="939800" cy="1695450"/>
          </a:xfrm>
          <a:prstGeom prst="straightConnector1">
            <a:avLst/>
          </a:prstGeom>
          <a:noFill/>
          <a:ln w="38100" cap="rnd">
            <a:solidFill>
              <a:srgbClr val="3399FF"/>
            </a:solidFill>
            <a:prstDash val="sysDot"/>
            <a:round/>
            <a:headEnd/>
            <a:tailEnd type="triangle" w="med" len="med"/>
          </a:ln>
        </p:spPr>
      </p:cxnSp>
      <p:cxnSp>
        <p:nvCxnSpPr>
          <p:cNvPr id="76817" name="AutoShape 14"/>
          <p:cNvCxnSpPr>
            <a:cxnSpLocks noChangeShapeType="1"/>
            <a:stCxn id="76815" idx="2"/>
            <a:endCxn id="76806" idx="1"/>
          </p:cNvCxnSpPr>
          <p:nvPr/>
        </p:nvCxnSpPr>
        <p:spPr bwMode="auto">
          <a:xfrm flipV="1">
            <a:off x="361950" y="1409700"/>
            <a:ext cx="323850" cy="3055938"/>
          </a:xfrm>
          <a:prstGeom prst="straightConnector1">
            <a:avLst/>
          </a:prstGeom>
          <a:noFill/>
          <a:ln w="38100" cap="rnd">
            <a:solidFill>
              <a:srgbClr val="3399FF"/>
            </a:solidFill>
            <a:prstDash val="sysDot"/>
            <a:round/>
            <a:headEnd/>
            <a:tailEnd type="triangle" w="med" len="med"/>
          </a:ln>
        </p:spPr>
      </p:cxnSp>
      <p:cxnSp>
        <p:nvCxnSpPr>
          <p:cNvPr id="76818" name="AutoShape 15"/>
          <p:cNvCxnSpPr>
            <a:cxnSpLocks noChangeShapeType="1"/>
            <a:stCxn id="76815" idx="0"/>
            <a:endCxn id="76807" idx="1"/>
          </p:cNvCxnSpPr>
          <p:nvPr/>
        </p:nvCxnSpPr>
        <p:spPr bwMode="auto">
          <a:xfrm flipV="1">
            <a:off x="2117725" y="2857500"/>
            <a:ext cx="625475" cy="661988"/>
          </a:xfrm>
          <a:prstGeom prst="straightConnector1">
            <a:avLst/>
          </a:prstGeom>
          <a:noFill/>
          <a:ln w="38100" cap="rnd">
            <a:solidFill>
              <a:srgbClr val="3399FF"/>
            </a:solidFill>
            <a:prstDash val="sysDot"/>
            <a:round/>
            <a:headEnd/>
            <a:tailEnd type="triangle" w="med" len="med"/>
          </a:ln>
        </p:spPr>
      </p:cxnSp>
      <p:cxnSp>
        <p:nvCxnSpPr>
          <p:cNvPr id="76819" name="AutoShape 16"/>
          <p:cNvCxnSpPr>
            <a:cxnSpLocks noChangeShapeType="1"/>
            <a:stCxn id="76815" idx="7"/>
            <a:endCxn id="76808" idx="1"/>
          </p:cNvCxnSpPr>
          <p:nvPr/>
        </p:nvCxnSpPr>
        <p:spPr bwMode="auto">
          <a:xfrm flipV="1">
            <a:off x="3346450" y="3543300"/>
            <a:ext cx="463550" cy="247650"/>
          </a:xfrm>
          <a:prstGeom prst="straightConnector1">
            <a:avLst/>
          </a:prstGeom>
          <a:noFill/>
          <a:ln w="38100" cap="rnd">
            <a:solidFill>
              <a:srgbClr val="3399FF"/>
            </a:solidFill>
            <a:prstDash val="sysDot"/>
            <a:round/>
            <a:headEnd/>
            <a:tailEnd type="triangle" w="med" len="med"/>
          </a:ln>
        </p:spPr>
      </p:cxnSp>
      <p:cxnSp>
        <p:nvCxnSpPr>
          <p:cNvPr id="76820" name="AutoShape 17"/>
          <p:cNvCxnSpPr>
            <a:cxnSpLocks noChangeShapeType="1"/>
            <a:stCxn id="76815" idx="6"/>
            <a:endCxn id="76809" idx="1"/>
          </p:cNvCxnSpPr>
          <p:nvPr/>
        </p:nvCxnSpPr>
        <p:spPr bwMode="auto">
          <a:xfrm flipV="1">
            <a:off x="3873500" y="4229100"/>
            <a:ext cx="1003300" cy="236538"/>
          </a:xfrm>
          <a:prstGeom prst="straightConnector1">
            <a:avLst/>
          </a:prstGeom>
          <a:noFill/>
          <a:ln w="38100" cap="rnd">
            <a:solidFill>
              <a:srgbClr val="3399FF"/>
            </a:solidFill>
            <a:prstDash val="sysDot"/>
            <a:round/>
            <a:headEnd/>
            <a:tailEnd type="triangle" w="med" len="med"/>
          </a:ln>
        </p:spPr>
      </p:cxnSp>
      <p:cxnSp>
        <p:nvCxnSpPr>
          <p:cNvPr id="76821" name="AutoShape 18"/>
          <p:cNvCxnSpPr>
            <a:cxnSpLocks noChangeShapeType="1"/>
            <a:stCxn id="76815" idx="5"/>
            <a:endCxn id="76810" idx="1"/>
          </p:cNvCxnSpPr>
          <p:nvPr/>
        </p:nvCxnSpPr>
        <p:spPr bwMode="auto">
          <a:xfrm flipV="1">
            <a:off x="3346450" y="4914900"/>
            <a:ext cx="2444750" cy="225425"/>
          </a:xfrm>
          <a:prstGeom prst="straightConnector1">
            <a:avLst/>
          </a:prstGeom>
          <a:noFill/>
          <a:ln w="38100" cap="rnd">
            <a:solidFill>
              <a:srgbClr val="3399FF"/>
            </a:solidFill>
            <a:prstDash val="sysDot"/>
            <a:round/>
            <a:headEnd/>
            <a:tailEnd type="triangle" w="med" len="med"/>
          </a:ln>
        </p:spPr>
      </p:cxnSp>
      <p:cxnSp>
        <p:nvCxnSpPr>
          <p:cNvPr id="76822" name="AutoShape 19"/>
          <p:cNvCxnSpPr>
            <a:cxnSpLocks noChangeShapeType="1"/>
            <a:stCxn id="76814" idx="1"/>
            <a:endCxn id="76806" idx="3"/>
          </p:cNvCxnSpPr>
          <p:nvPr/>
        </p:nvCxnSpPr>
        <p:spPr bwMode="auto">
          <a:xfrm flipH="1" flipV="1">
            <a:off x="3352800" y="1409700"/>
            <a:ext cx="2793226" cy="18633"/>
          </a:xfrm>
          <a:prstGeom prst="straightConnector1">
            <a:avLst/>
          </a:prstGeom>
          <a:noFill/>
          <a:ln w="38100" cap="rnd">
            <a:solidFill>
              <a:srgbClr val="800080"/>
            </a:solidFill>
            <a:prstDash val="sysDot"/>
            <a:round/>
            <a:headEnd/>
            <a:tailEnd type="triangle" w="med" len="med"/>
          </a:ln>
        </p:spPr>
      </p:cxnSp>
      <p:cxnSp>
        <p:nvCxnSpPr>
          <p:cNvPr id="76823" name="AutoShape 20"/>
          <p:cNvCxnSpPr>
            <a:cxnSpLocks noChangeShapeType="1"/>
            <a:stCxn id="76814" idx="2"/>
            <a:endCxn id="76811" idx="3"/>
          </p:cNvCxnSpPr>
          <p:nvPr/>
        </p:nvCxnSpPr>
        <p:spPr bwMode="auto">
          <a:xfrm flipH="1">
            <a:off x="4495800" y="1963887"/>
            <a:ext cx="1219200" cy="131613"/>
          </a:xfrm>
          <a:prstGeom prst="straightConnector1">
            <a:avLst/>
          </a:prstGeom>
          <a:noFill/>
          <a:ln w="38100" cap="rnd">
            <a:solidFill>
              <a:srgbClr val="800080"/>
            </a:solidFill>
            <a:prstDash val="sysDot"/>
            <a:round/>
            <a:headEnd/>
            <a:tailEnd type="triangle" w="med" len="med"/>
          </a:ln>
        </p:spPr>
      </p:cxnSp>
      <p:cxnSp>
        <p:nvCxnSpPr>
          <p:cNvPr id="76824" name="AutoShape 21"/>
          <p:cNvCxnSpPr>
            <a:cxnSpLocks noChangeShapeType="1"/>
            <a:stCxn id="76814" idx="3"/>
            <a:endCxn id="76807" idx="3"/>
          </p:cNvCxnSpPr>
          <p:nvPr/>
        </p:nvCxnSpPr>
        <p:spPr bwMode="auto">
          <a:xfrm flipH="1">
            <a:off x="5410200" y="2499440"/>
            <a:ext cx="735826" cy="358060"/>
          </a:xfrm>
          <a:prstGeom prst="straightConnector1">
            <a:avLst/>
          </a:prstGeom>
          <a:noFill/>
          <a:ln w="38100" cap="rnd">
            <a:solidFill>
              <a:srgbClr val="800080"/>
            </a:solidFill>
            <a:prstDash val="sysDot"/>
            <a:round/>
            <a:headEnd/>
            <a:tailEnd type="triangle" w="med" len="med"/>
          </a:ln>
        </p:spPr>
      </p:cxnSp>
      <p:cxnSp>
        <p:nvCxnSpPr>
          <p:cNvPr id="76825" name="AutoShape 22"/>
          <p:cNvCxnSpPr>
            <a:cxnSpLocks noChangeShapeType="1"/>
            <a:stCxn id="76814" idx="4"/>
            <a:endCxn id="76808" idx="3"/>
          </p:cNvCxnSpPr>
          <p:nvPr/>
        </p:nvCxnSpPr>
        <p:spPr bwMode="auto">
          <a:xfrm flipH="1">
            <a:off x="6477000" y="2721273"/>
            <a:ext cx="709613" cy="822027"/>
          </a:xfrm>
          <a:prstGeom prst="straightConnector1">
            <a:avLst/>
          </a:prstGeom>
          <a:noFill/>
          <a:ln w="38100" cap="rnd">
            <a:solidFill>
              <a:srgbClr val="800080"/>
            </a:solidFill>
            <a:prstDash val="sysDot"/>
            <a:round/>
            <a:headEnd/>
            <a:tailEnd type="triangle" w="med" len="med"/>
          </a:ln>
        </p:spPr>
      </p:cxnSp>
      <p:cxnSp>
        <p:nvCxnSpPr>
          <p:cNvPr id="76826" name="AutoShape 23"/>
          <p:cNvCxnSpPr>
            <a:cxnSpLocks noChangeShapeType="1"/>
            <a:stCxn id="76814" idx="5"/>
            <a:endCxn id="76809" idx="3"/>
          </p:cNvCxnSpPr>
          <p:nvPr/>
        </p:nvCxnSpPr>
        <p:spPr bwMode="auto">
          <a:xfrm flipH="1">
            <a:off x="7543800" y="2499440"/>
            <a:ext cx="683399" cy="1729660"/>
          </a:xfrm>
          <a:prstGeom prst="straightConnector1">
            <a:avLst/>
          </a:prstGeom>
          <a:noFill/>
          <a:ln w="38100" cap="rnd">
            <a:solidFill>
              <a:srgbClr val="800080"/>
            </a:solidFill>
            <a:prstDash val="sysDot"/>
            <a:round/>
            <a:headEnd/>
            <a:tailEnd type="triangle" w="med" len="med"/>
          </a:ln>
        </p:spPr>
      </p:cxnSp>
      <p:cxnSp>
        <p:nvCxnSpPr>
          <p:cNvPr id="76827" name="AutoShape 24"/>
          <p:cNvCxnSpPr>
            <a:cxnSpLocks noChangeShapeType="1"/>
            <a:stCxn id="76814" idx="6"/>
            <a:endCxn id="76810" idx="3"/>
          </p:cNvCxnSpPr>
          <p:nvPr/>
        </p:nvCxnSpPr>
        <p:spPr bwMode="auto">
          <a:xfrm>
            <a:off x="8658225" y="1963887"/>
            <a:ext cx="304800" cy="2951013"/>
          </a:xfrm>
          <a:prstGeom prst="straightConnector1">
            <a:avLst/>
          </a:prstGeom>
          <a:noFill/>
          <a:ln w="38100" cap="rnd">
            <a:solidFill>
              <a:srgbClr val="800080"/>
            </a:solidFill>
            <a:prstDash val="sysDot"/>
            <a:round/>
            <a:headEnd/>
            <a:tailEnd type="triangle" w="med" len="med"/>
          </a:ln>
        </p:spPr>
      </p:cxnSp>
      <p:sp>
        <p:nvSpPr>
          <p:cNvPr id="76828" name="Line 25"/>
          <p:cNvSpPr>
            <a:spLocks noChangeShapeType="1"/>
          </p:cNvSpPr>
          <p:nvPr/>
        </p:nvSpPr>
        <p:spPr bwMode="auto">
          <a:xfrm>
            <a:off x="304800" y="762000"/>
            <a:ext cx="8153400" cy="1588"/>
          </a:xfrm>
          <a:prstGeom prst="line">
            <a:avLst/>
          </a:prstGeom>
          <a:noFill/>
          <a:ln w="57150">
            <a:solidFill>
              <a:schemeClr val="accent2"/>
            </a:solidFill>
            <a:prstDash val="dash"/>
            <a:round/>
            <a:headEnd/>
            <a:tailEnd type="triangle" w="med" len="med"/>
          </a:ln>
        </p:spPr>
        <p:txBody>
          <a:bodyPr/>
          <a:lstStyle/>
          <a:p>
            <a:endParaRPr lang="en-US">
              <a:solidFill>
                <a:schemeClr val="bg1"/>
              </a:solidFill>
            </a:endParaRPr>
          </a:p>
        </p:txBody>
      </p:sp>
    </p:spTree>
    <p:extLst>
      <p:ext uri="{BB962C8B-B14F-4D97-AF65-F5344CB8AC3E}">
        <p14:creationId xmlns:p14="http://schemas.microsoft.com/office/powerpoint/2010/main" val="18373531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3"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2774" name="Text Box 5"/>
          <p:cNvSpPr txBox="1">
            <a:spLocks noChangeArrowheads="1"/>
          </p:cNvSpPr>
          <p:nvPr/>
        </p:nvSpPr>
        <p:spPr bwMode="auto">
          <a:xfrm>
            <a:off x="5562600" y="152400"/>
            <a:ext cx="3581400" cy="1077218"/>
          </a:xfrm>
          <a:prstGeom prst="rect">
            <a:avLst/>
          </a:prstGeom>
          <a:noFill/>
          <a:ln w="9525">
            <a:noFill/>
            <a:miter lim="800000"/>
            <a:headEnd/>
            <a:tailEnd/>
          </a:ln>
        </p:spPr>
        <p:txBody>
          <a:bodyPr wrap="square">
            <a:spAutoFit/>
          </a:bodyPr>
          <a:lstStyle/>
          <a:p>
            <a:pPr>
              <a:spcBef>
                <a:spcPct val="50000"/>
              </a:spcBef>
            </a:pPr>
            <a:r>
              <a:rPr lang="en-US" sz="3200" b="1" dirty="0">
                <a:solidFill>
                  <a:schemeClr val="bg1"/>
                </a:solidFill>
              </a:rPr>
              <a:t>Difficult Design</a:t>
            </a:r>
          </a:p>
        </p:txBody>
      </p:sp>
      <p:sp>
        <p:nvSpPr>
          <p:cNvPr id="5" name="TextBox 4"/>
          <p:cNvSpPr txBox="1"/>
          <p:nvPr/>
        </p:nvSpPr>
        <p:spPr>
          <a:xfrm>
            <a:off x="2057400" y="5365432"/>
            <a:ext cx="3505200" cy="1477328"/>
          </a:xfrm>
          <a:prstGeom prst="rect">
            <a:avLst/>
          </a:prstGeom>
          <a:noFill/>
        </p:spPr>
        <p:txBody>
          <a:bodyPr wrap="square" rtlCol="0">
            <a:spAutoFit/>
          </a:bodyPr>
          <a:lstStyle/>
          <a:p>
            <a:pPr algn="ctr"/>
            <a:r>
              <a:rPr lang="en-US" sz="1800" b="1" dirty="0" smtClean="0"/>
              <a:t>Requirements</a:t>
            </a:r>
          </a:p>
          <a:p>
            <a:pPr algn="ctr"/>
            <a:endParaRPr lang="en-US" sz="1800" b="1" dirty="0" smtClean="0"/>
          </a:p>
          <a:p>
            <a:pPr algn="ctr"/>
            <a:r>
              <a:rPr lang="en-US" sz="1800" b="1" dirty="0" smtClean="0"/>
              <a:t>Carry astronauts to the moon</a:t>
            </a:r>
          </a:p>
          <a:p>
            <a:pPr algn="ctr"/>
            <a:endParaRPr lang="en-US" sz="1800" b="1" dirty="0" smtClean="0"/>
          </a:p>
        </p:txBody>
      </p:sp>
    </p:spTree>
    <p:extLst>
      <p:ext uri="{BB962C8B-B14F-4D97-AF65-F5344CB8AC3E}">
        <p14:creationId xmlns:p14="http://schemas.microsoft.com/office/powerpoint/2010/main" val="1714643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2"/>
          <p:cNvSpPr>
            <a:spLocks noChangeArrowheads="1"/>
          </p:cNvSpPr>
          <p:nvPr/>
        </p:nvSpPr>
        <p:spPr bwMode="auto">
          <a:xfrm>
            <a:off x="6096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600" b="1" dirty="0" smtClean="0">
                <a:latin typeface="Times New Roman" pitchFamily="18" charset="0"/>
              </a:rPr>
              <a:t>Going to Mars</a:t>
            </a:r>
            <a:endParaRPr lang="en-US" sz="3600" b="1" dirty="0">
              <a:latin typeface="Times New Roman" pitchFamily="18" charset="0"/>
            </a:endParaRPr>
          </a:p>
        </p:txBody>
      </p:sp>
      <p:sp>
        <p:nvSpPr>
          <p:cNvPr id="34822" name="AutoShape 3"/>
          <p:cNvSpPr>
            <a:spLocks noChangeArrowheads="1"/>
          </p:cNvSpPr>
          <p:nvPr/>
        </p:nvSpPr>
        <p:spPr bwMode="auto">
          <a:xfrm>
            <a:off x="76200" y="1066800"/>
            <a:ext cx="2667000" cy="685800"/>
          </a:xfrm>
          <a:prstGeom prst="rightArrow">
            <a:avLst>
              <a:gd name="adj1" fmla="val 50000"/>
              <a:gd name="adj2" fmla="val 97222"/>
            </a:avLst>
          </a:prstGeom>
          <a:solidFill>
            <a:schemeClr val="accent1"/>
          </a:solidFill>
          <a:ln w="9525">
            <a:solidFill>
              <a:schemeClr val="tx1"/>
            </a:solidFill>
            <a:miter lim="800000"/>
            <a:headEnd/>
            <a:tailEnd/>
          </a:ln>
        </p:spPr>
        <p:txBody>
          <a:bodyPr wrap="none" anchor="ctr"/>
          <a:lstStyle/>
          <a:p>
            <a:pPr algn="ctr"/>
            <a:r>
              <a:rPr lang="en-US" sz="1800" b="1">
                <a:solidFill>
                  <a:schemeClr val="bg1"/>
                </a:solidFill>
                <a:latin typeface="Times New Roman" pitchFamily="18" charset="0"/>
              </a:rPr>
              <a:t>Mission Design</a:t>
            </a:r>
          </a:p>
        </p:txBody>
      </p:sp>
      <p:sp>
        <p:nvSpPr>
          <p:cNvPr id="34823" name="AutoShape 4"/>
          <p:cNvSpPr>
            <a:spLocks noChangeArrowheads="1"/>
          </p:cNvSpPr>
          <p:nvPr/>
        </p:nvSpPr>
        <p:spPr bwMode="auto">
          <a:xfrm>
            <a:off x="2133600" y="2514600"/>
            <a:ext cx="2667000" cy="685800"/>
          </a:xfrm>
          <a:prstGeom prst="rightArrow">
            <a:avLst>
              <a:gd name="adj1" fmla="val 50000"/>
              <a:gd name="adj2" fmla="val 97222"/>
            </a:avLst>
          </a:prstGeom>
          <a:solidFill>
            <a:schemeClr val="accent1"/>
          </a:solidFill>
          <a:ln w="9525">
            <a:solidFill>
              <a:schemeClr val="tx1"/>
            </a:solidFill>
            <a:miter lim="800000"/>
            <a:headEnd/>
            <a:tailEnd/>
          </a:ln>
        </p:spPr>
        <p:txBody>
          <a:bodyPr wrap="none" anchor="ctr"/>
          <a:lstStyle/>
          <a:p>
            <a:pPr algn="ctr"/>
            <a:r>
              <a:rPr lang="en-US" sz="1800" b="1">
                <a:solidFill>
                  <a:schemeClr val="bg1"/>
                </a:solidFill>
                <a:latin typeface="Times New Roman" pitchFamily="18" charset="0"/>
              </a:rPr>
              <a:t>System Design</a:t>
            </a:r>
          </a:p>
        </p:txBody>
      </p:sp>
      <p:sp>
        <p:nvSpPr>
          <p:cNvPr id="34824" name="AutoShape 5"/>
          <p:cNvSpPr>
            <a:spLocks noChangeArrowheads="1"/>
          </p:cNvSpPr>
          <p:nvPr/>
        </p:nvSpPr>
        <p:spPr bwMode="auto">
          <a:xfrm>
            <a:off x="3200400" y="3200400"/>
            <a:ext cx="2667000" cy="685800"/>
          </a:xfrm>
          <a:prstGeom prst="rightArrow">
            <a:avLst>
              <a:gd name="adj1" fmla="val 50000"/>
              <a:gd name="adj2" fmla="val 97222"/>
            </a:avLst>
          </a:prstGeom>
          <a:solidFill>
            <a:schemeClr val="accent1"/>
          </a:solidFill>
          <a:ln w="9525">
            <a:solidFill>
              <a:schemeClr val="tx1"/>
            </a:solidFill>
            <a:miter lim="800000"/>
            <a:headEnd/>
            <a:tailEnd/>
          </a:ln>
        </p:spPr>
        <p:txBody>
          <a:bodyPr wrap="none" anchor="ctr"/>
          <a:lstStyle/>
          <a:p>
            <a:pPr algn="ctr"/>
            <a:r>
              <a:rPr lang="en-US" sz="1800" b="1">
                <a:solidFill>
                  <a:schemeClr val="bg1"/>
                </a:solidFill>
                <a:latin typeface="Times New Roman" pitchFamily="18" charset="0"/>
              </a:rPr>
              <a:t>Process Integration</a:t>
            </a:r>
          </a:p>
        </p:txBody>
      </p:sp>
      <p:sp>
        <p:nvSpPr>
          <p:cNvPr id="34825" name="AutoShape 6"/>
          <p:cNvSpPr>
            <a:spLocks noChangeArrowheads="1"/>
          </p:cNvSpPr>
          <p:nvPr/>
        </p:nvSpPr>
        <p:spPr bwMode="auto">
          <a:xfrm>
            <a:off x="4267200" y="3886200"/>
            <a:ext cx="2667000" cy="685800"/>
          </a:xfrm>
          <a:prstGeom prst="rightArrow">
            <a:avLst>
              <a:gd name="adj1" fmla="val 50000"/>
              <a:gd name="adj2" fmla="val 97222"/>
            </a:avLst>
          </a:prstGeom>
          <a:solidFill>
            <a:schemeClr val="accent1"/>
          </a:solidFill>
          <a:ln w="9525">
            <a:solidFill>
              <a:schemeClr val="tx1"/>
            </a:solidFill>
            <a:miter lim="800000"/>
            <a:headEnd/>
            <a:tailEnd/>
          </a:ln>
        </p:spPr>
        <p:txBody>
          <a:bodyPr wrap="none" anchor="ctr"/>
          <a:lstStyle/>
          <a:p>
            <a:pPr algn="ctr"/>
            <a:r>
              <a:rPr lang="en-US" sz="1800" b="1">
                <a:solidFill>
                  <a:schemeClr val="bg1"/>
                </a:solidFill>
                <a:latin typeface="Times New Roman" pitchFamily="18" charset="0"/>
              </a:rPr>
              <a:t>Operations Design</a:t>
            </a:r>
          </a:p>
        </p:txBody>
      </p:sp>
      <p:sp>
        <p:nvSpPr>
          <p:cNvPr id="34826" name="AutoShape 7"/>
          <p:cNvSpPr>
            <a:spLocks noChangeArrowheads="1"/>
          </p:cNvSpPr>
          <p:nvPr/>
        </p:nvSpPr>
        <p:spPr bwMode="auto">
          <a:xfrm>
            <a:off x="5181600" y="4572000"/>
            <a:ext cx="3171825" cy="685800"/>
          </a:xfrm>
          <a:prstGeom prst="rightArrow">
            <a:avLst>
              <a:gd name="adj1" fmla="val 50000"/>
              <a:gd name="adj2" fmla="val 115625"/>
            </a:avLst>
          </a:prstGeom>
          <a:solidFill>
            <a:schemeClr val="accent1"/>
          </a:solidFill>
          <a:ln w="9525">
            <a:solidFill>
              <a:schemeClr val="tx1"/>
            </a:solidFill>
            <a:miter lim="800000"/>
            <a:headEnd/>
            <a:tailEnd/>
          </a:ln>
        </p:spPr>
        <p:txBody>
          <a:bodyPr wrap="none" anchor="ctr"/>
          <a:lstStyle/>
          <a:p>
            <a:pPr algn="ctr"/>
            <a:r>
              <a:rPr lang="en-US" b="1">
                <a:solidFill>
                  <a:schemeClr val="bg1"/>
                </a:solidFill>
                <a:latin typeface="Times New Roman" pitchFamily="18" charset="0"/>
              </a:rPr>
              <a:t>Operations Implementation</a:t>
            </a:r>
          </a:p>
        </p:txBody>
      </p:sp>
      <p:sp>
        <p:nvSpPr>
          <p:cNvPr id="34827" name="AutoShape 8"/>
          <p:cNvSpPr>
            <a:spLocks noChangeArrowheads="1"/>
          </p:cNvSpPr>
          <p:nvPr/>
        </p:nvSpPr>
        <p:spPr bwMode="auto">
          <a:xfrm>
            <a:off x="1219200" y="1752600"/>
            <a:ext cx="2667000" cy="685800"/>
          </a:xfrm>
          <a:prstGeom prst="rightArrow">
            <a:avLst>
              <a:gd name="adj1" fmla="val 50000"/>
              <a:gd name="adj2" fmla="val 97222"/>
            </a:avLst>
          </a:prstGeom>
          <a:solidFill>
            <a:schemeClr val="accent1"/>
          </a:solidFill>
          <a:ln w="9525">
            <a:solidFill>
              <a:schemeClr val="tx1"/>
            </a:solidFill>
            <a:miter lim="800000"/>
            <a:headEnd/>
            <a:tailEnd/>
          </a:ln>
        </p:spPr>
        <p:txBody>
          <a:bodyPr wrap="none" anchor="ctr"/>
          <a:lstStyle/>
          <a:p>
            <a:pPr algn="ctr"/>
            <a:r>
              <a:rPr lang="en-US" sz="1800" b="1">
                <a:solidFill>
                  <a:schemeClr val="bg1"/>
                </a:solidFill>
                <a:latin typeface="Times New Roman" pitchFamily="18" charset="0"/>
              </a:rPr>
              <a:t>Process Design</a:t>
            </a:r>
          </a:p>
        </p:txBody>
      </p:sp>
      <p:sp>
        <p:nvSpPr>
          <p:cNvPr id="34829" name="Text Box 10"/>
          <p:cNvSpPr txBox="1">
            <a:spLocks noChangeArrowheads="1"/>
          </p:cNvSpPr>
          <p:nvPr/>
        </p:nvSpPr>
        <p:spPr bwMode="auto">
          <a:xfrm>
            <a:off x="3124200" y="12192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pPr>
            <a:r>
              <a:rPr lang="en-US" sz="1400">
                <a:solidFill>
                  <a:schemeClr val="bg1"/>
                </a:solidFill>
                <a:latin typeface="Times New Roman" pitchFamily="18" charset="0"/>
              </a:rPr>
              <a:t>Manned Mars Mission</a:t>
            </a:r>
          </a:p>
        </p:txBody>
      </p:sp>
      <p:sp>
        <p:nvSpPr>
          <p:cNvPr id="34830" name="Text Box 11"/>
          <p:cNvSpPr txBox="1">
            <a:spLocks noChangeArrowheads="1"/>
          </p:cNvSpPr>
          <p:nvPr/>
        </p:nvSpPr>
        <p:spPr bwMode="auto">
          <a:xfrm>
            <a:off x="4038600" y="1828800"/>
            <a:ext cx="3124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pPr>
            <a:r>
              <a:rPr lang="en-US" sz="1400">
                <a:solidFill>
                  <a:schemeClr val="bg1"/>
                </a:solidFill>
                <a:latin typeface="Times New Roman" pitchFamily="18" charset="0"/>
              </a:rPr>
              <a:t>Navigating, Launching, Eating, Exercising, Landing, Modeling</a:t>
            </a:r>
          </a:p>
        </p:txBody>
      </p:sp>
      <p:sp>
        <p:nvSpPr>
          <p:cNvPr id="34831" name="Text Box 12"/>
          <p:cNvSpPr txBox="1">
            <a:spLocks noChangeArrowheads="1"/>
          </p:cNvSpPr>
          <p:nvPr/>
        </p:nvSpPr>
        <p:spPr bwMode="auto">
          <a:xfrm>
            <a:off x="5562600" y="2362200"/>
            <a:ext cx="2743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pPr>
            <a:r>
              <a:rPr lang="en-US" sz="1400">
                <a:solidFill>
                  <a:schemeClr val="bg1"/>
                </a:solidFill>
                <a:latin typeface="Times New Roman" pitchFamily="18" charset="0"/>
              </a:rPr>
              <a:t>Propulsion, Biomass Production Equipment, Communications Equipment, Robots</a:t>
            </a:r>
          </a:p>
        </p:txBody>
      </p:sp>
      <p:sp>
        <p:nvSpPr>
          <p:cNvPr id="34832" name="Text Box 13"/>
          <p:cNvSpPr txBox="1">
            <a:spLocks noChangeArrowheads="1"/>
          </p:cNvSpPr>
          <p:nvPr/>
        </p:nvSpPr>
        <p:spPr bwMode="auto">
          <a:xfrm>
            <a:off x="7162800" y="4038600"/>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pPr>
            <a:r>
              <a:rPr lang="en-US" sz="1400">
                <a:solidFill>
                  <a:schemeClr val="bg1"/>
                </a:solidFill>
                <a:latin typeface="Times New Roman" pitchFamily="18" charset="0"/>
              </a:rPr>
              <a:t>Analogs, Modeling</a:t>
            </a:r>
          </a:p>
        </p:txBody>
      </p:sp>
      <p:sp>
        <p:nvSpPr>
          <p:cNvPr id="34833" name="Text Box 14"/>
          <p:cNvSpPr txBox="1">
            <a:spLocks noChangeArrowheads="1"/>
          </p:cNvSpPr>
          <p:nvPr/>
        </p:nvSpPr>
        <p:spPr bwMode="auto">
          <a:xfrm>
            <a:off x="6553200" y="3200400"/>
            <a:ext cx="2286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pPr>
            <a:r>
              <a:rPr lang="en-US" sz="1400">
                <a:solidFill>
                  <a:schemeClr val="bg1"/>
                </a:solidFill>
                <a:latin typeface="Times New Roman" pitchFamily="18" charset="0"/>
              </a:rPr>
              <a:t>Time, Resource and Activity Planning, Modeling</a:t>
            </a:r>
          </a:p>
        </p:txBody>
      </p:sp>
      <p:sp>
        <p:nvSpPr>
          <p:cNvPr id="34834" name="Text Box 15"/>
          <p:cNvSpPr txBox="1">
            <a:spLocks noChangeArrowheads="1"/>
          </p:cNvSpPr>
          <p:nvPr/>
        </p:nvSpPr>
        <p:spPr bwMode="auto">
          <a:xfrm>
            <a:off x="7772400" y="5334000"/>
            <a:ext cx="1371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pPr>
            <a:r>
              <a:rPr lang="en-US" sz="1400">
                <a:solidFill>
                  <a:schemeClr val="bg1"/>
                </a:solidFill>
                <a:latin typeface="Times New Roman" pitchFamily="18" charset="0"/>
              </a:rPr>
              <a:t>Monitoring, Anticipating, Responding</a:t>
            </a:r>
          </a:p>
        </p:txBody>
      </p:sp>
      <p:sp>
        <p:nvSpPr>
          <p:cNvPr id="34835" name="Text Box 16"/>
          <p:cNvSpPr txBox="1">
            <a:spLocks noChangeArrowheads="1"/>
          </p:cNvSpPr>
          <p:nvPr/>
        </p:nvSpPr>
        <p:spPr bwMode="auto">
          <a:xfrm>
            <a:off x="4267200" y="8382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pPr>
            <a:r>
              <a:rPr lang="en-US" sz="2400" i="1">
                <a:solidFill>
                  <a:schemeClr val="bg1"/>
                </a:solidFill>
                <a:latin typeface="Times New Roman" pitchFamily="18" charset="0"/>
              </a:rPr>
              <a:t>Concurrent Engineering</a:t>
            </a:r>
          </a:p>
        </p:txBody>
      </p:sp>
      <p:sp>
        <p:nvSpPr>
          <p:cNvPr id="34836" name="AutoShape 17"/>
          <p:cNvSpPr>
            <a:spLocks noChangeArrowheads="1"/>
          </p:cNvSpPr>
          <p:nvPr/>
        </p:nvSpPr>
        <p:spPr bwMode="auto">
          <a:xfrm flipH="1">
            <a:off x="2133600" y="5334000"/>
            <a:ext cx="5076825" cy="685800"/>
          </a:xfrm>
          <a:prstGeom prst="rightArrow">
            <a:avLst>
              <a:gd name="adj1" fmla="val 50000"/>
              <a:gd name="adj2" fmla="val 185069"/>
            </a:avLst>
          </a:prstGeom>
          <a:solidFill>
            <a:srgbClr val="FFFF00"/>
          </a:solidFill>
          <a:ln w="9525">
            <a:solidFill>
              <a:schemeClr val="tx1"/>
            </a:solidFill>
            <a:miter lim="800000"/>
            <a:headEnd/>
            <a:tailEnd/>
          </a:ln>
        </p:spPr>
        <p:txBody>
          <a:bodyPr wrap="none" anchor="ctr"/>
          <a:lstStyle/>
          <a:p>
            <a:pPr algn="ctr"/>
            <a:r>
              <a:rPr lang="en-US">
                <a:solidFill>
                  <a:schemeClr val="bg1"/>
                </a:solidFill>
                <a:latin typeface="Times New Roman" pitchFamily="18" charset="0"/>
              </a:rPr>
              <a:t>Feedback / Lessons learned</a:t>
            </a:r>
          </a:p>
        </p:txBody>
      </p:sp>
      <p:sp>
        <p:nvSpPr>
          <p:cNvPr id="34837" name="Line 18"/>
          <p:cNvSpPr>
            <a:spLocks noChangeShapeType="1"/>
          </p:cNvSpPr>
          <p:nvPr/>
        </p:nvSpPr>
        <p:spPr bwMode="auto">
          <a:xfrm>
            <a:off x="228600" y="914400"/>
            <a:ext cx="8153400" cy="1588"/>
          </a:xfrm>
          <a:prstGeom prst="line">
            <a:avLst/>
          </a:prstGeom>
          <a:noFill/>
          <a:ln w="5715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4838" name="AutoShape 19"/>
          <p:cNvSpPr>
            <a:spLocks noChangeArrowheads="1"/>
          </p:cNvSpPr>
          <p:nvPr/>
        </p:nvSpPr>
        <p:spPr bwMode="auto">
          <a:xfrm>
            <a:off x="7467600" y="1371600"/>
            <a:ext cx="1295400" cy="838200"/>
          </a:xfrm>
          <a:prstGeom prst="wedgeEllipseCallout">
            <a:avLst>
              <a:gd name="adj1" fmla="val -9681"/>
              <a:gd name="adj2" fmla="val -111931"/>
            </a:avLst>
          </a:prstGeom>
          <a:solidFill>
            <a:srgbClr val="C00000"/>
          </a:solidFill>
          <a:ln w="9525">
            <a:solidFill>
              <a:schemeClr val="tx1"/>
            </a:solidFill>
            <a:miter lim="800000"/>
            <a:headEnd/>
            <a:tailEnd/>
          </a:ln>
        </p:spPr>
        <p:txBody>
          <a:bodyPr/>
          <a:lstStyle/>
          <a:p>
            <a:pPr algn="ctr"/>
            <a:r>
              <a:rPr lang="en-US" sz="1800" b="1" i="1">
                <a:solidFill>
                  <a:schemeClr val="bg1"/>
                </a:solidFill>
                <a:latin typeface="Times New Roman" pitchFamily="18" charset="0"/>
              </a:rPr>
              <a:t>Time to</a:t>
            </a:r>
          </a:p>
          <a:p>
            <a:pPr algn="ctr"/>
            <a:r>
              <a:rPr lang="en-US" sz="1800" b="1" i="1">
                <a:solidFill>
                  <a:schemeClr val="bg1"/>
                </a:solidFill>
                <a:latin typeface="Times New Roman" pitchFamily="18" charset="0"/>
              </a:rPr>
              <a:t>Market</a:t>
            </a:r>
          </a:p>
        </p:txBody>
      </p:sp>
      <p:sp>
        <p:nvSpPr>
          <p:cNvPr id="24" name="TextBox 23"/>
          <p:cNvSpPr txBox="1"/>
          <p:nvPr/>
        </p:nvSpPr>
        <p:spPr>
          <a:xfrm>
            <a:off x="297180" y="4133671"/>
            <a:ext cx="1684020" cy="646331"/>
          </a:xfrm>
          <a:prstGeom prst="rect">
            <a:avLst/>
          </a:prstGeom>
          <a:solidFill>
            <a:srgbClr val="FFFF00"/>
          </a:solidFill>
          <a:ln w="57150">
            <a:solidFill>
              <a:schemeClr val="tx1"/>
            </a:solidFill>
          </a:ln>
        </p:spPr>
        <p:txBody>
          <a:bodyPr wrap="square" rtlCol="0">
            <a:spAutoFit/>
          </a:bodyPr>
          <a:lstStyle/>
          <a:p>
            <a:pPr algn="ctr"/>
            <a:r>
              <a:rPr lang="en-US" sz="3600" b="1" dirty="0" smtClean="0">
                <a:solidFill>
                  <a:schemeClr val="bg1"/>
                </a:solidFill>
              </a:rPr>
              <a:t>E4S4</a:t>
            </a:r>
            <a:endParaRPr lang="en-US" sz="3600" b="1" dirty="0">
              <a:solidFill>
                <a:schemeClr val="bg1"/>
              </a:solidFill>
            </a:endParaRPr>
          </a:p>
        </p:txBody>
      </p:sp>
    </p:spTree>
    <p:extLst>
      <p:ext uri="{BB962C8B-B14F-4D97-AF65-F5344CB8AC3E}">
        <p14:creationId xmlns:p14="http://schemas.microsoft.com/office/powerpoint/2010/main" val="11926691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0"/>
            <a:ext cx="7772400" cy="1143000"/>
          </a:xfrm>
        </p:spPr>
        <p:txBody>
          <a:bodyPr/>
          <a:lstStyle/>
          <a:p>
            <a:pPr eaLnBrk="1" hangingPunct="1"/>
            <a:r>
              <a:rPr lang="en-US" dirty="0" smtClean="0"/>
              <a:t>Mars? &gt; 360 Days, No Resupply</a:t>
            </a:r>
          </a:p>
        </p:txBody>
      </p:sp>
      <p:graphicFrame>
        <p:nvGraphicFramePr>
          <p:cNvPr id="8195" name="Group 3"/>
          <p:cNvGraphicFramePr>
            <a:graphicFrameLocks noGrp="1"/>
          </p:cNvGraphicFramePr>
          <p:nvPr/>
        </p:nvGraphicFramePr>
        <p:xfrm>
          <a:off x="838200" y="1397000"/>
          <a:ext cx="6096000" cy="4394200"/>
        </p:xfrm>
        <a:graphic>
          <a:graphicData uri="http://schemas.openxmlformats.org/drawingml/2006/table">
            <a:tbl>
              <a:tblPr/>
              <a:tblGrid>
                <a:gridCol w="1016000"/>
                <a:gridCol w="1016000"/>
                <a:gridCol w="1016000"/>
                <a:gridCol w="1016000"/>
                <a:gridCol w="1016000"/>
                <a:gridCol w="1016000"/>
              </a:tblGrid>
              <a:tr h="730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r h="7334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r h="7334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r h="730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7334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7334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9270" name="Text Box 54"/>
          <p:cNvSpPr txBox="1">
            <a:spLocks noChangeArrowheads="1"/>
          </p:cNvSpPr>
          <p:nvPr/>
        </p:nvSpPr>
        <p:spPr bwMode="auto">
          <a:xfrm>
            <a:off x="2209800" y="5943600"/>
            <a:ext cx="3276600" cy="641350"/>
          </a:xfrm>
          <a:prstGeom prst="rect">
            <a:avLst/>
          </a:prstGeom>
          <a:noFill/>
          <a:ln w="9525">
            <a:noFill/>
            <a:miter lim="800000"/>
            <a:headEnd/>
            <a:tailEnd/>
          </a:ln>
        </p:spPr>
        <p:txBody>
          <a:bodyPr>
            <a:spAutoFit/>
          </a:bodyPr>
          <a:lstStyle/>
          <a:p>
            <a:pPr algn="ctr">
              <a:spcBef>
                <a:spcPct val="50000"/>
              </a:spcBef>
            </a:pPr>
            <a:r>
              <a:rPr lang="en-US" sz="3600">
                <a:latin typeface="Times New Roman" pitchFamily="18" charset="0"/>
              </a:rPr>
              <a:t>Outcome</a:t>
            </a:r>
          </a:p>
        </p:txBody>
      </p:sp>
      <p:sp>
        <p:nvSpPr>
          <p:cNvPr id="9271" name="Text Box 55"/>
          <p:cNvSpPr txBox="1">
            <a:spLocks noChangeArrowheads="1"/>
          </p:cNvSpPr>
          <p:nvPr/>
        </p:nvSpPr>
        <p:spPr bwMode="auto">
          <a:xfrm>
            <a:off x="304800" y="2209800"/>
            <a:ext cx="304800" cy="2289175"/>
          </a:xfrm>
          <a:prstGeom prst="rect">
            <a:avLst/>
          </a:prstGeom>
          <a:noFill/>
          <a:ln w="9525">
            <a:noFill/>
            <a:miter lim="800000"/>
            <a:headEnd/>
            <a:tailEnd/>
          </a:ln>
        </p:spPr>
        <p:txBody>
          <a:bodyPr>
            <a:spAutoFit/>
          </a:bodyPr>
          <a:lstStyle/>
          <a:p>
            <a:pPr algn="ctr">
              <a:spcBef>
                <a:spcPct val="50000"/>
              </a:spcBef>
            </a:pPr>
            <a:r>
              <a:rPr lang="en-US" sz="3600">
                <a:latin typeface="Times New Roman" pitchFamily="18" charset="0"/>
              </a:rPr>
              <a:t>Risk</a:t>
            </a:r>
          </a:p>
        </p:txBody>
      </p:sp>
      <p:sp>
        <p:nvSpPr>
          <p:cNvPr id="9272" name="AutoShape 56"/>
          <p:cNvSpPr>
            <a:spLocks noChangeArrowheads="1"/>
          </p:cNvSpPr>
          <p:nvPr/>
        </p:nvSpPr>
        <p:spPr bwMode="auto">
          <a:xfrm>
            <a:off x="5029200" y="2133600"/>
            <a:ext cx="838200" cy="685800"/>
          </a:xfrm>
          <a:prstGeom prst="irregularSeal2">
            <a:avLst/>
          </a:prstGeom>
          <a:solidFill>
            <a:schemeClr val="bg1"/>
          </a:solidFill>
          <a:ln w="9525">
            <a:solidFill>
              <a:schemeClr val="tx1"/>
            </a:solidFill>
            <a:miter lim="800000"/>
            <a:headEnd/>
            <a:tailEnd/>
          </a:ln>
        </p:spPr>
        <p:txBody>
          <a:bodyPr wrap="none" anchor="ctr"/>
          <a:lstStyle/>
          <a:p>
            <a:pPr algn="ctr"/>
            <a:r>
              <a:rPr lang="en-US" sz="2400">
                <a:latin typeface="Times New Roman" pitchFamily="18" charset="0"/>
              </a:rPr>
              <a:t>1</a:t>
            </a:r>
          </a:p>
        </p:txBody>
      </p:sp>
      <p:sp>
        <p:nvSpPr>
          <p:cNvPr id="9273" name="AutoShape 57"/>
          <p:cNvSpPr>
            <a:spLocks noChangeArrowheads="1"/>
          </p:cNvSpPr>
          <p:nvPr/>
        </p:nvSpPr>
        <p:spPr bwMode="auto">
          <a:xfrm>
            <a:off x="4876800" y="1524000"/>
            <a:ext cx="838200" cy="685800"/>
          </a:xfrm>
          <a:prstGeom prst="irregularSeal2">
            <a:avLst/>
          </a:prstGeom>
          <a:solidFill>
            <a:schemeClr val="bg1"/>
          </a:solidFill>
          <a:ln w="9525">
            <a:solidFill>
              <a:schemeClr val="tx1"/>
            </a:solidFill>
            <a:miter lim="800000"/>
            <a:headEnd/>
            <a:tailEnd/>
          </a:ln>
        </p:spPr>
        <p:txBody>
          <a:bodyPr wrap="none" anchor="ctr"/>
          <a:lstStyle/>
          <a:p>
            <a:pPr algn="ctr"/>
            <a:r>
              <a:rPr lang="en-US" sz="2400">
                <a:latin typeface="Times New Roman" pitchFamily="18" charset="0"/>
              </a:rPr>
              <a:t>2</a:t>
            </a:r>
          </a:p>
        </p:txBody>
      </p:sp>
      <p:sp>
        <p:nvSpPr>
          <p:cNvPr id="9274" name="AutoShape 58"/>
          <p:cNvSpPr>
            <a:spLocks noChangeArrowheads="1"/>
          </p:cNvSpPr>
          <p:nvPr/>
        </p:nvSpPr>
        <p:spPr bwMode="auto">
          <a:xfrm>
            <a:off x="5791200" y="2209800"/>
            <a:ext cx="838200" cy="685800"/>
          </a:xfrm>
          <a:prstGeom prst="irregularSeal2">
            <a:avLst/>
          </a:prstGeom>
          <a:solidFill>
            <a:schemeClr val="bg1"/>
          </a:solidFill>
          <a:ln w="9525">
            <a:solidFill>
              <a:schemeClr val="tx1"/>
            </a:solidFill>
            <a:miter lim="800000"/>
            <a:headEnd/>
            <a:tailEnd/>
          </a:ln>
        </p:spPr>
        <p:txBody>
          <a:bodyPr wrap="none" anchor="ctr"/>
          <a:lstStyle/>
          <a:p>
            <a:pPr algn="ctr"/>
            <a:r>
              <a:rPr lang="en-US" sz="2400">
                <a:latin typeface="Times New Roman" pitchFamily="18" charset="0"/>
              </a:rPr>
              <a:t>3</a:t>
            </a:r>
          </a:p>
        </p:txBody>
      </p:sp>
      <p:sp>
        <p:nvSpPr>
          <p:cNvPr id="9275" name="AutoShape 59"/>
          <p:cNvSpPr>
            <a:spLocks noChangeArrowheads="1"/>
          </p:cNvSpPr>
          <p:nvPr/>
        </p:nvSpPr>
        <p:spPr bwMode="auto">
          <a:xfrm>
            <a:off x="5562600" y="1447800"/>
            <a:ext cx="838200" cy="685800"/>
          </a:xfrm>
          <a:prstGeom prst="irregularSeal2">
            <a:avLst/>
          </a:prstGeom>
          <a:solidFill>
            <a:schemeClr val="bg1"/>
          </a:solidFill>
          <a:ln w="9525">
            <a:solidFill>
              <a:schemeClr val="tx1"/>
            </a:solidFill>
            <a:miter lim="800000"/>
            <a:headEnd/>
            <a:tailEnd/>
          </a:ln>
        </p:spPr>
        <p:txBody>
          <a:bodyPr wrap="none" anchor="ctr"/>
          <a:lstStyle/>
          <a:p>
            <a:pPr algn="ctr"/>
            <a:r>
              <a:rPr lang="en-US" sz="2400">
                <a:latin typeface="Times New Roman" pitchFamily="18" charset="0"/>
              </a:rPr>
              <a:t>4</a:t>
            </a:r>
          </a:p>
        </p:txBody>
      </p:sp>
      <p:sp>
        <p:nvSpPr>
          <p:cNvPr id="9276" name="AutoShape 60"/>
          <p:cNvSpPr>
            <a:spLocks noChangeArrowheads="1"/>
          </p:cNvSpPr>
          <p:nvPr/>
        </p:nvSpPr>
        <p:spPr bwMode="auto">
          <a:xfrm>
            <a:off x="6019800" y="1828800"/>
            <a:ext cx="838200" cy="685800"/>
          </a:xfrm>
          <a:prstGeom prst="irregularSeal2">
            <a:avLst/>
          </a:prstGeom>
          <a:solidFill>
            <a:schemeClr val="bg1"/>
          </a:solidFill>
          <a:ln w="9525">
            <a:solidFill>
              <a:schemeClr val="tx1"/>
            </a:solidFill>
            <a:miter lim="800000"/>
            <a:headEnd/>
            <a:tailEnd/>
          </a:ln>
        </p:spPr>
        <p:txBody>
          <a:bodyPr wrap="none" anchor="ctr"/>
          <a:lstStyle/>
          <a:p>
            <a:pPr algn="ctr"/>
            <a:r>
              <a:rPr lang="en-US" sz="2400">
                <a:latin typeface="Times New Roman" pitchFamily="18" charset="0"/>
              </a:rPr>
              <a:t>5</a:t>
            </a:r>
          </a:p>
        </p:txBody>
      </p:sp>
      <p:sp>
        <p:nvSpPr>
          <p:cNvPr id="9277" name="AutoShape 61"/>
          <p:cNvSpPr>
            <a:spLocks noChangeArrowheads="1"/>
          </p:cNvSpPr>
          <p:nvPr/>
        </p:nvSpPr>
        <p:spPr bwMode="auto">
          <a:xfrm>
            <a:off x="6096000" y="1295400"/>
            <a:ext cx="838200" cy="685800"/>
          </a:xfrm>
          <a:prstGeom prst="irregularSeal2">
            <a:avLst/>
          </a:prstGeom>
          <a:solidFill>
            <a:schemeClr val="bg1"/>
          </a:solidFill>
          <a:ln w="9525">
            <a:solidFill>
              <a:schemeClr val="tx1"/>
            </a:solidFill>
            <a:miter lim="800000"/>
            <a:headEnd/>
            <a:tailEnd/>
          </a:ln>
        </p:spPr>
        <p:txBody>
          <a:bodyPr wrap="none" anchor="ctr"/>
          <a:lstStyle/>
          <a:p>
            <a:pPr algn="ctr"/>
            <a:r>
              <a:rPr lang="en-US" sz="2400">
                <a:latin typeface="Times New Roman" pitchFamily="18" charset="0"/>
              </a:rPr>
              <a:t>6</a:t>
            </a:r>
          </a:p>
        </p:txBody>
      </p:sp>
      <p:sp>
        <p:nvSpPr>
          <p:cNvPr id="9278" name="Text Box 62"/>
          <p:cNvSpPr txBox="1">
            <a:spLocks noChangeArrowheads="1"/>
          </p:cNvSpPr>
          <p:nvPr/>
        </p:nvSpPr>
        <p:spPr bwMode="auto">
          <a:xfrm>
            <a:off x="7086600" y="1828800"/>
            <a:ext cx="1828800" cy="2430463"/>
          </a:xfrm>
          <a:prstGeom prst="rect">
            <a:avLst/>
          </a:prstGeom>
          <a:noFill/>
          <a:ln w="9525">
            <a:noFill/>
            <a:miter lim="800000"/>
            <a:headEnd/>
            <a:tailEnd/>
          </a:ln>
        </p:spPr>
        <p:txBody>
          <a:bodyPr>
            <a:spAutoFit/>
          </a:bodyPr>
          <a:lstStyle/>
          <a:p>
            <a:pPr marL="457200" indent="-457200">
              <a:spcBef>
                <a:spcPct val="50000"/>
              </a:spcBef>
              <a:buFontTx/>
              <a:buAutoNum type="arabicPeriod"/>
            </a:pPr>
            <a:r>
              <a:rPr lang="en-US" sz="1800">
                <a:latin typeface="Times New Roman" pitchFamily="18" charset="0"/>
              </a:rPr>
              <a:t>Habitability</a:t>
            </a:r>
          </a:p>
          <a:p>
            <a:pPr marL="457200" indent="-457200">
              <a:spcBef>
                <a:spcPct val="50000"/>
              </a:spcBef>
              <a:buFontTx/>
              <a:buAutoNum type="arabicPeriod"/>
            </a:pPr>
            <a:r>
              <a:rPr lang="en-US" sz="1800">
                <a:latin typeface="Times New Roman" pitchFamily="18" charset="0"/>
              </a:rPr>
              <a:t>Physical</a:t>
            </a:r>
          </a:p>
          <a:p>
            <a:pPr marL="457200" indent="-457200">
              <a:spcBef>
                <a:spcPct val="50000"/>
              </a:spcBef>
              <a:buFontTx/>
              <a:buAutoNum type="arabicPeriod"/>
            </a:pPr>
            <a:r>
              <a:rPr lang="en-US" sz="1800">
                <a:latin typeface="Times New Roman" pitchFamily="18" charset="0"/>
              </a:rPr>
              <a:t>Cognitive</a:t>
            </a:r>
          </a:p>
          <a:p>
            <a:pPr marL="457200" indent="-457200">
              <a:spcBef>
                <a:spcPct val="50000"/>
              </a:spcBef>
              <a:buFontTx/>
              <a:buAutoNum type="arabicPeriod"/>
            </a:pPr>
            <a:r>
              <a:rPr lang="en-US" sz="1800">
                <a:latin typeface="Times New Roman" pitchFamily="18" charset="0"/>
              </a:rPr>
              <a:t>Training</a:t>
            </a:r>
          </a:p>
          <a:p>
            <a:pPr marL="457200" indent="-457200">
              <a:spcBef>
                <a:spcPct val="50000"/>
              </a:spcBef>
              <a:buFontTx/>
              <a:buAutoNum type="arabicPeriod"/>
            </a:pPr>
            <a:r>
              <a:rPr lang="en-US" sz="1800">
                <a:latin typeface="Times New Roman" pitchFamily="18" charset="0"/>
              </a:rPr>
              <a:t>Team</a:t>
            </a:r>
          </a:p>
          <a:p>
            <a:pPr marL="457200" indent="-457200">
              <a:spcBef>
                <a:spcPct val="50000"/>
              </a:spcBef>
              <a:buFontTx/>
              <a:buAutoNum type="arabicPeriod"/>
            </a:pPr>
            <a:r>
              <a:rPr lang="en-US" sz="1800">
                <a:latin typeface="Times New Roman" pitchFamily="18" charset="0"/>
              </a:rPr>
              <a:t>Integration</a:t>
            </a:r>
          </a:p>
        </p:txBody>
      </p:sp>
    </p:spTree>
    <p:extLst>
      <p:ext uri="{BB962C8B-B14F-4D97-AF65-F5344CB8AC3E}">
        <p14:creationId xmlns:p14="http://schemas.microsoft.com/office/powerpoint/2010/main" val="1356866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9443" y="675725"/>
            <a:ext cx="6229558" cy="238676"/>
          </a:xfrm>
        </p:spPr>
        <p:txBody>
          <a:bodyPr/>
          <a:lstStyle/>
          <a:p>
            <a:r>
              <a:rPr lang="en-US" dirty="0" smtClean="0"/>
              <a:t>People vary</a:t>
            </a:r>
            <a:endParaRPr lang="en-US" dirty="0"/>
          </a:p>
        </p:txBody>
      </p:sp>
      <p:pic>
        <p:nvPicPr>
          <p:cNvPr id="6" name="Picture 7" descr="sts109-s-002"/>
          <p:cNvPicPr>
            <a:picLocks noChangeAspect="1" noChangeArrowheads="1"/>
          </p:cNvPicPr>
          <p:nvPr/>
        </p:nvPicPr>
        <p:blipFill>
          <a:blip r:embed="rId3" cstate="print"/>
          <a:srcRect t="16563"/>
          <a:stretch>
            <a:fillRect/>
          </a:stretch>
        </p:blipFill>
        <p:spPr bwMode="auto">
          <a:xfrm>
            <a:off x="1066800" y="1447800"/>
            <a:ext cx="7125118" cy="47529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451480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562600" cy="1143000"/>
          </a:xfrm>
        </p:spPr>
        <p:txBody>
          <a:bodyPr/>
          <a:lstStyle/>
          <a:p>
            <a:r>
              <a:rPr lang="en-US" b="1" dirty="0" smtClean="0"/>
              <a:t>Human Factors Duty</a:t>
            </a:r>
            <a:endParaRPr lang="en-US" b="1" dirty="0"/>
          </a:p>
        </p:txBody>
      </p:sp>
      <p:sp>
        <p:nvSpPr>
          <p:cNvPr id="3" name="Content Placeholder 2"/>
          <p:cNvSpPr>
            <a:spLocks noGrp="1"/>
          </p:cNvSpPr>
          <p:nvPr>
            <p:ph idx="1"/>
          </p:nvPr>
        </p:nvSpPr>
        <p:spPr>
          <a:xfrm>
            <a:off x="304800" y="2362200"/>
            <a:ext cx="6324600" cy="1676400"/>
          </a:xfrm>
        </p:spPr>
        <p:txBody>
          <a:bodyPr>
            <a:normAutofit fontScale="92500" lnSpcReduction="20000"/>
          </a:bodyPr>
          <a:lstStyle/>
          <a:p>
            <a:r>
              <a:rPr lang="en-US" sz="2800" b="1" dirty="0" smtClean="0"/>
              <a:t>Give the design engineer a number</a:t>
            </a:r>
          </a:p>
          <a:p>
            <a:endParaRPr lang="en-US" sz="2800" b="1" dirty="0" smtClean="0"/>
          </a:p>
          <a:p>
            <a:r>
              <a:rPr lang="en-US" sz="2400" b="1" dirty="0" smtClean="0"/>
              <a:t>Or at least a “loss function”</a:t>
            </a:r>
            <a:endParaRPr lang="en-US" sz="2400" b="1" dirty="0"/>
          </a:p>
        </p:txBody>
      </p:sp>
      <p:cxnSp>
        <p:nvCxnSpPr>
          <p:cNvPr id="6" name="Straight Connector 5"/>
          <p:cNvCxnSpPr/>
          <p:nvPr/>
        </p:nvCxnSpPr>
        <p:spPr>
          <a:xfrm>
            <a:off x="2133600" y="4296770"/>
            <a:ext cx="0" cy="187543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133600" y="6172200"/>
            <a:ext cx="398098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2133600" y="3962400"/>
            <a:ext cx="3886200" cy="2217420"/>
          </a:xfrm>
          <a:custGeom>
            <a:avLst/>
            <a:gdLst>
              <a:gd name="connsiteX0" fmla="*/ 0 w 1883664"/>
              <a:gd name="connsiteY0" fmla="*/ 1106424 h 1132332"/>
              <a:gd name="connsiteX1" fmla="*/ 685800 w 1883664"/>
              <a:gd name="connsiteY1" fmla="*/ 1033272 h 1132332"/>
              <a:gd name="connsiteX2" fmla="*/ 1472184 w 1883664"/>
              <a:gd name="connsiteY2" fmla="*/ 512064 h 1132332"/>
              <a:gd name="connsiteX3" fmla="*/ 1883664 w 1883664"/>
              <a:gd name="connsiteY3" fmla="*/ 0 h 1132332"/>
            </a:gdLst>
            <a:ahLst/>
            <a:cxnLst>
              <a:cxn ang="0">
                <a:pos x="connsiteX0" y="connsiteY0"/>
              </a:cxn>
              <a:cxn ang="0">
                <a:pos x="connsiteX1" y="connsiteY1"/>
              </a:cxn>
              <a:cxn ang="0">
                <a:pos x="connsiteX2" y="connsiteY2"/>
              </a:cxn>
              <a:cxn ang="0">
                <a:pos x="connsiteX3" y="connsiteY3"/>
              </a:cxn>
            </a:cxnLst>
            <a:rect l="l" t="t" r="r" b="b"/>
            <a:pathLst>
              <a:path w="1883664" h="1132332">
                <a:moveTo>
                  <a:pt x="0" y="1106424"/>
                </a:moveTo>
                <a:cubicBezTo>
                  <a:pt x="220218" y="1119378"/>
                  <a:pt x="440436" y="1132332"/>
                  <a:pt x="685800" y="1033272"/>
                </a:cubicBezTo>
                <a:cubicBezTo>
                  <a:pt x="931164" y="934212"/>
                  <a:pt x="1272540" y="684276"/>
                  <a:pt x="1472184" y="512064"/>
                </a:cubicBezTo>
                <a:cubicBezTo>
                  <a:pt x="1671828" y="339852"/>
                  <a:pt x="1883664" y="0"/>
                  <a:pt x="1883664" y="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14" name="TextBox 13"/>
          <p:cNvSpPr txBox="1"/>
          <p:nvPr/>
        </p:nvSpPr>
        <p:spPr>
          <a:xfrm>
            <a:off x="685800" y="4800600"/>
            <a:ext cx="1305590" cy="523220"/>
          </a:xfrm>
          <a:prstGeom prst="rect">
            <a:avLst/>
          </a:prstGeom>
          <a:noFill/>
        </p:spPr>
        <p:txBody>
          <a:bodyPr wrap="square" rtlCol="0">
            <a:spAutoFit/>
          </a:bodyPr>
          <a:lstStyle/>
          <a:p>
            <a:pPr algn="ctr"/>
            <a:r>
              <a:rPr lang="en-US" sz="2800" b="1" dirty="0" smtClean="0"/>
              <a:t>Loss</a:t>
            </a:r>
            <a:endParaRPr lang="en-US" sz="2800" b="1" dirty="0"/>
          </a:p>
        </p:txBody>
      </p:sp>
      <p:sp>
        <p:nvSpPr>
          <p:cNvPr id="15" name="TextBox 14"/>
          <p:cNvSpPr txBox="1"/>
          <p:nvPr/>
        </p:nvSpPr>
        <p:spPr>
          <a:xfrm>
            <a:off x="3048000" y="6248400"/>
            <a:ext cx="3124200" cy="461665"/>
          </a:xfrm>
          <a:prstGeom prst="rect">
            <a:avLst/>
          </a:prstGeom>
          <a:noFill/>
        </p:spPr>
        <p:txBody>
          <a:bodyPr wrap="square" rtlCol="0">
            <a:spAutoFit/>
          </a:bodyPr>
          <a:lstStyle/>
          <a:p>
            <a:r>
              <a:rPr lang="en-US" sz="2400" b="1" dirty="0" smtClean="0"/>
              <a:t>Design Deviation</a:t>
            </a:r>
            <a:endParaRPr lang="en-US" sz="2400" b="1" dirty="0"/>
          </a:p>
        </p:txBody>
      </p:sp>
      <p:sp>
        <p:nvSpPr>
          <p:cNvPr id="10" name="Rectangle 9"/>
          <p:cNvSpPr/>
          <p:nvPr/>
        </p:nvSpPr>
        <p:spPr>
          <a:xfrm>
            <a:off x="6729199" y="4953000"/>
            <a:ext cx="1294892" cy="762000"/>
          </a:xfrm>
          <a:prstGeom prst="rect">
            <a:avLst/>
          </a:prstGeom>
          <a:solidFill>
            <a:schemeClr val="accent1">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6U 2M</a:t>
            </a:r>
            <a:endParaRPr lang="en-US" sz="2400" b="1" dirty="0">
              <a:solidFill>
                <a:srgbClr val="FFFF00"/>
              </a:solidFill>
            </a:endParaRPr>
          </a:p>
        </p:txBody>
      </p:sp>
      <p:sp>
        <p:nvSpPr>
          <p:cNvPr id="11" name="TextBox 10"/>
          <p:cNvSpPr txBox="1"/>
          <p:nvPr/>
        </p:nvSpPr>
        <p:spPr>
          <a:xfrm>
            <a:off x="6629400" y="3962400"/>
            <a:ext cx="1661391" cy="646331"/>
          </a:xfrm>
          <a:prstGeom prst="rect">
            <a:avLst/>
          </a:prstGeom>
          <a:solidFill>
            <a:srgbClr val="FFFF00"/>
          </a:solidFill>
          <a:ln w="57150">
            <a:solidFill>
              <a:schemeClr val="tx1"/>
            </a:solidFill>
          </a:ln>
        </p:spPr>
        <p:txBody>
          <a:bodyPr wrap="square" rtlCol="0">
            <a:spAutoFit/>
          </a:bodyPr>
          <a:lstStyle/>
          <a:p>
            <a:pPr algn="ctr"/>
            <a:r>
              <a:rPr lang="en-US" sz="3600" b="1" dirty="0" smtClean="0">
                <a:solidFill>
                  <a:schemeClr val="bg1"/>
                </a:solidFill>
              </a:rPr>
              <a:t>E4S4</a:t>
            </a:r>
            <a:endParaRPr lang="en-US" sz="3600" b="1" dirty="0">
              <a:solidFill>
                <a:schemeClr val="bg1"/>
              </a:solidFill>
            </a:endParaRPr>
          </a:p>
        </p:txBody>
      </p:sp>
      <p:grpSp>
        <p:nvGrpSpPr>
          <p:cNvPr id="19" name="Group 18"/>
          <p:cNvGrpSpPr/>
          <p:nvPr/>
        </p:nvGrpSpPr>
        <p:grpSpPr>
          <a:xfrm>
            <a:off x="5734570" y="1025209"/>
            <a:ext cx="3170382" cy="2119662"/>
            <a:chOff x="152401" y="3733800"/>
            <a:chExt cx="3886199" cy="2057400"/>
          </a:xfrm>
        </p:grpSpPr>
        <p:sp>
          <p:nvSpPr>
            <p:cNvPr id="20" name="Rectangle 19"/>
            <p:cNvSpPr/>
            <p:nvPr/>
          </p:nvSpPr>
          <p:spPr>
            <a:xfrm>
              <a:off x="1495778" y="4419600"/>
              <a:ext cx="1247422" cy="685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tx1"/>
                  </a:solidFill>
                </a:rPr>
                <a:t>Integration</a:t>
              </a:r>
            </a:p>
            <a:p>
              <a:pPr algn="ctr"/>
              <a:r>
                <a:rPr lang="en-US" sz="800" b="1" dirty="0" smtClean="0">
                  <a:solidFill>
                    <a:schemeClr val="tx1"/>
                  </a:solidFill>
                </a:rPr>
                <a:t> Interfaces</a:t>
              </a:r>
            </a:p>
            <a:p>
              <a:pPr algn="ctr"/>
              <a:r>
                <a:rPr lang="en-US" sz="800" b="1" dirty="0" smtClean="0">
                  <a:solidFill>
                    <a:schemeClr val="tx1"/>
                  </a:solidFill>
                </a:rPr>
                <a:t>Interactions  Interferences</a:t>
              </a:r>
            </a:p>
            <a:p>
              <a:pPr algn="ctr"/>
              <a:r>
                <a:rPr lang="en-US" sz="800" b="1" dirty="0" smtClean="0">
                  <a:solidFill>
                    <a:schemeClr val="tx1"/>
                  </a:solidFill>
                </a:rPr>
                <a:t>Interdependencies</a:t>
              </a:r>
              <a:endParaRPr lang="en-US" sz="800" b="1" dirty="0">
                <a:solidFill>
                  <a:schemeClr val="tx1"/>
                </a:solidFill>
              </a:endParaRPr>
            </a:p>
          </p:txBody>
        </p:sp>
        <p:sp>
          <p:nvSpPr>
            <p:cNvPr id="21" name="Rectangle 20"/>
            <p:cNvSpPr/>
            <p:nvPr/>
          </p:nvSpPr>
          <p:spPr>
            <a:xfrm>
              <a:off x="1371600" y="3733800"/>
              <a:ext cx="1447800"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rgbClr val="FFFF00"/>
                  </a:solidFill>
                </a:rPr>
                <a:t>Procedures</a:t>
              </a:r>
            </a:p>
          </p:txBody>
        </p:sp>
        <p:sp>
          <p:nvSpPr>
            <p:cNvPr id="22" name="Rectangle 21"/>
            <p:cNvSpPr/>
            <p:nvPr/>
          </p:nvSpPr>
          <p:spPr>
            <a:xfrm>
              <a:off x="152401" y="4419600"/>
              <a:ext cx="1343378"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rgbClr val="FFFF00"/>
                  </a:solidFill>
                </a:rPr>
                <a:t>Technology</a:t>
              </a:r>
              <a:endParaRPr lang="en-US" sz="800" b="1" dirty="0">
                <a:solidFill>
                  <a:srgbClr val="FFFF00"/>
                </a:solidFill>
              </a:endParaRPr>
            </a:p>
          </p:txBody>
        </p:sp>
        <p:sp>
          <p:nvSpPr>
            <p:cNvPr id="23" name="Rectangle 22"/>
            <p:cNvSpPr/>
            <p:nvPr/>
          </p:nvSpPr>
          <p:spPr>
            <a:xfrm>
              <a:off x="2695222" y="4419600"/>
              <a:ext cx="1343378"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rgbClr val="FFFF00"/>
                  </a:solidFill>
                </a:rPr>
                <a:t>People</a:t>
              </a:r>
              <a:endParaRPr lang="en-US" sz="1050" b="1" dirty="0">
                <a:solidFill>
                  <a:srgbClr val="FFFF00"/>
                </a:solidFill>
              </a:endParaRPr>
            </a:p>
          </p:txBody>
        </p:sp>
        <p:sp>
          <p:nvSpPr>
            <p:cNvPr id="24" name="Rectangle 23"/>
            <p:cNvSpPr/>
            <p:nvPr/>
          </p:nvSpPr>
          <p:spPr>
            <a:xfrm>
              <a:off x="1371600" y="5105400"/>
              <a:ext cx="1447800"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rgbClr val="FFFF00"/>
                  </a:solidFill>
                </a:rPr>
                <a:t>Context</a:t>
              </a:r>
            </a:p>
            <a:p>
              <a:pPr algn="ctr"/>
              <a:endParaRPr lang="en-US" sz="800" b="1" dirty="0">
                <a:solidFill>
                  <a:srgbClr val="FFFF00"/>
                </a:solidFill>
              </a:endParaRPr>
            </a:p>
          </p:txBody>
        </p:sp>
      </p:grpSp>
    </p:spTree>
    <p:extLst>
      <p:ext uri="{BB962C8B-B14F-4D97-AF65-F5344CB8AC3E}">
        <p14:creationId xmlns:p14="http://schemas.microsoft.com/office/powerpoint/2010/main" val="22641539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b="1" dirty="0" smtClean="0"/>
              <a:t>Ergonomics in Complex Systems</a:t>
            </a:r>
            <a:br>
              <a:rPr lang="en-US" sz="4400" b="1" dirty="0" smtClean="0"/>
            </a:br>
            <a:r>
              <a:rPr lang="en-US" sz="2400" dirty="0" smtClean="0"/>
              <a:t>Design and Intervention</a:t>
            </a:r>
            <a:endParaRPr lang="en-US" dirty="0"/>
          </a:p>
        </p:txBody>
      </p:sp>
      <p:sp>
        <p:nvSpPr>
          <p:cNvPr id="3" name="Content Placeholder 2"/>
          <p:cNvSpPr>
            <a:spLocks noGrp="1"/>
          </p:cNvSpPr>
          <p:nvPr>
            <p:ph idx="1"/>
          </p:nvPr>
        </p:nvSpPr>
        <p:spPr>
          <a:xfrm>
            <a:off x="914400" y="2514600"/>
            <a:ext cx="7125112" cy="4051437"/>
          </a:xfrm>
        </p:spPr>
        <p:txBody>
          <a:bodyPr>
            <a:normAutofit fontScale="77500" lnSpcReduction="20000"/>
          </a:bodyPr>
          <a:lstStyle/>
          <a:p>
            <a:r>
              <a:rPr lang="en-US" dirty="0" smtClean="0"/>
              <a:t>Describe the System Lifecycle and Stakeholders</a:t>
            </a:r>
          </a:p>
          <a:p>
            <a:r>
              <a:rPr lang="en-US" dirty="0" smtClean="0"/>
              <a:t>Establish a design team</a:t>
            </a:r>
          </a:p>
          <a:p>
            <a:r>
              <a:rPr lang="en-US" dirty="0" smtClean="0"/>
              <a:t>Discuss the Complexity (People, Technology, Process and Context) factors and their Interactions</a:t>
            </a:r>
          </a:p>
          <a:p>
            <a:r>
              <a:rPr lang="en-US" dirty="0" smtClean="0"/>
              <a:t>Perform a 6U2M analysis</a:t>
            </a:r>
          </a:p>
          <a:p>
            <a:r>
              <a:rPr lang="en-US" dirty="0" smtClean="0"/>
              <a:t>Consider human and situational variability</a:t>
            </a:r>
          </a:p>
          <a:p>
            <a:r>
              <a:rPr lang="en-US" dirty="0" smtClean="0"/>
              <a:t>Describe the desirable and undesirable Outcomes, Purposes and Constraints (E4S4)</a:t>
            </a:r>
          </a:p>
          <a:p>
            <a:r>
              <a:rPr lang="en-US" dirty="0" smtClean="0"/>
              <a:t>Identify the opportunities for engineering (Technology and Context) or Administrative (Processes)  changes</a:t>
            </a:r>
          </a:p>
          <a:p>
            <a:r>
              <a:rPr lang="en-US" dirty="0" smtClean="0"/>
              <a:t>Carry out a BRISK analysis</a:t>
            </a:r>
          </a:p>
          <a:p>
            <a:r>
              <a:rPr lang="en-US" dirty="0" smtClean="0"/>
              <a:t>Simulate</a:t>
            </a:r>
          </a:p>
          <a:p>
            <a:r>
              <a:rPr lang="en-US" dirty="0" smtClean="0"/>
              <a:t>Choose </a:t>
            </a:r>
            <a:r>
              <a:rPr lang="en-US" dirty="0" err="1" smtClean="0"/>
              <a:t>nd</a:t>
            </a:r>
            <a:r>
              <a:rPr lang="en-US" dirty="0" smtClean="0"/>
              <a:t> apply alternative tools for complex system analysis</a:t>
            </a:r>
          </a:p>
          <a:p>
            <a:r>
              <a:rPr lang="en-US" dirty="0" smtClean="0"/>
              <a:t>Design and Implement</a:t>
            </a:r>
          </a:p>
          <a:p>
            <a:r>
              <a:rPr lang="en-US" dirty="0" smtClean="0"/>
              <a:t>Evaluate</a:t>
            </a:r>
          </a:p>
          <a:p>
            <a:pPr marL="0" indent="0">
              <a:buNone/>
            </a:pPr>
            <a:endParaRPr lang="en-US" dirty="0" smtClean="0"/>
          </a:p>
          <a:p>
            <a:endParaRPr lang="en-US" dirty="0" smtClean="0"/>
          </a:p>
          <a:p>
            <a:endParaRPr lang="en-US" dirty="0"/>
          </a:p>
        </p:txBody>
      </p:sp>
    </p:spTree>
    <p:extLst>
      <p:ext uri="{BB962C8B-B14F-4D97-AF65-F5344CB8AC3E}">
        <p14:creationId xmlns:p14="http://schemas.microsoft.com/office/powerpoint/2010/main" val="41629563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533400"/>
            <a:ext cx="7125113" cy="924475"/>
          </a:xfrm>
        </p:spPr>
        <p:txBody>
          <a:bodyPr/>
          <a:lstStyle/>
          <a:p>
            <a:r>
              <a:rPr lang="en-US" sz="5400" b="1" dirty="0" smtClean="0"/>
              <a:t>Case Studies</a:t>
            </a:r>
            <a:endParaRPr lang="en-US" sz="5400" b="1" dirty="0"/>
          </a:p>
        </p:txBody>
      </p:sp>
      <p:sp>
        <p:nvSpPr>
          <p:cNvPr id="3" name="Content Placeholder 2"/>
          <p:cNvSpPr>
            <a:spLocks noGrp="1"/>
          </p:cNvSpPr>
          <p:nvPr>
            <p:ph idx="1"/>
          </p:nvPr>
        </p:nvSpPr>
        <p:spPr>
          <a:xfrm>
            <a:off x="1009443" y="1752600"/>
            <a:ext cx="7125112" cy="4051437"/>
          </a:xfrm>
        </p:spPr>
        <p:txBody>
          <a:bodyPr>
            <a:normAutofit fontScale="85000" lnSpcReduction="20000"/>
          </a:bodyPr>
          <a:lstStyle/>
          <a:p>
            <a:r>
              <a:rPr lang="en-US" dirty="0" smtClean="0"/>
              <a:t>Book Binding</a:t>
            </a:r>
          </a:p>
          <a:p>
            <a:r>
              <a:rPr lang="en-US" dirty="0" smtClean="0"/>
              <a:t>Rehabilitation</a:t>
            </a:r>
          </a:p>
          <a:p>
            <a:r>
              <a:rPr lang="en-US" dirty="0" smtClean="0"/>
              <a:t>Health Care Information Systems</a:t>
            </a:r>
          </a:p>
          <a:p>
            <a:r>
              <a:rPr lang="en-US" dirty="0" smtClean="0"/>
              <a:t>Textiles</a:t>
            </a:r>
          </a:p>
          <a:p>
            <a:r>
              <a:rPr lang="en-US" dirty="0" smtClean="0"/>
              <a:t>Oilwell Drilling Instrumentation</a:t>
            </a:r>
          </a:p>
          <a:p>
            <a:r>
              <a:rPr lang="en-US" dirty="0" smtClean="0"/>
              <a:t>Transportation of LNG</a:t>
            </a:r>
          </a:p>
          <a:p>
            <a:r>
              <a:rPr lang="en-US" dirty="0" smtClean="0"/>
              <a:t>Redesign of Service and Office Systems</a:t>
            </a:r>
          </a:p>
          <a:p>
            <a:r>
              <a:rPr lang="en-US" dirty="0" smtClean="0"/>
              <a:t>Mass Transit Railway Design</a:t>
            </a:r>
          </a:p>
          <a:p>
            <a:r>
              <a:rPr lang="en-US" dirty="0" smtClean="0"/>
              <a:t>Shift Work</a:t>
            </a:r>
          </a:p>
          <a:p>
            <a:r>
              <a:rPr lang="en-US" dirty="0" smtClean="0"/>
              <a:t>Space operations</a:t>
            </a:r>
          </a:p>
          <a:p>
            <a:r>
              <a:rPr lang="en-US" dirty="0" smtClean="0"/>
              <a:t>Automobile Design</a:t>
            </a:r>
          </a:p>
          <a:p>
            <a:r>
              <a:rPr lang="en-US" dirty="0" smtClean="0"/>
              <a:t>Manufacturing System Design</a:t>
            </a:r>
          </a:p>
          <a:p>
            <a:r>
              <a:rPr lang="en-US" dirty="0" smtClean="0"/>
              <a:t>Sport</a:t>
            </a:r>
            <a:endParaRPr lang="en-US" dirty="0"/>
          </a:p>
        </p:txBody>
      </p:sp>
    </p:spTree>
    <p:extLst>
      <p:ext uri="{BB962C8B-B14F-4D97-AF65-F5344CB8AC3E}">
        <p14:creationId xmlns:p14="http://schemas.microsoft.com/office/powerpoint/2010/main" val="6904965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Studies</a:t>
            </a:r>
            <a:endParaRPr lang="en-US" dirty="0"/>
          </a:p>
        </p:txBody>
      </p:sp>
      <p:grpSp>
        <p:nvGrpSpPr>
          <p:cNvPr id="4" name="Group 3"/>
          <p:cNvGrpSpPr/>
          <p:nvPr/>
        </p:nvGrpSpPr>
        <p:grpSpPr>
          <a:xfrm>
            <a:off x="419228" y="1801176"/>
            <a:ext cx="7190513" cy="4752025"/>
            <a:chOff x="152401" y="3733800"/>
            <a:chExt cx="3886199" cy="2057400"/>
          </a:xfrm>
        </p:grpSpPr>
        <p:sp>
          <p:nvSpPr>
            <p:cNvPr id="5" name="Rectangle 4"/>
            <p:cNvSpPr/>
            <p:nvPr/>
          </p:nvSpPr>
          <p:spPr>
            <a:xfrm>
              <a:off x="1495778" y="4419600"/>
              <a:ext cx="1247422" cy="685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rPr>
                <a:t>Outcomes</a:t>
              </a:r>
            </a:p>
            <a:p>
              <a:pPr algn="ctr"/>
              <a:r>
                <a:rPr lang="en-US" sz="4000" b="1" dirty="0" smtClean="0">
                  <a:solidFill>
                    <a:schemeClr val="bg1"/>
                  </a:solidFill>
                </a:rPr>
                <a:t>E4S4</a:t>
              </a:r>
              <a:endParaRPr lang="en-US" sz="4000" b="1" dirty="0">
                <a:solidFill>
                  <a:schemeClr val="bg1"/>
                </a:solidFill>
              </a:endParaRPr>
            </a:p>
          </p:txBody>
        </p:sp>
        <p:sp>
          <p:nvSpPr>
            <p:cNvPr id="6" name="Rectangle 5"/>
            <p:cNvSpPr/>
            <p:nvPr/>
          </p:nvSpPr>
          <p:spPr>
            <a:xfrm>
              <a:off x="1371600" y="3733800"/>
              <a:ext cx="1447800"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Facilitators</a:t>
              </a:r>
            </a:p>
          </p:txBody>
        </p:sp>
        <p:sp>
          <p:nvSpPr>
            <p:cNvPr id="7" name="Rectangle 6"/>
            <p:cNvSpPr/>
            <p:nvPr/>
          </p:nvSpPr>
          <p:spPr>
            <a:xfrm>
              <a:off x="152401" y="4419600"/>
              <a:ext cx="1343378"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Technology</a:t>
              </a:r>
            </a:p>
          </p:txBody>
        </p:sp>
        <p:sp>
          <p:nvSpPr>
            <p:cNvPr id="8" name="Rectangle 7"/>
            <p:cNvSpPr/>
            <p:nvPr/>
          </p:nvSpPr>
          <p:spPr>
            <a:xfrm>
              <a:off x="2695222" y="4419600"/>
              <a:ext cx="1343378" cy="685800"/>
            </a:xfrm>
            <a:prstGeom prst="rect">
              <a:avLst/>
            </a:prstGeom>
            <a:solidFill>
              <a:srgbClr val="951B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Stakeholders</a:t>
              </a:r>
              <a:endParaRPr lang="en-US" sz="2400" b="1" dirty="0">
                <a:solidFill>
                  <a:srgbClr val="FFFF00"/>
                </a:solidFill>
              </a:endParaRPr>
            </a:p>
          </p:txBody>
        </p:sp>
        <p:sp>
          <p:nvSpPr>
            <p:cNvPr id="9" name="Rectangle 8"/>
            <p:cNvSpPr/>
            <p:nvPr/>
          </p:nvSpPr>
          <p:spPr>
            <a:xfrm>
              <a:off x="1371600" y="5105400"/>
              <a:ext cx="1447800" cy="685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Context</a:t>
              </a:r>
            </a:p>
          </p:txBody>
        </p:sp>
        <p:sp>
          <p:nvSpPr>
            <p:cNvPr id="10" name="Rectangle 9"/>
            <p:cNvSpPr/>
            <p:nvPr/>
          </p:nvSpPr>
          <p:spPr>
            <a:xfrm>
              <a:off x="3138114" y="5249839"/>
              <a:ext cx="756273" cy="39692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6U2M</a:t>
              </a:r>
            </a:p>
          </p:txBody>
        </p:sp>
      </p:grpSp>
      <p:sp>
        <p:nvSpPr>
          <p:cNvPr id="3" name="Oval Callout 2"/>
          <p:cNvSpPr/>
          <p:nvPr/>
        </p:nvSpPr>
        <p:spPr>
          <a:xfrm>
            <a:off x="5715000" y="1115376"/>
            <a:ext cx="2057400" cy="1371600"/>
          </a:xfrm>
          <a:prstGeom prst="wedgeEllipseCallout">
            <a:avLst>
              <a:gd name="adj1" fmla="val -99676"/>
              <a:gd name="adj2" fmla="val 1417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Problems</a:t>
            </a:r>
            <a:endParaRPr lang="en-US" dirty="0">
              <a:solidFill>
                <a:schemeClr val="tx1"/>
              </a:solidFill>
            </a:endParaRPr>
          </a:p>
        </p:txBody>
      </p:sp>
      <p:sp>
        <p:nvSpPr>
          <p:cNvPr id="12" name="Rounded Rectangular Callout 11"/>
          <p:cNvSpPr/>
          <p:nvPr/>
        </p:nvSpPr>
        <p:spPr>
          <a:xfrm>
            <a:off x="228600" y="1755456"/>
            <a:ext cx="1905000" cy="1063944"/>
          </a:xfrm>
          <a:prstGeom prst="wedgeRoundRectCallout">
            <a:avLst>
              <a:gd name="adj1" fmla="val 45834"/>
              <a:gd name="adj2" fmla="val 12981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Interventions</a:t>
            </a:r>
            <a:endParaRPr lang="en-US" dirty="0">
              <a:solidFill>
                <a:schemeClr val="bg1"/>
              </a:solidFill>
            </a:endParaRPr>
          </a:p>
        </p:txBody>
      </p:sp>
    </p:spTree>
    <p:extLst>
      <p:ext uri="{BB962C8B-B14F-4D97-AF65-F5344CB8AC3E}">
        <p14:creationId xmlns:p14="http://schemas.microsoft.com/office/powerpoint/2010/main" val="22133548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a:xfrm>
            <a:off x="685800" y="152400"/>
            <a:ext cx="7772400" cy="1143000"/>
          </a:xfrm>
        </p:spPr>
        <p:txBody>
          <a:bodyPr/>
          <a:lstStyle/>
          <a:p>
            <a:r>
              <a:rPr lang="en-US" altLang="en-US" sz="2400" smtClean="0"/>
              <a:t>Case Study:</a:t>
            </a:r>
            <a:br>
              <a:rPr lang="en-US" altLang="en-US" sz="2400" smtClean="0"/>
            </a:br>
            <a:r>
              <a:rPr lang="en-US" altLang="en-US" smtClean="0"/>
              <a:t>Job Redesign in the Bindery</a:t>
            </a:r>
          </a:p>
        </p:txBody>
      </p:sp>
      <p:sp>
        <p:nvSpPr>
          <p:cNvPr id="37891" name="Date Placeholder 3"/>
          <p:cNvSpPr>
            <a:spLocks noGrp="1"/>
          </p:cNvSpPr>
          <p:nvPr>
            <p:ph type="dt" sz="quarter" idx="10"/>
          </p:nvPr>
        </p:nvSpPr>
        <p:spPr bwMode="auto">
          <a:ln>
            <a:miter lim="800000"/>
            <a:headEnd/>
            <a:tailEnd/>
          </a:ln>
        </p:spPr>
        <p:txBody>
          <a:bodyPr wrap="square" numCol="1" compatLnSpc="1">
            <a:prstTxWarp prst="textNoShape">
              <a:avLst/>
            </a:prstTxWarp>
          </a:bodyPr>
          <a:lstStyle/>
          <a:p>
            <a:pPr>
              <a:defRPr/>
            </a:pPr>
            <a:r>
              <a:rPr lang="en-US"/>
              <a:t>9/11/2009</a:t>
            </a:r>
          </a:p>
        </p:txBody>
      </p:sp>
      <p:sp>
        <p:nvSpPr>
          <p:cNvPr id="33795" name="Slide Number Placeholder 5"/>
          <p:cNvSpPr>
            <a:spLocks noGrp="1"/>
          </p:cNvSpPr>
          <p:nvPr>
            <p:ph type="sldNum" sz="quarter" idx="12"/>
          </p:nvPr>
        </p:nvSpPr>
        <p:spPr/>
        <p:txBody>
          <a:bodyPr/>
          <a:lstStyle/>
          <a:p>
            <a:pPr>
              <a:defRPr/>
            </a:pPr>
            <a:fld id="{78559515-B8F6-4AB2-985F-90DFF5959FCD}" type="slidenum">
              <a:rPr lang="en-US"/>
              <a:pPr>
                <a:defRPr/>
              </a:pPr>
              <a:t>44</a:t>
            </a:fld>
            <a:endParaRPr lang="en-US"/>
          </a:p>
        </p:txBody>
      </p:sp>
      <p:sp>
        <p:nvSpPr>
          <p:cNvPr id="37893" name="Rectangle 3"/>
          <p:cNvSpPr>
            <a:spLocks noGrp="1" noChangeArrowheads="1"/>
          </p:cNvSpPr>
          <p:nvPr>
            <p:ph sz="quarter" idx="1"/>
          </p:nvPr>
        </p:nvSpPr>
        <p:spPr>
          <a:xfrm>
            <a:off x="381000" y="1219200"/>
            <a:ext cx="7772400" cy="4953000"/>
          </a:xfrm>
        </p:spPr>
        <p:txBody>
          <a:bodyPr rtlCol="0">
            <a:normAutofit/>
          </a:bodyPr>
          <a:lstStyle/>
          <a:p>
            <a:pPr fontAlgn="auto">
              <a:lnSpc>
                <a:spcPct val="90000"/>
              </a:lnSpc>
              <a:spcAft>
                <a:spcPts val="0"/>
              </a:spcAft>
              <a:buFont typeface="Arial" pitchFamily="34" charset="0"/>
              <a:buChar char="•"/>
              <a:defRPr/>
            </a:pPr>
            <a:r>
              <a:rPr lang="en-US" sz="2800" smtClean="0"/>
              <a:t>Hong Kong university library</a:t>
            </a:r>
          </a:p>
          <a:p>
            <a:pPr fontAlgn="auto">
              <a:lnSpc>
                <a:spcPct val="90000"/>
              </a:lnSpc>
              <a:spcAft>
                <a:spcPts val="0"/>
              </a:spcAft>
              <a:buFont typeface="Arial" pitchFamily="34" charset="0"/>
              <a:buChar char="•"/>
              <a:defRPr/>
            </a:pPr>
            <a:r>
              <a:rPr lang="en-US" sz="2800" smtClean="0"/>
              <a:t>Hard covers on journals and books</a:t>
            </a:r>
          </a:p>
          <a:p>
            <a:pPr fontAlgn="auto">
              <a:lnSpc>
                <a:spcPct val="90000"/>
              </a:lnSpc>
              <a:spcAft>
                <a:spcPts val="0"/>
              </a:spcAft>
              <a:buFont typeface="Arial" pitchFamily="34" charset="0"/>
              <a:buChar char="•"/>
              <a:defRPr/>
            </a:pPr>
            <a:r>
              <a:rPr lang="en-US" sz="2800" smtClean="0"/>
              <a:t>10 people</a:t>
            </a:r>
          </a:p>
          <a:p>
            <a:pPr fontAlgn="auto">
              <a:lnSpc>
                <a:spcPct val="90000"/>
              </a:lnSpc>
              <a:spcAft>
                <a:spcPts val="0"/>
              </a:spcAft>
              <a:buFont typeface="Arial" pitchFamily="34" charset="0"/>
              <a:buChar char="•"/>
              <a:defRPr/>
            </a:pPr>
            <a:r>
              <a:rPr lang="en-US" sz="2800" smtClean="0"/>
              <a:t>Continuous work flow</a:t>
            </a:r>
          </a:p>
          <a:p>
            <a:pPr lvl="1" fontAlgn="auto">
              <a:lnSpc>
                <a:spcPct val="90000"/>
              </a:lnSpc>
              <a:spcAft>
                <a:spcPts val="0"/>
              </a:spcAft>
              <a:buFont typeface="Arial" pitchFamily="34" charset="0"/>
              <a:buChar char="–"/>
              <a:defRPr/>
            </a:pPr>
            <a:r>
              <a:rPr lang="en-US" smtClean="0"/>
              <a:t>Batches within stages</a:t>
            </a:r>
          </a:p>
          <a:p>
            <a:pPr fontAlgn="auto">
              <a:lnSpc>
                <a:spcPct val="90000"/>
              </a:lnSpc>
              <a:spcAft>
                <a:spcPts val="0"/>
              </a:spcAft>
              <a:buFont typeface="Arial" pitchFamily="34" charset="0"/>
              <a:buChar char="•"/>
              <a:defRPr/>
            </a:pPr>
            <a:r>
              <a:rPr lang="en-US" sz="2800" b="1" smtClean="0"/>
              <a:t>The problems</a:t>
            </a:r>
          </a:p>
          <a:p>
            <a:pPr lvl="1" fontAlgn="auto">
              <a:lnSpc>
                <a:spcPct val="90000"/>
              </a:lnSpc>
              <a:spcAft>
                <a:spcPts val="0"/>
              </a:spcAft>
              <a:buFont typeface="Arial" pitchFamily="34" charset="0"/>
              <a:buChar char="–"/>
              <a:defRPr/>
            </a:pPr>
            <a:r>
              <a:rPr lang="en-US" b="1" smtClean="0"/>
              <a:t>Access to library material, work in progress</a:t>
            </a:r>
          </a:p>
          <a:p>
            <a:pPr lvl="1" fontAlgn="auto">
              <a:lnSpc>
                <a:spcPct val="90000"/>
              </a:lnSpc>
              <a:spcAft>
                <a:spcPts val="0"/>
              </a:spcAft>
              <a:buFont typeface="Arial" pitchFamily="34" charset="0"/>
              <a:buChar char="–"/>
              <a:defRPr/>
            </a:pPr>
            <a:r>
              <a:rPr lang="en-US" b="1" smtClean="0"/>
              <a:t>Equipment bottlenecks</a:t>
            </a:r>
          </a:p>
          <a:p>
            <a:pPr lvl="1" fontAlgn="auto">
              <a:lnSpc>
                <a:spcPct val="90000"/>
              </a:lnSpc>
              <a:spcAft>
                <a:spcPts val="0"/>
              </a:spcAft>
              <a:buFont typeface="Arial" pitchFamily="34" charset="0"/>
              <a:buChar char="–"/>
              <a:defRPr/>
            </a:pPr>
            <a:r>
              <a:rPr lang="en-US" b="1" smtClean="0"/>
              <a:t>Physical environment</a:t>
            </a:r>
          </a:p>
          <a:p>
            <a:pPr lvl="1" fontAlgn="auto">
              <a:lnSpc>
                <a:spcPct val="90000"/>
              </a:lnSpc>
              <a:spcAft>
                <a:spcPts val="0"/>
              </a:spcAft>
              <a:buFont typeface="Arial" pitchFamily="34" charset="0"/>
              <a:buChar char="–"/>
              <a:defRPr/>
            </a:pPr>
            <a:r>
              <a:rPr lang="en-US" b="1" smtClean="0"/>
              <a:t>Social context</a:t>
            </a:r>
          </a:p>
          <a:p>
            <a:pPr lvl="1" fontAlgn="auto">
              <a:lnSpc>
                <a:spcPct val="90000"/>
              </a:lnSpc>
              <a:spcAft>
                <a:spcPts val="0"/>
              </a:spcAft>
              <a:buFont typeface="Arial" pitchFamily="34" charset="0"/>
              <a:buChar char="–"/>
              <a:defRPr/>
            </a:pPr>
            <a:r>
              <a:rPr lang="en-US" b="1" smtClean="0"/>
              <a:t>Productivity and job satisfaction</a:t>
            </a:r>
          </a:p>
          <a:p>
            <a:pPr lvl="1" fontAlgn="auto">
              <a:lnSpc>
                <a:spcPct val="90000"/>
              </a:lnSpc>
              <a:spcAft>
                <a:spcPts val="0"/>
              </a:spcAft>
              <a:buFont typeface="Arial" pitchFamily="34" charset="0"/>
              <a:buChar char="–"/>
              <a:defRPr/>
            </a:pPr>
            <a:endParaRPr lang="en-US" b="1" smtClean="0"/>
          </a:p>
        </p:txBody>
      </p:sp>
      <p:sp>
        <p:nvSpPr>
          <p:cNvPr id="37894" name="Footer Placeholder 5"/>
          <p:cNvSpPr>
            <a:spLocks noGrp="1"/>
          </p:cNvSpPr>
          <p:nvPr>
            <p:ph type="ftr" sz="quarter" idx="11"/>
          </p:nvPr>
        </p:nvSpPr>
        <p:spPr bwMode="auto">
          <a:ln>
            <a:miter lim="800000"/>
            <a:headEnd/>
            <a:tailEnd/>
          </a:ln>
        </p:spPr>
        <p:txBody>
          <a:bodyPr wrap="square" numCol="1" compatLnSpc="1">
            <a:prstTxWarp prst="textNoShape">
              <a:avLst/>
            </a:prstTxWarp>
          </a:bodyPr>
          <a:lstStyle/>
          <a:p>
            <a:pPr>
              <a:defRPr/>
            </a:pPr>
            <a:r>
              <a:rPr lang="en-US" smtClean="0"/>
              <a:t>BPE</a:t>
            </a:r>
          </a:p>
        </p:txBody>
      </p:sp>
    </p:spTree>
    <p:extLst>
      <p:ext uri="{BB962C8B-B14F-4D97-AF65-F5344CB8AC3E}">
        <p14:creationId xmlns:p14="http://schemas.microsoft.com/office/powerpoint/2010/main" val="3158699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685800" y="228600"/>
            <a:ext cx="7772400" cy="1143000"/>
          </a:xfrm>
        </p:spPr>
        <p:txBody>
          <a:bodyPr/>
          <a:lstStyle/>
          <a:p>
            <a:r>
              <a:rPr lang="en-US" altLang="en-US" smtClean="0"/>
              <a:t>The Binding Process</a:t>
            </a:r>
          </a:p>
        </p:txBody>
      </p:sp>
      <p:sp>
        <p:nvSpPr>
          <p:cNvPr id="38915" name="Date Placeholder 3"/>
          <p:cNvSpPr>
            <a:spLocks noGrp="1"/>
          </p:cNvSpPr>
          <p:nvPr>
            <p:ph type="dt" sz="quarter" idx="10"/>
          </p:nvPr>
        </p:nvSpPr>
        <p:spPr bwMode="auto">
          <a:ln>
            <a:miter lim="800000"/>
            <a:headEnd/>
            <a:tailEnd/>
          </a:ln>
        </p:spPr>
        <p:txBody>
          <a:bodyPr wrap="square" numCol="1" compatLnSpc="1">
            <a:prstTxWarp prst="textNoShape">
              <a:avLst/>
            </a:prstTxWarp>
          </a:bodyPr>
          <a:lstStyle/>
          <a:p>
            <a:pPr>
              <a:defRPr/>
            </a:pPr>
            <a:r>
              <a:rPr lang="en-US"/>
              <a:t>9/11/2009</a:t>
            </a:r>
          </a:p>
        </p:txBody>
      </p:sp>
      <p:sp>
        <p:nvSpPr>
          <p:cNvPr id="34819" name="Slide Number Placeholder 5"/>
          <p:cNvSpPr>
            <a:spLocks noGrp="1"/>
          </p:cNvSpPr>
          <p:nvPr>
            <p:ph type="sldNum" sz="quarter" idx="12"/>
          </p:nvPr>
        </p:nvSpPr>
        <p:spPr/>
        <p:txBody>
          <a:bodyPr/>
          <a:lstStyle/>
          <a:p>
            <a:pPr>
              <a:defRPr/>
            </a:pPr>
            <a:fld id="{037D8B2B-1B87-48EF-9442-C9E8770B4FC0}" type="slidenum">
              <a:rPr lang="en-US"/>
              <a:pPr>
                <a:defRPr/>
              </a:pPr>
              <a:t>45</a:t>
            </a:fld>
            <a:endParaRPr lang="en-US"/>
          </a:p>
        </p:txBody>
      </p:sp>
      <p:sp>
        <p:nvSpPr>
          <p:cNvPr id="38917" name="Rectangle 3"/>
          <p:cNvSpPr>
            <a:spLocks noGrp="1" noChangeArrowheads="1"/>
          </p:cNvSpPr>
          <p:nvPr>
            <p:ph sz="quarter" idx="1"/>
          </p:nvPr>
        </p:nvSpPr>
        <p:spPr>
          <a:xfrm>
            <a:off x="228600" y="1676400"/>
            <a:ext cx="8610600" cy="4419600"/>
          </a:xfrm>
        </p:spPr>
        <p:txBody>
          <a:bodyPr rtlCol="0">
            <a:normAutofit lnSpcReduction="10000"/>
          </a:bodyPr>
          <a:lstStyle/>
          <a:p>
            <a:pPr fontAlgn="auto">
              <a:lnSpc>
                <a:spcPct val="90000"/>
              </a:lnSpc>
              <a:spcAft>
                <a:spcPts val="0"/>
              </a:spcAft>
              <a:buFont typeface="Arial" pitchFamily="34" charset="0"/>
              <a:buChar char="•"/>
              <a:defRPr/>
            </a:pPr>
            <a:r>
              <a:rPr lang="en-US" sz="2400" smtClean="0"/>
              <a:t>Receiving and planning</a:t>
            </a:r>
          </a:p>
          <a:p>
            <a:pPr lvl="1" fontAlgn="auto">
              <a:lnSpc>
                <a:spcPct val="90000"/>
              </a:lnSpc>
              <a:spcAft>
                <a:spcPts val="0"/>
              </a:spcAft>
              <a:buFont typeface="Arial" pitchFamily="34" charset="0"/>
              <a:buChar char="–"/>
              <a:defRPr/>
            </a:pPr>
            <a:r>
              <a:rPr lang="en-US" sz="2000" smtClean="0"/>
              <a:t>Full binding – new cover</a:t>
            </a:r>
          </a:p>
          <a:p>
            <a:pPr lvl="1" fontAlgn="auto">
              <a:lnSpc>
                <a:spcPct val="90000"/>
              </a:lnSpc>
              <a:spcAft>
                <a:spcPts val="0"/>
              </a:spcAft>
              <a:buFont typeface="Arial" pitchFamily="34" charset="0"/>
              <a:buChar char="–"/>
              <a:defRPr/>
            </a:pPr>
            <a:r>
              <a:rPr lang="en-US" sz="2000" smtClean="0"/>
              <a:t>Original cover - laminated, flush (no rounding) and perfect binding (no sewing)</a:t>
            </a:r>
          </a:p>
          <a:p>
            <a:pPr fontAlgn="auto">
              <a:lnSpc>
                <a:spcPct val="90000"/>
              </a:lnSpc>
              <a:spcAft>
                <a:spcPts val="0"/>
              </a:spcAft>
              <a:buFont typeface="Arial" pitchFamily="34" charset="0"/>
              <a:buChar char="•"/>
              <a:defRPr/>
            </a:pPr>
            <a:r>
              <a:rPr lang="en-US" sz="2400" smtClean="0"/>
              <a:t>Sewing</a:t>
            </a:r>
          </a:p>
          <a:p>
            <a:pPr lvl="1" fontAlgn="auto">
              <a:lnSpc>
                <a:spcPct val="90000"/>
              </a:lnSpc>
              <a:spcAft>
                <a:spcPts val="0"/>
              </a:spcAft>
              <a:buFont typeface="Arial" pitchFamily="34" charset="0"/>
              <a:buChar char="–"/>
              <a:defRPr/>
            </a:pPr>
            <a:r>
              <a:rPr lang="en-US" sz="2000" smtClean="0"/>
              <a:t>Removing old covers, sewing sets of pages</a:t>
            </a:r>
          </a:p>
          <a:p>
            <a:pPr fontAlgn="auto">
              <a:lnSpc>
                <a:spcPct val="90000"/>
              </a:lnSpc>
              <a:spcAft>
                <a:spcPts val="0"/>
              </a:spcAft>
              <a:buFont typeface="Arial" pitchFamily="34" charset="0"/>
              <a:buChar char="•"/>
              <a:defRPr/>
            </a:pPr>
            <a:r>
              <a:rPr lang="en-US" sz="2400" smtClean="0"/>
              <a:t>Forwarding</a:t>
            </a:r>
          </a:p>
          <a:p>
            <a:pPr lvl="1" fontAlgn="auto">
              <a:lnSpc>
                <a:spcPct val="90000"/>
              </a:lnSpc>
              <a:spcAft>
                <a:spcPts val="0"/>
              </a:spcAft>
              <a:buFont typeface="Arial" pitchFamily="34" charset="0"/>
              <a:buChar char="–"/>
              <a:defRPr/>
            </a:pPr>
            <a:r>
              <a:rPr lang="en-US" sz="2000" smtClean="0"/>
              <a:t>Cutting cards and cloth, making covers</a:t>
            </a:r>
          </a:p>
          <a:p>
            <a:pPr fontAlgn="auto">
              <a:lnSpc>
                <a:spcPct val="90000"/>
              </a:lnSpc>
              <a:spcAft>
                <a:spcPts val="0"/>
              </a:spcAft>
              <a:buFont typeface="Arial" pitchFamily="34" charset="0"/>
              <a:buChar char="•"/>
              <a:defRPr/>
            </a:pPr>
            <a:r>
              <a:rPr lang="en-US" sz="2400" smtClean="0"/>
              <a:t>Lettering</a:t>
            </a:r>
          </a:p>
          <a:p>
            <a:pPr lvl="1" fontAlgn="auto">
              <a:lnSpc>
                <a:spcPct val="90000"/>
              </a:lnSpc>
              <a:spcAft>
                <a:spcPts val="0"/>
              </a:spcAft>
              <a:buFont typeface="Arial" pitchFamily="34" charset="0"/>
              <a:buChar char="–"/>
              <a:defRPr/>
            </a:pPr>
            <a:r>
              <a:rPr lang="en-US" sz="2000" smtClean="0"/>
              <a:t>Highly skilled, top job</a:t>
            </a:r>
          </a:p>
          <a:p>
            <a:pPr fontAlgn="auto">
              <a:lnSpc>
                <a:spcPct val="90000"/>
              </a:lnSpc>
              <a:spcAft>
                <a:spcPts val="0"/>
              </a:spcAft>
              <a:buFont typeface="Arial" pitchFamily="34" charset="0"/>
              <a:buChar char="•"/>
              <a:defRPr/>
            </a:pPr>
            <a:r>
              <a:rPr lang="en-US" sz="2400" smtClean="0"/>
              <a:t>Casing in</a:t>
            </a:r>
          </a:p>
          <a:p>
            <a:pPr lvl="1" fontAlgn="auto">
              <a:lnSpc>
                <a:spcPct val="90000"/>
              </a:lnSpc>
              <a:spcAft>
                <a:spcPts val="0"/>
              </a:spcAft>
              <a:buFont typeface="Arial" pitchFamily="34" charset="0"/>
              <a:buChar char="–"/>
              <a:defRPr/>
            </a:pPr>
            <a:r>
              <a:rPr lang="en-US" sz="2000" smtClean="0"/>
              <a:t>Final assembly</a:t>
            </a:r>
          </a:p>
          <a:p>
            <a:pPr fontAlgn="auto">
              <a:lnSpc>
                <a:spcPct val="90000"/>
              </a:lnSpc>
              <a:spcAft>
                <a:spcPts val="0"/>
              </a:spcAft>
              <a:buFont typeface="Arial" pitchFamily="34" charset="0"/>
              <a:buChar char="•"/>
              <a:defRPr/>
            </a:pPr>
            <a:r>
              <a:rPr lang="en-US" sz="2400" smtClean="0"/>
              <a:t>Checking and documentation</a:t>
            </a:r>
          </a:p>
        </p:txBody>
      </p:sp>
      <p:sp>
        <p:nvSpPr>
          <p:cNvPr id="38918" name="Footer Placeholder 5"/>
          <p:cNvSpPr>
            <a:spLocks noGrp="1"/>
          </p:cNvSpPr>
          <p:nvPr>
            <p:ph type="ftr" sz="quarter" idx="11"/>
          </p:nvPr>
        </p:nvSpPr>
        <p:spPr bwMode="auto">
          <a:ln>
            <a:miter lim="800000"/>
            <a:headEnd/>
            <a:tailEnd/>
          </a:ln>
        </p:spPr>
        <p:txBody>
          <a:bodyPr wrap="square" numCol="1" compatLnSpc="1">
            <a:prstTxWarp prst="textNoShape">
              <a:avLst/>
            </a:prstTxWarp>
          </a:bodyPr>
          <a:lstStyle/>
          <a:p>
            <a:pPr>
              <a:defRPr/>
            </a:pPr>
            <a:r>
              <a:rPr lang="en-US" smtClean="0"/>
              <a:t>BPE</a:t>
            </a:r>
          </a:p>
        </p:txBody>
      </p:sp>
    </p:spTree>
    <p:extLst>
      <p:ext uri="{BB962C8B-B14F-4D97-AF65-F5344CB8AC3E}">
        <p14:creationId xmlns:p14="http://schemas.microsoft.com/office/powerpoint/2010/main" val="8218530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r>
              <a:rPr lang="en-US" altLang="en-US" smtClean="0"/>
              <a:t>Materials Management</a:t>
            </a:r>
          </a:p>
        </p:txBody>
      </p:sp>
      <p:sp>
        <p:nvSpPr>
          <p:cNvPr id="39939" name="Date Placeholder 3"/>
          <p:cNvSpPr>
            <a:spLocks noGrp="1"/>
          </p:cNvSpPr>
          <p:nvPr>
            <p:ph type="dt" sz="quarter" idx="10"/>
          </p:nvPr>
        </p:nvSpPr>
        <p:spPr bwMode="auto">
          <a:ln>
            <a:miter lim="800000"/>
            <a:headEnd/>
            <a:tailEnd/>
          </a:ln>
        </p:spPr>
        <p:txBody>
          <a:bodyPr wrap="square" numCol="1" compatLnSpc="1">
            <a:prstTxWarp prst="textNoShape">
              <a:avLst/>
            </a:prstTxWarp>
          </a:bodyPr>
          <a:lstStyle/>
          <a:p>
            <a:pPr>
              <a:defRPr/>
            </a:pPr>
            <a:r>
              <a:rPr lang="en-US"/>
              <a:t>9/11/2009</a:t>
            </a:r>
          </a:p>
        </p:txBody>
      </p:sp>
      <p:sp>
        <p:nvSpPr>
          <p:cNvPr id="35843" name="Slide Number Placeholder 5"/>
          <p:cNvSpPr>
            <a:spLocks noGrp="1"/>
          </p:cNvSpPr>
          <p:nvPr>
            <p:ph type="sldNum" sz="quarter" idx="12"/>
          </p:nvPr>
        </p:nvSpPr>
        <p:spPr/>
        <p:txBody>
          <a:bodyPr/>
          <a:lstStyle/>
          <a:p>
            <a:pPr>
              <a:defRPr/>
            </a:pPr>
            <a:fld id="{E7D798C5-28F2-4154-82D1-09A0752C0A42}" type="slidenum">
              <a:rPr lang="en-US"/>
              <a:pPr>
                <a:defRPr/>
              </a:pPr>
              <a:t>46</a:t>
            </a:fld>
            <a:endParaRPr lang="en-US"/>
          </a:p>
        </p:txBody>
      </p:sp>
      <p:sp>
        <p:nvSpPr>
          <p:cNvPr id="20484" name="Rectangle 3"/>
          <p:cNvSpPr>
            <a:spLocks noGrp="1" noChangeArrowheads="1"/>
          </p:cNvSpPr>
          <p:nvPr>
            <p:ph sz="quarter" idx="1"/>
          </p:nvPr>
        </p:nvSpPr>
        <p:spPr>
          <a:xfrm>
            <a:off x="533400" y="1752600"/>
            <a:ext cx="7772400" cy="4114800"/>
          </a:xfrm>
        </p:spPr>
        <p:txBody>
          <a:bodyPr/>
          <a:lstStyle/>
          <a:p>
            <a:pPr>
              <a:lnSpc>
                <a:spcPct val="90000"/>
              </a:lnSpc>
            </a:pPr>
            <a:r>
              <a:rPr lang="en-US" altLang="en-US" smtClean="0"/>
              <a:t>2 weeks after delivery journals sent to bindery</a:t>
            </a:r>
          </a:p>
          <a:p>
            <a:pPr>
              <a:lnSpc>
                <a:spcPct val="90000"/>
              </a:lnSpc>
            </a:pPr>
            <a:r>
              <a:rPr lang="en-US" altLang="en-US" smtClean="0"/>
              <a:t>Documentation by accessions department</a:t>
            </a:r>
          </a:p>
          <a:p>
            <a:pPr>
              <a:lnSpc>
                <a:spcPct val="90000"/>
              </a:lnSpc>
            </a:pPr>
            <a:r>
              <a:rPr lang="en-US" altLang="en-US" smtClean="0"/>
              <a:t>Stored on trolleys (60 volumes) – congestion</a:t>
            </a:r>
          </a:p>
          <a:p>
            <a:pPr>
              <a:lnSpc>
                <a:spcPct val="90000"/>
              </a:lnSpc>
            </a:pPr>
            <a:r>
              <a:rPr lang="en-US" altLang="en-US" smtClean="0"/>
              <a:t>6 months work in progress</a:t>
            </a:r>
          </a:p>
          <a:p>
            <a:pPr>
              <a:lnSpc>
                <a:spcPct val="90000"/>
              </a:lnSpc>
            </a:pPr>
            <a:r>
              <a:rPr lang="en-US" altLang="en-US" smtClean="0"/>
              <a:t>Access to wip and binding priority based on level of influence</a:t>
            </a:r>
          </a:p>
        </p:txBody>
      </p:sp>
      <p:sp>
        <p:nvSpPr>
          <p:cNvPr id="39942" name="Footer Placeholder 5"/>
          <p:cNvSpPr>
            <a:spLocks noGrp="1"/>
          </p:cNvSpPr>
          <p:nvPr>
            <p:ph type="ftr" sz="quarter" idx="11"/>
          </p:nvPr>
        </p:nvSpPr>
        <p:spPr bwMode="auto">
          <a:ln>
            <a:miter lim="800000"/>
            <a:headEnd/>
            <a:tailEnd/>
          </a:ln>
        </p:spPr>
        <p:txBody>
          <a:bodyPr wrap="square" numCol="1" compatLnSpc="1">
            <a:prstTxWarp prst="textNoShape">
              <a:avLst/>
            </a:prstTxWarp>
          </a:bodyPr>
          <a:lstStyle/>
          <a:p>
            <a:pPr>
              <a:defRPr/>
            </a:pPr>
            <a:r>
              <a:rPr lang="en-US" smtClean="0"/>
              <a:t>BPE</a:t>
            </a:r>
          </a:p>
        </p:txBody>
      </p:sp>
    </p:spTree>
    <p:extLst>
      <p:ext uri="{BB962C8B-B14F-4D97-AF65-F5344CB8AC3E}">
        <p14:creationId xmlns:p14="http://schemas.microsoft.com/office/powerpoint/2010/main" val="7496507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381000" y="228600"/>
            <a:ext cx="7772400" cy="1143000"/>
          </a:xfrm>
        </p:spPr>
        <p:txBody>
          <a:bodyPr/>
          <a:lstStyle/>
          <a:p>
            <a:r>
              <a:rPr lang="en-US" altLang="en-US" smtClean="0"/>
              <a:t>The Bindery and the Binders</a:t>
            </a:r>
          </a:p>
        </p:txBody>
      </p:sp>
      <p:sp>
        <p:nvSpPr>
          <p:cNvPr id="40963" name="Date Placeholder 3"/>
          <p:cNvSpPr>
            <a:spLocks noGrp="1"/>
          </p:cNvSpPr>
          <p:nvPr>
            <p:ph type="dt" sz="quarter" idx="10"/>
          </p:nvPr>
        </p:nvSpPr>
        <p:spPr bwMode="auto">
          <a:ln>
            <a:miter lim="800000"/>
            <a:headEnd/>
            <a:tailEnd/>
          </a:ln>
        </p:spPr>
        <p:txBody>
          <a:bodyPr wrap="square" numCol="1" compatLnSpc="1">
            <a:prstTxWarp prst="textNoShape">
              <a:avLst/>
            </a:prstTxWarp>
          </a:bodyPr>
          <a:lstStyle/>
          <a:p>
            <a:pPr>
              <a:defRPr/>
            </a:pPr>
            <a:r>
              <a:rPr lang="en-US"/>
              <a:t>9/11/2009</a:t>
            </a:r>
          </a:p>
        </p:txBody>
      </p:sp>
      <p:sp>
        <p:nvSpPr>
          <p:cNvPr id="36867" name="Slide Number Placeholder 5"/>
          <p:cNvSpPr>
            <a:spLocks noGrp="1"/>
          </p:cNvSpPr>
          <p:nvPr>
            <p:ph type="sldNum" sz="quarter" idx="12"/>
          </p:nvPr>
        </p:nvSpPr>
        <p:spPr/>
        <p:txBody>
          <a:bodyPr/>
          <a:lstStyle/>
          <a:p>
            <a:pPr>
              <a:defRPr/>
            </a:pPr>
            <a:fld id="{43B1805F-F8DC-4AED-8F20-F046DD0FDB11}" type="slidenum">
              <a:rPr lang="en-US"/>
              <a:pPr>
                <a:defRPr/>
              </a:pPr>
              <a:t>47</a:t>
            </a:fld>
            <a:endParaRPr lang="en-US"/>
          </a:p>
        </p:txBody>
      </p:sp>
      <p:sp>
        <p:nvSpPr>
          <p:cNvPr id="40965" name="Rectangle 3"/>
          <p:cNvSpPr>
            <a:spLocks noGrp="1" noChangeArrowheads="1"/>
          </p:cNvSpPr>
          <p:nvPr>
            <p:ph sz="quarter" idx="1"/>
          </p:nvPr>
        </p:nvSpPr>
        <p:spPr>
          <a:xfrm>
            <a:off x="990600" y="1524000"/>
            <a:ext cx="7772400" cy="4648200"/>
          </a:xfrm>
        </p:spPr>
        <p:txBody>
          <a:bodyPr rtlCol="0">
            <a:normAutofit/>
          </a:bodyPr>
          <a:lstStyle/>
          <a:p>
            <a:pPr fontAlgn="auto">
              <a:lnSpc>
                <a:spcPct val="90000"/>
              </a:lnSpc>
              <a:spcAft>
                <a:spcPts val="0"/>
              </a:spcAft>
              <a:buFont typeface="Arial" pitchFamily="34" charset="0"/>
              <a:buChar char="•"/>
              <a:defRPr/>
            </a:pPr>
            <a:r>
              <a:rPr lang="en-US" sz="2800" smtClean="0"/>
              <a:t>The bindery</a:t>
            </a:r>
          </a:p>
          <a:p>
            <a:pPr lvl="1" fontAlgn="auto">
              <a:lnSpc>
                <a:spcPct val="90000"/>
              </a:lnSpc>
              <a:spcAft>
                <a:spcPts val="0"/>
              </a:spcAft>
              <a:buFont typeface="Arial" pitchFamily="34" charset="0"/>
              <a:buChar char="–"/>
              <a:defRPr/>
            </a:pPr>
            <a:r>
              <a:rPr lang="en-US" smtClean="0"/>
              <a:t>Congested, raw materials and journals / books</a:t>
            </a:r>
          </a:p>
          <a:p>
            <a:pPr lvl="1" fontAlgn="auto">
              <a:lnSpc>
                <a:spcPct val="90000"/>
              </a:lnSpc>
              <a:spcAft>
                <a:spcPts val="0"/>
              </a:spcAft>
              <a:buFont typeface="Arial" pitchFamily="34" charset="0"/>
              <a:buChar char="–"/>
              <a:defRPr/>
            </a:pPr>
            <a:r>
              <a:rPr lang="en-US" smtClean="0"/>
              <a:t>Bottlenecks, equipment shortages (presses)</a:t>
            </a:r>
          </a:p>
          <a:p>
            <a:pPr lvl="1" fontAlgn="auto">
              <a:lnSpc>
                <a:spcPct val="90000"/>
              </a:lnSpc>
              <a:spcAft>
                <a:spcPts val="0"/>
              </a:spcAft>
              <a:buFont typeface="Arial" pitchFamily="34" charset="0"/>
              <a:buChar char="–"/>
              <a:defRPr/>
            </a:pPr>
            <a:r>
              <a:rPr lang="en-US" smtClean="0"/>
              <a:t>Layout not functional</a:t>
            </a:r>
          </a:p>
          <a:p>
            <a:pPr lvl="1" fontAlgn="auto">
              <a:lnSpc>
                <a:spcPct val="90000"/>
              </a:lnSpc>
              <a:spcAft>
                <a:spcPts val="0"/>
              </a:spcAft>
              <a:buFont typeface="Arial" pitchFamily="34" charset="0"/>
              <a:buChar char="–"/>
              <a:defRPr/>
            </a:pPr>
            <a:r>
              <a:rPr lang="en-US" smtClean="0"/>
              <a:t>]Noise and radiant heat</a:t>
            </a:r>
          </a:p>
          <a:p>
            <a:pPr fontAlgn="auto">
              <a:lnSpc>
                <a:spcPct val="90000"/>
              </a:lnSpc>
              <a:spcAft>
                <a:spcPts val="0"/>
              </a:spcAft>
              <a:buFont typeface="Arial" pitchFamily="34" charset="0"/>
              <a:buChar char="•"/>
              <a:defRPr/>
            </a:pPr>
            <a:r>
              <a:rPr lang="en-US" sz="2800" smtClean="0"/>
              <a:t>The binders</a:t>
            </a:r>
          </a:p>
          <a:p>
            <a:pPr lvl="1" fontAlgn="auto">
              <a:lnSpc>
                <a:spcPct val="90000"/>
              </a:lnSpc>
              <a:spcAft>
                <a:spcPts val="0"/>
              </a:spcAft>
              <a:buFont typeface="Arial" pitchFamily="34" charset="0"/>
              <a:buChar char="–"/>
              <a:defRPr/>
            </a:pPr>
            <a:r>
              <a:rPr lang="en-US" smtClean="0"/>
              <a:t>1 senior, 4 binders, 5 assistants all at least 5 years</a:t>
            </a:r>
          </a:p>
          <a:p>
            <a:pPr lvl="1" fontAlgn="auto">
              <a:lnSpc>
                <a:spcPct val="90000"/>
              </a:lnSpc>
              <a:spcAft>
                <a:spcPts val="0"/>
              </a:spcAft>
              <a:buFont typeface="Arial" pitchFamily="34" charset="0"/>
              <a:buChar char="–"/>
              <a:defRPr/>
            </a:pPr>
            <a:r>
              <a:rPr lang="en-US" smtClean="0"/>
              <a:t>Blue collar job in white collar environment</a:t>
            </a:r>
          </a:p>
          <a:p>
            <a:pPr lvl="1" fontAlgn="auto">
              <a:lnSpc>
                <a:spcPct val="90000"/>
              </a:lnSpc>
              <a:spcAft>
                <a:spcPts val="0"/>
              </a:spcAft>
              <a:buFont typeface="Arial" pitchFamily="34" charset="0"/>
              <a:buChar char="–"/>
              <a:defRPr/>
            </a:pPr>
            <a:r>
              <a:rPr lang="en-US" smtClean="0"/>
              <a:t>Job security, no turnover, low status</a:t>
            </a:r>
          </a:p>
          <a:p>
            <a:pPr lvl="1" fontAlgn="auto">
              <a:lnSpc>
                <a:spcPct val="90000"/>
              </a:lnSpc>
              <a:spcAft>
                <a:spcPts val="0"/>
              </a:spcAft>
              <a:buFont typeface="Arial" pitchFamily="34" charset="0"/>
              <a:buChar char="–"/>
              <a:defRPr/>
            </a:pPr>
            <a:r>
              <a:rPr lang="en-US" smtClean="0"/>
              <a:t>Narrow job assignments based on seniority</a:t>
            </a:r>
          </a:p>
          <a:p>
            <a:pPr fontAlgn="auto">
              <a:lnSpc>
                <a:spcPct val="90000"/>
              </a:lnSpc>
              <a:spcAft>
                <a:spcPts val="0"/>
              </a:spcAft>
              <a:buFont typeface="Arial" pitchFamily="34" charset="0"/>
              <a:buChar char="•"/>
              <a:defRPr/>
            </a:pPr>
            <a:r>
              <a:rPr lang="en-US" sz="2800" smtClean="0"/>
              <a:t>Many complaints</a:t>
            </a:r>
          </a:p>
        </p:txBody>
      </p:sp>
      <p:sp>
        <p:nvSpPr>
          <p:cNvPr id="40966" name="Footer Placeholder 5"/>
          <p:cNvSpPr>
            <a:spLocks noGrp="1"/>
          </p:cNvSpPr>
          <p:nvPr>
            <p:ph type="ftr" sz="quarter" idx="11"/>
          </p:nvPr>
        </p:nvSpPr>
        <p:spPr bwMode="auto">
          <a:ln>
            <a:miter lim="800000"/>
            <a:headEnd/>
            <a:tailEnd/>
          </a:ln>
        </p:spPr>
        <p:txBody>
          <a:bodyPr wrap="square" numCol="1" compatLnSpc="1">
            <a:prstTxWarp prst="textNoShape">
              <a:avLst/>
            </a:prstTxWarp>
          </a:bodyPr>
          <a:lstStyle/>
          <a:p>
            <a:pPr>
              <a:defRPr/>
            </a:pPr>
            <a:r>
              <a:rPr lang="en-US" smtClean="0"/>
              <a:t>BPE</a:t>
            </a:r>
          </a:p>
        </p:txBody>
      </p:sp>
    </p:spTree>
    <p:extLst>
      <p:ext uri="{BB962C8B-B14F-4D97-AF65-F5344CB8AC3E}">
        <p14:creationId xmlns:p14="http://schemas.microsoft.com/office/powerpoint/2010/main" val="6725615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609600" y="0"/>
            <a:ext cx="7772400" cy="1143000"/>
          </a:xfrm>
        </p:spPr>
        <p:txBody>
          <a:bodyPr/>
          <a:lstStyle/>
          <a:p>
            <a:r>
              <a:rPr lang="en-US" altLang="en-US" smtClean="0"/>
              <a:t>The Objectives</a:t>
            </a:r>
          </a:p>
        </p:txBody>
      </p:sp>
      <p:sp>
        <p:nvSpPr>
          <p:cNvPr id="41987" name="Date Placeholder 3"/>
          <p:cNvSpPr>
            <a:spLocks noGrp="1"/>
          </p:cNvSpPr>
          <p:nvPr>
            <p:ph type="dt" sz="quarter" idx="10"/>
          </p:nvPr>
        </p:nvSpPr>
        <p:spPr bwMode="auto">
          <a:ln>
            <a:miter lim="800000"/>
            <a:headEnd/>
            <a:tailEnd/>
          </a:ln>
        </p:spPr>
        <p:txBody>
          <a:bodyPr wrap="square" numCol="1" compatLnSpc="1">
            <a:prstTxWarp prst="textNoShape">
              <a:avLst/>
            </a:prstTxWarp>
          </a:bodyPr>
          <a:lstStyle/>
          <a:p>
            <a:pPr>
              <a:defRPr/>
            </a:pPr>
            <a:r>
              <a:rPr lang="en-US"/>
              <a:t>9/11/2009</a:t>
            </a:r>
          </a:p>
        </p:txBody>
      </p:sp>
      <p:sp>
        <p:nvSpPr>
          <p:cNvPr id="37891" name="Slide Number Placeholder 5"/>
          <p:cNvSpPr>
            <a:spLocks noGrp="1"/>
          </p:cNvSpPr>
          <p:nvPr>
            <p:ph type="sldNum" sz="quarter" idx="12"/>
          </p:nvPr>
        </p:nvSpPr>
        <p:spPr/>
        <p:txBody>
          <a:bodyPr/>
          <a:lstStyle/>
          <a:p>
            <a:pPr>
              <a:defRPr/>
            </a:pPr>
            <a:fld id="{2C70A093-BB72-4374-BB6C-784101849580}" type="slidenum">
              <a:rPr lang="en-US"/>
              <a:pPr>
                <a:defRPr/>
              </a:pPr>
              <a:t>48</a:t>
            </a:fld>
            <a:endParaRPr lang="en-US"/>
          </a:p>
        </p:txBody>
      </p:sp>
      <p:sp>
        <p:nvSpPr>
          <p:cNvPr id="24580" name="Rectangle 3"/>
          <p:cNvSpPr>
            <a:spLocks noGrp="1" noChangeArrowheads="1"/>
          </p:cNvSpPr>
          <p:nvPr>
            <p:ph sz="quarter" idx="1"/>
          </p:nvPr>
        </p:nvSpPr>
        <p:spPr>
          <a:xfrm>
            <a:off x="381000" y="1295400"/>
            <a:ext cx="7772400" cy="4114800"/>
          </a:xfrm>
        </p:spPr>
        <p:txBody>
          <a:bodyPr/>
          <a:lstStyle/>
          <a:p>
            <a:r>
              <a:rPr lang="en-US" altLang="en-US" smtClean="0"/>
              <a:t>Make readable material accessible</a:t>
            </a:r>
          </a:p>
          <a:p>
            <a:r>
              <a:rPr lang="en-US" altLang="en-US" smtClean="0"/>
              <a:t>Reduce work in progress</a:t>
            </a:r>
          </a:p>
          <a:p>
            <a:r>
              <a:rPr lang="en-US" altLang="en-US" smtClean="0"/>
              <a:t>Improve productivity</a:t>
            </a:r>
          </a:p>
          <a:p>
            <a:pPr lvl="1"/>
            <a:r>
              <a:rPr lang="en-US" altLang="en-US" smtClean="0"/>
              <a:t>Reduce backlog</a:t>
            </a:r>
          </a:p>
          <a:p>
            <a:r>
              <a:rPr lang="en-US" altLang="en-US" smtClean="0"/>
              <a:t>Improve morale and job satisfaction of the book binders</a:t>
            </a:r>
          </a:p>
        </p:txBody>
      </p:sp>
      <p:sp>
        <p:nvSpPr>
          <p:cNvPr id="41990" name="Footer Placeholder 5"/>
          <p:cNvSpPr>
            <a:spLocks noGrp="1"/>
          </p:cNvSpPr>
          <p:nvPr>
            <p:ph type="ftr" sz="quarter" idx="11"/>
          </p:nvPr>
        </p:nvSpPr>
        <p:spPr bwMode="auto">
          <a:ln>
            <a:miter lim="800000"/>
            <a:headEnd/>
            <a:tailEnd/>
          </a:ln>
        </p:spPr>
        <p:txBody>
          <a:bodyPr wrap="square" numCol="1" compatLnSpc="1">
            <a:prstTxWarp prst="textNoShape">
              <a:avLst/>
            </a:prstTxWarp>
          </a:bodyPr>
          <a:lstStyle/>
          <a:p>
            <a:pPr>
              <a:defRPr/>
            </a:pPr>
            <a:r>
              <a:rPr lang="en-US" smtClean="0"/>
              <a:t>BPE</a:t>
            </a:r>
          </a:p>
        </p:txBody>
      </p:sp>
    </p:spTree>
    <p:extLst>
      <p:ext uri="{BB962C8B-B14F-4D97-AF65-F5344CB8AC3E}">
        <p14:creationId xmlns:p14="http://schemas.microsoft.com/office/powerpoint/2010/main" val="11944764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a:xfrm>
            <a:off x="533400" y="228600"/>
            <a:ext cx="7772400" cy="1143000"/>
          </a:xfrm>
        </p:spPr>
        <p:txBody>
          <a:bodyPr/>
          <a:lstStyle/>
          <a:p>
            <a:r>
              <a:rPr lang="en-US" altLang="en-US" smtClean="0"/>
              <a:t>The Changes</a:t>
            </a:r>
          </a:p>
        </p:txBody>
      </p:sp>
      <p:sp>
        <p:nvSpPr>
          <p:cNvPr id="43011" name="Date Placeholder 3"/>
          <p:cNvSpPr>
            <a:spLocks noGrp="1"/>
          </p:cNvSpPr>
          <p:nvPr>
            <p:ph type="dt" sz="quarter" idx="10"/>
          </p:nvPr>
        </p:nvSpPr>
        <p:spPr bwMode="auto">
          <a:ln>
            <a:miter lim="800000"/>
            <a:headEnd/>
            <a:tailEnd/>
          </a:ln>
        </p:spPr>
        <p:txBody>
          <a:bodyPr wrap="square" numCol="1" compatLnSpc="1">
            <a:prstTxWarp prst="textNoShape">
              <a:avLst/>
            </a:prstTxWarp>
          </a:bodyPr>
          <a:lstStyle/>
          <a:p>
            <a:pPr>
              <a:defRPr/>
            </a:pPr>
            <a:r>
              <a:rPr lang="en-US"/>
              <a:t>9/11/2009</a:t>
            </a:r>
          </a:p>
        </p:txBody>
      </p:sp>
      <p:sp>
        <p:nvSpPr>
          <p:cNvPr id="38915" name="Slide Number Placeholder 5"/>
          <p:cNvSpPr>
            <a:spLocks noGrp="1"/>
          </p:cNvSpPr>
          <p:nvPr>
            <p:ph type="sldNum" sz="quarter" idx="12"/>
          </p:nvPr>
        </p:nvSpPr>
        <p:spPr/>
        <p:txBody>
          <a:bodyPr/>
          <a:lstStyle/>
          <a:p>
            <a:pPr>
              <a:defRPr/>
            </a:pPr>
            <a:fld id="{E21E2261-47A2-40EC-A161-20E7C985DA9F}" type="slidenum">
              <a:rPr lang="en-US"/>
              <a:pPr>
                <a:defRPr/>
              </a:pPr>
              <a:t>49</a:t>
            </a:fld>
            <a:endParaRPr lang="en-US"/>
          </a:p>
        </p:txBody>
      </p:sp>
      <p:sp>
        <p:nvSpPr>
          <p:cNvPr id="26628" name="Rectangle 3"/>
          <p:cNvSpPr>
            <a:spLocks noGrp="1" noChangeArrowheads="1"/>
          </p:cNvSpPr>
          <p:nvPr>
            <p:ph sz="quarter" idx="1"/>
          </p:nvPr>
        </p:nvSpPr>
        <p:spPr>
          <a:xfrm>
            <a:off x="381000" y="1219200"/>
            <a:ext cx="8305800" cy="4648200"/>
          </a:xfrm>
        </p:spPr>
        <p:txBody>
          <a:bodyPr>
            <a:normAutofit fontScale="92500" lnSpcReduction="10000"/>
          </a:bodyPr>
          <a:lstStyle/>
          <a:p>
            <a:r>
              <a:rPr lang="en-US" altLang="en-US" sz="2400" smtClean="0"/>
              <a:t>Redesign storage of periodicals waiting to be bound</a:t>
            </a:r>
          </a:p>
          <a:p>
            <a:r>
              <a:rPr lang="en-US" altLang="en-US" sz="2400" smtClean="0"/>
              <a:t>Introduce cardex system for production control</a:t>
            </a:r>
          </a:p>
          <a:p>
            <a:r>
              <a:rPr lang="en-US" altLang="en-US" sz="2400" smtClean="0"/>
              <a:t>Introduce small batch system with semi autonomous teams</a:t>
            </a:r>
          </a:p>
          <a:p>
            <a:r>
              <a:rPr lang="en-US" altLang="en-US" sz="2400" smtClean="0"/>
              <a:t>Introduce job rotation and enlargement</a:t>
            </a:r>
          </a:p>
          <a:p>
            <a:r>
              <a:rPr lang="en-US" altLang="en-US" sz="2400" smtClean="0"/>
              <a:t>Purchase new equipment, window blinds, task lighting, sound isolation</a:t>
            </a:r>
          </a:p>
          <a:p>
            <a:r>
              <a:rPr lang="en-US" altLang="en-US" sz="2400" smtClean="0"/>
              <a:t>Rearrange the layout for functional flow</a:t>
            </a:r>
          </a:p>
          <a:p>
            <a:r>
              <a:rPr lang="en-US" altLang="en-US" sz="2400" smtClean="0"/>
              <a:t>Review salary structure</a:t>
            </a:r>
          </a:p>
          <a:p>
            <a:r>
              <a:rPr lang="en-US" altLang="en-US" sz="2400" smtClean="0"/>
              <a:t>Use some subcontracting for less skillful work</a:t>
            </a:r>
          </a:p>
          <a:p>
            <a:r>
              <a:rPr lang="en-US" altLang="en-US" sz="2400" smtClean="0"/>
              <a:t>Protect the boss from the customers</a:t>
            </a:r>
          </a:p>
        </p:txBody>
      </p:sp>
      <p:sp>
        <p:nvSpPr>
          <p:cNvPr id="43014" name="Footer Placeholder 5"/>
          <p:cNvSpPr>
            <a:spLocks noGrp="1"/>
          </p:cNvSpPr>
          <p:nvPr>
            <p:ph type="ftr" sz="quarter" idx="11"/>
          </p:nvPr>
        </p:nvSpPr>
        <p:spPr bwMode="auto">
          <a:ln>
            <a:miter lim="800000"/>
            <a:headEnd/>
            <a:tailEnd/>
          </a:ln>
        </p:spPr>
        <p:txBody>
          <a:bodyPr wrap="square" numCol="1" compatLnSpc="1">
            <a:prstTxWarp prst="textNoShape">
              <a:avLst/>
            </a:prstTxWarp>
          </a:bodyPr>
          <a:lstStyle/>
          <a:p>
            <a:pPr>
              <a:defRPr/>
            </a:pPr>
            <a:r>
              <a:rPr lang="en-US" smtClean="0"/>
              <a:t>BPE</a:t>
            </a:r>
          </a:p>
        </p:txBody>
      </p:sp>
    </p:spTree>
    <p:extLst>
      <p:ext uri="{BB962C8B-B14F-4D97-AF65-F5344CB8AC3E}">
        <p14:creationId xmlns:p14="http://schemas.microsoft.com/office/powerpoint/2010/main" val="1075908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People vary</a:t>
            </a:r>
            <a:endParaRPr lang="en-US" dirty="0"/>
          </a:p>
        </p:txBody>
      </p:sp>
      <p:grpSp>
        <p:nvGrpSpPr>
          <p:cNvPr id="3" name="Group 2"/>
          <p:cNvGrpSpPr>
            <a:grpSpLocks/>
          </p:cNvGrpSpPr>
          <p:nvPr/>
        </p:nvGrpSpPr>
        <p:grpSpPr bwMode="auto">
          <a:xfrm>
            <a:off x="5334000" y="1600200"/>
            <a:ext cx="3270250" cy="4005263"/>
            <a:chOff x="624" y="1008"/>
            <a:chExt cx="2060" cy="2523"/>
          </a:xfrm>
        </p:grpSpPr>
        <p:pic>
          <p:nvPicPr>
            <p:cNvPr id="5" name="Picture 3" descr="einstein_4"/>
            <p:cNvPicPr>
              <a:picLocks noChangeAspect="1" noChangeArrowheads="1"/>
            </p:cNvPicPr>
            <p:nvPr/>
          </p:nvPicPr>
          <p:blipFill>
            <a:blip r:embed="rId3" cstate="print"/>
            <a:srcRect/>
            <a:stretch>
              <a:fillRect/>
            </a:stretch>
          </p:blipFill>
          <p:spPr bwMode="auto">
            <a:xfrm>
              <a:off x="624" y="1008"/>
              <a:ext cx="2060" cy="2523"/>
            </a:xfrm>
            <a:prstGeom prst="rect">
              <a:avLst/>
            </a:prstGeom>
            <a:noFill/>
          </p:spPr>
        </p:pic>
        <p:sp>
          <p:nvSpPr>
            <p:cNvPr id="6" name="Text Box 4"/>
            <p:cNvSpPr txBox="1">
              <a:spLocks noChangeArrowheads="1"/>
            </p:cNvSpPr>
            <p:nvPr/>
          </p:nvSpPr>
          <p:spPr bwMode="auto">
            <a:xfrm>
              <a:off x="1005" y="2256"/>
              <a:ext cx="116" cy="288"/>
            </a:xfrm>
            <a:prstGeom prst="rect">
              <a:avLst/>
            </a:prstGeom>
            <a:noFill/>
            <a:ln w="9525">
              <a:noFill/>
              <a:miter lim="800000"/>
              <a:headEnd/>
              <a:tailEnd/>
            </a:ln>
            <a:effectLst/>
          </p:spPr>
          <p:txBody>
            <a:bodyPr wrap="none">
              <a:spAutoFit/>
            </a:bodyPr>
            <a:lstStyle/>
            <a:p>
              <a:endParaRPr lang="en-US" sz="2400" b="1">
                <a:solidFill>
                  <a:srgbClr val="FFFFFF"/>
                </a:solidFill>
                <a:latin typeface="Times New Roman" charset="0"/>
              </a:endParaRPr>
            </a:p>
          </p:txBody>
        </p:sp>
      </p:grpSp>
      <p:pic>
        <p:nvPicPr>
          <p:cNvPr id="357380" name="Picture 4" descr="http://www.anvari.org/db/cols/The_Simpsons_Characters_Picture_Gallery/Homer_Simpson.png"/>
          <p:cNvPicPr>
            <a:picLocks noChangeAspect="1" noChangeArrowheads="1"/>
          </p:cNvPicPr>
          <p:nvPr/>
        </p:nvPicPr>
        <p:blipFill>
          <a:blip r:embed="rId4" cstate="print"/>
          <a:stretch>
            <a:fillRect/>
          </a:stretch>
        </p:blipFill>
        <p:spPr bwMode="auto">
          <a:xfrm>
            <a:off x="533400" y="1600200"/>
            <a:ext cx="4764426" cy="4764426"/>
          </a:xfrm>
          <a:prstGeom prst="rect">
            <a:avLst/>
          </a:prstGeom>
          <a:noFill/>
          <a:ln>
            <a:noFill/>
          </a:ln>
        </p:spPr>
      </p:pic>
    </p:spTree>
    <p:extLst>
      <p:ext uri="{BB962C8B-B14F-4D97-AF65-F5344CB8AC3E}">
        <p14:creationId xmlns:p14="http://schemas.microsoft.com/office/powerpoint/2010/main" val="3371410131"/>
      </p:ext>
    </p:extLst>
  </p:cSld>
  <p:clrMapOvr>
    <a:masterClrMapping/>
  </p:clrMapOvr>
  <p:transition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2"/>
          <p:cNvSpPr>
            <a:spLocks noGrp="1" noChangeArrowheads="1"/>
          </p:cNvSpPr>
          <p:nvPr>
            <p:ph type="title"/>
          </p:nvPr>
        </p:nvSpPr>
        <p:spPr/>
        <p:txBody>
          <a:bodyPr rtlCol="0">
            <a:normAutofit fontScale="90000"/>
          </a:bodyPr>
          <a:lstStyle/>
          <a:p>
            <a:pPr fontAlgn="auto">
              <a:spcAft>
                <a:spcPts val="0"/>
              </a:spcAft>
              <a:defRPr/>
            </a:pPr>
            <a:r>
              <a:rPr lang="en-US" smtClean="0"/>
              <a:t>The Results</a:t>
            </a:r>
            <a:br>
              <a:rPr lang="en-US" smtClean="0"/>
            </a:br>
            <a:r>
              <a:rPr lang="en-US" sz="3200" smtClean="0"/>
              <a:t>(2 year follow up)</a:t>
            </a:r>
          </a:p>
        </p:txBody>
      </p:sp>
      <p:sp>
        <p:nvSpPr>
          <p:cNvPr id="44035" name="Date Placeholder 3"/>
          <p:cNvSpPr>
            <a:spLocks noGrp="1"/>
          </p:cNvSpPr>
          <p:nvPr>
            <p:ph type="dt" sz="quarter" idx="10"/>
          </p:nvPr>
        </p:nvSpPr>
        <p:spPr bwMode="auto">
          <a:ln>
            <a:miter lim="800000"/>
            <a:headEnd/>
            <a:tailEnd/>
          </a:ln>
        </p:spPr>
        <p:txBody>
          <a:bodyPr wrap="square" numCol="1" compatLnSpc="1">
            <a:prstTxWarp prst="textNoShape">
              <a:avLst/>
            </a:prstTxWarp>
          </a:bodyPr>
          <a:lstStyle/>
          <a:p>
            <a:pPr>
              <a:defRPr/>
            </a:pPr>
            <a:r>
              <a:rPr lang="en-US"/>
              <a:t>9/11/2009</a:t>
            </a:r>
          </a:p>
        </p:txBody>
      </p:sp>
      <p:sp>
        <p:nvSpPr>
          <p:cNvPr id="39939" name="Slide Number Placeholder 5"/>
          <p:cNvSpPr>
            <a:spLocks noGrp="1"/>
          </p:cNvSpPr>
          <p:nvPr>
            <p:ph type="sldNum" sz="quarter" idx="12"/>
          </p:nvPr>
        </p:nvSpPr>
        <p:spPr/>
        <p:txBody>
          <a:bodyPr/>
          <a:lstStyle/>
          <a:p>
            <a:pPr>
              <a:defRPr/>
            </a:pPr>
            <a:fld id="{A3FF9071-128B-4F41-8BF8-BED6961FF450}" type="slidenum">
              <a:rPr lang="en-US"/>
              <a:pPr>
                <a:defRPr/>
              </a:pPr>
              <a:t>50</a:t>
            </a:fld>
            <a:endParaRPr lang="en-US"/>
          </a:p>
        </p:txBody>
      </p:sp>
      <p:sp>
        <p:nvSpPr>
          <p:cNvPr id="28676" name="Rectangle 3"/>
          <p:cNvSpPr>
            <a:spLocks noGrp="1" noChangeArrowheads="1"/>
          </p:cNvSpPr>
          <p:nvPr>
            <p:ph sz="quarter" idx="1"/>
          </p:nvPr>
        </p:nvSpPr>
        <p:spPr/>
        <p:txBody>
          <a:bodyPr>
            <a:normAutofit fontScale="92500" lnSpcReduction="10000"/>
          </a:bodyPr>
          <a:lstStyle/>
          <a:p>
            <a:r>
              <a:rPr lang="en-US" altLang="en-US" sz="2800" smtClean="0"/>
              <a:t>Better production control and accounting</a:t>
            </a:r>
          </a:p>
          <a:p>
            <a:r>
              <a:rPr lang="en-US" altLang="en-US" sz="2800" smtClean="0"/>
              <a:t>Increased productivity</a:t>
            </a:r>
          </a:p>
          <a:p>
            <a:r>
              <a:rPr lang="en-US" altLang="en-US" sz="2800" smtClean="0"/>
              <a:t>Removal of the backlog</a:t>
            </a:r>
          </a:p>
          <a:p>
            <a:r>
              <a:rPr lang="en-US" altLang="en-US" sz="2800" smtClean="0"/>
              <a:t>Improved physical environment</a:t>
            </a:r>
          </a:p>
          <a:p>
            <a:r>
              <a:rPr lang="en-US" altLang="en-US" sz="2800" smtClean="0"/>
              <a:t>Much happier customers</a:t>
            </a:r>
          </a:p>
          <a:p>
            <a:pPr lvl="1"/>
            <a:r>
              <a:rPr lang="en-US" altLang="en-US" smtClean="0"/>
              <a:t>Interface between the team and the customers</a:t>
            </a:r>
          </a:p>
          <a:p>
            <a:r>
              <a:rPr lang="en-US" altLang="en-US" sz="2800" smtClean="0"/>
              <a:t>Improved job satisfaction</a:t>
            </a:r>
          </a:p>
          <a:p>
            <a:pPr lvl="1"/>
            <a:r>
              <a:rPr lang="en-US" altLang="en-US" smtClean="0"/>
              <a:t>Hawthorne effect?</a:t>
            </a:r>
          </a:p>
        </p:txBody>
      </p:sp>
      <p:sp>
        <p:nvSpPr>
          <p:cNvPr id="44038" name="Footer Placeholder 5"/>
          <p:cNvSpPr>
            <a:spLocks noGrp="1"/>
          </p:cNvSpPr>
          <p:nvPr>
            <p:ph type="ftr" sz="quarter" idx="11"/>
          </p:nvPr>
        </p:nvSpPr>
        <p:spPr bwMode="auto">
          <a:ln>
            <a:miter lim="800000"/>
            <a:headEnd/>
            <a:tailEnd/>
          </a:ln>
        </p:spPr>
        <p:txBody>
          <a:bodyPr wrap="square" numCol="1" compatLnSpc="1">
            <a:prstTxWarp prst="textNoShape">
              <a:avLst/>
            </a:prstTxWarp>
          </a:bodyPr>
          <a:lstStyle/>
          <a:p>
            <a:pPr>
              <a:defRPr/>
            </a:pPr>
            <a:r>
              <a:rPr lang="en-US" smtClean="0"/>
              <a:t>BPE</a:t>
            </a:r>
          </a:p>
        </p:txBody>
      </p:sp>
    </p:spTree>
    <p:extLst>
      <p:ext uri="{BB962C8B-B14F-4D97-AF65-F5344CB8AC3E}">
        <p14:creationId xmlns:p14="http://schemas.microsoft.com/office/powerpoint/2010/main" val="38703565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385" y="236620"/>
            <a:ext cx="7125113" cy="924475"/>
          </a:xfrm>
        </p:spPr>
        <p:txBody>
          <a:bodyPr/>
          <a:lstStyle/>
          <a:p>
            <a:r>
              <a:rPr lang="en-US" dirty="0" smtClean="0"/>
              <a:t>Rehabilitation</a:t>
            </a:r>
            <a:endParaRPr lang="en-US" dirty="0"/>
          </a:p>
        </p:txBody>
      </p:sp>
      <p:grpSp>
        <p:nvGrpSpPr>
          <p:cNvPr id="4" name="Group 3"/>
          <p:cNvGrpSpPr/>
          <p:nvPr/>
        </p:nvGrpSpPr>
        <p:grpSpPr>
          <a:xfrm>
            <a:off x="762000" y="1877375"/>
            <a:ext cx="8073098" cy="4752025"/>
            <a:chOff x="-41662" y="3733800"/>
            <a:chExt cx="4080262" cy="2057400"/>
          </a:xfrm>
        </p:grpSpPr>
        <p:sp>
          <p:nvSpPr>
            <p:cNvPr id="5" name="Rectangle 4"/>
            <p:cNvSpPr/>
            <p:nvPr/>
          </p:nvSpPr>
          <p:spPr>
            <a:xfrm>
              <a:off x="1495778" y="4419600"/>
              <a:ext cx="1247422" cy="685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rPr>
                <a:t>Effectiveness</a:t>
              </a:r>
            </a:p>
            <a:p>
              <a:pPr algn="ctr"/>
              <a:r>
                <a:rPr lang="en-US" sz="1400" b="1" dirty="0" smtClean="0">
                  <a:solidFill>
                    <a:schemeClr val="bg1"/>
                  </a:solidFill>
                </a:rPr>
                <a:t>Efficiency</a:t>
              </a:r>
            </a:p>
            <a:p>
              <a:pPr algn="ctr"/>
              <a:r>
                <a:rPr lang="en-US" sz="1400" b="1" dirty="0" smtClean="0">
                  <a:solidFill>
                    <a:schemeClr val="bg1"/>
                  </a:solidFill>
                </a:rPr>
                <a:t>Safety</a:t>
              </a:r>
            </a:p>
            <a:p>
              <a:pPr algn="ctr"/>
              <a:r>
                <a:rPr lang="en-US" sz="1400" b="1" dirty="0" smtClean="0">
                  <a:solidFill>
                    <a:schemeClr val="bg1"/>
                  </a:solidFill>
                </a:rPr>
                <a:t>Satisfaction</a:t>
              </a:r>
              <a:endParaRPr lang="en-US" sz="1400" b="1" dirty="0">
                <a:solidFill>
                  <a:schemeClr val="bg1"/>
                </a:solidFill>
              </a:endParaRPr>
            </a:p>
          </p:txBody>
        </p:sp>
        <p:sp>
          <p:nvSpPr>
            <p:cNvPr id="6" name="Rectangle 5"/>
            <p:cNvSpPr/>
            <p:nvPr/>
          </p:nvSpPr>
          <p:spPr>
            <a:xfrm>
              <a:off x="1371600" y="3733800"/>
              <a:ext cx="1447800"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Treatment Plans</a:t>
              </a:r>
            </a:p>
            <a:p>
              <a:pPr algn="ctr"/>
              <a:r>
                <a:rPr lang="en-US" sz="2400" b="1" dirty="0" smtClean="0">
                  <a:solidFill>
                    <a:srgbClr val="FFFF00"/>
                  </a:solidFill>
                </a:rPr>
                <a:t>Motivators</a:t>
              </a:r>
            </a:p>
          </p:txBody>
        </p:sp>
        <p:sp>
          <p:nvSpPr>
            <p:cNvPr id="7" name="Rectangle 6"/>
            <p:cNvSpPr/>
            <p:nvPr/>
          </p:nvSpPr>
          <p:spPr>
            <a:xfrm>
              <a:off x="-41662" y="4419600"/>
              <a:ext cx="1537442"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Therapy Equipment</a:t>
              </a:r>
            </a:p>
            <a:p>
              <a:pPr algn="ctr"/>
              <a:r>
                <a:rPr lang="en-US" sz="2400" b="1" dirty="0" smtClean="0">
                  <a:solidFill>
                    <a:srgbClr val="FFFF00"/>
                  </a:solidFill>
                </a:rPr>
                <a:t>Work Simulations</a:t>
              </a:r>
            </a:p>
          </p:txBody>
        </p:sp>
        <p:sp>
          <p:nvSpPr>
            <p:cNvPr id="8" name="Rectangle 7"/>
            <p:cNvSpPr/>
            <p:nvPr/>
          </p:nvSpPr>
          <p:spPr>
            <a:xfrm>
              <a:off x="2695222" y="4419600"/>
              <a:ext cx="1343378" cy="685800"/>
            </a:xfrm>
            <a:prstGeom prst="rect">
              <a:avLst/>
            </a:prstGeom>
            <a:solidFill>
              <a:srgbClr val="951B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Patient</a:t>
              </a:r>
            </a:p>
            <a:p>
              <a:pPr algn="ctr"/>
              <a:r>
                <a:rPr lang="en-US" sz="2400" b="1" dirty="0" smtClean="0">
                  <a:solidFill>
                    <a:srgbClr val="FFFF00"/>
                  </a:solidFill>
                </a:rPr>
                <a:t>Therapist</a:t>
              </a:r>
            </a:p>
            <a:p>
              <a:pPr algn="ctr"/>
              <a:r>
                <a:rPr lang="en-US" sz="2400" b="1" dirty="0" smtClean="0">
                  <a:solidFill>
                    <a:srgbClr val="FFFF00"/>
                  </a:solidFill>
                </a:rPr>
                <a:t>Managers</a:t>
              </a:r>
            </a:p>
            <a:p>
              <a:pPr algn="ctr"/>
              <a:r>
                <a:rPr lang="en-US" sz="2400" b="1" dirty="0" smtClean="0">
                  <a:solidFill>
                    <a:srgbClr val="FFFF00"/>
                  </a:solidFill>
                </a:rPr>
                <a:t>Employers</a:t>
              </a:r>
              <a:endParaRPr lang="en-US" sz="2400" b="1" dirty="0">
                <a:solidFill>
                  <a:srgbClr val="FFFF00"/>
                </a:solidFill>
              </a:endParaRPr>
            </a:p>
          </p:txBody>
        </p:sp>
        <p:sp>
          <p:nvSpPr>
            <p:cNvPr id="9" name="Rectangle 8"/>
            <p:cNvSpPr/>
            <p:nvPr/>
          </p:nvSpPr>
          <p:spPr>
            <a:xfrm>
              <a:off x="1281542" y="5105400"/>
              <a:ext cx="1688511" cy="685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Hospital Bed</a:t>
              </a:r>
            </a:p>
            <a:p>
              <a:pPr algn="ctr"/>
              <a:r>
                <a:rPr lang="en-US" sz="2400" b="1" dirty="0" smtClean="0">
                  <a:solidFill>
                    <a:srgbClr val="FFFF00"/>
                  </a:solidFill>
                </a:rPr>
                <a:t>Individual TT</a:t>
              </a:r>
            </a:p>
            <a:p>
              <a:pPr algn="ctr"/>
              <a:r>
                <a:rPr lang="en-US" sz="2400" b="1" dirty="0" smtClean="0">
                  <a:solidFill>
                    <a:srgbClr val="FFFF00"/>
                  </a:solidFill>
                </a:rPr>
                <a:t>Gymnasium</a:t>
              </a:r>
            </a:p>
            <a:p>
              <a:pPr algn="ctr"/>
              <a:r>
                <a:rPr lang="en-US" sz="2400" b="1" dirty="0" smtClean="0">
                  <a:solidFill>
                    <a:srgbClr val="FFFF00"/>
                  </a:solidFill>
                </a:rPr>
                <a:t>Pre Work Group</a:t>
              </a:r>
            </a:p>
          </p:txBody>
        </p:sp>
      </p:grpSp>
      <p:sp>
        <p:nvSpPr>
          <p:cNvPr id="10" name="Oval Callout 9"/>
          <p:cNvSpPr/>
          <p:nvPr/>
        </p:nvSpPr>
        <p:spPr>
          <a:xfrm>
            <a:off x="6777698" y="1191575"/>
            <a:ext cx="2057400" cy="1371600"/>
          </a:xfrm>
          <a:prstGeom prst="wedgeEllipseCallout">
            <a:avLst>
              <a:gd name="adj1" fmla="val -99676"/>
              <a:gd name="adj2" fmla="val 1417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Problems</a:t>
            </a:r>
            <a:endParaRPr lang="en-US" dirty="0">
              <a:solidFill>
                <a:schemeClr val="tx1"/>
              </a:solidFill>
            </a:endParaRPr>
          </a:p>
        </p:txBody>
      </p:sp>
      <p:sp>
        <p:nvSpPr>
          <p:cNvPr id="11" name="Rounded Rectangular Callout 10"/>
          <p:cNvSpPr/>
          <p:nvPr/>
        </p:nvSpPr>
        <p:spPr>
          <a:xfrm>
            <a:off x="228600" y="1755456"/>
            <a:ext cx="1905000" cy="1063944"/>
          </a:xfrm>
          <a:prstGeom prst="wedgeRoundRectCallout">
            <a:avLst>
              <a:gd name="adj1" fmla="val 45834"/>
              <a:gd name="adj2" fmla="val 12981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Interventions</a:t>
            </a:r>
            <a:endParaRPr lang="en-US" dirty="0">
              <a:solidFill>
                <a:schemeClr val="bg1"/>
              </a:solidFill>
            </a:endParaRPr>
          </a:p>
        </p:txBody>
      </p:sp>
    </p:spTree>
    <p:extLst>
      <p:ext uri="{BB962C8B-B14F-4D97-AF65-F5344CB8AC3E}">
        <p14:creationId xmlns:p14="http://schemas.microsoft.com/office/powerpoint/2010/main" val="318581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772" y="370925"/>
            <a:ext cx="7125113" cy="924475"/>
          </a:xfrm>
        </p:spPr>
        <p:txBody>
          <a:bodyPr/>
          <a:lstStyle/>
          <a:p>
            <a:r>
              <a:rPr lang="en-US" dirty="0" smtClean="0"/>
              <a:t>Healthcare Information Systems</a:t>
            </a:r>
            <a:endParaRPr lang="en-US" dirty="0"/>
          </a:p>
        </p:txBody>
      </p:sp>
      <p:grpSp>
        <p:nvGrpSpPr>
          <p:cNvPr id="5" name="Group 4"/>
          <p:cNvGrpSpPr/>
          <p:nvPr/>
        </p:nvGrpSpPr>
        <p:grpSpPr>
          <a:xfrm>
            <a:off x="441292" y="1752601"/>
            <a:ext cx="7615896" cy="4952999"/>
            <a:chOff x="-77503" y="3733800"/>
            <a:chExt cx="4116103" cy="2144412"/>
          </a:xfrm>
        </p:grpSpPr>
        <p:sp>
          <p:nvSpPr>
            <p:cNvPr id="6" name="Rectangle 5"/>
            <p:cNvSpPr/>
            <p:nvPr/>
          </p:nvSpPr>
          <p:spPr>
            <a:xfrm>
              <a:off x="1495778" y="4419600"/>
              <a:ext cx="1247422" cy="685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Recording, Transcription, Communication Errors</a:t>
              </a:r>
              <a:endParaRPr lang="en-US" b="1" dirty="0">
                <a:solidFill>
                  <a:schemeClr val="bg1"/>
                </a:solidFill>
              </a:endParaRPr>
            </a:p>
          </p:txBody>
        </p:sp>
        <p:sp>
          <p:nvSpPr>
            <p:cNvPr id="7" name="Rectangle 6"/>
            <p:cNvSpPr/>
            <p:nvPr/>
          </p:nvSpPr>
          <p:spPr>
            <a:xfrm>
              <a:off x="1371600" y="3733800"/>
              <a:ext cx="1447800"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Diagnosis Protocols</a:t>
              </a:r>
            </a:p>
            <a:p>
              <a:pPr algn="ctr"/>
              <a:r>
                <a:rPr lang="en-US" sz="2400" b="1" dirty="0" smtClean="0">
                  <a:solidFill>
                    <a:srgbClr val="FFFF00"/>
                  </a:solidFill>
                </a:rPr>
                <a:t>Treatment Protocols</a:t>
              </a:r>
            </a:p>
          </p:txBody>
        </p:sp>
        <p:sp>
          <p:nvSpPr>
            <p:cNvPr id="8" name="Rectangle 7"/>
            <p:cNvSpPr/>
            <p:nvPr/>
          </p:nvSpPr>
          <p:spPr>
            <a:xfrm>
              <a:off x="-77503" y="4294646"/>
              <a:ext cx="1573282" cy="92374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Medical Records</a:t>
              </a:r>
            </a:p>
            <a:p>
              <a:pPr algn="ctr"/>
              <a:r>
                <a:rPr lang="en-US" sz="2400" b="1" dirty="0" smtClean="0">
                  <a:solidFill>
                    <a:srgbClr val="FFFF00"/>
                  </a:solidFill>
                </a:rPr>
                <a:t>Transcription</a:t>
              </a:r>
            </a:p>
            <a:p>
              <a:pPr algn="ctr"/>
              <a:r>
                <a:rPr lang="en-US" sz="2400" b="1" dirty="0" smtClean="0">
                  <a:solidFill>
                    <a:srgbClr val="FFFF00"/>
                  </a:solidFill>
                </a:rPr>
                <a:t>Computers</a:t>
              </a:r>
            </a:p>
            <a:p>
              <a:pPr algn="ctr"/>
              <a:r>
                <a:rPr lang="en-US" sz="2400" b="1" dirty="0" smtClean="0">
                  <a:solidFill>
                    <a:schemeClr val="bg1"/>
                  </a:solidFill>
                </a:rPr>
                <a:t>The S Card</a:t>
              </a:r>
            </a:p>
          </p:txBody>
        </p:sp>
        <p:sp>
          <p:nvSpPr>
            <p:cNvPr id="9" name="Rectangle 8"/>
            <p:cNvSpPr/>
            <p:nvPr/>
          </p:nvSpPr>
          <p:spPr>
            <a:xfrm>
              <a:off x="2695222" y="4228664"/>
              <a:ext cx="1343378" cy="1055711"/>
            </a:xfrm>
            <a:prstGeom prst="rect">
              <a:avLst/>
            </a:prstGeom>
            <a:solidFill>
              <a:srgbClr val="951B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FF00"/>
                  </a:solidFill>
                </a:rPr>
                <a:t>Patients</a:t>
              </a:r>
            </a:p>
            <a:p>
              <a:pPr algn="ctr"/>
              <a:r>
                <a:rPr lang="en-US" sz="2000" b="1" dirty="0" smtClean="0">
                  <a:solidFill>
                    <a:srgbClr val="FFFF00"/>
                  </a:solidFill>
                </a:rPr>
                <a:t>General Practitioners</a:t>
              </a:r>
            </a:p>
            <a:p>
              <a:pPr algn="ctr"/>
              <a:r>
                <a:rPr lang="en-US" sz="2000" b="1" dirty="0" smtClean="0">
                  <a:solidFill>
                    <a:srgbClr val="FFFF00"/>
                  </a:solidFill>
                </a:rPr>
                <a:t>Specialists</a:t>
              </a:r>
            </a:p>
            <a:p>
              <a:pPr algn="ctr"/>
              <a:r>
                <a:rPr lang="en-US" sz="2000" b="1" dirty="0" smtClean="0">
                  <a:solidFill>
                    <a:srgbClr val="FFFF00"/>
                  </a:solidFill>
                </a:rPr>
                <a:t>Managers</a:t>
              </a:r>
            </a:p>
            <a:p>
              <a:pPr algn="ctr"/>
              <a:r>
                <a:rPr lang="en-US" sz="2000" b="1" dirty="0" smtClean="0">
                  <a:solidFill>
                    <a:srgbClr val="FFFF00"/>
                  </a:solidFill>
                </a:rPr>
                <a:t>Researchers</a:t>
              </a:r>
              <a:endParaRPr lang="en-US" sz="2000" b="1" dirty="0">
                <a:solidFill>
                  <a:srgbClr val="FFFF00"/>
                </a:solidFill>
              </a:endParaRPr>
            </a:p>
          </p:txBody>
        </p:sp>
        <p:sp>
          <p:nvSpPr>
            <p:cNvPr id="10" name="Rectangle 9"/>
            <p:cNvSpPr/>
            <p:nvPr/>
          </p:nvSpPr>
          <p:spPr>
            <a:xfrm>
              <a:off x="1371600" y="5105400"/>
              <a:ext cx="1447800" cy="77281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FF00"/>
                  </a:solidFill>
                </a:rPr>
                <a:t>Overwhelming Demand</a:t>
              </a:r>
            </a:p>
            <a:p>
              <a:pPr algn="ctr"/>
              <a:r>
                <a:rPr lang="en-US" sz="2000" b="1" dirty="0" smtClean="0">
                  <a:solidFill>
                    <a:srgbClr val="FFFF00"/>
                  </a:solidFill>
                </a:rPr>
                <a:t>Cost</a:t>
              </a:r>
            </a:p>
            <a:p>
              <a:pPr algn="ctr"/>
              <a:r>
                <a:rPr lang="en-US" sz="2000" b="1" dirty="0" smtClean="0">
                  <a:solidFill>
                    <a:srgbClr val="FFFF00"/>
                  </a:solidFill>
                </a:rPr>
                <a:t>Small Medical Units</a:t>
              </a:r>
            </a:p>
          </p:txBody>
        </p:sp>
      </p:grpSp>
      <p:sp>
        <p:nvSpPr>
          <p:cNvPr id="11" name="Oval Callout 10"/>
          <p:cNvSpPr/>
          <p:nvPr/>
        </p:nvSpPr>
        <p:spPr>
          <a:xfrm>
            <a:off x="5999788" y="1295400"/>
            <a:ext cx="2057400" cy="1371600"/>
          </a:xfrm>
          <a:prstGeom prst="wedgeEllipseCallout">
            <a:avLst>
              <a:gd name="adj1" fmla="val -88565"/>
              <a:gd name="adj2" fmla="val 12063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Problems</a:t>
            </a:r>
            <a:endParaRPr lang="en-US" dirty="0">
              <a:solidFill>
                <a:schemeClr val="tx1"/>
              </a:solidFill>
            </a:endParaRPr>
          </a:p>
        </p:txBody>
      </p:sp>
      <p:sp>
        <p:nvSpPr>
          <p:cNvPr id="12" name="Rounded Rectangular Callout 11"/>
          <p:cNvSpPr/>
          <p:nvPr/>
        </p:nvSpPr>
        <p:spPr>
          <a:xfrm>
            <a:off x="228600" y="1755456"/>
            <a:ext cx="1905000" cy="1063944"/>
          </a:xfrm>
          <a:prstGeom prst="wedgeRoundRectCallout">
            <a:avLst>
              <a:gd name="adj1" fmla="val -21366"/>
              <a:gd name="adj2" fmla="val 9113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Interventions</a:t>
            </a:r>
            <a:endParaRPr lang="en-US" dirty="0">
              <a:solidFill>
                <a:schemeClr val="bg1"/>
              </a:solidFill>
            </a:endParaRPr>
          </a:p>
        </p:txBody>
      </p:sp>
    </p:spTree>
    <p:extLst>
      <p:ext uri="{BB962C8B-B14F-4D97-AF65-F5344CB8AC3E}">
        <p14:creationId xmlns:p14="http://schemas.microsoft.com/office/powerpoint/2010/main" val="22839255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683" y="457200"/>
            <a:ext cx="7125113" cy="924475"/>
          </a:xfrm>
        </p:spPr>
        <p:txBody>
          <a:bodyPr/>
          <a:lstStyle/>
          <a:p>
            <a:r>
              <a:rPr lang="en-US" dirty="0" smtClean="0"/>
              <a:t>Bookbindery</a:t>
            </a:r>
            <a:endParaRPr lang="en-US" dirty="0"/>
          </a:p>
        </p:txBody>
      </p:sp>
      <p:grpSp>
        <p:nvGrpSpPr>
          <p:cNvPr id="10" name="Group 9"/>
          <p:cNvGrpSpPr/>
          <p:nvPr/>
        </p:nvGrpSpPr>
        <p:grpSpPr>
          <a:xfrm>
            <a:off x="653985" y="1752600"/>
            <a:ext cx="7190512" cy="4752025"/>
            <a:chOff x="152401" y="3733800"/>
            <a:chExt cx="3886199" cy="2057400"/>
          </a:xfrm>
        </p:grpSpPr>
        <p:sp>
          <p:nvSpPr>
            <p:cNvPr id="11" name="Rectangle 10"/>
            <p:cNvSpPr/>
            <p:nvPr/>
          </p:nvSpPr>
          <p:spPr>
            <a:xfrm>
              <a:off x="1495778" y="4419600"/>
              <a:ext cx="1247422" cy="685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Job Satisfaction</a:t>
              </a:r>
            </a:p>
            <a:p>
              <a:pPr algn="ctr"/>
              <a:r>
                <a:rPr lang="en-US" sz="1400" dirty="0" smtClean="0">
                  <a:solidFill>
                    <a:schemeClr val="bg1"/>
                  </a:solidFill>
                </a:rPr>
                <a:t>Productivity</a:t>
              </a:r>
            </a:p>
            <a:p>
              <a:pPr algn="ctr"/>
              <a:r>
                <a:rPr lang="en-US" sz="1400" dirty="0" smtClean="0">
                  <a:solidFill>
                    <a:schemeClr val="bg1"/>
                  </a:solidFill>
                </a:rPr>
                <a:t>Library Materials Access</a:t>
              </a:r>
              <a:endParaRPr lang="en-US" sz="1400" dirty="0">
                <a:solidFill>
                  <a:schemeClr val="bg1"/>
                </a:solidFill>
              </a:endParaRPr>
            </a:p>
          </p:txBody>
        </p:sp>
        <p:sp>
          <p:nvSpPr>
            <p:cNvPr id="12" name="Rectangle 11"/>
            <p:cNvSpPr/>
            <p:nvPr/>
          </p:nvSpPr>
          <p:spPr>
            <a:xfrm>
              <a:off x="1371600" y="3733800"/>
              <a:ext cx="1447800"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00"/>
                  </a:solidFill>
                </a:rPr>
                <a:t>CARDX Reference Systems</a:t>
              </a:r>
            </a:p>
            <a:p>
              <a:pPr algn="ctr"/>
              <a:endParaRPr lang="en-US" dirty="0" smtClean="0">
                <a:solidFill>
                  <a:srgbClr val="FFFF00"/>
                </a:solidFill>
              </a:endParaRPr>
            </a:p>
            <a:p>
              <a:pPr algn="ctr"/>
              <a:r>
                <a:rPr lang="en-US" dirty="0" smtClean="0">
                  <a:solidFill>
                    <a:srgbClr val="FFFF00"/>
                  </a:solidFill>
                </a:rPr>
                <a:t>Team Structure</a:t>
              </a:r>
            </a:p>
          </p:txBody>
        </p:sp>
        <p:sp>
          <p:nvSpPr>
            <p:cNvPr id="13" name="Rectangle 12"/>
            <p:cNvSpPr/>
            <p:nvPr/>
          </p:nvSpPr>
          <p:spPr>
            <a:xfrm>
              <a:off x="152401" y="4419600"/>
              <a:ext cx="1343378"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FF00"/>
                  </a:solidFill>
                </a:rPr>
                <a:t>Mostly manual with Hand Tools</a:t>
              </a:r>
            </a:p>
          </p:txBody>
        </p:sp>
        <p:sp>
          <p:nvSpPr>
            <p:cNvPr id="14" name="Rectangle 13"/>
            <p:cNvSpPr/>
            <p:nvPr/>
          </p:nvSpPr>
          <p:spPr>
            <a:xfrm>
              <a:off x="2695222" y="4419600"/>
              <a:ext cx="1343378" cy="685800"/>
            </a:xfrm>
            <a:prstGeom prst="rect">
              <a:avLst/>
            </a:prstGeom>
            <a:solidFill>
              <a:srgbClr val="951B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FF00"/>
                  </a:solidFill>
                </a:rPr>
                <a:t>Bookbinders</a:t>
              </a:r>
            </a:p>
            <a:p>
              <a:pPr algn="ctr"/>
              <a:r>
                <a:rPr lang="en-US" sz="2400" dirty="0" smtClean="0">
                  <a:solidFill>
                    <a:srgbClr val="FFFF00"/>
                  </a:solidFill>
                </a:rPr>
                <a:t>Managers</a:t>
              </a:r>
            </a:p>
            <a:p>
              <a:pPr algn="ctr"/>
              <a:r>
                <a:rPr lang="en-US" sz="2400" dirty="0" smtClean="0">
                  <a:solidFill>
                    <a:srgbClr val="FFFF00"/>
                  </a:solidFill>
                </a:rPr>
                <a:t>Library Users</a:t>
              </a:r>
              <a:endParaRPr lang="en-US" sz="2400" dirty="0">
                <a:solidFill>
                  <a:srgbClr val="FFFF00"/>
                </a:solidFill>
              </a:endParaRPr>
            </a:p>
          </p:txBody>
        </p:sp>
        <p:sp>
          <p:nvSpPr>
            <p:cNvPr id="15" name="Rectangle 14"/>
            <p:cNvSpPr/>
            <p:nvPr/>
          </p:nvSpPr>
          <p:spPr>
            <a:xfrm>
              <a:off x="1371600" y="5105400"/>
              <a:ext cx="1447800" cy="685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FF00"/>
                  </a:solidFill>
                </a:rPr>
                <a:t>Demand for Timely Access to Journal Material</a:t>
              </a:r>
            </a:p>
          </p:txBody>
        </p:sp>
      </p:grpSp>
      <p:sp>
        <p:nvSpPr>
          <p:cNvPr id="3" name="Oval Callout 2"/>
          <p:cNvSpPr/>
          <p:nvPr/>
        </p:nvSpPr>
        <p:spPr>
          <a:xfrm>
            <a:off x="-1828800" y="6629400"/>
            <a:ext cx="914400" cy="61264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Callout 15"/>
          <p:cNvSpPr/>
          <p:nvPr/>
        </p:nvSpPr>
        <p:spPr>
          <a:xfrm>
            <a:off x="5715000" y="1115376"/>
            <a:ext cx="2057400" cy="1371600"/>
          </a:xfrm>
          <a:prstGeom prst="wedgeEllipseCallout">
            <a:avLst>
              <a:gd name="adj1" fmla="val -99676"/>
              <a:gd name="adj2" fmla="val 1417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Problems</a:t>
            </a:r>
            <a:endParaRPr lang="en-US" dirty="0">
              <a:solidFill>
                <a:schemeClr val="tx1"/>
              </a:solidFill>
            </a:endParaRPr>
          </a:p>
        </p:txBody>
      </p:sp>
      <p:sp>
        <p:nvSpPr>
          <p:cNvPr id="17" name="Rounded Rectangular Callout 16"/>
          <p:cNvSpPr/>
          <p:nvPr/>
        </p:nvSpPr>
        <p:spPr>
          <a:xfrm>
            <a:off x="228600" y="1755456"/>
            <a:ext cx="1905000" cy="1063944"/>
          </a:xfrm>
          <a:prstGeom prst="wedgeRoundRectCallout">
            <a:avLst>
              <a:gd name="adj1" fmla="val 93034"/>
              <a:gd name="adj2" fmla="val 5675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Interventions</a:t>
            </a:r>
            <a:endParaRPr lang="en-US" dirty="0">
              <a:solidFill>
                <a:schemeClr val="bg1"/>
              </a:solidFill>
            </a:endParaRPr>
          </a:p>
        </p:txBody>
      </p:sp>
    </p:spTree>
    <p:extLst>
      <p:ext uri="{BB962C8B-B14F-4D97-AF65-F5344CB8AC3E}">
        <p14:creationId xmlns:p14="http://schemas.microsoft.com/office/powerpoint/2010/main" val="28817085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processing offices</a:t>
            </a:r>
            <a:endParaRPr lang="en-US" dirty="0"/>
          </a:p>
        </p:txBody>
      </p:sp>
      <p:grpSp>
        <p:nvGrpSpPr>
          <p:cNvPr id="10" name="Group 9"/>
          <p:cNvGrpSpPr/>
          <p:nvPr/>
        </p:nvGrpSpPr>
        <p:grpSpPr>
          <a:xfrm>
            <a:off x="653985" y="1752600"/>
            <a:ext cx="7190512" cy="4752025"/>
            <a:chOff x="152401" y="3733800"/>
            <a:chExt cx="3886199" cy="2057400"/>
          </a:xfrm>
        </p:grpSpPr>
        <p:sp>
          <p:nvSpPr>
            <p:cNvPr id="11" name="Rectangle 10"/>
            <p:cNvSpPr/>
            <p:nvPr/>
          </p:nvSpPr>
          <p:spPr>
            <a:xfrm>
              <a:off x="1495778" y="4419600"/>
              <a:ext cx="1247422" cy="685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Morale</a:t>
              </a:r>
            </a:p>
            <a:p>
              <a:pPr algn="ctr"/>
              <a:r>
                <a:rPr lang="en-US" sz="2000" b="1" dirty="0" smtClean="0">
                  <a:solidFill>
                    <a:schemeClr val="bg1"/>
                  </a:solidFill>
                </a:rPr>
                <a:t>Productivity</a:t>
              </a:r>
              <a:endParaRPr lang="en-US" sz="2000" b="1" dirty="0">
                <a:solidFill>
                  <a:schemeClr val="bg1"/>
                </a:solidFill>
              </a:endParaRPr>
            </a:p>
          </p:txBody>
        </p:sp>
        <p:sp>
          <p:nvSpPr>
            <p:cNvPr id="12" name="Rectangle 11"/>
            <p:cNvSpPr/>
            <p:nvPr/>
          </p:nvSpPr>
          <p:spPr>
            <a:xfrm>
              <a:off x="1371600" y="3733800"/>
              <a:ext cx="1447800"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Organization Design</a:t>
              </a:r>
            </a:p>
          </p:txBody>
        </p:sp>
        <p:sp>
          <p:nvSpPr>
            <p:cNvPr id="13" name="Rectangle 12"/>
            <p:cNvSpPr/>
            <p:nvPr/>
          </p:nvSpPr>
          <p:spPr>
            <a:xfrm>
              <a:off x="152401" y="4419600"/>
              <a:ext cx="1343378"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Computer systems</a:t>
              </a:r>
            </a:p>
          </p:txBody>
        </p:sp>
        <p:sp>
          <p:nvSpPr>
            <p:cNvPr id="14" name="Rectangle 13"/>
            <p:cNvSpPr/>
            <p:nvPr/>
          </p:nvSpPr>
          <p:spPr>
            <a:xfrm>
              <a:off x="2695222" y="4419600"/>
              <a:ext cx="1343378" cy="685800"/>
            </a:xfrm>
            <a:prstGeom prst="rect">
              <a:avLst/>
            </a:prstGeom>
            <a:solidFill>
              <a:srgbClr val="951B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Public</a:t>
              </a:r>
            </a:p>
            <a:p>
              <a:pPr algn="ctr"/>
              <a:r>
                <a:rPr lang="en-US" sz="2400" b="1" dirty="0" smtClean="0">
                  <a:solidFill>
                    <a:srgbClr val="FFFF00"/>
                  </a:solidFill>
                </a:rPr>
                <a:t>Managers</a:t>
              </a:r>
            </a:p>
            <a:p>
              <a:pPr algn="ctr"/>
              <a:endParaRPr lang="en-US" sz="2400" b="1" dirty="0">
                <a:solidFill>
                  <a:srgbClr val="FFFF00"/>
                </a:solidFill>
              </a:endParaRPr>
            </a:p>
          </p:txBody>
        </p:sp>
        <p:sp>
          <p:nvSpPr>
            <p:cNvPr id="15" name="Rectangle 14"/>
            <p:cNvSpPr/>
            <p:nvPr/>
          </p:nvSpPr>
          <p:spPr>
            <a:xfrm>
              <a:off x="1371600" y="5105400"/>
              <a:ext cx="1447800" cy="685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Large open plan office</a:t>
              </a:r>
            </a:p>
          </p:txBody>
        </p:sp>
      </p:grpSp>
      <p:sp>
        <p:nvSpPr>
          <p:cNvPr id="16" name="Oval Callout 15"/>
          <p:cNvSpPr/>
          <p:nvPr/>
        </p:nvSpPr>
        <p:spPr>
          <a:xfrm>
            <a:off x="5715000" y="1115376"/>
            <a:ext cx="2057400" cy="1371600"/>
          </a:xfrm>
          <a:prstGeom prst="wedgeEllipseCallout">
            <a:avLst>
              <a:gd name="adj1" fmla="val -99676"/>
              <a:gd name="adj2" fmla="val 1417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Problems</a:t>
            </a:r>
            <a:endParaRPr lang="en-US" dirty="0">
              <a:solidFill>
                <a:schemeClr val="tx1"/>
              </a:solidFill>
            </a:endParaRPr>
          </a:p>
        </p:txBody>
      </p:sp>
      <p:sp>
        <p:nvSpPr>
          <p:cNvPr id="17" name="Rounded Rectangular Callout 16"/>
          <p:cNvSpPr/>
          <p:nvPr/>
        </p:nvSpPr>
        <p:spPr>
          <a:xfrm>
            <a:off x="228600" y="1755456"/>
            <a:ext cx="1905000" cy="1063944"/>
          </a:xfrm>
          <a:prstGeom prst="wedgeRoundRectCallout">
            <a:avLst>
              <a:gd name="adj1" fmla="val 78634"/>
              <a:gd name="adj2" fmla="val 6678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Team Structures</a:t>
            </a:r>
          </a:p>
          <a:p>
            <a:pPr algn="ctr"/>
            <a:r>
              <a:rPr lang="en-US" dirty="0" smtClean="0">
                <a:solidFill>
                  <a:schemeClr val="bg1"/>
                </a:solidFill>
              </a:rPr>
              <a:t>New Computers</a:t>
            </a:r>
            <a:endParaRPr lang="en-US" dirty="0">
              <a:solidFill>
                <a:schemeClr val="bg1"/>
              </a:solidFill>
            </a:endParaRPr>
          </a:p>
        </p:txBody>
      </p:sp>
    </p:spTree>
    <p:extLst>
      <p:ext uri="{BB962C8B-B14F-4D97-AF65-F5344CB8AC3E}">
        <p14:creationId xmlns:p14="http://schemas.microsoft.com/office/powerpoint/2010/main" val="33157331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 Transit Design</a:t>
            </a:r>
            <a:endParaRPr lang="en-US" dirty="0"/>
          </a:p>
        </p:txBody>
      </p:sp>
      <p:grpSp>
        <p:nvGrpSpPr>
          <p:cNvPr id="10" name="Group 9"/>
          <p:cNvGrpSpPr/>
          <p:nvPr/>
        </p:nvGrpSpPr>
        <p:grpSpPr>
          <a:xfrm>
            <a:off x="653985" y="1752600"/>
            <a:ext cx="7190512" cy="4752025"/>
            <a:chOff x="152401" y="3733800"/>
            <a:chExt cx="3886199" cy="2057400"/>
          </a:xfrm>
        </p:grpSpPr>
        <p:sp>
          <p:nvSpPr>
            <p:cNvPr id="11" name="Rectangle 10"/>
            <p:cNvSpPr/>
            <p:nvPr/>
          </p:nvSpPr>
          <p:spPr>
            <a:xfrm>
              <a:off x="1495778" y="4419600"/>
              <a:ext cx="1247422" cy="685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Efficiency</a:t>
              </a:r>
            </a:p>
            <a:p>
              <a:pPr algn="ctr"/>
              <a:r>
                <a:rPr lang="en-US" sz="2400" b="1" dirty="0" smtClean="0">
                  <a:solidFill>
                    <a:schemeClr val="bg1"/>
                  </a:solidFill>
                </a:rPr>
                <a:t>Safety</a:t>
              </a:r>
              <a:endParaRPr lang="en-US" sz="2400" b="1" dirty="0">
                <a:solidFill>
                  <a:schemeClr val="bg1"/>
                </a:solidFill>
              </a:endParaRPr>
            </a:p>
          </p:txBody>
        </p:sp>
        <p:sp>
          <p:nvSpPr>
            <p:cNvPr id="12" name="Rectangle 11"/>
            <p:cNvSpPr/>
            <p:nvPr/>
          </p:nvSpPr>
          <p:spPr>
            <a:xfrm>
              <a:off x="1371600" y="3733800"/>
              <a:ext cx="1447800"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Entry Exit Rules</a:t>
              </a:r>
            </a:p>
          </p:txBody>
        </p:sp>
        <p:sp>
          <p:nvSpPr>
            <p:cNvPr id="13" name="Rectangle 12"/>
            <p:cNvSpPr/>
            <p:nvPr/>
          </p:nvSpPr>
          <p:spPr>
            <a:xfrm>
              <a:off x="152401" y="4419600"/>
              <a:ext cx="1343378"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Seats</a:t>
              </a:r>
            </a:p>
            <a:p>
              <a:pPr algn="ctr"/>
              <a:r>
                <a:rPr lang="en-US" sz="2400" b="1" dirty="0" smtClean="0">
                  <a:solidFill>
                    <a:srgbClr val="FFFF00"/>
                  </a:solidFill>
                </a:rPr>
                <a:t>Grab Rails</a:t>
              </a:r>
            </a:p>
            <a:p>
              <a:pPr algn="ctr"/>
              <a:r>
                <a:rPr lang="en-US" sz="2400" b="1" dirty="0" smtClean="0">
                  <a:solidFill>
                    <a:srgbClr val="FFFF00"/>
                  </a:solidFill>
                </a:rPr>
                <a:t>Temperature</a:t>
              </a:r>
            </a:p>
          </p:txBody>
        </p:sp>
        <p:sp>
          <p:nvSpPr>
            <p:cNvPr id="14" name="Rectangle 13"/>
            <p:cNvSpPr/>
            <p:nvPr/>
          </p:nvSpPr>
          <p:spPr>
            <a:xfrm>
              <a:off x="2695222" y="4419600"/>
              <a:ext cx="1343378" cy="685800"/>
            </a:xfrm>
            <a:prstGeom prst="rect">
              <a:avLst/>
            </a:prstGeom>
            <a:solidFill>
              <a:srgbClr val="951B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Public</a:t>
              </a:r>
            </a:p>
            <a:p>
              <a:pPr algn="ctr"/>
              <a:r>
                <a:rPr lang="en-US" sz="2400" b="1" dirty="0" smtClean="0">
                  <a:solidFill>
                    <a:srgbClr val="FFFF00"/>
                  </a:solidFill>
                </a:rPr>
                <a:t>Company</a:t>
              </a:r>
              <a:endParaRPr lang="en-US" sz="2400" b="1" dirty="0">
                <a:solidFill>
                  <a:srgbClr val="FFFF00"/>
                </a:solidFill>
              </a:endParaRPr>
            </a:p>
          </p:txBody>
        </p:sp>
        <p:sp>
          <p:nvSpPr>
            <p:cNvPr id="15" name="Rectangle 14"/>
            <p:cNvSpPr/>
            <p:nvPr/>
          </p:nvSpPr>
          <p:spPr>
            <a:xfrm>
              <a:off x="1371600" y="5105400"/>
              <a:ext cx="1447800" cy="685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Very High Demand</a:t>
              </a:r>
            </a:p>
          </p:txBody>
        </p:sp>
      </p:grpSp>
      <p:sp>
        <p:nvSpPr>
          <p:cNvPr id="16" name="Oval Callout 15"/>
          <p:cNvSpPr/>
          <p:nvPr/>
        </p:nvSpPr>
        <p:spPr>
          <a:xfrm>
            <a:off x="5715000" y="1115376"/>
            <a:ext cx="2057400" cy="1371600"/>
          </a:xfrm>
          <a:prstGeom prst="wedgeEllipseCallout">
            <a:avLst>
              <a:gd name="adj1" fmla="val -99676"/>
              <a:gd name="adj2" fmla="val 1417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Problems</a:t>
            </a:r>
            <a:endParaRPr lang="en-US" dirty="0">
              <a:solidFill>
                <a:schemeClr val="tx1"/>
              </a:solidFill>
            </a:endParaRPr>
          </a:p>
        </p:txBody>
      </p:sp>
      <p:sp>
        <p:nvSpPr>
          <p:cNvPr id="17" name="Rounded Rectangular Callout 16"/>
          <p:cNvSpPr/>
          <p:nvPr/>
        </p:nvSpPr>
        <p:spPr>
          <a:xfrm>
            <a:off x="243840" y="1480660"/>
            <a:ext cx="1905000" cy="1063944"/>
          </a:xfrm>
          <a:prstGeom prst="wedgeRoundRectCallout">
            <a:avLst>
              <a:gd name="adj1" fmla="val 87434"/>
              <a:gd name="adj2" fmla="val 11978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Interventions</a:t>
            </a:r>
            <a:endParaRPr lang="en-US" dirty="0">
              <a:solidFill>
                <a:schemeClr val="bg1"/>
              </a:solidFill>
            </a:endParaRPr>
          </a:p>
        </p:txBody>
      </p:sp>
    </p:spTree>
    <p:extLst>
      <p:ext uri="{BB962C8B-B14F-4D97-AF65-F5344CB8AC3E}">
        <p14:creationId xmlns:p14="http://schemas.microsoft.com/office/powerpoint/2010/main" val="12896460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Text Box 5"/>
          <p:cNvSpPr txBox="1">
            <a:spLocks noChangeArrowheads="1"/>
          </p:cNvSpPr>
          <p:nvPr/>
        </p:nvSpPr>
        <p:spPr bwMode="auto">
          <a:xfrm>
            <a:off x="304800" y="228600"/>
            <a:ext cx="7239000" cy="646331"/>
          </a:xfrm>
          <a:prstGeom prst="rect">
            <a:avLst/>
          </a:prstGeom>
          <a:noFill/>
          <a:ln w="9525">
            <a:noFill/>
            <a:miter lim="800000"/>
            <a:headEnd/>
            <a:tailEnd/>
          </a:ln>
        </p:spPr>
        <p:txBody>
          <a:bodyPr wrap="square">
            <a:spAutoFit/>
          </a:bodyPr>
          <a:lstStyle/>
          <a:p>
            <a:pPr algn="ctr">
              <a:spcBef>
                <a:spcPct val="50000"/>
              </a:spcBef>
            </a:pPr>
            <a:r>
              <a:rPr lang="en-US" sz="3600" dirty="0" smtClean="0"/>
              <a:t>Hong Kong MRT</a:t>
            </a:r>
            <a:endParaRPr lang="en-US" sz="6000" dirty="0"/>
          </a:p>
        </p:txBody>
      </p:sp>
      <p:graphicFrame>
        <p:nvGraphicFramePr>
          <p:cNvPr id="1026" name="Object 4"/>
          <p:cNvGraphicFramePr>
            <a:graphicFrameLocks noChangeAspect="1"/>
          </p:cNvGraphicFramePr>
          <p:nvPr>
            <p:extLst>
              <p:ext uri="{D42A27DB-BD31-4B8C-83A1-F6EECF244321}">
                <p14:modId xmlns:p14="http://schemas.microsoft.com/office/powerpoint/2010/main" val="3774077904"/>
              </p:ext>
            </p:extLst>
          </p:nvPr>
        </p:nvGraphicFramePr>
        <p:xfrm>
          <a:off x="1828800" y="1066800"/>
          <a:ext cx="3886200" cy="5566157"/>
        </p:xfrm>
        <a:graphic>
          <a:graphicData uri="http://schemas.openxmlformats.org/presentationml/2006/ole">
            <mc:AlternateContent xmlns:mc="http://schemas.openxmlformats.org/markup-compatibility/2006">
              <mc:Choice xmlns:v="urn:schemas-microsoft-com:vml" Requires="v">
                <p:oleObj spid="_x0000_s6161" name="Photo Editor Photo" r:id="rId4" imgW="5800000" imgH="8314286" progId="">
                  <p:embed/>
                </p:oleObj>
              </mc:Choice>
              <mc:Fallback>
                <p:oleObj name="Photo Editor Photo" r:id="rId4" imgW="5800000" imgH="8314286"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066800"/>
                        <a:ext cx="3886200" cy="5566157"/>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70453216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Police Shift Work</a:t>
            </a:r>
            <a:endParaRPr lang="en-US" dirty="0"/>
          </a:p>
        </p:txBody>
      </p:sp>
      <p:grpSp>
        <p:nvGrpSpPr>
          <p:cNvPr id="10" name="Group 9"/>
          <p:cNvGrpSpPr/>
          <p:nvPr/>
        </p:nvGrpSpPr>
        <p:grpSpPr>
          <a:xfrm>
            <a:off x="653985" y="1752600"/>
            <a:ext cx="7190512" cy="4752025"/>
            <a:chOff x="152401" y="3733800"/>
            <a:chExt cx="3886199" cy="2057400"/>
          </a:xfrm>
        </p:grpSpPr>
        <p:sp>
          <p:nvSpPr>
            <p:cNvPr id="11" name="Rectangle 10"/>
            <p:cNvSpPr/>
            <p:nvPr/>
          </p:nvSpPr>
          <p:spPr>
            <a:xfrm>
              <a:off x="1495778" y="4419600"/>
              <a:ext cx="1247422" cy="685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Fatigue</a:t>
              </a:r>
            </a:p>
            <a:p>
              <a:pPr algn="ctr"/>
              <a:r>
                <a:rPr lang="en-US" sz="2000" b="1" dirty="0" smtClean="0">
                  <a:solidFill>
                    <a:schemeClr val="bg1"/>
                  </a:solidFill>
                </a:rPr>
                <a:t>Morale</a:t>
              </a:r>
            </a:p>
            <a:p>
              <a:pPr algn="ctr"/>
              <a:r>
                <a:rPr lang="en-US" sz="2000" b="1" dirty="0" smtClean="0">
                  <a:solidFill>
                    <a:schemeClr val="bg1"/>
                  </a:solidFill>
                </a:rPr>
                <a:t>Effectiveness</a:t>
              </a:r>
              <a:endParaRPr lang="en-US" sz="2000" b="1" dirty="0">
                <a:solidFill>
                  <a:schemeClr val="bg1"/>
                </a:solidFill>
              </a:endParaRPr>
            </a:p>
          </p:txBody>
        </p:sp>
        <p:sp>
          <p:nvSpPr>
            <p:cNvPr id="12" name="Rectangle 11"/>
            <p:cNvSpPr/>
            <p:nvPr/>
          </p:nvSpPr>
          <p:spPr>
            <a:xfrm>
              <a:off x="1371600" y="3733800"/>
              <a:ext cx="1447800"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12 hour 8 day rotation</a:t>
              </a:r>
            </a:p>
          </p:txBody>
        </p:sp>
        <p:sp>
          <p:nvSpPr>
            <p:cNvPr id="13" name="Rectangle 12"/>
            <p:cNvSpPr/>
            <p:nvPr/>
          </p:nvSpPr>
          <p:spPr>
            <a:xfrm>
              <a:off x="152401" y="4419600"/>
              <a:ext cx="1343378"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00"/>
                  </a:solidFill>
                </a:rPr>
                <a:t>Communications</a:t>
              </a:r>
            </a:p>
          </p:txBody>
        </p:sp>
        <p:sp>
          <p:nvSpPr>
            <p:cNvPr id="14" name="Rectangle 13"/>
            <p:cNvSpPr/>
            <p:nvPr/>
          </p:nvSpPr>
          <p:spPr>
            <a:xfrm>
              <a:off x="2695222" y="4419600"/>
              <a:ext cx="1343378" cy="685800"/>
            </a:xfrm>
            <a:prstGeom prst="rect">
              <a:avLst/>
            </a:prstGeom>
            <a:solidFill>
              <a:srgbClr val="951B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FF00"/>
                  </a:solidFill>
                </a:rPr>
                <a:t>Policemen</a:t>
              </a:r>
            </a:p>
            <a:p>
              <a:pPr algn="ctr"/>
              <a:r>
                <a:rPr lang="en-US" sz="2000" b="1" dirty="0" smtClean="0">
                  <a:solidFill>
                    <a:srgbClr val="FFFF00"/>
                  </a:solidFill>
                </a:rPr>
                <a:t>Management</a:t>
              </a:r>
            </a:p>
            <a:p>
              <a:pPr algn="ctr"/>
              <a:r>
                <a:rPr lang="en-US" sz="2000" b="1" dirty="0" smtClean="0">
                  <a:solidFill>
                    <a:srgbClr val="FFFF00"/>
                  </a:solidFill>
                </a:rPr>
                <a:t>Public</a:t>
              </a:r>
              <a:endParaRPr lang="en-US" sz="2000" b="1" dirty="0">
                <a:solidFill>
                  <a:srgbClr val="FFFF00"/>
                </a:solidFill>
              </a:endParaRPr>
            </a:p>
          </p:txBody>
        </p:sp>
        <p:sp>
          <p:nvSpPr>
            <p:cNvPr id="15" name="Rectangle 14"/>
            <p:cNvSpPr/>
            <p:nvPr/>
          </p:nvSpPr>
          <p:spPr>
            <a:xfrm>
              <a:off x="1371600" y="5105400"/>
              <a:ext cx="1447800" cy="685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FF00"/>
                  </a:solidFill>
                </a:rPr>
                <a:t>Variable demand</a:t>
              </a:r>
            </a:p>
            <a:p>
              <a:pPr algn="ctr"/>
              <a:r>
                <a:rPr lang="en-US" sz="2000" b="1" dirty="0" smtClean="0">
                  <a:solidFill>
                    <a:srgbClr val="FFFF00"/>
                  </a:solidFill>
                </a:rPr>
                <a:t>Physical environment</a:t>
              </a:r>
            </a:p>
          </p:txBody>
        </p:sp>
      </p:grpSp>
      <p:sp>
        <p:nvSpPr>
          <p:cNvPr id="16" name="Oval Callout 15"/>
          <p:cNvSpPr/>
          <p:nvPr/>
        </p:nvSpPr>
        <p:spPr>
          <a:xfrm>
            <a:off x="5715000" y="1115376"/>
            <a:ext cx="2057400" cy="1371600"/>
          </a:xfrm>
          <a:prstGeom prst="wedgeEllipseCallout">
            <a:avLst>
              <a:gd name="adj1" fmla="val -99676"/>
              <a:gd name="adj2" fmla="val 1417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Problems</a:t>
            </a:r>
            <a:endParaRPr lang="en-US" dirty="0">
              <a:solidFill>
                <a:schemeClr val="tx1"/>
              </a:solidFill>
            </a:endParaRPr>
          </a:p>
        </p:txBody>
      </p:sp>
      <p:sp>
        <p:nvSpPr>
          <p:cNvPr id="17" name="Rounded Rectangular Callout 16"/>
          <p:cNvSpPr/>
          <p:nvPr/>
        </p:nvSpPr>
        <p:spPr>
          <a:xfrm>
            <a:off x="381000" y="1495900"/>
            <a:ext cx="1905000" cy="1063944"/>
          </a:xfrm>
          <a:prstGeom prst="wedgeRoundRectCallout">
            <a:avLst>
              <a:gd name="adj1" fmla="val 89034"/>
              <a:gd name="adj2" fmla="val 9400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Interventions</a:t>
            </a:r>
            <a:endParaRPr lang="en-US" dirty="0">
              <a:solidFill>
                <a:schemeClr val="bg1"/>
              </a:solidFill>
            </a:endParaRPr>
          </a:p>
        </p:txBody>
      </p:sp>
    </p:spTree>
    <p:extLst>
      <p:ext uri="{BB962C8B-B14F-4D97-AF65-F5344CB8AC3E}">
        <p14:creationId xmlns:p14="http://schemas.microsoft.com/office/powerpoint/2010/main" val="3161363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Gas and Oil Transportation from Arctic Canada</a:t>
            </a:r>
            <a:endParaRPr lang="en-US" dirty="0"/>
          </a:p>
        </p:txBody>
      </p:sp>
      <p:grpSp>
        <p:nvGrpSpPr>
          <p:cNvPr id="10" name="Group 9"/>
          <p:cNvGrpSpPr/>
          <p:nvPr/>
        </p:nvGrpSpPr>
        <p:grpSpPr>
          <a:xfrm>
            <a:off x="653985" y="1752600"/>
            <a:ext cx="7190512" cy="4752025"/>
            <a:chOff x="152401" y="3733800"/>
            <a:chExt cx="3886199" cy="2057400"/>
          </a:xfrm>
        </p:grpSpPr>
        <p:sp>
          <p:nvSpPr>
            <p:cNvPr id="11" name="Rectangle 10"/>
            <p:cNvSpPr/>
            <p:nvPr/>
          </p:nvSpPr>
          <p:spPr>
            <a:xfrm>
              <a:off x="1495778" y="4419600"/>
              <a:ext cx="1247422" cy="685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Fatigue</a:t>
              </a:r>
            </a:p>
            <a:p>
              <a:pPr algn="ctr"/>
              <a:r>
                <a:rPr lang="en-US" sz="2000" b="1" dirty="0" smtClean="0">
                  <a:solidFill>
                    <a:schemeClr val="bg1"/>
                  </a:solidFill>
                </a:rPr>
                <a:t>Safety</a:t>
              </a:r>
              <a:endParaRPr lang="en-US" sz="2000" b="1" dirty="0">
                <a:solidFill>
                  <a:schemeClr val="bg1"/>
                </a:solidFill>
              </a:endParaRPr>
            </a:p>
          </p:txBody>
        </p:sp>
        <p:sp>
          <p:nvSpPr>
            <p:cNvPr id="12" name="Rectangle 11"/>
            <p:cNvSpPr/>
            <p:nvPr/>
          </p:nvSpPr>
          <p:spPr>
            <a:xfrm>
              <a:off x="1371600" y="3733800"/>
              <a:ext cx="1447800"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Long Shift Hours</a:t>
              </a:r>
            </a:p>
            <a:p>
              <a:pPr algn="ctr"/>
              <a:r>
                <a:rPr lang="en-US" sz="2400" b="1" dirty="0" smtClean="0">
                  <a:solidFill>
                    <a:srgbClr val="FFFF00"/>
                  </a:solidFill>
                </a:rPr>
                <a:t>Boredom</a:t>
              </a:r>
            </a:p>
          </p:txBody>
        </p:sp>
        <p:sp>
          <p:nvSpPr>
            <p:cNvPr id="13" name="Rectangle 12"/>
            <p:cNvSpPr/>
            <p:nvPr/>
          </p:nvSpPr>
          <p:spPr>
            <a:xfrm>
              <a:off x="152401" y="4419600"/>
              <a:ext cx="1343378"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00"/>
                  </a:solidFill>
                </a:rPr>
                <a:t>Ice Breaking Tankers</a:t>
              </a:r>
            </a:p>
          </p:txBody>
        </p:sp>
        <p:sp>
          <p:nvSpPr>
            <p:cNvPr id="14" name="Rectangle 13"/>
            <p:cNvSpPr/>
            <p:nvPr/>
          </p:nvSpPr>
          <p:spPr>
            <a:xfrm>
              <a:off x="2695222" y="4419600"/>
              <a:ext cx="1343378" cy="685800"/>
            </a:xfrm>
            <a:prstGeom prst="rect">
              <a:avLst/>
            </a:prstGeom>
            <a:solidFill>
              <a:srgbClr val="951B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FF00"/>
                  </a:solidFill>
                </a:rPr>
                <a:t>Tanker Crew</a:t>
              </a:r>
            </a:p>
            <a:p>
              <a:pPr algn="ctr"/>
              <a:r>
                <a:rPr lang="en-US" sz="2000" b="1" dirty="0" smtClean="0">
                  <a:solidFill>
                    <a:srgbClr val="FFFF00"/>
                  </a:solidFill>
                </a:rPr>
                <a:t>Alcohol</a:t>
              </a:r>
              <a:endParaRPr lang="en-US" sz="2000" b="1" dirty="0">
                <a:solidFill>
                  <a:srgbClr val="FFFF00"/>
                </a:solidFill>
              </a:endParaRPr>
            </a:p>
          </p:txBody>
        </p:sp>
        <p:sp>
          <p:nvSpPr>
            <p:cNvPr id="15" name="Rectangle 14"/>
            <p:cNvSpPr/>
            <p:nvPr/>
          </p:nvSpPr>
          <p:spPr>
            <a:xfrm>
              <a:off x="1371600" y="5105400"/>
              <a:ext cx="1447800" cy="685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FF00"/>
                  </a:solidFill>
                </a:rPr>
                <a:t>Icebergs</a:t>
              </a:r>
            </a:p>
          </p:txBody>
        </p:sp>
      </p:grpSp>
      <p:sp>
        <p:nvSpPr>
          <p:cNvPr id="16" name="Oval Callout 15"/>
          <p:cNvSpPr/>
          <p:nvPr/>
        </p:nvSpPr>
        <p:spPr>
          <a:xfrm>
            <a:off x="5715000" y="1115376"/>
            <a:ext cx="2057400" cy="1371600"/>
          </a:xfrm>
          <a:prstGeom prst="wedgeEllipseCallout">
            <a:avLst>
              <a:gd name="adj1" fmla="val -99676"/>
              <a:gd name="adj2" fmla="val 1417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Problems</a:t>
            </a:r>
            <a:endParaRPr lang="en-US" dirty="0">
              <a:solidFill>
                <a:schemeClr val="tx1"/>
              </a:solidFill>
            </a:endParaRPr>
          </a:p>
        </p:txBody>
      </p:sp>
      <p:sp>
        <p:nvSpPr>
          <p:cNvPr id="17" name="Rounded Rectangular Callout 16"/>
          <p:cNvSpPr/>
          <p:nvPr/>
        </p:nvSpPr>
        <p:spPr>
          <a:xfrm>
            <a:off x="381000" y="1495900"/>
            <a:ext cx="1905000" cy="1063944"/>
          </a:xfrm>
          <a:prstGeom prst="wedgeRoundRectCallout">
            <a:avLst>
              <a:gd name="adj1" fmla="val 89034"/>
              <a:gd name="adj2" fmla="val 9400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Regulation</a:t>
            </a:r>
          </a:p>
          <a:p>
            <a:pPr algn="ctr"/>
            <a:r>
              <a:rPr lang="en-US" dirty="0" smtClean="0">
                <a:solidFill>
                  <a:schemeClr val="bg1"/>
                </a:solidFill>
              </a:rPr>
              <a:t>Larger crews</a:t>
            </a:r>
            <a:endParaRPr lang="en-US" dirty="0">
              <a:solidFill>
                <a:schemeClr val="bg1"/>
              </a:solidFill>
            </a:endParaRPr>
          </a:p>
        </p:txBody>
      </p:sp>
    </p:spTree>
    <p:extLst>
      <p:ext uri="{BB962C8B-B14F-4D97-AF65-F5344CB8AC3E}">
        <p14:creationId xmlns:p14="http://schemas.microsoft.com/office/powerpoint/2010/main" val="28257388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2"/>
          <p:cNvSpPr>
            <a:spLocks noChangeArrowheads="1"/>
          </p:cNvSpPr>
          <p:nvPr/>
        </p:nvSpPr>
        <p:spPr bwMode="auto">
          <a:xfrm rot="5400000">
            <a:off x="4648200" y="777875"/>
            <a:ext cx="457200" cy="577850"/>
          </a:xfrm>
          <a:prstGeom prst="flowChartOnlineStorage">
            <a:avLst/>
          </a:prstGeom>
          <a:solidFill>
            <a:schemeClr val="hlink"/>
          </a:solidFill>
          <a:ln w="9525">
            <a:solidFill>
              <a:schemeClr val="tx1"/>
            </a:solidFill>
            <a:miter lim="800000"/>
            <a:headEnd/>
            <a:tailEnd/>
          </a:ln>
        </p:spPr>
        <p:txBody>
          <a:bodyPr rot="10800000" vert="eaVert" wrap="none"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eaLnBrk="1" hangingPunct="1"/>
            <a:r>
              <a:rPr lang="en-US" altLang="en-US" sz="1200">
                <a:solidFill>
                  <a:schemeClr val="bg1"/>
                </a:solidFill>
                <a:latin typeface="Times New Roman" pitchFamily="18" charset="0"/>
              </a:rPr>
              <a:t>OR</a:t>
            </a:r>
          </a:p>
        </p:txBody>
      </p:sp>
      <p:sp>
        <p:nvSpPr>
          <p:cNvPr id="30723" name="AutoShape 3"/>
          <p:cNvSpPr>
            <a:spLocks noChangeArrowheads="1"/>
          </p:cNvSpPr>
          <p:nvPr/>
        </p:nvSpPr>
        <p:spPr bwMode="auto">
          <a:xfrm rot="-5400000">
            <a:off x="6741319" y="2778919"/>
            <a:ext cx="381000" cy="461962"/>
          </a:xfrm>
          <a:prstGeom prst="flowChartDelay">
            <a:avLst/>
          </a:prstGeom>
          <a:solidFill>
            <a:srgbClr val="FFFF00"/>
          </a:solidFill>
          <a:ln w="9525">
            <a:solidFill>
              <a:schemeClr val="tx1"/>
            </a:solidFill>
            <a:miter lim="800000"/>
            <a:headEnd/>
            <a:tailEnd/>
          </a:ln>
        </p:spPr>
        <p:txBody>
          <a:bodyPr vert="eaVert" wrap="none"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eaLnBrk="1" hangingPunct="1"/>
            <a:r>
              <a:rPr lang="en-US" altLang="en-US" sz="1200">
                <a:solidFill>
                  <a:schemeClr val="bg1"/>
                </a:solidFill>
                <a:latin typeface="Times New Roman" pitchFamily="18" charset="0"/>
              </a:rPr>
              <a:t>AND</a:t>
            </a:r>
          </a:p>
        </p:txBody>
      </p:sp>
      <p:sp>
        <p:nvSpPr>
          <p:cNvPr id="30724" name="AutoShape 4"/>
          <p:cNvSpPr>
            <a:spLocks noChangeArrowheads="1"/>
          </p:cNvSpPr>
          <p:nvPr/>
        </p:nvSpPr>
        <p:spPr bwMode="auto">
          <a:xfrm>
            <a:off x="8229600" y="4457700"/>
            <a:ext cx="914400" cy="533400"/>
          </a:xfrm>
          <a:prstGeom prst="diamond">
            <a:avLst/>
          </a:prstGeom>
          <a:solidFill>
            <a:srgbClr val="FF66CC"/>
          </a:solidFill>
          <a:ln w="9525">
            <a:solidFill>
              <a:schemeClr val="tx1"/>
            </a:solidFill>
            <a:miter lim="800000"/>
            <a:headEnd/>
            <a:tailEnd/>
          </a:ln>
        </p:spPr>
        <p:txBody>
          <a:bodyPr wrap="none"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eaLnBrk="1" hangingPunct="1"/>
            <a:r>
              <a:rPr lang="en-US" altLang="en-US" sz="1000">
                <a:solidFill>
                  <a:schemeClr val="bg1"/>
                </a:solidFill>
                <a:latin typeface="Times New Roman" pitchFamily="18" charset="0"/>
              </a:rPr>
              <a:t>Captain</a:t>
            </a:r>
          </a:p>
          <a:p>
            <a:pPr algn="ctr" eaLnBrk="1" hangingPunct="1"/>
            <a:r>
              <a:rPr lang="en-US" altLang="en-US" sz="1000">
                <a:solidFill>
                  <a:schemeClr val="bg1"/>
                </a:solidFill>
                <a:latin typeface="Times New Roman" pitchFamily="18" charset="0"/>
              </a:rPr>
              <a:t>On Duty</a:t>
            </a:r>
          </a:p>
        </p:txBody>
      </p:sp>
      <p:sp>
        <p:nvSpPr>
          <p:cNvPr id="30725" name="Rectangle 5"/>
          <p:cNvSpPr>
            <a:spLocks noChangeArrowheads="1"/>
          </p:cNvSpPr>
          <p:nvPr/>
        </p:nvSpPr>
        <p:spPr bwMode="auto">
          <a:xfrm>
            <a:off x="4038600" y="152400"/>
            <a:ext cx="1676400" cy="381000"/>
          </a:xfrm>
          <a:prstGeom prst="rect">
            <a:avLst/>
          </a:prstGeom>
          <a:solidFill>
            <a:srgbClr val="FF7C80"/>
          </a:solidFill>
          <a:ln w="9525">
            <a:solidFill>
              <a:schemeClr val="tx1"/>
            </a:solidFill>
            <a:miter lim="800000"/>
            <a:headEnd/>
            <a:tailEnd/>
          </a:ln>
        </p:spPr>
        <p:txBody>
          <a:bodyPr wrap="none"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eaLnBrk="1" hangingPunct="1"/>
            <a:r>
              <a:rPr lang="en-US" altLang="en-US" sz="1400">
                <a:solidFill>
                  <a:schemeClr val="bg1"/>
                </a:solidFill>
                <a:latin typeface="Times New Roman" pitchFamily="18" charset="0"/>
              </a:rPr>
              <a:t>Collision</a:t>
            </a:r>
          </a:p>
        </p:txBody>
      </p:sp>
      <p:sp>
        <p:nvSpPr>
          <p:cNvPr id="30726" name="Oval 6"/>
          <p:cNvSpPr>
            <a:spLocks noChangeArrowheads="1"/>
          </p:cNvSpPr>
          <p:nvPr/>
        </p:nvSpPr>
        <p:spPr bwMode="auto">
          <a:xfrm>
            <a:off x="6019800" y="4533900"/>
            <a:ext cx="1039813" cy="381000"/>
          </a:xfrm>
          <a:prstGeom prst="ellipse">
            <a:avLst/>
          </a:prstGeom>
          <a:solidFill>
            <a:schemeClr val="accent1"/>
          </a:solidFill>
          <a:ln w="9525">
            <a:solidFill>
              <a:schemeClr val="tx1"/>
            </a:solidFill>
            <a:round/>
            <a:headEnd/>
            <a:tailEnd/>
          </a:ln>
        </p:spPr>
        <p:txBody>
          <a:bodyPr wrap="none"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eaLnBrk="1" hangingPunct="1"/>
            <a:r>
              <a:rPr lang="en-US" altLang="en-US" sz="1000">
                <a:solidFill>
                  <a:schemeClr val="bg1"/>
                </a:solidFill>
                <a:latin typeface="Times New Roman" pitchFamily="18" charset="0"/>
              </a:rPr>
              <a:t>Captain</a:t>
            </a:r>
          </a:p>
          <a:p>
            <a:pPr algn="ctr" eaLnBrk="1" hangingPunct="1"/>
            <a:r>
              <a:rPr lang="en-US" altLang="en-US" sz="1000">
                <a:solidFill>
                  <a:schemeClr val="bg1"/>
                </a:solidFill>
                <a:latin typeface="Times New Roman" pitchFamily="18" charset="0"/>
              </a:rPr>
              <a:t>Degraded</a:t>
            </a:r>
          </a:p>
        </p:txBody>
      </p:sp>
      <p:sp>
        <p:nvSpPr>
          <p:cNvPr id="30727" name="Rectangle 7"/>
          <p:cNvSpPr>
            <a:spLocks noChangeArrowheads="1"/>
          </p:cNvSpPr>
          <p:nvPr/>
        </p:nvSpPr>
        <p:spPr bwMode="auto">
          <a:xfrm>
            <a:off x="6096000" y="1905000"/>
            <a:ext cx="1676400" cy="533400"/>
          </a:xfrm>
          <a:prstGeom prst="rect">
            <a:avLst/>
          </a:prstGeom>
          <a:solidFill>
            <a:srgbClr val="FF7C80"/>
          </a:solidFill>
          <a:ln w="9525">
            <a:solidFill>
              <a:schemeClr val="tx1"/>
            </a:solidFill>
            <a:miter lim="800000"/>
            <a:headEnd/>
            <a:tailEnd/>
          </a:ln>
        </p:spPr>
        <p:txBody>
          <a:bodyPr wrap="none"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eaLnBrk="1" hangingPunct="1"/>
            <a:r>
              <a:rPr lang="en-US" altLang="en-US" sz="1400">
                <a:solidFill>
                  <a:schemeClr val="bg1"/>
                </a:solidFill>
                <a:latin typeface="Times New Roman" pitchFamily="18" charset="0"/>
              </a:rPr>
              <a:t>Captain does not </a:t>
            </a:r>
          </a:p>
          <a:p>
            <a:pPr algn="ctr" eaLnBrk="1" hangingPunct="1"/>
            <a:r>
              <a:rPr lang="en-US" altLang="en-US" sz="1400">
                <a:solidFill>
                  <a:schemeClr val="bg1"/>
                </a:solidFill>
                <a:latin typeface="Times New Roman" pitchFamily="18" charset="0"/>
              </a:rPr>
              <a:t>respond</a:t>
            </a:r>
          </a:p>
        </p:txBody>
      </p:sp>
      <p:sp>
        <p:nvSpPr>
          <p:cNvPr id="30728" name="AutoShape 8"/>
          <p:cNvSpPr>
            <a:spLocks noChangeArrowheads="1"/>
          </p:cNvSpPr>
          <p:nvPr/>
        </p:nvSpPr>
        <p:spPr bwMode="auto">
          <a:xfrm>
            <a:off x="2895600" y="5410200"/>
            <a:ext cx="1039813" cy="609600"/>
          </a:xfrm>
          <a:prstGeom prst="diamond">
            <a:avLst/>
          </a:prstGeom>
          <a:solidFill>
            <a:srgbClr val="FF66CC"/>
          </a:solidFill>
          <a:ln w="9525">
            <a:solidFill>
              <a:schemeClr val="tx1"/>
            </a:solidFill>
            <a:miter lim="800000"/>
            <a:headEnd/>
            <a:tailEnd/>
          </a:ln>
        </p:spPr>
        <p:txBody>
          <a:bodyPr wrap="none"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eaLnBrk="1" hangingPunct="1"/>
            <a:r>
              <a:rPr lang="en-US" altLang="en-US" sz="1000">
                <a:solidFill>
                  <a:schemeClr val="bg1"/>
                </a:solidFill>
                <a:latin typeface="Times New Roman" pitchFamily="18" charset="0"/>
              </a:rPr>
              <a:t>First mate</a:t>
            </a:r>
          </a:p>
          <a:p>
            <a:pPr algn="ctr" eaLnBrk="1" hangingPunct="1"/>
            <a:r>
              <a:rPr lang="en-US" altLang="en-US" sz="1000">
                <a:solidFill>
                  <a:schemeClr val="bg1"/>
                </a:solidFill>
                <a:latin typeface="Times New Roman" pitchFamily="18" charset="0"/>
              </a:rPr>
              <a:t>on Duty</a:t>
            </a:r>
          </a:p>
        </p:txBody>
      </p:sp>
      <p:sp>
        <p:nvSpPr>
          <p:cNvPr id="30729" name="AutoShape 9"/>
          <p:cNvSpPr>
            <a:spLocks noChangeArrowheads="1"/>
          </p:cNvSpPr>
          <p:nvPr/>
        </p:nvSpPr>
        <p:spPr bwMode="auto">
          <a:xfrm>
            <a:off x="3733800" y="3581400"/>
            <a:ext cx="1371600" cy="609600"/>
          </a:xfrm>
          <a:prstGeom prst="diamond">
            <a:avLst/>
          </a:prstGeom>
          <a:solidFill>
            <a:srgbClr val="FF66CC"/>
          </a:solidFill>
          <a:ln w="9525">
            <a:solidFill>
              <a:schemeClr val="tx1"/>
            </a:solidFill>
            <a:miter lim="800000"/>
            <a:headEnd/>
            <a:tailEnd/>
          </a:ln>
        </p:spPr>
        <p:txBody>
          <a:bodyPr wrap="none"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eaLnBrk="1" hangingPunct="1"/>
            <a:r>
              <a:rPr lang="en-US" altLang="en-US" sz="1000">
                <a:solidFill>
                  <a:schemeClr val="bg1"/>
                </a:solidFill>
                <a:latin typeface="Times New Roman" pitchFamily="18" charset="0"/>
              </a:rPr>
              <a:t>Intercom</a:t>
            </a:r>
          </a:p>
          <a:p>
            <a:pPr algn="ctr" eaLnBrk="1" hangingPunct="1"/>
            <a:r>
              <a:rPr lang="en-US" altLang="en-US" sz="1000">
                <a:solidFill>
                  <a:schemeClr val="bg1"/>
                </a:solidFill>
                <a:latin typeface="Times New Roman" pitchFamily="18" charset="0"/>
              </a:rPr>
              <a:t>not Working</a:t>
            </a:r>
          </a:p>
        </p:txBody>
      </p:sp>
      <p:sp>
        <p:nvSpPr>
          <p:cNvPr id="30730" name="AutoShape 10"/>
          <p:cNvSpPr>
            <a:spLocks noChangeArrowheads="1"/>
          </p:cNvSpPr>
          <p:nvPr/>
        </p:nvSpPr>
        <p:spPr bwMode="auto">
          <a:xfrm rot="-5400000">
            <a:off x="3240882" y="4531518"/>
            <a:ext cx="381000" cy="461963"/>
          </a:xfrm>
          <a:prstGeom prst="flowChartDelay">
            <a:avLst/>
          </a:prstGeom>
          <a:solidFill>
            <a:srgbClr val="FFFF00"/>
          </a:solidFill>
          <a:ln w="9525">
            <a:solidFill>
              <a:schemeClr val="tx1"/>
            </a:solidFill>
            <a:miter lim="800000"/>
            <a:headEnd/>
            <a:tailEnd/>
          </a:ln>
        </p:spPr>
        <p:txBody>
          <a:bodyPr vert="eaVert" wrap="none"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eaLnBrk="1" hangingPunct="1"/>
            <a:r>
              <a:rPr lang="en-US" altLang="en-US" sz="1200">
                <a:solidFill>
                  <a:schemeClr val="bg1"/>
                </a:solidFill>
                <a:latin typeface="Times New Roman" pitchFamily="18" charset="0"/>
              </a:rPr>
              <a:t>AND</a:t>
            </a:r>
          </a:p>
        </p:txBody>
      </p:sp>
      <p:sp>
        <p:nvSpPr>
          <p:cNvPr id="30731" name="Rectangle 11"/>
          <p:cNvSpPr>
            <a:spLocks noChangeArrowheads="1"/>
          </p:cNvSpPr>
          <p:nvPr/>
        </p:nvSpPr>
        <p:spPr bwMode="auto">
          <a:xfrm>
            <a:off x="1638300" y="3581400"/>
            <a:ext cx="1676400" cy="457200"/>
          </a:xfrm>
          <a:prstGeom prst="rect">
            <a:avLst/>
          </a:prstGeom>
          <a:solidFill>
            <a:srgbClr val="FF7C80"/>
          </a:solidFill>
          <a:ln w="9525">
            <a:solidFill>
              <a:schemeClr val="tx1"/>
            </a:solidFill>
            <a:miter lim="800000"/>
            <a:headEnd/>
            <a:tailEnd/>
          </a:ln>
        </p:spPr>
        <p:txBody>
          <a:bodyPr wrap="none"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eaLnBrk="1" hangingPunct="1"/>
            <a:r>
              <a:rPr lang="en-US" altLang="en-US" sz="1400">
                <a:solidFill>
                  <a:schemeClr val="bg1"/>
                </a:solidFill>
                <a:latin typeface="Times New Roman" pitchFamily="18" charset="0"/>
              </a:rPr>
              <a:t>First mate does not </a:t>
            </a:r>
          </a:p>
          <a:p>
            <a:pPr algn="ctr" eaLnBrk="1" hangingPunct="1"/>
            <a:r>
              <a:rPr lang="en-US" altLang="en-US" sz="1400">
                <a:solidFill>
                  <a:schemeClr val="bg1"/>
                </a:solidFill>
                <a:latin typeface="Times New Roman" pitchFamily="18" charset="0"/>
              </a:rPr>
              <a:t>recognize problem</a:t>
            </a:r>
          </a:p>
        </p:txBody>
      </p:sp>
      <p:sp>
        <p:nvSpPr>
          <p:cNvPr id="30732" name="AutoShape 12"/>
          <p:cNvSpPr>
            <a:spLocks noChangeArrowheads="1"/>
          </p:cNvSpPr>
          <p:nvPr/>
        </p:nvSpPr>
        <p:spPr bwMode="auto">
          <a:xfrm rot="-5400000">
            <a:off x="2286794" y="2626519"/>
            <a:ext cx="381000" cy="461962"/>
          </a:xfrm>
          <a:prstGeom prst="flowChartDelay">
            <a:avLst/>
          </a:prstGeom>
          <a:solidFill>
            <a:srgbClr val="FFFF00"/>
          </a:solidFill>
          <a:ln w="9525">
            <a:solidFill>
              <a:schemeClr val="tx1"/>
            </a:solidFill>
            <a:miter lim="800000"/>
            <a:headEnd/>
            <a:tailEnd/>
          </a:ln>
        </p:spPr>
        <p:txBody>
          <a:bodyPr vert="eaVert" wrap="none"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eaLnBrk="1" hangingPunct="1"/>
            <a:r>
              <a:rPr lang="en-US" altLang="en-US" sz="1200">
                <a:solidFill>
                  <a:schemeClr val="bg1"/>
                </a:solidFill>
                <a:latin typeface="Times New Roman" pitchFamily="18" charset="0"/>
              </a:rPr>
              <a:t>AND</a:t>
            </a:r>
          </a:p>
        </p:txBody>
      </p:sp>
      <p:sp>
        <p:nvSpPr>
          <p:cNvPr id="30733" name="Rectangle 13"/>
          <p:cNvSpPr>
            <a:spLocks noChangeArrowheads="1"/>
          </p:cNvSpPr>
          <p:nvPr/>
        </p:nvSpPr>
        <p:spPr bwMode="auto">
          <a:xfrm>
            <a:off x="1638300" y="1905000"/>
            <a:ext cx="1676400" cy="533400"/>
          </a:xfrm>
          <a:prstGeom prst="rect">
            <a:avLst/>
          </a:prstGeom>
          <a:solidFill>
            <a:srgbClr val="FF7C80"/>
          </a:solidFill>
          <a:ln w="9525">
            <a:solidFill>
              <a:schemeClr val="tx1"/>
            </a:solidFill>
            <a:miter lim="800000"/>
            <a:headEnd/>
            <a:tailEnd/>
          </a:ln>
        </p:spPr>
        <p:txBody>
          <a:bodyPr wrap="none"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eaLnBrk="1" hangingPunct="1"/>
            <a:r>
              <a:rPr lang="en-US" altLang="en-US" sz="1400">
                <a:solidFill>
                  <a:schemeClr val="bg1"/>
                </a:solidFill>
                <a:latin typeface="Times New Roman" pitchFamily="18" charset="0"/>
              </a:rPr>
              <a:t>First mate does not</a:t>
            </a:r>
          </a:p>
          <a:p>
            <a:pPr algn="ctr" eaLnBrk="1" hangingPunct="1"/>
            <a:r>
              <a:rPr lang="en-US" altLang="en-US" sz="1400">
                <a:solidFill>
                  <a:schemeClr val="bg1"/>
                </a:solidFill>
                <a:latin typeface="Times New Roman" pitchFamily="18" charset="0"/>
              </a:rPr>
              <a:t>respond</a:t>
            </a:r>
          </a:p>
        </p:txBody>
      </p:sp>
      <p:cxnSp>
        <p:nvCxnSpPr>
          <p:cNvPr id="30734" name="AutoShape 14"/>
          <p:cNvCxnSpPr>
            <a:cxnSpLocks noChangeShapeType="1"/>
            <a:stCxn id="30728" idx="0"/>
            <a:endCxn id="30730" idx="1"/>
          </p:cNvCxnSpPr>
          <p:nvPr/>
        </p:nvCxnSpPr>
        <p:spPr bwMode="auto">
          <a:xfrm rot="-5400000">
            <a:off x="3194844" y="5174456"/>
            <a:ext cx="457200" cy="14288"/>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0735" name="AutoShape 15"/>
          <p:cNvCxnSpPr>
            <a:cxnSpLocks noChangeShapeType="1"/>
            <a:stCxn id="30733" idx="0"/>
            <a:endCxn id="30722" idx="3"/>
          </p:cNvCxnSpPr>
          <p:nvPr/>
        </p:nvCxnSpPr>
        <p:spPr bwMode="auto">
          <a:xfrm rot="-5400000">
            <a:off x="3332163" y="361950"/>
            <a:ext cx="687387" cy="2398713"/>
          </a:xfrm>
          <a:prstGeom prst="bentConnector3">
            <a:avLst>
              <a:gd name="adj1" fmla="val 44343"/>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0736" name="AutoShape 16"/>
          <p:cNvCxnSpPr>
            <a:cxnSpLocks noChangeShapeType="1"/>
            <a:stCxn id="30727" idx="0"/>
            <a:endCxn id="30722" idx="3"/>
          </p:cNvCxnSpPr>
          <p:nvPr/>
        </p:nvCxnSpPr>
        <p:spPr bwMode="auto">
          <a:xfrm rot="5400000" flipH="1">
            <a:off x="5561013" y="531813"/>
            <a:ext cx="687387" cy="2058987"/>
          </a:xfrm>
          <a:prstGeom prst="bentConnector3">
            <a:avLst>
              <a:gd name="adj1" fmla="val 44343"/>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0737" name="AutoShape 17"/>
          <p:cNvCxnSpPr>
            <a:cxnSpLocks noChangeShapeType="1"/>
            <a:stCxn id="30723" idx="3"/>
            <a:endCxn id="30727" idx="2"/>
          </p:cNvCxnSpPr>
          <p:nvPr/>
        </p:nvCxnSpPr>
        <p:spPr bwMode="auto">
          <a:xfrm rot="-5400000">
            <a:off x="6741319" y="2628106"/>
            <a:ext cx="382588" cy="3175"/>
          </a:xfrm>
          <a:prstGeom prst="bentConnector3">
            <a:avLst>
              <a:gd name="adj1" fmla="val 50208"/>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0738" name="AutoShape 18"/>
          <p:cNvCxnSpPr>
            <a:cxnSpLocks noChangeShapeType="1"/>
            <a:stCxn id="30726" idx="0"/>
            <a:endCxn id="30723" idx="1"/>
          </p:cNvCxnSpPr>
          <p:nvPr/>
        </p:nvCxnSpPr>
        <p:spPr bwMode="auto">
          <a:xfrm rot="-5400000">
            <a:off x="6069013" y="3671887"/>
            <a:ext cx="1333500" cy="390525"/>
          </a:xfrm>
          <a:prstGeom prst="bentConnector3">
            <a:avLst>
              <a:gd name="adj1" fmla="val 54282"/>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0739" name="AutoShape 19"/>
          <p:cNvCxnSpPr>
            <a:cxnSpLocks noChangeShapeType="1"/>
            <a:stCxn id="30724" idx="0"/>
            <a:endCxn id="30723" idx="1"/>
          </p:cNvCxnSpPr>
          <p:nvPr/>
        </p:nvCxnSpPr>
        <p:spPr bwMode="auto">
          <a:xfrm rot="5400000" flipH="1">
            <a:off x="7180263" y="2951162"/>
            <a:ext cx="1257300" cy="1755775"/>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0740" name="AutoShape 20"/>
          <p:cNvCxnSpPr>
            <a:cxnSpLocks noChangeShapeType="1"/>
            <a:stCxn id="30748" idx="0"/>
            <a:endCxn id="30730" idx="1"/>
          </p:cNvCxnSpPr>
          <p:nvPr/>
        </p:nvCxnSpPr>
        <p:spPr bwMode="auto">
          <a:xfrm rot="5400000" flipH="1">
            <a:off x="3886201" y="4497387"/>
            <a:ext cx="457200" cy="1368425"/>
          </a:xfrm>
          <a:prstGeom prst="bentConnector3">
            <a:avLst>
              <a:gd name="adj1" fmla="val 32292"/>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0741" name="AutoShape 21"/>
          <p:cNvCxnSpPr>
            <a:cxnSpLocks noChangeShapeType="1"/>
            <a:stCxn id="30731" idx="0"/>
            <a:endCxn id="30732" idx="1"/>
          </p:cNvCxnSpPr>
          <p:nvPr/>
        </p:nvCxnSpPr>
        <p:spPr bwMode="auto">
          <a:xfrm rot="-5400000">
            <a:off x="2209800" y="3314700"/>
            <a:ext cx="533400"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0742" name="AutoShape 22"/>
          <p:cNvCxnSpPr>
            <a:cxnSpLocks noChangeShapeType="1"/>
            <a:stCxn id="30730" idx="3"/>
            <a:endCxn id="30731" idx="2"/>
          </p:cNvCxnSpPr>
          <p:nvPr/>
        </p:nvCxnSpPr>
        <p:spPr bwMode="auto">
          <a:xfrm rot="5400000" flipH="1">
            <a:off x="2686050" y="3829050"/>
            <a:ext cx="534988" cy="954088"/>
          </a:xfrm>
          <a:prstGeom prst="bentConnector3">
            <a:avLst>
              <a:gd name="adj1" fmla="val 50148"/>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0743" name="AutoShape 23"/>
          <p:cNvCxnSpPr>
            <a:cxnSpLocks noChangeShapeType="1"/>
            <a:stCxn id="30732" idx="3"/>
            <a:endCxn id="30733" idx="2"/>
          </p:cNvCxnSpPr>
          <p:nvPr/>
        </p:nvCxnSpPr>
        <p:spPr bwMode="auto">
          <a:xfrm rot="-5400000">
            <a:off x="2361406" y="2553494"/>
            <a:ext cx="230188"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0744" name="AutoShape 24"/>
          <p:cNvCxnSpPr>
            <a:cxnSpLocks noChangeShapeType="1"/>
            <a:stCxn id="30729" idx="0"/>
            <a:endCxn id="30732" idx="1"/>
          </p:cNvCxnSpPr>
          <p:nvPr/>
        </p:nvCxnSpPr>
        <p:spPr bwMode="auto">
          <a:xfrm rot="5400000" flipH="1">
            <a:off x="3181350" y="2343150"/>
            <a:ext cx="533400" cy="19431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0745" name="AutoShape 25"/>
          <p:cNvCxnSpPr>
            <a:cxnSpLocks noChangeShapeType="1"/>
            <a:stCxn id="30722" idx="1"/>
            <a:endCxn id="30725" idx="2"/>
          </p:cNvCxnSpPr>
          <p:nvPr/>
        </p:nvCxnSpPr>
        <p:spPr bwMode="auto">
          <a:xfrm rot="-5400000">
            <a:off x="4724400" y="684213"/>
            <a:ext cx="303213" cy="1587"/>
          </a:xfrm>
          <a:prstGeom prst="bentConnector3">
            <a:avLst>
              <a:gd name="adj1" fmla="val 49736"/>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30746" name="AutoShape 26"/>
          <p:cNvSpPr>
            <a:spLocks noChangeArrowheads="1"/>
          </p:cNvSpPr>
          <p:nvPr/>
        </p:nvSpPr>
        <p:spPr bwMode="auto">
          <a:xfrm>
            <a:off x="7162800" y="4419600"/>
            <a:ext cx="914400" cy="609600"/>
          </a:xfrm>
          <a:prstGeom prst="diamond">
            <a:avLst/>
          </a:prstGeom>
          <a:solidFill>
            <a:srgbClr val="FF66CC"/>
          </a:solidFill>
          <a:ln w="9525">
            <a:solidFill>
              <a:schemeClr val="tx1"/>
            </a:solidFill>
            <a:miter lim="800000"/>
            <a:headEnd/>
            <a:tailEnd/>
          </a:ln>
        </p:spPr>
        <p:txBody>
          <a:bodyPr wrap="none"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eaLnBrk="1" hangingPunct="1"/>
            <a:r>
              <a:rPr lang="en-US" altLang="en-US" sz="1000">
                <a:solidFill>
                  <a:schemeClr val="bg1"/>
                </a:solidFill>
                <a:latin typeface="Times New Roman" pitchFamily="18" charset="0"/>
              </a:rPr>
              <a:t>Iceberg </a:t>
            </a:r>
          </a:p>
          <a:p>
            <a:pPr algn="ctr" eaLnBrk="1" hangingPunct="1"/>
            <a:r>
              <a:rPr lang="en-US" altLang="en-US" sz="1000">
                <a:solidFill>
                  <a:schemeClr val="bg1"/>
                </a:solidFill>
                <a:latin typeface="Times New Roman" pitchFamily="18" charset="0"/>
              </a:rPr>
              <a:t>Present</a:t>
            </a:r>
          </a:p>
        </p:txBody>
      </p:sp>
      <p:cxnSp>
        <p:nvCxnSpPr>
          <p:cNvPr id="30747" name="AutoShape 27"/>
          <p:cNvCxnSpPr>
            <a:cxnSpLocks noChangeShapeType="1"/>
            <a:stCxn id="30746" idx="0"/>
            <a:endCxn id="30723" idx="1"/>
          </p:cNvCxnSpPr>
          <p:nvPr/>
        </p:nvCxnSpPr>
        <p:spPr bwMode="auto">
          <a:xfrm rot="5400000" flipH="1">
            <a:off x="6665913" y="3465512"/>
            <a:ext cx="1219200" cy="688975"/>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30748" name="AutoShape 28"/>
          <p:cNvSpPr>
            <a:spLocks noChangeArrowheads="1"/>
          </p:cNvSpPr>
          <p:nvPr/>
        </p:nvSpPr>
        <p:spPr bwMode="auto">
          <a:xfrm>
            <a:off x="4191000" y="5410200"/>
            <a:ext cx="1214438" cy="609600"/>
          </a:xfrm>
          <a:prstGeom prst="diamond">
            <a:avLst/>
          </a:prstGeom>
          <a:solidFill>
            <a:srgbClr val="FF66CC"/>
          </a:solidFill>
          <a:ln w="9525">
            <a:solidFill>
              <a:schemeClr val="tx1"/>
            </a:solidFill>
            <a:miter lim="800000"/>
            <a:headEnd/>
            <a:tailEnd/>
          </a:ln>
        </p:spPr>
        <p:txBody>
          <a:bodyPr wrap="none"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eaLnBrk="1" hangingPunct="1"/>
            <a:r>
              <a:rPr lang="en-US" altLang="en-US" sz="1000">
                <a:solidFill>
                  <a:schemeClr val="bg1"/>
                </a:solidFill>
                <a:latin typeface="Times New Roman" pitchFamily="18" charset="0"/>
              </a:rPr>
              <a:t>Iceberg </a:t>
            </a:r>
          </a:p>
          <a:p>
            <a:pPr algn="ctr" eaLnBrk="1" hangingPunct="1"/>
            <a:r>
              <a:rPr lang="en-US" altLang="en-US" sz="1000">
                <a:solidFill>
                  <a:schemeClr val="bg1"/>
                </a:solidFill>
                <a:latin typeface="Times New Roman" pitchFamily="18" charset="0"/>
              </a:rPr>
              <a:t>Present</a:t>
            </a:r>
          </a:p>
        </p:txBody>
      </p:sp>
      <p:sp>
        <p:nvSpPr>
          <p:cNvPr id="30749" name="Text Box 29"/>
          <p:cNvSpPr txBox="1">
            <a:spLocks noChangeArrowheads="1"/>
          </p:cNvSpPr>
          <p:nvPr/>
        </p:nvSpPr>
        <p:spPr bwMode="auto">
          <a:xfrm>
            <a:off x="8382000" y="50292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spcBef>
                <a:spcPct val="50000"/>
              </a:spcBef>
            </a:pPr>
            <a:r>
              <a:rPr lang="en-US" altLang="en-US">
                <a:solidFill>
                  <a:schemeClr val="bg1"/>
                </a:solidFill>
                <a:latin typeface="Times New Roman" pitchFamily="18" charset="0"/>
              </a:rPr>
              <a:t>p=.5</a:t>
            </a:r>
          </a:p>
        </p:txBody>
      </p:sp>
      <p:sp>
        <p:nvSpPr>
          <p:cNvPr id="30750" name="Text Box 30"/>
          <p:cNvSpPr txBox="1">
            <a:spLocks noChangeArrowheads="1"/>
          </p:cNvSpPr>
          <p:nvPr/>
        </p:nvSpPr>
        <p:spPr bwMode="auto">
          <a:xfrm>
            <a:off x="3505200" y="58674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spcBef>
                <a:spcPct val="50000"/>
              </a:spcBef>
            </a:pPr>
            <a:r>
              <a:rPr lang="en-US" altLang="en-US">
                <a:solidFill>
                  <a:schemeClr val="bg1"/>
                </a:solidFill>
                <a:latin typeface="Times New Roman" pitchFamily="18" charset="0"/>
              </a:rPr>
              <a:t>p=.5</a:t>
            </a:r>
          </a:p>
        </p:txBody>
      </p:sp>
      <p:sp>
        <p:nvSpPr>
          <p:cNvPr id="30751" name="Text Box 31"/>
          <p:cNvSpPr txBox="1">
            <a:spLocks noChangeArrowheads="1"/>
          </p:cNvSpPr>
          <p:nvPr/>
        </p:nvSpPr>
        <p:spPr bwMode="auto">
          <a:xfrm>
            <a:off x="4953000" y="58674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spcBef>
                <a:spcPct val="50000"/>
              </a:spcBef>
            </a:pPr>
            <a:r>
              <a:rPr lang="en-US" altLang="en-US">
                <a:solidFill>
                  <a:schemeClr val="bg1"/>
                </a:solidFill>
                <a:latin typeface="Times New Roman" pitchFamily="18" charset="0"/>
              </a:rPr>
              <a:t>p=.9</a:t>
            </a:r>
          </a:p>
        </p:txBody>
      </p:sp>
      <p:sp>
        <p:nvSpPr>
          <p:cNvPr id="30752" name="Text Box 32"/>
          <p:cNvSpPr txBox="1">
            <a:spLocks noChangeArrowheads="1"/>
          </p:cNvSpPr>
          <p:nvPr/>
        </p:nvSpPr>
        <p:spPr bwMode="auto">
          <a:xfrm>
            <a:off x="7315200" y="50292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spcBef>
                <a:spcPct val="50000"/>
              </a:spcBef>
            </a:pPr>
            <a:r>
              <a:rPr lang="en-US" altLang="en-US">
                <a:solidFill>
                  <a:schemeClr val="bg1"/>
                </a:solidFill>
                <a:latin typeface="Times New Roman" pitchFamily="18" charset="0"/>
              </a:rPr>
              <a:t>p=.9</a:t>
            </a:r>
          </a:p>
        </p:txBody>
      </p:sp>
      <p:sp>
        <p:nvSpPr>
          <p:cNvPr id="30753" name="Text Box 33"/>
          <p:cNvSpPr txBox="1">
            <a:spLocks noChangeArrowheads="1"/>
          </p:cNvSpPr>
          <p:nvPr/>
        </p:nvSpPr>
        <p:spPr bwMode="auto">
          <a:xfrm>
            <a:off x="4114800" y="41910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spcBef>
                <a:spcPct val="50000"/>
              </a:spcBef>
            </a:pPr>
            <a:r>
              <a:rPr lang="en-US" altLang="en-US">
                <a:solidFill>
                  <a:schemeClr val="bg1"/>
                </a:solidFill>
                <a:latin typeface="Times New Roman" pitchFamily="18" charset="0"/>
              </a:rPr>
              <a:t>p=.1</a:t>
            </a:r>
          </a:p>
        </p:txBody>
      </p:sp>
      <p:sp>
        <p:nvSpPr>
          <p:cNvPr id="30754" name="Text Box 34"/>
          <p:cNvSpPr txBox="1">
            <a:spLocks noChangeArrowheads="1"/>
          </p:cNvSpPr>
          <p:nvPr/>
        </p:nvSpPr>
        <p:spPr bwMode="auto">
          <a:xfrm>
            <a:off x="457200" y="41910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spcBef>
                <a:spcPct val="50000"/>
              </a:spcBef>
            </a:pPr>
            <a:r>
              <a:rPr lang="en-US" altLang="en-US">
                <a:solidFill>
                  <a:schemeClr val="bg1"/>
                </a:solidFill>
                <a:latin typeface="Times New Roman" pitchFamily="18" charset="0"/>
              </a:rPr>
              <a:t>p=.1</a:t>
            </a:r>
          </a:p>
        </p:txBody>
      </p:sp>
      <p:sp>
        <p:nvSpPr>
          <p:cNvPr id="30755" name="Text Box 35"/>
          <p:cNvSpPr txBox="1">
            <a:spLocks noChangeArrowheads="1"/>
          </p:cNvSpPr>
          <p:nvPr/>
        </p:nvSpPr>
        <p:spPr bwMode="auto">
          <a:xfrm>
            <a:off x="6248400" y="5029200"/>
            <a:ext cx="7620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spcBef>
                <a:spcPct val="50000"/>
              </a:spcBef>
            </a:pPr>
            <a:r>
              <a:rPr lang="en-US" altLang="en-US">
                <a:solidFill>
                  <a:schemeClr val="bg1"/>
                </a:solidFill>
                <a:latin typeface="Times New Roman" pitchFamily="18" charset="0"/>
              </a:rPr>
              <a:t>p=.1</a:t>
            </a:r>
          </a:p>
          <a:p>
            <a:pPr eaLnBrk="1" hangingPunct="1">
              <a:spcBef>
                <a:spcPct val="50000"/>
              </a:spcBef>
            </a:pPr>
            <a:r>
              <a:rPr lang="en-US" altLang="en-US">
                <a:solidFill>
                  <a:schemeClr val="bg1"/>
                </a:solidFill>
                <a:latin typeface="Times New Roman" pitchFamily="18" charset="0"/>
              </a:rPr>
              <a:t>p=.001</a:t>
            </a:r>
          </a:p>
        </p:txBody>
      </p:sp>
      <p:sp>
        <p:nvSpPr>
          <p:cNvPr id="30756" name="Text Box 36"/>
          <p:cNvSpPr txBox="1">
            <a:spLocks noChangeArrowheads="1"/>
          </p:cNvSpPr>
          <p:nvPr/>
        </p:nvSpPr>
        <p:spPr bwMode="auto">
          <a:xfrm>
            <a:off x="7543800" y="2362200"/>
            <a:ext cx="11430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spcBef>
                <a:spcPct val="50000"/>
              </a:spcBef>
            </a:pPr>
            <a:r>
              <a:rPr lang="en-US" altLang="en-US">
                <a:solidFill>
                  <a:schemeClr val="bg1"/>
                </a:solidFill>
                <a:latin typeface="Times New Roman" pitchFamily="18" charset="0"/>
              </a:rPr>
              <a:t>p=.0045</a:t>
            </a:r>
          </a:p>
          <a:p>
            <a:pPr eaLnBrk="1" hangingPunct="1">
              <a:spcBef>
                <a:spcPct val="50000"/>
              </a:spcBef>
            </a:pPr>
            <a:r>
              <a:rPr lang="en-US" altLang="en-US">
                <a:solidFill>
                  <a:schemeClr val="bg1"/>
                </a:solidFill>
                <a:latin typeface="Times New Roman" pitchFamily="18" charset="0"/>
              </a:rPr>
              <a:t>p=.000045</a:t>
            </a:r>
          </a:p>
        </p:txBody>
      </p:sp>
      <p:sp>
        <p:nvSpPr>
          <p:cNvPr id="30757" name="Text Box 37"/>
          <p:cNvSpPr txBox="1">
            <a:spLocks noChangeArrowheads="1"/>
          </p:cNvSpPr>
          <p:nvPr/>
        </p:nvSpPr>
        <p:spPr bwMode="auto">
          <a:xfrm>
            <a:off x="1600200" y="4038600"/>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spcBef>
                <a:spcPct val="50000"/>
              </a:spcBef>
            </a:pPr>
            <a:r>
              <a:rPr lang="en-US" altLang="en-US">
                <a:solidFill>
                  <a:schemeClr val="bg1"/>
                </a:solidFill>
                <a:latin typeface="Times New Roman" pitchFamily="18" charset="0"/>
              </a:rPr>
              <a:t>p=.315</a:t>
            </a:r>
          </a:p>
        </p:txBody>
      </p:sp>
      <p:sp>
        <p:nvSpPr>
          <p:cNvPr id="30758" name="Text Box 38"/>
          <p:cNvSpPr txBox="1">
            <a:spLocks noChangeArrowheads="1"/>
          </p:cNvSpPr>
          <p:nvPr/>
        </p:nvSpPr>
        <p:spPr bwMode="auto">
          <a:xfrm>
            <a:off x="990600" y="2438400"/>
            <a:ext cx="1066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spcBef>
                <a:spcPct val="50000"/>
              </a:spcBef>
            </a:pPr>
            <a:r>
              <a:rPr lang="en-US" altLang="en-US">
                <a:solidFill>
                  <a:schemeClr val="bg1"/>
                </a:solidFill>
                <a:latin typeface="Times New Roman" pitchFamily="18" charset="0"/>
              </a:rPr>
              <a:t>p=.00315</a:t>
            </a:r>
          </a:p>
        </p:txBody>
      </p:sp>
      <p:sp>
        <p:nvSpPr>
          <p:cNvPr id="30759" name="Text Box 39"/>
          <p:cNvSpPr txBox="1">
            <a:spLocks noChangeArrowheads="1"/>
          </p:cNvSpPr>
          <p:nvPr/>
        </p:nvSpPr>
        <p:spPr bwMode="auto">
          <a:xfrm>
            <a:off x="5486400" y="609600"/>
            <a:ext cx="30480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spcBef>
                <a:spcPct val="50000"/>
              </a:spcBef>
            </a:pPr>
            <a:r>
              <a:rPr lang="en-US" altLang="en-US">
                <a:solidFill>
                  <a:schemeClr val="bg1"/>
                </a:solidFill>
                <a:latin typeface="Times New Roman" pitchFamily="18" charset="0"/>
              </a:rPr>
              <a:t>p= .0076359 = 8/1000 = 8 x 10</a:t>
            </a:r>
            <a:r>
              <a:rPr lang="en-US" altLang="en-US" baseline="30000">
                <a:solidFill>
                  <a:schemeClr val="bg1"/>
                </a:solidFill>
                <a:latin typeface="Times New Roman" pitchFamily="18" charset="0"/>
              </a:rPr>
              <a:t>-3</a:t>
            </a:r>
          </a:p>
          <a:p>
            <a:pPr eaLnBrk="1" hangingPunct="1">
              <a:spcBef>
                <a:spcPct val="50000"/>
              </a:spcBef>
            </a:pPr>
            <a:r>
              <a:rPr lang="en-US" altLang="en-US">
                <a:solidFill>
                  <a:schemeClr val="bg1"/>
                </a:solidFill>
                <a:latin typeface="Times New Roman" pitchFamily="18" charset="0"/>
              </a:rPr>
              <a:t>p= .0031949 = 3/1000 = 3 x 10</a:t>
            </a:r>
            <a:r>
              <a:rPr lang="en-US" altLang="en-US" baseline="30000">
                <a:solidFill>
                  <a:schemeClr val="bg1"/>
                </a:solidFill>
                <a:latin typeface="Times New Roman" pitchFamily="18" charset="0"/>
              </a:rPr>
              <a:t>-3</a:t>
            </a:r>
          </a:p>
        </p:txBody>
      </p:sp>
      <p:sp>
        <p:nvSpPr>
          <p:cNvPr id="30760" name="Oval 40"/>
          <p:cNvSpPr>
            <a:spLocks noChangeArrowheads="1"/>
          </p:cNvSpPr>
          <p:nvPr/>
        </p:nvSpPr>
        <p:spPr bwMode="auto">
          <a:xfrm>
            <a:off x="1524000" y="5524500"/>
            <a:ext cx="1039813" cy="381000"/>
          </a:xfrm>
          <a:prstGeom prst="ellipse">
            <a:avLst/>
          </a:prstGeom>
          <a:solidFill>
            <a:schemeClr val="accent1"/>
          </a:solidFill>
          <a:ln w="9525">
            <a:solidFill>
              <a:schemeClr val="tx1"/>
            </a:solidFill>
            <a:round/>
            <a:headEnd/>
            <a:tailEnd/>
          </a:ln>
        </p:spPr>
        <p:txBody>
          <a:bodyPr wrap="none"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eaLnBrk="1" hangingPunct="1"/>
            <a:r>
              <a:rPr lang="en-US" altLang="en-US" sz="1000">
                <a:solidFill>
                  <a:schemeClr val="bg1"/>
                </a:solidFill>
                <a:latin typeface="Times New Roman" pitchFamily="18" charset="0"/>
              </a:rPr>
              <a:t>First mate</a:t>
            </a:r>
          </a:p>
          <a:p>
            <a:pPr algn="ctr" eaLnBrk="1" hangingPunct="1"/>
            <a:r>
              <a:rPr lang="en-US" altLang="en-US" sz="1000">
                <a:solidFill>
                  <a:schemeClr val="bg1"/>
                </a:solidFill>
                <a:latin typeface="Times New Roman" pitchFamily="18" charset="0"/>
              </a:rPr>
              <a:t>Untrained</a:t>
            </a:r>
          </a:p>
        </p:txBody>
      </p:sp>
      <p:cxnSp>
        <p:nvCxnSpPr>
          <p:cNvPr id="30761" name="AutoShape 41"/>
          <p:cNvCxnSpPr>
            <a:cxnSpLocks noChangeShapeType="1"/>
            <a:stCxn id="30760" idx="0"/>
            <a:endCxn id="30730" idx="1"/>
          </p:cNvCxnSpPr>
          <p:nvPr/>
        </p:nvCxnSpPr>
        <p:spPr bwMode="auto">
          <a:xfrm rot="-5400000">
            <a:off x="2451894" y="4545806"/>
            <a:ext cx="571500" cy="1385888"/>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30762" name="Text Box 42"/>
          <p:cNvSpPr txBox="1">
            <a:spLocks noChangeArrowheads="1"/>
          </p:cNvSpPr>
          <p:nvPr/>
        </p:nvSpPr>
        <p:spPr bwMode="auto">
          <a:xfrm>
            <a:off x="2133600" y="58674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spcBef>
                <a:spcPct val="50000"/>
              </a:spcBef>
            </a:pPr>
            <a:r>
              <a:rPr lang="en-US" altLang="en-US">
                <a:solidFill>
                  <a:schemeClr val="bg1"/>
                </a:solidFill>
                <a:latin typeface="Times New Roman" pitchFamily="18" charset="0"/>
              </a:rPr>
              <a:t>p=.7</a:t>
            </a:r>
          </a:p>
        </p:txBody>
      </p:sp>
      <p:sp>
        <p:nvSpPr>
          <p:cNvPr id="30763" name="AutoShape 43"/>
          <p:cNvSpPr>
            <a:spLocks noChangeArrowheads="1"/>
          </p:cNvSpPr>
          <p:nvPr/>
        </p:nvSpPr>
        <p:spPr bwMode="auto">
          <a:xfrm>
            <a:off x="152400" y="3581400"/>
            <a:ext cx="1214438" cy="609600"/>
          </a:xfrm>
          <a:prstGeom prst="diamond">
            <a:avLst/>
          </a:prstGeom>
          <a:solidFill>
            <a:srgbClr val="FF66CC"/>
          </a:solidFill>
          <a:ln w="9525">
            <a:solidFill>
              <a:schemeClr val="tx1"/>
            </a:solidFill>
            <a:miter lim="800000"/>
            <a:headEnd/>
            <a:tailEnd/>
          </a:ln>
        </p:spPr>
        <p:txBody>
          <a:bodyPr wrap="none"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eaLnBrk="1" hangingPunct="1"/>
            <a:r>
              <a:rPr lang="en-US" altLang="en-US" sz="1000">
                <a:solidFill>
                  <a:schemeClr val="bg1"/>
                </a:solidFill>
                <a:latin typeface="Times New Roman" pitchFamily="18" charset="0"/>
              </a:rPr>
              <a:t>Radar not</a:t>
            </a:r>
          </a:p>
          <a:p>
            <a:pPr algn="ctr" eaLnBrk="1" hangingPunct="1"/>
            <a:r>
              <a:rPr lang="en-US" altLang="en-US" sz="1000">
                <a:solidFill>
                  <a:schemeClr val="bg1"/>
                </a:solidFill>
                <a:latin typeface="Times New Roman" pitchFamily="18" charset="0"/>
              </a:rPr>
              <a:t>Working</a:t>
            </a:r>
          </a:p>
        </p:txBody>
      </p:sp>
      <p:cxnSp>
        <p:nvCxnSpPr>
          <p:cNvPr id="30764" name="AutoShape 44"/>
          <p:cNvCxnSpPr>
            <a:cxnSpLocks noChangeShapeType="1"/>
            <a:stCxn id="30763" idx="0"/>
            <a:endCxn id="30732" idx="1"/>
          </p:cNvCxnSpPr>
          <p:nvPr/>
        </p:nvCxnSpPr>
        <p:spPr bwMode="auto">
          <a:xfrm rot="-5400000">
            <a:off x="1351757" y="2456656"/>
            <a:ext cx="533400" cy="1716087"/>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30765" name="AutoShape 45"/>
          <p:cNvSpPr>
            <a:spLocks noChangeArrowheads="1"/>
          </p:cNvSpPr>
          <p:nvPr/>
        </p:nvSpPr>
        <p:spPr bwMode="auto">
          <a:xfrm>
            <a:off x="4648200" y="4419600"/>
            <a:ext cx="1214438" cy="609600"/>
          </a:xfrm>
          <a:prstGeom prst="diamond">
            <a:avLst/>
          </a:prstGeom>
          <a:solidFill>
            <a:srgbClr val="FF66CC"/>
          </a:solidFill>
          <a:ln w="9525">
            <a:solidFill>
              <a:schemeClr val="tx1"/>
            </a:solidFill>
            <a:miter lim="800000"/>
            <a:headEnd/>
            <a:tailEnd/>
          </a:ln>
        </p:spPr>
        <p:txBody>
          <a:bodyPr wrap="none"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eaLnBrk="1" hangingPunct="1"/>
            <a:r>
              <a:rPr lang="en-US" altLang="en-US" sz="1000">
                <a:solidFill>
                  <a:schemeClr val="bg1"/>
                </a:solidFill>
                <a:latin typeface="Times New Roman" pitchFamily="18" charset="0"/>
              </a:rPr>
              <a:t>Radar not</a:t>
            </a:r>
          </a:p>
          <a:p>
            <a:pPr algn="ctr" eaLnBrk="1" hangingPunct="1"/>
            <a:r>
              <a:rPr lang="en-US" altLang="en-US" sz="1000">
                <a:solidFill>
                  <a:schemeClr val="bg1"/>
                </a:solidFill>
                <a:latin typeface="Times New Roman" pitchFamily="18" charset="0"/>
              </a:rPr>
              <a:t>Working</a:t>
            </a:r>
          </a:p>
        </p:txBody>
      </p:sp>
      <p:sp>
        <p:nvSpPr>
          <p:cNvPr id="30766" name="Text Box 46"/>
          <p:cNvSpPr txBox="1">
            <a:spLocks noChangeArrowheads="1"/>
          </p:cNvSpPr>
          <p:nvPr/>
        </p:nvSpPr>
        <p:spPr bwMode="auto">
          <a:xfrm>
            <a:off x="5257800" y="50292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spcBef>
                <a:spcPct val="50000"/>
              </a:spcBef>
            </a:pPr>
            <a:r>
              <a:rPr lang="en-US" altLang="en-US">
                <a:solidFill>
                  <a:schemeClr val="bg1"/>
                </a:solidFill>
                <a:latin typeface="Times New Roman" pitchFamily="18" charset="0"/>
              </a:rPr>
              <a:t>p=.1</a:t>
            </a:r>
          </a:p>
        </p:txBody>
      </p:sp>
      <p:cxnSp>
        <p:nvCxnSpPr>
          <p:cNvPr id="30767" name="AutoShape 47"/>
          <p:cNvCxnSpPr>
            <a:cxnSpLocks noChangeShapeType="1"/>
            <a:stCxn id="30765" idx="0"/>
            <a:endCxn id="30723" idx="1"/>
          </p:cNvCxnSpPr>
          <p:nvPr/>
        </p:nvCxnSpPr>
        <p:spPr bwMode="auto">
          <a:xfrm rot="-5400000">
            <a:off x="5484019" y="2972594"/>
            <a:ext cx="1219200" cy="1674812"/>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30768" name="Text Box 48"/>
          <p:cNvSpPr txBox="1">
            <a:spLocks noChangeArrowheads="1"/>
          </p:cNvSpPr>
          <p:nvPr/>
        </p:nvSpPr>
        <p:spPr bwMode="auto">
          <a:xfrm>
            <a:off x="1676400" y="15240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1" hangingPunct="1">
              <a:spcBef>
                <a:spcPct val="50000"/>
              </a:spcBef>
            </a:pPr>
            <a:r>
              <a:rPr lang="en-US" altLang="en-US" sz="3600" b="1">
                <a:solidFill>
                  <a:schemeClr val="bg1"/>
                </a:solidFill>
                <a:latin typeface="Times New Roman" pitchFamily="18" charset="0"/>
              </a:rPr>
              <a:t>Icebergs</a:t>
            </a:r>
          </a:p>
        </p:txBody>
      </p:sp>
      <p:pic>
        <p:nvPicPr>
          <p:cNvPr id="30769" name="Picture 49" descr="tn00333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28600"/>
            <a:ext cx="1158875"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02432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828800" y="3172058"/>
            <a:ext cx="6859282" cy="2940989"/>
            <a:chOff x="6077784" y="2860705"/>
            <a:chExt cx="2686498" cy="971688"/>
          </a:xfrm>
        </p:grpSpPr>
        <p:sp>
          <p:nvSpPr>
            <p:cNvPr id="3" name="Snip Diagonal Corner Rectangle 2"/>
            <p:cNvSpPr/>
            <p:nvPr/>
          </p:nvSpPr>
          <p:spPr>
            <a:xfrm>
              <a:off x="6565448" y="3131031"/>
              <a:ext cx="717572" cy="231354"/>
            </a:xfrm>
            <a:prstGeom prst="snip2Diag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Emotion</a:t>
              </a:r>
              <a:endParaRPr lang="en-US" sz="2000" b="1" dirty="0">
                <a:solidFill>
                  <a:schemeClr val="bg1"/>
                </a:solidFill>
              </a:endParaRPr>
            </a:p>
          </p:txBody>
        </p:sp>
        <p:sp>
          <p:nvSpPr>
            <p:cNvPr id="4" name="Snip Diagonal Corner Rectangle 3"/>
            <p:cNvSpPr/>
            <p:nvPr/>
          </p:nvSpPr>
          <p:spPr>
            <a:xfrm>
              <a:off x="6891996" y="2860705"/>
              <a:ext cx="717572" cy="231354"/>
            </a:xfrm>
            <a:prstGeom prst="snip2Diag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Esthetics</a:t>
              </a:r>
              <a:endParaRPr lang="en-US" sz="2000" b="1" dirty="0">
                <a:solidFill>
                  <a:schemeClr val="bg1"/>
                </a:solidFill>
              </a:endParaRPr>
            </a:p>
          </p:txBody>
        </p:sp>
        <p:sp>
          <p:nvSpPr>
            <p:cNvPr id="5" name="Snip Diagonal Corner Rectangle 4"/>
            <p:cNvSpPr/>
            <p:nvPr/>
          </p:nvSpPr>
          <p:spPr>
            <a:xfrm>
              <a:off x="7589073" y="2971420"/>
              <a:ext cx="717572" cy="231354"/>
            </a:xfrm>
            <a:prstGeom prst="snip2Diag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Elegance</a:t>
              </a:r>
              <a:endParaRPr lang="en-US" sz="2000" b="1" dirty="0">
                <a:solidFill>
                  <a:schemeClr val="bg1"/>
                </a:solidFill>
              </a:endParaRPr>
            </a:p>
          </p:txBody>
        </p:sp>
        <p:sp>
          <p:nvSpPr>
            <p:cNvPr id="6" name="Snip Diagonal Corner Rectangle 5"/>
            <p:cNvSpPr/>
            <p:nvPr/>
          </p:nvSpPr>
          <p:spPr>
            <a:xfrm>
              <a:off x="6805176" y="3601039"/>
              <a:ext cx="717572" cy="231354"/>
            </a:xfrm>
            <a:prstGeom prst="snip2Diag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Attitude</a:t>
              </a:r>
              <a:endParaRPr lang="en-US" sz="2000" b="1" dirty="0">
                <a:solidFill>
                  <a:schemeClr val="bg1"/>
                </a:solidFill>
              </a:endParaRPr>
            </a:p>
          </p:txBody>
        </p:sp>
        <p:sp>
          <p:nvSpPr>
            <p:cNvPr id="7" name="Snip Diagonal Corner Rectangle 6"/>
            <p:cNvSpPr/>
            <p:nvPr/>
          </p:nvSpPr>
          <p:spPr>
            <a:xfrm>
              <a:off x="7531031" y="3415955"/>
              <a:ext cx="717572" cy="231354"/>
            </a:xfrm>
            <a:prstGeom prst="snip2Diag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Mood</a:t>
              </a:r>
              <a:endParaRPr lang="en-US" sz="2000" b="1" dirty="0">
                <a:solidFill>
                  <a:schemeClr val="bg1"/>
                </a:solidFill>
              </a:endParaRPr>
            </a:p>
          </p:txBody>
        </p:sp>
        <p:sp>
          <p:nvSpPr>
            <p:cNvPr id="8" name="Snip Diagonal Corner Rectangle 7"/>
            <p:cNvSpPr/>
            <p:nvPr/>
          </p:nvSpPr>
          <p:spPr>
            <a:xfrm>
              <a:off x="8046710" y="3203430"/>
              <a:ext cx="717572" cy="231354"/>
            </a:xfrm>
            <a:prstGeom prst="snip2Diag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Motivation</a:t>
              </a:r>
              <a:endParaRPr lang="en-US" sz="2000" b="1" dirty="0">
                <a:solidFill>
                  <a:schemeClr val="bg1"/>
                </a:solidFill>
              </a:endParaRPr>
            </a:p>
          </p:txBody>
        </p:sp>
        <p:sp>
          <p:nvSpPr>
            <p:cNvPr id="9" name="Snip Diagonal Corner Rectangle 8"/>
            <p:cNvSpPr/>
            <p:nvPr/>
          </p:nvSpPr>
          <p:spPr>
            <a:xfrm>
              <a:off x="6077784" y="3362385"/>
              <a:ext cx="814212" cy="231354"/>
            </a:xfrm>
            <a:prstGeom prst="snip2Diag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Excitement</a:t>
              </a:r>
              <a:endParaRPr lang="en-US" sz="2000" b="1" dirty="0">
                <a:solidFill>
                  <a:schemeClr val="bg1"/>
                </a:solidFill>
              </a:endParaRPr>
            </a:p>
          </p:txBody>
        </p:sp>
      </p:grpSp>
      <p:pic>
        <p:nvPicPr>
          <p:cNvPr id="11" name="Picture 4" descr="http://www.watchesretailer.com/images/t53151.jpg"/>
          <p:cNvPicPr>
            <a:picLocks noChangeAspect="1" noChangeArrowheads="1"/>
          </p:cNvPicPr>
          <p:nvPr/>
        </p:nvPicPr>
        <p:blipFill>
          <a:blip r:embed="rId2" cstate="print"/>
          <a:srcRect/>
          <a:stretch>
            <a:fillRect/>
          </a:stretch>
        </p:blipFill>
        <p:spPr bwMode="auto">
          <a:xfrm>
            <a:off x="6133714" y="609600"/>
            <a:ext cx="2743200" cy="2743200"/>
          </a:xfrm>
          <a:prstGeom prst="rect">
            <a:avLst/>
          </a:prstGeom>
          <a:noFill/>
        </p:spPr>
      </p:pic>
      <p:pic>
        <p:nvPicPr>
          <p:cNvPr id="12" name="Picture 2" descr="http://www.watcheshead.com/wp-content/uploads/2009/03/rolex-oyster-perpetual-date-just.jpg"/>
          <p:cNvPicPr>
            <a:picLocks noChangeAspect="1" noChangeArrowheads="1"/>
          </p:cNvPicPr>
          <p:nvPr/>
        </p:nvPicPr>
        <p:blipFill>
          <a:blip r:embed="rId3" cstate="print"/>
          <a:srcRect/>
          <a:stretch>
            <a:fillRect/>
          </a:stretch>
        </p:blipFill>
        <p:spPr bwMode="auto">
          <a:xfrm>
            <a:off x="187016" y="1192497"/>
            <a:ext cx="2771775" cy="3161198"/>
          </a:xfrm>
          <a:prstGeom prst="rect">
            <a:avLst/>
          </a:prstGeom>
          <a:noFill/>
        </p:spPr>
      </p:pic>
      <p:sp>
        <p:nvSpPr>
          <p:cNvPr id="2" name="Title 1"/>
          <p:cNvSpPr>
            <a:spLocks noGrp="1"/>
          </p:cNvSpPr>
          <p:nvPr>
            <p:ph type="title"/>
          </p:nvPr>
        </p:nvSpPr>
        <p:spPr>
          <a:xfrm>
            <a:off x="228600" y="152400"/>
            <a:ext cx="8686800" cy="841248"/>
          </a:xfrm>
        </p:spPr>
        <p:txBody>
          <a:bodyPr/>
          <a:lstStyle/>
          <a:p>
            <a:r>
              <a:rPr lang="en-US" dirty="0" smtClean="0"/>
              <a:t>Affective Factors</a:t>
            </a:r>
            <a:endParaRPr lang="en-US" dirty="0"/>
          </a:p>
        </p:txBody>
      </p:sp>
    </p:spTree>
    <p:extLst>
      <p:ext uri="{BB962C8B-B14F-4D97-AF65-F5344CB8AC3E}">
        <p14:creationId xmlns:p14="http://schemas.microsoft.com/office/powerpoint/2010/main" val="14909804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Automobile Design</a:t>
            </a:r>
            <a:endParaRPr lang="en-US" dirty="0"/>
          </a:p>
        </p:txBody>
      </p:sp>
      <p:grpSp>
        <p:nvGrpSpPr>
          <p:cNvPr id="4" name="Group 3"/>
          <p:cNvGrpSpPr/>
          <p:nvPr/>
        </p:nvGrpSpPr>
        <p:grpSpPr>
          <a:xfrm>
            <a:off x="653985" y="1752600"/>
            <a:ext cx="7190512" cy="4752025"/>
            <a:chOff x="152401" y="3733800"/>
            <a:chExt cx="3886199" cy="2057400"/>
          </a:xfrm>
        </p:grpSpPr>
        <p:sp>
          <p:nvSpPr>
            <p:cNvPr id="5" name="Rectangle 4"/>
            <p:cNvSpPr/>
            <p:nvPr/>
          </p:nvSpPr>
          <p:spPr>
            <a:xfrm>
              <a:off x="1495778" y="4419600"/>
              <a:ext cx="1247422" cy="685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Comfort convenience and Safety</a:t>
              </a:r>
            </a:p>
            <a:p>
              <a:pPr algn="ctr"/>
              <a:endParaRPr lang="en-US" sz="1600" b="1" dirty="0">
                <a:solidFill>
                  <a:schemeClr val="bg1"/>
                </a:solidFill>
              </a:endParaRPr>
            </a:p>
            <a:p>
              <a:pPr algn="ctr"/>
              <a:r>
                <a:rPr lang="en-US" sz="1600" b="1" dirty="0" smtClean="0">
                  <a:solidFill>
                    <a:schemeClr val="bg1"/>
                  </a:solidFill>
                </a:rPr>
                <a:t>Attractiveness</a:t>
              </a:r>
              <a:endParaRPr lang="en-US" sz="1600" b="1" dirty="0">
                <a:solidFill>
                  <a:schemeClr val="bg1"/>
                </a:solidFill>
              </a:endParaRPr>
            </a:p>
          </p:txBody>
        </p:sp>
        <p:sp>
          <p:nvSpPr>
            <p:cNvPr id="6" name="Rectangle 5"/>
            <p:cNvSpPr/>
            <p:nvPr/>
          </p:nvSpPr>
          <p:spPr>
            <a:xfrm>
              <a:off x="1371600" y="3733800"/>
              <a:ext cx="1447800"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Early share a ride concepts</a:t>
              </a:r>
            </a:p>
          </p:txBody>
        </p:sp>
        <p:sp>
          <p:nvSpPr>
            <p:cNvPr id="7" name="Rectangle 6"/>
            <p:cNvSpPr/>
            <p:nvPr/>
          </p:nvSpPr>
          <p:spPr>
            <a:xfrm>
              <a:off x="152401" y="4419600"/>
              <a:ext cx="1343378"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100+ design changes</a:t>
              </a:r>
            </a:p>
          </p:txBody>
        </p:sp>
        <p:sp>
          <p:nvSpPr>
            <p:cNvPr id="8" name="Rectangle 7"/>
            <p:cNvSpPr/>
            <p:nvPr/>
          </p:nvSpPr>
          <p:spPr>
            <a:xfrm>
              <a:off x="2695222" y="4419600"/>
              <a:ext cx="1343378" cy="685800"/>
            </a:xfrm>
            <a:prstGeom prst="rect">
              <a:avLst/>
            </a:prstGeom>
            <a:solidFill>
              <a:srgbClr val="951B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Old People</a:t>
              </a:r>
              <a:endParaRPr lang="en-US" sz="2400" b="1" dirty="0">
                <a:solidFill>
                  <a:srgbClr val="FFFF00"/>
                </a:solidFill>
              </a:endParaRPr>
            </a:p>
          </p:txBody>
        </p:sp>
        <p:sp>
          <p:nvSpPr>
            <p:cNvPr id="9" name="Rectangle 8"/>
            <p:cNvSpPr/>
            <p:nvPr/>
          </p:nvSpPr>
          <p:spPr>
            <a:xfrm>
              <a:off x="1371600" y="5105400"/>
              <a:ext cx="1447800" cy="685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Very large market</a:t>
              </a:r>
            </a:p>
            <a:p>
              <a:pPr algn="ctr"/>
              <a:r>
                <a:rPr lang="en-US" sz="2400" b="1" dirty="0" smtClean="0">
                  <a:solidFill>
                    <a:srgbClr val="FFFF00"/>
                  </a:solidFill>
                </a:rPr>
                <a:t>Different Journey Types</a:t>
              </a:r>
            </a:p>
          </p:txBody>
        </p:sp>
      </p:grpSp>
      <p:sp>
        <p:nvSpPr>
          <p:cNvPr id="10" name="Oval Callout 9"/>
          <p:cNvSpPr/>
          <p:nvPr/>
        </p:nvSpPr>
        <p:spPr>
          <a:xfrm>
            <a:off x="5715000" y="1115376"/>
            <a:ext cx="2057400" cy="1371600"/>
          </a:xfrm>
          <a:prstGeom prst="wedgeEllipseCallout">
            <a:avLst>
              <a:gd name="adj1" fmla="val -99676"/>
              <a:gd name="adj2" fmla="val 1417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Problems</a:t>
            </a:r>
            <a:endParaRPr lang="en-US" dirty="0">
              <a:solidFill>
                <a:schemeClr val="tx1"/>
              </a:solidFill>
            </a:endParaRPr>
          </a:p>
        </p:txBody>
      </p:sp>
      <p:sp>
        <p:nvSpPr>
          <p:cNvPr id="11" name="Rounded Rectangular Callout 10"/>
          <p:cNvSpPr/>
          <p:nvPr/>
        </p:nvSpPr>
        <p:spPr>
          <a:xfrm>
            <a:off x="228600" y="1755456"/>
            <a:ext cx="1905000" cy="1063944"/>
          </a:xfrm>
          <a:prstGeom prst="wedgeRoundRectCallout">
            <a:avLst>
              <a:gd name="adj1" fmla="val 45834"/>
              <a:gd name="adj2" fmla="val 12981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Interventions</a:t>
            </a:r>
            <a:endParaRPr lang="en-US" dirty="0">
              <a:solidFill>
                <a:schemeClr val="bg1"/>
              </a:solidFill>
            </a:endParaRPr>
          </a:p>
        </p:txBody>
      </p:sp>
    </p:spTree>
    <p:extLst>
      <p:ext uri="{BB962C8B-B14F-4D97-AF65-F5344CB8AC3E}">
        <p14:creationId xmlns:p14="http://schemas.microsoft.com/office/powerpoint/2010/main" val="16325102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6" name="Picture 6" descr="smart fortwo"/>
          <p:cNvPicPr>
            <a:picLocks noChangeAspect="1" noChangeArrowheads="1"/>
          </p:cNvPicPr>
          <p:nvPr/>
        </p:nvPicPr>
        <p:blipFill>
          <a:blip r:embed="rId3" cstate="print"/>
          <a:srcRect/>
          <a:stretch>
            <a:fillRect/>
          </a:stretch>
        </p:blipFill>
        <p:spPr bwMode="auto">
          <a:xfrm>
            <a:off x="457200" y="3581400"/>
            <a:ext cx="2895600" cy="2182812"/>
          </a:xfrm>
          <a:prstGeom prst="rect">
            <a:avLst/>
          </a:prstGeom>
          <a:noFill/>
          <a:ln w="9525">
            <a:noFill/>
            <a:miter lim="800000"/>
            <a:headEnd/>
            <a:tailEnd/>
          </a:ln>
        </p:spPr>
      </p:pic>
      <p:pic>
        <p:nvPicPr>
          <p:cNvPr id="68613" name="Picture 2"/>
          <p:cNvPicPr>
            <a:picLocks noChangeAspect="1" noChangeArrowheads="1"/>
          </p:cNvPicPr>
          <p:nvPr/>
        </p:nvPicPr>
        <p:blipFill>
          <a:blip r:embed="rId4" cstate="print"/>
          <a:srcRect t="6410" b="7547"/>
          <a:stretch>
            <a:fillRect/>
          </a:stretch>
        </p:blipFill>
        <p:spPr bwMode="auto">
          <a:xfrm>
            <a:off x="4572000" y="838200"/>
            <a:ext cx="3903997" cy="4800600"/>
          </a:xfrm>
          <a:prstGeom prst="rect">
            <a:avLst/>
          </a:prstGeom>
          <a:noFill/>
          <a:ln w="9525">
            <a:noFill/>
            <a:miter lim="800000"/>
            <a:headEnd/>
            <a:tailEnd/>
          </a:ln>
        </p:spPr>
      </p:pic>
      <p:pic>
        <p:nvPicPr>
          <p:cNvPr id="68614" name="Picture 3" descr="hummer-h1-wallpaper-3"/>
          <p:cNvPicPr>
            <a:picLocks noChangeAspect="1" noChangeArrowheads="1"/>
          </p:cNvPicPr>
          <p:nvPr/>
        </p:nvPicPr>
        <p:blipFill>
          <a:blip r:embed="rId5" cstate="print"/>
          <a:srcRect/>
          <a:stretch>
            <a:fillRect/>
          </a:stretch>
        </p:blipFill>
        <p:spPr bwMode="auto">
          <a:xfrm>
            <a:off x="228600" y="990600"/>
            <a:ext cx="4743450" cy="2846388"/>
          </a:xfrm>
          <a:prstGeom prst="rect">
            <a:avLst/>
          </a:prstGeom>
          <a:noFill/>
          <a:ln w="9525">
            <a:noFill/>
            <a:miter lim="800000"/>
            <a:headEnd/>
            <a:tailEnd/>
          </a:ln>
        </p:spPr>
      </p:pic>
      <p:sp>
        <p:nvSpPr>
          <p:cNvPr id="68615" name="Text Box 4"/>
          <p:cNvSpPr txBox="1">
            <a:spLocks noChangeArrowheads="1"/>
          </p:cNvSpPr>
          <p:nvPr/>
        </p:nvSpPr>
        <p:spPr bwMode="auto">
          <a:xfrm>
            <a:off x="457199" y="5791200"/>
            <a:ext cx="8018797" cy="954107"/>
          </a:xfrm>
          <a:prstGeom prst="rect">
            <a:avLst/>
          </a:prstGeom>
          <a:solidFill>
            <a:srgbClr val="F5FBAB"/>
          </a:solidFill>
          <a:ln w="9525">
            <a:noFill/>
            <a:miter lim="800000"/>
            <a:headEnd/>
            <a:tailEnd/>
          </a:ln>
        </p:spPr>
        <p:txBody>
          <a:bodyPr wrap="square">
            <a:spAutoFit/>
          </a:bodyPr>
          <a:lstStyle/>
          <a:p>
            <a:pPr algn="ctr">
              <a:spcBef>
                <a:spcPct val="50000"/>
              </a:spcBef>
            </a:pPr>
            <a:r>
              <a:rPr lang="en-US" sz="2800" b="1" dirty="0" smtClean="0">
                <a:solidFill>
                  <a:schemeClr val="bg1"/>
                </a:solidFill>
              </a:rPr>
              <a:t>Design for an ageing population - Which </a:t>
            </a:r>
            <a:r>
              <a:rPr lang="en-US" sz="2800" b="1" dirty="0">
                <a:solidFill>
                  <a:schemeClr val="bg1"/>
                </a:solidFill>
              </a:rPr>
              <a:t>will you drive when you are 80?</a:t>
            </a:r>
          </a:p>
        </p:txBody>
      </p:sp>
      <p:sp>
        <p:nvSpPr>
          <p:cNvPr id="7" name="Title 6"/>
          <p:cNvSpPr>
            <a:spLocks noGrp="1"/>
          </p:cNvSpPr>
          <p:nvPr>
            <p:ph type="title"/>
          </p:nvPr>
        </p:nvSpPr>
        <p:spPr>
          <a:xfrm>
            <a:off x="381000" y="0"/>
            <a:ext cx="8229600" cy="1143000"/>
          </a:xfrm>
        </p:spPr>
        <p:txBody>
          <a:bodyPr/>
          <a:lstStyle/>
          <a:p>
            <a:r>
              <a:rPr lang="en-US" dirty="0" smtClean="0"/>
              <a:t>The GM Access Car</a:t>
            </a:r>
            <a:endParaRPr lang="en-US" dirty="0"/>
          </a:p>
        </p:txBody>
      </p:sp>
      <p:sp>
        <p:nvSpPr>
          <p:cNvPr id="8" name="Rectangle 7"/>
          <p:cNvSpPr/>
          <p:nvPr/>
        </p:nvSpPr>
        <p:spPr>
          <a:xfrm>
            <a:off x="7886700" y="775855"/>
            <a:ext cx="838200" cy="762000"/>
          </a:xfrm>
          <a:prstGeom prst="rect">
            <a:avLst/>
          </a:prstGeom>
          <a:solidFill>
            <a:schemeClr val="accent1">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6U</a:t>
            </a:r>
          </a:p>
          <a:p>
            <a:pPr algn="ctr"/>
            <a:r>
              <a:rPr lang="en-US" sz="2400" b="1" dirty="0" smtClean="0">
                <a:solidFill>
                  <a:srgbClr val="FFFF00"/>
                </a:solidFill>
              </a:rPr>
              <a:t>2M</a:t>
            </a:r>
            <a:endParaRPr lang="en-US" sz="2400" b="1" dirty="0">
              <a:solidFill>
                <a:srgbClr val="FFFF00"/>
              </a:solidFill>
            </a:endParaRPr>
          </a:p>
        </p:txBody>
      </p:sp>
    </p:spTree>
    <p:extLst>
      <p:ext uri="{BB962C8B-B14F-4D97-AF65-F5344CB8AC3E}">
        <p14:creationId xmlns:p14="http://schemas.microsoft.com/office/powerpoint/2010/main" val="98917605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Heavy and Light Manufacturing</a:t>
            </a:r>
            <a:endParaRPr lang="en-US" dirty="0"/>
          </a:p>
        </p:txBody>
      </p:sp>
      <p:grpSp>
        <p:nvGrpSpPr>
          <p:cNvPr id="4" name="Group 3"/>
          <p:cNvGrpSpPr/>
          <p:nvPr/>
        </p:nvGrpSpPr>
        <p:grpSpPr>
          <a:xfrm>
            <a:off x="653985" y="1752600"/>
            <a:ext cx="7190512" cy="4752025"/>
            <a:chOff x="152401" y="3733800"/>
            <a:chExt cx="3886199" cy="2057400"/>
          </a:xfrm>
        </p:grpSpPr>
        <p:sp>
          <p:nvSpPr>
            <p:cNvPr id="5" name="Rectangle 4"/>
            <p:cNvSpPr/>
            <p:nvPr/>
          </p:nvSpPr>
          <p:spPr>
            <a:xfrm>
              <a:off x="1495778" y="4419600"/>
              <a:ext cx="1247422" cy="685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Outcomes</a:t>
              </a:r>
            </a:p>
            <a:p>
              <a:pPr algn="ctr"/>
              <a:r>
                <a:rPr lang="en-US" sz="1400" dirty="0" smtClean="0">
                  <a:solidFill>
                    <a:schemeClr val="bg1"/>
                  </a:solidFill>
                </a:rPr>
                <a:t>E4S4</a:t>
              </a:r>
              <a:endParaRPr lang="en-US" sz="1400" dirty="0">
                <a:solidFill>
                  <a:schemeClr val="bg1"/>
                </a:solidFill>
              </a:endParaRPr>
            </a:p>
          </p:txBody>
        </p:sp>
        <p:sp>
          <p:nvSpPr>
            <p:cNvPr id="6" name="Rectangle 5"/>
            <p:cNvSpPr/>
            <p:nvPr/>
          </p:nvSpPr>
          <p:spPr>
            <a:xfrm>
              <a:off x="1371600" y="3733800"/>
              <a:ext cx="1447800"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FF00"/>
                  </a:solidFill>
                </a:rPr>
                <a:t>Team Structures</a:t>
              </a:r>
            </a:p>
          </p:txBody>
        </p:sp>
        <p:sp>
          <p:nvSpPr>
            <p:cNvPr id="7" name="Rectangle 6"/>
            <p:cNvSpPr/>
            <p:nvPr/>
          </p:nvSpPr>
          <p:spPr>
            <a:xfrm>
              <a:off x="152401" y="4419600"/>
              <a:ext cx="1343378"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FF00"/>
                  </a:solidFill>
                </a:rPr>
                <a:t>DFM / DFA Mechanical Assists</a:t>
              </a:r>
            </a:p>
            <a:p>
              <a:pPr algn="ctr"/>
              <a:r>
                <a:rPr lang="en-US" sz="2400" dirty="0" smtClean="0">
                  <a:solidFill>
                    <a:srgbClr val="FFFF00"/>
                  </a:solidFill>
                </a:rPr>
                <a:t>Robots</a:t>
              </a:r>
            </a:p>
          </p:txBody>
        </p:sp>
        <p:sp>
          <p:nvSpPr>
            <p:cNvPr id="8" name="Rectangle 7"/>
            <p:cNvSpPr/>
            <p:nvPr/>
          </p:nvSpPr>
          <p:spPr>
            <a:xfrm>
              <a:off x="2695222" y="4419600"/>
              <a:ext cx="1343378" cy="685800"/>
            </a:xfrm>
            <a:prstGeom prst="rect">
              <a:avLst/>
            </a:prstGeom>
            <a:solidFill>
              <a:srgbClr val="951B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FF00"/>
                  </a:solidFill>
                </a:rPr>
                <a:t>Operators</a:t>
              </a:r>
            </a:p>
            <a:p>
              <a:pPr algn="ctr"/>
              <a:r>
                <a:rPr lang="en-US" sz="2400" dirty="0" smtClean="0">
                  <a:solidFill>
                    <a:srgbClr val="FFFF00"/>
                  </a:solidFill>
                </a:rPr>
                <a:t>Company</a:t>
              </a:r>
            </a:p>
            <a:p>
              <a:pPr algn="ctr"/>
              <a:r>
                <a:rPr lang="en-US" sz="2400" dirty="0" smtClean="0">
                  <a:solidFill>
                    <a:srgbClr val="FFFF00"/>
                  </a:solidFill>
                </a:rPr>
                <a:t>Public</a:t>
              </a:r>
              <a:endParaRPr lang="en-US" sz="2400" dirty="0">
                <a:solidFill>
                  <a:srgbClr val="FFFF00"/>
                </a:solidFill>
              </a:endParaRPr>
            </a:p>
          </p:txBody>
        </p:sp>
        <p:sp>
          <p:nvSpPr>
            <p:cNvPr id="9" name="Rectangle 8"/>
            <p:cNvSpPr/>
            <p:nvPr/>
          </p:nvSpPr>
          <p:spPr>
            <a:xfrm>
              <a:off x="1371600" y="5105400"/>
              <a:ext cx="1447800" cy="685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FF00"/>
                  </a:solidFill>
                </a:rPr>
                <a:t>High demand</a:t>
              </a:r>
            </a:p>
          </p:txBody>
        </p:sp>
      </p:grpSp>
      <p:sp>
        <p:nvSpPr>
          <p:cNvPr id="10" name="Oval Callout 9"/>
          <p:cNvSpPr/>
          <p:nvPr/>
        </p:nvSpPr>
        <p:spPr>
          <a:xfrm>
            <a:off x="5943600" y="1447800"/>
            <a:ext cx="2057400" cy="1371600"/>
          </a:xfrm>
          <a:prstGeom prst="wedgeEllipseCallout">
            <a:avLst>
              <a:gd name="adj1" fmla="val -99676"/>
              <a:gd name="adj2" fmla="val 1417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Problems</a:t>
            </a:r>
            <a:endParaRPr lang="en-US" dirty="0">
              <a:solidFill>
                <a:schemeClr val="tx1"/>
              </a:solidFill>
            </a:endParaRPr>
          </a:p>
        </p:txBody>
      </p:sp>
      <p:sp>
        <p:nvSpPr>
          <p:cNvPr id="11" name="Rounded Rectangular Callout 10"/>
          <p:cNvSpPr/>
          <p:nvPr/>
        </p:nvSpPr>
        <p:spPr>
          <a:xfrm>
            <a:off x="228600" y="1755456"/>
            <a:ext cx="1905000" cy="1063944"/>
          </a:xfrm>
          <a:prstGeom prst="wedgeRoundRectCallout">
            <a:avLst>
              <a:gd name="adj1" fmla="val 45834"/>
              <a:gd name="adj2" fmla="val 12981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Interventions</a:t>
            </a:r>
            <a:endParaRPr lang="en-US" dirty="0">
              <a:solidFill>
                <a:schemeClr val="bg1"/>
              </a:solidFill>
            </a:endParaRPr>
          </a:p>
        </p:txBody>
      </p:sp>
    </p:spTree>
    <p:extLst>
      <p:ext uri="{BB962C8B-B14F-4D97-AF65-F5344CB8AC3E}">
        <p14:creationId xmlns:p14="http://schemas.microsoft.com/office/powerpoint/2010/main" val="32938159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7125113" cy="924475"/>
          </a:xfrm>
        </p:spPr>
        <p:txBody>
          <a:bodyPr/>
          <a:lstStyle/>
          <a:p>
            <a:r>
              <a:rPr lang="en-US" sz="2400" dirty="0" smtClean="0"/>
              <a:t>Car Assembly</a:t>
            </a:r>
            <a:endParaRPr lang="en-US" sz="2400" dirty="0"/>
          </a:p>
        </p:txBody>
      </p:sp>
      <p:pic>
        <p:nvPicPr>
          <p:cNvPr id="5122" name="Picture 2" descr="http://i2.cdn.turner.com/money/2011/09/13/news/companies/big_three_uaw/gm-assembly-plant-chevrolet-sonic.top.jpg"/>
          <p:cNvPicPr>
            <a:picLocks noChangeAspect="1" noChangeArrowheads="1"/>
          </p:cNvPicPr>
          <p:nvPr/>
        </p:nvPicPr>
        <p:blipFill rotWithShape="1">
          <a:blip r:embed="rId2">
            <a:extLst>
              <a:ext uri="{28A0092B-C50C-407E-A947-70E740481C1C}">
                <a14:useLocalDpi xmlns:a14="http://schemas.microsoft.com/office/drawing/2010/main" val="0"/>
              </a:ext>
            </a:extLst>
          </a:blip>
          <a:srcRect b="4104"/>
          <a:stretch/>
        </p:blipFill>
        <p:spPr bwMode="auto">
          <a:xfrm>
            <a:off x="274320" y="1660206"/>
            <a:ext cx="6911045" cy="4283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6290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Operations</a:t>
            </a:r>
            <a:endParaRPr lang="en-US" dirty="0"/>
          </a:p>
        </p:txBody>
      </p:sp>
      <p:grpSp>
        <p:nvGrpSpPr>
          <p:cNvPr id="10" name="Group 9"/>
          <p:cNvGrpSpPr/>
          <p:nvPr/>
        </p:nvGrpSpPr>
        <p:grpSpPr>
          <a:xfrm>
            <a:off x="653985" y="1752600"/>
            <a:ext cx="7190512" cy="4752025"/>
            <a:chOff x="152401" y="3733800"/>
            <a:chExt cx="3886199" cy="2057400"/>
          </a:xfrm>
        </p:grpSpPr>
        <p:sp>
          <p:nvSpPr>
            <p:cNvPr id="11" name="Rectangle 10"/>
            <p:cNvSpPr/>
            <p:nvPr/>
          </p:nvSpPr>
          <p:spPr>
            <a:xfrm>
              <a:off x="1495778" y="4419600"/>
              <a:ext cx="1247422" cy="685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rPr>
                <a:t>Outcomes</a:t>
              </a:r>
            </a:p>
            <a:p>
              <a:pPr algn="ctr"/>
              <a:r>
                <a:rPr lang="en-US" sz="1400" b="1" dirty="0" smtClean="0">
                  <a:solidFill>
                    <a:schemeClr val="bg1"/>
                  </a:solidFill>
                </a:rPr>
                <a:t>E4S4</a:t>
              </a:r>
              <a:endParaRPr lang="en-US" sz="1400" b="1" dirty="0">
                <a:solidFill>
                  <a:schemeClr val="bg1"/>
                </a:solidFill>
              </a:endParaRPr>
            </a:p>
          </p:txBody>
        </p:sp>
        <p:sp>
          <p:nvSpPr>
            <p:cNvPr id="12" name="Rectangle 11"/>
            <p:cNvSpPr/>
            <p:nvPr/>
          </p:nvSpPr>
          <p:spPr>
            <a:xfrm>
              <a:off x="1371600" y="3733800"/>
              <a:ext cx="1447800"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Facilitators</a:t>
              </a:r>
            </a:p>
          </p:txBody>
        </p:sp>
        <p:sp>
          <p:nvSpPr>
            <p:cNvPr id="13" name="Rectangle 12"/>
            <p:cNvSpPr/>
            <p:nvPr/>
          </p:nvSpPr>
          <p:spPr>
            <a:xfrm>
              <a:off x="152401" y="4419600"/>
              <a:ext cx="1343378"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Technology</a:t>
              </a:r>
            </a:p>
          </p:txBody>
        </p:sp>
        <p:sp>
          <p:nvSpPr>
            <p:cNvPr id="14" name="Rectangle 13"/>
            <p:cNvSpPr/>
            <p:nvPr/>
          </p:nvSpPr>
          <p:spPr>
            <a:xfrm>
              <a:off x="2695222" y="4419600"/>
              <a:ext cx="1343378" cy="685800"/>
            </a:xfrm>
            <a:prstGeom prst="rect">
              <a:avLst/>
            </a:prstGeom>
            <a:solidFill>
              <a:srgbClr val="951B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Stakeholders</a:t>
              </a:r>
              <a:endParaRPr lang="en-US" sz="2400" b="1" dirty="0">
                <a:solidFill>
                  <a:srgbClr val="FFFF00"/>
                </a:solidFill>
              </a:endParaRPr>
            </a:p>
          </p:txBody>
        </p:sp>
        <p:sp>
          <p:nvSpPr>
            <p:cNvPr id="15" name="Rectangle 14"/>
            <p:cNvSpPr/>
            <p:nvPr/>
          </p:nvSpPr>
          <p:spPr>
            <a:xfrm>
              <a:off x="1371600" y="5105400"/>
              <a:ext cx="1447800" cy="685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Context</a:t>
              </a:r>
            </a:p>
          </p:txBody>
        </p:sp>
      </p:grpSp>
      <p:sp>
        <p:nvSpPr>
          <p:cNvPr id="16" name="Oval Callout 15"/>
          <p:cNvSpPr/>
          <p:nvPr/>
        </p:nvSpPr>
        <p:spPr>
          <a:xfrm>
            <a:off x="5715000" y="1115376"/>
            <a:ext cx="2057400" cy="1371600"/>
          </a:xfrm>
          <a:prstGeom prst="wedgeEllipseCallout">
            <a:avLst>
              <a:gd name="adj1" fmla="val -99676"/>
              <a:gd name="adj2" fmla="val 1417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Problems</a:t>
            </a:r>
            <a:endParaRPr lang="en-US" dirty="0">
              <a:solidFill>
                <a:schemeClr val="tx1"/>
              </a:solidFill>
            </a:endParaRPr>
          </a:p>
        </p:txBody>
      </p:sp>
      <p:sp>
        <p:nvSpPr>
          <p:cNvPr id="17" name="Rounded Rectangular Callout 16"/>
          <p:cNvSpPr/>
          <p:nvPr/>
        </p:nvSpPr>
        <p:spPr>
          <a:xfrm>
            <a:off x="228600" y="1755456"/>
            <a:ext cx="1905000" cy="1063944"/>
          </a:xfrm>
          <a:prstGeom prst="wedgeRoundRectCallout">
            <a:avLst>
              <a:gd name="adj1" fmla="val 45834"/>
              <a:gd name="adj2" fmla="val 12981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Interventions</a:t>
            </a:r>
            <a:endParaRPr lang="en-US" dirty="0">
              <a:solidFill>
                <a:schemeClr val="bg1"/>
              </a:solidFill>
            </a:endParaRPr>
          </a:p>
        </p:txBody>
      </p:sp>
    </p:spTree>
    <p:extLst>
      <p:ext uri="{BB962C8B-B14F-4D97-AF65-F5344CB8AC3E}">
        <p14:creationId xmlns:p14="http://schemas.microsoft.com/office/powerpoint/2010/main" val="25497079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s109e5685"/>
          <p:cNvPicPr>
            <a:picLocks noChangeAspect="1" noChangeArrowheads="1"/>
          </p:cNvPicPr>
          <p:nvPr/>
        </p:nvPicPr>
        <p:blipFill>
          <a:blip r:embed="rId2" cstate="print"/>
          <a:srcRect/>
          <a:stretch>
            <a:fillRect/>
          </a:stretch>
        </p:blipFill>
        <p:spPr bwMode="auto">
          <a:xfrm>
            <a:off x="381000" y="1295400"/>
            <a:ext cx="5578610" cy="4834796"/>
          </a:xfrm>
          <a:prstGeom prst="rect">
            <a:avLst/>
          </a:prstGeom>
          <a:noFill/>
          <a:ln w="9525">
            <a:noFill/>
            <a:miter lim="800000"/>
            <a:headEnd/>
            <a:tailEnd/>
          </a:ln>
        </p:spPr>
      </p:pic>
      <p:sp>
        <p:nvSpPr>
          <p:cNvPr id="3" name="Title 2"/>
          <p:cNvSpPr>
            <a:spLocks noGrp="1"/>
          </p:cNvSpPr>
          <p:nvPr>
            <p:ph type="title"/>
          </p:nvPr>
        </p:nvSpPr>
        <p:spPr>
          <a:xfrm>
            <a:off x="381000" y="304801"/>
            <a:ext cx="8509862" cy="838200"/>
          </a:xfrm>
        </p:spPr>
        <p:txBody>
          <a:bodyPr/>
          <a:lstStyle/>
          <a:p>
            <a:r>
              <a:rPr lang="en-US" dirty="0" smtClean="0"/>
              <a:t>Three Dimensional Driving </a:t>
            </a:r>
            <a:br>
              <a:rPr lang="en-US" dirty="0" smtClean="0"/>
            </a:br>
            <a:r>
              <a:rPr lang="en-US" sz="2000" dirty="0" smtClean="0"/>
              <a:t>(by an ergonomics specialist)</a:t>
            </a:r>
            <a:endParaRPr lang="en-US" sz="2000" dirty="0"/>
          </a:p>
        </p:txBody>
      </p:sp>
      <p:pic>
        <p:nvPicPr>
          <p:cNvPr id="9" name="Picture 4" descr="s109e5401"/>
          <p:cNvPicPr>
            <a:picLocks noChangeAspect="1" noChangeArrowheads="1"/>
          </p:cNvPicPr>
          <p:nvPr/>
        </p:nvPicPr>
        <p:blipFill>
          <a:blip r:embed="rId3" cstate="print"/>
          <a:srcRect b="2469"/>
          <a:stretch>
            <a:fillRect/>
          </a:stretch>
        </p:blipFill>
        <p:spPr bwMode="auto">
          <a:xfrm>
            <a:off x="4724400" y="3840538"/>
            <a:ext cx="4166462" cy="2765486"/>
          </a:xfrm>
          <a:prstGeom prst="rect">
            <a:avLst/>
          </a:prstGeom>
          <a:noFill/>
          <a:ln w="9525">
            <a:noFill/>
            <a:miter lim="800000"/>
            <a:headEnd/>
            <a:tailEnd/>
          </a:ln>
        </p:spPr>
      </p:pic>
    </p:spTree>
    <p:extLst>
      <p:ext uri="{BB962C8B-B14F-4D97-AF65-F5344CB8AC3E}">
        <p14:creationId xmlns:p14="http://schemas.microsoft.com/office/powerpoint/2010/main" val="32714881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Aviation Safety</a:t>
            </a:r>
            <a:endParaRPr lang="en-US" dirty="0"/>
          </a:p>
        </p:txBody>
      </p:sp>
      <p:grpSp>
        <p:nvGrpSpPr>
          <p:cNvPr id="4" name="Group 3"/>
          <p:cNvGrpSpPr/>
          <p:nvPr/>
        </p:nvGrpSpPr>
        <p:grpSpPr>
          <a:xfrm>
            <a:off x="653985" y="1752600"/>
            <a:ext cx="7190512" cy="4752025"/>
            <a:chOff x="152401" y="3733800"/>
            <a:chExt cx="3886199" cy="2057400"/>
          </a:xfrm>
        </p:grpSpPr>
        <p:sp>
          <p:nvSpPr>
            <p:cNvPr id="5" name="Rectangle 4"/>
            <p:cNvSpPr/>
            <p:nvPr/>
          </p:nvSpPr>
          <p:spPr>
            <a:xfrm>
              <a:off x="1495778" y="4419600"/>
              <a:ext cx="1247422" cy="685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rPr>
                <a:t>Outcomes</a:t>
              </a:r>
            </a:p>
            <a:p>
              <a:pPr algn="ctr"/>
              <a:r>
                <a:rPr lang="en-US" sz="1400" b="1" dirty="0" smtClean="0">
                  <a:solidFill>
                    <a:schemeClr val="bg1"/>
                  </a:solidFill>
                </a:rPr>
                <a:t>E4S4</a:t>
              </a:r>
              <a:endParaRPr lang="en-US" sz="1400" b="1" dirty="0">
                <a:solidFill>
                  <a:schemeClr val="bg1"/>
                </a:solidFill>
              </a:endParaRPr>
            </a:p>
          </p:txBody>
        </p:sp>
        <p:sp>
          <p:nvSpPr>
            <p:cNvPr id="6" name="Rectangle 5"/>
            <p:cNvSpPr/>
            <p:nvPr/>
          </p:nvSpPr>
          <p:spPr>
            <a:xfrm>
              <a:off x="1371600" y="3733800"/>
              <a:ext cx="1447800"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Facilitators</a:t>
              </a:r>
            </a:p>
          </p:txBody>
        </p:sp>
        <p:sp>
          <p:nvSpPr>
            <p:cNvPr id="7" name="Rectangle 6"/>
            <p:cNvSpPr/>
            <p:nvPr/>
          </p:nvSpPr>
          <p:spPr>
            <a:xfrm>
              <a:off x="152401" y="4419600"/>
              <a:ext cx="1343378"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Technology</a:t>
              </a:r>
            </a:p>
          </p:txBody>
        </p:sp>
        <p:sp>
          <p:nvSpPr>
            <p:cNvPr id="8" name="Rectangle 7"/>
            <p:cNvSpPr/>
            <p:nvPr/>
          </p:nvSpPr>
          <p:spPr>
            <a:xfrm>
              <a:off x="2695222" y="4419600"/>
              <a:ext cx="1343378" cy="685800"/>
            </a:xfrm>
            <a:prstGeom prst="rect">
              <a:avLst/>
            </a:prstGeom>
            <a:solidFill>
              <a:srgbClr val="951B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Stakeholders</a:t>
              </a:r>
              <a:endParaRPr lang="en-US" sz="2400" b="1" dirty="0">
                <a:solidFill>
                  <a:srgbClr val="FFFF00"/>
                </a:solidFill>
              </a:endParaRPr>
            </a:p>
          </p:txBody>
        </p:sp>
        <p:sp>
          <p:nvSpPr>
            <p:cNvPr id="9" name="Rectangle 8"/>
            <p:cNvSpPr/>
            <p:nvPr/>
          </p:nvSpPr>
          <p:spPr>
            <a:xfrm>
              <a:off x="1371600" y="5105400"/>
              <a:ext cx="1447800" cy="685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Context</a:t>
              </a:r>
            </a:p>
          </p:txBody>
        </p:sp>
      </p:grpSp>
      <p:sp>
        <p:nvSpPr>
          <p:cNvPr id="10" name="Oval Callout 9"/>
          <p:cNvSpPr/>
          <p:nvPr/>
        </p:nvSpPr>
        <p:spPr>
          <a:xfrm>
            <a:off x="5715000" y="1115376"/>
            <a:ext cx="2057400" cy="1371600"/>
          </a:xfrm>
          <a:prstGeom prst="wedgeEllipseCallout">
            <a:avLst>
              <a:gd name="adj1" fmla="val -99676"/>
              <a:gd name="adj2" fmla="val 1417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Problems</a:t>
            </a:r>
            <a:endParaRPr lang="en-US" dirty="0">
              <a:solidFill>
                <a:schemeClr val="tx1"/>
              </a:solidFill>
            </a:endParaRPr>
          </a:p>
        </p:txBody>
      </p:sp>
      <p:sp>
        <p:nvSpPr>
          <p:cNvPr id="11" name="Rounded Rectangular Callout 10"/>
          <p:cNvSpPr/>
          <p:nvPr/>
        </p:nvSpPr>
        <p:spPr>
          <a:xfrm>
            <a:off x="228600" y="1755456"/>
            <a:ext cx="1905000" cy="1063944"/>
          </a:xfrm>
          <a:prstGeom prst="wedgeRoundRectCallout">
            <a:avLst>
              <a:gd name="adj1" fmla="val 45834"/>
              <a:gd name="adj2" fmla="val 12981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Interventions</a:t>
            </a:r>
            <a:endParaRPr lang="en-US" dirty="0">
              <a:solidFill>
                <a:schemeClr val="bg1"/>
              </a:solidFill>
            </a:endParaRPr>
          </a:p>
        </p:txBody>
      </p:sp>
    </p:spTree>
    <p:extLst>
      <p:ext uri="{BB962C8B-B14F-4D97-AF65-F5344CB8AC3E}">
        <p14:creationId xmlns:p14="http://schemas.microsoft.com/office/powerpoint/2010/main" val="17274023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http://www.foxnews.com/images/493327/3_27_011709_crashvideo.jpg"/>
          <p:cNvPicPr>
            <a:picLocks noChangeAspect="1" noChangeArrowheads="1"/>
          </p:cNvPicPr>
          <p:nvPr/>
        </p:nvPicPr>
        <p:blipFill>
          <a:blip r:embed="rId2" cstate="print"/>
          <a:srcRect t="10000" r="2500" b="8190"/>
          <a:stretch>
            <a:fillRect/>
          </a:stretch>
        </p:blipFill>
        <p:spPr bwMode="auto">
          <a:xfrm>
            <a:off x="609600" y="1219200"/>
            <a:ext cx="7337076" cy="5499943"/>
          </a:xfrm>
          <a:prstGeom prst="rect">
            <a:avLst/>
          </a:prstGeom>
          <a:noFill/>
        </p:spPr>
      </p:pic>
      <p:sp>
        <p:nvSpPr>
          <p:cNvPr id="2" name="Title 1"/>
          <p:cNvSpPr>
            <a:spLocks noGrp="1"/>
          </p:cNvSpPr>
          <p:nvPr>
            <p:ph type="title"/>
          </p:nvPr>
        </p:nvSpPr>
        <p:spPr>
          <a:xfrm>
            <a:off x="152400" y="457201"/>
            <a:ext cx="8610600" cy="304800"/>
          </a:xfrm>
        </p:spPr>
        <p:txBody>
          <a:bodyPr/>
          <a:lstStyle/>
          <a:p>
            <a:r>
              <a:rPr lang="en-US" sz="2800" dirty="0" smtClean="0"/>
              <a:t>When the context is rough get a good pilot</a:t>
            </a:r>
            <a:endParaRPr lang="en-US" sz="2800" dirty="0"/>
          </a:p>
        </p:txBody>
      </p:sp>
    </p:spTree>
    <p:extLst>
      <p:ext uri="{BB962C8B-B14F-4D97-AF65-F5344CB8AC3E}">
        <p14:creationId xmlns:p14="http://schemas.microsoft.com/office/powerpoint/2010/main" val="420697414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653138"/>
            <a:ext cx="7125113" cy="924475"/>
          </a:xfrm>
        </p:spPr>
        <p:txBody>
          <a:bodyPr/>
          <a:lstStyle/>
          <a:p>
            <a:r>
              <a:rPr lang="en-US" dirty="0" smtClean="0"/>
              <a:t>Sport</a:t>
            </a:r>
            <a:endParaRPr lang="en-US" dirty="0"/>
          </a:p>
        </p:txBody>
      </p:sp>
      <p:grpSp>
        <p:nvGrpSpPr>
          <p:cNvPr id="4" name="Group 3"/>
          <p:cNvGrpSpPr/>
          <p:nvPr/>
        </p:nvGrpSpPr>
        <p:grpSpPr>
          <a:xfrm>
            <a:off x="653985" y="1752600"/>
            <a:ext cx="7190512" cy="4752025"/>
            <a:chOff x="152401" y="3733800"/>
            <a:chExt cx="3886199" cy="2057400"/>
          </a:xfrm>
        </p:grpSpPr>
        <p:sp>
          <p:nvSpPr>
            <p:cNvPr id="5" name="Rectangle 4"/>
            <p:cNvSpPr/>
            <p:nvPr/>
          </p:nvSpPr>
          <p:spPr>
            <a:xfrm>
              <a:off x="1495778" y="4419600"/>
              <a:ext cx="1247422" cy="685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1"/>
                  </a:solidFill>
                </a:rPr>
                <a:t>Decision Accuracy</a:t>
              </a:r>
              <a:endParaRPr lang="en-US" sz="2000" dirty="0">
                <a:solidFill>
                  <a:schemeClr val="bg1"/>
                </a:solidFill>
              </a:endParaRPr>
            </a:p>
          </p:txBody>
        </p:sp>
        <p:sp>
          <p:nvSpPr>
            <p:cNvPr id="6" name="Rectangle 5"/>
            <p:cNvSpPr/>
            <p:nvPr/>
          </p:nvSpPr>
          <p:spPr>
            <a:xfrm>
              <a:off x="1371600" y="3733800"/>
              <a:ext cx="1447800"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FF00"/>
                  </a:solidFill>
                </a:rPr>
                <a:t>Time Constraints</a:t>
              </a:r>
            </a:p>
            <a:p>
              <a:pPr algn="ctr"/>
              <a:r>
                <a:rPr lang="en-US" sz="2400" dirty="0" smtClean="0">
                  <a:solidFill>
                    <a:srgbClr val="FFFF00"/>
                  </a:solidFill>
                </a:rPr>
                <a:t>Buying Time</a:t>
              </a:r>
            </a:p>
          </p:txBody>
        </p:sp>
        <p:sp>
          <p:nvSpPr>
            <p:cNvPr id="7" name="Rectangle 6"/>
            <p:cNvSpPr/>
            <p:nvPr/>
          </p:nvSpPr>
          <p:spPr>
            <a:xfrm>
              <a:off x="152401" y="4419600"/>
              <a:ext cx="1343378"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FF00"/>
                  </a:solidFill>
                </a:rPr>
                <a:t>Replay</a:t>
              </a:r>
            </a:p>
          </p:txBody>
        </p:sp>
        <p:sp>
          <p:nvSpPr>
            <p:cNvPr id="8" name="Rectangle 7"/>
            <p:cNvSpPr/>
            <p:nvPr/>
          </p:nvSpPr>
          <p:spPr>
            <a:xfrm>
              <a:off x="2695222" y="4419600"/>
              <a:ext cx="1343378" cy="685800"/>
            </a:xfrm>
            <a:prstGeom prst="rect">
              <a:avLst/>
            </a:prstGeom>
            <a:solidFill>
              <a:srgbClr val="951B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FF00"/>
                  </a:solidFill>
                </a:rPr>
                <a:t>Players and Referees</a:t>
              </a:r>
            </a:p>
            <a:p>
              <a:pPr algn="ctr"/>
              <a:r>
                <a:rPr lang="en-US" sz="2400" dirty="0" smtClean="0">
                  <a:solidFill>
                    <a:srgbClr val="FFFF00"/>
                  </a:solidFill>
                </a:rPr>
                <a:t>Selection and Training</a:t>
              </a:r>
              <a:endParaRPr lang="en-US" sz="2400" dirty="0">
                <a:solidFill>
                  <a:srgbClr val="FFFF00"/>
                </a:solidFill>
              </a:endParaRPr>
            </a:p>
          </p:txBody>
        </p:sp>
        <p:sp>
          <p:nvSpPr>
            <p:cNvPr id="9" name="Rectangle 8"/>
            <p:cNvSpPr/>
            <p:nvPr/>
          </p:nvSpPr>
          <p:spPr>
            <a:xfrm>
              <a:off x="1371600" y="5105400"/>
              <a:ext cx="1447800" cy="685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FF00"/>
                  </a:solidFill>
                </a:rPr>
                <a:t>Dynamic</a:t>
              </a:r>
            </a:p>
            <a:p>
              <a:pPr algn="ctr"/>
              <a:r>
                <a:rPr lang="en-US" sz="2400" dirty="0" smtClean="0">
                  <a:solidFill>
                    <a:srgbClr val="FFFF00"/>
                  </a:solidFill>
                </a:rPr>
                <a:t>High Stakes</a:t>
              </a:r>
            </a:p>
          </p:txBody>
        </p:sp>
      </p:grpSp>
      <p:sp>
        <p:nvSpPr>
          <p:cNvPr id="10" name="Oval Callout 9"/>
          <p:cNvSpPr/>
          <p:nvPr/>
        </p:nvSpPr>
        <p:spPr>
          <a:xfrm>
            <a:off x="5715000" y="1115376"/>
            <a:ext cx="2057400" cy="1371600"/>
          </a:xfrm>
          <a:prstGeom prst="wedgeEllipseCallout">
            <a:avLst>
              <a:gd name="adj1" fmla="val -74491"/>
              <a:gd name="adj2" fmla="val 11063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Problems</a:t>
            </a:r>
            <a:endParaRPr lang="en-US" dirty="0">
              <a:solidFill>
                <a:schemeClr val="tx1"/>
              </a:solidFill>
            </a:endParaRPr>
          </a:p>
        </p:txBody>
      </p:sp>
      <p:sp>
        <p:nvSpPr>
          <p:cNvPr id="11" name="Rounded Rectangular Callout 10"/>
          <p:cNvSpPr/>
          <p:nvPr/>
        </p:nvSpPr>
        <p:spPr>
          <a:xfrm>
            <a:off x="6324600" y="5425441"/>
            <a:ext cx="1905000" cy="1063944"/>
          </a:xfrm>
          <a:prstGeom prst="wedgeRoundRectCallout">
            <a:avLst>
              <a:gd name="adj1" fmla="val -47766"/>
              <a:gd name="adj2" fmla="val -9937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Interventions</a:t>
            </a:r>
            <a:endParaRPr lang="en-US" dirty="0">
              <a:solidFill>
                <a:schemeClr val="bg1"/>
              </a:solidFill>
            </a:endParaRPr>
          </a:p>
        </p:txBody>
      </p:sp>
    </p:spTree>
    <p:extLst>
      <p:ext uri="{BB962C8B-B14F-4D97-AF65-F5344CB8AC3E}">
        <p14:creationId xmlns:p14="http://schemas.microsoft.com/office/powerpoint/2010/main" val="535625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5198" y="381000"/>
            <a:ext cx="7125113" cy="924475"/>
          </a:xfrm>
        </p:spPr>
        <p:txBody>
          <a:bodyPr/>
          <a:lstStyle/>
          <a:p>
            <a:r>
              <a:rPr lang="en-US" dirty="0" smtClean="0"/>
              <a:t>Rugby and Soccer Strategies</a:t>
            </a:r>
            <a:endParaRPr lang="en-US" dirty="0"/>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343" t="33135" r="33403" b="7738"/>
          <a:stretch/>
        </p:blipFill>
        <p:spPr bwMode="auto">
          <a:xfrm>
            <a:off x="117765" y="1676400"/>
            <a:ext cx="4191000" cy="3842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865" t="26043" r="41695" b="8238"/>
          <a:stretch/>
        </p:blipFill>
        <p:spPr bwMode="auto">
          <a:xfrm>
            <a:off x="4547756" y="1676401"/>
            <a:ext cx="4090554" cy="3931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57200" y="5803612"/>
            <a:ext cx="8181110" cy="646331"/>
          </a:xfrm>
          <a:prstGeom prst="rect">
            <a:avLst/>
          </a:prstGeom>
          <a:noFill/>
        </p:spPr>
        <p:txBody>
          <a:bodyPr wrap="square" rtlCol="0">
            <a:spAutoFit/>
          </a:bodyPr>
          <a:lstStyle/>
          <a:p>
            <a:r>
              <a:rPr lang="en-US" b="1" dirty="0" smtClean="0">
                <a:solidFill>
                  <a:schemeClr val="bg1"/>
                </a:solidFill>
              </a:rPr>
              <a:t>Stafford Beer – Cybernetics and Management – The best counter for a complex offense is an intelligent defense</a:t>
            </a:r>
            <a:endParaRPr lang="en-US" b="1" dirty="0">
              <a:solidFill>
                <a:schemeClr val="bg1"/>
              </a:solidFill>
            </a:endParaRPr>
          </a:p>
        </p:txBody>
      </p:sp>
    </p:spTree>
    <p:extLst>
      <p:ext uri="{BB962C8B-B14F-4D97-AF65-F5344CB8AC3E}">
        <p14:creationId xmlns:p14="http://schemas.microsoft.com/office/powerpoint/2010/main" val="2107957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5791200" cy="914082"/>
          </a:xfrm>
        </p:spPr>
        <p:txBody>
          <a:bodyPr/>
          <a:lstStyle/>
          <a:p>
            <a:r>
              <a:rPr lang="en-US" dirty="0" smtClean="0"/>
              <a:t>Context is important</a:t>
            </a:r>
            <a:endParaRPr lang="en-US" dirty="0"/>
          </a:p>
        </p:txBody>
      </p:sp>
      <p:sp>
        <p:nvSpPr>
          <p:cNvPr id="3" name="Slide Number Placeholder 2"/>
          <p:cNvSpPr>
            <a:spLocks noGrp="1"/>
          </p:cNvSpPr>
          <p:nvPr>
            <p:ph type="sldNum" sz="quarter" idx="12"/>
          </p:nvPr>
        </p:nvSpPr>
        <p:spPr/>
        <p:txBody>
          <a:bodyPr/>
          <a:lstStyle/>
          <a:p>
            <a:fld id="{CCFAA4CE-CA3F-474F-87A0-D438EB94B7D0}" type="slidenum">
              <a:rPr lang="en-US" smtClean="0"/>
              <a:pPr/>
              <a:t>7</a:t>
            </a:fld>
            <a:endParaRPr lang="en-US"/>
          </a:p>
        </p:txBody>
      </p:sp>
      <p:sp>
        <p:nvSpPr>
          <p:cNvPr id="4" name="AutoShape 2" descr="data:image/jpeg;base64,/9j/4AAQSkZJRgABAQAAAQABAAD/2wCEAAkGBxQTEhUUExQWFRUXGB4aGRcYGR4fIBohHx4dHx8hHxwgHyghISAlIiAfIjEhJSorLi4uICAzODQuNygtLiwBCgoKDg0OGxAQGywmICQ1LDQsLDQsLzQsLCwsLC8sLCwsLCwsLCwsLCwsLCwsLCwsLCwsLCwsLCwsLCwsLCwsLP/AABEIALcBEwMBIgACEQEDEQH/xAAbAAACAgMBAAAAAAAAAAAAAAAEBQMGAAIHAf/EAEcQAAIBAgQFAgMFBQUFBgcAAAECEQMhAAQSMQUTIkFRBmEycYEUQpGhsQcjUsHRM2KC4fAVcpKi0hYkQ1ODwjREZHPT4/H/xAAZAQADAQEBAAAAAAAAAAAAAAAAAQIDBAX/xAAuEQACAgEEAQMDAwMFAAAAAAAAAQIRIQMSMUFRBBNhInGRgaHwUsHhFDJCsdH/2gAMAwEAAhEDEQA/AGyIbDvgjhnEcqrMXrURBADsykHyQAwMDaT+WOf8d4q2YDBSVpWhYgvfc+3tgY+m1G7R+GBQsHOjsdXjeRY//HUZ76qs/h1iManiWRgn7XSfwEqwfzqHHFa/CUWOu0gHb698a/7Np/xL/wAQxXtLyR7vwdb4rncklM1gwrMuyczVBPlQf1xRs1xYV6j80hLsDPYqVERsD/TFarZZEqBabhpAJI+e34XwRluFfeYnT3IE3nDUaByvIVlOHvVzGlCIMwfCLJJP0vHfbFiGQyqroqVKxkQ1wqke4FoHk/jhbwA06T16lVwimVTpYmJBLH2NgJ9/rq+cos7A1gFBXSxWJBuTtNjbvinQlYzzfGNIZcrmBTU26Qw9rEIZOEy8Yq02d3zCVCRcseqPb92D9J7YXZ6nQ1DTmEIiSdL7+I03J38YVuAwIB1eANz9N8RsXJrvTxR0vhBFRQwIhrjAvqCiF1kOjMCoKdxMAXNsa8CPIywEBqs6adLUAXNrA/Lt9N8e5illGqmpmKjFjBNNQ2gEAAjVEsJG9sEckywUnOEs4BIIJsJkbx2vHy94xaR6FrQzc3K0tZkKWeUE2TZhEbzJ8k4OpDhVIislJy1NgV6qkatwOo6Z7wcZw/1VSeoxfKjl/cHMqXO5nzI8C0b3wS3dCVFlq1cnlcpTWshqEAKxpVJlok2OmBYgCLAADxjn9bPrUViyLSL/AAQ51QSREC2x0ktE9R9sG53P0q5rMlLl0EKkklyoZdwbkk328Da+Eutq1UaUVCgUa4KqBumsiVQ23Ak+SdhMdWaUalNVqjpWBAVgCSxABkMs2knYQRa+BcplmqtRCtCmoE0KSWUtHUOkiT2PsB2w84Jk3rKnMmpy3ZRcMrqTfc6iS5Ckgd9wRfruUzNNaaqauWSBGlCoAjsOrBYHO+D+gnTUa9Os8yAqFQRcmS15sBYd5xNxHIZek4U0qtKoF6OoDedMgLJve98P/WHLamrrXQaWUdBX7zKskgkiJmcVjjTjLAgVFrsBpFVQpCS3T8Y6yCWPSPqIIw4vyS1fBXadNkWo7GmS6A6DMyxtA8jcE+R3wVQdDNQBiFAmNNyALXBH47/XEJKs41Cp9mBYhl0KZsCx3AI8E+L3vrlS61Kem1DVqRakECQCWZTaIvqiCAMN5NNOcoW0S5eo3OCHrrS0AuHXbpgoT8NrL/D9MbV20KyVBBBBd2IY37IV7k6jDfdAvOM4TVCszllFDmanB0g1CsldChSRAMxtfcSMLcxl5YM7HlPLdBBeFMSVmxiwJicFUKUnJZGnGctSoomisKhqERKRoExqsx/Ai+/YYVVKa0qkPLg7MDpEHZhaSu9oEj6HB1LiRQl+TZyrAMp1aACJQxAF97mwE+Y9NIkPVUnmMzdLCwiR0fFN5uYM+ZwssMXg0OU1uHvy0QkHRZtIuACY3P8APBNHPQq0y2lGY6zABO5g9iDqJmLTgTiebbmP1BxGlSq6VgHZVItfsI72xrms0eVRhYTqXmAfEx+MMZNwDEROnT5vEosSZvmqkmTDkBQvSGGsgKshpFgt4ttGDqeaGXdqZcadIbpVrbDTBOoxH59hgTJ5InSypzEZoXrC6tMySpuBNgW09/OAs3KowCqWqG50yVgk9PgkzbxH0ynDd9LNKtWXHhXEgQtVPhYXV7iJ307EgjfAvGMlTq0yiDl6n5hDEkbGy9wYMwZGK5lKzU1VaY6pYEdJ1GZA2JiD3I+99X2U4j0sapCkNpMdr6bRtJ745ZR1NJ3F4E1ZBxDKsKmbqDZqPSCL/FS7EX2/PClwDRyf3ep9hb+0/LFspKhDhk1K4CsdiFBmzbi4Bt4Ei2BuL8B1JTNDVUSjLNqIDqC2qY2cDud/bG2j6iM8N5IcWirctjBAJED9MZjU5Ko0ELYgfoMZjo3LyQSZpeqlY6dN48wYxvUSdlO0+cblXqMhppzCgD6IB2MXkjz/AK3wVRzOZWf+6Kfbl7fXFx4Kksi3kHwfwxirHxAj5jDGpns0f/k4+VOf1Bxgz+Yi+TB+dL+mLwTRX6cvV8XB/wCaMM82+kL2WYA/DEORylVqy6qfL1GASIF2n8B+gxfMnnsjTUKTzCO/LJ/UYQzmtUFmA1Ko0zLEKNybmL/XFu4fksrTpproh6hUFiXaJN4gGLYsz+qcktimkG16R/phFR9Uaq1QimgS2kaVNr3J8m/6dsC+QbfKB3yuSYgHLhJMSKr2nv8ATFayHDKj1QtBTUYGbCLA7kmwFtycWfi2aaug5VOlYnV0jUANMGd4v2vY9sNXqPl1FOirqQo5hAnU8Xi2wNhHYe+E0rKjKSRP6e4BXWua1cKNIqCmAdRDPbVbwpIjzftjTifBagYayoU9IPSvjuWB8yYOFGc9Q5hN3M+6jCjP8UzNYK8yFN+neL7QRbf3ke2BrGGCavKJ/VfCzRg66bhttBJAAIJk/hiPhwqaVchdIBLM4MfDAVSRGsgyIBIgHth3muCrGrM16NJCGKntJABGkBQDMeII84qz52m2mmUZmDEagxhhMiEAsTv5IIHbEp2gtN2iHh1B67tyhAnUVuyiJI1TMibdW+3eMGtw3MLl9YWjylqFCysAWa28HqVZgeC1sb8VopTpBkJpu7fvEHTYWErII3JuvcdwcenNNTy6ZdtChHLEqOoloPW03N4gWEdyLugHXojjdZKvJYHRXp8pKlQEBJMKwtsTAm8G/Y4ccf8ATtWihfprdgtFizT2JGn4fJE9vcihZDiNTKvzFVGc/CJLBLXi+8GO/fBx9d5r+FPw/wA8OvAmWDNema1JHqVGplABID3MkQLiBcbkxY+MVvjvFAzaKYMEjVAA13sLD9N7HxG59RPWMuFVomdOr4IZQATEzO9sQUoGqpVUPVdh+8L6QhmS2kC+4vsPEkYOx9YNqeWJJsUoghWgs0yVLAESuoxMWH5YPo5kFjSRlppradNLWxteJiQIhQdt7b4FbPalWhl0DlhpKqhZzBa4tOqADa427DElapVq6Kao7OEKlVWYCnqY/eU/xWHg7xhuhLuyLh2X1FkbSVuQX6SANyASJPwgAk7274AytF3qlaasVMjsOkXNyIsBM+2DMxmkcNQooAS6KsX1xqBOpgCNTENBgC3jGSgZqNVxRREOpkRWJcxbpNwT3MwARgHWDTL54ljpQ9KEC7MUA77xt0xAFxbGZXUa1N0ZGdx8CIemREQABIBJkdwDjbJ0OkjREHVUMkAhTpCwSAbkGN5Pa+DslmERqlZabOGnQSxDUrHYj6eYEgXk4mUqyhxjdfIPnUWKOslWDotRHfUyr/dAHw6WAt3U2GNM9lUPNCoxWmfjWLlo1SWaSAZChB5n3F+z1WYVCyTvp5g1eRKg6r22uJwamXKIuYqUxUAJXQymCTJBa42mYg33Oww7rIhNw/POrVNIOsLAcNBEECSdvBnewuL4Kq5lXUrpJCg2JkyYvqAEyfYY04fl2FUui6zBCgLqlmsoCkdUXJm0K3tiXg+WZyQ+7ahGxUgdU+B4JtPzIwuSqaXwNabU0ouSlNqgkrMdLEECOkagBcKIElT2wu5hRdLEKKgJmAxEQUBva/V/q2/F6dNg70pp01JASrUUuTYEgAAQIifa04X5ilqqXcQYYsbCDHYA+ewxk49FXQ9bjdSkaakjR0k9i5KnaRuPAPfYYa1s5KMVn4CxgdiDE+Jvb54p9LS4VjA5ZDMWEyTsIPYXsAbRa+NsxWqMaanUAF1BQYA6X1DSOxZtzjml6dNproC08KrkUacMo6BuD4+WMxVMvTzbqDTFQpEKQ0C1tp9seYyl6Ztt2hVIM4DmWViiJzWcaIEy0kWEX/18sdAy9TK5VAlenW5o+MUwNIPgEuDbb6YU8J4dlcoyOKzNUQhrr06hsY3sb/Fj3iOZy9UktWOsm7FGv+ePTUFdtEOWKTC6/HeHAQKOZEbbf/lwlqZ1q1Q0qa6xIK7gwYuTqkRN/rgvgnpmnnNajNCnUpm6lNUj+IHWJ9xuDvj1MqlAOlNhWYkAVVsCBFoE6jLDckiOwnA0hJsY5fgSqqhysqZBBYnaLyYi5wf9jpAHqI8kRipVaNQliFsP7v8AlhfmWcbKR8pGBRQWSZ0tWExKhyDLjsb9/GIOFPqanSWkpcmGMmHF7t4VRLEj+EnEeYzAohGPLfXLGWBiDaVmxIAPkyRi2+g+EV86laqopIivoQlAphup7qJa2kDUTuww28AkPeEcQ4ZlVA5Ts+5bQpEmPhBa2GZ9d5IbCoP8I/6sJc76AzBjSqe552/05Ywqr/s9zfZU+tQYVRFciD9oPqwsFVD+6cTo0iXBsJJmBN4F/faKnnMgDpanTq2YggXECJ2X4iSe+0WxZ6PBxRqaq4puKShNQOo6pZiE27Mst27ecN09U0UAVVZQBYBLDDWBuLfdFao+j9VKKmYFFSS2gjUQDEBjKiRAxqnorL6tRzgYi4hQtwbSdZP4R2xZm9a0pu7D/CcVj1FxepUdHJhSdKIBMz3JH3tjHvFt2XZbeCu57hppV+UXV17sk97972kW2wz+ytXoLoVJSKelUOtoE6mvEH+KCTtaMTUMqa1cABUOhNbt8CAKupnkiDtA/ikCDt0rh2eymXprSpVaQVfFRZJ7sb7nCbFRyz7LUd2DJUURAIplRpUbaQvt+OG/APRdOr1V6/Ip9tStqb5KQLe5x0E8cpHatT/4x/XFI9Y+oC1anSVoQEMWkQwmCflEx8vlgTCWcjvLejskoAp5qgdJk1CW1fWZWItpIg/nit+rvTNDLlOTmVrFltCDTEkTIYjfp238Yj45n2ylWpSLlalNtOjSCG1L1GfkVImY3AxJkStehl6lYllVaisBAvrDAN4sZt2woRUW2m8g22lYH6Xpmkleq6gFAVVlcLU1ERpB1bCbgCbxPbCrJ1ahd9KuzsDJlp0WYklbkWkk2/kfx/MMADpQhySHgAxMGO4EiJI7WsTMfDeHc4shfllBFR1AOlZM2EA3gfEBcCCSMUBPkeEio1Q5am9cokm0QTFwNUQDIAJvaQdgv+2NVrBqlUaw4Op1m5IF0i8WkRaD8sauvRUZGp0lLBOWGbU8XmDJj+8T3jEnDM9pOsJRLQRpdJB1TBC+b2jaAfnTJI64Z35dNw41GDGkMbiQCe4v5v7Y9NIIpR0iqz/EzaQoEgjSPPk9rAYKpCpl0NQ66LVgTTAXSCtpIJEhSDaP0idctk0YNmKrEhTBVfiZjBE2gLGq/lffA6oaM9TcMNBNa6XpVSIcXgqIIDHqKzI1QASD4BwmydCtWDJTDMFAZgDsAQAT9TbDrJVEZ3fM5fVl6dIkUlqMogsQpBZtbDUSTBJnuBgOnlKk1Gy6ytmJDDoUzpXfqm/Ymw74XQYs0pZzVpp0+XSYKxNVna/xNFhYx0aQIPfcxJwPNaW1VVJmTIEyBquJMXYCD7eCRiWtREiiuXFKoEmr16i7bmJJ073UHcH5DK7URUdqtY1TTXWEdDD1QLIzE6ii/SY2GrCt9F7V5A85Rr5rMsgBVgxhHgFATewA27wMHHLsweoKMrTkNIMC6qPhIvv9L33xHw2mKiVK4+OdNlMEsZAFwZMH4Z+W5wPm82eTSADbs8KTpMMBJi0/d2MR7mYkuBYthPA8g1V3pSKLJ1MHGrU3VpWJjYyNx39sRPw9+Z1tJ0Oz2E6r2gHuSDPufGJ8rxB1qVK9JBUYgVCI+EHUJJ7EBgB5tviHK12zTtVJVDcQZgKQwkkDefbvA2vkt954/uCsGy4p6Rrr1VbwJgXtH0xmLNw70gXphjXNMknpKNtJAN1m4hvrjzA5LyapS8DCrwKuT8B+epP+rEC+lsw7BQseWJEAeTEmMMPRvHq2azCU+XINyF8e5BsPfbHTPUIo0qWgQpPxRuY846HqMwWmuii5P07wykCK+Yq1H+8VWoF3mF0g2v5vh1Qy/DdGldbgAwGpuT53ZP5/ywH/ALXopYMo/EfyxBmfUlJVZtYOkEwDf8MSa+3jkqvG+PUUqQuQqJTH/iPTH6FNv8WC+Hq1WKgp0FWNSVFVSZ7GBDDzeP1xUuO+p6uabqdlp9kU2/xfxH8sdC9NZFq+TpvS09wwjTcdoA8QfkfM40irOeboDPCMgoPMSo9Qj4um3yXVH4gnzhhwPN08s80sxUGr/wAPoGomwkC5IntgXO+nq5k6N/Dr4E7x3nCtuD10ZDoZSGBkskWMiNLE/ljSn4/Yzv5/cLz37VM1rPKCaFMdYktHggiMZnPW+ZaiWD0y7AQArLHkSS0kido7eTgXJcKymXEPSaq/3mbz7CbD2wcOK5bf7OtrzoBiNr7++M2vg1T+QLNLU5dPUCWZQxhWYSRJvH0wrKgwGOm/em4/9sYbcb9UEqgpLoLTDsrRabQTE9JufBgHsso+sWLBTSQ+YB27304VvgqlyJ8+6tUGjYAdiJP1H64KPEaX2diiPSZLqXuXdwFlewChZn/d73xHmfU7VKdRlSmvUYANwJECNzvE+xxtwHgdStWpGsp5bKazagQGRAGMTYhulJH8X1xLY0i8ekvT1IocxXB01tLIjzeB8RUdr2Hy+ljXL5ZbLToj/wBOPz04qNX1XXAgVHAHjbC6r6uzP/msfw/mMV7bI91MvWbpZdKb1DSpEKJOlYM44vxttVd25eiJAQT0hfM9gL4sme9QV6tCqrVCRoJFgIIIvYA7SPrit8U55pM9dXEsGDOWuYAI8SZBixF8TVFJ2hplMqmbFfM57MGmWUClt+9qaQpYnwoAEC5JtGkjAOQr/vKVF3PLQ6Wn4QSSWOm/+cYJ41mSirl0NEDlqXUdUNdyeodJliCN7CIEYhCqVeAjNYCp2G2qRck28TBJi2BOyuAfiYmqRrBSSFgRYHxfz5OCczww5dXSo1SnVgQogAg7hoJvtY7Tf3kz+WoAkUKlWoigOSyhTPkDUYnbzhfSqy3VfUe5Mg/5+cUkTJtu2FtlalWmrjStNSe/wwAWJUTA27S0dyThtxHIOOXSdGZFpaqM0yjVC3UZiSQJa8zAGwwoastOm6sklxcmPukTBkd4ne4wfQ9TVWdhVLOWTQrHdJiSPPSI7b4bbbCkkEZ7iPOqFaiTywbMZG0Ell29ontg/h5ydPKxXQy9TmUxrYBlAAAkRvJEmIBkRvhHQyLaWqM1NO2hmh3DCQyqfu3HUYHjEPqDi3NqBDywiDpqaApa27adyRa3tgUehNu7Ns1nUqvpSloJJHKSYuYMFpjabk3JwdS9O1K6stBCHEO9RqiqgUg6VHZiRG28TcXwt4nS5C0v7PqAYuFQkbECerUBvIi4g7RiVM6rOESu2XDuGeuNYaL20owsqntuZ8iIsvFUaZemVccydQ1ioFAJTTuRPS1r7xMCcC8Qy1By1WmKgpKvVLhmZrAEEgESSDMQL/LB+UzVNBW5b6jr1NUKkNyxe+8lnbz2E74h4KKmaaqah1BdGpmZUESRcki5uABebjA2ugo14XkK2ZHwkqsKjVGIRQAYEgbCAO3jHmZc0KCiaa1ak2IVjy2YiQx+GSpMC5B3uRjTj/GzS15ag5NMECVJAIAsBJLfO8Hx3JOXoo2U5tShrUqUp1DKmVLRBCmVuQRa4F8TfkrbfHRDnFX7OWWstJlA6BqPMBBIiTYCFH3r+ALkejOHGqUUakk6mYklTEsoYBZAJ9zhfwriq0krcygtUAKlJ3UE0jeSs3E2lhJELj3iHGAVDO5dmRQvLBUUyJFiSSYtsR7gd3tITaOqZT0kzorV69TmkDXooqyz7MRJ+eMxWaPFswo0iqw0yINMNsf4pv8APHuMdul/V+xt7k1hpfksfoniS8OywpmiWqVE1muro6azAWmYaV0eD4bAXFM076j1XiP5zHm/5YYcM4bRpM8mmTVGvqBtf4SYgRJPi8b4a1+BZFgNRpyCJ6BFu0RjeFsy1EopO/0OeVaNUCYaPrgHi1J1ouXBUEAXmbsuOivwejq/tqWiACppCIGw7RhN60XIUaOlKStrYAKjsAWAMAwe07HyMbSh4OaE1eTlahFv8V4EiB847/L8fBtfpX1RmqSihRFEqzyTU3BaO+oWt+vyxXs1kS4LIQwBOqT8P6dNt474Y+muC02V6lYtFlpqp3LLMt7LIt3M3teItxeDWUVJUx9/22rsWWpykAMEqTJjxNx4w04FnjXR6xDAA6aawD5lumRNottGOf8AE6FP94aIcCmFEOwlpMTEWM3gdp8Yv/GOJU8pl6S0CSqqoYAixK7gg9QN7+/vi3qtpEeyot4F+fqEG4b56G/phNmqkefwP9MbD1K9QFlpOwG5Clo/C/1xavTi1BRGZqSof+zU9x/FB/LCcg2pCnh3ofMZlAzNyUbfUDqgHstrnydvqcW/L+h8ooUOnM0iBrJgfJRbCfNeoa42qt+OA39UZkbVT9VT/pxDiy1JFr/7M5BAT9loibWQYrvGfVOUy55VBBUfTywoY6FFoEzAjSth4G2EXE+PV8xTdGqhSSFBstoYm48wBt3xVcnkHaoKKxqYwAIa9oMj9Qe3viHgpZL1wfg1bNUy1NU6TDo1SCpido2PYziTM+jc0zQtJAP/ALgMfOJxZ/SuRy2VDNUzEuwVSFVwsLtsIJ8t3JMQN7EeM5WLV6YHudP6xgepIFpxOa0/2eZwBhqo3Uj423/4MbcX9FZypRCMtKo6zFU1CCo7IqwEAtMmTfHQ6nE6MSlWm/8AuuDsJOx8Y5F6u9cVazNSpEqm1jv7k/ywk2x0kB5bgwRWVkZsw7FSupSAqldR1g6QtxJ1CLC049y9ZWqkKlMkjo6QAH2myhQFEte1hc6ZwNwvPOKbWLzGjVeJJ2H3rrtFyB8seVKFSlVPMVlY7hheCL2+uLhC+xy1OFQTXpMrstZuXzD1FrrJMao7jc+8YjQLSGqpRVmCTIUkLqELrWwnvBPYSPPmZzKKF1qC5kMA1lEDTa5M9+3bGcWrorGnSq1Xpk6mZmsxMajAIB28C0YfGCeTTI8MrsaWaHLSlrBVmYFVKkT0XNjFov8Ajj1HOYql6tQGoWJLPIsL2IFzvaBuPeM4fV/dNSFN3o69TvTgMBaJMGJMQD3BxJnFoUlJQiozGFBnoXTckbhpK7iek7YWWx4SQvGY/fl0Kr21NBjcWBsLeNva2LJkP2b5rM0qddHpaXXUNZYEiSJgKfY/XFVp0Gq6UUaiGkgC5kdR+gXfwMdo4bkRX4ZlWps9NtNoqhQbjXdgw+LX28dsJ/SsFKpyuT/Upb/skzZkvWpSFAUAsQYtGoqIAG1jgml6Lr0smaIoUqlYlv3uq/eFAYAD9SSb7YfHgeYUymbfYi+Ypnf/ANHEI4JmZJNeqT20V6Z22saa4I55FL6f9uTknDnhnpPT1lugKTpZXmBB8z0wbGcGeqKFOgKYoVGJYDXMi95A2kAyDIFxh7654a9B0qOWOpQ0tp+ITqEqIImIm8fO1dyleswqJqprzRrfVEwBIk7gXnT3JuN8N1Yk3RFw/JLXdAy1Y0ln0QYH3T1bTInfe2HHrzhzZRqdFqwqoF2VpKSSY+GLm8Xg/MHC41jTLug5Z0sQqTp0mNO95LW94GK8tWT8IPtFj/r2xNWNNrh8j37GKtFqhrKGQfAZJbV/e1dh2gRB+eI8/kzpywNU1NSJAtCBiCFUaiZE3EC5O++MzOZQIKNFSxMliZ6zfSQhsIFrTMTPYL8jkK1SoiJTcuw1KI02A1SCbQFUnVI2nDEdbyvKCAdLQIkV4n6EAg+xxmEWT4Krorfu7qJnpM7EwJFzee+/fGY5X6eNnT7q8L8IdcPepTy45zg1qnWwgdKx0iBF9JB+pHbC+qzNOkSAd9sdpzHB8tVWXo0nvYlQcVfifBcielctRYLsdIgeQP6+fOO9YR50nbtnLyrFoAluwAk4OzXA81Wo0R9naRVc9QIgMEAY3BtfHQcrWTLrpo0aSL3Cgifme5+eJDx+Pip/g8/kVH64T3eClt8nN8x6XzKKyLRdtYMlRtP5+1sC0MvnKdBaQyrI0QGKAdXdi/ygAGLkxte3epf2hJREU1JcjYxb8JGKNmvXWaqk/vNO0KJvPg7YFOnZaSQmy1V1rU2bVIYEyDMAiZ82wtZiZMnff/PFhrcdrVa6tmGJ02CxCiBYW7EEyd74s2byOQzKc11FBwIKqDJ95AIYHyQD8sTKV9FUVP01meXrrlnphBpVkWdbsLISekWBYzJ2jyL56Vq18zlrOuYKkwrVAGRZsCCPmdyL/TFM4omp1yuWWUSFSLs7kyzT3JMD2VVHbHQvRXorLZMrWzVZjW30pq0p7dN2Pkm3taTNjaXYvzHBc0TH2UnxpqUzP/MMGZf9n2YqCXZaQPY9RHzgx+eOi0uOZIWWsi/7wK/iWAxOnEKDfBWpv7I6sflAMzgtk7Uc0zP7JtSaftYF5vRkfhzBibhX7PjlRUY5ik7kQrcvlhR32LXO0+Cw74K9YftAWgzU6Q1uJmNh9e5G9v6HFCp8SzfEXK03LkLqKq2gKuxOokBSPc7xg+4ywZrIVJIDhz20sCPzjC7NZGsBAVvcgz/PFc4dlK9CtLLUUMxRmMw2kEmGB7ATIP646pTy2TOWFdWqLIkBsxUjUJ6ZZvII+WG5AolKKVKNOo7I4HLaCwIM6Sth3nV74rtD05V5pFcrlaca2LkGB4Cgm/a/1xZvUPq1c4rhQBTtH3biSBv8u8mBvin53iIVQi31iXPeD23ve/vH1xJSxl8D3K06A0tRzCoASRpDa1YGxIgX7i8fLAFKq7Uqhqs7Ey8CDIHkm9rkj+mBcpnKNGkv7k1atTq5jkjT4CjwBPV3M9hj3K1g5YBnUmLCADvMk3HyG84a5sHk99P8Y+zsaxoLUIDKmuIQmDrUTJZQN4MXuDgjiXE0rv8Au05SiCika9ZI7kARNzF8CcR1oytdgBoWYOw1P/wyonxOAMnn3plmpsVZwVaIjS24+uCykqV2OqnC8zUVxQpO6UQvMYMANRGqNwLTYCT+OJuB8VenSrVeYgllQ03UMWUyT02LCQuxsYnAOf4hCaQXUM2pkR3gG0zJuRYA9ojB9HIEqMwq0irauWjsGdgZWXXYd4J3Ikdjh8kDL0VlzVzrFmTSisW0W+MFYVL7SRAsB9MWDinDVbKZWmZVKNM6UJ+8zuW+cBVv4IxRfR2QR61QVEDqgJAP92ogPexgk/THZeIegUrUqRGYrUwKajSpBWyi4Bv9ZOE3kOjkGb4fTvKwPIAn9MKcxw/STG3bHT8z+ywE2zj/AFpg/wDuGAqn7K//AKw/Plf/ALMUmS0UzhGWLq9HXElWXaxB097CSwv7YD41R01nLkCo0F21AiJG2kbsRPb6XGLvmP2fihTqsMyzsKbQNAW8SPvHYgHHOs7qd9BI1AAPebgElibzFye1rYBoaZ3jNTMBauYqarlF1AkWFyAGEdvrGCVy9FWRnpColMaqiJTVSVAIDa1GoiIJJN5OxvgPjHBRTooyrU0NEVHpkBieyNeRYnVABvHu04bnl5XLpGmiE3LMVcjSFGtoCsBJA039sDT7GleEKOLZmrnKh5aHSqkrYLpRNyDMQO8EnfGmf4vVFNRUqVGeNKklbAR94CSO0T/F9bHTXKUkejnZgEGlTpi2ruWcKTIGmEkb3nA3COB0q9GvUak1TlyqtrChbcwnTIJgWMmAGWxjE8K0N25NPkpi5lvIxmLvwn02KlJXSm+kltMsCY1GL6cZhOSDa/B0L0twyuwD5lWRTcUg7HSCbgwSO33rwR5MWfOZOQeXAMWDbfUjGnE+MUaIJdwI99v9eMVDiv7RaaAmmrNHcCB+J3/DFbpN2ZbYrBYc3wmpupQ/WP1GKT6ozT0FJqCPCyDq/AxHn8MKeI/tBrOP3em/aCY+ZMQflhPxHiIzNPU86lMsCZv59/8AXjFWydis1fJawtVtGuoJ0nrY/IBrfIgfPEmb9P1S37rLMH0AgQR7l4mB2AAJk6e5jC/hufdWU01GlSGawAgEbnaNh9cOcl6narVrPVqU1Z6ZgupYE2tAI8WnztiGbRRU3ZjAM2sB4vP64d5fNECkXB06bLJ6o22PmLfLAdPU9crUMsDDWG83G3mxx2X0J6B1subzo1EGaNE7KB8LMPoCF22JvED4BqmF+leH0aOUXM/ZytZwYLDqE/eIPwkzt2284R51mcnUSD2x0/N8Do1NwwtHS7qPoFYAYQ5z0LTM6cxmE9tSsP8AnQn88KLoHk5hm2g2M414fm1p665AikhYT/ERC/UEz9MXzifoixb7UgVRc1KAMfVXXHOfVTUigy9N4AMvUCFdZG0JqMAe5N5+Qq7JqisZSnXaoa3KJQPDuwAAm5GpogxfSDOJ+HK9Gk4K6LwWR9L9iJMxEH4bb7SJE/E81y6dFKcBCpMEyxJZpPtMDxtgJ0yzU1c1agqkf2ekQDEQCDttc4TtrBcaTyb0c/UNSmjM4CqVQM0iDqY32gkzvibM1KtVOku1Ckew2Jklj2jVaTcyIwp4cJrIzqRTB1EbSBuFnztOLlwgU6+aCVaa5ZQA1QMpUP1LCtqJmdpgHffDjJxCSTK/QzVCll4NJjUdtQdtinYBT7ydXyw14pTqLlkQjKOemq6COcC66oK7xEWnYWgWxUeIZmpXrNUYMWqOWAjeTaBFx2AA7Rhhms9WRaWWqFSifckEDVuGItNvNreBhPPI4zpYQqNclesSQAATvaw/AWj2wVwrh9Soj1FKKtPcs0bzAAuSfkLd4wxqcEpDLrVfnLLMCUNNhuIsWDbfe2mR2xpWyFIUgut+aFDwY0Cm5WDvJcgh4AuGF8BIZw80KdOkayq8I37sONTMxLSxUwF2sZMBR5wHwTInMVhTpUyWILKAR2/3iBH1wFQ4az0w9Elhq0kEaSCbAbkGQex8+MScOrGk2oVACoIUgm5FxpIE79yIvfvgKtk+c4TVpVDSrAK03OoEC4JMg9r4EzFeNKhmZQI7C0/l8jODBxYvqWpVqamMSYKxt7tNybe2Jq/p0Kqtz1dPvFQRG0qCfvdriJw2/IKLax18jv0hlRTYVQVK1VKAFrybkHwYBw3y3rp62YQDXQCpBmoxuvTED9Y7fTCTPcXSghoUsu6QuqjzQ2okz1CYJiSZgeNsVzM58b000FiCxG5N/O2/bfvhx0nLJDlSL/V9YMSTzKi+2pDH4rOE/qP1XV0SrlkMhleIZT0zAuRqHY+cLsz6nqBUVYUBBMIDfvLQZM3/AMsCcVTLvSFQVKr5piQ4hRTUCNMLpm4gzI+u2EwHvB+MsaCF6oeBdNTH5KQRFha8/PCTKZSk3Pr1CNClgwBhnnSwAXZJB0SJ3PzwgyFSCTNjYxc/nGLR6fo0avLp5nmctnZiwMFVC2IEGQoDNIEf8OCsjvoB4n6gaoF1atmjqmAdoHaPGJ+G0QmsMq1gqDUDPeCAsA3LQO1gRYnG+dpZGkrinTeuWfoqazpRQokQCp1z1dQIiPfAHC6ANTVzAiowJJYAkd4Hc/LFSk5csI1Fp0MOMZcCmozC1vtLXAY6QqkDRpSJM/5Ad8A1s6/TTZj0K0qx0AC5OqOoubfKAMMuF8FzXFajmmVJpKNTO2lVW+kbE3gwIOxwv4rwYoWNYtzFcCpENIIkMDqv4/zxKSRUpuVtvkjynqOoiKqu6gCIDGB+eMwQ3p+iDbNUGHYljcdjZce4VIncwXifHHqmSTq3knb2A2AwDmEYXeZYTJvP1w/yfpUNmBSNZTT+/VAPTEyApgs1rdrzgo0MupZF5jhTYVAJBjeIjz2jFU+SLK1ksjUYgqIH8RMAfXf8MOEy4SSSXZhBJxO+Yv3wNVOqFW7MQB8yYA+eADzg+cpUqFcOiVHZwvWNUKNtINpkkk+wwqzeQcEMqEK41IO5HsNzeR9MS549RQXVZAO1x8R+c/yHYYe5xGoUwMu1RVZQQXZDrJFyBECfY7WM74txEmLeAZVGzdEVWZUN2Ki4ABMAH5Rjp3qP13Uyg0UKgq8zqDgN0xbTpbY9+/a5xzX0xlA9ZHaeWAzOdtKgHUS3YDz+u2IuOcROYfok0lJWkpFwI3IFtRiT5P0xk1ZodcX9oudFKl/3bUxRWLFagVpEyClNx4t89tsHUfVucrLBppTJB+GTHj4gJM9o7H68ZyGfqrRADCFYqNv7vuB3O5xZP9rOmTLuzlqw0oJiwjU2579I373tcaK047pUKaHqDN1a5SpWdtwy6iQCLWAtM+ML6z8xmbq5afG4v9Bbcxa/6YZ1K+VQ09FVjVPxnTCoZuJO8D73tgTKVYzwYMWmorCFDawCCST2EC7QRGqbSC7wVKCWUzzNcAd6AzL1KaF/7OkJJ0jaW2FhbftO+EXIkErJ0gWi5na07fnthp6g4qKzu1MFaYMqpPvE2AibGPfBFTI1aeXSvzKYNSKopu4NUr5gDv8AEASDAtgRnKugPgOXbSatMAssaJiJJAJv4At7lYvGPUSrUqsxeGBBbUW37gmDe3y2vjMrnuXRrBBBY04I8gOD+vYd8KmrOdyb4aSJtl64vlq6UdbVDVISVbQ8CST8V0DHqtYmT9aZW4fWC62o1QGEhijQRO4JFxaJxPRztTVTUVWCaxBLWEXnxaZwx9Q+oqlQ6TW1qotpJi8WE7EAAfTE9lNtrJpQruOVQPSp0mXMLDFTsQCVEAmGEx+JiZCM1UqNWp1m0tJUECelVCqbwNh4Gm2EXNVKYICtUYkXIIVQPHknubjTbfHnA80EqjVqAI0hlaNPz8jDTQ6yrNqdJlpslS1TULFuoW/hB3NhfD5+OU1y1LJjKUw2kFqrEFmdrlrpNjaJiPbCrKO/PBp1CuhuirvpLNAafAJJn2OCvU/CctTVuTUqO6x1OyHmyTqKqk6VG4JM3gjvhNZC1WBc9JxUVmVV0mRAVdREHvE/XFj4jnqFNqOYotTdrVNLU4ZHHYWggNsfYb4rGVcuad2ZzKwTbtpAmww14j6crgBtKhAQigOstuSVBvA7kgRhDtqIXnvWb1qyM41qIUhjLmdyDFrwYHjFYzNZATAMSInb5HY/pg7iOcR2pJSohY0qFhZLCJkgBjJHcmcLa81nOlVBe4RdhFtIn2vf+eLUmlSIasIfJuGL1QFUAsVBC7CAukXUEwNh3jDE8bpfZgGoK9aBFXXGhAzAKKagAkR8TEm4BkQBZWza1+GLXbQSiQ5YdRKbgGfvQDHecUDitVGeVKAGJVA0IBGxMT32/G+M7stpIOzL1HhiqhyCrEqASb3KwALECwi3nD/0XVSlUZm0KagamGcEimqgS0C8k6APdTcb4rPDXAq02s9MVFUmCAZjVM9yJ/A4aet+IUhU5dBV0hSC289R28bb97YqyaQw9X6qtXVrPKBIUCxA8ED5XY3OBKQUBamlTZ1vYGxFzG5v+WI/2f5ejWrVBm6/KopT1GaiIXIICorOe8kmATbzBwZxHK0RVWnQrKymSrdR0yJ0k/CxB76facIdgvHOL0jry1JEpqCpZwpBZ11Sp7lRqZQW8TabRens9FNgKTFTCkqN2uEubAywta3nEdD0fmaxY01RyJLDWOxNx2P+6L+2+LG3ratlMnS4ecvTGlDqZXn4mMllWerZrmdrDD3XkVdHrei+JWIpBgQGB1IbMARf64zEXCfXOcoUUpU8wdCCFsht2uVJ/PGYLYUiHLVLMUPL0Lq1KBY2C2+ZH0nC7IVtNVuaCytuynqmfiHbzYj+uHGd4C9PIrWNjUqAkXsoB0mYi8m/eVid8VuhXUtqaVA2HcyPOAVUFZqpAbRc9vP4fnGBuD1KiV1B1sZkICbtB0mBvE2j+uG+RyOqXbVGjUDEbxH+u+CvTOeYNXKw9Y0opqFHxbWtbt/PE7zaWg0kA+pc1Tp8qlRRVemCrNBLM03Yk2mfFsV18w4I6iQNgSSFncAGw+nfFo4TwelmazUnd2r6oUIQ2uJJKsQAPN7Re2FXqHhq5dwOZrLTA6TEWuwtP0xbdPa+TLbatV+Q70rSDpUFRNSqQ5VnZRUEgRYhTDAHSdzGF/FOJCq5JRQokqqKBpHiw+H2xN/tGpRpUlRoYB9JX+FmDNB7yR/y++AeFUOZXprq5WpgC/8ACJufoO3ywgszNV+aVSkpCgRFpJMaifmQNtgAMOafEytKXpDUiinTudIFjIXuw6iSSQdVxhqvFcrkGrLl6SVy0KK1RiTG56UIT38zP0I4dw/KsdWb5iBqRelS1kzIIYszdQ+GN/1wx7mIOBcVy1Nar1ssKtZ2mmSeimu5hdpJO8WG3fHpXmFqlJBTZ6OiFaBLEA9Jk3WZgwJwLlK2WUVTUHN09NGmNQE/+Y5EMR2Cz5mwAPnCqpzNelQGlFaotpbSALmxJiw/LClStoItukS1vRuaWJpi4knWsKPJMx5NpMYhzcojaIqqCqGqyEFSB8KGSBYe5A8Yf8YpMlQQjEU1IvW1at1XSgAJER8+8Yn4v6y5tGnk1ohKSjSU2mBvHmJbVv3xlpTlJW6/Q31tKEMRu+7FnBMtQFZECGorANLG7QR0aY7yRaJkTgbNVaCO1JaIV5IapU1iQewTdfE/P2jzIZg0tFamQz0l1ORPRcAQx3MwLSPzwh4hxJ6rFmN9h7fLGsTHUSvA043xGm4haSqwULImAbAwLAWEXHbzJKKfPY7YfekuILT5hqoatNBrWn2NQ9KknsI3Py8XlbPpXZufSCaRcqLAHybNPYAeRhX9VUNQtJ2QZYZIZddQZ6zSWOoqE8BQNz7mZ8YAzOVRWIVjU91Nhad4v3ke2I6rio3SgQ9tNgAB47nvPf3w4yXFKYy7UzSTXOouVkkeF7LHym+CMcvJepqRcUqSrwufua+l35a161RA1NEChSB1PqDIBIOxEmLxA74FrV2JDEAgXKkWibiOwgRa/vgmvRZqVJQDeoRbuzBIJPnTA+mJMigpjnNsphAyyHe5g9tIME79h3w1yYheZyVDL1MvWp1wXLBmoqr9AP3eYbG0jx7ncn+sOIGgVFMutbSWYbhQ1gT2BAGnvdZ+ajiHqZszmFqV5Kq2qIFrzHy3t2xLQru+mggW9Oo9RjHWSGYlpHdVRR9O+JayXFppgnp7ja0atStUGpymgNAkE7sWNw23UIbe+IsjmabV9bL0mZBJgkd5UzsYw44rwrMnLh2anyB0LTUWkRrIVVAW4MEiZnbfFU4ZQL1dCTcmAPYE7fTF0Zpp4Q1pV3OUqUEkKKrM0ajqUxG1gB3ne3fBXH2yNenTp5LLtTqqI7ksVBLamJvYH+UbY8eg9Ci9RkINtOpTBabEyLxv8wMKOGcKrZuq5TSG+NmdoAk2+pxJRBRBVXQC+pTubFSQfyPbFkyfpCm1Ja2Zq8vmL+7gyWMxLSpgHa8efmt4Tkg1Yo53iCgBHvA7DvYfTAvFc5TnpGqD0sQIgGIPft+eKTiuUS0+gjMcKo0Kb6nWrI+NSTp/ugbay09RkAKe84TGoFqTdkmYmPzw8pUDmMuVpoiuzjSghNYhthNyL/TEPEfSGapkjSrsF1MKbq0C1vdvZZxFpcs1cXJXFYRcfRnCVfI1c3F0qOF3BCKqkwwtJLGZ8e1ubZl2ViJII2v2MEf/AMxdch6vr5TIU8tSYoNVTmWhtR0kGxkblYMfB74iBetljOV5jhmAdVQhi1+ptxBP1thmZTkyrMJCzPeR/XHuLhkuD0EpoKpqCoVDMFakoGoagIIJsCBjMX7cjD/UQ8hvrKmUCqKj8imOjVVY8yCI6ZgTY2sAPlis0krViWpU3cIJfShYAdtUCL+Di7ZjPU84Yy+WpUhSWadRiAwa+rW7EkgiLsd9rxivZpc1l8uiPTanSZywP3XJMyCLEhYHkAYg6opPlkWW4i9SglHXpK1CSpMAKoUiRFgIPtvhbWciSDsQBf8A1a+J8jWDM5CSdyw3g7yCb/T384s+Y9PZVKS1HqkswH7pYBWQDMm573i0d4xKjlm71ktNJrPkU8GNNKNVuZoedIfeZG1u5Eje3fCJwHDdVxdQR8W0gHsbk3tbDDj+dpuFFJRTRSSF1BmPaWMAgxA8WsBOFdFyWFsWkc05W8Fn9LVqbFGFLU6Iy6RoAWIh2YldROxDblvAjG2UyVPmMSl1b4ehZPeLlSvaLzBjEnB8imTpmpmKJNZ2mkKgsiL980+5LArDdgCBcHEKcIq5pTUpOmk3ZXe6QLwDfSJMaQYvtholiNMpUZjqBgEqSSFv/i+nbFjHGTXy2ir/AGtv3wXURTWQdSSALt8QvMCZMisvl2RxIgyIkx3sb9sMcm76GpAqgzFRULnsqnUbwbaiptgaQ02A51KCrTNIuSw6tUWI3geJ29h9cBZbNtSdaidLLceZw2zXC3r1dOVytSBMIsudrktcdvJHvhLmss6NpdGQzEMCP1wnTwNKSVodDizvTapUdReBbqLRJMT1N8N7AT2thXmaHVqLagb2nVuOx738x74vFD1IlLIJk0ykalBqMVUmtqAOomSSL/SItGFZymWrpFFYrBxTh6p1VGdrEIAAFmBI2384e6KWRbZN4BeDPlCrGupqEQYJKGwM3B+Vwb99owN9mSqhcUQoT42DEdpPSWkm/b5YMzyZalW5CqSoYK1STJbYn/dvt9bnYXLVFDVKRQNJMEGIbYkeRuIO+9jfCuwokzlSjRpGitIl6iK5dmMpPUgCg6Z0kEkzdiBtgLhTqXAqKIdwvM6tSbfdDBWHeCPkRiLitTm1qlQTDOxCmZCiImSe1ok4EoI2qwPT1H2A3J8D3wiuB/mOHUadRAzAoqS4+8QJvEW1WFpifbCjMZp3jVAuYVRpC7WAERixZTPZNMtVTlrVq1DPMZdgZsBvAPe5keIwjHD2ZTVQqV1bTcSSBIjDQ9SSk7Sr7f5D+EVmqNqqOQKUFikCoVkL0Eje/a8Xvpwy9a5ql0LQYAJAC7mCLyxJJNgO3iLYH4fw5KNEVapV3qSqUw1o/iaL+wH17CEuWRQ3WupRY3g37z2PfAZuL8grsuknVDE/DG4+e30w+4XR00yxq8tai0+rTqBUElwQQZ0sgG4uR7Ax8SyOXCJUplm1W5YPUDeSSZjwBBne22FdevKBVhZadJYkxYfwgdvbByVVBPEeIGGVXZ0ktMkQSZPT8/8AV8Q+n8wKb6xUCOCCvTJJ2gTYAgmT8sLqmPMsrhlZDD6hoAmSe0W8xgfGRRWcI6SaX2pdWYYcpbMoJ1EWuigEarRqJAHgzZV6sr5em05JTSQKFaCxFSB31W1j4ogdsR+oUdCKiVyWcaXVJC9IWZIN7nwMIMzkn5almUhpIGq++7CCO0C8xjOEk+Dp1dHUgqlGmuf14JfTvEDTq6ku/UEESSzqUWL7yQRbthdmeF16QV3QqCJBJHkjafIIxHTptruDbt8J+k9/pjo1DgtPRl3zstNMPzBVPTPWqGd2jubaj3nFN0zmsrPpfKsWVXRlKa5LDSEDKQrEnuGYkDck2x5n+NZqkn2aq7aR1An71/ik3Owj5DDLI5+i9YlVZgjmoSeostNTp1A7w5Bjc+L4qmdzDVmdjJIJMnePe2BJ3bHvdbfyDtm3DuwsWJmb3O+/eb/PEnC2fUFpyWZhAkiT2vIG/nFk9GcWprUJq0FrkrClgpKFYIYEjcRG/ed8Os9k1zLHkUkoAmHzNSEJnYBVBabT2mGB8mXN7tqQ4pVbIcz6br6urPrTa0oapcrYW1Cx+mMxUsxmXpu1N3YsjFSfdSR/LGYe6fk22el/pf7F4yNfK1cvXL0kerqhSiCdgAeoGIEmBpkxNsVviNIrTZC2gcyyMd41Atudp3i998HenmpUf3kqxaAyuoIC7kGbG43+W2NafEFptUDhDW1KqsYZdGkrBJ1LoIIY/envaMW18mSkvAtyOWKKzFlAYEKZ3FwW076fnB9sS5bK18zUShQDVnYdAAgxBncwosbk2wPxB4LNqR2q2BSwAFjC9hNgTFhtfE3pXihy1So4YrNMqdNiQWWQPyMeFOHFZyLUn9KpcL8jilw+rw3Mzm0DqyshKvIGoAxK/e2MH2OFmaAeurUUNKm7BEDGWI2Zjc2kn2x5nM/VzDKtV2KkyqkiQN5j8r3ONsgynNosM4AgcsS/wkWIjaZwSpcEq2M04rTzWbprmmNOijGSPi0hQAoO943xpmuOUaVUHKroVX21MQwO92YkH8vwwr4hwv7MziqRzGXppghoDCQzG42iIMzhTTrXM9++JSKvFB3GmLsapYOGJhgCu3YDaAIFgMCJTc0i5k01OgHwzAG/sQIxrmqTdyWUAQwmBYGPbG+RJZKlOQAd5F9xtfewwyCxenK2ZpUxXp1SOYHQgqW1BdOr4brEgavOBOJ5+ppJK0im+pZOst2JMEjvH9cb5fiFfK5YUmtTrAsASDEGYI3U31QYNwcbcI4Mc/oRa6o7MZRx8P8AeG0zcm/bCwWtRpYZWqmeqMAuto8AkA/SYwy9P8UelULga2RTplrgkaQR/ERO317Ydca/Z41JtFHNUq7DdQGTvG5ld/JGK7RyTU2AcaTJBMggFWvtIMEb7flLZKI6401HBbUQd/PnG3DyytIgSDBIttv9N/Exh/wJ6FMcyuq1F1MqAqGANjLEmTYEARG9ybBL6g4u1Z5awFlUGwH3QB2AED6DBYUNsvUpJo5tFaoZOkktYsZvphSTuI2n64EytOlUrJTpjpZhzDLRpHU1pvAE/PG3OR6VFKQ1uVl0MfdAAMsY7ERvEecNeAU6P2erXZyOWSjUVVRqkWHMiYPVISDAudsZtpZOm5bVHFfZf984GGS9UZalRbVk6bFgQroqdEMwK32mxj71/GEuS4xRYunJRaTCSOWmqQDAn+GZ72kdgBhdxaqKkFECQum3cdhHsIF5mBiGgwUAtAhlkwLidjYmI7D88WpXGjFqmMsuOYqqKVRzTUrppg/F1EEmDbc27DffAGZdAja1ZKoYCNhHeZkyIH4nxizDMjLZamaVasrOsVqxDaRqAhKazJVYKk9z4EDFX4bVGrqLFZIVokD3K37bD5+MIKdq0b18wqKolW1LJJTqQ+A3eIvhrV4pl2yKUtAaoGk2iBOqQ0zJkz7WwflcnznC1watDK0GqAkAalZpRZHV8Rae8KR3xTc8Oa5cAAGOwEdoEWgbD2GDcTLanSLtlqdF8omnIII6pAVnqTOzuxdV738W3kV7KUlSo1Y0jTNKQEuV1RYayxvfVHtbFpyNL/aNASQlaiAsISusWCgQd4kXsI97Ls3RzeXqJRejSY/+GmrXpckN8QMAwZ1GZA33xtrainDaq+cU/wCfYXo60tRakrxxm/sJKk3VzDCQ0my922n8vljetRyxpTzKjVJMgABE8QDdj3Jtif1RmUrutOnRNFpOokKAVmzErdjuSx7AecIc8lIBeTrBEzqIM+Ntu/5Y54w2nX6j1Purj+cBVNn1LpqqdRZQIupENckCNRNmB8+MNOI8XqUsjRpt189S7FzqgAkIFEwsATMTPyxWS50/JgfmcWXO0ftAppTSoStGjTCmAC2mWgmbeJifIvNNeTkfIg4bxColQaHIDQrTeVnY+3fDNchR59Wm1bl9NjMKbTuBde0bnycL/wDZdSmzh1Ksp0m46d9zfwRY4bUc/lxQctS11TAQGCFA3JsCSdt4EYoRJQ4aKD09MVG1dYRtQ0xuLDtqsdzEd8G8e9WJWb90p5dhDm8jvA6R3iAI98acKq8qimZVUpy0dIAZhq0hQdgtm1ECT0jvZHXoBapKoAsg8vtMAkAmbeCZ7YlZ6NozcFUXzyv5yGoAR8IxmGtD1XVRQtKinLA6QYJHtdSbbC5t3xmNNxhQlyn7xwmwNh3v2J83j6dsRZ1dFczDrNrC6gwLHayxjzGYkobcOzVKtV1NSUVDMWGkbaYAECBI+E7DvfC7OVVphhTMajDqBYBTYAm5kgn8MZjMC8A/I39JemKOYo1sxmMwaKUzpXSpZmbp3MGFGpRsTf2wp4rQFCuwoVWZWWA8aWuLg/1tOMxmDoXYPnizHmg6kGmmGO/wmJ7nY3OByklQTAJ7YzGYAL7nOMU2ytLk0Ep0x099Qixl41Fj5xXuFw2agG1WzrpAgbt2jYEyLzjzGYc3YenzNX5/uDcazbVqrcwyFJCxYAdoFo84l4GWLJRHUpcaV76yYWDaLnyMZjMYrhI9Wa+qT82WbhXA81msyMotZ6LkEklgwAAuZBk/KfrgL9oXoE8NQOmY56sdLymgqT/iMgx8x774zGY3PKHtf0/QocNoUjTUVnRXeqRJD1robbhDpSAdiThVwn07SC1KVdEqM5MPF0kAAqRBsQTEx5HbHuMxxOTNaKVmqJy7gAjWqgErJE9QYXA/Ttb3tOQ4DVrU6WTpwGCGtWZjAl4I2knSukWnv7YzGY6Et0ophHhgXqHgyZZiq1uaVMToKg+YudvfzhRygUYH4iJX5i/6W+uMxmKkkngSd2WV8pSq5fnVmdRSphEppFyAIkwbEkeIv7YrVFrvpJ0tIFo7ePbzjMZiaSibqTlqOy3cBzlGrlquXzLFdQRVZZmVYaRbxPe3nBmX/ZnmNDaalFksVJLBiB3jRF5nfGYzC/5MwlBbU/NiKtwevlC33KiAnUCDAhhKmJuVI7fS2E2Uzb1KlO51MY8Dxvc7+3nGYzFmaQ6OQqM1WkaiisiO5UIGhVEXqG/VIGkSIM+2Bv8AsUwyvPNenMFuWFY9IIE6oF5kRHi/jMZjJTdJ/Y6VBOLfgFy/B2RtPNC66esmDaIhbT3In6eMB20KEBFQmS8xpgEwI+pn5eMZjMVpy3ZZfq9Nac9keF/4i2ZbiNTiVWhls28ZeiC9TQv7xwtoJ1aS5JC6gFFye2Kz6vag2ZqfZk5VEadC3Niim5NyZvcnfGYzD4wiYwT01J9tr8JDFuJczhtKhoAZGYhwACwVgYa17Hfew8nCc/DP+tse4zDT5DV0oqMGu7/ZnmUaUW/bwDjMZjMWc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xQTEhUUExQWFRUXGB4aGRcYGR4fIBohHx4dHx8hHxwgHyghISAlIiAfIjEhJSorLi4uICAzODQuNygtLiwBCgoKDg0OGxAQGywmICQ1LDQsLDQsLzQsLCwsLC8sLCwsLCwsLCwsLCwsLCwsLCwsLCwsLCwsLCwsLCwsLCwsLP/AABEIALcBEwMBIgACEQEDEQH/xAAbAAACAgMBAAAAAAAAAAAAAAAEBQMGAAIHAf/EAEcQAAIBAgQFAgMFBQUFBgcAAAECEQMhAAQSMQUTIkFRBmEycYEUQpGhsQcjUsHRM2KC4fAVcpKi0hYkQ1ODwjREZHPT4/H/xAAZAQADAQEBAAAAAAAAAAAAAAAAAQIDBAX/xAAuEQACAgEEAQMDAwMFAAAAAAAAAQIRIQMSMUFRBBNhInGRgaHwUsHhFDJCsdH/2gAMAwEAAhEDEQA/AGyIbDvgjhnEcqrMXrURBADsykHyQAwMDaT+WOf8d4q2YDBSVpWhYgvfc+3tgY+m1G7R+GBQsHOjsdXjeRY//HUZ76qs/h1iManiWRgn7XSfwEqwfzqHHFa/CUWOu0gHb698a/7Np/xL/wAQxXtLyR7vwdb4rncklM1gwrMuyczVBPlQf1xRs1xYV6j80hLsDPYqVERsD/TFarZZEqBabhpAJI+e34XwRluFfeYnT3IE3nDUaByvIVlOHvVzGlCIMwfCLJJP0vHfbFiGQyqroqVKxkQ1wqke4FoHk/jhbwA06T16lVwimVTpYmJBLH2NgJ9/rq+cos7A1gFBXSxWJBuTtNjbvinQlYzzfGNIZcrmBTU26Qw9rEIZOEy8Yq02d3zCVCRcseqPb92D9J7YXZ6nQ1DTmEIiSdL7+I03J38YVuAwIB1eANz9N8RsXJrvTxR0vhBFRQwIhrjAvqCiF1kOjMCoKdxMAXNsa8CPIywEBqs6adLUAXNrA/Lt9N8e5illGqmpmKjFjBNNQ2gEAAjVEsJG9sEckywUnOEs4BIIJsJkbx2vHy94xaR6FrQzc3K0tZkKWeUE2TZhEbzJ8k4OpDhVIislJy1NgV6qkatwOo6Z7wcZw/1VSeoxfKjl/cHMqXO5nzI8C0b3wS3dCVFlq1cnlcpTWshqEAKxpVJlok2OmBYgCLAADxjn9bPrUViyLSL/AAQ51QSREC2x0ktE9R9sG53P0q5rMlLl0EKkklyoZdwbkk328Da+Eutq1UaUVCgUa4KqBumsiVQ23Ak+SdhMdWaUalNVqjpWBAVgCSxABkMs2knYQRa+BcplmqtRCtCmoE0KSWUtHUOkiT2PsB2w84Jk3rKnMmpy3ZRcMrqTfc6iS5Ckgd9wRfruUzNNaaqauWSBGlCoAjsOrBYHO+D+gnTUa9Os8yAqFQRcmS15sBYd5xNxHIZek4U0qtKoF6OoDedMgLJve98P/WHLamrrXQaWUdBX7zKskgkiJmcVjjTjLAgVFrsBpFVQpCS3T8Y6yCWPSPqIIw4vyS1fBXadNkWo7GmS6A6DMyxtA8jcE+R3wVQdDNQBiFAmNNyALXBH47/XEJKs41Cp9mBYhl0KZsCx3AI8E+L3vrlS61Kem1DVqRakECQCWZTaIvqiCAMN5NNOcoW0S5eo3OCHrrS0AuHXbpgoT8NrL/D9MbV20KyVBBBBd2IY37IV7k6jDfdAvOM4TVCszllFDmanB0g1CsldChSRAMxtfcSMLcxl5YM7HlPLdBBeFMSVmxiwJicFUKUnJZGnGctSoomisKhqERKRoExqsx/Ai+/YYVVKa0qkPLg7MDpEHZhaSu9oEj6HB1LiRQl+TZyrAMp1aACJQxAF97mwE+Y9NIkPVUnmMzdLCwiR0fFN5uYM+ZwssMXg0OU1uHvy0QkHRZtIuACY3P8APBNHPQq0y2lGY6zABO5g9iDqJmLTgTiebbmP1BxGlSq6VgHZVItfsI72xrms0eVRhYTqXmAfEx+MMZNwDEROnT5vEosSZvmqkmTDkBQvSGGsgKshpFgt4ttGDqeaGXdqZcadIbpVrbDTBOoxH59hgTJ5InSypzEZoXrC6tMySpuBNgW09/OAs3KowCqWqG50yVgk9PgkzbxH0ynDd9LNKtWXHhXEgQtVPhYXV7iJ307EgjfAvGMlTq0yiDl6n5hDEkbGy9wYMwZGK5lKzU1VaY6pYEdJ1GZA2JiD3I+99X2U4j0sapCkNpMdr6bRtJ745ZR1NJ3F4E1ZBxDKsKmbqDZqPSCL/FS7EX2/PClwDRyf3ep9hb+0/LFspKhDhk1K4CsdiFBmzbi4Bt4Ei2BuL8B1JTNDVUSjLNqIDqC2qY2cDud/bG2j6iM8N5IcWirctjBAJED9MZjU5Ko0ELYgfoMZjo3LyQSZpeqlY6dN48wYxvUSdlO0+cblXqMhppzCgD6IB2MXkjz/AK3wVRzOZWf+6Kfbl7fXFx4Kksi3kHwfwxirHxAj5jDGpns0f/k4+VOf1Bxgz+Yi+TB+dL+mLwTRX6cvV8XB/wCaMM82+kL2WYA/DEORylVqy6qfL1GASIF2n8B+gxfMnnsjTUKTzCO/LJ/UYQzmtUFmA1Ko0zLEKNybmL/XFu4fksrTpproh6hUFiXaJN4gGLYsz+qcktimkG16R/phFR9Uaq1QimgS2kaVNr3J8m/6dsC+QbfKB3yuSYgHLhJMSKr2nv8ATFayHDKj1QtBTUYGbCLA7kmwFtycWfi2aaug5VOlYnV0jUANMGd4v2vY9sNXqPl1FOirqQo5hAnU8Xi2wNhHYe+E0rKjKSRP6e4BXWua1cKNIqCmAdRDPbVbwpIjzftjTifBagYayoU9IPSvjuWB8yYOFGc9Q5hN3M+6jCjP8UzNYK8yFN+neL7QRbf3ke2BrGGCavKJ/VfCzRg66bhttBJAAIJk/hiPhwqaVchdIBLM4MfDAVSRGsgyIBIgHth3muCrGrM16NJCGKntJABGkBQDMeII84qz52m2mmUZmDEagxhhMiEAsTv5IIHbEp2gtN2iHh1B67tyhAnUVuyiJI1TMibdW+3eMGtw3MLl9YWjylqFCysAWa28HqVZgeC1sb8VopTpBkJpu7fvEHTYWErII3JuvcdwcenNNTy6ZdtChHLEqOoloPW03N4gWEdyLugHXojjdZKvJYHRXp8pKlQEBJMKwtsTAm8G/Y4ccf8ATtWihfprdgtFizT2JGn4fJE9vcihZDiNTKvzFVGc/CJLBLXi+8GO/fBx9d5r+FPw/wA8OvAmWDNema1JHqVGplABID3MkQLiBcbkxY+MVvjvFAzaKYMEjVAA13sLD9N7HxG59RPWMuFVomdOr4IZQATEzO9sQUoGqpVUPVdh+8L6QhmS2kC+4vsPEkYOx9YNqeWJJsUoghWgs0yVLAESuoxMWH5YPo5kFjSRlppradNLWxteJiQIhQdt7b4FbPalWhl0DlhpKqhZzBa4tOqADa427DElapVq6Kao7OEKlVWYCnqY/eU/xWHg7xhuhLuyLh2X1FkbSVuQX6SANyASJPwgAk7274AytF3qlaasVMjsOkXNyIsBM+2DMxmkcNQooAS6KsX1xqBOpgCNTENBgC3jGSgZqNVxRREOpkRWJcxbpNwT3MwARgHWDTL54ljpQ9KEC7MUA77xt0xAFxbGZXUa1N0ZGdx8CIemREQABIBJkdwDjbJ0OkjREHVUMkAhTpCwSAbkGN5Pa+DslmERqlZabOGnQSxDUrHYj6eYEgXk4mUqyhxjdfIPnUWKOslWDotRHfUyr/dAHw6WAt3U2GNM9lUPNCoxWmfjWLlo1SWaSAZChB5n3F+z1WYVCyTvp5g1eRKg6r22uJwamXKIuYqUxUAJXQymCTJBa42mYg33Oww7rIhNw/POrVNIOsLAcNBEECSdvBnewuL4Kq5lXUrpJCg2JkyYvqAEyfYY04fl2FUui6zBCgLqlmsoCkdUXJm0K3tiXg+WZyQ+7ahGxUgdU+B4JtPzIwuSqaXwNabU0ouSlNqgkrMdLEECOkagBcKIElT2wu5hRdLEKKgJmAxEQUBva/V/q2/F6dNg70pp01JASrUUuTYEgAAQIifa04X5ilqqXcQYYsbCDHYA+ewxk49FXQ9bjdSkaakjR0k9i5KnaRuPAPfYYa1s5KMVn4CxgdiDE+Jvb54p9LS4VjA5ZDMWEyTsIPYXsAbRa+NsxWqMaanUAF1BQYA6X1DSOxZtzjml6dNproC08KrkUacMo6BuD4+WMxVMvTzbqDTFQpEKQ0C1tp9seYyl6Ztt2hVIM4DmWViiJzWcaIEy0kWEX/18sdAy9TK5VAlenW5o+MUwNIPgEuDbb6YU8J4dlcoyOKzNUQhrr06hsY3sb/Fj3iOZy9UktWOsm7FGv+ePTUFdtEOWKTC6/HeHAQKOZEbbf/lwlqZ1q1Q0qa6xIK7gwYuTqkRN/rgvgnpmnnNajNCnUpm6lNUj+IHWJ9xuDvj1MqlAOlNhWYkAVVsCBFoE6jLDckiOwnA0hJsY5fgSqqhysqZBBYnaLyYi5wf9jpAHqI8kRipVaNQliFsP7v8AlhfmWcbKR8pGBRQWSZ0tWExKhyDLjsb9/GIOFPqanSWkpcmGMmHF7t4VRLEj+EnEeYzAohGPLfXLGWBiDaVmxIAPkyRi2+g+EV86laqopIivoQlAphup7qJa2kDUTuww28AkPeEcQ4ZlVA5Ts+5bQpEmPhBa2GZ9d5IbCoP8I/6sJc76AzBjSqe552/05Ywqr/s9zfZU+tQYVRFciD9oPqwsFVD+6cTo0iXBsJJmBN4F/faKnnMgDpanTq2YggXECJ2X4iSe+0WxZ6PBxRqaq4puKShNQOo6pZiE27Mst27ecN09U0UAVVZQBYBLDDWBuLfdFao+j9VKKmYFFSS2gjUQDEBjKiRAxqnorL6tRzgYi4hQtwbSdZP4R2xZm9a0pu7D/CcVj1FxepUdHJhSdKIBMz3JH3tjHvFt2XZbeCu57hppV+UXV17sk97972kW2wz+ytXoLoVJSKelUOtoE6mvEH+KCTtaMTUMqa1cABUOhNbt8CAKupnkiDtA/ikCDt0rh2eymXprSpVaQVfFRZJ7sb7nCbFRyz7LUd2DJUURAIplRpUbaQvt+OG/APRdOr1V6/Ip9tStqb5KQLe5x0E8cpHatT/4x/XFI9Y+oC1anSVoQEMWkQwmCflEx8vlgTCWcjvLejskoAp5qgdJk1CW1fWZWItpIg/nit+rvTNDLlOTmVrFltCDTEkTIYjfp238Yj45n2ylWpSLlalNtOjSCG1L1GfkVImY3AxJkStehl6lYllVaisBAvrDAN4sZt2woRUW2m8g22lYH6Xpmkleq6gFAVVlcLU1ERpB1bCbgCbxPbCrJ1ahd9KuzsDJlp0WYklbkWkk2/kfx/MMADpQhySHgAxMGO4EiJI7WsTMfDeHc4shfllBFR1AOlZM2EA3gfEBcCCSMUBPkeEio1Q5am9cokm0QTFwNUQDIAJvaQdgv+2NVrBqlUaw4Op1m5IF0i8WkRaD8sauvRUZGp0lLBOWGbU8XmDJj+8T3jEnDM9pOsJRLQRpdJB1TBC+b2jaAfnTJI64Z35dNw41GDGkMbiQCe4v5v7Y9NIIpR0iqz/EzaQoEgjSPPk9rAYKpCpl0NQ66LVgTTAXSCtpIJEhSDaP0idctk0YNmKrEhTBVfiZjBE2gLGq/lffA6oaM9TcMNBNa6XpVSIcXgqIIDHqKzI1QASD4BwmydCtWDJTDMFAZgDsAQAT9TbDrJVEZ3fM5fVl6dIkUlqMogsQpBZtbDUSTBJnuBgOnlKk1Gy6ytmJDDoUzpXfqm/Ymw74XQYs0pZzVpp0+XSYKxNVna/xNFhYx0aQIPfcxJwPNaW1VVJmTIEyBquJMXYCD7eCRiWtREiiuXFKoEmr16i7bmJJ073UHcH5DK7URUdqtY1TTXWEdDD1QLIzE6ii/SY2GrCt9F7V5A85Rr5rMsgBVgxhHgFATewA27wMHHLsweoKMrTkNIMC6qPhIvv9L33xHw2mKiVK4+OdNlMEsZAFwZMH4Z+W5wPm82eTSADbs8KTpMMBJi0/d2MR7mYkuBYthPA8g1V3pSKLJ1MHGrU3VpWJjYyNx39sRPw9+Z1tJ0Oz2E6r2gHuSDPufGJ8rxB1qVK9JBUYgVCI+EHUJJ7EBgB5tviHK12zTtVJVDcQZgKQwkkDefbvA2vkt954/uCsGy4p6Rrr1VbwJgXtH0xmLNw70gXphjXNMknpKNtJAN1m4hvrjzA5LyapS8DCrwKuT8B+epP+rEC+lsw7BQseWJEAeTEmMMPRvHq2azCU+XINyF8e5BsPfbHTPUIo0qWgQpPxRuY846HqMwWmuii5P07wykCK+Yq1H+8VWoF3mF0g2v5vh1Qy/DdGldbgAwGpuT53ZP5/ywH/ALXopYMo/EfyxBmfUlJVZtYOkEwDf8MSa+3jkqvG+PUUqQuQqJTH/iPTH6FNv8WC+Hq1WKgp0FWNSVFVSZ7GBDDzeP1xUuO+p6uabqdlp9kU2/xfxH8sdC9NZFq+TpvS09wwjTcdoA8QfkfM40irOeboDPCMgoPMSo9Qj4um3yXVH4gnzhhwPN08s80sxUGr/wAPoGomwkC5IntgXO+nq5k6N/Dr4E7x3nCtuD10ZDoZSGBkskWMiNLE/ljSn4/Yzv5/cLz37VM1rPKCaFMdYktHggiMZnPW+ZaiWD0y7AQArLHkSS0kido7eTgXJcKymXEPSaq/3mbz7CbD2wcOK5bf7OtrzoBiNr7++M2vg1T+QLNLU5dPUCWZQxhWYSRJvH0wrKgwGOm/em4/9sYbcb9UEqgpLoLTDsrRabQTE9JufBgHsso+sWLBTSQ+YB27304VvgqlyJ8+6tUGjYAdiJP1H64KPEaX2diiPSZLqXuXdwFlewChZn/d73xHmfU7VKdRlSmvUYANwJECNzvE+xxtwHgdStWpGsp5bKazagQGRAGMTYhulJH8X1xLY0i8ekvT1IocxXB01tLIjzeB8RUdr2Hy+ljXL5ZbLToj/wBOPz04qNX1XXAgVHAHjbC6r6uzP/msfw/mMV7bI91MvWbpZdKb1DSpEKJOlYM44vxttVd25eiJAQT0hfM9gL4sme9QV6tCqrVCRoJFgIIIvYA7SPrit8U55pM9dXEsGDOWuYAI8SZBixF8TVFJ2hplMqmbFfM57MGmWUClt+9qaQpYnwoAEC5JtGkjAOQr/vKVF3PLQ6Wn4QSSWOm/+cYJ41mSirl0NEDlqXUdUNdyeodJliCN7CIEYhCqVeAjNYCp2G2qRck28TBJi2BOyuAfiYmqRrBSSFgRYHxfz5OCczww5dXSo1SnVgQogAg7hoJvtY7Tf3kz+WoAkUKlWoigOSyhTPkDUYnbzhfSqy3VfUe5Mg/5+cUkTJtu2FtlalWmrjStNSe/wwAWJUTA27S0dyThtxHIOOXSdGZFpaqM0yjVC3UZiSQJa8zAGwwoastOm6sklxcmPukTBkd4ne4wfQ9TVWdhVLOWTQrHdJiSPPSI7b4bbbCkkEZ7iPOqFaiTywbMZG0Ell29ontg/h5ydPKxXQy9TmUxrYBlAAAkRvJEmIBkRvhHQyLaWqM1NO2hmh3DCQyqfu3HUYHjEPqDi3NqBDywiDpqaApa27adyRa3tgUehNu7Ns1nUqvpSloJJHKSYuYMFpjabk3JwdS9O1K6stBCHEO9RqiqgUg6VHZiRG28TcXwt4nS5C0v7PqAYuFQkbECerUBvIi4g7RiVM6rOESu2XDuGeuNYaL20owsqntuZ8iIsvFUaZemVccydQ1ioFAJTTuRPS1r7xMCcC8Qy1By1WmKgpKvVLhmZrAEEgESSDMQL/LB+UzVNBW5b6jr1NUKkNyxe+8lnbz2E74h4KKmaaqah1BdGpmZUESRcki5uABebjA2ugo14XkK2ZHwkqsKjVGIRQAYEgbCAO3jHmZc0KCiaa1ak2IVjy2YiQx+GSpMC5B3uRjTj/GzS15ag5NMECVJAIAsBJLfO8Hx3JOXoo2U5tShrUqUp1DKmVLRBCmVuQRa4F8TfkrbfHRDnFX7OWWstJlA6BqPMBBIiTYCFH3r+ALkejOHGqUUakk6mYklTEsoYBZAJ9zhfwriq0krcygtUAKlJ3UE0jeSs3E2lhJELj3iHGAVDO5dmRQvLBUUyJFiSSYtsR7gd3tITaOqZT0kzorV69TmkDXooqyz7MRJ+eMxWaPFswo0iqw0yINMNsf4pv8APHuMdul/V+xt7k1hpfksfoniS8OywpmiWqVE1muro6azAWmYaV0eD4bAXFM076j1XiP5zHm/5YYcM4bRpM8mmTVGvqBtf4SYgRJPi8b4a1+BZFgNRpyCJ6BFu0RjeFsy1EopO/0OeVaNUCYaPrgHi1J1ouXBUEAXmbsuOivwejq/tqWiACppCIGw7RhN60XIUaOlKStrYAKjsAWAMAwe07HyMbSh4OaE1eTlahFv8V4EiB847/L8fBtfpX1RmqSihRFEqzyTU3BaO+oWt+vyxXs1kS4LIQwBOqT8P6dNt474Y+muC02V6lYtFlpqp3LLMt7LIt3M3teItxeDWUVJUx9/22rsWWpykAMEqTJjxNx4w04FnjXR6xDAA6aawD5lumRNottGOf8AE6FP94aIcCmFEOwlpMTEWM3gdp8Yv/GOJU8pl6S0CSqqoYAixK7gg9QN7+/vi3qtpEeyot4F+fqEG4b56G/phNmqkefwP9MbD1K9QFlpOwG5Clo/C/1xavTi1BRGZqSof+zU9x/FB/LCcg2pCnh3ofMZlAzNyUbfUDqgHstrnydvqcW/L+h8ooUOnM0iBrJgfJRbCfNeoa42qt+OA39UZkbVT9VT/pxDiy1JFr/7M5BAT9loibWQYrvGfVOUy55VBBUfTywoY6FFoEzAjSth4G2EXE+PV8xTdGqhSSFBstoYm48wBt3xVcnkHaoKKxqYwAIa9oMj9Qe3viHgpZL1wfg1bNUy1NU6TDo1SCpido2PYziTM+jc0zQtJAP/ALgMfOJxZ/SuRy2VDNUzEuwVSFVwsLtsIJ8t3JMQN7EeM5WLV6YHudP6xgepIFpxOa0/2eZwBhqo3Uj423/4MbcX9FZypRCMtKo6zFU1CCo7IqwEAtMmTfHQ6nE6MSlWm/8AuuDsJOx8Y5F6u9cVazNSpEqm1jv7k/ywk2x0kB5bgwRWVkZsw7FSupSAqldR1g6QtxJ1CLC049y9ZWqkKlMkjo6QAH2myhQFEte1hc6ZwNwvPOKbWLzGjVeJJ2H3rrtFyB8seVKFSlVPMVlY7hheCL2+uLhC+xy1OFQTXpMrstZuXzD1FrrJMao7jc+8YjQLSGqpRVmCTIUkLqELrWwnvBPYSPPmZzKKF1qC5kMA1lEDTa5M9+3bGcWrorGnSq1Xpk6mZmsxMajAIB28C0YfGCeTTI8MrsaWaHLSlrBVmYFVKkT0XNjFov8Ajj1HOYql6tQGoWJLPIsL2IFzvaBuPeM4fV/dNSFN3o69TvTgMBaJMGJMQD3BxJnFoUlJQiozGFBnoXTckbhpK7iek7YWWx4SQvGY/fl0Kr21NBjcWBsLeNva2LJkP2b5rM0qddHpaXXUNZYEiSJgKfY/XFVp0Gq6UUaiGkgC5kdR+gXfwMdo4bkRX4ZlWps9NtNoqhQbjXdgw+LX28dsJ/SsFKpyuT/Upb/skzZkvWpSFAUAsQYtGoqIAG1jgml6Lr0smaIoUqlYlv3uq/eFAYAD9SSb7YfHgeYUymbfYi+Ypnf/ANHEI4JmZJNeqT20V6Z22saa4I55FL6f9uTknDnhnpPT1lugKTpZXmBB8z0wbGcGeqKFOgKYoVGJYDXMi95A2kAyDIFxh7654a9B0qOWOpQ0tp+ITqEqIImIm8fO1dyleswqJqprzRrfVEwBIk7gXnT3JuN8N1Yk3RFw/JLXdAy1Y0ln0QYH3T1bTInfe2HHrzhzZRqdFqwqoF2VpKSSY+GLm8Xg/MHC41jTLug5Z0sQqTp0mNO95LW94GK8tWT8IPtFj/r2xNWNNrh8j37GKtFqhrKGQfAZJbV/e1dh2gRB+eI8/kzpywNU1NSJAtCBiCFUaiZE3EC5O++MzOZQIKNFSxMliZ6zfSQhsIFrTMTPYL8jkK1SoiJTcuw1KI02A1SCbQFUnVI2nDEdbyvKCAdLQIkV4n6EAg+xxmEWT4Krorfu7qJnpM7EwJFzee+/fGY5X6eNnT7q8L8IdcPepTy45zg1qnWwgdKx0iBF9JB+pHbC+qzNOkSAd9sdpzHB8tVWXo0nvYlQcVfifBcielctRYLsdIgeQP6+fOO9YR50nbtnLyrFoAluwAk4OzXA81Wo0R9naRVc9QIgMEAY3BtfHQcrWTLrpo0aSL3Cgifme5+eJDx+Pip/g8/kVH64T3eClt8nN8x6XzKKyLRdtYMlRtP5+1sC0MvnKdBaQyrI0QGKAdXdi/ygAGLkxte3epf2hJREU1JcjYxb8JGKNmvXWaqk/vNO0KJvPg7YFOnZaSQmy1V1rU2bVIYEyDMAiZ82wtZiZMnff/PFhrcdrVa6tmGJ02CxCiBYW7EEyd74s2byOQzKc11FBwIKqDJ95AIYHyQD8sTKV9FUVP01meXrrlnphBpVkWdbsLISekWBYzJ2jyL56Vq18zlrOuYKkwrVAGRZsCCPmdyL/TFM4omp1yuWWUSFSLs7kyzT3JMD2VVHbHQvRXorLZMrWzVZjW30pq0p7dN2Pkm3taTNjaXYvzHBc0TH2UnxpqUzP/MMGZf9n2YqCXZaQPY9RHzgx+eOi0uOZIWWsi/7wK/iWAxOnEKDfBWpv7I6sflAMzgtk7Uc0zP7JtSaftYF5vRkfhzBibhX7PjlRUY5ik7kQrcvlhR32LXO0+Cw74K9YftAWgzU6Q1uJmNh9e5G9v6HFCp8SzfEXK03LkLqKq2gKuxOokBSPc7xg+4ywZrIVJIDhz20sCPzjC7NZGsBAVvcgz/PFc4dlK9CtLLUUMxRmMw2kEmGB7ATIP646pTy2TOWFdWqLIkBsxUjUJ6ZZvII+WG5AolKKVKNOo7I4HLaCwIM6Sth3nV74rtD05V5pFcrlaca2LkGB4Cgm/a/1xZvUPq1c4rhQBTtH3biSBv8u8mBvin53iIVQi31iXPeD23ve/vH1xJSxl8D3K06A0tRzCoASRpDa1YGxIgX7i8fLAFKq7Uqhqs7Ey8CDIHkm9rkj+mBcpnKNGkv7k1atTq5jkjT4CjwBPV3M9hj3K1g5YBnUmLCADvMk3HyG84a5sHk99P8Y+zsaxoLUIDKmuIQmDrUTJZQN4MXuDgjiXE0rv8Au05SiCika9ZI7kARNzF8CcR1oytdgBoWYOw1P/wyonxOAMnn3plmpsVZwVaIjS24+uCykqV2OqnC8zUVxQpO6UQvMYMANRGqNwLTYCT+OJuB8VenSrVeYgllQ03UMWUyT02LCQuxsYnAOf4hCaQXUM2pkR3gG0zJuRYA9ojB9HIEqMwq0irauWjsGdgZWXXYd4J3Ikdjh8kDL0VlzVzrFmTSisW0W+MFYVL7SRAsB9MWDinDVbKZWmZVKNM6UJ+8zuW+cBVv4IxRfR2QR61QVEDqgJAP92ogPexgk/THZeIegUrUqRGYrUwKajSpBWyi4Bv9ZOE3kOjkGb4fTvKwPIAn9MKcxw/STG3bHT8z+ywE2zj/AFpg/wDuGAqn7K//AKw/Plf/ALMUmS0UzhGWLq9HXElWXaxB097CSwv7YD41R01nLkCo0F21AiJG2kbsRPb6XGLvmP2fihTqsMyzsKbQNAW8SPvHYgHHOs7qd9BI1AAPebgElibzFye1rYBoaZ3jNTMBauYqarlF1AkWFyAGEdvrGCVy9FWRnpColMaqiJTVSVAIDa1GoiIJJN5OxvgPjHBRTooyrU0NEVHpkBieyNeRYnVABvHu04bnl5XLpGmiE3LMVcjSFGtoCsBJA039sDT7GleEKOLZmrnKh5aHSqkrYLpRNyDMQO8EnfGmf4vVFNRUqVGeNKklbAR94CSO0T/F9bHTXKUkejnZgEGlTpi2ruWcKTIGmEkb3nA3COB0q9GvUak1TlyqtrChbcwnTIJgWMmAGWxjE8K0N25NPkpi5lvIxmLvwn02KlJXSm+kltMsCY1GL6cZhOSDa/B0L0twyuwD5lWRTcUg7HSCbgwSO33rwR5MWfOZOQeXAMWDbfUjGnE+MUaIJdwI99v9eMVDiv7RaaAmmrNHcCB+J3/DFbpN2ZbYrBYc3wmpupQ/WP1GKT6ozT0FJqCPCyDq/AxHn8MKeI/tBrOP3em/aCY+ZMQflhPxHiIzNPU86lMsCZv59/8AXjFWydis1fJawtVtGuoJ0nrY/IBrfIgfPEmb9P1S37rLMH0AgQR7l4mB2AAJk6e5jC/hufdWU01GlSGawAgEbnaNh9cOcl6narVrPVqU1Z6ZgupYE2tAI8WnztiGbRRU3ZjAM2sB4vP64d5fNECkXB06bLJ6o22PmLfLAdPU9crUMsDDWG83G3mxx2X0J6B1subzo1EGaNE7KB8LMPoCF22JvED4BqmF+leH0aOUXM/ZytZwYLDqE/eIPwkzt2284R51mcnUSD2x0/N8Do1NwwtHS7qPoFYAYQ5z0LTM6cxmE9tSsP8AnQn88KLoHk5hm2g2M414fm1p665AikhYT/ERC/UEz9MXzifoixb7UgVRc1KAMfVXXHOfVTUigy9N4AMvUCFdZG0JqMAe5N5+Qq7JqisZSnXaoa3KJQPDuwAAm5GpogxfSDOJ+HK9Gk4K6LwWR9L9iJMxEH4bb7SJE/E81y6dFKcBCpMEyxJZpPtMDxtgJ0yzU1c1agqkf2ekQDEQCDttc4TtrBcaTyb0c/UNSmjM4CqVQM0iDqY32gkzvibM1KtVOku1Ckew2Jklj2jVaTcyIwp4cJrIzqRTB1EbSBuFnztOLlwgU6+aCVaa5ZQA1QMpUP1LCtqJmdpgHffDjJxCSTK/QzVCll4NJjUdtQdtinYBT7ydXyw14pTqLlkQjKOemq6COcC66oK7xEWnYWgWxUeIZmpXrNUYMWqOWAjeTaBFx2AA7Rhhms9WRaWWqFSifckEDVuGItNvNreBhPPI4zpYQqNclesSQAATvaw/AWj2wVwrh9Soj1FKKtPcs0bzAAuSfkLd4wxqcEpDLrVfnLLMCUNNhuIsWDbfe2mR2xpWyFIUgut+aFDwY0Cm5WDvJcgh4AuGF8BIZw80KdOkayq8I37sONTMxLSxUwF2sZMBR5wHwTInMVhTpUyWILKAR2/3iBH1wFQ4az0w9Elhq0kEaSCbAbkGQex8+MScOrGk2oVACoIUgm5FxpIE79yIvfvgKtk+c4TVpVDSrAK03OoEC4JMg9r4EzFeNKhmZQI7C0/l8jODBxYvqWpVqamMSYKxt7tNybe2Jq/p0Kqtz1dPvFQRG0qCfvdriJw2/IKLax18jv0hlRTYVQVK1VKAFrybkHwYBw3y3rp62YQDXQCpBmoxuvTED9Y7fTCTPcXSghoUsu6QuqjzQ2okz1CYJiSZgeNsVzM58b000FiCxG5N/O2/bfvhx0nLJDlSL/V9YMSTzKi+2pDH4rOE/qP1XV0SrlkMhleIZT0zAuRqHY+cLsz6nqBUVYUBBMIDfvLQZM3/AMsCcVTLvSFQVKr5piQ4hRTUCNMLpm4gzI+u2EwHvB+MsaCF6oeBdNTH5KQRFha8/PCTKZSk3Pr1CNClgwBhnnSwAXZJB0SJ3PzwgyFSCTNjYxc/nGLR6fo0avLp5nmctnZiwMFVC2IEGQoDNIEf8OCsjvoB4n6gaoF1atmjqmAdoHaPGJ+G0QmsMq1gqDUDPeCAsA3LQO1gRYnG+dpZGkrinTeuWfoqazpRQokQCp1z1dQIiPfAHC6ANTVzAiowJJYAkd4Hc/LFSk5csI1Fp0MOMZcCmozC1vtLXAY6QqkDRpSJM/5Ad8A1s6/TTZj0K0qx0AC5OqOoubfKAMMuF8FzXFajmmVJpKNTO2lVW+kbE3gwIOxwv4rwYoWNYtzFcCpENIIkMDqv4/zxKSRUpuVtvkjynqOoiKqu6gCIDGB+eMwQ3p+iDbNUGHYljcdjZce4VIncwXifHHqmSTq3knb2A2AwDmEYXeZYTJvP1w/yfpUNmBSNZTT+/VAPTEyApgs1rdrzgo0MupZF5jhTYVAJBjeIjz2jFU+SLK1ksjUYgqIH8RMAfXf8MOEy4SSSXZhBJxO+Yv3wNVOqFW7MQB8yYA+eADzg+cpUqFcOiVHZwvWNUKNtINpkkk+wwqzeQcEMqEK41IO5HsNzeR9MS549RQXVZAO1x8R+c/yHYYe5xGoUwMu1RVZQQXZDrJFyBECfY7WM74txEmLeAZVGzdEVWZUN2Ki4ABMAH5Rjp3qP13Uyg0UKgq8zqDgN0xbTpbY9+/a5xzX0xlA9ZHaeWAzOdtKgHUS3YDz+u2IuOcROYfok0lJWkpFwI3IFtRiT5P0xk1ZodcX9oudFKl/3bUxRWLFagVpEyClNx4t89tsHUfVucrLBppTJB+GTHj4gJM9o7H68ZyGfqrRADCFYqNv7vuB3O5xZP9rOmTLuzlqw0oJiwjU2579I373tcaK047pUKaHqDN1a5SpWdtwy6iQCLWAtM+ML6z8xmbq5afG4v9Bbcxa/6YZ1K+VQ09FVjVPxnTCoZuJO8D73tgTKVYzwYMWmorCFDawCCST2EC7QRGqbSC7wVKCWUzzNcAd6AzL1KaF/7OkJJ0jaW2FhbftO+EXIkErJ0gWi5na07fnthp6g4qKzu1MFaYMqpPvE2AibGPfBFTI1aeXSvzKYNSKopu4NUr5gDv8AEASDAtgRnKugPgOXbSatMAssaJiJJAJv4At7lYvGPUSrUqsxeGBBbUW37gmDe3y2vjMrnuXRrBBBY04I8gOD+vYd8KmrOdyb4aSJtl64vlq6UdbVDVISVbQ8CST8V0DHqtYmT9aZW4fWC62o1QGEhijQRO4JFxaJxPRztTVTUVWCaxBLWEXnxaZwx9Q+oqlQ6TW1qotpJi8WE7EAAfTE9lNtrJpQruOVQPSp0mXMLDFTsQCVEAmGEx+JiZCM1UqNWp1m0tJUECelVCqbwNh4Gm2EXNVKYICtUYkXIIVQPHknubjTbfHnA80EqjVqAI0hlaNPz8jDTQ6yrNqdJlpslS1TULFuoW/hB3NhfD5+OU1y1LJjKUw2kFqrEFmdrlrpNjaJiPbCrKO/PBp1CuhuirvpLNAafAJJn2OCvU/CctTVuTUqO6x1OyHmyTqKqk6VG4JM3gjvhNZC1WBc9JxUVmVV0mRAVdREHvE/XFj4jnqFNqOYotTdrVNLU4ZHHYWggNsfYb4rGVcuad2ZzKwTbtpAmww14j6crgBtKhAQigOstuSVBvA7kgRhDtqIXnvWb1qyM41qIUhjLmdyDFrwYHjFYzNZATAMSInb5HY/pg7iOcR2pJSohY0qFhZLCJkgBjJHcmcLa81nOlVBe4RdhFtIn2vf+eLUmlSIasIfJuGL1QFUAsVBC7CAukXUEwNh3jDE8bpfZgGoK9aBFXXGhAzAKKagAkR8TEm4BkQBZWza1+GLXbQSiQ5YdRKbgGfvQDHecUDitVGeVKAGJVA0IBGxMT32/G+M7stpIOzL1HhiqhyCrEqASb3KwALECwi3nD/0XVSlUZm0KagamGcEimqgS0C8k6APdTcb4rPDXAq02s9MVFUmCAZjVM9yJ/A4aet+IUhU5dBV0hSC289R28bb97YqyaQw9X6qtXVrPKBIUCxA8ED5XY3OBKQUBamlTZ1vYGxFzG5v+WI/2f5ejWrVBm6/KopT1GaiIXIICorOe8kmATbzBwZxHK0RVWnQrKymSrdR0yJ0k/CxB76facIdgvHOL0jry1JEpqCpZwpBZ11Sp7lRqZQW8TabRens9FNgKTFTCkqN2uEubAywta3nEdD0fmaxY01RyJLDWOxNx2P+6L+2+LG3ratlMnS4ecvTGlDqZXn4mMllWerZrmdrDD3XkVdHrei+JWIpBgQGB1IbMARf64zEXCfXOcoUUpU8wdCCFsht2uVJ/PGYLYUiHLVLMUPL0Lq1KBY2C2+ZH0nC7IVtNVuaCytuynqmfiHbzYj+uHGd4C9PIrWNjUqAkXsoB0mYi8m/eVid8VuhXUtqaVA2HcyPOAVUFZqpAbRc9vP4fnGBuD1KiV1B1sZkICbtB0mBvE2j+uG+RyOqXbVGjUDEbxH+u+CvTOeYNXKw9Y0opqFHxbWtbt/PE7zaWg0kA+pc1Tp8qlRRVemCrNBLM03Yk2mfFsV18w4I6iQNgSSFncAGw+nfFo4TwelmazUnd2r6oUIQ2uJJKsQAPN7Re2FXqHhq5dwOZrLTA6TEWuwtP0xbdPa+TLbatV+Q70rSDpUFRNSqQ5VnZRUEgRYhTDAHSdzGF/FOJCq5JRQokqqKBpHiw+H2xN/tGpRpUlRoYB9JX+FmDNB7yR/y++AeFUOZXprq5WpgC/8ACJufoO3ywgszNV+aVSkpCgRFpJMaifmQNtgAMOafEytKXpDUiinTudIFjIXuw6iSSQdVxhqvFcrkGrLl6SVy0KK1RiTG56UIT38zP0I4dw/KsdWb5iBqRelS1kzIIYszdQ+GN/1wx7mIOBcVy1Nar1ssKtZ2mmSeimu5hdpJO8WG3fHpXmFqlJBTZ6OiFaBLEA9Jk3WZgwJwLlK2WUVTUHN09NGmNQE/+Y5EMR2Cz5mwAPnCqpzNelQGlFaotpbSALmxJiw/LClStoItukS1vRuaWJpi4knWsKPJMx5NpMYhzcojaIqqCqGqyEFSB8KGSBYe5A8Yf8YpMlQQjEU1IvW1at1XSgAJER8+8Yn4v6y5tGnk1ohKSjSU2mBvHmJbVv3xlpTlJW6/Q31tKEMRu+7FnBMtQFZECGorANLG7QR0aY7yRaJkTgbNVaCO1JaIV5IapU1iQewTdfE/P2jzIZg0tFamQz0l1ORPRcAQx3MwLSPzwh4hxJ6rFmN9h7fLGsTHUSvA043xGm4haSqwULImAbAwLAWEXHbzJKKfPY7YfekuILT5hqoatNBrWn2NQ9KknsI3Py8XlbPpXZufSCaRcqLAHybNPYAeRhX9VUNQtJ2QZYZIZddQZ6zSWOoqE8BQNz7mZ8YAzOVRWIVjU91Nhad4v3ke2I6rio3SgQ9tNgAB47nvPf3w4yXFKYy7UzSTXOouVkkeF7LHym+CMcvJepqRcUqSrwufua+l35a161RA1NEChSB1PqDIBIOxEmLxA74FrV2JDEAgXKkWibiOwgRa/vgmvRZqVJQDeoRbuzBIJPnTA+mJMigpjnNsphAyyHe5g9tIME79h3w1yYheZyVDL1MvWp1wXLBmoqr9AP3eYbG0jx7ncn+sOIGgVFMutbSWYbhQ1gT2BAGnvdZ+ajiHqZszmFqV5Kq2qIFrzHy3t2xLQru+mggW9Oo9RjHWSGYlpHdVRR9O+JayXFppgnp7ja0atStUGpymgNAkE7sWNw23UIbe+IsjmabV9bL0mZBJgkd5UzsYw44rwrMnLh2anyB0LTUWkRrIVVAW4MEiZnbfFU4ZQL1dCTcmAPYE7fTF0Zpp4Q1pV3OUqUEkKKrM0ajqUxG1gB3ne3fBXH2yNenTp5LLtTqqI7ksVBLamJvYH+UbY8eg9Ci9RkINtOpTBabEyLxv8wMKOGcKrZuq5TSG+NmdoAk2+pxJRBRBVXQC+pTubFSQfyPbFkyfpCm1Ja2Zq8vmL+7gyWMxLSpgHa8efmt4Tkg1Yo53iCgBHvA7DvYfTAvFc5TnpGqD0sQIgGIPft+eKTiuUS0+gjMcKo0Kb6nWrI+NSTp/ugbay09RkAKe84TGoFqTdkmYmPzw8pUDmMuVpoiuzjSghNYhthNyL/TEPEfSGapkjSrsF1MKbq0C1vdvZZxFpcs1cXJXFYRcfRnCVfI1c3F0qOF3BCKqkwwtJLGZ8e1ubZl2ViJII2v2MEf/AMxdch6vr5TIU8tSYoNVTmWhtR0kGxkblYMfB74iBetljOV5jhmAdVQhi1+ptxBP1thmZTkyrMJCzPeR/XHuLhkuD0EpoKpqCoVDMFakoGoagIIJsCBjMX7cjD/UQ8hvrKmUCqKj8imOjVVY8yCI6ZgTY2sAPlis0krViWpU3cIJfShYAdtUCL+Di7ZjPU84Yy+WpUhSWadRiAwa+rW7EkgiLsd9rxivZpc1l8uiPTanSZywP3XJMyCLEhYHkAYg6opPlkWW4i9SglHXpK1CSpMAKoUiRFgIPtvhbWciSDsQBf8A1a+J8jWDM5CSdyw3g7yCb/T384s+Y9PZVKS1HqkswH7pYBWQDMm573i0d4xKjlm71ktNJrPkU8GNNKNVuZoedIfeZG1u5Eje3fCJwHDdVxdQR8W0gHsbk3tbDDj+dpuFFJRTRSSF1BmPaWMAgxA8WsBOFdFyWFsWkc05W8Fn9LVqbFGFLU6Iy6RoAWIh2YldROxDblvAjG2UyVPmMSl1b4ehZPeLlSvaLzBjEnB8imTpmpmKJNZ2mkKgsiL980+5LArDdgCBcHEKcIq5pTUpOmk3ZXe6QLwDfSJMaQYvtholiNMpUZjqBgEqSSFv/i+nbFjHGTXy2ir/AGtv3wXURTWQdSSALt8QvMCZMisvl2RxIgyIkx3sb9sMcm76GpAqgzFRULnsqnUbwbaiptgaQ02A51KCrTNIuSw6tUWI3geJ29h9cBZbNtSdaidLLceZw2zXC3r1dOVytSBMIsudrktcdvJHvhLmss6NpdGQzEMCP1wnTwNKSVodDizvTapUdReBbqLRJMT1N8N7AT2thXmaHVqLagb2nVuOx738x74vFD1IlLIJk0ykalBqMVUmtqAOomSSL/SItGFZymWrpFFYrBxTh6p1VGdrEIAAFmBI2384e6KWRbZN4BeDPlCrGupqEQYJKGwM3B+Vwb99owN9mSqhcUQoT42DEdpPSWkm/b5YMzyZalW5CqSoYK1STJbYn/dvt9bnYXLVFDVKRQNJMEGIbYkeRuIO+9jfCuwokzlSjRpGitIl6iK5dmMpPUgCg6Z0kEkzdiBtgLhTqXAqKIdwvM6tSbfdDBWHeCPkRiLitTm1qlQTDOxCmZCiImSe1ok4EoI2qwPT1H2A3J8D3wiuB/mOHUadRAzAoqS4+8QJvEW1WFpifbCjMZp3jVAuYVRpC7WAERixZTPZNMtVTlrVq1DPMZdgZsBvAPe5keIwjHD2ZTVQqV1bTcSSBIjDQ9SSk7Sr7f5D+EVmqNqqOQKUFikCoVkL0Eje/a8Xvpwy9a5ql0LQYAJAC7mCLyxJJNgO3iLYH4fw5KNEVapV3qSqUw1o/iaL+wH17CEuWRQ3WupRY3g37z2PfAZuL8grsuknVDE/DG4+e30w+4XR00yxq8tai0+rTqBUElwQQZ0sgG4uR7Ax8SyOXCJUplm1W5YPUDeSSZjwBBne22FdevKBVhZadJYkxYfwgdvbByVVBPEeIGGVXZ0ktMkQSZPT8/8AV8Q+n8wKb6xUCOCCvTJJ2gTYAgmT8sLqmPMsrhlZDD6hoAmSe0W8xgfGRRWcI6SaX2pdWYYcpbMoJ1EWuigEarRqJAHgzZV6sr5em05JTSQKFaCxFSB31W1j4ogdsR+oUdCKiVyWcaXVJC9IWZIN7nwMIMzkn5almUhpIGq++7CCO0C8xjOEk+Dp1dHUgqlGmuf14JfTvEDTq6ku/UEESSzqUWL7yQRbthdmeF16QV3QqCJBJHkjafIIxHTptruDbt8J+k9/pjo1DgtPRl3zstNMPzBVPTPWqGd2jubaj3nFN0zmsrPpfKsWVXRlKa5LDSEDKQrEnuGYkDck2x5n+NZqkn2aq7aR1An71/ik3Owj5DDLI5+i9YlVZgjmoSeostNTp1A7w5Bjc+L4qmdzDVmdjJIJMnePe2BJ3bHvdbfyDtm3DuwsWJmb3O+/eb/PEnC2fUFpyWZhAkiT2vIG/nFk9GcWprUJq0FrkrClgpKFYIYEjcRG/ed8Os9k1zLHkUkoAmHzNSEJnYBVBabT2mGB8mXN7tqQ4pVbIcz6br6urPrTa0oapcrYW1Cx+mMxUsxmXpu1N3YsjFSfdSR/LGYe6fk22el/pf7F4yNfK1cvXL0kerqhSiCdgAeoGIEmBpkxNsVviNIrTZC2gcyyMd41Atudp3i998HenmpUf3kqxaAyuoIC7kGbG43+W2NafEFptUDhDW1KqsYZdGkrBJ1LoIIY/envaMW18mSkvAtyOWKKzFlAYEKZ3FwW076fnB9sS5bK18zUShQDVnYdAAgxBncwosbk2wPxB4LNqR2q2BSwAFjC9hNgTFhtfE3pXihy1So4YrNMqdNiQWWQPyMeFOHFZyLUn9KpcL8jilw+rw3Mzm0DqyshKvIGoAxK/e2MH2OFmaAeurUUNKm7BEDGWI2Zjc2kn2x5nM/VzDKtV2KkyqkiQN5j8r3ONsgynNosM4AgcsS/wkWIjaZwSpcEq2M04rTzWbprmmNOijGSPi0hQAoO943xpmuOUaVUHKroVX21MQwO92YkH8vwwr4hwv7MziqRzGXppghoDCQzG42iIMzhTTrXM9++JSKvFB3GmLsapYOGJhgCu3YDaAIFgMCJTc0i5k01OgHwzAG/sQIxrmqTdyWUAQwmBYGPbG+RJZKlOQAd5F9xtfewwyCxenK2ZpUxXp1SOYHQgqW1BdOr4brEgavOBOJ5+ppJK0im+pZOst2JMEjvH9cb5fiFfK5YUmtTrAsASDEGYI3U31QYNwcbcI4Mc/oRa6o7MZRx8P8AeG0zcm/bCwWtRpYZWqmeqMAuto8AkA/SYwy9P8UelULga2RTplrgkaQR/ERO317Ydca/Z41JtFHNUq7DdQGTvG5ld/JGK7RyTU2AcaTJBMggFWvtIMEb7flLZKI6401HBbUQd/PnG3DyytIgSDBIttv9N/Exh/wJ6FMcyuq1F1MqAqGANjLEmTYEARG9ybBL6g4u1Z5awFlUGwH3QB2AED6DBYUNsvUpJo5tFaoZOkktYsZvphSTuI2n64EytOlUrJTpjpZhzDLRpHU1pvAE/PG3OR6VFKQ1uVl0MfdAAMsY7ERvEecNeAU6P2erXZyOWSjUVVRqkWHMiYPVISDAudsZtpZOm5bVHFfZf984GGS9UZalRbVk6bFgQroqdEMwK32mxj71/GEuS4xRYunJRaTCSOWmqQDAn+GZ72kdgBhdxaqKkFECQum3cdhHsIF5mBiGgwUAtAhlkwLidjYmI7D88WpXGjFqmMsuOYqqKVRzTUrppg/F1EEmDbc27DffAGZdAja1ZKoYCNhHeZkyIH4nxizDMjLZamaVasrOsVqxDaRqAhKazJVYKk9z4EDFX4bVGrqLFZIVokD3K37bD5+MIKdq0b18wqKolW1LJJTqQ+A3eIvhrV4pl2yKUtAaoGk2iBOqQ0zJkz7WwflcnznC1watDK0GqAkAalZpRZHV8Rae8KR3xTc8Oa5cAAGOwEdoEWgbD2GDcTLanSLtlqdF8omnIII6pAVnqTOzuxdV738W3kV7KUlSo1Y0jTNKQEuV1RYayxvfVHtbFpyNL/aNASQlaiAsISusWCgQd4kXsI97Ls3RzeXqJRejSY/+GmrXpckN8QMAwZ1GZA33xtrainDaq+cU/wCfYXo60tRakrxxm/sJKk3VzDCQ0my922n8vljetRyxpTzKjVJMgABE8QDdj3Jtif1RmUrutOnRNFpOokKAVmzErdjuSx7AecIc8lIBeTrBEzqIM+Ntu/5Y54w2nX6j1Purj+cBVNn1LpqqdRZQIupENckCNRNmB8+MNOI8XqUsjRpt189S7FzqgAkIFEwsATMTPyxWS50/JgfmcWXO0ftAppTSoStGjTCmAC2mWgmbeJifIvNNeTkfIg4bxColQaHIDQrTeVnY+3fDNchR59Wm1bl9NjMKbTuBde0bnycL/wDZdSmzh1Ksp0m46d9zfwRY4bUc/lxQctS11TAQGCFA3JsCSdt4EYoRJQ4aKD09MVG1dYRtQ0xuLDtqsdzEd8G8e9WJWb90p5dhDm8jvA6R3iAI98acKq8qimZVUpy0dIAZhq0hQdgtm1ECT0jvZHXoBapKoAsg8vtMAkAmbeCZ7YlZ6NozcFUXzyv5yGoAR8IxmGtD1XVRQtKinLA6QYJHtdSbbC5t3xmNNxhQlyn7xwmwNh3v2J83j6dsRZ1dFczDrNrC6gwLHayxjzGYkobcOzVKtV1NSUVDMWGkbaYAECBI+E7DvfC7OVVphhTMajDqBYBTYAm5kgn8MZjMC8A/I39JemKOYo1sxmMwaKUzpXSpZmbp3MGFGpRsTf2wp4rQFCuwoVWZWWA8aWuLg/1tOMxmDoXYPnizHmg6kGmmGO/wmJ7nY3OByklQTAJ7YzGYAL7nOMU2ytLk0Ep0x099Qixl41Fj5xXuFw2agG1WzrpAgbt2jYEyLzjzGYc3YenzNX5/uDcazbVqrcwyFJCxYAdoFo84l4GWLJRHUpcaV76yYWDaLnyMZjMYrhI9Wa+qT82WbhXA81msyMotZ6LkEklgwAAuZBk/KfrgL9oXoE8NQOmY56sdLymgqT/iMgx8x774zGY3PKHtf0/QocNoUjTUVnRXeqRJD1robbhDpSAdiThVwn07SC1KVdEqM5MPF0kAAqRBsQTEx5HbHuMxxOTNaKVmqJy7gAjWqgErJE9QYXA/Ttb3tOQ4DVrU6WTpwGCGtWZjAl4I2knSukWnv7YzGY6Et0ophHhgXqHgyZZiq1uaVMToKg+YudvfzhRygUYH4iJX5i/6W+uMxmKkkngSd2WV8pSq5fnVmdRSphEppFyAIkwbEkeIv7YrVFrvpJ0tIFo7ePbzjMZiaSibqTlqOy3cBzlGrlquXzLFdQRVZZmVYaRbxPe3nBmX/ZnmNDaalFksVJLBiB3jRF5nfGYzC/5MwlBbU/NiKtwevlC33KiAnUCDAhhKmJuVI7fS2E2Uzb1KlO51MY8Dxvc7+3nGYzFmaQ6OQqM1WkaiisiO5UIGhVEXqG/VIGkSIM+2Bv8AsUwyvPNenMFuWFY9IIE6oF5kRHi/jMZjJTdJ/Y6VBOLfgFy/B2RtPNC66esmDaIhbT3In6eMB20KEBFQmS8xpgEwI+pn5eMZjMVpy3ZZfq9Nac9keF/4i2ZbiNTiVWhls28ZeiC9TQv7xwtoJ1aS5JC6gFFye2Kz6vag2ZqfZk5VEadC3Niim5NyZvcnfGYzD4wiYwT01J9tr8JDFuJczhtKhoAZGYhwACwVgYa17Hfew8nCc/DP+tse4zDT5DV0oqMGu7/ZnmUaUW/bwDjMZjMWcp//2Q=="/>
          <p:cNvSpPr>
            <a:spLocks noChangeAspect="1" noChangeArrowheads="1"/>
          </p:cNvSpPr>
          <p:nvPr/>
        </p:nvSpPr>
        <p:spPr bwMode="auto">
          <a:xfrm>
            <a:off x="155575" y="-1790700"/>
            <a:ext cx="562927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074" y="1447800"/>
            <a:ext cx="7409526" cy="4930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86042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Oilwell Drilling</a:t>
            </a:r>
            <a:endParaRPr lang="en-US" dirty="0"/>
          </a:p>
        </p:txBody>
      </p:sp>
      <p:grpSp>
        <p:nvGrpSpPr>
          <p:cNvPr id="4" name="Group 3"/>
          <p:cNvGrpSpPr/>
          <p:nvPr/>
        </p:nvGrpSpPr>
        <p:grpSpPr>
          <a:xfrm>
            <a:off x="653985" y="1752600"/>
            <a:ext cx="7190512" cy="4752025"/>
            <a:chOff x="152401" y="3733800"/>
            <a:chExt cx="3886199" cy="2057400"/>
          </a:xfrm>
        </p:grpSpPr>
        <p:sp>
          <p:nvSpPr>
            <p:cNvPr id="5" name="Rectangle 4"/>
            <p:cNvSpPr/>
            <p:nvPr/>
          </p:nvSpPr>
          <p:spPr>
            <a:xfrm>
              <a:off x="1495778" y="4419600"/>
              <a:ext cx="1247422" cy="685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Blow out</a:t>
              </a:r>
              <a:endParaRPr lang="en-US" sz="2400" b="1" dirty="0">
                <a:solidFill>
                  <a:schemeClr val="bg1"/>
                </a:solidFill>
              </a:endParaRPr>
            </a:p>
          </p:txBody>
        </p:sp>
        <p:sp>
          <p:nvSpPr>
            <p:cNvPr id="6" name="Rectangle 5"/>
            <p:cNvSpPr/>
            <p:nvPr/>
          </p:nvSpPr>
          <p:spPr>
            <a:xfrm>
              <a:off x="1371600" y="3733800"/>
              <a:ext cx="1447800" cy="685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Shift Work</a:t>
              </a:r>
            </a:p>
          </p:txBody>
        </p:sp>
        <p:sp>
          <p:nvSpPr>
            <p:cNvPr id="7" name="Rectangle 6"/>
            <p:cNvSpPr/>
            <p:nvPr/>
          </p:nvSpPr>
          <p:spPr>
            <a:xfrm>
              <a:off x="152401" y="4419600"/>
              <a:ext cx="1343378"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Dynamic Drilling Displays</a:t>
              </a:r>
            </a:p>
          </p:txBody>
        </p:sp>
        <p:sp>
          <p:nvSpPr>
            <p:cNvPr id="8" name="Rectangle 7"/>
            <p:cNvSpPr/>
            <p:nvPr/>
          </p:nvSpPr>
          <p:spPr>
            <a:xfrm>
              <a:off x="2695222" y="4419600"/>
              <a:ext cx="1343378" cy="685800"/>
            </a:xfrm>
            <a:prstGeom prst="rect">
              <a:avLst/>
            </a:prstGeom>
            <a:solidFill>
              <a:srgbClr val="951B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Company</a:t>
              </a:r>
            </a:p>
            <a:p>
              <a:pPr algn="ctr"/>
              <a:r>
                <a:rPr lang="en-US" sz="2400" b="1" dirty="0" smtClean="0">
                  <a:solidFill>
                    <a:srgbClr val="FFFF00"/>
                  </a:solidFill>
                </a:rPr>
                <a:t>Operators</a:t>
              </a:r>
              <a:endParaRPr lang="en-US" sz="2400" b="1" dirty="0">
                <a:solidFill>
                  <a:srgbClr val="FFFF00"/>
                </a:solidFill>
              </a:endParaRPr>
            </a:p>
          </p:txBody>
        </p:sp>
        <p:sp>
          <p:nvSpPr>
            <p:cNvPr id="9" name="Rectangle 8"/>
            <p:cNvSpPr/>
            <p:nvPr/>
          </p:nvSpPr>
          <p:spPr>
            <a:xfrm>
              <a:off x="1371600" y="5105400"/>
              <a:ext cx="1447800" cy="685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Harsh weather</a:t>
              </a:r>
            </a:p>
          </p:txBody>
        </p:sp>
      </p:grpSp>
      <p:sp>
        <p:nvSpPr>
          <p:cNvPr id="10" name="Oval Callout 9"/>
          <p:cNvSpPr/>
          <p:nvPr/>
        </p:nvSpPr>
        <p:spPr>
          <a:xfrm>
            <a:off x="5715000" y="1115376"/>
            <a:ext cx="2057400" cy="1371600"/>
          </a:xfrm>
          <a:prstGeom prst="wedgeEllipseCallout">
            <a:avLst>
              <a:gd name="adj1" fmla="val -99676"/>
              <a:gd name="adj2" fmla="val 1417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Problems</a:t>
            </a:r>
            <a:endParaRPr lang="en-US" dirty="0">
              <a:solidFill>
                <a:schemeClr val="tx1"/>
              </a:solidFill>
            </a:endParaRPr>
          </a:p>
        </p:txBody>
      </p:sp>
      <p:sp>
        <p:nvSpPr>
          <p:cNvPr id="11" name="Rounded Rectangular Callout 10"/>
          <p:cNvSpPr/>
          <p:nvPr/>
        </p:nvSpPr>
        <p:spPr>
          <a:xfrm>
            <a:off x="228600" y="1755456"/>
            <a:ext cx="1905000" cy="1063944"/>
          </a:xfrm>
          <a:prstGeom prst="wedgeRoundRectCallout">
            <a:avLst>
              <a:gd name="adj1" fmla="val 45834"/>
              <a:gd name="adj2" fmla="val 12981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Interventions</a:t>
            </a:r>
            <a:endParaRPr lang="en-US" dirty="0">
              <a:solidFill>
                <a:schemeClr val="bg1"/>
              </a:solidFill>
            </a:endParaRPr>
          </a:p>
        </p:txBody>
      </p:sp>
    </p:spTree>
    <p:extLst>
      <p:ext uri="{BB962C8B-B14F-4D97-AF65-F5344CB8AC3E}">
        <p14:creationId xmlns:p14="http://schemas.microsoft.com/office/powerpoint/2010/main" val="10706668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2971800"/>
            <a:ext cx="7658513" cy="924475"/>
          </a:xfrm>
        </p:spPr>
        <p:txBody>
          <a:bodyPr/>
          <a:lstStyle/>
          <a:p>
            <a:pPr algn="ctr"/>
            <a:r>
              <a:rPr lang="en-US" sz="6000" b="1" dirty="0" smtClean="0"/>
              <a:t>Additional Slides</a:t>
            </a:r>
            <a:endParaRPr lang="en-US" sz="6000" b="1" dirty="0"/>
          </a:p>
        </p:txBody>
      </p:sp>
    </p:spTree>
    <p:extLst>
      <p:ext uri="{BB962C8B-B14F-4D97-AF65-F5344CB8AC3E}">
        <p14:creationId xmlns:p14="http://schemas.microsoft.com/office/powerpoint/2010/main" val="621914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5" descr="s109e5685"/>
          <p:cNvPicPr>
            <a:picLocks noChangeAspect="1" noChangeArrowheads="1"/>
          </p:cNvPicPr>
          <p:nvPr/>
        </p:nvPicPr>
        <p:blipFill>
          <a:blip r:embed="rId3" cstate="print"/>
          <a:srcRect/>
          <a:stretch>
            <a:fillRect/>
          </a:stretch>
        </p:blipFill>
        <p:spPr bwMode="auto">
          <a:xfrm>
            <a:off x="4419600" y="2590800"/>
            <a:ext cx="2461847" cy="2133600"/>
          </a:xfrm>
          <a:prstGeom prst="rect">
            <a:avLst/>
          </a:prstGeom>
          <a:noFill/>
          <a:ln w="9525">
            <a:noFill/>
            <a:miter lim="800000"/>
            <a:headEnd/>
            <a:tailEnd/>
          </a:ln>
        </p:spPr>
      </p:pic>
      <p:pic>
        <p:nvPicPr>
          <p:cNvPr id="21" name="Picture 22" descr="s109e5401"/>
          <p:cNvPicPr>
            <a:picLocks noChangeAspect="1" noChangeArrowheads="1"/>
          </p:cNvPicPr>
          <p:nvPr/>
        </p:nvPicPr>
        <p:blipFill>
          <a:blip r:embed="rId4" cstate="print"/>
          <a:srcRect b="4922"/>
          <a:stretch>
            <a:fillRect/>
          </a:stretch>
        </p:blipFill>
        <p:spPr bwMode="auto">
          <a:xfrm>
            <a:off x="533400" y="2057400"/>
            <a:ext cx="3886200" cy="2514600"/>
          </a:xfrm>
          <a:prstGeom prst="rect">
            <a:avLst/>
          </a:prstGeom>
          <a:noFill/>
          <a:ln w="9525">
            <a:noFill/>
            <a:miter lim="800000"/>
            <a:headEnd/>
            <a:tailEnd/>
          </a:ln>
        </p:spPr>
      </p:pic>
      <p:sp>
        <p:nvSpPr>
          <p:cNvPr id="16390" name="Rectangle 5"/>
          <p:cNvSpPr>
            <a:spLocks noChangeArrowheads="1"/>
          </p:cNvSpPr>
          <p:nvPr/>
        </p:nvSpPr>
        <p:spPr bwMode="auto">
          <a:xfrm>
            <a:off x="381000" y="228600"/>
            <a:ext cx="8229600" cy="1066800"/>
          </a:xfrm>
          <a:prstGeom prst="rect">
            <a:avLst/>
          </a:prstGeom>
          <a:noFill/>
          <a:ln w="9525">
            <a:noFill/>
            <a:miter lim="800000"/>
            <a:headEnd/>
            <a:tailEnd/>
          </a:ln>
        </p:spPr>
        <p:txBody>
          <a:bodyPr anchor="ctr"/>
          <a:lstStyle/>
          <a:p>
            <a:pPr algn="ctr"/>
            <a:r>
              <a:rPr lang="en-US" sz="4000" b="1">
                <a:solidFill>
                  <a:schemeClr val="bg1"/>
                </a:solidFill>
                <a:latin typeface="Times New Roman" pitchFamily="18" charset="0"/>
              </a:rPr>
              <a:t>Processes with </a:t>
            </a:r>
          </a:p>
          <a:p>
            <a:pPr algn="ctr"/>
            <a:r>
              <a:rPr lang="en-US" sz="4000" b="1">
                <a:solidFill>
                  <a:schemeClr val="bg1"/>
                </a:solidFill>
                <a:latin typeface="Times New Roman" pitchFamily="18" charset="0"/>
              </a:rPr>
              <a:t>Humans in the Loop</a:t>
            </a:r>
          </a:p>
        </p:txBody>
      </p:sp>
      <p:sp>
        <p:nvSpPr>
          <p:cNvPr id="16391" name="Text Box 6"/>
          <p:cNvSpPr txBox="1">
            <a:spLocks noChangeArrowheads="1"/>
          </p:cNvSpPr>
          <p:nvPr/>
        </p:nvSpPr>
        <p:spPr bwMode="auto">
          <a:xfrm>
            <a:off x="4343400" y="5105400"/>
            <a:ext cx="1524000" cy="457200"/>
          </a:xfrm>
          <a:prstGeom prst="rect">
            <a:avLst/>
          </a:prstGeom>
          <a:noFill/>
          <a:ln w="9525">
            <a:noFill/>
            <a:miter lim="800000"/>
            <a:headEnd/>
            <a:tailEnd/>
          </a:ln>
        </p:spPr>
        <p:txBody>
          <a:bodyPr>
            <a:spAutoFit/>
          </a:bodyPr>
          <a:lstStyle/>
          <a:p>
            <a:pPr>
              <a:spcBef>
                <a:spcPct val="50000"/>
              </a:spcBef>
            </a:pPr>
            <a:r>
              <a:rPr lang="en-US" sz="2400" dirty="0">
                <a:solidFill>
                  <a:schemeClr val="bg1"/>
                </a:solidFill>
                <a:latin typeface="Times New Roman" pitchFamily="18" charset="0"/>
              </a:rPr>
              <a:t>Managing</a:t>
            </a:r>
          </a:p>
        </p:txBody>
      </p:sp>
      <p:sp>
        <p:nvSpPr>
          <p:cNvPr id="16392" name="Text Box 7"/>
          <p:cNvSpPr txBox="1">
            <a:spLocks noChangeArrowheads="1"/>
          </p:cNvSpPr>
          <p:nvPr/>
        </p:nvSpPr>
        <p:spPr bwMode="auto">
          <a:xfrm>
            <a:off x="2743200" y="1524000"/>
            <a:ext cx="1295400" cy="457200"/>
          </a:xfrm>
          <a:prstGeom prst="rect">
            <a:avLst/>
          </a:prstGeom>
          <a:noFill/>
          <a:ln w="9525">
            <a:noFill/>
            <a:miter lim="800000"/>
            <a:headEnd/>
            <a:tailEnd/>
          </a:ln>
        </p:spPr>
        <p:txBody>
          <a:bodyPr>
            <a:spAutoFit/>
          </a:bodyPr>
          <a:lstStyle/>
          <a:p>
            <a:pPr>
              <a:spcBef>
                <a:spcPct val="50000"/>
              </a:spcBef>
            </a:pPr>
            <a:r>
              <a:rPr lang="en-US" sz="2400" dirty="0">
                <a:solidFill>
                  <a:schemeClr val="bg1"/>
                </a:solidFill>
                <a:latin typeface="Times New Roman" pitchFamily="18" charset="0"/>
              </a:rPr>
              <a:t>Planning</a:t>
            </a:r>
          </a:p>
        </p:txBody>
      </p:sp>
      <p:sp>
        <p:nvSpPr>
          <p:cNvPr id="16393" name="Text Box 8"/>
          <p:cNvSpPr txBox="1">
            <a:spLocks noChangeArrowheads="1"/>
          </p:cNvSpPr>
          <p:nvPr/>
        </p:nvSpPr>
        <p:spPr bwMode="auto">
          <a:xfrm>
            <a:off x="5334000" y="1600200"/>
            <a:ext cx="2209800" cy="457200"/>
          </a:xfrm>
          <a:prstGeom prst="rect">
            <a:avLst/>
          </a:prstGeom>
          <a:noFill/>
          <a:ln w="9525">
            <a:noFill/>
            <a:miter lim="800000"/>
            <a:headEnd/>
            <a:tailEnd/>
          </a:ln>
        </p:spPr>
        <p:txBody>
          <a:bodyPr>
            <a:spAutoFit/>
          </a:bodyPr>
          <a:lstStyle/>
          <a:p>
            <a:pPr>
              <a:spcBef>
                <a:spcPct val="50000"/>
              </a:spcBef>
            </a:pPr>
            <a:r>
              <a:rPr lang="en-US" sz="2400">
                <a:solidFill>
                  <a:schemeClr val="bg1"/>
                </a:solidFill>
                <a:latin typeface="Times New Roman" pitchFamily="18" charset="0"/>
              </a:rPr>
              <a:t>Performing</a:t>
            </a:r>
          </a:p>
        </p:txBody>
      </p:sp>
      <p:sp>
        <p:nvSpPr>
          <p:cNvPr id="16395" name="Text Box 10"/>
          <p:cNvSpPr txBox="1">
            <a:spLocks noChangeArrowheads="1"/>
          </p:cNvSpPr>
          <p:nvPr/>
        </p:nvSpPr>
        <p:spPr bwMode="auto">
          <a:xfrm>
            <a:off x="304800" y="4648200"/>
            <a:ext cx="2209800" cy="457200"/>
          </a:xfrm>
          <a:prstGeom prst="rect">
            <a:avLst/>
          </a:prstGeom>
          <a:noFill/>
          <a:ln w="9525">
            <a:noFill/>
            <a:miter lim="800000"/>
            <a:headEnd/>
            <a:tailEnd/>
          </a:ln>
        </p:spPr>
        <p:txBody>
          <a:bodyPr>
            <a:spAutoFit/>
          </a:bodyPr>
          <a:lstStyle/>
          <a:p>
            <a:pPr>
              <a:spcBef>
                <a:spcPct val="50000"/>
              </a:spcBef>
            </a:pPr>
            <a:r>
              <a:rPr lang="en-US" sz="2400">
                <a:solidFill>
                  <a:schemeClr val="bg1"/>
                </a:solidFill>
                <a:latin typeface="Times New Roman" pitchFamily="18" charset="0"/>
              </a:rPr>
              <a:t>Translating</a:t>
            </a:r>
          </a:p>
        </p:txBody>
      </p:sp>
      <p:sp>
        <p:nvSpPr>
          <p:cNvPr id="16396" name="Text Box 11"/>
          <p:cNvSpPr txBox="1">
            <a:spLocks noChangeArrowheads="1"/>
          </p:cNvSpPr>
          <p:nvPr/>
        </p:nvSpPr>
        <p:spPr bwMode="auto">
          <a:xfrm>
            <a:off x="2209800" y="5105400"/>
            <a:ext cx="2057400" cy="457200"/>
          </a:xfrm>
          <a:prstGeom prst="rect">
            <a:avLst/>
          </a:prstGeom>
          <a:noFill/>
          <a:ln w="9525">
            <a:noFill/>
            <a:miter lim="800000"/>
            <a:headEnd/>
            <a:tailEnd/>
          </a:ln>
        </p:spPr>
        <p:txBody>
          <a:bodyPr>
            <a:spAutoFit/>
          </a:bodyPr>
          <a:lstStyle/>
          <a:p>
            <a:pPr>
              <a:spcBef>
                <a:spcPct val="50000"/>
              </a:spcBef>
            </a:pPr>
            <a:r>
              <a:rPr lang="en-US" sz="2400">
                <a:solidFill>
                  <a:schemeClr val="bg1"/>
                </a:solidFill>
                <a:latin typeface="Times New Roman" pitchFamily="18" charset="0"/>
              </a:rPr>
              <a:t>Reaching</a:t>
            </a:r>
          </a:p>
        </p:txBody>
      </p:sp>
      <p:sp>
        <p:nvSpPr>
          <p:cNvPr id="16397" name="Text Box 12"/>
          <p:cNvSpPr txBox="1">
            <a:spLocks noChangeArrowheads="1"/>
          </p:cNvSpPr>
          <p:nvPr/>
        </p:nvSpPr>
        <p:spPr bwMode="auto">
          <a:xfrm>
            <a:off x="7162800" y="3733800"/>
            <a:ext cx="1600200" cy="457200"/>
          </a:xfrm>
          <a:prstGeom prst="rect">
            <a:avLst/>
          </a:prstGeom>
          <a:noFill/>
          <a:ln w="9525">
            <a:noFill/>
            <a:miter lim="800000"/>
            <a:headEnd/>
            <a:tailEnd/>
          </a:ln>
        </p:spPr>
        <p:txBody>
          <a:bodyPr>
            <a:spAutoFit/>
          </a:bodyPr>
          <a:lstStyle/>
          <a:p>
            <a:pPr>
              <a:spcBef>
                <a:spcPct val="50000"/>
              </a:spcBef>
            </a:pPr>
            <a:r>
              <a:rPr lang="en-US" sz="2400" dirty="0">
                <a:solidFill>
                  <a:schemeClr val="bg1"/>
                </a:solidFill>
                <a:latin typeface="Times New Roman" pitchFamily="18" charset="0"/>
              </a:rPr>
              <a:t>Controlling</a:t>
            </a:r>
          </a:p>
        </p:txBody>
      </p:sp>
      <p:sp>
        <p:nvSpPr>
          <p:cNvPr id="16398" name="Text Box 13"/>
          <p:cNvSpPr txBox="1">
            <a:spLocks noChangeArrowheads="1"/>
          </p:cNvSpPr>
          <p:nvPr/>
        </p:nvSpPr>
        <p:spPr bwMode="auto">
          <a:xfrm>
            <a:off x="457200" y="914400"/>
            <a:ext cx="1447800" cy="457200"/>
          </a:xfrm>
          <a:prstGeom prst="rect">
            <a:avLst/>
          </a:prstGeom>
          <a:noFill/>
          <a:ln w="9525">
            <a:noFill/>
            <a:miter lim="800000"/>
            <a:headEnd/>
            <a:tailEnd/>
          </a:ln>
        </p:spPr>
        <p:txBody>
          <a:bodyPr>
            <a:spAutoFit/>
          </a:bodyPr>
          <a:lstStyle/>
          <a:p>
            <a:pPr>
              <a:spcBef>
                <a:spcPct val="50000"/>
              </a:spcBef>
            </a:pPr>
            <a:r>
              <a:rPr lang="en-US" sz="2400" dirty="0">
                <a:solidFill>
                  <a:schemeClr val="bg1"/>
                </a:solidFill>
                <a:latin typeface="Times New Roman" pitchFamily="18" charset="0"/>
              </a:rPr>
              <a:t>Seeing</a:t>
            </a:r>
          </a:p>
        </p:txBody>
      </p:sp>
      <p:sp>
        <p:nvSpPr>
          <p:cNvPr id="16399" name="Text Box 14"/>
          <p:cNvSpPr txBox="1">
            <a:spLocks noChangeArrowheads="1"/>
          </p:cNvSpPr>
          <p:nvPr/>
        </p:nvSpPr>
        <p:spPr bwMode="auto">
          <a:xfrm>
            <a:off x="6553200" y="381000"/>
            <a:ext cx="2209800" cy="457200"/>
          </a:xfrm>
          <a:prstGeom prst="rect">
            <a:avLst/>
          </a:prstGeom>
          <a:noFill/>
          <a:ln w="9525">
            <a:noFill/>
            <a:miter lim="800000"/>
            <a:headEnd/>
            <a:tailEnd/>
          </a:ln>
        </p:spPr>
        <p:txBody>
          <a:bodyPr>
            <a:spAutoFit/>
          </a:bodyPr>
          <a:lstStyle/>
          <a:p>
            <a:pPr>
              <a:spcBef>
                <a:spcPct val="50000"/>
              </a:spcBef>
            </a:pPr>
            <a:r>
              <a:rPr lang="en-US" sz="2400" dirty="0">
                <a:solidFill>
                  <a:schemeClr val="bg1"/>
                </a:solidFill>
                <a:latin typeface="Times New Roman" pitchFamily="18" charset="0"/>
              </a:rPr>
              <a:t>Communicating</a:t>
            </a:r>
          </a:p>
        </p:txBody>
      </p:sp>
      <p:sp>
        <p:nvSpPr>
          <p:cNvPr id="16400" name="Text Box 15"/>
          <p:cNvSpPr txBox="1">
            <a:spLocks noChangeArrowheads="1"/>
          </p:cNvSpPr>
          <p:nvPr/>
        </p:nvSpPr>
        <p:spPr bwMode="auto">
          <a:xfrm>
            <a:off x="7239000" y="2971800"/>
            <a:ext cx="1447800" cy="457200"/>
          </a:xfrm>
          <a:prstGeom prst="rect">
            <a:avLst/>
          </a:prstGeom>
          <a:noFill/>
          <a:ln w="9525">
            <a:noFill/>
            <a:miter lim="800000"/>
            <a:headEnd/>
            <a:tailEnd/>
          </a:ln>
        </p:spPr>
        <p:txBody>
          <a:bodyPr>
            <a:spAutoFit/>
          </a:bodyPr>
          <a:lstStyle/>
          <a:p>
            <a:pPr>
              <a:spcBef>
                <a:spcPct val="50000"/>
              </a:spcBef>
            </a:pPr>
            <a:r>
              <a:rPr lang="en-US" sz="2400" dirty="0">
                <a:solidFill>
                  <a:schemeClr val="bg1"/>
                </a:solidFill>
                <a:latin typeface="Times New Roman" pitchFamily="18" charset="0"/>
              </a:rPr>
              <a:t>Deciding</a:t>
            </a:r>
          </a:p>
        </p:txBody>
      </p:sp>
      <p:sp>
        <p:nvSpPr>
          <p:cNvPr id="16401" name="Text Box 16"/>
          <p:cNvSpPr txBox="1">
            <a:spLocks noChangeArrowheads="1"/>
          </p:cNvSpPr>
          <p:nvPr/>
        </p:nvSpPr>
        <p:spPr bwMode="auto">
          <a:xfrm>
            <a:off x="6324600" y="4953000"/>
            <a:ext cx="1981200" cy="457200"/>
          </a:xfrm>
          <a:prstGeom prst="rect">
            <a:avLst/>
          </a:prstGeom>
          <a:noFill/>
          <a:ln w="9525">
            <a:noFill/>
            <a:miter lim="800000"/>
            <a:headEnd/>
            <a:tailEnd/>
          </a:ln>
        </p:spPr>
        <p:txBody>
          <a:bodyPr>
            <a:spAutoFit/>
          </a:bodyPr>
          <a:lstStyle/>
          <a:p>
            <a:pPr>
              <a:spcBef>
                <a:spcPct val="50000"/>
              </a:spcBef>
            </a:pPr>
            <a:r>
              <a:rPr lang="en-US" sz="2400" dirty="0">
                <a:solidFill>
                  <a:schemeClr val="bg1"/>
                </a:solidFill>
                <a:latin typeface="Times New Roman" pitchFamily="18" charset="0"/>
              </a:rPr>
              <a:t>Remembering</a:t>
            </a:r>
          </a:p>
        </p:txBody>
      </p:sp>
      <p:sp>
        <p:nvSpPr>
          <p:cNvPr id="16402" name="Text Box 18"/>
          <p:cNvSpPr txBox="1">
            <a:spLocks noChangeArrowheads="1"/>
          </p:cNvSpPr>
          <p:nvPr/>
        </p:nvSpPr>
        <p:spPr bwMode="auto">
          <a:xfrm>
            <a:off x="7696200" y="1752600"/>
            <a:ext cx="1447800" cy="457200"/>
          </a:xfrm>
          <a:prstGeom prst="rect">
            <a:avLst/>
          </a:prstGeom>
          <a:noFill/>
          <a:ln w="9525">
            <a:noFill/>
            <a:miter lim="800000"/>
            <a:headEnd/>
            <a:tailEnd/>
          </a:ln>
        </p:spPr>
        <p:txBody>
          <a:bodyPr>
            <a:spAutoFit/>
          </a:bodyPr>
          <a:lstStyle/>
          <a:p>
            <a:pPr>
              <a:spcBef>
                <a:spcPct val="50000"/>
              </a:spcBef>
            </a:pPr>
            <a:r>
              <a:rPr lang="en-US" sz="2400">
                <a:solidFill>
                  <a:schemeClr val="bg1"/>
                </a:solidFill>
                <a:latin typeface="Times New Roman" pitchFamily="18" charset="0"/>
              </a:rPr>
              <a:t>Adjusting</a:t>
            </a:r>
          </a:p>
        </p:txBody>
      </p:sp>
      <p:sp>
        <p:nvSpPr>
          <p:cNvPr id="16403" name="Text Box 19"/>
          <p:cNvSpPr txBox="1">
            <a:spLocks noChangeArrowheads="1"/>
          </p:cNvSpPr>
          <p:nvPr/>
        </p:nvSpPr>
        <p:spPr bwMode="auto">
          <a:xfrm>
            <a:off x="0" y="5486400"/>
            <a:ext cx="9144000" cy="641350"/>
          </a:xfrm>
          <a:prstGeom prst="rect">
            <a:avLst/>
          </a:prstGeom>
          <a:noFill/>
          <a:ln w="9525">
            <a:noFill/>
            <a:miter lim="800000"/>
            <a:headEnd/>
            <a:tailEnd/>
          </a:ln>
        </p:spPr>
        <p:txBody>
          <a:bodyPr>
            <a:spAutoFit/>
          </a:bodyPr>
          <a:lstStyle/>
          <a:p>
            <a:pPr algn="ctr">
              <a:spcBef>
                <a:spcPct val="50000"/>
              </a:spcBef>
            </a:pPr>
            <a:r>
              <a:rPr lang="en-US" sz="3600" b="1" i="1">
                <a:solidFill>
                  <a:schemeClr val="bg1"/>
                </a:solidFill>
                <a:latin typeface="Times New Roman" pitchFamily="18" charset="0"/>
              </a:rPr>
              <a:t>Processes have Requirements - Adverbs</a:t>
            </a:r>
          </a:p>
        </p:txBody>
      </p:sp>
    </p:spTree>
    <p:extLst>
      <p:ext uri="{BB962C8B-B14F-4D97-AF65-F5344CB8AC3E}">
        <p14:creationId xmlns:p14="http://schemas.microsoft.com/office/powerpoint/2010/main" val="40700603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4"/>
          <p:cNvSpPr>
            <a:spLocks noChangeArrowheads="1"/>
          </p:cNvSpPr>
          <p:nvPr/>
        </p:nvSpPr>
        <p:spPr bwMode="auto">
          <a:xfrm>
            <a:off x="685800" y="304800"/>
            <a:ext cx="7772400" cy="1143000"/>
          </a:xfrm>
          <a:prstGeom prst="rect">
            <a:avLst/>
          </a:prstGeom>
          <a:noFill/>
          <a:ln w="9525">
            <a:noFill/>
            <a:miter lim="800000"/>
            <a:headEnd/>
            <a:tailEnd/>
          </a:ln>
        </p:spPr>
        <p:txBody>
          <a:bodyPr anchor="ctr"/>
          <a:lstStyle/>
          <a:p>
            <a:pPr algn="ctr"/>
            <a:r>
              <a:rPr lang="en-US" sz="3600" b="1">
                <a:solidFill>
                  <a:schemeClr val="bg1"/>
                </a:solidFill>
                <a:latin typeface="Times New Roman" pitchFamily="18" charset="0"/>
              </a:rPr>
              <a:t>Systems for</a:t>
            </a:r>
          </a:p>
          <a:p>
            <a:pPr algn="ctr"/>
            <a:r>
              <a:rPr lang="en-US" sz="3600" b="1">
                <a:solidFill>
                  <a:schemeClr val="bg1"/>
                </a:solidFill>
                <a:latin typeface="Times New Roman" pitchFamily="18" charset="0"/>
              </a:rPr>
              <a:t>Humans in the Loop</a:t>
            </a:r>
          </a:p>
        </p:txBody>
      </p:sp>
      <p:pic>
        <p:nvPicPr>
          <p:cNvPr id="18438" name="Picture 5" descr="s109e5685"/>
          <p:cNvPicPr>
            <a:picLocks noChangeAspect="1" noChangeArrowheads="1"/>
          </p:cNvPicPr>
          <p:nvPr/>
        </p:nvPicPr>
        <p:blipFill>
          <a:blip r:embed="rId3" cstate="print"/>
          <a:srcRect/>
          <a:stretch>
            <a:fillRect/>
          </a:stretch>
        </p:blipFill>
        <p:spPr bwMode="auto">
          <a:xfrm>
            <a:off x="4800600" y="2362200"/>
            <a:ext cx="3429000" cy="2971800"/>
          </a:xfrm>
          <a:prstGeom prst="rect">
            <a:avLst/>
          </a:prstGeom>
          <a:noFill/>
          <a:ln w="9525">
            <a:noFill/>
            <a:miter lim="800000"/>
            <a:headEnd/>
            <a:tailEnd/>
          </a:ln>
        </p:spPr>
      </p:pic>
      <p:sp>
        <p:nvSpPr>
          <p:cNvPr id="18439" name="Text Box 6"/>
          <p:cNvSpPr txBox="1">
            <a:spLocks noChangeArrowheads="1"/>
          </p:cNvSpPr>
          <p:nvPr/>
        </p:nvSpPr>
        <p:spPr bwMode="auto">
          <a:xfrm>
            <a:off x="304800" y="4876800"/>
            <a:ext cx="1676400" cy="457200"/>
          </a:xfrm>
          <a:prstGeom prst="rect">
            <a:avLst/>
          </a:prstGeom>
          <a:noFill/>
          <a:ln w="9525">
            <a:noFill/>
            <a:miter lim="800000"/>
            <a:headEnd/>
            <a:tailEnd/>
          </a:ln>
        </p:spPr>
        <p:txBody>
          <a:bodyPr>
            <a:spAutoFit/>
          </a:bodyPr>
          <a:lstStyle/>
          <a:p>
            <a:pPr>
              <a:spcBef>
                <a:spcPct val="50000"/>
              </a:spcBef>
            </a:pPr>
            <a:r>
              <a:rPr lang="en-US" sz="2400">
                <a:solidFill>
                  <a:schemeClr val="bg1"/>
                </a:solidFill>
                <a:latin typeface="Times New Roman" pitchFamily="18" charset="0"/>
              </a:rPr>
              <a:t>Machines</a:t>
            </a:r>
          </a:p>
        </p:txBody>
      </p:sp>
      <p:sp>
        <p:nvSpPr>
          <p:cNvPr id="18440" name="Text Box 7"/>
          <p:cNvSpPr txBox="1">
            <a:spLocks noChangeArrowheads="1"/>
          </p:cNvSpPr>
          <p:nvPr/>
        </p:nvSpPr>
        <p:spPr bwMode="auto">
          <a:xfrm>
            <a:off x="6019800" y="5410200"/>
            <a:ext cx="3124200" cy="457200"/>
          </a:xfrm>
          <a:prstGeom prst="rect">
            <a:avLst/>
          </a:prstGeom>
          <a:noFill/>
          <a:ln w="9525">
            <a:noFill/>
            <a:miter lim="800000"/>
            <a:headEnd/>
            <a:tailEnd/>
          </a:ln>
        </p:spPr>
        <p:txBody>
          <a:bodyPr>
            <a:spAutoFit/>
          </a:bodyPr>
          <a:lstStyle/>
          <a:p>
            <a:pPr>
              <a:spcBef>
                <a:spcPct val="50000"/>
              </a:spcBef>
            </a:pPr>
            <a:r>
              <a:rPr lang="en-US" sz="2400">
                <a:solidFill>
                  <a:schemeClr val="bg1"/>
                </a:solidFill>
                <a:latin typeface="Times New Roman" pitchFamily="18" charset="0"/>
              </a:rPr>
              <a:t>Operators</a:t>
            </a:r>
          </a:p>
        </p:txBody>
      </p:sp>
      <p:sp>
        <p:nvSpPr>
          <p:cNvPr id="18441" name="Text Box 8"/>
          <p:cNvSpPr txBox="1">
            <a:spLocks noChangeArrowheads="1"/>
          </p:cNvSpPr>
          <p:nvPr/>
        </p:nvSpPr>
        <p:spPr bwMode="auto">
          <a:xfrm>
            <a:off x="381000" y="457200"/>
            <a:ext cx="2743200" cy="457200"/>
          </a:xfrm>
          <a:prstGeom prst="rect">
            <a:avLst/>
          </a:prstGeom>
          <a:noFill/>
          <a:ln w="9525">
            <a:noFill/>
            <a:miter lim="800000"/>
            <a:headEnd/>
            <a:tailEnd/>
          </a:ln>
        </p:spPr>
        <p:txBody>
          <a:bodyPr>
            <a:spAutoFit/>
          </a:bodyPr>
          <a:lstStyle/>
          <a:p>
            <a:pPr>
              <a:spcBef>
                <a:spcPct val="50000"/>
              </a:spcBef>
            </a:pPr>
            <a:r>
              <a:rPr lang="en-US" sz="2400">
                <a:solidFill>
                  <a:schemeClr val="bg1"/>
                </a:solidFill>
                <a:latin typeface="Times New Roman" pitchFamily="18" charset="0"/>
              </a:rPr>
              <a:t>Life Support</a:t>
            </a:r>
          </a:p>
        </p:txBody>
      </p:sp>
      <p:sp>
        <p:nvSpPr>
          <p:cNvPr id="18442" name="Text Box 9"/>
          <p:cNvSpPr txBox="1">
            <a:spLocks noChangeArrowheads="1"/>
          </p:cNvSpPr>
          <p:nvPr/>
        </p:nvSpPr>
        <p:spPr bwMode="auto">
          <a:xfrm>
            <a:off x="3886200" y="5410200"/>
            <a:ext cx="1905000" cy="457200"/>
          </a:xfrm>
          <a:prstGeom prst="rect">
            <a:avLst/>
          </a:prstGeom>
          <a:noFill/>
          <a:ln w="9525">
            <a:noFill/>
            <a:miter lim="800000"/>
            <a:headEnd/>
            <a:tailEnd/>
          </a:ln>
        </p:spPr>
        <p:txBody>
          <a:bodyPr>
            <a:spAutoFit/>
          </a:bodyPr>
          <a:lstStyle/>
          <a:p>
            <a:pPr>
              <a:spcBef>
                <a:spcPct val="50000"/>
              </a:spcBef>
            </a:pPr>
            <a:r>
              <a:rPr lang="en-US" sz="2400">
                <a:solidFill>
                  <a:schemeClr val="bg1"/>
                </a:solidFill>
                <a:latin typeface="Times New Roman" pitchFamily="18" charset="0"/>
              </a:rPr>
              <a:t>Organizations</a:t>
            </a:r>
          </a:p>
        </p:txBody>
      </p:sp>
      <p:sp>
        <p:nvSpPr>
          <p:cNvPr id="18443" name="Text Box 10"/>
          <p:cNvSpPr txBox="1">
            <a:spLocks noChangeArrowheads="1"/>
          </p:cNvSpPr>
          <p:nvPr/>
        </p:nvSpPr>
        <p:spPr bwMode="auto">
          <a:xfrm>
            <a:off x="1905000" y="152400"/>
            <a:ext cx="1600200" cy="457200"/>
          </a:xfrm>
          <a:prstGeom prst="rect">
            <a:avLst/>
          </a:prstGeom>
          <a:noFill/>
          <a:ln w="9525">
            <a:noFill/>
            <a:miter lim="800000"/>
            <a:headEnd/>
            <a:tailEnd/>
          </a:ln>
        </p:spPr>
        <p:txBody>
          <a:bodyPr>
            <a:spAutoFit/>
          </a:bodyPr>
          <a:lstStyle/>
          <a:p>
            <a:pPr>
              <a:spcBef>
                <a:spcPct val="50000"/>
              </a:spcBef>
            </a:pPr>
            <a:r>
              <a:rPr lang="en-US" sz="2400">
                <a:solidFill>
                  <a:schemeClr val="bg1"/>
                </a:solidFill>
                <a:latin typeface="Times New Roman" pitchFamily="18" charset="0"/>
              </a:rPr>
              <a:t>Oxygen</a:t>
            </a:r>
          </a:p>
        </p:txBody>
      </p:sp>
      <p:sp>
        <p:nvSpPr>
          <p:cNvPr id="18444" name="Text Box 11"/>
          <p:cNvSpPr txBox="1">
            <a:spLocks noChangeArrowheads="1"/>
          </p:cNvSpPr>
          <p:nvPr/>
        </p:nvSpPr>
        <p:spPr bwMode="auto">
          <a:xfrm>
            <a:off x="4876800" y="1447800"/>
            <a:ext cx="1219200" cy="457200"/>
          </a:xfrm>
          <a:prstGeom prst="rect">
            <a:avLst/>
          </a:prstGeom>
          <a:noFill/>
          <a:ln w="9525">
            <a:noFill/>
            <a:miter lim="800000"/>
            <a:headEnd/>
            <a:tailEnd/>
          </a:ln>
        </p:spPr>
        <p:txBody>
          <a:bodyPr>
            <a:spAutoFit/>
          </a:bodyPr>
          <a:lstStyle/>
          <a:p>
            <a:pPr>
              <a:spcBef>
                <a:spcPct val="50000"/>
              </a:spcBef>
            </a:pPr>
            <a:r>
              <a:rPr lang="en-US" sz="2400">
                <a:solidFill>
                  <a:schemeClr val="bg1"/>
                </a:solidFill>
                <a:latin typeface="Times New Roman" pitchFamily="18" charset="0"/>
              </a:rPr>
              <a:t>Tools</a:t>
            </a:r>
          </a:p>
        </p:txBody>
      </p:sp>
      <p:sp>
        <p:nvSpPr>
          <p:cNvPr id="18445" name="Text Box 12"/>
          <p:cNvSpPr txBox="1">
            <a:spLocks noChangeArrowheads="1"/>
          </p:cNvSpPr>
          <p:nvPr/>
        </p:nvSpPr>
        <p:spPr bwMode="auto">
          <a:xfrm>
            <a:off x="6781800" y="1371600"/>
            <a:ext cx="1752600" cy="457200"/>
          </a:xfrm>
          <a:prstGeom prst="rect">
            <a:avLst/>
          </a:prstGeom>
          <a:noFill/>
          <a:ln w="9525">
            <a:noFill/>
            <a:miter lim="800000"/>
            <a:headEnd/>
            <a:tailEnd/>
          </a:ln>
        </p:spPr>
        <p:txBody>
          <a:bodyPr>
            <a:spAutoFit/>
          </a:bodyPr>
          <a:lstStyle/>
          <a:p>
            <a:pPr>
              <a:spcBef>
                <a:spcPct val="50000"/>
              </a:spcBef>
            </a:pPr>
            <a:r>
              <a:rPr lang="en-US" sz="2400">
                <a:solidFill>
                  <a:schemeClr val="bg1"/>
                </a:solidFill>
                <a:latin typeface="Times New Roman" pitchFamily="18" charset="0"/>
              </a:rPr>
              <a:t>Procedures</a:t>
            </a:r>
          </a:p>
        </p:txBody>
      </p:sp>
      <p:sp>
        <p:nvSpPr>
          <p:cNvPr id="18446" name="Text Box 13"/>
          <p:cNvSpPr txBox="1">
            <a:spLocks noChangeArrowheads="1"/>
          </p:cNvSpPr>
          <p:nvPr/>
        </p:nvSpPr>
        <p:spPr bwMode="auto">
          <a:xfrm>
            <a:off x="6629400" y="533400"/>
            <a:ext cx="2362200" cy="457200"/>
          </a:xfrm>
          <a:prstGeom prst="rect">
            <a:avLst/>
          </a:prstGeom>
          <a:noFill/>
          <a:ln w="9525">
            <a:noFill/>
            <a:miter lim="800000"/>
            <a:headEnd/>
            <a:tailEnd/>
          </a:ln>
        </p:spPr>
        <p:txBody>
          <a:bodyPr>
            <a:spAutoFit/>
          </a:bodyPr>
          <a:lstStyle/>
          <a:p>
            <a:pPr>
              <a:spcBef>
                <a:spcPct val="50000"/>
              </a:spcBef>
            </a:pPr>
            <a:r>
              <a:rPr lang="en-US" sz="2400">
                <a:solidFill>
                  <a:schemeClr val="bg1"/>
                </a:solidFill>
                <a:latin typeface="Times New Roman" pitchFamily="18" charset="0"/>
              </a:rPr>
              <a:t>Computers</a:t>
            </a:r>
          </a:p>
        </p:txBody>
      </p:sp>
      <p:sp>
        <p:nvSpPr>
          <p:cNvPr id="18447" name="Text Box 14"/>
          <p:cNvSpPr txBox="1">
            <a:spLocks noChangeArrowheads="1"/>
          </p:cNvSpPr>
          <p:nvPr/>
        </p:nvSpPr>
        <p:spPr bwMode="auto">
          <a:xfrm>
            <a:off x="1676400" y="1600200"/>
            <a:ext cx="1752600" cy="457200"/>
          </a:xfrm>
          <a:prstGeom prst="rect">
            <a:avLst/>
          </a:prstGeom>
          <a:noFill/>
          <a:ln w="9525">
            <a:noFill/>
            <a:miter lim="800000"/>
            <a:headEnd/>
            <a:tailEnd/>
          </a:ln>
        </p:spPr>
        <p:txBody>
          <a:bodyPr>
            <a:spAutoFit/>
          </a:bodyPr>
          <a:lstStyle/>
          <a:p>
            <a:pPr>
              <a:spcBef>
                <a:spcPct val="50000"/>
              </a:spcBef>
            </a:pPr>
            <a:r>
              <a:rPr lang="en-US" sz="2400">
                <a:solidFill>
                  <a:schemeClr val="bg1"/>
                </a:solidFill>
                <a:latin typeface="Times New Roman" pitchFamily="18" charset="0"/>
              </a:rPr>
              <a:t>Robots</a:t>
            </a:r>
          </a:p>
        </p:txBody>
      </p:sp>
      <p:sp>
        <p:nvSpPr>
          <p:cNvPr id="18448" name="Text Box 15"/>
          <p:cNvSpPr txBox="1">
            <a:spLocks noChangeArrowheads="1"/>
          </p:cNvSpPr>
          <p:nvPr/>
        </p:nvSpPr>
        <p:spPr bwMode="auto">
          <a:xfrm>
            <a:off x="2514600" y="5181600"/>
            <a:ext cx="1981200" cy="457200"/>
          </a:xfrm>
          <a:prstGeom prst="rect">
            <a:avLst/>
          </a:prstGeom>
          <a:noFill/>
          <a:ln w="9525">
            <a:noFill/>
            <a:miter lim="800000"/>
            <a:headEnd/>
            <a:tailEnd/>
          </a:ln>
        </p:spPr>
        <p:txBody>
          <a:bodyPr>
            <a:spAutoFit/>
          </a:bodyPr>
          <a:lstStyle/>
          <a:p>
            <a:pPr>
              <a:spcBef>
                <a:spcPct val="50000"/>
              </a:spcBef>
            </a:pPr>
            <a:r>
              <a:rPr lang="en-US" sz="2400">
                <a:solidFill>
                  <a:schemeClr val="bg1"/>
                </a:solidFill>
                <a:latin typeface="Times New Roman" pitchFamily="18" charset="0"/>
              </a:rPr>
              <a:t>Displays</a:t>
            </a:r>
          </a:p>
        </p:txBody>
      </p:sp>
      <p:sp>
        <p:nvSpPr>
          <p:cNvPr id="18449" name="Text Box 16"/>
          <p:cNvSpPr txBox="1">
            <a:spLocks noChangeArrowheads="1"/>
          </p:cNvSpPr>
          <p:nvPr/>
        </p:nvSpPr>
        <p:spPr bwMode="auto">
          <a:xfrm>
            <a:off x="3352800" y="4800600"/>
            <a:ext cx="1295400" cy="457200"/>
          </a:xfrm>
          <a:prstGeom prst="rect">
            <a:avLst/>
          </a:prstGeom>
          <a:noFill/>
          <a:ln w="9525">
            <a:noFill/>
            <a:miter lim="800000"/>
            <a:headEnd/>
            <a:tailEnd/>
          </a:ln>
        </p:spPr>
        <p:txBody>
          <a:bodyPr>
            <a:spAutoFit/>
          </a:bodyPr>
          <a:lstStyle/>
          <a:p>
            <a:pPr>
              <a:spcBef>
                <a:spcPct val="50000"/>
              </a:spcBef>
            </a:pPr>
            <a:r>
              <a:rPr lang="en-US" sz="2400">
                <a:solidFill>
                  <a:schemeClr val="bg1"/>
                </a:solidFill>
                <a:latin typeface="Times New Roman" pitchFamily="18" charset="0"/>
              </a:rPr>
              <a:t>Controls</a:t>
            </a:r>
          </a:p>
        </p:txBody>
      </p:sp>
      <p:sp>
        <p:nvSpPr>
          <p:cNvPr id="18450" name="Text Box 17"/>
          <p:cNvSpPr txBox="1">
            <a:spLocks noChangeArrowheads="1"/>
          </p:cNvSpPr>
          <p:nvPr/>
        </p:nvSpPr>
        <p:spPr bwMode="auto">
          <a:xfrm>
            <a:off x="457200" y="5410200"/>
            <a:ext cx="1447800" cy="457200"/>
          </a:xfrm>
          <a:prstGeom prst="rect">
            <a:avLst/>
          </a:prstGeom>
          <a:noFill/>
          <a:ln w="9525">
            <a:noFill/>
            <a:miter lim="800000"/>
            <a:headEnd/>
            <a:tailEnd/>
          </a:ln>
        </p:spPr>
        <p:txBody>
          <a:bodyPr>
            <a:spAutoFit/>
          </a:bodyPr>
          <a:lstStyle/>
          <a:p>
            <a:pPr>
              <a:spcBef>
                <a:spcPct val="50000"/>
              </a:spcBef>
            </a:pPr>
            <a:r>
              <a:rPr lang="en-US" sz="2400">
                <a:solidFill>
                  <a:schemeClr val="bg1"/>
                </a:solidFill>
                <a:latin typeface="Times New Roman" pitchFamily="18" charset="0"/>
              </a:rPr>
              <a:t>Lighting</a:t>
            </a:r>
          </a:p>
        </p:txBody>
      </p:sp>
      <p:sp>
        <p:nvSpPr>
          <p:cNvPr id="18451" name="Text Box 18"/>
          <p:cNvSpPr txBox="1">
            <a:spLocks noChangeArrowheads="1"/>
          </p:cNvSpPr>
          <p:nvPr/>
        </p:nvSpPr>
        <p:spPr bwMode="auto">
          <a:xfrm>
            <a:off x="7391400" y="5410200"/>
            <a:ext cx="1447800" cy="457200"/>
          </a:xfrm>
          <a:prstGeom prst="rect">
            <a:avLst/>
          </a:prstGeom>
          <a:noFill/>
          <a:ln w="9525">
            <a:noFill/>
            <a:miter lim="800000"/>
            <a:headEnd/>
            <a:tailEnd/>
          </a:ln>
        </p:spPr>
        <p:txBody>
          <a:bodyPr>
            <a:spAutoFit/>
          </a:bodyPr>
          <a:lstStyle/>
          <a:p>
            <a:pPr>
              <a:spcBef>
                <a:spcPct val="50000"/>
              </a:spcBef>
            </a:pPr>
            <a:r>
              <a:rPr lang="en-US" sz="2400">
                <a:solidFill>
                  <a:schemeClr val="bg1"/>
                </a:solidFill>
                <a:latin typeface="Times New Roman" pitchFamily="18" charset="0"/>
              </a:rPr>
              <a:t>Restraints</a:t>
            </a:r>
          </a:p>
        </p:txBody>
      </p:sp>
      <p:sp>
        <p:nvSpPr>
          <p:cNvPr id="18452" name="Text Box 19"/>
          <p:cNvSpPr txBox="1">
            <a:spLocks noChangeArrowheads="1"/>
          </p:cNvSpPr>
          <p:nvPr/>
        </p:nvSpPr>
        <p:spPr bwMode="auto">
          <a:xfrm>
            <a:off x="5943600" y="1905000"/>
            <a:ext cx="1524000" cy="457200"/>
          </a:xfrm>
          <a:prstGeom prst="rect">
            <a:avLst/>
          </a:prstGeom>
          <a:noFill/>
          <a:ln w="9525">
            <a:noFill/>
            <a:miter lim="800000"/>
            <a:headEnd/>
            <a:tailEnd/>
          </a:ln>
        </p:spPr>
        <p:txBody>
          <a:bodyPr>
            <a:spAutoFit/>
          </a:bodyPr>
          <a:lstStyle/>
          <a:p>
            <a:pPr>
              <a:spcBef>
                <a:spcPct val="50000"/>
              </a:spcBef>
            </a:pPr>
            <a:r>
              <a:rPr lang="en-US" sz="2400">
                <a:solidFill>
                  <a:schemeClr val="bg1"/>
                </a:solidFill>
                <a:latin typeface="Times New Roman" pitchFamily="18" charset="0"/>
              </a:rPr>
              <a:t>Windows</a:t>
            </a:r>
          </a:p>
        </p:txBody>
      </p:sp>
      <p:sp>
        <p:nvSpPr>
          <p:cNvPr id="18453" name="Text Box 20"/>
          <p:cNvSpPr txBox="1">
            <a:spLocks noChangeArrowheads="1"/>
          </p:cNvSpPr>
          <p:nvPr/>
        </p:nvSpPr>
        <p:spPr bwMode="auto">
          <a:xfrm>
            <a:off x="228600" y="1066800"/>
            <a:ext cx="1905000" cy="457200"/>
          </a:xfrm>
          <a:prstGeom prst="rect">
            <a:avLst/>
          </a:prstGeom>
          <a:noFill/>
          <a:ln w="9525">
            <a:noFill/>
            <a:miter lim="800000"/>
            <a:headEnd/>
            <a:tailEnd/>
          </a:ln>
        </p:spPr>
        <p:txBody>
          <a:bodyPr>
            <a:spAutoFit/>
          </a:bodyPr>
          <a:lstStyle/>
          <a:p>
            <a:pPr>
              <a:spcBef>
                <a:spcPct val="50000"/>
              </a:spcBef>
            </a:pPr>
            <a:r>
              <a:rPr lang="en-US" sz="2400">
                <a:solidFill>
                  <a:schemeClr val="bg1"/>
                </a:solidFill>
                <a:latin typeface="Times New Roman" pitchFamily="18" charset="0"/>
              </a:rPr>
              <a:t>Cameras</a:t>
            </a:r>
          </a:p>
        </p:txBody>
      </p:sp>
      <p:sp>
        <p:nvSpPr>
          <p:cNvPr id="18454" name="Text Box 21"/>
          <p:cNvSpPr txBox="1">
            <a:spLocks noChangeArrowheads="1"/>
          </p:cNvSpPr>
          <p:nvPr/>
        </p:nvSpPr>
        <p:spPr bwMode="auto">
          <a:xfrm>
            <a:off x="1905000" y="5867400"/>
            <a:ext cx="5334000" cy="457200"/>
          </a:xfrm>
          <a:prstGeom prst="rect">
            <a:avLst/>
          </a:prstGeom>
          <a:noFill/>
          <a:ln w="9525">
            <a:noFill/>
            <a:miter lim="800000"/>
            <a:headEnd/>
            <a:tailEnd/>
          </a:ln>
        </p:spPr>
        <p:txBody>
          <a:bodyPr>
            <a:spAutoFit/>
          </a:bodyPr>
          <a:lstStyle/>
          <a:p>
            <a:pPr>
              <a:spcBef>
                <a:spcPct val="50000"/>
              </a:spcBef>
            </a:pPr>
            <a:r>
              <a:rPr lang="en-US" sz="2400" b="1" i="1">
                <a:solidFill>
                  <a:schemeClr val="bg1"/>
                </a:solidFill>
                <a:latin typeface="Times New Roman" pitchFamily="18" charset="0"/>
              </a:rPr>
              <a:t>Systems need Specifications - Adjectives</a:t>
            </a:r>
          </a:p>
        </p:txBody>
      </p:sp>
      <p:pic>
        <p:nvPicPr>
          <p:cNvPr id="18455" name="Picture 22" descr="s109e5401"/>
          <p:cNvPicPr>
            <a:picLocks noChangeAspect="1" noChangeArrowheads="1"/>
          </p:cNvPicPr>
          <p:nvPr/>
        </p:nvPicPr>
        <p:blipFill>
          <a:blip r:embed="rId4" cstate="print"/>
          <a:srcRect/>
          <a:stretch>
            <a:fillRect/>
          </a:stretch>
        </p:blipFill>
        <p:spPr bwMode="auto">
          <a:xfrm>
            <a:off x="914400" y="2143125"/>
            <a:ext cx="3886200" cy="2644775"/>
          </a:xfrm>
          <a:prstGeom prst="rect">
            <a:avLst/>
          </a:prstGeom>
          <a:noFill/>
          <a:ln w="9525">
            <a:noFill/>
            <a:miter lim="800000"/>
            <a:headEnd/>
            <a:tailEnd/>
          </a:ln>
        </p:spPr>
      </p:pic>
    </p:spTree>
    <p:extLst>
      <p:ext uri="{BB962C8B-B14F-4D97-AF65-F5344CB8AC3E}">
        <p14:creationId xmlns:p14="http://schemas.microsoft.com/office/powerpoint/2010/main" val="9710780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7583" y="609600"/>
            <a:ext cx="5371218" cy="1070435"/>
          </a:xfrm>
        </p:spPr>
        <p:txBody>
          <a:bodyPr>
            <a:noAutofit/>
          </a:bodyPr>
          <a:lstStyle/>
          <a:p>
            <a:pPr algn="l"/>
            <a:r>
              <a:rPr lang="en-US" sz="5400" dirty="0" smtClean="0"/>
              <a:t>Systems</a:t>
            </a:r>
            <a:endParaRPr lang="en-US" sz="5400" dirty="0"/>
          </a:p>
        </p:txBody>
      </p:sp>
      <p:sp>
        <p:nvSpPr>
          <p:cNvPr id="4" name="TextBox 3"/>
          <p:cNvSpPr txBox="1"/>
          <p:nvPr/>
        </p:nvSpPr>
        <p:spPr>
          <a:xfrm>
            <a:off x="441960" y="5206391"/>
            <a:ext cx="2698216" cy="523220"/>
          </a:xfrm>
          <a:prstGeom prst="rect">
            <a:avLst/>
          </a:prstGeom>
          <a:solidFill>
            <a:srgbClr val="0066FF"/>
          </a:solidFill>
          <a:ln w="38100">
            <a:solidFill>
              <a:srgbClr val="0066FF"/>
            </a:solidFill>
          </a:ln>
        </p:spPr>
        <p:txBody>
          <a:bodyPr wrap="square" rtlCol="0">
            <a:spAutoFit/>
          </a:bodyPr>
          <a:lstStyle/>
          <a:p>
            <a:pPr algn="ctr"/>
            <a:r>
              <a:rPr lang="en-US" sz="2800" b="1" dirty="0" smtClean="0">
                <a:solidFill>
                  <a:srgbClr val="FFFF00"/>
                </a:solidFill>
              </a:rPr>
              <a:t>Simple</a:t>
            </a:r>
            <a:endParaRPr lang="en-US" sz="2800" b="1" dirty="0">
              <a:solidFill>
                <a:srgbClr val="FFFF00"/>
              </a:solidFill>
            </a:endParaRPr>
          </a:p>
        </p:txBody>
      </p:sp>
      <p:sp>
        <p:nvSpPr>
          <p:cNvPr id="5" name="TextBox 4"/>
          <p:cNvSpPr txBox="1"/>
          <p:nvPr/>
        </p:nvSpPr>
        <p:spPr>
          <a:xfrm>
            <a:off x="2054861" y="4556524"/>
            <a:ext cx="2698216" cy="523220"/>
          </a:xfrm>
          <a:prstGeom prst="rect">
            <a:avLst/>
          </a:prstGeom>
          <a:solidFill>
            <a:srgbClr val="0066FF"/>
          </a:solidFill>
          <a:ln w="38100">
            <a:solidFill>
              <a:srgbClr val="0066FF"/>
            </a:solidFill>
          </a:ln>
        </p:spPr>
        <p:txBody>
          <a:bodyPr wrap="square" rtlCol="0">
            <a:spAutoFit/>
          </a:bodyPr>
          <a:lstStyle/>
          <a:p>
            <a:pPr algn="ctr"/>
            <a:r>
              <a:rPr lang="en-US" sz="2800" b="1" dirty="0" smtClean="0">
                <a:solidFill>
                  <a:srgbClr val="FFFF00"/>
                </a:solidFill>
              </a:rPr>
              <a:t>Complicated</a:t>
            </a:r>
            <a:endParaRPr lang="en-US" sz="2800" b="1" dirty="0">
              <a:solidFill>
                <a:srgbClr val="FFFF00"/>
              </a:solidFill>
            </a:endParaRPr>
          </a:p>
        </p:txBody>
      </p:sp>
      <p:sp>
        <p:nvSpPr>
          <p:cNvPr id="6" name="TextBox 5"/>
          <p:cNvSpPr txBox="1"/>
          <p:nvPr/>
        </p:nvSpPr>
        <p:spPr>
          <a:xfrm>
            <a:off x="3424154" y="3862417"/>
            <a:ext cx="2698216" cy="523220"/>
          </a:xfrm>
          <a:prstGeom prst="rect">
            <a:avLst/>
          </a:prstGeom>
          <a:solidFill>
            <a:srgbClr val="0066FF"/>
          </a:solidFill>
          <a:ln w="38100">
            <a:solidFill>
              <a:srgbClr val="0066FF"/>
            </a:solidFill>
          </a:ln>
        </p:spPr>
        <p:txBody>
          <a:bodyPr wrap="square" rtlCol="0">
            <a:spAutoFit/>
          </a:bodyPr>
          <a:lstStyle/>
          <a:p>
            <a:pPr algn="ctr"/>
            <a:r>
              <a:rPr lang="en-US" sz="2800" b="1" dirty="0" smtClean="0">
                <a:solidFill>
                  <a:srgbClr val="FFFF00"/>
                </a:solidFill>
              </a:rPr>
              <a:t>Complex</a:t>
            </a:r>
            <a:endParaRPr lang="en-US" sz="2800" b="1" dirty="0">
              <a:solidFill>
                <a:srgbClr val="FFFF00"/>
              </a:solidFill>
            </a:endParaRPr>
          </a:p>
        </p:txBody>
      </p:sp>
      <p:sp>
        <p:nvSpPr>
          <p:cNvPr id="7" name="TextBox 6"/>
          <p:cNvSpPr txBox="1"/>
          <p:nvPr/>
        </p:nvSpPr>
        <p:spPr>
          <a:xfrm>
            <a:off x="4753077" y="3176617"/>
            <a:ext cx="2698216" cy="523220"/>
          </a:xfrm>
          <a:prstGeom prst="rect">
            <a:avLst/>
          </a:prstGeom>
          <a:solidFill>
            <a:srgbClr val="0066FF"/>
          </a:solidFill>
          <a:ln w="38100">
            <a:solidFill>
              <a:srgbClr val="0066FF"/>
            </a:solidFill>
          </a:ln>
        </p:spPr>
        <p:txBody>
          <a:bodyPr wrap="square" rtlCol="0">
            <a:spAutoFit/>
          </a:bodyPr>
          <a:lstStyle/>
          <a:p>
            <a:pPr algn="ctr"/>
            <a:r>
              <a:rPr lang="en-US" sz="2800" b="1" dirty="0" smtClean="0">
                <a:solidFill>
                  <a:srgbClr val="FFFF00"/>
                </a:solidFill>
              </a:rPr>
              <a:t>Emergent</a:t>
            </a:r>
            <a:endParaRPr lang="en-US" sz="2800" b="1" dirty="0">
              <a:solidFill>
                <a:srgbClr val="FFFF00"/>
              </a:solidFill>
            </a:endParaRPr>
          </a:p>
        </p:txBody>
      </p:sp>
      <p:sp>
        <p:nvSpPr>
          <p:cNvPr id="8" name="TextBox 7"/>
          <p:cNvSpPr txBox="1"/>
          <p:nvPr/>
        </p:nvSpPr>
        <p:spPr>
          <a:xfrm>
            <a:off x="6402883" y="2509137"/>
            <a:ext cx="2698216" cy="523220"/>
          </a:xfrm>
          <a:prstGeom prst="rect">
            <a:avLst/>
          </a:prstGeom>
          <a:solidFill>
            <a:srgbClr val="0066FF"/>
          </a:solidFill>
          <a:ln w="38100">
            <a:solidFill>
              <a:srgbClr val="0066FF"/>
            </a:solidFill>
          </a:ln>
        </p:spPr>
        <p:txBody>
          <a:bodyPr wrap="square" rtlCol="0">
            <a:spAutoFit/>
          </a:bodyPr>
          <a:lstStyle/>
          <a:p>
            <a:pPr algn="ctr"/>
            <a:r>
              <a:rPr lang="en-US" sz="2800" b="1" dirty="0" smtClean="0">
                <a:solidFill>
                  <a:srgbClr val="FFFF00"/>
                </a:solidFill>
              </a:rPr>
              <a:t>Chaotic</a:t>
            </a:r>
            <a:endParaRPr lang="en-US" sz="2800" b="1" dirty="0">
              <a:solidFill>
                <a:srgbClr val="FFFF00"/>
              </a:solidFill>
            </a:endParaRPr>
          </a:p>
        </p:txBody>
      </p:sp>
      <p:sp>
        <p:nvSpPr>
          <p:cNvPr id="9" name="TextBox 8"/>
          <p:cNvSpPr txBox="1"/>
          <p:nvPr/>
        </p:nvSpPr>
        <p:spPr>
          <a:xfrm>
            <a:off x="261947" y="2770747"/>
            <a:ext cx="2878229" cy="523220"/>
          </a:xfrm>
          <a:prstGeom prst="rect">
            <a:avLst/>
          </a:prstGeom>
          <a:solidFill>
            <a:srgbClr val="FF0000"/>
          </a:solidFill>
          <a:ln>
            <a:solidFill>
              <a:srgbClr val="C00000"/>
            </a:solidFill>
          </a:ln>
        </p:spPr>
        <p:txBody>
          <a:bodyPr wrap="square" rtlCol="0">
            <a:spAutoFit/>
          </a:bodyPr>
          <a:lstStyle/>
          <a:p>
            <a:pPr algn="ctr"/>
            <a:r>
              <a:rPr lang="en-US" sz="2800" b="1" dirty="0" smtClean="0"/>
              <a:t>Deterministic</a:t>
            </a:r>
            <a:endParaRPr lang="en-US" sz="2800" b="1" dirty="0"/>
          </a:p>
        </p:txBody>
      </p:sp>
      <p:sp>
        <p:nvSpPr>
          <p:cNvPr id="10" name="TextBox 9"/>
          <p:cNvSpPr txBox="1"/>
          <p:nvPr/>
        </p:nvSpPr>
        <p:spPr>
          <a:xfrm>
            <a:off x="6156960" y="4944781"/>
            <a:ext cx="2909148" cy="523220"/>
          </a:xfrm>
          <a:prstGeom prst="rect">
            <a:avLst/>
          </a:prstGeom>
          <a:solidFill>
            <a:srgbClr val="FF0000"/>
          </a:solidFill>
          <a:ln>
            <a:solidFill>
              <a:srgbClr val="C00000"/>
            </a:solidFill>
          </a:ln>
        </p:spPr>
        <p:txBody>
          <a:bodyPr wrap="square" rtlCol="0">
            <a:spAutoFit/>
          </a:bodyPr>
          <a:lstStyle/>
          <a:p>
            <a:pPr algn="ctr"/>
            <a:r>
              <a:rPr lang="en-US" sz="2800" b="1" dirty="0" smtClean="0"/>
              <a:t>Probabilistic</a:t>
            </a:r>
            <a:endParaRPr lang="en-US" sz="2800" b="1" dirty="0"/>
          </a:p>
        </p:txBody>
      </p:sp>
      <p:sp>
        <p:nvSpPr>
          <p:cNvPr id="3" name="TextBox 2"/>
          <p:cNvSpPr txBox="1"/>
          <p:nvPr/>
        </p:nvSpPr>
        <p:spPr>
          <a:xfrm>
            <a:off x="3962400" y="6077188"/>
            <a:ext cx="2698216" cy="369332"/>
          </a:xfrm>
          <a:prstGeom prst="rect">
            <a:avLst/>
          </a:prstGeom>
          <a:noFill/>
        </p:spPr>
        <p:txBody>
          <a:bodyPr wrap="square" rtlCol="0">
            <a:spAutoFit/>
          </a:bodyPr>
          <a:lstStyle/>
          <a:p>
            <a:pPr algn="ctr"/>
            <a:r>
              <a:rPr lang="en-US" dirty="0" smtClean="0"/>
              <a:t>A continuum</a:t>
            </a:r>
            <a:endParaRPr lang="en-US" dirty="0"/>
          </a:p>
        </p:txBody>
      </p:sp>
    </p:spTree>
    <p:extLst>
      <p:ext uri="{BB962C8B-B14F-4D97-AF65-F5344CB8AC3E}">
        <p14:creationId xmlns:p14="http://schemas.microsoft.com/office/powerpoint/2010/main" val="324910257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Simple Systems</a:t>
            </a:r>
            <a:endParaRPr lang="en-US" b="1" dirty="0"/>
          </a:p>
        </p:txBody>
      </p:sp>
      <p:pic>
        <p:nvPicPr>
          <p:cNvPr id="1028" name="Picture 4" descr="C:\Users\user\AppData\Local\Microsoft\Windows\Temporary Internet Files\Content.IE5\VLZ6T1DZ\MP90034192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609600"/>
            <a:ext cx="3371316" cy="24048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user\AppData\Local\Microsoft\Windows\Temporary Internet Files\Content.IE5\FXJ0OT0D\MC90043222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905000"/>
            <a:ext cx="3357126" cy="28956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www.gameideasforkids.com/images/tictacto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4208" y="3200400"/>
            <a:ext cx="2933700" cy="2933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72961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Complicated Systems</a:t>
            </a:r>
            <a:endParaRPr lang="en-US" dirty="0"/>
          </a:p>
        </p:txBody>
      </p:sp>
      <p:sp>
        <p:nvSpPr>
          <p:cNvPr id="3" name="AutoShape 2" descr="data:image/jpeg;base64,/9j/4AAQSkZJRgABAQAAAQABAAD/2wCEAAkGBhQQEBUUEhQVFRAWFxkYFRgYGBgYHBoYFxcVFxsXHBoZGyYeGhokGRcaIDAgJigpLS4sGh4xNTAqNyYrLCkBCQoKDgwOGg8PGi8kHCQ0Ly41NjQtLC80LS8sLCwtLSwyLiwsLCwvLywsLywsLywsLCwuLCwsLCwqLDUsLCwtLP/AABEIALcAsAMBIgACEQEDEQH/xAAcAAEAAwADAQEAAAAAAAAAAAAABQYHAgMECAH/xABCEAACAQMBBQQIBAMGBQUAAAABAgMABBEhBQYSMUETIlFhBzJCUnGBkaEUYnKxI8HwQ1NjgpLRJDOi0uEVRHPCw//EABsBAAIDAQEBAAAAAAAAAAAAAAAEAwUGAgEH/8QANBEAAQMCAwUGBgEFAQAAAAAAAQACAwQRBSExEhNBUfAiYXGRsdEGI4GhweHxFBUyUmJC/9oADAMBAAIRAxEAPwDcaUpQhKUpQhKUpQhKUpQhKUqO25vBBZRdpcSLGnIZ1LH3VUas3kAaEKRqt7a32SKQ29shur0c4oyAI89ZpD3Yh5HLeANREtze7SPt2Nieg0uZR5nlbqfAZf4dJjZOx4bWMRwRrHGNcDqTzYnmzHxOtZzEMeiguyHtO+w9/p5qZkROq7NmbxOHWK8RIpX0jZGLROfcDMqlZPyka8wTqBP1B3dokqFJFDI2hB/rnnXPQ15rTaj2hCXDF7c6JO3NOgSY+HhL8mwe83mF422o+VPk/hyPsfVD47ZhWWlKVpFClKUoQlKUoQlKUoQlKUoQlKUoQlKUoQlKht5N7bbZ6Brh8M3qRqOKRz4Ig1Px5DqazXbe813tHKuTa2Z/sUb+K4/xZB6oPuL8CT1jfI1gu5QT1EcAu8q37xekyKF2htV/FXK6MFbEUZ/xJcEZHurk/Cse23vfeW+10vrqOOQY4UUEmNVwAVjLao/M58SeYqz29ssahUUKg5ADArjeWaTIUkUMjcwf60PnVfJUCS7XDsnIqm/u795e3Z+60XdzeWDaEIlgbK8mU6Mje6w6H9+mala+cQLnYlwJ7diYScZOoI/u5QOY8G+mK2zc3feDacXFH3ZlA7SInLKfEe8h6MPsdKxmJYU6m+ZHnGft3H3Wnp6hk7Q5pViri6AggjIOhB6jwr9JrMd+vTTFbcUVlwzXHIvzjQ+WPXPw08zyqvpqWWpfsRC59PFTucG6q23280WxjGJpALOV+BFJy0JwTlerQjqOaZGMg4F3VsjI5V8chLvatwXZmlkPrOx7qjwzyUeCj5Ctj3Y3ovdn47eZ723/ALRSP4ifmiOe8B7h5jlrpX0ilDqeJsUz9p3Pr1Kq5aqFj9kmxPX0WyUry7M2pFcxLLA6yROMqy8j/sRyIOor1U+pkpSlCEpSlCEpSlCEpX4TVO2l6VLSJykYluMaM0KqyA+AZmAY/pzXhIGq7ZG+Q2YCT3Zq5VGby7UNrZ3E4xxRRSOM8uJVJAPzxXj2Fv1Z3hCxTAS/3T5jk/0Ngn4jIqN9L1z2exbs+KBf9Tqv7GvVyQQbFfPe72+bC6ea7JlaXAaVu8yc/omvIeAxyxWkxyBgCpBUjII1BB6isKR8HIq17rb0m20OWt/aTm0f5l8V8RSdRBt9puqp6+hMvzGf5eq0ylddvcLIodCGRhkEciK7KrFmyLZFcZYg6lWAKkYIOoI8DWf7bsJNlTx3FrIUBY8OuqHmVPvIR0Pzqxbxb4xWmVH8Sf3QdB+o9Phz+FUVIrras2dWx1OiID08vhzNOQRmxLv8eN+KucOjljO9J2Wd/Hrmp/f70k3d1/A7aLsOEcXYcShyRkhixJPhw5xXg3c3BebD3GY4uYXkzf8AaPv+9fm1dxpLVRKj9oq6sQuChGvFjJ4lq17ubz9viObCz4yCPVkHvKfHxFdBrIYrU4Ab3J6rq3vi24DccTxH0U1Z2SQoEjUKg5Afv5nzrupSkSbrMEkm5XLZe0ZrCUzW2qsczQE4SX8wPsS49rkeTeI1Td7eOG+h7SFtAcOrDDxsOaOvssPvzGRWU14rzarWBN3DII5kGDn1ZgNRE6+1noRqvMHnTtPUEdl2iuKCvc0iJ+Y4dy3elRO6m8C7Qs4blVKiVc8JOeEglWGeuGB1qWqyWjSlKUISoPeTfK3sABKxaVhlIk70jeeOi/mYgedV/wBMW+U2zLFWt8CWWQR8Z14BwsxIyCOLu4GfM9KxvZ+9EMhJdmWVzl2lOS58TIefzx8qileWC4F0/Q00dRJsyPDR6+HDrRXHeLey4v8AIlPZ2/SBCcEf4j6GQ+Wi+R51EgY+FA2dRyrqurtIlLOwVR1P7eZ8qq3Pc85reQU8NKyzBYc/cr9ntlkGHUMPMZ+ngaid49sTyQ/gIp5pu0Zf+HP8YjhPEMMcuuo5Z5dBXt2Lsq82u2LUGC0zhrhxz8Qg6nyHzIrWt0txbbZqYhXMpHflbV2+fQZ6DT40lU4kyiyvd/Ifn21WdxOtgqBsRtB/69uP4WBbQ9FG0oIw7WzMuMkIVdh8VUk/TNVXvI3VWB+BB8K+yahtu7nWl8P+IgR25cWMOPg64b70lT/Err2nZl3ex91njDyXzhurvLJBIFRS6ucGIdSfaTwby61Ibx7+yNmKFWi6MW9fPLAx6v7/AAqT9JW4VvskpLbXTCUsCsLYLga99WXB4QdNR8zVT2VPLbXC3M0TuuSWLA+17WT7WuRmtNAY6tm/iaT9D19VWT0kQfvC27vVS+7u4Ly4kucoh14Pbb4+6Pv8K0G1tEiQJGoVByA/r71xsr1Jo1kjYMjcj/I+B8q76Sllc89pZmpqZJndvhw5JVX21uwBl4lJjzxNGujK395CejdeHkatFK8jkLDcKOCd8Dtpv8qt7C3lyVimYEtpFLyEn5WHsyeXWrJVU3z2EvZSTphSNZF9lxkDPk4zowqAl3vmjs4wk6M7ZB7p7VFHLLZwfjjNMbkS9qNWBpG1Q3kGXMclbt4t7YrMY9ebogPLzY9B96rGwd2L3b0/ETwwKcNIQezQe6i+03kPLJFTvo89ED3nDc3pK27d5Uz35QdeInmqn6ny51udlZJDGscSqkajCqowAPIVS12LR0l46ftP4ngP313K+osNZALnM8+tFWtl+j2KyiUWckkVyg0lLM3EfdkjzwNGfdAGOhB1q0bA3i7cmKZeyvEGXjzkMvLtY29uMnrzB0YA8+yvDtTZKzhTkpKh4opU0eNuWVPgRoVOQRoQarMPxuWB9piXNPmPD28lZPiBGSslKgdibfYuLe6AS6wSjDRJ1HN488mA9aM6r5jWp6t5FKyVgew3BSpFtVVPSbsZbnZ78ShjCVmAIBH8P1uf5C1YXf7oQyZMeYm8tV+an+WK+nZIwwIIyCMEHqDzFYLeWJt5ZITzidk+Kqe6fmnCfiTUNQXNs4Krry+PZkYbcFn89hdWQLIf4Y5lNV+aHlUnsKayO0FO0pzPB2YZSoPZiQkd11XXhAzy64zVmZQQQdQdCPI9Kz602KhnmifiDIe6QemTr9CtEMX9XeLRx4jI+anpMSlkjMbybDO3DyX1Bse/gmiU2zxvCAAvZlSoAHq4X1ceFe6vlqGzuLR+0gduIe1GxR/njRvhrVt2F6cLuEhLiNbjoM/wZM6AZIBU/wCnPnWVrvheqgN2Z+OR89D5qzZUNct2kkCgsxAUDJJOAAOZJ6Csr3w9MXExt9ljtZeTTYyi/pB9b9R08M1Td7d7bzaV0bW4YW0I17JGznkQGb22+OnlXpsdnpCvDGuB18T5k9avMB+EN786qOQ4dfx4peorNjJuq8dnsU9oZrhzNcscszEnB8s8z5/TFSlKV9UhgjgYGRiwVO55ebldMVt2ZJiJiY6ngwAT5qe6fpXti21Kn/MQSD3o+63zRjg/JvlXmkkCgliAo5k6AVV9q72Fj2dsCSdOLGp/SP51U4lSUJbtTCx7sj14rkU2/NrXWg7O2vFcZ7NwSvrLyZfip1FdO294IrRMyHvH1UHrN8ug8zWZ/grmyK3GeF8+OTk59Ycjmumx2dPfzHGXc6u7ch5k9Ph9KxP9My+1fsr2XBtxJ802brnkV27a3jnvnC68Ge5GuTr082bz/apiz9GsrQlncJKRlUxkfBmzofhnFW3d7dWKzXI78xGrkfZR7I+9TVcPqbdmPIJWbEdizKcWaPv15qE9HfpLksWFnf57FMKrn1ovAN70XgRy8xy22OQMoZSCpAIIOQQdQQRzFYvvBu6l0ufVmX1H8PI+K+VePcrf2bZcn4a6UmAHVOZTP9pF7yHmU+Y6g0OIYW2pBmpxZ/Ec+8d/Wut7QYi2dtjkVu1K6LK9SaNZImDxuMqynIINeLeHeWCwhMtw4ROg5sx91V5k/wBGsk2NznbAGfJW116NqWUcsREuiL3uLPCUK6h1bmjLz4ulRXo83/XaElxb8XavbEYmAws0ZJAfA0DZGDjQ8xocDG95d87vbblEzBYA+rn1sdXPtt+Ud0fetc9Dm6KWVkZQpD3JD5PPs1GI/qCX/wA9b7BaGWkad47X/wA8B+/BJPma9+y3UK/1lfpO2Z2V2swHcmTBP+JHpjPiUK4H5GrVKrPpLidtk3fZgFxExGQDgDBYjPIhQSDzBGRV69m22yXniErCwrI6qW8CdjfRS+zIOFviO6fsVNdce0ru19bE8Q+OQPjz+ua6N4d4Ibq3GOJZVYEAj4g6io44ZqSYFwVTBTvikB1acslOV5b+wWZCCBxY7p6g9Na5WFz2kSN1I1+PI/evRW5s2RmeYKnzaVw3F3Ai2nbTO80iXSScPRlxwgjiU6nJ4hzHKuzaG6e0Nn5ODLCPaTMq481/5iftXu9GN9+H2rLCdEuE4l/WvfH24x862Kspd8EhDTYhWVg9uawO03rjP/MHB+Yd5fqNR8xXffbywxLkMHboqnP1PIVqe8G4Nne5MkQWU/2kfcf4nGjf5gaxuTZKrd/gpUT/AIYuCyjDS6gqW+RBxT395mYw3sTz6yXMVCJpAxvFR+LjaDe7ED58I/7m/rSrLsvYsduO6Mv1Y8z/ALDyr3RxhQAAAByA0ArlWaqKqSdxLit7Q4XDSC4zdz9urqO3hg47aQdQOIf5Tn9s17txNrRPbrEoCyoO+vLi/OPHpmv2RAwIPIgg/A6VnVtOYZccRR0Y4Yc1IOPp5V5GzeMLVn/imiE4YdP1/K2ulQO7e84uB2cmFuAM46OPeT/b+hPUm5hYbFfMJYnRO2XjNKjtubCju4+F9GGqOOany8vKpGqpt7fEh/w9mO1uGPDkDiAPgB7TfYV1E1zndnVSU0cr5ButfReXdfeq62TNPAZoVVVL8MoZkdsAgoFZSrMPPXqM14Wt7jaUv4m+ctn1V5acwAOSL5DU/evBcbtSJepHO4eYqJJxz4c68BbqcYz8cVa5Zgg16nAAGSSeQAGpJ8BTb4mMfttaNs6m2a0VVUyMaIgc+tFJ7sbAF3cxW6jER1kxpiJMcQ05cWQn+et9VQBgaAchVG9E+xOztTcuMS3B0BGqxoWCqfMniY/qHgKvVNxM2W56pili3bM9TqlcJYgylWAKkEEHkQdCPpXOlSplfNW0tmm2nlgPOJ2TPiqnun5pwn51D32xY5s5GG94aH5+NaT6XtkdleJMB3Z0wf1xYB+qMn+lqotamAtqIG7Quq592PNlWIdrC1xGFJxkSAn2s818BjpU1ZbXjl9VsN7p0P8A5+VR10BFfxOwBRiM55e6efyNT21NzoZclP4T+K8vmv8AtiqJ+JPoZdy7NqtYMPNXGZGHPko+9uzbXFvdDnFIOLHVc5I+nEPnW/o4YAg5UjIPiDqD9K+adsbMuoUKvl4c54h3hp4nmPnWqbiekW3FtBBcyqkyoFDE90gaKC3JWAwNcDTnUVRPHO/eR8VEIXw9h4sVolY36TrT8PteGcaLMig/qX+G324T862JHBAIIIPIjUH51n3ps2Zx2KTD1oZBr4LIOE/9QT6UuRcWUsbzG8PHA3UDSuiyuO0jR/eUH5ka/euc06opZiFUcyap7Z2X0YPBbtcNV2VnO3sfiZeHlxH69fvmpu823Ldv2NqrYPM8iR459la8e3t02tIkdnDFjwsAORxkYPXkegp2Buwe0cysdjGKQSubAw536/lRlpfFcAkjByrDmh8R5eVaHu/vsjxkXJCOvt4PC48cgaN5fTwrMase61lNdcNorEQSyAtoPYGWbOOi/cip5ImyCxWdqKVlQ2zvNT9xta42rKbeyUrD/aSHTTxY+yv5eZ+1XTZG7tvse2eU951QmSQjU49lfdBOAB5jNT2y9kxWsQjhQJGPuerE9T5mqJvXt1dpzx7PtW4kL5mkGq8K6kL4ganPLIFdMY1gsF3DCyFuywKA3beS6kkkVe1up2LEA6Iuebt7C5+ZwMA1o+wdzwjopbju5Tw9pjAjTGXMY9jC515klc+FSGydjw2cXZwqEQak9SerMep86tW5tjxcVyR644Ic/wB2DkuP1tg56qqfMDADfivWxNDi/iVZLeBY0VEAVFAVQOQAGAB5ACuylK7UqUpShCqPpR2Ss2zpHJCm3zMpwT6itxLp4qSPpWCWW1I5vVbX3Tofp1+VfUd5aLLG8bjKOpVh4qwII+hrHdr7gW92mJF7O5jzGZYwFPFGeHJHIg44tdcMNRQcYOHbO2LsJ8lw6AS+KzDei3zEG6q32On74q17IvO2gjfqyjPxGh+4NV7ebdq9so3WQCa3IwJVBOB+bqvz0867Nx77EXZPoclo8+0Dzx4kH96hxOohrGieE3HHryVpgzjDIY38evdWms82hsVfx7RZ4EbLLjzHFj61odVLfJOzmgnHQ8LfI5/Yt9KrKVxD7DiruvY1zA5wyBF/DiuvZ19f7MObaUtF1T1l+cZ5fEVYr/0tQ3thPBcwtHM8ZClO8hcYK8zle8PP415q8N9saKb1lw3vDQ/+fnTrKj/ZL1GDA5wm3cfdRexd5khtuF8l1J4QOoOo16Vzs9lXG0mDyHs7cHTw/wAo6n8x/wDFctn2vBcRWknC0BcyL3RknBwpPhkcqv4GOXKuJHtYbs1Ky+L4tUwtFIcrDrx9F5NmbKjt04IlwOp6k+JPWvBvla9pZyeK4cfIjP2JqbrquoBJGyHkylf9QI/nSrXEODiskyQiQPJzvdYuq5OBzNa9uFaxW0MlzKypFGvYqx64PFKw8S0mFAGvc86yi1t3Mqoiky8XCoHPizj962Xdzddoo4vxLCR4hiNB6kfMkge1Jk6uflTtVWR0zbu14BbNrdpd13K94pefigsFBbsz3XlUDJaX3Ex7A1PXwqM3OkiiWbaM+I1mbs4FA1ES6BEUc2JAGB7vxp6RNpkxraRH+NOe9r6sY1JPgCfsDUbbWpATtG42RAinGFRQAOFFGijTU8z1pGlqHOBnl1Og5D9/hOQUjpjYZDiVM5m2vcR25zFBK2DGDrwDvO8jDmQoOFGgJGc1vUcYUADkBgfAVnnol2FhHu3Gsn8OH/4wcs4/W4+iL41otWsW0W3dqVDUbAfss0GXj3pSlKlS6UpShCVS9u23Z3b+7KokH6lwj/8A5n/PV0qF3p2c0kavGvFJE3EFBALKQVZRnTONRk4yopHEKcz07mDXUeI6sumGxVZIrKt4PR/221hDE4gSWJpotCVDr6ygD1dRxacs8q1GC5V84OqnDKQVZT4Mp1U+RFV/fM9j+GvB/wC2nUuf8KTCSfyPyrLYXKYKoNdlfI/j7qd4uFQL032y24byMyQ5wJBqPk/8mwa6d4Now3dmxjccSFW4Tow1xy+B6VvMsSupVgGUjBBAII8CDoRWe71ehuCfL2h7CX3OcbHwxzT4jI8q17qdhcHDIqVldIGGN2YIsqZsa47SCNuvDg/FdP5V7arNrtdbSRoWVgqsQQcFlcaMPMZFT9repKMowYfcfEcxS0jC0nktPQ1bJo2i/atmFHbwHszDMOccgz8ND/L71elbIyOR5VUNs2/aQSDrw5HxXX+VTm7N32tpE3ULwn4r3f2AqN+bAeSxPxbT7MzZRx6/ClK6bu8SJC8jBUHMn+tT5V4tt7wR2i5c5c+qg5n/AGHnUdu7uZdbZcTXJMVkD3QNCw8EB+7n5Z5VC4sjZvJTZvr4LM0lC+oN9GrzejnZ4uL6a5x3ELFM+9ITj6Ln6irrebXeZzDaYLg4kmOqReX55Py8h1ry326C2l4Le2ZobWeHjcAkszRPwMquTlcrIhJ56aYqV/8AS2aP8JZKqSspVMA8ManQytjkBrrzLYxk1WTSCqmDmZ3tYch3/W/dz5LWtbsNtyWfbMsR+ImlVpJS8hjjZu+8hBwSAo7xZhoAOQrWN0/RhxYlvhpzW3zkfGUjRj+QaeJbkLBuT6PINmxrj+LcBeEysMYHVUX2F+56k1a60sdOGm7sypn1R3YiZkPVcUQAAAYA0AHQeFcqUplJpSlKEJSlKEJSlKEKL2vu7Fc4ZgVlAwsqHhdR4ZwQw/KwI8qou9+xpYrWdLhDLA0bjtYlJx3TgvEMspBAORxLpk8I5adSlKijinsXDMcRqug4hZh6P9r/AIrZ0Dk5cJ2b/qj7v3AB+dWKpK/3ZU96DEMnXCjgfJz30GMnJPeBDa8yNDDSTNEwSdezcnCnOUc/kfABP5ThvI02uVh2/wDsxYNtNxKDHNhwCNO+MH/rBqLut3MHigYo3hk4+R5irx6ctmngt7leaM0bH499foVb/VVegl41VhyYA/UVb0EcczHRvHelpnOY4OaVCJt2aA8NwnEPe5Z+fI1+bL29cW0Qijjz2pJiyCx72mAB62vTx8annjDDBAIPQ61z9H6LBtuJWGVZHEWdeFip5Z5agj51X4nQto4XTNFwM7eCmdUurQ2KfOysW5fopJYXO0u/KdRCTkDzkPU/kGg6+Fagq4GBoByr9pXyuqq5al+1IfYeCfa0NFgq7vXs9pJbNkYI3b9kXI4uFZ0ZeWdTxKmM6Zxmr5sXYUVonBEDk6u7HLu3vM3U/YcgANKp+9Sn8HK6+vEBOv6oGWb/AOhHzq+wyh1DKcqQCD5HUfatX8Pua6A5Zg2+mvrdQy6rnSlK0ShSlKUISlKUISlKUISlKUISlKUISuu4tlkUo6hkOhVgCD8Qa7KUIWc+kP0bTXVo0NnKOHiVuyl73q6gRy+so8m4h4FayuXdm52ekcV2nBIwJTUMCATpkaZHUA6Ajxr6arybU2TFdRmOeNZIzzVhnXxHgfMa0zTVBgftBRyM2xZfNlR9/dfh57a5H9lKpOPdyCR9AR861Hej0RyxZeyJlj59k5HaD9DnRx5Ng+ZrMduW5MMqMCrp6ysCrKV1wynUH41cyyRVlO9g4jRKNa6N4JX0ArZ1HLpQnGp5VWd0t5Izsm3nlcKojVGJ176fw+EAasxwNBqSamtn7uS35D3itFZ80tjo8ng1xjkvXsR/mJ9UfGqbDJqiUxjINNifD8q6LwBdeSOCTaoaOElLBgVluOsqnIZLcHmCMgynTnw8XMX6CAIqoowqgKo8ABgD6VyjjCgAAAAYAGgAHIAeFcq3FJSR0rNiMftLOcXHNKUpTa5SlKUISlKUISlKUISlKUISlKUISlKUISlKUISoDerca12khW4j7+MCRDwyKPAN1HkcjypShCiNy/RNabMbjUyTSgko0pBEedMooHCrEacXP4VdqUoQlKUoQlKUoQlKUoQlKUoQv//Z"/>
          <p:cNvSpPr>
            <a:spLocks noChangeAspect="1" noChangeArrowheads="1"/>
          </p:cNvSpPr>
          <p:nvPr/>
        </p:nvSpPr>
        <p:spPr bwMode="auto">
          <a:xfrm>
            <a:off x="63500" y="-842963"/>
            <a:ext cx="1676400" cy="1743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data:image/jpeg;base64,/9j/4AAQSkZJRgABAQAAAQABAAD/2wCEAAkGBhQQEBUUEhQVFRAWFxkYFRgYGBgYHBoYFxcVFxsXHBoZGyYeGhokGRcaIDAgJigpLS4sGh4xNTAqNyYrLCkBCQoKDgwOGg8PGi8kHCQ0Ly41NjQtLC80LS8sLCwtLSwyLiwsLCwvLywsLywsLywsLCwuLCwsLCwqLDUsLCwtLP/AABEIALcAsAMBIgACEQEDEQH/xAAcAAEAAwADAQEAAAAAAAAAAAAABQYHAgMECAH/xABCEAACAQMBBQQIBAMGBQUAAAABAgMABBEhBQYSMUETIlFhBzJCUnGBkaEUYnKxI8HwQ1NjgpLRJDOi0uEVRHPCw//EABsBAAIDAQEBAAAAAAAAAAAAAAAEAwUGAgEH/8QANBEAAQMCAwUGBgEFAQAAAAAAAQACAwQRBSExEhNBUfAiYXGRsdEGI4GhweHxFBUyUmJC/9oADAMBAAIRAxEAPwDcaUpQhKUpQhKUpQhKUpQhKUqO25vBBZRdpcSLGnIZ1LH3VUas3kAaEKRqt7a32SKQ29shur0c4oyAI89ZpD3Yh5HLeANREtze7SPt2Nieg0uZR5nlbqfAZf4dJjZOx4bWMRwRrHGNcDqTzYnmzHxOtZzEMeiguyHtO+w9/p5qZkROq7NmbxOHWK8RIpX0jZGLROfcDMqlZPyka8wTqBP1B3dokqFJFDI2hB/rnnXPQ15rTaj2hCXDF7c6JO3NOgSY+HhL8mwe83mF422o+VPk/hyPsfVD47ZhWWlKVpFClKUoQlKUoQlKUoQlKUoQlKUoQlKUoQlKht5N7bbZ6Brh8M3qRqOKRz4Ig1Px5DqazXbe813tHKuTa2Z/sUb+K4/xZB6oPuL8CT1jfI1gu5QT1EcAu8q37xekyKF2htV/FXK6MFbEUZ/xJcEZHurk/Cse23vfeW+10vrqOOQY4UUEmNVwAVjLao/M58SeYqz29ssahUUKg5ADArjeWaTIUkUMjcwf60PnVfJUCS7XDsnIqm/u795e3Z+60XdzeWDaEIlgbK8mU6Mje6w6H9+mala+cQLnYlwJ7diYScZOoI/u5QOY8G+mK2zc3feDacXFH3ZlA7SInLKfEe8h6MPsdKxmJYU6m+ZHnGft3H3Wnp6hk7Q5pViri6AggjIOhB6jwr9JrMd+vTTFbcUVlwzXHIvzjQ+WPXPw08zyqvpqWWpfsRC59PFTucG6q23280WxjGJpALOV+BFJy0JwTlerQjqOaZGMg4F3VsjI5V8chLvatwXZmlkPrOx7qjwzyUeCj5Ctj3Y3ovdn47eZ723/ALRSP4ifmiOe8B7h5jlrpX0ilDqeJsUz9p3Pr1Kq5aqFj9kmxPX0WyUry7M2pFcxLLA6yROMqy8j/sRyIOor1U+pkpSlCEpSlCEpSlCEpX4TVO2l6VLSJykYluMaM0KqyA+AZmAY/pzXhIGq7ZG+Q2YCT3Zq5VGby7UNrZ3E4xxRRSOM8uJVJAPzxXj2Fv1Z3hCxTAS/3T5jk/0Ngn4jIqN9L1z2exbs+KBf9Tqv7GvVyQQbFfPe72+bC6ea7JlaXAaVu8yc/omvIeAxyxWkxyBgCpBUjII1BB6isKR8HIq17rb0m20OWt/aTm0f5l8V8RSdRBt9puqp6+hMvzGf5eq0ylddvcLIodCGRhkEciK7KrFmyLZFcZYg6lWAKkYIOoI8DWf7bsJNlTx3FrIUBY8OuqHmVPvIR0Pzqxbxb4xWmVH8Sf3QdB+o9Phz+FUVIrras2dWx1OiID08vhzNOQRmxLv8eN+KucOjljO9J2Wd/Hrmp/f70k3d1/A7aLsOEcXYcShyRkhixJPhw5xXg3c3BebD3GY4uYXkzf8AaPv+9fm1dxpLVRKj9oq6sQuChGvFjJ4lq17ubz9viObCz4yCPVkHvKfHxFdBrIYrU4Ab3J6rq3vi24DccTxH0U1Z2SQoEjUKg5Afv5nzrupSkSbrMEkm5XLZe0ZrCUzW2qsczQE4SX8wPsS49rkeTeI1Td7eOG+h7SFtAcOrDDxsOaOvssPvzGRWU14rzarWBN3DII5kGDn1ZgNRE6+1noRqvMHnTtPUEdl2iuKCvc0iJ+Y4dy3elRO6m8C7Qs4blVKiVc8JOeEglWGeuGB1qWqyWjSlKUISoPeTfK3sABKxaVhlIk70jeeOi/mYgedV/wBMW+U2zLFWt8CWWQR8Z14BwsxIyCOLu4GfM9KxvZ+9EMhJdmWVzl2lOS58TIefzx8qileWC4F0/Q00dRJsyPDR6+HDrRXHeLey4v8AIlPZ2/SBCcEf4j6GQ+Wi+R51EgY+FA2dRyrqurtIlLOwVR1P7eZ8qq3Pc85reQU8NKyzBYc/cr9ntlkGHUMPMZ+ngaid49sTyQ/gIp5pu0Zf+HP8YjhPEMMcuuo5Z5dBXt2Lsq82u2LUGC0zhrhxz8Qg6nyHzIrWt0txbbZqYhXMpHflbV2+fQZ6DT40lU4kyiyvd/Ifn21WdxOtgqBsRtB/69uP4WBbQ9FG0oIw7WzMuMkIVdh8VUk/TNVXvI3VWB+BB8K+yahtu7nWl8P+IgR25cWMOPg64b70lT/Err2nZl3ex91njDyXzhurvLJBIFRS6ucGIdSfaTwby61Ibx7+yNmKFWi6MW9fPLAx6v7/AAqT9JW4VvskpLbXTCUsCsLYLga99WXB4QdNR8zVT2VPLbXC3M0TuuSWLA+17WT7WuRmtNAY6tm/iaT9D19VWT0kQfvC27vVS+7u4Ly4kucoh14Pbb4+6Pv8K0G1tEiQJGoVByA/r71xsr1Jo1kjYMjcj/I+B8q76Sllc89pZmpqZJndvhw5JVX21uwBl4lJjzxNGujK395CejdeHkatFK8jkLDcKOCd8Dtpv8qt7C3lyVimYEtpFLyEn5WHsyeXWrJVU3z2EvZSTphSNZF9lxkDPk4zowqAl3vmjs4wk6M7ZB7p7VFHLLZwfjjNMbkS9qNWBpG1Q3kGXMclbt4t7YrMY9ebogPLzY9B96rGwd2L3b0/ETwwKcNIQezQe6i+03kPLJFTvo89ED3nDc3pK27d5Uz35QdeInmqn6ny51udlZJDGscSqkajCqowAPIVS12LR0l46ftP4ngP313K+osNZALnM8+tFWtl+j2KyiUWckkVyg0lLM3EfdkjzwNGfdAGOhB1q0bA3i7cmKZeyvEGXjzkMvLtY29uMnrzB0YA8+yvDtTZKzhTkpKh4opU0eNuWVPgRoVOQRoQarMPxuWB9piXNPmPD28lZPiBGSslKgdibfYuLe6AS6wSjDRJ1HN488mA9aM6r5jWp6t5FKyVgew3BSpFtVVPSbsZbnZ78ShjCVmAIBH8P1uf5C1YXf7oQyZMeYm8tV+an+WK+nZIwwIIyCMEHqDzFYLeWJt5ZITzidk+Kqe6fmnCfiTUNQXNs4Krry+PZkYbcFn89hdWQLIf4Y5lNV+aHlUnsKayO0FO0pzPB2YZSoPZiQkd11XXhAzy64zVmZQQQdQdCPI9Kz602KhnmifiDIe6QemTr9CtEMX9XeLRx4jI+anpMSlkjMbybDO3DyX1Bse/gmiU2zxvCAAvZlSoAHq4X1ceFe6vlqGzuLR+0gduIe1GxR/njRvhrVt2F6cLuEhLiNbjoM/wZM6AZIBU/wCnPnWVrvheqgN2Z+OR89D5qzZUNct2kkCgsxAUDJJOAAOZJ6Csr3w9MXExt9ljtZeTTYyi/pB9b9R08M1Td7d7bzaV0bW4YW0I17JGznkQGb22+OnlXpsdnpCvDGuB18T5k9avMB+EN786qOQ4dfx4peorNjJuq8dnsU9oZrhzNcscszEnB8s8z5/TFSlKV9UhgjgYGRiwVO55ebldMVt2ZJiJiY6ngwAT5qe6fpXti21Kn/MQSD3o+63zRjg/JvlXmkkCgliAo5k6AVV9q72Fj2dsCSdOLGp/SP51U4lSUJbtTCx7sj14rkU2/NrXWg7O2vFcZ7NwSvrLyZfip1FdO294IrRMyHvH1UHrN8ug8zWZ/grmyK3GeF8+OTk59Ycjmumx2dPfzHGXc6u7ch5k9Ph9KxP9My+1fsr2XBtxJ802brnkV27a3jnvnC68Ge5GuTr082bz/apiz9GsrQlncJKRlUxkfBmzofhnFW3d7dWKzXI78xGrkfZR7I+9TVcPqbdmPIJWbEdizKcWaPv15qE9HfpLksWFnf57FMKrn1ovAN70XgRy8xy22OQMoZSCpAIIOQQdQQRzFYvvBu6l0ufVmX1H8PI+K+VePcrf2bZcn4a6UmAHVOZTP9pF7yHmU+Y6g0OIYW2pBmpxZ/Ec+8d/Wut7QYi2dtjkVu1K6LK9SaNZImDxuMqynIINeLeHeWCwhMtw4ROg5sx91V5k/wBGsk2NznbAGfJW116NqWUcsREuiL3uLPCUK6h1bmjLz4ulRXo83/XaElxb8XavbEYmAws0ZJAfA0DZGDjQ8xocDG95d87vbblEzBYA+rn1sdXPtt+Ud0fetc9Dm6KWVkZQpD3JD5PPs1GI/qCX/wA9b7BaGWkad47X/wA8B+/BJPma9+y3UK/1lfpO2Z2V2swHcmTBP+JHpjPiUK4H5GrVKrPpLidtk3fZgFxExGQDgDBYjPIhQSDzBGRV69m22yXniErCwrI6qW8CdjfRS+zIOFviO6fsVNdce0ru19bE8Q+OQPjz+ua6N4d4Ibq3GOJZVYEAj4g6io44ZqSYFwVTBTvikB1acslOV5b+wWZCCBxY7p6g9Na5WFz2kSN1I1+PI/evRW5s2RmeYKnzaVw3F3Ai2nbTO80iXSScPRlxwgjiU6nJ4hzHKuzaG6e0Nn5ODLCPaTMq481/5iftXu9GN9+H2rLCdEuE4l/WvfH24x862Kspd8EhDTYhWVg9uawO03rjP/MHB+Yd5fqNR8xXffbywxLkMHboqnP1PIVqe8G4Nne5MkQWU/2kfcf4nGjf5gaxuTZKrd/gpUT/AIYuCyjDS6gqW+RBxT395mYw3sTz6yXMVCJpAxvFR+LjaDe7ED58I/7m/rSrLsvYsduO6Mv1Y8z/ALDyr3RxhQAAAByA0ArlWaqKqSdxLit7Q4XDSC4zdz9urqO3hg47aQdQOIf5Tn9s17txNrRPbrEoCyoO+vLi/OPHpmv2RAwIPIgg/A6VnVtOYZccRR0Y4Yc1IOPp5V5GzeMLVn/imiE4YdP1/K2ulQO7e84uB2cmFuAM46OPeT/b+hPUm5hYbFfMJYnRO2XjNKjtubCju4+F9GGqOOany8vKpGqpt7fEh/w9mO1uGPDkDiAPgB7TfYV1E1zndnVSU0cr5ButfReXdfeq62TNPAZoVVVL8MoZkdsAgoFZSrMPPXqM14Wt7jaUv4m+ctn1V5acwAOSL5DU/evBcbtSJepHO4eYqJJxz4c68BbqcYz8cVa5Zgg16nAAGSSeQAGpJ8BTb4mMfttaNs6m2a0VVUyMaIgc+tFJ7sbAF3cxW6jER1kxpiJMcQ05cWQn+et9VQBgaAchVG9E+xOztTcuMS3B0BGqxoWCqfMniY/qHgKvVNxM2W56pili3bM9TqlcJYgylWAKkEEHkQdCPpXOlSplfNW0tmm2nlgPOJ2TPiqnun5pwn51D32xY5s5GG94aH5+NaT6XtkdleJMB3Z0wf1xYB+qMn+lqotamAtqIG7Quq592PNlWIdrC1xGFJxkSAn2s818BjpU1ZbXjl9VsN7p0P8A5+VR10BFfxOwBRiM55e6efyNT21NzoZclP4T+K8vmv8AtiqJ+JPoZdy7NqtYMPNXGZGHPko+9uzbXFvdDnFIOLHVc5I+nEPnW/o4YAg5UjIPiDqD9K+adsbMuoUKvl4c54h3hp4nmPnWqbiekW3FtBBcyqkyoFDE90gaKC3JWAwNcDTnUVRPHO/eR8VEIXw9h4sVolY36TrT8PteGcaLMig/qX+G324T862JHBAIIIPIjUH51n3ps2Zx2KTD1oZBr4LIOE/9QT6UuRcWUsbzG8PHA3UDSuiyuO0jR/eUH5ka/euc06opZiFUcyap7Z2X0YPBbtcNV2VnO3sfiZeHlxH69fvmpu823Ldv2NqrYPM8iR459la8e3t02tIkdnDFjwsAORxkYPXkegp2Buwe0cysdjGKQSubAw536/lRlpfFcAkjByrDmh8R5eVaHu/vsjxkXJCOvt4PC48cgaN5fTwrMase61lNdcNorEQSyAtoPYGWbOOi/cip5ImyCxWdqKVlQ2zvNT9xta42rKbeyUrD/aSHTTxY+yv5eZ+1XTZG7tvse2eU951QmSQjU49lfdBOAB5jNT2y9kxWsQjhQJGPuerE9T5mqJvXt1dpzx7PtW4kL5mkGq8K6kL4ganPLIFdMY1gsF3DCyFuywKA3beS6kkkVe1up2LEA6Iuebt7C5+ZwMA1o+wdzwjopbju5Tw9pjAjTGXMY9jC515klc+FSGydjw2cXZwqEQak9SerMep86tW5tjxcVyR644Ic/wB2DkuP1tg56qqfMDADfivWxNDi/iVZLeBY0VEAVFAVQOQAGAB5ACuylK7UqUpShCqPpR2Ss2zpHJCm3zMpwT6itxLp4qSPpWCWW1I5vVbX3Tofp1+VfUd5aLLG8bjKOpVh4qwII+hrHdr7gW92mJF7O5jzGZYwFPFGeHJHIg44tdcMNRQcYOHbO2LsJ8lw6AS+KzDei3zEG6q32On74q17IvO2gjfqyjPxGh+4NV7ebdq9so3WQCa3IwJVBOB+bqvz0867Nx77EXZPoclo8+0Dzx4kH96hxOohrGieE3HHryVpgzjDIY38evdWms82hsVfx7RZ4EbLLjzHFj61odVLfJOzmgnHQ8LfI5/Yt9KrKVxD7DiruvY1zA5wyBF/DiuvZ19f7MObaUtF1T1l+cZ5fEVYr/0tQ3thPBcwtHM8ZClO8hcYK8zle8PP415q8N9saKb1lw3vDQ/+fnTrKj/ZL1GDA5wm3cfdRexd5khtuF8l1J4QOoOo16Vzs9lXG0mDyHs7cHTw/wAo6n8x/wDFctn2vBcRWknC0BcyL3RknBwpPhkcqv4GOXKuJHtYbs1Ky+L4tUwtFIcrDrx9F5NmbKjt04IlwOp6k+JPWvBvla9pZyeK4cfIjP2JqbrquoBJGyHkylf9QI/nSrXEODiskyQiQPJzvdYuq5OBzNa9uFaxW0MlzKypFGvYqx64PFKw8S0mFAGvc86yi1t3Mqoiky8XCoHPizj962Xdzddoo4vxLCR4hiNB6kfMkge1Jk6uflTtVWR0zbu14BbNrdpd13K94pefigsFBbsz3XlUDJaX3Ex7A1PXwqM3OkiiWbaM+I1mbs4FA1ES6BEUc2JAGB7vxp6RNpkxraRH+NOe9r6sY1JPgCfsDUbbWpATtG42RAinGFRQAOFFGijTU8z1pGlqHOBnl1Og5D9/hOQUjpjYZDiVM5m2vcR25zFBK2DGDrwDvO8jDmQoOFGgJGc1vUcYUADkBgfAVnnol2FhHu3Gsn8OH/4wcs4/W4+iL41otWsW0W3dqVDUbAfss0GXj3pSlKlS6UpShCVS9u23Z3b+7KokH6lwj/8A5n/PV0qF3p2c0kavGvFJE3EFBALKQVZRnTONRk4yopHEKcz07mDXUeI6sumGxVZIrKt4PR/221hDE4gSWJpotCVDr6ygD1dRxacs8q1GC5V84OqnDKQVZT4Mp1U+RFV/fM9j+GvB/wC2nUuf8KTCSfyPyrLYXKYKoNdlfI/j7qd4uFQL032y24byMyQ5wJBqPk/8mwa6d4Now3dmxjccSFW4Tow1xy+B6VvMsSupVgGUjBBAII8CDoRWe71ehuCfL2h7CX3OcbHwxzT4jI8q17qdhcHDIqVldIGGN2YIsqZsa47SCNuvDg/FdP5V7arNrtdbSRoWVgqsQQcFlcaMPMZFT9repKMowYfcfEcxS0jC0nktPQ1bJo2i/atmFHbwHszDMOccgz8ND/L71elbIyOR5VUNs2/aQSDrw5HxXX+VTm7N32tpE3ULwn4r3f2AqN+bAeSxPxbT7MzZRx6/ClK6bu8SJC8jBUHMn+tT5V4tt7wR2i5c5c+qg5n/AGHnUdu7uZdbZcTXJMVkD3QNCw8EB+7n5Z5VC4sjZvJTZvr4LM0lC+oN9GrzejnZ4uL6a5x3ELFM+9ITj6Ln6irrebXeZzDaYLg4kmOqReX55Py8h1ry326C2l4Le2ZobWeHjcAkszRPwMquTlcrIhJ56aYqV/8AS2aP8JZKqSspVMA8ManQytjkBrrzLYxk1WTSCqmDmZ3tYch3/W/dz5LWtbsNtyWfbMsR+ImlVpJS8hjjZu+8hBwSAo7xZhoAOQrWN0/RhxYlvhpzW3zkfGUjRj+QaeJbkLBuT6PINmxrj+LcBeEysMYHVUX2F+56k1a60sdOGm7sypn1R3YiZkPVcUQAAAYA0AHQeFcqUplJpSlKEJSlKEJSlKEKL2vu7Fc4ZgVlAwsqHhdR4ZwQw/KwI8qou9+xpYrWdLhDLA0bjtYlJx3TgvEMspBAORxLpk8I5adSlKijinsXDMcRqug4hZh6P9r/AIrZ0Dk5cJ2b/qj7v3AB+dWKpK/3ZU96DEMnXCjgfJz30GMnJPeBDa8yNDDSTNEwSdezcnCnOUc/kfABP5ThvI02uVh2/wDsxYNtNxKDHNhwCNO+MH/rBqLut3MHigYo3hk4+R5irx6ctmngt7leaM0bH499foVb/VVegl41VhyYA/UVb0EcczHRvHelpnOY4OaVCJt2aA8NwnEPe5Z+fI1+bL29cW0Qijjz2pJiyCx72mAB62vTx8annjDDBAIPQ61z9H6LBtuJWGVZHEWdeFip5Z5agj51X4nQto4XTNFwM7eCmdUurQ2KfOysW5fopJYXO0u/KdRCTkDzkPU/kGg6+Fagq4GBoByr9pXyuqq5al+1IfYeCfa0NFgq7vXs9pJbNkYI3b9kXI4uFZ0ZeWdTxKmM6Zxmr5sXYUVonBEDk6u7HLu3vM3U/YcgANKp+9Sn8HK6+vEBOv6oGWb/AOhHzq+wyh1DKcqQCD5HUfatX8Pua6A5Zg2+mvrdQy6rnSlK0ShSlKUISlKUISlKUISlKUISlKUISuu4tlkUo6hkOhVgCD8Qa7KUIWc+kP0bTXVo0NnKOHiVuyl73q6gRy+so8m4h4FayuXdm52ekcV2nBIwJTUMCATpkaZHUA6Ajxr6arybU2TFdRmOeNZIzzVhnXxHgfMa0zTVBgftBRyM2xZfNlR9/dfh57a5H9lKpOPdyCR9AR861Hej0RyxZeyJlj59k5HaD9DnRx5Ng+ZrMduW5MMqMCrp6ysCrKV1wynUH41cyyRVlO9g4jRKNa6N4JX0ArZ1HLpQnGp5VWd0t5Izsm3nlcKojVGJ176fw+EAasxwNBqSamtn7uS35D3itFZ80tjo8ng1xjkvXsR/mJ9UfGqbDJqiUxjINNifD8q6LwBdeSOCTaoaOElLBgVluOsqnIZLcHmCMgynTnw8XMX6CAIqoowqgKo8ABgD6VyjjCgAAAAYAGgAHIAeFcq3FJSR0rNiMftLOcXHNKUpTa5SlKUISlKUISlKUISlKUISlKUISlKUISlKUISoDerca12khW4j7+MCRDwyKPAN1HkcjypShCiNy/RNabMbjUyTSgko0pBEedMooHCrEacXP4VdqUoQlKUoQlKUoQlKUoQlKUoQv//Z"/>
          <p:cNvSpPr>
            <a:spLocks noChangeAspect="1" noChangeArrowheads="1"/>
          </p:cNvSpPr>
          <p:nvPr/>
        </p:nvSpPr>
        <p:spPr bwMode="auto">
          <a:xfrm>
            <a:off x="215900" y="-690563"/>
            <a:ext cx="1676400" cy="1743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hQQEBUUEhQVFRAWFxkYFRgYGBgYHBoYFxcVFxsXHBoZGyYeGhokGRcaIDAgJigpLS4sGh4xNTAqNyYrLCkBCQoKDgwOGg8PGi8kHCQ0Ly41NjQtLC80LS8sLCwtLSwyLiwsLCwvLywsLywsLywsLCwuLCwsLCwqLDUsLCwtLP/AABEIALcAsAMBIgACEQEDEQH/xAAcAAEAAwADAQEAAAAAAAAAAAAABQYHAgMECAH/xABCEAACAQMBBQQIBAMGBQUAAAABAgMABBEhBQYSMUETIlFhBzJCUnGBkaEUYnKxI8HwQ1NjgpLRJDOi0uEVRHPCw//EABsBAAIDAQEBAAAAAAAAAAAAAAAEAwUGAgEH/8QANBEAAQMCAwUGBgEFAQAAAAAAAQACAwQRBSExEhNBUfAiYXGRsdEGI4GhweHxFBUyUmJC/9oADAMBAAIRAxEAPwDcaUpQhKUpQhKUpQhKUpQhKUqO25vBBZRdpcSLGnIZ1LH3VUas3kAaEKRqt7a32SKQ29shur0c4oyAI89ZpD3Yh5HLeANREtze7SPt2Nieg0uZR5nlbqfAZf4dJjZOx4bWMRwRrHGNcDqTzYnmzHxOtZzEMeiguyHtO+w9/p5qZkROq7NmbxOHWK8RIpX0jZGLROfcDMqlZPyka8wTqBP1B3dokqFJFDI2hB/rnnXPQ15rTaj2hCXDF7c6JO3NOgSY+HhL8mwe83mF422o+VPk/hyPsfVD47ZhWWlKVpFClKUoQlKUoQlKUoQlKUoQlKUoQlKUoQlKht5N7bbZ6Brh8M3qRqOKRz4Ig1Px5DqazXbe813tHKuTa2Z/sUb+K4/xZB6oPuL8CT1jfI1gu5QT1EcAu8q37xekyKF2htV/FXK6MFbEUZ/xJcEZHurk/Cse23vfeW+10vrqOOQY4UUEmNVwAVjLao/M58SeYqz29ssahUUKg5ADArjeWaTIUkUMjcwf60PnVfJUCS7XDsnIqm/u795e3Z+60XdzeWDaEIlgbK8mU6Mje6w6H9+mala+cQLnYlwJ7diYScZOoI/u5QOY8G+mK2zc3feDacXFH3ZlA7SInLKfEe8h6MPsdKxmJYU6m+ZHnGft3H3Wnp6hk7Q5pViri6AggjIOhB6jwr9JrMd+vTTFbcUVlwzXHIvzjQ+WPXPw08zyqvpqWWpfsRC59PFTucG6q23280WxjGJpALOV+BFJy0JwTlerQjqOaZGMg4F3VsjI5V8chLvatwXZmlkPrOx7qjwzyUeCj5Ctj3Y3ovdn47eZ723/ALRSP4ifmiOe8B7h5jlrpX0ilDqeJsUz9p3Pr1Kq5aqFj9kmxPX0WyUry7M2pFcxLLA6yROMqy8j/sRyIOor1U+pkpSlCEpSlCEpSlCEpX4TVO2l6VLSJykYluMaM0KqyA+AZmAY/pzXhIGq7ZG+Q2YCT3Zq5VGby7UNrZ3E4xxRRSOM8uJVJAPzxXj2Fv1Z3hCxTAS/3T5jk/0Ngn4jIqN9L1z2exbs+KBf9Tqv7GvVyQQbFfPe72+bC6ea7JlaXAaVu8yc/omvIeAxyxWkxyBgCpBUjII1BB6isKR8HIq17rb0m20OWt/aTm0f5l8V8RSdRBt9puqp6+hMvzGf5eq0ylddvcLIodCGRhkEciK7KrFmyLZFcZYg6lWAKkYIOoI8DWf7bsJNlTx3FrIUBY8OuqHmVPvIR0Pzqxbxb4xWmVH8Sf3QdB+o9Phz+FUVIrras2dWx1OiID08vhzNOQRmxLv8eN+KucOjljO9J2Wd/Hrmp/f70k3d1/A7aLsOEcXYcShyRkhixJPhw5xXg3c3BebD3GY4uYXkzf8AaPv+9fm1dxpLVRKj9oq6sQuChGvFjJ4lq17ubz9viObCz4yCPVkHvKfHxFdBrIYrU4Ab3J6rq3vi24DccTxH0U1Z2SQoEjUKg5Afv5nzrupSkSbrMEkm5XLZe0ZrCUzW2qsczQE4SX8wPsS49rkeTeI1Td7eOG+h7SFtAcOrDDxsOaOvssPvzGRWU14rzarWBN3DII5kGDn1ZgNRE6+1noRqvMHnTtPUEdl2iuKCvc0iJ+Y4dy3elRO6m8C7Qs4blVKiVc8JOeEglWGeuGB1qWqyWjSlKUISoPeTfK3sABKxaVhlIk70jeeOi/mYgedV/wBMW+U2zLFWt8CWWQR8Z14BwsxIyCOLu4GfM9KxvZ+9EMhJdmWVzl2lOS58TIefzx8qileWC4F0/Q00dRJsyPDR6+HDrRXHeLey4v8AIlPZ2/SBCcEf4j6GQ+Wi+R51EgY+FA2dRyrqurtIlLOwVR1P7eZ8qq3Pc85reQU8NKyzBYc/cr9ntlkGHUMPMZ+ngaid49sTyQ/gIp5pu0Zf+HP8YjhPEMMcuuo5Z5dBXt2Lsq82u2LUGC0zhrhxz8Qg6nyHzIrWt0txbbZqYhXMpHflbV2+fQZ6DT40lU4kyiyvd/Ifn21WdxOtgqBsRtB/69uP4WBbQ9FG0oIw7WzMuMkIVdh8VUk/TNVXvI3VWB+BB8K+yahtu7nWl8P+IgR25cWMOPg64b70lT/Err2nZl3ex91njDyXzhurvLJBIFRS6ucGIdSfaTwby61Ibx7+yNmKFWi6MW9fPLAx6v7/AAqT9JW4VvskpLbXTCUsCsLYLga99WXB4QdNR8zVT2VPLbXC3M0TuuSWLA+17WT7WuRmtNAY6tm/iaT9D19VWT0kQfvC27vVS+7u4Ly4kucoh14Pbb4+6Pv8K0G1tEiQJGoVByA/r71xsr1Jo1kjYMjcj/I+B8q76Sllc89pZmpqZJndvhw5JVX21uwBl4lJjzxNGujK395CejdeHkatFK8jkLDcKOCd8Dtpv8qt7C3lyVimYEtpFLyEn5WHsyeXWrJVU3z2EvZSTphSNZF9lxkDPk4zowqAl3vmjs4wk6M7ZB7p7VFHLLZwfjjNMbkS9qNWBpG1Q3kGXMclbt4t7YrMY9ebogPLzY9B96rGwd2L3b0/ETwwKcNIQezQe6i+03kPLJFTvo89ED3nDc3pK27d5Uz35QdeInmqn6ny51udlZJDGscSqkajCqowAPIVS12LR0l46ftP4ngP313K+osNZALnM8+tFWtl+j2KyiUWckkVyg0lLM3EfdkjzwNGfdAGOhB1q0bA3i7cmKZeyvEGXjzkMvLtY29uMnrzB0YA8+yvDtTZKzhTkpKh4opU0eNuWVPgRoVOQRoQarMPxuWB9piXNPmPD28lZPiBGSslKgdibfYuLe6AS6wSjDRJ1HN488mA9aM6r5jWp6t5FKyVgew3BSpFtVVPSbsZbnZ78ShjCVmAIBH8P1uf5C1YXf7oQyZMeYm8tV+an+WK+nZIwwIIyCMEHqDzFYLeWJt5ZITzidk+Kqe6fmnCfiTUNQXNs4Krry+PZkYbcFn89hdWQLIf4Y5lNV+aHlUnsKayO0FO0pzPB2YZSoPZiQkd11XXhAzy64zVmZQQQdQdCPI9Kz602KhnmifiDIe6QemTr9CtEMX9XeLRx4jI+anpMSlkjMbybDO3DyX1Bse/gmiU2zxvCAAvZlSoAHq4X1ceFe6vlqGzuLR+0gduIe1GxR/njRvhrVt2F6cLuEhLiNbjoM/wZM6AZIBU/wCnPnWVrvheqgN2Z+OR89D5qzZUNct2kkCgsxAUDJJOAAOZJ6Csr3w9MXExt9ljtZeTTYyi/pB9b9R08M1Td7d7bzaV0bW4YW0I17JGznkQGb22+OnlXpsdnpCvDGuB18T5k9avMB+EN786qOQ4dfx4peorNjJuq8dnsU9oZrhzNcscszEnB8s8z5/TFSlKV9UhgjgYGRiwVO55ebldMVt2ZJiJiY6ngwAT5qe6fpXti21Kn/MQSD3o+63zRjg/JvlXmkkCgliAo5k6AVV9q72Fj2dsCSdOLGp/SP51U4lSUJbtTCx7sj14rkU2/NrXWg7O2vFcZ7NwSvrLyZfip1FdO294IrRMyHvH1UHrN8ug8zWZ/grmyK3GeF8+OTk59Ycjmumx2dPfzHGXc6u7ch5k9Ph9KxP9My+1fsr2XBtxJ802brnkV27a3jnvnC68Ge5GuTr082bz/apiz9GsrQlncJKRlUxkfBmzofhnFW3d7dWKzXI78xGrkfZR7I+9TVcPqbdmPIJWbEdizKcWaPv15qE9HfpLksWFnf57FMKrn1ovAN70XgRy8xy22OQMoZSCpAIIOQQdQQRzFYvvBu6l0ufVmX1H8PI+K+VePcrf2bZcn4a6UmAHVOZTP9pF7yHmU+Y6g0OIYW2pBmpxZ/Ec+8d/Wut7QYi2dtjkVu1K6LK9SaNZImDxuMqynIINeLeHeWCwhMtw4ROg5sx91V5k/wBGsk2NznbAGfJW116NqWUcsREuiL3uLPCUK6h1bmjLz4ulRXo83/XaElxb8XavbEYmAws0ZJAfA0DZGDjQ8xocDG95d87vbblEzBYA+rn1sdXPtt+Ud0fetc9Dm6KWVkZQpD3JD5PPs1GI/qCX/wA9b7BaGWkad47X/wA8B+/BJPma9+y3UK/1lfpO2Z2V2swHcmTBP+JHpjPiUK4H5GrVKrPpLidtk3fZgFxExGQDgDBYjPIhQSDzBGRV69m22yXniErCwrI6qW8CdjfRS+zIOFviO6fsVNdce0ru19bE8Q+OQPjz+ua6N4d4Ibq3GOJZVYEAj4g6io44ZqSYFwVTBTvikB1acslOV5b+wWZCCBxY7p6g9Na5WFz2kSN1I1+PI/evRW5s2RmeYKnzaVw3F3Ai2nbTO80iXSScPRlxwgjiU6nJ4hzHKuzaG6e0Nn5ODLCPaTMq481/5iftXu9GN9+H2rLCdEuE4l/WvfH24x862Kspd8EhDTYhWVg9uawO03rjP/MHB+Yd5fqNR8xXffbywxLkMHboqnP1PIVqe8G4Nne5MkQWU/2kfcf4nGjf5gaxuTZKrd/gpUT/AIYuCyjDS6gqW+RBxT395mYw3sTz6yXMVCJpAxvFR+LjaDe7ED58I/7m/rSrLsvYsduO6Mv1Y8z/ALDyr3RxhQAAAByA0ArlWaqKqSdxLit7Q4XDSC4zdz9urqO3hg47aQdQOIf5Tn9s17txNrRPbrEoCyoO+vLi/OPHpmv2RAwIPIgg/A6VnVtOYZccRR0Y4Yc1IOPp5V5GzeMLVn/imiE4YdP1/K2ulQO7e84uB2cmFuAM46OPeT/b+hPUm5hYbFfMJYnRO2XjNKjtubCju4+F9GGqOOany8vKpGqpt7fEh/w9mO1uGPDkDiAPgB7TfYV1E1zndnVSU0cr5ButfReXdfeq62TNPAZoVVVL8MoZkdsAgoFZSrMPPXqM14Wt7jaUv4m+ctn1V5acwAOSL5DU/evBcbtSJepHO4eYqJJxz4c68BbqcYz8cVa5Zgg16nAAGSSeQAGpJ8BTb4mMfttaNs6m2a0VVUyMaIgc+tFJ7sbAF3cxW6jER1kxpiJMcQ05cWQn+et9VQBgaAchVG9E+xOztTcuMS3B0BGqxoWCqfMniY/qHgKvVNxM2W56pili3bM9TqlcJYgylWAKkEEHkQdCPpXOlSplfNW0tmm2nlgPOJ2TPiqnun5pwn51D32xY5s5GG94aH5+NaT6XtkdleJMB3Z0wf1xYB+qMn+lqotamAtqIG7Quq592PNlWIdrC1xGFJxkSAn2s818BjpU1ZbXjl9VsN7p0P8A5+VR10BFfxOwBRiM55e6efyNT21NzoZclP4T+K8vmv8AtiqJ+JPoZdy7NqtYMPNXGZGHPko+9uzbXFvdDnFIOLHVc5I+nEPnW/o4YAg5UjIPiDqD9K+adsbMuoUKvl4c54h3hp4nmPnWqbiekW3FtBBcyqkyoFDE90gaKC3JWAwNcDTnUVRPHO/eR8VEIXw9h4sVolY36TrT8PteGcaLMig/qX+G324T862JHBAIIIPIjUH51n3ps2Zx2KTD1oZBr4LIOE/9QT6UuRcWUsbzG8PHA3UDSuiyuO0jR/eUH5ka/euc06opZiFUcyap7Z2X0YPBbtcNV2VnO3sfiZeHlxH69fvmpu823Ldv2NqrYPM8iR459la8e3t02tIkdnDFjwsAORxkYPXkegp2Buwe0cysdjGKQSubAw536/lRlpfFcAkjByrDmh8R5eVaHu/vsjxkXJCOvt4PC48cgaN5fTwrMase61lNdcNorEQSyAtoPYGWbOOi/cip5ImyCxWdqKVlQ2zvNT9xta42rKbeyUrD/aSHTTxY+yv5eZ+1XTZG7tvse2eU951QmSQjU49lfdBOAB5jNT2y9kxWsQjhQJGPuerE9T5mqJvXt1dpzx7PtW4kL5mkGq8K6kL4ganPLIFdMY1gsF3DCyFuywKA3beS6kkkVe1up2LEA6Iuebt7C5+ZwMA1o+wdzwjopbju5Tw9pjAjTGXMY9jC515klc+FSGydjw2cXZwqEQak9SerMep86tW5tjxcVyR644Ic/wB2DkuP1tg56qqfMDADfivWxNDi/iVZLeBY0VEAVFAVQOQAGAB5ACuylK7UqUpShCqPpR2Ss2zpHJCm3zMpwT6itxLp4qSPpWCWW1I5vVbX3Tofp1+VfUd5aLLG8bjKOpVh4qwII+hrHdr7gW92mJF7O5jzGZYwFPFGeHJHIg44tdcMNRQcYOHbO2LsJ8lw6AS+KzDei3zEG6q32On74q17IvO2gjfqyjPxGh+4NV7ebdq9so3WQCa3IwJVBOB+bqvz0867Nx77EXZPoclo8+0Dzx4kH96hxOohrGieE3HHryVpgzjDIY38evdWms82hsVfx7RZ4EbLLjzHFj61odVLfJOzmgnHQ8LfI5/Yt9KrKVxD7DiruvY1zA5wyBF/DiuvZ19f7MObaUtF1T1l+cZ5fEVYr/0tQ3thPBcwtHM8ZClO8hcYK8zle8PP415q8N9saKb1lw3vDQ/+fnTrKj/ZL1GDA5wm3cfdRexd5khtuF8l1J4QOoOo16Vzs9lXG0mDyHs7cHTw/wAo6n8x/wDFctn2vBcRWknC0BcyL3RknBwpPhkcqv4GOXKuJHtYbs1Ky+L4tUwtFIcrDrx9F5NmbKjt04IlwOp6k+JPWvBvla9pZyeK4cfIjP2JqbrquoBJGyHkylf9QI/nSrXEODiskyQiQPJzvdYuq5OBzNa9uFaxW0MlzKypFGvYqx64PFKw8S0mFAGvc86yi1t3Mqoiky8XCoHPizj962Xdzddoo4vxLCR4hiNB6kfMkge1Jk6uflTtVWR0zbu14BbNrdpd13K94pefigsFBbsz3XlUDJaX3Ex7A1PXwqM3OkiiWbaM+I1mbs4FA1ES6BEUc2JAGB7vxp6RNpkxraRH+NOe9r6sY1JPgCfsDUbbWpATtG42RAinGFRQAOFFGijTU8z1pGlqHOBnl1Og5D9/hOQUjpjYZDiVM5m2vcR25zFBK2DGDrwDvO8jDmQoOFGgJGc1vUcYUADkBgfAVnnol2FhHu3Gsn8OH/4wcs4/W4+iL41otWsW0W3dqVDUbAfss0GXj3pSlKlS6UpShCVS9u23Z3b+7KokH6lwj/8A5n/PV0qF3p2c0kavGvFJE3EFBALKQVZRnTONRk4yopHEKcz07mDXUeI6sumGxVZIrKt4PR/221hDE4gSWJpotCVDr6ygD1dRxacs8q1GC5V84OqnDKQVZT4Mp1U+RFV/fM9j+GvB/wC2nUuf8KTCSfyPyrLYXKYKoNdlfI/j7qd4uFQL032y24byMyQ5wJBqPk/8mwa6d4Now3dmxjccSFW4Tow1xy+B6VvMsSupVgGUjBBAII8CDoRWe71ehuCfL2h7CX3OcbHwxzT4jI8q17qdhcHDIqVldIGGN2YIsqZsa47SCNuvDg/FdP5V7arNrtdbSRoWVgqsQQcFlcaMPMZFT9repKMowYfcfEcxS0jC0nktPQ1bJo2i/atmFHbwHszDMOccgz8ND/L71elbIyOR5VUNs2/aQSDrw5HxXX+VTm7N32tpE3ULwn4r3f2AqN+bAeSxPxbT7MzZRx6/ClK6bu8SJC8jBUHMn+tT5V4tt7wR2i5c5c+qg5n/AGHnUdu7uZdbZcTXJMVkD3QNCw8EB+7n5Z5VC4sjZvJTZvr4LM0lC+oN9GrzejnZ4uL6a5x3ELFM+9ITj6Ln6irrebXeZzDaYLg4kmOqReX55Py8h1ry326C2l4Le2ZobWeHjcAkszRPwMquTlcrIhJ56aYqV/8AS2aP8JZKqSspVMA8ManQytjkBrrzLYxk1WTSCqmDmZ3tYch3/W/dz5LWtbsNtyWfbMsR+ImlVpJS8hjjZu+8hBwSAo7xZhoAOQrWN0/RhxYlvhpzW3zkfGUjRj+QaeJbkLBuT6PINmxrj+LcBeEysMYHVUX2F+56k1a60sdOGm7sypn1R3YiZkPVcUQAAAYA0AHQeFcqUplJpSlKEJSlKEJSlKEKL2vu7Fc4ZgVlAwsqHhdR4ZwQw/KwI8qou9+xpYrWdLhDLA0bjtYlJx3TgvEMspBAORxLpk8I5adSlKijinsXDMcRqug4hZh6P9r/AIrZ0Dk5cJ2b/qj7v3AB+dWKpK/3ZU96DEMnXCjgfJz30GMnJPeBDa8yNDDSTNEwSdezcnCnOUc/kfABP5ThvI02uVh2/wDsxYNtNxKDHNhwCNO+MH/rBqLut3MHigYo3hk4+R5irx6ctmngt7leaM0bH499foVb/VVegl41VhyYA/UVb0EcczHRvHelpnOY4OaVCJt2aA8NwnEPe5Z+fI1+bL29cW0Qijjz2pJiyCx72mAB62vTx8annjDDBAIPQ61z9H6LBtuJWGVZHEWdeFip5Z5agj51X4nQto4XTNFwM7eCmdUurQ2KfOysW5fopJYXO0u/KdRCTkDzkPU/kGg6+Fagq4GBoByr9pXyuqq5al+1IfYeCfa0NFgq7vXs9pJbNkYI3b9kXI4uFZ0ZeWdTxKmM6Zxmr5sXYUVonBEDk6u7HLu3vM3U/YcgANKp+9Sn8HK6+vEBOv6oGWb/AOhHzq+wyh1DKcqQCD5HUfatX8Pua6A5Zg2+mvrdQy6rnSlK0ShSlKUISlKUISlKUISlKUISlKUISuu4tlkUo6hkOhVgCD8Qa7KUIWc+kP0bTXVo0NnKOHiVuyl73q6gRy+so8m4h4FayuXdm52ekcV2nBIwJTUMCATpkaZHUA6Ajxr6arybU2TFdRmOeNZIzzVhnXxHgfMa0zTVBgftBRyM2xZfNlR9/dfh57a5H9lKpOPdyCR9AR861Hej0RyxZeyJlj59k5HaD9DnRx5Ng+ZrMduW5MMqMCrp6ysCrKV1wynUH41cyyRVlO9g4jRKNa6N4JX0ArZ1HLpQnGp5VWd0t5Izsm3nlcKojVGJ176fw+EAasxwNBqSamtn7uS35D3itFZ80tjo8ng1xjkvXsR/mJ9UfGqbDJqiUxjINNifD8q6LwBdeSOCTaoaOElLBgVluOsqnIZLcHmCMgynTnw8XMX6CAIqoowqgKo8ABgD6VyjjCgAAAAYAGgAHIAeFcq3FJSR0rNiMftLOcXHNKUpTa5SlKUISlKUISlKUISlKUISlKUISlKUISlKUISoDerca12khW4j7+MCRDwyKPAN1HkcjypShCiNy/RNabMbjUyTSgko0pBEedMooHCrEacXP4VdqUoQlKUoQlKUoQlKUoQlKUoQv//Z"/>
          <p:cNvSpPr>
            <a:spLocks noChangeAspect="1" noChangeArrowheads="1"/>
          </p:cNvSpPr>
          <p:nvPr/>
        </p:nvSpPr>
        <p:spPr bwMode="auto">
          <a:xfrm>
            <a:off x="368300" y="-538163"/>
            <a:ext cx="1676400" cy="1743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data:image/jpeg;base64,/9j/4AAQSkZJRgABAQAAAQABAAD/2wCEAAkGBhQPERUUEBQUFBUWFBcaFRUXFhQVFRYXFBQWFBQUFBQYHCYeFxojGhQUHy8gJScpLCwsFR4xNTAqNSYrLCkBCQoKDgwOGg8PGiwkHyQuLCwsMjQwMCwsLCksLC8qLCwsLC4pLzIpLCwsKSwsLCwsLi0qLCwsLCwpKSksLCwsLP/AABEIAOEA4QMBIgACEQEDEQH/xAAcAAEAAwADAQEAAAAAAAAAAAAABQYHAgMEAQj/xABJEAABAwICBAkJBAgGAQUAAAABAAIDBBEFIQYHEjETIkFRYXGBkbEjMkJSYnJzobIzksHRJCU0gqKzwuEUFTVDU/DxF2ODo9L/xAAbAQEAAwADAQAAAAAAAAAAAAAABAUGAQIDB//EADQRAAEDAgMDCgcAAwEAAAAAAAEAAgMEEQUhMRJBcQYiMlFhgZGhsdETIzM0weHwFCRyUv/aAAwDAQACEQMRAD8A3FEREREREREREREREREREREREREREREREREREREREREREREREREREREREREREREREREREREREREREREXF0gHKiLki6w8nky6cvks20z0kxWlleTSl1LfivpztvDeeQW2geoW6UK6uNhcC60WqxCOIXke1vWc+5QNdpzG3KJpeec8Vv5rMaHSqGq82TjcrXGz79RUiSozpTpZVM1dIDYCyscmm05dcbIHNa/zKlKDTxpymYR7Tcx3FUe64ySBou4gDnJsuglcozKyUHW61uixWKYeTe13RfPu3r1r8+4hp7T054ry9w5GZ/NSeietmulnYDTudTFwD3PvtNafSa877c2akNffXJXdK6WfLYK29FD02ldPIbB+z7wLQe1SzJA4XBBHOMwu4IOilPifGbPBC5IiLleaIiIiIiIiIiIiIiIiIiIiIi8lfi0VOLzSNZ1nPsG8rkAk2C4JAFyvWipeJazIm3EDHSHndxW/mfkqriWm9VPcbfBt9VnF+e/5qfFh08mosO1Vk2K08WQNz2e61WoxKKM2kkY08znAHuKhqTT6jmmdBHOzhGm1nHZBPs387sWTPkLjckk85zXRVUbJhaRodzE7x1OGYU04RzcnZqAMdG1mzLjmt+2b7zfqyC5NYBuWD4XjVdQfslQZIx/sz3c3qa/eFccH11QkhmIRPpHn0iNqI9Tx/dVc1LLD0grmnrIagcx2fVvWkr4qziesvDqZm2+qiIIyDDtuPU1v4qtS6z6ysywugkLTunqPJR9YBtfvKgyysibtSOAHbkpYaTorNpJq7ocQuZ4Gh/8Ays8nIOnbbv7brHdMKT/JHAUuIR1Tb2NPIQZWj3m5dHIehW6XRDEK/PEsQcGHfBTDYb1F539xUrg+ryhpLGOnY53ryeUffnu64HYAs/VcoqOPJl3ns08T+Lr1/wAT4gs8LH8X1gy7LBCGNL23JO1xTutxgB2r04fom+uAfU1nCA+hEbgdBJ3dy2+vwiGoZsTxRyN5nNBA6ubsVHxTU5DtbdBNJSv5gS+PuJ2h3lRaflHTyZPBYevUe/kvempIad20WB3kozDtE6an+ziaT6zuO7vO7sUtZV2qGKYd+0wf4mIf7sXGNucgC47QvRhemtNUZB+w71X8U9+4q5Y4TDbY4OHWDdaenq6cjZbZvZopxemjxKSE3je5vQDl2jcq5XaYU0R2Q/hH8jIxtknmyXUyrrqn7KFtOw+nMeN2RjPvXJOxmTZe0k8Tub0uwZ/rxWkUWnzmDy7QRyuB2T2g5eCnsD0vpa4ubTzMe5vnMuNpo5yObpCyGLQ4Pzq5pKg+rfg4/utzPaVOUdGyBuzCxsY5mgN8N66HEmsyHO8lUy4ayU3aNjz8t3itbRZzRY7ND5ryR6ruMPnuU/RaatOUzS3pbmO7eFIixCF+uXFV02GTR5tzHZ7KzovPS18covG4O6jn2jeF6FPBBFwq0tLTYoiIuVwiIiIiIiIozSWSVtJMadwbLwbuDcdzXEWDj1Xv2L8zYpBiWHvc+fbmYTcybRkaekuObT1r9QYw28EvuO8FQCFS4hik1BKws0I4HxUmKlZUMIesrwvTWKWwk4jund3qwRyhwu0gherHtW9LVXcxvASH0owNkn2o93dZUPFMDq8Hc1znbcJcAHtNxz7Jac2mwPR1q/w3lTFPZj9fA+x9VQVvJ0DnRZeY9wrqvLV4lHCPKPaOi9z3DNU9mljZZgJ3zMg2uNwQYJC3l35X71uOr/CsFlaH0Ijmk3kzHbnB5y1/m9bRZXUuLDSNvioEOBnWV3h7n2VAw+Krrf2GkkeOSV42IuvaNge9WbD9S9RUD9Y1dmHMwwgEdRe4W/hPWtdAX1VU1XLL0jkrqCiggzY3Pr1KznEtSNK9rDTyTRSxtDWSOcJhZu4OY/k90hRlXXYthf7XAK2Af70Fy8Dney20O4jpWsoqupo4apuzM0H8cDuU5r3N0Wc4DrDo63JkoY/1JOK6/NnkrICoLWHo7g72l+IOip5OSVjhHPfnDW5ydrSscwzTSakqTFQ1U1RTB2RdCXP2bbxETydYv0LKVfJYHnU77dh9x7d6lMqL5EL9AKBxnTmjo78NOy49Fp23dwWK1GmM9a8trquWIXtwbG8GOo8x6wpjDcGp2caJrXH1ydt3Xc7lKw3kW6c3mkHAfv2UKtxVlKM2kqyVmtmabLD6RxHJLNxG9YH91U6nA5aubh6t7A/aDvIxtbmN3Gtn3Kdsvq+g4dyaoqHoC5WWqceqJcmAAeKrbMCqKWV01JK0vJJIe1ocbm5G0BbwUnS6xHRHZroHRH12i7T+fYVIrhJGHAhwBB3gi4PWCverwKmqMwLFetDykqqbI5hTmH4zDUC8MjX9AOfcvbdZtiWj1PH5RkhpnesHWb90nwK8lDrAmg22PmbK0NOw/g3OLiNwIJaR1rG1uBSU7rNcD/f25bug5QxVTbuaR/f29amTbMqExXTSlpvOkDj6rOMflkqRT4fimLAOuWxO3OceDjt7IGbuwKx4PqghZY1UjpTytbxGdp84/JVTxS031pLnqH97KY7EJJPpN7yoeq1qTvfs0MZa70Tm5/YAtl1T45W1VM8YkwiRjxsuIDXPY4XG0ByggjuUPhuDw0zdmCJkY9loBPW7ee0q4aI7pP3f6l7YfijZZxBEyzTfjl/dqralj3N25HXKsKIi0irkRERERERF0V7bxPHsO+kqg8GtBnF2u6j4Kh2WR5SZGM8fwrKh0d3Lp4NVLWjF+rpOh8Z/jA/FXOyq2suO+Gz9Gwe6RqoKB1qmP/oeqmTD5buCynCKUPgFwCCTcEZXvbfvHWFxdhDo3B9O90bgcszl1PGY7e9enAR5Ae87xUgF9CJLXGxWHkqHxSusd6mtG9d9dQEMrW/4iPndlJb2ZBk7tutYwXXDhtTHtmcQkDjMl4pHbud2LC5IA4WIGfUQesKt4i0wPfHGS1sjW7TQTY2NxfPPMXz517MftZFT6eqExsRmt7xrX7SscWUEMtXJyWaWM+YLz91VXENKsbxHIyMoYj6MeT7dLgS+/a1Z7o/pg+jBYY2lhNyAA133hv7VfsG0wgqAA12y71XZO7OQrpK97dAtHQU1LNb4j+d1aee9eOj0AhDtuoc+oecyXkgE9QNz2kqw0tIyJuzG1rBzNAaPkuZlXzhVBc9ztStVDSxwjmNA/utePFsAgqx5aME8jxk8dThn2G4VRrNBqimO3RSlw37DiGu//Lvkr1wq89Zi0UAvK9rB0nPu3rvHK9h5qjVdBTzNJlAHbp/d6odPplJC7Yq4nBw35EO7j/dT9LpDBI3aEjQOXaIFuu6jNINN6WZpYIeH5i4bIB52nzh2WVJe98e20B8Yfk5pLhuIcA4ZX5N/OtDTYnO0c7PivneIYLR7fyneGX68Feq/TaCPJl5D7OTfvH8LqNbitdWfYR8G0+kBb/7HfgrBgmjcELGOEbXPLWkvdxjcgE2vkOxTSoqzlNM8lseXl+/NX1ByRp4wHS5+f68lTaTQEvO1VTFx5Q25Pa935Ly6aYJDTQxcCzZJeQTckkbN8ySr4qjrG+yi+I76VU0tZNNUt23f1ld1lBBT0r9hueWe/ULTtGxakp/gRfy2qRsvBo8P0Sn+BH9DVI2WQmPzHcSoLeiF8srHokPtP3f6lXrKxaJ7pOtv9StMC+8bwPoo9X9IqwIiL6AqdERERERERfHC6ocjbOc072mxHKOtX1flrSptfS11RUse/jTPO0CSLbZ2WubusAALdCqMVoG1jGgu2XDTtvu8lLpXvYSQ2439i2ZV7WCy+G1PuA9z2lVXR3XA02ZXM2T/AMjBl+83k7FaNJ66Opw2pdC9r2mFxu033Z58yyAoZ6SoZ8RuW0M92vWrAyskYdk7llWj32A9534KSDVG6NfYf/I7wapWy3j9Vgqr6zlwsq9jI/So/wBz6lY1XMc/aI/3fqXaLpL1ofqdxUzVYcyTzmjrULWaOObnGb9B39hVlIXwha+Wnjl6QUeKqkj0KgsO0sqaQhr7vaPRffd7Lt4Vmfp/FwIkEbtq9tguj32vz7VunZAXhmpmvFnAHrC9OqnCon4nKHsa4RxvcwOFwHCRjQbHlAcbKgrMPZFZ2oK1OH45UFpY1358Lr5S/wCa4l+zQuijPp24NtufhH7+y6n8K1JbRD66pc88rIr/ADlfn3NWqIorWhui9JZpJTeRxKhsF0PpKK3+HgY1w9Mjbk++65HZZZLrmH6wHSxn0gfgt0ssL1zf6gPcZ4D812XirJRDybPcb9IXfZdVH9mz3G/SF3WWDeecV9IZ0QllT9Y/2cPvu+kK42VO1keZD77vBqmYd9yzv9CoGKfaP7vULUtHh+iU/wAGP6GqRsvBgJ/RYPgx/Q1RmNawKOkuHSh7h6EfHPaRkO9Z4wyTSubG0k3OiotprWgkqx2U/om8eVHKNg9+1bwKwHGNcE8p2aWMRA5AnjvPVyD5rWNSVfUy0kgrInMcJAWyOaWvla8HN195FrX5rcy1GEYTNTy/GlsMtNTmoNRUNe3ZatHREWpVeiIiIiIiIix3GGWnlH/uP+orYlkekTbVU3xHfM3VNjI+S09v4K0GAn5zh2flVDGNDYai5A2Hes3d2hUnEtH6mhDrEmMizi3NpHtBaovPiEW1FIDyscP4SqqlxGWIhpNx2q3rMMhmBcBZ3Z+QsrwbGxCC144pN8uQnI+AVjp6lsguxwd49yitH8JjnjeJBucLEGxFwuit0algO1CS4dGTu0cq07iwusdVipsGfPEJ2jXq17wrCq3pB9vH+79S50WkpbxZgT7Q39oXXjE7ZJY3MN25Z/vbiuWNLXKop6WSGXPRWUoVyK4raqmXxe7VIP1rUfBk/mxLxWXu1Rj9a1HwX/zYlV4l0BxVphnTPBbOAvtl9CKlV6llhOub/UB7jPpat3ssH1xi+JWGfEZ9DVwitNH9mz3G/SF3KsyabU8MbBdz3hjQWgbiGgEEnIKu4jp7PLlEBGOjN33j+CybMNnkccrDtW0kxWmhaM7nsWg1lfHCLyvawe0bdw5VQNM9Io6oxshu4MLiXHIEkDIdFhv6VEswqac7UhOfpPJv+a+YphIgazO5cTfst+atqXD44Hh17u8lm6zHP8n5LbAHvPXqpGimxHEg2CHhpWMAaGtuGNAyG07d3lXLANRMjrOrZgwcscXGd1F5yHYCr5qugDcLgsALh5PSeEcLnpsB3K2WVo1jWZNFlXEk6qAwHQajobcBC3aH+47jyfeO7ssrlg+53WPxUbZSeEDJ3WF2XBUgiIi4RERERERERZTpYy1ZN71+9oK1ZZtp7ScFUh7nNAl8wXAcS1oDgG7zyd6q8VYXU+Q0IKucFkDKmxOoI9FW1xlbdp6j4LmiyINltCs80RGUo9oeBU+VA6Kizpx7Y8XBWBwWwm6aqcL+2aOPqo7EMFjn84Wd6wyP91TcWwk0zw29wc2kdeWS0Gyq2l48pEf++cvSB52rKNi9NH8Ey25wtmuql0mtZszCD6w8S0/gpqnqWyC7HBw6PxHIvlbRMlye0HmPKOoqDqNH3xHap3HqvZ3fuParqnxNzcn5hfMyIJjlzT5Kwr3apf8AVqj4L/5kSqNLpE5h2ahpB5SBY9reXsUjonpZHh9fJUEcIx0bm2Dg08YscDmOdnzUisqI5oxsnepVFTvikO1pbVfoZeXEMUip27U8jIx7RAv1DeexYtjuumpmu2nDYW84zd98/gGqnSGprHbTy9997nE27XHf81VEgaq5YxzzssFz2LX8e1000N20zTM7nPFZ3bz8lkWkekMmITumlyc7dbIDcAOgAAL3UWiwGcrr9Dch37yujSCkZFwQY0N869ujZXmJWudshTpcNnihMslgOrelJo3exkd2D81MU1CyPzGgdO8967mbh1Bcgoznl2qxEtRJJ0iihdJBlH7x8ApuyhtJN0fvHwC7RdILvRfWHf6Lc9Wrf1ZTe4f5jlZ1XNXLf1ZS/D/qcrJZTVo18UnhIyd1/go5SWFea7r/AARcFe5ERcLhERERERERFh+vfAzUVUTmvIc2EbI5PPcT1HctwWWa3GeXhPPEfk8/murjZpUepkdHHtNWQ0GmFTRkMqmmRg5T54HQ/wBLtV1wjHoasXhfc8rDk8dbfxGShqmna8We0OHMQq3W6LOadumcQRmBexB9lyqZ6GGfMc0+XgrDD+Ub47Mkz4/g+69+j4tNUjmf/U5TpVEwrGn0srjI0uvk8bje973596uFBisdQLxuueVpycOsKTNG4ZrT4VVxOj+HexucuK9NlV9MRxo/+8oVqsqtpoM4+3xC6wdMKRi32ru71CmHL4uRXFei+OO6RXTVUjJRZ7QRyX3jqO8Kp1OHhs/BN3FzbE7wD/5+SuV1Wqr9ub7zPwXpGSLq2wol0wYdP2FK0eBxR57O0ed2fcNykQECKCXF2ZX2CKCOEbMbQECr2lHnRdTvEKwqvaU+fH1O8Qvan+oFX4x9o7u9VMsGQ6h4LnZcYxkOoeC7EK+Mu1XyyhtIxlH7x8FMPcGi5IA5zkFXscxFspa2PjbO04nk3cnOvaEHauptAxxlDrZL9A6vjbDKW+7gR4leLSLWpQ0V28Jw0g9CKzs/af5o71hjMQraqJsIkk4Fos1m0WxgX/i+a9VFom0Zyu2jzDId+8q1ipJZeiMutW81XFF0jmp3HNcdbWEspG8A0+px5O15GXYAte1M41PUUJbVWL4n7IdldzS0OBfbe7fc8qx+GnbGLMaGjoC1vU19hP8AFb9ClT0IhiLiblRIK4zS7AFgtDREVWrNERERERERFmOt9vlID7Dx8x+a05ZvrgblTn3x9JXR/RKiVn0Xf29Zq4riCjiuIKirN7Wa56CYLDVVlVHOwSN4PIHkJeMweQ5700l1QSwky4e8vAzEZNpB7rtzvkV7dWmWI1A54f62LUVlcSxGopK0/DdlYZHTT+0W/ooWS0zCdbL8+0elMkDuDrGOuMibbMg95p3/ACK46U1bJmMdE4OGdyOS9siORbZpDolT17bTxgutlIMnt6ncvUbhYtproK7DJG8fhIn32T5ruLvDhuuLhXGHYpBVvAtsv6tx4KRPLUMhMTjtNPiFNW3dQ8F8sq5QaTFtmzDdlfly/wC9KnqeqbILscD4/wB1aOYQsJUUskbi61wu1VysH6a33mf0qyWVdqx+mN95n9K5j38FLwc/7I/t4ViAX2yALmGqAvtC42Vc0pHHi913ipetxqKHJzto+q3M9vIFV8TxU1LwQC0NBDRy5m+ZUunjcHbRCz2MVkLoTE113XGisTq6ONjS9wHFGW8nLmCiavSgnKFtvadmewJQaLOfZ0rrA52Gbj1ncFP0eExReYwX5zme9dnPjZ2lZyi5Mvk57xYdvt7qtQ4RUVJvISBzuv8AJq+4tgjacR2JcXF17i24DcO1W8FQWlm6L3n+DUimc94G5XlZhUFLSuc3Mi2ff1KUoh5NlvVHgu9dFD9mz3R4L0Lfs6IXyZ/SK+LV9Tf2E/xW/QsqstV1N/YT/Fb9Cg4j9A9ymYd9cd60NERZpaVERERERERFVdYmAOq6YcG3aex20AN9rZgc6tSIur2B7S12i/NM0ZY4tcCHDeCLEdYK4Are9I9DKevHlG7L+SRuTh2rKNJNAKiiu63Cxeu0Zge00eIXi6L/AMqiqMOc3OPMeai9XRticvTAfqYtVWUavzbFXZjOB3i1ausBj4tV9wWzwy4pmgr4s011t8lTn2pB/C1aYs410t8hB8R/0heGCm1dH3+hUmp+kV424FBVU0QkYD5JlnDJwu0HJw6exVLFdCZ6Ul9MTIzmHnjrb6XZ3BXrATemh+Ez6QvcrxtdNTyuANxc5Hirp+Hw1MTS4WNhmOHmssodKCDszDt5R1/97l8nqWuqWvbm27DfoFrnLqV9xnReCrze3Zf67bB3byO7Vnk+i721jaUOBL5GNa85C0hAaSOTfuV/R1kVTcAWdbMLLVOFGgk+MAOPnmO5StZpPFHkzyh6Mm966cOw3EMVNqaJ5ZfMjiRj3pDYfO62HRzU7Q0lnSNNTIPSltsA+zEOL37SvEcYaAGgADcALAdAA3KayJrdAuajEKio6bsuoZBZJo5qFY2zq+YvP/FFcN6nSEXPYB1qB1vaPQUVRTNpomxNMLrht8yH2BNzcm3Kt7ssU18/tVL8F/8AMXooSi4zxW9Q8AuYK6ovNb7o8FzBVOdV9PZ0QuV1A6WHKLrf4NU2XKB0qP2XW/waven6YVbjA/0393qFMUH2TPdHgvSvFRzBsTC4gDZG/qUjhOF1Fc7ZpIXP9sgtjHTc71vzMyNgLjuXxUQSSvOyN66i6y1jU5Ef8NK/0XSjZPPstsSvBo/qXaCH18hlO/gm8WMdB5StJoqFkDAyJoY0bmgWCpqyuErdhoyVvSUJhdtuOa70RFVK0RERERERERERERfHNBFjmF9REVUxnQOJ7jNTNZFUWOzIBbM89siDzFVv/O5KV3B4hHwR3CUXMLus+h25LT10VdEyZpZK0Pad4IuFArcPgrRaUZ7iNR7r2indFoqix4IuCCDuIzB6is910D9Gh+K75sV7xDQeWlJfhz+LvNM8ksPuHe09SzPWpjPDQRxvjkilZJd7HjcNki7XbnC5WapsGno61jxzm31HA6jd6dqnvqWSRkb169HTekg+EzwUiovRl16OD4bflkpRR6gfNfxPqtjTfRZwHoiplV/rUHxqb6mq5qnVQ/XVP8am+tqssG+4PA/hVmNfbjiPQr9BWX2yItWsaixLXz+103wH/wAwrbViGvl36ZTfAd85Ci5UTE7it90eAX3aXRDOC1gbd7i1vFYNp24b+btVswDVrW1tnOApozynN5HQq5tO9x6gt7Li1NAwZ3NtAqtLKG+cbdG9x6m7ypjDNWNRizWubeFjSbGQWLr2ztyDJa3o5qwo6KztjhZOV78zfoCtzWgZDIKZHC2PPUrMV2Ly1TSy1m9X7Wc6M6laam2XVBM7xuByYOpq0KmpWRNDY2ta0bg0ABdqL2LidVTWRERdVyiIiIiIiIiIiIiIiIiIiIiIiIijcY0dgrG7NREx/WASpJERZPpBq9qKV5fQNa+HlhzBbzlvMoGnrg4ljgWSDfG4WcOocvYt2UHpFobT148qyz/Rkbk8HnuFAqqCKozOTusflWlHik1PzdW9XssuVRqx+uqb4tP/ADAr1jOiVXQXNjVQj0m/atHtD0lnOJYqxuJQzcbYjfCXZWdxHhzhY8tlBoKGWnqLuGVjnuVliFdDU03MOdxlvX6PsuuaZrGlz3BrRvJIAHWTkFSjp1UVp2MLpXvv/vTDZYOkNG/tK9dHqwlqnCTFah8x38E02jb0BoyWgt1rNLjXaw43O4OhjfVybuICIgemQjPsBXn/APS+TE3CfFHBslgGxx7mMFzsi/Lcm5Wh4Zg0NK3ZgjawdAz7Tyr2ri9tFwoDANB6ShHkYhf1nAEqfRFwTdEREXCIiIiIiIiIiIiIiIiIiIiIiIiIiIiIiIiIiIiIiIiIoeq0Qo5X8JJTxOf6xaLqYRc3si64YGsGyxoaBuAAA7guxEXCIiIiIiIiIiIiIiIiIiIiIiIiIiIiIiIiIiIiIiIiIiIiIiIiIiIiIiIiIiIiIiIiIiIiIiIiIiIiIiIiIiIiIiIiL//Z"/>
          <p:cNvSpPr>
            <a:spLocks noChangeAspect="1" noChangeArrowheads="1"/>
          </p:cNvSpPr>
          <p:nvPr/>
        </p:nvSpPr>
        <p:spPr bwMode="auto">
          <a:xfrm>
            <a:off x="63500" y="-1041400"/>
            <a:ext cx="2143125" cy="214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8" name="Picture 10" descr="Rubik's Cub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700" y="2520253"/>
            <a:ext cx="2908300" cy="29083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Traffic Lights.jpg"/>
          <p:cNvPicPr>
            <a:picLocks noChangeAspect="1" noChangeArrowheads="1"/>
          </p:cNvPicPr>
          <p:nvPr/>
        </p:nvPicPr>
        <p:blipFill>
          <a:blip r:embed="rId4" cstate="print"/>
          <a:srcRect/>
          <a:stretch>
            <a:fillRect/>
          </a:stretch>
        </p:blipFill>
        <p:spPr bwMode="auto">
          <a:xfrm>
            <a:off x="4724400" y="1741740"/>
            <a:ext cx="3194175" cy="5003406"/>
          </a:xfrm>
          <a:prstGeom prst="rect">
            <a:avLst/>
          </a:prstGeom>
          <a:noFill/>
        </p:spPr>
      </p:pic>
    </p:spTree>
    <p:extLst>
      <p:ext uri="{BB962C8B-B14F-4D97-AF65-F5344CB8AC3E}">
        <p14:creationId xmlns:p14="http://schemas.microsoft.com/office/powerpoint/2010/main" val="155147102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2" y="675725"/>
            <a:ext cx="7125113" cy="671754"/>
          </a:xfrm>
        </p:spPr>
        <p:txBody>
          <a:bodyPr/>
          <a:lstStyle/>
          <a:p>
            <a:r>
              <a:rPr lang="en-US" dirty="0" smtClean="0"/>
              <a:t>Probabilistic Systems</a:t>
            </a:r>
            <a:endParaRPr lang="en-US" dirty="0"/>
          </a:p>
        </p:txBody>
      </p:sp>
      <p:pic>
        <p:nvPicPr>
          <p:cNvPr id="261122" name="Picture 2" descr="http://www.allinpoker.cc/pics/hrtrylfls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447800"/>
            <a:ext cx="3756169" cy="20574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data:image/jpeg;base64,/9j/4AAQSkZJRgABAQAAAQABAAD/2wCEAAkGBhQSERQUExQWFRUVGBcaGRgYGBwaHBwaHBocGh4cGBoZHCYfGB4jGhcXHy8gIycpLCwsFx8xNTAqNSYrLCkBCQoKDgwOGg8PGiwlHyQsLCwvLC4sLCw0LCwtLywsLCwsLywsLCwsKSwsLCwsLCwsLCwsLCwsLCwsLCwsLCwsKf/AABEIAOEA4QMBIgACEQEDEQH/xAAbAAACAgMBAAAAAAAAAAAAAAAFBgAEAgMHAf/EAE8QAAECBAMEBAgJCQcDBQEAAAECAwAEESEFEjEGQVFhEyJxgRQyQpGhscHRByMzUlR0s+HwFiRicoKSlNLTNFOio7LCwxVk8UNEhJPiY//EABoBAAIDAQEAAAAAAAAAAAAAAAMEAQIFAAb/xAAyEQACAgEDAgQEBQUAAwAAAAABAgADEQQSITFBEyJRYTJxgZEFobHR4RRCwfDxFSOS/9oADAMBAAIRAxEAPwBV2h2hmETMx+cTf9qmUgJmVoSlKF0AAFePogb+VT/0ic/jHP5Y92p/tEx9bnPtBAuXpmGYAp3jlAmYgwyICIU/Kh/6RO/xjnuj38p3/pE5/GOfyxMQ2ScbNWlBSCKpqdxFaVgQtCkkpWkpUNx9nGKLZu6GW2AdRC52of8ApE5/GOfyxPyof+kTv8Y5/LAgR7E7jJ2LC35UP/SJz+Mc90eflQ/9InP4xz+WBjTKlqCUgqUdwhmw7Yu2Z80HzR7Tugb3hPiMsKgeglBraOYUaJfnSeAm3D/tgtIpnHFhJmJtJO4zi68Km1EjmSILS0slAystgD5xsPPqqNMwxQnNUmqakDcQaAjtT6YU/rWJ46QngKBNAK/p05YkGk0vUWIpSsSju6axA/8AyVj10iozOBpxWVNQsAiu4ixrQc/RHruKOHSie73xQ33Z4Mbp0HiruAlgtzG6anR2zi/YmPegmPpk5/FOe6AbLU88krRnIGbQpBITqUp1VTlGCsInei6QqVTJ0hTnObJWmbLwg4N3dxEyqA42w8WZj6ZOfxTnujApmR/7qcPZOOD1pilItOuWSSSElRvuAvFh6VfbRnJOUEA9YGhOgUN3fAvGu9Zp/wDjE9RmbFPPDWYxDumlH1X9EeImlm3hs6DwM0sHzEQHXj74UrKnOlOvVNu0p0jYztW2qzjZHZRQ8xi5bUYz+kznrrRip7QhMOzQ8WZnFcjOOA+qBcxtBNINFPTo/wDmOfywWly24KsuU5A270q9kZuJNKLTmHECvnTqO6sVXVupw040LAsptK+taUmYnACaE+GOW9EaHdr3gTSYnSK6mcc/li9NYEhYJaUAdLXH/wCYXJyQU2aKFIbrvDnrAPViE/ywf/v5z+Mc/ljw7ZP/AN/Ofxjn8sA4xIhgGBIh38tH/wC/nP4xz+WPPy0f/v5z+Mc/lgARHkTmVxGAbav/AN/Ofxjn8sW5PaR91uYImZxKmmS4k+FuKFQ42mhFBaizCpBbA/k536qr7ZiJnTpHhK/nK/eMexqiRMiJ+1A/OJj63OfaJgQmDG0/9omPrc59omBAEAfrGk+GdQ+D+UanWeiW8lt1FkpOqhuIBNwNLQD+ETZVyUyqWkUBNFDQg63G8WNDeE9KiKHhDHLbcvFhUu/+cMqFMrhqU8CheqSO/spCuzacgS53GLJEFME2bcmDXxUb1H2cYKbO7JZ6OO16MaVtmp7Ib2mqponqNDeLVHLgOcAu1QXyp1hlr7mUcOwttjqtIzL3qP8AuO7sEbJ11DQzOnMoCoSPYn2mNU3i4HUYHeB6h7Yzw/ZZT6UqLmVToUUAgkKy6gqrY8qcYQG5zkzVr0YC77TgRXmdo5qZzCWaWEp1KElSgOZA6sHdkMIUhpKnXa+EoKgjQqGYJ+UJpUKynJTvjzBMcak0dGoOIdS9nay1yqzEJWhwA0NgddK1F4NTeINuvvy/QuKEq4pYU0E2QsdcKBIpRSibV8UWtDzBSmEEy7Eaqwh+0VfCegm0qIz0KgEqFrj8bt0Edp31OJl1LoMzZVQCgurcOwCKmLtXzG5B13HdWCOOKQuUliFpzoTQprU0PZ2QuGyBNjRY4+f+JW2cx8CgWhKUygcUXd5SsWRSmpUeO6CDrbymlCgD6pQ/q5Csmn6+U04QuS2LSrSFtzDLjmZaV9U5RYUAVcVpeM5v4Qs2YoaKVlstJOYUCK1BpSuYC2tIcCE8gTK1ACXMp9YU2adCZWYISApKB1t/IdkZ4xitZdWcBLj5Sco3JTvPbA7CcXS00tBbKuky1OalhupQxjj2KsuIUpLJQsmpUV1tTQcN3mhfq02jUQ24jjr9hPNkcXSltzMkZWlqdUoElZFCkDKBcXoSTSMMZZlxLuUYbVkASHGycyXF9YBegKRWlQToIJYfjckoBIKG+lQhmgFFAEdYuGlBewN9YoYp0TMumUaNStwuKBIJSgHqhRFqmghnODnmYIU2vj1P6wVhOFqUAhAuBU7qcSYuuPusqyrvYG96gioIUN1II4BhjoWkkLShxKqEECoF6E7geOsCMZxJTzmYgAnKhKRoNwFe0wE+duZ6AhR5TjaBLTMy06o5VZXRu0V7ljleJNNgjK6kU+cNO/5h9HOBWN7HqZQ64HCVMlGewAOf5hrWoqKggaxqwnakiiJipGgXS4/WHlDnr2xc0HG5DmeeNqliMYE14rs+UVUjrJ9I98A1JpD4WyihT1mzegvQcUHeP0fNSBGK4KFjpGqXvQaHs4HlBKdR2aUevPIiuRGBEbXEUjWRGgDmJkTyCuB/Jzv1VX2zECYLYH8nO/VVfbMRaVM6JEiRItIihtMPziY+uTn2iYFBMF9pP7RMfXJz7RMCRCr9Y3X8MgEMezGzwWekdHxaTYcfuivs5gJfXvCR4x4D3mOgS8mk2oA2i3I03dg384zdTqNvkWNpX3MwABTnX1Wkit7AgbzwTyhLxjH3Z94S0t1UGtyctQBUlR8lIAJ7Iv7ZzS5hORpVEpOmmf8AHCGfYbBpZlmWe6Nrr5UdPmPSIfVVJQ4g2yEnLTncXqK6ZEA3tyZbVVW14DDAMAYbgz0iuWW842tpSklt9tWZBGpBNBQ0rTiAeEPrUsVLBZUksOhS2qioQ8OHAGpNOZhKn8RenG8RlUspS608ypttvcoOdGtSeAJoo9pi7KYi5IdLKvhLisqFgJV1QT5VjmTcacRXQ1N7Ux5o1Ra2oUJnzDge4/cTVtthLZaafbQEOBZC2+DiLmnbQjvBgbinwhst5xJMZVuqK3XHBUkq8ZOXeLkXIpwjctx6ZVVSiqm9RsIqzGGsSwDob6ZSlEVPiJUBXT09xgVVw6NzCa7T7FXzebv8u326TGWeL7OZVMygSbUvyG4RhIy6FJBU4AdKam3KCDbhV1iQagaClNRT0RQkOpMEaZq/j8cIGTuzj5xaq56T5T1mrFMMl0ZC4lxZVWnkxtl8DYUB8TQHiu/rixj6atoPzVeuNsqOqOyO3tsGDKMd7lm6wbKutrUUhoihIrn4GkZYjIshHXK0Amlut6o14Ui6zzV64mLiqm0cyfNF/wC/gy3j2bcFjBi9kcwqy6lXJQyn8d0YymDuM5s6aE+akMSeqnkBvv64qYTNrUpSlKJQo2SbjlY3HcYv49hU56StBWmwOBLKdplhrKB1soQFVsE/op0BPHlARvBC8hT6g4WWzSjQzLUrfTgB84wZxGRaUmy0tKVYV8Un2d9IVkvzUgs5VKRm3i6VeexPpgunIbp1htbqE2bax16x/kTWXbTkCFOZlMtLqslQFekeNKm9DwFoUsRfROqayoUEtAhalmqlrNyK/NBHZfQRbZ2tU+FBpCkurSlK3FKBCEAUo2ALVNTfed8GcEwlttoLWmo0Qjeo+2CE+H8557U3bv8A1Iee59BBbTuW1Orw90R1mhzouDcpG/mOCvXBnHXClsJWQVqIVlGiEjcO2Fz/AKlkNNRv+6FyueRO0JtFvgDLD9JQxvCwtPSN9ppv59vKFlQh5dcCeum6TdXL9Ie37oX8cwzKc6fFOtNx9xhvT2/2mP3V94DpBXA/k536qr7ZiBZgrgnyc79VV9sxD4iZnQ4kexItKxS2jH5xMfXJz7RMD5eXKlBKRUk0AgntAPziZ+uTn2iYPbEYEDmfcFEpqE9wufZ54z9TZ4YJj9C5Ah/CsL6JpDST113WfWfYO6NGPz4SAy3YDxqer3xbxfExKSy31+OrxR2+KnuFz2mOeyeITPReEOtrWwVlJdAsFcCe/fTtjKSh7QXE1NLdTXcPF+n8zoTGxra0N/GqStxIKCoDo1E+SCDUKHA91YUcf2bcZduMjrakqF7Koag136WMGcD2wWhrIgocaN8qxmAPIag13QZ2qxBp1hFHg6uoKaii01rmSqgpl0pv7dYvu2cjgzTZbHbZb5kbofT39oDxjbKVlELdlKmdmllxalD5EnxkmovvGW4Op0EL2z2COOr8KmFqCVGtSarcJ7dx4wXldnGnlJdeACUkAVtmO4HlG9ieWmbUmYRkKbIT5KRuI3EEXChBW1G5CE69/wCJiXab+nvwG6dMTDGX3WphLS05WLFIFRmTxPMGxEH3ZcPslqwSR1KaA6gjv9sWp/DhMN5Fnri6FHcfaNxG8cwIDYK+pKiyvqrQd/Ld7QeEJE5AK9RJOc8wPJrUk5FdUglJruIvTzg+ePJ9YSUq8pCwe1OhEGsdkKLDyUghYyqBFaLAsac0gjtAgHjzWVHPLXttf0GCK2WHvKEcQhizdWHOVFeY1jXIrGRNSIvYRhYelwtTizVHiigGlCDFtOzLIA6lbfOPviuQAQfWQTzFbClgBdSB1j6zGLnWmOSUj0390MK9mmtySOwn3xVd2TSCSlagTxuPfBgykkwZbtBOLOURlGqzTz6+isbZdrKkDgI1zmDvIUFEBaUg6X84PIRUm8QqnKPGUaD2nuiwXIAEnPeYqT0zhJ8RNhzO/wB0F3XWy3ldTVG8cBxHDsitLMhCQBpSKD9Xl5f/AE06/pH3RxG4+gE7OJdlMObbbBaOZCr5t57eBEE28byhJCAVpTlCiSQBxCeMapB1ITkNAKa6DsPPgYGYsKAFBBQfKHqPA8olX3HmZrfhlj3A0tjd1z2mjEJ1SyTc1N1c+FdItuYSjoLoKVhJqTqVbggA3HOLmETyVshvKVZBUooAkkGuZS61I0tTdvgcxOAOOLLzQz1rQKJA4JsN1oOJuVULplNaDBHJPcwZIzJQooVYHjahi1lAq2bpUDl9qfaIEY5i7ZX8XUhKQkV303mLWGTnTtUNlopfmND7II1ZA3doG+ytm46wHiMmW1lJ7uYi3gnyc79VV9sxF/FmOlaCwOsmtR6CO6KGCj4ud+qq+2Yh2l9w56zNtXBnRIkeRIYi+YvYjLFybfQnVU7NgdpcTHTGcNCA0wnxUgFXYOP6yvUYW9k8L6TEJpw6NTU4f2lOAD2mGp+ZCGnXt6rJ7B1U+c1PfHn9e/n2zW0y7lAHec82xmvDcRZlAsJQFpQVbsytT27odsE2ZOHZxKpdmekQA5KvZEmpqEuV8XJUFKtbHlSFRWxappKnUNFRBupFM1ddNT5oFvMTaHkKdcefQgoztqWtKihCs2W546c4PVamwL0+ff6w+o/DrVYlcN8jyPpGbHNh2Ou9LqMg42guPMPAlASNVNlJIUmtuqSKmnVNoXNlpoza8hSUlIqo7qew8os/CLtw1NMpYZS8AFhXxwoUDLTIk1Klgmir8BypbwPCCwyzLJs9MUW4RqlHCvZHajbsyevaD0mpvoYqp49Jaw7FG3pnKeqls5Wkm1SLEngYZ8RwhuZbCF9VafEXvHI8Qd6fUY3YnsyzMIGYUeAFHB4xppnrZfffgd0Bm5l2UUG5kZkVol1NSOw1v3Gh7YzTg8pJ3EnDdZXkphbDng8x1SPFVuI3UO9JOh3aGPNpygltaTlmEkCw1T+lTQjdxuOEENpcQZclwhVHFG7Sgbp4qrwpu36cwq7qVJ5nXzxA5ORIJxwZo2gedSttZcqDcbgCL6CD+0MyiZlpdzKUFKQFEptRNtxzG1R2UgFNS/StlBNDW1dx9x0jZguIrDKmXhmRWlFC9t2alaC9qwf+wEdRKDlod2IfBZyprRNqkUBI4QbJAryJ9cKuETqGXgE5g24o9U+QSbUV5Q50EMziLVrx9cWyoJPrKEFgJCqu6MVIEakuUjIvcYkjiCHWVJtneIU8UlUKXUABQ3iGXFZuiCe6FZxy8UAKniHQZgyYeVXJcV1PLgIIMlITawEaJgil4pqQsqyrGVOoHzhxPLlDA8w9Jx4M2uuqeNE2RvVx7OXOCssppLJQRQevn2j0jsiip4AcAIoPTal2QLfOOndxidhfgcCQH2nPeYPT5lnQoG405j3GKvgb82orCQhCqkq8VPDWNmJMFxog3W3cHeUnUd0VsCxRKEqQ4UlOqQsEoroa5QTp3Q7WPLkdZ2o1LucHjj7wmMJlQgUAcKbKczFKK8xUk6jxR5oEIbMpNFCtK0ruKToRWCKJdrKpEq2p51YIK6EJSDrlB82nfGqc2YnFhTr4KcgvnICqcEpreld3M8YIOcgng+sT7jHWEwMqyNy/WNfOPVAuVluj8PT/ANqqnYXmIvNLzMg6qRQ96feI3zDILM0sfRFDuLzBEAoO18Q9y8RmpEiViRo5iEMbIrp/1QjXw6YA7Sqg9MWtsHMjbbQ7+6w9NYrbFirs6njiMwT+ySfXSF/bZ56YxZuWZXlUQhAqerU9Ykx5/UVG3UMom1or0o22OMgRp2Xwx4APSjyFKFM7Sqp7jWxHO0Nb2JFLS1vsqJsno8tVUNlUULLTS+7nCJhWGsoqkYuylwgpUlTZarxHWWkm++kbMaxmckGz0i+ml3AUB1tfSJBULVr1kGmmo5wRUesYA/PP5Rq62rUvu3D6gg49MjiDUyTUzMk9GkNhRUBTxUi47N0XcNwYzylzLK1supVlBJqlQTplAAKLUt1uyB+FuFyTfcl0qcWr4tASDXnQa2EHtkcbZYYbYdzsuJHWzoKamtzCY3KCTL6+xHcKh4A6+v7zajF35e001UC3SouO+lvPQwWTjTLjSiSlxuhzC1acCD6jBJqYQ6KpKXBxBv5xfzwp4/h7CH05UhCiCo0tXcKgWN+Q0gQxmI5JHMXVyaQSQnLUkilTQHdfhFV1JBhl8EFPbA+clKbrb/xujQWkMIuXIgxtFYsTeItJIC1A18i9a0pUFOnG/DfAzFJkpORs1O88PvizgWBNCrjyl56AoCaeNxWVVqOUd4KnlziTvK9JPAyt1AbC3j1SOjpQnWhBAJI3wafxwoGR0ONOcFJTQmvdTzmLDWOlpYWjLnHlZQDz0ivtNtAJtuq0AOJ1UBXMPmkVoB90NLVSy4BOYI2WA8zQcYUDuPdG5vF0qFDYwny89lUATVs0AJ1QToDyggt2hoe4/jSEHVkODGAFcZEznMRzKJr1dBz4mkD1vZiEoBUo6Afiw5xaVKdIoXy13n2bqwRl0oZqEAk0uQKk9pEX4HOJGcDAmiTwXLRblFK3Dcn3nnGG0K0Kb6t1puKekE7qxdbQXQS6vo0fNSeueehAHp5Rg65LNiqWiunlKJI7dwECDjdnP0EttOIrSkmp0gEFROiB7tSYZGdh5spr0CkjispbH+MiKM18IJb6ragmmmSg9KbwFXjs3MqoitzqfeYewzc4wPeAJx0h5/ZhTagVvMJpWoC89Qd3UBHpjRKbIy4GZKlOGu9NEdl7ndpFJWzK6Znnio8E+8xQKsg+LJCakanUcYqVYjCNj5QtSb2wfzh93F0sthCKIBUtNE6pUE1Fzcg042rC65jLz1EpBNbDdXlr7Yut42yAOlSTl4FIr21FfTGib2ubAIZbSiu8Cp7jugtVeO2TL2VBThjj7TLByU1QfwRqIvN2lJ1PzWFD/OZI9BEL2F4pV5IpqaVPOGJwUZnxxla/5zIPsi4Ui0ZlNQyMCUORiMdYkSJD0zcw58H6KzOIHcJua85WB7IT25BM5jjiVLWgBbiqt+P8WK0b/SOW1Id/g7T8biZ/71//AFmFOawxvplOBOVecqzAlJrXUEGxjFsuWnUsTNfSaJ9Um1SBj1nSsTxgBCWsgceUmrbU6gJLwGoS4AU59LG9T3wifCErLhTK0MNynhLo6VhDeU5kBWptoU6ZRrA3FJbwlQU+444pIoCpxRoOVTaMcSlVvtobeeecQgkoCl5qWpYkVNraxYayv3jJ/BNQOhH3nrcrSQkGa0LzhUac1U9sdeTh7eQIUjMkcTX11Ec1mpForw9lReCwhPRqQpAAObVWZJ3gaQ9DC5tItMKV2paPtTCljbvMO+e0Tddh2HtNU3siwes2C2rimqPSk09EJOJNkPLSpal5TlClGpoOdBvJ3Q8qanaGikGnFsf7XIXDhLK6rcUoLJJUQ43TNW9EqoRfjCxb1l14EBomVN+KoiNxxuvVUkGu8e0Rbm8CbNkPKHI9GfU5cwG8BKFUXUVCstQKm1qgKOW17wxW+OhkbQe0pSpzIJpcnMSSKmp3DU2pG5+eCFJQdSPx2Rdl8JUWUu0OQEJJAsDSoqBrA3EJDMu4raHM7mGYPGFJEKDKoDKE131rFPEWshsaj2xskZQpScoMVcZmilF6kk2HARQZ38SeNkD45ia1IS2qhTcppzpXdr7hG5E3VgKNygCp7r/jlAxqaQ6250pCVN+Jehqd3MWEZYMKsOV0IPthi1fLz2P6wVZ5jK5NEIS91aJyqAI0O489dNDFGcx8rAVXKoGqkZUosSK2SL1F4GS7iilKCqiQK0150IiljBcKgs3zDcLClgBwtugS1BmwxhCdgyBGY7Yoy9VB/a+4QGxDHS6KKJpwGnf/AOIXlvmPOlMMppEXkQRvz1hKWUgKskDuqYJlZOgI52HvgBIKOcVhnbrwr+0n3x1wxORt3tMVTDqhQqt6fPFfHcOyytRolQPDXXSLwep5P+JPvixiZU7JODJQpygXBJuTCwchh84XbkEDrFvZLZgzKyVJJaTUKIVQgkVB7IJu/B2SKhRaPzXClX+JHtEBpB6aYr0RUgVBNKUqAQK+cxXdknlqJVVRJrc1jRJOc7hACizHwH7GYvyKpd9KVFJIKTVCsw14w2zo+Jm+cqsf5zBhPRhTgOgHeIdZ9P5tNfVlfasQN2HiLid4TojbgRDkSJEhzaIlk+kZ/g4HxmKfXn/9RgExPKZdKkhJIJFFJChrwMHfgzPx+Jj/ALyYPmc++FJxLrmIrl8yGUdIsdKoWAFTvIBPARg6qpnvJSb/AOGamqlWFvQxtf26TlTllWc1OtmSKV5U3dsBscx3wno/i0N5M3iWBqRu3aRYRgMqlzOqbffaSk1bbYUhZNtFBNMoHMdsDccwRp8p8ERNNCvWzuVSRyFSUmvMCBujEYdxHa9ZpK2DV1tn5/zN0+9kmsOcUDkShJUQCQAFamgh7m9vpNNkFbqvmtoKj7AO+EhrCHOjS248ShKQkICrUHzgnxv2iY2+AobG5I7kiBiwKMCZtqixyx4h2Z2teUnMhllobg66C5Tj0bYNOwqheTOMBRDjpqo2ypSlIUTvzq8WpjMoFOqkq7Aaec0T6TFJ/ZwPKq7RKR5I1PfT1A9sUDDOWxK7MDiXEJZ6bonFdGpKVqKkKUoE1skCtAL2oYqLxBlt1KFmtFpBpalxUmo3CtjBaXw9AXnSkVCUprTcn284vyuyqHl9IUpzWqo8tD2j2RIUOcmTu29Jabnm2VPSzxFHqnOlISkHQGg3AgaDnvhQxNGRZbWkhSd49YO8HUEaw57V7PoVLpcbqSggE0pXcFCvcOYpwEI/hAFA8VJy2CqFSKDdxR2G2sNdMK30gVJxuWZpeWE0BFCOF4Vtp5rIADfNvhkmZtqlQ81T9anoMKmNy4cpkClEg0I01hmraGyYNtx6CLAoqovmP4rDA2gtMBI8ZZr+yPeaRsw/BAyM7uvDeeQ5RpmFF1dfRupwEXstFhwOgk11leT1lvDTmF9Nb8/uhl2UebIdCiPHoOwAQrTLXRpHGn/gQul1aFE1Ukk7iRAP6YXqecZhHuNZE7e9g8u4BmbbUewRUd2RlD/6KY5VKbVTCNHCeSqK9YgxKfCI8nxkg/q1HouISf8ADdQvwP8AnDrrKj8QjBtRs1LsMqW2gJIKRqd57YCYflodI3Yptd4U2lABScwNdNOYjJluqetc8wD7INSlldeLTzmUsZWbKdJsAHKCOIPVlaE6ZfSVQL8CSTw849RixtNLeBS5TULJUnRVRputuqYggMwA65l6mCMGboJngD+RmZ+cUpCTlKhW+tjSNuDvNZi5dhxI63UzN0Nq08j1Qr4Ztu4wFBAy5iCTYm1bX3QTb+EtZ8bIf1ke4w2aXHaPWampydrDn3x+onmPzCFuAoV0lB1l0pmNSdOAFosYkn82mvqyvtWIDuYo266CkIRUgZU1pXkDBnFP7PN8pZX2zAiUBFigwGvZTUApzDNIkSJGvkTzmRLmzeGuuOT5Q8WUCemQoheStVA3pc2Ggi5PMJlcwCkqokWSlIzpzArTmN1VNCNdRG7YrC0ujE1KzVRPvnqqIqnN1hblXnFnbjAQ0UFpSkIWlSFAGuYGm9VSKjhTSMLV8WEnpNPSqbCEHWAMXm1Syi442tLbnWazmtQRXLzUOFLWrSL2K4qnwMOtTCXXVITlZSm6VEiufcEhOaulwKRnhewramkuFYqaZUkFaiK0NKk07hDa5s8y2nKZdtKBYuOqqpX6iU7zuuOyBrUDyF+/8RxkrrO1mz6gfuf8Cc8w1bjko8p9ZbW2pKszfWIb0IyVAJrDjszhXhLCHGsqUaZilIWSLVUEXravjQvSTYamVsrBSleZshWtDpXuI88FPg4xnwUTEs6FUaWSDS3A1OgqADfiYDXsdjv4EJrqTSR4fIIyI1M7KoSarWpZ/dHoue8wPxvC0BSMiUg3FBrxB9d+cWncVfmPkEZUfPNh+9v/AGR3xGNnAnrOLUpZ3g0APECtT3kx1gU/AOPWZ6kjlzzASZfKetuOkWmsToagWHk7oHzbpCjXcSDv740OTAF/wYGsM0MTWPqzZldZBGUo3UOqae2F7EsLHjtkqbJ13pPzV00I9MV5idreum6KQnKE3Irr9/GLWZbrOTy9J7/08KICQCSaUIFanhxjRiki63VKUhLgsQuopw7bQTw8lRz/ADVClBrS8E8fWZpxx1CctGwdQesnequopuF7b4HhlG6EDqWxOX4ZNqfW4ldAtsXJ33oaD8d0XpJpCQpZtQ6nSLOz8mkeEZwnpl0NeCTe3HfAjaltSUpFeoNw0rxPGNDb4jlRwOIA2bV94JxvFelVRPij0xQbmyKA3TwMalKjUoxrLWqrtEzy5JzDaZBDiaoii9IqSbCK8tMKQag0g1LTvSJoReBtuTkdIRdr8GbMGlOKQa8a27CDaDhlVJ8VR7DcecX84jTKYepKQtHeFX8yt3YfPG9M8K0UCk8DCFjFjkRpVAExbfUk1Umw3pv6vdFPbydqllHEZyO38eiGbCykg1SFV0O8UuSO4emAc5hwnZkJOqlZQeA+6BVOot3EdI0mme5WCntKrs3Jpk5RtQQ4VFXSqTZxsneDrY7jUGlIsyewzaW1dIh17OR0TrBBQUnQkE9UjeDb1wLxrYxTKiELC05ikH9IapO8HlFGYZnZVOQl5tCtwKgkjsEaKkEYVok9FicsvHtMMGkqTgRUKCFKuN+UkV76Q2zxrLz/AClgPO80T7IAbFyvWcWdwCR33MHHryc6fnMKPd0zIHoTA3Obx7SijFRhuJHkSNCJxs+C2YBfxNo+VNzCqcQF5T6x54YMekS7JqT5bVu9FvSmhjnGy2LeDYi+4TQGdm0q/VUsD0GkdedGV39F0f4kj2p/0xlatdxIjlLGplcfP7TnmA4gGiQ4+82j5rV6+6COMbcNtFKZYBS1AUW5mUupNKBKr19EKG3K1yswWq5EEghQFTlPDsv5oObPbQ4ZK2lW5iZmCPlOiK1k8sxGUdkA09Vmzk4H5zV1eqoZ96qSfsP3MF7dyc+014U6lAqtKFEEEi3VUcoygE9Wu4gcRGt7GS6iVnQSpCVBLzVeqHB5RTp1hxg7OTTeJutSs2xOs3XldUMmcnyVpSnKBUAjmBxrCdgUs5JzkxJPpzNKqhw7hvQ4OFiDxvygllSqmR1H5xMX23sFPPoB2+U7sjEmlMJdChkUAQfYOfKFuYxF2aUUMDKgWU4dB/Mf0R3ndCvgWUTaZJ4qQyE1QSqvSk0OtglJv1U95jp6kIaRQAIQkaAUA5CBvuuG48CL4FRx1MVcR2aShklKiVJuSo+Ny4A8KWhMmHCoV4bob3XFz7hQglMug0Wob+KUnjuJ3aCK+1OCMNNdImjWQUFNFDmOOnnGsJEdx0jCt2PWK8k1atIulQpeK8u0UC4IrehFDTsMeqvF92ZUjmWeyPEqvrSm/Wg32Njausa+ki3g7aVvBC/FUDXzV9NKRZlyuJVTg5iWZUS8wHD1kGqSbdQqNAed6ivONmNSYWkgxc+EbDg2662BQEko9CgO8GKmGTXSsIVvpQ9qbQVCwUE9RxLOM/rOezMqQSDujSEUhh2lkqHMO/3wCRKKVehpUXpa8a9dgZcxJlwcTW2zmNBDXheAnoypNlDjoRwNrdvni1g2yyS2c1ASAUq3gjfzG4j1GLknNqQejc6qk/gEcRzhO7UbuE7RmurHLTBjEL5VDKoaj8f+IuNyaXSlBAubcATw4d0SYlEu0rY7iNR2e427I0yLLjSlJcFEpqVLNQABvFdDyhE4PK9Yce8mJhMk2oKWFFRKE0uKDUg+V28o27FhK3CtJKlJAyhKgCQahRFdSOHOFOdeXPzQSgHKLD9FA1Ue4VgpObKrT+c4a70rYpZBPSJIF6pNzepprfQ6w6unAXzHzGXq1pRWQDg/eHpAZX321p+LUSrI71CaGuZJ0ChWuojTtXNinR/HE1CvjadUCoGWmta6wIXtvMJWGpseIRmSQBW1QFEXoQQbRsmZ0zb5XuNNDUBI3fjjFGQpyZp02JafEyMATYy1kZt4y/WqwjGedCZeabH0VXmDzAiw8urnJAr3nTzCp80ARNdJ4cdwlVgdgfYi+mXc+T85jap8gn1jnEjKJGtMuCnEAvThJNpybondXOLnsjrGxmL+GSeQmjzVBU61F0K9F++ORzKqPzZ/7yb/ANYgjs9ji5WYS4CcuixxSfdrGZccOZoIm6sR8+EfZ7w2T6VCfjWamm+g8dPdSvdzhN+DHadiWbdQtxLDi1pJcUkk9GBdKKA0VXQEUvxjrAfAKXQatO0zcAo+KrsNge6OcbT7GIlphTqE9Vwkp4JO8Dhe8LC8VqciX0+n8ewV5xKOLTz7004WJqa8HJAQkuLqqwrQVFATWgpWkEfyMfS3mKUpsTlKuubVJpvNOJgvsjhIypmUkLUkkFO5FRZSt9jQ23VgdiO0ryFvJDyV57KWBbS4QToBeF7G3KGszz0Am9QvhOatKBkdSe/7f7iD2wmZbS0s5XUXZc5/NPI+iC7WOOzTzUg45kUE/HL8Um3iIr4yiLFXbSEqbwSdmW88uyroRookJLlP7sKIKtN2tImEbRomwhuZV0b6KBqY0rTRLh/3RZKHVNx+0Q11lLXEV/ftn2ndW5VtlsIQAlCBoOHthNCjiE0Sf7Owb8FLGg5gevugRjO1swlhuWdIDzqsuevkVpnJ0qa2pzO4Q+YNhaGWUNN0ygXPHiY5vPjHSZ4BryT1gfbN1DcsSQCtRogbweI/G6AidmXA0FFYJCQVAil+REWJt7wzEcurUvc81fig7jBPbOa6KQWfKc6o7+r7Se6AbcnAhAcAZidJqLqM6ELKb3yndrpHktPpS4CCCUKFRvFDcHhDfsZKBtlkcElR7SCfbCxsuQt+bX851X+pUTngmdtGcTTt42HmUrBuE5a/pNmx70lB74XVvtsryoqUupadQBuLiOsCd1FhQh52ml0ArRXVKXKedCgP2KGn6Ec0mXwFNtnx2c6D+qF5knn46ovR5gVMlgBC+L4E54Ot006pFU69WtFVPKoPZWL2DyTKmSjLZxNFceyvbcc6QXwt8ONZVXC00I9B84tCvhqyw6tlR8VRHuPeKRwZmXb3EnABzNco6plxTKz4pseIOh7xu4xcn5IPJtZafFPsPEHeO+M8cw4ut9Igddu9t41I9vbXjFfAZ8qTmArl3nxR2n2RJORvXrOxzgzTg8wrPkUk5k7uFOJ4b6xlj2IKfJbqV5jRR3qOluUD8Z2yQXClulCTncAAqa7qeSIYME2bqlqZ6VISk5lUvlAuO/lBTWwIcjEe0ng7SznOOMRTDE5haumQmiF2qQlQIB8VRGnPSLy8S6f87kaszKflmU6LFaZ0jRQrqO/dWGnGmUTGZltaklGdRZy1BVStUK0oQa67+MJmK4A5IutPsLSo+MMulRSqSDyOnOHEsDcN1/3rE7tJxuT/AOfT5TX8IpPTN9IhKZgoBWUK6qhTq1SeshQuL2tFnZ+Q6BjOrxl3pvpuHafbA3CZRc5MLmH7jNVXNW5I5C3mEMLj4KiryEVoeKuPYPXFb3wBWPrFak5LmUMWmOiaIr1la9p1Pdp3QCwhVW536qr7ZiNeMYh0qzwFh2ffGeDfJzv1RX2zENaevYvPWBubPE6HWJEiQ5FoGmvl5v65N/6xGBMZTfy819cm/wDWIrlUZd3xmaVPwCdD+Drasf2N66VVCCdL6oPshwmZVKwZZ7rVHxavnJHP56fSL8Y4VUg29EdW2N2mROMiXeOV9F0qFiaaKSdyhvHvhSxeMSWBB3r/AL7xcxWSclVLbKiEq1INApPPlFLZNDU2+4p0gSkqnO6Tos16qT+jUaamgEdCxnCkTbapeYFHKWULVHz0e1O7zGOQvGcwV9aE5Shyl1oC0LCTVJodFJN+REU0tSbsMee0e1H4nY9W0DBPUjvOy4fIrfUJl5PR0BEs0bdEkinSLGnSFO7yRbjHLcdw5jEJ7JIMGjdnHEnqu0AFctKJuD1q9bWkW8Q+Flb7fgzLOfpUZXHHicxKh1sqWyAkCtr90H9npQ4ZIqzJSHHCkgFXWUm2bQWNz54dsbZEtLSW8+M84A9T/HeBluFsdBMNhaB5JpVI4oUPZaCeFz7rKHPBnS8jIrI0qmcK3C58Xj2QVE82+hSpmUDTNOquuUgDQIsCTc6COSzCH5qbUJJLq+jrly6gV1URQD7oQroLN5W4mpq7KzWS6Yf2xg/8nQtg8TbabUl5WR9SiVBdUk+fW9T3xu+EHEkurlWEGoPWtvvlH+/zQgK2xmGlFmdZS6U0BDgyrHDrDWooQb1rDE6WH1tu53WVoSgJFApICdBpuvHWVtUct3iNVZv5rGcTo8iQkK3BKPUPuhB2DXVtxXEg+epi81iLlFjwlpQU2tI8jrKSUgqrzMD9nJF6XQpJDS60ulwbu6Aj4DJZCreaWttHaTLN7LaPnCres+eFGZw3NOD/APo2R+1QpH+LJ54ZtpJVyY6BQ6NCmwsKBWN5SQQe4xUxVHQ9E+dKLTVNxmFwRyzJR6YvW+0jHXEhkJGZW2WnKpy77GM9pZMrdQ60CokZVhIrQ6pr6R5oDnGZNlSi2HXFEk0rlSK3pzEDHttnlqo2gNtjxggEmnNW6DrRYX3KOPeD3pwpMc04kWU9dQSSKFKaFR7ToIS9qsTcUAE0Q0a9VNr/AKVNfuMNOCYGl9tbynKpRdSU3XTjytU90TaVEu9LHoW8iEOZAreqqSanfagI7Y6nFb5M1bNJWUNa5LevYQLg+w7L0uwpTi0LmArIuxbDgJo2sUqCQCa13GNeC7RzGHPGWe8VCiCg6X3g8CKEHnFXZ7aJyXJlHEocacWmzhKQlVRRYULpvQ90FfhQl1ENOOhIeSpTalIrlWimdKk1vapB590aRG47W6GYKk1HOOR1ENbQzCfiZuWVl8g01BAqAR2VHClIBvzbs0sZiLcAABXU0GpPGAOzzi3T0dCQPK3Dthps2Mjd1n0fpK4CEbRsO3vN1dVWKQycn9PaYvdUBpux3n5o49p3Qv47iYADSNBY09Xvi5jGIhhJQk1Wq5O/tPDkIU3F1g2npz5jMa637zBSoJ4L8nO/VVfbMQKMFcE+TnfqqvtmI0xEDOhxI9jyLykDzafj5un0yb+0EVcw38N3HvixOn46b+uTf+sRTWYzLh5zNOn4BIVRtlptSFBSVEKSagjUGNG63fGJVeB4zCzrOz+2LU42lt89G+PFULVPzkHceI9kEcSk25hHg82kKzeKvQKPFJ8hfLfurHFandDzsptynJ4POXSbJWRUdi/fCl1TdVnbRKb+wxkFKUmq0k2WRoOB4dsN+FbYIeWlt5ACVUzEkEVSOqAKWBIreClVIH980R2qA/5B6e2AOIbKtugrl1AcU+TXhxSeRhbxnDEnmaNNlD1iq0Yx0I94H+FHE0JaQvOenXmBRUEITuoBZPtjz4N5JScLeGTozMOU6VRCas0AWtNTUhKAvvNYQttMOfbdo62pKBZJ8k8wRaGiU+FVpEuirSy+1LlhCer0YJsXK1zVKQkUpuN7xr1JlMr3mXqrBv8ADByq8CU9qptrEcWaTKgFtKW2goCgVkqajkKgdg7IeFbGoXnbaqFtKbSVk1CioAqGXQUBGkIvwPSw8NStW6oHbSOr4U6ro8wOVbrq3lVF+jBpp2ACA3hWbb6RrTvZRWCpxnn/AH2wD95zj4Q9nRLS2ZKiUqX0fWA1HlCm6xsb2gYj4KnitttMzL5nWy6gfGAlApU+JbxhGfwlh1KktLzhKlZkJUoKoFVNqW1MdLRIEYjLmqaJklICajNXMmpy8NBXjaL1eROPeC1zM7je2eOvznJNisJU6+4whSVdamYVy0FaqFQDS3COg4rKfmLTQAWEArCgCCoKsbHfWltYSvg9eMriDiVAOEEoPRnODU3ykeN90PeKvBDDaRVSVIWi9U9ZLgUAUkVsMwhfVDzkiG3sdOinp/nmJGyWz6VYiW3UJFG3ChCusM1OryUBUnuI3Qel35aYTMSMuQlS5YlQSjJR9JIUKADU0qBa3MwvzkyoIbUB0Rln0oCkKNkOArqQSTXMlRqLXpQQyY+0zKzAnitQUl1oAgAIWy4KKoUjrqBK1k3Nr2pDKndiZ7DEWdgcUU08hKwRU9GtJBByq0qDzpDRg8kAy4hSEktTBUgLoEry1BSCbVpWOeTmO58RedCs6FuHKq9CkGiKV3UAhnxLGJic6psgGuUCiQeJ4mB3JtbJm3pm8eoHOMcE/Lp+UBbcSLanVqZAATTqgggWqoAi1jw5wMwrAnpnKXFKDadCok24JB0htbwxDYzOEdm774wemlLFE1bQN+ij2DyRz1iF1LBdq/eJauup7AyfX3nrLaWk9EwAKancOajvPKB2JYolhJSk5nFak614q90U8Q2gCBkZ/e93HthdW5U1N4JTpy3mf/sTewLwJJh8rUSTUkxpMEcKwovqNLBIqTF9bTbLeYJqrdX74cNqqdo6xcVsRuPSL6k01gngvyc79UV9sxA158rUVG5MEsF+TnfqqvtmIOIAzolYkSJBJSBJw/HTYt/bJv8A1iKjh9t4sTzrXhE2FzDLShOTfVcLlaFYoeo2objv3RoIl/psr53v6MIW1sXJAj9VihQCZr3UjWTG4hj6bK+d7+jEKWPpsr53v6MD8JvSF8VPWaQYxJgrhbUic3T4gyi3VKA6vrcFAtC1N4MYzEvJeTiMse1L4/4jHeGw7SPFT1m/Z/bJ6U6oOdv5it36p8n1Q+4ZtFLTZzIWWXt4qEq7PmuDzxytTTH02V8739GPAyz9Nlf3nv6EDs0m/nHMkXJ6zs0wtVCl1sOoOpSAT+02df2T3Qq4h8HsjNVLJ6Je8I3Hm2q48whewvaxbFAMQlFpHkrLx8x6Go88MTe20g6Pzh6WCh5SS6rzHoQoeeFP6a+o5TP0kmypupEpSmxT0qkBshRSScyTlNeND742DEJppwrXnKinKrOCoFPA8uyLn5XyKfExJA5KDqx/iazemPDt7KjWblV9nTp9BZUPTFPB1BOcGaNf4miqEYAgDH0iHtvjC3X21rupIrTQAAig5C0Rz4RXzMTL+UBcwz0Ioo/FpoAMnZQm+9Rh6Vtfhy/Hfl+8LV/wxoXi+DnV6U/+tz+jD1b2KoVqyZm6l0usLqQB6RC2In1MzHSJ1SARXt0hwxPaJby0qyhISSQkGt1GpNedKdkWkYvhKTVL8qOxDg/4o9XtPIDxZmW/zB/wwG4W2NkIY7p9XRVUEYZPPPzirjGGvPFXRBWVQFUkeMQajsvvinL7CTC6dIoIA0BOYjsAsIcFbUyx0nJVP/3K9AZAjQ5jUorxsQZPIdKkehmvpi6tqFGAuPpEbDQ5yOPrBstsrLS9Cs51bsx9SRcwTVMKIohIQPnK9iBfz0isvFpNPyczLE9ro85LJJgNiGIlywnZNI4BT3r6D1RH9PdYfN+c4W1oMCXJ/Em2rqUVr3Xqe4aJ7oWcSxxbtvFTwHt4xmrC0HWdlP3nv6EYnCG/psp+89/Qh2vTBOTyYB7yekFkx5BT/o7f02U/ee/oRBg7Y/8Aeyn7z39CGcGAyIeQ43KSqElQLjgzKA1A58IWcVxHpaAWA80WFYO2b+Gyn7z39CPDgzf02U/ee/oQCvThDuPJhXu3DaOkE0gpgvyc79VV9sxHpwVv6bJ/vPf0IsMS7TDM0TNS6y4wUJS2XCoqLrSvKaSNEHfDIgCY9xI8/H4tEi0rN0146/1lesxqESJE9p0kSJEismSIYkSOEr3kj2JEizdJMkQRIkVM6eRIkSOM6QR6YkSOnHrPDHsSJF2k9pI8iRIoJ0keiJEie0rPIkSJEzpIkSJHTpIkSJHHrO7z2PIkSIMmWIkSJETp/9k="/>
          <p:cNvSpPr>
            <a:spLocks noChangeAspect="1" noChangeArrowheads="1"/>
          </p:cNvSpPr>
          <p:nvPr/>
        </p:nvSpPr>
        <p:spPr bwMode="auto">
          <a:xfrm>
            <a:off x="63500" y="-1041400"/>
            <a:ext cx="2143125" cy="214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61126" name="Picture 6" descr="http://www.onlinegamepalace.com/files/2011/06/onlinecasinoroulet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062" y="3733800"/>
            <a:ext cx="2770116" cy="2770117"/>
          </a:xfrm>
          <a:prstGeom prst="rect">
            <a:avLst/>
          </a:prstGeom>
          <a:noFill/>
          <a:extLst>
            <a:ext uri="{909E8E84-426E-40DD-AFC4-6F175D3DCCD1}">
              <a14:hiddenFill xmlns:a14="http://schemas.microsoft.com/office/drawing/2010/main">
                <a:solidFill>
                  <a:srgbClr val="FFFFFF"/>
                </a:solidFill>
              </a14:hiddenFill>
            </a:ext>
          </a:extLst>
        </p:spPr>
      </p:pic>
      <p:pic>
        <p:nvPicPr>
          <p:cNvPr id="261127" name="Picture 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012" t="10102" r="10669" b="52500"/>
          <a:stretch/>
        </p:blipFill>
        <p:spPr bwMode="auto">
          <a:xfrm rot="5400000">
            <a:off x="4212275" y="2164403"/>
            <a:ext cx="5053326" cy="3419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567880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125113" cy="924475"/>
          </a:xfrm>
        </p:spPr>
        <p:txBody>
          <a:bodyPr/>
          <a:lstStyle/>
          <a:p>
            <a:r>
              <a:rPr lang="en-US" dirty="0" smtClean="0"/>
              <a:t>Complex Systems</a:t>
            </a:r>
            <a:endParaRPr lang="en-US" dirty="0"/>
          </a:p>
        </p:txBody>
      </p:sp>
      <p:pic>
        <p:nvPicPr>
          <p:cNvPr id="4" name="Picture 18" descr="s109e5401"/>
          <p:cNvPicPr>
            <a:picLocks noChangeAspect="1" noChangeArrowheads="1"/>
          </p:cNvPicPr>
          <p:nvPr/>
        </p:nvPicPr>
        <p:blipFill>
          <a:blip r:embed="rId2" cstate="print">
            <a:extLst>
              <a:ext uri="{28A0092B-C50C-407E-A947-70E740481C1C}">
                <a14:useLocalDpi xmlns:a14="http://schemas.microsoft.com/office/drawing/2010/main" val="0"/>
              </a:ext>
            </a:extLst>
          </a:blip>
          <a:srcRect b="3334"/>
          <a:stretch>
            <a:fillRect/>
          </a:stretch>
        </p:blipFill>
        <p:spPr bwMode="auto">
          <a:xfrm>
            <a:off x="1371600" y="1524000"/>
            <a:ext cx="6317672" cy="4738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52498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727" y="304800"/>
            <a:ext cx="7125113" cy="924475"/>
          </a:xfrm>
        </p:spPr>
        <p:txBody>
          <a:bodyPr/>
          <a:lstStyle/>
          <a:p>
            <a:r>
              <a:rPr lang="en-US" dirty="0" smtClean="0"/>
              <a:t>Emergent Systems</a:t>
            </a:r>
            <a:endParaRPr lang="en-US" dirty="0"/>
          </a:p>
        </p:txBody>
      </p:sp>
      <p:pic>
        <p:nvPicPr>
          <p:cNvPr id="4098" name="Picture 2" descr="http://webserver.sms.org/intranet/classes/history/worldhist/maps/web/eur1000ad.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1295400"/>
            <a:ext cx="4496656" cy="29718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tse1.mm.bing.net/th?&amp;id=OIP.M93f5d374b5f529d83d99367d4e332f93o0&amp;w=300&amp;h=240&amp;c=0&amp;pid=1.9&amp;rs=0&amp;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733800"/>
            <a:ext cx="3714748"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5078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dirty="0" smtClean="0"/>
              <a:t>Ergonomics Practice Requirements</a:t>
            </a:r>
            <a:endParaRPr lang="en-US" dirty="0"/>
          </a:p>
        </p:txBody>
      </p:sp>
      <p:sp>
        <p:nvSpPr>
          <p:cNvPr id="3" name="Cube 2"/>
          <p:cNvSpPr/>
          <p:nvPr/>
        </p:nvSpPr>
        <p:spPr>
          <a:xfrm>
            <a:off x="1524000" y="2057400"/>
            <a:ext cx="2971800" cy="2286000"/>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Domain Knowledge</a:t>
            </a:r>
            <a:endParaRPr lang="en-US" sz="2400" b="1" dirty="0">
              <a:solidFill>
                <a:schemeClr val="bg1"/>
              </a:solidFill>
            </a:endParaRPr>
          </a:p>
        </p:txBody>
      </p:sp>
      <p:sp>
        <p:nvSpPr>
          <p:cNvPr id="5" name="Flowchart: Magnetic Disk 4"/>
          <p:cNvSpPr/>
          <p:nvPr/>
        </p:nvSpPr>
        <p:spPr>
          <a:xfrm>
            <a:off x="3352800" y="3657600"/>
            <a:ext cx="2743200" cy="2514600"/>
          </a:xfrm>
          <a:prstGeom prst="flowChartMagneticDisk">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Measurement, analysis and design </a:t>
            </a:r>
            <a:r>
              <a:rPr lang="en-US" sz="2800" b="1" dirty="0" smtClean="0">
                <a:solidFill>
                  <a:schemeClr val="bg1"/>
                </a:solidFill>
              </a:rPr>
              <a:t>tools</a:t>
            </a:r>
            <a:endParaRPr lang="en-US" sz="2800" b="1" dirty="0">
              <a:solidFill>
                <a:schemeClr val="bg1"/>
              </a:solidFill>
            </a:endParaRPr>
          </a:p>
        </p:txBody>
      </p:sp>
      <p:sp>
        <p:nvSpPr>
          <p:cNvPr id="4" name="7-Point Star 3"/>
          <p:cNvSpPr/>
          <p:nvPr/>
        </p:nvSpPr>
        <p:spPr>
          <a:xfrm>
            <a:off x="3657600" y="1219200"/>
            <a:ext cx="4343400" cy="3200400"/>
          </a:xfrm>
          <a:prstGeom prst="star7">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Knowledge of human characteristics, capabilities and limitations</a:t>
            </a:r>
            <a:endParaRPr lang="en-US" sz="2000" b="1" dirty="0">
              <a:solidFill>
                <a:schemeClr val="bg1"/>
              </a:solidFill>
            </a:endParaRPr>
          </a:p>
        </p:txBody>
      </p:sp>
    </p:spTree>
    <p:extLst>
      <p:ext uri="{BB962C8B-B14F-4D97-AF65-F5344CB8AC3E}">
        <p14:creationId xmlns:p14="http://schemas.microsoft.com/office/powerpoint/2010/main" val="235634579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Chaotic Systems</a:t>
            </a:r>
            <a:endParaRPr lang="en-US" dirty="0"/>
          </a:p>
        </p:txBody>
      </p:sp>
      <p:sp>
        <p:nvSpPr>
          <p:cNvPr id="3" name="Rectangle 2">
            <a:hlinkClick r:id="rId2"/>
          </p:cNvPr>
          <p:cNvSpPr/>
          <p:nvPr/>
        </p:nvSpPr>
        <p:spPr>
          <a:xfrm>
            <a:off x="1414462" y="5562600"/>
            <a:ext cx="5486400" cy="338554"/>
          </a:xfrm>
          <a:prstGeom prst="rect">
            <a:avLst/>
          </a:prstGeom>
        </p:spPr>
        <p:txBody>
          <a:bodyPr wrap="square">
            <a:spAutoFit/>
          </a:bodyPr>
          <a:lstStyle/>
          <a:p>
            <a:r>
              <a:rPr lang="en-US" dirty="0"/>
              <a:t>http://www.joakimlinde.se/java/chaoticPendulum/index.php</a:t>
            </a:r>
          </a:p>
        </p:txBody>
      </p:sp>
      <p:sp>
        <p:nvSpPr>
          <p:cNvPr id="4" name="TextBox 3"/>
          <p:cNvSpPr txBox="1"/>
          <p:nvPr/>
        </p:nvSpPr>
        <p:spPr>
          <a:xfrm>
            <a:off x="533400" y="1616173"/>
            <a:ext cx="7772400" cy="1938992"/>
          </a:xfrm>
          <a:prstGeom prst="rect">
            <a:avLst/>
          </a:prstGeom>
          <a:noFill/>
        </p:spPr>
        <p:txBody>
          <a:bodyPr wrap="square" rtlCol="0">
            <a:spAutoFit/>
          </a:bodyPr>
          <a:lstStyle/>
          <a:p>
            <a:r>
              <a:rPr lang="en-US" sz="2000" dirty="0"/>
              <a:t/>
            </a:r>
            <a:br>
              <a:rPr lang="en-US" sz="2000" dirty="0"/>
            </a:br>
            <a:r>
              <a:rPr lang="en-US" sz="2000" dirty="0" smtClean="0"/>
              <a:t>“The </a:t>
            </a:r>
            <a:r>
              <a:rPr lang="en-US" sz="2000" dirty="0"/>
              <a:t>scientific notion of </a:t>
            </a:r>
            <a:r>
              <a:rPr lang="en-US" sz="2000" i="1" dirty="0"/>
              <a:t>chaos</a:t>
            </a:r>
            <a:r>
              <a:rPr lang="en-US" sz="2000" dirty="0"/>
              <a:t> does not describe disorderliness or randomness at all - it describes unpredictability. A chaotic system is characterized by having exponential error growth (also often described with the phrase </a:t>
            </a:r>
            <a:r>
              <a:rPr lang="en-US" sz="2000" i="1" dirty="0"/>
              <a:t>sensitive dependence on initial conditions</a:t>
            </a:r>
            <a:r>
              <a:rPr lang="en-US" sz="2000" dirty="0"/>
              <a:t> AKA </a:t>
            </a:r>
            <a:r>
              <a:rPr lang="en-US" sz="2000" i="1" dirty="0"/>
              <a:t>the butterfly effect</a:t>
            </a:r>
            <a:r>
              <a:rPr lang="en-US" sz="2000" dirty="0" smtClean="0"/>
              <a:t>)”</a:t>
            </a:r>
            <a:endParaRPr lang="en-US" sz="2000" dirty="0"/>
          </a:p>
        </p:txBody>
      </p:sp>
      <p:pic>
        <p:nvPicPr>
          <p:cNvPr id="5" name="Picture 2" descr="http://media.tumblr.com/tumblr_lh50ou7zFn1qzudr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9932" y="3664528"/>
            <a:ext cx="1775459"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74513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7125113" cy="924475"/>
          </a:xfrm>
        </p:spPr>
        <p:txBody>
          <a:bodyPr/>
          <a:lstStyle/>
          <a:p>
            <a:r>
              <a:rPr lang="en-US" dirty="0" smtClean="0"/>
              <a:t>Familiar Human Machine Systems</a:t>
            </a:r>
            <a:endParaRPr lang="en-US" dirty="0"/>
          </a:p>
        </p:txBody>
      </p:sp>
      <p:pic>
        <p:nvPicPr>
          <p:cNvPr id="3" name="Picture 8" descr="http://a332.g.akamai.net/f/332/936/12h/www.edmunds.com/media/ownership/parts/tech.in.instrument.panel/08.my.tribeca.int.2.500.jpg"/>
          <p:cNvPicPr>
            <a:picLocks noChangeAspect="1" noChangeArrowheads="1"/>
          </p:cNvPicPr>
          <p:nvPr/>
        </p:nvPicPr>
        <p:blipFill>
          <a:blip r:embed="rId2" cstate="print"/>
          <a:srcRect/>
          <a:stretch>
            <a:fillRect/>
          </a:stretch>
        </p:blipFill>
        <p:spPr bwMode="auto">
          <a:xfrm>
            <a:off x="457200" y="1600200"/>
            <a:ext cx="7315200" cy="4608513"/>
          </a:xfrm>
          <a:prstGeom prst="rect">
            <a:avLst/>
          </a:prstGeom>
          <a:noFill/>
          <a:ln w="9525">
            <a:noFill/>
            <a:miter lim="800000"/>
            <a:headEnd/>
            <a:tailEnd/>
          </a:ln>
        </p:spPr>
      </p:pic>
    </p:spTree>
    <p:extLst>
      <p:ext uri="{BB962C8B-B14F-4D97-AF65-F5344CB8AC3E}">
        <p14:creationId xmlns:p14="http://schemas.microsoft.com/office/powerpoint/2010/main" val="21613619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antzinpantz.com/kns/images/found.jpg"/>
          <p:cNvPicPr>
            <a:picLocks noChangeAspect="1" noChangeArrowheads="1"/>
          </p:cNvPicPr>
          <p:nvPr/>
        </p:nvPicPr>
        <p:blipFill rotWithShape="1">
          <a:blip r:embed="rId2" cstate="print"/>
          <a:srcRect t="9949"/>
          <a:stretch/>
        </p:blipFill>
        <p:spPr bwMode="auto">
          <a:xfrm>
            <a:off x="1600200" y="1295400"/>
            <a:ext cx="5257800" cy="5243214"/>
          </a:xfrm>
          <a:prstGeom prst="rect">
            <a:avLst/>
          </a:prstGeom>
          <a:noFill/>
        </p:spPr>
      </p:pic>
      <p:sp>
        <p:nvSpPr>
          <p:cNvPr id="5" name="Title 4"/>
          <p:cNvSpPr>
            <a:spLocks noGrp="1"/>
          </p:cNvSpPr>
          <p:nvPr>
            <p:ph type="title"/>
          </p:nvPr>
        </p:nvSpPr>
        <p:spPr>
          <a:xfrm>
            <a:off x="457200" y="274638"/>
            <a:ext cx="8229600" cy="715962"/>
          </a:xfrm>
        </p:spPr>
        <p:txBody>
          <a:bodyPr>
            <a:noAutofit/>
          </a:bodyPr>
          <a:lstStyle/>
          <a:p>
            <a:r>
              <a:rPr lang="en-US" sz="3600" dirty="0" smtClean="0"/>
              <a:t>HUDs – </a:t>
            </a:r>
            <a:r>
              <a:rPr lang="en-US" dirty="0" smtClean="0"/>
              <a:t>THE HF Answer?</a:t>
            </a:r>
            <a:endParaRPr lang="en-US" dirty="0"/>
          </a:p>
        </p:txBody>
      </p:sp>
    </p:spTree>
    <p:extLst>
      <p:ext uri="{BB962C8B-B14F-4D97-AF65-F5344CB8AC3E}">
        <p14:creationId xmlns:p14="http://schemas.microsoft.com/office/powerpoint/2010/main" val="25943206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63237"/>
            <a:ext cx="8229600" cy="803563"/>
          </a:xfrm>
        </p:spPr>
        <p:txBody>
          <a:bodyPr>
            <a:noAutofit/>
          </a:bodyPr>
          <a:lstStyle/>
          <a:p>
            <a:r>
              <a:rPr lang="en-US" dirty="0" smtClean="0"/>
              <a:t>Complex Human Machine Systems</a:t>
            </a:r>
            <a:endParaRPr lang="en-US" dirty="0"/>
          </a:p>
        </p:txBody>
      </p:sp>
      <p:pic>
        <p:nvPicPr>
          <p:cNvPr id="3074" name="Picture 2" descr="http://1.bp.blogspot.com/_VaYCVw6D8Ew/TGVOB22iywI/AAAAAAAAAAM/sAFNm7aY0iA/s1600/200607predator-B-UAS-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212" y="1219201"/>
            <a:ext cx="4785844" cy="31242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wired.com/images_blogs/dangerroom/2011/10/Predator-cockpit_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3429000"/>
            <a:ext cx="4572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51893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5791200" cy="837882"/>
          </a:xfrm>
        </p:spPr>
        <p:txBody>
          <a:bodyPr/>
          <a:lstStyle/>
          <a:p>
            <a:r>
              <a:rPr lang="en-US" dirty="0" smtClean="0"/>
              <a:t>Agriculture</a:t>
            </a:r>
            <a:endParaRPr lang="en-US" dirty="0"/>
          </a:p>
        </p:txBody>
      </p:sp>
      <p:sp>
        <p:nvSpPr>
          <p:cNvPr id="3" name="Slide Number Placeholder 2"/>
          <p:cNvSpPr>
            <a:spLocks noGrp="1"/>
          </p:cNvSpPr>
          <p:nvPr>
            <p:ph type="sldNum" sz="quarter" idx="12"/>
          </p:nvPr>
        </p:nvSpPr>
        <p:spPr/>
        <p:txBody>
          <a:bodyPr/>
          <a:lstStyle/>
          <a:p>
            <a:fld id="{CCFAA4CE-CA3F-474F-87A0-D438EB94B7D0}" type="slidenum">
              <a:rPr lang="en-US" smtClean="0"/>
              <a:pPr/>
              <a:t>84</a:t>
            </a:fld>
            <a:endParaRPr lang="en-US"/>
          </a:p>
        </p:txBody>
      </p:sp>
      <p:pic>
        <p:nvPicPr>
          <p:cNvPr id="4" name="Picture 4" descr="http://louiskennedy.files.wordpress.com/2011/03/paddy-field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821"/>
          <a:stretch/>
        </p:blipFill>
        <p:spPr bwMode="auto">
          <a:xfrm>
            <a:off x="1981200" y="1371600"/>
            <a:ext cx="5257800" cy="4821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0452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Context is Important!</a:t>
            </a:r>
            <a:endParaRPr lang="en-US" dirty="0"/>
          </a:p>
        </p:txBody>
      </p:sp>
      <p:pic>
        <p:nvPicPr>
          <p:cNvPr id="4" name="Picture 2" descr="http://spellthemagic.com/wp-content/uploads/2012/04/People-riding-motorbikes-theguardiancouk-spellthemagi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721364"/>
            <a:ext cx="6629400" cy="4870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25304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driversedguru.com/wp-content/gallery/jamie-gallery/Lots%20of%20Glare.jpg"/>
          <p:cNvPicPr>
            <a:picLocks noChangeAspect="1" noChangeArrowheads="1"/>
          </p:cNvPicPr>
          <p:nvPr/>
        </p:nvPicPr>
        <p:blipFill>
          <a:blip r:embed="rId2" cstate="print"/>
          <a:srcRect/>
          <a:stretch>
            <a:fillRect/>
          </a:stretch>
        </p:blipFill>
        <p:spPr bwMode="auto">
          <a:xfrm>
            <a:off x="213360" y="1676400"/>
            <a:ext cx="8458200" cy="4428452"/>
          </a:xfrm>
          <a:prstGeom prst="rect">
            <a:avLst/>
          </a:prstGeom>
          <a:noFill/>
        </p:spPr>
      </p:pic>
      <p:sp>
        <p:nvSpPr>
          <p:cNvPr id="5" name="Title 4"/>
          <p:cNvSpPr>
            <a:spLocks noGrp="1"/>
          </p:cNvSpPr>
          <p:nvPr>
            <p:ph type="title"/>
          </p:nvPr>
        </p:nvSpPr>
        <p:spPr>
          <a:xfrm>
            <a:off x="457200" y="274638"/>
            <a:ext cx="8229600" cy="715962"/>
          </a:xfrm>
        </p:spPr>
        <p:txBody>
          <a:bodyPr>
            <a:noAutofit/>
          </a:bodyPr>
          <a:lstStyle/>
          <a:p>
            <a:r>
              <a:rPr lang="en-US" sz="4400" dirty="0" smtClean="0"/>
              <a:t>Driving – </a:t>
            </a:r>
            <a:r>
              <a:rPr lang="en-US" sz="2400" dirty="0" smtClean="0"/>
              <a:t>Do you need cataract surgery?</a:t>
            </a:r>
            <a:endParaRPr lang="en-US" sz="2400" dirty="0"/>
          </a:p>
        </p:txBody>
      </p:sp>
    </p:spTree>
    <p:extLst>
      <p:ext uri="{BB962C8B-B14F-4D97-AF65-F5344CB8AC3E}">
        <p14:creationId xmlns:p14="http://schemas.microsoft.com/office/powerpoint/2010/main" val="11226647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9" name="Picture 2" descr="Interstate4Signs"/>
          <p:cNvPicPr>
            <a:picLocks noChangeAspect="1" noChangeArrowheads="1"/>
          </p:cNvPicPr>
          <p:nvPr/>
        </p:nvPicPr>
        <p:blipFill>
          <a:blip r:embed="rId3" cstate="print"/>
          <a:srcRect/>
          <a:stretch>
            <a:fillRect/>
          </a:stretch>
        </p:blipFill>
        <p:spPr bwMode="auto">
          <a:xfrm>
            <a:off x="0" y="11723"/>
            <a:ext cx="9144000" cy="6846277"/>
          </a:xfrm>
          <a:prstGeom prst="rect">
            <a:avLst/>
          </a:prstGeom>
          <a:noFill/>
          <a:ln w="9525">
            <a:noFill/>
            <a:miter lim="800000"/>
            <a:headEnd/>
            <a:tailEnd/>
          </a:ln>
        </p:spPr>
      </p:pic>
    </p:spTree>
    <p:extLst>
      <p:ext uri="{BB962C8B-B14F-4D97-AF65-F5344CB8AC3E}">
        <p14:creationId xmlns:p14="http://schemas.microsoft.com/office/powerpoint/2010/main" val="379297214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4"/>
          <p:cNvPicPr>
            <a:picLocks noChangeAspect="1" noChangeArrowheads="1"/>
          </p:cNvPicPr>
          <p:nvPr/>
        </p:nvPicPr>
        <p:blipFill>
          <a:blip r:embed="rId3" cstate="print"/>
          <a:srcRect t="15625" r="6250" b="8333"/>
          <a:stretch>
            <a:fillRect/>
          </a:stretch>
        </p:blipFill>
        <p:spPr bwMode="auto">
          <a:xfrm>
            <a:off x="0" y="0"/>
            <a:ext cx="9144000" cy="6858000"/>
          </a:xfrm>
          <a:prstGeom prst="rect">
            <a:avLst/>
          </a:prstGeom>
          <a:noFill/>
          <a:ln w="9525">
            <a:noFill/>
            <a:miter lim="800000"/>
            <a:headEnd/>
            <a:tailEnd/>
          </a:ln>
        </p:spPr>
      </p:pic>
      <p:sp>
        <p:nvSpPr>
          <p:cNvPr id="133123" name="AutoShape 5"/>
          <p:cNvSpPr>
            <a:spLocks noChangeArrowheads="1"/>
          </p:cNvSpPr>
          <p:nvPr/>
        </p:nvSpPr>
        <p:spPr bwMode="auto">
          <a:xfrm>
            <a:off x="6553200" y="1981200"/>
            <a:ext cx="2590800" cy="685800"/>
          </a:xfrm>
          <a:prstGeom prst="wedgeRoundRectCallout">
            <a:avLst>
              <a:gd name="adj1" fmla="val -44671"/>
              <a:gd name="adj2" fmla="val 190046"/>
              <a:gd name="adj3" fmla="val 16667"/>
            </a:avLst>
          </a:prstGeom>
          <a:solidFill>
            <a:schemeClr val="accent1"/>
          </a:solidFill>
          <a:ln w="9525">
            <a:solidFill>
              <a:schemeClr val="tx1"/>
            </a:solidFill>
            <a:miter lim="800000"/>
            <a:headEnd/>
            <a:tailEnd/>
          </a:ln>
        </p:spPr>
        <p:txBody>
          <a:bodyPr/>
          <a:lstStyle/>
          <a:p>
            <a:pPr algn="ctr"/>
            <a:r>
              <a:rPr lang="en-US">
                <a:solidFill>
                  <a:srgbClr val="FFFF00"/>
                </a:solidFill>
              </a:rPr>
              <a:t>The last three landings were solo</a:t>
            </a:r>
          </a:p>
        </p:txBody>
      </p:sp>
      <p:sp>
        <p:nvSpPr>
          <p:cNvPr id="133124" name="AutoShape 7"/>
          <p:cNvSpPr>
            <a:spLocks noChangeArrowheads="1"/>
          </p:cNvSpPr>
          <p:nvPr/>
        </p:nvSpPr>
        <p:spPr bwMode="auto">
          <a:xfrm>
            <a:off x="1600200" y="6172200"/>
            <a:ext cx="2590800" cy="381000"/>
          </a:xfrm>
          <a:prstGeom prst="wedgeRoundRectCallout">
            <a:avLst>
              <a:gd name="adj1" fmla="val 21875"/>
              <a:gd name="adj2" fmla="val -121667"/>
              <a:gd name="adj3" fmla="val 16667"/>
            </a:avLst>
          </a:prstGeom>
          <a:solidFill>
            <a:schemeClr val="accent1"/>
          </a:solidFill>
          <a:ln w="9525">
            <a:solidFill>
              <a:schemeClr val="tx1"/>
            </a:solidFill>
            <a:miter lim="800000"/>
            <a:headEnd/>
            <a:tailEnd/>
          </a:ln>
        </p:spPr>
        <p:txBody>
          <a:bodyPr/>
          <a:lstStyle/>
          <a:p>
            <a:pPr algn="ctr"/>
            <a:r>
              <a:rPr lang="en-US">
                <a:solidFill>
                  <a:srgbClr val="FFFF00"/>
                </a:solidFill>
              </a:rPr>
              <a:t>Go around practice</a:t>
            </a:r>
          </a:p>
        </p:txBody>
      </p:sp>
      <p:sp>
        <p:nvSpPr>
          <p:cNvPr id="133125" name="TextBox 7"/>
          <p:cNvSpPr txBox="1">
            <a:spLocks noChangeArrowheads="1"/>
          </p:cNvSpPr>
          <p:nvPr/>
        </p:nvSpPr>
        <p:spPr bwMode="auto">
          <a:xfrm>
            <a:off x="609600" y="228600"/>
            <a:ext cx="1905000" cy="954107"/>
          </a:xfrm>
          <a:prstGeom prst="rect">
            <a:avLst/>
          </a:prstGeom>
          <a:noFill/>
          <a:ln w="9525">
            <a:noFill/>
            <a:miter lim="800000"/>
            <a:headEnd/>
            <a:tailEnd/>
          </a:ln>
        </p:spPr>
        <p:txBody>
          <a:bodyPr>
            <a:spAutoFit/>
          </a:bodyPr>
          <a:lstStyle/>
          <a:p>
            <a:r>
              <a:rPr lang="en-US" sz="2800" b="1" dirty="0"/>
              <a:t>Workload and Stress</a:t>
            </a:r>
          </a:p>
        </p:txBody>
      </p:sp>
    </p:spTree>
    <p:extLst>
      <p:ext uri="{BB962C8B-B14F-4D97-AF65-F5344CB8AC3E}">
        <p14:creationId xmlns:p14="http://schemas.microsoft.com/office/powerpoint/2010/main" val="395038543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Number Placeholder 2"/>
          <p:cNvSpPr>
            <a:spLocks noGrp="1"/>
          </p:cNvSpPr>
          <p:nvPr>
            <p:ph type="sldNum" sz="quarter" idx="12"/>
          </p:nvPr>
        </p:nvSpPr>
        <p:spPr bwMode="auto">
          <a:ln>
            <a:round/>
            <a:headEnd/>
            <a:tailEnd/>
          </a:ln>
        </p:spPr>
        <p:txBody>
          <a:bodyPr/>
          <a:lstStyle/>
          <a:p>
            <a:fld id="{37D4A420-86A0-4784-A8AA-2F15875FF24D}" type="slidenum">
              <a:rPr lang="en-US" smtClean="0"/>
              <a:pPr/>
              <a:t>89</a:t>
            </a:fld>
            <a:endParaRPr lang="en-US" smtClean="0"/>
          </a:p>
        </p:txBody>
      </p:sp>
      <p:pic>
        <p:nvPicPr>
          <p:cNvPr id="132099" name="Picture 2"/>
          <p:cNvPicPr>
            <a:picLocks noChangeAspect="1" noChangeArrowheads="1"/>
          </p:cNvPicPr>
          <p:nvPr/>
        </p:nvPicPr>
        <p:blipFill>
          <a:blip r:embed="rId3" cstate="print"/>
          <a:srcRect l="8125" t="14000" r="8125" b="10001"/>
          <a:stretch>
            <a:fillRect/>
          </a:stretch>
        </p:blipFill>
        <p:spPr bwMode="auto">
          <a:xfrm>
            <a:off x="228600" y="533400"/>
            <a:ext cx="8686800" cy="5410200"/>
          </a:xfrm>
          <a:prstGeom prst="rect">
            <a:avLst/>
          </a:prstGeom>
          <a:noFill/>
          <a:ln w="9525">
            <a:noFill/>
            <a:miter lim="800000"/>
            <a:headEnd/>
            <a:tailEnd/>
          </a:ln>
        </p:spPr>
      </p:pic>
    </p:spTree>
    <p:extLst>
      <p:ext uri="{BB962C8B-B14F-4D97-AF65-F5344CB8AC3E}">
        <p14:creationId xmlns:p14="http://schemas.microsoft.com/office/powerpoint/2010/main" val="33491331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2"/>
          <p:cNvSpPr>
            <a:spLocks noGrp="1" noChangeArrowheads="1"/>
          </p:cNvSpPr>
          <p:nvPr>
            <p:ph type="title"/>
          </p:nvPr>
        </p:nvSpPr>
        <p:spPr>
          <a:xfrm>
            <a:off x="685800" y="152400"/>
            <a:ext cx="7125113" cy="924475"/>
          </a:xfrm>
        </p:spPr>
        <p:txBody>
          <a:bodyPr>
            <a:normAutofit/>
          </a:bodyPr>
          <a:lstStyle/>
          <a:p>
            <a:pPr eaLnBrk="1" hangingPunct="1"/>
            <a:r>
              <a:rPr lang="en-US" dirty="0" smtClean="0"/>
              <a:t>The Grammar of Design</a:t>
            </a:r>
            <a:endParaRPr lang="en-US" sz="4000" dirty="0" smtClean="0"/>
          </a:p>
        </p:txBody>
      </p:sp>
      <p:sp>
        <p:nvSpPr>
          <p:cNvPr id="10246" name="Rectangle 3"/>
          <p:cNvSpPr>
            <a:spLocks noGrp="1" noChangeArrowheads="1"/>
          </p:cNvSpPr>
          <p:nvPr>
            <p:ph idx="1"/>
          </p:nvPr>
        </p:nvSpPr>
        <p:spPr>
          <a:xfrm>
            <a:off x="457200" y="1371600"/>
            <a:ext cx="7924800" cy="4419600"/>
          </a:xfrm>
        </p:spPr>
        <p:txBody>
          <a:bodyPr>
            <a:normAutofit fontScale="92500" lnSpcReduction="10000"/>
          </a:bodyPr>
          <a:lstStyle/>
          <a:p>
            <a:pPr eaLnBrk="1" hangingPunct="1">
              <a:lnSpc>
                <a:spcPct val="80000"/>
              </a:lnSpc>
            </a:pPr>
            <a:r>
              <a:rPr lang="en-US" sz="2000" dirty="0" smtClean="0">
                <a:solidFill>
                  <a:schemeClr val="bg1"/>
                </a:solidFill>
              </a:rPr>
              <a:t>A </a:t>
            </a:r>
            <a:r>
              <a:rPr lang="en-US" sz="2400" b="1" dirty="0" smtClean="0">
                <a:solidFill>
                  <a:schemeClr val="bg1"/>
                </a:solidFill>
              </a:rPr>
              <a:t>System</a:t>
            </a:r>
            <a:r>
              <a:rPr lang="en-US" sz="2000" dirty="0" smtClean="0">
                <a:solidFill>
                  <a:schemeClr val="bg1"/>
                </a:solidFill>
              </a:rPr>
              <a:t> is a collection of elements such as machines, people or organizations </a:t>
            </a:r>
          </a:p>
          <a:p>
            <a:pPr lvl="1" eaLnBrk="1" hangingPunct="1">
              <a:lnSpc>
                <a:spcPct val="80000"/>
              </a:lnSpc>
            </a:pPr>
            <a:r>
              <a:rPr lang="en-US" sz="1800" b="1" i="1" dirty="0" smtClean="0">
                <a:solidFill>
                  <a:schemeClr val="bg1"/>
                </a:solidFill>
              </a:rPr>
              <a:t>Systems are specified by nouns and quantified by adjectives</a:t>
            </a:r>
            <a:r>
              <a:rPr lang="en-US" sz="1800" dirty="0" smtClean="0">
                <a:solidFill>
                  <a:schemeClr val="bg1"/>
                </a:solidFill>
              </a:rPr>
              <a:t>.</a:t>
            </a:r>
          </a:p>
          <a:p>
            <a:pPr lvl="1" eaLnBrk="1" hangingPunct="1">
              <a:lnSpc>
                <a:spcPct val="80000"/>
              </a:lnSpc>
            </a:pPr>
            <a:r>
              <a:rPr lang="en-US" sz="1800" dirty="0" smtClean="0">
                <a:solidFill>
                  <a:schemeClr val="bg1"/>
                </a:solidFill>
              </a:rPr>
              <a:t>System designs can be verified</a:t>
            </a:r>
          </a:p>
          <a:p>
            <a:pPr eaLnBrk="1" hangingPunct="1">
              <a:lnSpc>
                <a:spcPct val="80000"/>
              </a:lnSpc>
              <a:buFontTx/>
              <a:buNone/>
            </a:pPr>
            <a:endParaRPr lang="en-US" sz="2000" dirty="0" smtClean="0">
              <a:solidFill>
                <a:schemeClr val="bg1"/>
              </a:solidFill>
            </a:endParaRPr>
          </a:p>
          <a:p>
            <a:pPr eaLnBrk="1" hangingPunct="1">
              <a:lnSpc>
                <a:spcPct val="80000"/>
              </a:lnSpc>
            </a:pPr>
            <a:r>
              <a:rPr lang="en-US" sz="2000" dirty="0" smtClean="0">
                <a:solidFill>
                  <a:schemeClr val="bg1"/>
                </a:solidFill>
              </a:rPr>
              <a:t>A </a:t>
            </a:r>
            <a:r>
              <a:rPr lang="en-US" sz="2400" b="1" dirty="0" smtClean="0">
                <a:solidFill>
                  <a:schemeClr val="bg1"/>
                </a:solidFill>
              </a:rPr>
              <a:t>Process</a:t>
            </a:r>
            <a:r>
              <a:rPr lang="en-US" sz="2000" dirty="0" smtClean="0">
                <a:solidFill>
                  <a:schemeClr val="bg1"/>
                </a:solidFill>
              </a:rPr>
              <a:t> is the interaction of </a:t>
            </a:r>
            <a:r>
              <a:rPr lang="en-US" sz="2000" b="1" dirty="0" smtClean="0">
                <a:solidFill>
                  <a:schemeClr val="bg1"/>
                </a:solidFill>
              </a:rPr>
              <a:t>two or more systems</a:t>
            </a:r>
            <a:r>
              <a:rPr lang="en-US" sz="2000" dirty="0" smtClean="0">
                <a:solidFill>
                  <a:schemeClr val="bg1"/>
                </a:solidFill>
              </a:rPr>
              <a:t> with a defined purpose. </a:t>
            </a:r>
          </a:p>
          <a:p>
            <a:pPr lvl="1" eaLnBrk="1" hangingPunct="1">
              <a:lnSpc>
                <a:spcPct val="80000"/>
              </a:lnSpc>
            </a:pPr>
            <a:r>
              <a:rPr lang="en-US" sz="1800" b="1" i="1" dirty="0" smtClean="0">
                <a:solidFill>
                  <a:schemeClr val="bg1"/>
                </a:solidFill>
              </a:rPr>
              <a:t>Processes are described by verbs and quantified by adverbs</a:t>
            </a:r>
          </a:p>
          <a:p>
            <a:pPr lvl="1" eaLnBrk="1" hangingPunct="1">
              <a:lnSpc>
                <a:spcPct val="80000"/>
              </a:lnSpc>
            </a:pPr>
            <a:r>
              <a:rPr lang="en-US" sz="1800" b="1" i="1" dirty="0" smtClean="0">
                <a:solidFill>
                  <a:schemeClr val="bg1"/>
                </a:solidFill>
              </a:rPr>
              <a:t>Process requirements can be validated</a:t>
            </a:r>
          </a:p>
          <a:p>
            <a:pPr eaLnBrk="1" hangingPunct="1">
              <a:lnSpc>
                <a:spcPct val="80000"/>
              </a:lnSpc>
              <a:buFontTx/>
              <a:buNone/>
            </a:pPr>
            <a:endParaRPr lang="en-US" sz="2000" dirty="0" smtClean="0">
              <a:solidFill>
                <a:schemeClr val="bg1"/>
              </a:solidFill>
            </a:endParaRPr>
          </a:p>
          <a:p>
            <a:pPr eaLnBrk="1" hangingPunct="1">
              <a:lnSpc>
                <a:spcPct val="80000"/>
              </a:lnSpc>
            </a:pPr>
            <a:r>
              <a:rPr lang="en-US" sz="2000" dirty="0" smtClean="0">
                <a:solidFill>
                  <a:schemeClr val="bg1"/>
                </a:solidFill>
              </a:rPr>
              <a:t>The </a:t>
            </a:r>
            <a:r>
              <a:rPr lang="en-US" sz="2400" b="1" dirty="0" smtClean="0">
                <a:solidFill>
                  <a:schemeClr val="bg1"/>
                </a:solidFill>
              </a:rPr>
              <a:t>Context or Conditions</a:t>
            </a:r>
            <a:r>
              <a:rPr lang="en-US" sz="2000" dirty="0" smtClean="0">
                <a:solidFill>
                  <a:schemeClr val="bg1"/>
                </a:solidFill>
              </a:rPr>
              <a:t> of a process will use other linguistic conventions such as conjunctions and prepositions</a:t>
            </a:r>
          </a:p>
          <a:p>
            <a:pPr eaLnBrk="1" hangingPunct="1">
              <a:lnSpc>
                <a:spcPct val="80000"/>
              </a:lnSpc>
            </a:pPr>
            <a:endParaRPr lang="en-US" sz="2400" b="1" dirty="0" smtClean="0">
              <a:solidFill>
                <a:schemeClr val="bg1"/>
              </a:solidFill>
            </a:endParaRPr>
          </a:p>
        </p:txBody>
      </p:sp>
    </p:spTree>
    <p:extLst>
      <p:ext uri="{BB962C8B-B14F-4D97-AF65-F5344CB8AC3E}">
        <p14:creationId xmlns:p14="http://schemas.microsoft.com/office/powerpoint/2010/main" val="93314361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animatedsoftware.com/hotwords/control_room/tmi2_control_room.jpg"/>
          <p:cNvPicPr>
            <a:picLocks noChangeAspect="1" noChangeArrowheads="1"/>
          </p:cNvPicPr>
          <p:nvPr/>
        </p:nvPicPr>
        <p:blipFill>
          <a:blip r:embed="rId2" cstate="print"/>
          <a:srcRect/>
          <a:stretch>
            <a:fillRect/>
          </a:stretch>
        </p:blipFill>
        <p:spPr bwMode="auto">
          <a:xfrm>
            <a:off x="1524000" y="1295400"/>
            <a:ext cx="6172200" cy="5267904"/>
          </a:xfrm>
          <a:prstGeom prst="rect">
            <a:avLst/>
          </a:prstGeom>
          <a:noFill/>
          <a:ln w="9525">
            <a:noFill/>
            <a:miter lim="800000"/>
            <a:headEnd/>
            <a:tailEnd/>
          </a:ln>
        </p:spPr>
      </p:pic>
      <p:sp>
        <p:nvSpPr>
          <p:cNvPr id="2" name="Title 1"/>
          <p:cNvSpPr>
            <a:spLocks noGrp="1"/>
          </p:cNvSpPr>
          <p:nvPr>
            <p:ph type="title"/>
          </p:nvPr>
        </p:nvSpPr>
        <p:spPr>
          <a:xfrm>
            <a:off x="152400" y="304800"/>
            <a:ext cx="8229600" cy="838200"/>
          </a:xfrm>
        </p:spPr>
        <p:txBody>
          <a:bodyPr>
            <a:noAutofit/>
          </a:bodyPr>
          <a:lstStyle/>
          <a:p>
            <a:r>
              <a:rPr lang="en-US" sz="3600" dirty="0" smtClean="0">
                <a:solidFill>
                  <a:schemeClr val="tx1"/>
                </a:solidFill>
              </a:rPr>
              <a:t>Where things go wrong TMI</a:t>
            </a:r>
            <a:endParaRPr lang="en-US" sz="3600" dirty="0">
              <a:solidFill>
                <a:schemeClr val="tx1"/>
              </a:solidFill>
            </a:endParaRPr>
          </a:p>
        </p:txBody>
      </p:sp>
      <p:sp>
        <p:nvSpPr>
          <p:cNvPr id="6" name="Slide Number Placeholder 5"/>
          <p:cNvSpPr>
            <a:spLocks noGrp="1"/>
          </p:cNvSpPr>
          <p:nvPr>
            <p:ph type="sldNum" sz="quarter" idx="12"/>
          </p:nvPr>
        </p:nvSpPr>
        <p:spPr/>
        <p:txBody>
          <a:bodyPr/>
          <a:lstStyle/>
          <a:p>
            <a:fld id="{CCFAA4CE-CA3F-474F-87A0-D438EB94B7D0}" type="slidenum">
              <a:rPr lang="en-US" smtClean="0"/>
              <a:pPr/>
              <a:t>90</a:t>
            </a:fld>
            <a:endParaRPr lang="en-US"/>
          </a:p>
        </p:txBody>
      </p:sp>
    </p:spTree>
    <p:extLst>
      <p:ext uri="{BB962C8B-B14F-4D97-AF65-F5344CB8AC3E}">
        <p14:creationId xmlns:p14="http://schemas.microsoft.com/office/powerpoint/2010/main" val="378621683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img.posterlounge.de/images/wbig/new-york-men-on-girder-19867.jpg"/>
          <p:cNvPicPr>
            <a:picLocks noChangeAspect="1" noChangeArrowheads="1"/>
          </p:cNvPicPr>
          <p:nvPr/>
        </p:nvPicPr>
        <p:blipFill>
          <a:blip r:embed="rId2" cstate="print"/>
          <a:srcRect/>
          <a:stretch>
            <a:fillRect/>
          </a:stretch>
        </p:blipFill>
        <p:spPr bwMode="auto">
          <a:xfrm>
            <a:off x="1143000" y="1905000"/>
            <a:ext cx="6553200" cy="4665878"/>
          </a:xfrm>
          <a:prstGeom prst="rect">
            <a:avLst/>
          </a:prstGeom>
          <a:noFill/>
        </p:spPr>
      </p:pic>
      <p:sp>
        <p:nvSpPr>
          <p:cNvPr id="3" name="Title 2"/>
          <p:cNvSpPr>
            <a:spLocks noGrp="1"/>
          </p:cNvSpPr>
          <p:nvPr>
            <p:ph type="title"/>
          </p:nvPr>
        </p:nvSpPr>
        <p:spPr/>
        <p:txBody>
          <a:bodyPr/>
          <a:lstStyle/>
          <a:p>
            <a:r>
              <a:rPr lang="en-US" dirty="0" smtClean="0"/>
              <a:t>Great view!</a:t>
            </a:r>
            <a:endParaRPr lang="en-US" dirty="0"/>
          </a:p>
        </p:txBody>
      </p:sp>
    </p:spTree>
    <p:extLst>
      <p:ext uri="{BB962C8B-B14F-4D97-AF65-F5344CB8AC3E}">
        <p14:creationId xmlns:p14="http://schemas.microsoft.com/office/powerpoint/2010/main" val="286375199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http://live.drjays.com/wp-content/uploads/2010/11/r325847_1459908.jpg"/>
          <p:cNvPicPr>
            <a:picLocks noChangeAspect="1" noChangeArrowheads="1"/>
          </p:cNvPicPr>
          <p:nvPr/>
        </p:nvPicPr>
        <p:blipFill>
          <a:blip r:embed="rId2" cstate="print"/>
          <a:srcRect/>
          <a:stretch>
            <a:fillRect/>
          </a:stretch>
        </p:blipFill>
        <p:spPr bwMode="auto">
          <a:xfrm>
            <a:off x="990600" y="1295400"/>
            <a:ext cx="6781800" cy="5086350"/>
          </a:xfrm>
          <a:prstGeom prst="rect">
            <a:avLst/>
          </a:prstGeom>
          <a:noFill/>
        </p:spPr>
      </p:pic>
      <p:sp>
        <p:nvSpPr>
          <p:cNvPr id="3" name="Title 2"/>
          <p:cNvSpPr>
            <a:spLocks noGrp="1"/>
          </p:cNvSpPr>
          <p:nvPr>
            <p:ph type="title"/>
          </p:nvPr>
        </p:nvSpPr>
        <p:spPr>
          <a:xfrm>
            <a:off x="381000" y="304800"/>
            <a:ext cx="8382000" cy="924475"/>
          </a:xfrm>
        </p:spPr>
        <p:txBody>
          <a:bodyPr/>
          <a:lstStyle/>
          <a:p>
            <a:r>
              <a:rPr lang="en-US" dirty="0" smtClean="0"/>
              <a:t>Vigilance, Attention and Performance?</a:t>
            </a:r>
            <a:endParaRPr lang="en-US" dirty="0"/>
          </a:p>
        </p:txBody>
      </p:sp>
    </p:spTree>
    <p:extLst>
      <p:ext uri="{BB962C8B-B14F-4D97-AF65-F5344CB8AC3E}">
        <p14:creationId xmlns:p14="http://schemas.microsoft.com/office/powerpoint/2010/main" val="181316125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4191000" cy="990600"/>
          </a:xfrm>
        </p:spPr>
        <p:txBody>
          <a:bodyPr>
            <a:normAutofit/>
          </a:bodyPr>
          <a:lstStyle/>
          <a:p>
            <a:r>
              <a:rPr lang="en-US" dirty="0" smtClean="0"/>
              <a:t>Design for who?</a:t>
            </a:r>
            <a:endParaRPr lang="en-US" dirty="0"/>
          </a:p>
        </p:txBody>
      </p:sp>
      <p:pic>
        <p:nvPicPr>
          <p:cNvPr id="248834" name="Picture 2" descr="http://cs.infospace.com/ClickHandler.ashx?ru=http%3a%2f%2fus.123rf.com%2f400wm%2f400%2f400%2fdisorderly%2fdisorderly0605%2fdisorderly060500011%2f396686-income-tax-forms-1040.jpg&amp;ld=20111116&amp;ap=12&amp;app=1&amp;c=facemoods.v2.1.tbar&amp;s=facemoodsv2&amp;coi=372380&amp;cop=main-title&amp;ep=12&amp;euip=137.132.250.14&amp;npp=12&amp;p=0&amp;pp=0&amp;pvaid=a1ce552c88bf4ef08ce27f896730e8c0&amp;hash=3E1CCC0AC8FC0874F84BDF2E3B9E7703"/>
          <p:cNvPicPr>
            <a:picLocks noChangeAspect="1" noChangeArrowheads="1"/>
          </p:cNvPicPr>
          <p:nvPr/>
        </p:nvPicPr>
        <p:blipFill>
          <a:blip r:embed="rId2" cstate="print"/>
          <a:srcRect/>
          <a:stretch>
            <a:fillRect/>
          </a:stretch>
        </p:blipFill>
        <p:spPr bwMode="auto">
          <a:xfrm>
            <a:off x="1143000" y="1828800"/>
            <a:ext cx="5867400" cy="4400550"/>
          </a:xfrm>
          <a:prstGeom prst="rect">
            <a:avLst/>
          </a:prstGeom>
          <a:noFill/>
        </p:spPr>
      </p:pic>
      <p:sp>
        <p:nvSpPr>
          <p:cNvPr id="5" name="Rectangle 4"/>
          <p:cNvSpPr/>
          <p:nvPr/>
        </p:nvSpPr>
        <p:spPr>
          <a:xfrm>
            <a:off x="6400800" y="457200"/>
            <a:ext cx="1066800" cy="9906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FF00"/>
                </a:solidFill>
              </a:rPr>
              <a:t>6U</a:t>
            </a:r>
          </a:p>
          <a:p>
            <a:pPr algn="ctr"/>
            <a:r>
              <a:rPr lang="en-US" sz="3200" b="1" dirty="0" smtClean="0">
                <a:solidFill>
                  <a:srgbClr val="FFFF00"/>
                </a:solidFill>
              </a:rPr>
              <a:t>2M</a:t>
            </a:r>
            <a:endParaRPr lang="en-US" sz="3200" b="1" dirty="0">
              <a:solidFill>
                <a:srgbClr val="FFFF00"/>
              </a:solidFill>
            </a:endParaRPr>
          </a:p>
        </p:txBody>
      </p:sp>
    </p:spTree>
    <p:extLst>
      <p:ext uri="{BB962C8B-B14F-4D97-AF65-F5344CB8AC3E}">
        <p14:creationId xmlns:p14="http://schemas.microsoft.com/office/powerpoint/2010/main" val="1553011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3" name="Picture 9" descr="aerial-photograph-500"/>
          <p:cNvPicPr>
            <a:picLocks noChangeAspect="1" noChangeArrowheads="1"/>
          </p:cNvPicPr>
          <p:nvPr/>
        </p:nvPicPr>
        <p:blipFill>
          <a:blip r:embed="rId3" cstate="print"/>
          <a:srcRect l="12801" t="24023" r="10400"/>
          <a:stretch>
            <a:fillRect/>
          </a:stretch>
        </p:blipFill>
        <p:spPr bwMode="auto">
          <a:xfrm>
            <a:off x="304800" y="457200"/>
            <a:ext cx="8458200" cy="5572125"/>
          </a:xfrm>
          <a:prstGeom prst="rect">
            <a:avLst/>
          </a:prstGeom>
          <a:noFill/>
          <a:ln w="9525">
            <a:noFill/>
            <a:miter lim="800000"/>
            <a:headEnd/>
            <a:tailEnd/>
          </a:ln>
        </p:spPr>
      </p:pic>
      <p:sp>
        <p:nvSpPr>
          <p:cNvPr id="37894" name="Text Box 10"/>
          <p:cNvSpPr txBox="1">
            <a:spLocks noChangeArrowheads="1"/>
          </p:cNvSpPr>
          <p:nvPr/>
        </p:nvSpPr>
        <p:spPr bwMode="auto">
          <a:xfrm>
            <a:off x="2209800" y="4800600"/>
            <a:ext cx="5791200" cy="641350"/>
          </a:xfrm>
          <a:prstGeom prst="rect">
            <a:avLst/>
          </a:prstGeom>
          <a:noFill/>
          <a:ln w="9525">
            <a:noFill/>
            <a:miter lim="800000"/>
            <a:headEnd/>
            <a:tailEnd/>
          </a:ln>
        </p:spPr>
        <p:txBody>
          <a:bodyPr>
            <a:spAutoFit/>
          </a:bodyPr>
          <a:lstStyle/>
          <a:p>
            <a:pPr>
              <a:spcBef>
                <a:spcPct val="50000"/>
              </a:spcBef>
            </a:pPr>
            <a:r>
              <a:rPr lang="en-US" sz="3600" dirty="0">
                <a:solidFill>
                  <a:srgbClr val="FFFF00"/>
                </a:solidFill>
              </a:rPr>
              <a:t>Design for Manufacturing?</a:t>
            </a:r>
          </a:p>
        </p:txBody>
      </p:sp>
    </p:spTree>
    <p:extLst>
      <p:ext uri="{BB962C8B-B14F-4D97-AF65-F5344CB8AC3E}">
        <p14:creationId xmlns:p14="http://schemas.microsoft.com/office/powerpoint/2010/main" val="15865964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for Tourists?</a:t>
            </a:r>
            <a:endParaRPr lang="en-US" dirty="0"/>
          </a:p>
        </p:txBody>
      </p:sp>
      <p:pic>
        <p:nvPicPr>
          <p:cNvPr id="78850" name="Picture 2" descr="Great Wall of China"/>
          <p:cNvPicPr>
            <a:picLocks noChangeAspect="1" noChangeArrowheads="1"/>
          </p:cNvPicPr>
          <p:nvPr/>
        </p:nvPicPr>
        <p:blipFill>
          <a:blip r:embed="rId2" cstate="print"/>
          <a:srcRect/>
          <a:stretch>
            <a:fillRect/>
          </a:stretch>
        </p:blipFill>
        <p:spPr bwMode="auto">
          <a:xfrm>
            <a:off x="1524000" y="1600200"/>
            <a:ext cx="6096000" cy="4876802"/>
          </a:xfrm>
          <a:prstGeom prst="rect">
            <a:avLst/>
          </a:prstGeom>
          <a:noFill/>
        </p:spPr>
      </p:pic>
    </p:spTree>
    <p:extLst>
      <p:ext uri="{BB962C8B-B14F-4D97-AF65-F5344CB8AC3E}">
        <p14:creationId xmlns:p14="http://schemas.microsoft.com/office/powerpoint/2010/main" val="223754032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ChangeArrowheads="1"/>
          </p:cNvSpPr>
          <p:nvPr/>
        </p:nvSpPr>
        <p:spPr bwMode="auto">
          <a:xfrm>
            <a:off x="457200" y="685800"/>
            <a:ext cx="8382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400" b="1">
                <a:solidFill>
                  <a:schemeClr val="bg1"/>
                </a:solidFill>
                <a:latin typeface="Times New Roman" pitchFamily="18" charset="0"/>
              </a:rPr>
              <a:t>How Do You Compare Tents, Motor homes, Workshops, Fitness Centers, Apartments, Houses, Offices, Restaurants, Ships, Submarines, Palaces and Space Vehicles?</a:t>
            </a:r>
          </a:p>
          <a:p>
            <a:endParaRPr lang="en-US" sz="2400" b="1">
              <a:solidFill>
                <a:schemeClr val="bg1"/>
              </a:solidFill>
              <a:latin typeface="Times New Roman" pitchFamily="18" charset="0"/>
            </a:endParaRPr>
          </a:p>
          <a:p>
            <a:r>
              <a:rPr lang="en-US" sz="2400" b="1">
                <a:solidFill>
                  <a:schemeClr val="bg1"/>
                </a:solidFill>
                <a:latin typeface="Times New Roman" pitchFamily="18" charset="0"/>
              </a:rPr>
              <a:t>How do you compare the separate aspects of an accident or design? In flight safety how do you compare aircraft design airport design, weather, pilot training, communications, etc?</a:t>
            </a:r>
          </a:p>
        </p:txBody>
      </p:sp>
      <p:sp>
        <p:nvSpPr>
          <p:cNvPr id="9221" name="Text Box 3"/>
          <p:cNvSpPr txBox="1">
            <a:spLocks noChangeArrowheads="1"/>
          </p:cNvSpPr>
          <p:nvPr/>
        </p:nvSpPr>
        <p:spPr bwMode="auto">
          <a:xfrm>
            <a:off x="762000" y="3581400"/>
            <a:ext cx="7543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800" b="1">
                <a:solidFill>
                  <a:schemeClr val="bg1"/>
                </a:solidFill>
                <a:latin typeface="Times New Roman" pitchFamily="18" charset="0"/>
              </a:rPr>
              <a:t>Operational Context, and Frequency, Duration and Type of Activity make a big difference.</a:t>
            </a:r>
          </a:p>
        </p:txBody>
      </p:sp>
      <p:sp>
        <p:nvSpPr>
          <p:cNvPr id="9222" name="Text Box 4"/>
          <p:cNvSpPr txBox="1">
            <a:spLocks noChangeArrowheads="1"/>
          </p:cNvSpPr>
          <p:nvPr/>
        </p:nvSpPr>
        <p:spPr bwMode="auto">
          <a:xfrm>
            <a:off x="990600" y="4876800"/>
            <a:ext cx="708660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b="1">
                <a:solidFill>
                  <a:schemeClr val="bg1"/>
                </a:solidFill>
              </a:rPr>
              <a:t>How do you compare Apples and Oranges, Chalk and Cheese?</a:t>
            </a:r>
          </a:p>
          <a:p>
            <a:pPr eaLnBrk="1" hangingPunct="1">
              <a:spcBef>
                <a:spcPct val="50000"/>
              </a:spcBef>
            </a:pPr>
            <a:r>
              <a:rPr lang="en-US" b="1">
                <a:solidFill>
                  <a:schemeClr val="bg1"/>
                </a:solidFill>
              </a:rPr>
              <a:t>In monetary terms, that’s how!</a:t>
            </a:r>
          </a:p>
          <a:p>
            <a:pPr eaLnBrk="1" hangingPunct="1">
              <a:spcBef>
                <a:spcPct val="50000"/>
              </a:spcBef>
            </a:pPr>
            <a:r>
              <a:rPr lang="en-US" b="1">
                <a:solidFill>
                  <a:schemeClr val="bg1"/>
                </a:solidFill>
              </a:rPr>
              <a:t>Or we develop INDICES</a:t>
            </a:r>
          </a:p>
        </p:txBody>
      </p:sp>
    </p:spTree>
    <p:extLst>
      <p:ext uri="{BB962C8B-B14F-4D97-AF65-F5344CB8AC3E}">
        <p14:creationId xmlns:p14="http://schemas.microsoft.com/office/powerpoint/2010/main" val="16721921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7125113" cy="924475"/>
          </a:xfrm>
        </p:spPr>
        <p:txBody>
          <a:bodyPr/>
          <a:lstStyle/>
          <a:p>
            <a:r>
              <a:rPr lang="en-US" dirty="0" smtClean="0"/>
              <a:t>Disassembly</a:t>
            </a:r>
            <a:endParaRPr lang="en-US" dirty="0"/>
          </a:p>
        </p:txBody>
      </p:sp>
      <p:pic>
        <p:nvPicPr>
          <p:cNvPr id="3" name="Picture 6" descr="http://c300221.r21.cf1.rackcdn.com/manufacturing-17-deda-chicken-processing-plant-dehui-city-jilin-province-china-by-edward-burtynsky-2005-1369077277_b.png"/>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381000" y="1752600"/>
            <a:ext cx="6858000" cy="4543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0745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Manufacturing</a:t>
            </a:r>
            <a:endParaRPr lang="en-US" dirty="0"/>
          </a:p>
        </p:txBody>
      </p:sp>
      <p:sp>
        <p:nvSpPr>
          <p:cNvPr id="3" name="Slide Number Placeholder 2"/>
          <p:cNvSpPr>
            <a:spLocks noGrp="1"/>
          </p:cNvSpPr>
          <p:nvPr>
            <p:ph type="sldNum" sz="quarter" idx="12"/>
          </p:nvPr>
        </p:nvSpPr>
        <p:spPr/>
        <p:txBody>
          <a:bodyPr/>
          <a:lstStyle/>
          <a:p>
            <a:fld id="{CCFAA4CE-CA3F-474F-87A0-D438EB94B7D0}" type="slidenum">
              <a:rPr lang="en-US" smtClean="0"/>
              <a:pPr/>
              <a:t>98</a:t>
            </a:fld>
            <a:endParaRPr lang="en-US"/>
          </a:p>
        </p:txBody>
      </p:sp>
      <p:pic>
        <p:nvPicPr>
          <p:cNvPr id="2050" name="Picture 2" descr="https://encrypted-tbn3.gstatic.com/images?q=tbn:ANd9GcSoe4zDbEl_n_cGFOm5trwadX1HJnU1fIZoY8alNlUXJJ_FkuNei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057400"/>
            <a:ext cx="7755518"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4802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Winter">
  <a:themeElements>
    <a:clrScheme name="Winter">
      <a:dk1>
        <a:sysClr val="windowText" lastClr="000000"/>
      </a:dk1>
      <a:lt1>
        <a:sysClr val="window" lastClr="FFFFFF"/>
      </a:lt1>
      <a:dk2>
        <a:srgbClr val="1F7BB6"/>
      </a:dk2>
      <a:lt2>
        <a:srgbClr val="C5E1FE"/>
      </a:lt2>
      <a:accent1>
        <a:srgbClr val="B2BDC1"/>
      </a:accent1>
      <a:accent2>
        <a:srgbClr val="767D83"/>
      </a:accent2>
      <a:accent3>
        <a:srgbClr val="3E505C"/>
      </a:accent3>
      <a:accent4>
        <a:srgbClr val="386489"/>
      </a:accent4>
      <a:accent5>
        <a:srgbClr val="4C80AF"/>
      </a:accent5>
      <a:accent6>
        <a:srgbClr val="7DA7D1"/>
      </a:accent6>
      <a:hlink>
        <a:srgbClr val="408080"/>
      </a:hlink>
      <a:folHlink>
        <a:srgbClr val="5EAEAE"/>
      </a:folHlink>
    </a:clrScheme>
    <a:fontScheme name="Wint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Wint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90000"/>
                <a:hueMod val="100000"/>
                <a:satMod val="130000"/>
                <a:lumMod val="90000"/>
              </a:schemeClr>
            </a:gs>
            <a:gs pos="92000">
              <a:schemeClr val="phClr">
                <a:tint val="96000"/>
                <a:shade val="100000"/>
                <a:hueMod val="96000"/>
                <a:satMod val="140000"/>
                <a:lumMod val="128000"/>
              </a:schemeClr>
            </a:gs>
          </a:gsLst>
          <a:lin ang="5400000" scaled="1"/>
        </a:gradFill>
        <a:gradFill rotWithShape="1">
          <a:gsLst>
            <a:gs pos="0">
              <a:schemeClr val="phClr">
                <a:tint val="96000"/>
                <a:shade val="100000"/>
                <a:hueMod val="96000"/>
                <a:satMod val="140000"/>
                <a:lumMod val="128000"/>
              </a:schemeClr>
            </a:gs>
            <a:gs pos="83000">
              <a:schemeClr val="phClr">
                <a:shade val="85000"/>
                <a:hueMod val="100000"/>
                <a:satMod val="130000"/>
                <a:lumMod val="92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TM02455519[[fn=Winter]]</Template>
  <TotalTime>802</TotalTime>
  <Words>3344</Words>
  <Application>Microsoft Macintosh PowerPoint</Application>
  <PresentationFormat>On-screen Show (4:3)</PresentationFormat>
  <Paragraphs>1382</Paragraphs>
  <Slides>98</Slides>
  <Notes>39</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98</vt:i4>
      </vt:variant>
    </vt:vector>
  </HeadingPairs>
  <TitlesOfParts>
    <vt:vector size="108" baseType="lpstr">
      <vt:lpstr>Calibri</vt:lpstr>
      <vt:lpstr>Courier New</vt:lpstr>
      <vt:lpstr>Times New Roman</vt:lpstr>
      <vt:lpstr>Trebuchet MS</vt:lpstr>
      <vt:lpstr>Verdana</vt:lpstr>
      <vt:lpstr>Wingdings 2</vt:lpstr>
      <vt:lpstr>Arial</vt:lpstr>
      <vt:lpstr>Winter</vt:lpstr>
      <vt:lpstr>Worksheet</vt:lpstr>
      <vt:lpstr>Photo Editor Photo</vt:lpstr>
      <vt:lpstr>The Purposes, Scope and Practice of Ergonomics in Complex Systems</vt:lpstr>
      <vt:lpstr>The History of Ergonomics</vt:lpstr>
      <vt:lpstr>Scope of Human Factors Human Characteristics, Capabilities and Limitations</vt:lpstr>
      <vt:lpstr>People vary</vt:lpstr>
      <vt:lpstr>People vary</vt:lpstr>
      <vt:lpstr>Affective Factors</vt:lpstr>
      <vt:lpstr>Context is important</vt:lpstr>
      <vt:lpstr>Ergonomics Practice Requirements</vt:lpstr>
      <vt:lpstr>The Grammar of Design</vt:lpstr>
      <vt:lpstr>Verification and Validation</vt:lpstr>
      <vt:lpstr>Ergonomics Complexity</vt:lpstr>
      <vt:lpstr>Ergonomics Tools</vt:lpstr>
      <vt:lpstr>Complexity Following Edwards SHELL Model</vt:lpstr>
      <vt:lpstr>Structures, Processes and Outcomes after Oman</vt:lpstr>
      <vt:lpstr>Multiple Purposes and Outcomes of Design</vt:lpstr>
      <vt:lpstr>PowerPoint Presentation</vt:lpstr>
      <vt:lpstr>PowerPoint Presentation</vt:lpstr>
      <vt:lpstr>Human Reliability Analysis – Swain 1969</vt:lpstr>
      <vt:lpstr>PowerPoint Presentation</vt:lpstr>
      <vt:lpstr>PowerPoint Presentation</vt:lpstr>
      <vt:lpstr>Swiss Cheese Model of Latent System Failures</vt:lpstr>
      <vt:lpstr>System Failure – The HFACS model (Shappell and Weigmann)</vt:lpstr>
      <vt:lpstr>The moment of truth</vt:lpstr>
      <vt:lpstr>What happened here? Why?</vt:lpstr>
      <vt:lpstr>BRISK</vt:lpstr>
      <vt:lpstr>Ergonomics Practice</vt:lpstr>
      <vt:lpstr> When and Where  Ergonomics Works </vt:lpstr>
      <vt:lpstr>Stakeholders - Product Life Cycle</vt:lpstr>
      <vt:lpstr>The Ergo Cop Problem</vt:lpstr>
      <vt:lpstr>The Process of Ergonomics</vt:lpstr>
      <vt:lpstr>PowerPoint Presentation</vt:lpstr>
      <vt:lpstr>PowerPoint Presentation</vt:lpstr>
      <vt:lpstr>PowerPoint Presentation</vt:lpstr>
      <vt:lpstr>Example</vt:lpstr>
      <vt:lpstr>Complex Decisions</vt:lpstr>
      <vt:lpstr>PowerPoint Presentation</vt:lpstr>
      <vt:lpstr>PowerPoint Presentation</vt:lpstr>
      <vt:lpstr>PowerPoint Presentation</vt:lpstr>
      <vt:lpstr>Mars? &gt; 360 Days, No Resupply</vt:lpstr>
      <vt:lpstr>Human Factors Duty</vt:lpstr>
      <vt:lpstr>Ergonomics in Complex Systems Design and Intervention</vt:lpstr>
      <vt:lpstr>Case Studies</vt:lpstr>
      <vt:lpstr>Case Studies</vt:lpstr>
      <vt:lpstr>Case Study: Job Redesign in the Bindery</vt:lpstr>
      <vt:lpstr>The Binding Process</vt:lpstr>
      <vt:lpstr>Materials Management</vt:lpstr>
      <vt:lpstr>The Bindery and the Binders</vt:lpstr>
      <vt:lpstr>The Objectives</vt:lpstr>
      <vt:lpstr>The Changes</vt:lpstr>
      <vt:lpstr>The Results (2 year follow up)</vt:lpstr>
      <vt:lpstr>Rehabilitation</vt:lpstr>
      <vt:lpstr>Healthcare Information Systems</vt:lpstr>
      <vt:lpstr>Bookbindery</vt:lpstr>
      <vt:lpstr>Data processing offices</vt:lpstr>
      <vt:lpstr>Mass Transit Design</vt:lpstr>
      <vt:lpstr>PowerPoint Presentation</vt:lpstr>
      <vt:lpstr>Police Shift Work</vt:lpstr>
      <vt:lpstr>Gas and Oil Transportation from Arctic Canada</vt:lpstr>
      <vt:lpstr>PowerPoint Presentation</vt:lpstr>
      <vt:lpstr>Automobile Design</vt:lpstr>
      <vt:lpstr>The GM Access Car</vt:lpstr>
      <vt:lpstr>Heavy and Light Manufacturing</vt:lpstr>
      <vt:lpstr>Car Assembly</vt:lpstr>
      <vt:lpstr>Space Operations</vt:lpstr>
      <vt:lpstr>Three Dimensional Driving  (by an ergonomics specialist)</vt:lpstr>
      <vt:lpstr>Aviation Safety</vt:lpstr>
      <vt:lpstr>When the context is rough get a good pilot</vt:lpstr>
      <vt:lpstr>Sport</vt:lpstr>
      <vt:lpstr>Rugby and Soccer Strategies</vt:lpstr>
      <vt:lpstr>Oilwell Drilling</vt:lpstr>
      <vt:lpstr>Additional Slides</vt:lpstr>
      <vt:lpstr>PowerPoint Presentation</vt:lpstr>
      <vt:lpstr>PowerPoint Presentation</vt:lpstr>
      <vt:lpstr>Systems</vt:lpstr>
      <vt:lpstr>Simple Systems</vt:lpstr>
      <vt:lpstr>Complicated Systems</vt:lpstr>
      <vt:lpstr>Probabilistic Systems</vt:lpstr>
      <vt:lpstr>Complex Systems</vt:lpstr>
      <vt:lpstr>Emergent Systems</vt:lpstr>
      <vt:lpstr>Chaotic Systems</vt:lpstr>
      <vt:lpstr>Familiar Human Machine Systems</vt:lpstr>
      <vt:lpstr>HUDs – THE HF Answer?</vt:lpstr>
      <vt:lpstr>Complex Human Machine Systems</vt:lpstr>
      <vt:lpstr>Agriculture</vt:lpstr>
      <vt:lpstr>Context is Important!</vt:lpstr>
      <vt:lpstr>Driving – Do you need cataract surgery?</vt:lpstr>
      <vt:lpstr>PowerPoint Presentation</vt:lpstr>
      <vt:lpstr>PowerPoint Presentation</vt:lpstr>
      <vt:lpstr>PowerPoint Presentation</vt:lpstr>
      <vt:lpstr>Where things go wrong TMI</vt:lpstr>
      <vt:lpstr>Great view!</vt:lpstr>
      <vt:lpstr>Vigilance, Attention and Performance?</vt:lpstr>
      <vt:lpstr>Design for who?</vt:lpstr>
      <vt:lpstr>PowerPoint Presentation</vt:lpstr>
      <vt:lpstr>Design for Tourists?</vt:lpstr>
      <vt:lpstr>PowerPoint Presentation</vt:lpstr>
      <vt:lpstr>Disassembly</vt:lpstr>
      <vt:lpstr>Manufacturing</vt:lpstr>
    </vt:vector>
  </TitlesOfParts>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Purposes, Scope and Practice of Ergonomics in Complex Systems</dc:title>
  <dc:creator>user</dc:creator>
  <cp:lastModifiedBy>Microsoft Office User</cp:lastModifiedBy>
  <cp:revision>63</cp:revision>
  <dcterms:created xsi:type="dcterms:W3CDTF">2016-03-08T05:44:44Z</dcterms:created>
  <dcterms:modified xsi:type="dcterms:W3CDTF">2017-03-13T13:50:35Z</dcterms:modified>
</cp:coreProperties>
</file>