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9"/>
  </p:notesMasterIdLst>
  <p:handoutMasterIdLst>
    <p:handoutMasterId r:id="rId40"/>
  </p:handoutMasterIdLst>
  <p:sldIdLst>
    <p:sldId id="256" r:id="rId2"/>
    <p:sldId id="281" r:id="rId3"/>
    <p:sldId id="305" r:id="rId4"/>
    <p:sldId id="284" r:id="rId5"/>
    <p:sldId id="283" r:id="rId6"/>
    <p:sldId id="286" r:id="rId7"/>
    <p:sldId id="287" r:id="rId8"/>
    <p:sldId id="257" r:id="rId9"/>
    <p:sldId id="285" r:id="rId10"/>
    <p:sldId id="309" r:id="rId11"/>
    <p:sldId id="324" r:id="rId12"/>
    <p:sldId id="282" r:id="rId13"/>
    <p:sldId id="329" r:id="rId14"/>
    <p:sldId id="289" r:id="rId15"/>
    <p:sldId id="276" r:id="rId16"/>
    <p:sldId id="303" r:id="rId17"/>
    <p:sldId id="304" r:id="rId18"/>
    <p:sldId id="310" r:id="rId19"/>
    <p:sldId id="313" r:id="rId20"/>
    <p:sldId id="277" r:id="rId21"/>
    <p:sldId id="332" r:id="rId22"/>
    <p:sldId id="265" r:id="rId23"/>
    <p:sldId id="318" r:id="rId24"/>
    <p:sldId id="319" r:id="rId25"/>
    <p:sldId id="317" r:id="rId26"/>
    <p:sldId id="295" r:id="rId27"/>
    <p:sldId id="296" r:id="rId28"/>
    <p:sldId id="292" r:id="rId29"/>
    <p:sldId id="291" r:id="rId30"/>
    <p:sldId id="322" r:id="rId31"/>
    <p:sldId id="315" r:id="rId32"/>
    <p:sldId id="268" r:id="rId33"/>
    <p:sldId id="273" r:id="rId34"/>
    <p:sldId id="333" r:id="rId35"/>
    <p:sldId id="334" r:id="rId36"/>
    <p:sldId id="323" r:id="rId37"/>
    <p:sldId id="335" r:id="rId38"/>
  </p:sldIdLst>
  <p:sldSz cx="9144000" cy="6858000" type="screen4x3"/>
  <p:notesSz cx="6858000" cy="9144000"/>
  <p:custDataLst>
    <p:tags r:id="rId41"/>
  </p:custDataLst>
  <p:defaultTextStyle>
    <a:defPPr>
      <a:defRPr lang="en-US"/>
    </a:defPPr>
    <a:lvl1pPr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1pPr>
    <a:lvl2pPr marL="4572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2pPr>
    <a:lvl3pPr marL="9144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3pPr>
    <a:lvl4pPr marL="13716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4pPr>
    <a:lvl5pPr marL="1828800" algn="l" defTabSz="457200" rtl="0" fontAlgn="base">
      <a:spcBef>
        <a:spcPct val="0"/>
      </a:spcBef>
      <a:spcAft>
        <a:spcPct val="0"/>
      </a:spcAft>
      <a:defRPr kern="1200">
        <a:solidFill>
          <a:schemeClr val="tx1"/>
        </a:solidFill>
        <a:latin typeface="Arial" pitchFamily="34" charset="0"/>
        <a:ea typeface="ヒラギノ角ゴ Pro W3" pitchFamily="120" charset="-128"/>
        <a:cs typeface="+mn-cs"/>
      </a:defRPr>
    </a:lvl5pPr>
    <a:lvl6pPr marL="2286000" algn="l" defTabSz="914400" rtl="0" eaLnBrk="1" latinLnBrk="0" hangingPunct="1">
      <a:defRPr kern="1200">
        <a:solidFill>
          <a:schemeClr val="tx1"/>
        </a:solidFill>
        <a:latin typeface="Arial" pitchFamily="34" charset="0"/>
        <a:ea typeface="ヒラギノ角ゴ Pro W3" pitchFamily="120" charset="-128"/>
        <a:cs typeface="+mn-cs"/>
      </a:defRPr>
    </a:lvl6pPr>
    <a:lvl7pPr marL="2743200" algn="l" defTabSz="914400" rtl="0" eaLnBrk="1" latinLnBrk="0" hangingPunct="1">
      <a:defRPr kern="1200">
        <a:solidFill>
          <a:schemeClr val="tx1"/>
        </a:solidFill>
        <a:latin typeface="Arial" pitchFamily="34" charset="0"/>
        <a:ea typeface="ヒラギノ角ゴ Pro W3" pitchFamily="120" charset="-128"/>
        <a:cs typeface="+mn-cs"/>
      </a:defRPr>
    </a:lvl7pPr>
    <a:lvl8pPr marL="3200400" algn="l" defTabSz="914400" rtl="0" eaLnBrk="1" latinLnBrk="0" hangingPunct="1">
      <a:defRPr kern="1200">
        <a:solidFill>
          <a:schemeClr val="tx1"/>
        </a:solidFill>
        <a:latin typeface="Arial" pitchFamily="34" charset="0"/>
        <a:ea typeface="ヒラギノ角ゴ Pro W3" pitchFamily="120" charset="-128"/>
        <a:cs typeface="+mn-cs"/>
      </a:defRPr>
    </a:lvl8pPr>
    <a:lvl9pPr marL="3657600" algn="l" defTabSz="914400" rtl="0" eaLnBrk="1" latinLnBrk="0" hangingPunct="1">
      <a:defRPr kern="1200">
        <a:solidFill>
          <a:schemeClr val="tx1"/>
        </a:solidFill>
        <a:latin typeface="Arial" pitchFamily="34" charset="0"/>
        <a:ea typeface="ヒラギノ角ゴ Pro W3" pitchFamily="12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D836B9"/>
    <a:srgbClr val="333399"/>
    <a:srgbClr val="FF9933"/>
    <a:srgbClr val="FF7C80"/>
    <a:srgbClr val="890018"/>
    <a:srgbClr val="474B55"/>
    <a:srgbClr val="891545"/>
    <a:srgbClr val="FFFFFF"/>
    <a:srgbClr val="9C004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8" autoAdjust="0"/>
    <p:restoredTop sz="94690" autoAdjust="0"/>
  </p:normalViewPr>
  <p:slideViewPr>
    <p:cSldViewPr snapToObjects="1">
      <p:cViewPr varScale="1">
        <p:scale>
          <a:sx n="100" d="100"/>
          <a:sy n="100" d="100"/>
        </p:scale>
        <p:origin x="-1110" y="-84"/>
      </p:cViewPr>
      <p:guideLst>
        <p:guide orient="horz" pos="206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p:scale>
          <a:sx n="75" d="100"/>
          <a:sy n="75" d="100"/>
        </p:scale>
        <p:origin x="-2088"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8C595D-5ABB-4FE6-837F-AA6681D8E81B}" type="doc">
      <dgm:prSet loTypeId="urn:microsoft.com/office/officeart/2005/8/layout/pyramid1" loCatId="pyramid" qsTypeId="urn:microsoft.com/office/officeart/2005/8/quickstyle/simple1" qsCatId="simple" csTypeId="urn:microsoft.com/office/officeart/2005/8/colors/accent1_2" csCatId="accent1" phldr="1"/>
      <dgm:spPr/>
    </dgm:pt>
    <dgm:pt modelId="{7BA310A4-21FA-4654-95B9-B413426D0C02}">
      <dgm:prSet phldrT="[Text]" custT="1"/>
      <dgm:spPr>
        <a:solidFill>
          <a:srgbClr val="FF0000"/>
        </a:solidFill>
      </dgm:spPr>
      <dgm:t>
        <a:bodyPr/>
        <a:lstStyle/>
        <a:p>
          <a:endParaRPr lang="en-US" sz="1800" dirty="0" smtClean="0"/>
        </a:p>
        <a:p>
          <a:r>
            <a:rPr lang="en-US" sz="1800" dirty="0" smtClean="0"/>
            <a:t>In Depth Investigation</a:t>
          </a:r>
          <a:endParaRPr lang="en-US" sz="1800" dirty="0"/>
        </a:p>
      </dgm:t>
    </dgm:pt>
    <dgm:pt modelId="{50DEA7B6-318A-454D-934C-01F7C4D179DE}" type="parTrans" cxnId="{5D8DB225-7C99-4140-BB90-ED9C6517BAF3}">
      <dgm:prSet/>
      <dgm:spPr/>
      <dgm:t>
        <a:bodyPr/>
        <a:lstStyle/>
        <a:p>
          <a:endParaRPr lang="en-US"/>
        </a:p>
      </dgm:t>
    </dgm:pt>
    <dgm:pt modelId="{EAC03F8C-399D-44C3-A04C-B160222120F8}" type="sibTrans" cxnId="{5D8DB225-7C99-4140-BB90-ED9C6517BAF3}">
      <dgm:prSet/>
      <dgm:spPr/>
      <dgm:t>
        <a:bodyPr/>
        <a:lstStyle/>
        <a:p>
          <a:endParaRPr lang="en-US"/>
        </a:p>
      </dgm:t>
    </dgm:pt>
    <dgm:pt modelId="{570CB588-8217-4F79-B90E-CEE66566CC07}">
      <dgm:prSet phldrT="[Text]" custT="1"/>
      <dgm:spPr>
        <a:solidFill>
          <a:srgbClr val="FFC000"/>
        </a:solidFill>
      </dgm:spPr>
      <dgm:t>
        <a:bodyPr/>
        <a:lstStyle/>
        <a:p>
          <a:r>
            <a:rPr lang="en-US" sz="3600" dirty="0" smtClean="0"/>
            <a:t>Analysis Tools</a:t>
          </a:r>
          <a:endParaRPr lang="en-US" sz="3600" dirty="0"/>
        </a:p>
      </dgm:t>
    </dgm:pt>
    <dgm:pt modelId="{E3AD0743-4A2D-4AC0-8382-0D8967864C03}" type="parTrans" cxnId="{19AEF54B-4EFB-4395-BB10-6EE680F02FC5}">
      <dgm:prSet/>
      <dgm:spPr/>
      <dgm:t>
        <a:bodyPr/>
        <a:lstStyle/>
        <a:p>
          <a:endParaRPr lang="en-US"/>
        </a:p>
      </dgm:t>
    </dgm:pt>
    <dgm:pt modelId="{70775EDB-698F-4029-B8AE-AB6DE7F24508}" type="sibTrans" cxnId="{19AEF54B-4EFB-4395-BB10-6EE680F02FC5}">
      <dgm:prSet/>
      <dgm:spPr/>
      <dgm:t>
        <a:bodyPr/>
        <a:lstStyle/>
        <a:p>
          <a:endParaRPr lang="en-US"/>
        </a:p>
      </dgm:t>
    </dgm:pt>
    <dgm:pt modelId="{3F1778CE-9A50-4794-A503-304151DF801A}">
      <dgm:prSet phldrT="[Text]" custT="1"/>
      <dgm:spPr>
        <a:solidFill>
          <a:srgbClr val="00B050"/>
        </a:solidFill>
      </dgm:spPr>
      <dgm:t>
        <a:bodyPr/>
        <a:lstStyle/>
        <a:p>
          <a:r>
            <a:rPr lang="en-US" sz="4800" dirty="0" smtClean="0"/>
            <a:t>Checklists</a:t>
          </a:r>
          <a:endParaRPr lang="en-US" sz="4800" dirty="0"/>
        </a:p>
      </dgm:t>
    </dgm:pt>
    <dgm:pt modelId="{48AE69B4-1CCD-4440-84FB-16A67F3EE460}" type="parTrans" cxnId="{4C8DAC13-AED3-4C7A-A9A3-A53549F61701}">
      <dgm:prSet/>
      <dgm:spPr/>
      <dgm:t>
        <a:bodyPr/>
        <a:lstStyle/>
        <a:p>
          <a:endParaRPr lang="en-US"/>
        </a:p>
      </dgm:t>
    </dgm:pt>
    <dgm:pt modelId="{E3639BF0-5E40-427A-99A6-F86AD2DC0FC7}" type="sibTrans" cxnId="{4C8DAC13-AED3-4C7A-A9A3-A53549F61701}">
      <dgm:prSet/>
      <dgm:spPr/>
      <dgm:t>
        <a:bodyPr/>
        <a:lstStyle/>
        <a:p>
          <a:endParaRPr lang="en-US"/>
        </a:p>
      </dgm:t>
    </dgm:pt>
    <dgm:pt modelId="{6B1271A5-9140-45B5-A988-48BC1363897A}" type="pres">
      <dgm:prSet presAssocID="{9F8C595D-5ABB-4FE6-837F-AA6681D8E81B}" presName="Name0" presStyleCnt="0">
        <dgm:presLayoutVars>
          <dgm:dir/>
          <dgm:animLvl val="lvl"/>
          <dgm:resizeHandles val="exact"/>
        </dgm:presLayoutVars>
      </dgm:prSet>
      <dgm:spPr/>
    </dgm:pt>
    <dgm:pt modelId="{EBA5ECF0-ED88-494E-9CE5-51C7454C01F5}" type="pres">
      <dgm:prSet presAssocID="{7BA310A4-21FA-4654-95B9-B413426D0C02}" presName="Name8" presStyleCnt="0"/>
      <dgm:spPr/>
    </dgm:pt>
    <dgm:pt modelId="{4265013E-97E1-47B3-BC6D-9908D9FE9B73}" type="pres">
      <dgm:prSet presAssocID="{7BA310A4-21FA-4654-95B9-B413426D0C02}" presName="level" presStyleLbl="node1" presStyleIdx="0" presStyleCnt="3">
        <dgm:presLayoutVars>
          <dgm:chMax val="1"/>
          <dgm:bulletEnabled val="1"/>
        </dgm:presLayoutVars>
      </dgm:prSet>
      <dgm:spPr/>
      <dgm:t>
        <a:bodyPr/>
        <a:lstStyle/>
        <a:p>
          <a:endParaRPr lang="en-US"/>
        </a:p>
      </dgm:t>
    </dgm:pt>
    <dgm:pt modelId="{ECEF8367-0617-417F-A3C6-6DBE6D5CFFC5}" type="pres">
      <dgm:prSet presAssocID="{7BA310A4-21FA-4654-95B9-B413426D0C02}" presName="levelTx" presStyleLbl="revTx" presStyleIdx="0" presStyleCnt="0">
        <dgm:presLayoutVars>
          <dgm:chMax val="1"/>
          <dgm:bulletEnabled val="1"/>
        </dgm:presLayoutVars>
      </dgm:prSet>
      <dgm:spPr/>
      <dgm:t>
        <a:bodyPr/>
        <a:lstStyle/>
        <a:p>
          <a:endParaRPr lang="en-US"/>
        </a:p>
      </dgm:t>
    </dgm:pt>
    <dgm:pt modelId="{F2DC6869-3E54-477A-A20F-EE166A13112F}" type="pres">
      <dgm:prSet presAssocID="{570CB588-8217-4F79-B90E-CEE66566CC07}" presName="Name8" presStyleCnt="0"/>
      <dgm:spPr/>
    </dgm:pt>
    <dgm:pt modelId="{7F28FB0D-7976-4462-A464-FEB1DD8020A8}" type="pres">
      <dgm:prSet presAssocID="{570CB588-8217-4F79-B90E-CEE66566CC07}" presName="level" presStyleLbl="node1" presStyleIdx="1" presStyleCnt="3">
        <dgm:presLayoutVars>
          <dgm:chMax val="1"/>
          <dgm:bulletEnabled val="1"/>
        </dgm:presLayoutVars>
      </dgm:prSet>
      <dgm:spPr/>
      <dgm:t>
        <a:bodyPr/>
        <a:lstStyle/>
        <a:p>
          <a:endParaRPr lang="en-US"/>
        </a:p>
      </dgm:t>
    </dgm:pt>
    <dgm:pt modelId="{3CFDA5E2-702D-40C3-8B56-52CE2C845B56}" type="pres">
      <dgm:prSet presAssocID="{570CB588-8217-4F79-B90E-CEE66566CC07}" presName="levelTx" presStyleLbl="revTx" presStyleIdx="0" presStyleCnt="0">
        <dgm:presLayoutVars>
          <dgm:chMax val="1"/>
          <dgm:bulletEnabled val="1"/>
        </dgm:presLayoutVars>
      </dgm:prSet>
      <dgm:spPr/>
      <dgm:t>
        <a:bodyPr/>
        <a:lstStyle/>
        <a:p>
          <a:endParaRPr lang="en-US"/>
        </a:p>
      </dgm:t>
    </dgm:pt>
    <dgm:pt modelId="{54C0AB17-2B1B-47DE-B9E4-7AA9156435B1}" type="pres">
      <dgm:prSet presAssocID="{3F1778CE-9A50-4794-A503-304151DF801A}" presName="Name8" presStyleCnt="0"/>
      <dgm:spPr/>
    </dgm:pt>
    <dgm:pt modelId="{47F0BD5D-24A9-4E96-90E5-7E0E18628BCC}" type="pres">
      <dgm:prSet presAssocID="{3F1778CE-9A50-4794-A503-304151DF801A}" presName="level" presStyleLbl="node1" presStyleIdx="2" presStyleCnt="3">
        <dgm:presLayoutVars>
          <dgm:chMax val="1"/>
          <dgm:bulletEnabled val="1"/>
        </dgm:presLayoutVars>
      </dgm:prSet>
      <dgm:spPr/>
      <dgm:t>
        <a:bodyPr/>
        <a:lstStyle/>
        <a:p>
          <a:endParaRPr lang="en-US"/>
        </a:p>
      </dgm:t>
    </dgm:pt>
    <dgm:pt modelId="{F9998A75-546A-41C9-BA9D-909FA5ACCB0B}" type="pres">
      <dgm:prSet presAssocID="{3F1778CE-9A50-4794-A503-304151DF801A}" presName="levelTx" presStyleLbl="revTx" presStyleIdx="0" presStyleCnt="0">
        <dgm:presLayoutVars>
          <dgm:chMax val="1"/>
          <dgm:bulletEnabled val="1"/>
        </dgm:presLayoutVars>
      </dgm:prSet>
      <dgm:spPr/>
      <dgm:t>
        <a:bodyPr/>
        <a:lstStyle/>
        <a:p>
          <a:endParaRPr lang="en-US"/>
        </a:p>
      </dgm:t>
    </dgm:pt>
  </dgm:ptLst>
  <dgm:cxnLst>
    <dgm:cxn modelId="{98E7A60D-0B3D-42E3-9BCD-5F23EB5A39B4}" type="presOf" srcId="{7BA310A4-21FA-4654-95B9-B413426D0C02}" destId="{4265013E-97E1-47B3-BC6D-9908D9FE9B73}" srcOrd="0" destOrd="0" presId="urn:microsoft.com/office/officeart/2005/8/layout/pyramid1"/>
    <dgm:cxn modelId="{5D8DB225-7C99-4140-BB90-ED9C6517BAF3}" srcId="{9F8C595D-5ABB-4FE6-837F-AA6681D8E81B}" destId="{7BA310A4-21FA-4654-95B9-B413426D0C02}" srcOrd="0" destOrd="0" parTransId="{50DEA7B6-318A-454D-934C-01F7C4D179DE}" sibTransId="{EAC03F8C-399D-44C3-A04C-B160222120F8}"/>
    <dgm:cxn modelId="{485AF85F-60A0-4CFB-9D53-EA8564021582}" type="presOf" srcId="{7BA310A4-21FA-4654-95B9-B413426D0C02}" destId="{ECEF8367-0617-417F-A3C6-6DBE6D5CFFC5}" srcOrd="1" destOrd="0" presId="urn:microsoft.com/office/officeart/2005/8/layout/pyramid1"/>
    <dgm:cxn modelId="{902BAA35-A7AC-46BC-B79D-A5BFA75A64D5}" type="presOf" srcId="{3F1778CE-9A50-4794-A503-304151DF801A}" destId="{47F0BD5D-24A9-4E96-90E5-7E0E18628BCC}" srcOrd="0" destOrd="0" presId="urn:microsoft.com/office/officeart/2005/8/layout/pyramid1"/>
    <dgm:cxn modelId="{66F06EDC-2132-428F-B96D-ADAFE593E9CA}" type="presOf" srcId="{3F1778CE-9A50-4794-A503-304151DF801A}" destId="{F9998A75-546A-41C9-BA9D-909FA5ACCB0B}" srcOrd="1" destOrd="0" presId="urn:microsoft.com/office/officeart/2005/8/layout/pyramid1"/>
    <dgm:cxn modelId="{19AEF54B-4EFB-4395-BB10-6EE680F02FC5}" srcId="{9F8C595D-5ABB-4FE6-837F-AA6681D8E81B}" destId="{570CB588-8217-4F79-B90E-CEE66566CC07}" srcOrd="1" destOrd="0" parTransId="{E3AD0743-4A2D-4AC0-8382-0D8967864C03}" sibTransId="{70775EDB-698F-4029-B8AE-AB6DE7F24508}"/>
    <dgm:cxn modelId="{4C8DAC13-AED3-4C7A-A9A3-A53549F61701}" srcId="{9F8C595D-5ABB-4FE6-837F-AA6681D8E81B}" destId="{3F1778CE-9A50-4794-A503-304151DF801A}" srcOrd="2" destOrd="0" parTransId="{48AE69B4-1CCD-4440-84FB-16A67F3EE460}" sibTransId="{E3639BF0-5E40-427A-99A6-F86AD2DC0FC7}"/>
    <dgm:cxn modelId="{BA6505BB-9602-4005-9617-0BD7D5BE41CF}" type="presOf" srcId="{570CB588-8217-4F79-B90E-CEE66566CC07}" destId="{3CFDA5E2-702D-40C3-8B56-52CE2C845B56}" srcOrd="1" destOrd="0" presId="urn:microsoft.com/office/officeart/2005/8/layout/pyramid1"/>
    <dgm:cxn modelId="{7FC73CFC-B93A-410E-9AE2-31A35D767131}" type="presOf" srcId="{570CB588-8217-4F79-B90E-CEE66566CC07}" destId="{7F28FB0D-7976-4462-A464-FEB1DD8020A8}" srcOrd="0" destOrd="0" presId="urn:microsoft.com/office/officeart/2005/8/layout/pyramid1"/>
    <dgm:cxn modelId="{6039C645-C02F-43FF-B625-DB01A1B414B9}" type="presOf" srcId="{9F8C595D-5ABB-4FE6-837F-AA6681D8E81B}" destId="{6B1271A5-9140-45B5-A988-48BC1363897A}" srcOrd="0" destOrd="0" presId="urn:microsoft.com/office/officeart/2005/8/layout/pyramid1"/>
    <dgm:cxn modelId="{FDB35203-6BD6-49A2-AAE2-9ABCC62CB4F9}" type="presParOf" srcId="{6B1271A5-9140-45B5-A988-48BC1363897A}" destId="{EBA5ECF0-ED88-494E-9CE5-51C7454C01F5}" srcOrd="0" destOrd="0" presId="urn:microsoft.com/office/officeart/2005/8/layout/pyramid1"/>
    <dgm:cxn modelId="{73DEFAB0-9F11-4E85-B115-B1B6808D9D94}" type="presParOf" srcId="{EBA5ECF0-ED88-494E-9CE5-51C7454C01F5}" destId="{4265013E-97E1-47B3-BC6D-9908D9FE9B73}" srcOrd="0" destOrd="0" presId="urn:microsoft.com/office/officeart/2005/8/layout/pyramid1"/>
    <dgm:cxn modelId="{64D83BC7-5A18-41F5-9794-21C880F7F8CF}" type="presParOf" srcId="{EBA5ECF0-ED88-494E-9CE5-51C7454C01F5}" destId="{ECEF8367-0617-417F-A3C6-6DBE6D5CFFC5}" srcOrd="1" destOrd="0" presId="urn:microsoft.com/office/officeart/2005/8/layout/pyramid1"/>
    <dgm:cxn modelId="{61ECE8D2-80A4-4DA5-819E-C43152DF5AAF}" type="presParOf" srcId="{6B1271A5-9140-45B5-A988-48BC1363897A}" destId="{F2DC6869-3E54-477A-A20F-EE166A13112F}" srcOrd="1" destOrd="0" presId="urn:microsoft.com/office/officeart/2005/8/layout/pyramid1"/>
    <dgm:cxn modelId="{618D1B12-2C50-4997-B60D-F43A49F01C50}" type="presParOf" srcId="{F2DC6869-3E54-477A-A20F-EE166A13112F}" destId="{7F28FB0D-7976-4462-A464-FEB1DD8020A8}" srcOrd="0" destOrd="0" presId="urn:microsoft.com/office/officeart/2005/8/layout/pyramid1"/>
    <dgm:cxn modelId="{77879953-D71D-40CF-A880-254692D87CDF}" type="presParOf" srcId="{F2DC6869-3E54-477A-A20F-EE166A13112F}" destId="{3CFDA5E2-702D-40C3-8B56-52CE2C845B56}" srcOrd="1" destOrd="0" presId="urn:microsoft.com/office/officeart/2005/8/layout/pyramid1"/>
    <dgm:cxn modelId="{307ACDFD-C6A8-40E4-AB7C-F2702F4282F9}" type="presParOf" srcId="{6B1271A5-9140-45B5-A988-48BC1363897A}" destId="{54C0AB17-2B1B-47DE-B9E4-7AA9156435B1}" srcOrd="2" destOrd="0" presId="urn:microsoft.com/office/officeart/2005/8/layout/pyramid1"/>
    <dgm:cxn modelId="{39F86991-C16D-4882-8FC8-A52B6BF0B455}" type="presParOf" srcId="{54C0AB17-2B1B-47DE-B9E4-7AA9156435B1}" destId="{47F0BD5D-24A9-4E96-90E5-7E0E18628BCC}" srcOrd="0" destOrd="0" presId="urn:microsoft.com/office/officeart/2005/8/layout/pyramid1"/>
    <dgm:cxn modelId="{BE627BC7-A0F7-42AF-AA9E-51294342CFB4}" type="presParOf" srcId="{54C0AB17-2B1B-47DE-B9E4-7AA9156435B1}" destId="{F9998A75-546A-41C9-BA9D-909FA5ACCB0B}" srcOrd="1" destOrd="0" presId="urn:microsoft.com/office/officeart/2005/8/layout/pyramid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265013E-97E1-47B3-BC6D-9908D9FE9B73}">
      <dsp:nvSpPr>
        <dsp:cNvPr id="0" name=""/>
        <dsp:cNvSpPr/>
      </dsp:nvSpPr>
      <dsp:spPr>
        <a:xfrm>
          <a:off x="1952104" y="0"/>
          <a:ext cx="1952103" cy="1349408"/>
        </a:xfrm>
        <a:prstGeom prst="trapezoid">
          <a:avLst>
            <a:gd name="adj" fmla="val 72332"/>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en-US" sz="1800" kern="1200" dirty="0" smtClean="0"/>
        </a:p>
        <a:p>
          <a:pPr lvl="0" algn="ctr" defTabSz="800100">
            <a:lnSpc>
              <a:spcPct val="90000"/>
            </a:lnSpc>
            <a:spcBef>
              <a:spcPct val="0"/>
            </a:spcBef>
            <a:spcAft>
              <a:spcPct val="35000"/>
            </a:spcAft>
          </a:pPr>
          <a:r>
            <a:rPr lang="en-US" sz="1800" kern="1200" dirty="0" smtClean="0"/>
            <a:t>In Depth Investigation</a:t>
          </a:r>
          <a:endParaRPr lang="en-US" sz="1800" kern="1200" dirty="0"/>
        </a:p>
      </dsp:txBody>
      <dsp:txXfrm>
        <a:off x="1952104" y="0"/>
        <a:ext cx="1952103" cy="1349408"/>
      </dsp:txXfrm>
    </dsp:sp>
    <dsp:sp modelId="{7F28FB0D-7976-4462-A464-FEB1DD8020A8}">
      <dsp:nvSpPr>
        <dsp:cNvPr id="0" name=""/>
        <dsp:cNvSpPr/>
      </dsp:nvSpPr>
      <dsp:spPr>
        <a:xfrm>
          <a:off x="976052" y="1349408"/>
          <a:ext cx="3904207" cy="1349408"/>
        </a:xfrm>
        <a:prstGeom prst="trapezoid">
          <a:avLst>
            <a:gd name="adj" fmla="val 72332"/>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US" sz="3600" kern="1200" dirty="0" smtClean="0"/>
            <a:t>Analysis Tools</a:t>
          </a:r>
          <a:endParaRPr lang="en-US" sz="3600" kern="1200" dirty="0"/>
        </a:p>
      </dsp:txBody>
      <dsp:txXfrm>
        <a:off x="1659288" y="1349408"/>
        <a:ext cx="2537735" cy="1349408"/>
      </dsp:txXfrm>
    </dsp:sp>
    <dsp:sp modelId="{47F0BD5D-24A9-4E96-90E5-7E0E18628BCC}">
      <dsp:nvSpPr>
        <dsp:cNvPr id="0" name=""/>
        <dsp:cNvSpPr/>
      </dsp:nvSpPr>
      <dsp:spPr>
        <a:xfrm>
          <a:off x="0" y="2698816"/>
          <a:ext cx="5856312" cy="1349408"/>
        </a:xfrm>
        <a:prstGeom prst="trapezoid">
          <a:avLst>
            <a:gd name="adj" fmla="val 72332"/>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2133600">
            <a:lnSpc>
              <a:spcPct val="90000"/>
            </a:lnSpc>
            <a:spcBef>
              <a:spcPct val="0"/>
            </a:spcBef>
            <a:spcAft>
              <a:spcPct val="35000"/>
            </a:spcAft>
          </a:pPr>
          <a:r>
            <a:rPr lang="en-US" sz="4800" kern="1200" dirty="0" smtClean="0"/>
            <a:t>Checklists</a:t>
          </a:r>
          <a:endParaRPr lang="en-US" sz="4800" kern="1200" dirty="0"/>
        </a:p>
      </dsp:txBody>
      <dsp:txXfrm>
        <a:off x="1024854" y="2698816"/>
        <a:ext cx="3806602" cy="1349408"/>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15888" y="8604250"/>
            <a:ext cx="2971800" cy="457200"/>
          </a:xfrm>
          <a:prstGeom prst="rect">
            <a:avLst/>
          </a:prstGeom>
        </p:spPr>
        <p:txBody>
          <a:bodyPr vert="horz" lIns="91440" tIns="45720" rIns="91440" bIns="45720" rtlCol="0" anchor="b"/>
          <a:lstStyle>
            <a:lvl1pPr algn="l">
              <a:defRPr sz="1200" smtClean="0"/>
            </a:lvl1pPr>
          </a:lstStyle>
          <a:p>
            <a:pPr>
              <a:defRPr/>
            </a:pPr>
            <a:fld id="{1850B365-2EDE-4037-A511-A9D7A9795326}" type="slidenum">
              <a:rPr lang="en-US"/>
              <a:pPr>
                <a:defRPr/>
              </a:pPr>
              <a:t>‹#›</a:t>
            </a:fld>
            <a:endParaRPr lang="en-US" dirty="0"/>
          </a:p>
        </p:txBody>
      </p:sp>
      <p:pic>
        <p:nvPicPr>
          <p:cNvPr id="6147" name="Picture 5" descr="SIM University Full Colour Logo_Horizontal (120ppi).jpg"/>
          <p:cNvPicPr>
            <a:picLocks noChangeAspect="1"/>
          </p:cNvPicPr>
          <p:nvPr/>
        </p:nvPicPr>
        <p:blipFill>
          <a:blip r:embed="rId2"/>
          <a:srcRect/>
          <a:stretch>
            <a:fillRect/>
          </a:stretch>
        </p:blipFill>
        <p:spPr bwMode="auto">
          <a:xfrm>
            <a:off x="4581525" y="8685213"/>
            <a:ext cx="2027238" cy="296862"/>
          </a:xfrm>
          <a:prstGeom prst="rect">
            <a:avLst/>
          </a:prstGeom>
          <a:noFill/>
          <a:ln w="9525">
            <a:noFill/>
            <a:miter lim="800000"/>
            <a:headEnd/>
            <a:tailEnd/>
          </a:ln>
        </p:spPr>
      </p:pic>
      <p:sp>
        <p:nvSpPr>
          <p:cNvPr id="7" name="Rectangle 6"/>
          <p:cNvSpPr/>
          <p:nvPr/>
        </p:nvSpPr>
        <p:spPr>
          <a:xfrm>
            <a:off x="549275" y="179388"/>
            <a:ext cx="5948363" cy="461962"/>
          </a:xfrm>
          <a:prstGeom prst="rect">
            <a:avLst/>
          </a:prstGeom>
        </p:spPr>
        <p:txBody>
          <a:bodyPr>
            <a:spAutoFit/>
          </a:bodyPr>
          <a:lstStyle/>
          <a:p>
            <a:pPr algn="ctr">
              <a:defRPr/>
            </a:pPr>
            <a:r>
              <a:rPr lang="en-US" sz="1200" dirty="0">
                <a:solidFill>
                  <a:srgbClr val="890018"/>
                </a:solidFill>
                <a:latin typeface="Lucida Sans" pitchFamily="34" charset="0"/>
                <a:cs typeface="Lucida Sans" pitchFamily="34" charset="0"/>
              </a:rPr>
              <a:t>Train The Trainer OH Masterclass For Ergonomics</a:t>
            </a:r>
          </a:p>
          <a:p>
            <a:pPr algn="ctr">
              <a:defRPr/>
            </a:pPr>
            <a:r>
              <a:rPr lang="en-US" sz="1100" dirty="0">
                <a:solidFill>
                  <a:srgbClr val="890018"/>
                </a:solidFill>
                <a:latin typeface="Lucida Sans" pitchFamily="34" charset="0"/>
                <a:cs typeface="Lucida Sans" pitchFamily="34" charset="0"/>
              </a:rPr>
              <a:t>Presented by Brian Peacock &amp; Chui Yoon Ping </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7DBA01B9-83FA-4248-81B8-6F501DEB3BD7}" type="datetimeFigureOut">
              <a:rPr lang="en-US"/>
              <a:pPr>
                <a:defRPr/>
              </a:pPr>
              <a:t>11/10/2013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185593CD-3B5A-446F-8CB5-2C9A4B938555}"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B05985-616A-4AC1-A07B-A5ADB1496A48}" type="slidenum">
              <a:rPr lang="en-US" smtClean="0"/>
              <a:pPr/>
              <a:t>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938FC2F-BA70-4C46-BB57-0C8A2128EB9F}" type="slidenum">
              <a:rPr lang="en-US" smtClean="0"/>
              <a:pPr/>
              <a:t>10</a:t>
            </a:fld>
            <a:endParaRPr lang="en-US"/>
          </a:p>
        </p:txBody>
      </p:sp>
      <p:sp>
        <p:nvSpPr>
          <p:cNvPr id="6" name="Date Placeholder 5"/>
          <p:cNvSpPr>
            <a:spLocks noGrp="1"/>
          </p:cNvSpPr>
          <p:nvPr>
            <p:ph type="dt"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185593CD-3B5A-446F-8CB5-2C9A4B938555}" type="slidenum">
              <a:rPr lang="en-US" smtClean="0"/>
              <a:pPr>
                <a:defRPr/>
              </a:pPr>
              <a:t>17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14FF5F5-584F-4618-B603-262FAFA735C8}" type="slidenum">
              <a:rPr lang="en-US" smtClean="0"/>
              <a:pPr/>
              <a:t>23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97E8C573-BFD7-4B76-A281-16596D046909}" type="slidenum">
              <a:rPr lang="en-US"/>
              <a:pPr/>
              <a:t>24</a:t>
            </a:fld>
            <a:endParaRPr lang="en-US"/>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D8BDDAC3-E7F9-4517-A551-D60DB294A819}" type="slidenum">
              <a:rPr lang="en-US"/>
              <a:pPr eaLnBrk="1" hangingPunct="1"/>
              <a:t>28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fld id="{7495D5E2-D9A4-44C7-B157-4DCA868BC9C2}" type="slidenum">
              <a:rPr lang="en-US"/>
              <a:pPr eaLnBrk="1" hangingPunct="1"/>
              <a:t>29</a:t>
            </a:fld>
            <a:endParaRPr 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420888"/>
            <a:ext cx="8229600" cy="1143000"/>
          </a:xfrm>
          <a:prstGeom prst="rect">
            <a:avLst/>
          </a:prstGeom>
        </p:spPr>
        <p:txBody>
          <a:bodyPr/>
          <a:lstStyle>
            <a:lvl1pPr>
              <a:defRPr>
                <a:solidFill>
                  <a:srgbClr val="890018"/>
                </a:solidFill>
              </a:defRPr>
            </a:lvl1pPr>
          </a:lstStyle>
          <a:p>
            <a:r>
              <a:rPr lang="en-US" dirty="0" smtClean="0"/>
              <a:t>Click to edit Master 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5" name="Straight Connector 4"/>
          <p:cNvCxnSpPr/>
          <p:nvPr userDrawn="1"/>
        </p:nvCxnSpPr>
        <p:spPr>
          <a:xfrm>
            <a:off x="685800" y="1125538"/>
            <a:ext cx="7543800" cy="0"/>
          </a:xfrm>
          <a:prstGeom prst="line">
            <a:avLst/>
          </a:prstGeom>
        </p:spPr>
        <p:style>
          <a:lnRef idx="2">
            <a:schemeClr val="accent2"/>
          </a:lnRef>
          <a:fillRef idx="0">
            <a:schemeClr val="accent2"/>
          </a:fillRef>
          <a:effectRef idx="1">
            <a:schemeClr val="accent2"/>
          </a:effectRef>
          <a:fontRef idx="minor">
            <a:schemeClr val="tx1"/>
          </a:fontRef>
        </p:style>
      </p:cxnSp>
      <p:sp>
        <p:nvSpPr>
          <p:cNvPr id="2" name="Title 1"/>
          <p:cNvSpPr>
            <a:spLocks noGrp="1"/>
          </p:cNvSpPr>
          <p:nvPr>
            <p:ph type="title"/>
          </p:nvPr>
        </p:nvSpPr>
        <p:spPr>
          <a:xfrm>
            <a:off x="685800" y="515144"/>
            <a:ext cx="7543800" cy="609600"/>
          </a:xfrm>
          <a:prstGeom prst="rect">
            <a:avLst/>
          </a:prstGeom>
        </p:spPr>
        <p:txBody>
          <a:bodyPr/>
          <a:lstStyle>
            <a:lvl1pPr algn="l">
              <a:defRPr sz="2800" baseline="0">
                <a:solidFill>
                  <a:srgbClr val="890018"/>
                </a:solidFill>
                <a:latin typeface="Lucida sans"/>
                <a:cs typeface="Lucida sans"/>
              </a:defRPr>
            </a:lvl1pPr>
          </a:lstStyle>
          <a:p>
            <a:r>
              <a:rPr lang="en-US" dirty="0" smtClean="0"/>
              <a:t>Click to edit Master title style</a:t>
            </a:r>
            <a:endParaRPr lang="en-US" dirty="0"/>
          </a:p>
        </p:txBody>
      </p:sp>
      <p:sp>
        <p:nvSpPr>
          <p:cNvPr id="4" name="Text Placeholder 9"/>
          <p:cNvSpPr>
            <a:spLocks noGrp="1"/>
          </p:cNvSpPr>
          <p:nvPr>
            <p:ph type="body" sz="quarter" idx="11"/>
          </p:nvPr>
        </p:nvSpPr>
        <p:spPr>
          <a:xfrm>
            <a:off x="685800" y="1387810"/>
            <a:ext cx="7543800" cy="4572000"/>
          </a:xfrm>
          <a:prstGeom prst="rect">
            <a:avLst/>
          </a:prstGeom>
        </p:spPr>
        <p:txBody>
          <a:bodyPr vert="horz"/>
          <a:lstStyle>
            <a:lvl1pPr>
              <a:buNone/>
              <a:defRPr sz="1600" baseline="0">
                <a:solidFill>
                  <a:srgbClr val="474B55"/>
                </a:solidFill>
                <a:latin typeface="Lucida Sans"/>
                <a:cs typeface="Lucida Sans"/>
              </a:defRPr>
            </a:lvl1pPr>
          </a:lstStyle>
          <a:p>
            <a:pPr lvl="0"/>
            <a:r>
              <a:rPr lang="en-US" dirty="0" smtClean="0"/>
              <a:t>Click to edit Master text styles</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2819400"/>
            <a:ext cx="6596082" cy="609600"/>
          </a:xfrm>
          <a:prstGeom prst="rect">
            <a:avLst/>
          </a:prstGeom>
        </p:spPr>
        <p:txBody>
          <a:bodyPr/>
          <a:lstStyle>
            <a:lvl1pPr algn="l">
              <a:defRPr sz="3500">
                <a:solidFill>
                  <a:schemeClr val="bg1"/>
                </a:solidFill>
                <a:latin typeface="Lucida sans"/>
                <a:cs typeface="Lucida sans"/>
              </a:defRPr>
            </a:lvl1pPr>
          </a:lstStyle>
          <a:p>
            <a:r>
              <a:rPr lang="en-US" dirty="0" smtClean="0"/>
              <a:t>Click to edit Master title style</a:t>
            </a:r>
            <a:endParaRPr lang="en-US" dirty="0"/>
          </a:p>
        </p:txBody>
      </p:sp>
      <p:sp>
        <p:nvSpPr>
          <p:cNvPr id="9" name="Text Placeholder 7"/>
          <p:cNvSpPr>
            <a:spLocks noGrp="1"/>
          </p:cNvSpPr>
          <p:nvPr>
            <p:ph type="body" sz="quarter" idx="11"/>
          </p:nvPr>
        </p:nvSpPr>
        <p:spPr>
          <a:xfrm>
            <a:off x="762000" y="3505200"/>
            <a:ext cx="3810000" cy="457200"/>
          </a:xfrm>
          <a:prstGeom prst="rect">
            <a:avLst/>
          </a:prstGeom>
        </p:spPr>
        <p:txBody>
          <a:bodyPr vert="horz"/>
          <a:lstStyle>
            <a:lvl1pPr>
              <a:buFontTx/>
              <a:buNone/>
              <a:defRPr sz="1600" b="0" baseline="0">
                <a:solidFill>
                  <a:schemeClr val="bg1"/>
                </a:solidFill>
                <a:latin typeface="Lucida sans"/>
                <a:cs typeface="Lucida sans"/>
              </a:defRPr>
            </a:lvl1pPr>
            <a:lvl2pPr marL="1588" indent="-1588">
              <a:buFontTx/>
              <a:buNone/>
              <a:tabLst/>
              <a:defRPr sz="1400"/>
            </a:lvl2pPr>
          </a:lstStyle>
          <a:p>
            <a:pPr lvl="0"/>
            <a:r>
              <a:rPr lang="en-US" dirty="0"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a:prstGeom prst="rect">
            <a:avLst/>
          </a:prstGeo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a:prstGeom prst="rect">
            <a:avLst/>
          </a:prstGeo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a:prstGeom prst="rect">
            <a:avLst/>
          </a:prstGeo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a:xfrm>
            <a:off x="6477000" y="76200"/>
            <a:ext cx="2514600" cy="288925"/>
          </a:xfrm>
          <a:prstGeom prst="rect">
            <a:avLst/>
          </a:prstGeom>
        </p:spPr>
        <p:txBody>
          <a:bodyPr/>
          <a:lstStyle/>
          <a:p>
            <a:endParaRPr lang="en-US"/>
          </a:p>
        </p:txBody>
      </p:sp>
      <p:sp>
        <p:nvSpPr>
          <p:cNvPr id="10" name="Footer Placeholder 9"/>
          <p:cNvSpPr>
            <a:spLocks noGrp="1"/>
          </p:cNvSpPr>
          <p:nvPr>
            <p:ph type="ftr" sz="quarter" idx="11"/>
          </p:nvPr>
        </p:nvSpPr>
        <p:spPr>
          <a:xfrm>
            <a:off x="3124200" y="76200"/>
            <a:ext cx="3352800" cy="288925"/>
          </a:xfrm>
          <a:prstGeom prst="rect">
            <a:avLst/>
          </a:prstGeom>
        </p:spPr>
        <p:txBody>
          <a:bodyPr/>
          <a:lstStyle/>
          <a:p>
            <a:endParaRPr lang="en-US"/>
          </a:p>
        </p:txBody>
      </p:sp>
      <p:sp>
        <p:nvSpPr>
          <p:cNvPr id="31" name="Slide Number Placeholder 30"/>
          <p:cNvSpPr>
            <a:spLocks noGrp="1"/>
          </p:cNvSpPr>
          <p:nvPr>
            <p:ph type="sldNum" sz="quarter" idx="12"/>
          </p:nvPr>
        </p:nvSpPr>
        <p:spPr>
          <a:xfrm>
            <a:off x="8229600" y="6477000"/>
            <a:ext cx="762000" cy="244475"/>
          </a:xfrm>
          <a:prstGeom prst="rect">
            <a:avLst/>
          </a:prstGeom>
        </p:spPr>
        <p:txBody>
          <a:bodyPr/>
          <a:lstStyle/>
          <a:p>
            <a:fld id="{CCFAA4CE-CA3F-474F-87A0-D438EB94B7D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19B13A1-D3C5-41A2-8BA9-D0622F61784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F0DF789F-9649-4299-BA69-E1BA654F5870}" type="slidenum">
              <a:rPr lang="en-US" smtClean="0"/>
              <a:pPr/>
              <a:t>‹#›</a:t>
            </a:fld>
            <a:endParaRPr lang="en-US"/>
          </a:p>
        </p:txBody>
      </p:sp>
    </p:spTree>
    <p:extLst>
      <p:ext uri="{BB962C8B-B14F-4D97-AF65-F5344CB8AC3E}">
        <p14:creationId xmlns="" xmlns:p14="http://schemas.microsoft.com/office/powerpoint/2010/main" val="411453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ntitled-1.jpg"/>
          <p:cNvPicPr>
            <a:picLocks noChangeAspect="1"/>
          </p:cNvPicPr>
          <p:nvPr userDrawn="1"/>
        </p:nvPicPr>
        <p:blipFill>
          <a:blip r:embed="rId8"/>
          <a:srcRect/>
          <a:stretch>
            <a:fillRect/>
          </a:stretch>
        </p:blipFill>
        <p:spPr bwMode="auto">
          <a:xfrm>
            <a:off x="0" y="0"/>
            <a:ext cx="9144000" cy="6858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6" r:id="rId1"/>
    <p:sldLayoutId id="2147483668" r:id="rId2"/>
    <p:sldLayoutId id="2147483667" r:id="rId3"/>
    <p:sldLayoutId id="2147483669" r:id="rId4"/>
    <p:sldLayoutId id="2147483670" r:id="rId5"/>
    <p:sldLayoutId id="2147483671" r:id="rId6"/>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pitchFamily="-65"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pitchFamily="-65"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ヒラギノ角ゴ Pro W3"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ヒラギノ角ゴ Pro W3"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gif"/><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bwMode="auto">
          <a:xfrm>
            <a:off x="457200" y="2132856"/>
            <a:ext cx="8229600" cy="1143000"/>
          </a:xfrm>
          <a:noFill/>
          <a:ln>
            <a:miter lim="800000"/>
            <a:headEnd/>
            <a:tailEnd/>
          </a:ln>
        </p:spPr>
        <p:txBody>
          <a:bodyPr vert="horz" wrap="square" lIns="91440" tIns="45720" rIns="91440" bIns="45720" numCol="1" anchor="t" anchorCtr="0" compatLnSpc="1">
            <a:prstTxWarp prst="textNoShape">
              <a:avLst/>
            </a:prstTxWarp>
          </a:bodyPr>
          <a:lstStyle/>
          <a:p>
            <a:r>
              <a:rPr lang="en-US" sz="3600" b="1" dirty="0" smtClean="0">
                <a:ea typeface="ヒラギノ角ゴ Pro W3" pitchFamily="120" charset="-128"/>
              </a:rPr>
              <a:t>Setting Compliable and Enforceable Ergonomics Standards</a:t>
            </a:r>
            <a:r>
              <a:rPr lang="en-US" sz="2800" dirty="0" smtClean="0">
                <a:ea typeface="ヒラギノ角ゴ Pro W3" pitchFamily="120" charset="-128"/>
              </a:rPr>
              <a:t/>
            </a:r>
            <a:br>
              <a:rPr lang="en-US" sz="2800" dirty="0" smtClean="0">
                <a:ea typeface="ヒラギノ角ゴ Pro W3" pitchFamily="120" charset="-128"/>
              </a:rPr>
            </a:br>
            <a:r>
              <a:rPr lang="en-US" sz="2800" dirty="0" smtClean="0">
                <a:ea typeface="ヒラギノ角ゴ Pro W3" pitchFamily="120" charset="-128"/>
              </a:rPr>
              <a:t/>
            </a:r>
            <a:br>
              <a:rPr lang="en-US" sz="2800" dirty="0" smtClean="0">
                <a:ea typeface="ヒラギノ角ゴ Pro W3" pitchFamily="120" charset="-128"/>
              </a:rPr>
            </a:br>
            <a:r>
              <a:rPr lang="en-US" sz="2000" dirty="0" smtClean="0">
                <a:ea typeface="ヒラギノ角ゴ Pro W3" pitchFamily="120" charset="-128"/>
              </a:rPr>
              <a:t>Brian Peacock, Chui Yoon Ping, Liu Shuli, Samuel Low, Phang Chun Kai</a:t>
            </a:r>
            <a:r>
              <a:rPr lang="en-US" sz="2800" dirty="0" smtClean="0">
                <a:ea typeface="ヒラギノ角ゴ Pro W3" pitchFamily="120" charset="-128"/>
              </a:rPr>
              <a:t/>
            </a:r>
            <a:br>
              <a:rPr lang="en-US" sz="2800" dirty="0" smtClean="0">
                <a:ea typeface="ヒラギノ角ゴ Pro W3" pitchFamily="120" charset="-128"/>
              </a:rPr>
            </a:br>
            <a:r>
              <a:rPr lang="en-US" sz="2800" dirty="0" smtClean="0">
                <a:ea typeface="ヒラギノ角ゴ Pro W3" pitchFamily="120" charset="-128"/>
              </a:rPr>
              <a:t/>
            </a:r>
            <a:br>
              <a:rPr lang="en-US" sz="2800" dirty="0" smtClean="0">
                <a:ea typeface="ヒラギノ角ゴ Pro W3" pitchFamily="120" charset="-128"/>
              </a:rPr>
            </a:br>
            <a:r>
              <a:rPr lang="en-US" sz="2800" dirty="0" smtClean="0">
                <a:ea typeface="ヒラギノ角ゴ Pro W3" pitchFamily="120" charset="-128"/>
              </a:rPr>
              <a:t>SIM University</a:t>
            </a:r>
            <a:br>
              <a:rPr lang="en-US" sz="2800" dirty="0" smtClean="0">
                <a:ea typeface="ヒラギノ角ゴ Pro W3" pitchFamily="120" charset="-128"/>
              </a:rPr>
            </a:br>
            <a:r>
              <a:rPr lang="en-US" sz="2800" dirty="0" smtClean="0">
                <a:ea typeface="ヒラギノ角ゴ Pro W3" pitchFamily="120" charset="-128"/>
              </a:rPr>
              <a:t>October 2013</a:t>
            </a:r>
            <a:endParaRPr lang="en-US" sz="2800" b="1" dirty="0" smtClean="0">
              <a:ea typeface="ヒラギノ角ゴ Pro W3" pitchFamily="12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51520" y="274638"/>
            <a:ext cx="8435280" cy="706090"/>
          </a:xfrm>
        </p:spPr>
        <p:txBody>
          <a:bodyPr/>
          <a:lstStyle/>
          <a:p>
            <a:r>
              <a:rPr lang="en-US" dirty="0" smtClean="0"/>
              <a:t>Design for One or Design for Many?</a:t>
            </a:r>
            <a:endParaRPr lang="en-US" dirty="0"/>
          </a:p>
        </p:txBody>
      </p:sp>
      <p:pic>
        <p:nvPicPr>
          <p:cNvPr id="6" name="Picture 7" descr="sts109-s-002"/>
          <p:cNvPicPr>
            <a:picLocks noChangeAspect="1" noChangeArrowheads="1"/>
          </p:cNvPicPr>
          <p:nvPr/>
        </p:nvPicPr>
        <p:blipFill>
          <a:blip r:embed="rId3" cstate="print"/>
          <a:srcRect t="16563"/>
          <a:stretch>
            <a:fillRect/>
          </a:stretch>
        </p:blipFill>
        <p:spPr bwMode="auto">
          <a:xfrm>
            <a:off x="251520" y="1124745"/>
            <a:ext cx="5688632" cy="379473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57200" y="5291916"/>
            <a:ext cx="5482952" cy="646331"/>
          </a:xfrm>
          <a:prstGeom prst="rect">
            <a:avLst/>
          </a:prstGeom>
          <a:noFill/>
          <a:ln w="19050">
            <a:solidFill>
              <a:schemeClr val="tx1"/>
            </a:solidFill>
          </a:ln>
        </p:spPr>
        <p:txBody>
          <a:bodyPr wrap="square" rtlCol="0">
            <a:spAutoFit/>
          </a:bodyPr>
          <a:lstStyle/>
          <a:p>
            <a:pPr algn="ctr"/>
            <a:r>
              <a:rPr lang="en-US" b="1" i="1" dirty="0" smtClean="0"/>
              <a:t>Meeting the challenge of human variability and workplace, equipment and task adjustability</a:t>
            </a:r>
            <a:endParaRPr lang="en-US" b="1" i="1" dirty="0"/>
          </a:p>
        </p:txBody>
      </p:sp>
      <p:sp>
        <p:nvSpPr>
          <p:cNvPr id="7" name="TextBox 6"/>
          <p:cNvSpPr txBox="1"/>
          <p:nvPr/>
        </p:nvSpPr>
        <p:spPr>
          <a:xfrm>
            <a:off x="6238528" y="2780928"/>
            <a:ext cx="2448272" cy="584775"/>
          </a:xfrm>
          <a:prstGeom prst="rect">
            <a:avLst/>
          </a:prstGeom>
          <a:noFill/>
        </p:spPr>
        <p:txBody>
          <a:bodyPr wrap="square" rtlCol="0">
            <a:spAutoFit/>
          </a:bodyPr>
          <a:lstStyle/>
          <a:p>
            <a:r>
              <a:rPr lang="en-US" sz="3200" dirty="0" smtClean="0"/>
              <a:t>Adjustability</a:t>
            </a:r>
            <a:endParaRPr lang="en-US" sz="3200" dirty="0"/>
          </a:p>
        </p:txBody>
      </p:sp>
    </p:spTree>
    <p:extLst>
      <p:ext uri="{BB962C8B-B14F-4D97-AF65-F5344CB8AC3E}">
        <p14:creationId xmlns="" xmlns:p14="http://schemas.microsoft.com/office/powerpoint/2010/main" val="8745547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Existing Ergonomics Standards</a:t>
            </a:r>
            <a:endParaRPr lang="en-US" dirty="0"/>
          </a:p>
        </p:txBody>
      </p:sp>
      <p:sp>
        <p:nvSpPr>
          <p:cNvPr id="3" name="Text Placeholder 2"/>
          <p:cNvSpPr>
            <a:spLocks noGrp="1"/>
          </p:cNvSpPr>
          <p:nvPr>
            <p:ph type="body" sz="quarter" idx="11"/>
          </p:nvPr>
        </p:nvSpPr>
        <p:spPr/>
        <p:txBody>
          <a:bodyPr/>
          <a:lstStyle/>
          <a:p>
            <a:pPr>
              <a:buFont typeface="Arial" pitchFamily="34" charset="0"/>
              <a:buChar char="•"/>
            </a:pPr>
            <a:r>
              <a:rPr lang="en-US" sz="2400" dirty="0" smtClean="0"/>
              <a:t>ILO / IEA Ergonomics Checkpoints</a:t>
            </a:r>
          </a:p>
          <a:p>
            <a:pPr>
              <a:buFont typeface="Arial" pitchFamily="34" charset="0"/>
              <a:buChar char="•"/>
            </a:pPr>
            <a:r>
              <a:rPr lang="en-US" sz="2400" dirty="0" smtClean="0"/>
              <a:t>ISO / TC 159 Ergonomics</a:t>
            </a:r>
          </a:p>
          <a:p>
            <a:pPr>
              <a:buFont typeface="Arial" pitchFamily="34" charset="0"/>
              <a:buChar char="•"/>
            </a:pPr>
            <a:r>
              <a:rPr lang="en-US" sz="2400" dirty="0" smtClean="0"/>
              <a:t>ISO 13.108: Ergonomics</a:t>
            </a:r>
          </a:p>
          <a:p>
            <a:pPr>
              <a:buFont typeface="Arial" pitchFamily="34" charset="0"/>
              <a:buChar char="•"/>
            </a:pPr>
            <a:r>
              <a:rPr lang="en-US" sz="2400" dirty="0" smtClean="0"/>
              <a:t>IEA Ergonomics Guidelines</a:t>
            </a:r>
          </a:p>
          <a:p>
            <a:pPr>
              <a:buFont typeface="Arial" pitchFamily="34" charset="0"/>
              <a:buChar char="•"/>
            </a:pPr>
            <a:r>
              <a:rPr lang="en-US" sz="2400" dirty="0" smtClean="0"/>
              <a:t>MOM Ergonomics Guidelines</a:t>
            </a:r>
          </a:p>
          <a:p>
            <a:pPr>
              <a:buFont typeface="Arial" pitchFamily="34" charset="0"/>
              <a:buChar char="•"/>
            </a:pPr>
            <a:endParaRPr lang="en-US" sz="2400"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Limits: </a:t>
            </a:r>
            <a:r>
              <a:rPr lang="en-US" sz="1800" dirty="0" smtClean="0"/>
              <a:t>Compliable and Enforceable?</a:t>
            </a:r>
            <a:endParaRPr lang="en-US" sz="1800" dirty="0"/>
          </a:p>
        </p:txBody>
      </p:sp>
      <p:pic>
        <p:nvPicPr>
          <p:cNvPr id="4" name="Picture 2" descr="http://upload.wikimedia.org/wikipedia/commons/thumb/3/39/RomanianTrafficSign_C30-SpeedLimitPerVehicleCategory-130-100_2011.svg/120px-RomanianTrafficSign_C30-SpeedLimitPerVehicleCategory-130-100_2011.svg.png"/>
          <p:cNvPicPr>
            <a:picLocks noChangeAspect="1" noChangeArrowheads="1"/>
          </p:cNvPicPr>
          <p:nvPr/>
        </p:nvPicPr>
        <p:blipFill>
          <a:blip r:embed="rId2"/>
          <a:srcRect/>
          <a:stretch>
            <a:fillRect/>
          </a:stretch>
        </p:blipFill>
        <p:spPr bwMode="auto">
          <a:xfrm>
            <a:off x="3635896" y="2564904"/>
            <a:ext cx="1795636" cy="1795638"/>
          </a:xfrm>
          <a:prstGeom prst="rect">
            <a:avLst/>
          </a:prstGeom>
          <a:noFill/>
        </p:spPr>
      </p:pic>
      <p:pic>
        <p:nvPicPr>
          <p:cNvPr id="33794" name="Picture 2" descr="http://www.abc.net.au/news/image/1744186-3x2-940x627.jpg"/>
          <p:cNvPicPr>
            <a:picLocks noChangeAspect="1" noChangeArrowheads="1"/>
          </p:cNvPicPr>
          <p:nvPr/>
        </p:nvPicPr>
        <p:blipFill>
          <a:blip r:embed="rId3"/>
          <a:srcRect/>
          <a:stretch>
            <a:fillRect/>
          </a:stretch>
        </p:blipFill>
        <p:spPr bwMode="auto">
          <a:xfrm>
            <a:off x="179512" y="3738821"/>
            <a:ext cx="2376264" cy="1584177"/>
          </a:xfrm>
          <a:prstGeom prst="rect">
            <a:avLst/>
          </a:prstGeom>
          <a:noFill/>
        </p:spPr>
      </p:pic>
      <p:pic>
        <p:nvPicPr>
          <p:cNvPr id="33796" name="Picture 4" descr="http://i2.getsurrey.co.uk/incoming/article4767861.ece/ALTERNATES/s615/C_67_article_2067058_body_articleblock_0_bodyimage-4767861.jpg"/>
          <p:cNvPicPr>
            <a:picLocks noChangeAspect="1" noChangeArrowheads="1"/>
          </p:cNvPicPr>
          <p:nvPr/>
        </p:nvPicPr>
        <p:blipFill>
          <a:blip r:embed="rId4"/>
          <a:srcRect/>
          <a:stretch>
            <a:fillRect/>
          </a:stretch>
        </p:blipFill>
        <p:spPr bwMode="auto">
          <a:xfrm>
            <a:off x="466641" y="1484784"/>
            <a:ext cx="2309723" cy="1536059"/>
          </a:xfrm>
          <a:prstGeom prst="rect">
            <a:avLst/>
          </a:prstGeom>
          <a:noFill/>
        </p:spPr>
      </p:pic>
      <p:pic>
        <p:nvPicPr>
          <p:cNvPr id="33798" name="Picture 6" descr="http://4.bp.blogspot.com/-FvoFKnzKn4w/T9pLXh-2lvI/AAAAAAAABM8/PfA1b8w7dMs/s1600/france+sign1.gif"/>
          <p:cNvPicPr>
            <a:picLocks noChangeAspect="1" noChangeArrowheads="1"/>
          </p:cNvPicPr>
          <p:nvPr/>
        </p:nvPicPr>
        <p:blipFill>
          <a:blip r:embed="rId5"/>
          <a:srcRect/>
          <a:stretch>
            <a:fillRect/>
          </a:stretch>
        </p:blipFill>
        <p:spPr bwMode="auto">
          <a:xfrm>
            <a:off x="6820172" y="1470647"/>
            <a:ext cx="1847156" cy="2764577"/>
          </a:xfrm>
          <a:prstGeom prst="rect">
            <a:avLst/>
          </a:prstGeom>
          <a:noFill/>
        </p:spPr>
      </p:pic>
      <p:sp>
        <p:nvSpPr>
          <p:cNvPr id="7" name="Rounded Rectangular Callout 6"/>
          <p:cNvSpPr/>
          <p:nvPr/>
        </p:nvSpPr>
        <p:spPr>
          <a:xfrm>
            <a:off x="2987824" y="1484784"/>
            <a:ext cx="3312368" cy="648072"/>
          </a:xfrm>
          <a:prstGeom prst="wedgeRoundRectCallout">
            <a:avLst>
              <a:gd name="adj1" fmla="val -64795"/>
              <a:gd name="adj2" fmla="val 122759"/>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What does “carefully” mean?</a:t>
            </a:r>
            <a:endParaRPr lang="en-US" dirty="0">
              <a:solidFill>
                <a:schemeClr val="tx1"/>
              </a:solidFill>
            </a:endParaRPr>
          </a:p>
        </p:txBody>
      </p:sp>
      <p:sp>
        <p:nvSpPr>
          <p:cNvPr id="8" name="Rounded Rectangular Callout 7"/>
          <p:cNvSpPr/>
          <p:nvPr/>
        </p:nvSpPr>
        <p:spPr>
          <a:xfrm>
            <a:off x="6579096" y="4797152"/>
            <a:ext cx="2088232" cy="765799"/>
          </a:xfrm>
          <a:prstGeom prst="wedgeRoundRectCallout">
            <a:avLst>
              <a:gd name="adj1" fmla="val 21587"/>
              <a:gd name="adj2" fmla="val -178797"/>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How hard should it be raining?</a:t>
            </a:r>
            <a:endParaRPr lang="en-US" dirty="0">
              <a:solidFill>
                <a:schemeClr val="tx1"/>
              </a:solidFill>
            </a:endParaRPr>
          </a:p>
        </p:txBody>
      </p:sp>
      <p:sp>
        <p:nvSpPr>
          <p:cNvPr id="9" name="Rounded Rectangular Callout 8"/>
          <p:cNvSpPr/>
          <p:nvPr/>
        </p:nvSpPr>
        <p:spPr>
          <a:xfrm>
            <a:off x="685800" y="5795613"/>
            <a:ext cx="3312368" cy="648072"/>
          </a:xfrm>
          <a:prstGeom prst="wedgeRoundRectCallout">
            <a:avLst>
              <a:gd name="adj1" fmla="val -31566"/>
              <a:gd name="adj2" fmla="val -125284"/>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Compliable and Enforceable</a:t>
            </a:r>
            <a:endParaRPr lang="en-US" dirty="0">
              <a:solidFill>
                <a:schemeClr val="tx1"/>
              </a:solidFill>
            </a:endParaRPr>
          </a:p>
        </p:txBody>
      </p:sp>
      <p:sp>
        <p:nvSpPr>
          <p:cNvPr id="10" name="Rounded Rectangular Callout 9"/>
          <p:cNvSpPr/>
          <p:nvPr/>
        </p:nvSpPr>
        <p:spPr>
          <a:xfrm>
            <a:off x="3347864" y="4797152"/>
            <a:ext cx="1944216" cy="648072"/>
          </a:xfrm>
          <a:prstGeom prst="wedgeRoundRectCallout">
            <a:avLst>
              <a:gd name="adj1" fmla="val -3098"/>
              <a:gd name="adj2" fmla="val -148800"/>
              <a:gd name="adj3" fmla="val 1666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What is a truck?</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Compliable? Enforceable?</a:t>
            </a:r>
            <a:endParaRPr lang="en-US" dirty="0"/>
          </a:p>
        </p:txBody>
      </p:sp>
      <p:sp>
        <p:nvSpPr>
          <p:cNvPr id="3" name="Text Placeholder 2"/>
          <p:cNvSpPr>
            <a:spLocks noGrp="1"/>
          </p:cNvSpPr>
          <p:nvPr>
            <p:ph type="body" sz="quarter" idx="11"/>
          </p:nvPr>
        </p:nvSpPr>
        <p:spPr>
          <a:xfrm>
            <a:off x="467544" y="1916832"/>
            <a:ext cx="8136904" cy="1944216"/>
          </a:xfrm>
        </p:spPr>
        <p:txBody>
          <a:bodyPr/>
          <a:lstStyle/>
          <a:p>
            <a:pPr algn="ctr"/>
            <a:r>
              <a:rPr lang="en-US" sz="3600" dirty="0" smtClean="0"/>
              <a:t>“ Provide good chairs of correct height (with both feet placed on the floor) and with a good backrest”</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Singapore Airlines (extract)</a:t>
            </a:r>
            <a:endParaRPr lang="en-US" dirty="0"/>
          </a:p>
        </p:txBody>
      </p:sp>
      <p:sp>
        <p:nvSpPr>
          <p:cNvPr id="4" name="Rectangle 3"/>
          <p:cNvSpPr/>
          <p:nvPr/>
        </p:nvSpPr>
        <p:spPr>
          <a:xfrm>
            <a:off x="685800" y="1268760"/>
            <a:ext cx="7702624" cy="4185761"/>
          </a:xfrm>
          <a:prstGeom prst="rect">
            <a:avLst/>
          </a:prstGeom>
        </p:spPr>
        <p:txBody>
          <a:bodyPr wrap="square">
            <a:spAutoFit/>
          </a:bodyPr>
          <a:lstStyle/>
          <a:p>
            <a:r>
              <a:rPr lang="en-US" sz="1400" dirty="0" smtClean="0"/>
              <a:t>Weight allowances for checked baggage are as follows:</a:t>
            </a:r>
          </a:p>
          <a:p>
            <a:r>
              <a:rPr lang="en-US" sz="1400" dirty="0" smtClean="0"/>
              <a:t>First Class: 40 kg (88 lb)</a:t>
            </a:r>
          </a:p>
          <a:p>
            <a:r>
              <a:rPr lang="en-US" sz="1400" dirty="0" smtClean="0"/>
              <a:t>Business Class: 30 kg (66 lb)</a:t>
            </a:r>
          </a:p>
          <a:p>
            <a:r>
              <a:rPr lang="en-US" sz="1400" dirty="0" smtClean="0"/>
              <a:t>Economy Class: 20 kg (44 lb)</a:t>
            </a:r>
            <a:br>
              <a:rPr lang="en-US" sz="1400" dirty="0" smtClean="0"/>
            </a:br>
            <a:r>
              <a:rPr lang="en-US" sz="1400" dirty="0" smtClean="0"/>
              <a:t/>
            </a:r>
            <a:br>
              <a:rPr lang="en-US" sz="1400" dirty="0" smtClean="0"/>
            </a:br>
            <a:r>
              <a:rPr lang="en-US" sz="1400" b="1" dirty="0" smtClean="0"/>
              <a:t>Occupational health and safety rules </a:t>
            </a:r>
            <a:r>
              <a:rPr lang="en-US" sz="1400" dirty="0" smtClean="0"/>
              <a:t>require that the checked baggage weight for passengers travelling to/from Australia, Brunei, Italy, New Zealand, South Africa, Sri Lanka, United Arab Emirates and the United Kingdom does not exceed 32 kg (70 lb) per piece. Any bags weighing more than 32 kg (70 lb) must be broken down such that each piece weighs less than 32 kg (70 lb).</a:t>
            </a:r>
            <a:br>
              <a:rPr lang="en-US" sz="1400" dirty="0" smtClean="0"/>
            </a:br>
            <a:r>
              <a:rPr lang="en-US" sz="1400" dirty="0" smtClean="0"/>
              <a:t/>
            </a:r>
            <a:br>
              <a:rPr lang="en-US" sz="1400" dirty="0" smtClean="0"/>
            </a:br>
            <a:r>
              <a:rPr lang="en-US" sz="1400" dirty="0" smtClean="0"/>
              <a:t>First / Business Class</a:t>
            </a:r>
          </a:p>
          <a:p>
            <a:r>
              <a:rPr lang="en-US" sz="1400" dirty="0" smtClean="0"/>
              <a:t>The sum of the greatest outside linear dimensions of each bag cannot exceed 158 cm (62 in). </a:t>
            </a:r>
          </a:p>
          <a:p>
            <a:r>
              <a:rPr lang="en-US" sz="1400" dirty="0" smtClean="0"/>
              <a:t>The weight of each piece is limited to 23 kg (50 lb).</a:t>
            </a:r>
            <a:br>
              <a:rPr lang="en-US" sz="1400" dirty="0" smtClean="0"/>
            </a:br>
            <a:r>
              <a:rPr lang="en-US" sz="1400" dirty="0" smtClean="0"/>
              <a:t/>
            </a:r>
            <a:br>
              <a:rPr lang="en-US" sz="1400" dirty="0" smtClean="0"/>
            </a:br>
            <a:r>
              <a:rPr lang="en-US" sz="1400" dirty="0" smtClean="0"/>
              <a:t>Economy Class</a:t>
            </a:r>
          </a:p>
          <a:p>
            <a:r>
              <a:rPr lang="en-US" sz="1400" dirty="0" smtClean="0"/>
              <a:t>The sum of the greatest outside linear dimensions of the two pieces measured together does not exceed 273 cm (107 in), provided that the outside linear dimensions of each bag do not exceed 158 cm (62 in).</a:t>
            </a:r>
            <a:endParaRPr lang="en-US" sz="1400" dirty="0"/>
          </a:p>
        </p:txBody>
      </p:sp>
      <p:sp>
        <p:nvSpPr>
          <p:cNvPr id="6" name="Oval Callout 5"/>
          <p:cNvSpPr/>
          <p:nvPr/>
        </p:nvSpPr>
        <p:spPr>
          <a:xfrm>
            <a:off x="5652120" y="872716"/>
            <a:ext cx="3168352" cy="792088"/>
          </a:xfrm>
          <a:prstGeom prst="wedgeEllipseCallout">
            <a:avLst>
              <a:gd name="adj1" fmla="val -97425"/>
              <a:gd name="adj2" fmla="val 13438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Compliable and Enforceable?</a:t>
            </a:r>
            <a:endParaRPr lang="en-US" sz="2000" dirty="0">
              <a:solidFill>
                <a:schemeClr val="tx1"/>
              </a:solidFill>
            </a:endParaRPr>
          </a:p>
        </p:txBody>
      </p:sp>
      <p:sp>
        <p:nvSpPr>
          <p:cNvPr id="7" name="Oval Callout 6"/>
          <p:cNvSpPr/>
          <p:nvPr/>
        </p:nvSpPr>
        <p:spPr>
          <a:xfrm>
            <a:off x="2483768" y="5543944"/>
            <a:ext cx="2304256" cy="792088"/>
          </a:xfrm>
          <a:prstGeom prst="wedgeEllipseCallout">
            <a:avLst>
              <a:gd name="adj1" fmla="val -22804"/>
              <a:gd name="adj2" fmla="val -10313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rPr>
              <a:t>Practical?</a:t>
            </a:r>
            <a:endParaRPr lang="en-US" sz="20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Driver Limits (Singapore):</a:t>
            </a:r>
            <a:endParaRPr lang="en-US" sz="1800" dirty="0"/>
          </a:p>
        </p:txBody>
      </p:sp>
      <p:sp>
        <p:nvSpPr>
          <p:cNvPr id="5" name="TextBox 4"/>
          <p:cNvSpPr txBox="1"/>
          <p:nvPr/>
        </p:nvSpPr>
        <p:spPr>
          <a:xfrm>
            <a:off x="1043608" y="1988840"/>
            <a:ext cx="7185992" cy="3139321"/>
          </a:xfrm>
          <a:prstGeom prst="rect">
            <a:avLst/>
          </a:prstGeom>
          <a:noFill/>
        </p:spPr>
        <p:txBody>
          <a:bodyPr wrap="square" rtlCol="0">
            <a:spAutoFit/>
          </a:bodyPr>
          <a:lstStyle/>
          <a:p>
            <a:pPr algn="just"/>
            <a:r>
              <a:rPr lang="en-US" b="1" dirty="0" smtClean="0"/>
              <a:t>Specification:</a:t>
            </a:r>
          </a:p>
          <a:p>
            <a:pPr algn="just"/>
            <a:endParaRPr lang="en-US" dirty="0" smtClean="0"/>
          </a:p>
          <a:p>
            <a:pPr algn="just"/>
            <a:r>
              <a:rPr lang="en-US" dirty="0" smtClean="0"/>
              <a:t>“The prescribed legal limit is a blood alcohol content of 80mg per 100ml of blood, or breath alcohol content of 35μg per 100ml of breath.” </a:t>
            </a:r>
          </a:p>
          <a:p>
            <a:pPr algn="just"/>
            <a:endParaRPr lang="en-US" dirty="0" smtClean="0"/>
          </a:p>
          <a:p>
            <a:pPr algn="just"/>
            <a:r>
              <a:rPr lang="en-US" b="1" dirty="0" smtClean="0"/>
              <a:t>Guideline:</a:t>
            </a:r>
          </a:p>
          <a:p>
            <a:pPr algn="just"/>
            <a:endParaRPr lang="en-US" b="1" dirty="0" smtClean="0"/>
          </a:p>
          <a:p>
            <a:pPr algn="just"/>
            <a:r>
              <a:rPr lang="en-US" dirty="0" smtClean="0"/>
              <a:t>“However, even if  drivers’ alcohol content in their blood or breath do not exceed the legal limit, they can still be charged for drink driving if they are found to be unable to control their vehicle properly.”</a:t>
            </a:r>
            <a:endParaRPr lang="en-US" dirty="0"/>
          </a:p>
        </p:txBody>
      </p:sp>
      <p:sp>
        <p:nvSpPr>
          <p:cNvPr id="4" name="Oval Callout 3"/>
          <p:cNvSpPr/>
          <p:nvPr/>
        </p:nvSpPr>
        <p:spPr>
          <a:xfrm>
            <a:off x="5565304" y="332656"/>
            <a:ext cx="2664296" cy="1944216"/>
          </a:xfrm>
          <a:prstGeom prst="wedgeEllipseCallout">
            <a:avLst>
              <a:gd name="adj1" fmla="val -83132"/>
              <a:gd name="adj2" fmla="val 651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Compliable and Enforceable?</a:t>
            </a:r>
          </a:p>
          <a:p>
            <a:pPr algn="ctr"/>
            <a:r>
              <a:rPr lang="en-US" dirty="0" smtClean="0">
                <a:solidFill>
                  <a:schemeClr val="tx1"/>
                </a:solidFill>
              </a:rPr>
              <a:t/>
            </a:r>
            <a:br>
              <a:rPr lang="en-US" dirty="0" smtClean="0">
                <a:solidFill>
                  <a:schemeClr val="tx1"/>
                </a:solidFill>
              </a:rPr>
            </a:br>
            <a:r>
              <a:rPr lang="en-US" dirty="0" smtClean="0">
                <a:solidFill>
                  <a:schemeClr val="tx1"/>
                </a:solidFill>
              </a:rPr>
              <a:t>Procedural challenges</a:t>
            </a:r>
            <a:endParaRPr lang="en-US" dirty="0">
              <a:solidFill>
                <a:schemeClr val="tx1"/>
              </a:solidFill>
            </a:endParaRPr>
          </a:p>
        </p:txBody>
      </p:sp>
      <p:sp>
        <p:nvSpPr>
          <p:cNvPr id="6" name="Oval Callout 5"/>
          <p:cNvSpPr/>
          <p:nvPr/>
        </p:nvSpPr>
        <p:spPr>
          <a:xfrm>
            <a:off x="2901008" y="5373216"/>
            <a:ext cx="2247056" cy="1080120"/>
          </a:xfrm>
          <a:prstGeom prst="wedgeEllipseCallout">
            <a:avLst>
              <a:gd name="adj1" fmla="val -40232"/>
              <a:gd name="adj2" fmla="val -6369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Expert Judgment?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ACGIH Hand Activity Level Evaluation</a:t>
            </a:r>
            <a:endParaRPr lang="en-US" dirty="0"/>
          </a:p>
        </p:txBody>
      </p:sp>
      <p:pic>
        <p:nvPicPr>
          <p:cNvPr id="51202" name="Picture 2"/>
          <p:cNvPicPr>
            <a:picLocks noChangeAspect="1" noChangeArrowheads="1"/>
          </p:cNvPicPr>
          <p:nvPr/>
        </p:nvPicPr>
        <p:blipFill>
          <a:blip r:embed="rId2"/>
          <a:srcRect l="37251" t="19711" r="35707" b="13930"/>
          <a:stretch>
            <a:fillRect/>
          </a:stretch>
        </p:blipFill>
        <p:spPr bwMode="auto">
          <a:xfrm>
            <a:off x="395536" y="1268760"/>
            <a:ext cx="3456384" cy="4771111"/>
          </a:xfrm>
          <a:prstGeom prst="rect">
            <a:avLst/>
          </a:prstGeom>
          <a:noFill/>
          <a:ln w="9525">
            <a:noFill/>
            <a:miter lim="800000"/>
            <a:headEnd/>
            <a:tailEnd/>
          </a:ln>
        </p:spPr>
      </p:pic>
      <p:pic>
        <p:nvPicPr>
          <p:cNvPr id="51203" name="Picture 3"/>
          <p:cNvPicPr>
            <a:picLocks noChangeAspect="1" noChangeArrowheads="1"/>
          </p:cNvPicPr>
          <p:nvPr/>
        </p:nvPicPr>
        <p:blipFill>
          <a:blip r:embed="rId3"/>
          <a:srcRect l="29055" t="14800" r="32673" b="14641"/>
          <a:stretch>
            <a:fillRect/>
          </a:stretch>
        </p:blipFill>
        <p:spPr bwMode="auto">
          <a:xfrm>
            <a:off x="4572000" y="1327433"/>
            <a:ext cx="4179036" cy="4333815"/>
          </a:xfrm>
          <a:prstGeom prst="rect">
            <a:avLst/>
          </a:prstGeom>
          <a:noFill/>
          <a:ln w="9525">
            <a:noFill/>
            <a:miter lim="800000"/>
            <a:headEnd/>
            <a:tailEnd/>
          </a:ln>
        </p:spPr>
      </p:pic>
      <p:sp>
        <p:nvSpPr>
          <p:cNvPr id="5" name="Oval Callout 4"/>
          <p:cNvSpPr/>
          <p:nvPr/>
        </p:nvSpPr>
        <p:spPr>
          <a:xfrm>
            <a:off x="3707904" y="5841268"/>
            <a:ext cx="2448272" cy="792088"/>
          </a:xfrm>
          <a:prstGeom prst="wedgeEllipseCallout">
            <a:avLst>
              <a:gd name="adj1" fmla="val -57640"/>
              <a:gd name="adj2" fmla="val -15395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Compliable and Enforceable</a:t>
            </a:r>
            <a:endParaRPr lang="en-US" dirty="0">
              <a:solidFill>
                <a:schemeClr val="tx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Depth of Ergonomics Analysis</a:t>
            </a:r>
            <a:endParaRPr lang="en-US" dirty="0"/>
          </a:p>
        </p:txBody>
      </p:sp>
      <p:graphicFrame>
        <p:nvGraphicFramePr>
          <p:cNvPr id="5" name="Diagram 4"/>
          <p:cNvGraphicFramePr/>
          <p:nvPr/>
        </p:nvGraphicFramePr>
        <p:xfrm>
          <a:off x="1187624" y="1268760"/>
          <a:ext cx="5856312" cy="40482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Callout 5"/>
          <p:cNvSpPr/>
          <p:nvPr/>
        </p:nvSpPr>
        <p:spPr>
          <a:xfrm>
            <a:off x="7043936" y="4308872"/>
            <a:ext cx="1776536" cy="1008112"/>
          </a:xfrm>
          <a:prstGeom prst="wedgeEllipseCallout">
            <a:avLst>
              <a:gd name="adj1" fmla="val -113951"/>
              <a:gd name="adj2" fmla="val 15915"/>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Qualitative</a:t>
            </a:r>
            <a:endParaRPr lang="en-US" i="1" dirty="0">
              <a:solidFill>
                <a:schemeClr val="tx1"/>
              </a:solidFill>
            </a:endParaRPr>
          </a:p>
        </p:txBody>
      </p:sp>
      <p:sp>
        <p:nvSpPr>
          <p:cNvPr id="7" name="Oval Callout 6"/>
          <p:cNvSpPr/>
          <p:nvPr/>
        </p:nvSpPr>
        <p:spPr>
          <a:xfrm>
            <a:off x="6780584" y="3068960"/>
            <a:ext cx="2039888" cy="1008112"/>
          </a:xfrm>
          <a:prstGeom prst="wedgeEllipseCallout">
            <a:avLst>
              <a:gd name="adj1" fmla="val -96989"/>
              <a:gd name="adj2" fmla="val 108591"/>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Quantitative</a:t>
            </a:r>
            <a:endParaRPr lang="en-US" i="1" dirty="0">
              <a:solidFill>
                <a:schemeClr val="tx1"/>
              </a:solidFill>
            </a:endParaRPr>
          </a:p>
        </p:txBody>
      </p:sp>
      <p:sp>
        <p:nvSpPr>
          <p:cNvPr id="8" name="Oval Callout 7"/>
          <p:cNvSpPr/>
          <p:nvPr/>
        </p:nvSpPr>
        <p:spPr>
          <a:xfrm>
            <a:off x="6204520" y="1268760"/>
            <a:ext cx="2615952" cy="1296144"/>
          </a:xfrm>
          <a:prstGeom prst="wedgeEllipseCallout">
            <a:avLst>
              <a:gd name="adj1" fmla="val -110482"/>
              <a:gd name="adj2" fmla="val 15367"/>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Time consuming, requires expert knowledge</a:t>
            </a:r>
            <a:endParaRPr lang="en-US" i="1" dirty="0">
              <a:solidFill>
                <a:schemeClr val="tx1"/>
              </a:solidFill>
            </a:endParaRPr>
          </a:p>
        </p:txBody>
      </p:sp>
      <p:sp>
        <p:nvSpPr>
          <p:cNvPr id="9" name="Oval Callout 8"/>
          <p:cNvSpPr/>
          <p:nvPr/>
        </p:nvSpPr>
        <p:spPr>
          <a:xfrm>
            <a:off x="179512" y="1556792"/>
            <a:ext cx="2039888" cy="1008112"/>
          </a:xfrm>
          <a:prstGeom prst="wedgeEllipseCallout">
            <a:avLst>
              <a:gd name="adj1" fmla="val 90598"/>
              <a:gd name="adj2" fmla="val 138168"/>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Require trained technicians</a:t>
            </a:r>
            <a:endParaRPr lang="en-US" i="1" dirty="0">
              <a:solidFill>
                <a:schemeClr val="tx1"/>
              </a:solidFill>
            </a:endParaRPr>
          </a:p>
        </p:txBody>
      </p:sp>
      <p:sp>
        <p:nvSpPr>
          <p:cNvPr id="10" name="Oval Callout 9"/>
          <p:cNvSpPr/>
          <p:nvPr/>
        </p:nvSpPr>
        <p:spPr>
          <a:xfrm>
            <a:off x="395536" y="5589240"/>
            <a:ext cx="2039888" cy="1008112"/>
          </a:xfrm>
          <a:prstGeom prst="wedgeEllipseCallout">
            <a:avLst>
              <a:gd name="adj1" fmla="val 50157"/>
              <a:gd name="adj2" fmla="val -140846"/>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i="1" dirty="0" smtClean="0">
                <a:solidFill>
                  <a:schemeClr val="tx1"/>
                </a:solidFill>
              </a:rPr>
              <a:t>Should be simple and unequivocal</a:t>
            </a:r>
            <a:endParaRPr lang="en-US" i="1" dirty="0">
              <a:solidFill>
                <a:schemeClr val="tx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792162"/>
          </a:xfrm>
        </p:spPr>
        <p:txBody>
          <a:bodyPr/>
          <a:lstStyle/>
          <a:p>
            <a:r>
              <a:rPr lang="en-US" dirty="0" smtClean="0"/>
              <a:t>The Process of Ergonomics</a:t>
            </a:r>
            <a:endParaRPr lang="en-US" dirty="0"/>
          </a:p>
        </p:txBody>
      </p:sp>
      <p:sp>
        <p:nvSpPr>
          <p:cNvPr id="8" name="Rectangle 7"/>
          <p:cNvSpPr/>
          <p:nvPr/>
        </p:nvSpPr>
        <p:spPr>
          <a:xfrm>
            <a:off x="6629400" y="1181100"/>
            <a:ext cx="1981200" cy="1447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a:t>
            </a:r>
          </a:p>
          <a:p>
            <a:pPr algn="ctr"/>
            <a:r>
              <a:rPr lang="en-US" sz="2000" b="1" dirty="0" smtClean="0">
                <a:solidFill>
                  <a:srgbClr val="FFFF00"/>
                </a:solidFill>
              </a:rPr>
              <a:t>Decisions</a:t>
            </a:r>
          </a:p>
          <a:p>
            <a:pPr algn="ctr"/>
            <a:endParaRPr lang="en-US" sz="1400" b="1" dirty="0" smtClean="0">
              <a:solidFill>
                <a:srgbClr val="FFFF00"/>
              </a:solidFill>
            </a:endParaRPr>
          </a:p>
          <a:p>
            <a:pPr algn="ctr"/>
            <a:r>
              <a:rPr lang="en-US" sz="1600" b="1" dirty="0" smtClean="0">
                <a:solidFill>
                  <a:srgbClr val="FFFF00"/>
                </a:solidFill>
              </a:rPr>
              <a:t>Benefits, Costs, </a:t>
            </a:r>
          </a:p>
          <a:p>
            <a:pPr algn="ctr"/>
            <a:r>
              <a:rPr lang="en-US" sz="1600" b="1" dirty="0" smtClean="0">
                <a:solidFill>
                  <a:srgbClr val="FFFF00"/>
                </a:solidFill>
              </a:rPr>
              <a:t>Risks, Tradeoffs</a:t>
            </a:r>
            <a:endParaRPr lang="en-US" sz="1600" b="1" dirty="0">
              <a:solidFill>
                <a:srgbClr val="FFFF00"/>
              </a:solidFill>
            </a:endParaRPr>
          </a:p>
        </p:txBody>
      </p:sp>
      <p:cxnSp>
        <p:nvCxnSpPr>
          <p:cNvPr id="12" name="Straight Arrow Connector 11"/>
          <p:cNvCxnSpPr>
            <a:stCxn id="113" idx="1"/>
          </p:cNvCxnSpPr>
          <p:nvPr/>
        </p:nvCxnSpPr>
        <p:spPr>
          <a:xfrm rot="10800000" flipV="1">
            <a:off x="4800600" y="3962400"/>
            <a:ext cx="1066800" cy="381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8" idx="2"/>
            <a:endCxn id="113" idx="0"/>
          </p:cNvCxnSpPr>
          <p:nvPr/>
        </p:nvCxnSpPr>
        <p:spPr>
          <a:xfrm rot="5400000">
            <a:off x="7172325" y="2695575"/>
            <a:ext cx="514350" cy="3810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89" idx="0"/>
            <a:endCxn id="124" idx="4"/>
          </p:cNvCxnSpPr>
          <p:nvPr/>
        </p:nvCxnSpPr>
        <p:spPr>
          <a:xfrm rot="5400000" flipH="1" flipV="1">
            <a:off x="3867150" y="4667250"/>
            <a:ext cx="5715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a:stCxn id="88" idx="3"/>
            <a:endCxn id="8" idx="1"/>
          </p:cNvCxnSpPr>
          <p:nvPr/>
        </p:nvCxnSpPr>
        <p:spPr>
          <a:xfrm>
            <a:off x="5676900" y="1905000"/>
            <a:ext cx="9525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43" name="Shape 42"/>
          <p:cNvCxnSpPr>
            <a:stCxn id="125" idx="0"/>
            <a:endCxn id="88" idx="1"/>
          </p:cNvCxnSpPr>
          <p:nvPr/>
        </p:nvCxnSpPr>
        <p:spPr>
          <a:xfrm rot="5400000" flipH="1" flipV="1">
            <a:off x="1619250" y="1390650"/>
            <a:ext cx="495300" cy="1524000"/>
          </a:xfrm>
          <a:prstGeom prst="bentConnector2">
            <a:avLst/>
          </a:prstGeom>
          <a:ln w="76200">
            <a:prstDash val="solid"/>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24" idx="0"/>
            <a:endCxn id="88" idx="2"/>
          </p:cNvCxnSpPr>
          <p:nvPr/>
        </p:nvCxnSpPr>
        <p:spPr>
          <a:xfrm rot="5400000" flipH="1" flipV="1">
            <a:off x="3714750" y="3105150"/>
            <a:ext cx="8763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2628900" y="1143000"/>
            <a:ext cx="3048000" cy="1524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Measurement and Analysis</a:t>
            </a:r>
          </a:p>
          <a:p>
            <a:pPr algn="ctr"/>
            <a:endParaRPr lang="en-US" b="1" dirty="0" smtClean="0">
              <a:solidFill>
                <a:srgbClr val="FFFF00"/>
              </a:solidFill>
            </a:endParaRPr>
          </a:p>
          <a:p>
            <a:pPr algn="ctr"/>
            <a:r>
              <a:rPr lang="en-US" sz="1600" b="1" dirty="0" smtClean="0">
                <a:solidFill>
                  <a:srgbClr val="FFFF00"/>
                </a:solidFill>
              </a:rPr>
              <a:t>Screening</a:t>
            </a:r>
          </a:p>
          <a:p>
            <a:pPr algn="ctr"/>
            <a:r>
              <a:rPr lang="en-US" sz="1600" b="1" dirty="0" smtClean="0">
                <a:solidFill>
                  <a:srgbClr val="FFFF00"/>
                </a:solidFill>
              </a:rPr>
              <a:t>Analysis</a:t>
            </a:r>
          </a:p>
          <a:p>
            <a:pPr algn="ctr"/>
            <a:r>
              <a:rPr lang="en-US" sz="1600" b="1" dirty="0" smtClean="0">
                <a:solidFill>
                  <a:srgbClr val="FFFF00"/>
                </a:solidFill>
              </a:rPr>
              <a:t>In depth Research</a:t>
            </a:r>
            <a:endParaRPr lang="en-US" sz="1600" b="1" dirty="0">
              <a:solidFill>
                <a:srgbClr val="FFFF00"/>
              </a:solidFill>
            </a:endParaRPr>
          </a:p>
        </p:txBody>
      </p:sp>
      <p:sp>
        <p:nvSpPr>
          <p:cNvPr id="89" name="Rectangle 88"/>
          <p:cNvSpPr/>
          <p:nvPr/>
        </p:nvSpPr>
        <p:spPr>
          <a:xfrm>
            <a:off x="2286000" y="4953000"/>
            <a:ext cx="3733800" cy="1600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Contexts</a:t>
            </a:r>
          </a:p>
          <a:p>
            <a:pPr algn="ctr"/>
            <a:endParaRPr lang="en-US" sz="1600" b="1" dirty="0" smtClean="0">
              <a:solidFill>
                <a:srgbClr val="FFFF00"/>
              </a:solidFill>
            </a:endParaRPr>
          </a:p>
          <a:p>
            <a:pPr algn="ctr"/>
            <a:r>
              <a:rPr lang="en-US" sz="1600" b="1" dirty="0" smtClean="0">
                <a:solidFill>
                  <a:srgbClr val="FFFF00"/>
                </a:solidFill>
              </a:rPr>
              <a:t>Spatial, Physical, Mechanical, Chemical, Biological, Geographical, Social, Political, Economic</a:t>
            </a:r>
          </a:p>
        </p:txBody>
      </p:sp>
      <p:cxnSp>
        <p:nvCxnSpPr>
          <p:cNvPr id="100" name="Shape 99"/>
          <p:cNvCxnSpPr>
            <a:stCxn id="8" idx="3"/>
            <a:endCxn id="89" idx="3"/>
          </p:cNvCxnSpPr>
          <p:nvPr/>
        </p:nvCxnSpPr>
        <p:spPr>
          <a:xfrm flipH="1">
            <a:off x="6019800" y="1905000"/>
            <a:ext cx="2590800" cy="3848100"/>
          </a:xfrm>
          <a:prstGeom prst="bentConnector3">
            <a:avLst>
              <a:gd name="adj1" fmla="val -8824"/>
            </a:avLst>
          </a:prstGeom>
          <a:ln w="76200">
            <a:prstDash val="solid"/>
            <a:tailEnd type="arrow"/>
          </a:ln>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5867400" y="3143250"/>
            <a:ext cx="2743200" cy="16383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FFFF00"/>
                </a:solidFill>
              </a:rPr>
              <a:t>Design </a:t>
            </a:r>
          </a:p>
          <a:p>
            <a:pPr algn="ctr"/>
            <a:endParaRPr lang="en-US" b="1" dirty="0" smtClean="0">
              <a:solidFill>
                <a:srgbClr val="FFFF00"/>
              </a:solidFill>
            </a:endParaRPr>
          </a:p>
          <a:p>
            <a:pPr algn="ctr"/>
            <a:r>
              <a:rPr lang="en-US" sz="1600" b="1" dirty="0" smtClean="0">
                <a:solidFill>
                  <a:srgbClr val="FFFF00"/>
                </a:solidFill>
              </a:rPr>
              <a:t>Tools, Equipment, Workplaces, Tasks, Procedures, Assignments.</a:t>
            </a:r>
          </a:p>
        </p:txBody>
      </p:sp>
      <p:cxnSp>
        <p:nvCxnSpPr>
          <p:cNvPr id="122" name="Straight Arrow Connector 121"/>
          <p:cNvCxnSpPr>
            <a:stCxn id="113" idx="1"/>
            <a:endCxn id="124" idx="6"/>
          </p:cNvCxnSpPr>
          <p:nvPr/>
        </p:nvCxnSpPr>
        <p:spPr>
          <a:xfrm rot="10800000">
            <a:off x="4800600" y="3962400"/>
            <a:ext cx="10668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24" idx="2"/>
            <a:endCxn id="125" idx="3"/>
          </p:cNvCxnSpPr>
          <p:nvPr/>
        </p:nvCxnSpPr>
        <p:spPr>
          <a:xfrm rot="10800000">
            <a:off x="1905000" y="3962400"/>
            <a:ext cx="1600200" cy="1588"/>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124" name="Oval 123"/>
          <p:cNvSpPr/>
          <p:nvPr/>
        </p:nvSpPr>
        <p:spPr>
          <a:xfrm>
            <a:off x="3505200" y="3543300"/>
            <a:ext cx="1295400" cy="8382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The Job</a:t>
            </a:r>
            <a:endParaRPr lang="en-US" sz="2400" b="1" dirty="0"/>
          </a:p>
        </p:txBody>
      </p:sp>
      <p:sp>
        <p:nvSpPr>
          <p:cNvPr id="125" name="Rectangle 124"/>
          <p:cNvSpPr/>
          <p:nvPr/>
        </p:nvSpPr>
        <p:spPr>
          <a:xfrm>
            <a:off x="304800" y="2400300"/>
            <a:ext cx="1600200" cy="3124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rgbClr val="FFFF00"/>
              </a:solidFill>
            </a:endParaRPr>
          </a:p>
          <a:p>
            <a:pPr algn="ctr"/>
            <a:r>
              <a:rPr lang="en-US" sz="2000" b="1" dirty="0" smtClean="0">
                <a:solidFill>
                  <a:srgbClr val="FFFF00"/>
                </a:solidFill>
              </a:rPr>
              <a:t>Outcomes</a:t>
            </a:r>
          </a:p>
          <a:p>
            <a:pPr algn="ctr"/>
            <a:endParaRPr lang="en-US" sz="1400" b="1" dirty="0" smtClean="0">
              <a:solidFill>
                <a:srgbClr val="FFFF00"/>
              </a:solidFill>
            </a:endParaRPr>
          </a:p>
          <a:p>
            <a:pPr algn="ctr"/>
            <a:r>
              <a:rPr lang="en-US" sz="1600" b="1" dirty="0" smtClean="0">
                <a:solidFill>
                  <a:srgbClr val="FFFF00"/>
                </a:solidFill>
              </a:rPr>
              <a:t>Quality</a:t>
            </a:r>
          </a:p>
          <a:p>
            <a:pPr algn="ctr"/>
            <a:r>
              <a:rPr lang="en-US" sz="1600" b="1" dirty="0" smtClean="0">
                <a:solidFill>
                  <a:srgbClr val="FFFF00"/>
                </a:solidFill>
              </a:rPr>
              <a:t>Productivity</a:t>
            </a:r>
          </a:p>
          <a:p>
            <a:pPr algn="ctr"/>
            <a:r>
              <a:rPr lang="en-US" sz="1600" b="1" dirty="0" smtClean="0">
                <a:solidFill>
                  <a:srgbClr val="FFFF00"/>
                </a:solidFill>
              </a:rPr>
              <a:t>Health, Safety</a:t>
            </a:r>
          </a:p>
          <a:p>
            <a:pPr algn="ctr"/>
            <a:r>
              <a:rPr lang="en-US" sz="1600" b="1" dirty="0" smtClean="0">
                <a:solidFill>
                  <a:srgbClr val="FFFF00"/>
                </a:solidFill>
              </a:rPr>
              <a:t>Ease of Use</a:t>
            </a:r>
          </a:p>
          <a:p>
            <a:pPr algn="ctr"/>
            <a:r>
              <a:rPr lang="en-US" sz="1600" b="1" dirty="0" smtClean="0">
                <a:solidFill>
                  <a:srgbClr val="FFFF00"/>
                </a:solidFill>
              </a:rPr>
              <a:t>Security</a:t>
            </a:r>
          </a:p>
          <a:p>
            <a:pPr algn="ctr"/>
            <a:r>
              <a:rPr lang="en-US" sz="1600" b="1" dirty="0" smtClean="0">
                <a:solidFill>
                  <a:srgbClr val="FFFF00"/>
                </a:solidFill>
              </a:rPr>
              <a:t>Satisfaction</a:t>
            </a:r>
          </a:p>
          <a:p>
            <a:pPr algn="ctr"/>
            <a:r>
              <a:rPr lang="en-US" sz="1600" b="1" dirty="0" smtClean="0">
                <a:solidFill>
                  <a:srgbClr val="FFFF00"/>
                </a:solidFill>
              </a:rPr>
              <a:t>Sustainability</a:t>
            </a:r>
          </a:p>
          <a:p>
            <a:pPr algn="ctr"/>
            <a:endParaRPr lang="en-US" sz="1600" b="1" dirty="0" smtClean="0">
              <a:solidFill>
                <a:srgbClr val="FFFF00"/>
              </a:solidFill>
            </a:endParaRPr>
          </a:p>
          <a:p>
            <a:pPr algn="ctr"/>
            <a:r>
              <a:rPr lang="en-US" sz="2400" b="1" dirty="0" smtClean="0">
                <a:solidFill>
                  <a:srgbClr val="FFFF00"/>
                </a:solidFill>
              </a:rPr>
              <a:t>E4S4</a:t>
            </a:r>
          </a:p>
          <a:p>
            <a:pPr algn="ctr"/>
            <a:endParaRPr lang="en-US" sz="1600" b="1" dirty="0" smtClean="0">
              <a:solidFill>
                <a:srgbClr val="FFFF00"/>
              </a:solidFill>
            </a:endParaRPr>
          </a:p>
          <a:p>
            <a:pPr algn="ctr"/>
            <a:endParaRPr lang="en-US" sz="1400" b="1" dirty="0">
              <a:solidFill>
                <a:srgbClr val="FFFF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a:srcRect l="19605" t="19000" r="20861" b="9601"/>
          <a:stretch>
            <a:fillRect/>
          </a:stretch>
        </p:blipFill>
        <p:spPr bwMode="auto">
          <a:xfrm>
            <a:off x="611560" y="600795"/>
            <a:ext cx="7181154" cy="4844429"/>
          </a:xfrm>
          <a:prstGeom prst="rect">
            <a:avLst/>
          </a:prstGeom>
          <a:noFill/>
          <a:ln w="9525">
            <a:noFill/>
            <a:miter lim="800000"/>
            <a:headEnd/>
            <a:tailEnd/>
          </a:ln>
        </p:spPr>
      </p:pic>
      <p:sp>
        <p:nvSpPr>
          <p:cNvPr id="4" name="TextBox 3"/>
          <p:cNvSpPr txBox="1"/>
          <p:nvPr/>
        </p:nvSpPr>
        <p:spPr>
          <a:xfrm>
            <a:off x="899592" y="6093296"/>
            <a:ext cx="2664296" cy="369332"/>
          </a:xfrm>
          <a:prstGeom prst="rect">
            <a:avLst/>
          </a:prstGeom>
          <a:noFill/>
        </p:spPr>
        <p:txBody>
          <a:bodyPr wrap="square" rtlCol="0">
            <a:spAutoFit/>
          </a:bodyPr>
          <a:lstStyle/>
          <a:p>
            <a:r>
              <a:rPr lang="en-US" dirty="0" smtClean="0"/>
              <a:t>https://www.osha.gov/</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773" y="417612"/>
            <a:ext cx="7696201" cy="838200"/>
          </a:xfrm>
        </p:spPr>
        <p:txBody>
          <a:bodyPr/>
          <a:lstStyle/>
          <a:p>
            <a:pPr algn="ctr"/>
            <a:r>
              <a:rPr lang="en-US" dirty="0" smtClean="0">
                <a:solidFill>
                  <a:schemeClr val="tx1"/>
                </a:solidFill>
              </a:rPr>
              <a:t>Ergonomics Complexity</a:t>
            </a:r>
            <a:endParaRPr lang="en-US" dirty="0">
              <a:solidFill>
                <a:schemeClr val="tx1"/>
              </a:solidFill>
            </a:endParaRPr>
          </a:p>
        </p:txBody>
      </p:sp>
      <p:sp>
        <p:nvSpPr>
          <p:cNvPr id="23" name="TextBox 22"/>
          <p:cNvSpPr txBox="1"/>
          <p:nvPr/>
        </p:nvSpPr>
        <p:spPr>
          <a:xfrm>
            <a:off x="250200" y="5085184"/>
            <a:ext cx="2114681" cy="1384995"/>
          </a:xfrm>
          <a:prstGeom prst="rect">
            <a:avLst/>
          </a:prstGeom>
          <a:noFill/>
          <a:ln w="12700">
            <a:solidFill>
              <a:schemeClr val="tx1"/>
            </a:solidFill>
          </a:ln>
        </p:spPr>
        <p:txBody>
          <a:bodyPr wrap="square" rtlCol="0">
            <a:spAutoFit/>
          </a:bodyPr>
          <a:lstStyle/>
          <a:p>
            <a:pPr algn="ctr"/>
            <a:r>
              <a:rPr lang="en-US" sz="1400" b="1" i="1" dirty="0" smtClean="0"/>
              <a:t>The outcomes of any situation may be affected by any one or more of these factors and their interfaces and interactions</a:t>
            </a:r>
            <a:endParaRPr lang="en-US" sz="1400" b="1" i="1" dirty="0"/>
          </a:p>
        </p:txBody>
      </p:sp>
      <p:grpSp>
        <p:nvGrpSpPr>
          <p:cNvPr id="27" name="Group 26"/>
          <p:cNvGrpSpPr/>
          <p:nvPr/>
        </p:nvGrpSpPr>
        <p:grpSpPr>
          <a:xfrm>
            <a:off x="182580" y="1066800"/>
            <a:ext cx="8748532" cy="4876800"/>
            <a:chOff x="182580" y="1066800"/>
            <a:chExt cx="8748532" cy="4876800"/>
          </a:xfrm>
        </p:grpSpPr>
        <p:sp>
          <p:nvSpPr>
            <p:cNvPr id="6" name="Rectangle 5"/>
            <p:cNvSpPr/>
            <p:nvPr/>
          </p:nvSpPr>
          <p:spPr>
            <a:xfrm>
              <a:off x="4953000" y="22860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Physical</a:t>
              </a:r>
            </a:p>
          </p:txBody>
        </p:sp>
        <p:sp>
          <p:nvSpPr>
            <p:cNvPr id="7" name="Rectangle 6"/>
            <p:cNvSpPr/>
            <p:nvPr/>
          </p:nvSpPr>
          <p:spPr>
            <a:xfrm>
              <a:off x="2895600" y="22860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Sensory</a:t>
              </a:r>
            </a:p>
          </p:txBody>
        </p:sp>
        <p:sp>
          <p:nvSpPr>
            <p:cNvPr id="8" name="Rectangle 7"/>
            <p:cNvSpPr/>
            <p:nvPr/>
          </p:nvSpPr>
          <p:spPr>
            <a:xfrm>
              <a:off x="3352800" y="16764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Cognitive</a:t>
              </a:r>
            </a:p>
          </p:txBody>
        </p:sp>
        <p:sp>
          <p:nvSpPr>
            <p:cNvPr id="9" name="Rectangle 8"/>
            <p:cNvSpPr/>
            <p:nvPr/>
          </p:nvSpPr>
          <p:spPr>
            <a:xfrm>
              <a:off x="3936286" y="10668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Social</a:t>
              </a:r>
            </a:p>
          </p:txBody>
        </p:sp>
        <p:sp>
          <p:nvSpPr>
            <p:cNvPr id="10" name="Rectangle 9"/>
            <p:cNvSpPr/>
            <p:nvPr/>
          </p:nvSpPr>
          <p:spPr>
            <a:xfrm>
              <a:off x="4572000" y="16764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Affective</a:t>
              </a:r>
            </a:p>
          </p:txBody>
        </p:sp>
        <p:sp>
          <p:nvSpPr>
            <p:cNvPr id="11" name="Rectangle 10"/>
            <p:cNvSpPr/>
            <p:nvPr/>
          </p:nvSpPr>
          <p:spPr>
            <a:xfrm>
              <a:off x="7020272" y="3048000"/>
              <a:ext cx="1898083"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Physical</a:t>
              </a:r>
            </a:p>
            <a:p>
              <a:pPr algn="ctr"/>
              <a:r>
                <a:rPr lang="en-US" dirty="0" smtClean="0">
                  <a:solidFill>
                    <a:schemeClr val="tx1"/>
                  </a:solidFill>
                </a:rPr>
                <a:t>Environment</a:t>
              </a:r>
            </a:p>
          </p:txBody>
        </p:sp>
        <p:sp>
          <p:nvSpPr>
            <p:cNvPr id="14" name="Rectangle 13"/>
            <p:cNvSpPr/>
            <p:nvPr/>
          </p:nvSpPr>
          <p:spPr>
            <a:xfrm>
              <a:off x="7020272" y="3962400"/>
              <a:ext cx="1905000"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Operational</a:t>
              </a:r>
            </a:p>
            <a:p>
              <a:pPr algn="ctr"/>
              <a:r>
                <a:rPr lang="en-US" dirty="0" smtClean="0">
                  <a:solidFill>
                    <a:schemeClr val="tx1"/>
                  </a:solidFill>
                </a:rPr>
                <a:t>Environment</a:t>
              </a:r>
              <a:endParaRPr lang="en-US" dirty="0">
                <a:solidFill>
                  <a:schemeClr val="tx1"/>
                </a:solidFill>
              </a:endParaRPr>
            </a:p>
          </p:txBody>
        </p:sp>
        <p:sp>
          <p:nvSpPr>
            <p:cNvPr id="18" name="Rectangle 17"/>
            <p:cNvSpPr/>
            <p:nvPr/>
          </p:nvSpPr>
          <p:spPr>
            <a:xfrm>
              <a:off x="402575" y="39624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Information</a:t>
              </a:r>
              <a:endParaRPr lang="en-US" dirty="0">
                <a:solidFill>
                  <a:schemeClr val="tx1"/>
                </a:solidFill>
              </a:endParaRPr>
            </a:p>
          </p:txBody>
        </p:sp>
        <p:sp>
          <p:nvSpPr>
            <p:cNvPr id="19" name="Rectangle 18"/>
            <p:cNvSpPr/>
            <p:nvPr/>
          </p:nvSpPr>
          <p:spPr>
            <a:xfrm>
              <a:off x="402575" y="30480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Energy</a:t>
              </a:r>
              <a:endParaRPr lang="en-US" dirty="0">
                <a:solidFill>
                  <a:schemeClr val="tx1"/>
                </a:solidFill>
              </a:endParaRPr>
            </a:p>
          </p:txBody>
        </p:sp>
        <p:sp>
          <p:nvSpPr>
            <p:cNvPr id="20" name="Rectangle 19"/>
            <p:cNvSpPr/>
            <p:nvPr/>
          </p:nvSpPr>
          <p:spPr>
            <a:xfrm>
              <a:off x="25908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Frequency</a:t>
              </a:r>
              <a:endParaRPr lang="en-US" dirty="0">
                <a:solidFill>
                  <a:schemeClr val="tx1"/>
                </a:solidFill>
              </a:endParaRPr>
            </a:p>
          </p:txBody>
        </p:sp>
        <p:sp>
          <p:nvSpPr>
            <p:cNvPr id="21" name="Rectangle 20"/>
            <p:cNvSpPr/>
            <p:nvPr/>
          </p:nvSpPr>
          <p:spPr>
            <a:xfrm>
              <a:off x="47244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Sequence</a:t>
              </a:r>
              <a:endParaRPr lang="en-US" dirty="0">
                <a:solidFill>
                  <a:schemeClr val="tx1"/>
                </a:solidFill>
              </a:endParaRPr>
            </a:p>
          </p:txBody>
        </p:sp>
        <p:sp>
          <p:nvSpPr>
            <p:cNvPr id="22" name="Rectangle 21"/>
            <p:cNvSpPr/>
            <p:nvPr/>
          </p:nvSpPr>
          <p:spPr>
            <a:xfrm>
              <a:off x="3717276" y="53340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Duration</a:t>
              </a:r>
              <a:endParaRPr lang="en-US" dirty="0">
                <a:solidFill>
                  <a:schemeClr val="tx1"/>
                </a:solidFill>
              </a:endParaRPr>
            </a:p>
          </p:txBody>
        </p:sp>
        <p:sp>
          <p:nvSpPr>
            <p:cNvPr id="24" name="Right Arrow 23"/>
            <p:cNvSpPr/>
            <p:nvPr/>
          </p:nvSpPr>
          <p:spPr>
            <a:xfrm rot="19277111">
              <a:off x="6150471" y="1603435"/>
              <a:ext cx="2780641" cy="9361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Outcomes</a:t>
              </a:r>
              <a:endParaRPr lang="en-US" sz="3200" b="1" dirty="0">
                <a:solidFill>
                  <a:schemeClr val="tx1"/>
                </a:solidFill>
              </a:endParaRPr>
            </a:p>
          </p:txBody>
        </p:sp>
        <p:sp>
          <p:nvSpPr>
            <p:cNvPr id="25" name="Rectangle 24"/>
            <p:cNvSpPr/>
            <p:nvPr/>
          </p:nvSpPr>
          <p:spPr>
            <a:xfrm>
              <a:off x="3760723" y="3505200"/>
              <a:ext cx="1580475"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Interfaces</a:t>
              </a:r>
            </a:p>
            <a:p>
              <a:pPr algn="ctr"/>
              <a:r>
                <a:rPr lang="en-US" sz="2000" b="1" dirty="0" smtClean="0">
                  <a:solidFill>
                    <a:schemeClr val="tx1"/>
                  </a:solidFill>
                </a:rPr>
                <a:t>Interactions</a:t>
              </a:r>
              <a:endParaRPr lang="en-US" sz="2000" b="1" dirty="0">
                <a:solidFill>
                  <a:schemeClr val="tx1"/>
                </a:solidFill>
              </a:endParaRPr>
            </a:p>
          </p:txBody>
        </p:sp>
        <p:sp>
          <p:nvSpPr>
            <p:cNvPr id="26" name="Right Arrow 25"/>
            <p:cNvSpPr/>
            <p:nvPr/>
          </p:nvSpPr>
          <p:spPr>
            <a:xfrm rot="2653871">
              <a:off x="182580" y="1533011"/>
              <a:ext cx="2780641" cy="9361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chemeClr val="tx1"/>
                  </a:solidFill>
                </a:rPr>
                <a:t>Variability</a:t>
              </a:r>
              <a:endParaRPr lang="en-US" sz="3200" b="1" dirty="0">
                <a:solidFill>
                  <a:schemeClr val="tx1"/>
                </a:solidFill>
              </a:endParaRPr>
            </a:p>
          </p:txBody>
        </p:sp>
        <p:sp>
          <p:nvSpPr>
            <p:cNvPr id="5" name="Rectangle 4"/>
            <p:cNvSpPr/>
            <p:nvPr/>
          </p:nvSpPr>
          <p:spPr>
            <a:xfrm>
              <a:off x="3717276" y="2895600"/>
              <a:ext cx="1679074" cy="609600"/>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People</a:t>
              </a:r>
              <a:endParaRPr lang="en-US" sz="2400" b="1" dirty="0">
                <a:solidFill>
                  <a:schemeClr val="tx1"/>
                </a:solidFill>
              </a:endParaRPr>
            </a:p>
          </p:txBody>
        </p:sp>
        <p:sp>
          <p:nvSpPr>
            <p:cNvPr id="15" name="Rectangle 14"/>
            <p:cNvSpPr/>
            <p:nvPr/>
          </p:nvSpPr>
          <p:spPr>
            <a:xfrm>
              <a:off x="2081649" y="3505200"/>
              <a:ext cx="1679074" cy="6096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Technology</a:t>
              </a:r>
              <a:endParaRPr lang="en-US" sz="2400" b="1" dirty="0">
                <a:solidFill>
                  <a:schemeClr val="tx1"/>
                </a:solidFill>
              </a:endParaRPr>
            </a:p>
          </p:txBody>
        </p:sp>
        <p:sp>
          <p:nvSpPr>
            <p:cNvPr id="16" name="Rectangle 15"/>
            <p:cNvSpPr/>
            <p:nvPr/>
          </p:nvSpPr>
          <p:spPr>
            <a:xfrm>
              <a:off x="5341198" y="3505200"/>
              <a:ext cx="1679074" cy="609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Contexts</a:t>
              </a:r>
              <a:endParaRPr lang="en-US" sz="2400" b="1" dirty="0">
                <a:solidFill>
                  <a:schemeClr val="tx1"/>
                </a:solidFill>
              </a:endParaRPr>
            </a:p>
          </p:txBody>
        </p:sp>
        <p:sp>
          <p:nvSpPr>
            <p:cNvPr id="17" name="Rectangle 16"/>
            <p:cNvSpPr/>
            <p:nvPr/>
          </p:nvSpPr>
          <p:spPr>
            <a:xfrm>
              <a:off x="3717276" y="4114800"/>
              <a:ext cx="1679074" cy="609600"/>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chemeClr val="tx1"/>
                  </a:solidFill>
                </a:rPr>
                <a:t>Time</a:t>
              </a:r>
              <a:endParaRPr lang="en-US" sz="2400" b="1" dirty="0">
                <a:solidFill>
                  <a:schemeClr val="tx1"/>
                </a:solidFill>
              </a:endParaRPr>
            </a:p>
          </p:txBody>
        </p:sp>
      </p:grpSp>
    </p:spTree>
    <p:extLst>
      <p:ext uri="{BB962C8B-B14F-4D97-AF65-F5344CB8AC3E}">
        <p14:creationId xmlns:p14="http://schemas.microsoft.com/office/powerpoint/2010/main" xmlns="" val="27894146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7906072" cy="609600"/>
          </a:xfrm>
        </p:spPr>
        <p:txBody>
          <a:bodyPr/>
          <a:lstStyle/>
          <a:p>
            <a:r>
              <a:rPr lang="en-US" dirty="0" smtClean="0"/>
              <a:t>Psychophysical approach: Liberty Mutual Tables</a:t>
            </a:r>
            <a:endParaRPr lang="en-US" dirty="0"/>
          </a:p>
        </p:txBody>
      </p:sp>
      <p:pic>
        <p:nvPicPr>
          <p:cNvPr id="19457" name="Picture 1"/>
          <p:cNvPicPr>
            <a:picLocks noChangeAspect="1" noChangeArrowheads="1"/>
          </p:cNvPicPr>
          <p:nvPr/>
        </p:nvPicPr>
        <p:blipFill>
          <a:blip r:embed="rId2"/>
          <a:srcRect t="14800" r="51573" b="6241"/>
          <a:stretch>
            <a:fillRect/>
          </a:stretch>
        </p:blipFill>
        <p:spPr bwMode="auto">
          <a:xfrm>
            <a:off x="539552" y="1268761"/>
            <a:ext cx="5256584" cy="4821004"/>
          </a:xfrm>
          <a:prstGeom prst="rect">
            <a:avLst/>
          </a:prstGeom>
          <a:noFill/>
          <a:ln w="9525">
            <a:noFill/>
            <a:miter lim="800000"/>
            <a:headEnd/>
            <a:tailEnd/>
          </a:ln>
        </p:spPr>
      </p:pic>
      <p:sp>
        <p:nvSpPr>
          <p:cNvPr id="4" name="Oval Callout 3"/>
          <p:cNvSpPr/>
          <p:nvPr/>
        </p:nvSpPr>
        <p:spPr>
          <a:xfrm>
            <a:off x="4355976" y="4437112"/>
            <a:ext cx="4320480" cy="1224136"/>
          </a:xfrm>
          <a:prstGeom prst="wedgeEllipseCallout">
            <a:avLst>
              <a:gd name="adj1" fmla="val -72504"/>
              <a:gd name="adj2" fmla="val -7584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smtClean="0">
                <a:solidFill>
                  <a:schemeClr val="tx1"/>
                </a:solidFill>
              </a:rPr>
              <a:t>50% </a:t>
            </a:r>
            <a:r>
              <a:rPr lang="en-US" sz="1600" dirty="0" smtClean="0">
                <a:solidFill>
                  <a:schemeClr val="tx1"/>
                </a:solidFill>
              </a:rPr>
              <a:t>(of which population)</a:t>
            </a:r>
            <a:endParaRPr lang="en-US" sz="1600"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 Guideline for Standing Work</a:t>
            </a:r>
            <a:endParaRPr lang="en-US" dirty="0"/>
          </a:p>
        </p:txBody>
      </p:sp>
      <p:pic>
        <p:nvPicPr>
          <p:cNvPr id="53250" name="Picture 2"/>
          <p:cNvPicPr>
            <a:picLocks noChangeAspect="1" noChangeArrowheads="1"/>
          </p:cNvPicPr>
          <p:nvPr/>
        </p:nvPicPr>
        <p:blipFill>
          <a:blip r:embed="rId2"/>
          <a:srcRect l="36615" t="19840" r="35508" b="27241"/>
          <a:stretch>
            <a:fillRect/>
          </a:stretch>
        </p:blipFill>
        <p:spPr bwMode="auto">
          <a:xfrm>
            <a:off x="323527" y="1268760"/>
            <a:ext cx="5057705" cy="5400600"/>
          </a:xfrm>
          <a:prstGeom prst="rect">
            <a:avLst/>
          </a:prstGeom>
          <a:noFill/>
          <a:ln w="9525">
            <a:noFill/>
            <a:miter lim="800000"/>
            <a:headEnd/>
            <a:tailEnd/>
          </a:ln>
        </p:spPr>
      </p:pic>
      <p:sp>
        <p:nvSpPr>
          <p:cNvPr id="5" name="TextBox 4"/>
          <p:cNvSpPr txBox="1"/>
          <p:nvPr/>
        </p:nvSpPr>
        <p:spPr>
          <a:xfrm>
            <a:off x="5925344" y="1700808"/>
            <a:ext cx="2304256" cy="3970318"/>
          </a:xfrm>
          <a:prstGeom prst="rect">
            <a:avLst/>
          </a:prstGeom>
          <a:noFill/>
        </p:spPr>
        <p:txBody>
          <a:bodyPr wrap="square" rtlCol="0">
            <a:spAutoFit/>
          </a:bodyPr>
          <a:lstStyle/>
          <a:p>
            <a:r>
              <a:rPr lang="en-US" b="1" i="1" dirty="0" smtClean="0"/>
              <a:t>The guideline is certainly accurate and  maybe useful.</a:t>
            </a:r>
          </a:p>
          <a:p>
            <a:endParaRPr lang="en-US" b="1" i="1" dirty="0" smtClean="0"/>
          </a:p>
          <a:p>
            <a:r>
              <a:rPr lang="en-US" b="1" i="1" dirty="0" smtClean="0"/>
              <a:t>Compliance  is left to the judgment of the individual, the supervisor or the person responsible for designing the workplace.</a:t>
            </a:r>
          </a:p>
          <a:p>
            <a:endParaRPr lang="en-US" b="1" i="1" dirty="0" smtClean="0"/>
          </a:p>
          <a:p>
            <a:r>
              <a:rPr lang="en-US" b="1" i="1" dirty="0" smtClean="0"/>
              <a:t>Enforcement is likely to be elusive.</a:t>
            </a:r>
            <a:endParaRPr lang="en-US" b="1"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Discounting </a:t>
            </a:r>
            <a:r>
              <a:rPr lang="en-US" sz="1800" dirty="0" smtClean="0"/>
              <a:t>(the NIOSH Lift Equation is an Example) </a:t>
            </a:r>
            <a:endParaRPr lang="en-US" sz="1800" dirty="0"/>
          </a:p>
        </p:txBody>
      </p:sp>
      <p:sp>
        <p:nvSpPr>
          <p:cNvPr id="3" name="Text Placeholder 2"/>
          <p:cNvSpPr>
            <a:spLocks noGrp="1"/>
          </p:cNvSpPr>
          <p:nvPr>
            <p:ph type="body" sz="quarter" idx="11"/>
          </p:nvPr>
        </p:nvSpPr>
        <p:spPr>
          <a:xfrm>
            <a:off x="251520" y="1387810"/>
            <a:ext cx="8640960" cy="4572000"/>
          </a:xfrm>
        </p:spPr>
        <p:txBody>
          <a:bodyPr/>
          <a:lstStyle/>
          <a:p>
            <a:r>
              <a:rPr lang="en-US" sz="1800" dirty="0" smtClean="0"/>
              <a:t>Discounting models for task design</a:t>
            </a:r>
          </a:p>
          <a:p>
            <a:r>
              <a:rPr lang="en-US" dirty="0" smtClean="0"/>
              <a:t> </a:t>
            </a:r>
          </a:p>
          <a:p>
            <a:r>
              <a:rPr lang="en-US" dirty="0" smtClean="0"/>
              <a:t>Brian Peacock, National Space Biomedical Research Institute / Baylor College of Medicine</a:t>
            </a:r>
          </a:p>
          <a:p>
            <a:r>
              <a:rPr lang="en-US" dirty="0" smtClean="0"/>
              <a:t> </a:t>
            </a:r>
          </a:p>
          <a:p>
            <a:r>
              <a:rPr lang="en-US" dirty="0" smtClean="0"/>
              <a:t>Applied Ergonomics Conference, Orlando, March 2004</a:t>
            </a:r>
          </a:p>
          <a:p>
            <a:r>
              <a:rPr lang="en-US" dirty="0" smtClean="0"/>
              <a:t> </a:t>
            </a:r>
          </a:p>
          <a:p>
            <a:r>
              <a:rPr lang="en-US" dirty="0" smtClean="0"/>
              <a:t>Abstract</a:t>
            </a:r>
          </a:p>
          <a:p>
            <a:r>
              <a:rPr lang="en-US" dirty="0" smtClean="0"/>
              <a:t> 	</a:t>
            </a:r>
            <a:r>
              <a:rPr lang="en-US" sz="1400" dirty="0" smtClean="0"/>
              <a:t>Ergonomics deals with the prediction of human performance on the tasks they are given and the contexts in which those tasks are carried out. Think of </a:t>
            </a:r>
            <a:r>
              <a:rPr lang="en-US" sz="1400" dirty="0" err="1" smtClean="0"/>
              <a:t>grandad</a:t>
            </a:r>
            <a:r>
              <a:rPr lang="en-US" sz="1400" dirty="0" smtClean="0"/>
              <a:t> driving, in the fog, in a hurry, on a crowded freeway; or think of a real Buck Rogers getting out of his space vehicle, in a </a:t>
            </a:r>
            <a:r>
              <a:rPr lang="en-US" sz="1400" dirty="0" err="1" smtClean="0"/>
              <a:t>pressurised</a:t>
            </a:r>
            <a:r>
              <a:rPr lang="en-US" sz="1400" dirty="0" smtClean="0"/>
              <a:t> suit and working on the unfriendly surface of Mars; or think of a soldier, with a seventy pound load, tired and hungry, in the hot desert.  The problem is that tasks, contexts and people vary, so performance is not always easily predictable. </a:t>
            </a:r>
            <a:r>
              <a:rPr lang="en-US" b="1" dirty="0" smtClean="0"/>
              <a:t>One ergonomics approach to this challenge is to use a discounting model to create the boundaries of expected performance, in which the hoped for 100% task performance is eroded by introducing encumbrances, contexts and individual differences. </a:t>
            </a:r>
            <a:r>
              <a:rPr lang="en-US" sz="1400" dirty="0" smtClean="0"/>
              <a:t>This approach has precedents - from the prediction of athletic performance to the design of manual materials handling tasks (the NIOSH Lifting Equation). This presentation describes a general approach to task design that can be applied to many operational situations. </a:t>
            </a:r>
          </a:p>
          <a:p>
            <a:r>
              <a:rPr lang="en-US" dirty="0" smtClean="0"/>
              <a:t> </a:t>
            </a:r>
          </a:p>
          <a:p>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838200" y="228600"/>
            <a:ext cx="5638800" cy="1143000"/>
          </a:xfrm>
        </p:spPr>
        <p:txBody>
          <a:bodyPr>
            <a:normAutofit/>
          </a:bodyPr>
          <a:lstStyle/>
          <a:p>
            <a:r>
              <a:rPr lang="en-US" sz="3600" b="1" dirty="0">
                <a:solidFill>
                  <a:srgbClr val="CC0000"/>
                </a:solidFill>
              </a:rPr>
              <a:t>The </a:t>
            </a:r>
            <a:r>
              <a:rPr lang="en-US" sz="3600" b="1" dirty="0" err="1" smtClean="0">
                <a:solidFill>
                  <a:srgbClr val="CC0000"/>
                </a:solidFill>
              </a:rPr>
              <a:t>ErgoCop</a:t>
            </a:r>
            <a:r>
              <a:rPr lang="en-US" sz="3600" b="1" dirty="0" smtClean="0">
                <a:solidFill>
                  <a:srgbClr val="CC0000"/>
                </a:solidFill>
              </a:rPr>
              <a:t> </a:t>
            </a:r>
            <a:r>
              <a:rPr lang="en-US" sz="3600" b="1" dirty="0">
                <a:solidFill>
                  <a:srgbClr val="CC0000"/>
                </a:solidFill>
              </a:rPr>
              <a:t>Problem</a:t>
            </a:r>
          </a:p>
        </p:txBody>
      </p:sp>
      <p:sp>
        <p:nvSpPr>
          <p:cNvPr id="16387" name="Rectangle 3"/>
          <p:cNvSpPr>
            <a:spLocks noChangeArrowheads="1"/>
          </p:cNvSpPr>
          <p:nvPr/>
        </p:nvSpPr>
        <p:spPr bwMode="auto">
          <a:xfrm>
            <a:off x="2057400" y="2171700"/>
            <a:ext cx="1450975" cy="838200"/>
          </a:xfrm>
          <a:prstGeom prst="rect">
            <a:avLst/>
          </a:prstGeom>
          <a:solidFill>
            <a:schemeClr val="bg1"/>
          </a:solidFill>
          <a:ln w="9525">
            <a:solidFill>
              <a:schemeClr val="tx1"/>
            </a:solidFill>
            <a:miter lim="800000"/>
            <a:headEnd/>
            <a:tailEnd/>
          </a:ln>
          <a:effectLst/>
        </p:spPr>
        <p:txBody>
          <a:bodyPr wrap="none" anchor="ctr"/>
          <a:lstStyle/>
          <a:p>
            <a:pPr algn="ctr"/>
            <a:r>
              <a:rPr lang="en-US" sz="1800"/>
              <a:t>Design</a:t>
            </a:r>
          </a:p>
          <a:p>
            <a:pPr algn="ctr"/>
            <a:r>
              <a:rPr lang="en-US" sz="1800"/>
              <a:t>Specifications</a:t>
            </a:r>
          </a:p>
        </p:txBody>
      </p:sp>
      <p:sp>
        <p:nvSpPr>
          <p:cNvPr id="16390" name="Rectangle 6"/>
          <p:cNvSpPr>
            <a:spLocks noChangeArrowheads="1"/>
          </p:cNvSpPr>
          <p:nvPr/>
        </p:nvSpPr>
        <p:spPr bwMode="auto">
          <a:xfrm>
            <a:off x="5562600" y="1981200"/>
            <a:ext cx="1450975" cy="1219200"/>
          </a:xfrm>
          <a:prstGeom prst="rect">
            <a:avLst/>
          </a:prstGeom>
          <a:solidFill>
            <a:srgbClr val="C00000"/>
          </a:solidFill>
          <a:ln w="9525">
            <a:solidFill>
              <a:schemeClr val="tx1"/>
            </a:solidFill>
            <a:miter lim="800000"/>
            <a:headEnd/>
            <a:tailEnd/>
          </a:ln>
          <a:effectLst/>
        </p:spPr>
        <p:txBody>
          <a:bodyPr wrap="none" anchor="ctr"/>
          <a:lstStyle/>
          <a:p>
            <a:pPr algn="ctr"/>
            <a:r>
              <a:rPr lang="en-US" b="1" dirty="0">
                <a:solidFill>
                  <a:srgbClr val="FFFF00"/>
                </a:solidFill>
              </a:rPr>
              <a:t>Ergonomics</a:t>
            </a:r>
          </a:p>
          <a:p>
            <a:pPr algn="ctr"/>
            <a:r>
              <a:rPr lang="en-US" b="1" dirty="0">
                <a:solidFill>
                  <a:srgbClr val="FFFF00"/>
                </a:solidFill>
              </a:rPr>
              <a:t>Evaluation</a:t>
            </a:r>
          </a:p>
          <a:p>
            <a:pPr algn="ctr"/>
            <a:r>
              <a:rPr lang="en-US" sz="1800" b="1" dirty="0">
                <a:solidFill>
                  <a:srgbClr val="FFFF00"/>
                </a:solidFill>
              </a:rPr>
              <a:t>The </a:t>
            </a:r>
            <a:r>
              <a:rPr lang="en-US" sz="1800" b="1" dirty="0" err="1" smtClean="0">
                <a:solidFill>
                  <a:srgbClr val="FFFF00"/>
                </a:solidFill>
              </a:rPr>
              <a:t>ErgoCop</a:t>
            </a:r>
            <a:endParaRPr lang="en-US" sz="1800" b="1" dirty="0">
              <a:solidFill>
                <a:srgbClr val="FFFF00"/>
              </a:solidFill>
            </a:endParaRPr>
          </a:p>
        </p:txBody>
      </p:sp>
      <p:sp>
        <p:nvSpPr>
          <p:cNvPr id="16395" name="Rectangle 11"/>
          <p:cNvSpPr>
            <a:spLocks noChangeArrowheads="1"/>
          </p:cNvSpPr>
          <p:nvPr/>
        </p:nvSpPr>
        <p:spPr bwMode="auto">
          <a:xfrm>
            <a:off x="3810000" y="2171700"/>
            <a:ext cx="1450975" cy="838200"/>
          </a:xfrm>
          <a:prstGeom prst="rect">
            <a:avLst/>
          </a:prstGeom>
          <a:solidFill>
            <a:schemeClr val="bg1"/>
          </a:solidFill>
          <a:ln w="9525">
            <a:solidFill>
              <a:schemeClr val="tx1"/>
            </a:solidFill>
            <a:miter lim="800000"/>
            <a:headEnd/>
            <a:tailEnd/>
          </a:ln>
          <a:effectLst/>
        </p:spPr>
        <p:txBody>
          <a:bodyPr wrap="none" anchor="ctr"/>
          <a:lstStyle/>
          <a:p>
            <a:pPr algn="ctr"/>
            <a:r>
              <a:rPr lang="en-US" sz="1800"/>
              <a:t>Design</a:t>
            </a:r>
          </a:p>
        </p:txBody>
      </p:sp>
      <p:sp>
        <p:nvSpPr>
          <p:cNvPr id="16397" name="Rectangle 13"/>
          <p:cNvSpPr>
            <a:spLocks noChangeArrowheads="1"/>
          </p:cNvSpPr>
          <p:nvPr/>
        </p:nvSpPr>
        <p:spPr bwMode="auto">
          <a:xfrm>
            <a:off x="7315200" y="2171700"/>
            <a:ext cx="1450975" cy="838200"/>
          </a:xfrm>
          <a:prstGeom prst="rect">
            <a:avLst/>
          </a:prstGeom>
          <a:solidFill>
            <a:schemeClr val="bg1"/>
          </a:solidFill>
          <a:ln w="9525">
            <a:solidFill>
              <a:schemeClr val="tx1"/>
            </a:solidFill>
            <a:miter lim="800000"/>
            <a:headEnd/>
            <a:tailEnd/>
          </a:ln>
          <a:effectLst/>
        </p:spPr>
        <p:txBody>
          <a:bodyPr wrap="none" anchor="ctr"/>
          <a:lstStyle/>
          <a:p>
            <a:pPr algn="ctr"/>
            <a:r>
              <a:rPr lang="en-US" sz="1800"/>
              <a:t>Performance</a:t>
            </a:r>
          </a:p>
          <a:p>
            <a:pPr algn="ctr"/>
            <a:r>
              <a:rPr lang="en-US" sz="1800"/>
              <a:t>Review</a:t>
            </a:r>
          </a:p>
          <a:p>
            <a:pPr algn="ctr"/>
            <a:r>
              <a:rPr lang="en-US" sz="2000" b="1"/>
              <a:t>(waivers)</a:t>
            </a:r>
          </a:p>
        </p:txBody>
      </p:sp>
      <p:sp>
        <p:nvSpPr>
          <p:cNvPr id="16398" name="Rectangle 14"/>
          <p:cNvSpPr>
            <a:spLocks noChangeArrowheads="1"/>
          </p:cNvSpPr>
          <p:nvPr/>
        </p:nvSpPr>
        <p:spPr bwMode="auto">
          <a:xfrm>
            <a:off x="304800" y="2171700"/>
            <a:ext cx="1450975" cy="838200"/>
          </a:xfrm>
          <a:prstGeom prst="rect">
            <a:avLst/>
          </a:prstGeom>
          <a:solidFill>
            <a:schemeClr val="bg1"/>
          </a:solidFill>
          <a:ln w="9525">
            <a:solidFill>
              <a:schemeClr val="tx1"/>
            </a:solidFill>
            <a:miter lim="800000"/>
            <a:headEnd/>
            <a:tailEnd/>
          </a:ln>
          <a:effectLst/>
        </p:spPr>
        <p:txBody>
          <a:bodyPr wrap="none" anchor="ctr"/>
          <a:lstStyle/>
          <a:p>
            <a:pPr algn="ctr"/>
            <a:r>
              <a:rPr lang="en-US" sz="1800"/>
              <a:t>Performance</a:t>
            </a:r>
          </a:p>
          <a:p>
            <a:pPr algn="ctr"/>
            <a:r>
              <a:rPr lang="en-US" sz="1800"/>
              <a:t>Requirements</a:t>
            </a:r>
          </a:p>
        </p:txBody>
      </p:sp>
      <p:sp>
        <p:nvSpPr>
          <p:cNvPr id="16399" name="Rectangle 15"/>
          <p:cNvSpPr>
            <a:spLocks noChangeArrowheads="1"/>
          </p:cNvSpPr>
          <p:nvPr/>
        </p:nvSpPr>
        <p:spPr bwMode="auto">
          <a:xfrm>
            <a:off x="5791200" y="4343400"/>
            <a:ext cx="1450975" cy="838200"/>
          </a:xfrm>
          <a:prstGeom prst="rect">
            <a:avLst/>
          </a:prstGeom>
          <a:solidFill>
            <a:schemeClr val="bg1"/>
          </a:solidFill>
          <a:ln w="9525">
            <a:solidFill>
              <a:schemeClr val="tx1"/>
            </a:solidFill>
            <a:miter lim="800000"/>
            <a:headEnd/>
            <a:tailEnd/>
          </a:ln>
          <a:effectLst/>
        </p:spPr>
        <p:txBody>
          <a:bodyPr wrap="none" anchor="ctr"/>
          <a:lstStyle/>
          <a:p>
            <a:pPr algn="ctr"/>
            <a:r>
              <a:rPr lang="en-US" sz="1800"/>
              <a:t>Performance</a:t>
            </a:r>
          </a:p>
          <a:p>
            <a:pPr algn="ctr"/>
            <a:r>
              <a:rPr lang="en-US" sz="1800"/>
              <a:t>Review</a:t>
            </a:r>
          </a:p>
        </p:txBody>
      </p:sp>
      <p:sp>
        <p:nvSpPr>
          <p:cNvPr id="16400" name="Rectangle 16"/>
          <p:cNvSpPr>
            <a:spLocks noChangeArrowheads="1"/>
          </p:cNvSpPr>
          <p:nvPr/>
        </p:nvSpPr>
        <p:spPr bwMode="auto">
          <a:xfrm>
            <a:off x="2133600" y="4191000"/>
            <a:ext cx="1450975" cy="1143000"/>
          </a:xfrm>
          <a:prstGeom prst="rect">
            <a:avLst/>
          </a:prstGeom>
          <a:solidFill>
            <a:schemeClr val="bg1"/>
          </a:solidFill>
          <a:ln w="9525">
            <a:solidFill>
              <a:schemeClr val="tx1"/>
            </a:solidFill>
            <a:miter lim="800000"/>
            <a:headEnd/>
            <a:tailEnd/>
          </a:ln>
          <a:effectLst/>
        </p:spPr>
        <p:txBody>
          <a:bodyPr wrap="none" anchor="ctr"/>
          <a:lstStyle/>
          <a:p>
            <a:pPr algn="ctr"/>
            <a:r>
              <a:rPr lang="en-US" sz="2000" b="1">
                <a:solidFill>
                  <a:srgbClr val="008000"/>
                </a:solidFill>
              </a:rPr>
              <a:t>Precise</a:t>
            </a:r>
          </a:p>
          <a:p>
            <a:pPr algn="ctr"/>
            <a:r>
              <a:rPr lang="en-US" sz="1800"/>
              <a:t>Design</a:t>
            </a:r>
          </a:p>
          <a:p>
            <a:pPr algn="ctr"/>
            <a:r>
              <a:rPr lang="en-US" sz="1800"/>
              <a:t>Specifications</a:t>
            </a:r>
          </a:p>
        </p:txBody>
      </p:sp>
      <p:sp>
        <p:nvSpPr>
          <p:cNvPr id="16401" name="Rectangle 17"/>
          <p:cNvSpPr>
            <a:spLocks noChangeArrowheads="1"/>
          </p:cNvSpPr>
          <p:nvPr/>
        </p:nvSpPr>
        <p:spPr bwMode="auto">
          <a:xfrm>
            <a:off x="3886200" y="5791200"/>
            <a:ext cx="1450975" cy="838200"/>
          </a:xfrm>
          <a:prstGeom prst="rect">
            <a:avLst/>
          </a:prstGeom>
          <a:solidFill>
            <a:srgbClr val="0070C0"/>
          </a:solidFill>
          <a:ln w="9525">
            <a:solidFill>
              <a:schemeClr val="tx1"/>
            </a:solidFill>
            <a:miter lim="800000"/>
            <a:headEnd/>
            <a:tailEnd/>
          </a:ln>
          <a:effectLst/>
        </p:spPr>
        <p:txBody>
          <a:bodyPr wrap="none" anchor="ctr"/>
          <a:lstStyle/>
          <a:p>
            <a:pPr algn="ctr"/>
            <a:r>
              <a:rPr lang="en-US" sz="1800" b="1" dirty="0" smtClean="0">
                <a:solidFill>
                  <a:srgbClr val="FFFF00"/>
                </a:solidFill>
              </a:rPr>
              <a:t>Ergonomics</a:t>
            </a:r>
          </a:p>
          <a:p>
            <a:pPr algn="ctr"/>
            <a:r>
              <a:rPr lang="en-US" b="1" dirty="0" smtClean="0">
                <a:solidFill>
                  <a:srgbClr val="FFFF00"/>
                </a:solidFill>
              </a:rPr>
              <a:t>Proactive</a:t>
            </a:r>
            <a:endParaRPr lang="en-US" sz="1800" b="1" dirty="0">
              <a:solidFill>
                <a:srgbClr val="FFFF00"/>
              </a:solidFill>
            </a:endParaRPr>
          </a:p>
          <a:p>
            <a:pPr algn="ctr"/>
            <a:r>
              <a:rPr lang="en-US" sz="1800" b="1" dirty="0">
                <a:solidFill>
                  <a:srgbClr val="FFFF00"/>
                </a:solidFill>
              </a:rPr>
              <a:t>Support</a:t>
            </a:r>
          </a:p>
        </p:txBody>
      </p:sp>
      <p:sp>
        <p:nvSpPr>
          <p:cNvPr id="16402" name="Rectangle 18"/>
          <p:cNvSpPr>
            <a:spLocks noChangeArrowheads="1"/>
          </p:cNvSpPr>
          <p:nvPr/>
        </p:nvSpPr>
        <p:spPr bwMode="auto">
          <a:xfrm>
            <a:off x="3886200" y="4191000"/>
            <a:ext cx="1450975" cy="1143000"/>
          </a:xfrm>
          <a:prstGeom prst="rect">
            <a:avLst/>
          </a:prstGeom>
          <a:solidFill>
            <a:schemeClr val="bg1"/>
          </a:solidFill>
          <a:ln w="9525">
            <a:solidFill>
              <a:schemeClr val="tx1"/>
            </a:solidFill>
            <a:miter lim="800000"/>
            <a:headEnd/>
            <a:tailEnd/>
          </a:ln>
          <a:effectLst/>
        </p:spPr>
        <p:txBody>
          <a:bodyPr wrap="none" anchor="ctr"/>
          <a:lstStyle/>
          <a:p>
            <a:pPr algn="ctr"/>
            <a:r>
              <a:rPr lang="en-US" sz="1800"/>
              <a:t>Design</a:t>
            </a:r>
          </a:p>
        </p:txBody>
      </p:sp>
      <p:sp>
        <p:nvSpPr>
          <p:cNvPr id="16403" name="Rectangle 19"/>
          <p:cNvSpPr>
            <a:spLocks noChangeArrowheads="1"/>
          </p:cNvSpPr>
          <p:nvPr/>
        </p:nvSpPr>
        <p:spPr bwMode="auto">
          <a:xfrm>
            <a:off x="381000" y="4191000"/>
            <a:ext cx="1450975" cy="1143000"/>
          </a:xfrm>
          <a:prstGeom prst="rect">
            <a:avLst/>
          </a:prstGeom>
          <a:solidFill>
            <a:schemeClr val="bg1"/>
          </a:solidFill>
          <a:ln w="9525">
            <a:solidFill>
              <a:schemeClr val="tx1"/>
            </a:solidFill>
            <a:miter lim="800000"/>
            <a:headEnd/>
            <a:tailEnd/>
          </a:ln>
          <a:effectLst/>
        </p:spPr>
        <p:txBody>
          <a:bodyPr wrap="none" anchor="ctr"/>
          <a:lstStyle/>
          <a:p>
            <a:pPr algn="ctr"/>
            <a:r>
              <a:rPr lang="en-US" sz="2000" b="1">
                <a:solidFill>
                  <a:srgbClr val="008000"/>
                </a:solidFill>
              </a:rPr>
              <a:t>Clear</a:t>
            </a:r>
          </a:p>
          <a:p>
            <a:pPr algn="ctr"/>
            <a:r>
              <a:rPr lang="en-US" sz="1800"/>
              <a:t>Performance</a:t>
            </a:r>
          </a:p>
          <a:p>
            <a:pPr algn="ctr"/>
            <a:r>
              <a:rPr lang="en-US" sz="1800"/>
              <a:t>Requirements</a:t>
            </a:r>
          </a:p>
        </p:txBody>
      </p:sp>
      <p:sp>
        <p:nvSpPr>
          <p:cNvPr id="16404" name="Line 20"/>
          <p:cNvSpPr>
            <a:spLocks noChangeShapeType="1"/>
          </p:cNvSpPr>
          <p:nvPr/>
        </p:nvSpPr>
        <p:spPr bwMode="auto">
          <a:xfrm>
            <a:off x="381000" y="1524000"/>
            <a:ext cx="8153400" cy="1588"/>
          </a:xfrm>
          <a:prstGeom prst="line">
            <a:avLst/>
          </a:prstGeom>
          <a:noFill/>
          <a:ln w="57150">
            <a:solidFill>
              <a:schemeClr val="accent2"/>
            </a:solidFill>
            <a:prstDash val="dash"/>
            <a:round/>
            <a:headEnd/>
            <a:tailEnd type="triangle" w="med" len="med"/>
          </a:ln>
          <a:effectLst/>
        </p:spPr>
        <p:txBody>
          <a:bodyPr/>
          <a:lstStyle/>
          <a:p>
            <a:pPr algn="ctr"/>
            <a:endParaRPr lang="en-US"/>
          </a:p>
        </p:txBody>
      </p:sp>
      <p:sp>
        <p:nvSpPr>
          <p:cNvPr id="16405" name="AutoShape 21"/>
          <p:cNvSpPr>
            <a:spLocks noChangeArrowheads="1"/>
          </p:cNvSpPr>
          <p:nvPr/>
        </p:nvSpPr>
        <p:spPr bwMode="auto">
          <a:xfrm>
            <a:off x="7239000" y="152400"/>
            <a:ext cx="1600200" cy="1219200"/>
          </a:xfrm>
          <a:prstGeom prst="wedgeEllipseCallout">
            <a:avLst>
              <a:gd name="adj1" fmla="val -132639"/>
              <a:gd name="adj2" fmla="val 64583"/>
            </a:avLst>
          </a:prstGeom>
          <a:solidFill>
            <a:srgbClr val="0066FF"/>
          </a:solidFill>
          <a:ln w="9525">
            <a:solidFill>
              <a:schemeClr val="tx1"/>
            </a:solidFill>
            <a:miter lim="800000"/>
            <a:headEnd/>
            <a:tailEnd/>
          </a:ln>
          <a:effectLst/>
        </p:spPr>
        <p:txBody>
          <a:bodyPr/>
          <a:lstStyle/>
          <a:p>
            <a:pPr algn="ctr"/>
            <a:r>
              <a:rPr lang="en-US" sz="2000" b="1">
                <a:solidFill>
                  <a:srgbClr val="FFFF00"/>
                </a:solidFill>
              </a:rPr>
              <a:t>Time to</a:t>
            </a:r>
          </a:p>
          <a:p>
            <a:pPr algn="ctr"/>
            <a:r>
              <a:rPr lang="en-US" sz="2000" b="1">
                <a:solidFill>
                  <a:srgbClr val="FFFF00"/>
                </a:solidFill>
              </a:rPr>
              <a:t>Market</a:t>
            </a:r>
          </a:p>
        </p:txBody>
      </p:sp>
      <p:sp>
        <p:nvSpPr>
          <p:cNvPr id="16406" name="Line 22"/>
          <p:cNvSpPr>
            <a:spLocks noChangeShapeType="1"/>
          </p:cNvSpPr>
          <p:nvPr/>
        </p:nvSpPr>
        <p:spPr bwMode="auto">
          <a:xfrm>
            <a:off x="457200" y="3810000"/>
            <a:ext cx="6781800" cy="0"/>
          </a:xfrm>
          <a:prstGeom prst="line">
            <a:avLst/>
          </a:prstGeom>
          <a:noFill/>
          <a:ln w="57150">
            <a:solidFill>
              <a:schemeClr val="accent2"/>
            </a:solidFill>
            <a:prstDash val="dash"/>
            <a:round/>
            <a:headEnd/>
            <a:tailEnd type="triangle" w="med" len="med"/>
          </a:ln>
          <a:effectLst/>
        </p:spPr>
        <p:txBody>
          <a:bodyPr/>
          <a:lstStyle/>
          <a:p>
            <a:pPr algn="ctr"/>
            <a:endParaRPr lang="en-US"/>
          </a:p>
        </p:txBody>
      </p:sp>
      <p:cxnSp>
        <p:nvCxnSpPr>
          <p:cNvPr id="16407" name="AutoShape 23"/>
          <p:cNvCxnSpPr>
            <a:cxnSpLocks noChangeShapeType="1"/>
            <a:stCxn id="16398" idx="3"/>
            <a:endCxn id="16387" idx="1"/>
          </p:cNvCxnSpPr>
          <p:nvPr/>
        </p:nvCxnSpPr>
        <p:spPr bwMode="auto">
          <a:xfrm>
            <a:off x="1755775" y="2590800"/>
            <a:ext cx="301625" cy="1588"/>
          </a:xfrm>
          <a:prstGeom prst="straightConnector1">
            <a:avLst/>
          </a:prstGeom>
          <a:noFill/>
          <a:ln w="38100">
            <a:solidFill>
              <a:srgbClr val="CC0000"/>
            </a:solidFill>
            <a:round/>
            <a:headEnd/>
            <a:tailEnd type="triangle" w="med" len="med"/>
          </a:ln>
          <a:effectLst/>
        </p:spPr>
      </p:cxnSp>
      <p:cxnSp>
        <p:nvCxnSpPr>
          <p:cNvPr id="16416" name="AutoShape 32"/>
          <p:cNvCxnSpPr>
            <a:cxnSpLocks noChangeShapeType="1"/>
            <a:stCxn id="16401" idx="0"/>
            <a:endCxn id="16402" idx="2"/>
          </p:cNvCxnSpPr>
          <p:nvPr/>
        </p:nvCxnSpPr>
        <p:spPr bwMode="auto">
          <a:xfrm flipV="1">
            <a:off x="4611688" y="5334000"/>
            <a:ext cx="0" cy="457200"/>
          </a:xfrm>
          <a:prstGeom prst="straightConnector1">
            <a:avLst/>
          </a:prstGeom>
          <a:noFill/>
          <a:ln w="38100">
            <a:solidFill>
              <a:srgbClr val="008000"/>
            </a:solidFill>
            <a:round/>
            <a:headEnd type="triangle" w="med" len="med"/>
            <a:tailEnd type="triangle" w="med" len="med"/>
          </a:ln>
          <a:effectLst/>
        </p:spPr>
      </p:cxnSp>
      <p:cxnSp>
        <p:nvCxnSpPr>
          <p:cNvPr id="16417" name="AutoShape 33"/>
          <p:cNvCxnSpPr>
            <a:cxnSpLocks noChangeShapeType="1"/>
            <a:stCxn id="16387" idx="3"/>
            <a:endCxn id="16395" idx="1"/>
          </p:cNvCxnSpPr>
          <p:nvPr/>
        </p:nvCxnSpPr>
        <p:spPr bwMode="auto">
          <a:xfrm>
            <a:off x="3508375" y="2590800"/>
            <a:ext cx="301625" cy="1588"/>
          </a:xfrm>
          <a:prstGeom prst="straightConnector1">
            <a:avLst/>
          </a:prstGeom>
          <a:noFill/>
          <a:ln w="38100">
            <a:solidFill>
              <a:srgbClr val="CC0000"/>
            </a:solidFill>
            <a:round/>
            <a:headEnd/>
            <a:tailEnd type="triangle" w="med" len="med"/>
          </a:ln>
          <a:effectLst/>
        </p:spPr>
      </p:cxnSp>
      <p:cxnSp>
        <p:nvCxnSpPr>
          <p:cNvPr id="16418" name="AutoShape 34"/>
          <p:cNvCxnSpPr>
            <a:cxnSpLocks noChangeShapeType="1"/>
            <a:stCxn id="16395" idx="3"/>
            <a:endCxn id="16390" idx="1"/>
          </p:cNvCxnSpPr>
          <p:nvPr/>
        </p:nvCxnSpPr>
        <p:spPr bwMode="auto">
          <a:xfrm>
            <a:off x="5260975" y="2590800"/>
            <a:ext cx="301625" cy="1588"/>
          </a:xfrm>
          <a:prstGeom prst="straightConnector1">
            <a:avLst/>
          </a:prstGeom>
          <a:noFill/>
          <a:ln w="38100">
            <a:solidFill>
              <a:srgbClr val="CC0000"/>
            </a:solidFill>
            <a:round/>
            <a:headEnd/>
            <a:tailEnd type="triangle" w="med" len="med"/>
          </a:ln>
          <a:effectLst/>
        </p:spPr>
      </p:cxnSp>
      <p:cxnSp>
        <p:nvCxnSpPr>
          <p:cNvPr id="16419" name="AutoShape 35"/>
          <p:cNvCxnSpPr>
            <a:cxnSpLocks noChangeShapeType="1"/>
            <a:stCxn id="16390" idx="3"/>
            <a:endCxn id="16397" idx="1"/>
          </p:cNvCxnSpPr>
          <p:nvPr/>
        </p:nvCxnSpPr>
        <p:spPr bwMode="auto">
          <a:xfrm>
            <a:off x="7013575" y="2590800"/>
            <a:ext cx="301625" cy="1588"/>
          </a:xfrm>
          <a:prstGeom prst="straightConnector1">
            <a:avLst/>
          </a:prstGeom>
          <a:noFill/>
          <a:ln w="38100">
            <a:solidFill>
              <a:srgbClr val="CC0000"/>
            </a:solidFill>
            <a:round/>
            <a:headEnd/>
            <a:tailEnd type="triangle" w="med" len="med"/>
          </a:ln>
          <a:effectLst/>
        </p:spPr>
      </p:cxnSp>
      <p:cxnSp>
        <p:nvCxnSpPr>
          <p:cNvPr id="16420" name="AutoShape 36"/>
          <p:cNvCxnSpPr>
            <a:cxnSpLocks noChangeShapeType="1"/>
            <a:stCxn id="16402" idx="3"/>
            <a:endCxn id="16399" idx="1"/>
          </p:cNvCxnSpPr>
          <p:nvPr/>
        </p:nvCxnSpPr>
        <p:spPr bwMode="auto">
          <a:xfrm>
            <a:off x="5337175" y="4762500"/>
            <a:ext cx="454025" cy="0"/>
          </a:xfrm>
          <a:prstGeom prst="straightConnector1">
            <a:avLst/>
          </a:prstGeom>
          <a:noFill/>
          <a:ln w="38100">
            <a:solidFill>
              <a:srgbClr val="008000"/>
            </a:solidFill>
            <a:round/>
            <a:headEnd/>
            <a:tailEnd type="triangle" w="med" len="med"/>
          </a:ln>
          <a:effectLst/>
        </p:spPr>
      </p:cxnSp>
      <p:cxnSp>
        <p:nvCxnSpPr>
          <p:cNvPr id="16421" name="AutoShape 37"/>
          <p:cNvCxnSpPr>
            <a:cxnSpLocks noChangeShapeType="1"/>
            <a:stCxn id="16400" idx="3"/>
            <a:endCxn id="16402" idx="1"/>
          </p:cNvCxnSpPr>
          <p:nvPr/>
        </p:nvCxnSpPr>
        <p:spPr bwMode="auto">
          <a:xfrm>
            <a:off x="3584575" y="4762500"/>
            <a:ext cx="301625" cy="0"/>
          </a:xfrm>
          <a:prstGeom prst="straightConnector1">
            <a:avLst/>
          </a:prstGeom>
          <a:noFill/>
          <a:ln w="38100">
            <a:solidFill>
              <a:srgbClr val="008000"/>
            </a:solidFill>
            <a:round/>
            <a:headEnd/>
            <a:tailEnd type="triangle" w="med" len="med"/>
          </a:ln>
          <a:effectLst/>
        </p:spPr>
      </p:cxnSp>
      <p:cxnSp>
        <p:nvCxnSpPr>
          <p:cNvPr id="16422" name="AutoShape 38"/>
          <p:cNvCxnSpPr>
            <a:cxnSpLocks noChangeShapeType="1"/>
            <a:stCxn id="16403" idx="3"/>
            <a:endCxn id="16400" idx="1"/>
          </p:cNvCxnSpPr>
          <p:nvPr/>
        </p:nvCxnSpPr>
        <p:spPr bwMode="auto">
          <a:xfrm>
            <a:off x="1831975" y="4762500"/>
            <a:ext cx="301625" cy="0"/>
          </a:xfrm>
          <a:prstGeom prst="straightConnector1">
            <a:avLst/>
          </a:prstGeom>
          <a:noFill/>
          <a:ln w="38100">
            <a:solidFill>
              <a:srgbClr val="008000"/>
            </a:solidFill>
            <a:round/>
            <a:headEnd/>
            <a:tailEnd type="triangle" w="med" len="med"/>
          </a:ln>
          <a:effectLst/>
        </p:spPr>
      </p:cxnSp>
      <p:cxnSp>
        <p:nvCxnSpPr>
          <p:cNvPr id="16423" name="AutoShape 39"/>
          <p:cNvCxnSpPr>
            <a:cxnSpLocks noChangeShapeType="1"/>
            <a:stCxn id="16390" idx="2"/>
            <a:endCxn id="16395" idx="2"/>
          </p:cNvCxnSpPr>
          <p:nvPr/>
        </p:nvCxnSpPr>
        <p:spPr bwMode="auto">
          <a:xfrm rot="5400000" flipH="1">
            <a:off x="5316538" y="2228850"/>
            <a:ext cx="190500" cy="1752600"/>
          </a:xfrm>
          <a:prstGeom prst="bentConnector3">
            <a:avLst>
              <a:gd name="adj1" fmla="val -120000"/>
            </a:avLst>
          </a:prstGeom>
          <a:noFill/>
          <a:ln w="38100">
            <a:solidFill>
              <a:srgbClr val="CC0000"/>
            </a:solidFill>
            <a:prstDash val="dash"/>
            <a:miter lim="800000"/>
            <a:headEnd/>
            <a:tailEnd type="triangle" w="med" len="med"/>
          </a:ln>
          <a:effectLst/>
        </p:spPr>
      </p:cxnSp>
      <p:cxnSp>
        <p:nvCxnSpPr>
          <p:cNvPr id="16424" name="AutoShape 40"/>
          <p:cNvCxnSpPr>
            <a:cxnSpLocks noChangeShapeType="1"/>
            <a:stCxn id="16403" idx="0"/>
            <a:endCxn id="16399" idx="0"/>
          </p:cNvCxnSpPr>
          <p:nvPr/>
        </p:nvCxnSpPr>
        <p:spPr bwMode="auto">
          <a:xfrm rot="5400000" flipV="1">
            <a:off x="3735388" y="1562100"/>
            <a:ext cx="152400" cy="5410200"/>
          </a:xfrm>
          <a:prstGeom prst="bentConnector3">
            <a:avLst>
              <a:gd name="adj1" fmla="val -150000"/>
            </a:avLst>
          </a:prstGeom>
          <a:noFill/>
          <a:ln w="9525">
            <a:solidFill>
              <a:schemeClr val="tx1"/>
            </a:solidFill>
            <a:miter lim="800000"/>
            <a:headEnd/>
            <a:tailEnd type="triangle" w="med" len="med"/>
          </a:ln>
          <a:effectLst/>
        </p:spPr>
      </p:cxnSp>
      <p:cxnSp>
        <p:nvCxnSpPr>
          <p:cNvPr id="16425" name="AutoShape 41"/>
          <p:cNvCxnSpPr>
            <a:cxnSpLocks noChangeShapeType="1"/>
            <a:stCxn id="16398" idx="0"/>
            <a:endCxn id="16397" idx="0"/>
          </p:cNvCxnSpPr>
          <p:nvPr/>
        </p:nvCxnSpPr>
        <p:spPr bwMode="auto">
          <a:xfrm rot="5400000" flipH="1" flipV="1">
            <a:off x="4535488" y="-1333500"/>
            <a:ext cx="1588" cy="7010400"/>
          </a:xfrm>
          <a:prstGeom prst="bentConnector3">
            <a:avLst>
              <a:gd name="adj1" fmla="val 14395466"/>
            </a:avLst>
          </a:prstGeom>
          <a:noFill/>
          <a:ln w="9525">
            <a:solidFill>
              <a:schemeClr val="tx1"/>
            </a:solidFill>
            <a:miter lim="800000"/>
            <a:headEnd/>
            <a:tailEnd type="triangle" w="med" len="med"/>
          </a:ln>
          <a:effectLst/>
        </p:spPr>
      </p:cxnSp>
      <p:cxnSp>
        <p:nvCxnSpPr>
          <p:cNvPr id="16426" name="AutoShape 42"/>
          <p:cNvCxnSpPr>
            <a:cxnSpLocks noChangeShapeType="1"/>
            <a:stCxn id="16397" idx="2"/>
            <a:endCxn id="16395" idx="2"/>
          </p:cNvCxnSpPr>
          <p:nvPr/>
        </p:nvCxnSpPr>
        <p:spPr bwMode="auto">
          <a:xfrm rot="5400000">
            <a:off x="6288088" y="1257300"/>
            <a:ext cx="1588" cy="3505200"/>
          </a:xfrm>
          <a:prstGeom prst="bentConnector3">
            <a:avLst>
              <a:gd name="adj1" fmla="val 26078786"/>
            </a:avLst>
          </a:prstGeom>
          <a:noFill/>
          <a:ln w="38100">
            <a:solidFill>
              <a:srgbClr val="CC0000"/>
            </a:solidFill>
            <a:prstDash val="dash"/>
            <a:miter lim="800000"/>
            <a:headEnd/>
            <a:tailEnd type="triangle" w="med" len="med"/>
          </a:ln>
          <a:effectLst/>
        </p:spPr>
      </p:cxnSp>
      <p:cxnSp>
        <p:nvCxnSpPr>
          <p:cNvPr id="16427" name="AutoShape 43"/>
          <p:cNvCxnSpPr>
            <a:cxnSpLocks noChangeShapeType="1"/>
            <a:stCxn id="16401" idx="1"/>
            <a:endCxn id="16400" idx="2"/>
          </p:cNvCxnSpPr>
          <p:nvPr/>
        </p:nvCxnSpPr>
        <p:spPr bwMode="auto">
          <a:xfrm rot="10800000">
            <a:off x="2859088" y="5334000"/>
            <a:ext cx="1027112" cy="876300"/>
          </a:xfrm>
          <a:prstGeom prst="bentConnector2">
            <a:avLst/>
          </a:prstGeom>
          <a:noFill/>
          <a:ln w="38100">
            <a:solidFill>
              <a:srgbClr val="008000"/>
            </a:solidFill>
            <a:miter lim="800000"/>
            <a:headEnd/>
            <a:tailEnd type="triangle" w="med" len="med"/>
          </a:ln>
          <a:effectLst/>
        </p:spPr>
      </p:cxnSp>
      <p:cxnSp>
        <p:nvCxnSpPr>
          <p:cNvPr id="33" name="AutoShape 43"/>
          <p:cNvCxnSpPr>
            <a:cxnSpLocks noChangeShapeType="1"/>
            <a:stCxn id="16401" idx="1"/>
            <a:endCxn id="16403" idx="2"/>
          </p:cNvCxnSpPr>
          <p:nvPr/>
        </p:nvCxnSpPr>
        <p:spPr bwMode="auto">
          <a:xfrm rot="10800000">
            <a:off x="1106488" y="5334000"/>
            <a:ext cx="2779712" cy="876300"/>
          </a:xfrm>
          <a:prstGeom prst="bentConnector2">
            <a:avLst/>
          </a:prstGeom>
          <a:noFill/>
          <a:ln w="38100">
            <a:solidFill>
              <a:srgbClr val="008000"/>
            </a:solidFill>
            <a:miter lim="800000"/>
            <a:headEnd/>
            <a:tailEnd type="triangle" w="med" len="med"/>
          </a:ln>
          <a:effectLst/>
        </p:spPr>
      </p:cxnSp>
    </p:spTree>
    <p:extLst>
      <p:ext uri="{BB962C8B-B14F-4D97-AF65-F5344CB8AC3E}">
        <p14:creationId xmlns="" xmlns:p14="http://schemas.microsoft.com/office/powerpoint/2010/main" val="2263350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Line 4"/>
          <p:cNvSpPr>
            <a:spLocks noChangeShapeType="1"/>
          </p:cNvSpPr>
          <p:nvPr/>
        </p:nvSpPr>
        <p:spPr bwMode="auto">
          <a:xfrm>
            <a:off x="671736" y="2230437"/>
            <a:ext cx="0" cy="2286000"/>
          </a:xfrm>
          <a:prstGeom prst="line">
            <a:avLst/>
          </a:prstGeom>
          <a:noFill/>
          <a:ln w="9525">
            <a:solidFill>
              <a:schemeClr val="tx1"/>
            </a:solidFill>
            <a:round/>
            <a:headEnd/>
            <a:tailEnd/>
          </a:ln>
        </p:spPr>
        <p:txBody>
          <a:bodyPr wrap="none" anchor="ctr"/>
          <a:lstStyle/>
          <a:p>
            <a:endParaRPr lang="en-US"/>
          </a:p>
        </p:txBody>
      </p:sp>
      <p:sp>
        <p:nvSpPr>
          <p:cNvPr id="35846" name="Line 5"/>
          <p:cNvSpPr>
            <a:spLocks noChangeShapeType="1"/>
          </p:cNvSpPr>
          <p:nvPr/>
        </p:nvSpPr>
        <p:spPr bwMode="auto">
          <a:xfrm>
            <a:off x="671736" y="4516437"/>
            <a:ext cx="7391400" cy="0"/>
          </a:xfrm>
          <a:prstGeom prst="line">
            <a:avLst/>
          </a:prstGeom>
          <a:noFill/>
          <a:ln w="9525">
            <a:solidFill>
              <a:schemeClr val="tx1"/>
            </a:solidFill>
            <a:round/>
            <a:headEnd/>
            <a:tailEnd/>
          </a:ln>
        </p:spPr>
        <p:txBody>
          <a:bodyPr wrap="none" anchor="ctr"/>
          <a:lstStyle/>
          <a:p>
            <a:endParaRPr lang="en-US"/>
          </a:p>
        </p:txBody>
      </p:sp>
      <p:sp>
        <p:nvSpPr>
          <p:cNvPr id="35847" name="Line 6"/>
          <p:cNvSpPr>
            <a:spLocks noChangeShapeType="1"/>
          </p:cNvSpPr>
          <p:nvPr/>
        </p:nvSpPr>
        <p:spPr bwMode="auto">
          <a:xfrm flipV="1">
            <a:off x="8063136" y="2230437"/>
            <a:ext cx="0" cy="2286000"/>
          </a:xfrm>
          <a:prstGeom prst="line">
            <a:avLst/>
          </a:prstGeom>
          <a:noFill/>
          <a:ln w="9525">
            <a:solidFill>
              <a:schemeClr val="tx1"/>
            </a:solidFill>
            <a:round/>
            <a:headEnd/>
            <a:tailEnd/>
          </a:ln>
        </p:spPr>
        <p:txBody>
          <a:bodyPr wrap="none" anchor="ctr"/>
          <a:lstStyle/>
          <a:p>
            <a:endParaRPr lang="en-US"/>
          </a:p>
        </p:txBody>
      </p:sp>
      <p:sp>
        <p:nvSpPr>
          <p:cNvPr id="35848" name="Freeform 7"/>
          <p:cNvSpPr>
            <a:spLocks/>
          </p:cNvSpPr>
          <p:nvPr/>
        </p:nvSpPr>
        <p:spPr bwMode="auto">
          <a:xfrm>
            <a:off x="747936" y="2306637"/>
            <a:ext cx="7239000" cy="1447800"/>
          </a:xfrm>
          <a:custGeom>
            <a:avLst/>
            <a:gdLst>
              <a:gd name="T0" fmla="*/ 0 w 1872"/>
              <a:gd name="T1" fmla="*/ 0 h 720"/>
              <a:gd name="T2" fmla="*/ 928077 w 1872"/>
              <a:gd name="T3" fmla="*/ 579120 h 720"/>
              <a:gd name="T4" fmla="*/ 2413000 w 1872"/>
              <a:gd name="T5" fmla="*/ 868680 h 720"/>
              <a:gd name="T6" fmla="*/ 4826001 w 1872"/>
              <a:gd name="T7" fmla="*/ 1254760 h 720"/>
              <a:gd name="T8" fmla="*/ 7239000 w 1872"/>
              <a:gd name="T9" fmla="*/ 1447800 h 720"/>
              <a:gd name="T10" fmla="*/ 0 60000 65536"/>
              <a:gd name="T11" fmla="*/ 0 60000 65536"/>
              <a:gd name="T12" fmla="*/ 0 60000 65536"/>
              <a:gd name="T13" fmla="*/ 0 60000 65536"/>
              <a:gd name="T14" fmla="*/ 0 60000 65536"/>
              <a:gd name="T15" fmla="*/ 0 w 1872"/>
              <a:gd name="T16" fmla="*/ 0 h 720"/>
              <a:gd name="T17" fmla="*/ 1872 w 1872"/>
              <a:gd name="T18" fmla="*/ 720 h 720"/>
            </a:gdLst>
            <a:ahLst/>
            <a:cxnLst>
              <a:cxn ang="T10">
                <a:pos x="T0" y="T1"/>
              </a:cxn>
              <a:cxn ang="T11">
                <a:pos x="T2" y="T3"/>
              </a:cxn>
              <a:cxn ang="T12">
                <a:pos x="T4" y="T5"/>
              </a:cxn>
              <a:cxn ang="T13">
                <a:pos x="T6" y="T7"/>
              </a:cxn>
              <a:cxn ang="T14">
                <a:pos x="T8" y="T9"/>
              </a:cxn>
            </a:cxnLst>
            <a:rect l="T15" t="T16" r="T17" b="T18"/>
            <a:pathLst>
              <a:path w="1872" h="720">
                <a:moveTo>
                  <a:pt x="0" y="0"/>
                </a:moveTo>
                <a:cubicBezTo>
                  <a:pt x="68" y="108"/>
                  <a:pt x="136" y="216"/>
                  <a:pt x="240" y="288"/>
                </a:cubicBezTo>
                <a:cubicBezTo>
                  <a:pt x="344" y="360"/>
                  <a:pt x="456" y="376"/>
                  <a:pt x="624" y="432"/>
                </a:cubicBezTo>
                <a:cubicBezTo>
                  <a:pt x="792" y="488"/>
                  <a:pt x="1040" y="576"/>
                  <a:pt x="1248" y="624"/>
                </a:cubicBezTo>
                <a:cubicBezTo>
                  <a:pt x="1456" y="672"/>
                  <a:pt x="1664" y="640"/>
                  <a:pt x="1872" y="720"/>
                </a:cubicBezTo>
              </a:path>
            </a:pathLst>
          </a:custGeom>
          <a:noFill/>
          <a:ln w="38100" cap="rnd">
            <a:solidFill>
              <a:schemeClr val="accent2"/>
            </a:solidFill>
            <a:prstDash val="sysDot"/>
            <a:round/>
            <a:headEnd/>
            <a:tailEnd/>
          </a:ln>
        </p:spPr>
        <p:txBody>
          <a:bodyPr wrap="none" anchor="ctr"/>
          <a:lstStyle/>
          <a:p>
            <a:endParaRPr lang="en-US"/>
          </a:p>
        </p:txBody>
      </p:sp>
      <p:sp>
        <p:nvSpPr>
          <p:cNvPr id="35849" name="Freeform 8"/>
          <p:cNvSpPr>
            <a:spLocks/>
          </p:cNvSpPr>
          <p:nvPr/>
        </p:nvSpPr>
        <p:spPr bwMode="auto">
          <a:xfrm flipH="1">
            <a:off x="671736" y="2230437"/>
            <a:ext cx="7315200" cy="2209800"/>
          </a:xfrm>
          <a:custGeom>
            <a:avLst/>
            <a:gdLst>
              <a:gd name="T0" fmla="*/ 0 w 1872"/>
              <a:gd name="T1" fmla="*/ 0 h 720"/>
              <a:gd name="T2" fmla="*/ 937846 w 1872"/>
              <a:gd name="T3" fmla="*/ 883920 h 720"/>
              <a:gd name="T4" fmla="*/ 2438400 w 1872"/>
              <a:gd name="T5" fmla="*/ 1325880 h 720"/>
              <a:gd name="T6" fmla="*/ 4876801 w 1872"/>
              <a:gd name="T7" fmla="*/ 1915160 h 720"/>
              <a:gd name="T8" fmla="*/ 7315200 w 1872"/>
              <a:gd name="T9" fmla="*/ 2209800 h 720"/>
              <a:gd name="T10" fmla="*/ 0 60000 65536"/>
              <a:gd name="T11" fmla="*/ 0 60000 65536"/>
              <a:gd name="T12" fmla="*/ 0 60000 65536"/>
              <a:gd name="T13" fmla="*/ 0 60000 65536"/>
              <a:gd name="T14" fmla="*/ 0 60000 65536"/>
              <a:gd name="T15" fmla="*/ 0 w 1872"/>
              <a:gd name="T16" fmla="*/ 0 h 720"/>
              <a:gd name="T17" fmla="*/ 1872 w 1872"/>
              <a:gd name="T18" fmla="*/ 720 h 720"/>
            </a:gdLst>
            <a:ahLst/>
            <a:cxnLst>
              <a:cxn ang="T10">
                <a:pos x="T0" y="T1"/>
              </a:cxn>
              <a:cxn ang="T11">
                <a:pos x="T2" y="T3"/>
              </a:cxn>
              <a:cxn ang="T12">
                <a:pos x="T4" y="T5"/>
              </a:cxn>
              <a:cxn ang="T13">
                <a:pos x="T6" y="T7"/>
              </a:cxn>
              <a:cxn ang="T14">
                <a:pos x="T8" y="T9"/>
              </a:cxn>
            </a:cxnLst>
            <a:rect l="T15" t="T16" r="T17" b="T18"/>
            <a:pathLst>
              <a:path w="1872" h="720">
                <a:moveTo>
                  <a:pt x="0" y="0"/>
                </a:moveTo>
                <a:cubicBezTo>
                  <a:pt x="68" y="108"/>
                  <a:pt x="136" y="216"/>
                  <a:pt x="240" y="288"/>
                </a:cubicBezTo>
                <a:cubicBezTo>
                  <a:pt x="344" y="360"/>
                  <a:pt x="456" y="376"/>
                  <a:pt x="624" y="432"/>
                </a:cubicBezTo>
                <a:cubicBezTo>
                  <a:pt x="792" y="488"/>
                  <a:pt x="1040" y="576"/>
                  <a:pt x="1248" y="624"/>
                </a:cubicBezTo>
                <a:cubicBezTo>
                  <a:pt x="1456" y="672"/>
                  <a:pt x="1664" y="640"/>
                  <a:pt x="1872" y="720"/>
                </a:cubicBezTo>
              </a:path>
            </a:pathLst>
          </a:custGeom>
          <a:noFill/>
          <a:ln w="28575">
            <a:solidFill>
              <a:srgbClr val="800080"/>
            </a:solidFill>
            <a:prstDash val="dash"/>
            <a:round/>
            <a:headEnd/>
            <a:tailEnd/>
          </a:ln>
        </p:spPr>
        <p:txBody>
          <a:bodyPr wrap="none" anchor="ctr"/>
          <a:lstStyle/>
          <a:p>
            <a:endParaRPr lang="en-US"/>
          </a:p>
        </p:txBody>
      </p:sp>
      <p:sp>
        <p:nvSpPr>
          <p:cNvPr id="35850" name="Text Box 9"/>
          <p:cNvSpPr txBox="1">
            <a:spLocks noChangeArrowheads="1"/>
          </p:cNvSpPr>
          <p:nvPr/>
        </p:nvSpPr>
        <p:spPr bwMode="auto">
          <a:xfrm>
            <a:off x="138336" y="1620837"/>
            <a:ext cx="1447800" cy="457200"/>
          </a:xfrm>
          <a:prstGeom prst="rect">
            <a:avLst/>
          </a:prstGeom>
          <a:noFill/>
          <a:ln w="9525">
            <a:noFill/>
            <a:miter lim="800000"/>
            <a:headEnd/>
            <a:tailEnd/>
          </a:ln>
        </p:spPr>
        <p:txBody>
          <a:bodyPr>
            <a:spAutoFit/>
          </a:bodyPr>
          <a:lstStyle/>
          <a:p>
            <a:pPr algn="ctr">
              <a:spcBef>
                <a:spcPct val="50000"/>
              </a:spcBef>
            </a:pPr>
            <a:r>
              <a:rPr lang="en-US" sz="2400">
                <a:solidFill>
                  <a:schemeClr val="accent2"/>
                </a:solidFill>
                <a:latin typeface="Times New Roman" pitchFamily="18" charset="0"/>
              </a:rPr>
              <a:t>Impact</a:t>
            </a:r>
          </a:p>
        </p:txBody>
      </p:sp>
      <p:sp>
        <p:nvSpPr>
          <p:cNvPr id="35851" name="Text Box 10"/>
          <p:cNvSpPr txBox="1">
            <a:spLocks noChangeArrowheads="1"/>
          </p:cNvSpPr>
          <p:nvPr/>
        </p:nvSpPr>
        <p:spPr bwMode="auto">
          <a:xfrm>
            <a:off x="7301136" y="1544637"/>
            <a:ext cx="1447800" cy="457200"/>
          </a:xfrm>
          <a:prstGeom prst="rect">
            <a:avLst/>
          </a:prstGeom>
          <a:noFill/>
          <a:ln w="9525">
            <a:noFill/>
            <a:miter lim="800000"/>
            <a:headEnd/>
            <a:tailEnd/>
          </a:ln>
        </p:spPr>
        <p:txBody>
          <a:bodyPr>
            <a:spAutoFit/>
          </a:bodyPr>
          <a:lstStyle/>
          <a:p>
            <a:pPr algn="ctr">
              <a:spcBef>
                <a:spcPct val="50000"/>
              </a:spcBef>
            </a:pPr>
            <a:r>
              <a:rPr lang="en-US" sz="2400">
                <a:solidFill>
                  <a:srgbClr val="800080"/>
                </a:solidFill>
                <a:latin typeface="Times New Roman" pitchFamily="18" charset="0"/>
              </a:rPr>
              <a:t>Cost</a:t>
            </a:r>
          </a:p>
        </p:txBody>
      </p:sp>
      <p:sp>
        <p:nvSpPr>
          <p:cNvPr id="35852" name="AutoShape 11"/>
          <p:cNvSpPr>
            <a:spLocks noChangeArrowheads="1"/>
          </p:cNvSpPr>
          <p:nvPr/>
        </p:nvSpPr>
        <p:spPr bwMode="auto">
          <a:xfrm>
            <a:off x="1205136" y="5049837"/>
            <a:ext cx="6858000" cy="850900"/>
          </a:xfrm>
          <a:prstGeom prst="rightArrow">
            <a:avLst>
              <a:gd name="adj1" fmla="val 50000"/>
              <a:gd name="adj2" fmla="val 201493"/>
            </a:avLst>
          </a:prstGeom>
          <a:noFill/>
          <a:ln w="28575">
            <a:solidFill>
              <a:schemeClr val="tx1"/>
            </a:solidFill>
            <a:miter lim="800000"/>
            <a:headEnd/>
            <a:tailEnd/>
          </a:ln>
        </p:spPr>
        <p:txBody>
          <a:bodyPr>
            <a:spAutoFit/>
          </a:bodyPr>
          <a:lstStyle/>
          <a:p>
            <a:pPr algn="ctr">
              <a:spcBef>
                <a:spcPct val="50000"/>
              </a:spcBef>
            </a:pPr>
            <a:r>
              <a:rPr lang="en-US" sz="2400" b="1">
                <a:latin typeface="Times New Roman" pitchFamily="18" charset="0"/>
              </a:rPr>
              <a:t>Time to Market - Years</a:t>
            </a:r>
          </a:p>
        </p:txBody>
      </p:sp>
      <p:sp>
        <p:nvSpPr>
          <p:cNvPr id="35853" name="Text Box 12"/>
          <p:cNvSpPr txBox="1">
            <a:spLocks noChangeArrowheads="1"/>
          </p:cNvSpPr>
          <p:nvPr/>
        </p:nvSpPr>
        <p:spPr bwMode="auto">
          <a:xfrm>
            <a:off x="900336" y="5811837"/>
            <a:ext cx="6705600" cy="457200"/>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rPr>
              <a:t>Research – Design - Production - Deployment</a:t>
            </a:r>
          </a:p>
        </p:txBody>
      </p:sp>
      <p:sp>
        <p:nvSpPr>
          <p:cNvPr id="35854" name="Text Box 13"/>
          <p:cNvSpPr txBox="1">
            <a:spLocks noChangeArrowheads="1"/>
          </p:cNvSpPr>
          <p:nvPr/>
        </p:nvSpPr>
        <p:spPr bwMode="auto">
          <a:xfrm>
            <a:off x="3338736" y="4668837"/>
            <a:ext cx="1752600" cy="457200"/>
          </a:xfrm>
          <a:prstGeom prst="rect">
            <a:avLst/>
          </a:prstGeom>
          <a:noFill/>
          <a:ln w="9525">
            <a:noFill/>
            <a:miter lim="800000"/>
            <a:headEnd/>
            <a:tailEnd/>
          </a:ln>
        </p:spPr>
        <p:txBody>
          <a:bodyPr>
            <a:spAutoFit/>
          </a:bodyPr>
          <a:lstStyle/>
          <a:p>
            <a:pPr algn="ctr">
              <a:spcBef>
                <a:spcPct val="50000"/>
              </a:spcBef>
            </a:pPr>
            <a:r>
              <a:rPr lang="en-US" sz="2400">
                <a:latin typeface="Times New Roman" pitchFamily="18" charset="0"/>
              </a:rPr>
              <a:t>Changes</a:t>
            </a:r>
          </a:p>
        </p:txBody>
      </p:sp>
      <p:sp>
        <p:nvSpPr>
          <p:cNvPr id="35855" name="Text Box 14"/>
          <p:cNvSpPr txBox="1">
            <a:spLocks noChangeArrowheads="1"/>
          </p:cNvSpPr>
          <p:nvPr/>
        </p:nvSpPr>
        <p:spPr bwMode="auto">
          <a:xfrm>
            <a:off x="2195736" y="401637"/>
            <a:ext cx="4343400" cy="1198563"/>
          </a:xfrm>
          <a:prstGeom prst="rect">
            <a:avLst/>
          </a:prstGeom>
          <a:noFill/>
          <a:ln w="38100">
            <a:solidFill>
              <a:schemeClr val="tx1"/>
            </a:solidFill>
            <a:miter lim="800000"/>
            <a:headEnd/>
            <a:tailEnd/>
          </a:ln>
        </p:spPr>
        <p:txBody>
          <a:bodyPr>
            <a:spAutoFit/>
          </a:bodyPr>
          <a:lstStyle/>
          <a:p>
            <a:pPr algn="ctr">
              <a:spcBef>
                <a:spcPct val="50000"/>
              </a:spcBef>
            </a:pPr>
            <a:r>
              <a:rPr lang="en-US" sz="2800" b="1">
                <a:latin typeface="Times New Roman" pitchFamily="18" charset="0"/>
              </a:rPr>
              <a:t>Apply Tools Early</a:t>
            </a:r>
          </a:p>
          <a:p>
            <a:pPr algn="ctr">
              <a:spcBef>
                <a:spcPct val="50000"/>
              </a:spcBef>
            </a:pPr>
            <a:r>
              <a:rPr lang="en-US" sz="2800" b="1">
                <a:latin typeface="Times New Roman" pitchFamily="18" charset="0"/>
              </a:rPr>
              <a:t>“Concurrent Engineering”</a:t>
            </a:r>
          </a:p>
        </p:txBody>
      </p:sp>
      <p:sp>
        <p:nvSpPr>
          <p:cNvPr id="15361" name="Rectangle 1"/>
          <p:cNvSpPr>
            <a:spLocks noChangeArrowheads="1"/>
          </p:cNvSpPr>
          <p:nvPr/>
        </p:nvSpPr>
        <p:spPr bwMode="auto">
          <a:xfrm>
            <a:off x="-395064" y="-517228"/>
            <a:ext cx="312906" cy="92333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  </a:t>
            </a:r>
            <a:r>
              <a:rPr kumimoji="0" lang="en-US" sz="11900" b="0" i="0" u="none" strike="noStrike" cap="none" normalizeH="0" baseline="0" dirty="0" smtClean="0">
                <a:ln>
                  <a:noFill/>
                </a:ln>
                <a:solidFill>
                  <a:schemeClr val="tx1"/>
                </a:solidFill>
                <a:effectLst/>
                <a:latin typeface="Arial" pitchFamily="34" charset="0"/>
                <a:cs typeface="Arial" pitchFamily="34" charset="0"/>
              </a:rPr>
              <a:t/>
            </a:r>
            <a:br>
              <a:rPr kumimoji="0" lang="en-US" sz="11900" b="0" i="0" u="none" strike="noStrike" cap="none" normalizeH="0" baseline="0" dirty="0" smtClean="0">
                <a:ln>
                  <a:noFill/>
                </a:ln>
                <a:solidFill>
                  <a:schemeClr val="tx1"/>
                </a:solidFill>
                <a:effectLst/>
                <a:latin typeface="Arial" pitchFamily="34" charset="0"/>
                <a:cs typeface="Arial" pitchFamily="34" charset="0"/>
              </a:rPr>
            </a:br>
            <a:r>
              <a:rPr kumimoji="0" lang="en-US" sz="1800" b="0" i="0" u="none" strike="noStrike" cap="none" normalizeH="0" baseline="0" dirty="0" smtClean="0">
                <a:ln>
                  <a:noFill/>
                </a:ln>
                <a:solidFill>
                  <a:schemeClr val="tx1"/>
                </a:solidFill>
                <a:effectLst/>
                <a:latin typeface="Arial" pitchFamily="34" charset="0"/>
                <a:cs typeface="Arial" pitchFamily="34" charset="0"/>
              </a:rPr>
              <a:t/>
            </a:r>
            <a:br>
              <a:rPr kumimoji="0" lang="en-US" sz="1800" b="0" i="0" u="none" strike="noStrike" cap="none" normalizeH="0" baseline="0" dirty="0" smtClean="0">
                <a:ln>
                  <a:noFill/>
                </a:ln>
                <a:solidFill>
                  <a:schemeClr val="tx1"/>
                </a:solidFill>
                <a:effectLst/>
                <a:latin typeface="Arial" pitchFamily="34" charset="0"/>
                <a:cs typeface="Arial" pitchFamily="34" charset="0"/>
              </a:rPr>
            </a:b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5362" name="Picture 2" descr="http://www.chuckschevytruckpages.com/images/frame2.gif"/>
          <p:cNvPicPr>
            <a:picLocks noChangeAspect="1" noChangeArrowheads="1"/>
          </p:cNvPicPr>
          <p:nvPr/>
        </p:nvPicPr>
        <p:blipFill>
          <a:blip r:embed="rId3" cstate="print"/>
          <a:srcRect/>
          <a:stretch>
            <a:fillRect/>
          </a:stretch>
        </p:blipFill>
        <p:spPr bwMode="auto">
          <a:xfrm>
            <a:off x="3262536" y="1773237"/>
            <a:ext cx="3305175" cy="136176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Precedent – The General Motors Wall Worksheet</a:t>
            </a:r>
            <a:endParaRPr lang="en-US" sz="2400" dirty="0"/>
          </a:p>
        </p:txBody>
      </p:sp>
      <p:sp>
        <p:nvSpPr>
          <p:cNvPr id="3" name="Text Placeholder 2"/>
          <p:cNvSpPr>
            <a:spLocks noGrp="1"/>
          </p:cNvSpPr>
          <p:nvPr>
            <p:ph type="body" sz="quarter" idx="11"/>
          </p:nvPr>
        </p:nvSpPr>
        <p:spPr>
          <a:xfrm>
            <a:off x="467544" y="1268760"/>
            <a:ext cx="8136904" cy="4572000"/>
          </a:xfrm>
        </p:spPr>
        <p:txBody>
          <a:bodyPr/>
          <a:lstStyle/>
          <a:p>
            <a:pPr>
              <a:buFont typeface="Arial" pitchFamily="34" charset="0"/>
              <a:buChar char="•"/>
            </a:pPr>
            <a:r>
              <a:rPr lang="en-US" sz="2000" dirty="0" smtClean="0"/>
              <a:t>The Wall Work Sheet was developed at the request of the product and manufacturing engineering communities to establish proactive design specifications rather than leave reactive evaluation to the judgment of unknowledgeable and perhaps biased observers </a:t>
            </a:r>
          </a:p>
          <a:p>
            <a:pPr>
              <a:buFont typeface="Arial" pitchFamily="34" charset="0"/>
              <a:buChar char="•"/>
            </a:pPr>
            <a:endParaRPr lang="en-US" sz="2000" dirty="0" smtClean="0"/>
          </a:p>
          <a:p>
            <a:pPr>
              <a:buFont typeface="Arial" pitchFamily="34" charset="0"/>
              <a:buChar char="•"/>
            </a:pPr>
            <a:r>
              <a:rPr lang="en-US" sz="2400" b="1" dirty="0" smtClean="0"/>
              <a:t>“Give the engineer a number”</a:t>
            </a:r>
          </a:p>
          <a:p>
            <a:pPr>
              <a:buFont typeface="Arial" pitchFamily="34" charset="0"/>
              <a:buChar char="•"/>
            </a:pPr>
            <a:endParaRPr lang="en-US" sz="2000" dirty="0" smtClean="0"/>
          </a:p>
          <a:p>
            <a:pPr>
              <a:buFont typeface="Arial" pitchFamily="34" charset="0"/>
              <a:buChar char="•"/>
            </a:pPr>
            <a:r>
              <a:rPr lang="en-US" sz="2000" dirty="0" smtClean="0"/>
              <a:t>These design tools may be applied proactively and reactively</a:t>
            </a:r>
          </a:p>
          <a:p>
            <a:pPr>
              <a:buFont typeface="Arial" pitchFamily="34" charset="0"/>
              <a:buChar char="•"/>
            </a:pPr>
            <a:endParaRPr lang="en-US" sz="2000" dirty="0" smtClean="0"/>
          </a:p>
          <a:p>
            <a:pPr>
              <a:buFont typeface="Arial" pitchFamily="34" charset="0"/>
              <a:buChar char="•"/>
            </a:pPr>
            <a:r>
              <a:rPr lang="en-US" sz="2000" dirty="0" smtClean="0"/>
              <a:t>The cut off numbers are assigned by a consensus of stakeholders</a:t>
            </a:r>
          </a:p>
          <a:p>
            <a:pPr>
              <a:buFont typeface="Arial" pitchFamily="34" charset="0"/>
              <a:buChar char="•"/>
            </a:pPr>
            <a:endParaRPr lang="en-US" sz="2000" dirty="0" smtClean="0"/>
          </a:p>
          <a:p>
            <a:pPr>
              <a:buFont typeface="Arial" pitchFamily="34" charset="0"/>
              <a:buChar char="•"/>
            </a:pPr>
            <a:r>
              <a:rPr lang="en-US" sz="2000" dirty="0" smtClean="0"/>
              <a:t>Variants of this original tool have been developed for special applications</a:t>
            </a:r>
            <a:endParaRPr lang="en-US"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rot="16200000">
            <a:off x="1547665" y="-171404"/>
            <a:ext cx="5688631" cy="6840761"/>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cstate="print"/>
          <a:srcRect/>
          <a:stretch>
            <a:fillRect/>
          </a:stretch>
        </p:blipFill>
        <p:spPr bwMode="auto">
          <a:xfrm rot="16200000">
            <a:off x="1511662" y="-855478"/>
            <a:ext cx="5688632" cy="8064896"/>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nvSpPr>
        <p:spPr bwMode="auto">
          <a:xfrm>
            <a:off x="1066800" y="228600"/>
            <a:ext cx="77724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eaLnBrk="0" hangingPunct="0"/>
            <a:r>
              <a:rPr lang="en-US" sz="4400" b="1" dirty="0">
                <a:solidFill>
                  <a:schemeClr val="tx2"/>
                </a:solidFill>
                <a:latin typeface="Times New Roman" pitchFamily="18" charset="0"/>
              </a:rPr>
              <a:t>Design Rules - </a:t>
            </a:r>
            <a:r>
              <a:rPr lang="en-US" sz="4400" b="1" dirty="0">
                <a:solidFill>
                  <a:srgbClr val="FF0000"/>
                </a:solidFill>
                <a:latin typeface="Times New Roman" pitchFamily="18" charset="0"/>
              </a:rPr>
              <a:t>Consensus</a:t>
            </a:r>
          </a:p>
        </p:txBody>
      </p:sp>
      <p:grpSp>
        <p:nvGrpSpPr>
          <p:cNvPr id="27" name="Group 26"/>
          <p:cNvGrpSpPr/>
          <p:nvPr/>
        </p:nvGrpSpPr>
        <p:grpSpPr>
          <a:xfrm>
            <a:off x="381000" y="914400"/>
            <a:ext cx="8610600" cy="5410200"/>
            <a:chOff x="381000" y="914400"/>
            <a:chExt cx="8610600" cy="5410200"/>
          </a:xfrm>
        </p:grpSpPr>
        <p:sp>
          <p:nvSpPr>
            <p:cNvPr id="14341" name="Oval 5"/>
            <p:cNvSpPr>
              <a:spLocks noChangeArrowheads="1"/>
            </p:cNvSpPr>
            <p:nvPr/>
          </p:nvSpPr>
          <p:spPr bwMode="auto">
            <a:xfrm>
              <a:off x="457200" y="9144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2400">
                  <a:latin typeface="Times New Roman" pitchFamily="18" charset="0"/>
                </a:rPr>
                <a:t>Policy</a:t>
              </a:r>
            </a:p>
          </p:txBody>
        </p:sp>
        <p:sp>
          <p:nvSpPr>
            <p:cNvPr id="14342" name="Oval 6"/>
            <p:cNvSpPr>
              <a:spLocks noChangeArrowheads="1"/>
            </p:cNvSpPr>
            <p:nvPr/>
          </p:nvSpPr>
          <p:spPr bwMode="auto">
            <a:xfrm>
              <a:off x="457200" y="15240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2400">
                  <a:latin typeface="Times New Roman" pitchFamily="18" charset="0"/>
                </a:rPr>
                <a:t>Science</a:t>
              </a:r>
            </a:p>
          </p:txBody>
        </p:sp>
        <p:sp>
          <p:nvSpPr>
            <p:cNvPr id="14343" name="Oval 7"/>
            <p:cNvSpPr>
              <a:spLocks noChangeArrowheads="1"/>
            </p:cNvSpPr>
            <p:nvPr/>
          </p:nvSpPr>
          <p:spPr bwMode="auto">
            <a:xfrm>
              <a:off x="381000" y="36576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2400">
                  <a:latin typeface="Times New Roman" pitchFamily="18" charset="0"/>
                </a:rPr>
                <a:t>History</a:t>
              </a:r>
            </a:p>
          </p:txBody>
        </p:sp>
        <p:sp>
          <p:nvSpPr>
            <p:cNvPr id="14344" name="Oval 8"/>
            <p:cNvSpPr>
              <a:spLocks noChangeArrowheads="1"/>
            </p:cNvSpPr>
            <p:nvPr/>
          </p:nvSpPr>
          <p:spPr bwMode="auto">
            <a:xfrm>
              <a:off x="457200" y="22098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2400">
                  <a:latin typeface="Times New Roman" pitchFamily="18" charset="0"/>
                </a:rPr>
                <a:t>Experience</a:t>
              </a:r>
            </a:p>
          </p:txBody>
        </p:sp>
        <p:sp>
          <p:nvSpPr>
            <p:cNvPr id="14345" name="Rectangle 9"/>
            <p:cNvSpPr>
              <a:spLocks noChangeArrowheads="1"/>
            </p:cNvSpPr>
            <p:nvPr/>
          </p:nvSpPr>
          <p:spPr bwMode="auto">
            <a:xfrm>
              <a:off x="5580112" y="4191000"/>
              <a:ext cx="2286000" cy="1524000"/>
            </a:xfrm>
            <a:prstGeom prst="rect">
              <a:avLst/>
            </a:prstGeom>
            <a:solidFill>
              <a:srgbClr val="00B0F0"/>
            </a:solidFill>
            <a:ln w="9525">
              <a:solidFill>
                <a:schemeClr val="tx1"/>
              </a:solidFill>
              <a:miter lim="800000"/>
              <a:headEnd/>
              <a:tailEnd/>
            </a:ln>
          </p:spPr>
          <p:txBody>
            <a:bodyPr wrap="none" anchor="ctr"/>
            <a:lstStyle/>
            <a:p>
              <a:pPr algn="l" eaLnBrk="0" hangingPunct="0"/>
              <a:r>
                <a:rPr lang="en-US" sz="2400" dirty="0">
                  <a:latin typeface="Times New Roman" pitchFamily="18" charset="0"/>
                </a:rPr>
                <a:t>Evaluation</a:t>
              </a:r>
            </a:p>
            <a:p>
              <a:pPr lvl="1" algn="l" eaLnBrk="0" hangingPunct="0">
                <a:buFontTx/>
                <a:buChar char="•"/>
              </a:pPr>
              <a:r>
                <a:rPr lang="en-US" sz="2400" dirty="0">
                  <a:latin typeface="Times New Roman" pitchFamily="18" charset="0"/>
                </a:rPr>
                <a:t>Verification</a:t>
              </a:r>
            </a:p>
            <a:p>
              <a:pPr lvl="1" algn="l" eaLnBrk="0" hangingPunct="0">
                <a:buFontTx/>
                <a:buChar char="•"/>
              </a:pPr>
              <a:r>
                <a:rPr lang="en-US" sz="2400" dirty="0">
                  <a:latin typeface="Times New Roman" pitchFamily="18" charset="0"/>
                </a:rPr>
                <a:t>Validation</a:t>
              </a:r>
            </a:p>
            <a:p>
              <a:pPr lvl="1" algn="l" eaLnBrk="0" hangingPunct="0">
                <a:buFontTx/>
                <a:buChar char="•"/>
              </a:pPr>
              <a:r>
                <a:rPr lang="en-US" sz="2400" dirty="0">
                  <a:latin typeface="Times New Roman" pitchFamily="18" charset="0"/>
                </a:rPr>
                <a:t>Sensitivity</a:t>
              </a:r>
            </a:p>
          </p:txBody>
        </p:sp>
        <p:sp>
          <p:nvSpPr>
            <p:cNvPr id="14346" name="Oval 10"/>
            <p:cNvSpPr>
              <a:spLocks noChangeArrowheads="1"/>
            </p:cNvSpPr>
            <p:nvPr/>
          </p:nvSpPr>
          <p:spPr bwMode="auto">
            <a:xfrm>
              <a:off x="381000" y="43434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2400">
                  <a:latin typeface="Times New Roman" pitchFamily="18" charset="0"/>
                </a:rPr>
                <a:t>Predictions</a:t>
              </a:r>
            </a:p>
          </p:txBody>
        </p:sp>
        <p:sp>
          <p:nvSpPr>
            <p:cNvPr id="14347" name="Oval 11"/>
            <p:cNvSpPr>
              <a:spLocks noChangeArrowheads="1"/>
            </p:cNvSpPr>
            <p:nvPr/>
          </p:nvSpPr>
          <p:spPr bwMode="auto">
            <a:xfrm>
              <a:off x="5410200" y="2057400"/>
              <a:ext cx="1524000" cy="1524000"/>
            </a:xfrm>
            <a:prstGeom prst="ellipse">
              <a:avLst/>
            </a:prstGeom>
            <a:solidFill>
              <a:srgbClr val="FFFF66"/>
            </a:solidFill>
            <a:ln w="9525">
              <a:solidFill>
                <a:schemeClr val="tx1"/>
              </a:solidFill>
              <a:round/>
              <a:headEnd/>
              <a:tailEnd/>
            </a:ln>
          </p:spPr>
          <p:txBody>
            <a:bodyPr wrap="none" anchor="ctr"/>
            <a:lstStyle/>
            <a:p>
              <a:pPr algn="ctr" eaLnBrk="0" hangingPunct="0"/>
              <a:r>
                <a:rPr lang="en-US" sz="3200" b="1" dirty="0">
                  <a:latin typeface="Times New Roman" pitchFamily="18" charset="0"/>
                </a:rPr>
                <a:t>Design</a:t>
              </a:r>
            </a:p>
            <a:p>
              <a:pPr algn="ctr" eaLnBrk="0" hangingPunct="0"/>
              <a:r>
                <a:rPr lang="en-US" sz="3200" b="1" dirty="0">
                  <a:latin typeface="Times New Roman" pitchFamily="18" charset="0"/>
                </a:rPr>
                <a:t>Rule</a:t>
              </a:r>
            </a:p>
          </p:txBody>
        </p:sp>
        <p:sp>
          <p:nvSpPr>
            <p:cNvPr id="14348" name="Rectangle 12"/>
            <p:cNvSpPr>
              <a:spLocks noChangeArrowheads="1"/>
            </p:cNvSpPr>
            <p:nvPr/>
          </p:nvSpPr>
          <p:spPr bwMode="auto">
            <a:xfrm>
              <a:off x="7239000" y="2057400"/>
              <a:ext cx="1752600" cy="1524000"/>
            </a:xfrm>
            <a:prstGeom prst="rect">
              <a:avLst/>
            </a:prstGeom>
            <a:solidFill>
              <a:srgbClr val="00B0F0"/>
            </a:solidFill>
            <a:ln w="9525">
              <a:solidFill>
                <a:schemeClr val="tx1"/>
              </a:solidFill>
              <a:miter lim="800000"/>
              <a:headEnd/>
              <a:tailEnd/>
            </a:ln>
          </p:spPr>
          <p:txBody>
            <a:bodyPr wrap="none" anchor="ctr"/>
            <a:lstStyle/>
            <a:p>
              <a:pPr algn="ctr" eaLnBrk="0" hangingPunct="0"/>
              <a:r>
                <a:rPr lang="en-US" sz="2000" dirty="0">
                  <a:latin typeface="Times New Roman" pitchFamily="18" charset="0"/>
                </a:rPr>
                <a:t>Rule</a:t>
              </a:r>
            </a:p>
            <a:p>
              <a:pPr algn="ctr" eaLnBrk="0" hangingPunct="0"/>
              <a:r>
                <a:rPr lang="en-US" sz="2000" dirty="0">
                  <a:latin typeface="Times New Roman" pitchFamily="18" charset="0"/>
                </a:rPr>
                <a:t>Implementation</a:t>
              </a:r>
            </a:p>
          </p:txBody>
        </p:sp>
        <p:cxnSp>
          <p:nvCxnSpPr>
            <p:cNvPr id="14349" name="AutoShape 13"/>
            <p:cNvCxnSpPr>
              <a:cxnSpLocks noChangeShapeType="1"/>
              <a:stCxn id="14341" idx="6"/>
            </p:cNvCxnSpPr>
            <p:nvPr/>
          </p:nvCxnSpPr>
          <p:spPr bwMode="auto">
            <a:xfrm>
              <a:off x="2438400" y="1181100"/>
              <a:ext cx="457200" cy="16383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0" name="AutoShape 14"/>
            <p:cNvCxnSpPr>
              <a:cxnSpLocks noChangeShapeType="1"/>
              <a:stCxn id="14342" idx="6"/>
            </p:cNvCxnSpPr>
            <p:nvPr/>
          </p:nvCxnSpPr>
          <p:spPr bwMode="auto">
            <a:xfrm>
              <a:off x="2438400" y="1790700"/>
              <a:ext cx="457200" cy="10287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1" name="AutoShape 15"/>
            <p:cNvCxnSpPr>
              <a:cxnSpLocks noChangeShapeType="1"/>
              <a:stCxn id="14344" idx="6"/>
            </p:cNvCxnSpPr>
            <p:nvPr/>
          </p:nvCxnSpPr>
          <p:spPr bwMode="auto">
            <a:xfrm>
              <a:off x="2438400" y="2476500"/>
              <a:ext cx="457200" cy="3429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2" name="AutoShape 16"/>
            <p:cNvCxnSpPr>
              <a:cxnSpLocks noChangeShapeType="1"/>
            </p:cNvCxnSpPr>
            <p:nvPr/>
          </p:nvCxnSpPr>
          <p:spPr bwMode="auto">
            <a:xfrm flipV="1">
              <a:off x="2362200" y="2819400"/>
              <a:ext cx="533400" cy="4191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3" name="AutoShape 17"/>
            <p:cNvCxnSpPr>
              <a:cxnSpLocks noChangeShapeType="1"/>
              <a:stCxn id="14346" idx="6"/>
            </p:cNvCxnSpPr>
            <p:nvPr/>
          </p:nvCxnSpPr>
          <p:spPr bwMode="auto">
            <a:xfrm flipV="1">
              <a:off x="2362200" y="2819400"/>
              <a:ext cx="533400" cy="17907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4" name="AutoShape 18"/>
            <p:cNvCxnSpPr>
              <a:cxnSpLocks noChangeShapeType="1"/>
              <a:stCxn id="14343" idx="6"/>
            </p:cNvCxnSpPr>
            <p:nvPr/>
          </p:nvCxnSpPr>
          <p:spPr bwMode="auto">
            <a:xfrm flipV="1">
              <a:off x="2362200" y="2819400"/>
              <a:ext cx="533400" cy="11049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5" name="AutoShape 19"/>
            <p:cNvCxnSpPr>
              <a:cxnSpLocks noChangeShapeType="1"/>
              <a:endCxn id="14347" idx="2"/>
            </p:cNvCxnSpPr>
            <p:nvPr/>
          </p:nvCxnSpPr>
          <p:spPr bwMode="auto">
            <a:xfrm>
              <a:off x="4953000" y="2819400"/>
              <a:ext cx="457200" cy="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6" name="AutoShape 20"/>
            <p:cNvCxnSpPr>
              <a:cxnSpLocks noChangeShapeType="1"/>
              <a:stCxn id="14347" idx="6"/>
              <a:endCxn id="14348" idx="1"/>
            </p:cNvCxnSpPr>
            <p:nvPr/>
          </p:nvCxnSpPr>
          <p:spPr bwMode="auto">
            <a:xfrm>
              <a:off x="6934200" y="2819400"/>
              <a:ext cx="304800" cy="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7" name="AutoShape 21"/>
            <p:cNvCxnSpPr>
              <a:cxnSpLocks noChangeShapeType="1"/>
              <a:endCxn id="14345" idx="3"/>
            </p:cNvCxnSpPr>
            <p:nvPr/>
          </p:nvCxnSpPr>
          <p:spPr bwMode="auto">
            <a:xfrm rot="5400000">
              <a:off x="7343006" y="4104506"/>
              <a:ext cx="1371600" cy="325388"/>
            </a:xfrm>
            <a:prstGeom prst="curvedConnector2">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14358" name="AutoShape 22"/>
            <p:cNvCxnSpPr>
              <a:cxnSpLocks noChangeShapeType="1"/>
              <a:stCxn id="14345" idx="1"/>
              <a:endCxn id="14360" idx="2"/>
            </p:cNvCxnSpPr>
            <p:nvPr/>
          </p:nvCxnSpPr>
          <p:spPr bwMode="auto">
            <a:xfrm rot="10800000">
              <a:off x="4000500" y="3810000"/>
              <a:ext cx="1579612" cy="1143000"/>
            </a:xfrm>
            <a:prstGeom prst="curvedConnector2">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sp>
          <p:nvSpPr>
            <p:cNvPr id="14359" name="Oval 23"/>
            <p:cNvSpPr>
              <a:spLocks noChangeArrowheads="1"/>
            </p:cNvSpPr>
            <p:nvPr/>
          </p:nvSpPr>
          <p:spPr bwMode="auto">
            <a:xfrm>
              <a:off x="381000" y="29718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2400">
                  <a:latin typeface="Times New Roman" pitchFamily="18" charset="0"/>
                </a:rPr>
                <a:t>Data</a:t>
              </a:r>
            </a:p>
          </p:txBody>
        </p:sp>
        <p:sp>
          <p:nvSpPr>
            <p:cNvPr id="14360" name="Rectangle 24"/>
            <p:cNvSpPr>
              <a:spLocks noChangeArrowheads="1"/>
            </p:cNvSpPr>
            <p:nvPr/>
          </p:nvSpPr>
          <p:spPr bwMode="auto">
            <a:xfrm>
              <a:off x="2971800" y="1676400"/>
              <a:ext cx="2057400" cy="2133600"/>
            </a:xfrm>
            <a:prstGeom prst="rect">
              <a:avLst/>
            </a:prstGeom>
            <a:solidFill>
              <a:srgbClr val="00B0F0"/>
            </a:solidFill>
            <a:ln w="9525">
              <a:solidFill>
                <a:schemeClr val="tx1"/>
              </a:solidFill>
              <a:miter lim="800000"/>
              <a:headEnd/>
              <a:tailEnd/>
            </a:ln>
          </p:spPr>
          <p:txBody>
            <a:bodyPr wrap="none" anchor="ctr"/>
            <a:lstStyle/>
            <a:p>
              <a:pPr algn="l" eaLnBrk="0" hangingPunct="0"/>
              <a:r>
                <a:rPr lang="en-US" sz="2400" dirty="0">
                  <a:latin typeface="Times New Roman" pitchFamily="18" charset="0"/>
                </a:rPr>
                <a:t>Consensus:</a:t>
              </a:r>
            </a:p>
            <a:p>
              <a:pPr lvl="1" algn="l" eaLnBrk="0" hangingPunct="0">
                <a:buFontTx/>
                <a:buChar char="•"/>
              </a:pPr>
              <a:r>
                <a:rPr lang="en-US" sz="2400" dirty="0">
                  <a:latin typeface="Times New Roman" pitchFamily="18" charset="0"/>
                </a:rPr>
                <a:t>HF Experts</a:t>
              </a:r>
            </a:p>
            <a:p>
              <a:pPr lvl="1" algn="l" eaLnBrk="0" hangingPunct="0">
                <a:buFontTx/>
                <a:buChar char="•"/>
              </a:pPr>
              <a:r>
                <a:rPr lang="en-US" sz="2400" dirty="0">
                  <a:latin typeface="Times New Roman" pitchFamily="18" charset="0"/>
                </a:rPr>
                <a:t>Engineers</a:t>
              </a:r>
            </a:p>
            <a:p>
              <a:pPr lvl="1" algn="l" eaLnBrk="0" hangingPunct="0">
                <a:buFontTx/>
                <a:buChar char="•"/>
              </a:pPr>
              <a:r>
                <a:rPr lang="en-US" sz="2400" dirty="0">
                  <a:latin typeface="Times New Roman" pitchFamily="18" charset="0"/>
                </a:rPr>
                <a:t>Managers</a:t>
              </a:r>
            </a:p>
            <a:p>
              <a:pPr lvl="1" algn="l" eaLnBrk="0" hangingPunct="0">
                <a:buFontTx/>
                <a:buChar char="•"/>
              </a:pPr>
              <a:r>
                <a:rPr lang="en-US" sz="2400" dirty="0">
                  <a:latin typeface="Times New Roman" pitchFamily="18" charset="0"/>
                </a:rPr>
                <a:t>Customers</a:t>
              </a:r>
            </a:p>
          </p:txBody>
        </p:sp>
        <p:sp>
          <p:nvSpPr>
            <p:cNvPr id="14361" name="Oval 25"/>
            <p:cNvSpPr>
              <a:spLocks noChangeArrowheads="1"/>
            </p:cNvSpPr>
            <p:nvPr/>
          </p:nvSpPr>
          <p:spPr bwMode="auto">
            <a:xfrm>
              <a:off x="2133600" y="5334000"/>
              <a:ext cx="1600200" cy="990600"/>
            </a:xfrm>
            <a:prstGeom prst="ellipse">
              <a:avLst/>
            </a:prstGeom>
            <a:solidFill>
              <a:srgbClr val="00B0F0"/>
            </a:solidFill>
            <a:ln w="9525">
              <a:solidFill>
                <a:schemeClr val="tx1"/>
              </a:solidFill>
              <a:round/>
              <a:headEnd/>
              <a:tailEnd/>
            </a:ln>
          </p:spPr>
          <p:txBody>
            <a:bodyPr wrap="none" anchor="ctr"/>
            <a:lstStyle/>
            <a:p>
              <a:r>
                <a:rPr lang="en-US" b="1"/>
                <a:t>Technical </a:t>
              </a:r>
            </a:p>
            <a:p>
              <a:r>
                <a:rPr lang="en-US" b="1"/>
                <a:t>Memory</a:t>
              </a:r>
            </a:p>
          </p:txBody>
        </p:sp>
        <p:cxnSp>
          <p:nvCxnSpPr>
            <p:cNvPr id="14362" name="AutoShape 26"/>
            <p:cNvCxnSpPr>
              <a:cxnSpLocks noChangeShapeType="1"/>
              <a:stCxn id="14345" idx="2"/>
              <a:endCxn id="14361" idx="5"/>
            </p:cNvCxnSpPr>
            <p:nvPr/>
          </p:nvCxnSpPr>
          <p:spPr bwMode="auto">
            <a:xfrm rot="5400000">
              <a:off x="4879019" y="4335437"/>
              <a:ext cx="464530" cy="3223656"/>
            </a:xfrm>
            <a:prstGeom prst="curvedConnector3">
              <a:avLst>
                <a:gd name="adj1" fmla="val 180440"/>
              </a:avLst>
            </a:prstGeom>
            <a:noFill/>
            <a:ln w="76200">
              <a:solidFill>
                <a:schemeClr val="hlink"/>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14363" name="AutoShape 27"/>
            <p:cNvCxnSpPr>
              <a:cxnSpLocks noChangeShapeType="1"/>
              <a:stCxn id="14361" idx="0"/>
              <a:endCxn id="14360" idx="2"/>
            </p:cNvCxnSpPr>
            <p:nvPr/>
          </p:nvCxnSpPr>
          <p:spPr bwMode="auto">
            <a:xfrm rot="-5400000">
              <a:off x="2705100" y="4038600"/>
              <a:ext cx="1524000" cy="1066800"/>
            </a:xfrm>
            <a:prstGeom prst="curvedConnector3">
              <a:avLst>
                <a:gd name="adj1" fmla="val 50000"/>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32203758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ChangeArrowheads="1"/>
          </p:cNvSpPr>
          <p:nvPr/>
        </p:nvSpPr>
        <p:spPr bwMode="auto">
          <a:xfrm>
            <a:off x="685800" y="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4000" b="1" dirty="0" smtClean="0">
                <a:solidFill>
                  <a:srgbClr val="CC0000"/>
                </a:solidFill>
                <a:latin typeface="Times New Roman" pitchFamily="18" charset="0"/>
              </a:rPr>
              <a:t>Mapping - Policy </a:t>
            </a:r>
            <a:r>
              <a:rPr lang="en-US" sz="4000" b="1" dirty="0">
                <a:solidFill>
                  <a:srgbClr val="CC0000"/>
                </a:solidFill>
                <a:latin typeface="Times New Roman" pitchFamily="18" charset="0"/>
              </a:rPr>
              <a:t>Decisions</a:t>
            </a:r>
          </a:p>
        </p:txBody>
      </p:sp>
      <p:grpSp>
        <p:nvGrpSpPr>
          <p:cNvPr id="20" name="Group 19"/>
          <p:cNvGrpSpPr/>
          <p:nvPr/>
        </p:nvGrpSpPr>
        <p:grpSpPr>
          <a:xfrm>
            <a:off x="685800" y="1676400"/>
            <a:ext cx="7162800" cy="4419600"/>
            <a:chOff x="685800" y="1676400"/>
            <a:chExt cx="7162800" cy="4419600"/>
          </a:xfrm>
        </p:grpSpPr>
        <p:sp>
          <p:nvSpPr>
            <p:cNvPr id="13317" name="Line 3"/>
            <p:cNvSpPr>
              <a:spLocks noChangeShapeType="1"/>
            </p:cNvSpPr>
            <p:nvPr/>
          </p:nvSpPr>
          <p:spPr bwMode="auto">
            <a:xfrm>
              <a:off x="1905000" y="2057400"/>
              <a:ext cx="0" cy="3429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8" name="Line 4"/>
            <p:cNvSpPr>
              <a:spLocks noChangeShapeType="1"/>
            </p:cNvSpPr>
            <p:nvPr/>
          </p:nvSpPr>
          <p:spPr bwMode="auto">
            <a:xfrm>
              <a:off x="1905000" y="5486400"/>
              <a:ext cx="5943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19" name="Text Box 5"/>
            <p:cNvSpPr txBox="1">
              <a:spLocks noChangeArrowheads="1"/>
            </p:cNvSpPr>
            <p:nvPr/>
          </p:nvSpPr>
          <p:spPr bwMode="auto">
            <a:xfrm>
              <a:off x="1905000" y="5638800"/>
              <a:ext cx="5410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2400">
                  <a:latin typeface="Times New Roman" pitchFamily="18" charset="0"/>
                </a:rPr>
                <a:t>Engineering Variable or Composite Index</a:t>
              </a:r>
            </a:p>
          </p:txBody>
        </p:sp>
        <p:sp>
          <p:nvSpPr>
            <p:cNvPr id="13321" name="Text Box 7"/>
            <p:cNvSpPr txBox="1">
              <a:spLocks noChangeArrowheads="1"/>
            </p:cNvSpPr>
            <p:nvPr/>
          </p:nvSpPr>
          <p:spPr bwMode="auto">
            <a:xfrm>
              <a:off x="685800" y="2362200"/>
              <a:ext cx="1066800" cy="28623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b="1" dirty="0" smtClean="0">
                  <a:latin typeface="Times New Roman" pitchFamily="18" charset="0"/>
                </a:rPr>
                <a:t>Red</a:t>
              </a:r>
            </a:p>
            <a:p>
              <a:pPr algn="l" eaLnBrk="1" hangingPunct="1">
                <a:spcBef>
                  <a:spcPct val="50000"/>
                </a:spcBef>
              </a:pPr>
              <a:endParaRPr lang="en-US" b="1" dirty="0" smtClean="0">
                <a:latin typeface="Times New Roman" pitchFamily="18" charset="0"/>
              </a:endParaRPr>
            </a:p>
            <a:p>
              <a:pPr algn="l" eaLnBrk="1" hangingPunct="1">
                <a:spcBef>
                  <a:spcPct val="50000"/>
                </a:spcBef>
              </a:pPr>
              <a:r>
                <a:rPr lang="en-US" b="1" dirty="0" smtClean="0">
                  <a:latin typeface="Times New Roman" pitchFamily="18" charset="0"/>
                </a:rPr>
                <a:t>Orange</a:t>
              </a:r>
            </a:p>
            <a:p>
              <a:pPr algn="l" eaLnBrk="1" hangingPunct="1">
                <a:spcBef>
                  <a:spcPct val="50000"/>
                </a:spcBef>
              </a:pPr>
              <a:endParaRPr lang="en-US" b="1" dirty="0" smtClean="0">
                <a:latin typeface="Times New Roman" pitchFamily="18" charset="0"/>
              </a:endParaRPr>
            </a:p>
            <a:p>
              <a:pPr algn="l" eaLnBrk="1" hangingPunct="1">
                <a:spcBef>
                  <a:spcPct val="50000"/>
                </a:spcBef>
              </a:pPr>
              <a:r>
                <a:rPr lang="en-US" b="1" dirty="0" smtClean="0">
                  <a:latin typeface="Times New Roman" pitchFamily="18" charset="0"/>
                </a:rPr>
                <a:t>Yellow</a:t>
              </a:r>
            </a:p>
            <a:p>
              <a:pPr algn="l" eaLnBrk="1" hangingPunct="1">
                <a:spcBef>
                  <a:spcPct val="50000"/>
                </a:spcBef>
              </a:pPr>
              <a:endParaRPr lang="en-US" b="1" dirty="0" smtClean="0">
                <a:latin typeface="Times New Roman" pitchFamily="18" charset="0"/>
              </a:endParaRPr>
            </a:p>
            <a:p>
              <a:pPr algn="l" eaLnBrk="1" hangingPunct="1">
                <a:spcBef>
                  <a:spcPct val="50000"/>
                </a:spcBef>
              </a:pPr>
              <a:r>
                <a:rPr lang="en-US" b="1" dirty="0" smtClean="0">
                  <a:latin typeface="Times New Roman" pitchFamily="18" charset="0"/>
                </a:rPr>
                <a:t>Green</a:t>
              </a:r>
              <a:endParaRPr lang="en-US" b="1" dirty="0">
                <a:latin typeface="Times New Roman" pitchFamily="18" charset="0"/>
              </a:endParaRPr>
            </a:p>
          </p:txBody>
        </p:sp>
        <p:sp>
          <p:nvSpPr>
            <p:cNvPr id="13322" name="Freeform 8"/>
            <p:cNvSpPr>
              <a:spLocks/>
            </p:cNvSpPr>
            <p:nvPr/>
          </p:nvSpPr>
          <p:spPr bwMode="auto">
            <a:xfrm>
              <a:off x="2057400" y="2438400"/>
              <a:ext cx="5029200" cy="2527300"/>
            </a:xfrm>
            <a:custGeom>
              <a:avLst/>
              <a:gdLst>
                <a:gd name="T0" fmla="*/ 0 w 3168"/>
                <a:gd name="T1" fmla="*/ 1824 h 1832"/>
                <a:gd name="T2" fmla="*/ 1008 w 3168"/>
                <a:gd name="T3" fmla="*/ 1584 h 1832"/>
                <a:gd name="T4" fmla="*/ 2112 w 3168"/>
                <a:gd name="T5" fmla="*/ 336 h 1832"/>
                <a:gd name="T6" fmla="*/ 3168 w 3168"/>
                <a:gd name="T7" fmla="*/ 0 h 1832"/>
                <a:gd name="T8" fmla="*/ 0 60000 65536"/>
                <a:gd name="T9" fmla="*/ 0 60000 65536"/>
                <a:gd name="T10" fmla="*/ 0 60000 65536"/>
                <a:gd name="T11" fmla="*/ 0 60000 65536"/>
                <a:gd name="T12" fmla="*/ 0 w 3168"/>
                <a:gd name="T13" fmla="*/ 0 h 1832"/>
                <a:gd name="T14" fmla="*/ 3168 w 3168"/>
                <a:gd name="T15" fmla="*/ 1832 h 1832"/>
              </a:gdLst>
              <a:ahLst/>
              <a:cxnLst>
                <a:cxn ang="T8">
                  <a:pos x="T0" y="T1"/>
                </a:cxn>
                <a:cxn ang="T9">
                  <a:pos x="T2" y="T3"/>
                </a:cxn>
                <a:cxn ang="T10">
                  <a:pos x="T4" y="T5"/>
                </a:cxn>
                <a:cxn ang="T11">
                  <a:pos x="T6" y="T7"/>
                </a:cxn>
              </a:cxnLst>
              <a:rect l="T12" t="T13" r="T14" b="T15"/>
              <a:pathLst>
                <a:path w="3168" h="1832">
                  <a:moveTo>
                    <a:pt x="0" y="1824"/>
                  </a:moveTo>
                  <a:cubicBezTo>
                    <a:pt x="328" y="1828"/>
                    <a:pt x="656" y="1832"/>
                    <a:pt x="1008" y="1584"/>
                  </a:cubicBezTo>
                  <a:cubicBezTo>
                    <a:pt x="1360" y="1336"/>
                    <a:pt x="1752" y="600"/>
                    <a:pt x="2112" y="336"/>
                  </a:cubicBezTo>
                  <a:cubicBezTo>
                    <a:pt x="2472" y="72"/>
                    <a:pt x="2820" y="36"/>
                    <a:pt x="3168" y="0"/>
                  </a:cubicBezTo>
                </a:path>
              </a:pathLst>
            </a:custGeom>
            <a:noFill/>
            <a:ln w="381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a:p>
          </p:txBody>
        </p:sp>
        <p:sp>
          <p:nvSpPr>
            <p:cNvPr id="13323" name="Line 9"/>
            <p:cNvSpPr>
              <a:spLocks noChangeShapeType="1"/>
            </p:cNvSpPr>
            <p:nvPr/>
          </p:nvSpPr>
          <p:spPr bwMode="auto">
            <a:xfrm>
              <a:off x="5257800" y="3048000"/>
              <a:ext cx="0" cy="2438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4" name="Line 10"/>
            <p:cNvSpPr>
              <a:spLocks noChangeShapeType="1"/>
            </p:cNvSpPr>
            <p:nvPr/>
          </p:nvSpPr>
          <p:spPr bwMode="auto">
            <a:xfrm>
              <a:off x="3962400" y="44196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13325" name="Line 11"/>
            <p:cNvSpPr>
              <a:spLocks noChangeShapeType="1"/>
            </p:cNvSpPr>
            <p:nvPr/>
          </p:nvSpPr>
          <p:spPr bwMode="auto">
            <a:xfrm>
              <a:off x="1905000" y="3048000"/>
              <a:ext cx="3352800" cy="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3326" name="Line 12"/>
            <p:cNvSpPr>
              <a:spLocks noChangeShapeType="1"/>
            </p:cNvSpPr>
            <p:nvPr/>
          </p:nvSpPr>
          <p:spPr bwMode="auto">
            <a:xfrm>
              <a:off x="1905000" y="4419600"/>
              <a:ext cx="2057400" cy="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13327" name="Text Box 13"/>
            <p:cNvSpPr txBox="1">
              <a:spLocks noChangeArrowheads="1"/>
            </p:cNvSpPr>
            <p:nvPr/>
          </p:nvSpPr>
          <p:spPr bwMode="auto">
            <a:xfrm>
              <a:off x="6172200" y="4425950"/>
              <a:ext cx="1676400" cy="7794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dirty="0">
                  <a:latin typeface="Times New Roman" pitchFamily="18" charset="0"/>
                </a:rPr>
                <a:t>Unacceptable</a:t>
              </a:r>
            </a:p>
            <a:p>
              <a:pPr eaLnBrk="1" hangingPunct="1">
                <a:spcBef>
                  <a:spcPct val="50000"/>
                </a:spcBef>
              </a:pPr>
              <a:r>
                <a:rPr lang="en-US" dirty="0">
                  <a:latin typeface="Times New Roman" pitchFamily="18" charset="0"/>
                </a:rPr>
                <a:t>Range</a:t>
              </a:r>
            </a:p>
          </p:txBody>
        </p:sp>
        <p:sp>
          <p:nvSpPr>
            <p:cNvPr id="13328" name="Text Box 14"/>
            <p:cNvSpPr txBox="1">
              <a:spLocks noChangeArrowheads="1"/>
            </p:cNvSpPr>
            <p:nvPr/>
          </p:nvSpPr>
          <p:spPr bwMode="auto">
            <a:xfrm>
              <a:off x="2133600" y="5105400"/>
              <a:ext cx="16764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atin typeface="Times New Roman" pitchFamily="18" charset="0"/>
                </a:rPr>
                <a:t>Ideal Range</a:t>
              </a:r>
            </a:p>
          </p:txBody>
        </p:sp>
        <p:sp>
          <p:nvSpPr>
            <p:cNvPr id="13329" name="Text Box 15"/>
            <p:cNvSpPr txBox="1">
              <a:spLocks noChangeArrowheads="1"/>
            </p:cNvSpPr>
            <p:nvPr/>
          </p:nvSpPr>
          <p:spPr bwMode="auto">
            <a:xfrm>
              <a:off x="3962400" y="4191000"/>
              <a:ext cx="1295400" cy="1314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1600" dirty="0">
                  <a:latin typeface="Times New Roman" pitchFamily="18" charset="0"/>
                </a:rPr>
                <a:t>Region of Interactions and Continuous Improvement</a:t>
              </a:r>
            </a:p>
          </p:txBody>
        </p:sp>
        <p:sp>
          <p:nvSpPr>
            <p:cNvPr id="13330" name="Oval 16"/>
            <p:cNvSpPr>
              <a:spLocks noChangeArrowheads="1"/>
            </p:cNvSpPr>
            <p:nvPr/>
          </p:nvSpPr>
          <p:spPr bwMode="auto">
            <a:xfrm>
              <a:off x="3048000" y="1676400"/>
              <a:ext cx="2330450" cy="1155700"/>
            </a:xfrm>
            <a:prstGeom prst="ellipse">
              <a:avLst/>
            </a:pr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spcBef>
                  <a:spcPct val="50000"/>
                </a:spcBef>
              </a:pPr>
              <a:r>
                <a:rPr lang="en-US" sz="2400">
                  <a:latin typeface="Times New Roman" pitchFamily="18" charset="0"/>
                </a:rPr>
                <a:t>Policy Statements</a:t>
              </a:r>
            </a:p>
          </p:txBody>
        </p:sp>
        <p:cxnSp>
          <p:nvCxnSpPr>
            <p:cNvPr id="13331" name="AutoShape 17"/>
            <p:cNvCxnSpPr>
              <a:cxnSpLocks noChangeShapeType="1"/>
              <a:stCxn id="13330" idx="6"/>
              <a:endCxn id="13323" idx="1"/>
            </p:cNvCxnSpPr>
            <p:nvPr/>
          </p:nvCxnSpPr>
          <p:spPr bwMode="auto">
            <a:xfrm flipH="1">
              <a:off x="5257800" y="2254250"/>
              <a:ext cx="134938" cy="3232150"/>
            </a:xfrm>
            <a:prstGeom prst="curvedConnector4">
              <a:avLst>
                <a:gd name="adj1" fmla="val -647060"/>
                <a:gd name="adj2" fmla="val 77944"/>
              </a:avLst>
            </a:prstGeom>
            <a:noFill/>
            <a:ln w="9525">
              <a:solidFill>
                <a:schemeClr val="tx1"/>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13332" name="AutoShape 18"/>
            <p:cNvCxnSpPr>
              <a:cxnSpLocks noChangeShapeType="1"/>
              <a:stCxn id="13330" idx="2"/>
              <a:endCxn id="13324" idx="1"/>
            </p:cNvCxnSpPr>
            <p:nvPr/>
          </p:nvCxnSpPr>
          <p:spPr bwMode="auto">
            <a:xfrm rot="10800000" flipH="1" flipV="1">
              <a:off x="3033713" y="2254250"/>
              <a:ext cx="928687" cy="3232150"/>
            </a:xfrm>
            <a:prstGeom prst="curvedConnector4">
              <a:avLst>
                <a:gd name="adj1" fmla="val -23079"/>
                <a:gd name="adj2" fmla="val 57167"/>
              </a:avLst>
            </a:prstGeom>
            <a:noFill/>
            <a:ln w="9525">
              <a:solidFill>
                <a:schemeClr val="tx1"/>
              </a:solidFill>
              <a:prstDash val="sysDot"/>
              <a:round/>
              <a:headEnd/>
              <a:tailEnd type="triangle" w="med" len="me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xmlns="" val="993621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and Intervention</a:t>
            </a:r>
            <a:endParaRPr lang="en-US" dirty="0"/>
          </a:p>
        </p:txBody>
      </p:sp>
      <p:grpSp>
        <p:nvGrpSpPr>
          <p:cNvPr id="4" name="Group 3"/>
          <p:cNvGrpSpPr/>
          <p:nvPr/>
        </p:nvGrpSpPr>
        <p:grpSpPr>
          <a:xfrm>
            <a:off x="645166" y="2492897"/>
            <a:ext cx="7095416" cy="3450704"/>
            <a:chOff x="182580" y="1066800"/>
            <a:chExt cx="8748532" cy="4876800"/>
          </a:xfrm>
        </p:grpSpPr>
        <p:sp>
          <p:nvSpPr>
            <p:cNvPr id="5" name="Rectangle 4"/>
            <p:cNvSpPr/>
            <p:nvPr/>
          </p:nvSpPr>
          <p:spPr>
            <a:xfrm>
              <a:off x="4953000" y="22860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Physical</a:t>
              </a:r>
            </a:p>
          </p:txBody>
        </p:sp>
        <p:sp>
          <p:nvSpPr>
            <p:cNvPr id="6" name="Rectangle 5"/>
            <p:cNvSpPr/>
            <p:nvPr/>
          </p:nvSpPr>
          <p:spPr>
            <a:xfrm>
              <a:off x="2895600" y="22860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Sensory</a:t>
              </a:r>
            </a:p>
          </p:txBody>
        </p:sp>
        <p:sp>
          <p:nvSpPr>
            <p:cNvPr id="7" name="Rectangle 6"/>
            <p:cNvSpPr/>
            <p:nvPr/>
          </p:nvSpPr>
          <p:spPr>
            <a:xfrm>
              <a:off x="3352800" y="16764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Cognitive</a:t>
              </a:r>
            </a:p>
          </p:txBody>
        </p:sp>
        <p:sp>
          <p:nvSpPr>
            <p:cNvPr id="8" name="Rectangle 7"/>
            <p:cNvSpPr/>
            <p:nvPr/>
          </p:nvSpPr>
          <p:spPr>
            <a:xfrm>
              <a:off x="3936286" y="10668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Social</a:t>
              </a:r>
            </a:p>
          </p:txBody>
        </p:sp>
        <p:sp>
          <p:nvSpPr>
            <p:cNvPr id="9" name="Rectangle 8"/>
            <p:cNvSpPr/>
            <p:nvPr/>
          </p:nvSpPr>
          <p:spPr>
            <a:xfrm>
              <a:off x="4572000" y="16764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Affective</a:t>
              </a:r>
            </a:p>
          </p:txBody>
        </p:sp>
        <p:sp>
          <p:nvSpPr>
            <p:cNvPr id="10" name="Rectangle 9"/>
            <p:cNvSpPr/>
            <p:nvPr/>
          </p:nvSpPr>
          <p:spPr>
            <a:xfrm>
              <a:off x="7020272" y="3048000"/>
              <a:ext cx="1898083"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Physical</a:t>
              </a:r>
            </a:p>
            <a:p>
              <a:pPr algn="ctr"/>
              <a:r>
                <a:rPr lang="en-US" sz="1100" dirty="0" smtClean="0">
                  <a:solidFill>
                    <a:schemeClr val="tx1"/>
                  </a:solidFill>
                </a:rPr>
                <a:t>Environment</a:t>
              </a:r>
            </a:p>
          </p:txBody>
        </p:sp>
        <p:sp>
          <p:nvSpPr>
            <p:cNvPr id="11" name="Rectangle 10"/>
            <p:cNvSpPr/>
            <p:nvPr/>
          </p:nvSpPr>
          <p:spPr>
            <a:xfrm>
              <a:off x="7020272" y="3962400"/>
              <a:ext cx="1905000"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Operational</a:t>
              </a:r>
            </a:p>
            <a:p>
              <a:pPr algn="ctr"/>
              <a:r>
                <a:rPr lang="en-US" sz="1100" dirty="0" smtClean="0">
                  <a:solidFill>
                    <a:schemeClr val="tx1"/>
                  </a:solidFill>
                </a:rPr>
                <a:t>Environment</a:t>
              </a:r>
              <a:endParaRPr lang="en-US" sz="1100" dirty="0">
                <a:solidFill>
                  <a:schemeClr val="tx1"/>
                </a:solidFill>
              </a:endParaRPr>
            </a:p>
          </p:txBody>
        </p:sp>
        <p:sp>
          <p:nvSpPr>
            <p:cNvPr id="12" name="Rectangle 11"/>
            <p:cNvSpPr/>
            <p:nvPr/>
          </p:nvSpPr>
          <p:spPr>
            <a:xfrm>
              <a:off x="402575" y="39624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Information</a:t>
              </a:r>
              <a:endParaRPr lang="en-US" sz="1100" dirty="0">
                <a:solidFill>
                  <a:schemeClr val="tx1"/>
                </a:solidFill>
              </a:endParaRPr>
            </a:p>
          </p:txBody>
        </p:sp>
        <p:sp>
          <p:nvSpPr>
            <p:cNvPr id="13" name="Rectangle 12"/>
            <p:cNvSpPr/>
            <p:nvPr/>
          </p:nvSpPr>
          <p:spPr>
            <a:xfrm>
              <a:off x="402575" y="30480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Energy</a:t>
              </a:r>
              <a:endParaRPr lang="en-US" sz="1100" dirty="0">
                <a:solidFill>
                  <a:schemeClr val="tx1"/>
                </a:solidFill>
              </a:endParaRPr>
            </a:p>
          </p:txBody>
        </p:sp>
        <p:sp>
          <p:nvSpPr>
            <p:cNvPr id="14" name="Rectangle 13"/>
            <p:cNvSpPr/>
            <p:nvPr/>
          </p:nvSpPr>
          <p:spPr>
            <a:xfrm>
              <a:off x="25908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Frequency</a:t>
              </a:r>
              <a:endParaRPr lang="en-US" sz="1100" dirty="0">
                <a:solidFill>
                  <a:schemeClr val="tx1"/>
                </a:solidFill>
              </a:endParaRPr>
            </a:p>
          </p:txBody>
        </p:sp>
        <p:sp>
          <p:nvSpPr>
            <p:cNvPr id="15" name="Rectangle 14"/>
            <p:cNvSpPr/>
            <p:nvPr/>
          </p:nvSpPr>
          <p:spPr>
            <a:xfrm>
              <a:off x="47244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Sequence</a:t>
              </a:r>
              <a:endParaRPr lang="en-US" sz="1100" dirty="0">
                <a:solidFill>
                  <a:schemeClr val="tx1"/>
                </a:solidFill>
              </a:endParaRPr>
            </a:p>
          </p:txBody>
        </p:sp>
        <p:sp>
          <p:nvSpPr>
            <p:cNvPr id="16" name="Rectangle 15"/>
            <p:cNvSpPr/>
            <p:nvPr/>
          </p:nvSpPr>
          <p:spPr>
            <a:xfrm>
              <a:off x="3717276" y="53340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smtClean="0">
                  <a:solidFill>
                    <a:schemeClr val="tx1"/>
                  </a:solidFill>
                </a:rPr>
                <a:t>Duration</a:t>
              </a:r>
              <a:endParaRPr lang="en-US" sz="1100" dirty="0">
                <a:solidFill>
                  <a:schemeClr val="tx1"/>
                </a:solidFill>
              </a:endParaRPr>
            </a:p>
          </p:txBody>
        </p:sp>
        <p:sp>
          <p:nvSpPr>
            <p:cNvPr id="17" name="Right Arrow 16"/>
            <p:cNvSpPr/>
            <p:nvPr/>
          </p:nvSpPr>
          <p:spPr>
            <a:xfrm rot="19277111">
              <a:off x="6150471" y="1603435"/>
              <a:ext cx="2780641" cy="9361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Outcomes</a:t>
              </a:r>
              <a:endParaRPr lang="en-US" b="1" dirty="0">
                <a:solidFill>
                  <a:schemeClr val="tx1"/>
                </a:solidFill>
              </a:endParaRPr>
            </a:p>
          </p:txBody>
        </p:sp>
        <p:sp>
          <p:nvSpPr>
            <p:cNvPr id="18" name="Rectangle 17"/>
            <p:cNvSpPr/>
            <p:nvPr/>
          </p:nvSpPr>
          <p:spPr>
            <a:xfrm>
              <a:off x="3760723" y="3505200"/>
              <a:ext cx="1580475"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tx1"/>
                  </a:solidFill>
                </a:rPr>
                <a:t>Interfaces</a:t>
              </a:r>
            </a:p>
            <a:p>
              <a:pPr algn="ctr"/>
              <a:r>
                <a:rPr lang="en-US" sz="1200" b="1" dirty="0" smtClean="0">
                  <a:solidFill>
                    <a:schemeClr val="tx1"/>
                  </a:solidFill>
                </a:rPr>
                <a:t>Interactions</a:t>
              </a:r>
              <a:endParaRPr lang="en-US" sz="1200" b="1" dirty="0">
                <a:solidFill>
                  <a:schemeClr val="tx1"/>
                </a:solidFill>
              </a:endParaRPr>
            </a:p>
          </p:txBody>
        </p:sp>
        <p:sp>
          <p:nvSpPr>
            <p:cNvPr id="19" name="Right Arrow 18"/>
            <p:cNvSpPr/>
            <p:nvPr/>
          </p:nvSpPr>
          <p:spPr>
            <a:xfrm rot="2653871">
              <a:off x="182580" y="1533011"/>
              <a:ext cx="2780641" cy="9361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Variability</a:t>
              </a:r>
              <a:endParaRPr lang="en-US" b="1" dirty="0">
                <a:solidFill>
                  <a:schemeClr val="tx1"/>
                </a:solidFill>
              </a:endParaRPr>
            </a:p>
          </p:txBody>
        </p:sp>
        <p:sp>
          <p:nvSpPr>
            <p:cNvPr id="20" name="Rectangle 19"/>
            <p:cNvSpPr/>
            <p:nvPr/>
          </p:nvSpPr>
          <p:spPr>
            <a:xfrm>
              <a:off x="3717276" y="2895600"/>
              <a:ext cx="1679074" cy="609600"/>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People</a:t>
              </a:r>
              <a:endParaRPr lang="en-US" sz="1400" b="1" dirty="0">
                <a:solidFill>
                  <a:schemeClr val="tx1"/>
                </a:solidFill>
              </a:endParaRPr>
            </a:p>
          </p:txBody>
        </p:sp>
        <p:sp>
          <p:nvSpPr>
            <p:cNvPr id="21" name="Rectangle 20"/>
            <p:cNvSpPr/>
            <p:nvPr/>
          </p:nvSpPr>
          <p:spPr>
            <a:xfrm>
              <a:off x="2081649" y="3505200"/>
              <a:ext cx="1679074" cy="6096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Technology</a:t>
              </a:r>
              <a:endParaRPr lang="en-US" sz="1400" b="1" dirty="0">
                <a:solidFill>
                  <a:schemeClr val="tx1"/>
                </a:solidFill>
              </a:endParaRPr>
            </a:p>
          </p:txBody>
        </p:sp>
        <p:sp>
          <p:nvSpPr>
            <p:cNvPr id="22" name="Rectangle 21"/>
            <p:cNvSpPr/>
            <p:nvPr/>
          </p:nvSpPr>
          <p:spPr>
            <a:xfrm>
              <a:off x="5341198" y="3505200"/>
              <a:ext cx="1679074" cy="609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Contexts</a:t>
              </a:r>
              <a:endParaRPr lang="en-US" sz="1400" b="1" dirty="0">
                <a:solidFill>
                  <a:schemeClr val="tx1"/>
                </a:solidFill>
              </a:endParaRPr>
            </a:p>
          </p:txBody>
        </p:sp>
        <p:sp>
          <p:nvSpPr>
            <p:cNvPr id="23" name="Rectangle 22"/>
            <p:cNvSpPr/>
            <p:nvPr/>
          </p:nvSpPr>
          <p:spPr>
            <a:xfrm>
              <a:off x="3717276" y="4114800"/>
              <a:ext cx="1679074" cy="609600"/>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tx1"/>
                  </a:solidFill>
                </a:rPr>
                <a:t>Time</a:t>
              </a:r>
              <a:endParaRPr lang="en-US" sz="1400" b="1" dirty="0">
                <a:solidFill>
                  <a:schemeClr val="tx1"/>
                </a:solidFill>
              </a:endParaRPr>
            </a:p>
          </p:txBody>
        </p:sp>
      </p:grpSp>
      <p:sp>
        <p:nvSpPr>
          <p:cNvPr id="24" name="TextBox 23"/>
          <p:cNvSpPr txBox="1"/>
          <p:nvPr/>
        </p:nvSpPr>
        <p:spPr>
          <a:xfrm>
            <a:off x="864225" y="1356737"/>
            <a:ext cx="7056784" cy="400110"/>
          </a:xfrm>
          <a:prstGeom prst="rect">
            <a:avLst/>
          </a:prstGeom>
          <a:noFill/>
        </p:spPr>
        <p:txBody>
          <a:bodyPr wrap="square" rtlCol="0">
            <a:spAutoFit/>
          </a:bodyPr>
          <a:lstStyle/>
          <a:p>
            <a:pPr algn="ctr"/>
            <a:r>
              <a:rPr lang="en-US" sz="2000" b="1" i="1" dirty="0" smtClean="0"/>
              <a:t>You can only measure / change one dimension at a time</a:t>
            </a:r>
            <a:endParaRPr lang="en-US" sz="2000" b="1" i="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Proposed Workability Index</a:t>
            </a:r>
            <a:endParaRPr lang="en-US" dirty="0"/>
          </a:p>
        </p:txBody>
      </p:sp>
      <p:sp>
        <p:nvSpPr>
          <p:cNvPr id="3" name="Text Placeholder 2"/>
          <p:cNvSpPr>
            <a:spLocks noGrp="1"/>
          </p:cNvSpPr>
          <p:nvPr>
            <p:ph type="body" sz="quarter" idx="11"/>
          </p:nvPr>
        </p:nvSpPr>
        <p:spPr>
          <a:xfrm>
            <a:off x="395536" y="1700808"/>
            <a:ext cx="8424936" cy="3960440"/>
          </a:xfrm>
        </p:spPr>
        <p:txBody>
          <a:bodyPr/>
          <a:lstStyle/>
          <a:p>
            <a:pPr>
              <a:buFont typeface="Arial" pitchFamily="34" charset="0"/>
              <a:buChar char="•"/>
            </a:pPr>
            <a:r>
              <a:rPr lang="en-US" sz="2800" dirty="0" smtClean="0"/>
              <a:t>The principles outlined above have led to the design of a task analysis tool that can be applied or adapted for:</a:t>
            </a:r>
          </a:p>
          <a:p>
            <a:pPr lvl="1">
              <a:buFont typeface="Arial" pitchFamily="34" charset="0"/>
              <a:buChar char="•"/>
            </a:pPr>
            <a:r>
              <a:rPr lang="en-US" dirty="0" smtClean="0"/>
              <a:t> special populations, such as elderly Singaporeans, </a:t>
            </a:r>
          </a:p>
          <a:p>
            <a:pPr lvl="1">
              <a:buFont typeface="Arial" pitchFamily="34" charset="0"/>
              <a:buChar char="•"/>
            </a:pPr>
            <a:r>
              <a:rPr lang="en-US" dirty="0" smtClean="0"/>
              <a:t>special situations, such as different work activities and industries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79512" y="332656"/>
          <a:ext cx="8712966" cy="5571285"/>
        </p:xfrm>
        <a:graphic>
          <a:graphicData uri="http://schemas.openxmlformats.org/drawingml/2006/table">
            <a:tbl>
              <a:tblPr/>
              <a:tblGrid>
                <a:gridCol w="408620"/>
                <a:gridCol w="1149243"/>
                <a:gridCol w="376696"/>
                <a:gridCol w="374569"/>
                <a:gridCol w="340516"/>
                <a:gridCol w="374692"/>
                <a:gridCol w="314854"/>
                <a:gridCol w="632084"/>
                <a:gridCol w="2332538"/>
                <a:gridCol w="2409154"/>
              </a:tblGrid>
              <a:tr h="834440">
                <a:tc gridSpan="10">
                  <a:txBody>
                    <a:bodyPr/>
                    <a:lstStyle/>
                    <a:p>
                      <a:pPr marL="0" marR="0" indent="0" algn="l" defTabSz="457200" rtl="0" eaLnBrk="1" fontAlgn="b" latinLnBrk="0" hangingPunct="1">
                        <a:lnSpc>
                          <a:spcPct val="100000"/>
                        </a:lnSpc>
                        <a:spcBef>
                          <a:spcPts val="0"/>
                        </a:spcBef>
                        <a:spcAft>
                          <a:spcPts val="0"/>
                        </a:spcAft>
                        <a:buClrTx/>
                        <a:buSzTx/>
                        <a:buFontTx/>
                        <a:buNone/>
                        <a:tabLst/>
                        <a:defRPr/>
                      </a:pPr>
                      <a:r>
                        <a:rPr lang="en-US" sz="3600" b="0" i="0" u="none" strike="noStrike" dirty="0" smtClean="0">
                          <a:solidFill>
                            <a:srgbClr val="000000"/>
                          </a:solidFill>
                          <a:latin typeface="+mn-lt"/>
                        </a:rPr>
                        <a:t>Workability Index – Spatial Factors</a:t>
                      </a:r>
                    </a:p>
                    <a:p>
                      <a:pPr marL="0" marR="0" indent="0" algn="l" defTabSz="457200" rtl="0" eaLnBrk="1" fontAlgn="b" latinLnBrk="0" hangingPunct="1">
                        <a:lnSpc>
                          <a:spcPct val="100000"/>
                        </a:lnSpc>
                        <a:spcBef>
                          <a:spcPts val="0"/>
                        </a:spcBef>
                        <a:spcAft>
                          <a:spcPts val="0"/>
                        </a:spcAft>
                        <a:buClrTx/>
                        <a:buSzTx/>
                        <a:buFontTx/>
                        <a:buNone/>
                        <a:tabLst/>
                        <a:defRPr/>
                      </a:pPr>
                      <a:endParaRPr lang="en-US" sz="3600" b="0" i="0" u="none" strike="noStrike" dirty="0" smtClean="0">
                        <a:solidFill>
                          <a:srgbClr val="000000"/>
                        </a:solidFill>
                        <a:latin typeface="+mn-lt"/>
                      </a:endParaRPr>
                    </a:p>
                  </a:txBody>
                  <a:tcPr marL="4098" marR="4098" marT="4098" marB="0" anchor="b">
                    <a:lnL>
                      <a:noFill/>
                    </a:lnL>
                    <a:lnR>
                      <a:noFill/>
                    </a:lnR>
                    <a:lnT>
                      <a:noFill/>
                    </a:lnT>
                    <a:lnB w="12700" cap="flat" cmpd="sng" algn="ctr">
                      <a:solidFill>
                        <a:srgbClr val="000000"/>
                      </a:solidFill>
                      <a:prstDash val="solid"/>
                      <a:round/>
                      <a:headEnd type="none" w="med" len="med"/>
                      <a:tailEnd type="none" w="med" len="med"/>
                    </a:lnB>
                  </a:tcPr>
                </a:tc>
                <a:tc hMerge="1">
                  <a:txBody>
                    <a:bodyPr/>
                    <a:lstStyle/>
                    <a:p>
                      <a:pPr algn="l" fontAlgn="b"/>
                      <a:endParaRPr lang="en-US" sz="1000" b="1" i="0" u="none" strike="noStrike" dirty="0">
                        <a:solidFill>
                          <a:srgbClr val="000000"/>
                        </a:solidFill>
                        <a:latin typeface="Calibri"/>
                      </a:endParaRPr>
                    </a:p>
                  </a:txBody>
                  <a:tcPr marL="4098" marR="4098" marT="4098" marB="0" anchor="b">
                    <a:lnL>
                      <a:noFill/>
                    </a:lnL>
                    <a:lnR>
                      <a:noFill/>
                    </a:lnR>
                    <a:lnT>
                      <a:noFill/>
                    </a:lnT>
                    <a:lnB>
                      <a:noFill/>
                    </a:lnB>
                  </a:tcPr>
                </a:tc>
                <a:tc hMerge="1">
                  <a:txBody>
                    <a:bodyPr/>
                    <a:lstStyle/>
                    <a:p>
                      <a:pPr algn="l" fontAlgn="b"/>
                      <a:endParaRPr lang="en-US" sz="1000" b="1" i="0" u="none" strike="noStrike" dirty="0">
                        <a:solidFill>
                          <a:srgbClr val="000000"/>
                        </a:solidFill>
                        <a:latin typeface="Calibri"/>
                      </a:endParaRPr>
                    </a:p>
                  </a:txBody>
                  <a:tcPr marL="4098" marR="4098" marT="4098" marB="0" anchor="b">
                    <a:lnL>
                      <a:noFill/>
                    </a:lnL>
                    <a:lnR>
                      <a:noFill/>
                    </a:lnR>
                    <a:lnT>
                      <a:noFill/>
                    </a:lnT>
                    <a:lnB>
                      <a:noFill/>
                    </a:lnB>
                  </a:tcPr>
                </a:tc>
                <a:tc hMerge="1">
                  <a:txBody>
                    <a:bodyPr/>
                    <a:lstStyle/>
                    <a:p>
                      <a:pPr algn="l" fontAlgn="b"/>
                      <a:endParaRPr lang="en-US" sz="1000" b="0" i="0" u="none" strike="noStrike" dirty="0">
                        <a:solidFill>
                          <a:srgbClr val="000000"/>
                        </a:solidFill>
                        <a:latin typeface="Calibri"/>
                      </a:endParaRPr>
                    </a:p>
                  </a:txBody>
                  <a:tcPr marL="4098" marR="4098" marT="4098" marB="0" anchor="b">
                    <a:lnL>
                      <a:noFill/>
                    </a:lnL>
                    <a:lnR>
                      <a:noFill/>
                    </a:lnR>
                    <a:lnT>
                      <a:noFill/>
                    </a:lnT>
                    <a:lnB>
                      <a:noFill/>
                    </a:lnB>
                  </a:tcPr>
                </a:tc>
                <a:tc hMerge="1">
                  <a:txBody>
                    <a:bodyPr/>
                    <a:lstStyle/>
                    <a:p>
                      <a:pPr algn="l" fontAlgn="b"/>
                      <a:endParaRPr lang="en-US" sz="1000" b="0" i="0" u="none" strike="noStrike" dirty="0">
                        <a:solidFill>
                          <a:srgbClr val="000000"/>
                        </a:solidFill>
                        <a:latin typeface="Calibri"/>
                      </a:endParaRPr>
                    </a:p>
                  </a:txBody>
                  <a:tcPr marL="4098" marR="4098" marT="4098" marB="0" anchor="b">
                    <a:lnL>
                      <a:noFill/>
                    </a:lnL>
                    <a:lnR>
                      <a:noFill/>
                    </a:lnR>
                    <a:lnT>
                      <a:noFill/>
                    </a:lnT>
                    <a:lnB>
                      <a:noFill/>
                    </a:lnB>
                  </a:tcPr>
                </a:tc>
                <a:tc hMerge="1">
                  <a:txBody>
                    <a:bodyPr/>
                    <a:lstStyle/>
                    <a:p>
                      <a:pPr algn="l" fontAlgn="b"/>
                      <a:endParaRPr lang="en-US" sz="1000" b="0" i="0" u="none" strike="noStrike">
                        <a:solidFill>
                          <a:srgbClr val="000000"/>
                        </a:solidFill>
                        <a:latin typeface="Calibri"/>
                      </a:endParaRPr>
                    </a:p>
                  </a:txBody>
                  <a:tcPr marL="4098" marR="4098" marT="4098" marB="0" anchor="b">
                    <a:lnL>
                      <a:noFill/>
                    </a:lnL>
                    <a:lnR>
                      <a:noFill/>
                    </a:lnR>
                    <a:lnT>
                      <a:noFill/>
                    </a:lnT>
                    <a:lnB>
                      <a:noFill/>
                    </a:lnB>
                  </a:tcPr>
                </a:tc>
                <a:tc hMerge="1">
                  <a:txBody>
                    <a:bodyPr/>
                    <a:lstStyle/>
                    <a:p>
                      <a:pPr marL="0" marR="0" indent="0" algn="l" defTabSz="457200" rtl="0" eaLnBrk="1" fontAlgn="b" latinLnBrk="0" hangingPunct="1">
                        <a:lnSpc>
                          <a:spcPct val="100000"/>
                        </a:lnSpc>
                        <a:spcBef>
                          <a:spcPts val="0"/>
                        </a:spcBef>
                        <a:spcAft>
                          <a:spcPts val="0"/>
                        </a:spcAft>
                        <a:buClrTx/>
                        <a:buSzTx/>
                        <a:buFontTx/>
                        <a:buNone/>
                        <a:tabLst/>
                        <a:defRPr/>
                      </a:pPr>
                      <a:endParaRPr lang="en-US" sz="3600" b="1" i="0" u="none" strike="noStrike" dirty="0" smtClean="0">
                        <a:solidFill>
                          <a:srgbClr val="000000"/>
                        </a:solidFill>
                        <a:latin typeface="+mn-lt"/>
                      </a:endParaRPr>
                    </a:p>
                  </a:txBody>
                  <a:tcPr marL="4098" marR="4098" marT="4098" marB="0" anchor="b">
                    <a:lnL>
                      <a:noFill/>
                    </a:lnL>
                    <a:lnR>
                      <a:noFill/>
                    </a:lnR>
                    <a:lnT>
                      <a:noFill/>
                    </a:lnT>
                    <a:lnB>
                      <a:noFill/>
                    </a:lnB>
                  </a:tcPr>
                </a:tc>
                <a:tc hMerge="1">
                  <a:txBody>
                    <a:bodyPr/>
                    <a:lstStyle/>
                    <a:p>
                      <a:pPr algn="l" fontAlgn="b"/>
                      <a:endParaRPr lang="en-US" sz="2000" b="0" i="0" u="none" strike="noStrike" dirty="0">
                        <a:solidFill>
                          <a:srgbClr val="000000"/>
                        </a:solidFill>
                        <a:latin typeface="Calibri"/>
                      </a:endParaRPr>
                    </a:p>
                  </a:txBody>
                  <a:tcPr marL="4098" marR="4098" marT="4098" marB="0" anchor="b">
                    <a:lnL>
                      <a:noFill/>
                    </a:lnL>
                    <a:lnR>
                      <a:noFill/>
                    </a:lnR>
                    <a:lnT>
                      <a:noFill/>
                    </a:lnT>
                    <a:lnB>
                      <a:noFill/>
                    </a:lnB>
                  </a:tcPr>
                </a:tc>
                <a:tc hMerge="1">
                  <a:txBody>
                    <a:bodyPr/>
                    <a:lstStyle/>
                    <a:p>
                      <a:pPr algn="ctr" fontAlgn="b"/>
                      <a:endParaRPr lang="en-US" sz="2000" b="1" i="0" u="none" strike="noStrike" dirty="0">
                        <a:solidFill>
                          <a:srgbClr val="000000"/>
                        </a:solidFill>
                        <a:latin typeface="Calibri"/>
                      </a:endParaRPr>
                    </a:p>
                  </a:txBody>
                  <a:tcPr marL="4098" marR="4098" marT="4098" marB="0" anchor="b">
                    <a:lnL>
                      <a:noFill/>
                    </a:lnL>
                    <a:lnR>
                      <a:noFill/>
                    </a:lnR>
                    <a:lnT>
                      <a:noFill/>
                    </a:lnT>
                    <a:lnB>
                      <a:noFill/>
                    </a:lnB>
                  </a:tcPr>
                </a:tc>
                <a:tc hMerge="1">
                  <a:txBody>
                    <a:bodyPr/>
                    <a:lstStyle/>
                    <a:p>
                      <a:pPr algn="l" fontAlgn="b"/>
                      <a:endParaRPr lang="en-US" sz="1000" b="0" i="0" u="none" strike="noStrike">
                        <a:solidFill>
                          <a:srgbClr val="000000"/>
                        </a:solidFill>
                        <a:latin typeface="Calibri"/>
                      </a:endParaRPr>
                    </a:p>
                  </a:txBody>
                  <a:tcPr marL="4098" marR="4098" marT="4098" marB="0" anchor="b">
                    <a:lnL>
                      <a:noFill/>
                    </a:lnL>
                    <a:lnR>
                      <a:noFill/>
                    </a:lnR>
                    <a:lnT>
                      <a:noFill/>
                    </a:lnT>
                    <a:lnB>
                      <a:noFill/>
                    </a:lnB>
                  </a:tcPr>
                </a:tc>
              </a:tr>
              <a:tr h="102461">
                <a:tc>
                  <a:txBody>
                    <a:bodyPr/>
                    <a:lstStyle/>
                    <a:p>
                      <a:pPr algn="l" fontAlgn="b"/>
                      <a:r>
                        <a:rPr lang="en-US" sz="1000" b="1" i="0" u="none" strike="noStrike">
                          <a:solidFill>
                            <a:srgbClr val="000000"/>
                          </a:solidFill>
                          <a:latin typeface="Calibri"/>
                        </a:rPr>
                        <a:t>Date</a:t>
                      </a:r>
                    </a:p>
                  </a:txBody>
                  <a:tcPr marL="4098" marR="4098" marT="40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1" i="0" u="none" strike="noStrike">
                          <a:solidFill>
                            <a:srgbClr val="000000"/>
                          </a:solidFill>
                          <a:latin typeface="Calibri"/>
                        </a:rPr>
                        <a:t>Job Description</a:t>
                      </a:r>
                    </a:p>
                  </a:txBody>
                  <a:tcPr marL="4098" marR="4098" marT="4098"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102461">
                <a:tc>
                  <a:txBody>
                    <a:bodyPr/>
                    <a:lstStyle/>
                    <a:p>
                      <a:pPr algn="l" fontAlgn="b"/>
                      <a:r>
                        <a:rPr lang="en-US" sz="1000" b="1" i="0" u="none" strike="noStrike">
                          <a:solidFill>
                            <a:srgbClr val="000000"/>
                          </a:solidFill>
                          <a:latin typeface="Calibri"/>
                        </a:rPr>
                        <a:t>Analyst</a:t>
                      </a:r>
                    </a:p>
                  </a:txBody>
                  <a:tcPr marL="4098" marR="4098" marT="409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4098" marR="4098" marT="4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latin typeface="Calibri"/>
                        </a:rPr>
                        <a:t> </a:t>
                      </a:r>
                    </a:p>
                  </a:txBody>
                  <a:tcPr marL="4098" marR="4098" marT="4098"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w="12700" cap="flat" cmpd="sng" algn="ctr">
                      <a:solidFill>
                        <a:srgbClr val="000000"/>
                      </a:solidFill>
                      <a:prstDash val="solid"/>
                      <a:round/>
                      <a:headEnd type="none" w="med" len="med"/>
                      <a:tailEnd type="none" w="med" len="med"/>
                    </a:lnR>
                    <a:lnT>
                      <a:noFill/>
                    </a:lnT>
                    <a:lnB>
                      <a:noFill/>
                    </a:lnB>
                  </a:tcPr>
                </a:tc>
              </a:tr>
              <a:tr h="106559">
                <a:tc gridSpan="2">
                  <a:txBody>
                    <a:bodyPr/>
                    <a:lstStyle/>
                    <a:p>
                      <a:pPr algn="l" fontAlgn="b"/>
                      <a:r>
                        <a:rPr lang="en-US" sz="1000" b="1" i="0" u="none" strike="noStrike">
                          <a:solidFill>
                            <a:srgbClr val="000000"/>
                          </a:solidFill>
                          <a:latin typeface="Calibri"/>
                        </a:rPr>
                        <a:t>Survey Reference / Times</a:t>
                      </a:r>
                    </a:p>
                  </a:txBody>
                  <a:tcPr marL="4098" marR="4098" marT="4098"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1000" b="1"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1105756">
                <a:tc>
                  <a:txBody>
                    <a:bodyPr/>
                    <a:lstStyle/>
                    <a:p>
                      <a:pPr algn="l" fontAlgn="b"/>
                      <a:endParaRPr lang="en-US" sz="1000" b="1" i="0" u="none" strike="noStrike" dirty="0">
                        <a:solidFill>
                          <a:srgbClr val="000000"/>
                        </a:solidFill>
                        <a:latin typeface="Calibri"/>
                      </a:endParaRPr>
                    </a:p>
                  </a:txBody>
                  <a:tcPr marL="4098" marR="4098" marT="409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1" i="0" u="none" strike="noStrike" dirty="0">
                        <a:solidFill>
                          <a:srgbClr val="000000"/>
                        </a:solidFill>
                        <a:latin typeface="Calibri"/>
                      </a:endParaRPr>
                    </a:p>
                  </a:txBody>
                  <a:tcPr marL="4098" marR="4098" marT="4098" marB="0" anchor="b">
                    <a:lnL>
                      <a:noFill/>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000" b="1" i="0" u="none" strike="noStrike">
                        <a:solidFill>
                          <a:srgbClr val="000000"/>
                        </a:solidFill>
                        <a:latin typeface="Calibri"/>
                      </a:endParaRPr>
                    </a:p>
                  </a:txBody>
                  <a:tcPr marL="4098" marR="4098" marT="40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4098" marR="4098" marT="40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endParaRPr lang="en-US" sz="1000" b="1" i="0" u="none" strike="noStrike" dirty="0">
                        <a:solidFill>
                          <a:srgbClr val="000000"/>
                        </a:solidFill>
                        <a:latin typeface="Calibri"/>
                      </a:endParaRPr>
                    </a:p>
                  </a:txBody>
                  <a:tcPr marL="4098" marR="4098" marT="40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4098" marR="4098" marT="40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dirty="0">
                        <a:solidFill>
                          <a:srgbClr val="000000"/>
                        </a:solidFill>
                        <a:latin typeface="Calibri"/>
                      </a:endParaRPr>
                    </a:p>
                  </a:txBody>
                  <a:tcPr marL="4098" marR="4098" marT="4098"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1000" b="0" i="0" u="none" strike="noStrike">
                        <a:solidFill>
                          <a:srgbClr val="000000"/>
                        </a:solidFill>
                        <a:latin typeface="Calibri"/>
                      </a:endParaRPr>
                    </a:p>
                  </a:txBody>
                  <a:tcPr marL="4098" marR="4098" marT="4098"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latin typeface="Calibri"/>
                        </a:rPr>
                        <a:t>Orange and Red ratings may warrant in depth or specialist investigation regarding importance and feasibility of redesign / intervention</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1" u="none" strike="noStrike">
                          <a:solidFill>
                            <a:srgbClr val="000000"/>
                          </a:solidFill>
                          <a:latin typeface="Calibri"/>
                        </a:rPr>
                        <a:t>Where feasible all red ratings must be addressed / changed by engineering controls. Orange ratings should be addressed by engineering or administrative controls to reduce exposure</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36071">
                <a:tc>
                  <a:txBody>
                    <a:bodyPr/>
                    <a:lstStyle/>
                    <a:p>
                      <a:pPr algn="ctr" fontAlgn="b"/>
                      <a:r>
                        <a:rPr lang="en-US" sz="9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 Place a small "x" in the appropriate rating cell</a:t>
                      </a:r>
                    </a:p>
                  </a:txBody>
                  <a:tcPr marL="4098" marR="4098" marT="40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N/A</a:t>
                      </a:r>
                    </a:p>
                  </a:txBody>
                  <a:tcPr marL="4098" marR="4098" marT="4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Green</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ctr" fontAlgn="b"/>
                      <a:r>
                        <a:rPr lang="en-US" sz="900" b="1" i="0" u="none" strike="noStrike" dirty="0">
                          <a:solidFill>
                            <a:srgbClr val="000000"/>
                          </a:solidFill>
                          <a:latin typeface="Calibri"/>
                        </a:rPr>
                        <a:t>Yellow</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900" b="1" i="0" u="none" strike="noStrike" dirty="0">
                          <a:solidFill>
                            <a:srgbClr val="000000"/>
                          </a:solidFill>
                          <a:latin typeface="Calibri"/>
                        </a:rPr>
                        <a:t>Orange</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ctr" fontAlgn="b"/>
                      <a:r>
                        <a:rPr lang="en-US" sz="900" b="1" i="0" u="none" strike="noStrike" dirty="0">
                          <a:solidFill>
                            <a:srgbClr val="000000"/>
                          </a:solidFill>
                          <a:latin typeface="Calibri"/>
                        </a:rPr>
                        <a:t>Red</a:t>
                      </a:r>
                    </a:p>
                  </a:txBody>
                  <a:tcPr marL="4098" marR="4098" marT="40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ctr" fontAlgn="b"/>
                      <a:r>
                        <a:rPr lang="en-US" sz="900" b="1" i="0" u="none" strike="noStrike">
                          <a:solidFill>
                            <a:srgbClr val="000000"/>
                          </a:solidFill>
                          <a:latin typeface="Calibri"/>
                        </a:rPr>
                        <a:t>Operational Factor Interactions H/M/L</a:t>
                      </a:r>
                    </a:p>
                  </a:txBody>
                  <a:tcPr marL="4098" marR="4098" marT="4098"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ctr" fontAlgn="b"/>
                      <a:r>
                        <a:rPr lang="en-US" sz="900" b="1" i="0" u="none" strike="noStrike">
                          <a:solidFill>
                            <a:srgbClr val="000000"/>
                          </a:solidFill>
                          <a:latin typeface="Calibri"/>
                        </a:rPr>
                        <a:t>Descriptions / Quantifications / Comments / Justifications</a:t>
                      </a:r>
                    </a:p>
                  </a:txBody>
                  <a:tcPr marL="4098" marR="4098" marT="4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900" b="1" i="0" u="none" strike="noStrike" dirty="0">
                          <a:solidFill>
                            <a:srgbClr val="000000"/>
                          </a:solidFill>
                          <a:latin typeface="Calibri"/>
                        </a:rPr>
                        <a:t>Notes / Guidelines / Criteria</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6237">
                <a:tc gridSpan="9">
                  <a:txBody>
                    <a:bodyPr/>
                    <a:lstStyle/>
                    <a:p>
                      <a:pPr algn="l" fontAlgn="b"/>
                      <a:r>
                        <a:rPr lang="en-US" sz="1800" b="1" i="0" u="none" strike="noStrike" dirty="0">
                          <a:solidFill>
                            <a:srgbClr val="000000"/>
                          </a:solidFill>
                          <a:latin typeface="Calibri"/>
                        </a:rPr>
                        <a:t>Spatial </a:t>
                      </a:r>
                      <a:r>
                        <a:rPr lang="en-US" sz="1800" b="1" i="0" u="none" strike="noStrike" dirty="0" smtClean="0">
                          <a:solidFill>
                            <a:srgbClr val="000000"/>
                          </a:solidFill>
                          <a:latin typeface="Calibri"/>
                        </a:rPr>
                        <a:t>Factors</a:t>
                      </a:r>
                      <a:endParaRPr lang="en-US" sz="1800" b="0" i="0" u="none" strike="noStrike" dirty="0">
                        <a:solidFill>
                          <a:srgbClr val="000000"/>
                        </a:solidFill>
                        <a:latin typeface="Calibri"/>
                      </a:endParaRPr>
                    </a:p>
                    <a:p>
                      <a:pPr algn="l" fontAlgn="b"/>
                      <a:r>
                        <a:rPr lang="en-US" sz="1000" b="0"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000" b="1"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000" b="1"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000" b="0"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000" b="0"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000" b="0"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000" b="0"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000" b="0"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000" b="0" i="0" u="none" strike="noStrike" dirty="0">
                        <a:solidFill>
                          <a:srgbClr val="000000"/>
                        </a:solidFill>
                        <a:latin typeface="Calibri"/>
                      </a:endParaRP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8362">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Access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Clearances, obstructions, doors, barriers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61">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Fit</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Head room, Knee / Foot room, Width</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61">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Reach</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Box, 50 cm reach curves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61">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Postures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Sitting, Standing, Squatting, Middle, Outer, Inner ranges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61">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Movements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Range, speed</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61">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Task surface orientation</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Front, above, below, behind</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2461">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Ramps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Slope, length</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6559">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Stairs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Number, height</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80331">
                <a:tc>
                  <a:txBody>
                    <a:bodyPr/>
                    <a:lstStyle/>
                    <a:p>
                      <a:pPr algn="l" fontAlgn="b"/>
                      <a:r>
                        <a:rPr lang="en-US" sz="1000" b="1" i="0" u="none" strike="noStrike" dirty="0">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dirty="0">
                          <a:solidFill>
                            <a:srgbClr val="000000"/>
                          </a:solidFill>
                          <a:latin typeface="Calibri"/>
                        </a:rPr>
                        <a:t>Counts</a:t>
                      </a:r>
                    </a:p>
                  </a:txBody>
                  <a:tcPr marL="4098" marR="4098" marT="40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 </a:t>
                      </a:r>
                    </a:p>
                  </a:txBody>
                  <a:tcPr marL="4098" marR="4098" marT="40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dirty="0">
                          <a:solidFill>
                            <a:srgbClr val="000000"/>
                          </a:solidFill>
                          <a:latin typeface="Calibri"/>
                        </a:rPr>
                        <a:t>Refer to HF Specialist, manufacturing engineer for interventions</a:t>
                      </a:r>
                    </a:p>
                  </a:txBody>
                  <a:tcPr marL="4098" marR="4098" marT="40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Materials Handling and Manipulation</a:t>
            </a:r>
            <a:endParaRPr lang="en-US" dirty="0"/>
          </a:p>
        </p:txBody>
      </p:sp>
      <p:graphicFrame>
        <p:nvGraphicFramePr>
          <p:cNvPr id="4" name="Table 3"/>
          <p:cNvGraphicFramePr>
            <a:graphicFrameLocks noGrp="1"/>
          </p:cNvGraphicFramePr>
          <p:nvPr/>
        </p:nvGraphicFramePr>
        <p:xfrm>
          <a:off x="251520" y="1412776"/>
          <a:ext cx="8424938" cy="4438048"/>
        </p:xfrm>
        <a:graphic>
          <a:graphicData uri="http://schemas.openxmlformats.org/drawingml/2006/table">
            <a:tbl>
              <a:tblPr/>
              <a:tblGrid>
                <a:gridCol w="395113"/>
                <a:gridCol w="1111252"/>
                <a:gridCol w="364243"/>
                <a:gridCol w="362186"/>
                <a:gridCol w="329260"/>
                <a:gridCol w="312797"/>
                <a:gridCol w="353954"/>
                <a:gridCol w="611188"/>
                <a:gridCol w="2255430"/>
                <a:gridCol w="2329515"/>
              </a:tblGrid>
              <a:tr h="288032">
                <a:tc gridSpan="9">
                  <a:txBody>
                    <a:bodyPr/>
                    <a:lstStyle/>
                    <a:p>
                      <a:pPr algn="l" fontAlgn="b"/>
                      <a:r>
                        <a:rPr lang="en-US" sz="1800" b="1" i="0" u="none" strike="noStrike" dirty="0">
                          <a:solidFill>
                            <a:srgbClr val="000000"/>
                          </a:solidFill>
                          <a:latin typeface="Calibri"/>
                        </a:rPr>
                        <a:t>Manual Materials Handling</a:t>
                      </a:r>
                    </a:p>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2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2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200343">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Lifting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Weights, forces, coupling, sizes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343">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Carrying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Weights, forces, coupling, sizes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343">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Holding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Weights, forces, coupling, sizes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28">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Pulling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Weights, forces, coupling, sizes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28">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Pushing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Weights, forces, coupling, sizes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28">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Twisting, bending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Vertical and horizontal task locations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343">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Interfaces, coupling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Good, sharp</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55">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Counts</a:t>
                      </a:r>
                    </a:p>
                  </a:txBody>
                  <a:tcPr marL="4469" marR="4469" marT="44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 </a:t>
                      </a:r>
                    </a:p>
                  </a:txBody>
                  <a:tcPr marL="4469" marR="4469" marT="44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a:solidFill>
                            <a:srgbClr val="000000"/>
                          </a:solidFill>
                          <a:latin typeface="Calibri"/>
                        </a:rPr>
                        <a:t>Refer to NIOSH Lifting Equation and Snook Tables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00397">
                <a:tc gridSpan="9">
                  <a:txBody>
                    <a:bodyPr/>
                    <a:lstStyle/>
                    <a:p>
                      <a:pPr algn="l" fontAlgn="b"/>
                      <a:r>
                        <a:rPr lang="en-US" sz="1800" b="1" i="0" u="none" strike="noStrike" dirty="0" smtClean="0">
                          <a:solidFill>
                            <a:srgbClr val="000000"/>
                          </a:solidFill>
                          <a:latin typeface="Calibri"/>
                        </a:rPr>
                        <a:t>Manipulation</a:t>
                      </a:r>
                      <a:endParaRPr lang="en-US" sz="1800" b="0" i="0" u="none" strike="noStrike" dirty="0">
                        <a:solidFill>
                          <a:srgbClr val="000000"/>
                        </a:solidFill>
                        <a:latin typeface="Calibri"/>
                      </a:endParaRPr>
                    </a:p>
                    <a:p>
                      <a:pPr algn="l" fontAlgn="b"/>
                      <a:r>
                        <a:rPr lang="en-US" sz="12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2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2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2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0343">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Shoulder, Elbow</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Mid, Outer, Inner ranges, forces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28">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Hand, Wrist, Fingers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dirty="0">
                          <a:solidFill>
                            <a:srgbClr val="000000"/>
                          </a:solidFill>
                          <a:latin typeface="Calibri"/>
                        </a:rPr>
                        <a:t>Mid, Outer, Inner ranges, forces, coupling, interfaces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2328">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Targets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Target sizes and tolerances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55">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Precision</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Fine, coarse</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8355">
                <a:tc>
                  <a:txBody>
                    <a:bodyPr/>
                    <a:lstStyle/>
                    <a:p>
                      <a:pPr algn="l" fontAlgn="b"/>
                      <a:r>
                        <a:rPr lang="en-US" sz="12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Counts</a:t>
                      </a:r>
                    </a:p>
                  </a:txBody>
                  <a:tcPr marL="4469" marR="4469" marT="44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latin typeface="Calibri"/>
                        </a:rPr>
                        <a:t> </a:t>
                      </a:r>
                    </a:p>
                  </a:txBody>
                  <a:tcPr marL="4469" marR="4469" marT="44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2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2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1" u="none" strike="noStrike" dirty="0">
                          <a:solidFill>
                            <a:srgbClr val="000000"/>
                          </a:solidFill>
                          <a:latin typeface="Calibri"/>
                        </a:rPr>
                        <a:t>Use Hand activity level TLVs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31639"/>
            <a:ext cx="8229600" cy="634082"/>
          </a:xfrm>
        </p:spPr>
        <p:txBody>
          <a:bodyPr/>
          <a:lstStyle/>
          <a:p>
            <a:r>
              <a:rPr lang="en-US" sz="3200" dirty="0" smtClean="0"/>
              <a:t>Environmental and Information Factors</a:t>
            </a:r>
            <a:endParaRPr lang="en-US" sz="3200" dirty="0"/>
          </a:p>
        </p:txBody>
      </p:sp>
      <p:graphicFrame>
        <p:nvGraphicFramePr>
          <p:cNvPr id="6" name="Table 5"/>
          <p:cNvGraphicFramePr>
            <a:graphicFrameLocks noGrp="1"/>
          </p:cNvGraphicFramePr>
          <p:nvPr/>
        </p:nvGraphicFramePr>
        <p:xfrm>
          <a:off x="179512" y="865721"/>
          <a:ext cx="8856983" cy="5227896"/>
        </p:xfrm>
        <a:graphic>
          <a:graphicData uri="http://schemas.openxmlformats.org/drawingml/2006/table">
            <a:tbl>
              <a:tblPr/>
              <a:tblGrid>
                <a:gridCol w="415375"/>
                <a:gridCol w="1168239"/>
                <a:gridCol w="382922"/>
                <a:gridCol w="380758"/>
                <a:gridCol w="346144"/>
                <a:gridCol w="328838"/>
                <a:gridCol w="372105"/>
                <a:gridCol w="642531"/>
                <a:gridCol w="2371093"/>
                <a:gridCol w="2448978"/>
              </a:tblGrid>
              <a:tr h="415813">
                <a:tc gridSpan="10">
                  <a:txBody>
                    <a:bodyPr/>
                    <a:lstStyle/>
                    <a:p>
                      <a:pPr algn="l" fontAlgn="b"/>
                      <a:r>
                        <a:rPr lang="en-US" sz="1800" b="1" i="0" u="none" strike="noStrike" dirty="0">
                          <a:solidFill>
                            <a:srgbClr val="000000"/>
                          </a:solidFill>
                          <a:latin typeface="Calibri"/>
                        </a:rPr>
                        <a:t>Environmental Factors</a:t>
                      </a:r>
                    </a:p>
                    <a:p>
                      <a:pPr algn="l" fontAlgn="b"/>
                      <a:r>
                        <a:rPr lang="en-US" sz="500" b="1" i="0" u="none" strike="noStrike" dirty="0">
                          <a:solidFill>
                            <a:srgbClr val="000000"/>
                          </a:solidFill>
                          <a:latin typeface="Calibri"/>
                        </a:rPr>
                        <a:t> </a:t>
                      </a:r>
                      <a:endParaRPr lang="en-US" sz="500" b="0" i="0" u="none" strike="noStrike" dirty="0">
                        <a:solidFill>
                          <a:srgbClr val="000000"/>
                        </a:solidFill>
                        <a:latin typeface="Calibri"/>
                      </a:endParaRPr>
                    </a:p>
                    <a:p>
                      <a:pPr algn="l" fontAlgn="b"/>
                      <a:r>
                        <a:rPr lang="en-US" sz="5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5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5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369">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Heat, Cold</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Air Temperature, Humidity, Radiant heat, Air movement</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Glare</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Location, intensity, contrast, window and local lighting</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Dark</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Interference with visual demands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Noise Intensity</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Task, Ambient, Sound Level, Frequency, Variability</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Vibration</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Whole body, hand arm</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Accelerations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Pounding, jerks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Slip, trip, fall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Work context hazards, visibility, barriers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Chemical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Refer to OH</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589">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Radiation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Refer to OH</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589">
                <a:tc>
                  <a:txBody>
                    <a:bodyPr/>
                    <a:lstStyle/>
                    <a:p>
                      <a:pPr algn="l" fontAlgn="b"/>
                      <a:r>
                        <a:rPr lang="en-US" sz="5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Counts</a:t>
                      </a:r>
                    </a:p>
                  </a:txBody>
                  <a:tcPr marL="4469" marR="4469" marT="44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 </a:t>
                      </a:r>
                    </a:p>
                  </a:txBody>
                  <a:tcPr marL="4469" marR="4469" marT="44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1" i="1" u="none" strike="noStrike" dirty="0">
                          <a:solidFill>
                            <a:srgbClr val="000000"/>
                          </a:solidFill>
                          <a:latin typeface="Calibri"/>
                        </a:rPr>
                        <a:t>Refer to OH, Safety or Engineering for intervention</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58615">
                <a:tc gridSpan="10">
                  <a:txBody>
                    <a:bodyPr/>
                    <a:lstStyle/>
                    <a:p>
                      <a:pPr algn="l" fontAlgn="b"/>
                      <a:r>
                        <a:rPr lang="en-US" sz="1800" b="1" i="0" u="none" strike="noStrike" dirty="0">
                          <a:solidFill>
                            <a:srgbClr val="000000"/>
                          </a:solidFill>
                          <a:latin typeface="Calibri"/>
                        </a:rPr>
                        <a:t>Information Factors</a:t>
                      </a:r>
                    </a:p>
                    <a:p>
                      <a:pPr algn="l" fontAlgn="b"/>
                      <a:r>
                        <a:rPr lang="en-US" sz="500" b="1" i="0" u="none" strike="noStrike" dirty="0">
                          <a:solidFill>
                            <a:srgbClr val="000000"/>
                          </a:solidFill>
                          <a:latin typeface="Calibri"/>
                        </a:rPr>
                        <a:t> </a:t>
                      </a:r>
                      <a:endParaRPr lang="en-US" sz="500" b="0" i="0" u="none" strike="noStrike" dirty="0">
                        <a:solidFill>
                          <a:srgbClr val="000000"/>
                        </a:solidFill>
                        <a:latin typeface="Calibri"/>
                      </a:endParaRPr>
                    </a:p>
                    <a:p>
                      <a:pPr algn="l" fontAlgn="b"/>
                      <a:r>
                        <a:rPr lang="en-US" sz="5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5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500" b="1"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l" fontAlgn="b"/>
                      <a:endParaRPr lang="en-US" sz="500" b="0" i="0" u="none" strike="noStrike" dirty="0">
                        <a:solidFill>
                          <a:srgbClr val="000000"/>
                        </a:solidFill>
                        <a:latin typeface="Calibri"/>
                      </a:endParaRP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Visual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Visual acuity, discrimination demands, importance</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Acoustic</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Hearing acuity, discrimination demands, importance</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Attentional</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Sustained and divided attention demands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Memory</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Operational memory span, interferences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Cognitive</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Calculations, planning, analyses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Decisions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Number of choices, ambiguity, risk</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Communication</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Frequency, variability, importance</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Control</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Precision, feedback, prediction</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Situation awareness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Importance, distractions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3895">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Mental workload</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FF00"/>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CC00"/>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FF6600"/>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95B3D7"/>
                    </a:solidFill>
                  </a:tcPr>
                </a:tc>
                <a:tc>
                  <a:txBody>
                    <a:bodyPr/>
                    <a:lstStyle/>
                    <a:p>
                      <a:pPr algn="l" fontAlgn="b"/>
                      <a:r>
                        <a:rPr lang="en-US" sz="1000" b="0" i="0" u="none" strike="noStrike" dirty="0">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000" b="0" i="0" u="none" strike="noStrike">
                          <a:solidFill>
                            <a:srgbClr val="000000"/>
                          </a:solidFill>
                          <a:latin typeface="Calibri"/>
                        </a:rPr>
                        <a:t>Information and time demands, training, stress</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589">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Outcomes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a:noFill/>
                    </a:lnL>
                    <a:lnR>
                      <a:noFill/>
                    </a:lnR>
                    <a:lnT>
                      <a:noFill/>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dirty="0">
                          <a:solidFill>
                            <a:srgbClr val="000000"/>
                          </a:solidFill>
                          <a:latin typeface="Calibri"/>
                        </a:rPr>
                        <a:t> </a:t>
                      </a:r>
                    </a:p>
                  </a:txBody>
                  <a:tcPr marL="4469" marR="4469" marT="4469" marB="0" anchor="b">
                    <a:lnL>
                      <a:noFill/>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Consequences of human error</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0589">
                <a:tc>
                  <a:txBody>
                    <a:bodyPr/>
                    <a:lstStyle/>
                    <a:p>
                      <a:pPr algn="l" fontAlgn="b"/>
                      <a:r>
                        <a:rPr lang="en-US" sz="1000" b="1"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Counts</a:t>
                      </a:r>
                    </a:p>
                  </a:txBody>
                  <a:tcPr marL="4469" marR="4469" marT="44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000" b="1" i="0" u="none" strike="noStrike">
                          <a:solidFill>
                            <a:srgbClr val="000000"/>
                          </a:solidFill>
                          <a:latin typeface="Calibri"/>
                        </a:rPr>
                        <a:t> </a:t>
                      </a:r>
                    </a:p>
                  </a:txBody>
                  <a:tcPr marL="4469" marR="4469" marT="446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99"/>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C00"/>
                    </a:solidFill>
                  </a:tcPr>
                </a:tc>
                <a:tc>
                  <a:txBody>
                    <a:bodyPr/>
                    <a:lstStyle/>
                    <a:p>
                      <a:pPr algn="l" fontAlgn="b"/>
                      <a:r>
                        <a:rPr lang="en-US" sz="1000" b="0" i="0" u="none" strike="noStrike">
                          <a:solidFill>
                            <a:srgbClr val="000000"/>
                          </a:solidFill>
                          <a:latin typeface="Calibri"/>
                        </a:rPr>
                        <a:t> </a:t>
                      </a:r>
                    </a:p>
                  </a:txBody>
                  <a:tcPr marL="4469" marR="4469" marT="446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lgn="l" fontAlgn="b"/>
                      <a:r>
                        <a:rPr lang="en-US" sz="1000" b="0" i="0" u="none" strike="noStrike">
                          <a:solidFill>
                            <a:srgbClr val="000000"/>
                          </a:solidFill>
                          <a:latin typeface="Calibri"/>
                        </a:rPr>
                        <a:t> </a:t>
                      </a:r>
                    </a:p>
                  </a:txBody>
                  <a:tcPr marL="4469" marR="4469" marT="446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5B3D7"/>
                    </a:solidFill>
                  </a:tcPr>
                </a:tc>
                <a:tc>
                  <a:txBody>
                    <a:bodyPr/>
                    <a:lstStyle/>
                    <a:p>
                      <a:pPr algn="l" fontAlgn="b"/>
                      <a:r>
                        <a:rPr lang="en-US" sz="1000" b="0" i="0" u="none" strike="noStrike" dirty="0">
                          <a:solidFill>
                            <a:srgbClr val="000000"/>
                          </a:solidFill>
                          <a:latin typeface="Calibri"/>
                        </a:rPr>
                        <a:t> </a:t>
                      </a:r>
                    </a:p>
                  </a:txBody>
                  <a:tcPr marL="4469" marR="4469" marT="4469" marB="0" anchor="b">
                    <a:lnL>
                      <a:noFill/>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
                      <a:r>
                        <a:rPr lang="en-US" sz="1000" b="1" i="1" u="none" strike="noStrike" dirty="0">
                          <a:solidFill>
                            <a:srgbClr val="000000"/>
                          </a:solidFill>
                          <a:latin typeface="Calibri"/>
                        </a:rPr>
                        <a:t>Refer to HF specialist for intervention</a:t>
                      </a:r>
                    </a:p>
                  </a:txBody>
                  <a:tcPr marL="4469" marR="4469" marT="446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Operational (Time) Factors</a:t>
            </a:r>
            <a:endParaRPr lang="en-US" dirty="0"/>
          </a:p>
        </p:txBody>
      </p:sp>
      <p:sp>
        <p:nvSpPr>
          <p:cNvPr id="3" name="Text Placeholder 2"/>
          <p:cNvSpPr>
            <a:spLocks noGrp="1"/>
          </p:cNvSpPr>
          <p:nvPr>
            <p:ph type="body" sz="quarter" idx="11"/>
          </p:nvPr>
        </p:nvSpPr>
        <p:spPr/>
        <p:txBody>
          <a:bodyPr/>
          <a:lstStyle/>
          <a:p>
            <a:pPr>
              <a:buFont typeface="Arial" pitchFamily="34" charset="0"/>
              <a:buChar char="•"/>
            </a:pPr>
            <a:r>
              <a:rPr lang="en-US" dirty="0" smtClean="0"/>
              <a:t>Operational factors such as shift length, job cycle length, repetitions and pacing interact with the other stressors; this leads to a need for a two dimensional analysis:</a:t>
            </a:r>
            <a:endParaRPr lang="en-US" dirty="0"/>
          </a:p>
        </p:txBody>
      </p:sp>
      <p:grpSp>
        <p:nvGrpSpPr>
          <p:cNvPr id="136" name="Group 135"/>
          <p:cNvGrpSpPr/>
          <p:nvPr/>
        </p:nvGrpSpPr>
        <p:grpSpPr>
          <a:xfrm>
            <a:off x="1331640" y="2403088"/>
            <a:ext cx="6135960" cy="3311912"/>
            <a:chOff x="381000" y="2590800"/>
            <a:chExt cx="5334000" cy="3124200"/>
          </a:xfrm>
        </p:grpSpPr>
        <p:sp>
          <p:nvSpPr>
            <p:cNvPr id="137" name="Text Box 5"/>
            <p:cNvSpPr txBox="1">
              <a:spLocks noChangeArrowheads="1"/>
            </p:cNvSpPr>
            <p:nvPr/>
          </p:nvSpPr>
          <p:spPr bwMode="auto">
            <a:xfrm>
              <a:off x="2438400" y="5257800"/>
              <a:ext cx="3276600" cy="457200"/>
            </a:xfrm>
            <a:prstGeom prst="rect">
              <a:avLst/>
            </a:prstGeom>
            <a:noFill/>
            <a:ln w="9525">
              <a:noFill/>
              <a:miter lim="800000"/>
              <a:headEnd/>
              <a:tailEnd/>
            </a:ln>
            <a:effectLst/>
          </p:spPr>
          <p:txBody>
            <a:bodyPr>
              <a:spAutoFit/>
            </a:bodyPr>
            <a:lstStyle/>
            <a:p>
              <a:pPr algn="ctr">
                <a:spcBef>
                  <a:spcPct val="50000"/>
                </a:spcBef>
              </a:pPr>
              <a:r>
                <a:rPr lang="en-US" dirty="0"/>
                <a:t>Weight</a:t>
              </a:r>
            </a:p>
          </p:txBody>
        </p:sp>
        <p:sp>
          <p:nvSpPr>
            <p:cNvPr id="138" name="Text Box 6"/>
            <p:cNvSpPr txBox="1">
              <a:spLocks noChangeArrowheads="1"/>
            </p:cNvSpPr>
            <p:nvPr/>
          </p:nvSpPr>
          <p:spPr bwMode="auto">
            <a:xfrm>
              <a:off x="381000" y="3200400"/>
              <a:ext cx="1714500" cy="946150"/>
            </a:xfrm>
            <a:prstGeom prst="rect">
              <a:avLst/>
            </a:prstGeom>
            <a:noFill/>
            <a:ln w="9525">
              <a:noFill/>
              <a:miter lim="800000"/>
              <a:headEnd/>
              <a:tailEnd/>
            </a:ln>
            <a:effectLst/>
          </p:spPr>
          <p:txBody>
            <a:bodyPr>
              <a:spAutoFit/>
            </a:bodyPr>
            <a:lstStyle/>
            <a:p>
              <a:pPr algn="ctr">
                <a:spcBef>
                  <a:spcPct val="50000"/>
                </a:spcBef>
              </a:pPr>
              <a:r>
                <a:rPr lang="en-US" sz="2000" dirty="0"/>
                <a:t>Frequency (</a:t>
              </a:r>
              <a:r>
                <a:rPr lang="en-US" sz="1600" dirty="0"/>
                <a:t>Movements / Hour)</a:t>
              </a:r>
            </a:p>
          </p:txBody>
        </p:sp>
        <p:sp>
          <p:nvSpPr>
            <p:cNvPr id="139" name="Rectangle 7"/>
            <p:cNvSpPr>
              <a:spLocks noChangeArrowheads="1"/>
            </p:cNvSpPr>
            <p:nvPr/>
          </p:nvSpPr>
          <p:spPr bwMode="auto">
            <a:xfrm>
              <a:off x="2971800" y="4724400"/>
              <a:ext cx="419100" cy="3810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200"/>
                <a:t>&lt;10</a:t>
              </a:r>
            </a:p>
          </p:txBody>
        </p:sp>
        <p:sp>
          <p:nvSpPr>
            <p:cNvPr id="140" name="Rectangle 10"/>
            <p:cNvSpPr>
              <a:spLocks noChangeArrowheads="1"/>
            </p:cNvSpPr>
            <p:nvPr/>
          </p:nvSpPr>
          <p:spPr bwMode="auto">
            <a:xfrm>
              <a:off x="3009900" y="2590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41" name="Rectangle 11"/>
            <p:cNvSpPr>
              <a:spLocks noChangeArrowheads="1"/>
            </p:cNvSpPr>
            <p:nvPr/>
          </p:nvSpPr>
          <p:spPr bwMode="auto">
            <a:xfrm>
              <a:off x="3429000" y="2590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42" name="Rectangle 14"/>
            <p:cNvSpPr>
              <a:spLocks noChangeArrowheads="1"/>
            </p:cNvSpPr>
            <p:nvPr/>
          </p:nvSpPr>
          <p:spPr bwMode="auto">
            <a:xfrm>
              <a:off x="3390900" y="4724400"/>
              <a:ext cx="419100" cy="381000"/>
            </a:xfrm>
            <a:prstGeom prst="rect">
              <a:avLst/>
            </a:prstGeom>
            <a:solidFill>
              <a:srgbClr val="92D050">
                <a:alpha val="50000"/>
              </a:srgbClr>
            </a:solidFill>
            <a:ln w="9525">
              <a:solidFill>
                <a:schemeClr val="tx1"/>
              </a:solidFill>
              <a:miter lim="800000"/>
              <a:headEnd/>
              <a:tailEnd/>
            </a:ln>
            <a:effectLst/>
          </p:spPr>
          <p:txBody>
            <a:bodyPr wrap="none" anchor="ctr"/>
            <a:lstStyle/>
            <a:p>
              <a:pPr algn="ctr"/>
              <a:r>
                <a:rPr lang="en-US" sz="1200"/>
                <a:t>10-15</a:t>
              </a:r>
            </a:p>
          </p:txBody>
        </p:sp>
        <p:sp>
          <p:nvSpPr>
            <p:cNvPr id="143" name="Rectangle 15"/>
            <p:cNvSpPr>
              <a:spLocks noChangeArrowheads="1"/>
            </p:cNvSpPr>
            <p:nvPr/>
          </p:nvSpPr>
          <p:spPr bwMode="auto">
            <a:xfrm>
              <a:off x="3848100" y="2590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44" name="Rectangle 18"/>
            <p:cNvSpPr>
              <a:spLocks noChangeArrowheads="1"/>
            </p:cNvSpPr>
            <p:nvPr/>
          </p:nvSpPr>
          <p:spPr bwMode="auto">
            <a:xfrm>
              <a:off x="3810000" y="4724400"/>
              <a:ext cx="419100" cy="381000"/>
            </a:xfrm>
            <a:prstGeom prst="rect">
              <a:avLst/>
            </a:prstGeom>
            <a:solidFill>
              <a:srgbClr val="FFFF66">
                <a:alpha val="50000"/>
              </a:srgbClr>
            </a:solidFill>
            <a:ln w="12700">
              <a:solidFill>
                <a:schemeClr val="tx1"/>
              </a:solidFill>
              <a:miter lim="800000"/>
              <a:headEnd/>
              <a:tailEnd/>
            </a:ln>
            <a:effectLst/>
          </p:spPr>
          <p:txBody>
            <a:bodyPr wrap="none" anchor="ctr"/>
            <a:lstStyle/>
            <a:p>
              <a:pPr algn="ctr"/>
              <a:r>
                <a:rPr lang="en-US" sz="1200"/>
                <a:t>15-20</a:t>
              </a:r>
            </a:p>
          </p:txBody>
        </p:sp>
        <p:sp>
          <p:nvSpPr>
            <p:cNvPr id="145" name="Rectangle 19"/>
            <p:cNvSpPr>
              <a:spLocks noChangeArrowheads="1"/>
            </p:cNvSpPr>
            <p:nvPr/>
          </p:nvSpPr>
          <p:spPr bwMode="auto">
            <a:xfrm>
              <a:off x="4267200" y="2590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46" name="Rectangle 22"/>
            <p:cNvSpPr>
              <a:spLocks noChangeArrowheads="1"/>
            </p:cNvSpPr>
            <p:nvPr/>
          </p:nvSpPr>
          <p:spPr bwMode="auto">
            <a:xfrm>
              <a:off x="4229100" y="47244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sz="1200"/>
                <a:t>20-30</a:t>
              </a:r>
            </a:p>
          </p:txBody>
        </p:sp>
        <p:sp>
          <p:nvSpPr>
            <p:cNvPr id="147" name="Rectangle 23"/>
            <p:cNvSpPr>
              <a:spLocks noChangeArrowheads="1"/>
            </p:cNvSpPr>
            <p:nvPr/>
          </p:nvSpPr>
          <p:spPr bwMode="auto">
            <a:xfrm>
              <a:off x="4686300" y="2971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48" name="Rectangle 24"/>
            <p:cNvSpPr>
              <a:spLocks noChangeArrowheads="1"/>
            </p:cNvSpPr>
            <p:nvPr/>
          </p:nvSpPr>
          <p:spPr bwMode="auto">
            <a:xfrm>
              <a:off x="4686300" y="3352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49" name="Rectangle 25"/>
            <p:cNvSpPr>
              <a:spLocks noChangeArrowheads="1"/>
            </p:cNvSpPr>
            <p:nvPr/>
          </p:nvSpPr>
          <p:spPr bwMode="auto">
            <a:xfrm>
              <a:off x="4686300" y="3733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50" name="Rectangle 26"/>
            <p:cNvSpPr>
              <a:spLocks noChangeArrowheads="1"/>
            </p:cNvSpPr>
            <p:nvPr/>
          </p:nvSpPr>
          <p:spPr bwMode="auto">
            <a:xfrm>
              <a:off x="4686300" y="4114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sp>
          <p:nvSpPr>
            <p:cNvPr id="151" name="Rectangle 35"/>
            <p:cNvSpPr>
              <a:spLocks noChangeArrowheads="1"/>
            </p:cNvSpPr>
            <p:nvPr/>
          </p:nvSpPr>
          <p:spPr bwMode="auto">
            <a:xfrm>
              <a:off x="2324100" y="4114800"/>
              <a:ext cx="419100" cy="3810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sz="1200"/>
                <a:t>&lt;1</a:t>
              </a:r>
            </a:p>
          </p:txBody>
        </p:sp>
        <p:sp>
          <p:nvSpPr>
            <p:cNvPr id="152" name="Rectangle 36"/>
            <p:cNvSpPr>
              <a:spLocks noChangeArrowheads="1"/>
            </p:cNvSpPr>
            <p:nvPr/>
          </p:nvSpPr>
          <p:spPr bwMode="auto">
            <a:xfrm>
              <a:off x="2324100" y="3733800"/>
              <a:ext cx="419100" cy="381000"/>
            </a:xfrm>
            <a:prstGeom prst="rect">
              <a:avLst/>
            </a:prstGeom>
            <a:solidFill>
              <a:srgbClr val="92D050">
                <a:alpha val="50000"/>
              </a:srgbClr>
            </a:solidFill>
            <a:ln w="9525">
              <a:solidFill>
                <a:schemeClr val="tx1"/>
              </a:solidFill>
              <a:miter lim="800000"/>
              <a:headEnd/>
              <a:tailEnd/>
            </a:ln>
            <a:effectLst/>
          </p:spPr>
          <p:txBody>
            <a:bodyPr wrap="none" anchor="ctr"/>
            <a:lstStyle/>
            <a:p>
              <a:pPr algn="ctr"/>
              <a:r>
                <a:rPr lang="en-US" sz="1200" dirty="0"/>
                <a:t>1-5</a:t>
              </a:r>
            </a:p>
          </p:txBody>
        </p:sp>
        <p:sp>
          <p:nvSpPr>
            <p:cNvPr id="153" name="Rectangle 37"/>
            <p:cNvSpPr>
              <a:spLocks noChangeArrowheads="1"/>
            </p:cNvSpPr>
            <p:nvPr/>
          </p:nvSpPr>
          <p:spPr bwMode="auto">
            <a:xfrm>
              <a:off x="2324100" y="3352800"/>
              <a:ext cx="419100" cy="381000"/>
            </a:xfrm>
            <a:prstGeom prst="rect">
              <a:avLst/>
            </a:prstGeom>
            <a:solidFill>
              <a:srgbClr val="FFFF66">
                <a:alpha val="50000"/>
              </a:srgbClr>
            </a:solidFill>
            <a:ln w="12700">
              <a:solidFill>
                <a:schemeClr val="tx1"/>
              </a:solidFill>
              <a:miter lim="800000"/>
              <a:headEnd/>
              <a:tailEnd/>
            </a:ln>
            <a:effectLst/>
          </p:spPr>
          <p:txBody>
            <a:bodyPr wrap="none" anchor="ctr"/>
            <a:lstStyle/>
            <a:p>
              <a:pPr algn="ctr"/>
              <a:r>
                <a:rPr lang="en-US" sz="1200"/>
                <a:t>5-10</a:t>
              </a:r>
            </a:p>
          </p:txBody>
        </p:sp>
        <p:sp>
          <p:nvSpPr>
            <p:cNvPr id="154" name="Rectangle 38"/>
            <p:cNvSpPr>
              <a:spLocks noChangeArrowheads="1"/>
            </p:cNvSpPr>
            <p:nvPr/>
          </p:nvSpPr>
          <p:spPr bwMode="auto">
            <a:xfrm>
              <a:off x="2324100" y="2971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sz="1200" dirty="0"/>
                <a:t>10-20</a:t>
              </a:r>
            </a:p>
          </p:txBody>
        </p:sp>
        <p:sp>
          <p:nvSpPr>
            <p:cNvPr id="155" name="Rectangle 39"/>
            <p:cNvSpPr>
              <a:spLocks noChangeArrowheads="1"/>
            </p:cNvSpPr>
            <p:nvPr/>
          </p:nvSpPr>
          <p:spPr bwMode="auto">
            <a:xfrm>
              <a:off x="4648200" y="47244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200" dirty="0" smtClean="0"/>
                <a:t>&gt; 30</a:t>
              </a:r>
              <a:endParaRPr lang="en-US" sz="1200" dirty="0"/>
            </a:p>
          </p:txBody>
        </p:sp>
        <p:sp>
          <p:nvSpPr>
            <p:cNvPr id="156" name="Rectangle 42"/>
            <p:cNvSpPr>
              <a:spLocks noChangeArrowheads="1"/>
            </p:cNvSpPr>
            <p:nvPr/>
          </p:nvSpPr>
          <p:spPr bwMode="auto">
            <a:xfrm>
              <a:off x="4686300" y="2590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dirty="0" smtClean="0"/>
                <a:t>R</a:t>
              </a:r>
              <a:endParaRPr lang="en-US" dirty="0"/>
            </a:p>
          </p:txBody>
        </p:sp>
        <p:sp>
          <p:nvSpPr>
            <p:cNvPr id="157" name="Rectangle 51"/>
            <p:cNvSpPr>
              <a:spLocks noChangeArrowheads="1"/>
            </p:cNvSpPr>
            <p:nvPr/>
          </p:nvSpPr>
          <p:spPr bwMode="auto">
            <a:xfrm>
              <a:off x="2324100" y="2590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sz="1200" dirty="0" smtClean="0"/>
                <a:t>&gt; 20</a:t>
              </a:r>
              <a:endParaRPr lang="en-US" sz="1200" dirty="0"/>
            </a:p>
          </p:txBody>
        </p:sp>
        <p:sp>
          <p:nvSpPr>
            <p:cNvPr id="158" name="Rectangle 54"/>
            <p:cNvSpPr>
              <a:spLocks noChangeArrowheads="1"/>
            </p:cNvSpPr>
            <p:nvPr/>
          </p:nvSpPr>
          <p:spPr bwMode="auto">
            <a:xfrm>
              <a:off x="3009900" y="2971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a:t>O</a:t>
              </a:r>
            </a:p>
          </p:txBody>
        </p:sp>
        <p:sp>
          <p:nvSpPr>
            <p:cNvPr id="159" name="Rectangle 55"/>
            <p:cNvSpPr>
              <a:spLocks noChangeArrowheads="1"/>
            </p:cNvSpPr>
            <p:nvPr/>
          </p:nvSpPr>
          <p:spPr bwMode="auto">
            <a:xfrm>
              <a:off x="3009900" y="3352800"/>
              <a:ext cx="419100" cy="381000"/>
            </a:xfrm>
            <a:prstGeom prst="rect">
              <a:avLst/>
            </a:prstGeom>
            <a:solidFill>
              <a:srgbClr val="FFFF66">
                <a:alpha val="50000"/>
              </a:srgbClr>
            </a:solidFill>
            <a:ln w="12700">
              <a:solidFill>
                <a:schemeClr val="tx1"/>
              </a:solidFill>
              <a:miter lim="800000"/>
              <a:headEnd/>
              <a:tailEnd/>
            </a:ln>
            <a:effectLst/>
          </p:spPr>
          <p:txBody>
            <a:bodyPr wrap="none" anchor="ctr"/>
            <a:lstStyle/>
            <a:p>
              <a:pPr algn="ctr"/>
              <a:r>
                <a:rPr lang="en-US"/>
                <a:t>Y</a:t>
              </a:r>
            </a:p>
          </p:txBody>
        </p:sp>
        <p:sp>
          <p:nvSpPr>
            <p:cNvPr id="160" name="Rectangle 56"/>
            <p:cNvSpPr>
              <a:spLocks noChangeArrowheads="1"/>
            </p:cNvSpPr>
            <p:nvPr/>
          </p:nvSpPr>
          <p:spPr bwMode="auto">
            <a:xfrm>
              <a:off x="3009900" y="3733800"/>
              <a:ext cx="419100" cy="381000"/>
            </a:xfrm>
            <a:prstGeom prst="rect">
              <a:avLst/>
            </a:prstGeom>
            <a:solidFill>
              <a:srgbClr val="92D050">
                <a:alpha val="50000"/>
              </a:srgbClr>
            </a:solidFill>
            <a:ln w="9525">
              <a:solidFill>
                <a:schemeClr val="tx1"/>
              </a:solidFill>
              <a:miter lim="800000"/>
              <a:headEnd/>
              <a:tailEnd/>
            </a:ln>
            <a:effectLst/>
          </p:spPr>
          <p:txBody>
            <a:bodyPr wrap="none" anchor="ctr"/>
            <a:lstStyle/>
            <a:p>
              <a:pPr algn="ctr"/>
              <a:r>
                <a:rPr lang="en-US"/>
                <a:t>G</a:t>
              </a:r>
            </a:p>
          </p:txBody>
        </p:sp>
        <p:sp>
          <p:nvSpPr>
            <p:cNvPr id="161" name="Rectangle 57"/>
            <p:cNvSpPr>
              <a:spLocks noChangeArrowheads="1"/>
            </p:cNvSpPr>
            <p:nvPr/>
          </p:nvSpPr>
          <p:spPr bwMode="auto">
            <a:xfrm>
              <a:off x="3009900" y="4114800"/>
              <a:ext cx="419100" cy="381000"/>
            </a:xfrm>
            <a:prstGeom prst="rect">
              <a:avLst/>
            </a:prstGeom>
            <a:solidFill>
              <a:schemeClr val="bg1">
                <a:alpha val="50000"/>
              </a:schemeClr>
            </a:solidFill>
            <a:ln w="9525">
              <a:solidFill>
                <a:schemeClr val="tx1"/>
              </a:solidFill>
              <a:miter lim="800000"/>
              <a:headEnd/>
              <a:tailEnd/>
            </a:ln>
            <a:effectLst/>
          </p:spPr>
          <p:txBody>
            <a:bodyPr wrap="none" anchor="ctr"/>
            <a:lstStyle/>
            <a:p>
              <a:pPr algn="ctr"/>
              <a:r>
                <a:rPr lang="en-US"/>
                <a:t>W</a:t>
              </a:r>
            </a:p>
          </p:txBody>
        </p:sp>
        <p:sp>
          <p:nvSpPr>
            <p:cNvPr id="162" name="Rectangle 58"/>
            <p:cNvSpPr>
              <a:spLocks noChangeArrowheads="1"/>
            </p:cNvSpPr>
            <p:nvPr/>
          </p:nvSpPr>
          <p:spPr bwMode="auto">
            <a:xfrm>
              <a:off x="3429000" y="4114800"/>
              <a:ext cx="419100" cy="381000"/>
            </a:xfrm>
            <a:prstGeom prst="rect">
              <a:avLst/>
            </a:prstGeom>
            <a:solidFill>
              <a:srgbClr val="92D050">
                <a:alpha val="50000"/>
              </a:srgbClr>
            </a:solidFill>
            <a:ln w="9525">
              <a:solidFill>
                <a:schemeClr val="tx1"/>
              </a:solidFill>
              <a:miter lim="800000"/>
              <a:headEnd/>
              <a:tailEnd/>
            </a:ln>
            <a:effectLst/>
          </p:spPr>
          <p:txBody>
            <a:bodyPr wrap="none" anchor="ctr"/>
            <a:lstStyle/>
            <a:p>
              <a:pPr algn="ctr"/>
              <a:r>
                <a:rPr lang="en-US"/>
                <a:t>G</a:t>
              </a:r>
            </a:p>
          </p:txBody>
        </p:sp>
        <p:sp>
          <p:nvSpPr>
            <p:cNvPr id="163" name="Rectangle 59"/>
            <p:cNvSpPr>
              <a:spLocks noChangeArrowheads="1"/>
            </p:cNvSpPr>
            <p:nvPr/>
          </p:nvSpPr>
          <p:spPr bwMode="auto">
            <a:xfrm>
              <a:off x="3429000" y="3733800"/>
              <a:ext cx="419100" cy="381000"/>
            </a:xfrm>
            <a:prstGeom prst="rect">
              <a:avLst/>
            </a:prstGeom>
            <a:solidFill>
              <a:srgbClr val="92D050">
                <a:alpha val="50000"/>
              </a:srgbClr>
            </a:solidFill>
            <a:ln w="9525">
              <a:solidFill>
                <a:schemeClr val="tx1"/>
              </a:solidFill>
              <a:miter lim="800000"/>
              <a:headEnd/>
              <a:tailEnd/>
            </a:ln>
            <a:effectLst/>
          </p:spPr>
          <p:txBody>
            <a:bodyPr wrap="none" anchor="ctr"/>
            <a:lstStyle/>
            <a:p>
              <a:pPr algn="ctr"/>
              <a:r>
                <a:rPr lang="en-US"/>
                <a:t>G</a:t>
              </a:r>
            </a:p>
          </p:txBody>
        </p:sp>
        <p:sp>
          <p:nvSpPr>
            <p:cNvPr id="164" name="Rectangle 60"/>
            <p:cNvSpPr>
              <a:spLocks noChangeArrowheads="1"/>
            </p:cNvSpPr>
            <p:nvPr/>
          </p:nvSpPr>
          <p:spPr bwMode="auto">
            <a:xfrm>
              <a:off x="3429000" y="3352800"/>
              <a:ext cx="419100" cy="381000"/>
            </a:xfrm>
            <a:prstGeom prst="rect">
              <a:avLst/>
            </a:prstGeom>
            <a:solidFill>
              <a:srgbClr val="FFFF66">
                <a:alpha val="50000"/>
              </a:srgbClr>
            </a:solidFill>
            <a:ln w="12700">
              <a:solidFill>
                <a:schemeClr val="tx1"/>
              </a:solidFill>
              <a:miter lim="800000"/>
              <a:headEnd/>
              <a:tailEnd/>
            </a:ln>
            <a:effectLst/>
          </p:spPr>
          <p:txBody>
            <a:bodyPr wrap="none" anchor="ctr"/>
            <a:lstStyle/>
            <a:p>
              <a:pPr algn="ctr"/>
              <a:r>
                <a:rPr lang="en-US"/>
                <a:t>Y</a:t>
              </a:r>
            </a:p>
          </p:txBody>
        </p:sp>
        <p:sp>
          <p:nvSpPr>
            <p:cNvPr id="165" name="Rectangle 61"/>
            <p:cNvSpPr>
              <a:spLocks noChangeArrowheads="1"/>
            </p:cNvSpPr>
            <p:nvPr/>
          </p:nvSpPr>
          <p:spPr bwMode="auto">
            <a:xfrm>
              <a:off x="3429000" y="2971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a:t>O</a:t>
              </a:r>
            </a:p>
          </p:txBody>
        </p:sp>
        <p:sp>
          <p:nvSpPr>
            <p:cNvPr id="166" name="Rectangle 62"/>
            <p:cNvSpPr>
              <a:spLocks noChangeArrowheads="1"/>
            </p:cNvSpPr>
            <p:nvPr/>
          </p:nvSpPr>
          <p:spPr bwMode="auto">
            <a:xfrm>
              <a:off x="3848100" y="4114800"/>
              <a:ext cx="419100" cy="381000"/>
            </a:xfrm>
            <a:prstGeom prst="rect">
              <a:avLst/>
            </a:prstGeom>
            <a:solidFill>
              <a:srgbClr val="FFFF66">
                <a:alpha val="50000"/>
              </a:srgbClr>
            </a:solidFill>
            <a:ln w="12700">
              <a:solidFill>
                <a:schemeClr val="tx1"/>
              </a:solidFill>
              <a:miter lim="800000"/>
              <a:headEnd/>
              <a:tailEnd/>
            </a:ln>
            <a:effectLst/>
          </p:spPr>
          <p:txBody>
            <a:bodyPr wrap="none" anchor="ctr"/>
            <a:lstStyle/>
            <a:p>
              <a:pPr algn="ctr"/>
              <a:r>
                <a:rPr lang="en-US"/>
                <a:t>Y</a:t>
              </a:r>
            </a:p>
          </p:txBody>
        </p:sp>
        <p:sp>
          <p:nvSpPr>
            <p:cNvPr id="167" name="Rectangle 63"/>
            <p:cNvSpPr>
              <a:spLocks noChangeArrowheads="1"/>
            </p:cNvSpPr>
            <p:nvPr/>
          </p:nvSpPr>
          <p:spPr bwMode="auto">
            <a:xfrm>
              <a:off x="3848100" y="3733800"/>
              <a:ext cx="419100" cy="381000"/>
            </a:xfrm>
            <a:prstGeom prst="rect">
              <a:avLst/>
            </a:prstGeom>
            <a:solidFill>
              <a:srgbClr val="FFFF66">
                <a:alpha val="50000"/>
              </a:srgbClr>
            </a:solidFill>
            <a:ln w="12700">
              <a:solidFill>
                <a:schemeClr val="tx1"/>
              </a:solidFill>
              <a:miter lim="800000"/>
              <a:headEnd/>
              <a:tailEnd/>
            </a:ln>
            <a:effectLst/>
          </p:spPr>
          <p:txBody>
            <a:bodyPr wrap="none" anchor="ctr"/>
            <a:lstStyle/>
            <a:p>
              <a:pPr algn="ctr"/>
              <a:r>
                <a:rPr lang="en-US"/>
                <a:t>Y</a:t>
              </a:r>
            </a:p>
          </p:txBody>
        </p:sp>
        <p:sp>
          <p:nvSpPr>
            <p:cNvPr id="168" name="Rectangle 64"/>
            <p:cNvSpPr>
              <a:spLocks noChangeArrowheads="1"/>
            </p:cNvSpPr>
            <p:nvPr/>
          </p:nvSpPr>
          <p:spPr bwMode="auto">
            <a:xfrm>
              <a:off x="3848100" y="3352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a:t>O</a:t>
              </a:r>
            </a:p>
          </p:txBody>
        </p:sp>
        <p:sp>
          <p:nvSpPr>
            <p:cNvPr id="169" name="Rectangle 65"/>
            <p:cNvSpPr>
              <a:spLocks noChangeArrowheads="1"/>
            </p:cNvSpPr>
            <p:nvPr/>
          </p:nvSpPr>
          <p:spPr bwMode="auto">
            <a:xfrm>
              <a:off x="3848100" y="2971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a:t>O</a:t>
              </a:r>
            </a:p>
          </p:txBody>
        </p:sp>
        <p:sp>
          <p:nvSpPr>
            <p:cNvPr id="170" name="Rectangle 66"/>
            <p:cNvSpPr>
              <a:spLocks noChangeArrowheads="1"/>
            </p:cNvSpPr>
            <p:nvPr/>
          </p:nvSpPr>
          <p:spPr bwMode="auto">
            <a:xfrm>
              <a:off x="4267200" y="4114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a:t>O</a:t>
              </a:r>
            </a:p>
          </p:txBody>
        </p:sp>
        <p:sp>
          <p:nvSpPr>
            <p:cNvPr id="171" name="Rectangle 67"/>
            <p:cNvSpPr>
              <a:spLocks noChangeArrowheads="1"/>
            </p:cNvSpPr>
            <p:nvPr/>
          </p:nvSpPr>
          <p:spPr bwMode="auto">
            <a:xfrm>
              <a:off x="4267200" y="3733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a:t>O</a:t>
              </a:r>
            </a:p>
          </p:txBody>
        </p:sp>
        <p:sp>
          <p:nvSpPr>
            <p:cNvPr id="172" name="Rectangle 68"/>
            <p:cNvSpPr>
              <a:spLocks noChangeArrowheads="1"/>
            </p:cNvSpPr>
            <p:nvPr/>
          </p:nvSpPr>
          <p:spPr bwMode="auto">
            <a:xfrm>
              <a:off x="4267200" y="3352800"/>
              <a:ext cx="419100" cy="381000"/>
            </a:xfrm>
            <a:prstGeom prst="rect">
              <a:avLst/>
            </a:prstGeom>
            <a:solidFill>
              <a:srgbClr val="FF9900">
                <a:alpha val="50000"/>
              </a:srgbClr>
            </a:solidFill>
            <a:ln w="9525">
              <a:solidFill>
                <a:schemeClr val="tx1"/>
              </a:solidFill>
              <a:miter lim="800000"/>
              <a:headEnd/>
              <a:tailEnd/>
            </a:ln>
            <a:effectLst/>
          </p:spPr>
          <p:txBody>
            <a:bodyPr wrap="none" anchor="ctr"/>
            <a:lstStyle/>
            <a:p>
              <a:pPr algn="ctr"/>
              <a:r>
                <a:rPr lang="en-US"/>
                <a:t>O</a:t>
              </a:r>
            </a:p>
          </p:txBody>
        </p:sp>
        <p:sp>
          <p:nvSpPr>
            <p:cNvPr id="173" name="Rectangle 69"/>
            <p:cNvSpPr>
              <a:spLocks noChangeArrowheads="1"/>
            </p:cNvSpPr>
            <p:nvPr/>
          </p:nvSpPr>
          <p:spPr bwMode="auto">
            <a:xfrm>
              <a:off x="4267200" y="2971800"/>
              <a:ext cx="419100" cy="381000"/>
            </a:xfrm>
            <a:prstGeom prst="rect">
              <a:avLst/>
            </a:prstGeom>
            <a:solidFill>
              <a:srgbClr val="FF0000">
                <a:alpha val="50000"/>
              </a:srgbClr>
            </a:solidFill>
            <a:ln w="9525">
              <a:solidFill>
                <a:schemeClr val="tx1"/>
              </a:solidFill>
              <a:miter lim="800000"/>
              <a:headEnd/>
              <a:tailEnd/>
            </a:ln>
            <a:effectLst/>
          </p:spPr>
          <p:txBody>
            <a:bodyPr wrap="none" anchor="ctr"/>
            <a:lstStyle/>
            <a:p>
              <a:pPr algn="ctr"/>
              <a:r>
                <a:rPr lang="en-US"/>
                <a:t>R</a:t>
              </a:r>
            </a:p>
          </p:txBody>
        </p:sp>
      </p:grpSp>
      <p:sp>
        <p:nvSpPr>
          <p:cNvPr id="42" name="TextBox 41"/>
          <p:cNvSpPr txBox="1"/>
          <p:nvPr/>
        </p:nvSpPr>
        <p:spPr>
          <a:xfrm>
            <a:off x="685800" y="5515491"/>
            <a:ext cx="2086000" cy="646331"/>
          </a:xfrm>
          <a:prstGeom prst="rect">
            <a:avLst/>
          </a:prstGeom>
          <a:noFill/>
        </p:spPr>
        <p:txBody>
          <a:bodyPr wrap="square" rtlCol="0">
            <a:spAutoFit/>
          </a:bodyPr>
          <a:lstStyle/>
          <a:p>
            <a:pPr algn="ctr"/>
            <a:r>
              <a:rPr lang="en-US" b="1" i="1" dirty="0" smtClean="0"/>
              <a:t>Two dimensional analysis</a:t>
            </a:r>
            <a:endParaRPr lang="en-US" b="1" i="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Organizational Factors</a:t>
            </a:r>
            <a:endParaRPr lang="en-US" dirty="0"/>
          </a:p>
        </p:txBody>
      </p:sp>
      <p:sp>
        <p:nvSpPr>
          <p:cNvPr id="5" name="Text Placeholder 4"/>
          <p:cNvSpPr>
            <a:spLocks noGrp="1"/>
          </p:cNvSpPr>
          <p:nvPr>
            <p:ph type="body" sz="quarter" idx="11"/>
          </p:nvPr>
        </p:nvSpPr>
        <p:spPr/>
        <p:txBody>
          <a:bodyPr/>
          <a:lstStyle/>
          <a:p>
            <a:pPr>
              <a:buFont typeface="Arial" pitchFamily="34" charset="0"/>
              <a:buChar char="•"/>
            </a:pPr>
            <a:r>
              <a:rPr lang="en-US" sz="2000" dirty="0" smtClean="0"/>
              <a:t>Organizational factors also interact with job design:</a:t>
            </a:r>
          </a:p>
          <a:p>
            <a:pPr lvl="1">
              <a:buFont typeface="Arial" pitchFamily="34" charset="0"/>
              <a:buChar char="•"/>
            </a:pPr>
            <a:r>
              <a:rPr lang="en-US" sz="2000" dirty="0" smtClean="0"/>
              <a:t>Span of responsibility</a:t>
            </a:r>
          </a:p>
          <a:p>
            <a:pPr lvl="1">
              <a:buFont typeface="Arial" pitchFamily="34" charset="0"/>
              <a:buChar char="•"/>
            </a:pPr>
            <a:r>
              <a:rPr lang="en-US" sz="2000" dirty="0" smtClean="0"/>
              <a:t>Team structures</a:t>
            </a:r>
          </a:p>
          <a:p>
            <a:pPr lvl="1">
              <a:buFont typeface="Arial" pitchFamily="34" charset="0"/>
              <a:buChar char="•"/>
            </a:pPr>
            <a:r>
              <a:rPr lang="en-US" sz="2000" dirty="0" smtClean="0"/>
              <a:t>Participatory processes</a:t>
            </a:r>
          </a:p>
          <a:p>
            <a:pPr lvl="1">
              <a:buFont typeface="Arial" pitchFamily="34" charset="0"/>
              <a:buChar char="•"/>
            </a:pPr>
            <a:r>
              <a:rPr lang="en-US" sz="2000" dirty="0" smtClean="0"/>
              <a:t>Technical support</a:t>
            </a:r>
          </a:p>
          <a:p>
            <a:pPr lvl="1">
              <a:buFont typeface="Arial" pitchFamily="34" charset="0"/>
              <a:buChar char="•"/>
            </a:pPr>
            <a:r>
              <a:rPr lang="en-US" sz="2000" dirty="0" smtClean="0"/>
              <a:t>Training</a:t>
            </a:r>
          </a:p>
          <a:p>
            <a:pPr lvl="1">
              <a:buFont typeface="Arial" pitchFamily="34" charset="0"/>
              <a:buChar char="•"/>
            </a:pPr>
            <a:r>
              <a:rPr lang="en-US" sz="2000" dirty="0" smtClean="0"/>
              <a:t>Acclimatization</a:t>
            </a:r>
          </a:p>
          <a:p>
            <a:pPr lvl="1">
              <a:buFont typeface="Arial" pitchFamily="34" charset="0"/>
              <a:buChar char="•"/>
            </a:pPr>
            <a:r>
              <a:rPr lang="en-US" sz="2000" dirty="0" smtClean="0"/>
              <a:t>Special populations</a:t>
            </a:r>
          </a:p>
          <a:p>
            <a:r>
              <a:rPr lang="en-US" sz="2000" dirty="0" smtClean="0"/>
              <a:t>	</a:t>
            </a:r>
            <a:endParaRPr lang="en-US" sz="2000" dirty="0"/>
          </a:p>
        </p:txBody>
      </p:sp>
      <p:sp>
        <p:nvSpPr>
          <p:cNvPr id="6" name="TextBox 5"/>
          <p:cNvSpPr txBox="1"/>
          <p:nvPr/>
        </p:nvSpPr>
        <p:spPr>
          <a:xfrm>
            <a:off x="685800" y="5085184"/>
            <a:ext cx="4822304" cy="369332"/>
          </a:xfrm>
          <a:prstGeom prst="rect">
            <a:avLst/>
          </a:prstGeom>
          <a:noFill/>
        </p:spPr>
        <p:txBody>
          <a:bodyPr wrap="square" rtlCol="0">
            <a:spAutoFit/>
          </a:bodyPr>
          <a:lstStyle/>
          <a:p>
            <a:r>
              <a:rPr lang="en-US" b="1" i="1" dirty="0" smtClean="0"/>
              <a:t>Ordinal measurement is feasible</a:t>
            </a:r>
            <a:endParaRPr lang="en-US" b="1" i="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Compliable and Enforceable Standards</a:t>
            </a:r>
            <a:endParaRPr lang="en-US" dirty="0"/>
          </a:p>
        </p:txBody>
      </p:sp>
      <p:sp>
        <p:nvSpPr>
          <p:cNvPr id="3" name="Text Placeholder 2"/>
          <p:cNvSpPr>
            <a:spLocks noGrp="1"/>
          </p:cNvSpPr>
          <p:nvPr>
            <p:ph type="body" sz="quarter" idx="11"/>
          </p:nvPr>
        </p:nvSpPr>
        <p:spPr/>
        <p:txBody>
          <a:bodyPr/>
          <a:lstStyle/>
          <a:p>
            <a:pPr>
              <a:buFont typeface="Arial" pitchFamily="34" charset="0"/>
              <a:buChar char="•"/>
            </a:pPr>
            <a:r>
              <a:rPr lang="en-US" sz="1800" dirty="0" smtClean="0"/>
              <a:t>Laws and Requirements – General outcome based intentions for Health and Safety</a:t>
            </a:r>
          </a:p>
          <a:p>
            <a:pPr>
              <a:buFont typeface="Arial" pitchFamily="34" charset="0"/>
              <a:buChar char="•"/>
            </a:pPr>
            <a:r>
              <a:rPr lang="en-US" sz="1800" dirty="0" smtClean="0"/>
              <a:t>Guidelines – General design statements for interpretation by stakeholders</a:t>
            </a:r>
          </a:p>
          <a:p>
            <a:pPr>
              <a:buFont typeface="Arial" pitchFamily="34" charset="0"/>
              <a:buChar char="•"/>
            </a:pPr>
            <a:r>
              <a:rPr lang="en-US" sz="1800" dirty="0" smtClean="0"/>
              <a:t>Rules and Specifications – agreed upon standards by stakeholders</a:t>
            </a:r>
            <a:endParaRPr lang="en-US" sz="1800" dirty="0"/>
          </a:p>
        </p:txBody>
      </p:sp>
      <p:pic>
        <p:nvPicPr>
          <p:cNvPr id="4" name="Picture 4" descr="http://i2.getsurrey.co.uk/incoming/article4767861.ece/ALTERNATES/s615/C_67_article_2067058_body_articleblock_0_bodyimage-4767861.jpg"/>
          <p:cNvPicPr>
            <a:picLocks noChangeAspect="1" noChangeArrowheads="1"/>
          </p:cNvPicPr>
          <p:nvPr/>
        </p:nvPicPr>
        <p:blipFill>
          <a:blip r:embed="rId2"/>
          <a:srcRect/>
          <a:stretch>
            <a:fillRect/>
          </a:stretch>
        </p:blipFill>
        <p:spPr bwMode="auto">
          <a:xfrm>
            <a:off x="827584" y="3278070"/>
            <a:ext cx="3168352" cy="2107082"/>
          </a:xfrm>
          <a:prstGeom prst="rect">
            <a:avLst/>
          </a:prstGeom>
          <a:noFill/>
        </p:spPr>
      </p:pic>
      <p:sp>
        <p:nvSpPr>
          <p:cNvPr id="5" name="TextBox 4"/>
          <p:cNvSpPr txBox="1"/>
          <p:nvPr/>
        </p:nvSpPr>
        <p:spPr>
          <a:xfrm>
            <a:off x="4413176" y="3278070"/>
            <a:ext cx="3816424" cy="1477328"/>
          </a:xfrm>
          <a:prstGeom prst="rect">
            <a:avLst/>
          </a:prstGeom>
          <a:noFill/>
        </p:spPr>
        <p:txBody>
          <a:bodyPr wrap="square" rtlCol="0">
            <a:spAutoFit/>
          </a:bodyPr>
          <a:lstStyle/>
          <a:p>
            <a:r>
              <a:rPr lang="en-US" dirty="0" smtClean="0"/>
              <a:t>Weight allowances for checked baggage are as follows:</a:t>
            </a:r>
          </a:p>
          <a:p>
            <a:r>
              <a:rPr lang="en-US" dirty="0" smtClean="0"/>
              <a:t>First Class: 40 kg (88 lb)</a:t>
            </a:r>
          </a:p>
          <a:p>
            <a:r>
              <a:rPr lang="en-US" dirty="0" smtClean="0"/>
              <a:t>Business Class: 30 kg (66 lb)</a:t>
            </a:r>
          </a:p>
          <a:p>
            <a:r>
              <a:rPr lang="en-US" dirty="0" smtClean="0"/>
              <a:t>Economy Class: 20 kg (44 lb)</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Text Placeholder 2"/>
          <p:cNvSpPr>
            <a:spLocks noGrp="1"/>
          </p:cNvSpPr>
          <p:nvPr>
            <p:ph type="body" sz="quarter" idx="11"/>
          </p:nvPr>
        </p:nvSpPr>
        <p:spPr>
          <a:xfrm>
            <a:off x="179510" y="1226847"/>
            <a:ext cx="4608513" cy="4572000"/>
          </a:xfrm>
        </p:spPr>
        <p:txBody>
          <a:bodyPr/>
          <a:lstStyle/>
          <a:p>
            <a:pPr>
              <a:buFont typeface="Arial" pitchFamily="34" charset="0"/>
              <a:buChar char="•"/>
            </a:pPr>
            <a:r>
              <a:rPr lang="en-US" sz="2000" b="1" dirty="0" smtClean="0"/>
              <a:t>“If you can’t / don’t measure it you can’t manage it!”</a:t>
            </a:r>
          </a:p>
          <a:p>
            <a:pPr>
              <a:buFont typeface="Arial" pitchFamily="34" charset="0"/>
              <a:buChar char="•"/>
            </a:pPr>
            <a:r>
              <a:rPr lang="en-US" sz="2000" b="1" dirty="0" smtClean="0"/>
              <a:t>The stress level assignments are made by consensus</a:t>
            </a:r>
          </a:p>
          <a:p>
            <a:pPr>
              <a:buFont typeface="Arial" pitchFamily="34" charset="0"/>
              <a:buChar char="•"/>
            </a:pPr>
            <a:r>
              <a:rPr lang="en-US" sz="2000" b="1" dirty="0" smtClean="0"/>
              <a:t>The tool requires minimal training</a:t>
            </a:r>
          </a:p>
          <a:p>
            <a:pPr>
              <a:buFont typeface="Arial" pitchFamily="34" charset="0"/>
              <a:buChar char="•"/>
            </a:pPr>
            <a:r>
              <a:rPr lang="en-US" sz="2000" b="1" dirty="0" smtClean="0"/>
              <a:t>This is a proven approach to deal with ergonomics complexity.</a:t>
            </a:r>
          </a:p>
          <a:p>
            <a:pPr>
              <a:buFont typeface="Arial" pitchFamily="34" charset="0"/>
              <a:buChar char="•"/>
            </a:pPr>
            <a:endParaRPr lang="en-US" sz="1400" b="1" dirty="0"/>
          </a:p>
        </p:txBody>
      </p:sp>
      <p:grpSp>
        <p:nvGrpSpPr>
          <p:cNvPr id="4" name="Group 3"/>
          <p:cNvGrpSpPr/>
          <p:nvPr/>
        </p:nvGrpSpPr>
        <p:grpSpPr>
          <a:xfrm>
            <a:off x="267955" y="4535266"/>
            <a:ext cx="4680749" cy="2069392"/>
            <a:chOff x="182580" y="1066800"/>
            <a:chExt cx="8748532" cy="4876800"/>
          </a:xfrm>
        </p:grpSpPr>
        <p:sp>
          <p:nvSpPr>
            <p:cNvPr id="5" name="Rectangle 4"/>
            <p:cNvSpPr/>
            <p:nvPr/>
          </p:nvSpPr>
          <p:spPr>
            <a:xfrm>
              <a:off x="4953000" y="22860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Physical</a:t>
              </a:r>
            </a:p>
          </p:txBody>
        </p:sp>
        <p:sp>
          <p:nvSpPr>
            <p:cNvPr id="6" name="Rectangle 5"/>
            <p:cNvSpPr/>
            <p:nvPr/>
          </p:nvSpPr>
          <p:spPr>
            <a:xfrm>
              <a:off x="2895600" y="22860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Sensory</a:t>
              </a:r>
            </a:p>
          </p:txBody>
        </p:sp>
        <p:sp>
          <p:nvSpPr>
            <p:cNvPr id="7" name="Rectangle 6"/>
            <p:cNvSpPr/>
            <p:nvPr/>
          </p:nvSpPr>
          <p:spPr>
            <a:xfrm>
              <a:off x="3352800" y="16764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Cognitive</a:t>
              </a:r>
            </a:p>
          </p:txBody>
        </p:sp>
        <p:sp>
          <p:nvSpPr>
            <p:cNvPr id="8" name="Rectangle 7"/>
            <p:cNvSpPr/>
            <p:nvPr/>
          </p:nvSpPr>
          <p:spPr>
            <a:xfrm>
              <a:off x="3936286" y="10668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Social</a:t>
              </a:r>
            </a:p>
          </p:txBody>
        </p:sp>
        <p:sp>
          <p:nvSpPr>
            <p:cNvPr id="9" name="Rectangle 8"/>
            <p:cNvSpPr/>
            <p:nvPr/>
          </p:nvSpPr>
          <p:spPr>
            <a:xfrm>
              <a:off x="4572000" y="1676400"/>
              <a:ext cx="1241055" cy="6096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Affective</a:t>
              </a:r>
            </a:p>
          </p:txBody>
        </p:sp>
        <p:sp>
          <p:nvSpPr>
            <p:cNvPr id="10" name="Rectangle 9"/>
            <p:cNvSpPr/>
            <p:nvPr/>
          </p:nvSpPr>
          <p:spPr>
            <a:xfrm>
              <a:off x="7020272" y="3048000"/>
              <a:ext cx="1898083"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Physical</a:t>
              </a:r>
            </a:p>
            <a:p>
              <a:pPr algn="ctr"/>
              <a:r>
                <a:rPr lang="en-US" sz="800" dirty="0" smtClean="0">
                  <a:solidFill>
                    <a:schemeClr val="tx1"/>
                  </a:solidFill>
                </a:rPr>
                <a:t>Environment</a:t>
              </a:r>
            </a:p>
          </p:txBody>
        </p:sp>
        <p:sp>
          <p:nvSpPr>
            <p:cNvPr id="11" name="Rectangle 10"/>
            <p:cNvSpPr/>
            <p:nvPr/>
          </p:nvSpPr>
          <p:spPr>
            <a:xfrm>
              <a:off x="7020272" y="3962400"/>
              <a:ext cx="1905000" cy="609600"/>
            </a:xfrm>
            <a:prstGeom prst="rect">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Operational</a:t>
              </a:r>
            </a:p>
            <a:p>
              <a:pPr algn="ctr"/>
              <a:r>
                <a:rPr lang="en-US" sz="800" dirty="0" smtClean="0">
                  <a:solidFill>
                    <a:schemeClr val="tx1"/>
                  </a:solidFill>
                </a:rPr>
                <a:t>Environment</a:t>
              </a:r>
              <a:endParaRPr lang="en-US" sz="800" dirty="0">
                <a:solidFill>
                  <a:schemeClr val="tx1"/>
                </a:solidFill>
              </a:endParaRPr>
            </a:p>
          </p:txBody>
        </p:sp>
        <p:sp>
          <p:nvSpPr>
            <p:cNvPr id="12" name="Rectangle 11"/>
            <p:cNvSpPr/>
            <p:nvPr/>
          </p:nvSpPr>
          <p:spPr>
            <a:xfrm>
              <a:off x="402575" y="39624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Information</a:t>
              </a:r>
              <a:endParaRPr lang="en-US" sz="800" dirty="0">
                <a:solidFill>
                  <a:schemeClr val="tx1"/>
                </a:solidFill>
              </a:endParaRPr>
            </a:p>
          </p:txBody>
        </p:sp>
        <p:sp>
          <p:nvSpPr>
            <p:cNvPr id="13" name="Rectangle 12"/>
            <p:cNvSpPr/>
            <p:nvPr/>
          </p:nvSpPr>
          <p:spPr>
            <a:xfrm>
              <a:off x="402575" y="3048000"/>
              <a:ext cx="1679074" cy="609600"/>
            </a:xfrm>
            <a:prstGeom prst="rect">
              <a:avLst/>
            </a:prstGeom>
            <a:solidFill>
              <a:srgbClr val="FB7B6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Energy</a:t>
              </a:r>
              <a:endParaRPr lang="en-US" sz="800" dirty="0">
                <a:solidFill>
                  <a:schemeClr val="tx1"/>
                </a:solidFill>
              </a:endParaRPr>
            </a:p>
          </p:txBody>
        </p:sp>
        <p:sp>
          <p:nvSpPr>
            <p:cNvPr id="14" name="Rectangle 13"/>
            <p:cNvSpPr/>
            <p:nvPr/>
          </p:nvSpPr>
          <p:spPr>
            <a:xfrm>
              <a:off x="25908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Frequency</a:t>
              </a:r>
              <a:endParaRPr lang="en-US" sz="800" dirty="0">
                <a:solidFill>
                  <a:schemeClr val="tx1"/>
                </a:solidFill>
              </a:endParaRPr>
            </a:p>
          </p:txBody>
        </p:sp>
        <p:sp>
          <p:nvSpPr>
            <p:cNvPr id="15" name="Rectangle 14"/>
            <p:cNvSpPr/>
            <p:nvPr/>
          </p:nvSpPr>
          <p:spPr>
            <a:xfrm>
              <a:off x="4724400" y="47244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Sequence</a:t>
              </a:r>
              <a:endParaRPr lang="en-US" sz="800" dirty="0">
                <a:solidFill>
                  <a:schemeClr val="tx1"/>
                </a:solidFill>
              </a:endParaRPr>
            </a:p>
          </p:txBody>
        </p:sp>
        <p:sp>
          <p:nvSpPr>
            <p:cNvPr id="16" name="Rectangle 15"/>
            <p:cNvSpPr/>
            <p:nvPr/>
          </p:nvSpPr>
          <p:spPr>
            <a:xfrm>
              <a:off x="3717276" y="5334000"/>
              <a:ext cx="1679074"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dirty="0" smtClean="0">
                  <a:solidFill>
                    <a:schemeClr val="tx1"/>
                  </a:solidFill>
                </a:rPr>
                <a:t>Duration</a:t>
              </a:r>
              <a:endParaRPr lang="en-US" sz="800" dirty="0">
                <a:solidFill>
                  <a:schemeClr val="tx1"/>
                </a:solidFill>
              </a:endParaRPr>
            </a:p>
          </p:txBody>
        </p:sp>
        <p:sp>
          <p:nvSpPr>
            <p:cNvPr id="17" name="Right Arrow 16"/>
            <p:cNvSpPr/>
            <p:nvPr/>
          </p:nvSpPr>
          <p:spPr>
            <a:xfrm rot="19277111">
              <a:off x="6150471" y="1603435"/>
              <a:ext cx="2780641" cy="9361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Outcomes</a:t>
              </a:r>
              <a:endParaRPr lang="en-US" sz="800" b="1" dirty="0">
                <a:solidFill>
                  <a:schemeClr val="tx1"/>
                </a:solidFill>
              </a:endParaRPr>
            </a:p>
          </p:txBody>
        </p:sp>
        <p:sp>
          <p:nvSpPr>
            <p:cNvPr id="18" name="Rectangle 17"/>
            <p:cNvSpPr/>
            <p:nvPr/>
          </p:nvSpPr>
          <p:spPr>
            <a:xfrm>
              <a:off x="3760723" y="3505200"/>
              <a:ext cx="1580475" cy="609600"/>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Interfaces</a:t>
              </a:r>
            </a:p>
            <a:p>
              <a:pPr algn="ctr"/>
              <a:r>
                <a:rPr lang="en-US" sz="800" b="1" dirty="0" smtClean="0">
                  <a:solidFill>
                    <a:schemeClr val="tx1"/>
                  </a:solidFill>
                </a:rPr>
                <a:t>Interactions</a:t>
              </a:r>
              <a:endParaRPr lang="en-US" sz="800" b="1" dirty="0">
                <a:solidFill>
                  <a:schemeClr val="tx1"/>
                </a:solidFill>
              </a:endParaRPr>
            </a:p>
          </p:txBody>
        </p:sp>
        <p:sp>
          <p:nvSpPr>
            <p:cNvPr id="19" name="Right Arrow 18"/>
            <p:cNvSpPr/>
            <p:nvPr/>
          </p:nvSpPr>
          <p:spPr>
            <a:xfrm rot="2653871">
              <a:off x="182580" y="1533011"/>
              <a:ext cx="2780641" cy="936104"/>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Variability</a:t>
              </a:r>
              <a:endParaRPr lang="en-US" sz="800" b="1" dirty="0">
                <a:solidFill>
                  <a:schemeClr val="tx1"/>
                </a:solidFill>
              </a:endParaRPr>
            </a:p>
          </p:txBody>
        </p:sp>
        <p:sp>
          <p:nvSpPr>
            <p:cNvPr id="20" name="Rectangle 19"/>
            <p:cNvSpPr/>
            <p:nvPr/>
          </p:nvSpPr>
          <p:spPr>
            <a:xfrm>
              <a:off x="3717276" y="2895600"/>
              <a:ext cx="1679074" cy="609600"/>
            </a:xfrm>
            <a:prstGeom prst="rect">
              <a:avLst/>
            </a:prstGeom>
            <a:solidFill>
              <a:srgbClr val="FFFF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People</a:t>
              </a:r>
              <a:endParaRPr lang="en-US" sz="800" b="1" dirty="0">
                <a:solidFill>
                  <a:schemeClr val="tx1"/>
                </a:solidFill>
              </a:endParaRPr>
            </a:p>
          </p:txBody>
        </p:sp>
        <p:sp>
          <p:nvSpPr>
            <p:cNvPr id="21" name="Rectangle 20"/>
            <p:cNvSpPr/>
            <p:nvPr/>
          </p:nvSpPr>
          <p:spPr>
            <a:xfrm>
              <a:off x="2081649" y="3505200"/>
              <a:ext cx="1679074" cy="609600"/>
            </a:xfrm>
            <a:prstGeom prst="rect">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Technology</a:t>
              </a:r>
              <a:endParaRPr lang="en-US" sz="800" b="1" dirty="0">
                <a:solidFill>
                  <a:schemeClr val="tx1"/>
                </a:solidFill>
              </a:endParaRPr>
            </a:p>
          </p:txBody>
        </p:sp>
        <p:sp>
          <p:nvSpPr>
            <p:cNvPr id="22" name="Rectangle 21"/>
            <p:cNvSpPr/>
            <p:nvPr/>
          </p:nvSpPr>
          <p:spPr>
            <a:xfrm>
              <a:off x="5341198" y="3505200"/>
              <a:ext cx="1679074" cy="609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Contexts</a:t>
              </a:r>
              <a:endParaRPr lang="en-US" sz="800" b="1" dirty="0">
                <a:solidFill>
                  <a:schemeClr val="tx1"/>
                </a:solidFill>
              </a:endParaRPr>
            </a:p>
          </p:txBody>
        </p:sp>
        <p:sp>
          <p:nvSpPr>
            <p:cNvPr id="23" name="Rectangle 22"/>
            <p:cNvSpPr/>
            <p:nvPr/>
          </p:nvSpPr>
          <p:spPr>
            <a:xfrm>
              <a:off x="3717276" y="4114800"/>
              <a:ext cx="1679074" cy="609600"/>
            </a:xfrm>
            <a:prstGeom prst="rect">
              <a:avLst/>
            </a:prstGeom>
            <a:solidFill>
              <a:srgbClr val="0070C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 b="1" dirty="0" smtClean="0">
                  <a:solidFill>
                    <a:schemeClr val="tx1"/>
                  </a:solidFill>
                </a:rPr>
                <a:t>Time</a:t>
              </a:r>
              <a:endParaRPr lang="en-US" sz="800" b="1" dirty="0">
                <a:solidFill>
                  <a:schemeClr val="tx1"/>
                </a:solidFill>
              </a:endParaRPr>
            </a:p>
          </p:txBody>
        </p:sp>
      </p:grpSp>
      <p:grpSp>
        <p:nvGrpSpPr>
          <p:cNvPr id="24" name="Group 23"/>
          <p:cNvGrpSpPr/>
          <p:nvPr/>
        </p:nvGrpSpPr>
        <p:grpSpPr>
          <a:xfrm>
            <a:off x="5076056" y="3785316"/>
            <a:ext cx="3915544" cy="2133600"/>
            <a:chOff x="381000" y="914400"/>
            <a:chExt cx="8610600" cy="5410200"/>
          </a:xfrm>
        </p:grpSpPr>
        <p:sp>
          <p:nvSpPr>
            <p:cNvPr id="25" name="Oval 5"/>
            <p:cNvSpPr>
              <a:spLocks noChangeArrowheads="1"/>
            </p:cNvSpPr>
            <p:nvPr/>
          </p:nvSpPr>
          <p:spPr bwMode="auto">
            <a:xfrm>
              <a:off x="457200" y="9144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800">
                  <a:latin typeface="Times New Roman" pitchFamily="18" charset="0"/>
                </a:rPr>
                <a:t>Policy</a:t>
              </a:r>
            </a:p>
          </p:txBody>
        </p:sp>
        <p:sp>
          <p:nvSpPr>
            <p:cNvPr id="26" name="Oval 6"/>
            <p:cNvSpPr>
              <a:spLocks noChangeArrowheads="1"/>
            </p:cNvSpPr>
            <p:nvPr/>
          </p:nvSpPr>
          <p:spPr bwMode="auto">
            <a:xfrm>
              <a:off x="457200" y="15240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800">
                  <a:latin typeface="Times New Roman" pitchFamily="18" charset="0"/>
                </a:rPr>
                <a:t>Science</a:t>
              </a:r>
            </a:p>
          </p:txBody>
        </p:sp>
        <p:sp>
          <p:nvSpPr>
            <p:cNvPr id="27" name="Oval 7"/>
            <p:cNvSpPr>
              <a:spLocks noChangeArrowheads="1"/>
            </p:cNvSpPr>
            <p:nvPr/>
          </p:nvSpPr>
          <p:spPr bwMode="auto">
            <a:xfrm>
              <a:off x="381000" y="36576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800">
                  <a:latin typeface="Times New Roman" pitchFamily="18" charset="0"/>
                </a:rPr>
                <a:t>History</a:t>
              </a:r>
            </a:p>
          </p:txBody>
        </p:sp>
        <p:sp>
          <p:nvSpPr>
            <p:cNvPr id="28" name="Oval 8"/>
            <p:cNvSpPr>
              <a:spLocks noChangeArrowheads="1"/>
            </p:cNvSpPr>
            <p:nvPr/>
          </p:nvSpPr>
          <p:spPr bwMode="auto">
            <a:xfrm>
              <a:off x="457200" y="22098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800">
                  <a:latin typeface="Times New Roman" pitchFamily="18" charset="0"/>
                </a:rPr>
                <a:t>Experience</a:t>
              </a:r>
            </a:p>
          </p:txBody>
        </p:sp>
        <p:sp>
          <p:nvSpPr>
            <p:cNvPr id="29" name="Rectangle 9"/>
            <p:cNvSpPr>
              <a:spLocks noChangeArrowheads="1"/>
            </p:cNvSpPr>
            <p:nvPr/>
          </p:nvSpPr>
          <p:spPr bwMode="auto">
            <a:xfrm>
              <a:off x="5580112" y="4191000"/>
              <a:ext cx="2286000" cy="1524000"/>
            </a:xfrm>
            <a:prstGeom prst="rect">
              <a:avLst/>
            </a:prstGeom>
            <a:solidFill>
              <a:srgbClr val="00B0F0"/>
            </a:solidFill>
            <a:ln w="9525">
              <a:solidFill>
                <a:schemeClr val="tx1"/>
              </a:solidFill>
              <a:miter lim="800000"/>
              <a:headEnd/>
              <a:tailEnd/>
            </a:ln>
          </p:spPr>
          <p:txBody>
            <a:bodyPr wrap="none" anchor="ctr"/>
            <a:lstStyle/>
            <a:p>
              <a:pPr algn="l" eaLnBrk="0" hangingPunct="0"/>
              <a:r>
                <a:rPr lang="en-US" sz="800" dirty="0">
                  <a:latin typeface="Times New Roman" pitchFamily="18" charset="0"/>
                </a:rPr>
                <a:t>Evaluation</a:t>
              </a:r>
            </a:p>
            <a:p>
              <a:pPr eaLnBrk="0" hangingPunct="0">
                <a:buFontTx/>
                <a:buChar char="•"/>
              </a:pPr>
              <a:r>
                <a:rPr lang="en-US" sz="800" dirty="0">
                  <a:latin typeface="Times New Roman" pitchFamily="18" charset="0"/>
                </a:rPr>
                <a:t>Verification</a:t>
              </a:r>
            </a:p>
            <a:p>
              <a:pPr eaLnBrk="0" hangingPunct="0">
                <a:buFontTx/>
                <a:buChar char="•"/>
              </a:pPr>
              <a:r>
                <a:rPr lang="en-US" sz="800" dirty="0">
                  <a:latin typeface="Times New Roman" pitchFamily="18" charset="0"/>
                </a:rPr>
                <a:t>Validation</a:t>
              </a:r>
            </a:p>
            <a:p>
              <a:pPr eaLnBrk="0" hangingPunct="0">
                <a:buFontTx/>
                <a:buChar char="•"/>
              </a:pPr>
              <a:r>
                <a:rPr lang="en-US" sz="800" dirty="0">
                  <a:latin typeface="Times New Roman" pitchFamily="18" charset="0"/>
                </a:rPr>
                <a:t>Sensitivity</a:t>
              </a:r>
            </a:p>
          </p:txBody>
        </p:sp>
        <p:sp>
          <p:nvSpPr>
            <p:cNvPr id="30" name="Oval 10"/>
            <p:cNvSpPr>
              <a:spLocks noChangeArrowheads="1"/>
            </p:cNvSpPr>
            <p:nvPr/>
          </p:nvSpPr>
          <p:spPr bwMode="auto">
            <a:xfrm>
              <a:off x="381000" y="43434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800">
                  <a:latin typeface="Times New Roman" pitchFamily="18" charset="0"/>
                </a:rPr>
                <a:t>Predictions</a:t>
              </a:r>
            </a:p>
          </p:txBody>
        </p:sp>
        <p:sp>
          <p:nvSpPr>
            <p:cNvPr id="31" name="Oval 11"/>
            <p:cNvSpPr>
              <a:spLocks noChangeArrowheads="1"/>
            </p:cNvSpPr>
            <p:nvPr/>
          </p:nvSpPr>
          <p:spPr bwMode="auto">
            <a:xfrm>
              <a:off x="5410200" y="2057400"/>
              <a:ext cx="1524000" cy="1524000"/>
            </a:xfrm>
            <a:prstGeom prst="ellipse">
              <a:avLst/>
            </a:prstGeom>
            <a:solidFill>
              <a:srgbClr val="FFFF66"/>
            </a:solidFill>
            <a:ln w="9525">
              <a:solidFill>
                <a:schemeClr val="tx1"/>
              </a:solidFill>
              <a:round/>
              <a:headEnd/>
              <a:tailEnd/>
            </a:ln>
          </p:spPr>
          <p:txBody>
            <a:bodyPr wrap="none" anchor="ctr"/>
            <a:lstStyle/>
            <a:p>
              <a:pPr algn="ctr" eaLnBrk="0" hangingPunct="0"/>
              <a:r>
                <a:rPr lang="en-US" sz="800" b="1" dirty="0">
                  <a:latin typeface="Times New Roman" pitchFamily="18" charset="0"/>
                </a:rPr>
                <a:t>Design</a:t>
              </a:r>
            </a:p>
            <a:p>
              <a:pPr algn="ctr" eaLnBrk="0" hangingPunct="0"/>
              <a:r>
                <a:rPr lang="en-US" sz="800" b="1" dirty="0">
                  <a:latin typeface="Times New Roman" pitchFamily="18" charset="0"/>
                </a:rPr>
                <a:t>Rule</a:t>
              </a:r>
            </a:p>
          </p:txBody>
        </p:sp>
        <p:sp>
          <p:nvSpPr>
            <p:cNvPr id="32" name="Rectangle 12"/>
            <p:cNvSpPr>
              <a:spLocks noChangeArrowheads="1"/>
            </p:cNvSpPr>
            <p:nvPr/>
          </p:nvSpPr>
          <p:spPr bwMode="auto">
            <a:xfrm>
              <a:off x="7239000" y="2057400"/>
              <a:ext cx="1752600" cy="1524000"/>
            </a:xfrm>
            <a:prstGeom prst="rect">
              <a:avLst/>
            </a:prstGeom>
            <a:solidFill>
              <a:srgbClr val="00B0F0"/>
            </a:solidFill>
            <a:ln w="9525">
              <a:solidFill>
                <a:schemeClr val="tx1"/>
              </a:solidFill>
              <a:miter lim="800000"/>
              <a:headEnd/>
              <a:tailEnd/>
            </a:ln>
          </p:spPr>
          <p:txBody>
            <a:bodyPr wrap="none" anchor="ctr"/>
            <a:lstStyle/>
            <a:p>
              <a:pPr algn="ctr" eaLnBrk="0" hangingPunct="0"/>
              <a:r>
                <a:rPr lang="en-US" sz="800" dirty="0">
                  <a:latin typeface="Times New Roman" pitchFamily="18" charset="0"/>
                </a:rPr>
                <a:t>Rule</a:t>
              </a:r>
            </a:p>
            <a:p>
              <a:pPr algn="ctr" eaLnBrk="0" hangingPunct="0"/>
              <a:r>
                <a:rPr lang="en-US" sz="800" dirty="0">
                  <a:latin typeface="Times New Roman" pitchFamily="18" charset="0"/>
                </a:rPr>
                <a:t>Implementation</a:t>
              </a:r>
            </a:p>
          </p:txBody>
        </p:sp>
        <p:cxnSp>
          <p:nvCxnSpPr>
            <p:cNvPr id="33" name="AutoShape 13"/>
            <p:cNvCxnSpPr>
              <a:cxnSpLocks noChangeShapeType="1"/>
              <a:stCxn id="25" idx="6"/>
            </p:cNvCxnSpPr>
            <p:nvPr/>
          </p:nvCxnSpPr>
          <p:spPr bwMode="auto">
            <a:xfrm>
              <a:off x="2438400" y="1181100"/>
              <a:ext cx="457200" cy="16383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34" name="AutoShape 14"/>
            <p:cNvCxnSpPr>
              <a:cxnSpLocks noChangeShapeType="1"/>
              <a:stCxn id="26" idx="6"/>
            </p:cNvCxnSpPr>
            <p:nvPr/>
          </p:nvCxnSpPr>
          <p:spPr bwMode="auto">
            <a:xfrm>
              <a:off x="2438400" y="1790700"/>
              <a:ext cx="457200" cy="10287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35" name="AutoShape 15"/>
            <p:cNvCxnSpPr>
              <a:cxnSpLocks noChangeShapeType="1"/>
              <a:stCxn id="28" idx="6"/>
            </p:cNvCxnSpPr>
            <p:nvPr/>
          </p:nvCxnSpPr>
          <p:spPr bwMode="auto">
            <a:xfrm>
              <a:off x="2438400" y="2476500"/>
              <a:ext cx="457200" cy="3429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36" name="AutoShape 16"/>
            <p:cNvCxnSpPr>
              <a:cxnSpLocks noChangeShapeType="1"/>
            </p:cNvCxnSpPr>
            <p:nvPr/>
          </p:nvCxnSpPr>
          <p:spPr bwMode="auto">
            <a:xfrm flipV="1">
              <a:off x="2362200" y="2819400"/>
              <a:ext cx="533400" cy="4191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37" name="AutoShape 17"/>
            <p:cNvCxnSpPr>
              <a:cxnSpLocks noChangeShapeType="1"/>
              <a:stCxn id="30" idx="6"/>
            </p:cNvCxnSpPr>
            <p:nvPr/>
          </p:nvCxnSpPr>
          <p:spPr bwMode="auto">
            <a:xfrm flipV="1">
              <a:off x="2362200" y="2819400"/>
              <a:ext cx="533400" cy="17907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38" name="AutoShape 18"/>
            <p:cNvCxnSpPr>
              <a:cxnSpLocks noChangeShapeType="1"/>
              <a:stCxn id="27" idx="6"/>
            </p:cNvCxnSpPr>
            <p:nvPr/>
          </p:nvCxnSpPr>
          <p:spPr bwMode="auto">
            <a:xfrm flipV="1">
              <a:off x="2362200" y="2819400"/>
              <a:ext cx="533400" cy="110490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39" name="AutoShape 19"/>
            <p:cNvCxnSpPr>
              <a:cxnSpLocks noChangeShapeType="1"/>
              <a:endCxn id="31" idx="2"/>
            </p:cNvCxnSpPr>
            <p:nvPr/>
          </p:nvCxnSpPr>
          <p:spPr bwMode="auto">
            <a:xfrm>
              <a:off x="4953000" y="2819400"/>
              <a:ext cx="457200" cy="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40" name="AutoShape 20"/>
            <p:cNvCxnSpPr>
              <a:cxnSpLocks noChangeShapeType="1"/>
              <a:stCxn id="31" idx="6"/>
              <a:endCxn id="32" idx="1"/>
            </p:cNvCxnSpPr>
            <p:nvPr/>
          </p:nvCxnSpPr>
          <p:spPr bwMode="auto">
            <a:xfrm>
              <a:off x="6934200" y="2819400"/>
              <a:ext cx="304800" cy="0"/>
            </a:xfrm>
            <a:prstGeom prst="straightConnector1">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41" name="AutoShape 21"/>
            <p:cNvCxnSpPr>
              <a:cxnSpLocks noChangeShapeType="1"/>
              <a:endCxn id="29" idx="3"/>
            </p:cNvCxnSpPr>
            <p:nvPr/>
          </p:nvCxnSpPr>
          <p:spPr bwMode="auto">
            <a:xfrm rot="5400000">
              <a:off x="7343006" y="4104506"/>
              <a:ext cx="1371600" cy="325388"/>
            </a:xfrm>
            <a:prstGeom prst="curvedConnector2">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cxnSp>
          <p:nvCxnSpPr>
            <p:cNvPr id="42" name="AutoShape 22"/>
            <p:cNvCxnSpPr>
              <a:cxnSpLocks noChangeShapeType="1"/>
              <a:stCxn id="29" idx="1"/>
              <a:endCxn id="44" idx="2"/>
            </p:cNvCxnSpPr>
            <p:nvPr/>
          </p:nvCxnSpPr>
          <p:spPr bwMode="auto">
            <a:xfrm rot="10800000">
              <a:off x="4000500" y="3810000"/>
              <a:ext cx="1579612" cy="1143000"/>
            </a:xfrm>
            <a:prstGeom prst="curvedConnector2">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sp>
          <p:nvSpPr>
            <p:cNvPr id="43" name="Oval 23"/>
            <p:cNvSpPr>
              <a:spLocks noChangeArrowheads="1"/>
            </p:cNvSpPr>
            <p:nvPr/>
          </p:nvSpPr>
          <p:spPr bwMode="auto">
            <a:xfrm>
              <a:off x="381000" y="2971800"/>
              <a:ext cx="1981200" cy="533400"/>
            </a:xfrm>
            <a:prstGeom prst="ellipse">
              <a:avLst/>
            </a:prstGeom>
            <a:solidFill>
              <a:srgbClr val="FFFF66"/>
            </a:solidFill>
            <a:ln w="9525">
              <a:solidFill>
                <a:schemeClr val="tx1"/>
              </a:solidFill>
              <a:round/>
              <a:headEnd/>
              <a:tailEnd/>
            </a:ln>
          </p:spPr>
          <p:txBody>
            <a:bodyPr wrap="none" anchor="ctr"/>
            <a:lstStyle/>
            <a:p>
              <a:pPr eaLnBrk="0" hangingPunct="0"/>
              <a:r>
                <a:rPr lang="en-US" sz="800">
                  <a:latin typeface="Times New Roman" pitchFamily="18" charset="0"/>
                </a:rPr>
                <a:t>Data</a:t>
              </a:r>
            </a:p>
          </p:txBody>
        </p:sp>
        <p:sp>
          <p:nvSpPr>
            <p:cNvPr id="44" name="Rectangle 24"/>
            <p:cNvSpPr>
              <a:spLocks noChangeArrowheads="1"/>
            </p:cNvSpPr>
            <p:nvPr/>
          </p:nvSpPr>
          <p:spPr bwMode="auto">
            <a:xfrm>
              <a:off x="2971800" y="1676400"/>
              <a:ext cx="2057400" cy="2133600"/>
            </a:xfrm>
            <a:prstGeom prst="rect">
              <a:avLst/>
            </a:prstGeom>
            <a:solidFill>
              <a:srgbClr val="00B0F0"/>
            </a:solidFill>
            <a:ln w="9525">
              <a:solidFill>
                <a:schemeClr val="tx1"/>
              </a:solidFill>
              <a:miter lim="800000"/>
              <a:headEnd/>
              <a:tailEnd/>
            </a:ln>
          </p:spPr>
          <p:txBody>
            <a:bodyPr wrap="none" anchor="ctr"/>
            <a:lstStyle/>
            <a:p>
              <a:pPr algn="l" eaLnBrk="0" hangingPunct="0"/>
              <a:r>
                <a:rPr lang="en-US" sz="800" dirty="0">
                  <a:latin typeface="Times New Roman" pitchFamily="18" charset="0"/>
                </a:rPr>
                <a:t>Consensus:</a:t>
              </a:r>
            </a:p>
            <a:p>
              <a:pPr eaLnBrk="0" hangingPunct="0">
                <a:buFontTx/>
                <a:buChar char="•"/>
              </a:pPr>
              <a:r>
                <a:rPr lang="en-US" sz="800" dirty="0">
                  <a:latin typeface="Times New Roman" pitchFamily="18" charset="0"/>
                </a:rPr>
                <a:t>HF Experts</a:t>
              </a:r>
            </a:p>
            <a:p>
              <a:pPr eaLnBrk="0" hangingPunct="0">
                <a:buFontTx/>
                <a:buChar char="•"/>
              </a:pPr>
              <a:r>
                <a:rPr lang="en-US" sz="800" dirty="0">
                  <a:latin typeface="Times New Roman" pitchFamily="18" charset="0"/>
                </a:rPr>
                <a:t>Engineers</a:t>
              </a:r>
            </a:p>
            <a:p>
              <a:pPr eaLnBrk="0" hangingPunct="0">
                <a:buFontTx/>
                <a:buChar char="•"/>
              </a:pPr>
              <a:r>
                <a:rPr lang="en-US" sz="800" dirty="0">
                  <a:latin typeface="Times New Roman" pitchFamily="18" charset="0"/>
                </a:rPr>
                <a:t>Managers</a:t>
              </a:r>
            </a:p>
            <a:p>
              <a:pPr eaLnBrk="0" hangingPunct="0">
                <a:buFontTx/>
                <a:buChar char="•"/>
              </a:pPr>
              <a:r>
                <a:rPr lang="en-US" sz="800" dirty="0">
                  <a:latin typeface="Times New Roman" pitchFamily="18" charset="0"/>
                </a:rPr>
                <a:t>Customers</a:t>
              </a:r>
            </a:p>
          </p:txBody>
        </p:sp>
        <p:sp>
          <p:nvSpPr>
            <p:cNvPr id="45" name="Oval 25"/>
            <p:cNvSpPr>
              <a:spLocks noChangeArrowheads="1"/>
            </p:cNvSpPr>
            <p:nvPr/>
          </p:nvSpPr>
          <p:spPr bwMode="auto">
            <a:xfrm>
              <a:off x="2133600" y="5334000"/>
              <a:ext cx="1600200" cy="990600"/>
            </a:xfrm>
            <a:prstGeom prst="ellipse">
              <a:avLst/>
            </a:prstGeom>
            <a:solidFill>
              <a:srgbClr val="00B0F0"/>
            </a:solidFill>
            <a:ln w="9525">
              <a:solidFill>
                <a:schemeClr val="tx1"/>
              </a:solidFill>
              <a:round/>
              <a:headEnd/>
              <a:tailEnd/>
            </a:ln>
          </p:spPr>
          <p:txBody>
            <a:bodyPr wrap="none" anchor="ctr"/>
            <a:lstStyle/>
            <a:p>
              <a:r>
                <a:rPr lang="en-US" sz="800" b="1"/>
                <a:t>Technical </a:t>
              </a:r>
            </a:p>
            <a:p>
              <a:r>
                <a:rPr lang="en-US" sz="800" b="1"/>
                <a:t>Memory</a:t>
              </a:r>
            </a:p>
          </p:txBody>
        </p:sp>
        <p:cxnSp>
          <p:nvCxnSpPr>
            <p:cNvPr id="46" name="AutoShape 26"/>
            <p:cNvCxnSpPr>
              <a:cxnSpLocks noChangeShapeType="1"/>
              <a:stCxn id="29" idx="2"/>
              <a:endCxn id="45" idx="5"/>
            </p:cNvCxnSpPr>
            <p:nvPr/>
          </p:nvCxnSpPr>
          <p:spPr bwMode="auto">
            <a:xfrm rot="5400000">
              <a:off x="4879019" y="4335437"/>
              <a:ext cx="464530" cy="3223656"/>
            </a:xfrm>
            <a:prstGeom prst="curvedConnector3">
              <a:avLst>
                <a:gd name="adj1" fmla="val 180440"/>
              </a:avLst>
            </a:prstGeom>
            <a:noFill/>
            <a:ln w="76200">
              <a:solidFill>
                <a:schemeClr val="hlink"/>
              </a:solidFill>
              <a:prstDash val="dash"/>
              <a:round/>
              <a:headEnd/>
              <a:tailEnd type="triangle" w="med" len="med"/>
            </a:ln>
            <a:extLst>
              <a:ext uri="{909E8E84-426E-40DD-AFC4-6F175D3DCCD1}">
                <a14:hiddenFill xmlns:a14="http://schemas.microsoft.com/office/drawing/2010/main" xmlns="">
                  <a:noFill/>
                </a14:hiddenFill>
              </a:ext>
            </a:extLst>
          </p:spPr>
        </p:cxnSp>
        <p:cxnSp>
          <p:nvCxnSpPr>
            <p:cNvPr id="47" name="AutoShape 27"/>
            <p:cNvCxnSpPr>
              <a:cxnSpLocks noChangeShapeType="1"/>
              <a:stCxn id="45" idx="0"/>
              <a:endCxn id="44" idx="2"/>
            </p:cNvCxnSpPr>
            <p:nvPr/>
          </p:nvCxnSpPr>
          <p:spPr bwMode="auto">
            <a:xfrm rot="-5400000">
              <a:off x="2705100" y="4038600"/>
              <a:ext cx="1524000" cy="1066800"/>
            </a:xfrm>
            <a:prstGeom prst="curvedConnector3">
              <a:avLst>
                <a:gd name="adj1" fmla="val 50000"/>
              </a:avLst>
            </a:prstGeom>
            <a:noFill/>
            <a:ln w="38100">
              <a:solidFill>
                <a:schemeClr val="hlink"/>
              </a:solidFill>
              <a:round/>
              <a:headEnd/>
              <a:tailEnd type="triangle" w="med" len="med"/>
            </a:ln>
            <a:extLst>
              <a:ext uri="{909E8E84-426E-40DD-AFC4-6F175D3DCCD1}">
                <a14:hiddenFill xmlns:a14="http://schemas.microsoft.com/office/drawing/2010/main" xmlns="">
                  <a:noFill/>
                </a14:hiddenFill>
              </a:ext>
            </a:extLst>
          </p:spPr>
        </p:cxnSp>
      </p:grpSp>
      <p:grpSp>
        <p:nvGrpSpPr>
          <p:cNvPr id="48" name="Group 47"/>
          <p:cNvGrpSpPr/>
          <p:nvPr/>
        </p:nvGrpSpPr>
        <p:grpSpPr>
          <a:xfrm>
            <a:off x="4620910" y="1189185"/>
            <a:ext cx="4202122" cy="2806486"/>
            <a:chOff x="685800" y="1676400"/>
            <a:chExt cx="7162800" cy="5299437"/>
          </a:xfrm>
        </p:grpSpPr>
        <p:sp>
          <p:nvSpPr>
            <p:cNvPr id="49" name="Line 3"/>
            <p:cNvSpPr>
              <a:spLocks noChangeShapeType="1"/>
            </p:cNvSpPr>
            <p:nvPr/>
          </p:nvSpPr>
          <p:spPr bwMode="auto">
            <a:xfrm>
              <a:off x="1905000" y="2057400"/>
              <a:ext cx="0" cy="34290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800"/>
            </a:p>
          </p:txBody>
        </p:sp>
        <p:sp>
          <p:nvSpPr>
            <p:cNvPr id="50" name="Line 4"/>
            <p:cNvSpPr>
              <a:spLocks noChangeShapeType="1"/>
            </p:cNvSpPr>
            <p:nvPr/>
          </p:nvSpPr>
          <p:spPr bwMode="auto">
            <a:xfrm>
              <a:off x="1905000" y="5486400"/>
              <a:ext cx="5943600" cy="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800"/>
            </a:p>
          </p:txBody>
        </p:sp>
        <p:sp>
          <p:nvSpPr>
            <p:cNvPr id="51" name="Text Box 5"/>
            <p:cNvSpPr txBox="1">
              <a:spLocks noChangeArrowheads="1"/>
            </p:cNvSpPr>
            <p:nvPr/>
          </p:nvSpPr>
          <p:spPr bwMode="auto">
            <a:xfrm>
              <a:off x="1904999" y="5638801"/>
              <a:ext cx="5410200" cy="4533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800">
                  <a:latin typeface="Times New Roman" pitchFamily="18" charset="0"/>
                </a:rPr>
                <a:t>Engineering Variable or Composite Index</a:t>
              </a:r>
            </a:p>
          </p:txBody>
        </p:sp>
        <p:sp>
          <p:nvSpPr>
            <p:cNvPr id="52" name="Text Box 7"/>
            <p:cNvSpPr txBox="1">
              <a:spLocks noChangeArrowheads="1"/>
            </p:cNvSpPr>
            <p:nvPr/>
          </p:nvSpPr>
          <p:spPr bwMode="auto">
            <a:xfrm>
              <a:off x="685800" y="2362200"/>
              <a:ext cx="1066800" cy="35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l" eaLnBrk="1" hangingPunct="1">
                <a:spcBef>
                  <a:spcPct val="50000"/>
                </a:spcBef>
              </a:pPr>
              <a:r>
                <a:rPr lang="en-US" sz="800" b="1" dirty="0" smtClean="0">
                  <a:latin typeface="Times New Roman" pitchFamily="18" charset="0"/>
                </a:rPr>
                <a:t>Red</a:t>
              </a:r>
            </a:p>
            <a:p>
              <a:pPr algn="l" eaLnBrk="1" hangingPunct="1">
                <a:spcBef>
                  <a:spcPct val="50000"/>
                </a:spcBef>
              </a:pPr>
              <a:endParaRPr lang="en-US" sz="800" b="1" dirty="0" smtClean="0">
                <a:latin typeface="Times New Roman" pitchFamily="18" charset="0"/>
              </a:endParaRPr>
            </a:p>
            <a:p>
              <a:pPr algn="l" eaLnBrk="1" hangingPunct="1">
                <a:spcBef>
                  <a:spcPct val="50000"/>
                </a:spcBef>
              </a:pPr>
              <a:r>
                <a:rPr lang="en-US" sz="800" b="1" dirty="0" smtClean="0">
                  <a:latin typeface="Times New Roman" pitchFamily="18" charset="0"/>
                </a:rPr>
                <a:t>Orange</a:t>
              </a:r>
            </a:p>
            <a:p>
              <a:pPr algn="l" eaLnBrk="1" hangingPunct="1">
                <a:spcBef>
                  <a:spcPct val="50000"/>
                </a:spcBef>
              </a:pPr>
              <a:endParaRPr lang="en-US" sz="800" b="1" dirty="0" smtClean="0">
                <a:latin typeface="Times New Roman" pitchFamily="18" charset="0"/>
              </a:endParaRPr>
            </a:p>
            <a:p>
              <a:pPr algn="l" eaLnBrk="1" hangingPunct="1">
                <a:spcBef>
                  <a:spcPct val="50000"/>
                </a:spcBef>
              </a:pPr>
              <a:r>
                <a:rPr lang="en-US" sz="800" b="1" dirty="0" smtClean="0">
                  <a:latin typeface="Times New Roman" pitchFamily="18" charset="0"/>
                </a:rPr>
                <a:t>Yellow</a:t>
              </a:r>
            </a:p>
            <a:p>
              <a:pPr algn="l" eaLnBrk="1" hangingPunct="1">
                <a:spcBef>
                  <a:spcPct val="50000"/>
                </a:spcBef>
              </a:pPr>
              <a:endParaRPr lang="en-US" sz="800" b="1" dirty="0" smtClean="0">
                <a:latin typeface="Times New Roman" pitchFamily="18" charset="0"/>
              </a:endParaRPr>
            </a:p>
            <a:p>
              <a:pPr algn="l" eaLnBrk="1" hangingPunct="1">
                <a:spcBef>
                  <a:spcPct val="50000"/>
                </a:spcBef>
              </a:pPr>
              <a:r>
                <a:rPr lang="en-US" sz="800" b="1" dirty="0" smtClean="0">
                  <a:latin typeface="Times New Roman" pitchFamily="18" charset="0"/>
                </a:rPr>
                <a:t>Green</a:t>
              </a:r>
              <a:endParaRPr lang="en-US" sz="800" b="1" dirty="0">
                <a:latin typeface="Times New Roman" pitchFamily="18" charset="0"/>
              </a:endParaRPr>
            </a:p>
          </p:txBody>
        </p:sp>
        <p:sp>
          <p:nvSpPr>
            <p:cNvPr id="53" name="Freeform 8"/>
            <p:cNvSpPr>
              <a:spLocks/>
            </p:cNvSpPr>
            <p:nvPr/>
          </p:nvSpPr>
          <p:spPr bwMode="auto">
            <a:xfrm>
              <a:off x="2057400" y="2438400"/>
              <a:ext cx="5029200" cy="2527300"/>
            </a:xfrm>
            <a:custGeom>
              <a:avLst/>
              <a:gdLst>
                <a:gd name="T0" fmla="*/ 0 w 3168"/>
                <a:gd name="T1" fmla="*/ 1824 h 1832"/>
                <a:gd name="T2" fmla="*/ 1008 w 3168"/>
                <a:gd name="T3" fmla="*/ 1584 h 1832"/>
                <a:gd name="T4" fmla="*/ 2112 w 3168"/>
                <a:gd name="T5" fmla="*/ 336 h 1832"/>
                <a:gd name="T6" fmla="*/ 3168 w 3168"/>
                <a:gd name="T7" fmla="*/ 0 h 1832"/>
                <a:gd name="T8" fmla="*/ 0 60000 65536"/>
                <a:gd name="T9" fmla="*/ 0 60000 65536"/>
                <a:gd name="T10" fmla="*/ 0 60000 65536"/>
                <a:gd name="T11" fmla="*/ 0 60000 65536"/>
                <a:gd name="T12" fmla="*/ 0 w 3168"/>
                <a:gd name="T13" fmla="*/ 0 h 1832"/>
                <a:gd name="T14" fmla="*/ 3168 w 3168"/>
                <a:gd name="T15" fmla="*/ 1832 h 1832"/>
              </a:gdLst>
              <a:ahLst/>
              <a:cxnLst>
                <a:cxn ang="T8">
                  <a:pos x="T0" y="T1"/>
                </a:cxn>
                <a:cxn ang="T9">
                  <a:pos x="T2" y="T3"/>
                </a:cxn>
                <a:cxn ang="T10">
                  <a:pos x="T4" y="T5"/>
                </a:cxn>
                <a:cxn ang="T11">
                  <a:pos x="T6" y="T7"/>
                </a:cxn>
              </a:cxnLst>
              <a:rect l="T12" t="T13" r="T14" b="T15"/>
              <a:pathLst>
                <a:path w="3168" h="1832">
                  <a:moveTo>
                    <a:pt x="0" y="1824"/>
                  </a:moveTo>
                  <a:cubicBezTo>
                    <a:pt x="328" y="1828"/>
                    <a:pt x="656" y="1832"/>
                    <a:pt x="1008" y="1584"/>
                  </a:cubicBezTo>
                  <a:cubicBezTo>
                    <a:pt x="1360" y="1336"/>
                    <a:pt x="1752" y="600"/>
                    <a:pt x="2112" y="336"/>
                  </a:cubicBezTo>
                  <a:cubicBezTo>
                    <a:pt x="2472" y="72"/>
                    <a:pt x="2820" y="36"/>
                    <a:pt x="3168" y="0"/>
                  </a:cubicBezTo>
                </a:path>
              </a:pathLst>
            </a:custGeom>
            <a:noFill/>
            <a:ln w="38100" cmpd="sng">
              <a:solidFill>
                <a:schemeClr val="tx1"/>
              </a:solidFill>
              <a:round/>
              <a:headEnd/>
              <a:tailEnd/>
            </a:ln>
            <a:extLst>
              <a:ext uri="{909E8E84-426E-40DD-AFC4-6F175D3DCCD1}">
                <a14:hiddenFill xmlns:a14="http://schemas.microsoft.com/office/drawing/2010/main" xmlns="">
                  <a:solidFill>
                    <a:srgbClr val="FFFFFF"/>
                  </a:solidFill>
                </a14:hiddenFill>
              </a:ext>
            </a:extLst>
          </p:spPr>
          <p:txBody>
            <a:bodyPr/>
            <a:lstStyle/>
            <a:p>
              <a:endParaRPr lang="en-US" sz="800"/>
            </a:p>
          </p:txBody>
        </p:sp>
        <p:sp>
          <p:nvSpPr>
            <p:cNvPr id="54" name="Line 9"/>
            <p:cNvSpPr>
              <a:spLocks noChangeShapeType="1"/>
            </p:cNvSpPr>
            <p:nvPr/>
          </p:nvSpPr>
          <p:spPr bwMode="auto">
            <a:xfrm>
              <a:off x="5257800" y="3048000"/>
              <a:ext cx="0" cy="24384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800"/>
            </a:p>
          </p:txBody>
        </p:sp>
        <p:sp>
          <p:nvSpPr>
            <p:cNvPr id="55" name="Line 10"/>
            <p:cNvSpPr>
              <a:spLocks noChangeShapeType="1"/>
            </p:cNvSpPr>
            <p:nvPr/>
          </p:nvSpPr>
          <p:spPr bwMode="auto">
            <a:xfrm>
              <a:off x="3962400" y="4419600"/>
              <a:ext cx="0" cy="1066800"/>
            </a:xfrm>
            <a:prstGeom prst="line">
              <a:avLst/>
            </a:prstGeom>
            <a:noFill/>
            <a:ln w="9525">
              <a:solidFill>
                <a:schemeClr val="tx1"/>
              </a:solidFill>
              <a:round/>
              <a:headEnd/>
              <a:tailEnd/>
            </a:ln>
            <a:extLst>
              <a:ext uri="{909E8E84-426E-40DD-AFC4-6F175D3DCCD1}">
                <a14:hiddenFill xmlns:a14="http://schemas.microsoft.com/office/drawing/2010/main" xmlns="">
                  <a:noFill/>
                </a14:hiddenFill>
              </a:ext>
            </a:extLst>
          </p:spPr>
          <p:txBody>
            <a:bodyPr/>
            <a:lstStyle/>
            <a:p>
              <a:endParaRPr lang="en-US" sz="800"/>
            </a:p>
          </p:txBody>
        </p:sp>
        <p:sp>
          <p:nvSpPr>
            <p:cNvPr id="56" name="Line 11"/>
            <p:cNvSpPr>
              <a:spLocks noChangeShapeType="1"/>
            </p:cNvSpPr>
            <p:nvPr/>
          </p:nvSpPr>
          <p:spPr bwMode="auto">
            <a:xfrm>
              <a:off x="1905000" y="3048000"/>
              <a:ext cx="3352800" cy="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sz="800"/>
            </a:p>
          </p:txBody>
        </p:sp>
        <p:sp>
          <p:nvSpPr>
            <p:cNvPr id="57" name="Line 12"/>
            <p:cNvSpPr>
              <a:spLocks noChangeShapeType="1"/>
            </p:cNvSpPr>
            <p:nvPr/>
          </p:nvSpPr>
          <p:spPr bwMode="auto">
            <a:xfrm>
              <a:off x="1905000" y="4419600"/>
              <a:ext cx="2057400" cy="0"/>
            </a:xfrm>
            <a:prstGeom prst="line">
              <a:avLst/>
            </a:prstGeom>
            <a:noFill/>
            <a:ln w="9525">
              <a:solidFill>
                <a:schemeClr val="tx1"/>
              </a:solidFill>
              <a:round/>
              <a:headEnd type="triangle" w="med" len="med"/>
              <a:tailEnd/>
            </a:ln>
            <a:extLst>
              <a:ext uri="{909E8E84-426E-40DD-AFC4-6F175D3DCCD1}">
                <a14:hiddenFill xmlns:a14="http://schemas.microsoft.com/office/drawing/2010/main" xmlns="">
                  <a:noFill/>
                </a14:hiddenFill>
              </a:ext>
            </a:extLst>
          </p:spPr>
          <p:txBody>
            <a:bodyPr/>
            <a:lstStyle/>
            <a:p>
              <a:endParaRPr lang="en-US" sz="800"/>
            </a:p>
          </p:txBody>
        </p:sp>
        <p:sp>
          <p:nvSpPr>
            <p:cNvPr id="58" name="Text Box 13"/>
            <p:cNvSpPr txBox="1">
              <a:spLocks noChangeArrowheads="1"/>
            </p:cNvSpPr>
            <p:nvPr/>
          </p:nvSpPr>
          <p:spPr bwMode="auto">
            <a:xfrm>
              <a:off x="6172201" y="4425950"/>
              <a:ext cx="1676399" cy="11009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800" dirty="0">
                  <a:latin typeface="Times New Roman" pitchFamily="18" charset="0"/>
                </a:rPr>
                <a:t>Unacceptable</a:t>
              </a:r>
            </a:p>
            <a:p>
              <a:pPr eaLnBrk="1" hangingPunct="1">
                <a:spcBef>
                  <a:spcPct val="50000"/>
                </a:spcBef>
              </a:pPr>
              <a:r>
                <a:rPr lang="en-US" sz="800" dirty="0">
                  <a:latin typeface="Times New Roman" pitchFamily="18" charset="0"/>
                </a:rPr>
                <a:t>Range</a:t>
              </a:r>
            </a:p>
          </p:txBody>
        </p:sp>
        <p:sp>
          <p:nvSpPr>
            <p:cNvPr id="59" name="Text Box 14"/>
            <p:cNvSpPr txBox="1">
              <a:spLocks noChangeArrowheads="1"/>
            </p:cNvSpPr>
            <p:nvPr/>
          </p:nvSpPr>
          <p:spPr bwMode="auto">
            <a:xfrm>
              <a:off x="2133599" y="5105401"/>
              <a:ext cx="1676399" cy="71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sz="800" dirty="0">
                  <a:latin typeface="Times New Roman" pitchFamily="18" charset="0"/>
                </a:rPr>
                <a:t>Ideal Range</a:t>
              </a:r>
            </a:p>
          </p:txBody>
        </p:sp>
        <p:sp>
          <p:nvSpPr>
            <p:cNvPr id="60" name="Text Box 15"/>
            <p:cNvSpPr txBox="1">
              <a:spLocks noChangeArrowheads="1"/>
            </p:cNvSpPr>
            <p:nvPr/>
          </p:nvSpPr>
          <p:spPr bwMode="auto">
            <a:xfrm>
              <a:off x="3962399" y="4191001"/>
              <a:ext cx="1295400" cy="27848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sz="800" dirty="0">
                  <a:latin typeface="Times New Roman" pitchFamily="18" charset="0"/>
                </a:rPr>
                <a:t>Region of Interactions and Continuous Improvement</a:t>
              </a:r>
            </a:p>
          </p:txBody>
        </p:sp>
        <p:sp>
          <p:nvSpPr>
            <p:cNvPr id="61" name="Oval 16"/>
            <p:cNvSpPr>
              <a:spLocks noChangeArrowheads="1"/>
            </p:cNvSpPr>
            <p:nvPr/>
          </p:nvSpPr>
          <p:spPr bwMode="auto">
            <a:xfrm>
              <a:off x="3048001" y="1676400"/>
              <a:ext cx="2330451" cy="1366049"/>
            </a:xfrm>
            <a:prstGeom prst="ellipse">
              <a:avLst/>
            </a:prstGeom>
            <a:noFill/>
            <a:ln w="28575">
              <a:solidFill>
                <a:schemeClr val="tx1"/>
              </a:solidFill>
              <a:prstDash val="sysDot"/>
              <a:round/>
              <a:headEnd/>
              <a:tailEnd/>
            </a:ln>
            <a:extLst>
              <a:ext uri="{909E8E84-426E-40DD-AFC4-6F175D3DCCD1}">
                <a14:hiddenFill xmlns:a14="http://schemas.microsoft.com/office/drawing/2010/main" xmlns="">
                  <a:solidFill>
                    <a:srgbClr val="FFFFFF"/>
                  </a:solidFill>
                </a14:hiddenFill>
              </a:ext>
            </a:extLst>
          </p:spPr>
          <p:txBody>
            <a:bodyPr>
              <a:spAutoFit/>
            </a:bodyPr>
            <a:lstStyle/>
            <a:p>
              <a:pPr>
                <a:spcBef>
                  <a:spcPct val="50000"/>
                </a:spcBef>
              </a:pPr>
              <a:r>
                <a:rPr lang="en-US" sz="800">
                  <a:latin typeface="Times New Roman" pitchFamily="18" charset="0"/>
                </a:rPr>
                <a:t>Policy Statements</a:t>
              </a:r>
            </a:p>
          </p:txBody>
        </p:sp>
        <p:cxnSp>
          <p:nvCxnSpPr>
            <p:cNvPr id="62" name="AutoShape 17"/>
            <p:cNvCxnSpPr>
              <a:cxnSpLocks noChangeShapeType="1"/>
              <a:stCxn id="61" idx="6"/>
              <a:endCxn id="54" idx="1"/>
            </p:cNvCxnSpPr>
            <p:nvPr/>
          </p:nvCxnSpPr>
          <p:spPr bwMode="auto">
            <a:xfrm flipH="1">
              <a:off x="5257800" y="2359424"/>
              <a:ext cx="120652" cy="3126975"/>
            </a:xfrm>
            <a:prstGeom prst="curvedConnector4">
              <a:avLst>
                <a:gd name="adj1" fmla="val -523831"/>
                <a:gd name="adj2" fmla="val 21932"/>
              </a:avLst>
            </a:prstGeom>
            <a:noFill/>
            <a:ln w="9525">
              <a:solidFill>
                <a:schemeClr val="tx1"/>
              </a:solidFill>
              <a:prstDash val="sysDot"/>
              <a:round/>
              <a:headEnd/>
              <a:tailEnd type="triangle" w="med" len="med"/>
            </a:ln>
            <a:extLst>
              <a:ext uri="{909E8E84-426E-40DD-AFC4-6F175D3DCCD1}">
                <a14:hiddenFill xmlns:a14="http://schemas.microsoft.com/office/drawing/2010/main" xmlns="">
                  <a:noFill/>
                </a14:hiddenFill>
              </a:ext>
            </a:extLst>
          </p:spPr>
        </p:cxnSp>
        <p:cxnSp>
          <p:nvCxnSpPr>
            <p:cNvPr id="63" name="AutoShape 18"/>
            <p:cNvCxnSpPr>
              <a:cxnSpLocks noChangeShapeType="1"/>
              <a:stCxn id="61" idx="2"/>
              <a:endCxn id="55" idx="1"/>
            </p:cNvCxnSpPr>
            <p:nvPr/>
          </p:nvCxnSpPr>
          <p:spPr bwMode="auto">
            <a:xfrm rot="10800000" flipH="1" flipV="1">
              <a:off x="3048001" y="2359424"/>
              <a:ext cx="914399" cy="3126975"/>
            </a:xfrm>
            <a:prstGeom prst="curvedConnector4">
              <a:avLst>
                <a:gd name="adj1" fmla="val -69118"/>
                <a:gd name="adj2" fmla="val 43863"/>
              </a:avLst>
            </a:prstGeom>
            <a:noFill/>
            <a:ln w="9525">
              <a:solidFill>
                <a:schemeClr val="tx1"/>
              </a:solidFill>
              <a:prstDash val="sysDot"/>
              <a:round/>
              <a:headEnd/>
              <a:tailEnd type="triangle" w="med" len="med"/>
            </a:ln>
            <a:extLst>
              <a:ext uri="{909E8E84-426E-40DD-AFC4-6F175D3DCCD1}">
                <a14:hiddenFill xmlns:a14="http://schemas.microsoft.com/office/drawing/2010/main" xmlns="">
                  <a:noFill/>
                </a14:hiddenFill>
              </a:ext>
            </a:extLst>
          </p:spPr>
        </p:cxn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839200" cy="685800"/>
          </a:xfrm>
        </p:spPr>
        <p:txBody>
          <a:bodyPr>
            <a:noAutofit/>
          </a:bodyPr>
          <a:lstStyle/>
          <a:p>
            <a:r>
              <a:rPr lang="en-US" sz="3600" b="1" dirty="0" smtClean="0"/>
              <a:t>Multiple Purposes / Outcomes of Design</a:t>
            </a:r>
            <a:endParaRPr lang="en-US" sz="3600" b="1" dirty="0"/>
          </a:p>
        </p:txBody>
      </p:sp>
      <p:sp>
        <p:nvSpPr>
          <p:cNvPr id="3" name="Content Placeholder 2"/>
          <p:cNvSpPr>
            <a:spLocks noGrp="1"/>
          </p:cNvSpPr>
          <p:nvPr>
            <p:ph sz="half" idx="1"/>
          </p:nvPr>
        </p:nvSpPr>
        <p:spPr>
          <a:xfrm>
            <a:off x="215280" y="1364515"/>
            <a:ext cx="3366120" cy="4525963"/>
          </a:xfrm>
        </p:spPr>
        <p:txBody>
          <a:bodyPr>
            <a:normAutofit fontScale="77500" lnSpcReduction="20000"/>
          </a:bodyPr>
          <a:lstStyle/>
          <a:p>
            <a:r>
              <a:rPr lang="en-US" sz="2800" b="1" dirty="0" smtClean="0">
                <a:solidFill>
                  <a:srgbClr val="0070C0"/>
                </a:solidFill>
              </a:rPr>
              <a:t>Effectiveness</a:t>
            </a:r>
          </a:p>
          <a:p>
            <a:pPr lvl="1"/>
            <a:r>
              <a:rPr lang="en-US" sz="2200" dirty="0" smtClean="0">
                <a:solidFill>
                  <a:srgbClr val="0070C0"/>
                </a:solidFill>
              </a:rPr>
              <a:t>Meets functional requirements</a:t>
            </a:r>
          </a:p>
          <a:p>
            <a:pPr lvl="1"/>
            <a:r>
              <a:rPr lang="en-US" sz="2300" b="1" dirty="0" smtClean="0">
                <a:solidFill>
                  <a:srgbClr val="0070C0"/>
                </a:solidFill>
              </a:rPr>
              <a:t>“Quality”</a:t>
            </a:r>
          </a:p>
          <a:p>
            <a:r>
              <a:rPr lang="en-US" sz="2800" b="1" dirty="0" smtClean="0">
                <a:solidFill>
                  <a:srgbClr val="0070C0"/>
                </a:solidFill>
              </a:rPr>
              <a:t>Efficiency</a:t>
            </a:r>
          </a:p>
          <a:p>
            <a:pPr lvl="1"/>
            <a:r>
              <a:rPr lang="en-US" sz="2200" dirty="0" smtClean="0">
                <a:solidFill>
                  <a:srgbClr val="0070C0"/>
                </a:solidFill>
              </a:rPr>
              <a:t>Optimal use of resources</a:t>
            </a:r>
          </a:p>
          <a:p>
            <a:pPr lvl="1"/>
            <a:r>
              <a:rPr lang="en-US" sz="2200" dirty="0" smtClean="0">
                <a:solidFill>
                  <a:srgbClr val="0070C0"/>
                </a:solidFill>
              </a:rPr>
              <a:t>Time Money, People, Materials </a:t>
            </a:r>
          </a:p>
          <a:p>
            <a:pPr lvl="1"/>
            <a:r>
              <a:rPr lang="en-US" sz="2300" b="1" dirty="0" smtClean="0">
                <a:solidFill>
                  <a:srgbClr val="0070C0"/>
                </a:solidFill>
              </a:rPr>
              <a:t>“Productivity”</a:t>
            </a:r>
          </a:p>
          <a:p>
            <a:r>
              <a:rPr lang="en-US" sz="2800" b="1" dirty="0" smtClean="0">
                <a:solidFill>
                  <a:srgbClr val="0070C0"/>
                </a:solidFill>
              </a:rPr>
              <a:t>Ease of Use</a:t>
            </a:r>
          </a:p>
          <a:p>
            <a:pPr lvl="1"/>
            <a:r>
              <a:rPr lang="en-US" sz="2200" dirty="0" smtClean="0">
                <a:solidFill>
                  <a:srgbClr val="0070C0"/>
                </a:solidFill>
              </a:rPr>
              <a:t>Intended users</a:t>
            </a:r>
          </a:p>
          <a:p>
            <a:pPr lvl="1"/>
            <a:r>
              <a:rPr lang="en-US" sz="2200" dirty="0" smtClean="0">
                <a:solidFill>
                  <a:srgbClr val="0070C0"/>
                </a:solidFill>
              </a:rPr>
              <a:t>Comfort and Convenience</a:t>
            </a:r>
          </a:p>
          <a:p>
            <a:pPr lvl="1"/>
            <a:r>
              <a:rPr lang="en-US" sz="2200" dirty="0" smtClean="0">
                <a:solidFill>
                  <a:srgbClr val="0070C0"/>
                </a:solidFill>
              </a:rPr>
              <a:t>Prevention of misuse</a:t>
            </a:r>
          </a:p>
          <a:p>
            <a:r>
              <a:rPr lang="en-US" sz="2800" b="1" dirty="0" smtClean="0">
                <a:solidFill>
                  <a:srgbClr val="0070C0"/>
                </a:solidFill>
              </a:rPr>
              <a:t>Elegance</a:t>
            </a:r>
          </a:p>
          <a:p>
            <a:pPr lvl="1"/>
            <a:r>
              <a:rPr lang="en-US" sz="2200" dirty="0" smtClean="0">
                <a:solidFill>
                  <a:srgbClr val="0070C0"/>
                </a:solidFill>
              </a:rPr>
              <a:t>Esthetic / emotional appeal</a:t>
            </a:r>
          </a:p>
          <a:p>
            <a:pPr lvl="1"/>
            <a:r>
              <a:rPr lang="en-US" sz="2200" dirty="0" smtClean="0">
                <a:solidFill>
                  <a:srgbClr val="0070C0"/>
                </a:solidFill>
              </a:rPr>
              <a:t>Affective Design</a:t>
            </a:r>
          </a:p>
          <a:p>
            <a:endParaRPr lang="en-US" dirty="0"/>
          </a:p>
        </p:txBody>
      </p:sp>
      <p:sp>
        <p:nvSpPr>
          <p:cNvPr id="4" name="Content Placeholder 3"/>
          <p:cNvSpPr>
            <a:spLocks noGrp="1"/>
          </p:cNvSpPr>
          <p:nvPr>
            <p:ph sz="half" idx="2"/>
          </p:nvPr>
        </p:nvSpPr>
        <p:spPr>
          <a:xfrm>
            <a:off x="3352800" y="1364515"/>
            <a:ext cx="2667000" cy="4525963"/>
          </a:xfrm>
        </p:spPr>
        <p:txBody>
          <a:bodyPr>
            <a:normAutofit fontScale="77500" lnSpcReduction="20000"/>
          </a:bodyPr>
          <a:lstStyle/>
          <a:p>
            <a:r>
              <a:rPr lang="en-US" sz="2800" b="1" dirty="0" smtClean="0">
                <a:solidFill>
                  <a:srgbClr val="C00000"/>
                </a:solidFill>
              </a:rPr>
              <a:t>Safety and Health</a:t>
            </a:r>
          </a:p>
          <a:p>
            <a:pPr lvl="1"/>
            <a:r>
              <a:rPr lang="en-US" sz="2200" dirty="0" smtClean="0">
                <a:solidFill>
                  <a:srgbClr val="C00000"/>
                </a:solidFill>
              </a:rPr>
              <a:t>Prevention or mitigation of system failures</a:t>
            </a:r>
          </a:p>
          <a:p>
            <a:pPr lvl="1"/>
            <a:r>
              <a:rPr lang="en-US" sz="2200" dirty="0" smtClean="0">
                <a:solidFill>
                  <a:srgbClr val="C00000"/>
                </a:solidFill>
              </a:rPr>
              <a:t>For participants and third parties</a:t>
            </a:r>
          </a:p>
          <a:p>
            <a:r>
              <a:rPr lang="en-US" sz="2800" b="1" dirty="0" smtClean="0">
                <a:solidFill>
                  <a:srgbClr val="C00000"/>
                </a:solidFill>
              </a:rPr>
              <a:t>Security</a:t>
            </a:r>
          </a:p>
          <a:p>
            <a:pPr lvl="1"/>
            <a:r>
              <a:rPr lang="en-US" sz="2200" dirty="0" smtClean="0">
                <a:solidFill>
                  <a:srgbClr val="C00000"/>
                </a:solidFill>
              </a:rPr>
              <a:t>Inadvertent or malicious misuse</a:t>
            </a:r>
          </a:p>
          <a:p>
            <a:r>
              <a:rPr lang="en-US" sz="2800" b="1" dirty="0" smtClean="0">
                <a:solidFill>
                  <a:srgbClr val="C00000"/>
                </a:solidFill>
              </a:rPr>
              <a:t>Satisfaction</a:t>
            </a:r>
          </a:p>
          <a:p>
            <a:pPr lvl="1"/>
            <a:r>
              <a:rPr lang="en-US" sz="2200" dirty="0" smtClean="0">
                <a:solidFill>
                  <a:srgbClr val="C00000"/>
                </a:solidFill>
              </a:rPr>
              <a:t>Of ALL customers and stakeholders</a:t>
            </a:r>
            <a:endParaRPr lang="en-US" sz="2200" dirty="0">
              <a:solidFill>
                <a:srgbClr val="C00000"/>
              </a:solidFill>
            </a:endParaRPr>
          </a:p>
        </p:txBody>
      </p:sp>
      <p:sp>
        <p:nvSpPr>
          <p:cNvPr id="6" name="TextBox 5"/>
          <p:cNvSpPr txBox="1"/>
          <p:nvPr/>
        </p:nvSpPr>
        <p:spPr>
          <a:xfrm>
            <a:off x="3581400" y="5229200"/>
            <a:ext cx="2924944" cy="830997"/>
          </a:xfrm>
          <a:prstGeom prst="rect">
            <a:avLst/>
          </a:prstGeom>
          <a:solidFill>
            <a:srgbClr val="FFFF00"/>
          </a:solidFill>
          <a:ln w="38100">
            <a:solidFill>
              <a:schemeClr val="accent1">
                <a:lumMod val="75000"/>
              </a:schemeClr>
            </a:solidFill>
          </a:ln>
        </p:spPr>
        <p:txBody>
          <a:bodyPr wrap="square" rtlCol="0">
            <a:spAutoFit/>
          </a:bodyPr>
          <a:lstStyle/>
          <a:p>
            <a:pPr algn="ctr"/>
            <a:r>
              <a:rPr lang="en-US" sz="2400" b="1" i="1" dirty="0" smtClean="0"/>
              <a:t>There WILL be tradeoffs</a:t>
            </a:r>
            <a:endParaRPr lang="en-US" sz="2400" b="1" i="1" dirty="0"/>
          </a:p>
        </p:txBody>
      </p:sp>
      <p:sp>
        <p:nvSpPr>
          <p:cNvPr id="7" name="Content Placeholder 3"/>
          <p:cNvSpPr txBox="1">
            <a:spLocks/>
          </p:cNvSpPr>
          <p:nvPr/>
        </p:nvSpPr>
        <p:spPr>
          <a:xfrm>
            <a:off x="5943600" y="1364515"/>
            <a:ext cx="30480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smtClean="0">
                <a:ln>
                  <a:noFill/>
                </a:ln>
                <a:solidFill>
                  <a:srgbClr val="007033"/>
                </a:solidFill>
                <a:effectLst/>
                <a:uLnTx/>
                <a:uFillTx/>
                <a:latin typeface="+mn-lt"/>
                <a:ea typeface="+mn-ea"/>
                <a:cs typeface="+mn-cs"/>
              </a:rPr>
              <a:t>Sustainability</a:t>
            </a:r>
          </a:p>
          <a:p>
            <a:pPr marL="800100" lvl="1" indent="-342900">
              <a:spcBef>
                <a:spcPct val="20000"/>
              </a:spcBef>
              <a:buFont typeface="Arial" pitchFamily="34" charset="0"/>
              <a:buChar char="•"/>
              <a:defRPr/>
            </a:pPr>
            <a:r>
              <a:rPr kumimoji="0" lang="en-US" sz="2000" b="1" i="0" u="none" strike="noStrike" kern="1200" cap="none" spc="0" normalizeH="0" baseline="0" noProof="0" dirty="0" smtClean="0">
                <a:ln>
                  <a:noFill/>
                </a:ln>
                <a:solidFill>
                  <a:srgbClr val="007033"/>
                </a:solidFill>
                <a:effectLst/>
                <a:uLnTx/>
                <a:uFillTx/>
                <a:latin typeface="+mn-lt"/>
                <a:ea typeface="+mn-ea"/>
                <a:cs typeface="+mn-cs"/>
              </a:rPr>
              <a:t>Reliability</a:t>
            </a:r>
          </a:p>
          <a:p>
            <a:pPr marL="1200150" lvl="2" indent="-285750">
              <a:spcBef>
                <a:spcPct val="20000"/>
              </a:spcBef>
              <a:buFont typeface="Arial" pitchFamily="34" charset="0"/>
              <a:buChar char="–"/>
              <a:defRPr/>
            </a:pPr>
            <a:r>
              <a:rPr kumimoji="0" lang="en-US" b="0" i="0" u="none" strike="noStrike" kern="1200" cap="none" spc="0" normalizeH="0" baseline="0" noProof="0" dirty="0" smtClean="0">
                <a:ln>
                  <a:noFill/>
                </a:ln>
                <a:solidFill>
                  <a:srgbClr val="007033"/>
                </a:solidFill>
                <a:effectLst/>
                <a:uLnTx/>
                <a:uFillTx/>
                <a:latin typeface="+mn-lt"/>
                <a:ea typeface="+mn-ea"/>
                <a:cs typeface="+mn-cs"/>
              </a:rPr>
              <a:t>Under intended contexts over the life cycle</a:t>
            </a:r>
          </a:p>
          <a:p>
            <a:pPr marL="800100" lvl="1" indent="-342900">
              <a:spcBef>
                <a:spcPct val="20000"/>
              </a:spcBef>
              <a:buFont typeface="Arial" pitchFamily="34" charset="0"/>
              <a:buChar char="•"/>
              <a:defRPr/>
            </a:pPr>
            <a:r>
              <a:rPr kumimoji="0" lang="en-US" sz="2000" b="1" i="0" u="none" strike="noStrike" kern="1200" cap="none" spc="0" normalizeH="0" baseline="0" noProof="0" dirty="0" smtClean="0">
                <a:ln>
                  <a:noFill/>
                </a:ln>
                <a:solidFill>
                  <a:srgbClr val="007033"/>
                </a:solidFill>
                <a:effectLst/>
                <a:uLnTx/>
                <a:uFillTx/>
                <a:latin typeface="+mn-lt"/>
                <a:ea typeface="+mn-ea"/>
                <a:cs typeface="+mn-cs"/>
              </a:rPr>
              <a:t>Resilience</a:t>
            </a:r>
          </a:p>
          <a:p>
            <a:pPr marL="1200150" lvl="2" indent="-285750">
              <a:spcBef>
                <a:spcPct val="20000"/>
              </a:spcBef>
              <a:buFont typeface="Arial" pitchFamily="34" charset="0"/>
              <a:buChar char="–"/>
              <a:defRPr/>
            </a:pPr>
            <a:r>
              <a:rPr kumimoji="0" lang="en-US" b="0" i="0" u="none" strike="noStrike" kern="1200" cap="none" spc="0" normalizeH="0" baseline="0" noProof="0" dirty="0" smtClean="0">
                <a:ln>
                  <a:noFill/>
                </a:ln>
                <a:solidFill>
                  <a:srgbClr val="007033"/>
                </a:solidFill>
                <a:effectLst/>
                <a:uLnTx/>
                <a:uFillTx/>
                <a:latin typeface="+mn-lt"/>
                <a:ea typeface="+mn-ea"/>
                <a:cs typeface="+mn-cs"/>
              </a:rPr>
              <a:t>Under unintended, unexpected and harsh conditions</a:t>
            </a:r>
          </a:p>
        </p:txBody>
      </p:sp>
      <p:sp>
        <p:nvSpPr>
          <p:cNvPr id="9" name="TextBox 8"/>
          <p:cNvSpPr txBox="1"/>
          <p:nvPr/>
        </p:nvSpPr>
        <p:spPr>
          <a:xfrm>
            <a:off x="4358072" y="4582869"/>
            <a:ext cx="1371600" cy="646331"/>
          </a:xfrm>
          <a:prstGeom prst="rect">
            <a:avLst/>
          </a:prstGeom>
          <a:solidFill>
            <a:srgbClr val="FFFF00"/>
          </a:solidFill>
          <a:ln w="57150">
            <a:solidFill>
              <a:schemeClr val="tx1"/>
            </a:solidFill>
          </a:ln>
        </p:spPr>
        <p:txBody>
          <a:bodyPr wrap="square" rtlCol="0">
            <a:spAutoFit/>
          </a:bodyPr>
          <a:lstStyle/>
          <a:p>
            <a:pPr algn="ctr"/>
            <a:r>
              <a:rPr lang="en-US" sz="3600" b="1" dirty="0" smtClean="0"/>
              <a:t>E4S4</a:t>
            </a:r>
            <a:endParaRPr lang="en-US" sz="3600" b="1" dirty="0"/>
          </a:p>
        </p:txBody>
      </p:sp>
      <p:sp>
        <p:nvSpPr>
          <p:cNvPr id="10" name="TextBox 9"/>
          <p:cNvSpPr txBox="1"/>
          <p:nvPr/>
        </p:nvSpPr>
        <p:spPr>
          <a:xfrm>
            <a:off x="1331640" y="838200"/>
            <a:ext cx="6732984" cy="461665"/>
          </a:xfrm>
          <a:prstGeom prst="rect">
            <a:avLst/>
          </a:prstGeom>
          <a:solidFill>
            <a:srgbClr val="FF0000"/>
          </a:solidFill>
          <a:ln w="12700">
            <a:solidFill>
              <a:schemeClr val="tx1"/>
            </a:solidFill>
          </a:ln>
        </p:spPr>
        <p:txBody>
          <a:bodyPr wrap="square" rtlCol="0">
            <a:spAutoFit/>
          </a:bodyPr>
          <a:lstStyle/>
          <a:p>
            <a:r>
              <a:rPr lang="en-US" sz="2400" b="1" dirty="0" smtClean="0"/>
              <a:t>Standards must consider all these purposes</a:t>
            </a:r>
            <a:endParaRPr lang="en-US" sz="2400" b="1" dirty="0"/>
          </a:p>
        </p:txBody>
      </p:sp>
    </p:spTree>
    <p:extLst>
      <p:ext uri="{BB962C8B-B14F-4D97-AF65-F5344CB8AC3E}">
        <p14:creationId xmlns="" xmlns:p14="http://schemas.microsoft.com/office/powerpoint/2010/main" val="19176003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Familiar Tradeoff</a:t>
            </a:r>
            <a:endParaRPr lang="en-US" dirty="0"/>
          </a:p>
        </p:txBody>
      </p:sp>
      <p:grpSp>
        <p:nvGrpSpPr>
          <p:cNvPr id="3" name="Group 9"/>
          <p:cNvGrpSpPr/>
          <p:nvPr/>
        </p:nvGrpSpPr>
        <p:grpSpPr>
          <a:xfrm>
            <a:off x="827584" y="1772816"/>
            <a:ext cx="7056782" cy="4104455"/>
            <a:chOff x="2552080" y="4008859"/>
            <a:chExt cx="4470497" cy="2315741"/>
          </a:xfrm>
        </p:grpSpPr>
        <p:sp>
          <p:nvSpPr>
            <p:cNvPr id="6" name="Cube 5"/>
            <p:cNvSpPr/>
            <p:nvPr/>
          </p:nvSpPr>
          <p:spPr>
            <a:xfrm rot="944864">
              <a:off x="2552080" y="5221543"/>
              <a:ext cx="4267200" cy="304800"/>
            </a:xfrm>
            <a:prstGeom prst="cub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a:off x="4342780" y="5562600"/>
              <a:ext cx="685800" cy="7620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an 7"/>
            <p:cNvSpPr/>
            <p:nvPr/>
          </p:nvSpPr>
          <p:spPr>
            <a:xfrm rot="846528">
              <a:off x="5386178" y="4112460"/>
              <a:ext cx="1636399" cy="1349857"/>
            </a:xfrm>
            <a:prstGeom prst="can">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chemeClr val="tx1"/>
                  </a:solidFill>
                </a:rPr>
                <a:t>Efficiency</a:t>
              </a:r>
              <a:endParaRPr lang="en-US" sz="4000" b="1" dirty="0">
                <a:solidFill>
                  <a:schemeClr val="tx1"/>
                </a:solidFill>
              </a:endParaRPr>
            </a:p>
          </p:txBody>
        </p:sp>
        <p:sp>
          <p:nvSpPr>
            <p:cNvPr id="9" name="Cube 8"/>
            <p:cNvSpPr/>
            <p:nvPr/>
          </p:nvSpPr>
          <p:spPr>
            <a:xfrm rot="935672">
              <a:off x="3041637" y="4008859"/>
              <a:ext cx="1412441" cy="838200"/>
            </a:xfrm>
            <a:prstGeom prst="cub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solidFill>
                    <a:srgbClr val="FFFF00"/>
                  </a:solidFill>
                </a:rPr>
                <a:t>Safety</a:t>
              </a:r>
              <a:endParaRPr lang="en-US" sz="4000" b="1" dirty="0">
                <a:solidFill>
                  <a:srgbClr val="FFFF00"/>
                </a:solidFill>
              </a:endParaRPr>
            </a:p>
          </p:txBody>
        </p:sp>
      </p:grpSp>
      <p:sp>
        <p:nvSpPr>
          <p:cNvPr id="10" name="TextBox 9"/>
          <p:cNvSpPr txBox="1"/>
          <p:nvPr/>
        </p:nvSpPr>
        <p:spPr>
          <a:xfrm>
            <a:off x="251520" y="4627692"/>
            <a:ext cx="3096344" cy="1477328"/>
          </a:xfrm>
          <a:prstGeom prst="rect">
            <a:avLst/>
          </a:prstGeom>
          <a:noFill/>
          <a:ln w="12700">
            <a:solidFill>
              <a:schemeClr val="tx1"/>
            </a:solidFill>
          </a:ln>
        </p:spPr>
        <p:txBody>
          <a:bodyPr wrap="square" rtlCol="0">
            <a:spAutoFit/>
          </a:bodyPr>
          <a:lstStyle/>
          <a:p>
            <a:pPr algn="ctr"/>
            <a:r>
              <a:rPr lang="en-US" b="1" i="1" dirty="0" smtClean="0"/>
              <a:t>Safety Standards in isolation are likely to face non-compliance because of the competition with productivity</a:t>
            </a:r>
            <a:endParaRPr lang="en-US" b="1" i="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and Health</a:t>
            </a:r>
            <a:endParaRPr lang="en-US" dirty="0"/>
          </a:p>
        </p:txBody>
      </p:sp>
      <p:sp>
        <p:nvSpPr>
          <p:cNvPr id="3" name="Text Placeholder 2"/>
          <p:cNvSpPr>
            <a:spLocks noGrp="1"/>
          </p:cNvSpPr>
          <p:nvPr>
            <p:ph type="body" sz="quarter" idx="11"/>
          </p:nvPr>
        </p:nvSpPr>
        <p:spPr>
          <a:xfrm>
            <a:off x="685800" y="1387810"/>
            <a:ext cx="7702624" cy="4572000"/>
          </a:xfrm>
        </p:spPr>
        <p:txBody>
          <a:bodyPr/>
          <a:lstStyle/>
          <a:p>
            <a:pPr>
              <a:buFont typeface="Arial" pitchFamily="34" charset="0"/>
              <a:buChar char="•"/>
            </a:pPr>
            <a:r>
              <a:rPr lang="en-US" sz="1800" b="1" dirty="0" smtClean="0"/>
              <a:t>Safety</a:t>
            </a:r>
            <a:r>
              <a:rPr lang="en-US" sz="1800" dirty="0" smtClean="0"/>
              <a:t> usually implies the prevention of acute injuries</a:t>
            </a:r>
          </a:p>
          <a:p>
            <a:pPr>
              <a:buFont typeface="Arial" pitchFamily="34" charset="0"/>
              <a:buChar char="•"/>
            </a:pPr>
            <a:r>
              <a:rPr lang="en-US" dirty="0" smtClean="0"/>
              <a:t>Acute accidents are usually due to a </a:t>
            </a:r>
            <a:r>
              <a:rPr lang="en-US" b="1" dirty="0" smtClean="0"/>
              <a:t>cognitive failure </a:t>
            </a:r>
            <a:r>
              <a:rPr lang="en-US" dirty="0" smtClean="0"/>
              <a:t>(with a physical result)</a:t>
            </a:r>
          </a:p>
          <a:p>
            <a:pPr lvl="1">
              <a:buFont typeface="Arial" pitchFamily="34" charset="0"/>
              <a:buChar char="•"/>
            </a:pPr>
            <a:r>
              <a:rPr lang="en-US" sz="1600" dirty="0" smtClean="0"/>
              <a:t>Errors in attention, perception, memory, comprehension, judgment, decisions etc</a:t>
            </a:r>
          </a:p>
          <a:p>
            <a:pPr>
              <a:buFont typeface="Arial" pitchFamily="34" charset="0"/>
              <a:buChar char="•"/>
            </a:pPr>
            <a:endParaRPr lang="en-US" dirty="0" smtClean="0"/>
          </a:p>
          <a:p>
            <a:pPr>
              <a:buFont typeface="Arial" pitchFamily="34" charset="0"/>
              <a:buChar char="•"/>
            </a:pPr>
            <a:r>
              <a:rPr lang="en-US" sz="1800" b="1" dirty="0" smtClean="0"/>
              <a:t>Health </a:t>
            </a:r>
            <a:r>
              <a:rPr lang="en-US" sz="1800" dirty="0" smtClean="0"/>
              <a:t>usually implies the prevention of cumulative illnesses</a:t>
            </a:r>
          </a:p>
          <a:p>
            <a:pPr>
              <a:buFont typeface="Arial" pitchFamily="34" charset="0"/>
              <a:buChar char="•"/>
            </a:pPr>
            <a:r>
              <a:rPr lang="en-US" dirty="0" smtClean="0"/>
              <a:t>Cumulative / chronic illnesses are often due to excessive, repeated, or extended exposure to physical, mechanical, chemical or biological stressors</a:t>
            </a:r>
          </a:p>
          <a:p>
            <a:pPr lvl="1">
              <a:buFont typeface="Arial" pitchFamily="34" charset="0"/>
              <a:buChar char="•"/>
            </a:pPr>
            <a:r>
              <a:rPr lang="en-US" sz="1600" dirty="0" smtClean="0"/>
              <a:t>E.g. Work related </a:t>
            </a:r>
            <a:r>
              <a:rPr lang="en-US" sz="1600" dirty="0" err="1" smtClean="0"/>
              <a:t>musculo</a:t>
            </a:r>
            <a:r>
              <a:rPr lang="en-US" sz="1600" dirty="0" smtClean="0"/>
              <a:t> skeletal disorders</a:t>
            </a:r>
          </a:p>
          <a:p>
            <a:pPr lvl="2"/>
            <a:r>
              <a:rPr lang="en-US" sz="1600" dirty="0" smtClean="0"/>
              <a:t>Cumulative trauma disorders</a:t>
            </a:r>
          </a:p>
          <a:p>
            <a:pPr lvl="2"/>
            <a:r>
              <a:rPr lang="en-US" sz="1600" dirty="0" smtClean="0"/>
              <a:t>Repetitive strain injury</a:t>
            </a:r>
          </a:p>
          <a:p>
            <a:pPr lvl="2"/>
            <a:endParaRPr lang="en-US" sz="1600" dirty="0" smtClean="0"/>
          </a:p>
          <a:p>
            <a:pPr>
              <a:buFont typeface="Arial" pitchFamily="34" charset="0"/>
              <a:buChar char="•"/>
            </a:pPr>
            <a:r>
              <a:rPr lang="en-US" sz="1800" dirty="0" smtClean="0"/>
              <a:t>Prevention through Compliance and Enforcement may require different approaches</a:t>
            </a:r>
          </a:p>
          <a:p>
            <a:pPr lvl="1"/>
            <a:endParaRPr lang="en-US"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1188131" y="3525779"/>
            <a:ext cx="2916324" cy="146512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Laws</a:t>
            </a:r>
            <a:endParaRPr lang="en-US" sz="2400" b="1" dirty="0">
              <a:solidFill>
                <a:schemeClr val="tx1"/>
              </a:solidFill>
            </a:endParaRPr>
          </a:p>
        </p:txBody>
      </p:sp>
      <p:sp>
        <p:nvSpPr>
          <p:cNvPr id="2" name="Title 1"/>
          <p:cNvSpPr>
            <a:spLocks noGrp="1"/>
          </p:cNvSpPr>
          <p:nvPr>
            <p:ph type="title"/>
          </p:nvPr>
        </p:nvSpPr>
        <p:spPr>
          <a:xfrm>
            <a:off x="845585" y="354165"/>
            <a:ext cx="7542838" cy="460276"/>
          </a:xfrm>
        </p:spPr>
        <p:txBody>
          <a:bodyPr/>
          <a:lstStyle/>
          <a:p>
            <a:r>
              <a:rPr lang="en-US" dirty="0" smtClean="0"/>
              <a:t>Words and Meanings</a:t>
            </a:r>
            <a:endParaRPr lang="en-US" dirty="0"/>
          </a:p>
        </p:txBody>
      </p:sp>
      <p:sp>
        <p:nvSpPr>
          <p:cNvPr id="13" name="Oval 12"/>
          <p:cNvSpPr/>
          <p:nvPr/>
        </p:nvSpPr>
        <p:spPr>
          <a:xfrm>
            <a:off x="5904147" y="3133578"/>
            <a:ext cx="2916324" cy="1465126"/>
          </a:xfrm>
          <a:prstGeom prst="ellipse">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Compliance</a:t>
            </a:r>
            <a:endParaRPr lang="en-US" sz="2400" b="1" dirty="0">
              <a:solidFill>
                <a:schemeClr val="tx1"/>
              </a:solidFill>
            </a:endParaRPr>
          </a:p>
        </p:txBody>
      </p:sp>
      <p:sp>
        <p:nvSpPr>
          <p:cNvPr id="4" name="Oval 3"/>
          <p:cNvSpPr/>
          <p:nvPr/>
        </p:nvSpPr>
        <p:spPr>
          <a:xfrm>
            <a:off x="1188131" y="4638040"/>
            <a:ext cx="2916324" cy="146512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Requirements</a:t>
            </a:r>
            <a:endParaRPr lang="en-US" sz="2400" b="1" dirty="0">
              <a:solidFill>
                <a:schemeClr val="tx1"/>
              </a:solidFill>
            </a:endParaRPr>
          </a:p>
        </p:txBody>
      </p:sp>
      <p:sp>
        <p:nvSpPr>
          <p:cNvPr id="5" name="Oval 4"/>
          <p:cNvSpPr/>
          <p:nvPr/>
        </p:nvSpPr>
        <p:spPr>
          <a:xfrm>
            <a:off x="3221849" y="3741803"/>
            <a:ext cx="2916324" cy="146512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Guidelines</a:t>
            </a:r>
            <a:endParaRPr lang="en-US" sz="2400" b="1" dirty="0">
              <a:solidFill>
                <a:schemeClr val="tx1"/>
              </a:solidFill>
            </a:endParaRPr>
          </a:p>
        </p:txBody>
      </p:sp>
      <p:sp>
        <p:nvSpPr>
          <p:cNvPr id="8" name="Oval 7"/>
          <p:cNvSpPr/>
          <p:nvPr/>
        </p:nvSpPr>
        <p:spPr>
          <a:xfrm>
            <a:off x="1188131" y="2182593"/>
            <a:ext cx="2916324" cy="1465126"/>
          </a:xfrm>
          <a:prstGeom prst="ellipse">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00"/>
                </a:solidFill>
              </a:rPr>
              <a:t>Rules</a:t>
            </a:r>
            <a:endParaRPr lang="en-US" sz="2400" b="1" dirty="0">
              <a:solidFill>
                <a:srgbClr val="FFFF00"/>
              </a:solidFill>
            </a:endParaRPr>
          </a:p>
        </p:txBody>
      </p:sp>
      <p:sp>
        <p:nvSpPr>
          <p:cNvPr id="9" name="Oval 8"/>
          <p:cNvSpPr/>
          <p:nvPr/>
        </p:nvSpPr>
        <p:spPr>
          <a:xfrm>
            <a:off x="3221849" y="2711615"/>
            <a:ext cx="3330370" cy="1539532"/>
          </a:xfrm>
          <a:prstGeom prst="ellipse">
            <a:avLst/>
          </a:prstGeom>
          <a:solidFill>
            <a:srgbClr val="00206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00"/>
                </a:solidFill>
              </a:rPr>
              <a:t>Standards</a:t>
            </a:r>
            <a:endParaRPr lang="en-US" sz="2400" b="1" dirty="0">
              <a:solidFill>
                <a:srgbClr val="FFFF00"/>
              </a:solidFill>
            </a:endParaRPr>
          </a:p>
        </p:txBody>
      </p:sp>
      <p:sp>
        <p:nvSpPr>
          <p:cNvPr id="11" name="Oval 10"/>
          <p:cNvSpPr/>
          <p:nvPr/>
        </p:nvSpPr>
        <p:spPr>
          <a:xfrm>
            <a:off x="3635895" y="4846889"/>
            <a:ext cx="2916324" cy="1465126"/>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chemeClr val="tx1"/>
                </a:solidFill>
              </a:rPr>
              <a:t>Validation</a:t>
            </a:r>
            <a:endParaRPr lang="en-US" sz="2400" b="1" dirty="0">
              <a:solidFill>
                <a:schemeClr val="tx1"/>
              </a:solidFill>
            </a:endParaRPr>
          </a:p>
        </p:txBody>
      </p:sp>
      <p:sp>
        <p:nvSpPr>
          <p:cNvPr id="6" name="Oval 5"/>
          <p:cNvSpPr/>
          <p:nvPr/>
        </p:nvSpPr>
        <p:spPr>
          <a:xfrm>
            <a:off x="845585" y="1246489"/>
            <a:ext cx="2916324" cy="1465126"/>
          </a:xfrm>
          <a:prstGeom prst="ellipse">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00"/>
                </a:solidFill>
              </a:rPr>
              <a:t>Specifications</a:t>
            </a:r>
            <a:endParaRPr lang="en-US" sz="2400" b="1" dirty="0">
              <a:solidFill>
                <a:srgbClr val="FFFF00"/>
              </a:solidFill>
            </a:endParaRPr>
          </a:p>
        </p:txBody>
      </p:sp>
      <p:sp>
        <p:nvSpPr>
          <p:cNvPr id="10" name="Oval 9"/>
          <p:cNvSpPr/>
          <p:nvPr/>
        </p:nvSpPr>
        <p:spPr>
          <a:xfrm>
            <a:off x="3041829" y="1668452"/>
            <a:ext cx="2916324" cy="1465126"/>
          </a:xfrm>
          <a:prstGeom prst="ellipse">
            <a:avLst/>
          </a:prstGeom>
          <a:solidFill>
            <a:srgbClr val="FF7C8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00"/>
                </a:solidFill>
              </a:rPr>
              <a:t>Verification</a:t>
            </a:r>
            <a:endParaRPr lang="en-US" sz="2400" b="1" dirty="0">
              <a:solidFill>
                <a:srgbClr val="FFFF00"/>
              </a:solidFill>
            </a:endParaRPr>
          </a:p>
        </p:txBody>
      </p:sp>
      <p:sp>
        <p:nvSpPr>
          <p:cNvPr id="12" name="Oval 11"/>
          <p:cNvSpPr/>
          <p:nvPr/>
        </p:nvSpPr>
        <p:spPr>
          <a:xfrm>
            <a:off x="5472099" y="2182593"/>
            <a:ext cx="2916324" cy="1177094"/>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dirty="0" smtClean="0">
                <a:solidFill>
                  <a:srgbClr val="FFFF00"/>
                </a:solidFill>
              </a:rPr>
              <a:t>Enforcement</a:t>
            </a:r>
            <a:endParaRPr lang="en-US" sz="2400" b="1" dirty="0">
              <a:solidFill>
                <a:srgbClr val="FFFF00"/>
              </a:solidFill>
            </a:endParaRPr>
          </a:p>
        </p:txBody>
      </p:sp>
      <p:sp>
        <p:nvSpPr>
          <p:cNvPr id="15" name="Curved Up Arrow 14"/>
          <p:cNvSpPr/>
          <p:nvPr/>
        </p:nvSpPr>
        <p:spPr>
          <a:xfrm rot="5925923">
            <a:off x="269772" y="4471475"/>
            <a:ext cx="1492638" cy="62387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6" name="Curved Up Arrow 15"/>
          <p:cNvSpPr/>
          <p:nvPr/>
        </p:nvSpPr>
        <p:spPr>
          <a:xfrm rot="306857">
            <a:off x="2456946" y="6000077"/>
            <a:ext cx="2134338" cy="62387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7" name="Curved Up Arrow 16"/>
          <p:cNvSpPr/>
          <p:nvPr/>
        </p:nvSpPr>
        <p:spPr>
          <a:xfrm rot="19455354">
            <a:off x="6339742" y="4808594"/>
            <a:ext cx="1788436" cy="623876"/>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9" name="Curved Left Arrow 18"/>
          <p:cNvSpPr/>
          <p:nvPr/>
        </p:nvSpPr>
        <p:spPr>
          <a:xfrm rot="10482691">
            <a:off x="264560" y="2971943"/>
            <a:ext cx="1221175" cy="1030188"/>
          </a:xfrm>
          <a:prstGeom prst="curvedLeftArrow">
            <a:avLst/>
          </a:prstGeom>
          <a:solidFill>
            <a:srgbClr val="333399"/>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0" name="Curved Left Arrow 19"/>
          <p:cNvSpPr/>
          <p:nvPr/>
        </p:nvSpPr>
        <p:spPr>
          <a:xfrm rot="10482691">
            <a:off x="696441" y="1691160"/>
            <a:ext cx="545770" cy="114827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1" name="Curved Left Arrow 20"/>
          <p:cNvSpPr/>
          <p:nvPr/>
        </p:nvSpPr>
        <p:spPr>
          <a:xfrm rot="16767745">
            <a:off x="3593373" y="645758"/>
            <a:ext cx="592532" cy="1620253"/>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rot="16767745">
            <a:off x="5870387" y="1035526"/>
            <a:ext cx="592532" cy="1943256"/>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5" name="Curved Left Arrow 24"/>
          <p:cNvSpPr/>
          <p:nvPr/>
        </p:nvSpPr>
        <p:spPr>
          <a:xfrm>
            <a:off x="5438366" y="3741803"/>
            <a:ext cx="465781" cy="767758"/>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6" name="Curved Up Arrow 25"/>
          <p:cNvSpPr/>
          <p:nvPr/>
        </p:nvSpPr>
        <p:spPr>
          <a:xfrm rot="9446184">
            <a:off x="2852909" y="3611479"/>
            <a:ext cx="1309164" cy="367097"/>
          </a:xfrm>
          <a:prstGeom prst="curved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Curved Left Arrow 26"/>
          <p:cNvSpPr/>
          <p:nvPr/>
        </p:nvSpPr>
        <p:spPr>
          <a:xfrm rot="5939673">
            <a:off x="2961282" y="2849536"/>
            <a:ext cx="331128" cy="974510"/>
          </a:xfrm>
          <a:prstGeom prst="curved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xfrm>
            <a:off x="685800" y="515938"/>
            <a:ext cx="7543800" cy="609600"/>
          </a:xfrm>
          <a:noFill/>
          <a:ln>
            <a:miter lim="800000"/>
            <a:headEnd/>
            <a:tailEnd/>
          </a:ln>
        </p:spPr>
        <p:txBody>
          <a:bodyPr vert="horz" wrap="square" lIns="91440" tIns="45720" rIns="91440" bIns="45720" numCol="1" anchor="t" anchorCtr="0" compatLnSpc="1">
            <a:prstTxWarp prst="textNoShape">
              <a:avLst/>
            </a:prstTxWarp>
          </a:bodyPr>
          <a:lstStyle/>
          <a:p>
            <a:r>
              <a:rPr lang="en-US" dirty="0" smtClean="0">
                <a:latin typeface="Lucida Sans" pitchFamily="34" charset="0"/>
                <a:ea typeface="ヒラギノ角ゴ Pro W3" pitchFamily="120" charset="-128"/>
              </a:rPr>
              <a:t>Compliance and Enforcement</a:t>
            </a:r>
          </a:p>
        </p:txBody>
      </p:sp>
      <p:sp>
        <p:nvSpPr>
          <p:cNvPr id="4099" name="Text Placeholder 2"/>
          <p:cNvSpPr>
            <a:spLocks noGrp="1"/>
          </p:cNvSpPr>
          <p:nvPr>
            <p:ph type="body" sz="quarter" idx="11"/>
          </p:nvPr>
        </p:nvSpPr>
        <p:spPr bwMode="auto">
          <a:xfrm>
            <a:off x="395536" y="1700808"/>
            <a:ext cx="7543800" cy="3960440"/>
          </a:xfrm>
          <a:noFill/>
          <a:ln>
            <a:miter lim="800000"/>
            <a:headEnd/>
            <a:tailEnd/>
          </a:ln>
        </p:spPr>
        <p:txBody>
          <a:bodyPr wrap="square" lIns="91440" tIns="45720" rIns="91440" bIns="45720" numCol="1" anchor="t" anchorCtr="0" compatLnSpc="1">
            <a:prstTxWarp prst="textNoShape">
              <a:avLst/>
            </a:prstTxWarp>
          </a:bodyPr>
          <a:lstStyle/>
          <a:p>
            <a:pPr>
              <a:buFont typeface="Arial" pitchFamily="34" charset="0"/>
              <a:buChar char="•"/>
            </a:pPr>
            <a:r>
              <a:rPr lang="en-US" sz="3200" dirty="0" smtClean="0">
                <a:latin typeface="Lucida Sans" pitchFamily="34" charset="0"/>
                <a:ea typeface="ヒラギノ角ゴ Pro W3" pitchFamily="120" charset="-128"/>
              </a:rPr>
              <a:t>Compliance</a:t>
            </a:r>
            <a:r>
              <a:rPr lang="en-US" sz="2800" dirty="0" smtClean="0">
                <a:latin typeface="Lucida Sans" pitchFamily="34" charset="0"/>
                <a:ea typeface="ヒラギノ角ゴ Pro W3" pitchFamily="120" charset="-128"/>
              </a:rPr>
              <a:t> – individuals and companies perceive, understand, behave and perform </a:t>
            </a:r>
            <a:r>
              <a:rPr lang="en-US" sz="2800" b="1" dirty="0" smtClean="0">
                <a:latin typeface="Lucida Sans" pitchFamily="34" charset="0"/>
                <a:ea typeface="ヒラギノ角ゴ Pro W3" pitchFamily="120" charset="-128"/>
              </a:rPr>
              <a:t>(design and operations) </a:t>
            </a:r>
            <a:r>
              <a:rPr lang="en-US" sz="2800" dirty="0" smtClean="0">
                <a:latin typeface="Lucida Sans" pitchFamily="34" charset="0"/>
                <a:ea typeface="ヒラギノ角ゴ Pro W3" pitchFamily="120" charset="-128"/>
              </a:rPr>
              <a:t>as intended</a:t>
            </a:r>
          </a:p>
          <a:p>
            <a:pPr>
              <a:buFont typeface="Arial" pitchFamily="34" charset="0"/>
              <a:buChar char="•"/>
            </a:pPr>
            <a:endParaRPr lang="en-US" sz="2800" dirty="0" smtClean="0">
              <a:latin typeface="Lucida Sans" pitchFamily="34" charset="0"/>
              <a:ea typeface="ヒラギノ角ゴ Pro W3" pitchFamily="120" charset="-128"/>
            </a:endParaRPr>
          </a:p>
          <a:p>
            <a:pPr>
              <a:buFont typeface="Arial" pitchFamily="34" charset="0"/>
              <a:buChar char="•"/>
            </a:pPr>
            <a:r>
              <a:rPr lang="en-US" sz="3200" dirty="0" smtClean="0">
                <a:latin typeface="Lucida Sans" pitchFamily="34" charset="0"/>
                <a:ea typeface="ヒラギノ角ゴ Pro W3" pitchFamily="120" charset="-128"/>
              </a:rPr>
              <a:t>Enforcement </a:t>
            </a:r>
            <a:r>
              <a:rPr lang="en-US" sz="2800" dirty="0" smtClean="0">
                <a:latin typeface="Lucida Sans" pitchFamily="34" charset="0"/>
                <a:ea typeface="ヒラギノ角ゴ Pro W3" pitchFamily="120" charset="-128"/>
              </a:rPr>
              <a:t>– authorities </a:t>
            </a:r>
            <a:r>
              <a:rPr lang="en-US" sz="2800" b="1" dirty="0" smtClean="0">
                <a:latin typeface="Lucida Sans" pitchFamily="34" charset="0"/>
                <a:ea typeface="ヒラギノ角ゴ Pro W3" pitchFamily="120" charset="-128"/>
              </a:rPr>
              <a:t>(managers, government agencies) </a:t>
            </a:r>
            <a:r>
              <a:rPr lang="en-US" sz="2800" dirty="0" smtClean="0">
                <a:latin typeface="Lucida Sans" pitchFamily="34" charset="0"/>
                <a:ea typeface="ヒラギノ角ゴ Pro W3" pitchFamily="120" charset="-128"/>
              </a:rPr>
              <a:t>– observe, measure and impose fines or sanctions for non compliance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918" y="404664"/>
            <a:ext cx="8634561" cy="609600"/>
          </a:xfrm>
        </p:spPr>
        <p:txBody>
          <a:bodyPr/>
          <a:lstStyle/>
          <a:p>
            <a:r>
              <a:rPr lang="en-US" sz="2400" dirty="0" smtClean="0"/>
              <a:t>Life Cycle Compliance and Enforcement Opportunities</a:t>
            </a:r>
            <a:endParaRPr lang="en-US" sz="2400" dirty="0"/>
          </a:p>
        </p:txBody>
      </p:sp>
      <p:sp>
        <p:nvSpPr>
          <p:cNvPr id="3" name="Text Placeholder 2"/>
          <p:cNvSpPr>
            <a:spLocks noGrp="1"/>
          </p:cNvSpPr>
          <p:nvPr>
            <p:ph type="body" sz="quarter" idx="11"/>
          </p:nvPr>
        </p:nvSpPr>
        <p:spPr>
          <a:xfrm>
            <a:off x="542438" y="1360759"/>
            <a:ext cx="7543800" cy="4572000"/>
          </a:xfrm>
        </p:spPr>
        <p:txBody>
          <a:bodyPr/>
          <a:lstStyle/>
          <a:p>
            <a:pPr>
              <a:buFont typeface="Arial" pitchFamily="34" charset="0"/>
              <a:buChar char="•"/>
            </a:pPr>
            <a:r>
              <a:rPr lang="en-US" sz="2800" dirty="0" smtClean="0"/>
              <a:t>During Product Design</a:t>
            </a:r>
          </a:p>
          <a:p>
            <a:pPr>
              <a:buFont typeface="Arial" pitchFamily="34" charset="0"/>
              <a:buChar char="•"/>
            </a:pPr>
            <a:r>
              <a:rPr lang="en-US" sz="2800" dirty="0" smtClean="0"/>
              <a:t>During Operations (Process)Design</a:t>
            </a:r>
          </a:p>
          <a:p>
            <a:pPr>
              <a:buFont typeface="Arial" pitchFamily="34" charset="0"/>
              <a:buChar char="•"/>
            </a:pPr>
            <a:r>
              <a:rPr lang="en-US" sz="2800" dirty="0" smtClean="0"/>
              <a:t>During Use</a:t>
            </a:r>
          </a:p>
          <a:p>
            <a:pPr lvl="1">
              <a:buFont typeface="Arial" pitchFamily="34" charset="0"/>
              <a:buChar char="•"/>
            </a:pPr>
            <a:r>
              <a:rPr lang="en-US" sz="3000" dirty="0" smtClean="0"/>
              <a:t>Accident and incident investigation</a:t>
            </a:r>
          </a:p>
          <a:p>
            <a:pPr lvl="1">
              <a:buFont typeface="Arial" pitchFamily="34" charset="0"/>
              <a:buChar char="•"/>
            </a:pPr>
            <a:r>
              <a:rPr lang="en-US" sz="3000" dirty="0" smtClean="0"/>
              <a:t>Routine audits</a:t>
            </a:r>
          </a:p>
          <a:p>
            <a:pPr lvl="1">
              <a:buFont typeface="Arial" pitchFamily="34" charset="0"/>
              <a:buChar char="•"/>
            </a:pPr>
            <a:endParaRPr lang="en-US" sz="3000" dirty="0" smtClean="0"/>
          </a:p>
          <a:p>
            <a:pPr>
              <a:buFont typeface="Arial" pitchFamily="34" charset="0"/>
              <a:buChar char="•"/>
            </a:pPr>
            <a:r>
              <a:rPr lang="en-US" sz="4000" dirty="0" smtClean="0"/>
              <a:t>Design or Intervention?</a:t>
            </a:r>
          </a:p>
          <a:p>
            <a:pPr>
              <a:buFont typeface="Arial" pitchFamily="34" charset="0"/>
              <a:buChar char="•"/>
            </a:pPr>
            <a:r>
              <a:rPr lang="en-US" sz="4000" dirty="0" smtClean="0"/>
              <a:t>Proactive or Reactive?</a:t>
            </a:r>
          </a:p>
          <a:p>
            <a:pPr>
              <a:buFont typeface="Arial" pitchFamily="34" charset="0"/>
              <a:buChar char="•"/>
            </a:pPr>
            <a:endParaRPr lang="en-US" sz="1800" dirty="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Presentation Title Lucida Sans 35pt&amp;quot;&quot;/&gt;&lt;property id=&quot;20307&quot; value=&quot;280&quot;/&gt;&lt;/object&gt;&lt;object type=&quot;3&quot; unique_id=&quot;10005&quot;&gt;&lt;property id=&quot;20148&quot; value=&quot;5&quot;/&gt;&lt;property id=&quot;20300&quot; value=&quot;Slide 2 - &amp;quot;Header Lucida Sans 24pt&amp;quot;&quot;/&gt;&lt;property id=&quot;20307&quot; value=&quot;278&quot;/&gt;&lt;/object&gt;&lt;object type=&quot;3&quot; unique_id=&quot;10006&quot;&gt;&lt;property id=&quot;20148&quot; value=&quot;5&quot;/&gt;&lt;property id=&quot;20300&quot; value=&quot;Slide 3 - &amp;quot;Thank You Lucida Sans 35pt&amp;quot;&quot;/&gt;&lt;property id=&quot;20307&quot; value=&quot;279&quot;/&gt;&lt;/object&gt;&lt;/object&gt;&lt;/object&gt;&lt;/database&gt;"/>
  <p:tag name="SECTOMILLISECCONVERTED" val="1"/>
  <p:tag name="ARTICULATE_PROJECT_OPEN" val="0"/>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1330</TotalTime>
  <Words>1730</Words>
  <Application>Microsoft Office PowerPoint</Application>
  <PresentationFormat>On-screen Show (4:3)</PresentationFormat>
  <Paragraphs>923</Paragraphs>
  <Slides>37</Slides>
  <Notes>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1_Office Theme</vt:lpstr>
      <vt:lpstr>Setting Compliable and Enforceable Ergonomics Standards  Brian Peacock, Chui Yoon Ping, Liu Shuli, Samuel Low, Phang Chun Kai  SIM University October 2013</vt:lpstr>
      <vt:lpstr>Ergonomics Complexity</vt:lpstr>
      <vt:lpstr>Analysis and Intervention</vt:lpstr>
      <vt:lpstr>Multiple Purposes / Outcomes of Design</vt:lpstr>
      <vt:lpstr>A Familiar Tradeoff</vt:lpstr>
      <vt:lpstr>Safety and Health</vt:lpstr>
      <vt:lpstr>Words and Meanings</vt:lpstr>
      <vt:lpstr>Compliance and Enforcement</vt:lpstr>
      <vt:lpstr>Life Cycle Compliance and Enforcement Opportunities</vt:lpstr>
      <vt:lpstr>Design for One or Design for Many?</vt:lpstr>
      <vt:lpstr>Some Existing Ergonomics Standards</vt:lpstr>
      <vt:lpstr>Speed Limits: Compliable and Enforceable?</vt:lpstr>
      <vt:lpstr>Compliable? Enforceable?</vt:lpstr>
      <vt:lpstr>Singapore Airlines (extract)</vt:lpstr>
      <vt:lpstr>Driver Limits (Singapore):</vt:lpstr>
      <vt:lpstr>ACGIH Hand Activity Level Evaluation</vt:lpstr>
      <vt:lpstr>Depth of Ergonomics Analysis</vt:lpstr>
      <vt:lpstr>The Process of Ergonomics</vt:lpstr>
      <vt:lpstr>Slide 19</vt:lpstr>
      <vt:lpstr>Psychophysical approach: Liberty Mutual Tables</vt:lpstr>
      <vt:lpstr>MOM Guideline for Standing Work</vt:lpstr>
      <vt:lpstr>Discounting (the NIOSH Lift Equation is an Example) </vt:lpstr>
      <vt:lpstr>The ErgoCop Problem</vt:lpstr>
      <vt:lpstr>Slide 24</vt:lpstr>
      <vt:lpstr>Precedent – The General Motors Wall Worksheet</vt:lpstr>
      <vt:lpstr>Slide 26</vt:lpstr>
      <vt:lpstr>Slide 27</vt:lpstr>
      <vt:lpstr>Slide 28</vt:lpstr>
      <vt:lpstr>Slide 29</vt:lpstr>
      <vt:lpstr>The Proposed Workability Index</vt:lpstr>
      <vt:lpstr>Slide 31</vt:lpstr>
      <vt:lpstr>Manual Materials Handling and Manipulation</vt:lpstr>
      <vt:lpstr>Environmental and Information Factors</vt:lpstr>
      <vt:lpstr>Operational (Time) Factors</vt:lpstr>
      <vt:lpstr>Organizational Factors</vt:lpstr>
      <vt:lpstr>Compliable and Enforceable Standards</vt:lpstr>
      <vt:lpstr>Conclusions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Joscans</dc:creator>
  <cp:lastModifiedBy>SIM</cp:lastModifiedBy>
  <cp:revision>146</cp:revision>
  <dcterms:created xsi:type="dcterms:W3CDTF">2012-01-26T10:45:43Z</dcterms:created>
  <dcterms:modified xsi:type="dcterms:W3CDTF">2013-10-11T10:01:12Z</dcterms:modified>
</cp:coreProperties>
</file>