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7"/>
  </p:notesMasterIdLst>
  <p:handoutMasterIdLst>
    <p:handoutMasterId r:id="rId18"/>
  </p:handoutMasterIdLst>
  <p:sldIdLst>
    <p:sldId id="256" r:id="rId2"/>
    <p:sldId id="268" r:id="rId3"/>
    <p:sldId id="257" r:id="rId4"/>
    <p:sldId id="259" r:id="rId5"/>
    <p:sldId id="264" r:id="rId6"/>
    <p:sldId id="260" r:id="rId7"/>
    <p:sldId id="269" r:id="rId8"/>
    <p:sldId id="261" r:id="rId9"/>
    <p:sldId id="262" r:id="rId10"/>
    <p:sldId id="270" r:id="rId11"/>
    <p:sldId id="265" r:id="rId12"/>
    <p:sldId id="263" r:id="rId13"/>
    <p:sldId id="266" r:id="rId14"/>
    <p:sldId id="267" r:id="rId15"/>
    <p:sldId id="258" r:id="rId16"/>
  </p:sldIdLst>
  <p:sldSz cx="9144000" cy="6858000" type="screen4x3"/>
  <p:notesSz cx="6858000" cy="9144000"/>
  <p:custDataLst>
    <p:tags r:id="rId19"/>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0"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0"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0"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0018"/>
    <a:srgbClr val="474B55"/>
    <a:srgbClr val="891545"/>
    <a:srgbClr val="FFFFFF"/>
    <a:srgbClr val="9C004E"/>
    <a:srgbClr val="595A62"/>
    <a:srgbClr val="93176C"/>
    <a:srgbClr val="A41A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0" d="100"/>
          <a:sy n="100" d="100"/>
        </p:scale>
        <p:origin x="-1110" y="-84"/>
      </p:cViewPr>
      <p:guideLst>
        <p:guide orient="horz" pos="2064"/>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208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15888" y="8604250"/>
            <a:ext cx="2971800" cy="457200"/>
          </a:xfrm>
          <a:prstGeom prst="rect">
            <a:avLst/>
          </a:prstGeom>
        </p:spPr>
        <p:txBody>
          <a:bodyPr vert="horz" lIns="91440" tIns="45720" rIns="91440" bIns="45720" rtlCol="0" anchor="b"/>
          <a:lstStyle>
            <a:lvl1pPr algn="l">
              <a:defRPr sz="1200" smtClean="0"/>
            </a:lvl1pPr>
          </a:lstStyle>
          <a:p>
            <a:pPr>
              <a:defRPr/>
            </a:pPr>
            <a:fld id="{1850B365-2EDE-4037-A511-A9D7A9795326}" type="slidenum">
              <a:rPr lang="en-US"/>
              <a:pPr>
                <a:defRPr/>
              </a:pPr>
              <a:t>‹#›</a:t>
            </a:fld>
            <a:endParaRPr lang="en-US" dirty="0"/>
          </a:p>
        </p:txBody>
      </p:sp>
      <p:pic>
        <p:nvPicPr>
          <p:cNvPr id="6147" name="Picture 5" descr="SIM University Full Colour Logo_Horizontal (120ppi).jpg"/>
          <p:cNvPicPr>
            <a:picLocks noChangeAspect="1"/>
          </p:cNvPicPr>
          <p:nvPr/>
        </p:nvPicPr>
        <p:blipFill>
          <a:blip r:embed="rId2"/>
          <a:srcRect/>
          <a:stretch>
            <a:fillRect/>
          </a:stretch>
        </p:blipFill>
        <p:spPr bwMode="auto">
          <a:xfrm>
            <a:off x="4581525" y="8685213"/>
            <a:ext cx="2027238" cy="296862"/>
          </a:xfrm>
          <a:prstGeom prst="rect">
            <a:avLst/>
          </a:prstGeom>
          <a:noFill/>
          <a:ln w="9525">
            <a:noFill/>
            <a:miter lim="800000"/>
            <a:headEnd/>
            <a:tailEnd/>
          </a:ln>
        </p:spPr>
      </p:pic>
      <p:sp>
        <p:nvSpPr>
          <p:cNvPr id="7" name="Rectangle 6"/>
          <p:cNvSpPr/>
          <p:nvPr/>
        </p:nvSpPr>
        <p:spPr>
          <a:xfrm>
            <a:off x="549275" y="179388"/>
            <a:ext cx="5948363" cy="461962"/>
          </a:xfrm>
          <a:prstGeom prst="rect">
            <a:avLst/>
          </a:prstGeom>
        </p:spPr>
        <p:txBody>
          <a:bodyPr>
            <a:spAutoFit/>
          </a:bodyPr>
          <a:lstStyle/>
          <a:p>
            <a:pPr algn="ctr">
              <a:defRPr/>
            </a:pPr>
            <a:r>
              <a:rPr lang="en-US" sz="1200" dirty="0">
                <a:solidFill>
                  <a:srgbClr val="890018"/>
                </a:solidFill>
                <a:latin typeface="Lucida Sans" pitchFamily="34" charset="0"/>
                <a:cs typeface="Lucida Sans" pitchFamily="34" charset="0"/>
              </a:rPr>
              <a:t>Train The Trainer OH Masterclass For Ergonomics</a:t>
            </a:r>
          </a:p>
          <a:p>
            <a:pPr algn="ctr">
              <a:defRPr/>
            </a:pPr>
            <a:r>
              <a:rPr lang="en-US" sz="1100" dirty="0">
                <a:solidFill>
                  <a:srgbClr val="890018"/>
                </a:solidFill>
                <a:latin typeface="Lucida Sans" pitchFamily="34" charset="0"/>
                <a:cs typeface="Lucida Sans" pitchFamily="34" charset="0"/>
              </a:rPr>
              <a:t>Presented by Brian Peacock &amp; Chui Yoon Ping </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DBA01B9-83FA-4248-81B8-6F501DEB3BD7}" type="datetimeFigureOut">
              <a:rPr lang="en-US"/>
              <a:pPr>
                <a:defRPr/>
              </a:pPr>
              <a:t>04/11/2013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85593CD-3B5A-446F-8CB5-2C9A4B9385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8"/>
            <a:ext cx="8229600" cy="1143000"/>
          </a:xfrm>
          <a:prstGeom prst="rect">
            <a:avLst/>
          </a:prstGeom>
        </p:spPr>
        <p:txBody>
          <a:bodyPr/>
          <a:lstStyle>
            <a:lvl1pPr>
              <a:defRPr>
                <a:solidFill>
                  <a:srgbClr val="890018"/>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685800" y="1125538"/>
            <a:ext cx="75438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685800" y="515144"/>
            <a:ext cx="7543800" cy="609600"/>
          </a:xfrm>
          <a:prstGeom prst="rect">
            <a:avLst/>
          </a:prstGeom>
        </p:spPr>
        <p:txBody>
          <a:bodyPr/>
          <a:lstStyle>
            <a:lvl1pPr algn="l">
              <a:defRPr sz="28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a:buNone/>
              <a:defRPr sz="1600" baseline="0">
                <a:solidFill>
                  <a:srgbClr val="474B55"/>
                </a:solidFill>
                <a:latin typeface="Lucida Sans"/>
                <a:cs typeface="Lucida Sans"/>
              </a:defRPr>
            </a:lvl1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6596082" cy="609600"/>
          </a:xfrm>
          <a:prstGeom prst="rect">
            <a:avLst/>
          </a:prstGeom>
        </p:spPr>
        <p:txBody>
          <a:bodyPr/>
          <a:lstStyle>
            <a:lvl1pPr algn="l">
              <a:defRPr sz="3500">
                <a:solidFill>
                  <a:schemeClr val="bg1"/>
                </a:solidFill>
                <a:latin typeface="Lucida sans"/>
                <a:cs typeface="Lucida sans"/>
              </a:defRPr>
            </a:lvl1pPr>
          </a:lstStyle>
          <a:p>
            <a:r>
              <a:rPr lang="en-US" dirty="0" smtClean="0"/>
              <a:t>Click to edit Master title style</a:t>
            </a:r>
            <a:endParaRPr lang="en-US" dirty="0"/>
          </a:p>
        </p:txBody>
      </p:sp>
      <p:sp>
        <p:nvSpPr>
          <p:cNvPr id="9" name="Text Placeholder 7"/>
          <p:cNvSpPr>
            <a:spLocks noGrp="1"/>
          </p:cNvSpPr>
          <p:nvPr>
            <p:ph type="body" sz="quarter" idx="11"/>
          </p:nvPr>
        </p:nvSpPr>
        <p:spPr>
          <a:xfrm>
            <a:off x="762000" y="3505200"/>
            <a:ext cx="3810000" cy="457200"/>
          </a:xfrm>
          <a:prstGeom prst="rect">
            <a:avLst/>
          </a:prstGeom>
        </p:spPr>
        <p:txBody>
          <a:bodyPr vert="horz"/>
          <a:lstStyle>
            <a:lvl1pPr>
              <a:buFontTx/>
              <a:buNone/>
              <a:defRPr sz="1600" b="0" baseline="0">
                <a:solidFill>
                  <a:schemeClr val="bg1"/>
                </a:solidFill>
                <a:latin typeface="Lucida sans"/>
                <a:cs typeface="Lucida sans"/>
              </a:defRPr>
            </a:lvl1pPr>
            <a:lvl2pPr marL="1588" indent="-1588">
              <a:buFontTx/>
              <a:buNone/>
              <a:tabLst/>
              <a:defRPr sz="1400"/>
            </a:lvl2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Untitled-1.jpg"/>
          <p:cNvPicPr>
            <a:picLocks noChangeAspect="1"/>
          </p:cNvPicPr>
          <p:nvPr userDrawn="1"/>
        </p:nvPicPr>
        <p:blipFill>
          <a:blip r:embed="rId5"/>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8" r:id="rId2"/>
    <p:sldLayoutId id="2147483667" r:id="rId3"/>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2420938"/>
            <a:ext cx="8229600" cy="1656134"/>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ea typeface="ヒラギノ角ゴ Pro W3" pitchFamily="120" charset="-128"/>
              </a:rPr>
              <a:t>Train The Trainer OH </a:t>
            </a:r>
            <a:r>
              <a:rPr lang="en-US" sz="2800" dirty="0" smtClean="0">
                <a:ea typeface="ヒラギノ角ゴ Pro W3" pitchFamily="120" charset="-128"/>
              </a:rPr>
              <a:t>Master class </a:t>
            </a:r>
            <a:r>
              <a:rPr lang="en-US" sz="2800" dirty="0" smtClean="0">
                <a:ea typeface="ヒラギノ角ゴ Pro W3" pitchFamily="120" charset="-128"/>
              </a:rPr>
              <a:t>For Ergonomics:</a:t>
            </a:r>
            <a:br>
              <a:rPr lang="en-US" sz="2800" dirty="0" smtClean="0">
                <a:ea typeface="ヒラギノ角ゴ Pro W3" pitchFamily="120" charset="-128"/>
              </a:rPr>
            </a:br>
            <a:r>
              <a:rPr lang="en-US" sz="2800" b="1" dirty="0" smtClean="0">
                <a:ea typeface="ヒラギノ角ゴ Pro W3" pitchFamily="120" charset="-128"/>
              </a:rPr>
              <a:t/>
            </a:r>
            <a:br>
              <a:rPr lang="en-US" sz="2800" b="1" dirty="0" smtClean="0">
                <a:ea typeface="ヒラギノ角ゴ Pro W3" pitchFamily="120" charset="-128"/>
              </a:rPr>
            </a:br>
            <a:r>
              <a:rPr lang="en-US" sz="2800" b="1" dirty="0" smtClean="0">
                <a:ea typeface="ヒラギノ角ゴ Pro W3" pitchFamily="120" charset="-128"/>
              </a:rPr>
              <a:t>Ergonomics Program Design</a:t>
            </a:r>
            <a:br>
              <a:rPr lang="en-US" sz="2800" b="1" dirty="0" smtClean="0">
                <a:ea typeface="ヒラギノ角ゴ Pro W3" pitchFamily="120" charset="-128"/>
              </a:rPr>
            </a:br>
            <a:r>
              <a:rPr lang="en-US" sz="2800" b="1" dirty="0" smtClean="0">
                <a:ea typeface="ヒラギノ角ゴ Pro W3" pitchFamily="120" charset="-128"/>
              </a:rPr>
              <a:t/>
            </a:r>
            <a:br>
              <a:rPr lang="en-US" sz="2800" b="1" dirty="0" smtClean="0">
                <a:ea typeface="ヒラギノ角ゴ Pro W3" pitchFamily="120" charset="-128"/>
              </a:rPr>
            </a:br>
            <a:r>
              <a:rPr lang="en-US" sz="2800" b="1" dirty="0" smtClean="0">
                <a:ea typeface="ヒラギノ角ゴ Pro W3" pitchFamily="120" charset="-128"/>
              </a:rPr>
              <a:t>Brian Peacock and Chui Yoon Ping</a:t>
            </a:r>
            <a:endParaRPr lang="en-US" sz="2800" b="1" dirty="0" smtClean="0">
              <a:ea typeface="ヒラギノ角ゴ Pro W3" pitchFamily="12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8. Medical Management</a:t>
            </a:r>
            <a:endParaRPr lang="en-US" u="sng" dirty="0"/>
          </a:p>
        </p:txBody>
      </p:sp>
      <p:sp>
        <p:nvSpPr>
          <p:cNvPr id="3" name="Text Placeholder 2"/>
          <p:cNvSpPr>
            <a:spLocks noGrp="1"/>
          </p:cNvSpPr>
          <p:nvPr>
            <p:ph type="body" sz="quarter" idx="11"/>
          </p:nvPr>
        </p:nvSpPr>
        <p:spPr>
          <a:xfrm>
            <a:off x="685800" y="1387810"/>
            <a:ext cx="7543800" cy="1825166"/>
          </a:xfrm>
        </p:spPr>
        <p:txBody>
          <a:bodyPr/>
          <a:lstStyle/>
          <a:p>
            <a:pPr marL="0"/>
            <a:r>
              <a:rPr lang="en-US" dirty="0" smtClean="0"/>
              <a:t>Although there are many, sometimes conflicting purposes and outcomes of human activity, such as quality, productivity, health and safety, a primary purpose of many ergonomics programs involves the prevention and treatment of occupational injuries and illnesses. These programs have elements of training, reporting processes, diagnostic methods, treatment and prevention. These issues are addressed in the module entitled Medical Management</a:t>
            </a:r>
            <a:endParaRPr lang="en-US" dirty="0"/>
          </a:p>
        </p:txBody>
      </p:sp>
      <p:sp>
        <p:nvSpPr>
          <p:cNvPr id="4" name="TextBox 3"/>
          <p:cNvSpPr txBox="1"/>
          <p:nvPr/>
        </p:nvSpPr>
        <p:spPr>
          <a:xfrm>
            <a:off x="827584" y="4005064"/>
            <a:ext cx="6334472" cy="923330"/>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 </a:t>
            </a:r>
            <a:r>
              <a:rPr lang="en-US" dirty="0" smtClean="0"/>
              <a:t>What is the role of the medical community in the assessment, treatment and prevention of work related </a:t>
            </a:r>
            <a:r>
              <a:rPr lang="en-US" dirty="0" err="1" smtClean="0"/>
              <a:t>musculo</a:t>
            </a:r>
            <a:r>
              <a:rPr lang="en-US" dirty="0" smtClean="0"/>
              <a:t> skeletal disorders?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9. </a:t>
            </a:r>
            <a:r>
              <a:rPr lang="en-US" b="1" u="sng" dirty="0" smtClean="0"/>
              <a:t>Prevention and Mitigation </a:t>
            </a:r>
            <a:br>
              <a:rPr lang="en-US" b="1" u="sng" dirty="0" smtClean="0"/>
            </a:br>
            <a:endParaRPr lang="en-US" dirty="0"/>
          </a:p>
        </p:txBody>
      </p:sp>
      <p:sp>
        <p:nvSpPr>
          <p:cNvPr id="3" name="Text Placeholder 2"/>
          <p:cNvSpPr>
            <a:spLocks noGrp="1"/>
          </p:cNvSpPr>
          <p:nvPr>
            <p:ph type="body" sz="quarter" idx="11"/>
          </p:nvPr>
        </p:nvSpPr>
        <p:spPr>
          <a:xfrm>
            <a:off x="685800" y="1268760"/>
            <a:ext cx="7543800" cy="3841390"/>
          </a:xfrm>
        </p:spPr>
        <p:txBody>
          <a:bodyPr/>
          <a:lstStyle/>
          <a:p>
            <a:pPr marL="0"/>
            <a:r>
              <a:rPr lang="en-US" sz="1800" dirty="0" smtClean="0"/>
              <a:t>Prevention </a:t>
            </a:r>
            <a:r>
              <a:rPr lang="en-US" sz="1800" dirty="0" smtClean="0"/>
              <a:t>is central to the application of the hierarchy of controls as also is mitigation. For example if a crane loses its load through some operational failure, then third parties at risk below should be prevented from entering the danger zone by engineering and administrative mechanisms. Mitigation includes both the prevention of harm in the event of system failure and a reduction in the severity of the outcome. Eye protection may be useful where an operator must work with cutting or grinding equipment, but there must also be an eye treatment station available for first aid purposes. Continuing this concept of mitigation to reduce the severity of unwanted outcomes is the need for appropriate medical services, including ambulance services for transportation to emergency rooms. The level of these services will of course be related to the likelihood and possible severity of an unwanted system failure </a:t>
            </a:r>
            <a:endParaRPr lang="en-US" sz="1800" dirty="0" smtClean="0"/>
          </a:p>
          <a:p>
            <a:endParaRPr lang="en-US" sz="1800" b="1" dirty="0" smtClean="0"/>
          </a:p>
        </p:txBody>
      </p:sp>
      <p:sp>
        <p:nvSpPr>
          <p:cNvPr id="4" name="TextBox 3"/>
          <p:cNvSpPr txBox="1"/>
          <p:nvPr/>
        </p:nvSpPr>
        <p:spPr>
          <a:xfrm>
            <a:off x="827584" y="5110150"/>
            <a:ext cx="5832648" cy="1200329"/>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 Use the Prevention and Mitigation Resilience model to discuss the design of a proactive safety strategy for the management of </a:t>
            </a:r>
            <a:r>
              <a:rPr lang="en-US" dirty="0" smtClean="0"/>
              <a:t>motorized </a:t>
            </a:r>
            <a:r>
              <a:rPr lang="en-US" dirty="0" smtClean="0"/>
              <a:t>bicycles in Singapore.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10. </a:t>
            </a:r>
            <a:r>
              <a:rPr lang="en-US" b="1" u="sng" dirty="0" smtClean="0"/>
              <a:t>Hierarchy of Controls. </a:t>
            </a:r>
            <a:br>
              <a:rPr lang="en-US" b="1" u="sng" dirty="0" smtClean="0"/>
            </a:br>
            <a:endParaRPr lang="en-US" dirty="0"/>
          </a:p>
        </p:txBody>
      </p:sp>
      <p:sp>
        <p:nvSpPr>
          <p:cNvPr id="3" name="Text Placeholder 2"/>
          <p:cNvSpPr>
            <a:spLocks noGrp="1"/>
          </p:cNvSpPr>
          <p:nvPr>
            <p:ph type="body" sz="quarter" idx="11"/>
          </p:nvPr>
        </p:nvSpPr>
        <p:spPr>
          <a:xfrm>
            <a:off x="685800" y="1387810"/>
            <a:ext cx="7543800" cy="3769382"/>
          </a:xfrm>
        </p:spPr>
        <p:txBody>
          <a:bodyPr/>
          <a:lstStyle/>
          <a:p>
            <a:pPr marL="0"/>
            <a:r>
              <a:rPr lang="en-US" sz="1800" dirty="0" smtClean="0"/>
              <a:t>The </a:t>
            </a:r>
            <a:r>
              <a:rPr lang="en-US" sz="1800" dirty="0" smtClean="0"/>
              <a:t>hierarchy of controls includes Engineering (or structural) controls and Administrative (or process) controls. Engineering controls include process elimination, substitution or isolation. Examples of engineering controls might include such things as mechanized materials handling or safety guards. Administrative controls include procedures, training and warnings. A realistic view of system design suggests that engineering and administrative decisions should be made hand in hand throughout the design process with due regard to their effectiveness and efficiency. For example in complex designs such airplanes or power plants or robots it is unthinkable that the issue of operator training should not accompany the engineering design, as both are key to successful process outcomes. </a:t>
            </a:r>
            <a:endParaRPr lang="en-US" sz="1800" dirty="0" smtClean="0"/>
          </a:p>
          <a:p>
            <a:endParaRPr lang="en-US" sz="1800" dirty="0"/>
          </a:p>
        </p:txBody>
      </p:sp>
      <p:sp>
        <p:nvSpPr>
          <p:cNvPr id="4" name="TextBox 3"/>
          <p:cNvSpPr txBox="1"/>
          <p:nvPr/>
        </p:nvSpPr>
        <p:spPr>
          <a:xfrm>
            <a:off x="685800" y="5267312"/>
            <a:ext cx="6048672" cy="646331"/>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 Provide examples of where engineering and administrative controls might be interchangeable.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 </a:t>
            </a:r>
            <a:r>
              <a:rPr lang="en-US" b="1" u="sng" dirty="0" smtClean="0"/>
              <a:t>Sophisticated Methods </a:t>
            </a:r>
            <a:br>
              <a:rPr lang="en-US" b="1" u="sng" dirty="0" smtClean="0"/>
            </a:br>
            <a:endParaRPr lang="en-US" dirty="0"/>
          </a:p>
        </p:txBody>
      </p:sp>
      <p:sp>
        <p:nvSpPr>
          <p:cNvPr id="3" name="Text Placeholder 2"/>
          <p:cNvSpPr>
            <a:spLocks noGrp="1"/>
          </p:cNvSpPr>
          <p:nvPr>
            <p:ph type="body" sz="quarter" idx="11"/>
          </p:nvPr>
        </p:nvSpPr>
        <p:spPr>
          <a:xfrm>
            <a:off x="685800" y="1387810"/>
            <a:ext cx="7990656" cy="3409342"/>
          </a:xfrm>
        </p:spPr>
        <p:txBody>
          <a:bodyPr/>
          <a:lstStyle/>
          <a:p>
            <a:pPr marL="0"/>
            <a:r>
              <a:rPr lang="en-US" sz="2000" dirty="0" smtClean="0"/>
              <a:t>It </a:t>
            </a:r>
            <a:r>
              <a:rPr lang="en-US" sz="2000" dirty="0" smtClean="0"/>
              <a:t>must be noted that sophisticated does not mean complicated, rather it implies what mathematicians call “elegant solutions.” At one end of the spectrum there is the KISS principle (Keep it Simple Stupid!) The implication of this principle is that the method or solution should be understandable by those involved in analysis, decision making and implementation. In ergonomics terms, the processes of analysis, decision making and solution implementation should be subject to usability analysis (6Us.) Examples of sophisticated analysis tools include checklists, worksheets and design guidelines that are easy to use and understand by all involved. A prime example is the General Motors Proactive Wall Worksheet which is comprehensive regarding risk factors, uses easily understood metrics and decision rules. </a:t>
            </a:r>
            <a:endParaRPr lang="en-US" sz="2000" dirty="0" smtClean="0"/>
          </a:p>
          <a:p>
            <a:pPr marL="0"/>
            <a:r>
              <a:rPr lang="en-US" sz="2000" dirty="0" smtClean="0"/>
              <a:t>	</a:t>
            </a:r>
          </a:p>
          <a:p>
            <a:endParaRPr lang="en-US" sz="2000" dirty="0"/>
          </a:p>
        </p:txBody>
      </p:sp>
      <p:sp>
        <p:nvSpPr>
          <p:cNvPr id="4" name="TextBox 3"/>
          <p:cNvSpPr txBox="1"/>
          <p:nvPr/>
        </p:nvSpPr>
        <p:spPr>
          <a:xfrm>
            <a:off x="685800" y="5733256"/>
            <a:ext cx="5974432" cy="646331"/>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 What methods would you use to assure the safety of customers in retail establishments?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12. </a:t>
            </a:r>
            <a:r>
              <a:rPr lang="en-US" b="1" u="sng" dirty="0" smtClean="0"/>
              <a:t>Continuous </a:t>
            </a:r>
            <a:r>
              <a:rPr lang="en-US" b="1" u="sng" dirty="0" smtClean="0"/>
              <a:t>Improvement</a:t>
            </a:r>
            <a:r>
              <a:rPr lang="en-US" b="1" u="sng" dirty="0" smtClean="0"/>
              <a:t/>
            </a:r>
            <a:br>
              <a:rPr lang="en-US" b="1" u="sng" dirty="0" smtClean="0"/>
            </a:br>
            <a:endParaRPr lang="en-US" dirty="0"/>
          </a:p>
        </p:txBody>
      </p:sp>
      <p:sp>
        <p:nvSpPr>
          <p:cNvPr id="3" name="Text Placeholder 2"/>
          <p:cNvSpPr>
            <a:spLocks noGrp="1"/>
          </p:cNvSpPr>
          <p:nvPr>
            <p:ph type="body" sz="quarter" idx="11"/>
          </p:nvPr>
        </p:nvSpPr>
        <p:spPr>
          <a:xfrm>
            <a:off x="685800" y="1387810"/>
            <a:ext cx="7543800" cy="1825166"/>
          </a:xfrm>
        </p:spPr>
        <p:txBody>
          <a:bodyPr/>
          <a:lstStyle/>
          <a:p>
            <a:pPr marL="0"/>
            <a:r>
              <a:rPr lang="en-US" sz="2000" dirty="0" smtClean="0"/>
              <a:t>The </a:t>
            </a:r>
            <a:r>
              <a:rPr lang="en-US" sz="2000" dirty="0" smtClean="0"/>
              <a:t>Japanese call this Kaizen engineering and employ a variety of tools, such as task forces, process monitoring and regular process reviews to make changes where warranted. It should be noted however that the risk of “tampering” where process outcomes are within the range of “common causes” may be counterproductive. </a:t>
            </a:r>
            <a:endParaRPr lang="en-US" sz="2000" dirty="0" smtClean="0"/>
          </a:p>
          <a:p>
            <a:endParaRPr lang="en-US" sz="2000" dirty="0" smtClean="0"/>
          </a:p>
          <a:p>
            <a:endParaRPr lang="en-US" sz="2000" dirty="0"/>
          </a:p>
        </p:txBody>
      </p:sp>
      <p:sp>
        <p:nvSpPr>
          <p:cNvPr id="4" name="TextBox 3"/>
          <p:cNvSpPr txBox="1"/>
          <p:nvPr/>
        </p:nvSpPr>
        <p:spPr>
          <a:xfrm>
            <a:off x="685800" y="3789040"/>
            <a:ext cx="6912768" cy="1200329"/>
          </a:xfrm>
          <a:prstGeom prst="rect">
            <a:avLst/>
          </a:prstGeom>
          <a:solidFill>
            <a:srgbClr val="FFFF00"/>
          </a:solidFill>
          <a:ln w="12700">
            <a:solidFill>
              <a:schemeClr val="tx1"/>
            </a:solidFill>
          </a:ln>
        </p:spPr>
        <p:txBody>
          <a:bodyPr wrap="square" rtlCol="0">
            <a:spAutoFit/>
          </a:bodyPr>
          <a:lstStyle/>
          <a:p>
            <a:pPr marL="0"/>
            <a:r>
              <a:rPr lang="en-US" b="1" i="1" dirty="0" smtClean="0"/>
              <a:t>ACTIVITY 	</a:t>
            </a:r>
            <a:r>
              <a:rPr lang="en-US" dirty="0" smtClean="0"/>
              <a:t>Use a Concept map to describe the components of a Kaizen Engineering approach to the design and modification of a repair shop for Singapore buses. Alternatively – use the case of pedestrian safety on Orchard Road. 	</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Ergonomics Program Design</a:t>
            </a:r>
            <a:endParaRPr lang="en-US" u="sng" dirty="0"/>
          </a:p>
        </p:txBody>
      </p:sp>
      <p:sp>
        <p:nvSpPr>
          <p:cNvPr id="3" name="Text Placeholder 2"/>
          <p:cNvSpPr>
            <a:spLocks noGrp="1"/>
          </p:cNvSpPr>
          <p:nvPr>
            <p:ph type="body" sz="quarter" idx="11"/>
          </p:nvPr>
        </p:nvSpPr>
        <p:spPr>
          <a:xfrm>
            <a:off x="685800" y="1387810"/>
            <a:ext cx="7702624" cy="4129422"/>
          </a:xfrm>
        </p:spPr>
        <p:txBody>
          <a:bodyPr/>
          <a:lstStyle/>
          <a:p>
            <a:pPr marL="457200" indent="-457200">
              <a:buFont typeface="+mj-lt"/>
              <a:buAutoNum type="arabicPeriod"/>
            </a:pPr>
            <a:r>
              <a:rPr lang="en-US" sz="2000" dirty="0" smtClean="0"/>
              <a:t>Management Commitment and Policy Development</a:t>
            </a:r>
          </a:p>
          <a:p>
            <a:pPr marL="457200" indent="-457200">
              <a:buFont typeface="+mj-lt"/>
              <a:buAutoNum type="arabicPeriod"/>
            </a:pPr>
            <a:r>
              <a:rPr lang="en-US" sz="2000" dirty="0" smtClean="0"/>
              <a:t>Employee Involvement, Participatory Processes</a:t>
            </a:r>
          </a:p>
          <a:p>
            <a:pPr marL="457200" indent="-457200">
              <a:buFont typeface="+mj-lt"/>
              <a:buAutoNum type="arabicPeriod"/>
            </a:pPr>
            <a:r>
              <a:rPr lang="en-US" sz="2000" dirty="0" smtClean="0"/>
              <a:t>Consensus </a:t>
            </a:r>
            <a:r>
              <a:rPr lang="en-US" sz="2000" dirty="0" smtClean="0"/>
              <a:t>Decision </a:t>
            </a:r>
            <a:r>
              <a:rPr lang="en-US" sz="2000" dirty="0" smtClean="0"/>
              <a:t>Making</a:t>
            </a:r>
          </a:p>
          <a:p>
            <a:pPr marL="457200" indent="-457200">
              <a:buFont typeface="+mj-lt"/>
              <a:buAutoNum type="arabicPeriod"/>
            </a:pPr>
            <a:r>
              <a:rPr lang="en-US" sz="2000" dirty="0" smtClean="0"/>
              <a:t>Timeliness </a:t>
            </a:r>
          </a:p>
          <a:p>
            <a:pPr marL="457200" indent="-457200">
              <a:buFont typeface="+mj-lt"/>
              <a:buAutoNum type="arabicPeriod"/>
            </a:pPr>
            <a:r>
              <a:rPr lang="en-US" sz="2000" dirty="0" smtClean="0"/>
              <a:t>Tool Development and Training</a:t>
            </a:r>
          </a:p>
          <a:p>
            <a:pPr marL="457200" indent="-457200">
              <a:buFont typeface="+mj-lt"/>
              <a:buAutoNum type="arabicPeriod"/>
            </a:pPr>
            <a:r>
              <a:rPr lang="en-US" sz="2000" dirty="0" smtClean="0"/>
              <a:t>Data: </a:t>
            </a:r>
            <a:r>
              <a:rPr lang="en-US" sz="2000" dirty="0" smtClean="0"/>
              <a:t>Workplace </a:t>
            </a:r>
            <a:r>
              <a:rPr lang="en-US" sz="2000" dirty="0" smtClean="0"/>
              <a:t>Monitoring, Hazard </a:t>
            </a:r>
            <a:r>
              <a:rPr lang="en-US" sz="2000" dirty="0" smtClean="0"/>
              <a:t>Identification </a:t>
            </a:r>
            <a:endParaRPr lang="en-US" sz="2000" dirty="0" smtClean="0"/>
          </a:p>
          <a:p>
            <a:pPr marL="457200" indent="-457200">
              <a:buFont typeface="+mj-lt"/>
              <a:buAutoNum type="arabicPeriod"/>
            </a:pPr>
            <a:r>
              <a:rPr lang="en-US" sz="2000" dirty="0" smtClean="0"/>
              <a:t>Reporting and Visual Controls</a:t>
            </a:r>
          </a:p>
          <a:p>
            <a:pPr marL="457200" indent="-457200">
              <a:buFont typeface="+mj-lt"/>
              <a:buAutoNum type="arabicPeriod"/>
            </a:pPr>
            <a:r>
              <a:rPr lang="en-US" sz="2000" dirty="0" smtClean="0"/>
              <a:t>Medical Management</a:t>
            </a:r>
          </a:p>
          <a:p>
            <a:pPr marL="457200" indent="-457200">
              <a:buFont typeface="+mj-lt"/>
              <a:buAutoNum type="arabicPeriod"/>
            </a:pPr>
            <a:r>
              <a:rPr lang="en-US" sz="2000" dirty="0" smtClean="0"/>
              <a:t>Prevention </a:t>
            </a:r>
            <a:r>
              <a:rPr lang="en-US" sz="2000" dirty="0" smtClean="0"/>
              <a:t>and </a:t>
            </a:r>
            <a:r>
              <a:rPr lang="en-US" sz="2000" dirty="0" smtClean="0"/>
              <a:t>Mitigation</a:t>
            </a:r>
          </a:p>
          <a:p>
            <a:pPr marL="457200" indent="-457200">
              <a:buFont typeface="+mj-lt"/>
              <a:buAutoNum type="arabicPeriod"/>
            </a:pPr>
            <a:r>
              <a:rPr lang="en-US" sz="2000" dirty="0" smtClean="0"/>
              <a:t>Hierarchy </a:t>
            </a:r>
            <a:r>
              <a:rPr lang="en-US" sz="2000" dirty="0" smtClean="0"/>
              <a:t>of </a:t>
            </a:r>
            <a:r>
              <a:rPr lang="en-US" sz="2000" dirty="0" smtClean="0"/>
              <a:t>Controls</a:t>
            </a:r>
          </a:p>
          <a:p>
            <a:pPr marL="457200" indent="-457200">
              <a:buFont typeface="+mj-lt"/>
              <a:buAutoNum type="arabicPeriod"/>
            </a:pPr>
            <a:r>
              <a:rPr lang="en-US" sz="2000" dirty="0" smtClean="0"/>
              <a:t>Sophisticated Methods</a:t>
            </a:r>
          </a:p>
          <a:p>
            <a:pPr marL="457200" indent="-457200">
              <a:buFont typeface="+mj-lt"/>
              <a:buAutoNum type="arabicPeriod"/>
            </a:pPr>
            <a:r>
              <a:rPr lang="en-US" sz="2000" dirty="0" smtClean="0"/>
              <a:t>Evaluation and </a:t>
            </a:r>
            <a:r>
              <a:rPr lang="en-US" sz="2000" dirty="0" smtClean="0"/>
              <a:t>Review, Continuous Improvement</a:t>
            </a:r>
            <a:endParaRPr lang="en-US" sz="2000" dirty="0" smtClean="0"/>
          </a:p>
          <a:p>
            <a:endParaRPr lang="en-US" sz="2000" b="1" u="sng" dirty="0" smtClean="0"/>
          </a:p>
          <a:p>
            <a:endParaRPr lang="en-US" sz="2000" b="1" u="sng" dirty="0" smtClean="0"/>
          </a:p>
          <a:p>
            <a:endParaRPr lang="en-US" sz="2000" b="1" u="sng" dirty="0" smtClean="0"/>
          </a:p>
          <a:p>
            <a:endParaRPr lang="en-US" sz="2000" b="1" u="sng" dirty="0" smtClean="0"/>
          </a:p>
          <a:p>
            <a:endParaRPr lang="en-US" sz="2000" b="1" u="sng" dirty="0" smtClean="0"/>
          </a:p>
          <a:p>
            <a:endParaRPr lang="en-US" sz="2000" b="1" u="sng" dirty="0" smtClean="0"/>
          </a:p>
          <a:p>
            <a:endParaRPr lang="en-US" sz="2000" b="1" u="sng" dirty="0" smtClean="0"/>
          </a:p>
          <a:p>
            <a:endParaRPr lang="en-US" sz="2000" b="1" i="1" u="sng" dirty="0" smtClean="0"/>
          </a:p>
          <a:p>
            <a:endParaRPr lang="en-US" sz="2000" dirty="0"/>
          </a:p>
        </p:txBody>
      </p:sp>
      <p:sp>
        <p:nvSpPr>
          <p:cNvPr id="4" name="TextBox 3"/>
          <p:cNvSpPr txBox="1"/>
          <p:nvPr/>
        </p:nvSpPr>
        <p:spPr>
          <a:xfrm>
            <a:off x="685800" y="5840397"/>
            <a:ext cx="5904656" cy="646331"/>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Discuss these program elements; describe why each element is necessary</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685800" y="515938"/>
            <a:ext cx="7990656" cy="609600"/>
          </a:xfrm>
          <a:noFill/>
          <a:ln>
            <a:miter lim="800000"/>
            <a:headEnd/>
            <a:tailEnd/>
          </a:ln>
        </p:spPr>
        <p:txBody>
          <a:bodyPr vert="horz" wrap="square" lIns="91440" tIns="45720" rIns="91440" bIns="45720" numCol="1" anchor="t" anchorCtr="0" compatLnSpc="1">
            <a:prstTxWarp prst="textNoShape">
              <a:avLst/>
            </a:prstTxWarp>
          </a:bodyPr>
          <a:lstStyle/>
          <a:p>
            <a:r>
              <a:rPr lang="en-US" sz="2400" b="1" dirty="0" smtClean="0"/>
              <a:t>1. </a:t>
            </a:r>
            <a:r>
              <a:rPr lang="en-US" sz="2400" b="1" u="sng" dirty="0" smtClean="0"/>
              <a:t>Management </a:t>
            </a:r>
            <a:r>
              <a:rPr lang="en-US" sz="2400" b="1" u="sng" dirty="0" smtClean="0"/>
              <a:t>Commitment and Policy Development </a:t>
            </a:r>
            <a:r>
              <a:rPr lang="en-US" sz="2400" b="1" u="sng" dirty="0" smtClean="0"/>
              <a:t/>
            </a:r>
            <a:br>
              <a:rPr lang="en-US" sz="2400" b="1" u="sng" dirty="0" smtClean="0"/>
            </a:br>
            <a:endParaRPr lang="en-US" sz="2400" dirty="0" smtClean="0">
              <a:latin typeface="Lucida Sans" pitchFamily="34" charset="0"/>
              <a:ea typeface="ヒラギノ角ゴ Pro W3" pitchFamily="120" charset="-128"/>
            </a:endParaRPr>
          </a:p>
        </p:txBody>
      </p:sp>
      <p:sp>
        <p:nvSpPr>
          <p:cNvPr id="4099" name="Text Placeholder 2"/>
          <p:cNvSpPr>
            <a:spLocks noGrp="1"/>
          </p:cNvSpPr>
          <p:nvPr>
            <p:ph type="body" sz="quarter" idx="11"/>
          </p:nvPr>
        </p:nvSpPr>
        <p:spPr bwMode="auto">
          <a:xfrm>
            <a:off x="685800" y="1387475"/>
            <a:ext cx="7543800" cy="3553693"/>
          </a:xfrm>
          <a:noFill/>
          <a:ln w="12700">
            <a:solidFill>
              <a:schemeClr val="tx1"/>
            </a:solidFill>
            <a:miter lim="800000"/>
            <a:headEnd/>
            <a:tailEnd/>
          </a:ln>
        </p:spPr>
        <p:txBody>
          <a:bodyPr wrap="square" lIns="91440" tIns="45720" rIns="91440" bIns="45720" numCol="1" anchor="t" anchorCtr="0" compatLnSpc="1">
            <a:prstTxWarp prst="textNoShape">
              <a:avLst/>
            </a:prstTxWarp>
          </a:bodyPr>
          <a:lstStyle/>
          <a:p>
            <a:pPr marL="0"/>
            <a:r>
              <a:rPr lang="en-US" sz="2000" dirty="0" smtClean="0"/>
              <a:t>Management </a:t>
            </a:r>
            <a:r>
              <a:rPr lang="en-US" sz="2000" dirty="0" smtClean="0"/>
              <a:t>Commitment. Commitment is different from involvement as explained by the English breakfast metaphor – if you have bacon and eggs for breakfast the chicken is involved, but the pig is committed. Management is of course interested in other process outcomes such as quality (effectiveness) and efficiency (optimal use of resources, such as people, money, time and materials), but the safety objective, although a constraint, must also be part of their everyday purpose and activities. The commitment of management will be reflected in organizational design, to include safety oriented resources, and safety oriented processes, such as training, assignments, monitoring and design. </a:t>
            </a:r>
            <a:endParaRPr lang="en-US" sz="2000" dirty="0" smtClean="0"/>
          </a:p>
          <a:p>
            <a:endParaRPr lang="en-US" sz="2000" dirty="0" smtClean="0"/>
          </a:p>
          <a:p>
            <a:endParaRPr lang="en-US" sz="2000" b="1" dirty="0" smtClean="0"/>
          </a:p>
        </p:txBody>
      </p:sp>
      <p:sp>
        <p:nvSpPr>
          <p:cNvPr id="4" name="TextBox 3"/>
          <p:cNvSpPr txBox="1"/>
          <p:nvPr/>
        </p:nvSpPr>
        <p:spPr>
          <a:xfrm>
            <a:off x="685800" y="5085184"/>
            <a:ext cx="7690048" cy="369332"/>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How would you recognize management commitment?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i="1" dirty="0" smtClean="0"/>
              <a:t>2. </a:t>
            </a:r>
            <a:r>
              <a:rPr lang="en-US" sz="2400" b="1" i="1" u="sng" dirty="0" smtClean="0"/>
              <a:t>Employee </a:t>
            </a:r>
            <a:r>
              <a:rPr lang="en-US" sz="2400" b="1" i="1" u="sng" dirty="0" smtClean="0"/>
              <a:t>Involvement, Participatory Processes </a:t>
            </a:r>
            <a:r>
              <a:rPr lang="en-US" sz="2400" b="1" i="1" u="sng" dirty="0" smtClean="0"/>
              <a:t/>
            </a:r>
            <a:br>
              <a:rPr lang="en-US" sz="2400" b="1" i="1" u="sng" dirty="0" smtClean="0"/>
            </a:br>
            <a:endParaRPr lang="en-US" sz="2400" dirty="0"/>
          </a:p>
        </p:txBody>
      </p:sp>
      <p:sp>
        <p:nvSpPr>
          <p:cNvPr id="3" name="Text Placeholder 2"/>
          <p:cNvSpPr>
            <a:spLocks noGrp="1"/>
          </p:cNvSpPr>
          <p:nvPr>
            <p:ph type="body" sz="quarter" idx="11"/>
          </p:nvPr>
        </p:nvSpPr>
        <p:spPr>
          <a:xfrm>
            <a:off x="685800" y="1203144"/>
            <a:ext cx="7543800" cy="4572000"/>
          </a:xfrm>
        </p:spPr>
        <p:txBody>
          <a:bodyPr/>
          <a:lstStyle/>
          <a:p>
            <a:pPr marL="0"/>
            <a:r>
              <a:rPr lang="en-US" b="1" dirty="0" smtClean="0"/>
              <a:t>Employees </a:t>
            </a:r>
            <a:r>
              <a:rPr lang="en-US" b="1" dirty="0" smtClean="0"/>
              <a:t>are at the “sharp end” of safety, they are the ones who get hurt when things go wrong; also they are the ones who are associated with the unsafe acts that cause things to go wrong. Consequently employees have considerable knowledge and motivation to contribute to the design of safe working conditions, equipment and procedures. The mechanism of employee involvement may include such things as critical incident reporting (non punitive) and suggestion plans, possibly with associates incentives or rewards. But at a more fundamental level, employees should participate in investigation and design committees and task forces in a similar way to the operation of quality circles. In fact it may be useful for these employee teams to have multiple objectives, including quality, productivity and safety. There are two basic ways in which these teams are convened and operate – top down and bottom up. In the top down approach the teams eventually report to management, whose criteria may differ. In the bottom up format, the teams may report up the ladder via employee union representation. Whichever format is in place, an effective proactive safety program must involve collaboration between management and employees through some formal structure and process. </a:t>
            </a:r>
            <a:endParaRPr lang="en-US" b="1" dirty="0" smtClean="0"/>
          </a:p>
          <a:p>
            <a:endParaRPr lang="en-US" b="1" i="1" dirty="0" smtClean="0"/>
          </a:p>
          <a:p>
            <a:endParaRPr lang="en-US" b="1" i="1" dirty="0" smtClean="0"/>
          </a:p>
          <a:p>
            <a:endParaRPr lang="en-US" dirty="0"/>
          </a:p>
        </p:txBody>
      </p:sp>
      <p:sp>
        <p:nvSpPr>
          <p:cNvPr id="5" name="TextBox 4"/>
          <p:cNvSpPr txBox="1"/>
          <p:nvPr/>
        </p:nvSpPr>
        <p:spPr>
          <a:xfrm>
            <a:off x="827584" y="5949280"/>
            <a:ext cx="5544616" cy="646331"/>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How would you recognize employee </a:t>
            </a:r>
            <a:r>
              <a:rPr lang="en-US" dirty="0" smtClean="0"/>
              <a:t>involvement?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t>
            </a:r>
            <a:r>
              <a:rPr lang="en-US" b="1" u="sng" dirty="0" smtClean="0"/>
              <a:t>Consensus Decision Making </a:t>
            </a:r>
            <a:br>
              <a:rPr lang="en-US" b="1" u="sng" dirty="0" smtClean="0"/>
            </a:br>
            <a:endParaRPr lang="en-US" dirty="0"/>
          </a:p>
        </p:txBody>
      </p:sp>
      <p:sp>
        <p:nvSpPr>
          <p:cNvPr id="3" name="Text Placeholder 2"/>
          <p:cNvSpPr>
            <a:spLocks noGrp="1"/>
          </p:cNvSpPr>
          <p:nvPr>
            <p:ph type="body" sz="quarter" idx="11"/>
          </p:nvPr>
        </p:nvSpPr>
        <p:spPr>
          <a:xfrm>
            <a:off x="685800" y="1268760"/>
            <a:ext cx="7990656" cy="4248472"/>
          </a:xfrm>
        </p:spPr>
        <p:txBody>
          <a:bodyPr/>
          <a:lstStyle/>
          <a:p>
            <a:pPr marL="0"/>
            <a:r>
              <a:rPr lang="en-US" sz="1800" dirty="0" smtClean="0"/>
              <a:t>Consensus </a:t>
            </a:r>
            <a:r>
              <a:rPr lang="en-US" sz="1800" dirty="0" smtClean="0"/>
              <a:t>Decision Making. Safety, like quality, productivity and customer satisfaction, is not a simple matter. There will inevitably be tradeoffs among competing process outcomes such as safety and productivity or product quality and cost. Whereas the consensus process may be cumbersome, contentious and even wrong in retrospect, the chance of success is greater than with engineering, marketing, management or safety driven decisions operating in isolation. For example engineering may be excited by new, but untried technology, marketing may be very concerned by product cost, management may be in a hurry to get the product to market before the competition and the safety department may emphasize risks that are neither likely nor serious. Consequently the best approach to all proactive design decisions, including those associated with safety is the consensus process, with the proviso that decisions are made with access to reliable data</a:t>
            </a:r>
            <a:r>
              <a:rPr lang="en-US" sz="1800" dirty="0" smtClean="0"/>
              <a:t>.</a:t>
            </a:r>
            <a:endParaRPr lang="en-US" sz="1800" dirty="0" smtClean="0"/>
          </a:p>
          <a:p>
            <a:endParaRPr lang="en-US" sz="1800" dirty="0" smtClean="0"/>
          </a:p>
        </p:txBody>
      </p:sp>
      <p:sp>
        <p:nvSpPr>
          <p:cNvPr id="4" name="TextBox 3"/>
          <p:cNvSpPr txBox="1"/>
          <p:nvPr/>
        </p:nvSpPr>
        <p:spPr>
          <a:xfrm>
            <a:off x="685800" y="5229200"/>
            <a:ext cx="5902424" cy="923330"/>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Conduct a high level meeting to decide whether or not to send an astronaut to the International Space Station.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t>
            </a:r>
            <a:r>
              <a:rPr lang="en-US" b="1" u="sng" dirty="0" smtClean="0"/>
              <a:t>Timeliness </a:t>
            </a:r>
          </a:p>
        </p:txBody>
      </p:sp>
      <p:sp>
        <p:nvSpPr>
          <p:cNvPr id="3" name="Text Placeholder 2"/>
          <p:cNvSpPr>
            <a:spLocks noGrp="1"/>
          </p:cNvSpPr>
          <p:nvPr>
            <p:ph type="body" sz="quarter" idx="11"/>
          </p:nvPr>
        </p:nvSpPr>
        <p:spPr>
          <a:xfrm>
            <a:off x="685800" y="1387810"/>
            <a:ext cx="7543800" cy="3409342"/>
          </a:xfrm>
        </p:spPr>
        <p:txBody>
          <a:bodyPr/>
          <a:lstStyle/>
          <a:p>
            <a:pPr marL="0"/>
            <a:r>
              <a:rPr lang="en-US" sz="2000" dirty="0" smtClean="0"/>
              <a:t>Timeliness</a:t>
            </a:r>
            <a:r>
              <a:rPr lang="en-US" sz="2000" dirty="0" smtClean="0"/>
              <a:t>. In large scale operations, design decisions regarding products, components, manufacturing processes and operations may be made months or years before production starts. Often these system specifications a “carved in stone.” Late changes to designs may be extremely costly. For example a thing as simple as the height of a production line which has enormous impact on the posture and back safety of the operator may be decided years before the production line is operational. Similarly, the training of newly hired workers in appropriate operations and safety procedures may warrant a substantial commitment of time and resources. </a:t>
            </a:r>
            <a:endParaRPr lang="en-US" sz="2000" dirty="0" smtClean="0"/>
          </a:p>
          <a:p>
            <a:endParaRPr lang="en-US" sz="2000" dirty="0" smtClean="0"/>
          </a:p>
          <a:p>
            <a:pPr marL="0"/>
            <a:endParaRPr lang="en-US" sz="2000" dirty="0" smtClean="0"/>
          </a:p>
        </p:txBody>
      </p:sp>
      <p:sp>
        <p:nvSpPr>
          <p:cNvPr id="4" name="TextBox 3"/>
          <p:cNvSpPr txBox="1"/>
          <p:nvPr/>
        </p:nvSpPr>
        <p:spPr>
          <a:xfrm>
            <a:off x="827584" y="5085184"/>
            <a:ext cx="6912768" cy="923330"/>
          </a:xfrm>
          <a:prstGeom prst="rect">
            <a:avLst/>
          </a:prstGeom>
          <a:solidFill>
            <a:srgbClr val="FFFF00"/>
          </a:solidFill>
          <a:ln w="12700">
            <a:solidFill>
              <a:schemeClr val="tx1"/>
            </a:solidFill>
          </a:ln>
        </p:spPr>
        <p:txBody>
          <a:bodyPr wrap="square" rtlCol="0">
            <a:spAutoFit/>
          </a:bodyPr>
          <a:lstStyle/>
          <a:p>
            <a:pPr marL="0"/>
            <a:r>
              <a:rPr lang="en-US" b="1" i="1" dirty="0" smtClean="0"/>
              <a:t>ACTIVITY 	</a:t>
            </a:r>
            <a:r>
              <a:rPr lang="en-US" dirty="0" smtClean="0"/>
              <a:t>What </a:t>
            </a:r>
            <a:r>
              <a:rPr lang="en-US" dirty="0" smtClean="0"/>
              <a:t>actions would be considered “timely” in the design of a crowd safety strategy for a major pop concert in a large stadium? 	</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5. Tool Development and Training</a:t>
            </a:r>
            <a:endParaRPr lang="en-US" u="sng" dirty="0"/>
          </a:p>
        </p:txBody>
      </p:sp>
      <p:sp>
        <p:nvSpPr>
          <p:cNvPr id="3" name="Text Placeholder 2"/>
          <p:cNvSpPr>
            <a:spLocks noGrp="1"/>
          </p:cNvSpPr>
          <p:nvPr>
            <p:ph type="body" sz="quarter" idx="11"/>
          </p:nvPr>
        </p:nvSpPr>
        <p:spPr>
          <a:xfrm>
            <a:off x="685800" y="1387810"/>
            <a:ext cx="7543800" cy="3553358"/>
          </a:xfrm>
        </p:spPr>
        <p:txBody>
          <a:bodyPr/>
          <a:lstStyle/>
          <a:p>
            <a:pPr marL="0"/>
            <a:r>
              <a:rPr lang="en-US" sz="2000" dirty="0" smtClean="0"/>
              <a:t>There are three levels of ergonomics data collection – screening, analysis and in depth investigation. Each level requires appropriate personnel training. Screening checklists should be unambiguous and form the basis of across the board ergonomics monitoring. Generally speaking screening checklists involve single dimensions of spatial arrangement, force, information, environmental context and temporal exposure. There exist numerous analytic devices for particular situations and these generally require a higher level of training to implement and interpret. The highest level of investigation will usually involve research methods, which will require specialist implementation</a:t>
            </a:r>
            <a:endParaRPr lang="en-US" sz="2000" dirty="0"/>
          </a:p>
        </p:txBody>
      </p:sp>
      <p:sp>
        <p:nvSpPr>
          <p:cNvPr id="4" name="TextBox 3"/>
          <p:cNvSpPr txBox="1"/>
          <p:nvPr/>
        </p:nvSpPr>
        <p:spPr>
          <a:xfrm>
            <a:off x="827584" y="5085184"/>
            <a:ext cx="6912768" cy="646331"/>
          </a:xfrm>
          <a:prstGeom prst="rect">
            <a:avLst/>
          </a:prstGeom>
          <a:solidFill>
            <a:srgbClr val="FFFF00"/>
          </a:solidFill>
          <a:ln w="12700">
            <a:solidFill>
              <a:schemeClr val="tx1"/>
            </a:solidFill>
          </a:ln>
        </p:spPr>
        <p:txBody>
          <a:bodyPr wrap="square" rtlCol="0">
            <a:spAutoFit/>
          </a:bodyPr>
          <a:lstStyle/>
          <a:p>
            <a:pPr marL="0"/>
            <a:r>
              <a:rPr lang="en-US" b="1" i="1" dirty="0" smtClean="0"/>
              <a:t>ACTIVITY 	</a:t>
            </a:r>
            <a:r>
              <a:rPr lang="en-US" dirty="0" smtClean="0"/>
              <a:t>Discuss the utility of various ergonomics tools and the kinds of training required for implementation</a:t>
            </a:r>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5144"/>
            <a:ext cx="7990656" cy="609600"/>
          </a:xfrm>
        </p:spPr>
        <p:txBody>
          <a:bodyPr/>
          <a:lstStyle/>
          <a:p>
            <a:r>
              <a:rPr lang="en-US" sz="2400" b="1" dirty="0" smtClean="0"/>
              <a:t>6. </a:t>
            </a:r>
            <a:r>
              <a:rPr lang="en-US" sz="2400" b="1" u="sng" dirty="0" smtClean="0"/>
              <a:t>Data – Workplace Monitoring, Hazard Identification </a:t>
            </a:r>
            <a:r>
              <a:rPr lang="en-US" sz="2400" b="1" u="sng" dirty="0" smtClean="0"/>
              <a:t/>
            </a:r>
            <a:br>
              <a:rPr lang="en-US" sz="2400" b="1" u="sng" dirty="0" smtClean="0"/>
            </a:br>
            <a:endParaRPr lang="en-US" sz="2400" dirty="0"/>
          </a:p>
        </p:txBody>
      </p:sp>
      <p:sp>
        <p:nvSpPr>
          <p:cNvPr id="3" name="Text Placeholder 2"/>
          <p:cNvSpPr>
            <a:spLocks noGrp="1"/>
          </p:cNvSpPr>
          <p:nvPr>
            <p:ph type="body" sz="quarter" idx="11"/>
          </p:nvPr>
        </p:nvSpPr>
        <p:spPr>
          <a:xfrm>
            <a:off x="685800" y="1387810"/>
            <a:ext cx="7990656" cy="3769382"/>
          </a:xfrm>
        </p:spPr>
        <p:txBody>
          <a:bodyPr/>
          <a:lstStyle/>
          <a:p>
            <a:pPr marL="0"/>
            <a:r>
              <a:rPr lang="en-US" sz="2000" dirty="0" smtClean="0"/>
              <a:t>Data </a:t>
            </a:r>
            <a:r>
              <a:rPr lang="en-US" sz="2000" dirty="0" smtClean="0"/>
              <a:t>collection, analysis and reporting must address all unwanted process outcomes, such as injuries to workers, damage to equipment, delays in the process, product defects and damage to the environment. In addition reporting should also include “near misses” or critical incidents. The analyses should include severities, frequencies and rates, which imply the need for appropriate denominators, such as transactions, people exposed or time. It may also be useful to record data about context, such as operation or department or time of day. The characteristics of the persons involved should also be recorded including age, sex and pertinent experience. Data reporting of a qualitative form should be encouraged through such programs as anonymous, non punitive reporting schemes and suggestion plans. </a:t>
            </a:r>
            <a:endParaRPr lang="en-US" sz="2000" dirty="0" smtClean="0"/>
          </a:p>
          <a:p>
            <a:endParaRPr lang="en-US" sz="2000" dirty="0" smtClean="0"/>
          </a:p>
          <a:p>
            <a:pPr marL="0"/>
            <a:r>
              <a:rPr lang="en-US" sz="2000" dirty="0" smtClean="0"/>
              <a:t>	</a:t>
            </a:r>
          </a:p>
          <a:p>
            <a:endParaRPr lang="en-US" sz="2000" dirty="0"/>
          </a:p>
        </p:txBody>
      </p:sp>
      <p:sp>
        <p:nvSpPr>
          <p:cNvPr id="4" name="TextBox 3"/>
          <p:cNvSpPr txBox="1"/>
          <p:nvPr/>
        </p:nvSpPr>
        <p:spPr>
          <a:xfrm>
            <a:off x="685800" y="5517232"/>
            <a:ext cx="5830416" cy="923330"/>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 Describe the kinds of data and the methods of data collection that you would expect to see in a safety program for a kindergarten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a:t>
            </a:r>
            <a:r>
              <a:rPr lang="en-US" b="1" u="sng" dirty="0" smtClean="0"/>
              <a:t>Reporting and Visual </a:t>
            </a:r>
            <a:r>
              <a:rPr lang="en-US" b="1" u="sng" dirty="0" smtClean="0"/>
              <a:t>Controls </a:t>
            </a:r>
            <a:br>
              <a:rPr lang="en-US" b="1" u="sng" dirty="0" smtClean="0"/>
            </a:br>
            <a:endParaRPr lang="en-US" dirty="0"/>
          </a:p>
        </p:txBody>
      </p:sp>
      <p:sp>
        <p:nvSpPr>
          <p:cNvPr id="3" name="Text Placeholder 2"/>
          <p:cNvSpPr>
            <a:spLocks noGrp="1"/>
          </p:cNvSpPr>
          <p:nvPr>
            <p:ph type="body" sz="quarter" idx="11"/>
          </p:nvPr>
        </p:nvSpPr>
        <p:spPr>
          <a:xfrm>
            <a:off x="685800" y="1628800"/>
            <a:ext cx="7543800" cy="2329222"/>
          </a:xfrm>
        </p:spPr>
        <p:txBody>
          <a:bodyPr/>
          <a:lstStyle/>
          <a:p>
            <a:pPr marL="0"/>
            <a:r>
              <a:rPr lang="en-US" sz="2000" dirty="0" smtClean="0"/>
              <a:t>Visual </a:t>
            </a:r>
            <a:r>
              <a:rPr lang="en-US" sz="2000" dirty="0" smtClean="0"/>
              <a:t>controls include such things as tables and graphs placed prominently both at the production site and at the locations of the various support and management functions. Objectivity and openness regarding process outcomes and deviations, including injuries are important. However, such communications should not in any way influence incident or accident reporting. For example there may be pressure not to report an accident if a large poster proclaims “this worksite has been accident free for three years.” </a:t>
            </a:r>
            <a:endParaRPr lang="en-US" sz="2000" dirty="0" smtClean="0"/>
          </a:p>
          <a:p>
            <a:endParaRPr lang="en-US" sz="2000" dirty="0"/>
          </a:p>
        </p:txBody>
      </p:sp>
      <p:sp>
        <p:nvSpPr>
          <p:cNvPr id="4" name="TextBox 3"/>
          <p:cNvSpPr txBox="1"/>
          <p:nvPr/>
        </p:nvSpPr>
        <p:spPr>
          <a:xfrm>
            <a:off x="685800" y="4797152"/>
            <a:ext cx="6334472" cy="646331"/>
          </a:xfrm>
          <a:prstGeom prst="rect">
            <a:avLst/>
          </a:prstGeom>
          <a:solidFill>
            <a:srgbClr val="FFFF00"/>
          </a:solidFill>
          <a:ln w="12700">
            <a:solidFill>
              <a:schemeClr val="tx1"/>
            </a:solidFill>
          </a:ln>
        </p:spPr>
        <p:txBody>
          <a:bodyPr wrap="square" rtlCol="0">
            <a:spAutoFit/>
          </a:bodyPr>
          <a:lstStyle/>
          <a:p>
            <a:r>
              <a:rPr lang="en-US" b="1" i="1" dirty="0" smtClean="0"/>
              <a:t>ACTIVITY 	</a:t>
            </a:r>
            <a:r>
              <a:rPr lang="en-US" dirty="0" smtClean="0"/>
              <a:t> Design a poster(s) to demonstrate safety and quality outcomes on a production line for meat packing. </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 Lucida Sans 35pt&amp;quot;&quot;/&gt;&lt;property id=&quot;20307&quot; value=&quot;280&quot;/&gt;&lt;/object&gt;&lt;object type=&quot;3&quot; unique_id=&quot;10005&quot;&gt;&lt;property id=&quot;20148&quot; value=&quot;5&quot;/&gt;&lt;property id=&quot;20300&quot; value=&quot;Slide 2 - &amp;quot;Header Lucida Sans 24pt&amp;quot;&quot;/&gt;&lt;property id=&quot;20307&quot; value=&quot;278&quot;/&gt;&lt;/object&gt;&lt;object type=&quot;3&quot; unique_id=&quot;10006&quot;&gt;&lt;property id=&quot;20148&quot; value=&quot;5&quot;/&gt;&lt;property id=&quot;20300&quot; value=&quot;Slide 3 - &amp;quot;Thank You Lucida Sans 35pt&amp;quot;&quot;/&gt;&lt;property id=&quot;20307&quot; value=&quot;279&quot;/&gt;&lt;/object&gt;&lt;/object&gt;&lt;/object&gt;&lt;/database&gt;"/>
  <p:tag name="SECTOMILLISECCONVERTED" val="1"/>
  <p:tag name="ARTICULATE_PROJECT_OPEN"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1604</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1_Office Theme</vt:lpstr>
      <vt:lpstr>Train The Trainer OH Master class For Ergonomics:  Ergonomics Program Design  Brian Peacock and Chui Yoon Ping</vt:lpstr>
      <vt:lpstr>Ergonomics Program Design</vt:lpstr>
      <vt:lpstr>1. Management Commitment and Policy Development  </vt:lpstr>
      <vt:lpstr>2. Employee Involvement, Participatory Processes  </vt:lpstr>
      <vt:lpstr>3. Consensus Decision Making  </vt:lpstr>
      <vt:lpstr>4. Timeliness </vt:lpstr>
      <vt:lpstr>5. Tool Development and Training</vt:lpstr>
      <vt:lpstr>6. Data – Workplace Monitoring, Hazard Identification  </vt:lpstr>
      <vt:lpstr>7. Reporting and Visual Controls  </vt:lpstr>
      <vt:lpstr>8. Medical Management</vt:lpstr>
      <vt:lpstr>9. Prevention and Mitigation  </vt:lpstr>
      <vt:lpstr>10. Hierarchy of Controls.  </vt:lpstr>
      <vt:lpstr>11. Sophisticated Methods  </vt:lpstr>
      <vt:lpstr>12. Continuous Improvement </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Joscans</dc:creator>
  <cp:lastModifiedBy>SIM</cp:lastModifiedBy>
  <cp:revision>75</cp:revision>
  <dcterms:created xsi:type="dcterms:W3CDTF">2012-01-26T10:45:43Z</dcterms:created>
  <dcterms:modified xsi:type="dcterms:W3CDTF">2013-11-04T08:34:19Z</dcterms:modified>
</cp:coreProperties>
</file>