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83"/>
  </p:notesMasterIdLst>
  <p:sldIdLst>
    <p:sldId id="318" r:id="rId2"/>
    <p:sldId id="762" r:id="rId3"/>
    <p:sldId id="935" r:id="rId4"/>
    <p:sldId id="933" r:id="rId5"/>
    <p:sldId id="763" r:id="rId6"/>
    <p:sldId id="915" r:id="rId7"/>
    <p:sldId id="1229" r:id="rId8"/>
    <p:sldId id="939" r:id="rId9"/>
    <p:sldId id="943" r:id="rId10"/>
    <p:sldId id="698" r:id="rId11"/>
    <p:sldId id="766" r:id="rId12"/>
    <p:sldId id="716" r:id="rId13"/>
    <p:sldId id="936" r:id="rId14"/>
    <p:sldId id="1230" r:id="rId15"/>
    <p:sldId id="888" r:id="rId16"/>
    <p:sldId id="609" r:id="rId17"/>
    <p:sldId id="894" r:id="rId18"/>
    <p:sldId id="906" r:id="rId19"/>
    <p:sldId id="890" r:id="rId20"/>
    <p:sldId id="910" r:id="rId21"/>
    <p:sldId id="908" r:id="rId22"/>
    <p:sldId id="907" r:id="rId23"/>
    <p:sldId id="912" r:id="rId24"/>
    <p:sldId id="911" r:id="rId25"/>
    <p:sldId id="893" r:id="rId26"/>
    <p:sldId id="1075" r:id="rId27"/>
    <p:sldId id="1076" r:id="rId28"/>
    <p:sldId id="897" r:id="rId29"/>
    <p:sldId id="898" r:id="rId30"/>
    <p:sldId id="905" r:id="rId31"/>
    <p:sldId id="900" r:id="rId32"/>
    <p:sldId id="901" r:id="rId33"/>
    <p:sldId id="1072" r:id="rId34"/>
    <p:sldId id="1073" r:id="rId35"/>
    <p:sldId id="1074" r:id="rId36"/>
    <p:sldId id="902" r:id="rId37"/>
    <p:sldId id="904" r:id="rId38"/>
    <p:sldId id="909" r:id="rId39"/>
    <p:sldId id="527" r:id="rId40"/>
    <p:sldId id="525" r:id="rId41"/>
    <p:sldId id="526" r:id="rId42"/>
    <p:sldId id="1226" r:id="rId43"/>
    <p:sldId id="701" r:id="rId44"/>
    <p:sldId id="1228" r:id="rId45"/>
    <p:sldId id="1175" r:id="rId46"/>
    <p:sldId id="531" r:id="rId47"/>
    <p:sldId id="530" r:id="rId48"/>
    <p:sldId id="1227" r:id="rId49"/>
    <p:sldId id="638" r:id="rId50"/>
    <p:sldId id="637" r:id="rId51"/>
    <p:sldId id="642" r:id="rId52"/>
    <p:sldId id="550" r:id="rId53"/>
    <p:sldId id="577" r:id="rId54"/>
    <p:sldId id="534" r:id="rId55"/>
    <p:sldId id="556" r:id="rId56"/>
    <p:sldId id="535" r:id="rId57"/>
    <p:sldId id="536" r:id="rId58"/>
    <p:sldId id="544" r:id="rId59"/>
    <p:sldId id="545" r:id="rId60"/>
    <p:sldId id="547" r:id="rId61"/>
    <p:sldId id="1020" r:id="rId62"/>
    <p:sldId id="1021" r:id="rId63"/>
    <p:sldId id="546" r:id="rId64"/>
    <p:sldId id="752" r:id="rId65"/>
    <p:sldId id="551" r:id="rId66"/>
    <p:sldId id="537" r:id="rId67"/>
    <p:sldId id="639" r:id="rId68"/>
    <p:sldId id="552" r:id="rId69"/>
    <p:sldId id="1078" r:id="rId70"/>
    <p:sldId id="583" r:id="rId71"/>
    <p:sldId id="741" r:id="rId72"/>
    <p:sldId id="742" r:id="rId73"/>
    <p:sldId id="769" r:id="rId74"/>
    <p:sldId id="730" r:id="rId75"/>
    <p:sldId id="734" r:id="rId76"/>
    <p:sldId id="728" r:id="rId77"/>
    <p:sldId id="739" r:id="rId78"/>
    <p:sldId id="740" r:id="rId79"/>
    <p:sldId id="743" r:id="rId80"/>
    <p:sldId id="744" r:id="rId81"/>
    <p:sldId id="591" r:id="rId82"/>
    <p:sldId id="745" r:id="rId83"/>
    <p:sldId id="746" r:id="rId84"/>
    <p:sldId id="401" r:id="rId85"/>
    <p:sldId id="778" r:id="rId86"/>
    <p:sldId id="403" r:id="rId87"/>
    <p:sldId id="336" r:id="rId88"/>
    <p:sldId id="1225" r:id="rId89"/>
    <p:sldId id="627" r:id="rId90"/>
    <p:sldId id="918" r:id="rId91"/>
    <p:sldId id="628" r:id="rId92"/>
    <p:sldId id="779" r:id="rId93"/>
    <p:sldId id="780" r:id="rId94"/>
    <p:sldId id="781" r:id="rId95"/>
    <p:sldId id="803" r:id="rId96"/>
    <p:sldId id="920" r:id="rId97"/>
    <p:sldId id="636" r:id="rId98"/>
    <p:sldId id="342" r:id="rId99"/>
    <p:sldId id="788" r:id="rId100"/>
    <p:sldId id="787" r:id="rId101"/>
    <p:sldId id="930" r:id="rId102"/>
    <p:sldId id="783" r:id="rId103"/>
    <p:sldId id="1081" r:id="rId104"/>
    <p:sldId id="1082" r:id="rId105"/>
    <p:sldId id="782" r:id="rId106"/>
    <p:sldId id="785" r:id="rId107"/>
    <p:sldId id="1089" r:id="rId108"/>
    <p:sldId id="1084" r:id="rId109"/>
    <p:sldId id="1087" r:id="rId110"/>
    <p:sldId id="1088" r:id="rId111"/>
    <p:sldId id="805" r:id="rId112"/>
    <p:sldId id="810" r:id="rId113"/>
    <p:sldId id="1090" r:id="rId114"/>
    <p:sldId id="1092" r:id="rId115"/>
    <p:sldId id="1094" r:id="rId116"/>
    <p:sldId id="1095" r:id="rId117"/>
    <p:sldId id="1096" r:id="rId118"/>
    <p:sldId id="1097" r:id="rId119"/>
    <p:sldId id="1098" r:id="rId120"/>
    <p:sldId id="1100" r:id="rId121"/>
    <p:sldId id="1108" r:id="rId122"/>
    <p:sldId id="1109" r:id="rId123"/>
    <p:sldId id="1106" r:id="rId124"/>
    <p:sldId id="1110" r:id="rId125"/>
    <p:sldId id="1113" r:id="rId126"/>
    <p:sldId id="1231" r:id="rId127"/>
    <p:sldId id="1114" r:id="rId128"/>
    <p:sldId id="1115" r:id="rId129"/>
    <p:sldId id="1118" r:id="rId130"/>
    <p:sldId id="1205" r:id="rId131"/>
    <p:sldId id="1125" r:id="rId132"/>
    <p:sldId id="1127" r:id="rId133"/>
    <p:sldId id="1128" r:id="rId134"/>
    <p:sldId id="1129" r:id="rId135"/>
    <p:sldId id="1143" r:id="rId136"/>
    <p:sldId id="1130" r:id="rId137"/>
    <p:sldId id="1135" r:id="rId138"/>
    <p:sldId id="1136" r:id="rId139"/>
    <p:sldId id="1139" r:id="rId140"/>
    <p:sldId id="1140" r:id="rId141"/>
    <p:sldId id="1144" r:id="rId142"/>
    <p:sldId id="1211" r:id="rId143"/>
    <p:sldId id="1212" r:id="rId144"/>
    <p:sldId id="1152" r:id="rId145"/>
    <p:sldId id="1153" r:id="rId146"/>
    <p:sldId id="1178" r:id="rId147"/>
    <p:sldId id="1177" r:id="rId148"/>
    <p:sldId id="1157" r:id="rId149"/>
    <p:sldId id="1215" r:id="rId150"/>
    <p:sldId id="1156" r:id="rId151"/>
    <p:sldId id="1145" r:id="rId152"/>
    <p:sldId id="1146" r:id="rId153"/>
    <p:sldId id="1176" r:id="rId154"/>
    <p:sldId id="1173" r:id="rId155"/>
    <p:sldId id="1172" r:id="rId156"/>
    <p:sldId id="864" r:id="rId157"/>
    <p:sldId id="1214" r:id="rId158"/>
    <p:sldId id="1049" r:id="rId159"/>
    <p:sldId id="1051" r:id="rId160"/>
    <p:sldId id="260" r:id="rId161"/>
    <p:sldId id="1052" r:id="rId162"/>
    <p:sldId id="1055" r:id="rId163"/>
    <p:sldId id="1062" r:id="rId164"/>
    <p:sldId id="1050" r:id="rId165"/>
    <p:sldId id="800" r:id="rId166"/>
    <p:sldId id="1046" r:id="rId167"/>
    <p:sldId id="576" r:id="rId168"/>
    <p:sldId id="1047" r:id="rId169"/>
    <p:sldId id="878" r:id="rId170"/>
    <p:sldId id="1207" r:id="rId171"/>
    <p:sldId id="1208" r:id="rId172"/>
    <p:sldId id="869" r:id="rId173"/>
    <p:sldId id="877" r:id="rId174"/>
    <p:sldId id="881" r:id="rId175"/>
    <p:sldId id="882" r:id="rId176"/>
    <p:sldId id="880" r:id="rId177"/>
    <p:sldId id="879" r:id="rId178"/>
    <p:sldId id="884" r:id="rId179"/>
    <p:sldId id="759" r:id="rId180"/>
    <p:sldId id="279" r:id="rId181"/>
    <p:sldId id="1204" r:id="rId1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EDFF"/>
    <a:srgbClr val="7DDDFF"/>
    <a:srgbClr val="99FF33"/>
    <a:srgbClr val="FF99FF"/>
    <a:srgbClr val="66FF66"/>
    <a:srgbClr val="00FFFF"/>
    <a:srgbClr val="202E40"/>
    <a:srgbClr val="9900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421" autoAdjust="0"/>
  </p:normalViewPr>
  <p:slideViewPr>
    <p:cSldViewPr>
      <p:cViewPr>
        <p:scale>
          <a:sx n="100" d="100"/>
          <a:sy n="100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7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0D3647-40E3-429D-A50C-34145305D1E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B54519-3150-4125-B0CC-4173FE92AF55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Research</a:t>
          </a:r>
          <a:endParaRPr lang="en-US" sz="2000" b="1" dirty="0">
            <a:solidFill>
              <a:schemeClr val="tx1"/>
            </a:solidFill>
          </a:endParaRPr>
        </a:p>
      </dgm:t>
    </dgm:pt>
    <dgm:pt modelId="{93B1B569-0B1C-4B08-ABFD-E10052A8AA08}" type="parTrans" cxnId="{4A9581C9-88FC-4627-BFD0-741465B9C289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3CF705E7-8A7C-46DE-BE26-6D2A926A6C43}" type="sibTrans" cxnId="{4A9581C9-88FC-4627-BFD0-741465B9C289}">
      <dgm:prSet custT="1"/>
      <dgm:spPr>
        <a:solidFill>
          <a:srgbClr val="002060"/>
        </a:solidFill>
      </dgm:spPr>
      <dgm:t>
        <a:bodyPr/>
        <a:lstStyle/>
        <a:p>
          <a:endParaRPr lang="en-US" sz="1100" b="1">
            <a:solidFill>
              <a:schemeClr val="bg1"/>
            </a:solidFill>
          </a:endParaRPr>
        </a:p>
      </dgm:t>
    </dgm:pt>
    <dgm:pt modelId="{0139AFE1-1953-4610-89E6-F1EDDE89FE28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Analysis</a:t>
          </a:r>
          <a:endParaRPr lang="en-US" sz="2000" b="1" dirty="0">
            <a:solidFill>
              <a:schemeClr val="tx1"/>
            </a:solidFill>
          </a:endParaRPr>
        </a:p>
      </dgm:t>
    </dgm:pt>
    <dgm:pt modelId="{8DB38C11-8CDE-4025-B36E-7409BEB6856E}" type="parTrans" cxnId="{AA1B1E81-3844-43A8-ACA9-84EF886F8B2F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426B6B6A-8C53-4B8C-AA9E-0E8635A8A17D}" type="sibTrans" cxnId="{AA1B1E81-3844-43A8-ACA9-84EF886F8B2F}">
      <dgm:prSet custT="1"/>
      <dgm:spPr>
        <a:solidFill>
          <a:srgbClr val="002060"/>
        </a:solidFill>
      </dgm:spPr>
      <dgm:t>
        <a:bodyPr/>
        <a:lstStyle/>
        <a:p>
          <a:endParaRPr lang="en-US" sz="1100" b="1">
            <a:solidFill>
              <a:schemeClr val="bg1"/>
            </a:solidFill>
          </a:endParaRPr>
        </a:p>
      </dgm:t>
    </dgm:pt>
    <dgm:pt modelId="{A33E479B-4A35-45BA-AAF8-DAE573DE08F6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Design</a:t>
          </a:r>
          <a:endParaRPr lang="en-US" sz="2000" b="1" dirty="0">
            <a:solidFill>
              <a:schemeClr val="tx1"/>
            </a:solidFill>
          </a:endParaRPr>
        </a:p>
      </dgm:t>
    </dgm:pt>
    <dgm:pt modelId="{E9B62B00-9B68-4B3B-9D38-95DC551031B4}" type="parTrans" cxnId="{5CF38A2B-34A4-4825-A1D4-137ACD9ADD66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210DCDC9-2D91-4F39-B7B2-52D30B07F6E9}" type="sibTrans" cxnId="{5CF38A2B-34A4-4825-A1D4-137ACD9ADD66}">
      <dgm:prSet custT="1"/>
      <dgm:spPr>
        <a:solidFill>
          <a:srgbClr val="002060"/>
        </a:solidFill>
      </dgm:spPr>
      <dgm:t>
        <a:bodyPr/>
        <a:lstStyle/>
        <a:p>
          <a:endParaRPr lang="en-US" sz="1100" b="1">
            <a:solidFill>
              <a:schemeClr val="bg1"/>
            </a:solidFill>
          </a:endParaRPr>
        </a:p>
      </dgm:t>
    </dgm:pt>
    <dgm:pt modelId="{774899AD-CD73-4D4C-A8A6-1B22DD6A065C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Evaluation</a:t>
          </a:r>
          <a:endParaRPr lang="en-US" sz="2000" b="1" dirty="0">
            <a:solidFill>
              <a:schemeClr val="tx1"/>
            </a:solidFill>
          </a:endParaRPr>
        </a:p>
      </dgm:t>
    </dgm:pt>
    <dgm:pt modelId="{166A20A4-99BF-40AE-8744-02A242A6C00F}" type="parTrans" cxnId="{45DB1AD3-64D6-40F3-9DD9-3CD9EFF9218D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2D31969E-610F-4B9B-8ADF-D22E29EED089}" type="sibTrans" cxnId="{45DB1AD3-64D6-40F3-9DD9-3CD9EFF9218D}">
      <dgm:prSet custT="1"/>
      <dgm:spPr>
        <a:solidFill>
          <a:srgbClr val="002060"/>
        </a:solidFill>
      </dgm:spPr>
      <dgm:t>
        <a:bodyPr/>
        <a:lstStyle/>
        <a:p>
          <a:endParaRPr lang="en-US" sz="1100" b="1">
            <a:solidFill>
              <a:schemeClr val="bg1"/>
            </a:solidFill>
          </a:endParaRPr>
        </a:p>
      </dgm:t>
    </dgm:pt>
    <dgm:pt modelId="{002269B8-0DF9-492D-9B38-A91B59817557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Outcome Investigation</a:t>
          </a:r>
          <a:endParaRPr lang="en-US" sz="2000" b="1" dirty="0">
            <a:solidFill>
              <a:schemeClr val="tx1"/>
            </a:solidFill>
          </a:endParaRPr>
        </a:p>
      </dgm:t>
    </dgm:pt>
    <dgm:pt modelId="{1AF02529-88D3-4FFC-A0F3-6CF5BA14DFDE}" type="parTrans" cxnId="{0064BBAB-2C6A-4108-BF4E-85CEB9EE427B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A80E037B-B92A-4EF3-96C5-007426F004E3}" type="sibTrans" cxnId="{0064BBAB-2C6A-4108-BF4E-85CEB9EE427B}">
      <dgm:prSet custT="1"/>
      <dgm:spPr>
        <a:solidFill>
          <a:srgbClr val="002060"/>
        </a:solidFill>
      </dgm:spPr>
      <dgm:t>
        <a:bodyPr/>
        <a:lstStyle/>
        <a:p>
          <a:endParaRPr lang="en-US" sz="1100" b="1">
            <a:solidFill>
              <a:schemeClr val="bg1"/>
            </a:solidFill>
          </a:endParaRPr>
        </a:p>
      </dgm:t>
    </dgm:pt>
    <dgm:pt modelId="{B8C2A623-BD00-4FC3-9D25-D0FFD4CD434F}">
      <dgm:prSet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Simulation</a:t>
          </a:r>
          <a:endParaRPr lang="en-US" sz="2000" b="1" dirty="0">
            <a:solidFill>
              <a:schemeClr val="tx1"/>
            </a:solidFill>
          </a:endParaRPr>
        </a:p>
      </dgm:t>
    </dgm:pt>
    <dgm:pt modelId="{2A6C2470-331A-4325-86C9-BFCA3DA7381E}" type="parTrans" cxnId="{83899B99-E612-4018-927B-9DC95A1240AB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9AD5F005-9B26-40A9-B701-E74394755E08}" type="sibTrans" cxnId="{83899B99-E612-4018-927B-9DC95A1240AB}">
      <dgm:prSet custT="1"/>
      <dgm:spPr>
        <a:solidFill>
          <a:srgbClr val="002060"/>
        </a:solidFill>
      </dgm:spPr>
      <dgm:t>
        <a:bodyPr/>
        <a:lstStyle/>
        <a:p>
          <a:endParaRPr lang="en-US" sz="1100" b="1">
            <a:solidFill>
              <a:schemeClr val="bg1"/>
            </a:solidFill>
          </a:endParaRPr>
        </a:p>
      </dgm:t>
    </dgm:pt>
    <dgm:pt modelId="{4DEC6026-FAE8-417A-ADE1-C6ED86928D84}" type="pres">
      <dgm:prSet presAssocID="{140D3647-40E3-429D-A50C-34145305D1E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A90C11-00ED-4CCE-8352-AFB043CEBBB3}" type="pres">
      <dgm:prSet presAssocID="{78B54519-3150-4125-B0CC-4173FE92AF55}" presName="node" presStyleLbl="node1" presStyleIdx="0" presStyleCnt="6" custScaleX="158657" custRadScaleRad="111371" custRadScaleInc="-8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9C21CD-AE02-48E6-9A62-E0049FC00985}" type="pres">
      <dgm:prSet presAssocID="{3CF705E7-8A7C-46DE-BE26-6D2A926A6C43}" presName="sibTrans" presStyleLbl="sibTrans2D1" presStyleIdx="0" presStyleCnt="6"/>
      <dgm:spPr/>
      <dgm:t>
        <a:bodyPr/>
        <a:lstStyle/>
        <a:p>
          <a:endParaRPr lang="en-US"/>
        </a:p>
      </dgm:t>
    </dgm:pt>
    <dgm:pt modelId="{20895DD3-F9DF-47BD-A860-94A508EE0605}" type="pres">
      <dgm:prSet presAssocID="{3CF705E7-8A7C-46DE-BE26-6D2A926A6C43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58D4AA02-A266-4934-9E2E-900E5DAFCBEA}" type="pres">
      <dgm:prSet presAssocID="{0139AFE1-1953-4610-89E6-F1EDDE89FE28}" presName="node" presStyleLbl="node1" presStyleIdx="1" presStyleCnt="6" custScaleX="158657" custRadScaleRad="111866" custRadScaleInc="178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98C0D8-5F7A-44A5-9755-7184917B34BD}" type="pres">
      <dgm:prSet presAssocID="{426B6B6A-8C53-4B8C-AA9E-0E8635A8A17D}" presName="sibTrans" presStyleLbl="sibTrans2D1" presStyleIdx="1" presStyleCnt="6"/>
      <dgm:spPr/>
      <dgm:t>
        <a:bodyPr/>
        <a:lstStyle/>
        <a:p>
          <a:endParaRPr lang="en-US"/>
        </a:p>
      </dgm:t>
    </dgm:pt>
    <dgm:pt modelId="{734C2BBE-F317-4935-8997-D9515949F714}" type="pres">
      <dgm:prSet presAssocID="{426B6B6A-8C53-4B8C-AA9E-0E8635A8A17D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22AD53C7-E35B-4CAA-86A1-AA6AAA5C8AC7}" type="pres">
      <dgm:prSet presAssocID="{B8C2A623-BD00-4FC3-9D25-D0FFD4CD434F}" presName="node" presStyleLbl="node1" presStyleIdx="2" presStyleCnt="6" custScaleX="212010" custRadScaleRad="126199" custRadScaleInc="-1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51EB28-640B-49EA-B8CD-E5689849FA17}" type="pres">
      <dgm:prSet presAssocID="{9AD5F005-9B26-40A9-B701-E74394755E08}" presName="sibTrans" presStyleLbl="sibTrans2D1" presStyleIdx="2" presStyleCnt="6"/>
      <dgm:spPr/>
      <dgm:t>
        <a:bodyPr/>
        <a:lstStyle/>
        <a:p>
          <a:endParaRPr lang="en-US"/>
        </a:p>
      </dgm:t>
    </dgm:pt>
    <dgm:pt modelId="{5B3DF61A-7D41-4873-88A1-A14BF2E5AF90}" type="pres">
      <dgm:prSet presAssocID="{9AD5F005-9B26-40A9-B701-E74394755E08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986E9C96-3A8D-4061-AD38-68AC35454778}" type="pres">
      <dgm:prSet presAssocID="{A33E479B-4A35-45BA-AAF8-DAE573DE08F6}" presName="node" presStyleLbl="node1" presStyleIdx="3" presStyleCnt="6" custScaleX="1586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5C9782-E944-4576-822C-F990DBA7553B}" type="pres">
      <dgm:prSet presAssocID="{210DCDC9-2D91-4F39-B7B2-52D30B07F6E9}" presName="sibTrans" presStyleLbl="sibTrans2D1" presStyleIdx="3" presStyleCnt="6"/>
      <dgm:spPr/>
      <dgm:t>
        <a:bodyPr/>
        <a:lstStyle/>
        <a:p>
          <a:endParaRPr lang="en-US"/>
        </a:p>
      </dgm:t>
    </dgm:pt>
    <dgm:pt modelId="{A6ACFC3C-741D-41E9-9D21-C43526D5B24E}" type="pres">
      <dgm:prSet presAssocID="{210DCDC9-2D91-4F39-B7B2-52D30B07F6E9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FED255E7-997D-423F-A50B-7F9FD8CA2D30}" type="pres">
      <dgm:prSet presAssocID="{774899AD-CD73-4D4C-A8A6-1B22DD6A065C}" presName="node" presStyleLbl="node1" presStyleIdx="4" presStyleCnt="6" custScaleX="158657" custRadScaleRad="123236" custRadScaleInc="14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5FD0B9-04F0-45F7-96B7-FBBED2583BC4}" type="pres">
      <dgm:prSet presAssocID="{2D31969E-610F-4B9B-8ADF-D22E29EED089}" presName="sibTrans" presStyleLbl="sibTrans2D1" presStyleIdx="4" presStyleCnt="6"/>
      <dgm:spPr/>
      <dgm:t>
        <a:bodyPr/>
        <a:lstStyle/>
        <a:p>
          <a:endParaRPr lang="en-US"/>
        </a:p>
      </dgm:t>
    </dgm:pt>
    <dgm:pt modelId="{87E7C0B7-180E-4439-BF8D-A602A72A3B76}" type="pres">
      <dgm:prSet presAssocID="{2D31969E-610F-4B9B-8ADF-D22E29EED089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8CE06068-66E4-4164-BFFD-E2298E72B81A}" type="pres">
      <dgm:prSet presAssocID="{002269B8-0DF9-492D-9B38-A91B59817557}" presName="node" presStyleLbl="node1" presStyleIdx="5" presStyleCnt="6" custScaleX="210632" custRadScaleRad="120752" custRadScaleInc="-417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7A2984-55DD-4E13-82F6-1C0220A09530}" type="pres">
      <dgm:prSet presAssocID="{A80E037B-B92A-4EF3-96C5-007426F004E3}" presName="sibTrans" presStyleLbl="sibTrans2D1" presStyleIdx="5" presStyleCnt="6"/>
      <dgm:spPr/>
      <dgm:t>
        <a:bodyPr/>
        <a:lstStyle/>
        <a:p>
          <a:endParaRPr lang="en-US"/>
        </a:p>
      </dgm:t>
    </dgm:pt>
    <dgm:pt modelId="{6401C7BD-D068-4FF3-BDFA-BF91D70F694F}" type="pres">
      <dgm:prSet presAssocID="{A80E037B-B92A-4EF3-96C5-007426F004E3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AA1B1E81-3844-43A8-ACA9-84EF886F8B2F}" srcId="{140D3647-40E3-429D-A50C-34145305D1EE}" destId="{0139AFE1-1953-4610-89E6-F1EDDE89FE28}" srcOrd="1" destOrd="0" parTransId="{8DB38C11-8CDE-4025-B36E-7409BEB6856E}" sibTransId="{426B6B6A-8C53-4B8C-AA9E-0E8635A8A17D}"/>
    <dgm:cxn modelId="{090B7634-6F6E-4FA5-A866-2F7816B0B205}" type="presOf" srcId="{9AD5F005-9B26-40A9-B701-E74394755E08}" destId="{6351EB28-640B-49EA-B8CD-E5689849FA17}" srcOrd="0" destOrd="0" presId="urn:microsoft.com/office/officeart/2005/8/layout/cycle2"/>
    <dgm:cxn modelId="{A5B7A87C-F55A-46C7-BC7E-C743869B540F}" type="presOf" srcId="{140D3647-40E3-429D-A50C-34145305D1EE}" destId="{4DEC6026-FAE8-417A-ADE1-C6ED86928D84}" srcOrd="0" destOrd="0" presId="urn:microsoft.com/office/officeart/2005/8/layout/cycle2"/>
    <dgm:cxn modelId="{B3BD47CF-D3ED-4FC4-8E7C-8C960718C22B}" type="presOf" srcId="{210DCDC9-2D91-4F39-B7B2-52D30B07F6E9}" destId="{A45C9782-E944-4576-822C-F990DBA7553B}" srcOrd="0" destOrd="0" presId="urn:microsoft.com/office/officeart/2005/8/layout/cycle2"/>
    <dgm:cxn modelId="{09851AF3-4F41-4012-B8F6-6ED7DB30E1E6}" type="presOf" srcId="{9AD5F005-9B26-40A9-B701-E74394755E08}" destId="{5B3DF61A-7D41-4873-88A1-A14BF2E5AF90}" srcOrd="1" destOrd="0" presId="urn:microsoft.com/office/officeart/2005/8/layout/cycle2"/>
    <dgm:cxn modelId="{CA377C79-0D63-4277-895C-D0CDD2F0DCC9}" type="presOf" srcId="{A33E479B-4A35-45BA-AAF8-DAE573DE08F6}" destId="{986E9C96-3A8D-4061-AD38-68AC35454778}" srcOrd="0" destOrd="0" presId="urn:microsoft.com/office/officeart/2005/8/layout/cycle2"/>
    <dgm:cxn modelId="{A6FEBC43-9C93-4CDF-8E20-0CA14311C4BD}" type="presOf" srcId="{002269B8-0DF9-492D-9B38-A91B59817557}" destId="{8CE06068-66E4-4164-BFFD-E2298E72B81A}" srcOrd="0" destOrd="0" presId="urn:microsoft.com/office/officeart/2005/8/layout/cycle2"/>
    <dgm:cxn modelId="{C3EDC263-4EEF-4BE7-9990-39E1388A3909}" type="presOf" srcId="{A80E037B-B92A-4EF3-96C5-007426F004E3}" destId="{4C7A2984-55DD-4E13-82F6-1C0220A09530}" srcOrd="0" destOrd="0" presId="urn:microsoft.com/office/officeart/2005/8/layout/cycle2"/>
    <dgm:cxn modelId="{31F3BF9F-FDA6-4C4A-9473-8936884C24A7}" type="presOf" srcId="{B8C2A623-BD00-4FC3-9D25-D0FFD4CD434F}" destId="{22AD53C7-E35B-4CAA-86A1-AA6AAA5C8AC7}" srcOrd="0" destOrd="0" presId="urn:microsoft.com/office/officeart/2005/8/layout/cycle2"/>
    <dgm:cxn modelId="{E155DC71-9279-4042-B453-766C70358D6B}" type="presOf" srcId="{3CF705E7-8A7C-46DE-BE26-6D2A926A6C43}" destId="{429C21CD-AE02-48E6-9A62-E0049FC00985}" srcOrd="0" destOrd="0" presId="urn:microsoft.com/office/officeart/2005/8/layout/cycle2"/>
    <dgm:cxn modelId="{F9325748-5A47-4E1B-B269-E6F6486650F5}" type="presOf" srcId="{210DCDC9-2D91-4F39-B7B2-52D30B07F6E9}" destId="{A6ACFC3C-741D-41E9-9D21-C43526D5B24E}" srcOrd="1" destOrd="0" presId="urn:microsoft.com/office/officeart/2005/8/layout/cycle2"/>
    <dgm:cxn modelId="{76BA1709-8EF0-492E-98FE-F31D7C883AF1}" type="presOf" srcId="{3CF705E7-8A7C-46DE-BE26-6D2A926A6C43}" destId="{20895DD3-F9DF-47BD-A860-94A508EE0605}" srcOrd="1" destOrd="0" presId="urn:microsoft.com/office/officeart/2005/8/layout/cycle2"/>
    <dgm:cxn modelId="{809E2B4A-B6D3-4139-9D45-B53BF038B2A6}" type="presOf" srcId="{2D31969E-610F-4B9B-8ADF-D22E29EED089}" destId="{87E7C0B7-180E-4439-BF8D-A602A72A3B76}" srcOrd="1" destOrd="0" presId="urn:microsoft.com/office/officeart/2005/8/layout/cycle2"/>
    <dgm:cxn modelId="{45DB1AD3-64D6-40F3-9DD9-3CD9EFF9218D}" srcId="{140D3647-40E3-429D-A50C-34145305D1EE}" destId="{774899AD-CD73-4D4C-A8A6-1B22DD6A065C}" srcOrd="4" destOrd="0" parTransId="{166A20A4-99BF-40AE-8744-02A242A6C00F}" sibTransId="{2D31969E-610F-4B9B-8ADF-D22E29EED089}"/>
    <dgm:cxn modelId="{5125D575-CE6E-490F-B0A1-68FB21C9574D}" type="presOf" srcId="{0139AFE1-1953-4610-89E6-F1EDDE89FE28}" destId="{58D4AA02-A266-4934-9E2E-900E5DAFCBEA}" srcOrd="0" destOrd="0" presId="urn:microsoft.com/office/officeart/2005/8/layout/cycle2"/>
    <dgm:cxn modelId="{9C178377-FAE1-4F61-86CA-EFDCAF434996}" type="presOf" srcId="{2D31969E-610F-4B9B-8ADF-D22E29EED089}" destId="{A75FD0B9-04F0-45F7-96B7-FBBED2583BC4}" srcOrd="0" destOrd="0" presId="urn:microsoft.com/office/officeart/2005/8/layout/cycle2"/>
    <dgm:cxn modelId="{7ED11CC3-0586-47F8-9AAA-486DBA42FF41}" type="presOf" srcId="{A80E037B-B92A-4EF3-96C5-007426F004E3}" destId="{6401C7BD-D068-4FF3-BDFA-BF91D70F694F}" srcOrd="1" destOrd="0" presId="urn:microsoft.com/office/officeart/2005/8/layout/cycle2"/>
    <dgm:cxn modelId="{5CF38A2B-34A4-4825-A1D4-137ACD9ADD66}" srcId="{140D3647-40E3-429D-A50C-34145305D1EE}" destId="{A33E479B-4A35-45BA-AAF8-DAE573DE08F6}" srcOrd="3" destOrd="0" parTransId="{E9B62B00-9B68-4B3B-9D38-95DC551031B4}" sibTransId="{210DCDC9-2D91-4F39-B7B2-52D30B07F6E9}"/>
    <dgm:cxn modelId="{4A9581C9-88FC-4627-BFD0-741465B9C289}" srcId="{140D3647-40E3-429D-A50C-34145305D1EE}" destId="{78B54519-3150-4125-B0CC-4173FE92AF55}" srcOrd="0" destOrd="0" parTransId="{93B1B569-0B1C-4B08-ABFD-E10052A8AA08}" sibTransId="{3CF705E7-8A7C-46DE-BE26-6D2A926A6C43}"/>
    <dgm:cxn modelId="{EB9CEF6A-3B0F-419F-A6EB-6CF170378338}" type="presOf" srcId="{426B6B6A-8C53-4B8C-AA9E-0E8635A8A17D}" destId="{BA98C0D8-5F7A-44A5-9755-7184917B34BD}" srcOrd="0" destOrd="0" presId="urn:microsoft.com/office/officeart/2005/8/layout/cycle2"/>
    <dgm:cxn modelId="{83899B99-E612-4018-927B-9DC95A1240AB}" srcId="{140D3647-40E3-429D-A50C-34145305D1EE}" destId="{B8C2A623-BD00-4FC3-9D25-D0FFD4CD434F}" srcOrd="2" destOrd="0" parTransId="{2A6C2470-331A-4325-86C9-BFCA3DA7381E}" sibTransId="{9AD5F005-9B26-40A9-B701-E74394755E08}"/>
    <dgm:cxn modelId="{0064BBAB-2C6A-4108-BF4E-85CEB9EE427B}" srcId="{140D3647-40E3-429D-A50C-34145305D1EE}" destId="{002269B8-0DF9-492D-9B38-A91B59817557}" srcOrd="5" destOrd="0" parTransId="{1AF02529-88D3-4FFC-A0F3-6CF5BA14DFDE}" sibTransId="{A80E037B-B92A-4EF3-96C5-007426F004E3}"/>
    <dgm:cxn modelId="{BF20936C-ED76-4E16-9DAF-A53C0C2521D0}" type="presOf" srcId="{426B6B6A-8C53-4B8C-AA9E-0E8635A8A17D}" destId="{734C2BBE-F317-4935-8997-D9515949F714}" srcOrd="1" destOrd="0" presId="urn:microsoft.com/office/officeart/2005/8/layout/cycle2"/>
    <dgm:cxn modelId="{26E256A1-21E5-4A8E-882F-73351EF3B0FA}" type="presOf" srcId="{774899AD-CD73-4D4C-A8A6-1B22DD6A065C}" destId="{FED255E7-997D-423F-A50B-7F9FD8CA2D30}" srcOrd="0" destOrd="0" presId="urn:microsoft.com/office/officeart/2005/8/layout/cycle2"/>
    <dgm:cxn modelId="{103464DF-3142-44DC-8AA6-2404C06DD41B}" type="presOf" srcId="{78B54519-3150-4125-B0CC-4173FE92AF55}" destId="{D2A90C11-00ED-4CCE-8352-AFB043CEBBB3}" srcOrd="0" destOrd="0" presId="urn:microsoft.com/office/officeart/2005/8/layout/cycle2"/>
    <dgm:cxn modelId="{AAE7C8E1-4E04-451A-9771-9857DD8120D6}" type="presParOf" srcId="{4DEC6026-FAE8-417A-ADE1-C6ED86928D84}" destId="{D2A90C11-00ED-4CCE-8352-AFB043CEBBB3}" srcOrd="0" destOrd="0" presId="urn:microsoft.com/office/officeart/2005/8/layout/cycle2"/>
    <dgm:cxn modelId="{1A51C446-FCD7-458D-90AE-80A774D0FB52}" type="presParOf" srcId="{4DEC6026-FAE8-417A-ADE1-C6ED86928D84}" destId="{429C21CD-AE02-48E6-9A62-E0049FC00985}" srcOrd="1" destOrd="0" presId="urn:microsoft.com/office/officeart/2005/8/layout/cycle2"/>
    <dgm:cxn modelId="{4F2566F9-8197-4B6C-B1ED-022D3ACFE66C}" type="presParOf" srcId="{429C21CD-AE02-48E6-9A62-E0049FC00985}" destId="{20895DD3-F9DF-47BD-A860-94A508EE0605}" srcOrd="0" destOrd="0" presId="urn:microsoft.com/office/officeart/2005/8/layout/cycle2"/>
    <dgm:cxn modelId="{9B368F61-B1DC-4293-9C80-72EABF800BE3}" type="presParOf" srcId="{4DEC6026-FAE8-417A-ADE1-C6ED86928D84}" destId="{58D4AA02-A266-4934-9E2E-900E5DAFCBEA}" srcOrd="2" destOrd="0" presId="urn:microsoft.com/office/officeart/2005/8/layout/cycle2"/>
    <dgm:cxn modelId="{E40F47DF-4017-49F8-ADD5-E5FBBBE4F176}" type="presParOf" srcId="{4DEC6026-FAE8-417A-ADE1-C6ED86928D84}" destId="{BA98C0D8-5F7A-44A5-9755-7184917B34BD}" srcOrd="3" destOrd="0" presId="urn:microsoft.com/office/officeart/2005/8/layout/cycle2"/>
    <dgm:cxn modelId="{03A6D050-5164-4E8D-870A-13086B20E028}" type="presParOf" srcId="{BA98C0D8-5F7A-44A5-9755-7184917B34BD}" destId="{734C2BBE-F317-4935-8997-D9515949F714}" srcOrd="0" destOrd="0" presId="urn:microsoft.com/office/officeart/2005/8/layout/cycle2"/>
    <dgm:cxn modelId="{0DFBB266-E684-47EB-A343-1A74DA64EF00}" type="presParOf" srcId="{4DEC6026-FAE8-417A-ADE1-C6ED86928D84}" destId="{22AD53C7-E35B-4CAA-86A1-AA6AAA5C8AC7}" srcOrd="4" destOrd="0" presId="urn:microsoft.com/office/officeart/2005/8/layout/cycle2"/>
    <dgm:cxn modelId="{EF770467-F3FB-49FC-A655-C733DA739803}" type="presParOf" srcId="{4DEC6026-FAE8-417A-ADE1-C6ED86928D84}" destId="{6351EB28-640B-49EA-B8CD-E5689849FA17}" srcOrd="5" destOrd="0" presId="urn:microsoft.com/office/officeart/2005/8/layout/cycle2"/>
    <dgm:cxn modelId="{C8DA4CC8-ABF6-4A52-89DD-27464A53BA54}" type="presParOf" srcId="{6351EB28-640B-49EA-B8CD-E5689849FA17}" destId="{5B3DF61A-7D41-4873-88A1-A14BF2E5AF90}" srcOrd="0" destOrd="0" presId="urn:microsoft.com/office/officeart/2005/8/layout/cycle2"/>
    <dgm:cxn modelId="{8215A804-6E22-4757-8BA5-67CD1CB9D62B}" type="presParOf" srcId="{4DEC6026-FAE8-417A-ADE1-C6ED86928D84}" destId="{986E9C96-3A8D-4061-AD38-68AC35454778}" srcOrd="6" destOrd="0" presId="urn:microsoft.com/office/officeart/2005/8/layout/cycle2"/>
    <dgm:cxn modelId="{5E60152E-4C2B-42BB-9994-C87BEE9CD652}" type="presParOf" srcId="{4DEC6026-FAE8-417A-ADE1-C6ED86928D84}" destId="{A45C9782-E944-4576-822C-F990DBA7553B}" srcOrd="7" destOrd="0" presId="urn:microsoft.com/office/officeart/2005/8/layout/cycle2"/>
    <dgm:cxn modelId="{B0F87D2E-9AB1-4863-B7BB-956EF3ACA46A}" type="presParOf" srcId="{A45C9782-E944-4576-822C-F990DBA7553B}" destId="{A6ACFC3C-741D-41E9-9D21-C43526D5B24E}" srcOrd="0" destOrd="0" presId="urn:microsoft.com/office/officeart/2005/8/layout/cycle2"/>
    <dgm:cxn modelId="{571F0A46-0B12-4A32-ACC6-0D86A5AF0DDE}" type="presParOf" srcId="{4DEC6026-FAE8-417A-ADE1-C6ED86928D84}" destId="{FED255E7-997D-423F-A50B-7F9FD8CA2D30}" srcOrd="8" destOrd="0" presId="urn:microsoft.com/office/officeart/2005/8/layout/cycle2"/>
    <dgm:cxn modelId="{88EF3E1D-A970-40A5-97BD-6FAC473A28A6}" type="presParOf" srcId="{4DEC6026-FAE8-417A-ADE1-C6ED86928D84}" destId="{A75FD0B9-04F0-45F7-96B7-FBBED2583BC4}" srcOrd="9" destOrd="0" presId="urn:microsoft.com/office/officeart/2005/8/layout/cycle2"/>
    <dgm:cxn modelId="{7E4567F6-D722-4EAF-8AD7-27045A9EE09D}" type="presParOf" srcId="{A75FD0B9-04F0-45F7-96B7-FBBED2583BC4}" destId="{87E7C0B7-180E-4439-BF8D-A602A72A3B76}" srcOrd="0" destOrd="0" presId="urn:microsoft.com/office/officeart/2005/8/layout/cycle2"/>
    <dgm:cxn modelId="{1302B528-9731-49C0-BC94-C837507835FC}" type="presParOf" srcId="{4DEC6026-FAE8-417A-ADE1-C6ED86928D84}" destId="{8CE06068-66E4-4164-BFFD-E2298E72B81A}" srcOrd="10" destOrd="0" presId="urn:microsoft.com/office/officeart/2005/8/layout/cycle2"/>
    <dgm:cxn modelId="{640EAEB5-D82B-48F3-A4A3-86ACA6D213E8}" type="presParOf" srcId="{4DEC6026-FAE8-417A-ADE1-C6ED86928D84}" destId="{4C7A2984-55DD-4E13-82F6-1C0220A09530}" srcOrd="11" destOrd="0" presId="urn:microsoft.com/office/officeart/2005/8/layout/cycle2"/>
    <dgm:cxn modelId="{B9D34FE2-1B1A-42A2-B64F-126A6513DB67}" type="presParOf" srcId="{4C7A2984-55DD-4E13-82F6-1C0220A09530}" destId="{6401C7BD-D068-4FF3-BDFA-BF91D70F694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A90C11-00ED-4CCE-8352-AFB043CEBBB3}">
      <dsp:nvSpPr>
        <dsp:cNvPr id="0" name=""/>
        <dsp:cNvSpPr/>
      </dsp:nvSpPr>
      <dsp:spPr>
        <a:xfrm>
          <a:off x="3193766" y="0"/>
          <a:ext cx="1891725" cy="1192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Research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3470803" y="174614"/>
        <a:ext cx="1337651" cy="843108"/>
      </dsp:txXfrm>
    </dsp:sp>
    <dsp:sp modelId="{429C21CD-AE02-48E6-9A62-E0049FC00985}">
      <dsp:nvSpPr>
        <dsp:cNvPr id="0" name=""/>
        <dsp:cNvSpPr/>
      </dsp:nvSpPr>
      <dsp:spPr>
        <a:xfrm rot="1656605">
          <a:off x="4936884" y="870276"/>
          <a:ext cx="223097" cy="40241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1" kern="1200">
            <a:solidFill>
              <a:schemeClr val="bg1"/>
            </a:solidFill>
          </a:endParaRPr>
        </a:p>
      </dsp:txBody>
      <dsp:txXfrm>
        <a:off x="4940695" y="935250"/>
        <a:ext cx="156168" cy="241447"/>
      </dsp:txXfrm>
    </dsp:sp>
    <dsp:sp modelId="{58D4AA02-A266-4934-9E2E-900E5DAFCBEA}">
      <dsp:nvSpPr>
        <dsp:cNvPr id="0" name=""/>
        <dsp:cNvSpPr/>
      </dsp:nvSpPr>
      <dsp:spPr>
        <a:xfrm>
          <a:off x="5022563" y="956481"/>
          <a:ext cx="1891725" cy="1192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Analysis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5299600" y="1131095"/>
        <a:ext cx="1337651" cy="843108"/>
      </dsp:txXfrm>
    </dsp:sp>
    <dsp:sp modelId="{BA98C0D8-5F7A-44A5-9755-7184917B34BD}">
      <dsp:nvSpPr>
        <dsp:cNvPr id="0" name=""/>
        <dsp:cNvSpPr/>
      </dsp:nvSpPr>
      <dsp:spPr>
        <a:xfrm rot="4962532">
          <a:off x="5921928" y="2235416"/>
          <a:ext cx="319196" cy="40241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1" kern="1200">
            <a:solidFill>
              <a:schemeClr val="bg1"/>
            </a:solidFill>
          </a:endParaRPr>
        </a:p>
      </dsp:txBody>
      <dsp:txXfrm>
        <a:off x="5963731" y="2268407"/>
        <a:ext cx="223437" cy="241447"/>
      </dsp:txXfrm>
    </dsp:sp>
    <dsp:sp modelId="{22AD53C7-E35B-4CAA-86A1-AA6AAA5C8AC7}">
      <dsp:nvSpPr>
        <dsp:cNvPr id="0" name=""/>
        <dsp:cNvSpPr/>
      </dsp:nvSpPr>
      <dsp:spPr>
        <a:xfrm>
          <a:off x="4933092" y="2743195"/>
          <a:ext cx="2527872" cy="1192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Simulation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5303290" y="2917809"/>
        <a:ext cx="1787476" cy="843108"/>
      </dsp:txXfrm>
    </dsp:sp>
    <dsp:sp modelId="{6351EB28-640B-49EA-B8CD-E5689849FA17}">
      <dsp:nvSpPr>
        <dsp:cNvPr id="0" name=""/>
        <dsp:cNvSpPr/>
      </dsp:nvSpPr>
      <dsp:spPr>
        <a:xfrm rot="9465046">
          <a:off x="5010793" y="3588299"/>
          <a:ext cx="171796" cy="40241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1" kern="1200">
            <a:solidFill>
              <a:schemeClr val="bg1"/>
            </a:solidFill>
          </a:endParaRPr>
        </a:p>
      </dsp:txBody>
      <dsp:txXfrm rot="10800000">
        <a:off x="5060413" y="3659025"/>
        <a:ext cx="120257" cy="241447"/>
      </dsp:txXfrm>
    </dsp:sp>
    <dsp:sp modelId="{986E9C96-3A8D-4061-AD38-68AC35454778}">
      <dsp:nvSpPr>
        <dsp:cNvPr id="0" name=""/>
        <dsp:cNvSpPr/>
      </dsp:nvSpPr>
      <dsp:spPr>
        <a:xfrm>
          <a:off x="3202929" y="3581118"/>
          <a:ext cx="1891725" cy="1192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Design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3479966" y="3755732"/>
        <a:ext cx="1337651" cy="843108"/>
      </dsp:txXfrm>
    </dsp:sp>
    <dsp:sp modelId="{A45C9782-E944-4576-822C-F990DBA7553B}">
      <dsp:nvSpPr>
        <dsp:cNvPr id="0" name=""/>
        <dsp:cNvSpPr/>
      </dsp:nvSpPr>
      <dsp:spPr>
        <a:xfrm rot="12170295">
          <a:off x="3040422" y="3559754"/>
          <a:ext cx="239634" cy="40241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1" kern="1200">
            <a:solidFill>
              <a:schemeClr val="bg1"/>
            </a:solidFill>
          </a:endParaRPr>
        </a:p>
      </dsp:txBody>
      <dsp:txXfrm rot="10800000">
        <a:off x="3109494" y="3654188"/>
        <a:ext cx="167744" cy="241447"/>
      </dsp:txXfrm>
    </dsp:sp>
    <dsp:sp modelId="{FED255E7-997D-423F-A50B-7F9FD8CA2D30}">
      <dsp:nvSpPr>
        <dsp:cNvPr id="0" name=""/>
        <dsp:cNvSpPr/>
      </dsp:nvSpPr>
      <dsp:spPr>
        <a:xfrm>
          <a:off x="1213322" y="2743201"/>
          <a:ext cx="1891725" cy="1192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Evaluation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1490359" y="2917815"/>
        <a:ext cx="1337651" cy="843108"/>
      </dsp:txXfrm>
    </dsp:sp>
    <dsp:sp modelId="{A75FD0B9-04F0-45F7-96B7-FBBED2583BC4}">
      <dsp:nvSpPr>
        <dsp:cNvPr id="0" name=""/>
        <dsp:cNvSpPr/>
      </dsp:nvSpPr>
      <dsp:spPr>
        <a:xfrm rot="16045637">
          <a:off x="2015219" y="2344237"/>
          <a:ext cx="216585" cy="40241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1" kern="1200">
            <a:solidFill>
              <a:schemeClr val="bg1"/>
            </a:solidFill>
          </a:endParaRPr>
        </a:p>
      </dsp:txBody>
      <dsp:txXfrm rot="10800000">
        <a:off x="2049165" y="2457175"/>
        <a:ext cx="151610" cy="241447"/>
      </dsp:txXfrm>
    </dsp:sp>
    <dsp:sp modelId="{8CE06068-66E4-4164-BFFD-E2298E72B81A}">
      <dsp:nvSpPr>
        <dsp:cNvPr id="0" name=""/>
        <dsp:cNvSpPr/>
      </dsp:nvSpPr>
      <dsp:spPr>
        <a:xfrm>
          <a:off x="831563" y="1142999"/>
          <a:ext cx="2511442" cy="1192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Outcome Investigation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1199355" y="1317613"/>
        <a:ext cx="1775858" cy="843108"/>
      </dsp:txXfrm>
    </dsp:sp>
    <dsp:sp modelId="{4C7A2984-55DD-4E13-82F6-1C0220A09530}">
      <dsp:nvSpPr>
        <dsp:cNvPr id="0" name=""/>
        <dsp:cNvSpPr/>
      </dsp:nvSpPr>
      <dsp:spPr>
        <a:xfrm rot="19853132">
          <a:off x="2998009" y="941409"/>
          <a:ext cx="320859" cy="40241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1" kern="1200">
            <a:solidFill>
              <a:schemeClr val="bg1"/>
            </a:solidFill>
          </a:endParaRPr>
        </a:p>
      </dsp:txBody>
      <dsp:txXfrm>
        <a:off x="3004090" y="1045309"/>
        <a:ext cx="224601" cy="2414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7D853-C7FE-42BE-8174-585DA2F3B6A0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9007A-E6F5-4B07-8AC8-5372AFC0B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8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3A3DF-86A3-47F5-96D9-1F83851CC7C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1B6A20-73FE-4AD6-A8F9-7F1158385FF6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502480-6489-499F-88DF-E8DBD68F62EF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1FBFF-3240-4053-A9DC-CA61438A59C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DB305-88D6-4028-865D-3AEDFA4233AD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DB305-88D6-4028-865D-3AEDFA4233AD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DB305-88D6-4028-865D-3AEDFA4233AD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DB305-88D6-4028-865D-3AEDFA4233AD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6EA93-623D-4BE8-93C0-625AAA09A22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007A-E6F5-4B07-8AC8-5372AFC0BC52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F4BFAB-1FE0-475A-9256-47F15E0D1B93}" type="slidenum">
              <a:rPr lang="en-US" smtClean="0"/>
              <a:pPr/>
              <a:t>111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33181A-5A10-474F-AE24-F023CCD8E6FD}" type="slidenum">
              <a:rPr lang="en-US" smtClean="0"/>
              <a:pPr/>
              <a:t>112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B7D17E-E2B6-4856-A8D4-EB75381770DF}" type="slidenum">
              <a:rPr lang="en-US" smtClean="0"/>
              <a:pPr/>
              <a:t>113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B4F464-F9E5-4F09-AB3B-A8CB70683268}" type="slidenum">
              <a:rPr lang="en-US" smtClean="0"/>
              <a:pPr/>
              <a:t>114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437C23-930D-4567-B98C-A0A92CEDE539}" type="slidenum">
              <a:rPr lang="en-US" smtClean="0"/>
              <a:pPr/>
              <a:t>115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107801-023A-438A-BF4A-7335AE72C44D}" type="slidenum">
              <a:rPr lang="en-US" smtClean="0"/>
              <a:pPr/>
              <a:t>116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EFEA1B-4E44-475E-AD78-6CE272080692}" type="slidenum">
              <a:rPr lang="en-US" smtClean="0"/>
              <a:pPr/>
              <a:t>117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AE4A-2B67-4F81-80C4-BCC4955EF634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AE4A-2B67-4F81-80C4-BCC4955EF634}" type="slidenum">
              <a:rPr lang="en-US" smtClean="0"/>
              <a:pPr/>
              <a:t>123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AC090F-7EE2-9547-B986-85572EDE28C1}" type="slidenum">
              <a:rPr lang="en-US"/>
              <a:pPr/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CFA9E6-85BB-8D44-B214-38261BD86017}" type="slidenum">
              <a:rPr lang="en-US"/>
              <a:pPr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AE4A-2B67-4F81-80C4-BCC4955EF634}" type="slidenum">
              <a:rPr lang="en-US" smtClean="0"/>
              <a:pPr/>
              <a:t>133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DE1CF-6EE1-457C-8DF2-95037D69EDCB}" type="slidenum">
              <a:rPr lang="en-US" smtClean="0"/>
              <a:pPr/>
              <a:t>134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8FB12A-5367-42B6-9A01-DFCCE94769C6}" type="slidenum">
              <a:rPr lang="en-US"/>
              <a:pPr/>
              <a:t>136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19138"/>
            <a:ext cx="4551362" cy="341312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3630A1-701D-445F-AD2D-0ECE58FFF48B}" type="slidenum">
              <a:rPr lang="en-US"/>
              <a:pPr/>
              <a:t>137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19138"/>
            <a:ext cx="4551362" cy="341312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BCF92E-DF32-496B-BEB5-659B736C6E1C}" type="slidenum">
              <a:rPr lang="en-US"/>
              <a:pPr/>
              <a:t>138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19138"/>
            <a:ext cx="4551362" cy="341312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4DC5BA-8FD3-4AA9-AC8B-B13D53D0C53B}" type="slidenum">
              <a:rPr lang="en-US"/>
              <a:pPr/>
              <a:t>139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5A69D2-0716-44A5-B94D-76F129506E57}" type="slidenum">
              <a:rPr lang="en-US"/>
              <a:pPr/>
              <a:t>140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19138"/>
            <a:ext cx="4551362" cy="341312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F42550-1DF9-4A27-91EB-612175A26055}" type="slidenum">
              <a:rPr lang="en-US"/>
              <a:pPr/>
              <a:t>143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B8DF3F-190C-45D4-B91F-7BF47D0F89B2}" type="slidenum">
              <a:rPr lang="en-US"/>
              <a:pPr/>
              <a:t>7</a:t>
            </a:fld>
            <a:endParaRPr lang="en-US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158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159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161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162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495D5E2-D9A4-44C7-B157-4DCA868BC9C2}" type="slidenum">
              <a:rPr lang="en-US"/>
              <a:pPr eaLnBrk="1" hangingPunct="1"/>
              <a:t>170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8BDDAC3-E7F9-4517-A551-D60DB294A819}" type="slidenum">
              <a:rPr lang="en-US"/>
              <a:pPr eaLnBrk="1" hangingPunct="1"/>
              <a:t>171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4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4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7E6A98-C5F1-4290-B91F-5D53B17E818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FF5F5-584F-4618-B603-262FAFA735C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007A-E6F5-4B07-8AC8-5372AFC0BC5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87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8FC2F-BA70-4C46-BB57-0C8A2128EB9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iosh/docs/94-110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cohs.ca/oshanswers/ergonomics/niosh/calculating_rwl.html" TargetMode="External"/><Relationship Id="rId5" Type="http://schemas.openxmlformats.org/officeDocument/2006/relationships/hyperlink" Target="http://www.ergoweb.com/news/detail.cfm?id=566" TargetMode="External"/><Relationship Id="rId4" Type="http://schemas.openxmlformats.org/officeDocument/2006/relationships/hyperlink" Target="http://www.emcins.com/losscontrol/quick_links/employee_safety_health/ergonomicsNIOSH.aspx" TargetMode="Externa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7.wmf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2.wmf"/><Relationship Id="rId12" Type="http://schemas.openxmlformats.org/officeDocument/2006/relationships/image" Target="../media/image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5.wmf"/><Relationship Id="rId5" Type="http://schemas.openxmlformats.org/officeDocument/2006/relationships/image" Target="../media/image61.wmf"/><Relationship Id="rId10" Type="http://schemas.openxmlformats.org/officeDocument/2006/relationships/image" Target="../media/image64.gi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3.wmf"/><Relationship Id="rId14" Type="http://schemas.openxmlformats.org/officeDocument/2006/relationships/image" Target="../media/image68.wmf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hyperlink" Target="https://itunes.apple.com/sg/app/ergo-work/id556877197?mt=8" TargetMode="Externa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lloyddeleon.multiply.com/video/item/4/I_Love_Lucy_--_at_chocolate_factory" TargetMode="External"/><Relationship Id="rId2" Type="http://schemas.openxmlformats.org/officeDocument/2006/relationships/hyperlink" Target="http://www.google.com/url?sa=t&amp;rct=j&amp;q=lucy%20chocolate%20factory&amp;source=web&amp;cd=2&amp;cad=rja&amp;ved=0CCkQtwIwAQ&amp;url=http://www.youtube.com/watch?v=FGfplQ1FUFs&amp;ei=_eJWULi3IYHNrQf28oCYBw&amp;usg=AFQjCNHkkfIbZobjKqrGwXuspX-A1XPfVQ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8NPzLBSBzPI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funny2k.com/pictures/iikea-buys-gm-assembly-required" TargetMode="Externa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othing"/>
          <p:cNvPicPr>
            <a:picLocks noChangeAspect="1" noChangeArrowheads="1"/>
          </p:cNvPicPr>
          <p:nvPr/>
        </p:nvPicPr>
        <p:blipFill>
          <a:blip r:embed="rId2" cstate="print">
            <a:lum bright="41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33400"/>
            <a:ext cx="8534400" cy="297180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The Ergonomics of Production Lines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/>
              <a:t> Measurement and Interventions</a:t>
            </a:r>
            <a:br>
              <a:rPr lang="en-US" sz="3600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700" b="1" dirty="0" smtClean="0"/>
              <a:t>from the </a:t>
            </a:r>
            <a:br>
              <a:rPr lang="en-US" sz="2700" b="1" dirty="0" smtClean="0"/>
            </a:br>
            <a:r>
              <a:rPr lang="en-US" sz="2700" b="1" dirty="0" smtClean="0"/>
              <a:t>Factory to the Office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495800"/>
            <a:ext cx="6400800" cy="1752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Brian Peacock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SIM University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National University of Singapore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Purposes of Ergonomics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5867400" cy="4525963"/>
          </a:xfrm>
        </p:spPr>
        <p:txBody>
          <a:bodyPr/>
          <a:lstStyle/>
          <a:p>
            <a:r>
              <a:rPr lang="en-US" dirty="0" smtClean="0"/>
              <a:t>Contributing to the Multiple Purposes of Design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Helping with the tradeoffs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29400" y="1905000"/>
            <a:ext cx="1371600" cy="646331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E4S4</a:t>
            </a:r>
            <a:endParaRPr lang="en-US" sz="3600" b="1" dirty="0"/>
          </a:p>
        </p:txBody>
      </p:sp>
      <p:sp>
        <p:nvSpPr>
          <p:cNvPr id="6" name="Cube 5"/>
          <p:cNvSpPr/>
          <p:nvPr/>
        </p:nvSpPr>
        <p:spPr>
          <a:xfrm rot="944864">
            <a:off x="2552080" y="5221543"/>
            <a:ext cx="4267200" cy="304800"/>
          </a:xfrm>
          <a:prstGeom prst="cub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4342780" y="5562600"/>
            <a:ext cx="685800" cy="7620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/>
          <p:cNvSpPr/>
          <p:nvPr/>
        </p:nvSpPr>
        <p:spPr>
          <a:xfrm rot="846528">
            <a:off x="5570135" y="4261587"/>
            <a:ext cx="1449626" cy="1349857"/>
          </a:xfrm>
          <a:prstGeom prst="ca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Productivity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ube 8"/>
          <p:cNvSpPr/>
          <p:nvPr/>
        </p:nvSpPr>
        <p:spPr>
          <a:xfrm rot="935672">
            <a:off x="3041637" y="4008859"/>
            <a:ext cx="1412441" cy="838200"/>
          </a:xfrm>
          <a:prstGeom prst="cub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Safety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Participation – “Vertical Job Enlargement” works</a:t>
            </a:r>
          </a:p>
          <a:p>
            <a:r>
              <a:rPr lang="en-US" dirty="0" smtClean="0"/>
              <a:t>The people doing the job have the best knowledge of the causes of poor quality, productivity and health and safety.</a:t>
            </a:r>
          </a:p>
          <a:p>
            <a:r>
              <a:rPr lang="en-US" dirty="0" smtClean="0"/>
              <a:t>Install ANDON Chord procedure</a:t>
            </a:r>
          </a:p>
          <a:p>
            <a:pPr lvl="1"/>
            <a:r>
              <a:rPr lang="en-US" dirty="0" smtClean="0"/>
              <a:t>Anyone can stop the line any time</a:t>
            </a:r>
          </a:p>
          <a:p>
            <a:r>
              <a:rPr lang="en-US" dirty="0" smtClean="0"/>
              <a:t>This knowledge should be captured by the company and used to make improvements.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5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229600" cy="1143000"/>
          </a:xfrm>
        </p:spPr>
        <p:txBody>
          <a:bodyPr/>
          <a:lstStyle/>
          <a:p>
            <a:r>
              <a:rPr lang="en-US" dirty="0" smtClean="0"/>
              <a:t>Quality Management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1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Quality “Control” Myth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54162"/>
            <a:ext cx="87630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Measuring quality is like shutting the barn door after the horse has bolted</a:t>
            </a:r>
          </a:p>
          <a:p>
            <a:r>
              <a:rPr lang="en-US" sz="2000" dirty="0" smtClean="0"/>
              <a:t>Quality is determined by PROCESS</a:t>
            </a:r>
          </a:p>
          <a:p>
            <a:r>
              <a:rPr lang="en-US" sz="2000" dirty="0" smtClean="0"/>
              <a:t>If the PROCESS is managed then Quality will follow.</a:t>
            </a:r>
          </a:p>
          <a:p>
            <a:r>
              <a:rPr lang="en-US" sz="2000" dirty="0" smtClean="0"/>
              <a:t>But it is still important to measure quality to observe trends</a:t>
            </a:r>
          </a:p>
          <a:p>
            <a:r>
              <a:rPr lang="en-US" sz="2000" dirty="0" smtClean="0"/>
              <a:t>Quality charts should be used as described by Deming</a:t>
            </a:r>
          </a:p>
          <a:p>
            <a:pPr lvl="1"/>
            <a:r>
              <a:rPr lang="en-US" sz="1800" dirty="0" smtClean="0"/>
              <a:t>Do not interfere with “Common Causes”</a:t>
            </a:r>
          </a:p>
          <a:p>
            <a:pPr lvl="1"/>
            <a:r>
              <a:rPr lang="en-US" sz="1800" dirty="0" smtClean="0"/>
              <a:t>Only react to “Special Causes”</a:t>
            </a:r>
          </a:p>
          <a:p>
            <a:r>
              <a:rPr lang="en-US" sz="2000" dirty="0" smtClean="0"/>
              <a:t>The Production Team usually has the knowledge to manage the PROCESS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b="1" dirty="0" smtClean="0"/>
              <a:t>PRODUCT QUALITY = COMPONENT QUALITY + PROCESS QUALITY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7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The Toyota Production System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 Edwards Deming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Outcome measurement </a:t>
            </a:r>
            <a:br>
              <a:rPr lang="en-US" dirty="0" smtClean="0"/>
            </a:br>
            <a:r>
              <a:rPr lang="en-US" dirty="0" smtClean="0"/>
              <a:t>Statistical Quality Control </a:t>
            </a:r>
            <a:br>
              <a:rPr lang="en-US" dirty="0" smtClean="0"/>
            </a:br>
            <a:r>
              <a:rPr lang="en-US" dirty="0" smtClean="0"/>
              <a:t>The honest worker</a:t>
            </a:r>
            <a:br>
              <a:rPr lang="en-US" dirty="0" smtClean="0"/>
            </a:br>
            <a:r>
              <a:rPr lang="en-US" dirty="0" smtClean="0"/>
              <a:t>Prescriptive operations</a:t>
            </a:r>
            <a:br>
              <a:rPr lang="en-US" dirty="0" smtClean="0"/>
            </a:br>
            <a:r>
              <a:rPr lang="en-US" dirty="0" smtClean="0"/>
              <a:t>Simple TOOLs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7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5S, </a:t>
            </a:r>
            <a:r>
              <a:rPr lang="en-US" dirty="0" smtClean="0"/>
              <a:t>5Whys </a:t>
            </a:r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104</a:t>
            </a:fld>
            <a:endParaRPr lang="en-US"/>
          </a:p>
        </p:txBody>
      </p:sp>
      <p:pic>
        <p:nvPicPr>
          <p:cNvPr id="110596" name="Picture 4" descr="http://www.satistar.com/images/5S%282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4023089" cy="382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097" name="Picture 1"/>
          <p:cNvPicPr>
            <a:picLocks noChangeAspect="1" noChangeArrowheads="1"/>
          </p:cNvPicPr>
          <p:nvPr/>
        </p:nvPicPr>
        <p:blipFill>
          <a:blip r:embed="rId3" cstate="print"/>
          <a:srcRect l="21875" t="18750" r="5000" b="13281"/>
          <a:stretch>
            <a:fillRect/>
          </a:stretch>
        </p:blipFill>
        <p:spPr bwMode="auto">
          <a:xfrm>
            <a:off x="4419600" y="2057400"/>
            <a:ext cx="4648200" cy="345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789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374" y="838200"/>
            <a:ext cx="84458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Visual Controls</a:t>
            </a:r>
            <a:br>
              <a:rPr lang="en-US" dirty="0" smtClean="0"/>
            </a:br>
            <a:r>
              <a:rPr lang="en-US" sz="2700" dirty="0" smtClean="0"/>
              <a:t>Plot Quality, Productivity, Health and Safety measurements over appropriate time scales</a:t>
            </a:r>
            <a:br>
              <a:rPr lang="en-US" sz="2700" dirty="0" smtClean="0"/>
            </a:br>
            <a:r>
              <a:rPr lang="en-US" sz="3100" b="1" i="1" dirty="0" smtClean="0"/>
              <a:t>Post the charts in the work area</a:t>
            </a:r>
            <a:r>
              <a:rPr lang="en-US" sz="2700" dirty="0" smtClean="0"/>
              <a:t/>
            </a:r>
            <a:br>
              <a:rPr lang="en-US" sz="2700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105</a:t>
            </a:fld>
            <a:endParaRPr lang="en-US"/>
          </a:p>
        </p:txBody>
      </p:sp>
      <p:pic>
        <p:nvPicPr>
          <p:cNvPr id="507906" name="Picture 2" descr="http://mvpprograms.com/help/images/X-chartExamp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12846" r="3151" b="18743"/>
          <a:stretch/>
        </p:blipFill>
        <p:spPr bwMode="auto">
          <a:xfrm>
            <a:off x="571110" y="1905000"/>
            <a:ext cx="805300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57912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Use Statistical Quality Control Methods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402149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292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Use “Loss Functions” rather than “Tolerances”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106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066800" y="3810000"/>
            <a:ext cx="2971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410200" y="2895600"/>
            <a:ext cx="0" cy="1447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371600" y="3390900"/>
            <a:ext cx="0" cy="762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581400" y="3390900"/>
            <a:ext cx="0" cy="762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371600" y="4343400"/>
            <a:ext cx="2209800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81137" y="434340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Tolerances</a:t>
            </a:r>
            <a:endParaRPr lang="en-US" sz="2800" dirty="0"/>
          </a:p>
        </p:txBody>
      </p:sp>
      <p:sp>
        <p:nvSpPr>
          <p:cNvPr id="15" name="Oval 14"/>
          <p:cNvSpPr/>
          <p:nvPr/>
        </p:nvSpPr>
        <p:spPr>
          <a:xfrm>
            <a:off x="2343150" y="3657600"/>
            <a:ext cx="2667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5381767" y="4343400"/>
            <a:ext cx="2514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276850" y="4229100"/>
            <a:ext cx="2667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ular Callout 20"/>
          <p:cNvSpPr/>
          <p:nvPr/>
        </p:nvSpPr>
        <p:spPr>
          <a:xfrm>
            <a:off x="2895600" y="5322332"/>
            <a:ext cx="2417644" cy="1066800"/>
          </a:xfrm>
          <a:prstGeom prst="wedgeRoundRectCallout">
            <a:avLst>
              <a:gd name="adj1" fmla="val 52861"/>
              <a:gd name="adj2" fmla="val -13707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Target Specification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486400" y="2661313"/>
            <a:ext cx="2770496" cy="1651380"/>
          </a:xfrm>
          <a:custGeom>
            <a:avLst/>
            <a:gdLst>
              <a:gd name="connsiteX0" fmla="*/ 0 w 2770496"/>
              <a:gd name="connsiteY0" fmla="*/ 1651380 h 1651380"/>
              <a:gd name="connsiteX1" fmla="*/ 1569493 w 2770496"/>
              <a:gd name="connsiteY1" fmla="*/ 1405720 h 1651380"/>
              <a:gd name="connsiteX2" fmla="*/ 2333767 w 2770496"/>
              <a:gd name="connsiteY2" fmla="*/ 736980 h 1651380"/>
              <a:gd name="connsiteX3" fmla="*/ 2770496 w 2770496"/>
              <a:gd name="connsiteY3" fmla="*/ 0 h 165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0496" h="1651380">
                <a:moveTo>
                  <a:pt x="0" y="1651380"/>
                </a:moveTo>
                <a:cubicBezTo>
                  <a:pt x="590266" y="1604750"/>
                  <a:pt x="1180532" y="1558120"/>
                  <a:pt x="1569493" y="1405720"/>
                </a:cubicBezTo>
                <a:cubicBezTo>
                  <a:pt x="1958454" y="1253320"/>
                  <a:pt x="2133600" y="971267"/>
                  <a:pt x="2333767" y="736980"/>
                </a:cubicBezTo>
                <a:cubicBezTo>
                  <a:pt x="2533934" y="502693"/>
                  <a:pt x="2652215" y="251346"/>
                  <a:pt x="277049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ular Callout 23"/>
          <p:cNvSpPr/>
          <p:nvPr/>
        </p:nvSpPr>
        <p:spPr>
          <a:xfrm>
            <a:off x="5867400" y="1750894"/>
            <a:ext cx="1652019" cy="1066800"/>
          </a:xfrm>
          <a:prstGeom prst="wedgeRoundRectCallout">
            <a:avLst>
              <a:gd name="adj1" fmla="val 65021"/>
              <a:gd name="adj2" fmla="val 1034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Loss Function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38800" y="4605010"/>
            <a:ext cx="3251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The principle of Continuous Improvement:</a:t>
            </a:r>
          </a:p>
          <a:p>
            <a:pPr algn="ctr"/>
            <a:r>
              <a:rPr lang="en-US" sz="2400" b="1" i="1" dirty="0" smtClean="0"/>
              <a:t>Kaizen Engineering</a:t>
            </a:r>
            <a:endParaRPr lang="en-US" sz="2400" b="1" i="1" dirty="0"/>
          </a:p>
        </p:txBody>
      </p:sp>
      <p:sp>
        <p:nvSpPr>
          <p:cNvPr id="26" name="Oval 25"/>
          <p:cNvSpPr/>
          <p:nvPr/>
        </p:nvSpPr>
        <p:spPr>
          <a:xfrm>
            <a:off x="3238500" y="3575145"/>
            <a:ext cx="2667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ular Callout 21"/>
          <p:cNvSpPr/>
          <p:nvPr/>
        </p:nvSpPr>
        <p:spPr>
          <a:xfrm>
            <a:off x="761858" y="1828800"/>
            <a:ext cx="1657350" cy="1066800"/>
          </a:xfrm>
          <a:prstGeom prst="wedgeRoundRectCallout">
            <a:avLst>
              <a:gd name="adj1" fmla="val 56155"/>
              <a:gd name="adj2" fmla="val 1162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Target Dimension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2971800" y="2057400"/>
            <a:ext cx="1657350" cy="838200"/>
          </a:xfrm>
          <a:prstGeom prst="wedgeRoundRectCallout">
            <a:avLst>
              <a:gd name="adj1" fmla="val -22898"/>
              <a:gd name="adj2" fmla="val 1370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“Good Enough”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Toyota Production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57600" y="3581400"/>
            <a:ext cx="5257800" cy="236988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Principles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Eliminate waste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Visual controls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Standard processes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Quality circles(participation)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Kaizen - Continuous improvement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4191000" cy="2000548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Simple Tools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5S – Tidy workplaces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Ishikawa Charts (6M)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5 Whys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Statistical process control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4876800"/>
            <a:ext cx="2133600" cy="1323439"/>
          </a:xfrm>
          <a:prstGeom prst="rect">
            <a:avLst/>
          </a:prstGeom>
          <a:solidFill>
            <a:srgbClr val="CCFF3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Lean</a:t>
            </a:r>
          </a:p>
          <a:p>
            <a:pPr algn="ctr"/>
            <a:r>
              <a:rPr lang="en-US" sz="4000" b="1" dirty="0" smtClean="0"/>
              <a:t>Agile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1600200"/>
            <a:ext cx="3733800" cy="954107"/>
          </a:xfrm>
          <a:prstGeom prst="rect">
            <a:avLst/>
          </a:prstGeom>
          <a:solidFill>
            <a:srgbClr val="00FFFF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Participation</a:t>
            </a:r>
            <a:endParaRPr lang="en-US" sz="2800" b="1" dirty="0"/>
          </a:p>
          <a:p>
            <a:pPr algn="ctr"/>
            <a:r>
              <a:rPr lang="en-US" sz="2800" b="1" dirty="0" smtClean="0"/>
              <a:t>Quality Circles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552800"/>
            <a:ext cx="3429000" cy="132343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Quality</a:t>
            </a:r>
          </a:p>
          <a:p>
            <a:pPr algn="ctr"/>
            <a:r>
              <a:rPr lang="en-US" sz="4000" b="1" dirty="0" smtClean="0"/>
              <a:t>Productivity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7415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Socio Technical Systems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Macro Ergonomics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Big Picture Ergonomics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108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200400" y="4267200"/>
            <a:ext cx="2400300" cy="1559258"/>
            <a:chOff x="3086100" y="5173638"/>
            <a:chExt cx="2400300" cy="1559258"/>
          </a:xfrm>
        </p:grpSpPr>
        <p:sp>
          <p:nvSpPr>
            <p:cNvPr id="5" name="Oval 4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E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P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B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853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Frederick Herzberg</a:t>
            </a:r>
            <a:br>
              <a:rPr lang="en-US" dirty="0" smtClean="0"/>
            </a:br>
            <a:r>
              <a:rPr lang="en-US" dirty="0" smtClean="0"/>
              <a:t>Intrinsic motivation and Hygiene (dissatisfiers) factors</a:t>
            </a:r>
            <a:br>
              <a:rPr lang="en-US" dirty="0" smtClean="0"/>
            </a:br>
            <a:r>
              <a:rPr lang="en-US" dirty="0" smtClean="0"/>
              <a:t>Job Enrichment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4267200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Herzberg, F. 1968, "One more time: how do you motivate employees?", </a:t>
            </a:r>
            <a:r>
              <a:rPr lang="en-US" sz="2800" i="1" dirty="0" smtClean="0"/>
              <a:t>Harvard Business Review</a:t>
            </a:r>
            <a:r>
              <a:rPr lang="en-US" sz="2800" dirty="0" smtClean="0"/>
              <a:t>, vol. 46, </a:t>
            </a:r>
            <a:r>
              <a:rPr lang="en-US" sz="2800" dirty="0" err="1" smtClean="0"/>
              <a:t>iss</a:t>
            </a:r>
            <a:r>
              <a:rPr lang="en-US" sz="2800" dirty="0" smtClean="0"/>
              <a:t>. 1, pp. 53–62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769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52400"/>
            <a:ext cx="8915400" cy="1143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The 6Us and 2Ms of Usability</a:t>
            </a:r>
            <a:endParaRPr lang="en-US" sz="48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6477000" cy="51054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Utility</a:t>
            </a:r>
          </a:p>
          <a:p>
            <a:pPr lvl="1"/>
            <a:r>
              <a:rPr lang="en-US" sz="1600" dirty="0" smtClean="0"/>
              <a:t>Is the system useful?</a:t>
            </a:r>
            <a:r>
              <a:rPr lang="en-US" sz="2000" b="1" dirty="0" smtClean="0"/>
              <a:t> </a:t>
            </a:r>
          </a:p>
          <a:p>
            <a:r>
              <a:rPr lang="en-US" sz="2000" b="1" dirty="0" smtClean="0"/>
              <a:t>Usage and Misusage</a:t>
            </a:r>
          </a:p>
          <a:p>
            <a:pPr lvl="1"/>
            <a:r>
              <a:rPr lang="en-US" sz="1600" dirty="0" smtClean="0"/>
              <a:t>How and in what context will the system be used? </a:t>
            </a:r>
          </a:p>
          <a:p>
            <a:pPr lvl="1"/>
            <a:r>
              <a:rPr lang="en-US" sz="1600" dirty="0" smtClean="0"/>
              <a:t>What possible extreme contexts may be predicted</a:t>
            </a:r>
          </a:p>
          <a:p>
            <a:r>
              <a:rPr lang="en-US" sz="2000" b="1" dirty="0" smtClean="0"/>
              <a:t>Usability</a:t>
            </a:r>
          </a:p>
          <a:p>
            <a:pPr lvl="1"/>
            <a:r>
              <a:rPr lang="en-US" sz="1600" dirty="0" smtClean="0"/>
              <a:t>Is the system easy to use or misuse?</a:t>
            </a:r>
            <a:r>
              <a:rPr lang="en-US" sz="1800" b="1" dirty="0" smtClean="0"/>
              <a:t> </a:t>
            </a:r>
          </a:p>
          <a:p>
            <a:r>
              <a:rPr lang="en-US" sz="2000" b="1" dirty="0" smtClean="0"/>
              <a:t>Utilization</a:t>
            </a:r>
          </a:p>
          <a:p>
            <a:pPr lvl="1"/>
            <a:r>
              <a:rPr lang="en-US" sz="1600" dirty="0" smtClean="0"/>
              <a:t>How often and by how many people is the system used?</a:t>
            </a:r>
            <a:endParaRPr lang="en-US" sz="1800" dirty="0" smtClean="0"/>
          </a:p>
          <a:p>
            <a:r>
              <a:rPr lang="en-US" sz="2000" b="1" dirty="0" smtClean="0"/>
              <a:t>Users and </a:t>
            </a:r>
            <a:r>
              <a:rPr lang="en-US" sz="2400" b="1" dirty="0" err="1" smtClean="0"/>
              <a:t>M</a:t>
            </a:r>
            <a:r>
              <a:rPr lang="en-US" sz="2000" b="1" dirty="0" err="1" smtClean="0"/>
              <a:t>isusers</a:t>
            </a:r>
            <a:endParaRPr lang="en-US" sz="2000" b="1" dirty="0" smtClean="0"/>
          </a:p>
          <a:p>
            <a:pPr lvl="1"/>
            <a:r>
              <a:rPr lang="en-US" sz="1600" dirty="0" smtClean="0"/>
              <a:t>Who are the users and possible misusers?</a:t>
            </a:r>
            <a:endParaRPr lang="en-US" sz="1800" dirty="0" smtClean="0"/>
          </a:p>
          <a:p>
            <a:r>
              <a:rPr lang="en-US" sz="2000" b="1" dirty="0" smtClean="0"/>
              <a:t>User Error</a:t>
            </a:r>
          </a:p>
          <a:p>
            <a:pPr lvl="1"/>
            <a:r>
              <a:rPr lang="en-US" sz="1600" dirty="0" smtClean="0"/>
              <a:t>What kinds of error can be made, when and how will they be made, how frequently and what are the possible consequences?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62800" y="2667000"/>
            <a:ext cx="838200" cy="762000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6U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2M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0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52400"/>
            <a:ext cx="8686800" cy="6705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MacroErgonomics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Hendrick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1990s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Socio Technical Systems revisited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Big Picture Ergonomics </a:t>
            </a:r>
            <a:br>
              <a:rPr lang="en-US" b="1" dirty="0" smtClean="0"/>
            </a:br>
            <a:r>
              <a:rPr lang="en-US" dirty="0" smtClean="0"/>
              <a:t>with micro ergonomics details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477000" y="1905000"/>
            <a:ext cx="2400300" cy="1559258"/>
            <a:chOff x="3086100" y="5173638"/>
            <a:chExt cx="2400300" cy="1559258"/>
          </a:xfrm>
        </p:grpSpPr>
        <p:sp>
          <p:nvSpPr>
            <p:cNvPr id="4" name="Oval 3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E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P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B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73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2400" smtClean="0"/>
              <a:t>Case Study:</a:t>
            </a:r>
            <a:br>
              <a:rPr lang="en-US" sz="2400" smtClean="0"/>
            </a:br>
            <a:r>
              <a:rPr lang="en-US" smtClean="0"/>
              <a:t>Job Redesign in the Bindery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7772400" cy="4953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Hong Kong university library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Hard covers on journals and books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10 people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Continuous work flow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Batches within stages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smtClean="0"/>
              <a:t>The problems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/>
              <a:t>Access to library material, work in progress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/>
              <a:t>Equipment bottlenecks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/>
              <a:t>Physical environment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/>
              <a:t>Social context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/>
              <a:t>Productivity and job satisfaction</a:t>
            </a:r>
          </a:p>
          <a:p>
            <a:pPr lvl="1" eaLnBrk="1" hangingPunct="1">
              <a:lnSpc>
                <a:spcPct val="90000"/>
              </a:lnSpc>
            </a:pPr>
            <a:endParaRPr lang="en-US" b="1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4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The Changes</a:t>
            </a:r>
          </a:p>
        </p:txBody>
      </p:sp>
      <p:sp>
        <p:nvSpPr>
          <p:cNvPr id="4301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8763000" cy="464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Redesign storage of periodicals waiting to be bound</a:t>
            </a:r>
          </a:p>
          <a:p>
            <a:pPr eaLnBrk="1" hangingPunct="1"/>
            <a:r>
              <a:rPr lang="en-US" sz="2400" dirty="0" smtClean="0"/>
              <a:t>Introduce </a:t>
            </a:r>
            <a:r>
              <a:rPr lang="en-US" sz="2400" dirty="0" err="1" smtClean="0"/>
              <a:t>cardex</a:t>
            </a:r>
            <a:r>
              <a:rPr lang="en-US" sz="2400" dirty="0" smtClean="0"/>
              <a:t> system for production control</a:t>
            </a:r>
          </a:p>
          <a:p>
            <a:pPr eaLnBrk="1" hangingPunct="1"/>
            <a:r>
              <a:rPr lang="en-US" sz="2400" dirty="0" smtClean="0"/>
              <a:t>Introduce small batch system with semi autonomous teams</a:t>
            </a:r>
          </a:p>
          <a:p>
            <a:pPr eaLnBrk="1" hangingPunct="1"/>
            <a:r>
              <a:rPr lang="en-US" sz="2400" dirty="0" smtClean="0"/>
              <a:t>Introduce job rotation and enlargement</a:t>
            </a:r>
          </a:p>
          <a:p>
            <a:pPr eaLnBrk="1" hangingPunct="1"/>
            <a:r>
              <a:rPr lang="en-US" sz="2400" dirty="0" smtClean="0"/>
              <a:t>Purchase new equipment, window blinds, task lighting, sound isolation</a:t>
            </a:r>
          </a:p>
          <a:p>
            <a:pPr eaLnBrk="1" hangingPunct="1"/>
            <a:r>
              <a:rPr lang="en-US" sz="2400" dirty="0" smtClean="0"/>
              <a:t>Rearrange the layout for functional flow</a:t>
            </a:r>
          </a:p>
          <a:p>
            <a:pPr eaLnBrk="1" hangingPunct="1"/>
            <a:r>
              <a:rPr lang="en-US" sz="2400" dirty="0" smtClean="0"/>
              <a:t>Review salary structure</a:t>
            </a:r>
          </a:p>
          <a:p>
            <a:pPr eaLnBrk="1" hangingPunct="1"/>
            <a:r>
              <a:rPr lang="en-US" sz="2400" dirty="0" smtClean="0"/>
              <a:t>Use some subcontracting for less skillful work</a:t>
            </a:r>
          </a:p>
          <a:p>
            <a:pPr eaLnBrk="1" hangingPunct="1"/>
            <a:r>
              <a:rPr lang="en-US" sz="2400" dirty="0" smtClean="0"/>
              <a:t>Protect the boss from the customers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4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The Results</a:t>
            </a:r>
            <a:br>
              <a:rPr lang="en-US" smtClean="0"/>
            </a:br>
            <a:r>
              <a:rPr lang="en-US" sz="3200" smtClean="0"/>
              <a:t>(2 year follow up)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Better production control and accounting</a:t>
            </a:r>
          </a:p>
          <a:p>
            <a:pPr eaLnBrk="1" hangingPunct="1"/>
            <a:r>
              <a:rPr lang="en-US" sz="2800" smtClean="0"/>
              <a:t>Increased productivity</a:t>
            </a:r>
          </a:p>
          <a:p>
            <a:pPr eaLnBrk="1" hangingPunct="1"/>
            <a:r>
              <a:rPr lang="en-US" sz="2800" smtClean="0"/>
              <a:t>Removal of the backlog</a:t>
            </a:r>
          </a:p>
          <a:p>
            <a:pPr eaLnBrk="1" hangingPunct="1"/>
            <a:r>
              <a:rPr lang="en-US" sz="2800" smtClean="0"/>
              <a:t>Improved physical environment</a:t>
            </a:r>
          </a:p>
          <a:p>
            <a:pPr eaLnBrk="1" hangingPunct="1"/>
            <a:r>
              <a:rPr lang="en-US" sz="2800" smtClean="0"/>
              <a:t>Much happier customers</a:t>
            </a:r>
          </a:p>
          <a:p>
            <a:pPr lvl="1" eaLnBrk="1" hangingPunct="1"/>
            <a:r>
              <a:rPr lang="en-US" smtClean="0"/>
              <a:t>Interface between the team and the customers</a:t>
            </a:r>
          </a:p>
          <a:p>
            <a:pPr eaLnBrk="1" hangingPunct="1"/>
            <a:r>
              <a:rPr lang="en-US" sz="2800" smtClean="0"/>
              <a:t>Improved job satisfaction</a:t>
            </a:r>
          </a:p>
          <a:p>
            <a:pPr lvl="1" eaLnBrk="1" hangingPunct="1"/>
            <a:r>
              <a:rPr lang="en-US" smtClean="0"/>
              <a:t>Hawthorne effect?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981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smtClean="0"/>
              <a:t>Case Study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Organization and Job Design in Medicare Data Processing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7772400" cy="2971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200, mostly female clerical workers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High specialization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Open plan, functional zones, cubicles, noisy, untidy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Inefficiencies, backlogs, errors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New computer system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Low morale, threatened with takeover by subcontractor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3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Organizational Problems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Repetitive specialized work, electronic performance monitoring</a:t>
            </a:r>
          </a:p>
          <a:p>
            <a:pPr eaLnBrk="1" hangingPunct="1"/>
            <a:r>
              <a:rPr lang="en-US" smtClean="0"/>
              <a:t>System breakdowns</a:t>
            </a:r>
          </a:p>
          <a:p>
            <a:pPr eaLnBrk="1" hangingPunct="1"/>
            <a:r>
              <a:rPr lang="en-US" smtClean="0"/>
              <a:t>Noise, housekeeping – piles of paper</a:t>
            </a:r>
          </a:p>
          <a:p>
            <a:pPr eaLnBrk="1" hangingPunct="1"/>
            <a:r>
              <a:rPr lang="en-US" smtClean="0"/>
              <a:t>Low productivity, high costs</a:t>
            </a:r>
          </a:p>
          <a:p>
            <a:pPr eaLnBrk="1" hangingPunct="1"/>
            <a:r>
              <a:rPr lang="en-US" smtClean="0"/>
              <a:t>Low morale, conflict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1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Solutions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305800" cy="5029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smtClean="0"/>
              <a:t>Discussions of job enlargement with management</a:t>
            </a:r>
          </a:p>
          <a:p>
            <a:pPr eaLnBrk="1" hangingPunct="1"/>
            <a:r>
              <a:rPr lang="en-US" sz="2800" smtClean="0"/>
              <a:t>Introduction of pilot team”</a:t>
            </a:r>
          </a:p>
          <a:p>
            <a:pPr lvl="1" eaLnBrk="1" hangingPunct="1"/>
            <a:r>
              <a:rPr lang="en-US" smtClean="0"/>
              <a:t>Selection of 6 volunteers, with broad background</a:t>
            </a:r>
          </a:p>
          <a:p>
            <a:pPr lvl="1" eaLnBrk="1" hangingPunct="1"/>
            <a:r>
              <a:rPr lang="en-US" smtClean="0"/>
              <a:t>Team to take full batch through the whole process, except disbursements</a:t>
            </a:r>
          </a:p>
          <a:p>
            <a:pPr eaLnBrk="1" hangingPunct="1"/>
            <a:r>
              <a:rPr lang="en-US" sz="2800" smtClean="0"/>
              <a:t>Team responsible for layout of own department and allocation of duties</a:t>
            </a:r>
          </a:p>
          <a:p>
            <a:pPr eaLnBrk="1" hangingPunct="1"/>
            <a:r>
              <a:rPr lang="en-US" sz="2800" smtClean="0"/>
              <a:t>Carpeted the whole floor and isolated noisy printers</a:t>
            </a:r>
          </a:p>
          <a:p>
            <a:pPr eaLnBrk="1" hangingPunct="1"/>
            <a:r>
              <a:rPr lang="en-US" sz="2800" smtClean="0"/>
              <a:t>Talked to all the groups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Results</a:t>
            </a:r>
          </a:p>
        </p:txBody>
      </p:sp>
      <p:sp>
        <p:nvSpPr>
          <p:cNvPr id="4915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7772400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Acceleration phase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Physical layout and equipment installation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Some learning and cross training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Productivity way up, errors down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High team morale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Envy from the rest of the organization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Everybody liked the new carpet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Organization taken over by subcontractor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7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 Ergonomics and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Workplace Design</a:t>
            </a:r>
          </a:p>
          <a:p>
            <a:pPr lvl="1"/>
            <a:r>
              <a:rPr lang="en-US" dirty="0" smtClean="0"/>
              <a:t>Access, Fit, Reach, Postures</a:t>
            </a:r>
          </a:p>
          <a:p>
            <a:r>
              <a:rPr lang="en-US" dirty="0" smtClean="0"/>
              <a:t>Manual Materials Handling</a:t>
            </a:r>
          </a:p>
          <a:p>
            <a:pPr lvl="1"/>
            <a:r>
              <a:rPr lang="en-US" dirty="0" smtClean="0"/>
              <a:t>Lifting, Holding, Carrying, Pulling, Pushing</a:t>
            </a:r>
          </a:p>
          <a:p>
            <a:r>
              <a:rPr lang="en-US" dirty="0" smtClean="0"/>
              <a:t>Manipulation</a:t>
            </a:r>
          </a:p>
          <a:p>
            <a:pPr lvl="1"/>
            <a:r>
              <a:rPr lang="en-US" dirty="0" smtClean="0"/>
              <a:t>Assembly work</a:t>
            </a:r>
          </a:p>
          <a:p>
            <a:r>
              <a:rPr lang="en-US" dirty="0" smtClean="0"/>
              <a:t>Information Design</a:t>
            </a:r>
          </a:p>
          <a:p>
            <a:pPr lvl="1"/>
            <a:r>
              <a:rPr lang="en-US" dirty="0" smtClean="0"/>
              <a:t>Controls, Displays, Tools</a:t>
            </a:r>
          </a:p>
          <a:p>
            <a:r>
              <a:rPr lang="en-US" dirty="0" smtClean="0"/>
              <a:t>Environment Design</a:t>
            </a:r>
          </a:p>
          <a:p>
            <a:pPr lvl="1"/>
            <a:r>
              <a:rPr lang="en-US" dirty="0" smtClean="0"/>
              <a:t>Light, Heat, Noise</a:t>
            </a:r>
          </a:p>
          <a:p>
            <a:r>
              <a:rPr lang="en-US" dirty="0" smtClean="0"/>
              <a:t>Operations Design</a:t>
            </a:r>
          </a:p>
          <a:p>
            <a:pPr lvl="1"/>
            <a:r>
              <a:rPr lang="en-US" dirty="0" smtClean="0"/>
              <a:t>Tasks, Variety </a:t>
            </a:r>
          </a:p>
          <a:p>
            <a:r>
              <a:rPr lang="en-US" dirty="0" smtClean="0"/>
              <a:t>Job Design</a:t>
            </a:r>
          </a:p>
          <a:p>
            <a:pPr lvl="1"/>
            <a:r>
              <a:rPr lang="en-US" dirty="0" smtClean="0"/>
              <a:t>Control, Breaks, Shifts, Supervision, Teams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118</a:t>
            </a:fld>
            <a:endParaRPr lang="en-US"/>
          </a:p>
        </p:txBody>
      </p:sp>
      <p:sp>
        <p:nvSpPr>
          <p:cNvPr id="5" name="Flowchart: Merge 4"/>
          <p:cNvSpPr/>
          <p:nvPr/>
        </p:nvSpPr>
        <p:spPr>
          <a:xfrm>
            <a:off x="5257800" y="2971800"/>
            <a:ext cx="3276600" cy="2514600"/>
          </a:xfrm>
          <a:prstGeom prst="flowChartMerg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Macro</a:t>
            </a:r>
          </a:p>
          <a:p>
            <a:pPr algn="ctr"/>
            <a:r>
              <a:rPr lang="en-US" sz="3200" b="1" dirty="0" smtClean="0"/>
              <a:t>+</a:t>
            </a:r>
          </a:p>
          <a:p>
            <a:pPr algn="ctr"/>
            <a:r>
              <a:rPr lang="en-US" b="1" dirty="0" smtClean="0"/>
              <a:t>Micro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163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Workplace Design</a:t>
            </a:r>
            <a:br>
              <a:rPr lang="en-US" dirty="0" smtClean="0"/>
            </a:br>
            <a:r>
              <a:rPr lang="en-US" sz="3600" dirty="0" smtClean="0"/>
              <a:t>What can be Changed?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Space </a:t>
            </a:r>
          </a:p>
          <a:p>
            <a:pPr lvl="1"/>
            <a:r>
              <a:rPr lang="en-US" dirty="0" smtClean="0"/>
              <a:t>Reach, fit, postures, support</a:t>
            </a:r>
          </a:p>
          <a:p>
            <a:r>
              <a:rPr lang="en-US" dirty="0" smtClean="0"/>
              <a:t>Force</a:t>
            </a:r>
          </a:p>
          <a:p>
            <a:pPr lvl="1"/>
            <a:r>
              <a:rPr lang="en-US" dirty="0" smtClean="0"/>
              <a:t>Moments and levers</a:t>
            </a:r>
          </a:p>
          <a:p>
            <a:pPr lvl="1"/>
            <a:r>
              <a:rPr lang="en-US" dirty="0" smtClean="0"/>
              <a:t>Pressure points</a:t>
            </a:r>
          </a:p>
          <a:p>
            <a:pPr lvl="1"/>
            <a:r>
              <a:rPr lang="en-US" dirty="0" smtClean="0"/>
              <a:t>Interfaces</a:t>
            </a:r>
          </a:p>
          <a:p>
            <a:pPr lvl="1"/>
            <a:r>
              <a:rPr lang="en-US" dirty="0" smtClean="0"/>
              <a:t>Mechanical assists</a:t>
            </a:r>
          </a:p>
          <a:p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Static – dynamic balance</a:t>
            </a:r>
          </a:p>
          <a:p>
            <a:pPr lvl="1"/>
            <a:r>
              <a:rPr lang="en-US" dirty="0" smtClean="0"/>
              <a:t>Work rest schedules</a:t>
            </a:r>
          </a:p>
          <a:p>
            <a:pPr lvl="1"/>
            <a:r>
              <a:rPr lang="en-US" dirty="0" smtClean="0"/>
              <a:t>Shift 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1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4800" b="1" dirty="0" smtClean="0">
                <a:solidFill>
                  <a:schemeClr val="tx1"/>
                </a:solidFill>
              </a:rPr>
              <a:t>When </a:t>
            </a:r>
            <a:r>
              <a:rPr lang="en-US" sz="3600" b="1" dirty="0" smtClean="0">
                <a:solidFill>
                  <a:schemeClr val="tx1"/>
                </a:solidFill>
              </a:rPr>
              <a:t>Ergonomics Works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 smtClean="0"/>
              <a:t>RASDEI</a:t>
            </a:r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523642142"/>
              </p:ext>
            </p:extLst>
          </p:nvPr>
        </p:nvGraphicFramePr>
        <p:xfrm>
          <a:off x="457200" y="1600200"/>
          <a:ext cx="8305800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6-Point Star 7"/>
          <p:cNvSpPr/>
          <p:nvPr/>
        </p:nvSpPr>
        <p:spPr>
          <a:xfrm>
            <a:off x="3429000" y="2819400"/>
            <a:ext cx="2590800" cy="2556681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Ergonomics </a:t>
            </a:r>
            <a:r>
              <a:rPr lang="en-US" sz="1600" b="1" dirty="0">
                <a:solidFill>
                  <a:schemeClr val="tx1"/>
                </a:solidFill>
              </a:rPr>
              <a:t>Projects need </a:t>
            </a:r>
            <a:r>
              <a:rPr lang="en-US" sz="1600" b="1" dirty="0" smtClean="0">
                <a:solidFill>
                  <a:schemeClr val="tx1"/>
                </a:solidFill>
              </a:rPr>
              <a:t> some or all </a:t>
            </a:r>
            <a:r>
              <a:rPr lang="en-US" sz="1600" b="1" dirty="0">
                <a:solidFill>
                  <a:schemeClr val="tx1"/>
                </a:solidFill>
              </a:rPr>
              <a:t>these Skills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914400" y="1905000"/>
            <a:ext cx="1597660" cy="685800"/>
          </a:xfrm>
          <a:prstGeom prst="wedgeRoundRectCallout">
            <a:avLst>
              <a:gd name="adj1" fmla="val 36741"/>
              <a:gd name="adj2" fmla="val 102372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 dirty="0">
                <a:solidFill>
                  <a:schemeClr val="tx1"/>
                </a:solidFill>
              </a:rPr>
              <a:t>Success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52400" y="3886200"/>
            <a:ext cx="1409700" cy="685800"/>
          </a:xfrm>
          <a:prstGeom prst="wedgeRoundRectCallout">
            <a:avLst>
              <a:gd name="adj1" fmla="val 82993"/>
              <a:gd name="adj2" fmla="val -84047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 dirty="0">
                <a:solidFill>
                  <a:schemeClr val="tx1"/>
                </a:solidFill>
              </a:rPr>
              <a:t>Failure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600200"/>
            <a:ext cx="6705600" cy="2743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You can only change </a:t>
            </a:r>
            <a:r>
              <a:rPr lang="en-US" b="1" dirty="0"/>
              <a:t>posture </a:t>
            </a:r>
            <a:r>
              <a:rPr lang="en-US" b="1" dirty="0" smtClean="0"/>
              <a:t>by </a:t>
            </a:r>
            <a:r>
              <a:rPr lang="en-US" b="1" dirty="0"/>
              <a:t>changing the </a:t>
            </a:r>
            <a:r>
              <a:rPr lang="en-US" b="1" dirty="0" err="1" smtClean="0"/>
              <a:t>workPlace</a:t>
            </a:r>
            <a:r>
              <a:rPr lang="en-US" b="1" dirty="0" smtClean="0"/>
              <a:t>  Layout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800" b="1" dirty="0" smtClean="0"/>
              <a:t>but even then behaviors will differ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9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30" y="152400"/>
            <a:ext cx="6248400" cy="1143000"/>
          </a:xfrm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The Box or the Ball</a:t>
            </a:r>
            <a:br>
              <a:rPr lang="en-US" dirty="0" smtClean="0"/>
            </a:br>
            <a:r>
              <a:rPr lang="en-US" sz="2200" dirty="0" smtClean="0"/>
              <a:t>Work (hand) placement for most of the time</a:t>
            </a:r>
            <a:endParaRPr lang="en-US" sz="2200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121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1525138" y="2187907"/>
            <a:ext cx="2590800" cy="2590800"/>
          </a:xfrm>
          <a:prstGeom prst="cube">
            <a:avLst/>
          </a:prstGeom>
          <a:solidFill>
            <a:srgbClr val="00B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562600" y="2149807"/>
            <a:ext cx="2743200" cy="2667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33400" y="5791200"/>
            <a:ext cx="7772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010400" y="3505200"/>
            <a:ext cx="0" cy="2286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6"/>
            <a:endCxn id="4" idx="2"/>
          </p:cNvCxnSpPr>
          <p:nvPr/>
        </p:nvCxnSpPr>
        <p:spPr>
          <a:xfrm flipH="1">
            <a:off x="5562600" y="3483307"/>
            <a:ext cx="27432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295400" y="2256430"/>
            <a:ext cx="0" cy="35814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590800" y="4786384"/>
            <a:ext cx="0" cy="105144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6"/>
            <a:endCxn id="4" idx="2"/>
          </p:cNvCxnSpPr>
          <p:nvPr/>
        </p:nvCxnSpPr>
        <p:spPr>
          <a:xfrm flipH="1">
            <a:off x="5562600" y="3483307"/>
            <a:ext cx="2743200" cy="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2"/>
            <a:endCxn id="3" idx="4"/>
          </p:cNvCxnSpPr>
          <p:nvPr/>
        </p:nvCxnSpPr>
        <p:spPr>
          <a:xfrm>
            <a:off x="1525138" y="3807157"/>
            <a:ext cx="1943100" cy="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4800" y="1473053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Shoulder Height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943600" y="2575720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 Length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010400" y="4140053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Elbow Height</a:t>
            </a:r>
          </a:p>
          <a:p>
            <a:pPr algn="ctr"/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793242" y="4988941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Hand Height</a:t>
            </a:r>
          </a:p>
          <a:p>
            <a:pPr algn="ctr"/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525138" y="3129718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 Length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" idx="1"/>
            <a:endCxn id="3" idx="0"/>
          </p:cNvCxnSpPr>
          <p:nvPr/>
        </p:nvCxnSpPr>
        <p:spPr>
          <a:xfrm flipV="1">
            <a:off x="2496688" y="2187907"/>
            <a:ext cx="6477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125338" y="1610099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Elbow Width</a:t>
            </a:r>
          </a:p>
          <a:p>
            <a:pPr algn="ctr"/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025185" y="318890"/>
            <a:ext cx="1981200" cy="1200329"/>
          </a:xfrm>
          <a:prstGeom prst="rect">
            <a:avLst/>
          </a:prstGeom>
          <a:solidFill>
            <a:srgbClr val="B9ED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Sitting</a:t>
            </a:r>
          </a:p>
          <a:p>
            <a:pPr algn="ctr"/>
            <a:r>
              <a:rPr lang="en-US" dirty="0" smtClean="0"/>
              <a:t>High Sitting</a:t>
            </a:r>
          </a:p>
          <a:p>
            <a:pPr algn="ctr"/>
            <a:r>
              <a:rPr lang="en-US" dirty="0" smtClean="0"/>
              <a:t>Leaning</a:t>
            </a:r>
          </a:p>
          <a:p>
            <a:pPr algn="ctr"/>
            <a:r>
              <a:rPr lang="en-US" dirty="0" smtClean="0"/>
              <a:t>Standing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73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242" y="152400"/>
            <a:ext cx="6248400" cy="1143000"/>
          </a:xfrm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Visual, Light and Heavy Work</a:t>
            </a:r>
            <a:endParaRPr lang="en-US" sz="2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122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1525138" y="2187907"/>
            <a:ext cx="2590800" cy="2590800"/>
          </a:xfrm>
          <a:prstGeom prst="cube">
            <a:avLst/>
          </a:prstGeom>
          <a:solidFill>
            <a:srgbClr val="00B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562600" y="2149807"/>
            <a:ext cx="2743200" cy="2667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33400" y="5791200"/>
            <a:ext cx="7772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010400" y="3505200"/>
            <a:ext cx="0" cy="2286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6"/>
            <a:endCxn id="4" idx="2"/>
          </p:cNvCxnSpPr>
          <p:nvPr/>
        </p:nvCxnSpPr>
        <p:spPr>
          <a:xfrm flipH="1">
            <a:off x="5562600" y="3483307"/>
            <a:ext cx="27432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295400" y="2256430"/>
            <a:ext cx="0" cy="35814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590800" y="4786384"/>
            <a:ext cx="0" cy="105144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6"/>
            <a:endCxn id="4" idx="2"/>
          </p:cNvCxnSpPr>
          <p:nvPr/>
        </p:nvCxnSpPr>
        <p:spPr>
          <a:xfrm flipH="1">
            <a:off x="5562600" y="3483307"/>
            <a:ext cx="2743200" cy="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2"/>
            <a:endCxn id="3" idx="4"/>
          </p:cNvCxnSpPr>
          <p:nvPr/>
        </p:nvCxnSpPr>
        <p:spPr>
          <a:xfrm>
            <a:off x="1525138" y="3807157"/>
            <a:ext cx="1943100" cy="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4800" y="1473053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Shoulder Height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943600" y="2575720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 Length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010400" y="4140053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Elbow Height</a:t>
            </a:r>
          </a:p>
          <a:p>
            <a:pPr algn="ctr"/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793242" y="4988941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Hand Height</a:t>
            </a:r>
          </a:p>
          <a:p>
            <a:pPr algn="ctr"/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525138" y="3129718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 Length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" idx="1"/>
            <a:endCxn id="3" idx="0"/>
          </p:cNvCxnSpPr>
          <p:nvPr/>
        </p:nvCxnSpPr>
        <p:spPr>
          <a:xfrm flipV="1">
            <a:off x="2496688" y="2187907"/>
            <a:ext cx="6477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125338" y="1610099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Elbow Width</a:t>
            </a:r>
          </a:p>
          <a:p>
            <a:pPr algn="ctr"/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410200" y="2119384"/>
            <a:ext cx="0" cy="3515889"/>
          </a:xfrm>
          <a:prstGeom prst="straightConnector1">
            <a:avLst/>
          </a:prstGeom>
          <a:ln w="76200">
            <a:solidFill>
              <a:srgbClr val="FFC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81985" y="3070208"/>
            <a:ext cx="984913" cy="1384995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+ / - 20 cm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024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356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/>
              <a:t>Storage Rack Guidelines (North America)</a:t>
            </a:r>
            <a:endParaRPr lang="en-US" sz="2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123</a:t>
            </a:fld>
            <a:endParaRPr lang="en-US"/>
          </a:p>
        </p:txBody>
      </p:sp>
      <p:pic>
        <p:nvPicPr>
          <p:cNvPr id="107553" name="Picture 33"/>
          <p:cNvPicPr>
            <a:picLocks noChangeAspect="1" noChangeArrowheads="1"/>
          </p:cNvPicPr>
          <p:nvPr/>
        </p:nvPicPr>
        <p:blipFill>
          <a:blip r:embed="rId3" cstate="print"/>
          <a:srcRect l="18803" t="27137" r="31624" b="7009"/>
          <a:stretch>
            <a:fillRect/>
          </a:stretch>
        </p:blipFill>
        <p:spPr bwMode="auto">
          <a:xfrm>
            <a:off x="609600" y="984212"/>
            <a:ext cx="8077200" cy="532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2133600" y="762000"/>
            <a:ext cx="533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8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95400" y="990600"/>
            <a:ext cx="6629400" cy="495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Where possible make workplaces adjustable to individual preference and allow / encourage change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Adjustability and Flexibility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0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 Materials Handling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Major cause of back injuries</a:t>
            </a:r>
          </a:p>
          <a:p>
            <a:r>
              <a:rPr lang="en-US" dirty="0" smtClean="0"/>
              <a:t>Measurement</a:t>
            </a:r>
          </a:p>
          <a:p>
            <a:pPr lvl="1"/>
            <a:r>
              <a:rPr lang="en-US" dirty="0" smtClean="0"/>
              <a:t>RULA</a:t>
            </a:r>
          </a:p>
          <a:p>
            <a:pPr lvl="1"/>
            <a:r>
              <a:rPr lang="en-US" dirty="0" smtClean="0"/>
              <a:t>NIOSH Lift Equation – Lifting</a:t>
            </a:r>
          </a:p>
          <a:p>
            <a:pPr lvl="1"/>
            <a:r>
              <a:rPr lang="en-US" dirty="0" smtClean="0"/>
              <a:t>Snook Tables – Pushing, Pulling</a:t>
            </a:r>
          </a:p>
          <a:p>
            <a:r>
              <a:rPr lang="en-US" dirty="0" smtClean="0"/>
              <a:t>Change the task?</a:t>
            </a:r>
          </a:p>
          <a:p>
            <a:pPr lvl="1"/>
            <a:r>
              <a:rPr lang="en-US" dirty="0" smtClean="0"/>
              <a:t>Automation</a:t>
            </a:r>
          </a:p>
          <a:p>
            <a:pPr lvl="1"/>
            <a:r>
              <a:rPr lang="en-US" dirty="0" smtClean="0"/>
              <a:t>Mechanical assists</a:t>
            </a:r>
          </a:p>
          <a:p>
            <a:pPr lvl="1"/>
            <a:r>
              <a:rPr lang="en-US" dirty="0" smtClean="0"/>
              <a:t>Change the elements</a:t>
            </a:r>
          </a:p>
          <a:p>
            <a:pPr lvl="2"/>
            <a:r>
              <a:rPr lang="en-US" dirty="0" smtClean="0"/>
              <a:t>Load, Location, Frequency, Duration</a:t>
            </a:r>
          </a:p>
          <a:p>
            <a:r>
              <a:rPr lang="en-US" dirty="0" smtClean="0"/>
              <a:t>Change the method?</a:t>
            </a:r>
          </a:p>
          <a:p>
            <a:pPr lvl="1"/>
            <a:r>
              <a:rPr lang="en-US" dirty="0" smtClean="0"/>
              <a:t>Lifting 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 Materials Handling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126</a:t>
            </a:fld>
            <a:endParaRPr lang="en-US"/>
          </a:p>
        </p:txBody>
      </p:sp>
      <p:pic>
        <p:nvPicPr>
          <p:cNvPr id="4" name="Picture 2" descr="http://www.ilo.org/safework_bookshelf/english?image.gif&amp;nd=857171223&amp;src=857200235_files%2Fimage00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34" y="1560098"/>
            <a:ext cx="7117862" cy="491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24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Don’t put things on the floor!!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Put them in the “Box” or “Ball”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Face the object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Move as close as possible to the object CG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Bend hips and knees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Keep back straight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Get a good grip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Don’t twist or jerk, lift smoothly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1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MMH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NIOSH Lift Equation</a:t>
            </a:r>
          </a:p>
          <a:p>
            <a:r>
              <a:rPr lang="en-US" dirty="0" smtClean="0"/>
              <a:t>Liberty Mutual (Snook) Tables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246063"/>
            <a:ext cx="9140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4400" dirty="0">
                <a:solidFill>
                  <a:srgbClr val="696464"/>
                </a:solidFill>
                <a:latin typeface="Helvetica" charset="0"/>
              </a:rPr>
              <a:t>1991 Version</a:t>
            </a: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3175" y="1682750"/>
            <a:ext cx="9140825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7013" indent="-227013" algn="ctr"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Helvetica" charset="0"/>
              </a:rPr>
              <a:t> RWL = LC x HM x VM x DM x AM x FM x </a:t>
            </a:r>
            <a:r>
              <a:rPr lang="en-US" sz="2800" dirty="0" smtClean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Helvetica" charset="0"/>
              </a:rPr>
              <a:t>DM </a:t>
            </a:r>
            <a:r>
              <a:rPr lang="en-US" sz="2800" dirty="0" smtClean="0">
                <a:solidFill>
                  <a:srgbClr val="000000"/>
                </a:solidFill>
                <a:latin typeface="Helvetica" charset="0"/>
              </a:rPr>
              <a:t>x </a:t>
            </a:r>
            <a:r>
              <a:rPr lang="en-US" sz="2800" dirty="0" smtClean="0">
                <a:solidFill>
                  <a:srgbClr val="000000"/>
                </a:solidFill>
                <a:latin typeface="Helvetica" charset="0"/>
              </a:rPr>
              <a:t>CM</a:t>
            </a:r>
            <a:endParaRPr lang="en-US" sz="2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1909763" y="4437063"/>
            <a:ext cx="5203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A Discounting Equation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1522413" y="2622550"/>
            <a:ext cx="646588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7013" indent="-227013"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latin typeface="Helvetica" charset="0"/>
              </a:rPr>
              <a:t> </a:t>
            </a:r>
          </a:p>
          <a:p>
            <a:pPr marL="227013" indent="-227013"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latin typeface="Helvetica" charset="0"/>
              </a:rPr>
              <a:t> Lift Index = LOAD / RWL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66800" y="54102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dirty="0" smtClean="0"/>
              <a:t>Who is responsible for which intervention?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1727457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Title 1"/>
          <p:cNvSpPr>
            <a:spLocks noGrp="1"/>
          </p:cNvSpPr>
          <p:nvPr>
            <p:ph type="title"/>
          </p:nvPr>
        </p:nvSpPr>
        <p:spPr>
          <a:xfrm>
            <a:off x="646113" y="0"/>
            <a:ext cx="5754687" cy="9144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Product Life Cycle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7513" y="1143000"/>
            <a:ext cx="1752600" cy="533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Requirements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3313" y="1676400"/>
            <a:ext cx="1639887" cy="533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Concept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Development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5312" y="2209800"/>
            <a:ext cx="1613693" cy="533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Concept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Selection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8712" y="2743200"/>
            <a:ext cx="1868487" cy="533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Specifications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6913" y="3230563"/>
            <a:ext cx="1447800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Tooling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46513" y="3763963"/>
            <a:ext cx="1447800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Production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79913" y="4297363"/>
            <a:ext cx="1447800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Marketing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65713" y="4830763"/>
            <a:ext cx="1447800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Use 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Misuse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51513" y="5364163"/>
            <a:ext cx="1868487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Maintenance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89713" y="5897563"/>
            <a:ext cx="14478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Disposal</a:t>
            </a:r>
          </a:p>
        </p:txBody>
      </p:sp>
      <p:sp>
        <p:nvSpPr>
          <p:cNvPr id="20" name="Left Arrow 19"/>
          <p:cNvSpPr/>
          <p:nvPr/>
        </p:nvSpPr>
        <p:spPr>
          <a:xfrm rot="2494900">
            <a:off x="-101600" y="3532188"/>
            <a:ext cx="5075238" cy="950912"/>
          </a:xfrm>
          <a:prstGeom prst="lef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Feedback, Technical Memory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6118658" y="2102767"/>
            <a:ext cx="3011487" cy="1280865"/>
          </a:xfrm>
          <a:prstGeom prst="wedgeEllipseCallout">
            <a:avLst>
              <a:gd name="adj1" fmla="val -58660"/>
              <a:gd name="adj2" fmla="val 10499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Many Customers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(including the shareholders)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152400" y="5029200"/>
            <a:ext cx="2971800" cy="990600"/>
          </a:xfrm>
          <a:prstGeom prst="wedgeEllipseCallout">
            <a:avLst>
              <a:gd name="adj1" fmla="val -9985"/>
              <a:gd name="adj2" fmla="val -17916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</a:rPr>
              <a:t>Design Team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6019800" y="752794"/>
            <a:ext cx="3075709" cy="1190306"/>
          </a:xfrm>
          <a:prstGeom prst="wedgeEllipseCallout">
            <a:avLst>
              <a:gd name="adj1" fmla="val 26884"/>
              <a:gd name="adj2" fmla="val 8298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Many </a:t>
            </a:r>
            <a:r>
              <a:rPr lang="en-US" sz="2000" b="1" dirty="0" smtClean="0">
                <a:solidFill>
                  <a:schemeClr val="tx1"/>
                </a:solidFill>
              </a:rPr>
              <a:t>Requirements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2" name="Left Arrow 21"/>
          <p:cNvSpPr/>
          <p:nvPr/>
        </p:nvSpPr>
        <p:spPr>
          <a:xfrm>
            <a:off x="3117273" y="838200"/>
            <a:ext cx="2919413" cy="1143000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Feedforward (</a:t>
            </a:r>
            <a:r>
              <a:rPr lang="en-US" sz="1600" b="1" dirty="0">
                <a:solidFill>
                  <a:schemeClr val="tx1"/>
                </a:solidFill>
              </a:rPr>
              <a:t>Anticipation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128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8" t="29762" r="14886" b="15476"/>
          <a:stretch/>
        </p:blipFill>
        <p:spPr bwMode="auto">
          <a:xfrm>
            <a:off x="188684" y="1295400"/>
            <a:ext cx="8834781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Snook Tables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2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Sources on the Internet</a:t>
            </a:r>
          </a:p>
        </p:txBody>
      </p:sp>
      <p:sp>
        <p:nvSpPr>
          <p:cNvPr id="33796" name="Content Placeholder 2"/>
          <p:cNvSpPr>
            <a:spLocks noGrp="1"/>
          </p:cNvSpPr>
          <p:nvPr>
            <p:ph idx="1"/>
          </p:nvPr>
        </p:nvSpPr>
        <p:spPr>
          <a:xfrm>
            <a:off x="457200" y="1611313"/>
            <a:ext cx="8229600" cy="457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hlinkClick r:id="rId3"/>
              </a:rPr>
              <a:t>http://www.cdc.gov/niosh/docs/94-110/</a:t>
            </a:r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>
                <a:hlinkClick r:id="rId4"/>
              </a:rPr>
              <a:t>http://www.emcins.com/losscontrol/quick_links/employee_safety_health/ergonomicsNIOSH.aspx</a:t>
            </a:r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>
                <a:hlinkClick r:id="rId5"/>
              </a:rPr>
              <a:t>http://www.ergoweb.com/news/detail.cfm?id=566</a:t>
            </a:r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>
                <a:hlinkClick r:id="rId6"/>
              </a:rPr>
              <a:t>http://www.ccohs.ca/oshanswers/ergonomics/niosh/calculating_rwl.html</a:t>
            </a:r>
            <a:endParaRPr lang="en-US" sz="2800" dirty="0"/>
          </a:p>
          <a:p>
            <a:pPr eaLnBrk="1" hangingPunct="1"/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3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Manipulation / Assembly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3434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Task requirements</a:t>
            </a:r>
          </a:p>
          <a:p>
            <a:pPr lvl="1"/>
            <a:r>
              <a:rPr lang="en-US" sz="1800" dirty="0" smtClean="0"/>
              <a:t>Visual, cognitive and motor</a:t>
            </a:r>
          </a:p>
          <a:p>
            <a:pPr lvl="1"/>
            <a:r>
              <a:rPr lang="en-US" sz="1800" dirty="0" smtClean="0"/>
              <a:t>Repetition</a:t>
            </a:r>
          </a:p>
          <a:p>
            <a:r>
              <a:rPr lang="en-US" sz="2400" dirty="0" smtClean="0"/>
              <a:t>Outcomes</a:t>
            </a:r>
          </a:p>
          <a:p>
            <a:pPr lvl="1"/>
            <a:r>
              <a:rPr lang="en-US" sz="1800" dirty="0" smtClean="0"/>
              <a:t>Product quality and productivity issues due to </a:t>
            </a:r>
          </a:p>
          <a:p>
            <a:pPr lvl="1"/>
            <a:r>
              <a:rPr lang="en-US" sz="1800" dirty="0" smtClean="0"/>
              <a:t>Hand and arm pathology</a:t>
            </a:r>
          </a:p>
          <a:p>
            <a:pPr lvl="1"/>
            <a:r>
              <a:rPr lang="en-US" sz="1800" dirty="0" smtClean="0"/>
              <a:t>Postural strain – shoulder, neck</a:t>
            </a:r>
          </a:p>
          <a:p>
            <a:pPr lvl="1"/>
            <a:r>
              <a:rPr lang="en-US" sz="1800" dirty="0" smtClean="0"/>
              <a:t>Motion strain – shoulder, elbow, wrist, hand, thumb and fingers</a:t>
            </a:r>
          </a:p>
          <a:p>
            <a:r>
              <a:rPr lang="en-US" sz="2400" dirty="0" smtClean="0"/>
              <a:t>Causes (and opportunities for intervention)</a:t>
            </a:r>
          </a:p>
          <a:p>
            <a:pPr lvl="1"/>
            <a:r>
              <a:rPr lang="en-US" sz="1800" dirty="0" smtClean="0"/>
              <a:t>Force, posture, movement, frequency, duration</a:t>
            </a:r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Measurement</a:t>
            </a:r>
          </a:p>
          <a:p>
            <a:pPr lvl="1"/>
            <a:r>
              <a:rPr lang="en-US" sz="1800" dirty="0"/>
              <a:t>Hand Activity Level</a:t>
            </a:r>
          </a:p>
          <a:p>
            <a:pPr lvl="1"/>
            <a:r>
              <a:rPr lang="en-US" sz="1800" dirty="0"/>
              <a:t>Postural analysis</a:t>
            </a:r>
          </a:p>
          <a:p>
            <a:pPr lvl="1"/>
            <a:r>
              <a:rPr lang="en-US" sz="1800" dirty="0"/>
              <a:t>Micro motion analysis</a:t>
            </a:r>
          </a:p>
          <a:p>
            <a:r>
              <a:rPr lang="en-US" sz="2400" dirty="0"/>
              <a:t>Interventions</a:t>
            </a:r>
          </a:p>
          <a:p>
            <a:pPr lvl="1"/>
            <a:r>
              <a:rPr lang="en-US" sz="1800" dirty="0"/>
              <a:t>Remove, reduce or replace non value added work</a:t>
            </a:r>
          </a:p>
          <a:p>
            <a:pPr lvl="1"/>
            <a:r>
              <a:rPr lang="en-US" sz="1800" dirty="0"/>
              <a:t>Task / Target Design</a:t>
            </a:r>
          </a:p>
          <a:p>
            <a:pPr lvl="1"/>
            <a:r>
              <a:rPr lang="en-US" sz="1800" dirty="0"/>
              <a:t>Enlarge or rotate to reduce frequency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5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74638"/>
            <a:ext cx="6553200" cy="1143000"/>
          </a:xfrm>
        </p:spPr>
        <p:txBody>
          <a:bodyPr/>
          <a:lstStyle/>
          <a:p>
            <a:r>
              <a:rPr lang="en-US" dirty="0"/>
              <a:t>Grasping and Manipulating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905000"/>
            <a:ext cx="7772400" cy="28956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Fingers have postures too</a:t>
            </a:r>
          </a:p>
          <a:p>
            <a:r>
              <a:rPr lang="en-US" sz="2800" dirty="0"/>
              <a:t>How big are your hands?</a:t>
            </a:r>
          </a:p>
          <a:p>
            <a:r>
              <a:rPr lang="en-US" sz="2800" dirty="0"/>
              <a:t>How big should handles be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How bent should handles be?</a:t>
            </a:r>
            <a:endParaRPr lang="en-US" sz="2800" dirty="0"/>
          </a:p>
          <a:p>
            <a:r>
              <a:rPr lang="en-US" sz="2800" b="1" dirty="0" smtClean="0"/>
              <a:t>Length</a:t>
            </a:r>
            <a:r>
              <a:rPr lang="en-US" sz="2800" b="1" dirty="0"/>
              <a:t>, Width, Circumference, </a:t>
            </a:r>
            <a:r>
              <a:rPr lang="en-US" sz="2800" b="1" dirty="0" smtClean="0"/>
              <a:t>Shape</a:t>
            </a:r>
          </a:p>
          <a:p>
            <a:r>
              <a:rPr lang="en-US" sz="2800" b="1" dirty="0" smtClean="0"/>
              <a:t>Avoid pressure points</a:t>
            </a:r>
            <a:endParaRPr lang="en-US" sz="2800" b="1" dirty="0"/>
          </a:p>
          <a:p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133</a:t>
            </a:fld>
            <a:endParaRPr lang="en-US"/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857499"/>
              </p:ext>
            </p:extLst>
          </p:nvPr>
        </p:nvGraphicFramePr>
        <p:xfrm>
          <a:off x="7137531" y="1160352"/>
          <a:ext cx="1524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7174" name="Clip" r:id="rId4" imgW="4960938" imgH="2811463" progId="">
                  <p:embed/>
                </p:oleObj>
              </mc:Choice>
              <mc:Fallback>
                <p:oleObj name="Clip" r:id="rId4" imgW="4960938" imgH="281146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7531" y="1160352"/>
                        <a:ext cx="15240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199616"/>
              </p:ext>
            </p:extLst>
          </p:nvPr>
        </p:nvGraphicFramePr>
        <p:xfrm>
          <a:off x="8018221" y="2935933"/>
          <a:ext cx="876300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7175" name="Clip" r:id="rId6" imgW="1395413" imgH="2659063" progId="">
                  <p:embed/>
                </p:oleObj>
              </mc:Choice>
              <mc:Fallback>
                <p:oleObj name="Clip" r:id="rId6" imgW="1395413" imgH="265906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8221" y="2935933"/>
                        <a:ext cx="876300" cy="1668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427289"/>
              </p:ext>
            </p:extLst>
          </p:nvPr>
        </p:nvGraphicFramePr>
        <p:xfrm>
          <a:off x="4419600" y="4619650"/>
          <a:ext cx="1981200" cy="165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7176" name="Clip" r:id="rId8" imgW="3265488" imgH="2722563" progId="">
                  <p:embed/>
                </p:oleObj>
              </mc:Choice>
              <mc:Fallback>
                <p:oleObj name="Clip" r:id="rId8" imgW="3265488" imgH="2722563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4619650"/>
                        <a:ext cx="1981200" cy="1652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0978" name="Picture 2" descr="C:\Users\user\AppData\Local\Microsoft\Windows\Temporary Internet Files\Content.IE5\SDJK53IG\MM900283460[1]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9" y="4519638"/>
            <a:ext cx="1852612" cy="185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983" name="Picture 7" descr="C:\Users\user\AppData\Local\Microsoft\Windows\Temporary Internet Files\Content.IE5\8ER3TUJV\MC900349935[1]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1819747" cy="11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984" name="Picture 8" descr="C:\Users\user\AppData\Local\Microsoft\Windows\Temporary Internet Files\Content.IE5\SDJK53IG\MC900340358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34000"/>
            <a:ext cx="1541678" cy="14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985" name="Picture 9" descr="C:\Program Files (x86)\Microsoft Office\MEDIA\CAGCAT10\j0252349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334000"/>
            <a:ext cx="1826971" cy="111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986" name="Picture 10" descr="C:\Users\user\AppData\Local\Microsoft\Windows\Temporary Internet Files\Content.IE5\MI1WT00K\MC900329193[1]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133600"/>
            <a:ext cx="1252396" cy="17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5475" y="13716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Tight Targets Take Time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8305800" y="6096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9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41248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assembler had to deal with poorer </a:t>
            </a:r>
            <a:r>
              <a:rPr lang="en-US" sz="2800" dirty="0" err="1" smtClean="0"/>
              <a:t>ACCess</a:t>
            </a:r>
            <a:r>
              <a:rPr lang="en-US" sz="2800" dirty="0" smtClean="0"/>
              <a:t> and many more components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135</a:t>
            </a:fld>
            <a:endParaRPr lang="en-US"/>
          </a:p>
        </p:txBody>
      </p:sp>
      <p:pic>
        <p:nvPicPr>
          <p:cNvPr id="506882" name="Picture 2" descr="http://world-viewer.com/data_images/morris-minor-sii/morris-minor-sii-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96" y="1447800"/>
            <a:ext cx="3376504" cy="253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4" name="Picture 4" descr="http://farm4.staticflickr.com/3327/3282325553_a8ee1b9a17_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34" y="1447800"/>
            <a:ext cx="3483193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lassicandsportscar.ltd.uk/images_catalogue/large/morris-minor-mm_11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96" y="3954020"/>
            <a:ext cx="3314701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netcarshow.com/Honda-Civic_Coupe-1993-wallpap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3483192" cy="261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38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Two Automobile Plants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300" dirty="0" smtClean="0"/>
              <a:t>Part Insertion Time</a:t>
            </a:r>
          </a:p>
          <a:p>
            <a:pPr lvl="1"/>
            <a:r>
              <a:rPr lang="en-US" sz="4300" dirty="0" smtClean="0"/>
              <a:t>6.3 </a:t>
            </a:r>
            <a:r>
              <a:rPr lang="en-US" sz="4300" dirty="0" err="1" smtClean="0"/>
              <a:t>secs</a:t>
            </a:r>
            <a:endParaRPr lang="en-US" sz="4300" dirty="0" smtClean="0"/>
          </a:p>
          <a:p>
            <a:pPr lvl="1"/>
            <a:r>
              <a:rPr lang="en-US" sz="4300" dirty="0" smtClean="0"/>
              <a:t>3.9 </a:t>
            </a:r>
            <a:r>
              <a:rPr lang="en-US" sz="4300" dirty="0" err="1" smtClean="0"/>
              <a:t>secs</a:t>
            </a:r>
            <a:endParaRPr lang="en-US" sz="4300" dirty="0" smtClean="0"/>
          </a:p>
          <a:p>
            <a:r>
              <a:rPr lang="en-US" sz="4300" dirty="0" smtClean="0"/>
              <a:t>Target size, orientation 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136</a:t>
            </a:fld>
            <a:endParaRPr lang="en-US"/>
          </a:p>
        </p:txBody>
      </p:sp>
      <p:pic>
        <p:nvPicPr>
          <p:cNvPr id="8198" name="Picture 4" descr="MCj035163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981200"/>
            <a:ext cx="180975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9587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609600"/>
          </a:xfrm>
          <a:noFill/>
        </p:spPr>
        <p:txBody>
          <a:bodyPr lIns="90488" tIns="44450" rIns="90488" bIns="44450">
            <a:normAutofit fontScale="90000"/>
          </a:bodyPr>
          <a:lstStyle/>
          <a:p>
            <a:r>
              <a:rPr lang="en-US" dirty="0" smtClean="0"/>
              <a:t>Targets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863600" y="26162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AutoShape 4"/>
          <p:cNvSpPr>
            <a:spLocks noChangeArrowheads="1"/>
          </p:cNvSpPr>
          <p:nvPr/>
        </p:nvSpPr>
        <p:spPr bwMode="auto">
          <a:xfrm>
            <a:off x="6197600" y="2616200"/>
            <a:ext cx="711200" cy="635000"/>
          </a:xfrm>
          <a:prstGeom prst="triangle">
            <a:avLst>
              <a:gd name="adj" fmla="val 49995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Rectangle 5"/>
          <p:cNvSpPr>
            <a:spLocks noChangeArrowheads="1"/>
          </p:cNvSpPr>
          <p:nvPr/>
        </p:nvSpPr>
        <p:spPr bwMode="auto">
          <a:xfrm rot="1140000">
            <a:off x="1625600" y="20066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A</a:t>
            </a:r>
          </a:p>
        </p:txBody>
      </p:sp>
      <p:sp>
        <p:nvSpPr>
          <p:cNvPr id="12296" name="Rectangle 6"/>
          <p:cNvSpPr>
            <a:spLocks noChangeArrowheads="1"/>
          </p:cNvSpPr>
          <p:nvPr/>
        </p:nvSpPr>
        <p:spPr bwMode="auto">
          <a:xfrm>
            <a:off x="2387600" y="26162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Rectangle 7"/>
          <p:cNvSpPr>
            <a:spLocks noChangeArrowheads="1"/>
          </p:cNvSpPr>
          <p:nvPr/>
        </p:nvSpPr>
        <p:spPr bwMode="auto">
          <a:xfrm>
            <a:off x="863600" y="33020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Rectangle 8"/>
          <p:cNvSpPr>
            <a:spLocks noChangeArrowheads="1"/>
          </p:cNvSpPr>
          <p:nvPr/>
        </p:nvSpPr>
        <p:spPr bwMode="auto">
          <a:xfrm>
            <a:off x="2387600" y="33020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Rectangle 9"/>
          <p:cNvSpPr>
            <a:spLocks noChangeArrowheads="1"/>
          </p:cNvSpPr>
          <p:nvPr/>
        </p:nvSpPr>
        <p:spPr bwMode="auto">
          <a:xfrm>
            <a:off x="406400" y="15494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Freeform 10"/>
          <p:cNvSpPr>
            <a:spLocks/>
          </p:cNvSpPr>
          <p:nvPr/>
        </p:nvSpPr>
        <p:spPr bwMode="auto">
          <a:xfrm>
            <a:off x="204788" y="2514600"/>
            <a:ext cx="1651000" cy="3030538"/>
          </a:xfrm>
          <a:custGeom>
            <a:avLst/>
            <a:gdLst>
              <a:gd name="T0" fmla="*/ 111 w 1040"/>
              <a:gd name="T1" fmla="*/ 0 h 1909"/>
              <a:gd name="T2" fmla="*/ 29 w 1040"/>
              <a:gd name="T3" fmla="*/ 371 h 1909"/>
              <a:gd name="T4" fmla="*/ 0 w 1040"/>
              <a:gd name="T5" fmla="*/ 444 h 1909"/>
              <a:gd name="T6" fmla="*/ 0 w 1040"/>
              <a:gd name="T7" fmla="*/ 488 h 1909"/>
              <a:gd name="T8" fmla="*/ 0 w 1040"/>
              <a:gd name="T9" fmla="*/ 547 h 1909"/>
              <a:gd name="T10" fmla="*/ 0 w 1040"/>
              <a:gd name="T11" fmla="*/ 605 h 1909"/>
              <a:gd name="T12" fmla="*/ 0 w 1040"/>
              <a:gd name="T13" fmla="*/ 664 h 1909"/>
              <a:gd name="T14" fmla="*/ 0 w 1040"/>
              <a:gd name="T15" fmla="*/ 737 h 1909"/>
              <a:gd name="T16" fmla="*/ 0 w 1040"/>
              <a:gd name="T17" fmla="*/ 781 h 1909"/>
              <a:gd name="T18" fmla="*/ 0 w 1040"/>
              <a:gd name="T19" fmla="*/ 825 h 1909"/>
              <a:gd name="T20" fmla="*/ 0 w 1040"/>
              <a:gd name="T21" fmla="*/ 869 h 1909"/>
              <a:gd name="T22" fmla="*/ 14 w 1040"/>
              <a:gd name="T23" fmla="*/ 927 h 1909"/>
              <a:gd name="T24" fmla="*/ 14 w 1040"/>
              <a:gd name="T25" fmla="*/ 971 h 1909"/>
              <a:gd name="T26" fmla="*/ 29 w 1040"/>
              <a:gd name="T27" fmla="*/ 1015 h 1909"/>
              <a:gd name="T28" fmla="*/ 29 w 1040"/>
              <a:gd name="T29" fmla="*/ 1088 h 1909"/>
              <a:gd name="T30" fmla="*/ 58 w 1040"/>
              <a:gd name="T31" fmla="*/ 1132 h 1909"/>
              <a:gd name="T32" fmla="*/ 73 w 1040"/>
              <a:gd name="T33" fmla="*/ 1205 h 1909"/>
              <a:gd name="T34" fmla="*/ 102 w 1040"/>
              <a:gd name="T35" fmla="*/ 1278 h 1909"/>
              <a:gd name="T36" fmla="*/ 131 w 1040"/>
              <a:gd name="T37" fmla="*/ 1352 h 1909"/>
              <a:gd name="T38" fmla="*/ 146 w 1040"/>
              <a:gd name="T39" fmla="*/ 1410 h 1909"/>
              <a:gd name="T40" fmla="*/ 146 w 1040"/>
              <a:gd name="T41" fmla="*/ 1454 h 1909"/>
              <a:gd name="T42" fmla="*/ 146 w 1040"/>
              <a:gd name="T43" fmla="*/ 1498 h 1909"/>
              <a:gd name="T44" fmla="*/ 175 w 1040"/>
              <a:gd name="T45" fmla="*/ 1542 h 1909"/>
              <a:gd name="T46" fmla="*/ 190 w 1040"/>
              <a:gd name="T47" fmla="*/ 1615 h 1909"/>
              <a:gd name="T48" fmla="*/ 190 w 1040"/>
              <a:gd name="T49" fmla="*/ 1659 h 1909"/>
              <a:gd name="T50" fmla="*/ 219 w 1040"/>
              <a:gd name="T51" fmla="*/ 1703 h 1909"/>
              <a:gd name="T52" fmla="*/ 263 w 1040"/>
              <a:gd name="T53" fmla="*/ 1776 h 1909"/>
              <a:gd name="T54" fmla="*/ 278 w 1040"/>
              <a:gd name="T55" fmla="*/ 1820 h 1909"/>
              <a:gd name="T56" fmla="*/ 322 w 1040"/>
              <a:gd name="T57" fmla="*/ 1864 h 1909"/>
              <a:gd name="T58" fmla="*/ 395 w 1040"/>
              <a:gd name="T59" fmla="*/ 1893 h 1909"/>
              <a:gd name="T60" fmla="*/ 468 w 1040"/>
              <a:gd name="T61" fmla="*/ 1893 h 1909"/>
              <a:gd name="T62" fmla="*/ 541 w 1040"/>
              <a:gd name="T63" fmla="*/ 1908 h 1909"/>
              <a:gd name="T64" fmla="*/ 585 w 1040"/>
              <a:gd name="T65" fmla="*/ 1908 h 1909"/>
              <a:gd name="T66" fmla="*/ 629 w 1040"/>
              <a:gd name="T67" fmla="*/ 1908 h 1909"/>
              <a:gd name="T68" fmla="*/ 688 w 1040"/>
              <a:gd name="T69" fmla="*/ 1908 h 1909"/>
              <a:gd name="T70" fmla="*/ 775 w 1040"/>
              <a:gd name="T71" fmla="*/ 1908 h 1909"/>
              <a:gd name="T72" fmla="*/ 819 w 1040"/>
              <a:gd name="T73" fmla="*/ 1908 h 1909"/>
              <a:gd name="T74" fmla="*/ 863 w 1040"/>
              <a:gd name="T75" fmla="*/ 1878 h 1909"/>
              <a:gd name="T76" fmla="*/ 907 w 1040"/>
              <a:gd name="T77" fmla="*/ 1835 h 1909"/>
              <a:gd name="T78" fmla="*/ 951 w 1040"/>
              <a:gd name="T79" fmla="*/ 1791 h 1909"/>
              <a:gd name="T80" fmla="*/ 966 w 1040"/>
              <a:gd name="T81" fmla="*/ 1747 h 1909"/>
              <a:gd name="T82" fmla="*/ 995 w 1040"/>
              <a:gd name="T83" fmla="*/ 1703 h 1909"/>
              <a:gd name="T84" fmla="*/ 995 w 1040"/>
              <a:gd name="T85" fmla="*/ 1659 h 1909"/>
              <a:gd name="T86" fmla="*/ 1024 w 1040"/>
              <a:gd name="T87" fmla="*/ 1615 h 1909"/>
              <a:gd name="T88" fmla="*/ 1024 w 1040"/>
              <a:gd name="T89" fmla="*/ 1571 h 1909"/>
              <a:gd name="T90" fmla="*/ 1039 w 1040"/>
              <a:gd name="T91" fmla="*/ 1527 h 190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0"/>
              <a:gd name="T139" fmla="*/ 0 h 1909"/>
              <a:gd name="T140" fmla="*/ 1040 w 1040"/>
              <a:gd name="T141" fmla="*/ 1909 h 1909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0" h="1909">
                <a:moveTo>
                  <a:pt x="111" y="0"/>
                </a:moveTo>
                <a:lnTo>
                  <a:pt x="29" y="371"/>
                </a:lnTo>
                <a:lnTo>
                  <a:pt x="0" y="444"/>
                </a:lnTo>
                <a:lnTo>
                  <a:pt x="0" y="488"/>
                </a:lnTo>
                <a:lnTo>
                  <a:pt x="0" y="547"/>
                </a:lnTo>
                <a:lnTo>
                  <a:pt x="0" y="605"/>
                </a:lnTo>
                <a:lnTo>
                  <a:pt x="0" y="664"/>
                </a:lnTo>
                <a:lnTo>
                  <a:pt x="0" y="737"/>
                </a:lnTo>
                <a:lnTo>
                  <a:pt x="0" y="781"/>
                </a:lnTo>
                <a:lnTo>
                  <a:pt x="0" y="825"/>
                </a:lnTo>
                <a:lnTo>
                  <a:pt x="0" y="869"/>
                </a:lnTo>
                <a:lnTo>
                  <a:pt x="14" y="927"/>
                </a:lnTo>
                <a:lnTo>
                  <a:pt x="14" y="971"/>
                </a:lnTo>
                <a:lnTo>
                  <a:pt x="29" y="1015"/>
                </a:lnTo>
                <a:lnTo>
                  <a:pt x="29" y="1088"/>
                </a:lnTo>
                <a:lnTo>
                  <a:pt x="58" y="1132"/>
                </a:lnTo>
                <a:lnTo>
                  <a:pt x="73" y="1205"/>
                </a:lnTo>
                <a:lnTo>
                  <a:pt x="102" y="1278"/>
                </a:lnTo>
                <a:lnTo>
                  <a:pt x="131" y="1352"/>
                </a:lnTo>
                <a:lnTo>
                  <a:pt x="146" y="1410"/>
                </a:lnTo>
                <a:lnTo>
                  <a:pt x="146" y="1454"/>
                </a:lnTo>
                <a:lnTo>
                  <a:pt x="146" y="1498"/>
                </a:lnTo>
                <a:lnTo>
                  <a:pt x="175" y="1542"/>
                </a:lnTo>
                <a:lnTo>
                  <a:pt x="190" y="1615"/>
                </a:lnTo>
                <a:lnTo>
                  <a:pt x="190" y="1659"/>
                </a:lnTo>
                <a:lnTo>
                  <a:pt x="219" y="1703"/>
                </a:lnTo>
                <a:lnTo>
                  <a:pt x="263" y="1776"/>
                </a:lnTo>
                <a:lnTo>
                  <a:pt x="278" y="1820"/>
                </a:lnTo>
                <a:lnTo>
                  <a:pt x="322" y="1864"/>
                </a:lnTo>
                <a:lnTo>
                  <a:pt x="395" y="1893"/>
                </a:lnTo>
                <a:lnTo>
                  <a:pt x="468" y="1893"/>
                </a:lnTo>
                <a:lnTo>
                  <a:pt x="541" y="1908"/>
                </a:lnTo>
                <a:lnTo>
                  <a:pt x="585" y="1908"/>
                </a:lnTo>
                <a:lnTo>
                  <a:pt x="629" y="1908"/>
                </a:lnTo>
                <a:lnTo>
                  <a:pt x="688" y="1908"/>
                </a:lnTo>
                <a:lnTo>
                  <a:pt x="775" y="1908"/>
                </a:lnTo>
                <a:lnTo>
                  <a:pt x="819" y="1908"/>
                </a:lnTo>
                <a:lnTo>
                  <a:pt x="863" y="1878"/>
                </a:lnTo>
                <a:lnTo>
                  <a:pt x="907" y="1835"/>
                </a:lnTo>
                <a:lnTo>
                  <a:pt x="951" y="1791"/>
                </a:lnTo>
                <a:lnTo>
                  <a:pt x="966" y="1747"/>
                </a:lnTo>
                <a:lnTo>
                  <a:pt x="995" y="1703"/>
                </a:lnTo>
                <a:lnTo>
                  <a:pt x="995" y="1659"/>
                </a:lnTo>
                <a:lnTo>
                  <a:pt x="1024" y="1615"/>
                </a:lnTo>
                <a:lnTo>
                  <a:pt x="1024" y="1571"/>
                </a:lnTo>
                <a:lnTo>
                  <a:pt x="1039" y="1527"/>
                </a:lnTo>
              </a:path>
            </a:pathLst>
          </a:custGeom>
          <a:noFill/>
          <a:ln w="50800" cap="rnd">
            <a:solidFill>
              <a:schemeClr val="tx1"/>
            </a:solidFill>
            <a:prstDash val="lg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1" name="AutoShape 11"/>
          <p:cNvSpPr>
            <a:spLocks noChangeArrowheads="1"/>
          </p:cNvSpPr>
          <p:nvPr/>
        </p:nvSpPr>
        <p:spPr bwMode="auto">
          <a:xfrm rot="17827872" flipH="1">
            <a:off x="6413726" y="1984123"/>
            <a:ext cx="711200" cy="635000"/>
          </a:xfrm>
          <a:prstGeom prst="triangle">
            <a:avLst>
              <a:gd name="adj" fmla="val 49995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vert="vert" wrap="none" anchor="ctr"/>
          <a:lstStyle/>
          <a:p>
            <a:r>
              <a:rPr lang="en-US" sz="3200" dirty="0" smtClean="0"/>
              <a:t>B</a:t>
            </a:r>
            <a:endParaRPr lang="en-US" sz="3200" dirty="0"/>
          </a:p>
        </p:txBody>
      </p:sp>
      <p:sp>
        <p:nvSpPr>
          <p:cNvPr id="12302" name="AutoShape 12"/>
          <p:cNvSpPr>
            <a:spLocks noChangeArrowheads="1"/>
          </p:cNvSpPr>
          <p:nvPr/>
        </p:nvSpPr>
        <p:spPr bwMode="auto">
          <a:xfrm>
            <a:off x="6959600" y="2616200"/>
            <a:ext cx="711200" cy="635000"/>
          </a:xfrm>
          <a:prstGeom prst="triangle">
            <a:avLst>
              <a:gd name="adj" fmla="val 49995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AutoShape 13"/>
          <p:cNvSpPr>
            <a:spLocks noChangeArrowheads="1"/>
          </p:cNvSpPr>
          <p:nvPr/>
        </p:nvSpPr>
        <p:spPr bwMode="auto">
          <a:xfrm rot="10800000" flipH="1">
            <a:off x="6197600" y="3302000"/>
            <a:ext cx="711200" cy="635000"/>
          </a:xfrm>
          <a:prstGeom prst="triangle">
            <a:avLst>
              <a:gd name="adj" fmla="val 49995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AutoShape 15"/>
          <p:cNvSpPr>
            <a:spLocks noChangeArrowheads="1"/>
          </p:cNvSpPr>
          <p:nvPr/>
        </p:nvSpPr>
        <p:spPr bwMode="auto">
          <a:xfrm rot="10800000" flipH="1">
            <a:off x="6959600" y="3302000"/>
            <a:ext cx="711200" cy="635000"/>
          </a:xfrm>
          <a:prstGeom prst="triangle">
            <a:avLst>
              <a:gd name="adj" fmla="val 49995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Rectangle 16"/>
          <p:cNvSpPr>
            <a:spLocks noChangeArrowheads="1"/>
          </p:cNvSpPr>
          <p:nvPr/>
        </p:nvSpPr>
        <p:spPr bwMode="auto">
          <a:xfrm>
            <a:off x="3276600" y="5638800"/>
            <a:ext cx="48101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i="1">
                <a:latin typeface="Times New Roman" pitchFamily="18" charset="0"/>
              </a:rPr>
              <a:t>Design for Assembly!</a:t>
            </a:r>
          </a:p>
        </p:txBody>
      </p:sp>
      <p:sp>
        <p:nvSpPr>
          <p:cNvPr id="12307" name="Rectangle 17"/>
          <p:cNvSpPr>
            <a:spLocks noChangeArrowheads="1"/>
          </p:cNvSpPr>
          <p:nvPr/>
        </p:nvSpPr>
        <p:spPr bwMode="auto">
          <a:xfrm>
            <a:off x="2286000" y="4495800"/>
            <a:ext cx="54959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Which Targets are Easier?</a:t>
            </a:r>
          </a:p>
        </p:txBody>
      </p:sp>
    </p:spTree>
    <p:extLst>
      <p:ext uri="{BB962C8B-B14F-4D97-AF65-F5344CB8AC3E}">
        <p14:creationId xmlns:p14="http://schemas.microsoft.com/office/powerpoint/2010/main" val="2119634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143000"/>
          </a:xfrm>
          <a:noFill/>
        </p:spPr>
        <p:txBody>
          <a:bodyPr lIns="90488" tIns="44450" rIns="90488" bIns="44450"/>
          <a:lstStyle/>
          <a:p>
            <a:r>
              <a:rPr lang="en-US" smtClean="0"/>
              <a:t>Fitts Law(1954)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524000"/>
            <a:ext cx="7924800" cy="4572000"/>
          </a:xfrm>
        </p:spPr>
        <p:txBody>
          <a:bodyPr lIns="90488" tIns="44450" rIns="90488" bIns="44450">
            <a:normAutofit lnSpcReduction="10000"/>
          </a:bodyPr>
          <a:lstStyle/>
          <a:p>
            <a:pPr>
              <a:buFontTx/>
              <a:buNone/>
            </a:pPr>
            <a:r>
              <a:rPr lang="en-US" dirty="0" smtClean="0"/>
              <a:t>MT = a + </a:t>
            </a:r>
            <a:r>
              <a:rPr lang="en-US" dirty="0" err="1" smtClean="0"/>
              <a:t>b</a:t>
            </a:r>
            <a:r>
              <a:rPr lang="en-US" dirty="0" smtClean="0"/>
              <a:t> log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dirty="0" smtClean="0"/>
              <a:t>(2A/W)</a:t>
            </a:r>
          </a:p>
          <a:p>
            <a:pPr>
              <a:buFontTx/>
              <a:buNone/>
            </a:pPr>
            <a:r>
              <a:rPr lang="en-US" dirty="0" smtClean="0"/>
              <a:t>where:</a:t>
            </a:r>
          </a:p>
          <a:p>
            <a:pPr>
              <a:buFontTx/>
              <a:buNone/>
            </a:pPr>
            <a:r>
              <a:rPr lang="en-US" dirty="0" smtClean="0"/>
              <a:t>	MT	=	Movement Time</a:t>
            </a:r>
          </a:p>
          <a:p>
            <a:pPr>
              <a:buFontTx/>
              <a:buNone/>
            </a:pPr>
            <a:r>
              <a:rPr lang="en-US" dirty="0" smtClean="0"/>
              <a:t>	a, </a:t>
            </a:r>
            <a:r>
              <a:rPr lang="en-US" dirty="0" err="1" smtClean="0"/>
              <a:t>b</a:t>
            </a:r>
            <a:r>
              <a:rPr lang="en-US" dirty="0" smtClean="0"/>
              <a:t> 	=	Individual and Situational 			Constants</a:t>
            </a:r>
          </a:p>
          <a:p>
            <a:pPr>
              <a:buFontTx/>
              <a:buNone/>
            </a:pPr>
            <a:r>
              <a:rPr lang="en-US" dirty="0" smtClean="0"/>
              <a:t>	A		=	Amplitude of Movement</a:t>
            </a:r>
          </a:p>
          <a:p>
            <a:pPr>
              <a:buFontTx/>
              <a:buNone/>
            </a:pPr>
            <a:r>
              <a:rPr lang="en-US" dirty="0" smtClean="0"/>
              <a:t>	W		=	Width of Target	</a:t>
            </a:r>
          </a:p>
          <a:p>
            <a:pPr>
              <a:buFontTx/>
              <a:buNone/>
            </a:pPr>
            <a:r>
              <a:rPr lang="en-US" dirty="0" smtClean="0"/>
              <a:t>2A/W	=	Index of Difficulty (ID)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42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8229600" cy="7159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dirty="0" smtClean="0"/>
              <a:t>Case Study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Barbie </a:t>
            </a:r>
            <a:r>
              <a:rPr lang="en-US" dirty="0"/>
              <a:t>Dolls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160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How long does it take to assemble and pack a set of clothes for a Barbie Doll?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How many assemblies per day?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How many workers are needed?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139</a:t>
            </a:fld>
            <a:endParaRPr lang="en-US"/>
          </a:p>
        </p:txBody>
      </p:sp>
      <p:sp>
        <p:nvSpPr>
          <p:cNvPr id="17414" name="Freeform 8"/>
          <p:cNvSpPr>
            <a:spLocks/>
          </p:cNvSpPr>
          <p:nvPr/>
        </p:nvSpPr>
        <p:spPr bwMode="auto">
          <a:xfrm>
            <a:off x="1371600" y="3048000"/>
            <a:ext cx="6886575" cy="3443288"/>
          </a:xfrm>
          <a:custGeom>
            <a:avLst/>
            <a:gdLst>
              <a:gd name="T0" fmla="*/ 396 w 5031"/>
              <a:gd name="T1" fmla="*/ 266 h 2375"/>
              <a:gd name="T2" fmla="*/ 963 w 5031"/>
              <a:gd name="T3" fmla="*/ 221 h 2375"/>
              <a:gd name="T4" fmla="*/ 1566 w 5031"/>
              <a:gd name="T5" fmla="*/ 176 h 2375"/>
              <a:gd name="T6" fmla="*/ 2277 w 5031"/>
              <a:gd name="T7" fmla="*/ 86 h 2375"/>
              <a:gd name="T8" fmla="*/ 3132 w 5031"/>
              <a:gd name="T9" fmla="*/ 50 h 2375"/>
              <a:gd name="T10" fmla="*/ 3951 w 5031"/>
              <a:gd name="T11" fmla="*/ 41 h 2375"/>
              <a:gd name="T12" fmla="*/ 4590 w 5031"/>
              <a:gd name="T13" fmla="*/ 50 h 2375"/>
              <a:gd name="T14" fmla="*/ 4698 w 5031"/>
              <a:gd name="T15" fmla="*/ 176 h 2375"/>
              <a:gd name="T16" fmla="*/ 4725 w 5031"/>
              <a:gd name="T17" fmla="*/ 203 h 2375"/>
              <a:gd name="T18" fmla="*/ 4761 w 5031"/>
              <a:gd name="T19" fmla="*/ 275 h 2375"/>
              <a:gd name="T20" fmla="*/ 4806 w 5031"/>
              <a:gd name="T21" fmla="*/ 338 h 2375"/>
              <a:gd name="T22" fmla="*/ 4860 w 5031"/>
              <a:gd name="T23" fmla="*/ 392 h 2375"/>
              <a:gd name="T24" fmla="*/ 4977 w 5031"/>
              <a:gd name="T25" fmla="*/ 572 h 2375"/>
              <a:gd name="T26" fmla="*/ 5031 w 5031"/>
              <a:gd name="T27" fmla="*/ 815 h 2375"/>
              <a:gd name="T28" fmla="*/ 5004 w 5031"/>
              <a:gd name="T29" fmla="*/ 1418 h 2375"/>
              <a:gd name="T30" fmla="*/ 4977 w 5031"/>
              <a:gd name="T31" fmla="*/ 1535 h 2375"/>
              <a:gd name="T32" fmla="*/ 4941 w 5031"/>
              <a:gd name="T33" fmla="*/ 1607 h 2375"/>
              <a:gd name="T34" fmla="*/ 4923 w 5031"/>
              <a:gd name="T35" fmla="*/ 1643 h 2375"/>
              <a:gd name="T36" fmla="*/ 4707 w 5031"/>
              <a:gd name="T37" fmla="*/ 2156 h 2375"/>
              <a:gd name="T38" fmla="*/ 4626 w 5031"/>
              <a:gd name="T39" fmla="*/ 2192 h 2375"/>
              <a:gd name="T40" fmla="*/ 4365 w 5031"/>
              <a:gd name="T41" fmla="*/ 2237 h 2375"/>
              <a:gd name="T42" fmla="*/ 4077 w 5031"/>
              <a:gd name="T43" fmla="*/ 2273 h 2375"/>
              <a:gd name="T44" fmla="*/ 3825 w 5031"/>
              <a:gd name="T45" fmla="*/ 2336 h 2375"/>
              <a:gd name="T46" fmla="*/ 3519 w 5031"/>
              <a:gd name="T47" fmla="*/ 2363 h 2375"/>
              <a:gd name="T48" fmla="*/ 3024 w 5031"/>
              <a:gd name="T49" fmla="*/ 2345 h 2375"/>
              <a:gd name="T50" fmla="*/ 2583 w 5031"/>
              <a:gd name="T51" fmla="*/ 2255 h 2375"/>
              <a:gd name="T52" fmla="*/ 1863 w 5031"/>
              <a:gd name="T53" fmla="*/ 2246 h 2375"/>
              <a:gd name="T54" fmla="*/ 1395 w 5031"/>
              <a:gd name="T55" fmla="*/ 2147 h 2375"/>
              <a:gd name="T56" fmla="*/ 1296 w 5031"/>
              <a:gd name="T57" fmla="*/ 2111 h 2375"/>
              <a:gd name="T58" fmla="*/ 1170 w 5031"/>
              <a:gd name="T59" fmla="*/ 2057 h 2375"/>
              <a:gd name="T60" fmla="*/ 774 w 5031"/>
              <a:gd name="T61" fmla="*/ 1976 h 2375"/>
              <a:gd name="T62" fmla="*/ 351 w 5031"/>
              <a:gd name="T63" fmla="*/ 1850 h 2375"/>
              <a:gd name="T64" fmla="*/ 297 w 5031"/>
              <a:gd name="T65" fmla="*/ 1814 h 2375"/>
              <a:gd name="T66" fmla="*/ 216 w 5031"/>
              <a:gd name="T67" fmla="*/ 1769 h 2375"/>
              <a:gd name="T68" fmla="*/ 144 w 5031"/>
              <a:gd name="T69" fmla="*/ 1697 h 2375"/>
              <a:gd name="T70" fmla="*/ 36 w 5031"/>
              <a:gd name="T71" fmla="*/ 1499 h 2375"/>
              <a:gd name="T72" fmla="*/ 18 w 5031"/>
              <a:gd name="T73" fmla="*/ 1463 h 2375"/>
              <a:gd name="T74" fmla="*/ 0 w 5031"/>
              <a:gd name="T75" fmla="*/ 1391 h 2375"/>
              <a:gd name="T76" fmla="*/ 9 w 5031"/>
              <a:gd name="T77" fmla="*/ 1220 h 2375"/>
              <a:gd name="T78" fmla="*/ 45 w 5031"/>
              <a:gd name="T79" fmla="*/ 1103 h 2375"/>
              <a:gd name="T80" fmla="*/ 162 w 5031"/>
              <a:gd name="T81" fmla="*/ 833 h 2375"/>
              <a:gd name="T82" fmla="*/ 198 w 5031"/>
              <a:gd name="T83" fmla="*/ 707 h 2375"/>
              <a:gd name="T84" fmla="*/ 216 w 5031"/>
              <a:gd name="T85" fmla="*/ 653 h 2375"/>
              <a:gd name="T86" fmla="*/ 234 w 5031"/>
              <a:gd name="T87" fmla="*/ 626 h 2375"/>
              <a:gd name="T88" fmla="*/ 279 w 5031"/>
              <a:gd name="T89" fmla="*/ 482 h 2375"/>
              <a:gd name="T90" fmla="*/ 297 w 5031"/>
              <a:gd name="T91" fmla="*/ 455 h 2375"/>
              <a:gd name="T92" fmla="*/ 315 w 5031"/>
              <a:gd name="T93" fmla="*/ 401 h 2375"/>
              <a:gd name="T94" fmla="*/ 333 w 5031"/>
              <a:gd name="T95" fmla="*/ 338 h 2375"/>
              <a:gd name="T96" fmla="*/ 387 w 5031"/>
              <a:gd name="T97" fmla="*/ 311 h 2375"/>
              <a:gd name="T98" fmla="*/ 486 w 5031"/>
              <a:gd name="T99" fmla="*/ 257 h 237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031"/>
              <a:gd name="T151" fmla="*/ 0 h 2375"/>
              <a:gd name="T152" fmla="*/ 5031 w 5031"/>
              <a:gd name="T153" fmla="*/ 2375 h 237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031" h="2375">
                <a:moveTo>
                  <a:pt x="396" y="266"/>
                </a:moveTo>
                <a:cubicBezTo>
                  <a:pt x="589" y="250"/>
                  <a:pt x="769" y="228"/>
                  <a:pt x="963" y="221"/>
                </a:cubicBezTo>
                <a:cubicBezTo>
                  <a:pt x="1164" y="204"/>
                  <a:pt x="1366" y="201"/>
                  <a:pt x="1566" y="176"/>
                </a:cubicBezTo>
                <a:cubicBezTo>
                  <a:pt x="1802" y="146"/>
                  <a:pt x="2038" y="97"/>
                  <a:pt x="2277" y="86"/>
                </a:cubicBezTo>
                <a:cubicBezTo>
                  <a:pt x="2562" y="73"/>
                  <a:pt x="2847" y="58"/>
                  <a:pt x="3132" y="50"/>
                </a:cubicBezTo>
                <a:cubicBezTo>
                  <a:pt x="3402" y="32"/>
                  <a:pt x="3681" y="46"/>
                  <a:pt x="3951" y="41"/>
                </a:cubicBezTo>
                <a:cubicBezTo>
                  <a:pt x="4159" y="31"/>
                  <a:pt x="4389" y="0"/>
                  <a:pt x="4590" y="50"/>
                </a:cubicBezTo>
                <a:cubicBezTo>
                  <a:pt x="4645" y="87"/>
                  <a:pt x="4655" y="133"/>
                  <a:pt x="4698" y="176"/>
                </a:cubicBezTo>
                <a:cubicBezTo>
                  <a:pt x="4707" y="185"/>
                  <a:pt x="4718" y="192"/>
                  <a:pt x="4725" y="203"/>
                </a:cubicBezTo>
                <a:cubicBezTo>
                  <a:pt x="4739" y="226"/>
                  <a:pt x="4742" y="256"/>
                  <a:pt x="4761" y="275"/>
                </a:cubicBezTo>
                <a:cubicBezTo>
                  <a:pt x="4865" y="379"/>
                  <a:pt x="4711" y="220"/>
                  <a:pt x="4806" y="338"/>
                </a:cubicBezTo>
                <a:cubicBezTo>
                  <a:pt x="4822" y="358"/>
                  <a:pt x="4842" y="374"/>
                  <a:pt x="4860" y="392"/>
                </a:cubicBezTo>
                <a:cubicBezTo>
                  <a:pt x="4911" y="443"/>
                  <a:pt x="4945" y="508"/>
                  <a:pt x="4977" y="572"/>
                </a:cubicBezTo>
                <a:cubicBezTo>
                  <a:pt x="5012" y="642"/>
                  <a:pt x="5018" y="738"/>
                  <a:pt x="5031" y="815"/>
                </a:cubicBezTo>
                <a:cubicBezTo>
                  <a:pt x="5026" y="1013"/>
                  <a:pt x="5030" y="1220"/>
                  <a:pt x="5004" y="1418"/>
                </a:cubicBezTo>
                <a:cubicBezTo>
                  <a:pt x="5001" y="1438"/>
                  <a:pt x="4981" y="1528"/>
                  <a:pt x="4977" y="1535"/>
                </a:cubicBezTo>
                <a:cubicBezTo>
                  <a:pt x="4965" y="1559"/>
                  <a:pt x="4953" y="1583"/>
                  <a:pt x="4941" y="1607"/>
                </a:cubicBezTo>
                <a:cubicBezTo>
                  <a:pt x="4935" y="1619"/>
                  <a:pt x="4923" y="1643"/>
                  <a:pt x="4923" y="1643"/>
                </a:cubicBezTo>
                <a:cubicBezTo>
                  <a:pt x="4884" y="1838"/>
                  <a:pt x="4852" y="2011"/>
                  <a:pt x="4707" y="2156"/>
                </a:cubicBezTo>
                <a:cubicBezTo>
                  <a:pt x="4699" y="2164"/>
                  <a:pt x="4633" y="2190"/>
                  <a:pt x="4626" y="2192"/>
                </a:cubicBezTo>
                <a:cubicBezTo>
                  <a:pt x="4543" y="2223"/>
                  <a:pt x="4452" y="2225"/>
                  <a:pt x="4365" y="2237"/>
                </a:cubicBezTo>
                <a:cubicBezTo>
                  <a:pt x="4269" y="2250"/>
                  <a:pt x="4172" y="2256"/>
                  <a:pt x="4077" y="2273"/>
                </a:cubicBezTo>
                <a:cubicBezTo>
                  <a:pt x="3991" y="2289"/>
                  <a:pt x="3910" y="2321"/>
                  <a:pt x="3825" y="2336"/>
                </a:cubicBezTo>
                <a:cubicBezTo>
                  <a:pt x="3689" y="2360"/>
                  <a:pt x="3672" y="2355"/>
                  <a:pt x="3519" y="2363"/>
                </a:cubicBezTo>
                <a:cubicBezTo>
                  <a:pt x="3354" y="2359"/>
                  <a:pt x="3186" y="2375"/>
                  <a:pt x="3024" y="2345"/>
                </a:cubicBezTo>
                <a:cubicBezTo>
                  <a:pt x="2878" y="2318"/>
                  <a:pt x="2732" y="2259"/>
                  <a:pt x="2583" y="2255"/>
                </a:cubicBezTo>
                <a:cubicBezTo>
                  <a:pt x="2343" y="2249"/>
                  <a:pt x="2103" y="2249"/>
                  <a:pt x="1863" y="2246"/>
                </a:cubicBezTo>
                <a:cubicBezTo>
                  <a:pt x="1706" y="2215"/>
                  <a:pt x="1550" y="2186"/>
                  <a:pt x="1395" y="2147"/>
                </a:cubicBezTo>
                <a:cubicBezTo>
                  <a:pt x="1362" y="2139"/>
                  <a:pt x="1330" y="2120"/>
                  <a:pt x="1296" y="2111"/>
                </a:cubicBezTo>
                <a:cubicBezTo>
                  <a:pt x="1256" y="2085"/>
                  <a:pt x="1212" y="2078"/>
                  <a:pt x="1170" y="2057"/>
                </a:cubicBezTo>
                <a:cubicBezTo>
                  <a:pt x="1041" y="1993"/>
                  <a:pt x="920" y="1983"/>
                  <a:pt x="774" y="1976"/>
                </a:cubicBezTo>
                <a:cubicBezTo>
                  <a:pt x="628" y="1952"/>
                  <a:pt x="491" y="1897"/>
                  <a:pt x="351" y="1850"/>
                </a:cubicBezTo>
                <a:cubicBezTo>
                  <a:pt x="330" y="1843"/>
                  <a:pt x="318" y="1821"/>
                  <a:pt x="297" y="1814"/>
                </a:cubicBezTo>
                <a:cubicBezTo>
                  <a:pt x="263" y="1803"/>
                  <a:pt x="247" y="1800"/>
                  <a:pt x="216" y="1769"/>
                </a:cubicBezTo>
                <a:cubicBezTo>
                  <a:pt x="192" y="1745"/>
                  <a:pt x="168" y="1721"/>
                  <a:pt x="144" y="1697"/>
                </a:cubicBezTo>
                <a:cubicBezTo>
                  <a:pt x="97" y="1650"/>
                  <a:pt x="63" y="1562"/>
                  <a:pt x="36" y="1499"/>
                </a:cubicBezTo>
                <a:cubicBezTo>
                  <a:pt x="31" y="1487"/>
                  <a:pt x="22" y="1476"/>
                  <a:pt x="18" y="1463"/>
                </a:cubicBezTo>
                <a:cubicBezTo>
                  <a:pt x="10" y="1440"/>
                  <a:pt x="0" y="1391"/>
                  <a:pt x="0" y="1391"/>
                </a:cubicBezTo>
                <a:cubicBezTo>
                  <a:pt x="3" y="1334"/>
                  <a:pt x="4" y="1277"/>
                  <a:pt x="9" y="1220"/>
                </a:cubicBezTo>
                <a:cubicBezTo>
                  <a:pt x="12" y="1184"/>
                  <a:pt x="34" y="1136"/>
                  <a:pt x="45" y="1103"/>
                </a:cubicBezTo>
                <a:cubicBezTo>
                  <a:pt x="77" y="1008"/>
                  <a:pt x="118" y="921"/>
                  <a:pt x="162" y="833"/>
                </a:cubicBezTo>
                <a:cubicBezTo>
                  <a:pt x="181" y="795"/>
                  <a:pt x="186" y="747"/>
                  <a:pt x="198" y="707"/>
                </a:cubicBezTo>
                <a:cubicBezTo>
                  <a:pt x="203" y="689"/>
                  <a:pt x="205" y="669"/>
                  <a:pt x="216" y="653"/>
                </a:cubicBezTo>
                <a:cubicBezTo>
                  <a:pt x="222" y="644"/>
                  <a:pt x="230" y="636"/>
                  <a:pt x="234" y="626"/>
                </a:cubicBezTo>
                <a:cubicBezTo>
                  <a:pt x="254" y="580"/>
                  <a:pt x="260" y="527"/>
                  <a:pt x="279" y="482"/>
                </a:cubicBezTo>
                <a:cubicBezTo>
                  <a:pt x="283" y="472"/>
                  <a:pt x="293" y="465"/>
                  <a:pt x="297" y="455"/>
                </a:cubicBezTo>
                <a:cubicBezTo>
                  <a:pt x="305" y="438"/>
                  <a:pt x="309" y="419"/>
                  <a:pt x="315" y="401"/>
                </a:cubicBezTo>
                <a:cubicBezTo>
                  <a:pt x="322" y="380"/>
                  <a:pt x="321" y="356"/>
                  <a:pt x="333" y="338"/>
                </a:cubicBezTo>
                <a:cubicBezTo>
                  <a:pt x="346" y="319"/>
                  <a:pt x="369" y="320"/>
                  <a:pt x="387" y="311"/>
                </a:cubicBezTo>
                <a:cubicBezTo>
                  <a:pt x="422" y="294"/>
                  <a:pt x="458" y="285"/>
                  <a:pt x="486" y="257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415" name="Picture 4" descr="MCj0424082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657600"/>
            <a:ext cx="1857375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5" descr="MCj0406426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352800"/>
            <a:ext cx="992188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6" descr="MCj030557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1700" y="3048000"/>
            <a:ext cx="29892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7" descr="MCj0406428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4495800"/>
            <a:ext cx="1100138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Text Box 9"/>
          <p:cNvSpPr txBox="1">
            <a:spLocks noChangeArrowheads="1"/>
          </p:cNvSpPr>
          <p:nvPr/>
        </p:nvSpPr>
        <p:spPr bwMode="auto">
          <a:xfrm>
            <a:off x="6477000" y="2514600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 smtClean="0"/>
              <a:t>TARGETS!!!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85391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792162"/>
          </a:xfrm>
        </p:spPr>
        <p:txBody>
          <a:bodyPr/>
          <a:lstStyle/>
          <a:p>
            <a:r>
              <a:rPr lang="en-US" dirty="0" smtClean="0"/>
              <a:t>The Process of Ergonomics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29400" y="1181100"/>
            <a:ext cx="1981200" cy="1447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$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Decisions</a:t>
            </a:r>
          </a:p>
          <a:p>
            <a:pPr algn="ctr"/>
            <a:endParaRPr lang="en-US" sz="1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Benefits, Costs, 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Risks, Tradeoffs</a:t>
            </a:r>
            <a:endParaRPr lang="en-US" sz="1600" b="1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/>
          <p:cNvCxnSpPr>
            <a:stCxn id="113" idx="1"/>
          </p:cNvCxnSpPr>
          <p:nvPr/>
        </p:nvCxnSpPr>
        <p:spPr>
          <a:xfrm rot="10800000" flipV="1">
            <a:off x="4800600" y="3962400"/>
            <a:ext cx="1066800" cy="381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  <a:endCxn id="113" idx="0"/>
          </p:cNvCxnSpPr>
          <p:nvPr/>
        </p:nvCxnSpPr>
        <p:spPr>
          <a:xfrm rot="5400000">
            <a:off x="7172325" y="2695575"/>
            <a:ext cx="514350" cy="3810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9" idx="0"/>
            <a:endCxn id="124" idx="4"/>
          </p:cNvCxnSpPr>
          <p:nvPr/>
        </p:nvCxnSpPr>
        <p:spPr>
          <a:xfrm rot="5400000" flipH="1" flipV="1">
            <a:off x="3867150" y="4667250"/>
            <a:ext cx="5715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8" idx="3"/>
            <a:endCxn id="8" idx="1"/>
          </p:cNvCxnSpPr>
          <p:nvPr/>
        </p:nvCxnSpPr>
        <p:spPr>
          <a:xfrm>
            <a:off x="5676900" y="1905000"/>
            <a:ext cx="9525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hape 42"/>
          <p:cNvCxnSpPr>
            <a:stCxn id="125" idx="0"/>
            <a:endCxn id="88" idx="1"/>
          </p:cNvCxnSpPr>
          <p:nvPr/>
        </p:nvCxnSpPr>
        <p:spPr>
          <a:xfrm rot="5400000" flipH="1" flipV="1">
            <a:off x="1619250" y="1390650"/>
            <a:ext cx="495300" cy="1524000"/>
          </a:xfrm>
          <a:prstGeom prst="bentConnector2">
            <a:avLst/>
          </a:prstGeom>
          <a:ln w="762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24" idx="0"/>
            <a:endCxn id="88" idx="2"/>
          </p:cNvCxnSpPr>
          <p:nvPr/>
        </p:nvCxnSpPr>
        <p:spPr>
          <a:xfrm rot="5400000" flipH="1" flipV="1">
            <a:off x="3714750" y="3105150"/>
            <a:ext cx="8763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2628900" y="1143000"/>
            <a:ext cx="3048000" cy="1524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Measurement and Analysis</a:t>
            </a:r>
          </a:p>
          <a:p>
            <a:pPr algn="ctr"/>
            <a:endParaRPr lang="en-US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Screening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In depth Research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286000" y="4953000"/>
            <a:ext cx="3733800" cy="1600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Contexts</a:t>
            </a:r>
          </a:p>
          <a:p>
            <a:pPr algn="ctr"/>
            <a:endParaRPr lang="en-US" sz="16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Spatial, Physical, Mechanical, Chemical, Biological, Geographical, Social, Political, Economic</a:t>
            </a:r>
          </a:p>
        </p:txBody>
      </p:sp>
      <p:cxnSp>
        <p:nvCxnSpPr>
          <p:cNvPr id="100" name="Shape 99"/>
          <p:cNvCxnSpPr>
            <a:stCxn id="8" idx="3"/>
            <a:endCxn id="89" idx="3"/>
          </p:cNvCxnSpPr>
          <p:nvPr/>
        </p:nvCxnSpPr>
        <p:spPr>
          <a:xfrm flipH="1">
            <a:off x="6019800" y="1905000"/>
            <a:ext cx="2590800" cy="3848100"/>
          </a:xfrm>
          <a:prstGeom prst="bentConnector3">
            <a:avLst>
              <a:gd name="adj1" fmla="val -8824"/>
            </a:avLst>
          </a:prstGeom>
          <a:ln w="762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5867400" y="3143250"/>
            <a:ext cx="2743200" cy="16383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Design </a:t>
            </a:r>
          </a:p>
          <a:p>
            <a:pPr algn="ctr"/>
            <a:endParaRPr lang="en-US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Tools, Equipment, Workplaces, Tasks, Procedures, Assignments.</a:t>
            </a:r>
          </a:p>
        </p:txBody>
      </p:sp>
      <p:cxnSp>
        <p:nvCxnSpPr>
          <p:cNvPr id="122" name="Straight Arrow Connector 121"/>
          <p:cNvCxnSpPr>
            <a:stCxn id="113" idx="1"/>
            <a:endCxn id="124" idx="6"/>
          </p:cNvCxnSpPr>
          <p:nvPr/>
        </p:nvCxnSpPr>
        <p:spPr>
          <a:xfrm rot="10800000">
            <a:off x="4800600" y="3962400"/>
            <a:ext cx="10668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24" idx="2"/>
            <a:endCxn id="125" idx="3"/>
          </p:cNvCxnSpPr>
          <p:nvPr/>
        </p:nvCxnSpPr>
        <p:spPr>
          <a:xfrm rot="10800000">
            <a:off x="1905000" y="3962400"/>
            <a:ext cx="16002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>
            <a:off x="3505200" y="3543300"/>
            <a:ext cx="12954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The Job</a:t>
            </a:r>
            <a:endParaRPr lang="en-US" sz="2400" b="1" dirty="0"/>
          </a:p>
        </p:txBody>
      </p:sp>
      <p:sp>
        <p:nvSpPr>
          <p:cNvPr id="125" name="Rectangle 124"/>
          <p:cNvSpPr/>
          <p:nvPr/>
        </p:nvSpPr>
        <p:spPr>
          <a:xfrm>
            <a:off x="304800" y="2400300"/>
            <a:ext cx="1600200" cy="3124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Outcomes</a:t>
            </a:r>
          </a:p>
          <a:p>
            <a:pPr algn="ctr"/>
            <a:endParaRPr lang="en-US" sz="1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Quality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Productivity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Health, Safety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Ease of Use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Security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Satisfaction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Sustainability</a:t>
            </a:r>
          </a:p>
          <a:p>
            <a:pPr algn="ctr"/>
            <a:endParaRPr lang="en-US" sz="1600" b="1" dirty="0" smtClean="0">
              <a:solidFill>
                <a:srgbClr val="FFFF00"/>
              </a:solidFill>
            </a:endParaRPr>
          </a:p>
          <a:p>
            <a:pPr algn="ctr"/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84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Target Rules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Increase Target Size Percentage </a:t>
            </a:r>
          </a:p>
          <a:p>
            <a:pPr lvl="1"/>
            <a:r>
              <a:rPr lang="en-US" smtClean="0"/>
              <a:t>Access, Adjustment, Finesse</a:t>
            </a:r>
          </a:p>
          <a:p>
            <a:r>
              <a:rPr lang="en-US" smtClean="0"/>
              <a:t>Consider Effect of Part Weight</a:t>
            </a:r>
          </a:p>
          <a:p>
            <a:r>
              <a:rPr lang="en-US" smtClean="0"/>
              <a:t>Consider Effect of Part Size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746" y="4676127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Large time and postural stress savings by targeting the targets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541832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49562"/>
          </a:xfrm>
        </p:spPr>
        <p:txBody>
          <a:bodyPr>
            <a:normAutofit/>
          </a:bodyPr>
          <a:lstStyle/>
          <a:p>
            <a:r>
              <a:rPr lang="en-US" dirty="0" smtClean="0"/>
              <a:t>A compromise between user styling requirements and design for manufacturability, even robots have a hard time with TIGHT Targets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141</a:t>
            </a:fld>
            <a:endParaRPr lang="en-US"/>
          </a:p>
        </p:txBody>
      </p:sp>
      <p:pic>
        <p:nvPicPr>
          <p:cNvPr id="508930" name="Picture 2" descr="http://9to5mac.files.wordpress.com/2011/07/thi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00400"/>
            <a:ext cx="3064324" cy="16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170" name="Picture 2" descr="http://asset1.cbsistatic.com/cnwk.1d/i/bto/20100404/apple-a4-ipad-board-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76800"/>
            <a:ext cx="3167903" cy="184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0" y="44958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“Thin is in” for the customer, but what about the assembler?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27152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229600" cy="4038600"/>
          </a:xfrm>
        </p:spPr>
        <p:txBody>
          <a:bodyPr>
            <a:normAutofit/>
          </a:bodyPr>
          <a:lstStyle/>
          <a:p>
            <a:r>
              <a:rPr lang="en-US" dirty="0" smtClean="0"/>
              <a:t>Simplify</a:t>
            </a:r>
            <a:br>
              <a:rPr lang="en-US" dirty="0" smtClean="0"/>
            </a:br>
            <a:r>
              <a:rPr lang="en-US" dirty="0" smtClean="0"/>
              <a:t>Choices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 smtClean="0"/>
              <a:t> </a:t>
            </a:r>
            <a:r>
              <a:rPr lang="en-US" sz="4000" dirty="0" err="1" smtClean="0"/>
              <a:t>Choices</a:t>
            </a:r>
            <a:r>
              <a:rPr lang="en-US" sz="4000" dirty="0" smtClean="0"/>
              <a:t> Take Time and may be Wrong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0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Choices Exercise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idx="1"/>
          </p:nvPr>
        </p:nvSpPr>
        <p:spPr>
          <a:xfrm>
            <a:off x="1621809" y="3048000"/>
            <a:ext cx="5638800" cy="2209800"/>
          </a:xfrm>
          <a:solidFill>
            <a:srgbClr val="F3FBA3"/>
          </a:solidFill>
          <a:ln w="285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Hold a pack of playing cards face down</a:t>
            </a:r>
          </a:p>
          <a:p>
            <a:r>
              <a:rPr lang="en-US" sz="2400" dirty="0" smtClean="0"/>
              <a:t>Sort them into 2 piles</a:t>
            </a:r>
          </a:p>
          <a:p>
            <a:r>
              <a:rPr lang="en-US" sz="2400" dirty="0" smtClean="0"/>
              <a:t>Sort them into 4 piles</a:t>
            </a:r>
          </a:p>
          <a:p>
            <a:r>
              <a:rPr lang="en-US" sz="2400" dirty="0" smtClean="0"/>
              <a:t>Sort them into RED and BLACK</a:t>
            </a:r>
          </a:p>
          <a:p>
            <a:r>
              <a:rPr lang="en-US" sz="2400" dirty="0" smtClean="0"/>
              <a:t>Sort them into H, C, D, 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143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64509" y="1676400"/>
            <a:ext cx="8153400" cy="1295400"/>
          </a:xfrm>
          <a:prstGeom prst="rect">
            <a:avLst/>
          </a:prstGeom>
        </p:spPr>
        <p:txBody>
          <a:bodyPr vert="horz" lIns="90488" tIns="44450" rIns="90488" bIns="4445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 smtClean="0"/>
              <a:t>Hick’s Law 	MT = a + b log</a:t>
            </a:r>
            <a:r>
              <a:rPr lang="en-US" baseline="-25000" dirty="0" smtClean="0"/>
              <a:t>2</a:t>
            </a:r>
            <a:r>
              <a:rPr lang="en-US" dirty="0" smtClean="0"/>
              <a:t>n</a:t>
            </a:r>
          </a:p>
          <a:p>
            <a:pPr lvl="1">
              <a:buFontTx/>
              <a:buNone/>
            </a:pPr>
            <a:r>
              <a:rPr lang="en-US" dirty="0" smtClean="0"/>
              <a:t>	where:		n = number of choices</a:t>
            </a:r>
          </a:p>
          <a:p>
            <a:pPr lvl="1">
              <a:buFontTx/>
              <a:buNone/>
            </a:pPr>
            <a:r>
              <a:rPr lang="en-US" dirty="0" smtClean="0"/>
              <a:t>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309" y="5611504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Measure the Times, Observe the Errors and Hesitations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3523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Arms, Wrists and Fingers have Postures too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Orient the part</a:t>
            </a:r>
          </a:p>
          <a:p>
            <a:r>
              <a:rPr lang="en-US" dirty="0" smtClean="0"/>
              <a:t>Bend the tool not the wrist</a:t>
            </a:r>
          </a:p>
          <a:p>
            <a:r>
              <a:rPr lang="en-US" dirty="0" smtClean="0"/>
              <a:t>Increase the size of the handle to reduce pressure and force requirements and increase leverage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Wrists have Postures too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145</a:t>
            </a:fld>
            <a:endParaRPr lang="en-US"/>
          </a:p>
        </p:txBody>
      </p:sp>
      <p:pic>
        <p:nvPicPr>
          <p:cNvPr id="500743" name="Picture 7"/>
          <p:cNvPicPr>
            <a:picLocks noChangeAspect="1" noChangeArrowheads="1"/>
          </p:cNvPicPr>
          <p:nvPr/>
        </p:nvPicPr>
        <p:blipFill>
          <a:blip r:embed="rId2" cstate="print"/>
          <a:srcRect l="39375" t="46875" r="38750" b="19531"/>
          <a:stretch>
            <a:fillRect/>
          </a:stretch>
        </p:blipFill>
        <p:spPr bwMode="auto">
          <a:xfrm>
            <a:off x="2590800" y="1447800"/>
            <a:ext cx="3792279" cy="465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t3.gstatic.com/images?q=tbn:ANd9GcR-B_JzRMoCD2CTterS0kVYoTSEoXpP_gXlpfm648GjDveABJk_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8153400" cy="540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Sewing Lines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best-b2b.com/userimg/545/565-1/print-circuit-board-assembly-9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" t="6725" r="260" b="18666"/>
          <a:stretch/>
        </p:blipFill>
        <p:spPr bwMode="auto">
          <a:xfrm>
            <a:off x="1295400" y="1447800"/>
            <a:ext cx="6923202" cy="516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Components Assembly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9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1143000"/>
          </a:xfrm>
        </p:spPr>
        <p:txBody>
          <a:bodyPr/>
          <a:lstStyle/>
          <a:p>
            <a:r>
              <a:rPr lang="en-US" dirty="0" smtClean="0"/>
              <a:t>Bend the Tool not the Wrist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the right Handle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149</a:t>
            </a:fld>
            <a:endParaRPr lang="en-US"/>
          </a:p>
        </p:txBody>
      </p:sp>
      <p:pic>
        <p:nvPicPr>
          <p:cNvPr id="988162" name="Picture 2" descr="http://www.dir.ca.gov/dosh/dosh_publications/hand0324001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2714625" cy="1819276"/>
          </a:xfrm>
          <a:prstGeom prst="rect">
            <a:avLst/>
          </a:prstGeom>
          <a:noFill/>
        </p:spPr>
      </p:pic>
      <p:pic>
        <p:nvPicPr>
          <p:cNvPr id="988164" name="Picture 4" descr="http://www2.fiskars.com/var/fiskars_amer/storage/images/frontpage/products/office/office-scissors/classic-orange-handled-scissors/premier-8-left-hand-bent-scissors/16910-3-eng-US/Premier-8-Left-Hand-Bent-Scissors_product_main_lar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953000"/>
            <a:ext cx="2975798" cy="1143000"/>
          </a:xfrm>
          <a:prstGeom prst="rect">
            <a:avLst/>
          </a:prstGeom>
          <a:noFill/>
        </p:spPr>
      </p:pic>
      <p:pic>
        <p:nvPicPr>
          <p:cNvPr id="988166" name="Picture 6" descr="http://www.accesstechnologiesinc.org/Images/BiocurveBarcoHammers_200x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914400"/>
            <a:ext cx="2877868" cy="2287905"/>
          </a:xfrm>
          <a:prstGeom prst="rect">
            <a:avLst/>
          </a:prstGeom>
          <a:noFill/>
        </p:spPr>
      </p:pic>
      <p:pic>
        <p:nvPicPr>
          <p:cNvPr id="988168" name="Picture 8" descr="http://www.rehadat.de/rehadat/bilder/TC048000/tc0481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657600"/>
            <a:ext cx="2438400" cy="2438400"/>
          </a:xfrm>
          <a:prstGeom prst="rect">
            <a:avLst/>
          </a:prstGeom>
          <a:noFill/>
        </p:spPr>
      </p:pic>
      <p:pic>
        <p:nvPicPr>
          <p:cNvPr id="988170" name="Picture 10" descr="http://www.tooltheory.com/wp-content/uploads/2011/01/heavy-duty-corded-drill-dewal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4495800"/>
            <a:ext cx="2152650" cy="1669500"/>
          </a:xfrm>
          <a:prstGeom prst="rect">
            <a:avLst/>
          </a:prstGeom>
          <a:noFill/>
        </p:spPr>
      </p:pic>
      <p:pic>
        <p:nvPicPr>
          <p:cNvPr id="988172" name="Picture 12" descr="http://c773974.r74.cf2.rackcdn.com/0391314_5407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2438400"/>
            <a:ext cx="1905000" cy="1905000"/>
          </a:xfrm>
          <a:prstGeom prst="rect">
            <a:avLst/>
          </a:prstGeom>
          <a:noFill/>
        </p:spPr>
      </p:pic>
      <p:pic>
        <p:nvPicPr>
          <p:cNvPr id="988174" name="Picture 14" descr="http://t3.gstatic.com/images?q=tbn:ANd9GcR878zzIvhqIQLUwbBraZkIZZuqpvUW-6uwXEXNGRaXWG5HegefgDk6tMi3h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3048000"/>
            <a:ext cx="2286000" cy="1914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Human Factors Applications Need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1219200" y="1905000"/>
            <a:ext cx="2590800" cy="2286000"/>
          </a:xfrm>
          <a:prstGeom prst="cub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Domain Knowledge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Flowchart: Magnetic Disk 4"/>
          <p:cNvSpPr/>
          <p:nvPr/>
        </p:nvSpPr>
        <p:spPr>
          <a:xfrm>
            <a:off x="2667000" y="3505200"/>
            <a:ext cx="2743200" cy="2514600"/>
          </a:xfrm>
          <a:prstGeom prst="flowChartMagneticDis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Measurement and analysis tools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7-Point Star 3"/>
          <p:cNvSpPr/>
          <p:nvPr/>
        </p:nvSpPr>
        <p:spPr>
          <a:xfrm>
            <a:off x="2971800" y="1066800"/>
            <a:ext cx="4038600" cy="3200400"/>
          </a:xfrm>
          <a:prstGeom prst="star7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Knowledge of human characteristics, capabilities and limitations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2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Orient the job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150</a:t>
            </a:fld>
            <a:endParaRPr lang="en-US"/>
          </a:p>
        </p:txBody>
      </p:sp>
      <p:pic>
        <p:nvPicPr>
          <p:cNvPr id="858114" name="Picture 2" descr="http://math.ucr.edu/home/baez/dodecahedron/Icosahedr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286000"/>
            <a:ext cx="2438400" cy="2438400"/>
          </a:xfrm>
          <a:prstGeom prst="rect">
            <a:avLst/>
          </a:prstGeom>
          <a:noFill/>
        </p:spPr>
      </p:pic>
      <p:pic>
        <p:nvPicPr>
          <p:cNvPr id="858116" name="Picture 4" descr="http://static5.depositphotos.com/1032227/504/i/950/depositphotos_5046115-Hands-with-too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600200"/>
            <a:ext cx="3981450" cy="3560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151</a:t>
            </a:fld>
            <a:endParaRPr lang="en-US"/>
          </a:p>
        </p:txBody>
      </p:sp>
      <p:pic>
        <p:nvPicPr>
          <p:cNvPr id="5099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5" t="11381" r="19289" b="6251"/>
          <a:stretch/>
        </p:blipFill>
        <p:spPr bwMode="auto">
          <a:xfrm>
            <a:off x="152400" y="127253"/>
            <a:ext cx="8991600" cy="674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68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418" name="Picture 2"/>
          <p:cNvPicPr>
            <a:picLocks noChangeAspect="1" noChangeArrowheads="1"/>
          </p:cNvPicPr>
          <p:nvPr/>
        </p:nvPicPr>
        <p:blipFill>
          <a:blip r:embed="rId2" cstate="print"/>
          <a:srcRect l="30000" t="17969" r="27500" b="9375"/>
          <a:stretch>
            <a:fillRect/>
          </a:stretch>
        </p:blipFill>
        <p:spPr bwMode="auto">
          <a:xfrm>
            <a:off x="1676400" y="0"/>
            <a:ext cx="5715000" cy="666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0"/>
            <a:ext cx="8229600" cy="3429000"/>
          </a:xfrm>
        </p:spPr>
        <p:txBody>
          <a:bodyPr>
            <a:normAutofit/>
          </a:bodyPr>
          <a:lstStyle/>
          <a:p>
            <a:r>
              <a:rPr lang="en-US" dirty="0" smtClean="0"/>
              <a:t>Job and Operations Design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The Time factor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key to productivity is the removal of non value added work</a:t>
            </a:r>
          </a:p>
          <a:p>
            <a:pPr lvl="1"/>
            <a:r>
              <a:rPr lang="en-US" dirty="0" smtClean="0"/>
              <a:t>Long or frequent transfers</a:t>
            </a:r>
          </a:p>
          <a:p>
            <a:pPr lvl="1"/>
            <a:r>
              <a:rPr lang="en-US" dirty="0" smtClean="0"/>
              <a:t>Search for components or target</a:t>
            </a:r>
          </a:p>
          <a:p>
            <a:pPr lvl="1"/>
            <a:r>
              <a:rPr lang="en-US" dirty="0" smtClean="0"/>
              <a:t>Reorienting the component / product</a:t>
            </a:r>
          </a:p>
          <a:p>
            <a:r>
              <a:rPr lang="en-US" dirty="0" smtClean="0"/>
              <a:t>Use belts / gravity for transfers, components</a:t>
            </a:r>
          </a:p>
          <a:p>
            <a:r>
              <a:rPr lang="en-US" dirty="0" smtClean="0"/>
              <a:t>Place tools / components in the operations sequence</a:t>
            </a:r>
          </a:p>
          <a:p>
            <a:r>
              <a:rPr lang="en-US" dirty="0" smtClean="0"/>
              <a:t>Use belt / gravity for finished goods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2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Taylorism</a:t>
            </a:r>
            <a:endParaRPr lang="en-US" dirty="0" smtClean="0"/>
          </a:p>
          <a:p>
            <a:pPr lvl="1"/>
            <a:r>
              <a:rPr lang="en-US" dirty="0" smtClean="0"/>
              <a:t>Job simplification</a:t>
            </a:r>
          </a:p>
          <a:p>
            <a:pPr lvl="1"/>
            <a:r>
              <a:rPr lang="en-US" dirty="0" smtClean="0"/>
              <a:t>Managers manage workers work</a:t>
            </a:r>
          </a:p>
          <a:p>
            <a:r>
              <a:rPr lang="en-US" dirty="0" smtClean="0"/>
              <a:t>But workers are able to master many tasks</a:t>
            </a:r>
          </a:p>
          <a:p>
            <a:r>
              <a:rPr lang="en-US" dirty="0" smtClean="0"/>
              <a:t>Workers do have insight into quality, productivity and health and safety issues</a:t>
            </a:r>
          </a:p>
          <a:p>
            <a:r>
              <a:rPr lang="en-US" dirty="0" smtClean="0"/>
              <a:t>Workers do not like to be bored</a:t>
            </a:r>
          </a:p>
          <a:p>
            <a:pPr lvl="1"/>
            <a:r>
              <a:rPr lang="en-US" dirty="0" smtClean="0"/>
              <a:t>Vigilance decrement may be a problem</a:t>
            </a:r>
          </a:p>
          <a:p>
            <a:pPr lvl="1"/>
            <a:r>
              <a:rPr lang="en-US" dirty="0" smtClean="0"/>
              <a:t>Local and general fatigue will be a problem</a:t>
            </a:r>
          </a:p>
          <a:p>
            <a:r>
              <a:rPr lang="en-US" dirty="0" smtClean="0"/>
              <a:t>Therefore design job variety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9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Avoid one week rotations</a:t>
            </a:r>
          </a:p>
          <a:p>
            <a:r>
              <a:rPr lang="en-US" dirty="0" smtClean="0"/>
              <a:t>Implement permanent shifts</a:t>
            </a:r>
          </a:p>
          <a:p>
            <a:r>
              <a:rPr lang="en-US" dirty="0" smtClean="0"/>
              <a:t>Implement short cycle shift schedules </a:t>
            </a:r>
          </a:p>
          <a:p>
            <a:pPr lvl="1"/>
            <a:r>
              <a:rPr lang="en-US" dirty="0" smtClean="0"/>
              <a:t>2 – 3 days</a:t>
            </a:r>
          </a:p>
          <a:p>
            <a:pPr lvl="1"/>
            <a:r>
              <a:rPr lang="en-US" dirty="0" smtClean="0"/>
              <a:t>Use forward rotation: Day – Evening – Night – Off</a:t>
            </a:r>
          </a:p>
          <a:p>
            <a:r>
              <a:rPr lang="en-US" dirty="0" smtClean="0"/>
              <a:t>Limit shift durations</a:t>
            </a:r>
          </a:p>
          <a:p>
            <a:pPr lvl="1"/>
            <a:r>
              <a:rPr lang="en-US" dirty="0" smtClean="0"/>
              <a:t>8 is better than 10 and 12 is the limit</a:t>
            </a:r>
          </a:p>
          <a:p>
            <a:pPr lvl="1"/>
            <a:r>
              <a:rPr lang="en-US" dirty="0" smtClean="0"/>
              <a:t>4 crew 3 shift or 3 crew 2 shift arrangements</a:t>
            </a:r>
          </a:p>
          <a:p>
            <a:r>
              <a:rPr lang="en-US" dirty="0" smtClean="0"/>
              <a:t>Provide one long and many short relief breaks for assembly work</a:t>
            </a:r>
          </a:p>
          <a:p>
            <a:pPr lvl="1"/>
            <a:r>
              <a:rPr lang="en-US" dirty="0" smtClean="0"/>
              <a:t>Walking for at least 5 minutes every hour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Singapore MOM </a:t>
            </a:r>
            <a:r>
              <a:rPr lang="en-US" dirty="0" err="1" smtClean="0"/>
              <a:t>ergo@work</a:t>
            </a:r>
            <a:r>
              <a:rPr lang="en-US" dirty="0" smtClean="0"/>
              <a:t> app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157</a:t>
            </a:fld>
            <a:endParaRPr lang="en-US"/>
          </a:p>
        </p:txBody>
      </p:sp>
      <p:pic>
        <p:nvPicPr>
          <p:cNvPr id="743426" name="Picture 2"/>
          <p:cNvPicPr>
            <a:picLocks noChangeAspect="1" noChangeArrowheads="1"/>
          </p:cNvPicPr>
          <p:nvPr/>
        </p:nvPicPr>
        <p:blipFill>
          <a:blip r:embed="rId2" cstate="print"/>
          <a:srcRect l="17500" t="24000" r="27000" b="20000"/>
          <a:stretch>
            <a:fillRect/>
          </a:stretch>
        </p:blipFill>
        <p:spPr bwMode="auto">
          <a:xfrm>
            <a:off x="228600" y="1219200"/>
            <a:ext cx="8458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52600" y="6248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Postures, stretches, breaks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3810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Physical Work Stress Index</a:t>
            </a:r>
            <a:br>
              <a:rPr lang="en-US" sz="4800" b="1" dirty="0"/>
            </a:br>
            <a:r>
              <a:rPr lang="en-US" sz="4800" b="1" dirty="0"/>
              <a:t>(PWSI</a:t>
            </a:r>
            <a:r>
              <a:rPr lang="en-US" sz="4800" b="1" dirty="0" smtClean="0"/>
              <a:t>)</a:t>
            </a:r>
            <a:br>
              <a:rPr lang="en-US" sz="4800" b="1" dirty="0" smtClean="0"/>
            </a:br>
            <a:r>
              <a:rPr lang="en-US" sz="4800" b="1" dirty="0"/>
              <a:t/>
            </a:r>
            <a:br>
              <a:rPr lang="en-US" sz="4800" b="1" dirty="0"/>
            </a:b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Addressing the TIME Dimension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15288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PWSI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Physical Work Stress Index (PWSI) is a simple, robust physical activity measurement system that indicates an optimal level of workload between high static and high dynamic demands.</a:t>
            </a:r>
          </a:p>
          <a:p>
            <a:endParaRPr lang="en-US" sz="800" dirty="0" smtClean="0"/>
          </a:p>
          <a:p>
            <a:r>
              <a:rPr lang="en-US" dirty="0" smtClean="0"/>
              <a:t>It uses an activity sampling approach which can be applied to regular (cyclic) work and irregular work over short or long time periods.</a:t>
            </a:r>
          </a:p>
          <a:p>
            <a:endParaRPr lang="en-US" sz="800" dirty="0" smtClean="0"/>
          </a:p>
          <a:p>
            <a:r>
              <a:rPr lang="en-US" dirty="0" smtClean="0"/>
              <a:t>The PWSI may be developed as a manual assessment tool or through the use of a spreadsheet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4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56388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C0000"/>
                </a:solidFill>
              </a:rPr>
              <a:t>The Ergo Cop Problem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209800" y="1714500"/>
            <a:ext cx="1450975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/>
              <a:t>Design</a:t>
            </a:r>
          </a:p>
          <a:p>
            <a:pPr algn="ctr"/>
            <a:r>
              <a:rPr lang="en-US" sz="1800"/>
              <a:t>Specifications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5715000" y="1524000"/>
            <a:ext cx="1450975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b="1" dirty="0">
                <a:solidFill>
                  <a:srgbClr val="CC0000"/>
                </a:solidFill>
              </a:rPr>
              <a:t>Ergonomics</a:t>
            </a:r>
          </a:p>
          <a:p>
            <a:pPr algn="ctr"/>
            <a:r>
              <a:rPr lang="en-US" sz="1600" b="1" dirty="0">
                <a:solidFill>
                  <a:srgbClr val="CC0000"/>
                </a:solidFill>
              </a:rPr>
              <a:t>Evaluation</a:t>
            </a:r>
          </a:p>
          <a:p>
            <a:pPr algn="ctr"/>
            <a:r>
              <a:rPr lang="en-US" b="1" dirty="0">
                <a:solidFill>
                  <a:srgbClr val="CC0000"/>
                </a:solidFill>
              </a:rPr>
              <a:t>The </a:t>
            </a:r>
            <a:r>
              <a:rPr lang="en-US" b="1" dirty="0" err="1">
                <a:solidFill>
                  <a:srgbClr val="CC0000"/>
                </a:solidFill>
              </a:rPr>
              <a:t>Ergocop</a:t>
            </a:r>
            <a:endParaRPr lang="en-US" b="1" dirty="0">
              <a:solidFill>
                <a:srgbClr val="CC0000"/>
              </a:solidFill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3962400" y="1714500"/>
            <a:ext cx="1450975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/>
              <a:t>Design</a:t>
            </a: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7467600" y="1714500"/>
            <a:ext cx="15240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/>
              <a:t>Performance</a:t>
            </a:r>
          </a:p>
          <a:p>
            <a:pPr algn="ctr"/>
            <a:r>
              <a:rPr lang="en-US" sz="1800" dirty="0"/>
              <a:t>Review</a:t>
            </a:r>
          </a:p>
          <a:p>
            <a:pPr algn="ctr"/>
            <a:r>
              <a:rPr lang="en-US" sz="1000" b="1" dirty="0"/>
              <a:t>(</a:t>
            </a:r>
            <a:r>
              <a:rPr lang="en-US" sz="1000" b="1" dirty="0" smtClean="0"/>
              <a:t>waivers by management)</a:t>
            </a:r>
            <a:endParaRPr lang="en-US" sz="1000" b="1" dirty="0"/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457200" y="1714500"/>
            <a:ext cx="1450975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/>
              <a:t>Performance</a:t>
            </a:r>
          </a:p>
          <a:p>
            <a:pPr algn="ctr"/>
            <a:r>
              <a:rPr lang="en-US" sz="1800"/>
              <a:t>Requirements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5943600" y="3886200"/>
            <a:ext cx="1450975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/>
              <a:t>Performance</a:t>
            </a:r>
          </a:p>
          <a:p>
            <a:pPr algn="ctr"/>
            <a:r>
              <a:rPr lang="en-US" sz="1800"/>
              <a:t>Review</a:t>
            </a:r>
          </a:p>
        </p:txBody>
      </p:sp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2286000" y="3733800"/>
            <a:ext cx="1450975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008000"/>
                </a:solidFill>
              </a:rPr>
              <a:t>Precise</a:t>
            </a:r>
          </a:p>
          <a:p>
            <a:pPr algn="ctr"/>
            <a:r>
              <a:rPr lang="en-US" sz="1800"/>
              <a:t>Design</a:t>
            </a:r>
          </a:p>
          <a:p>
            <a:pPr algn="ctr"/>
            <a:r>
              <a:rPr lang="en-US" sz="1800"/>
              <a:t>Specifications</a:t>
            </a: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4038600" y="5334000"/>
            <a:ext cx="1450975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Ergonomics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Support</a:t>
            </a:r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4038600" y="3733800"/>
            <a:ext cx="1450975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/>
              <a:t>Design</a:t>
            </a: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533400" y="3733800"/>
            <a:ext cx="1450975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008000"/>
                </a:solidFill>
              </a:rPr>
              <a:t>Clear</a:t>
            </a:r>
          </a:p>
          <a:p>
            <a:pPr algn="ctr"/>
            <a:r>
              <a:rPr lang="en-US" sz="1800"/>
              <a:t>Performance</a:t>
            </a:r>
          </a:p>
          <a:p>
            <a:pPr algn="ctr"/>
            <a:r>
              <a:rPr lang="en-US" sz="1800"/>
              <a:t>Requirements</a:t>
            </a:r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685800" y="3200400"/>
            <a:ext cx="6705600" cy="0"/>
          </a:xfrm>
          <a:prstGeom prst="line">
            <a:avLst/>
          </a:prstGeom>
          <a:noFill/>
          <a:ln w="76200">
            <a:solidFill>
              <a:srgbClr val="00B05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6405" name="AutoShape 21"/>
          <p:cNvSpPr>
            <a:spLocks noChangeArrowheads="1"/>
          </p:cNvSpPr>
          <p:nvPr/>
        </p:nvSpPr>
        <p:spPr bwMode="auto">
          <a:xfrm>
            <a:off x="7391400" y="4419600"/>
            <a:ext cx="1600200" cy="1219200"/>
          </a:xfrm>
          <a:prstGeom prst="wedgeEllipseCallout">
            <a:avLst>
              <a:gd name="adj1" fmla="val -65973"/>
              <a:gd name="adj2" fmla="val -1267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000" b="1" dirty="0"/>
              <a:t>Time to</a:t>
            </a:r>
          </a:p>
          <a:p>
            <a:pPr algn="ctr"/>
            <a:r>
              <a:rPr lang="en-US" sz="2000" b="1" dirty="0"/>
              <a:t>Market</a:t>
            </a:r>
          </a:p>
        </p:txBody>
      </p:sp>
      <p:cxnSp>
        <p:nvCxnSpPr>
          <p:cNvPr id="16407" name="AutoShape 23"/>
          <p:cNvCxnSpPr>
            <a:cxnSpLocks noChangeShapeType="1"/>
            <a:stCxn id="16398" idx="3"/>
            <a:endCxn id="16387" idx="1"/>
          </p:cNvCxnSpPr>
          <p:nvPr/>
        </p:nvCxnSpPr>
        <p:spPr bwMode="auto">
          <a:xfrm>
            <a:off x="1908175" y="2133600"/>
            <a:ext cx="301625" cy="1588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16" name="AutoShape 32"/>
          <p:cNvCxnSpPr>
            <a:cxnSpLocks noChangeShapeType="1"/>
            <a:stCxn id="16401" idx="0"/>
            <a:endCxn id="16402" idx="2"/>
          </p:cNvCxnSpPr>
          <p:nvPr/>
        </p:nvCxnSpPr>
        <p:spPr bwMode="auto">
          <a:xfrm flipV="1">
            <a:off x="4764088" y="4876800"/>
            <a:ext cx="0" cy="4572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6417" name="AutoShape 33"/>
          <p:cNvCxnSpPr>
            <a:cxnSpLocks noChangeShapeType="1"/>
            <a:stCxn id="16387" idx="3"/>
            <a:endCxn id="16395" idx="1"/>
          </p:cNvCxnSpPr>
          <p:nvPr/>
        </p:nvCxnSpPr>
        <p:spPr bwMode="auto">
          <a:xfrm>
            <a:off x="3660775" y="2133600"/>
            <a:ext cx="301625" cy="1588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18" name="AutoShape 34"/>
          <p:cNvCxnSpPr>
            <a:cxnSpLocks noChangeShapeType="1"/>
            <a:stCxn id="16395" idx="3"/>
            <a:endCxn id="16390" idx="1"/>
          </p:cNvCxnSpPr>
          <p:nvPr/>
        </p:nvCxnSpPr>
        <p:spPr bwMode="auto">
          <a:xfrm>
            <a:off x="5413375" y="2133600"/>
            <a:ext cx="301625" cy="1588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19" name="AutoShape 35"/>
          <p:cNvCxnSpPr>
            <a:cxnSpLocks noChangeShapeType="1"/>
            <a:stCxn id="16390" idx="3"/>
            <a:endCxn id="16397" idx="1"/>
          </p:cNvCxnSpPr>
          <p:nvPr/>
        </p:nvCxnSpPr>
        <p:spPr bwMode="auto">
          <a:xfrm>
            <a:off x="7165975" y="2133600"/>
            <a:ext cx="301625" cy="1588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20" name="AutoShape 36"/>
          <p:cNvCxnSpPr>
            <a:cxnSpLocks noChangeShapeType="1"/>
            <a:stCxn id="16402" idx="3"/>
            <a:endCxn id="16399" idx="1"/>
          </p:cNvCxnSpPr>
          <p:nvPr/>
        </p:nvCxnSpPr>
        <p:spPr bwMode="auto">
          <a:xfrm>
            <a:off x="5489575" y="4305300"/>
            <a:ext cx="454025" cy="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21" name="AutoShape 37"/>
          <p:cNvCxnSpPr>
            <a:cxnSpLocks noChangeShapeType="1"/>
            <a:stCxn id="16400" idx="3"/>
            <a:endCxn id="16402" idx="1"/>
          </p:cNvCxnSpPr>
          <p:nvPr/>
        </p:nvCxnSpPr>
        <p:spPr bwMode="auto">
          <a:xfrm>
            <a:off x="3736975" y="4305300"/>
            <a:ext cx="301625" cy="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22" name="AutoShape 38"/>
          <p:cNvCxnSpPr>
            <a:cxnSpLocks noChangeShapeType="1"/>
            <a:stCxn id="16403" idx="3"/>
            <a:endCxn id="16400" idx="1"/>
          </p:cNvCxnSpPr>
          <p:nvPr/>
        </p:nvCxnSpPr>
        <p:spPr bwMode="auto">
          <a:xfrm>
            <a:off x="1984375" y="4305300"/>
            <a:ext cx="301625" cy="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23" name="AutoShape 39"/>
          <p:cNvCxnSpPr>
            <a:cxnSpLocks noChangeShapeType="1"/>
            <a:stCxn id="16390" idx="2"/>
            <a:endCxn id="16395" idx="2"/>
          </p:cNvCxnSpPr>
          <p:nvPr/>
        </p:nvCxnSpPr>
        <p:spPr bwMode="auto">
          <a:xfrm rot="5400000" flipH="1">
            <a:off x="5468938" y="1771650"/>
            <a:ext cx="190500" cy="1752600"/>
          </a:xfrm>
          <a:prstGeom prst="bentConnector3">
            <a:avLst>
              <a:gd name="adj1" fmla="val -120000"/>
            </a:avLst>
          </a:prstGeom>
          <a:noFill/>
          <a:ln w="38100">
            <a:solidFill>
              <a:srgbClr val="CC0000"/>
            </a:solidFill>
            <a:prstDash val="dash"/>
            <a:miter lim="800000"/>
            <a:headEnd/>
            <a:tailEnd type="triangle" w="med" len="med"/>
          </a:ln>
          <a:effectLst/>
        </p:spPr>
      </p:cxnSp>
      <p:cxnSp>
        <p:nvCxnSpPr>
          <p:cNvPr id="16424" name="AutoShape 40"/>
          <p:cNvCxnSpPr>
            <a:cxnSpLocks noChangeShapeType="1"/>
            <a:stCxn id="16403" idx="0"/>
            <a:endCxn id="16399" idx="0"/>
          </p:cNvCxnSpPr>
          <p:nvPr/>
        </p:nvCxnSpPr>
        <p:spPr bwMode="auto">
          <a:xfrm rot="5400000" flipV="1">
            <a:off x="3887788" y="1104900"/>
            <a:ext cx="152400" cy="5410200"/>
          </a:xfrm>
          <a:prstGeom prst="bentConnector3">
            <a:avLst>
              <a:gd name="adj1" fmla="val -1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6425" name="AutoShape 41"/>
          <p:cNvCxnSpPr>
            <a:cxnSpLocks noChangeShapeType="1"/>
            <a:stCxn id="16398" idx="0"/>
            <a:endCxn id="16397" idx="0"/>
          </p:cNvCxnSpPr>
          <p:nvPr/>
        </p:nvCxnSpPr>
        <p:spPr bwMode="auto">
          <a:xfrm rot="5400000" flipH="1" flipV="1">
            <a:off x="4706144" y="-1808956"/>
            <a:ext cx="1588" cy="7046912"/>
          </a:xfrm>
          <a:prstGeom prst="bentConnector3">
            <a:avLst>
              <a:gd name="adj1" fmla="val 1439546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6426" name="AutoShape 42"/>
          <p:cNvCxnSpPr>
            <a:cxnSpLocks noChangeShapeType="1"/>
            <a:stCxn id="16397" idx="2"/>
            <a:endCxn id="16395" idx="2"/>
          </p:cNvCxnSpPr>
          <p:nvPr/>
        </p:nvCxnSpPr>
        <p:spPr bwMode="auto">
          <a:xfrm rot="5400000">
            <a:off x="6458744" y="781844"/>
            <a:ext cx="1588" cy="3541712"/>
          </a:xfrm>
          <a:prstGeom prst="bentConnector3">
            <a:avLst>
              <a:gd name="adj1" fmla="val 14395466"/>
            </a:avLst>
          </a:prstGeom>
          <a:noFill/>
          <a:ln w="38100">
            <a:solidFill>
              <a:srgbClr val="CC0000"/>
            </a:solidFill>
            <a:prstDash val="dash"/>
            <a:miter lim="800000"/>
            <a:headEnd/>
            <a:tailEnd type="triangle" w="med" len="med"/>
          </a:ln>
          <a:effectLst/>
        </p:spPr>
      </p:cxnSp>
      <p:cxnSp>
        <p:nvCxnSpPr>
          <p:cNvPr id="16427" name="AutoShape 43"/>
          <p:cNvCxnSpPr>
            <a:cxnSpLocks noChangeShapeType="1"/>
            <a:stCxn id="16401" idx="1"/>
            <a:endCxn id="16400" idx="2"/>
          </p:cNvCxnSpPr>
          <p:nvPr/>
        </p:nvCxnSpPr>
        <p:spPr bwMode="auto">
          <a:xfrm rot="10800000">
            <a:off x="3011488" y="4876800"/>
            <a:ext cx="1027112" cy="876300"/>
          </a:xfrm>
          <a:prstGeom prst="bentConnector2">
            <a:avLst/>
          </a:prstGeom>
          <a:noFill/>
          <a:ln w="38100">
            <a:solidFill>
              <a:srgbClr val="008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3" name="AutoShape 43"/>
          <p:cNvCxnSpPr>
            <a:cxnSpLocks noChangeShapeType="1"/>
            <a:stCxn id="16401" idx="1"/>
            <a:endCxn id="16403" idx="2"/>
          </p:cNvCxnSpPr>
          <p:nvPr/>
        </p:nvCxnSpPr>
        <p:spPr bwMode="auto">
          <a:xfrm rot="10800000">
            <a:off x="1258888" y="4876800"/>
            <a:ext cx="2779712" cy="876300"/>
          </a:xfrm>
          <a:prstGeom prst="bentConnector2">
            <a:avLst/>
          </a:prstGeom>
          <a:noFill/>
          <a:ln w="38100">
            <a:solidFill>
              <a:srgbClr val="008000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35" name="Line 20"/>
          <p:cNvSpPr>
            <a:spLocks noChangeShapeType="1"/>
          </p:cNvSpPr>
          <p:nvPr/>
        </p:nvSpPr>
        <p:spPr bwMode="auto">
          <a:xfrm>
            <a:off x="7391400" y="3200400"/>
            <a:ext cx="1524000" cy="0"/>
          </a:xfrm>
          <a:prstGeom prst="line">
            <a:avLst/>
          </a:prstGeom>
          <a:noFill/>
          <a:ln w="76200">
            <a:solidFill>
              <a:srgbClr val="00B05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6" name="AutoShape 21"/>
          <p:cNvSpPr>
            <a:spLocks noChangeArrowheads="1"/>
          </p:cNvSpPr>
          <p:nvPr/>
        </p:nvSpPr>
        <p:spPr bwMode="auto">
          <a:xfrm>
            <a:off x="7239000" y="152400"/>
            <a:ext cx="1676400" cy="990600"/>
          </a:xfrm>
          <a:prstGeom prst="wedgeEllipseCallout">
            <a:avLst>
              <a:gd name="adj1" fmla="val -95738"/>
              <a:gd name="adj2" fmla="val 104354"/>
            </a:avLst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Calling the designer’s baby ugly!</a:t>
            </a:r>
            <a:endParaRPr lang="en-US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9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en-US" dirty="0" smtClean="0"/>
              <a:t>Physical Stress and Strain</a:t>
            </a:r>
            <a:br>
              <a:rPr lang="en-US" dirty="0" smtClean="0"/>
            </a:br>
            <a:r>
              <a:rPr lang="en-US" sz="2000" dirty="0" smtClean="0"/>
              <a:t>People respond well to optimal levels of physical (and cognitive) variety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160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rot="16200000" flipH="1">
            <a:off x="-76200" y="3886200"/>
            <a:ext cx="28194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1371600" y="5334000"/>
            <a:ext cx="6324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400" y="18288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Strain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886200" y="5715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Stress</a:t>
            </a:r>
            <a:endParaRPr lang="en-US" sz="2400" b="1" dirty="0"/>
          </a:p>
        </p:txBody>
      </p:sp>
      <p:sp>
        <p:nvSpPr>
          <p:cNvPr id="9" name="Block Arc 8"/>
          <p:cNvSpPr/>
          <p:nvPr/>
        </p:nvSpPr>
        <p:spPr>
          <a:xfrm rot="10800000">
            <a:off x="1905000" y="1143000"/>
            <a:ext cx="5105400" cy="3810000"/>
          </a:xfrm>
          <a:prstGeom prst="blockArc">
            <a:avLst>
              <a:gd name="adj1" fmla="val 10787501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History</a:t>
            </a: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PWSI was first developed as a student project at the University of Hong Kong in 1976 (Brian Peacock, Janet Liu)</a:t>
            </a:r>
          </a:p>
          <a:p>
            <a:endParaRPr lang="en-US" sz="800" dirty="0" smtClean="0"/>
          </a:p>
          <a:p>
            <a:r>
              <a:rPr lang="en-US" dirty="0" smtClean="0"/>
              <a:t>It was further developed at the University of Oklahoma through undergraduate and graduate projects during the early 1980s (Susan </a:t>
            </a:r>
            <a:r>
              <a:rPr lang="en-US" dirty="0" err="1" smtClean="0"/>
              <a:t>Cheatwood</a:t>
            </a:r>
            <a:r>
              <a:rPr lang="en-US" dirty="0" smtClean="0"/>
              <a:t>, Jacob Chen)</a:t>
            </a:r>
          </a:p>
          <a:p>
            <a:endParaRPr lang="en-US" sz="800" dirty="0" smtClean="0"/>
          </a:p>
          <a:p>
            <a:r>
              <a:rPr lang="en-US" dirty="0" smtClean="0"/>
              <a:t>A description of the process was published by Chen, Peacock, and Schlegel in 1989 in the International Journal of Industrial Ergonomics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Activity Sampling</a:t>
            </a: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447800"/>
            <a:ext cx="77724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 random or regular sampling scheme is developed depending on the periodicity of the work activity.</a:t>
            </a:r>
          </a:p>
          <a:p>
            <a:pPr lvl="1"/>
            <a:r>
              <a:rPr lang="en-US" dirty="0" smtClean="0"/>
              <a:t>For regular, machine paced work, a random sample is recommended.</a:t>
            </a:r>
          </a:p>
          <a:p>
            <a:pPr lvl="1"/>
            <a:r>
              <a:rPr lang="en-US" dirty="0" smtClean="0"/>
              <a:t>For irregular work, a regular sampling process is both convenient and valid.</a:t>
            </a:r>
          </a:p>
          <a:p>
            <a:pPr lvl="1"/>
            <a:endParaRPr lang="en-US" sz="865" dirty="0" smtClean="0"/>
          </a:p>
          <a:p>
            <a:r>
              <a:rPr lang="en-US" dirty="0" smtClean="0"/>
              <a:t>The ordinal mappings from values of each of these major elements are recorded at each sampling instant </a:t>
            </a:r>
          </a:p>
          <a:p>
            <a:endParaRPr lang="en-US" sz="865" dirty="0" smtClean="0"/>
          </a:p>
          <a:p>
            <a:r>
              <a:rPr lang="en-US" dirty="0" smtClean="0"/>
              <a:t>Generally it is appropriate to gather data from about 10 samples but greater precision can be achieved by increasing the number of observations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6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30" y="152400"/>
            <a:ext cx="6248400" cy="1143000"/>
          </a:xfrm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The Box or the Ball</a:t>
            </a:r>
            <a:br>
              <a:rPr lang="en-US" dirty="0" smtClean="0"/>
            </a:br>
            <a:r>
              <a:rPr lang="en-US" sz="2200" dirty="0" smtClean="0"/>
              <a:t>Work (hand) placement for most of the time</a:t>
            </a:r>
            <a:endParaRPr lang="en-US" sz="2200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163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1525138" y="2187907"/>
            <a:ext cx="2590800" cy="2590800"/>
          </a:xfrm>
          <a:prstGeom prst="cube">
            <a:avLst/>
          </a:prstGeom>
          <a:solidFill>
            <a:srgbClr val="00B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562600" y="2149807"/>
            <a:ext cx="2743200" cy="2667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33400" y="5791200"/>
            <a:ext cx="7772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010400" y="3505200"/>
            <a:ext cx="0" cy="2286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6"/>
            <a:endCxn id="4" idx="2"/>
          </p:cNvCxnSpPr>
          <p:nvPr/>
        </p:nvCxnSpPr>
        <p:spPr>
          <a:xfrm flipH="1">
            <a:off x="5562600" y="3483307"/>
            <a:ext cx="27432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295400" y="2256430"/>
            <a:ext cx="0" cy="35814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590800" y="4786384"/>
            <a:ext cx="0" cy="105144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6"/>
            <a:endCxn id="4" idx="2"/>
          </p:cNvCxnSpPr>
          <p:nvPr/>
        </p:nvCxnSpPr>
        <p:spPr>
          <a:xfrm flipH="1">
            <a:off x="5562600" y="3483307"/>
            <a:ext cx="2743200" cy="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2"/>
            <a:endCxn id="3" idx="4"/>
          </p:cNvCxnSpPr>
          <p:nvPr/>
        </p:nvCxnSpPr>
        <p:spPr>
          <a:xfrm>
            <a:off x="1525138" y="3807157"/>
            <a:ext cx="1943100" cy="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4800" y="1473053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Shoulder Height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943600" y="2575720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 Length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010400" y="4140053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Elbow Height</a:t>
            </a:r>
          </a:p>
          <a:p>
            <a:pPr algn="ctr"/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793242" y="4988941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Hand Height</a:t>
            </a:r>
          </a:p>
          <a:p>
            <a:pPr algn="ctr"/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525138" y="3129718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 Length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" idx="1"/>
            <a:endCxn id="3" idx="0"/>
          </p:cNvCxnSpPr>
          <p:nvPr/>
        </p:nvCxnSpPr>
        <p:spPr>
          <a:xfrm flipV="1">
            <a:off x="2496688" y="2187907"/>
            <a:ext cx="6477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125338" y="1610099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Elbow Width</a:t>
            </a:r>
          </a:p>
          <a:p>
            <a:pPr algn="ctr"/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025185" y="318890"/>
            <a:ext cx="1981200" cy="1200329"/>
          </a:xfrm>
          <a:prstGeom prst="rect">
            <a:avLst/>
          </a:prstGeom>
          <a:solidFill>
            <a:srgbClr val="B9ED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Sitting</a:t>
            </a:r>
          </a:p>
          <a:p>
            <a:pPr algn="ctr"/>
            <a:r>
              <a:rPr lang="en-US" dirty="0" smtClean="0"/>
              <a:t>High Sitting</a:t>
            </a:r>
          </a:p>
          <a:p>
            <a:pPr algn="ctr"/>
            <a:r>
              <a:rPr lang="en-US" dirty="0" smtClean="0"/>
              <a:t>Leaning</a:t>
            </a:r>
          </a:p>
          <a:p>
            <a:pPr algn="ctr"/>
            <a:r>
              <a:rPr lang="en-US" dirty="0" smtClean="0"/>
              <a:t>Standing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37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Best Posture is the Next Posture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Walkie</a:t>
            </a:r>
            <a:r>
              <a:rPr lang="en-US" dirty="0"/>
              <a:t>-</a:t>
            </a:r>
            <a:r>
              <a:rPr lang="en-US" dirty="0" smtClean="0"/>
              <a:t>Talkies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 all employees to walk and talk every hour for 5 minutes</a:t>
            </a:r>
          </a:p>
          <a:p>
            <a:pPr lvl="1"/>
            <a:r>
              <a:rPr lang="en-US" dirty="0" smtClean="0"/>
              <a:t>Walking provides physical relief</a:t>
            </a:r>
          </a:p>
          <a:p>
            <a:pPr lvl="1"/>
            <a:r>
              <a:rPr lang="en-US" dirty="0" smtClean="0"/>
              <a:t>Talking provides social relief</a:t>
            </a:r>
          </a:p>
          <a:p>
            <a:pPr lvl="1"/>
            <a:r>
              <a:rPr lang="en-US" dirty="0" smtClean="0"/>
              <a:t>Walking and talking provide attention relief</a:t>
            </a:r>
          </a:p>
          <a:p>
            <a:pPr lvl="1"/>
            <a:r>
              <a:rPr lang="en-US" dirty="0" smtClean="0"/>
              <a:t>Productivity will not suffer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4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Stretching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Systematically and slowly move every joint through its full range</a:t>
            </a:r>
          </a:p>
          <a:p>
            <a:pPr lvl="1"/>
            <a:r>
              <a:rPr lang="en-US" dirty="0" smtClean="0"/>
              <a:t>Move, hold for 3 seconds, relax</a:t>
            </a:r>
          </a:p>
          <a:p>
            <a:r>
              <a:rPr lang="en-US" dirty="0" smtClean="0"/>
              <a:t>Standing (hold on to the back of the chair)</a:t>
            </a:r>
          </a:p>
          <a:p>
            <a:pPr lvl="1"/>
            <a:r>
              <a:rPr lang="en-US" dirty="0" smtClean="0"/>
              <a:t>Move knee up then push leg back</a:t>
            </a:r>
          </a:p>
          <a:p>
            <a:pPr lvl="1"/>
            <a:r>
              <a:rPr lang="en-US" dirty="0" smtClean="0"/>
              <a:t>Move leg across the body, away from the body and in big circles</a:t>
            </a:r>
          </a:p>
          <a:p>
            <a:r>
              <a:rPr lang="en-US" dirty="0" smtClean="0"/>
              <a:t>Sitting</a:t>
            </a:r>
          </a:p>
          <a:p>
            <a:pPr lvl="1"/>
            <a:r>
              <a:rPr lang="en-US" dirty="0" smtClean="0"/>
              <a:t>Bend forward, back, side to side, and twist</a:t>
            </a:r>
          </a:p>
          <a:p>
            <a:pPr lvl="1"/>
            <a:r>
              <a:rPr lang="en-US" dirty="0" smtClean="0"/>
              <a:t>Move shoulders and shoulder girdles in big circles</a:t>
            </a:r>
          </a:p>
          <a:p>
            <a:pPr lvl="1"/>
            <a:r>
              <a:rPr lang="en-US" dirty="0" smtClean="0"/>
              <a:t>Move wrist and hands through full range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hlinkClick r:id="rId2"/>
              </a:rPr>
              <a:t>https://itunes.apple.com/sg/app/ergo-work/id556877197?mt=8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Usain</a:t>
            </a:r>
            <a:r>
              <a:rPr lang="en-US" dirty="0" smtClean="0"/>
              <a:t> Bolt fitness test</a:t>
            </a:r>
            <a:br>
              <a:rPr lang="en-US" dirty="0" smtClean="0"/>
            </a:br>
            <a:r>
              <a:rPr lang="en-US" dirty="0" smtClean="0"/>
              <a:t>10 – 100 – 1000 - 10000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167</a:t>
            </a:fld>
            <a:endParaRPr lang="en-US"/>
          </a:p>
        </p:txBody>
      </p:sp>
      <p:pic>
        <p:nvPicPr>
          <p:cNvPr id="5" name="Picture 2" descr="http://www.arabtimesonline.com/Portals/0/Images/2012/aug/10SP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1"/>
            <a:ext cx="3856156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511178"/>
              </p:ext>
            </p:extLst>
          </p:nvPr>
        </p:nvGraphicFramePr>
        <p:xfrm>
          <a:off x="609599" y="1600200"/>
          <a:ext cx="3856156" cy="22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71"/>
                <a:gridCol w="876507"/>
                <a:gridCol w="964039"/>
                <a:gridCol w="96403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Distance (m)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World Record (sec)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Your Time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secs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Your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130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400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1600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4000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48200" y="3048000"/>
            <a:ext cx="3733800" cy="193899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Participants should walk or run 10, 100, 1000, 10000 meters, measure their times and calculate their percentage score against the world record.</a:t>
            </a:r>
            <a:endParaRPr lang="en-U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Workability 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Addresses</a:t>
            </a:r>
          </a:p>
          <a:p>
            <a:pPr lvl="1"/>
            <a:r>
              <a:rPr lang="en-US" dirty="0" smtClean="0"/>
              <a:t>Spatial factors</a:t>
            </a:r>
          </a:p>
          <a:p>
            <a:pPr lvl="1"/>
            <a:r>
              <a:rPr lang="en-US" dirty="0" smtClean="0"/>
              <a:t>Manual materials handling</a:t>
            </a:r>
          </a:p>
          <a:p>
            <a:pPr lvl="1"/>
            <a:r>
              <a:rPr lang="en-US" dirty="0" smtClean="0"/>
              <a:t>Manipulation</a:t>
            </a:r>
          </a:p>
          <a:p>
            <a:pPr lvl="1"/>
            <a:r>
              <a:rPr lang="en-US" dirty="0" smtClean="0"/>
              <a:t>Environmental factors</a:t>
            </a:r>
          </a:p>
          <a:p>
            <a:pPr lvl="1"/>
            <a:r>
              <a:rPr lang="en-US" dirty="0" smtClean="0"/>
              <a:t>Information factors</a:t>
            </a:r>
          </a:p>
          <a:p>
            <a:pPr lvl="1"/>
            <a:r>
              <a:rPr lang="en-US" dirty="0" smtClean="0"/>
              <a:t>Operational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" y="2209800"/>
          <a:ext cx="9143998" cy="2361577"/>
        </p:xfrm>
        <a:graphic>
          <a:graphicData uri="http://schemas.openxmlformats.org/drawingml/2006/table">
            <a:tbl>
              <a:tblPr/>
              <a:tblGrid>
                <a:gridCol w="428835"/>
                <a:gridCol w="1206096"/>
                <a:gridCol w="270067"/>
                <a:gridCol w="125264"/>
                <a:gridCol w="255736"/>
                <a:gridCol w="137361"/>
                <a:gridCol w="357361"/>
                <a:gridCol w="339493"/>
                <a:gridCol w="116600"/>
                <a:gridCol w="267565"/>
                <a:gridCol w="663353"/>
                <a:gridCol w="2447931"/>
                <a:gridCol w="2528336"/>
              </a:tblGrid>
              <a:tr h="411858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1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Date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Description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01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Analyst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5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Survey Reference / Times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544"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Job Survey Ratings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2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Workability Index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Broad Scope of Ergonomics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Physical</a:t>
            </a:r>
          </a:p>
          <a:p>
            <a:r>
              <a:rPr lang="en-US" dirty="0" smtClean="0"/>
              <a:t>Sensory</a:t>
            </a:r>
          </a:p>
          <a:p>
            <a:r>
              <a:rPr lang="en-US" dirty="0" smtClean="0"/>
              <a:t>Cognitive</a:t>
            </a:r>
          </a:p>
          <a:p>
            <a:r>
              <a:rPr lang="en-US" dirty="0" smtClean="0"/>
              <a:t>Social</a:t>
            </a:r>
          </a:p>
          <a:p>
            <a:r>
              <a:rPr lang="en-US" dirty="0" smtClean="0"/>
              <a:t>Affective</a:t>
            </a:r>
          </a:p>
          <a:p>
            <a:r>
              <a:rPr lang="en-US" dirty="0" smtClean="0"/>
              <a:t>Environmental</a:t>
            </a:r>
          </a:p>
          <a:p>
            <a:r>
              <a:rPr lang="en-US" dirty="0" smtClean="0"/>
              <a:t>Temporal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1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000" b="1">
                <a:solidFill>
                  <a:srgbClr val="CC0000"/>
                </a:solidFill>
                <a:latin typeface="Times New Roman" pitchFamily="18" charset="0"/>
              </a:rPr>
              <a:t>Policy Decisions</a:t>
            </a:r>
          </a:p>
        </p:txBody>
      </p:sp>
      <p:sp>
        <p:nvSpPr>
          <p:cNvPr id="13317" name="Line 3"/>
          <p:cNvSpPr>
            <a:spLocks noChangeShapeType="1"/>
          </p:cNvSpPr>
          <p:nvPr/>
        </p:nvSpPr>
        <p:spPr bwMode="auto">
          <a:xfrm>
            <a:off x="1905000" y="2057400"/>
            <a:ext cx="0" cy="342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4"/>
          <p:cNvSpPr>
            <a:spLocks noChangeShapeType="1"/>
          </p:cNvSpPr>
          <p:nvPr/>
        </p:nvSpPr>
        <p:spPr bwMode="auto">
          <a:xfrm>
            <a:off x="1905000" y="5486400"/>
            <a:ext cx="594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1905000" y="56388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Engineering Variable or Composite Index</a:t>
            </a:r>
          </a:p>
        </p:txBody>
      </p:sp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0" y="1066800"/>
            <a:ext cx="2819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Common Currency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Outcome Scale</a:t>
            </a:r>
          </a:p>
        </p:txBody>
      </p:sp>
      <p:sp>
        <p:nvSpPr>
          <p:cNvPr id="13321" name="Text Box 7"/>
          <p:cNvSpPr txBox="1">
            <a:spLocks noChangeArrowheads="1"/>
          </p:cNvSpPr>
          <p:nvPr/>
        </p:nvSpPr>
        <p:spPr bwMode="auto">
          <a:xfrm>
            <a:off x="1219200" y="2362200"/>
            <a:ext cx="5334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  <a:latin typeface="Times New Roman" pitchFamily="18" charset="0"/>
              </a:rPr>
              <a:t>7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  <a:latin typeface="Times New Roman" pitchFamily="18" charset="0"/>
              </a:rPr>
              <a:t>6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FF9900"/>
                </a:solidFill>
                <a:latin typeface="Times New Roman" pitchFamily="18" charset="0"/>
              </a:rPr>
              <a:t>5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FF9900"/>
                </a:solidFill>
                <a:latin typeface="Times New Roman" pitchFamily="18" charset="0"/>
              </a:rPr>
              <a:t>4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FF9900"/>
                </a:solidFill>
                <a:latin typeface="Times New Roman" pitchFamily="18" charset="0"/>
              </a:rPr>
              <a:t>3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339933"/>
                </a:solidFill>
                <a:latin typeface="Times New Roman" pitchFamily="18" charset="0"/>
              </a:rPr>
              <a:t>2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339933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3322" name="Freeform 8"/>
          <p:cNvSpPr>
            <a:spLocks/>
          </p:cNvSpPr>
          <p:nvPr/>
        </p:nvSpPr>
        <p:spPr bwMode="auto">
          <a:xfrm>
            <a:off x="2057400" y="2438400"/>
            <a:ext cx="5029200" cy="2527300"/>
          </a:xfrm>
          <a:custGeom>
            <a:avLst/>
            <a:gdLst>
              <a:gd name="T0" fmla="*/ 0 w 3168"/>
              <a:gd name="T1" fmla="*/ 1824 h 1832"/>
              <a:gd name="T2" fmla="*/ 1008 w 3168"/>
              <a:gd name="T3" fmla="*/ 1584 h 1832"/>
              <a:gd name="T4" fmla="*/ 2112 w 3168"/>
              <a:gd name="T5" fmla="*/ 336 h 1832"/>
              <a:gd name="T6" fmla="*/ 3168 w 3168"/>
              <a:gd name="T7" fmla="*/ 0 h 1832"/>
              <a:gd name="T8" fmla="*/ 0 60000 65536"/>
              <a:gd name="T9" fmla="*/ 0 60000 65536"/>
              <a:gd name="T10" fmla="*/ 0 60000 65536"/>
              <a:gd name="T11" fmla="*/ 0 60000 65536"/>
              <a:gd name="T12" fmla="*/ 0 w 3168"/>
              <a:gd name="T13" fmla="*/ 0 h 1832"/>
              <a:gd name="T14" fmla="*/ 3168 w 3168"/>
              <a:gd name="T15" fmla="*/ 1832 h 18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68" h="1832">
                <a:moveTo>
                  <a:pt x="0" y="1824"/>
                </a:moveTo>
                <a:cubicBezTo>
                  <a:pt x="328" y="1828"/>
                  <a:pt x="656" y="1832"/>
                  <a:pt x="1008" y="1584"/>
                </a:cubicBezTo>
                <a:cubicBezTo>
                  <a:pt x="1360" y="1336"/>
                  <a:pt x="1752" y="600"/>
                  <a:pt x="2112" y="336"/>
                </a:cubicBezTo>
                <a:cubicBezTo>
                  <a:pt x="2472" y="72"/>
                  <a:pt x="2820" y="36"/>
                  <a:pt x="3168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9"/>
          <p:cNvSpPr>
            <a:spLocks noChangeShapeType="1"/>
          </p:cNvSpPr>
          <p:nvPr/>
        </p:nvSpPr>
        <p:spPr bwMode="auto">
          <a:xfrm>
            <a:off x="5257800" y="30480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0"/>
          <p:cNvSpPr>
            <a:spLocks noChangeShapeType="1"/>
          </p:cNvSpPr>
          <p:nvPr/>
        </p:nvSpPr>
        <p:spPr bwMode="auto">
          <a:xfrm>
            <a:off x="3962400" y="4419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1"/>
          <p:cNvSpPr>
            <a:spLocks noChangeShapeType="1"/>
          </p:cNvSpPr>
          <p:nvPr/>
        </p:nvSpPr>
        <p:spPr bwMode="auto">
          <a:xfrm>
            <a:off x="1905000" y="30480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2"/>
          <p:cNvSpPr>
            <a:spLocks noChangeShapeType="1"/>
          </p:cNvSpPr>
          <p:nvPr/>
        </p:nvSpPr>
        <p:spPr bwMode="auto">
          <a:xfrm>
            <a:off x="1905000" y="44196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Text Box 13"/>
          <p:cNvSpPr txBox="1">
            <a:spLocks noChangeArrowheads="1"/>
          </p:cNvSpPr>
          <p:nvPr/>
        </p:nvSpPr>
        <p:spPr bwMode="auto">
          <a:xfrm>
            <a:off x="5410200" y="1600200"/>
            <a:ext cx="1676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Unacceptable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Range</a:t>
            </a:r>
          </a:p>
        </p:txBody>
      </p:sp>
      <p:sp>
        <p:nvSpPr>
          <p:cNvPr id="13328" name="Text Box 14"/>
          <p:cNvSpPr txBox="1">
            <a:spLocks noChangeArrowheads="1"/>
          </p:cNvSpPr>
          <p:nvPr/>
        </p:nvSpPr>
        <p:spPr bwMode="auto">
          <a:xfrm>
            <a:off x="2133600" y="51054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Ideal Range</a:t>
            </a:r>
          </a:p>
        </p:txBody>
      </p:sp>
      <p:sp>
        <p:nvSpPr>
          <p:cNvPr id="13329" name="Text Box 15"/>
          <p:cNvSpPr txBox="1">
            <a:spLocks noChangeArrowheads="1"/>
          </p:cNvSpPr>
          <p:nvPr/>
        </p:nvSpPr>
        <p:spPr bwMode="auto">
          <a:xfrm>
            <a:off x="3962400" y="4191000"/>
            <a:ext cx="12954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Times New Roman" pitchFamily="18" charset="0"/>
              </a:rPr>
              <a:t>Region of Interactions and Continuous Improvement</a:t>
            </a:r>
          </a:p>
        </p:txBody>
      </p:sp>
      <p:sp>
        <p:nvSpPr>
          <p:cNvPr id="13330" name="Oval 16"/>
          <p:cNvSpPr>
            <a:spLocks noChangeArrowheads="1"/>
          </p:cNvSpPr>
          <p:nvPr/>
        </p:nvSpPr>
        <p:spPr bwMode="auto">
          <a:xfrm>
            <a:off x="3048000" y="1676400"/>
            <a:ext cx="2330450" cy="11557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Policy Statements</a:t>
            </a:r>
          </a:p>
        </p:txBody>
      </p:sp>
      <p:cxnSp>
        <p:nvCxnSpPr>
          <p:cNvPr id="13331" name="AutoShape 17"/>
          <p:cNvCxnSpPr>
            <a:cxnSpLocks noChangeShapeType="1"/>
            <a:stCxn id="13330" idx="6"/>
            <a:endCxn id="13323" idx="1"/>
          </p:cNvCxnSpPr>
          <p:nvPr/>
        </p:nvCxnSpPr>
        <p:spPr bwMode="auto">
          <a:xfrm flipH="1">
            <a:off x="5257800" y="2254250"/>
            <a:ext cx="134938" cy="3232150"/>
          </a:xfrm>
          <a:prstGeom prst="curvedConnector4">
            <a:avLst>
              <a:gd name="adj1" fmla="val -647060"/>
              <a:gd name="adj2" fmla="val 77944"/>
            </a:avLst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2" name="AutoShape 18"/>
          <p:cNvCxnSpPr>
            <a:cxnSpLocks noChangeShapeType="1"/>
            <a:stCxn id="13330" idx="2"/>
            <a:endCxn id="13324" idx="1"/>
          </p:cNvCxnSpPr>
          <p:nvPr/>
        </p:nvCxnSpPr>
        <p:spPr bwMode="auto">
          <a:xfrm rot="10800000" flipH="1" flipV="1">
            <a:off x="3033713" y="2254250"/>
            <a:ext cx="928687" cy="3232150"/>
          </a:xfrm>
          <a:prstGeom prst="curvedConnector4">
            <a:avLst>
              <a:gd name="adj1" fmla="val -23079"/>
              <a:gd name="adj2" fmla="val 57167"/>
            </a:avLst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667000" y="1143000"/>
            <a:ext cx="3657600" cy="323850"/>
            <a:chOff x="1200" y="3456"/>
            <a:chExt cx="3696" cy="396"/>
          </a:xfrm>
        </p:grpSpPr>
        <p:sp>
          <p:nvSpPr>
            <p:cNvPr id="13334" name="Rectangle 20"/>
            <p:cNvSpPr>
              <a:spLocks noChangeArrowheads="1"/>
            </p:cNvSpPr>
            <p:nvPr/>
          </p:nvSpPr>
          <p:spPr bwMode="auto">
            <a:xfrm>
              <a:off x="1200" y="3456"/>
              <a:ext cx="528" cy="396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3335" name="Rectangle 21"/>
            <p:cNvSpPr>
              <a:spLocks noChangeArrowheads="1"/>
            </p:cNvSpPr>
            <p:nvPr/>
          </p:nvSpPr>
          <p:spPr bwMode="auto">
            <a:xfrm>
              <a:off x="1728" y="3456"/>
              <a:ext cx="528" cy="396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3336" name="Rectangle 22"/>
            <p:cNvSpPr>
              <a:spLocks noChangeArrowheads="1"/>
            </p:cNvSpPr>
            <p:nvPr/>
          </p:nvSpPr>
          <p:spPr bwMode="auto">
            <a:xfrm>
              <a:off x="2256" y="3456"/>
              <a:ext cx="528" cy="3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13337" name="Rectangle 23"/>
            <p:cNvSpPr>
              <a:spLocks noChangeArrowheads="1"/>
            </p:cNvSpPr>
            <p:nvPr/>
          </p:nvSpPr>
          <p:spPr bwMode="auto">
            <a:xfrm>
              <a:off x="2784" y="3456"/>
              <a:ext cx="528" cy="3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13338" name="Rectangle 24"/>
            <p:cNvSpPr>
              <a:spLocks noChangeArrowheads="1"/>
            </p:cNvSpPr>
            <p:nvPr/>
          </p:nvSpPr>
          <p:spPr bwMode="auto">
            <a:xfrm>
              <a:off x="3840" y="3456"/>
              <a:ext cx="528" cy="3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13339" name="Rectangle 25"/>
            <p:cNvSpPr>
              <a:spLocks noChangeArrowheads="1"/>
            </p:cNvSpPr>
            <p:nvPr/>
          </p:nvSpPr>
          <p:spPr bwMode="auto">
            <a:xfrm>
              <a:off x="3312" y="3456"/>
              <a:ext cx="528" cy="39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13340" name="Rectangle 26"/>
            <p:cNvSpPr>
              <a:spLocks noChangeArrowheads="1"/>
            </p:cNvSpPr>
            <p:nvPr/>
          </p:nvSpPr>
          <p:spPr bwMode="auto">
            <a:xfrm>
              <a:off x="4368" y="3456"/>
              <a:ext cx="528" cy="3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7</a:t>
              </a:r>
            </a:p>
          </p:txBody>
        </p:sp>
      </p:grp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/>
        </p:nvSpPr>
        <p:spPr bwMode="auto">
          <a:xfrm>
            <a:off x="533400" y="2286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4400" b="1">
                <a:solidFill>
                  <a:schemeClr val="tx2"/>
                </a:solidFill>
                <a:latin typeface="Times New Roman" pitchFamily="18" charset="0"/>
              </a:rPr>
              <a:t>Design Rules -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Consensus</a:t>
            </a:r>
          </a:p>
        </p:txBody>
      </p:sp>
      <p:sp>
        <p:nvSpPr>
          <p:cNvPr id="14341" name="Oval 5"/>
          <p:cNvSpPr>
            <a:spLocks noChangeArrowheads="1"/>
          </p:cNvSpPr>
          <p:nvPr/>
        </p:nvSpPr>
        <p:spPr bwMode="auto">
          <a:xfrm>
            <a:off x="457200" y="9144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Policy</a:t>
            </a:r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457200" y="15240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Science</a:t>
            </a:r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381000" y="36576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History</a:t>
            </a: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457200" y="22098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Experience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5257800" y="4724400"/>
            <a:ext cx="22860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0" hangingPunct="0"/>
            <a:r>
              <a:rPr lang="en-US" sz="2400">
                <a:latin typeface="Times New Roman" pitchFamily="18" charset="0"/>
              </a:rPr>
              <a:t>Evaluation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Verification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Validation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Sensitivity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381000" y="43434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Predictions</a:t>
            </a:r>
          </a:p>
        </p:txBody>
      </p:sp>
      <p:sp>
        <p:nvSpPr>
          <p:cNvPr id="14347" name="Oval 11"/>
          <p:cNvSpPr>
            <a:spLocks noChangeArrowheads="1"/>
          </p:cNvSpPr>
          <p:nvPr/>
        </p:nvSpPr>
        <p:spPr bwMode="auto">
          <a:xfrm>
            <a:off x="5410200" y="2057400"/>
            <a:ext cx="1524000" cy="15240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Design</a:t>
            </a:r>
          </a:p>
          <a:p>
            <a:pPr eaLnBrk="0" hangingPunct="0"/>
            <a:r>
              <a:rPr lang="en-US" sz="2400">
                <a:latin typeface="Times New Roman" pitchFamily="18" charset="0"/>
              </a:rPr>
              <a:t>Rule</a:t>
            </a: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7239000" y="2057400"/>
            <a:ext cx="17526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000">
                <a:latin typeface="Times New Roman" pitchFamily="18" charset="0"/>
              </a:rPr>
              <a:t>Rule</a:t>
            </a:r>
          </a:p>
          <a:p>
            <a:pPr eaLnBrk="0" hangingPunct="0"/>
            <a:r>
              <a:rPr lang="en-US" sz="2000">
                <a:latin typeface="Times New Roman" pitchFamily="18" charset="0"/>
              </a:rPr>
              <a:t>Implementation</a:t>
            </a:r>
          </a:p>
        </p:txBody>
      </p:sp>
      <p:cxnSp>
        <p:nvCxnSpPr>
          <p:cNvPr id="14349" name="AutoShape 13"/>
          <p:cNvCxnSpPr>
            <a:cxnSpLocks noChangeShapeType="1"/>
            <a:stCxn id="14341" idx="6"/>
          </p:cNvCxnSpPr>
          <p:nvPr/>
        </p:nvCxnSpPr>
        <p:spPr bwMode="auto">
          <a:xfrm>
            <a:off x="2438400" y="1181100"/>
            <a:ext cx="457200" cy="16383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0" name="AutoShape 14"/>
          <p:cNvCxnSpPr>
            <a:cxnSpLocks noChangeShapeType="1"/>
            <a:stCxn id="14342" idx="6"/>
          </p:cNvCxnSpPr>
          <p:nvPr/>
        </p:nvCxnSpPr>
        <p:spPr bwMode="auto">
          <a:xfrm>
            <a:off x="2438400" y="1790700"/>
            <a:ext cx="457200" cy="10287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1" name="AutoShape 15"/>
          <p:cNvCxnSpPr>
            <a:cxnSpLocks noChangeShapeType="1"/>
            <a:stCxn id="14344" idx="6"/>
          </p:cNvCxnSpPr>
          <p:nvPr/>
        </p:nvCxnSpPr>
        <p:spPr bwMode="auto">
          <a:xfrm>
            <a:off x="2438400" y="2476500"/>
            <a:ext cx="457200" cy="3429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2" name="AutoShape 16"/>
          <p:cNvCxnSpPr>
            <a:cxnSpLocks noChangeShapeType="1"/>
          </p:cNvCxnSpPr>
          <p:nvPr/>
        </p:nvCxnSpPr>
        <p:spPr bwMode="auto">
          <a:xfrm flipV="1">
            <a:off x="2362200" y="2819400"/>
            <a:ext cx="533400" cy="4191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3" name="AutoShape 17"/>
          <p:cNvCxnSpPr>
            <a:cxnSpLocks noChangeShapeType="1"/>
            <a:stCxn id="14346" idx="6"/>
          </p:cNvCxnSpPr>
          <p:nvPr/>
        </p:nvCxnSpPr>
        <p:spPr bwMode="auto">
          <a:xfrm flipV="1">
            <a:off x="2362200" y="2819400"/>
            <a:ext cx="533400" cy="17907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4" name="AutoShape 18"/>
          <p:cNvCxnSpPr>
            <a:cxnSpLocks noChangeShapeType="1"/>
            <a:stCxn id="14343" idx="6"/>
          </p:cNvCxnSpPr>
          <p:nvPr/>
        </p:nvCxnSpPr>
        <p:spPr bwMode="auto">
          <a:xfrm flipV="1">
            <a:off x="2362200" y="2819400"/>
            <a:ext cx="533400" cy="11049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5" name="AutoShape 19"/>
          <p:cNvCxnSpPr>
            <a:cxnSpLocks noChangeShapeType="1"/>
            <a:endCxn id="14347" idx="2"/>
          </p:cNvCxnSpPr>
          <p:nvPr/>
        </p:nvCxnSpPr>
        <p:spPr bwMode="auto">
          <a:xfrm>
            <a:off x="4953000" y="2819400"/>
            <a:ext cx="457200" cy="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6" name="AutoShape 20"/>
          <p:cNvCxnSpPr>
            <a:cxnSpLocks noChangeShapeType="1"/>
            <a:stCxn id="14347" idx="6"/>
            <a:endCxn id="14348" idx="1"/>
          </p:cNvCxnSpPr>
          <p:nvPr/>
        </p:nvCxnSpPr>
        <p:spPr bwMode="auto">
          <a:xfrm>
            <a:off x="6934200" y="2819400"/>
            <a:ext cx="304800" cy="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7" name="AutoShape 21"/>
          <p:cNvCxnSpPr>
            <a:cxnSpLocks noChangeShapeType="1"/>
          </p:cNvCxnSpPr>
          <p:nvPr/>
        </p:nvCxnSpPr>
        <p:spPr bwMode="auto">
          <a:xfrm rot="5400000">
            <a:off x="6953250" y="4171950"/>
            <a:ext cx="1828800" cy="647700"/>
          </a:xfrm>
          <a:prstGeom prst="curvedConnector2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8" name="AutoShape 22"/>
          <p:cNvCxnSpPr>
            <a:cxnSpLocks noChangeShapeType="1"/>
            <a:endCxn id="14360" idx="2"/>
          </p:cNvCxnSpPr>
          <p:nvPr/>
        </p:nvCxnSpPr>
        <p:spPr bwMode="auto">
          <a:xfrm rot="5400000" flipH="1">
            <a:off x="3829050" y="3981450"/>
            <a:ext cx="1600200" cy="12573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9" name="Oval 23"/>
          <p:cNvSpPr>
            <a:spLocks noChangeArrowheads="1"/>
          </p:cNvSpPr>
          <p:nvPr/>
        </p:nvSpPr>
        <p:spPr bwMode="auto">
          <a:xfrm>
            <a:off x="381000" y="29718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Data</a:t>
            </a: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2971800" y="1676400"/>
            <a:ext cx="2057400" cy="213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0" hangingPunct="0"/>
            <a:r>
              <a:rPr lang="en-US" sz="2400">
                <a:latin typeface="Times New Roman" pitchFamily="18" charset="0"/>
              </a:rPr>
              <a:t>Consensus: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HF Experts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Engineers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Managers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Customers</a:t>
            </a:r>
          </a:p>
        </p:txBody>
      </p:sp>
      <p:sp>
        <p:nvSpPr>
          <p:cNvPr id="14361" name="Oval 25"/>
          <p:cNvSpPr>
            <a:spLocks noChangeArrowheads="1"/>
          </p:cNvSpPr>
          <p:nvPr/>
        </p:nvSpPr>
        <p:spPr bwMode="auto">
          <a:xfrm>
            <a:off x="2133600" y="5334000"/>
            <a:ext cx="16002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b="1"/>
              <a:t>Technical </a:t>
            </a:r>
          </a:p>
          <a:p>
            <a:r>
              <a:rPr lang="en-US" b="1"/>
              <a:t>Memory</a:t>
            </a:r>
          </a:p>
        </p:txBody>
      </p:sp>
      <p:cxnSp>
        <p:nvCxnSpPr>
          <p:cNvPr id="14362" name="AutoShape 26"/>
          <p:cNvCxnSpPr>
            <a:cxnSpLocks noChangeShapeType="1"/>
            <a:stCxn id="14345" idx="2"/>
            <a:endCxn id="14361" idx="6"/>
          </p:cNvCxnSpPr>
          <p:nvPr/>
        </p:nvCxnSpPr>
        <p:spPr bwMode="auto">
          <a:xfrm rot="16200000" flipV="1">
            <a:off x="4857750" y="4705350"/>
            <a:ext cx="419100" cy="2667000"/>
          </a:xfrm>
          <a:prstGeom prst="curvedConnector4">
            <a:avLst>
              <a:gd name="adj1" fmla="val -54546"/>
              <a:gd name="adj2" fmla="val 71431"/>
            </a:avLst>
          </a:prstGeom>
          <a:noFill/>
          <a:ln w="762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3" name="AutoShape 27"/>
          <p:cNvCxnSpPr>
            <a:cxnSpLocks noChangeShapeType="1"/>
            <a:stCxn id="14361" idx="0"/>
            <a:endCxn id="14360" idx="2"/>
          </p:cNvCxnSpPr>
          <p:nvPr/>
        </p:nvCxnSpPr>
        <p:spPr bwMode="auto">
          <a:xfrm rot="-5400000">
            <a:off x="2705100" y="4038600"/>
            <a:ext cx="1524000" cy="10668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7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219200"/>
          <a:ext cx="8458201" cy="4695503"/>
        </p:xfrm>
        <a:graphic>
          <a:graphicData uri="http://schemas.openxmlformats.org/drawingml/2006/table">
            <a:tbl>
              <a:tblPr/>
              <a:tblGrid>
                <a:gridCol w="962143"/>
                <a:gridCol w="394647"/>
                <a:gridCol w="485591"/>
                <a:gridCol w="502467"/>
                <a:gridCol w="626952"/>
                <a:gridCol w="457200"/>
                <a:gridCol w="914400"/>
                <a:gridCol w="1752600"/>
                <a:gridCol w="2362201"/>
              </a:tblGrid>
              <a:tr h="929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3755" marR="3755" marT="37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3755" marR="3755" marT="37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3755" marR="3755" marT="37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Access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Clearances, obstructions, doors, barriers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Fit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Head room, Knee / Foot room, Width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Reach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Box, 50 cm reach curves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3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Postures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Sitting, Standing, Squatting, Middle, Outer, Inner ranges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Movements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Range, speed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Task surface orientation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Front, above, below, behind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Ramps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Slope, length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Stairs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Number, height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9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Refer to HF Specialist, manufacturing engineer for interventions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Spatial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1000" y="1447800"/>
          <a:ext cx="8305800" cy="4532939"/>
        </p:xfrm>
        <a:graphic>
          <a:graphicData uri="http://schemas.openxmlformats.org/drawingml/2006/table">
            <a:tbl>
              <a:tblPr/>
              <a:tblGrid>
                <a:gridCol w="935163"/>
                <a:gridCol w="342820"/>
                <a:gridCol w="451306"/>
                <a:gridCol w="662860"/>
                <a:gridCol w="514231"/>
                <a:gridCol w="342820"/>
                <a:gridCol w="1170400"/>
                <a:gridCol w="1665461"/>
                <a:gridCol w="2220739"/>
              </a:tblGrid>
              <a:tr h="1116136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3782" marR="3782" marT="37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3782" marR="3782" marT="37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3782" marR="3782" marT="37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5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Lifting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Carrying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Holding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Pulling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Pushing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Twisting, bending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Vertical and horizontal task locations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Interfaces, coupling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Good, sharp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83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Refer to NIOSH Lifting Equation and Snook Tables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Manual Materials Handling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600200"/>
          <a:ext cx="8534398" cy="3452016"/>
        </p:xfrm>
        <a:graphic>
          <a:graphicData uri="http://schemas.openxmlformats.org/drawingml/2006/table">
            <a:tbl>
              <a:tblPr/>
              <a:tblGrid>
                <a:gridCol w="1447800"/>
                <a:gridCol w="381000"/>
                <a:gridCol w="533400"/>
                <a:gridCol w="533400"/>
                <a:gridCol w="533400"/>
                <a:gridCol w="457200"/>
                <a:gridCol w="838200"/>
                <a:gridCol w="1752600"/>
                <a:gridCol w="2057398"/>
              </a:tblGrid>
              <a:tr h="1205793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7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Shoulder, Elbow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Mid, Outer, Inner ranges, forces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Hand, Wrist, Fingers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Mid, Outer, Inner ranges, forces, coupling, interfaces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Targets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Target sizes and tolerances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Precision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Fine, coarse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9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Use Hand activity level TLVs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Manipulation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1187524"/>
          <a:ext cx="8458201" cy="4625628"/>
        </p:xfrm>
        <a:graphic>
          <a:graphicData uri="http://schemas.openxmlformats.org/drawingml/2006/table">
            <a:tbl>
              <a:tblPr/>
              <a:tblGrid>
                <a:gridCol w="972825"/>
                <a:gridCol w="394084"/>
                <a:gridCol w="538091"/>
                <a:gridCol w="533400"/>
                <a:gridCol w="533400"/>
                <a:gridCol w="609600"/>
                <a:gridCol w="990600"/>
                <a:gridCol w="1524000"/>
                <a:gridCol w="2362201"/>
              </a:tblGrid>
              <a:tr h="108506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7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Heat, Cold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Air Temperature, Humidity, Radiant heat, Air movement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7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Glare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Location, intensity, contrast, window and local lighting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Dark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Interference with visual demands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7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Noise Intensity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Task, Ambient, Sound Level, Frequency, Variability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Vibration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Whole body, hand arm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Accelerations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Pounding, jerks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Slip, trip, fall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Work context hazards, visibility, barriers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Chemical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Refer to OH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Radiation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Refer to OH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7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Refer to OH, Safety or Engineering for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Environmental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1219200"/>
          <a:ext cx="8534399" cy="5091766"/>
        </p:xfrm>
        <a:graphic>
          <a:graphicData uri="http://schemas.openxmlformats.org/drawingml/2006/table">
            <a:tbl>
              <a:tblPr/>
              <a:tblGrid>
                <a:gridCol w="1058705"/>
                <a:gridCol w="393574"/>
                <a:gridCol w="391350"/>
                <a:gridCol w="513490"/>
                <a:gridCol w="487680"/>
                <a:gridCol w="650240"/>
                <a:gridCol w="568960"/>
                <a:gridCol w="2275840"/>
                <a:gridCol w="2194560"/>
              </a:tblGrid>
              <a:tr h="98883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Visual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Visual acuity, discrimination demands, importance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Acoustic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Hearing acuity, discrimination demands, importance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Attentional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Sustained and divided attention demands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Memory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memory span, interferences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Cognitive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Calculations, planning, analyses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Decisions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Number of choices, ambiguity, risk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Communication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Frequency, variability, importance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Control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Precision, feedback, prediction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Situation awareness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Importance, distractions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Mental workload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Information and time demands, training, stress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Outcomes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Consequences of human error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Refer to HF specialist for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Information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066800"/>
          <a:ext cx="8305802" cy="5524329"/>
        </p:xfrm>
        <a:graphic>
          <a:graphicData uri="http://schemas.openxmlformats.org/drawingml/2006/table">
            <a:tbl>
              <a:tblPr/>
              <a:tblGrid>
                <a:gridCol w="1149444"/>
                <a:gridCol w="376762"/>
                <a:gridCol w="374633"/>
                <a:gridCol w="460615"/>
                <a:gridCol w="488577"/>
                <a:gridCol w="407147"/>
                <a:gridCol w="895724"/>
                <a:gridCol w="1743323"/>
                <a:gridCol w="2409577"/>
              </a:tblGrid>
              <a:tr h="776670"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6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factors will usually interact with some or all of the other factors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Intervention through administrative and / or operational controls   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cycle duration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Engineering issues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Operations per hour, job cycle time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Static posture duration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job cycle, % day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Repetitions, frequencies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Frequency per hour of same or similar task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pacing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Self paced, Piece Rate, Machine paced, Supervisor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Span of responsibility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Issues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Product quality, other colleagues, autonomy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Team structures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rotations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Participatory processes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 employees participate in work design decisions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Technical support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Availability, supervision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Training, Acclimatization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Level of experience, adaptation to task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Special Populations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Are eldely or disabled persons employed with accommodations?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Refer to HF Specialist / Management for intervention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Operational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1295400"/>
          <a:ext cx="8458198" cy="4477159"/>
        </p:xfrm>
        <a:graphic>
          <a:graphicData uri="http://schemas.openxmlformats.org/drawingml/2006/table">
            <a:tbl>
              <a:tblPr/>
              <a:tblGrid>
                <a:gridCol w="33854"/>
                <a:gridCol w="362818"/>
                <a:gridCol w="746328"/>
                <a:gridCol w="381000"/>
                <a:gridCol w="457200"/>
                <a:gridCol w="457200"/>
                <a:gridCol w="447800"/>
                <a:gridCol w="314200"/>
                <a:gridCol w="654752"/>
                <a:gridCol w="2264335"/>
                <a:gridCol w="2338711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0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Job Survey Ratings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5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860"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Overall Counts              1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Engineering Controls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8267">
                <a:tc gridSpan="2"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Jobs should be analysed before and after interventions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3946">
                <a:tc gridSpan="2"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The worksheet may also be used repeatedly over a day to analyse the variability of work demands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Administrative Controls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3946">
                <a:tc gridSpan="2"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Consensus quantitative anchors may be added to the rating scales to improve their consitency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3946">
                <a:tc gridSpan="2"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Basic training (1 day) in the use of this worksheet should be required of all ergonomics monitors (CEM Level 1)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Counts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0" name="Picture 2"/>
          <p:cNvPicPr>
            <a:picLocks noChangeAspect="1" noChangeArrowheads="1"/>
          </p:cNvPicPr>
          <p:nvPr/>
        </p:nvPicPr>
        <p:blipFill>
          <a:blip r:embed="rId2" cstate="print"/>
          <a:srcRect l="20000" t="11556" r="21500" b="16444"/>
          <a:stretch>
            <a:fillRect/>
          </a:stretch>
        </p:blipFill>
        <p:spPr bwMode="auto">
          <a:xfrm>
            <a:off x="118533" y="228600"/>
            <a:ext cx="8873067" cy="614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 descr="http://jwilson.coe.uga.edu/EMAT6680Su09/Floer/6690/Stat%20Essay/normal_curv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22740"/>
            <a:ext cx="7162800" cy="518242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dirty="0" smtClean="0"/>
              <a:t>Variability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95400" y="60960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Ergonomics Purpose and Achilles' Heel</a:t>
            </a:r>
            <a:endParaRPr lang="en-US" sz="2400" b="1" i="1" dirty="0"/>
          </a:p>
        </p:txBody>
      </p:sp>
      <p:sp>
        <p:nvSpPr>
          <p:cNvPr id="5" name="Oval 4"/>
          <p:cNvSpPr/>
          <p:nvPr/>
        </p:nvSpPr>
        <p:spPr>
          <a:xfrm>
            <a:off x="609600" y="40386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Physical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43200" y="21336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Cognitive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324600" y="30480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Social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410200" y="21336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Affective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620000" y="40386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Context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114800" y="12954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Temporal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752600" y="30480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Sensory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4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 – How Ergonomics Works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Ergonomics Addresses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1"/>
            <a:ext cx="4800600" cy="2895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human, technological, contextual and operational complexity and variability</a:t>
            </a:r>
          </a:p>
          <a:p>
            <a:r>
              <a:rPr lang="en-US" dirty="0" smtClean="0"/>
              <a:t>tradeoffs among many job outcomes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181</a:t>
            </a:fld>
            <a:endParaRPr lang="en-US"/>
          </a:p>
        </p:txBody>
      </p:sp>
      <p:grpSp>
        <p:nvGrpSpPr>
          <p:cNvPr id="5" name="Group 9"/>
          <p:cNvGrpSpPr/>
          <p:nvPr/>
        </p:nvGrpSpPr>
        <p:grpSpPr>
          <a:xfrm>
            <a:off x="838200" y="4191000"/>
            <a:ext cx="3505198" cy="2133600"/>
            <a:chOff x="152401" y="3733800"/>
            <a:chExt cx="3886199" cy="2057400"/>
          </a:xfrm>
        </p:grpSpPr>
        <p:sp>
          <p:nvSpPr>
            <p:cNvPr id="6" name="Rectangle 5"/>
            <p:cNvSpPr/>
            <p:nvPr/>
          </p:nvSpPr>
          <p:spPr>
            <a:xfrm>
              <a:off x="1495778" y="4419600"/>
              <a:ext cx="1247422" cy="685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tx2"/>
                  </a:solidFill>
                </a:rPr>
                <a:t>Integration</a:t>
              </a:r>
            </a:p>
            <a:p>
              <a:pPr algn="ctr"/>
              <a:r>
                <a:rPr lang="en-US" sz="800" b="1" dirty="0" smtClean="0">
                  <a:solidFill>
                    <a:schemeClr val="tx2"/>
                  </a:solidFill>
                </a:rPr>
                <a:t> Interfaces</a:t>
              </a:r>
            </a:p>
            <a:p>
              <a:pPr algn="ctr"/>
              <a:r>
                <a:rPr lang="en-US" sz="800" b="1" dirty="0" smtClean="0">
                  <a:solidFill>
                    <a:schemeClr val="tx2"/>
                  </a:solidFill>
                </a:rPr>
                <a:t>Interactions </a:t>
              </a:r>
            </a:p>
            <a:p>
              <a:pPr algn="ctr"/>
              <a:r>
                <a:rPr lang="en-US" sz="800" b="1" dirty="0" smtClean="0">
                  <a:solidFill>
                    <a:schemeClr val="tx2"/>
                  </a:solidFill>
                </a:rPr>
                <a:t>Intra actions Interferences</a:t>
              </a:r>
            </a:p>
            <a:p>
              <a:pPr algn="ctr"/>
              <a:r>
                <a:rPr lang="en-US" sz="800" b="1" dirty="0" smtClean="0">
                  <a:solidFill>
                    <a:schemeClr val="tx2"/>
                  </a:solidFill>
                </a:rPr>
                <a:t>Interdependencies</a:t>
              </a:r>
              <a:endParaRPr lang="en-US" sz="800" b="1" dirty="0">
                <a:solidFill>
                  <a:schemeClr val="tx2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71600" y="37338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Rules and Regulations</a:t>
              </a:r>
            </a:p>
            <a:p>
              <a:pPr algn="ctr"/>
              <a:endParaRPr lang="en-US" sz="11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2401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Technology</a:t>
              </a:r>
            </a:p>
            <a:p>
              <a:pPr algn="ctr"/>
              <a:endParaRPr lang="en-US" sz="11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H</a:t>
              </a:r>
              <a:endParaRPr lang="en-US" sz="10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695222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People</a:t>
              </a:r>
            </a:p>
            <a:p>
              <a:pPr algn="ctr"/>
              <a:endParaRPr lang="en-US" sz="11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L</a:t>
              </a:r>
              <a:endParaRPr lang="en-US" sz="1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71600" y="51054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Context</a:t>
              </a:r>
            </a:p>
            <a:p>
              <a:pPr algn="ctr"/>
              <a:r>
                <a:rPr lang="en-US" sz="1000" b="1" dirty="0" smtClean="0">
                  <a:solidFill>
                    <a:srgbClr val="FFFF00"/>
                  </a:solidFill>
                </a:rPr>
                <a:t>(Environment)</a:t>
              </a:r>
            </a:p>
            <a:p>
              <a:pPr algn="ctr"/>
              <a:endParaRPr lang="en-US" sz="10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000" b="1" dirty="0" smtClean="0">
                  <a:solidFill>
                    <a:srgbClr val="FFFF00"/>
                  </a:solidFill>
                </a:rPr>
                <a:t>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53000" y="1371600"/>
            <a:ext cx="4038600" cy="2747562"/>
            <a:chOff x="609600" y="1222740"/>
            <a:chExt cx="8153400" cy="5182422"/>
          </a:xfrm>
        </p:grpSpPr>
        <p:pic>
          <p:nvPicPr>
            <p:cNvPr id="12" name="Picture 2" descr="http://jwilson.coe.uga.edu/EMAT6680Su09/Floer/6690/Stat%20Essay/normal_curv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6800" y="1222740"/>
              <a:ext cx="7162800" cy="5182422"/>
            </a:xfrm>
            <a:prstGeom prst="rect">
              <a:avLst/>
            </a:prstGeom>
            <a:noFill/>
          </p:spPr>
        </p:pic>
        <p:sp>
          <p:nvSpPr>
            <p:cNvPr id="13" name="Oval 12"/>
            <p:cNvSpPr/>
            <p:nvPr/>
          </p:nvSpPr>
          <p:spPr>
            <a:xfrm>
              <a:off x="609600" y="40386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Physical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743200" y="21336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Cognitive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24600" y="30480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Social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410200" y="21336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Affective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620000" y="40386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Context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114800" y="12954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Temporal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752600" y="30480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Sensory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86600" y="228600"/>
            <a:ext cx="1600200" cy="914400"/>
            <a:chOff x="3086100" y="5173638"/>
            <a:chExt cx="2400300" cy="1559258"/>
          </a:xfrm>
        </p:grpSpPr>
        <p:sp>
          <p:nvSpPr>
            <p:cNvPr id="21" name="Oval 20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E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P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B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724400" y="4724400"/>
            <a:ext cx="1676400" cy="707886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E4S4</a:t>
            </a:r>
            <a:endParaRPr lang="en-US" sz="4000" b="1" dirty="0"/>
          </a:p>
        </p:txBody>
      </p:sp>
      <p:sp>
        <p:nvSpPr>
          <p:cNvPr id="26" name="Flowchart: Merge 25"/>
          <p:cNvSpPr/>
          <p:nvPr/>
        </p:nvSpPr>
        <p:spPr>
          <a:xfrm>
            <a:off x="6553200" y="4572000"/>
            <a:ext cx="1905000" cy="1905000"/>
          </a:xfrm>
          <a:prstGeom prst="flowChartMerg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Macro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+</a:t>
            </a:r>
          </a:p>
          <a:p>
            <a:pPr algn="ctr"/>
            <a:endParaRPr lang="en-US" b="1" dirty="0" smtClean="0"/>
          </a:p>
          <a:p>
            <a:pPr algn="ctr"/>
            <a:r>
              <a:rPr lang="en-US" sz="1100" b="1" dirty="0" smtClean="0"/>
              <a:t>Micro</a:t>
            </a:r>
            <a:endParaRPr 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1219200" y="1600200"/>
            <a:ext cx="6705600" cy="4876800"/>
            <a:chOff x="805693" y="2156660"/>
            <a:chExt cx="2956052" cy="1529286"/>
          </a:xfrm>
        </p:grpSpPr>
        <p:sp>
          <p:nvSpPr>
            <p:cNvPr id="53" name="Oval 5"/>
            <p:cNvSpPr>
              <a:spLocks noChangeArrowheads="1"/>
            </p:cNvSpPr>
            <p:nvPr/>
          </p:nvSpPr>
          <p:spPr bwMode="auto">
            <a:xfrm>
              <a:off x="1794542" y="2156660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dirty="0" smtClean="0">
                  <a:latin typeface="Arial" charset="0"/>
                </a:rPr>
                <a:t>Shape</a:t>
              </a:r>
              <a:endParaRPr lang="en-US" sz="2000" b="1" dirty="0">
                <a:latin typeface="Arial" charset="0"/>
              </a:endParaRPr>
            </a:p>
          </p:txBody>
        </p:sp>
        <p:sp>
          <p:nvSpPr>
            <p:cNvPr id="54" name="Oval 5"/>
            <p:cNvSpPr>
              <a:spLocks noChangeArrowheads="1"/>
            </p:cNvSpPr>
            <p:nvPr/>
          </p:nvSpPr>
          <p:spPr bwMode="auto">
            <a:xfrm>
              <a:off x="1288314" y="2521011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Arial" charset="0"/>
                </a:rPr>
                <a:t>Size</a:t>
              </a:r>
            </a:p>
          </p:txBody>
        </p:sp>
        <p:sp>
          <p:nvSpPr>
            <p:cNvPr id="55" name="Oval 6"/>
            <p:cNvSpPr>
              <a:spLocks noChangeArrowheads="1"/>
            </p:cNvSpPr>
            <p:nvPr/>
          </p:nvSpPr>
          <p:spPr bwMode="auto">
            <a:xfrm>
              <a:off x="2282348" y="2581932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Arial" charset="0"/>
                </a:rPr>
                <a:t>Strength</a:t>
              </a:r>
            </a:p>
          </p:txBody>
        </p:sp>
        <p:sp>
          <p:nvSpPr>
            <p:cNvPr id="56" name="Oval 8"/>
            <p:cNvSpPr>
              <a:spLocks noChangeArrowheads="1"/>
            </p:cNvSpPr>
            <p:nvPr/>
          </p:nvSpPr>
          <p:spPr bwMode="auto">
            <a:xfrm>
              <a:off x="2645685" y="3033467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dirty="0" smtClean="0">
                  <a:latin typeface="Arial" charset="0"/>
                </a:rPr>
                <a:t>Speed</a:t>
              </a:r>
              <a:endParaRPr lang="en-US" sz="2000" b="1" dirty="0">
                <a:latin typeface="Arial" charset="0"/>
              </a:endParaRPr>
            </a:p>
          </p:txBody>
        </p:sp>
        <p:sp>
          <p:nvSpPr>
            <p:cNvPr id="57" name="Oval 7"/>
            <p:cNvSpPr>
              <a:spLocks noChangeArrowheads="1"/>
            </p:cNvSpPr>
            <p:nvPr/>
          </p:nvSpPr>
          <p:spPr bwMode="auto">
            <a:xfrm>
              <a:off x="1710607" y="3033467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dirty="0">
                  <a:latin typeface="Arial" charset="0"/>
                </a:rPr>
                <a:t>Stamina</a:t>
              </a:r>
            </a:p>
          </p:txBody>
        </p:sp>
        <p:sp>
          <p:nvSpPr>
            <p:cNvPr id="58" name="Oval 8"/>
            <p:cNvSpPr>
              <a:spLocks noChangeArrowheads="1"/>
            </p:cNvSpPr>
            <p:nvPr/>
          </p:nvSpPr>
          <p:spPr bwMode="auto">
            <a:xfrm>
              <a:off x="805693" y="2908172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Arial" charset="0"/>
                </a:rPr>
                <a:t>Skill</a:t>
              </a:r>
            </a:p>
          </p:txBody>
        </p:sp>
      </p:grpSp>
      <p:sp>
        <p:nvSpPr>
          <p:cNvPr id="52" name="Title 5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315199" cy="838200"/>
          </a:xfrm>
          <a:prstGeom prst="ellipse">
            <a:avLst/>
          </a:prstGeom>
          <a:noFill/>
        </p:spPr>
        <p:txBody>
          <a:bodyPr>
            <a:noAutofit/>
          </a:bodyPr>
          <a:lstStyle/>
          <a:p>
            <a:r>
              <a:rPr lang="en-US" b="1" dirty="0" smtClean="0"/>
              <a:t>Physical Ergonomics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8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1"/>
          <p:cNvSpPr>
            <a:spLocks noChangeArrowheads="1"/>
          </p:cNvSpPr>
          <p:nvPr/>
        </p:nvSpPr>
        <p:spPr bwMode="auto">
          <a:xfrm>
            <a:off x="457200" y="1512330"/>
            <a:ext cx="80772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"A Fuzzy Sets Modeling Approach for Ergonomic Workload Stress Analysis", International Journal of Industrial Ergonomics (1994)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sz="1600" dirty="0" smtClean="0"/>
              <a:t>"A Computer Assisted System for Physical Ergonomics Analysis", Computers in Industrial Engineering (1991)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"An Observational Technique for Physical Work Stress Analysis", International Journal of Industrial Ergonomics, No.3 (1989)</a:t>
            </a:r>
            <a:r>
              <a:rPr lang="en-US" sz="1600" dirty="0" smtClean="0"/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en-US" sz="1600" dirty="0" smtClean="0"/>
          </a:p>
          <a:p>
            <a:pPr lvl="0"/>
            <a:r>
              <a:rPr lang="en-US" sz="1600" dirty="0" smtClean="0"/>
              <a:t>"A Database Management System for Ergonomics Information Analysis,“ Trends in Ergonomics/Human Factors V, Elsevier (1988)</a:t>
            </a:r>
          </a:p>
          <a:p>
            <a:pPr lvl="0"/>
            <a:endParaRPr lang="en-US" sz="1600" dirty="0" smtClean="0"/>
          </a:p>
          <a:p>
            <a:pPr lvl="0"/>
            <a:r>
              <a:rPr lang="en-US" sz="1600" dirty="0" smtClean="0"/>
              <a:t> "Prototype Expert System for Physical Work Stress Analysis“  Trends in Ergonomics/Human Factors IV (1987)</a:t>
            </a:r>
          </a:p>
          <a:p>
            <a:pPr lvl="0"/>
            <a:endParaRPr lang="en-US" sz="1600" dirty="0" smtClean="0"/>
          </a:p>
          <a:p>
            <a:pPr lvl="0"/>
            <a:r>
              <a:rPr lang="en-US" sz="1600" dirty="0" smtClean="0"/>
              <a:t>"EVA Suit Glove Design."  Space Tech '85 Conference, Anaheim, California (1985)</a:t>
            </a:r>
          </a:p>
          <a:p>
            <a:pPr lvl="0"/>
            <a:endParaRPr lang="en-US" sz="16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sz="1600" dirty="0" smtClean="0"/>
              <a:t>"An Interactive Biomechanical Lifting Model,“ Mid Central Human Factors/Ergonomics Conference, West Lafayette, Indiana (1985)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Interesting Articles by Dr Chen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vary in Shape and Size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7" descr="sts109-s-002"/>
          <p:cNvPicPr>
            <a:picLocks noChangeAspect="1" noChangeArrowheads="1"/>
          </p:cNvPicPr>
          <p:nvPr/>
        </p:nvPicPr>
        <p:blipFill>
          <a:blip r:embed="rId3" cstate="print"/>
          <a:srcRect t="16563"/>
          <a:stretch>
            <a:fillRect/>
          </a:stretch>
        </p:blipFill>
        <p:spPr bwMode="auto">
          <a:xfrm>
            <a:off x="1066800" y="1447800"/>
            <a:ext cx="7125118" cy="475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70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eleikosport.se/weightlifting/admin/picture/20080814104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581400" cy="529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0104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People vary in their Strength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12644" name="Picture 4" descr="http://upload.wikimedia.org/wikipedia/commons/thumb/a/ac/Asashoryu_fight_Jan08.JPG/300px-Asashoryu_fight_Jan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453498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39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/>
          <p:nvPr/>
        </p:nvGrpSpPr>
        <p:grpSpPr>
          <a:xfrm>
            <a:off x="-8398" y="-1"/>
            <a:ext cx="9144000" cy="6858001"/>
            <a:chOff x="609600" y="990600"/>
            <a:chExt cx="8088449" cy="5410201"/>
          </a:xfrm>
        </p:grpSpPr>
        <p:pic>
          <p:nvPicPr>
            <p:cNvPr id="61442" name="Picture 2" descr="http://slanchreport.files.wordpress.com/2009/05/kobe-bryant-guard-yao-ming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" y="990601"/>
              <a:ext cx="2815980" cy="5410200"/>
            </a:xfrm>
            <a:prstGeom prst="rect">
              <a:avLst/>
            </a:prstGeom>
            <a:noFill/>
          </p:spPr>
        </p:pic>
        <p:pic>
          <p:nvPicPr>
            <p:cNvPr id="61446" name="Picture 6" descr="http://www.newzofday.com/wp-content/uploads/2011/06/Li-Na-Tennis-201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93265" y="990600"/>
              <a:ext cx="3104784" cy="5410200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2103437"/>
            <a:ext cx="1760998" cy="132556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People Vary in their Skills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5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vary in their Speed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11618" name="Picture 2" descr="http://www.arabtimesonline.com/Portals/0/Images/2012/aug/10SP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47813"/>
            <a:ext cx="7044528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17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vary in their Stamina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13666" name="Picture 2" descr="Men's Olympic Marath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906464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6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52600" y="2209800"/>
            <a:ext cx="6707605" cy="3582537"/>
            <a:chOff x="2438400" y="1390644"/>
            <a:chExt cx="5927651" cy="4477893"/>
          </a:xfrm>
          <a:solidFill>
            <a:srgbClr val="00FFFF"/>
          </a:solidFill>
        </p:grpSpPr>
        <p:sp>
          <p:nvSpPr>
            <p:cNvPr id="3" name="Hexagon 2"/>
            <p:cNvSpPr/>
            <p:nvPr/>
          </p:nvSpPr>
          <p:spPr>
            <a:xfrm>
              <a:off x="5131981" y="3581258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Vision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Hexagon 3"/>
            <p:cNvSpPr/>
            <p:nvPr/>
          </p:nvSpPr>
          <p:spPr>
            <a:xfrm>
              <a:off x="6613451" y="2914549"/>
              <a:ext cx="1752600" cy="1428851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Touch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Hexagon 4"/>
            <p:cNvSpPr/>
            <p:nvPr/>
          </p:nvSpPr>
          <p:spPr>
            <a:xfrm>
              <a:off x="3717851" y="1390644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Taste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Hexagon 5"/>
            <p:cNvSpPr/>
            <p:nvPr/>
          </p:nvSpPr>
          <p:spPr>
            <a:xfrm>
              <a:off x="2438400" y="2819400"/>
              <a:ext cx="30480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Proprioception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Hexagon 6"/>
            <p:cNvSpPr/>
            <p:nvPr/>
          </p:nvSpPr>
          <p:spPr>
            <a:xfrm>
              <a:off x="3725839" y="4344537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Smell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Hexagon 7"/>
            <p:cNvSpPr/>
            <p:nvPr/>
          </p:nvSpPr>
          <p:spPr>
            <a:xfrm>
              <a:off x="5199321" y="2152597"/>
              <a:ext cx="1658679" cy="1428804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Hearing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Sensory Factors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9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disabled-world.com/images/eye-chart-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5476875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happens when you grow old?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3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http://waynesword.palomar.edu/images/colorbl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46831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562600" y="1295400"/>
          <a:ext cx="2667000" cy="3506790"/>
        </p:xfrm>
        <a:graphic>
          <a:graphicData uri="http://schemas.openxmlformats.org/drawingml/2006/table">
            <a:tbl>
              <a:tblPr/>
              <a:tblGrid>
                <a:gridCol w="2667000"/>
              </a:tblGrid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1. Normal Color Vision: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  A: 29,  B: 45,  C: --,  D: 26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L="47625" marR="47625" marT="47625" marB="476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2. Red-Green Color-Blind: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 A: 70,  B: --,  C: 5,  D: --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L="47625" marR="47625" marT="47625" marB="476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3. Red Color-blind: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 A: 70,  B: --,  C: 5,  D: 6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L="47625" marR="47625" marT="47625" marB="476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4. Green Color-Blind: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 A: 70,  B: --,  C: 5,  D: 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L="47625" marR="47625" marT="47625" marB="476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53000" cy="1143000"/>
          </a:xfrm>
        </p:spPr>
        <p:txBody>
          <a:bodyPr/>
          <a:lstStyle/>
          <a:p>
            <a:r>
              <a:rPr lang="en-US" dirty="0" smtClean="0"/>
              <a:t>Are you Colorblind?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2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34"/>
          <p:cNvSpPr>
            <a:spLocks noGrp="1"/>
          </p:cNvSpPr>
          <p:nvPr>
            <p:ph type="title"/>
          </p:nvPr>
        </p:nvSpPr>
        <p:spPr>
          <a:xfrm>
            <a:off x="554038" y="361950"/>
            <a:ext cx="4779962" cy="55245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Cognition is complex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09600" y="48006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Evaluating</a:t>
            </a:r>
          </a:p>
        </p:txBody>
      </p:sp>
      <p:sp>
        <p:nvSpPr>
          <p:cNvPr id="49" name="Oval 48"/>
          <p:cNvSpPr/>
          <p:nvPr/>
        </p:nvSpPr>
        <p:spPr>
          <a:xfrm>
            <a:off x="1905000" y="16764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Diagnosing</a:t>
            </a:r>
          </a:p>
        </p:txBody>
      </p:sp>
      <p:sp>
        <p:nvSpPr>
          <p:cNvPr id="50" name="Oval 49"/>
          <p:cNvSpPr/>
          <p:nvPr/>
        </p:nvSpPr>
        <p:spPr>
          <a:xfrm>
            <a:off x="685800" y="24384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Judging</a:t>
            </a:r>
          </a:p>
        </p:txBody>
      </p:sp>
      <p:sp>
        <p:nvSpPr>
          <p:cNvPr id="51" name="Oval 50"/>
          <p:cNvSpPr/>
          <p:nvPr/>
        </p:nvSpPr>
        <p:spPr>
          <a:xfrm>
            <a:off x="304800" y="32004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Deciding</a:t>
            </a:r>
          </a:p>
        </p:txBody>
      </p:sp>
      <p:sp>
        <p:nvSpPr>
          <p:cNvPr id="52" name="Oval 51"/>
          <p:cNvSpPr/>
          <p:nvPr/>
        </p:nvSpPr>
        <p:spPr>
          <a:xfrm>
            <a:off x="304800" y="41148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Planning</a:t>
            </a:r>
          </a:p>
        </p:txBody>
      </p:sp>
      <p:sp>
        <p:nvSpPr>
          <p:cNvPr id="53" name="Oval 52"/>
          <p:cNvSpPr/>
          <p:nvPr/>
        </p:nvSpPr>
        <p:spPr>
          <a:xfrm>
            <a:off x="6208713" y="4572000"/>
            <a:ext cx="2651125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Investigating</a:t>
            </a:r>
          </a:p>
        </p:txBody>
      </p:sp>
      <p:sp>
        <p:nvSpPr>
          <p:cNvPr id="54" name="Oval 53"/>
          <p:cNvSpPr/>
          <p:nvPr/>
        </p:nvSpPr>
        <p:spPr>
          <a:xfrm>
            <a:off x="1905000" y="55626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Predicting</a:t>
            </a:r>
          </a:p>
        </p:txBody>
      </p:sp>
      <p:sp>
        <p:nvSpPr>
          <p:cNvPr id="56" name="Oval 55"/>
          <p:cNvSpPr/>
          <p:nvPr/>
        </p:nvSpPr>
        <p:spPr>
          <a:xfrm>
            <a:off x="6096000" y="20574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Analyzing</a:t>
            </a:r>
          </a:p>
        </p:txBody>
      </p:sp>
      <p:sp>
        <p:nvSpPr>
          <p:cNvPr id="57" name="Oval 56"/>
          <p:cNvSpPr/>
          <p:nvPr/>
        </p:nvSpPr>
        <p:spPr>
          <a:xfrm>
            <a:off x="6553200" y="3581400"/>
            <a:ext cx="2286000" cy="7620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Problem Solving</a:t>
            </a:r>
          </a:p>
        </p:txBody>
      </p:sp>
      <p:sp>
        <p:nvSpPr>
          <p:cNvPr id="58" name="Cloud 57"/>
          <p:cNvSpPr/>
          <p:nvPr/>
        </p:nvSpPr>
        <p:spPr>
          <a:xfrm>
            <a:off x="2743200" y="2438400"/>
            <a:ext cx="3657600" cy="2409825"/>
          </a:xfrm>
          <a:prstGeom prst="cloud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</a:rPr>
              <a:t>Cognition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</a:rPr>
              <a:t>Learning</a:t>
            </a:r>
          </a:p>
        </p:txBody>
      </p:sp>
      <p:sp>
        <p:nvSpPr>
          <p:cNvPr id="59" name="Oval 58"/>
          <p:cNvSpPr/>
          <p:nvPr/>
        </p:nvSpPr>
        <p:spPr>
          <a:xfrm>
            <a:off x="4572000" y="5334000"/>
            <a:ext cx="2640013" cy="9906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Interpolating and Extrapolating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410200" y="457200"/>
            <a:ext cx="3048000" cy="990600"/>
          </a:xfrm>
          <a:prstGeom prst="right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</a:rPr>
              <a:t>Goals</a:t>
            </a:r>
          </a:p>
        </p:txBody>
      </p:sp>
      <p:sp>
        <p:nvSpPr>
          <p:cNvPr id="16" name="Oval 15"/>
          <p:cNvSpPr/>
          <p:nvPr/>
        </p:nvSpPr>
        <p:spPr>
          <a:xfrm>
            <a:off x="4114800" y="1371600"/>
            <a:ext cx="306705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Understanding</a:t>
            </a:r>
          </a:p>
        </p:txBody>
      </p:sp>
      <p:sp>
        <p:nvSpPr>
          <p:cNvPr id="17" name="Oval 16"/>
          <p:cNvSpPr/>
          <p:nvPr/>
        </p:nvSpPr>
        <p:spPr>
          <a:xfrm>
            <a:off x="6248400" y="2819400"/>
            <a:ext cx="2595563" cy="484188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Synthesizing</a:t>
            </a:r>
          </a:p>
        </p:txBody>
      </p:sp>
    </p:spTree>
    <p:extLst>
      <p:ext uri="{BB962C8B-B14F-4D97-AF65-F5344CB8AC3E}">
        <p14:creationId xmlns:p14="http://schemas.microsoft.com/office/powerpoint/2010/main" val="141331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65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People vary in their Cognitive 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334000" y="1600200"/>
            <a:ext cx="3270250" cy="4005263"/>
            <a:chOff x="624" y="1008"/>
            <a:chExt cx="2060" cy="2523"/>
          </a:xfrm>
        </p:grpSpPr>
        <p:pic>
          <p:nvPicPr>
            <p:cNvPr id="5" name="Picture 3" descr="einstein_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" y="1008"/>
              <a:ext cx="2060" cy="2523"/>
            </a:xfrm>
            <a:prstGeom prst="rect">
              <a:avLst/>
            </a:prstGeom>
            <a:noFill/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005" y="225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400" b="1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pic>
        <p:nvPicPr>
          <p:cNvPr id="357380" name="Picture 4" descr="http://www.anvari.org/db/cols/The_Simpsons_Characters_Picture_Gallery/Homer_Simpson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3400" y="1600200"/>
            <a:ext cx="4764426" cy="4764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7047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57200" y="28194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latin typeface="Arial" charset="0"/>
              </a:rPr>
              <a:t>Ergonomics = Human Factors</a:t>
            </a: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524000" y="1295400"/>
            <a:ext cx="1828800" cy="838200"/>
          </a:xfrm>
          <a:prstGeom prst="wedgeEllipseCallout">
            <a:avLst>
              <a:gd name="adj1" fmla="val 435"/>
              <a:gd name="adj2" fmla="val 14886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 b="1">
                <a:solidFill>
                  <a:srgbClr val="FFFF00"/>
                </a:solidFill>
                <a:latin typeface="Arial" charset="0"/>
              </a:rPr>
              <a:t>Most of the World</a:t>
            </a: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6248400" y="4876800"/>
            <a:ext cx="1828800" cy="533400"/>
          </a:xfrm>
          <a:prstGeom prst="wedgeEllipseCallout">
            <a:avLst>
              <a:gd name="adj1" fmla="val 435"/>
              <a:gd name="adj2" fmla="val -315773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 b="1">
                <a:solidFill>
                  <a:srgbClr val="FFFF00"/>
                </a:solidFill>
                <a:latin typeface="Arial" charset="0"/>
              </a:rPr>
              <a:t>USA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143000" y="4495800"/>
            <a:ext cx="36576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600" b="1" i="1">
                <a:latin typeface="Arial" charset="0"/>
              </a:rPr>
              <a:t>HFE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Brian Peacock\Desktop\Current\Ergonomics Pictures\100NIKON\DSCN1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1600199"/>
            <a:ext cx="5010150" cy="37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animatedsoftware.com/hotwords/control_room/tmi2_control_ro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5200" y="1600200"/>
            <a:ext cx="4372212" cy="373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-9525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Cognition is Complex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7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0" y="3172058"/>
            <a:ext cx="6859282" cy="2940989"/>
            <a:chOff x="6077784" y="2860705"/>
            <a:chExt cx="2686498" cy="971688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6565448" y="3131031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Emotion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Snip Diagonal Corner Rectangle 3"/>
            <p:cNvSpPr/>
            <p:nvPr/>
          </p:nvSpPr>
          <p:spPr>
            <a:xfrm>
              <a:off x="6891996" y="2860705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Esthetics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Snip Diagonal Corner Rectangle 4"/>
            <p:cNvSpPr/>
            <p:nvPr/>
          </p:nvSpPr>
          <p:spPr>
            <a:xfrm>
              <a:off x="7589073" y="2971420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Elegance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Snip Diagonal Corner Rectangle 5"/>
            <p:cNvSpPr/>
            <p:nvPr/>
          </p:nvSpPr>
          <p:spPr>
            <a:xfrm>
              <a:off x="6805176" y="3601039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Attitude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Snip Diagonal Corner Rectangle 6"/>
            <p:cNvSpPr/>
            <p:nvPr/>
          </p:nvSpPr>
          <p:spPr>
            <a:xfrm>
              <a:off x="7531031" y="3415955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Mood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Snip Diagonal Corner Rectangle 7"/>
            <p:cNvSpPr/>
            <p:nvPr/>
          </p:nvSpPr>
          <p:spPr>
            <a:xfrm>
              <a:off x="8046710" y="3203430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Motivation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Snip Diagonal Corner Rectangle 8"/>
            <p:cNvSpPr/>
            <p:nvPr/>
          </p:nvSpPr>
          <p:spPr>
            <a:xfrm>
              <a:off x="6077784" y="3362385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Excitement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4" descr="http://www.watchesretailer.com/images/t53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3714" y="609600"/>
            <a:ext cx="2743200" cy="2743200"/>
          </a:xfrm>
          <a:prstGeom prst="rect">
            <a:avLst/>
          </a:prstGeom>
          <a:noFill/>
        </p:spPr>
      </p:pic>
      <p:pic>
        <p:nvPicPr>
          <p:cNvPr id="12" name="Picture 2" descr="http://www.watcheshead.com/wp-content/uploads/2009/03/rolex-oyster-perpetual-date-ju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016" y="1192497"/>
            <a:ext cx="2771775" cy="316119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76" y="188976"/>
            <a:ext cx="8686800" cy="841248"/>
          </a:xfrm>
        </p:spPr>
        <p:txBody>
          <a:bodyPr/>
          <a:lstStyle/>
          <a:p>
            <a:r>
              <a:rPr lang="en-US" dirty="0" smtClean="0"/>
              <a:t>Affective Factors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Factors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57200" y="1219200"/>
            <a:ext cx="8305798" cy="5257800"/>
            <a:chOff x="171787" y="4068062"/>
            <a:chExt cx="3321331" cy="2428626"/>
          </a:xfrm>
        </p:grpSpPr>
        <p:sp>
          <p:nvSpPr>
            <p:cNvPr id="7" name="7-Point Star 6"/>
            <p:cNvSpPr/>
            <p:nvPr/>
          </p:nvSpPr>
          <p:spPr>
            <a:xfrm>
              <a:off x="1510388" y="4778056"/>
              <a:ext cx="1362662" cy="859316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Acoustic</a:t>
              </a: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Communication</a:t>
              </a: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Hearing loss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79668" y="4831763"/>
              <a:ext cx="2870288" cy="1664925"/>
              <a:chOff x="379668" y="4831763"/>
              <a:chExt cx="2870288" cy="1664925"/>
            </a:xfrm>
          </p:grpSpPr>
          <p:sp>
            <p:nvSpPr>
              <p:cNvPr id="6" name="7-Point Star 5"/>
              <p:cNvSpPr/>
              <p:nvPr/>
            </p:nvSpPr>
            <p:spPr>
              <a:xfrm>
                <a:off x="379668" y="4831763"/>
                <a:ext cx="1362662" cy="96673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</a:rPr>
                  <a:t>Thermal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Heat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Humidity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Cold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Air movement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7-Point Star 7"/>
              <p:cNvSpPr/>
              <p:nvPr/>
            </p:nvSpPr>
            <p:spPr>
              <a:xfrm>
                <a:off x="611610" y="5637372"/>
                <a:ext cx="1362662" cy="859316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</a:rPr>
                  <a:t>Vibration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Hand / Arm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Whole body</a:t>
                </a:r>
              </a:p>
            </p:txBody>
          </p:sp>
          <p:sp>
            <p:nvSpPr>
              <p:cNvPr id="9" name="7-Point Star 8"/>
              <p:cNvSpPr/>
              <p:nvPr/>
            </p:nvSpPr>
            <p:spPr>
              <a:xfrm>
                <a:off x="1742330" y="5529957"/>
                <a:ext cx="1507626" cy="859316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</a:rPr>
                  <a:t>Light and Dark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Vision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Contrast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Color</a:t>
                </a:r>
              </a:p>
            </p:txBody>
          </p:sp>
        </p:grpSp>
        <p:sp>
          <p:nvSpPr>
            <p:cNvPr id="12" name="7-Point Star 11"/>
            <p:cNvSpPr/>
            <p:nvPr/>
          </p:nvSpPr>
          <p:spPr>
            <a:xfrm>
              <a:off x="2130456" y="4068062"/>
              <a:ext cx="1362662" cy="859316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Chemical and Biological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7-Point Star 12"/>
            <p:cNvSpPr/>
            <p:nvPr/>
          </p:nvSpPr>
          <p:spPr>
            <a:xfrm>
              <a:off x="833304" y="4068062"/>
              <a:ext cx="1362662" cy="859316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Gravitational</a:t>
              </a:r>
            </a:p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Space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" name="7-Point Star 13"/>
            <p:cNvSpPr/>
            <p:nvPr/>
          </p:nvSpPr>
          <p:spPr>
            <a:xfrm>
              <a:off x="171787" y="4173654"/>
              <a:ext cx="1057952" cy="809542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Pressure</a:t>
              </a:r>
            </a:p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Under Water</a:t>
              </a:r>
            </a:p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Altitude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987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Design -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natural lighting</a:t>
            </a:r>
          </a:p>
          <a:p>
            <a:r>
              <a:rPr lang="en-US" dirty="0" smtClean="0"/>
              <a:t>Provide sufficient lighting</a:t>
            </a:r>
          </a:p>
          <a:p>
            <a:r>
              <a:rPr lang="en-US" dirty="0" smtClean="0"/>
              <a:t>Avoid glare</a:t>
            </a:r>
          </a:p>
          <a:p>
            <a:r>
              <a:rPr lang="en-US" dirty="0" smtClean="0"/>
              <a:t>Provide special purpose lighting to emphasize task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Design -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Reduce damaging / distracting / interfering noise</a:t>
            </a:r>
          </a:p>
          <a:p>
            <a:pPr lvl="1"/>
            <a:r>
              <a:rPr lang="en-US" dirty="0" smtClean="0"/>
              <a:t>At source</a:t>
            </a:r>
          </a:p>
          <a:p>
            <a:pPr lvl="1"/>
            <a:r>
              <a:rPr lang="en-US" dirty="0" smtClean="0"/>
              <a:t>By barriers</a:t>
            </a:r>
          </a:p>
          <a:p>
            <a:pPr lvl="1"/>
            <a:r>
              <a:rPr lang="en-US" dirty="0" smtClean="0"/>
              <a:t>By PPE</a:t>
            </a:r>
          </a:p>
          <a:p>
            <a:pPr lvl="1"/>
            <a:r>
              <a:rPr lang="en-US" dirty="0" smtClean="0"/>
              <a:t>By exposure reduction (rotation)</a:t>
            </a:r>
          </a:p>
          <a:p>
            <a:r>
              <a:rPr lang="en-US" dirty="0" smtClean="0"/>
              <a:t>Enable task information, communications and alarms distinct from ambient noise</a:t>
            </a:r>
          </a:p>
          <a:p>
            <a:r>
              <a:rPr lang="en-US" dirty="0" smtClean="0"/>
              <a:t>Allow / provide music if it doesn’t interfere with task or colleagues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4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Design - Heat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Maintain air temperature between 22</a:t>
            </a:r>
            <a:r>
              <a:rPr lang="en-US" sz="2800" baseline="30000" dirty="0" smtClean="0"/>
              <a:t>0</a:t>
            </a:r>
            <a:r>
              <a:rPr lang="en-US" sz="2800" dirty="0" smtClean="0"/>
              <a:t> C – 26</a:t>
            </a:r>
            <a:r>
              <a:rPr lang="en-US" sz="2800" baseline="30000" dirty="0" smtClean="0"/>
              <a:t>0 </a:t>
            </a:r>
            <a:r>
              <a:rPr lang="en-US" sz="2800" dirty="0" smtClean="0"/>
              <a:t>C</a:t>
            </a:r>
          </a:p>
          <a:p>
            <a:pPr lvl="1"/>
            <a:r>
              <a:rPr lang="en-US" sz="2400" dirty="0" smtClean="0"/>
              <a:t>For sedentary work (cooler for physical work)</a:t>
            </a:r>
          </a:p>
          <a:p>
            <a:pPr lvl="1"/>
            <a:r>
              <a:rPr lang="en-US" sz="2400" dirty="0" smtClean="0"/>
              <a:t>Allow some fluctuation</a:t>
            </a:r>
          </a:p>
          <a:p>
            <a:r>
              <a:rPr lang="en-US" sz="2800" dirty="0" smtClean="0"/>
              <a:t>Maintain relative humidity necessary for process</a:t>
            </a:r>
          </a:p>
          <a:p>
            <a:pPr lvl="1"/>
            <a:r>
              <a:rPr lang="en-US" sz="2400" dirty="0" smtClean="0"/>
              <a:t>generally between 30% – 50%</a:t>
            </a:r>
          </a:p>
          <a:p>
            <a:r>
              <a:rPr lang="en-US" sz="2800" dirty="0" smtClean="0"/>
              <a:t>Enable air movement</a:t>
            </a:r>
          </a:p>
          <a:p>
            <a:pPr lvl="1"/>
            <a:r>
              <a:rPr lang="en-US" sz="2400" dirty="0" smtClean="0"/>
              <a:t>Avoid drafts</a:t>
            </a:r>
          </a:p>
          <a:p>
            <a:r>
              <a:rPr lang="en-US" sz="2800" dirty="0" smtClean="0"/>
              <a:t>Address / control radiant heat / cold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spellthemagic.com/wp-content/uploads/2012/04/People-riding-motorbikes-theguardiancouk-spellthemag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39" y="0"/>
            <a:ext cx="9333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Social Context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990600" y="1378011"/>
            <a:ext cx="7504112" cy="4019976"/>
            <a:chOff x="1878287" y="2779032"/>
            <a:chExt cx="3511087" cy="1457564"/>
          </a:xfrm>
        </p:grpSpPr>
        <p:sp>
          <p:nvSpPr>
            <p:cNvPr id="33" name="Rectangle 32"/>
            <p:cNvSpPr/>
            <p:nvPr/>
          </p:nvSpPr>
          <p:spPr>
            <a:xfrm>
              <a:off x="4462892" y="3508777"/>
              <a:ext cx="910850" cy="312396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Managers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867634" y="3523282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Customers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96085" y="3400086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Groups</a:t>
              </a:r>
            </a:p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and</a:t>
              </a:r>
            </a:p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Teams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829220" y="3861721"/>
              <a:ext cx="910850" cy="166611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Hierarchies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26700" y="3523282"/>
              <a:ext cx="910850" cy="293333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Cooperation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74892" y="3275127"/>
              <a:ext cx="910850" cy="312396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Communication`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374003" y="3757578"/>
              <a:ext cx="910850" cy="208264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Competition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701619" y="3164980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Language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</a:t>
              </a:r>
              <a:r>
                <a:rPr lang="en-US" b="1" dirty="0" smtClean="0">
                  <a:solidFill>
                    <a:schemeClr val="tx1"/>
                  </a:solidFill>
                </a:rPr>
                <a:t>nd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Jargon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02697" y="2956716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Roles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Jobs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Supervision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99436" y="3820068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Businesses and Companies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78287" y="2993221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Laws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Rules and Regulations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72066" y="2986579"/>
              <a:ext cx="910850" cy="30674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Traditions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714989" y="2917636"/>
              <a:ext cx="910850" cy="277207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Infrastructure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789137" y="4024879"/>
              <a:ext cx="910850" cy="166611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Economics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996085" y="3803007"/>
              <a:ext cx="910850" cy="166611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Politics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009429" y="3941573"/>
              <a:ext cx="910850" cy="166611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Religions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436396" y="3371045"/>
              <a:ext cx="910850" cy="208264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Suppliers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25546" y="2779032"/>
              <a:ext cx="910850" cy="277207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Organizational 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Design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78524" y="3924644"/>
              <a:ext cx="910850" cy="277207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Employees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3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15"/>
          <p:cNvSpPr/>
          <p:nvPr/>
        </p:nvSpPr>
        <p:spPr>
          <a:xfrm>
            <a:off x="6075528" y="3157186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Job Cycle 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976013" y="1572907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History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047130" y="2104031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Task Pacing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943600" y="5373807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Remembering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381000" y="2291693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Acceleration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279443" y="1224893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Velocity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5527343" y="2561231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Decision 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3657600" y="4739189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Movement 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589628" y="388620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Reaction 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-42650" y="3129889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Psychological Refractoriness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5569992" y="83820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838200" y="464820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Fatigue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2598192" y="556260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Vigilance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1075330" y="1570631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Circadian Rhythms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3241343" y="3063924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Mental Workload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6098843" y="4481015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Duty Cycle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838200" y="388620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Shift Length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68807" y="530216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Timing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/>
          </p:nvPr>
        </p:nvSpPr>
        <p:spPr>
          <a:xfrm>
            <a:off x="498143" y="81892"/>
            <a:ext cx="8229600" cy="1289707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4800" dirty="0" smtClean="0"/>
              <a:t>Time Factors</a:t>
            </a:r>
            <a:endParaRPr lang="en-US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ellipse">
            <a:avLst/>
          </a:prstGeom>
          <a:noFill/>
          <a:ln w="19050">
            <a:noFill/>
          </a:ln>
        </p:spPr>
        <p:txBody>
          <a:bodyPr/>
          <a:lstStyle/>
          <a:p>
            <a:r>
              <a:rPr lang="en-US" dirty="0" smtClean="0"/>
              <a:t>Workplace Ergonomics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752600"/>
            <a:ext cx="7543800" cy="4267200"/>
          </a:xfr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b="1" dirty="0" smtClean="0"/>
              <a:t>Space</a:t>
            </a:r>
            <a:r>
              <a:rPr lang="en-US" sz="2800" dirty="0" smtClean="0"/>
              <a:t> - layout, furniture, postures</a:t>
            </a:r>
          </a:p>
          <a:p>
            <a:r>
              <a:rPr lang="en-US" b="1" dirty="0" smtClean="0"/>
              <a:t>Force</a:t>
            </a:r>
            <a:r>
              <a:rPr lang="en-US" sz="2800" dirty="0" smtClean="0"/>
              <a:t> - materials handling, strength, postures</a:t>
            </a:r>
          </a:p>
          <a:p>
            <a:r>
              <a:rPr lang="en-US" b="1" dirty="0"/>
              <a:t>Time</a:t>
            </a:r>
            <a:r>
              <a:rPr lang="en-US" sz="2800" dirty="0"/>
              <a:t> – productivity, fatigue, shiftwork</a:t>
            </a:r>
          </a:p>
          <a:p>
            <a:r>
              <a:rPr lang="en-US" b="1" dirty="0" smtClean="0"/>
              <a:t>Information</a:t>
            </a:r>
            <a:r>
              <a:rPr lang="en-US" sz="2800" dirty="0" smtClean="0"/>
              <a:t> – training, quality</a:t>
            </a:r>
          </a:p>
          <a:p>
            <a:r>
              <a:rPr lang="en-US" b="1" dirty="0" smtClean="0"/>
              <a:t>Affect</a:t>
            </a:r>
            <a:r>
              <a:rPr lang="en-US" sz="2800" dirty="0" smtClean="0"/>
              <a:t> – motivation, behaviors</a:t>
            </a:r>
          </a:p>
          <a:p>
            <a:r>
              <a:rPr lang="en-US" b="1" dirty="0" smtClean="0"/>
              <a:t>Context</a:t>
            </a:r>
            <a:r>
              <a:rPr lang="en-US" sz="2800" dirty="0" smtClean="0"/>
              <a:t> – physical and organizational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louiskennedy.files.wordpress.com/2011/03/paddy-field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371041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Workplaces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theredcollision.files.wordpress.com/2010/09/2001-a-space-odyssey-a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1600200"/>
            <a:ext cx="2459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Tools</a:t>
            </a:r>
            <a:endParaRPr lang="en-US" sz="4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379862"/>
            <a:ext cx="2797990" cy="204337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History of Ergonomics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3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sambeni.co.za/sitebuildercontent/sitebuilderpictures/asambeni-ug-25-07-2006-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058891" cy="529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8927"/>
          </a:xfrm>
        </p:spPr>
        <p:txBody>
          <a:bodyPr/>
          <a:lstStyle/>
          <a:p>
            <a:r>
              <a:rPr lang="en-US" dirty="0" smtClean="0"/>
              <a:t>Postures and Environments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304800"/>
            <a:ext cx="6172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Physical Workloads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15714" name="Picture 2" descr="http://www.agapechildrensfund.com/images/Agape_Children_Carrying_Water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6883400" cy="5162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391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842192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Standard Times </a:t>
            </a:r>
            <a:r>
              <a:rPr lang="en-US" sz="2800" dirty="0" smtClean="0"/>
              <a:t>(measured in seconds)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9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5943599" cy="514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Awkward Postures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018" name="Picture 2" descr="http://photos.upi.com/slideshow/lbox/cb229e32054120886e8c045fbfed3da7/IRAN-AUTO-KHOD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44092"/>
            <a:ext cx="6931920" cy="4632833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4160" y="114947"/>
            <a:ext cx="8229600" cy="1143000"/>
          </a:xfrm>
        </p:spPr>
        <p:txBody>
          <a:bodyPr/>
          <a:lstStyle/>
          <a:p>
            <a:r>
              <a:rPr lang="en-US" dirty="0" smtClean="0"/>
              <a:t>Overhead Work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0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t1.gstatic.com/images?q=tbn:ANd9GcQRhOcCPCJoDXNIdplnu44kIY84XTG2lUcZL9T_919EyC5ySWA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854655" cy="464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Bicycle Assembly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1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Workplaces and Postures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3" name="Picture 5" descr="s109e56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0"/>
            <a:ext cx="5715000" cy="495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925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s109e54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4"/>
          <a:stretch>
            <a:fillRect/>
          </a:stretch>
        </p:blipFill>
        <p:spPr bwMode="auto">
          <a:xfrm>
            <a:off x="1447800" y="1219200"/>
            <a:ext cx="68326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9926"/>
          </a:xfrm>
        </p:spPr>
        <p:txBody>
          <a:bodyPr/>
          <a:lstStyle/>
          <a:p>
            <a:r>
              <a:rPr lang="en-US" dirty="0" smtClean="0"/>
              <a:t>Assembly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5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4" name="Picture 4" descr="http://workspacesolutions.com/blog/wp-content/uploads/2011/12/Decline-of-the-Cubicle.jpg"/>
          <p:cNvPicPr>
            <a:picLocks noChangeAspect="1" noChangeArrowheads="1"/>
          </p:cNvPicPr>
          <p:nvPr/>
        </p:nvPicPr>
        <p:blipFill>
          <a:blip r:embed="rId2" cstate="print"/>
          <a:srcRect b="36966"/>
          <a:stretch>
            <a:fillRect/>
          </a:stretch>
        </p:blipFill>
        <p:spPr bwMode="auto">
          <a:xfrm>
            <a:off x="1752600" y="1194816"/>
            <a:ext cx="5715000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323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Typing Pool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43426" name="Picture 2" descr="http://blog.timesunion.com/marshall/files/2010/04/typing-po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446" y="1295400"/>
            <a:ext cx="6960154" cy="5495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837768" y="2057400"/>
            <a:ext cx="496963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Arial" charset="0"/>
              </a:rPr>
              <a:t>Analysis </a:t>
            </a:r>
          </a:p>
          <a:p>
            <a:pPr algn="ctr"/>
            <a:endParaRPr lang="en-US" sz="1400" b="1" dirty="0" smtClean="0">
              <a:solidFill>
                <a:srgbClr val="0070C0"/>
              </a:solidFill>
              <a:latin typeface="Arial" charset="0"/>
            </a:endParaRPr>
          </a:p>
          <a:p>
            <a:pPr algn="ctr"/>
            <a:r>
              <a:rPr lang="en-US" sz="1400" b="1" dirty="0" smtClean="0">
                <a:solidFill>
                  <a:srgbClr val="0070C0"/>
                </a:solidFill>
                <a:latin typeface="Arial" charset="0"/>
              </a:rPr>
              <a:t>and</a:t>
            </a:r>
          </a:p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Arial" charset="0"/>
              </a:rPr>
              <a:t>Design</a:t>
            </a:r>
          </a:p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w</a:t>
            </a:r>
            <a:r>
              <a:rPr lang="en-US" sz="4000" b="1" dirty="0" smtClean="0">
                <a:solidFill>
                  <a:srgbClr val="0070C0"/>
                </a:solidFill>
                <a:latin typeface="Arial" charset="0"/>
              </a:rPr>
              <a:t>ith People in Mind</a:t>
            </a:r>
            <a:endParaRPr lang="en-US" sz="40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/>
              <a:t>Human Factors Engineering  / Ergonomics</a:t>
            </a:r>
            <a:endParaRPr lang="en-US" sz="2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8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30118" name="Picture 6" descr="http://i.telegraph.co.uk/multimedia/archive/01237/open_office_1237727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6925733" cy="4336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Centers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59810" name="Picture 2" descr="http://www.supplychaindigital.com/outsourcing/Philippine%20Call%20Cen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00200"/>
            <a:ext cx="7908875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Operations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107522" name="Picture 2" descr="http://www.quasar-eng.com/userfiles/images/galeria-rashi/6-SENS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315200" cy="488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1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upload.wikimedia.org/wikipedia/commons/b/bc/Steve_Jobs_at_Apple_iPad_Ev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06856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3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r>
              <a:rPr lang="en-US" dirty="0" smtClean="0"/>
              <a:t>The History of Assembly Lines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love Lucy, Chocolate wrapping line.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00669" y="2819400"/>
            <a:ext cx="7620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http://www.google.com/url?sa=t&amp;rct=j&amp;q=lucy%20chocolate%20factory&amp;source=web&amp;cd=2&amp;cad=rja&amp;ved=0CCkQtwIwAQ&amp;url=http%3A%2F%2Fwww.youtube.com%2Fwatch%3Fv%3DFGfplQ1FUFs&amp;ei=_eJWULi3IYHNrQf28oCYBw&amp;usg=AFQjCNHkkfIbZobjKqrGwXuspX-A1XPfVQ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00669" y="4800600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http://lloyddeleon.multiply.com/video/item/4/I_Love_Lucy_--_</a:t>
            </a:r>
            <a:r>
              <a:rPr lang="en-US" dirty="0" smtClean="0">
                <a:hlinkClick r:id="rId3"/>
              </a:rPr>
              <a:t>at_chocolate_factory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0669" y="1752600"/>
            <a:ext cx="693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4"/>
              </a:rPr>
              <a:t>https://</a:t>
            </a:r>
            <a:r>
              <a:rPr lang="en-US" sz="2400" dirty="0" smtClean="0">
                <a:hlinkClick r:id="rId4"/>
              </a:rPr>
              <a:t>www.youtube.com/watch?v=8NPzLBSBzPI</a:t>
            </a:r>
            <a:endParaRPr lang="en-US" sz="2400" dirty="0" smtClean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450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MSERQUExIWFRUWGRgaGBcWGBoaGBgYGBcYHBgYGBccHSYfHBwjGhcXHy8gJCcpLCwsFR8xNTAqNSYrLCkBCQoKDgwOGg8PGiwkHyQsLCktLCwsLCwsLCwsLCwsLCwsLCwsLCwsLCwsLCwsKSwsLCwsLCksKSwsLCwsLCkpLP/AABEIAMIBAwMBIgACEQEDEQH/xAAbAAACAgMBAAAAAAAAAAAAAAAFBgMEAAIHAf/EAEgQAAIBAgQDBgMGBAMGBAYDAAECEQADBBIhMQVBUQYTImFxgTKRoUJSscHR8AcUI+FigpIVM3KisvEWc7PSJENjk8LTU1R0/8QAGgEAAwEBAQEAAAAAAAAAAAAAAQIDAAQFBv/EAC4RAAICAQMCBAUDBQAAAAAAAAABAhEhAxIxQVEEInHwEzJhkbGBwdEUQlJyof/aAAwDAQACEQMRAD8AHp3nVT7f3qUPc6LVdOM2fvH/AEmpP9rWvvfQ1OhdzNv5twdVHzr3+eI+z9f71Vu45CdG+hqNsQvWtQ9l8cSPT9/OvDxM+Q+X61Q75etajEKdmB5e/T6H5UtGsvjiJP2h9PT8aocVxdz+kVOouAjbTwsDy86HPjQlnXk8+cC/Ony3qPEuWVZI+NIE7CGn6EfnWoNljjuJPcnXVjB9MrH8QKsmxbCNprlP4GgXEMKFTcb/AJGrpwqwdtvKj0BZJw9V7y1//nX5yKt8WUdzc9PzFBsHaGa352h+Iq9icPNtwCPhO5gDTc+VFgXAWIGtVeDWYsWw0AwdNz8R6bV4zRop358z6dB5c+fQX+A9lrxtrJW2okEs0bEzpuI21itQbyRY3g5uW1YEBVdWltJynUc60xFq4zqtjxnXMoQueUaDlvrTxgeyat4VtteXTeVWQftHf8ZnpFMQ4amHtzduWsPbB+FAJnpA3PoJp1HuBnPL/AcYbQ7zLZts9tWCxnhnAJIE6dQW9qauzfYxR4ktZzMrcu8hptPOZ1AG9a8b7UYQ22tWbdx2cqO8Y5DGZZyky208vnS/e7XYpwltCyIggQSdFHMnfQeQ8q2FwJLUjCrOmJ2eQCb12QNwPCo9eZ9zVW/2wwOHDLaKsyKWK2hmOVSAYb4ZlhpmrkWN4411iLl17hnRZZuQ2UaUS7K8Nuvirf8ASZFOcEvAkFG0K6kg7QRQuT4C2OGB/iHcxLs1uybNsQpd9cxBJyKAQM8EndgOfKUzivbt8RYvuzXABetLlByhQy3/AA+EgkeATMyQKdOIcDyozfcR8uUfCMp0VYgdYA186W8HwJrlu4v8rcuyEOa8AM7K0KCV1JAdviHlU5acrvkZU19QJ2P4w3e518K2ipIQ7liFB15jMT7Hzpqx3D4xeJ1aMg8U+IsSegA3AOgGpry3wB7ahGw6WpKtlWCIExMRGs79KI4+3/Vd/vvaWf8AMTS7bbtCy1Ke274/T7r8CxjsEMygH4rZIKlScrFY1gjXKetCMN2c7sXAlz41dTKydZykHNpE69YG1GbmHdbtzOrLJlVb7Kl3gKOS+XrXtda4C3YH4dwprLDVWWDrLSJIOVVJKxoNd9IqM4O6LLKujsVEyNBlUNr00aI11HOjLCtRWADOD2riq4uzOaQTEQddIJ+WgHnWXLtkEoQqlpBBULm1AO4GaZ066xsaIsARB2NCF4MQUlisG4T3bMoUsTlCiY0zPrA9K3oY9v2LIyoSoiAqljGsx4Z331isuYG3lXN8K6iWOWB97WGAjnNRYvBXC4YKDvAV2E6AAuSRuBGgMf4p004ngCQFS1osmSF5knKDOwzMSNtqxj2/wq27Fmtgk8yKytcJwdMgzIs6zuNidd+lZWtgBy3B0qVXHSpxhk/x/wCl/wD9dZdwylTGb5N/7KlaHpmguDpWwujoa3KoPv8A+lv/AGV6Sn+P/S3/ALaFo1Mi/mFmIOxPyEn6CquIxItyOYuMdDyyH6a17xS4q/CSTDbajZ13A8gfeh9xpLE6nM289DH2fSsgEd4yjydieXVjRLL/AEyJOmTrt3ijb/NVO4Rku+/I/eby/GiVlC0hFLMckKA0ki6pgCNTA+lEBU4nbGQnz/WrC2xFMPDexOKxAkYd8syc2gMctYJ1pn4X2eweGg3rqI5JGiF3LKSCFJGWRHIHlrqKNdzHPeFcAu3HtqFg5BObwgajUk8tRr5044HsTZHxs9xhr/SWF5GM7HaZ2HTpRm9j7AQvbtFWNyM+KksSo2yIYy84PXWgfEOIYy46eLKhYGM5Byh5IjQajSFB0EEmh6DY6Bjv7OGUsmVFUnUTdeQQujHnJjX5jWh//jpLbL3di0zkwGuOHcyfDKI0JuNCTXuP7I3HwjowIC3LjFiIzDvXfw5ozTmnT7prbAdj8PbGEcZFzsglyWzNCGEyyuYtnGmgijldQW2HG7X3rdsDEqJZwAEDhQAy6QniI5kc9jMxSt2gv3cS4yL3VvIgVc3dqrQC8AjMZOhJ3j3pn7T3rYVctl7pQnMiErJ8MagGFmNYpXP8QjhzGHw9lRGjsmZzqYYtIJJXKemtLSu8grBDwrsTiHfOM7HXVUJGo5PcMabj0FOjcEt2wRoJEMWggTAJby1M0l2e32NxF0K+IcAz4VAQbf4QD9adONvFi8eimnTOHxTpw9f4ANlsLZzBsQAAYCYZEMj72fYe+vlRvstjsFcxKrZsXWuBXbvLrzlAEGBJGuaPeuVYzEMGbKJbQDptzpu/hDiGfE3mYDw2o06s6efQGjGMqv3/ACdza4OkdoOLixhsSy6PbtllIgw0DKIIjcg1xUfxGxFy8Ddv3Xthodc0DIdGIVYEwSR0IFdN/iReCcPxDCA1wKpPMwZH0U1wg4ViubMNhU9Ti2GHmbR1Xspjr2fFJdaWV0QR8ORVIXKNgpGoj71Hr2rHyvWSP/urP0ke9LfZ2y9mwtzEW3UlEVjKiRblbbnN95Gtr/kPWtbOLN/H2GTbMsy20MzPAnmI5fZ8qCvBzqD+JL1X4HHifDku3LcqMxdQW5lRJjQjT9aRv4iWzh71tbLFAbZJ1mTnIB1nkKduN8RNi33uUMVYaExvpv7z7VyXtnx9sY7u6hMii2AJP2rjSZ5/pVJypHRFZKR45iB/8xD6hf0rw9q74IEoZ8vKeRqiyDofpVa6ozLpzP4GktmDydrrn3UPsR+dSjtc3O18m/tS5auED4RU6X26CjuYA8va9edpt43n8h1rY9rLZ3Rx7D9aW3ut5fH+H/avLmY/bj3im3MwyjtRZ/x/6f717Sgf/MHzNZW3BOkNgW5KflXv8kRMrOg3YCNT+tMmA4nbtKQ+Ht3Z1BfceWx0qwe01n/+hh/3/lqKjFdS8m+wl3MJvqAeQn89qqthW+6T6Cfwo9x3FredWSylkAQRb2bXc0GW1aU5rshBuVif+Ygbxr+O1I0rCm6AeKwT+LwN9r7J5i7HLzHzojgeyGIvE5UABLakgAaAan4RvsSDTXgsTYCM2HKW8r28pYJcfxFofoDlGaIPxHXQVImJsm4O9a5iIViWdyQJUKItgCOcQRGsRM1dKKIOT6Aa12Ys2ZN+4WBJ8NtRczasTqCFCzzZgTNHcLmQsmDwgXL4i97+odUkDJbIUHSQGzdBNEU7T2LbGbSPzUlIKDTwjYjYHTnWmI7f2cxt9yGkGTmMeYIzHSN6G9LCFy+SvcvY52C4jFouUg5M6WgSSIUohYk6bZQd/aHtFwe53rMjApaGUOdbgEZmE7iWY7RNB+zLK/EbOnha6pjlBO3p+ldZ4lhrQw2KJRBAuCTEzl01OsyRFFJNWNQl38V/J8OtsMNazG5OW6CwBYPFwgkanLMbDMNKr9pu1uS6pwuKQIVJuZSJmTsQpIGxlY38qSOJ45gHGdtG8OpIBLgaCdNPwqnxG0BaVmbVlE6666kx7GtJs0ORjfirXMO4e/YuuMxNxriMwR9D4m8SwY/1R5Vet9pcPbw+Es3Lqi7YvoXEMVUW7r5pcLHwN15UjYDC93cBb4GCg6gzbuLqfkwI9Kr8SwnduVjbf151JyoooHV+P8btvYa7hmzMWHjA0Gy6c5Bg6j6VzDinGi9ws8ltJMDWFUA/IVXwOPvAhFd8syAHIAI1kL1mD7V7iLUBM07a9dhWlLqZQ7hXgAZmN1AcgeCdB4skjT5U18Q7T32stbbIwfQkoub2YRrpSBwee+PdkyEuFdtwummxpiwnERftZgIgiR0MEHX2n3p0xXDFgbHvDN1GX8qjR8oXKSpOacrGfhMA6+lWf5JS7E3CCWbQE6QTG1XcNhEQhsxcEEFXzMusgGJ3G46GKC8bGC2tPH0Fek27BmLzsplmaFMbmTDR7671VvXAtuIIOUciNQNR++tFv9j2oiWbcSSZ/v71B/Li2sAZfGxGgGkLtm5aUn9RHXe2mq+g6g9PJ17AENYsEiZtWjr5opq1h8MM4IUCJ1jy61Q4TdP8rZP/ANO3/wBC9KIYe7rOvIb9T0rqRMDduMRGHA5s4HyDH8h865b2isZVMD4mJP0/U0/9ur5a5bQbKpY+rEAfRf8AmpU4lfwqJca9Za4e9dAEvZGU5UOeCrSDMREaUk1bRoSpsViPIfKq166ocSNt48xTAeI8PjTD3TpzxC/L/cUtXyjXGIUohJygmSBOgJgTpzgUtfUK9CwcZZAAAeeZJEfSp7dxTs2nmf1oRcAkxtW9q0WMCs0ZpBRQkrqIzGdR/j/t86nxC2yPCVn1py4B2WsNhrZvW3tuRCrAPe6AhgSpPiJ2BHLQVq3B1ylLmCFnLvczPObTTVsvMnQcqZRIz1IxTl2EC9g1LE6f6qyugL3f2eEAjkc94yOv+957+9e0231+w12UcDx4gW1uW7zhWJa4wSWUElRkzeg6+tM3D8favLogVguZlAEjUR4gPX1rnVpA9vOpbSc3hnKQCRrP2pGvKB1oph8YluZY3JOxQLB5z6zW3bRqsP3rnjJJAljqYAktG+w1MUs9rrtyyTYuZCXbQKfhQEQGPM5tf8tEsJj8wAKZoDMNgvgBZdP8oMUI49hBiHUi7qEnY6kyY1iNRFJGCq2PKWaL2H4Rbw9o3rP9R2AULJ3YidBoFmDJ8tZNU+F9pL2d1dJuaZQFj4SSZ120HImmfA4O3awdi2sDvEl9pcsJlhv6HlAjakLjoexirgtlxGsyZysJ+UNFZ05MHSuoz8S8Ci2Qw74AKJIZT4QBO+sDlrmqp/4bdra5LsTIOpmDMKx9REbCar4LHPcX+YuwzKwVV2fMoGVlXc+LQxz6UY4Pwu4MOCLiI5zEh5LaHpGmvv5UUkhWyLDNcwyW7mfK9s6GZIKt4WJmOXp5a0Rx3bm/iLV1L14rbfK57u3m3yzqNlAAb1WOc0Ixty9dRQFXK4BnxCdjpnUa/P5a1Z4ZhMgfvj4QqhRpJGXpE7DWdKOODK+QJi+IrctuysQM4EnwnZiNBPlp61UsZCurprIyktmMtpELyAjUjeorzs3erbtQneL4QCSCQ67nX25VFbwFxn7s+BvGQGMGZGYfLXzisnQabJLnaKRBspAiPHd+yIG7nkBp5VexfEe+S3c7pPErBml5VrYgj4o2yNqPtGqvDeHWBnGIJDSMsMACIOaSRrsPnRnDcKsG29u3dLH40BgwyK0gac0JHsKFRDbQHwCOAlwwJ1iDpIMGsxd6QFC3S+gWMuTcD7oM+9aSbAfu7uZJAggkmRJbaIB09TXh4g2cGREjX39a51DUtvDX2K7l9Ql2QtN/NLnX7L79CNjyplwvARh1YBywZp1ERofOg3Zu+rYwQfsMfprTbxBpVSDI11G3zqkHaygSdYQtLgbJZjmOYscw3jXlpU9nBIquUdlYqyaDXKwgxK6GNJGupioMP3ALFwNWbMTsfGetWM+H0ZQhCjxELMAA/lAk7zXmzcoyfz/sOqfY34niXFlEQr4VyyLalmER4mIOu2oihPC8T3NxXcI+XMQt0eFpyjY/vSgOL48927myBAYAVGZfIayR05R5UVfwMssH6G4A3xNH966KeniUn+ReeEjsHDcR32HtPlAzIphdFHhGgE7VZs2WjSdJ25QTUHZtpw1kgD4BsIGnQDYCrSOYMnmefma9CLtJkQfjOBZvEwJ82PTzNca7Z2cmOxAH3vxVT+ddwuXh94fMVyT+IfAbwxN3EZJtOQQw1iFUeIbjUb7UZcBExRW51rRakK6HlUmMaKtT2Dr+xWLZ8x7GomDh4jTz/XlW5AX7fEMQ9xCoYkwqALIaNAMo3OnrpT1g+zlzMbuKZbYmco+M6RDbhfQEmpv4dYLubTsyDvGbQnUi3AIAPIGSfP2poMOCBz3+f/etYm1AlMRhIHjP+ofrWVFf7PPmMRHrWUvmHBR7VIylbmCuqH8JZlGUTproKUeMWyl/u1SFiRB3nlJ0nUCDOvlAptHazvJUKI3OvQcwaA2Ua+uqggyRqRoGUwDOmmlV62idmYjtIXg3Czd1OUwgaSoJ1A2AjcGhlvGZ7ikaCdTp1PQAc49q1xnC3EyIjz8untVbBEK6yoYAHwmYJPXbptRvqwJdjpnBES7ass6jMoHXloJGx0jeq3FlR3cu5UATAyjNGoEkaGIFVex7se9YjKFSFAOgkg7EnbJ/zV4Matu45uHST8ZmRrO+tLNxwn1yWSlygBxG3hwXyErE5WDXDJGsgEiNfKrLcXLYcWbROfL4hLNcAYkmDlHL4tT8XqafOH9j7NyGvoGzAMtoyFXNJzNEEsek5R0nUT8E7JJbOIu3FyvfYqiQBktIStuI2JC5vSBvNMoOsiOrs5PwmxesFbkEJPjEhSADB3Bhuhg1L2pxf9U90z5MiasRmaVBMkAAiTuNDvTHxW3fw95lEMIIDSBoZBETv5+dUOIdj795e/DgEouVXyqXCwBkIJ5bTExpypY2+QtxvAucFuXWvWypYwyydwBO5nT511XF47hyMwuBcxGVmAMkA7ZgZiaUeDcOZEZABK6s423gTMGddvI0I7Q8aXOEtoMqnV21dzM7nkOnlSKW54GnBLqOuMPC3tm2WAXUgEtoY31kg+9K2K4DYtYixdwrkjvLcK2sywHhaPx5VX7MYqxexOXFAt3sKrFmAVzoswdth5U73exRwz96ThrSxlBa4w1Mb50PKTvqQNN4dKiQjcFw1i7Yv2SUUhyyP9pl2UTsQI2/xVDiuHANk8IB8SnODpJEEDY8486D8T4gblwkQFGigaCOuwqqLxrKJRvAcxHDTbBaZ0ggHWOfrymtuzPGjau5CT3dzluA3Jo+h9fKqvCsUHPdu5AKvlj72QwPQkAe9MPZDgSW3sX7twBibhK6QioIliwjVjG+lPGNglJJZI7/AA7vQxzCA+0E5vERGg5bzW7dm7T4Rrlq2O9QSSCYIzGY1gnLPyppxt0E3U0yv8RX/GsNlP1B8614ZbW3ZIUjX9ANfeaScviNRb4z29oEY7Vfc5TftlWIgggxGxBH5zTO+EDC2TdLzaRpMHV5JU6coinvg/BrF92e7bttlE7CTJ5rz1HvSv2r4QtnM9omIiNIHmPLfSlak1fAzaTpZKHBMXeuYqxZV3yh00V2ChVcFvDmiAoY7V1JsIr5ZjQO0nkBdX8p+dc2/h7xrucSn9NSL0WiQDmGdhBBJ6xI5j0rpeF+x5o//qyP+mli1J0bKyXEO5iFkZQeQECY2G0xQrFr3uYHXQ/jr9CKtYjFDxjmAcuvSZ0321pfxHGGTvEWB4iQx16eEDbSPrtV5NRVsVLc6RyzjHDHw99rbCIJjoV5EeUVCoLnQEsdAAJk+Qq9x+8z3mzsztyJM6fuaYOyqWQsoDnGj5vi1/BfT3qd3lBlgj4L2NvMCXypPXUj2H60xYH+H9gGbjM8/wCUbDpry60Xw7eEHbl+pq3YedBv15ChfQBmEwNm0pC24PIhmP0JNV7GAysXLECfhBMSaJBljWqOPxqxGwFBruMjZrbzoxrKHnjajQt9DWVsGycys2WRnynZQSNdvFP4U2cJ4XkNuTuH/AGlvD4pAbkvmzWmE+figeEedOeFeWsHSCG+qjz86dEnyR8ZwWlJuNw2VgR50/cYYZaTOI3B0pWxoBH+HvEYvPZcyHXwzrqsmPdS3+mrPFsTglusq+NmYAkDMi6wwljrz2mlLgV4J3zlVbLaIAcSssyrt6E1exGBVu8y28pVFYZJglgD8JJ2126+VdVWkye6ntO4m8gvwSASUUL6Fzp7ZflW/ExN1ADyM+4YUKwV3vWwtwgZiqsRpIYrrqOhJFEe0OFZ0DJo66gjf9zRZQWu1PAVu4mzmTOucEiYEAeIH/iCge1Xu0eHVE213PKY09hpoOQECqOHu3rmI7x2nwNlXXKrBkB8MQB4vWgONa6bzw73BBDFjO+gMcvaoOdOu4+y02nwbYzDq6XVZsucLLRsZMNGvRffNSW3AXvXERWXVcxaZGhIbb/ENPUHnXTMD2dGIRmuki3BWB9vr/lBjbzHWqXHFY3s1u0O8JHhX7QML4emwEdAOgNLJNK0HS23UhK4d2Pd7qojAEuACTsACxOnpTr2y7Sm7gbqsgBKgasG1ZlgjYjRX3HTU61rgOD4m3eS4VVCZAzQ+XT4sonSYE6xOsb1H2g7L4m/ZuC3lu6ljHhZmy6RJgy2utJByfI04xu0clyzNaFKI47h723ZXUqynUEEEbcjrzqThvDhdzy0ERA/M1VtJWKotugVbaDXR07JXb1my1q4gXuk3LDVxmuAeHUS0ctuYAJUcTwEgpbTxu59xty6b12DhaC3ZW2pBNpFUjSQFUCSJkDSdqG7GOpOap5E7/whibVshb9rxRtmnfSDk0BOh9akxTth0RLjiG+0NBmO41AMyDvTZi0LrAIDHYMQJk7g/pS7j+AC8x723fYHkqEjTnnAP1+lLT7Gi0+WX/4aJcy4lrqgAsoWNREEsZk6fD86FcYPeG+v+HT5H9B862xOXB2Qtuy6rn0Nwt8RUkkSZGlsaacqX/8AbtwkxkYuTudTAmN+nzpk31QZJcpmvYPBd5iVJghPHtqCpGWD/wARHyNdYsbr5W5/5ia5j2GxmW+ttQAHaWJHi0GgnkBrp510LEXRbK6gBbabz0npU4Wpu2NysEmMhbbtlJYzBERqw316CBH3jSjxG+EWWguSSB0JkfPU/OjOM4o9wi2mg/ADcn0199KD3OHr3hIJb/Efy6CtJvUwuB1Wnl8iPx0MLgJEaCNvM0OTEEGQxB6gwfpRztYpa6FALQBAEaamdJn6UFw9gB1D22iRmGU7Trp6U6jSom5XlnTOzwJw1omSSoMk6yd96YMMpVY5k7n0pRTtIqKPCQBpqrbDQHUdBz1qfh3afvbgzLlUjQ7SdIE+n5UtAQ2Yi6B00HKhHxaxr9KlTFC5eRJJWfEeRkgRPvW2Lvr3hKoEUGNOnnyrPIyK3c2/tI08/D/asoxbsrA1FZQoxzXAjUk7FSPY0ZwVyBhp5aGP+ACqHDsOGtq0RI/t+VFLdiAumxpibLuPcFKD2+GLcBlwp5Axr9aK3V0qk1mdAKVp9AxI+GWEwdws7CHEAgHzOtF+LY4dw7a6o5U/5T/aoOGYcpnlYmI+etRcSxKujpnALKy9YJBGsVxart5ydeiqplPgdtVvC+S2dLgIjQeHKYj6V1m9d7y2MkEEaHkRuCOsiuLfzN1c+Xu4JJli06x90U1Jxm6MPZS3oQWtgKxUHK5tgzBgeA/OvR8FGU4ScnxQnjtRuSfNjjZwikPEZoGvz3jzj5Un4jD3luKO5Km4Qo8S6yYEwTzNG+zd24l42rpJLIxMknKyOBlBgSCpmfKr/wDLi5ikb7iEr5HUT82B9qpPSjOpJ/YhDUcU1RZxKi2oRRoiwD5Bd/Un/qpUxw71wNisMp6f2I0+vKmbiePtqkuYPMQTEenvS7w+2uIvAoSbYHjaCNJgDUA6xGnmeVBtXRnF9izw7sxdu5jiLhyMTCD48snJmc7aQYA+tH8HglsJ3dtYUGdyd+s6zV1Rp5VDeemitqpGazYkdq8At4tnXqFaJy8iAY1XqP8AvSbY7OXLLZipAYdNCPI8665iwDpH/el7iZuAMLbAEfCGnLPpy9RUpxsKk1wKGA4T3t0ZZZ2gDWAB+nOnG1/DJN2uKZGoCkSemaSSPakrD9o72FuS9tRcE7SJDDnM5t9x+VMHCP4mlrqLdyIhkFmJAGhO+w1A1NBRwSzdss9oOD4lGbLacoMsFAzDIMo9iAGManQUsdoe0GJQotg3CBqfAWE+akEbEaRzNdPTtNYbbEWiNNnH60H7XcAXGoGDKHA8LjZtNm6j8K1j+Vcg3hnH8PiEQm3ZzGAVa0o8ZGoXMI3najNvDWgdbFkEf/SQR/y0E7N9kjZdLlxlKoQwA++Np8h9fxKcd42ILeWg6nlSMUtYu4gUmFGo1Cgcxzise3JdWgiFERyCjT60p4jjCPZuElwVWcpYn5TA+lMXdm4zNEoYg5mQ7CZX5Uq7j8I9GEtpLAAaRI50mdo+LtaaLYgNPi3IIiQBtGop9fgaOhkmSrZdecGDr561y+/hrklGnMCIUSTOgGXzM8qdLAU7ywJi8JcuOWZgdBudQOUiq4w5zZTcIHlJn606j+HlyWuPeW2WAEZSxGg8wNhtNZb7B2AZa9df/hCoPrmNNaQORJxGAuhQ4zMhJAYSdRyImR70w8Fv5VCspAgDYmZnT6fWm3C4C1at92lvw6/ES0zvNCO01y3atSiKrkwpURHU6b6aa9aF2Y9ucdtWkMGWEwoPP3/KljE9pr7sdVUdAoP4yaEMTWsdd6agjEnbjFgAd6NOqJ+lZS/FZRpGG7AcRyoqhdhG/wA/rNEF4sRGg1Mb15b4SnWpv5RVFStiEv8AP+VQPxKK3bCCZmobmABNDIUSDj7cyPkP0r3hqreuszGNMwCwAYJBzAgyRp0qt/s0Vp/IOplGKmIkeZpNn+PJVS7hy1w1AdmOs6kmoG/pIguKZ/qSNNzeuEHX8fOgr8MuEybrnXmxovluFMLbJXMe5VmOs6kaTudq7/CxrTmpvsc+u7lHajoVhMO0i3dOeyCrgQWXL4TowmDB1GhilnstmTFvOIu3BcRwFusCASQwIUAR8JGnnXnZ68xxONafCUukDzNyZn0oZ2abLj5+93Q+aZfzrmhNun7yd04LK98BjtBix3T5tyYjz2gCq/ZHF3Ml0MpUK6tEeIgaOsH/AC+mtGuLcMzZjBJ00Gmo2P76UBu8LuhYtkIdTJYiPoZpnp7Zb0SWomtrHrvZOXpqfyFRX7oH4/KqnB7zG3LEFoUEjacuse81HisWqkydfQ/jFXJnl1ptCeZifMmqVzBtcIWBmHPll61KOIqAQsMd1B6/smq3G+Kd3hxqQ9wFdAZA2OvUa/MUGABcUOGdsrBb+U8pgHnDDb2NW+Hdl+HXVH/w+Vvu968+o8RmgmBwbAeFSVHlr7irhEbEgjkdCK4pakovKOhaMZLDGG32PwQ/+STPW45HyJipLeEW0MiAhBoB0HSg1vj7qviOY7efvUL9o2P2a3xIk3oSKPF8dd711F0hQYAjbTrNDmR58bknodPpRp+LWywY2RmBnMCROnPrWzceBJItJJ3MST70u5CfB1HgE/7LuOmZQCDIIPSNx5TVvhHFHsgK9wtoQAuoBnQmRMRp1ojYxspsBU3Z7g+e8111D2iPCGggsSJIEbCDrWjJvCLShGEM8mcP7ZqYF4FY2P2D6kTHuIotZxdi463QFdlGjLqR6RPz86KpZtKPDbQeiqPyrxb5q9HK5C/j8QXJyo5HkrH8qHtcO2RvcR+OtN1y7UV1Vb4lB9RSuAd4rSxjYfWl7tdgG7oXM2YA66bT/ePnXQv9nWt9vfT+1VOJYO21trbhsjAqSoncLBJ1iCCdY3HuYRleTOS6HFZrRhU/EcI1m41tvskgHkRyI8jVZmqo57nrKjrKxh7tYg1Jdcla1IKmCK8vXfDUFyKy3bY/QVNFQYZpC+lWlFExqorZVqRVr0LWMR5as8PjvrRbZWUkxsFYE/QVpFZOhjcgj5gjTz1qieA9Q7wrhK2xeuWrwu27ltoI+IHeD+x6UFwGFY3ARlBXIyljzEGAI1MA1L2bQWRdDNANsgSxMn9k1Wu41rdvOgDEsAJJiBbAJ+YNJGKTQ/iNZxhceW6Q48SvlwGV4HOPipV7R8Tt211cs8aDOTHrB09OfSo8J2hGzJkzGMyMTqTuQdefWhPaoG5fRC3hGXTlLHU/T610OVrB50deSls1I0/Uc+y+MDWHXSbTd2Y6qBJ+ZNQ469LaUP7EJltYqd2vEn/MP1mjFhEmSCT0jSijtIMPw8sMzmF9IqhcxmH7xkuZIWIVrgVv+ISwJnbSdqJ8S4hkthubHKg8zSBxXs899LjiS9s+FfvCJb3MyPQ9aEnRjoqvayDJAHQbj9a0ucPR9GgnyjMPzrlHCuJPbURdcgnVTHI6gSJHtXXOFKHtW3VQMyKZgAmVG8VFxTM245QHxXZRp/psDr9uQR8hB+lVbvZYrBe6ADzCk02lT0rUWzSfCiN8fU7i3iezKIhIZmaNNlE+Y/vSxiQVBDAgjkCV5j9a6S9mhmP4LbufEJ/fWujT2R5iRnKcuohYG0XcL3mQH/8Akdis/qae+Ao9jD5bh+DNvAAWfCB5Rr71BhuC2bTBgmo1B86h4xji9kC39ojXcHXYHadqOpJSaUcI0IPmWQ5bx4YHWK9GMHIT+FI126+hF1QFgkgmIIggyoBytoQNt9qutxxktDLJcseUIVA8USJzAmdDHiHOpNpFFpyfQucU49cViFu21A1IZDIHPKc8MfKBQe72mvZ4/mlySNQiAwRMwR7Eax51BjMt/fRvKR03Uzpp86EX+CXQTkZWE8/Cffl5b+1c8pu8HseHj4fat7p/6xf/AGhsu9qFtMht4lrwZf6iuhGVuisADBHMHl7UXwmOR7aXSTDbjQHQwdZPsYG+1ILcMIBLk29oAAYttrBI1kydgAPkVA8ATPKDIvhU+PU7xtPh0DDnr1OnJt2+CPi14ZwS0rvvx+MEvbezZxKzbmV+EnUtIkiOgIG33vakB8E43Uz+u1dO4d2aRwQzy5gqitAEKATIE65ZCzoB5mmrDcLtplYKMyrlDRqBzAn8d66V5uDzktvJxC3wDEMARYuEHnkb9K9rt7zPL6/rWU201nP8VdBMDrXi4cMk1Dilhgo5Afv616MTkRyTtJqckjMv4a14RVgChPDeI50kiP7n9IPvV3+YpHgUthqxmqr39e99S2Esi5Xs1UF7WpRd0p0Y2z71Bi28CD1Pzrw3tagxtkvlhyojUDn70Ursh4jUUHFvv+zKV++F3PMeu9W+0JJvmPur+dD8VwtlUkLmMctTM/OrvErsYgNPwrmPnlkx7mB7064OHVk560JKhg7KGbmKWYGcH/muUxizIPJRufSlLsFijduXlLa5QZjfUg/VhRzGMcRNq2x7pTDvPxEfZXy6n9mi4PRhLcrAHEOK9/iQwH9K3onrzb8KzE4HMxZYhus5h5Ajz/GiWO4YloAqBoDvsNtT7DbzoUOKAeFR3k8lUkGdug95pWUqwLxPAm34yM3Ug7nkzc55Tzjrvd4F2vewgkykxk306j686ocQvXVVx3NxVOgzDc76CTyB0ApbxRuLujKI0zKQB6SKQKO28J7QW8Sua2w8xzFXCD1rgnD+IPafPbYqfx8iNiK6R2d/iAt0hL0K526H0J/A/M1rA49hwyedeFa9tMGEgyK3iiKV7lvQwNYpLfC3LIhgVhSJGo+LrtsedPZqC9bBBmI89qlqae8vpamxiBeuIGJKyABJA3zAHXykj/SKrveEFZBEhiSTKmDMRpr6TPyJXtLYtKRldfFpCsD6aA6f2pYvsArajdfwY69NI+dcvmi6Z9DpaWnqwU+L/YnuYofCHjXURJOUmNuY2nzNWF4lpPPkPh1I1gzMGdCST4SYGlL9++Ax8XPT2/f0qG5xJR1P/aBVFb6HD4mMIybsbBxRBz38uRBPQjlB0mpeCi3dvZgDCgbnTxCYiTG7czSVc4uTsv18opq7H3GNp2I3bT0Cj+9JKLirZywcZSpDnZQBgy6Ec/TamLvZAP3gD+tJljFwQCacbawiDmFE+p1q/hnli+I6EZrK8LeYr2u05DmhuZ3Z+pMenL6UB4lxAtda2DpKj3/Z+lF798KDSmtwven7zH9/KoMLGjhzQp+fty+gq+GoTgG1I8qIW20FRlyBFj3rYetQBq2DUpiRhUoIiq+asV+X7/f6U6ZiYmh+Kx4DEanzG3z96sl6quu9GwNZTIk4wy7HToak4lezNA3ZIHqHUx75Y96guWaixdssV5QI/elOpYycmroXOMor1LvZO8f5jKDBdWTeJkgkT6A10awndoFmSABoNJ6DyrledwZ5jUEgE6bHMRP1ro9k33s5rKozKYcu0BSBqcux5nU6SNDVIyR0NpAXtPeNy8tnNCqJczAHOPWIrfg9lUUaakDfzPT319IoPicPDs5JdiZzNpbXqzHQaclA1r3C8dQAJbJIXVnOVS7eWY+FfaaDyVQWxdnvsRbEHu7YJLfeY7wOkACfM0S4paDWisiOc6wOf78qAYHH5UyuQ0a+AZtyT4rjaCJq0mPDI2wSCCZ8PpOxPoPnQoJXtdj7DDM1vVtQJIgcto15mhOO7LrZcXELCORMjURofemi3xEELuM3wlhGYzyXfz6+YoTxHGd4rmYVQAvmSw19xJ9Bz3oPgWfysE9n+1l6zdKznSTodwJ5Hp5HTpFGcT/EC8fhVV9p/GaSsEZut7/jV5lNKkGGVkucT7cYuDFwiOmnT7sVQ4djr2JchnLHKTBPpsfehXEburDmSP3+FZwjHG2xI00/OjSM2+gbOGNskkkwRo24nYRVbEHMyrykfMnX1PKal4jje8JbmYPsAB+tU7V7UHp+QP51zySvB7um3paUNN9c/pgqYgy7keg9WM/kfaqVw6/h7aURuW40HLX3Og+QFV+50q8Ynla0r/Pv8GmDw/eOFHOuj4YJZthRsopH4HaAvT0FFuLcVyrXPqpykkU0KjByKXaLip7xCp8SkMPIg6V1/s5x1cZh1vAQTIdd8rjcemxHkRXAHuEkk7mnn+FXGXTENY0yXAWM6ZWRdx6jQjyB5V1aflwck5bnZ1XLWVqcQv3h7SayuihbONcUunJ5sYFBMEPETz2A6k0S4tigHAB+AGPXl9dfaoOAYbMxJ2Ex6xp8hXOwsLYJ/FECPrV62N/U/WhWDnMPfl+dE1bU+37+lQkBE4Neg1EGrYGlCS1qd/3+/wDvXgNZFFGMNRXRW/LzrRjTWYiIrVhQrjeIdZyuREaDof70M7q8RJY7T8R+7m5eVNQBiu3FjVgPUimFe1WHt2cSpvLL3XKgSZU5ddBEafSuf2uDsWClhJYLzP2wk/WaM4fstaOHN1nctnKgCAIBiYgn61ntROajiyXF9qbWmWWPMkae1L74y1yRj7ireN4daQiAfsz5zE6z51SASNuXlvlT85+dFOI8JbV5SVeNHQQAB7n6mmTgnaElgGS2dQAwUBgOopQxjgsI6HlH2mqxgsQyEMDBBn09qdGHnhc379293mlsZQSJBJBka8gI00+KOtU+K4kHwoSUVjLHd32J9th70EwnGyhVT/u5LELyYiAw6wYOv3aI4rG22Ud3EQABzHr5nQk1pcGn8rAODPj9f1oqlsdI9NPwoLhT4qKpcBAoIydFbjGEUKGjWQNz0NDE0NEeL3CUA/xD8DQphWC3kIPc0PkAKyyI39v1rWzrvt+Pl++tStGXz/LlSKJ7EtW5KXbH39ozOMxnp+ev5VisNhz2/MVVa5MV4rxpy+oq9o8iV2EcgEEEg/UnnUeNsl/iM1LZuB1g7/vWpMnT/tR2rkXc6oCXcGRVjgQ/+Jsyhcd4koN28Q0qziW1gaaan8qI9kECYqyxmc4AET8UqZJO+vT9CriGzrwuTrnJnmDpWVCiyNHYD2H0ivKuIcM4uf6jUV4P8A/fOsrK5ijLGGP9RveiHOsrKgwI3FbGvKylCbCsNZWVgmvM+34CtWrKyiAE8QUE3JH2B/8AlVZf92P+Af8AoNWVlU6ALWH/AN6P/MH/AK9uqnEMW4tZQ7BczaBjHxHlXtZTRA+QRhHLXEzEnUb61bTb2H/TbrKysxirjfi+f/U1ajYetZWUVwAs2tvn+Fb4I+IelZWVpAn8rNML8VXrJ0+dZWUA9CvxH4R6j8DVFqysrACdkaJ5j86jxe9ZWU0uEd+j/d77lZvhqq50rKyizjZfwZ29fyNEzyr2sqseCcilh9W111X8DRTgP+8tf+Yv/WK9rKCMzqFZWVlWF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MSERQUExIWFRUWGRgaGBcWGBoaGBgYGBcYHBgYGBccHSYfHBwjGhcXHy8gJCcpLCwsFR8xNTAqNSYrLCkBCQoKDgwOGg8PGiwkHyQsLCktLCwsLCwsLCwsLCwsLCwsLCwsLCwsLCwsLCwsKSwsLCwsLCksKSwsLCwsLCkpLP/AABEIAMIBAwMBIgACEQEDEQH/xAAbAAACAgMBAAAAAAAAAAAAAAAFBgMEAAIHAf/EAEgQAAIBAgQDBgMGBAMGBAYDAAECEQADBBIhMQVBUQYTImFxgTKRoUJSscHR8AcUI+FigpIVM3KisvEWc7PSJENjk8LTU1R0/8QAGgEAAwEBAQEAAAAAAAAAAAAAAQIDAAQFBv/EAC4RAAICAQMCBAUDBQAAAAAAAAABAhEhAxIxQVEEInHwEzJhkbGBwdEUQlJyof/aAAwDAQACEQMRAD8AHp3nVT7f3qUPc6LVdOM2fvH/AEmpP9rWvvfQ1OhdzNv5twdVHzr3+eI+z9f71Vu45CdG+hqNsQvWtQ9l8cSPT9/OvDxM+Q+X61Q75etajEKdmB5e/T6H5UtGsvjiJP2h9PT8aocVxdz+kVOouAjbTwsDy86HPjQlnXk8+cC/Ony3qPEuWVZI+NIE7CGn6EfnWoNljjuJPcnXVjB9MrH8QKsmxbCNprlP4GgXEMKFTcb/AJGrpwqwdtvKj0BZJw9V7y1//nX5yKt8WUdzc9PzFBsHaGa352h+Iq9icPNtwCPhO5gDTc+VFgXAWIGtVeDWYsWw0AwdNz8R6bV4zRop358z6dB5c+fQX+A9lrxtrJW2okEs0bEzpuI21itQbyRY3g5uW1YEBVdWltJynUc60xFq4zqtjxnXMoQueUaDlvrTxgeyat4VtteXTeVWQftHf8ZnpFMQ4amHtzduWsPbB+FAJnpA3PoJp1HuBnPL/AcYbQ7zLZts9tWCxnhnAJIE6dQW9qauzfYxR4ktZzMrcu8hptPOZ1AG9a8b7UYQ22tWbdx2cqO8Y5DGZZyky208vnS/e7XYpwltCyIggQSdFHMnfQeQ8q2FwJLUjCrOmJ2eQCb12QNwPCo9eZ9zVW/2wwOHDLaKsyKWK2hmOVSAYb4ZlhpmrkWN4411iLl17hnRZZuQ2UaUS7K8Nuvirf8ASZFOcEvAkFG0K6kg7QRQuT4C2OGB/iHcxLs1uybNsQpd9cxBJyKAQM8EndgOfKUzivbt8RYvuzXABetLlByhQy3/AA+EgkeATMyQKdOIcDyozfcR8uUfCMp0VYgdYA186W8HwJrlu4v8rcuyEOa8AM7K0KCV1JAdviHlU5acrvkZU19QJ2P4w3e518K2ipIQ7liFB15jMT7Hzpqx3D4xeJ1aMg8U+IsSegA3AOgGpry3wB7ahGw6WpKtlWCIExMRGs79KI4+3/Vd/vvaWf8AMTS7bbtCy1Ke274/T7r8CxjsEMygH4rZIKlScrFY1gjXKetCMN2c7sXAlz41dTKydZykHNpE69YG1GbmHdbtzOrLJlVb7Kl3gKOS+XrXtda4C3YH4dwprLDVWWDrLSJIOVVJKxoNd9IqM4O6LLKujsVEyNBlUNr00aI11HOjLCtRWADOD2riq4uzOaQTEQddIJ+WgHnWXLtkEoQqlpBBULm1AO4GaZ066xsaIsARB2NCF4MQUlisG4T3bMoUsTlCiY0zPrA9K3oY9v2LIyoSoiAqljGsx4Z331isuYG3lXN8K6iWOWB97WGAjnNRYvBXC4YKDvAV2E6AAuSRuBGgMf4p004ngCQFS1osmSF5knKDOwzMSNtqxj2/wq27Fmtgk8yKytcJwdMgzIs6zuNidd+lZWtgBy3B0qVXHSpxhk/x/wCl/wD9dZdwylTGb5N/7KlaHpmguDpWwujoa3KoPv8A+lv/AGV6Sn+P/S3/ALaFo1Mi/mFmIOxPyEn6CquIxItyOYuMdDyyH6a17xS4q/CSTDbajZ13A8gfeh9xpLE6nM289DH2fSsgEd4yjydieXVjRLL/AEyJOmTrt3ijb/NVO4Rku+/I/eby/GiVlC0hFLMckKA0ki6pgCNTA+lEBU4nbGQnz/WrC2xFMPDexOKxAkYd8syc2gMctYJ1pn4X2eweGg3rqI5JGiF3LKSCFJGWRHIHlrqKNdzHPeFcAu3HtqFg5BObwgajUk8tRr5044HsTZHxs9xhr/SWF5GM7HaZ2HTpRm9j7AQvbtFWNyM+KksSo2yIYy84PXWgfEOIYy46eLKhYGM5Byh5IjQajSFB0EEmh6DY6Bjv7OGUsmVFUnUTdeQQujHnJjX5jWh//jpLbL3di0zkwGuOHcyfDKI0JuNCTXuP7I3HwjowIC3LjFiIzDvXfw5ozTmnT7prbAdj8PbGEcZFzsglyWzNCGEyyuYtnGmgijldQW2HG7X3rdsDEqJZwAEDhQAy6QniI5kc9jMxSt2gv3cS4yL3VvIgVc3dqrQC8AjMZOhJ3j3pn7T3rYVctl7pQnMiErJ8MagGFmNYpXP8QjhzGHw9lRGjsmZzqYYtIJJXKemtLSu8grBDwrsTiHfOM7HXVUJGo5PcMabj0FOjcEt2wRoJEMWggTAJby1M0l2e32NxF0K+IcAz4VAQbf4QD9adONvFi8eimnTOHxTpw9f4ANlsLZzBsQAAYCYZEMj72fYe+vlRvstjsFcxKrZsXWuBXbvLrzlAEGBJGuaPeuVYzEMGbKJbQDptzpu/hDiGfE3mYDw2o06s6efQGjGMqv3/ACdza4OkdoOLixhsSy6PbtllIgw0DKIIjcg1xUfxGxFy8Ddv3Xthodc0DIdGIVYEwSR0IFdN/iReCcPxDCA1wKpPMwZH0U1wg4ViubMNhU9Ti2GHmbR1Xspjr2fFJdaWV0QR8ORVIXKNgpGoj71Hr2rHyvWSP/urP0ke9LfZ2y9mwtzEW3UlEVjKiRblbbnN95Gtr/kPWtbOLN/H2GTbMsy20MzPAnmI5fZ8qCvBzqD+JL1X4HHifDku3LcqMxdQW5lRJjQjT9aRv4iWzh71tbLFAbZJ1mTnIB1nkKduN8RNi33uUMVYaExvpv7z7VyXtnx9sY7u6hMii2AJP2rjSZ5/pVJypHRFZKR45iB/8xD6hf0rw9q74IEoZ8vKeRqiyDofpVa6ozLpzP4GktmDydrrn3UPsR+dSjtc3O18m/tS5auED4RU6X26CjuYA8va9edpt43n8h1rY9rLZ3Rx7D9aW3ut5fH+H/avLmY/bj3im3MwyjtRZ/x/6f717Sgf/MHzNZW3BOkNgW5KflXv8kRMrOg3YCNT+tMmA4nbtKQ+Ht3Z1BfceWx0qwe01n/+hh/3/lqKjFdS8m+wl3MJvqAeQn89qqthW+6T6Cfwo9x3FredWSylkAQRb2bXc0GW1aU5rshBuVif+Ygbxr+O1I0rCm6AeKwT+LwN9r7J5i7HLzHzojgeyGIvE5UABLakgAaAan4RvsSDTXgsTYCM2HKW8r28pYJcfxFofoDlGaIPxHXQVImJsm4O9a5iIViWdyQJUKItgCOcQRGsRM1dKKIOT6Aa12Ys2ZN+4WBJ8NtRczasTqCFCzzZgTNHcLmQsmDwgXL4i97+odUkDJbIUHSQGzdBNEU7T2LbGbSPzUlIKDTwjYjYHTnWmI7f2cxt9yGkGTmMeYIzHSN6G9LCFy+SvcvY52C4jFouUg5M6WgSSIUohYk6bZQd/aHtFwe53rMjApaGUOdbgEZmE7iWY7RNB+zLK/EbOnha6pjlBO3p+ldZ4lhrQw2KJRBAuCTEzl01OsyRFFJNWNQl38V/J8OtsMNazG5OW6CwBYPFwgkanLMbDMNKr9pu1uS6pwuKQIVJuZSJmTsQpIGxlY38qSOJ45gHGdtG8OpIBLgaCdNPwqnxG0BaVmbVlE6666kx7GtJs0ORjfirXMO4e/YuuMxNxriMwR9D4m8SwY/1R5Vet9pcPbw+Es3Lqi7YvoXEMVUW7r5pcLHwN15UjYDC93cBb4GCg6gzbuLqfkwI9Kr8SwnduVjbf151JyoooHV+P8btvYa7hmzMWHjA0Gy6c5Bg6j6VzDinGi9ws8ltJMDWFUA/IVXwOPvAhFd8syAHIAI1kL1mD7V7iLUBM07a9dhWlLqZQ7hXgAZmN1AcgeCdB4skjT5U18Q7T32stbbIwfQkoub2YRrpSBwee+PdkyEuFdtwummxpiwnERftZgIgiR0MEHX2n3p0xXDFgbHvDN1GX8qjR8oXKSpOacrGfhMA6+lWf5JS7E3CCWbQE6QTG1XcNhEQhsxcEEFXzMusgGJ3G46GKC8bGC2tPH0Fek27BmLzsplmaFMbmTDR7671VvXAtuIIOUciNQNR++tFv9j2oiWbcSSZ/v71B/Li2sAZfGxGgGkLtm5aUn9RHXe2mq+g6g9PJ17AENYsEiZtWjr5opq1h8MM4IUCJ1jy61Q4TdP8rZP/ANO3/wBC9KIYe7rOvIb9T0rqRMDduMRGHA5s4HyDH8h865b2isZVMD4mJP0/U0/9ur5a5bQbKpY+rEAfRf8AmpU4lfwqJca9Za4e9dAEvZGU5UOeCrSDMREaUk1bRoSpsViPIfKq166ocSNt48xTAeI8PjTD3TpzxC/L/cUtXyjXGIUohJygmSBOgJgTpzgUtfUK9CwcZZAAAeeZJEfSp7dxTs2nmf1oRcAkxtW9q0WMCs0ZpBRQkrqIzGdR/j/t86nxC2yPCVn1py4B2WsNhrZvW3tuRCrAPe6AhgSpPiJ2BHLQVq3B1ylLmCFnLvczPObTTVsvMnQcqZRIz1IxTl2EC9g1LE6f6qyugL3f2eEAjkc94yOv+957+9e0231+w12UcDx4gW1uW7zhWJa4wSWUElRkzeg6+tM3D8favLogVguZlAEjUR4gPX1rnVpA9vOpbSc3hnKQCRrP2pGvKB1oph8YluZY3JOxQLB5z6zW3bRqsP3rnjJJAljqYAktG+w1MUs9rrtyyTYuZCXbQKfhQEQGPM5tf8tEsJj8wAKZoDMNgvgBZdP8oMUI49hBiHUi7qEnY6kyY1iNRFJGCq2PKWaL2H4Rbw9o3rP9R2AULJ3YidBoFmDJ8tZNU+F9pL2d1dJuaZQFj4SSZ120HImmfA4O3awdi2sDvEl9pcsJlhv6HlAjakLjoexirgtlxGsyZysJ+UNFZ05MHSuoz8S8Ci2Qw74AKJIZT4QBO+sDlrmqp/4bdra5LsTIOpmDMKx9REbCar4LHPcX+YuwzKwVV2fMoGVlXc+LQxz6UY4Pwu4MOCLiI5zEh5LaHpGmvv5UUkhWyLDNcwyW7mfK9s6GZIKt4WJmOXp5a0Rx3bm/iLV1L14rbfK57u3m3yzqNlAAb1WOc0Ixty9dRQFXK4BnxCdjpnUa/P5a1Z4ZhMgfvj4QqhRpJGXpE7DWdKOODK+QJi+IrctuysQM4EnwnZiNBPlp61UsZCurprIyktmMtpELyAjUjeorzs3erbtQneL4QCSCQ67nX25VFbwFxn7s+BvGQGMGZGYfLXzisnQabJLnaKRBspAiPHd+yIG7nkBp5VexfEe+S3c7pPErBml5VrYgj4o2yNqPtGqvDeHWBnGIJDSMsMACIOaSRrsPnRnDcKsG29u3dLH40BgwyK0gac0JHsKFRDbQHwCOAlwwJ1iDpIMGsxd6QFC3S+gWMuTcD7oM+9aSbAfu7uZJAggkmRJbaIB09TXh4g2cGREjX39a51DUtvDX2K7l9Ql2QtN/NLnX7L79CNjyplwvARh1YBywZp1ERofOg3Zu+rYwQfsMfprTbxBpVSDI11G3zqkHaygSdYQtLgbJZjmOYscw3jXlpU9nBIquUdlYqyaDXKwgxK6GNJGupioMP3ALFwNWbMTsfGetWM+H0ZQhCjxELMAA/lAk7zXmzcoyfz/sOqfY34niXFlEQr4VyyLalmER4mIOu2oihPC8T3NxXcI+XMQt0eFpyjY/vSgOL48927myBAYAVGZfIayR05R5UVfwMssH6G4A3xNH966KeniUn+ReeEjsHDcR32HtPlAzIphdFHhGgE7VZs2WjSdJ25QTUHZtpw1kgD4BsIGnQDYCrSOYMnmefma9CLtJkQfjOBZvEwJ82PTzNca7Z2cmOxAH3vxVT+ddwuXh94fMVyT+IfAbwxN3EZJtOQQw1iFUeIbjUb7UZcBExRW51rRakK6HlUmMaKtT2Dr+xWLZ8x7GomDh4jTz/XlW5AX7fEMQ9xCoYkwqALIaNAMo3OnrpT1g+zlzMbuKZbYmco+M6RDbhfQEmpv4dYLubTsyDvGbQnUi3AIAPIGSfP2poMOCBz3+f/etYm1AlMRhIHjP+ofrWVFf7PPmMRHrWUvmHBR7VIylbmCuqH8JZlGUTproKUeMWyl/u1SFiRB3nlJ0nUCDOvlAptHazvJUKI3OvQcwaA2Ua+uqggyRqRoGUwDOmmlV62idmYjtIXg3Czd1OUwgaSoJ1A2AjcGhlvGZ7ikaCdTp1PQAc49q1xnC3EyIjz8untVbBEK6yoYAHwmYJPXbptRvqwJdjpnBES7ass6jMoHXloJGx0jeq3FlR3cu5UATAyjNGoEkaGIFVex7se9YjKFSFAOgkg7EnbJ/zV4Matu45uHST8ZmRrO+tLNxwn1yWSlygBxG3hwXyErE5WDXDJGsgEiNfKrLcXLYcWbROfL4hLNcAYkmDlHL4tT8XqafOH9j7NyGvoGzAMtoyFXNJzNEEsek5R0nUT8E7JJbOIu3FyvfYqiQBktIStuI2JC5vSBvNMoOsiOrs5PwmxesFbkEJPjEhSADB3Bhuhg1L2pxf9U90z5MiasRmaVBMkAAiTuNDvTHxW3fw95lEMIIDSBoZBETv5+dUOIdj795e/DgEouVXyqXCwBkIJ5bTExpypY2+QtxvAucFuXWvWypYwyydwBO5nT511XF47hyMwuBcxGVmAMkA7ZgZiaUeDcOZEZABK6s423gTMGddvI0I7Q8aXOEtoMqnV21dzM7nkOnlSKW54GnBLqOuMPC3tm2WAXUgEtoY31kg+9K2K4DYtYixdwrkjvLcK2sywHhaPx5VX7MYqxexOXFAt3sKrFmAVzoswdth5U73exRwz96ThrSxlBa4w1Mb50PKTvqQNN4dKiQjcFw1i7Yv2SUUhyyP9pl2UTsQI2/xVDiuHANk8IB8SnODpJEEDY8486D8T4gblwkQFGigaCOuwqqLxrKJRvAcxHDTbBaZ0ggHWOfrymtuzPGjau5CT3dzluA3Jo+h9fKqvCsUHPdu5AKvlj72QwPQkAe9MPZDgSW3sX7twBibhK6QioIliwjVjG+lPGNglJJZI7/AA7vQxzCA+0E5vERGg5bzW7dm7T4Rrlq2O9QSSCYIzGY1gnLPyppxt0E3U0yv8RX/GsNlP1B8614ZbW3ZIUjX9ANfeaScviNRb4z29oEY7Vfc5TftlWIgggxGxBH5zTO+EDC2TdLzaRpMHV5JU6coinvg/BrF92e7bttlE7CTJ5rz1HvSv2r4QtnM9omIiNIHmPLfSlak1fAzaTpZKHBMXeuYqxZV3yh00V2ChVcFvDmiAoY7V1JsIr5ZjQO0nkBdX8p+dc2/h7xrucSn9NSL0WiQDmGdhBBJ6xI5j0rpeF+x5o//qyP+mli1J0bKyXEO5iFkZQeQECY2G0xQrFr3uYHXQ/jr9CKtYjFDxjmAcuvSZ0321pfxHGGTvEWB4iQx16eEDbSPrtV5NRVsVLc6RyzjHDHw99rbCIJjoV5EeUVCoLnQEsdAAJk+Qq9x+8z3mzsztyJM6fuaYOyqWQsoDnGj5vi1/BfT3qd3lBlgj4L2NvMCXypPXUj2H60xYH+H9gGbjM8/wCUbDpry60Xw7eEHbl+pq3YedBv15ChfQBmEwNm0pC24PIhmP0JNV7GAysXLECfhBMSaJBljWqOPxqxGwFBruMjZrbzoxrKHnjajQt9DWVsGycys2WRnynZQSNdvFP4U2cJ4XkNuTuH/AGlvD4pAbkvmzWmE+figeEedOeFeWsHSCG+qjz86dEnyR8ZwWlJuNw2VgR50/cYYZaTOI3B0pWxoBH+HvEYvPZcyHXwzrqsmPdS3+mrPFsTglusq+NmYAkDMi6wwljrz2mlLgV4J3zlVbLaIAcSssyrt6E1exGBVu8y28pVFYZJglgD8JJ2126+VdVWkye6ntO4m8gvwSASUUL6Fzp7ZflW/ExN1ADyM+4YUKwV3vWwtwgZiqsRpIYrrqOhJFEe0OFZ0DJo66gjf9zRZQWu1PAVu4mzmTOucEiYEAeIH/iCge1Xu0eHVE213PKY09hpoOQECqOHu3rmI7x2nwNlXXKrBkB8MQB4vWgONa6bzw73BBDFjO+gMcvaoOdOu4+y02nwbYzDq6XVZsucLLRsZMNGvRffNSW3AXvXERWXVcxaZGhIbb/ENPUHnXTMD2dGIRmuki3BWB9vr/lBjbzHWqXHFY3s1u0O8JHhX7QML4emwEdAOgNLJNK0HS23UhK4d2Pd7qojAEuACTsACxOnpTr2y7Sm7gbqsgBKgasG1ZlgjYjRX3HTU61rgOD4m3eS4VVCZAzQ+XT4sonSYE6xOsb1H2g7L4m/ZuC3lu6ljHhZmy6RJgy2utJByfI04xu0clyzNaFKI47h723ZXUqynUEEEbcjrzqThvDhdzy0ERA/M1VtJWKotugVbaDXR07JXb1my1q4gXuk3LDVxmuAeHUS0ctuYAJUcTwEgpbTxu59xty6b12DhaC3ZW2pBNpFUjSQFUCSJkDSdqG7GOpOap5E7/whibVshb9rxRtmnfSDk0BOh9akxTth0RLjiG+0NBmO41AMyDvTZi0LrAIDHYMQJk7g/pS7j+AC8x723fYHkqEjTnnAP1+lLT7Gi0+WX/4aJcy4lrqgAsoWNREEsZk6fD86FcYPeG+v+HT5H9B862xOXB2Qtuy6rn0Nwt8RUkkSZGlsaacqX/8AbtwkxkYuTudTAmN+nzpk31QZJcpmvYPBd5iVJghPHtqCpGWD/wARHyNdYsbr5W5/5ia5j2GxmW+ttQAHaWJHi0GgnkBrp510LEXRbK6gBbabz0npU4Wpu2NysEmMhbbtlJYzBERqw316CBH3jSjxG+EWWguSSB0JkfPU/OjOM4o9wi2mg/ADcn0199KD3OHr3hIJb/Efy6CtJvUwuB1Wnl8iPx0MLgJEaCNvM0OTEEGQxB6gwfpRztYpa6FALQBAEaamdJn6UFw9gB1D22iRmGU7Trp6U6jSom5XlnTOzwJw1omSSoMk6yd96YMMpVY5k7n0pRTtIqKPCQBpqrbDQHUdBz1qfh3afvbgzLlUjQ7SdIE+n5UtAQ2Yi6B00HKhHxaxr9KlTFC5eRJJWfEeRkgRPvW2Lvr3hKoEUGNOnnyrPIyK3c2/tI08/D/asoxbsrA1FZQoxzXAjUk7FSPY0ZwVyBhp5aGP+ACqHDsOGtq0RI/t+VFLdiAumxpibLuPcFKD2+GLcBlwp5Axr9aK3V0qk1mdAKVp9AxI+GWEwdws7CHEAgHzOtF+LY4dw7a6o5U/5T/aoOGYcpnlYmI+etRcSxKujpnALKy9YJBGsVxart5ydeiqplPgdtVvC+S2dLgIjQeHKYj6V1m9d7y2MkEEaHkRuCOsiuLfzN1c+Xu4JJli06x90U1Jxm6MPZS3oQWtgKxUHK5tgzBgeA/OvR8FGU4ScnxQnjtRuSfNjjZwikPEZoGvz3jzj5Un4jD3luKO5Km4Qo8S6yYEwTzNG+zd24l42rpJLIxMknKyOBlBgSCpmfKr/wDLi5ikb7iEr5HUT82B9qpPSjOpJ/YhDUcU1RZxKi2oRRoiwD5Bd/Un/qpUxw71wNisMp6f2I0+vKmbiePtqkuYPMQTEenvS7w+2uIvAoSbYHjaCNJgDUA6xGnmeVBtXRnF9izw7sxdu5jiLhyMTCD48snJmc7aQYA+tH8HglsJ3dtYUGdyd+s6zV1Rp5VDeemitqpGazYkdq8At4tnXqFaJy8iAY1XqP8AvSbY7OXLLZipAYdNCPI8665iwDpH/el7iZuAMLbAEfCGnLPpy9RUpxsKk1wKGA4T3t0ZZZ2gDWAB+nOnG1/DJN2uKZGoCkSemaSSPakrD9o72FuS9tRcE7SJDDnM5t9x+VMHCP4mlrqLdyIhkFmJAGhO+w1A1NBRwSzdss9oOD4lGbLacoMsFAzDIMo9iAGManQUsdoe0GJQotg3CBqfAWE+akEbEaRzNdPTtNYbbEWiNNnH60H7XcAXGoGDKHA8LjZtNm6j8K1j+Vcg3hnH8PiEQm3ZzGAVa0o8ZGoXMI3najNvDWgdbFkEf/SQR/y0E7N9kjZdLlxlKoQwA++Np8h9fxKcd42ILeWg6nlSMUtYu4gUmFGo1Cgcxzise3JdWgiFERyCjT60p4jjCPZuElwVWcpYn5TA+lMXdm4zNEoYg5mQ7CZX5Uq7j8I9GEtpLAAaRI50mdo+LtaaLYgNPi3IIiQBtGop9fgaOhkmSrZdecGDr561y+/hrklGnMCIUSTOgGXzM8qdLAU7ywJi8JcuOWZgdBudQOUiq4w5zZTcIHlJn606j+HlyWuPeW2WAEZSxGg8wNhtNZb7B2AZa9df/hCoPrmNNaQORJxGAuhQ4zMhJAYSdRyImR70w8Fv5VCspAgDYmZnT6fWm3C4C1at92lvw6/ES0zvNCO01y3atSiKrkwpURHU6b6aa9aF2Y9ucdtWkMGWEwoPP3/KljE9pr7sdVUdAoP4yaEMTWsdd6agjEnbjFgAd6NOqJ+lZS/FZRpGG7AcRyoqhdhG/wA/rNEF4sRGg1Mb15b4SnWpv5RVFStiEv8AP+VQPxKK3bCCZmobmABNDIUSDj7cyPkP0r3hqreuszGNMwCwAYJBzAgyRp0qt/s0Vp/IOplGKmIkeZpNn+PJVS7hy1w1AdmOs6kmoG/pIguKZ/qSNNzeuEHX8fOgr8MuEybrnXmxovluFMLbJXMe5VmOs6kaTudq7/CxrTmpvsc+u7lHajoVhMO0i3dOeyCrgQWXL4TowmDB1GhilnstmTFvOIu3BcRwFusCASQwIUAR8JGnnXnZ68xxONafCUukDzNyZn0oZ2abLj5+93Q+aZfzrmhNun7yd04LK98BjtBix3T5tyYjz2gCq/ZHF3Ml0MpUK6tEeIgaOsH/AC+mtGuLcMzZjBJ00Gmo2P76UBu8LuhYtkIdTJYiPoZpnp7Zb0SWomtrHrvZOXpqfyFRX7oH4/KqnB7zG3LEFoUEjacuse81HisWqkydfQ/jFXJnl1ptCeZifMmqVzBtcIWBmHPll61KOIqAQsMd1B6/smq3G+Kd3hxqQ9wFdAZA2OvUa/MUGABcUOGdsrBb+U8pgHnDDb2NW+Hdl+HXVH/w+Vvu968+o8RmgmBwbAeFSVHlr7irhEbEgjkdCK4pakovKOhaMZLDGG32PwQ/+STPW45HyJipLeEW0MiAhBoB0HSg1vj7qviOY7efvUL9o2P2a3xIk3oSKPF8dd711F0hQYAjbTrNDmR58bknodPpRp+LWywY2RmBnMCROnPrWzceBJItJJ3MST70u5CfB1HgE/7LuOmZQCDIIPSNx5TVvhHFHsgK9wtoQAuoBnQmRMRp1ojYxspsBU3Z7g+e8111D2iPCGggsSJIEbCDrWjJvCLShGEM8mcP7ZqYF4FY2P2D6kTHuIotZxdi463QFdlGjLqR6RPz86KpZtKPDbQeiqPyrxb5q9HK5C/j8QXJyo5HkrH8qHtcO2RvcR+OtN1y7UV1Vb4lB9RSuAd4rSxjYfWl7tdgG7oXM2YA66bT/ePnXQv9nWt9vfT+1VOJYO21trbhsjAqSoncLBJ1iCCdY3HuYRleTOS6HFZrRhU/EcI1m41tvskgHkRyI8jVZmqo57nrKjrKxh7tYg1Jdcla1IKmCK8vXfDUFyKy3bY/QVNFQYZpC+lWlFExqorZVqRVr0LWMR5as8PjvrRbZWUkxsFYE/QVpFZOhjcgj5gjTz1qieA9Q7wrhK2xeuWrwu27ltoI+IHeD+x6UFwGFY3ARlBXIyljzEGAI1MA1L2bQWRdDNANsgSxMn9k1Wu41rdvOgDEsAJJiBbAJ+YNJGKTQ/iNZxhceW6Q48SvlwGV4HOPipV7R8Tt211cs8aDOTHrB09OfSo8J2hGzJkzGMyMTqTuQdefWhPaoG5fRC3hGXTlLHU/T610OVrB50deSls1I0/Uc+y+MDWHXSbTd2Y6qBJ+ZNQ469LaUP7EJltYqd2vEn/MP1mjFhEmSCT0jSijtIMPw8sMzmF9IqhcxmH7xkuZIWIVrgVv+ISwJnbSdqJ8S4hkthubHKg8zSBxXs899LjiS9s+FfvCJb3MyPQ9aEnRjoqvayDJAHQbj9a0ucPR9GgnyjMPzrlHCuJPbURdcgnVTHI6gSJHtXXOFKHtW3VQMyKZgAmVG8VFxTM245QHxXZRp/psDr9uQR8hB+lVbvZYrBe6ADzCk02lT0rUWzSfCiN8fU7i3iezKIhIZmaNNlE+Y/vSxiQVBDAgjkCV5j9a6S9mhmP4LbufEJ/fWujT2R5iRnKcuohYG0XcL3mQH/8Akdis/qae+Ao9jD5bh+DNvAAWfCB5Rr71BhuC2bTBgmo1B86h4xji9kC39ojXcHXYHadqOpJSaUcI0IPmWQ5bx4YHWK9GMHIT+FI126+hF1QFgkgmIIggyoBytoQNt9qutxxktDLJcseUIVA8USJzAmdDHiHOpNpFFpyfQucU49cViFu21A1IZDIHPKc8MfKBQe72mvZ4/mlySNQiAwRMwR7Eax51BjMt/fRvKR03Uzpp86EX+CXQTkZWE8/Cffl5b+1c8pu8HseHj4fat7p/6xf/AGhsu9qFtMht4lrwZf6iuhGVuisADBHMHl7UXwmOR7aXSTDbjQHQwdZPsYG+1ILcMIBLk29oAAYttrBI1kydgAPkVA8ATPKDIvhU+PU7xtPh0DDnr1OnJt2+CPi14ZwS0rvvx+MEvbezZxKzbmV+EnUtIkiOgIG33vakB8E43Uz+u1dO4d2aRwQzy5gqitAEKATIE65ZCzoB5mmrDcLtplYKMyrlDRqBzAn8d66V5uDzktvJxC3wDEMARYuEHnkb9K9rt7zPL6/rWU201nP8VdBMDrXi4cMk1Dilhgo5Afv616MTkRyTtJqckjMv4a14RVgChPDeI50kiP7n9IPvV3+YpHgUthqxmqr39e99S2Esi5Xs1UF7WpRd0p0Y2z71Bi28CD1Pzrw3tagxtkvlhyojUDn70Ursh4jUUHFvv+zKV++F3PMeu9W+0JJvmPur+dD8VwtlUkLmMctTM/OrvErsYgNPwrmPnlkx7mB7064OHVk560JKhg7KGbmKWYGcH/muUxizIPJRufSlLsFijduXlLa5QZjfUg/VhRzGMcRNq2x7pTDvPxEfZXy6n9mi4PRhLcrAHEOK9/iQwH9K3onrzb8KzE4HMxZYhus5h5Ajz/GiWO4YloAqBoDvsNtT7DbzoUOKAeFR3k8lUkGdug95pWUqwLxPAm34yM3Ug7nkzc55Tzjrvd4F2vewgkykxk306j686ocQvXVVx3NxVOgzDc76CTyB0ApbxRuLujKI0zKQB6SKQKO28J7QW8Sua2w8xzFXCD1rgnD+IPafPbYqfx8iNiK6R2d/iAt0hL0K526H0J/A/M1rA49hwyedeFa9tMGEgyK3iiKV7lvQwNYpLfC3LIhgVhSJGo+LrtsedPZqC9bBBmI89qlqae8vpamxiBeuIGJKyABJA3zAHXykj/SKrveEFZBEhiSTKmDMRpr6TPyJXtLYtKRldfFpCsD6aA6f2pYvsArajdfwY69NI+dcvmi6Z9DpaWnqwU+L/YnuYofCHjXURJOUmNuY2nzNWF4lpPPkPh1I1gzMGdCST4SYGlL9++Ax8XPT2/f0qG5xJR1P/aBVFb6HD4mMIybsbBxRBz38uRBPQjlB0mpeCi3dvZgDCgbnTxCYiTG7czSVc4uTsv18opq7H3GNp2I3bT0Cj+9JKLirZywcZSpDnZQBgy6Ec/TamLvZAP3gD+tJljFwQCacbawiDmFE+p1q/hnli+I6EZrK8LeYr2u05DmhuZ3Z+pMenL6UB4lxAtda2DpKj3/Z+lF798KDSmtwven7zH9/KoMLGjhzQp+fty+gq+GoTgG1I8qIW20FRlyBFj3rYetQBq2DUpiRhUoIiq+asV+X7/f6U6ZiYmh+Kx4DEanzG3z96sl6quu9GwNZTIk4wy7HToak4lezNA3ZIHqHUx75Y96guWaixdssV5QI/elOpYycmroXOMor1LvZO8f5jKDBdWTeJkgkT6A10awndoFmSABoNJ6DyrledwZ5jUEgE6bHMRP1ro9k33s5rKozKYcu0BSBqcux5nU6SNDVIyR0NpAXtPeNy8tnNCqJczAHOPWIrfg9lUUaakDfzPT319IoPicPDs5JdiZzNpbXqzHQaclA1r3C8dQAJbJIXVnOVS7eWY+FfaaDyVQWxdnvsRbEHu7YJLfeY7wOkACfM0S4paDWisiOc6wOf78qAYHH5UyuQ0a+AZtyT4rjaCJq0mPDI2wSCCZ8PpOxPoPnQoJXtdj7DDM1vVtQJIgcto15mhOO7LrZcXELCORMjURofemi3xEELuM3wlhGYzyXfz6+YoTxHGd4rmYVQAvmSw19xJ9Bz3oPgWfysE9n+1l6zdKznSTodwJ5Hp5HTpFGcT/EC8fhVV9p/GaSsEZut7/jV5lNKkGGVkucT7cYuDFwiOmnT7sVQ4djr2JchnLHKTBPpsfehXEburDmSP3+FZwjHG2xI00/OjSM2+gbOGNskkkwRo24nYRVbEHMyrykfMnX1PKal4jje8JbmYPsAB+tU7V7UHp+QP51zySvB7um3paUNN9c/pgqYgy7keg9WM/kfaqVw6/h7aURuW40HLX3Og+QFV+50q8Ynla0r/Pv8GmDw/eOFHOuj4YJZthRsopH4HaAvT0FFuLcVyrXPqpykkU0KjByKXaLip7xCp8SkMPIg6V1/s5x1cZh1vAQTIdd8rjcemxHkRXAHuEkk7mnn+FXGXTENY0yXAWM6ZWRdx6jQjyB5V1aflwck5bnZ1XLWVqcQv3h7SayuihbONcUunJ5sYFBMEPETz2A6k0S4tigHAB+AGPXl9dfaoOAYbMxJ2Ex6xp8hXOwsLYJ/FECPrV62N/U/WhWDnMPfl+dE1bU+37+lQkBE4Neg1EGrYGlCS1qd/3+/wDvXgNZFFGMNRXRW/LzrRjTWYiIrVhQrjeIdZyuREaDof70M7q8RJY7T8R+7m5eVNQBiu3FjVgPUimFe1WHt2cSpvLL3XKgSZU5ddBEafSuf2uDsWClhJYLzP2wk/WaM4fstaOHN1nctnKgCAIBiYgn61ntROajiyXF9qbWmWWPMkae1L74y1yRj7ireN4daQiAfsz5zE6z51SASNuXlvlT85+dFOI8JbV5SVeNHQQAB7n6mmTgnaElgGS2dQAwUBgOopQxjgsI6HlH2mqxgsQyEMDBBn09qdGHnhc379293mlsZQSJBJBka8gI00+KOtU+K4kHwoSUVjLHd32J9th70EwnGyhVT/u5LELyYiAw6wYOv3aI4rG22Ud3EQABzHr5nQk1pcGn8rAODPj9f1oqlsdI9NPwoLhT4qKpcBAoIydFbjGEUKGjWQNz0NDE0NEeL3CUA/xD8DQphWC3kIPc0PkAKyyI39v1rWzrvt+Pl++tStGXz/LlSKJ7EtW5KXbH39ozOMxnp+ev5VisNhz2/MVVa5MV4rxpy+oq9o8iV2EcgEEEg/UnnUeNsl/iM1LZuB1g7/vWpMnT/tR2rkXc6oCXcGRVjgQ/+Jsyhcd4koN28Q0qziW1gaaan8qI9kECYqyxmc4AET8UqZJO+vT9CriGzrwuTrnJnmDpWVCiyNHYD2H0ivKuIcM4uf6jUV4P8A/fOsrK5ijLGGP9RveiHOsrKgwI3FbGvKylCbCsNZWVgmvM+34CtWrKyiAE8QUE3JH2B/8AlVZf92P+Af8AoNWVlU6ALWH/AN6P/MH/AK9uqnEMW4tZQ7BczaBjHxHlXtZTRA+QRhHLXEzEnUb61bTb2H/TbrKysxirjfi+f/U1ajYetZWUVwAs2tvn+Fb4I+IelZWVpAn8rNML8VXrJ0+dZWUA9CvxH4R6j8DVFqysrACdkaJ5j86jxe9ZWU0uEd+j/d77lZvhqq50rKyizjZfwZ29fyNEzyr2sqseCcilh9W111X8DRTgP+8tf+Yv/WK9rKCMzqFZWVlWF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hMSERQUExIWFRUWGRgaGBcWGBoaGBgYGBcYHBgYGBccHSYfHBwjGhcXHy8gJCcpLCwsFR8xNTAqNSYrLCkBCQoKDgwOGg8PGiwkHyQsLCktLCwsLCwsLCwsLCwsLCwsLCwsLCwsLCwsLCwsKSwsLCwsLCksKSwsLCwsLCkpLP/AABEIAMIBAwMBIgACEQEDEQH/xAAbAAACAgMBAAAAAAAAAAAAAAAFBgMEAAIHAf/EAEgQAAIBAgQDBgMGBAMGBAYDAAECEQADBBIhMQVBUQYTImFxgTKRoUJSscHR8AcUI+FigpIVM3KisvEWc7PSJENjk8LTU1R0/8QAGgEAAwEBAQEAAAAAAAAAAAAAAQIDAAQFBv/EAC4RAAICAQMCBAUDBQAAAAAAAAABAhEhAxIxQVEEInHwEzJhkbGBwdEUQlJyof/aAAwDAQACEQMRAD8AHp3nVT7f3qUPc6LVdOM2fvH/AEmpP9rWvvfQ1OhdzNv5twdVHzr3+eI+z9f71Vu45CdG+hqNsQvWtQ9l8cSPT9/OvDxM+Q+X61Q75etajEKdmB5e/T6H5UtGsvjiJP2h9PT8aocVxdz+kVOouAjbTwsDy86HPjQlnXk8+cC/Ony3qPEuWVZI+NIE7CGn6EfnWoNljjuJPcnXVjB9MrH8QKsmxbCNprlP4GgXEMKFTcb/AJGrpwqwdtvKj0BZJw9V7y1//nX5yKt8WUdzc9PzFBsHaGa352h+Iq9icPNtwCPhO5gDTc+VFgXAWIGtVeDWYsWw0AwdNz8R6bV4zRop358z6dB5c+fQX+A9lrxtrJW2okEs0bEzpuI21itQbyRY3g5uW1YEBVdWltJynUc60xFq4zqtjxnXMoQueUaDlvrTxgeyat4VtteXTeVWQftHf8ZnpFMQ4amHtzduWsPbB+FAJnpA3PoJp1HuBnPL/AcYbQ7zLZts9tWCxnhnAJIE6dQW9qauzfYxR4ktZzMrcu8hptPOZ1AG9a8b7UYQ22tWbdx2cqO8Y5DGZZyky208vnS/e7XYpwltCyIggQSdFHMnfQeQ8q2FwJLUjCrOmJ2eQCb12QNwPCo9eZ9zVW/2wwOHDLaKsyKWK2hmOVSAYb4ZlhpmrkWN4411iLl17hnRZZuQ2UaUS7K8Nuvirf8ASZFOcEvAkFG0K6kg7QRQuT4C2OGB/iHcxLs1uybNsQpd9cxBJyKAQM8EndgOfKUzivbt8RYvuzXABetLlByhQy3/AA+EgkeATMyQKdOIcDyozfcR8uUfCMp0VYgdYA186W8HwJrlu4v8rcuyEOa8AM7K0KCV1JAdviHlU5acrvkZU19QJ2P4w3e518K2ipIQ7liFB15jMT7Hzpqx3D4xeJ1aMg8U+IsSegA3AOgGpry3wB7ahGw6WpKtlWCIExMRGs79KI4+3/Vd/vvaWf8AMTS7bbtCy1Ke274/T7r8CxjsEMygH4rZIKlScrFY1gjXKetCMN2c7sXAlz41dTKydZykHNpE69YG1GbmHdbtzOrLJlVb7Kl3gKOS+XrXtda4C3YH4dwprLDVWWDrLSJIOVVJKxoNd9IqM4O6LLKujsVEyNBlUNr00aI11HOjLCtRWADOD2riq4uzOaQTEQddIJ+WgHnWXLtkEoQqlpBBULm1AO4GaZ066xsaIsARB2NCF4MQUlisG4T3bMoUsTlCiY0zPrA9K3oY9v2LIyoSoiAqljGsx4Z331isuYG3lXN8K6iWOWB97WGAjnNRYvBXC4YKDvAV2E6AAuSRuBGgMf4p004ngCQFS1osmSF5knKDOwzMSNtqxj2/wq27Fmtgk8yKytcJwdMgzIs6zuNidd+lZWtgBy3B0qVXHSpxhk/x/wCl/wD9dZdwylTGb5N/7KlaHpmguDpWwujoa3KoPv8A+lv/AGV6Sn+P/S3/ALaFo1Mi/mFmIOxPyEn6CquIxItyOYuMdDyyH6a17xS4q/CSTDbajZ13A8gfeh9xpLE6nM289DH2fSsgEd4yjydieXVjRLL/AEyJOmTrt3ijb/NVO4Rku+/I/eby/GiVlC0hFLMckKA0ki6pgCNTA+lEBU4nbGQnz/WrC2xFMPDexOKxAkYd8syc2gMctYJ1pn4X2eweGg3rqI5JGiF3LKSCFJGWRHIHlrqKNdzHPeFcAu3HtqFg5BObwgajUk8tRr5044HsTZHxs9xhr/SWF5GM7HaZ2HTpRm9j7AQvbtFWNyM+KksSo2yIYy84PXWgfEOIYy46eLKhYGM5Byh5IjQajSFB0EEmh6DY6Bjv7OGUsmVFUnUTdeQQujHnJjX5jWh//jpLbL3di0zkwGuOHcyfDKI0JuNCTXuP7I3HwjowIC3LjFiIzDvXfw5ozTmnT7prbAdj8PbGEcZFzsglyWzNCGEyyuYtnGmgijldQW2HG7X3rdsDEqJZwAEDhQAy6QniI5kc9jMxSt2gv3cS4yL3VvIgVc3dqrQC8AjMZOhJ3j3pn7T3rYVctl7pQnMiErJ8MagGFmNYpXP8QjhzGHw9lRGjsmZzqYYtIJJXKemtLSu8grBDwrsTiHfOM7HXVUJGo5PcMabj0FOjcEt2wRoJEMWggTAJby1M0l2e32NxF0K+IcAz4VAQbf4QD9adONvFi8eimnTOHxTpw9f4ANlsLZzBsQAAYCYZEMj72fYe+vlRvstjsFcxKrZsXWuBXbvLrzlAEGBJGuaPeuVYzEMGbKJbQDptzpu/hDiGfE3mYDw2o06s6efQGjGMqv3/ACdza4OkdoOLixhsSy6PbtllIgw0DKIIjcg1xUfxGxFy8Ddv3Xthodc0DIdGIVYEwSR0IFdN/iReCcPxDCA1wKpPMwZH0U1wg4ViubMNhU9Ti2GHmbR1Xspjr2fFJdaWV0QR8ORVIXKNgpGoj71Hr2rHyvWSP/urP0ke9LfZ2y9mwtzEW3UlEVjKiRblbbnN95Gtr/kPWtbOLN/H2GTbMsy20MzPAnmI5fZ8qCvBzqD+JL1X4HHifDku3LcqMxdQW5lRJjQjT9aRv4iWzh71tbLFAbZJ1mTnIB1nkKduN8RNi33uUMVYaExvpv7z7VyXtnx9sY7u6hMii2AJP2rjSZ5/pVJypHRFZKR45iB/8xD6hf0rw9q74IEoZ8vKeRqiyDofpVa6ozLpzP4GktmDydrrn3UPsR+dSjtc3O18m/tS5auED4RU6X26CjuYA8va9edpt43n8h1rY9rLZ3Rx7D9aW3ut5fH+H/avLmY/bj3im3MwyjtRZ/x/6f717Sgf/MHzNZW3BOkNgW5KflXv8kRMrOg3YCNT+tMmA4nbtKQ+Ht3Z1BfceWx0qwe01n/+hh/3/lqKjFdS8m+wl3MJvqAeQn89qqthW+6T6Cfwo9x3FredWSylkAQRb2bXc0GW1aU5rshBuVif+Ygbxr+O1I0rCm6AeKwT+LwN9r7J5i7HLzHzojgeyGIvE5UABLakgAaAan4RvsSDTXgsTYCM2HKW8r28pYJcfxFofoDlGaIPxHXQVImJsm4O9a5iIViWdyQJUKItgCOcQRGsRM1dKKIOT6Aa12Ys2ZN+4WBJ8NtRczasTqCFCzzZgTNHcLmQsmDwgXL4i97+odUkDJbIUHSQGzdBNEU7T2LbGbSPzUlIKDTwjYjYHTnWmI7f2cxt9yGkGTmMeYIzHSN6G9LCFy+SvcvY52C4jFouUg5M6WgSSIUohYk6bZQd/aHtFwe53rMjApaGUOdbgEZmE7iWY7RNB+zLK/EbOnha6pjlBO3p+ldZ4lhrQw2KJRBAuCTEzl01OsyRFFJNWNQl38V/J8OtsMNazG5OW6CwBYPFwgkanLMbDMNKr9pu1uS6pwuKQIVJuZSJmTsQpIGxlY38qSOJ45gHGdtG8OpIBLgaCdNPwqnxG0BaVmbVlE6666kx7GtJs0ORjfirXMO4e/YuuMxNxriMwR9D4m8SwY/1R5Vet9pcPbw+Es3Lqi7YvoXEMVUW7r5pcLHwN15UjYDC93cBb4GCg6gzbuLqfkwI9Kr8SwnduVjbf151JyoooHV+P8btvYa7hmzMWHjA0Gy6c5Bg6j6VzDinGi9ws8ltJMDWFUA/IVXwOPvAhFd8syAHIAI1kL1mD7V7iLUBM07a9dhWlLqZQ7hXgAZmN1AcgeCdB4skjT5U18Q7T32stbbIwfQkoub2YRrpSBwee+PdkyEuFdtwummxpiwnERftZgIgiR0MEHX2n3p0xXDFgbHvDN1GX8qjR8oXKSpOacrGfhMA6+lWf5JS7E3CCWbQE6QTG1XcNhEQhsxcEEFXzMusgGJ3G46GKC8bGC2tPH0Fek27BmLzsplmaFMbmTDR7671VvXAtuIIOUciNQNR++tFv9j2oiWbcSSZ/v71B/Li2sAZfGxGgGkLtm5aUn9RHXe2mq+g6g9PJ17AENYsEiZtWjr5opq1h8MM4IUCJ1jy61Q4TdP8rZP/ANO3/wBC9KIYe7rOvIb9T0rqRMDduMRGHA5s4HyDH8h865b2isZVMD4mJP0/U0/9ur5a5bQbKpY+rEAfRf8AmpU4lfwqJca9Za4e9dAEvZGU5UOeCrSDMREaUk1bRoSpsViPIfKq166ocSNt48xTAeI8PjTD3TpzxC/L/cUtXyjXGIUohJygmSBOgJgTpzgUtfUK9CwcZZAAAeeZJEfSp7dxTs2nmf1oRcAkxtW9q0WMCs0ZpBRQkrqIzGdR/j/t86nxC2yPCVn1py4B2WsNhrZvW3tuRCrAPe6AhgSpPiJ2BHLQVq3B1ylLmCFnLvczPObTTVsvMnQcqZRIz1IxTl2EC9g1LE6f6qyugL3f2eEAjkc94yOv+957+9e0231+w12UcDx4gW1uW7zhWJa4wSWUElRkzeg6+tM3D8favLogVguZlAEjUR4gPX1rnVpA9vOpbSc3hnKQCRrP2pGvKB1oph8YluZY3JOxQLB5z6zW3bRqsP3rnjJJAljqYAktG+w1MUs9rrtyyTYuZCXbQKfhQEQGPM5tf8tEsJj8wAKZoDMNgvgBZdP8oMUI49hBiHUi7qEnY6kyY1iNRFJGCq2PKWaL2H4Rbw9o3rP9R2AULJ3YidBoFmDJ8tZNU+F9pL2d1dJuaZQFj4SSZ120HImmfA4O3awdi2sDvEl9pcsJlhv6HlAjakLjoexirgtlxGsyZysJ+UNFZ05MHSuoz8S8Ci2Qw74AKJIZT4QBO+sDlrmqp/4bdra5LsTIOpmDMKx9REbCar4LHPcX+YuwzKwVV2fMoGVlXc+LQxz6UY4Pwu4MOCLiI5zEh5LaHpGmvv5UUkhWyLDNcwyW7mfK9s6GZIKt4WJmOXp5a0Rx3bm/iLV1L14rbfK57u3m3yzqNlAAb1WOc0Ixty9dRQFXK4BnxCdjpnUa/P5a1Z4ZhMgfvj4QqhRpJGXpE7DWdKOODK+QJi+IrctuysQM4EnwnZiNBPlp61UsZCurprIyktmMtpELyAjUjeorzs3erbtQneL4QCSCQ67nX25VFbwFxn7s+BvGQGMGZGYfLXzisnQabJLnaKRBspAiPHd+yIG7nkBp5VexfEe+S3c7pPErBml5VrYgj4o2yNqPtGqvDeHWBnGIJDSMsMACIOaSRrsPnRnDcKsG29u3dLH40BgwyK0gac0JHsKFRDbQHwCOAlwwJ1iDpIMGsxd6QFC3S+gWMuTcD7oM+9aSbAfu7uZJAggkmRJbaIB09TXh4g2cGREjX39a51DUtvDX2K7l9Ql2QtN/NLnX7L79CNjyplwvARh1YBywZp1ERofOg3Zu+rYwQfsMfprTbxBpVSDI11G3zqkHaygSdYQtLgbJZjmOYscw3jXlpU9nBIquUdlYqyaDXKwgxK6GNJGupioMP3ALFwNWbMTsfGetWM+H0ZQhCjxELMAA/lAk7zXmzcoyfz/sOqfY34niXFlEQr4VyyLalmER4mIOu2oihPC8T3NxXcI+XMQt0eFpyjY/vSgOL48927myBAYAVGZfIayR05R5UVfwMssH6G4A3xNH966KeniUn+ReeEjsHDcR32HtPlAzIphdFHhGgE7VZs2WjSdJ25QTUHZtpw1kgD4BsIGnQDYCrSOYMnmefma9CLtJkQfjOBZvEwJ82PTzNca7Z2cmOxAH3vxVT+ddwuXh94fMVyT+IfAbwxN3EZJtOQQw1iFUeIbjUb7UZcBExRW51rRakK6HlUmMaKtT2Dr+xWLZ8x7GomDh4jTz/XlW5AX7fEMQ9xCoYkwqALIaNAMo3OnrpT1g+zlzMbuKZbYmco+M6RDbhfQEmpv4dYLubTsyDvGbQnUi3AIAPIGSfP2poMOCBz3+f/etYm1AlMRhIHjP+ofrWVFf7PPmMRHrWUvmHBR7VIylbmCuqH8JZlGUTproKUeMWyl/u1SFiRB3nlJ0nUCDOvlAptHazvJUKI3OvQcwaA2Ua+uqggyRqRoGUwDOmmlV62idmYjtIXg3Czd1OUwgaSoJ1A2AjcGhlvGZ7ikaCdTp1PQAc49q1xnC3EyIjz8untVbBEK6yoYAHwmYJPXbptRvqwJdjpnBES7ass6jMoHXloJGx0jeq3FlR3cu5UATAyjNGoEkaGIFVex7se9YjKFSFAOgkg7EnbJ/zV4Matu45uHST8ZmRrO+tLNxwn1yWSlygBxG3hwXyErE5WDXDJGsgEiNfKrLcXLYcWbROfL4hLNcAYkmDlHL4tT8XqafOH9j7NyGvoGzAMtoyFXNJzNEEsek5R0nUT8E7JJbOIu3FyvfYqiQBktIStuI2JC5vSBvNMoOsiOrs5PwmxesFbkEJPjEhSADB3Bhuhg1L2pxf9U90z5MiasRmaVBMkAAiTuNDvTHxW3fw95lEMIIDSBoZBETv5+dUOIdj795e/DgEouVXyqXCwBkIJ5bTExpypY2+QtxvAucFuXWvWypYwyydwBO5nT511XF47hyMwuBcxGVmAMkA7ZgZiaUeDcOZEZABK6s423gTMGddvI0I7Q8aXOEtoMqnV21dzM7nkOnlSKW54GnBLqOuMPC3tm2WAXUgEtoY31kg+9K2K4DYtYixdwrkjvLcK2sywHhaPx5VX7MYqxexOXFAt3sKrFmAVzoswdth5U73exRwz96ThrSxlBa4w1Mb50PKTvqQNN4dKiQjcFw1i7Yv2SUUhyyP9pl2UTsQI2/xVDiuHANk8IB8SnODpJEEDY8486D8T4gblwkQFGigaCOuwqqLxrKJRvAcxHDTbBaZ0ggHWOfrymtuzPGjau5CT3dzluA3Jo+h9fKqvCsUHPdu5AKvlj72QwPQkAe9MPZDgSW3sX7twBibhK6QioIliwjVjG+lPGNglJJZI7/AA7vQxzCA+0E5vERGg5bzW7dm7T4Rrlq2O9QSSCYIzGY1gnLPyppxt0E3U0yv8RX/GsNlP1B8614ZbW3ZIUjX9ANfeaScviNRb4z29oEY7Vfc5TftlWIgggxGxBH5zTO+EDC2TdLzaRpMHV5JU6coinvg/BrF92e7bttlE7CTJ5rz1HvSv2r4QtnM9omIiNIHmPLfSlak1fAzaTpZKHBMXeuYqxZV3yh00V2ChVcFvDmiAoY7V1JsIr5ZjQO0nkBdX8p+dc2/h7xrucSn9NSL0WiQDmGdhBBJ6xI5j0rpeF+x5o//qyP+mli1J0bKyXEO5iFkZQeQECY2G0xQrFr3uYHXQ/jr9CKtYjFDxjmAcuvSZ0321pfxHGGTvEWB4iQx16eEDbSPrtV5NRVsVLc6RyzjHDHw99rbCIJjoV5EeUVCoLnQEsdAAJk+Qq9x+8z3mzsztyJM6fuaYOyqWQsoDnGj5vi1/BfT3qd3lBlgj4L2NvMCXypPXUj2H60xYH+H9gGbjM8/wCUbDpry60Xw7eEHbl+pq3YedBv15ChfQBmEwNm0pC24PIhmP0JNV7GAysXLECfhBMSaJBljWqOPxqxGwFBruMjZrbzoxrKHnjajQt9DWVsGycys2WRnynZQSNdvFP4U2cJ4XkNuTuH/AGlvD4pAbkvmzWmE+figeEedOeFeWsHSCG+qjz86dEnyR8ZwWlJuNw2VgR50/cYYZaTOI3B0pWxoBH+HvEYvPZcyHXwzrqsmPdS3+mrPFsTglusq+NmYAkDMi6wwljrz2mlLgV4J3zlVbLaIAcSssyrt6E1exGBVu8y28pVFYZJglgD8JJ2126+VdVWkye6ntO4m8gvwSASUUL6Fzp7ZflW/ExN1ADyM+4YUKwV3vWwtwgZiqsRpIYrrqOhJFEe0OFZ0DJo66gjf9zRZQWu1PAVu4mzmTOucEiYEAeIH/iCge1Xu0eHVE213PKY09hpoOQECqOHu3rmI7x2nwNlXXKrBkB8MQB4vWgONa6bzw73BBDFjO+gMcvaoOdOu4+y02nwbYzDq6XVZsucLLRsZMNGvRffNSW3AXvXERWXVcxaZGhIbb/ENPUHnXTMD2dGIRmuki3BWB9vr/lBjbzHWqXHFY3s1u0O8JHhX7QML4emwEdAOgNLJNK0HS23UhK4d2Pd7qojAEuACTsACxOnpTr2y7Sm7gbqsgBKgasG1ZlgjYjRX3HTU61rgOD4m3eS4VVCZAzQ+XT4sonSYE6xOsb1H2g7L4m/ZuC3lu6ljHhZmy6RJgy2utJByfI04xu0clyzNaFKI47h723ZXUqynUEEEbcjrzqThvDhdzy0ERA/M1VtJWKotugVbaDXR07JXb1my1q4gXuk3LDVxmuAeHUS0ctuYAJUcTwEgpbTxu59xty6b12DhaC3ZW2pBNpFUjSQFUCSJkDSdqG7GOpOap5E7/whibVshb9rxRtmnfSDk0BOh9akxTth0RLjiG+0NBmO41AMyDvTZi0LrAIDHYMQJk7g/pS7j+AC8x723fYHkqEjTnnAP1+lLT7Gi0+WX/4aJcy4lrqgAsoWNREEsZk6fD86FcYPeG+v+HT5H9B862xOXB2Qtuy6rn0Nwt8RUkkSZGlsaacqX/8AbtwkxkYuTudTAmN+nzpk31QZJcpmvYPBd5iVJghPHtqCpGWD/wARHyNdYsbr5W5/5ia5j2GxmW+ttQAHaWJHi0GgnkBrp510LEXRbK6gBbabz0npU4Wpu2NysEmMhbbtlJYzBERqw316CBH3jSjxG+EWWguSSB0JkfPU/OjOM4o9wi2mg/ADcn0199KD3OHr3hIJb/Efy6CtJvUwuB1Wnl8iPx0MLgJEaCNvM0OTEEGQxB6gwfpRztYpa6FALQBAEaamdJn6UFw9gB1D22iRmGU7Trp6U6jSom5XlnTOzwJw1omSSoMk6yd96YMMpVY5k7n0pRTtIqKPCQBpqrbDQHUdBz1qfh3afvbgzLlUjQ7SdIE+n5UtAQ2Yi6B00HKhHxaxr9KlTFC5eRJJWfEeRkgRPvW2Lvr3hKoEUGNOnnyrPIyK3c2/tI08/D/asoxbsrA1FZQoxzXAjUk7FSPY0ZwVyBhp5aGP+ACqHDsOGtq0RI/t+VFLdiAumxpibLuPcFKD2+GLcBlwp5Axr9aK3V0qk1mdAKVp9AxI+GWEwdws7CHEAgHzOtF+LY4dw7a6o5U/5T/aoOGYcpnlYmI+etRcSxKujpnALKy9YJBGsVxart5ydeiqplPgdtVvC+S2dLgIjQeHKYj6V1m9d7y2MkEEaHkRuCOsiuLfzN1c+Xu4JJli06x90U1Jxm6MPZS3oQWtgKxUHK5tgzBgeA/OvR8FGU4ScnxQnjtRuSfNjjZwikPEZoGvz3jzj5Un4jD3luKO5Km4Qo8S6yYEwTzNG+zd24l42rpJLIxMknKyOBlBgSCpmfKr/wDLi5ikb7iEr5HUT82B9qpPSjOpJ/YhDUcU1RZxKi2oRRoiwD5Bd/Un/qpUxw71wNisMp6f2I0+vKmbiePtqkuYPMQTEenvS7w+2uIvAoSbYHjaCNJgDUA6xGnmeVBtXRnF9izw7sxdu5jiLhyMTCD48snJmc7aQYA+tH8HglsJ3dtYUGdyd+s6zV1Rp5VDeemitqpGazYkdq8At4tnXqFaJy8iAY1XqP8AvSbY7OXLLZipAYdNCPI8665iwDpH/el7iZuAMLbAEfCGnLPpy9RUpxsKk1wKGA4T3t0ZZZ2gDWAB+nOnG1/DJN2uKZGoCkSemaSSPakrD9o72FuS9tRcE7SJDDnM5t9x+VMHCP4mlrqLdyIhkFmJAGhO+w1A1NBRwSzdss9oOD4lGbLacoMsFAzDIMo9iAGManQUsdoe0GJQotg3CBqfAWE+akEbEaRzNdPTtNYbbEWiNNnH60H7XcAXGoGDKHA8LjZtNm6j8K1j+Vcg3hnH8PiEQm3ZzGAVa0o8ZGoXMI3najNvDWgdbFkEf/SQR/y0E7N9kjZdLlxlKoQwA++Np8h9fxKcd42ILeWg6nlSMUtYu4gUmFGo1Cgcxzise3JdWgiFERyCjT60p4jjCPZuElwVWcpYn5TA+lMXdm4zNEoYg5mQ7CZX5Uq7j8I9GEtpLAAaRI50mdo+LtaaLYgNPi3IIiQBtGop9fgaOhkmSrZdecGDr561y+/hrklGnMCIUSTOgGXzM8qdLAU7ywJi8JcuOWZgdBudQOUiq4w5zZTcIHlJn606j+HlyWuPeW2WAEZSxGg8wNhtNZb7B2AZa9df/hCoPrmNNaQORJxGAuhQ4zMhJAYSdRyImR70w8Fv5VCspAgDYmZnT6fWm3C4C1at92lvw6/ES0zvNCO01y3atSiKrkwpURHU6b6aa9aF2Y9ucdtWkMGWEwoPP3/KljE9pr7sdVUdAoP4yaEMTWsdd6agjEnbjFgAd6NOqJ+lZS/FZRpGG7AcRyoqhdhG/wA/rNEF4sRGg1Mb15b4SnWpv5RVFStiEv8AP+VQPxKK3bCCZmobmABNDIUSDj7cyPkP0r3hqreuszGNMwCwAYJBzAgyRp0qt/s0Vp/IOplGKmIkeZpNn+PJVS7hy1w1AdmOs6kmoG/pIguKZ/qSNNzeuEHX8fOgr8MuEybrnXmxovluFMLbJXMe5VmOs6kaTudq7/CxrTmpvsc+u7lHajoVhMO0i3dOeyCrgQWXL4TowmDB1GhilnstmTFvOIu3BcRwFusCASQwIUAR8JGnnXnZ68xxONafCUukDzNyZn0oZ2abLj5+93Q+aZfzrmhNun7yd04LK98BjtBix3T5tyYjz2gCq/ZHF3Ml0MpUK6tEeIgaOsH/AC+mtGuLcMzZjBJ00Gmo2P76UBu8LuhYtkIdTJYiPoZpnp7Zb0SWomtrHrvZOXpqfyFRX7oH4/KqnB7zG3LEFoUEjacuse81HisWqkydfQ/jFXJnl1ptCeZifMmqVzBtcIWBmHPll61KOIqAQsMd1B6/smq3G+Kd3hxqQ9wFdAZA2OvUa/MUGABcUOGdsrBb+U8pgHnDDb2NW+Hdl+HXVH/w+Vvu968+o8RmgmBwbAeFSVHlr7irhEbEgjkdCK4pakovKOhaMZLDGG32PwQ/+STPW45HyJipLeEW0MiAhBoB0HSg1vj7qviOY7efvUL9o2P2a3xIk3oSKPF8dd711F0hQYAjbTrNDmR58bknodPpRp+LWywY2RmBnMCROnPrWzceBJItJJ3MST70u5CfB1HgE/7LuOmZQCDIIPSNx5TVvhHFHsgK9wtoQAuoBnQmRMRp1ojYxspsBU3Z7g+e8111D2iPCGggsSJIEbCDrWjJvCLShGEM8mcP7ZqYF4FY2P2D6kTHuIotZxdi463QFdlGjLqR6RPz86KpZtKPDbQeiqPyrxb5q9HK5C/j8QXJyo5HkrH8qHtcO2RvcR+OtN1y7UV1Vb4lB9RSuAd4rSxjYfWl7tdgG7oXM2YA66bT/ePnXQv9nWt9vfT+1VOJYO21trbhsjAqSoncLBJ1iCCdY3HuYRleTOS6HFZrRhU/EcI1m41tvskgHkRyI8jVZmqo57nrKjrKxh7tYg1Jdcla1IKmCK8vXfDUFyKy3bY/QVNFQYZpC+lWlFExqorZVqRVr0LWMR5as8PjvrRbZWUkxsFYE/QVpFZOhjcgj5gjTz1qieA9Q7wrhK2xeuWrwu27ltoI+IHeD+x6UFwGFY3ARlBXIyljzEGAI1MA1L2bQWRdDNANsgSxMn9k1Wu41rdvOgDEsAJJiBbAJ+YNJGKTQ/iNZxhceW6Q48SvlwGV4HOPipV7R8Tt211cs8aDOTHrB09OfSo8J2hGzJkzGMyMTqTuQdefWhPaoG5fRC3hGXTlLHU/T610OVrB50deSls1I0/Uc+y+MDWHXSbTd2Y6qBJ+ZNQ469LaUP7EJltYqd2vEn/MP1mjFhEmSCT0jSijtIMPw8sMzmF9IqhcxmH7xkuZIWIVrgVv+ISwJnbSdqJ8S4hkthubHKg8zSBxXs899LjiS9s+FfvCJb3MyPQ9aEnRjoqvayDJAHQbj9a0ucPR9GgnyjMPzrlHCuJPbURdcgnVTHI6gSJHtXXOFKHtW3VQMyKZgAmVG8VFxTM245QHxXZRp/psDr9uQR8hB+lVbvZYrBe6ADzCk02lT0rUWzSfCiN8fU7i3iezKIhIZmaNNlE+Y/vSxiQVBDAgjkCV5j9a6S9mhmP4LbufEJ/fWujT2R5iRnKcuohYG0XcL3mQH/8Akdis/qae+Ao9jD5bh+DNvAAWfCB5Rr71BhuC2bTBgmo1B86h4xji9kC39ojXcHXYHadqOpJSaUcI0IPmWQ5bx4YHWK9GMHIT+FI126+hF1QFgkgmIIggyoBytoQNt9qutxxktDLJcseUIVA8USJzAmdDHiHOpNpFFpyfQucU49cViFu21A1IZDIHPKc8MfKBQe72mvZ4/mlySNQiAwRMwR7Eax51BjMt/fRvKR03Uzpp86EX+CXQTkZWE8/Cffl5b+1c8pu8HseHj4fat7p/6xf/AGhsu9qFtMht4lrwZf6iuhGVuisADBHMHl7UXwmOR7aXSTDbjQHQwdZPsYG+1ILcMIBLk29oAAYttrBI1kydgAPkVA8ATPKDIvhU+PU7xtPh0DDnr1OnJt2+CPi14ZwS0rvvx+MEvbezZxKzbmV+EnUtIkiOgIG33vakB8E43Uz+u1dO4d2aRwQzy5gqitAEKATIE65ZCzoB5mmrDcLtplYKMyrlDRqBzAn8d66V5uDzktvJxC3wDEMARYuEHnkb9K9rt7zPL6/rWU201nP8VdBMDrXi4cMk1Dilhgo5Afv616MTkRyTtJqckjMv4a14RVgChPDeI50kiP7n9IPvV3+YpHgUthqxmqr39e99S2Esi5Xs1UF7WpRd0p0Y2z71Bi28CD1Pzrw3tagxtkvlhyojUDn70Ursh4jUUHFvv+zKV++F3PMeu9W+0JJvmPur+dD8VwtlUkLmMctTM/OrvErsYgNPwrmPnlkx7mB7064OHVk560JKhg7KGbmKWYGcH/muUxizIPJRufSlLsFijduXlLa5QZjfUg/VhRzGMcRNq2x7pTDvPxEfZXy6n9mi4PRhLcrAHEOK9/iQwH9K3onrzb8KzE4HMxZYhus5h5Ajz/GiWO4YloAqBoDvsNtT7DbzoUOKAeFR3k8lUkGdug95pWUqwLxPAm34yM3Ug7nkzc55Tzjrvd4F2vewgkykxk306j686ocQvXVVx3NxVOgzDc76CTyB0ApbxRuLujKI0zKQB6SKQKO28J7QW8Sua2w8xzFXCD1rgnD+IPafPbYqfx8iNiK6R2d/iAt0hL0K526H0J/A/M1rA49hwyedeFa9tMGEgyK3iiKV7lvQwNYpLfC3LIhgVhSJGo+LrtsedPZqC9bBBmI89qlqae8vpamxiBeuIGJKyABJA3zAHXykj/SKrveEFZBEhiSTKmDMRpr6TPyJXtLYtKRldfFpCsD6aA6f2pYvsArajdfwY69NI+dcvmi6Z9DpaWnqwU+L/YnuYofCHjXURJOUmNuY2nzNWF4lpPPkPh1I1gzMGdCST4SYGlL9++Ax8XPT2/f0qG5xJR1P/aBVFb6HD4mMIybsbBxRBz38uRBPQjlB0mpeCi3dvZgDCgbnTxCYiTG7czSVc4uTsv18opq7H3GNp2I3bT0Cj+9JKLirZywcZSpDnZQBgy6Ec/TamLvZAP3gD+tJljFwQCacbawiDmFE+p1q/hnli+I6EZrK8LeYr2u05DmhuZ3Z+pMenL6UB4lxAtda2DpKj3/Z+lF798KDSmtwven7zH9/KoMLGjhzQp+fty+gq+GoTgG1I8qIW20FRlyBFj3rYetQBq2DUpiRhUoIiq+asV+X7/f6U6ZiYmh+Kx4DEanzG3z96sl6quu9GwNZTIk4wy7HToak4lezNA3ZIHqHUx75Y96guWaixdssV5QI/elOpYycmroXOMor1LvZO8f5jKDBdWTeJkgkT6A10awndoFmSABoNJ6DyrledwZ5jUEgE6bHMRP1ro9k33s5rKozKYcu0BSBqcux5nU6SNDVIyR0NpAXtPeNy8tnNCqJczAHOPWIrfg9lUUaakDfzPT319IoPicPDs5JdiZzNpbXqzHQaclA1r3C8dQAJbJIXVnOVS7eWY+FfaaDyVQWxdnvsRbEHu7YJLfeY7wOkACfM0S4paDWisiOc6wOf78qAYHH5UyuQ0a+AZtyT4rjaCJq0mPDI2wSCCZ8PpOxPoPnQoJXtdj7DDM1vVtQJIgcto15mhOO7LrZcXELCORMjURofemi3xEELuM3wlhGYzyXfz6+YoTxHGd4rmYVQAvmSw19xJ9Bz3oPgWfysE9n+1l6zdKznSTodwJ5Hp5HTpFGcT/EC8fhVV9p/GaSsEZut7/jV5lNKkGGVkucT7cYuDFwiOmnT7sVQ4djr2JchnLHKTBPpsfehXEburDmSP3+FZwjHG2xI00/OjSM2+gbOGNskkkwRo24nYRVbEHMyrykfMnX1PKal4jje8JbmYPsAB+tU7V7UHp+QP51zySvB7um3paUNN9c/pgqYgy7keg9WM/kfaqVw6/h7aURuW40HLX3Og+QFV+50q8Ynla0r/Pv8GmDw/eOFHOuj4YJZthRsopH4HaAvT0FFuLcVyrXPqpykkU0KjByKXaLip7xCp8SkMPIg6V1/s5x1cZh1vAQTIdd8rjcemxHkRXAHuEkk7mnn+FXGXTENY0yXAWM6ZWRdx6jQjyB5V1aflwck5bnZ1XLWVqcQv3h7SayuihbONcUunJ5sYFBMEPETz2A6k0S4tigHAB+AGPXl9dfaoOAYbMxJ2Ex6xp8hXOwsLYJ/FECPrV62N/U/WhWDnMPfl+dE1bU+37+lQkBE4Neg1EGrYGlCS1qd/3+/wDvXgNZFFGMNRXRW/LzrRjTWYiIrVhQrjeIdZyuREaDof70M7q8RJY7T8R+7m5eVNQBiu3FjVgPUimFe1WHt2cSpvLL3XKgSZU5ddBEafSuf2uDsWClhJYLzP2wk/WaM4fstaOHN1nctnKgCAIBiYgn61ntROajiyXF9qbWmWWPMkae1L74y1yRj7ireN4daQiAfsz5zE6z51SASNuXlvlT85+dFOI8JbV5SVeNHQQAB7n6mmTgnaElgGS2dQAwUBgOopQxjgsI6HlH2mqxgsQyEMDBBn09qdGHnhc379293mlsZQSJBJBka8gI00+KOtU+K4kHwoSUVjLHd32J9th70EwnGyhVT/u5LELyYiAw6wYOv3aI4rG22Ud3EQABzHr5nQk1pcGn8rAODPj9f1oqlsdI9NPwoLhT4qKpcBAoIydFbjGEUKGjWQNz0NDE0NEeL3CUA/xD8DQphWC3kIPc0PkAKyyI39v1rWzrvt+Pl++tStGXz/LlSKJ7EtW5KXbH39ozOMxnp+ev5VisNhz2/MVVa5MV4rxpy+oq9o8iV2EcgEEEg/UnnUeNsl/iM1LZuB1g7/vWpMnT/tR2rkXc6oCXcGRVjgQ/+Jsyhcd4koN28Q0qziW1gaaan8qI9kECYqyxmc4AET8UqZJO+vT9CriGzrwuTrnJnmDpWVCiyNHYD2H0ivKuIcM4uf6jUV4P8A/fOsrK5ijLGGP9RveiHOsrKgwI3FbGvKylCbCsNZWVgmvM+34CtWrKyiAE8QUE3JH2B/8AlVZf92P+Af8AoNWVlU6ALWH/AN6P/MH/AK9uqnEMW4tZQ7BczaBjHxHlXtZTRA+QRhHLXEzEnUb61bTb2H/TbrKysxirjfi+f/U1ajYetZWUVwAs2tvn+Fb4I+IelZWVpAn8rNML8VXrJ0+dZWUA9CvxH4R6j8DVFqysrACdkaJ5j86jxe9ZWU0uEd+j/d77lZvhqq50rKyizjZfwZ29fyNEzyr2sqseCcilh9W111X8DRTgP+8tf+Yv/WK9rKCMzqFZWVlWFP/Z"/>
          <p:cNvSpPr>
            <a:spLocks noChangeAspect="1" noChangeArrowheads="1"/>
          </p:cNvSpPr>
          <p:nvPr/>
        </p:nvSpPr>
        <p:spPr bwMode="auto">
          <a:xfrm>
            <a:off x="368300" y="-5921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6" name="Picture 8" descr="http://t3.gstatic.com/images?q=tbn:ANd9GcSFf2vVEqdMWxiPaLz6UCN5KcBKsnwi57T2bSnYqzRICQ6VFiCGA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64046"/>
            <a:ext cx="7171414" cy="50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Henry Ford – Work Simplification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9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t0.gstatic.com/images?q=tbn:ANd9GcQSOMuR0PnU98MrxWI2E_xmRvRwGN6nnPee74GfK6VKuI-gmWJ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15304"/>
            <a:ext cx="7162800" cy="53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Bring the Work to the Worker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4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Frederick Winslow Taylor - </a:t>
            </a:r>
            <a:r>
              <a:rPr lang="en-US" sz="3600" dirty="0" smtClean="0"/>
              <a:t>“</a:t>
            </a:r>
            <a:r>
              <a:rPr lang="en-US" sz="3600" dirty="0" err="1" smtClean="0"/>
              <a:t>Taylorism</a:t>
            </a:r>
            <a:r>
              <a:rPr lang="en-US" sz="3600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236220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Scientific Management</a:t>
            </a:r>
          </a:p>
          <a:p>
            <a:pPr algn="ctr"/>
            <a:endParaRPr lang="en-US" sz="4000" dirty="0" smtClean="0"/>
          </a:p>
          <a:p>
            <a:pPr algn="ctr"/>
            <a:r>
              <a:rPr lang="en-US" sz="4000" i="1" dirty="0" smtClean="0"/>
              <a:t>Managers Manage, Workers Work</a:t>
            </a:r>
          </a:p>
          <a:p>
            <a:pPr algn="ctr"/>
            <a:endParaRPr lang="en-US" sz="4000" i="1" dirty="0" smtClean="0"/>
          </a:p>
          <a:p>
            <a:pPr algn="ctr"/>
            <a:r>
              <a:rPr lang="en-US" sz="4000" dirty="0" smtClean="0"/>
              <a:t>Prescriptive work methods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4478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Lillian and Frank </a:t>
            </a:r>
            <a:r>
              <a:rPr lang="en-US" dirty="0" err="1" smtClean="0"/>
              <a:t>Gilbreth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2514600"/>
            <a:ext cx="792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Time, Motion and Fatigue Studies</a:t>
            </a:r>
          </a:p>
          <a:p>
            <a:pPr algn="ctr"/>
            <a:endParaRPr lang="en-US" sz="4000" dirty="0" smtClean="0"/>
          </a:p>
          <a:p>
            <a:pPr algn="ctr"/>
            <a:endParaRPr lang="en-US" sz="4000" dirty="0" smtClean="0"/>
          </a:p>
          <a:p>
            <a:pPr algn="ctr"/>
            <a:r>
              <a:rPr lang="en-US" sz="4000" dirty="0" smtClean="0"/>
              <a:t>Micro motion – “</a:t>
            </a:r>
            <a:r>
              <a:rPr lang="en-US" sz="4000" dirty="0" err="1" smtClean="0"/>
              <a:t>Therbligs</a:t>
            </a:r>
            <a:r>
              <a:rPr lang="en-US" sz="4000" dirty="0" smtClean="0"/>
              <a:t>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9388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686800" cy="15541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Human Factors in Technology Integration Perspective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Complexity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09600" y="2057400"/>
            <a:ext cx="8077200" cy="4038600"/>
            <a:chOff x="1563432" y="2057400"/>
            <a:chExt cx="5294568" cy="4038600"/>
          </a:xfrm>
        </p:grpSpPr>
        <p:sp>
          <p:nvSpPr>
            <p:cNvPr id="4" name="Rectangle 3"/>
            <p:cNvSpPr/>
            <p:nvPr/>
          </p:nvSpPr>
          <p:spPr>
            <a:xfrm>
              <a:off x="3048000" y="3200400"/>
              <a:ext cx="2362200" cy="1828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Interactions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3276600" y="2057400"/>
              <a:ext cx="1828800" cy="1600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People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029200" y="3276600"/>
              <a:ext cx="1828800" cy="1600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Rules and Regulations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352800" y="4495800"/>
              <a:ext cx="1828800" cy="1600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Context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563432" y="3276600"/>
              <a:ext cx="1865568" cy="1600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Technology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4800" y="6248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Adapted from Edwards’ SHEL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46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Therbligs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38200" y="1459147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Reach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Grasp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Move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Hold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Release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Use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Pre-position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Position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Assemble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267200" y="1459147"/>
            <a:ext cx="4038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Disassemble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Search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Select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Plan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Inspect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Unavoidable Delay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Avoidable delay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Rest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>
                <a:solidFill>
                  <a:schemeClr val="tx1"/>
                </a:solidFill>
              </a:rPr>
              <a:pPr/>
              <a:t>60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6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229600" cy="1143000"/>
          </a:xfrm>
        </p:spPr>
        <p:txBody>
          <a:bodyPr/>
          <a:lstStyle/>
          <a:p>
            <a:r>
              <a:rPr lang="en-US" dirty="0" smtClean="0"/>
              <a:t>Hawthorne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8200" y="2438400"/>
            <a:ext cx="66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Employees motivated by the attention given to them rather than impersonal change in working conditions (lighting)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707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r>
              <a:rPr lang="en-US" dirty="0" smtClean="0"/>
              <a:t>Tavistock Institute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28800" y="320040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Coal Mining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Human Centered Design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884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106498" name="Picture 2" descr="http://www.mtm.org/images/titl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62600"/>
            <a:ext cx="50292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9" name="Picture 3" descr="http://www.mtm.org/image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600200"/>
            <a:ext cx="952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http://www.mtm.org/image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600200"/>
            <a:ext cx="952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1676400"/>
            <a:ext cx="75437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Methods-Time Measurement </a:t>
            </a:r>
            <a:r>
              <a:rPr lang="en-US" sz="2400" dirty="0"/>
              <a:t>is a procedure for improving methods and establishing </a:t>
            </a:r>
            <a:r>
              <a:rPr lang="en-US" sz="3600" dirty="0"/>
              <a:t>time standards</a:t>
            </a:r>
            <a:r>
              <a:rPr lang="en-US" sz="2400" dirty="0"/>
              <a:t> by recognizing, classifying, and describing the motions used or required to perform a given operation and assigning pre-determined time standards to these motions. </a:t>
            </a:r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The foundation of modern Work Measurement and Industrial Engineering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18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iIkea buys gm assembly require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41248"/>
          </a:xfrm>
        </p:spPr>
        <p:txBody>
          <a:bodyPr/>
          <a:lstStyle/>
          <a:p>
            <a:r>
              <a:rPr lang="en-US" dirty="0" smtClean="0"/>
              <a:t>Lots of Components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601980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Lots of savings by removing none value added activities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1378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Boeing Assembly Line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108546" name="Picture 2" descr="http://thereaganwing.files.wordpress.com/2011/05/boeing-assembly-l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172200" cy="477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28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3" name="Picture 4" descr="http://www.aludiecasting.com/images/Assembly-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447800"/>
            <a:ext cx="6286500" cy="4714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00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274" y="1295400"/>
            <a:ext cx="7782925" cy="5257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95400"/>
            <a:ext cx="7848600" cy="4038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Production lines brought enormous improvement in Productivity by the removal of Non Value added work and the improvement of Process consistency / Quality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But at what cost?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Puropses</a:t>
            </a:r>
            <a:endParaRPr lang="en-US" dirty="0" smtClean="0"/>
          </a:p>
          <a:p>
            <a:pPr lvl="1"/>
            <a:r>
              <a:rPr lang="en-US" dirty="0" smtClean="0"/>
              <a:t>Productivity</a:t>
            </a:r>
          </a:p>
          <a:p>
            <a:pPr lvl="1"/>
            <a:r>
              <a:rPr lang="en-US" dirty="0" smtClean="0"/>
              <a:t>Quality</a:t>
            </a:r>
          </a:p>
          <a:p>
            <a:r>
              <a:rPr lang="en-US" dirty="0" smtClean="0"/>
              <a:t>Micro motion analysis</a:t>
            </a:r>
          </a:p>
          <a:p>
            <a:r>
              <a:rPr lang="en-US" dirty="0" smtClean="0"/>
              <a:t>Remove non value added activities</a:t>
            </a:r>
          </a:p>
          <a:p>
            <a:pPr lvl="1"/>
            <a:r>
              <a:rPr lang="en-US" dirty="0" smtClean="0"/>
              <a:t>Searches, decisions, movements, (checks)</a:t>
            </a:r>
          </a:p>
          <a:p>
            <a:r>
              <a:rPr lang="en-US" dirty="0" smtClean="0"/>
              <a:t>Work simplification</a:t>
            </a:r>
          </a:p>
          <a:p>
            <a:pPr lvl="1"/>
            <a:r>
              <a:rPr lang="en-US" dirty="0" smtClean="0"/>
              <a:t>Reduce the job cycle</a:t>
            </a:r>
          </a:p>
          <a:p>
            <a:pPr lvl="2"/>
            <a:r>
              <a:rPr lang="en-US" dirty="0" smtClean="0"/>
              <a:t>Shortens learning time</a:t>
            </a:r>
          </a:p>
          <a:p>
            <a:pPr lvl="2"/>
            <a:r>
              <a:rPr lang="en-US" dirty="0" smtClean="0"/>
              <a:t>Improves Productivity and Quality?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57912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The Design Cycle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91142" name="Oval 3"/>
          <p:cNvSpPr>
            <a:spLocks noChangeArrowheads="1"/>
          </p:cNvSpPr>
          <p:nvPr/>
        </p:nvSpPr>
        <p:spPr bwMode="auto">
          <a:xfrm>
            <a:off x="2590800" y="2590800"/>
            <a:ext cx="2362200" cy="2514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Times New Roman" pitchFamily="18" charset="0"/>
              </a:rPr>
              <a:t>The </a:t>
            </a:r>
            <a:r>
              <a:rPr lang="en-US" sz="2400" dirty="0" smtClean="0">
                <a:latin typeface="Times New Roman" pitchFamily="18" charset="0"/>
              </a:rPr>
              <a:t>Process, </a:t>
            </a:r>
          </a:p>
          <a:p>
            <a:pPr algn="ctr"/>
            <a:r>
              <a:rPr lang="en-US" sz="2400" dirty="0" smtClean="0">
                <a:latin typeface="Times New Roman" pitchFamily="18" charset="0"/>
              </a:rPr>
              <a:t>Job</a:t>
            </a:r>
            <a:r>
              <a:rPr lang="en-US" sz="2400" dirty="0">
                <a:latin typeface="Times New Roman" pitchFamily="18" charset="0"/>
              </a:rPr>
              <a:t>, Task, </a:t>
            </a:r>
          </a:p>
          <a:p>
            <a:pPr algn="ctr"/>
            <a:r>
              <a:rPr lang="en-US" sz="2400" dirty="0">
                <a:latin typeface="Times New Roman" pitchFamily="18" charset="0"/>
              </a:rPr>
              <a:t>Transaction </a:t>
            </a:r>
          </a:p>
          <a:p>
            <a:pPr algn="ctr"/>
            <a:r>
              <a:rPr lang="en-US" sz="2400" dirty="0">
                <a:latin typeface="Times New Roman" pitchFamily="18" charset="0"/>
              </a:rPr>
              <a:t>or Simulation</a:t>
            </a:r>
          </a:p>
        </p:txBody>
      </p:sp>
      <p:sp>
        <p:nvSpPr>
          <p:cNvPr id="91143" name="Rectangle 4"/>
          <p:cNvSpPr>
            <a:spLocks noChangeArrowheads="1"/>
          </p:cNvSpPr>
          <p:nvPr/>
        </p:nvSpPr>
        <p:spPr bwMode="auto">
          <a:xfrm>
            <a:off x="228600" y="5257800"/>
            <a:ext cx="28956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 smtClean="0">
                <a:latin typeface="Times New Roman" pitchFamily="18" charset="0"/>
              </a:rPr>
              <a:t>Uncontrollable </a:t>
            </a:r>
          </a:p>
          <a:p>
            <a:pPr algn="ctr"/>
            <a:r>
              <a:rPr lang="en-US" sz="2400" dirty="0" smtClean="0">
                <a:latin typeface="Times New Roman" pitchFamily="18" charset="0"/>
              </a:rPr>
              <a:t>Conditions / Context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91144" name="Rectangle 5"/>
          <p:cNvSpPr>
            <a:spLocks noChangeArrowheads="1"/>
          </p:cNvSpPr>
          <p:nvPr/>
        </p:nvSpPr>
        <p:spPr bwMode="auto">
          <a:xfrm>
            <a:off x="6272646" y="3581400"/>
            <a:ext cx="23622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i="1" dirty="0" smtClean="0">
                <a:latin typeface="Times New Roman" pitchFamily="18" charset="0"/>
              </a:rPr>
              <a:t>Specifications</a:t>
            </a:r>
            <a:endParaRPr lang="en-US" sz="2000" b="1" i="1" dirty="0">
              <a:latin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</a:rPr>
              <a:t>Design</a:t>
            </a:r>
          </a:p>
          <a:p>
            <a:pPr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Equipment</a:t>
            </a:r>
            <a:endParaRPr lang="en-US" sz="2400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Context</a:t>
            </a:r>
            <a:endParaRPr lang="en-US" sz="2400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Humans</a:t>
            </a:r>
          </a:p>
          <a:p>
            <a:pPr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Operations</a:t>
            </a:r>
          </a:p>
          <a:p>
            <a:pPr>
              <a:buFontTx/>
              <a:buChar char="•"/>
            </a:pPr>
            <a:endParaRPr lang="en-US" sz="2400" dirty="0">
              <a:latin typeface="Times New Roman" pitchFamily="18" charset="0"/>
            </a:endParaRPr>
          </a:p>
        </p:txBody>
      </p:sp>
      <p:sp>
        <p:nvSpPr>
          <p:cNvPr id="91145" name="Rectangle 6"/>
          <p:cNvSpPr>
            <a:spLocks noChangeArrowheads="1"/>
          </p:cNvSpPr>
          <p:nvPr/>
        </p:nvSpPr>
        <p:spPr bwMode="auto">
          <a:xfrm>
            <a:off x="7391400" y="762001"/>
            <a:ext cx="1524000" cy="2209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i="1" dirty="0" smtClean="0">
                <a:latin typeface="Times New Roman" pitchFamily="18" charset="0"/>
              </a:rPr>
              <a:t>Guidelines </a:t>
            </a:r>
          </a:p>
          <a:p>
            <a:r>
              <a:rPr lang="en-US" sz="2000" b="1" i="1" dirty="0" smtClean="0">
                <a:latin typeface="Times New Roman" pitchFamily="18" charset="0"/>
              </a:rPr>
              <a:t>and </a:t>
            </a:r>
          </a:p>
          <a:p>
            <a:r>
              <a:rPr lang="en-US" sz="2000" b="1" i="1" dirty="0" smtClean="0">
                <a:latin typeface="Times New Roman" pitchFamily="18" charset="0"/>
              </a:rPr>
              <a:t>Constraints</a:t>
            </a:r>
            <a:endParaRPr lang="en-US" sz="2000" b="1" i="1" dirty="0">
              <a:latin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</a:rPr>
              <a:t>Decisions</a:t>
            </a:r>
            <a:endParaRPr lang="en-US" sz="2400" b="1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Policy</a:t>
            </a:r>
          </a:p>
          <a:p>
            <a:pPr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Money</a:t>
            </a:r>
          </a:p>
        </p:txBody>
      </p:sp>
      <p:sp>
        <p:nvSpPr>
          <p:cNvPr id="91146" name="Rectangle 7"/>
          <p:cNvSpPr>
            <a:spLocks noChangeArrowheads="1"/>
          </p:cNvSpPr>
          <p:nvPr/>
        </p:nvSpPr>
        <p:spPr bwMode="auto">
          <a:xfrm>
            <a:off x="4648200" y="1295400"/>
            <a:ext cx="1524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Analysis</a:t>
            </a:r>
          </a:p>
        </p:txBody>
      </p:sp>
      <p:sp>
        <p:nvSpPr>
          <p:cNvPr id="91147" name="Rectangle 8"/>
          <p:cNvSpPr>
            <a:spLocks noChangeArrowheads="1"/>
          </p:cNvSpPr>
          <p:nvPr/>
        </p:nvSpPr>
        <p:spPr bwMode="auto">
          <a:xfrm>
            <a:off x="228600" y="1447800"/>
            <a:ext cx="24384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i="1" dirty="0" smtClean="0">
                <a:latin typeface="Times New Roman" pitchFamily="18" charset="0"/>
              </a:rPr>
              <a:t>Requirements</a:t>
            </a:r>
          </a:p>
          <a:p>
            <a:pPr algn="ctr"/>
            <a:r>
              <a:rPr lang="en-US" sz="3200" b="1" dirty="0" smtClean="0">
                <a:latin typeface="Times New Roman" pitchFamily="18" charset="0"/>
              </a:rPr>
              <a:t>Outcomes</a:t>
            </a:r>
          </a:p>
        </p:txBody>
      </p:sp>
      <p:sp>
        <p:nvSpPr>
          <p:cNvPr id="91148" name="Rectangle 9"/>
          <p:cNvSpPr>
            <a:spLocks noChangeArrowheads="1"/>
          </p:cNvSpPr>
          <p:nvPr/>
        </p:nvSpPr>
        <p:spPr bwMode="auto">
          <a:xfrm>
            <a:off x="4800600" y="1447800"/>
            <a:ext cx="1524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Analysis</a:t>
            </a:r>
          </a:p>
        </p:txBody>
      </p:sp>
      <p:sp>
        <p:nvSpPr>
          <p:cNvPr id="91149" name="Rectangle 10"/>
          <p:cNvSpPr>
            <a:spLocks noChangeArrowheads="1"/>
          </p:cNvSpPr>
          <p:nvPr/>
        </p:nvSpPr>
        <p:spPr bwMode="auto">
          <a:xfrm>
            <a:off x="4953000" y="1600200"/>
            <a:ext cx="1524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Analysis</a:t>
            </a:r>
          </a:p>
        </p:txBody>
      </p:sp>
      <p:sp>
        <p:nvSpPr>
          <p:cNvPr id="91150" name="Rectangle 11"/>
          <p:cNvSpPr>
            <a:spLocks noChangeArrowheads="1"/>
          </p:cNvSpPr>
          <p:nvPr/>
        </p:nvSpPr>
        <p:spPr bwMode="auto">
          <a:xfrm>
            <a:off x="5105400" y="1752600"/>
            <a:ext cx="1524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i="1" dirty="0">
                <a:latin typeface="Times New Roman" pitchFamily="18" charset="0"/>
              </a:rPr>
              <a:t>Tools</a:t>
            </a:r>
          </a:p>
          <a:p>
            <a:r>
              <a:rPr lang="en-US" sz="2400" b="1" dirty="0" smtClean="0">
                <a:latin typeface="Times New Roman" pitchFamily="18" charset="0"/>
              </a:rPr>
              <a:t>Analyses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91151" name="AutoShape 12"/>
          <p:cNvSpPr>
            <a:spLocks noChangeArrowheads="1"/>
          </p:cNvSpPr>
          <p:nvPr/>
        </p:nvSpPr>
        <p:spPr bwMode="auto">
          <a:xfrm>
            <a:off x="2667000" y="2019300"/>
            <a:ext cx="2057400" cy="190500"/>
          </a:xfrm>
          <a:prstGeom prst="leftRightArrow">
            <a:avLst>
              <a:gd name="adj1" fmla="val 50000"/>
              <a:gd name="adj2" fmla="val 14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2" name="AutoShape 13"/>
          <p:cNvSpPr>
            <a:spLocks noChangeArrowheads="1"/>
          </p:cNvSpPr>
          <p:nvPr/>
        </p:nvSpPr>
        <p:spPr bwMode="auto">
          <a:xfrm rot="-3386133">
            <a:off x="4551461" y="2543296"/>
            <a:ext cx="446087" cy="527939"/>
          </a:xfrm>
          <a:prstGeom prst="rightArrow">
            <a:avLst>
              <a:gd name="adj1" fmla="val 50000"/>
              <a:gd name="adj2" fmla="val 36589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3" name="AutoShape 14"/>
          <p:cNvSpPr>
            <a:spLocks noChangeArrowheads="1"/>
          </p:cNvSpPr>
          <p:nvPr/>
        </p:nvSpPr>
        <p:spPr bwMode="auto">
          <a:xfrm rot="-5400000">
            <a:off x="2667000" y="47244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4" name="AutoShape 15"/>
          <p:cNvSpPr>
            <a:spLocks noChangeArrowheads="1"/>
          </p:cNvSpPr>
          <p:nvPr/>
        </p:nvSpPr>
        <p:spPr bwMode="auto">
          <a:xfrm flipH="1">
            <a:off x="4876800" y="3657600"/>
            <a:ext cx="1395845" cy="685800"/>
          </a:xfrm>
          <a:prstGeom prst="rightArrow">
            <a:avLst>
              <a:gd name="adj1" fmla="val 50000"/>
              <a:gd name="adj2" fmla="val 11875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5" name="AutoShape 16"/>
          <p:cNvSpPr>
            <a:spLocks noChangeArrowheads="1"/>
          </p:cNvSpPr>
          <p:nvPr/>
        </p:nvSpPr>
        <p:spPr bwMode="auto">
          <a:xfrm>
            <a:off x="6629400" y="2133600"/>
            <a:ext cx="762000" cy="609600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6" name="AutoShape 17"/>
          <p:cNvSpPr>
            <a:spLocks noChangeArrowheads="1"/>
          </p:cNvSpPr>
          <p:nvPr/>
        </p:nvSpPr>
        <p:spPr bwMode="auto">
          <a:xfrm rot="5400000">
            <a:off x="7955973" y="2902527"/>
            <a:ext cx="609600" cy="74814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7" name="AutoShape 18"/>
          <p:cNvSpPr>
            <a:spLocks noChangeArrowheads="1"/>
          </p:cNvSpPr>
          <p:nvPr/>
        </p:nvSpPr>
        <p:spPr bwMode="auto">
          <a:xfrm rot="-5400000">
            <a:off x="1447800" y="2971800"/>
            <a:ext cx="914400" cy="1371600"/>
          </a:xfrm>
          <a:custGeom>
            <a:avLst/>
            <a:gdLst>
              <a:gd name="T0" fmla="*/ 27107473 w 21600"/>
              <a:gd name="T1" fmla="*/ 0 h 21600"/>
              <a:gd name="T2" fmla="*/ 27107473 w 21600"/>
              <a:gd name="T3" fmla="*/ 49024094 h 21600"/>
              <a:gd name="T4" fmla="*/ 5801064 w 21600"/>
              <a:gd name="T5" fmla="*/ 87096600 h 21600"/>
              <a:gd name="T6" fmla="*/ 38709597 w 21600"/>
              <a:gd name="T7" fmla="*/ 24512015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293176" y="4953000"/>
            <a:ext cx="838200" cy="762000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6U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2M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" y="838200"/>
            <a:ext cx="1371600" cy="646331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E4S4</a:t>
            </a:r>
            <a:endParaRPr lang="en-US" sz="3600" b="1" dirty="0"/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3151908" y="5562600"/>
            <a:ext cx="3120737" cy="762000"/>
          </a:xfrm>
          <a:prstGeom prst="leftRightArrow">
            <a:avLst>
              <a:gd name="adj1" fmla="val 50000"/>
              <a:gd name="adj2" fmla="val 14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/>
              <a:t>Prediction</a:t>
            </a:r>
            <a:endParaRPr lang="en-US" sz="2400" b="1" dirty="0"/>
          </a:p>
        </p:txBody>
      </p:sp>
      <p:grpSp>
        <p:nvGrpSpPr>
          <p:cNvPr id="24" name="Group 9"/>
          <p:cNvGrpSpPr/>
          <p:nvPr/>
        </p:nvGrpSpPr>
        <p:grpSpPr>
          <a:xfrm>
            <a:off x="7620000" y="5562600"/>
            <a:ext cx="1371598" cy="914400"/>
            <a:chOff x="152401" y="3733800"/>
            <a:chExt cx="3886199" cy="2057400"/>
          </a:xfrm>
        </p:grpSpPr>
        <p:sp>
          <p:nvSpPr>
            <p:cNvPr id="25" name="Rectangle 24"/>
            <p:cNvSpPr/>
            <p:nvPr/>
          </p:nvSpPr>
          <p:spPr>
            <a:xfrm>
              <a:off x="1495778" y="4419600"/>
              <a:ext cx="1247422" cy="685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Integration</a:t>
              </a: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 Interfaces</a:t>
              </a: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Interactions </a:t>
              </a: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Intra actions Interferences</a:t>
              </a: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Interdependencies</a:t>
              </a:r>
              <a:endParaRPr lang="en-US" sz="2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71600" y="37338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Rules and Regulations</a:t>
              </a:r>
            </a:p>
            <a:p>
              <a:pPr algn="ctr"/>
              <a:endParaRPr lang="en-US" sz="3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52401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Technology</a:t>
              </a:r>
            </a:p>
            <a:p>
              <a:pPr algn="ctr"/>
              <a:endParaRPr lang="en-US" sz="3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H</a:t>
              </a:r>
              <a:endParaRPr lang="en-US" sz="2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695222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People</a:t>
              </a:r>
            </a:p>
            <a:p>
              <a:pPr algn="ctr"/>
              <a:endParaRPr lang="en-US" sz="3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L</a:t>
              </a:r>
              <a:endParaRPr lang="en-US" sz="3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71600" y="51054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Context</a:t>
              </a: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(Environment)</a:t>
              </a:r>
            </a:p>
            <a:p>
              <a:pPr algn="ctr"/>
              <a:endParaRPr lang="en-US" sz="2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899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Industrial Engineering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Job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70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8382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838200" y="47244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38200" y="5334000"/>
            <a:ext cx="7315200" cy="0"/>
          </a:xfrm>
          <a:prstGeom prst="line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981200" y="3429000"/>
            <a:ext cx="914400" cy="1295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Transport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Trapezoid 8"/>
          <p:cNvSpPr/>
          <p:nvPr/>
        </p:nvSpPr>
        <p:spPr>
          <a:xfrm>
            <a:off x="838200" y="3810000"/>
            <a:ext cx="1117600" cy="9144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Grasp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Snip Same Side Corner Rectangle 9"/>
          <p:cNvSpPr/>
          <p:nvPr/>
        </p:nvSpPr>
        <p:spPr>
          <a:xfrm>
            <a:off x="3048000" y="2362200"/>
            <a:ext cx="1727201" cy="2362200"/>
          </a:xfrm>
          <a:prstGeom prst="snip2Same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Attach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9" name="Isosceles Triangle 18"/>
          <p:cNvSpPr/>
          <p:nvPr/>
        </p:nvSpPr>
        <p:spPr>
          <a:xfrm>
            <a:off x="4800600" y="3429000"/>
            <a:ext cx="1828800" cy="1295400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Inspect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29400" y="3962400"/>
            <a:ext cx="1371600" cy="762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Return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400" y="5486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Time</a:t>
            </a:r>
            <a:endParaRPr lang="en-US" sz="36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80772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953000" y="4114800"/>
            <a:ext cx="11430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Check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1" name="Right Triangle 20"/>
          <p:cNvSpPr/>
          <p:nvPr/>
        </p:nvSpPr>
        <p:spPr>
          <a:xfrm>
            <a:off x="3048000" y="2133600"/>
            <a:ext cx="1409700" cy="25908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Position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Job Cycle </a:t>
            </a:r>
            <a:br>
              <a:rPr lang="en-US" dirty="0" smtClean="0"/>
            </a:br>
            <a:r>
              <a:rPr lang="en-US" sz="2000" dirty="0" smtClean="0"/>
              <a:t>(varies between a few seconds, a few minutes and even a few hours)</a:t>
            </a:r>
            <a:endParaRPr lang="en-US" sz="6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71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838200" y="47244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410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Cycle Time</a:t>
            </a:r>
            <a:endParaRPr lang="en-US" sz="36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5334000"/>
            <a:ext cx="632460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14478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Force </a:t>
            </a:r>
          </a:p>
          <a:p>
            <a:pPr algn="ctr"/>
            <a:r>
              <a:rPr lang="en-US" sz="2400" b="1" dirty="0" smtClean="0"/>
              <a:t>* </a:t>
            </a:r>
          </a:p>
          <a:p>
            <a:pPr algn="ctr"/>
            <a:r>
              <a:rPr lang="en-US" sz="2400" b="1" dirty="0" smtClean="0"/>
              <a:t>Posture</a:t>
            </a:r>
            <a:endParaRPr lang="en-US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2209800" y="2895600"/>
            <a:ext cx="990600" cy="1828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Transport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0" name="Trapezoid 19"/>
          <p:cNvSpPr/>
          <p:nvPr/>
        </p:nvSpPr>
        <p:spPr>
          <a:xfrm>
            <a:off x="1447800" y="3429000"/>
            <a:ext cx="990600" cy="12954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Grasp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2" name="Right Triangle 21"/>
          <p:cNvSpPr/>
          <p:nvPr/>
        </p:nvSpPr>
        <p:spPr>
          <a:xfrm>
            <a:off x="533400" y="4114800"/>
            <a:ext cx="1181100" cy="6096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        Reach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3" name="Snip Same Side Corner Rectangle 22"/>
          <p:cNvSpPr/>
          <p:nvPr/>
        </p:nvSpPr>
        <p:spPr>
          <a:xfrm>
            <a:off x="4000500" y="2057400"/>
            <a:ext cx="1104900" cy="2667000"/>
          </a:xfrm>
          <a:prstGeom prst="snip2Same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Attach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5" name="Trapezoid 24"/>
          <p:cNvSpPr/>
          <p:nvPr/>
        </p:nvSpPr>
        <p:spPr>
          <a:xfrm>
            <a:off x="5943600" y="3276600"/>
            <a:ext cx="1295400" cy="14478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Return / Rest</a:t>
            </a:r>
            <a:endParaRPr lang="en-US" sz="1100" dirty="0">
              <a:solidFill>
                <a:srgbClr val="FFFF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2390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-456406" y="3733006"/>
            <a:ext cx="198120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953000" y="4572000"/>
            <a:ext cx="11430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Check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1" name="Right Triangle 20"/>
          <p:cNvSpPr/>
          <p:nvPr/>
        </p:nvSpPr>
        <p:spPr>
          <a:xfrm>
            <a:off x="3048000" y="2590800"/>
            <a:ext cx="1600200" cy="25908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Position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1752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Industrial Engineering Solution</a:t>
            </a:r>
            <a:br>
              <a:rPr lang="en-US" dirty="0" smtClean="0"/>
            </a:br>
            <a:r>
              <a:rPr lang="en-US" sz="3100" dirty="0" smtClean="0"/>
              <a:t>Cut off the peaks of Force and Posture, </a:t>
            </a:r>
            <a:br>
              <a:rPr lang="en-US" sz="3100" dirty="0" smtClean="0"/>
            </a:br>
            <a:r>
              <a:rPr lang="en-US" sz="3100" dirty="0" smtClean="0"/>
              <a:t>Reduce Non value Added work and </a:t>
            </a:r>
            <a:br>
              <a:rPr lang="en-US" sz="3100" dirty="0" smtClean="0"/>
            </a:br>
            <a:r>
              <a:rPr lang="en-US" sz="3100" dirty="0" smtClean="0"/>
              <a:t>Fill up the Job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72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31242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38200" y="51816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8674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Cycle Time</a:t>
            </a:r>
            <a:endParaRPr lang="en-US" sz="36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5715000"/>
            <a:ext cx="632460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1905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Force </a:t>
            </a:r>
          </a:p>
          <a:p>
            <a:pPr algn="ctr"/>
            <a:r>
              <a:rPr lang="en-US" sz="2400" b="1" dirty="0" smtClean="0"/>
              <a:t>* </a:t>
            </a:r>
          </a:p>
          <a:p>
            <a:pPr algn="ctr"/>
            <a:r>
              <a:rPr lang="en-US" sz="2400" b="1" dirty="0" smtClean="0"/>
              <a:t>Posture</a:t>
            </a:r>
            <a:endParaRPr lang="en-US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2209800" y="3352800"/>
            <a:ext cx="1066800" cy="1828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Transport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0" name="Trapezoid 19"/>
          <p:cNvSpPr/>
          <p:nvPr/>
        </p:nvSpPr>
        <p:spPr>
          <a:xfrm>
            <a:off x="1600200" y="3886200"/>
            <a:ext cx="990600" cy="12954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Grasp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2" name="Right Triangle 21"/>
          <p:cNvSpPr/>
          <p:nvPr/>
        </p:nvSpPr>
        <p:spPr>
          <a:xfrm>
            <a:off x="533399" y="4572000"/>
            <a:ext cx="1295401" cy="6096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        Reach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3" name="Snip Same Side Corner Rectangle 22"/>
          <p:cNvSpPr/>
          <p:nvPr/>
        </p:nvSpPr>
        <p:spPr>
          <a:xfrm>
            <a:off x="3962400" y="2514600"/>
            <a:ext cx="1143000" cy="2667000"/>
          </a:xfrm>
          <a:prstGeom prst="snip2Same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Attach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5" name="Trapezoid 24"/>
          <p:cNvSpPr/>
          <p:nvPr/>
        </p:nvSpPr>
        <p:spPr>
          <a:xfrm>
            <a:off x="5943600" y="3733800"/>
            <a:ext cx="1295400" cy="14478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Return / Rest</a:t>
            </a:r>
            <a:endParaRPr lang="en-US" sz="1200" dirty="0">
              <a:solidFill>
                <a:srgbClr val="FFFF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239000" y="31242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38200" y="3733800"/>
            <a:ext cx="6477000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Postures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38914" name="Picture 2" descr="http://msnbcmedia4.msn.com/j/MSNBC/Components/Photo/_new/091116-general-motors-hmed-5a.grid-6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057400"/>
            <a:ext cx="6324600" cy="3909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276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 balancers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507906" name="Picture 2" descr="http://www.hotmelts.com/Balancer%20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3352800" cy="5182596"/>
          </a:xfrm>
          <a:prstGeom prst="rect">
            <a:avLst/>
          </a:prstGeom>
          <a:noFill/>
        </p:spPr>
      </p:pic>
      <p:pic>
        <p:nvPicPr>
          <p:cNvPr id="507908" name="Picture 4" descr="http://www.titantoolco.com/images/titanmate-products/photos/large/TMAR2-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76400"/>
            <a:ext cx="428625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042" name="Picture 2" descr="http://www.learnnc.org/lp/media/uploads/2009/09/assembly_l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6400800" cy="48006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Doors Off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1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Skillets – Work height adjustment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1026" name="Picture 2" descr="http://blogs.cars.com/.a/6a00d83451b3c669e20162fe04f6cc970d-800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45" y="1447800"/>
            <a:ext cx="7315200" cy="50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Lines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37890" name="Picture 2" descr="http://www.lselek.com/wp-content/uploads/2012/06/Factory-Tour-1.jpg"/>
          <p:cNvPicPr>
            <a:picLocks noChangeAspect="1" noChangeArrowheads="1"/>
          </p:cNvPicPr>
          <p:nvPr/>
        </p:nvPicPr>
        <p:blipFill>
          <a:blip r:embed="rId2" cstate="print"/>
          <a:srcRect l="34667"/>
          <a:stretch>
            <a:fillRect/>
          </a:stretch>
        </p:blipFill>
        <p:spPr bwMode="auto">
          <a:xfrm>
            <a:off x="1219200" y="1371600"/>
            <a:ext cx="5943600" cy="5352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317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Tilt the Task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551938" name="Picture 2" descr="http://cdn.gottabemobile.com/wp-content/uploads/2012/02/Apple-Foxconn-China-620x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1600200"/>
            <a:ext cx="7788873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344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Results</a:t>
            </a:r>
            <a:br>
              <a:rPr lang="en-US" sz="2400" dirty="0" smtClean="0"/>
            </a:br>
            <a:r>
              <a:rPr lang="en-US" sz="2400" b="1" dirty="0" smtClean="0"/>
              <a:t>Improved Productivity But increased Static Work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79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38200" y="47244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410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Cycle Time</a:t>
            </a:r>
            <a:endParaRPr lang="en-US" sz="36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5334000"/>
            <a:ext cx="632460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16764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Force </a:t>
            </a:r>
          </a:p>
          <a:p>
            <a:pPr algn="ctr"/>
            <a:r>
              <a:rPr lang="en-US" sz="2400" b="1" dirty="0" smtClean="0"/>
              <a:t>* </a:t>
            </a:r>
          </a:p>
          <a:p>
            <a:pPr algn="ctr"/>
            <a:r>
              <a:rPr lang="en-US" sz="2400" b="1" dirty="0" smtClean="0"/>
              <a:t>Posture</a:t>
            </a:r>
            <a:endParaRPr lang="en-US" sz="2400" b="1" dirty="0"/>
          </a:p>
        </p:txBody>
      </p:sp>
      <p:grpSp>
        <p:nvGrpSpPr>
          <p:cNvPr id="4" name="Group 18"/>
          <p:cNvGrpSpPr/>
          <p:nvPr/>
        </p:nvGrpSpPr>
        <p:grpSpPr>
          <a:xfrm>
            <a:off x="609600" y="3505200"/>
            <a:ext cx="2590800" cy="1295400"/>
            <a:chOff x="968477" y="3429000"/>
            <a:chExt cx="2841523" cy="1295400"/>
          </a:xfrm>
          <a:solidFill>
            <a:srgbClr val="002060"/>
          </a:solidFill>
        </p:grpSpPr>
        <p:sp>
          <p:nvSpPr>
            <p:cNvPr id="18" name="Rectangle 17"/>
            <p:cNvSpPr/>
            <p:nvPr/>
          </p:nvSpPr>
          <p:spPr>
            <a:xfrm>
              <a:off x="1720646" y="3429000"/>
              <a:ext cx="1253613" cy="1295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Transport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20" name="Trapezoid 19"/>
            <p:cNvSpPr/>
            <p:nvPr/>
          </p:nvSpPr>
          <p:spPr>
            <a:xfrm>
              <a:off x="968477" y="3429000"/>
              <a:ext cx="1203223" cy="12954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Grasp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23" name="Snip Same Side Corner Rectangle 22"/>
            <p:cNvSpPr/>
            <p:nvPr/>
          </p:nvSpPr>
          <p:spPr>
            <a:xfrm>
              <a:off x="2723535" y="3429000"/>
              <a:ext cx="1086465" cy="12954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Attach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781903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38200" y="3429000"/>
            <a:ext cx="6477000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27"/>
          <p:cNvGrpSpPr/>
          <p:nvPr/>
        </p:nvGrpSpPr>
        <p:grpSpPr>
          <a:xfrm>
            <a:off x="2873223" y="3452315"/>
            <a:ext cx="2529133" cy="1295400"/>
            <a:chOff x="1219200" y="3429000"/>
            <a:chExt cx="2337072" cy="1295400"/>
          </a:xfrm>
          <a:solidFill>
            <a:srgbClr val="002060"/>
          </a:solidFill>
        </p:grpSpPr>
        <p:sp>
          <p:nvSpPr>
            <p:cNvPr id="30" name="Trapezoid 29"/>
            <p:cNvSpPr/>
            <p:nvPr/>
          </p:nvSpPr>
          <p:spPr>
            <a:xfrm>
              <a:off x="1219200" y="3429000"/>
              <a:ext cx="838200" cy="12954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2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2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2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200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200" dirty="0" smtClean="0">
                  <a:solidFill>
                    <a:srgbClr val="FFFF00"/>
                  </a:solidFill>
                </a:rPr>
                <a:t>Grasp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32" name="Snip Same Side Corner Rectangle 31"/>
            <p:cNvSpPr/>
            <p:nvPr/>
          </p:nvSpPr>
          <p:spPr>
            <a:xfrm>
              <a:off x="2260872" y="3429000"/>
              <a:ext cx="1295400" cy="12954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FF00"/>
                  </a:solidFill>
                </a:rPr>
                <a:t>Attach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28800" y="3429000"/>
              <a:ext cx="854553" cy="1295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FF00"/>
                  </a:solidFill>
                </a:rPr>
                <a:t>Transport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" name="Group 33"/>
          <p:cNvGrpSpPr/>
          <p:nvPr/>
        </p:nvGrpSpPr>
        <p:grpSpPr>
          <a:xfrm>
            <a:off x="5029200" y="3429000"/>
            <a:ext cx="2743200" cy="1295400"/>
            <a:chOff x="1219200" y="3429000"/>
            <a:chExt cx="2590800" cy="1295400"/>
          </a:xfrm>
          <a:solidFill>
            <a:srgbClr val="002060"/>
          </a:solidFill>
        </p:grpSpPr>
        <p:sp>
          <p:nvSpPr>
            <p:cNvPr id="35" name="Rectangle 34"/>
            <p:cNvSpPr/>
            <p:nvPr/>
          </p:nvSpPr>
          <p:spPr>
            <a:xfrm>
              <a:off x="1828801" y="3429000"/>
              <a:ext cx="778328" cy="1295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Transport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36" name="Trapezoid 35"/>
            <p:cNvSpPr/>
            <p:nvPr/>
          </p:nvSpPr>
          <p:spPr>
            <a:xfrm>
              <a:off x="1219200" y="3429000"/>
              <a:ext cx="838200" cy="12954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Grasp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37" name="Snip Same Side Corner Rectangle 36"/>
            <p:cNvSpPr/>
            <p:nvPr/>
          </p:nvSpPr>
          <p:spPr>
            <a:xfrm>
              <a:off x="2586567" y="3429000"/>
              <a:ext cx="1223433" cy="12954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Attach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086600" y="1981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 Balance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Responsibilities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44722" y="4422753"/>
            <a:ext cx="1828800" cy="82230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Force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010484" y="4422752"/>
            <a:ext cx="1999915" cy="82230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Space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358331" y="1990285"/>
            <a:ext cx="1828800" cy="82230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Time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61999" y="2892946"/>
            <a:ext cx="1676399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Product Engineer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5410200"/>
            <a:ext cx="1828800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Packaging Engineer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0" y="5698406"/>
            <a:ext cx="2133600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Manufacturing Engineer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5382" y="2078274"/>
            <a:ext cx="1828800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Industrial  Engineer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cxnSp>
        <p:nvCxnSpPr>
          <p:cNvPr id="20" name="Curved Connector 19"/>
          <p:cNvCxnSpPr>
            <a:stCxn id="10" idx="2"/>
          </p:cNvCxnSpPr>
          <p:nvPr/>
        </p:nvCxnSpPr>
        <p:spPr>
          <a:xfrm rot="16200000" flipH="1">
            <a:off x="1380111" y="3820920"/>
            <a:ext cx="973577" cy="533400"/>
          </a:xfrm>
          <a:prstGeom prst="curved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10" idx="3"/>
            <a:endCxn id="7" idx="2"/>
          </p:cNvCxnSpPr>
          <p:nvPr/>
        </p:nvCxnSpPr>
        <p:spPr>
          <a:xfrm flipV="1">
            <a:off x="2438398" y="2401438"/>
            <a:ext cx="919933" cy="845451"/>
          </a:xfrm>
          <a:prstGeom prst="curvedConnector3">
            <a:avLst/>
          </a:prstGeom>
          <a:ln w="381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12" idx="3"/>
            <a:endCxn id="6" idx="4"/>
          </p:cNvCxnSpPr>
          <p:nvPr/>
        </p:nvCxnSpPr>
        <p:spPr>
          <a:xfrm flipV="1">
            <a:off x="5562600" y="5245057"/>
            <a:ext cx="447842" cy="807292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11" idx="0"/>
            <a:endCxn id="6" idx="6"/>
          </p:cNvCxnSpPr>
          <p:nvPr/>
        </p:nvCxnSpPr>
        <p:spPr>
          <a:xfrm rot="16200000" flipV="1">
            <a:off x="7027053" y="4817252"/>
            <a:ext cx="576295" cy="609601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5" idx="1"/>
            <a:endCxn id="7" idx="6"/>
          </p:cNvCxnSpPr>
          <p:nvPr/>
        </p:nvCxnSpPr>
        <p:spPr>
          <a:xfrm rot="10800000">
            <a:off x="5187132" y="2401439"/>
            <a:ext cx="1158251" cy="30779"/>
          </a:xfrm>
          <a:prstGeom prst="curved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12" idx="1"/>
            <a:endCxn id="5" idx="4"/>
          </p:cNvCxnSpPr>
          <p:nvPr/>
        </p:nvCxnSpPr>
        <p:spPr>
          <a:xfrm rot="10800000">
            <a:off x="2759122" y="5245059"/>
            <a:ext cx="669878" cy="807291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15" idx="2"/>
            <a:endCxn id="6" idx="0"/>
          </p:cNvCxnSpPr>
          <p:nvPr/>
        </p:nvCxnSpPr>
        <p:spPr>
          <a:xfrm rot="5400000">
            <a:off x="5816816" y="2979786"/>
            <a:ext cx="1636592" cy="1249340"/>
          </a:xfrm>
          <a:prstGeom prst="curvedConnector3">
            <a:avLst>
              <a:gd name="adj1" fmla="val 50000"/>
            </a:avLst>
          </a:prstGeom>
          <a:ln w="381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3086100" y="2994679"/>
            <a:ext cx="2400300" cy="1559258"/>
            <a:chOff x="3086100" y="5173638"/>
            <a:chExt cx="2400300" cy="1559258"/>
          </a:xfrm>
        </p:grpSpPr>
        <p:sp>
          <p:nvSpPr>
            <p:cNvPr id="25" name="Oval 24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E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P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B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44572" y="1437868"/>
            <a:ext cx="2400300" cy="831890"/>
          </a:xfrm>
          <a:prstGeom prst="can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Information</a:t>
            </a:r>
            <a:endParaRPr lang="en-US" sz="2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419851" y="908864"/>
            <a:ext cx="2400300" cy="908864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Affect</a:t>
            </a:r>
          </a:p>
          <a:p>
            <a:pPr algn="ctr"/>
            <a:r>
              <a:rPr lang="en-US" b="1" dirty="0" smtClean="0"/>
              <a:t>Satisfaction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734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sz="4800" dirty="0"/>
              <a:t>The </a:t>
            </a:r>
            <a:r>
              <a:rPr lang="en-US" sz="4800" dirty="0" smtClean="0"/>
              <a:t>$64,000 Question</a:t>
            </a:r>
            <a:r>
              <a:rPr lang="en-US" sz="4800" dirty="0"/>
              <a:t>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152400" y="1600200"/>
            <a:ext cx="8991600" cy="24596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prstTxWarp prst="textNoShape">
              <a:avLst/>
            </a:prstTxWarp>
            <a:spAutoFit/>
          </a:bodyPr>
          <a:lstStyle/>
          <a:p>
            <a:pPr marL="742950" indent="-742950">
              <a:spcBef>
                <a:spcPct val="50000"/>
              </a:spcBef>
              <a:buClr>
                <a:schemeClr val="accent2"/>
              </a:buClr>
              <a:buSzPct val="100000"/>
              <a:buFont typeface="Arial" charset="0"/>
              <a:buChar char="•"/>
            </a:pPr>
            <a:r>
              <a:rPr lang="en-US" sz="4400" b="1" dirty="0">
                <a:solidFill>
                  <a:schemeClr val="tx1"/>
                </a:solidFill>
                <a:latin typeface="Times New Roman" charset="0"/>
              </a:rPr>
              <a:t>Does (pseudo) Ergonomics cause </a:t>
            </a:r>
            <a:r>
              <a:rPr lang="en-US" sz="4400" b="1" dirty="0" smtClean="0">
                <a:solidFill>
                  <a:schemeClr val="tx1"/>
                </a:solidFill>
                <a:latin typeface="Times New Roman" charset="0"/>
              </a:rPr>
              <a:t>Illness and Injury?</a:t>
            </a:r>
            <a:endParaRPr lang="en-US" sz="4400" b="1" dirty="0">
              <a:solidFill>
                <a:schemeClr val="tx1"/>
              </a:solidFill>
              <a:latin typeface="Times New Roman" charset="0"/>
            </a:endParaRPr>
          </a:p>
          <a:p>
            <a:pPr marL="742950" indent="-742950">
              <a:spcBef>
                <a:spcPct val="50000"/>
              </a:spcBef>
              <a:buClr>
                <a:schemeClr val="accent2"/>
              </a:buClr>
              <a:buSzPct val="100000"/>
              <a:buFont typeface="Arial" charset="0"/>
              <a:buChar char="•"/>
            </a:pPr>
            <a:r>
              <a:rPr lang="en-US" sz="4400" b="1" dirty="0" smtClean="0">
                <a:solidFill>
                  <a:schemeClr val="tx1"/>
                </a:solidFill>
                <a:latin typeface="Times New Roman" charset="0"/>
              </a:rPr>
              <a:t>“Ergonomic </a:t>
            </a:r>
            <a:r>
              <a:rPr lang="en-US" sz="4400" b="1" dirty="0">
                <a:solidFill>
                  <a:schemeClr val="tx1"/>
                </a:solidFill>
                <a:latin typeface="Times New Roman" charset="0"/>
              </a:rPr>
              <a:t>/ Iatrogenic </a:t>
            </a:r>
            <a:r>
              <a:rPr lang="en-US" sz="4400" b="1" dirty="0" smtClean="0">
                <a:solidFill>
                  <a:schemeClr val="tx1"/>
                </a:solidFill>
                <a:latin typeface="Times New Roman" charset="0"/>
              </a:rPr>
              <a:t>Disease”</a:t>
            </a:r>
            <a:endParaRPr lang="en-US" sz="4400" b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28638" y="4953000"/>
            <a:ext cx="8239125" cy="95154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Long durations, low forces, near neutral </a:t>
            </a:r>
            <a:r>
              <a:rPr lang="en-US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postures, high repetitions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650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The CTD Epidemic</a:t>
            </a:r>
            <a:br>
              <a:rPr lang="en-US" dirty="0" smtClean="0"/>
            </a:br>
            <a:r>
              <a:rPr lang="en-US" sz="3100" dirty="0" smtClean="0"/>
              <a:t>Repetitive motion strain</a:t>
            </a:r>
            <a:br>
              <a:rPr lang="en-US" sz="3100" dirty="0" smtClean="0"/>
            </a:br>
            <a:r>
              <a:rPr lang="en-US" sz="3100" dirty="0" smtClean="0"/>
              <a:t>Occupational overuse syndrome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90" y="2209800"/>
            <a:ext cx="8686800" cy="356552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Meatpacking</a:t>
            </a:r>
          </a:p>
          <a:p>
            <a:r>
              <a:rPr lang="en-US" dirty="0" smtClean="0"/>
              <a:t>Nursing homes</a:t>
            </a:r>
          </a:p>
          <a:p>
            <a:r>
              <a:rPr lang="en-US" dirty="0" smtClean="0"/>
              <a:t>Automobile manufacturing</a:t>
            </a:r>
          </a:p>
          <a:p>
            <a:r>
              <a:rPr lang="en-US" dirty="0" smtClean="0"/>
              <a:t>Parcel handling</a:t>
            </a:r>
          </a:p>
          <a:p>
            <a:r>
              <a:rPr lang="en-US" dirty="0" smtClean="0"/>
              <a:t>Electronics manufacturing</a:t>
            </a:r>
          </a:p>
          <a:p>
            <a:r>
              <a:rPr lang="en-US" dirty="0" smtClean="0"/>
              <a:t>Textiles</a:t>
            </a:r>
          </a:p>
          <a:p>
            <a:r>
              <a:rPr lang="en-US" dirty="0" smtClean="0"/>
              <a:t>Food processing</a:t>
            </a:r>
          </a:p>
          <a:p>
            <a:r>
              <a:rPr lang="en-US" dirty="0" smtClean="0"/>
              <a:t>Textiles</a:t>
            </a:r>
          </a:p>
          <a:p>
            <a:r>
              <a:rPr lang="en-US" dirty="0" smtClean="0"/>
              <a:t>Checkout counters</a:t>
            </a:r>
          </a:p>
          <a:p>
            <a:r>
              <a:rPr lang="en-US" dirty="0" smtClean="0"/>
              <a:t>etc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48200" y="2819400"/>
            <a:ext cx="4254690" cy="258532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Years of Contentious / Combative dialog </a:t>
            </a:r>
            <a:endParaRPr lang="en-US" i="1" dirty="0" smtClean="0"/>
          </a:p>
          <a:p>
            <a:endParaRPr lang="en-US" i="1" dirty="0"/>
          </a:p>
          <a:p>
            <a:r>
              <a:rPr lang="en-US" i="1" dirty="0" smtClean="0"/>
              <a:t>among </a:t>
            </a:r>
            <a:r>
              <a:rPr lang="en-US" i="1" dirty="0" smtClean="0"/>
              <a:t>Government (NIOSH / OSHA)</a:t>
            </a:r>
          </a:p>
          <a:p>
            <a:r>
              <a:rPr lang="en-US" i="1" dirty="0" smtClean="0"/>
              <a:t>Business (NAM, COT), and Unions (UAW</a:t>
            </a:r>
            <a:r>
              <a:rPr lang="en-US" i="1" dirty="0" smtClean="0"/>
              <a:t>)</a:t>
            </a:r>
          </a:p>
          <a:p>
            <a:r>
              <a:rPr lang="en-US" i="1" dirty="0" smtClean="0"/>
              <a:t> </a:t>
            </a:r>
            <a:endParaRPr lang="en-US" i="1" dirty="0" smtClean="0"/>
          </a:p>
          <a:p>
            <a:r>
              <a:rPr lang="en-US" i="1" dirty="0" smtClean="0"/>
              <a:t>providing many opportunities for </a:t>
            </a:r>
            <a:endParaRPr lang="en-US" i="1" dirty="0" smtClean="0"/>
          </a:p>
          <a:p>
            <a:endParaRPr lang="en-US" i="1" dirty="0"/>
          </a:p>
          <a:p>
            <a:r>
              <a:rPr lang="en-US" i="1" dirty="0" smtClean="0"/>
              <a:t>Ergonomics </a:t>
            </a:r>
            <a:r>
              <a:rPr lang="en-US" i="1" dirty="0" smtClean="0"/>
              <a:t>Researchers, Professionals, Practitioners and Product developers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6774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8038"/>
          <a:stretch/>
        </p:blipFill>
        <p:spPr bwMode="auto">
          <a:xfrm>
            <a:off x="1600200" y="1524000"/>
            <a:ext cx="6076416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295400" y="5833298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Ergonomic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3543300" y="5525521"/>
            <a:ext cx="144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X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Sedentary Work leads to metabolic disorders – </a:t>
            </a:r>
            <a:r>
              <a:rPr lang="en-US" sz="2400" dirty="0" err="1" smtClean="0"/>
              <a:t>obestity</a:t>
            </a:r>
            <a:r>
              <a:rPr lang="en-US" sz="2400" dirty="0" smtClean="0"/>
              <a:t>, circulatory disease, diabetes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5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Sedentary, Static and Repetitive Work lead to: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624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Repetitive Strain Injury</a:t>
            </a:r>
          </a:p>
          <a:p>
            <a:pPr lvl="1"/>
            <a:r>
              <a:rPr lang="en-US" dirty="0" smtClean="0"/>
              <a:t>Musculo skeletal disorders</a:t>
            </a:r>
          </a:p>
          <a:p>
            <a:r>
              <a:rPr lang="en-US" b="1" dirty="0" smtClean="0"/>
              <a:t>Metabolic disorders</a:t>
            </a:r>
          </a:p>
          <a:p>
            <a:pPr lvl="1"/>
            <a:r>
              <a:rPr lang="en-US" dirty="0" smtClean="0"/>
              <a:t>Obesity, circulatory disorders, diabetes</a:t>
            </a:r>
          </a:p>
          <a:p>
            <a:r>
              <a:rPr lang="en-US" b="1" dirty="0" smtClean="0"/>
              <a:t>Cognitive dullness</a:t>
            </a:r>
          </a:p>
          <a:p>
            <a:pPr lvl="1"/>
            <a:r>
              <a:rPr lang="en-US" dirty="0" smtClean="0"/>
              <a:t>Lack of flexibility</a:t>
            </a:r>
          </a:p>
          <a:p>
            <a:r>
              <a:rPr lang="en-US" b="1" dirty="0" smtClean="0"/>
              <a:t>Job dissatisfaction</a:t>
            </a:r>
          </a:p>
          <a:p>
            <a:pPr lvl="1"/>
            <a:r>
              <a:rPr lang="en-US" dirty="0" smtClean="0"/>
              <a:t>Absenteeism</a:t>
            </a:r>
          </a:p>
          <a:p>
            <a:pPr lvl="1"/>
            <a:r>
              <a:rPr lang="en-US" dirty="0" smtClean="0"/>
              <a:t>Industrial unrest</a:t>
            </a:r>
          </a:p>
          <a:p>
            <a:r>
              <a:rPr lang="en-US" b="1" dirty="0" smtClean="0"/>
              <a:t>Operational deterioration</a:t>
            </a:r>
          </a:p>
          <a:p>
            <a:pPr lvl="1"/>
            <a:r>
              <a:rPr lang="en-US" dirty="0" smtClean="0"/>
              <a:t>Productivity, quality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Intervention Opportunities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3200" b="1" dirty="0" smtClean="0"/>
              <a:t>Engineering Interventions</a:t>
            </a:r>
          </a:p>
          <a:p>
            <a:pPr lvl="1"/>
            <a:r>
              <a:rPr lang="en-US" sz="2800" dirty="0" smtClean="0"/>
              <a:t>Robotics</a:t>
            </a:r>
          </a:p>
          <a:p>
            <a:pPr lvl="1"/>
            <a:r>
              <a:rPr lang="en-US" dirty="0" smtClean="0"/>
              <a:t>Mechanical assists to reduce</a:t>
            </a:r>
            <a:endParaRPr lang="en-US" sz="2800" dirty="0" smtClean="0"/>
          </a:p>
          <a:p>
            <a:pPr lvl="2"/>
            <a:r>
              <a:rPr lang="en-US" sz="2400" dirty="0" smtClean="0"/>
              <a:t>Force</a:t>
            </a:r>
          </a:p>
          <a:p>
            <a:pPr lvl="2"/>
            <a:r>
              <a:rPr lang="en-US" dirty="0" smtClean="0"/>
              <a:t>Extreme Postures</a:t>
            </a:r>
            <a:endParaRPr lang="en-US" sz="2400" dirty="0" smtClean="0"/>
          </a:p>
          <a:p>
            <a:r>
              <a:rPr lang="en-US" b="1" dirty="0" smtClean="0"/>
              <a:t>Administrative Interventions</a:t>
            </a:r>
          </a:p>
          <a:p>
            <a:pPr lvl="1"/>
            <a:r>
              <a:rPr lang="en-US" sz="2800" dirty="0" smtClean="0"/>
              <a:t>Time</a:t>
            </a:r>
          </a:p>
          <a:p>
            <a:pPr lvl="2"/>
            <a:r>
              <a:rPr lang="en-US" sz="2400" dirty="0" smtClean="0"/>
              <a:t>Job Enlargement</a:t>
            </a:r>
          </a:p>
          <a:p>
            <a:pPr lvl="2"/>
            <a:r>
              <a:rPr lang="en-US" sz="2400" dirty="0" smtClean="0"/>
              <a:t>Job Rotation</a:t>
            </a:r>
          </a:p>
          <a:p>
            <a:pPr lvl="2"/>
            <a:r>
              <a:rPr lang="en-US" dirty="0" smtClean="0"/>
              <a:t>Decoupled assembly lines</a:t>
            </a:r>
          </a:p>
          <a:p>
            <a:pPr lvl="2"/>
            <a:r>
              <a:rPr lang="en-US" dirty="0" smtClean="0"/>
              <a:t>Work Cells</a:t>
            </a:r>
          </a:p>
          <a:p>
            <a:pPr lvl="2"/>
            <a:r>
              <a:rPr lang="en-US" sz="2400" dirty="0" smtClean="0"/>
              <a:t>Vertical Job Enlargement</a:t>
            </a:r>
          </a:p>
          <a:p>
            <a:pPr lvl="2"/>
            <a:r>
              <a:rPr lang="en-US" sz="2400" dirty="0" smtClean="0"/>
              <a:t>Work Teams</a:t>
            </a:r>
          </a:p>
          <a:p>
            <a:pPr lvl="2"/>
            <a:r>
              <a:rPr lang="en-US" dirty="0" smtClean="0"/>
              <a:t>Participation</a:t>
            </a:r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2" name="Right Arrow 1"/>
          <p:cNvSpPr/>
          <p:nvPr/>
        </p:nvSpPr>
        <p:spPr>
          <a:xfrm rot="20495615">
            <a:off x="5069466" y="3638394"/>
            <a:ext cx="2971800" cy="1219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Time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376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5121088" y="4114800"/>
            <a:ext cx="1203512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Check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1" name="Right Triangle 20"/>
          <p:cNvSpPr/>
          <p:nvPr/>
        </p:nvSpPr>
        <p:spPr>
          <a:xfrm>
            <a:off x="3200400" y="2133600"/>
            <a:ext cx="1676400" cy="25908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Position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Job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85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2763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38200" y="47244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410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Cycle Time</a:t>
            </a:r>
            <a:endParaRPr lang="en-US" sz="36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5334000"/>
            <a:ext cx="632460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14478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Force </a:t>
            </a:r>
          </a:p>
          <a:p>
            <a:pPr algn="ctr"/>
            <a:r>
              <a:rPr lang="en-US" sz="2400" b="1" dirty="0" smtClean="0"/>
              <a:t>* </a:t>
            </a:r>
          </a:p>
          <a:p>
            <a:pPr algn="ctr"/>
            <a:r>
              <a:rPr lang="en-US" sz="2400" b="1" dirty="0" smtClean="0"/>
              <a:t>Posture</a:t>
            </a:r>
            <a:endParaRPr lang="en-US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2355476" y="2895600"/>
            <a:ext cx="997324" cy="1828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Transport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2" name="Right Triangle 21"/>
          <p:cNvSpPr/>
          <p:nvPr/>
        </p:nvSpPr>
        <p:spPr>
          <a:xfrm>
            <a:off x="457200" y="4114800"/>
            <a:ext cx="1676400" cy="6096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        Reach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3" name="Snip Same Side Corner Rectangle 22"/>
          <p:cNvSpPr/>
          <p:nvPr/>
        </p:nvSpPr>
        <p:spPr>
          <a:xfrm>
            <a:off x="4324350" y="2057400"/>
            <a:ext cx="1104900" cy="2667000"/>
          </a:xfrm>
          <a:prstGeom prst="snip2Same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Attach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5" name="Trapezoid 24"/>
          <p:cNvSpPr/>
          <p:nvPr/>
        </p:nvSpPr>
        <p:spPr>
          <a:xfrm>
            <a:off x="5943600" y="3276600"/>
            <a:ext cx="1295400" cy="14478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solidFill>
                <a:srgbClr val="FFFF00"/>
              </a:solidFill>
            </a:endParaRPr>
          </a:p>
          <a:p>
            <a:pPr algn="ctr"/>
            <a:endParaRPr lang="en-US" sz="1400" dirty="0" smtClean="0">
              <a:solidFill>
                <a:srgbClr val="FFFF00"/>
              </a:solidFill>
            </a:endParaRPr>
          </a:p>
          <a:p>
            <a:pPr algn="ctr"/>
            <a:endParaRPr lang="en-US" sz="1400" dirty="0" smtClean="0">
              <a:solidFill>
                <a:srgbClr val="FFFF00"/>
              </a:solidFill>
            </a:endParaRPr>
          </a:p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Return / Rest</a:t>
            </a:r>
            <a:endParaRPr lang="en-US" sz="1400" dirty="0">
              <a:solidFill>
                <a:srgbClr val="FFFF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2390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apezoid 19"/>
          <p:cNvSpPr/>
          <p:nvPr/>
        </p:nvSpPr>
        <p:spPr>
          <a:xfrm>
            <a:off x="1524000" y="3429000"/>
            <a:ext cx="1092574" cy="12954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Grasp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2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Rest Pause Question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frequent short breaks “better than” less frequent long breaks?</a:t>
            </a:r>
          </a:p>
          <a:p>
            <a:endParaRPr lang="en-US" sz="1100" dirty="0" smtClean="0"/>
          </a:p>
          <a:p>
            <a:r>
              <a:rPr lang="en-US" dirty="0" smtClean="0"/>
              <a:t>The “Psycho-Social” Answer - No</a:t>
            </a:r>
          </a:p>
          <a:p>
            <a:pPr lvl="1"/>
            <a:r>
              <a:rPr lang="en-US" dirty="0" smtClean="0"/>
              <a:t>People invariably “work ahead” to increase “discretionary time”</a:t>
            </a:r>
          </a:p>
          <a:p>
            <a:pPr lvl="1"/>
            <a:endParaRPr lang="en-US" sz="800" dirty="0" smtClean="0"/>
          </a:p>
          <a:p>
            <a:r>
              <a:rPr lang="en-US" dirty="0" smtClean="0"/>
              <a:t>The Physiological Answer – Maybe</a:t>
            </a:r>
          </a:p>
          <a:p>
            <a:r>
              <a:rPr lang="en-US" dirty="0" smtClean="0"/>
              <a:t>Rest pauses need managing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06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Administrative Interventions</a:t>
            </a:r>
            <a:br>
              <a:rPr lang="en-US" sz="4000" dirty="0" smtClean="0"/>
            </a:br>
            <a:r>
              <a:rPr lang="en-US" sz="4000" dirty="0" smtClean="0"/>
              <a:t> Job Design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Job Enlargement</a:t>
            </a:r>
          </a:p>
          <a:p>
            <a:r>
              <a:rPr lang="en-US" dirty="0" smtClean="0"/>
              <a:t>Job Rotation</a:t>
            </a:r>
          </a:p>
          <a:p>
            <a:endParaRPr lang="en-US" dirty="0" smtClean="0"/>
          </a:p>
          <a:p>
            <a:r>
              <a:rPr lang="en-US" dirty="0" smtClean="0"/>
              <a:t>Decoupled assembly lines</a:t>
            </a:r>
          </a:p>
          <a:p>
            <a:r>
              <a:rPr lang="en-US" dirty="0" smtClean="0"/>
              <a:t>Work Cells</a:t>
            </a:r>
          </a:p>
          <a:p>
            <a:r>
              <a:rPr lang="en-US" dirty="0" smtClean="0"/>
              <a:t>Vertical job enlargement</a:t>
            </a:r>
          </a:p>
          <a:p>
            <a:r>
              <a:rPr lang="en-US" dirty="0" smtClean="0"/>
              <a:t>Team structures</a:t>
            </a:r>
          </a:p>
          <a:p>
            <a:r>
              <a:rPr lang="en-US" dirty="0" smtClean="0"/>
              <a:t>Participation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Andon</a:t>
            </a:r>
            <a:r>
              <a:rPr lang="en-US" dirty="0" smtClean="0"/>
              <a:t> Chords”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8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Separate cells by buffers so that teams are self rather than line paced</a:t>
            </a:r>
          </a:p>
          <a:p>
            <a:r>
              <a:rPr lang="en-US" dirty="0" smtClean="0"/>
              <a:t>Allows for flexible response to variable conditions</a:t>
            </a:r>
          </a:p>
          <a:p>
            <a:r>
              <a:rPr lang="en-US" dirty="0" smtClean="0"/>
              <a:t>Allows work to continue if there is a problem up or down the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Triangle 25"/>
          <p:cNvSpPr/>
          <p:nvPr/>
        </p:nvSpPr>
        <p:spPr>
          <a:xfrm>
            <a:off x="3200400" y="2667000"/>
            <a:ext cx="685800" cy="2057400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n-US" sz="800" dirty="0" smtClean="0">
                <a:solidFill>
                  <a:srgbClr val="FFFF00"/>
                </a:solidFill>
              </a:rPr>
              <a:t>        </a:t>
            </a:r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34000" y="4114800"/>
            <a:ext cx="762000" cy="6096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1" name="Right Triangle 20"/>
          <p:cNvSpPr/>
          <p:nvPr/>
        </p:nvSpPr>
        <p:spPr>
          <a:xfrm>
            <a:off x="4419600" y="2133600"/>
            <a:ext cx="537882" cy="2590800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Horizontal Enlargement</a:t>
            </a:r>
            <a:br>
              <a:rPr lang="en-US" dirty="0" smtClean="0"/>
            </a:br>
            <a:r>
              <a:rPr lang="en-US" sz="3100" dirty="0" smtClean="0"/>
              <a:t>Increase the cycle time, put more (different)  functions into the job cycle</a:t>
            </a:r>
            <a:endParaRPr lang="en-US" sz="3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89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38200" y="47244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47800" y="5410200"/>
            <a:ext cx="563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Increased Cycle Time</a:t>
            </a:r>
          </a:p>
          <a:p>
            <a:pPr algn="ctr"/>
            <a:r>
              <a:rPr lang="en-US" sz="2800" dirty="0" smtClean="0"/>
              <a:t>(Load up to 90%)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5334000"/>
            <a:ext cx="632460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17526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Varied Force and Posture</a:t>
            </a:r>
            <a:endParaRPr lang="en-US" sz="2400" b="1" dirty="0"/>
          </a:p>
        </p:txBody>
      </p:sp>
      <p:sp>
        <p:nvSpPr>
          <p:cNvPr id="20" name="Trapezoid 19"/>
          <p:cNvSpPr/>
          <p:nvPr/>
        </p:nvSpPr>
        <p:spPr>
          <a:xfrm>
            <a:off x="1295400" y="3429000"/>
            <a:ext cx="394447" cy="12954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</p:txBody>
      </p:sp>
      <p:sp>
        <p:nvSpPr>
          <p:cNvPr id="22" name="Right Triangle 21"/>
          <p:cNvSpPr/>
          <p:nvPr/>
        </p:nvSpPr>
        <p:spPr>
          <a:xfrm>
            <a:off x="838200" y="4114800"/>
            <a:ext cx="430306" cy="6096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n-US" sz="800" dirty="0" smtClean="0">
                <a:solidFill>
                  <a:srgbClr val="FFFF00"/>
                </a:solidFill>
              </a:rPr>
              <a:t>        </a:t>
            </a:r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3" name="Snip Same Side Corner Rectangle 22"/>
          <p:cNvSpPr/>
          <p:nvPr/>
        </p:nvSpPr>
        <p:spPr>
          <a:xfrm>
            <a:off x="3810000" y="2057400"/>
            <a:ext cx="609600" cy="2667000"/>
          </a:xfrm>
          <a:prstGeom prst="snip2Same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5" name="Trapezoid 24"/>
          <p:cNvSpPr/>
          <p:nvPr/>
        </p:nvSpPr>
        <p:spPr>
          <a:xfrm>
            <a:off x="2895600" y="3276600"/>
            <a:ext cx="609600" cy="1447800"/>
          </a:xfrm>
          <a:prstGeom prst="trapezoi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9248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600200" y="4114800"/>
            <a:ext cx="537882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96001" y="2895600"/>
            <a:ext cx="304800" cy="18288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9" name="Right Triangle 28"/>
          <p:cNvSpPr/>
          <p:nvPr/>
        </p:nvSpPr>
        <p:spPr>
          <a:xfrm>
            <a:off x="6400800" y="2895600"/>
            <a:ext cx="537882" cy="1828800"/>
          </a:xfrm>
          <a:prstGeom prst="rtTriangle">
            <a:avLst/>
          </a:prstGeom>
          <a:solidFill>
            <a:srgbClr val="00FFFF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30" name="Trapezoid 29"/>
          <p:cNvSpPr/>
          <p:nvPr/>
        </p:nvSpPr>
        <p:spPr>
          <a:xfrm>
            <a:off x="2057400" y="3276600"/>
            <a:ext cx="609600" cy="14478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</p:txBody>
      </p:sp>
      <p:sp>
        <p:nvSpPr>
          <p:cNvPr id="31" name="Trapezoid 30"/>
          <p:cNvSpPr/>
          <p:nvPr/>
        </p:nvSpPr>
        <p:spPr>
          <a:xfrm>
            <a:off x="6629400" y="3276600"/>
            <a:ext cx="609600" cy="1447800"/>
          </a:xfrm>
          <a:prstGeom prst="trapezoid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Big Picture Ergonomics</a:t>
            </a:r>
            <a:br>
              <a:rPr lang="en-US" dirty="0" smtClean="0"/>
            </a:br>
            <a:r>
              <a:rPr lang="en-US" dirty="0" smtClean="0"/>
              <a:t>Purposes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600201"/>
            <a:ext cx="8839200" cy="3733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Effectiveness		Quality</a:t>
            </a:r>
          </a:p>
          <a:p>
            <a:r>
              <a:rPr lang="en-US" sz="2400" dirty="0" smtClean="0"/>
              <a:t>Efficiency			Productivity</a:t>
            </a:r>
          </a:p>
          <a:p>
            <a:r>
              <a:rPr lang="en-US" sz="2400" dirty="0" smtClean="0"/>
              <a:t>Ease of Use		Comfort and Convenience</a:t>
            </a:r>
          </a:p>
          <a:p>
            <a:r>
              <a:rPr lang="en-US" sz="2400" dirty="0" smtClean="0"/>
              <a:t>Emotional Appeal		Pleasant job and context</a:t>
            </a:r>
          </a:p>
          <a:p>
            <a:r>
              <a:rPr lang="en-US" sz="2400" dirty="0" smtClean="0"/>
              <a:t>Safety/Health		Acute Injuries and Chronic Illnesses</a:t>
            </a:r>
          </a:p>
          <a:p>
            <a:r>
              <a:rPr lang="en-US" sz="2400" dirty="0" smtClean="0"/>
              <a:t>Security			Malicious Third Parties</a:t>
            </a:r>
          </a:p>
          <a:p>
            <a:r>
              <a:rPr lang="en-US" sz="2400" dirty="0" smtClean="0"/>
              <a:t>Satisfaction		Of ALL concerned</a:t>
            </a:r>
          </a:p>
          <a:p>
            <a:r>
              <a:rPr lang="en-US" sz="2400" dirty="0" smtClean="0"/>
              <a:t>Sustainability		Reliability AND Resilience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556260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000" b="1" i="1" dirty="0" smtClean="0"/>
              <a:t>If you can’t / don’t measure it you can’t manage it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b="1" i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i="1" dirty="0" smtClean="0"/>
              <a:t>There will be tradeoffs</a:t>
            </a:r>
            <a:endParaRPr lang="en-US" sz="2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1219200"/>
            <a:ext cx="1676400" cy="769441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E4S4</a:t>
            </a:r>
            <a:endParaRPr lang="en-US" sz="4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5791200" y="152400"/>
            <a:ext cx="1143000" cy="893683"/>
            <a:chOff x="3086100" y="5173638"/>
            <a:chExt cx="2400300" cy="1559258"/>
          </a:xfrm>
        </p:grpSpPr>
        <p:sp>
          <p:nvSpPr>
            <p:cNvPr id="8" name="Oval 7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</a:rPr>
                <a:t>E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</a:rPr>
                <a:t>P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</a:rPr>
                <a:t>B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51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Horizontal Job Enlargement </a:t>
            </a:r>
            <a:br>
              <a:rPr lang="en-US" dirty="0" smtClean="0"/>
            </a:br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NUMMI </a:t>
            </a:r>
          </a:p>
          <a:p>
            <a:pPr lvl="1"/>
            <a:r>
              <a:rPr lang="en-US" dirty="0" smtClean="0"/>
              <a:t>Joint Venture between GM – Toyota</a:t>
            </a:r>
          </a:p>
          <a:p>
            <a:pPr lvl="1"/>
            <a:r>
              <a:rPr lang="en-US" dirty="0" smtClean="0"/>
              <a:t>Selected work force</a:t>
            </a:r>
          </a:p>
          <a:p>
            <a:pPr lvl="1"/>
            <a:r>
              <a:rPr lang="en-US" dirty="0" smtClean="0"/>
              <a:t>Team structure</a:t>
            </a:r>
          </a:p>
          <a:p>
            <a:pPr lvl="1"/>
            <a:r>
              <a:rPr lang="en-US" dirty="0" smtClean="0"/>
              <a:t>Participation</a:t>
            </a:r>
          </a:p>
          <a:p>
            <a:pPr lvl="1"/>
            <a:r>
              <a:rPr lang="en-US" dirty="0" smtClean="0"/>
              <a:t>5 minute job cycle</a:t>
            </a:r>
          </a:p>
          <a:p>
            <a:r>
              <a:rPr lang="en-US" dirty="0" smtClean="0"/>
              <a:t>Lansing Craft Center</a:t>
            </a:r>
          </a:p>
          <a:p>
            <a:pPr lvl="1"/>
            <a:r>
              <a:rPr lang="en-US" dirty="0" smtClean="0"/>
              <a:t>Very long cycles</a:t>
            </a:r>
          </a:p>
          <a:p>
            <a:pPr lvl="1"/>
            <a:r>
              <a:rPr lang="en-US" dirty="0" smtClean="0"/>
              <a:t>Non valued added components handling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52" y="0"/>
            <a:ext cx="8686800" cy="841248"/>
          </a:xfrm>
        </p:spPr>
        <p:txBody>
          <a:bodyPr>
            <a:normAutofit/>
          </a:bodyPr>
          <a:lstStyle/>
          <a:p>
            <a:r>
              <a:rPr lang="en-US" dirty="0" smtClean="0"/>
              <a:t>Job Rotation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91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838200" y="1219200"/>
            <a:ext cx="7239000" cy="1295400"/>
            <a:chOff x="838200" y="2667000"/>
            <a:chExt cx="7239000" cy="20574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38200" y="2667000"/>
              <a:ext cx="0" cy="2057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838200" y="4724400"/>
              <a:ext cx="7239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914400" y="2743200"/>
            <a:ext cx="1524000" cy="2133600"/>
            <a:chOff x="2895600" y="2057400"/>
            <a:chExt cx="2061882" cy="2667000"/>
          </a:xfrm>
          <a:solidFill>
            <a:srgbClr val="00B0F0"/>
          </a:solidFill>
        </p:grpSpPr>
        <p:sp>
          <p:nvSpPr>
            <p:cNvPr id="26" name="Right Triangle 25"/>
            <p:cNvSpPr/>
            <p:nvPr/>
          </p:nvSpPr>
          <p:spPr>
            <a:xfrm>
              <a:off x="3200400" y="2667000"/>
              <a:ext cx="685800" cy="2057400"/>
            </a:xfrm>
            <a:prstGeom prst="rtTriangle">
              <a:avLst/>
            </a:prstGeom>
            <a:grpFill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1" name="Right Triangle 20"/>
            <p:cNvSpPr/>
            <p:nvPr/>
          </p:nvSpPr>
          <p:spPr>
            <a:xfrm>
              <a:off x="4419600" y="2133600"/>
              <a:ext cx="537882" cy="2590800"/>
            </a:xfrm>
            <a:prstGeom prst="rtTriangle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3" name="Snip Same Side Corner Rectangle 22"/>
            <p:cNvSpPr/>
            <p:nvPr/>
          </p:nvSpPr>
          <p:spPr>
            <a:xfrm>
              <a:off x="3810000" y="2057400"/>
              <a:ext cx="609600" cy="26670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5" name="Trapezoid 24"/>
            <p:cNvSpPr/>
            <p:nvPr/>
          </p:nvSpPr>
          <p:spPr>
            <a:xfrm>
              <a:off x="2895600" y="3276600"/>
              <a:ext cx="609600" cy="14478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66800" y="1812758"/>
            <a:ext cx="1066800" cy="685800"/>
            <a:chOff x="838200" y="3276600"/>
            <a:chExt cx="1828800" cy="1447800"/>
          </a:xfrm>
        </p:grpSpPr>
        <p:sp>
          <p:nvSpPr>
            <p:cNvPr id="20" name="Trapezoid 19"/>
            <p:cNvSpPr/>
            <p:nvPr/>
          </p:nvSpPr>
          <p:spPr>
            <a:xfrm>
              <a:off x="1295400" y="3429000"/>
              <a:ext cx="394447" cy="12954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2" name="Right Triangle 21"/>
            <p:cNvSpPr/>
            <p:nvPr/>
          </p:nvSpPr>
          <p:spPr>
            <a:xfrm>
              <a:off x="838200" y="4114800"/>
              <a:ext cx="430306" cy="609600"/>
            </a:xfrm>
            <a:prstGeom prst="rtTriangle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00200" y="4114800"/>
              <a:ext cx="537882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0" name="Trapezoid 29"/>
            <p:cNvSpPr/>
            <p:nvPr/>
          </p:nvSpPr>
          <p:spPr>
            <a:xfrm>
              <a:off x="2057400" y="3276600"/>
              <a:ext cx="609600" cy="14478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66800" y="5105400"/>
            <a:ext cx="3276600" cy="1295400"/>
            <a:chOff x="5334000" y="2895600"/>
            <a:chExt cx="1905000" cy="1828800"/>
          </a:xfrm>
          <a:solidFill>
            <a:srgbClr val="66FF66"/>
          </a:solidFill>
        </p:grpSpPr>
        <p:sp>
          <p:nvSpPr>
            <p:cNvPr id="24" name="Rectangle 23"/>
            <p:cNvSpPr/>
            <p:nvPr/>
          </p:nvSpPr>
          <p:spPr>
            <a:xfrm>
              <a:off x="5334000" y="4114800"/>
              <a:ext cx="762000" cy="6096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096001" y="2895600"/>
              <a:ext cx="304800" cy="18288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9" name="Right Triangle 28"/>
            <p:cNvSpPr/>
            <p:nvPr/>
          </p:nvSpPr>
          <p:spPr>
            <a:xfrm>
              <a:off x="6400800" y="2895600"/>
              <a:ext cx="537882" cy="1828800"/>
            </a:xfrm>
            <a:prstGeom prst="rtTriangle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1" name="Trapezoid 30"/>
            <p:cNvSpPr/>
            <p:nvPr/>
          </p:nvSpPr>
          <p:spPr>
            <a:xfrm>
              <a:off x="6629400" y="3276600"/>
              <a:ext cx="609600" cy="14478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286000" y="1812758"/>
            <a:ext cx="1066800" cy="685800"/>
            <a:chOff x="838200" y="3276600"/>
            <a:chExt cx="1828800" cy="1447800"/>
          </a:xfrm>
        </p:grpSpPr>
        <p:sp>
          <p:nvSpPr>
            <p:cNvPr id="36" name="Trapezoid 35"/>
            <p:cNvSpPr/>
            <p:nvPr/>
          </p:nvSpPr>
          <p:spPr>
            <a:xfrm>
              <a:off x="1295400" y="3429000"/>
              <a:ext cx="394447" cy="12954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37" name="Right Triangle 36"/>
            <p:cNvSpPr/>
            <p:nvPr/>
          </p:nvSpPr>
          <p:spPr>
            <a:xfrm>
              <a:off x="838200" y="4114800"/>
              <a:ext cx="430306" cy="609600"/>
            </a:xfrm>
            <a:prstGeom prst="rtTriangle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600200" y="4114800"/>
              <a:ext cx="537882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9" name="Trapezoid 38"/>
            <p:cNvSpPr/>
            <p:nvPr/>
          </p:nvSpPr>
          <p:spPr>
            <a:xfrm>
              <a:off x="2057400" y="3276600"/>
              <a:ext cx="609600" cy="14478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657600" y="1812758"/>
            <a:ext cx="1066800" cy="685800"/>
            <a:chOff x="838200" y="3276600"/>
            <a:chExt cx="1828800" cy="1447800"/>
          </a:xfrm>
        </p:grpSpPr>
        <p:sp>
          <p:nvSpPr>
            <p:cNvPr id="41" name="Trapezoid 40"/>
            <p:cNvSpPr/>
            <p:nvPr/>
          </p:nvSpPr>
          <p:spPr>
            <a:xfrm>
              <a:off x="1295400" y="3429000"/>
              <a:ext cx="394447" cy="12954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42" name="Right Triangle 41"/>
            <p:cNvSpPr/>
            <p:nvPr/>
          </p:nvSpPr>
          <p:spPr>
            <a:xfrm>
              <a:off x="838200" y="4114800"/>
              <a:ext cx="430306" cy="609600"/>
            </a:xfrm>
            <a:prstGeom prst="rtTriangle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600200" y="4114800"/>
              <a:ext cx="537882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44" name="Trapezoid 43"/>
            <p:cNvSpPr/>
            <p:nvPr/>
          </p:nvSpPr>
          <p:spPr>
            <a:xfrm>
              <a:off x="2057400" y="3276600"/>
              <a:ext cx="609600" cy="14478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38200" y="2971800"/>
            <a:ext cx="7239000" cy="1905000"/>
            <a:chOff x="838200" y="2667000"/>
            <a:chExt cx="7239000" cy="205740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838200" y="2667000"/>
              <a:ext cx="0" cy="2057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838200" y="4724400"/>
              <a:ext cx="7239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838200" y="5257800"/>
            <a:ext cx="7239000" cy="1143000"/>
            <a:chOff x="838200" y="2667000"/>
            <a:chExt cx="7239000" cy="2057400"/>
          </a:xfrm>
          <a:solidFill>
            <a:srgbClr val="66FF66"/>
          </a:solidFill>
        </p:grpSpPr>
        <p:cxnSp>
          <p:nvCxnSpPr>
            <p:cNvPr id="50" name="Straight Connector 49"/>
            <p:cNvCxnSpPr/>
            <p:nvPr/>
          </p:nvCxnSpPr>
          <p:spPr>
            <a:xfrm>
              <a:off x="838200" y="2667000"/>
              <a:ext cx="0" cy="2057400"/>
            </a:xfrm>
            <a:prstGeom prst="line">
              <a:avLst/>
            </a:prstGeom>
            <a:grpFill/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838200" y="4724400"/>
              <a:ext cx="7239000" cy="0"/>
            </a:xfrm>
            <a:prstGeom prst="line">
              <a:avLst/>
            </a:prstGeom>
            <a:grpFill/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5029200" y="1828800"/>
            <a:ext cx="1066800" cy="685800"/>
            <a:chOff x="838200" y="3276600"/>
            <a:chExt cx="1828800" cy="1447800"/>
          </a:xfrm>
        </p:grpSpPr>
        <p:sp>
          <p:nvSpPr>
            <p:cNvPr id="53" name="Trapezoid 52"/>
            <p:cNvSpPr/>
            <p:nvPr/>
          </p:nvSpPr>
          <p:spPr>
            <a:xfrm>
              <a:off x="1295400" y="3429000"/>
              <a:ext cx="394447" cy="12954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54" name="Right Triangle 53"/>
            <p:cNvSpPr/>
            <p:nvPr/>
          </p:nvSpPr>
          <p:spPr>
            <a:xfrm>
              <a:off x="838200" y="4114800"/>
              <a:ext cx="430306" cy="609600"/>
            </a:xfrm>
            <a:prstGeom prst="rtTriangle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600200" y="4114800"/>
              <a:ext cx="537882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6" name="Trapezoid 55"/>
            <p:cNvSpPr/>
            <p:nvPr/>
          </p:nvSpPr>
          <p:spPr>
            <a:xfrm>
              <a:off x="2057400" y="3276600"/>
              <a:ext cx="609600" cy="14478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629400" y="1828800"/>
            <a:ext cx="1066800" cy="685800"/>
            <a:chOff x="838200" y="3276600"/>
            <a:chExt cx="1828800" cy="1447800"/>
          </a:xfrm>
        </p:grpSpPr>
        <p:sp>
          <p:nvSpPr>
            <p:cNvPr id="58" name="Trapezoid 57"/>
            <p:cNvSpPr/>
            <p:nvPr/>
          </p:nvSpPr>
          <p:spPr>
            <a:xfrm>
              <a:off x="1295400" y="3429000"/>
              <a:ext cx="394447" cy="12954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59" name="Right Triangle 58"/>
            <p:cNvSpPr/>
            <p:nvPr/>
          </p:nvSpPr>
          <p:spPr>
            <a:xfrm>
              <a:off x="838200" y="4114800"/>
              <a:ext cx="430306" cy="609600"/>
            </a:xfrm>
            <a:prstGeom prst="rtTriangle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600200" y="4114800"/>
              <a:ext cx="537882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1" name="Trapezoid 60"/>
            <p:cNvSpPr/>
            <p:nvPr/>
          </p:nvSpPr>
          <p:spPr>
            <a:xfrm>
              <a:off x="2057400" y="3276600"/>
              <a:ext cx="609600" cy="14478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971800" y="2743200"/>
            <a:ext cx="1524000" cy="2117558"/>
            <a:chOff x="2895600" y="2057400"/>
            <a:chExt cx="2061882" cy="2667000"/>
          </a:xfrm>
          <a:solidFill>
            <a:srgbClr val="00B0F0"/>
          </a:solidFill>
        </p:grpSpPr>
        <p:sp>
          <p:nvSpPr>
            <p:cNvPr id="63" name="Right Triangle 62"/>
            <p:cNvSpPr/>
            <p:nvPr/>
          </p:nvSpPr>
          <p:spPr>
            <a:xfrm>
              <a:off x="3200400" y="2667000"/>
              <a:ext cx="685800" cy="2057400"/>
            </a:xfrm>
            <a:prstGeom prst="rtTriangle">
              <a:avLst/>
            </a:prstGeom>
            <a:grpFill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4" name="Right Triangle 63"/>
            <p:cNvSpPr/>
            <p:nvPr/>
          </p:nvSpPr>
          <p:spPr>
            <a:xfrm>
              <a:off x="4419600" y="2133600"/>
              <a:ext cx="537882" cy="2590800"/>
            </a:xfrm>
            <a:prstGeom prst="rtTriangle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5" name="Snip Same Side Corner Rectangle 64"/>
            <p:cNvSpPr/>
            <p:nvPr/>
          </p:nvSpPr>
          <p:spPr>
            <a:xfrm>
              <a:off x="3810000" y="2057400"/>
              <a:ext cx="609600" cy="26670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6" name="Trapezoid 65"/>
            <p:cNvSpPr/>
            <p:nvPr/>
          </p:nvSpPr>
          <p:spPr>
            <a:xfrm>
              <a:off x="2895600" y="3276600"/>
              <a:ext cx="609600" cy="14478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486400" y="2743200"/>
            <a:ext cx="1524000" cy="2117558"/>
            <a:chOff x="2895600" y="2057400"/>
            <a:chExt cx="2061882" cy="2667000"/>
          </a:xfrm>
          <a:solidFill>
            <a:srgbClr val="00B0F0"/>
          </a:solidFill>
        </p:grpSpPr>
        <p:sp>
          <p:nvSpPr>
            <p:cNvPr id="68" name="Right Triangle 67"/>
            <p:cNvSpPr/>
            <p:nvPr/>
          </p:nvSpPr>
          <p:spPr>
            <a:xfrm>
              <a:off x="3200400" y="2667000"/>
              <a:ext cx="685800" cy="2057400"/>
            </a:xfrm>
            <a:prstGeom prst="rtTriangle">
              <a:avLst/>
            </a:prstGeom>
            <a:grpFill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9" name="Right Triangle 68"/>
            <p:cNvSpPr/>
            <p:nvPr/>
          </p:nvSpPr>
          <p:spPr>
            <a:xfrm>
              <a:off x="4419600" y="2133600"/>
              <a:ext cx="537882" cy="2590800"/>
            </a:xfrm>
            <a:prstGeom prst="rtTriangle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0" name="Snip Same Side Corner Rectangle 69"/>
            <p:cNvSpPr/>
            <p:nvPr/>
          </p:nvSpPr>
          <p:spPr>
            <a:xfrm>
              <a:off x="3810000" y="2057400"/>
              <a:ext cx="609600" cy="26670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1" name="Trapezoid 70"/>
            <p:cNvSpPr/>
            <p:nvPr/>
          </p:nvSpPr>
          <p:spPr>
            <a:xfrm>
              <a:off x="2895600" y="3276600"/>
              <a:ext cx="609600" cy="14478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00600" y="5105400"/>
            <a:ext cx="3276600" cy="1295400"/>
            <a:chOff x="5334000" y="2895600"/>
            <a:chExt cx="1905000" cy="1828800"/>
          </a:xfrm>
          <a:solidFill>
            <a:srgbClr val="66FF66"/>
          </a:solidFill>
        </p:grpSpPr>
        <p:sp>
          <p:nvSpPr>
            <p:cNvPr id="73" name="Rectangle 72"/>
            <p:cNvSpPr/>
            <p:nvPr/>
          </p:nvSpPr>
          <p:spPr>
            <a:xfrm>
              <a:off x="5334000" y="4114800"/>
              <a:ext cx="762000" cy="6096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096001" y="2895600"/>
              <a:ext cx="304800" cy="18288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5" name="Right Triangle 74"/>
            <p:cNvSpPr/>
            <p:nvPr/>
          </p:nvSpPr>
          <p:spPr>
            <a:xfrm>
              <a:off x="6400800" y="2895600"/>
              <a:ext cx="537882" cy="1828800"/>
            </a:xfrm>
            <a:prstGeom prst="rtTriangle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6" name="Trapezoid 75"/>
            <p:cNvSpPr/>
            <p:nvPr/>
          </p:nvSpPr>
          <p:spPr>
            <a:xfrm>
              <a:off x="6629400" y="3276600"/>
              <a:ext cx="609600" cy="14478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52400" y="137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Task</a:t>
            </a:r>
          </a:p>
          <a:p>
            <a:pPr algn="ctr"/>
            <a:r>
              <a:rPr lang="en-US" sz="1400" b="1" dirty="0" smtClean="0"/>
              <a:t>1</a:t>
            </a:r>
            <a:endParaRPr lang="en-US" sz="14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152400" y="3581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Task</a:t>
            </a:r>
          </a:p>
          <a:p>
            <a:pPr algn="ctr"/>
            <a:r>
              <a:rPr lang="en-US" sz="1400" b="1" dirty="0" smtClean="0"/>
              <a:t>2</a:t>
            </a:r>
            <a:endParaRPr lang="en-US" sz="14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152400" y="5562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Task</a:t>
            </a:r>
          </a:p>
          <a:p>
            <a:pPr algn="ctr"/>
            <a:r>
              <a:rPr lang="en-US" sz="1400" b="1" dirty="0" smtClean="0"/>
              <a:t>3</a:t>
            </a:r>
            <a:endParaRPr lang="en-US" sz="14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1676400" y="727501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Rotate every ½ , 1, 2 hours or on different days or even weeks</a:t>
            </a:r>
            <a:endParaRPr lang="en-US" sz="2400" dirty="0"/>
          </a:p>
        </p:txBody>
      </p:sp>
      <p:sp>
        <p:nvSpPr>
          <p:cNvPr id="83" name="Curved Right Arrow 82"/>
          <p:cNvSpPr/>
          <p:nvPr/>
        </p:nvSpPr>
        <p:spPr>
          <a:xfrm rot="10800000">
            <a:off x="8229600" y="2514600"/>
            <a:ext cx="762000" cy="312420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Hidden Advantages of Horizontal Job Enlargement and Rotation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Adds more knowledge and skills to the individual worker</a:t>
            </a:r>
          </a:p>
          <a:p>
            <a:r>
              <a:rPr lang="en-US" sz="2800" dirty="0" smtClean="0"/>
              <a:t>Creates greater flexibility in job assignment</a:t>
            </a:r>
          </a:p>
          <a:p>
            <a:r>
              <a:rPr lang="en-US" sz="2800" dirty="0" smtClean="0"/>
              <a:t>Resolves line balance problems due to absenteeism</a:t>
            </a:r>
          </a:p>
          <a:p>
            <a:r>
              <a:rPr lang="en-US" sz="2800" dirty="0" smtClean="0"/>
              <a:t>Creates greater understanding of manufacturing quality issues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Pay for Knowledge </a:t>
            </a:r>
            <a:br>
              <a:rPr lang="en-US" dirty="0" smtClean="0"/>
            </a:br>
            <a:r>
              <a:rPr lang="en-US" sz="3100" dirty="0" smtClean="0"/>
              <a:t>CAMI – Joint GM – Suzuki venture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Add incremental rewards to operators who learn more skills</a:t>
            </a:r>
          </a:p>
          <a:p>
            <a:r>
              <a:rPr lang="en-US" dirty="0" smtClean="0"/>
              <a:t>When a operator learns all the operations in his / her work group he / she </a:t>
            </a:r>
            <a:endParaRPr lang="en-US" dirty="0" smtClean="0"/>
          </a:p>
          <a:p>
            <a:pPr lvl="1"/>
            <a:r>
              <a:rPr lang="en-US" dirty="0" smtClean="0"/>
              <a:t>can </a:t>
            </a:r>
            <a:r>
              <a:rPr lang="en-US" dirty="0" smtClean="0"/>
              <a:t>be promoted to the role of utility </a:t>
            </a:r>
            <a:r>
              <a:rPr lang="en-US" dirty="0" smtClean="0"/>
              <a:t>or repair worker</a:t>
            </a:r>
          </a:p>
          <a:p>
            <a:pPr lvl="1"/>
            <a:r>
              <a:rPr lang="en-US" dirty="0" smtClean="0"/>
              <a:t>can </a:t>
            </a:r>
            <a:r>
              <a:rPr lang="en-US" dirty="0" smtClean="0"/>
              <a:t>fill in for absent operator without line disruption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9" t="50001" r="55198" b="33022"/>
          <a:stretch/>
        </p:blipFill>
        <p:spPr bwMode="auto">
          <a:xfrm>
            <a:off x="4876799" y="2438400"/>
            <a:ext cx="4065045" cy="250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88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“Line Unbalance”</a:t>
            </a:r>
            <a:br>
              <a:rPr lang="en-US" dirty="0" smtClean="0"/>
            </a:br>
            <a:r>
              <a:rPr lang="en-US" sz="2700" dirty="0" smtClean="0"/>
              <a:t>Strategy in Mexican components plants due to high employee turnover</a:t>
            </a:r>
            <a:endParaRPr lang="en-US" sz="27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04997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With large turnover training problems increase</a:t>
            </a:r>
          </a:p>
          <a:p>
            <a:r>
              <a:rPr lang="en-US" sz="2800" dirty="0" smtClean="0"/>
              <a:t>Assign fewer work elements to new workers</a:t>
            </a:r>
          </a:p>
          <a:p>
            <a:r>
              <a:rPr lang="en-US" sz="2800" dirty="0" smtClean="0"/>
              <a:t>Increase gradually to full “experienced worker standard”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676400" y="5611502"/>
            <a:ext cx="6248400" cy="12464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Time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Fixed Job Cycle length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48184" y="5029201"/>
            <a:ext cx="838200" cy="887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91200" y="4392302"/>
            <a:ext cx="11430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Experienced Worker Standard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600" y="4724400"/>
            <a:ext cx="990600" cy="1191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91787" y="5181600"/>
            <a:ext cx="838200" cy="734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33600" y="5320351"/>
            <a:ext cx="958187" cy="595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New Employee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6200000">
            <a:off x="952501" y="4914899"/>
            <a:ext cx="1676400" cy="53340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Operations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0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Work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4876800" cy="4525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traditional assembly line can be inefficient, inflexible and uncomfortable</a:t>
            </a:r>
          </a:p>
          <a:p>
            <a:r>
              <a:rPr lang="en-US" sz="2000" dirty="0" smtClean="0"/>
              <a:t>Group tasks in work cells</a:t>
            </a:r>
          </a:p>
          <a:p>
            <a:pPr lvl="1"/>
            <a:r>
              <a:rPr lang="en-US" sz="2000" dirty="0" smtClean="0"/>
              <a:t>5 to 8 operators</a:t>
            </a:r>
          </a:p>
          <a:p>
            <a:r>
              <a:rPr lang="en-US" sz="2000" dirty="0" smtClean="0"/>
              <a:t>Allow personalization of work area</a:t>
            </a:r>
          </a:p>
          <a:p>
            <a:pPr lvl="1"/>
            <a:r>
              <a:rPr lang="en-US" sz="2000" dirty="0" smtClean="0"/>
              <a:t>Team identity,  spirit</a:t>
            </a:r>
          </a:p>
          <a:p>
            <a:r>
              <a:rPr lang="en-US" sz="2000" dirty="0" smtClean="0"/>
              <a:t>Reduce between operation transfers by equipment layout</a:t>
            </a:r>
          </a:p>
          <a:p>
            <a:pPr lvl="1"/>
            <a:r>
              <a:rPr lang="en-US" sz="2000" dirty="0" smtClean="0"/>
              <a:t>Non value added time</a:t>
            </a:r>
          </a:p>
          <a:p>
            <a:r>
              <a:rPr lang="en-US" sz="2000" dirty="0" smtClean="0"/>
              <a:t>Use batch transfer between cells</a:t>
            </a:r>
          </a:p>
          <a:p>
            <a:r>
              <a:rPr lang="en-US" sz="2000" dirty="0" smtClean="0"/>
              <a:t>Provide (controlled)buffers</a:t>
            </a:r>
          </a:p>
          <a:p>
            <a:pPr lvl="1"/>
            <a:r>
              <a:rPr lang="en-US" sz="2000" dirty="0" smtClean="0"/>
              <a:t>Allows flexibility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520194" name="Picture 2" descr="http://tpslean.com/workcel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47800"/>
            <a:ext cx="34671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196" name="Picture 4" descr="http://www.trademart.in/uploads/products/yongmengshenghardwareproductsfactory_Jk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2" y="4048124"/>
            <a:ext cx="3462693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6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Typically components are presented in separate batches</a:t>
            </a:r>
          </a:p>
          <a:p>
            <a:r>
              <a:rPr lang="en-US" dirty="0" smtClean="0"/>
              <a:t>“Kitting” groups sets of components to support a particular assembly sequence</a:t>
            </a:r>
          </a:p>
          <a:p>
            <a:r>
              <a:rPr lang="en-US" dirty="0" smtClean="0"/>
              <a:t>Reduces non value added part selection and transfer time</a:t>
            </a:r>
          </a:p>
          <a:p>
            <a:r>
              <a:rPr lang="en-US" dirty="0" smtClean="0"/>
              <a:t>Supports work cell and task enlargement arrangements</a:t>
            </a:r>
          </a:p>
          <a:p>
            <a:r>
              <a:rPr lang="en-US" dirty="0" smtClean="0"/>
              <a:t>Requires up front kitting function perhaps at the component plant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5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Job Enlargement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Vertical job enlargement adds managerial responsibilities to an individual’s operational responsibilities</a:t>
            </a:r>
          </a:p>
          <a:p>
            <a:pPr lvl="1"/>
            <a:r>
              <a:rPr lang="en-US" dirty="0" smtClean="0"/>
              <a:t>Quality, Productivity, Health and Safety responsibilities</a:t>
            </a:r>
          </a:p>
          <a:p>
            <a:r>
              <a:rPr lang="en-US" dirty="0" smtClean="0"/>
              <a:t>Both operational and motivational improvements</a:t>
            </a:r>
          </a:p>
          <a:p>
            <a:r>
              <a:rPr lang="en-US" dirty="0" smtClean="0"/>
              <a:t>Removes one layer of supervision</a:t>
            </a:r>
          </a:p>
          <a:p>
            <a:endParaRPr lang="en-US" dirty="0" smtClean="0"/>
          </a:p>
          <a:p>
            <a:r>
              <a:rPr lang="en-US" dirty="0" smtClean="0"/>
              <a:t>Utility workers fill in</a:t>
            </a:r>
          </a:p>
          <a:p>
            <a:r>
              <a:rPr lang="en-US" dirty="0" smtClean="0"/>
              <a:t>Team members manage different support responsibilities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Directed Work Teams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 natural progression of Administrative Controls  such as rotation and enlargement is the creation of self directed work teams.</a:t>
            </a:r>
          </a:p>
          <a:p>
            <a:r>
              <a:rPr lang="en-US" dirty="0" smtClean="0"/>
              <a:t>Self directed work teams can arrange assignments, rotations enlergements etc</a:t>
            </a:r>
          </a:p>
          <a:p>
            <a:r>
              <a:rPr lang="en-US" dirty="0" smtClean="0"/>
              <a:t>They are also collectively responsible for quality, productivity, health, safety and satisfaction</a:t>
            </a:r>
          </a:p>
          <a:p>
            <a:r>
              <a:rPr lang="en-US" dirty="0" smtClean="0"/>
              <a:t>Create “ownership” of total product</a:t>
            </a:r>
          </a:p>
          <a:p>
            <a:r>
              <a:rPr lang="en-US" dirty="0" smtClean="0"/>
              <a:t>They also remove the need for first line supervisors</a:t>
            </a:r>
          </a:p>
          <a:p>
            <a:r>
              <a:rPr lang="en-US" dirty="0" smtClean="0"/>
              <a:t>They will prevent the formation of bottom up informal “complaints” groups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3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Saturn Plant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Created in the 1980s with a greenfield plant, a brand new different product</a:t>
            </a:r>
            <a:r>
              <a:rPr lang="en-US" dirty="0"/>
              <a:t> </a:t>
            </a:r>
            <a:r>
              <a:rPr lang="en-US" dirty="0" smtClean="0"/>
              <a:t>and a </a:t>
            </a:r>
            <a:r>
              <a:rPr lang="en-US" dirty="0"/>
              <a:t>collaborative, participating union </a:t>
            </a:r>
            <a:endParaRPr lang="en-US" dirty="0" smtClean="0"/>
          </a:p>
          <a:p>
            <a:r>
              <a:rPr lang="en-US" dirty="0" smtClean="0"/>
              <a:t>Adopted self directed work teams </a:t>
            </a:r>
          </a:p>
          <a:p>
            <a:r>
              <a:rPr lang="en-US" dirty="0" smtClean="0"/>
              <a:t>Used job rotation</a:t>
            </a:r>
          </a:p>
          <a:p>
            <a:r>
              <a:rPr lang="en-US" dirty="0" smtClean="0"/>
              <a:t>Vertical enlargement – all the way up to the shared plant managers office</a:t>
            </a:r>
          </a:p>
          <a:p>
            <a:r>
              <a:rPr lang="en-US" dirty="0" smtClean="0"/>
              <a:t>The process failed in the late 1990s due to poor product performance (design and engineering causes) and infiltration by the national Union with its traditional combative approach.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3157</TotalTime>
  <Words>5594</Words>
  <Application>Microsoft Office PowerPoint</Application>
  <PresentationFormat>On-screen Show (4:3)</PresentationFormat>
  <Paragraphs>2225</Paragraphs>
  <Slides>181</Slides>
  <Notes>45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181</vt:i4>
      </vt:variant>
    </vt:vector>
  </HeadingPairs>
  <TitlesOfParts>
    <vt:vector size="183" baseType="lpstr">
      <vt:lpstr>Trek</vt:lpstr>
      <vt:lpstr>Clip</vt:lpstr>
      <vt:lpstr>The Ergonomics of Production Lines   Measurement and Interventions  from the  Factory to the Office</vt:lpstr>
      <vt:lpstr>Some Interesting Articles by Dr Chen</vt:lpstr>
      <vt:lpstr>PowerPoint Presentation</vt:lpstr>
      <vt:lpstr>The History of Ergonomics</vt:lpstr>
      <vt:lpstr>Human Factors Engineering  / Ergonomics</vt:lpstr>
      <vt:lpstr>Human Factors in Technology Integration Perspective Complexity</vt:lpstr>
      <vt:lpstr>The Design Cycle</vt:lpstr>
      <vt:lpstr>Many Responsibilities</vt:lpstr>
      <vt:lpstr>Big Picture Ergonomics Purposes</vt:lpstr>
      <vt:lpstr>The Purposes of Ergonomics</vt:lpstr>
      <vt:lpstr>The 6Us and 2Ms of Usability</vt:lpstr>
      <vt:lpstr> When Ergonomics Works RASDEI </vt:lpstr>
      <vt:lpstr>Product Life Cycle</vt:lpstr>
      <vt:lpstr>The Process of Ergonomics</vt:lpstr>
      <vt:lpstr>Human Factors Applications Need</vt:lpstr>
      <vt:lpstr>The Ergo Cop Problem</vt:lpstr>
      <vt:lpstr>The Broad Scope of Ergonomics</vt:lpstr>
      <vt:lpstr>Variability</vt:lpstr>
      <vt:lpstr>Physical Ergonomics</vt:lpstr>
      <vt:lpstr>People vary in Shape and Size</vt:lpstr>
      <vt:lpstr>People vary in their Strength</vt:lpstr>
      <vt:lpstr>People Vary in their Skills</vt:lpstr>
      <vt:lpstr>People vary in their Speed</vt:lpstr>
      <vt:lpstr>People vary in their Stamina</vt:lpstr>
      <vt:lpstr>Sensory Factors</vt:lpstr>
      <vt:lpstr>What happens when you grow old?</vt:lpstr>
      <vt:lpstr>Are you Colorblind?</vt:lpstr>
      <vt:lpstr>Cognition is complex</vt:lpstr>
      <vt:lpstr>People vary in their Cognitive abilities</vt:lpstr>
      <vt:lpstr>Cognition is Complex</vt:lpstr>
      <vt:lpstr>Affective Factors</vt:lpstr>
      <vt:lpstr>Environmental Factors</vt:lpstr>
      <vt:lpstr>Environmental Design - Lighting</vt:lpstr>
      <vt:lpstr>Environmental Design - Noise</vt:lpstr>
      <vt:lpstr>Environmental Design - Heat</vt:lpstr>
      <vt:lpstr>Social Context</vt:lpstr>
      <vt:lpstr>Time Factors</vt:lpstr>
      <vt:lpstr>Workplace Ergonomics</vt:lpstr>
      <vt:lpstr>Workplaces</vt:lpstr>
      <vt:lpstr>Postures and Environments</vt:lpstr>
      <vt:lpstr>Physical Workloads</vt:lpstr>
      <vt:lpstr>Standard Times (measured in seconds)</vt:lpstr>
      <vt:lpstr>Awkward Postures</vt:lpstr>
      <vt:lpstr>Overhead Work</vt:lpstr>
      <vt:lpstr>Bicycle Assembly</vt:lpstr>
      <vt:lpstr>Workplaces and Postures</vt:lpstr>
      <vt:lpstr>Assembly Work</vt:lpstr>
      <vt:lpstr>The Office</vt:lpstr>
      <vt:lpstr>The Typing Pool</vt:lpstr>
      <vt:lpstr>The Office</vt:lpstr>
      <vt:lpstr>Call Centers</vt:lpstr>
      <vt:lpstr>Assembly Operations</vt:lpstr>
      <vt:lpstr>Mobile</vt:lpstr>
      <vt:lpstr>The History of Assembly Lines</vt:lpstr>
      <vt:lpstr>I love Lucy, Chocolate wrapping line.</vt:lpstr>
      <vt:lpstr>Henry Ford – Work Simplification</vt:lpstr>
      <vt:lpstr>Bring the Work to the Worker</vt:lpstr>
      <vt:lpstr>Frederick Winslow Taylor - “Taylorism”</vt:lpstr>
      <vt:lpstr>Lillian and Frank Gilbreth</vt:lpstr>
      <vt:lpstr>Therbligs</vt:lpstr>
      <vt:lpstr>Hawthorne Studies</vt:lpstr>
      <vt:lpstr>Tavistock Institute</vt:lpstr>
      <vt:lpstr>MTM</vt:lpstr>
      <vt:lpstr>Lots of Components</vt:lpstr>
      <vt:lpstr>Boeing Assembly Line</vt:lpstr>
      <vt:lpstr>Electronics</vt:lpstr>
      <vt:lpstr>Electronics</vt:lpstr>
      <vt:lpstr>Production lines brought enormous improvement in Productivity by the removal of Non Value added work and the improvement of Process consistency / Quality  But at what cost?</vt:lpstr>
      <vt:lpstr>Work Measurement</vt:lpstr>
      <vt:lpstr>Industrial Engineering  The Job Cycle</vt:lpstr>
      <vt:lpstr>The Job Cycle  (varies between a few seconds, a few minutes and even a few hours)</vt:lpstr>
      <vt:lpstr>The Industrial Engineering Solution Cut off the peaks of Force and Posture,  Reduce Non value Added work and  Fill up the Job Cycle</vt:lpstr>
      <vt:lpstr>Postures</vt:lpstr>
      <vt:lpstr>Tool balancers</vt:lpstr>
      <vt:lpstr>Doors Off</vt:lpstr>
      <vt:lpstr>Skillets – Work height adjustment</vt:lpstr>
      <vt:lpstr>Assembly Lines</vt:lpstr>
      <vt:lpstr>Tilt the Task</vt:lpstr>
      <vt:lpstr>The Results Improved Productivity But increased Static Work</vt:lpstr>
      <vt:lpstr>The $64,000 Question?</vt:lpstr>
      <vt:lpstr>The CTD Epidemic Repetitive motion strain Occupational overuse syndrome</vt:lpstr>
      <vt:lpstr>Sedentary Work leads to metabolic disorders – obestity, circulatory disease, diabetes</vt:lpstr>
      <vt:lpstr>Sedentary, Static and Repetitive Work lead to:</vt:lpstr>
      <vt:lpstr>Intervention Opportunities</vt:lpstr>
      <vt:lpstr>The Job Cycle</vt:lpstr>
      <vt:lpstr>The Rest Pause Question</vt:lpstr>
      <vt:lpstr>Administrative Interventions  Job Design</vt:lpstr>
      <vt:lpstr>Decoupling</vt:lpstr>
      <vt:lpstr>Horizontal Enlargement Increase the cycle time, put more (different)  functions into the job cycle</vt:lpstr>
      <vt:lpstr>Horizontal Job Enlargement  Examples</vt:lpstr>
      <vt:lpstr>Job Rotation</vt:lpstr>
      <vt:lpstr>The Hidden Advantages of Horizontal Job Enlargement and Rotation</vt:lpstr>
      <vt:lpstr>Pay for Knowledge  CAMI – Joint GM – Suzuki venture</vt:lpstr>
      <vt:lpstr>“Line Unbalance” Strategy in Mexican components plants due to high employee turnover</vt:lpstr>
      <vt:lpstr>Work Cells</vt:lpstr>
      <vt:lpstr>Kitting</vt:lpstr>
      <vt:lpstr>Vertical Job Enlargement</vt:lpstr>
      <vt:lpstr>Self Directed Work Teams</vt:lpstr>
      <vt:lpstr>The Saturn Plant</vt:lpstr>
      <vt:lpstr>Participation</vt:lpstr>
      <vt:lpstr>Quality Management</vt:lpstr>
      <vt:lpstr>The Quality “Control” Myth</vt:lpstr>
      <vt:lpstr>The Toyota Production System  W Edwards Deming  Outcome measurement  Statistical Quality Control  The honest worker Prescriptive operations Simple TOOLs</vt:lpstr>
      <vt:lpstr>5S, 5Whys etc.</vt:lpstr>
      <vt:lpstr>Visual Controls Plot Quality, Productivity, Health and Safety measurements over appropriate time scales Post the charts in the work area </vt:lpstr>
      <vt:lpstr>Use “Loss Functions” rather than “Tolerances”</vt:lpstr>
      <vt:lpstr>Toyota Production System</vt:lpstr>
      <vt:lpstr>Socio Technical Systems  Macro Ergonomics  Big Picture Ergonomics</vt:lpstr>
      <vt:lpstr>Frederick Herzberg Intrinsic motivation and Hygiene (dissatisfiers) factors Job Enrichment</vt:lpstr>
      <vt:lpstr>MacroErgonomics Hendrick 1990s  Socio Technical Systems revisited  Big Picture Ergonomics  with micro ergonomics details</vt:lpstr>
      <vt:lpstr>Case Study: Job Redesign in the Bindery</vt:lpstr>
      <vt:lpstr>The Changes</vt:lpstr>
      <vt:lpstr>The Results (2 year follow up)</vt:lpstr>
      <vt:lpstr>Case Study Organization and Job Design in Medicare Data Processing</vt:lpstr>
      <vt:lpstr>The Organizational Problems</vt:lpstr>
      <vt:lpstr>Solutions</vt:lpstr>
      <vt:lpstr>Results</vt:lpstr>
      <vt:lpstr>Micro Ergonomics and Design</vt:lpstr>
      <vt:lpstr>Workplace Design What can be Changed?</vt:lpstr>
      <vt:lpstr>You can only change posture by changing the workPlace  Layout  but even then behaviors will differ</vt:lpstr>
      <vt:lpstr>The Box or the Ball Work (hand) placement for most of the time</vt:lpstr>
      <vt:lpstr>Visual, Light and Heavy Work</vt:lpstr>
      <vt:lpstr>Storage Rack Guidelines (North America)</vt:lpstr>
      <vt:lpstr>Adjustability and Flexibility</vt:lpstr>
      <vt:lpstr>Manual Materials Handling</vt:lpstr>
      <vt:lpstr>Manual Materials Handling</vt:lpstr>
      <vt:lpstr>Lifting</vt:lpstr>
      <vt:lpstr>MMH Measurement</vt:lpstr>
      <vt:lpstr>PowerPoint Presentation</vt:lpstr>
      <vt:lpstr>Snook Tables</vt:lpstr>
      <vt:lpstr>Sources on the Internet</vt:lpstr>
      <vt:lpstr>Manipulation / Assembly Tasks</vt:lpstr>
      <vt:lpstr>Grasping and Manipulating</vt:lpstr>
      <vt:lpstr>Tight Targets Take Time</vt:lpstr>
      <vt:lpstr>The assembler had to deal with poorer ACCess and many more components </vt:lpstr>
      <vt:lpstr>Two Automobile Plants</vt:lpstr>
      <vt:lpstr>Targets</vt:lpstr>
      <vt:lpstr>Fitts Law(1954)</vt:lpstr>
      <vt:lpstr>Case Study Barbie Dolls</vt:lpstr>
      <vt:lpstr>Target Rules</vt:lpstr>
      <vt:lpstr>A compromise between user styling requirements and design for manufacturability, even robots have a hard time with TIGHT Targets</vt:lpstr>
      <vt:lpstr>Simplify Choices   Choices Take Time and may be Wrong</vt:lpstr>
      <vt:lpstr>Choices Exercise</vt:lpstr>
      <vt:lpstr>Arms, Wrists and Fingers have Postures too</vt:lpstr>
      <vt:lpstr>Wrists have Postures too</vt:lpstr>
      <vt:lpstr>Sewing Lines</vt:lpstr>
      <vt:lpstr>Small Components Assembly</vt:lpstr>
      <vt:lpstr>Bend the Tool not the Wrist</vt:lpstr>
      <vt:lpstr>Use the right Handle</vt:lpstr>
      <vt:lpstr>Orient the job</vt:lpstr>
      <vt:lpstr>PowerPoint Presentation</vt:lpstr>
      <vt:lpstr>PowerPoint Presentation</vt:lpstr>
      <vt:lpstr>Job and Operations Design   The Time factor</vt:lpstr>
      <vt:lpstr>Operations Design</vt:lpstr>
      <vt:lpstr>Job Design</vt:lpstr>
      <vt:lpstr>Shift Work</vt:lpstr>
      <vt:lpstr>Singapore MOM ergo@work app</vt:lpstr>
      <vt:lpstr>Physical Work Stress Index (PWSI)   Addressing the TIME Dimension</vt:lpstr>
      <vt:lpstr>PWSI</vt:lpstr>
      <vt:lpstr>Physical Stress and Strain People respond well to optimal levels of physical (and cognitive) variety</vt:lpstr>
      <vt:lpstr>History</vt:lpstr>
      <vt:lpstr>Activity Sampling</vt:lpstr>
      <vt:lpstr>The Box or the Ball Work (hand) placement for most of the time</vt:lpstr>
      <vt:lpstr>The Best Posture is the Next Posture</vt:lpstr>
      <vt:lpstr>Walkie-Talkies</vt:lpstr>
      <vt:lpstr>Stretching</vt:lpstr>
      <vt:lpstr>The Usain Bolt fitness test 10 – 100 – 1000 - 10000</vt:lpstr>
      <vt:lpstr>Workability Index</vt:lpstr>
      <vt:lpstr>Workability Index</vt:lpstr>
      <vt:lpstr>PowerPoint Presentation</vt:lpstr>
      <vt:lpstr>PowerPoint Presentation</vt:lpstr>
      <vt:lpstr>Spatial Factors</vt:lpstr>
      <vt:lpstr>Manual Materials Handling</vt:lpstr>
      <vt:lpstr>Manipulation</vt:lpstr>
      <vt:lpstr>Environmental Factors</vt:lpstr>
      <vt:lpstr>Information Factors</vt:lpstr>
      <vt:lpstr>Operational Factors</vt:lpstr>
      <vt:lpstr>Overall Counts</vt:lpstr>
      <vt:lpstr>PowerPoint Presentation</vt:lpstr>
      <vt:lpstr>Conclusions – How Ergonomics Works</vt:lpstr>
      <vt:lpstr>Ergonomics Addresses</vt:lpstr>
    </vt:vector>
  </TitlesOfParts>
  <Company>National University of Singapore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Workplace Ergonomics</dc:title>
  <dc:creator>ISEJBP</dc:creator>
  <cp:lastModifiedBy>user</cp:lastModifiedBy>
  <cp:revision>278</cp:revision>
  <dcterms:created xsi:type="dcterms:W3CDTF">2012-10-05T03:41:56Z</dcterms:created>
  <dcterms:modified xsi:type="dcterms:W3CDTF">2012-11-08T00:37:02Z</dcterms:modified>
</cp:coreProperties>
</file>