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9" r:id="rId2"/>
    <p:sldId id="273" r:id="rId3"/>
    <p:sldId id="272" r:id="rId4"/>
    <p:sldId id="275" r:id="rId5"/>
    <p:sldId id="270" r:id="rId6"/>
    <p:sldId id="288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7" r:id="rId18"/>
    <p:sldId id="286" r:id="rId19"/>
  </p:sldIdLst>
  <p:sldSz cx="9144000" cy="6858000" type="screen4x3"/>
  <p:notesSz cx="6858000" cy="9144000"/>
  <p:custDataLst>
    <p:tags r:id="rId2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7A1D67B-9E95-4177-837D-1BC1278C818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E8938B-14A8-44C2-8F06-D25CE69C6DB9}" type="slidenum">
              <a:rPr lang="en-US"/>
              <a:pPr/>
              <a:t>1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FC30A9-A2C4-42B7-BF60-23CD0656D7FC}" type="slidenum">
              <a:rPr lang="en-US"/>
              <a:pPr/>
              <a:t>2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8CEA44-8DDD-49DB-8737-8AE3F167491E}" type="slidenum">
              <a:rPr lang="en-US"/>
              <a:pPr/>
              <a:t>3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CF25C7-4FDD-40DB-958B-D4C439355A8F}" type="slidenum">
              <a:rPr lang="en-US"/>
              <a:pPr/>
              <a:t>4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3E5965-692D-43BF-AC16-DD4E5EA127F4}" type="slidenum">
              <a:rPr lang="en-US"/>
              <a:pPr/>
              <a:t>5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572914-9DFE-4FF1-A0AC-FBA29B3072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B8CF46-8081-4FAF-BE0D-BC92D17415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E0410E-59FE-407F-87DE-5ED943FF96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F2B64D-386A-462C-BDF1-4BE202B036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4D83D0-39DF-49EF-8FE7-56D921FD2D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0AA518-E939-4ED6-8833-D14248DB3C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E1A200-95E3-406A-937B-4C7857D569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2C75AF-DB5C-447E-9767-EE6EBD3415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6040DB-289B-4BE6-A7FB-86D98C833E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B1752A-0243-48E9-87CB-17BB468E70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1164D9-9D00-45FF-A798-867ACBCC62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17A3BBC-DD2C-4DBC-9820-D75C7889921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685800"/>
            <a:ext cx="7772400" cy="1981200"/>
          </a:xfrm>
          <a:noFill/>
        </p:spPr>
        <p:txBody>
          <a:bodyPr/>
          <a:lstStyle/>
          <a:p>
            <a:r>
              <a:rPr lang="en-US" sz="4000" dirty="0" smtClean="0"/>
              <a:t>Operational and Medical </a:t>
            </a:r>
            <a:r>
              <a:rPr lang="en-US" sz="4000" dirty="0"/>
              <a:t>Management of Work Related Musculoskeletal Disorders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Brian Peacock</a:t>
            </a:r>
          </a:p>
          <a:p>
            <a:r>
              <a:rPr lang="en-US" dirty="0" smtClean="0"/>
              <a:t>June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3200" b="1" dirty="0" smtClean="0"/>
              <a:t>Symptoms</a:t>
            </a:r>
            <a:endParaRPr lang="en-US" sz="3200" b="1" dirty="0"/>
          </a:p>
        </p:txBody>
      </p:sp>
      <p:pic>
        <p:nvPicPr>
          <p:cNvPr id="48130" name="Picture 2" descr="http://images.ccohs.ca/oshanswers/body(f_b)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143000"/>
            <a:ext cx="3943350" cy="4572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876800" y="1676400"/>
            <a:ext cx="3962400" cy="203132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Pain Severity</a:t>
            </a:r>
          </a:p>
          <a:p>
            <a:pPr lvl="1"/>
            <a:r>
              <a:rPr lang="en-US" dirty="0" smtClean="0"/>
              <a:t>0 - None</a:t>
            </a:r>
          </a:p>
          <a:p>
            <a:pPr lvl="1"/>
            <a:r>
              <a:rPr lang="en-US" dirty="0" smtClean="0"/>
              <a:t>1 - Mild</a:t>
            </a:r>
          </a:p>
          <a:p>
            <a:pPr lvl="1"/>
            <a:r>
              <a:rPr lang="en-US" dirty="0" smtClean="0"/>
              <a:t>2 – Mild / Moderate</a:t>
            </a:r>
          </a:p>
          <a:p>
            <a:pPr lvl="1"/>
            <a:r>
              <a:rPr lang="en-US" dirty="0" smtClean="0"/>
              <a:t>3 - Moderate</a:t>
            </a:r>
          </a:p>
          <a:p>
            <a:pPr lvl="1"/>
            <a:r>
              <a:rPr lang="en-US" dirty="0" smtClean="0"/>
              <a:t>4 – Moderate / Severe</a:t>
            </a:r>
          </a:p>
          <a:p>
            <a:pPr lvl="1"/>
            <a:r>
              <a:rPr lang="en-US" dirty="0" smtClean="0"/>
              <a:t>5 - Severe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76800" y="3733800"/>
            <a:ext cx="3962400" cy="203132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Other Details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90600" y="5943600"/>
            <a:ext cx="7315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Mark the location and severity on the diagram and provide additional details where necessary </a:t>
            </a:r>
            <a:endParaRPr lang="en-US" sz="1200" dirty="0"/>
          </a:p>
        </p:txBody>
      </p:sp>
      <p:grpSp>
        <p:nvGrpSpPr>
          <p:cNvPr id="8" name="Group 7"/>
          <p:cNvGrpSpPr/>
          <p:nvPr/>
        </p:nvGrpSpPr>
        <p:grpSpPr>
          <a:xfrm>
            <a:off x="228600" y="152400"/>
            <a:ext cx="8686800" cy="750332"/>
            <a:chOff x="228600" y="152400"/>
            <a:chExt cx="8686800" cy="750332"/>
          </a:xfrm>
        </p:grpSpPr>
        <p:sp>
          <p:nvSpPr>
            <p:cNvPr id="9" name="TextBox 8"/>
            <p:cNvSpPr txBox="1"/>
            <p:nvPr/>
          </p:nvSpPr>
          <p:spPr>
            <a:xfrm>
              <a:off x="228600" y="228600"/>
              <a:ext cx="2438400" cy="3693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Case #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477000" y="533400"/>
              <a:ext cx="2438400" cy="3693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Date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477000" y="152400"/>
              <a:ext cx="2438400" cy="3693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Analyst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z="3200" dirty="0" smtClean="0"/>
              <a:t>Medical History</a:t>
            </a:r>
            <a:endParaRPr lang="en-US" sz="3200" dirty="0"/>
          </a:p>
        </p:txBody>
      </p:sp>
      <p:grpSp>
        <p:nvGrpSpPr>
          <p:cNvPr id="9" name="Group 8"/>
          <p:cNvGrpSpPr/>
          <p:nvPr/>
        </p:nvGrpSpPr>
        <p:grpSpPr>
          <a:xfrm>
            <a:off x="228600" y="152400"/>
            <a:ext cx="8686800" cy="750332"/>
            <a:chOff x="228600" y="152400"/>
            <a:chExt cx="8686800" cy="750332"/>
          </a:xfrm>
        </p:grpSpPr>
        <p:sp>
          <p:nvSpPr>
            <p:cNvPr id="10" name="TextBox 9"/>
            <p:cNvSpPr txBox="1"/>
            <p:nvPr/>
          </p:nvSpPr>
          <p:spPr>
            <a:xfrm>
              <a:off x="228600" y="228600"/>
              <a:ext cx="2438400" cy="3693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Case #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477000" y="533400"/>
              <a:ext cx="2438400" cy="3693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Date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477000" y="152400"/>
              <a:ext cx="2438400" cy="3693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Analyst</a:t>
              </a:r>
              <a:endParaRPr lang="en-US" dirty="0"/>
            </a:p>
          </p:txBody>
        </p:sp>
      </p:grp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762000" y="1371600"/>
          <a:ext cx="7543800" cy="25155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28900"/>
                <a:gridCol w="2628900"/>
                <a:gridCol w="22860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Medical History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Timeline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Treatment</a:t>
                      </a:r>
                      <a:endParaRPr lang="en-US" sz="1000" b="1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Musculoskeletal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Current issue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Self treatment</a:t>
                      </a:r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Arthritis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Heart Disease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Similar previous injuries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Plant</a:t>
                      </a:r>
                      <a:r>
                        <a:rPr lang="en-US" sz="1000" baseline="0" dirty="0" smtClean="0"/>
                        <a:t> medical</a:t>
                      </a:r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Circulatory Disorders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Respiratory Disorders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Lost work days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Personal physician</a:t>
                      </a:r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Digestive Disorders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Neurological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Specialist</a:t>
                      </a:r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Dermatology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762000" y="3886200"/>
          <a:ext cx="7543800" cy="25155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28900"/>
                <a:gridCol w="2628900"/>
                <a:gridCol w="2286000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Effects on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l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Current job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l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l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Sleep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l"/>
                      <a:endParaRPr 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l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Domestic duties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l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Recreation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l"/>
                      <a:endParaRPr 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15962"/>
          </a:xfrm>
        </p:spPr>
        <p:txBody>
          <a:bodyPr/>
          <a:lstStyle/>
          <a:p>
            <a:r>
              <a:rPr lang="en-US" sz="3200" b="1" dirty="0" smtClean="0"/>
              <a:t>Signs and Symptoms</a:t>
            </a:r>
            <a:endParaRPr lang="en-US" sz="32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1066800"/>
          <a:ext cx="6248401" cy="51920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7622"/>
                <a:gridCol w="1041401"/>
                <a:gridCol w="903383"/>
                <a:gridCol w="978665"/>
                <a:gridCol w="978665"/>
                <a:gridCol w="978665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Location / structu</a:t>
                      </a:r>
                      <a:r>
                        <a:rPr lang="en-US" sz="1000" dirty="0" smtClean="0"/>
                        <a:t>re / date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Redness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0 1 2 3 4 5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smtClean="0"/>
                        <a:t>0 1 2 3 4 5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0 1 2 3 4 5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0 1 2 3 4 5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0 1 2 3 4 5 </a:t>
                      </a:r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Tenderness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0 1 2 3 4 5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smtClean="0"/>
                        <a:t>0 1 2 3 4 5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smtClean="0"/>
                        <a:t>0 1 2 3 4 5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0 1 2 3 4 5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0 1 2 3 4 5 </a:t>
                      </a:r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Bruising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0 1 2 3 4 5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smtClean="0"/>
                        <a:t>0 1 2 3 4 5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smtClean="0"/>
                        <a:t>0 1 2 3 4 5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0 1 2 3 4 5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0 1 2 3 4 5 </a:t>
                      </a:r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Lack of Color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0 1 2 3 4 5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0 1 2 3 4 5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smtClean="0"/>
                        <a:t>0 1 2 3 4 5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0 1 2 3 4 5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0 1 2 3 4 5 </a:t>
                      </a:r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Numbness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smtClean="0"/>
                        <a:t>0 1 2 3 4 5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0 1 2 3 4 5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smtClean="0"/>
                        <a:t>0 1 2 3 4 5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0 1 2 3 4 5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0 1 2 3 4 5 </a:t>
                      </a:r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Tingling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smtClean="0"/>
                        <a:t>0 1 2 3 4 5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smtClean="0"/>
                        <a:t>0 1 2 3 4 5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0 1 2 3 4 5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0 1 2 3 4 5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0 1 2 3 4 5 </a:t>
                      </a:r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Swelling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smtClean="0"/>
                        <a:t>0 1 2 3 4 5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smtClean="0"/>
                        <a:t>0 1 2 3 4 5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0 1 2 3 4 5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0 1 2 3 4 5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0 1 2 3 4 5 </a:t>
                      </a:r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Heat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smtClean="0"/>
                        <a:t>0 1 2 3 4 5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smtClean="0"/>
                        <a:t>0 1 2 3 4 5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smtClean="0"/>
                        <a:t>0 1 2 3 4 5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0 1 2 3 4 5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0 1 2 3 4 5 </a:t>
                      </a:r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Deformity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smtClean="0"/>
                        <a:t>0 1 2 3 4 5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smtClean="0"/>
                        <a:t>0 1 2 3 4 5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smtClean="0"/>
                        <a:t>0 1 2 3 4 5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0 1 2 3 4 5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0 1 2 3 4 5 </a:t>
                      </a:r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Scars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smtClean="0"/>
                        <a:t>0 1 2 3 4 5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smtClean="0"/>
                        <a:t>0 1 2 3 4 5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smtClean="0"/>
                        <a:t>0 1 2 3 4 5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0 1 2 3 4 5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0 1 2 3 4 5 </a:t>
                      </a:r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Mass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smtClean="0"/>
                        <a:t>0 1 2 3 4 5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smtClean="0"/>
                        <a:t>0 1 2 3 4 5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smtClean="0"/>
                        <a:t>0 1 2 3 4 5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0 1 2 3 4 5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0 1 2 3 4 5 </a:t>
                      </a:r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Crepitus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smtClean="0"/>
                        <a:t>0 1 2 3 4 5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0 1 2 3 4 5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smtClean="0"/>
                        <a:t>0 1 2 3 4 5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0 1 2 3 4 5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0 1 2 3 4 5 </a:t>
                      </a:r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Loss of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Contour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smtClean="0"/>
                        <a:t>0 1 2 3 4 5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0 1 2 3 4 5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0 1 2 3 4 5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0 1 2 3 4 5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0 1 2 3 4 5 </a:t>
                      </a:r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Passive movement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0 1 2 3 4 5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smtClean="0"/>
                        <a:t>0 1 2 3 4 5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smtClean="0"/>
                        <a:t>0 1 2 3 4 5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0 1 2 3 4 5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0 1 2 3 4 5 </a:t>
                      </a:r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Active movement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smtClean="0"/>
                        <a:t>0 1 2 3 4 5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smtClean="0"/>
                        <a:t>0 1 2 3 4 5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smtClean="0"/>
                        <a:t>0 1 2 3 4 5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0 1 2 3 4 5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0 1 2 3 4 5 </a:t>
                      </a:r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Strength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smtClean="0"/>
                        <a:t>0 1 2 3 4 5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smtClean="0"/>
                        <a:t>0 1 2 3 4 5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smtClean="0"/>
                        <a:t>0 1 2 3 4 5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0 1 2 3 4 5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0 1 2 3 4 5 </a:t>
                      </a:r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Sensation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smtClean="0"/>
                        <a:t>0 1 2 3 4 5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smtClean="0"/>
                        <a:t>0 1 2 3 4 5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smtClean="0"/>
                        <a:t>0 1 2 3 4 5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0 1 2 3 4 5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0 1 2 3 4 5 </a:t>
                      </a:r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Dexterity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smtClean="0"/>
                        <a:t>0 1 2 3 4 5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smtClean="0"/>
                        <a:t>0 1 2 3 4 5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0 1 2 3 4 5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0 1 2 3 4 5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0 1 2 3 4 5 </a:t>
                      </a:r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400800" y="1066800"/>
          <a:ext cx="2514600" cy="51816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2227"/>
                <a:gridCol w="932373"/>
              </a:tblGrid>
              <a:tr h="297152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Diagnostic Tests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</a:tr>
              <a:tr h="315725">
                <a:tc>
                  <a:txBody>
                    <a:bodyPr/>
                    <a:lstStyle/>
                    <a:p>
                      <a:pPr lvl="1" algn="r"/>
                      <a:r>
                        <a:rPr lang="en-US" sz="1000" dirty="0" err="1" smtClean="0"/>
                        <a:t>Finklestein’s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+   -</a:t>
                      </a:r>
                      <a:endParaRPr lang="en-US" sz="1100" dirty="0"/>
                    </a:p>
                  </a:txBody>
                  <a:tcPr/>
                </a:tc>
              </a:tr>
              <a:tr h="315725">
                <a:tc>
                  <a:txBody>
                    <a:bodyPr/>
                    <a:lstStyle/>
                    <a:p>
                      <a:pPr lvl="1" algn="r"/>
                      <a:r>
                        <a:rPr lang="en-US" sz="1000" dirty="0" err="1" smtClean="0"/>
                        <a:t>Phalen’s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+   -</a:t>
                      </a:r>
                      <a:endParaRPr lang="en-US" sz="1100" dirty="0"/>
                    </a:p>
                  </a:txBody>
                  <a:tcPr/>
                </a:tc>
              </a:tr>
              <a:tr h="315725">
                <a:tc>
                  <a:txBody>
                    <a:bodyPr/>
                    <a:lstStyle/>
                    <a:p>
                      <a:pPr lvl="1" algn="r"/>
                      <a:r>
                        <a:rPr lang="en-US" sz="1000" dirty="0" err="1" smtClean="0"/>
                        <a:t>Tinel’s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+   -</a:t>
                      </a:r>
                      <a:endParaRPr lang="en-US" sz="1100" dirty="0"/>
                    </a:p>
                  </a:txBody>
                  <a:tcPr/>
                </a:tc>
              </a:tr>
              <a:tr h="315725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Reflexes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</a:tr>
              <a:tr h="315725"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Patellar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+   -</a:t>
                      </a:r>
                      <a:endParaRPr lang="en-US" sz="1100" dirty="0"/>
                    </a:p>
                  </a:txBody>
                  <a:tcPr/>
                </a:tc>
              </a:tr>
              <a:tr h="315725"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Achilles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+   -</a:t>
                      </a:r>
                      <a:endParaRPr lang="en-US" sz="1100" dirty="0"/>
                    </a:p>
                  </a:txBody>
                  <a:tcPr/>
                </a:tc>
              </a:tr>
              <a:tr h="315725"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Biceps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+   -</a:t>
                      </a:r>
                      <a:endParaRPr lang="en-US" sz="1100" dirty="0"/>
                    </a:p>
                  </a:txBody>
                  <a:tcPr/>
                </a:tc>
              </a:tr>
              <a:tr h="315725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Straight Leg Raise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+   -</a:t>
                      </a:r>
                      <a:endParaRPr lang="en-US" sz="1100" dirty="0"/>
                    </a:p>
                  </a:txBody>
                  <a:tcPr/>
                </a:tc>
              </a:tr>
              <a:tr h="315725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Pain on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</a:tr>
              <a:tr h="315725"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Palpation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0 1 2 3 4 5 </a:t>
                      </a:r>
                      <a:endParaRPr lang="en-US" sz="1100" dirty="0"/>
                    </a:p>
                  </a:txBody>
                  <a:tcPr/>
                </a:tc>
              </a:tr>
              <a:tr h="315725"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Passive Movement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0 1 2 3 4 5 </a:t>
                      </a:r>
                      <a:endParaRPr lang="en-US" sz="1100" dirty="0"/>
                    </a:p>
                  </a:txBody>
                  <a:tcPr/>
                </a:tc>
              </a:tr>
              <a:tr h="315725"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Active Movement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0 1 2 3 4 5 </a:t>
                      </a:r>
                    </a:p>
                  </a:txBody>
                  <a:tcPr/>
                </a:tc>
              </a:tr>
              <a:tr h="1095750">
                <a:tc gridSpan="2"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Other / Comments</a:t>
                      </a:r>
                      <a:endParaRPr 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200" y="6324600"/>
            <a:ext cx="7315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The medical practitioner record of results of diagnostic questions and tests</a:t>
            </a:r>
            <a:endParaRPr lang="en-US" sz="1200" dirty="0"/>
          </a:p>
        </p:txBody>
      </p:sp>
      <p:grpSp>
        <p:nvGrpSpPr>
          <p:cNvPr id="7" name="Group 6"/>
          <p:cNvGrpSpPr/>
          <p:nvPr/>
        </p:nvGrpSpPr>
        <p:grpSpPr>
          <a:xfrm>
            <a:off x="228600" y="152400"/>
            <a:ext cx="8686800" cy="750332"/>
            <a:chOff x="228600" y="152400"/>
            <a:chExt cx="8686800" cy="750332"/>
          </a:xfrm>
        </p:grpSpPr>
        <p:sp>
          <p:nvSpPr>
            <p:cNvPr id="8" name="TextBox 7"/>
            <p:cNvSpPr txBox="1"/>
            <p:nvPr/>
          </p:nvSpPr>
          <p:spPr>
            <a:xfrm>
              <a:off x="228600" y="228600"/>
              <a:ext cx="2133600" cy="3693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Case #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858000" y="533400"/>
              <a:ext cx="2057400" cy="3693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Date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858000" y="152400"/>
              <a:ext cx="2057400" cy="3693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Analyst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3200" b="1" dirty="0" smtClean="0"/>
              <a:t>Range of Motion</a:t>
            </a:r>
            <a:endParaRPr lang="en-US" sz="32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399" y="1295400"/>
          <a:ext cx="8763001" cy="45177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1921"/>
                <a:gridCol w="446405"/>
                <a:gridCol w="775487"/>
                <a:gridCol w="775487"/>
                <a:gridCol w="775487"/>
                <a:gridCol w="775487"/>
                <a:gridCol w="775487"/>
                <a:gridCol w="775487"/>
                <a:gridCol w="775487"/>
                <a:gridCol w="2016266"/>
              </a:tblGrid>
              <a:tr h="0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Location / date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Flexion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Extension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Abduction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Adduction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Medial Rotation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Lateral Rotation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Other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Comments</a:t>
                      </a:r>
                      <a:endParaRPr lang="en-US" sz="9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l"/>
                      <a:r>
                        <a:rPr lang="en-US" sz="900" dirty="0" smtClean="0"/>
                        <a:t>Finger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L / R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l"/>
                      <a:r>
                        <a:rPr lang="en-US" sz="900" dirty="0" smtClean="0"/>
                        <a:t>Thumb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L / R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l"/>
                      <a:r>
                        <a:rPr lang="en-US" sz="900" dirty="0" smtClean="0"/>
                        <a:t>Wrist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L / R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l"/>
                      <a:r>
                        <a:rPr lang="en-US" sz="900" dirty="0" smtClean="0"/>
                        <a:t>Radio </a:t>
                      </a:r>
                      <a:r>
                        <a:rPr lang="en-US" sz="900" dirty="0" err="1" smtClean="0"/>
                        <a:t>Ulnar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L / R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l"/>
                      <a:r>
                        <a:rPr lang="en-US" sz="900" dirty="0" smtClean="0"/>
                        <a:t>Elbow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L / R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l"/>
                      <a:r>
                        <a:rPr lang="en-US" sz="900" dirty="0" smtClean="0"/>
                        <a:t>Shoulder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L / R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l"/>
                      <a:r>
                        <a:rPr lang="en-US" sz="900" dirty="0" smtClean="0"/>
                        <a:t>Shoulder girdle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L / R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l"/>
                      <a:r>
                        <a:rPr lang="en-US" sz="900" dirty="0" smtClean="0"/>
                        <a:t>Cervical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L / R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Thoracic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L / R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l"/>
                      <a:r>
                        <a:rPr lang="en-US" sz="900" dirty="0" smtClean="0"/>
                        <a:t>Lumbar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L / R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err="1" smtClean="0"/>
                        <a:t>Sacro</a:t>
                      </a:r>
                      <a:r>
                        <a:rPr lang="en-US" sz="900" dirty="0" smtClean="0"/>
                        <a:t> iliac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L / R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l"/>
                      <a:r>
                        <a:rPr lang="en-US" sz="900" dirty="0" smtClean="0"/>
                        <a:t>Knee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L / R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l"/>
                      <a:r>
                        <a:rPr lang="en-US" sz="900" dirty="0" smtClean="0"/>
                        <a:t>Ankle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L / R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l"/>
                      <a:r>
                        <a:rPr lang="en-US" sz="900" dirty="0" smtClean="0"/>
                        <a:t>Mid foot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L / R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l"/>
                      <a:r>
                        <a:rPr lang="en-US" sz="900" dirty="0" smtClean="0"/>
                        <a:t>Forefoot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L / R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l"/>
                      <a:r>
                        <a:rPr lang="en-US" sz="900" dirty="0" smtClean="0"/>
                        <a:t>Toes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L / R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0 1 2 3 4 5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6019800"/>
            <a:ext cx="838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Medical practitioner records of ROM limitations on ordinal scale with reference to published ROM data</a:t>
            </a:r>
            <a:endParaRPr lang="en-US" sz="1400" dirty="0"/>
          </a:p>
        </p:txBody>
      </p:sp>
      <p:grpSp>
        <p:nvGrpSpPr>
          <p:cNvPr id="7" name="Group 6"/>
          <p:cNvGrpSpPr/>
          <p:nvPr/>
        </p:nvGrpSpPr>
        <p:grpSpPr>
          <a:xfrm>
            <a:off x="228600" y="152400"/>
            <a:ext cx="8686800" cy="750332"/>
            <a:chOff x="228600" y="152400"/>
            <a:chExt cx="8686800" cy="750332"/>
          </a:xfrm>
        </p:grpSpPr>
        <p:sp>
          <p:nvSpPr>
            <p:cNvPr id="8" name="TextBox 7"/>
            <p:cNvSpPr txBox="1"/>
            <p:nvPr/>
          </p:nvSpPr>
          <p:spPr>
            <a:xfrm>
              <a:off x="228600" y="228600"/>
              <a:ext cx="2438400" cy="3693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Case #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477000" y="533400"/>
              <a:ext cx="2438400" cy="3693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Date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477000" y="152400"/>
              <a:ext cx="2438400" cy="3693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Analyst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200"/>
          </a:xfrm>
        </p:spPr>
        <p:txBody>
          <a:bodyPr/>
          <a:lstStyle/>
          <a:p>
            <a:r>
              <a:rPr lang="en-US" sz="3200" b="1" dirty="0" smtClean="0"/>
              <a:t>Medical Management</a:t>
            </a:r>
            <a:endParaRPr lang="en-US" sz="32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685800"/>
          <a:ext cx="2895600" cy="60493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5000"/>
                <a:gridCol w="9906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Description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ICD Code</a:t>
                      </a:r>
                      <a:endParaRPr lang="en-US" sz="1000" b="1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Thoracic outlet syndrome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353.0</a:t>
                      </a:r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Carpal tunnel syndrome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354</a:t>
                      </a:r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Reynaud’s disease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443</a:t>
                      </a:r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Intervertebral disc disorder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722</a:t>
                      </a:r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Rotator cuff</a:t>
                      </a:r>
                      <a:r>
                        <a:rPr lang="en-US" sz="1000" baseline="0" dirty="0" smtClean="0"/>
                        <a:t> syndrome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726.1</a:t>
                      </a:r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Medial epicondylitis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726.31</a:t>
                      </a:r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Lateral epicondylitis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726.32</a:t>
                      </a:r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r"/>
                      <a:r>
                        <a:rPr lang="en-US" sz="1000" dirty="0" err="1" smtClean="0"/>
                        <a:t>Tenosynovitis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727</a:t>
                      </a:r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Trigger</a:t>
                      </a:r>
                      <a:r>
                        <a:rPr lang="en-US" sz="1000" baseline="0" dirty="0" smtClean="0"/>
                        <a:t> finger</a:t>
                      </a:r>
                      <a:endParaRPr 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727.03</a:t>
                      </a:r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r"/>
                      <a:r>
                        <a:rPr lang="en-US" sz="1000" dirty="0" err="1" smtClean="0"/>
                        <a:t>DeQuervain’s</a:t>
                      </a:r>
                      <a:r>
                        <a:rPr lang="en-US" sz="1000" dirty="0" smtClean="0"/>
                        <a:t> disease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727.04</a:t>
                      </a:r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Bursitis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727.3</a:t>
                      </a:r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 smtClean="0"/>
                        <a:t>Tendonitis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726.90</a:t>
                      </a:r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Shoulder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840</a:t>
                      </a:r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Upper arm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841</a:t>
                      </a:r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Wrist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842.0</a:t>
                      </a:r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Hand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842.1</a:t>
                      </a:r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Hip / Thigh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843</a:t>
                      </a:r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Knee / Leg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844</a:t>
                      </a:r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Ankle / foot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845</a:t>
                      </a:r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r"/>
                      <a:r>
                        <a:rPr lang="en-US" sz="1000" dirty="0" err="1" smtClean="0"/>
                        <a:t>Sacro</a:t>
                      </a:r>
                      <a:r>
                        <a:rPr lang="en-US" sz="1000" dirty="0" smtClean="0"/>
                        <a:t> iliac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846</a:t>
                      </a:r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Lumbar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847.2</a:t>
                      </a:r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Thoracic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847.1</a:t>
                      </a:r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Cervical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847.0</a:t>
                      </a:r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200400" y="914400"/>
          <a:ext cx="2895600" cy="50396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3716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Treatment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Analgesic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Anti Inflammatory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Muscle Relaxant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Heat / Cold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Exercise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Work Skills Training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Ultrasound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Splinting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Physical Conditioning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 smtClean="0"/>
                        <a:t>Referral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r"/>
                      <a:r>
                        <a:rPr lang="en-US" sz="1000" dirty="0" err="1" smtClean="0"/>
                        <a:t>Xray</a:t>
                      </a:r>
                      <a:r>
                        <a:rPr lang="en-US" sz="1000" dirty="0" smtClean="0"/>
                        <a:t>, CAT,MRI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Plant Physician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Personal</a:t>
                      </a:r>
                      <a:r>
                        <a:rPr lang="en-US" sz="1000" baseline="0" dirty="0" smtClean="0"/>
                        <a:t> Physician</a:t>
                      </a:r>
                      <a:endParaRPr 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Medical Specialist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Physical Therapist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Occupational Therapist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Hospitalization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Emergency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Other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228600" y="152400"/>
            <a:ext cx="8686800" cy="750332"/>
            <a:chOff x="228600" y="152400"/>
            <a:chExt cx="8686800" cy="750332"/>
          </a:xfrm>
        </p:grpSpPr>
        <p:sp>
          <p:nvSpPr>
            <p:cNvPr id="8" name="TextBox 7"/>
            <p:cNvSpPr txBox="1"/>
            <p:nvPr/>
          </p:nvSpPr>
          <p:spPr>
            <a:xfrm>
              <a:off x="228600" y="228600"/>
              <a:ext cx="2057400" cy="3693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Case #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858000" y="533400"/>
              <a:ext cx="2057400" cy="3693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Date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858000" y="152400"/>
              <a:ext cx="2057400" cy="3693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Analyst</a:t>
              </a:r>
              <a:endParaRPr lang="en-US" dirty="0"/>
            </a:p>
          </p:txBody>
        </p:sp>
      </p:grp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6324600" y="914400"/>
          <a:ext cx="2362200" cy="57969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622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Physical Work</a:t>
                      </a:r>
                      <a:r>
                        <a:rPr lang="en-US" sz="1000" b="1" baseline="0" dirty="0" smtClean="0"/>
                        <a:t> </a:t>
                      </a:r>
                      <a:r>
                        <a:rPr lang="en-US" sz="1000" b="1" dirty="0" smtClean="0"/>
                        <a:t>Restriction</a:t>
                      </a:r>
                      <a:endParaRPr lang="en-US" sz="1000" b="1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 smtClean="0"/>
                        <a:t>Manual Materials Handling</a:t>
                      </a:r>
                      <a:endParaRPr lang="en-US" sz="1000" b="1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No / Limit Lifting</a:t>
                      </a:r>
                      <a:r>
                        <a:rPr lang="en-US" sz="1000" baseline="0" dirty="0" smtClean="0"/>
                        <a:t> / Carrying</a:t>
                      </a:r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No / Limit Pushing / Pulling</a:t>
                      </a:r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 smtClean="0"/>
                        <a:t>Work Posture: No / Limit</a:t>
                      </a:r>
                      <a:endParaRPr lang="en-US" sz="1000" b="1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Standing</a:t>
                      </a:r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Kneeling</a:t>
                      </a:r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Squatting</a:t>
                      </a:r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Stooping, bending</a:t>
                      </a:r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Repetitive Reaching</a:t>
                      </a:r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Above Shoulder</a:t>
                      </a:r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Hand</a:t>
                      </a:r>
                      <a:r>
                        <a:rPr lang="en-US" sz="1000" baseline="0" dirty="0" smtClean="0"/>
                        <a:t> Vibration</a:t>
                      </a:r>
                      <a:endParaRPr lang="en-US" sz="1000" dirty="0" smtClean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 smtClean="0"/>
                        <a:t>Job Design - No / Limit</a:t>
                      </a:r>
                      <a:endParaRPr lang="en-US" sz="1000" b="1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Walking</a:t>
                      </a:r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Stair climbing</a:t>
                      </a:r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Ladder climbing</a:t>
                      </a:r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Paced work</a:t>
                      </a:r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Work hours</a:t>
                      </a:r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 smtClean="0"/>
                        <a:t>Manipulation No / Limit</a:t>
                      </a:r>
                      <a:endParaRPr lang="en-US" sz="1000" b="1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Repetitive, forceful  gripping</a:t>
                      </a:r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Palm buttons</a:t>
                      </a:r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Pounding</a:t>
                      </a:r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Fine dexterity</a:t>
                      </a:r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sz="3200" b="1" dirty="0" smtClean="0"/>
              <a:t>Work Restrictions</a:t>
            </a:r>
            <a:endParaRPr lang="en-US" sz="32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895600" y="1258148"/>
          <a:ext cx="2819400" cy="51426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19400"/>
              </a:tblGrid>
              <a:tr h="265852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Other Restrictions</a:t>
                      </a:r>
                      <a:endParaRPr lang="en-US" sz="1000" b="1" dirty="0"/>
                    </a:p>
                  </a:txBody>
                  <a:tcPr/>
                </a:tc>
              </a:tr>
              <a:tr h="241977"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No use of respirator</a:t>
                      </a:r>
                      <a:endParaRPr lang="en-US" sz="1000" dirty="0"/>
                    </a:p>
                  </a:txBody>
                  <a:tcPr/>
                </a:tc>
              </a:tr>
              <a:tr h="241977"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No exposure to dust / fumes</a:t>
                      </a:r>
                      <a:endParaRPr lang="en-US" sz="1000" dirty="0"/>
                    </a:p>
                  </a:txBody>
                  <a:tcPr/>
                </a:tc>
              </a:tr>
              <a:tr h="241977"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Dry clean job</a:t>
                      </a:r>
                      <a:endParaRPr lang="en-US" sz="1000" dirty="0"/>
                    </a:p>
                  </a:txBody>
                  <a:tcPr/>
                </a:tc>
              </a:tr>
              <a:tr h="241977"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No gloves</a:t>
                      </a:r>
                      <a:endParaRPr lang="en-US" sz="1000" dirty="0"/>
                    </a:p>
                  </a:txBody>
                  <a:tcPr/>
                </a:tc>
              </a:tr>
              <a:tr h="241977"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No oils / mists / grease</a:t>
                      </a:r>
                      <a:endParaRPr lang="en-US" sz="1000" dirty="0"/>
                    </a:p>
                  </a:txBody>
                  <a:tcPr/>
                </a:tc>
              </a:tr>
              <a:tr h="241977"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No irritants / solvents / acids</a:t>
                      </a:r>
                      <a:endParaRPr lang="en-US" sz="1000" dirty="0"/>
                    </a:p>
                  </a:txBody>
                  <a:tcPr/>
                </a:tc>
              </a:tr>
              <a:tr h="241977"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No exposure to allergens</a:t>
                      </a:r>
                      <a:endParaRPr lang="en-US" sz="1000" dirty="0"/>
                    </a:p>
                  </a:txBody>
                  <a:tcPr/>
                </a:tc>
              </a:tr>
              <a:tr h="241977"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No hazardous machines / equipment</a:t>
                      </a:r>
                      <a:endParaRPr lang="en-US" sz="1000" dirty="0"/>
                    </a:p>
                  </a:txBody>
                  <a:tcPr/>
                </a:tc>
              </a:tr>
              <a:tr h="241977"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No driving</a:t>
                      </a:r>
                      <a:endParaRPr lang="en-US" sz="1000" dirty="0"/>
                    </a:p>
                  </a:txBody>
                  <a:tcPr/>
                </a:tc>
              </a:tr>
              <a:tr h="2419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No color discrimination</a:t>
                      </a:r>
                    </a:p>
                  </a:txBody>
                  <a:tcPr/>
                </a:tc>
              </a:tr>
              <a:tr h="2419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No noise greater than 85dB</a:t>
                      </a:r>
                    </a:p>
                  </a:txBody>
                  <a:tcPr/>
                </a:tc>
              </a:tr>
              <a:tr h="2419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Must wear hearing protection</a:t>
                      </a:r>
                    </a:p>
                  </a:txBody>
                  <a:tcPr/>
                </a:tc>
              </a:tr>
              <a:tr h="241977"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Must sit full /</a:t>
                      </a:r>
                      <a:r>
                        <a:rPr lang="en-US" sz="1000" baseline="0" dirty="0" smtClean="0"/>
                        <a:t> part time</a:t>
                      </a:r>
                      <a:endParaRPr lang="en-US" sz="1000" dirty="0"/>
                    </a:p>
                  </a:txBody>
                  <a:tcPr/>
                </a:tc>
              </a:tr>
              <a:tr h="241977"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No lead exposure</a:t>
                      </a:r>
                      <a:endParaRPr lang="en-US" sz="1000" dirty="0"/>
                    </a:p>
                  </a:txBody>
                  <a:tcPr/>
                </a:tc>
              </a:tr>
              <a:tr h="241977"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No wet / damp environment</a:t>
                      </a:r>
                      <a:endParaRPr lang="en-US" sz="1000" dirty="0"/>
                    </a:p>
                  </a:txBody>
                  <a:tcPr/>
                </a:tc>
              </a:tr>
              <a:tr h="241977"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No extreme temperatures</a:t>
                      </a:r>
                      <a:endParaRPr lang="en-US" sz="1000" dirty="0"/>
                    </a:p>
                  </a:txBody>
                  <a:tcPr/>
                </a:tc>
              </a:tr>
              <a:tr h="241977"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No power tools</a:t>
                      </a:r>
                      <a:endParaRPr lang="en-US" sz="1000" dirty="0"/>
                    </a:p>
                  </a:txBody>
                  <a:tcPr/>
                </a:tc>
              </a:tr>
              <a:tr h="241977"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No powered equipment</a:t>
                      </a:r>
                      <a:endParaRPr lang="en-US" sz="1000" dirty="0"/>
                    </a:p>
                  </a:txBody>
                  <a:tcPr/>
                </a:tc>
              </a:tr>
              <a:tr h="241977">
                <a:tc>
                  <a:txBody>
                    <a:bodyPr/>
                    <a:lstStyle/>
                    <a:p>
                      <a:pPr algn="l"/>
                      <a:endParaRPr lang="en-US" sz="1000" dirty="0"/>
                    </a:p>
                  </a:txBody>
                  <a:tcPr/>
                </a:tc>
              </a:tr>
              <a:tr h="241977"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Restricted parking</a:t>
                      </a:r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228600" y="152400"/>
            <a:ext cx="8686800" cy="750332"/>
            <a:chOff x="228600" y="152400"/>
            <a:chExt cx="8686800" cy="750332"/>
          </a:xfrm>
        </p:grpSpPr>
        <p:sp>
          <p:nvSpPr>
            <p:cNvPr id="6" name="TextBox 5"/>
            <p:cNvSpPr txBox="1"/>
            <p:nvPr/>
          </p:nvSpPr>
          <p:spPr>
            <a:xfrm>
              <a:off x="228600" y="228600"/>
              <a:ext cx="2438400" cy="3693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Case #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477000" y="533400"/>
              <a:ext cx="2438400" cy="3693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Date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477000" y="152400"/>
              <a:ext cx="2438400" cy="3693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Analyst</a:t>
              </a:r>
              <a:endParaRPr lang="en-US" dirty="0"/>
            </a:p>
          </p:txBody>
        </p:sp>
      </p:grp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04800" y="762000"/>
          <a:ext cx="2362200" cy="57969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622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Physical Work</a:t>
                      </a:r>
                      <a:r>
                        <a:rPr lang="en-US" sz="1000" b="1" baseline="0" dirty="0" smtClean="0"/>
                        <a:t> </a:t>
                      </a:r>
                      <a:r>
                        <a:rPr lang="en-US" sz="1000" b="1" dirty="0" smtClean="0"/>
                        <a:t>Restriction</a:t>
                      </a:r>
                      <a:endParaRPr lang="en-US" sz="1000" b="1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 smtClean="0"/>
                        <a:t>Manual Materials Handling</a:t>
                      </a:r>
                      <a:endParaRPr lang="en-US" sz="1000" b="1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No / Limit Lifting</a:t>
                      </a:r>
                      <a:r>
                        <a:rPr lang="en-US" sz="1000" baseline="0" dirty="0" smtClean="0"/>
                        <a:t> / Carrying</a:t>
                      </a:r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No / Limit Pushing / Pulling</a:t>
                      </a:r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 smtClean="0"/>
                        <a:t>Work Posture: No / Limit</a:t>
                      </a:r>
                      <a:endParaRPr lang="en-US" sz="1000" b="1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Standing</a:t>
                      </a:r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Kneeling</a:t>
                      </a:r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Squatting</a:t>
                      </a:r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Stooping, bending</a:t>
                      </a:r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Repetitive Reaching</a:t>
                      </a:r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Above Shoulder</a:t>
                      </a:r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Hand</a:t>
                      </a:r>
                      <a:r>
                        <a:rPr lang="en-US" sz="1000" baseline="0" dirty="0" smtClean="0"/>
                        <a:t> Vibration</a:t>
                      </a:r>
                      <a:endParaRPr lang="en-US" sz="1000" dirty="0" smtClean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 smtClean="0"/>
                        <a:t>Job Design - No / Limit</a:t>
                      </a:r>
                      <a:endParaRPr lang="en-US" sz="1000" b="1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Walking</a:t>
                      </a:r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Stair climbing</a:t>
                      </a:r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Ladder climbing</a:t>
                      </a:r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Paced work</a:t>
                      </a:r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Work hours</a:t>
                      </a:r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 smtClean="0"/>
                        <a:t>Manipulation No / Limit</a:t>
                      </a:r>
                      <a:endParaRPr lang="en-US" sz="1000" b="1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Repetitive, forceful  gripping</a:t>
                      </a:r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Palm buttons</a:t>
                      </a:r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Pounding</a:t>
                      </a:r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Fine dexterity</a:t>
                      </a:r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943600" y="1295400"/>
          <a:ext cx="2819400" cy="51426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19400"/>
              </a:tblGrid>
              <a:tr h="265852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Other Restrictions</a:t>
                      </a:r>
                      <a:endParaRPr lang="en-US" sz="1000" b="1" dirty="0"/>
                    </a:p>
                  </a:txBody>
                  <a:tcPr/>
                </a:tc>
              </a:tr>
              <a:tr h="241977">
                <a:tc>
                  <a:txBody>
                    <a:bodyPr/>
                    <a:lstStyle/>
                    <a:p>
                      <a:pPr algn="l"/>
                      <a:endParaRPr lang="en-US" sz="1000" dirty="0"/>
                    </a:p>
                  </a:txBody>
                  <a:tcPr/>
                </a:tc>
              </a:tr>
              <a:tr h="241977">
                <a:tc>
                  <a:txBody>
                    <a:bodyPr/>
                    <a:lstStyle/>
                    <a:p>
                      <a:pPr algn="l"/>
                      <a:endParaRPr lang="en-US" sz="1000" dirty="0"/>
                    </a:p>
                  </a:txBody>
                  <a:tcPr/>
                </a:tc>
              </a:tr>
              <a:tr h="241977">
                <a:tc>
                  <a:txBody>
                    <a:bodyPr/>
                    <a:lstStyle/>
                    <a:p>
                      <a:pPr algn="l"/>
                      <a:endParaRPr lang="en-US" sz="1000" dirty="0"/>
                    </a:p>
                  </a:txBody>
                  <a:tcPr/>
                </a:tc>
              </a:tr>
              <a:tr h="241977">
                <a:tc>
                  <a:txBody>
                    <a:bodyPr/>
                    <a:lstStyle/>
                    <a:p>
                      <a:pPr algn="l"/>
                      <a:endParaRPr lang="en-US" sz="1000" dirty="0"/>
                    </a:p>
                  </a:txBody>
                  <a:tcPr/>
                </a:tc>
              </a:tr>
              <a:tr h="241977">
                <a:tc>
                  <a:txBody>
                    <a:bodyPr/>
                    <a:lstStyle/>
                    <a:p>
                      <a:pPr algn="l"/>
                      <a:endParaRPr lang="en-US" sz="1000" dirty="0"/>
                    </a:p>
                  </a:txBody>
                  <a:tcPr/>
                </a:tc>
              </a:tr>
              <a:tr h="241977">
                <a:tc>
                  <a:txBody>
                    <a:bodyPr/>
                    <a:lstStyle/>
                    <a:p>
                      <a:pPr algn="l"/>
                      <a:endParaRPr lang="en-US" sz="1000" dirty="0"/>
                    </a:p>
                  </a:txBody>
                  <a:tcPr/>
                </a:tc>
              </a:tr>
              <a:tr h="241977">
                <a:tc>
                  <a:txBody>
                    <a:bodyPr/>
                    <a:lstStyle/>
                    <a:p>
                      <a:pPr algn="l"/>
                      <a:endParaRPr lang="en-US" sz="1000" dirty="0"/>
                    </a:p>
                  </a:txBody>
                  <a:tcPr/>
                </a:tc>
              </a:tr>
              <a:tr h="241977">
                <a:tc>
                  <a:txBody>
                    <a:bodyPr/>
                    <a:lstStyle/>
                    <a:p>
                      <a:pPr algn="l"/>
                      <a:endParaRPr lang="en-US" sz="1000" dirty="0"/>
                    </a:p>
                  </a:txBody>
                  <a:tcPr/>
                </a:tc>
              </a:tr>
              <a:tr h="241977">
                <a:tc>
                  <a:txBody>
                    <a:bodyPr/>
                    <a:lstStyle/>
                    <a:p>
                      <a:pPr algn="l"/>
                      <a:endParaRPr lang="en-US" sz="1000" dirty="0"/>
                    </a:p>
                  </a:txBody>
                  <a:tcPr/>
                </a:tc>
              </a:tr>
              <a:tr h="2419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/>
                </a:tc>
              </a:tr>
              <a:tr h="2419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/>
                </a:tc>
              </a:tr>
              <a:tr h="2419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/>
                </a:tc>
              </a:tr>
              <a:tr h="241977">
                <a:tc>
                  <a:txBody>
                    <a:bodyPr/>
                    <a:lstStyle/>
                    <a:p>
                      <a:pPr algn="l"/>
                      <a:endParaRPr lang="en-US" sz="1000" dirty="0"/>
                    </a:p>
                  </a:txBody>
                  <a:tcPr/>
                </a:tc>
              </a:tr>
              <a:tr h="241977">
                <a:tc>
                  <a:txBody>
                    <a:bodyPr/>
                    <a:lstStyle/>
                    <a:p>
                      <a:pPr algn="l"/>
                      <a:endParaRPr lang="en-US" sz="1000" dirty="0"/>
                    </a:p>
                  </a:txBody>
                  <a:tcPr/>
                </a:tc>
              </a:tr>
              <a:tr h="241977">
                <a:tc>
                  <a:txBody>
                    <a:bodyPr/>
                    <a:lstStyle/>
                    <a:p>
                      <a:pPr algn="l"/>
                      <a:endParaRPr lang="en-US" sz="1000" dirty="0"/>
                    </a:p>
                  </a:txBody>
                  <a:tcPr/>
                </a:tc>
              </a:tr>
              <a:tr h="241977">
                <a:tc>
                  <a:txBody>
                    <a:bodyPr/>
                    <a:lstStyle/>
                    <a:p>
                      <a:pPr algn="l"/>
                      <a:endParaRPr lang="en-US" sz="1000" dirty="0"/>
                    </a:p>
                  </a:txBody>
                  <a:tcPr/>
                </a:tc>
              </a:tr>
              <a:tr h="241977">
                <a:tc>
                  <a:txBody>
                    <a:bodyPr/>
                    <a:lstStyle/>
                    <a:p>
                      <a:pPr algn="l"/>
                      <a:endParaRPr lang="en-US" sz="1000" dirty="0"/>
                    </a:p>
                  </a:txBody>
                  <a:tcPr/>
                </a:tc>
              </a:tr>
              <a:tr h="241977">
                <a:tc>
                  <a:txBody>
                    <a:bodyPr/>
                    <a:lstStyle/>
                    <a:p>
                      <a:pPr algn="l"/>
                      <a:endParaRPr lang="en-US" sz="1000" dirty="0"/>
                    </a:p>
                  </a:txBody>
                  <a:tcPr/>
                </a:tc>
              </a:tr>
              <a:tr h="241977">
                <a:tc>
                  <a:txBody>
                    <a:bodyPr/>
                    <a:lstStyle/>
                    <a:p>
                      <a:pPr algn="l"/>
                      <a:endParaRPr lang="en-US" sz="1000" dirty="0"/>
                    </a:p>
                  </a:txBody>
                  <a:tcPr/>
                </a:tc>
              </a:tr>
              <a:tr h="241977">
                <a:tc>
                  <a:txBody>
                    <a:bodyPr/>
                    <a:lstStyle/>
                    <a:p>
                      <a:pPr algn="l"/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sz="2800" b="1" dirty="0" smtClean="0"/>
              <a:t>Workplace Walkthrough</a:t>
            </a:r>
            <a:br>
              <a:rPr lang="en-US" sz="2800" b="1" dirty="0" smtClean="0"/>
            </a:br>
            <a:r>
              <a:rPr lang="en-US" sz="1800" b="1" dirty="0" smtClean="0"/>
              <a:t>(Screening Checklist)</a:t>
            </a:r>
            <a:endParaRPr lang="en-US" sz="28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066800"/>
          <a:ext cx="5410200" cy="26679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5400"/>
                <a:gridCol w="1182757"/>
                <a:gridCol w="1351722"/>
                <a:gridCol w="1580321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Manual Materials Handling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Work Postures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Hand Work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Safety</a:t>
                      </a:r>
                      <a:endParaRPr lang="en-US" sz="1000" b="1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Lifting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Kneeling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One handed job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Work at Height</a:t>
                      </a:r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Carrying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Squatting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Power tool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Moving equipment</a:t>
                      </a:r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Pulling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Bending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Single digit trigger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Sharp edges</a:t>
                      </a:r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Pushing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Twisting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Palm buttons,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Pinch points</a:t>
                      </a:r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Holding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Overhead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Pounding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Tripping hazards</a:t>
                      </a:r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l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Foot pedals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Repetitive gripping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Slipping hazards</a:t>
                      </a:r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l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High hand force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l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Wrist deviation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l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Hand vibration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3886200"/>
          <a:ext cx="5410200" cy="25155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5709"/>
                <a:gridCol w="1805709"/>
                <a:gridCol w="1798782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Job Design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Physical Environment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Industrial Hygiene</a:t>
                      </a:r>
                      <a:endParaRPr lang="en-US" sz="1000" b="1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Walking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Noise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Smoke / Dust / Fumes</a:t>
                      </a:r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Stair climbing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Low</a:t>
                      </a:r>
                      <a:r>
                        <a:rPr lang="en-US" sz="1000" baseline="0" dirty="0" smtClean="0"/>
                        <a:t> light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Oils / Mists / Solvents</a:t>
                      </a:r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Ladders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Glare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Irritants /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dirty="0" smtClean="0"/>
                        <a:t>Acids / Alkalis</a:t>
                      </a:r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Ground level work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Hot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Lead</a:t>
                      </a:r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Machine paced 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Cold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Powered vehicles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Whole body vibration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Work hours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Shift work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l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019800" y="1066800"/>
          <a:ext cx="2895600" cy="53339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95600"/>
              </a:tblGrid>
              <a:tr h="369086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Other factors</a:t>
                      </a:r>
                      <a:endParaRPr lang="en-US" sz="1000" b="1" dirty="0"/>
                    </a:p>
                  </a:txBody>
                  <a:tcPr/>
                </a:tc>
              </a:tr>
              <a:tr h="381916">
                <a:tc>
                  <a:txBody>
                    <a:bodyPr/>
                    <a:lstStyle/>
                    <a:p>
                      <a:pPr algn="l"/>
                      <a:endParaRPr lang="en-US" sz="1000" dirty="0"/>
                    </a:p>
                  </a:txBody>
                  <a:tcPr/>
                </a:tc>
              </a:tr>
              <a:tr h="381916">
                <a:tc>
                  <a:txBody>
                    <a:bodyPr/>
                    <a:lstStyle/>
                    <a:p>
                      <a:pPr algn="l"/>
                      <a:endParaRPr lang="en-US" sz="1000" dirty="0" smtClean="0"/>
                    </a:p>
                  </a:txBody>
                  <a:tcPr/>
                </a:tc>
              </a:tr>
              <a:tr h="381916">
                <a:tc>
                  <a:txBody>
                    <a:bodyPr/>
                    <a:lstStyle/>
                    <a:p>
                      <a:pPr algn="l"/>
                      <a:endParaRPr lang="en-US" sz="1000" dirty="0" smtClean="0"/>
                    </a:p>
                  </a:txBody>
                  <a:tcPr/>
                </a:tc>
              </a:tr>
              <a:tr h="381916">
                <a:tc>
                  <a:txBody>
                    <a:bodyPr/>
                    <a:lstStyle/>
                    <a:p>
                      <a:pPr algn="l"/>
                      <a:endParaRPr lang="en-US" sz="1000" dirty="0"/>
                    </a:p>
                  </a:txBody>
                  <a:tcPr/>
                </a:tc>
              </a:tr>
              <a:tr h="3819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/>
                </a:tc>
              </a:tr>
              <a:tr h="381916">
                <a:tc>
                  <a:txBody>
                    <a:bodyPr/>
                    <a:lstStyle/>
                    <a:p>
                      <a:pPr algn="l"/>
                      <a:endParaRPr lang="en-US" sz="1000" dirty="0"/>
                    </a:p>
                  </a:txBody>
                  <a:tcPr/>
                </a:tc>
              </a:tr>
              <a:tr h="381916">
                <a:tc>
                  <a:txBody>
                    <a:bodyPr/>
                    <a:lstStyle/>
                    <a:p>
                      <a:pPr algn="l"/>
                      <a:endParaRPr lang="en-US" sz="1000" dirty="0"/>
                    </a:p>
                  </a:txBody>
                  <a:tcPr/>
                </a:tc>
              </a:tr>
              <a:tr h="381916">
                <a:tc>
                  <a:txBody>
                    <a:bodyPr/>
                    <a:lstStyle/>
                    <a:p>
                      <a:pPr algn="l"/>
                      <a:endParaRPr lang="en-US" sz="1000" dirty="0"/>
                    </a:p>
                  </a:txBody>
                  <a:tcPr/>
                </a:tc>
              </a:tr>
              <a:tr h="381916">
                <a:tc>
                  <a:txBody>
                    <a:bodyPr/>
                    <a:lstStyle/>
                    <a:p>
                      <a:pPr algn="l"/>
                      <a:endParaRPr lang="en-US" sz="1000" dirty="0"/>
                    </a:p>
                  </a:txBody>
                  <a:tcPr/>
                </a:tc>
              </a:tr>
              <a:tr h="381916"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 smtClean="0"/>
                        <a:t>Refer to safety</a:t>
                      </a:r>
                      <a:endParaRPr lang="en-US" sz="1000" b="1" dirty="0"/>
                    </a:p>
                  </a:txBody>
                  <a:tcPr/>
                </a:tc>
              </a:tr>
              <a:tr h="381916"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 smtClean="0"/>
                        <a:t>Refer for medical</a:t>
                      </a:r>
                      <a:endParaRPr lang="en-US" sz="1000" b="1" dirty="0"/>
                    </a:p>
                  </a:txBody>
                  <a:tcPr/>
                </a:tc>
              </a:tr>
              <a:tr h="381916"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 smtClean="0"/>
                        <a:t>Refer for in depth study</a:t>
                      </a:r>
                      <a:endParaRPr lang="en-US" sz="1000" b="1" dirty="0"/>
                    </a:p>
                  </a:txBody>
                  <a:tcPr/>
                </a:tc>
              </a:tr>
              <a:tr h="381916"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 smtClean="0"/>
                        <a:t>Job suitable for restricted work</a:t>
                      </a:r>
                      <a:endParaRPr lang="en-US" sz="1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0" y="6488668"/>
            <a:ext cx="670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Team members should note down hazard and quantities where relevant </a:t>
            </a:r>
            <a:endParaRPr lang="en-US" sz="1400" dirty="0"/>
          </a:p>
        </p:txBody>
      </p:sp>
      <p:grpSp>
        <p:nvGrpSpPr>
          <p:cNvPr id="8" name="Group 7"/>
          <p:cNvGrpSpPr/>
          <p:nvPr/>
        </p:nvGrpSpPr>
        <p:grpSpPr>
          <a:xfrm>
            <a:off x="228600" y="152400"/>
            <a:ext cx="8686800" cy="750332"/>
            <a:chOff x="228600" y="152400"/>
            <a:chExt cx="8686800" cy="750332"/>
          </a:xfrm>
        </p:grpSpPr>
        <p:sp>
          <p:nvSpPr>
            <p:cNvPr id="9" name="TextBox 8"/>
            <p:cNvSpPr txBox="1"/>
            <p:nvPr/>
          </p:nvSpPr>
          <p:spPr>
            <a:xfrm>
              <a:off x="228600" y="228600"/>
              <a:ext cx="1981200" cy="3693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Case #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934200" y="533400"/>
              <a:ext cx="1981200" cy="3693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Date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934200" y="152400"/>
              <a:ext cx="1981200" cy="3693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Analyst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838200"/>
            <a:ext cx="8229600" cy="563562"/>
          </a:xfrm>
        </p:spPr>
        <p:txBody>
          <a:bodyPr/>
          <a:lstStyle/>
          <a:p>
            <a:r>
              <a:rPr lang="en-US" sz="3200" b="1" dirty="0" smtClean="0"/>
              <a:t>Engineering Controls</a:t>
            </a:r>
            <a:endParaRPr lang="en-US" sz="32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1676400"/>
          <a:ext cx="8001000" cy="45348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6400"/>
                <a:gridCol w="6324600"/>
              </a:tblGrid>
              <a:tr h="252413">
                <a:tc>
                  <a:txBody>
                    <a:bodyPr/>
                    <a:lstStyle/>
                    <a:p>
                      <a:pPr algn="l"/>
                      <a:r>
                        <a:rPr lang="en-US" sz="1000" b="0" dirty="0" smtClean="0"/>
                        <a:t>Job Elimination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l"/>
                      <a:r>
                        <a:rPr lang="en-US" sz="1000" b="0" dirty="0" smtClean="0"/>
                        <a:t>Process substitution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l"/>
                      <a:r>
                        <a:rPr lang="en-US" sz="1000" b="0" dirty="0" smtClean="0"/>
                        <a:t>Power assistance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smtClean="0"/>
                        <a:t>Guarding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Articulating arms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Hoists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Fixtures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Workplace heights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Task reach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</a:tr>
              <a:tr h="242883"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Container change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Parts presentation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Tool support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Task access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Task lighting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Task pacing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l"/>
                      <a:endParaRPr 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l"/>
                      <a:endParaRPr 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l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228600" y="152400"/>
            <a:ext cx="8686800" cy="750332"/>
            <a:chOff x="228600" y="152400"/>
            <a:chExt cx="8686800" cy="750332"/>
          </a:xfrm>
        </p:grpSpPr>
        <p:sp>
          <p:nvSpPr>
            <p:cNvPr id="6" name="TextBox 5"/>
            <p:cNvSpPr txBox="1"/>
            <p:nvPr/>
          </p:nvSpPr>
          <p:spPr>
            <a:xfrm>
              <a:off x="228600" y="228600"/>
              <a:ext cx="2438400" cy="3693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Case #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477000" y="533400"/>
              <a:ext cx="2438400" cy="3693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Date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477000" y="152400"/>
              <a:ext cx="2438400" cy="3693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Analyst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14400"/>
            <a:ext cx="8229600" cy="563562"/>
          </a:xfrm>
        </p:spPr>
        <p:txBody>
          <a:bodyPr/>
          <a:lstStyle/>
          <a:p>
            <a:r>
              <a:rPr lang="en-US" sz="3200" b="1" dirty="0" smtClean="0"/>
              <a:t>Administrative Controls</a:t>
            </a:r>
            <a:endParaRPr lang="en-US" sz="32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1828800"/>
          <a:ext cx="8305800" cy="42824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400"/>
                <a:gridCol w="62484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Job Enlargement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Job Rotation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Job content change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Job method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Method training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l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l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Personal protective equipment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Gloves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Splints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l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Selection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Assignments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Team structures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l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l"/>
                      <a:endParaRPr 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algn="l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228600" y="152400"/>
            <a:ext cx="8686800" cy="750332"/>
            <a:chOff x="228600" y="152400"/>
            <a:chExt cx="8686800" cy="750332"/>
          </a:xfrm>
        </p:grpSpPr>
        <p:sp>
          <p:nvSpPr>
            <p:cNvPr id="6" name="TextBox 5"/>
            <p:cNvSpPr txBox="1"/>
            <p:nvPr/>
          </p:nvSpPr>
          <p:spPr>
            <a:xfrm>
              <a:off x="228600" y="228600"/>
              <a:ext cx="2438400" cy="3693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Case #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477000" y="533400"/>
              <a:ext cx="2438400" cy="3693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Date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477000" y="152400"/>
              <a:ext cx="2438400" cy="3693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Analyst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/>
          <a:p>
            <a:r>
              <a:rPr lang="en-US" sz="3200" b="1" dirty="0" smtClean="0"/>
              <a:t>Work Related Musculo Skeletal Disorders</a:t>
            </a:r>
            <a:endParaRPr lang="en-US" sz="3200" b="1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458200" cy="4525963"/>
          </a:xfrm>
        </p:spPr>
        <p:txBody>
          <a:bodyPr/>
          <a:lstStyle/>
          <a:p>
            <a:r>
              <a:rPr lang="en-US" sz="2400" dirty="0" smtClean="0"/>
              <a:t>Repetitive Strain Injury, Cumulative Trauma Disorders, Overuse syndrome</a:t>
            </a:r>
          </a:p>
          <a:p>
            <a:r>
              <a:rPr lang="en-US" sz="2400" dirty="0" smtClean="0"/>
              <a:t>Repetitive or Sustained </a:t>
            </a:r>
            <a:r>
              <a:rPr lang="en-US" sz="2400" dirty="0"/>
              <a:t>Exertions </a:t>
            </a:r>
            <a:r>
              <a:rPr lang="en-US" sz="2400" dirty="0" smtClean="0"/>
              <a:t>and / or </a:t>
            </a:r>
            <a:r>
              <a:rPr lang="en-US" sz="2400" dirty="0"/>
              <a:t>Mechanical Stresses</a:t>
            </a:r>
          </a:p>
          <a:p>
            <a:r>
              <a:rPr lang="en-US" sz="2400" dirty="0"/>
              <a:t>Not </a:t>
            </a:r>
            <a:r>
              <a:rPr lang="en-US" sz="2400" dirty="0" smtClean="0"/>
              <a:t>always an </a:t>
            </a:r>
            <a:r>
              <a:rPr lang="en-US" sz="2400" dirty="0"/>
              <a:t>exact diagnosis</a:t>
            </a:r>
          </a:p>
          <a:p>
            <a:pPr lvl="1"/>
            <a:r>
              <a:rPr lang="en-US" sz="2000" dirty="0"/>
              <a:t>A general class of ailments</a:t>
            </a:r>
          </a:p>
          <a:p>
            <a:r>
              <a:rPr lang="en-US" sz="2400" dirty="0"/>
              <a:t>Often work related</a:t>
            </a:r>
          </a:p>
          <a:p>
            <a:pPr lvl="1"/>
            <a:r>
              <a:rPr lang="en-US" sz="2000" dirty="0"/>
              <a:t>May be hobby related</a:t>
            </a:r>
          </a:p>
          <a:p>
            <a:r>
              <a:rPr lang="en-US" sz="2400" dirty="0"/>
              <a:t>Variable symptoms reporting </a:t>
            </a:r>
            <a:r>
              <a:rPr lang="en-US" sz="2400" dirty="0" smtClean="0"/>
              <a:t>thresholds</a:t>
            </a:r>
          </a:p>
          <a:p>
            <a:r>
              <a:rPr lang="en-US" sz="2400" dirty="0" smtClean="0"/>
              <a:t>Psycho social contributions</a:t>
            </a:r>
            <a:endParaRPr lang="en-US" sz="2400" dirty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err="1"/>
              <a:t>Pathophysiology</a:t>
            </a:r>
            <a:endParaRPr lang="en-US" sz="3200" b="1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2296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 smtClean="0"/>
              <a:t>Commonly at interfaces between: bone – tendon, muscle – tendon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Inflammatory </a:t>
            </a:r>
            <a:r>
              <a:rPr lang="en-US" sz="2000" dirty="0"/>
              <a:t>reaction of nerves, muscles, tendons, </a:t>
            </a:r>
            <a:r>
              <a:rPr lang="en-US" sz="2000" dirty="0" err="1"/>
              <a:t>bursae</a:t>
            </a:r>
            <a:r>
              <a:rPr lang="en-US" sz="2000" dirty="0"/>
              <a:t>, </a:t>
            </a:r>
            <a:r>
              <a:rPr lang="en-US" sz="2000" dirty="0" smtClean="0"/>
              <a:t>ligaments, fascia or skin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Features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Compression </a:t>
            </a:r>
            <a:r>
              <a:rPr lang="en-US" sz="2000" dirty="0"/>
              <a:t>and shearing at bone interfaces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Force and velocity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Pressure – distribution of stress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Static </a:t>
            </a:r>
            <a:r>
              <a:rPr lang="en-US" sz="2000" dirty="0"/>
              <a:t>loads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Cumulative local fatigue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Lactic acid build up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Diminished circulation – insufficient replenishment / recovery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Repeated / sustained stress over days, weeks, months, years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Thickening, fibrocyte formation, fibrosis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Abrasions, Cuts and Calluses</a:t>
            </a:r>
          </a:p>
          <a:p>
            <a:pPr lvl="1">
              <a:lnSpc>
                <a:spcPct val="90000"/>
              </a:lnSpc>
            </a:pPr>
            <a:endParaRPr lang="en-US" sz="2000" dirty="0"/>
          </a:p>
          <a:p>
            <a:pPr lvl="1"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Bursitis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Rotator Cuff Syndrome</a:t>
            </a:r>
          </a:p>
          <a:p>
            <a:pPr>
              <a:lnSpc>
                <a:spcPct val="90000"/>
              </a:lnSpc>
            </a:pPr>
            <a:r>
              <a:rPr lang="en-US" sz="2400" dirty="0" err="1" smtClean="0"/>
              <a:t>Cubital</a:t>
            </a:r>
            <a:r>
              <a:rPr lang="en-US" sz="2400" dirty="0" smtClean="0"/>
              <a:t> </a:t>
            </a:r>
            <a:r>
              <a:rPr lang="en-US" sz="2400" dirty="0"/>
              <a:t>Tunnel Syndrome</a:t>
            </a:r>
          </a:p>
          <a:p>
            <a:pPr>
              <a:lnSpc>
                <a:spcPct val="90000"/>
              </a:lnSpc>
            </a:pPr>
            <a:r>
              <a:rPr lang="en-US" sz="2400" dirty="0" err="1" smtClean="0"/>
              <a:t>Epicondilitis</a:t>
            </a: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Carpal Tunnel Syndrome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De </a:t>
            </a:r>
            <a:r>
              <a:rPr lang="en-US" sz="2400" dirty="0" err="1" smtClean="0"/>
              <a:t>Quervain’s</a:t>
            </a:r>
            <a:r>
              <a:rPr lang="en-US" sz="2400" dirty="0" smtClean="0"/>
              <a:t> Disease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Trigger Finger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Low Back Strain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Tension </a:t>
            </a:r>
            <a:r>
              <a:rPr lang="en-US" sz="2400" dirty="0"/>
              <a:t>Neck Syndrome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Common </a:t>
            </a:r>
            <a:r>
              <a:rPr lang="en-US" sz="3200" b="1" dirty="0" smtClean="0"/>
              <a:t>Forms / Locations  </a:t>
            </a:r>
            <a:r>
              <a:rPr lang="en-US" sz="3200" b="1" dirty="0"/>
              <a:t>of CTDs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Operational Management</a:t>
            </a:r>
            <a:endParaRPr lang="en-US" sz="3200" b="1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6705600" cy="4525963"/>
          </a:xfrm>
        </p:spPr>
        <p:txBody>
          <a:bodyPr/>
          <a:lstStyle/>
          <a:p>
            <a:pPr marL="533400" indent="-533400">
              <a:buFontTx/>
              <a:buAutoNum type="arabicPeriod"/>
            </a:pPr>
            <a:r>
              <a:rPr lang="en-US" sz="2400" dirty="0" smtClean="0"/>
              <a:t>Employee training and education</a:t>
            </a:r>
          </a:p>
          <a:p>
            <a:pPr marL="533400" indent="-533400">
              <a:buFontTx/>
              <a:buAutoNum type="arabicPeriod"/>
            </a:pPr>
            <a:r>
              <a:rPr lang="en-US" sz="2400" dirty="0" smtClean="0"/>
              <a:t>Ergonomics team establishment</a:t>
            </a:r>
          </a:p>
          <a:p>
            <a:pPr marL="533400" indent="-533400">
              <a:buFontTx/>
              <a:buAutoNum type="arabicPeriod"/>
            </a:pPr>
            <a:r>
              <a:rPr lang="en-US" sz="2400" dirty="0" smtClean="0"/>
              <a:t>Periodic </a:t>
            </a:r>
            <a:r>
              <a:rPr lang="en-US" sz="2400" dirty="0"/>
              <a:t>workplace walkthrough</a:t>
            </a:r>
          </a:p>
          <a:p>
            <a:pPr marL="533400" indent="-533400">
              <a:buFontTx/>
              <a:buAutoNum type="arabicPeriod"/>
            </a:pPr>
            <a:r>
              <a:rPr lang="en-US" sz="2400" dirty="0" smtClean="0"/>
              <a:t>Identification </a:t>
            </a:r>
            <a:r>
              <a:rPr lang="en-US" sz="2400" dirty="0"/>
              <a:t>of restricted duty </a:t>
            </a:r>
            <a:r>
              <a:rPr lang="en-US" sz="2400" dirty="0" smtClean="0"/>
              <a:t>jobs</a:t>
            </a:r>
            <a:endParaRPr lang="en-US" sz="2400" dirty="0"/>
          </a:p>
          <a:p>
            <a:pPr marL="533400" indent="-533400">
              <a:buFontTx/>
              <a:buAutoNum type="arabicPeriod"/>
            </a:pPr>
            <a:r>
              <a:rPr lang="en-US" sz="2400" dirty="0" smtClean="0"/>
              <a:t>WRMSD reporting</a:t>
            </a:r>
          </a:p>
          <a:p>
            <a:pPr marL="533400" indent="-533400">
              <a:buFontTx/>
              <a:buAutoNum type="arabicPeriod"/>
            </a:pPr>
            <a:r>
              <a:rPr lang="en-US" sz="2400" dirty="0" smtClean="0"/>
              <a:t>Medical management and follow up</a:t>
            </a:r>
          </a:p>
          <a:p>
            <a:pPr marL="533400" indent="-533400">
              <a:buFontTx/>
              <a:buAutoNum type="arabicPeriod"/>
            </a:pPr>
            <a:r>
              <a:rPr lang="en-US" sz="2400" dirty="0" smtClean="0"/>
              <a:t>Record keeping</a:t>
            </a:r>
          </a:p>
          <a:p>
            <a:pPr marL="533400" indent="-533400">
              <a:buFontTx/>
              <a:buAutoNum type="arabicPeriod"/>
            </a:pPr>
            <a:r>
              <a:rPr lang="en-US" sz="2400" dirty="0" smtClean="0"/>
              <a:t>Analysis and reporting</a:t>
            </a:r>
          </a:p>
          <a:p>
            <a:pPr marL="533400" indent="-533400">
              <a:buFontTx/>
              <a:buAutoNum type="arabicPeriod"/>
            </a:pPr>
            <a:r>
              <a:rPr lang="en-US" sz="2400" dirty="0" smtClean="0"/>
              <a:t>Recommendations for job design</a:t>
            </a:r>
            <a:endParaRPr lang="en-US" sz="2400" dirty="0"/>
          </a:p>
          <a:p>
            <a:pPr marL="533400" indent="-533400">
              <a:buFontTx/>
              <a:buAutoNum type="arabicPeriod"/>
            </a:pPr>
            <a:r>
              <a:rPr lang="en-US" sz="2400" dirty="0" smtClean="0"/>
              <a:t>Periodic </a:t>
            </a:r>
            <a:r>
              <a:rPr lang="en-US" sz="2400" dirty="0"/>
              <a:t>program </a:t>
            </a:r>
            <a:r>
              <a:rPr lang="en-US" sz="2400" dirty="0" smtClean="0"/>
              <a:t>evaluation</a:t>
            </a:r>
          </a:p>
          <a:p>
            <a:pPr marL="533400" indent="-533400">
              <a:buFontTx/>
              <a:buAutoNum type="arabicPeriod"/>
            </a:pPr>
            <a:endParaRPr lang="en-US" sz="2400" dirty="0"/>
          </a:p>
          <a:p>
            <a:pPr marL="533400" indent="-533400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Operational / Medical Team Formation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371600"/>
            <a:ext cx="4191000" cy="4525963"/>
          </a:xfrm>
        </p:spPr>
        <p:txBody>
          <a:bodyPr/>
          <a:lstStyle/>
          <a:p>
            <a:r>
              <a:rPr lang="en-US" sz="2400" dirty="0" smtClean="0"/>
              <a:t>Team</a:t>
            </a:r>
          </a:p>
          <a:p>
            <a:pPr lvl="1"/>
            <a:r>
              <a:rPr lang="en-US" sz="2000" dirty="0" smtClean="0"/>
              <a:t>Trained ergonomist</a:t>
            </a:r>
          </a:p>
          <a:p>
            <a:pPr lvl="1"/>
            <a:r>
              <a:rPr lang="en-US" sz="2000" dirty="0" smtClean="0"/>
              <a:t>Health and safety representative</a:t>
            </a:r>
          </a:p>
          <a:p>
            <a:pPr lvl="1"/>
            <a:r>
              <a:rPr lang="en-US" sz="2000" dirty="0" smtClean="0"/>
              <a:t>Plant physician</a:t>
            </a:r>
          </a:p>
          <a:p>
            <a:pPr lvl="1"/>
            <a:r>
              <a:rPr lang="en-US" sz="2000" dirty="0" smtClean="0"/>
              <a:t>Therapist</a:t>
            </a:r>
          </a:p>
          <a:p>
            <a:pPr lvl="1"/>
            <a:r>
              <a:rPr lang="en-US" sz="2000" dirty="0" smtClean="0"/>
              <a:t>Area production supervisor</a:t>
            </a:r>
          </a:p>
          <a:p>
            <a:pPr lvl="1"/>
            <a:r>
              <a:rPr lang="en-US" sz="2000" dirty="0" smtClean="0"/>
              <a:t>Trained employee representative</a:t>
            </a:r>
          </a:p>
          <a:p>
            <a:pPr lvl="1"/>
            <a:r>
              <a:rPr lang="en-US" sz="2000" dirty="0" smtClean="0"/>
              <a:t>Workplace / tooling engineer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000" y="1371600"/>
            <a:ext cx="4648200" cy="2819400"/>
          </a:xfrm>
        </p:spPr>
        <p:txBody>
          <a:bodyPr/>
          <a:lstStyle/>
          <a:p>
            <a:r>
              <a:rPr lang="en-US" sz="2400" dirty="0" smtClean="0"/>
              <a:t>Activities</a:t>
            </a:r>
          </a:p>
          <a:p>
            <a:pPr lvl="1"/>
            <a:r>
              <a:rPr lang="en-US" sz="2000" dirty="0" smtClean="0"/>
              <a:t>“Weekly workplace walkthrough”</a:t>
            </a:r>
          </a:p>
          <a:p>
            <a:pPr lvl="1"/>
            <a:r>
              <a:rPr lang="en-US" sz="2000" dirty="0" smtClean="0"/>
              <a:t>Job analysis</a:t>
            </a:r>
          </a:p>
          <a:p>
            <a:pPr lvl="1"/>
            <a:r>
              <a:rPr lang="en-US" sz="2000" dirty="0" smtClean="0"/>
              <a:t>R</a:t>
            </a:r>
            <a:r>
              <a:rPr lang="en-US" sz="2000" dirty="0" smtClean="0"/>
              <a:t>ecordkeeping</a:t>
            </a:r>
            <a:endParaRPr lang="en-US" sz="2000" dirty="0" smtClean="0"/>
          </a:p>
          <a:p>
            <a:pPr lvl="1"/>
            <a:r>
              <a:rPr lang="en-US" sz="2000" dirty="0" smtClean="0"/>
              <a:t>Intervention decisions</a:t>
            </a:r>
          </a:p>
          <a:p>
            <a:pPr lvl="1"/>
            <a:r>
              <a:rPr lang="en-US" sz="2000" dirty="0" smtClean="0"/>
              <a:t>Intervention follow up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Medical </a:t>
            </a:r>
            <a:r>
              <a:rPr lang="en-US" sz="3200" b="1" dirty="0"/>
              <a:t>M</a:t>
            </a:r>
            <a:r>
              <a:rPr lang="en-US" sz="3200" b="1" dirty="0" smtClean="0"/>
              <a:t>anagement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52596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Initial reporting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Employee history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Employee supplied information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Medical interpreted signs and symptoms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Medical diagnosis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Treatment plan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Operational management plan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Work restrictions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Workplace walkthrough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Recommendations for job design</a:t>
            </a: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sz="3200" b="1" dirty="0" smtClean="0"/>
              <a:t>Employee Report</a:t>
            </a:r>
            <a:endParaRPr lang="en-US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066800"/>
            <a:ext cx="4114800" cy="73866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Symptoms Description</a:t>
            </a:r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4953000" y="1066800"/>
            <a:ext cx="3886200" cy="73866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Job Description</a:t>
            </a:r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1828800"/>
            <a:ext cx="4114800" cy="73866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Related factors</a:t>
            </a:r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2590800"/>
            <a:ext cx="4114800" cy="73866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Duration of symptoms</a:t>
            </a:r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3352800"/>
            <a:ext cx="4114800" cy="73866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Previous treatment</a:t>
            </a:r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4953000" y="1828800"/>
            <a:ext cx="3886200" cy="73866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Interference with job</a:t>
            </a:r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4953000" y="3352800"/>
            <a:ext cx="3886200" cy="73866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Interference with sleep / acts of daily living </a:t>
            </a:r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4953000" y="2590800"/>
            <a:ext cx="3886200" cy="73866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Lost work time</a:t>
            </a:r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533400" y="4114800"/>
            <a:ext cx="4114800" cy="73866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Current treatment</a:t>
            </a:r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533400" y="4876800"/>
            <a:ext cx="4114800" cy="73866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Effectiveness of treatment</a:t>
            </a:r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4953000" y="4114800"/>
            <a:ext cx="3886200" cy="73866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Interference with hobbies </a:t>
            </a:r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4953000" y="4876800"/>
            <a:ext cx="3886200" cy="73866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Other</a:t>
            </a:r>
          </a:p>
          <a:p>
            <a:endParaRPr lang="en-US" sz="1400" dirty="0"/>
          </a:p>
          <a:p>
            <a:endParaRPr lang="en-US" sz="1400" dirty="0"/>
          </a:p>
        </p:txBody>
      </p:sp>
      <p:grpSp>
        <p:nvGrpSpPr>
          <p:cNvPr id="21" name="Group 20"/>
          <p:cNvGrpSpPr/>
          <p:nvPr/>
        </p:nvGrpSpPr>
        <p:grpSpPr>
          <a:xfrm>
            <a:off x="228600" y="152400"/>
            <a:ext cx="8686800" cy="750332"/>
            <a:chOff x="228600" y="152400"/>
            <a:chExt cx="8686800" cy="750332"/>
          </a:xfrm>
        </p:grpSpPr>
        <p:sp>
          <p:nvSpPr>
            <p:cNvPr id="18" name="TextBox 17"/>
            <p:cNvSpPr txBox="1"/>
            <p:nvPr/>
          </p:nvSpPr>
          <p:spPr>
            <a:xfrm>
              <a:off x="228600" y="228600"/>
              <a:ext cx="2438400" cy="3693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Case #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477000" y="533400"/>
              <a:ext cx="2438400" cy="3693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Date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477000" y="152400"/>
              <a:ext cx="2438400" cy="3693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Analyst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sz="3200" b="1" dirty="0" smtClean="0"/>
              <a:t>Demographics</a:t>
            </a:r>
            <a:endParaRPr lang="en-US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066800"/>
            <a:ext cx="4419600" cy="73866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Name</a:t>
            </a:r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4953000" y="1066800"/>
            <a:ext cx="3886200" cy="73866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Job</a:t>
            </a:r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1828800"/>
            <a:ext cx="4419600" cy="73866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Address</a:t>
            </a:r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2590800"/>
            <a:ext cx="4419600" cy="73866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Contact - phone / e-mail</a:t>
            </a:r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3352800"/>
            <a:ext cx="4419600" cy="73866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Age</a:t>
            </a:r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4953000" y="1828800"/>
            <a:ext cx="3886200" cy="73866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Time in this job</a:t>
            </a:r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4953000" y="3352800"/>
            <a:ext cx="3886200" cy="73866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Department</a:t>
            </a:r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4953000" y="2590800"/>
            <a:ext cx="3886200" cy="73866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Time with company</a:t>
            </a:r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533400" y="4114800"/>
            <a:ext cx="4419600" cy="73866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Sex</a:t>
            </a:r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533400" y="4876800"/>
            <a:ext cx="4419600" cy="73866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Family</a:t>
            </a:r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4953000" y="4114800"/>
            <a:ext cx="3886200" cy="73866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Supervisor</a:t>
            </a:r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4953000" y="4876800"/>
            <a:ext cx="3886200" cy="73866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Other</a:t>
            </a:r>
          </a:p>
          <a:p>
            <a:endParaRPr lang="en-US" sz="1400" dirty="0"/>
          </a:p>
          <a:p>
            <a:endParaRPr lang="en-US" sz="14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228600" y="152400"/>
            <a:ext cx="8686800" cy="750332"/>
            <a:chOff x="228600" y="152400"/>
            <a:chExt cx="8686800" cy="750332"/>
          </a:xfrm>
        </p:grpSpPr>
        <p:sp>
          <p:nvSpPr>
            <p:cNvPr id="18" name="TextBox 17"/>
            <p:cNvSpPr txBox="1"/>
            <p:nvPr/>
          </p:nvSpPr>
          <p:spPr>
            <a:xfrm>
              <a:off x="228600" y="228600"/>
              <a:ext cx="2438400" cy="3693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Case #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477000" y="533400"/>
              <a:ext cx="2438400" cy="3693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Date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477000" y="152400"/>
              <a:ext cx="2438400" cy="3693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Analyst</a:t>
              </a:r>
              <a:endParaRPr lang="en-US" dirty="0"/>
            </a:p>
          </p:txBody>
        </p:sp>
      </p:grp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2371</Words>
  <Application>Microsoft Office PowerPoint</Application>
  <PresentationFormat>On-screen Show (4:3)</PresentationFormat>
  <Paragraphs>692</Paragraphs>
  <Slides>18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Default Design</vt:lpstr>
      <vt:lpstr>Operational and Medical Management of Work Related Musculoskeletal Disorders</vt:lpstr>
      <vt:lpstr>Work Related Musculo Skeletal Disorders</vt:lpstr>
      <vt:lpstr>Pathophysiology</vt:lpstr>
      <vt:lpstr>Common Forms / Locations  of CTDs</vt:lpstr>
      <vt:lpstr>Operational Management</vt:lpstr>
      <vt:lpstr>Operational / Medical Team Formation</vt:lpstr>
      <vt:lpstr>Medical Management</vt:lpstr>
      <vt:lpstr>Employee Report</vt:lpstr>
      <vt:lpstr>Demographics</vt:lpstr>
      <vt:lpstr>Symptoms</vt:lpstr>
      <vt:lpstr>Medical History</vt:lpstr>
      <vt:lpstr>Signs and Symptoms</vt:lpstr>
      <vt:lpstr>Range of Motion</vt:lpstr>
      <vt:lpstr>Medical Management</vt:lpstr>
      <vt:lpstr>Work Restrictions</vt:lpstr>
      <vt:lpstr>Workplace Walkthrough (Screening Checklist)</vt:lpstr>
      <vt:lpstr>Engineering Controls</vt:lpstr>
      <vt:lpstr>Administrative Controls</vt:lpstr>
    </vt:vector>
  </TitlesOfParts>
  <Company>ERAU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IT</dc:creator>
  <cp:lastModifiedBy>SIM</cp:lastModifiedBy>
  <cp:revision>60</cp:revision>
  <dcterms:created xsi:type="dcterms:W3CDTF">2006-06-04T17:47:34Z</dcterms:created>
  <dcterms:modified xsi:type="dcterms:W3CDTF">2014-06-20T01:14:00Z</dcterms:modified>
</cp:coreProperties>
</file>