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xml" ContentType="application/vnd.openxmlformats-officedocument.drawingml.chart+xml"/>
  <Override PartName="/ppt/notesSlides/notesSlide82.xml" ContentType="application/vnd.openxmlformats-officedocument.presentationml.notesSlide+xml"/>
  <Override PartName="/ppt/charts/chart2.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154"/>
  </p:notesMasterIdLst>
  <p:handoutMasterIdLst>
    <p:handoutMasterId r:id="rId155"/>
  </p:handoutMasterIdLst>
  <p:sldIdLst>
    <p:sldId id="506" r:id="rId2"/>
    <p:sldId id="613" r:id="rId3"/>
    <p:sldId id="867" r:id="rId4"/>
    <p:sldId id="841" r:id="rId5"/>
    <p:sldId id="621" r:id="rId6"/>
    <p:sldId id="623" r:id="rId7"/>
    <p:sldId id="628" r:id="rId8"/>
    <p:sldId id="624" r:id="rId9"/>
    <p:sldId id="629" r:id="rId10"/>
    <p:sldId id="868" r:id="rId11"/>
    <p:sldId id="625" r:id="rId12"/>
    <p:sldId id="626" r:id="rId13"/>
    <p:sldId id="732" r:id="rId14"/>
    <p:sldId id="631" r:id="rId15"/>
    <p:sldId id="632" r:id="rId16"/>
    <p:sldId id="690" r:id="rId17"/>
    <p:sldId id="865" r:id="rId18"/>
    <p:sldId id="829" r:id="rId19"/>
    <p:sldId id="691" r:id="rId20"/>
    <p:sldId id="630" r:id="rId21"/>
    <p:sldId id="595" r:id="rId22"/>
    <p:sldId id="824" r:id="rId23"/>
    <p:sldId id="614" r:id="rId24"/>
    <p:sldId id="635" r:id="rId25"/>
    <p:sldId id="643" r:id="rId26"/>
    <p:sldId id="637" r:id="rId27"/>
    <p:sldId id="524" r:id="rId28"/>
    <p:sldId id="525" r:id="rId29"/>
    <p:sldId id="526" r:id="rId30"/>
    <p:sldId id="527" r:id="rId31"/>
    <p:sldId id="718" r:id="rId32"/>
    <p:sldId id="640" r:id="rId33"/>
    <p:sldId id="651" r:id="rId34"/>
    <p:sldId id="650" r:id="rId35"/>
    <p:sldId id="720" r:id="rId36"/>
    <p:sldId id="653" r:id="rId37"/>
    <p:sldId id="846" r:id="rId38"/>
    <p:sldId id="851" r:id="rId39"/>
    <p:sldId id="546" r:id="rId40"/>
    <p:sldId id="549" r:id="rId41"/>
    <p:sldId id="871" r:id="rId42"/>
    <p:sldId id="678" r:id="rId43"/>
    <p:sldId id="689" r:id="rId44"/>
    <p:sldId id="854" r:id="rId45"/>
    <p:sldId id="855" r:id="rId46"/>
    <p:sldId id="857" r:id="rId47"/>
    <p:sldId id="859" r:id="rId48"/>
    <p:sldId id="861" r:id="rId49"/>
    <p:sldId id="862" r:id="rId50"/>
    <p:sldId id="264" r:id="rId51"/>
    <p:sldId id="406" r:id="rId52"/>
    <p:sldId id="434" r:id="rId53"/>
    <p:sldId id="435" r:id="rId54"/>
    <p:sldId id="320" r:id="rId55"/>
    <p:sldId id="449" r:id="rId56"/>
    <p:sldId id="665" r:id="rId57"/>
    <p:sldId id="666" r:id="rId58"/>
    <p:sldId id="667" r:id="rId59"/>
    <p:sldId id="831" r:id="rId60"/>
    <p:sldId id="833" r:id="rId61"/>
    <p:sldId id="832" r:id="rId62"/>
    <p:sldId id="834" r:id="rId63"/>
    <p:sldId id="835" r:id="rId64"/>
    <p:sldId id="842" r:id="rId65"/>
    <p:sldId id="844" r:id="rId66"/>
    <p:sldId id="845" r:id="rId67"/>
    <p:sldId id="840" r:id="rId68"/>
    <p:sldId id="516" r:id="rId69"/>
    <p:sldId id="836" r:id="rId70"/>
    <p:sldId id="837" r:id="rId71"/>
    <p:sldId id="838" r:id="rId72"/>
    <p:sldId id="839" r:id="rId73"/>
    <p:sldId id="866" r:id="rId74"/>
    <p:sldId id="502" r:id="rId75"/>
    <p:sldId id="682" r:id="rId76"/>
    <p:sldId id="724" r:id="rId77"/>
    <p:sldId id="685" r:id="rId78"/>
    <p:sldId id="686" r:id="rId79"/>
    <p:sldId id="723" r:id="rId80"/>
    <p:sldId id="687" r:id="rId81"/>
    <p:sldId id="688" r:id="rId82"/>
    <p:sldId id="618" r:id="rId83"/>
    <p:sldId id="326" r:id="rId84"/>
    <p:sldId id="735" r:id="rId85"/>
    <p:sldId id="737" r:id="rId86"/>
    <p:sldId id="739" r:id="rId87"/>
    <p:sldId id="740" r:id="rId88"/>
    <p:sldId id="741" r:id="rId89"/>
    <p:sldId id="742" r:id="rId90"/>
    <p:sldId id="745" r:id="rId91"/>
    <p:sldId id="746" r:id="rId92"/>
    <p:sldId id="751" r:id="rId93"/>
    <p:sldId id="752" r:id="rId94"/>
    <p:sldId id="754" r:id="rId95"/>
    <p:sldId id="753" r:id="rId96"/>
    <p:sldId id="756" r:id="rId97"/>
    <p:sldId id="757" r:id="rId98"/>
    <p:sldId id="760" r:id="rId99"/>
    <p:sldId id="761" r:id="rId100"/>
    <p:sldId id="762" r:id="rId101"/>
    <p:sldId id="764" r:id="rId102"/>
    <p:sldId id="765" r:id="rId103"/>
    <p:sldId id="767" r:id="rId104"/>
    <p:sldId id="769" r:id="rId105"/>
    <p:sldId id="770" r:id="rId106"/>
    <p:sldId id="771" r:id="rId107"/>
    <p:sldId id="773" r:id="rId108"/>
    <p:sldId id="774" r:id="rId109"/>
    <p:sldId id="775" r:id="rId110"/>
    <p:sldId id="776" r:id="rId111"/>
    <p:sldId id="777" r:id="rId112"/>
    <p:sldId id="869" r:id="rId113"/>
    <p:sldId id="778" r:id="rId114"/>
    <p:sldId id="870" r:id="rId115"/>
    <p:sldId id="780" r:id="rId116"/>
    <p:sldId id="781" r:id="rId117"/>
    <p:sldId id="796" r:id="rId118"/>
    <p:sldId id="784" r:id="rId119"/>
    <p:sldId id="785" r:id="rId120"/>
    <p:sldId id="782" r:id="rId121"/>
    <p:sldId id="783" r:id="rId122"/>
    <p:sldId id="789" r:id="rId123"/>
    <p:sldId id="790" r:id="rId124"/>
    <p:sldId id="791" r:id="rId125"/>
    <p:sldId id="792" r:id="rId126"/>
    <p:sldId id="793" r:id="rId127"/>
    <p:sldId id="794" r:id="rId128"/>
    <p:sldId id="799" r:id="rId129"/>
    <p:sldId id="800" r:id="rId130"/>
    <p:sldId id="801" r:id="rId131"/>
    <p:sldId id="802" r:id="rId132"/>
    <p:sldId id="803" r:id="rId133"/>
    <p:sldId id="804" r:id="rId134"/>
    <p:sldId id="805" r:id="rId135"/>
    <p:sldId id="826" r:id="rId136"/>
    <p:sldId id="806" r:id="rId137"/>
    <p:sldId id="807" r:id="rId138"/>
    <p:sldId id="810" r:id="rId139"/>
    <p:sldId id="811" r:id="rId140"/>
    <p:sldId id="812" r:id="rId141"/>
    <p:sldId id="814" r:id="rId142"/>
    <p:sldId id="815" r:id="rId143"/>
    <p:sldId id="816" r:id="rId144"/>
    <p:sldId id="817" r:id="rId145"/>
    <p:sldId id="820" r:id="rId146"/>
    <p:sldId id="821" r:id="rId147"/>
    <p:sldId id="822" r:id="rId148"/>
    <p:sldId id="823" r:id="rId149"/>
    <p:sldId id="828" r:id="rId150"/>
    <p:sldId id="809" r:id="rId151"/>
    <p:sldId id="864" r:id="rId152"/>
    <p:sldId id="863" r:id="rId153"/>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7CB070"/>
    <a:srgbClr val="0066FF"/>
    <a:srgbClr val="CCFFCC"/>
    <a:srgbClr val="669900"/>
    <a:srgbClr val="FCB6B8"/>
    <a:srgbClr val="F5FBAB"/>
    <a:srgbClr val="66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19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8" b="1" i="0" u="none" strike="noStrike" baseline="0">
                <a:solidFill>
                  <a:srgbClr val="000000"/>
                </a:solidFill>
                <a:latin typeface="Arial"/>
                <a:ea typeface="Arial"/>
                <a:cs typeface="Arial"/>
              </a:defRPr>
            </a:pPr>
            <a:r>
              <a:rPr lang="en-US"/>
              <a:t>Percent Decline in Physical Ability Based on Age 40</a:t>
            </a:r>
          </a:p>
        </c:rich>
      </c:tx>
      <c:layout>
        <c:manualLayout>
          <c:xMode val="edge"/>
          <c:yMode val="edge"/>
          <c:x val="0.14434523354904191"/>
          <c:y val="2.1028077037889011E-2"/>
        </c:manualLayout>
      </c:layout>
      <c:overlay val="0"/>
      <c:spPr>
        <a:noFill/>
        <a:ln w="17608">
          <a:noFill/>
        </a:ln>
      </c:spPr>
    </c:title>
    <c:autoTitleDeleted val="0"/>
    <c:plotArea>
      <c:layout>
        <c:manualLayout>
          <c:layoutTarget val="inner"/>
          <c:xMode val="edge"/>
          <c:yMode val="edge"/>
          <c:x val="0.17801782415644324"/>
          <c:y val="0.21427768035471242"/>
          <c:w val="0.70200610740964997"/>
          <c:h val="0.62846897743560104"/>
        </c:manualLayout>
      </c:layout>
      <c:scatterChart>
        <c:scatterStyle val="lineMarker"/>
        <c:varyColors val="0"/>
        <c:ser>
          <c:idx val="0"/>
          <c:order val="0"/>
          <c:tx>
            <c:strRef>
              <c:f>Sheet1!$G$1</c:f>
              <c:strCache>
                <c:ptCount val="1"/>
                <c:pt idx="0">
                  <c:v>Men</c:v>
                </c:pt>
              </c:strCache>
            </c:strRef>
          </c:tx>
          <c:spPr>
            <a:ln w="19808">
              <a:noFill/>
            </a:ln>
          </c:spPr>
          <c:marker>
            <c:symbol val="x"/>
            <c:size val="3"/>
            <c:spPr>
              <a:solidFill>
                <a:srgbClr val="000080"/>
              </a:solidFill>
              <a:ln>
                <a:solidFill>
                  <a:srgbClr val="000080"/>
                </a:solidFill>
                <a:prstDash val="solid"/>
              </a:ln>
            </c:spPr>
          </c:marker>
          <c:trendline>
            <c:spPr>
              <a:ln w="17608">
                <a:solidFill>
                  <a:srgbClr val="0000FF"/>
                </a:solidFill>
                <a:prstDash val="solid"/>
              </a:ln>
            </c:spPr>
            <c:trendlineType val="poly"/>
            <c:order val="3"/>
            <c:dispRSqr val="0"/>
            <c:dispEq val="0"/>
          </c:trendline>
          <c:xVal>
            <c:numRef>
              <c:f>Sheet1!$F$2:$F$14</c:f>
              <c:numCache>
                <c:formatCode>General</c:formatCode>
                <c:ptCount val="13"/>
                <c:pt idx="0">
                  <c:v>40</c:v>
                </c:pt>
                <c:pt idx="1">
                  <c:v>45</c:v>
                </c:pt>
                <c:pt idx="2">
                  <c:v>50</c:v>
                </c:pt>
                <c:pt idx="3">
                  <c:v>55</c:v>
                </c:pt>
                <c:pt idx="4">
                  <c:v>60</c:v>
                </c:pt>
                <c:pt idx="5">
                  <c:v>65</c:v>
                </c:pt>
                <c:pt idx="6">
                  <c:v>70</c:v>
                </c:pt>
                <c:pt idx="7">
                  <c:v>75</c:v>
                </c:pt>
                <c:pt idx="8">
                  <c:v>80</c:v>
                </c:pt>
                <c:pt idx="9">
                  <c:v>85</c:v>
                </c:pt>
                <c:pt idx="10">
                  <c:v>90</c:v>
                </c:pt>
                <c:pt idx="11">
                  <c:v>95</c:v>
                </c:pt>
                <c:pt idx="12">
                  <c:v>100</c:v>
                </c:pt>
              </c:numCache>
            </c:numRef>
          </c:xVal>
          <c:yVal>
            <c:numRef>
              <c:f>Sheet1!$G$2:$G$14</c:f>
              <c:numCache>
                <c:formatCode>0</c:formatCode>
                <c:ptCount val="13"/>
                <c:pt idx="0">
                  <c:v>100</c:v>
                </c:pt>
                <c:pt idx="1">
                  <c:v>94.126649855760959</c:v>
                </c:pt>
                <c:pt idx="2">
                  <c:v>91.638678193483855</c:v>
                </c:pt>
                <c:pt idx="3">
                  <c:v>87.915609213128747</c:v>
                </c:pt>
                <c:pt idx="4">
                  <c:v>85.581304855090352</c:v>
                </c:pt>
                <c:pt idx="5">
                  <c:v>80.270719984799143</c:v>
                </c:pt>
                <c:pt idx="6">
                  <c:v>76.079982733589361</c:v>
                </c:pt>
                <c:pt idx="7">
                  <c:v>69.591669932648827</c:v>
                </c:pt>
                <c:pt idx="8">
                  <c:v>61.448698990644246</c:v>
                </c:pt>
                <c:pt idx="9">
                  <c:v>51.487496154517558</c:v>
                </c:pt>
                <c:pt idx="10">
                  <c:v>38.807494027535995</c:v>
                </c:pt>
                <c:pt idx="11">
                  <c:v>30.458510588714589</c:v>
                </c:pt>
                <c:pt idx="12">
                  <c:v>19.15482047164323</c:v>
                </c:pt>
              </c:numCache>
            </c:numRef>
          </c:yVal>
          <c:smooth val="0"/>
        </c:ser>
        <c:ser>
          <c:idx val="1"/>
          <c:order val="1"/>
          <c:tx>
            <c:strRef>
              <c:f>Sheet1!$H$1</c:f>
              <c:strCache>
                <c:ptCount val="1"/>
                <c:pt idx="0">
                  <c:v>Women</c:v>
                </c:pt>
              </c:strCache>
            </c:strRef>
          </c:tx>
          <c:spPr>
            <a:ln w="19808">
              <a:noFill/>
            </a:ln>
          </c:spPr>
          <c:marker>
            <c:symbol val="triangle"/>
            <c:size val="5"/>
            <c:spPr>
              <a:solidFill>
                <a:srgbClr val="FF00FF"/>
              </a:solidFill>
              <a:ln>
                <a:solidFill>
                  <a:srgbClr val="FF00FF"/>
                </a:solidFill>
                <a:prstDash val="solid"/>
              </a:ln>
            </c:spPr>
          </c:marker>
          <c:trendline>
            <c:spPr>
              <a:ln w="17608">
                <a:solidFill>
                  <a:srgbClr val="FF00FF"/>
                </a:solidFill>
                <a:prstDash val="solid"/>
              </a:ln>
            </c:spPr>
            <c:trendlineType val="poly"/>
            <c:order val="3"/>
            <c:dispRSqr val="0"/>
            <c:dispEq val="0"/>
          </c:trendline>
          <c:xVal>
            <c:numRef>
              <c:f>Sheet1!$F$2:$F$14</c:f>
              <c:numCache>
                <c:formatCode>General</c:formatCode>
                <c:ptCount val="13"/>
                <c:pt idx="0">
                  <c:v>40</c:v>
                </c:pt>
                <c:pt idx="1">
                  <c:v>45</c:v>
                </c:pt>
                <c:pt idx="2">
                  <c:v>50</c:v>
                </c:pt>
                <c:pt idx="3">
                  <c:v>55</c:v>
                </c:pt>
                <c:pt idx="4">
                  <c:v>60</c:v>
                </c:pt>
                <c:pt idx="5">
                  <c:v>65</c:v>
                </c:pt>
                <c:pt idx="6">
                  <c:v>70</c:v>
                </c:pt>
                <c:pt idx="7">
                  <c:v>75</c:v>
                </c:pt>
                <c:pt idx="8">
                  <c:v>80</c:v>
                </c:pt>
                <c:pt idx="9">
                  <c:v>85</c:v>
                </c:pt>
                <c:pt idx="10">
                  <c:v>90</c:v>
                </c:pt>
                <c:pt idx="11">
                  <c:v>95</c:v>
                </c:pt>
                <c:pt idx="12">
                  <c:v>100</c:v>
                </c:pt>
              </c:numCache>
            </c:numRef>
          </c:xVal>
          <c:yVal>
            <c:numRef>
              <c:f>Sheet1!$H$2:$H$14</c:f>
              <c:numCache>
                <c:formatCode>0</c:formatCode>
                <c:ptCount val="13"/>
                <c:pt idx="0">
                  <c:v>100</c:v>
                </c:pt>
                <c:pt idx="1">
                  <c:v>94.398244393545184</c:v>
                </c:pt>
                <c:pt idx="2">
                  <c:v>90.775873080885958</c:v>
                </c:pt>
                <c:pt idx="3">
                  <c:v>85.197359492003756</c:v>
                </c:pt>
                <c:pt idx="4">
                  <c:v>80.377988567098896</c:v>
                </c:pt>
                <c:pt idx="5">
                  <c:v>74.289738522853582</c:v>
                </c:pt>
                <c:pt idx="6">
                  <c:v>65.934704774164572</c:v>
                </c:pt>
                <c:pt idx="7">
                  <c:v>55.053887543916957</c:v>
                </c:pt>
                <c:pt idx="8">
                  <c:v>47.504892000952005</c:v>
                </c:pt>
                <c:pt idx="9">
                  <c:v>41.331461909283874</c:v>
                </c:pt>
              </c:numCache>
            </c:numRef>
          </c:yVal>
          <c:smooth val="0"/>
        </c:ser>
        <c:dLbls>
          <c:showLegendKey val="0"/>
          <c:showVal val="0"/>
          <c:showCatName val="0"/>
          <c:showSerName val="0"/>
          <c:showPercent val="0"/>
          <c:showBubbleSize val="0"/>
        </c:dLbls>
        <c:axId val="130050304"/>
        <c:axId val="130064768"/>
      </c:scatterChart>
      <c:valAx>
        <c:axId val="130050304"/>
        <c:scaling>
          <c:orientation val="minMax"/>
          <c:max val="100"/>
          <c:min val="40"/>
        </c:scaling>
        <c:delete val="0"/>
        <c:axPos val="b"/>
        <c:title>
          <c:tx>
            <c:rich>
              <a:bodyPr/>
              <a:lstStyle/>
              <a:p>
                <a:pPr>
                  <a:defRPr sz="1265" b="1" i="0" u="none" strike="noStrike" baseline="0">
                    <a:solidFill>
                      <a:srgbClr val="000000"/>
                    </a:solidFill>
                    <a:latin typeface="Arial"/>
                    <a:ea typeface="Arial"/>
                    <a:cs typeface="Arial"/>
                  </a:defRPr>
                </a:pPr>
                <a:r>
                  <a:rPr lang="en-US"/>
                  <a:t>Age</a:t>
                </a:r>
              </a:p>
            </c:rich>
          </c:tx>
          <c:layout>
            <c:manualLayout>
              <c:xMode val="edge"/>
              <c:yMode val="edge"/>
              <c:x val="0.43978926912982413"/>
              <c:y val="0.91769129634318536"/>
            </c:manualLayout>
          </c:layout>
          <c:overlay val="0"/>
          <c:spPr>
            <a:noFill/>
            <a:ln w="17608">
              <a:noFill/>
            </a:ln>
          </c:spPr>
        </c:title>
        <c:numFmt formatCode="General" sourceLinked="1"/>
        <c:majorTickMark val="out"/>
        <c:minorTickMark val="none"/>
        <c:tickLblPos val="nextTo"/>
        <c:spPr>
          <a:ln w="2201">
            <a:solidFill>
              <a:srgbClr val="000000"/>
            </a:solidFill>
            <a:prstDash val="solid"/>
          </a:ln>
        </c:spPr>
        <c:txPr>
          <a:bodyPr rot="0" vert="horz"/>
          <a:lstStyle/>
          <a:p>
            <a:pPr>
              <a:defRPr sz="936" b="0" i="0" u="none" strike="noStrike" baseline="0">
                <a:solidFill>
                  <a:srgbClr val="000000"/>
                </a:solidFill>
                <a:latin typeface="Arial"/>
                <a:ea typeface="Arial"/>
                <a:cs typeface="Arial"/>
              </a:defRPr>
            </a:pPr>
            <a:endParaRPr lang="en-US"/>
          </a:p>
        </c:txPr>
        <c:crossAx val="130064768"/>
        <c:crosses val="autoZero"/>
        <c:crossBetween val="midCat"/>
        <c:majorUnit val="10"/>
        <c:minorUnit val="5"/>
      </c:valAx>
      <c:valAx>
        <c:axId val="130064768"/>
        <c:scaling>
          <c:orientation val="minMax"/>
        </c:scaling>
        <c:delete val="0"/>
        <c:axPos val="l"/>
        <c:majorGridlines>
          <c:spPr>
            <a:ln w="2201">
              <a:solidFill>
                <a:srgbClr val="000000"/>
              </a:solidFill>
              <a:prstDash val="solid"/>
            </a:ln>
          </c:spPr>
        </c:majorGridlines>
        <c:title>
          <c:tx>
            <c:rich>
              <a:bodyPr/>
              <a:lstStyle/>
              <a:p>
                <a:pPr>
                  <a:defRPr sz="1265" b="1" i="0" u="none" strike="noStrike" baseline="0">
                    <a:solidFill>
                      <a:srgbClr val="000000"/>
                    </a:solidFill>
                    <a:latin typeface="Arial"/>
                    <a:ea typeface="Arial"/>
                    <a:cs typeface="Arial"/>
                  </a:defRPr>
                </a:pPr>
                <a:r>
                  <a:rPr lang="en-US"/>
                  <a:t>Percent </a:t>
                </a:r>
              </a:p>
            </c:rich>
          </c:tx>
          <c:layout>
            <c:manualLayout>
              <c:xMode val="edge"/>
              <c:yMode val="edge"/>
              <c:x val="1.6369084897872969E-2"/>
              <c:y val="0.43224291834267542"/>
            </c:manualLayout>
          </c:layout>
          <c:overlay val="0"/>
          <c:spPr>
            <a:noFill/>
            <a:ln w="17608">
              <a:noFill/>
            </a:ln>
          </c:spPr>
        </c:title>
        <c:numFmt formatCode="0" sourceLinked="1"/>
        <c:majorTickMark val="out"/>
        <c:minorTickMark val="none"/>
        <c:tickLblPos val="nextTo"/>
        <c:spPr>
          <a:ln w="2201">
            <a:solidFill>
              <a:srgbClr val="000000"/>
            </a:solidFill>
            <a:prstDash val="solid"/>
          </a:ln>
        </c:spPr>
        <c:txPr>
          <a:bodyPr rot="0" vert="horz"/>
          <a:lstStyle/>
          <a:p>
            <a:pPr>
              <a:defRPr sz="1074" b="0" i="0" u="none" strike="noStrike" baseline="0">
                <a:solidFill>
                  <a:srgbClr val="000000"/>
                </a:solidFill>
                <a:latin typeface="Arial"/>
                <a:ea typeface="Arial"/>
                <a:cs typeface="Arial"/>
              </a:defRPr>
            </a:pPr>
            <a:endParaRPr lang="en-US"/>
          </a:p>
        </c:txPr>
        <c:crossAx val="130050304"/>
        <c:crosses val="autoZero"/>
        <c:crossBetween val="midCat"/>
      </c:valAx>
      <c:spPr>
        <a:noFill/>
        <a:ln w="8804">
          <a:solidFill>
            <a:srgbClr val="808080"/>
          </a:solidFill>
          <a:prstDash val="solid"/>
        </a:ln>
      </c:spPr>
    </c:plotArea>
    <c:plotVisOnly val="1"/>
    <c:dispBlanksAs val="gap"/>
    <c:showDLblsOverMax val="0"/>
  </c:chart>
  <c:spPr>
    <a:solidFill>
      <a:srgbClr val="FFFFFF"/>
    </a:solidFill>
    <a:ln w="2201">
      <a:solidFill>
        <a:srgbClr val="000000"/>
      </a:solidFill>
      <a:prstDash val="solid"/>
    </a:ln>
  </c:spPr>
  <c:txPr>
    <a:bodyPr/>
    <a:lstStyle/>
    <a:p>
      <a:pPr>
        <a:defRPr sz="126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Boston 2007</a:t>
            </a:r>
          </a:p>
        </c:rich>
      </c:tx>
      <c:layout>
        <c:manualLayout>
          <c:xMode val="edge"/>
          <c:yMode val="edge"/>
          <c:x val="0.402821316614421"/>
          <c:y val="3.2110127703608472E-2"/>
        </c:manualLayout>
      </c:layout>
      <c:overlay val="0"/>
      <c:spPr>
        <a:noFill/>
        <a:ln w="25400">
          <a:noFill/>
        </a:ln>
      </c:spPr>
    </c:title>
    <c:autoTitleDeleted val="0"/>
    <c:plotArea>
      <c:layout>
        <c:manualLayout>
          <c:layoutTarget val="inner"/>
          <c:xMode val="edge"/>
          <c:yMode val="edge"/>
          <c:x val="0.15830721003134857"/>
          <c:y val="0.18578002457087794"/>
          <c:w val="0.80564263322884389"/>
          <c:h val="0.64220255407216942"/>
        </c:manualLayout>
      </c:layout>
      <c:scatterChart>
        <c:scatterStyle val="smoothMarker"/>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trendline>
            <c:spPr>
              <a:ln w="25400">
                <a:solidFill>
                  <a:srgbClr val="000080"/>
                </a:solidFill>
                <a:prstDash val="solid"/>
              </a:ln>
            </c:spPr>
            <c:trendlineType val="poly"/>
            <c:order val="2"/>
            <c:dispRSqr val="1"/>
            <c:dispEq val="1"/>
            <c:trendlineLbl>
              <c:layout>
                <c:manualLayout>
                  <c:x val="4.4796155966397785E-2"/>
                  <c:y val="-0.15825707015740717"/>
                </c:manualLayout>
              </c:layout>
              <c:numFmt formatCode="0.000000" sourceLinked="0"/>
              <c:spPr>
                <a:noFill/>
                <a:ln w="25400">
                  <a:noFill/>
                </a:ln>
              </c:spPr>
            </c:trendlineLbl>
          </c:trendline>
          <c:trendline>
            <c:spPr>
              <a:ln w="25400">
                <a:solidFill>
                  <a:srgbClr val="FF0000"/>
                </a:solidFill>
                <a:prstDash val="solid"/>
              </a:ln>
            </c:spPr>
            <c:trendlineType val="linear"/>
            <c:dispRSqr val="1"/>
            <c:dispEq val="1"/>
            <c:trendlineLbl>
              <c:layout>
                <c:manualLayout>
                  <c:x val="-0.5792685475444096"/>
                  <c:y val="-0.17094048849122351"/>
                </c:manualLayout>
              </c:layout>
              <c:numFmt formatCode="0.000000" sourceLinked="0"/>
              <c:spPr>
                <a:noFill/>
                <a:ln w="25400">
                  <a:noFill/>
                </a:ln>
              </c:spPr>
            </c:trendlineLbl>
          </c:trendline>
          <c:yVal>
            <c:numRef>
              <c:f>Sheet1!$A$1:$A$26</c:f>
              <c:numCache>
                <c:formatCode>mm:ss</c:formatCode>
                <c:ptCount val="26"/>
                <c:pt idx="0">
                  <c:v>6.1574074074074066E-3</c:v>
                </c:pt>
                <c:pt idx="1">
                  <c:v>6.030092592592632E-3</c:v>
                </c:pt>
                <c:pt idx="2">
                  <c:v>6.168981481481481E-3</c:v>
                </c:pt>
                <c:pt idx="3">
                  <c:v>6.0648148148148154E-3</c:v>
                </c:pt>
                <c:pt idx="4">
                  <c:v>6.2962962962963146E-3</c:v>
                </c:pt>
                <c:pt idx="5">
                  <c:v>6.2847222222222462E-3</c:v>
                </c:pt>
                <c:pt idx="6">
                  <c:v>5.9606481481481793E-3</c:v>
                </c:pt>
                <c:pt idx="7">
                  <c:v>6.2731481481481804E-3</c:v>
                </c:pt>
                <c:pt idx="8">
                  <c:v>6.4236111111111455E-3</c:v>
                </c:pt>
                <c:pt idx="9">
                  <c:v>6.2037037037037477E-3</c:v>
                </c:pt>
                <c:pt idx="10">
                  <c:v>6.5856481481481807E-3</c:v>
                </c:pt>
                <c:pt idx="11">
                  <c:v>6.3773148148148174E-3</c:v>
                </c:pt>
                <c:pt idx="12">
                  <c:v>6.4814814814815151E-3</c:v>
                </c:pt>
                <c:pt idx="13">
                  <c:v>6.5856481481481807E-3</c:v>
                </c:pt>
                <c:pt idx="14">
                  <c:v>6.7129629629629787E-3</c:v>
                </c:pt>
                <c:pt idx="15">
                  <c:v>6.6319444444444533E-3</c:v>
                </c:pt>
                <c:pt idx="16">
                  <c:v>7.1412037037037503E-3</c:v>
                </c:pt>
                <c:pt idx="17">
                  <c:v>7.4652777777777833E-3</c:v>
                </c:pt>
                <c:pt idx="18">
                  <c:v>7.0833333333333711E-3</c:v>
                </c:pt>
                <c:pt idx="19">
                  <c:v>8.0902777777777709E-3</c:v>
                </c:pt>
                <c:pt idx="20">
                  <c:v>8.1481481481481474E-3</c:v>
                </c:pt>
                <c:pt idx="21">
                  <c:v>7.2916666666666928E-3</c:v>
                </c:pt>
                <c:pt idx="22">
                  <c:v>7.7430555555555594E-3</c:v>
                </c:pt>
                <c:pt idx="23">
                  <c:v>7.7314814814815214E-3</c:v>
                </c:pt>
                <c:pt idx="24">
                  <c:v>7.997685185185217E-3</c:v>
                </c:pt>
                <c:pt idx="25">
                  <c:v>7.8703703703703904E-3</c:v>
                </c:pt>
              </c:numCache>
            </c:numRef>
          </c:yVal>
          <c:smooth val="1"/>
        </c:ser>
        <c:dLbls>
          <c:showLegendKey val="0"/>
          <c:showVal val="0"/>
          <c:showCatName val="0"/>
          <c:showSerName val="0"/>
          <c:showPercent val="0"/>
          <c:showBubbleSize val="0"/>
        </c:dLbls>
        <c:axId val="129146240"/>
        <c:axId val="129160704"/>
      </c:scatterChart>
      <c:valAx>
        <c:axId val="129146240"/>
        <c:scaling>
          <c:orientation val="minMax"/>
          <c:max val="26"/>
        </c:scaling>
        <c:delete val="0"/>
        <c:axPos val="b"/>
        <c:title>
          <c:tx>
            <c:rich>
              <a:bodyPr/>
              <a:lstStyle/>
              <a:p>
                <a:pPr>
                  <a:defRPr/>
                </a:pPr>
                <a:r>
                  <a:rPr lang="en-US"/>
                  <a:t>Mile</a:t>
                </a:r>
              </a:p>
            </c:rich>
          </c:tx>
          <c:layout>
            <c:manualLayout>
              <c:xMode val="edge"/>
              <c:yMode val="edge"/>
              <c:x val="0.5329153605015674"/>
              <c:y val="0.899083575701034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29160704"/>
        <c:crossesAt val="0"/>
        <c:crossBetween val="midCat"/>
        <c:majorUnit val="1"/>
      </c:valAx>
      <c:valAx>
        <c:axId val="129160704"/>
        <c:scaling>
          <c:orientation val="minMax"/>
          <c:max val="8.3333333333333367E-3"/>
          <c:min val="4.8611111111111112E-3"/>
        </c:scaling>
        <c:delete val="0"/>
        <c:axPos val="l"/>
        <c:majorGridlines>
          <c:spPr>
            <a:ln w="3175">
              <a:solidFill>
                <a:srgbClr val="000000"/>
              </a:solidFill>
              <a:prstDash val="solid"/>
            </a:ln>
          </c:spPr>
        </c:majorGridlines>
        <c:title>
          <c:tx>
            <c:rich>
              <a:bodyPr/>
              <a:lstStyle/>
              <a:p>
                <a:pPr>
                  <a:defRPr/>
                </a:pPr>
                <a:r>
                  <a:rPr lang="en-US"/>
                  <a:t>Time</a:t>
                </a:r>
              </a:p>
            </c:rich>
          </c:tx>
          <c:layout>
            <c:manualLayout>
              <c:xMode val="edge"/>
              <c:yMode val="edge"/>
              <c:x val="2.5078369905956112E-2"/>
              <c:y val="0.45871611005154955"/>
            </c:manualLayout>
          </c:layout>
          <c:overlay val="0"/>
          <c:spPr>
            <a:noFill/>
            <a:ln w="25400">
              <a:noFill/>
            </a:ln>
          </c:spPr>
        </c:title>
        <c:numFmt formatCode="mm:ss" sourceLinked="1"/>
        <c:majorTickMark val="out"/>
        <c:minorTickMark val="none"/>
        <c:tickLblPos val="nextTo"/>
        <c:spPr>
          <a:ln w="3175">
            <a:solidFill>
              <a:srgbClr val="000000"/>
            </a:solidFill>
            <a:prstDash val="solid"/>
          </a:ln>
        </c:spPr>
        <c:txPr>
          <a:bodyPr rot="0" vert="horz"/>
          <a:lstStyle/>
          <a:p>
            <a:pPr>
              <a:defRPr/>
            </a:pPr>
            <a:endParaRPr lang="en-US"/>
          </a:p>
        </c:txPr>
        <c:crossAx val="129146240"/>
        <c:crosses val="autoZero"/>
        <c:crossBetween val="midCat"/>
        <c:majorUnit val="3.4722222222222251E-4"/>
        <c:minorUnit val="3.4722222222222251E-4"/>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7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597CA-F82D-465A-B7A4-79EE25AE5FC1}" type="doc">
      <dgm:prSet loTypeId="urn:microsoft.com/office/officeart/2005/8/layout/cycle8" loCatId="cycle" qsTypeId="urn:microsoft.com/office/officeart/2005/8/quickstyle/simple1" qsCatId="simple" csTypeId="urn:microsoft.com/office/officeart/2005/8/colors/accent1_2" csCatId="accent1" phldr="1"/>
      <dgm:spPr/>
    </dgm:pt>
    <dgm:pt modelId="{5EED877B-F437-4A9D-B59F-5AEC8C3E477F}">
      <dgm:prSet phldrT="[Text]" custT="1"/>
      <dgm:spPr/>
      <dgm:t>
        <a:bodyPr/>
        <a:lstStyle/>
        <a:p>
          <a:r>
            <a:rPr lang="en-US" sz="3200" b="1" dirty="0" smtClean="0">
              <a:solidFill>
                <a:schemeClr val="tx1"/>
              </a:solidFill>
            </a:rPr>
            <a:t>I</a:t>
          </a:r>
          <a:endParaRPr lang="en-US" sz="3200" b="1" dirty="0">
            <a:solidFill>
              <a:schemeClr val="tx1"/>
            </a:solidFill>
          </a:endParaRPr>
        </a:p>
      </dgm:t>
    </dgm:pt>
    <dgm:pt modelId="{018D5C6D-FAA7-4E28-BA20-F21369AD6AA0}" type="parTrans" cxnId="{4A65A900-7C8F-44E3-B126-A5CE375EC4A6}">
      <dgm:prSet/>
      <dgm:spPr/>
      <dgm:t>
        <a:bodyPr/>
        <a:lstStyle/>
        <a:p>
          <a:endParaRPr lang="en-US" sz="3200" b="1">
            <a:solidFill>
              <a:schemeClr val="tx1"/>
            </a:solidFill>
          </a:endParaRPr>
        </a:p>
      </dgm:t>
    </dgm:pt>
    <dgm:pt modelId="{F48315D0-D78B-495B-A253-B71B110D424B}" type="sibTrans" cxnId="{4A65A900-7C8F-44E3-B126-A5CE375EC4A6}">
      <dgm:prSet/>
      <dgm:spPr/>
      <dgm:t>
        <a:bodyPr/>
        <a:lstStyle/>
        <a:p>
          <a:endParaRPr lang="en-US" sz="3200" b="1">
            <a:solidFill>
              <a:schemeClr val="tx1"/>
            </a:solidFill>
          </a:endParaRPr>
        </a:p>
      </dgm:t>
    </dgm:pt>
    <dgm:pt modelId="{7CEA811C-C8E9-4479-B4DA-86BD64ABD65A}">
      <dgm:prSet phldrT="[Text]" custT="1"/>
      <dgm:spPr/>
      <dgm:t>
        <a:bodyPr/>
        <a:lstStyle/>
        <a:p>
          <a:r>
            <a:rPr lang="en-US" sz="3200" b="1" dirty="0" smtClean="0">
              <a:solidFill>
                <a:schemeClr val="tx1"/>
              </a:solidFill>
            </a:rPr>
            <a:t>E</a:t>
          </a:r>
          <a:endParaRPr lang="en-US" sz="3200" b="1" dirty="0">
            <a:solidFill>
              <a:schemeClr val="tx1"/>
            </a:solidFill>
          </a:endParaRPr>
        </a:p>
      </dgm:t>
    </dgm:pt>
    <dgm:pt modelId="{0F1FEE95-3E48-4B29-AE23-A594ED731073}" type="parTrans" cxnId="{3B9B06A1-A16D-49D4-9706-9E32056C9499}">
      <dgm:prSet/>
      <dgm:spPr/>
      <dgm:t>
        <a:bodyPr/>
        <a:lstStyle/>
        <a:p>
          <a:endParaRPr lang="en-US" sz="3200" b="1">
            <a:solidFill>
              <a:schemeClr val="tx1"/>
            </a:solidFill>
          </a:endParaRPr>
        </a:p>
      </dgm:t>
    </dgm:pt>
    <dgm:pt modelId="{CF30A012-13D0-42EF-919F-998598A73FC9}" type="sibTrans" cxnId="{3B9B06A1-A16D-49D4-9706-9E32056C9499}">
      <dgm:prSet/>
      <dgm:spPr/>
      <dgm:t>
        <a:bodyPr/>
        <a:lstStyle/>
        <a:p>
          <a:endParaRPr lang="en-US" sz="3200" b="1">
            <a:solidFill>
              <a:schemeClr val="tx1"/>
            </a:solidFill>
          </a:endParaRPr>
        </a:p>
      </dgm:t>
    </dgm:pt>
    <dgm:pt modelId="{FBE184CF-E8EC-4933-B8A9-9EF0539A407C}">
      <dgm:prSet phldrT="[Text]" custT="1"/>
      <dgm:spPr/>
      <dgm:t>
        <a:bodyPr/>
        <a:lstStyle/>
        <a:p>
          <a:r>
            <a:rPr lang="en-US" sz="3200" b="1" dirty="0" smtClean="0">
              <a:solidFill>
                <a:schemeClr val="tx1"/>
              </a:solidFill>
            </a:rPr>
            <a:t>P</a:t>
          </a:r>
          <a:endParaRPr lang="en-US" sz="3200" b="1" dirty="0">
            <a:solidFill>
              <a:schemeClr val="tx1"/>
            </a:solidFill>
          </a:endParaRPr>
        </a:p>
      </dgm:t>
    </dgm:pt>
    <dgm:pt modelId="{384E8E4A-99A0-4D28-A352-D6C09D55BFD7}" type="parTrans" cxnId="{94FFA4CE-01B7-43A7-8A1A-5F2AEFA3D23F}">
      <dgm:prSet/>
      <dgm:spPr/>
      <dgm:t>
        <a:bodyPr/>
        <a:lstStyle/>
        <a:p>
          <a:endParaRPr lang="en-US" sz="3200" b="1">
            <a:solidFill>
              <a:schemeClr val="tx1"/>
            </a:solidFill>
          </a:endParaRPr>
        </a:p>
      </dgm:t>
    </dgm:pt>
    <dgm:pt modelId="{3BC3EED7-A4CE-48D7-8DB3-96DDCF6E397E}" type="sibTrans" cxnId="{94FFA4CE-01B7-43A7-8A1A-5F2AEFA3D23F}">
      <dgm:prSet/>
      <dgm:spPr/>
      <dgm:t>
        <a:bodyPr/>
        <a:lstStyle/>
        <a:p>
          <a:endParaRPr lang="en-US" sz="3200" b="1">
            <a:solidFill>
              <a:schemeClr val="tx1"/>
            </a:solidFill>
          </a:endParaRPr>
        </a:p>
      </dgm:t>
    </dgm:pt>
    <dgm:pt modelId="{CFAE42E4-15C1-401C-B51E-CDE5706362D4}" type="pres">
      <dgm:prSet presAssocID="{66C597CA-F82D-465A-B7A4-79EE25AE5FC1}" presName="compositeShape" presStyleCnt="0">
        <dgm:presLayoutVars>
          <dgm:chMax val="7"/>
          <dgm:dir/>
          <dgm:resizeHandles val="exact"/>
        </dgm:presLayoutVars>
      </dgm:prSet>
      <dgm:spPr/>
    </dgm:pt>
    <dgm:pt modelId="{7471E471-9448-44D7-8E8D-29A7486A3666}" type="pres">
      <dgm:prSet presAssocID="{66C597CA-F82D-465A-B7A4-79EE25AE5FC1}" presName="wedge1" presStyleLbl="node1" presStyleIdx="0" presStyleCnt="3"/>
      <dgm:spPr/>
      <dgm:t>
        <a:bodyPr/>
        <a:lstStyle/>
        <a:p>
          <a:endParaRPr lang="en-US"/>
        </a:p>
      </dgm:t>
    </dgm:pt>
    <dgm:pt modelId="{06799058-A51E-488E-A012-CFCA16862AE0}" type="pres">
      <dgm:prSet presAssocID="{66C597CA-F82D-465A-B7A4-79EE25AE5FC1}" presName="dummy1a" presStyleCnt="0"/>
      <dgm:spPr/>
    </dgm:pt>
    <dgm:pt modelId="{7C77C446-813A-4D5D-AA33-F67F6A4BA00A}" type="pres">
      <dgm:prSet presAssocID="{66C597CA-F82D-465A-B7A4-79EE25AE5FC1}" presName="dummy1b" presStyleCnt="0"/>
      <dgm:spPr/>
    </dgm:pt>
    <dgm:pt modelId="{40A9C332-5DEF-44AA-96B4-E935305F12E7}" type="pres">
      <dgm:prSet presAssocID="{66C597CA-F82D-465A-B7A4-79EE25AE5FC1}" presName="wedge1Tx" presStyleLbl="node1" presStyleIdx="0" presStyleCnt="3">
        <dgm:presLayoutVars>
          <dgm:chMax val="0"/>
          <dgm:chPref val="0"/>
          <dgm:bulletEnabled val="1"/>
        </dgm:presLayoutVars>
      </dgm:prSet>
      <dgm:spPr/>
      <dgm:t>
        <a:bodyPr/>
        <a:lstStyle/>
        <a:p>
          <a:endParaRPr lang="en-US"/>
        </a:p>
      </dgm:t>
    </dgm:pt>
    <dgm:pt modelId="{128F5F69-32A1-40E8-8A4B-B77ADF965774}" type="pres">
      <dgm:prSet presAssocID="{66C597CA-F82D-465A-B7A4-79EE25AE5FC1}" presName="wedge2" presStyleLbl="node1" presStyleIdx="1" presStyleCnt="3" custLinFactNeighborX="-1339" custLinFactNeighborY="-27"/>
      <dgm:spPr/>
      <dgm:t>
        <a:bodyPr/>
        <a:lstStyle/>
        <a:p>
          <a:endParaRPr lang="en-US"/>
        </a:p>
      </dgm:t>
    </dgm:pt>
    <dgm:pt modelId="{C0939624-8844-48E8-AD0A-9DF4736F0D1F}" type="pres">
      <dgm:prSet presAssocID="{66C597CA-F82D-465A-B7A4-79EE25AE5FC1}" presName="dummy2a" presStyleCnt="0"/>
      <dgm:spPr/>
    </dgm:pt>
    <dgm:pt modelId="{71D84C1D-2230-4B7D-A461-03521D793AB4}" type="pres">
      <dgm:prSet presAssocID="{66C597CA-F82D-465A-B7A4-79EE25AE5FC1}" presName="dummy2b" presStyleCnt="0"/>
      <dgm:spPr/>
    </dgm:pt>
    <dgm:pt modelId="{88FEF28E-B768-49FA-886F-30266FBB128A}" type="pres">
      <dgm:prSet presAssocID="{66C597CA-F82D-465A-B7A4-79EE25AE5FC1}" presName="wedge2Tx" presStyleLbl="node1" presStyleIdx="1" presStyleCnt="3">
        <dgm:presLayoutVars>
          <dgm:chMax val="0"/>
          <dgm:chPref val="0"/>
          <dgm:bulletEnabled val="1"/>
        </dgm:presLayoutVars>
      </dgm:prSet>
      <dgm:spPr/>
      <dgm:t>
        <a:bodyPr/>
        <a:lstStyle/>
        <a:p>
          <a:endParaRPr lang="en-US"/>
        </a:p>
      </dgm:t>
    </dgm:pt>
    <dgm:pt modelId="{51919D07-3949-4A40-8A17-66380594638F}" type="pres">
      <dgm:prSet presAssocID="{66C597CA-F82D-465A-B7A4-79EE25AE5FC1}" presName="wedge3" presStyleLbl="node1" presStyleIdx="2" presStyleCnt="3"/>
      <dgm:spPr/>
      <dgm:t>
        <a:bodyPr/>
        <a:lstStyle/>
        <a:p>
          <a:endParaRPr lang="en-US"/>
        </a:p>
      </dgm:t>
    </dgm:pt>
    <dgm:pt modelId="{406BA33D-E827-44AF-8187-5438D2E74F59}" type="pres">
      <dgm:prSet presAssocID="{66C597CA-F82D-465A-B7A4-79EE25AE5FC1}" presName="dummy3a" presStyleCnt="0"/>
      <dgm:spPr/>
    </dgm:pt>
    <dgm:pt modelId="{DF928B35-D175-4FF2-9AAC-578438D50885}" type="pres">
      <dgm:prSet presAssocID="{66C597CA-F82D-465A-B7A4-79EE25AE5FC1}" presName="dummy3b" presStyleCnt="0"/>
      <dgm:spPr/>
    </dgm:pt>
    <dgm:pt modelId="{901A50AE-DC16-4AF9-B9CF-AA14B1CA8761}" type="pres">
      <dgm:prSet presAssocID="{66C597CA-F82D-465A-B7A4-79EE25AE5FC1}" presName="wedge3Tx" presStyleLbl="node1" presStyleIdx="2" presStyleCnt="3">
        <dgm:presLayoutVars>
          <dgm:chMax val="0"/>
          <dgm:chPref val="0"/>
          <dgm:bulletEnabled val="1"/>
        </dgm:presLayoutVars>
      </dgm:prSet>
      <dgm:spPr/>
      <dgm:t>
        <a:bodyPr/>
        <a:lstStyle/>
        <a:p>
          <a:endParaRPr lang="en-US"/>
        </a:p>
      </dgm:t>
    </dgm:pt>
    <dgm:pt modelId="{39644F30-7EDB-4B96-A6DC-29E5A5AA751F}" type="pres">
      <dgm:prSet presAssocID="{F48315D0-D78B-495B-A253-B71B110D424B}" presName="arrowWedge1" presStyleLbl="fgSibTrans2D1" presStyleIdx="0" presStyleCnt="3"/>
      <dgm:spPr/>
    </dgm:pt>
    <dgm:pt modelId="{D178068B-0803-4D77-83E4-2AD3144E0E06}" type="pres">
      <dgm:prSet presAssocID="{CF30A012-13D0-42EF-919F-998598A73FC9}" presName="arrowWedge2" presStyleLbl="fgSibTrans2D1" presStyleIdx="1" presStyleCnt="3"/>
      <dgm:spPr/>
    </dgm:pt>
    <dgm:pt modelId="{402EE9CA-8534-47BA-B60E-4F88CA9957AE}" type="pres">
      <dgm:prSet presAssocID="{3BC3EED7-A4CE-48D7-8DB3-96DDCF6E397E}" presName="arrowWedge3" presStyleLbl="fgSibTrans2D1" presStyleIdx="2" presStyleCnt="3"/>
      <dgm:spPr/>
    </dgm:pt>
  </dgm:ptLst>
  <dgm:cxnLst>
    <dgm:cxn modelId="{94FFA4CE-01B7-43A7-8A1A-5F2AEFA3D23F}" srcId="{66C597CA-F82D-465A-B7A4-79EE25AE5FC1}" destId="{FBE184CF-E8EC-4933-B8A9-9EF0539A407C}" srcOrd="2" destOrd="0" parTransId="{384E8E4A-99A0-4D28-A352-D6C09D55BFD7}" sibTransId="{3BC3EED7-A4CE-48D7-8DB3-96DDCF6E397E}"/>
    <dgm:cxn modelId="{058E97B1-41B0-490A-8975-83FCEB9594D3}" type="presOf" srcId="{FBE184CF-E8EC-4933-B8A9-9EF0539A407C}" destId="{901A50AE-DC16-4AF9-B9CF-AA14B1CA8761}" srcOrd="1" destOrd="0" presId="urn:microsoft.com/office/officeart/2005/8/layout/cycle8"/>
    <dgm:cxn modelId="{FB3758B2-66FE-4486-8DB5-5C92CB9A203E}" type="presOf" srcId="{FBE184CF-E8EC-4933-B8A9-9EF0539A407C}" destId="{51919D07-3949-4A40-8A17-66380594638F}" srcOrd="0" destOrd="0" presId="urn:microsoft.com/office/officeart/2005/8/layout/cycle8"/>
    <dgm:cxn modelId="{2C7A2481-7965-4584-A9C6-D0A5C4ADE83B}" type="presOf" srcId="{7CEA811C-C8E9-4479-B4DA-86BD64ABD65A}" destId="{128F5F69-32A1-40E8-8A4B-B77ADF965774}" srcOrd="0" destOrd="0" presId="urn:microsoft.com/office/officeart/2005/8/layout/cycle8"/>
    <dgm:cxn modelId="{942E2F7E-3F7E-45EE-B82D-C701823CD417}" type="presOf" srcId="{5EED877B-F437-4A9D-B59F-5AEC8C3E477F}" destId="{40A9C332-5DEF-44AA-96B4-E935305F12E7}" srcOrd="1" destOrd="0" presId="urn:microsoft.com/office/officeart/2005/8/layout/cycle8"/>
    <dgm:cxn modelId="{D005E0E0-F3FD-4A6C-A5C9-C41BC2CC4461}" type="presOf" srcId="{7CEA811C-C8E9-4479-B4DA-86BD64ABD65A}" destId="{88FEF28E-B768-49FA-886F-30266FBB128A}" srcOrd="1" destOrd="0" presId="urn:microsoft.com/office/officeart/2005/8/layout/cycle8"/>
    <dgm:cxn modelId="{61456E13-8065-419C-BFA4-56FB79EE38E7}" type="presOf" srcId="{5EED877B-F437-4A9D-B59F-5AEC8C3E477F}" destId="{7471E471-9448-44D7-8E8D-29A7486A3666}" srcOrd="0" destOrd="0" presId="urn:microsoft.com/office/officeart/2005/8/layout/cycle8"/>
    <dgm:cxn modelId="{4A65A900-7C8F-44E3-B126-A5CE375EC4A6}" srcId="{66C597CA-F82D-465A-B7A4-79EE25AE5FC1}" destId="{5EED877B-F437-4A9D-B59F-5AEC8C3E477F}" srcOrd="0" destOrd="0" parTransId="{018D5C6D-FAA7-4E28-BA20-F21369AD6AA0}" sibTransId="{F48315D0-D78B-495B-A253-B71B110D424B}"/>
    <dgm:cxn modelId="{0A54CBBC-BA14-498B-BA10-0E133FEA8C59}" type="presOf" srcId="{66C597CA-F82D-465A-B7A4-79EE25AE5FC1}" destId="{CFAE42E4-15C1-401C-B51E-CDE5706362D4}" srcOrd="0" destOrd="0" presId="urn:microsoft.com/office/officeart/2005/8/layout/cycle8"/>
    <dgm:cxn modelId="{3B9B06A1-A16D-49D4-9706-9E32056C9499}" srcId="{66C597CA-F82D-465A-B7A4-79EE25AE5FC1}" destId="{7CEA811C-C8E9-4479-B4DA-86BD64ABD65A}" srcOrd="1" destOrd="0" parTransId="{0F1FEE95-3E48-4B29-AE23-A594ED731073}" sibTransId="{CF30A012-13D0-42EF-919F-998598A73FC9}"/>
    <dgm:cxn modelId="{296D3782-9451-4A20-9CB0-9E330E41057C}" type="presParOf" srcId="{CFAE42E4-15C1-401C-B51E-CDE5706362D4}" destId="{7471E471-9448-44D7-8E8D-29A7486A3666}" srcOrd="0" destOrd="0" presId="urn:microsoft.com/office/officeart/2005/8/layout/cycle8"/>
    <dgm:cxn modelId="{A5D9A71A-469F-4F29-82E4-B1C7EAC2282C}" type="presParOf" srcId="{CFAE42E4-15C1-401C-B51E-CDE5706362D4}" destId="{06799058-A51E-488E-A012-CFCA16862AE0}" srcOrd="1" destOrd="0" presId="urn:microsoft.com/office/officeart/2005/8/layout/cycle8"/>
    <dgm:cxn modelId="{14ABA63E-F257-4AC5-B984-4D5BF0FB0967}" type="presParOf" srcId="{CFAE42E4-15C1-401C-B51E-CDE5706362D4}" destId="{7C77C446-813A-4D5D-AA33-F67F6A4BA00A}" srcOrd="2" destOrd="0" presId="urn:microsoft.com/office/officeart/2005/8/layout/cycle8"/>
    <dgm:cxn modelId="{5FD4779D-0E33-4DEB-BC3D-5BFAC243798F}" type="presParOf" srcId="{CFAE42E4-15C1-401C-B51E-CDE5706362D4}" destId="{40A9C332-5DEF-44AA-96B4-E935305F12E7}" srcOrd="3" destOrd="0" presId="urn:microsoft.com/office/officeart/2005/8/layout/cycle8"/>
    <dgm:cxn modelId="{C446DA52-B167-429A-B338-1F0EAA5FD63C}" type="presParOf" srcId="{CFAE42E4-15C1-401C-B51E-CDE5706362D4}" destId="{128F5F69-32A1-40E8-8A4B-B77ADF965774}" srcOrd="4" destOrd="0" presId="urn:microsoft.com/office/officeart/2005/8/layout/cycle8"/>
    <dgm:cxn modelId="{252702CA-C559-4AC6-AB8A-458607C644E7}" type="presParOf" srcId="{CFAE42E4-15C1-401C-B51E-CDE5706362D4}" destId="{C0939624-8844-48E8-AD0A-9DF4736F0D1F}" srcOrd="5" destOrd="0" presId="urn:microsoft.com/office/officeart/2005/8/layout/cycle8"/>
    <dgm:cxn modelId="{A691D3EE-1A61-4C66-AC22-76104C84560D}" type="presParOf" srcId="{CFAE42E4-15C1-401C-B51E-CDE5706362D4}" destId="{71D84C1D-2230-4B7D-A461-03521D793AB4}" srcOrd="6" destOrd="0" presId="urn:microsoft.com/office/officeart/2005/8/layout/cycle8"/>
    <dgm:cxn modelId="{D18B1909-642B-440B-88F1-7ACAD6884F9C}" type="presParOf" srcId="{CFAE42E4-15C1-401C-B51E-CDE5706362D4}" destId="{88FEF28E-B768-49FA-886F-30266FBB128A}" srcOrd="7" destOrd="0" presId="urn:microsoft.com/office/officeart/2005/8/layout/cycle8"/>
    <dgm:cxn modelId="{6A6B4AB7-D72A-49BA-9D6E-C7600153468E}" type="presParOf" srcId="{CFAE42E4-15C1-401C-B51E-CDE5706362D4}" destId="{51919D07-3949-4A40-8A17-66380594638F}" srcOrd="8" destOrd="0" presId="urn:microsoft.com/office/officeart/2005/8/layout/cycle8"/>
    <dgm:cxn modelId="{0C761117-62A5-418E-B4D5-03716315683B}" type="presParOf" srcId="{CFAE42E4-15C1-401C-B51E-CDE5706362D4}" destId="{406BA33D-E827-44AF-8187-5438D2E74F59}" srcOrd="9" destOrd="0" presId="urn:microsoft.com/office/officeart/2005/8/layout/cycle8"/>
    <dgm:cxn modelId="{50F858FA-00E1-4A44-981C-45B587B39943}" type="presParOf" srcId="{CFAE42E4-15C1-401C-B51E-CDE5706362D4}" destId="{DF928B35-D175-4FF2-9AAC-578438D50885}" srcOrd="10" destOrd="0" presId="urn:microsoft.com/office/officeart/2005/8/layout/cycle8"/>
    <dgm:cxn modelId="{CA757BF4-2F4E-48D3-B6A6-BAC4B4428B83}" type="presParOf" srcId="{CFAE42E4-15C1-401C-B51E-CDE5706362D4}" destId="{901A50AE-DC16-4AF9-B9CF-AA14B1CA8761}" srcOrd="11" destOrd="0" presId="urn:microsoft.com/office/officeart/2005/8/layout/cycle8"/>
    <dgm:cxn modelId="{E76FF164-23A9-4269-8DE8-F4E06CF5B6C4}" type="presParOf" srcId="{CFAE42E4-15C1-401C-B51E-CDE5706362D4}" destId="{39644F30-7EDB-4B96-A6DC-29E5A5AA751F}" srcOrd="12" destOrd="0" presId="urn:microsoft.com/office/officeart/2005/8/layout/cycle8"/>
    <dgm:cxn modelId="{0A616754-F678-4D73-A04A-60F112544F1E}" type="presParOf" srcId="{CFAE42E4-15C1-401C-B51E-CDE5706362D4}" destId="{D178068B-0803-4D77-83E4-2AD3144E0E06}" srcOrd="13" destOrd="0" presId="urn:microsoft.com/office/officeart/2005/8/layout/cycle8"/>
    <dgm:cxn modelId="{F5B1E801-C1A6-48F6-BE0A-683D3EC6EBD4}" type="presParOf" srcId="{CFAE42E4-15C1-401C-B51E-CDE5706362D4}" destId="{402EE9CA-8534-47BA-B60E-4F88CA9957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597CA-F82D-465A-B7A4-79EE25AE5FC1}" type="doc">
      <dgm:prSet loTypeId="urn:microsoft.com/office/officeart/2005/8/layout/cycle8" loCatId="cycle" qsTypeId="urn:microsoft.com/office/officeart/2005/8/quickstyle/simple1" qsCatId="simple" csTypeId="urn:microsoft.com/office/officeart/2005/8/colors/accent1_2" csCatId="accent1" phldr="1"/>
      <dgm:spPr/>
    </dgm:pt>
    <dgm:pt modelId="{5EED877B-F437-4A9D-B59F-5AEC8C3E477F}">
      <dgm:prSet phldrT="[Text]" custT="1"/>
      <dgm:spPr/>
      <dgm:t>
        <a:bodyPr/>
        <a:lstStyle/>
        <a:p>
          <a:r>
            <a:rPr lang="en-US" sz="2800" b="1" dirty="0" smtClean="0">
              <a:solidFill>
                <a:schemeClr val="tx2"/>
              </a:solidFill>
            </a:rPr>
            <a:t>I</a:t>
          </a:r>
          <a:endParaRPr lang="en-US" sz="2800" b="1" dirty="0">
            <a:solidFill>
              <a:schemeClr val="tx2"/>
            </a:solidFill>
          </a:endParaRPr>
        </a:p>
      </dgm:t>
    </dgm:pt>
    <dgm:pt modelId="{018D5C6D-FAA7-4E28-BA20-F21369AD6AA0}" type="parTrans" cxnId="{4A65A900-7C8F-44E3-B126-A5CE375EC4A6}">
      <dgm:prSet/>
      <dgm:spPr/>
      <dgm:t>
        <a:bodyPr/>
        <a:lstStyle/>
        <a:p>
          <a:endParaRPr lang="en-US" sz="2800" b="1">
            <a:solidFill>
              <a:schemeClr val="tx2"/>
            </a:solidFill>
          </a:endParaRPr>
        </a:p>
      </dgm:t>
    </dgm:pt>
    <dgm:pt modelId="{F48315D0-D78B-495B-A253-B71B110D424B}" type="sibTrans" cxnId="{4A65A900-7C8F-44E3-B126-A5CE375EC4A6}">
      <dgm:prSet/>
      <dgm:spPr/>
      <dgm:t>
        <a:bodyPr/>
        <a:lstStyle/>
        <a:p>
          <a:endParaRPr lang="en-US" sz="2800" b="1">
            <a:solidFill>
              <a:schemeClr val="tx2"/>
            </a:solidFill>
          </a:endParaRPr>
        </a:p>
      </dgm:t>
    </dgm:pt>
    <dgm:pt modelId="{7CEA811C-C8E9-4479-B4DA-86BD64ABD65A}">
      <dgm:prSet phldrT="[Text]" custT="1"/>
      <dgm:spPr/>
      <dgm:t>
        <a:bodyPr/>
        <a:lstStyle/>
        <a:p>
          <a:r>
            <a:rPr lang="en-US" sz="2800" b="1" dirty="0" smtClean="0">
              <a:solidFill>
                <a:schemeClr val="tx2"/>
              </a:solidFill>
            </a:rPr>
            <a:t>E</a:t>
          </a:r>
          <a:endParaRPr lang="en-US" sz="2800" b="1" dirty="0">
            <a:solidFill>
              <a:schemeClr val="tx2"/>
            </a:solidFill>
          </a:endParaRPr>
        </a:p>
      </dgm:t>
    </dgm:pt>
    <dgm:pt modelId="{0F1FEE95-3E48-4B29-AE23-A594ED731073}" type="parTrans" cxnId="{3B9B06A1-A16D-49D4-9706-9E32056C9499}">
      <dgm:prSet/>
      <dgm:spPr/>
      <dgm:t>
        <a:bodyPr/>
        <a:lstStyle/>
        <a:p>
          <a:endParaRPr lang="en-US" sz="2800" b="1">
            <a:solidFill>
              <a:schemeClr val="tx2"/>
            </a:solidFill>
          </a:endParaRPr>
        </a:p>
      </dgm:t>
    </dgm:pt>
    <dgm:pt modelId="{CF30A012-13D0-42EF-919F-998598A73FC9}" type="sibTrans" cxnId="{3B9B06A1-A16D-49D4-9706-9E32056C9499}">
      <dgm:prSet/>
      <dgm:spPr/>
      <dgm:t>
        <a:bodyPr/>
        <a:lstStyle/>
        <a:p>
          <a:endParaRPr lang="en-US" sz="2800" b="1">
            <a:solidFill>
              <a:schemeClr val="tx2"/>
            </a:solidFill>
          </a:endParaRPr>
        </a:p>
      </dgm:t>
    </dgm:pt>
    <dgm:pt modelId="{FBE184CF-E8EC-4933-B8A9-9EF0539A407C}">
      <dgm:prSet phldrT="[Text]" custT="1"/>
      <dgm:spPr/>
      <dgm:t>
        <a:bodyPr/>
        <a:lstStyle/>
        <a:p>
          <a:r>
            <a:rPr lang="en-US" sz="2800" b="1" dirty="0" smtClean="0">
              <a:solidFill>
                <a:schemeClr val="tx2"/>
              </a:solidFill>
            </a:rPr>
            <a:t>P</a:t>
          </a:r>
          <a:endParaRPr lang="en-US" sz="2800" b="1" dirty="0">
            <a:solidFill>
              <a:schemeClr val="tx2"/>
            </a:solidFill>
          </a:endParaRPr>
        </a:p>
      </dgm:t>
    </dgm:pt>
    <dgm:pt modelId="{384E8E4A-99A0-4D28-A352-D6C09D55BFD7}" type="parTrans" cxnId="{94FFA4CE-01B7-43A7-8A1A-5F2AEFA3D23F}">
      <dgm:prSet/>
      <dgm:spPr/>
      <dgm:t>
        <a:bodyPr/>
        <a:lstStyle/>
        <a:p>
          <a:endParaRPr lang="en-US" sz="2800" b="1">
            <a:solidFill>
              <a:schemeClr val="tx2"/>
            </a:solidFill>
          </a:endParaRPr>
        </a:p>
      </dgm:t>
    </dgm:pt>
    <dgm:pt modelId="{3BC3EED7-A4CE-48D7-8DB3-96DDCF6E397E}" type="sibTrans" cxnId="{94FFA4CE-01B7-43A7-8A1A-5F2AEFA3D23F}">
      <dgm:prSet/>
      <dgm:spPr/>
      <dgm:t>
        <a:bodyPr/>
        <a:lstStyle/>
        <a:p>
          <a:endParaRPr lang="en-US" sz="2800" b="1">
            <a:solidFill>
              <a:schemeClr val="tx2"/>
            </a:solidFill>
          </a:endParaRPr>
        </a:p>
      </dgm:t>
    </dgm:pt>
    <dgm:pt modelId="{CFAE42E4-15C1-401C-B51E-CDE5706362D4}" type="pres">
      <dgm:prSet presAssocID="{66C597CA-F82D-465A-B7A4-79EE25AE5FC1}" presName="compositeShape" presStyleCnt="0">
        <dgm:presLayoutVars>
          <dgm:chMax val="7"/>
          <dgm:dir/>
          <dgm:resizeHandles val="exact"/>
        </dgm:presLayoutVars>
      </dgm:prSet>
      <dgm:spPr/>
    </dgm:pt>
    <dgm:pt modelId="{7471E471-9448-44D7-8E8D-29A7486A3666}" type="pres">
      <dgm:prSet presAssocID="{66C597CA-F82D-465A-B7A4-79EE25AE5FC1}" presName="wedge1" presStyleLbl="node1" presStyleIdx="0" presStyleCnt="3"/>
      <dgm:spPr/>
      <dgm:t>
        <a:bodyPr/>
        <a:lstStyle/>
        <a:p>
          <a:endParaRPr lang="en-US"/>
        </a:p>
      </dgm:t>
    </dgm:pt>
    <dgm:pt modelId="{06799058-A51E-488E-A012-CFCA16862AE0}" type="pres">
      <dgm:prSet presAssocID="{66C597CA-F82D-465A-B7A4-79EE25AE5FC1}" presName="dummy1a" presStyleCnt="0"/>
      <dgm:spPr/>
    </dgm:pt>
    <dgm:pt modelId="{7C77C446-813A-4D5D-AA33-F67F6A4BA00A}" type="pres">
      <dgm:prSet presAssocID="{66C597CA-F82D-465A-B7A4-79EE25AE5FC1}" presName="dummy1b" presStyleCnt="0"/>
      <dgm:spPr/>
    </dgm:pt>
    <dgm:pt modelId="{40A9C332-5DEF-44AA-96B4-E935305F12E7}" type="pres">
      <dgm:prSet presAssocID="{66C597CA-F82D-465A-B7A4-79EE25AE5FC1}" presName="wedge1Tx" presStyleLbl="node1" presStyleIdx="0" presStyleCnt="3">
        <dgm:presLayoutVars>
          <dgm:chMax val="0"/>
          <dgm:chPref val="0"/>
          <dgm:bulletEnabled val="1"/>
        </dgm:presLayoutVars>
      </dgm:prSet>
      <dgm:spPr/>
      <dgm:t>
        <a:bodyPr/>
        <a:lstStyle/>
        <a:p>
          <a:endParaRPr lang="en-US"/>
        </a:p>
      </dgm:t>
    </dgm:pt>
    <dgm:pt modelId="{128F5F69-32A1-40E8-8A4B-B77ADF965774}" type="pres">
      <dgm:prSet presAssocID="{66C597CA-F82D-465A-B7A4-79EE25AE5FC1}" presName="wedge2" presStyleLbl="node1" presStyleIdx="1" presStyleCnt="3" custLinFactNeighborX="-1339" custLinFactNeighborY="-27"/>
      <dgm:spPr/>
      <dgm:t>
        <a:bodyPr/>
        <a:lstStyle/>
        <a:p>
          <a:endParaRPr lang="en-US"/>
        </a:p>
      </dgm:t>
    </dgm:pt>
    <dgm:pt modelId="{C0939624-8844-48E8-AD0A-9DF4736F0D1F}" type="pres">
      <dgm:prSet presAssocID="{66C597CA-F82D-465A-B7A4-79EE25AE5FC1}" presName="dummy2a" presStyleCnt="0"/>
      <dgm:spPr/>
    </dgm:pt>
    <dgm:pt modelId="{71D84C1D-2230-4B7D-A461-03521D793AB4}" type="pres">
      <dgm:prSet presAssocID="{66C597CA-F82D-465A-B7A4-79EE25AE5FC1}" presName="dummy2b" presStyleCnt="0"/>
      <dgm:spPr/>
    </dgm:pt>
    <dgm:pt modelId="{88FEF28E-B768-49FA-886F-30266FBB128A}" type="pres">
      <dgm:prSet presAssocID="{66C597CA-F82D-465A-B7A4-79EE25AE5FC1}" presName="wedge2Tx" presStyleLbl="node1" presStyleIdx="1" presStyleCnt="3">
        <dgm:presLayoutVars>
          <dgm:chMax val="0"/>
          <dgm:chPref val="0"/>
          <dgm:bulletEnabled val="1"/>
        </dgm:presLayoutVars>
      </dgm:prSet>
      <dgm:spPr/>
      <dgm:t>
        <a:bodyPr/>
        <a:lstStyle/>
        <a:p>
          <a:endParaRPr lang="en-US"/>
        </a:p>
      </dgm:t>
    </dgm:pt>
    <dgm:pt modelId="{51919D07-3949-4A40-8A17-66380594638F}" type="pres">
      <dgm:prSet presAssocID="{66C597CA-F82D-465A-B7A4-79EE25AE5FC1}" presName="wedge3" presStyleLbl="node1" presStyleIdx="2" presStyleCnt="3"/>
      <dgm:spPr/>
      <dgm:t>
        <a:bodyPr/>
        <a:lstStyle/>
        <a:p>
          <a:endParaRPr lang="en-US"/>
        </a:p>
      </dgm:t>
    </dgm:pt>
    <dgm:pt modelId="{406BA33D-E827-44AF-8187-5438D2E74F59}" type="pres">
      <dgm:prSet presAssocID="{66C597CA-F82D-465A-B7A4-79EE25AE5FC1}" presName="dummy3a" presStyleCnt="0"/>
      <dgm:spPr/>
    </dgm:pt>
    <dgm:pt modelId="{DF928B35-D175-4FF2-9AAC-578438D50885}" type="pres">
      <dgm:prSet presAssocID="{66C597CA-F82D-465A-B7A4-79EE25AE5FC1}" presName="dummy3b" presStyleCnt="0"/>
      <dgm:spPr/>
    </dgm:pt>
    <dgm:pt modelId="{901A50AE-DC16-4AF9-B9CF-AA14B1CA8761}" type="pres">
      <dgm:prSet presAssocID="{66C597CA-F82D-465A-B7A4-79EE25AE5FC1}" presName="wedge3Tx" presStyleLbl="node1" presStyleIdx="2" presStyleCnt="3">
        <dgm:presLayoutVars>
          <dgm:chMax val="0"/>
          <dgm:chPref val="0"/>
          <dgm:bulletEnabled val="1"/>
        </dgm:presLayoutVars>
      </dgm:prSet>
      <dgm:spPr/>
      <dgm:t>
        <a:bodyPr/>
        <a:lstStyle/>
        <a:p>
          <a:endParaRPr lang="en-US"/>
        </a:p>
      </dgm:t>
    </dgm:pt>
    <dgm:pt modelId="{39644F30-7EDB-4B96-A6DC-29E5A5AA751F}" type="pres">
      <dgm:prSet presAssocID="{F48315D0-D78B-495B-A253-B71B110D424B}" presName="arrowWedge1" presStyleLbl="fgSibTrans2D1" presStyleIdx="0" presStyleCnt="3"/>
      <dgm:spPr/>
    </dgm:pt>
    <dgm:pt modelId="{D178068B-0803-4D77-83E4-2AD3144E0E06}" type="pres">
      <dgm:prSet presAssocID="{CF30A012-13D0-42EF-919F-998598A73FC9}" presName="arrowWedge2" presStyleLbl="fgSibTrans2D1" presStyleIdx="1" presStyleCnt="3"/>
      <dgm:spPr/>
    </dgm:pt>
    <dgm:pt modelId="{402EE9CA-8534-47BA-B60E-4F88CA9957AE}" type="pres">
      <dgm:prSet presAssocID="{3BC3EED7-A4CE-48D7-8DB3-96DDCF6E397E}" presName="arrowWedge3" presStyleLbl="fgSibTrans2D1" presStyleIdx="2" presStyleCnt="3"/>
      <dgm:spPr/>
    </dgm:pt>
  </dgm:ptLst>
  <dgm:cxnLst>
    <dgm:cxn modelId="{AFAA9A80-50D0-458E-B2C0-776045D3F9D4}" type="presOf" srcId="{5EED877B-F437-4A9D-B59F-5AEC8C3E477F}" destId="{40A9C332-5DEF-44AA-96B4-E935305F12E7}" srcOrd="1" destOrd="0" presId="urn:microsoft.com/office/officeart/2005/8/layout/cycle8"/>
    <dgm:cxn modelId="{13C4265F-387B-426C-9D21-6379AAC97FBC}" type="presOf" srcId="{7CEA811C-C8E9-4479-B4DA-86BD64ABD65A}" destId="{128F5F69-32A1-40E8-8A4B-B77ADF965774}" srcOrd="0" destOrd="0" presId="urn:microsoft.com/office/officeart/2005/8/layout/cycle8"/>
    <dgm:cxn modelId="{3A181BAB-E99A-44F4-9964-E6C94F06C768}" type="presOf" srcId="{FBE184CF-E8EC-4933-B8A9-9EF0539A407C}" destId="{51919D07-3949-4A40-8A17-66380594638F}" srcOrd="0" destOrd="0" presId="urn:microsoft.com/office/officeart/2005/8/layout/cycle8"/>
    <dgm:cxn modelId="{87172A30-294C-49EA-8C1C-1FAFED419374}" type="presOf" srcId="{5EED877B-F437-4A9D-B59F-5AEC8C3E477F}" destId="{7471E471-9448-44D7-8E8D-29A7486A3666}" srcOrd="0" destOrd="0" presId="urn:microsoft.com/office/officeart/2005/8/layout/cycle8"/>
    <dgm:cxn modelId="{8D7B8BC1-A07D-4BDF-857E-C2F2DD27B909}" type="presOf" srcId="{66C597CA-F82D-465A-B7A4-79EE25AE5FC1}" destId="{CFAE42E4-15C1-401C-B51E-CDE5706362D4}" srcOrd="0" destOrd="0" presId="urn:microsoft.com/office/officeart/2005/8/layout/cycle8"/>
    <dgm:cxn modelId="{62EB8BDE-0A5E-4C6C-BCE6-4BE148EF9E07}" type="presOf" srcId="{7CEA811C-C8E9-4479-B4DA-86BD64ABD65A}" destId="{88FEF28E-B768-49FA-886F-30266FBB128A}" srcOrd="1" destOrd="0" presId="urn:microsoft.com/office/officeart/2005/8/layout/cycle8"/>
    <dgm:cxn modelId="{94FFA4CE-01B7-43A7-8A1A-5F2AEFA3D23F}" srcId="{66C597CA-F82D-465A-B7A4-79EE25AE5FC1}" destId="{FBE184CF-E8EC-4933-B8A9-9EF0539A407C}" srcOrd="2" destOrd="0" parTransId="{384E8E4A-99A0-4D28-A352-D6C09D55BFD7}" sibTransId="{3BC3EED7-A4CE-48D7-8DB3-96DDCF6E397E}"/>
    <dgm:cxn modelId="{DE2F1514-EEBB-4602-A847-EB547696C46E}" type="presOf" srcId="{FBE184CF-E8EC-4933-B8A9-9EF0539A407C}" destId="{901A50AE-DC16-4AF9-B9CF-AA14B1CA8761}" srcOrd="1" destOrd="0" presId="urn:microsoft.com/office/officeart/2005/8/layout/cycle8"/>
    <dgm:cxn modelId="{4A65A900-7C8F-44E3-B126-A5CE375EC4A6}" srcId="{66C597CA-F82D-465A-B7A4-79EE25AE5FC1}" destId="{5EED877B-F437-4A9D-B59F-5AEC8C3E477F}" srcOrd="0" destOrd="0" parTransId="{018D5C6D-FAA7-4E28-BA20-F21369AD6AA0}" sibTransId="{F48315D0-D78B-495B-A253-B71B110D424B}"/>
    <dgm:cxn modelId="{3B9B06A1-A16D-49D4-9706-9E32056C9499}" srcId="{66C597CA-F82D-465A-B7A4-79EE25AE5FC1}" destId="{7CEA811C-C8E9-4479-B4DA-86BD64ABD65A}" srcOrd="1" destOrd="0" parTransId="{0F1FEE95-3E48-4B29-AE23-A594ED731073}" sibTransId="{CF30A012-13D0-42EF-919F-998598A73FC9}"/>
    <dgm:cxn modelId="{73F9FE14-8941-41C6-833B-852C57078F5A}" type="presParOf" srcId="{CFAE42E4-15C1-401C-B51E-CDE5706362D4}" destId="{7471E471-9448-44D7-8E8D-29A7486A3666}" srcOrd="0" destOrd="0" presId="urn:microsoft.com/office/officeart/2005/8/layout/cycle8"/>
    <dgm:cxn modelId="{0C54721C-B789-46E3-8DEC-EF5A8697BFD4}" type="presParOf" srcId="{CFAE42E4-15C1-401C-B51E-CDE5706362D4}" destId="{06799058-A51E-488E-A012-CFCA16862AE0}" srcOrd="1" destOrd="0" presId="urn:microsoft.com/office/officeart/2005/8/layout/cycle8"/>
    <dgm:cxn modelId="{EDC99FF8-7600-4ACE-8D1C-E33D3CE199E0}" type="presParOf" srcId="{CFAE42E4-15C1-401C-B51E-CDE5706362D4}" destId="{7C77C446-813A-4D5D-AA33-F67F6A4BA00A}" srcOrd="2" destOrd="0" presId="urn:microsoft.com/office/officeart/2005/8/layout/cycle8"/>
    <dgm:cxn modelId="{A7B2C282-D67D-4183-BE00-B922E99F6C4A}" type="presParOf" srcId="{CFAE42E4-15C1-401C-B51E-CDE5706362D4}" destId="{40A9C332-5DEF-44AA-96B4-E935305F12E7}" srcOrd="3" destOrd="0" presId="urn:microsoft.com/office/officeart/2005/8/layout/cycle8"/>
    <dgm:cxn modelId="{8A6D1965-F548-4834-86D7-4FBDAE533C5B}" type="presParOf" srcId="{CFAE42E4-15C1-401C-B51E-CDE5706362D4}" destId="{128F5F69-32A1-40E8-8A4B-B77ADF965774}" srcOrd="4" destOrd="0" presId="urn:microsoft.com/office/officeart/2005/8/layout/cycle8"/>
    <dgm:cxn modelId="{88D8D026-D0A6-4CCC-A977-0B485737DEF9}" type="presParOf" srcId="{CFAE42E4-15C1-401C-B51E-CDE5706362D4}" destId="{C0939624-8844-48E8-AD0A-9DF4736F0D1F}" srcOrd="5" destOrd="0" presId="urn:microsoft.com/office/officeart/2005/8/layout/cycle8"/>
    <dgm:cxn modelId="{32A1262F-305E-4F04-979D-793B487E1A1A}" type="presParOf" srcId="{CFAE42E4-15C1-401C-B51E-CDE5706362D4}" destId="{71D84C1D-2230-4B7D-A461-03521D793AB4}" srcOrd="6" destOrd="0" presId="urn:microsoft.com/office/officeart/2005/8/layout/cycle8"/>
    <dgm:cxn modelId="{E507CEAC-F877-43D1-A816-B56AF14D5E02}" type="presParOf" srcId="{CFAE42E4-15C1-401C-B51E-CDE5706362D4}" destId="{88FEF28E-B768-49FA-886F-30266FBB128A}" srcOrd="7" destOrd="0" presId="urn:microsoft.com/office/officeart/2005/8/layout/cycle8"/>
    <dgm:cxn modelId="{9AEA6834-8655-446F-BE9F-A47D5E6F163D}" type="presParOf" srcId="{CFAE42E4-15C1-401C-B51E-CDE5706362D4}" destId="{51919D07-3949-4A40-8A17-66380594638F}" srcOrd="8" destOrd="0" presId="urn:microsoft.com/office/officeart/2005/8/layout/cycle8"/>
    <dgm:cxn modelId="{AD3279EC-8E30-4982-8EFD-18D9CDB2745B}" type="presParOf" srcId="{CFAE42E4-15C1-401C-B51E-CDE5706362D4}" destId="{406BA33D-E827-44AF-8187-5438D2E74F59}" srcOrd="9" destOrd="0" presId="urn:microsoft.com/office/officeart/2005/8/layout/cycle8"/>
    <dgm:cxn modelId="{87F04A61-2ED0-484C-AE75-7CD02D904FBC}" type="presParOf" srcId="{CFAE42E4-15C1-401C-B51E-CDE5706362D4}" destId="{DF928B35-D175-4FF2-9AAC-578438D50885}" srcOrd="10" destOrd="0" presId="urn:microsoft.com/office/officeart/2005/8/layout/cycle8"/>
    <dgm:cxn modelId="{2CE13F4F-B6E8-41A6-9E87-8A2661CC2751}" type="presParOf" srcId="{CFAE42E4-15C1-401C-B51E-CDE5706362D4}" destId="{901A50AE-DC16-4AF9-B9CF-AA14B1CA8761}" srcOrd="11" destOrd="0" presId="urn:microsoft.com/office/officeart/2005/8/layout/cycle8"/>
    <dgm:cxn modelId="{36296B45-4F83-4A77-B572-8793A2317EA2}" type="presParOf" srcId="{CFAE42E4-15C1-401C-B51E-CDE5706362D4}" destId="{39644F30-7EDB-4B96-A6DC-29E5A5AA751F}" srcOrd="12" destOrd="0" presId="urn:microsoft.com/office/officeart/2005/8/layout/cycle8"/>
    <dgm:cxn modelId="{81707A1F-E105-4A9E-8BCF-2CBD61E5D8B8}" type="presParOf" srcId="{CFAE42E4-15C1-401C-B51E-CDE5706362D4}" destId="{D178068B-0803-4D77-83E4-2AD3144E0E06}" srcOrd="13" destOrd="0" presId="urn:microsoft.com/office/officeart/2005/8/layout/cycle8"/>
    <dgm:cxn modelId="{247DF27A-CEE7-41B6-B62D-01A75ECD7795}" type="presParOf" srcId="{CFAE42E4-15C1-401C-B51E-CDE5706362D4}" destId="{402EE9CA-8534-47BA-B60E-4F88CA9957AE}"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1E471-9448-44D7-8E8D-29A7486A3666}">
      <dsp:nvSpPr>
        <dsp:cNvPr id="0" name=""/>
        <dsp:cNvSpPr/>
      </dsp:nvSpPr>
      <dsp:spPr>
        <a:xfrm>
          <a:off x="304013" y="80073"/>
          <a:ext cx="1034796" cy="1034796"/>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I</a:t>
          </a:r>
          <a:endParaRPr lang="en-US" sz="3200" b="1" kern="1200" dirty="0">
            <a:solidFill>
              <a:schemeClr val="tx1"/>
            </a:solidFill>
          </a:endParaRPr>
        </a:p>
      </dsp:txBody>
      <dsp:txXfrm>
        <a:off x="849376" y="299351"/>
        <a:ext cx="369570" cy="307974"/>
      </dsp:txXfrm>
    </dsp:sp>
    <dsp:sp modelId="{128F5F69-32A1-40E8-8A4B-B77ADF965774}">
      <dsp:nvSpPr>
        <dsp:cNvPr id="0" name=""/>
        <dsp:cNvSpPr/>
      </dsp:nvSpPr>
      <dsp:spPr>
        <a:xfrm>
          <a:off x="268846" y="116751"/>
          <a:ext cx="1034796" cy="1034796"/>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E</a:t>
          </a:r>
          <a:endParaRPr lang="en-US" sz="3200" b="1" kern="1200" dirty="0">
            <a:solidFill>
              <a:schemeClr val="tx1"/>
            </a:solidFill>
          </a:endParaRPr>
        </a:p>
      </dsp:txBody>
      <dsp:txXfrm>
        <a:off x="515226" y="788136"/>
        <a:ext cx="554355" cy="271018"/>
      </dsp:txXfrm>
    </dsp:sp>
    <dsp:sp modelId="{51919D07-3949-4A40-8A17-66380594638F}">
      <dsp:nvSpPr>
        <dsp:cNvPr id="0" name=""/>
        <dsp:cNvSpPr/>
      </dsp:nvSpPr>
      <dsp:spPr>
        <a:xfrm>
          <a:off x="261390" y="80073"/>
          <a:ext cx="1034796" cy="1034796"/>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P</a:t>
          </a:r>
          <a:endParaRPr lang="en-US" sz="3200" b="1" kern="1200" dirty="0">
            <a:solidFill>
              <a:schemeClr val="tx1"/>
            </a:solidFill>
          </a:endParaRPr>
        </a:p>
      </dsp:txBody>
      <dsp:txXfrm>
        <a:off x="381254" y="299351"/>
        <a:ext cx="369570" cy="307974"/>
      </dsp:txXfrm>
    </dsp:sp>
    <dsp:sp modelId="{39644F30-7EDB-4B96-A6DC-29E5A5AA751F}">
      <dsp:nvSpPr>
        <dsp:cNvPr id="0" name=""/>
        <dsp:cNvSpPr/>
      </dsp:nvSpPr>
      <dsp:spPr>
        <a:xfrm>
          <a:off x="240040" y="16014"/>
          <a:ext cx="1162913" cy="1162913"/>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78068B-0803-4D77-83E4-2AD3144E0E06}">
      <dsp:nvSpPr>
        <dsp:cNvPr id="0" name=""/>
        <dsp:cNvSpPr/>
      </dsp:nvSpPr>
      <dsp:spPr>
        <a:xfrm>
          <a:off x="204787" y="52626"/>
          <a:ext cx="1162913" cy="1162913"/>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2EE9CA-8534-47BA-B60E-4F88CA9957AE}">
      <dsp:nvSpPr>
        <dsp:cNvPr id="0" name=""/>
        <dsp:cNvSpPr/>
      </dsp:nvSpPr>
      <dsp:spPr>
        <a:xfrm>
          <a:off x="197245" y="16014"/>
          <a:ext cx="1162913" cy="1162913"/>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1E471-9448-44D7-8E8D-29A7486A3666}">
      <dsp:nvSpPr>
        <dsp:cNvPr id="0" name=""/>
        <dsp:cNvSpPr/>
      </dsp:nvSpPr>
      <dsp:spPr>
        <a:xfrm>
          <a:off x="363085" y="64388"/>
          <a:ext cx="832104" cy="832104"/>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2"/>
              </a:solidFill>
            </a:rPr>
            <a:t>I</a:t>
          </a:r>
          <a:endParaRPr lang="en-US" sz="2800" b="1" kern="1200" dirty="0">
            <a:solidFill>
              <a:schemeClr val="tx2"/>
            </a:solidFill>
          </a:endParaRPr>
        </a:p>
      </dsp:txBody>
      <dsp:txXfrm>
        <a:off x="801624" y="240715"/>
        <a:ext cx="297180" cy="247650"/>
      </dsp:txXfrm>
    </dsp:sp>
    <dsp:sp modelId="{128F5F69-32A1-40E8-8A4B-B77ADF965774}">
      <dsp:nvSpPr>
        <dsp:cNvPr id="0" name=""/>
        <dsp:cNvSpPr/>
      </dsp:nvSpPr>
      <dsp:spPr>
        <a:xfrm>
          <a:off x="334806" y="93882"/>
          <a:ext cx="832104" cy="832104"/>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2"/>
              </a:solidFill>
            </a:rPr>
            <a:t>E</a:t>
          </a:r>
          <a:endParaRPr lang="en-US" sz="2800" b="1" kern="1200" dirty="0">
            <a:solidFill>
              <a:schemeClr val="tx2"/>
            </a:solidFill>
          </a:endParaRPr>
        </a:p>
      </dsp:txBody>
      <dsp:txXfrm>
        <a:off x="532926" y="633759"/>
        <a:ext cx="445770" cy="217932"/>
      </dsp:txXfrm>
    </dsp:sp>
    <dsp:sp modelId="{51919D07-3949-4A40-8A17-66380594638F}">
      <dsp:nvSpPr>
        <dsp:cNvPr id="0" name=""/>
        <dsp:cNvSpPr/>
      </dsp:nvSpPr>
      <dsp:spPr>
        <a:xfrm>
          <a:off x="328810" y="64388"/>
          <a:ext cx="832104" cy="832104"/>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2"/>
              </a:solidFill>
            </a:rPr>
            <a:t>P</a:t>
          </a:r>
          <a:endParaRPr lang="en-US" sz="2800" b="1" kern="1200" dirty="0">
            <a:solidFill>
              <a:schemeClr val="tx2"/>
            </a:solidFill>
          </a:endParaRPr>
        </a:p>
      </dsp:txBody>
      <dsp:txXfrm>
        <a:off x="425196" y="240715"/>
        <a:ext cx="297180" cy="247650"/>
      </dsp:txXfrm>
    </dsp:sp>
    <dsp:sp modelId="{39644F30-7EDB-4B96-A6DC-29E5A5AA751F}">
      <dsp:nvSpPr>
        <dsp:cNvPr id="0" name=""/>
        <dsp:cNvSpPr/>
      </dsp:nvSpPr>
      <dsp:spPr>
        <a:xfrm>
          <a:off x="311642" y="12877"/>
          <a:ext cx="935126" cy="93512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78068B-0803-4D77-83E4-2AD3144E0E06}">
      <dsp:nvSpPr>
        <dsp:cNvPr id="0" name=""/>
        <dsp:cNvSpPr/>
      </dsp:nvSpPr>
      <dsp:spPr>
        <a:xfrm>
          <a:off x="283294" y="42318"/>
          <a:ext cx="935126" cy="93512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2EE9CA-8534-47BA-B60E-4F88CA9957AE}">
      <dsp:nvSpPr>
        <dsp:cNvPr id="0" name=""/>
        <dsp:cNvSpPr/>
      </dsp:nvSpPr>
      <dsp:spPr>
        <a:xfrm>
          <a:off x="277230" y="12877"/>
          <a:ext cx="935126" cy="93512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904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905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905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383DEBC-3120-4A8D-A2A2-D7D06C1BC5D3}" type="slidenum">
              <a:rPr lang="en-US"/>
              <a:pPr/>
              <a:t>‹#›</a:t>
            </a:fld>
            <a:endParaRPr lang="en-US"/>
          </a:p>
        </p:txBody>
      </p:sp>
    </p:spTree>
    <p:extLst>
      <p:ext uri="{BB962C8B-B14F-4D97-AF65-F5344CB8AC3E}">
        <p14:creationId xmlns:p14="http://schemas.microsoft.com/office/powerpoint/2010/main" val="3448564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3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A4DC45E-D6E5-41DB-9DFC-C6BA21F60784}" type="slidenum">
              <a:rPr lang="en-US"/>
              <a:pPr/>
              <a:t>‹#›</a:t>
            </a:fld>
            <a:endParaRPr lang="en-US"/>
          </a:p>
        </p:txBody>
      </p:sp>
    </p:spTree>
    <p:extLst>
      <p:ext uri="{BB962C8B-B14F-4D97-AF65-F5344CB8AC3E}">
        <p14:creationId xmlns:p14="http://schemas.microsoft.com/office/powerpoint/2010/main" val="1171385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eaLnBrk="1" hangingPunct="1"/>
            <a:endParaRPr lang="en-US" smtClean="0"/>
          </a:p>
        </p:txBody>
      </p:sp>
      <p:sp>
        <p:nvSpPr>
          <p:cNvPr id="94212" name="Slide Number Placeholder 3"/>
          <p:cNvSpPr>
            <a:spLocks noGrp="1"/>
          </p:cNvSpPr>
          <p:nvPr>
            <p:ph type="sldNum" sz="quarter" idx="5"/>
          </p:nvPr>
        </p:nvSpPr>
        <p:spPr>
          <a:noFill/>
        </p:spPr>
        <p:txBody>
          <a:bodyPr/>
          <a:lstStyle/>
          <a:p>
            <a:fld id="{9C881C62-56A8-4257-BF0D-D28DD4E5C28A}"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B05985-616A-4AC1-A07B-A5ADB1496A48}"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bwMode="auto">
          <a:noFill/>
          <a:ln>
            <a:miter lim="800000"/>
            <a:headEnd/>
            <a:tailEnd/>
          </a:ln>
        </p:spPr>
        <p:txBody>
          <a:bodyPr/>
          <a:lstStyle/>
          <a:p>
            <a:fld id="{AD9AE4A3-24DF-4DD6-B1CD-B166A468C3B2}" type="slidenum">
              <a:rPr lang="en-US" smtClean="0"/>
              <a:pPr/>
              <a:t>43</a:t>
            </a:fld>
            <a:endParaRPr lang="en-US" smtClean="0"/>
          </a:p>
        </p:txBody>
      </p:sp>
      <p:sp>
        <p:nvSpPr>
          <p:cNvPr id="350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0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B3C4F3-E9B5-4336-8A89-1CC92A45119D}" type="slidenum">
              <a:rPr lang="en-US" smtClean="0"/>
              <a:pPr eaLnBrk="1" hangingPunct="1"/>
              <a:t>44</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C3E138-A741-4EFB-A695-6975DBA8F83D}" type="slidenum">
              <a:rPr lang="en-US" smtClean="0"/>
              <a:pPr eaLnBrk="1" hangingPunct="1"/>
              <a:t>45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F6E82F-9224-4894-8762-F7B5ACDDD67E}" type="slidenum">
              <a:rPr lang="en-US" smtClean="0"/>
              <a:pPr eaLnBrk="1" hangingPunct="1"/>
              <a:t>46</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57D97A-4981-472D-95A4-F375A3797986}" type="slidenum">
              <a:rPr lang="en-US" smtClean="0"/>
              <a:pPr eaLnBrk="1" hangingPunct="1"/>
              <a:t>47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2382DC-AF86-47EE-8479-646DDA7F9AF8}" type="slidenum">
              <a:rPr lang="en-US" smtClean="0"/>
              <a:pPr eaLnBrk="1" hangingPunct="1"/>
              <a:t>48</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11EC8E12-CC29-4896-8B2E-2BC837B65269}" type="slidenum">
              <a:rPr lang="en-US"/>
              <a:pPr/>
              <a:t>49</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buFontTx/>
              <a:buChar char="•"/>
            </a:pPr>
            <a:r>
              <a:rPr lang="en-US" smtClean="0"/>
              <a:t>What is the purpose of product (or service) design?</a:t>
            </a:r>
          </a:p>
          <a:p>
            <a:pPr lvl="1" eaLnBrk="1" hangingPunct="1">
              <a:buFontTx/>
              <a:buChar char="•"/>
            </a:pPr>
            <a:r>
              <a:rPr lang="en-US" smtClean="0"/>
              <a:t>A product can be thought of as something tangible / physical</a:t>
            </a:r>
          </a:p>
          <a:p>
            <a:pPr lvl="1" eaLnBrk="1" hangingPunct="1">
              <a:buFontTx/>
              <a:buChar char="•"/>
            </a:pPr>
            <a:r>
              <a:rPr lang="en-US" smtClean="0"/>
              <a:t>A service is a kind of product and often involves physical products</a:t>
            </a:r>
          </a:p>
          <a:p>
            <a:pPr lvl="2" eaLnBrk="1" hangingPunct="1">
              <a:buFontTx/>
              <a:buChar char="•"/>
            </a:pPr>
            <a:r>
              <a:rPr lang="en-US" smtClean="0"/>
              <a:t>Going to the doctor (medical service)</a:t>
            </a:r>
          </a:p>
          <a:p>
            <a:pPr lvl="2" eaLnBrk="1" hangingPunct="1">
              <a:buFontTx/>
              <a:buChar char="•"/>
            </a:pPr>
            <a:r>
              <a:rPr lang="en-US" smtClean="0"/>
              <a:t>Going to the store (retail service)</a:t>
            </a:r>
          </a:p>
          <a:p>
            <a:pPr lvl="2" eaLnBrk="1" hangingPunct="1">
              <a:buFontTx/>
              <a:buChar char="•"/>
            </a:pPr>
            <a:r>
              <a:rPr lang="en-US" smtClean="0"/>
              <a:t>Going to the CPA (financial service)</a:t>
            </a:r>
          </a:p>
          <a:p>
            <a:pPr lvl="2" eaLnBrk="1" hangingPunct="1">
              <a:buFontTx/>
              <a:buChar char="•"/>
            </a:pPr>
            <a:r>
              <a:rPr lang="en-US" smtClean="0"/>
              <a:t>Going to church (spiritual service)</a:t>
            </a:r>
          </a:p>
          <a:p>
            <a:pPr lvl="1" eaLnBrk="1" hangingPunct="1">
              <a:buFontTx/>
              <a:buChar char="•"/>
            </a:pPr>
            <a:endParaRPr lang="en-US" smtClean="0"/>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B07C31E-5C85-4334-B96B-B1D2AAF76358}" type="slidenum">
              <a:rPr lang="en-US"/>
              <a:pPr/>
              <a:t>50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More definitions</a:t>
            </a:r>
          </a:p>
          <a:p>
            <a:pPr eaLnBrk="1" hangingPunct="1"/>
            <a:endParaRPr lang="en-US" smtClean="0"/>
          </a:p>
          <a:p>
            <a:pPr eaLnBrk="1" hangingPunct="1"/>
            <a:r>
              <a:rPr lang="en-US" smtClean="0"/>
              <a:t>We can expand the use of grammatical concepts beyond nouns, adjectives, verb and adverbs to things that describe context – on, at, in, after, before. We can also use different kinds of quantitative and qualitative adjectives and adverbs. We can define interactions by the use of Boolean concepts – and, or, not and, not or etc.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83A3DF-86A3-47F5-96D9-1F83851CC7C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142D810-D9F4-4C29-A753-07440CD2034C}" type="slidenum">
              <a:rPr lang="en-US"/>
              <a:pPr/>
              <a:t>51</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p>
        </p:txBody>
      </p:sp>
      <p:sp>
        <p:nvSpPr>
          <p:cNvPr id="105476" name="Slide Number Placeholder 3"/>
          <p:cNvSpPr>
            <a:spLocks noGrp="1"/>
          </p:cNvSpPr>
          <p:nvPr>
            <p:ph type="sldNum" sz="quarter" idx="5"/>
          </p:nvPr>
        </p:nvSpPr>
        <p:spPr>
          <a:noFill/>
        </p:spPr>
        <p:txBody>
          <a:bodyPr/>
          <a:lstStyle/>
          <a:p>
            <a:fld id="{99ED4059-82D2-4874-9124-C20F7C43E9D6}" type="slidenum">
              <a:rPr lang="en-US"/>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n-US" smtClean="0"/>
          </a:p>
        </p:txBody>
      </p:sp>
      <p:sp>
        <p:nvSpPr>
          <p:cNvPr id="107524" name="Slide Number Placeholder 3"/>
          <p:cNvSpPr>
            <a:spLocks noGrp="1"/>
          </p:cNvSpPr>
          <p:nvPr>
            <p:ph type="sldNum" sz="quarter" idx="5"/>
          </p:nvPr>
        </p:nvSpPr>
        <p:spPr>
          <a:noFill/>
        </p:spPr>
        <p:txBody>
          <a:bodyPr/>
          <a:lstStyle/>
          <a:p>
            <a:fld id="{16394C02-636B-4666-9DB9-81A30776CD76}" type="slidenum">
              <a:rPr lang="en-US"/>
              <a:pPr/>
              <a:t>53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2930D69-1A5A-4671-B6E6-8D7CD6971042}" type="slidenum">
              <a:rPr lang="en-US"/>
              <a:pPr/>
              <a:t>54</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a:ln/>
        </p:spPr>
        <p:txBody>
          <a:bodyPr/>
          <a:lstStyle/>
          <a:p>
            <a:pPr eaLnBrk="1" hangingPunct="1"/>
            <a:r>
              <a:rPr lang="en-US" smtClean="0"/>
              <a:t>How do we do the mapping</a:t>
            </a:r>
          </a:p>
          <a:p>
            <a:pPr eaLnBrk="1" hangingPunct="1"/>
            <a:endParaRPr lang="en-US" smtClean="0"/>
          </a:p>
          <a:p>
            <a:pPr eaLnBrk="1" hangingPunct="1"/>
            <a:r>
              <a:rPr lang="en-US" smtClean="0"/>
              <a:t>A method for interactions – Counting or adding</a:t>
            </a:r>
          </a:p>
          <a:p>
            <a:pPr eaLnBrk="1" hangingPunct="1"/>
            <a:endParaRPr lang="en-US" smtClean="0"/>
          </a:p>
          <a:p>
            <a:pPr eaLnBrk="1" hangingPunct="1"/>
            <a:r>
              <a:rPr lang="en-US" smtClean="0"/>
              <a:t>Weighting</a:t>
            </a:r>
          </a:p>
          <a:p>
            <a:pPr eaLnBrk="1" hangingPunct="1"/>
            <a:endParaRPr lang="en-US" smtClean="0"/>
          </a:p>
          <a:p>
            <a:pPr eaLnBrk="1" hangingPunct="1"/>
            <a:r>
              <a:rPr lang="en-US" smtClean="0"/>
              <a:t>ERAU risk analysis sheet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US" smtClean="0"/>
          </a:p>
        </p:txBody>
      </p:sp>
      <p:sp>
        <p:nvSpPr>
          <p:cNvPr id="113668" name="Slide Number Placeholder 3"/>
          <p:cNvSpPr>
            <a:spLocks noGrp="1"/>
          </p:cNvSpPr>
          <p:nvPr>
            <p:ph type="sldNum" sz="quarter" idx="5"/>
          </p:nvPr>
        </p:nvSpPr>
        <p:spPr>
          <a:noFill/>
        </p:spPr>
        <p:txBody>
          <a:bodyPr/>
          <a:lstStyle/>
          <a:p>
            <a:fld id="{9F69DC51-F2D5-43CB-83B6-F33971193259}" type="slidenum">
              <a:rPr lang="en-US"/>
              <a:pPr/>
              <a:t>55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EF1BF99-AC5B-4FA2-9995-495A6D1061D4}" type="slidenum">
              <a:rPr lang="en-US" smtClean="0"/>
              <a:pPr/>
              <a:t>60</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smtClean="0"/>
          </a:p>
        </p:txBody>
      </p:sp>
      <p:sp>
        <p:nvSpPr>
          <p:cNvPr id="40964" name="Slide Number Placeholder 3"/>
          <p:cNvSpPr>
            <a:spLocks noGrp="1"/>
          </p:cNvSpPr>
          <p:nvPr>
            <p:ph type="sldNum" sz="quarter" idx="5"/>
          </p:nvPr>
        </p:nvSpPr>
        <p:spPr>
          <a:noFill/>
        </p:spPr>
        <p:txBody>
          <a:bodyPr/>
          <a:lstStyle/>
          <a:p>
            <a:fld id="{D1CACD0C-0D31-41F2-8C4B-AD386C9FB063}" type="slidenum">
              <a:rPr lang="en-US" smtClean="0"/>
              <a:pPr/>
              <a:t>61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988BD-F507-4491-8BC2-5E24BAEC3BE1}" type="slidenum">
              <a:rPr lang="en-US" smtClean="0"/>
              <a:pPr/>
              <a:t>62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445FB34-F805-4D89-AA7C-78C9A52625EB}" type="slidenum">
              <a:rPr lang="en-US" smtClean="0"/>
              <a:pPr/>
              <a:t>63</a:t>
            </a:fld>
            <a:endParaRPr lang="en-US" smtClean="0"/>
          </a:p>
        </p:txBody>
      </p:sp>
      <p:sp>
        <p:nvSpPr>
          <p:cNvPr id="55299" name="Rectangle 2"/>
          <p:cNvSpPr>
            <a:spLocks noGrp="1" noRot="1" noChangeAspect="1" noChangeArrowheads="1" noTextEdit="1"/>
          </p:cNvSpPr>
          <p:nvPr>
            <p:ph type="sldImg"/>
          </p:nvPr>
        </p:nvSpPr>
        <p:spPr>
          <a:xfrm>
            <a:off x="1150938" y="692150"/>
            <a:ext cx="4556125" cy="3416300"/>
          </a:xfrm>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DC9C6A7-8DCD-4506-AD54-7F6B27D254F7}" type="slidenum">
              <a:rPr lang="en-US"/>
              <a:pPr eaLnBrk="1" hangingPunct="1"/>
              <a:t>64</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16EA93-623D-4BE8-93C0-625AAA09A223}"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D2F96BC-5200-43CF-A0CD-EF68D30003AB}" type="slidenum">
              <a:rPr lang="en-US"/>
              <a:pPr eaLnBrk="1" hangingPunct="1"/>
              <a:t>65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495D5E2-D9A4-44C7-B157-4DCA868BC9C2}" type="slidenum">
              <a:rPr lang="en-US"/>
              <a:pPr eaLnBrk="1" hangingPunct="1"/>
              <a:t>66</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A41FBFF-3240-4053-A9DC-CA61438A59C9}" type="slidenum">
              <a:rPr lang="en-US" smtClean="0"/>
              <a:pPr/>
              <a:t>67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bwMode="auto">
          <a:noFill/>
          <a:ln>
            <a:solidFill>
              <a:srgbClr val="000000"/>
            </a:solidFill>
            <a:miter lim="800000"/>
            <a:headEnd/>
            <a:tailEnd/>
          </a:ln>
        </p:spPr>
      </p:sp>
      <p:sp>
        <p:nvSpPr>
          <p:cNvPr id="464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4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7E6A98-C5F1-4290-B91F-5D53B17E818B}" type="slidenum">
              <a:rPr lang="en-US">
                <a:cs typeface="Arial" charset="0"/>
              </a:rPr>
              <a:pPr fontAlgn="base">
                <a:spcBef>
                  <a:spcPct val="0"/>
                </a:spcBef>
                <a:spcAft>
                  <a:spcPct val="0"/>
                </a:spcAft>
              </a:pPr>
              <a:t>69</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4371C45-DDC3-415C-A264-E59464F7DB12}" type="slidenum">
              <a:rPr lang="en-US"/>
              <a:pPr/>
              <a:t>71</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smtClean="0"/>
              <a:t>Within the GM Systems Engineering function</a:t>
            </a:r>
          </a:p>
          <a:p>
            <a:pPr eaLnBrk="1" hangingPunct="1"/>
            <a:endParaRPr lang="en-US" smtClean="0"/>
          </a:p>
          <a:p>
            <a:pPr eaLnBrk="1" hangingPunct="1"/>
            <a:r>
              <a:rPr lang="en-US" smtClean="0"/>
              <a:t>Concurrent engineering, Lean / Agile manufacturing</a:t>
            </a:r>
          </a:p>
          <a:p>
            <a:pPr eaLnBrk="1" hangingPunct="1"/>
            <a:endParaRPr lang="en-US" smtClean="0"/>
          </a:p>
          <a:p>
            <a:pPr eaLnBrk="1" hangingPunct="1"/>
            <a:r>
              <a:rPr lang="en-US" smtClean="0"/>
              <a:t>Stage reviews</a:t>
            </a:r>
          </a:p>
          <a:p>
            <a:pPr eaLnBrk="1" hangingPunct="1"/>
            <a:endParaRPr lang="en-US" smtClean="0"/>
          </a:p>
          <a:p>
            <a:pPr eaLnBrk="1" hangingPunct="1"/>
            <a:r>
              <a:rPr lang="en-US" smtClean="0"/>
              <a:t>Wall Worksheet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653F5B9-5BB0-4019-8A2D-5378BB09A47B}" type="slidenum">
              <a:rPr lang="en-US" sz="1200"/>
              <a:pPr eaLnBrk="1" hangingPunct="1"/>
              <a:t>72</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more detailed look at the design process identifies multiple overlapping stages. The term “concurrent” is somewhat optimistic in practice. Given the vision of putting a man on Mars, there are distinct, but interdependent phases that must be addressed. The first phase is a function identification – launching, navigating, eating etc. each with their own purposes that are characterized by “quality”, “productivity”, “safety” etc. Next comes the realization of these functions through the design and construction of the appropriate hardware, software, “humanware” and “organizationware”. The process integration phase focuses on interactions, interdependencies and interfaces. Of course the advantages of concurrent engineering are particularly evident here as, for example, the human and hardware systems must be compatible. The penultimate phase of operations design really addresses the time element. In the Mars mission example it is critical that various supplies (food, water, oxygen, shelter etc.) would be on the planet before the human’s arrive. another good example is to be found in automobile production – it is one thing to design and build a car, but to produce 1000 cars a day presents altogether new operational challenges, not the least of which is just in time materials delivery. Finally there is operations implementation, which has its own local objectives and its contribution to the next mission.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7E8C573-BFD7-4B76-A281-16596D046909}" type="slidenum">
              <a:rPr lang="en-US"/>
              <a:pPr/>
              <a:t>73</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n-US" smtClean="0"/>
          </a:p>
        </p:txBody>
      </p:sp>
      <p:sp>
        <p:nvSpPr>
          <p:cNvPr id="126980" name="Slide Number Placeholder 3"/>
          <p:cNvSpPr>
            <a:spLocks noGrp="1"/>
          </p:cNvSpPr>
          <p:nvPr>
            <p:ph type="sldNum" sz="quarter" idx="5"/>
          </p:nvPr>
        </p:nvSpPr>
        <p:spPr>
          <a:noFill/>
        </p:spPr>
        <p:txBody>
          <a:bodyPr/>
          <a:lstStyle/>
          <a:p>
            <a:fld id="{D7C1C941-7ED3-4BB1-9053-5D2573AC6F85}" type="slidenum">
              <a:rPr lang="en-US"/>
              <a:pPr/>
              <a:t>74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endParaRPr lang="en-US" smtClean="0"/>
          </a:p>
        </p:txBody>
      </p:sp>
      <p:sp>
        <p:nvSpPr>
          <p:cNvPr id="121860" name="Slide Number Placeholder 3"/>
          <p:cNvSpPr>
            <a:spLocks noGrp="1"/>
          </p:cNvSpPr>
          <p:nvPr>
            <p:ph type="sldNum" sz="quarter" idx="5"/>
          </p:nvPr>
        </p:nvSpPr>
        <p:spPr>
          <a:noFill/>
        </p:spPr>
        <p:txBody>
          <a:bodyPr/>
          <a:lstStyle/>
          <a:p>
            <a:fld id="{E9C7C2EF-755F-4700-A108-C9A8BC28C599}" type="slidenum">
              <a:rPr lang="en-US"/>
              <a:pPr/>
              <a:t>77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smtClean="0"/>
          </a:p>
        </p:txBody>
      </p:sp>
      <p:sp>
        <p:nvSpPr>
          <p:cNvPr id="122884" name="Slide Number Placeholder 3"/>
          <p:cNvSpPr>
            <a:spLocks noGrp="1"/>
          </p:cNvSpPr>
          <p:nvPr>
            <p:ph type="sldNum" sz="quarter" idx="5"/>
          </p:nvPr>
        </p:nvSpPr>
        <p:spPr>
          <a:noFill/>
        </p:spPr>
        <p:txBody>
          <a:bodyPr/>
          <a:lstStyle/>
          <a:p>
            <a:fld id="{1CAC78D6-EC09-4460-8179-96596741ECF8}" type="slidenum">
              <a:rPr lang="en-US"/>
              <a:pPr/>
              <a:t>78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4788" name="Slide Number Placeholder 3"/>
          <p:cNvSpPr>
            <a:spLocks noGrp="1"/>
          </p:cNvSpPr>
          <p:nvPr>
            <p:ph type="sldNum" sz="quarter" idx="5"/>
          </p:nvPr>
        </p:nvSpPr>
        <p:spPr bwMode="auto">
          <a:noFill/>
          <a:ln>
            <a:miter lim="800000"/>
            <a:headEnd/>
            <a:tailEnd/>
          </a:ln>
        </p:spPr>
        <p:txBody>
          <a:bodyPr/>
          <a:lstStyle/>
          <a:p>
            <a:fld id="{F2C9CD8C-3085-4E97-99F8-77ED31FBBEDF}" type="slidenum">
              <a:rPr lang="en-US" smtClean="0"/>
              <a:pPr/>
              <a:t>10</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401E171-BBD1-47C4-99D4-A73D8C7C1C41}" type="slidenum">
              <a:rPr lang="en-US"/>
              <a:pPr/>
              <a:t>79</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Methods</a:t>
            </a:r>
          </a:p>
          <a:p>
            <a:pPr eaLnBrk="1" hangingPunct="1"/>
            <a:r>
              <a:rPr lang="en-US" smtClean="0"/>
              <a:t>Focus groups</a:t>
            </a:r>
          </a:p>
          <a:p>
            <a:pPr eaLnBrk="1" hangingPunct="1"/>
            <a:r>
              <a:rPr lang="en-US" smtClean="0"/>
              <a:t>Formal experimentation</a:t>
            </a:r>
          </a:p>
          <a:p>
            <a:pPr eaLnBrk="1" hangingPunct="1"/>
            <a:r>
              <a:rPr lang="en-US" smtClean="0"/>
              <a:t>Clinics</a:t>
            </a:r>
          </a:p>
          <a:p>
            <a:pPr eaLnBrk="1" hangingPunct="1"/>
            <a:r>
              <a:rPr lang="en-US" smtClean="0"/>
              <a:t>Traditional HF rules based analysis</a:t>
            </a:r>
          </a:p>
          <a:p>
            <a:pPr eaLnBrk="1" hangingPunct="1"/>
            <a:endParaRPr lang="en-US" smtClean="0"/>
          </a:p>
          <a:p>
            <a:pPr eaLnBrk="1" hangingPunct="1"/>
            <a:r>
              <a:rPr lang="en-US" smtClean="0"/>
              <a:t>Mock ups</a:t>
            </a:r>
          </a:p>
          <a:p>
            <a:pPr eaLnBrk="1" hangingPunct="1"/>
            <a:endParaRPr lang="en-US" smtClean="0"/>
          </a:p>
          <a:p>
            <a:pPr eaLnBrk="1" hangingPunct="1"/>
            <a:r>
              <a:rPr lang="en-US" smtClean="0"/>
              <a:t>Comparative vehicle analysis</a:t>
            </a:r>
          </a:p>
          <a:p>
            <a:pPr eaLnBrk="1" hangingPunct="1"/>
            <a:endParaRPr lang="en-US" smtClean="0"/>
          </a:p>
          <a:p>
            <a:pPr eaLnBrk="1" hangingPunct="1"/>
            <a:r>
              <a:rPr lang="en-US" smtClean="0"/>
              <a:t>Many universities</a:t>
            </a:r>
          </a:p>
          <a:p>
            <a:pPr eaLnBrk="1" hangingPunct="1"/>
            <a:endParaRPr lang="en-US" smtClean="0"/>
          </a:p>
          <a:p>
            <a:pPr eaLnBrk="1" hangingPunct="1"/>
            <a:r>
              <a:rPr lang="en-US" smtClean="0"/>
              <a:t>Many engineers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endParaRPr lang="en-US" smtClean="0"/>
          </a:p>
        </p:txBody>
      </p:sp>
      <p:sp>
        <p:nvSpPr>
          <p:cNvPr id="128004" name="Slide Number Placeholder 3"/>
          <p:cNvSpPr>
            <a:spLocks noGrp="1"/>
          </p:cNvSpPr>
          <p:nvPr>
            <p:ph type="sldNum" sz="quarter" idx="5"/>
          </p:nvPr>
        </p:nvSpPr>
        <p:spPr>
          <a:noFill/>
        </p:spPr>
        <p:txBody>
          <a:bodyPr/>
          <a:lstStyle/>
          <a:p>
            <a:fld id="{9D0BB40F-43C8-4483-8B0D-2B43176CC06A}" type="slidenum">
              <a:rPr lang="en-US"/>
              <a:pPr/>
              <a:t>80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69B8DF3F-190C-45D4-B91F-7BF47D0F89B2}" type="slidenum">
              <a:rPr lang="en-US"/>
              <a:pPr/>
              <a:t>82</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28E8D6D-244D-4776-B89B-6C21DB9F47AF}" type="slidenum">
              <a:rPr lang="en-US"/>
              <a:pPr/>
              <a:t>83</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14400" y="4343400"/>
            <a:ext cx="5029200" cy="4114800"/>
          </a:xfrm>
          <a:noFill/>
          <a:ln/>
        </p:spPr>
        <p:txBody>
          <a:bodyPr/>
          <a:lstStyle/>
          <a:p>
            <a:pPr eaLnBrk="1" hangingPunct="1"/>
            <a:r>
              <a:rPr lang="en-US" smtClean="0"/>
              <a:t>Design around the table</a:t>
            </a:r>
          </a:p>
          <a:p>
            <a:pPr eaLnBrk="1" hangingPunct="1"/>
            <a:endParaRPr lang="en-US" smtClean="0"/>
          </a:p>
          <a:p>
            <a:pPr eaLnBrk="1" hangingPunct="1"/>
            <a:r>
              <a:rPr lang="en-US" smtClean="0"/>
              <a:t>Paper airplane design</a:t>
            </a:r>
          </a:p>
          <a:p>
            <a:pPr eaLnBrk="1" hangingPunct="1"/>
            <a:endParaRPr lang="en-US" smtClean="0"/>
          </a:p>
          <a:p>
            <a:pPr eaLnBrk="1" hangingPunct="1"/>
            <a:r>
              <a:rPr lang="en-US" smtClean="0"/>
              <a:t>Use different hats in the design meeting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88</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89</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CDAE4A-2B67-4F81-80C4-BCC4955EF634}" type="slidenum">
              <a:rPr lang="en-US" smtClean="0"/>
              <a:pPr/>
              <a:t>90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58052" name="Slide Number Placeholder 3"/>
          <p:cNvSpPr>
            <a:spLocks noGrp="1"/>
          </p:cNvSpPr>
          <p:nvPr>
            <p:ph type="sldNum" sz="quarter" idx="5"/>
          </p:nvPr>
        </p:nvSpPr>
        <p:spPr bwMode="auto">
          <a:noFill/>
          <a:ln>
            <a:miter lim="800000"/>
            <a:headEnd/>
            <a:tailEnd/>
          </a:ln>
        </p:spPr>
        <p:txBody>
          <a:bodyPr/>
          <a:lstStyle/>
          <a:p>
            <a:fld id="{C4E2B6DE-E3AB-498F-BC02-52000B392370}" type="slidenum">
              <a:rPr lang="en-US" smtClean="0"/>
              <a:pPr/>
              <a:t>93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B05985-616A-4AC1-A07B-A5ADB1496A48}" type="slidenum">
              <a:rPr lang="en-US" smtClean="0"/>
              <a:pPr/>
              <a:t>21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6BCF92E-DF32-496B-BEB5-659B736C6E1C}" type="slidenum">
              <a:rPr lang="en-US"/>
              <a:pPr/>
              <a:t>95</a:t>
            </a:fld>
            <a:endParaRPr lang="en-US"/>
          </a:p>
        </p:txBody>
      </p:sp>
      <p:sp>
        <p:nvSpPr>
          <p:cNvPr id="38915" name="Rectangle 2"/>
          <p:cNvSpPr>
            <a:spLocks noGrp="1" noRot="1" noChangeAspect="1" noChangeArrowheads="1" noTextEdit="1"/>
          </p:cNvSpPr>
          <p:nvPr>
            <p:ph type="sldImg"/>
          </p:nvPr>
        </p:nvSpPr>
        <p:spPr>
          <a:xfrm>
            <a:off x="1154113" y="719138"/>
            <a:ext cx="4551362" cy="3413125"/>
          </a:xfrm>
          <a:ln/>
        </p:spPr>
      </p:sp>
      <p:sp>
        <p:nvSpPr>
          <p:cNvPr id="38916" name="Rectangle 3"/>
          <p:cNvSpPr>
            <a:spLocks noGrp="1" noChangeArrowheads="1"/>
          </p:cNvSpPr>
          <p:nvPr>
            <p:ph type="body" idx="1"/>
          </p:nvPr>
        </p:nvSpPr>
        <p:spPr>
          <a:xfrm>
            <a:off x="914400" y="4368800"/>
            <a:ext cx="5029200" cy="4064000"/>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96</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97</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99</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41FBFF-3240-4053-A9DC-CA61438A59C9}" type="slidenum">
              <a:rPr lang="en-US" smtClean="0"/>
              <a:pPr/>
              <a:t>100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9380" name="Slide Number Placeholder 3"/>
          <p:cNvSpPr>
            <a:spLocks noGrp="1"/>
          </p:cNvSpPr>
          <p:nvPr>
            <p:ph type="sldNum" sz="quarter" idx="5"/>
          </p:nvPr>
        </p:nvSpPr>
        <p:spPr bwMode="auto">
          <a:noFill/>
          <a:ln>
            <a:miter lim="800000"/>
            <a:headEnd/>
            <a:tailEnd/>
          </a:ln>
        </p:spPr>
        <p:txBody>
          <a:bodyPr/>
          <a:lstStyle/>
          <a:p>
            <a:fld id="{801B6A20-73FE-4AD6-A8F9-7F1158385FF6}" type="slidenum">
              <a:rPr lang="en-US" smtClean="0"/>
              <a:pPr/>
              <a:t>102</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bwMode="auto">
          <a:noFill/>
          <a:ln>
            <a:miter lim="800000"/>
            <a:headEnd/>
            <a:tailEnd/>
          </a:ln>
        </p:spPr>
        <p:txBody>
          <a:bodyPr/>
          <a:lstStyle/>
          <a:p>
            <a:fld id="{B522CBBB-0B8C-4604-815E-2197A7F6A605}" type="slidenum">
              <a:rPr lang="en-US" smtClean="0"/>
              <a:pPr/>
              <a:t>103</a:t>
            </a:fld>
            <a:endParaRPr lang="en-US" smtClean="0"/>
          </a:p>
        </p:txBody>
      </p:sp>
      <p:sp>
        <p:nvSpPr>
          <p:cNvPr id="323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3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0644" name="Slide Number Placeholder 3"/>
          <p:cNvSpPr>
            <a:spLocks noGrp="1"/>
          </p:cNvSpPr>
          <p:nvPr>
            <p:ph type="sldNum" sz="quarter" idx="5"/>
          </p:nvPr>
        </p:nvSpPr>
        <p:spPr bwMode="auto">
          <a:noFill/>
          <a:ln>
            <a:miter lim="800000"/>
            <a:headEnd/>
            <a:tailEnd/>
          </a:ln>
        </p:spPr>
        <p:txBody>
          <a:bodyPr/>
          <a:lstStyle/>
          <a:p>
            <a:fld id="{516261AF-F0B8-4022-B0AD-8A9C89A1954F}" type="slidenum">
              <a:rPr lang="en-US" smtClean="0"/>
              <a:pPr/>
              <a:t>104</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1668" name="Slide Number Placeholder 3"/>
          <p:cNvSpPr>
            <a:spLocks noGrp="1"/>
          </p:cNvSpPr>
          <p:nvPr>
            <p:ph type="sldNum" sz="quarter" idx="5"/>
          </p:nvPr>
        </p:nvSpPr>
        <p:spPr bwMode="auto">
          <a:noFill/>
          <a:ln>
            <a:miter lim="800000"/>
            <a:headEnd/>
            <a:tailEnd/>
          </a:ln>
        </p:spPr>
        <p:txBody>
          <a:bodyPr/>
          <a:lstStyle/>
          <a:p>
            <a:fld id="{52502480-6489-499F-88DF-E8DBD68F62EF}" type="slidenum">
              <a:rPr lang="en-US" smtClean="0"/>
              <a:pPr/>
              <a:t>105</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0DB305-88D6-4028-865D-3AEDFA4233AD}" type="slidenum">
              <a:rPr lang="en-US" smtClean="0"/>
              <a:pPr/>
              <a:t>106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FDAEC79-9221-46DC-9E28-F438D05B031E}" type="slidenum">
              <a:rPr lang="en-US"/>
              <a:pPr/>
              <a:t>22</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mtClean="0"/>
              <a:t>Who are the users?</a:t>
            </a:r>
          </a:p>
          <a:p>
            <a:pPr eaLnBrk="1" hangingPunct="1"/>
            <a:r>
              <a:rPr lang="en-US" smtClean="0"/>
              <a:t>Who are the misusers?</a:t>
            </a:r>
          </a:p>
          <a:p>
            <a:pPr eaLnBrk="1" hangingPunct="1"/>
            <a:r>
              <a:rPr lang="en-US" smtClean="0"/>
              <a:t>What are the contexts of use?</a:t>
            </a:r>
          </a:p>
          <a:p>
            <a:pPr eaLnBrk="1" hangingPunct="1"/>
            <a:endParaRPr lang="en-US" smtClean="0"/>
          </a:p>
          <a:p>
            <a:pPr eaLnBrk="1" hangingPunct="1"/>
            <a:r>
              <a:rPr lang="en-US" smtClean="0"/>
              <a:t>How do you do testing?</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a:lstStyle/>
          <a:p>
            <a:fld id="{2753F3F4-C8F5-4BEE-94E2-0D8D5569FAEF}" type="slidenum">
              <a:rPr lang="en-US" smtClean="0"/>
              <a:pPr/>
              <a:t>107</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2452" name="Slide Number Placeholder 3"/>
          <p:cNvSpPr>
            <a:spLocks noGrp="1"/>
          </p:cNvSpPr>
          <p:nvPr>
            <p:ph type="sldNum" sz="quarter" idx="5"/>
          </p:nvPr>
        </p:nvSpPr>
        <p:spPr bwMode="auto">
          <a:noFill/>
          <a:ln>
            <a:miter lim="800000"/>
            <a:headEnd/>
            <a:tailEnd/>
          </a:ln>
        </p:spPr>
        <p:txBody>
          <a:bodyPr/>
          <a:lstStyle/>
          <a:p>
            <a:fld id="{E7A7FD94-FA65-4551-80E5-FBB9120A0ADC}" type="slidenum">
              <a:rPr lang="en-US" smtClean="0"/>
              <a:pPr/>
              <a:t>108</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0DB305-88D6-4028-865D-3AEDFA4233AD}" type="slidenum">
              <a:rPr lang="en-US" smtClean="0"/>
              <a:pPr/>
              <a:t>109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3716" name="Slide Number Placeholder 3"/>
          <p:cNvSpPr>
            <a:spLocks noGrp="1"/>
          </p:cNvSpPr>
          <p:nvPr>
            <p:ph type="sldNum" sz="quarter" idx="5"/>
          </p:nvPr>
        </p:nvSpPr>
        <p:spPr bwMode="auto">
          <a:noFill/>
          <a:ln>
            <a:miter lim="800000"/>
            <a:headEnd/>
            <a:tailEnd/>
          </a:ln>
        </p:spPr>
        <p:txBody>
          <a:bodyPr/>
          <a:lstStyle/>
          <a:p>
            <a:fld id="{09112D42-5F03-40A2-BB68-1456F84AF957}" type="slidenum">
              <a:rPr lang="en-US" smtClean="0"/>
              <a:pPr/>
              <a:t>113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9012" name="Slide Number Placeholder 3"/>
          <p:cNvSpPr>
            <a:spLocks noGrp="1"/>
          </p:cNvSpPr>
          <p:nvPr>
            <p:ph type="sldNum" sz="quarter" idx="5"/>
          </p:nvPr>
        </p:nvSpPr>
        <p:spPr bwMode="auto">
          <a:noFill/>
          <a:ln>
            <a:miter lim="800000"/>
            <a:headEnd/>
            <a:tailEnd/>
          </a:ln>
        </p:spPr>
        <p:txBody>
          <a:bodyPr/>
          <a:lstStyle/>
          <a:p>
            <a:fld id="{9F954920-A7FF-4231-A552-97E0DB377359}" type="slidenum">
              <a:rPr lang="en-US" smtClean="0"/>
              <a:pPr/>
              <a:t>116</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a:lstStyle/>
          <a:p>
            <a:fld id="{9BFAE107-64E2-4F13-87F4-E9698F681252}" type="slidenum">
              <a:rPr lang="en-US" smtClean="0"/>
              <a:pPr/>
              <a:t>117</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0036" name="Slide Number Placeholder 3"/>
          <p:cNvSpPr>
            <a:spLocks noGrp="1"/>
          </p:cNvSpPr>
          <p:nvPr>
            <p:ph type="sldNum" sz="quarter" idx="5"/>
          </p:nvPr>
        </p:nvSpPr>
        <p:spPr bwMode="auto">
          <a:noFill/>
          <a:ln>
            <a:miter lim="800000"/>
            <a:headEnd/>
            <a:tailEnd/>
          </a:ln>
        </p:spPr>
        <p:txBody>
          <a:bodyPr/>
          <a:lstStyle/>
          <a:p>
            <a:fld id="{276B0643-A587-4EFC-8C25-EA53D4C362D2}" type="slidenum">
              <a:rPr lang="en-US" smtClean="0"/>
              <a:pPr/>
              <a:t>118</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119</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401E171-BBD1-47C4-99D4-A73D8C7C1C41}" type="slidenum">
              <a:rPr lang="en-US"/>
              <a:pPr/>
              <a:t>25</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Methods</a:t>
            </a:r>
          </a:p>
          <a:p>
            <a:pPr eaLnBrk="1" hangingPunct="1"/>
            <a:r>
              <a:rPr lang="en-US" smtClean="0"/>
              <a:t>Focus groups</a:t>
            </a:r>
          </a:p>
          <a:p>
            <a:pPr eaLnBrk="1" hangingPunct="1"/>
            <a:r>
              <a:rPr lang="en-US" smtClean="0"/>
              <a:t>Formal experimentation</a:t>
            </a:r>
          </a:p>
          <a:p>
            <a:pPr eaLnBrk="1" hangingPunct="1"/>
            <a:r>
              <a:rPr lang="en-US" smtClean="0"/>
              <a:t>Clinics</a:t>
            </a:r>
          </a:p>
          <a:p>
            <a:pPr eaLnBrk="1" hangingPunct="1"/>
            <a:r>
              <a:rPr lang="en-US" smtClean="0"/>
              <a:t>Traditional HF rules based analysis</a:t>
            </a:r>
          </a:p>
          <a:p>
            <a:pPr eaLnBrk="1" hangingPunct="1"/>
            <a:endParaRPr lang="en-US" smtClean="0"/>
          </a:p>
          <a:p>
            <a:pPr eaLnBrk="1" hangingPunct="1"/>
            <a:r>
              <a:rPr lang="en-US" smtClean="0"/>
              <a:t>Mock ups</a:t>
            </a:r>
          </a:p>
          <a:p>
            <a:pPr eaLnBrk="1" hangingPunct="1"/>
            <a:endParaRPr lang="en-US" smtClean="0"/>
          </a:p>
          <a:p>
            <a:pPr eaLnBrk="1" hangingPunct="1"/>
            <a:r>
              <a:rPr lang="en-US" smtClean="0"/>
              <a:t>Comparative vehicle analysis</a:t>
            </a:r>
          </a:p>
          <a:p>
            <a:pPr eaLnBrk="1" hangingPunct="1"/>
            <a:endParaRPr lang="en-US" smtClean="0"/>
          </a:p>
          <a:p>
            <a:pPr eaLnBrk="1" hangingPunct="1"/>
            <a:r>
              <a:rPr lang="en-US" smtClean="0"/>
              <a:t>Many universities</a:t>
            </a:r>
          </a:p>
          <a:p>
            <a:pPr eaLnBrk="1" hangingPunct="1"/>
            <a:endParaRPr lang="en-US" smtClean="0"/>
          </a:p>
          <a:p>
            <a:pPr eaLnBrk="1" hangingPunct="1"/>
            <a:r>
              <a:rPr lang="en-US" smtClean="0"/>
              <a:t>Many engineers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3412" name="Slide Number Placeholder 3"/>
          <p:cNvSpPr>
            <a:spLocks noGrp="1"/>
          </p:cNvSpPr>
          <p:nvPr>
            <p:ph type="sldNum" sz="quarter" idx="5"/>
          </p:nvPr>
        </p:nvSpPr>
        <p:spPr bwMode="auto">
          <a:noFill/>
          <a:ln>
            <a:miter lim="800000"/>
            <a:headEnd/>
            <a:tailEnd/>
          </a:ln>
        </p:spPr>
        <p:txBody>
          <a:bodyPr/>
          <a:lstStyle/>
          <a:p>
            <a:fld id="{7879C91F-6868-40F2-8FCC-DD2C47DBA6C7}" type="slidenum">
              <a:rPr lang="en-US" smtClean="0"/>
              <a:pPr/>
              <a:t>121</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bwMode="auto">
          <a:noFill/>
          <a:ln>
            <a:miter lim="800000"/>
            <a:headEnd/>
            <a:tailEnd/>
          </a:ln>
        </p:spPr>
        <p:txBody>
          <a:bodyPr/>
          <a:lstStyle/>
          <a:p>
            <a:fld id="{B3B358BA-C8BD-4D70-831C-2ED680702F1A}" type="slidenum">
              <a:rPr lang="en-US" smtClean="0"/>
              <a:pPr/>
              <a:t>122</a:t>
            </a:fld>
            <a:endParaRPr lang="en-US" smtClean="0"/>
          </a:p>
        </p:txBody>
      </p:sp>
      <p:sp>
        <p:nvSpPr>
          <p:cNvPr id="315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5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bwMode="auto">
          <a:noFill/>
          <a:ln>
            <a:miter lim="800000"/>
            <a:headEnd/>
            <a:tailEnd/>
          </a:ln>
        </p:spPr>
        <p:txBody>
          <a:bodyPr/>
          <a:lstStyle/>
          <a:p>
            <a:fld id="{64A49147-A258-4CD9-8F6E-738C3CFD643B}" type="slidenum">
              <a:rPr lang="en-US" smtClean="0"/>
              <a:pPr/>
              <a:t>123</a:t>
            </a:fld>
            <a:endParaRPr lang="en-US" smtClean="0"/>
          </a:p>
        </p:txBody>
      </p:sp>
      <p:sp>
        <p:nvSpPr>
          <p:cNvPr id="316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6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bwMode="auto">
          <a:noFill/>
          <a:ln>
            <a:miter lim="800000"/>
            <a:headEnd/>
            <a:tailEnd/>
          </a:ln>
        </p:spPr>
        <p:txBody>
          <a:bodyPr/>
          <a:lstStyle/>
          <a:p>
            <a:fld id="{3702C6D8-3703-4591-91CB-6DA0C97208A0}" type="slidenum">
              <a:rPr lang="en-US" smtClean="0"/>
              <a:pPr/>
              <a:t>124</a:t>
            </a:fld>
            <a:endParaRPr lang="en-US" smtClean="0"/>
          </a:p>
        </p:txBody>
      </p:sp>
      <p:sp>
        <p:nvSpPr>
          <p:cNvPr id="318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8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9492" name="Slide Number Placeholder 3"/>
          <p:cNvSpPr>
            <a:spLocks noGrp="1"/>
          </p:cNvSpPr>
          <p:nvPr>
            <p:ph type="sldNum" sz="quarter" idx="5"/>
          </p:nvPr>
        </p:nvSpPr>
        <p:spPr bwMode="auto">
          <a:noFill/>
          <a:ln>
            <a:miter lim="800000"/>
            <a:headEnd/>
            <a:tailEnd/>
          </a:ln>
        </p:spPr>
        <p:txBody>
          <a:bodyPr/>
          <a:lstStyle/>
          <a:p>
            <a:fld id="{79250A7F-2555-4C8E-A6DC-F489C8CA0424}" type="slidenum">
              <a:rPr lang="en-US" smtClean="0"/>
              <a:pPr/>
              <a:t>125</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0516" name="Slide Number Placeholder 3"/>
          <p:cNvSpPr>
            <a:spLocks noGrp="1"/>
          </p:cNvSpPr>
          <p:nvPr>
            <p:ph type="sldNum" sz="quarter" idx="5"/>
          </p:nvPr>
        </p:nvSpPr>
        <p:spPr bwMode="auto">
          <a:noFill/>
          <a:ln>
            <a:miter lim="800000"/>
            <a:headEnd/>
            <a:tailEnd/>
          </a:ln>
        </p:spPr>
        <p:txBody>
          <a:bodyPr/>
          <a:lstStyle/>
          <a:p>
            <a:fld id="{0A94B7AC-30C5-4EC5-8F59-3BCDE962D079}" type="slidenum">
              <a:rPr lang="en-US" smtClean="0"/>
              <a:pPr/>
              <a:t>126</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4B3351D-56A5-43DC-B8A0-5C3937E9FDD2}" type="slidenum">
              <a:rPr lang="en-GB" smtClean="0"/>
              <a:pPr/>
              <a:t>127</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129</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130</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41FBFF-3240-4053-A9DC-CA61438A59C9}" type="slidenum">
              <a:rPr lang="en-US" smtClean="0"/>
              <a:pPr/>
              <a:t>132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0DB305-88D6-4028-865D-3AEDFA4233AD}" type="slidenum">
              <a:rPr lang="en-US" smtClean="0"/>
              <a:pPr/>
              <a:t>28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70DB305-88D6-4028-865D-3AEDFA4233AD}" type="slidenum">
              <a:rPr lang="en-US" smtClean="0"/>
              <a:pPr/>
              <a:t>133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134</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136</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A41FBFF-3240-4053-A9DC-CA61438A59C9}" type="slidenum">
              <a:rPr lang="en-US" smtClean="0"/>
              <a:pPr/>
              <a:t>140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1716" name="Slide Number Placeholder 3"/>
          <p:cNvSpPr>
            <a:spLocks noGrp="1"/>
          </p:cNvSpPr>
          <p:nvPr>
            <p:ph type="sldNum" sz="quarter" idx="5"/>
          </p:nvPr>
        </p:nvSpPr>
        <p:spPr bwMode="auto">
          <a:noFill/>
          <a:ln>
            <a:miter lim="800000"/>
            <a:headEnd/>
            <a:tailEnd/>
          </a:ln>
        </p:spPr>
        <p:txBody>
          <a:bodyPr/>
          <a:lstStyle/>
          <a:p>
            <a:fld id="{B09B77F4-4345-422B-A4DD-5ED12C830FFD}" type="slidenum">
              <a:rPr lang="en-US" smtClean="0"/>
              <a:pPr/>
              <a:t>141</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2740" name="Slide Number Placeholder 3"/>
          <p:cNvSpPr>
            <a:spLocks noGrp="1"/>
          </p:cNvSpPr>
          <p:nvPr>
            <p:ph type="sldNum" sz="quarter" idx="5"/>
          </p:nvPr>
        </p:nvSpPr>
        <p:spPr bwMode="auto">
          <a:noFill/>
          <a:ln>
            <a:miter lim="800000"/>
            <a:headEnd/>
            <a:tailEnd/>
          </a:ln>
        </p:spPr>
        <p:txBody>
          <a:bodyPr/>
          <a:lstStyle/>
          <a:p>
            <a:fld id="{1C0F7152-376E-4281-AADB-498EEE7FA5E6}" type="slidenum">
              <a:rPr lang="en-US" smtClean="0"/>
              <a:pPr/>
              <a:t>142</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41FBFF-3240-4053-A9DC-CA61438A59C9}" type="slidenum">
              <a:rPr lang="en-US" smtClean="0"/>
              <a:pPr/>
              <a:t>143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41FBFF-3240-4053-A9DC-CA61438A59C9}" type="slidenum">
              <a:rPr lang="en-US" smtClean="0"/>
              <a:pPr/>
              <a:t>144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B05985-616A-4AC1-A07B-A5ADB1496A48}" type="slidenum">
              <a:rPr lang="en-US" smtClean="0"/>
              <a:pPr/>
              <a:t>145</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E9E0B3-BA36-4052-9C2B-F8A712A7BE2A}" type="slidenum">
              <a:rPr lang="en-US" smtClean="0"/>
              <a:pPr/>
              <a:t>29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149</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D8BDDAC3-E7F9-4517-A551-D60DB294A819}" type="slidenum">
              <a:rPr lang="en-US"/>
              <a:pPr eaLnBrk="1" hangingPunct="1"/>
              <a:t>151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92D23-CB55-44D9-AEB7-D22AE05687F9}" type="datetime1">
              <a:rPr lang="en-US" smtClean="0"/>
              <a:pPr/>
              <a:t>7/9/2014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B97F722-3F34-4BF9-BD2C-B4ABBEEC46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F8F7E-8B59-489A-BE60-67C2B15222CD}" type="datetime1">
              <a:rPr lang="en-US" smtClean="0"/>
              <a:pPr/>
              <a:t>7/9/2014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22C408B-7403-4F3D-A1E1-97E739A145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C7C73-5F8F-4E2C-8219-7819291E8565}" type="datetime1">
              <a:rPr lang="en-US" smtClean="0"/>
              <a:pPr/>
              <a:t>7/9/2014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E408629-A7F3-4354-AB09-4A70620165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0F736E-B02A-48C7-8621-D69C0FE4E7B5}" type="datetime1">
              <a:rPr lang="en-US" smtClean="0"/>
              <a:pPr/>
              <a:t>7/9/2014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C5861E8-EDF3-47CF-B783-66333EFE98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DCFD59-E2B8-4BD5-B5EC-9327730B7906}" type="datetime1">
              <a:rPr lang="en-US" smtClean="0"/>
              <a:pPr/>
              <a:t>7/9/2014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82AA379-B4AF-4CD4-8AF3-C70F5ADDDC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080FB-A67C-4BC9-A84C-7ED38683D521}" type="datetime1">
              <a:rPr lang="en-US" smtClean="0"/>
              <a:pPr/>
              <a:t>7/9/2014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778231D-7BAE-470E-B632-771FAF262D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D5EAED-2B57-44F8-8411-3757D9081B68}" type="datetime1">
              <a:rPr lang="en-US" smtClean="0"/>
              <a:pPr/>
              <a:t>7/9/2014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19B29C3-1DBA-4643-A2F6-F09A0F23C1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4200B0-850E-4076-838F-198B1E3A17BB}" type="datetime1">
              <a:rPr lang="en-US" smtClean="0"/>
              <a:pPr/>
              <a:t>7/9/2014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96E3B29-3CEE-4E24-A72A-DEAEBBDBB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82ACA-7B77-4626-94FC-6D6F82144E13}" type="datetime1">
              <a:rPr lang="en-US" smtClean="0"/>
              <a:pPr/>
              <a:t>7/9/2014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719B13A1-D3C5-41A2-8BA9-D0622F6178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926F8-DEFE-4B37-BD4B-88A320E30B80}" type="datetime1">
              <a:rPr lang="en-US" smtClean="0"/>
              <a:pPr/>
              <a:t>7/9/2014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8CD2519-CD23-474C-A221-8B70287D3C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1AEBA-B6CE-47A6-A307-E848E052BF37}" type="datetime1">
              <a:rPr lang="en-US" smtClean="0"/>
              <a:pPr/>
              <a:t>7/9/2014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6F922EA-550A-4317-98A9-97D8B4976B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72EBC-4F0F-43E4-998F-71A8FA45FCD8}" type="datetime1">
              <a:rPr lang="en-US" smtClean="0"/>
              <a:pPr/>
              <a:t>7/9/2014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BC184-44E9-474F-BAE7-B12DCC4352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01.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9.jpeg"/><Relationship Id="rId4" Type="http://schemas.openxmlformats.org/officeDocument/2006/relationships/image" Target="../media/image7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02.emf"/><Relationship Id="rId5" Type="http://schemas.openxmlformats.org/officeDocument/2006/relationships/package" Target="../embeddings/Microsoft_Office_PowerPoint_2007_Template2.sldx"/><Relationship Id="rId4" Type="http://schemas.openxmlformats.org/officeDocument/2006/relationships/oleObject" Target="../embeddings/oleObject3.bin"/></Relationships>
</file>

<file path=ppt/slides/_rels/slide1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joakimlinde.se/java/chaoticPendulum/index.php" TargetMode="Externa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69.emf"/><Relationship Id="rId4" Type="http://schemas.openxmlformats.org/officeDocument/2006/relationships/package" Target="../embeddings/Microsoft_Office_PowerPoint_2007_Template5.sldx"/></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commons/3/37/Bhopal-Union_Carbide_1_crop_memorial.jpg" TargetMode="External"/><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gif"/></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hyperlink" Target="http://mediamythalert.files.wordpress.com/2010/08/new-orleans-flooding.jpg" TargetMode="Externa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8" Type="http://schemas.openxmlformats.org/officeDocument/2006/relationships/hyperlink" Target="http://app.sgdi.gov.sg/listing.asp?agency_subtype=dept&amp;agency_id=0000000005" TargetMode="External"/><Relationship Id="rId13" Type="http://schemas.openxmlformats.org/officeDocument/2006/relationships/hyperlink" Target="http://www.moh.gov.sg/" TargetMode="External"/><Relationship Id="rId18" Type="http://schemas.openxmlformats.org/officeDocument/2006/relationships/hyperlink" Target="http://app.sgdi.gov.sg/listing.asp?agency_subtype=dept&amp;agency_id=0000000010" TargetMode="External"/><Relationship Id="rId26" Type="http://schemas.openxmlformats.org/officeDocument/2006/relationships/hyperlink" Target="http://app.sgdi.gov.sg/listing.asp?agency_subtype=dept&amp;agency_id=0000000013" TargetMode="External"/><Relationship Id="rId3" Type="http://schemas.openxmlformats.org/officeDocument/2006/relationships/hyperlink" Target="http://www.mcys.gov.sg/" TargetMode="External"/><Relationship Id="rId21" Type="http://schemas.openxmlformats.org/officeDocument/2006/relationships/hyperlink" Target="http://www.mom.gov.sg/" TargetMode="External"/><Relationship Id="rId7" Type="http://schemas.openxmlformats.org/officeDocument/2006/relationships/hyperlink" Target="http://www.moe.gov.sg/" TargetMode="External"/><Relationship Id="rId12" Type="http://schemas.openxmlformats.org/officeDocument/2006/relationships/hyperlink" Target="http://app.sgdi.gov.sg/listing.asp?agency_subtype=dept&amp;agency_id=0000000007" TargetMode="External"/><Relationship Id="rId17" Type="http://schemas.openxmlformats.org/officeDocument/2006/relationships/hyperlink" Target="http://www.mica.gov.sg/" TargetMode="External"/><Relationship Id="rId25" Type="http://schemas.openxmlformats.org/officeDocument/2006/relationships/hyperlink" Target="http://www.mewr.gov.sg/" TargetMode="External"/><Relationship Id="rId2" Type="http://schemas.openxmlformats.org/officeDocument/2006/relationships/hyperlink" Target="http://app.sgdi.gov.sg/listing.asp?agency_subtype=dept&amp;agency_id=0000000015" TargetMode="External"/><Relationship Id="rId16" Type="http://schemas.openxmlformats.org/officeDocument/2006/relationships/hyperlink" Target="http://app.sgdi.gov.sg/listing.asp?agency_subtype=dept&amp;agency_id=0000000009" TargetMode="External"/><Relationship Id="rId20" Type="http://schemas.openxmlformats.org/officeDocument/2006/relationships/hyperlink" Target="http://app.sgdi.gov.sg/listing.asp?agency_subtype=dept&amp;agency_id=0000000011" TargetMode="External"/><Relationship Id="rId29" Type="http://schemas.openxmlformats.org/officeDocument/2006/relationships/hyperlink" Target="http://www.mot.gov.sg/" TargetMode="External"/><Relationship Id="rId1" Type="http://schemas.openxmlformats.org/officeDocument/2006/relationships/slideLayout" Target="../slideLayouts/slideLayout6.xml"/><Relationship Id="rId6" Type="http://schemas.openxmlformats.org/officeDocument/2006/relationships/hyperlink" Target="http://app.sgdi.gov.sg/listing.asp?agency_subtype=dept&amp;agency_id=0000000003" TargetMode="External"/><Relationship Id="rId11" Type="http://schemas.openxmlformats.org/officeDocument/2006/relationships/hyperlink" Target="http://www.mfa.gov.sg/" TargetMode="External"/><Relationship Id="rId24" Type="http://schemas.openxmlformats.org/officeDocument/2006/relationships/hyperlink" Target="http://app.sgdi.gov.sg/listing.asp?agency_subtype=dept&amp;agency_id=0000000004" TargetMode="External"/><Relationship Id="rId5" Type="http://schemas.openxmlformats.org/officeDocument/2006/relationships/hyperlink" Target="http://www.mindef.gov.sg/" TargetMode="External"/><Relationship Id="rId15" Type="http://schemas.openxmlformats.org/officeDocument/2006/relationships/hyperlink" Target="http://www.mha.gov.sg/" TargetMode="External"/><Relationship Id="rId23" Type="http://schemas.openxmlformats.org/officeDocument/2006/relationships/hyperlink" Target="http://www.mnd.gov.sg/" TargetMode="External"/><Relationship Id="rId28" Type="http://schemas.openxmlformats.org/officeDocument/2006/relationships/hyperlink" Target="http://app.sgdi.gov.sg/listing.asp?agency_subtype=dept&amp;agency_id=0000000001" TargetMode="External"/><Relationship Id="rId10" Type="http://schemas.openxmlformats.org/officeDocument/2006/relationships/hyperlink" Target="http://app.sgdi.gov.sg/listing.asp?agency_subtype=dept&amp;agency_id=0000000006" TargetMode="External"/><Relationship Id="rId19" Type="http://schemas.openxmlformats.org/officeDocument/2006/relationships/hyperlink" Target="http://www.minlaw.gov.sg/" TargetMode="External"/><Relationship Id="rId4" Type="http://schemas.openxmlformats.org/officeDocument/2006/relationships/hyperlink" Target="http://app.sgdi.gov.sg/listing.asp?agency_subtype=dept&amp;agency_id=0000000002" TargetMode="External"/><Relationship Id="rId9" Type="http://schemas.openxmlformats.org/officeDocument/2006/relationships/hyperlink" Target="http://www.mof.gov.sg/" TargetMode="External"/><Relationship Id="rId14" Type="http://schemas.openxmlformats.org/officeDocument/2006/relationships/hyperlink" Target="http://app.sgdi.gov.sg/listing.asp?agency_subtype=dept&amp;agency_id=0000000008" TargetMode="External"/><Relationship Id="rId22" Type="http://schemas.openxmlformats.org/officeDocument/2006/relationships/hyperlink" Target="http://app.sgdi.gov.sg/listing.asp?agency_subtype=dept&amp;agency_id=0000000012" TargetMode="External"/><Relationship Id="rId27" Type="http://schemas.openxmlformats.org/officeDocument/2006/relationships/hyperlink" Target="http://www.mti.gov.s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forums.corvetteforum.com/c7-general-discussion/2550321-c7z06-customer-requirements-thread.html" TargetMode="External"/><Relationship Id="rId1" Type="http://schemas.openxmlformats.org/officeDocument/2006/relationships/slideLayout" Target="../slideLayouts/slideLayout6.xml"/><Relationship Id="rId4" Type="http://schemas.openxmlformats.org/officeDocument/2006/relationships/hyperlink" Target="http://www.zcars.com.au/images/lotus-elise-s-40th-anniversary-edition-interior1.jp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oleObject" Target="../embeddings/oleObject1.bin"/><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anrdoezrs.net/click-2308865-10400401?sid=rubik&amp;url=http://www.kazootoys.com/rucu25an.html?GCID=C18233x004&amp;keyword=Rubik's+Cube+25th+Anniversary+by+Winning+Moves&amp;cjsku=rucu25an" TargetMode="Externa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en.wikipedia.org/wiki/File:Sudoku-by-L2G-20050714.svg" TargetMode="Externa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9.emf"/><Relationship Id="rId4" Type="http://schemas.openxmlformats.org/officeDocument/2006/relationships/package" Target="../embeddings/Microsoft_Office_PowerPoint_2007_Template1.sldx"/></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funny2k.com/pictures/iikea-buys-gm-assembly-required" TargetMode="Externa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6" descr="Corvette"/>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5123" name="Rectangle 4"/>
          <p:cNvSpPr>
            <a:spLocks noGrp="1" noChangeArrowheads="1"/>
          </p:cNvSpPr>
          <p:nvPr>
            <p:ph type="ctrTitle"/>
          </p:nvPr>
        </p:nvSpPr>
        <p:spPr>
          <a:xfrm>
            <a:off x="533400" y="533400"/>
            <a:ext cx="7772400" cy="4267200"/>
          </a:xfrm>
        </p:spPr>
        <p:txBody>
          <a:bodyPr/>
          <a:lstStyle/>
          <a:p>
            <a:pPr eaLnBrk="1" hangingPunct="1"/>
            <a:r>
              <a:rPr lang="en-US" sz="4400" b="1" dirty="0" smtClean="0">
                <a:solidFill>
                  <a:schemeClr val="tx1"/>
                </a:solidFill>
              </a:rPr>
              <a:t>Human Systems Integration</a:t>
            </a:r>
            <a:br>
              <a:rPr lang="en-US" sz="44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2000" b="1" i="1" dirty="0" smtClean="0">
                <a:solidFill>
                  <a:schemeClr val="tx1"/>
                </a:solidFill>
              </a:rPr>
              <a:t>The Grammar of Design</a:t>
            </a:r>
            <a:r>
              <a:rPr lang="en-US" sz="2000" b="1" dirty="0" smtClean="0">
                <a:solidFill>
                  <a:schemeClr val="tx1"/>
                </a:solidFill>
              </a:rPr>
              <a:t/>
            </a:r>
            <a:br>
              <a:rPr lang="en-US" sz="20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1200" b="1" dirty="0" smtClean="0">
                <a:solidFill>
                  <a:schemeClr val="tx1"/>
                </a:solidFill>
              </a:rPr>
              <a:t>Better Interpretation of Customer Requirements</a:t>
            </a:r>
            <a:r>
              <a:rPr lang="en-US" sz="2000" b="1" dirty="0" smtClean="0">
                <a:solidFill>
                  <a:schemeClr val="tx1"/>
                </a:solidFill>
              </a:rPr>
              <a:t/>
            </a:r>
            <a:br>
              <a:rPr lang="en-US" sz="2000" b="1" dirty="0" smtClean="0">
                <a:solidFill>
                  <a:schemeClr val="tx1"/>
                </a:solidFill>
              </a:rPr>
            </a:br>
            <a:endParaRPr lang="en-US" sz="1400" b="1" dirty="0" smtClean="0">
              <a:solidFill>
                <a:schemeClr val="tx1"/>
              </a:solidFill>
            </a:endParaRPr>
          </a:p>
        </p:txBody>
      </p:sp>
      <p:sp>
        <p:nvSpPr>
          <p:cNvPr id="5124" name="Rectangle 5"/>
          <p:cNvSpPr>
            <a:spLocks noGrp="1" noChangeArrowheads="1"/>
          </p:cNvSpPr>
          <p:nvPr>
            <p:ph type="subTitle" idx="1"/>
          </p:nvPr>
        </p:nvSpPr>
        <p:spPr>
          <a:xfrm>
            <a:off x="1143000" y="5257800"/>
            <a:ext cx="6400800" cy="533400"/>
          </a:xfrm>
        </p:spPr>
        <p:txBody>
          <a:bodyPr/>
          <a:lstStyle/>
          <a:p>
            <a:pPr eaLnBrk="1" hangingPunct="1">
              <a:lnSpc>
                <a:spcPct val="80000"/>
              </a:lnSpc>
            </a:pPr>
            <a:r>
              <a:rPr lang="en-US" sz="2400" dirty="0" smtClean="0"/>
              <a:t>Brian Peacock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9" name="Picture 2" descr="Interstate4Signs"/>
          <p:cNvPicPr>
            <a:picLocks noChangeAspect="1" noChangeArrowheads="1"/>
          </p:cNvPicPr>
          <p:nvPr/>
        </p:nvPicPr>
        <p:blipFill>
          <a:blip r:embed="rId3" cstate="print"/>
          <a:srcRect/>
          <a:stretch>
            <a:fillRect/>
          </a:stretch>
        </p:blipFill>
        <p:spPr bwMode="auto">
          <a:xfrm>
            <a:off x="0" y="11723"/>
            <a:ext cx="9144000" cy="6846277"/>
          </a:xfrm>
          <a:prstGeom prst="rect">
            <a:avLst/>
          </a:prstGeom>
          <a:noFill/>
          <a:ln w="9525">
            <a:noFill/>
            <a:miter lim="800000"/>
            <a:headEnd/>
            <a:tailEnd/>
          </a:ln>
        </p:spPr>
      </p:pic>
      <p:pic>
        <p:nvPicPr>
          <p:cNvPr id="3" name="Picture 1" descr="C:\Users\ISEJBP\AppData\Local\Microsoft\Windows\Temporary Internet Files\Content.IE5\XAR3CIKT\MC900441498[1].png"/>
          <p:cNvPicPr>
            <a:picLocks noChangeAspect="1" noChangeArrowheads="1"/>
          </p:cNvPicPr>
          <p:nvPr/>
        </p:nvPicPr>
        <p:blipFill>
          <a:blip r:embed="rId4" cstate="print"/>
          <a:srcRect/>
          <a:stretch>
            <a:fillRect/>
          </a:stretch>
        </p:blipFill>
        <p:spPr bwMode="auto">
          <a:xfrm>
            <a:off x="381000" y="5638800"/>
            <a:ext cx="914400" cy="914400"/>
          </a:xfrm>
          <a:prstGeom prst="rect">
            <a:avLst/>
          </a:prstGeom>
          <a:noFill/>
        </p:spPr>
      </p:pic>
    </p:spTree>
    <p:extLst>
      <p:ext uri="{BB962C8B-B14F-4D97-AF65-F5344CB8AC3E}">
        <p14:creationId xmlns:p14="http://schemas.microsoft.com/office/powerpoint/2010/main" val="1336281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People vary</a:t>
            </a:r>
            <a:endParaRPr lang="en-US" dirty="0"/>
          </a:p>
        </p:txBody>
      </p:sp>
      <p:grpSp>
        <p:nvGrpSpPr>
          <p:cNvPr id="4" name="Group 2"/>
          <p:cNvGrpSpPr>
            <a:grpSpLocks/>
          </p:cNvGrpSpPr>
          <p:nvPr/>
        </p:nvGrpSpPr>
        <p:grpSpPr bwMode="auto">
          <a:xfrm>
            <a:off x="5334000" y="1600200"/>
            <a:ext cx="3270250" cy="4005263"/>
            <a:chOff x="624" y="1008"/>
            <a:chExt cx="2060" cy="2523"/>
          </a:xfrm>
        </p:grpSpPr>
        <p:pic>
          <p:nvPicPr>
            <p:cNvPr id="5" name="Picture 3" descr="einstein_4"/>
            <p:cNvPicPr>
              <a:picLocks noChangeAspect="1" noChangeArrowheads="1"/>
            </p:cNvPicPr>
            <p:nvPr/>
          </p:nvPicPr>
          <p:blipFill>
            <a:blip r:embed="rId3" cstate="print"/>
            <a:srcRect/>
            <a:stretch>
              <a:fillRect/>
            </a:stretch>
          </p:blipFill>
          <p:spPr bwMode="auto">
            <a:xfrm>
              <a:off x="624" y="1008"/>
              <a:ext cx="2060" cy="2523"/>
            </a:xfrm>
            <a:prstGeom prst="rect">
              <a:avLst/>
            </a:prstGeom>
            <a:noFill/>
          </p:spPr>
        </p:pic>
        <p:sp>
          <p:nvSpPr>
            <p:cNvPr id="6" name="Text Box 4"/>
            <p:cNvSpPr txBox="1">
              <a:spLocks noChangeArrowheads="1"/>
            </p:cNvSpPr>
            <p:nvPr/>
          </p:nvSpPr>
          <p:spPr bwMode="auto">
            <a:xfrm>
              <a:off x="1005" y="2256"/>
              <a:ext cx="116" cy="288"/>
            </a:xfrm>
            <a:prstGeom prst="rect">
              <a:avLst/>
            </a:prstGeom>
            <a:noFill/>
            <a:ln w="9525">
              <a:noFill/>
              <a:miter lim="800000"/>
              <a:headEnd/>
              <a:tailEnd/>
            </a:ln>
            <a:effectLst/>
          </p:spPr>
          <p:txBody>
            <a:bodyPr wrap="none">
              <a:spAutoFit/>
            </a:bodyPr>
            <a:lstStyle/>
            <a:p>
              <a:endParaRPr lang="en-US" sz="2400" b="1">
                <a:solidFill>
                  <a:srgbClr val="FFFFFF"/>
                </a:solidFill>
                <a:latin typeface="Times New Roman" charset="0"/>
              </a:endParaRPr>
            </a:p>
          </p:txBody>
        </p:sp>
      </p:grpSp>
      <p:pic>
        <p:nvPicPr>
          <p:cNvPr id="357380" name="Picture 4" descr="http://www.anvari.org/db/cols/The_Simpsons_Characters_Picture_Gallery/Homer_Simpson.png"/>
          <p:cNvPicPr>
            <a:picLocks noChangeAspect="1" noChangeArrowheads="1"/>
          </p:cNvPicPr>
          <p:nvPr/>
        </p:nvPicPr>
        <p:blipFill>
          <a:blip r:embed="rId4" cstate="print"/>
          <a:stretch>
            <a:fillRect/>
          </a:stretch>
        </p:blipFill>
        <p:spPr bwMode="auto">
          <a:xfrm>
            <a:off x="533400" y="1600200"/>
            <a:ext cx="4764426" cy="4764426"/>
          </a:xfrm>
          <a:prstGeom prst="rect">
            <a:avLst/>
          </a:prstGeom>
          <a:noFill/>
          <a:ln>
            <a:noFill/>
          </a:ln>
        </p:spPr>
      </p:pic>
    </p:spTree>
    <p:extLst>
      <p:ext uri="{BB962C8B-B14F-4D97-AF65-F5344CB8AC3E}">
        <p14:creationId xmlns:p14="http://schemas.microsoft.com/office/powerpoint/2010/main" val="2459276750"/>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isabled-world.com/images/eye-chart-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14400"/>
            <a:ext cx="5476875" cy="5076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9762"/>
          </a:xfrm>
        </p:spPr>
        <p:txBody>
          <a:bodyPr>
            <a:normAutofit fontScale="90000"/>
          </a:bodyPr>
          <a:lstStyle/>
          <a:p>
            <a:r>
              <a:rPr lang="en-US" b="1" dirty="0" smtClean="0"/>
              <a:t>What happens when you grow old?</a:t>
            </a:r>
            <a:endParaRPr lang="en-US" b="1" dirty="0"/>
          </a:p>
        </p:txBody>
      </p:sp>
    </p:spTree>
    <p:extLst>
      <p:ext uri="{BB962C8B-B14F-4D97-AF65-F5344CB8AC3E}">
        <p14:creationId xmlns:p14="http://schemas.microsoft.com/office/powerpoint/2010/main" val="33970175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http://waynesword.palomar.edu/images/colorbl3.jpg"/>
          <p:cNvPicPr>
            <a:picLocks noChangeAspect="1" noChangeArrowheads="1"/>
          </p:cNvPicPr>
          <p:nvPr/>
        </p:nvPicPr>
        <p:blipFill>
          <a:blip r:embed="rId3" cstate="print"/>
          <a:srcRect/>
          <a:stretch>
            <a:fillRect/>
          </a:stretch>
        </p:blipFill>
        <p:spPr bwMode="auto">
          <a:xfrm>
            <a:off x="609600" y="1905000"/>
            <a:ext cx="4683125" cy="4572000"/>
          </a:xfrm>
          <a:prstGeom prst="rect">
            <a:avLst/>
          </a:prstGeom>
          <a:noFill/>
          <a:ln w="9525">
            <a:noFill/>
            <a:miter lim="800000"/>
            <a:headEnd/>
            <a:tailEnd/>
          </a:ln>
        </p:spPr>
      </p:pic>
      <p:graphicFrame>
        <p:nvGraphicFramePr>
          <p:cNvPr id="4" name="Table 3"/>
          <p:cNvGraphicFramePr>
            <a:graphicFrameLocks noGrp="1"/>
          </p:cNvGraphicFramePr>
          <p:nvPr/>
        </p:nvGraphicFramePr>
        <p:xfrm>
          <a:off x="5562600" y="1295400"/>
          <a:ext cx="2667000" cy="3506790"/>
        </p:xfrm>
        <a:graphic>
          <a:graphicData uri="http://schemas.openxmlformats.org/drawingml/2006/table">
            <a:tbl>
              <a:tblPr/>
              <a:tblGrid>
                <a:gridCol w="2667000"/>
              </a:tblGrid>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Perpetua" charset="0"/>
                        <a:ea typeface="ＭＳ Ｐゴシック" charset="-128"/>
                      </a:endParaRPr>
                    </a:p>
                  </a:txBody>
                  <a:tcPr marL="0" marR="0" marT="0" marB="0" anchor="ctr" horzOverflow="overflow">
                    <a:lnL>
                      <a:noFill/>
                    </a:lnL>
                    <a:lnR>
                      <a:noFill/>
                    </a:lnR>
                    <a:lnT>
                      <a:noFill/>
                    </a:lnT>
                    <a:lnB>
                      <a:noFill/>
                    </a:lnB>
                    <a:lnTlToBr>
                      <a:noFill/>
                    </a:lnTlToBr>
                    <a:lnBlToTr>
                      <a:noFill/>
                    </a:lnBlToTr>
                    <a:solidFill>
                      <a:srgbClr val="FFFFFF"/>
                    </a:solid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Perpetua" charset="0"/>
                          <a:ea typeface="ＭＳ Ｐゴシック" charset="-128"/>
                        </a:rPr>
                        <a:t>1. Normal Color Vision:</a:t>
                      </a:r>
                      <a:br>
                        <a:rPr kumimoji="0" lang="en-US" sz="1800" b="1" i="0" u="none" strike="noStrike" cap="none" normalizeH="0" baseline="0" smtClean="0">
                          <a:ln>
                            <a:noFill/>
                          </a:ln>
                          <a:solidFill>
                            <a:schemeClr val="tx1"/>
                          </a:solidFill>
                          <a:effectLst/>
                          <a:latin typeface="Perpetua" charset="0"/>
                          <a:ea typeface="ＭＳ Ｐゴシック" charset="-128"/>
                        </a:rPr>
                      </a:br>
                      <a:r>
                        <a:rPr kumimoji="0" lang="en-US" sz="1800" b="1" i="0" u="none" strike="noStrike" cap="none" normalizeH="0" baseline="0" smtClean="0">
                          <a:ln>
                            <a:noFill/>
                          </a:ln>
                          <a:solidFill>
                            <a:schemeClr val="tx1"/>
                          </a:solidFill>
                          <a:effectLst/>
                          <a:latin typeface="Perpetua" charset="0"/>
                          <a:ea typeface="ＭＳ Ｐゴシック" charset="-128"/>
                        </a:rPr>
                        <a:t>  A: 29,  B: 45,  C: --,  D: 26</a:t>
                      </a:r>
                      <a:r>
                        <a:rPr kumimoji="0" lang="en-US" sz="1800" b="0" i="0" u="none" strike="noStrike" cap="none" normalizeH="0" baseline="0" smtClean="0">
                          <a:ln>
                            <a:noFill/>
                          </a:ln>
                          <a:solidFill>
                            <a:schemeClr val="tx1"/>
                          </a:solidFill>
                          <a:effectLst/>
                          <a:latin typeface="Perpetua" charset="0"/>
                          <a:ea typeface="ＭＳ Ｐゴシック" charset="-128"/>
                        </a:rPr>
                        <a:t> </a:t>
                      </a:r>
                    </a:p>
                  </a:txBody>
                  <a:tcPr marL="47625" marR="47625" marT="47625" marB="47625" anchor="ctr" horzOverflow="overflow">
                    <a:lnL>
                      <a:noFill/>
                    </a:lnL>
                    <a:lnR>
                      <a:noFill/>
                    </a:lnR>
                    <a:lnT>
                      <a:noFill/>
                    </a:lnT>
                    <a:lnB>
                      <a:noFill/>
                    </a:lnB>
                    <a:lnTlToBr>
                      <a:noFill/>
                    </a:lnTlToBr>
                    <a:lnBlToTr>
                      <a:noFill/>
                    </a:lnBlToTr>
                    <a:solidFill>
                      <a:srgbClr val="FFFFFF"/>
                    </a:solid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Perpetua" charset="0"/>
                          <a:ea typeface="ＭＳ Ｐゴシック" charset="-128"/>
                        </a:rPr>
                        <a:t>2. Red-Green Color-Blind:</a:t>
                      </a:r>
                      <a:br>
                        <a:rPr kumimoji="0" lang="en-US" sz="1800" b="1" i="0" u="none" strike="noStrike" cap="none" normalizeH="0" baseline="0" smtClean="0">
                          <a:ln>
                            <a:noFill/>
                          </a:ln>
                          <a:solidFill>
                            <a:schemeClr val="tx1"/>
                          </a:solidFill>
                          <a:effectLst/>
                          <a:latin typeface="Perpetua" charset="0"/>
                          <a:ea typeface="ＭＳ Ｐゴシック" charset="-128"/>
                        </a:rPr>
                      </a:br>
                      <a:r>
                        <a:rPr kumimoji="0" lang="en-US" sz="1800" b="1" i="0" u="none" strike="noStrike" cap="none" normalizeH="0" baseline="0" smtClean="0">
                          <a:ln>
                            <a:noFill/>
                          </a:ln>
                          <a:solidFill>
                            <a:schemeClr val="tx1"/>
                          </a:solidFill>
                          <a:effectLst/>
                          <a:latin typeface="Perpetua" charset="0"/>
                          <a:ea typeface="ＭＳ Ｐゴシック" charset="-128"/>
                        </a:rPr>
                        <a:t> A: 70,  B: --,  C: 5,  D: --</a:t>
                      </a:r>
                      <a:r>
                        <a:rPr kumimoji="0" lang="en-US" sz="1800" b="0" i="0" u="none" strike="noStrike" cap="none" normalizeH="0" baseline="0" smtClean="0">
                          <a:ln>
                            <a:noFill/>
                          </a:ln>
                          <a:solidFill>
                            <a:schemeClr val="tx1"/>
                          </a:solidFill>
                          <a:effectLst/>
                          <a:latin typeface="Perpetua" charset="0"/>
                          <a:ea typeface="ＭＳ Ｐゴシック" charset="-128"/>
                        </a:rPr>
                        <a:t> </a:t>
                      </a:r>
                    </a:p>
                  </a:txBody>
                  <a:tcPr marL="47625" marR="47625" marT="47625" marB="47625" anchor="ctr" horzOverflow="overflow">
                    <a:lnL>
                      <a:noFill/>
                    </a:lnL>
                    <a:lnR>
                      <a:noFill/>
                    </a:lnR>
                    <a:lnT>
                      <a:noFill/>
                    </a:lnT>
                    <a:lnB>
                      <a:noFill/>
                    </a:lnB>
                    <a:lnTlToBr>
                      <a:noFill/>
                    </a:lnTlToBr>
                    <a:lnBlToTr>
                      <a:noFill/>
                    </a:lnBlToTr>
                    <a:solidFill>
                      <a:srgbClr val="FFFFFF"/>
                    </a:solid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Perpetua" charset="0"/>
                          <a:ea typeface="ＭＳ Ｐゴシック" charset="-128"/>
                        </a:rPr>
                        <a:t>3. Red Color-blind:</a:t>
                      </a:r>
                      <a:br>
                        <a:rPr kumimoji="0" lang="en-US" sz="1800" b="1" i="0" u="none" strike="noStrike" cap="none" normalizeH="0" baseline="0" smtClean="0">
                          <a:ln>
                            <a:noFill/>
                          </a:ln>
                          <a:solidFill>
                            <a:schemeClr val="tx1"/>
                          </a:solidFill>
                          <a:effectLst/>
                          <a:latin typeface="Perpetua" charset="0"/>
                          <a:ea typeface="ＭＳ Ｐゴシック" charset="-128"/>
                        </a:rPr>
                      </a:br>
                      <a:r>
                        <a:rPr kumimoji="0" lang="en-US" sz="1800" b="1" i="0" u="none" strike="noStrike" cap="none" normalizeH="0" baseline="0" smtClean="0">
                          <a:ln>
                            <a:noFill/>
                          </a:ln>
                          <a:solidFill>
                            <a:schemeClr val="tx1"/>
                          </a:solidFill>
                          <a:effectLst/>
                          <a:latin typeface="Perpetua" charset="0"/>
                          <a:ea typeface="ＭＳ Ｐゴシック" charset="-128"/>
                        </a:rPr>
                        <a:t> A: 70,  B: --,  C: 5,  D: 6</a:t>
                      </a:r>
                      <a:r>
                        <a:rPr kumimoji="0" lang="en-US" sz="1800" b="0" i="0" u="none" strike="noStrike" cap="none" normalizeH="0" baseline="0" smtClean="0">
                          <a:ln>
                            <a:noFill/>
                          </a:ln>
                          <a:solidFill>
                            <a:schemeClr val="tx1"/>
                          </a:solidFill>
                          <a:effectLst/>
                          <a:latin typeface="Perpetua" charset="0"/>
                          <a:ea typeface="ＭＳ Ｐゴシック" charset="-128"/>
                        </a:rPr>
                        <a:t> </a:t>
                      </a:r>
                    </a:p>
                  </a:txBody>
                  <a:tcPr marL="47625" marR="47625" marT="47625" marB="47625" anchor="ctr" horzOverflow="overflow">
                    <a:lnL>
                      <a:noFill/>
                    </a:lnL>
                    <a:lnR>
                      <a:noFill/>
                    </a:lnR>
                    <a:lnT>
                      <a:noFill/>
                    </a:lnT>
                    <a:lnB>
                      <a:noFill/>
                    </a:lnB>
                    <a:lnTlToBr>
                      <a:noFill/>
                    </a:lnTlToBr>
                    <a:lnBlToTr>
                      <a:noFill/>
                    </a:lnBlToTr>
                    <a:solidFill>
                      <a:srgbClr val="FFFFFF"/>
                    </a:solid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Perpetua" charset="0"/>
                          <a:ea typeface="ＭＳ Ｐゴシック" charset="-128"/>
                        </a:rPr>
                        <a:t>4. Green Color-Blind:</a:t>
                      </a:r>
                      <a:br>
                        <a:rPr kumimoji="0" lang="en-US" sz="1800" b="1" i="0" u="none" strike="noStrike" cap="none" normalizeH="0" baseline="0" smtClean="0">
                          <a:ln>
                            <a:noFill/>
                          </a:ln>
                          <a:solidFill>
                            <a:schemeClr val="tx1"/>
                          </a:solidFill>
                          <a:effectLst/>
                          <a:latin typeface="Perpetua" charset="0"/>
                          <a:ea typeface="ＭＳ Ｐゴシック" charset="-128"/>
                        </a:rPr>
                      </a:br>
                      <a:r>
                        <a:rPr kumimoji="0" lang="en-US" sz="1800" b="1" i="0" u="none" strike="noStrike" cap="none" normalizeH="0" baseline="0" smtClean="0">
                          <a:ln>
                            <a:noFill/>
                          </a:ln>
                          <a:solidFill>
                            <a:schemeClr val="tx1"/>
                          </a:solidFill>
                          <a:effectLst/>
                          <a:latin typeface="Perpetua" charset="0"/>
                          <a:ea typeface="ＭＳ Ｐゴシック" charset="-128"/>
                        </a:rPr>
                        <a:t> A: 70,  B: --,  C: 5,  D: 2</a:t>
                      </a:r>
                      <a:r>
                        <a:rPr kumimoji="0" lang="en-US" sz="1800" b="0" i="0" u="none" strike="noStrike" cap="none" normalizeH="0" baseline="0" smtClean="0">
                          <a:ln>
                            <a:noFill/>
                          </a:ln>
                          <a:solidFill>
                            <a:schemeClr val="tx1"/>
                          </a:solidFill>
                          <a:effectLst/>
                          <a:latin typeface="Perpetua" charset="0"/>
                          <a:ea typeface="ＭＳ Ｐゴシック" charset="-128"/>
                        </a:rPr>
                        <a:t> </a:t>
                      </a:r>
                    </a:p>
                  </a:txBody>
                  <a:tcPr marL="47625" marR="47625" marT="47625" marB="47625" anchor="ctr" horzOverflow="overflow">
                    <a:lnL>
                      <a:noFill/>
                    </a:lnL>
                    <a:lnR>
                      <a:noFill/>
                    </a:lnR>
                    <a:lnT>
                      <a:noFill/>
                    </a:lnT>
                    <a:lnB>
                      <a:noFill/>
                    </a:lnB>
                    <a:lnTlToBr>
                      <a:noFill/>
                    </a:lnTlToBr>
                    <a:lnBlToTr>
                      <a:noFill/>
                    </a:lnBlToTr>
                    <a:solidFill>
                      <a:srgbClr val="FFFFFF"/>
                    </a:solidFill>
                  </a:tcPr>
                </a:tc>
              </a:tr>
            </a:tbl>
          </a:graphicData>
        </a:graphic>
      </p:graphicFrame>
      <p:sp>
        <p:nvSpPr>
          <p:cNvPr id="6" name="Title 5"/>
          <p:cNvSpPr>
            <a:spLocks noGrp="1"/>
          </p:cNvSpPr>
          <p:nvPr>
            <p:ph type="title"/>
          </p:nvPr>
        </p:nvSpPr>
        <p:spPr>
          <a:xfrm>
            <a:off x="457200" y="274638"/>
            <a:ext cx="4953000" cy="1143000"/>
          </a:xfrm>
        </p:spPr>
        <p:txBody>
          <a:bodyPr/>
          <a:lstStyle/>
          <a:p>
            <a:r>
              <a:rPr lang="en-US" dirty="0" smtClean="0"/>
              <a:t>Are you Colorblind?</a:t>
            </a:r>
            <a:endParaRPr lang="en-US" dirty="0"/>
          </a:p>
        </p:txBody>
      </p:sp>
    </p:spTree>
    <p:extLst>
      <p:ext uri="{BB962C8B-B14F-4D97-AF65-F5344CB8AC3E}">
        <p14:creationId xmlns:p14="http://schemas.microsoft.com/office/powerpoint/2010/main" val="3897787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457200"/>
            <a:ext cx="7772400" cy="639763"/>
          </a:xfrm>
        </p:spPr>
        <p:txBody>
          <a:bodyPr>
            <a:normAutofit fontScale="90000"/>
          </a:bodyPr>
          <a:lstStyle/>
          <a:p>
            <a:pPr eaLnBrk="1" hangingPunct="1"/>
            <a:r>
              <a:rPr lang="en-US" smtClean="0"/>
              <a:t>Eye movements / focus</a:t>
            </a:r>
          </a:p>
        </p:txBody>
      </p:sp>
      <p:sp>
        <p:nvSpPr>
          <p:cNvPr id="136195" name="Rectangle 3"/>
          <p:cNvSpPr>
            <a:spLocks noGrp="1" noChangeArrowheads="1"/>
          </p:cNvSpPr>
          <p:nvPr>
            <p:ph sz="quarter" idx="1"/>
          </p:nvPr>
        </p:nvSpPr>
        <p:spPr>
          <a:xfrm>
            <a:off x="533400" y="990600"/>
            <a:ext cx="8229600" cy="2593975"/>
          </a:xfrm>
        </p:spPr>
        <p:txBody>
          <a:bodyPr/>
          <a:lstStyle/>
          <a:p>
            <a:pPr eaLnBrk="1" hangingPunct="1">
              <a:lnSpc>
                <a:spcPct val="80000"/>
              </a:lnSpc>
            </a:pPr>
            <a:endParaRPr lang="en-US" sz="800" smtClean="0"/>
          </a:p>
          <a:p>
            <a:pPr eaLnBrk="1" hangingPunct="1">
              <a:lnSpc>
                <a:spcPct val="80000"/>
              </a:lnSpc>
            </a:pPr>
            <a:endParaRPr lang="en-US" sz="800" smtClean="0"/>
          </a:p>
          <a:p>
            <a:pPr eaLnBrk="1" hangingPunct="1">
              <a:lnSpc>
                <a:spcPct val="80000"/>
              </a:lnSpc>
            </a:pPr>
            <a:r>
              <a:rPr lang="en-US" sz="2400" smtClean="0"/>
              <a:t>Instrument scan patterns in driving or flying is not random:</a:t>
            </a:r>
          </a:p>
          <a:p>
            <a:pPr eaLnBrk="1" hangingPunct="1">
              <a:lnSpc>
                <a:spcPct val="80000"/>
              </a:lnSpc>
            </a:pPr>
            <a:endParaRPr lang="en-US" sz="900" smtClean="0"/>
          </a:p>
          <a:p>
            <a:pPr lvl="1" eaLnBrk="1" hangingPunct="1">
              <a:lnSpc>
                <a:spcPct val="80000"/>
              </a:lnSpc>
            </a:pPr>
            <a:endParaRPr lang="en-US" sz="900" smtClean="0"/>
          </a:p>
          <a:p>
            <a:pPr lvl="1" eaLnBrk="1" hangingPunct="1">
              <a:lnSpc>
                <a:spcPct val="80000"/>
              </a:lnSpc>
            </a:pPr>
            <a:r>
              <a:rPr lang="en-US" sz="2000" b="1" smtClean="0"/>
              <a:t>Frequency of fixation</a:t>
            </a:r>
            <a:r>
              <a:rPr lang="en-US" sz="2000" smtClean="0"/>
              <a:t> indicates importance of instrument</a:t>
            </a:r>
          </a:p>
          <a:p>
            <a:pPr lvl="1" eaLnBrk="1" hangingPunct="1">
              <a:lnSpc>
                <a:spcPct val="80000"/>
              </a:lnSpc>
            </a:pPr>
            <a:endParaRPr lang="en-US" sz="900" smtClean="0"/>
          </a:p>
          <a:p>
            <a:pPr lvl="1" eaLnBrk="1" hangingPunct="1">
              <a:lnSpc>
                <a:spcPct val="80000"/>
              </a:lnSpc>
            </a:pPr>
            <a:r>
              <a:rPr lang="en-US" sz="2000" b="1" smtClean="0"/>
              <a:t>Pattern of movement</a:t>
            </a:r>
            <a:r>
              <a:rPr lang="en-US" sz="2000" smtClean="0"/>
              <a:t> indicates individual source relationships</a:t>
            </a:r>
          </a:p>
          <a:p>
            <a:pPr lvl="1" eaLnBrk="1" hangingPunct="1">
              <a:lnSpc>
                <a:spcPct val="80000"/>
              </a:lnSpc>
            </a:pPr>
            <a:endParaRPr lang="en-US" sz="900" smtClean="0"/>
          </a:p>
          <a:p>
            <a:pPr lvl="1" eaLnBrk="1" hangingPunct="1">
              <a:lnSpc>
                <a:spcPct val="80000"/>
              </a:lnSpc>
            </a:pPr>
            <a:r>
              <a:rPr lang="en-US" sz="2000" b="1" smtClean="0"/>
              <a:t>Length of fixation</a:t>
            </a:r>
            <a:r>
              <a:rPr lang="en-US" sz="2000" smtClean="0"/>
              <a:t> indicate the difficulty in obtaining or interpreting information from that instrument</a:t>
            </a:r>
          </a:p>
          <a:p>
            <a:pPr lvl="1" eaLnBrk="1" hangingPunct="1">
              <a:lnSpc>
                <a:spcPct val="80000"/>
              </a:lnSpc>
            </a:pPr>
            <a:endParaRPr lang="en-US" sz="1000" smtClean="0"/>
          </a:p>
          <a:p>
            <a:pPr eaLnBrk="1" hangingPunct="1">
              <a:lnSpc>
                <a:spcPct val="80000"/>
              </a:lnSpc>
            </a:pPr>
            <a:endParaRPr lang="en-US" sz="600" smtClean="0"/>
          </a:p>
          <a:p>
            <a:pPr eaLnBrk="1" hangingPunct="1">
              <a:lnSpc>
                <a:spcPct val="80000"/>
              </a:lnSpc>
            </a:pPr>
            <a:endParaRPr lang="en-US" sz="2000" smtClean="0"/>
          </a:p>
        </p:txBody>
      </p:sp>
      <p:pic>
        <p:nvPicPr>
          <p:cNvPr id="136196" name="Picture 8" descr="http://www.4p8.com/eric.brasseur/flight_simulator_tutorial_16_cessna_instrument_panel.jpg"/>
          <p:cNvPicPr>
            <a:picLocks noChangeAspect="1" noChangeArrowheads="1"/>
          </p:cNvPicPr>
          <p:nvPr/>
        </p:nvPicPr>
        <p:blipFill>
          <a:blip r:embed="rId3" cstate="print"/>
          <a:srcRect l="4839" t="25806"/>
          <a:stretch>
            <a:fillRect/>
          </a:stretch>
        </p:blipFill>
        <p:spPr bwMode="auto">
          <a:xfrm>
            <a:off x="2057400" y="3810000"/>
            <a:ext cx="4800600" cy="2806700"/>
          </a:xfrm>
          <a:prstGeom prst="rect">
            <a:avLst/>
          </a:prstGeom>
          <a:noFill/>
          <a:ln w="9525">
            <a:noFill/>
            <a:miter lim="800000"/>
            <a:headEnd/>
            <a:tailEnd/>
          </a:ln>
        </p:spPr>
      </p:pic>
    </p:spTree>
    <p:extLst>
      <p:ext uri="{BB962C8B-B14F-4D97-AF65-F5344CB8AC3E}">
        <p14:creationId xmlns:p14="http://schemas.microsoft.com/office/powerpoint/2010/main" val="25797570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66800" y="304800"/>
            <a:ext cx="6477000" cy="715963"/>
          </a:xfrm>
        </p:spPr>
        <p:txBody>
          <a:bodyPr/>
          <a:lstStyle/>
          <a:p>
            <a:r>
              <a:rPr lang="en-US" sz="2800" b="1" dirty="0" smtClean="0">
                <a:solidFill>
                  <a:schemeClr val="tx1"/>
                </a:solidFill>
              </a:rPr>
              <a:t>Human Information Processing</a:t>
            </a:r>
          </a:p>
        </p:txBody>
      </p:sp>
      <p:sp>
        <p:nvSpPr>
          <p:cNvPr id="5" name="Rectangle 4"/>
          <p:cNvSpPr/>
          <p:nvPr/>
        </p:nvSpPr>
        <p:spPr>
          <a:xfrm>
            <a:off x="685800" y="38862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Senses</a:t>
            </a:r>
          </a:p>
        </p:txBody>
      </p:sp>
      <p:sp>
        <p:nvSpPr>
          <p:cNvPr id="6" name="Rectangle 5"/>
          <p:cNvSpPr/>
          <p:nvPr/>
        </p:nvSpPr>
        <p:spPr>
          <a:xfrm>
            <a:off x="2819400" y="3415145"/>
            <a:ext cx="1371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Perception</a:t>
            </a:r>
          </a:p>
        </p:txBody>
      </p:sp>
      <p:sp>
        <p:nvSpPr>
          <p:cNvPr id="7" name="Cloud 6"/>
          <p:cNvSpPr/>
          <p:nvPr/>
        </p:nvSpPr>
        <p:spPr>
          <a:xfrm>
            <a:off x="4419600" y="3886200"/>
            <a:ext cx="2133600" cy="9144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Cognition</a:t>
            </a:r>
          </a:p>
          <a:p>
            <a:pPr algn="ctr">
              <a:defRPr/>
            </a:pPr>
            <a:r>
              <a:rPr lang="en-US" sz="2000" b="1" dirty="0">
                <a:solidFill>
                  <a:schemeClr val="tx1"/>
                </a:solidFill>
              </a:rPr>
              <a:t>Learning</a:t>
            </a:r>
          </a:p>
        </p:txBody>
      </p:sp>
      <p:sp>
        <p:nvSpPr>
          <p:cNvPr id="8" name="Rectangle 7"/>
          <p:cNvSpPr/>
          <p:nvPr/>
        </p:nvSpPr>
        <p:spPr>
          <a:xfrm>
            <a:off x="685800" y="26670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Attention</a:t>
            </a:r>
          </a:p>
        </p:txBody>
      </p:sp>
      <p:sp>
        <p:nvSpPr>
          <p:cNvPr id="9" name="Rectangle 8"/>
          <p:cNvSpPr/>
          <p:nvPr/>
        </p:nvSpPr>
        <p:spPr>
          <a:xfrm>
            <a:off x="4800600" y="2667000"/>
            <a:ext cx="1676400" cy="914400"/>
          </a:xfrm>
          <a:prstGeom prst="rect">
            <a:avLst/>
          </a:prstGeom>
          <a:solidFill>
            <a:srgbClr val="F880D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Operational</a:t>
            </a:r>
          </a:p>
          <a:p>
            <a:pPr algn="ctr">
              <a:defRPr/>
            </a:pPr>
            <a:r>
              <a:rPr lang="en-US" sz="2000" b="1" dirty="0">
                <a:solidFill>
                  <a:schemeClr val="tx1"/>
                </a:solidFill>
              </a:rPr>
              <a:t>Memory</a:t>
            </a:r>
          </a:p>
        </p:txBody>
      </p:sp>
      <p:sp>
        <p:nvSpPr>
          <p:cNvPr id="10" name="Rectangle 9"/>
          <p:cNvSpPr/>
          <p:nvPr/>
        </p:nvSpPr>
        <p:spPr>
          <a:xfrm>
            <a:off x="2894013" y="1181100"/>
            <a:ext cx="5486400" cy="533400"/>
          </a:xfrm>
          <a:prstGeom prst="rect">
            <a:avLst/>
          </a:prstGeom>
          <a:solidFill>
            <a:srgbClr val="F880D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Long Term Memory</a:t>
            </a:r>
          </a:p>
        </p:txBody>
      </p:sp>
      <p:sp>
        <p:nvSpPr>
          <p:cNvPr id="11" name="Rectangle 10"/>
          <p:cNvSpPr/>
          <p:nvPr/>
        </p:nvSpPr>
        <p:spPr>
          <a:xfrm>
            <a:off x="6858000" y="3886200"/>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Effectors</a:t>
            </a:r>
          </a:p>
          <a:p>
            <a:pPr algn="ctr">
              <a:defRPr/>
            </a:pPr>
            <a:r>
              <a:rPr lang="en-US" sz="2000" b="1" dirty="0">
                <a:solidFill>
                  <a:srgbClr val="FFFF00"/>
                </a:solidFill>
                <a:effectLst>
                  <a:outerShdw blurRad="50800" dist="38100" dir="2700000">
                    <a:srgbClr val="000000">
                      <a:alpha val="90000"/>
                    </a:srgbClr>
                  </a:outerShdw>
                </a:effectLst>
              </a:rPr>
              <a:t>Management</a:t>
            </a:r>
          </a:p>
        </p:txBody>
      </p:sp>
      <p:sp>
        <p:nvSpPr>
          <p:cNvPr id="12" name="Rectangle 11"/>
          <p:cNvSpPr/>
          <p:nvPr/>
        </p:nvSpPr>
        <p:spPr>
          <a:xfrm>
            <a:off x="7010400" y="50292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Effectors</a:t>
            </a:r>
          </a:p>
        </p:txBody>
      </p:sp>
      <p:cxnSp>
        <p:nvCxnSpPr>
          <p:cNvPr id="18" name="Straight Arrow Connector 17"/>
          <p:cNvCxnSpPr>
            <a:stCxn id="7" idx="0"/>
            <a:endCxn id="11" idx="1"/>
          </p:cNvCxnSpPr>
          <p:nvPr/>
        </p:nvCxnSpPr>
        <p:spPr>
          <a:xfrm>
            <a:off x="6551613" y="4343400"/>
            <a:ext cx="30638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a:endCxn id="9" idx="1"/>
          </p:cNvCxnSpPr>
          <p:nvPr/>
        </p:nvCxnSpPr>
        <p:spPr>
          <a:xfrm>
            <a:off x="1981200" y="3124200"/>
            <a:ext cx="28194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9" idx="2"/>
          </p:cNvCxnSpPr>
          <p:nvPr/>
        </p:nvCxnSpPr>
        <p:spPr>
          <a:xfrm rot="5400000" flipH="1" flipV="1">
            <a:off x="5486401" y="3733800"/>
            <a:ext cx="3048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2"/>
            <a:endCxn id="5" idx="0"/>
          </p:cNvCxnSpPr>
          <p:nvPr/>
        </p:nvCxnSpPr>
        <p:spPr>
          <a:xfrm rot="5400000">
            <a:off x="1181101" y="3733800"/>
            <a:ext cx="3048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2"/>
            <a:endCxn id="12" idx="0"/>
          </p:cNvCxnSpPr>
          <p:nvPr/>
        </p:nvCxnSpPr>
        <p:spPr>
          <a:xfrm rot="5400000">
            <a:off x="7543801" y="4914900"/>
            <a:ext cx="228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hape 66"/>
          <p:cNvCxnSpPr>
            <a:stCxn id="68" idx="1"/>
            <a:endCxn id="5" idx="2"/>
          </p:cNvCxnSpPr>
          <p:nvPr/>
        </p:nvCxnSpPr>
        <p:spPr>
          <a:xfrm rot="10800000">
            <a:off x="1333500" y="4800600"/>
            <a:ext cx="723900" cy="6858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057400" y="5257800"/>
            <a:ext cx="396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System Feedback</a:t>
            </a:r>
          </a:p>
        </p:txBody>
      </p:sp>
      <p:cxnSp>
        <p:nvCxnSpPr>
          <p:cNvPr id="71" name="Straight Arrow Connector 70"/>
          <p:cNvCxnSpPr>
            <a:stCxn id="12" idx="1"/>
            <a:endCxn id="68" idx="3"/>
          </p:cNvCxnSpPr>
          <p:nvPr/>
        </p:nvCxnSpPr>
        <p:spPr>
          <a:xfrm rot="10800000">
            <a:off x="6019800" y="54864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2057400" y="6096000"/>
            <a:ext cx="396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Environment</a:t>
            </a:r>
          </a:p>
        </p:txBody>
      </p:sp>
      <p:cxnSp>
        <p:nvCxnSpPr>
          <p:cNvPr id="111" name="Straight Arrow Connector 110"/>
          <p:cNvCxnSpPr>
            <a:stCxn id="110" idx="0"/>
            <a:endCxn id="68" idx="2"/>
          </p:cNvCxnSpPr>
          <p:nvPr/>
        </p:nvCxnSpPr>
        <p:spPr>
          <a:xfrm rot="5400000" flipH="1" flipV="1">
            <a:off x="3848101" y="5905500"/>
            <a:ext cx="3810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342900" y="2057400"/>
            <a:ext cx="1981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effectLst>
                  <a:outerShdw blurRad="50800" dist="38100" dir="2700000">
                    <a:srgbClr val="000000">
                      <a:alpha val="90000"/>
                    </a:srgbClr>
                  </a:outerShdw>
                </a:effectLst>
              </a:rPr>
              <a:t>Prediction</a:t>
            </a:r>
          </a:p>
        </p:txBody>
      </p:sp>
      <p:cxnSp>
        <p:nvCxnSpPr>
          <p:cNvPr id="124" name="Straight Arrow Connector 123"/>
          <p:cNvCxnSpPr>
            <a:stCxn id="8" idx="0"/>
            <a:endCxn id="123" idx="2"/>
          </p:cNvCxnSpPr>
          <p:nvPr/>
        </p:nvCxnSpPr>
        <p:spPr>
          <a:xfrm rot="5400000" flipH="1" flipV="1">
            <a:off x="1219201" y="2552700"/>
            <a:ext cx="2286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8" idx="3"/>
            <a:endCxn id="6" idx="0"/>
          </p:cNvCxnSpPr>
          <p:nvPr/>
        </p:nvCxnSpPr>
        <p:spPr>
          <a:xfrm>
            <a:off x="1981200" y="3124200"/>
            <a:ext cx="1524000" cy="290945"/>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3"/>
            <a:endCxn id="9" idx="3"/>
          </p:cNvCxnSpPr>
          <p:nvPr/>
        </p:nvCxnSpPr>
        <p:spPr>
          <a:xfrm flipH="1">
            <a:off x="6477000" y="1447800"/>
            <a:ext cx="1903413" cy="1676400"/>
          </a:xfrm>
          <a:prstGeom prst="bentConnector3">
            <a:avLst>
              <a:gd name="adj1" fmla="val -1201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6" idx="2"/>
            <a:endCxn id="7" idx="1"/>
          </p:cNvCxnSpPr>
          <p:nvPr/>
        </p:nvCxnSpPr>
        <p:spPr>
          <a:xfrm rot="16200000" flipH="1">
            <a:off x="4260760" y="3573985"/>
            <a:ext cx="470081" cy="1981200"/>
          </a:xfrm>
          <a:prstGeom prst="bentConnector3">
            <a:avLst>
              <a:gd name="adj1" fmla="val 14883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6" idx="1"/>
          </p:cNvCxnSpPr>
          <p:nvPr/>
        </p:nvCxnSpPr>
        <p:spPr>
          <a:xfrm flipV="1">
            <a:off x="1905000" y="3872345"/>
            <a:ext cx="914400" cy="45720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9" idx="0"/>
            <a:endCxn id="123" idx="3"/>
          </p:cNvCxnSpPr>
          <p:nvPr/>
        </p:nvCxnSpPr>
        <p:spPr>
          <a:xfrm rot="16200000" flipV="1">
            <a:off x="3771900" y="800100"/>
            <a:ext cx="419100" cy="33147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10" idx="2"/>
            <a:endCxn id="123" idx="3"/>
          </p:cNvCxnSpPr>
          <p:nvPr/>
        </p:nvCxnSpPr>
        <p:spPr>
          <a:xfrm rot="5400000">
            <a:off x="3713957" y="324644"/>
            <a:ext cx="533400" cy="331311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5891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4"/>
          <p:cNvSpPr>
            <a:spLocks noGrp="1"/>
          </p:cNvSpPr>
          <p:nvPr>
            <p:ph type="title"/>
          </p:nvPr>
        </p:nvSpPr>
        <p:spPr>
          <a:xfrm>
            <a:off x="554038" y="361950"/>
            <a:ext cx="4779962" cy="552450"/>
          </a:xfrm>
        </p:spPr>
        <p:txBody>
          <a:bodyPr>
            <a:normAutofit fontScale="90000"/>
          </a:bodyPr>
          <a:lstStyle/>
          <a:p>
            <a:pPr eaLnBrk="1" hangingPunct="1"/>
            <a:r>
              <a:rPr lang="en-US" b="1" smtClean="0">
                <a:solidFill>
                  <a:schemeClr val="tx1"/>
                </a:solidFill>
              </a:rPr>
              <a:t>Cognition is complex</a:t>
            </a:r>
          </a:p>
        </p:txBody>
      </p:sp>
      <p:sp>
        <p:nvSpPr>
          <p:cNvPr id="48" name="Oval 47"/>
          <p:cNvSpPr/>
          <p:nvPr/>
        </p:nvSpPr>
        <p:spPr>
          <a:xfrm>
            <a:off x="609600" y="48006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Evaluating</a:t>
            </a:r>
          </a:p>
        </p:txBody>
      </p:sp>
      <p:sp>
        <p:nvSpPr>
          <p:cNvPr id="49" name="Oval 48"/>
          <p:cNvSpPr/>
          <p:nvPr/>
        </p:nvSpPr>
        <p:spPr>
          <a:xfrm>
            <a:off x="1905000" y="16764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Diagnosing</a:t>
            </a:r>
          </a:p>
        </p:txBody>
      </p:sp>
      <p:sp>
        <p:nvSpPr>
          <p:cNvPr id="50" name="Oval 49"/>
          <p:cNvSpPr/>
          <p:nvPr/>
        </p:nvSpPr>
        <p:spPr>
          <a:xfrm>
            <a:off x="685800" y="24384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Judging</a:t>
            </a:r>
          </a:p>
        </p:txBody>
      </p:sp>
      <p:sp>
        <p:nvSpPr>
          <p:cNvPr id="51" name="Oval 50"/>
          <p:cNvSpPr/>
          <p:nvPr/>
        </p:nvSpPr>
        <p:spPr>
          <a:xfrm>
            <a:off x="304800" y="32004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Deciding</a:t>
            </a:r>
          </a:p>
        </p:txBody>
      </p:sp>
      <p:sp>
        <p:nvSpPr>
          <p:cNvPr id="52" name="Oval 51"/>
          <p:cNvSpPr/>
          <p:nvPr/>
        </p:nvSpPr>
        <p:spPr>
          <a:xfrm>
            <a:off x="304800" y="41148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Planning</a:t>
            </a:r>
          </a:p>
        </p:txBody>
      </p:sp>
      <p:sp>
        <p:nvSpPr>
          <p:cNvPr id="53" name="Oval 52"/>
          <p:cNvSpPr/>
          <p:nvPr/>
        </p:nvSpPr>
        <p:spPr>
          <a:xfrm>
            <a:off x="6208713" y="4572000"/>
            <a:ext cx="2651125"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Investigating</a:t>
            </a:r>
          </a:p>
        </p:txBody>
      </p:sp>
      <p:sp>
        <p:nvSpPr>
          <p:cNvPr id="54" name="Oval 53"/>
          <p:cNvSpPr/>
          <p:nvPr/>
        </p:nvSpPr>
        <p:spPr>
          <a:xfrm>
            <a:off x="1905000" y="55626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Predicting</a:t>
            </a:r>
          </a:p>
        </p:txBody>
      </p:sp>
      <p:sp>
        <p:nvSpPr>
          <p:cNvPr id="56" name="Oval 55"/>
          <p:cNvSpPr/>
          <p:nvPr/>
        </p:nvSpPr>
        <p:spPr>
          <a:xfrm>
            <a:off x="6096000" y="2057400"/>
            <a:ext cx="228600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Analyzing</a:t>
            </a:r>
          </a:p>
        </p:txBody>
      </p:sp>
      <p:sp>
        <p:nvSpPr>
          <p:cNvPr id="57" name="Oval 56"/>
          <p:cNvSpPr/>
          <p:nvPr/>
        </p:nvSpPr>
        <p:spPr>
          <a:xfrm>
            <a:off x="6553200" y="3581400"/>
            <a:ext cx="2286000" cy="7620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Problem Solving</a:t>
            </a:r>
          </a:p>
        </p:txBody>
      </p:sp>
      <p:sp>
        <p:nvSpPr>
          <p:cNvPr id="58" name="Cloud 57"/>
          <p:cNvSpPr/>
          <p:nvPr/>
        </p:nvSpPr>
        <p:spPr>
          <a:xfrm>
            <a:off x="3130550" y="2438400"/>
            <a:ext cx="3270250" cy="2409825"/>
          </a:xfrm>
          <a:prstGeom prst="cloud">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chemeClr val="tx1"/>
                </a:solidFill>
              </a:rPr>
              <a:t>Cognition</a:t>
            </a:r>
          </a:p>
          <a:p>
            <a:pPr algn="ctr" fontAlgn="auto">
              <a:spcBef>
                <a:spcPts val="0"/>
              </a:spcBef>
              <a:spcAft>
                <a:spcPts val="0"/>
              </a:spcAft>
              <a:defRPr/>
            </a:pPr>
            <a:r>
              <a:rPr lang="en-US" sz="3600" b="1" dirty="0">
                <a:solidFill>
                  <a:schemeClr val="tx1"/>
                </a:solidFill>
              </a:rPr>
              <a:t>Learning</a:t>
            </a:r>
          </a:p>
        </p:txBody>
      </p:sp>
      <p:sp>
        <p:nvSpPr>
          <p:cNvPr id="59" name="Oval 58"/>
          <p:cNvSpPr/>
          <p:nvPr/>
        </p:nvSpPr>
        <p:spPr>
          <a:xfrm>
            <a:off x="4572000" y="5334000"/>
            <a:ext cx="2640013" cy="9906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Interpolating and Extrapolating</a:t>
            </a:r>
          </a:p>
        </p:txBody>
      </p:sp>
      <p:sp>
        <p:nvSpPr>
          <p:cNvPr id="15" name="Right Arrow 14"/>
          <p:cNvSpPr/>
          <p:nvPr/>
        </p:nvSpPr>
        <p:spPr>
          <a:xfrm>
            <a:off x="5410200" y="457200"/>
            <a:ext cx="3048000" cy="990600"/>
          </a:xfrm>
          <a:prstGeom prst="rightArrow">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Goals</a:t>
            </a:r>
          </a:p>
        </p:txBody>
      </p:sp>
      <p:sp>
        <p:nvSpPr>
          <p:cNvPr id="16" name="Oval 15"/>
          <p:cNvSpPr/>
          <p:nvPr/>
        </p:nvSpPr>
        <p:spPr>
          <a:xfrm>
            <a:off x="4114800" y="1371600"/>
            <a:ext cx="3067050" cy="533400"/>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Understanding</a:t>
            </a:r>
          </a:p>
        </p:txBody>
      </p:sp>
      <p:sp>
        <p:nvSpPr>
          <p:cNvPr id="17" name="Oval 16"/>
          <p:cNvSpPr/>
          <p:nvPr/>
        </p:nvSpPr>
        <p:spPr>
          <a:xfrm>
            <a:off x="6400800" y="2819400"/>
            <a:ext cx="2443163" cy="484188"/>
          </a:xfrm>
          <a:prstGeom prst="ellipse">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Synthesizing</a:t>
            </a:r>
          </a:p>
        </p:txBody>
      </p:sp>
    </p:spTree>
    <p:extLst>
      <p:ext uri="{BB962C8B-B14F-4D97-AF65-F5344CB8AC3E}">
        <p14:creationId xmlns:p14="http://schemas.microsoft.com/office/powerpoint/2010/main" val="41575161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a:t>
            </a:r>
            <a:endParaRPr lang="en-US" dirty="0"/>
          </a:p>
        </p:txBody>
      </p:sp>
      <p:pic>
        <p:nvPicPr>
          <p:cNvPr id="119810" name="Picture 2" descr="http://antzinpantz.com/kns/images/found.jpg"/>
          <p:cNvPicPr>
            <a:picLocks noChangeAspect="1" noChangeArrowheads="1"/>
          </p:cNvPicPr>
          <p:nvPr/>
        </p:nvPicPr>
        <p:blipFill>
          <a:blip r:embed="rId3" cstate="print"/>
          <a:srcRect/>
          <a:stretch>
            <a:fillRect/>
          </a:stretch>
        </p:blipFill>
        <p:spPr bwMode="auto">
          <a:xfrm>
            <a:off x="2286000" y="1295400"/>
            <a:ext cx="4419600" cy="5256887"/>
          </a:xfrm>
          <a:prstGeom prst="rect">
            <a:avLst/>
          </a:prstGeom>
          <a:noFill/>
        </p:spPr>
      </p:pic>
    </p:spTree>
    <p:extLst>
      <p:ext uri="{BB962C8B-B14F-4D97-AF65-F5344CB8AC3E}">
        <p14:creationId xmlns:p14="http://schemas.microsoft.com/office/powerpoint/2010/main" val="19192400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Divided Attention</a:t>
            </a:r>
          </a:p>
        </p:txBody>
      </p:sp>
      <p:sp>
        <p:nvSpPr>
          <p:cNvPr id="46083" name="Content Placeholder 2"/>
          <p:cNvSpPr>
            <a:spLocks noGrp="1"/>
          </p:cNvSpPr>
          <p:nvPr>
            <p:ph sz="quarter" idx="1"/>
          </p:nvPr>
        </p:nvSpPr>
        <p:spPr>
          <a:xfrm>
            <a:off x="457200" y="1600200"/>
            <a:ext cx="3429000" cy="4525963"/>
          </a:xfrm>
        </p:spPr>
        <p:txBody>
          <a:bodyPr/>
          <a:lstStyle/>
          <a:p>
            <a:r>
              <a:rPr lang="en-US" dirty="0" smtClean="0"/>
              <a:t>Multi-tasking</a:t>
            </a:r>
          </a:p>
          <a:p>
            <a:pPr lvl="1"/>
            <a:r>
              <a:rPr lang="en-US" dirty="0" smtClean="0"/>
              <a:t>The every day job of a manager</a:t>
            </a:r>
          </a:p>
          <a:p>
            <a:r>
              <a:rPr lang="en-US" dirty="0" smtClean="0"/>
              <a:t>Driving and using a cell phone</a:t>
            </a:r>
          </a:p>
          <a:p>
            <a:r>
              <a:rPr lang="en-US" dirty="0" smtClean="0"/>
              <a:t>Texting during a lecture</a:t>
            </a:r>
          </a:p>
          <a:p>
            <a:endParaRPr lang="en-US" dirty="0" smtClean="0"/>
          </a:p>
          <a:p>
            <a:endParaRPr lang="en-US" dirty="0" smtClean="0"/>
          </a:p>
        </p:txBody>
      </p:sp>
      <p:pic>
        <p:nvPicPr>
          <p:cNvPr id="27653" name="Picture 5" descr="Thailand 043.jpg"/>
          <p:cNvPicPr>
            <a:picLocks noChangeAspect="1"/>
          </p:cNvPicPr>
          <p:nvPr/>
        </p:nvPicPr>
        <p:blipFill>
          <a:blip r:embed="rId3" cstate="print"/>
          <a:srcRect/>
          <a:stretch>
            <a:fillRect/>
          </a:stretch>
        </p:blipFill>
        <p:spPr bwMode="auto">
          <a:xfrm>
            <a:off x="4232564" y="1828800"/>
            <a:ext cx="4343400" cy="3257550"/>
          </a:xfrm>
          <a:prstGeom prst="rect">
            <a:avLst/>
          </a:prstGeom>
          <a:noFill/>
          <a:ln w="9525">
            <a:noFill/>
            <a:miter lim="800000"/>
            <a:headEnd/>
            <a:tailEnd/>
          </a:ln>
          <a:effectLst>
            <a:outerShdw algn="tl" rotWithShape="0">
              <a:srgbClr val="808080">
                <a:alpha val="70000"/>
              </a:srgbClr>
            </a:outerShdw>
          </a:effectLst>
        </p:spPr>
      </p:pic>
    </p:spTree>
    <p:extLst>
      <p:ext uri="{BB962C8B-B14F-4D97-AF65-F5344CB8AC3E}">
        <p14:creationId xmlns:p14="http://schemas.microsoft.com/office/powerpoint/2010/main" val="32410865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762000" y="0"/>
            <a:ext cx="7772400" cy="1143000"/>
          </a:xfrm>
        </p:spPr>
        <p:txBody>
          <a:bodyPr/>
          <a:lstStyle/>
          <a:p>
            <a:r>
              <a:rPr lang="en-US" smtClean="0"/>
              <a:t>Vigilance Decrement</a:t>
            </a:r>
          </a:p>
        </p:txBody>
      </p:sp>
      <p:sp>
        <p:nvSpPr>
          <p:cNvPr id="47108" name="Rectangle 2"/>
          <p:cNvSpPr>
            <a:spLocks noChangeArrowheads="1"/>
          </p:cNvSpPr>
          <p:nvPr/>
        </p:nvSpPr>
        <p:spPr bwMode="auto">
          <a:xfrm>
            <a:off x="533400" y="1524000"/>
            <a:ext cx="4572000" cy="3170238"/>
          </a:xfrm>
          <a:prstGeom prst="rect">
            <a:avLst/>
          </a:prstGeom>
          <a:noFill/>
          <a:ln w="9525">
            <a:noFill/>
            <a:miter lim="800000"/>
            <a:headEnd/>
            <a:tailEnd/>
          </a:ln>
        </p:spPr>
        <p:txBody>
          <a:bodyPr>
            <a:spAutoFit/>
          </a:bodyPr>
          <a:lstStyle/>
          <a:p>
            <a:r>
              <a:rPr lang="en-US" sz="2000"/>
              <a:t>“Federal officials are investigating why two Northwest Airlines-Delta pilots overshot the Minneapolis-St. Paul airport this week, on a flight from San Diego. Controllers lost contact with the pilots during the flight. The pilots say they missed the airport because they were in a heated argument, but there are also questions of whether they might have fallen asleep.” </a:t>
            </a:r>
          </a:p>
        </p:txBody>
      </p:sp>
      <p:sp>
        <p:nvSpPr>
          <p:cNvPr id="47109" name="Rectangle 3"/>
          <p:cNvSpPr>
            <a:spLocks noChangeArrowheads="1"/>
          </p:cNvSpPr>
          <p:nvPr/>
        </p:nvSpPr>
        <p:spPr bwMode="auto">
          <a:xfrm>
            <a:off x="5334000" y="1549400"/>
            <a:ext cx="2819400" cy="2032000"/>
          </a:xfrm>
          <a:prstGeom prst="rect">
            <a:avLst/>
          </a:prstGeom>
          <a:noFill/>
          <a:ln w="9525">
            <a:noFill/>
            <a:miter lim="800000"/>
            <a:headEnd/>
            <a:tailEnd/>
          </a:ln>
        </p:spPr>
        <p:txBody>
          <a:bodyPr>
            <a:spAutoFit/>
          </a:bodyPr>
          <a:lstStyle/>
          <a:p>
            <a:r>
              <a:rPr lang="en-GB" b="1"/>
              <a:t>“A passenger train in the Indian state of Bihar zoomed past two railway stations - after the driver apparently fell asleep at the controls.”</a:t>
            </a:r>
            <a:endParaRPr lang="en-US"/>
          </a:p>
        </p:txBody>
      </p:sp>
      <p:sp>
        <p:nvSpPr>
          <p:cNvPr id="47110" name="TextBox 8"/>
          <p:cNvSpPr txBox="1">
            <a:spLocks noChangeArrowheads="1"/>
          </p:cNvSpPr>
          <p:nvPr/>
        </p:nvSpPr>
        <p:spPr bwMode="auto">
          <a:xfrm>
            <a:off x="838200" y="4830763"/>
            <a:ext cx="3733800" cy="1570037"/>
          </a:xfrm>
          <a:prstGeom prst="rect">
            <a:avLst/>
          </a:prstGeom>
          <a:noFill/>
          <a:ln w="9525">
            <a:solidFill>
              <a:srgbClr val="C00000"/>
            </a:solidFill>
            <a:miter lim="800000"/>
            <a:headEnd/>
            <a:tailEnd/>
          </a:ln>
        </p:spPr>
        <p:txBody>
          <a:bodyPr>
            <a:spAutoFit/>
          </a:bodyPr>
          <a:lstStyle/>
          <a:p>
            <a:pPr algn="ctr"/>
            <a:r>
              <a:rPr lang="en-US" sz="2400" b="1">
                <a:solidFill>
                  <a:srgbClr val="C00000"/>
                </a:solidFill>
              </a:rPr>
              <a:t>In boring tasks vigilance may deteriorate rapidly in the first 20 minutes!</a:t>
            </a:r>
          </a:p>
        </p:txBody>
      </p:sp>
      <p:sp>
        <p:nvSpPr>
          <p:cNvPr id="47111" name="Rectangle 8"/>
          <p:cNvSpPr>
            <a:spLocks noChangeArrowheads="1"/>
          </p:cNvSpPr>
          <p:nvPr/>
        </p:nvSpPr>
        <p:spPr bwMode="auto">
          <a:xfrm>
            <a:off x="4953000" y="4038600"/>
            <a:ext cx="3810000" cy="1477963"/>
          </a:xfrm>
          <a:prstGeom prst="rect">
            <a:avLst/>
          </a:prstGeom>
          <a:noFill/>
          <a:ln w="9525">
            <a:noFill/>
            <a:miter lim="800000"/>
            <a:headEnd/>
            <a:tailEnd/>
          </a:ln>
        </p:spPr>
        <p:txBody>
          <a:bodyPr>
            <a:spAutoFit/>
          </a:bodyPr>
          <a:lstStyle/>
          <a:p>
            <a:r>
              <a:rPr lang="en-US"/>
              <a:t>"You don't need kindergarten to know that a resident working a 36-hour shift is in no condition to make any kind of judgment call -- forget about life-and-death."</a:t>
            </a:r>
          </a:p>
        </p:txBody>
      </p:sp>
    </p:spTree>
    <p:extLst>
      <p:ext uri="{BB962C8B-B14F-4D97-AF65-F5344CB8AC3E}">
        <p14:creationId xmlns:p14="http://schemas.microsoft.com/office/powerpoint/2010/main" val="19245290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Perception: Computers are invading your life using </a:t>
            </a:r>
            <a:r>
              <a:rPr lang="en-US" dirty="0" smtClean="0"/>
              <a:t>ICONS</a:t>
            </a:r>
            <a:r>
              <a:rPr lang="en-US" sz="3200" dirty="0" smtClean="0"/>
              <a:t> as weapons</a:t>
            </a:r>
            <a:endParaRPr lang="en-US" sz="3200" dirty="0"/>
          </a:p>
        </p:txBody>
      </p:sp>
      <p:pic>
        <p:nvPicPr>
          <p:cNvPr id="685058" name="Picture 2" descr="http://us.123rf.com/400wm/400/400/xiongxunqiang/xiongxunqiang1009/xiongxunqiang100900177/7886824-transportation-and-vehicle-icons-billiards-series.jpg"/>
          <p:cNvPicPr>
            <a:picLocks noChangeAspect="1" noChangeArrowheads="1"/>
          </p:cNvPicPr>
          <p:nvPr/>
        </p:nvPicPr>
        <p:blipFill>
          <a:blip r:embed="rId3" cstate="print"/>
          <a:srcRect b="22780"/>
          <a:stretch>
            <a:fillRect/>
          </a:stretch>
        </p:blipFill>
        <p:spPr bwMode="auto">
          <a:xfrm>
            <a:off x="685800" y="2971800"/>
            <a:ext cx="4419600" cy="2209800"/>
          </a:xfrm>
          <a:prstGeom prst="rect">
            <a:avLst/>
          </a:prstGeom>
          <a:noFill/>
        </p:spPr>
      </p:pic>
      <p:pic>
        <p:nvPicPr>
          <p:cNvPr id="685062" name="Picture 6" descr="http://www.glyphlab.com/img/XP_Vista_icons.jpg"/>
          <p:cNvPicPr>
            <a:picLocks noChangeAspect="1" noChangeArrowheads="1"/>
          </p:cNvPicPr>
          <p:nvPr/>
        </p:nvPicPr>
        <p:blipFill>
          <a:blip r:embed="rId4" cstate="print"/>
          <a:srcRect/>
          <a:stretch>
            <a:fillRect/>
          </a:stretch>
        </p:blipFill>
        <p:spPr bwMode="auto">
          <a:xfrm>
            <a:off x="5533466" y="2057400"/>
            <a:ext cx="3315260" cy="3695701"/>
          </a:xfrm>
          <a:prstGeom prst="rect">
            <a:avLst/>
          </a:prstGeom>
          <a:noFill/>
        </p:spPr>
      </p:pic>
    </p:spTree>
    <p:extLst>
      <p:ext uri="{BB962C8B-B14F-4D97-AF65-F5344CB8AC3E}">
        <p14:creationId xmlns:p14="http://schemas.microsoft.com/office/powerpoint/2010/main" val="2089354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Systems</a:t>
            </a:r>
            <a:endParaRPr lang="en-US" dirty="0"/>
          </a:p>
        </p:txBody>
      </p:sp>
      <p:pic>
        <p:nvPicPr>
          <p:cNvPr id="4" name="Picture 18" descr="s109e5401"/>
          <p:cNvPicPr>
            <a:picLocks noChangeAspect="1" noChangeArrowheads="1"/>
          </p:cNvPicPr>
          <p:nvPr/>
        </p:nvPicPr>
        <p:blipFill>
          <a:blip r:embed="rId2" cstate="print">
            <a:extLst>
              <a:ext uri="{28A0092B-C50C-407E-A947-70E740481C1C}">
                <a14:useLocalDpi xmlns:a14="http://schemas.microsoft.com/office/drawing/2010/main" val="0"/>
              </a:ext>
            </a:extLst>
          </a:blip>
          <a:srcRect b="3334"/>
          <a:stretch>
            <a:fillRect/>
          </a:stretch>
        </p:blipFill>
        <p:spPr bwMode="auto">
          <a:xfrm>
            <a:off x="1371600" y="1524000"/>
            <a:ext cx="6317672" cy="473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3050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Context and Perception - Expectancy</a:t>
            </a:r>
            <a:endParaRPr lang="en-US" b="1" dirty="0"/>
          </a:p>
        </p:txBody>
      </p:sp>
      <p:pic>
        <p:nvPicPr>
          <p:cNvPr id="103426" name="Picture 2" descr="http://liberty1mu.edublogs.org/files/2010/05/alphabet-optical-illus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981200"/>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567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581400" cy="792162"/>
          </a:xfrm>
        </p:spPr>
        <p:txBody>
          <a:bodyPr>
            <a:normAutofit fontScale="90000"/>
          </a:bodyPr>
          <a:lstStyle/>
          <a:p>
            <a:r>
              <a:rPr lang="en-US" b="1" dirty="0" smtClean="0"/>
              <a:t>Memories are made of this!</a:t>
            </a:r>
            <a:endParaRPr lang="en-US" b="1" dirty="0"/>
          </a:p>
        </p:txBody>
      </p:sp>
      <p:sp>
        <p:nvSpPr>
          <p:cNvPr id="3" name="Content Placeholder 2"/>
          <p:cNvSpPr>
            <a:spLocks noGrp="1"/>
          </p:cNvSpPr>
          <p:nvPr>
            <p:ph idx="1"/>
          </p:nvPr>
        </p:nvSpPr>
        <p:spPr>
          <a:xfrm>
            <a:off x="471055" y="540960"/>
            <a:ext cx="5105400" cy="5410200"/>
          </a:xfrm>
        </p:spPr>
        <p:txBody>
          <a:bodyPr>
            <a:noAutofit/>
          </a:bodyPr>
          <a:lstStyle/>
          <a:p>
            <a:r>
              <a:rPr lang="en-US" sz="2000" dirty="0" smtClean="0"/>
              <a:t>Iconic memory</a:t>
            </a:r>
          </a:p>
          <a:p>
            <a:pPr lvl="1"/>
            <a:r>
              <a:rPr lang="en-US" sz="1600" dirty="0" smtClean="0"/>
              <a:t>Sensory store</a:t>
            </a:r>
          </a:p>
          <a:p>
            <a:r>
              <a:rPr lang="en-US" sz="2000" dirty="0" smtClean="0"/>
              <a:t>Primary memory</a:t>
            </a:r>
          </a:p>
          <a:p>
            <a:pPr lvl="1"/>
            <a:r>
              <a:rPr lang="en-US" sz="1600" dirty="0" smtClean="0"/>
              <a:t>Words to make a sentence, about 4 items</a:t>
            </a:r>
          </a:p>
          <a:p>
            <a:r>
              <a:rPr lang="en-US" sz="2000" dirty="0" smtClean="0"/>
              <a:t>Working memory</a:t>
            </a:r>
          </a:p>
          <a:p>
            <a:pPr lvl="1"/>
            <a:r>
              <a:rPr lang="en-US" sz="1600" dirty="0" smtClean="0"/>
              <a:t>Retention and manipulation of data</a:t>
            </a:r>
          </a:p>
          <a:p>
            <a:pPr lvl="1"/>
            <a:r>
              <a:rPr lang="en-US" sz="1600" dirty="0" smtClean="0"/>
              <a:t>Limited capacity</a:t>
            </a:r>
          </a:p>
          <a:p>
            <a:r>
              <a:rPr lang="en-US" sz="2000" dirty="0" smtClean="0"/>
              <a:t>Semantic memory</a:t>
            </a:r>
          </a:p>
          <a:p>
            <a:pPr lvl="1"/>
            <a:r>
              <a:rPr lang="en-US" sz="1600" dirty="0" smtClean="0"/>
              <a:t>What </a:t>
            </a:r>
          </a:p>
          <a:p>
            <a:pPr lvl="1"/>
            <a:r>
              <a:rPr lang="en-US" sz="1600" dirty="0" smtClean="0"/>
              <a:t>general, knowledge, concepts</a:t>
            </a:r>
          </a:p>
          <a:p>
            <a:r>
              <a:rPr lang="en-US" sz="2000" dirty="0" smtClean="0"/>
              <a:t>Episodic / event memory</a:t>
            </a:r>
          </a:p>
          <a:p>
            <a:pPr lvl="1"/>
            <a:r>
              <a:rPr lang="en-US" sz="1600" dirty="0" smtClean="0"/>
              <a:t>Who, when, where</a:t>
            </a:r>
          </a:p>
          <a:p>
            <a:pPr lvl="1"/>
            <a:r>
              <a:rPr lang="en-US" sz="1600" dirty="0" smtClean="0"/>
              <a:t>May be very long term, specific, detailed</a:t>
            </a:r>
          </a:p>
          <a:p>
            <a:pPr lvl="1"/>
            <a:r>
              <a:rPr lang="en-US" sz="1600" dirty="0" smtClean="0"/>
              <a:t>Personal, emotional link</a:t>
            </a:r>
          </a:p>
          <a:p>
            <a:r>
              <a:rPr lang="en-US" sz="2000" dirty="0" smtClean="0"/>
              <a:t>Procedural memory</a:t>
            </a:r>
          </a:p>
          <a:p>
            <a:pPr lvl="1"/>
            <a:r>
              <a:rPr lang="en-US" sz="1600" dirty="0" smtClean="0"/>
              <a:t>How</a:t>
            </a:r>
          </a:p>
          <a:p>
            <a:pPr lvl="1"/>
            <a:r>
              <a:rPr lang="en-US" sz="1600" dirty="0" smtClean="0"/>
              <a:t>Ride a bike, cook a meal, knit, drive a car</a:t>
            </a:r>
          </a:p>
          <a:p>
            <a:r>
              <a:rPr lang="en-US" sz="2000" dirty="0" smtClean="0"/>
              <a:t>Prospective memory</a:t>
            </a:r>
          </a:p>
          <a:p>
            <a:pPr lvl="1"/>
            <a:r>
              <a:rPr lang="en-US" sz="1600" dirty="0" smtClean="0"/>
              <a:t>Prediction, when do I have to…..?</a:t>
            </a:r>
            <a:endParaRPr lang="en-US" sz="1600" dirty="0"/>
          </a:p>
        </p:txBody>
      </p:sp>
      <p:sp>
        <p:nvSpPr>
          <p:cNvPr id="4" name="TextBox 3"/>
          <p:cNvSpPr txBox="1"/>
          <p:nvPr/>
        </p:nvSpPr>
        <p:spPr>
          <a:xfrm>
            <a:off x="5562600" y="3246060"/>
            <a:ext cx="2971800" cy="1569660"/>
          </a:xfrm>
          <a:prstGeom prst="rect">
            <a:avLst/>
          </a:prstGeom>
          <a:noFill/>
        </p:spPr>
        <p:txBody>
          <a:bodyPr wrap="square" rtlCol="0">
            <a:spAutoFit/>
          </a:bodyPr>
          <a:lstStyle/>
          <a:p>
            <a:r>
              <a:rPr lang="en-US" sz="3200" dirty="0" smtClean="0"/>
              <a:t>Recognition is often better than Recall</a:t>
            </a:r>
            <a:endParaRPr lang="en-US" sz="3200" dirty="0"/>
          </a:p>
        </p:txBody>
      </p:sp>
    </p:spTree>
    <p:extLst>
      <p:ext uri="{BB962C8B-B14F-4D97-AF65-F5344CB8AC3E}">
        <p14:creationId xmlns:p14="http://schemas.microsoft.com/office/powerpoint/2010/main" val="40153139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2400" y="533400"/>
            <a:ext cx="8610600" cy="5638800"/>
            <a:chOff x="152400" y="533400"/>
            <a:chExt cx="8610600" cy="5638800"/>
          </a:xfrm>
        </p:grpSpPr>
        <p:sp>
          <p:nvSpPr>
            <p:cNvPr id="3" name="6-Point Star 2"/>
            <p:cNvSpPr/>
            <p:nvPr/>
          </p:nvSpPr>
          <p:spPr>
            <a:xfrm>
              <a:off x="228600" y="609600"/>
              <a:ext cx="2133600" cy="1219200"/>
            </a:xfrm>
            <a:prstGeom prst="star6">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Iconic Memory</a:t>
              </a:r>
              <a:endParaRPr lang="en-US" sz="1800" b="1" dirty="0">
                <a:solidFill>
                  <a:schemeClr val="tx1"/>
                </a:solidFill>
              </a:endParaRPr>
            </a:p>
          </p:txBody>
        </p:sp>
        <p:sp>
          <p:nvSpPr>
            <p:cNvPr id="4" name="6-Point Star 3"/>
            <p:cNvSpPr/>
            <p:nvPr/>
          </p:nvSpPr>
          <p:spPr>
            <a:xfrm>
              <a:off x="2362200" y="1219200"/>
              <a:ext cx="2133600" cy="1219200"/>
            </a:xfrm>
            <a:prstGeom prst="star6">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Primary Memory</a:t>
              </a:r>
              <a:endParaRPr lang="en-US" sz="1800" b="1" dirty="0">
                <a:solidFill>
                  <a:schemeClr val="tx1"/>
                </a:solidFill>
              </a:endParaRPr>
            </a:p>
          </p:txBody>
        </p:sp>
        <p:sp>
          <p:nvSpPr>
            <p:cNvPr id="5" name="6-Point Star 4"/>
            <p:cNvSpPr/>
            <p:nvPr/>
          </p:nvSpPr>
          <p:spPr>
            <a:xfrm>
              <a:off x="4495800" y="1752600"/>
              <a:ext cx="2133600" cy="1524000"/>
            </a:xfrm>
            <a:prstGeom prst="star6">
              <a:avLst/>
            </a:prstGeom>
            <a:solidFill>
              <a:schemeClr val="accent4">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FFFF00"/>
                  </a:solidFill>
                </a:rPr>
                <a:t>Working Memory</a:t>
              </a:r>
              <a:endParaRPr lang="en-US" sz="1800" b="1" dirty="0">
                <a:solidFill>
                  <a:srgbClr val="FFFF00"/>
                </a:solidFill>
              </a:endParaRPr>
            </a:p>
          </p:txBody>
        </p:sp>
        <p:sp>
          <p:nvSpPr>
            <p:cNvPr id="6" name="6-Point Star 5"/>
            <p:cNvSpPr/>
            <p:nvPr/>
          </p:nvSpPr>
          <p:spPr>
            <a:xfrm>
              <a:off x="2362200" y="35814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Semantic Memory</a:t>
              </a:r>
              <a:endParaRPr lang="en-US" sz="1800" b="1" dirty="0">
                <a:solidFill>
                  <a:schemeClr val="tx1"/>
                </a:solidFill>
              </a:endParaRPr>
            </a:p>
          </p:txBody>
        </p:sp>
        <p:sp>
          <p:nvSpPr>
            <p:cNvPr id="7" name="6-Point Star 6"/>
            <p:cNvSpPr/>
            <p:nvPr/>
          </p:nvSpPr>
          <p:spPr>
            <a:xfrm>
              <a:off x="6629400" y="35814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Episodic Memory</a:t>
              </a:r>
              <a:endParaRPr lang="en-US" sz="1800" b="1" dirty="0">
                <a:solidFill>
                  <a:schemeClr val="tx1"/>
                </a:solidFill>
              </a:endParaRPr>
            </a:p>
          </p:txBody>
        </p:sp>
        <p:sp>
          <p:nvSpPr>
            <p:cNvPr id="8" name="6-Point Star 7"/>
            <p:cNvSpPr/>
            <p:nvPr/>
          </p:nvSpPr>
          <p:spPr>
            <a:xfrm>
              <a:off x="4495800" y="41910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Procedural Memory</a:t>
              </a:r>
              <a:endParaRPr lang="en-US" sz="1800" b="1" dirty="0">
                <a:solidFill>
                  <a:schemeClr val="tx1"/>
                </a:solidFill>
              </a:endParaRPr>
            </a:p>
          </p:txBody>
        </p:sp>
        <p:sp>
          <p:nvSpPr>
            <p:cNvPr id="9" name="6-Point Star 8"/>
            <p:cNvSpPr/>
            <p:nvPr/>
          </p:nvSpPr>
          <p:spPr>
            <a:xfrm>
              <a:off x="6629400" y="1219200"/>
              <a:ext cx="2133600" cy="1219200"/>
            </a:xfrm>
            <a:prstGeom prst="star6">
              <a:avLst/>
            </a:prstGeom>
            <a:solidFill>
              <a:schemeClr val="accent4">
                <a:lumMod val="60000"/>
                <a:lumOff val="40000"/>
              </a:schemeClr>
            </a:solidFill>
            <a:ln>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Prospective Memory</a:t>
              </a:r>
              <a:endParaRPr lang="en-US" sz="1800" b="1" dirty="0">
                <a:solidFill>
                  <a:schemeClr val="tx1"/>
                </a:solidFill>
              </a:endParaRPr>
            </a:p>
          </p:txBody>
        </p:sp>
        <p:cxnSp>
          <p:nvCxnSpPr>
            <p:cNvPr id="12" name="Straight Arrow Connector 11"/>
            <p:cNvCxnSpPr>
              <a:stCxn id="6" idx="5"/>
              <a:endCxn id="5" idx="3"/>
            </p:cNvCxnSpPr>
            <p:nvPr/>
          </p:nvCxnSpPr>
          <p:spPr>
            <a:xfrm flipV="1">
              <a:off x="3429000" y="2895600"/>
              <a:ext cx="1066801" cy="6858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5"/>
              <a:endCxn id="5" idx="2"/>
            </p:cNvCxnSpPr>
            <p:nvPr/>
          </p:nvCxnSpPr>
          <p:spPr>
            <a:xfrm flipV="1">
              <a:off x="5562600" y="3276600"/>
              <a:ext cx="0" cy="9144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5"/>
              <a:endCxn id="5" idx="1"/>
            </p:cNvCxnSpPr>
            <p:nvPr/>
          </p:nvCxnSpPr>
          <p:spPr>
            <a:xfrm flipH="1" flipV="1">
              <a:off x="6629399" y="2895600"/>
              <a:ext cx="1066801" cy="6858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43200" y="533400"/>
              <a:ext cx="5029200" cy="533400"/>
            </a:xfrm>
            <a:prstGeom prst="rect">
              <a:avLst/>
            </a:prstGeom>
            <a:solidFill>
              <a:schemeClr val="accent4">
                <a:lumMod val="60000"/>
                <a:lumOff val="4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Short Term Temporary Operational Dynamic Memory</a:t>
              </a:r>
              <a:endParaRPr lang="en-US" b="1" dirty="0">
                <a:solidFill>
                  <a:schemeClr val="tx1"/>
                </a:solidFill>
              </a:endParaRPr>
            </a:p>
          </p:txBody>
        </p:sp>
        <p:sp>
          <p:nvSpPr>
            <p:cNvPr id="20" name="Rectangle 19"/>
            <p:cNvSpPr/>
            <p:nvPr/>
          </p:nvSpPr>
          <p:spPr>
            <a:xfrm>
              <a:off x="3124200" y="5638800"/>
              <a:ext cx="5029200" cy="533400"/>
            </a:xfrm>
            <a:prstGeom prst="rect">
              <a:avLst/>
            </a:prstGeom>
            <a:solidFill>
              <a:srgbClr val="7CB070"/>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Long Term Permanent Damped Memory / Learning</a:t>
              </a:r>
              <a:endParaRPr lang="en-US" b="1" dirty="0">
                <a:solidFill>
                  <a:schemeClr val="tx1"/>
                </a:solidFill>
              </a:endParaRPr>
            </a:p>
          </p:txBody>
        </p:sp>
        <p:sp>
          <p:nvSpPr>
            <p:cNvPr id="21" name="6-Point Star 20"/>
            <p:cNvSpPr/>
            <p:nvPr/>
          </p:nvSpPr>
          <p:spPr>
            <a:xfrm>
              <a:off x="4495800" y="1066800"/>
              <a:ext cx="2057400" cy="685800"/>
            </a:xfrm>
            <a:prstGeom prst="star6">
              <a:avLst/>
            </a:prstGeom>
            <a:solidFill>
              <a:schemeClr val="accent4">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00"/>
                  </a:solidFill>
                </a:rPr>
                <a:t>Rehearsal</a:t>
              </a:r>
              <a:endParaRPr lang="en-US" sz="1200" b="1" dirty="0">
                <a:solidFill>
                  <a:srgbClr val="FFFF00"/>
                </a:solidFill>
              </a:endParaRPr>
            </a:p>
          </p:txBody>
        </p:sp>
        <p:sp>
          <p:nvSpPr>
            <p:cNvPr id="24" name="Oval 23"/>
            <p:cNvSpPr/>
            <p:nvPr/>
          </p:nvSpPr>
          <p:spPr>
            <a:xfrm>
              <a:off x="152400" y="3124200"/>
              <a:ext cx="1524000" cy="1219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Forgetting</a:t>
              </a:r>
              <a:endParaRPr lang="en-US" b="1" dirty="0">
                <a:solidFill>
                  <a:schemeClr val="bg1"/>
                </a:solidFill>
              </a:endParaRPr>
            </a:p>
          </p:txBody>
        </p:sp>
        <p:cxnSp>
          <p:nvCxnSpPr>
            <p:cNvPr id="34" name="Curved Connector 33"/>
            <p:cNvCxnSpPr>
              <a:stCxn id="3" idx="2"/>
              <a:endCxn id="24" idx="1"/>
            </p:cNvCxnSpPr>
            <p:nvPr/>
          </p:nvCxnSpPr>
          <p:spPr>
            <a:xfrm rot="5400000">
              <a:off x="98519" y="2105867"/>
              <a:ext cx="1473948" cy="919815"/>
            </a:xfrm>
            <a:prstGeom prst="curvedConnector3">
              <a:avLst>
                <a:gd name="adj1" fmla="val 50000"/>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4" idx="3"/>
              <a:endCxn id="24" idx="0"/>
            </p:cNvCxnSpPr>
            <p:nvPr/>
          </p:nvCxnSpPr>
          <p:spPr>
            <a:xfrm rot="10800000" flipV="1">
              <a:off x="914401" y="2133600"/>
              <a:ext cx="1447801" cy="990600"/>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6" idx="2"/>
              <a:endCxn id="24" idx="5"/>
            </p:cNvCxnSpPr>
            <p:nvPr/>
          </p:nvCxnSpPr>
          <p:spPr>
            <a:xfrm rot="5400000" flipH="1">
              <a:off x="2123234" y="3494834"/>
              <a:ext cx="635748" cy="1975785"/>
            </a:xfrm>
            <a:prstGeom prst="curvedConnector3">
              <a:avLst>
                <a:gd name="adj1" fmla="val 8629"/>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7" idx="2"/>
              <a:endCxn id="24" idx="3"/>
            </p:cNvCxnSpPr>
            <p:nvPr/>
          </p:nvCxnSpPr>
          <p:spPr>
            <a:xfrm rot="5400000" flipH="1">
              <a:off x="3718019" y="822419"/>
              <a:ext cx="635748" cy="7320615"/>
            </a:xfrm>
            <a:prstGeom prst="curvedConnector3">
              <a:avLst>
                <a:gd name="adj1" fmla="val -112189"/>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8" idx="3"/>
              <a:endCxn id="24" idx="4"/>
            </p:cNvCxnSpPr>
            <p:nvPr/>
          </p:nvCxnSpPr>
          <p:spPr>
            <a:xfrm rot="10800000">
              <a:off x="914401" y="4343400"/>
              <a:ext cx="3581401" cy="762000"/>
            </a:xfrm>
            <a:prstGeom prst="curvedConnector2">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Curved Connector 34"/>
            <p:cNvCxnSpPr>
              <a:stCxn id="5" idx="3"/>
              <a:endCxn id="24" idx="7"/>
            </p:cNvCxnSpPr>
            <p:nvPr/>
          </p:nvCxnSpPr>
          <p:spPr>
            <a:xfrm rot="10800000" flipV="1">
              <a:off x="1453215" y="2895600"/>
              <a:ext cx="3042586" cy="407148"/>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grpSp>
      <p:pic>
        <p:nvPicPr>
          <p:cNvPr id="445441" name="Picture 1"/>
          <p:cNvPicPr>
            <a:picLocks noChangeAspect="1" noChangeArrowheads="1"/>
          </p:cNvPicPr>
          <p:nvPr/>
        </p:nvPicPr>
        <p:blipFill>
          <a:blip r:embed="rId2" cstate="print"/>
          <a:srcRect/>
          <a:stretch>
            <a:fillRect/>
          </a:stretch>
        </p:blipFill>
        <p:spPr bwMode="auto">
          <a:xfrm>
            <a:off x="2286000" y="1714500"/>
            <a:ext cx="4572000" cy="3429000"/>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838200" y="2126673"/>
            <a:ext cx="4572000" cy="1143000"/>
          </a:xfrm>
        </p:spPr>
        <p:txBody>
          <a:bodyPr/>
          <a:lstStyle/>
          <a:p>
            <a:r>
              <a:rPr lang="en-US" b="1" dirty="0" smtClean="0"/>
              <a:t>The Bucket Model</a:t>
            </a:r>
          </a:p>
        </p:txBody>
      </p:sp>
      <p:pic>
        <p:nvPicPr>
          <p:cNvPr id="58372" name="Picture 2" descr="C:\Documents and Settings\Brian Peacock\Local Settings\Temporary Internet Files\Content.IE5\R49VYUSK\MC900351246[1].wmf"/>
          <p:cNvPicPr>
            <a:picLocks noChangeAspect="1" noChangeArrowheads="1"/>
          </p:cNvPicPr>
          <p:nvPr/>
        </p:nvPicPr>
        <p:blipFill>
          <a:blip r:embed="rId3" cstate="print"/>
          <a:srcRect/>
          <a:stretch>
            <a:fillRect/>
          </a:stretch>
        </p:blipFill>
        <p:spPr bwMode="auto">
          <a:xfrm>
            <a:off x="5791200" y="228600"/>
            <a:ext cx="3124200" cy="2800350"/>
          </a:xfrm>
          <a:prstGeom prst="rect">
            <a:avLst/>
          </a:prstGeom>
          <a:noFill/>
          <a:ln w="9525">
            <a:noFill/>
            <a:miter lim="800000"/>
            <a:headEnd/>
            <a:tailEnd/>
          </a:ln>
        </p:spPr>
      </p:pic>
      <p:sp>
        <p:nvSpPr>
          <p:cNvPr id="58373" name="TextBox 5"/>
          <p:cNvSpPr txBox="1">
            <a:spLocks noChangeArrowheads="1"/>
          </p:cNvSpPr>
          <p:nvPr/>
        </p:nvSpPr>
        <p:spPr bwMode="auto">
          <a:xfrm>
            <a:off x="533400" y="3276600"/>
            <a:ext cx="8305800" cy="3046413"/>
          </a:xfrm>
          <a:prstGeom prst="rect">
            <a:avLst/>
          </a:prstGeom>
          <a:noFill/>
          <a:ln w="9525">
            <a:noFill/>
            <a:miter lim="800000"/>
            <a:headEnd/>
            <a:tailEnd/>
          </a:ln>
        </p:spPr>
        <p:txBody>
          <a:bodyPr>
            <a:spAutoFit/>
          </a:bodyPr>
          <a:lstStyle/>
          <a:p>
            <a:pPr marL="457200" indent="-457200">
              <a:buFont typeface="Arial" charset="0"/>
              <a:buChar char="•"/>
            </a:pPr>
            <a:r>
              <a:rPr lang="en-US" sz="2400" b="1"/>
              <a:t>Operational memory </a:t>
            </a:r>
            <a:r>
              <a:rPr lang="en-US" sz="2400"/>
              <a:t>has a limited capacity. </a:t>
            </a:r>
            <a:r>
              <a:rPr lang="en-US" sz="2400" b="1"/>
              <a:t>Rehearsal</a:t>
            </a:r>
            <a:r>
              <a:rPr lang="en-US" sz="2400"/>
              <a:t> can keep information for extended times.</a:t>
            </a:r>
            <a:r>
              <a:rPr lang="en-US" sz="2400" b="1"/>
              <a:t> </a:t>
            </a:r>
            <a:br>
              <a:rPr lang="en-US" sz="2400" b="1"/>
            </a:br>
            <a:endParaRPr lang="en-US" sz="800" b="1"/>
          </a:p>
          <a:p>
            <a:pPr marL="457200" indent="-457200">
              <a:buFont typeface="Arial" charset="0"/>
              <a:buChar char="•"/>
            </a:pPr>
            <a:r>
              <a:rPr lang="en-US" sz="2400" b="1"/>
              <a:t>Interference </a:t>
            </a:r>
            <a:r>
              <a:rPr lang="en-US" sz="2400"/>
              <a:t>(proactive and retroactive) causes items to be lost. </a:t>
            </a:r>
            <a:br>
              <a:rPr lang="en-US" sz="2400"/>
            </a:br>
            <a:endParaRPr lang="en-US" sz="800"/>
          </a:p>
          <a:p>
            <a:pPr marL="457200" indent="-457200">
              <a:buFont typeface="Arial" charset="0"/>
              <a:buChar char="•"/>
            </a:pPr>
            <a:r>
              <a:rPr lang="en-US" sz="2400" b="1"/>
              <a:t>Primacy and Recency </a:t>
            </a:r>
            <a:r>
              <a:rPr lang="en-US" sz="2400"/>
              <a:t>effects cause first and last items in a list to be recalled more reliably. </a:t>
            </a:r>
          </a:p>
          <a:p>
            <a:pPr marL="457200" indent="-457200">
              <a:buFont typeface="Arial" charset="0"/>
              <a:buChar char="•"/>
            </a:pPr>
            <a:endParaRPr lang="en-US" sz="800"/>
          </a:p>
          <a:p>
            <a:pPr marL="457200" indent="-457200">
              <a:buFont typeface="Arial" charset="0"/>
              <a:buChar char="•"/>
            </a:pPr>
            <a:r>
              <a:rPr lang="en-US" sz="2400" b="1"/>
              <a:t>Chunking</a:t>
            </a:r>
            <a:r>
              <a:rPr lang="en-US" sz="2400"/>
              <a:t> and linking (mnemonics) help retention.</a:t>
            </a:r>
          </a:p>
        </p:txBody>
      </p:sp>
      <p:sp>
        <p:nvSpPr>
          <p:cNvPr id="7" name="Can 6"/>
          <p:cNvSpPr/>
          <p:nvPr/>
        </p:nvSpPr>
        <p:spPr>
          <a:xfrm>
            <a:off x="1447800" y="228600"/>
            <a:ext cx="2681288" cy="1295400"/>
          </a:xfrm>
          <a:prstGeom prst="can">
            <a:avLst/>
          </a:prstGeom>
          <a:solidFill>
            <a:srgbClr val="F880D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smtClean="0">
                <a:solidFill>
                  <a:srgbClr val="002060"/>
                </a:solidFill>
              </a:rPr>
              <a:t>Operational </a:t>
            </a:r>
          </a:p>
          <a:p>
            <a:pPr algn="ctr">
              <a:defRPr/>
            </a:pPr>
            <a:r>
              <a:rPr lang="en-US" sz="3600" b="1" dirty="0" smtClean="0">
                <a:solidFill>
                  <a:srgbClr val="002060"/>
                </a:solidFill>
              </a:rPr>
              <a:t>Memory</a:t>
            </a:r>
            <a:endParaRPr lang="en-US" sz="3600" b="1" dirty="0">
              <a:solidFill>
                <a:srgbClr val="002060"/>
              </a:solidFill>
            </a:endParaRPr>
          </a:p>
        </p:txBody>
      </p:sp>
    </p:spTree>
    <p:extLst>
      <p:ext uri="{BB962C8B-B14F-4D97-AF65-F5344CB8AC3E}">
        <p14:creationId xmlns:p14="http://schemas.microsoft.com/office/powerpoint/2010/main" val="36880755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7200" y="12192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Knowledge</a:t>
            </a:r>
            <a:endParaRPr lang="en-US" b="1" dirty="0">
              <a:solidFill>
                <a:srgbClr val="002060"/>
              </a:solidFill>
            </a:endParaRPr>
          </a:p>
        </p:txBody>
      </p:sp>
      <p:sp>
        <p:nvSpPr>
          <p:cNvPr id="3" name="Oval 2"/>
          <p:cNvSpPr/>
          <p:nvPr/>
        </p:nvSpPr>
        <p:spPr>
          <a:xfrm>
            <a:off x="2667000" y="9144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Strategy</a:t>
            </a:r>
            <a:endParaRPr lang="en-US" b="1" dirty="0">
              <a:solidFill>
                <a:srgbClr val="002060"/>
              </a:solidFill>
            </a:endParaRPr>
          </a:p>
        </p:txBody>
      </p:sp>
      <p:sp>
        <p:nvSpPr>
          <p:cNvPr id="4" name="Oval 3"/>
          <p:cNvSpPr/>
          <p:nvPr/>
        </p:nvSpPr>
        <p:spPr>
          <a:xfrm>
            <a:off x="5029200" y="11430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Simulation</a:t>
            </a:r>
            <a:endParaRPr lang="en-US" b="1" dirty="0">
              <a:solidFill>
                <a:srgbClr val="002060"/>
              </a:solidFill>
            </a:endParaRPr>
          </a:p>
        </p:txBody>
      </p:sp>
      <p:sp>
        <p:nvSpPr>
          <p:cNvPr id="5" name="Oval 4"/>
          <p:cNvSpPr/>
          <p:nvPr/>
        </p:nvSpPr>
        <p:spPr>
          <a:xfrm>
            <a:off x="6781800" y="17526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Operations</a:t>
            </a:r>
            <a:endParaRPr lang="en-US" b="1" dirty="0">
              <a:solidFill>
                <a:srgbClr val="002060"/>
              </a:solidFill>
            </a:endParaRPr>
          </a:p>
        </p:txBody>
      </p:sp>
      <p:sp>
        <p:nvSpPr>
          <p:cNvPr id="6" name="Oval 5"/>
          <p:cNvSpPr/>
          <p:nvPr/>
        </p:nvSpPr>
        <p:spPr>
          <a:xfrm>
            <a:off x="6781800" y="30480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Attention</a:t>
            </a:r>
            <a:endParaRPr lang="en-US" b="1" dirty="0">
              <a:solidFill>
                <a:srgbClr val="002060"/>
              </a:solidFill>
            </a:endParaRPr>
          </a:p>
        </p:txBody>
      </p:sp>
      <p:sp>
        <p:nvSpPr>
          <p:cNvPr id="10" name="Oval 9"/>
          <p:cNvSpPr/>
          <p:nvPr/>
        </p:nvSpPr>
        <p:spPr>
          <a:xfrm>
            <a:off x="1828800" y="53340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Output</a:t>
            </a:r>
            <a:endParaRPr lang="en-US" b="1" dirty="0">
              <a:solidFill>
                <a:srgbClr val="002060"/>
              </a:solidFill>
            </a:endParaRPr>
          </a:p>
        </p:txBody>
      </p:sp>
      <p:sp>
        <p:nvSpPr>
          <p:cNvPr id="11" name="Oval 10"/>
          <p:cNvSpPr/>
          <p:nvPr/>
        </p:nvSpPr>
        <p:spPr>
          <a:xfrm>
            <a:off x="762000" y="41910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Monitoring</a:t>
            </a:r>
            <a:endParaRPr lang="en-US" b="1" dirty="0">
              <a:solidFill>
                <a:srgbClr val="002060"/>
              </a:solidFill>
            </a:endParaRPr>
          </a:p>
        </p:txBody>
      </p:sp>
      <p:grpSp>
        <p:nvGrpSpPr>
          <p:cNvPr id="12" name="Group 11"/>
          <p:cNvGrpSpPr/>
          <p:nvPr/>
        </p:nvGrpSpPr>
        <p:grpSpPr>
          <a:xfrm>
            <a:off x="2743200" y="1752600"/>
            <a:ext cx="3581400" cy="2590800"/>
            <a:chOff x="152400" y="533400"/>
            <a:chExt cx="8610600" cy="5638800"/>
          </a:xfrm>
        </p:grpSpPr>
        <p:sp>
          <p:nvSpPr>
            <p:cNvPr id="13" name="6-Point Star 12"/>
            <p:cNvSpPr/>
            <p:nvPr/>
          </p:nvSpPr>
          <p:spPr>
            <a:xfrm>
              <a:off x="228600" y="609600"/>
              <a:ext cx="2133600" cy="1219200"/>
            </a:xfrm>
            <a:prstGeom prst="star6">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Iconic Memory</a:t>
              </a:r>
              <a:endParaRPr lang="en-US" sz="700" b="1" dirty="0">
                <a:solidFill>
                  <a:schemeClr val="tx1"/>
                </a:solidFill>
              </a:endParaRPr>
            </a:p>
          </p:txBody>
        </p:sp>
        <p:sp>
          <p:nvSpPr>
            <p:cNvPr id="14" name="6-Point Star 13"/>
            <p:cNvSpPr/>
            <p:nvPr/>
          </p:nvSpPr>
          <p:spPr>
            <a:xfrm>
              <a:off x="2362200" y="1219200"/>
              <a:ext cx="2133600" cy="1219200"/>
            </a:xfrm>
            <a:prstGeom prst="star6">
              <a:avLst/>
            </a:prstGeom>
            <a:solidFill>
              <a:schemeClr val="accent4">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Primary Memory</a:t>
              </a:r>
              <a:endParaRPr lang="en-US" sz="700" b="1" dirty="0">
                <a:solidFill>
                  <a:schemeClr val="tx1"/>
                </a:solidFill>
              </a:endParaRPr>
            </a:p>
          </p:txBody>
        </p:sp>
        <p:sp>
          <p:nvSpPr>
            <p:cNvPr id="15" name="6-Point Star 14"/>
            <p:cNvSpPr/>
            <p:nvPr/>
          </p:nvSpPr>
          <p:spPr>
            <a:xfrm>
              <a:off x="4495800" y="1752600"/>
              <a:ext cx="2133600" cy="1524000"/>
            </a:xfrm>
            <a:prstGeom prst="star6">
              <a:avLst/>
            </a:prstGeom>
            <a:solidFill>
              <a:schemeClr val="accent4">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rgbClr val="FFFF00"/>
                  </a:solidFill>
                </a:rPr>
                <a:t>Working Memory</a:t>
              </a:r>
              <a:endParaRPr lang="en-US" sz="700" b="1" dirty="0">
                <a:solidFill>
                  <a:srgbClr val="FFFF00"/>
                </a:solidFill>
              </a:endParaRPr>
            </a:p>
          </p:txBody>
        </p:sp>
        <p:sp>
          <p:nvSpPr>
            <p:cNvPr id="16" name="6-Point Star 15"/>
            <p:cNvSpPr/>
            <p:nvPr/>
          </p:nvSpPr>
          <p:spPr>
            <a:xfrm>
              <a:off x="2362200" y="35814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Semantic Memory</a:t>
              </a:r>
              <a:endParaRPr lang="en-US" sz="700" b="1" dirty="0">
                <a:solidFill>
                  <a:schemeClr val="tx1"/>
                </a:solidFill>
              </a:endParaRPr>
            </a:p>
          </p:txBody>
        </p:sp>
        <p:sp>
          <p:nvSpPr>
            <p:cNvPr id="17" name="6-Point Star 16"/>
            <p:cNvSpPr/>
            <p:nvPr/>
          </p:nvSpPr>
          <p:spPr>
            <a:xfrm>
              <a:off x="6629400" y="35814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Episodic Memory</a:t>
              </a:r>
              <a:endParaRPr lang="en-US" sz="700" b="1" dirty="0">
                <a:solidFill>
                  <a:schemeClr val="tx1"/>
                </a:solidFill>
              </a:endParaRPr>
            </a:p>
          </p:txBody>
        </p:sp>
        <p:sp>
          <p:nvSpPr>
            <p:cNvPr id="18" name="6-Point Star 17"/>
            <p:cNvSpPr/>
            <p:nvPr/>
          </p:nvSpPr>
          <p:spPr>
            <a:xfrm>
              <a:off x="4495800" y="4191000"/>
              <a:ext cx="2133600" cy="1219200"/>
            </a:xfrm>
            <a:prstGeom prst="star6">
              <a:avLst/>
            </a:prstGeom>
            <a:solidFill>
              <a:srgbClr val="7CB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Procedural Memory</a:t>
              </a:r>
              <a:endParaRPr lang="en-US" sz="700" b="1" dirty="0">
                <a:solidFill>
                  <a:schemeClr val="tx1"/>
                </a:solidFill>
              </a:endParaRPr>
            </a:p>
          </p:txBody>
        </p:sp>
        <p:sp>
          <p:nvSpPr>
            <p:cNvPr id="19" name="6-Point Star 18"/>
            <p:cNvSpPr/>
            <p:nvPr/>
          </p:nvSpPr>
          <p:spPr>
            <a:xfrm>
              <a:off x="6629400" y="1219200"/>
              <a:ext cx="2133600" cy="1219200"/>
            </a:xfrm>
            <a:prstGeom prst="star6">
              <a:avLst/>
            </a:prstGeom>
            <a:solidFill>
              <a:schemeClr val="accent4">
                <a:lumMod val="60000"/>
                <a:lumOff val="40000"/>
              </a:schemeClr>
            </a:solidFill>
            <a:ln>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Prospective Memory</a:t>
              </a:r>
              <a:endParaRPr lang="en-US" sz="700" b="1" dirty="0">
                <a:solidFill>
                  <a:schemeClr val="tx1"/>
                </a:solidFill>
              </a:endParaRPr>
            </a:p>
          </p:txBody>
        </p:sp>
        <p:cxnSp>
          <p:nvCxnSpPr>
            <p:cNvPr id="20" name="Straight Arrow Connector 19"/>
            <p:cNvCxnSpPr>
              <a:stCxn id="16" idx="5"/>
              <a:endCxn id="15" idx="3"/>
            </p:cNvCxnSpPr>
            <p:nvPr/>
          </p:nvCxnSpPr>
          <p:spPr>
            <a:xfrm flipV="1">
              <a:off x="3429000" y="2895600"/>
              <a:ext cx="1066801" cy="6858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5"/>
              <a:endCxn id="15" idx="2"/>
            </p:cNvCxnSpPr>
            <p:nvPr/>
          </p:nvCxnSpPr>
          <p:spPr>
            <a:xfrm flipV="1">
              <a:off x="5562600" y="3276600"/>
              <a:ext cx="0" cy="9144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5"/>
              <a:endCxn id="15" idx="1"/>
            </p:cNvCxnSpPr>
            <p:nvPr/>
          </p:nvCxnSpPr>
          <p:spPr>
            <a:xfrm flipH="1" flipV="1">
              <a:off x="6629399" y="2895600"/>
              <a:ext cx="1066801" cy="6858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43200" y="533400"/>
              <a:ext cx="5029200" cy="533400"/>
            </a:xfrm>
            <a:prstGeom prst="rect">
              <a:avLst/>
            </a:prstGeom>
            <a:solidFill>
              <a:schemeClr val="accent4">
                <a:lumMod val="60000"/>
                <a:lumOff val="4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chemeClr val="tx1"/>
                  </a:solidFill>
                </a:rPr>
                <a:t>Short Term Temporary Operational Dynamic Memory</a:t>
              </a:r>
              <a:endParaRPr lang="en-US" sz="600" b="1" dirty="0">
                <a:solidFill>
                  <a:schemeClr val="tx1"/>
                </a:solidFill>
              </a:endParaRPr>
            </a:p>
          </p:txBody>
        </p:sp>
        <p:sp>
          <p:nvSpPr>
            <p:cNvPr id="24" name="Rectangle 23"/>
            <p:cNvSpPr/>
            <p:nvPr/>
          </p:nvSpPr>
          <p:spPr>
            <a:xfrm>
              <a:off x="3124200" y="5638800"/>
              <a:ext cx="5029200" cy="533400"/>
            </a:xfrm>
            <a:prstGeom prst="rect">
              <a:avLst/>
            </a:prstGeom>
            <a:solidFill>
              <a:srgbClr val="7CB070"/>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chemeClr val="tx1"/>
                  </a:solidFill>
                </a:rPr>
                <a:t>Long Term Permanent Damped Memory / Learning</a:t>
              </a:r>
              <a:endParaRPr lang="en-US" sz="600" b="1" dirty="0">
                <a:solidFill>
                  <a:schemeClr val="tx1"/>
                </a:solidFill>
              </a:endParaRPr>
            </a:p>
          </p:txBody>
        </p:sp>
        <p:sp>
          <p:nvSpPr>
            <p:cNvPr id="25" name="6-Point Star 24"/>
            <p:cNvSpPr/>
            <p:nvPr/>
          </p:nvSpPr>
          <p:spPr>
            <a:xfrm>
              <a:off x="4495800" y="1066800"/>
              <a:ext cx="2057400" cy="685800"/>
            </a:xfrm>
            <a:prstGeom prst="star6">
              <a:avLst/>
            </a:prstGeom>
            <a:solidFill>
              <a:schemeClr val="accent4">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b="1" dirty="0" smtClean="0">
                  <a:solidFill>
                    <a:srgbClr val="FFFF00"/>
                  </a:solidFill>
                </a:rPr>
                <a:t>Rehearsal</a:t>
              </a:r>
              <a:endParaRPr lang="en-US" sz="400" b="1" dirty="0">
                <a:solidFill>
                  <a:srgbClr val="FFFF00"/>
                </a:solidFill>
              </a:endParaRPr>
            </a:p>
          </p:txBody>
        </p:sp>
        <p:sp>
          <p:nvSpPr>
            <p:cNvPr id="26" name="Oval 25"/>
            <p:cNvSpPr/>
            <p:nvPr/>
          </p:nvSpPr>
          <p:spPr>
            <a:xfrm>
              <a:off x="152400" y="3124201"/>
              <a:ext cx="1722120" cy="121919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chemeClr val="bg1"/>
                  </a:solidFill>
                </a:rPr>
                <a:t>Forgetting</a:t>
              </a:r>
              <a:endParaRPr lang="en-US" sz="600" b="1" dirty="0">
                <a:solidFill>
                  <a:schemeClr val="bg1"/>
                </a:solidFill>
              </a:endParaRPr>
            </a:p>
          </p:txBody>
        </p:sp>
        <p:cxnSp>
          <p:nvCxnSpPr>
            <p:cNvPr id="27" name="Curved Connector 26"/>
            <p:cNvCxnSpPr>
              <a:stCxn id="13" idx="2"/>
              <a:endCxn id="26" idx="1"/>
            </p:cNvCxnSpPr>
            <p:nvPr/>
          </p:nvCxnSpPr>
          <p:spPr>
            <a:xfrm rot="5400000">
              <a:off x="113025" y="2120375"/>
              <a:ext cx="1473950" cy="890800"/>
            </a:xfrm>
            <a:prstGeom prst="curvedConnector3">
              <a:avLst>
                <a:gd name="adj1" fmla="val 50000"/>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34"/>
            <p:cNvCxnSpPr>
              <a:stCxn id="14" idx="3"/>
              <a:endCxn id="26" idx="0"/>
            </p:cNvCxnSpPr>
            <p:nvPr/>
          </p:nvCxnSpPr>
          <p:spPr>
            <a:xfrm rot="10800000" flipV="1">
              <a:off x="1013460" y="2133601"/>
              <a:ext cx="1348739" cy="990600"/>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6" idx="2"/>
              <a:endCxn id="26" idx="5"/>
            </p:cNvCxnSpPr>
            <p:nvPr/>
          </p:nvCxnSpPr>
          <p:spPr>
            <a:xfrm rot="5400000" flipH="1">
              <a:off x="2207786" y="3579388"/>
              <a:ext cx="635747" cy="1806679"/>
            </a:xfrm>
            <a:prstGeom prst="curvedConnector3">
              <a:avLst>
                <a:gd name="adj1" fmla="val 12902"/>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7" idx="2"/>
              <a:endCxn id="26" idx="3"/>
            </p:cNvCxnSpPr>
            <p:nvPr/>
          </p:nvCxnSpPr>
          <p:spPr>
            <a:xfrm rot="5400000" flipH="1">
              <a:off x="3732526" y="836927"/>
              <a:ext cx="635747" cy="7291600"/>
            </a:xfrm>
            <a:prstGeom prst="curvedConnector3">
              <a:avLst>
                <a:gd name="adj1" fmla="val -80632"/>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8"/>
            <p:cNvCxnSpPr>
              <a:stCxn id="18" idx="3"/>
              <a:endCxn id="26" idx="4"/>
            </p:cNvCxnSpPr>
            <p:nvPr/>
          </p:nvCxnSpPr>
          <p:spPr>
            <a:xfrm rot="10800000">
              <a:off x="1013460" y="4343402"/>
              <a:ext cx="3482339" cy="762000"/>
            </a:xfrm>
            <a:prstGeom prst="curvedConnector2">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4"/>
            <p:cNvCxnSpPr>
              <a:stCxn id="15" idx="3"/>
              <a:endCxn id="26" idx="7"/>
            </p:cNvCxnSpPr>
            <p:nvPr/>
          </p:nvCxnSpPr>
          <p:spPr>
            <a:xfrm rot="10800000" flipV="1">
              <a:off x="1622320" y="2895601"/>
              <a:ext cx="2873479" cy="407148"/>
            </a:xfrm>
            <a:prstGeom prst="curvedConnector2">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33" name="Oval 32"/>
          <p:cNvSpPr/>
          <p:nvPr/>
        </p:nvSpPr>
        <p:spPr>
          <a:xfrm>
            <a:off x="304800" y="31242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Adaptation</a:t>
            </a:r>
            <a:endParaRPr lang="en-US" b="1" dirty="0">
              <a:solidFill>
                <a:srgbClr val="002060"/>
              </a:solidFill>
            </a:endParaRPr>
          </a:p>
        </p:txBody>
      </p:sp>
      <p:sp>
        <p:nvSpPr>
          <p:cNvPr id="34" name="Oval 33"/>
          <p:cNvSpPr/>
          <p:nvPr/>
        </p:nvSpPr>
        <p:spPr>
          <a:xfrm>
            <a:off x="152400" y="2133600"/>
            <a:ext cx="1981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Learning</a:t>
            </a:r>
            <a:endParaRPr lang="en-US" b="1" dirty="0">
              <a:solidFill>
                <a:srgbClr val="002060"/>
              </a:solidFill>
            </a:endParaRPr>
          </a:p>
        </p:txBody>
      </p:sp>
      <p:grpSp>
        <p:nvGrpSpPr>
          <p:cNvPr id="45" name="Group 44"/>
          <p:cNvGrpSpPr/>
          <p:nvPr/>
        </p:nvGrpSpPr>
        <p:grpSpPr>
          <a:xfrm>
            <a:off x="4724400" y="4495800"/>
            <a:ext cx="3962400" cy="1371600"/>
            <a:chOff x="5334000" y="2895600"/>
            <a:chExt cx="3962400" cy="1371600"/>
          </a:xfrm>
          <a:solidFill>
            <a:srgbClr val="002060"/>
          </a:solidFill>
        </p:grpSpPr>
        <p:sp>
          <p:nvSpPr>
            <p:cNvPr id="7" name="Rectangle 6"/>
            <p:cNvSpPr/>
            <p:nvPr/>
          </p:nvSpPr>
          <p:spPr>
            <a:xfrm>
              <a:off x="5334000" y="2895600"/>
              <a:ext cx="1981200" cy="457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Perception</a:t>
              </a:r>
              <a:endParaRPr lang="en-US" b="1" dirty="0">
                <a:solidFill>
                  <a:srgbClr val="FFFF00"/>
                </a:solidFill>
              </a:endParaRPr>
            </a:p>
          </p:txBody>
        </p:sp>
        <p:sp>
          <p:nvSpPr>
            <p:cNvPr id="8" name="Rectangle 7"/>
            <p:cNvSpPr/>
            <p:nvPr/>
          </p:nvSpPr>
          <p:spPr>
            <a:xfrm>
              <a:off x="5334000" y="3352800"/>
              <a:ext cx="1981200" cy="457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Understanding</a:t>
              </a:r>
              <a:endParaRPr lang="en-US" b="1" dirty="0">
                <a:solidFill>
                  <a:srgbClr val="FFFF00"/>
                </a:solidFill>
              </a:endParaRPr>
            </a:p>
          </p:txBody>
        </p:sp>
        <p:sp>
          <p:nvSpPr>
            <p:cNvPr id="9" name="Rectangle 8"/>
            <p:cNvSpPr/>
            <p:nvPr/>
          </p:nvSpPr>
          <p:spPr>
            <a:xfrm>
              <a:off x="5334000" y="3810000"/>
              <a:ext cx="1981200" cy="457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Prediction</a:t>
              </a:r>
              <a:endParaRPr lang="en-US" b="1" dirty="0">
                <a:solidFill>
                  <a:srgbClr val="FFFF00"/>
                </a:solidFill>
              </a:endParaRPr>
            </a:p>
          </p:txBody>
        </p:sp>
        <p:sp>
          <p:nvSpPr>
            <p:cNvPr id="42" name="Rectangle 41"/>
            <p:cNvSpPr/>
            <p:nvPr/>
          </p:nvSpPr>
          <p:spPr>
            <a:xfrm>
              <a:off x="7315200" y="2895600"/>
              <a:ext cx="1981200" cy="457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Comprehend</a:t>
              </a:r>
              <a:endParaRPr lang="en-US" b="1" dirty="0">
                <a:solidFill>
                  <a:srgbClr val="FFFF00"/>
                </a:solidFill>
              </a:endParaRPr>
            </a:p>
          </p:txBody>
        </p:sp>
        <p:sp>
          <p:nvSpPr>
            <p:cNvPr id="43" name="Rectangle 42"/>
            <p:cNvSpPr/>
            <p:nvPr/>
          </p:nvSpPr>
          <p:spPr>
            <a:xfrm>
              <a:off x="7315200" y="3352800"/>
              <a:ext cx="1981200" cy="457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Assess</a:t>
              </a:r>
              <a:endParaRPr lang="en-US" b="1" dirty="0">
                <a:solidFill>
                  <a:srgbClr val="FFFF00"/>
                </a:solidFill>
              </a:endParaRPr>
            </a:p>
          </p:txBody>
        </p:sp>
        <p:sp>
          <p:nvSpPr>
            <p:cNvPr id="44" name="Rectangle 43"/>
            <p:cNvSpPr/>
            <p:nvPr/>
          </p:nvSpPr>
          <p:spPr>
            <a:xfrm>
              <a:off x="7315200" y="3810000"/>
              <a:ext cx="1981200" cy="457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Project</a:t>
              </a:r>
              <a:endParaRPr lang="en-US" b="1" dirty="0">
                <a:solidFill>
                  <a:srgbClr val="FFFF00"/>
                </a:solidFill>
              </a:endParaRPr>
            </a:p>
          </p:txBody>
        </p:sp>
      </p:grpSp>
      <p:sp>
        <p:nvSpPr>
          <p:cNvPr id="46" name="Title 45"/>
          <p:cNvSpPr>
            <a:spLocks noGrp="1"/>
          </p:cNvSpPr>
          <p:nvPr>
            <p:ph type="title"/>
          </p:nvPr>
        </p:nvSpPr>
        <p:spPr>
          <a:xfrm>
            <a:off x="0" y="274638"/>
            <a:ext cx="8686800" cy="639762"/>
          </a:xfrm>
          <a:prstGeom prst="ellipse">
            <a:avLst/>
          </a:prstGeom>
          <a:noFill/>
        </p:spPr>
        <p:txBody>
          <a:bodyPr>
            <a:noAutofit/>
          </a:bodyPr>
          <a:lstStyle/>
          <a:p>
            <a:r>
              <a:rPr lang="en-US" sz="2800" b="1" dirty="0" smtClean="0">
                <a:solidFill>
                  <a:srgbClr val="002060"/>
                </a:solidFill>
              </a:rPr>
              <a:t>The Context of Situation Awareness</a:t>
            </a:r>
            <a:endParaRPr lang="en-US" sz="2800" b="1" dirty="0">
              <a:solidFill>
                <a:srgbClr val="002060"/>
              </a:solidFill>
            </a:endParaRPr>
          </a:p>
        </p:txBody>
      </p:sp>
      <p:cxnSp>
        <p:nvCxnSpPr>
          <p:cNvPr id="48" name="Shape 47"/>
          <p:cNvCxnSpPr>
            <a:stCxn id="2" idx="7"/>
            <a:endCxn id="3" idx="2"/>
          </p:cNvCxnSpPr>
          <p:nvPr/>
        </p:nvCxnSpPr>
        <p:spPr>
          <a:xfrm rot="5400000" flipH="1" flipV="1">
            <a:off x="2336053" y="955208"/>
            <a:ext cx="143155" cy="518740"/>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 name="Shape 48"/>
          <p:cNvCxnSpPr>
            <a:stCxn id="3" idx="6"/>
            <a:endCxn id="4" idx="1"/>
          </p:cNvCxnSpPr>
          <p:nvPr/>
        </p:nvCxnSpPr>
        <p:spPr>
          <a:xfrm>
            <a:off x="4648200" y="1143000"/>
            <a:ext cx="671140" cy="66955"/>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hape 49"/>
          <p:cNvCxnSpPr>
            <a:stCxn id="4" idx="6"/>
            <a:endCxn id="5" idx="0"/>
          </p:cNvCxnSpPr>
          <p:nvPr/>
        </p:nvCxnSpPr>
        <p:spPr>
          <a:xfrm>
            <a:off x="7010400" y="1371600"/>
            <a:ext cx="762000" cy="381000"/>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1" name="Shape 50"/>
          <p:cNvCxnSpPr>
            <a:stCxn id="5" idx="5"/>
            <a:endCxn id="6" idx="0"/>
          </p:cNvCxnSpPr>
          <p:nvPr/>
        </p:nvCxnSpPr>
        <p:spPr>
          <a:xfrm rot="5400000">
            <a:off x="7670053" y="2245192"/>
            <a:ext cx="905155" cy="70046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Shape 51"/>
          <p:cNvCxnSpPr>
            <a:stCxn id="6" idx="5"/>
            <a:endCxn id="42" idx="0"/>
          </p:cNvCxnSpPr>
          <p:nvPr/>
        </p:nvCxnSpPr>
        <p:spPr>
          <a:xfrm rot="5400000">
            <a:off x="7555753" y="3578692"/>
            <a:ext cx="1057555" cy="77666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3" name="Shape 52"/>
          <p:cNvCxnSpPr>
            <a:stCxn id="10" idx="2"/>
            <a:endCxn id="11" idx="3"/>
          </p:cNvCxnSpPr>
          <p:nvPr/>
        </p:nvCxnSpPr>
        <p:spPr>
          <a:xfrm rot="10800000">
            <a:off x="1052140" y="4581246"/>
            <a:ext cx="776660" cy="981355"/>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4" name="Shape 53"/>
          <p:cNvCxnSpPr>
            <a:stCxn id="11" idx="1"/>
            <a:endCxn id="33" idx="4"/>
          </p:cNvCxnSpPr>
          <p:nvPr/>
        </p:nvCxnSpPr>
        <p:spPr>
          <a:xfrm rot="5400000" flipH="1" flipV="1">
            <a:off x="835493" y="3798048"/>
            <a:ext cx="676555" cy="24326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hape 54"/>
          <p:cNvCxnSpPr>
            <a:stCxn id="33" idx="0"/>
            <a:endCxn id="34" idx="4"/>
          </p:cNvCxnSpPr>
          <p:nvPr/>
        </p:nvCxnSpPr>
        <p:spPr>
          <a:xfrm rot="16200000" flipV="1">
            <a:off x="952500" y="2781300"/>
            <a:ext cx="533400" cy="15240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Shape 69"/>
          <p:cNvCxnSpPr>
            <a:stCxn id="34" idx="0"/>
            <a:endCxn id="2" idx="3"/>
          </p:cNvCxnSpPr>
          <p:nvPr/>
        </p:nvCxnSpPr>
        <p:spPr>
          <a:xfrm rot="16200000" flipV="1">
            <a:off x="683093" y="1673693"/>
            <a:ext cx="524155" cy="395660"/>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4" name="Shape 51"/>
          <p:cNvCxnSpPr>
            <a:stCxn id="9" idx="2"/>
            <a:endCxn id="10" idx="4"/>
          </p:cNvCxnSpPr>
          <p:nvPr/>
        </p:nvCxnSpPr>
        <p:spPr>
          <a:xfrm rot="5400000" flipH="1">
            <a:off x="4229100" y="4381500"/>
            <a:ext cx="76200" cy="2895600"/>
          </a:xfrm>
          <a:prstGeom prst="curvedConnector3">
            <a:avLst>
              <a:gd name="adj1" fmla="val -300000"/>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a:xfrm>
            <a:off x="4724400" y="304800"/>
            <a:ext cx="3962400" cy="579438"/>
          </a:xfrm>
        </p:spPr>
        <p:txBody>
          <a:bodyPr/>
          <a:lstStyle/>
          <a:p>
            <a:r>
              <a:rPr lang="en-US" sz="2700" smtClean="0"/>
              <a:t>Can you remember this?</a:t>
            </a:r>
          </a:p>
        </p:txBody>
      </p:sp>
      <p:pic>
        <p:nvPicPr>
          <p:cNvPr id="59396" name="Picture 2" descr="C:\Documents and Settings\Brian Peacock\My Documents\My Pictures\10-31-2009 3;36;30 PM.jpg"/>
          <p:cNvPicPr>
            <a:picLocks noChangeAspect="1" noChangeArrowheads="1"/>
          </p:cNvPicPr>
          <p:nvPr/>
        </p:nvPicPr>
        <p:blipFill>
          <a:blip r:embed="rId3" cstate="print"/>
          <a:srcRect/>
          <a:stretch>
            <a:fillRect/>
          </a:stretch>
        </p:blipFill>
        <p:spPr bwMode="auto">
          <a:xfrm>
            <a:off x="304800" y="152400"/>
            <a:ext cx="4191000" cy="6380163"/>
          </a:xfrm>
          <a:prstGeom prst="rect">
            <a:avLst/>
          </a:prstGeom>
          <a:noFill/>
          <a:ln w="9525">
            <a:noFill/>
            <a:miter lim="800000"/>
            <a:headEnd/>
            <a:tailEnd/>
          </a:ln>
        </p:spPr>
      </p:pic>
      <p:sp>
        <p:nvSpPr>
          <p:cNvPr id="59397" name="TextBox 6"/>
          <p:cNvSpPr txBox="1">
            <a:spLocks noChangeArrowheads="1"/>
          </p:cNvSpPr>
          <p:nvPr/>
        </p:nvSpPr>
        <p:spPr bwMode="auto">
          <a:xfrm>
            <a:off x="4724400" y="1135063"/>
            <a:ext cx="4038600" cy="3970337"/>
          </a:xfrm>
          <a:prstGeom prst="rect">
            <a:avLst/>
          </a:prstGeom>
          <a:solidFill>
            <a:srgbClr val="FFFF00"/>
          </a:solidFill>
          <a:ln w="19050">
            <a:solidFill>
              <a:schemeClr val="tx1"/>
            </a:solidFill>
            <a:miter lim="800000"/>
            <a:headEnd/>
            <a:tailEnd/>
          </a:ln>
        </p:spPr>
        <p:txBody>
          <a:bodyPr>
            <a:spAutoFit/>
          </a:bodyPr>
          <a:lstStyle/>
          <a:p>
            <a:r>
              <a:rPr lang="en-US" sz="2800">
                <a:solidFill>
                  <a:srgbClr val="0000CC"/>
                </a:solidFill>
              </a:rPr>
              <a:t>Welcome to Phoenix Sky Harbor</a:t>
            </a:r>
          </a:p>
          <a:p>
            <a:endParaRPr lang="en-US" sz="2800">
              <a:solidFill>
                <a:srgbClr val="0000CC"/>
              </a:solidFill>
            </a:endParaRPr>
          </a:p>
          <a:p>
            <a:r>
              <a:rPr lang="en-US" sz="2800">
                <a:solidFill>
                  <a:srgbClr val="0000CC"/>
                </a:solidFill>
              </a:rPr>
              <a:t>Taxi via Golf 8, Foxtrot, Foxtrot 12, Hold short of 25R, then proceed along Echo 12, Echo, Delta, Tango, Bravo, Charlie 9 to Terminal 4</a:t>
            </a:r>
          </a:p>
        </p:txBody>
      </p:sp>
      <p:sp>
        <p:nvSpPr>
          <p:cNvPr id="59398" name="TextBox 10"/>
          <p:cNvSpPr txBox="1">
            <a:spLocks noChangeArrowheads="1"/>
          </p:cNvSpPr>
          <p:nvPr/>
        </p:nvSpPr>
        <p:spPr bwMode="auto">
          <a:xfrm>
            <a:off x="4724400" y="5421313"/>
            <a:ext cx="4419600" cy="369887"/>
          </a:xfrm>
          <a:prstGeom prst="rect">
            <a:avLst/>
          </a:prstGeom>
          <a:noFill/>
          <a:ln w="9525">
            <a:noFill/>
            <a:miter lim="800000"/>
            <a:headEnd/>
            <a:tailEnd/>
          </a:ln>
        </p:spPr>
        <p:txBody>
          <a:bodyPr>
            <a:spAutoFit/>
          </a:bodyPr>
          <a:lstStyle/>
          <a:p>
            <a:r>
              <a:rPr lang="en-US" i="1"/>
              <a:t>What is wrong with these instructions?</a:t>
            </a:r>
          </a:p>
        </p:txBody>
      </p:sp>
    </p:spTree>
    <p:extLst>
      <p:ext uri="{BB962C8B-B14F-4D97-AF65-F5344CB8AC3E}">
        <p14:creationId xmlns:p14="http://schemas.microsoft.com/office/powerpoint/2010/main" val="17618624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Mental Workload</a:t>
            </a:r>
          </a:p>
        </p:txBody>
      </p:sp>
      <p:sp>
        <p:nvSpPr>
          <p:cNvPr id="113667" name="Rectangle 3"/>
          <p:cNvSpPr>
            <a:spLocks noGrp="1" noChangeArrowheads="1"/>
          </p:cNvSpPr>
          <p:nvPr>
            <p:ph sz="quarter" idx="1"/>
          </p:nvPr>
        </p:nvSpPr>
        <p:spPr/>
        <p:txBody>
          <a:bodyPr/>
          <a:lstStyle/>
          <a:p>
            <a:pPr eaLnBrk="1" hangingPunct="1">
              <a:lnSpc>
                <a:spcPct val="90000"/>
              </a:lnSpc>
              <a:buFontTx/>
              <a:buNone/>
            </a:pPr>
            <a:endParaRPr lang="en-US" sz="3600" i="1" smtClean="0">
              <a:solidFill>
                <a:srgbClr val="C00000"/>
              </a:solidFill>
              <a:latin typeface="Arial" charset="0"/>
              <a:cs typeface="Arial" charset="0"/>
            </a:endParaRPr>
          </a:p>
          <a:p>
            <a:pPr eaLnBrk="1" hangingPunct="1">
              <a:lnSpc>
                <a:spcPct val="90000"/>
              </a:lnSpc>
              <a:buFontTx/>
              <a:buNone/>
            </a:pPr>
            <a:r>
              <a:rPr lang="en-US" sz="3600" i="1" smtClean="0">
                <a:solidFill>
                  <a:srgbClr val="C00000"/>
                </a:solidFill>
                <a:latin typeface="Arial" charset="0"/>
                <a:cs typeface="Arial" charset="0"/>
              </a:rPr>
              <a:t>	</a:t>
            </a:r>
            <a:r>
              <a:rPr lang="en-US" sz="3200" i="1" smtClean="0">
                <a:solidFill>
                  <a:srgbClr val="000000"/>
                </a:solidFill>
                <a:latin typeface="Arial" charset="0"/>
                <a:cs typeface="Arial" charset="0"/>
              </a:rPr>
              <a:t>“ </a:t>
            </a:r>
            <a:r>
              <a:rPr lang="en-US" sz="3200" smtClean="0">
                <a:solidFill>
                  <a:srgbClr val="000000"/>
                </a:solidFill>
                <a:latin typeface="Arial" charset="0"/>
                <a:cs typeface="Arial" charset="0"/>
              </a:rPr>
              <a:t>Mental workload is the amount of mental work or effort necessary for a person or group to complete a task over a given period of time.” </a:t>
            </a:r>
          </a:p>
          <a:p>
            <a:pPr eaLnBrk="1" hangingPunct="1">
              <a:lnSpc>
                <a:spcPct val="90000"/>
              </a:lnSpc>
              <a:buFontTx/>
              <a:buNone/>
            </a:pPr>
            <a:endParaRPr lang="en-US" sz="3200" smtClean="0">
              <a:solidFill>
                <a:srgbClr val="000000"/>
              </a:solidFill>
              <a:latin typeface="Arial" charset="0"/>
              <a:cs typeface="Arial" charset="0"/>
            </a:endParaRPr>
          </a:p>
          <a:p>
            <a:pPr algn="r" eaLnBrk="1" hangingPunct="1">
              <a:lnSpc>
                <a:spcPct val="90000"/>
              </a:lnSpc>
              <a:buFontTx/>
              <a:buNone/>
            </a:pPr>
            <a:r>
              <a:rPr lang="en-US" sz="2400" i="1" smtClean="0">
                <a:solidFill>
                  <a:srgbClr val="000000"/>
                </a:solidFill>
                <a:latin typeface="Arial" charset="0"/>
                <a:cs typeface="Arial" charset="0"/>
              </a:rPr>
              <a:t>Xie and Salvendy 2000</a:t>
            </a:r>
          </a:p>
        </p:txBody>
      </p:sp>
    </p:spTree>
    <p:extLst>
      <p:ext uri="{BB962C8B-B14F-4D97-AF65-F5344CB8AC3E}">
        <p14:creationId xmlns:p14="http://schemas.microsoft.com/office/powerpoint/2010/main" val="31794867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smtClean="0"/>
              <a:t>Situation Awareness</a:t>
            </a:r>
          </a:p>
        </p:txBody>
      </p:sp>
      <p:sp>
        <p:nvSpPr>
          <p:cNvPr id="143363" name="Content Placeholder 2"/>
          <p:cNvSpPr>
            <a:spLocks noGrp="1"/>
          </p:cNvSpPr>
          <p:nvPr>
            <p:ph sz="quarter" idx="1"/>
          </p:nvPr>
        </p:nvSpPr>
        <p:spPr/>
        <p:txBody>
          <a:bodyPr/>
          <a:lstStyle/>
          <a:p>
            <a:r>
              <a:rPr lang="en-US" sz="3200" smtClean="0"/>
              <a:t>Situation Awareness is the capacity to COMPREHEND, ASSESS and PROJECT information in order to CONTROL a situation in a TIMELY manner.</a:t>
            </a:r>
          </a:p>
          <a:p>
            <a:r>
              <a:rPr lang="en-US" sz="3200" smtClean="0"/>
              <a:t>Situation awareness is a characteristic of individual or a team and is aided by appropriate use of technology and training</a:t>
            </a:r>
          </a:p>
        </p:txBody>
      </p:sp>
      <p:sp>
        <p:nvSpPr>
          <p:cNvPr id="2" name="TextBox 1"/>
          <p:cNvSpPr txBox="1"/>
          <p:nvPr/>
        </p:nvSpPr>
        <p:spPr>
          <a:xfrm>
            <a:off x="609600" y="5715000"/>
            <a:ext cx="7620000" cy="523220"/>
          </a:xfrm>
          <a:prstGeom prst="rect">
            <a:avLst/>
          </a:prstGeom>
          <a:noFill/>
        </p:spPr>
        <p:txBody>
          <a:bodyPr wrap="square" rtlCol="0">
            <a:spAutoFit/>
          </a:bodyPr>
          <a:lstStyle/>
          <a:p>
            <a:pPr algn="ctr"/>
            <a:r>
              <a:rPr lang="en-US" sz="2800" b="1" i="1" dirty="0" smtClean="0"/>
              <a:t>Perceive – Understand – Predict – Act - Evaluate</a:t>
            </a:r>
            <a:endParaRPr lang="en-US" sz="2800" b="1" i="1" dirty="0"/>
          </a:p>
        </p:txBody>
      </p:sp>
    </p:spTree>
    <p:extLst>
      <p:ext uri="{BB962C8B-B14F-4D97-AF65-F5344CB8AC3E}">
        <p14:creationId xmlns:p14="http://schemas.microsoft.com/office/powerpoint/2010/main" val="20960108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z="3400" smtClean="0"/>
              <a:t>Mental Workload and Situation Awareness</a:t>
            </a:r>
          </a:p>
        </p:txBody>
      </p:sp>
      <p:sp>
        <p:nvSpPr>
          <p:cNvPr id="114692" name="TextBox 4"/>
          <p:cNvSpPr txBox="1">
            <a:spLocks noChangeArrowheads="1"/>
          </p:cNvSpPr>
          <p:nvPr/>
        </p:nvSpPr>
        <p:spPr bwMode="auto">
          <a:xfrm>
            <a:off x="609600" y="2590800"/>
            <a:ext cx="1828800" cy="830263"/>
          </a:xfrm>
          <a:prstGeom prst="rect">
            <a:avLst/>
          </a:prstGeom>
          <a:noFill/>
          <a:ln w="9525">
            <a:noFill/>
            <a:miter lim="800000"/>
            <a:headEnd/>
            <a:tailEnd/>
          </a:ln>
        </p:spPr>
        <p:txBody>
          <a:bodyPr>
            <a:spAutoFit/>
          </a:bodyPr>
          <a:lstStyle/>
          <a:p>
            <a:pPr algn="ctr"/>
            <a:r>
              <a:rPr lang="en-US" sz="2400"/>
              <a:t>Mental Workload</a:t>
            </a:r>
          </a:p>
        </p:txBody>
      </p:sp>
      <p:sp>
        <p:nvSpPr>
          <p:cNvPr id="114693" name="TextBox 5"/>
          <p:cNvSpPr txBox="1">
            <a:spLocks noChangeArrowheads="1"/>
          </p:cNvSpPr>
          <p:nvPr/>
        </p:nvSpPr>
        <p:spPr bwMode="auto">
          <a:xfrm>
            <a:off x="2743200" y="2743200"/>
            <a:ext cx="457200" cy="584200"/>
          </a:xfrm>
          <a:prstGeom prst="rect">
            <a:avLst/>
          </a:prstGeom>
          <a:noFill/>
          <a:ln w="9525">
            <a:noFill/>
            <a:miter lim="800000"/>
            <a:headEnd/>
            <a:tailEnd/>
          </a:ln>
        </p:spPr>
        <p:txBody>
          <a:bodyPr>
            <a:spAutoFit/>
          </a:bodyPr>
          <a:lstStyle/>
          <a:p>
            <a:r>
              <a:rPr lang="en-US" sz="3200" b="1"/>
              <a:t>=</a:t>
            </a:r>
          </a:p>
        </p:txBody>
      </p:sp>
      <p:sp>
        <p:nvSpPr>
          <p:cNvPr id="114694" name="TextBox 7"/>
          <p:cNvSpPr txBox="1">
            <a:spLocks noChangeArrowheads="1"/>
          </p:cNvSpPr>
          <p:nvPr/>
        </p:nvSpPr>
        <p:spPr bwMode="auto">
          <a:xfrm>
            <a:off x="3733800" y="3086100"/>
            <a:ext cx="987425" cy="461963"/>
          </a:xfrm>
          <a:prstGeom prst="rect">
            <a:avLst/>
          </a:prstGeom>
          <a:noFill/>
          <a:ln w="9525">
            <a:noFill/>
            <a:miter lim="800000"/>
            <a:headEnd/>
            <a:tailEnd/>
          </a:ln>
        </p:spPr>
        <p:txBody>
          <a:bodyPr>
            <a:spAutoFit/>
          </a:bodyPr>
          <a:lstStyle/>
          <a:p>
            <a:r>
              <a:rPr lang="en-US" sz="2400"/>
              <a:t>Time</a:t>
            </a:r>
          </a:p>
        </p:txBody>
      </p:sp>
      <p:sp>
        <p:nvSpPr>
          <p:cNvPr id="114695" name="TextBox 8"/>
          <p:cNvSpPr txBox="1">
            <a:spLocks noChangeArrowheads="1"/>
          </p:cNvSpPr>
          <p:nvPr/>
        </p:nvSpPr>
        <p:spPr bwMode="auto">
          <a:xfrm>
            <a:off x="3657600" y="2438400"/>
            <a:ext cx="1778000" cy="461963"/>
          </a:xfrm>
          <a:prstGeom prst="rect">
            <a:avLst/>
          </a:prstGeom>
          <a:noFill/>
          <a:ln w="9525">
            <a:noFill/>
            <a:miter lim="800000"/>
            <a:headEnd/>
            <a:tailEnd/>
          </a:ln>
        </p:spPr>
        <p:txBody>
          <a:bodyPr>
            <a:spAutoFit/>
          </a:bodyPr>
          <a:lstStyle/>
          <a:p>
            <a:r>
              <a:rPr lang="en-US" sz="2400"/>
              <a:t>Information</a:t>
            </a:r>
          </a:p>
        </p:txBody>
      </p:sp>
      <p:sp>
        <p:nvSpPr>
          <p:cNvPr id="114696" name="TextBox 9"/>
          <p:cNvSpPr txBox="1">
            <a:spLocks noChangeArrowheads="1"/>
          </p:cNvSpPr>
          <p:nvPr/>
        </p:nvSpPr>
        <p:spPr bwMode="auto">
          <a:xfrm>
            <a:off x="5943600" y="2438400"/>
            <a:ext cx="2667000" cy="461963"/>
          </a:xfrm>
          <a:prstGeom prst="rect">
            <a:avLst/>
          </a:prstGeom>
          <a:noFill/>
          <a:ln w="9525">
            <a:noFill/>
            <a:miter lim="800000"/>
            <a:headEnd/>
            <a:tailEnd/>
          </a:ln>
        </p:spPr>
        <p:txBody>
          <a:bodyPr>
            <a:spAutoFit/>
          </a:bodyPr>
          <a:lstStyle/>
          <a:p>
            <a:r>
              <a:rPr lang="en-US" sz="2400"/>
              <a:t>Stress</a:t>
            </a:r>
          </a:p>
        </p:txBody>
      </p:sp>
      <p:sp>
        <p:nvSpPr>
          <p:cNvPr id="114697" name="TextBox 10"/>
          <p:cNvSpPr txBox="1">
            <a:spLocks noChangeArrowheads="1"/>
          </p:cNvSpPr>
          <p:nvPr/>
        </p:nvSpPr>
        <p:spPr bwMode="auto">
          <a:xfrm>
            <a:off x="5257800" y="3086100"/>
            <a:ext cx="2667000" cy="461963"/>
          </a:xfrm>
          <a:prstGeom prst="rect">
            <a:avLst/>
          </a:prstGeom>
          <a:noFill/>
          <a:ln w="9525">
            <a:noFill/>
            <a:miter lim="800000"/>
            <a:headEnd/>
            <a:tailEnd/>
          </a:ln>
        </p:spPr>
        <p:txBody>
          <a:bodyPr>
            <a:spAutoFit/>
          </a:bodyPr>
          <a:lstStyle/>
          <a:p>
            <a:r>
              <a:rPr lang="en-US" sz="2400"/>
              <a:t>Experience</a:t>
            </a:r>
          </a:p>
        </p:txBody>
      </p:sp>
      <p:sp>
        <p:nvSpPr>
          <p:cNvPr id="114698" name="TextBox 12"/>
          <p:cNvSpPr txBox="1">
            <a:spLocks noChangeArrowheads="1"/>
          </p:cNvSpPr>
          <p:nvPr/>
        </p:nvSpPr>
        <p:spPr bwMode="auto">
          <a:xfrm>
            <a:off x="4876800" y="3132138"/>
            <a:ext cx="304800" cy="369887"/>
          </a:xfrm>
          <a:prstGeom prst="rect">
            <a:avLst/>
          </a:prstGeom>
          <a:noFill/>
          <a:ln w="9525">
            <a:noFill/>
            <a:miter lim="800000"/>
            <a:headEnd/>
            <a:tailEnd/>
          </a:ln>
        </p:spPr>
        <p:txBody>
          <a:bodyPr>
            <a:spAutoFit/>
          </a:bodyPr>
          <a:lstStyle/>
          <a:p>
            <a:r>
              <a:rPr lang="en-US" b="1"/>
              <a:t>X</a:t>
            </a:r>
          </a:p>
        </p:txBody>
      </p:sp>
      <p:sp>
        <p:nvSpPr>
          <p:cNvPr id="114699" name="TextBox 13"/>
          <p:cNvSpPr txBox="1">
            <a:spLocks noChangeArrowheads="1"/>
          </p:cNvSpPr>
          <p:nvPr/>
        </p:nvSpPr>
        <p:spPr bwMode="auto">
          <a:xfrm>
            <a:off x="5486400" y="2514600"/>
            <a:ext cx="381000" cy="369888"/>
          </a:xfrm>
          <a:prstGeom prst="rect">
            <a:avLst/>
          </a:prstGeom>
          <a:noFill/>
          <a:ln w="9525">
            <a:noFill/>
            <a:miter lim="800000"/>
            <a:headEnd/>
            <a:tailEnd/>
          </a:ln>
        </p:spPr>
        <p:txBody>
          <a:bodyPr>
            <a:spAutoFit/>
          </a:bodyPr>
          <a:lstStyle/>
          <a:p>
            <a:r>
              <a:rPr lang="en-US" b="1"/>
              <a:t>X</a:t>
            </a:r>
          </a:p>
        </p:txBody>
      </p:sp>
      <p:cxnSp>
        <p:nvCxnSpPr>
          <p:cNvPr id="16" name="Straight Connector 15"/>
          <p:cNvCxnSpPr/>
          <p:nvPr/>
        </p:nvCxnSpPr>
        <p:spPr>
          <a:xfrm>
            <a:off x="3505200" y="3035300"/>
            <a:ext cx="39624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4701" name="TextBox 16"/>
          <p:cNvSpPr txBox="1">
            <a:spLocks noChangeArrowheads="1"/>
          </p:cNvSpPr>
          <p:nvPr/>
        </p:nvSpPr>
        <p:spPr bwMode="auto">
          <a:xfrm>
            <a:off x="762000" y="4343400"/>
            <a:ext cx="1828800" cy="830263"/>
          </a:xfrm>
          <a:prstGeom prst="rect">
            <a:avLst/>
          </a:prstGeom>
          <a:noFill/>
          <a:ln w="9525">
            <a:noFill/>
            <a:miter lim="800000"/>
            <a:headEnd/>
            <a:tailEnd/>
          </a:ln>
        </p:spPr>
        <p:txBody>
          <a:bodyPr>
            <a:spAutoFit/>
          </a:bodyPr>
          <a:lstStyle/>
          <a:p>
            <a:pPr algn="ctr"/>
            <a:r>
              <a:rPr lang="en-US" sz="2400"/>
              <a:t>Situation </a:t>
            </a:r>
          </a:p>
          <a:p>
            <a:pPr algn="ctr"/>
            <a:r>
              <a:rPr lang="en-US" sz="2400"/>
              <a:t>Awareness</a:t>
            </a:r>
          </a:p>
        </p:txBody>
      </p:sp>
      <p:sp>
        <p:nvSpPr>
          <p:cNvPr id="114702" name="TextBox 17"/>
          <p:cNvSpPr txBox="1">
            <a:spLocks noChangeArrowheads="1"/>
          </p:cNvSpPr>
          <p:nvPr/>
        </p:nvSpPr>
        <p:spPr bwMode="auto">
          <a:xfrm>
            <a:off x="2743200" y="4457700"/>
            <a:ext cx="457200" cy="584200"/>
          </a:xfrm>
          <a:prstGeom prst="rect">
            <a:avLst/>
          </a:prstGeom>
          <a:noFill/>
          <a:ln w="9525">
            <a:noFill/>
            <a:miter lim="800000"/>
            <a:headEnd/>
            <a:tailEnd/>
          </a:ln>
        </p:spPr>
        <p:txBody>
          <a:bodyPr>
            <a:spAutoFit/>
          </a:bodyPr>
          <a:lstStyle/>
          <a:p>
            <a:r>
              <a:rPr lang="en-US" sz="3200" b="1"/>
              <a:t>=</a:t>
            </a:r>
          </a:p>
        </p:txBody>
      </p:sp>
      <p:sp>
        <p:nvSpPr>
          <p:cNvPr id="114703" name="TextBox 18"/>
          <p:cNvSpPr txBox="1">
            <a:spLocks noChangeArrowheads="1"/>
          </p:cNvSpPr>
          <p:nvPr/>
        </p:nvSpPr>
        <p:spPr bwMode="auto">
          <a:xfrm>
            <a:off x="3733800" y="4191000"/>
            <a:ext cx="987425" cy="461963"/>
          </a:xfrm>
          <a:prstGeom prst="rect">
            <a:avLst/>
          </a:prstGeom>
          <a:noFill/>
          <a:ln w="9525">
            <a:noFill/>
            <a:miter lim="800000"/>
            <a:headEnd/>
            <a:tailEnd/>
          </a:ln>
        </p:spPr>
        <p:txBody>
          <a:bodyPr>
            <a:spAutoFit/>
          </a:bodyPr>
          <a:lstStyle/>
          <a:p>
            <a:r>
              <a:rPr lang="en-US" sz="2400"/>
              <a:t>Time</a:t>
            </a:r>
          </a:p>
        </p:txBody>
      </p:sp>
      <p:sp>
        <p:nvSpPr>
          <p:cNvPr id="114704" name="TextBox 19"/>
          <p:cNvSpPr txBox="1">
            <a:spLocks noChangeArrowheads="1"/>
          </p:cNvSpPr>
          <p:nvPr/>
        </p:nvSpPr>
        <p:spPr bwMode="auto">
          <a:xfrm>
            <a:off x="3657600" y="4914900"/>
            <a:ext cx="1778000" cy="461963"/>
          </a:xfrm>
          <a:prstGeom prst="rect">
            <a:avLst/>
          </a:prstGeom>
          <a:noFill/>
          <a:ln w="9525">
            <a:noFill/>
            <a:miter lim="800000"/>
            <a:headEnd/>
            <a:tailEnd/>
          </a:ln>
        </p:spPr>
        <p:txBody>
          <a:bodyPr>
            <a:spAutoFit/>
          </a:bodyPr>
          <a:lstStyle/>
          <a:p>
            <a:r>
              <a:rPr lang="en-US" sz="2400"/>
              <a:t>Information</a:t>
            </a:r>
          </a:p>
        </p:txBody>
      </p:sp>
      <p:sp>
        <p:nvSpPr>
          <p:cNvPr id="114705" name="TextBox 20"/>
          <p:cNvSpPr txBox="1">
            <a:spLocks noChangeArrowheads="1"/>
          </p:cNvSpPr>
          <p:nvPr/>
        </p:nvSpPr>
        <p:spPr bwMode="auto">
          <a:xfrm>
            <a:off x="5943600" y="4914900"/>
            <a:ext cx="2667000" cy="461963"/>
          </a:xfrm>
          <a:prstGeom prst="rect">
            <a:avLst/>
          </a:prstGeom>
          <a:noFill/>
          <a:ln w="9525">
            <a:noFill/>
            <a:miter lim="800000"/>
            <a:headEnd/>
            <a:tailEnd/>
          </a:ln>
        </p:spPr>
        <p:txBody>
          <a:bodyPr>
            <a:spAutoFit/>
          </a:bodyPr>
          <a:lstStyle/>
          <a:p>
            <a:r>
              <a:rPr lang="en-US" sz="2400"/>
              <a:t>Stress</a:t>
            </a:r>
          </a:p>
        </p:txBody>
      </p:sp>
      <p:sp>
        <p:nvSpPr>
          <p:cNvPr id="114706" name="TextBox 21"/>
          <p:cNvSpPr txBox="1">
            <a:spLocks noChangeArrowheads="1"/>
          </p:cNvSpPr>
          <p:nvPr/>
        </p:nvSpPr>
        <p:spPr bwMode="auto">
          <a:xfrm>
            <a:off x="5334000" y="4191000"/>
            <a:ext cx="2667000" cy="461963"/>
          </a:xfrm>
          <a:prstGeom prst="rect">
            <a:avLst/>
          </a:prstGeom>
          <a:noFill/>
          <a:ln w="9525">
            <a:noFill/>
            <a:miter lim="800000"/>
            <a:headEnd/>
            <a:tailEnd/>
          </a:ln>
        </p:spPr>
        <p:txBody>
          <a:bodyPr>
            <a:spAutoFit/>
          </a:bodyPr>
          <a:lstStyle/>
          <a:p>
            <a:r>
              <a:rPr lang="en-US" sz="2400"/>
              <a:t>Experience</a:t>
            </a:r>
          </a:p>
        </p:txBody>
      </p:sp>
      <p:sp>
        <p:nvSpPr>
          <p:cNvPr id="114707" name="TextBox 22"/>
          <p:cNvSpPr txBox="1">
            <a:spLocks noChangeArrowheads="1"/>
          </p:cNvSpPr>
          <p:nvPr/>
        </p:nvSpPr>
        <p:spPr bwMode="auto">
          <a:xfrm>
            <a:off x="4876800" y="4237038"/>
            <a:ext cx="304800" cy="369887"/>
          </a:xfrm>
          <a:prstGeom prst="rect">
            <a:avLst/>
          </a:prstGeom>
          <a:noFill/>
          <a:ln w="9525">
            <a:noFill/>
            <a:miter lim="800000"/>
            <a:headEnd/>
            <a:tailEnd/>
          </a:ln>
        </p:spPr>
        <p:txBody>
          <a:bodyPr>
            <a:spAutoFit/>
          </a:bodyPr>
          <a:lstStyle/>
          <a:p>
            <a:r>
              <a:rPr lang="en-US" b="1"/>
              <a:t>X</a:t>
            </a:r>
          </a:p>
        </p:txBody>
      </p:sp>
      <p:sp>
        <p:nvSpPr>
          <p:cNvPr id="114708" name="TextBox 23"/>
          <p:cNvSpPr txBox="1">
            <a:spLocks noChangeArrowheads="1"/>
          </p:cNvSpPr>
          <p:nvPr/>
        </p:nvSpPr>
        <p:spPr bwMode="auto">
          <a:xfrm>
            <a:off x="5486400" y="4960938"/>
            <a:ext cx="381000" cy="369887"/>
          </a:xfrm>
          <a:prstGeom prst="rect">
            <a:avLst/>
          </a:prstGeom>
          <a:noFill/>
          <a:ln w="9525">
            <a:noFill/>
            <a:miter lim="800000"/>
            <a:headEnd/>
            <a:tailEnd/>
          </a:ln>
        </p:spPr>
        <p:txBody>
          <a:bodyPr>
            <a:spAutoFit/>
          </a:bodyPr>
          <a:lstStyle/>
          <a:p>
            <a:r>
              <a:rPr lang="en-US" b="1"/>
              <a:t>X</a:t>
            </a:r>
          </a:p>
        </p:txBody>
      </p:sp>
      <p:cxnSp>
        <p:nvCxnSpPr>
          <p:cNvPr id="25" name="Straight Connector 24"/>
          <p:cNvCxnSpPr/>
          <p:nvPr/>
        </p:nvCxnSpPr>
        <p:spPr>
          <a:xfrm>
            <a:off x="3505200" y="4749800"/>
            <a:ext cx="39624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1266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Mental Workload and Situation Awareness</a:t>
            </a:r>
            <a:endParaRPr lang="en-US" dirty="0"/>
          </a:p>
        </p:txBody>
      </p:sp>
      <p:pic>
        <p:nvPicPr>
          <p:cNvPr id="6" name="Picture 5" descr="San Luis Obispo 065.jpg"/>
          <p:cNvPicPr>
            <a:picLocks noChangeAspect="1"/>
          </p:cNvPicPr>
          <p:nvPr/>
        </p:nvPicPr>
        <p:blipFill>
          <a:blip r:embed="rId3" cstate="print"/>
          <a:stretch>
            <a:fillRect/>
          </a:stretch>
        </p:blipFill>
        <p:spPr>
          <a:xfrm>
            <a:off x="4572000" y="2345748"/>
            <a:ext cx="4039108" cy="3029331"/>
          </a:xfrm>
          <a:prstGeom prst="rect">
            <a:avLst/>
          </a:prstGeom>
          <a:ln>
            <a:noFill/>
          </a:ln>
          <a:effectLst>
            <a:softEdge rad="112500"/>
          </a:effectLst>
        </p:spPr>
      </p:pic>
      <p:pic>
        <p:nvPicPr>
          <p:cNvPr id="8" name="Picture 7" descr="Thailand 043.jpg"/>
          <p:cNvPicPr>
            <a:picLocks noChangeAspect="1"/>
          </p:cNvPicPr>
          <p:nvPr/>
        </p:nvPicPr>
        <p:blipFill>
          <a:blip r:embed="rId4" cstate="print"/>
          <a:stretch>
            <a:fillRect/>
          </a:stretch>
        </p:blipFill>
        <p:spPr>
          <a:xfrm>
            <a:off x="381000" y="2345748"/>
            <a:ext cx="4051808" cy="3038856"/>
          </a:xfrm>
          <a:prstGeom prst="rect">
            <a:avLst/>
          </a:prstGeom>
          <a:ln>
            <a:noFill/>
          </a:ln>
          <a:effectLst>
            <a:softEdge rad="112500"/>
          </a:effectLst>
        </p:spPr>
      </p:pic>
    </p:spTree>
    <p:extLst>
      <p:ext uri="{BB962C8B-B14F-4D97-AF65-F5344CB8AC3E}">
        <p14:creationId xmlns:p14="http://schemas.microsoft.com/office/powerpoint/2010/main" val="182453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Systems</a:t>
            </a:r>
            <a:endParaRPr lang="en-US" dirty="0"/>
          </a:p>
        </p:txBody>
      </p:sp>
      <p:pic>
        <p:nvPicPr>
          <p:cNvPr id="1026" name="Picture 2" descr="http://www.newsmania.com/wp-content/uploads/2011/09/wall-stre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478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776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xnews.com/images/493327/3_67_011709_crashvideo.jpg">
            <a:hlinkClick r:id=""/>
          </p:cNvPr>
          <p:cNvPicPr>
            <a:picLocks noChangeAspect="1" noChangeArrowheads="1"/>
          </p:cNvPicPr>
          <p:nvPr/>
        </p:nvPicPr>
        <p:blipFill>
          <a:blip r:embed="rId3" cstate="print"/>
          <a:srcRect/>
          <a:stretch>
            <a:fillRect/>
          </a:stretch>
        </p:blipFill>
        <p:spPr bwMode="auto">
          <a:xfrm>
            <a:off x="46759813" y="-26008013"/>
            <a:ext cx="3048000" cy="2286000"/>
          </a:xfrm>
          <a:prstGeom prst="rect">
            <a:avLst/>
          </a:prstGeom>
          <a:noFill/>
        </p:spPr>
      </p:pic>
      <p:pic>
        <p:nvPicPr>
          <p:cNvPr id="1028" name="Picture 4" descr="http://www.foxnews.com/images/493327/3_67_011709_crashvideo.jpg">
            <a:hlinkClick r:id=""/>
          </p:cNvPr>
          <p:cNvPicPr>
            <a:picLocks noChangeAspect="1" noChangeArrowheads="1"/>
          </p:cNvPicPr>
          <p:nvPr/>
        </p:nvPicPr>
        <p:blipFill>
          <a:blip r:embed="rId3" cstate="print"/>
          <a:srcRect/>
          <a:stretch>
            <a:fillRect/>
          </a:stretch>
        </p:blipFill>
        <p:spPr bwMode="auto">
          <a:xfrm>
            <a:off x="46759813" y="-26008013"/>
            <a:ext cx="3048000" cy="2286000"/>
          </a:xfrm>
          <a:prstGeom prst="rect">
            <a:avLst/>
          </a:prstGeom>
          <a:noFill/>
        </p:spPr>
      </p:pic>
      <p:pic>
        <p:nvPicPr>
          <p:cNvPr id="1030" name="Picture 6" descr="http://www.foxnews.com/images/493327/3_27_011709_crashvideo.jpg"/>
          <p:cNvPicPr>
            <a:picLocks noChangeAspect="1" noChangeArrowheads="1"/>
          </p:cNvPicPr>
          <p:nvPr/>
        </p:nvPicPr>
        <p:blipFill>
          <a:blip r:embed="rId4" cstate="print"/>
          <a:srcRect t="10000" r="2500" b="8190"/>
          <a:stretch>
            <a:fillRect/>
          </a:stretch>
        </p:blipFill>
        <p:spPr bwMode="auto">
          <a:xfrm>
            <a:off x="457200" y="228600"/>
            <a:ext cx="8158163" cy="6115437"/>
          </a:xfrm>
          <a:prstGeom prst="rect">
            <a:avLst/>
          </a:prstGeom>
          <a:noFill/>
        </p:spPr>
      </p:pic>
    </p:spTree>
    <p:extLst>
      <p:ext uri="{BB962C8B-B14F-4D97-AF65-F5344CB8AC3E}">
        <p14:creationId xmlns:p14="http://schemas.microsoft.com/office/powerpoint/2010/main" val="15453956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 47"/>
          <p:cNvSpPr/>
          <p:nvPr/>
        </p:nvSpPr>
        <p:spPr bwMode="auto">
          <a:xfrm>
            <a:off x="1471613" y="4260850"/>
            <a:ext cx="1643062" cy="465138"/>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Evaluating</a:t>
            </a:r>
          </a:p>
        </p:txBody>
      </p:sp>
      <p:sp>
        <p:nvSpPr>
          <p:cNvPr id="49" name="Oval 48"/>
          <p:cNvSpPr/>
          <p:nvPr/>
        </p:nvSpPr>
        <p:spPr bwMode="auto">
          <a:xfrm>
            <a:off x="3124200" y="2514600"/>
            <a:ext cx="1641475" cy="465138"/>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Diagnosing</a:t>
            </a:r>
          </a:p>
        </p:txBody>
      </p:sp>
      <p:sp>
        <p:nvSpPr>
          <p:cNvPr id="50" name="Oval 49"/>
          <p:cNvSpPr/>
          <p:nvPr/>
        </p:nvSpPr>
        <p:spPr bwMode="auto">
          <a:xfrm>
            <a:off x="1676400" y="2133600"/>
            <a:ext cx="1643063" cy="465138"/>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Judging</a:t>
            </a:r>
          </a:p>
        </p:txBody>
      </p:sp>
      <p:sp>
        <p:nvSpPr>
          <p:cNvPr id="51" name="Oval 50"/>
          <p:cNvSpPr/>
          <p:nvPr/>
        </p:nvSpPr>
        <p:spPr bwMode="auto">
          <a:xfrm>
            <a:off x="1371600" y="3036888"/>
            <a:ext cx="1643063" cy="465137"/>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Deciding</a:t>
            </a:r>
          </a:p>
        </p:txBody>
      </p:sp>
      <p:sp>
        <p:nvSpPr>
          <p:cNvPr id="52" name="Oval 51"/>
          <p:cNvSpPr/>
          <p:nvPr/>
        </p:nvSpPr>
        <p:spPr bwMode="auto">
          <a:xfrm>
            <a:off x="1420813" y="3627438"/>
            <a:ext cx="1643062" cy="465137"/>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Planning</a:t>
            </a:r>
          </a:p>
        </p:txBody>
      </p:sp>
      <p:sp>
        <p:nvSpPr>
          <p:cNvPr id="53" name="Oval 52"/>
          <p:cNvSpPr/>
          <p:nvPr/>
        </p:nvSpPr>
        <p:spPr bwMode="auto">
          <a:xfrm>
            <a:off x="5181600" y="4495800"/>
            <a:ext cx="1905000" cy="46355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Investigating</a:t>
            </a:r>
          </a:p>
        </p:txBody>
      </p:sp>
      <p:sp>
        <p:nvSpPr>
          <p:cNvPr id="54" name="Oval 53"/>
          <p:cNvSpPr/>
          <p:nvPr/>
        </p:nvSpPr>
        <p:spPr bwMode="auto">
          <a:xfrm>
            <a:off x="2057400" y="4800600"/>
            <a:ext cx="1643063" cy="46355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Predicting</a:t>
            </a:r>
          </a:p>
        </p:txBody>
      </p:sp>
      <p:sp>
        <p:nvSpPr>
          <p:cNvPr id="56" name="Oval 55"/>
          <p:cNvSpPr/>
          <p:nvPr/>
        </p:nvSpPr>
        <p:spPr bwMode="auto">
          <a:xfrm>
            <a:off x="5638800" y="2895600"/>
            <a:ext cx="1641475" cy="465138"/>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Analyzing</a:t>
            </a:r>
          </a:p>
        </p:txBody>
      </p:sp>
      <p:sp>
        <p:nvSpPr>
          <p:cNvPr id="57" name="Oval 56"/>
          <p:cNvSpPr/>
          <p:nvPr/>
        </p:nvSpPr>
        <p:spPr bwMode="auto">
          <a:xfrm>
            <a:off x="5410200" y="3810000"/>
            <a:ext cx="1643063" cy="46355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Problem Solving</a:t>
            </a:r>
          </a:p>
        </p:txBody>
      </p:sp>
      <p:sp>
        <p:nvSpPr>
          <p:cNvPr id="58" name="10-Point Star 57"/>
          <p:cNvSpPr/>
          <p:nvPr/>
        </p:nvSpPr>
        <p:spPr bwMode="auto">
          <a:xfrm>
            <a:off x="3063875" y="3121025"/>
            <a:ext cx="2233613" cy="1335088"/>
          </a:xfrm>
          <a:prstGeom prst="star10">
            <a:avLst/>
          </a:prstGeom>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rgbClr val="FFFF00"/>
                </a:solidFill>
              </a:rPr>
              <a:t>Cognition</a:t>
            </a:r>
          </a:p>
        </p:txBody>
      </p:sp>
      <p:sp>
        <p:nvSpPr>
          <p:cNvPr id="59" name="Oval 58"/>
          <p:cNvSpPr/>
          <p:nvPr/>
        </p:nvSpPr>
        <p:spPr bwMode="auto">
          <a:xfrm>
            <a:off x="3810000" y="4800600"/>
            <a:ext cx="1839913" cy="696913"/>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FF00"/>
                </a:solidFill>
              </a:rPr>
              <a:t>Interpolating and Extrapolating</a:t>
            </a:r>
          </a:p>
        </p:txBody>
      </p:sp>
      <p:sp>
        <p:nvSpPr>
          <p:cNvPr id="15" name="Right Arrow 14"/>
          <p:cNvSpPr/>
          <p:nvPr/>
        </p:nvSpPr>
        <p:spPr bwMode="auto">
          <a:xfrm>
            <a:off x="4572000" y="1752600"/>
            <a:ext cx="2190750" cy="549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rPr>
              <a:t>Goals</a:t>
            </a:r>
          </a:p>
        </p:txBody>
      </p:sp>
      <p:sp>
        <p:nvSpPr>
          <p:cNvPr id="88078" name="Title 17"/>
          <p:cNvSpPr>
            <a:spLocks noGrp="1"/>
          </p:cNvSpPr>
          <p:nvPr>
            <p:ph type="title"/>
          </p:nvPr>
        </p:nvSpPr>
        <p:spPr>
          <a:xfrm>
            <a:off x="914400" y="274638"/>
            <a:ext cx="7772400" cy="563562"/>
          </a:xfrm>
        </p:spPr>
        <p:txBody>
          <a:bodyPr/>
          <a:lstStyle/>
          <a:p>
            <a:r>
              <a:rPr lang="en-US" sz="2800" b="1" smtClean="0"/>
              <a:t>Cognitive Task Analysis – Emergency Landing</a:t>
            </a:r>
          </a:p>
        </p:txBody>
      </p:sp>
      <p:sp>
        <p:nvSpPr>
          <p:cNvPr id="19" name="Rounded Rectangular Callout 18"/>
          <p:cNvSpPr/>
          <p:nvPr/>
        </p:nvSpPr>
        <p:spPr>
          <a:xfrm>
            <a:off x="304800" y="914400"/>
            <a:ext cx="1447800" cy="1143000"/>
          </a:xfrm>
          <a:prstGeom prst="wedgeRoundRectCallout">
            <a:avLst>
              <a:gd name="adj1" fmla="val 63343"/>
              <a:gd name="adj2" fmla="val 6640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Turns, Height above ground to begin the flare</a:t>
            </a:r>
          </a:p>
        </p:txBody>
      </p:sp>
      <p:sp>
        <p:nvSpPr>
          <p:cNvPr id="20" name="Rounded Rectangular Callout 19"/>
          <p:cNvSpPr/>
          <p:nvPr/>
        </p:nvSpPr>
        <p:spPr>
          <a:xfrm>
            <a:off x="2895600" y="914400"/>
            <a:ext cx="1447800" cy="914400"/>
          </a:xfrm>
          <a:prstGeom prst="wedgeRoundRectCallout">
            <a:avLst>
              <a:gd name="adj1" fmla="val 22741"/>
              <a:gd name="adj2" fmla="val 1372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Engine failure causes</a:t>
            </a:r>
          </a:p>
        </p:txBody>
      </p:sp>
      <p:sp>
        <p:nvSpPr>
          <p:cNvPr id="21" name="Rounded Rectangular Callout 20"/>
          <p:cNvSpPr/>
          <p:nvPr/>
        </p:nvSpPr>
        <p:spPr>
          <a:xfrm>
            <a:off x="1828800" y="5410200"/>
            <a:ext cx="1447800" cy="914400"/>
          </a:xfrm>
          <a:prstGeom prst="wedgeRoundRectCallout">
            <a:avLst>
              <a:gd name="adj1" fmla="val 41689"/>
              <a:gd name="adj2" fmla="val -8559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Touch down point</a:t>
            </a:r>
          </a:p>
        </p:txBody>
      </p:sp>
      <p:sp>
        <p:nvSpPr>
          <p:cNvPr id="22" name="Rounded Rectangular Callout 21"/>
          <p:cNvSpPr/>
          <p:nvPr/>
        </p:nvSpPr>
        <p:spPr>
          <a:xfrm>
            <a:off x="7467600" y="2209800"/>
            <a:ext cx="1447800" cy="914400"/>
          </a:xfrm>
          <a:prstGeom prst="wedgeRoundRectCallout">
            <a:avLst>
              <a:gd name="adj1" fmla="val -102672"/>
              <a:gd name="adj2" fmla="val 372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Wind strength and direction</a:t>
            </a:r>
          </a:p>
        </p:txBody>
      </p:sp>
      <p:sp>
        <p:nvSpPr>
          <p:cNvPr id="23" name="Rounded Rectangular Callout 22"/>
          <p:cNvSpPr/>
          <p:nvPr/>
        </p:nvSpPr>
        <p:spPr>
          <a:xfrm>
            <a:off x="228600" y="2514600"/>
            <a:ext cx="1447800" cy="381000"/>
          </a:xfrm>
          <a:prstGeom prst="wedgeRoundRectCallout">
            <a:avLst>
              <a:gd name="adj1" fmla="val 58832"/>
              <a:gd name="adj2" fmla="val 12097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Flaps?</a:t>
            </a:r>
          </a:p>
        </p:txBody>
      </p:sp>
      <p:sp>
        <p:nvSpPr>
          <p:cNvPr id="24" name="Rounded Rectangular Callout 23"/>
          <p:cNvSpPr/>
          <p:nvPr/>
        </p:nvSpPr>
        <p:spPr>
          <a:xfrm>
            <a:off x="304800" y="3962400"/>
            <a:ext cx="1143000" cy="381000"/>
          </a:xfrm>
          <a:prstGeom prst="wedgeRoundRectCallout">
            <a:avLst>
              <a:gd name="adj1" fmla="val 82290"/>
              <a:gd name="adj2" fmla="val -8816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Approach</a:t>
            </a:r>
          </a:p>
        </p:txBody>
      </p:sp>
      <p:sp>
        <p:nvSpPr>
          <p:cNvPr id="25" name="Rounded Rectangular Callout 24"/>
          <p:cNvSpPr/>
          <p:nvPr/>
        </p:nvSpPr>
        <p:spPr>
          <a:xfrm>
            <a:off x="609600" y="5181600"/>
            <a:ext cx="1066800" cy="914400"/>
          </a:xfrm>
          <a:prstGeom prst="wedgeRoundRectCallout">
            <a:avLst>
              <a:gd name="adj1" fmla="val 73010"/>
              <a:gd name="adj2" fmla="val -12273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Pitch effects</a:t>
            </a:r>
          </a:p>
        </p:txBody>
      </p:sp>
      <p:sp>
        <p:nvSpPr>
          <p:cNvPr id="26" name="Rounded Rectangular Callout 25"/>
          <p:cNvSpPr/>
          <p:nvPr/>
        </p:nvSpPr>
        <p:spPr>
          <a:xfrm>
            <a:off x="5486400" y="5562600"/>
            <a:ext cx="1447800" cy="914400"/>
          </a:xfrm>
          <a:prstGeom prst="wedgeRoundRectCallout">
            <a:avLst>
              <a:gd name="adj1" fmla="val 11914"/>
              <a:gd name="adj2" fmla="val -1284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Time and altitude constraints</a:t>
            </a:r>
          </a:p>
        </p:txBody>
      </p:sp>
      <p:sp>
        <p:nvSpPr>
          <p:cNvPr id="27" name="Rounded Rectangular Callout 26"/>
          <p:cNvSpPr/>
          <p:nvPr/>
        </p:nvSpPr>
        <p:spPr>
          <a:xfrm>
            <a:off x="7315200" y="5181600"/>
            <a:ext cx="1447800" cy="914400"/>
          </a:xfrm>
          <a:prstGeom prst="wedgeRoundRectCallout">
            <a:avLst>
              <a:gd name="adj1" fmla="val -88236"/>
              <a:gd name="adj2" fmla="val -16559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Use of pitch and flaps without power</a:t>
            </a:r>
          </a:p>
        </p:txBody>
      </p:sp>
      <p:sp>
        <p:nvSpPr>
          <p:cNvPr id="28" name="Rounded Rectangular Callout 27"/>
          <p:cNvSpPr/>
          <p:nvPr/>
        </p:nvSpPr>
        <p:spPr>
          <a:xfrm>
            <a:off x="3505200" y="5638800"/>
            <a:ext cx="1447800" cy="914400"/>
          </a:xfrm>
          <a:prstGeom prst="wedgeRoundRectCallout">
            <a:avLst>
              <a:gd name="adj1" fmla="val -13349"/>
              <a:gd name="adj2" fmla="val -9416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Apply the rules</a:t>
            </a:r>
          </a:p>
          <a:p>
            <a:pPr algn="ctr">
              <a:defRPr/>
            </a:pPr>
            <a:r>
              <a:rPr lang="en-US" sz="1600" dirty="0">
                <a:solidFill>
                  <a:srgbClr val="002060"/>
                </a:solidFill>
              </a:rPr>
              <a:t>Improvise</a:t>
            </a:r>
          </a:p>
        </p:txBody>
      </p:sp>
      <p:sp>
        <p:nvSpPr>
          <p:cNvPr id="29" name="Rounded Rectangular Callout 28"/>
          <p:cNvSpPr/>
          <p:nvPr/>
        </p:nvSpPr>
        <p:spPr>
          <a:xfrm>
            <a:off x="4876800" y="914400"/>
            <a:ext cx="1447800" cy="685800"/>
          </a:xfrm>
          <a:prstGeom prst="wedgeRoundRectCallout">
            <a:avLst>
              <a:gd name="adj1" fmla="val 27253"/>
              <a:gd name="adj2" fmla="val 13154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FF00"/>
                </a:solidFill>
              </a:rPr>
              <a:t>Safe landing</a:t>
            </a:r>
          </a:p>
        </p:txBody>
      </p:sp>
      <p:sp>
        <p:nvSpPr>
          <p:cNvPr id="30" name="Oval 29"/>
          <p:cNvSpPr/>
          <p:nvPr/>
        </p:nvSpPr>
        <p:spPr>
          <a:xfrm>
            <a:off x="6553200" y="3429000"/>
            <a:ext cx="1774825" cy="415925"/>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Synthesizing</a:t>
            </a:r>
          </a:p>
        </p:txBody>
      </p:sp>
      <p:sp>
        <p:nvSpPr>
          <p:cNvPr id="31" name="Oval 30"/>
          <p:cNvSpPr/>
          <p:nvPr/>
        </p:nvSpPr>
        <p:spPr>
          <a:xfrm>
            <a:off x="4419600" y="2209800"/>
            <a:ext cx="2228850" cy="457200"/>
          </a:xfrm>
          <a:prstGeom prst="ellipse">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rgbClr val="FFFF00"/>
                </a:solidFill>
              </a:rPr>
              <a:t>Understanding</a:t>
            </a:r>
          </a:p>
        </p:txBody>
      </p:sp>
      <p:sp>
        <p:nvSpPr>
          <p:cNvPr id="32" name="Rounded Rectangular Callout 31"/>
          <p:cNvSpPr/>
          <p:nvPr/>
        </p:nvSpPr>
        <p:spPr>
          <a:xfrm>
            <a:off x="7696200" y="4038600"/>
            <a:ext cx="1295400" cy="685800"/>
          </a:xfrm>
          <a:prstGeom prst="wedgeRoundRectCallout">
            <a:avLst>
              <a:gd name="adj1" fmla="val -19525"/>
              <a:gd name="adj2" fmla="val -963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2060"/>
                </a:solidFill>
              </a:rPr>
              <a:t>Adapting the mental model</a:t>
            </a:r>
          </a:p>
        </p:txBody>
      </p:sp>
      <p:sp>
        <p:nvSpPr>
          <p:cNvPr id="33" name="Rounded Rectangular Callout 32"/>
          <p:cNvSpPr/>
          <p:nvPr/>
        </p:nvSpPr>
        <p:spPr>
          <a:xfrm>
            <a:off x="6934200" y="1066800"/>
            <a:ext cx="1676400" cy="685800"/>
          </a:xfrm>
          <a:prstGeom prst="wedgeRoundRectCallout">
            <a:avLst>
              <a:gd name="adj1" fmla="val -78757"/>
              <a:gd name="adj2" fmla="val 15049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smtClean="0">
                <a:solidFill>
                  <a:schemeClr val="tx1"/>
                </a:solidFill>
              </a:rPr>
              <a:t>Communications </a:t>
            </a:r>
            <a:r>
              <a:rPr lang="en-US" sz="1600" b="1" dirty="0">
                <a:solidFill>
                  <a:schemeClr val="tx1"/>
                </a:solidFill>
              </a:rPr>
              <a:t>jargon</a:t>
            </a:r>
          </a:p>
        </p:txBody>
      </p:sp>
    </p:spTree>
    <p:extLst>
      <p:ext uri="{BB962C8B-B14F-4D97-AF65-F5344CB8AC3E}">
        <p14:creationId xmlns:p14="http://schemas.microsoft.com/office/powerpoint/2010/main" val="20206417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t>NASA TLX</a:t>
            </a:r>
          </a:p>
        </p:txBody>
      </p:sp>
      <p:sp>
        <p:nvSpPr>
          <p:cNvPr id="128003" name="Rectangle 3"/>
          <p:cNvSpPr>
            <a:spLocks noGrp="1" noChangeArrowheads="1"/>
          </p:cNvSpPr>
          <p:nvPr>
            <p:ph sz="quarter" idx="1"/>
          </p:nvPr>
        </p:nvSpPr>
        <p:spPr>
          <a:xfrm>
            <a:off x="914400" y="1600200"/>
            <a:ext cx="7772400" cy="4876800"/>
          </a:xfrm>
        </p:spPr>
        <p:txBody>
          <a:bodyPr/>
          <a:lstStyle/>
          <a:p>
            <a:r>
              <a:rPr lang="en-US" sz="3000" dirty="0" smtClean="0"/>
              <a:t>Multi-dimension subjective workload rating technique</a:t>
            </a:r>
          </a:p>
          <a:p>
            <a:endParaRPr lang="en-US" sz="1000" dirty="0" smtClean="0"/>
          </a:p>
          <a:p>
            <a:r>
              <a:rPr lang="en-US" sz="3000" dirty="0" smtClean="0"/>
              <a:t>Workload defined as “cost incurred by human operators to achieve specific level of performance.”</a:t>
            </a:r>
          </a:p>
          <a:p>
            <a:endParaRPr lang="en-US" sz="1500" dirty="0" smtClean="0"/>
          </a:p>
          <a:p>
            <a:r>
              <a:rPr lang="en-US" sz="3000" dirty="0" smtClean="0"/>
              <a:t>Overall score is based on the weighted average of rating on 6 subscales</a:t>
            </a:r>
          </a:p>
        </p:txBody>
      </p:sp>
    </p:spTree>
    <p:extLst>
      <p:ext uri="{BB962C8B-B14F-4D97-AF65-F5344CB8AC3E}">
        <p14:creationId xmlns:p14="http://schemas.microsoft.com/office/powerpoint/2010/main" val="4238264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ChangeArrowheads="1"/>
          </p:cNvSpPr>
          <p:nvPr/>
        </p:nvSpPr>
        <p:spPr bwMode="auto">
          <a:xfrm>
            <a:off x="1116013" y="260350"/>
            <a:ext cx="2393950" cy="254000"/>
          </a:xfrm>
          <a:prstGeom prst="rect">
            <a:avLst/>
          </a:prstGeom>
          <a:noFill/>
          <a:ln w="9525">
            <a:solidFill>
              <a:srgbClr val="000000"/>
            </a:solidFill>
            <a:miter lim="800000"/>
            <a:headEnd/>
            <a:tailEnd/>
          </a:ln>
        </p:spPr>
        <p:txBody>
          <a:bodyPr/>
          <a:lstStyle/>
          <a:p>
            <a:endParaRPr lang="en-US"/>
          </a:p>
        </p:txBody>
      </p:sp>
      <p:sp>
        <p:nvSpPr>
          <p:cNvPr id="129027" name="Line 4"/>
          <p:cNvSpPr>
            <a:spLocks noChangeShapeType="1"/>
          </p:cNvSpPr>
          <p:nvPr/>
        </p:nvSpPr>
        <p:spPr bwMode="auto">
          <a:xfrm>
            <a:off x="1116013" y="514350"/>
            <a:ext cx="0" cy="6048375"/>
          </a:xfrm>
          <a:prstGeom prst="line">
            <a:avLst/>
          </a:prstGeom>
          <a:noFill/>
          <a:ln w="9525">
            <a:solidFill>
              <a:srgbClr val="000000"/>
            </a:solidFill>
            <a:round/>
            <a:headEnd/>
            <a:tailEnd/>
          </a:ln>
        </p:spPr>
        <p:txBody>
          <a:bodyPr/>
          <a:lstStyle/>
          <a:p>
            <a:endParaRPr lang="en-US"/>
          </a:p>
        </p:txBody>
      </p:sp>
      <p:sp>
        <p:nvSpPr>
          <p:cNvPr id="129028" name="Rectangle 5"/>
          <p:cNvSpPr>
            <a:spLocks noChangeArrowheads="1"/>
          </p:cNvSpPr>
          <p:nvPr/>
        </p:nvSpPr>
        <p:spPr bwMode="auto">
          <a:xfrm>
            <a:off x="3517900" y="260350"/>
            <a:ext cx="2393950" cy="247650"/>
          </a:xfrm>
          <a:prstGeom prst="rect">
            <a:avLst/>
          </a:prstGeom>
          <a:noFill/>
          <a:ln w="9525">
            <a:solidFill>
              <a:srgbClr val="000000"/>
            </a:solidFill>
            <a:miter lim="800000"/>
            <a:headEnd/>
            <a:tailEnd/>
          </a:ln>
        </p:spPr>
        <p:txBody>
          <a:bodyPr/>
          <a:lstStyle/>
          <a:p>
            <a:endParaRPr lang="en-US"/>
          </a:p>
        </p:txBody>
      </p:sp>
      <p:grpSp>
        <p:nvGrpSpPr>
          <p:cNvPr id="2" name="Group 6"/>
          <p:cNvGrpSpPr>
            <a:grpSpLocks/>
          </p:cNvGrpSpPr>
          <p:nvPr/>
        </p:nvGrpSpPr>
        <p:grpSpPr bwMode="auto">
          <a:xfrm>
            <a:off x="2068513" y="1465263"/>
            <a:ext cx="3989387" cy="534987"/>
            <a:chOff x="2895" y="3135"/>
            <a:chExt cx="4080" cy="630"/>
          </a:xfrm>
        </p:grpSpPr>
        <p:sp>
          <p:nvSpPr>
            <p:cNvPr id="129169" name="Line 7"/>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170" name="Text Box 8"/>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Low</a:t>
              </a:r>
              <a:endParaRPr lang="en-US">
                <a:ea typeface="SimSun" pitchFamily="2" charset="-122"/>
              </a:endParaRPr>
            </a:p>
          </p:txBody>
        </p:sp>
        <p:sp>
          <p:nvSpPr>
            <p:cNvPr id="129171" name="Text Box 9"/>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High</a:t>
              </a:r>
              <a:endParaRPr lang="en-US">
                <a:ea typeface="SimSun" pitchFamily="2" charset="-122"/>
              </a:endParaRPr>
            </a:p>
          </p:txBody>
        </p:sp>
        <p:sp>
          <p:nvSpPr>
            <p:cNvPr id="129172" name="Line 10"/>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173" name="Line 11"/>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174" name="Line 12"/>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175" name="Line 13"/>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176" name="Line 14"/>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177" name="Line 15"/>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178" name="Line 16"/>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179" name="Line 17"/>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180" name="Line 18"/>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181" name="Line 19"/>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182" name="Line 20"/>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183" name="Line 21"/>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184" name="Line 22"/>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185" name="Line 23"/>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186" name="Line 24"/>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187" name="Line 25"/>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188" name="Line 26"/>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189" name="Line 27"/>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190" name="Line 28"/>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191" name="Line 29"/>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192" name="Line 30"/>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grpSp>
        <p:nvGrpSpPr>
          <p:cNvPr id="3" name="Group 31"/>
          <p:cNvGrpSpPr>
            <a:grpSpLocks/>
          </p:cNvGrpSpPr>
          <p:nvPr/>
        </p:nvGrpSpPr>
        <p:grpSpPr bwMode="auto">
          <a:xfrm>
            <a:off x="2068513" y="2389188"/>
            <a:ext cx="3989387" cy="534987"/>
            <a:chOff x="2895" y="3135"/>
            <a:chExt cx="4080" cy="630"/>
          </a:xfrm>
        </p:grpSpPr>
        <p:sp>
          <p:nvSpPr>
            <p:cNvPr id="129145" name="Line 32"/>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146" name="Text Box 33"/>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Low</a:t>
              </a:r>
              <a:endParaRPr lang="en-US">
                <a:ea typeface="SimSun" pitchFamily="2" charset="-122"/>
              </a:endParaRPr>
            </a:p>
          </p:txBody>
        </p:sp>
        <p:sp>
          <p:nvSpPr>
            <p:cNvPr id="129147" name="Text Box 34"/>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High</a:t>
              </a:r>
              <a:endParaRPr lang="en-US">
                <a:ea typeface="SimSun" pitchFamily="2" charset="-122"/>
              </a:endParaRPr>
            </a:p>
          </p:txBody>
        </p:sp>
        <p:sp>
          <p:nvSpPr>
            <p:cNvPr id="129148" name="Line 35"/>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149" name="Line 36"/>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150" name="Line 37"/>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151" name="Line 38"/>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152" name="Line 39"/>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153" name="Line 40"/>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154" name="Line 41"/>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155" name="Line 42"/>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156" name="Line 43"/>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157" name="Line 44"/>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158" name="Line 45"/>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159" name="Line 46"/>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160" name="Line 47"/>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161" name="Line 48"/>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162" name="Line 49"/>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163" name="Line 50"/>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164" name="Line 51"/>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165" name="Line 52"/>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166" name="Line 53"/>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167" name="Line 54"/>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168" name="Line 55"/>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grpSp>
        <p:nvGrpSpPr>
          <p:cNvPr id="4" name="Group 56"/>
          <p:cNvGrpSpPr>
            <a:grpSpLocks/>
          </p:cNvGrpSpPr>
          <p:nvPr/>
        </p:nvGrpSpPr>
        <p:grpSpPr bwMode="auto">
          <a:xfrm>
            <a:off x="2068513" y="3314700"/>
            <a:ext cx="3989387" cy="534988"/>
            <a:chOff x="2895" y="3135"/>
            <a:chExt cx="4080" cy="630"/>
          </a:xfrm>
        </p:grpSpPr>
        <p:sp>
          <p:nvSpPr>
            <p:cNvPr id="129121" name="Line 57"/>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122" name="Text Box 58"/>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Low</a:t>
              </a:r>
              <a:endParaRPr lang="en-US">
                <a:ea typeface="SimSun" pitchFamily="2" charset="-122"/>
              </a:endParaRPr>
            </a:p>
          </p:txBody>
        </p:sp>
        <p:sp>
          <p:nvSpPr>
            <p:cNvPr id="129123" name="Text Box 59"/>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High</a:t>
              </a:r>
              <a:endParaRPr lang="en-US">
                <a:ea typeface="SimSun" pitchFamily="2" charset="-122"/>
              </a:endParaRPr>
            </a:p>
          </p:txBody>
        </p:sp>
        <p:sp>
          <p:nvSpPr>
            <p:cNvPr id="129124" name="Line 60"/>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125" name="Line 61"/>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126" name="Line 62"/>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127" name="Line 63"/>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128" name="Line 64"/>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129" name="Line 65"/>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130" name="Line 66"/>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131" name="Line 67"/>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132" name="Line 68"/>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133" name="Line 69"/>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134" name="Line 70"/>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135" name="Line 71"/>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136" name="Line 72"/>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137" name="Line 73"/>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138" name="Line 74"/>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139" name="Line 75"/>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140" name="Line 76"/>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141" name="Line 77"/>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142" name="Line 78"/>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143" name="Line 79"/>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144" name="Line 80"/>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grpSp>
        <p:nvGrpSpPr>
          <p:cNvPr id="5" name="Group 81"/>
          <p:cNvGrpSpPr>
            <a:grpSpLocks/>
          </p:cNvGrpSpPr>
          <p:nvPr/>
        </p:nvGrpSpPr>
        <p:grpSpPr bwMode="auto">
          <a:xfrm>
            <a:off x="2068513" y="4230688"/>
            <a:ext cx="3989387" cy="534987"/>
            <a:chOff x="2895" y="3135"/>
            <a:chExt cx="4080" cy="630"/>
          </a:xfrm>
        </p:grpSpPr>
        <p:sp>
          <p:nvSpPr>
            <p:cNvPr id="129097" name="Line 82"/>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098" name="Text Box 83"/>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Perfect</a:t>
              </a:r>
              <a:endParaRPr lang="en-US">
                <a:ea typeface="SimSun" pitchFamily="2" charset="-122"/>
              </a:endParaRPr>
            </a:p>
          </p:txBody>
        </p:sp>
        <p:sp>
          <p:nvSpPr>
            <p:cNvPr id="129099" name="Text Box 84"/>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Failure</a:t>
              </a:r>
              <a:endParaRPr lang="en-US">
                <a:ea typeface="SimSun" pitchFamily="2" charset="-122"/>
              </a:endParaRPr>
            </a:p>
          </p:txBody>
        </p:sp>
        <p:sp>
          <p:nvSpPr>
            <p:cNvPr id="129100" name="Line 85"/>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101" name="Line 86"/>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102" name="Line 87"/>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103" name="Line 88"/>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104" name="Line 89"/>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105" name="Line 90"/>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106" name="Line 91"/>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107" name="Line 92"/>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108" name="Line 93"/>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109" name="Line 94"/>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110" name="Line 95"/>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111" name="Line 96"/>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112" name="Line 97"/>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113" name="Line 98"/>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114" name="Line 99"/>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115" name="Line 100"/>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116" name="Line 101"/>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117" name="Line 102"/>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118" name="Line 103"/>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119" name="Line 104"/>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120" name="Line 105"/>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grpSp>
        <p:nvGrpSpPr>
          <p:cNvPr id="6" name="Group 106"/>
          <p:cNvGrpSpPr>
            <a:grpSpLocks/>
          </p:cNvGrpSpPr>
          <p:nvPr/>
        </p:nvGrpSpPr>
        <p:grpSpPr bwMode="auto">
          <a:xfrm>
            <a:off x="2068513" y="5146675"/>
            <a:ext cx="3989387" cy="534988"/>
            <a:chOff x="2895" y="3135"/>
            <a:chExt cx="4080" cy="630"/>
          </a:xfrm>
        </p:grpSpPr>
        <p:sp>
          <p:nvSpPr>
            <p:cNvPr id="129073" name="Line 107"/>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074" name="Text Box 108"/>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Low</a:t>
              </a:r>
              <a:endParaRPr lang="en-US">
                <a:ea typeface="SimSun" pitchFamily="2" charset="-122"/>
              </a:endParaRPr>
            </a:p>
          </p:txBody>
        </p:sp>
        <p:sp>
          <p:nvSpPr>
            <p:cNvPr id="129075" name="Text Box 109"/>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High</a:t>
              </a:r>
              <a:endParaRPr lang="en-US">
                <a:ea typeface="SimSun" pitchFamily="2" charset="-122"/>
              </a:endParaRPr>
            </a:p>
          </p:txBody>
        </p:sp>
        <p:sp>
          <p:nvSpPr>
            <p:cNvPr id="129076" name="Line 110"/>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077" name="Line 111"/>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078" name="Line 112"/>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079" name="Line 113"/>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080" name="Line 114"/>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081" name="Line 115"/>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082" name="Line 116"/>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083" name="Line 117"/>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084" name="Line 118"/>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085" name="Line 119"/>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086" name="Line 120"/>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087" name="Line 121"/>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088" name="Line 122"/>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089" name="Line 123"/>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090" name="Line 124"/>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091" name="Line 125"/>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092" name="Line 126"/>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093" name="Line 127"/>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094" name="Line 128"/>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095" name="Line 129"/>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096" name="Line 130"/>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grpSp>
        <p:nvGrpSpPr>
          <p:cNvPr id="7" name="Group 131"/>
          <p:cNvGrpSpPr>
            <a:grpSpLocks/>
          </p:cNvGrpSpPr>
          <p:nvPr/>
        </p:nvGrpSpPr>
        <p:grpSpPr bwMode="auto">
          <a:xfrm>
            <a:off x="2068513" y="6062663"/>
            <a:ext cx="3989387" cy="534987"/>
            <a:chOff x="2895" y="3135"/>
            <a:chExt cx="4080" cy="630"/>
          </a:xfrm>
        </p:grpSpPr>
        <p:sp>
          <p:nvSpPr>
            <p:cNvPr id="129049" name="Line 132"/>
            <p:cNvSpPr>
              <a:spLocks noChangeShapeType="1"/>
            </p:cNvSpPr>
            <p:nvPr/>
          </p:nvSpPr>
          <p:spPr bwMode="auto">
            <a:xfrm>
              <a:off x="3510" y="3345"/>
              <a:ext cx="2880" cy="0"/>
            </a:xfrm>
            <a:prstGeom prst="line">
              <a:avLst/>
            </a:prstGeom>
            <a:noFill/>
            <a:ln w="9525">
              <a:solidFill>
                <a:srgbClr val="000000"/>
              </a:solidFill>
              <a:round/>
              <a:headEnd/>
              <a:tailEnd/>
            </a:ln>
          </p:spPr>
          <p:txBody>
            <a:bodyPr/>
            <a:lstStyle/>
            <a:p>
              <a:endParaRPr lang="en-US"/>
            </a:p>
          </p:txBody>
        </p:sp>
        <p:sp>
          <p:nvSpPr>
            <p:cNvPr id="129050" name="Text Box 133"/>
            <p:cNvSpPr txBox="1">
              <a:spLocks noChangeArrowheads="1"/>
            </p:cNvSpPr>
            <p:nvPr/>
          </p:nvSpPr>
          <p:spPr bwMode="auto">
            <a:xfrm>
              <a:off x="2895" y="3327"/>
              <a:ext cx="1260" cy="438"/>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Low</a:t>
              </a:r>
              <a:endParaRPr lang="en-US">
                <a:ea typeface="SimSun" pitchFamily="2" charset="-122"/>
              </a:endParaRPr>
            </a:p>
          </p:txBody>
        </p:sp>
        <p:sp>
          <p:nvSpPr>
            <p:cNvPr id="129051" name="Text Box 134"/>
            <p:cNvSpPr txBox="1">
              <a:spLocks noChangeArrowheads="1"/>
            </p:cNvSpPr>
            <p:nvPr/>
          </p:nvSpPr>
          <p:spPr bwMode="auto">
            <a:xfrm>
              <a:off x="5775" y="3342"/>
              <a:ext cx="1200" cy="363"/>
            </a:xfrm>
            <a:prstGeom prst="rect">
              <a:avLst/>
            </a:prstGeom>
            <a:noFill/>
            <a:ln w="9525">
              <a:noFill/>
              <a:miter lim="800000"/>
              <a:headEnd/>
              <a:tailEnd/>
            </a:ln>
          </p:spPr>
          <p:txBody>
            <a:bodyPr/>
            <a:lstStyle/>
            <a:p>
              <a:pPr algn="ctr"/>
              <a:r>
                <a:rPr lang="en-US" altLang="zh-CN" sz="800">
                  <a:solidFill>
                    <a:srgbClr val="000000"/>
                  </a:solidFill>
                  <a:latin typeface="Times New Roman" charset="0"/>
                  <a:ea typeface="SimSun" pitchFamily="2" charset="-122"/>
                </a:rPr>
                <a:t>Very High</a:t>
              </a:r>
              <a:endParaRPr lang="en-US">
                <a:ea typeface="SimSun" pitchFamily="2" charset="-122"/>
              </a:endParaRPr>
            </a:p>
          </p:txBody>
        </p:sp>
        <p:sp>
          <p:nvSpPr>
            <p:cNvPr id="129052" name="Line 135"/>
            <p:cNvSpPr>
              <a:spLocks noChangeShapeType="1"/>
            </p:cNvSpPr>
            <p:nvPr/>
          </p:nvSpPr>
          <p:spPr bwMode="auto">
            <a:xfrm>
              <a:off x="3495" y="3180"/>
              <a:ext cx="0" cy="180"/>
            </a:xfrm>
            <a:prstGeom prst="line">
              <a:avLst/>
            </a:prstGeom>
            <a:noFill/>
            <a:ln w="9525">
              <a:solidFill>
                <a:srgbClr val="000000"/>
              </a:solidFill>
              <a:round/>
              <a:headEnd/>
              <a:tailEnd/>
            </a:ln>
          </p:spPr>
          <p:txBody>
            <a:bodyPr/>
            <a:lstStyle/>
            <a:p>
              <a:endParaRPr lang="en-US"/>
            </a:p>
          </p:txBody>
        </p:sp>
        <p:sp>
          <p:nvSpPr>
            <p:cNvPr id="129053" name="Line 136"/>
            <p:cNvSpPr>
              <a:spLocks noChangeShapeType="1"/>
            </p:cNvSpPr>
            <p:nvPr/>
          </p:nvSpPr>
          <p:spPr bwMode="auto">
            <a:xfrm>
              <a:off x="3630" y="3180"/>
              <a:ext cx="0" cy="180"/>
            </a:xfrm>
            <a:prstGeom prst="line">
              <a:avLst/>
            </a:prstGeom>
            <a:noFill/>
            <a:ln w="9525">
              <a:solidFill>
                <a:srgbClr val="000000"/>
              </a:solidFill>
              <a:round/>
              <a:headEnd/>
              <a:tailEnd/>
            </a:ln>
          </p:spPr>
          <p:txBody>
            <a:bodyPr/>
            <a:lstStyle/>
            <a:p>
              <a:endParaRPr lang="en-US"/>
            </a:p>
          </p:txBody>
        </p:sp>
        <p:sp>
          <p:nvSpPr>
            <p:cNvPr id="129054" name="Line 137"/>
            <p:cNvSpPr>
              <a:spLocks noChangeShapeType="1"/>
            </p:cNvSpPr>
            <p:nvPr/>
          </p:nvSpPr>
          <p:spPr bwMode="auto">
            <a:xfrm>
              <a:off x="3780" y="3180"/>
              <a:ext cx="0" cy="180"/>
            </a:xfrm>
            <a:prstGeom prst="line">
              <a:avLst/>
            </a:prstGeom>
            <a:noFill/>
            <a:ln w="9525">
              <a:solidFill>
                <a:srgbClr val="000000"/>
              </a:solidFill>
              <a:round/>
              <a:headEnd/>
              <a:tailEnd/>
            </a:ln>
          </p:spPr>
          <p:txBody>
            <a:bodyPr/>
            <a:lstStyle/>
            <a:p>
              <a:endParaRPr lang="en-US"/>
            </a:p>
          </p:txBody>
        </p:sp>
        <p:sp>
          <p:nvSpPr>
            <p:cNvPr id="129055" name="Line 138"/>
            <p:cNvSpPr>
              <a:spLocks noChangeShapeType="1"/>
            </p:cNvSpPr>
            <p:nvPr/>
          </p:nvSpPr>
          <p:spPr bwMode="auto">
            <a:xfrm>
              <a:off x="3930" y="3180"/>
              <a:ext cx="0" cy="180"/>
            </a:xfrm>
            <a:prstGeom prst="line">
              <a:avLst/>
            </a:prstGeom>
            <a:noFill/>
            <a:ln w="9525">
              <a:solidFill>
                <a:srgbClr val="000000"/>
              </a:solidFill>
              <a:round/>
              <a:headEnd/>
              <a:tailEnd/>
            </a:ln>
          </p:spPr>
          <p:txBody>
            <a:bodyPr/>
            <a:lstStyle/>
            <a:p>
              <a:endParaRPr lang="en-US"/>
            </a:p>
          </p:txBody>
        </p:sp>
        <p:sp>
          <p:nvSpPr>
            <p:cNvPr id="129056" name="Line 139"/>
            <p:cNvSpPr>
              <a:spLocks noChangeShapeType="1"/>
            </p:cNvSpPr>
            <p:nvPr/>
          </p:nvSpPr>
          <p:spPr bwMode="auto">
            <a:xfrm>
              <a:off x="4065" y="3180"/>
              <a:ext cx="0" cy="180"/>
            </a:xfrm>
            <a:prstGeom prst="line">
              <a:avLst/>
            </a:prstGeom>
            <a:noFill/>
            <a:ln w="9525">
              <a:solidFill>
                <a:srgbClr val="000000"/>
              </a:solidFill>
              <a:round/>
              <a:headEnd/>
              <a:tailEnd/>
            </a:ln>
          </p:spPr>
          <p:txBody>
            <a:bodyPr/>
            <a:lstStyle/>
            <a:p>
              <a:endParaRPr lang="en-US"/>
            </a:p>
          </p:txBody>
        </p:sp>
        <p:sp>
          <p:nvSpPr>
            <p:cNvPr id="129057" name="Line 140"/>
            <p:cNvSpPr>
              <a:spLocks noChangeShapeType="1"/>
            </p:cNvSpPr>
            <p:nvPr/>
          </p:nvSpPr>
          <p:spPr bwMode="auto">
            <a:xfrm>
              <a:off x="4200" y="3180"/>
              <a:ext cx="0" cy="180"/>
            </a:xfrm>
            <a:prstGeom prst="line">
              <a:avLst/>
            </a:prstGeom>
            <a:noFill/>
            <a:ln w="9525">
              <a:solidFill>
                <a:srgbClr val="000000"/>
              </a:solidFill>
              <a:round/>
              <a:headEnd/>
              <a:tailEnd/>
            </a:ln>
          </p:spPr>
          <p:txBody>
            <a:bodyPr/>
            <a:lstStyle/>
            <a:p>
              <a:endParaRPr lang="en-US"/>
            </a:p>
          </p:txBody>
        </p:sp>
        <p:sp>
          <p:nvSpPr>
            <p:cNvPr id="129058" name="Line 141"/>
            <p:cNvSpPr>
              <a:spLocks noChangeShapeType="1"/>
            </p:cNvSpPr>
            <p:nvPr/>
          </p:nvSpPr>
          <p:spPr bwMode="auto">
            <a:xfrm>
              <a:off x="4350" y="3180"/>
              <a:ext cx="0" cy="180"/>
            </a:xfrm>
            <a:prstGeom prst="line">
              <a:avLst/>
            </a:prstGeom>
            <a:noFill/>
            <a:ln w="9525">
              <a:solidFill>
                <a:srgbClr val="000000"/>
              </a:solidFill>
              <a:round/>
              <a:headEnd/>
              <a:tailEnd/>
            </a:ln>
          </p:spPr>
          <p:txBody>
            <a:bodyPr/>
            <a:lstStyle/>
            <a:p>
              <a:endParaRPr lang="en-US"/>
            </a:p>
          </p:txBody>
        </p:sp>
        <p:sp>
          <p:nvSpPr>
            <p:cNvPr id="129059" name="Line 142"/>
            <p:cNvSpPr>
              <a:spLocks noChangeShapeType="1"/>
            </p:cNvSpPr>
            <p:nvPr/>
          </p:nvSpPr>
          <p:spPr bwMode="auto">
            <a:xfrm>
              <a:off x="4500" y="3180"/>
              <a:ext cx="0" cy="180"/>
            </a:xfrm>
            <a:prstGeom prst="line">
              <a:avLst/>
            </a:prstGeom>
            <a:noFill/>
            <a:ln w="9525">
              <a:solidFill>
                <a:srgbClr val="000000"/>
              </a:solidFill>
              <a:round/>
              <a:headEnd/>
              <a:tailEnd/>
            </a:ln>
          </p:spPr>
          <p:txBody>
            <a:bodyPr/>
            <a:lstStyle/>
            <a:p>
              <a:endParaRPr lang="en-US"/>
            </a:p>
          </p:txBody>
        </p:sp>
        <p:sp>
          <p:nvSpPr>
            <p:cNvPr id="129060" name="Line 143"/>
            <p:cNvSpPr>
              <a:spLocks noChangeShapeType="1"/>
            </p:cNvSpPr>
            <p:nvPr/>
          </p:nvSpPr>
          <p:spPr bwMode="auto">
            <a:xfrm>
              <a:off x="4650" y="3180"/>
              <a:ext cx="0" cy="180"/>
            </a:xfrm>
            <a:prstGeom prst="line">
              <a:avLst/>
            </a:prstGeom>
            <a:noFill/>
            <a:ln w="9525">
              <a:solidFill>
                <a:srgbClr val="000000"/>
              </a:solidFill>
              <a:round/>
              <a:headEnd/>
              <a:tailEnd/>
            </a:ln>
          </p:spPr>
          <p:txBody>
            <a:bodyPr/>
            <a:lstStyle/>
            <a:p>
              <a:endParaRPr lang="en-US"/>
            </a:p>
          </p:txBody>
        </p:sp>
        <p:sp>
          <p:nvSpPr>
            <p:cNvPr id="129061" name="Line 144"/>
            <p:cNvSpPr>
              <a:spLocks noChangeShapeType="1"/>
            </p:cNvSpPr>
            <p:nvPr/>
          </p:nvSpPr>
          <p:spPr bwMode="auto">
            <a:xfrm>
              <a:off x="4785" y="3180"/>
              <a:ext cx="0" cy="180"/>
            </a:xfrm>
            <a:prstGeom prst="line">
              <a:avLst/>
            </a:prstGeom>
            <a:noFill/>
            <a:ln w="9525">
              <a:solidFill>
                <a:srgbClr val="000000"/>
              </a:solidFill>
              <a:round/>
              <a:headEnd/>
              <a:tailEnd/>
            </a:ln>
          </p:spPr>
          <p:txBody>
            <a:bodyPr/>
            <a:lstStyle/>
            <a:p>
              <a:endParaRPr lang="en-US"/>
            </a:p>
          </p:txBody>
        </p:sp>
        <p:sp>
          <p:nvSpPr>
            <p:cNvPr id="129062" name="Line 145"/>
            <p:cNvSpPr>
              <a:spLocks noChangeShapeType="1"/>
            </p:cNvSpPr>
            <p:nvPr/>
          </p:nvSpPr>
          <p:spPr bwMode="auto">
            <a:xfrm>
              <a:off x="4920" y="3135"/>
              <a:ext cx="0" cy="230"/>
            </a:xfrm>
            <a:prstGeom prst="line">
              <a:avLst/>
            </a:prstGeom>
            <a:noFill/>
            <a:ln w="9525">
              <a:solidFill>
                <a:srgbClr val="000000"/>
              </a:solidFill>
              <a:round/>
              <a:headEnd/>
              <a:tailEnd/>
            </a:ln>
          </p:spPr>
          <p:txBody>
            <a:bodyPr/>
            <a:lstStyle/>
            <a:p>
              <a:endParaRPr lang="en-US"/>
            </a:p>
          </p:txBody>
        </p:sp>
        <p:sp>
          <p:nvSpPr>
            <p:cNvPr id="129063" name="Line 146"/>
            <p:cNvSpPr>
              <a:spLocks noChangeShapeType="1"/>
            </p:cNvSpPr>
            <p:nvPr/>
          </p:nvSpPr>
          <p:spPr bwMode="auto">
            <a:xfrm>
              <a:off x="5055" y="3180"/>
              <a:ext cx="0" cy="180"/>
            </a:xfrm>
            <a:prstGeom prst="line">
              <a:avLst/>
            </a:prstGeom>
            <a:noFill/>
            <a:ln w="9525">
              <a:solidFill>
                <a:srgbClr val="000000"/>
              </a:solidFill>
              <a:round/>
              <a:headEnd/>
              <a:tailEnd/>
            </a:ln>
          </p:spPr>
          <p:txBody>
            <a:bodyPr/>
            <a:lstStyle/>
            <a:p>
              <a:endParaRPr lang="en-US"/>
            </a:p>
          </p:txBody>
        </p:sp>
        <p:sp>
          <p:nvSpPr>
            <p:cNvPr id="129064" name="Line 147"/>
            <p:cNvSpPr>
              <a:spLocks noChangeShapeType="1"/>
            </p:cNvSpPr>
            <p:nvPr/>
          </p:nvSpPr>
          <p:spPr bwMode="auto">
            <a:xfrm>
              <a:off x="5190" y="3180"/>
              <a:ext cx="0" cy="180"/>
            </a:xfrm>
            <a:prstGeom prst="line">
              <a:avLst/>
            </a:prstGeom>
            <a:noFill/>
            <a:ln w="9525">
              <a:solidFill>
                <a:srgbClr val="000000"/>
              </a:solidFill>
              <a:round/>
              <a:headEnd/>
              <a:tailEnd/>
            </a:ln>
          </p:spPr>
          <p:txBody>
            <a:bodyPr/>
            <a:lstStyle/>
            <a:p>
              <a:endParaRPr lang="en-US"/>
            </a:p>
          </p:txBody>
        </p:sp>
        <p:sp>
          <p:nvSpPr>
            <p:cNvPr id="129065" name="Line 148"/>
            <p:cNvSpPr>
              <a:spLocks noChangeShapeType="1"/>
            </p:cNvSpPr>
            <p:nvPr/>
          </p:nvSpPr>
          <p:spPr bwMode="auto">
            <a:xfrm>
              <a:off x="5340" y="3180"/>
              <a:ext cx="0" cy="180"/>
            </a:xfrm>
            <a:prstGeom prst="line">
              <a:avLst/>
            </a:prstGeom>
            <a:noFill/>
            <a:ln w="9525">
              <a:solidFill>
                <a:srgbClr val="000000"/>
              </a:solidFill>
              <a:round/>
              <a:headEnd/>
              <a:tailEnd/>
            </a:ln>
          </p:spPr>
          <p:txBody>
            <a:bodyPr/>
            <a:lstStyle/>
            <a:p>
              <a:endParaRPr lang="en-US"/>
            </a:p>
          </p:txBody>
        </p:sp>
        <p:sp>
          <p:nvSpPr>
            <p:cNvPr id="129066" name="Line 149"/>
            <p:cNvSpPr>
              <a:spLocks noChangeShapeType="1"/>
            </p:cNvSpPr>
            <p:nvPr/>
          </p:nvSpPr>
          <p:spPr bwMode="auto">
            <a:xfrm>
              <a:off x="5490" y="3180"/>
              <a:ext cx="0" cy="180"/>
            </a:xfrm>
            <a:prstGeom prst="line">
              <a:avLst/>
            </a:prstGeom>
            <a:noFill/>
            <a:ln w="9525">
              <a:solidFill>
                <a:srgbClr val="000000"/>
              </a:solidFill>
              <a:round/>
              <a:headEnd/>
              <a:tailEnd/>
            </a:ln>
          </p:spPr>
          <p:txBody>
            <a:bodyPr/>
            <a:lstStyle/>
            <a:p>
              <a:endParaRPr lang="en-US"/>
            </a:p>
          </p:txBody>
        </p:sp>
        <p:sp>
          <p:nvSpPr>
            <p:cNvPr id="129067" name="Line 150"/>
            <p:cNvSpPr>
              <a:spLocks noChangeShapeType="1"/>
            </p:cNvSpPr>
            <p:nvPr/>
          </p:nvSpPr>
          <p:spPr bwMode="auto">
            <a:xfrm>
              <a:off x="5625" y="3180"/>
              <a:ext cx="0" cy="180"/>
            </a:xfrm>
            <a:prstGeom prst="line">
              <a:avLst/>
            </a:prstGeom>
            <a:noFill/>
            <a:ln w="9525">
              <a:solidFill>
                <a:srgbClr val="000000"/>
              </a:solidFill>
              <a:round/>
              <a:headEnd/>
              <a:tailEnd/>
            </a:ln>
          </p:spPr>
          <p:txBody>
            <a:bodyPr/>
            <a:lstStyle/>
            <a:p>
              <a:endParaRPr lang="en-US"/>
            </a:p>
          </p:txBody>
        </p:sp>
        <p:sp>
          <p:nvSpPr>
            <p:cNvPr id="129068" name="Line 151"/>
            <p:cNvSpPr>
              <a:spLocks noChangeShapeType="1"/>
            </p:cNvSpPr>
            <p:nvPr/>
          </p:nvSpPr>
          <p:spPr bwMode="auto">
            <a:xfrm>
              <a:off x="5760" y="3180"/>
              <a:ext cx="0" cy="180"/>
            </a:xfrm>
            <a:prstGeom prst="line">
              <a:avLst/>
            </a:prstGeom>
            <a:noFill/>
            <a:ln w="9525">
              <a:solidFill>
                <a:srgbClr val="000000"/>
              </a:solidFill>
              <a:round/>
              <a:headEnd/>
              <a:tailEnd/>
            </a:ln>
          </p:spPr>
          <p:txBody>
            <a:bodyPr/>
            <a:lstStyle/>
            <a:p>
              <a:endParaRPr lang="en-US"/>
            </a:p>
          </p:txBody>
        </p:sp>
        <p:sp>
          <p:nvSpPr>
            <p:cNvPr id="129069" name="Line 152"/>
            <p:cNvSpPr>
              <a:spLocks noChangeShapeType="1"/>
            </p:cNvSpPr>
            <p:nvPr/>
          </p:nvSpPr>
          <p:spPr bwMode="auto">
            <a:xfrm>
              <a:off x="5925" y="3180"/>
              <a:ext cx="0" cy="180"/>
            </a:xfrm>
            <a:prstGeom prst="line">
              <a:avLst/>
            </a:prstGeom>
            <a:noFill/>
            <a:ln w="9525">
              <a:solidFill>
                <a:srgbClr val="000000"/>
              </a:solidFill>
              <a:round/>
              <a:headEnd/>
              <a:tailEnd/>
            </a:ln>
          </p:spPr>
          <p:txBody>
            <a:bodyPr/>
            <a:lstStyle/>
            <a:p>
              <a:endParaRPr lang="en-US"/>
            </a:p>
          </p:txBody>
        </p:sp>
        <p:sp>
          <p:nvSpPr>
            <p:cNvPr id="129070" name="Line 153"/>
            <p:cNvSpPr>
              <a:spLocks noChangeShapeType="1"/>
            </p:cNvSpPr>
            <p:nvPr/>
          </p:nvSpPr>
          <p:spPr bwMode="auto">
            <a:xfrm>
              <a:off x="6090" y="3180"/>
              <a:ext cx="0" cy="180"/>
            </a:xfrm>
            <a:prstGeom prst="line">
              <a:avLst/>
            </a:prstGeom>
            <a:noFill/>
            <a:ln w="9525">
              <a:solidFill>
                <a:srgbClr val="000000"/>
              </a:solidFill>
              <a:round/>
              <a:headEnd/>
              <a:tailEnd/>
            </a:ln>
          </p:spPr>
          <p:txBody>
            <a:bodyPr/>
            <a:lstStyle/>
            <a:p>
              <a:endParaRPr lang="en-US"/>
            </a:p>
          </p:txBody>
        </p:sp>
        <p:sp>
          <p:nvSpPr>
            <p:cNvPr id="129071" name="Line 154"/>
            <p:cNvSpPr>
              <a:spLocks noChangeShapeType="1"/>
            </p:cNvSpPr>
            <p:nvPr/>
          </p:nvSpPr>
          <p:spPr bwMode="auto">
            <a:xfrm>
              <a:off x="6225" y="3180"/>
              <a:ext cx="0" cy="180"/>
            </a:xfrm>
            <a:prstGeom prst="line">
              <a:avLst/>
            </a:prstGeom>
            <a:noFill/>
            <a:ln w="9525">
              <a:solidFill>
                <a:srgbClr val="000000"/>
              </a:solidFill>
              <a:round/>
              <a:headEnd/>
              <a:tailEnd/>
            </a:ln>
          </p:spPr>
          <p:txBody>
            <a:bodyPr/>
            <a:lstStyle/>
            <a:p>
              <a:endParaRPr lang="en-US"/>
            </a:p>
          </p:txBody>
        </p:sp>
        <p:sp>
          <p:nvSpPr>
            <p:cNvPr id="129072" name="Line 155"/>
            <p:cNvSpPr>
              <a:spLocks noChangeShapeType="1"/>
            </p:cNvSpPr>
            <p:nvPr/>
          </p:nvSpPr>
          <p:spPr bwMode="auto">
            <a:xfrm>
              <a:off x="6375" y="3180"/>
              <a:ext cx="0" cy="180"/>
            </a:xfrm>
            <a:prstGeom prst="line">
              <a:avLst/>
            </a:prstGeom>
            <a:noFill/>
            <a:ln w="9525">
              <a:solidFill>
                <a:srgbClr val="000000"/>
              </a:solidFill>
              <a:round/>
              <a:headEnd/>
              <a:tailEnd/>
            </a:ln>
          </p:spPr>
          <p:txBody>
            <a:bodyPr/>
            <a:lstStyle/>
            <a:p>
              <a:endParaRPr lang="en-US"/>
            </a:p>
          </p:txBody>
        </p:sp>
      </p:grpSp>
      <p:sp>
        <p:nvSpPr>
          <p:cNvPr id="129035" name="Rectangle 156"/>
          <p:cNvSpPr>
            <a:spLocks noChangeArrowheads="1"/>
          </p:cNvSpPr>
          <p:nvPr/>
        </p:nvSpPr>
        <p:spPr bwMode="auto">
          <a:xfrm>
            <a:off x="5911850" y="260350"/>
            <a:ext cx="2393950" cy="247650"/>
          </a:xfrm>
          <a:prstGeom prst="rect">
            <a:avLst/>
          </a:prstGeom>
          <a:noFill/>
          <a:ln w="9525">
            <a:solidFill>
              <a:srgbClr val="000000"/>
            </a:solidFill>
            <a:miter lim="800000"/>
            <a:headEnd/>
            <a:tailEnd/>
          </a:ln>
        </p:spPr>
        <p:txBody>
          <a:bodyPr/>
          <a:lstStyle/>
          <a:p>
            <a:endParaRPr lang="en-US"/>
          </a:p>
        </p:txBody>
      </p:sp>
      <p:sp>
        <p:nvSpPr>
          <p:cNvPr id="129036" name="Text Box 157"/>
          <p:cNvSpPr txBox="1">
            <a:spLocks noChangeArrowheads="1"/>
          </p:cNvSpPr>
          <p:nvPr/>
        </p:nvSpPr>
        <p:spPr bwMode="auto">
          <a:xfrm>
            <a:off x="1130300" y="260350"/>
            <a:ext cx="881063" cy="304800"/>
          </a:xfrm>
          <a:prstGeom prst="rect">
            <a:avLst/>
          </a:prstGeom>
          <a:noFill/>
          <a:ln w="9525">
            <a:noFill/>
            <a:miter lim="800000"/>
            <a:headEnd/>
            <a:tailEnd/>
          </a:ln>
        </p:spPr>
        <p:txBody>
          <a:bodyPr/>
          <a:lstStyle/>
          <a:p>
            <a:r>
              <a:rPr lang="en-US" altLang="zh-CN" sz="800">
                <a:latin typeface="Times New Roman" charset="0"/>
                <a:ea typeface="SimSun" pitchFamily="2" charset="-122"/>
              </a:rPr>
              <a:t>Name</a:t>
            </a:r>
            <a:endParaRPr lang="en-US">
              <a:ea typeface="SimSun" pitchFamily="2" charset="-122"/>
            </a:endParaRPr>
          </a:p>
        </p:txBody>
      </p:sp>
      <p:sp>
        <p:nvSpPr>
          <p:cNvPr id="129037" name="Text Box 158"/>
          <p:cNvSpPr txBox="1">
            <a:spLocks noChangeArrowheads="1"/>
          </p:cNvSpPr>
          <p:nvPr/>
        </p:nvSpPr>
        <p:spPr bwMode="auto">
          <a:xfrm>
            <a:off x="3492500" y="260350"/>
            <a:ext cx="881063" cy="304800"/>
          </a:xfrm>
          <a:prstGeom prst="rect">
            <a:avLst/>
          </a:prstGeom>
          <a:noFill/>
          <a:ln w="9525">
            <a:noFill/>
            <a:miter lim="800000"/>
            <a:headEnd/>
            <a:tailEnd/>
          </a:ln>
        </p:spPr>
        <p:txBody>
          <a:bodyPr/>
          <a:lstStyle/>
          <a:p>
            <a:r>
              <a:rPr lang="en-US" altLang="zh-CN" sz="800">
                <a:latin typeface="Times New Roman" charset="0"/>
                <a:ea typeface="SimSun" pitchFamily="2" charset="-122"/>
              </a:rPr>
              <a:t>Task</a:t>
            </a:r>
            <a:endParaRPr lang="en-US">
              <a:ea typeface="SimSun" pitchFamily="2" charset="-122"/>
            </a:endParaRPr>
          </a:p>
        </p:txBody>
      </p:sp>
      <p:sp>
        <p:nvSpPr>
          <p:cNvPr id="129038" name="Text Box 159"/>
          <p:cNvSpPr txBox="1">
            <a:spLocks noChangeArrowheads="1"/>
          </p:cNvSpPr>
          <p:nvPr/>
        </p:nvSpPr>
        <p:spPr bwMode="auto">
          <a:xfrm>
            <a:off x="5881688" y="260350"/>
            <a:ext cx="881062" cy="304800"/>
          </a:xfrm>
          <a:prstGeom prst="rect">
            <a:avLst/>
          </a:prstGeom>
          <a:noFill/>
          <a:ln w="9525">
            <a:noFill/>
            <a:miter lim="800000"/>
            <a:headEnd/>
            <a:tailEnd/>
          </a:ln>
        </p:spPr>
        <p:txBody>
          <a:bodyPr/>
          <a:lstStyle/>
          <a:p>
            <a:r>
              <a:rPr lang="en-US" altLang="zh-CN" sz="800">
                <a:latin typeface="Times New Roman" charset="0"/>
                <a:ea typeface="SimSun" pitchFamily="2" charset="-122"/>
              </a:rPr>
              <a:t>Date</a:t>
            </a:r>
            <a:endParaRPr lang="en-US">
              <a:ea typeface="SimSun" pitchFamily="2" charset="-122"/>
            </a:endParaRPr>
          </a:p>
        </p:txBody>
      </p:sp>
      <p:sp>
        <p:nvSpPr>
          <p:cNvPr id="129039" name="Line 160"/>
          <p:cNvSpPr>
            <a:spLocks noChangeShapeType="1"/>
          </p:cNvSpPr>
          <p:nvPr/>
        </p:nvSpPr>
        <p:spPr bwMode="auto">
          <a:xfrm>
            <a:off x="8316913" y="514350"/>
            <a:ext cx="0" cy="6048375"/>
          </a:xfrm>
          <a:prstGeom prst="line">
            <a:avLst/>
          </a:prstGeom>
          <a:noFill/>
          <a:ln w="9525">
            <a:solidFill>
              <a:srgbClr val="000000"/>
            </a:solidFill>
            <a:round/>
            <a:headEnd/>
            <a:tailEnd/>
          </a:ln>
        </p:spPr>
        <p:txBody>
          <a:bodyPr/>
          <a:lstStyle/>
          <a:p>
            <a:endParaRPr lang="en-US"/>
          </a:p>
        </p:txBody>
      </p:sp>
      <p:sp>
        <p:nvSpPr>
          <p:cNvPr id="129040" name="Line 161"/>
          <p:cNvSpPr>
            <a:spLocks noChangeShapeType="1"/>
          </p:cNvSpPr>
          <p:nvPr/>
        </p:nvSpPr>
        <p:spPr bwMode="auto">
          <a:xfrm>
            <a:off x="1116013" y="6551613"/>
            <a:ext cx="7200900" cy="0"/>
          </a:xfrm>
          <a:prstGeom prst="line">
            <a:avLst/>
          </a:prstGeom>
          <a:noFill/>
          <a:ln w="9525">
            <a:solidFill>
              <a:srgbClr val="000000"/>
            </a:solidFill>
            <a:round/>
            <a:headEnd/>
            <a:tailEnd/>
          </a:ln>
        </p:spPr>
        <p:txBody>
          <a:bodyPr/>
          <a:lstStyle/>
          <a:p>
            <a:endParaRPr lang="en-US"/>
          </a:p>
        </p:txBody>
      </p:sp>
      <p:sp>
        <p:nvSpPr>
          <p:cNvPr id="129041" name="Rectangle 162"/>
          <p:cNvSpPr>
            <a:spLocks noChangeArrowheads="1"/>
          </p:cNvSpPr>
          <p:nvPr/>
        </p:nvSpPr>
        <p:spPr bwMode="auto">
          <a:xfrm>
            <a:off x="1258888" y="981075"/>
            <a:ext cx="4775200" cy="304800"/>
          </a:xfrm>
          <a:prstGeom prst="rect">
            <a:avLst/>
          </a:prstGeom>
          <a:noFill/>
          <a:ln w="9525">
            <a:noFill/>
            <a:miter lim="800000"/>
            <a:headEnd/>
            <a:tailEnd/>
          </a:ln>
        </p:spPr>
        <p:txBody>
          <a:bodyPr wrap="none" anchor="ctr">
            <a:spAutoFit/>
          </a:bodyPr>
          <a:lstStyle/>
          <a:p>
            <a:r>
              <a:rPr lang="en-US" sz="1400" b="1"/>
              <a:t>Mental Demand:</a:t>
            </a:r>
            <a:r>
              <a:rPr lang="en-US" sz="1400"/>
              <a:t>  How mentally demanding was the task?</a:t>
            </a:r>
          </a:p>
        </p:txBody>
      </p:sp>
      <p:sp>
        <p:nvSpPr>
          <p:cNvPr id="129042" name="Rectangle 163"/>
          <p:cNvSpPr>
            <a:spLocks noChangeArrowheads="1"/>
          </p:cNvSpPr>
          <p:nvPr/>
        </p:nvSpPr>
        <p:spPr bwMode="auto">
          <a:xfrm>
            <a:off x="1331913" y="1989138"/>
            <a:ext cx="5043487" cy="304800"/>
          </a:xfrm>
          <a:prstGeom prst="rect">
            <a:avLst/>
          </a:prstGeom>
          <a:noFill/>
          <a:ln w="9525">
            <a:noFill/>
            <a:miter lim="800000"/>
            <a:headEnd/>
            <a:tailEnd/>
          </a:ln>
        </p:spPr>
        <p:txBody>
          <a:bodyPr wrap="none" anchor="ctr">
            <a:spAutoFit/>
          </a:bodyPr>
          <a:lstStyle/>
          <a:p>
            <a:r>
              <a:rPr lang="en-US" sz="1400" b="1"/>
              <a:t>Physical Demand:  </a:t>
            </a:r>
            <a:r>
              <a:rPr lang="en-US" sz="1400"/>
              <a:t>How physically demanding was the task?</a:t>
            </a:r>
          </a:p>
        </p:txBody>
      </p:sp>
      <p:sp>
        <p:nvSpPr>
          <p:cNvPr id="129043" name="Rectangle 164"/>
          <p:cNvSpPr>
            <a:spLocks noChangeArrowheads="1"/>
          </p:cNvSpPr>
          <p:nvPr/>
        </p:nvSpPr>
        <p:spPr bwMode="auto">
          <a:xfrm>
            <a:off x="1403350" y="2924175"/>
            <a:ext cx="5651500" cy="304800"/>
          </a:xfrm>
          <a:prstGeom prst="rect">
            <a:avLst/>
          </a:prstGeom>
          <a:noFill/>
          <a:ln w="9525">
            <a:noFill/>
            <a:miter lim="800000"/>
            <a:headEnd/>
            <a:tailEnd/>
          </a:ln>
        </p:spPr>
        <p:txBody>
          <a:bodyPr wrap="none" anchor="ctr">
            <a:spAutoFit/>
          </a:bodyPr>
          <a:lstStyle/>
          <a:p>
            <a:r>
              <a:rPr lang="en-US" sz="1400" b="1"/>
              <a:t>Temporal Demand: </a:t>
            </a:r>
            <a:r>
              <a:rPr lang="en-US" sz="1400"/>
              <a:t>How hurried or rushed was the pace of the task?</a:t>
            </a:r>
          </a:p>
        </p:txBody>
      </p:sp>
      <p:sp>
        <p:nvSpPr>
          <p:cNvPr id="129044" name="Rectangle 165"/>
          <p:cNvSpPr>
            <a:spLocks noChangeArrowheads="1"/>
          </p:cNvSpPr>
          <p:nvPr/>
        </p:nvSpPr>
        <p:spPr bwMode="auto">
          <a:xfrm>
            <a:off x="1187450" y="3789363"/>
            <a:ext cx="7081838" cy="304800"/>
          </a:xfrm>
          <a:prstGeom prst="rect">
            <a:avLst/>
          </a:prstGeom>
          <a:noFill/>
          <a:ln w="9525">
            <a:noFill/>
            <a:miter lim="800000"/>
            <a:headEnd/>
            <a:tailEnd/>
          </a:ln>
        </p:spPr>
        <p:txBody>
          <a:bodyPr wrap="none" anchor="ctr">
            <a:spAutoFit/>
          </a:bodyPr>
          <a:lstStyle/>
          <a:p>
            <a:r>
              <a:rPr lang="en-US" sz="1200" b="1"/>
              <a:t> </a:t>
            </a:r>
            <a:r>
              <a:rPr lang="en-US" sz="1400" b="1"/>
              <a:t>Performance:</a:t>
            </a:r>
            <a:r>
              <a:rPr lang="en-US" sz="1200" b="1"/>
              <a:t> </a:t>
            </a:r>
            <a:r>
              <a:rPr lang="en-US" sz="1400"/>
              <a:t>How successful were you in accomplishing what you were asked to do? </a:t>
            </a:r>
          </a:p>
        </p:txBody>
      </p:sp>
      <p:sp>
        <p:nvSpPr>
          <p:cNvPr id="129045" name="Rectangle 166"/>
          <p:cNvSpPr>
            <a:spLocks noChangeArrowheads="1"/>
          </p:cNvSpPr>
          <p:nvPr/>
        </p:nvSpPr>
        <p:spPr bwMode="auto">
          <a:xfrm>
            <a:off x="1403350" y="4724400"/>
            <a:ext cx="6599238" cy="366713"/>
          </a:xfrm>
          <a:prstGeom prst="rect">
            <a:avLst/>
          </a:prstGeom>
          <a:noFill/>
          <a:ln w="9525">
            <a:noFill/>
            <a:miter lim="800000"/>
            <a:headEnd/>
            <a:tailEnd/>
          </a:ln>
        </p:spPr>
        <p:txBody>
          <a:bodyPr wrap="none" anchor="ctr">
            <a:spAutoFit/>
          </a:bodyPr>
          <a:lstStyle/>
          <a:p>
            <a:r>
              <a:rPr lang="en-US" sz="1200" b="1"/>
              <a:t> </a:t>
            </a:r>
            <a:r>
              <a:rPr lang="en-US" sz="1400" b="1"/>
              <a:t>Effort:</a:t>
            </a:r>
            <a:r>
              <a:rPr lang="en-US" sz="1400"/>
              <a:t>  How hard did you have to work to accomplish your level of performance</a:t>
            </a:r>
            <a:r>
              <a:rPr lang="en-US"/>
              <a:t>?</a:t>
            </a:r>
          </a:p>
        </p:txBody>
      </p:sp>
      <p:sp>
        <p:nvSpPr>
          <p:cNvPr id="129046" name="Rectangle 167"/>
          <p:cNvSpPr>
            <a:spLocks noChangeArrowheads="1"/>
          </p:cNvSpPr>
          <p:nvPr/>
        </p:nvSpPr>
        <p:spPr bwMode="auto">
          <a:xfrm>
            <a:off x="1476375" y="5661025"/>
            <a:ext cx="5994400" cy="304800"/>
          </a:xfrm>
          <a:prstGeom prst="rect">
            <a:avLst/>
          </a:prstGeom>
          <a:noFill/>
          <a:ln w="9525">
            <a:noFill/>
            <a:miter lim="800000"/>
            <a:headEnd/>
            <a:tailEnd/>
          </a:ln>
        </p:spPr>
        <p:txBody>
          <a:bodyPr wrap="none" anchor="ctr">
            <a:spAutoFit/>
          </a:bodyPr>
          <a:lstStyle/>
          <a:p>
            <a:r>
              <a:rPr lang="en-US" sz="1400" b="1"/>
              <a:t>Frustration: </a:t>
            </a:r>
            <a:r>
              <a:rPr lang="en-US" sz="1400"/>
              <a:t>How insecure, discouraged, irritated and annoyed were you?</a:t>
            </a:r>
          </a:p>
        </p:txBody>
      </p:sp>
      <p:sp>
        <p:nvSpPr>
          <p:cNvPr id="129047" name="Rectangle 168"/>
          <p:cNvSpPr>
            <a:spLocks noChangeArrowheads="1"/>
          </p:cNvSpPr>
          <p:nvPr/>
        </p:nvSpPr>
        <p:spPr bwMode="auto">
          <a:xfrm>
            <a:off x="755650" y="549275"/>
            <a:ext cx="4422775" cy="595313"/>
          </a:xfrm>
          <a:prstGeom prst="rect">
            <a:avLst/>
          </a:prstGeom>
          <a:noFill/>
          <a:ln w="9525">
            <a:noFill/>
            <a:miter lim="800000"/>
            <a:headEnd/>
            <a:tailEnd/>
          </a:ln>
        </p:spPr>
        <p:txBody>
          <a:bodyPr wrap="none" lIns="1828224" bIns="0" anchor="ctr">
            <a:spAutoFit/>
          </a:bodyPr>
          <a:lstStyle/>
          <a:p>
            <a:r>
              <a:rPr lang="en-US" b="1"/>
              <a:t>TASK LOADING INDEX</a:t>
            </a:r>
          </a:p>
          <a:p>
            <a:pPr eaLnBrk="0" hangingPunct="0"/>
            <a:endParaRPr lang="en-US"/>
          </a:p>
        </p:txBody>
      </p:sp>
    </p:spTree>
    <p:extLst>
      <p:ext uri="{BB962C8B-B14F-4D97-AF65-F5344CB8AC3E}">
        <p14:creationId xmlns:p14="http://schemas.microsoft.com/office/powerpoint/2010/main" val="4653388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mtClean="0"/>
              <a:t>Heart Rate</a:t>
            </a:r>
          </a:p>
        </p:txBody>
      </p:sp>
      <p:sp>
        <p:nvSpPr>
          <p:cNvPr id="131075" name="Rectangle 3"/>
          <p:cNvSpPr>
            <a:spLocks noGrp="1" noChangeArrowheads="1"/>
          </p:cNvSpPr>
          <p:nvPr>
            <p:ph sz="quarter" idx="1"/>
          </p:nvPr>
        </p:nvSpPr>
        <p:spPr>
          <a:xfrm>
            <a:off x="914400" y="1447800"/>
            <a:ext cx="7772400" cy="4953000"/>
          </a:xfrm>
        </p:spPr>
        <p:txBody>
          <a:bodyPr>
            <a:normAutofit fontScale="92500" lnSpcReduction="20000"/>
          </a:bodyPr>
          <a:lstStyle/>
          <a:p>
            <a:pPr>
              <a:lnSpc>
                <a:spcPct val="90000"/>
              </a:lnSpc>
            </a:pPr>
            <a:r>
              <a:rPr lang="en-US" smtClean="0"/>
              <a:t>Studies shown HR of pilots flying actual flights is higher than flying simulated flights (within subjects study)</a:t>
            </a:r>
          </a:p>
          <a:p>
            <a:pPr>
              <a:lnSpc>
                <a:spcPct val="90000"/>
              </a:lnSpc>
            </a:pPr>
            <a:endParaRPr lang="en-US" sz="800" smtClean="0"/>
          </a:p>
          <a:p>
            <a:pPr>
              <a:lnSpc>
                <a:spcPct val="90000"/>
              </a:lnSpc>
            </a:pPr>
            <a:r>
              <a:rPr lang="en-US" smtClean="0"/>
              <a:t>Used in other non aviation studies:</a:t>
            </a:r>
          </a:p>
          <a:p>
            <a:pPr lvl="1">
              <a:lnSpc>
                <a:spcPct val="90000"/>
              </a:lnSpc>
            </a:pPr>
            <a:r>
              <a:rPr lang="en-US" smtClean="0"/>
              <a:t>race car drivers – 150 to 180 bpm b4 race starts.  HR 180 to 210 bpm during race</a:t>
            </a:r>
          </a:p>
          <a:p>
            <a:pPr lvl="1">
              <a:lnSpc>
                <a:spcPct val="90000"/>
              </a:lnSpc>
            </a:pPr>
            <a:r>
              <a:rPr lang="en-US" smtClean="0"/>
              <a:t>race boat drivers:  Change from while waiting 142bpm to 192bpm during race. </a:t>
            </a:r>
          </a:p>
          <a:p>
            <a:pPr lvl="1">
              <a:lnSpc>
                <a:spcPct val="90000"/>
              </a:lnSpc>
            </a:pPr>
            <a:r>
              <a:rPr lang="en-US" smtClean="0"/>
              <a:t>Telemarketer:  HR increase during work cf resting condition</a:t>
            </a:r>
          </a:p>
          <a:p>
            <a:pPr>
              <a:lnSpc>
                <a:spcPct val="90000"/>
              </a:lnSpc>
            </a:pPr>
            <a:endParaRPr lang="en-US" sz="800" smtClean="0"/>
          </a:p>
          <a:p>
            <a:pPr>
              <a:lnSpc>
                <a:spcPct val="90000"/>
              </a:lnSpc>
            </a:pPr>
            <a:r>
              <a:rPr lang="en-US" smtClean="0"/>
              <a:t>However, heart rate is affected both by physical and psychological load</a:t>
            </a:r>
          </a:p>
          <a:p>
            <a:pPr>
              <a:lnSpc>
                <a:spcPct val="90000"/>
              </a:lnSpc>
            </a:pPr>
            <a:endParaRPr lang="en-US" sz="800" smtClean="0"/>
          </a:p>
          <a:p>
            <a:pPr>
              <a:lnSpc>
                <a:spcPct val="90000"/>
              </a:lnSpc>
            </a:pPr>
            <a:r>
              <a:rPr lang="en-US" smtClean="0"/>
              <a:t>Sensitive measure, but lacks diagnosticity</a:t>
            </a:r>
          </a:p>
          <a:p>
            <a:pPr lvl="1">
              <a:lnSpc>
                <a:spcPct val="90000"/>
              </a:lnSpc>
            </a:pPr>
            <a:endParaRPr lang="en-US" smtClean="0"/>
          </a:p>
          <a:p>
            <a:pPr>
              <a:lnSpc>
                <a:spcPct val="90000"/>
              </a:lnSpc>
            </a:pPr>
            <a:endParaRPr lang="en-US" smtClean="0"/>
          </a:p>
          <a:p>
            <a:pPr lvl="1">
              <a:lnSpc>
                <a:spcPct val="90000"/>
              </a:lnSpc>
            </a:pPr>
            <a:endParaRPr lang="en-US" smtClean="0"/>
          </a:p>
        </p:txBody>
      </p:sp>
    </p:spTree>
    <p:extLst>
      <p:ext uri="{BB962C8B-B14F-4D97-AF65-F5344CB8AC3E}">
        <p14:creationId xmlns:p14="http://schemas.microsoft.com/office/powerpoint/2010/main" val="21838344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2"/>
          <p:cNvPicPr>
            <a:picLocks noChangeAspect="1" noChangeArrowheads="1"/>
          </p:cNvPicPr>
          <p:nvPr/>
        </p:nvPicPr>
        <p:blipFill>
          <a:blip r:embed="rId3" cstate="print"/>
          <a:srcRect l="8125" t="14000" r="8125" b="10001"/>
          <a:stretch>
            <a:fillRect/>
          </a:stretch>
        </p:blipFill>
        <p:spPr bwMode="auto">
          <a:xfrm>
            <a:off x="228600" y="533400"/>
            <a:ext cx="8686800" cy="5410200"/>
          </a:xfrm>
          <a:prstGeom prst="rect">
            <a:avLst/>
          </a:prstGeom>
          <a:noFill/>
          <a:ln w="9525">
            <a:noFill/>
            <a:miter lim="800000"/>
            <a:headEnd/>
            <a:tailEnd/>
          </a:ln>
        </p:spPr>
      </p:pic>
    </p:spTree>
    <p:extLst>
      <p:ext uri="{BB962C8B-B14F-4D97-AF65-F5344CB8AC3E}">
        <p14:creationId xmlns:p14="http://schemas.microsoft.com/office/powerpoint/2010/main" val="20030842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3" cstate="print"/>
          <a:srcRect t="15625" r="6250" b="8333"/>
          <a:stretch>
            <a:fillRect/>
          </a:stretch>
        </p:blipFill>
        <p:spPr bwMode="auto">
          <a:xfrm>
            <a:off x="0" y="0"/>
            <a:ext cx="9144000" cy="6858000"/>
          </a:xfrm>
          <a:prstGeom prst="rect">
            <a:avLst/>
          </a:prstGeom>
          <a:noFill/>
          <a:ln w="9525">
            <a:noFill/>
            <a:miter lim="800000"/>
            <a:headEnd/>
            <a:tailEnd/>
          </a:ln>
        </p:spPr>
      </p:pic>
      <p:sp>
        <p:nvSpPr>
          <p:cNvPr id="133123" name="AutoShape 5"/>
          <p:cNvSpPr>
            <a:spLocks noChangeArrowheads="1"/>
          </p:cNvSpPr>
          <p:nvPr/>
        </p:nvSpPr>
        <p:spPr bwMode="auto">
          <a:xfrm>
            <a:off x="6553200" y="1981200"/>
            <a:ext cx="2590800" cy="685800"/>
          </a:xfrm>
          <a:prstGeom prst="wedgeRoundRectCallout">
            <a:avLst>
              <a:gd name="adj1" fmla="val -44671"/>
              <a:gd name="adj2" fmla="val 190046"/>
              <a:gd name="adj3" fmla="val 16667"/>
            </a:avLst>
          </a:prstGeom>
          <a:solidFill>
            <a:schemeClr val="accent1"/>
          </a:solidFill>
          <a:ln w="9525">
            <a:solidFill>
              <a:schemeClr val="tx1"/>
            </a:solidFill>
            <a:miter lim="800000"/>
            <a:headEnd/>
            <a:tailEnd/>
          </a:ln>
        </p:spPr>
        <p:txBody>
          <a:bodyPr/>
          <a:lstStyle/>
          <a:p>
            <a:pPr algn="ctr"/>
            <a:r>
              <a:rPr lang="en-US">
                <a:solidFill>
                  <a:srgbClr val="FFFF00"/>
                </a:solidFill>
              </a:rPr>
              <a:t>The last three landings were solo</a:t>
            </a:r>
          </a:p>
        </p:txBody>
      </p:sp>
      <p:sp>
        <p:nvSpPr>
          <p:cNvPr id="133124" name="AutoShape 7"/>
          <p:cNvSpPr>
            <a:spLocks noChangeArrowheads="1"/>
          </p:cNvSpPr>
          <p:nvPr/>
        </p:nvSpPr>
        <p:spPr bwMode="auto">
          <a:xfrm>
            <a:off x="1600200" y="6172200"/>
            <a:ext cx="2590800" cy="381000"/>
          </a:xfrm>
          <a:prstGeom prst="wedgeRoundRectCallout">
            <a:avLst>
              <a:gd name="adj1" fmla="val 21875"/>
              <a:gd name="adj2" fmla="val -121667"/>
              <a:gd name="adj3" fmla="val 16667"/>
            </a:avLst>
          </a:prstGeom>
          <a:solidFill>
            <a:schemeClr val="accent1"/>
          </a:solidFill>
          <a:ln w="9525">
            <a:solidFill>
              <a:schemeClr val="tx1"/>
            </a:solidFill>
            <a:miter lim="800000"/>
            <a:headEnd/>
            <a:tailEnd/>
          </a:ln>
        </p:spPr>
        <p:txBody>
          <a:bodyPr/>
          <a:lstStyle/>
          <a:p>
            <a:pPr algn="ctr"/>
            <a:r>
              <a:rPr lang="en-US">
                <a:solidFill>
                  <a:srgbClr val="FFFF00"/>
                </a:solidFill>
              </a:rPr>
              <a:t>Go around practice</a:t>
            </a:r>
          </a:p>
        </p:txBody>
      </p:sp>
      <p:sp>
        <p:nvSpPr>
          <p:cNvPr id="133125" name="TextBox 7"/>
          <p:cNvSpPr txBox="1">
            <a:spLocks noChangeArrowheads="1"/>
          </p:cNvSpPr>
          <p:nvPr/>
        </p:nvSpPr>
        <p:spPr bwMode="auto">
          <a:xfrm>
            <a:off x="609600" y="228600"/>
            <a:ext cx="1905000" cy="954107"/>
          </a:xfrm>
          <a:prstGeom prst="rect">
            <a:avLst/>
          </a:prstGeom>
          <a:noFill/>
          <a:ln w="9525">
            <a:noFill/>
            <a:miter lim="800000"/>
            <a:headEnd/>
            <a:tailEnd/>
          </a:ln>
        </p:spPr>
        <p:txBody>
          <a:bodyPr>
            <a:spAutoFit/>
          </a:bodyPr>
          <a:lstStyle/>
          <a:p>
            <a:r>
              <a:rPr lang="en-US" sz="2800" b="1" dirty="0"/>
              <a:t>Workload and Stress</a:t>
            </a:r>
          </a:p>
        </p:txBody>
      </p:sp>
    </p:spTree>
    <p:extLst>
      <p:ext uri="{BB962C8B-B14F-4D97-AF65-F5344CB8AC3E}">
        <p14:creationId xmlns:p14="http://schemas.microsoft.com/office/powerpoint/2010/main" val="9132322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l="1875" t="15000" r="1250" b="8000"/>
          <a:stretch>
            <a:fillRect/>
          </a:stretch>
        </p:blipFill>
        <p:spPr bwMode="auto">
          <a:xfrm>
            <a:off x="152400" y="1600200"/>
            <a:ext cx="8683831" cy="4313903"/>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What happened here? Why?</a:t>
            </a:r>
            <a:endParaRPr lang="en-US" dirty="0"/>
          </a:p>
        </p:txBody>
      </p:sp>
    </p:spTree>
    <p:extLst>
      <p:ext uri="{BB962C8B-B14F-4D97-AF65-F5344CB8AC3E}">
        <p14:creationId xmlns:p14="http://schemas.microsoft.com/office/powerpoint/2010/main" val="24720325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Cognition Homework</a:t>
            </a:r>
            <a:endParaRPr lang="en-US" dirty="0"/>
          </a:p>
        </p:txBody>
      </p:sp>
      <p:sp>
        <p:nvSpPr>
          <p:cNvPr id="5" name="Content Placeholder 4"/>
          <p:cNvSpPr>
            <a:spLocks noGrp="1"/>
          </p:cNvSpPr>
          <p:nvPr>
            <p:ph idx="1"/>
          </p:nvPr>
        </p:nvSpPr>
        <p:spPr>
          <a:xfrm>
            <a:off x="457200" y="1219200"/>
            <a:ext cx="8229600" cy="4525963"/>
          </a:xfrm>
        </p:spPr>
        <p:txBody>
          <a:bodyPr>
            <a:normAutofit/>
          </a:bodyPr>
          <a:lstStyle/>
          <a:p>
            <a:r>
              <a:rPr lang="en-US" sz="1600" dirty="0" smtClean="0"/>
              <a:t>Load Google Earth on to your computer</a:t>
            </a:r>
          </a:p>
          <a:p>
            <a:r>
              <a:rPr lang="en-US" sz="1600" dirty="0" smtClean="0"/>
              <a:t>Select Tools &gt;&gt;Enter Flight Simulator</a:t>
            </a:r>
          </a:p>
          <a:p>
            <a:r>
              <a:rPr lang="en-US" sz="1600" dirty="0" smtClean="0"/>
              <a:t>Choose Airport and Airplane</a:t>
            </a:r>
          </a:p>
          <a:p>
            <a:r>
              <a:rPr lang="en-US" sz="1600" dirty="0" smtClean="0"/>
              <a:t>Choose Help&gt;&gt;Keyboard Shortcuts</a:t>
            </a:r>
          </a:p>
          <a:p>
            <a:r>
              <a:rPr lang="en-US" sz="1600" dirty="0" smtClean="0"/>
              <a:t>Fly a traffic pattern (look out for other traffic)</a:t>
            </a:r>
          </a:p>
          <a:p>
            <a:pPr lvl="1"/>
            <a:r>
              <a:rPr lang="en-US" sz="1200" dirty="0" smtClean="0"/>
              <a:t>A 	(Talk to Tower) Full Throttle</a:t>
            </a:r>
          </a:p>
          <a:p>
            <a:pPr lvl="1"/>
            <a:r>
              <a:rPr lang="en-US" sz="1200" dirty="0" smtClean="0"/>
              <a:t>B	Rotate at about 60 knots</a:t>
            </a:r>
          </a:p>
          <a:p>
            <a:pPr lvl="1"/>
            <a:r>
              <a:rPr lang="en-US" sz="1200" dirty="0" smtClean="0"/>
              <a:t>C	Turn right at 1000’ AGL on to Cross Wind leg</a:t>
            </a:r>
          </a:p>
          <a:p>
            <a:pPr lvl="1"/>
            <a:r>
              <a:rPr lang="en-US" sz="1200" dirty="0" smtClean="0"/>
              <a:t>D	Turn Right onto Downwind, Talk to Tower</a:t>
            </a:r>
          </a:p>
          <a:p>
            <a:pPr lvl="1"/>
            <a:r>
              <a:rPr lang="en-US" sz="1200" dirty="0" smtClean="0"/>
              <a:t>E	Do a 360</a:t>
            </a:r>
            <a:r>
              <a:rPr lang="en-US" sz="1200" baseline="30000" dirty="0" smtClean="0"/>
              <a:t>o</a:t>
            </a:r>
            <a:r>
              <a:rPr lang="en-US" sz="1200" dirty="0" smtClean="0"/>
              <a:t> turn to increase separation from other traffic</a:t>
            </a:r>
          </a:p>
          <a:p>
            <a:pPr lvl="1"/>
            <a:r>
              <a:rPr lang="en-US" sz="1200" dirty="0" smtClean="0"/>
              <a:t>F	Reduce power to 66%, add 1 notch of flaps, pitch down (a little)</a:t>
            </a:r>
          </a:p>
          <a:p>
            <a:pPr lvl="1"/>
            <a:r>
              <a:rPr lang="en-US" sz="1200" dirty="0" smtClean="0"/>
              <a:t>G	Turn Right onto Base Leg, add more flaps</a:t>
            </a:r>
          </a:p>
          <a:p>
            <a:pPr lvl="1"/>
            <a:r>
              <a:rPr lang="en-US" sz="1200" dirty="0" smtClean="0"/>
              <a:t>H	Turn Right onto Final, add last lot of flaps</a:t>
            </a:r>
          </a:p>
          <a:p>
            <a:pPr lvl="1"/>
            <a:r>
              <a:rPr lang="en-US" sz="1200" dirty="0" smtClean="0"/>
              <a:t>I	Cut Power, gently pull the nose up – flare and touch down at A</a:t>
            </a:r>
            <a:endParaRPr lang="en-US" sz="1200" dirty="0"/>
          </a:p>
        </p:txBody>
      </p:sp>
      <p:sp>
        <p:nvSpPr>
          <p:cNvPr id="22" name="TextBox 21"/>
          <p:cNvSpPr txBox="1"/>
          <p:nvPr/>
        </p:nvSpPr>
        <p:spPr>
          <a:xfrm>
            <a:off x="1295400" y="5943600"/>
            <a:ext cx="228600" cy="369332"/>
          </a:xfrm>
          <a:prstGeom prst="rect">
            <a:avLst/>
          </a:prstGeom>
          <a:noFill/>
        </p:spPr>
        <p:txBody>
          <a:bodyPr wrap="square" rtlCol="0">
            <a:spAutoFit/>
          </a:bodyPr>
          <a:lstStyle/>
          <a:p>
            <a:r>
              <a:rPr lang="en-US" dirty="0" smtClean="0"/>
              <a:t>C</a:t>
            </a:r>
            <a:endParaRPr lang="en-US" dirty="0"/>
          </a:p>
        </p:txBody>
      </p:sp>
      <p:sp>
        <p:nvSpPr>
          <p:cNvPr id="6" name="Rectangle 5"/>
          <p:cNvSpPr/>
          <p:nvPr/>
        </p:nvSpPr>
        <p:spPr>
          <a:xfrm>
            <a:off x="3353594" y="5943600"/>
            <a:ext cx="20574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0800000">
            <a:off x="3734594" y="6096000"/>
            <a:ext cx="12192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5639594" y="609600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448594" y="5562600"/>
            <a:ext cx="129460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877094" y="5829300"/>
            <a:ext cx="533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1829594" y="6096000"/>
            <a:ext cx="1447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973094" y="5829300"/>
            <a:ext cx="534194" cy="7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53594" y="5943600"/>
            <a:ext cx="228600" cy="369332"/>
          </a:xfrm>
          <a:prstGeom prst="rect">
            <a:avLst/>
          </a:prstGeom>
          <a:noFill/>
        </p:spPr>
        <p:txBody>
          <a:bodyPr wrap="square" rtlCol="0">
            <a:spAutoFit/>
          </a:bodyPr>
          <a:lstStyle/>
          <a:p>
            <a:r>
              <a:rPr lang="en-US" dirty="0" smtClean="0"/>
              <a:t>B</a:t>
            </a:r>
            <a:endParaRPr lang="en-US" dirty="0"/>
          </a:p>
        </p:txBody>
      </p:sp>
      <p:sp>
        <p:nvSpPr>
          <p:cNvPr id="20" name="TextBox 19"/>
          <p:cNvSpPr txBox="1"/>
          <p:nvPr/>
        </p:nvSpPr>
        <p:spPr>
          <a:xfrm>
            <a:off x="5029994" y="5943600"/>
            <a:ext cx="228600" cy="369332"/>
          </a:xfrm>
          <a:prstGeom prst="rect">
            <a:avLst/>
          </a:prstGeom>
          <a:noFill/>
        </p:spPr>
        <p:txBody>
          <a:bodyPr wrap="square" rtlCol="0">
            <a:spAutoFit/>
          </a:bodyPr>
          <a:lstStyle/>
          <a:p>
            <a:r>
              <a:rPr lang="en-US" dirty="0" smtClean="0"/>
              <a:t>A</a:t>
            </a:r>
            <a:endParaRPr lang="en-US" dirty="0"/>
          </a:p>
        </p:txBody>
      </p:sp>
      <p:sp>
        <p:nvSpPr>
          <p:cNvPr id="21" name="TextBox 20"/>
          <p:cNvSpPr txBox="1"/>
          <p:nvPr/>
        </p:nvSpPr>
        <p:spPr>
          <a:xfrm>
            <a:off x="1219994" y="5486400"/>
            <a:ext cx="228600" cy="369332"/>
          </a:xfrm>
          <a:prstGeom prst="rect">
            <a:avLst/>
          </a:prstGeom>
          <a:noFill/>
        </p:spPr>
        <p:txBody>
          <a:bodyPr wrap="square" rtlCol="0">
            <a:spAutoFit/>
          </a:bodyPr>
          <a:lstStyle/>
          <a:p>
            <a:r>
              <a:rPr lang="en-US" dirty="0" smtClean="0"/>
              <a:t>D</a:t>
            </a:r>
            <a:endParaRPr lang="en-US" dirty="0"/>
          </a:p>
        </p:txBody>
      </p:sp>
      <p:sp>
        <p:nvSpPr>
          <p:cNvPr id="23" name="TextBox 22"/>
          <p:cNvSpPr txBox="1"/>
          <p:nvPr/>
        </p:nvSpPr>
        <p:spPr>
          <a:xfrm>
            <a:off x="4876800" y="5410200"/>
            <a:ext cx="228600" cy="369332"/>
          </a:xfrm>
          <a:prstGeom prst="rect">
            <a:avLst/>
          </a:prstGeom>
          <a:noFill/>
        </p:spPr>
        <p:txBody>
          <a:bodyPr wrap="square" rtlCol="0">
            <a:spAutoFit/>
          </a:bodyPr>
          <a:lstStyle/>
          <a:p>
            <a:r>
              <a:rPr lang="en-US" dirty="0" smtClean="0"/>
              <a:t>F</a:t>
            </a:r>
            <a:endParaRPr lang="en-US" dirty="0"/>
          </a:p>
        </p:txBody>
      </p:sp>
      <p:sp>
        <p:nvSpPr>
          <p:cNvPr id="24" name="TextBox 23"/>
          <p:cNvSpPr txBox="1"/>
          <p:nvPr/>
        </p:nvSpPr>
        <p:spPr>
          <a:xfrm>
            <a:off x="3505200" y="4953000"/>
            <a:ext cx="228600" cy="369332"/>
          </a:xfrm>
          <a:prstGeom prst="rect">
            <a:avLst/>
          </a:prstGeom>
          <a:noFill/>
        </p:spPr>
        <p:txBody>
          <a:bodyPr wrap="square" rtlCol="0">
            <a:spAutoFit/>
          </a:bodyPr>
          <a:lstStyle/>
          <a:p>
            <a:r>
              <a:rPr lang="en-US" dirty="0" smtClean="0"/>
              <a:t>E</a:t>
            </a:r>
            <a:endParaRPr lang="en-US" dirty="0"/>
          </a:p>
        </p:txBody>
      </p:sp>
      <p:sp>
        <p:nvSpPr>
          <p:cNvPr id="25" name="TextBox 24"/>
          <p:cNvSpPr txBox="1"/>
          <p:nvPr/>
        </p:nvSpPr>
        <p:spPr>
          <a:xfrm>
            <a:off x="6858000" y="5410200"/>
            <a:ext cx="228600" cy="369332"/>
          </a:xfrm>
          <a:prstGeom prst="rect">
            <a:avLst/>
          </a:prstGeom>
          <a:noFill/>
        </p:spPr>
        <p:txBody>
          <a:bodyPr wrap="square" rtlCol="0">
            <a:spAutoFit/>
          </a:bodyPr>
          <a:lstStyle/>
          <a:p>
            <a:r>
              <a:rPr lang="en-US" dirty="0" smtClean="0"/>
              <a:t>G</a:t>
            </a:r>
            <a:endParaRPr lang="en-US" dirty="0"/>
          </a:p>
        </p:txBody>
      </p:sp>
      <p:cxnSp>
        <p:nvCxnSpPr>
          <p:cNvPr id="27" name="Straight Arrow Connector 26"/>
          <p:cNvCxnSpPr/>
          <p:nvPr/>
        </p:nvCxnSpPr>
        <p:spPr>
          <a:xfrm>
            <a:off x="5182394" y="5638800"/>
            <a:ext cx="15240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010400" y="6019800"/>
            <a:ext cx="228600" cy="369332"/>
          </a:xfrm>
          <a:prstGeom prst="rect">
            <a:avLst/>
          </a:prstGeom>
          <a:noFill/>
        </p:spPr>
        <p:txBody>
          <a:bodyPr wrap="square" rtlCol="0">
            <a:spAutoFit/>
          </a:bodyPr>
          <a:lstStyle/>
          <a:p>
            <a:r>
              <a:rPr lang="en-US" dirty="0" smtClean="0"/>
              <a:t>H</a:t>
            </a:r>
            <a:endParaRPr lang="en-US" dirty="0"/>
          </a:p>
        </p:txBody>
      </p:sp>
      <p:sp>
        <p:nvSpPr>
          <p:cNvPr id="34" name="TextBox 33"/>
          <p:cNvSpPr txBox="1"/>
          <p:nvPr/>
        </p:nvSpPr>
        <p:spPr>
          <a:xfrm>
            <a:off x="6019800" y="1295400"/>
            <a:ext cx="2895600" cy="3429000"/>
          </a:xfrm>
          <a:prstGeom prst="rect">
            <a:avLst/>
          </a:prstGeom>
          <a:solidFill>
            <a:srgbClr val="FFFF00"/>
          </a:solidFill>
          <a:ln w="19050">
            <a:solidFill>
              <a:schemeClr val="tx1"/>
            </a:solidFill>
          </a:ln>
        </p:spPr>
        <p:txBody>
          <a:bodyPr wrap="square" rtlCol="0">
            <a:spAutoFit/>
          </a:bodyPr>
          <a:lstStyle/>
          <a:p>
            <a:r>
              <a:rPr lang="en-US" sz="1400" dirty="0" smtClean="0"/>
              <a:t>	</a:t>
            </a:r>
            <a:r>
              <a:rPr lang="en-US" dirty="0" smtClean="0"/>
              <a:t>Report</a:t>
            </a:r>
            <a:endParaRPr lang="en-US" sz="1400" dirty="0" smtClean="0"/>
          </a:p>
          <a:p>
            <a:pPr>
              <a:buFont typeface="Arial" pitchFamily="34" charset="0"/>
              <a:buChar char="•"/>
            </a:pPr>
            <a:r>
              <a:rPr lang="en-US" sz="1400" dirty="0" smtClean="0"/>
              <a:t>Describe your cognitive experience</a:t>
            </a:r>
          </a:p>
          <a:p>
            <a:pPr lvl="1">
              <a:buFont typeface="Arial" pitchFamily="34" charset="0"/>
              <a:buChar char="•"/>
            </a:pPr>
            <a:r>
              <a:rPr lang="en-US" sz="1400" dirty="0" smtClean="0"/>
              <a:t>Sensing</a:t>
            </a:r>
          </a:p>
          <a:p>
            <a:pPr lvl="1">
              <a:buFont typeface="Arial" pitchFamily="34" charset="0"/>
              <a:buChar char="•"/>
            </a:pPr>
            <a:r>
              <a:rPr lang="en-US" sz="1400" dirty="0" smtClean="0"/>
              <a:t>Perception</a:t>
            </a:r>
          </a:p>
          <a:p>
            <a:pPr lvl="1">
              <a:buFont typeface="Arial" pitchFamily="34" charset="0"/>
              <a:buChar char="•"/>
            </a:pPr>
            <a:r>
              <a:rPr lang="en-US" sz="1400" dirty="0" smtClean="0"/>
              <a:t>Understanding</a:t>
            </a:r>
          </a:p>
          <a:p>
            <a:pPr lvl="1">
              <a:buFont typeface="Arial" pitchFamily="34" charset="0"/>
              <a:buChar char="•"/>
            </a:pPr>
            <a:r>
              <a:rPr lang="en-US" sz="1400" dirty="0" smtClean="0"/>
              <a:t>Planning</a:t>
            </a:r>
          </a:p>
          <a:p>
            <a:pPr lvl="1">
              <a:buFont typeface="Arial" pitchFamily="34" charset="0"/>
              <a:buChar char="•"/>
            </a:pPr>
            <a:r>
              <a:rPr lang="en-US" sz="1400" dirty="0" smtClean="0"/>
              <a:t>Decision making</a:t>
            </a:r>
          </a:p>
          <a:p>
            <a:pPr lvl="1">
              <a:buFont typeface="Arial" pitchFamily="34" charset="0"/>
              <a:buChar char="•"/>
            </a:pPr>
            <a:r>
              <a:rPr lang="en-US" sz="1400" dirty="0" smtClean="0"/>
              <a:t>Memory</a:t>
            </a:r>
          </a:p>
          <a:p>
            <a:pPr lvl="1">
              <a:buFont typeface="Arial" pitchFamily="34" charset="0"/>
              <a:buChar char="•"/>
            </a:pPr>
            <a:r>
              <a:rPr lang="en-US" sz="1400" dirty="0" smtClean="0"/>
              <a:t>Judgment</a:t>
            </a:r>
          </a:p>
          <a:p>
            <a:pPr lvl="1">
              <a:buFont typeface="Arial" pitchFamily="34" charset="0"/>
              <a:buChar char="•"/>
            </a:pPr>
            <a:r>
              <a:rPr lang="en-US" sz="1400" dirty="0" smtClean="0"/>
              <a:t>Motor control</a:t>
            </a:r>
          </a:p>
          <a:p>
            <a:pPr lvl="1">
              <a:buFont typeface="Arial" pitchFamily="34" charset="0"/>
              <a:buChar char="•"/>
            </a:pPr>
            <a:r>
              <a:rPr lang="en-US" sz="1400" dirty="0" smtClean="0"/>
              <a:t>Learning</a:t>
            </a:r>
          </a:p>
          <a:p>
            <a:pPr lvl="1">
              <a:buFont typeface="Arial" pitchFamily="34" charset="0"/>
              <a:buChar char="•"/>
            </a:pPr>
            <a:r>
              <a:rPr lang="en-US" sz="1400" dirty="0" smtClean="0"/>
              <a:t>Mental work load</a:t>
            </a:r>
          </a:p>
          <a:p>
            <a:pPr lvl="1">
              <a:buFont typeface="Arial" pitchFamily="34" charset="0"/>
              <a:buChar char="•"/>
            </a:pPr>
            <a:r>
              <a:rPr lang="en-US" sz="1400" dirty="0" smtClean="0"/>
              <a:t>Situation awareness</a:t>
            </a:r>
          </a:p>
          <a:p>
            <a:pPr lvl="1">
              <a:buFont typeface="Arial" pitchFamily="34" charset="0"/>
              <a:buChar char="•"/>
            </a:pPr>
            <a:r>
              <a:rPr lang="en-US" sz="1400" b="1" dirty="0" smtClean="0"/>
              <a:t>Describe your errors</a:t>
            </a:r>
            <a:endParaRPr lang="en-US" sz="1400" b="1" dirty="0"/>
          </a:p>
        </p:txBody>
      </p:sp>
      <p:sp>
        <p:nvSpPr>
          <p:cNvPr id="31" name="TextBox 30"/>
          <p:cNvSpPr txBox="1"/>
          <p:nvPr/>
        </p:nvSpPr>
        <p:spPr>
          <a:xfrm>
            <a:off x="5486400" y="5943600"/>
            <a:ext cx="228600" cy="369332"/>
          </a:xfrm>
          <a:prstGeom prst="rect">
            <a:avLst/>
          </a:prstGeom>
          <a:noFill/>
        </p:spPr>
        <p:txBody>
          <a:bodyPr wrap="square" rtlCol="0">
            <a:spAutoFit/>
          </a:bodyPr>
          <a:lstStyle/>
          <a:p>
            <a:r>
              <a:rPr lang="en-US" dirty="0" smtClean="0"/>
              <a:t>I</a:t>
            </a:r>
            <a:endParaRPr lang="en-US" dirty="0"/>
          </a:p>
        </p:txBody>
      </p:sp>
      <p:sp>
        <p:nvSpPr>
          <p:cNvPr id="32" name="Freeform 31"/>
          <p:cNvSpPr/>
          <p:nvPr/>
        </p:nvSpPr>
        <p:spPr>
          <a:xfrm>
            <a:off x="2819400" y="4754880"/>
            <a:ext cx="2133600" cy="841248"/>
          </a:xfrm>
          <a:custGeom>
            <a:avLst/>
            <a:gdLst>
              <a:gd name="connsiteX0" fmla="*/ 45720 w 1527048"/>
              <a:gd name="connsiteY0" fmla="*/ 795528 h 841248"/>
              <a:gd name="connsiteX1" fmla="*/ 45720 w 1527048"/>
              <a:gd name="connsiteY1" fmla="*/ 795528 h 841248"/>
              <a:gd name="connsiteX2" fmla="*/ 237744 w 1527048"/>
              <a:gd name="connsiteY2" fmla="*/ 813816 h 841248"/>
              <a:gd name="connsiteX3" fmla="*/ 804672 w 1527048"/>
              <a:gd name="connsiteY3" fmla="*/ 804672 h 841248"/>
              <a:gd name="connsiteX4" fmla="*/ 1005840 w 1527048"/>
              <a:gd name="connsiteY4" fmla="*/ 795528 h 841248"/>
              <a:gd name="connsiteX5" fmla="*/ 1097280 w 1527048"/>
              <a:gd name="connsiteY5" fmla="*/ 749808 h 841248"/>
              <a:gd name="connsiteX6" fmla="*/ 1133856 w 1527048"/>
              <a:gd name="connsiteY6" fmla="*/ 740664 h 841248"/>
              <a:gd name="connsiteX7" fmla="*/ 1170432 w 1527048"/>
              <a:gd name="connsiteY7" fmla="*/ 704088 h 841248"/>
              <a:gd name="connsiteX8" fmla="*/ 1188720 w 1527048"/>
              <a:gd name="connsiteY8" fmla="*/ 676656 h 841248"/>
              <a:gd name="connsiteX9" fmla="*/ 1243584 w 1527048"/>
              <a:gd name="connsiteY9" fmla="*/ 640080 h 841248"/>
              <a:gd name="connsiteX10" fmla="*/ 1271016 w 1527048"/>
              <a:gd name="connsiteY10" fmla="*/ 621792 h 841248"/>
              <a:gd name="connsiteX11" fmla="*/ 1307592 w 1527048"/>
              <a:gd name="connsiteY11" fmla="*/ 566928 h 841248"/>
              <a:gd name="connsiteX12" fmla="*/ 1325880 w 1527048"/>
              <a:gd name="connsiteY12" fmla="*/ 502920 h 841248"/>
              <a:gd name="connsiteX13" fmla="*/ 1316736 w 1527048"/>
              <a:gd name="connsiteY13" fmla="*/ 347472 h 841248"/>
              <a:gd name="connsiteX14" fmla="*/ 1298448 w 1527048"/>
              <a:gd name="connsiteY14" fmla="*/ 292608 h 841248"/>
              <a:gd name="connsiteX15" fmla="*/ 1289304 w 1527048"/>
              <a:gd name="connsiteY15" fmla="*/ 265176 h 841248"/>
              <a:gd name="connsiteX16" fmla="*/ 1261872 w 1527048"/>
              <a:gd name="connsiteY16" fmla="*/ 246888 h 841248"/>
              <a:gd name="connsiteX17" fmla="*/ 1225296 w 1527048"/>
              <a:gd name="connsiteY17" fmla="*/ 192024 h 841248"/>
              <a:gd name="connsiteX18" fmla="*/ 1207008 w 1527048"/>
              <a:gd name="connsiteY18" fmla="*/ 164592 h 841248"/>
              <a:gd name="connsiteX19" fmla="*/ 1179576 w 1527048"/>
              <a:gd name="connsiteY19" fmla="*/ 146304 h 841248"/>
              <a:gd name="connsiteX20" fmla="*/ 1106424 w 1527048"/>
              <a:gd name="connsiteY20" fmla="*/ 82296 h 841248"/>
              <a:gd name="connsiteX21" fmla="*/ 1078992 w 1527048"/>
              <a:gd name="connsiteY21" fmla="*/ 64008 h 841248"/>
              <a:gd name="connsiteX22" fmla="*/ 1024128 w 1527048"/>
              <a:gd name="connsiteY22" fmla="*/ 45720 h 841248"/>
              <a:gd name="connsiteX23" fmla="*/ 996696 w 1527048"/>
              <a:gd name="connsiteY23" fmla="*/ 27432 h 841248"/>
              <a:gd name="connsiteX24" fmla="*/ 941832 w 1527048"/>
              <a:gd name="connsiteY24" fmla="*/ 9144 h 841248"/>
              <a:gd name="connsiteX25" fmla="*/ 914400 w 1527048"/>
              <a:gd name="connsiteY25" fmla="*/ 0 h 841248"/>
              <a:gd name="connsiteX26" fmla="*/ 256032 w 1527048"/>
              <a:gd name="connsiteY26" fmla="*/ 9144 h 841248"/>
              <a:gd name="connsiteX27" fmla="*/ 201168 w 1527048"/>
              <a:gd name="connsiteY27" fmla="*/ 27432 h 841248"/>
              <a:gd name="connsiteX28" fmla="*/ 146304 w 1527048"/>
              <a:gd name="connsiteY28" fmla="*/ 54864 h 841248"/>
              <a:gd name="connsiteX29" fmla="*/ 128016 w 1527048"/>
              <a:gd name="connsiteY29" fmla="*/ 82296 h 841248"/>
              <a:gd name="connsiteX30" fmla="*/ 100584 w 1527048"/>
              <a:gd name="connsiteY30" fmla="*/ 100584 h 841248"/>
              <a:gd name="connsiteX31" fmla="*/ 27432 w 1527048"/>
              <a:gd name="connsiteY31" fmla="*/ 182880 h 841248"/>
              <a:gd name="connsiteX32" fmla="*/ 9144 w 1527048"/>
              <a:gd name="connsiteY32" fmla="*/ 237744 h 841248"/>
              <a:gd name="connsiteX33" fmla="*/ 0 w 1527048"/>
              <a:gd name="connsiteY33" fmla="*/ 265176 h 841248"/>
              <a:gd name="connsiteX34" fmla="*/ 9144 w 1527048"/>
              <a:gd name="connsiteY34" fmla="*/ 493776 h 841248"/>
              <a:gd name="connsiteX35" fmla="*/ 27432 w 1527048"/>
              <a:gd name="connsiteY35" fmla="*/ 548640 h 841248"/>
              <a:gd name="connsiteX36" fmla="*/ 45720 w 1527048"/>
              <a:gd name="connsiteY36" fmla="*/ 576072 h 841248"/>
              <a:gd name="connsiteX37" fmla="*/ 73152 w 1527048"/>
              <a:gd name="connsiteY37" fmla="*/ 594360 h 841248"/>
              <a:gd name="connsiteX38" fmla="*/ 109728 w 1527048"/>
              <a:gd name="connsiteY38" fmla="*/ 640080 h 841248"/>
              <a:gd name="connsiteX39" fmla="*/ 128016 w 1527048"/>
              <a:gd name="connsiteY39" fmla="*/ 667512 h 841248"/>
              <a:gd name="connsiteX40" fmla="*/ 182880 w 1527048"/>
              <a:gd name="connsiteY40" fmla="*/ 685800 h 841248"/>
              <a:gd name="connsiteX41" fmla="*/ 210312 w 1527048"/>
              <a:gd name="connsiteY41" fmla="*/ 704088 h 841248"/>
              <a:gd name="connsiteX42" fmla="*/ 265176 w 1527048"/>
              <a:gd name="connsiteY42" fmla="*/ 722376 h 841248"/>
              <a:gd name="connsiteX43" fmla="*/ 329184 w 1527048"/>
              <a:gd name="connsiteY43" fmla="*/ 740664 h 841248"/>
              <a:gd name="connsiteX44" fmla="*/ 393192 w 1527048"/>
              <a:gd name="connsiteY44" fmla="*/ 758952 h 841248"/>
              <a:gd name="connsiteX45" fmla="*/ 512064 w 1527048"/>
              <a:gd name="connsiteY45" fmla="*/ 777240 h 841248"/>
              <a:gd name="connsiteX46" fmla="*/ 603504 w 1527048"/>
              <a:gd name="connsiteY46" fmla="*/ 795528 h 841248"/>
              <a:gd name="connsiteX47" fmla="*/ 868680 w 1527048"/>
              <a:gd name="connsiteY47" fmla="*/ 804672 h 841248"/>
              <a:gd name="connsiteX48" fmla="*/ 1042416 w 1527048"/>
              <a:gd name="connsiteY48" fmla="*/ 822960 h 841248"/>
              <a:gd name="connsiteX49" fmla="*/ 1271016 w 1527048"/>
              <a:gd name="connsiteY49" fmla="*/ 813816 h 841248"/>
              <a:gd name="connsiteX50" fmla="*/ 1371600 w 1527048"/>
              <a:gd name="connsiteY50" fmla="*/ 822960 h 841248"/>
              <a:gd name="connsiteX51" fmla="*/ 1481328 w 1527048"/>
              <a:gd name="connsiteY51" fmla="*/ 841248 h 841248"/>
              <a:gd name="connsiteX52" fmla="*/ 1527048 w 1527048"/>
              <a:gd name="connsiteY52" fmla="*/ 822960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27048" h="841248">
                <a:moveTo>
                  <a:pt x="45720" y="795528"/>
                </a:moveTo>
                <a:lnTo>
                  <a:pt x="45720" y="795528"/>
                </a:lnTo>
                <a:cubicBezTo>
                  <a:pt x="87094" y="800125"/>
                  <a:pt x="203436" y="813816"/>
                  <a:pt x="237744" y="813816"/>
                </a:cubicBezTo>
                <a:cubicBezTo>
                  <a:pt x="426745" y="813816"/>
                  <a:pt x="615696" y="807720"/>
                  <a:pt x="804672" y="804672"/>
                </a:cubicBezTo>
                <a:cubicBezTo>
                  <a:pt x="871728" y="801624"/>
                  <a:pt x="938912" y="800676"/>
                  <a:pt x="1005840" y="795528"/>
                </a:cubicBezTo>
                <a:cubicBezTo>
                  <a:pt x="1095753" y="788612"/>
                  <a:pt x="975969" y="780136"/>
                  <a:pt x="1097280" y="749808"/>
                </a:cubicBezTo>
                <a:lnTo>
                  <a:pt x="1133856" y="740664"/>
                </a:lnTo>
                <a:cubicBezTo>
                  <a:pt x="1146048" y="728472"/>
                  <a:pt x="1159211" y="717179"/>
                  <a:pt x="1170432" y="704088"/>
                </a:cubicBezTo>
                <a:cubicBezTo>
                  <a:pt x="1177584" y="695744"/>
                  <a:pt x="1180449" y="683893"/>
                  <a:pt x="1188720" y="676656"/>
                </a:cubicBezTo>
                <a:cubicBezTo>
                  <a:pt x="1205261" y="662182"/>
                  <a:pt x="1225296" y="652272"/>
                  <a:pt x="1243584" y="640080"/>
                </a:cubicBezTo>
                <a:lnTo>
                  <a:pt x="1271016" y="621792"/>
                </a:lnTo>
                <a:cubicBezTo>
                  <a:pt x="1283208" y="603504"/>
                  <a:pt x="1302261" y="588251"/>
                  <a:pt x="1307592" y="566928"/>
                </a:cubicBezTo>
                <a:cubicBezTo>
                  <a:pt x="1319074" y="521001"/>
                  <a:pt x="1312762" y="542274"/>
                  <a:pt x="1325880" y="502920"/>
                </a:cubicBezTo>
                <a:cubicBezTo>
                  <a:pt x="1322832" y="451104"/>
                  <a:pt x="1323449" y="398942"/>
                  <a:pt x="1316736" y="347472"/>
                </a:cubicBezTo>
                <a:cubicBezTo>
                  <a:pt x="1314243" y="328357"/>
                  <a:pt x="1304544" y="310896"/>
                  <a:pt x="1298448" y="292608"/>
                </a:cubicBezTo>
                <a:cubicBezTo>
                  <a:pt x="1295400" y="283464"/>
                  <a:pt x="1297324" y="270523"/>
                  <a:pt x="1289304" y="265176"/>
                </a:cubicBezTo>
                <a:lnTo>
                  <a:pt x="1261872" y="246888"/>
                </a:lnTo>
                <a:lnTo>
                  <a:pt x="1225296" y="192024"/>
                </a:lnTo>
                <a:cubicBezTo>
                  <a:pt x="1219200" y="182880"/>
                  <a:pt x="1216152" y="170688"/>
                  <a:pt x="1207008" y="164592"/>
                </a:cubicBezTo>
                <a:lnTo>
                  <a:pt x="1179576" y="146304"/>
                </a:lnTo>
                <a:cubicBezTo>
                  <a:pt x="1149096" y="100584"/>
                  <a:pt x="1170432" y="124968"/>
                  <a:pt x="1106424" y="82296"/>
                </a:cubicBezTo>
                <a:cubicBezTo>
                  <a:pt x="1097280" y="76200"/>
                  <a:pt x="1089418" y="67483"/>
                  <a:pt x="1078992" y="64008"/>
                </a:cubicBezTo>
                <a:cubicBezTo>
                  <a:pt x="1060704" y="57912"/>
                  <a:pt x="1040168" y="56413"/>
                  <a:pt x="1024128" y="45720"/>
                </a:cubicBezTo>
                <a:cubicBezTo>
                  <a:pt x="1014984" y="39624"/>
                  <a:pt x="1006739" y="31895"/>
                  <a:pt x="996696" y="27432"/>
                </a:cubicBezTo>
                <a:cubicBezTo>
                  <a:pt x="979080" y="19603"/>
                  <a:pt x="960120" y="15240"/>
                  <a:pt x="941832" y="9144"/>
                </a:cubicBezTo>
                <a:lnTo>
                  <a:pt x="914400" y="0"/>
                </a:lnTo>
                <a:cubicBezTo>
                  <a:pt x="694944" y="3048"/>
                  <a:pt x="475347" y="709"/>
                  <a:pt x="256032" y="9144"/>
                </a:cubicBezTo>
                <a:cubicBezTo>
                  <a:pt x="236769" y="9885"/>
                  <a:pt x="219456" y="21336"/>
                  <a:pt x="201168" y="27432"/>
                </a:cubicBezTo>
                <a:cubicBezTo>
                  <a:pt x="163310" y="40051"/>
                  <a:pt x="181756" y="31229"/>
                  <a:pt x="146304" y="54864"/>
                </a:cubicBezTo>
                <a:cubicBezTo>
                  <a:pt x="140208" y="64008"/>
                  <a:pt x="135787" y="74525"/>
                  <a:pt x="128016" y="82296"/>
                </a:cubicBezTo>
                <a:cubicBezTo>
                  <a:pt x="120245" y="90067"/>
                  <a:pt x="108798" y="93283"/>
                  <a:pt x="100584" y="100584"/>
                </a:cubicBezTo>
                <a:cubicBezTo>
                  <a:pt x="85381" y="114098"/>
                  <a:pt x="39911" y="154801"/>
                  <a:pt x="27432" y="182880"/>
                </a:cubicBezTo>
                <a:cubicBezTo>
                  <a:pt x="19603" y="200496"/>
                  <a:pt x="15240" y="219456"/>
                  <a:pt x="9144" y="237744"/>
                </a:cubicBezTo>
                <a:lnTo>
                  <a:pt x="0" y="265176"/>
                </a:lnTo>
                <a:cubicBezTo>
                  <a:pt x="3048" y="341376"/>
                  <a:pt x="1798" y="417870"/>
                  <a:pt x="9144" y="493776"/>
                </a:cubicBezTo>
                <a:cubicBezTo>
                  <a:pt x="11001" y="512964"/>
                  <a:pt x="16739" y="532600"/>
                  <a:pt x="27432" y="548640"/>
                </a:cubicBezTo>
                <a:cubicBezTo>
                  <a:pt x="33528" y="557784"/>
                  <a:pt x="37949" y="568301"/>
                  <a:pt x="45720" y="576072"/>
                </a:cubicBezTo>
                <a:cubicBezTo>
                  <a:pt x="53491" y="583843"/>
                  <a:pt x="64008" y="588264"/>
                  <a:pt x="73152" y="594360"/>
                </a:cubicBezTo>
                <a:cubicBezTo>
                  <a:pt x="90953" y="647764"/>
                  <a:pt x="68368" y="598720"/>
                  <a:pt x="109728" y="640080"/>
                </a:cubicBezTo>
                <a:cubicBezTo>
                  <a:pt x="117499" y="647851"/>
                  <a:pt x="118697" y="661687"/>
                  <a:pt x="128016" y="667512"/>
                </a:cubicBezTo>
                <a:cubicBezTo>
                  <a:pt x="144363" y="677729"/>
                  <a:pt x="166840" y="675107"/>
                  <a:pt x="182880" y="685800"/>
                </a:cubicBezTo>
                <a:cubicBezTo>
                  <a:pt x="192024" y="691896"/>
                  <a:pt x="200269" y="699625"/>
                  <a:pt x="210312" y="704088"/>
                </a:cubicBezTo>
                <a:cubicBezTo>
                  <a:pt x="227928" y="711917"/>
                  <a:pt x="246888" y="716280"/>
                  <a:pt x="265176" y="722376"/>
                </a:cubicBezTo>
                <a:cubicBezTo>
                  <a:pt x="330949" y="744300"/>
                  <a:pt x="248812" y="717701"/>
                  <a:pt x="329184" y="740664"/>
                </a:cubicBezTo>
                <a:cubicBezTo>
                  <a:pt x="369854" y="752284"/>
                  <a:pt x="345549" y="749423"/>
                  <a:pt x="393192" y="758952"/>
                </a:cubicBezTo>
                <a:cubicBezTo>
                  <a:pt x="462689" y="772851"/>
                  <a:pt x="437405" y="764065"/>
                  <a:pt x="512064" y="777240"/>
                </a:cubicBezTo>
                <a:cubicBezTo>
                  <a:pt x="542675" y="782642"/>
                  <a:pt x="572439" y="794457"/>
                  <a:pt x="603504" y="795528"/>
                </a:cubicBezTo>
                <a:lnTo>
                  <a:pt x="868680" y="804672"/>
                </a:lnTo>
                <a:cubicBezTo>
                  <a:pt x="924078" y="812586"/>
                  <a:pt x="987747" y="822960"/>
                  <a:pt x="1042416" y="822960"/>
                </a:cubicBezTo>
                <a:cubicBezTo>
                  <a:pt x="1118677" y="822960"/>
                  <a:pt x="1194816" y="816864"/>
                  <a:pt x="1271016" y="813816"/>
                </a:cubicBezTo>
                <a:lnTo>
                  <a:pt x="1371600" y="822960"/>
                </a:lnTo>
                <a:cubicBezTo>
                  <a:pt x="1459101" y="831710"/>
                  <a:pt x="1429239" y="823885"/>
                  <a:pt x="1481328" y="841248"/>
                </a:cubicBezTo>
                <a:cubicBezTo>
                  <a:pt x="1522086" y="831059"/>
                  <a:pt x="1509018" y="840990"/>
                  <a:pt x="1527048" y="82296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6" name="Diagram 25"/>
          <p:cNvGraphicFramePr/>
          <p:nvPr>
            <p:extLst>
              <p:ext uri="{D42A27DB-BD31-4B8C-83A1-F6EECF244321}">
                <p14:modId xmlns:p14="http://schemas.microsoft.com/office/powerpoint/2010/main" val="1371346587"/>
              </p:ext>
            </p:extLst>
          </p:nvPr>
        </p:nvGraphicFramePr>
        <p:xfrm>
          <a:off x="0" y="152400"/>
          <a:ext cx="15240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Picture 1" descr="C:\Users\ISEJBP\AppData\Local\Microsoft\Windows\Temporary Internet Files\Content.IE5\XAR3CIKT\MC900441498[1].png"/>
          <p:cNvPicPr>
            <a:picLocks noChangeAspect="1" noChangeArrowheads="1"/>
          </p:cNvPicPr>
          <p:nvPr/>
        </p:nvPicPr>
        <p:blipFill>
          <a:blip r:embed="rId7" cstate="print"/>
          <a:srcRect/>
          <a:stretch>
            <a:fillRect/>
          </a:stretch>
        </p:blipFill>
        <p:spPr bwMode="auto">
          <a:xfrm>
            <a:off x="7543800" y="304800"/>
            <a:ext cx="914400" cy="914400"/>
          </a:xfrm>
          <a:prstGeom prst="rect">
            <a:avLst/>
          </a:prstGeom>
          <a:noFill/>
        </p:spPr>
      </p:pic>
    </p:spTree>
    <p:extLst>
      <p:ext uri="{BB962C8B-B14F-4D97-AF65-F5344CB8AC3E}">
        <p14:creationId xmlns:p14="http://schemas.microsoft.com/office/powerpoint/2010/main" val="9520888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343400" cy="792162"/>
          </a:xfrm>
          <a:noFill/>
        </p:spPr>
        <p:txBody>
          <a:bodyPr>
            <a:normAutofit/>
          </a:bodyPr>
          <a:lstStyle/>
          <a:p>
            <a:r>
              <a:rPr lang="en-US" b="1" dirty="0" smtClean="0">
                <a:solidFill>
                  <a:schemeClr val="tx1"/>
                </a:solidFill>
              </a:rPr>
              <a:t>Social Factors</a:t>
            </a:r>
            <a:endParaRPr lang="en-US" b="1" dirty="0">
              <a:solidFill>
                <a:schemeClr val="tx1"/>
              </a:solidFill>
            </a:endParaRPr>
          </a:p>
        </p:txBody>
      </p:sp>
      <p:grpSp>
        <p:nvGrpSpPr>
          <p:cNvPr id="18" name="Group 17"/>
          <p:cNvGrpSpPr/>
          <p:nvPr/>
        </p:nvGrpSpPr>
        <p:grpSpPr>
          <a:xfrm>
            <a:off x="381000" y="533400"/>
            <a:ext cx="7772400" cy="5562600"/>
            <a:chOff x="381000" y="533400"/>
            <a:chExt cx="7772400" cy="5562600"/>
          </a:xfrm>
        </p:grpSpPr>
        <p:sp>
          <p:nvSpPr>
            <p:cNvPr id="15" name="Rectangle 14"/>
            <p:cNvSpPr/>
            <p:nvPr/>
          </p:nvSpPr>
          <p:spPr>
            <a:xfrm>
              <a:off x="3048000" y="31242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Customers</a:t>
              </a:r>
              <a:endParaRPr lang="en-US" sz="2400" dirty="0">
                <a:solidFill>
                  <a:schemeClr val="tx1"/>
                </a:solidFill>
              </a:endParaRPr>
            </a:p>
          </p:txBody>
        </p:sp>
        <p:sp>
          <p:nvSpPr>
            <p:cNvPr id="7" name="Rectangle 6"/>
            <p:cNvSpPr/>
            <p:nvPr/>
          </p:nvSpPr>
          <p:spPr>
            <a:xfrm>
              <a:off x="609600" y="2514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Groups</a:t>
              </a:r>
            </a:p>
            <a:p>
              <a:pPr algn="ctr"/>
              <a:r>
                <a:rPr lang="en-US" sz="2400" b="1" dirty="0" smtClean="0">
                  <a:solidFill>
                    <a:schemeClr val="tx1"/>
                  </a:solidFill>
                </a:rPr>
                <a:t>and</a:t>
              </a:r>
            </a:p>
            <a:p>
              <a:pPr algn="ctr"/>
              <a:r>
                <a:rPr lang="en-US" sz="2400" b="1" dirty="0" smtClean="0">
                  <a:solidFill>
                    <a:schemeClr val="tx1"/>
                  </a:solidFill>
                </a:rPr>
                <a:t>Teams</a:t>
              </a:r>
              <a:endParaRPr lang="en-US" sz="2400" b="1" dirty="0">
                <a:solidFill>
                  <a:schemeClr val="tx1"/>
                </a:solidFill>
              </a:endParaRPr>
            </a:p>
          </p:txBody>
        </p:sp>
        <p:sp>
          <p:nvSpPr>
            <p:cNvPr id="8" name="Rectangle 7"/>
            <p:cNvSpPr/>
            <p:nvPr/>
          </p:nvSpPr>
          <p:spPr>
            <a:xfrm>
              <a:off x="2286000" y="4191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Hierarchies</a:t>
              </a:r>
              <a:endParaRPr lang="en-US" dirty="0">
                <a:solidFill>
                  <a:schemeClr val="tx1"/>
                </a:solidFill>
              </a:endParaRPr>
            </a:p>
          </p:txBody>
        </p:sp>
        <p:sp>
          <p:nvSpPr>
            <p:cNvPr id="9" name="Rectangle 8"/>
            <p:cNvSpPr/>
            <p:nvPr/>
          </p:nvSpPr>
          <p:spPr>
            <a:xfrm>
              <a:off x="4953000" y="2895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Cooperation</a:t>
              </a:r>
            </a:p>
          </p:txBody>
        </p:sp>
        <p:sp>
          <p:nvSpPr>
            <p:cNvPr id="10" name="Rectangle 9"/>
            <p:cNvSpPr/>
            <p:nvPr/>
          </p:nvSpPr>
          <p:spPr>
            <a:xfrm>
              <a:off x="4572000" y="1676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Communication</a:t>
              </a:r>
              <a:endParaRPr lang="en-US" dirty="0">
                <a:solidFill>
                  <a:schemeClr val="tx1"/>
                </a:solidFill>
              </a:endParaRPr>
            </a:p>
          </p:txBody>
        </p:sp>
        <p:sp>
          <p:nvSpPr>
            <p:cNvPr id="11" name="Rectangle 10"/>
            <p:cNvSpPr/>
            <p:nvPr/>
          </p:nvSpPr>
          <p:spPr>
            <a:xfrm>
              <a:off x="5867400" y="4038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Competition</a:t>
              </a:r>
              <a:endParaRPr lang="en-US" dirty="0">
                <a:solidFill>
                  <a:schemeClr val="tx1"/>
                </a:solidFill>
              </a:endParaRPr>
            </a:p>
          </p:txBody>
        </p:sp>
        <p:sp>
          <p:nvSpPr>
            <p:cNvPr id="12" name="Rectangle 11"/>
            <p:cNvSpPr/>
            <p:nvPr/>
          </p:nvSpPr>
          <p:spPr>
            <a:xfrm>
              <a:off x="2362200" y="14478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p>
            <a:p>
              <a:pPr algn="ctr"/>
              <a:r>
                <a:rPr lang="en-US" dirty="0">
                  <a:solidFill>
                    <a:schemeClr val="tx1"/>
                  </a:solidFill>
                </a:rPr>
                <a:t>a</a:t>
              </a:r>
              <a:r>
                <a:rPr lang="en-US" dirty="0" smtClean="0">
                  <a:solidFill>
                    <a:schemeClr val="tx1"/>
                  </a:solidFill>
                </a:rPr>
                <a:t>nd</a:t>
              </a:r>
            </a:p>
            <a:p>
              <a:pPr algn="ctr"/>
              <a:r>
                <a:rPr lang="en-US" dirty="0" smtClean="0">
                  <a:solidFill>
                    <a:schemeClr val="tx1"/>
                  </a:solidFill>
                </a:rPr>
                <a:t>Jargon</a:t>
              </a:r>
              <a:endParaRPr lang="en-US" dirty="0">
                <a:solidFill>
                  <a:schemeClr val="tx1"/>
                </a:solidFill>
              </a:endParaRPr>
            </a:p>
          </p:txBody>
        </p:sp>
        <p:sp>
          <p:nvSpPr>
            <p:cNvPr id="13" name="Rectangle 12"/>
            <p:cNvSpPr/>
            <p:nvPr/>
          </p:nvSpPr>
          <p:spPr>
            <a:xfrm>
              <a:off x="5867400" y="533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Roles</a:t>
              </a:r>
            </a:p>
            <a:p>
              <a:pPr algn="ctr"/>
              <a:r>
                <a:rPr lang="en-US" dirty="0" smtClean="0">
                  <a:solidFill>
                    <a:schemeClr val="tx1"/>
                  </a:solidFill>
                </a:rPr>
                <a:t>Jobs</a:t>
              </a:r>
            </a:p>
            <a:p>
              <a:pPr algn="ctr"/>
              <a:r>
                <a:rPr lang="en-US" dirty="0" smtClean="0">
                  <a:solidFill>
                    <a:schemeClr val="tx1"/>
                  </a:solidFill>
                </a:rPr>
                <a:t>Supervision</a:t>
              </a:r>
              <a:endParaRPr lang="en-US" dirty="0">
                <a:solidFill>
                  <a:schemeClr val="tx1"/>
                </a:solidFill>
              </a:endParaRPr>
            </a:p>
          </p:txBody>
        </p:sp>
        <p:sp>
          <p:nvSpPr>
            <p:cNvPr id="14" name="Rectangle 13"/>
            <p:cNvSpPr/>
            <p:nvPr/>
          </p:nvSpPr>
          <p:spPr>
            <a:xfrm>
              <a:off x="381000" y="4572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Businesses and Companies</a:t>
              </a:r>
              <a:endParaRPr lang="en-US" b="1" dirty="0">
                <a:solidFill>
                  <a:schemeClr val="tx1"/>
                </a:solidFill>
              </a:endParaRPr>
            </a:p>
          </p:txBody>
        </p:sp>
      </p:grpSp>
    </p:spTree>
    <p:extLst>
      <p:ext uri="{BB962C8B-B14F-4D97-AF65-F5344CB8AC3E}">
        <p14:creationId xmlns:p14="http://schemas.microsoft.com/office/powerpoint/2010/main" val="247159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System</a:t>
            </a:r>
            <a:endParaRPr lang="en-US" dirty="0"/>
          </a:p>
        </p:txBody>
      </p:sp>
      <p:pic>
        <p:nvPicPr>
          <p:cNvPr id="264194" name="Picture 2" descr="http://www.travelpluto.com/singapor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3825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7720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97" y="299880"/>
            <a:ext cx="3962400" cy="762000"/>
          </a:xfrm>
        </p:spPr>
        <p:txBody>
          <a:bodyPr>
            <a:noAutofit/>
          </a:bodyPr>
          <a:lstStyle/>
          <a:p>
            <a:r>
              <a:rPr lang="en-US" sz="4800" b="1" dirty="0" smtClean="0"/>
              <a:t>Social Factors</a:t>
            </a:r>
            <a:endParaRPr lang="en-US" sz="4800" b="1" dirty="0"/>
          </a:p>
        </p:txBody>
      </p:sp>
      <p:pic>
        <p:nvPicPr>
          <p:cNvPr id="12" name="Picture 2" descr="C:\Documents and Settings\Brian Peacock\Local Settings\Temporary Internet Files\Content.IE5\MLXLW6GL\MP900145548[1].jpg"/>
          <p:cNvPicPr>
            <a:picLocks noChangeAspect="1" noChangeArrowheads="1"/>
          </p:cNvPicPr>
          <p:nvPr/>
        </p:nvPicPr>
        <p:blipFill>
          <a:blip r:embed="rId3" cstate="print"/>
          <a:srcRect/>
          <a:stretch>
            <a:fillRect/>
          </a:stretch>
        </p:blipFill>
        <p:spPr bwMode="auto">
          <a:xfrm>
            <a:off x="4495800" y="680880"/>
            <a:ext cx="4219262" cy="2736435"/>
          </a:xfrm>
          <a:prstGeom prst="rect">
            <a:avLst/>
          </a:prstGeom>
          <a:ln>
            <a:noFill/>
          </a:ln>
          <a:effectLst>
            <a:softEdge rad="112500"/>
          </a:effectLst>
        </p:spPr>
      </p:pic>
      <p:pic>
        <p:nvPicPr>
          <p:cNvPr id="13" name="Picture 2" descr="http://www.bataanmarch.com/images/XQ1F0002.JPG"/>
          <p:cNvPicPr>
            <a:picLocks noChangeAspect="1" noChangeArrowheads="1"/>
          </p:cNvPicPr>
          <p:nvPr/>
        </p:nvPicPr>
        <p:blipFill>
          <a:blip r:embed="rId4" cstate="print"/>
          <a:srcRect/>
          <a:stretch>
            <a:fillRect/>
          </a:stretch>
        </p:blipFill>
        <p:spPr bwMode="auto">
          <a:xfrm>
            <a:off x="4495800" y="3417316"/>
            <a:ext cx="4265070" cy="2844939"/>
          </a:xfrm>
          <a:prstGeom prst="rect">
            <a:avLst/>
          </a:prstGeom>
          <a:ln>
            <a:noFill/>
          </a:ln>
          <a:effectLst>
            <a:softEdge rad="112500"/>
          </a:effectLst>
        </p:spPr>
      </p:pic>
      <p:cxnSp>
        <p:nvCxnSpPr>
          <p:cNvPr id="9" name="Straight Connector 8"/>
          <p:cNvCxnSpPr/>
          <p:nvPr/>
        </p:nvCxnSpPr>
        <p:spPr>
          <a:xfrm>
            <a:off x="457200" y="1371600"/>
            <a:ext cx="28956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5474" name="Picture 2" descr="http://2.bp.blogspot.com/-0k86PB9ucJw/TZrbnL1sr-I/AAAAAAAAAFc/Z465nqW1ets/s1600/meeting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25" y="4114800"/>
            <a:ext cx="3556504" cy="23710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05" t="34160" r="41733" b="13882"/>
          <a:stretch/>
        </p:blipFill>
        <p:spPr bwMode="auto">
          <a:xfrm>
            <a:off x="203704" y="1393970"/>
            <a:ext cx="4114800" cy="260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2823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Socio Technical System Design</a:t>
            </a:r>
            <a:br>
              <a:rPr lang="en-US" dirty="0" smtClean="0"/>
            </a:br>
            <a:r>
              <a:rPr lang="en-US" dirty="0" smtClean="0"/>
              <a:t>Macro Ergonomics</a:t>
            </a:r>
            <a:endParaRPr lang="en-US" dirty="0"/>
          </a:p>
        </p:txBody>
      </p:sp>
      <p:sp>
        <p:nvSpPr>
          <p:cNvPr id="3" name="Content Placeholder 2"/>
          <p:cNvSpPr>
            <a:spLocks noGrp="1"/>
          </p:cNvSpPr>
          <p:nvPr>
            <p:ph idx="1"/>
          </p:nvPr>
        </p:nvSpPr>
        <p:spPr/>
        <p:txBody>
          <a:bodyPr>
            <a:normAutofit lnSpcReduction="10000"/>
          </a:bodyPr>
          <a:lstStyle/>
          <a:p>
            <a:r>
              <a:rPr lang="en-US" dirty="0" smtClean="0"/>
              <a:t>Human Centered Design</a:t>
            </a:r>
          </a:p>
          <a:p>
            <a:r>
              <a:rPr lang="en-US" dirty="0" smtClean="0"/>
              <a:t>Participation</a:t>
            </a:r>
          </a:p>
          <a:p>
            <a:r>
              <a:rPr lang="en-US" dirty="0" smtClean="0"/>
              <a:t>People usually work in Groups / Teams</a:t>
            </a:r>
          </a:p>
          <a:p>
            <a:r>
              <a:rPr lang="en-US" dirty="0" smtClean="0"/>
              <a:t>The Motivation to Work</a:t>
            </a:r>
          </a:p>
          <a:p>
            <a:pPr lvl="1"/>
            <a:r>
              <a:rPr lang="en-US" dirty="0" err="1" smtClean="0"/>
              <a:t>Taylorism</a:t>
            </a:r>
            <a:r>
              <a:rPr lang="en-US" dirty="0" smtClean="0"/>
              <a:t> – “Scientific Management”</a:t>
            </a:r>
          </a:p>
          <a:p>
            <a:pPr lvl="1"/>
            <a:r>
              <a:rPr lang="en-US" dirty="0" smtClean="0"/>
              <a:t>Hawthorne effect</a:t>
            </a:r>
          </a:p>
          <a:p>
            <a:pPr lvl="1"/>
            <a:r>
              <a:rPr lang="en-US" dirty="0" err="1" smtClean="0"/>
              <a:t>Tavistock</a:t>
            </a:r>
            <a:r>
              <a:rPr lang="en-US" dirty="0" smtClean="0"/>
              <a:t> Institute</a:t>
            </a:r>
          </a:p>
          <a:p>
            <a:pPr lvl="1"/>
            <a:r>
              <a:rPr lang="en-US" dirty="0" smtClean="0"/>
              <a:t>Herzberg</a:t>
            </a:r>
          </a:p>
          <a:p>
            <a:pPr lvl="1"/>
            <a:r>
              <a:rPr lang="en-US" dirty="0" smtClean="0"/>
              <a:t>Quality of Work Life</a:t>
            </a:r>
            <a:endParaRPr lang="en-US" dirty="0"/>
          </a:p>
        </p:txBody>
      </p:sp>
    </p:spTree>
    <p:extLst>
      <p:ext uri="{BB962C8B-B14F-4D97-AF65-F5344CB8AC3E}">
        <p14:creationId xmlns:p14="http://schemas.microsoft.com/office/powerpoint/2010/main" val="40512283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Affective Factors</a:t>
            </a:r>
            <a:endParaRPr lang="en-US" b="1" dirty="0"/>
          </a:p>
        </p:txBody>
      </p:sp>
      <p:grpSp>
        <p:nvGrpSpPr>
          <p:cNvPr id="13" name="Group 12"/>
          <p:cNvGrpSpPr/>
          <p:nvPr/>
        </p:nvGrpSpPr>
        <p:grpSpPr>
          <a:xfrm>
            <a:off x="457200" y="1600200"/>
            <a:ext cx="6553200" cy="3048000"/>
            <a:chOff x="457200" y="1600200"/>
            <a:chExt cx="6553200" cy="3048000"/>
          </a:xfrm>
        </p:grpSpPr>
        <p:sp>
          <p:nvSpPr>
            <p:cNvPr id="4" name="Snip Diagonal Corner Rectangle 3"/>
            <p:cNvSpPr/>
            <p:nvPr/>
          </p:nvSpPr>
          <p:spPr>
            <a:xfrm>
              <a:off x="1828800" y="28194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Emotion</a:t>
              </a:r>
              <a:endParaRPr lang="en-US" b="1" dirty="0">
                <a:solidFill>
                  <a:schemeClr val="tx1"/>
                </a:solidFill>
              </a:endParaRPr>
            </a:p>
          </p:txBody>
        </p:sp>
        <p:sp>
          <p:nvSpPr>
            <p:cNvPr id="5" name="Snip Diagonal Corner Rectangle 4"/>
            <p:cNvSpPr/>
            <p:nvPr/>
          </p:nvSpPr>
          <p:spPr>
            <a:xfrm>
              <a:off x="3200400" y="22098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Esthetics</a:t>
              </a:r>
              <a:endParaRPr lang="en-US" b="1" dirty="0">
                <a:solidFill>
                  <a:schemeClr val="tx1"/>
                </a:solidFill>
              </a:endParaRPr>
            </a:p>
          </p:txBody>
        </p:sp>
        <p:sp>
          <p:nvSpPr>
            <p:cNvPr id="6" name="Snip Diagonal Corner Rectangle 5"/>
            <p:cNvSpPr/>
            <p:nvPr/>
          </p:nvSpPr>
          <p:spPr>
            <a:xfrm>
              <a:off x="4495800" y="1600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Elegance</a:t>
              </a:r>
              <a:endParaRPr lang="en-US" b="1" dirty="0">
                <a:solidFill>
                  <a:schemeClr val="tx1"/>
                </a:solidFill>
              </a:endParaRPr>
            </a:p>
          </p:txBody>
        </p:sp>
        <p:sp>
          <p:nvSpPr>
            <p:cNvPr id="7" name="Snip Diagonal Corner Rectangle 6"/>
            <p:cNvSpPr/>
            <p:nvPr/>
          </p:nvSpPr>
          <p:spPr>
            <a:xfrm>
              <a:off x="2895600" y="3886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Attitude</a:t>
              </a:r>
              <a:endParaRPr lang="en-US" b="1" dirty="0">
                <a:solidFill>
                  <a:schemeClr val="tx1"/>
                </a:solidFill>
              </a:endParaRPr>
            </a:p>
          </p:txBody>
        </p:sp>
        <p:sp>
          <p:nvSpPr>
            <p:cNvPr id="8" name="Snip Diagonal Corner Rectangle 7"/>
            <p:cNvSpPr/>
            <p:nvPr/>
          </p:nvSpPr>
          <p:spPr>
            <a:xfrm>
              <a:off x="4191000" y="32766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Mood</a:t>
              </a:r>
              <a:endParaRPr lang="en-US" b="1" dirty="0">
                <a:solidFill>
                  <a:schemeClr val="tx1"/>
                </a:solidFill>
              </a:endParaRPr>
            </a:p>
          </p:txBody>
        </p:sp>
        <p:sp>
          <p:nvSpPr>
            <p:cNvPr id="9" name="Snip Diagonal Corner Rectangle 8"/>
            <p:cNvSpPr/>
            <p:nvPr/>
          </p:nvSpPr>
          <p:spPr>
            <a:xfrm>
              <a:off x="5562600" y="2667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Motivation</a:t>
              </a:r>
              <a:endParaRPr lang="en-US" b="1" dirty="0">
                <a:solidFill>
                  <a:schemeClr val="tx1"/>
                </a:solidFill>
              </a:endParaRPr>
            </a:p>
          </p:txBody>
        </p:sp>
        <p:sp>
          <p:nvSpPr>
            <p:cNvPr id="10" name="Snip Diagonal Corner Rectangle 9"/>
            <p:cNvSpPr/>
            <p:nvPr/>
          </p:nvSpPr>
          <p:spPr>
            <a:xfrm>
              <a:off x="457200" y="3429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Excitement</a:t>
              </a:r>
              <a:endParaRPr lang="en-US" b="1" dirty="0">
                <a:solidFill>
                  <a:schemeClr val="tx1"/>
                </a:solidFill>
              </a:endParaRPr>
            </a:p>
          </p:txBody>
        </p:sp>
      </p:grpSp>
      <p:sp>
        <p:nvSpPr>
          <p:cNvPr id="11" name="TextBox 10"/>
          <p:cNvSpPr txBox="1"/>
          <p:nvPr/>
        </p:nvSpPr>
        <p:spPr>
          <a:xfrm>
            <a:off x="5638800" y="5029200"/>
            <a:ext cx="2514600" cy="923330"/>
          </a:xfrm>
          <a:prstGeom prst="rect">
            <a:avLst/>
          </a:prstGeom>
          <a:noFill/>
        </p:spPr>
        <p:txBody>
          <a:bodyPr wrap="square" rtlCol="0">
            <a:spAutoFit/>
          </a:bodyPr>
          <a:lstStyle/>
          <a:p>
            <a:r>
              <a:rPr lang="en-US" b="1" i="1" dirty="0" smtClean="0"/>
              <a:t>Less easily measured</a:t>
            </a:r>
          </a:p>
          <a:p>
            <a:endParaRPr lang="en-US" b="1" i="1" dirty="0"/>
          </a:p>
          <a:p>
            <a:r>
              <a:rPr lang="en-US" b="1" i="1" dirty="0" err="1" smtClean="0"/>
              <a:t>Kansei</a:t>
            </a:r>
            <a:r>
              <a:rPr lang="en-US" b="1" i="1" dirty="0" smtClean="0"/>
              <a:t> engineering</a:t>
            </a:r>
            <a:endParaRPr lang="en-US" b="1" i="1" dirty="0"/>
          </a:p>
        </p:txBody>
      </p:sp>
      <p:sp>
        <p:nvSpPr>
          <p:cNvPr id="12" name="TextBox 11"/>
          <p:cNvSpPr txBox="1"/>
          <p:nvPr/>
        </p:nvSpPr>
        <p:spPr>
          <a:xfrm>
            <a:off x="685800" y="5410200"/>
            <a:ext cx="3810000" cy="369332"/>
          </a:xfrm>
          <a:prstGeom prst="rect">
            <a:avLst/>
          </a:prstGeom>
          <a:noFill/>
        </p:spPr>
        <p:txBody>
          <a:bodyPr wrap="square" rtlCol="0">
            <a:spAutoFit/>
          </a:bodyPr>
          <a:lstStyle/>
          <a:p>
            <a:r>
              <a:rPr lang="en-US" b="1" i="1" dirty="0" smtClean="0"/>
              <a:t>Often dominate behavior</a:t>
            </a:r>
            <a:endParaRPr lang="en-US" b="1" i="1" dirty="0"/>
          </a:p>
        </p:txBody>
      </p:sp>
    </p:spTree>
    <p:extLst>
      <p:ext uri="{BB962C8B-B14F-4D97-AF65-F5344CB8AC3E}">
        <p14:creationId xmlns:p14="http://schemas.microsoft.com/office/powerpoint/2010/main" val="5844627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will tell you the time!!</a:t>
            </a:r>
            <a:endParaRPr lang="en-US" dirty="0"/>
          </a:p>
        </p:txBody>
      </p:sp>
      <p:pic>
        <p:nvPicPr>
          <p:cNvPr id="656386" name="Picture 2" descr="http://www.watcheshead.com/wp-content/uploads/2009/03/rolex-oyster-perpetual-date-just.jpg"/>
          <p:cNvPicPr>
            <a:picLocks noChangeAspect="1" noChangeArrowheads="1"/>
          </p:cNvPicPr>
          <p:nvPr/>
        </p:nvPicPr>
        <p:blipFill>
          <a:blip r:embed="rId3" cstate="print"/>
          <a:srcRect/>
          <a:stretch>
            <a:fillRect/>
          </a:stretch>
        </p:blipFill>
        <p:spPr bwMode="auto">
          <a:xfrm>
            <a:off x="1143000" y="1676400"/>
            <a:ext cx="3457575" cy="3943350"/>
          </a:xfrm>
          <a:prstGeom prst="rect">
            <a:avLst/>
          </a:prstGeom>
          <a:noFill/>
        </p:spPr>
      </p:pic>
      <p:pic>
        <p:nvPicPr>
          <p:cNvPr id="656388" name="Picture 4" descr="http://www.watchesretailer.com/images/t53151.jpg"/>
          <p:cNvPicPr>
            <a:picLocks noChangeAspect="1" noChangeArrowheads="1"/>
          </p:cNvPicPr>
          <p:nvPr/>
        </p:nvPicPr>
        <p:blipFill>
          <a:blip r:embed="rId4" cstate="print"/>
          <a:srcRect/>
          <a:stretch>
            <a:fillRect/>
          </a:stretch>
        </p:blipFill>
        <p:spPr bwMode="auto">
          <a:xfrm>
            <a:off x="5029200" y="1676400"/>
            <a:ext cx="3943350" cy="3943350"/>
          </a:xfrm>
          <a:prstGeom prst="rect">
            <a:avLst/>
          </a:prstGeom>
          <a:noFill/>
        </p:spPr>
      </p:pic>
    </p:spTree>
    <p:extLst>
      <p:ext uri="{BB962C8B-B14F-4D97-AF65-F5344CB8AC3E}">
        <p14:creationId xmlns:p14="http://schemas.microsoft.com/office/powerpoint/2010/main" val="31868675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extLst>
              <p:ext uri="{D42A27DB-BD31-4B8C-83A1-F6EECF244321}">
                <p14:modId xmlns:p14="http://schemas.microsoft.com/office/powerpoint/2010/main" val="1475870725"/>
              </p:ext>
            </p:extLst>
          </p:nvPr>
        </p:nvGraphicFramePr>
        <p:xfrm>
          <a:off x="838200" y="533400"/>
          <a:ext cx="7239000" cy="5741622"/>
        </p:xfrm>
        <a:graphic>
          <a:graphicData uri="http://schemas.openxmlformats.org/presentationml/2006/ole">
            <mc:AlternateContent xmlns:mc="http://schemas.openxmlformats.org/markup-compatibility/2006">
              <mc:Choice xmlns:v="urn:schemas-microsoft-com:vml" Requires="v">
                <p:oleObj spid="_x0000_s261128" name="Slide" r:id="rId5" imgW="4185908" imgH="3139594" progId="PowerPoint.Slide.12">
                  <p:embed/>
                </p:oleObj>
              </mc:Choice>
              <mc:Fallback>
                <p:oleObj name="Slide" r:id="rId5" imgW="4185908" imgH="3139594" progId="PowerPoint.Slide.12">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33400"/>
                        <a:ext cx="7239000" cy="57416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639407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r>
              <a:rPr lang="en-US" dirty="0" smtClean="0"/>
              <a:t>Ageing - Stamina and Speed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749874295"/>
              </p:ext>
            </p:extLst>
          </p:nvPr>
        </p:nvGraphicFramePr>
        <p:xfrm>
          <a:off x="822158" y="1447800"/>
          <a:ext cx="5807242" cy="424375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600200" y="6019800"/>
            <a:ext cx="6934200" cy="400110"/>
          </a:xfrm>
          <a:prstGeom prst="rect">
            <a:avLst/>
          </a:prstGeom>
          <a:noFill/>
        </p:spPr>
        <p:txBody>
          <a:bodyPr wrap="square" rtlCol="0">
            <a:spAutoFit/>
          </a:bodyPr>
          <a:lstStyle/>
          <a:p>
            <a:r>
              <a:rPr lang="en-US" sz="2000" i="1" dirty="0" smtClean="0"/>
              <a:t>How fast will you run when you are 80?</a:t>
            </a:r>
            <a:endParaRPr lang="en-US" sz="2000" i="1" dirty="0"/>
          </a:p>
        </p:txBody>
      </p:sp>
      <p:sp>
        <p:nvSpPr>
          <p:cNvPr id="6" name="TextBox 5"/>
          <p:cNvSpPr txBox="1"/>
          <p:nvPr/>
        </p:nvSpPr>
        <p:spPr>
          <a:xfrm>
            <a:off x="6858000" y="2514600"/>
            <a:ext cx="1905000" cy="1077218"/>
          </a:xfrm>
          <a:prstGeom prst="rect">
            <a:avLst/>
          </a:prstGeom>
          <a:noFill/>
        </p:spPr>
        <p:txBody>
          <a:bodyPr wrap="square" rtlCol="0">
            <a:spAutoFit/>
          </a:bodyPr>
          <a:lstStyle/>
          <a:p>
            <a:pPr algn="ctr"/>
            <a:r>
              <a:rPr lang="en-US" sz="3200" dirty="0" smtClean="0"/>
              <a:t>Marathon Records</a:t>
            </a:r>
            <a:endParaRPr lang="en-US" sz="3200" dirty="0"/>
          </a:p>
        </p:txBody>
      </p:sp>
    </p:spTree>
    <p:extLst>
      <p:ext uri="{BB962C8B-B14F-4D97-AF65-F5344CB8AC3E}">
        <p14:creationId xmlns:p14="http://schemas.microsoft.com/office/powerpoint/2010/main" val="18492761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3810000" cy="1143000"/>
          </a:xfrm>
        </p:spPr>
        <p:txBody>
          <a:bodyPr/>
          <a:lstStyle/>
          <a:p>
            <a:r>
              <a:rPr lang="en-US" dirty="0" smtClean="0"/>
              <a:t>Time Factors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123623927"/>
              </p:ext>
            </p:extLst>
          </p:nvPr>
        </p:nvGraphicFramePr>
        <p:xfrm>
          <a:off x="1905000" y="2971800"/>
          <a:ext cx="5867401"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idx="1"/>
          </p:nvPr>
        </p:nvSpPr>
        <p:spPr/>
        <p:txBody>
          <a:bodyPr/>
          <a:lstStyle/>
          <a:p>
            <a:r>
              <a:rPr lang="en-US" dirty="0" smtClean="0"/>
              <a:t>Fatigue</a:t>
            </a:r>
          </a:p>
          <a:p>
            <a:r>
              <a:rPr lang="en-US" dirty="0" err="1" smtClean="0"/>
              <a:t>Rohmerts</a:t>
            </a:r>
            <a:r>
              <a:rPr lang="en-US" dirty="0" smtClean="0"/>
              <a:t> Law</a:t>
            </a:r>
            <a:endParaRPr lang="en-US" dirty="0"/>
          </a:p>
        </p:txBody>
      </p:sp>
    </p:spTree>
    <p:extLst>
      <p:ext uri="{BB962C8B-B14F-4D97-AF65-F5344CB8AC3E}">
        <p14:creationId xmlns:p14="http://schemas.microsoft.com/office/powerpoint/2010/main" val="6851492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Human Decision and Control Time</a:t>
            </a:r>
            <a:endParaRPr lang="en-US" dirty="0"/>
          </a:p>
        </p:txBody>
      </p:sp>
      <p:sp>
        <p:nvSpPr>
          <p:cNvPr id="3" name="Content Placeholder 2"/>
          <p:cNvSpPr>
            <a:spLocks noGrp="1"/>
          </p:cNvSpPr>
          <p:nvPr>
            <p:ph idx="1"/>
          </p:nvPr>
        </p:nvSpPr>
        <p:spPr>
          <a:xfrm>
            <a:off x="457200" y="1600201"/>
            <a:ext cx="8229600" cy="1143000"/>
          </a:xfrm>
        </p:spPr>
        <p:txBody>
          <a:bodyPr/>
          <a:lstStyle/>
          <a:p>
            <a:pPr marL="0" indent="0" algn="ctr">
              <a:buNone/>
            </a:pPr>
            <a:r>
              <a:rPr lang="en-US" dirty="0" smtClean="0"/>
              <a:t>Hick’s Law – complex decisions take time</a:t>
            </a:r>
          </a:p>
          <a:p>
            <a:pPr marL="457200" lvl="1" indent="0" algn="ctr">
              <a:buNone/>
            </a:pPr>
            <a:endParaRPr lang="en-US" dirty="0" smtClean="0"/>
          </a:p>
        </p:txBody>
      </p:sp>
      <p:pic>
        <p:nvPicPr>
          <p:cNvPr id="106498" name="Picture 2" descr="http://www.witzigs.co.uk/user-data/pics/Playing%20cards%2000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376056"/>
            <a:ext cx="4419600" cy="3177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5867400"/>
            <a:ext cx="6705600" cy="461665"/>
          </a:xfrm>
          <a:prstGeom prst="rect">
            <a:avLst/>
          </a:prstGeom>
          <a:noFill/>
        </p:spPr>
        <p:txBody>
          <a:bodyPr wrap="square" rtlCol="0">
            <a:spAutoFit/>
          </a:bodyPr>
          <a:lstStyle/>
          <a:p>
            <a:pPr algn="ctr"/>
            <a:r>
              <a:rPr lang="en-US" sz="2400" b="1" i="1" dirty="0" smtClean="0"/>
              <a:t>Card Sorting Demonstration / Exercise</a:t>
            </a:r>
            <a:endParaRPr lang="en-US" sz="2400" b="1" i="1" dirty="0"/>
          </a:p>
        </p:txBody>
      </p:sp>
    </p:spTree>
    <p:extLst>
      <p:ext uri="{BB962C8B-B14F-4D97-AF65-F5344CB8AC3E}">
        <p14:creationId xmlns:p14="http://schemas.microsoft.com/office/powerpoint/2010/main" val="22644217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0"/>
            <a:ext cx="8229600" cy="1143000"/>
          </a:xfrm>
        </p:spPr>
        <p:txBody>
          <a:bodyPr>
            <a:noAutofit/>
          </a:bodyPr>
          <a:lstStyle/>
          <a:p>
            <a:r>
              <a:rPr lang="en-US" sz="8800" dirty="0" smtClean="0"/>
              <a:t>Some System Failure Opportunities</a:t>
            </a:r>
            <a:endParaRPr lang="en-US" sz="8800" dirty="0"/>
          </a:p>
        </p:txBody>
      </p:sp>
    </p:spTree>
    <p:extLst>
      <p:ext uri="{BB962C8B-B14F-4D97-AF65-F5344CB8AC3E}">
        <p14:creationId xmlns:p14="http://schemas.microsoft.com/office/powerpoint/2010/main" val="4369036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Slips Trips and Falls</a:t>
            </a:r>
            <a:endParaRPr lang="en-US" dirty="0"/>
          </a:p>
        </p:txBody>
      </p:sp>
      <p:pic>
        <p:nvPicPr>
          <p:cNvPr id="238598" name="Picture 6" descr="http://dsclick.infospace.com/ClickHandler.ashx?ru=http%3a%2f%2fwww.claims4negligence.co.uk%2fwp-content%2fuploads%2f2008%2f07%2fslip-trip-fall.jpg&amp;ld=20111019&amp;ap=12&amp;app=1&amp;c=facemoods.v2.1.tbar&amp;s=facemoodsv2&amp;coi=372380&amp;cop=main-title&amp;ep=12&amp;euip=137.132.250.13&amp;npp=12&amp;p=0&amp;pp=0&amp;pvaid=dc57031fbd8045ea9789b297928ad319&amp;hash=6A48182017411531AB17EB31D2C3FF5F"/>
          <p:cNvPicPr>
            <a:picLocks noChangeAspect="1" noChangeArrowheads="1"/>
          </p:cNvPicPr>
          <p:nvPr/>
        </p:nvPicPr>
        <p:blipFill>
          <a:blip r:embed="rId2" cstate="print"/>
          <a:srcRect/>
          <a:stretch>
            <a:fillRect/>
          </a:stretch>
        </p:blipFill>
        <p:spPr bwMode="auto">
          <a:xfrm>
            <a:off x="5166144" y="1981200"/>
            <a:ext cx="3977856" cy="3886200"/>
          </a:xfrm>
          <a:prstGeom prst="rect">
            <a:avLst/>
          </a:prstGeom>
          <a:noFill/>
        </p:spPr>
      </p:pic>
      <p:sp>
        <p:nvSpPr>
          <p:cNvPr id="3" name="TextBox 2"/>
          <p:cNvSpPr txBox="1"/>
          <p:nvPr/>
        </p:nvSpPr>
        <p:spPr>
          <a:xfrm>
            <a:off x="990600" y="1828800"/>
            <a:ext cx="5638800" cy="3539430"/>
          </a:xfrm>
          <a:prstGeom prst="rect">
            <a:avLst/>
          </a:prstGeom>
          <a:noFill/>
        </p:spPr>
        <p:txBody>
          <a:bodyPr wrap="square" rtlCol="0">
            <a:spAutoFit/>
          </a:bodyPr>
          <a:lstStyle/>
          <a:p>
            <a:pPr>
              <a:buFont typeface="Arial" pitchFamily="34" charset="0"/>
              <a:buChar char="•"/>
            </a:pPr>
            <a:r>
              <a:rPr lang="en-US" sz="2800" dirty="0" smtClean="0"/>
              <a:t>A human information processing failure with a physical outcome</a:t>
            </a:r>
          </a:p>
          <a:p>
            <a:pPr lvl="1">
              <a:buFont typeface="Arial" pitchFamily="34" charset="0"/>
              <a:buChar char="•"/>
            </a:pPr>
            <a:r>
              <a:rPr lang="en-US" sz="2800" dirty="0" smtClean="0"/>
              <a:t>Sensing</a:t>
            </a:r>
          </a:p>
          <a:p>
            <a:pPr lvl="1">
              <a:buFont typeface="Arial" pitchFamily="34" charset="0"/>
              <a:buChar char="•"/>
            </a:pPr>
            <a:r>
              <a:rPr lang="en-US" sz="2800" dirty="0" smtClean="0"/>
              <a:t>Attention</a:t>
            </a:r>
          </a:p>
          <a:p>
            <a:pPr lvl="1">
              <a:buFont typeface="Arial" pitchFamily="34" charset="0"/>
              <a:buChar char="•"/>
            </a:pPr>
            <a:r>
              <a:rPr lang="en-US" sz="2800" dirty="0" smtClean="0"/>
              <a:t>Perception</a:t>
            </a:r>
          </a:p>
          <a:p>
            <a:pPr lvl="1">
              <a:buFont typeface="Arial" pitchFamily="34" charset="0"/>
              <a:buChar char="•"/>
            </a:pPr>
            <a:r>
              <a:rPr lang="en-US" sz="2800" dirty="0" smtClean="0"/>
              <a:t>Deciding</a:t>
            </a:r>
          </a:p>
          <a:p>
            <a:pPr lvl="1">
              <a:buFont typeface="Arial" pitchFamily="34" charset="0"/>
              <a:buChar char="•"/>
            </a:pPr>
            <a:r>
              <a:rPr lang="en-US" sz="2800" dirty="0" smtClean="0"/>
              <a:t>Recognizing</a:t>
            </a:r>
          </a:p>
          <a:p>
            <a:pPr lvl="1">
              <a:buFont typeface="Arial" pitchFamily="34" charset="0"/>
              <a:buChar char="•"/>
            </a:pPr>
            <a:r>
              <a:rPr lang="en-US" sz="2800" dirty="0" smtClean="0"/>
              <a:t>Balancing</a:t>
            </a:r>
            <a:endParaRPr lang="en-US" sz="2800" dirty="0"/>
          </a:p>
        </p:txBody>
      </p:sp>
    </p:spTree>
    <p:extLst>
      <p:ext uri="{BB962C8B-B14F-4D97-AF65-F5344CB8AC3E}">
        <p14:creationId xmlns:p14="http://schemas.microsoft.com/office/powerpoint/2010/main" val="3971557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Chaotic Systems</a:t>
            </a:r>
            <a:endParaRPr lang="en-US" dirty="0"/>
          </a:p>
        </p:txBody>
      </p:sp>
      <p:sp>
        <p:nvSpPr>
          <p:cNvPr id="3" name="Rectangle 2">
            <a:hlinkClick r:id="rId2"/>
          </p:cNvPr>
          <p:cNvSpPr/>
          <p:nvPr/>
        </p:nvSpPr>
        <p:spPr>
          <a:xfrm>
            <a:off x="1414462" y="5562600"/>
            <a:ext cx="5486400" cy="338554"/>
          </a:xfrm>
          <a:prstGeom prst="rect">
            <a:avLst/>
          </a:prstGeom>
        </p:spPr>
        <p:txBody>
          <a:bodyPr wrap="square">
            <a:spAutoFit/>
          </a:bodyPr>
          <a:lstStyle/>
          <a:p>
            <a:r>
              <a:rPr lang="en-US" dirty="0"/>
              <a:t>http://www.joakimlinde.se/java/chaoticPendulum/index.php</a:t>
            </a:r>
          </a:p>
        </p:txBody>
      </p:sp>
      <p:sp>
        <p:nvSpPr>
          <p:cNvPr id="4" name="TextBox 3"/>
          <p:cNvSpPr txBox="1"/>
          <p:nvPr/>
        </p:nvSpPr>
        <p:spPr>
          <a:xfrm>
            <a:off x="533400" y="1616173"/>
            <a:ext cx="7772400" cy="1938992"/>
          </a:xfrm>
          <a:prstGeom prst="rect">
            <a:avLst/>
          </a:prstGeom>
          <a:noFill/>
        </p:spPr>
        <p:txBody>
          <a:bodyPr wrap="square" rtlCol="0">
            <a:spAutoFit/>
          </a:bodyPr>
          <a:lstStyle/>
          <a:p>
            <a:r>
              <a:rPr lang="en-US" sz="2000" dirty="0"/>
              <a:t/>
            </a:r>
            <a:br>
              <a:rPr lang="en-US" sz="2000" dirty="0"/>
            </a:br>
            <a:r>
              <a:rPr lang="en-US" sz="2000" dirty="0" smtClean="0"/>
              <a:t>“The </a:t>
            </a:r>
            <a:r>
              <a:rPr lang="en-US" sz="2000" dirty="0"/>
              <a:t>scientific notion of </a:t>
            </a:r>
            <a:r>
              <a:rPr lang="en-US" sz="2000" i="1" dirty="0"/>
              <a:t>chaos</a:t>
            </a:r>
            <a:r>
              <a:rPr lang="en-US" sz="2000" dirty="0"/>
              <a:t> does not describe disorderliness or randomness at all - it describes unpredictability. A chaotic system is characterized by having exponential error growth (also often described with the phrase </a:t>
            </a:r>
            <a:r>
              <a:rPr lang="en-US" sz="2000" i="1" dirty="0"/>
              <a:t>sensitive dependence on initial conditions</a:t>
            </a:r>
            <a:r>
              <a:rPr lang="en-US" sz="2000" dirty="0"/>
              <a:t> AKA </a:t>
            </a:r>
            <a:r>
              <a:rPr lang="en-US" sz="2000" i="1" dirty="0"/>
              <a:t>the butterfly effect</a:t>
            </a:r>
            <a:r>
              <a:rPr lang="en-US" sz="2000" dirty="0" smtClean="0"/>
              <a:t>)”</a:t>
            </a:r>
            <a:endParaRPr lang="en-US" sz="2000" dirty="0"/>
          </a:p>
        </p:txBody>
      </p:sp>
      <p:pic>
        <p:nvPicPr>
          <p:cNvPr id="5" name="Picture 2" descr="http://media.tumblr.com/tumblr_lh50ou7zFn1qzud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932" y="3664528"/>
            <a:ext cx="177545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7760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Slips, Trips and Falls </a:t>
            </a:r>
            <a:r>
              <a:rPr lang="en-US" sz="2200" dirty="0" smtClean="0"/>
              <a:t>(UK HSE)</a:t>
            </a:r>
            <a:endParaRPr lang="en-GB" sz="2200" dirty="0"/>
          </a:p>
        </p:txBody>
      </p:sp>
      <p:sp>
        <p:nvSpPr>
          <p:cNvPr id="7" name="TextBox 6"/>
          <p:cNvSpPr txBox="1"/>
          <p:nvPr/>
        </p:nvSpPr>
        <p:spPr>
          <a:xfrm>
            <a:off x="1323109" y="6172200"/>
            <a:ext cx="6019800" cy="369332"/>
          </a:xfrm>
          <a:prstGeom prst="rect">
            <a:avLst/>
          </a:prstGeom>
          <a:noFill/>
        </p:spPr>
        <p:txBody>
          <a:bodyPr wrap="square" rtlCol="0">
            <a:spAutoFit/>
          </a:bodyPr>
          <a:lstStyle/>
          <a:p>
            <a:r>
              <a:rPr lang="en-US" dirty="0" smtClean="0"/>
              <a:t>Many of you will die because of a slip, trip or fall!!</a:t>
            </a:r>
            <a:endParaRPr lang="en-GB" dirty="0"/>
          </a:p>
        </p:txBody>
      </p:sp>
      <p:sp>
        <p:nvSpPr>
          <p:cNvPr id="4" name="Rectangle 3"/>
          <p:cNvSpPr/>
          <p:nvPr/>
        </p:nvSpPr>
        <p:spPr>
          <a:xfrm>
            <a:off x="304800" y="1144786"/>
            <a:ext cx="8610600" cy="5016758"/>
          </a:xfrm>
          <a:prstGeom prst="rect">
            <a:avLst/>
          </a:prstGeom>
        </p:spPr>
        <p:txBody>
          <a:bodyPr wrap="square">
            <a:spAutoFit/>
          </a:bodyPr>
          <a:lstStyle/>
          <a:p>
            <a:r>
              <a:rPr lang="en-US" sz="2000" b="1" dirty="0"/>
              <a:t>Did you know?</a:t>
            </a:r>
          </a:p>
          <a:p>
            <a:pPr marL="285750" indent="-285750">
              <a:buFont typeface="Arial" pitchFamily="34" charset="0"/>
              <a:buChar char="•"/>
            </a:pPr>
            <a:r>
              <a:rPr lang="en-US" sz="2000" dirty="0"/>
              <a:t>Slips and trips are the most common cause of major injuries at work and can happen almost anywhere. 95% of major slips result in broken bones and they can also be the initial cause for a range of other types of accident such as a fall from height. </a:t>
            </a:r>
          </a:p>
          <a:p>
            <a:pPr marL="285750" indent="-285750">
              <a:buFont typeface="Arial" pitchFamily="34" charset="0"/>
              <a:buChar char="•"/>
            </a:pPr>
            <a:r>
              <a:rPr lang="en-US" sz="2000" dirty="0"/>
              <a:t>Slips and trips are responsible for, on average:</a:t>
            </a:r>
          </a:p>
          <a:p>
            <a:pPr marL="742950" lvl="1" indent="-285750">
              <a:buFont typeface="Arial" pitchFamily="34" charset="0"/>
              <a:buChar char="•"/>
            </a:pPr>
            <a:r>
              <a:rPr lang="en-US" sz="2000" dirty="0"/>
              <a:t>over a third of all reported major injuries </a:t>
            </a:r>
          </a:p>
          <a:p>
            <a:pPr marL="742950" lvl="1" indent="-285750">
              <a:buFont typeface="Arial" pitchFamily="34" charset="0"/>
              <a:buChar char="•"/>
            </a:pPr>
            <a:r>
              <a:rPr lang="en-US" sz="2000" dirty="0"/>
              <a:t>20% of over-3-day injuries to employees </a:t>
            </a:r>
          </a:p>
          <a:p>
            <a:pPr marL="742950" lvl="1" indent="-285750">
              <a:buFont typeface="Arial" pitchFamily="34" charset="0"/>
              <a:buChar char="•"/>
            </a:pPr>
            <a:r>
              <a:rPr lang="en-US" sz="2000" dirty="0"/>
              <a:t>2 fatalities per year </a:t>
            </a:r>
          </a:p>
          <a:p>
            <a:pPr marL="742950" lvl="1" indent="-285750">
              <a:buFont typeface="Arial" pitchFamily="34" charset="0"/>
              <a:buChar char="•"/>
            </a:pPr>
            <a:r>
              <a:rPr lang="en-US" sz="2000" dirty="0"/>
              <a:t>50% of all reported accidents to members of the public that happen in workplaces </a:t>
            </a:r>
          </a:p>
          <a:p>
            <a:pPr marL="285750" indent="-285750">
              <a:buFont typeface="Arial" pitchFamily="34" charset="0"/>
              <a:buChar char="•"/>
            </a:pPr>
            <a:r>
              <a:rPr lang="en-US" sz="2000" dirty="0"/>
              <a:t>cost to employers £512 million per year (lost production and other costs)</a:t>
            </a:r>
          </a:p>
          <a:p>
            <a:pPr marL="285750" indent="-285750">
              <a:buFont typeface="Arial" pitchFamily="34" charset="0"/>
              <a:buChar char="•"/>
            </a:pPr>
            <a:r>
              <a:rPr lang="en-US" sz="2000" dirty="0"/>
              <a:t>cost to health service £133 million per year </a:t>
            </a:r>
          </a:p>
          <a:p>
            <a:pPr marL="285750" indent="-285750">
              <a:buFont typeface="Arial" pitchFamily="34" charset="0"/>
              <a:buChar char="•"/>
            </a:pPr>
            <a:r>
              <a:rPr lang="en-US" sz="2000" dirty="0"/>
              <a:t>incalculable human cost </a:t>
            </a:r>
          </a:p>
          <a:p>
            <a:pPr marL="285750" indent="-285750">
              <a:buFont typeface="Arial" pitchFamily="34" charset="0"/>
              <a:buChar char="•"/>
            </a:pPr>
            <a:r>
              <a:rPr lang="en-US" sz="2000" dirty="0"/>
              <a:t>more major injuries in manufacturing and in the service sectors than any other cause. </a:t>
            </a:r>
          </a:p>
        </p:txBody>
      </p:sp>
    </p:spTree>
    <p:extLst>
      <p:ext uri="{BB962C8B-B14F-4D97-AF65-F5344CB8AC3E}">
        <p14:creationId xmlns:p14="http://schemas.microsoft.com/office/powerpoint/2010/main" val="36321377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609600" y="304800"/>
            <a:ext cx="8077200" cy="685800"/>
          </a:xfrm>
        </p:spPr>
        <p:txBody>
          <a:bodyPr>
            <a:normAutofit fontScale="90000"/>
          </a:bodyPr>
          <a:lstStyle/>
          <a:p>
            <a:r>
              <a:rPr lang="en-US" smtClean="0"/>
              <a:t>Ordering a Pizza</a:t>
            </a:r>
          </a:p>
        </p:txBody>
      </p:sp>
      <p:sp>
        <p:nvSpPr>
          <p:cNvPr id="187395" name="Content Placeholder 4"/>
          <p:cNvSpPr>
            <a:spLocks noGrp="1"/>
          </p:cNvSpPr>
          <p:nvPr>
            <p:ph idx="1"/>
          </p:nvPr>
        </p:nvSpPr>
        <p:spPr/>
        <p:txBody>
          <a:bodyPr/>
          <a:lstStyle/>
          <a:p>
            <a:endParaRPr lang="en-US" smtClean="0"/>
          </a:p>
        </p:txBody>
      </p:sp>
      <p:pic>
        <p:nvPicPr>
          <p:cNvPr id="187397" name="Picture 2"/>
          <p:cNvPicPr>
            <a:picLocks noChangeAspect="1" noChangeArrowheads="1"/>
          </p:cNvPicPr>
          <p:nvPr/>
        </p:nvPicPr>
        <p:blipFill>
          <a:blip r:embed="rId3" cstate="print"/>
          <a:srcRect/>
          <a:stretch>
            <a:fillRect/>
          </a:stretch>
        </p:blipFill>
        <p:spPr bwMode="auto">
          <a:xfrm>
            <a:off x="533400" y="1123950"/>
            <a:ext cx="8077200" cy="5048250"/>
          </a:xfrm>
          <a:prstGeom prst="rect">
            <a:avLst/>
          </a:prstGeom>
          <a:noFill/>
          <a:ln w="9525">
            <a:noFill/>
            <a:miter lim="800000"/>
            <a:headEnd/>
            <a:tailEnd/>
          </a:ln>
        </p:spPr>
      </p:pic>
    </p:spTree>
    <p:extLst>
      <p:ext uri="{BB962C8B-B14F-4D97-AF65-F5344CB8AC3E}">
        <p14:creationId xmlns:p14="http://schemas.microsoft.com/office/powerpoint/2010/main" val="21231837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381000" y="0"/>
            <a:ext cx="8229600" cy="1143000"/>
          </a:xfrm>
        </p:spPr>
        <p:txBody>
          <a:bodyPr/>
          <a:lstStyle/>
          <a:p>
            <a:r>
              <a:rPr lang="en-US" dirty="0" smtClean="0"/>
              <a:t>Booking an Airline Ticket</a:t>
            </a:r>
          </a:p>
        </p:txBody>
      </p:sp>
      <p:sp>
        <p:nvSpPr>
          <p:cNvPr id="188419" name="Content Placeholder 4"/>
          <p:cNvSpPr>
            <a:spLocks noGrp="1"/>
          </p:cNvSpPr>
          <p:nvPr>
            <p:ph idx="1"/>
          </p:nvPr>
        </p:nvSpPr>
        <p:spPr/>
        <p:txBody>
          <a:bodyPr/>
          <a:lstStyle/>
          <a:p>
            <a:endParaRPr lang="en-US" smtClean="0"/>
          </a:p>
        </p:txBody>
      </p:sp>
      <p:pic>
        <p:nvPicPr>
          <p:cNvPr id="188421" name="Picture 2"/>
          <p:cNvPicPr>
            <a:picLocks noChangeAspect="1" noChangeArrowheads="1"/>
          </p:cNvPicPr>
          <p:nvPr/>
        </p:nvPicPr>
        <p:blipFill>
          <a:blip r:embed="rId3" cstate="print"/>
          <a:srcRect/>
          <a:stretch>
            <a:fillRect/>
          </a:stretch>
        </p:blipFill>
        <p:spPr bwMode="auto">
          <a:xfrm>
            <a:off x="762000" y="1219200"/>
            <a:ext cx="7680325" cy="4800600"/>
          </a:xfrm>
          <a:prstGeom prst="rect">
            <a:avLst/>
          </a:prstGeom>
          <a:noFill/>
          <a:ln w="9525">
            <a:noFill/>
            <a:miter lim="800000"/>
            <a:headEnd/>
            <a:tailEnd/>
          </a:ln>
        </p:spPr>
      </p:pic>
    </p:spTree>
    <p:extLst>
      <p:ext uri="{BB962C8B-B14F-4D97-AF65-F5344CB8AC3E}">
        <p14:creationId xmlns:p14="http://schemas.microsoft.com/office/powerpoint/2010/main" val="6771456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547255" y="1295400"/>
            <a:ext cx="7467600" cy="5224605"/>
          </a:xfrm>
          <a:prstGeom prst="rect">
            <a:avLst/>
          </a:prstGeom>
          <a:noFill/>
        </p:spPr>
      </p:pic>
      <p:sp>
        <p:nvSpPr>
          <p:cNvPr id="4" name="TextBox 3"/>
          <p:cNvSpPr txBox="1"/>
          <p:nvPr/>
        </p:nvSpPr>
        <p:spPr>
          <a:xfrm>
            <a:off x="914400" y="457200"/>
            <a:ext cx="7086600" cy="707886"/>
          </a:xfrm>
          <a:prstGeom prst="rect">
            <a:avLst/>
          </a:prstGeom>
          <a:noFill/>
        </p:spPr>
        <p:txBody>
          <a:bodyPr wrap="square" rtlCol="0">
            <a:spAutoFit/>
          </a:bodyPr>
          <a:lstStyle/>
          <a:p>
            <a:pPr algn="ctr"/>
            <a:r>
              <a:rPr lang="en-US" sz="4000" dirty="0" smtClean="0"/>
              <a:t>Money Management</a:t>
            </a:r>
            <a:endParaRPr lang="en-US" sz="4000" dirty="0"/>
          </a:p>
        </p:txBody>
      </p:sp>
    </p:spTree>
    <p:extLst>
      <p:ext uri="{BB962C8B-B14F-4D97-AF65-F5344CB8AC3E}">
        <p14:creationId xmlns:p14="http://schemas.microsoft.com/office/powerpoint/2010/main" val="35717049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Hand held devices</a:t>
            </a:r>
            <a:endParaRPr lang="en-US" dirty="0"/>
          </a:p>
        </p:txBody>
      </p:sp>
      <p:pic>
        <p:nvPicPr>
          <p:cNvPr id="3" name="Picture 2" descr="C:\Documents and Settings\Brian Peacock\Desktop\Current\Ergonomics Pictures\100NIKON\DSCN1246.JPG"/>
          <p:cNvPicPr>
            <a:picLocks noChangeAspect="1" noChangeArrowheads="1"/>
          </p:cNvPicPr>
          <p:nvPr/>
        </p:nvPicPr>
        <p:blipFill>
          <a:blip r:embed="rId3" cstate="print"/>
          <a:srcRect/>
          <a:stretch>
            <a:fillRect/>
          </a:stretch>
        </p:blipFill>
        <p:spPr bwMode="auto">
          <a:xfrm>
            <a:off x="838200" y="1066800"/>
            <a:ext cx="7048500" cy="5286375"/>
          </a:xfrm>
          <a:prstGeom prst="rect">
            <a:avLst/>
          </a:prstGeom>
          <a:noFill/>
          <a:ln w="9525">
            <a:noFill/>
            <a:miter lim="800000"/>
            <a:headEnd/>
            <a:tailEnd/>
          </a:ln>
        </p:spPr>
      </p:pic>
    </p:spTree>
    <p:extLst>
      <p:ext uri="{BB962C8B-B14F-4D97-AF65-F5344CB8AC3E}">
        <p14:creationId xmlns:p14="http://schemas.microsoft.com/office/powerpoint/2010/main" val="20945097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685800"/>
          </a:xfrm>
        </p:spPr>
        <p:txBody>
          <a:bodyPr>
            <a:noAutofit/>
          </a:bodyPr>
          <a:lstStyle/>
          <a:p>
            <a:r>
              <a:rPr lang="en-US" sz="3200" b="1" dirty="0" smtClean="0"/>
              <a:t>Multiple Purposes of Design</a:t>
            </a:r>
            <a:endParaRPr lang="en-US" sz="3200" b="1" dirty="0"/>
          </a:p>
        </p:txBody>
      </p:sp>
      <p:sp>
        <p:nvSpPr>
          <p:cNvPr id="3" name="Content Placeholder 2"/>
          <p:cNvSpPr>
            <a:spLocks noGrp="1"/>
          </p:cNvSpPr>
          <p:nvPr>
            <p:ph sz="half" idx="1"/>
          </p:nvPr>
        </p:nvSpPr>
        <p:spPr>
          <a:xfrm>
            <a:off x="457200" y="1143000"/>
            <a:ext cx="3124200" cy="4525963"/>
          </a:xfrm>
        </p:spPr>
        <p:txBody>
          <a:bodyPr>
            <a:normAutofit fontScale="77500" lnSpcReduction="20000"/>
          </a:bodyPr>
          <a:lstStyle/>
          <a:p>
            <a:r>
              <a:rPr lang="en-US" sz="2800" b="1" dirty="0" smtClean="0">
                <a:solidFill>
                  <a:srgbClr val="0070C0"/>
                </a:solidFill>
              </a:rPr>
              <a:t>Effectiveness</a:t>
            </a:r>
          </a:p>
          <a:p>
            <a:pPr lvl="1"/>
            <a:r>
              <a:rPr lang="en-US" sz="2200" dirty="0" smtClean="0">
                <a:solidFill>
                  <a:srgbClr val="0070C0"/>
                </a:solidFill>
              </a:rPr>
              <a:t>Meets functional requirements</a:t>
            </a:r>
          </a:p>
          <a:p>
            <a:pPr lvl="1"/>
            <a:r>
              <a:rPr lang="en-US" sz="2200" dirty="0" smtClean="0">
                <a:solidFill>
                  <a:srgbClr val="0070C0"/>
                </a:solidFill>
              </a:rPr>
              <a:t>“quality”</a:t>
            </a:r>
          </a:p>
          <a:p>
            <a:r>
              <a:rPr lang="en-US" sz="2800" b="1" dirty="0" smtClean="0">
                <a:solidFill>
                  <a:srgbClr val="0070C0"/>
                </a:solidFill>
              </a:rPr>
              <a:t>Efficiency</a:t>
            </a:r>
          </a:p>
          <a:p>
            <a:pPr lvl="1"/>
            <a:r>
              <a:rPr lang="en-US" sz="2200" dirty="0" smtClean="0">
                <a:solidFill>
                  <a:srgbClr val="0070C0"/>
                </a:solidFill>
              </a:rPr>
              <a:t>Optimal use of resources</a:t>
            </a:r>
          </a:p>
          <a:p>
            <a:pPr lvl="1"/>
            <a:r>
              <a:rPr lang="en-US" sz="2200" dirty="0" smtClean="0">
                <a:solidFill>
                  <a:srgbClr val="0070C0"/>
                </a:solidFill>
              </a:rPr>
              <a:t>“productivity”</a:t>
            </a:r>
          </a:p>
          <a:p>
            <a:r>
              <a:rPr lang="en-US" sz="2800" b="1" dirty="0" smtClean="0">
                <a:solidFill>
                  <a:srgbClr val="0070C0"/>
                </a:solidFill>
              </a:rPr>
              <a:t>Ease of Use</a:t>
            </a:r>
          </a:p>
          <a:p>
            <a:pPr lvl="1"/>
            <a:r>
              <a:rPr lang="en-US" sz="2200" dirty="0" smtClean="0">
                <a:solidFill>
                  <a:srgbClr val="0070C0"/>
                </a:solidFill>
              </a:rPr>
              <a:t>Intended users</a:t>
            </a:r>
          </a:p>
          <a:p>
            <a:pPr lvl="1"/>
            <a:r>
              <a:rPr lang="en-US" sz="2200" dirty="0" smtClean="0">
                <a:solidFill>
                  <a:srgbClr val="0070C0"/>
                </a:solidFill>
              </a:rPr>
              <a:t>Comfort and Convenience</a:t>
            </a:r>
          </a:p>
          <a:p>
            <a:pPr lvl="1"/>
            <a:r>
              <a:rPr lang="en-US" sz="2200" dirty="0" smtClean="0">
                <a:solidFill>
                  <a:srgbClr val="0070C0"/>
                </a:solidFill>
              </a:rPr>
              <a:t>Prevention of misuse</a:t>
            </a:r>
          </a:p>
          <a:p>
            <a:r>
              <a:rPr lang="en-US" sz="2800" b="1" dirty="0" smtClean="0">
                <a:solidFill>
                  <a:srgbClr val="0070C0"/>
                </a:solidFill>
              </a:rPr>
              <a:t>Elegance</a:t>
            </a:r>
          </a:p>
          <a:p>
            <a:pPr lvl="1"/>
            <a:r>
              <a:rPr lang="en-US" sz="2200" dirty="0" smtClean="0">
                <a:solidFill>
                  <a:srgbClr val="0070C0"/>
                </a:solidFill>
              </a:rPr>
              <a:t>Esthetic / emotional appeal</a:t>
            </a:r>
          </a:p>
          <a:p>
            <a:pPr lvl="1"/>
            <a:r>
              <a:rPr lang="en-US" sz="2200" dirty="0" smtClean="0">
                <a:solidFill>
                  <a:srgbClr val="0070C0"/>
                </a:solidFill>
              </a:rPr>
              <a:t>Affective Design</a:t>
            </a:r>
          </a:p>
          <a:p>
            <a:endParaRPr lang="en-US" dirty="0"/>
          </a:p>
        </p:txBody>
      </p:sp>
      <p:sp>
        <p:nvSpPr>
          <p:cNvPr id="4" name="Content Placeholder 3"/>
          <p:cNvSpPr>
            <a:spLocks noGrp="1"/>
          </p:cNvSpPr>
          <p:nvPr>
            <p:ph sz="half" idx="2"/>
          </p:nvPr>
        </p:nvSpPr>
        <p:spPr>
          <a:xfrm>
            <a:off x="3352800" y="1143000"/>
            <a:ext cx="2667000" cy="4525963"/>
          </a:xfrm>
        </p:spPr>
        <p:txBody>
          <a:bodyPr>
            <a:normAutofit fontScale="77500" lnSpcReduction="20000"/>
          </a:bodyPr>
          <a:lstStyle/>
          <a:p>
            <a:r>
              <a:rPr lang="en-US" sz="2800" b="1" dirty="0" smtClean="0">
                <a:solidFill>
                  <a:srgbClr val="C00000"/>
                </a:solidFill>
              </a:rPr>
              <a:t>Safety</a:t>
            </a:r>
          </a:p>
          <a:p>
            <a:pPr lvl="1"/>
            <a:r>
              <a:rPr lang="en-US" sz="2200" dirty="0" smtClean="0">
                <a:solidFill>
                  <a:srgbClr val="C00000"/>
                </a:solidFill>
              </a:rPr>
              <a:t>Prevention or mitigation of system failures</a:t>
            </a:r>
          </a:p>
          <a:p>
            <a:pPr lvl="1"/>
            <a:r>
              <a:rPr lang="en-US" sz="2200" dirty="0" smtClean="0">
                <a:solidFill>
                  <a:srgbClr val="C00000"/>
                </a:solidFill>
              </a:rPr>
              <a:t>For participants and third parties</a:t>
            </a:r>
          </a:p>
          <a:p>
            <a:r>
              <a:rPr lang="en-US" sz="2800" b="1" dirty="0" smtClean="0">
                <a:solidFill>
                  <a:srgbClr val="C00000"/>
                </a:solidFill>
              </a:rPr>
              <a:t>Security</a:t>
            </a:r>
          </a:p>
          <a:p>
            <a:pPr lvl="1"/>
            <a:r>
              <a:rPr lang="en-US" sz="2200" dirty="0" smtClean="0">
                <a:solidFill>
                  <a:srgbClr val="C00000"/>
                </a:solidFill>
              </a:rPr>
              <a:t>Inadvertent or malicious misuse</a:t>
            </a:r>
          </a:p>
          <a:p>
            <a:r>
              <a:rPr lang="en-US" sz="2800" b="1" dirty="0" smtClean="0">
                <a:solidFill>
                  <a:srgbClr val="C00000"/>
                </a:solidFill>
              </a:rPr>
              <a:t>Satisfaction</a:t>
            </a:r>
          </a:p>
          <a:p>
            <a:pPr lvl="1"/>
            <a:r>
              <a:rPr lang="en-US" sz="2200" dirty="0" smtClean="0">
                <a:solidFill>
                  <a:srgbClr val="C00000"/>
                </a:solidFill>
              </a:rPr>
              <a:t>Of ALL customers and stakeholders</a:t>
            </a:r>
            <a:endParaRPr lang="en-US" sz="2200" dirty="0">
              <a:solidFill>
                <a:srgbClr val="C00000"/>
              </a:solidFill>
            </a:endParaRPr>
          </a:p>
        </p:txBody>
      </p:sp>
      <p:sp>
        <p:nvSpPr>
          <p:cNvPr id="6" name="TextBox 5"/>
          <p:cNvSpPr txBox="1"/>
          <p:nvPr/>
        </p:nvSpPr>
        <p:spPr>
          <a:xfrm>
            <a:off x="1143000" y="5715000"/>
            <a:ext cx="6623729" cy="707886"/>
          </a:xfrm>
          <a:prstGeom prst="rect">
            <a:avLst/>
          </a:prstGeom>
          <a:solidFill>
            <a:srgbClr val="FFFF00"/>
          </a:solidFill>
          <a:ln w="38100">
            <a:solidFill>
              <a:schemeClr val="accent1">
                <a:lumMod val="75000"/>
              </a:schemeClr>
            </a:solidFill>
          </a:ln>
        </p:spPr>
        <p:txBody>
          <a:bodyPr wrap="square" rtlCol="0">
            <a:spAutoFit/>
          </a:bodyPr>
          <a:lstStyle/>
          <a:p>
            <a:pPr algn="ctr"/>
            <a:r>
              <a:rPr lang="en-US" sz="4000" b="1" i="1" dirty="0" smtClean="0"/>
              <a:t>There WILL be tradeoffs</a:t>
            </a:r>
            <a:endParaRPr lang="en-US" sz="4000" b="1" i="1" dirty="0"/>
          </a:p>
        </p:txBody>
      </p:sp>
      <p:sp>
        <p:nvSpPr>
          <p:cNvPr id="7" name="Content Placeholder 3"/>
          <p:cNvSpPr txBox="1">
            <a:spLocks/>
          </p:cNvSpPr>
          <p:nvPr/>
        </p:nvSpPr>
        <p:spPr>
          <a:xfrm>
            <a:off x="5943600" y="1143000"/>
            <a:ext cx="3048000" cy="452596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Sustainability</a:t>
            </a:r>
          </a:p>
          <a:p>
            <a:pPr marL="800100" lvl="1" indent="-342900">
              <a:spcBef>
                <a:spcPct val="20000"/>
              </a:spcBef>
              <a:buFont typeface="Arial" pitchFamily="34" charset="0"/>
              <a:buChar char="•"/>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Reliability</a:t>
            </a:r>
          </a:p>
          <a:p>
            <a:pPr marL="1200150" lvl="2" indent="-285750">
              <a:spcBef>
                <a:spcPct val="20000"/>
              </a:spcBef>
              <a:buFont typeface="Arial" pitchFamily="34" charset="0"/>
              <a:buChar char="–"/>
              <a:defRPr/>
            </a:pPr>
            <a:r>
              <a:rPr kumimoji="0" lang="en-US" sz="2200" b="0" i="0" u="none" strike="noStrike" kern="1200" cap="none" spc="0" normalizeH="0" baseline="0" noProof="0" dirty="0" smtClean="0">
                <a:ln>
                  <a:noFill/>
                </a:ln>
                <a:solidFill>
                  <a:srgbClr val="007033"/>
                </a:solidFill>
                <a:effectLst/>
                <a:uLnTx/>
                <a:uFillTx/>
                <a:latin typeface="+mn-lt"/>
                <a:ea typeface="+mn-ea"/>
                <a:cs typeface="+mn-cs"/>
              </a:rPr>
              <a:t>Under intended contexts over the life cycle</a:t>
            </a:r>
          </a:p>
          <a:p>
            <a:pPr marL="800100" lvl="1" indent="-342900">
              <a:spcBef>
                <a:spcPct val="20000"/>
              </a:spcBef>
              <a:buFont typeface="Arial" pitchFamily="34" charset="0"/>
              <a:buChar char="•"/>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Resilience</a:t>
            </a:r>
          </a:p>
          <a:p>
            <a:pPr marL="1200150" lvl="2" indent="-285750">
              <a:spcBef>
                <a:spcPct val="20000"/>
              </a:spcBef>
              <a:buFont typeface="Arial" pitchFamily="34" charset="0"/>
              <a:buChar char="–"/>
              <a:defRPr/>
            </a:pPr>
            <a:r>
              <a:rPr kumimoji="0" lang="en-US" sz="2200" b="0" i="0" u="none" strike="noStrike" kern="1200" cap="none" spc="0" normalizeH="0" baseline="0" noProof="0" dirty="0" smtClean="0">
                <a:ln>
                  <a:noFill/>
                </a:ln>
                <a:solidFill>
                  <a:srgbClr val="007033"/>
                </a:solidFill>
                <a:effectLst/>
                <a:uLnTx/>
                <a:uFillTx/>
                <a:latin typeface="+mn-lt"/>
                <a:ea typeface="+mn-ea"/>
                <a:cs typeface="+mn-cs"/>
              </a:rPr>
              <a:t>Under unintended, unexpected and harsh conditions</a:t>
            </a:r>
          </a:p>
        </p:txBody>
      </p:sp>
      <p:sp>
        <p:nvSpPr>
          <p:cNvPr id="9" name="TextBox 8"/>
          <p:cNvSpPr txBox="1"/>
          <p:nvPr/>
        </p:nvSpPr>
        <p:spPr>
          <a:xfrm>
            <a:off x="7620000" y="3048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Tree>
    <p:extLst>
      <p:ext uri="{BB962C8B-B14F-4D97-AF65-F5344CB8AC3E}">
        <p14:creationId xmlns:p14="http://schemas.microsoft.com/office/powerpoint/2010/main" val="158600132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57200"/>
            <a:ext cx="8229600" cy="762000"/>
          </a:xfrm>
        </p:spPr>
        <p:txBody>
          <a:bodyPr>
            <a:normAutofit fontScale="90000"/>
          </a:bodyPr>
          <a:lstStyle/>
          <a:p>
            <a:r>
              <a:rPr lang="en-US" sz="5400" b="1" dirty="0" smtClean="0">
                <a:latin typeface="Arial Black" pitchFamily="34" charset="0"/>
              </a:rPr>
              <a:t>ECHO IIIII</a:t>
            </a:r>
            <a:endParaRPr lang="en-US" sz="5400" b="1" dirty="0">
              <a:latin typeface="Arial Black" pitchFamily="34" charset="0"/>
            </a:endParaRPr>
          </a:p>
        </p:txBody>
      </p:sp>
      <p:grpSp>
        <p:nvGrpSpPr>
          <p:cNvPr id="10" name="Group 9"/>
          <p:cNvGrpSpPr/>
          <p:nvPr/>
        </p:nvGrpSpPr>
        <p:grpSpPr>
          <a:xfrm>
            <a:off x="1600200" y="1295400"/>
            <a:ext cx="6172198" cy="4343400"/>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2"/>
                  </a:solidFill>
                </a:rPr>
                <a:t>Integration</a:t>
              </a:r>
            </a:p>
            <a:p>
              <a:pPr algn="ctr"/>
              <a:r>
                <a:rPr lang="en-US" sz="1600" b="1" dirty="0" smtClean="0">
                  <a:solidFill>
                    <a:schemeClr val="tx2"/>
                  </a:solidFill>
                </a:rPr>
                <a:t> Interfaces</a:t>
              </a:r>
            </a:p>
            <a:p>
              <a:pPr algn="ctr"/>
              <a:r>
                <a:rPr lang="en-US" sz="1600" b="1" dirty="0" smtClean="0">
                  <a:solidFill>
                    <a:schemeClr val="tx2"/>
                  </a:solidFill>
                </a:rPr>
                <a:t>Interactions  Interferences</a:t>
              </a:r>
            </a:p>
            <a:p>
              <a:pPr algn="ctr"/>
              <a:r>
                <a:rPr lang="en-US" sz="1600" b="1" dirty="0" smtClean="0">
                  <a:solidFill>
                    <a:schemeClr val="tx2"/>
                  </a:solidFill>
                </a:rPr>
                <a:t>Interdependencies</a:t>
              </a:r>
              <a:endParaRPr lang="en-US" sz="1600" b="1" dirty="0">
                <a:solidFill>
                  <a:schemeClr val="tx2"/>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Operations</a:t>
              </a:r>
            </a:p>
            <a:p>
              <a:pPr algn="ctr"/>
              <a:r>
                <a:rPr lang="en-US" b="1" dirty="0" smtClean="0">
                  <a:solidFill>
                    <a:srgbClr val="FFFF00"/>
                  </a:solidFill>
                </a:rPr>
                <a:t>(Time)</a:t>
              </a:r>
              <a:endParaRPr lang="en-US" b="1" dirty="0">
                <a:solidFill>
                  <a:srgbClr val="FFFF00"/>
                </a:solidFill>
              </a:endParaRPr>
            </a:p>
          </p:txBody>
        </p:sp>
        <p:sp>
          <p:nvSpPr>
            <p:cNvPr id="13" name="Rectangle 12"/>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Equipment</a:t>
              </a:r>
            </a:p>
            <a:p>
              <a:pPr algn="ctr"/>
              <a:r>
                <a:rPr lang="en-US" b="1" dirty="0" smtClean="0">
                  <a:solidFill>
                    <a:srgbClr val="FFFF00"/>
                  </a:solidFill>
                </a:rPr>
                <a:t>(Technology)</a:t>
              </a:r>
              <a:endParaRPr lang="en-US" b="1" dirty="0">
                <a:solidFill>
                  <a:srgbClr val="FFFF00"/>
                </a:solidFill>
              </a:endParaRPr>
            </a:p>
          </p:txBody>
        </p:sp>
        <p:sp>
          <p:nvSpPr>
            <p:cNvPr id="14" name="Rectangle 13"/>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Humans</a:t>
              </a:r>
            </a:p>
            <a:p>
              <a:pPr algn="ctr"/>
              <a:r>
                <a:rPr lang="en-US" b="1" dirty="0" smtClean="0">
                  <a:solidFill>
                    <a:srgbClr val="FFFF00"/>
                  </a:solidFill>
                </a:rPr>
                <a:t>(Training</a:t>
              </a:r>
              <a:r>
                <a:rPr lang="en-US" sz="2400" b="1" dirty="0" smtClean="0">
                  <a:solidFill>
                    <a:srgbClr val="FFFF00"/>
                  </a:solidFill>
                </a:rPr>
                <a:t>)</a:t>
              </a:r>
              <a:endParaRPr lang="en-US" sz="2400" b="1" dirty="0">
                <a:solidFill>
                  <a:srgbClr val="FFFF00"/>
                </a:solidFill>
              </a:endParaRPr>
            </a:p>
          </p:txBody>
        </p:sp>
        <p:sp>
          <p:nvSpPr>
            <p:cNvPr id="15" name="Rectangle 14"/>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a:p>
              <a:pPr algn="ctr"/>
              <a:r>
                <a:rPr lang="en-US" b="1" dirty="0" smtClean="0">
                  <a:solidFill>
                    <a:srgbClr val="FFFF00"/>
                  </a:solidFill>
                </a:rPr>
                <a:t>(Environment)</a:t>
              </a:r>
            </a:p>
            <a:p>
              <a:pPr algn="ctr"/>
              <a:r>
                <a:rPr lang="en-US" b="1" dirty="0" smtClean="0">
                  <a:solidFill>
                    <a:srgbClr val="FFFF00"/>
                  </a:solidFill>
                </a:rPr>
                <a:t>(Tide)</a:t>
              </a:r>
              <a:endParaRPr lang="en-US" b="1" dirty="0">
                <a:solidFill>
                  <a:srgbClr val="FFFF00"/>
                </a:solidFill>
              </a:endParaRPr>
            </a:p>
          </p:txBody>
        </p:sp>
      </p:grpSp>
      <p:sp>
        <p:nvSpPr>
          <p:cNvPr id="16" name="TextBox 15"/>
          <p:cNvSpPr txBox="1"/>
          <p:nvPr/>
        </p:nvSpPr>
        <p:spPr>
          <a:xfrm>
            <a:off x="533400" y="5943600"/>
            <a:ext cx="7772400" cy="369332"/>
          </a:xfrm>
          <a:prstGeom prst="rect">
            <a:avLst/>
          </a:prstGeom>
          <a:noFill/>
        </p:spPr>
        <p:txBody>
          <a:bodyPr wrap="square" rtlCol="0">
            <a:spAutoFit/>
          </a:bodyPr>
          <a:lstStyle/>
          <a:p>
            <a:pPr algn="ctr"/>
            <a:r>
              <a:rPr lang="en-US" b="1" i="1" dirty="0" smtClean="0"/>
              <a:t>Time and Tide wait for no man, Technology and Training continuously improve</a:t>
            </a:r>
          </a:p>
        </p:txBody>
      </p:sp>
      <p:sp>
        <p:nvSpPr>
          <p:cNvPr id="2" name="TextBox 1"/>
          <p:cNvSpPr txBox="1"/>
          <p:nvPr/>
        </p:nvSpPr>
        <p:spPr>
          <a:xfrm>
            <a:off x="6934200" y="381000"/>
            <a:ext cx="1752600" cy="646331"/>
          </a:xfrm>
          <a:prstGeom prst="rect">
            <a:avLst/>
          </a:prstGeom>
          <a:noFill/>
        </p:spPr>
        <p:txBody>
          <a:bodyPr wrap="square" rtlCol="0">
            <a:spAutoFit/>
          </a:bodyPr>
          <a:lstStyle/>
          <a:p>
            <a:r>
              <a:rPr lang="en-US" dirty="0" smtClean="0"/>
              <a:t>An adaptation of the SHEL model</a:t>
            </a:r>
            <a:endParaRPr lang="en-US" dirty="0"/>
          </a:p>
        </p:txBody>
      </p:sp>
      <p:sp>
        <p:nvSpPr>
          <p:cNvPr id="3" name="TextBox 2"/>
          <p:cNvSpPr txBox="1"/>
          <p:nvPr/>
        </p:nvSpPr>
        <p:spPr>
          <a:xfrm>
            <a:off x="512618" y="1649968"/>
            <a:ext cx="1371600" cy="369332"/>
          </a:xfrm>
          <a:prstGeom prst="rect">
            <a:avLst/>
          </a:prstGeom>
          <a:solidFill>
            <a:srgbClr val="FFFF00"/>
          </a:solidFill>
          <a:ln w="28575">
            <a:solidFill>
              <a:schemeClr val="tx1"/>
            </a:solidFill>
          </a:ln>
        </p:spPr>
        <p:txBody>
          <a:bodyPr wrap="square" rtlCol="0">
            <a:spAutoFit/>
          </a:bodyPr>
          <a:lstStyle/>
          <a:p>
            <a:r>
              <a:rPr lang="en-US" b="1" dirty="0" smtClean="0"/>
              <a:t>ECHO I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endParaRPr lang="en-US" b="1" dirty="0"/>
          </a:p>
        </p:txBody>
      </p:sp>
    </p:spTree>
    <p:extLst>
      <p:ext uri="{BB962C8B-B14F-4D97-AF65-F5344CB8AC3E}">
        <p14:creationId xmlns:p14="http://schemas.microsoft.com/office/powerpoint/2010/main" val="42205848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8915400" cy="1143000"/>
          </a:xfrm>
        </p:spPr>
        <p:txBody>
          <a:bodyPr>
            <a:normAutofit/>
          </a:bodyPr>
          <a:lstStyle/>
          <a:p>
            <a:r>
              <a:rPr lang="en-US" sz="4800" b="1" dirty="0" smtClean="0"/>
              <a:t>The 6Us and 2Ms of Usability</a:t>
            </a:r>
            <a:endParaRPr lang="en-US" sz="4800" b="1" dirty="0"/>
          </a:p>
        </p:txBody>
      </p:sp>
      <p:sp>
        <p:nvSpPr>
          <p:cNvPr id="6" name="Content Placeholder 5"/>
          <p:cNvSpPr>
            <a:spLocks noGrp="1"/>
          </p:cNvSpPr>
          <p:nvPr>
            <p:ph sz="half" idx="1"/>
          </p:nvPr>
        </p:nvSpPr>
        <p:spPr>
          <a:xfrm>
            <a:off x="304800" y="1143000"/>
            <a:ext cx="6477000" cy="5105400"/>
          </a:xfrm>
        </p:spPr>
        <p:txBody>
          <a:bodyPr>
            <a:noAutofit/>
          </a:bodyPr>
          <a:lstStyle/>
          <a:p>
            <a:r>
              <a:rPr lang="en-US" sz="2000" b="1" dirty="0" smtClean="0"/>
              <a:t>Utility</a:t>
            </a:r>
          </a:p>
          <a:p>
            <a:pPr lvl="1"/>
            <a:r>
              <a:rPr lang="en-US" sz="1600" dirty="0" smtClean="0"/>
              <a:t>Is the system useful?</a:t>
            </a:r>
            <a:r>
              <a:rPr lang="en-US" sz="2000" b="1" dirty="0" smtClean="0"/>
              <a:t> </a:t>
            </a:r>
          </a:p>
          <a:p>
            <a:r>
              <a:rPr lang="en-US" sz="2000" b="1" dirty="0" smtClean="0"/>
              <a:t>Usage and Misusage</a:t>
            </a:r>
          </a:p>
          <a:p>
            <a:pPr lvl="1"/>
            <a:r>
              <a:rPr lang="en-US" sz="1600" dirty="0" smtClean="0"/>
              <a:t>How and in what context will the system be used? </a:t>
            </a:r>
          </a:p>
          <a:p>
            <a:pPr lvl="1"/>
            <a:r>
              <a:rPr lang="en-US" sz="1600" dirty="0" smtClean="0"/>
              <a:t>What possible extreme contexts may be predicted</a:t>
            </a:r>
          </a:p>
          <a:p>
            <a:r>
              <a:rPr lang="en-US" sz="2000" b="1" dirty="0" smtClean="0"/>
              <a:t>Usability</a:t>
            </a:r>
          </a:p>
          <a:p>
            <a:pPr lvl="1"/>
            <a:r>
              <a:rPr lang="en-US" sz="1600" dirty="0" smtClean="0"/>
              <a:t>Is the system easy to use or misuse?</a:t>
            </a:r>
            <a:r>
              <a:rPr lang="en-US" sz="1800" b="1" dirty="0" smtClean="0"/>
              <a:t> </a:t>
            </a:r>
          </a:p>
          <a:p>
            <a:r>
              <a:rPr lang="en-US" sz="2000" b="1" dirty="0" smtClean="0"/>
              <a:t>Utilization</a:t>
            </a:r>
          </a:p>
          <a:p>
            <a:pPr lvl="1"/>
            <a:r>
              <a:rPr lang="en-US" sz="1600" dirty="0" smtClean="0"/>
              <a:t>How often and by how many people is the system used?</a:t>
            </a:r>
            <a:endParaRPr lang="en-US" sz="1800" dirty="0" smtClean="0"/>
          </a:p>
          <a:p>
            <a:r>
              <a:rPr lang="en-US" sz="2000" b="1" dirty="0" smtClean="0"/>
              <a:t>Users and </a:t>
            </a:r>
            <a:r>
              <a:rPr lang="en-US" sz="2400" b="1" dirty="0" err="1" smtClean="0"/>
              <a:t>M</a:t>
            </a:r>
            <a:r>
              <a:rPr lang="en-US" sz="2000" b="1" dirty="0" err="1" smtClean="0"/>
              <a:t>isusers</a:t>
            </a:r>
            <a:endParaRPr lang="en-US" sz="2000" b="1" dirty="0" smtClean="0"/>
          </a:p>
          <a:p>
            <a:pPr lvl="1"/>
            <a:r>
              <a:rPr lang="en-US" sz="1600" dirty="0" smtClean="0"/>
              <a:t>Who are the users and possible misusers?</a:t>
            </a:r>
            <a:endParaRPr lang="en-US" sz="1800" dirty="0" smtClean="0"/>
          </a:p>
          <a:p>
            <a:r>
              <a:rPr lang="en-US" sz="2000" b="1" dirty="0" smtClean="0"/>
              <a:t>User Error</a:t>
            </a:r>
          </a:p>
          <a:p>
            <a:pPr lvl="1"/>
            <a:r>
              <a:rPr lang="en-US" sz="1600" dirty="0" smtClean="0"/>
              <a:t>What kinds of error can be made, when and how will they be made, how frequently and what are the possible consequences?</a:t>
            </a:r>
          </a:p>
        </p:txBody>
      </p:sp>
      <p:sp>
        <p:nvSpPr>
          <p:cNvPr id="7" name="Rectangle 6"/>
          <p:cNvSpPr/>
          <p:nvPr/>
        </p:nvSpPr>
        <p:spPr>
          <a:xfrm>
            <a:off x="7162800" y="26670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27761807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28600" y="1066800"/>
            <a:ext cx="8640866" cy="5486400"/>
            <a:chOff x="152400" y="228600"/>
            <a:chExt cx="8717066" cy="6324600"/>
          </a:xfrm>
        </p:grpSpPr>
        <p:grpSp>
          <p:nvGrpSpPr>
            <p:cNvPr id="3" name="Group 2"/>
            <p:cNvGrpSpPr/>
            <p:nvPr/>
          </p:nvGrpSpPr>
          <p:grpSpPr>
            <a:xfrm>
              <a:off x="609600" y="457200"/>
              <a:ext cx="2982120" cy="1342911"/>
              <a:chOff x="762000" y="1752600"/>
              <a:chExt cx="7467600" cy="4503738"/>
            </a:xfrm>
          </p:grpSpPr>
          <p:sp>
            <p:nvSpPr>
              <p:cNvPr id="4" name="Oval 5"/>
              <p:cNvSpPr>
                <a:spLocks noChangeArrowheads="1"/>
              </p:cNvSpPr>
              <p:nvPr/>
            </p:nvSpPr>
            <p:spPr bwMode="auto">
              <a:xfrm>
                <a:off x="1981200" y="17526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Size</a:t>
                </a:r>
              </a:p>
            </p:txBody>
          </p:sp>
          <p:sp>
            <p:nvSpPr>
              <p:cNvPr id="5" name="Oval 6"/>
              <p:cNvSpPr>
                <a:spLocks noChangeArrowheads="1"/>
              </p:cNvSpPr>
              <p:nvPr/>
            </p:nvSpPr>
            <p:spPr bwMode="auto">
              <a:xfrm>
                <a:off x="4492336" y="1988127"/>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Strength</a:t>
                </a:r>
              </a:p>
            </p:txBody>
          </p:sp>
          <p:sp>
            <p:nvSpPr>
              <p:cNvPr id="6" name="Oval 8"/>
              <p:cNvSpPr>
                <a:spLocks noChangeArrowheads="1"/>
              </p:cNvSpPr>
              <p:nvPr/>
            </p:nvSpPr>
            <p:spPr bwMode="auto">
              <a:xfrm>
                <a:off x="54102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dirty="0" smtClean="0">
                    <a:latin typeface="Arial" charset="0"/>
                  </a:rPr>
                  <a:t>Speed</a:t>
                </a:r>
                <a:endParaRPr lang="en-US" sz="1400" b="1" dirty="0">
                  <a:latin typeface="Arial" charset="0"/>
                </a:endParaRPr>
              </a:p>
            </p:txBody>
          </p:sp>
          <p:sp>
            <p:nvSpPr>
              <p:cNvPr id="7" name="Oval 7"/>
              <p:cNvSpPr>
                <a:spLocks noChangeArrowheads="1"/>
              </p:cNvSpPr>
              <p:nvPr/>
            </p:nvSpPr>
            <p:spPr bwMode="auto">
              <a:xfrm>
                <a:off x="30480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dirty="0">
                    <a:latin typeface="Arial" charset="0"/>
                  </a:rPr>
                  <a:t>Stamina</a:t>
                </a:r>
              </a:p>
            </p:txBody>
          </p:sp>
          <p:sp>
            <p:nvSpPr>
              <p:cNvPr id="8" name="Oval 8"/>
              <p:cNvSpPr>
                <a:spLocks noChangeArrowheads="1"/>
              </p:cNvSpPr>
              <p:nvPr/>
            </p:nvSpPr>
            <p:spPr bwMode="auto">
              <a:xfrm>
                <a:off x="762000" y="3249396"/>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Skill</a:t>
                </a:r>
              </a:p>
            </p:txBody>
          </p:sp>
        </p:grpSp>
        <p:grpSp>
          <p:nvGrpSpPr>
            <p:cNvPr id="9" name="Group 8"/>
            <p:cNvGrpSpPr/>
            <p:nvPr/>
          </p:nvGrpSpPr>
          <p:grpSpPr>
            <a:xfrm>
              <a:off x="4724400" y="3276600"/>
              <a:ext cx="4145066" cy="2286000"/>
              <a:chOff x="457200" y="1524000"/>
              <a:chExt cx="8153400" cy="4495800"/>
            </a:xfrm>
          </p:grpSpPr>
          <p:sp>
            <p:nvSpPr>
              <p:cNvPr id="10" name="Oval 5"/>
              <p:cNvSpPr>
                <a:spLocks noChangeArrowheads="1"/>
              </p:cNvSpPr>
              <p:nvPr/>
            </p:nvSpPr>
            <p:spPr bwMode="auto">
              <a:xfrm>
                <a:off x="457200" y="2286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dirty="0">
                    <a:latin typeface="Arial" charset="0"/>
                  </a:rPr>
                  <a:t>Sensing</a:t>
                </a:r>
              </a:p>
            </p:txBody>
          </p:sp>
          <p:sp>
            <p:nvSpPr>
              <p:cNvPr id="11" name="Oval 8"/>
              <p:cNvSpPr>
                <a:spLocks noChangeArrowheads="1"/>
              </p:cNvSpPr>
              <p:nvPr/>
            </p:nvSpPr>
            <p:spPr bwMode="auto">
              <a:xfrm>
                <a:off x="5257800" y="2667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Deciding</a:t>
                </a:r>
              </a:p>
            </p:txBody>
          </p:sp>
          <p:sp>
            <p:nvSpPr>
              <p:cNvPr id="12" name="Oval 9"/>
              <p:cNvSpPr>
                <a:spLocks noChangeArrowheads="1"/>
              </p:cNvSpPr>
              <p:nvPr/>
            </p:nvSpPr>
            <p:spPr bwMode="auto">
              <a:xfrm>
                <a:off x="5257800" y="4724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Learning</a:t>
                </a:r>
              </a:p>
            </p:txBody>
          </p:sp>
          <p:sp>
            <p:nvSpPr>
              <p:cNvPr id="13" name="Oval 10"/>
              <p:cNvSpPr>
                <a:spLocks noChangeArrowheads="1"/>
              </p:cNvSpPr>
              <p:nvPr/>
            </p:nvSpPr>
            <p:spPr bwMode="auto">
              <a:xfrm>
                <a:off x="4038600" y="3429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Planning</a:t>
                </a:r>
              </a:p>
            </p:txBody>
          </p:sp>
          <p:sp>
            <p:nvSpPr>
              <p:cNvPr id="14" name="Oval 11"/>
              <p:cNvSpPr>
                <a:spLocks noChangeArrowheads="1"/>
              </p:cNvSpPr>
              <p:nvPr/>
            </p:nvSpPr>
            <p:spPr bwMode="auto">
              <a:xfrm>
                <a:off x="2819400" y="1676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Perceiving</a:t>
                </a:r>
              </a:p>
            </p:txBody>
          </p:sp>
          <p:sp>
            <p:nvSpPr>
              <p:cNvPr id="15" name="Oval 12"/>
              <p:cNvSpPr>
                <a:spLocks noChangeArrowheads="1"/>
              </p:cNvSpPr>
              <p:nvPr/>
            </p:nvSpPr>
            <p:spPr bwMode="auto">
              <a:xfrm>
                <a:off x="1219200" y="1524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Attending</a:t>
                </a:r>
              </a:p>
            </p:txBody>
          </p:sp>
          <p:sp>
            <p:nvSpPr>
              <p:cNvPr id="16" name="Oval 13"/>
              <p:cNvSpPr>
                <a:spLocks noChangeArrowheads="1"/>
              </p:cNvSpPr>
              <p:nvPr/>
            </p:nvSpPr>
            <p:spPr bwMode="auto">
              <a:xfrm>
                <a:off x="3429000" y="4495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Communicating</a:t>
                </a:r>
              </a:p>
            </p:txBody>
          </p:sp>
          <p:sp>
            <p:nvSpPr>
              <p:cNvPr id="17" name="Oval 14"/>
              <p:cNvSpPr>
                <a:spLocks noChangeArrowheads="1"/>
              </p:cNvSpPr>
              <p:nvPr/>
            </p:nvSpPr>
            <p:spPr bwMode="auto">
              <a:xfrm>
                <a:off x="1828800" y="3962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Controlling</a:t>
                </a:r>
              </a:p>
            </p:txBody>
          </p:sp>
          <p:sp>
            <p:nvSpPr>
              <p:cNvPr id="18" name="Oval 15"/>
              <p:cNvSpPr>
                <a:spLocks noChangeArrowheads="1"/>
              </p:cNvSpPr>
              <p:nvPr/>
            </p:nvSpPr>
            <p:spPr bwMode="auto">
              <a:xfrm>
                <a:off x="6096000" y="1905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Calculating</a:t>
                </a:r>
              </a:p>
            </p:txBody>
          </p:sp>
          <p:sp>
            <p:nvSpPr>
              <p:cNvPr id="19" name="Oval 6"/>
              <p:cNvSpPr>
                <a:spLocks noChangeArrowheads="1"/>
              </p:cNvSpPr>
              <p:nvPr/>
            </p:nvSpPr>
            <p:spPr bwMode="auto">
              <a:xfrm>
                <a:off x="4419600" y="17526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Understanding</a:t>
                </a:r>
              </a:p>
            </p:txBody>
          </p:sp>
          <p:sp>
            <p:nvSpPr>
              <p:cNvPr id="20" name="Oval 7"/>
              <p:cNvSpPr>
                <a:spLocks noChangeArrowheads="1"/>
              </p:cNvSpPr>
              <p:nvPr/>
            </p:nvSpPr>
            <p:spPr bwMode="auto">
              <a:xfrm>
                <a:off x="5486400" y="3733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Remembering</a:t>
                </a:r>
              </a:p>
            </p:txBody>
          </p:sp>
          <p:sp>
            <p:nvSpPr>
              <p:cNvPr id="21" name="Oval 16"/>
              <p:cNvSpPr>
                <a:spLocks noChangeArrowheads="1"/>
              </p:cNvSpPr>
              <p:nvPr/>
            </p:nvSpPr>
            <p:spPr bwMode="auto">
              <a:xfrm>
                <a:off x="6781800" y="3124200"/>
                <a:ext cx="1828800" cy="1295400"/>
              </a:xfrm>
              <a:prstGeom prst="ellipse">
                <a:avLst/>
              </a:prstGeom>
              <a:solidFill>
                <a:srgbClr val="EB95A1"/>
              </a:solidFill>
              <a:ln w="9525">
                <a:solidFill>
                  <a:schemeClr val="tx1"/>
                </a:solidFill>
                <a:round/>
                <a:headEnd/>
                <a:tailEnd/>
              </a:ln>
            </p:spPr>
            <p:txBody>
              <a:bodyPr wrap="none" anchor="ctr"/>
              <a:lstStyle/>
              <a:p>
                <a:pPr algn="ctr"/>
                <a:r>
                  <a:rPr lang="en-US" sz="1050" b="1">
                    <a:latin typeface="Arial" charset="0"/>
                  </a:rPr>
                  <a:t>Forgetting</a:t>
                </a:r>
              </a:p>
            </p:txBody>
          </p:sp>
        </p:grpSp>
        <p:grpSp>
          <p:nvGrpSpPr>
            <p:cNvPr id="22" name="Group 21"/>
            <p:cNvGrpSpPr/>
            <p:nvPr/>
          </p:nvGrpSpPr>
          <p:grpSpPr>
            <a:xfrm>
              <a:off x="304800" y="4572000"/>
              <a:ext cx="2895600" cy="1981200"/>
              <a:chOff x="762000" y="1219200"/>
              <a:chExt cx="7543800" cy="4876800"/>
            </a:xfrm>
          </p:grpSpPr>
          <p:sp>
            <p:nvSpPr>
              <p:cNvPr id="23" name="7-Point Star 22"/>
              <p:cNvSpPr/>
              <p:nvPr/>
            </p:nvSpPr>
            <p:spPr>
              <a:xfrm>
                <a:off x="762000" y="1371600"/>
                <a:ext cx="3581400" cy="27432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Thermal</a:t>
                </a:r>
              </a:p>
              <a:p>
                <a:pPr algn="ctr"/>
                <a:r>
                  <a:rPr lang="en-US" sz="700" dirty="0" smtClean="0"/>
                  <a:t>Heat</a:t>
                </a:r>
              </a:p>
              <a:p>
                <a:pPr algn="ctr"/>
                <a:r>
                  <a:rPr lang="en-US" sz="700" dirty="0" smtClean="0"/>
                  <a:t>Humidity</a:t>
                </a:r>
              </a:p>
              <a:p>
                <a:pPr algn="ctr"/>
                <a:r>
                  <a:rPr lang="en-US" sz="700" dirty="0" smtClean="0"/>
                  <a:t>Cold</a:t>
                </a:r>
              </a:p>
              <a:p>
                <a:pPr algn="ctr"/>
                <a:r>
                  <a:rPr lang="en-US" sz="700" dirty="0" smtClean="0"/>
                  <a:t>Air movement</a:t>
                </a:r>
                <a:endParaRPr lang="en-US" sz="700" dirty="0"/>
              </a:p>
            </p:txBody>
          </p:sp>
          <p:sp>
            <p:nvSpPr>
              <p:cNvPr id="24" name="7-Point Star 23"/>
              <p:cNvSpPr/>
              <p:nvPr/>
            </p:nvSpPr>
            <p:spPr>
              <a:xfrm>
                <a:off x="3733800" y="12192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Acoustic</a:t>
                </a:r>
              </a:p>
              <a:p>
                <a:pPr algn="ctr"/>
                <a:r>
                  <a:rPr lang="en-US" sz="700" dirty="0" smtClean="0"/>
                  <a:t>Communication</a:t>
                </a:r>
              </a:p>
              <a:p>
                <a:pPr algn="ctr"/>
                <a:r>
                  <a:rPr lang="en-US" sz="700" dirty="0" smtClean="0"/>
                  <a:t>Hearing loss</a:t>
                </a:r>
                <a:endParaRPr lang="en-US" sz="700" dirty="0"/>
              </a:p>
            </p:txBody>
          </p:sp>
          <p:sp>
            <p:nvSpPr>
              <p:cNvPr id="25" name="7-Point Star 24"/>
              <p:cNvSpPr/>
              <p:nvPr/>
            </p:nvSpPr>
            <p:spPr>
              <a:xfrm>
                <a:off x="1371600" y="36576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Vibration</a:t>
                </a:r>
              </a:p>
              <a:p>
                <a:pPr algn="ctr"/>
                <a:r>
                  <a:rPr lang="en-US" sz="700" dirty="0" smtClean="0"/>
                  <a:t>Hand / Arm</a:t>
                </a:r>
              </a:p>
              <a:p>
                <a:pPr algn="ctr"/>
                <a:r>
                  <a:rPr lang="en-US" sz="700" dirty="0" smtClean="0"/>
                  <a:t>Whole body</a:t>
                </a:r>
              </a:p>
            </p:txBody>
          </p:sp>
          <p:sp>
            <p:nvSpPr>
              <p:cNvPr id="26" name="7-Point Star 25"/>
              <p:cNvSpPr/>
              <p:nvPr/>
            </p:nvSpPr>
            <p:spPr>
              <a:xfrm>
                <a:off x="4343400" y="3352800"/>
                <a:ext cx="3962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Light and Dark</a:t>
                </a:r>
              </a:p>
              <a:p>
                <a:pPr algn="ctr"/>
                <a:r>
                  <a:rPr lang="en-US" sz="700" dirty="0" smtClean="0"/>
                  <a:t>Vision</a:t>
                </a:r>
              </a:p>
              <a:p>
                <a:pPr algn="ctr"/>
                <a:r>
                  <a:rPr lang="en-US" sz="700" dirty="0" smtClean="0"/>
                  <a:t>Contrast</a:t>
                </a:r>
              </a:p>
              <a:p>
                <a:pPr algn="ctr"/>
                <a:r>
                  <a:rPr lang="en-US" sz="700" dirty="0" smtClean="0"/>
                  <a:t>Color</a:t>
                </a:r>
              </a:p>
            </p:txBody>
          </p:sp>
        </p:grpSp>
        <p:grpSp>
          <p:nvGrpSpPr>
            <p:cNvPr id="27" name="Group 26"/>
            <p:cNvGrpSpPr/>
            <p:nvPr/>
          </p:nvGrpSpPr>
          <p:grpSpPr>
            <a:xfrm>
              <a:off x="4648200" y="685800"/>
              <a:ext cx="3124200" cy="1752600"/>
              <a:chOff x="381000" y="533400"/>
              <a:chExt cx="7772400" cy="5562600"/>
            </a:xfrm>
          </p:grpSpPr>
          <p:sp>
            <p:nvSpPr>
              <p:cNvPr id="28" name="Rectangle 27"/>
              <p:cNvSpPr/>
              <p:nvPr/>
            </p:nvSpPr>
            <p:spPr>
              <a:xfrm>
                <a:off x="3048000" y="31242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Customers</a:t>
                </a:r>
                <a:endParaRPr lang="en-US" sz="800" dirty="0">
                  <a:solidFill>
                    <a:schemeClr val="tx1"/>
                  </a:solidFill>
                </a:endParaRPr>
              </a:p>
            </p:txBody>
          </p:sp>
          <p:sp>
            <p:nvSpPr>
              <p:cNvPr id="29" name="Rectangle 28"/>
              <p:cNvSpPr/>
              <p:nvPr/>
            </p:nvSpPr>
            <p:spPr>
              <a:xfrm>
                <a:off x="609600" y="2514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Groups</a:t>
                </a:r>
              </a:p>
              <a:p>
                <a:pPr algn="ctr"/>
                <a:r>
                  <a:rPr lang="en-US" sz="800" b="1" dirty="0" smtClean="0">
                    <a:solidFill>
                      <a:schemeClr val="tx1"/>
                    </a:solidFill>
                  </a:rPr>
                  <a:t>and</a:t>
                </a:r>
              </a:p>
              <a:p>
                <a:pPr algn="ctr"/>
                <a:r>
                  <a:rPr lang="en-US" sz="800" b="1" dirty="0" smtClean="0">
                    <a:solidFill>
                      <a:schemeClr val="tx1"/>
                    </a:solidFill>
                  </a:rPr>
                  <a:t>Teams</a:t>
                </a:r>
                <a:endParaRPr lang="en-US" sz="800" b="1" dirty="0">
                  <a:solidFill>
                    <a:schemeClr val="tx1"/>
                  </a:solidFill>
                </a:endParaRPr>
              </a:p>
            </p:txBody>
          </p:sp>
          <p:sp>
            <p:nvSpPr>
              <p:cNvPr id="30" name="Rectangle 29"/>
              <p:cNvSpPr/>
              <p:nvPr/>
            </p:nvSpPr>
            <p:spPr>
              <a:xfrm>
                <a:off x="2286000" y="4191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Hierarchies</a:t>
                </a:r>
                <a:endParaRPr lang="en-US" sz="600" dirty="0">
                  <a:solidFill>
                    <a:schemeClr val="tx1"/>
                  </a:solidFill>
                </a:endParaRPr>
              </a:p>
            </p:txBody>
          </p:sp>
          <p:sp>
            <p:nvSpPr>
              <p:cNvPr id="31" name="Rectangle 30"/>
              <p:cNvSpPr/>
              <p:nvPr/>
            </p:nvSpPr>
            <p:spPr>
              <a:xfrm>
                <a:off x="4953000" y="2895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Cooperation</a:t>
                </a:r>
              </a:p>
            </p:txBody>
          </p:sp>
          <p:sp>
            <p:nvSpPr>
              <p:cNvPr id="32" name="Rectangle 31"/>
              <p:cNvSpPr/>
              <p:nvPr/>
            </p:nvSpPr>
            <p:spPr>
              <a:xfrm>
                <a:off x="4572000" y="1676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Communication</a:t>
                </a:r>
                <a:endParaRPr lang="en-US" sz="600" dirty="0">
                  <a:solidFill>
                    <a:schemeClr val="tx1"/>
                  </a:solidFill>
                </a:endParaRPr>
              </a:p>
            </p:txBody>
          </p:sp>
          <p:sp>
            <p:nvSpPr>
              <p:cNvPr id="33" name="Rectangle 32"/>
              <p:cNvSpPr/>
              <p:nvPr/>
            </p:nvSpPr>
            <p:spPr>
              <a:xfrm>
                <a:off x="5867400" y="4038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Competition</a:t>
                </a:r>
                <a:endParaRPr lang="en-US" sz="600" dirty="0">
                  <a:solidFill>
                    <a:schemeClr val="tx1"/>
                  </a:solidFill>
                </a:endParaRPr>
              </a:p>
            </p:txBody>
          </p:sp>
          <p:sp>
            <p:nvSpPr>
              <p:cNvPr id="34" name="Rectangle 33"/>
              <p:cNvSpPr/>
              <p:nvPr/>
            </p:nvSpPr>
            <p:spPr>
              <a:xfrm>
                <a:off x="2362200" y="14478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Language</a:t>
                </a:r>
              </a:p>
              <a:p>
                <a:pPr algn="ctr"/>
                <a:r>
                  <a:rPr lang="en-US" sz="600" dirty="0">
                    <a:solidFill>
                      <a:schemeClr val="tx1"/>
                    </a:solidFill>
                  </a:rPr>
                  <a:t>a</a:t>
                </a:r>
                <a:r>
                  <a:rPr lang="en-US" sz="600" dirty="0" smtClean="0">
                    <a:solidFill>
                      <a:schemeClr val="tx1"/>
                    </a:solidFill>
                  </a:rPr>
                  <a:t>nd</a:t>
                </a:r>
              </a:p>
              <a:p>
                <a:pPr algn="ctr"/>
                <a:r>
                  <a:rPr lang="en-US" sz="600" dirty="0" smtClean="0">
                    <a:solidFill>
                      <a:schemeClr val="tx1"/>
                    </a:solidFill>
                  </a:rPr>
                  <a:t>Jargon</a:t>
                </a:r>
                <a:endParaRPr lang="en-US" sz="600" dirty="0">
                  <a:solidFill>
                    <a:schemeClr val="tx1"/>
                  </a:solidFill>
                </a:endParaRPr>
              </a:p>
            </p:txBody>
          </p:sp>
          <p:sp>
            <p:nvSpPr>
              <p:cNvPr id="35" name="Rectangle 34"/>
              <p:cNvSpPr/>
              <p:nvPr/>
            </p:nvSpPr>
            <p:spPr>
              <a:xfrm>
                <a:off x="5867400" y="533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Roles</a:t>
                </a:r>
              </a:p>
              <a:p>
                <a:pPr algn="ctr"/>
                <a:r>
                  <a:rPr lang="en-US" sz="600" dirty="0" smtClean="0">
                    <a:solidFill>
                      <a:schemeClr val="tx1"/>
                    </a:solidFill>
                  </a:rPr>
                  <a:t>Jobs</a:t>
                </a:r>
              </a:p>
              <a:p>
                <a:pPr algn="ctr"/>
                <a:r>
                  <a:rPr lang="en-US" sz="600" dirty="0" smtClean="0">
                    <a:solidFill>
                      <a:schemeClr val="tx1"/>
                    </a:solidFill>
                  </a:rPr>
                  <a:t>Supervision</a:t>
                </a:r>
                <a:endParaRPr lang="en-US" sz="600" dirty="0">
                  <a:solidFill>
                    <a:schemeClr val="tx1"/>
                  </a:solidFill>
                </a:endParaRPr>
              </a:p>
            </p:txBody>
          </p:sp>
          <p:sp>
            <p:nvSpPr>
              <p:cNvPr id="36" name="Rectangle 35"/>
              <p:cNvSpPr/>
              <p:nvPr/>
            </p:nvSpPr>
            <p:spPr>
              <a:xfrm>
                <a:off x="381000" y="4572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chemeClr val="tx1"/>
                    </a:solidFill>
                  </a:rPr>
                  <a:t>Businesses and Companies</a:t>
                </a:r>
                <a:endParaRPr lang="en-US" sz="600" b="1" dirty="0">
                  <a:solidFill>
                    <a:schemeClr val="tx1"/>
                  </a:solidFill>
                </a:endParaRPr>
              </a:p>
            </p:txBody>
          </p:sp>
        </p:grpSp>
        <p:grpSp>
          <p:nvGrpSpPr>
            <p:cNvPr id="37" name="Group 36"/>
            <p:cNvGrpSpPr/>
            <p:nvPr/>
          </p:nvGrpSpPr>
          <p:grpSpPr>
            <a:xfrm>
              <a:off x="3505200" y="5410200"/>
              <a:ext cx="3276600" cy="1066800"/>
              <a:chOff x="457200" y="1600200"/>
              <a:chExt cx="6553200" cy="3048000"/>
            </a:xfrm>
          </p:grpSpPr>
          <p:sp>
            <p:nvSpPr>
              <p:cNvPr id="38" name="Snip Diagonal Corner Rectangle 37"/>
              <p:cNvSpPr/>
              <p:nvPr/>
            </p:nvSpPr>
            <p:spPr>
              <a:xfrm>
                <a:off x="1828800" y="28194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Emotion</a:t>
                </a:r>
                <a:endParaRPr lang="en-US" sz="800" b="1" dirty="0">
                  <a:solidFill>
                    <a:schemeClr val="tx1"/>
                  </a:solidFill>
                </a:endParaRPr>
              </a:p>
            </p:txBody>
          </p:sp>
          <p:sp>
            <p:nvSpPr>
              <p:cNvPr id="39" name="Snip Diagonal Corner Rectangle 38"/>
              <p:cNvSpPr/>
              <p:nvPr/>
            </p:nvSpPr>
            <p:spPr>
              <a:xfrm>
                <a:off x="3200400" y="22098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Esthetics</a:t>
                </a:r>
                <a:endParaRPr lang="en-US" sz="800" b="1" dirty="0">
                  <a:solidFill>
                    <a:schemeClr val="tx1"/>
                  </a:solidFill>
                </a:endParaRPr>
              </a:p>
            </p:txBody>
          </p:sp>
          <p:sp>
            <p:nvSpPr>
              <p:cNvPr id="40" name="Snip Diagonal Corner Rectangle 39"/>
              <p:cNvSpPr/>
              <p:nvPr/>
            </p:nvSpPr>
            <p:spPr>
              <a:xfrm>
                <a:off x="4495800" y="1600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Elegance</a:t>
                </a:r>
                <a:endParaRPr lang="en-US" sz="800" b="1" dirty="0">
                  <a:solidFill>
                    <a:schemeClr val="tx1"/>
                  </a:solidFill>
                </a:endParaRPr>
              </a:p>
            </p:txBody>
          </p:sp>
          <p:sp>
            <p:nvSpPr>
              <p:cNvPr id="41" name="Snip Diagonal Corner Rectangle 40"/>
              <p:cNvSpPr/>
              <p:nvPr/>
            </p:nvSpPr>
            <p:spPr>
              <a:xfrm>
                <a:off x="2895600" y="3886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Attitude</a:t>
                </a:r>
                <a:endParaRPr lang="en-US" sz="800" b="1" dirty="0">
                  <a:solidFill>
                    <a:schemeClr val="tx1"/>
                  </a:solidFill>
                </a:endParaRPr>
              </a:p>
            </p:txBody>
          </p:sp>
          <p:sp>
            <p:nvSpPr>
              <p:cNvPr id="42" name="Snip Diagonal Corner Rectangle 41"/>
              <p:cNvSpPr/>
              <p:nvPr/>
            </p:nvSpPr>
            <p:spPr>
              <a:xfrm>
                <a:off x="4191000" y="32766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Mood</a:t>
                </a:r>
                <a:endParaRPr lang="en-US" sz="800" b="1" dirty="0">
                  <a:solidFill>
                    <a:schemeClr val="tx1"/>
                  </a:solidFill>
                </a:endParaRPr>
              </a:p>
            </p:txBody>
          </p:sp>
          <p:sp>
            <p:nvSpPr>
              <p:cNvPr id="43" name="Snip Diagonal Corner Rectangle 42"/>
              <p:cNvSpPr/>
              <p:nvPr/>
            </p:nvSpPr>
            <p:spPr>
              <a:xfrm>
                <a:off x="5562600" y="2667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Motivation</a:t>
                </a:r>
                <a:endParaRPr lang="en-US" sz="800" b="1" dirty="0">
                  <a:solidFill>
                    <a:schemeClr val="tx1"/>
                  </a:solidFill>
                </a:endParaRPr>
              </a:p>
            </p:txBody>
          </p:sp>
          <p:sp>
            <p:nvSpPr>
              <p:cNvPr id="44" name="Snip Diagonal Corner Rectangle 43"/>
              <p:cNvSpPr/>
              <p:nvPr/>
            </p:nvSpPr>
            <p:spPr>
              <a:xfrm>
                <a:off x="457200" y="3429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Excitement</a:t>
                </a:r>
                <a:endParaRPr lang="en-US" sz="800" b="1" dirty="0">
                  <a:solidFill>
                    <a:schemeClr val="tx1"/>
                  </a:solidFill>
                </a:endParaRPr>
              </a:p>
            </p:txBody>
          </p:sp>
        </p:grpSp>
        <p:graphicFrame>
          <p:nvGraphicFramePr>
            <p:cNvPr id="102401" name="Object 1"/>
            <p:cNvGraphicFramePr>
              <a:graphicFrameLocks noChangeAspect="1"/>
            </p:cNvGraphicFramePr>
            <p:nvPr>
              <p:extLst>
                <p:ext uri="{D42A27DB-BD31-4B8C-83A1-F6EECF244321}">
                  <p14:modId xmlns:p14="http://schemas.microsoft.com/office/powerpoint/2010/main" val="3346200666"/>
                </p:ext>
              </p:extLst>
            </p:nvPr>
          </p:nvGraphicFramePr>
          <p:xfrm>
            <a:off x="1905000" y="2362200"/>
            <a:ext cx="2587625" cy="1944687"/>
          </p:xfrm>
          <a:graphic>
            <a:graphicData uri="http://schemas.openxmlformats.org/presentationml/2006/ole">
              <mc:AlternateContent xmlns:mc="http://schemas.openxmlformats.org/markup-compatibility/2006">
                <mc:Choice xmlns:v="urn:schemas-microsoft-com:vml" Requires="v">
                  <p:oleObj spid="_x0000_s262152" name="Slide" r:id="rId4" imgW="4317640" imgH="3237795" progId="PowerPoint.Slide.12">
                    <p:embed/>
                  </p:oleObj>
                </mc:Choice>
                <mc:Fallback>
                  <p:oleObj name="Slide" r:id="rId4" imgW="4317640" imgH="3237795" progId="PowerPoint.Slide.12">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362200"/>
                          <a:ext cx="2587625" cy="194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2590800" y="228600"/>
              <a:ext cx="1676400" cy="369332"/>
            </a:xfrm>
            <a:prstGeom prst="rect">
              <a:avLst/>
            </a:prstGeom>
            <a:noFill/>
          </p:spPr>
          <p:txBody>
            <a:bodyPr wrap="square" rtlCol="0">
              <a:spAutoFit/>
            </a:bodyPr>
            <a:lstStyle/>
            <a:p>
              <a:pPr algn="ctr"/>
              <a:r>
                <a:rPr lang="en-US" b="1" dirty="0" smtClean="0"/>
                <a:t>Physical</a:t>
              </a:r>
              <a:endParaRPr lang="en-US" b="1" dirty="0"/>
            </a:p>
          </p:txBody>
        </p:sp>
        <p:sp>
          <p:nvSpPr>
            <p:cNvPr id="46" name="TextBox 45"/>
            <p:cNvSpPr txBox="1"/>
            <p:nvPr/>
          </p:nvSpPr>
          <p:spPr>
            <a:xfrm>
              <a:off x="228600" y="2819400"/>
              <a:ext cx="1676400" cy="369332"/>
            </a:xfrm>
            <a:prstGeom prst="rect">
              <a:avLst/>
            </a:prstGeom>
            <a:noFill/>
          </p:spPr>
          <p:txBody>
            <a:bodyPr wrap="square" rtlCol="0">
              <a:spAutoFit/>
            </a:bodyPr>
            <a:lstStyle/>
            <a:p>
              <a:pPr algn="ctr"/>
              <a:r>
                <a:rPr lang="en-US" b="1" dirty="0" smtClean="0"/>
                <a:t>Temporal</a:t>
              </a:r>
              <a:endParaRPr lang="en-US" b="1" dirty="0"/>
            </a:p>
          </p:txBody>
        </p:sp>
        <p:sp>
          <p:nvSpPr>
            <p:cNvPr id="47" name="TextBox 46"/>
            <p:cNvSpPr txBox="1"/>
            <p:nvPr/>
          </p:nvSpPr>
          <p:spPr>
            <a:xfrm>
              <a:off x="152400" y="4267200"/>
              <a:ext cx="1676400" cy="369332"/>
            </a:xfrm>
            <a:prstGeom prst="rect">
              <a:avLst/>
            </a:prstGeom>
            <a:noFill/>
          </p:spPr>
          <p:txBody>
            <a:bodyPr wrap="square" rtlCol="0">
              <a:spAutoFit/>
            </a:bodyPr>
            <a:lstStyle/>
            <a:p>
              <a:pPr algn="ctr"/>
              <a:r>
                <a:rPr lang="en-US" b="1" dirty="0" smtClean="0"/>
                <a:t>Environmental</a:t>
              </a:r>
              <a:endParaRPr lang="en-US" b="1" dirty="0"/>
            </a:p>
          </p:txBody>
        </p:sp>
        <p:sp>
          <p:nvSpPr>
            <p:cNvPr id="48" name="TextBox 47"/>
            <p:cNvSpPr txBox="1"/>
            <p:nvPr/>
          </p:nvSpPr>
          <p:spPr>
            <a:xfrm>
              <a:off x="5029200" y="381000"/>
              <a:ext cx="1676400" cy="369332"/>
            </a:xfrm>
            <a:prstGeom prst="rect">
              <a:avLst/>
            </a:prstGeom>
            <a:noFill/>
          </p:spPr>
          <p:txBody>
            <a:bodyPr wrap="square" rtlCol="0">
              <a:spAutoFit/>
            </a:bodyPr>
            <a:lstStyle/>
            <a:p>
              <a:pPr algn="ctr"/>
              <a:r>
                <a:rPr lang="en-US" b="1" dirty="0" smtClean="0"/>
                <a:t>Social</a:t>
              </a:r>
              <a:endParaRPr lang="en-US" b="1" dirty="0"/>
            </a:p>
          </p:txBody>
        </p:sp>
        <p:sp>
          <p:nvSpPr>
            <p:cNvPr id="49" name="TextBox 48"/>
            <p:cNvSpPr txBox="1"/>
            <p:nvPr/>
          </p:nvSpPr>
          <p:spPr>
            <a:xfrm>
              <a:off x="6400800" y="2895600"/>
              <a:ext cx="1676400" cy="369332"/>
            </a:xfrm>
            <a:prstGeom prst="rect">
              <a:avLst/>
            </a:prstGeom>
            <a:noFill/>
          </p:spPr>
          <p:txBody>
            <a:bodyPr wrap="square" rtlCol="0">
              <a:spAutoFit/>
            </a:bodyPr>
            <a:lstStyle/>
            <a:p>
              <a:pPr algn="ctr"/>
              <a:r>
                <a:rPr lang="en-US" b="1" dirty="0" smtClean="0"/>
                <a:t>Cognitive</a:t>
              </a:r>
              <a:endParaRPr lang="en-US" b="1" dirty="0"/>
            </a:p>
          </p:txBody>
        </p:sp>
        <p:sp>
          <p:nvSpPr>
            <p:cNvPr id="50" name="TextBox 49"/>
            <p:cNvSpPr txBox="1"/>
            <p:nvPr/>
          </p:nvSpPr>
          <p:spPr>
            <a:xfrm>
              <a:off x="3581400" y="5181600"/>
              <a:ext cx="1676400" cy="369332"/>
            </a:xfrm>
            <a:prstGeom prst="rect">
              <a:avLst/>
            </a:prstGeom>
            <a:noFill/>
          </p:spPr>
          <p:txBody>
            <a:bodyPr wrap="square" rtlCol="0">
              <a:spAutoFit/>
            </a:bodyPr>
            <a:lstStyle/>
            <a:p>
              <a:pPr algn="ctr"/>
              <a:r>
                <a:rPr lang="en-US" b="1" dirty="0" smtClean="0"/>
                <a:t>Affective</a:t>
              </a:r>
              <a:endParaRPr lang="en-US" b="1" dirty="0"/>
            </a:p>
          </p:txBody>
        </p:sp>
      </p:grpSp>
      <p:sp>
        <p:nvSpPr>
          <p:cNvPr id="52" name="Title 51"/>
          <p:cNvSpPr>
            <a:spLocks noGrp="1"/>
          </p:cNvSpPr>
          <p:nvPr>
            <p:ph type="title"/>
          </p:nvPr>
        </p:nvSpPr>
        <p:spPr>
          <a:xfrm>
            <a:off x="457200" y="274638"/>
            <a:ext cx="8229600" cy="563562"/>
          </a:xfrm>
        </p:spPr>
        <p:txBody>
          <a:bodyPr>
            <a:noAutofit/>
          </a:bodyPr>
          <a:lstStyle/>
          <a:p>
            <a:r>
              <a:rPr lang="en-US" b="1" dirty="0" smtClean="0"/>
              <a:t>Human Factors</a:t>
            </a:r>
            <a:endParaRPr lang="en-US" b="1" dirty="0"/>
          </a:p>
        </p:txBody>
      </p:sp>
    </p:spTree>
    <p:extLst>
      <p:ext uri="{BB962C8B-B14F-4D97-AF65-F5344CB8AC3E}">
        <p14:creationId xmlns:p14="http://schemas.microsoft.com/office/powerpoint/2010/main" val="296291733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The Design Problem</a:t>
            </a:r>
            <a:endParaRPr lang="en-US" dirty="0"/>
          </a:p>
        </p:txBody>
      </p:sp>
      <p:grpSp>
        <p:nvGrpSpPr>
          <p:cNvPr id="6" name="Group 5"/>
          <p:cNvGrpSpPr/>
          <p:nvPr/>
        </p:nvGrpSpPr>
        <p:grpSpPr>
          <a:xfrm>
            <a:off x="533400" y="1447800"/>
            <a:ext cx="7200900" cy="4572000"/>
            <a:chOff x="533400" y="1447800"/>
            <a:chExt cx="7200900" cy="4572000"/>
          </a:xfrm>
        </p:grpSpPr>
        <p:cxnSp>
          <p:nvCxnSpPr>
            <p:cNvPr id="7" name="Straight Arrow Connector 6"/>
            <p:cNvCxnSpPr>
              <a:stCxn id="14" idx="2"/>
              <a:endCxn id="11" idx="0"/>
            </p:cNvCxnSpPr>
            <p:nvPr/>
          </p:nvCxnSpPr>
          <p:spPr>
            <a:xfrm rot="5400000">
              <a:off x="1238250" y="2914650"/>
              <a:ext cx="8001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2"/>
              <a:endCxn id="9" idx="0"/>
            </p:cNvCxnSpPr>
            <p:nvPr/>
          </p:nvCxnSpPr>
          <p:spPr>
            <a:xfrm rot="5400000">
              <a:off x="4381500" y="2914650"/>
              <a:ext cx="8001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676650" y="3314700"/>
              <a:ext cx="2209800" cy="1066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rPr>
                <a:t>The System</a:t>
              </a:r>
              <a:endParaRPr lang="en-US" sz="2800" b="1" dirty="0">
                <a:solidFill>
                  <a:srgbClr val="FFFF00"/>
                </a:solidFill>
              </a:endParaRPr>
            </a:p>
          </p:txBody>
        </p:sp>
        <p:sp>
          <p:nvSpPr>
            <p:cNvPr id="11" name="Rounded Rectangle 10"/>
            <p:cNvSpPr/>
            <p:nvPr/>
          </p:nvSpPr>
          <p:spPr>
            <a:xfrm>
              <a:off x="533400" y="3314700"/>
              <a:ext cx="22098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rPr>
                <a:t>Design</a:t>
              </a:r>
              <a:endParaRPr lang="en-US" sz="2800" b="1" dirty="0">
                <a:solidFill>
                  <a:srgbClr val="FFFF00"/>
                </a:solidFill>
              </a:endParaRPr>
            </a:p>
          </p:txBody>
        </p:sp>
        <p:sp>
          <p:nvSpPr>
            <p:cNvPr id="12" name="Rounded Rectangle 11"/>
            <p:cNvSpPr/>
            <p:nvPr/>
          </p:nvSpPr>
          <p:spPr>
            <a:xfrm>
              <a:off x="3676650" y="1447800"/>
              <a:ext cx="22098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External Factors and Customers</a:t>
              </a:r>
              <a:endParaRPr lang="en-US" sz="2400" b="1" dirty="0">
                <a:solidFill>
                  <a:srgbClr val="FFFF00"/>
                </a:solidFill>
              </a:endParaRPr>
            </a:p>
          </p:txBody>
        </p:sp>
        <p:sp>
          <p:nvSpPr>
            <p:cNvPr id="13" name="Rounded Rectangle 12"/>
            <p:cNvSpPr/>
            <p:nvPr/>
          </p:nvSpPr>
          <p:spPr>
            <a:xfrm>
              <a:off x="3676650" y="4953000"/>
              <a:ext cx="2209800" cy="1066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rPr>
                <a:t>Feedback</a:t>
              </a:r>
              <a:endParaRPr lang="en-US" sz="2800" b="1" dirty="0">
                <a:solidFill>
                  <a:srgbClr val="FFFF00"/>
                </a:solidFill>
              </a:endParaRPr>
            </a:p>
          </p:txBody>
        </p:sp>
        <p:sp>
          <p:nvSpPr>
            <p:cNvPr id="14" name="Rounded Rectangle 13"/>
            <p:cNvSpPr/>
            <p:nvPr/>
          </p:nvSpPr>
          <p:spPr>
            <a:xfrm>
              <a:off x="533400" y="1447800"/>
              <a:ext cx="2209800" cy="1066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Predict</a:t>
              </a:r>
            </a:p>
            <a:p>
              <a:pPr algn="ctr"/>
              <a:r>
                <a:rPr lang="en-US" sz="2000" b="1" dirty="0" smtClean="0">
                  <a:solidFill>
                    <a:srgbClr val="FFFF00"/>
                  </a:solidFill>
                </a:rPr>
                <a:t>Anticipate</a:t>
              </a:r>
            </a:p>
            <a:p>
              <a:pPr algn="ctr"/>
              <a:r>
                <a:rPr lang="en-US" sz="2000" b="1" dirty="0" err="1" smtClean="0">
                  <a:solidFill>
                    <a:srgbClr val="FFFF00"/>
                  </a:solidFill>
                </a:rPr>
                <a:t>Feedforward</a:t>
              </a:r>
              <a:endParaRPr lang="en-US" sz="2000" b="1" dirty="0">
                <a:solidFill>
                  <a:srgbClr val="FFFF00"/>
                </a:solidFill>
              </a:endParaRPr>
            </a:p>
          </p:txBody>
        </p:sp>
        <p:cxnSp>
          <p:nvCxnSpPr>
            <p:cNvPr id="15" name="Straight Arrow Connector 14"/>
            <p:cNvCxnSpPr>
              <a:stCxn id="11" idx="3"/>
              <a:endCxn id="9" idx="1"/>
            </p:cNvCxnSpPr>
            <p:nvPr/>
          </p:nvCxnSpPr>
          <p:spPr>
            <a:xfrm>
              <a:off x="2743200" y="3848100"/>
              <a:ext cx="9334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14" idx="3"/>
            </p:cNvCxnSpPr>
            <p:nvPr/>
          </p:nvCxnSpPr>
          <p:spPr>
            <a:xfrm rot="10800000">
              <a:off x="2743200" y="1981200"/>
              <a:ext cx="9334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p:cNvCxnSpPr>
            <p:nvPr/>
          </p:nvCxnSpPr>
          <p:spPr>
            <a:xfrm>
              <a:off x="5886450" y="3848100"/>
              <a:ext cx="7429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hape 17"/>
            <p:cNvCxnSpPr>
              <a:endCxn id="13" idx="3"/>
            </p:cNvCxnSpPr>
            <p:nvPr/>
          </p:nvCxnSpPr>
          <p:spPr>
            <a:xfrm rot="5400000">
              <a:off x="6257925" y="4010025"/>
              <a:ext cx="1104900" cy="184785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a:stCxn id="13" idx="1"/>
              <a:endCxn id="11" idx="2"/>
            </p:cNvCxnSpPr>
            <p:nvPr/>
          </p:nvCxnSpPr>
          <p:spPr>
            <a:xfrm rot="10800000">
              <a:off x="1638300" y="4381500"/>
              <a:ext cx="2038350" cy="11049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Oval Callout 24"/>
          <p:cNvSpPr/>
          <p:nvPr/>
        </p:nvSpPr>
        <p:spPr>
          <a:xfrm>
            <a:off x="6477000" y="838200"/>
            <a:ext cx="2438400" cy="1524000"/>
          </a:xfrm>
          <a:prstGeom prst="wedgeEllipseCallout">
            <a:avLst>
              <a:gd name="adj1" fmla="val -81364"/>
              <a:gd name="adj2" fmla="val 425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Who and what are these?</a:t>
            </a:r>
          </a:p>
          <a:p>
            <a:pPr algn="ctr"/>
            <a:r>
              <a:rPr lang="en-US" sz="2400" b="1" dirty="0" smtClean="0">
                <a:solidFill>
                  <a:srgbClr val="FF0000"/>
                </a:solidFill>
              </a:rPr>
              <a:t>6Us</a:t>
            </a:r>
            <a:endParaRPr lang="en-US" sz="2400" b="1" dirty="0">
              <a:solidFill>
                <a:srgbClr val="FF0000"/>
              </a:solidFill>
            </a:endParaRPr>
          </a:p>
        </p:txBody>
      </p:sp>
      <p:sp>
        <p:nvSpPr>
          <p:cNvPr id="26" name="Oval Callout 25"/>
          <p:cNvSpPr/>
          <p:nvPr/>
        </p:nvSpPr>
        <p:spPr>
          <a:xfrm>
            <a:off x="838200" y="457200"/>
            <a:ext cx="1371600" cy="762000"/>
          </a:xfrm>
          <a:prstGeom prst="wedgeEllipseCallout">
            <a:avLst>
              <a:gd name="adj1" fmla="val 56025"/>
              <a:gd name="adj2" fmla="val 1040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How?</a:t>
            </a:r>
            <a:endParaRPr lang="en-US" sz="2400" b="1" dirty="0">
              <a:solidFill>
                <a:srgbClr val="FF0000"/>
              </a:solidFill>
            </a:endParaRPr>
          </a:p>
        </p:txBody>
      </p:sp>
      <p:sp>
        <p:nvSpPr>
          <p:cNvPr id="27" name="Oval Callout 26"/>
          <p:cNvSpPr/>
          <p:nvPr/>
        </p:nvSpPr>
        <p:spPr>
          <a:xfrm>
            <a:off x="1327438" y="5791200"/>
            <a:ext cx="1371600" cy="762000"/>
          </a:xfrm>
          <a:prstGeom prst="wedgeEllipseCallout">
            <a:avLst>
              <a:gd name="adj1" fmla="val 136833"/>
              <a:gd name="adj2" fmla="val -432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How?</a:t>
            </a:r>
            <a:endParaRPr lang="en-US" sz="2400" b="1" dirty="0">
              <a:solidFill>
                <a:srgbClr val="FF0000"/>
              </a:solidFill>
            </a:endParaRPr>
          </a:p>
        </p:txBody>
      </p:sp>
      <p:sp>
        <p:nvSpPr>
          <p:cNvPr id="30" name="TextBox 29"/>
          <p:cNvSpPr txBox="1"/>
          <p:nvPr/>
        </p:nvSpPr>
        <p:spPr>
          <a:xfrm>
            <a:off x="6629400" y="2895600"/>
            <a:ext cx="1066800" cy="1569660"/>
          </a:xfrm>
          <a:prstGeom prst="rect">
            <a:avLst/>
          </a:prstGeom>
          <a:solidFill>
            <a:srgbClr val="92D050"/>
          </a:solidFill>
          <a:ln w="38100">
            <a:solidFill>
              <a:schemeClr val="tx1"/>
            </a:solidFill>
          </a:ln>
        </p:spPr>
        <p:txBody>
          <a:bodyPr wrap="square" rtlCol="0">
            <a:spAutoFit/>
          </a:bodyPr>
          <a:lstStyle/>
          <a:p>
            <a:pPr algn="ctr"/>
            <a:r>
              <a:rPr lang="en-US" sz="4800" b="1" dirty="0" smtClean="0">
                <a:solidFill>
                  <a:schemeClr val="accent2">
                    <a:lumMod val="75000"/>
                  </a:schemeClr>
                </a:solidFill>
              </a:rPr>
              <a:t>E4S4</a:t>
            </a:r>
            <a:endParaRPr lang="en-US" sz="4800" b="1" dirty="0">
              <a:solidFill>
                <a:schemeClr val="accent2">
                  <a:lumMod val="75000"/>
                </a:schemeClr>
              </a:solidFill>
            </a:endParaRPr>
          </a:p>
        </p:txBody>
      </p:sp>
      <p:sp>
        <p:nvSpPr>
          <p:cNvPr id="20" name="Oval Callout 19"/>
          <p:cNvSpPr/>
          <p:nvPr/>
        </p:nvSpPr>
        <p:spPr>
          <a:xfrm>
            <a:off x="7308273" y="5334000"/>
            <a:ext cx="1676400" cy="1371600"/>
          </a:xfrm>
          <a:prstGeom prst="wedgeEllipseCallout">
            <a:avLst>
              <a:gd name="adj1" fmla="val -57033"/>
              <a:gd name="adj2" fmla="val -934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What are the tradeoffs?</a:t>
            </a:r>
            <a:endParaRPr lang="en-US" b="1" dirty="0">
              <a:solidFill>
                <a:srgbClr val="FF0000"/>
              </a:solidFill>
            </a:endParaRPr>
          </a:p>
        </p:txBody>
      </p:sp>
    </p:spTree>
    <p:extLst>
      <p:ext uri="{BB962C8B-B14F-4D97-AF65-F5344CB8AC3E}">
        <p14:creationId xmlns:p14="http://schemas.microsoft.com/office/powerpoint/2010/main" val="321822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636"/>
            <a:ext cx="8229600" cy="990600"/>
          </a:xfrm>
        </p:spPr>
        <p:txBody>
          <a:bodyPr/>
          <a:lstStyle/>
          <a:p>
            <a:r>
              <a:rPr lang="en-US" dirty="0" smtClean="0"/>
              <a:t>Emergent or Chaotic System?</a:t>
            </a:r>
            <a:endParaRPr 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89" t="22952" r="41733" b="13882"/>
          <a:stretch/>
        </p:blipFill>
        <p:spPr bwMode="auto">
          <a:xfrm>
            <a:off x="762000" y="888685"/>
            <a:ext cx="7848600" cy="578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68721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latin typeface="Arial" pitchFamily="34" charset="0"/>
                <a:ea typeface="Calibri" pitchFamily="34" charset="0"/>
                <a:cs typeface="Times New Roman" pitchFamily="18" charset="0"/>
              </a:rPr>
              <a:t>there is always a need to study a problem in sufficient depth and with sufficient data and sophistication</a:t>
            </a:r>
            <a:endParaRPr lang="en-US" sz="2800" dirty="0"/>
          </a:p>
        </p:txBody>
      </p:sp>
      <p:sp>
        <p:nvSpPr>
          <p:cNvPr id="3" name="Content Placeholder 2"/>
          <p:cNvSpPr>
            <a:spLocks noGrp="1"/>
          </p:cNvSpPr>
          <p:nvPr>
            <p:ph idx="1"/>
          </p:nvPr>
        </p:nvSpPr>
        <p:spPr/>
        <p:txBody>
          <a:bodyPr>
            <a:normAutofit/>
          </a:bodyPr>
          <a:lstStyle/>
          <a:p>
            <a:r>
              <a:rPr lang="en-US" sz="1800" dirty="0" smtClean="0">
                <a:latin typeface="Arial" pitchFamily="34" charset="0"/>
                <a:ea typeface="Calibri" pitchFamily="34" charset="0"/>
                <a:cs typeface="Times New Roman" pitchFamily="18" charset="0"/>
              </a:rPr>
              <a:t>Industrial and systems engineering offers many tools and techniques that can be applied to the design and evaluation of complex systems and processes. </a:t>
            </a:r>
          </a:p>
          <a:p>
            <a:r>
              <a:rPr lang="en-US" sz="1800" dirty="0" smtClean="0">
                <a:latin typeface="Arial" pitchFamily="34" charset="0"/>
                <a:ea typeface="Calibri" pitchFamily="34" charset="0"/>
                <a:cs typeface="Times New Roman" pitchFamily="18" charset="0"/>
              </a:rPr>
              <a:t>Two simple tools are the 5 Ws and the 5 Whys – ask who, what, where, when and how; then ask “why?” 5 times along any analytical avenue and you will probably find the root causes of success or failure. </a:t>
            </a:r>
          </a:p>
          <a:p>
            <a:r>
              <a:rPr lang="en-US" sz="1800" dirty="0" smtClean="0">
                <a:latin typeface="Arial" pitchFamily="34" charset="0"/>
                <a:ea typeface="Calibri" pitchFamily="34" charset="0"/>
                <a:cs typeface="Times New Roman" pitchFamily="18" charset="0"/>
              </a:rPr>
              <a:t>Human Factors Engineering knowledge, methods and evidence can be applied in any industrial, commercial or service domain, such as manufacturing, banking and health care.</a:t>
            </a:r>
            <a:r>
              <a:rPr lang="en-US" sz="1800" i="1" dirty="0" smtClean="0">
                <a:latin typeface="Arial" pitchFamily="34" charset="0"/>
                <a:ea typeface="Calibri" pitchFamily="34" charset="0"/>
                <a:cs typeface="Times New Roman" pitchFamily="18" charset="0"/>
              </a:rPr>
              <a:t> </a:t>
            </a:r>
            <a:endParaRPr lang="en-US" sz="1800" i="1" smtClean="0">
              <a:latin typeface="Arial" pitchFamily="34" charset="0"/>
              <a:ea typeface="Calibri" pitchFamily="34" charset="0"/>
              <a:cs typeface="Times New Roman" pitchFamily="18" charset="0"/>
            </a:endParaRPr>
          </a:p>
          <a:p>
            <a:r>
              <a:rPr lang="en-US" sz="1800" i="1" smtClean="0">
                <a:latin typeface="Arial" pitchFamily="34" charset="0"/>
                <a:ea typeface="Calibri" pitchFamily="34" charset="0"/>
                <a:cs typeface="Times New Roman" pitchFamily="18" charset="0"/>
              </a:rPr>
              <a:t>Examine </a:t>
            </a:r>
            <a:r>
              <a:rPr lang="en-US" sz="1800" i="1" dirty="0" smtClean="0">
                <a:latin typeface="Arial" pitchFamily="34" charset="0"/>
                <a:ea typeface="Calibri" pitchFamily="34" charset="0"/>
                <a:cs typeface="Times New Roman" pitchFamily="18" charset="0"/>
              </a:rPr>
              <a:t>the roles and successes / failures of people in airport baggage handling, call centers and taxi driving. What are the forms, frequencies and causes of failure (or success?)  How can reliable data be obtained? Apply “Murphy’s Law” (If a system can fail then someone will cause it to fail.” Bring to bear all the (Human Factors and Industrial Engineering) tools of analysis and design to improve the experience of all concerned.</a:t>
            </a:r>
            <a:endParaRPr lang="en-US" sz="1800" dirty="0"/>
          </a:p>
        </p:txBody>
      </p:sp>
    </p:spTree>
    <p:extLst>
      <p:ext uri="{BB962C8B-B14F-4D97-AF65-F5344CB8AC3E}">
        <p14:creationId xmlns:p14="http://schemas.microsoft.com/office/powerpoint/2010/main" val="33372185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nvSpPr>
        <p:spPr bwMode="auto">
          <a:xfrm>
            <a:off x="533400" y="228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4400" b="1">
                <a:solidFill>
                  <a:schemeClr val="tx2"/>
                </a:solidFill>
                <a:latin typeface="Times New Roman" pitchFamily="18" charset="0"/>
              </a:rPr>
              <a:t>Design Rules - </a:t>
            </a:r>
            <a:r>
              <a:rPr lang="en-US" sz="4400" b="1">
                <a:solidFill>
                  <a:srgbClr val="FF0000"/>
                </a:solidFill>
                <a:latin typeface="Times New Roman" pitchFamily="18" charset="0"/>
              </a:rPr>
              <a:t>Consensus</a:t>
            </a:r>
          </a:p>
        </p:txBody>
      </p:sp>
      <p:sp>
        <p:nvSpPr>
          <p:cNvPr id="14341" name="Oval 5"/>
          <p:cNvSpPr>
            <a:spLocks noChangeArrowheads="1"/>
          </p:cNvSpPr>
          <p:nvPr/>
        </p:nvSpPr>
        <p:spPr bwMode="auto">
          <a:xfrm>
            <a:off x="457200" y="9144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Policy</a:t>
            </a:r>
          </a:p>
        </p:txBody>
      </p:sp>
      <p:sp>
        <p:nvSpPr>
          <p:cNvPr id="14342" name="Oval 6"/>
          <p:cNvSpPr>
            <a:spLocks noChangeArrowheads="1"/>
          </p:cNvSpPr>
          <p:nvPr/>
        </p:nvSpPr>
        <p:spPr bwMode="auto">
          <a:xfrm>
            <a:off x="457200" y="15240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Science</a:t>
            </a:r>
          </a:p>
        </p:txBody>
      </p:sp>
      <p:sp>
        <p:nvSpPr>
          <p:cNvPr id="14343" name="Oval 7"/>
          <p:cNvSpPr>
            <a:spLocks noChangeArrowheads="1"/>
          </p:cNvSpPr>
          <p:nvPr/>
        </p:nvSpPr>
        <p:spPr bwMode="auto">
          <a:xfrm>
            <a:off x="381000" y="36576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History</a:t>
            </a:r>
          </a:p>
        </p:txBody>
      </p:sp>
      <p:sp>
        <p:nvSpPr>
          <p:cNvPr id="14344" name="Oval 8"/>
          <p:cNvSpPr>
            <a:spLocks noChangeArrowheads="1"/>
          </p:cNvSpPr>
          <p:nvPr/>
        </p:nvSpPr>
        <p:spPr bwMode="auto">
          <a:xfrm>
            <a:off x="457200" y="22098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Experience</a:t>
            </a:r>
          </a:p>
        </p:txBody>
      </p:sp>
      <p:sp>
        <p:nvSpPr>
          <p:cNvPr id="14345" name="Rectangle 9"/>
          <p:cNvSpPr>
            <a:spLocks noChangeArrowheads="1"/>
          </p:cNvSpPr>
          <p:nvPr/>
        </p:nvSpPr>
        <p:spPr bwMode="auto">
          <a:xfrm>
            <a:off x="5257800" y="4724400"/>
            <a:ext cx="2286000" cy="1524000"/>
          </a:xfrm>
          <a:prstGeom prst="rect">
            <a:avLst/>
          </a:prstGeom>
          <a:solidFill>
            <a:schemeClr val="accent1"/>
          </a:solidFill>
          <a:ln w="9525">
            <a:solidFill>
              <a:schemeClr val="tx1"/>
            </a:solidFill>
            <a:miter lim="800000"/>
            <a:headEnd/>
            <a:tailEnd/>
          </a:ln>
        </p:spPr>
        <p:txBody>
          <a:bodyPr wrap="none" anchor="ctr"/>
          <a:lstStyle/>
          <a:p>
            <a:pPr algn="l" eaLnBrk="0" hangingPunct="0"/>
            <a:r>
              <a:rPr lang="en-US" sz="2400">
                <a:latin typeface="Times New Roman" pitchFamily="18" charset="0"/>
              </a:rPr>
              <a:t>Evaluation</a:t>
            </a:r>
          </a:p>
          <a:p>
            <a:pPr lvl="1" algn="l" eaLnBrk="0" hangingPunct="0">
              <a:buFontTx/>
              <a:buChar char="•"/>
            </a:pPr>
            <a:r>
              <a:rPr lang="en-US" sz="2400">
                <a:latin typeface="Times New Roman" pitchFamily="18" charset="0"/>
              </a:rPr>
              <a:t>Verification</a:t>
            </a:r>
          </a:p>
          <a:p>
            <a:pPr lvl="1" algn="l" eaLnBrk="0" hangingPunct="0">
              <a:buFontTx/>
              <a:buChar char="•"/>
            </a:pPr>
            <a:r>
              <a:rPr lang="en-US" sz="2400">
                <a:latin typeface="Times New Roman" pitchFamily="18" charset="0"/>
              </a:rPr>
              <a:t>Validation</a:t>
            </a:r>
          </a:p>
          <a:p>
            <a:pPr lvl="1" algn="l" eaLnBrk="0" hangingPunct="0">
              <a:buFontTx/>
              <a:buChar char="•"/>
            </a:pPr>
            <a:r>
              <a:rPr lang="en-US" sz="2400">
                <a:latin typeface="Times New Roman" pitchFamily="18" charset="0"/>
              </a:rPr>
              <a:t>Sensitivity</a:t>
            </a:r>
          </a:p>
        </p:txBody>
      </p:sp>
      <p:sp>
        <p:nvSpPr>
          <p:cNvPr id="14346" name="Oval 10"/>
          <p:cNvSpPr>
            <a:spLocks noChangeArrowheads="1"/>
          </p:cNvSpPr>
          <p:nvPr/>
        </p:nvSpPr>
        <p:spPr bwMode="auto">
          <a:xfrm>
            <a:off x="381000" y="43434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Predictions</a:t>
            </a:r>
          </a:p>
        </p:txBody>
      </p:sp>
      <p:sp>
        <p:nvSpPr>
          <p:cNvPr id="14347" name="Oval 11"/>
          <p:cNvSpPr>
            <a:spLocks noChangeArrowheads="1"/>
          </p:cNvSpPr>
          <p:nvPr/>
        </p:nvSpPr>
        <p:spPr bwMode="auto">
          <a:xfrm>
            <a:off x="5410200" y="2057400"/>
            <a:ext cx="1524000" cy="15240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Design</a:t>
            </a:r>
          </a:p>
          <a:p>
            <a:pPr eaLnBrk="0" hangingPunct="0"/>
            <a:r>
              <a:rPr lang="en-US" sz="2400">
                <a:latin typeface="Times New Roman" pitchFamily="18" charset="0"/>
              </a:rPr>
              <a:t>Rule</a:t>
            </a:r>
          </a:p>
        </p:txBody>
      </p:sp>
      <p:sp>
        <p:nvSpPr>
          <p:cNvPr id="14348" name="Rectangle 12"/>
          <p:cNvSpPr>
            <a:spLocks noChangeArrowheads="1"/>
          </p:cNvSpPr>
          <p:nvPr/>
        </p:nvSpPr>
        <p:spPr bwMode="auto">
          <a:xfrm>
            <a:off x="7239000" y="2057400"/>
            <a:ext cx="1752600" cy="1524000"/>
          </a:xfrm>
          <a:prstGeom prst="rect">
            <a:avLst/>
          </a:prstGeom>
          <a:solidFill>
            <a:schemeClr val="accent1"/>
          </a:solidFill>
          <a:ln w="9525">
            <a:solidFill>
              <a:schemeClr val="tx1"/>
            </a:solidFill>
            <a:miter lim="800000"/>
            <a:headEnd/>
            <a:tailEnd/>
          </a:ln>
        </p:spPr>
        <p:txBody>
          <a:bodyPr wrap="none" anchor="ctr"/>
          <a:lstStyle/>
          <a:p>
            <a:pPr eaLnBrk="0" hangingPunct="0"/>
            <a:r>
              <a:rPr lang="en-US" sz="2000">
                <a:latin typeface="Times New Roman" pitchFamily="18" charset="0"/>
              </a:rPr>
              <a:t>Rule</a:t>
            </a:r>
          </a:p>
          <a:p>
            <a:pPr eaLnBrk="0" hangingPunct="0"/>
            <a:r>
              <a:rPr lang="en-US" sz="2000">
                <a:latin typeface="Times New Roman" pitchFamily="18" charset="0"/>
              </a:rPr>
              <a:t>Implementation</a:t>
            </a:r>
          </a:p>
        </p:txBody>
      </p:sp>
      <p:cxnSp>
        <p:nvCxnSpPr>
          <p:cNvPr id="14349" name="AutoShape 13"/>
          <p:cNvCxnSpPr>
            <a:cxnSpLocks noChangeShapeType="1"/>
            <a:stCxn id="14341" idx="6"/>
          </p:cNvCxnSpPr>
          <p:nvPr/>
        </p:nvCxnSpPr>
        <p:spPr bwMode="auto">
          <a:xfrm>
            <a:off x="2438400" y="1181100"/>
            <a:ext cx="457200" cy="16383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0" name="AutoShape 14"/>
          <p:cNvCxnSpPr>
            <a:cxnSpLocks noChangeShapeType="1"/>
            <a:stCxn id="14342" idx="6"/>
          </p:cNvCxnSpPr>
          <p:nvPr/>
        </p:nvCxnSpPr>
        <p:spPr bwMode="auto">
          <a:xfrm>
            <a:off x="2438400" y="1790700"/>
            <a:ext cx="457200" cy="10287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1" name="AutoShape 15"/>
          <p:cNvCxnSpPr>
            <a:cxnSpLocks noChangeShapeType="1"/>
            <a:stCxn id="14344" idx="6"/>
          </p:cNvCxnSpPr>
          <p:nvPr/>
        </p:nvCxnSpPr>
        <p:spPr bwMode="auto">
          <a:xfrm>
            <a:off x="2438400" y="2476500"/>
            <a:ext cx="457200" cy="3429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2" name="AutoShape 16"/>
          <p:cNvCxnSpPr>
            <a:cxnSpLocks noChangeShapeType="1"/>
          </p:cNvCxnSpPr>
          <p:nvPr/>
        </p:nvCxnSpPr>
        <p:spPr bwMode="auto">
          <a:xfrm flipV="1">
            <a:off x="2362200" y="2819400"/>
            <a:ext cx="533400" cy="4191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3" name="AutoShape 17"/>
          <p:cNvCxnSpPr>
            <a:cxnSpLocks noChangeShapeType="1"/>
            <a:stCxn id="14346" idx="6"/>
          </p:cNvCxnSpPr>
          <p:nvPr/>
        </p:nvCxnSpPr>
        <p:spPr bwMode="auto">
          <a:xfrm flipV="1">
            <a:off x="2362200" y="2819400"/>
            <a:ext cx="533400" cy="17907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4" name="AutoShape 18"/>
          <p:cNvCxnSpPr>
            <a:cxnSpLocks noChangeShapeType="1"/>
            <a:stCxn id="14343" idx="6"/>
          </p:cNvCxnSpPr>
          <p:nvPr/>
        </p:nvCxnSpPr>
        <p:spPr bwMode="auto">
          <a:xfrm flipV="1">
            <a:off x="2362200" y="2819400"/>
            <a:ext cx="533400" cy="110490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5" name="AutoShape 19"/>
          <p:cNvCxnSpPr>
            <a:cxnSpLocks noChangeShapeType="1"/>
            <a:endCxn id="14347" idx="2"/>
          </p:cNvCxnSpPr>
          <p:nvPr/>
        </p:nvCxnSpPr>
        <p:spPr bwMode="auto">
          <a:xfrm>
            <a:off x="4953000" y="2819400"/>
            <a:ext cx="457200" cy="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6" name="AutoShape 20"/>
          <p:cNvCxnSpPr>
            <a:cxnSpLocks noChangeShapeType="1"/>
            <a:stCxn id="14347" idx="6"/>
            <a:endCxn id="14348" idx="1"/>
          </p:cNvCxnSpPr>
          <p:nvPr/>
        </p:nvCxnSpPr>
        <p:spPr bwMode="auto">
          <a:xfrm>
            <a:off x="6934200" y="2819400"/>
            <a:ext cx="304800" cy="0"/>
          </a:xfrm>
          <a:prstGeom prst="straightConnector1">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7" name="AutoShape 21"/>
          <p:cNvCxnSpPr>
            <a:cxnSpLocks noChangeShapeType="1"/>
          </p:cNvCxnSpPr>
          <p:nvPr/>
        </p:nvCxnSpPr>
        <p:spPr bwMode="auto">
          <a:xfrm rot="5400000">
            <a:off x="6953250" y="4171950"/>
            <a:ext cx="1828800" cy="647700"/>
          </a:xfrm>
          <a:prstGeom prst="curvedConnector2">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14358" name="AutoShape 22"/>
          <p:cNvCxnSpPr>
            <a:cxnSpLocks noChangeShapeType="1"/>
            <a:endCxn id="14360" idx="2"/>
          </p:cNvCxnSpPr>
          <p:nvPr/>
        </p:nvCxnSpPr>
        <p:spPr bwMode="auto">
          <a:xfrm rot="5400000" flipH="1">
            <a:off x="3829050" y="3981450"/>
            <a:ext cx="1600200" cy="1257300"/>
          </a:xfrm>
          <a:prstGeom prst="curvedConnector3">
            <a:avLst>
              <a:gd name="adj1" fmla="val 50000"/>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sp>
        <p:nvSpPr>
          <p:cNvPr id="14359" name="Oval 23"/>
          <p:cNvSpPr>
            <a:spLocks noChangeArrowheads="1"/>
          </p:cNvSpPr>
          <p:nvPr/>
        </p:nvSpPr>
        <p:spPr bwMode="auto">
          <a:xfrm>
            <a:off x="381000" y="2971800"/>
            <a:ext cx="1981200" cy="533400"/>
          </a:xfrm>
          <a:prstGeom prst="ellipse">
            <a:avLst/>
          </a:prstGeom>
          <a:solidFill>
            <a:srgbClr val="FFFF66"/>
          </a:solidFill>
          <a:ln w="9525">
            <a:solidFill>
              <a:schemeClr val="tx1"/>
            </a:solidFill>
            <a:round/>
            <a:headEnd/>
            <a:tailEnd/>
          </a:ln>
        </p:spPr>
        <p:txBody>
          <a:bodyPr wrap="none" anchor="ctr"/>
          <a:lstStyle/>
          <a:p>
            <a:pPr eaLnBrk="0" hangingPunct="0"/>
            <a:r>
              <a:rPr lang="en-US" sz="2400">
                <a:latin typeface="Times New Roman" pitchFamily="18" charset="0"/>
              </a:rPr>
              <a:t>Data</a:t>
            </a:r>
          </a:p>
        </p:txBody>
      </p:sp>
      <p:sp>
        <p:nvSpPr>
          <p:cNvPr id="14360" name="Rectangle 24"/>
          <p:cNvSpPr>
            <a:spLocks noChangeArrowheads="1"/>
          </p:cNvSpPr>
          <p:nvPr/>
        </p:nvSpPr>
        <p:spPr bwMode="auto">
          <a:xfrm>
            <a:off x="2971800" y="1676400"/>
            <a:ext cx="2057400" cy="2133600"/>
          </a:xfrm>
          <a:prstGeom prst="rect">
            <a:avLst/>
          </a:prstGeom>
          <a:solidFill>
            <a:schemeClr val="accent1"/>
          </a:solidFill>
          <a:ln w="9525">
            <a:solidFill>
              <a:schemeClr val="tx1"/>
            </a:solidFill>
            <a:miter lim="800000"/>
            <a:headEnd/>
            <a:tailEnd/>
          </a:ln>
        </p:spPr>
        <p:txBody>
          <a:bodyPr wrap="none" anchor="ctr"/>
          <a:lstStyle/>
          <a:p>
            <a:pPr algn="l" eaLnBrk="0" hangingPunct="0"/>
            <a:r>
              <a:rPr lang="en-US" sz="2400">
                <a:latin typeface="Times New Roman" pitchFamily="18" charset="0"/>
              </a:rPr>
              <a:t>Consensus:</a:t>
            </a:r>
          </a:p>
          <a:p>
            <a:pPr lvl="1" algn="l" eaLnBrk="0" hangingPunct="0">
              <a:buFontTx/>
              <a:buChar char="•"/>
            </a:pPr>
            <a:r>
              <a:rPr lang="en-US" sz="2400">
                <a:latin typeface="Times New Roman" pitchFamily="18" charset="0"/>
              </a:rPr>
              <a:t>HF Experts</a:t>
            </a:r>
          </a:p>
          <a:p>
            <a:pPr lvl="1" algn="l" eaLnBrk="0" hangingPunct="0">
              <a:buFontTx/>
              <a:buChar char="•"/>
            </a:pPr>
            <a:r>
              <a:rPr lang="en-US" sz="2400">
                <a:latin typeface="Times New Roman" pitchFamily="18" charset="0"/>
              </a:rPr>
              <a:t>Engineers</a:t>
            </a:r>
          </a:p>
          <a:p>
            <a:pPr lvl="1" algn="l" eaLnBrk="0" hangingPunct="0">
              <a:buFontTx/>
              <a:buChar char="•"/>
            </a:pPr>
            <a:r>
              <a:rPr lang="en-US" sz="2400">
                <a:latin typeface="Times New Roman" pitchFamily="18" charset="0"/>
              </a:rPr>
              <a:t>Managers</a:t>
            </a:r>
          </a:p>
          <a:p>
            <a:pPr lvl="1" algn="l" eaLnBrk="0" hangingPunct="0">
              <a:buFontTx/>
              <a:buChar char="•"/>
            </a:pPr>
            <a:r>
              <a:rPr lang="en-US" sz="2400">
                <a:latin typeface="Times New Roman" pitchFamily="18" charset="0"/>
              </a:rPr>
              <a:t>Customers</a:t>
            </a:r>
          </a:p>
        </p:txBody>
      </p:sp>
      <p:sp>
        <p:nvSpPr>
          <p:cNvPr id="14361" name="Oval 25"/>
          <p:cNvSpPr>
            <a:spLocks noChangeArrowheads="1"/>
          </p:cNvSpPr>
          <p:nvPr/>
        </p:nvSpPr>
        <p:spPr bwMode="auto">
          <a:xfrm>
            <a:off x="2133600" y="5334000"/>
            <a:ext cx="1600200" cy="990600"/>
          </a:xfrm>
          <a:prstGeom prst="ellipse">
            <a:avLst/>
          </a:prstGeom>
          <a:solidFill>
            <a:schemeClr val="accent1"/>
          </a:solidFill>
          <a:ln w="9525">
            <a:solidFill>
              <a:schemeClr val="tx1"/>
            </a:solidFill>
            <a:round/>
            <a:headEnd/>
            <a:tailEnd/>
          </a:ln>
        </p:spPr>
        <p:txBody>
          <a:bodyPr wrap="none" anchor="ctr"/>
          <a:lstStyle/>
          <a:p>
            <a:r>
              <a:rPr lang="en-US" b="1"/>
              <a:t>Technical </a:t>
            </a:r>
          </a:p>
          <a:p>
            <a:r>
              <a:rPr lang="en-US" b="1"/>
              <a:t>Memory</a:t>
            </a:r>
          </a:p>
        </p:txBody>
      </p:sp>
      <p:cxnSp>
        <p:nvCxnSpPr>
          <p:cNvPr id="14362" name="AutoShape 26"/>
          <p:cNvCxnSpPr>
            <a:cxnSpLocks noChangeShapeType="1"/>
            <a:stCxn id="14345" idx="2"/>
            <a:endCxn id="14361" idx="6"/>
          </p:cNvCxnSpPr>
          <p:nvPr/>
        </p:nvCxnSpPr>
        <p:spPr bwMode="auto">
          <a:xfrm rot="16200000" flipV="1">
            <a:off x="4857750" y="4705350"/>
            <a:ext cx="419100" cy="2667000"/>
          </a:xfrm>
          <a:prstGeom prst="curvedConnector4">
            <a:avLst>
              <a:gd name="adj1" fmla="val -54546"/>
              <a:gd name="adj2" fmla="val 71431"/>
            </a:avLst>
          </a:prstGeom>
          <a:noFill/>
          <a:ln w="76200">
            <a:solidFill>
              <a:schemeClr val="hlink"/>
            </a:solidFill>
            <a:prstDash val="dash"/>
            <a:round/>
            <a:headEnd/>
            <a:tailEnd type="triangle" w="med" len="med"/>
          </a:ln>
          <a:extLst>
            <a:ext uri="{909E8E84-426E-40DD-AFC4-6F175D3DCCD1}">
              <a14:hiddenFill xmlns:a14="http://schemas.microsoft.com/office/drawing/2010/main">
                <a:noFill/>
              </a14:hiddenFill>
            </a:ext>
          </a:extLst>
        </p:spPr>
      </p:cxnSp>
      <p:cxnSp>
        <p:nvCxnSpPr>
          <p:cNvPr id="14363" name="AutoShape 27"/>
          <p:cNvCxnSpPr>
            <a:cxnSpLocks noChangeShapeType="1"/>
            <a:stCxn id="14361" idx="0"/>
            <a:endCxn id="14360" idx="2"/>
          </p:cNvCxnSpPr>
          <p:nvPr/>
        </p:nvCxnSpPr>
        <p:spPr bwMode="auto">
          <a:xfrm rot="-5400000">
            <a:off x="2705100" y="4038600"/>
            <a:ext cx="1524000" cy="1066800"/>
          </a:xfrm>
          <a:prstGeom prst="curvedConnector3">
            <a:avLst>
              <a:gd name="adj1" fmla="val 50000"/>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470151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b="1" dirty="0" smtClean="0"/>
              <a:t>Human Factors Duty</a:t>
            </a:r>
            <a:endParaRPr lang="en-US" b="1" dirty="0"/>
          </a:p>
        </p:txBody>
      </p:sp>
      <p:sp>
        <p:nvSpPr>
          <p:cNvPr id="3" name="Content Placeholder 2"/>
          <p:cNvSpPr>
            <a:spLocks noGrp="1"/>
          </p:cNvSpPr>
          <p:nvPr>
            <p:ph idx="1"/>
          </p:nvPr>
        </p:nvSpPr>
        <p:spPr>
          <a:xfrm>
            <a:off x="304800" y="2362200"/>
            <a:ext cx="6324600" cy="1676400"/>
          </a:xfrm>
        </p:spPr>
        <p:txBody>
          <a:bodyPr>
            <a:normAutofit/>
          </a:bodyPr>
          <a:lstStyle/>
          <a:p>
            <a:r>
              <a:rPr lang="en-US" sz="2800" b="1" dirty="0" smtClean="0"/>
              <a:t>Give the design engineer a number</a:t>
            </a:r>
          </a:p>
          <a:p>
            <a:endParaRPr lang="en-US" sz="2800" b="1" dirty="0" smtClean="0"/>
          </a:p>
          <a:p>
            <a:r>
              <a:rPr lang="en-US" sz="2400" b="1" dirty="0" smtClean="0"/>
              <a:t>Or at least a “loss function”</a:t>
            </a:r>
            <a:endParaRPr lang="en-US" sz="2400" b="1" dirty="0"/>
          </a:p>
        </p:txBody>
      </p:sp>
      <p:cxnSp>
        <p:nvCxnSpPr>
          <p:cNvPr id="6" name="Straight Connector 5"/>
          <p:cNvCxnSpPr/>
          <p:nvPr/>
        </p:nvCxnSpPr>
        <p:spPr>
          <a:xfrm>
            <a:off x="2133600" y="4296770"/>
            <a:ext cx="0" cy="18754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33600" y="6172200"/>
            <a:ext cx="39809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133600" y="3962400"/>
            <a:ext cx="3886200" cy="2217420"/>
          </a:xfrm>
          <a:custGeom>
            <a:avLst/>
            <a:gdLst>
              <a:gd name="connsiteX0" fmla="*/ 0 w 1883664"/>
              <a:gd name="connsiteY0" fmla="*/ 1106424 h 1132332"/>
              <a:gd name="connsiteX1" fmla="*/ 685800 w 1883664"/>
              <a:gd name="connsiteY1" fmla="*/ 1033272 h 1132332"/>
              <a:gd name="connsiteX2" fmla="*/ 1472184 w 1883664"/>
              <a:gd name="connsiteY2" fmla="*/ 512064 h 1132332"/>
              <a:gd name="connsiteX3" fmla="*/ 1883664 w 1883664"/>
              <a:gd name="connsiteY3" fmla="*/ 0 h 1132332"/>
            </a:gdLst>
            <a:ahLst/>
            <a:cxnLst>
              <a:cxn ang="0">
                <a:pos x="connsiteX0" y="connsiteY0"/>
              </a:cxn>
              <a:cxn ang="0">
                <a:pos x="connsiteX1" y="connsiteY1"/>
              </a:cxn>
              <a:cxn ang="0">
                <a:pos x="connsiteX2" y="connsiteY2"/>
              </a:cxn>
              <a:cxn ang="0">
                <a:pos x="connsiteX3" y="connsiteY3"/>
              </a:cxn>
            </a:cxnLst>
            <a:rect l="l" t="t" r="r" b="b"/>
            <a:pathLst>
              <a:path w="1883664" h="1132332">
                <a:moveTo>
                  <a:pt x="0" y="1106424"/>
                </a:moveTo>
                <a:cubicBezTo>
                  <a:pt x="220218" y="1119378"/>
                  <a:pt x="440436" y="1132332"/>
                  <a:pt x="685800" y="1033272"/>
                </a:cubicBezTo>
                <a:cubicBezTo>
                  <a:pt x="931164" y="934212"/>
                  <a:pt x="1272540" y="684276"/>
                  <a:pt x="1472184" y="512064"/>
                </a:cubicBezTo>
                <a:cubicBezTo>
                  <a:pt x="1671828" y="339852"/>
                  <a:pt x="1883664" y="0"/>
                  <a:pt x="1883664"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4" name="TextBox 13"/>
          <p:cNvSpPr txBox="1"/>
          <p:nvPr/>
        </p:nvSpPr>
        <p:spPr>
          <a:xfrm>
            <a:off x="685800" y="4800600"/>
            <a:ext cx="1305590" cy="523220"/>
          </a:xfrm>
          <a:prstGeom prst="rect">
            <a:avLst/>
          </a:prstGeom>
          <a:noFill/>
        </p:spPr>
        <p:txBody>
          <a:bodyPr wrap="square" rtlCol="0">
            <a:spAutoFit/>
          </a:bodyPr>
          <a:lstStyle/>
          <a:p>
            <a:pPr algn="ctr"/>
            <a:r>
              <a:rPr lang="en-US" sz="2800" b="1" dirty="0" smtClean="0"/>
              <a:t>Loss</a:t>
            </a:r>
            <a:endParaRPr lang="en-US" sz="2800" b="1" dirty="0"/>
          </a:p>
        </p:txBody>
      </p:sp>
      <p:sp>
        <p:nvSpPr>
          <p:cNvPr id="15" name="TextBox 14"/>
          <p:cNvSpPr txBox="1"/>
          <p:nvPr/>
        </p:nvSpPr>
        <p:spPr>
          <a:xfrm>
            <a:off x="3048000" y="6248400"/>
            <a:ext cx="3124200" cy="461665"/>
          </a:xfrm>
          <a:prstGeom prst="rect">
            <a:avLst/>
          </a:prstGeom>
          <a:noFill/>
        </p:spPr>
        <p:txBody>
          <a:bodyPr wrap="square" rtlCol="0">
            <a:spAutoFit/>
          </a:bodyPr>
          <a:lstStyle/>
          <a:p>
            <a:r>
              <a:rPr lang="en-US" sz="2400" b="1" dirty="0" smtClean="0"/>
              <a:t>Design Deviation</a:t>
            </a:r>
            <a:endParaRPr lang="en-US" sz="2400" b="1" dirty="0"/>
          </a:p>
        </p:txBody>
      </p:sp>
      <p:sp>
        <p:nvSpPr>
          <p:cNvPr id="10" name="Rectangle 9"/>
          <p:cNvSpPr/>
          <p:nvPr/>
        </p:nvSpPr>
        <p:spPr>
          <a:xfrm>
            <a:off x="7185891" y="49530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
        <p:nvSpPr>
          <p:cNvPr id="11" name="TextBox 10"/>
          <p:cNvSpPr txBox="1"/>
          <p:nvPr/>
        </p:nvSpPr>
        <p:spPr>
          <a:xfrm>
            <a:off x="6919191" y="39624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grpSp>
        <p:nvGrpSpPr>
          <p:cNvPr id="19" name="Group 18"/>
          <p:cNvGrpSpPr/>
          <p:nvPr/>
        </p:nvGrpSpPr>
        <p:grpSpPr>
          <a:xfrm>
            <a:off x="5734570" y="1025209"/>
            <a:ext cx="3170382" cy="2119662"/>
            <a:chOff x="152401" y="3733800"/>
            <a:chExt cx="3886199" cy="2057400"/>
          </a:xfrm>
        </p:grpSpPr>
        <p:sp>
          <p:nvSpPr>
            <p:cNvPr id="20" name="Rectangle 19"/>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Integration</a:t>
              </a:r>
            </a:p>
            <a:p>
              <a:pPr algn="ctr"/>
              <a:r>
                <a:rPr lang="en-US" sz="800" b="1" dirty="0" smtClean="0">
                  <a:solidFill>
                    <a:schemeClr val="tx1"/>
                  </a:solidFill>
                </a:rPr>
                <a:t> Interfaces</a:t>
              </a:r>
            </a:p>
            <a:p>
              <a:pPr algn="ctr"/>
              <a:r>
                <a:rPr lang="en-US" sz="800" b="1" dirty="0" smtClean="0">
                  <a:solidFill>
                    <a:schemeClr val="tx1"/>
                  </a:solidFill>
                </a:rPr>
                <a:t>Interactions  Interferences</a:t>
              </a:r>
            </a:p>
            <a:p>
              <a:pPr algn="ctr"/>
              <a:r>
                <a:rPr lang="en-US" sz="800" b="1" dirty="0" smtClean="0">
                  <a:solidFill>
                    <a:schemeClr val="tx1"/>
                  </a:solidFill>
                </a:rPr>
                <a:t>Interdependencies</a:t>
              </a:r>
              <a:endParaRPr lang="en-US" sz="800" b="1" dirty="0">
                <a:solidFill>
                  <a:schemeClr val="tx1"/>
                </a:solidFill>
              </a:endParaRPr>
            </a:p>
          </p:txBody>
        </p:sp>
        <p:sp>
          <p:nvSpPr>
            <p:cNvPr id="21" name="Rectangle 20"/>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Operations</a:t>
              </a:r>
            </a:p>
            <a:p>
              <a:pPr algn="ctr"/>
              <a:r>
                <a:rPr lang="en-US" sz="800" b="1" dirty="0" smtClean="0">
                  <a:solidFill>
                    <a:srgbClr val="FFFF00"/>
                  </a:solidFill>
                </a:rPr>
                <a:t>(Time)</a:t>
              </a:r>
              <a:endParaRPr lang="en-US" sz="800" b="1" dirty="0">
                <a:solidFill>
                  <a:srgbClr val="FFFF00"/>
                </a:solidFill>
              </a:endParaRPr>
            </a:p>
          </p:txBody>
        </p:sp>
        <p:sp>
          <p:nvSpPr>
            <p:cNvPr id="22" name="Rectangle 21"/>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Equipment</a:t>
              </a:r>
            </a:p>
            <a:p>
              <a:pPr algn="ctr"/>
              <a:r>
                <a:rPr lang="en-US" sz="800" b="1" dirty="0" smtClean="0">
                  <a:solidFill>
                    <a:srgbClr val="FFFF00"/>
                  </a:solidFill>
                </a:rPr>
                <a:t>(Technology)</a:t>
              </a:r>
              <a:endParaRPr lang="en-US" sz="800" b="1" dirty="0">
                <a:solidFill>
                  <a:srgbClr val="FFFF00"/>
                </a:solidFill>
              </a:endParaRPr>
            </a:p>
          </p:txBody>
        </p:sp>
        <p:sp>
          <p:nvSpPr>
            <p:cNvPr id="23" name="Rectangle 22"/>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Humans</a:t>
              </a:r>
            </a:p>
            <a:p>
              <a:pPr algn="ctr"/>
              <a:r>
                <a:rPr lang="en-US" sz="800" b="1" dirty="0" smtClean="0">
                  <a:solidFill>
                    <a:srgbClr val="FFFF00"/>
                  </a:solidFill>
                </a:rPr>
                <a:t>(Training</a:t>
              </a:r>
              <a:r>
                <a:rPr lang="en-US" sz="1050" b="1" dirty="0" smtClean="0">
                  <a:solidFill>
                    <a:srgbClr val="FFFF00"/>
                  </a:solidFill>
                </a:rPr>
                <a:t>)</a:t>
              </a:r>
              <a:endParaRPr lang="en-US" sz="1050" b="1" dirty="0">
                <a:solidFill>
                  <a:srgbClr val="FFFF00"/>
                </a:solidFill>
              </a:endParaRPr>
            </a:p>
          </p:txBody>
        </p:sp>
        <p:sp>
          <p:nvSpPr>
            <p:cNvPr id="24" name="Rectangle 23"/>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Context</a:t>
              </a:r>
            </a:p>
            <a:p>
              <a:pPr algn="ctr"/>
              <a:r>
                <a:rPr lang="en-US" sz="800" b="1" dirty="0" smtClean="0">
                  <a:solidFill>
                    <a:srgbClr val="FFFF00"/>
                  </a:solidFill>
                </a:rPr>
                <a:t>(Environment)</a:t>
              </a:r>
            </a:p>
            <a:p>
              <a:pPr algn="ctr"/>
              <a:r>
                <a:rPr lang="en-US" sz="800" b="1" dirty="0" smtClean="0">
                  <a:solidFill>
                    <a:srgbClr val="FFFF00"/>
                  </a:solidFill>
                </a:rPr>
                <a:t>(Tide)</a:t>
              </a:r>
              <a:endParaRPr lang="en-US" sz="800" b="1" dirty="0">
                <a:solidFill>
                  <a:srgbClr val="FFFF00"/>
                </a:solidFill>
              </a:endParaRPr>
            </a:p>
          </p:txBody>
        </p:sp>
      </p:grpSp>
    </p:spTree>
    <p:extLst>
      <p:ext uri="{BB962C8B-B14F-4D97-AF65-F5344CB8AC3E}">
        <p14:creationId xmlns:p14="http://schemas.microsoft.com/office/powerpoint/2010/main" val="4286325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Machine Systems</a:t>
            </a:r>
            <a:endParaRPr lang="en-US" dirty="0"/>
          </a:p>
        </p:txBody>
      </p:sp>
      <p:pic>
        <p:nvPicPr>
          <p:cNvPr id="3" name="Picture 8" descr="http://a332.g.akamai.net/f/332/936/12h/www.edmunds.com/media/ownership/parts/tech.in.instrument.panel/08.my.tribeca.int.2.500.jpg"/>
          <p:cNvPicPr>
            <a:picLocks noChangeAspect="1" noChangeArrowheads="1"/>
          </p:cNvPicPr>
          <p:nvPr/>
        </p:nvPicPr>
        <p:blipFill>
          <a:blip r:embed="rId2" cstate="print"/>
          <a:srcRect/>
          <a:stretch>
            <a:fillRect/>
          </a:stretch>
        </p:blipFill>
        <p:spPr bwMode="auto">
          <a:xfrm>
            <a:off x="990600" y="1600200"/>
            <a:ext cx="7315200" cy="46085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85800"/>
            <a:ext cx="78470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781300" y="3124200"/>
            <a:ext cx="1295400" cy="4953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Simulation</a:t>
            </a:r>
            <a:endParaRPr lang="en-US" dirty="0">
              <a:solidFill>
                <a:schemeClr val="tx2"/>
              </a:solidFill>
            </a:endParaRPr>
          </a:p>
        </p:txBody>
      </p:sp>
      <p:cxnSp>
        <p:nvCxnSpPr>
          <p:cNvPr id="7" name="Straight Arrow Connector 6"/>
          <p:cNvCxnSpPr/>
          <p:nvPr/>
        </p:nvCxnSpPr>
        <p:spPr>
          <a:xfrm flipV="1">
            <a:off x="2476500" y="3619500"/>
            <a:ext cx="304800" cy="3429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3"/>
          </p:cNvCxnSpPr>
          <p:nvPr/>
        </p:nvCxnSpPr>
        <p:spPr>
          <a:xfrm flipV="1">
            <a:off x="4076700" y="3276600"/>
            <a:ext cx="457200" cy="952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6406" y="152400"/>
            <a:ext cx="8229600" cy="609600"/>
          </a:xfrm>
        </p:spPr>
        <p:txBody>
          <a:bodyPr>
            <a:normAutofit fontScale="90000"/>
          </a:bodyPr>
          <a:lstStyle/>
          <a:p>
            <a:r>
              <a:rPr lang="en-US" sz="3600" b="1" dirty="0" smtClean="0"/>
              <a:t>A Human Machine System Model</a:t>
            </a:r>
            <a:endParaRPr lang="en-US" sz="3600" b="1" dirty="0"/>
          </a:p>
        </p:txBody>
      </p:sp>
    </p:spTree>
    <p:extLst>
      <p:ext uri="{BB962C8B-B14F-4D97-AF65-F5344CB8AC3E}">
        <p14:creationId xmlns:p14="http://schemas.microsoft.com/office/powerpoint/2010/main" val="4009521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Human Machine Systems</a:t>
            </a:r>
            <a:endParaRPr lang="en-US" dirty="0"/>
          </a:p>
        </p:txBody>
      </p:sp>
      <p:pic>
        <p:nvPicPr>
          <p:cNvPr id="3" name="Picture 2" descr="Interstate4Signs"/>
          <p:cNvPicPr>
            <a:picLocks noChangeAspect="1" noChangeArrowheads="1"/>
          </p:cNvPicPr>
          <p:nvPr/>
        </p:nvPicPr>
        <p:blipFill>
          <a:blip r:embed="rId2" cstate="print"/>
          <a:srcRect/>
          <a:stretch>
            <a:fillRect/>
          </a:stretch>
        </p:blipFill>
        <p:spPr bwMode="auto">
          <a:xfrm>
            <a:off x="1295400" y="1040956"/>
            <a:ext cx="6781800" cy="5477608"/>
          </a:xfrm>
          <a:prstGeom prst="rect">
            <a:avLst/>
          </a:prstGeom>
          <a:noFill/>
          <a:ln w="9525">
            <a:noFill/>
            <a:miter lim="800000"/>
            <a:headEnd/>
            <a:tailEnd/>
          </a:ln>
        </p:spPr>
      </p:pic>
    </p:spTree>
    <p:extLst>
      <p:ext uri="{BB962C8B-B14F-4D97-AF65-F5344CB8AC3E}">
        <p14:creationId xmlns:p14="http://schemas.microsoft.com/office/powerpoint/2010/main" val="222921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4938"/>
          <a:stretch>
            <a:fillRect/>
          </a:stretch>
        </p:blipFill>
        <p:spPr bwMode="auto">
          <a:xfrm>
            <a:off x="1295400" y="1143000"/>
            <a:ext cx="6578600" cy="4690298"/>
          </a:xfrm>
          <a:prstGeom prst="rect">
            <a:avLst/>
          </a:prstGeom>
          <a:noFill/>
          <a:ln w="9525">
            <a:noFill/>
            <a:miter lim="800000"/>
            <a:headEnd/>
            <a:tailEnd/>
          </a:ln>
          <a:effectLst/>
        </p:spPr>
      </p:pic>
      <p:sp>
        <p:nvSpPr>
          <p:cNvPr id="2" name="Title 1"/>
          <p:cNvSpPr>
            <a:spLocks noGrp="1"/>
          </p:cNvSpPr>
          <p:nvPr>
            <p:ph type="title"/>
          </p:nvPr>
        </p:nvSpPr>
        <p:spPr>
          <a:xfrm>
            <a:off x="457200" y="274638"/>
            <a:ext cx="8534400" cy="1143000"/>
          </a:xfrm>
        </p:spPr>
        <p:txBody>
          <a:bodyPr>
            <a:noAutofit/>
          </a:bodyPr>
          <a:lstStyle/>
          <a:p>
            <a:r>
              <a:rPr lang="en-US" sz="3200" dirty="0" smtClean="0"/>
              <a:t>Obesity, Diabetes, Heart Disease, etc. etc. etc.</a:t>
            </a:r>
            <a:endParaRPr lang="en-US" sz="3200" dirty="0"/>
          </a:p>
        </p:txBody>
      </p:sp>
      <p:sp>
        <p:nvSpPr>
          <p:cNvPr id="3" name="TextBox 2"/>
          <p:cNvSpPr txBox="1"/>
          <p:nvPr/>
        </p:nvSpPr>
        <p:spPr>
          <a:xfrm>
            <a:off x="1295400" y="5833298"/>
            <a:ext cx="5943600" cy="830997"/>
          </a:xfrm>
          <a:prstGeom prst="rect">
            <a:avLst/>
          </a:prstGeom>
          <a:noFill/>
        </p:spPr>
        <p:txBody>
          <a:bodyPr wrap="square" rtlCol="0">
            <a:spAutoFit/>
          </a:bodyPr>
          <a:lstStyle/>
          <a:p>
            <a:pPr algn="ctr"/>
            <a:r>
              <a:rPr lang="en-US" sz="4800" dirty="0" smtClean="0"/>
              <a:t>Ergonomic System?</a:t>
            </a:r>
            <a:endParaRPr lang="en-US" sz="4800" dirty="0"/>
          </a:p>
        </p:txBody>
      </p:sp>
      <p:sp>
        <p:nvSpPr>
          <p:cNvPr id="4" name="TextBox 3"/>
          <p:cNvSpPr txBox="1"/>
          <p:nvPr/>
        </p:nvSpPr>
        <p:spPr>
          <a:xfrm>
            <a:off x="2438400" y="5523078"/>
            <a:ext cx="1447800" cy="1446550"/>
          </a:xfrm>
          <a:prstGeom prst="rect">
            <a:avLst/>
          </a:prstGeom>
          <a:noFill/>
        </p:spPr>
        <p:txBody>
          <a:bodyPr wrap="square" rtlCol="0">
            <a:spAutoFit/>
          </a:bodyPr>
          <a:lstStyle/>
          <a:p>
            <a:pPr algn="ctr"/>
            <a:r>
              <a:rPr lang="en-US" sz="8800" b="1" dirty="0" smtClean="0">
                <a:solidFill>
                  <a:srgbClr val="FF0000"/>
                </a:solidFill>
              </a:rPr>
              <a:t>X</a:t>
            </a:r>
            <a:endParaRPr lang="en-US" sz="88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sz="4000" dirty="0" smtClean="0"/>
              <a:t>Chinese Proverb ++</a:t>
            </a:r>
            <a:endParaRPr lang="en-US" sz="4000" dirty="0"/>
          </a:p>
        </p:txBody>
      </p:sp>
      <p:sp>
        <p:nvSpPr>
          <p:cNvPr id="3" name="TextBox 2"/>
          <p:cNvSpPr txBox="1"/>
          <p:nvPr/>
        </p:nvSpPr>
        <p:spPr>
          <a:xfrm>
            <a:off x="228600" y="1295400"/>
            <a:ext cx="4343400" cy="1815882"/>
          </a:xfrm>
          <a:prstGeom prst="rect">
            <a:avLst/>
          </a:prstGeom>
          <a:noFill/>
        </p:spPr>
        <p:txBody>
          <a:bodyPr wrap="square" rtlCol="0">
            <a:spAutoFit/>
          </a:bodyPr>
          <a:lstStyle/>
          <a:p>
            <a:pPr algn="ctr"/>
            <a:r>
              <a:rPr lang="en-US" sz="2800" b="1" dirty="0" smtClean="0"/>
              <a:t>“Tell me and I'll forget; show me and I may remember; involve me and I'll understand.”</a:t>
            </a:r>
            <a:endParaRPr lang="en-US" sz="2800" b="1" dirty="0"/>
          </a:p>
        </p:txBody>
      </p:sp>
      <p:pic>
        <p:nvPicPr>
          <p:cNvPr id="188418" name="Picture 2" descr="C:\Users\ISEJBP\AppData\Local\Microsoft\Windows\Temporary Internet Files\Content.IE5\SM2046RZ\MC900211480[1].wmf"/>
          <p:cNvPicPr>
            <a:picLocks noChangeAspect="1" noChangeArrowheads="1"/>
          </p:cNvPicPr>
          <p:nvPr/>
        </p:nvPicPr>
        <p:blipFill>
          <a:blip r:embed="rId2" cstate="print"/>
          <a:srcRect b="28947"/>
          <a:stretch>
            <a:fillRect/>
          </a:stretch>
        </p:blipFill>
        <p:spPr bwMode="auto">
          <a:xfrm>
            <a:off x="533400" y="3276600"/>
            <a:ext cx="968508" cy="1476544"/>
          </a:xfrm>
          <a:prstGeom prst="rect">
            <a:avLst/>
          </a:prstGeom>
          <a:noFill/>
        </p:spPr>
      </p:pic>
      <p:pic>
        <p:nvPicPr>
          <p:cNvPr id="188419" name="Picture 3" descr="C:\Users\ISEJBP\AppData\Local\Microsoft\Windows\Temporary Internet Files\Content.IE5\R1QYGKHV\MP900448626[1].jpg"/>
          <p:cNvPicPr>
            <a:picLocks noChangeAspect="1" noChangeArrowheads="1"/>
          </p:cNvPicPr>
          <p:nvPr/>
        </p:nvPicPr>
        <p:blipFill>
          <a:blip r:embed="rId3" cstate="print"/>
          <a:srcRect/>
          <a:stretch>
            <a:fillRect/>
          </a:stretch>
        </p:blipFill>
        <p:spPr bwMode="auto">
          <a:xfrm>
            <a:off x="2438400" y="3276600"/>
            <a:ext cx="1625600" cy="1219200"/>
          </a:xfrm>
          <a:prstGeom prst="rect">
            <a:avLst/>
          </a:prstGeom>
          <a:noFill/>
        </p:spPr>
      </p:pic>
      <p:pic>
        <p:nvPicPr>
          <p:cNvPr id="188420" name="Picture 4" descr="C:\Users\ISEJBP\AppData\Local\Microsoft\Windows\Temporary Internet Files\Content.IE5\R1QYGKHV\MP900437185[1].jpg"/>
          <p:cNvPicPr>
            <a:picLocks noChangeAspect="1" noChangeArrowheads="1"/>
          </p:cNvPicPr>
          <p:nvPr/>
        </p:nvPicPr>
        <p:blipFill>
          <a:blip r:embed="rId4" cstate="print"/>
          <a:srcRect/>
          <a:stretch>
            <a:fillRect/>
          </a:stretch>
        </p:blipFill>
        <p:spPr bwMode="auto">
          <a:xfrm>
            <a:off x="1524000" y="4648200"/>
            <a:ext cx="1677996" cy="1676400"/>
          </a:xfrm>
          <a:prstGeom prst="rect">
            <a:avLst/>
          </a:prstGeom>
          <a:noFill/>
        </p:spPr>
      </p:pic>
      <p:sp>
        <p:nvSpPr>
          <p:cNvPr id="7" name="TextBox 6"/>
          <p:cNvSpPr txBox="1"/>
          <p:nvPr/>
        </p:nvSpPr>
        <p:spPr>
          <a:xfrm>
            <a:off x="5181600" y="1295400"/>
            <a:ext cx="3429000" cy="1569660"/>
          </a:xfrm>
          <a:prstGeom prst="rect">
            <a:avLst/>
          </a:prstGeom>
          <a:noFill/>
        </p:spPr>
        <p:txBody>
          <a:bodyPr wrap="square" rtlCol="0">
            <a:spAutoFit/>
          </a:bodyPr>
          <a:lstStyle/>
          <a:p>
            <a:pPr algn="ctr"/>
            <a:r>
              <a:rPr lang="en-US" sz="3200" b="1" dirty="0" smtClean="0"/>
              <a:t>Test me and you will know if I understand</a:t>
            </a:r>
            <a:endParaRPr lang="en-US" sz="3200" b="1" dirty="0"/>
          </a:p>
        </p:txBody>
      </p:sp>
      <p:pic>
        <p:nvPicPr>
          <p:cNvPr id="8" name="Picture 4" descr="San Luis Obispo 065.jpg"/>
          <p:cNvPicPr>
            <a:picLocks noChangeAspect="1"/>
          </p:cNvPicPr>
          <p:nvPr/>
        </p:nvPicPr>
        <p:blipFill>
          <a:blip r:embed="rId5" cstate="print"/>
          <a:srcRect/>
          <a:stretch>
            <a:fillRect/>
          </a:stretch>
        </p:blipFill>
        <p:spPr bwMode="auto">
          <a:xfrm>
            <a:off x="5867400" y="2971800"/>
            <a:ext cx="2362200" cy="1770947"/>
          </a:xfrm>
          <a:prstGeom prst="rect">
            <a:avLst/>
          </a:prstGeom>
          <a:noFill/>
          <a:ln w="9525">
            <a:noFill/>
            <a:miter lim="800000"/>
            <a:headEnd/>
            <a:tailEnd/>
          </a:ln>
        </p:spPr>
      </p:pic>
      <p:pic>
        <p:nvPicPr>
          <p:cNvPr id="188421" name="Picture 5"/>
          <p:cNvPicPr>
            <a:picLocks noChangeAspect="1" noChangeArrowheads="1"/>
          </p:cNvPicPr>
          <p:nvPr/>
        </p:nvPicPr>
        <p:blipFill>
          <a:blip r:embed="rId6" cstate="print"/>
          <a:srcRect l="19802" t="14851" r="3960" b="12129"/>
          <a:stretch>
            <a:fillRect/>
          </a:stretch>
        </p:blipFill>
        <p:spPr bwMode="auto">
          <a:xfrm>
            <a:off x="5867400" y="4800599"/>
            <a:ext cx="2362200" cy="18099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3237"/>
            <a:ext cx="8229600" cy="803563"/>
          </a:xfrm>
        </p:spPr>
        <p:txBody>
          <a:bodyPr>
            <a:normAutofit fontScale="90000"/>
          </a:bodyPr>
          <a:lstStyle/>
          <a:p>
            <a:r>
              <a:rPr lang="en-US" sz="4800" b="1" dirty="0" smtClean="0"/>
              <a:t>Human Machine Systems</a:t>
            </a:r>
            <a:endParaRPr lang="en-US" sz="4800" b="1" dirty="0"/>
          </a:p>
        </p:txBody>
      </p:sp>
      <p:pic>
        <p:nvPicPr>
          <p:cNvPr id="3074" name="Picture 2" descr="http://1.bp.blogspot.com/_VaYCVw6D8Ew/TGVOB22iywI/AAAAAAAAAAM/sAFNm7aY0iA/s1600/200607predator-B-UA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12" y="1219201"/>
            <a:ext cx="478584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ired.com/images_blogs/dangerroom/2011/10/Predator-cockpit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4290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76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685800"/>
          </a:xfrm>
        </p:spPr>
        <p:txBody>
          <a:bodyPr>
            <a:noAutofit/>
          </a:bodyPr>
          <a:lstStyle/>
          <a:p>
            <a:r>
              <a:rPr lang="en-US" sz="3200" b="1" dirty="0" smtClean="0"/>
              <a:t>Multiple Purposes of Design</a:t>
            </a:r>
            <a:endParaRPr lang="en-US" sz="3200" b="1" dirty="0"/>
          </a:p>
        </p:txBody>
      </p:sp>
      <p:sp>
        <p:nvSpPr>
          <p:cNvPr id="3" name="Content Placeholder 2"/>
          <p:cNvSpPr>
            <a:spLocks noGrp="1"/>
          </p:cNvSpPr>
          <p:nvPr>
            <p:ph sz="half" idx="1"/>
          </p:nvPr>
        </p:nvSpPr>
        <p:spPr>
          <a:xfrm>
            <a:off x="457200" y="1143000"/>
            <a:ext cx="3124200" cy="4525963"/>
          </a:xfrm>
        </p:spPr>
        <p:txBody>
          <a:bodyPr>
            <a:normAutofit fontScale="77500" lnSpcReduction="20000"/>
          </a:bodyPr>
          <a:lstStyle/>
          <a:p>
            <a:r>
              <a:rPr lang="en-US" sz="2800" b="1" dirty="0" smtClean="0">
                <a:solidFill>
                  <a:srgbClr val="0070C0"/>
                </a:solidFill>
              </a:rPr>
              <a:t>Effectiveness</a:t>
            </a:r>
          </a:p>
          <a:p>
            <a:pPr lvl="1"/>
            <a:r>
              <a:rPr lang="en-US" sz="2200" dirty="0" smtClean="0">
                <a:solidFill>
                  <a:srgbClr val="0070C0"/>
                </a:solidFill>
              </a:rPr>
              <a:t>Meets functional requirements</a:t>
            </a:r>
          </a:p>
          <a:p>
            <a:pPr lvl="1"/>
            <a:r>
              <a:rPr lang="en-US" sz="2200" dirty="0" smtClean="0">
                <a:solidFill>
                  <a:srgbClr val="0070C0"/>
                </a:solidFill>
              </a:rPr>
              <a:t>“quality”</a:t>
            </a:r>
          </a:p>
          <a:p>
            <a:r>
              <a:rPr lang="en-US" sz="2800" b="1" dirty="0" smtClean="0">
                <a:solidFill>
                  <a:srgbClr val="0070C0"/>
                </a:solidFill>
              </a:rPr>
              <a:t>Efficiency</a:t>
            </a:r>
          </a:p>
          <a:p>
            <a:pPr lvl="1"/>
            <a:r>
              <a:rPr lang="en-US" sz="2200" dirty="0" smtClean="0">
                <a:solidFill>
                  <a:srgbClr val="0070C0"/>
                </a:solidFill>
              </a:rPr>
              <a:t>Optimal use of resources</a:t>
            </a:r>
          </a:p>
          <a:p>
            <a:pPr lvl="1"/>
            <a:r>
              <a:rPr lang="en-US" sz="2200" dirty="0" smtClean="0">
                <a:solidFill>
                  <a:srgbClr val="0070C0"/>
                </a:solidFill>
              </a:rPr>
              <a:t>“productivity”</a:t>
            </a:r>
          </a:p>
          <a:p>
            <a:r>
              <a:rPr lang="en-US" sz="2800" b="1" dirty="0" smtClean="0">
                <a:solidFill>
                  <a:srgbClr val="0070C0"/>
                </a:solidFill>
              </a:rPr>
              <a:t>Ease of Use</a:t>
            </a:r>
          </a:p>
          <a:p>
            <a:pPr lvl="1"/>
            <a:r>
              <a:rPr lang="en-US" sz="2200" dirty="0" smtClean="0">
                <a:solidFill>
                  <a:srgbClr val="0070C0"/>
                </a:solidFill>
              </a:rPr>
              <a:t>Intended users</a:t>
            </a:r>
          </a:p>
          <a:p>
            <a:pPr lvl="1"/>
            <a:r>
              <a:rPr lang="en-US" sz="2200" dirty="0" smtClean="0">
                <a:solidFill>
                  <a:srgbClr val="0070C0"/>
                </a:solidFill>
              </a:rPr>
              <a:t>Comfort and Convenience</a:t>
            </a:r>
          </a:p>
          <a:p>
            <a:pPr lvl="1"/>
            <a:r>
              <a:rPr lang="en-US" sz="2200" dirty="0" smtClean="0">
                <a:solidFill>
                  <a:srgbClr val="0070C0"/>
                </a:solidFill>
              </a:rPr>
              <a:t>Prevention of misuse</a:t>
            </a:r>
          </a:p>
          <a:p>
            <a:r>
              <a:rPr lang="en-US" sz="2800" b="1" dirty="0" smtClean="0">
                <a:solidFill>
                  <a:srgbClr val="0070C0"/>
                </a:solidFill>
              </a:rPr>
              <a:t>Elegance</a:t>
            </a:r>
          </a:p>
          <a:p>
            <a:pPr lvl="1"/>
            <a:r>
              <a:rPr lang="en-US" sz="2200" dirty="0" smtClean="0">
                <a:solidFill>
                  <a:srgbClr val="0070C0"/>
                </a:solidFill>
              </a:rPr>
              <a:t>Esthetic / emotional appeal</a:t>
            </a:r>
          </a:p>
          <a:p>
            <a:pPr lvl="1"/>
            <a:r>
              <a:rPr lang="en-US" sz="2200" dirty="0" smtClean="0">
                <a:solidFill>
                  <a:srgbClr val="0070C0"/>
                </a:solidFill>
              </a:rPr>
              <a:t>Affective Design</a:t>
            </a:r>
          </a:p>
          <a:p>
            <a:endParaRPr lang="en-US" dirty="0"/>
          </a:p>
        </p:txBody>
      </p:sp>
      <p:sp>
        <p:nvSpPr>
          <p:cNvPr id="4" name="Content Placeholder 3"/>
          <p:cNvSpPr>
            <a:spLocks noGrp="1"/>
          </p:cNvSpPr>
          <p:nvPr>
            <p:ph sz="half" idx="2"/>
          </p:nvPr>
        </p:nvSpPr>
        <p:spPr>
          <a:xfrm>
            <a:off x="3352800" y="1143000"/>
            <a:ext cx="2667000" cy="4525963"/>
          </a:xfrm>
        </p:spPr>
        <p:txBody>
          <a:bodyPr>
            <a:normAutofit fontScale="77500" lnSpcReduction="20000"/>
          </a:bodyPr>
          <a:lstStyle/>
          <a:p>
            <a:r>
              <a:rPr lang="en-US" sz="2800" b="1" dirty="0" smtClean="0">
                <a:solidFill>
                  <a:srgbClr val="C00000"/>
                </a:solidFill>
              </a:rPr>
              <a:t>Safety and Health</a:t>
            </a:r>
          </a:p>
          <a:p>
            <a:pPr lvl="1"/>
            <a:r>
              <a:rPr lang="en-US" sz="2200" dirty="0" smtClean="0">
                <a:solidFill>
                  <a:srgbClr val="C00000"/>
                </a:solidFill>
              </a:rPr>
              <a:t>Prevention or mitigation of system failures</a:t>
            </a:r>
          </a:p>
          <a:p>
            <a:pPr lvl="1"/>
            <a:r>
              <a:rPr lang="en-US" sz="2200" dirty="0" smtClean="0">
                <a:solidFill>
                  <a:srgbClr val="C00000"/>
                </a:solidFill>
              </a:rPr>
              <a:t>For participants and third parties</a:t>
            </a:r>
          </a:p>
          <a:p>
            <a:r>
              <a:rPr lang="en-US" sz="2800" b="1" dirty="0" smtClean="0">
                <a:solidFill>
                  <a:srgbClr val="C00000"/>
                </a:solidFill>
              </a:rPr>
              <a:t>Security</a:t>
            </a:r>
          </a:p>
          <a:p>
            <a:pPr lvl="1"/>
            <a:r>
              <a:rPr lang="en-US" sz="2200" dirty="0" smtClean="0">
                <a:solidFill>
                  <a:srgbClr val="C00000"/>
                </a:solidFill>
              </a:rPr>
              <a:t>Inadvertent or malicious misuse</a:t>
            </a:r>
          </a:p>
          <a:p>
            <a:r>
              <a:rPr lang="en-US" sz="2800" b="1" dirty="0" smtClean="0">
                <a:solidFill>
                  <a:srgbClr val="C00000"/>
                </a:solidFill>
              </a:rPr>
              <a:t>Satisfaction</a:t>
            </a:r>
          </a:p>
          <a:p>
            <a:pPr lvl="1"/>
            <a:r>
              <a:rPr lang="en-US" sz="2200" dirty="0" smtClean="0">
                <a:solidFill>
                  <a:srgbClr val="C00000"/>
                </a:solidFill>
              </a:rPr>
              <a:t>Of ALL customers and stakeholders</a:t>
            </a:r>
            <a:endParaRPr lang="en-US" sz="2200" dirty="0">
              <a:solidFill>
                <a:srgbClr val="C00000"/>
              </a:solidFill>
            </a:endParaRPr>
          </a:p>
        </p:txBody>
      </p:sp>
      <p:sp>
        <p:nvSpPr>
          <p:cNvPr id="6" name="TextBox 5"/>
          <p:cNvSpPr txBox="1"/>
          <p:nvPr/>
        </p:nvSpPr>
        <p:spPr>
          <a:xfrm>
            <a:off x="1143000" y="5715000"/>
            <a:ext cx="6623729" cy="707886"/>
          </a:xfrm>
          <a:prstGeom prst="rect">
            <a:avLst/>
          </a:prstGeom>
          <a:solidFill>
            <a:srgbClr val="FFFF00"/>
          </a:solidFill>
          <a:ln w="38100">
            <a:solidFill>
              <a:schemeClr val="accent1">
                <a:lumMod val="75000"/>
              </a:schemeClr>
            </a:solidFill>
          </a:ln>
        </p:spPr>
        <p:txBody>
          <a:bodyPr wrap="square" rtlCol="0">
            <a:spAutoFit/>
          </a:bodyPr>
          <a:lstStyle/>
          <a:p>
            <a:pPr algn="ctr"/>
            <a:r>
              <a:rPr lang="en-US" sz="4000" b="1" i="1" dirty="0" smtClean="0"/>
              <a:t>There WILL be tradeoffs</a:t>
            </a:r>
            <a:endParaRPr lang="en-US" sz="4000" b="1" i="1" dirty="0"/>
          </a:p>
        </p:txBody>
      </p:sp>
      <p:sp>
        <p:nvSpPr>
          <p:cNvPr id="7" name="Content Placeholder 3"/>
          <p:cNvSpPr txBox="1">
            <a:spLocks/>
          </p:cNvSpPr>
          <p:nvPr/>
        </p:nvSpPr>
        <p:spPr>
          <a:xfrm>
            <a:off x="5943600" y="1143000"/>
            <a:ext cx="3048000" cy="452596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Sustainability</a:t>
            </a:r>
          </a:p>
          <a:p>
            <a:pPr marL="800100" lvl="1" indent="-342900">
              <a:spcBef>
                <a:spcPct val="20000"/>
              </a:spcBef>
              <a:buFont typeface="Arial" pitchFamily="34" charset="0"/>
              <a:buChar char="•"/>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Reliability</a:t>
            </a:r>
          </a:p>
          <a:p>
            <a:pPr marL="1200150" lvl="2" indent="-285750">
              <a:spcBef>
                <a:spcPct val="20000"/>
              </a:spcBef>
              <a:buFont typeface="Arial" pitchFamily="34" charset="0"/>
              <a:buChar char="–"/>
              <a:defRPr/>
            </a:pPr>
            <a:r>
              <a:rPr kumimoji="0" lang="en-US" sz="2200" b="0" i="0" u="none" strike="noStrike" kern="1200" cap="none" spc="0" normalizeH="0" baseline="0" noProof="0" dirty="0" smtClean="0">
                <a:ln>
                  <a:noFill/>
                </a:ln>
                <a:solidFill>
                  <a:srgbClr val="007033"/>
                </a:solidFill>
                <a:effectLst/>
                <a:uLnTx/>
                <a:uFillTx/>
                <a:latin typeface="+mn-lt"/>
                <a:ea typeface="+mn-ea"/>
                <a:cs typeface="+mn-cs"/>
              </a:rPr>
              <a:t>Under intended contexts over the life cycle</a:t>
            </a:r>
          </a:p>
          <a:p>
            <a:pPr marL="800100" lvl="1" indent="-342900">
              <a:spcBef>
                <a:spcPct val="20000"/>
              </a:spcBef>
              <a:buFont typeface="Arial" pitchFamily="34" charset="0"/>
              <a:buChar char="•"/>
              <a:defRPr/>
            </a:pPr>
            <a:r>
              <a:rPr kumimoji="0" lang="en-US" sz="2800" b="1" i="0" u="none" strike="noStrike" kern="1200" cap="none" spc="0" normalizeH="0" baseline="0" noProof="0" dirty="0" smtClean="0">
                <a:ln>
                  <a:noFill/>
                </a:ln>
                <a:solidFill>
                  <a:srgbClr val="007033"/>
                </a:solidFill>
                <a:effectLst/>
                <a:uLnTx/>
                <a:uFillTx/>
                <a:latin typeface="+mn-lt"/>
                <a:ea typeface="+mn-ea"/>
                <a:cs typeface="+mn-cs"/>
              </a:rPr>
              <a:t>Resilience</a:t>
            </a:r>
          </a:p>
          <a:p>
            <a:pPr marL="1200150" lvl="2" indent="-285750">
              <a:spcBef>
                <a:spcPct val="20000"/>
              </a:spcBef>
              <a:buFont typeface="Arial" pitchFamily="34" charset="0"/>
              <a:buChar char="–"/>
              <a:defRPr/>
            </a:pPr>
            <a:r>
              <a:rPr kumimoji="0" lang="en-US" sz="2200" b="0" i="0" u="none" strike="noStrike" kern="1200" cap="none" spc="0" normalizeH="0" baseline="0" noProof="0" dirty="0" smtClean="0">
                <a:ln>
                  <a:noFill/>
                </a:ln>
                <a:solidFill>
                  <a:srgbClr val="007033"/>
                </a:solidFill>
                <a:effectLst/>
                <a:uLnTx/>
                <a:uFillTx/>
                <a:latin typeface="+mn-lt"/>
                <a:ea typeface="+mn-ea"/>
                <a:cs typeface="+mn-cs"/>
              </a:rPr>
              <a:t>Under unintended, unexpected and harsh conditions</a:t>
            </a:r>
          </a:p>
        </p:txBody>
      </p:sp>
      <p:sp>
        <p:nvSpPr>
          <p:cNvPr id="9" name="TextBox 8"/>
          <p:cNvSpPr txBox="1"/>
          <p:nvPr/>
        </p:nvSpPr>
        <p:spPr>
          <a:xfrm>
            <a:off x="7620000" y="3048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Tree>
    <p:extLst>
      <p:ext uri="{BB962C8B-B14F-4D97-AF65-F5344CB8AC3E}">
        <p14:creationId xmlns:p14="http://schemas.microsoft.com/office/powerpoint/2010/main" val="1917600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p:nvPr>
        </p:nvSpPr>
        <p:spPr/>
        <p:txBody>
          <a:bodyPr>
            <a:normAutofit/>
          </a:bodyPr>
          <a:lstStyle/>
          <a:p>
            <a:pPr eaLnBrk="1" hangingPunct="1"/>
            <a:r>
              <a:rPr lang="en-US" b="1" dirty="0" smtClean="0"/>
              <a:t>Performance Requirements</a:t>
            </a:r>
          </a:p>
        </p:txBody>
      </p:sp>
      <p:sp>
        <p:nvSpPr>
          <p:cNvPr id="44038" name="Rectangle 3"/>
          <p:cNvSpPr>
            <a:spLocks noGrp="1" noChangeArrowheads="1"/>
          </p:cNvSpPr>
          <p:nvPr>
            <p:ph idx="1"/>
          </p:nvPr>
        </p:nvSpPr>
        <p:spPr>
          <a:xfrm>
            <a:off x="381000" y="1371600"/>
            <a:ext cx="8229600" cy="4525963"/>
          </a:xfrm>
        </p:spPr>
        <p:txBody>
          <a:bodyPr/>
          <a:lstStyle/>
          <a:p>
            <a:pPr eaLnBrk="1" hangingPunct="1"/>
            <a:r>
              <a:rPr lang="en-US" dirty="0" smtClean="0"/>
              <a:t>Design for:</a:t>
            </a:r>
          </a:p>
          <a:p>
            <a:pPr lvl="1" eaLnBrk="1" hangingPunct="1"/>
            <a:r>
              <a:rPr lang="en-US" sz="3200" b="1" dirty="0" smtClean="0">
                <a:solidFill>
                  <a:srgbClr val="CC0000"/>
                </a:solidFill>
              </a:rPr>
              <a:t>Expected USE</a:t>
            </a:r>
          </a:p>
          <a:p>
            <a:pPr lvl="1" eaLnBrk="1" hangingPunct="1"/>
            <a:r>
              <a:rPr lang="en-US" sz="3200" b="1" dirty="0" smtClean="0">
                <a:solidFill>
                  <a:srgbClr val="CC0000"/>
                </a:solidFill>
              </a:rPr>
              <a:t>Foreseeable MISUSE</a:t>
            </a:r>
          </a:p>
          <a:p>
            <a:pPr lvl="1" eaLnBrk="1" hangingPunct="1"/>
            <a:r>
              <a:rPr lang="en-US" sz="3200" b="1" dirty="0" smtClean="0">
                <a:solidFill>
                  <a:srgbClr val="CC0000"/>
                </a:solidFill>
              </a:rPr>
              <a:t>Abnormal use</a:t>
            </a:r>
          </a:p>
          <a:p>
            <a:pPr eaLnBrk="1" hangingPunct="1"/>
            <a:r>
              <a:rPr lang="en-US" b="1" dirty="0" smtClean="0"/>
              <a:t>For all intended users and foreseeable </a:t>
            </a:r>
            <a:r>
              <a:rPr lang="en-US" b="1" dirty="0" err="1" smtClean="0"/>
              <a:t>misusers</a:t>
            </a:r>
            <a:r>
              <a:rPr lang="en-US" b="1" dirty="0" smtClean="0"/>
              <a:t> and  in unexpected contexts</a:t>
            </a:r>
          </a:p>
        </p:txBody>
      </p:sp>
      <p:sp>
        <p:nvSpPr>
          <p:cNvPr id="8" name="TextBox 7"/>
          <p:cNvSpPr txBox="1"/>
          <p:nvPr/>
        </p:nvSpPr>
        <p:spPr>
          <a:xfrm>
            <a:off x="3276600" y="52578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
        <p:nvSpPr>
          <p:cNvPr id="9" name="Rectangle 8"/>
          <p:cNvSpPr/>
          <p:nvPr/>
        </p:nvSpPr>
        <p:spPr>
          <a:xfrm>
            <a:off x="7772400" y="1905000"/>
            <a:ext cx="1066800" cy="9906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a:t>
            </a:r>
          </a:p>
          <a:p>
            <a:pPr algn="ctr"/>
            <a:r>
              <a:rPr lang="en-US" sz="3200" b="1" dirty="0" smtClean="0">
                <a:solidFill>
                  <a:srgbClr val="FFFF00"/>
                </a:solidFill>
              </a:rPr>
              <a:t>2M</a:t>
            </a:r>
            <a:endParaRPr lang="en-US" sz="3200" b="1" dirty="0">
              <a:solidFill>
                <a:srgbClr val="FFFF00"/>
              </a:solidFill>
            </a:endParaRPr>
          </a:p>
        </p:txBody>
      </p:sp>
    </p:spTree>
    <p:extLst>
      <p:ext uri="{BB962C8B-B14F-4D97-AF65-F5344CB8AC3E}">
        <p14:creationId xmlns:p14="http://schemas.microsoft.com/office/powerpoint/2010/main" val="431749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Design to Prevent Human Error - Wrong Number</a:t>
            </a:r>
            <a:endParaRPr lang="en-US" b="1" dirty="0"/>
          </a:p>
        </p:txBody>
      </p:sp>
      <p:sp>
        <p:nvSpPr>
          <p:cNvPr id="3" name="Rectangle 2"/>
          <p:cNvSpPr/>
          <p:nvPr/>
        </p:nvSpPr>
        <p:spPr>
          <a:xfrm>
            <a:off x="595745" y="2209800"/>
            <a:ext cx="7772400" cy="3785652"/>
          </a:xfrm>
          <a:prstGeom prst="rect">
            <a:avLst/>
          </a:prstGeom>
        </p:spPr>
        <p:txBody>
          <a:bodyPr wrap="square">
            <a:spAutoFit/>
          </a:bodyPr>
          <a:lstStyle/>
          <a:p>
            <a:r>
              <a:rPr lang="en-US" sz="2000" b="1" dirty="0" smtClean="0"/>
              <a:t>$10 Million For Contras Wound Up In Wrong Bank Account</a:t>
            </a:r>
          </a:p>
          <a:p>
            <a:r>
              <a:rPr lang="en-US" sz="2000" dirty="0" smtClean="0"/>
              <a:t>May 13, 1987|By KNT News Service</a:t>
            </a:r>
          </a:p>
          <a:p>
            <a:r>
              <a:rPr lang="en-US" sz="2000" dirty="0" smtClean="0"/>
              <a:t>WASHINGTON — In one of the more bizarre twists in the Iran-contra affair, congressional investigators Tuesday revealed that a missing $10 million contribution from the sultan of Brunei to the Nicaraguan rebels has been found in the bank account of a Swiss shipping magnate.</a:t>
            </a:r>
          </a:p>
          <a:p>
            <a:r>
              <a:rPr lang="en-US" sz="2000" dirty="0" smtClean="0"/>
              <a:t>The mistake apparently occurred because Marine Lt. Col. Oliver North -- asked where to deposit the money -- provided the wrong Swiss bank account number in August 1986. Investigators said North, the fired National Security Council aide, gave an account with the numbers 368 instead of the correct 386.</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Design for Ease of Use</a:t>
            </a:r>
            <a:endParaRPr lang="en-US" sz="4800" b="1" dirty="0"/>
          </a:p>
        </p:txBody>
      </p:sp>
      <p:sp>
        <p:nvSpPr>
          <p:cNvPr id="5" name="TextBox 4"/>
          <p:cNvSpPr txBox="1"/>
          <p:nvPr/>
        </p:nvSpPr>
        <p:spPr>
          <a:xfrm>
            <a:off x="1752600" y="1524000"/>
            <a:ext cx="5867400" cy="1200329"/>
          </a:xfrm>
          <a:prstGeom prst="rect">
            <a:avLst/>
          </a:prstGeom>
          <a:noFill/>
        </p:spPr>
        <p:txBody>
          <a:bodyPr wrap="square" rtlCol="0">
            <a:spAutoFit/>
          </a:bodyPr>
          <a:lstStyle/>
          <a:p>
            <a:pPr algn="ctr"/>
            <a:r>
              <a:rPr lang="en-US" sz="7200" b="1" dirty="0" smtClean="0"/>
              <a:t>ACCESS</a:t>
            </a:r>
            <a:endParaRPr lang="en-US" sz="7200" b="1" dirty="0"/>
          </a:p>
        </p:txBody>
      </p:sp>
      <p:sp>
        <p:nvSpPr>
          <p:cNvPr id="6" name="TextBox 5"/>
          <p:cNvSpPr txBox="1"/>
          <p:nvPr/>
        </p:nvSpPr>
        <p:spPr>
          <a:xfrm>
            <a:off x="367145" y="3048000"/>
            <a:ext cx="8534400" cy="584775"/>
          </a:xfrm>
          <a:prstGeom prst="rect">
            <a:avLst/>
          </a:prstGeom>
          <a:noFill/>
        </p:spPr>
        <p:txBody>
          <a:bodyPr wrap="square" rtlCol="0">
            <a:spAutoFit/>
          </a:bodyPr>
          <a:lstStyle/>
          <a:p>
            <a:r>
              <a:rPr lang="en-US" sz="3200" dirty="0" smtClean="0"/>
              <a:t>Physical, Sensory, Cognitive, Social, Temporal</a:t>
            </a:r>
            <a:endParaRPr lang="en-US" sz="3200" dirty="0"/>
          </a:p>
        </p:txBody>
      </p:sp>
      <p:sp>
        <p:nvSpPr>
          <p:cNvPr id="7" name="TextBox 6"/>
          <p:cNvSpPr txBox="1"/>
          <p:nvPr/>
        </p:nvSpPr>
        <p:spPr>
          <a:xfrm>
            <a:off x="1472045" y="4114800"/>
            <a:ext cx="6324600" cy="646331"/>
          </a:xfrm>
          <a:prstGeom prst="rect">
            <a:avLst/>
          </a:prstGeom>
          <a:noFill/>
        </p:spPr>
        <p:txBody>
          <a:bodyPr wrap="square" rtlCol="0">
            <a:spAutoFit/>
          </a:bodyPr>
          <a:lstStyle/>
          <a:p>
            <a:pPr algn="ctr"/>
            <a:r>
              <a:rPr lang="en-US" sz="3600" b="1" dirty="0" smtClean="0"/>
              <a:t>Comfort and Convenience</a:t>
            </a:r>
            <a:endParaRPr lang="en-US" sz="3600" b="1" dirty="0"/>
          </a:p>
        </p:txBody>
      </p:sp>
      <p:sp>
        <p:nvSpPr>
          <p:cNvPr id="8" name="TextBox 7"/>
          <p:cNvSpPr txBox="1"/>
          <p:nvPr/>
        </p:nvSpPr>
        <p:spPr>
          <a:xfrm>
            <a:off x="1700645" y="5029200"/>
            <a:ext cx="5867400" cy="1015663"/>
          </a:xfrm>
          <a:prstGeom prst="rect">
            <a:avLst/>
          </a:prstGeom>
          <a:noFill/>
        </p:spPr>
        <p:txBody>
          <a:bodyPr wrap="square" rtlCol="0">
            <a:spAutoFit/>
          </a:bodyPr>
          <a:lstStyle/>
          <a:p>
            <a:pPr algn="ctr"/>
            <a:r>
              <a:rPr lang="en-US" sz="6000" b="1" dirty="0" smtClean="0"/>
              <a:t>Usability</a:t>
            </a:r>
            <a:endParaRPr lang="en-US" sz="6000" b="1" dirty="0"/>
          </a:p>
        </p:txBody>
      </p:sp>
    </p:spTree>
    <p:extLst>
      <p:ext uri="{BB962C8B-B14F-4D97-AF65-F5344CB8AC3E}">
        <p14:creationId xmlns:p14="http://schemas.microsoft.com/office/powerpoint/2010/main" val="1338291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6" descr="smart fortwo"/>
          <p:cNvPicPr>
            <a:picLocks noChangeAspect="1" noChangeArrowheads="1"/>
          </p:cNvPicPr>
          <p:nvPr/>
        </p:nvPicPr>
        <p:blipFill>
          <a:blip r:embed="rId3" cstate="print"/>
          <a:srcRect/>
          <a:stretch>
            <a:fillRect/>
          </a:stretch>
        </p:blipFill>
        <p:spPr bwMode="auto">
          <a:xfrm>
            <a:off x="457200" y="3581400"/>
            <a:ext cx="2895600" cy="2182812"/>
          </a:xfrm>
          <a:prstGeom prst="rect">
            <a:avLst/>
          </a:prstGeom>
          <a:noFill/>
          <a:ln w="9525">
            <a:noFill/>
            <a:miter lim="800000"/>
            <a:headEnd/>
            <a:tailEnd/>
          </a:ln>
        </p:spPr>
      </p:pic>
      <p:pic>
        <p:nvPicPr>
          <p:cNvPr id="68613" name="Picture 2"/>
          <p:cNvPicPr>
            <a:picLocks noChangeAspect="1" noChangeArrowheads="1"/>
          </p:cNvPicPr>
          <p:nvPr/>
        </p:nvPicPr>
        <p:blipFill>
          <a:blip r:embed="rId4" cstate="print"/>
          <a:srcRect t="6410" b="7547"/>
          <a:stretch>
            <a:fillRect/>
          </a:stretch>
        </p:blipFill>
        <p:spPr bwMode="auto">
          <a:xfrm>
            <a:off x="4572000" y="838200"/>
            <a:ext cx="3903997" cy="4800600"/>
          </a:xfrm>
          <a:prstGeom prst="rect">
            <a:avLst/>
          </a:prstGeom>
          <a:noFill/>
          <a:ln w="9525">
            <a:noFill/>
            <a:miter lim="800000"/>
            <a:headEnd/>
            <a:tailEnd/>
          </a:ln>
        </p:spPr>
      </p:pic>
      <p:pic>
        <p:nvPicPr>
          <p:cNvPr id="68614" name="Picture 3" descr="hummer-h1-wallpaper-3"/>
          <p:cNvPicPr>
            <a:picLocks noChangeAspect="1" noChangeArrowheads="1"/>
          </p:cNvPicPr>
          <p:nvPr/>
        </p:nvPicPr>
        <p:blipFill>
          <a:blip r:embed="rId5" cstate="print"/>
          <a:srcRect/>
          <a:stretch>
            <a:fillRect/>
          </a:stretch>
        </p:blipFill>
        <p:spPr bwMode="auto">
          <a:xfrm>
            <a:off x="228600" y="990600"/>
            <a:ext cx="4743450" cy="2846388"/>
          </a:xfrm>
          <a:prstGeom prst="rect">
            <a:avLst/>
          </a:prstGeom>
          <a:noFill/>
          <a:ln w="9525">
            <a:noFill/>
            <a:miter lim="800000"/>
            <a:headEnd/>
            <a:tailEnd/>
          </a:ln>
        </p:spPr>
      </p:pic>
      <p:sp>
        <p:nvSpPr>
          <p:cNvPr id="68615" name="Text Box 4"/>
          <p:cNvSpPr txBox="1">
            <a:spLocks noChangeArrowheads="1"/>
          </p:cNvSpPr>
          <p:nvPr/>
        </p:nvSpPr>
        <p:spPr bwMode="auto">
          <a:xfrm>
            <a:off x="457200" y="5791200"/>
            <a:ext cx="7848600" cy="954107"/>
          </a:xfrm>
          <a:prstGeom prst="rect">
            <a:avLst/>
          </a:prstGeom>
          <a:solidFill>
            <a:srgbClr val="F5FBAB"/>
          </a:solidFill>
          <a:ln w="9525">
            <a:noFill/>
            <a:miter lim="800000"/>
            <a:headEnd/>
            <a:tailEnd/>
          </a:ln>
        </p:spPr>
        <p:txBody>
          <a:bodyPr wrap="square">
            <a:spAutoFit/>
          </a:bodyPr>
          <a:lstStyle/>
          <a:p>
            <a:pPr algn="ctr">
              <a:spcBef>
                <a:spcPct val="50000"/>
              </a:spcBef>
            </a:pPr>
            <a:r>
              <a:rPr lang="en-US" sz="2800" b="1" dirty="0" smtClean="0"/>
              <a:t>Design for an ageing population - Which </a:t>
            </a:r>
            <a:r>
              <a:rPr lang="en-US" sz="2800" b="1" dirty="0"/>
              <a:t>will you drive when you are 80?</a:t>
            </a:r>
          </a:p>
        </p:txBody>
      </p:sp>
      <p:sp>
        <p:nvSpPr>
          <p:cNvPr id="7" name="Title 6"/>
          <p:cNvSpPr>
            <a:spLocks noGrp="1"/>
          </p:cNvSpPr>
          <p:nvPr>
            <p:ph type="title"/>
          </p:nvPr>
        </p:nvSpPr>
        <p:spPr>
          <a:xfrm>
            <a:off x="381000" y="0"/>
            <a:ext cx="8229600" cy="1143000"/>
          </a:xfrm>
        </p:spPr>
        <p:txBody>
          <a:bodyPr/>
          <a:lstStyle/>
          <a:p>
            <a:r>
              <a:rPr lang="en-US" dirty="0" smtClean="0"/>
              <a:t>The GM Access Car</a:t>
            </a:r>
            <a:endParaRPr lang="en-US" dirty="0"/>
          </a:p>
        </p:txBody>
      </p:sp>
    </p:spTree>
    <p:extLst>
      <p:ext uri="{BB962C8B-B14F-4D97-AF65-F5344CB8AC3E}">
        <p14:creationId xmlns:p14="http://schemas.microsoft.com/office/powerpoint/2010/main" val="350715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esign for Safety</a:t>
            </a:r>
            <a:endParaRPr lang="en-US" dirty="0"/>
          </a:p>
        </p:txBody>
      </p:sp>
      <p:pic>
        <p:nvPicPr>
          <p:cNvPr id="3" name="Picture 8" descr="inland barge rig fire photo"/>
          <p:cNvPicPr>
            <a:picLocks noChangeAspect="1" noChangeArrowheads="1"/>
          </p:cNvPicPr>
          <p:nvPr/>
        </p:nvPicPr>
        <p:blipFill>
          <a:blip r:embed="rId2" cstate="print"/>
          <a:srcRect/>
          <a:stretch>
            <a:fillRect/>
          </a:stretch>
        </p:blipFill>
        <p:spPr bwMode="auto">
          <a:xfrm>
            <a:off x="3429000" y="1905000"/>
            <a:ext cx="5452630" cy="3644289"/>
          </a:xfrm>
          <a:prstGeom prst="rect">
            <a:avLst/>
          </a:prstGeom>
          <a:noFill/>
        </p:spPr>
      </p:pic>
      <p:pic>
        <p:nvPicPr>
          <p:cNvPr id="4" name="Picture 2" descr="File:Bhopal-Union Carbide 1 crop memorial.jpg">
            <a:hlinkClick r:id="rId3"/>
          </p:cNvPr>
          <p:cNvPicPr>
            <a:picLocks noChangeAspect="1" noChangeArrowheads="1"/>
          </p:cNvPicPr>
          <p:nvPr/>
        </p:nvPicPr>
        <p:blipFill>
          <a:blip r:embed="rId4" cstate="print"/>
          <a:srcRect/>
          <a:stretch>
            <a:fillRect/>
          </a:stretch>
        </p:blipFill>
        <p:spPr bwMode="auto">
          <a:xfrm>
            <a:off x="454152" y="1873956"/>
            <a:ext cx="3432048" cy="4237096"/>
          </a:xfrm>
          <a:prstGeom prst="rect">
            <a:avLst/>
          </a:prstGeom>
          <a:noFill/>
        </p:spPr>
      </p:pic>
    </p:spTree>
    <p:extLst>
      <p:ext uri="{BB962C8B-B14F-4D97-AF65-F5344CB8AC3E}">
        <p14:creationId xmlns:p14="http://schemas.microsoft.com/office/powerpoint/2010/main" val="4027059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normAutofit/>
          </a:bodyPr>
          <a:lstStyle/>
          <a:p>
            <a:r>
              <a:rPr lang="en-US" sz="7300" dirty="0" smtClean="0"/>
              <a:t>Design for Security</a:t>
            </a:r>
            <a:endParaRPr lang="en-US" dirty="0"/>
          </a:p>
        </p:txBody>
      </p:sp>
      <p:sp>
        <p:nvSpPr>
          <p:cNvPr id="3" name="Subtitle 2"/>
          <p:cNvSpPr>
            <a:spLocks noGrp="1"/>
          </p:cNvSpPr>
          <p:nvPr>
            <p:ph type="subTitle" idx="1"/>
          </p:nvPr>
        </p:nvSpPr>
        <p:spPr>
          <a:xfrm>
            <a:off x="1066800" y="3886200"/>
            <a:ext cx="6934200" cy="1752600"/>
          </a:xfrm>
        </p:spPr>
        <p:txBody>
          <a:bodyPr/>
          <a:lstStyle/>
          <a:p>
            <a:r>
              <a:rPr lang="en-US" i="1" dirty="0" smtClean="0"/>
              <a:t>(just in case you thought that this wasn’t a contemporary challenge of design)</a:t>
            </a:r>
            <a:endParaRPr lang="en-US" i="1" dirty="0"/>
          </a:p>
        </p:txBody>
      </p:sp>
      <p:sp>
        <p:nvSpPr>
          <p:cNvPr id="4" name="TextBox 3"/>
          <p:cNvSpPr txBox="1"/>
          <p:nvPr/>
        </p:nvSpPr>
        <p:spPr>
          <a:xfrm>
            <a:off x="3886200" y="5334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Tree>
    <p:extLst>
      <p:ext uri="{BB962C8B-B14F-4D97-AF65-F5344CB8AC3E}">
        <p14:creationId xmlns:p14="http://schemas.microsoft.com/office/powerpoint/2010/main" val="1910390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868362"/>
          </a:xfrm>
        </p:spPr>
        <p:txBody>
          <a:bodyPr/>
          <a:lstStyle/>
          <a:p>
            <a:r>
              <a:rPr lang="en-US" dirty="0" smtClean="0"/>
              <a:t>Car Hack</a:t>
            </a:r>
            <a:endParaRPr lang="en-US" dirty="0"/>
          </a:p>
        </p:txBody>
      </p:sp>
      <p:sp>
        <p:nvSpPr>
          <p:cNvPr id="10" name="Rectangle 9"/>
          <p:cNvSpPr/>
          <p:nvPr/>
        </p:nvSpPr>
        <p:spPr>
          <a:xfrm>
            <a:off x="457200" y="1143000"/>
            <a:ext cx="8077200" cy="4401205"/>
          </a:xfrm>
          <a:prstGeom prst="rect">
            <a:avLst/>
          </a:prstGeom>
        </p:spPr>
        <p:txBody>
          <a:bodyPr wrap="square">
            <a:spAutoFit/>
          </a:bodyPr>
          <a:lstStyle/>
          <a:p>
            <a:r>
              <a:rPr lang="en-US" sz="2000" dirty="0" smtClean="0"/>
              <a:t>“With </a:t>
            </a:r>
            <a:r>
              <a:rPr lang="en-US" sz="2000" dirty="0"/>
              <a:t>a modest amount of expertise, computer hackers could gain remote access to someone’s car — just as they do to people’s personal computers — and take over the vehicle’s basic functions, including control of its engine, according to a report by computer scientists from the University of California, San Diego and the University of Washington. </a:t>
            </a:r>
          </a:p>
          <a:p>
            <a:endParaRPr lang="en-US" sz="2000" dirty="0"/>
          </a:p>
          <a:p>
            <a:r>
              <a:rPr lang="en-US" sz="2000" dirty="0"/>
              <a:t>Although no such takeovers have been reported in the real world, the scientists were able to do exactly this in an experiment conducted on a car they bought for the purpose of trying to hack it. Their report, delivered last Friday to the National Academy of Sciences’ Transportation Research Board, described how such unauthorized intrusions could theoretically take place</a:t>
            </a:r>
            <a:r>
              <a:rPr lang="en-US" sz="2000" dirty="0" smtClean="0"/>
              <a:t>.” </a:t>
            </a:r>
            <a:endParaRPr lang="en-US" sz="2000" dirty="0"/>
          </a:p>
          <a:p>
            <a:endParaRPr lang="en-US" sz="2000" dirty="0"/>
          </a:p>
        </p:txBody>
      </p:sp>
    </p:spTree>
    <p:extLst>
      <p:ext uri="{BB962C8B-B14F-4D97-AF65-F5344CB8AC3E}">
        <p14:creationId xmlns:p14="http://schemas.microsoft.com/office/powerpoint/2010/main" val="125007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0625" t="15000" r="25000" b="36000"/>
          <a:stretch>
            <a:fillRect/>
          </a:stretch>
        </p:blipFill>
        <p:spPr bwMode="auto">
          <a:xfrm rot="10800000">
            <a:off x="297873" y="1524000"/>
            <a:ext cx="8657253" cy="4191000"/>
          </a:xfrm>
          <a:prstGeom prst="rect">
            <a:avLst/>
          </a:prstGeom>
          <a:noFill/>
          <a:ln w="9525">
            <a:noFill/>
            <a:miter lim="800000"/>
            <a:headEnd/>
            <a:tailEnd/>
          </a:ln>
        </p:spPr>
      </p:pic>
      <p:sp>
        <p:nvSpPr>
          <p:cNvPr id="52" name="Title 51"/>
          <p:cNvSpPr>
            <a:spLocks noGrp="1"/>
          </p:cNvSpPr>
          <p:nvPr>
            <p:ph type="title"/>
          </p:nvPr>
        </p:nvSpPr>
        <p:spPr>
          <a:xfrm>
            <a:off x="968899" y="381000"/>
            <a:ext cx="7315200" cy="1143000"/>
          </a:xfrm>
        </p:spPr>
        <p:txBody>
          <a:bodyPr>
            <a:normAutofit/>
          </a:bodyPr>
          <a:lstStyle/>
          <a:p>
            <a:r>
              <a:rPr lang="en-US" dirty="0" smtClean="0"/>
              <a:t>Oil Tanker Pirates</a:t>
            </a:r>
            <a:endParaRPr lang="en-GB" dirty="0"/>
          </a:p>
        </p:txBody>
      </p:sp>
      <p:pic>
        <p:nvPicPr>
          <p:cNvPr id="4" name="Picture 1" descr="C:\Users\ISEJBP\AppData\Local\Microsoft\Windows\Temporary Internet Files\Content.IE5\XAR3CIKT\MC900441498[1].png"/>
          <p:cNvPicPr>
            <a:picLocks noChangeAspect="1" noChangeArrowheads="1"/>
          </p:cNvPicPr>
          <p:nvPr/>
        </p:nvPicPr>
        <p:blipFill>
          <a:blip r:embed="rId4" cstate="print"/>
          <a:srcRect/>
          <a:stretch>
            <a:fillRect/>
          </a:stretch>
        </p:blipFill>
        <p:spPr bwMode="auto">
          <a:xfrm>
            <a:off x="4038600" y="5715000"/>
            <a:ext cx="914400" cy="914400"/>
          </a:xfrm>
          <a:prstGeom prst="rect">
            <a:avLst/>
          </a:prstGeom>
          <a:noFill/>
        </p:spPr>
      </p:pic>
    </p:spTree>
    <p:extLst>
      <p:ext uri="{BB962C8B-B14F-4D97-AF65-F5344CB8AC3E}">
        <p14:creationId xmlns:p14="http://schemas.microsoft.com/office/powerpoint/2010/main" val="206884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57200" y="2819400"/>
            <a:ext cx="8382000" cy="762000"/>
          </a:xfrm>
          <a:prstGeom prst="rect">
            <a:avLst/>
          </a:prstGeom>
          <a:noFill/>
          <a:ln w="9525">
            <a:noFill/>
            <a:miter lim="800000"/>
            <a:headEnd/>
            <a:tailEnd/>
          </a:ln>
          <a:effectLst/>
        </p:spPr>
        <p:txBody>
          <a:bodyPr>
            <a:spAutoFit/>
          </a:bodyPr>
          <a:lstStyle/>
          <a:p>
            <a:pPr algn="ctr">
              <a:spcBef>
                <a:spcPct val="50000"/>
              </a:spcBef>
            </a:pPr>
            <a:r>
              <a:rPr lang="en-US" sz="4400" b="1">
                <a:latin typeface="Arial" charset="0"/>
              </a:rPr>
              <a:t>Ergonomics = Human Factors</a:t>
            </a:r>
          </a:p>
        </p:txBody>
      </p:sp>
      <p:sp>
        <p:nvSpPr>
          <p:cNvPr id="4101" name="AutoShape 5"/>
          <p:cNvSpPr>
            <a:spLocks noChangeArrowheads="1"/>
          </p:cNvSpPr>
          <p:nvPr/>
        </p:nvSpPr>
        <p:spPr bwMode="auto">
          <a:xfrm>
            <a:off x="1524000" y="1295400"/>
            <a:ext cx="1828800" cy="838200"/>
          </a:xfrm>
          <a:prstGeom prst="wedgeEllipseCallout">
            <a:avLst>
              <a:gd name="adj1" fmla="val 435"/>
              <a:gd name="adj2" fmla="val 148866"/>
            </a:avLst>
          </a:prstGeom>
          <a:solidFill>
            <a:srgbClr val="0066FF"/>
          </a:solidFill>
          <a:ln w="9525">
            <a:solidFill>
              <a:schemeClr val="tx1"/>
            </a:solidFill>
            <a:miter lim="800000"/>
            <a:headEnd/>
            <a:tailEnd/>
          </a:ln>
          <a:effectLst/>
        </p:spPr>
        <p:txBody>
          <a:bodyPr/>
          <a:lstStyle/>
          <a:p>
            <a:pPr algn="ctr"/>
            <a:r>
              <a:rPr lang="en-US" sz="1800" b="1">
                <a:solidFill>
                  <a:srgbClr val="FFFF00"/>
                </a:solidFill>
                <a:latin typeface="Arial" charset="0"/>
              </a:rPr>
              <a:t>Most of the World</a:t>
            </a:r>
          </a:p>
        </p:txBody>
      </p:sp>
      <p:sp>
        <p:nvSpPr>
          <p:cNvPr id="4102" name="AutoShape 6"/>
          <p:cNvSpPr>
            <a:spLocks noChangeArrowheads="1"/>
          </p:cNvSpPr>
          <p:nvPr/>
        </p:nvSpPr>
        <p:spPr bwMode="auto">
          <a:xfrm>
            <a:off x="5867400" y="1600200"/>
            <a:ext cx="1828800" cy="533400"/>
          </a:xfrm>
          <a:prstGeom prst="wedgeEllipseCallout">
            <a:avLst>
              <a:gd name="adj1" fmla="val -10171"/>
              <a:gd name="adj2" fmla="val 172539"/>
            </a:avLst>
          </a:prstGeom>
          <a:solidFill>
            <a:srgbClr val="0066FF"/>
          </a:solidFill>
          <a:ln w="9525">
            <a:solidFill>
              <a:schemeClr val="tx1"/>
            </a:solidFill>
            <a:miter lim="800000"/>
            <a:headEnd/>
            <a:tailEnd/>
          </a:ln>
          <a:effectLst/>
        </p:spPr>
        <p:txBody>
          <a:bodyPr/>
          <a:lstStyle/>
          <a:p>
            <a:pPr algn="ctr"/>
            <a:r>
              <a:rPr lang="en-US" sz="1800" b="1">
                <a:solidFill>
                  <a:srgbClr val="FFFF00"/>
                </a:solidFill>
                <a:latin typeface="Arial" charset="0"/>
              </a:rPr>
              <a:t>USA</a:t>
            </a:r>
          </a:p>
        </p:txBody>
      </p:sp>
      <p:sp>
        <p:nvSpPr>
          <p:cNvPr id="4103" name="Text Box 7"/>
          <p:cNvSpPr txBox="1">
            <a:spLocks noChangeArrowheads="1"/>
          </p:cNvSpPr>
          <p:nvPr/>
        </p:nvSpPr>
        <p:spPr bwMode="auto">
          <a:xfrm>
            <a:off x="1489364" y="4267200"/>
            <a:ext cx="6858000" cy="1569660"/>
          </a:xfrm>
          <a:prstGeom prst="rect">
            <a:avLst/>
          </a:prstGeom>
          <a:noFill/>
          <a:ln w="9525">
            <a:noFill/>
            <a:miter lim="800000"/>
            <a:headEnd/>
            <a:tailEnd/>
          </a:ln>
          <a:effectLst/>
        </p:spPr>
        <p:txBody>
          <a:bodyPr wrap="square">
            <a:spAutoFit/>
          </a:bodyPr>
          <a:lstStyle/>
          <a:p>
            <a:pPr>
              <a:spcBef>
                <a:spcPct val="50000"/>
              </a:spcBef>
            </a:pPr>
            <a:r>
              <a:rPr lang="en-US" sz="9600" b="1" i="1" dirty="0" smtClean="0">
                <a:latin typeface="Arial" charset="0"/>
              </a:rPr>
              <a:t>HFE / HSI</a:t>
            </a:r>
            <a:endParaRPr lang="en-US" sz="9600" b="1" i="1" dirty="0">
              <a:latin typeface="Arial" charset="0"/>
            </a:endParaRPr>
          </a:p>
        </p:txBody>
      </p:sp>
    </p:spTree>
    <p:extLst>
      <p:ext uri="{BB962C8B-B14F-4D97-AF65-F5344CB8AC3E}">
        <p14:creationId xmlns:p14="http://schemas.microsoft.com/office/powerpoint/2010/main" val="1344414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user\Pictures\UAV H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99" y="1981200"/>
            <a:ext cx="7900802"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UAV Hackers</a:t>
            </a:r>
            <a:endParaRPr lang="en-US" dirty="0"/>
          </a:p>
        </p:txBody>
      </p:sp>
      <p:pic>
        <p:nvPicPr>
          <p:cNvPr id="4" name="Picture 1" descr="C:\Users\ISEJBP\AppData\Local\Microsoft\Windows\Temporary Internet Files\Content.IE5\XAR3CIKT\MC900441498[1].png"/>
          <p:cNvPicPr>
            <a:picLocks noChangeAspect="1" noChangeArrowheads="1"/>
          </p:cNvPicPr>
          <p:nvPr/>
        </p:nvPicPr>
        <p:blipFill>
          <a:blip r:embed="rId3" cstate="print"/>
          <a:srcRect/>
          <a:stretch>
            <a:fillRect/>
          </a:stretch>
        </p:blipFill>
        <p:spPr bwMode="auto">
          <a:xfrm>
            <a:off x="3886200" y="5334000"/>
            <a:ext cx="914400" cy="914400"/>
          </a:xfrm>
          <a:prstGeom prst="rect">
            <a:avLst/>
          </a:prstGeom>
          <a:noFill/>
        </p:spPr>
      </p:pic>
    </p:spTree>
    <p:extLst>
      <p:ext uri="{BB962C8B-B14F-4D97-AF65-F5344CB8AC3E}">
        <p14:creationId xmlns:p14="http://schemas.microsoft.com/office/powerpoint/2010/main" val="1378431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2732"/>
            <a:ext cx="7239000" cy="685800"/>
          </a:xfrm>
        </p:spPr>
        <p:txBody>
          <a:bodyPr>
            <a:noAutofit/>
          </a:bodyPr>
          <a:lstStyle/>
          <a:p>
            <a:r>
              <a:rPr lang="en-US" sz="5400" b="1" dirty="0" smtClean="0"/>
              <a:t>Design for Sustainability</a:t>
            </a:r>
            <a:endParaRPr lang="en-US" sz="5400" b="1" dirty="0"/>
          </a:p>
        </p:txBody>
      </p:sp>
      <p:sp>
        <p:nvSpPr>
          <p:cNvPr id="3" name="Content Placeholder 2"/>
          <p:cNvSpPr>
            <a:spLocks noGrp="1"/>
          </p:cNvSpPr>
          <p:nvPr>
            <p:ph sz="half" idx="1"/>
          </p:nvPr>
        </p:nvSpPr>
        <p:spPr>
          <a:xfrm>
            <a:off x="457200" y="1143000"/>
            <a:ext cx="3124200" cy="4525963"/>
          </a:xfrm>
        </p:spPr>
        <p:txBody>
          <a:bodyPr>
            <a:normAutofit/>
          </a:bodyPr>
          <a:lstStyle/>
          <a:p>
            <a:r>
              <a:rPr lang="en-US" sz="1200" b="1" dirty="0" smtClean="0">
                <a:solidFill>
                  <a:srgbClr val="0070C0"/>
                </a:solidFill>
              </a:rPr>
              <a:t>Effectiveness</a:t>
            </a:r>
          </a:p>
          <a:p>
            <a:pPr lvl="1"/>
            <a:r>
              <a:rPr lang="en-US" sz="1050" dirty="0" smtClean="0">
                <a:solidFill>
                  <a:srgbClr val="0070C0"/>
                </a:solidFill>
              </a:rPr>
              <a:t>Meets functional requirements</a:t>
            </a:r>
          </a:p>
          <a:p>
            <a:pPr lvl="1"/>
            <a:r>
              <a:rPr lang="en-US" sz="1050" dirty="0" smtClean="0">
                <a:solidFill>
                  <a:srgbClr val="0070C0"/>
                </a:solidFill>
              </a:rPr>
              <a:t>“quality”</a:t>
            </a:r>
          </a:p>
          <a:p>
            <a:r>
              <a:rPr lang="en-US" sz="1200" b="1" dirty="0" smtClean="0">
                <a:solidFill>
                  <a:srgbClr val="0070C0"/>
                </a:solidFill>
              </a:rPr>
              <a:t>Efficiency</a:t>
            </a:r>
          </a:p>
          <a:p>
            <a:pPr lvl="1"/>
            <a:r>
              <a:rPr lang="en-US" sz="1050" dirty="0" smtClean="0">
                <a:solidFill>
                  <a:srgbClr val="0070C0"/>
                </a:solidFill>
              </a:rPr>
              <a:t>Optimal use of resources</a:t>
            </a:r>
          </a:p>
          <a:p>
            <a:pPr lvl="1"/>
            <a:r>
              <a:rPr lang="en-US" sz="1050" dirty="0" smtClean="0">
                <a:solidFill>
                  <a:srgbClr val="0070C0"/>
                </a:solidFill>
              </a:rPr>
              <a:t>“productivity”</a:t>
            </a:r>
          </a:p>
          <a:p>
            <a:r>
              <a:rPr lang="en-US" sz="1200" b="1" dirty="0" smtClean="0">
                <a:solidFill>
                  <a:srgbClr val="0070C0"/>
                </a:solidFill>
              </a:rPr>
              <a:t>Ease of Use</a:t>
            </a:r>
          </a:p>
          <a:p>
            <a:pPr lvl="1"/>
            <a:r>
              <a:rPr lang="en-US" sz="1050" dirty="0" smtClean="0">
                <a:solidFill>
                  <a:srgbClr val="0070C0"/>
                </a:solidFill>
              </a:rPr>
              <a:t>Intended users</a:t>
            </a:r>
          </a:p>
          <a:p>
            <a:pPr lvl="1"/>
            <a:r>
              <a:rPr lang="en-US" sz="1050" dirty="0" smtClean="0">
                <a:solidFill>
                  <a:srgbClr val="0070C0"/>
                </a:solidFill>
              </a:rPr>
              <a:t>Comfort and Convenience</a:t>
            </a:r>
          </a:p>
          <a:p>
            <a:pPr lvl="1"/>
            <a:r>
              <a:rPr lang="en-US" sz="1050" dirty="0" smtClean="0">
                <a:solidFill>
                  <a:srgbClr val="0070C0"/>
                </a:solidFill>
              </a:rPr>
              <a:t>Prevention of misuse</a:t>
            </a:r>
          </a:p>
          <a:p>
            <a:r>
              <a:rPr lang="en-US" sz="1200" b="1" dirty="0" smtClean="0">
                <a:solidFill>
                  <a:srgbClr val="0070C0"/>
                </a:solidFill>
              </a:rPr>
              <a:t>Elegance</a:t>
            </a:r>
          </a:p>
          <a:p>
            <a:pPr lvl="1"/>
            <a:r>
              <a:rPr lang="en-US" sz="1050" dirty="0" smtClean="0">
                <a:solidFill>
                  <a:srgbClr val="0070C0"/>
                </a:solidFill>
              </a:rPr>
              <a:t>Esthetic / emotional appeal</a:t>
            </a:r>
          </a:p>
          <a:p>
            <a:pPr lvl="1"/>
            <a:r>
              <a:rPr lang="en-US" sz="1050" dirty="0" smtClean="0">
                <a:solidFill>
                  <a:srgbClr val="0070C0"/>
                </a:solidFill>
              </a:rPr>
              <a:t>Affective Design</a:t>
            </a:r>
          </a:p>
          <a:p>
            <a:endParaRPr lang="en-US" sz="1200" dirty="0"/>
          </a:p>
        </p:txBody>
      </p:sp>
      <p:sp>
        <p:nvSpPr>
          <p:cNvPr id="4" name="Content Placeholder 3"/>
          <p:cNvSpPr>
            <a:spLocks noGrp="1"/>
          </p:cNvSpPr>
          <p:nvPr>
            <p:ph sz="half" idx="2"/>
          </p:nvPr>
        </p:nvSpPr>
        <p:spPr>
          <a:xfrm>
            <a:off x="609600" y="4036183"/>
            <a:ext cx="2667000" cy="2262981"/>
          </a:xfrm>
        </p:spPr>
        <p:txBody>
          <a:bodyPr>
            <a:normAutofit/>
          </a:bodyPr>
          <a:lstStyle/>
          <a:p>
            <a:r>
              <a:rPr lang="en-US" sz="1200" b="1" dirty="0" smtClean="0">
                <a:solidFill>
                  <a:srgbClr val="C00000"/>
                </a:solidFill>
              </a:rPr>
              <a:t>Safety and Health</a:t>
            </a:r>
          </a:p>
          <a:p>
            <a:pPr lvl="1"/>
            <a:r>
              <a:rPr lang="en-US" sz="1050" dirty="0" smtClean="0">
                <a:solidFill>
                  <a:srgbClr val="C00000"/>
                </a:solidFill>
              </a:rPr>
              <a:t>Prevention or mitigation of system failures</a:t>
            </a:r>
          </a:p>
          <a:p>
            <a:pPr lvl="1"/>
            <a:r>
              <a:rPr lang="en-US" sz="1050" dirty="0" smtClean="0">
                <a:solidFill>
                  <a:srgbClr val="C00000"/>
                </a:solidFill>
              </a:rPr>
              <a:t>For participants and third parties</a:t>
            </a:r>
          </a:p>
          <a:p>
            <a:r>
              <a:rPr lang="en-US" sz="1200" b="1" dirty="0" smtClean="0">
                <a:solidFill>
                  <a:srgbClr val="C00000"/>
                </a:solidFill>
              </a:rPr>
              <a:t>Security</a:t>
            </a:r>
          </a:p>
          <a:p>
            <a:pPr lvl="1"/>
            <a:r>
              <a:rPr lang="en-US" sz="1050" dirty="0" smtClean="0">
                <a:solidFill>
                  <a:srgbClr val="C00000"/>
                </a:solidFill>
              </a:rPr>
              <a:t>Inadvertent or malicious misuse</a:t>
            </a:r>
          </a:p>
          <a:p>
            <a:r>
              <a:rPr lang="en-US" sz="1200" b="1" dirty="0" smtClean="0">
                <a:solidFill>
                  <a:srgbClr val="C00000"/>
                </a:solidFill>
              </a:rPr>
              <a:t>Satisfaction</a:t>
            </a:r>
          </a:p>
          <a:p>
            <a:pPr lvl="1"/>
            <a:r>
              <a:rPr lang="en-US" sz="1050" dirty="0" smtClean="0">
                <a:solidFill>
                  <a:srgbClr val="C00000"/>
                </a:solidFill>
              </a:rPr>
              <a:t>Of ALL customers and stakeholders</a:t>
            </a:r>
            <a:endParaRPr lang="en-US" sz="1050" dirty="0">
              <a:solidFill>
                <a:srgbClr val="C00000"/>
              </a:solidFill>
            </a:endParaRPr>
          </a:p>
        </p:txBody>
      </p:sp>
      <p:sp>
        <p:nvSpPr>
          <p:cNvPr id="6" name="TextBox 5"/>
          <p:cNvSpPr txBox="1"/>
          <p:nvPr/>
        </p:nvSpPr>
        <p:spPr>
          <a:xfrm>
            <a:off x="1219199" y="6172200"/>
            <a:ext cx="5181601" cy="523220"/>
          </a:xfrm>
          <a:prstGeom prst="rect">
            <a:avLst/>
          </a:prstGeom>
          <a:solidFill>
            <a:srgbClr val="FF0000"/>
          </a:solidFill>
          <a:ln w="38100">
            <a:solidFill>
              <a:schemeClr val="accent1">
                <a:lumMod val="75000"/>
              </a:schemeClr>
            </a:solidFill>
          </a:ln>
        </p:spPr>
        <p:txBody>
          <a:bodyPr wrap="square" rtlCol="0">
            <a:spAutoFit/>
          </a:bodyPr>
          <a:lstStyle/>
          <a:p>
            <a:pPr algn="ctr"/>
            <a:r>
              <a:rPr lang="en-US" sz="2800" b="1" i="1" dirty="0" smtClean="0"/>
              <a:t>There WILL be tradeoffs</a:t>
            </a:r>
            <a:endParaRPr lang="en-US" sz="2800" b="1" i="1" dirty="0"/>
          </a:p>
        </p:txBody>
      </p:sp>
      <p:sp>
        <p:nvSpPr>
          <p:cNvPr id="7" name="Content Placeholder 3"/>
          <p:cNvSpPr txBox="1">
            <a:spLocks/>
          </p:cNvSpPr>
          <p:nvPr/>
        </p:nvSpPr>
        <p:spPr>
          <a:xfrm>
            <a:off x="3810000" y="1143000"/>
            <a:ext cx="5181600"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rgbClr val="007033"/>
                </a:solidFill>
                <a:effectLst/>
                <a:uLnTx/>
                <a:uFillTx/>
                <a:latin typeface="+mn-lt"/>
                <a:ea typeface="+mn-ea"/>
                <a:cs typeface="+mn-cs"/>
              </a:rPr>
              <a:t>Sustainability</a:t>
            </a:r>
          </a:p>
          <a:p>
            <a:pPr marL="800100" lvl="1" indent="-342900">
              <a:spcBef>
                <a:spcPct val="20000"/>
              </a:spcBef>
              <a:buFont typeface="Arial" pitchFamily="34" charset="0"/>
              <a:buChar char="•"/>
              <a:defRPr/>
            </a:pPr>
            <a:r>
              <a:rPr kumimoji="0" lang="en-US" sz="3600" b="1" i="0" u="none" strike="noStrike" kern="1200" cap="none" spc="0" normalizeH="0" baseline="0" noProof="0" dirty="0" smtClean="0">
                <a:ln>
                  <a:noFill/>
                </a:ln>
                <a:solidFill>
                  <a:srgbClr val="007033"/>
                </a:solidFill>
                <a:effectLst/>
                <a:uLnTx/>
                <a:uFillTx/>
                <a:latin typeface="+mn-lt"/>
                <a:ea typeface="+mn-ea"/>
                <a:cs typeface="+mn-cs"/>
              </a:rPr>
              <a:t>Reliability</a:t>
            </a:r>
          </a:p>
          <a:p>
            <a:pPr marL="1200150" lvl="2" indent="-285750">
              <a:spcBef>
                <a:spcPct val="20000"/>
              </a:spcBef>
              <a:buFont typeface="Arial" pitchFamily="34" charset="0"/>
              <a:buChar char="–"/>
              <a:defRPr/>
            </a:pPr>
            <a:r>
              <a:rPr kumimoji="0" lang="en-US" sz="2800" b="0" i="0" u="none" strike="noStrike" kern="1200" cap="none" spc="0" normalizeH="0" baseline="0" noProof="0" dirty="0" smtClean="0">
                <a:ln>
                  <a:noFill/>
                </a:ln>
                <a:solidFill>
                  <a:srgbClr val="007033"/>
                </a:solidFill>
                <a:effectLst/>
                <a:uLnTx/>
                <a:uFillTx/>
                <a:latin typeface="+mn-lt"/>
                <a:ea typeface="+mn-ea"/>
                <a:cs typeface="+mn-cs"/>
              </a:rPr>
              <a:t>Under intended contexts over the life cycle</a:t>
            </a:r>
          </a:p>
          <a:p>
            <a:pPr marL="800100" lvl="1" indent="-342900">
              <a:spcBef>
                <a:spcPct val="20000"/>
              </a:spcBef>
              <a:buFont typeface="Arial" pitchFamily="34" charset="0"/>
              <a:buChar char="•"/>
              <a:defRPr/>
            </a:pPr>
            <a:r>
              <a:rPr kumimoji="0" lang="en-US" sz="3600" b="1" i="0" u="none" strike="noStrike" kern="1200" cap="none" spc="0" normalizeH="0" baseline="0" noProof="0" dirty="0" smtClean="0">
                <a:ln>
                  <a:noFill/>
                </a:ln>
                <a:solidFill>
                  <a:srgbClr val="007033"/>
                </a:solidFill>
                <a:effectLst/>
                <a:uLnTx/>
                <a:uFillTx/>
                <a:latin typeface="+mn-lt"/>
                <a:ea typeface="+mn-ea"/>
                <a:cs typeface="+mn-cs"/>
              </a:rPr>
              <a:t>Resilience</a:t>
            </a:r>
          </a:p>
          <a:p>
            <a:pPr marL="1200150" lvl="2" indent="-285750">
              <a:spcBef>
                <a:spcPct val="20000"/>
              </a:spcBef>
              <a:buFont typeface="Arial" pitchFamily="34" charset="0"/>
              <a:buChar char="–"/>
              <a:defRPr/>
            </a:pPr>
            <a:r>
              <a:rPr kumimoji="0" lang="en-US" sz="2800" b="0" i="0" u="none" strike="noStrike" kern="1200" cap="none" spc="0" normalizeH="0" baseline="0" noProof="0" dirty="0" smtClean="0">
                <a:ln>
                  <a:noFill/>
                </a:ln>
                <a:solidFill>
                  <a:srgbClr val="007033"/>
                </a:solidFill>
                <a:effectLst/>
                <a:uLnTx/>
                <a:uFillTx/>
                <a:latin typeface="+mn-lt"/>
                <a:ea typeface="+mn-ea"/>
                <a:cs typeface="+mn-cs"/>
              </a:rPr>
              <a:t>Under unintended, unexpected and harsh conditions</a:t>
            </a:r>
          </a:p>
        </p:txBody>
      </p:sp>
      <p:sp>
        <p:nvSpPr>
          <p:cNvPr id="9" name="TextBox 8"/>
          <p:cNvSpPr txBox="1"/>
          <p:nvPr/>
        </p:nvSpPr>
        <p:spPr>
          <a:xfrm>
            <a:off x="249382" y="304800"/>
            <a:ext cx="990600" cy="461665"/>
          </a:xfrm>
          <a:prstGeom prst="rect">
            <a:avLst/>
          </a:prstGeom>
          <a:solidFill>
            <a:srgbClr val="FFFF00"/>
          </a:solidFill>
          <a:ln w="57150">
            <a:solidFill>
              <a:schemeClr val="tx1"/>
            </a:solidFill>
          </a:ln>
        </p:spPr>
        <p:txBody>
          <a:bodyPr wrap="square" rtlCol="0">
            <a:spAutoFit/>
          </a:bodyPr>
          <a:lstStyle/>
          <a:p>
            <a:pPr algn="ctr"/>
            <a:r>
              <a:rPr lang="en-US" sz="2400" b="1" dirty="0" smtClean="0"/>
              <a:t>E4S4</a:t>
            </a:r>
            <a:endParaRPr lang="en-US" sz="2400" b="1" dirty="0"/>
          </a:p>
        </p:txBody>
      </p:sp>
    </p:spTree>
    <p:extLst>
      <p:ext uri="{BB962C8B-B14F-4D97-AF65-F5344CB8AC3E}">
        <p14:creationId xmlns:p14="http://schemas.microsoft.com/office/powerpoint/2010/main" val="21248715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a:t>
            </a:r>
            <a:endParaRPr lang="en-US" dirty="0"/>
          </a:p>
        </p:txBody>
      </p:sp>
      <p:pic>
        <p:nvPicPr>
          <p:cNvPr id="8194" name="Picture 2" descr="http://electronicsbus.com/wp-content/uploads/2010/03/Bathtub_curve_reliability_fail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752600"/>
            <a:ext cx="563880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75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00.i.aliimg.com/photo/356458072/safety_boots_JX_029_rain_shoes.sum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04" y="291468"/>
            <a:ext cx="3235325" cy="3235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edia16.onsugar.com/files/2011/10/40/5/1895/18959596/75b1a16a8acc2a33_Womens_Black_Shoes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80208"/>
            <a:ext cx="2407227" cy="2457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 y="381000"/>
            <a:ext cx="8229600" cy="2285999"/>
          </a:xfrm>
        </p:spPr>
        <p:txBody>
          <a:bodyPr>
            <a:noAutofit/>
          </a:bodyPr>
          <a:lstStyle/>
          <a:p>
            <a:r>
              <a:rPr lang="en-US" sz="4800" dirty="0" smtClean="0"/>
              <a:t>Shoes in the rain:</a:t>
            </a:r>
            <a:br>
              <a:rPr lang="en-US" sz="4800" dirty="0" smtClean="0"/>
            </a:br>
            <a:r>
              <a:rPr lang="en-US" sz="4800" dirty="0" smtClean="0"/>
              <a:t>Resilience? </a:t>
            </a:r>
            <a:br>
              <a:rPr lang="en-US" sz="4800" dirty="0" smtClean="0"/>
            </a:br>
            <a:r>
              <a:rPr lang="en-US" sz="4800" dirty="0" smtClean="0"/>
              <a:t>Elegance?</a:t>
            </a:r>
            <a:endParaRPr lang="en-US" sz="4800" dirty="0"/>
          </a:p>
        </p:txBody>
      </p:sp>
      <p:pic>
        <p:nvPicPr>
          <p:cNvPr id="262146" name="Picture 2" descr="http://www.singaporeiphoneapps.com/wp-content/uploads/2011/06/Singapore-flash-floods-in-Orchard-Road-500x331-300x1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1242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876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15350" cy="990600"/>
          </a:xfrm>
        </p:spPr>
        <p:txBody>
          <a:bodyPr>
            <a:noAutofit/>
          </a:bodyPr>
          <a:lstStyle/>
          <a:p>
            <a:r>
              <a:rPr lang="en-US" sz="3600" dirty="0" smtClean="0"/>
              <a:t>Resilience?  - </a:t>
            </a:r>
            <a:r>
              <a:rPr lang="en-US" sz="2800" dirty="0" smtClean="0"/>
              <a:t>Fukushima, 3 Mile Island, Chernobyl</a:t>
            </a:r>
            <a:endParaRPr lang="en-US" sz="2800" dirty="0"/>
          </a:p>
        </p:txBody>
      </p:sp>
      <p:pic>
        <p:nvPicPr>
          <p:cNvPr id="5122" name="Picture 2" descr="http://www.greenfornature.com/wp-content/uploads/2011/10/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150289"/>
            <a:ext cx="4629150" cy="3086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0" y="4461164"/>
            <a:ext cx="4572000" cy="1815882"/>
          </a:xfrm>
          <a:prstGeom prst="rect">
            <a:avLst/>
          </a:prstGeom>
          <a:noFill/>
        </p:spPr>
        <p:txBody>
          <a:bodyPr wrap="square" rtlCol="0">
            <a:spAutoFit/>
          </a:bodyPr>
          <a:lstStyle/>
          <a:p>
            <a:r>
              <a:rPr lang="en-US" sz="2800" dirty="0" smtClean="0"/>
              <a:t>Is Singapore resilient in terms of food, water, energy, nuclear power, flood resistance </a:t>
            </a:r>
            <a:r>
              <a:rPr lang="en-US" sz="2800" dirty="0" err="1" smtClean="0"/>
              <a:t>etc</a:t>
            </a:r>
            <a:r>
              <a:rPr lang="en-US" sz="2800" dirty="0" smtClean="0"/>
              <a:t>?</a:t>
            </a:r>
            <a:endParaRPr lang="en-US" sz="2800" dirty="0"/>
          </a:p>
        </p:txBody>
      </p:sp>
      <p:pic>
        <p:nvPicPr>
          <p:cNvPr id="5124" name="Picture 4" descr="http://t0.gstatic.com/images?q=tbn:ANd9GcSe10U0JInbO7ezFew39_3VFGJ6R_FXDQST9vbQRNcZLY-N6fs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50289"/>
            <a:ext cx="4152900" cy="27286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sunstar-solutions.com/Chernobyl4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733800"/>
            <a:ext cx="3162932"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48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sp>
        <p:nvSpPr>
          <p:cNvPr id="4" name="Content Placeholder 3"/>
          <p:cNvSpPr txBox="1">
            <a:spLocks/>
          </p:cNvSpPr>
          <p:nvPr/>
        </p:nvSpPr>
        <p:spPr>
          <a:xfrm>
            <a:off x="304800" y="1371600"/>
            <a:ext cx="6393873" cy="1468581"/>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kumimoji="0" lang="en-US" sz="2000" b="1" i="0" u="none" strike="noStrike" kern="1200" cap="none" spc="0" normalizeH="0" baseline="0" noProof="0" dirty="0" smtClean="0">
                <a:ln>
                  <a:noFill/>
                </a:ln>
                <a:solidFill>
                  <a:srgbClr val="007033"/>
                </a:solidFill>
                <a:effectLst/>
                <a:uLnTx/>
                <a:uFillTx/>
                <a:latin typeface="+mn-lt"/>
                <a:ea typeface="+mn-ea"/>
                <a:cs typeface="+mn-cs"/>
              </a:rPr>
              <a:t>Reliability</a:t>
            </a:r>
          </a:p>
          <a:p>
            <a:pPr marL="742950" lvl="1" indent="-285750">
              <a:spcBef>
                <a:spcPct val="20000"/>
              </a:spcBef>
              <a:buFont typeface="Arial" pitchFamily="34" charset="0"/>
              <a:buChar char="–"/>
              <a:defRPr/>
            </a:pPr>
            <a:r>
              <a:rPr kumimoji="0" lang="en-US" b="0" i="0" u="none" strike="noStrike" kern="1200" cap="none" spc="0" normalizeH="0" baseline="0" noProof="0" dirty="0" smtClean="0">
                <a:ln>
                  <a:noFill/>
                </a:ln>
                <a:solidFill>
                  <a:srgbClr val="007033"/>
                </a:solidFill>
                <a:effectLst/>
                <a:uLnTx/>
                <a:uFillTx/>
                <a:latin typeface="+mn-lt"/>
                <a:ea typeface="+mn-ea"/>
                <a:cs typeface="+mn-cs"/>
              </a:rPr>
              <a:t>Under intended contexts over the life cycle</a:t>
            </a:r>
          </a:p>
          <a:p>
            <a:pPr marL="342900" indent="-342900">
              <a:spcBef>
                <a:spcPct val="20000"/>
              </a:spcBef>
              <a:buFont typeface="Arial" pitchFamily="34" charset="0"/>
              <a:buChar char="•"/>
              <a:defRPr/>
            </a:pPr>
            <a:r>
              <a:rPr kumimoji="0" lang="en-US" sz="2000" b="1" i="0" u="none" strike="noStrike" kern="1200" cap="none" spc="0" normalizeH="0" baseline="0" noProof="0" dirty="0" smtClean="0">
                <a:ln>
                  <a:noFill/>
                </a:ln>
                <a:solidFill>
                  <a:srgbClr val="007033"/>
                </a:solidFill>
                <a:effectLst/>
                <a:uLnTx/>
                <a:uFillTx/>
                <a:latin typeface="+mn-lt"/>
                <a:ea typeface="+mn-ea"/>
                <a:cs typeface="+mn-cs"/>
              </a:rPr>
              <a:t>Resilience</a:t>
            </a:r>
          </a:p>
          <a:p>
            <a:pPr marL="742950" lvl="1" indent="-285750">
              <a:spcBef>
                <a:spcPct val="20000"/>
              </a:spcBef>
              <a:buFont typeface="Arial" pitchFamily="34" charset="0"/>
              <a:buChar char="–"/>
              <a:defRPr/>
            </a:pPr>
            <a:r>
              <a:rPr kumimoji="0" lang="en-US" b="0" i="0" u="none" strike="noStrike" kern="1200" cap="none" spc="0" normalizeH="0" baseline="0" noProof="0" dirty="0" smtClean="0">
                <a:ln>
                  <a:noFill/>
                </a:ln>
                <a:solidFill>
                  <a:srgbClr val="007033"/>
                </a:solidFill>
                <a:effectLst/>
                <a:uLnTx/>
                <a:uFillTx/>
                <a:latin typeface="+mn-lt"/>
                <a:ea typeface="+mn-ea"/>
                <a:cs typeface="+mn-cs"/>
              </a:rPr>
              <a:t>Under unintended, unexpected and harsh conditions</a:t>
            </a:r>
          </a:p>
        </p:txBody>
      </p:sp>
      <p:sp>
        <p:nvSpPr>
          <p:cNvPr id="5" name="TextBox 4"/>
          <p:cNvSpPr txBox="1"/>
          <p:nvPr/>
        </p:nvSpPr>
        <p:spPr>
          <a:xfrm>
            <a:off x="5101070" y="1388478"/>
            <a:ext cx="3823855" cy="584775"/>
          </a:xfrm>
          <a:prstGeom prst="rect">
            <a:avLst/>
          </a:prstGeom>
          <a:solidFill>
            <a:srgbClr val="FFFF00"/>
          </a:solidFill>
          <a:ln w="12700">
            <a:solidFill>
              <a:schemeClr val="tx1"/>
            </a:solidFill>
          </a:ln>
        </p:spPr>
        <p:txBody>
          <a:bodyPr wrap="square" rtlCol="0">
            <a:spAutoFit/>
          </a:bodyPr>
          <a:lstStyle/>
          <a:p>
            <a:pPr algn="ctr"/>
            <a:r>
              <a:rPr lang="en-US" b="1" i="1" dirty="0" smtClean="0"/>
              <a:t>Consider the life of a car, nuclear power plant, political party or a city</a:t>
            </a:r>
            <a:endParaRPr lang="en-US" b="1" i="1" dirty="0"/>
          </a:p>
        </p:txBody>
      </p:sp>
      <p:pic>
        <p:nvPicPr>
          <p:cNvPr id="7" name="Picture 7" descr="hummer-h1-wallpaper-3"/>
          <p:cNvPicPr>
            <a:picLocks noChangeAspect="1" noChangeArrowheads="1"/>
          </p:cNvPicPr>
          <p:nvPr/>
        </p:nvPicPr>
        <p:blipFill>
          <a:blip r:embed="rId2" cstate="print"/>
          <a:srcRect/>
          <a:stretch>
            <a:fillRect/>
          </a:stretch>
        </p:blipFill>
        <p:spPr bwMode="auto">
          <a:xfrm>
            <a:off x="533400" y="2784218"/>
            <a:ext cx="2609850" cy="1566085"/>
          </a:xfrm>
          <a:prstGeom prst="rect">
            <a:avLst/>
          </a:prstGeom>
          <a:noFill/>
          <a:ln w="9525">
            <a:noFill/>
            <a:miter lim="800000"/>
            <a:headEnd/>
            <a:tailEnd/>
          </a:ln>
        </p:spPr>
      </p:pic>
      <p:pic>
        <p:nvPicPr>
          <p:cNvPr id="6146" name="Picture 2" descr="http://t1.gstatic.com/images?q=tbn:ANd9GcQDlk9h73ij2-ucGS2BBlmVeTftNMxn2BxGCDSIpGdlf4TLRlNim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881" y="3370700"/>
            <a:ext cx="1952625" cy="23431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1.gstatic.com/images?q=tbn:ANd9GcQz_t2KuQZIopY_m2NCOsma2-eurbtP1I5rgRoPI6GjIbKZWxB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15" y="4542275"/>
            <a:ext cx="2622842" cy="1573706"/>
          </a:xfrm>
          <a:prstGeom prst="rect">
            <a:avLst/>
          </a:prstGeom>
          <a:noFill/>
          <a:extLst>
            <a:ext uri="{909E8E84-426E-40DD-AFC4-6F175D3DCCD1}">
              <a14:hiddenFill xmlns:a14="http://schemas.microsoft.com/office/drawing/2010/main">
                <a:solidFill>
                  <a:srgbClr val="FFFFFF"/>
                </a:solidFill>
              </a14:hiddenFill>
            </a:ext>
          </a:extLst>
        </p:spPr>
      </p:pic>
      <p:pic>
        <p:nvPicPr>
          <p:cNvPr id="260098" name="Picture 2" descr="http://mediamythalert.files.wordpress.com/2010/08/new-orleans-flooding.jpg?w=300&amp;h=225">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39222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60100" name="Picture 4" descr="http://t1.gstatic.com/images?q=tbn:ANd9GcQ1XSLVba8nTikG2s1rD1YN0AGJ9b1H9OcLJuicVcAw2cUE4VGCm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652" y="4535348"/>
            <a:ext cx="2841048" cy="21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37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to address these Government Agencies</a:t>
            </a:r>
            <a:endParaRPr lang="en-US" dirty="0"/>
          </a:p>
        </p:txBody>
      </p:sp>
      <p:sp>
        <p:nvSpPr>
          <p:cNvPr id="4" name="Rectangle 3"/>
          <p:cNvSpPr/>
          <p:nvPr/>
        </p:nvSpPr>
        <p:spPr>
          <a:xfrm>
            <a:off x="533400" y="1752600"/>
            <a:ext cx="8001000" cy="3970318"/>
          </a:xfrm>
          <a:prstGeom prst="rect">
            <a:avLst/>
          </a:prstGeom>
        </p:spPr>
        <p:txBody>
          <a:bodyPr wrap="square">
            <a:spAutoFit/>
          </a:bodyPr>
          <a:lstStyle/>
          <a:p>
            <a:pPr marL="285750" indent="-285750">
              <a:buFont typeface="Arial" pitchFamily="34" charset="0"/>
              <a:buChar char="•"/>
            </a:pPr>
            <a:r>
              <a:rPr lang="en-US" sz="1800" dirty="0">
                <a:hlinkClick r:id="rId2" action="ppaction://hlinkfile" tooltip="Ministry Of Community Development, Youth And Sports (MCYS)"/>
              </a:rPr>
              <a:t>Ministry Of Community Development, Youth And Sports (MCYS)</a:t>
            </a:r>
            <a:r>
              <a:rPr lang="en-US" sz="1800" dirty="0"/>
              <a:t> </a:t>
            </a:r>
            <a:r>
              <a:rPr lang="en-US" sz="1800" dirty="0">
                <a:hlinkClick r:id="rId3" tooltip="Click to visit the website"/>
              </a:rPr>
              <a:t>Website</a:t>
            </a:r>
            <a:endParaRPr lang="en-US" sz="1800" dirty="0"/>
          </a:p>
          <a:p>
            <a:pPr marL="285750" indent="-285750">
              <a:buFont typeface="Arial" pitchFamily="34" charset="0"/>
              <a:buChar char="•"/>
            </a:pPr>
            <a:r>
              <a:rPr lang="en-US" sz="1800" dirty="0">
                <a:hlinkClick r:id="rId4" action="ppaction://hlinkfile" tooltip="Ministry Of Defence (MINDEF)"/>
              </a:rPr>
              <a:t>Ministry Of </a:t>
            </a:r>
            <a:r>
              <a:rPr lang="en-US" sz="1800" dirty="0" err="1">
                <a:hlinkClick r:id="rId4" action="ppaction://hlinkfile" tooltip="Ministry Of Defence (MINDEF)"/>
              </a:rPr>
              <a:t>Defence</a:t>
            </a:r>
            <a:r>
              <a:rPr lang="en-US" sz="1800" dirty="0">
                <a:hlinkClick r:id="rId4" action="ppaction://hlinkfile" tooltip="Ministry Of Defence (MINDEF)"/>
              </a:rPr>
              <a:t> (MINDEF)</a:t>
            </a:r>
            <a:r>
              <a:rPr lang="en-US" sz="1800" dirty="0"/>
              <a:t> </a:t>
            </a:r>
            <a:r>
              <a:rPr lang="en-US" sz="1800" dirty="0">
                <a:hlinkClick r:id="rId5" tooltip="Click to visit the website"/>
              </a:rPr>
              <a:t>Website</a:t>
            </a:r>
            <a:endParaRPr lang="en-US" sz="1800" dirty="0"/>
          </a:p>
          <a:p>
            <a:pPr marL="285750" indent="-285750">
              <a:buFont typeface="Arial" pitchFamily="34" charset="0"/>
              <a:buChar char="•"/>
            </a:pPr>
            <a:r>
              <a:rPr lang="en-US" sz="1800" dirty="0">
                <a:hlinkClick r:id="rId6" action="ppaction://hlinkfile" tooltip="Ministry Of Education (MOE)"/>
              </a:rPr>
              <a:t>Ministry Of Education (MOE)</a:t>
            </a:r>
            <a:r>
              <a:rPr lang="en-US" sz="1800" dirty="0"/>
              <a:t> </a:t>
            </a:r>
            <a:r>
              <a:rPr lang="en-US" sz="1800" dirty="0">
                <a:hlinkClick r:id="rId7" tooltip="Click to visit the website"/>
              </a:rPr>
              <a:t>Website</a:t>
            </a:r>
            <a:endParaRPr lang="en-US" sz="1800" dirty="0"/>
          </a:p>
          <a:p>
            <a:pPr marL="285750" indent="-285750">
              <a:buFont typeface="Arial" pitchFamily="34" charset="0"/>
              <a:buChar char="•"/>
            </a:pPr>
            <a:r>
              <a:rPr lang="en-US" sz="1800" dirty="0">
                <a:hlinkClick r:id="rId8" action="ppaction://hlinkfile" tooltip="Ministry Of Finance (MOF)"/>
              </a:rPr>
              <a:t>Ministry Of Finance (MOF)</a:t>
            </a:r>
            <a:r>
              <a:rPr lang="en-US" sz="1800" dirty="0"/>
              <a:t> </a:t>
            </a:r>
            <a:r>
              <a:rPr lang="en-US" sz="1800" dirty="0">
                <a:hlinkClick r:id="rId9" tooltip="Click to visit the website"/>
              </a:rPr>
              <a:t>Website</a:t>
            </a:r>
            <a:endParaRPr lang="en-US" sz="1800" dirty="0"/>
          </a:p>
          <a:p>
            <a:pPr marL="285750" indent="-285750">
              <a:buFont typeface="Arial" pitchFamily="34" charset="0"/>
              <a:buChar char="•"/>
            </a:pPr>
            <a:r>
              <a:rPr lang="en-US" sz="1800" dirty="0">
                <a:hlinkClick r:id="rId10" action="ppaction://hlinkfile" tooltip="Ministry Of Foreign Affairs (MFA)"/>
              </a:rPr>
              <a:t>Ministry Of Foreign Affairs (MFA)</a:t>
            </a:r>
            <a:r>
              <a:rPr lang="en-US" sz="1800" dirty="0"/>
              <a:t> </a:t>
            </a:r>
            <a:r>
              <a:rPr lang="en-US" sz="1800" dirty="0">
                <a:hlinkClick r:id="rId11" tooltip="Click to visit the website"/>
              </a:rPr>
              <a:t>Website</a:t>
            </a:r>
            <a:endParaRPr lang="en-US" sz="1800" dirty="0"/>
          </a:p>
          <a:p>
            <a:pPr marL="285750" indent="-285750">
              <a:buFont typeface="Arial" pitchFamily="34" charset="0"/>
              <a:buChar char="•"/>
            </a:pPr>
            <a:r>
              <a:rPr lang="en-US" sz="1800" dirty="0">
                <a:hlinkClick r:id="rId12" action="ppaction://hlinkfile" tooltip="Ministry Of Health (MOH)"/>
              </a:rPr>
              <a:t>Ministry Of Health (MOH)</a:t>
            </a:r>
            <a:r>
              <a:rPr lang="en-US" sz="1800" dirty="0"/>
              <a:t> </a:t>
            </a:r>
            <a:r>
              <a:rPr lang="en-US" sz="1800" dirty="0">
                <a:hlinkClick r:id="rId13" tooltip="Click to visit the website"/>
              </a:rPr>
              <a:t>Website</a:t>
            </a:r>
            <a:endParaRPr lang="en-US" sz="1800" dirty="0"/>
          </a:p>
          <a:p>
            <a:pPr marL="285750" indent="-285750">
              <a:buFont typeface="Arial" pitchFamily="34" charset="0"/>
              <a:buChar char="•"/>
            </a:pPr>
            <a:r>
              <a:rPr lang="en-US" sz="1800" dirty="0">
                <a:hlinkClick r:id="rId14" action="ppaction://hlinkfile" tooltip="Ministry Of Home Affairs (MHA)"/>
              </a:rPr>
              <a:t>Ministry Of Home Affairs (MHA)</a:t>
            </a:r>
            <a:r>
              <a:rPr lang="en-US" sz="1800" dirty="0"/>
              <a:t> </a:t>
            </a:r>
            <a:r>
              <a:rPr lang="en-US" sz="1800" dirty="0">
                <a:hlinkClick r:id="rId15" tooltip="Click to visit the website"/>
              </a:rPr>
              <a:t>Website</a:t>
            </a:r>
            <a:endParaRPr lang="en-US" sz="1800" dirty="0"/>
          </a:p>
          <a:p>
            <a:pPr marL="285750" indent="-285750">
              <a:buFont typeface="Arial" pitchFamily="34" charset="0"/>
              <a:buChar char="•"/>
            </a:pPr>
            <a:r>
              <a:rPr lang="en-US" sz="1800" dirty="0">
                <a:hlinkClick r:id="rId16" action="ppaction://hlinkfile" tooltip="Ministry Of Information, Communications And The Arts (MICA)"/>
              </a:rPr>
              <a:t>Ministry Of Information, Communications And The Arts (MICA)</a:t>
            </a:r>
            <a:r>
              <a:rPr lang="en-US" sz="1800" dirty="0"/>
              <a:t> </a:t>
            </a:r>
            <a:r>
              <a:rPr lang="en-US" sz="1800" dirty="0">
                <a:hlinkClick r:id="rId17" tooltip="Click to visit the website"/>
              </a:rPr>
              <a:t>Website</a:t>
            </a:r>
            <a:endParaRPr lang="en-US" sz="1800" dirty="0"/>
          </a:p>
          <a:p>
            <a:pPr marL="285750" indent="-285750">
              <a:buFont typeface="Arial" pitchFamily="34" charset="0"/>
              <a:buChar char="•"/>
            </a:pPr>
            <a:r>
              <a:rPr lang="en-US" sz="1800" dirty="0">
                <a:hlinkClick r:id="rId18" action="ppaction://hlinkfile" tooltip="Ministry Of Law (MINLAW)"/>
              </a:rPr>
              <a:t>Ministry Of Law (MINLAW)</a:t>
            </a:r>
            <a:r>
              <a:rPr lang="en-US" sz="1800" dirty="0"/>
              <a:t> </a:t>
            </a:r>
            <a:r>
              <a:rPr lang="en-US" sz="1800" dirty="0">
                <a:hlinkClick r:id="rId19" tooltip="Click to visit the website"/>
              </a:rPr>
              <a:t>Website</a:t>
            </a:r>
            <a:endParaRPr lang="en-US" sz="1800" dirty="0"/>
          </a:p>
          <a:p>
            <a:pPr marL="285750" indent="-285750">
              <a:buFont typeface="Arial" pitchFamily="34" charset="0"/>
              <a:buChar char="•"/>
            </a:pPr>
            <a:r>
              <a:rPr lang="en-US" sz="1800" dirty="0">
                <a:hlinkClick r:id="rId20" action="ppaction://hlinkfile" tooltip="Ministry Of Manpower (MOM)"/>
              </a:rPr>
              <a:t>Ministry Of Manpower (MOM)</a:t>
            </a:r>
            <a:r>
              <a:rPr lang="en-US" sz="1800" dirty="0"/>
              <a:t> </a:t>
            </a:r>
            <a:r>
              <a:rPr lang="en-US" sz="1800" dirty="0">
                <a:hlinkClick r:id="rId21" tooltip="Click to visit the website"/>
              </a:rPr>
              <a:t>Website</a:t>
            </a:r>
            <a:endParaRPr lang="en-US" sz="1800" dirty="0"/>
          </a:p>
          <a:p>
            <a:pPr marL="285750" indent="-285750">
              <a:buFont typeface="Arial" pitchFamily="34" charset="0"/>
              <a:buChar char="•"/>
            </a:pPr>
            <a:r>
              <a:rPr lang="en-US" sz="1800" dirty="0">
                <a:hlinkClick r:id="rId22" action="ppaction://hlinkfile" tooltip="Ministry Of National Development (MND)"/>
              </a:rPr>
              <a:t>Ministry Of National Development (MND)</a:t>
            </a:r>
            <a:r>
              <a:rPr lang="en-US" sz="1800" dirty="0"/>
              <a:t> </a:t>
            </a:r>
            <a:r>
              <a:rPr lang="en-US" sz="1800" dirty="0">
                <a:hlinkClick r:id="rId23" tooltip="Click to visit the website"/>
              </a:rPr>
              <a:t>Website</a:t>
            </a:r>
            <a:endParaRPr lang="en-US" sz="1800" dirty="0"/>
          </a:p>
          <a:p>
            <a:pPr marL="285750" indent="-285750">
              <a:buFont typeface="Arial" pitchFamily="34" charset="0"/>
              <a:buChar char="•"/>
            </a:pPr>
            <a:r>
              <a:rPr lang="en-US" sz="1800" dirty="0">
                <a:hlinkClick r:id="rId24" action="ppaction://hlinkfile" tooltip="Ministry Of The Environment And Water Resources (MEWR)"/>
              </a:rPr>
              <a:t>Ministry Of The Environment And Water Resources (MEWR)</a:t>
            </a:r>
            <a:r>
              <a:rPr lang="en-US" sz="1800" dirty="0"/>
              <a:t> </a:t>
            </a:r>
            <a:r>
              <a:rPr lang="en-US" sz="1800" dirty="0">
                <a:hlinkClick r:id="rId25" tooltip="Click to visit the website"/>
              </a:rPr>
              <a:t>Website</a:t>
            </a:r>
            <a:endParaRPr lang="en-US" sz="1800" dirty="0"/>
          </a:p>
          <a:p>
            <a:pPr marL="285750" indent="-285750">
              <a:buFont typeface="Arial" pitchFamily="34" charset="0"/>
              <a:buChar char="•"/>
            </a:pPr>
            <a:r>
              <a:rPr lang="en-US" sz="1800" dirty="0">
                <a:hlinkClick r:id="rId26" action="ppaction://hlinkfile" tooltip="Ministry Of Trade And Industry (MTI)"/>
              </a:rPr>
              <a:t>Ministry Of Trade And Industry (MTI)</a:t>
            </a:r>
            <a:r>
              <a:rPr lang="en-US" sz="1800" dirty="0"/>
              <a:t> </a:t>
            </a:r>
            <a:r>
              <a:rPr lang="en-US" sz="1800" dirty="0">
                <a:hlinkClick r:id="rId27" tooltip="Click to visit the website"/>
              </a:rPr>
              <a:t>Website</a:t>
            </a:r>
            <a:endParaRPr lang="en-US" sz="1800" dirty="0"/>
          </a:p>
          <a:p>
            <a:pPr marL="285750" indent="-285750">
              <a:buFont typeface="Arial" pitchFamily="34" charset="0"/>
              <a:buChar char="•"/>
            </a:pPr>
            <a:r>
              <a:rPr lang="en-US" sz="1800" dirty="0">
                <a:hlinkClick r:id="rId28" action="ppaction://hlinkfile" tooltip="Ministry Of Transport (MOT)"/>
              </a:rPr>
              <a:t>Ministry Of Transport (MOT)</a:t>
            </a:r>
            <a:r>
              <a:rPr lang="en-US" sz="1800" dirty="0"/>
              <a:t> </a:t>
            </a:r>
            <a:r>
              <a:rPr lang="en-US" sz="1800" dirty="0">
                <a:hlinkClick r:id="rId29" tooltip="Click to visit the website"/>
              </a:rPr>
              <a:t>Website</a:t>
            </a:r>
            <a:endParaRPr lang="en-US" sz="1800" dirty="0"/>
          </a:p>
        </p:txBody>
      </p:sp>
      <p:sp>
        <p:nvSpPr>
          <p:cNvPr id="5" name="TextBox 4"/>
          <p:cNvSpPr txBox="1"/>
          <p:nvPr/>
        </p:nvSpPr>
        <p:spPr>
          <a:xfrm>
            <a:off x="2819400" y="304799"/>
            <a:ext cx="990600" cy="461665"/>
          </a:xfrm>
          <a:prstGeom prst="rect">
            <a:avLst/>
          </a:prstGeom>
          <a:solidFill>
            <a:srgbClr val="FFFF00"/>
          </a:solidFill>
          <a:ln w="57150">
            <a:solidFill>
              <a:schemeClr val="tx1"/>
            </a:solidFill>
          </a:ln>
        </p:spPr>
        <p:txBody>
          <a:bodyPr wrap="square" rtlCol="0">
            <a:spAutoFit/>
          </a:bodyPr>
          <a:lstStyle/>
          <a:p>
            <a:pPr algn="ctr"/>
            <a:r>
              <a:rPr lang="en-US" sz="2400" b="1" dirty="0" smtClean="0"/>
              <a:t>E4S4</a:t>
            </a:r>
            <a:endParaRPr lang="en-US" sz="2400" b="1" dirty="0"/>
          </a:p>
        </p:txBody>
      </p:sp>
    </p:spTree>
    <p:extLst>
      <p:ext uri="{BB962C8B-B14F-4D97-AF65-F5344CB8AC3E}">
        <p14:creationId xmlns:p14="http://schemas.microsoft.com/office/powerpoint/2010/main" val="3096175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57200"/>
            <a:ext cx="8229600" cy="762000"/>
          </a:xfrm>
        </p:spPr>
        <p:txBody>
          <a:bodyPr>
            <a:normAutofit fontScale="90000"/>
          </a:bodyPr>
          <a:lstStyle/>
          <a:p>
            <a:r>
              <a:rPr lang="en-US" sz="5400" b="1" dirty="0" smtClean="0">
                <a:latin typeface="Arial Black" pitchFamily="34" charset="0"/>
              </a:rPr>
              <a:t>ECHO IIIII</a:t>
            </a:r>
            <a:endParaRPr lang="en-US" sz="5400" b="1" dirty="0">
              <a:latin typeface="Arial Black" pitchFamily="34" charset="0"/>
            </a:endParaRPr>
          </a:p>
        </p:txBody>
      </p:sp>
      <p:grpSp>
        <p:nvGrpSpPr>
          <p:cNvPr id="10" name="Group 9"/>
          <p:cNvGrpSpPr/>
          <p:nvPr/>
        </p:nvGrpSpPr>
        <p:grpSpPr>
          <a:xfrm>
            <a:off x="1600200" y="1295400"/>
            <a:ext cx="6172198" cy="4343400"/>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2"/>
                  </a:solidFill>
                </a:rPr>
                <a:t>Integration</a:t>
              </a:r>
            </a:p>
            <a:p>
              <a:pPr algn="ctr"/>
              <a:r>
                <a:rPr lang="en-US" sz="1600" b="1" dirty="0" smtClean="0">
                  <a:solidFill>
                    <a:schemeClr val="tx2"/>
                  </a:solidFill>
                </a:rPr>
                <a:t> Interfaces</a:t>
              </a:r>
            </a:p>
            <a:p>
              <a:pPr algn="ctr"/>
              <a:r>
                <a:rPr lang="en-US" sz="1600" b="1" dirty="0" smtClean="0">
                  <a:solidFill>
                    <a:schemeClr val="tx2"/>
                  </a:solidFill>
                </a:rPr>
                <a:t>Interactions  Interferences</a:t>
              </a:r>
            </a:p>
            <a:p>
              <a:pPr algn="ctr"/>
              <a:r>
                <a:rPr lang="en-US" sz="1600" b="1" dirty="0" smtClean="0">
                  <a:solidFill>
                    <a:schemeClr val="tx2"/>
                  </a:solidFill>
                </a:rPr>
                <a:t>Interdependencies</a:t>
              </a:r>
              <a:endParaRPr lang="en-US" sz="1600" b="1" dirty="0">
                <a:solidFill>
                  <a:schemeClr val="tx2"/>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Operations</a:t>
              </a:r>
            </a:p>
            <a:p>
              <a:pPr algn="ctr"/>
              <a:r>
                <a:rPr lang="en-US" b="1" dirty="0" smtClean="0">
                  <a:solidFill>
                    <a:srgbClr val="FFFF00"/>
                  </a:solidFill>
                </a:rPr>
                <a:t>(Time)</a:t>
              </a:r>
              <a:endParaRPr lang="en-US" b="1" dirty="0">
                <a:solidFill>
                  <a:srgbClr val="FFFF00"/>
                </a:solidFill>
              </a:endParaRPr>
            </a:p>
          </p:txBody>
        </p:sp>
        <p:sp>
          <p:nvSpPr>
            <p:cNvPr id="13" name="Rectangle 12"/>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Equipment</a:t>
              </a:r>
            </a:p>
            <a:p>
              <a:pPr algn="ctr"/>
              <a:r>
                <a:rPr lang="en-US" b="1" dirty="0" smtClean="0">
                  <a:solidFill>
                    <a:srgbClr val="FFFF00"/>
                  </a:solidFill>
                </a:rPr>
                <a:t>(Technology)</a:t>
              </a:r>
              <a:endParaRPr lang="en-US" b="1" dirty="0">
                <a:solidFill>
                  <a:srgbClr val="FFFF00"/>
                </a:solidFill>
              </a:endParaRPr>
            </a:p>
          </p:txBody>
        </p:sp>
        <p:sp>
          <p:nvSpPr>
            <p:cNvPr id="14" name="Rectangle 13"/>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Humans</a:t>
              </a:r>
            </a:p>
            <a:p>
              <a:pPr algn="ctr"/>
              <a:r>
                <a:rPr lang="en-US" b="1" dirty="0" smtClean="0">
                  <a:solidFill>
                    <a:srgbClr val="FFFF00"/>
                  </a:solidFill>
                </a:rPr>
                <a:t>(Training</a:t>
              </a:r>
              <a:r>
                <a:rPr lang="en-US" sz="2400" b="1" dirty="0" smtClean="0">
                  <a:solidFill>
                    <a:srgbClr val="FFFF00"/>
                  </a:solidFill>
                </a:rPr>
                <a:t>)</a:t>
              </a:r>
              <a:endParaRPr lang="en-US" sz="2400" b="1" dirty="0">
                <a:solidFill>
                  <a:srgbClr val="FFFF00"/>
                </a:solidFill>
              </a:endParaRPr>
            </a:p>
          </p:txBody>
        </p:sp>
        <p:sp>
          <p:nvSpPr>
            <p:cNvPr id="15" name="Rectangle 14"/>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a:p>
              <a:pPr algn="ctr"/>
              <a:r>
                <a:rPr lang="en-US" b="1" dirty="0" smtClean="0">
                  <a:solidFill>
                    <a:srgbClr val="FFFF00"/>
                  </a:solidFill>
                </a:rPr>
                <a:t>(Environment)</a:t>
              </a:r>
            </a:p>
            <a:p>
              <a:pPr algn="ctr"/>
              <a:r>
                <a:rPr lang="en-US" b="1" dirty="0" smtClean="0">
                  <a:solidFill>
                    <a:srgbClr val="FFFF00"/>
                  </a:solidFill>
                </a:rPr>
                <a:t>(Tide)</a:t>
              </a:r>
              <a:endParaRPr lang="en-US" b="1" dirty="0">
                <a:solidFill>
                  <a:srgbClr val="FFFF00"/>
                </a:solidFill>
              </a:endParaRPr>
            </a:p>
          </p:txBody>
        </p:sp>
      </p:grpSp>
      <p:sp>
        <p:nvSpPr>
          <p:cNvPr id="16" name="TextBox 15"/>
          <p:cNvSpPr txBox="1"/>
          <p:nvPr/>
        </p:nvSpPr>
        <p:spPr>
          <a:xfrm>
            <a:off x="533400" y="5943600"/>
            <a:ext cx="7772400" cy="369332"/>
          </a:xfrm>
          <a:prstGeom prst="rect">
            <a:avLst/>
          </a:prstGeom>
          <a:noFill/>
        </p:spPr>
        <p:txBody>
          <a:bodyPr wrap="square" rtlCol="0">
            <a:spAutoFit/>
          </a:bodyPr>
          <a:lstStyle/>
          <a:p>
            <a:pPr algn="ctr"/>
            <a:r>
              <a:rPr lang="en-US" b="1" i="1" dirty="0" smtClean="0"/>
              <a:t>Time and Tide wait for no man, Technology and Training continuously improve</a:t>
            </a:r>
          </a:p>
        </p:txBody>
      </p:sp>
      <p:sp>
        <p:nvSpPr>
          <p:cNvPr id="2" name="TextBox 1"/>
          <p:cNvSpPr txBox="1"/>
          <p:nvPr/>
        </p:nvSpPr>
        <p:spPr>
          <a:xfrm>
            <a:off x="6934200" y="381000"/>
            <a:ext cx="1752600" cy="646331"/>
          </a:xfrm>
          <a:prstGeom prst="rect">
            <a:avLst/>
          </a:prstGeom>
          <a:noFill/>
        </p:spPr>
        <p:txBody>
          <a:bodyPr wrap="square" rtlCol="0">
            <a:spAutoFit/>
          </a:bodyPr>
          <a:lstStyle/>
          <a:p>
            <a:r>
              <a:rPr lang="en-US" dirty="0" smtClean="0"/>
              <a:t>An adaptation of the SHEL model</a:t>
            </a:r>
            <a:endParaRPr lang="en-US" dirty="0"/>
          </a:p>
        </p:txBody>
      </p:sp>
      <p:sp>
        <p:nvSpPr>
          <p:cNvPr id="3" name="TextBox 2"/>
          <p:cNvSpPr txBox="1"/>
          <p:nvPr/>
        </p:nvSpPr>
        <p:spPr>
          <a:xfrm>
            <a:off x="512618" y="1649968"/>
            <a:ext cx="1371600" cy="369332"/>
          </a:xfrm>
          <a:prstGeom prst="rect">
            <a:avLst/>
          </a:prstGeom>
          <a:solidFill>
            <a:srgbClr val="FFFF00"/>
          </a:solidFill>
          <a:ln w="28575">
            <a:solidFill>
              <a:schemeClr val="tx1"/>
            </a:solidFill>
          </a:ln>
        </p:spPr>
        <p:txBody>
          <a:bodyPr wrap="square" rtlCol="0">
            <a:spAutoFit/>
          </a:bodyPr>
          <a:lstStyle/>
          <a:p>
            <a:r>
              <a:rPr lang="en-US" b="1" dirty="0" smtClean="0"/>
              <a:t>ECHO I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endParaRPr lang="en-US" b="1" dirty="0"/>
          </a:p>
        </p:txBody>
      </p:sp>
    </p:spTree>
    <p:extLst>
      <p:ext uri="{BB962C8B-B14F-4D97-AF65-F5344CB8AC3E}">
        <p14:creationId xmlns:p14="http://schemas.microsoft.com/office/powerpoint/2010/main" val="4194876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914400"/>
            <a:ext cx="3657600" cy="3382962"/>
          </a:xfrm>
        </p:spPr>
        <p:txBody>
          <a:bodyPr>
            <a:noAutofit/>
          </a:bodyPr>
          <a:lstStyle/>
          <a:p>
            <a:pPr marL="457200" lvl="1" indent="0" algn="l" eaLnBrk="0" fontAlgn="base" hangingPunct="0">
              <a:spcBef>
                <a:spcPct val="0"/>
              </a:spcBef>
              <a:spcAft>
                <a:spcPct val="0"/>
              </a:spcAft>
            </a:pPr>
            <a:r>
              <a:rPr lang="en-US" sz="2400" i="1" dirty="0" smtClean="0">
                <a:latin typeface="Arial" pitchFamily="34" charset="0"/>
                <a:ea typeface="Calibri" pitchFamily="34" charset="0"/>
                <a:cs typeface="Times New Roman" pitchFamily="18" charset="0"/>
              </a:rPr>
              <a:t>Discuss the success or failure of an airport security process or a fatal fall on a construction site.</a:t>
            </a:r>
            <a:endParaRPr lang="en-US" sz="4000" dirty="0" smtClean="0">
              <a:latin typeface="Arial" pitchFamily="34" charset="0"/>
              <a:cs typeface="Arial" pitchFamily="34" charset="0"/>
            </a:endParaRPr>
          </a:p>
        </p:txBody>
      </p:sp>
      <p:pic>
        <p:nvPicPr>
          <p:cNvPr id="21506" name="Picture 2" descr="http://img.posterlounge.de/images/wbig/new-york-men-on-girder-19867.jpg"/>
          <p:cNvPicPr>
            <a:picLocks noChangeAspect="1" noChangeArrowheads="1"/>
          </p:cNvPicPr>
          <p:nvPr/>
        </p:nvPicPr>
        <p:blipFill>
          <a:blip r:embed="rId2" cstate="print"/>
          <a:srcRect/>
          <a:stretch>
            <a:fillRect/>
          </a:stretch>
        </p:blipFill>
        <p:spPr bwMode="auto">
          <a:xfrm>
            <a:off x="4191000" y="228600"/>
            <a:ext cx="4441433" cy="3162300"/>
          </a:xfrm>
          <a:prstGeom prst="rect">
            <a:avLst/>
          </a:prstGeom>
          <a:noFill/>
        </p:spPr>
      </p:pic>
      <p:pic>
        <p:nvPicPr>
          <p:cNvPr id="21508" name="Picture 4" descr="http://live.drjays.com/wp-content/uploads/2010/11/r325847_1459908.jpg"/>
          <p:cNvPicPr>
            <a:picLocks noChangeAspect="1" noChangeArrowheads="1"/>
          </p:cNvPicPr>
          <p:nvPr/>
        </p:nvPicPr>
        <p:blipFill>
          <a:blip r:embed="rId3" cstate="print"/>
          <a:srcRect/>
          <a:stretch>
            <a:fillRect/>
          </a:stretch>
        </p:blipFill>
        <p:spPr bwMode="auto">
          <a:xfrm>
            <a:off x="4191000" y="3276600"/>
            <a:ext cx="4419600" cy="3314700"/>
          </a:xfrm>
          <a:prstGeom prst="rect">
            <a:avLst/>
          </a:prstGeom>
          <a:noFill/>
        </p:spPr>
      </p:pic>
      <p:grpSp>
        <p:nvGrpSpPr>
          <p:cNvPr id="13" name="Group 12"/>
          <p:cNvGrpSpPr/>
          <p:nvPr/>
        </p:nvGrpSpPr>
        <p:grpSpPr>
          <a:xfrm>
            <a:off x="419100" y="4343400"/>
            <a:ext cx="3276598" cy="1828800"/>
            <a:chOff x="152401" y="3733800"/>
            <a:chExt cx="3886199" cy="2057400"/>
          </a:xfrm>
        </p:grpSpPr>
        <p:sp>
          <p:nvSpPr>
            <p:cNvPr id="14" name="Rectangle 13"/>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rgbClr val="002060"/>
                  </a:solidFill>
                </a:rPr>
                <a:t>Integration</a:t>
              </a:r>
            </a:p>
            <a:p>
              <a:pPr algn="ctr"/>
              <a:r>
                <a:rPr lang="en-US" sz="600" b="1" dirty="0" smtClean="0">
                  <a:solidFill>
                    <a:srgbClr val="002060"/>
                  </a:solidFill>
                </a:rPr>
                <a:t> Interfaces</a:t>
              </a:r>
            </a:p>
            <a:p>
              <a:pPr algn="ctr"/>
              <a:r>
                <a:rPr lang="en-US" sz="600" b="1" dirty="0" smtClean="0">
                  <a:solidFill>
                    <a:srgbClr val="002060"/>
                  </a:solidFill>
                </a:rPr>
                <a:t>Interactions</a:t>
              </a:r>
            </a:p>
            <a:p>
              <a:pPr algn="ctr"/>
              <a:r>
                <a:rPr lang="en-US" sz="600" b="1" dirty="0" smtClean="0">
                  <a:solidFill>
                    <a:srgbClr val="002060"/>
                  </a:solidFill>
                </a:rPr>
                <a:t>  Interferences</a:t>
              </a:r>
            </a:p>
            <a:p>
              <a:pPr algn="ctr"/>
              <a:r>
                <a:rPr lang="en-US" sz="600" b="1" dirty="0" smtClean="0">
                  <a:solidFill>
                    <a:srgbClr val="002060"/>
                  </a:solidFill>
                </a:rPr>
                <a:t>Interdependencies</a:t>
              </a:r>
              <a:endParaRPr lang="en-US" sz="600" b="1" dirty="0">
                <a:solidFill>
                  <a:srgbClr val="002060"/>
                </a:solidFill>
              </a:endParaRPr>
            </a:p>
          </p:txBody>
        </p:sp>
        <p:sp>
          <p:nvSpPr>
            <p:cNvPr id="15" name="Rectangle 14"/>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FFFF00"/>
                  </a:solidFill>
                </a:rPr>
                <a:t>Operations</a:t>
              </a:r>
            </a:p>
            <a:p>
              <a:pPr algn="ctr"/>
              <a:r>
                <a:rPr lang="en-US" sz="700" b="1" dirty="0" smtClean="0">
                  <a:solidFill>
                    <a:srgbClr val="FFFF00"/>
                  </a:solidFill>
                </a:rPr>
                <a:t>(Time)</a:t>
              </a:r>
              <a:endParaRPr lang="en-US" sz="700" b="1" dirty="0">
                <a:solidFill>
                  <a:srgbClr val="FFFF00"/>
                </a:solidFill>
              </a:endParaRPr>
            </a:p>
          </p:txBody>
        </p:sp>
        <p:sp>
          <p:nvSpPr>
            <p:cNvPr id="16" name="Rectangle 15"/>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FFFF00"/>
                  </a:solidFill>
                </a:rPr>
                <a:t>Equipment</a:t>
              </a:r>
            </a:p>
            <a:p>
              <a:pPr algn="ctr"/>
              <a:r>
                <a:rPr lang="en-US" sz="700" b="1" dirty="0" smtClean="0">
                  <a:solidFill>
                    <a:srgbClr val="FFFF00"/>
                  </a:solidFill>
                </a:rPr>
                <a:t>(Technology)</a:t>
              </a:r>
              <a:endParaRPr lang="en-US" sz="700" b="1" dirty="0">
                <a:solidFill>
                  <a:srgbClr val="FFFF00"/>
                </a:solidFill>
              </a:endParaRPr>
            </a:p>
          </p:txBody>
        </p:sp>
        <p:sp>
          <p:nvSpPr>
            <p:cNvPr id="17" name="Rectangle 16"/>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FFFF00"/>
                  </a:solidFill>
                </a:rPr>
                <a:t>Humans</a:t>
              </a:r>
            </a:p>
            <a:p>
              <a:pPr algn="ctr"/>
              <a:r>
                <a:rPr lang="en-US" sz="700" b="1" dirty="0" smtClean="0">
                  <a:solidFill>
                    <a:srgbClr val="FFFF00"/>
                  </a:solidFill>
                </a:rPr>
                <a:t>(Training</a:t>
              </a:r>
              <a:r>
                <a:rPr lang="en-US" sz="900" b="1" dirty="0" smtClean="0">
                  <a:solidFill>
                    <a:srgbClr val="FFFF00"/>
                  </a:solidFill>
                </a:rPr>
                <a:t>)</a:t>
              </a:r>
              <a:endParaRPr lang="en-US" sz="900" b="1" dirty="0">
                <a:solidFill>
                  <a:srgbClr val="FFFF00"/>
                </a:solidFill>
              </a:endParaRPr>
            </a:p>
          </p:txBody>
        </p:sp>
        <p:sp>
          <p:nvSpPr>
            <p:cNvPr id="18" name="Rectangle 17"/>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FFFF00"/>
                  </a:solidFill>
                </a:rPr>
                <a:t>Context</a:t>
              </a:r>
            </a:p>
            <a:p>
              <a:pPr algn="ctr"/>
              <a:r>
                <a:rPr lang="en-US" sz="700" b="1" dirty="0" smtClean="0">
                  <a:solidFill>
                    <a:srgbClr val="FFFF00"/>
                  </a:solidFill>
                </a:rPr>
                <a:t>(Environment)</a:t>
              </a:r>
            </a:p>
            <a:p>
              <a:pPr algn="ctr"/>
              <a:r>
                <a:rPr lang="en-US" sz="700" b="1" dirty="0" smtClean="0">
                  <a:solidFill>
                    <a:srgbClr val="FFFF00"/>
                  </a:solidFill>
                </a:rPr>
                <a:t>(Tide)</a:t>
              </a:r>
              <a:endParaRPr lang="en-US" sz="700" b="1" dirty="0">
                <a:solidFill>
                  <a:srgbClr val="FFFF00"/>
                </a:solidFill>
              </a:endParaRPr>
            </a:p>
          </p:txBody>
        </p:sp>
      </p:grpSp>
      <p:sp>
        <p:nvSpPr>
          <p:cNvPr id="12" name="TextBox 11"/>
          <p:cNvSpPr txBox="1"/>
          <p:nvPr/>
        </p:nvSpPr>
        <p:spPr>
          <a:xfrm>
            <a:off x="1104152" y="628010"/>
            <a:ext cx="1906494" cy="400110"/>
          </a:xfrm>
          <a:prstGeom prst="rect">
            <a:avLst/>
          </a:prstGeom>
          <a:solidFill>
            <a:srgbClr val="FFFF00"/>
          </a:solidFill>
          <a:ln w="28575">
            <a:solidFill>
              <a:schemeClr val="tx1"/>
            </a:solidFill>
          </a:ln>
        </p:spPr>
        <p:txBody>
          <a:bodyPr wrap="square" rtlCol="0">
            <a:spAutoFit/>
          </a:bodyPr>
          <a:lstStyle/>
          <a:p>
            <a:pPr algn="ctr"/>
            <a:r>
              <a:rPr lang="en-US" sz="2000" b="1" dirty="0" smtClean="0"/>
              <a:t>ECHO I </a:t>
            </a:r>
            <a:r>
              <a:rPr lang="en-US" sz="2000" b="1" dirty="0" err="1" smtClean="0"/>
              <a:t>I</a:t>
            </a:r>
            <a:r>
              <a:rPr lang="en-US" sz="2000" b="1" dirty="0" smtClean="0"/>
              <a:t> </a:t>
            </a:r>
            <a:r>
              <a:rPr lang="en-US" sz="2000" b="1" dirty="0" err="1" smtClean="0"/>
              <a:t>I</a:t>
            </a:r>
            <a:r>
              <a:rPr lang="en-US" sz="2000" b="1" dirty="0" smtClean="0"/>
              <a:t> </a:t>
            </a:r>
            <a:r>
              <a:rPr lang="en-US" sz="2000" b="1" dirty="0" err="1" smtClean="0"/>
              <a:t>I</a:t>
            </a:r>
            <a:r>
              <a:rPr lang="en-US" sz="2000" b="1" dirty="0" smtClean="0"/>
              <a:t> </a:t>
            </a:r>
            <a:r>
              <a:rPr lang="en-US" sz="2000" b="1" dirty="0" err="1" smtClean="0"/>
              <a:t>I</a:t>
            </a:r>
            <a:r>
              <a:rPr lang="en-US" sz="2000" b="1" dirty="0" smtClean="0"/>
              <a:t> </a:t>
            </a:r>
            <a:endParaRPr lang="en-US" sz="2000" b="1" dirty="0"/>
          </a:p>
        </p:txBody>
      </p:sp>
    </p:spTree>
    <p:extLst>
      <p:ext uri="{BB962C8B-B14F-4D97-AF65-F5344CB8AC3E}">
        <p14:creationId xmlns:p14="http://schemas.microsoft.com/office/powerpoint/2010/main" val="1271412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152400"/>
            <a:ext cx="8915400" cy="1143000"/>
          </a:xfrm>
        </p:spPr>
        <p:txBody>
          <a:bodyPr>
            <a:normAutofit/>
          </a:bodyPr>
          <a:lstStyle/>
          <a:p>
            <a:r>
              <a:rPr lang="en-US" sz="4800" b="1" dirty="0" smtClean="0"/>
              <a:t>The 6Us and 2Ms of Usability</a:t>
            </a:r>
            <a:endParaRPr lang="en-US" sz="4800" b="1" dirty="0"/>
          </a:p>
        </p:txBody>
      </p:sp>
      <p:sp>
        <p:nvSpPr>
          <p:cNvPr id="6" name="Content Placeholder 5"/>
          <p:cNvSpPr>
            <a:spLocks noGrp="1"/>
          </p:cNvSpPr>
          <p:nvPr>
            <p:ph sz="half" idx="1"/>
          </p:nvPr>
        </p:nvSpPr>
        <p:spPr>
          <a:xfrm>
            <a:off x="304800" y="1143000"/>
            <a:ext cx="6477000" cy="5105400"/>
          </a:xfrm>
        </p:spPr>
        <p:txBody>
          <a:bodyPr>
            <a:noAutofit/>
          </a:bodyPr>
          <a:lstStyle/>
          <a:p>
            <a:r>
              <a:rPr lang="en-US" sz="2000" b="1" dirty="0" smtClean="0"/>
              <a:t>Utility</a:t>
            </a:r>
          </a:p>
          <a:p>
            <a:pPr lvl="1"/>
            <a:r>
              <a:rPr lang="en-US" sz="1600" dirty="0" smtClean="0"/>
              <a:t>Is the system useful?</a:t>
            </a:r>
            <a:r>
              <a:rPr lang="en-US" sz="2000" b="1" dirty="0" smtClean="0"/>
              <a:t> </a:t>
            </a:r>
          </a:p>
          <a:p>
            <a:r>
              <a:rPr lang="en-US" sz="2000" b="1" dirty="0" smtClean="0"/>
              <a:t>Usage and Misusage</a:t>
            </a:r>
          </a:p>
          <a:p>
            <a:pPr lvl="1"/>
            <a:r>
              <a:rPr lang="en-US" sz="1600" dirty="0" smtClean="0"/>
              <a:t>How and in what context will the system be used? </a:t>
            </a:r>
          </a:p>
          <a:p>
            <a:pPr lvl="1"/>
            <a:r>
              <a:rPr lang="en-US" sz="1600" dirty="0" smtClean="0"/>
              <a:t>What possible extreme contexts may be predicted</a:t>
            </a:r>
          </a:p>
          <a:p>
            <a:r>
              <a:rPr lang="en-US" sz="2000" b="1" dirty="0" smtClean="0"/>
              <a:t>Usability</a:t>
            </a:r>
          </a:p>
          <a:p>
            <a:pPr lvl="1"/>
            <a:r>
              <a:rPr lang="en-US" sz="1600" dirty="0" smtClean="0"/>
              <a:t>Is the system easy to use or misuse?</a:t>
            </a:r>
            <a:r>
              <a:rPr lang="en-US" sz="1800" b="1" dirty="0" smtClean="0"/>
              <a:t> </a:t>
            </a:r>
          </a:p>
          <a:p>
            <a:r>
              <a:rPr lang="en-US" sz="2000" b="1" dirty="0" smtClean="0"/>
              <a:t>Utilization</a:t>
            </a:r>
          </a:p>
          <a:p>
            <a:pPr lvl="1"/>
            <a:r>
              <a:rPr lang="en-US" sz="1600" dirty="0" smtClean="0"/>
              <a:t>How often and by how many people is the system used?</a:t>
            </a:r>
            <a:endParaRPr lang="en-US" sz="1800" dirty="0" smtClean="0"/>
          </a:p>
          <a:p>
            <a:r>
              <a:rPr lang="en-US" sz="2000" b="1" dirty="0" smtClean="0"/>
              <a:t>Users and </a:t>
            </a:r>
            <a:r>
              <a:rPr lang="en-US" sz="2400" b="1" dirty="0" err="1" smtClean="0"/>
              <a:t>M</a:t>
            </a:r>
            <a:r>
              <a:rPr lang="en-US" sz="2000" b="1" dirty="0" err="1" smtClean="0"/>
              <a:t>isusers</a:t>
            </a:r>
            <a:endParaRPr lang="en-US" sz="2000" b="1" dirty="0" smtClean="0"/>
          </a:p>
          <a:p>
            <a:pPr lvl="1"/>
            <a:r>
              <a:rPr lang="en-US" sz="1600" dirty="0" smtClean="0"/>
              <a:t>Who are the users and possible misusers?</a:t>
            </a:r>
            <a:endParaRPr lang="en-US" sz="1800" dirty="0" smtClean="0"/>
          </a:p>
          <a:p>
            <a:r>
              <a:rPr lang="en-US" sz="2000" b="1" dirty="0" smtClean="0"/>
              <a:t>User Error</a:t>
            </a:r>
          </a:p>
          <a:p>
            <a:pPr lvl="1"/>
            <a:r>
              <a:rPr lang="en-US" sz="1600" dirty="0" smtClean="0"/>
              <a:t>What kinds of error can be made, when and how will they be made, how frequently and what are the possible consequences?</a:t>
            </a:r>
          </a:p>
        </p:txBody>
      </p:sp>
      <p:sp>
        <p:nvSpPr>
          <p:cNvPr id="7" name="Rectangle 6"/>
          <p:cNvSpPr/>
          <p:nvPr/>
        </p:nvSpPr>
        <p:spPr>
          <a:xfrm>
            <a:off x="7162800" y="26670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362700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theredcollision.files.wordpress.com/2010/09/2001-a-space-odyssey-ape.jpg"/>
          <p:cNvPicPr>
            <a:picLocks noChangeAspect="1" noChangeArrowheads="1"/>
          </p:cNvPicPr>
          <p:nvPr/>
        </p:nvPicPr>
        <p:blipFill>
          <a:blip r:embed="rId3" cstate="print"/>
          <a:srcRect/>
          <a:stretch>
            <a:fillRect/>
          </a:stretch>
        </p:blipFill>
        <p:spPr bwMode="auto">
          <a:xfrm>
            <a:off x="408165" y="1447800"/>
            <a:ext cx="8437251" cy="3810000"/>
          </a:xfrm>
          <a:prstGeom prst="rect">
            <a:avLst/>
          </a:prstGeom>
          <a:noFill/>
        </p:spPr>
      </p:pic>
      <p:sp>
        <p:nvSpPr>
          <p:cNvPr id="6" name="TextBox 5"/>
          <p:cNvSpPr txBox="1"/>
          <p:nvPr/>
        </p:nvSpPr>
        <p:spPr>
          <a:xfrm>
            <a:off x="1654990" y="5703608"/>
            <a:ext cx="5943600" cy="461665"/>
          </a:xfrm>
          <a:prstGeom prst="rect">
            <a:avLst/>
          </a:prstGeom>
          <a:noFill/>
        </p:spPr>
        <p:txBody>
          <a:bodyPr wrap="square" rtlCol="0">
            <a:spAutoFit/>
          </a:bodyPr>
          <a:lstStyle/>
          <a:p>
            <a:pPr algn="ctr"/>
            <a:r>
              <a:rPr lang="en-US" sz="2400" dirty="0" smtClean="0"/>
              <a:t>Weapons, Tools and Environment</a:t>
            </a:r>
            <a:endParaRPr lang="en-US" sz="2400" dirty="0"/>
          </a:p>
        </p:txBody>
      </p:sp>
      <p:sp>
        <p:nvSpPr>
          <p:cNvPr id="2" name="Title 1"/>
          <p:cNvSpPr>
            <a:spLocks noGrp="1"/>
          </p:cNvSpPr>
          <p:nvPr>
            <p:ph type="title"/>
          </p:nvPr>
        </p:nvSpPr>
        <p:spPr>
          <a:xfrm>
            <a:off x="511990" y="274638"/>
            <a:ext cx="8229600" cy="1143000"/>
          </a:xfrm>
        </p:spPr>
        <p:txBody>
          <a:bodyPr/>
          <a:lstStyle/>
          <a:p>
            <a:r>
              <a:rPr lang="en-US" dirty="0" smtClean="0"/>
              <a:t>The History of Ergonomics</a:t>
            </a:r>
            <a:endParaRPr lang="en-US" dirty="0"/>
          </a:p>
        </p:txBody>
      </p:sp>
    </p:spTree>
    <p:extLst>
      <p:ext uri="{BB962C8B-B14F-4D97-AF65-F5344CB8AC3E}">
        <p14:creationId xmlns:p14="http://schemas.microsoft.com/office/powerpoint/2010/main" val="42039129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C:\Documents and Settings\Brian Peacock\Desktop\Current\Ergonomics Pictures\100NIKON\DSCN1239.JPG"/>
          <p:cNvPicPr>
            <a:picLocks noChangeAspect="1" noChangeArrowheads="1"/>
          </p:cNvPicPr>
          <p:nvPr/>
        </p:nvPicPr>
        <p:blipFill>
          <a:blip r:embed="rId2" cstate="print"/>
          <a:srcRect l="27356" t="7831" r="52548" b="19318"/>
          <a:stretch>
            <a:fillRect/>
          </a:stretch>
        </p:blipFill>
        <p:spPr bwMode="auto">
          <a:xfrm>
            <a:off x="4419600" y="1219200"/>
            <a:ext cx="1828800" cy="4971467"/>
          </a:xfrm>
          <a:prstGeom prst="rect">
            <a:avLst/>
          </a:prstGeom>
          <a:noFill/>
          <a:ln w="9525">
            <a:noFill/>
            <a:miter lim="800000"/>
            <a:headEnd/>
            <a:tailEnd/>
          </a:ln>
        </p:spPr>
      </p:pic>
      <p:sp>
        <p:nvSpPr>
          <p:cNvPr id="4" name="Rectangle 3"/>
          <p:cNvSpPr/>
          <p:nvPr/>
        </p:nvSpPr>
        <p:spPr>
          <a:xfrm>
            <a:off x="381000" y="152400"/>
            <a:ext cx="10668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a:t>
            </a:r>
          </a:p>
          <a:p>
            <a:pPr algn="ctr"/>
            <a:r>
              <a:rPr lang="en-US" sz="3200" b="1" dirty="0" smtClean="0">
                <a:solidFill>
                  <a:srgbClr val="FFFF00"/>
                </a:solidFill>
              </a:rPr>
              <a:t>2M</a:t>
            </a:r>
            <a:endParaRPr lang="en-US" sz="3200" b="1" dirty="0">
              <a:solidFill>
                <a:srgbClr val="FFFF00"/>
              </a:solidFill>
            </a:endParaRPr>
          </a:p>
        </p:txBody>
      </p:sp>
      <p:sp>
        <p:nvSpPr>
          <p:cNvPr id="5" name="Content Placeholder 5"/>
          <p:cNvSpPr txBox="1">
            <a:spLocks/>
          </p:cNvSpPr>
          <p:nvPr/>
        </p:nvSpPr>
        <p:spPr>
          <a:xfrm>
            <a:off x="1219200" y="1143000"/>
            <a:ext cx="3048000" cy="5105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Utility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Is the system useful?</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Usage and Misusage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How and in what context will the system be used?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What possible extreme contexts may be predicted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Usability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Is the system easy to use or misuse?</a:t>
            </a:r>
            <a:r>
              <a:rPr kumimoji="0" lang="en-US" sz="14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Utilization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How often and by how many people is the system used?</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Users and </a:t>
            </a:r>
            <a:r>
              <a:rPr kumimoji="0" lang="en-US" b="1" i="0" u="none" strike="noStrike" kern="1200" cap="none" spc="0" normalizeH="0" baseline="0" noProof="0" dirty="0" err="1" smtClean="0">
                <a:ln>
                  <a:noFill/>
                </a:ln>
                <a:solidFill>
                  <a:schemeClr val="tx1"/>
                </a:solidFill>
                <a:effectLst/>
                <a:uLnTx/>
                <a:uFillTx/>
                <a:latin typeface="+mn-lt"/>
                <a:ea typeface="+mn-ea"/>
                <a:cs typeface="+mn-cs"/>
              </a:rPr>
              <a:t>M</a:t>
            </a:r>
            <a:r>
              <a:rPr kumimoji="0" lang="en-US" sz="1600" b="1" i="0" u="none" strike="noStrike" kern="1200" cap="none" spc="0" normalizeH="0" baseline="0" noProof="0" dirty="0" err="1" smtClean="0">
                <a:ln>
                  <a:noFill/>
                </a:ln>
                <a:solidFill>
                  <a:schemeClr val="tx1"/>
                </a:solidFill>
                <a:effectLst/>
                <a:uLnTx/>
                <a:uFillTx/>
                <a:latin typeface="+mn-lt"/>
                <a:ea typeface="+mn-ea"/>
                <a:cs typeface="+mn-cs"/>
              </a:rPr>
              <a:t>isusers</a:t>
            </a:r>
            <a:endParaRPr kumimoji="0" lang="en-US" sz="16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Who are the users and possible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misusers</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User Error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What kinds of error can be made, when and how will they be made, how frequently and what are the possible consequences?</a:t>
            </a:r>
          </a:p>
        </p:txBody>
      </p:sp>
      <p:pic>
        <p:nvPicPr>
          <p:cNvPr id="7" name="Picture 1" descr="C:\Users\ISEJBP\AppData\Local\Microsoft\Windows\Temporary Internet Files\Content.IE5\XAR3CIKT\MC900441498[1].png"/>
          <p:cNvPicPr>
            <a:picLocks noChangeAspect="1" noChangeArrowheads="1"/>
          </p:cNvPicPr>
          <p:nvPr/>
        </p:nvPicPr>
        <p:blipFill>
          <a:blip r:embed="rId3" cstate="print"/>
          <a:srcRect/>
          <a:stretch>
            <a:fillRect/>
          </a:stretch>
        </p:blipFill>
        <p:spPr bwMode="auto">
          <a:xfrm>
            <a:off x="7467600" y="4038600"/>
            <a:ext cx="914400" cy="914400"/>
          </a:xfrm>
          <a:prstGeom prst="rect">
            <a:avLst/>
          </a:prstGeom>
          <a:noFill/>
        </p:spPr>
      </p:pic>
      <p:sp>
        <p:nvSpPr>
          <p:cNvPr id="8" name="TextBox 7"/>
          <p:cNvSpPr txBox="1"/>
          <p:nvPr/>
        </p:nvSpPr>
        <p:spPr>
          <a:xfrm>
            <a:off x="7010400" y="4953000"/>
            <a:ext cx="1828800" cy="338554"/>
          </a:xfrm>
          <a:prstGeom prst="rect">
            <a:avLst/>
          </a:prstGeom>
          <a:noFill/>
        </p:spPr>
        <p:txBody>
          <a:bodyPr wrap="square" rtlCol="0">
            <a:spAutoFit/>
          </a:bodyPr>
          <a:lstStyle/>
          <a:p>
            <a:pPr algn="ctr"/>
            <a:r>
              <a:rPr lang="en-US" dirty="0" smtClean="0"/>
              <a:t>Take Home Test</a:t>
            </a:r>
            <a:endParaRPr lang="en-US" dirty="0"/>
          </a:p>
        </p:txBody>
      </p:sp>
    </p:spTree>
    <p:extLst>
      <p:ext uri="{BB962C8B-B14F-4D97-AF65-F5344CB8AC3E}">
        <p14:creationId xmlns:p14="http://schemas.microsoft.com/office/powerpoint/2010/main" val="2209981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Users\user\Desktop\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819150"/>
            <a:ext cx="523875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50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743200" cy="990600"/>
          </a:xfrm>
        </p:spPr>
        <p:txBody>
          <a:bodyPr>
            <a:normAutofit/>
          </a:bodyPr>
          <a:lstStyle/>
          <a:p>
            <a:r>
              <a:rPr lang="en-US" dirty="0" smtClean="0"/>
              <a:t>Tax Forms</a:t>
            </a:r>
            <a:endParaRPr lang="en-US" dirty="0"/>
          </a:p>
        </p:txBody>
      </p:sp>
      <p:pic>
        <p:nvPicPr>
          <p:cNvPr id="248834" name="Picture 2" descr="http://cs.infospace.com/ClickHandler.ashx?ru=http%3a%2f%2fus.123rf.com%2f400wm%2f400%2f400%2fdisorderly%2fdisorderly0605%2fdisorderly060500011%2f396686-income-tax-forms-1040.jpg&amp;ld=20111116&amp;ap=12&amp;app=1&amp;c=facemoods.v2.1.tbar&amp;s=facemoodsv2&amp;coi=372380&amp;cop=main-title&amp;ep=12&amp;euip=137.132.250.14&amp;npp=12&amp;p=0&amp;pp=0&amp;pvaid=a1ce552c88bf4ef08ce27f896730e8c0&amp;hash=3E1CCC0AC8FC0874F84BDF2E3B9E7703"/>
          <p:cNvPicPr>
            <a:picLocks noChangeAspect="1" noChangeArrowheads="1"/>
          </p:cNvPicPr>
          <p:nvPr/>
        </p:nvPicPr>
        <p:blipFill>
          <a:blip r:embed="rId2" cstate="print"/>
          <a:srcRect/>
          <a:stretch>
            <a:fillRect/>
          </a:stretch>
        </p:blipFill>
        <p:spPr bwMode="auto">
          <a:xfrm>
            <a:off x="1143000" y="1828800"/>
            <a:ext cx="5867400" cy="4400550"/>
          </a:xfrm>
          <a:prstGeom prst="rect">
            <a:avLst/>
          </a:prstGeom>
          <a:noFill/>
        </p:spPr>
      </p:pic>
      <p:sp>
        <p:nvSpPr>
          <p:cNvPr id="5" name="Rectangle 4"/>
          <p:cNvSpPr/>
          <p:nvPr/>
        </p:nvSpPr>
        <p:spPr>
          <a:xfrm>
            <a:off x="6400800" y="457200"/>
            <a:ext cx="10668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a:t>
            </a:r>
          </a:p>
          <a:p>
            <a:pPr algn="ctr"/>
            <a:r>
              <a:rPr lang="en-US" sz="3200" b="1" dirty="0" smtClean="0">
                <a:solidFill>
                  <a:srgbClr val="FFFF00"/>
                </a:solidFill>
              </a:rPr>
              <a:t>2M</a:t>
            </a:r>
            <a:endParaRPr lang="en-US" sz="3200" b="1" dirty="0">
              <a:solidFill>
                <a:srgbClr val="FF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304800"/>
            <a:ext cx="8229600" cy="609600"/>
          </a:xfrm>
        </p:spPr>
        <p:txBody>
          <a:bodyPr>
            <a:noAutofit/>
          </a:bodyPr>
          <a:lstStyle/>
          <a:p>
            <a:r>
              <a:rPr lang="en-US" sz="3200" dirty="0" smtClean="0"/>
              <a:t>Swiss Cheese Model of Latent System Failures</a:t>
            </a:r>
          </a:p>
        </p:txBody>
      </p:sp>
      <p:sp>
        <p:nvSpPr>
          <p:cNvPr id="165892" name="Rectangle 3"/>
          <p:cNvSpPr>
            <a:spLocks noChangeArrowheads="1"/>
          </p:cNvSpPr>
          <p:nvPr/>
        </p:nvSpPr>
        <p:spPr bwMode="auto">
          <a:xfrm>
            <a:off x="838200" y="1219200"/>
            <a:ext cx="32004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5893" name="Oval 4"/>
          <p:cNvSpPr>
            <a:spLocks noChangeArrowheads="1"/>
          </p:cNvSpPr>
          <p:nvPr/>
        </p:nvSpPr>
        <p:spPr bwMode="auto">
          <a:xfrm>
            <a:off x="1371600" y="1625600"/>
            <a:ext cx="533400" cy="304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894" name="Oval 5"/>
          <p:cNvSpPr>
            <a:spLocks noChangeArrowheads="1"/>
          </p:cNvSpPr>
          <p:nvPr/>
        </p:nvSpPr>
        <p:spPr bwMode="auto">
          <a:xfrm>
            <a:off x="1905000" y="22352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895" name="Oval 6"/>
          <p:cNvSpPr>
            <a:spLocks noChangeArrowheads="1"/>
          </p:cNvSpPr>
          <p:nvPr/>
        </p:nvSpPr>
        <p:spPr bwMode="auto">
          <a:xfrm>
            <a:off x="2705100" y="2336800"/>
            <a:ext cx="533400" cy="508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896" name="Oval 7"/>
          <p:cNvSpPr>
            <a:spLocks noChangeArrowheads="1"/>
          </p:cNvSpPr>
          <p:nvPr/>
        </p:nvSpPr>
        <p:spPr bwMode="auto">
          <a:xfrm>
            <a:off x="1104900" y="2844800"/>
            <a:ext cx="933450" cy="304800"/>
          </a:xfrm>
          <a:prstGeom prst="ellipse">
            <a:avLst/>
          </a:prstGeom>
          <a:noFill/>
          <a:ln w="9525">
            <a:solidFill>
              <a:schemeClr val="tx1"/>
            </a:solidFill>
            <a:round/>
            <a:headEnd/>
            <a:tailEnd/>
          </a:ln>
        </p:spPr>
        <p:txBody>
          <a:bodyPr wrap="none" anchor="ctr"/>
          <a:lstStyle/>
          <a:p>
            <a:endParaRPr lang="en-US"/>
          </a:p>
        </p:txBody>
      </p:sp>
      <p:sp>
        <p:nvSpPr>
          <p:cNvPr id="165897" name="Oval 8"/>
          <p:cNvSpPr>
            <a:spLocks noChangeArrowheads="1"/>
          </p:cNvSpPr>
          <p:nvPr/>
        </p:nvSpPr>
        <p:spPr bwMode="auto">
          <a:xfrm>
            <a:off x="2971800" y="16256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898" name="Oval 9"/>
          <p:cNvSpPr>
            <a:spLocks noChangeArrowheads="1"/>
          </p:cNvSpPr>
          <p:nvPr/>
        </p:nvSpPr>
        <p:spPr bwMode="auto">
          <a:xfrm>
            <a:off x="2571750" y="30480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899" name="Oval 10"/>
          <p:cNvSpPr>
            <a:spLocks noChangeArrowheads="1"/>
          </p:cNvSpPr>
          <p:nvPr/>
        </p:nvSpPr>
        <p:spPr bwMode="auto">
          <a:xfrm>
            <a:off x="3238500" y="20320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0" name="Rectangle 11"/>
          <p:cNvSpPr>
            <a:spLocks noChangeArrowheads="1"/>
          </p:cNvSpPr>
          <p:nvPr/>
        </p:nvSpPr>
        <p:spPr bwMode="auto">
          <a:xfrm>
            <a:off x="1600200" y="1905000"/>
            <a:ext cx="32004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5901" name="Oval 12"/>
          <p:cNvSpPr>
            <a:spLocks noChangeArrowheads="1"/>
          </p:cNvSpPr>
          <p:nvPr/>
        </p:nvSpPr>
        <p:spPr bwMode="auto">
          <a:xfrm>
            <a:off x="2133600" y="2311400"/>
            <a:ext cx="533400" cy="304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2" name="Oval 13"/>
          <p:cNvSpPr>
            <a:spLocks noChangeArrowheads="1"/>
          </p:cNvSpPr>
          <p:nvPr/>
        </p:nvSpPr>
        <p:spPr bwMode="auto">
          <a:xfrm>
            <a:off x="2667000" y="29210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3" name="Oval 14"/>
          <p:cNvSpPr>
            <a:spLocks noChangeArrowheads="1"/>
          </p:cNvSpPr>
          <p:nvPr/>
        </p:nvSpPr>
        <p:spPr bwMode="auto">
          <a:xfrm>
            <a:off x="3467100" y="3022600"/>
            <a:ext cx="533400" cy="508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4" name="Oval 15"/>
          <p:cNvSpPr>
            <a:spLocks noChangeArrowheads="1"/>
          </p:cNvSpPr>
          <p:nvPr/>
        </p:nvSpPr>
        <p:spPr bwMode="auto">
          <a:xfrm>
            <a:off x="1866900" y="3530600"/>
            <a:ext cx="933450" cy="304800"/>
          </a:xfrm>
          <a:prstGeom prst="ellipse">
            <a:avLst/>
          </a:prstGeom>
          <a:noFill/>
          <a:ln w="9525">
            <a:solidFill>
              <a:schemeClr val="tx1"/>
            </a:solidFill>
            <a:round/>
            <a:headEnd/>
            <a:tailEnd/>
          </a:ln>
        </p:spPr>
        <p:txBody>
          <a:bodyPr wrap="none" anchor="ctr"/>
          <a:lstStyle/>
          <a:p>
            <a:endParaRPr lang="en-US"/>
          </a:p>
        </p:txBody>
      </p:sp>
      <p:sp>
        <p:nvSpPr>
          <p:cNvPr id="165905" name="Oval 16"/>
          <p:cNvSpPr>
            <a:spLocks noChangeArrowheads="1"/>
          </p:cNvSpPr>
          <p:nvPr/>
        </p:nvSpPr>
        <p:spPr bwMode="auto">
          <a:xfrm>
            <a:off x="3733800" y="23114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6" name="Oval 17"/>
          <p:cNvSpPr>
            <a:spLocks noChangeArrowheads="1"/>
          </p:cNvSpPr>
          <p:nvPr/>
        </p:nvSpPr>
        <p:spPr bwMode="auto">
          <a:xfrm>
            <a:off x="3333750" y="37338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7" name="Oval 18"/>
          <p:cNvSpPr>
            <a:spLocks noChangeArrowheads="1"/>
          </p:cNvSpPr>
          <p:nvPr/>
        </p:nvSpPr>
        <p:spPr bwMode="auto">
          <a:xfrm>
            <a:off x="4000500" y="27178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08" name="Rectangle 19"/>
          <p:cNvSpPr>
            <a:spLocks noChangeArrowheads="1"/>
          </p:cNvSpPr>
          <p:nvPr/>
        </p:nvSpPr>
        <p:spPr bwMode="auto">
          <a:xfrm>
            <a:off x="2819400" y="2590800"/>
            <a:ext cx="32004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5909" name="Oval 20"/>
          <p:cNvSpPr>
            <a:spLocks noChangeArrowheads="1"/>
          </p:cNvSpPr>
          <p:nvPr/>
        </p:nvSpPr>
        <p:spPr bwMode="auto">
          <a:xfrm>
            <a:off x="3352800" y="2997200"/>
            <a:ext cx="533400" cy="304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0" name="Oval 21"/>
          <p:cNvSpPr>
            <a:spLocks noChangeArrowheads="1"/>
          </p:cNvSpPr>
          <p:nvPr/>
        </p:nvSpPr>
        <p:spPr bwMode="auto">
          <a:xfrm>
            <a:off x="3886200" y="36068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1" name="Oval 22"/>
          <p:cNvSpPr>
            <a:spLocks noChangeArrowheads="1"/>
          </p:cNvSpPr>
          <p:nvPr/>
        </p:nvSpPr>
        <p:spPr bwMode="auto">
          <a:xfrm>
            <a:off x="4686300" y="3708400"/>
            <a:ext cx="533400" cy="508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2" name="Oval 23"/>
          <p:cNvSpPr>
            <a:spLocks noChangeArrowheads="1"/>
          </p:cNvSpPr>
          <p:nvPr/>
        </p:nvSpPr>
        <p:spPr bwMode="auto">
          <a:xfrm>
            <a:off x="3086100" y="4216400"/>
            <a:ext cx="933450" cy="304800"/>
          </a:xfrm>
          <a:prstGeom prst="ellipse">
            <a:avLst/>
          </a:prstGeom>
          <a:noFill/>
          <a:ln w="9525">
            <a:solidFill>
              <a:schemeClr val="tx1"/>
            </a:solidFill>
            <a:round/>
            <a:headEnd/>
            <a:tailEnd/>
          </a:ln>
        </p:spPr>
        <p:txBody>
          <a:bodyPr wrap="none" anchor="ctr"/>
          <a:lstStyle/>
          <a:p>
            <a:endParaRPr lang="en-US"/>
          </a:p>
        </p:txBody>
      </p:sp>
      <p:sp>
        <p:nvSpPr>
          <p:cNvPr id="165913" name="Oval 24"/>
          <p:cNvSpPr>
            <a:spLocks noChangeArrowheads="1"/>
          </p:cNvSpPr>
          <p:nvPr/>
        </p:nvSpPr>
        <p:spPr bwMode="auto">
          <a:xfrm>
            <a:off x="4953000" y="29972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4" name="Oval 25"/>
          <p:cNvSpPr>
            <a:spLocks noChangeArrowheads="1"/>
          </p:cNvSpPr>
          <p:nvPr/>
        </p:nvSpPr>
        <p:spPr bwMode="auto">
          <a:xfrm>
            <a:off x="4552950" y="44196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5" name="Oval 26"/>
          <p:cNvSpPr>
            <a:spLocks noChangeArrowheads="1"/>
          </p:cNvSpPr>
          <p:nvPr/>
        </p:nvSpPr>
        <p:spPr bwMode="auto">
          <a:xfrm>
            <a:off x="5219700" y="34036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6" name="Rectangle 27"/>
          <p:cNvSpPr>
            <a:spLocks noChangeArrowheads="1"/>
          </p:cNvSpPr>
          <p:nvPr/>
        </p:nvSpPr>
        <p:spPr bwMode="auto">
          <a:xfrm>
            <a:off x="3733800" y="3352800"/>
            <a:ext cx="32004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5917" name="Oval 28"/>
          <p:cNvSpPr>
            <a:spLocks noChangeArrowheads="1"/>
          </p:cNvSpPr>
          <p:nvPr/>
        </p:nvSpPr>
        <p:spPr bwMode="auto">
          <a:xfrm>
            <a:off x="4267200" y="3759200"/>
            <a:ext cx="533400" cy="3048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8" name="Oval 29"/>
          <p:cNvSpPr>
            <a:spLocks noChangeArrowheads="1"/>
          </p:cNvSpPr>
          <p:nvPr/>
        </p:nvSpPr>
        <p:spPr bwMode="auto">
          <a:xfrm>
            <a:off x="4800600" y="43688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19" name="Oval 30"/>
          <p:cNvSpPr>
            <a:spLocks noChangeArrowheads="1"/>
          </p:cNvSpPr>
          <p:nvPr/>
        </p:nvSpPr>
        <p:spPr bwMode="auto">
          <a:xfrm>
            <a:off x="5600700" y="4470400"/>
            <a:ext cx="533400" cy="508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20" name="Oval 31"/>
          <p:cNvSpPr>
            <a:spLocks noChangeArrowheads="1"/>
          </p:cNvSpPr>
          <p:nvPr/>
        </p:nvSpPr>
        <p:spPr bwMode="auto">
          <a:xfrm>
            <a:off x="4000500" y="4978400"/>
            <a:ext cx="933450" cy="304800"/>
          </a:xfrm>
          <a:prstGeom prst="ellipse">
            <a:avLst/>
          </a:prstGeom>
          <a:noFill/>
          <a:ln w="9525">
            <a:solidFill>
              <a:schemeClr val="tx1"/>
            </a:solidFill>
            <a:round/>
            <a:headEnd/>
            <a:tailEnd/>
          </a:ln>
        </p:spPr>
        <p:txBody>
          <a:bodyPr wrap="none" anchor="ctr"/>
          <a:lstStyle/>
          <a:p>
            <a:endParaRPr lang="en-US"/>
          </a:p>
        </p:txBody>
      </p:sp>
      <p:sp>
        <p:nvSpPr>
          <p:cNvPr id="165921" name="Oval 32"/>
          <p:cNvSpPr>
            <a:spLocks noChangeArrowheads="1"/>
          </p:cNvSpPr>
          <p:nvPr/>
        </p:nvSpPr>
        <p:spPr bwMode="auto">
          <a:xfrm>
            <a:off x="5867400" y="37592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22" name="Oval 33"/>
          <p:cNvSpPr>
            <a:spLocks noChangeArrowheads="1"/>
          </p:cNvSpPr>
          <p:nvPr/>
        </p:nvSpPr>
        <p:spPr bwMode="auto">
          <a:xfrm>
            <a:off x="5467350" y="51816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23" name="Oval 34"/>
          <p:cNvSpPr>
            <a:spLocks noChangeArrowheads="1"/>
          </p:cNvSpPr>
          <p:nvPr/>
        </p:nvSpPr>
        <p:spPr bwMode="auto">
          <a:xfrm>
            <a:off x="6134100" y="4165600"/>
            <a:ext cx="400050" cy="203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65924" name="Text Box 35"/>
          <p:cNvSpPr txBox="1">
            <a:spLocks noChangeArrowheads="1"/>
          </p:cNvSpPr>
          <p:nvPr/>
        </p:nvSpPr>
        <p:spPr bwMode="auto">
          <a:xfrm>
            <a:off x="1524000" y="1219200"/>
            <a:ext cx="1905000" cy="366713"/>
          </a:xfrm>
          <a:prstGeom prst="rect">
            <a:avLst/>
          </a:prstGeom>
          <a:noFill/>
          <a:ln w="9525">
            <a:noFill/>
            <a:miter lim="800000"/>
            <a:headEnd/>
            <a:tailEnd/>
          </a:ln>
        </p:spPr>
        <p:txBody>
          <a:bodyPr>
            <a:spAutoFit/>
          </a:bodyPr>
          <a:lstStyle/>
          <a:p>
            <a:pPr>
              <a:spcBef>
                <a:spcPct val="50000"/>
              </a:spcBef>
            </a:pPr>
            <a:r>
              <a:rPr lang="en-US" b="1"/>
              <a:t>Organization</a:t>
            </a:r>
          </a:p>
        </p:txBody>
      </p:sp>
      <p:sp>
        <p:nvSpPr>
          <p:cNvPr id="165925" name="Text Box 36"/>
          <p:cNvSpPr txBox="1">
            <a:spLocks noChangeArrowheads="1"/>
          </p:cNvSpPr>
          <p:nvPr/>
        </p:nvSpPr>
        <p:spPr bwMode="auto">
          <a:xfrm>
            <a:off x="2209800" y="1905000"/>
            <a:ext cx="1905000" cy="366713"/>
          </a:xfrm>
          <a:prstGeom prst="rect">
            <a:avLst/>
          </a:prstGeom>
          <a:noFill/>
          <a:ln w="9525">
            <a:noFill/>
            <a:miter lim="800000"/>
            <a:headEnd/>
            <a:tailEnd/>
          </a:ln>
        </p:spPr>
        <p:txBody>
          <a:bodyPr>
            <a:spAutoFit/>
          </a:bodyPr>
          <a:lstStyle/>
          <a:p>
            <a:pPr>
              <a:spcBef>
                <a:spcPct val="50000"/>
              </a:spcBef>
            </a:pPr>
            <a:r>
              <a:rPr lang="en-US" b="1"/>
              <a:t>Supervision</a:t>
            </a:r>
          </a:p>
        </p:txBody>
      </p:sp>
      <p:sp>
        <p:nvSpPr>
          <p:cNvPr id="165926" name="Text Box 37"/>
          <p:cNvSpPr txBox="1">
            <a:spLocks noChangeArrowheads="1"/>
          </p:cNvSpPr>
          <p:nvPr/>
        </p:nvSpPr>
        <p:spPr bwMode="auto">
          <a:xfrm>
            <a:off x="3429000" y="2667000"/>
            <a:ext cx="1905000" cy="366713"/>
          </a:xfrm>
          <a:prstGeom prst="rect">
            <a:avLst/>
          </a:prstGeom>
          <a:noFill/>
          <a:ln w="9525">
            <a:noFill/>
            <a:miter lim="800000"/>
            <a:headEnd/>
            <a:tailEnd/>
          </a:ln>
        </p:spPr>
        <p:txBody>
          <a:bodyPr>
            <a:spAutoFit/>
          </a:bodyPr>
          <a:lstStyle/>
          <a:p>
            <a:pPr>
              <a:spcBef>
                <a:spcPct val="50000"/>
              </a:spcBef>
            </a:pPr>
            <a:r>
              <a:rPr lang="en-US" b="1"/>
              <a:t>Preconditions</a:t>
            </a:r>
          </a:p>
        </p:txBody>
      </p:sp>
      <p:sp>
        <p:nvSpPr>
          <p:cNvPr id="165927" name="Text Box 38"/>
          <p:cNvSpPr txBox="1">
            <a:spLocks noChangeArrowheads="1"/>
          </p:cNvSpPr>
          <p:nvPr/>
        </p:nvSpPr>
        <p:spPr bwMode="auto">
          <a:xfrm>
            <a:off x="4343400" y="3429000"/>
            <a:ext cx="1905000" cy="366713"/>
          </a:xfrm>
          <a:prstGeom prst="rect">
            <a:avLst/>
          </a:prstGeom>
          <a:noFill/>
          <a:ln w="9525">
            <a:noFill/>
            <a:miter lim="800000"/>
            <a:headEnd/>
            <a:tailEnd/>
          </a:ln>
        </p:spPr>
        <p:txBody>
          <a:bodyPr>
            <a:spAutoFit/>
          </a:bodyPr>
          <a:lstStyle/>
          <a:p>
            <a:pPr>
              <a:spcBef>
                <a:spcPct val="50000"/>
              </a:spcBef>
            </a:pPr>
            <a:r>
              <a:rPr lang="en-US" b="1"/>
              <a:t>Unsafe Acts</a:t>
            </a:r>
          </a:p>
        </p:txBody>
      </p:sp>
      <p:sp>
        <p:nvSpPr>
          <p:cNvPr id="165928" name="Line 39"/>
          <p:cNvSpPr>
            <a:spLocks noChangeShapeType="1"/>
          </p:cNvSpPr>
          <p:nvPr/>
        </p:nvSpPr>
        <p:spPr bwMode="auto">
          <a:xfrm>
            <a:off x="1295400" y="2971800"/>
            <a:ext cx="4191000" cy="2895600"/>
          </a:xfrm>
          <a:prstGeom prst="line">
            <a:avLst/>
          </a:prstGeom>
          <a:noFill/>
          <a:ln w="9525">
            <a:solidFill>
              <a:schemeClr val="tx1"/>
            </a:solidFill>
            <a:round/>
            <a:headEnd/>
            <a:tailEnd type="triangle" w="med" len="med"/>
          </a:ln>
        </p:spPr>
        <p:txBody>
          <a:bodyPr/>
          <a:lstStyle/>
          <a:p>
            <a:endParaRPr lang="en-US"/>
          </a:p>
        </p:txBody>
      </p:sp>
      <p:sp>
        <p:nvSpPr>
          <p:cNvPr id="165929" name="AutoShape 40"/>
          <p:cNvSpPr>
            <a:spLocks noChangeArrowheads="1"/>
          </p:cNvSpPr>
          <p:nvPr/>
        </p:nvSpPr>
        <p:spPr bwMode="auto">
          <a:xfrm>
            <a:off x="6553200" y="1600200"/>
            <a:ext cx="2362200" cy="1676400"/>
          </a:xfrm>
          <a:prstGeom prst="wedgeRoundRectCallout">
            <a:avLst>
              <a:gd name="adj1" fmla="val -94759"/>
              <a:gd name="adj2" fmla="val -2083"/>
              <a:gd name="adj3" fmla="val 16667"/>
            </a:avLst>
          </a:prstGeom>
          <a:solidFill>
            <a:srgbClr val="F8A6EC"/>
          </a:solidFill>
          <a:ln w="9525">
            <a:solidFill>
              <a:schemeClr val="tx1"/>
            </a:solidFill>
            <a:miter lim="800000"/>
            <a:headEnd/>
            <a:tailEnd/>
          </a:ln>
        </p:spPr>
        <p:txBody>
          <a:bodyPr/>
          <a:lstStyle/>
          <a:p>
            <a:pPr algn="ctr"/>
            <a:r>
              <a:rPr lang="en-US" sz="1800" i="1" dirty="0"/>
              <a:t>Accidents are caused by a sequence / hierarchy of failure pathways</a:t>
            </a:r>
          </a:p>
        </p:txBody>
      </p:sp>
      <p:sp>
        <p:nvSpPr>
          <p:cNvPr id="165930" name="AutoShape 41"/>
          <p:cNvSpPr>
            <a:spLocks noChangeArrowheads="1"/>
          </p:cNvSpPr>
          <p:nvPr/>
        </p:nvSpPr>
        <p:spPr bwMode="auto">
          <a:xfrm>
            <a:off x="7543800" y="5334000"/>
            <a:ext cx="1371600" cy="685800"/>
          </a:xfrm>
          <a:prstGeom prst="wedgeRoundRectCallout">
            <a:avLst>
              <a:gd name="adj1" fmla="val -137153"/>
              <a:gd name="adj2" fmla="val -137731"/>
              <a:gd name="adj3" fmla="val 16667"/>
            </a:avLst>
          </a:prstGeom>
          <a:solidFill>
            <a:srgbClr val="6EEE74"/>
          </a:solidFill>
          <a:ln w="9525">
            <a:solidFill>
              <a:schemeClr val="tx1"/>
            </a:solidFill>
            <a:miter lim="800000"/>
            <a:headEnd/>
            <a:tailEnd/>
          </a:ln>
        </p:spPr>
        <p:txBody>
          <a:bodyPr anchor="ctr"/>
          <a:lstStyle/>
          <a:p>
            <a:pPr algn="ctr"/>
            <a:r>
              <a:rPr lang="en-US"/>
              <a:t>The “base event”</a:t>
            </a:r>
          </a:p>
        </p:txBody>
      </p:sp>
      <p:sp>
        <p:nvSpPr>
          <p:cNvPr id="165931" name="Text Box 43"/>
          <p:cNvSpPr txBox="1">
            <a:spLocks noChangeArrowheads="1"/>
          </p:cNvSpPr>
          <p:nvPr/>
        </p:nvSpPr>
        <p:spPr bwMode="auto">
          <a:xfrm>
            <a:off x="304800" y="5943600"/>
            <a:ext cx="1905000" cy="366713"/>
          </a:xfrm>
          <a:prstGeom prst="rect">
            <a:avLst/>
          </a:prstGeom>
          <a:noFill/>
          <a:ln w="9525">
            <a:noFill/>
            <a:miter lim="800000"/>
            <a:headEnd/>
            <a:tailEnd/>
          </a:ln>
        </p:spPr>
        <p:txBody>
          <a:bodyPr>
            <a:spAutoFit/>
          </a:bodyPr>
          <a:lstStyle/>
          <a:p>
            <a:pPr>
              <a:spcBef>
                <a:spcPct val="50000"/>
              </a:spcBef>
            </a:pPr>
            <a:r>
              <a:rPr lang="en-US" b="1" i="1"/>
              <a:t>Reason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smtClean="0"/>
              <a:t>HFACS</a:t>
            </a:r>
          </a:p>
        </p:txBody>
      </p:sp>
      <p:sp>
        <p:nvSpPr>
          <p:cNvPr id="8198" name="Rectangle 3"/>
          <p:cNvSpPr>
            <a:spLocks noGrp="1" noChangeArrowheads="1"/>
          </p:cNvSpPr>
          <p:nvPr>
            <p:ph type="body" idx="1"/>
          </p:nvPr>
        </p:nvSpPr>
        <p:spPr>
          <a:xfrm>
            <a:off x="457200" y="1600200"/>
            <a:ext cx="7239000" cy="3200400"/>
          </a:xfrm>
        </p:spPr>
        <p:txBody>
          <a:bodyPr/>
          <a:lstStyle/>
          <a:p>
            <a:pPr eaLnBrk="1" hangingPunct="1">
              <a:lnSpc>
                <a:spcPct val="90000"/>
              </a:lnSpc>
            </a:pPr>
            <a:r>
              <a:rPr lang="en-US" sz="2800" smtClean="0"/>
              <a:t>Human Factors Analysis and Classification System</a:t>
            </a:r>
          </a:p>
          <a:p>
            <a:pPr lvl="1" eaLnBrk="1" hangingPunct="1">
              <a:lnSpc>
                <a:spcPct val="90000"/>
              </a:lnSpc>
            </a:pPr>
            <a:r>
              <a:rPr lang="en-US" sz="2400" smtClean="0"/>
              <a:t>Developed mainly for aircraft accident investigation</a:t>
            </a:r>
          </a:p>
          <a:p>
            <a:pPr lvl="1" eaLnBrk="1" hangingPunct="1">
              <a:lnSpc>
                <a:spcPct val="90000"/>
              </a:lnSpc>
            </a:pPr>
            <a:r>
              <a:rPr lang="en-US" sz="2400" smtClean="0"/>
              <a:t>May be modified for many other accident investigation and system design scenarios</a:t>
            </a:r>
          </a:p>
          <a:p>
            <a:pPr lvl="1" eaLnBrk="1" hangingPunct="1">
              <a:lnSpc>
                <a:spcPct val="90000"/>
              </a:lnSpc>
            </a:pPr>
            <a:r>
              <a:rPr lang="en-US" sz="2400" smtClean="0"/>
              <a:t>Developed from Reason’s “Swiss Cheese” model of accident causation</a:t>
            </a:r>
          </a:p>
        </p:txBody>
      </p:sp>
      <p:sp>
        <p:nvSpPr>
          <p:cNvPr id="8199" name="Text Box 4"/>
          <p:cNvSpPr txBox="1">
            <a:spLocks noChangeArrowheads="1"/>
          </p:cNvSpPr>
          <p:nvPr/>
        </p:nvSpPr>
        <p:spPr bwMode="auto">
          <a:xfrm>
            <a:off x="1524000" y="4876800"/>
            <a:ext cx="6172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i="1"/>
              <a:t>The Human Factors Analysis and Classification System (HFACS) Scott Shappell and Douglas Weigmann, DOT/FAA/AM-00/7, office of Aviation Medicine, Washington, DC</a:t>
            </a:r>
          </a:p>
        </p:txBody>
      </p:sp>
    </p:spTree>
    <p:extLst>
      <p:ext uri="{BB962C8B-B14F-4D97-AF65-F5344CB8AC3E}">
        <p14:creationId xmlns:p14="http://schemas.microsoft.com/office/powerpoint/2010/main" val="2111119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2895600" y="274638"/>
            <a:ext cx="3505200" cy="1143000"/>
          </a:xfrm>
          <a:ln w="38100">
            <a:solidFill>
              <a:schemeClr val="tx1"/>
            </a:solidFill>
            <a:miter lim="800000"/>
            <a:headEnd/>
            <a:tailEnd/>
          </a:ln>
        </p:spPr>
        <p:txBody>
          <a:bodyPr/>
          <a:lstStyle/>
          <a:p>
            <a:pPr eaLnBrk="1" hangingPunct="1"/>
            <a:r>
              <a:rPr lang="en-US" smtClean="0"/>
              <a:t>Unsafe Acts</a:t>
            </a:r>
          </a:p>
        </p:txBody>
      </p:sp>
      <p:sp>
        <p:nvSpPr>
          <p:cNvPr id="9222" name="Text Box 3"/>
          <p:cNvSpPr txBox="1">
            <a:spLocks noChangeArrowheads="1"/>
          </p:cNvSpPr>
          <p:nvPr/>
        </p:nvSpPr>
        <p:spPr bwMode="auto">
          <a:xfrm>
            <a:off x="1828800" y="1943100"/>
            <a:ext cx="1447800" cy="404813"/>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Errors</a:t>
            </a:r>
          </a:p>
        </p:txBody>
      </p:sp>
      <p:sp>
        <p:nvSpPr>
          <p:cNvPr id="9223" name="Text Box 4"/>
          <p:cNvSpPr txBox="1">
            <a:spLocks noChangeArrowheads="1"/>
          </p:cNvSpPr>
          <p:nvPr/>
        </p:nvSpPr>
        <p:spPr bwMode="auto">
          <a:xfrm>
            <a:off x="6172200" y="1943100"/>
            <a:ext cx="1447800" cy="404813"/>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Violations</a:t>
            </a:r>
          </a:p>
        </p:txBody>
      </p:sp>
      <p:sp>
        <p:nvSpPr>
          <p:cNvPr id="9224" name="Text Box 5"/>
          <p:cNvSpPr txBox="1">
            <a:spLocks noChangeArrowheads="1"/>
          </p:cNvSpPr>
          <p:nvPr/>
        </p:nvSpPr>
        <p:spPr bwMode="auto">
          <a:xfrm>
            <a:off x="304800" y="3048000"/>
            <a:ext cx="1447800" cy="67945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Skill based Errors</a:t>
            </a:r>
          </a:p>
        </p:txBody>
      </p:sp>
      <p:sp>
        <p:nvSpPr>
          <p:cNvPr id="9225" name="Text Box 6"/>
          <p:cNvSpPr txBox="1">
            <a:spLocks noChangeArrowheads="1"/>
          </p:cNvSpPr>
          <p:nvPr/>
        </p:nvSpPr>
        <p:spPr bwMode="auto">
          <a:xfrm>
            <a:off x="1981200" y="3048000"/>
            <a:ext cx="1447800" cy="67945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Decision Errors</a:t>
            </a:r>
          </a:p>
        </p:txBody>
      </p:sp>
      <p:sp>
        <p:nvSpPr>
          <p:cNvPr id="9226" name="Text Box 7"/>
          <p:cNvSpPr txBox="1">
            <a:spLocks noChangeArrowheads="1"/>
          </p:cNvSpPr>
          <p:nvPr/>
        </p:nvSpPr>
        <p:spPr bwMode="auto">
          <a:xfrm>
            <a:off x="3581400" y="3048000"/>
            <a:ext cx="1447800" cy="67945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Perceptual Errors</a:t>
            </a:r>
          </a:p>
        </p:txBody>
      </p:sp>
      <p:sp>
        <p:nvSpPr>
          <p:cNvPr id="9227" name="Text Box 8"/>
          <p:cNvSpPr txBox="1">
            <a:spLocks noChangeArrowheads="1"/>
          </p:cNvSpPr>
          <p:nvPr/>
        </p:nvSpPr>
        <p:spPr bwMode="auto">
          <a:xfrm>
            <a:off x="5334000" y="3184525"/>
            <a:ext cx="1447800" cy="404813"/>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Routine</a:t>
            </a:r>
          </a:p>
        </p:txBody>
      </p:sp>
      <p:sp>
        <p:nvSpPr>
          <p:cNvPr id="9228" name="Text Box 9"/>
          <p:cNvSpPr txBox="1">
            <a:spLocks noChangeArrowheads="1"/>
          </p:cNvSpPr>
          <p:nvPr/>
        </p:nvSpPr>
        <p:spPr bwMode="auto">
          <a:xfrm>
            <a:off x="7010400" y="3184525"/>
            <a:ext cx="1447800" cy="404813"/>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Exceptional</a:t>
            </a:r>
          </a:p>
        </p:txBody>
      </p:sp>
      <p:cxnSp>
        <p:nvCxnSpPr>
          <p:cNvPr id="9229" name="AutoShape 10"/>
          <p:cNvCxnSpPr>
            <a:cxnSpLocks noChangeShapeType="1"/>
            <a:stCxn id="9224" idx="0"/>
            <a:endCxn id="9222" idx="2"/>
          </p:cNvCxnSpPr>
          <p:nvPr/>
        </p:nvCxnSpPr>
        <p:spPr bwMode="auto">
          <a:xfrm rot="-5400000">
            <a:off x="1459706" y="1935957"/>
            <a:ext cx="661987" cy="1524000"/>
          </a:xfrm>
          <a:prstGeom prst="bentConnector3">
            <a:avLst>
              <a:gd name="adj1" fmla="val 5012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0" name="AutoShape 11"/>
          <p:cNvCxnSpPr>
            <a:cxnSpLocks noChangeShapeType="1"/>
            <a:stCxn id="9225" idx="0"/>
            <a:endCxn id="9222" idx="2"/>
          </p:cNvCxnSpPr>
          <p:nvPr/>
        </p:nvCxnSpPr>
        <p:spPr bwMode="auto">
          <a:xfrm rot="5400000" flipH="1">
            <a:off x="2297906" y="2621757"/>
            <a:ext cx="661987" cy="152400"/>
          </a:xfrm>
          <a:prstGeom prst="bentConnector3">
            <a:avLst>
              <a:gd name="adj1" fmla="val 5012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1" name="AutoShape 12"/>
          <p:cNvCxnSpPr>
            <a:cxnSpLocks noChangeShapeType="1"/>
            <a:stCxn id="9226" idx="0"/>
            <a:endCxn id="9222" idx="2"/>
          </p:cNvCxnSpPr>
          <p:nvPr/>
        </p:nvCxnSpPr>
        <p:spPr bwMode="auto">
          <a:xfrm rot="5400000" flipH="1">
            <a:off x="3098006" y="1821657"/>
            <a:ext cx="661987" cy="1752600"/>
          </a:xfrm>
          <a:prstGeom prst="bentConnector3">
            <a:avLst>
              <a:gd name="adj1" fmla="val 5012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2" name="AutoShape 13"/>
          <p:cNvCxnSpPr>
            <a:cxnSpLocks noChangeShapeType="1"/>
            <a:stCxn id="9227" idx="0"/>
            <a:endCxn id="9223" idx="2"/>
          </p:cNvCxnSpPr>
          <p:nvPr/>
        </p:nvCxnSpPr>
        <p:spPr bwMode="auto">
          <a:xfrm rot="-5400000">
            <a:off x="6077744" y="2347119"/>
            <a:ext cx="798512" cy="838200"/>
          </a:xfrm>
          <a:prstGeom prst="bentConnector3">
            <a:avLst>
              <a:gd name="adj1" fmla="val 50097"/>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3" name="AutoShape 14"/>
          <p:cNvCxnSpPr>
            <a:cxnSpLocks noChangeShapeType="1"/>
            <a:stCxn id="9228" idx="0"/>
            <a:endCxn id="9223" idx="2"/>
          </p:cNvCxnSpPr>
          <p:nvPr/>
        </p:nvCxnSpPr>
        <p:spPr bwMode="auto">
          <a:xfrm rot="5400000" flipH="1">
            <a:off x="6915944" y="2347119"/>
            <a:ext cx="798512" cy="838200"/>
          </a:xfrm>
          <a:prstGeom prst="bentConnector3">
            <a:avLst>
              <a:gd name="adj1" fmla="val 50097"/>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4" name="AutoShape 15"/>
          <p:cNvCxnSpPr>
            <a:cxnSpLocks noChangeShapeType="1"/>
            <a:stCxn id="9223" idx="0"/>
            <a:endCxn id="9221" idx="2"/>
          </p:cNvCxnSpPr>
          <p:nvPr/>
        </p:nvCxnSpPr>
        <p:spPr bwMode="auto">
          <a:xfrm rot="5400000" flipH="1">
            <a:off x="5528469" y="556419"/>
            <a:ext cx="487362" cy="2247900"/>
          </a:xfrm>
          <a:prstGeom prst="bentConnector3">
            <a:avLst>
              <a:gd name="adj1" fmla="val 4983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235" name="AutoShape 16"/>
          <p:cNvCxnSpPr>
            <a:cxnSpLocks noChangeShapeType="1"/>
            <a:stCxn id="9222" idx="0"/>
            <a:endCxn id="9221" idx="2"/>
          </p:cNvCxnSpPr>
          <p:nvPr/>
        </p:nvCxnSpPr>
        <p:spPr bwMode="auto">
          <a:xfrm rot="-5400000">
            <a:off x="3356769" y="632619"/>
            <a:ext cx="487362" cy="2095500"/>
          </a:xfrm>
          <a:prstGeom prst="bentConnector3">
            <a:avLst>
              <a:gd name="adj1" fmla="val 4983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9236" name="AutoShape 17"/>
          <p:cNvSpPr>
            <a:spLocks noChangeArrowheads="1"/>
          </p:cNvSpPr>
          <p:nvPr/>
        </p:nvSpPr>
        <p:spPr bwMode="auto">
          <a:xfrm>
            <a:off x="228600" y="4191000"/>
            <a:ext cx="1219200" cy="762000"/>
          </a:xfrm>
          <a:prstGeom prst="wedgeRoundRectCallout">
            <a:avLst>
              <a:gd name="adj1" fmla="val 12111"/>
              <a:gd name="adj2" fmla="val -120833"/>
              <a:gd name="adj3" fmla="val 16667"/>
            </a:avLst>
          </a:prstGeom>
          <a:solidFill>
            <a:schemeClr val="accent1"/>
          </a:solidFill>
          <a:ln w="9525" algn="ctr">
            <a:solidFill>
              <a:schemeClr val="tx1"/>
            </a:solidFill>
            <a:miter lim="800000"/>
            <a:headEnd/>
            <a:tailEnd/>
          </a:ln>
        </p:spPr>
        <p:txBody>
          <a:bodyPr anchor="ctr"/>
          <a:lstStyle/>
          <a:p>
            <a:pPr algn="ctr"/>
            <a:r>
              <a:rPr lang="en-US" sz="1600"/>
              <a:t>Hands and Eyes</a:t>
            </a:r>
          </a:p>
        </p:txBody>
      </p:sp>
      <p:sp>
        <p:nvSpPr>
          <p:cNvPr id="9237" name="AutoShape 18"/>
          <p:cNvSpPr>
            <a:spLocks noChangeArrowheads="1"/>
          </p:cNvSpPr>
          <p:nvPr/>
        </p:nvSpPr>
        <p:spPr bwMode="auto">
          <a:xfrm>
            <a:off x="1219200" y="5029200"/>
            <a:ext cx="1752600" cy="1295400"/>
          </a:xfrm>
          <a:prstGeom prst="wedgeRoundRectCallout">
            <a:avLst>
              <a:gd name="adj1" fmla="val 30708"/>
              <a:gd name="adj2" fmla="val -149389"/>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400"/>
              <a:t>Problem Solving</a:t>
            </a:r>
          </a:p>
          <a:p>
            <a:pPr>
              <a:buFontTx/>
              <a:buChar char="•"/>
            </a:pPr>
            <a:r>
              <a:rPr lang="en-US" sz="1400"/>
              <a:t>Procedures</a:t>
            </a:r>
          </a:p>
          <a:p>
            <a:pPr>
              <a:buFontTx/>
              <a:buChar char="•"/>
            </a:pPr>
            <a:r>
              <a:rPr lang="en-US" sz="1400"/>
              <a:t>Poor Choices</a:t>
            </a:r>
          </a:p>
        </p:txBody>
      </p:sp>
      <p:sp>
        <p:nvSpPr>
          <p:cNvPr id="9238" name="AutoShape 19"/>
          <p:cNvSpPr>
            <a:spLocks noChangeArrowheads="1"/>
          </p:cNvSpPr>
          <p:nvPr/>
        </p:nvSpPr>
        <p:spPr bwMode="auto">
          <a:xfrm>
            <a:off x="3124200" y="5105400"/>
            <a:ext cx="1371600" cy="762000"/>
          </a:xfrm>
          <a:prstGeom prst="wedgeRoundRectCallout">
            <a:avLst>
              <a:gd name="adj1" fmla="val 35417"/>
              <a:gd name="adj2" fmla="val -227083"/>
              <a:gd name="adj3" fmla="val 16667"/>
            </a:avLst>
          </a:prstGeom>
          <a:solidFill>
            <a:schemeClr val="accent1"/>
          </a:solidFill>
          <a:ln w="9525" algn="ctr">
            <a:solidFill>
              <a:schemeClr val="tx1"/>
            </a:solidFill>
            <a:miter lim="800000"/>
            <a:headEnd/>
            <a:tailEnd/>
          </a:ln>
        </p:spPr>
        <p:txBody>
          <a:bodyPr anchor="ctr"/>
          <a:lstStyle/>
          <a:p>
            <a:pPr algn="ctr"/>
            <a:r>
              <a:rPr lang="en-US"/>
              <a:t>Degraded Inputs</a:t>
            </a:r>
          </a:p>
        </p:txBody>
      </p:sp>
      <p:sp>
        <p:nvSpPr>
          <p:cNvPr id="9239" name="AutoShape 20"/>
          <p:cNvSpPr>
            <a:spLocks noChangeArrowheads="1"/>
          </p:cNvSpPr>
          <p:nvPr/>
        </p:nvSpPr>
        <p:spPr bwMode="auto">
          <a:xfrm>
            <a:off x="4876800" y="4419600"/>
            <a:ext cx="1219200" cy="1447800"/>
          </a:xfrm>
          <a:prstGeom prst="wedgeRoundRectCallout">
            <a:avLst>
              <a:gd name="adj1" fmla="val 55468"/>
              <a:gd name="adj2" fmla="val -106032"/>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400"/>
              <a:t>Speeding</a:t>
            </a:r>
          </a:p>
          <a:p>
            <a:pPr>
              <a:buFontTx/>
              <a:buChar char="•"/>
            </a:pPr>
            <a:r>
              <a:rPr lang="en-US" sz="1400"/>
              <a:t>Drinking</a:t>
            </a:r>
          </a:p>
          <a:p>
            <a:pPr>
              <a:buFontTx/>
              <a:buChar char="•"/>
            </a:pPr>
            <a:r>
              <a:rPr lang="en-US" sz="1400"/>
              <a:t>Bending the rules</a:t>
            </a:r>
          </a:p>
        </p:txBody>
      </p:sp>
      <p:sp>
        <p:nvSpPr>
          <p:cNvPr id="9240" name="AutoShape 21"/>
          <p:cNvSpPr>
            <a:spLocks noChangeArrowheads="1"/>
          </p:cNvSpPr>
          <p:nvPr/>
        </p:nvSpPr>
        <p:spPr bwMode="auto">
          <a:xfrm>
            <a:off x="6400800" y="4572000"/>
            <a:ext cx="1219200" cy="762000"/>
          </a:xfrm>
          <a:prstGeom prst="wedgeRoundRectCallout">
            <a:avLst>
              <a:gd name="adj1" fmla="val 53125"/>
              <a:gd name="adj2" fmla="val -180833"/>
              <a:gd name="adj3" fmla="val 16667"/>
            </a:avLst>
          </a:prstGeom>
          <a:solidFill>
            <a:schemeClr val="accent1"/>
          </a:solidFill>
          <a:ln w="9525" algn="ctr">
            <a:solidFill>
              <a:schemeClr val="tx1"/>
            </a:solidFill>
            <a:miter lim="800000"/>
            <a:headEnd/>
            <a:tailEnd/>
          </a:ln>
        </p:spPr>
        <p:txBody>
          <a:bodyPr anchor="ctr"/>
          <a:lstStyle/>
          <a:p>
            <a:pPr algn="ctr"/>
            <a:r>
              <a:rPr lang="en-US" sz="1400"/>
              <a:t>One off acts- low flying</a:t>
            </a:r>
          </a:p>
        </p:txBody>
      </p:sp>
    </p:spTree>
    <p:extLst>
      <p:ext uri="{BB962C8B-B14F-4D97-AF65-F5344CB8AC3E}">
        <p14:creationId xmlns:p14="http://schemas.microsoft.com/office/powerpoint/2010/main" val="3057891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2667000" y="381000"/>
            <a:ext cx="3276600" cy="1143000"/>
          </a:xfrm>
          <a:ln w="38100">
            <a:solidFill>
              <a:schemeClr val="tx1"/>
            </a:solidFill>
            <a:miter lim="800000"/>
            <a:headEnd/>
            <a:tailEnd/>
          </a:ln>
        </p:spPr>
        <p:txBody>
          <a:bodyPr/>
          <a:lstStyle/>
          <a:p>
            <a:pPr eaLnBrk="1" hangingPunct="1"/>
            <a:r>
              <a:rPr lang="en-US" sz="3200" b="1" smtClean="0"/>
              <a:t>Preconditions</a:t>
            </a:r>
          </a:p>
        </p:txBody>
      </p:sp>
      <p:sp>
        <p:nvSpPr>
          <p:cNvPr id="11270" name="Rectangle 3"/>
          <p:cNvSpPr>
            <a:spLocks noChangeArrowheads="1"/>
          </p:cNvSpPr>
          <p:nvPr/>
        </p:nvSpPr>
        <p:spPr bwMode="auto">
          <a:xfrm>
            <a:off x="533400" y="1790700"/>
            <a:ext cx="1752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Environmental</a:t>
            </a:r>
          </a:p>
        </p:txBody>
      </p:sp>
      <p:sp>
        <p:nvSpPr>
          <p:cNvPr id="11271" name="Rectangle 4"/>
          <p:cNvSpPr>
            <a:spLocks noChangeArrowheads="1"/>
          </p:cNvSpPr>
          <p:nvPr/>
        </p:nvSpPr>
        <p:spPr bwMode="auto">
          <a:xfrm>
            <a:off x="228600" y="2971800"/>
            <a:ext cx="12954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Physical</a:t>
            </a:r>
          </a:p>
        </p:txBody>
      </p:sp>
      <p:sp>
        <p:nvSpPr>
          <p:cNvPr id="11272" name="Rectangle 5"/>
          <p:cNvSpPr>
            <a:spLocks noChangeArrowheads="1"/>
          </p:cNvSpPr>
          <p:nvPr/>
        </p:nvSpPr>
        <p:spPr bwMode="auto">
          <a:xfrm>
            <a:off x="1828800" y="2971800"/>
            <a:ext cx="12954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Technological</a:t>
            </a:r>
          </a:p>
        </p:txBody>
      </p:sp>
      <p:sp>
        <p:nvSpPr>
          <p:cNvPr id="11273" name="Rectangle 6"/>
          <p:cNvSpPr>
            <a:spLocks noChangeArrowheads="1"/>
          </p:cNvSpPr>
          <p:nvPr/>
        </p:nvSpPr>
        <p:spPr bwMode="auto">
          <a:xfrm>
            <a:off x="5867400" y="1790700"/>
            <a:ext cx="19050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Personnel</a:t>
            </a:r>
          </a:p>
        </p:txBody>
      </p:sp>
      <p:sp>
        <p:nvSpPr>
          <p:cNvPr id="11274" name="Rectangle 7"/>
          <p:cNvSpPr>
            <a:spLocks noChangeArrowheads="1"/>
          </p:cNvSpPr>
          <p:nvPr/>
        </p:nvSpPr>
        <p:spPr bwMode="auto">
          <a:xfrm>
            <a:off x="4876800" y="2971800"/>
            <a:ext cx="1752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Crew Resource </a:t>
            </a:r>
            <a:br>
              <a:rPr lang="en-US" sz="1200" b="1">
                <a:solidFill>
                  <a:schemeClr val="tx2"/>
                </a:solidFill>
              </a:rPr>
            </a:br>
            <a:r>
              <a:rPr lang="en-US" sz="1200" b="1">
                <a:solidFill>
                  <a:schemeClr val="tx2"/>
                </a:solidFill>
              </a:rPr>
              <a:t>Management</a:t>
            </a:r>
          </a:p>
        </p:txBody>
      </p:sp>
      <p:sp>
        <p:nvSpPr>
          <p:cNvPr id="11275" name="Rectangle 8"/>
          <p:cNvSpPr>
            <a:spLocks noChangeArrowheads="1"/>
          </p:cNvSpPr>
          <p:nvPr/>
        </p:nvSpPr>
        <p:spPr bwMode="auto">
          <a:xfrm>
            <a:off x="6858000" y="2971800"/>
            <a:ext cx="1752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Personal</a:t>
            </a:r>
          </a:p>
        </p:txBody>
      </p:sp>
      <p:sp>
        <p:nvSpPr>
          <p:cNvPr id="11276" name="Rectangle 9"/>
          <p:cNvSpPr>
            <a:spLocks noChangeArrowheads="1"/>
          </p:cNvSpPr>
          <p:nvPr/>
        </p:nvSpPr>
        <p:spPr bwMode="auto">
          <a:xfrm>
            <a:off x="3048000" y="3733800"/>
            <a:ext cx="2514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Condition of </a:t>
            </a:r>
            <a:br>
              <a:rPr lang="en-US" sz="1200" b="1">
                <a:solidFill>
                  <a:schemeClr val="tx2"/>
                </a:solidFill>
              </a:rPr>
            </a:br>
            <a:r>
              <a:rPr lang="en-US" sz="1200" b="1">
                <a:solidFill>
                  <a:schemeClr val="tx2"/>
                </a:solidFill>
              </a:rPr>
              <a:t>Operators</a:t>
            </a:r>
          </a:p>
        </p:txBody>
      </p:sp>
      <p:sp>
        <p:nvSpPr>
          <p:cNvPr id="11277" name="Rectangle 10"/>
          <p:cNvSpPr>
            <a:spLocks noChangeArrowheads="1"/>
          </p:cNvSpPr>
          <p:nvPr/>
        </p:nvSpPr>
        <p:spPr bwMode="auto">
          <a:xfrm>
            <a:off x="1143000" y="4876800"/>
            <a:ext cx="1371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Adverse </a:t>
            </a:r>
            <a:br>
              <a:rPr lang="en-US" sz="1200" b="1">
                <a:solidFill>
                  <a:schemeClr val="tx2"/>
                </a:solidFill>
              </a:rPr>
            </a:br>
            <a:r>
              <a:rPr lang="en-US" sz="1200" b="1">
                <a:solidFill>
                  <a:schemeClr val="tx2"/>
                </a:solidFill>
              </a:rPr>
              <a:t>Mental </a:t>
            </a:r>
            <a:br>
              <a:rPr lang="en-US" sz="1200" b="1">
                <a:solidFill>
                  <a:schemeClr val="tx2"/>
                </a:solidFill>
              </a:rPr>
            </a:br>
            <a:r>
              <a:rPr lang="en-US" sz="1200" b="1">
                <a:solidFill>
                  <a:schemeClr val="tx2"/>
                </a:solidFill>
              </a:rPr>
              <a:t>States</a:t>
            </a:r>
          </a:p>
        </p:txBody>
      </p:sp>
      <p:sp>
        <p:nvSpPr>
          <p:cNvPr id="11278" name="Rectangle 11"/>
          <p:cNvSpPr>
            <a:spLocks noChangeArrowheads="1"/>
          </p:cNvSpPr>
          <p:nvPr/>
        </p:nvSpPr>
        <p:spPr bwMode="auto">
          <a:xfrm>
            <a:off x="3619500" y="4800600"/>
            <a:ext cx="1371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Adverse </a:t>
            </a:r>
            <a:br>
              <a:rPr lang="en-US" sz="1200" b="1">
                <a:solidFill>
                  <a:schemeClr val="tx2"/>
                </a:solidFill>
              </a:rPr>
            </a:br>
            <a:r>
              <a:rPr lang="en-US" sz="1200" b="1">
                <a:solidFill>
                  <a:schemeClr val="tx2"/>
                </a:solidFill>
              </a:rPr>
              <a:t>Physiological </a:t>
            </a:r>
            <a:br>
              <a:rPr lang="en-US" sz="1200" b="1">
                <a:solidFill>
                  <a:schemeClr val="tx2"/>
                </a:solidFill>
              </a:rPr>
            </a:br>
            <a:r>
              <a:rPr lang="en-US" sz="1200" b="1">
                <a:solidFill>
                  <a:schemeClr val="tx2"/>
                </a:solidFill>
              </a:rPr>
              <a:t>States</a:t>
            </a:r>
          </a:p>
        </p:txBody>
      </p:sp>
      <p:sp>
        <p:nvSpPr>
          <p:cNvPr id="11279" name="Rectangle 12"/>
          <p:cNvSpPr>
            <a:spLocks noChangeArrowheads="1"/>
          </p:cNvSpPr>
          <p:nvPr/>
        </p:nvSpPr>
        <p:spPr bwMode="auto">
          <a:xfrm>
            <a:off x="6172200" y="4876800"/>
            <a:ext cx="14478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Physical / Mental </a:t>
            </a:r>
            <a:br>
              <a:rPr lang="en-US" sz="1200" b="1">
                <a:solidFill>
                  <a:schemeClr val="tx2"/>
                </a:solidFill>
              </a:rPr>
            </a:br>
            <a:r>
              <a:rPr lang="en-US" sz="1200" b="1">
                <a:solidFill>
                  <a:schemeClr val="tx2"/>
                </a:solidFill>
              </a:rPr>
              <a:t>Limitations</a:t>
            </a:r>
          </a:p>
        </p:txBody>
      </p:sp>
      <p:cxnSp>
        <p:nvCxnSpPr>
          <p:cNvPr id="11280" name="AutoShape 13"/>
          <p:cNvCxnSpPr>
            <a:cxnSpLocks noChangeShapeType="1"/>
            <a:stCxn id="11270" idx="0"/>
            <a:endCxn id="11269" idx="2"/>
          </p:cNvCxnSpPr>
          <p:nvPr/>
        </p:nvCxnSpPr>
        <p:spPr bwMode="auto">
          <a:xfrm rot="-5400000">
            <a:off x="2743200" y="209550"/>
            <a:ext cx="228600" cy="2895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1" name="AutoShape 14"/>
          <p:cNvCxnSpPr>
            <a:cxnSpLocks noChangeShapeType="1"/>
            <a:stCxn id="11273" idx="0"/>
            <a:endCxn id="11269" idx="2"/>
          </p:cNvCxnSpPr>
          <p:nvPr/>
        </p:nvCxnSpPr>
        <p:spPr bwMode="auto">
          <a:xfrm rot="5400000" flipH="1">
            <a:off x="5448300" y="400050"/>
            <a:ext cx="228600" cy="2514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2" name="AutoShape 15"/>
          <p:cNvCxnSpPr>
            <a:cxnSpLocks noChangeShapeType="1"/>
            <a:stCxn id="11271" idx="0"/>
            <a:endCxn id="11270" idx="2"/>
          </p:cNvCxnSpPr>
          <p:nvPr/>
        </p:nvCxnSpPr>
        <p:spPr bwMode="auto">
          <a:xfrm rot="-5400000">
            <a:off x="876300" y="2419350"/>
            <a:ext cx="533400" cy="533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3" name="AutoShape 16"/>
          <p:cNvCxnSpPr>
            <a:cxnSpLocks noChangeShapeType="1"/>
            <a:stCxn id="11272" idx="0"/>
            <a:endCxn id="11270" idx="2"/>
          </p:cNvCxnSpPr>
          <p:nvPr/>
        </p:nvCxnSpPr>
        <p:spPr bwMode="auto">
          <a:xfrm rot="5400000" flipH="1">
            <a:off x="1676400" y="2152650"/>
            <a:ext cx="533400" cy="1066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4" name="AutoShape 17"/>
          <p:cNvCxnSpPr>
            <a:cxnSpLocks noChangeShapeType="1"/>
            <a:stCxn id="11274" idx="0"/>
            <a:endCxn id="11273" idx="2"/>
          </p:cNvCxnSpPr>
          <p:nvPr/>
        </p:nvCxnSpPr>
        <p:spPr bwMode="auto">
          <a:xfrm rot="-5400000">
            <a:off x="6019800" y="2152650"/>
            <a:ext cx="533400" cy="1066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5" name="AutoShape 18"/>
          <p:cNvCxnSpPr>
            <a:cxnSpLocks noChangeShapeType="1"/>
            <a:stCxn id="11275" idx="0"/>
            <a:endCxn id="11273" idx="2"/>
          </p:cNvCxnSpPr>
          <p:nvPr/>
        </p:nvCxnSpPr>
        <p:spPr bwMode="auto">
          <a:xfrm rot="5400000" flipH="1">
            <a:off x="7010400" y="2228850"/>
            <a:ext cx="533400" cy="914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6" name="AutoShape 19"/>
          <p:cNvCxnSpPr>
            <a:cxnSpLocks noChangeShapeType="1"/>
            <a:stCxn id="11277" idx="0"/>
            <a:endCxn id="11276" idx="2"/>
          </p:cNvCxnSpPr>
          <p:nvPr/>
        </p:nvCxnSpPr>
        <p:spPr bwMode="auto">
          <a:xfrm rot="-5400000">
            <a:off x="2819400" y="3371850"/>
            <a:ext cx="495300" cy="24765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7" name="AutoShape 20"/>
          <p:cNvCxnSpPr>
            <a:cxnSpLocks noChangeShapeType="1"/>
            <a:stCxn id="11279" idx="0"/>
            <a:endCxn id="11276" idx="2"/>
          </p:cNvCxnSpPr>
          <p:nvPr/>
        </p:nvCxnSpPr>
        <p:spPr bwMode="auto">
          <a:xfrm rot="5400000" flipH="1">
            <a:off x="5353050" y="3314700"/>
            <a:ext cx="495300" cy="2590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288" name="AutoShape 21"/>
          <p:cNvCxnSpPr>
            <a:cxnSpLocks noChangeShapeType="1"/>
            <a:stCxn id="11276" idx="0"/>
            <a:endCxn id="11269" idx="2"/>
          </p:cNvCxnSpPr>
          <p:nvPr/>
        </p:nvCxnSpPr>
        <p:spPr bwMode="auto">
          <a:xfrm flipV="1">
            <a:off x="4305300" y="1543050"/>
            <a:ext cx="0" cy="21717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89" name="AutoShape 22"/>
          <p:cNvCxnSpPr>
            <a:cxnSpLocks noChangeShapeType="1"/>
            <a:stCxn id="11278" idx="0"/>
            <a:endCxn id="11276" idx="2"/>
          </p:cNvCxnSpPr>
          <p:nvPr/>
        </p:nvCxnSpPr>
        <p:spPr bwMode="auto">
          <a:xfrm flipV="1">
            <a:off x="4305300" y="4362450"/>
            <a:ext cx="0" cy="419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90" name="AutoShape 23"/>
          <p:cNvSpPr>
            <a:spLocks noChangeArrowheads="1"/>
          </p:cNvSpPr>
          <p:nvPr/>
        </p:nvSpPr>
        <p:spPr bwMode="auto">
          <a:xfrm>
            <a:off x="1600200" y="5867400"/>
            <a:ext cx="1295400" cy="685800"/>
          </a:xfrm>
          <a:prstGeom prst="wedgeEllipseCallout">
            <a:avLst>
              <a:gd name="adj1" fmla="val -73898"/>
              <a:gd name="adj2" fmla="val -125926"/>
            </a:avLst>
          </a:prstGeom>
          <a:solidFill>
            <a:schemeClr val="accent1"/>
          </a:solidFill>
          <a:ln w="9525" algn="ctr">
            <a:solidFill>
              <a:schemeClr val="tx1"/>
            </a:solidFill>
            <a:miter lim="800000"/>
            <a:headEnd/>
            <a:tailEnd/>
          </a:ln>
        </p:spPr>
        <p:txBody>
          <a:bodyPr anchor="ctr"/>
          <a:lstStyle/>
          <a:p>
            <a:pPr>
              <a:buFontTx/>
              <a:buChar char="•"/>
            </a:pPr>
            <a:r>
              <a:rPr lang="en-US" sz="1200"/>
              <a:t>Stress</a:t>
            </a:r>
          </a:p>
          <a:p>
            <a:pPr>
              <a:buFontTx/>
              <a:buChar char="•"/>
            </a:pPr>
            <a:r>
              <a:rPr lang="en-US" sz="1200"/>
              <a:t>Vigilance</a:t>
            </a:r>
          </a:p>
          <a:p>
            <a:pPr>
              <a:buFontTx/>
              <a:buChar char="•"/>
            </a:pPr>
            <a:r>
              <a:rPr lang="en-US" sz="1200"/>
              <a:t>Distraction</a:t>
            </a:r>
          </a:p>
        </p:txBody>
      </p:sp>
      <p:sp>
        <p:nvSpPr>
          <p:cNvPr id="11291" name="AutoShape 24"/>
          <p:cNvSpPr>
            <a:spLocks noChangeArrowheads="1"/>
          </p:cNvSpPr>
          <p:nvPr/>
        </p:nvSpPr>
        <p:spPr bwMode="auto">
          <a:xfrm>
            <a:off x="3886200" y="5562600"/>
            <a:ext cx="1371600" cy="685800"/>
          </a:xfrm>
          <a:prstGeom prst="wedgeEllipseCallout">
            <a:avLst>
              <a:gd name="adj1" fmla="val 25347"/>
              <a:gd name="adj2" fmla="val -93981"/>
            </a:avLst>
          </a:prstGeom>
          <a:solidFill>
            <a:schemeClr val="accent1"/>
          </a:solidFill>
          <a:ln w="9525" algn="ctr">
            <a:solidFill>
              <a:schemeClr val="tx1"/>
            </a:solidFill>
            <a:miter lim="800000"/>
            <a:headEnd/>
            <a:tailEnd/>
          </a:ln>
        </p:spPr>
        <p:txBody>
          <a:bodyPr anchor="ctr"/>
          <a:lstStyle/>
          <a:p>
            <a:pPr>
              <a:buFontTx/>
              <a:buChar char="•"/>
            </a:pPr>
            <a:r>
              <a:rPr lang="en-US" sz="1200"/>
              <a:t>Fatigue</a:t>
            </a:r>
          </a:p>
          <a:p>
            <a:pPr>
              <a:buFontTx/>
              <a:buChar char="•"/>
            </a:pPr>
            <a:r>
              <a:rPr lang="en-US" sz="1200"/>
              <a:t>Hypoxia</a:t>
            </a:r>
          </a:p>
          <a:p>
            <a:pPr>
              <a:buFontTx/>
              <a:buChar char="•"/>
            </a:pPr>
            <a:r>
              <a:rPr lang="en-US" sz="1200"/>
              <a:t>Intoxication</a:t>
            </a:r>
          </a:p>
        </p:txBody>
      </p:sp>
      <p:sp>
        <p:nvSpPr>
          <p:cNvPr id="11292" name="AutoShape 25"/>
          <p:cNvSpPr>
            <a:spLocks noChangeArrowheads="1"/>
          </p:cNvSpPr>
          <p:nvPr/>
        </p:nvSpPr>
        <p:spPr bwMode="auto">
          <a:xfrm>
            <a:off x="6629400" y="5562600"/>
            <a:ext cx="1371600" cy="1066800"/>
          </a:xfrm>
          <a:prstGeom prst="wedgeEllipseCallout">
            <a:avLst>
              <a:gd name="adj1" fmla="val 14583"/>
              <a:gd name="adj2" fmla="val -72472"/>
            </a:avLst>
          </a:prstGeom>
          <a:solidFill>
            <a:schemeClr val="accent1"/>
          </a:solidFill>
          <a:ln w="9525" algn="ctr">
            <a:solidFill>
              <a:schemeClr val="tx1"/>
            </a:solidFill>
            <a:miter lim="800000"/>
            <a:headEnd/>
            <a:tailEnd/>
          </a:ln>
        </p:spPr>
        <p:txBody>
          <a:bodyPr anchor="ctr"/>
          <a:lstStyle/>
          <a:p>
            <a:pPr>
              <a:buFontTx/>
              <a:buChar char="•"/>
            </a:pPr>
            <a:r>
              <a:rPr lang="en-US" sz="1200"/>
              <a:t>Senses</a:t>
            </a:r>
          </a:p>
          <a:p>
            <a:pPr>
              <a:buFontTx/>
              <a:buChar char="•"/>
            </a:pPr>
            <a:r>
              <a:rPr lang="en-US" sz="1200"/>
              <a:t>Aptitude</a:t>
            </a:r>
          </a:p>
          <a:p>
            <a:pPr>
              <a:buFontTx/>
              <a:buChar char="•"/>
            </a:pPr>
            <a:r>
              <a:rPr lang="en-US" sz="1200"/>
              <a:t>Experience</a:t>
            </a:r>
          </a:p>
        </p:txBody>
      </p:sp>
      <p:sp>
        <p:nvSpPr>
          <p:cNvPr id="11293" name="AutoShape 26"/>
          <p:cNvSpPr>
            <a:spLocks noChangeArrowheads="1"/>
          </p:cNvSpPr>
          <p:nvPr/>
        </p:nvSpPr>
        <p:spPr bwMode="auto">
          <a:xfrm>
            <a:off x="228600" y="3962400"/>
            <a:ext cx="1143000" cy="685800"/>
          </a:xfrm>
          <a:prstGeom prst="wedgeEllipseCallout">
            <a:avLst>
              <a:gd name="adj1" fmla="val -43333"/>
              <a:gd name="adj2" fmla="val -140509"/>
            </a:avLst>
          </a:prstGeom>
          <a:solidFill>
            <a:schemeClr val="accent1"/>
          </a:solidFill>
          <a:ln w="9525" algn="ctr">
            <a:solidFill>
              <a:schemeClr val="tx1"/>
            </a:solidFill>
            <a:miter lim="800000"/>
            <a:headEnd/>
            <a:tailEnd/>
          </a:ln>
        </p:spPr>
        <p:txBody>
          <a:bodyPr anchor="ctr"/>
          <a:lstStyle/>
          <a:p>
            <a:pPr>
              <a:buFontTx/>
              <a:buChar char="•"/>
            </a:pPr>
            <a:r>
              <a:rPr lang="en-US" sz="1200"/>
              <a:t>Weather</a:t>
            </a:r>
          </a:p>
          <a:p>
            <a:pPr>
              <a:buFontTx/>
              <a:buChar char="•"/>
            </a:pPr>
            <a:r>
              <a:rPr lang="en-US" sz="1200"/>
              <a:t>Noise</a:t>
            </a:r>
          </a:p>
        </p:txBody>
      </p:sp>
      <p:sp>
        <p:nvSpPr>
          <p:cNvPr id="11294" name="AutoShape 27"/>
          <p:cNvSpPr>
            <a:spLocks noChangeArrowheads="1"/>
          </p:cNvSpPr>
          <p:nvPr/>
        </p:nvSpPr>
        <p:spPr bwMode="auto">
          <a:xfrm>
            <a:off x="1447800" y="3810000"/>
            <a:ext cx="1371600" cy="685800"/>
          </a:xfrm>
          <a:prstGeom prst="wedgeEllipseCallout">
            <a:avLst>
              <a:gd name="adj1" fmla="val 12500"/>
              <a:gd name="adj2" fmla="val -102315"/>
            </a:avLst>
          </a:prstGeom>
          <a:solidFill>
            <a:schemeClr val="accent1"/>
          </a:solidFill>
          <a:ln w="9525" algn="ctr">
            <a:solidFill>
              <a:schemeClr val="tx1"/>
            </a:solidFill>
            <a:miter lim="800000"/>
            <a:headEnd/>
            <a:tailEnd/>
          </a:ln>
        </p:spPr>
        <p:txBody>
          <a:bodyPr anchor="ctr"/>
          <a:lstStyle/>
          <a:p>
            <a:pPr>
              <a:buFontTx/>
              <a:buChar char="•"/>
            </a:pPr>
            <a:r>
              <a:rPr lang="en-US" sz="1200"/>
              <a:t>Interfaces</a:t>
            </a:r>
          </a:p>
          <a:p>
            <a:pPr>
              <a:buFontTx/>
              <a:buChar char="•"/>
            </a:pPr>
            <a:r>
              <a:rPr lang="en-US" sz="1200"/>
              <a:t>Facilitators</a:t>
            </a:r>
          </a:p>
        </p:txBody>
      </p:sp>
      <p:sp>
        <p:nvSpPr>
          <p:cNvPr id="11295" name="AutoShape 28"/>
          <p:cNvSpPr>
            <a:spLocks noChangeArrowheads="1"/>
          </p:cNvSpPr>
          <p:nvPr/>
        </p:nvSpPr>
        <p:spPr bwMode="auto">
          <a:xfrm>
            <a:off x="5715000" y="3733800"/>
            <a:ext cx="1905000" cy="685800"/>
          </a:xfrm>
          <a:prstGeom prst="wedgeEllipseCallout">
            <a:avLst>
              <a:gd name="adj1" fmla="val -58250"/>
              <a:gd name="adj2" fmla="val -89815"/>
            </a:avLst>
          </a:prstGeom>
          <a:solidFill>
            <a:schemeClr val="accent1"/>
          </a:solidFill>
          <a:ln w="9525" algn="ctr">
            <a:solidFill>
              <a:schemeClr val="tx1"/>
            </a:solidFill>
            <a:miter lim="800000"/>
            <a:headEnd/>
            <a:tailEnd/>
          </a:ln>
        </p:spPr>
        <p:txBody>
          <a:bodyPr anchor="ctr"/>
          <a:lstStyle/>
          <a:p>
            <a:pPr>
              <a:buFontTx/>
              <a:buChar char="•"/>
            </a:pPr>
            <a:r>
              <a:rPr lang="en-US" sz="1200"/>
              <a:t>Communications</a:t>
            </a:r>
          </a:p>
          <a:p>
            <a:pPr>
              <a:buFontTx/>
              <a:buChar char="•"/>
            </a:pPr>
            <a:r>
              <a:rPr lang="en-US" sz="1200"/>
              <a:t>Teamwork</a:t>
            </a:r>
          </a:p>
        </p:txBody>
      </p:sp>
      <p:sp>
        <p:nvSpPr>
          <p:cNvPr id="11296" name="AutoShape 29"/>
          <p:cNvSpPr>
            <a:spLocks noChangeArrowheads="1"/>
          </p:cNvSpPr>
          <p:nvPr/>
        </p:nvSpPr>
        <p:spPr bwMode="auto">
          <a:xfrm>
            <a:off x="7620000" y="4114800"/>
            <a:ext cx="1371600" cy="685800"/>
          </a:xfrm>
          <a:prstGeom prst="wedgeEllipseCallout">
            <a:avLst>
              <a:gd name="adj1" fmla="val -694"/>
              <a:gd name="adj2" fmla="val -157176"/>
            </a:avLst>
          </a:prstGeom>
          <a:solidFill>
            <a:schemeClr val="accent1"/>
          </a:solidFill>
          <a:ln w="9525" algn="ctr">
            <a:solidFill>
              <a:schemeClr val="tx1"/>
            </a:solidFill>
            <a:miter lim="800000"/>
            <a:headEnd/>
            <a:tailEnd/>
          </a:ln>
        </p:spPr>
        <p:txBody>
          <a:bodyPr anchor="ctr"/>
          <a:lstStyle/>
          <a:p>
            <a:pPr>
              <a:buFontTx/>
              <a:buChar char="•"/>
            </a:pPr>
            <a:r>
              <a:rPr lang="en-US" sz="1200"/>
              <a:t>Rest</a:t>
            </a:r>
          </a:p>
          <a:p>
            <a:pPr>
              <a:buFontTx/>
              <a:buChar char="•"/>
            </a:pPr>
            <a:r>
              <a:rPr lang="en-US" sz="1200"/>
              <a:t>Medication</a:t>
            </a:r>
          </a:p>
        </p:txBody>
      </p:sp>
      <p:sp>
        <p:nvSpPr>
          <p:cNvPr id="11297" name="Rectangle 30"/>
          <p:cNvSpPr>
            <a:spLocks noChangeArrowheads="1"/>
          </p:cNvSpPr>
          <p:nvPr/>
        </p:nvSpPr>
        <p:spPr bwMode="auto">
          <a:xfrm>
            <a:off x="304800" y="609600"/>
            <a:ext cx="12954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Social</a:t>
            </a:r>
          </a:p>
        </p:txBody>
      </p:sp>
      <p:cxnSp>
        <p:nvCxnSpPr>
          <p:cNvPr id="11298" name="AutoShape 31"/>
          <p:cNvCxnSpPr>
            <a:cxnSpLocks noChangeShapeType="1"/>
            <a:stCxn id="11297" idx="2"/>
            <a:endCxn id="11270" idx="1"/>
          </p:cNvCxnSpPr>
          <p:nvPr/>
        </p:nvCxnSpPr>
        <p:spPr bwMode="auto">
          <a:xfrm rot="5400000">
            <a:off x="304800" y="1447800"/>
            <a:ext cx="857250" cy="438150"/>
          </a:xfrm>
          <a:prstGeom prst="bentConnector4">
            <a:avLst>
              <a:gd name="adj1" fmla="val 31111"/>
              <a:gd name="adj2" fmla="val 14782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38247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ChangeArrowheads="1"/>
          </p:cNvSpPr>
          <p:nvPr/>
        </p:nvSpPr>
        <p:spPr bwMode="auto">
          <a:xfrm>
            <a:off x="2667000" y="381000"/>
            <a:ext cx="3276600" cy="1143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3200" b="1">
                <a:solidFill>
                  <a:schemeClr val="tx2"/>
                </a:solidFill>
              </a:rPr>
              <a:t>Unsafe Supervision</a:t>
            </a:r>
          </a:p>
        </p:txBody>
      </p:sp>
      <p:sp>
        <p:nvSpPr>
          <p:cNvPr id="13318" name="Rectangle 3"/>
          <p:cNvSpPr>
            <a:spLocks noChangeArrowheads="1"/>
          </p:cNvSpPr>
          <p:nvPr/>
        </p:nvSpPr>
        <p:spPr bwMode="auto">
          <a:xfrm>
            <a:off x="381000" y="2705100"/>
            <a:ext cx="1752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Inadequate </a:t>
            </a:r>
            <a:br>
              <a:rPr lang="en-US" sz="1200" b="1">
                <a:solidFill>
                  <a:schemeClr val="tx2"/>
                </a:solidFill>
              </a:rPr>
            </a:br>
            <a:r>
              <a:rPr lang="en-US" sz="1200" b="1">
                <a:solidFill>
                  <a:schemeClr val="tx2"/>
                </a:solidFill>
              </a:rPr>
              <a:t>Supervision</a:t>
            </a:r>
          </a:p>
        </p:txBody>
      </p:sp>
      <p:sp>
        <p:nvSpPr>
          <p:cNvPr id="13319" name="Rectangle 4"/>
          <p:cNvSpPr>
            <a:spLocks noChangeArrowheads="1"/>
          </p:cNvSpPr>
          <p:nvPr/>
        </p:nvSpPr>
        <p:spPr bwMode="auto">
          <a:xfrm>
            <a:off x="6934200" y="2705100"/>
            <a:ext cx="1371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Supervisory </a:t>
            </a:r>
            <a:br>
              <a:rPr lang="en-US" sz="1200" b="1">
                <a:solidFill>
                  <a:schemeClr val="tx2"/>
                </a:solidFill>
              </a:rPr>
            </a:br>
            <a:r>
              <a:rPr lang="en-US" sz="1200" b="1">
                <a:solidFill>
                  <a:schemeClr val="tx2"/>
                </a:solidFill>
              </a:rPr>
              <a:t>Violations</a:t>
            </a:r>
          </a:p>
        </p:txBody>
      </p:sp>
      <p:sp>
        <p:nvSpPr>
          <p:cNvPr id="13320" name="Rectangle 5"/>
          <p:cNvSpPr>
            <a:spLocks noChangeArrowheads="1"/>
          </p:cNvSpPr>
          <p:nvPr/>
        </p:nvSpPr>
        <p:spPr bwMode="auto">
          <a:xfrm>
            <a:off x="4876800" y="2705100"/>
            <a:ext cx="12954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Failure to </a:t>
            </a:r>
            <a:br>
              <a:rPr lang="en-US" sz="1200" b="1">
                <a:solidFill>
                  <a:schemeClr val="tx2"/>
                </a:solidFill>
              </a:rPr>
            </a:br>
            <a:r>
              <a:rPr lang="en-US" sz="1200" b="1">
                <a:solidFill>
                  <a:schemeClr val="tx2"/>
                </a:solidFill>
              </a:rPr>
              <a:t>Correct </a:t>
            </a:r>
            <a:br>
              <a:rPr lang="en-US" sz="1200" b="1">
                <a:solidFill>
                  <a:schemeClr val="tx2"/>
                </a:solidFill>
              </a:rPr>
            </a:br>
            <a:r>
              <a:rPr lang="en-US" sz="1200" b="1">
                <a:solidFill>
                  <a:schemeClr val="tx2"/>
                </a:solidFill>
              </a:rPr>
              <a:t>Problem</a:t>
            </a:r>
          </a:p>
        </p:txBody>
      </p:sp>
      <p:sp>
        <p:nvSpPr>
          <p:cNvPr id="13321" name="Rectangle 6"/>
          <p:cNvSpPr>
            <a:spLocks noChangeArrowheads="1"/>
          </p:cNvSpPr>
          <p:nvPr/>
        </p:nvSpPr>
        <p:spPr bwMode="auto">
          <a:xfrm>
            <a:off x="2743200" y="2705100"/>
            <a:ext cx="1371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200" b="1">
                <a:solidFill>
                  <a:schemeClr val="tx2"/>
                </a:solidFill>
              </a:rPr>
              <a:t>Planned </a:t>
            </a:r>
            <a:br>
              <a:rPr lang="en-US" sz="1200" b="1">
                <a:solidFill>
                  <a:schemeClr val="tx2"/>
                </a:solidFill>
              </a:rPr>
            </a:br>
            <a:r>
              <a:rPr lang="en-US" sz="1200" b="1">
                <a:solidFill>
                  <a:schemeClr val="tx2"/>
                </a:solidFill>
              </a:rPr>
              <a:t>Inappropriate</a:t>
            </a:r>
            <a:br>
              <a:rPr lang="en-US" sz="1200" b="1">
                <a:solidFill>
                  <a:schemeClr val="tx2"/>
                </a:solidFill>
              </a:rPr>
            </a:br>
            <a:r>
              <a:rPr lang="en-US" sz="1200" b="1">
                <a:solidFill>
                  <a:schemeClr val="tx2"/>
                </a:solidFill>
              </a:rPr>
              <a:t>Operations</a:t>
            </a:r>
          </a:p>
        </p:txBody>
      </p:sp>
      <p:cxnSp>
        <p:nvCxnSpPr>
          <p:cNvPr id="13322" name="AutoShape 7"/>
          <p:cNvCxnSpPr>
            <a:cxnSpLocks noChangeShapeType="1"/>
            <a:stCxn id="13318" idx="0"/>
            <a:endCxn id="13317" idx="2"/>
          </p:cNvCxnSpPr>
          <p:nvPr/>
        </p:nvCxnSpPr>
        <p:spPr bwMode="auto">
          <a:xfrm rot="-5400000">
            <a:off x="2209800" y="590550"/>
            <a:ext cx="1143000" cy="30480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3323" name="AutoShape 8"/>
          <p:cNvCxnSpPr>
            <a:cxnSpLocks noChangeShapeType="1"/>
            <a:stCxn id="13319" idx="0"/>
            <a:endCxn id="13317" idx="2"/>
          </p:cNvCxnSpPr>
          <p:nvPr/>
        </p:nvCxnSpPr>
        <p:spPr bwMode="auto">
          <a:xfrm rot="5400000" flipH="1">
            <a:off x="5391150" y="457200"/>
            <a:ext cx="1143000" cy="33147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3324" name="AutoShape 9"/>
          <p:cNvCxnSpPr>
            <a:cxnSpLocks noChangeShapeType="1"/>
            <a:stCxn id="13321" idx="0"/>
            <a:endCxn id="13317" idx="2"/>
          </p:cNvCxnSpPr>
          <p:nvPr/>
        </p:nvCxnSpPr>
        <p:spPr bwMode="auto">
          <a:xfrm rot="-5400000">
            <a:off x="3295650" y="1676400"/>
            <a:ext cx="1143000" cy="8763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3325" name="AutoShape 10"/>
          <p:cNvCxnSpPr>
            <a:cxnSpLocks noChangeShapeType="1"/>
            <a:stCxn id="13320" idx="0"/>
            <a:endCxn id="13317" idx="2"/>
          </p:cNvCxnSpPr>
          <p:nvPr/>
        </p:nvCxnSpPr>
        <p:spPr bwMode="auto">
          <a:xfrm rot="5400000" flipH="1">
            <a:off x="4343400" y="1504950"/>
            <a:ext cx="1143000" cy="12192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3326" name="AutoShape 11"/>
          <p:cNvSpPr>
            <a:spLocks noChangeArrowheads="1"/>
          </p:cNvSpPr>
          <p:nvPr/>
        </p:nvSpPr>
        <p:spPr bwMode="auto">
          <a:xfrm>
            <a:off x="533400" y="4267200"/>
            <a:ext cx="1676400" cy="1752600"/>
          </a:xfrm>
          <a:prstGeom prst="wedgeRoundRectCallout">
            <a:avLst>
              <a:gd name="adj1" fmla="val -852"/>
              <a:gd name="adj2" fmla="val -105796"/>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Training</a:t>
            </a:r>
          </a:p>
          <a:p>
            <a:pPr>
              <a:buFontTx/>
              <a:buChar char="•"/>
            </a:pPr>
            <a:r>
              <a:rPr lang="en-US" sz="1600"/>
              <a:t>Assignments</a:t>
            </a:r>
          </a:p>
          <a:p>
            <a:pPr>
              <a:buFontTx/>
              <a:buChar char="•"/>
            </a:pPr>
            <a:r>
              <a:rPr lang="en-US" sz="1600"/>
              <a:t>Monitoring</a:t>
            </a:r>
          </a:p>
          <a:p>
            <a:pPr>
              <a:buFontTx/>
              <a:buChar char="•"/>
            </a:pPr>
            <a:r>
              <a:rPr lang="en-US" sz="1600"/>
              <a:t>Untrained Supervisor</a:t>
            </a:r>
          </a:p>
        </p:txBody>
      </p:sp>
      <p:sp>
        <p:nvSpPr>
          <p:cNvPr id="13327" name="AutoShape 12"/>
          <p:cNvSpPr>
            <a:spLocks noChangeArrowheads="1"/>
          </p:cNvSpPr>
          <p:nvPr/>
        </p:nvSpPr>
        <p:spPr bwMode="auto">
          <a:xfrm>
            <a:off x="2895600" y="4343400"/>
            <a:ext cx="1676400" cy="1752600"/>
          </a:xfrm>
          <a:prstGeom prst="wedgeRoundRectCallout">
            <a:avLst>
              <a:gd name="adj1" fmla="val -10227"/>
              <a:gd name="adj2" fmla="val -108241"/>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Assignments</a:t>
            </a:r>
          </a:p>
          <a:p>
            <a:pPr>
              <a:buFontTx/>
              <a:buChar char="•"/>
            </a:pPr>
            <a:r>
              <a:rPr lang="en-US" sz="1600"/>
              <a:t>Workload</a:t>
            </a:r>
          </a:p>
          <a:p>
            <a:pPr algn="ctr"/>
            <a:endParaRPr lang="en-US" sz="1600"/>
          </a:p>
        </p:txBody>
      </p:sp>
      <p:sp>
        <p:nvSpPr>
          <p:cNvPr id="13328" name="AutoShape 13"/>
          <p:cNvSpPr>
            <a:spLocks noChangeArrowheads="1"/>
          </p:cNvSpPr>
          <p:nvPr/>
        </p:nvSpPr>
        <p:spPr bwMode="auto">
          <a:xfrm>
            <a:off x="4800600" y="4419600"/>
            <a:ext cx="1676400" cy="1752600"/>
          </a:xfrm>
          <a:prstGeom prst="wedgeRoundRectCallout">
            <a:avLst>
              <a:gd name="adj1" fmla="val -5968"/>
              <a:gd name="adj2" fmla="val -111505"/>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Uncorrected hazard</a:t>
            </a:r>
          </a:p>
          <a:p>
            <a:pPr>
              <a:buFontTx/>
              <a:buChar char="•"/>
            </a:pPr>
            <a:r>
              <a:rPr lang="en-US" sz="1600"/>
              <a:t>Uncorrected behavior</a:t>
            </a:r>
          </a:p>
        </p:txBody>
      </p:sp>
      <p:sp>
        <p:nvSpPr>
          <p:cNvPr id="13329" name="AutoShape 14"/>
          <p:cNvSpPr>
            <a:spLocks noChangeArrowheads="1"/>
          </p:cNvSpPr>
          <p:nvPr/>
        </p:nvSpPr>
        <p:spPr bwMode="auto">
          <a:xfrm>
            <a:off x="6858000" y="4419600"/>
            <a:ext cx="1676400" cy="1752600"/>
          </a:xfrm>
          <a:prstGeom prst="wedgeRoundRectCallout">
            <a:avLst>
              <a:gd name="adj1" fmla="val -6819"/>
              <a:gd name="adj2" fmla="val -113949"/>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Unauthorized assignments</a:t>
            </a:r>
          </a:p>
          <a:p>
            <a:pPr>
              <a:buFontTx/>
              <a:buChar char="•"/>
            </a:pPr>
            <a:r>
              <a:rPr lang="en-US" sz="1600"/>
              <a:t>Procedure violation</a:t>
            </a:r>
          </a:p>
          <a:p>
            <a:pPr>
              <a:buFontTx/>
              <a:buChar char="•"/>
            </a:pPr>
            <a:r>
              <a:rPr lang="en-US" sz="1600"/>
              <a:t>Fraud</a:t>
            </a:r>
          </a:p>
        </p:txBody>
      </p:sp>
    </p:spTree>
    <p:extLst>
      <p:ext uri="{BB962C8B-B14F-4D97-AF65-F5344CB8AC3E}">
        <p14:creationId xmlns:p14="http://schemas.microsoft.com/office/powerpoint/2010/main" val="851315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ChangeArrowheads="1"/>
          </p:cNvSpPr>
          <p:nvPr/>
        </p:nvSpPr>
        <p:spPr bwMode="auto">
          <a:xfrm>
            <a:off x="2667000" y="381000"/>
            <a:ext cx="3276600" cy="1143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3200" b="1">
                <a:solidFill>
                  <a:schemeClr val="tx2"/>
                </a:solidFill>
              </a:rPr>
              <a:t>Organizational </a:t>
            </a:r>
            <a:br>
              <a:rPr lang="en-US" sz="3200" b="1">
                <a:solidFill>
                  <a:schemeClr val="tx2"/>
                </a:solidFill>
              </a:rPr>
            </a:br>
            <a:r>
              <a:rPr lang="en-US" sz="3200" b="1">
                <a:solidFill>
                  <a:schemeClr val="tx2"/>
                </a:solidFill>
              </a:rPr>
              <a:t>Influences</a:t>
            </a:r>
          </a:p>
        </p:txBody>
      </p:sp>
      <p:sp>
        <p:nvSpPr>
          <p:cNvPr id="15366" name="Rectangle 3"/>
          <p:cNvSpPr>
            <a:spLocks noChangeArrowheads="1"/>
          </p:cNvSpPr>
          <p:nvPr/>
        </p:nvSpPr>
        <p:spPr bwMode="auto">
          <a:xfrm>
            <a:off x="533400" y="2190750"/>
            <a:ext cx="1752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600" b="1">
                <a:solidFill>
                  <a:schemeClr val="tx2"/>
                </a:solidFill>
              </a:rPr>
              <a:t>Resource</a:t>
            </a:r>
            <a:br>
              <a:rPr lang="en-US" sz="1600" b="1">
                <a:solidFill>
                  <a:schemeClr val="tx2"/>
                </a:solidFill>
              </a:rPr>
            </a:br>
            <a:r>
              <a:rPr lang="en-US" sz="1600" b="1">
                <a:solidFill>
                  <a:schemeClr val="tx2"/>
                </a:solidFill>
              </a:rPr>
              <a:t>Management</a:t>
            </a:r>
          </a:p>
        </p:txBody>
      </p:sp>
      <p:sp>
        <p:nvSpPr>
          <p:cNvPr id="15367" name="Rectangle 4"/>
          <p:cNvSpPr>
            <a:spLocks noChangeArrowheads="1"/>
          </p:cNvSpPr>
          <p:nvPr/>
        </p:nvSpPr>
        <p:spPr bwMode="auto">
          <a:xfrm>
            <a:off x="6324600" y="2209800"/>
            <a:ext cx="19050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600" b="1">
                <a:solidFill>
                  <a:schemeClr val="tx2"/>
                </a:solidFill>
              </a:rPr>
              <a:t>Organizational</a:t>
            </a:r>
            <a:br>
              <a:rPr lang="en-US" sz="1600" b="1">
                <a:solidFill>
                  <a:schemeClr val="tx2"/>
                </a:solidFill>
              </a:rPr>
            </a:br>
            <a:r>
              <a:rPr lang="en-US" sz="1600" b="1">
                <a:solidFill>
                  <a:schemeClr val="tx2"/>
                </a:solidFill>
              </a:rPr>
              <a:t>Process</a:t>
            </a:r>
          </a:p>
        </p:txBody>
      </p:sp>
      <p:sp>
        <p:nvSpPr>
          <p:cNvPr id="15368" name="Rectangle 5"/>
          <p:cNvSpPr>
            <a:spLocks noChangeArrowheads="1"/>
          </p:cNvSpPr>
          <p:nvPr/>
        </p:nvSpPr>
        <p:spPr bwMode="auto">
          <a:xfrm>
            <a:off x="3048000" y="2209800"/>
            <a:ext cx="25146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1600" b="1">
                <a:solidFill>
                  <a:schemeClr val="tx2"/>
                </a:solidFill>
              </a:rPr>
              <a:t>Organizational </a:t>
            </a:r>
            <a:br>
              <a:rPr lang="en-US" sz="1600" b="1">
                <a:solidFill>
                  <a:schemeClr val="tx2"/>
                </a:solidFill>
              </a:rPr>
            </a:br>
            <a:r>
              <a:rPr lang="en-US" sz="1600" b="1">
                <a:solidFill>
                  <a:schemeClr val="tx2"/>
                </a:solidFill>
              </a:rPr>
              <a:t>Climate</a:t>
            </a:r>
          </a:p>
        </p:txBody>
      </p:sp>
      <p:cxnSp>
        <p:nvCxnSpPr>
          <p:cNvPr id="15369" name="AutoShape 6"/>
          <p:cNvCxnSpPr>
            <a:cxnSpLocks noChangeShapeType="1"/>
            <a:stCxn id="15366" idx="0"/>
            <a:endCxn id="15365" idx="2"/>
          </p:cNvCxnSpPr>
          <p:nvPr/>
        </p:nvCxnSpPr>
        <p:spPr bwMode="auto">
          <a:xfrm rot="-5400000">
            <a:off x="2543175" y="409575"/>
            <a:ext cx="628650" cy="2895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370" name="AutoShape 7"/>
          <p:cNvCxnSpPr>
            <a:cxnSpLocks noChangeShapeType="1"/>
            <a:stCxn id="15367" idx="0"/>
            <a:endCxn id="15365" idx="2"/>
          </p:cNvCxnSpPr>
          <p:nvPr/>
        </p:nvCxnSpPr>
        <p:spPr bwMode="auto">
          <a:xfrm rot="5400000" flipH="1">
            <a:off x="5467350" y="381000"/>
            <a:ext cx="647700" cy="2971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371" name="AutoShape 8"/>
          <p:cNvCxnSpPr>
            <a:cxnSpLocks noChangeShapeType="1"/>
            <a:stCxn id="15368" idx="0"/>
            <a:endCxn id="15365" idx="2"/>
          </p:cNvCxnSpPr>
          <p:nvPr/>
        </p:nvCxnSpPr>
        <p:spPr bwMode="auto">
          <a:xfrm flipV="1">
            <a:off x="4305300" y="1543050"/>
            <a:ext cx="0" cy="6477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372" name="AutoShape 9"/>
          <p:cNvSpPr>
            <a:spLocks noChangeArrowheads="1"/>
          </p:cNvSpPr>
          <p:nvPr/>
        </p:nvSpPr>
        <p:spPr bwMode="auto">
          <a:xfrm>
            <a:off x="609600" y="3810000"/>
            <a:ext cx="1752600" cy="1524000"/>
          </a:xfrm>
          <a:prstGeom prst="wedgeRoundRectCallout">
            <a:avLst>
              <a:gd name="adj1" fmla="val -19565"/>
              <a:gd name="adj2" fmla="val -120106"/>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Priorities</a:t>
            </a:r>
          </a:p>
          <a:p>
            <a:pPr>
              <a:buFontTx/>
              <a:buChar char="•"/>
            </a:pPr>
            <a:r>
              <a:rPr lang="en-US" sz="1600"/>
              <a:t>Productivity</a:t>
            </a:r>
          </a:p>
          <a:p>
            <a:pPr>
              <a:buFontTx/>
              <a:buChar char="•"/>
            </a:pPr>
            <a:r>
              <a:rPr lang="en-US" sz="1600"/>
              <a:t>Cost cutting</a:t>
            </a:r>
          </a:p>
          <a:p>
            <a:pPr>
              <a:buFontTx/>
              <a:buChar char="•"/>
            </a:pPr>
            <a:r>
              <a:rPr lang="en-US" sz="1600"/>
              <a:t>Training</a:t>
            </a:r>
          </a:p>
        </p:txBody>
      </p:sp>
      <p:sp>
        <p:nvSpPr>
          <p:cNvPr id="15373" name="AutoShape 10"/>
          <p:cNvSpPr>
            <a:spLocks noChangeArrowheads="1"/>
          </p:cNvSpPr>
          <p:nvPr/>
        </p:nvSpPr>
        <p:spPr bwMode="auto">
          <a:xfrm>
            <a:off x="3810000" y="3886200"/>
            <a:ext cx="2057400" cy="1524000"/>
          </a:xfrm>
          <a:prstGeom prst="wedgeRoundRectCallout">
            <a:avLst>
              <a:gd name="adj1" fmla="val -24074"/>
              <a:gd name="adj2" fmla="val -120106"/>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Unofficial rules</a:t>
            </a:r>
          </a:p>
          <a:p>
            <a:pPr>
              <a:buFontTx/>
              <a:buChar char="•"/>
            </a:pPr>
            <a:r>
              <a:rPr lang="en-US" sz="1600"/>
              <a:t>Ill defined policies</a:t>
            </a:r>
          </a:p>
          <a:p>
            <a:pPr>
              <a:buFontTx/>
              <a:buChar char="•"/>
            </a:pPr>
            <a:r>
              <a:rPr lang="en-US" sz="1600"/>
              <a:t>Cronyism</a:t>
            </a:r>
          </a:p>
          <a:p>
            <a:pPr>
              <a:buFontTx/>
              <a:buChar char="•"/>
            </a:pPr>
            <a:r>
              <a:rPr lang="en-US" sz="1600"/>
              <a:t>Communications</a:t>
            </a:r>
          </a:p>
        </p:txBody>
      </p:sp>
      <p:sp>
        <p:nvSpPr>
          <p:cNvPr id="15374" name="AutoShape 11"/>
          <p:cNvSpPr>
            <a:spLocks noChangeArrowheads="1"/>
          </p:cNvSpPr>
          <p:nvPr/>
        </p:nvSpPr>
        <p:spPr bwMode="auto">
          <a:xfrm>
            <a:off x="6705600" y="4267200"/>
            <a:ext cx="1752600" cy="1524000"/>
          </a:xfrm>
          <a:prstGeom prst="wedgeRoundRectCallout">
            <a:avLst>
              <a:gd name="adj1" fmla="val -9241"/>
              <a:gd name="adj2" fmla="val -144167"/>
              <a:gd name="adj3" fmla="val 16667"/>
            </a:avLst>
          </a:prstGeom>
          <a:solidFill>
            <a:schemeClr val="accent1"/>
          </a:solidFill>
          <a:ln w="9525" algn="ctr">
            <a:solidFill>
              <a:schemeClr val="tx1"/>
            </a:solidFill>
            <a:miter lim="800000"/>
            <a:headEnd/>
            <a:tailEnd/>
          </a:ln>
        </p:spPr>
        <p:txBody>
          <a:bodyPr anchor="ctr"/>
          <a:lstStyle/>
          <a:p>
            <a:pPr>
              <a:buFontTx/>
              <a:buChar char="•"/>
            </a:pPr>
            <a:r>
              <a:rPr lang="en-US" sz="1600"/>
              <a:t>Assignments</a:t>
            </a:r>
          </a:p>
          <a:p>
            <a:pPr>
              <a:buFontTx/>
              <a:buChar char="•"/>
            </a:pPr>
            <a:r>
              <a:rPr lang="en-US" sz="1600"/>
              <a:t>Schedules</a:t>
            </a:r>
          </a:p>
          <a:p>
            <a:pPr>
              <a:buFontTx/>
              <a:buChar char="•"/>
            </a:pPr>
            <a:r>
              <a:rPr lang="en-US" sz="1600"/>
              <a:t>Procedures</a:t>
            </a:r>
          </a:p>
        </p:txBody>
      </p:sp>
    </p:spTree>
    <p:extLst>
      <p:ext uri="{BB962C8B-B14F-4D97-AF65-F5344CB8AC3E}">
        <p14:creationId xmlns:p14="http://schemas.microsoft.com/office/powerpoint/2010/main" val="1363929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3" descr="Corvette"/>
          <p:cNvPicPr>
            <a:picLocks noChangeAspect="1" noChangeArrowheads="1"/>
          </p:cNvPicPr>
          <p:nvPr/>
        </p:nvPicPr>
        <p:blipFill>
          <a:blip r:embed="rId3" cstate="print">
            <a:lum bright="70000" contrast="-70000"/>
          </a:blip>
          <a:srcRect/>
          <a:stretch>
            <a:fillRect/>
          </a:stretch>
        </p:blipFill>
        <p:spPr bwMode="auto">
          <a:xfrm>
            <a:off x="0" y="762000"/>
            <a:ext cx="9144000" cy="4938712"/>
          </a:xfrm>
          <a:prstGeom prst="rect">
            <a:avLst/>
          </a:prstGeom>
          <a:noFill/>
          <a:ln w="9525">
            <a:noFill/>
            <a:miter lim="800000"/>
            <a:headEnd/>
            <a:tailEnd/>
          </a:ln>
        </p:spPr>
      </p:pic>
      <p:sp>
        <p:nvSpPr>
          <p:cNvPr id="33798" name="Text Box 2"/>
          <p:cNvSpPr txBox="1">
            <a:spLocks noChangeArrowheads="1"/>
          </p:cNvSpPr>
          <p:nvPr/>
        </p:nvSpPr>
        <p:spPr bwMode="auto">
          <a:xfrm>
            <a:off x="1447800" y="2286000"/>
            <a:ext cx="5867400" cy="2530475"/>
          </a:xfrm>
          <a:prstGeom prst="rect">
            <a:avLst/>
          </a:prstGeom>
          <a:noFill/>
          <a:ln w="9525">
            <a:noFill/>
            <a:miter lim="800000"/>
            <a:headEnd/>
            <a:tailEnd/>
          </a:ln>
        </p:spPr>
        <p:txBody>
          <a:bodyPr>
            <a:spAutoFit/>
          </a:bodyPr>
          <a:lstStyle/>
          <a:p>
            <a:pPr algn="ctr">
              <a:spcBef>
                <a:spcPct val="50000"/>
              </a:spcBef>
            </a:pPr>
            <a:r>
              <a:rPr lang="en-US" sz="8000" b="1">
                <a:solidFill>
                  <a:srgbClr val="CC0000"/>
                </a:solidFill>
              </a:rPr>
              <a:t>The Design Process</a:t>
            </a:r>
          </a:p>
        </p:txBody>
      </p:sp>
      <p:sp>
        <p:nvSpPr>
          <p:cNvPr id="5" name="TextBox 4"/>
          <p:cNvSpPr txBox="1"/>
          <p:nvPr/>
        </p:nvSpPr>
        <p:spPr>
          <a:xfrm>
            <a:off x="270164" y="129540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
        <p:nvSpPr>
          <p:cNvPr id="6" name="Rectangle 5"/>
          <p:cNvSpPr/>
          <p:nvPr/>
        </p:nvSpPr>
        <p:spPr>
          <a:xfrm>
            <a:off x="7924800" y="9144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1517171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848600" cy="1070435"/>
          </a:xfrm>
        </p:spPr>
        <p:txBody>
          <a:bodyPr>
            <a:noAutofit/>
          </a:bodyPr>
          <a:lstStyle/>
          <a:p>
            <a:pPr algn="l"/>
            <a:r>
              <a:rPr lang="en-US" sz="7200" b="1" dirty="0" smtClean="0"/>
              <a:t>Systems</a:t>
            </a:r>
            <a:endParaRPr lang="en-US" sz="7200" b="1" dirty="0"/>
          </a:p>
        </p:txBody>
      </p:sp>
      <p:sp>
        <p:nvSpPr>
          <p:cNvPr id="4" name="TextBox 3"/>
          <p:cNvSpPr txBox="1"/>
          <p:nvPr/>
        </p:nvSpPr>
        <p:spPr>
          <a:xfrm>
            <a:off x="533400" y="3020374"/>
            <a:ext cx="2126673" cy="461665"/>
          </a:xfrm>
          <a:prstGeom prst="rect">
            <a:avLst/>
          </a:prstGeom>
          <a:solidFill>
            <a:srgbClr val="0066FF"/>
          </a:solidFill>
          <a:ln w="38100">
            <a:solidFill>
              <a:srgbClr val="0066FF"/>
            </a:solidFill>
          </a:ln>
        </p:spPr>
        <p:txBody>
          <a:bodyPr wrap="square" rtlCol="0">
            <a:spAutoFit/>
          </a:bodyPr>
          <a:lstStyle/>
          <a:p>
            <a:pPr algn="ctr"/>
            <a:r>
              <a:rPr lang="en-US" sz="2400" b="1" dirty="0" smtClean="0">
                <a:solidFill>
                  <a:srgbClr val="FFFF00"/>
                </a:solidFill>
              </a:rPr>
              <a:t>Simple</a:t>
            </a:r>
            <a:endParaRPr lang="en-US" sz="2400" b="1" dirty="0">
              <a:solidFill>
                <a:srgbClr val="FFFF00"/>
              </a:solidFill>
            </a:endParaRPr>
          </a:p>
        </p:txBody>
      </p:sp>
      <p:sp>
        <p:nvSpPr>
          <p:cNvPr id="5" name="TextBox 4"/>
          <p:cNvSpPr txBox="1"/>
          <p:nvPr/>
        </p:nvSpPr>
        <p:spPr>
          <a:xfrm>
            <a:off x="2146301" y="2370507"/>
            <a:ext cx="2126673" cy="461665"/>
          </a:xfrm>
          <a:prstGeom prst="rect">
            <a:avLst/>
          </a:prstGeom>
          <a:solidFill>
            <a:srgbClr val="0066FF"/>
          </a:solidFill>
          <a:ln w="38100">
            <a:solidFill>
              <a:srgbClr val="0066FF"/>
            </a:solidFill>
          </a:ln>
        </p:spPr>
        <p:txBody>
          <a:bodyPr wrap="square" rtlCol="0">
            <a:spAutoFit/>
          </a:bodyPr>
          <a:lstStyle/>
          <a:p>
            <a:pPr algn="ctr"/>
            <a:r>
              <a:rPr lang="en-US" sz="2400" b="1" dirty="0" smtClean="0">
                <a:solidFill>
                  <a:srgbClr val="FFFF00"/>
                </a:solidFill>
              </a:rPr>
              <a:t>Complicated</a:t>
            </a:r>
            <a:endParaRPr lang="en-US" sz="2400" b="1" dirty="0">
              <a:solidFill>
                <a:srgbClr val="FFFF00"/>
              </a:solidFill>
            </a:endParaRPr>
          </a:p>
        </p:txBody>
      </p:sp>
      <p:sp>
        <p:nvSpPr>
          <p:cNvPr id="6" name="TextBox 5"/>
          <p:cNvSpPr txBox="1"/>
          <p:nvPr/>
        </p:nvSpPr>
        <p:spPr>
          <a:xfrm>
            <a:off x="3515594" y="1676400"/>
            <a:ext cx="2126673" cy="461665"/>
          </a:xfrm>
          <a:prstGeom prst="rect">
            <a:avLst/>
          </a:prstGeom>
          <a:solidFill>
            <a:srgbClr val="0066FF"/>
          </a:solidFill>
          <a:ln w="38100">
            <a:solidFill>
              <a:srgbClr val="0066FF"/>
            </a:solidFill>
          </a:ln>
        </p:spPr>
        <p:txBody>
          <a:bodyPr wrap="square" rtlCol="0">
            <a:spAutoFit/>
          </a:bodyPr>
          <a:lstStyle/>
          <a:p>
            <a:pPr algn="ctr"/>
            <a:r>
              <a:rPr lang="en-US" sz="2400" b="1" dirty="0" smtClean="0">
                <a:solidFill>
                  <a:srgbClr val="FFFF00"/>
                </a:solidFill>
              </a:rPr>
              <a:t>Complex</a:t>
            </a:r>
            <a:endParaRPr lang="en-US" sz="2400" b="1" dirty="0">
              <a:solidFill>
                <a:srgbClr val="FFFF00"/>
              </a:solidFill>
            </a:endParaRPr>
          </a:p>
        </p:txBody>
      </p:sp>
      <p:sp>
        <p:nvSpPr>
          <p:cNvPr id="7" name="TextBox 6"/>
          <p:cNvSpPr txBox="1"/>
          <p:nvPr/>
        </p:nvSpPr>
        <p:spPr>
          <a:xfrm>
            <a:off x="4844517" y="990600"/>
            <a:ext cx="2126673" cy="461665"/>
          </a:xfrm>
          <a:prstGeom prst="rect">
            <a:avLst/>
          </a:prstGeom>
          <a:solidFill>
            <a:srgbClr val="0066FF"/>
          </a:solidFill>
          <a:ln w="38100">
            <a:solidFill>
              <a:srgbClr val="0066FF"/>
            </a:solidFill>
          </a:ln>
        </p:spPr>
        <p:txBody>
          <a:bodyPr wrap="square" rtlCol="0">
            <a:spAutoFit/>
          </a:bodyPr>
          <a:lstStyle/>
          <a:p>
            <a:pPr algn="ctr"/>
            <a:r>
              <a:rPr lang="en-US" sz="2400" b="1" dirty="0" smtClean="0">
                <a:solidFill>
                  <a:srgbClr val="FFFF00"/>
                </a:solidFill>
              </a:rPr>
              <a:t>Emergent</a:t>
            </a:r>
            <a:endParaRPr lang="en-US" sz="2400" b="1" dirty="0">
              <a:solidFill>
                <a:srgbClr val="FFFF00"/>
              </a:solidFill>
            </a:endParaRPr>
          </a:p>
        </p:txBody>
      </p:sp>
      <p:sp>
        <p:nvSpPr>
          <p:cNvPr id="8" name="TextBox 7"/>
          <p:cNvSpPr txBox="1"/>
          <p:nvPr/>
        </p:nvSpPr>
        <p:spPr>
          <a:xfrm>
            <a:off x="6494323" y="323120"/>
            <a:ext cx="2126673" cy="461665"/>
          </a:xfrm>
          <a:prstGeom prst="rect">
            <a:avLst/>
          </a:prstGeom>
          <a:solidFill>
            <a:srgbClr val="0066FF"/>
          </a:solidFill>
          <a:ln w="38100">
            <a:solidFill>
              <a:srgbClr val="0066FF"/>
            </a:solidFill>
          </a:ln>
        </p:spPr>
        <p:txBody>
          <a:bodyPr wrap="square" rtlCol="0">
            <a:spAutoFit/>
          </a:bodyPr>
          <a:lstStyle/>
          <a:p>
            <a:pPr algn="ctr"/>
            <a:r>
              <a:rPr lang="en-US" sz="2400" b="1" dirty="0" smtClean="0">
                <a:solidFill>
                  <a:srgbClr val="FFFF00"/>
                </a:solidFill>
              </a:rPr>
              <a:t>Chaotic</a:t>
            </a:r>
            <a:endParaRPr lang="en-US" sz="2400" b="1" dirty="0">
              <a:solidFill>
                <a:srgbClr val="FFFF00"/>
              </a:solidFill>
            </a:endParaRPr>
          </a:p>
        </p:txBody>
      </p:sp>
      <p:sp>
        <p:nvSpPr>
          <p:cNvPr id="9" name="TextBox 8"/>
          <p:cNvSpPr txBox="1"/>
          <p:nvPr/>
        </p:nvSpPr>
        <p:spPr>
          <a:xfrm>
            <a:off x="457200" y="1524000"/>
            <a:ext cx="2268555" cy="461665"/>
          </a:xfrm>
          <a:prstGeom prst="rect">
            <a:avLst/>
          </a:prstGeom>
          <a:solidFill>
            <a:srgbClr val="FF0000"/>
          </a:solidFill>
          <a:ln>
            <a:solidFill>
              <a:srgbClr val="C00000"/>
            </a:solidFill>
          </a:ln>
        </p:spPr>
        <p:txBody>
          <a:bodyPr wrap="square" rtlCol="0">
            <a:spAutoFit/>
          </a:bodyPr>
          <a:lstStyle/>
          <a:p>
            <a:pPr algn="ctr"/>
            <a:r>
              <a:rPr lang="en-US" sz="2400" b="1" dirty="0" smtClean="0"/>
              <a:t>Deterministic</a:t>
            </a:r>
            <a:endParaRPr lang="en-US" sz="2400" b="1" dirty="0"/>
          </a:p>
        </p:txBody>
      </p:sp>
      <p:sp>
        <p:nvSpPr>
          <p:cNvPr id="10" name="TextBox 9"/>
          <p:cNvSpPr txBox="1"/>
          <p:nvPr/>
        </p:nvSpPr>
        <p:spPr>
          <a:xfrm>
            <a:off x="6248400" y="2133600"/>
            <a:ext cx="2292925" cy="461665"/>
          </a:xfrm>
          <a:prstGeom prst="rect">
            <a:avLst/>
          </a:prstGeom>
          <a:solidFill>
            <a:srgbClr val="FF0000"/>
          </a:solidFill>
          <a:ln>
            <a:solidFill>
              <a:srgbClr val="C00000"/>
            </a:solidFill>
          </a:ln>
        </p:spPr>
        <p:txBody>
          <a:bodyPr wrap="square" rtlCol="0">
            <a:spAutoFit/>
          </a:bodyPr>
          <a:lstStyle/>
          <a:p>
            <a:pPr algn="ctr"/>
            <a:r>
              <a:rPr lang="en-US" sz="2400" b="1" dirty="0" smtClean="0"/>
              <a:t>Probabilistic</a:t>
            </a:r>
            <a:endParaRPr lang="en-US" sz="2400" b="1" dirty="0"/>
          </a:p>
        </p:txBody>
      </p:sp>
      <p:grpSp>
        <p:nvGrpSpPr>
          <p:cNvPr id="13" name="Group 12"/>
          <p:cNvGrpSpPr/>
          <p:nvPr/>
        </p:nvGrpSpPr>
        <p:grpSpPr>
          <a:xfrm>
            <a:off x="2667000" y="2971800"/>
            <a:ext cx="5133112" cy="3685225"/>
            <a:chOff x="152401" y="3733800"/>
            <a:chExt cx="3886199" cy="2057400"/>
          </a:xfrm>
        </p:grpSpPr>
        <p:sp>
          <p:nvSpPr>
            <p:cNvPr id="14" name="Rectangle 13"/>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Integration</a:t>
              </a:r>
            </a:p>
            <a:p>
              <a:pPr algn="ctr"/>
              <a:r>
                <a:rPr lang="en-US" sz="1400" b="1" dirty="0" smtClean="0">
                  <a:solidFill>
                    <a:schemeClr val="tx1"/>
                  </a:solidFill>
                </a:rPr>
                <a:t> Interfaces</a:t>
              </a:r>
            </a:p>
            <a:p>
              <a:pPr algn="ctr"/>
              <a:r>
                <a:rPr lang="en-US" sz="1400" b="1" dirty="0" smtClean="0">
                  <a:solidFill>
                    <a:schemeClr val="tx1"/>
                  </a:solidFill>
                </a:rPr>
                <a:t>Interactions  Interferences</a:t>
              </a:r>
            </a:p>
            <a:p>
              <a:pPr algn="ctr"/>
              <a:r>
                <a:rPr lang="en-US" sz="1400" b="1" dirty="0" smtClean="0">
                  <a:solidFill>
                    <a:schemeClr val="tx1"/>
                  </a:solidFill>
                </a:rPr>
                <a:t>Interdependencies</a:t>
              </a:r>
              <a:endParaRPr lang="en-US" sz="1400" b="1" dirty="0">
                <a:solidFill>
                  <a:schemeClr val="tx1"/>
                </a:solidFill>
              </a:endParaRPr>
            </a:p>
          </p:txBody>
        </p:sp>
        <p:sp>
          <p:nvSpPr>
            <p:cNvPr id="15" name="Rectangle 14"/>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Operations</a:t>
              </a:r>
            </a:p>
            <a:p>
              <a:pPr algn="ctr"/>
              <a:r>
                <a:rPr lang="en-US" b="1" dirty="0" smtClean="0">
                  <a:solidFill>
                    <a:srgbClr val="FFFF00"/>
                  </a:solidFill>
                </a:rPr>
                <a:t>(Time)</a:t>
              </a:r>
              <a:endParaRPr lang="en-US" b="1" dirty="0">
                <a:solidFill>
                  <a:srgbClr val="FFFF00"/>
                </a:solidFill>
              </a:endParaRPr>
            </a:p>
          </p:txBody>
        </p:sp>
        <p:sp>
          <p:nvSpPr>
            <p:cNvPr id="16" name="Rectangle 15"/>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Equipment</a:t>
              </a:r>
            </a:p>
            <a:p>
              <a:pPr algn="ctr"/>
              <a:r>
                <a:rPr lang="en-US" b="1" dirty="0" smtClean="0">
                  <a:solidFill>
                    <a:srgbClr val="FFFF00"/>
                  </a:solidFill>
                </a:rPr>
                <a:t>(Technology)</a:t>
              </a:r>
              <a:endParaRPr lang="en-US" b="1" dirty="0">
                <a:solidFill>
                  <a:srgbClr val="FFFF00"/>
                </a:solidFill>
              </a:endParaRPr>
            </a:p>
          </p:txBody>
        </p:sp>
        <p:sp>
          <p:nvSpPr>
            <p:cNvPr id="17" name="Rectangle 16"/>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Humans</a:t>
              </a:r>
            </a:p>
            <a:p>
              <a:pPr algn="ctr"/>
              <a:r>
                <a:rPr lang="en-US" b="1" dirty="0" smtClean="0">
                  <a:solidFill>
                    <a:srgbClr val="FFFF00"/>
                  </a:solidFill>
                </a:rPr>
                <a:t>(Training</a:t>
              </a:r>
              <a:r>
                <a:rPr lang="en-US" sz="2400" b="1" dirty="0" smtClean="0">
                  <a:solidFill>
                    <a:srgbClr val="FFFF00"/>
                  </a:solidFill>
                </a:rPr>
                <a:t>)</a:t>
              </a:r>
              <a:endParaRPr lang="en-US" sz="2400" b="1" dirty="0">
                <a:solidFill>
                  <a:srgbClr val="FFFF00"/>
                </a:solidFill>
              </a:endParaRPr>
            </a:p>
          </p:txBody>
        </p:sp>
        <p:sp>
          <p:nvSpPr>
            <p:cNvPr id="18" name="Rectangle 17"/>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a:p>
              <a:pPr algn="ctr"/>
              <a:r>
                <a:rPr lang="en-US" b="1" dirty="0" smtClean="0">
                  <a:solidFill>
                    <a:srgbClr val="FFFF00"/>
                  </a:solidFill>
                </a:rPr>
                <a:t>(Environment)</a:t>
              </a:r>
            </a:p>
            <a:p>
              <a:pPr algn="ctr"/>
              <a:r>
                <a:rPr lang="en-US" b="1" dirty="0" smtClean="0">
                  <a:solidFill>
                    <a:srgbClr val="FFFF00"/>
                  </a:solidFill>
                </a:rPr>
                <a:t>(Tide)</a:t>
              </a:r>
              <a:endParaRPr lang="en-US" b="1" dirty="0">
                <a:solidFill>
                  <a:srgbClr val="FFFF00"/>
                </a:solidFill>
              </a:endParaRPr>
            </a:p>
          </p:txBody>
        </p:sp>
      </p:grpSp>
      <p:sp>
        <p:nvSpPr>
          <p:cNvPr id="19" name="TextBox 18"/>
          <p:cNvSpPr txBox="1"/>
          <p:nvPr/>
        </p:nvSpPr>
        <p:spPr>
          <a:xfrm>
            <a:off x="602676" y="5858154"/>
            <a:ext cx="1911924" cy="461665"/>
          </a:xfrm>
          <a:prstGeom prst="rect">
            <a:avLst/>
          </a:prstGeom>
          <a:solidFill>
            <a:srgbClr val="FFFF00"/>
          </a:solidFill>
          <a:ln w="28575">
            <a:solidFill>
              <a:schemeClr val="tx1"/>
            </a:solidFill>
          </a:ln>
        </p:spPr>
        <p:txBody>
          <a:bodyPr wrap="square" rtlCol="0">
            <a:spAutoFit/>
          </a:bodyPr>
          <a:lstStyle/>
          <a:p>
            <a:r>
              <a:rPr lang="en-US" sz="2400" b="1" dirty="0" smtClean="0"/>
              <a:t>ECHO I </a:t>
            </a:r>
            <a:r>
              <a:rPr lang="en-US" sz="2400" b="1" dirty="0" err="1" smtClean="0"/>
              <a:t>I</a:t>
            </a:r>
            <a:r>
              <a:rPr lang="en-US" sz="2400" b="1" dirty="0" smtClean="0"/>
              <a:t> </a:t>
            </a:r>
            <a:r>
              <a:rPr lang="en-US" sz="2400" b="1" dirty="0" err="1" smtClean="0"/>
              <a:t>I</a:t>
            </a:r>
            <a:r>
              <a:rPr lang="en-US" sz="2400" b="1" dirty="0" smtClean="0"/>
              <a:t> </a:t>
            </a:r>
            <a:r>
              <a:rPr lang="en-US" sz="2400" b="1" dirty="0" err="1" smtClean="0"/>
              <a:t>I</a:t>
            </a:r>
            <a:r>
              <a:rPr lang="en-US" sz="2400" b="1" dirty="0" smtClean="0"/>
              <a:t> </a:t>
            </a:r>
            <a:r>
              <a:rPr lang="en-US" sz="2400" b="1" dirty="0" err="1" smtClean="0"/>
              <a:t>I</a:t>
            </a:r>
            <a:r>
              <a:rPr lang="en-US" sz="2400" b="1" dirty="0" smtClean="0"/>
              <a:t> </a:t>
            </a:r>
            <a:endParaRPr lang="en-US" sz="2400" b="1" dirty="0"/>
          </a:p>
        </p:txBody>
      </p:sp>
    </p:spTree>
    <p:extLst>
      <p:ext uri="{BB962C8B-B14F-4D97-AF65-F5344CB8AC3E}">
        <p14:creationId xmlns:p14="http://schemas.microsoft.com/office/powerpoint/2010/main" val="985140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normAutofit/>
          </a:bodyPr>
          <a:lstStyle/>
          <a:p>
            <a:pPr eaLnBrk="1" hangingPunct="1"/>
            <a:r>
              <a:rPr lang="en-US" smtClean="0"/>
              <a:t>The Grammar of Design</a:t>
            </a:r>
            <a:endParaRPr lang="en-US" sz="4000" smtClean="0"/>
          </a:p>
        </p:txBody>
      </p:sp>
      <p:sp>
        <p:nvSpPr>
          <p:cNvPr id="10246" name="Rectangle 3"/>
          <p:cNvSpPr>
            <a:spLocks noGrp="1" noChangeArrowheads="1"/>
          </p:cNvSpPr>
          <p:nvPr>
            <p:ph idx="1"/>
          </p:nvPr>
        </p:nvSpPr>
        <p:spPr>
          <a:xfrm>
            <a:off x="457200" y="1371600"/>
            <a:ext cx="7924800" cy="4419600"/>
          </a:xfrm>
        </p:spPr>
        <p:txBody>
          <a:bodyPr>
            <a:normAutofit/>
          </a:bodyPr>
          <a:lstStyle/>
          <a:p>
            <a:pPr eaLnBrk="1" hangingPunct="1">
              <a:lnSpc>
                <a:spcPct val="80000"/>
              </a:lnSpc>
            </a:pPr>
            <a:r>
              <a:rPr lang="en-US" sz="2000" dirty="0" smtClean="0"/>
              <a:t>A </a:t>
            </a:r>
            <a:r>
              <a:rPr lang="en-US" sz="2400" b="1" dirty="0" smtClean="0"/>
              <a:t>System</a:t>
            </a:r>
            <a:r>
              <a:rPr lang="en-US" sz="2000" dirty="0" smtClean="0"/>
              <a:t> is a collection of elements such as machines, people or organizations </a:t>
            </a:r>
          </a:p>
          <a:p>
            <a:pPr lvl="1" eaLnBrk="1" hangingPunct="1">
              <a:lnSpc>
                <a:spcPct val="80000"/>
              </a:lnSpc>
            </a:pPr>
            <a:r>
              <a:rPr lang="en-US" sz="1800" b="1" i="1" dirty="0" smtClean="0"/>
              <a:t>Systems are specified by nouns and quantified by adjectives</a:t>
            </a:r>
            <a:r>
              <a:rPr lang="en-US" sz="1800" dirty="0" smtClean="0"/>
              <a:t>.</a:t>
            </a:r>
          </a:p>
          <a:p>
            <a:pPr lvl="1" eaLnBrk="1" hangingPunct="1">
              <a:lnSpc>
                <a:spcPct val="80000"/>
              </a:lnSpc>
            </a:pPr>
            <a:r>
              <a:rPr lang="en-US" sz="1800" dirty="0" smtClean="0"/>
              <a:t>System designs can be verified</a:t>
            </a:r>
          </a:p>
          <a:p>
            <a:pPr eaLnBrk="1" hangingPunct="1">
              <a:lnSpc>
                <a:spcPct val="80000"/>
              </a:lnSpc>
              <a:buFontTx/>
              <a:buNone/>
            </a:pPr>
            <a:endParaRPr lang="en-US" sz="2000" dirty="0" smtClean="0"/>
          </a:p>
          <a:p>
            <a:pPr eaLnBrk="1" hangingPunct="1">
              <a:lnSpc>
                <a:spcPct val="80000"/>
              </a:lnSpc>
            </a:pPr>
            <a:r>
              <a:rPr lang="en-US" sz="2000" dirty="0" smtClean="0"/>
              <a:t>A </a:t>
            </a:r>
            <a:r>
              <a:rPr lang="en-US" sz="2400" b="1" dirty="0" smtClean="0"/>
              <a:t>Process</a:t>
            </a:r>
            <a:r>
              <a:rPr lang="en-US" sz="2000" dirty="0" smtClean="0"/>
              <a:t> is the interaction of </a:t>
            </a:r>
            <a:r>
              <a:rPr lang="en-US" sz="2000" b="1" dirty="0" smtClean="0">
                <a:solidFill>
                  <a:srgbClr val="FF0000"/>
                </a:solidFill>
              </a:rPr>
              <a:t>two or more systems</a:t>
            </a:r>
            <a:r>
              <a:rPr lang="en-US" sz="2000" dirty="0" smtClean="0"/>
              <a:t> with a defined purpose. </a:t>
            </a:r>
          </a:p>
          <a:p>
            <a:pPr lvl="1" eaLnBrk="1" hangingPunct="1">
              <a:lnSpc>
                <a:spcPct val="80000"/>
              </a:lnSpc>
            </a:pPr>
            <a:r>
              <a:rPr lang="en-US" sz="1800" b="1" i="1" dirty="0" smtClean="0"/>
              <a:t>Processes are described by verbs and quantified by adverbs</a:t>
            </a:r>
          </a:p>
          <a:p>
            <a:pPr lvl="1" eaLnBrk="1" hangingPunct="1">
              <a:lnSpc>
                <a:spcPct val="80000"/>
              </a:lnSpc>
            </a:pPr>
            <a:r>
              <a:rPr lang="en-US" sz="1800" b="1" i="1" dirty="0" smtClean="0"/>
              <a:t>Process requirements can be validated</a:t>
            </a:r>
          </a:p>
          <a:p>
            <a:pPr eaLnBrk="1" hangingPunct="1">
              <a:lnSpc>
                <a:spcPct val="80000"/>
              </a:lnSpc>
              <a:buFontTx/>
              <a:buNone/>
            </a:pPr>
            <a:endParaRPr lang="en-US" sz="2000" dirty="0" smtClean="0"/>
          </a:p>
          <a:p>
            <a:pPr eaLnBrk="1" hangingPunct="1">
              <a:lnSpc>
                <a:spcPct val="80000"/>
              </a:lnSpc>
            </a:pPr>
            <a:r>
              <a:rPr lang="en-US" sz="2000" dirty="0" smtClean="0"/>
              <a:t>The </a:t>
            </a:r>
            <a:r>
              <a:rPr lang="en-US" sz="2400" b="1" dirty="0" smtClean="0"/>
              <a:t>Context or Conditions</a:t>
            </a:r>
            <a:r>
              <a:rPr lang="en-US" sz="2000" dirty="0" smtClean="0"/>
              <a:t> of a process will use other linguistic conventions such as conjunctions and prepositions</a:t>
            </a:r>
          </a:p>
          <a:p>
            <a:pPr eaLnBrk="1" hangingPunct="1">
              <a:lnSpc>
                <a:spcPct val="80000"/>
              </a:lnSpc>
            </a:pPr>
            <a:endParaRPr lang="en-US" sz="2400" b="1"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533400" y="304800"/>
            <a:ext cx="7772400" cy="1143000"/>
          </a:xfrm>
        </p:spPr>
        <p:txBody>
          <a:bodyPr>
            <a:normAutofit/>
          </a:bodyPr>
          <a:lstStyle/>
          <a:p>
            <a:pPr eaLnBrk="1" hangingPunct="1"/>
            <a:r>
              <a:rPr lang="en-US" sz="4000" b="1" smtClean="0"/>
              <a:t>Verification and Validation</a:t>
            </a:r>
          </a:p>
        </p:txBody>
      </p:sp>
      <p:sp>
        <p:nvSpPr>
          <p:cNvPr id="19462" name="Rectangle 3"/>
          <p:cNvSpPr>
            <a:spLocks noGrp="1" noChangeArrowheads="1"/>
          </p:cNvSpPr>
          <p:nvPr>
            <p:ph idx="1"/>
          </p:nvPr>
        </p:nvSpPr>
        <p:spPr>
          <a:xfrm>
            <a:off x="609600" y="1752600"/>
            <a:ext cx="7772400" cy="4114800"/>
          </a:xfrm>
        </p:spPr>
        <p:txBody>
          <a:bodyPr/>
          <a:lstStyle/>
          <a:p>
            <a:pPr eaLnBrk="1" hangingPunct="1">
              <a:lnSpc>
                <a:spcPct val="90000"/>
              </a:lnSpc>
            </a:pPr>
            <a:r>
              <a:rPr lang="en-US" sz="3600" b="1" dirty="0" smtClean="0">
                <a:solidFill>
                  <a:srgbClr val="C00000"/>
                </a:solidFill>
              </a:rPr>
              <a:t>Design Specifications </a:t>
            </a:r>
          </a:p>
          <a:p>
            <a:pPr lvl="1" eaLnBrk="1" hangingPunct="1">
              <a:lnSpc>
                <a:spcPct val="90000"/>
              </a:lnSpc>
            </a:pPr>
            <a:r>
              <a:rPr lang="en-US" sz="3200" b="1" dirty="0" smtClean="0">
                <a:solidFill>
                  <a:srgbClr val="C00000"/>
                </a:solidFill>
              </a:rPr>
              <a:t>adjectives</a:t>
            </a:r>
          </a:p>
          <a:p>
            <a:pPr lvl="1" eaLnBrk="1" hangingPunct="1">
              <a:lnSpc>
                <a:spcPct val="90000"/>
              </a:lnSpc>
            </a:pPr>
            <a:r>
              <a:rPr lang="en-US" b="1" dirty="0" smtClean="0">
                <a:solidFill>
                  <a:srgbClr val="C00000"/>
                </a:solidFill>
              </a:rPr>
              <a:t>can be verified</a:t>
            </a:r>
          </a:p>
          <a:p>
            <a:pPr eaLnBrk="1" hangingPunct="1">
              <a:lnSpc>
                <a:spcPct val="90000"/>
              </a:lnSpc>
              <a:buNone/>
            </a:pPr>
            <a:endParaRPr lang="en-US" sz="3600" b="1" dirty="0" smtClean="0">
              <a:solidFill>
                <a:srgbClr val="C00000"/>
              </a:solidFill>
            </a:endParaRPr>
          </a:p>
          <a:p>
            <a:pPr eaLnBrk="1" hangingPunct="1">
              <a:lnSpc>
                <a:spcPct val="90000"/>
              </a:lnSpc>
            </a:pPr>
            <a:r>
              <a:rPr lang="en-US" sz="3600" b="1" dirty="0" smtClean="0">
                <a:solidFill>
                  <a:srgbClr val="C00000"/>
                </a:solidFill>
              </a:rPr>
              <a:t>Performance Requirements</a:t>
            </a:r>
          </a:p>
          <a:p>
            <a:pPr lvl="1" eaLnBrk="1" hangingPunct="1">
              <a:lnSpc>
                <a:spcPct val="90000"/>
              </a:lnSpc>
            </a:pPr>
            <a:r>
              <a:rPr lang="en-US" sz="3200" b="1" dirty="0" smtClean="0">
                <a:solidFill>
                  <a:srgbClr val="C00000"/>
                </a:solidFill>
              </a:rPr>
              <a:t>adverbs</a:t>
            </a:r>
          </a:p>
          <a:p>
            <a:pPr lvl="1" eaLnBrk="1" hangingPunct="1">
              <a:lnSpc>
                <a:spcPct val="90000"/>
              </a:lnSpc>
            </a:pPr>
            <a:r>
              <a:rPr lang="en-US" b="1" dirty="0" smtClean="0">
                <a:solidFill>
                  <a:srgbClr val="C00000"/>
                </a:solidFill>
              </a:rPr>
              <a:t>can be validated</a:t>
            </a:r>
            <a:endParaRPr lang="en-US" dirty="0" smtClean="0">
              <a:solidFill>
                <a:srgbClr val="C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5" descr="s109e5685"/>
          <p:cNvPicPr>
            <a:picLocks noChangeAspect="1" noChangeArrowheads="1"/>
          </p:cNvPicPr>
          <p:nvPr/>
        </p:nvPicPr>
        <p:blipFill>
          <a:blip r:embed="rId3" cstate="print"/>
          <a:srcRect/>
          <a:stretch>
            <a:fillRect/>
          </a:stretch>
        </p:blipFill>
        <p:spPr bwMode="auto">
          <a:xfrm>
            <a:off x="4419600" y="2590800"/>
            <a:ext cx="2461847" cy="2133600"/>
          </a:xfrm>
          <a:prstGeom prst="rect">
            <a:avLst/>
          </a:prstGeom>
          <a:noFill/>
          <a:ln w="9525">
            <a:noFill/>
            <a:miter lim="800000"/>
            <a:headEnd/>
            <a:tailEnd/>
          </a:ln>
        </p:spPr>
      </p:pic>
      <p:pic>
        <p:nvPicPr>
          <p:cNvPr id="21" name="Picture 22" descr="s109e5401"/>
          <p:cNvPicPr>
            <a:picLocks noChangeAspect="1" noChangeArrowheads="1"/>
          </p:cNvPicPr>
          <p:nvPr/>
        </p:nvPicPr>
        <p:blipFill>
          <a:blip r:embed="rId4" cstate="print"/>
          <a:srcRect b="4922"/>
          <a:stretch>
            <a:fillRect/>
          </a:stretch>
        </p:blipFill>
        <p:spPr bwMode="auto">
          <a:xfrm>
            <a:off x="533400" y="2057400"/>
            <a:ext cx="3886200" cy="2514600"/>
          </a:xfrm>
          <a:prstGeom prst="rect">
            <a:avLst/>
          </a:prstGeom>
          <a:noFill/>
          <a:ln w="9525">
            <a:noFill/>
            <a:miter lim="800000"/>
            <a:headEnd/>
            <a:tailEnd/>
          </a:ln>
        </p:spPr>
      </p:pic>
      <p:sp>
        <p:nvSpPr>
          <p:cNvPr id="16390" name="Rectangle 5"/>
          <p:cNvSpPr>
            <a:spLocks noChangeArrowheads="1"/>
          </p:cNvSpPr>
          <p:nvPr/>
        </p:nvSpPr>
        <p:spPr bwMode="auto">
          <a:xfrm>
            <a:off x="381000" y="228600"/>
            <a:ext cx="8229600" cy="1066800"/>
          </a:xfrm>
          <a:prstGeom prst="rect">
            <a:avLst/>
          </a:prstGeom>
          <a:noFill/>
          <a:ln w="9525">
            <a:noFill/>
            <a:miter lim="800000"/>
            <a:headEnd/>
            <a:tailEnd/>
          </a:ln>
        </p:spPr>
        <p:txBody>
          <a:bodyPr anchor="ctr"/>
          <a:lstStyle/>
          <a:p>
            <a:pPr algn="ctr"/>
            <a:r>
              <a:rPr lang="en-US" sz="4000" b="1">
                <a:solidFill>
                  <a:srgbClr val="669900"/>
                </a:solidFill>
                <a:latin typeface="Times New Roman" pitchFamily="18" charset="0"/>
              </a:rPr>
              <a:t>Processes with </a:t>
            </a:r>
          </a:p>
          <a:p>
            <a:pPr algn="ctr"/>
            <a:r>
              <a:rPr lang="en-US" sz="4000" b="1">
                <a:solidFill>
                  <a:srgbClr val="669900"/>
                </a:solidFill>
                <a:latin typeface="Times New Roman" pitchFamily="18" charset="0"/>
              </a:rPr>
              <a:t>Humans in the Loop</a:t>
            </a:r>
          </a:p>
        </p:txBody>
      </p:sp>
      <p:sp>
        <p:nvSpPr>
          <p:cNvPr id="16391" name="Text Box 6"/>
          <p:cNvSpPr txBox="1">
            <a:spLocks noChangeArrowheads="1"/>
          </p:cNvSpPr>
          <p:nvPr/>
        </p:nvSpPr>
        <p:spPr bwMode="auto">
          <a:xfrm>
            <a:off x="4343400" y="5105400"/>
            <a:ext cx="15240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Managing</a:t>
            </a:r>
          </a:p>
        </p:txBody>
      </p:sp>
      <p:sp>
        <p:nvSpPr>
          <p:cNvPr id="16392" name="Text Box 7"/>
          <p:cNvSpPr txBox="1">
            <a:spLocks noChangeArrowheads="1"/>
          </p:cNvSpPr>
          <p:nvPr/>
        </p:nvSpPr>
        <p:spPr bwMode="auto">
          <a:xfrm>
            <a:off x="2743200" y="1524000"/>
            <a:ext cx="12954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Planning</a:t>
            </a:r>
          </a:p>
        </p:txBody>
      </p:sp>
      <p:sp>
        <p:nvSpPr>
          <p:cNvPr id="16393" name="Text Box 8"/>
          <p:cNvSpPr txBox="1">
            <a:spLocks noChangeArrowheads="1"/>
          </p:cNvSpPr>
          <p:nvPr/>
        </p:nvSpPr>
        <p:spPr bwMode="auto">
          <a:xfrm>
            <a:off x="5334000" y="1600200"/>
            <a:ext cx="2209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Performing</a:t>
            </a:r>
          </a:p>
        </p:txBody>
      </p:sp>
      <p:sp>
        <p:nvSpPr>
          <p:cNvPr id="16395" name="Text Box 10"/>
          <p:cNvSpPr txBox="1">
            <a:spLocks noChangeArrowheads="1"/>
          </p:cNvSpPr>
          <p:nvPr/>
        </p:nvSpPr>
        <p:spPr bwMode="auto">
          <a:xfrm>
            <a:off x="304800" y="4648200"/>
            <a:ext cx="2209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Translating</a:t>
            </a:r>
          </a:p>
        </p:txBody>
      </p:sp>
      <p:sp>
        <p:nvSpPr>
          <p:cNvPr id="16396" name="Text Box 11"/>
          <p:cNvSpPr txBox="1">
            <a:spLocks noChangeArrowheads="1"/>
          </p:cNvSpPr>
          <p:nvPr/>
        </p:nvSpPr>
        <p:spPr bwMode="auto">
          <a:xfrm>
            <a:off x="2209800" y="5105400"/>
            <a:ext cx="20574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Reaching</a:t>
            </a:r>
          </a:p>
        </p:txBody>
      </p:sp>
      <p:sp>
        <p:nvSpPr>
          <p:cNvPr id="16397" name="Text Box 12"/>
          <p:cNvSpPr txBox="1">
            <a:spLocks noChangeArrowheads="1"/>
          </p:cNvSpPr>
          <p:nvPr/>
        </p:nvSpPr>
        <p:spPr bwMode="auto">
          <a:xfrm>
            <a:off x="7162800" y="3733800"/>
            <a:ext cx="16002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Controlling</a:t>
            </a:r>
          </a:p>
        </p:txBody>
      </p:sp>
      <p:sp>
        <p:nvSpPr>
          <p:cNvPr id="16398" name="Text Box 13"/>
          <p:cNvSpPr txBox="1">
            <a:spLocks noChangeArrowheads="1"/>
          </p:cNvSpPr>
          <p:nvPr/>
        </p:nvSpPr>
        <p:spPr bwMode="auto">
          <a:xfrm>
            <a:off x="457200" y="914400"/>
            <a:ext cx="14478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Seeing</a:t>
            </a:r>
          </a:p>
        </p:txBody>
      </p:sp>
      <p:sp>
        <p:nvSpPr>
          <p:cNvPr id="16399" name="Text Box 14"/>
          <p:cNvSpPr txBox="1">
            <a:spLocks noChangeArrowheads="1"/>
          </p:cNvSpPr>
          <p:nvPr/>
        </p:nvSpPr>
        <p:spPr bwMode="auto">
          <a:xfrm>
            <a:off x="6553200" y="381000"/>
            <a:ext cx="22098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Communicating</a:t>
            </a:r>
          </a:p>
        </p:txBody>
      </p:sp>
      <p:sp>
        <p:nvSpPr>
          <p:cNvPr id="16400" name="Text Box 15"/>
          <p:cNvSpPr txBox="1">
            <a:spLocks noChangeArrowheads="1"/>
          </p:cNvSpPr>
          <p:nvPr/>
        </p:nvSpPr>
        <p:spPr bwMode="auto">
          <a:xfrm>
            <a:off x="7239000" y="2971800"/>
            <a:ext cx="14478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Deciding</a:t>
            </a:r>
          </a:p>
        </p:txBody>
      </p:sp>
      <p:sp>
        <p:nvSpPr>
          <p:cNvPr id="16401" name="Text Box 16"/>
          <p:cNvSpPr txBox="1">
            <a:spLocks noChangeArrowheads="1"/>
          </p:cNvSpPr>
          <p:nvPr/>
        </p:nvSpPr>
        <p:spPr bwMode="auto">
          <a:xfrm>
            <a:off x="6324600" y="4953000"/>
            <a:ext cx="1981200" cy="457200"/>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Remembering</a:t>
            </a:r>
          </a:p>
        </p:txBody>
      </p:sp>
      <p:sp>
        <p:nvSpPr>
          <p:cNvPr id="16402" name="Text Box 18"/>
          <p:cNvSpPr txBox="1">
            <a:spLocks noChangeArrowheads="1"/>
          </p:cNvSpPr>
          <p:nvPr/>
        </p:nvSpPr>
        <p:spPr bwMode="auto">
          <a:xfrm>
            <a:off x="7696200" y="1752600"/>
            <a:ext cx="1447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Adjusting</a:t>
            </a:r>
          </a:p>
        </p:txBody>
      </p:sp>
      <p:sp>
        <p:nvSpPr>
          <p:cNvPr id="16403" name="Text Box 19"/>
          <p:cNvSpPr txBox="1">
            <a:spLocks noChangeArrowheads="1"/>
          </p:cNvSpPr>
          <p:nvPr/>
        </p:nvSpPr>
        <p:spPr bwMode="auto">
          <a:xfrm>
            <a:off x="0" y="5486400"/>
            <a:ext cx="9144000" cy="641350"/>
          </a:xfrm>
          <a:prstGeom prst="rect">
            <a:avLst/>
          </a:prstGeom>
          <a:noFill/>
          <a:ln w="9525">
            <a:noFill/>
            <a:miter lim="800000"/>
            <a:headEnd/>
            <a:tailEnd/>
          </a:ln>
        </p:spPr>
        <p:txBody>
          <a:bodyPr>
            <a:spAutoFit/>
          </a:bodyPr>
          <a:lstStyle/>
          <a:p>
            <a:pPr algn="ctr">
              <a:spcBef>
                <a:spcPct val="50000"/>
              </a:spcBef>
            </a:pPr>
            <a:r>
              <a:rPr lang="en-US" sz="3600" b="1" i="1">
                <a:solidFill>
                  <a:srgbClr val="669900"/>
                </a:solidFill>
                <a:latin typeface="Times New Roman" pitchFamily="18" charset="0"/>
              </a:rPr>
              <a:t>Processes have Requirements - Adverbs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7" name="Rectangle 4"/>
          <p:cNvSpPr>
            <a:spLocks noChangeArrowheads="1"/>
          </p:cNvSpPr>
          <p:nvPr/>
        </p:nvSpPr>
        <p:spPr bwMode="auto">
          <a:xfrm>
            <a:off x="685800" y="304800"/>
            <a:ext cx="7772400" cy="1143000"/>
          </a:xfrm>
          <a:prstGeom prst="rect">
            <a:avLst/>
          </a:prstGeom>
          <a:noFill/>
          <a:ln w="9525">
            <a:noFill/>
            <a:miter lim="800000"/>
            <a:headEnd/>
            <a:tailEnd/>
          </a:ln>
        </p:spPr>
        <p:txBody>
          <a:bodyPr anchor="ctr"/>
          <a:lstStyle/>
          <a:p>
            <a:pPr algn="ctr"/>
            <a:r>
              <a:rPr lang="en-US" sz="3600" b="1">
                <a:solidFill>
                  <a:srgbClr val="CC0000"/>
                </a:solidFill>
                <a:latin typeface="Times New Roman" pitchFamily="18" charset="0"/>
              </a:rPr>
              <a:t>Systems for</a:t>
            </a:r>
          </a:p>
          <a:p>
            <a:pPr algn="ctr"/>
            <a:r>
              <a:rPr lang="en-US" sz="3600" b="1">
                <a:solidFill>
                  <a:srgbClr val="CC0000"/>
                </a:solidFill>
                <a:latin typeface="Times New Roman" pitchFamily="18" charset="0"/>
              </a:rPr>
              <a:t>Humans in the Loop</a:t>
            </a:r>
          </a:p>
        </p:txBody>
      </p:sp>
      <p:pic>
        <p:nvPicPr>
          <p:cNvPr id="18438" name="Picture 5" descr="s109e5685"/>
          <p:cNvPicPr>
            <a:picLocks noChangeAspect="1" noChangeArrowheads="1"/>
          </p:cNvPicPr>
          <p:nvPr/>
        </p:nvPicPr>
        <p:blipFill>
          <a:blip r:embed="rId3" cstate="print"/>
          <a:srcRect/>
          <a:stretch>
            <a:fillRect/>
          </a:stretch>
        </p:blipFill>
        <p:spPr bwMode="auto">
          <a:xfrm>
            <a:off x="4800600" y="2362200"/>
            <a:ext cx="3429000" cy="2971800"/>
          </a:xfrm>
          <a:prstGeom prst="rect">
            <a:avLst/>
          </a:prstGeom>
          <a:noFill/>
          <a:ln w="9525">
            <a:noFill/>
            <a:miter lim="800000"/>
            <a:headEnd/>
            <a:tailEnd/>
          </a:ln>
        </p:spPr>
      </p:pic>
      <p:sp>
        <p:nvSpPr>
          <p:cNvPr id="18439" name="Text Box 6"/>
          <p:cNvSpPr txBox="1">
            <a:spLocks noChangeArrowheads="1"/>
          </p:cNvSpPr>
          <p:nvPr/>
        </p:nvSpPr>
        <p:spPr bwMode="auto">
          <a:xfrm>
            <a:off x="304800" y="4876800"/>
            <a:ext cx="16764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Machines</a:t>
            </a:r>
          </a:p>
        </p:txBody>
      </p:sp>
      <p:sp>
        <p:nvSpPr>
          <p:cNvPr id="18440" name="Text Box 7"/>
          <p:cNvSpPr txBox="1">
            <a:spLocks noChangeArrowheads="1"/>
          </p:cNvSpPr>
          <p:nvPr/>
        </p:nvSpPr>
        <p:spPr bwMode="auto">
          <a:xfrm>
            <a:off x="6019800" y="5410200"/>
            <a:ext cx="3124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Operators</a:t>
            </a:r>
          </a:p>
        </p:txBody>
      </p:sp>
      <p:sp>
        <p:nvSpPr>
          <p:cNvPr id="18441" name="Text Box 8"/>
          <p:cNvSpPr txBox="1">
            <a:spLocks noChangeArrowheads="1"/>
          </p:cNvSpPr>
          <p:nvPr/>
        </p:nvSpPr>
        <p:spPr bwMode="auto">
          <a:xfrm>
            <a:off x="381000" y="457200"/>
            <a:ext cx="2743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Life Support</a:t>
            </a:r>
          </a:p>
        </p:txBody>
      </p:sp>
      <p:sp>
        <p:nvSpPr>
          <p:cNvPr id="18442" name="Text Box 9"/>
          <p:cNvSpPr txBox="1">
            <a:spLocks noChangeArrowheads="1"/>
          </p:cNvSpPr>
          <p:nvPr/>
        </p:nvSpPr>
        <p:spPr bwMode="auto">
          <a:xfrm>
            <a:off x="3886200" y="5410200"/>
            <a:ext cx="1905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Organizations</a:t>
            </a:r>
          </a:p>
        </p:txBody>
      </p:sp>
      <p:sp>
        <p:nvSpPr>
          <p:cNvPr id="18443" name="Text Box 10"/>
          <p:cNvSpPr txBox="1">
            <a:spLocks noChangeArrowheads="1"/>
          </p:cNvSpPr>
          <p:nvPr/>
        </p:nvSpPr>
        <p:spPr bwMode="auto">
          <a:xfrm>
            <a:off x="1905000" y="152400"/>
            <a:ext cx="1600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Oxygen</a:t>
            </a:r>
          </a:p>
        </p:txBody>
      </p:sp>
      <p:sp>
        <p:nvSpPr>
          <p:cNvPr id="18444" name="Text Box 11"/>
          <p:cNvSpPr txBox="1">
            <a:spLocks noChangeArrowheads="1"/>
          </p:cNvSpPr>
          <p:nvPr/>
        </p:nvSpPr>
        <p:spPr bwMode="auto">
          <a:xfrm>
            <a:off x="4876800" y="1447800"/>
            <a:ext cx="1219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Tools</a:t>
            </a:r>
          </a:p>
        </p:txBody>
      </p:sp>
      <p:sp>
        <p:nvSpPr>
          <p:cNvPr id="18445" name="Text Box 12"/>
          <p:cNvSpPr txBox="1">
            <a:spLocks noChangeArrowheads="1"/>
          </p:cNvSpPr>
          <p:nvPr/>
        </p:nvSpPr>
        <p:spPr bwMode="auto">
          <a:xfrm>
            <a:off x="6781800" y="1371600"/>
            <a:ext cx="17526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Procedures</a:t>
            </a:r>
          </a:p>
        </p:txBody>
      </p:sp>
      <p:sp>
        <p:nvSpPr>
          <p:cNvPr id="18446" name="Text Box 13"/>
          <p:cNvSpPr txBox="1">
            <a:spLocks noChangeArrowheads="1"/>
          </p:cNvSpPr>
          <p:nvPr/>
        </p:nvSpPr>
        <p:spPr bwMode="auto">
          <a:xfrm>
            <a:off x="6629400" y="533400"/>
            <a:ext cx="2362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Computers</a:t>
            </a:r>
          </a:p>
        </p:txBody>
      </p:sp>
      <p:sp>
        <p:nvSpPr>
          <p:cNvPr id="18447" name="Text Box 14"/>
          <p:cNvSpPr txBox="1">
            <a:spLocks noChangeArrowheads="1"/>
          </p:cNvSpPr>
          <p:nvPr/>
        </p:nvSpPr>
        <p:spPr bwMode="auto">
          <a:xfrm>
            <a:off x="1676400" y="1600200"/>
            <a:ext cx="17526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Robots</a:t>
            </a:r>
          </a:p>
        </p:txBody>
      </p:sp>
      <p:sp>
        <p:nvSpPr>
          <p:cNvPr id="18448" name="Text Box 15"/>
          <p:cNvSpPr txBox="1">
            <a:spLocks noChangeArrowheads="1"/>
          </p:cNvSpPr>
          <p:nvPr/>
        </p:nvSpPr>
        <p:spPr bwMode="auto">
          <a:xfrm>
            <a:off x="2514600" y="5181600"/>
            <a:ext cx="19812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Displays</a:t>
            </a:r>
          </a:p>
        </p:txBody>
      </p:sp>
      <p:sp>
        <p:nvSpPr>
          <p:cNvPr id="18449" name="Text Box 16"/>
          <p:cNvSpPr txBox="1">
            <a:spLocks noChangeArrowheads="1"/>
          </p:cNvSpPr>
          <p:nvPr/>
        </p:nvSpPr>
        <p:spPr bwMode="auto">
          <a:xfrm>
            <a:off x="3352800" y="4800600"/>
            <a:ext cx="12954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Controls</a:t>
            </a:r>
          </a:p>
        </p:txBody>
      </p:sp>
      <p:sp>
        <p:nvSpPr>
          <p:cNvPr id="18450" name="Text Box 17"/>
          <p:cNvSpPr txBox="1">
            <a:spLocks noChangeArrowheads="1"/>
          </p:cNvSpPr>
          <p:nvPr/>
        </p:nvSpPr>
        <p:spPr bwMode="auto">
          <a:xfrm>
            <a:off x="457200" y="5410200"/>
            <a:ext cx="1447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Lighting</a:t>
            </a:r>
          </a:p>
        </p:txBody>
      </p:sp>
      <p:sp>
        <p:nvSpPr>
          <p:cNvPr id="18451" name="Text Box 18"/>
          <p:cNvSpPr txBox="1">
            <a:spLocks noChangeArrowheads="1"/>
          </p:cNvSpPr>
          <p:nvPr/>
        </p:nvSpPr>
        <p:spPr bwMode="auto">
          <a:xfrm>
            <a:off x="7391400" y="5410200"/>
            <a:ext cx="14478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Restraints</a:t>
            </a:r>
          </a:p>
        </p:txBody>
      </p:sp>
      <p:sp>
        <p:nvSpPr>
          <p:cNvPr id="18452" name="Text Box 19"/>
          <p:cNvSpPr txBox="1">
            <a:spLocks noChangeArrowheads="1"/>
          </p:cNvSpPr>
          <p:nvPr/>
        </p:nvSpPr>
        <p:spPr bwMode="auto">
          <a:xfrm>
            <a:off x="5943600" y="1905000"/>
            <a:ext cx="1524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Windows</a:t>
            </a:r>
          </a:p>
        </p:txBody>
      </p:sp>
      <p:sp>
        <p:nvSpPr>
          <p:cNvPr id="18453" name="Text Box 20"/>
          <p:cNvSpPr txBox="1">
            <a:spLocks noChangeArrowheads="1"/>
          </p:cNvSpPr>
          <p:nvPr/>
        </p:nvSpPr>
        <p:spPr bwMode="auto">
          <a:xfrm>
            <a:off x="228600" y="1066800"/>
            <a:ext cx="19050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Cameras</a:t>
            </a:r>
          </a:p>
        </p:txBody>
      </p:sp>
      <p:sp>
        <p:nvSpPr>
          <p:cNvPr id="18454" name="Text Box 21"/>
          <p:cNvSpPr txBox="1">
            <a:spLocks noChangeArrowheads="1"/>
          </p:cNvSpPr>
          <p:nvPr/>
        </p:nvSpPr>
        <p:spPr bwMode="auto">
          <a:xfrm>
            <a:off x="1905000" y="5867400"/>
            <a:ext cx="5334000" cy="457200"/>
          </a:xfrm>
          <a:prstGeom prst="rect">
            <a:avLst/>
          </a:prstGeom>
          <a:noFill/>
          <a:ln w="9525">
            <a:noFill/>
            <a:miter lim="800000"/>
            <a:headEnd/>
            <a:tailEnd/>
          </a:ln>
        </p:spPr>
        <p:txBody>
          <a:bodyPr>
            <a:spAutoFit/>
          </a:bodyPr>
          <a:lstStyle/>
          <a:p>
            <a:pPr>
              <a:spcBef>
                <a:spcPct val="50000"/>
              </a:spcBef>
            </a:pPr>
            <a:r>
              <a:rPr lang="en-US" sz="2400" b="1" i="1">
                <a:solidFill>
                  <a:srgbClr val="A50021"/>
                </a:solidFill>
                <a:latin typeface="Times New Roman" pitchFamily="18" charset="0"/>
              </a:rPr>
              <a:t>Systems need Specifications - Adjectives</a:t>
            </a:r>
          </a:p>
        </p:txBody>
      </p:sp>
      <p:pic>
        <p:nvPicPr>
          <p:cNvPr id="18455" name="Picture 22" descr="s109e5401"/>
          <p:cNvPicPr>
            <a:picLocks noChangeAspect="1" noChangeArrowheads="1"/>
          </p:cNvPicPr>
          <p:nvPr/>
        </p:nvPicPr>
        <p:blipFill>
          <a:blip r:embed="rId4" cstate="print"/>
          <a:srcRect/>
          <a:stretch>
            <a:fillRect/>
          </a:stretch>
        </p:blipFill>
        <p:spPr bwMode="auto">
          <a:xfrm>
            <a:off x="914400" y="2143125"/>
            <a:ext cx="3886200" cy="264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a:xfrm>
            <a:off x="685800" y="0"/>
            <a:ext cx="7772400" cy="1143000"/>
          </a:xfrm>
        </p:spPr>
        <p:txBody>
          <a:bodyPr>
            <a:normAutofit/>
          </a:bodyPr>
          <a:lstStyle/>
          <a:p>
            <a:pPr eaLnBrk="1" hangingPunct="1"/>
            <a:r>
              <a:rPr lang="en-US" sz="4000" b="1" dirty="0" smtClean="0"/>
              <a:t>Requirements and Specifications</a:t>
            </a:r>
          </a:p>
        </p:txBody>
      </p:sp>
      <p:sp>
        <p:nvSpPr>
          <p:cNvPr id="82950" name="Line 3"/>
          <p:cNvSpPr>
            <a:spLocks noChangeShapeType="1"/>
          </p:cNvSpPr>
          <p:nvPr/>
        </p:nvSpPr>
        <p:spPr bwMode="auto">
          <a:xfrm>
            <a:off x="2514600" y="2438400"/>
            <a:ext cx="0" cy="2362200"/>
          </a:xfrm>
          <a:prstGeom prst="line">
            <a:avLst/>
          </a:prstGeom>
          <a:noFill/>
          <a:ln w="9525">
            <a:solidFill>
              <a:schemeClr val="tx1"/>
            </a:solidFill>
            <a:round/>
            <a:headEnd/>
            <a:tailEnd/>
          </a:ln>
        </p:spPr>
        <p:txBody>
          <a:bodyPr/>
          <a:lstStyle/>
          <a:p>
            <a:endParaRPr lang="en-US"/>
          </a:p>
        </p:txBody>
      </p:sp>
      <p:sp>
        <p:nvSpPr>
          <p:cNvPr id="82951" name="Line 4"/>
          <p:cNvSpPr>
            <a:spLocks noChangeShapeType="1"/>
          </p:cNvSpPr>
          <p:nvPr/>
        </p:nvSpPr>
        <p:spPr bwMode="auto">
          <a:xfrm>
            <a:off x="2514600" y="4800600"/>
            <a:ext cx="4495800" cy="0"/>
          </a:xfrm>
          <a:prstGeom prst="line">
            <a:avLst/>
          </a:prstGeom>
          <a:noFill/>
          <a:ln w="9525">
            <a:solidFill>
              <a:schemeClr val="tx1"/>
            </a:solidFill>
            <a:round/>
            <a:headEnd/>
            <a:tailEnd/>
          </a:ln>
        </p:spPr>
        <p:txBody>
          <a:bodyPr/>
          <a:lstStyle/>
          <a:p>
            <a:endParaRPr lang="en-US"/>
          </a:p>
        </p:txBody>
      </p:sp>
      <p:sp>
        <p:nvSpPr>
          <p:cNvPr id="82952" name="Text Box 5"/>
          <p:cNvSpPr txBox="1">
            <a:spLocks noChangeArrowheads="1"/>
          </p:cNvSpPr>
          <p:nvPr/>
        </p:nvSpPr>
        <p:spPr bwMode="auto">
          <a:xfrm>
            <a:off x="3200400" y="5029200"/>
            <a:ext cx="3657600" cy="1066800"/>
          </a:xfrm>
          <a:prstGeom prst="rect">
            <a:avLst/>
          </a:prstGeom>
          <a:noFill/>
          <a:ln w="9525">
            <a:noFill/>
            <a:miter lim="800000"/>
            <a:headEnd/>
            <a:tailEnd/>
          </a:ln>
        </p:spPr>
        <p:txBody>
          <a:bodyPr>
            <a:spAutoFit/>
          </a:bodyPr>
          <a:lstStyle/>
          <a:p>
            <a:pPr algn="ctr">
              <a:spcBef>
                <a:spcPct val="50000"/>
              </a:spcBef>
            </a:pPr>
            <a:r>
              <a:rPr lang="en-US" sz="2800" b="1">
                <a:latin typeface="Times New Roman" pitchFamily="18" charset="0"/>
              </a:rPr>
              <a:t>Design Specifications</a:t>
            </a:r>
          </a:p>
          <a:p>
            <a:pPr algn="ctr">
              <a:spcBef>
                <a:spcPct val="50000"/>
              </a:spcBef>
            </a:pPr>
            <a:r>
              <a:rPr lang="en-US" sz="2400">
                <a:latin typeface="Times New Roman" pitchFamily="18" charset="0"/>
              </a:rPr>
              <a:t>(Engineering measures)</a:t>
            </a:r>
          </a:p>
        </p:txBody>
      </p:sp>
      <p:sp>
        <p:nvSpPr>
          <p:cNvPr id="82953" name="Text Box 6"/>
          <p:cNvSpPr txBox="1">
            <a:spLocks noChangeArrowheads="1"/>
          </p:cNvSpPr>
          <p:nvPr/>
        </p:nvSpPr>
        <p:spPr bwMode="auto">
          <a:xfrm>
            <a:off x="838200" y="1371600"/>
            <a:ext cx="2514600" cy="1160463"/>
          </a:xfrm>
          <a:prstGeom prst="rect">
            <a:avLst/>
          </a:prstGeom>
          <a:noFill/>
          <a:ln w="9525">
            <a:noFill/>
            <a:miter lim="800000"/>
            <a:headEnd/>
            <a:tailEnd/>
          </a:ln>
        </p:spPr>
        <p:txBody>
          <a:bodyPr>
            <a:spAutoFit/>
          </a:bodyPr>
          <a:lstStyle/>
          <a:p>
            <a:pPr algn="ctr">
              <a:spcBef>
                <a:spcPct val="50000"/>
              </a:spcBef>
            </a:pPr>
            <a:r>
              <a:rPr lang="en-US" sz="2800" b="1">
                <a:latin typeface="Times New Roman" pitchFamily="18" charset="0"/>
              </a:rPr>
              <a:t>Outcome</a:t>
            </a:r>
          </a:p>
          <a:p>
            <a:pPr algn="ctr">
              <a:spcBef>
                <a:spcPct val="50000"/>
              </a:spcBef>
            </a:pPr>
            <a:r>
              <a:rPr lang="en-US" sz="2800" b="1">
                <a:latin typeface="Times New Roman" pitchFamily="18" charset="0"/>
              </a:rPr>
              <a:t>Requirements</a:t>
            </a:r>
          </a:p>
        </p:txBody>
      </p:sp>
      <p:sp>
        <p:nvSpPr>
          <p:cNvPr id="82954" name="Line 7"/>
          <p:cNvSpPr>
            <a:spLocks noChangeShapeType="1"/>
          </p:cNvSpPr>
          <p:nvPr/>
        </p:nvSpPr>
        <p:spPr bwMode="auto">
          <a:xfrm flipV="1">
            <a:off x="2209800" y="2514600"/>
            <a:ext cx="0" cy="2209800"/>
          </a:xfrm>
          <a:prstGeom prst="line">
            <a:avLst/>
          </a:prstGeom>
          <a:noFill/>
          <a:ln w="9525">
            <a:solidFill>
              <a:schemeClr val="tx1"/>
            </a:solidFill>
            <a:prstDash val="sysDot"/>
            <a:round/>
            <a:headEnd/>
            <a:tailEnd type="triangle" w="med" len="med"/>
          </a:ln>
        </p:spPr>
        <p:txBody>
          <a:bodyPr/>
          <a:lstStyle/>
          <a:p>
            <a:endParaRPr lang="en-US"/>
          </a:p>
        </p:txBody>
      </p:sp>
      <p:sp>
        <p:nvSpPr>
          <p:cNvPr id="82955" name="Text Box 8"/>
          <p:cNvSpPr txBox="1">
            <a:spLocks noChangeArrowheads="1"/>
          </p:cNvSpPr>
          <p:nvPr/>
        </p:nvSpPr>
        <p:spPr bwMode="auto">
          <a:xfrm>
            <a:off x="228600" y="2819400"/>
            <a:ext cx="1447800" cy="1004888"/>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Common</a:t>
            </a:r>
          </a:p>
          <a:p>
            <a:pPr algn="ctr">
              <a:spcBef>
                <a:spcPct val="50000"/>
              </a:spcBef>
            </a:pPr>
            <a:r>
              <a:rPr lang="en-US" sz="2400">
                <a:latin typeface="Times New Roman" pitchFamily="18" charset="0"/>
              </a:rPr>
              <a:t>Currency</a:t>
            </a:r>
          </a:p>
        </p:txBody>
      </p:sp>
      <p:sp>
        <p:nvSpPr>
          <p:cNvPr id="82956" name="Freeform 9"/>
          <p:cNvSpPr>
            <a:spLocks/>
          </p:cNvSpPr>
          <p:nvPr/>
        </p:nvSpPr>
        <p:spPr bwMode="auto">
          <a:xfrm>
            <a:off x="2774950" y="2254250"/>
            <a:ext cx="4719638" cy="2219325"/>
          </a:xfrm>
          <a:custGeom>
            <a:avLst/>
            <a:gdLst>
              <a:gd name="T0" fmla="*/ 28575 w 2973"/>
              <a:gd name="T1" fmla="*/ 2217738 h 1398"/>
              <a:gd name="T2" fmla="*/ 1196975 w 2973"/>
              <a:gd name="T3" fmla="*/ 2187575 h 1398"/>
              <a:gd name="T4" fmla="*/ 1497013 w 2973"/>
              <a:gd name="T5" fmla="*/ 2112963 h 1398"/>
              <a:gd name="T6" fmla="*/ 1901825 w 2973"/>
              <a:gd name="T7" fmla="*/ 1873250 h 1398"/>
              <a:gd name="T8" fmla="*/ 2022475 w 2973"/>
              <a:gd name="T9" fmla="*/ 1798638 h 1398"/>
              <a:gd name="T10" fmla="*/ 2471738 w 2973"/>
              <a:gd name="T11" fmla="*/ 1423987 h 1398"/>
              <a:gd name="T12" fmla="*/ 2620963 w 2973"/>
              <a:gd name="T13" fmla="*/ 1258887 h 1398"/>
              <a:gd name="T14" fmla="*/ 2860675 w 2973"/>
              <a:gd name="T15" fmla="*/ 1003300 h 1398"/>
              <a:gd name="T16" fmla="*/ 3055938 w 2973"/>
              <a:gd name="T17" fmla="*/ 793750 h 1398"/>
              <a:gd name="T18" fmla="*/ 3206750 w 2973"/>
              <a:gd name="T19" fmla="*/ 614362 h 1398"/>
              <a:gd name="T20" fmla="*/ 3355976 w 2973"/>
              <a:gd name="T21" fmla="*/ 479425 h 1398"/>
              <a:gd name="T22" fmla="*/ 3625851 w 2973"/>
              <a:gd name="T23" fmla="*/ 298450 h 1398"/>
              <a:gd name="T24" fmla="*/ 3790951 w 2973"/>
              <a:gd name="T25" fmla="*/ 239713 h 1398"/>
              <a:gd name="T26" fmla="*/ 4391026 w 2973"/>
              <a:gd name="T27" fmla="*/ 58738 h 1398"/>
              <a:gd name="T28" fmla="*/ 4675188 w 2973"/>
              <a:gd name="T29" fmla="*/ 14288 h 1398"/>
              <a:gd name="T30" fmla="*/ 4719638 w 2973"/>
              <a:gd name="T31" fmla="*/ 0 h 13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73"/>
              <a:gd name="T49" fmla="*/ 0 h 1398"/>
              <a:gd name="T50" fmla="*/ 2973 w 2973"/>
              <a:gd name="T51" fmla="*/ 1398 h 13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73" h="1398">
                <a:moveTo>
                  <a:pt x="18" y="1397"/>
                </a:moveTo>
                <a:cubicBezTo>
                  <a:pt x="294" y="1344"/>
                  <a:pt x="0" y="1398"/>
                  <a:pt x="754" y="1378"/>
                </a:cubicBezTo>
                <a:cubicBezTo>
                  <a:pt x="818" y="1376"/>
                  <a:pt x="880" y="1341"/>
                  <a:pt x="943" y="1331"/>
                </a:cubicBezTo>
                <a:cubicBezTo>
                  <a:pt x="1037" y="1284"/>
                  <a:pt x="1114" y="1244"/>
                  <a:pt x="1198" y="1180"/>
                </a:cubicBezTo>
                <a:cubicBezTo>
                  <a:pt x="1310" y="1095"/>
                  <a:pt x="1158" y="1235"/>
                  <a:pt x="1274" y="1133"/>
                </a:cubicBezTo>
                <a:cubicBezTo>
                  <a:pt x="1366" y="1052"/>
                  <a:pt x="1458" y="970"/>
                  <a:pt x="1557" y="897"/>
                </a:cubicBezTo>
                <a:cubicBezTo>
                  <a:pt x="1582" y="858"/>
                  <a:pt x="1613" y="819"/>
                  <a:pt x="1651" y="793"/>
                </a:cubicBezTo>
                <a:cubicBezTo>
                  <a:pt x="1701" y="718"/>
                  <a:pt x="1743" y="705"/>
                  <a:pt x="1802" y="632"/>
                </a:cubicBezTo>
                <a:cubicBezTo>
                  <a:pt x="1865" y="554"/>
                  <a:pt x="1826" y="599"/>
                  <a:pt x="1925" y="500"/>
                </a:cubicBezTo>
                <a:cubicBezTo>
                  <a:pt x="1959" y="466"/>
                  <a:pt x="1988" y="424"/>
                  <a:pt x="2020" y="387"/>
                </a:cubicBezTo>
                <a:cubicBezTo>
                  <a:pt x="2048" y="354"/>
                  <a:pt x="2086" y="335"/>
                  <a:pt x="2114" y="302"/>
                </a:cubicBezTo>
                <a:cubicBezTo>
                  <a:pt x="2165" y="241"/>
                  <a:pt x="2205" y="209"/>
                  <a:pt x="2284" y="188"/>
                </a:cubicBezTo>
                <a:cubicBezTo>
                  <a:pt x="2320" y="165"/>
                  <a:pt x="2345" y="159"/>
                  <a:pt x="2388" y="151"/>
                </a:cubicBezTo>
                <a:cubicBezTo>
                  <a:pt x="2516" y="86"/>
                  <a:pt x="2622" y="54"/>
                  <a:pt x="2766" y="37"/>
                </a:cubicBezTo>
                <a:cubicBezTo>
                  <a:pt x="2875" y="9"/>
                  <a:pt x="2815" y="20"/>
                  <a:pt x="2945" y="9"/>
                </a:cubicBezTo>
                <a:cubicBezTo>
                  <a:pt x="2954" y="6"/>
                  <a:pt x="2973" y="0"/>
                  <a:pt x="2973" y="0"/>
                </a:cubicBezTo>
              </a:path>
            </a:pathLst>
          </a:custGeom>
          <a:noFill/>
          <a:ln w="9525">
            <a:solidFill>
              <a:schemeClr val="tx1"/>
            </a:solidFill>
            <a:round/>
            <a:headEnd/>
            <a:tailEnd/>
          </a:ln>
        </p:spPr>
        <p:txBody>
          <a:bodyPr/>
          <a:lstStyle/>
          <a:p>
            <a:endParaRPr lang="en-US"/>
          </a:p>
        </p:txBody>
      </p:sp>
      <p:sp>
        <p:nvSpPr>
          <p:cNvPr id="82957" name="Text Box 10"/>
          <p:cNvSpPr txBox="1">
            <a:spLocks noChangeArrowheads="1"/>
          </p:cNvSpPr>
          <p:nvPr/>
        </p:nvSpPr>
        <p:spPr bwMode="auto">
          <a:xfrm>
            <a:off x="3810000" y="2286000"/>
            <a:ext cx="2209800" cy="822325"/>
          </a:xfrm>
          <a:prstGeom prst="rect">
            <a:avLst/>
          </a:prstGeom>
          <a:noFill/>
          <a:ln w="9525">
            <a:noFill/>
            <a:miter lim="800000"/>
            <a:headEnd/>
            <a:tailEnd/>
          </a:ln>
        </p:spPr>
        <p:txBody>
          <a:bodyPr>
            <a:spAutoFit/>
          </a:bodyPr>
          <a:lstStyle/>
          <a:p>
            <a:pPr algn="ctr">
              <a:spcBef>
                <a:spcPct val="50000"/>
              </a:spcBef>
            </a:pPr>
            <a:r>
              <a:rPr lang="en-US" sz="2400" b="1">
                <a:solidFill>
                  <a:srgbClr val="FF0000"/>
                </a:solidFill>
                <a:latin typeface="Times New Roman" pitchFamily="18" charset="0"/>
              </a:rPr>
              <a:t>The mapping challenge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1" name="Line 4"/>
          <p:cNvSpPr>
            <a:spLocks noChangeShapeType="1"/>
          </p:cNvSpPr>
          <p:nvPr/>
        </p:nvSpPr>
        <p:spPr bwMode="auto">
          <a:xfrm>
            <a:off x="2362200" y="2239963"/>
            <a:ext cx="0" cy="3200400"/>
          </a:xfrm>
          <a:prstGeom prst="line">
            <a:avLst/>
          </a:prstGeom>
          <a:noFill/>
          <a:ln w="9525">
            <a:solidFill>
              <a:schemeClr val="tx1"/>
            </a:solidFill>
            <a:round/>
            <a:headEnd/>
            <a:tailEnd/>
          </a:ln>
        </p:spPr>
        <p:txBody>
          <a:bodyPr/>
          <a:lstStyle/>
          <a:p>
            <a:endParaRPr lang="en-US"/>
          </a:p>
        </p:txBody>
      </p:sp>
      <p:sp>
        <p:nvSpPr>
          <p:cNvPr id="24582" name="Line 5"/>
          <p:cNvSpPr>
            <a:spLocks noChangeShapeType="1"/>
          </p:cNvSpPr>
          <p:nvPr/>
        </p:nvSpPr>
        <p:spPr bwMode="auto">
          <a:xfrm>
            <a:off x="2362200" y="5440363"/>
            <a:ext cx="5029200" cy="0"/>
          </a:xfrm>
          <a:prstGeom prst="line">
            <a:avLst/>
          </a:prstGeom>
          <a:noFill/>
          <a:ln w="9525">
            <a:solidFill>
              <a:schemeClr val="tx1"/>
            </a:solidFill>
            <a:round/>
            <a:headEnd/>
            <a:tailEnd/>
          </a:ln>
        </p:spPr>
        <p:txBody>
          <a:bodyPr/>
          <a:lstStyle/>
          <a:p>
            <a:endParaRPr lang="en-US"/>
          </a:p>
        </p:txBody>
      </p:sp>
      <p:sp>
        <p:nvSpPr>
          <p:cNvPr id="24583" name="Text Box 6"/>
          <p:cNvSpPr txBox="1">
            <a:spLocks noChangeArrowheads="1"/>
          </p:cNvSpPr>
          <p:nvPr/>
        </p:nvSpPr>
        <p:spPr bwMode="auto">
          <a:xfrm>
            <a:off x="228600" y="2514600"/>
            <a:ext cx="1981200" cy="1917700"/>
          </a:xfrm>
          <a:prstGeom prst="rect">
            <a:avLst/>
          </a:prstGeom>
          <a:noFill/>
          <a:ln w="9525">
            <a:noFill/>
            <a:miter lim="800000"/>
            <a:headEnd/>
            <a:tailEnd/>
          </a:ln>
        </p:spPr>
        <p:txBody>
          <a:bodyPr>
            <a:spAutoFit/>
          </a:bodyPr>
          <a:lstStyle/>
          <a:p>
            <a:pPr algn="ctr">
              <a:spcBef>
                <a:spcPct val="50000"/>
              </a:spcBef>
            </a:pPr>
            <a:r>
              <a:rPr lang="en-US" sz="2400" b="1"/>
              <a:t>Adverb</a:t>
            </a:r>
          </a:p>
          <a:p>
            <a:pPr algn="ctr">
              <a:spcBef>
                <a:spcPct val="50000"/>
              </a:spcBef>
            </a:pPr>
            <a:r>
              <a:rPr lang="en-US" sz="2400" b="1"/>
              <a:t>-</a:t>
            </a:r>
          </a:p>
          <a:p>
            <a:pPr algn="ctr">
              <a:spcBef>
                <a:spcPct val="50000"/>
              </a:spcBef>
            </a:pPr>
            <a:r>
              <a:rPr lang="en-US" sz="2400" b="1"/>
              <a:t>Vehicle Speed</a:t>
            </a:r>
          </a:p>
        </p:txBody>
      </p:sp>
      <p:sp>
        <p:nvSpPr>
          <p:cNvPr id="24584" name="Text Box 7"/>
          <p:cNvSpPr txBox="1">
            <a:spLocks noChangeArrowheads="1"/>
          </p:cNvSpPr>
          <p:nvPr/>
        </p:nvSpPr>
        <p:spPr bwMode="auto">
          <a:xfrm>
            <a:off x="3048000" y="5592763"/>
            <a:ext cx="4419600" cy="457200"/>
          </a:xfrm>
          <a:prstGeom prst="rect">
            <a:avLst/>
          </a:prstGeom>
          <a:noFill/>
          <a:ln w="9525">
            <a:noFill/>
            <a:miter lim="800000"/>
            <a:headEnd/>
            <a:tailEnd/>
          </a:ln>
        </p:spPr>
        <p:txBody>
          <a:bodyPr>
            <a:spAutoFit/>
          </a:bodyPr>
          <a:lstStyle/>
          <a:p>
            <a:pPr algn="ctr">
              <a:spcBef>
                <a:spcPct val="50000"/>
              </a:spcBef>
            </a:pPr>
            <a:r>
              <a:rPr lang="en-US" sz="2400" b="1"/>
              <a:t>Adjective   -   Engine Size</a:t>
            </a:r>
          </a:p>
        </p:txBody>
      </p:sp>
      <p:sp>
        <p:nvSpPr>
          <p:cNvPr id="24585" name="Rectangle 17"/>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US" sz="3200" b="1" dirty="0">
                <a:solidFill>
                  <a:schemeClr val="tx2"/>
                </a:solidFill>
              </a:rPr>
              <a:t>The </a:t>
            </a:r>
            <a:r>
              <a:rPr lang="en-US" sz="3200" b="1" dirty="0" smtClean="0">
                <a:solidFill>
                  <a:schemeClr val="tx2"/>
                </a:solidFill>
              </a:rPr>
              <a:t>Designer’s Language</a:t>
            </a:r>
          </a:p>
          <a:p>
            <a:pPr algn="ctr"/>
            <a:r>
              <a:rPr lang="en-US" sz="2000" b="1" dirty="0" smtClean="0">
                <a:solidFill>
                  <a:schemeClr val="tx2"/>
                </a:solidFill>
              </a:rPr>
              <a:t>(with interactions)</a:t>
            </a:r>
            <a:endParaRPr lang="en-US" sz="2000" b="1" dirty="0">
              <a:solidFill>
                <a:schemeClr val="tx2"/>
              </a:solidFill>
            </a:endParaRPr>
          </a:p>
        </p:txBody>
      </p:sp>
      <p:sp>
        <p:nvSpPr>
          <p:cNvPr id="24586" name="Line 18"/>
          <p:cNvSpPr>
            <a:spLocks noChangeShapeType="1"/>
          </p:cNvSpPr>
          <p:nvPr/>
        </p:nvSpPr>
        <p:spPr bwMode="auto">
          <a:xfrm flipV="1">
            <a:off x="2895600" y="3886200"/>
            <a:ext cx="2209800" cy="1219200"/>
          </a:xfrm>
          <a:prstGeom prst="line">
            <a:avLst/>
          </a:prstGeom>
          <a:noFill/>
          <a:ln w="9525">
            <a:solidFill>
              <a:schemeClr val="tx1"/>
            </a:solidFill>
            <a:round/>
            <a:headEnd/>
            <a:tailEnd/>
          </a:ln>
        </p:spPr>
        <p:txBody>
          <a:bodyPr/>
          <a:lstStyle/>
          <a:p>
            <a:endParaRPr lang="en-US"/>
          </a:p>
        </p:txBody>
      </p:sp>
      <p:sp>
        <p:nvSpPr>
          <p:cNvPr id="24587" name="Line 19"/>
          <p:cNvSpPr>
            <a:spLocks noChangeShapeType="1"/>
          </p:cNvSpPr>
          <p:nvPr/>
        </p:nvSpPr>
        <p:spPr bwMode="auto">
          <a:xfrm flipV="1">
            <a:off x="2819400" y="2743200"/>
            <a:ext cx="2057400" cy="2209800"/>
          </a:xfrm>
          <a:prstGeom prst="line">
            <a:avLst/>
          </a:prstGeom>
          <a:noFill/>
          <a:ln w="9525">
            <a:solidFill>
              <a:schemeClr val="tx1"/>
            </a:solidFill>
            <a:round/>
            <a:headEnd/>
            <a:tailEnd/>
          </a:ln>
        </p:spPr>
        <p:txBody>
          <a:bodyPr/>
          <a:lstStyle/>
          <a:p>
            <a:endParaRPr lang="en-US"/>
          </a:p>
        </p:txBody>
      </p:sp>
      <p:sp>
        <p:nvSpPr>
          <p:cNvPr id="24588" name="Text Box 20"/>
          <p:cNvSpPr txBox="1">
            <a:spLocks noChangeArrowheads="1"/>
          </p:cNvSpPr>
          <p:nvPr/>
        </p:nvSpPr>
        <p:spPr bwMode="auto">
          <a:xfrm>
            <a:off x="6019800" y="2438400"/>
            <a:ext cx="1676400" cy="366713"/>
          </a:xfrm>
          <a:prstGeom prst="rect">
            <a:avLst/>
          </a:prstGeom>
          <a:noFill/>
          <a:ln w="9525">
            <a:noFill/>
            <a:miter lim="800000"/>
            <a:headEnd/>
            <a:tailEnd/>
          </a:ln>
        </p:spPr>
        <p:txBody>
          <a:bodyPr>
            <a:spAutoFit/>
          </a:bodyPr>
          <a:lstStyle/>
          <a:p>
            <a:pPr>
              <a:spcBef>
                <a:spcPct val="50000"/>
              </a:spcBef>
            </a:pPr>
            <a:r>
              <a:rPr lang="en-US" sz="1800" dirty="0"/>
              <a:t>Aerodynamic</a:t>
            </a:r>
          </a:p>
        </p:txBody>
      </p:sp>
      <p:sp>
        <p:nvSpPr>
          <p:cNvPr id="24589" name="Text Box 21"/>
          <p:cNvSpPr txBox="1">
            <a:spLocks noChangeArrowheads="1"/>
          </p:cNvSpPr>
          <p:nvPr/>
        </p:nvSpPr>
        <p:spPr bwMode="auto">
          <a:xfrm>
            <a:off x="6324600" y="3581400"/>
            <a:ext cx="1981200" cy="369332"/>
          </a:xfrm>
          <a:prstGeom prst="rect">
            <a:avLst/>
          </a:prstGeom>
          <a:noFill/>
          <a:ln w="9525">
            <a:noFill/>
            <a:miter lim="800000"/>
            <a:headEnd/>
            <a:tailEnd/>
          </a:ln>
        </p:spPr>
        <p:txBody>
          <a:bodyPr wrap="square">
            <a:spAutoFit/>
          </a:bodyPr>
          <a:lstStyle/>
          <a:p>
            <a:pPr>
              <a:spcBef>
                <a:spcPct val="50000"/>
              </a:spcBef>
            </a:pPr>
            <a:r>
              <a:rPr lang="en-US" sz="1800" dirty="0" smtClean="0"/>
              <a:t>Big and Heavy</a:t>
            </a:r>
            <a:endParaRPr lang="en-US" sz="1800" dirty="0"/>
          </a:p>
        </p:txBody>
      </p:sp>
      <p:pic>
        <p:nvPicPr>
          <p:cNvPr id="24592" name="Picture 26" descr="Corvette"/>
          <p:cNvPicPr>
            <a:picLocks noChangeAspect="1" noChangeArrowheads="1"/>
          </p:cNvPicPr>
          <p:nvPr/>
        </p:nvPicPr>
        <p:blipFill>
          <a:blip r:embed="rId3" cstate="print"/>
          <a:srcRect/>
          <a:stretch>
            <a:fillRect/>
          </a:stretch>
        </p:blipFill>
        <p:spPr bwMode="auto">
          <a:xfrm>
            <a:off x="5867400" y="1295400"/>
            <a:ext cx="2133600" cy="1150937"/>
          </a:xfrm>
          <a:prstGeom prst="rect">
            <a:avLst/>
          </a:prstGeom>
          <a:noFill/>
          <a:ln w="9525">
            <a:noFill/>
            <a:miter lim="800000"/>
            <a:headEnd/>
            <a:tailEnd/>
          </a:ln>
        </p:spPr>
      </p:pic>
      <p:pic>
        <p:nvPicPr>
          <p:cNvPr id="24593" name="Picture 27" descr="hummer-h1-wallpaper-3"/>
          <p:cNvPicPr>
            <a:picLocks noChangeAspect="1" noChangeArrowheads="1"/>
          </p:cNvPicPr>
          <p:nvPr/>
        </p:nvPicPr>
        <p:blipFill>
          <a:blip r:embed="rId4" cstate="print"/>
          <a:srcRect/>
          <a:stretch>
            <a:fillRect/>
          </a:stretch>
        </p:blipFill>
        <p:spPr bwMode="auto">
          <a:xfrm>
            <a:off x="6248400" y="3962400"/>
            <a:ext cx="2000250"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44562"/>
          </a:xfrm>
        </p:spPr>
        <p:txBody>
          <a:bodyPr/>
          <a:lstStyle/>
          <a:p>
            <a:r>
              <a:rPr lang="en-US" sz="2400" dirty="0" smtClean="0"/>
              <a:t>Corvette Customer Requirements (or Specifications?)</a:t>
            </a:r>
            <a:endParaRPr lang="en-US" sz="2400" dirty="0"/>
          </a:p>
        </p:txBody>
      </p:sp>
      <p:sp>
        <p:nvSpPr>
          <p:cNvPr id="107521" name="Rectangle 1"/>
          <p:cNvSpPr>
            <a:spLocks noChangeArrowheads="1"/>
          </p:cNvSpPr>
          <p:nvPr/>
        </p:nvSpPr>
        <p:spPr bwMode="auto">
          <a:xfrm>
            <a:off x="762000" y="1463933"/>
            <a:ext cx="7620000" cy="92333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pitchFamily="34" charset="0"/>
                <a:cs typeface="Arial" pitchFamily="34" charset="0"/>
              </a:rPr>
              <a:t>I agree that the C7Z if there is one should be the more performance oriented car, but I'm not sure you will get them to radically change the interior from other models. There is a cost of having a totally different interior. I would hope though that they offer a 1LZ that makes sense that does not add a lot of extras which also adds weight, but you should probably keep in mind that the majority of Z06s do have a 3LZ package. So, it seems like we might be in the minority here...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7522" name="Picture 2" descr="View Post">
            <a:hlinkClick r:id="rId2"/>
          </p:cNvPr>
          <p:cNvPicPr>
            <a:picLocks noChangeAspect="1" noChangeArrowheads="1"/>
          </p:cNvPicPr>
          <p:nvPr/>
        </p:nvPicPr>
        <p:blipFill>
          <a:blip r:embed="rId3" cstate="print"/>
          <a:srcRect/>
          <a:stretch>
            <a:fillRect/>
          </a:stretch>
        </p:blipFill>
        <p:spPr bwMode="auto">
          <a:xfrm>
            <a:off x="3352800" y="-549275"/>
            <a:ext cx="114300" cy="114300"/>
          </a:xfrm>
          <a:prstGeom prst="rect">
            <a:avLst/>
          </a:prstGeom>
          <a:noFill/>
        </p:spPr>
      </p:pic>
      <p:sp>
        <p:nvSpPr>
          <p:cNvPr id="5" name="Rectangle 4"/>
          <p:cNvSpPr/>
          <p:nvPr/>
        </p:nvSpPr>
        <p:spPr>
          <a:xfrm>
            <a:off x="685799" y="2895600"/>
            <a:ext cx="7674429" cy="2677656"/>
          </a:xfrm>
          <a:prstGeom prst="rect">
            <a:avLst/>
          </a:prstGeom>
        </p:spPr>
        <p:txBody>
          <a:bodyPr wrap="square">
            <a:spAutoFit/>
          </a:bodyPr>
          <a:lstStyle/>
          <a:p>
            <a:r>
              <a:rPr lang="en-US" sz="1100" dirty="0" smtClean="0"/>
              <a:t>For those of you "performance first" Corvette guys/gals, let's talk about what should be expected from the next generation Z06. I propose we assume the Z06 is the "track" or "street legal race car" version of the Corvette with MAXIMZED PERFORMANCE PER DOLLAR.</a:t>
            </a:r>
            <a:br>
              <a:rPr lang="en-US" sz="1100" dirty="0" smtClean="0"/>
            </a:br>
            <a:r>
              <a:rPr lang="en-US" sz="1100" dirty="0" smtClean="0"/>
              <a:t/>
            </a:r>
            <a:br>
              <a:rPr lang="en-US" sz="1100" dirty="0" smtClean="0"/>
            </a:br>
            <a:r>
              <a:rPr lang="en-US" sz="1400" b="1" dirty="0" smtClean="0"/>
              <a:t>Specs, I'd love to see</a:t>
            </a:r>
            <a:r>
              <a:rPr lang="en-US" sz="1100" dirty="0" smtClean="0"/>
              <a:t>:</a:t>
            </a:r>
            <a:br>
              <a:rPr lang="en-US" sz="1100" dirty="0" smtClean="0"/>
            </a:br>
            <a:r>
              <a:rPr lang="en-US" sz="1100" dirty="0" smtClean="0"/>
              <a:t>front mounted 555 </a:t>
            </a:r>
            <a:r>
              <a:rPr lang="en-US" sz="1100" dirty="0" err="1" smtClean="0"/>
              <a:t>bhp</a:t>
            </a:r>
            <a:r>
              <a:rPr lang="en-US" sz="1100" dirty="0" smtClean="0"/>
              <a:t> NA engine mounted even further back and lower than the C6Z </a:t>
            </a:r>
            <a:br>
              <a:rPr lang="en-US" sz="1100" dirty="0" smtClean="0"/>
            </a:br>
            <a:r>
              <a:rPr lang="en-US" sz="1100" dirty="0" smtClean="0"/>
              <a:t>2700 - 2900 lbs curb weight</a:t>
            </a:r>
            <a:br>
              <a:rPr lang="en-US" sz="1100" dirty="0" smtClean="0"/>
            </a:br>
            <a:r>
              <a:rPr lang="en-US" sz="1100" dirty="0" smtClean="0"/>
              <a:t>adjustable </a:t>
            </a:r>
            <a:r>
              <a:rPr lang="en-US" sz="1100" dirty="0" err="1" smtClean="0"/>
              <a:t>coilovers</a:t>
            </a:r>
            <a:r>
              <a:rPr lang="en-US" sz="1100" dirty="0" smtClean="0"/>
              <a:t/>
            </a:r>
            <a:br>
              <a:rPr lang="en-US" sz="1100" dirty="0" smtClean="0"/>
            </a:br>
            <a:r>
              <a:rPr lang="en-US" sz="1100" dirty="0" smtClean="0"/>
              <a:t>"bullet proof" dry sump system</a:t>
            </a:r>
            <a:br>
              <a:rPr lang="en-US" sz="1100" dirty="0" smtClean="0"/>
            </a:br>
            <a:r>
              <a:rPr lang="en-US" sz="1100" dirty="0" smtClean="0"/>
              <a:t>RWD with performance traction management system</a:t>
            </a:r>
            <a:br>
              <a:rPr lang="en-US" sz="1100" dirty="0" smtClean="0"/>
            </a:br>
            <a:r>
              <a:rPr lang="en-US" sz="1100" dirty="0" smtClean="0"/>
              <a:t/>
            </a:r>
            <a:br>
              <a:rPr lang="en-US" sz="1100" dirty="0" smtClean="0"/>
            </a:br>
            <a:r>
              <a:rPr lang="en-US" sz="1100" dirty="0" smtClean="0"/>
              <a:t>To minimize weight and cost (that would eat up the "performance budget") the C7Z interior should be minimalist, similar to a Lotus Elise: </a:t>
            </a:r>
            <a:r>
              <a:rPr lang="en-US" sz="1100" dirty="0" smtClean="0">
                <a:hlinkClick r:id="rId4"/>
              </a:rPr>
              <a:t>http://www.zcars.com.au/images/lotus...-interior1.jpg</a:t>
            </a:r>
            <a:r>
              <a:rPr lang="en-US" sz="1100" dirty="0" smtClean="0"/>
              <a:t/>
            </a:r>
            <a:br>
              <a:rPr lang="en-US" sz="1100" dirty="0" smtClean="0"/>
            </a:br>
            <a:r>
              <a:rPr lang="en-US" sz="1100" dirty="0" smtClean="0"/>
              <a:t/>
            </a:r>
            <a:br>
              <a:rPr lang="en-US" sz="1100" dirty="0" smtClean="0"/>
            </a:br>
            <a:r>
              <a:rPr lang="en-US" sz="1100" dirty="0" smtClean="0"/>
              <a:t>The C7Z should also not have a convertible or </a:t>
            </a:r>
            <a:r>
              <a:rPr lang="en-US" sz="1100" dirty="0" err="1" smtClean="0"/>
              <a:t>targa</a:t>
            </a:r>
            <a:r>
              <a:rPr lang="en-US" sz="1100" dirty="0" smtClean="0"/>
              <a:t> option to remain light and stiff. </a:t>
            </a:r>
            <a:endParaRPr lang="en-US" sz="1100" dirty="0"/>
          </a:p>
        </p:txBody>
      </p:sp>
      <p:sp>
        <p:nvSpPr>
          <p:cNvPr id="7" name="Rectangle 6"/>
          <p:cNvSpPr/>
          <p:nvPr/>
        </p:nvSpPr>
        <p:spPr>
          <a:xfrm>
            <a:off x="685800" y="5867400"/>
            <a:ext cx="7543800" cy="261610"/>
          </a:xfrm>
          <a:prstGeom prst="rect">
            <a:avLst/>
          </a:prstGeom>
        </p:spPr>
        <p:txBody>
          <a:bodyPr wrap="square">
            <a:spAutoFit/>
          </a:bodyPr>
          <a:lstStyle/>
          <a:p>
            <a:r>
              <a:rPr lang="en-US" sz="1100" dirty="0" smtClean="0"/>
              <a:t>http://forums.corvetteforum.com/c7-general-discussion/2550321-c7z06-customer-requirements-thread.html</a:t>
            </a:r>
            <a:endParaRPr lang="en-US" sz="1100" dirty="0"/>
          </a:p>
        </p:txBody>
      </p:sp>
    </p:spTree>
    <p:extLst>
      <p:ext uri="{BB962C8B-B14F-4D97-AF65-F5344CB8AC3E}">
        <p14:creationId xmlns:p14="http://schemas.microsoft.com/office/powerpoint/2010/main" val="27717490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Corvette Engine Specifications</a:t>
            </a:r>
            <a:endParaRPr lang="en-US" sz="3600" dirty="0"/>
          </a:p>
        </p:txBody>
      </p:sp>
      <p:graphicFrame>
        <p:nvGraphicFramePr>
          <p:cNvPr id="3" name="Table 2"/>
          <p:cNvGraphicFramePr>
            <a:graphicFrameLocks noGrp="1"/>
          </p:cNvGraphicFramePr>
          <p:nvPr/>
        </p:nvGraphicFramePr>
        <p:xfrm>
          <a:off x="1143000" y="1371600"/>
          <a:ext cx="6858004" cy="4958042"/>
        </p:xfrm>
        <a:graphic>
          <a:graphicData uri="http://schemas.openxmlformats.org/drawingml/2006/table">
            <a:tbl>
              <a:tblPr/>
              <a:tblGrid>
                <a:gridCol w="1714501"/>
                <a:gridCol w="1714501"/>
                <a:gridCol w="1714501"/>
                <a:gridCol w="1714501"/>
              </a:tblGrid>
              <a:tr h="162225">
                <a:tc>
                  <a:txBody>
                    <a:bodyPr/>
                    <a:lstStyle/>
                    <a:p>
                      <a:endParaRPr lang="en-US" sz="1000" dirty="0"/>
                    </a:p>
                  </a:txBody>
                  <a:tcPr marL="0" marR="0" marT="0" marB="0">
                    <a:lnL>
                      <a:noFill/>
                    </a:lnL>
                    <a:lnR>
                      <a:noFill/>
                    </a:lnR>
                    <a:lnT>
                      <a:noFill/>
                    </a:lnT>
                    <a:lnB>
                      <a:noFill/>
                    </a:lnB>
                  </a:tcPr>
                </a:tc>
                <a:tc>
                  <a:txBody>
                    <a:bodyPr/>
                    <a:lstStyle/>
                    <a:p>
                      <a:endParaRPr lang="en-US" sz="1000"/>
                    </a:p>
                  </a:txBody>
                  <a:tcPr marL="22228" marR="22228" marT="11114" marB="11114">
                    <a:lnL>
                      <a:noFill/>
                    </a:lnL>
                  </a:tcPr>
                </a:tc>
                <a:tc>
                  <a:txBody>
                    <a:bodyPr/>
                    <a:lstStyle/>
                    <a:p>
                      <a:endParaRPr lang="en-US" sz="1000"/>
                    </a:p>
                  </a:txBody>
                  <a:tcPr marL="22228" marR="22228" marT="11114" marB="11114"/>
                </a:tc>
                <a:tc>
                  <a:txBody>
                    <a:bodyPr/>
                    <a:lstStyle/>
                    <a:p>
                      <a:endParaRPr lang="en-US" sz="1000"/>
                    </a:p>
                  </a:txBody>
                  <a:tcPr marL="22228" marR="22228" marT="11114" marB="11114"/>
                </a:tc>
              </a:tr>
              <a:tr h="184594">
                <a:tc>
                  <a:txBody>
                    <a:bodyPr/>
                    <a:lstStyle/>
                    <a:p>
                      <a:endParaRPr lang="en-US" sz="1000"/>
                    </a:p>
                  </a:txBody>
                  <a:tcPr marL="23154" marR="23154" marT="23154" marB="23154">
                    <a:lnL>
                      <a:noFill/>
                    </a:lnL>
                    <a:lnR>
                      <a:noFill/>
                    </a:lnR>
                    <a:lnT>
                      <a:noFill/>
                    </a:lnT>
                    <a:lnB>
                      <a:noFill/>
                    </a:lnB>
                  </a:tcPr>
                </a:tc>
                <a:tc>
                  <a:txBody>
                    <a:bodyPr/>
                    <a:lstStyle/>
                    <a:p>
                      <a:endParaRPr lang="en-US" sz="1000"/>
                    </a:p>
                  </a:txBody>
                  <a:tcPr marL="22228" marR="22228" marT="11114" marB="11114">
                    <a:lnL>
                      <a:noFill/>
                    </a:lnL>
                  </a:tcPr>
                </a:tc>
                <a:tc>
                  <a:txBody>
                    <a:bodyPr/>
                    <a:lstStyle/>
                    <a:p>
                      <a:endParaRPr lang="en-US" sz="1000"/>
                    </a:p>
                  </a:txBody>
                  <a:tcPr marL="22228" marR="22228" marT="11114" marB="11114"/>
                </a:tc>
                <a:tc>
                  <a:txBody>
                    <a:bodyPr/>
                    <a:lstStyle/>
                    <a:p>
                      <a:endParaRPr lang="en-US" sz="1000" dirty="0"/>
                    </a:p>
                  </a:txBody>
                  <a:tcPr marL="22228" marR="22228" marT="11114" marB="11114"/>
                </a:tc>
              </a:tr>
              <a:tr h="211654">
                <a:tc>
                  <a:txBody>
                    <a:bodyPr/>
                    <a:lstStyle/>
                    <a:p>
                      <a:endParaRPr lang="en-US" sz="1000"/>
                    </a:p>
                  </a:txBody>
                  <a:tcPr marL="13892" marR="13892" marT="13892" marB="13892">
                    <a:lnL>
                      <a:noFill/>
                    </a:lnL>
                    <a:lnR>
                      <a:noFill/>
                    </a:lnR>
                    <a:lnT>
                      <a:noFill/>
                    </a:lnT>
                    <a:lnB>
                      <a:noFill/>
                    </a:lnB>
                  </a:tcPr>
                </a:tc>
                <a:tc>
                  <a:txBody>
                    <a:bodyPr/>
                    <a:lstStyle/>
                    <a:p>
                      <a:r>
                        <a:rPr lang="en-US" sz="1000" b="1"/>
                        <a:t>2008 Corvette Coupe</a:t>
                      </a:r>
                      <a:endParaRPr lang="en-US" sz="1000"/>
                    </a:p>
                  </a:txBody>
                  <a:tcPr marL="13892" marR="13892" marT="13892" marB="13892">
                    <a:lnL>
                      <a:noFill/>
                    </a:lnL>
                    <a:lnR>
                      <a:noFill/>
                    </a:lnR>
                    <a:lnB>
                      <a:noFill/>
                    </a:lnB>
                  </a:tcPr>
                </a:tc>
                <a:tc>
                  <a:txBody>
                    <a:bodyPr/>
                    <a:lstStyle/>
                    <a:p>
                      <a:r>
                        <a:rPr lang="en-US" sz="1000" b="1"/>
                        <a:t>2008 Corvette Z06</a:t>
                      </a:r>
                      <a:endParaRPr lang="en-US" sz="1000"/>
                    </a:p>
                  </a:txBody>
                  <a:tcPr marL="13892" marR="13892" marT="13892" marB="13892">
                    <a:lnL>
                      <a:noFill/>
                    </a:lnL>
                    <a:lnR>
                      <a:noFill/>
                    </a:lnR>
                    <a:lnB>
                      <a:noFill/>
                    </a:lnB>
                  </a:tcPr>
                </a:tc>
                <a:tc>
                  <a:txBody>
                    <a:bodyPr/>
                    <a:lstStyle/>
                    <a:p>
                      <a:r>
                        <a:rPr lang="en-US" sz="1000" b="1"/>
                        <a:t>2008 Corvette C6.R</a:t>
                      </a:r>
                      <a:endParaRPr lang="en-US" sz="1000"/>
                    </a:p>
                  </a:txBody>
                  <a:tcPr marL="13892" marR="13892" marT="13892" marB="13892">
                    <a:lnL>
                      <a:noFill/>
                    </a:lnL>
                    <a:lnR>
                      <a:noFill/>
                    </a:lnR>
                    <a:lnB>
                      <a:noFill/>
                    </a:lnB>
                  </a:tcPr>
                </a:tc>
              </a:tr>
              <a:tr h="167386">
                <a:tc>
                  <a:txBody>
                    <a:bodyPr/>
                    <a:lstStyle/>
                    <a:p>
                      <a:r>
                        <a:rPr lang="en-US" sz="1000" b="1"/>
                        <a:t>Displacement (L / ci)</a:t>
                      </a:r>
                      <a:endParaRPr lang="en-US" sz="1000"/>
                    </a:p>
                  </a:txBody>
                  <a:tcPr marL="13892" marR="13892" marT="13892" marB="13892">
                    <a:lnL>
                      <a:noFill/>
                    </a:lnL>
                    <a:lnR>
                      <a:noFill/>
                    </a:lnR>
                    <a:lnT>
                      <a:noFill/>
                    </a:lnT>
                    <a:lnB>
                      <a:noFill/>
                    </a:lnB>
                  </a:tcPr>
                </a:tc>
                <a:tc>
                  <a:txBody>
                    <a:bodyPr/>
                    <a:lstStyle/>
                    <a:p>
                      <a:r>
                        <a:rPr lang="en-US" sz="1000"/>
                        <a:t>6.2 / 376</a:t>
                      </a:r>
                    </a:p>
                  </a:txBody>
                  <a:tcPr marL="13892" marR="13892" marT="13892" marB="13892">
                    <a:lnL>
                      <a:noFill/>
                    </a:lnL>
                    <a:lnR>
                      <a:noFill/>
                    </a:lnR>
                    <a:lnT>
                      <a:noFill/>
                    </a:lnT>
                    <a:lnB>
                      <a:noFill/>
                    </a:lnB>
                  </a:tcPr>
                </a:tc>
                <a:tc>
                  <a:txBody>
                    <a:bodyPr/>
                    <a:lstStyle/>
                    <a:p>
                      <a:r>
                        <a:rPr lang="en-US" sz="1000"/>
                        <a:t>7.0 / 427</a:t>
                      </a:r>
                    </a:p>
                  </a:txBody>
                  <a:tcPr marL="13892" marR="13892" marT="13892" marB="13892">
                    <a:lnL>
                      <a:noFill/>
                    </a:lnL>
                    <a:lnR>
                      <a:noFill/>
                    </a:lnR>
                    <a:lnT>
                      <a:noFill/>
                    </a:lnT>
                    <a:lnB>
                      <a:noFill/>
                    </a:lnB>
                  </a:tcPr>
                </a:tc>
                <a:tc>
                  <a:txBody>
                    <a:bodyPr/>
                    <a:lstStyle/>
                    <a:p>
                      <a:r>
                        <a:rPr lang="en-US" sz="1000"/>
                        <a:t>7.0 / 427</a:t>
                      </a:r>
                    </a:p>
                  </a:txBody>
                  <a:tcPr marL="13892" marR="13892" marT="13892" marB="13892">
                    <a:lnL>
                      <a:noFill/>
                    </a:lnL>
                    <a:lnR>
                      <a:noFill/>
                    </a:lnR>
                    <a:lnT>
                      <a:noFill/>
                    </a:lnT>
                    <a:lnB>
                      <a:noFill/>
                    </a:lnB>
                  </a:tcPr>
                </a:tc>
              </a:tr>
              <a:tr h="167386">
                <a:tc>
                  <a:txBody>
                    <a:bodyPr/>
                    <a:lstStyle/>
                    <a:p>
                      <a:r>
                        <a:rPr lang="en-US" sz="1000" b="1"/>
                        <a:t>Horsepower</a:t>
                      </a:r>
                      <a:endParaRPr lang="en-US" sz="1000"/>
                    </a:p>
                  </a:txBody>
                  <a:tcPr marL="13892" marR="13892" marT="13892" marB="13892">
                    <a:lnL>
                      <a:noFill/>
                    </a:lnL>
                    <a:lnR>
                      <a:noFill/>
                    </a:lnR>
                    <a:lnT>
                      <a:noFill/>
                    </a:lnT>
                    <a:lnB>
                      <a:noFill/>
                    </a:lnB>
                  </a:tcPr>
                </a:tc>
                <a:tc>
                  <a:txBody>
                    <a:bodyPr/>
                    <a:lstStyle/>
                    <a:p>
                      <a:r>
                        <a:rPr lang="en-US" sz="1000"/>
                        <a:t>430 @ 5900 rpm</a:t>
                      </a:r>
                    </a:p>
                  </a:txBody>
                  <a:tcPr marL="13892" marR="13892" marT="13892" marB="13892">
                    <a:lnL>
                      <a:noFill/>
                    </a:lnL>
                    <a:lnR>
                      <a:noFill/>
                    </a:lnR>
                    <a:lnT>
                      <a:noFill/>
                    </a:lnT>
                    <a:lnB>
                      <a:noFill/>
                    </a:lnB>
                  </a:tcPr>
                </a:tc>
                <a:tc>
                  <a:txBody>
                    <a:bodyPr/>
                    <a:lstStyle/>
                    <a:p>
                      <a:r>
                        <a:rPr lang="en-US" sz="1000" dirty="0"/>
                        <a:t>505 @ 6300 rpm</a:t>
                      </a:r>
                    </a:p>
                  </a:txBody>
                  <a:tcPr marL="13892" marR="13892" marT="13892" marB="13892">
                    <a:lnL>
                      <a:noFill/>
                    </a:lnL>
                    <a:lnR>
                      <a:noFill/>
                    </a:lnR>
                    <a:lnT>
                      <a:noFill/>
                    </a:lnT>
                    <a:lnB>
                      <a:noFill/>
                    </a:lnB>
                  </a:tcPr>
                </a:tc>
                <a:tc>
                  <a:txBody>
                    <a:bodyPr/>
                    <a:lstStyle/>
                    <a:p>
                      <a:r>
                        <a:rPr lang="en-US" sz="1000"/>
                        <a:t>590 @ 5400 rpm</a:t>
                      </a:r>
                    </a:p>
                  </a:txBody>
                  <a:tcPr marL="13892" marR="13892" marT="13892" marB="13892">
                    <a:lnL>
                      <a:noFill/>
                    </a:lnL>
                    <a:lnR>
                      <a:noFill/>
                    </a:lnR>
                    <a:lnT>
                      <a:noFill/>
                    </a:lnT>
                    <a:lnB>
                      <a:noFill/>
                    </a:lnB>
                  </a:tcPr>
                </a:tc>
              </a:tr>
              <a:tr h="167386">
                <a:tc>
                  <a:txBody>
                    <a:bodyPr/>
                    <a:lstStyle/>
                    <a:p>
                      <a:r>
                        <a:rPr lang="en-US" sz="1000" b="1"/>
                        <a:t>Torque (lb-ft)</a:t>
                      </a:r>
                      <a:endParaRPr lang="en-US" sz="1000"/>
                    </a:p>
                  </a:txBody>
                  <a:tcPr marL="13892" marR="13892" marT="13892" marB="13892">
                    <a:lnL>
                      <a:noFill/>
                    </a:lnL>
                    <a:lnR>
                      <a:noFill/>
                    </a:lnR>
                    <a:lnT>
                      <a:noFill/>
                    </a:lnT>
                    <a:lnB>
                      <a:noFill/>
                    </a:lnB>
                  </a:tcPr>
                </a:tc>
                <a:tc>
                  <a:txBody>
                    <a:bodyPr/>
                    <a:lstStyle/>
                    <a:p>
                      <a:r>
                        <a:rPr lang="en-US" sz="1000"/>
                        <a:t>424 @ 4400 rpm</a:t>
                      </a:r>
                    </a:p>
                  </a:txBody>
                  <a:tcPr marL="13892" marR="13892" marT="13892" marB="13892">
                    <a:lnL>
                      <a:noFill/>
                    </a:lnL>
                    <a:lnR>
                      <a:noFill/>
                    </a:lnR>
                    <a:lnT>
                      <a:noFill/>
                    </a:lnT>
                    <a:lnB>
                      <a:noFill/>
                    </a:lnB>
                  </a:tcPr>
                </a:tc>
                <a:tc>
                  <a:txBody>
                    <a:bodyPr/>
                    <a:lstStyle/>
                    <a:p>
                      <a:r>
                        <a:rPr lang="en-US" sz="1000"/>
                        <a:t>470 @ 4800 rpm</a:t>
                      </a:r>
                    </a:p>
                  </a:txBody>
                  <a:tcPr marL="13892" marR="13892" marT="13892" marB="13892">
                    <a:lnL>
                      <a:noFill/>
                    </a:lnL>
                    <a:lnR>
                      <a:noFill/>
                    </a:lnR>
                    <a:lnT>
                      <a:noFill/>
                    </a:lnT>
                    <a:lnB>
                      <a:noFill/>
                    </a:lnB>
                  </a:tcPr>
                </a:tc>
                <a:tc>
                  <a:txBody>
                    <a:bodyPr/>
                    <a:lstStyle/>
                    <a:p>
                      <a:r>
                        <a:rPr lang="en-US" sz="1000"/>
                        <a:t>640 @ 4600 rpm</a:t>
                      </a:r>
                    </a:p>
                  </a:txBody>
                  <a:tcPr marL="13892" marR="13892" marT="13892" marB="13892">
                    <a:lnL>
                      <a:noFill/>
                    </a:lnL>
                    <a:lnR>
                      <a:noFill/>
                    </a:lnR>
                    <a:lnT>
                      <a:noFill/>
                    </a:lnT>
                    <a:lnB>
                      <a:noFill/>
                    </a:lnB>
                  </a:tcPr>
                </a:tc>
              </a:tr>
              <a:tr h="308962">
                <a:tc>
                  <a:txBody>
                    <a:bodyPr/>
                    <a:lstStyle/>
                    <a:p>
                      <a:r>
                        <a:rPr lang="en-US" sz="1000" b="1"/>
                        <a:t>Bore diameter</a:t>
                      </a:r>
                      <a:br>
                        <a:rPr lang="en-US" sz="1000" b="1"/>
                      </a:br>
                      <a:r>
                        <a:rPr lang="en-US" sz="1000" b="1"/>
                        <a:t>(mm / in)</a:t>
                      </a:r>
                      <a:endParaRPr lang="en-US" sz="1000"/>
                    </a:p>
                  </a:txBody>
                  <a:tcPr marL="13892" marR="13892" marT="13892" marB="13892">
                    <a:lnL>
                      <a:noFill/>
                    </a:lnL>
                    <a:lnR>
                      <a:noFill/>
                    </a:lnR>
                    <a:lnT>
                      <a:noFill/>
                    </a:lnT>
                    <a:lnB>
                      <a:noFill/>
                    </a:lnB>
                  </a:tcPr>
                </a:tc>
                <a:tc>
                  <a:txBody>
                    <a:bodyPr/>
                    <a:lstStyle/>
                    <a:p>
                      <a:r>
                        <a:rPr lang="en-US" sz="1000"/>
                        <a:t>103.25 / 4.06</a:t>
                      </a:r>
                    </a:p>
                  </a:txBody>
                  <a:tcPr marL="13892" marR="13892" marT="13892" marB="13892">
                    <a:lnL>
                      <a:noFill/>
                    </a:lnL>
                    <a:lnR>
                      <a:noFill/>
                    </a:lnR>
                    <a:lnT>
                      <a:noFill/>
                    </a:lnT>
                    <a:lnB>
                      <a:noFill/>
                    </a:lnB>
                  </a:tcPr>
                </a:tc>
                <a:tc>
                  <a:txBody>
                    <a:bodyPr/>
                    <a:lstStyle/>
                    <a:p>
                      <a:r>
                        <a:rPr lang="en-US" sz="1000"/>
                        <a:t>104.8 / 4.125</a:t>
                      </a:r>
                    </a:p>
                  </a:txBody>
                  <a:tcPr marL="13892" marR="13892" marT="13892" marB="13892">
                    <a:lnL>
                      <a:noFill/>
                    </a:lnL>
                    <a:lnR>
                      <a:noFill/>
                    </a:lnR>
                    <a:lnT>
                      <a:noFill/>
                    </a:lnT>
                    <a:lnB>
                      <a:noFill/>
                    </a:lnB>
                  </a:tcPr>
                </a:tc>
                <a:tc>
                  <a:txBody>
                    <a:bodyPr/>
                    <a:lstStyle/>
                    <a:p>
                      <a:r>
                        <a:rPr lang="en-US" sz="1000"/>
                        <a:t>106.2 / 4.180</a:t>
                      </a:r>
                    </a:p>
                  </a:txBody>
                  <a:tcPr marL="13892" marR="13892" marT="13892" marB="13892">
                    <a:lnL>
                      <a:noFill/>
                    </a:lnL>
                    <a:lnR>
                      <a:noFill/>
                    </a:lnR>
                    <a:lnT>
                      <a:noFill/>
                    </a:lnT>
                    <a:lnB>
                      <a:noFill/>
                    </a:lnB>
                  </a:tcPr>
                </a:tc>
              </a:tr>
              <a:tr h="308962">
                <a:tc>
                  <a:txBody>
                    <a:bodyPr/>
                    <a:lstStyle/>
                    <a:p>
                      <a:r>
                        <a:rPr lang="en-US" sz="1000" b="1"/>
                        <a:t>Crankshaft stroke</a:t>
                      </a:r>
                      <a:br>
                        <a:rPr lang="en-US" sz="1000" b="1"/>
                      </a:br>
                      <a:r>
                        <a:rPr lang="en-US" sz="1000" b="1"/>
                        <a:t>(mm / in)</a:t>
                      </a:r>
                      <a:endParaRPr lang="en-US" sz="1000"/>
                    </a:p>
                  </a:txBody>
                  <a:tcPr marL="13892" marR="13892" marT="13892" marB="13892">
                    <a:lnL>
                      <a:noFill/>
                    </a:lnL>
                    <a:lnR>
                      <a:noFill/>
                    </a:lnR>
                    <a:lnT>
                      <a:noFill/>
                    </a:lnT>
                    <a:lnB>
                      <a:noFill/>
                    </a:lnB>
                  </a:tcPr>
                </a:tc>
                <a:tc>
                  <a:txBody>
                    <a:bodyPr/>
                    <a:lstStyle/>
                    <a:p>
                      <a:r>
                        <a:rPr lang="en-US" sz="1000" dirty="0"/>
                        <a:t>92 / 3.62</a:t>
                      </a:r>
                    </a:p>
                  </a:txBody>
                  <a:tcPr marL="13892" marR="13892" marT="13892" marB="13892">
                    <a:lnL>
                      <a:noFill/>
                    </a:lnL>
                    <a:lnR>
                      <a:noFill/>
                    </a:lnR>
                    <a:lnT>
                      <a:noFill/>
                    </a:lnT>
                    <a:lnB>
                      <a:noFill/>
                    </a:lnB>
                  </a:tcPr>
                </a:tc>
                <a:tc>
                  <a:txBody>
                    <a:bodyPr/>
                    <a:lstStyle/>
                    <a:p>
                      <a:r>
                        <a:rPr lang="en-US" sz="1000"/>
                        <a:t>101.6 / 4</a:t>
                      </a:r>
                    </a:p>
                  </a:txBody>
                  <a:tcPr marL="13892" marR="13892" marT="13892" marB="13892">
                    <a:lnL>
                      <a:noFill/>
                    </a:lnL>
                    <a:lnR>
                      <a:noFill/>
                    </a:lnR>
                    <a:lnT>
                      <a:noFill/>
                    </a:lnT>
                    <a:lnB>
                      <a:noFill/>
                    </a:lnB>
                  </a:tcPr>
                </a:tc>
                <a:tc>
                  <a:txBody>
                    <a:bodyPr/>
                    <a:lstStyle/>
                    <a:p>
                      <a:r>
                        <a:rPr lang="en-US" sz="1000"/>
                        <a:t>98.42 / 3.875</a:t>
                      </a:r>
                    </a:p>
                  </a:txBody>
                  <a:tcPr marL="13892" marR="13892" marT="13892" marB="13892">
                    <a:lnL>
                      <a:noFill/>
                    </a:lnL>
                    <a:lnR>
                      <a:noFill/>
                    </a:lnR>
                    <a:lnT>
                      <a:noFill/>
                    </a:lnT>
                    <a:lnB>
                      <a:noFill/>
                    </a:lnB>
                  </a:tcPr>
                </a:tc>
              </a:tr>
              <a:tr h="308962">
                <a:tc>
                  <a:txBody>
                    <a:bodyPr/>
                    <a:lstStyle/>
                    <a:p>
                      <a:r>
                        <a:rPr lang="en-US" sz="1000" b="1"/>
                        <a:t>Deck height</a:t>
                      </a:r>
                      <a:br>
                        <a:rPr lang="en-US" sz="1000" b="1"/>
                      </a:br>
                      <a:r>
                        <a:rPr lang="en-US" sz="1000" b="1"/>
                        <a:t>(mm / in)</a:t>
                      </a:r>
                      <a:endParaRPr lang="en-US" sz="1000"/>
                    </a:p>
                  </a:txBody>
                  <a:tcPr marL="13892" marR="13892" marT="13892" marB="13892">
                    <a:lnL>
                      <a:noFill/>
                    </a:lnL>
                    <a:lnR>
                      <a:noFill/>
                    </a:lnR>
                    <a:lnT>
                      <a:noFill/>
                    </a:lnT>
                    <a:lnB>
                      <a:noFill/>
                    </a:lnB>
                  </a:tcPr>
                </a:tc>
                <a:tc>
                  <a:txBody>
                    <a:bodyPr/>
                    <a:lstStyle/>
                    <a:p>
                      <a:r>
                        <a:rPr lang="en-US" sz="1000"/>
                        <a:t>235 / 9.24</a:t>
                      </a:r>
                    </a:p>
                  </a:txBody>
                  <a:tcPr marL="13892" marR="13892" marT="13892" marB="13892">
                    <a:lnL>
                      <a:noFill/>
                    </a:lnL>
                    <a:lnR>
                      <a:noFill/>
                    </a:lnR>
                    <a:lnT>
                      <a:noFill/>
                    </a:lnT>
                    <a:lnB>
                      <a:noFill/>
                    </a:lnB>
                  </a:tcPr>
                </a:tc>
                <a:tc>
                  <a:txBody>
                    <a:bodyPr/>
                    <a:lstStyle/>
                    <a:p>
                      <a:r>
                        <a:rPr lang="en-US" sz="1000"/>
                        <a:t>235 / 9.24</a:t>
                      </a:r>
                    </a:p>
                  </a:txBody>
                  <a:tcPr marL="13892" marR="13892" marT="13892" marB="13892">
                    <a:lnL>
                      <a:noFill/>
                    </a:lnL>
                    <a:lnR>
                      <a:noFill/>
                    </a:lnR>
                    <a:lnT>
                      <a:noFill/>
                    </a:lnT>
                    <a:lnB>
                      <a:noFill/>
                    </a:lnB>
                  </a:tcPr>
                </a:tc>
                <a:tc>
                  <a:txBody>
                    <a:bodyPr/>
                    <a:lstStyle/>
                    <a:p>
                      <a:r>
                        <a:rPr lang="en-US" sz="1000"/>
                        <a:t>235 / 9.24</a:t>
                      </a:r>
                    </a:p>
                  </a:txBody>
                  <a:tcPr marL="13892" marR="13892" marT="13892" marB="13892">
                    <a:lnL>
                      <a:noFill/>
                    </a:lnL>
                    <a:lnR>
                      <a:noFill/>
                    </a:lnR>
                    <a:lnT>
                      <a:noFill/>
                    </a:lnT>
                    <a:lnB>
                      <a:noFill/>
                    </a:lnB>
                  </a:tcPr>
                </a:tc>
              </a:tr>
              <a:tr h="167386">
                <a:tc>
                  <a:txBody>
                    <a:bodyPr/>
                    <a:lstStyle/>
                    <a:p>
                      <a:r>
                        <a:rPr lang="en-US" sz="1000" b="1"/>
                        <a:t>"V" angle (deg)</a:t>
                      </a:r>
                      <a:endParaRPr lang="en-US" sz="1000"/>
                    </a:p>
                  </a:txBody>
                  <a:tcPr marL="13892" marR="13892" marT="13892" marB="13892">
                    <a:lnL>
                      <a:noFill/>
                    </a:lnL>
                    <a:lnR>
                      <a:noFill/>
                    </a:lnR>
                    <a:lnT>
                      <a:noFill/>
                    </a:lnT>
                    <a:lnB>
                      <a:noFill/>
                    </a:lnB>
                  </a:tcPr>
                </a:tc>
                <a:tc>
                  <a:txBody>
                    <a:bodyPr/>
                    <a:lstStyle/>
                    <a:p>
                      <a:r>
                        <a:rPr lang="en-US" sz="1000"/>
                        <a:t>90</a:t>
                      </a:r>
                    </a:p>
                  </a:txBody>
                  <a:tcPr marL="13892" marR="13892" marT="13892" marB="13892">
                    <a:lnL>
                      <a:noFill/>
                    </a:lnL>
                    <a:lnR>
                      <a:noFill/>
                    </a:lnR>
                    <a:lnT>
                      <a:noFill/>
                    </a:lnT>
                    <a:lnB>
                      <a:noFill/>
                    </a:lnB>
                  </a:tcPr>
                </a:tc>
                <a:tc>
                  <a:txBody>
                    <a:bodyPr/>
                    <a:lstStyle/>
                    <a:p>
                      <a:r>
                        <a:rPr lang="en-US" sz="1000"/>
                        <a:t>90</a:t>
                      </a:r>
                    </a:p>
                  </a:txBody>
                  <a:tcPr marL="13892" marR="13892" marT="13892" marB="13892">
                    <a:lnL>
                      <a:noFill/>
                    </a:lnL>
                    <a:lnR>
                      <a:noFill/>
                    </a:lnR>
                    <a:lnT>
                      <a:noFill/>
                    </a:lnT>
                    <a:lnB>
                      <a:noFill/>
                    </a:lnB>
                  </a:tcPr>
                </a:tc>
                <a:tc>
                  <a:txBody>
                    <a:bodyPr/>
                    <a:lstStyle/>
                    <a:p>
                      <a:r>
                        <a:rPr lang="en-US" sz="1000"/>
                        <a:t>90</a:t>
                      </a:r>
                    </a:p>
                  </a:txBody>
                  <a:tcPr marL="13892" marR="13892" marT="13892" marB="13892">
                    <a:lnL>
                      <a:noFill/>
                    </a:lnL>
                    <a:lnR>
                      <a:noFill/>
                    </a:lnR>
                    <a:lnT>
                      <a:noFill/>
                    </a:lnT>
                    <a:lnB>
                      <a:noFill/>
                    </a:lnB>
                  </a:tcPr>
                </a:tc>
              </a:tr>
              <a:tr h="308962">
                <a:tc>
                  <a:txBody>
                    <a:bodyPr/>
                    <a:lstStyle/>
                    <a:p>
                      <a:r>
                        <a:rPr lang="en-US" sz="1000" b="1"/>
                        <a:t>Cylinder bore spacing</a:t>
                      </a:r>
                      <a:br>
                        <a:rPr lang="en-US" sz="1000" b="1"/>
                      </a:br>
                      <a:r>
                        <a:rPr lang="en-US" sz="1000" b="1"/>
                        <a:t>(mm / in)</a:t>
                      </a:r>
                      <a:endParaRPr lang="en-US" sz="1000"/>
                    </a:p>
                  </a:txBody>
                  <a:tcPr marL="13892" marR="13892" marT="13892" marB="13892">
                    <a:lnL>
                      <a:noFill/>
                    </a:lnL>
                    <a:lnR>
                      <a:noFill/>
                    </a:lnR>
                    <a:lnT>
                      <a:noFill/>
                    </a:lnT>
                    <a:lnB>
                      <a:noFill/>
                    </a:lnB>
                  </a:tcPr>
                </a:tc>
                <a:tc>
                  <a:txBody>
                    <a:bodyPr/>
                    <a:lstStyle/>
                    <a:p>
                      <a:r>
                        <a:rPr lang="en-US" sz="1000"/>
                        <a:t>111.7 / 4.40</a:t>
                      </a:r>
                    </a:p>
                  </a:txBody>
                  <a:tcPr marL="13892" marR="13892" marT="13892" marB="13892">
                    <a:lnL>
                      <a:noFill/>
                    </a:lnL>
                    <a:lnR>
                      <a:noFill/>
                    </a:lnR>
                    <a:lnT>
                      <a:noFill/>
                    </a:lnT>
                    <a:lnB>
                      <a:noFill/>
                    </a:lnB>
                  </a:tcPr>
                </a:tc>
                <a:tc>
                  <a:txBody>
                    <a:bodyPr/>
                    <a:lstStyle/>
                    <a:p>
                      <a:r>
                        <a:rPr lang="en-US" sz="1000"/>
                        <a:t>111.7 / 4.40</a:t>
                      </a:r>
                    </a:p>
                  </a:txBody>
                  <a:tcPr marL="13892" marR="13892" marT="13892" marB="13892">
                    <a:lnL>
                      <a:noFill/>
                    </a:lnL>
                    <a:lnR>
                      <a:noFill/>
                    </a:lnR>
                    <a:lnT>
                      <a:noFill/>
                    </a:lnT>
                    <a:lnB>
                      <a:noFill/>
                    </a:lnB>
                  </a:tcPr>
                </a:tc>
                <a:tc>
                  <a:txBody>
                    <a:bodyPr/>
                    <a:lstStyle/>
                    <a:p>
                      <a:r>
                        <a:rPr lang="en-US" sz="1000"/>
                        <a:t>111.7 / 4.40</a:t>
                      </a:r>
                    </a:p>
                  </a:txBody>
                  <a:tcPr marL="13892" marR="13892" marT="13892" marB="13892">
                    <a:lnL>
                      <a:noFill/>
                    </a:lnL>
                    <a:lnR>
                      <a:noFill/>
                    </a:lnR>
                    <a:lnT>
                      <a:noFill/>
                    </a:lnT>
                    <a:lnB>
                      <a:noFill/>
                    </a:lnB>
                  </a:tcPr>
                </a:tc>
              </a:tr>
              <a:tr h="308962">
                <a:tc>
                  <a:txBody>
                    <a:bodyPr/>
                    <a:lstStyle/>
                    <a:p>
                      <a:r>
                        <a:rPr lang="en-US" sz="1000" b="1"/>
                        <a:t>Valvetrain</a:t>
                      </a:r>
                      <a:endParaRPr lang="en-US" sz="1000"/>
                    </a:p>
                  </a:txBody>
                  <a:tcPr marL="13892" marR="13892" marT="13892" marB="13892">
                    <a:lnL>
                      <a:noFill/>
                    </a:lnL>
                    <a:lnR>
                      <a:noFill/>
                    </a:lnR>
                    <a:lnT>
                      <a:noFill/>
                    </a:lnT>
                    <a:lnB>
                      <a:noFill/>
                    </a:lnB>
                  </a:tcPr>
                </a:tc>
                <a:tc>
                  <a:txBody>
                    <a:bodyPr/>
                    <a:lstStyle/>
                    <a:p>
                      <a:r>
                        <a:rPr lang="en-US" sz="1000"/>
                        <a:t>pushrod with overhead</a:t>
                      </a:r>
                      <a:br>
                        <a:rPr lang="en-US" sz="1000"/>
                      </a:br>
                      <a:r>
                        <a:rPr lang="en-US" sz="1000"/>
                        <a:t>steel valves</a:t>
                      </a:r>
                    </a:p>
                  </a:txBody>
                  <a:tcPr marL="13892" marR="13892" marT="13892" marB="13892">
                    <a:lnL>
                      <a:noFill/>
                    </a:lnL>
                    <a:lnR>
                      <a:noFill/>
                    </a:lnR>
                    <a:lnT>
                      <a:noFill/>
                    </a:lnT>
                    <a:lnB>
                      <a:noFill/>
                    </a:lnB>
                  </a:tcPr>
                </a:tc>
                <a:tc>
                  <a:txBody>
                    <a:bodyPr/>
                    <a:lstStyle/>
                    <a:p>
                      <a:r>
                        <a:rPr lang="en-US" sz="1000"/>
                        <a:t>pushrod with overhead</a:t>
                      </a:r>
                      <a:br>
                        <a:rPr lang="en-US" sz="1000"/>
                      </a:br>
                      <a:r>
                        <a:rPr lang="en-US" sz="1000"/>
                        <a:t>titanium valves</a:t>
                      </a:r>
                    </a:p>
                  </a:txBody>
                  <a:tcPr marL="13892" marR="13892" marT="13892" marB="13892">
                    <a:lnL>
                      <a:noFill/>
                    </a:lnL>
                    <a:lnR>
                      <a:noFill/>
                    </a:lnR>
                    <a:lnT>
                      <a:noFill/>
                    </a:lnT>
                    <a:lnB>
                      <a:noFill/>
                    </a:lnB>
                  </a:tcPr>
                </a:tc>
                <a:tc>
                  <a:txBody>
                    <a:bodyPr/>
                    <a:lstStyle/>
                    <a:p>
                      <a:r>
                        <a:rPr lang="en-US" sz="1000"/>
                        <a:t>pushrod with overhead</a:t>
                      </a:r>
                      <a:br>
                        <a:rPr lang="en-US" sz="1000"/>
                      </a:br>
                      <a:r>
                        <a:rPr lang="en-US" sz="1000"/>
                        <a:t>titanium valves</a:t>
                      </a:r>
                    </a:p>
                  </a:txBody>
                  <a:tcPr marL="13892" marR="13892" marT="13892" marB="13892">
                    <a:lnL>
                      <a:noFill/>
                    </a:lnL>
                    <a:lnR>
                      <a:noFill/>
                    </a:lnR>
                    <a:lnT>
                      <a:noFill/>
                    </a:lnT>
                    <a:lnB>
                      <a:noFill/>
                    </a:lnB>
                  </a:tcPr>
                </a:tc>
              </a:tr>
              <a:tr h="167386">
                <a:tc>
                  <a:txBody>
                    <a:bodyPr/>
                    <a:lstStyle/>
                    <a:p>
                      <a:r>
                        <a:rPr lang="en-US" sz="1000" b="1"/>
                        <a:t>Valves per cylinder</a:t>
                      </a:r>
                      <a:endParaRPr lang="en-US" sz="1000"/>
                    </a:p>
                  </a:txBody>
                  <a:tcPr marL="13892" marR="13892" marT="13892" marB="13892">
                    <a:lnL>
                      <a:noFill/>
                    </a:lnL>
                    <a:lnR>
                      <a:noFill/>
                    </a:lnR>
                    <a:lnT>
                      <a:noFill/>
                    </a:lnT>
                    <a:lnB>
                      <a:noFill/>
                    </a:lnB>
                  </a:tcPr>
                </a:tc>
                <a:tc>
                  <a:txBody>
                    <a:bodyPr/>
                    <a:lstStyle/>
                    <a:p>
                      <a:r>
                        <a:rPr lang="en-US" sz="1000"/>
                        <a:t>2</a:t>
                      </a:r>
                    </a:p>
                  </a:txBody>
                  <a:tcPr marL="13892" marR="13892" marT="13892" marB="13892">
                    <a:lnL>
                      <a:noFill/>
                    </a:lnL>
                    <a:lnR>
                      <a:noFill/>
                    </a:lnR>
                    <a:lnT>
                      <a:noFill/>
                    </a:lnT>
                    <a:lnB>
                      <a:noFill/>
                    </a:lnB>
                  </a:tcPr>
                </a:tc>
                <a:tc>
                  <a:txBody>
                    <a:bodyPr/>
                    <a:lstStyle/>
                    <a:p>
                      <a:r>
                        <a:rPr lang="en-US" sz="1000"/>
                        <a:t>2</a:t>
                      </a:r>
                    </a:p>
                  </a:txBody>
                  <a:tcPr marL="13892" marR="13892" marT="13892" marB="13892">
                    <a:lnL>
                      <a:noFill/>
                    </a:lnL>
                    <a:lnR>
                      <a:noFill/>
                    </a:lnR>
                    <a:lnT>
                      <a:noFill/>
                    </a:lnT>
                    <a:lnB>
                      <a:noFill/>
                    </a:lnB>
                  </a:tcPr>
                </a:tc>
                <a:tc>
                  <a:txBody>
                    <a:bodyPr/>
                    <a:lstStyle/>
                    <a:p>
                      <a:r>
                        <a:rPr lang="en-US" sz="1000"/>
                        <a:t>2</a:t>
                      </a:r>
                    </a:p>
                  </a:txBody>
                  <a:tcPr marL="13892" marR="13892" marT="13892" marB="13892">
                    <a:lnL>
                      <a:noFill/>
                    </a:lnL>
                    <a:lnR>
                      <a:noFill/>
                    </a:lnR>
                    <a:lnT>
                      <a:noFill/>
                    </a:lnT>
                    <a:lnB>
                      <a:noFill/>
                    </a:lnB>
                  </a:tcPr>
                </a:tc>
              </a:tr>
              <a:tr h="167386">
                <a:tc>
                  <a:txBody>
                    <a:bodyPr/>
                    <a:lstStyle/>
                    <a:p>
                      <a:r>
                        <a:rPr lang="en-US" sz="1000" b="1"/>
                        <a:t>Camshaft drive</a:t>
                      </a:r>
                      <a:endParaRPr lang="en-US" sz="1000"/>
                    </a:p>
                  </a:txBody>
                  <a:tcPr marL="13892" marR="13892" marT="13892" marB="13892">
                    <a:lnL>
                      <a:noFill/>
                    </a:lnL>
                    <a:lnR>
                      <a:noFill/>
                    </a:lnR>
                    <a:lnT>
                      <a:noFill/>
                    </a:lnT>
                    <a:lnB>
                      <a:noFill/>
                    </a:lnB>
                  </a:tcPr>
                </a:tc>
                <a:tc>
                  <a:txBody>
                    <a:bodyPr/>
                    <a:lstStyle/>
                    <a:p>
                      <a:r>
                        <a:rPr lang="en-US" sz="1000"/>
                        <a:t>chain</a:t>
                      </a:r>
                    </a:p>
                  </a:txBody>
                  <a:tcPr marL="13892" marR="13892" marT="13892" marB="13892">
                    <a:lnL>
                      <a:noFill/>
                    </a:lnL>
                    <a:lnR>
                      <a:noFill/>
                    </a:lnR>
                    <a:lnT>
                      <a:noFill/>
                    </a:lnT>
                    <a:lnB>
                      <a:noFill/>
                    </a:lnB>
                  </a:tcPr>
                </a:tc>
                <a:tc>
                  <a:txBody>
                    <a:bodyPr/>
                    <a:lstStyle/>
                    <a:p>
                      <a:r>
                        <a:rPr lang="en-US" sz="1000"/>
                        <a:t>chain</a:t>
                      </a:r>
                    </a:p>
                  </a:txBody>
                  <a:tcPr marL="13892" marR="13892" marT="13892" marB="13892">
                    <a:lnL>
                      <a:noFill/>
                    </a:lnL>
                    <a:lnR>
                      <a:noFill/>
                    </a:lnR>
                    <a:lnT>
                      <a:noFill/>
                    </a:lnT>
                    <a:lnB>
                      <a:noFill/>
                    </a:lnB>
                  </a:tcPr>
                </a:tc>
                <a:tc>
                  <a:txBody>
                    <a:bodyPr/>
                    <a:lstStyle/>
                    <a:p>
                      <a:r>
                        <a:rPr lang="en-US" sz="1000"/>
                        <a:t>chain</a:t>
                      </a:r>
                    </a:p>
                  </a:txBody>
                  <a:tcPr marL="13892" marR="13892" marT="13892" marB="13892">
                    <a:lnL>
                      <a:noFill/>
                    </a:lnL>
                    <a:lnR>
                      <a:noFill/>
                    </a:lnR>
                    <a:lnT>
                      <a:noFill/>
                    </a:lnT>
                    <a:lnB>
                      <a:noFill/>
                    </a:lnB>
                  </a:tcPr>
                </a:tc>
              </a:tr>
              <a:tr h="211654">
                <a:tc>
                  <a:txBody>
                    <a:bodyPr/>
                    <a:lstStyle/>
                    <a:p>
                      <a:r>
                        <a:rPr lang="en-US" sz="1000" b="1"/>
                        <a:t>Cylinder case material</a:t>
                      </a:r>
                      <a:endParaRPr lang="en-US" sz="1000"/>
                    </a:p>
                  </a:txBody>
                  <a:tcPr marL="13892" marR="13892" marT="13892" marB="13892">
                    <a:lnL>
                      <a:noFill/>
                    </a:lnL>
                    <a:lnR>
                      <a:noFill/>
                    </a:lnR>
                    <a:lnT>
                      <a:noFill/>
                    </a:lnT>
                    <a:lnB>
                      <a:noFill/>
                    </a:lnB>
                  </a:tcPr>
                </a:tc>
                <a:tc>
                  <a:txBody>
                    <a:bodyPr/>
                    <a:lstStyle/>
                    <a:p>
                      <a:r>
                        <a:rPr lang="en-US" sz="1000"/>
                        <a:t>aluminum</a:t>
                      </a:r>
                    </a:p>
                  </a:txBody>
                  <a:tcPr marL="13892" marR="13892" marT="13892" marB="13892">
                    <a:lnL>
                      <a:noFill/>
                    </a:lnL>
                    <a:lnR>
                      <a:noFill/>
                    </a:lnR>
                    <a:lnT>
                      <a:noFill/>
                    </a:lnT>
                    <a:lnB>
                      <a:noFill/>
                    </a:lnB>
                  </a:tcPr>
                </a:tc>
                <a:tc>
                  <a:txBody>
                    <a:bodyPr/>
                    <a:lstStyle/>
                    <a:p>
                      <a:r>
                        <a:rPr lang="en-US" sz="1000"/>
                        <a:t>aluminum</a:t>
                      </a:r>
                    </a:p>
                  </a:txBody>
                  <a:tcPr marL="13892" marR="13892" marT="13892" marB="13892">
                    <a:lnL>
                      <a:noFill/>
                    </a:lnL>
                    <a:lnR>
                      <a:noFill/>
                    </a:lnR>
                    <a:lnT>
                      <a:noFill/>
                    </a:lnT>
                    <a:lnB>
                      <a:noFill/>
                    </a:lnB>
                  </a:tcPr>
                </a:tc>
                <a:tc>
                  <a:txBody>
                    <a:bodyPr/>
                    <a:lstStyle/>
                    <a:p>
                      <a:r>
                        <a:rPr lang="en-US" sz="1000"/>
                        <a:t>aluminum</a:t>
                      </a:r>
                    </a:p>
                  </a:txBody>
                  <a:tcPr marL="13892" marR="13892" marT="13892" marB="13892">
                    <a:lnL>
                      <a:noFill/>
                    </a:lnL>
                    <a:lnR>
                      <a:noFill/>
                    </a:lnR>
                    <a:lnT>
                      <a:noFill/>
                    </a:lnT>
                    <a:lnB>
                      <a:noFill/>
                    </a:lnB>
                  </a:tcPr>
                </a:tc>
              </a:tr>
              <a:tr h="167386">
                <a:tc>
                  <a:txBody>
                    <a:bodyPr/>
                    <a:lstStyle/>
                    <a:p>
                      <a:r>
                        <a:rPr lang="en-US" sz="1000" b="1"/>
                        <a:t>Cylinder liners</a:t>
                      </a:r>
                      <a:endParaRPr lang="en-US" sz="1000"/>
                    </a:p>
                  </a:txBody>
                  <a:tcPr marL="13892" marR="13892" marT="13892" marB="13892">
                    <a:lnL>
                      <a:noFill/>
                    </a:lnL>
                    <a:lnR>
                      <a:noFill/>
                    </a:lnR>
                    <a:lnT>
                      <a:noFill/>
                    </a:lnT>
                    <a:lnB>
                      <a:noFill/>
                    </a:lnB>
                  </a:tcPr>
                </a:tc>
                <a:tc>
                  <a:txBody>
                    <a:bodyPr/>
                    <a:lstStyle/>
                    <a:p>
                      <a:r>
                        <a:rPr lang="en-US" sz="1000"/>
                        <a:t>dry iron</a:t>
                      </a:r>
                    </a:p>
                  </a:txBody>
                  <a:tcPr marL="13892" marR="13892" marT="13892" marB="13892">
                    <a:lnL>
                      <a:noFill/>
                    </a:lnL>
                    <a:lnR>
                      <a:noFill/>
                    </a:lnR>
                    <a:lnT>
                      <a:noFill/>
                    </a:lnT>
                    <a:lnB>
                      <a:noFill/>
                    </a:lnB>
                  </a:tcPr>
                </a:tc>
                <a:tc>
                  <a:txBody>
                    <a:bodyPr/>
                    <a:lstStyle/>
                    <a:p>
                      <a:r>
                        <a:rPr lang="en-US" sz="1000"/>
                        <a:t>dry iron</a:t>
                      </a:r>
                    </a:p>
                  </a:txBody>
                  <a:tcPr marL="13892" marR="13892" marT="13892" marB="13892">
                    <a:lnL>
                      <a:noFill/>
                    </a:lnL>
                    <a:lnR>
                      <a:noFill/>
                    </a:lnR>
                    <a:lnT>
                      <a:noFill/>
                    </a:lnT>
                    <a:lnB>
                      <a:noFill/>
                    </a:lnB>
                  </a:tcPr>
                </a:tc>
                <a:tc>
                  <a:txBody>
                    <a:bodyPr/>
                    <a:lstStyle/>
                    <a:p>
                      <a:r>
                        <a:rPr lang="en-US" sz="1000"/>
                        <a:t>none</a:t>
                      </a:r>
                    </a:p>
                  </a:txBody>
                  <a:tcPr marL="13892" marR="13892" marT="13892" marB="13892">
                    <a:lnL>
                      <a:noFill/>
                    </a:lnL>
                    <a:lnR>
                      <a:noFill/>
                    </a:lnR>
                    <a:lnT>
                      <a:noFill/>
                    </a:lnT>
                    <a:lnB>
                      <a:noFill/>
                    </a:lnB>
                  </a:tcPr>
                </a:tc>
              </a:tr>
              <a:tr h="211654">
                <a:tc>
                  <a:txBody>
                    <a:bodyPr/>
                    <a:lstStyle/>
                    <a:p>
                      <a:r>
                        <a:rPr lang="en-US" sz="1000" b="1"/>
                        <a:t>Cylinder head material</a:t>
                      </a:r>
                      <a:endParaRPr lang="en-US" sz="1000"/>
                    </a:p>
                  </a:txBody>
                  <a:tcPr marL="13892" marR="13892" marT="13892" marB="13892">
                    <a:lnL>
                      <a:noFill/>
                    </a:lnL>
                    <a:lnR>
                      <a:noFill/>
                    </a:lnR>
                    <a:lnT>
                      <a:noFill/>
                    </a:lnT>
                    <a:lnB>
                      <a:noFill/>
                    </a:lnB>
                  </a:tcPr>
                </a:tc>
                <a:tc>
                  <a:txBody>
                    <a:bodyPr/>
                    <a:lstStyle/>
                    <a:p>
                      <a:r>
                        <a:rPr lang="en-US" sz="1000"/>
                        <a:t>aluminum</a:t>
                      </a:r>
                    </a:p>
                  </a:txBody>
                  <a:tcPr marL="13892" marR="13892" marT="13892" marB="13892">
                    <a:lnL>
                      <a:noFill/>
                    </a:lnL>
                    <a:lnR>
                      <a:noFill/>
                    </a:lnR>
                    <a:lnT>
                      <a:noFill/>
                    </a:lnT>
                    <a:lnB>
                      <a:noFill/>
                    </a:lnB>
                  </a:tcPr>
                </a:tc>
                <a:tc>
                  <a:txBody>
                    <a:bodyPr/>
                    <a:lstStyle/>
                    <a:p>
                      <a:r>
                        <a:rPr lang="en-US" sz="1000"/>
                        <a:t>aluminum, CNC ported</a:t>
                      </a:r>
                    </a:p>
                  </a:txBody>
                  <a:tcPr marL="13892" marR="13892" marT="13892" marB="13892">
                    <a:lnL>
                      <a:noFill/>
                    </a:lnL>
                    <a:lnR>
                      <a:noFill/>
                    </a:lnR>
                    <a:lnT>
                      <a:noFill/>
                    </a:lnT>
                    <a:lnB>
                      <a:noFill/>
                    </a:lnB>
                  </a:tcPr>
                </a:tc>
                <a:tc>
                  <a:txBody>
                    <a:bodyPr/>
                    <a:lstStyle/>
                    <a:p>
                      <a:r>
                        <a:rPr lang="en-US" sz="1000"/>
                        <a:t>aluminum, CNC ported</a:t>
                      </a:r>
                    </a:p>
                  </a:txBody>
                  <a:tcPr marL="13892" marR="13892" marT="13892" marB="13892">
                    <a:lnL>
                      <a:noFill/>
                    </a:lnL>
                    <a:lnR>
                      <a:noFill/>
                    </a:lnR>
                    <a:lnT>
                      <a:noFill/>
                    </a:lnT>
                    <a:lnB>
                      <a:noFill/>
                    </a:lnB>
                  </a:tcPr>
                </a:tc>
              </a:tr>
              <a:tr h="167386">
                <a:tc>
                  <a:txBody>
                    <a:bodyPr/>
                    <a:lstStyle/>
                    <a:p>
                      <a:r>
                        <a:rPr lang="en-US" sz="1000" b="1"/>
                        <a:t>Lubrication system</a:t>
                      </a:r>
                      <a:endParaRPr lang="en-US" sz="1000"/>
                    </a:p>
                  </a:txBody>
                  <a:tcPr marL="13892" marR="13892" marT="13892" marB="13892">
                    <a:lnL>
                      <a:noFill/>
                    </a:lnL>
                    <a:lnR>
                      <a:noFill/>
                    </a:lnR>
                    <a:lnT>
                      <a:noFill/>
                    </a:lnT>
                    <a:lnB>
                      <a:noFill/>
                    </a:lnB>
                  </a:tcPr>
                </a:tc>
                <a:tc>
                  <a:txBody>
                    <a:bodyPr/>
                    <a:lstStyle/>
                    <a:p>
                      <a:r>
                        <a:rPr lang="en-US" sz="1000"/>
                        <a:t>wet sump</a:t>
                      </a:r>
                    </a:p>
                  </a:txBody>
                  <a:tcPr marL="13892" marR="13892" marT="13892" marB="13892">
                    <a:lnL>
                      <a:noFill/>
                    </a:lnL>
                    <a:lnR>
                      <a:noFill/>
                    </a:lnR>
                    <a:lnT>
                      <a:noFill/>
                    </a:lnT>
                    <a:lnB>
                      <a:noFill/>
                    </a:lnB>
                  </a:tcPr>
                </a:tc>
                <a:tc>
                  <a:txBody>
                    <a:bodyPr/>
                    <a:lstStyle/>
                    <a:p>
                      <a:r>
                        <a:rPr lang="en-US" sz="1000"/>
                        <a:t>dry sump</a:t>
                      </a:r>
                    </a:p>
                  </a:txBody>
                  <a:tcPr marL="13892" marR="13892" marT="13892" marB="13892">
                    <a:lnL>
                      <a:noFill/>
                    </a:lnL>
                    <a:lnR>
                      <a:noFill/>
                    </a:lnR>
                    <a:lnT>
                      <a:noFill/>
                    </a:lnT>
                    <a:lnB>
                      <a:noFill/>
                    </a:lnB>
                  </a:tcPr>
                </a:tc>
                <a:tc>
                  <a:txBody>
                    <a:bodyPr/>
                    <a:lstStyle/>
                    <a:p>
                      <a:r>
                        <a:rPr lang="en-US" sz="1000"/>
                        <a:t>dry sump</a:t>
                      </a:r>
                    </a:p>
                  </a:txBody>
                  <a:tcPr marL="13892" marR="13892" marT="13892" marB="13892">
                    <a:lnL>
                      <a:noFill/>
                    </a:lnL>
                    <a:lnR>
                      <a:noFill/>
                    </a:lnR>
                    <a:lnT>
                      <a:noFill/>
                    </a:lnT>
                    <a:lnB>
                      <a:noFill/>
                    </a:lnB>
                  </a:tcPr>
                </a:tc>
              </a:tr>
              <a:tr h="167386">
                <a:tc>
                  <a:txBody>
                    <a:bodyPr/>
                    <a:lstStyle/>
                    <a:p>
                      <a:r>
                        <a:rPr lang="en-US" sz="1000" b="1"/>
                        <a:t>Fuel system</a:t>
                      </a:r>
                      <a:endParaRPr lang="en-US" sz="1000"/>
                    </a:p>
                  </a:txBody>
                  <a:tcPr marL="13892" marR="13892" marT="13892" marB="13892">
                    <a:lnL>
                      <a:noFill/>
                    </a:lnL>
                    <a:lnR>
                      <a:noFill/>
                    </a:lnR>
                    <a:lnT>
                      <a:noFill/>
                    </a:lnT>
                    <a:lnB>
                      <a:noFill/>
                    </a:lnB>
                  </a:tcPr>
                </a:tc>
                <a:tc>
                  <a:txBody>
                    <a:bodyPr/>
                    <a:lstStyle/>
                    <a:p>
                      <a:r>
                        <a:rPr lang="en-US" sz="1000"/>
                        <a:t>sequential EFI</a:t>
                      </a:r>
                    </a:p>
                  </a:txBody>
                  <a:tcPr marL="13892" marR="13892" marT="13892" marB="13892">
                    <a:lnL>
                      <a:noFill/>
                    </a:lnL>
                    <a:lnR>
                      <a:noFill/>
                    </a:lnR>
                    <a:lnT>
                      <a:noFill/>
                    </a:lnT>
                    <a:lnB>
                      <a:noFill/>
                    </a:lnB>
                  </a:tcPr>
                </a:tc>
                <a:tc>
                  <a:txBody>
                    <a:bodyPr/>
                    <a:lstStyle/>
                    <a:p>
                      <a:r>
                        <a:rPr lang="en-US" sz="1000"/>
                        <a:t>sequential EFI</a:t>
                      </a:r>
                    </a:p>
                  </a:txBody>
                  <a:tcPr marL="13892" marR="13892" marT="13892" marB="13892">
                    <a:lnL>
                      <a:noFill/>
                    </a:lnL>
                    <a:lnR>
                      <a:noFill/>
                    </a:lnR>
                    <a:lnT>
                      <a:noFill/>
                    </a:lnT>
                    <a:lnB>
                      <a:noFill/>
                    </a:lnB>
                  </a:tcPr>
                </a:tc>
                <a:tc>
                  <a:txBody>
                    <a:bodyPr/>
                    <a:lstStyle/>
                    <a:p>
                      <a:r>
                        <a:rPr lang="en-US" sz="1000"/>
                        <a:t>sequential EFI</a:t>
                      </a:r>
                    </a:p>
                  </a:txBody>
                  <a:tcPr marL="13892" marR="13892" marT="13892" marB="13892">
                    <a:lnL>
                      <a:noFill/>
                    </a:lnL>
                    <a:lnR>
                      <a:noFill/>
                    </a:lnR>
                    <a:lnT>
                      <a:noFill/>
                    </a:lnT>
                    <a:lnB>
                      <a:noFill/>
                    </a:lnB>
                  </a:tcPr>
                </a:tc>
              </a:tr>
              <a:tr h="167386">
                <a:tc>
                  <a:txBody>
                    <a:bodyPr/>
                    <a:lstStyle/>
                    <a:p>
                      <a:r>
                        <a:rPr lang="en-US" sz="1000" b="1"/>
                        <a:t>Throttle system</a:t>
                      </a:r>
                      <a:endParaRPr lang="en-US" sz="1000"/>
                    </a:p>
                  </a:txBody>
                  <a:tcPr marL="13892" marR="13892" marT="13892" marB="13892">
                    <a:lnL>
                      <a:noFill/>
                    </a:lnL>
                    <a:lnR>
                      <a:noFill/>
                    </a:lnR>
                    <a:lnT>
                      <a:noFill/>
                    </a:lnT>
                    <a:lnB>
                      <a:noFill/>
                    </a:lnB>
                  </a:tcPr>
                </a:tc>
                <a:tc>
                  <a:txBody>
                    <a:bodyPr/>
                    <a:lstStyle/>
                    <a:p>
                      <a:r>
                        <a:rPr lang="en-US" sz="1000"/>
                        <a:t>throttle body</a:t>
                      </a:r>
                    </a:p>
                  </a:txBody>
                  <a:tcPr marL="13892" marR="13892" marT="13892" marB="13892">
                    <a:lnL>
                      <a:noFill/>
                    </a:lnL>
                    <a:lnR>
                      <a:noFill/>
                    </a:lnR>
                    <a:lnT>
                      <a:noFill/>
                    </a:lnT>
                    <a:lnB>
                      <a:noFill/>
                    </a:lnB>
                  </a:tcPr>
                </a:tc>
                <a:tc>
                  <a:txBody>
                    <a:bodyPr/>
                    <a:lstStyle/>
                    <a:p>
                      <a:r>
                        <a:rPr lang="en-US" sz="1000"/>
                        <a:t>throttle body</a:t>
                      </a:r>
                    </a:p>
                  </a:txBody>
                  <a:tcPr marL="13892" marR="13892" marT="13892" marB="13892">
                    <a:lnL>
                      <a:noFill/>
                    </a:lnL>
                    <a:lnR>
                      <a:noFill/>
                    </a:lnR>
                    <a:lnT>
                      <a:noFill/>
                    </a:lnT>
                    <a:lnB>
                      <a:noFill/>
                    </a:lnB>
                  </a:tcPr>
                </a:tc>
                <a:tc>
                  <a:txBody>
                    <a:bodyPr/>
                    <a:lstStyle/>
                    <a:p>
                      <a:r>
                        <a:rPr lang="en-US" sz="1000"/>
                        <a:t>individual runner</a:t>
                      </a:r>
                    </a:p>
                  </a:txBody>
                  <a:tcPr marL="13892" marR="13892" marT="13892" marB="13892">
                    <a:lnL>
                      <a:noFill/>
                    </a:lnL>
                    <a:lnR>
                      <a:noFill/>
                    </a:lnR>
                    <a:lnT>
                      <a:noFill/>
                    </a:lnT>
                    <a:lnB>
                      <a:noFill/>
                    </a:lnB>
                  </a:tcPr>
                </a:tc>
              </a:tr>
              <a:tr h="450537">
                <a:tc>
                  <a:txBody>
                    <a:bodyPr/>
                    <a:lstStyle/>
                    <a:p>
                      <a:r>
                        <a:rPr lang="en-US" sz="1000" b="1"/>
                        <a:t>Fuel</a:t>
                      </a:r>
                      <a:endParaRPr lang="en-US" sz="1000"/>
                    </a:p>
                  </a:txBody>
                  <a:tcPr marL="13892" marR="13892" marT="13892" marB="13892">
                    <a:lnL>
                      <a:noFill/>
                    </a:lnL>
                    <a:lnR>
                      <a:noFill/>
                    </a:lnR>
                    <a:lnT>
                      <a:noFill/>
                    </a:lnT>
                    <a:lnB>
                      <a:noFill/>
                    </a:lnB>
                  </a:tcPr>
                </a:tc>
                <a:tc>
                  <a:txBody>
                    <a:bodyPr/>
                    <a:lstStyle/>
                    <a:p>
                      <a:r>
                        <a:rPr lang="en-US" sz="1000"/>
                        <a:t>premium unleaded</a:t>
                      </a:r>
                      <a:br>
                        <a:rPr lang="en-US" sz="1000"/>
                      </a:br>
                      <a:r>
                        <a:rPr lang="en-US" sz="1000"/>
                        <a:t>gasoline recommended</a:t>
                      </a:r>
                    </a:p>
                  </a:txBody>
                  <a:tcPr marL="13892" marR="13892" marT="13892" marB="13892">
                    <a:lnL>
                      <a:noFill/>
                    </a:lnL>
                    <a:lnR>
                      <a:noFill/>
                    </a:lnR>
                    <a:lnT>
                      <a:noFill/>
                    </a:lnT>
                    <a:lnB>
                      <a:noFill/>
                    </a:lnB>
                  </a:tcPr>
                </a:tc>
                <a:tc>
                  <a:txBody>
                    <a:bodyPr/>
                    <a:lstStyle/>
                    <a:p>
                      <a:r>
                        <a:rPr lang="en-US" sz="1000"/>
                        <a:t>premium unleaded</a:t>
                      </a:r>
                      <a:br>
                        <a:rPr lang="en-US" sz="1000"/>
                      </a:br>
                      <a:r>
                        <a:rPr lang="en-US" sz="1000"/>
                        <a:t>gasoline required</a:t>
                      </a:r>
                    </a:p>
                  </a:txBody>
                  <a:tcPr marL="13892" marR="13892" marT="13892" marB="13892">
                    <a:lnL>
                      <a:noFill/>
                    </a:lnL>
                    <a:lnR>
                      <a:noFill/>
                    </a:lnR>
                    <a:lnT>
                      <a:noFill/>
                    </a:lnT>
                    <a:lnB>
                      <a:noFill/>
                    </a:lnB>
                  </a:tcPr>
                </a:tc>
                <a:tc>
                  <a:txBody>
                    <a:bodyPr/>
                    <a:lstStyle/>
                    <a:p>
                      <a:r>
                        <a:rPr lang="en-US" sz="1000" dirty="0"/>
                        <a:t>E85 ethanol</a:t>
                      </a:r>
                      <a:br>
                        <a:rPr lang="en-US" sz="1000" dirty="0"/>
                      </a:br>
                      <a:r>
                        <a:rPr lang="en-US" sz="1000" dirty="0"/>
                        <a:t>(85 percent ethanol,</a:t>
                      </a:r>
                      <a:br>
                        <a:rPr lang="en-US" sz="1000" dirty="0"/>
                      </a:br>
                      <a:r>
                        <a:rPr lang="en-US" sz="1000" dirty="0"/>
                        <a:t> 15 percent gasoline</a:t>
                      </a:r>
                    </a:p>
                  </a:txBody>
                  <a:tcPr marL="13892" marR="13892" marT="13892" marB="13892">
                    <a:lnL>
                      <a:noFill/>
                    </a:lnL>
                    <a:lnR>
                      <a:noFill/>
                    </a:lnR>
                    <a:lnT>
                      <a:noFill/>
                    </a:lnT>
                    <a:lnB>
                      <a:noFill/>
                    </a:lnB>
                  </a:tcPr>
                </a:tc>
              </a:tr>
            </a:tbl>
          </a:graphicData>
        </a:graphic>
      </p:graphicFrame>
      <p:sp>
        <p:nvSpPr>
          <p:cNvPr id="5" name="Rectangle 4"/>
          <p:cNvSpPr/>
          <p:nvPr/>
        </p:nvSpPr>
        <p:spPr>
          <a:xfrm>
            <a:off x="990600" y="6400800"/>
            <a:ext cx="6553200" cy="276999"/>
          </a:xfrm>
          <a:prstGeom prst="rect">
            <a:avLst/>
          </a:prstGeom>
        </p:spPr>
        <p:txBody>
          <a:bodyPr wrap="square">
            <a:spAutoFit/>
          </a:bodyPr>
          <a:lstStyle/>
          <a:p>
            <a:r>
              <a:rPr lang="en-US" sz="1200" dirty="0" smtClean="0"/>
              <a:t>http://www.corvetteracing.com/cars/c6r/engine_specs.shtml</a:t>
            </a:r>
            <a:endParaRPr lang="en-US" sz="1200" dirty="0"/>
          </a:p>
        </p:txBody>
      </p:sp>
    </p:spTree>
    <p:extLst>
      <p:ext uri="{BB962C8B-B14F-4D97-AF65-F5344CB8AC3E}">
        <p14:creationId xmlns:p14="http://schemas.microsoft.com/office/powerpoint/2010/main" val="41617093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600200"/>
          </a:xfrm>
        </p:spPr>
        <p:txBody>
          <a:bodyPr>
            <a:noAutofit/>
          </a:bodyPr>
          <a:lstStyle/>
          <a:p>
            <a:r>
              <a:rPr lang="en-US" sz="3600" b="1" dirty="0" smtClean="0"/>
              <a:t>Make a list of Requirements and Specifications for your Office</a:t>
            </a:r>
            <a:endParaRPr lang="en-US" sz="3600" b="1" dirty="0"/>
          </a:p>
        </p:txBody>
      </p:sp>
      <p:pic>
        <p:nvPicPr>
          <p:cNvPr id="190466" name="Picture 2" descr="C:\Users\ISEJBP\AppData\Local\Microsoft\Windows\Temporary Internet Files\Content.IE5\GYP8XAPV\MP900439288[1].jpg"/>
          <p:cNvPicPr>
            <a:picLocks noChangeAspect="1" noChangeArrowheads="1"/>
          </p:cNvPicPr>
          <p:nvPr/>
        </p:nvPicPr>
        <p:blipFill>
          <a:blip r:embed="rId2" cstate="print"/>
          <a:srcRect/>
          <a:stretch>
            <a:fillRect/>
          </a:stretch>
        </p:blipFill>
        <p:spPr bwMode="auto">
          <a:xfrm>
            <a:off x="1905000" y="1752600"/>
            <a:ext cx="4876800" cy="4876800"/>
          </a:xfrm>
          <a:prstGeom prst="rect">
            <a:avLst/>
          </a:prstGeom>
          <a:noFill/>
        </p:spPr>
      </p:pic>
    </p:spTree>
    <p:extLst>
      <p:ext uri="{BB962C8B-B14F-4D97-AF65-F5344CB8AC3E}">
        <p14:creationId xmlns:p14="http://schemas.microsoft.com/office/powerpoint/2010/main" val="3358884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609600"/>
          </a:xfrm>
        </p:spPr>
        <p:txBody>
          <a:bodyPr>
            <a:noAutofit/>
          </a:bodyPr>
          <a:lstStyle/>
          <a:p>
            <a:pPr algn="ctr"/>
            <a:r>
              <a:rPr lang="en-US" sz="8800" b="1" dirty="0" smtClean="0"/>
              <a:t>Risk</a:t>
            </a:r>
            <a:endParaRPr lang="en-US" sz="8800" b="1" dirty="0"/>
          </a:p>
        </p:txBody>
      </p:sp>
      <p:pic>
        <p:nvPicPr>
          <p:cNvPr id="3076" name="Picture 4" descr="http://t3.gstatic.com/images?q=tbn:ANd9GcSjssGlbh01MssVF54P9pojbLSeVLdWAE_-cCJ8tk6EocKjIsb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5400"/>
            <a:ext cx="6629400" cy="4965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0" y="443529"/>
            <a:ext cx="1371600" cy="369332"/>
          </a:xfrm>
          <a:prstGeom prst="rect">
            <a:avLst/>
          </a:prstGeom>
          <a:solidFill>
            <a:srgbClr val="FFFF00"/>
          </a:solidFill>
          <a:ln w="28575">
            <a:solidFill>
              <a:schemeClr val="tx1"/>
            </a:solidFill>
          </a:ln>
        </p:spPr>
        <p:txBody>
          <a:bodyPr wrap="square" rtlCol="0">
            <a:spAutoFit/>
          </a:bodyPr>
          <a:lstStyle/>
          <a:p>
            <a:r>
              <a:rPr lang="en-US" b="1" dirty="0" smtClean="0"/>
              <a:t>ECHO I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r>
              <a:rPr lang="en-US" b="1" dirty="0" err="1" smtClean="0"/>
              <a:t>I</a:t>
            </a:r>
            <a:r>
              <a:rPr lang="en-US" b="1" dirty="0" smtClean="0"/>
              <a:t> </a:t>
            </a:r>
            <a:endParaRPr lang="en-US" b="1" dirty="0"/>
          </a:p>
        </p:txBody>
      </p:sp>
      <p:pic>
        <p:nvPicPr>
          <p:cNvPr id="6" name="Picture 1" descr="C:\Users\ISEJBP\AppData\Local\Microsoft\Windows\Temporary Internet Files\Content.IE5\XAR3CIKT\MC900441498[1].png"/>
          <p:cNvPicPr>
            <a:picLocks noChangeAspect="1" noChangeArrowheads="1"/>
          </p:cNvPicPr>
          <p:nvPr/>
        </p:nvPicPr>
        <p:blipFill>
          <a:blip r:embed="rId3" cstate="print"/>
          <a:srcRect/>
          <a:stretch>
            <a:fillRect/>
          </a:stretch>
        </p:blipFill>
        <p:spPr bwMode="auto">
          <a:xfrm>
            <a:off x="7924800" y="5181600"/>
            <a:ext cx="914400" cy="914400"/>
          </a:xfrm>
          <a:prstGeom prst="rect">
            <a:avLst/>
          </a:prstGeom>
          <a:noFill/>
        </p:spPr>
      </p:pic>
    </p:spTree>
    <p:extLst>
      <p:ext uri="{BB962C8B-B14F-4D97-AF65-F5344CB8AC3E}">
        <p14:creationId xmlns:p14="http://schemas.microsoft.com/office/powerpoint/2010/main" val="1167667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Simple Systems</a:t>
            </a:r>
            <a:endParaRPr lang="en-US" b="1" dirty="0"/>
          </a:p>
        </p:txBody>
      </p:sp>
      <p:pic>
        <p:nvPicPr>
          <p:cNvPr id="1028" name="Picture 4" descr="C:\Users\user\AppData\Local\Microsoft\Windows\Temporary Internet Files\Content.IE5\VLZ6T1DZ\MP9003419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905000"/>
            <a:ext cx="405925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Microsoft\Windows\Temporary Internet Files\Content.IE5\FXJ0OT0D\MC9004322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05000"/>
            <a:ext cx="335712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166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7772400" cy="1143000"/>
          </a:xfrm>
        </p:spPr>
        <p:txBody>
          <a:bodyPr/>
          <a:lstStyle/>
          <a:p>
            <a:pPr eaLnBrk="1" hangingPunct="1"/>
            <a:r>
              <a:rPr lang="en-US" smtClean="0"/>
              <a:t>&gt; 360 Days, No Resupply</a:t>
            </a:r>
          </a:p>
        </p:txBody>
      </p:sp>
      <p:graphicFrame>
        <p:nvGraphicFramePr>
          <p:cNvPr id="8195" name="Group 3"/>
          <p:cNvGraphicFramePr>
            <a:graphicFrameLocks noGrp="1"/>
          </p:cNvGraphicFramePr>
          <p:nvPr/>
        </p:nvGraphicFramePr>
        <p:xfrm>
          <a:off x="838200" y="1397000"/>
          <a:ext cx="6096000" cy="4394200"/>
        </p:xfrm>
        <a:graphic>
          <a:graphicData uri="http://schemas.openxmlformats.org/drawingml/2006/table">
            <a:tbl>
              <a:tblPr/>
              <a:tblGrid>
                <a:gridCol w="1016000"/>
                <a:gridCol w="1016000"/>
                <a:gridCol w="1016000"/>
                <a:gridCol w="1016000"/>
                <a:gridCol w="1016000"/>
                <a:gridCol w="1016000"/>
              </a:tblGrid>
              <a:tr h="730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0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270" name="Text Box 54"/>
          <p:cNvSpPr txBox="1">
            <a:spLocks noChangeArrowheads="1"/>
          </p:cNvSpPr>
          <p:nvPr/>
        </p:nvSpPr>
        <p:spPr bwMode="auto">
          <a:xfrm>
            <a:off x="2209800" y="5943600"/>
            <a:ext cx="3276600" cy="641350"/>
          </a:xfrm>
          <a:prstGeom prst="rect">
            <a:avLst/>
          </a:prstGeom>
          <a:noFill/>
          <a:ln w="9525">
            <a:noFill/>
            <a:miter lim="800000"/>
            <a:headEnd/>
            <a:tailEnd/>
          </a:ln>
        </p:spPr>
        <p:txBody>
          <a:bodyPr>
            <a:spAutoFit/>
          </a:bodyPr>
          <a:lstStyle/>
          <a:p>
            <a:pPr algn="ctr">
              <a:spcBef>
                <a:spcPct val="50000"/>
              </a:spcBef>
            </a:pPr>
            <a:r>
              <a:rPr lang="en-US" sz="3600">
                <a:latin typeface="Times New Roman" pitchFamily="18" charset="0"/>
              </a:rPr>
              <a:t>Outcome</a:t>
            </a:r>
          </a:p>
        </p:txBody>
      </p:sp>
      <p:sp>
        <p:nvSpPr>
          <p:cNvPr id="9271" name="Text Box 55"/>
          <p:cNvSpPr txBox="1">
            <a:spLocks noChangeArrowheads="1"/>
          </p:cNvSpPr>
          <p:nvPr/>
        </p:nvSpPr>
        <p:spPr bwMode="auto">
          <a:xfrm>
            <a:off x="304800" y="2209800"/>
            <a:ext cx="304800" cy="2289175"/>
          </a:xfrm>
          <a:prstGeom prst="rect">
            <a:avLst/>
          </a:prstGeom>
          <a:noFill/>
          <a:ln w="9525">
            <a:noFill/>
            <a:miter lim="800000"/>
            <a:headEnd/>
            <a:tailEnd/>
          </a:ln>
        </p:spPr>
        <p:txBody>
          <a:bodyPr>
            <a:spAutoFit/>
          </a:bodyPr>
          <a:lstStyle/>
          <a:p>
            <a:pPr algn="ctr">
              <a:spcBef>
                <a:spcPct val="50000"/>
              </a:spcBef>
            </a:pPr>
            <a:r>
              <a:rPr lang="en-US" sz="3600">
                <a:latin typeface="Times New Roman" pitchFamily="18" charset="0"/>
              </a:rPr>
              <a:t>Risk</a:t>
            </a:r>
          </a:p>
        </p:txBody>
      </p:sp>
      <p:sp>
        <p:nvSpPr>
          <p:cNvPr id="9272" name="AutoShape 56"/>
          <p:cNvSpPr>
            <a:spLocks noChangeArrowheads="1"/>
          </p:cNvSpPr>
          <p:nvPr/>
        </p:nvSpPr>
        <p:spPr bwMode="auto">
          <a:xfrm>
            <a:off x="5029200" y="21336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1</a:t>
            </a:r>
          </a:p>
        </p:txBody>
      </p:sp>
      <p:sp>
        <p:nvSpPr>
          <p:cNvPr id="9273" name="AutoShape 57"/>
          <p:cNvSpPr>
            <a:spLocks noChangeArrowheads="1"/>
          </p:cNvSpPr>
          <p:nvPr/>
        </p:nvSpPr>
        <p:spPr bwMode="auto">
          <a:xfrm>
            <a:off x="4876800" y="15240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2</a:t>
            </a:r>
          </a:p>
        </p:txBody>
      </p:sp>
      <p:sp>
        <p:nvSpPr>
          <p:cNvPr id="9274" name="AutoShape 58"/>
          <p:cNvSpPr>
            <a:spLocks noChangeArrowheads="1"/>
          </p:cNvSpPr>
          <p:nvPr/>
        </p:nvSpPr>
        <p:spPr bwMode="auto">
          <a:xfrm>
            <a:off x="5791200" y="2209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3</a:t>
            </a:r>
          </a:p>
        </p:txBody>
      </p:sp>
      <p:sp>
        <p:nvSpPr>
          <p:cNvPr id="9275" name="AutoShape 59"/>
          <p:cNvSpPr>
            <a:spLocks noChangeArrowheads="1"/>
          </p:cNvSpPr>
          <p:nvPr/>
        </p:nvSpPr>
        <p:spPr bwMode="auto">
          <a:xfrm>
            <a:off x="5562600" y="1447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4</a:t>
            </a:r>
          </a:p>
        </p:txBody>
      </p:sp>
      <p:sp>
        <p:nvSpPr>
          <p:cNvPr id="9276" name="AutoShape 60"/>
          <p:cNvSpPr>
            <a:spLocks noChangeArrowheads="1"/>
          </p:cNvSpPr>
          <p:nvPr/>
        </p:nvSpPr>
        <p:spPr bwMode="auto">
          <a:xfrm>
            <a:off x="6019800" y="1828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5</a:t>
            </a:r>
          </a:p>
        </p:txBody>
      </p:sp>
      <p:sp>
        <p:nvSpPr>
          <p:cNvPr id="9277" name="AutoShape 61"/>
          <p:cNvSpPr>
            <a:spLocks noChangeArrowheads="1"/>
          </p:cNvSpPr>
          <p:nvPr/>
        </p:nvSpPr>
        <p:spPr bwMode="auto">
          <a:xfrm>
            <a:off x="6096000" y="12954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6</a:t>
            </a:r>
          </a:p>
        </p:txBody>
      </p:sp>
      <p:sp>
        <p:nvSpPr>
          <p:cNvPr id="9278" name="Text Box 62"/>
          <p:cNvSpPr txBox="1">
            <a:spLocks noChangeArrowheads="1"/>
          </p:cNvSpPr>
          <p:nvPr/>
        </p:nvSpPr>
        <p:spPr bwMode="auto">
          <a:xfrm>
            <a:off x="7086600" y="1828800"/>
            <a:ext cx="1828800" cy="2430463"/>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sz="1800">
                <a:latin typeface="Times New Roman" pitchFamily="18" charset="0"/>
              </a:rPr>
              <a:t>Habitability</a:t>
            </a:r>
          </a:p>
          <a:p>
            <a:pPr marL="457200" indent="-457200">
              <a:spcBef>
                <a:spcPct val="50000"/>
              </a:spcBef>
              <a:buFontTx/>
              <a:buAutoNum type="arabicPeriod"/>
            </a:pPr>
            <a:r>
              <a:rPr lang="en-US" sz="1800">
                <a:latin typeface="Times New Roman" pitchFamily="18" charset="0"/>
              </a:rPr>
              <a:t>Physical</a:t>
            </a:r>
          </a:p>
          <a:p>
            <a:pPr marL="457200" indent="-457200">
              <a:spcBef>
                <a:spcPct val="50000"/>
              </a:spcBef>
              <a:buFontTx/>
              <a:buAutoNum type="arabicPeriod"/>
            </a:pPr>
            <a:r>
              <a:rPr lang="en-US" sz="1800">
                <a:latin typeface="Times New Roman" pitchFamily="18" charset="0"/>
              </a:rPr>
              <a:t>Cognitive</a:t>
            </a:r>
          </a:p>
          <a:p>
            <a:pPr marL="457200" indent="-457200">
              <a:spcBef>
                <a:spcPct val="50000"/>
              </a:spcBef>
              <a:buFontTx/>
              <a:buAutoNum type="arabicPeriod"/>
            </a:pPr>
            <a:r>
              <a:rPr lang="en-US" sz="1800">
                <a:latin typeface="Times New Roman" pitchFamily="18" charset="0"/>
              </a:rPr>
              <a:t>Training</a:t>
            </a:r>
          </a:p>
          <a:p>
            <a:pPr marL="457200" indent="-457200">
              <a:spcBef>
                <a:spcPct val="50000"/>
              </a:spcBef>
              <a:buFontTx/>
              <a:buAutoNum type="arabicPeriod"/>
            </a:pPr>
            <a:r>
              <a:rPr lang="en-US" sz="1800">
                <a:latin typeface="Times New Roman" pitchFamily="18" charset="0"/>
              </a:rPr>
              <a:t>Team</a:t>
            </a:r>
          </a:p>
          <a:p>
            <a:pPr marL="457200" indent="-457200">
              <a:spcBef>
                <a:spcPct val="50000"/>
              </a:spcBef>
              <a:buFontTx/>
              <a:buAutoNum type="arabicPeriod"/>
            </a:pPr>
            <a:r>
              <a:rPr lang="en-US" sz="1800">
                <a:latin typeface="Times New Roman" pitchFamily="18" charset="0"/>
              </a:rPr>
              <a:t>Integration</a:t>
            </a:r>
          </a:p>
        </p:txBody>
      </p:sp>
    </p:spTree>
    <p:extLst>
      <p:ext uri="{BB962C8B-B14F-4D97-AF65-F5344CB8AC3E}">
        <p14:creationId xmlns:p14="http://schemas.microsoft.com/office/powerpoint/2010/main" val="1036477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Risk Analysis Components</a:t>
            </a:r>
          </a:p>
        </p:txBody>
      </p:sp>
      <p:sp>
        <p:nvSpPr>
          <p:cNvPr id="3075" name="Content Placeholder 2"/>
          <p:cNvSpPr>
            <a:spLocks noGrp="1"/>
          </p:cNvSpPr>
          <p:nvPr>
            <p:ph idx="1"/>
          </p:nvPr>
        </p:nvSpPr>
        <p:spPr/>
        <p:txBody>
          <a:bodyPr/>
          <a:lstStyle/>
          <a:p>
            <a:r>
              <a:rPr lang="en-US" sz="2800" smtClean="0"/>
              <a:t>Likelihood of system failure</a:t>
            </a:r>
          </a:p>
          <a:p>
            <a:pPr lvl="1"/>
            <a:r>
              <a:rPr lang="en-US" sz="2400" smtClean="0"/>
              <a:t>On a single “transaction”</a:t>
            </a:r>
          </a:p>
          <a:p>
            <a:r>
              <a:rPr lang="en-US" sz="2800" smtClean="0"/>
              <a:t>Consequence of system failure</a:t>
            </a:r>
          </a:p>
          <a:p>
            <a:r>
              <a:rPr lang="en-US" sz="2800" smtClean="0"/>
              <a:t>Exposure – frequency / number of people exposed, number of transactions</a:t>
            </a:r>
          </a:p>
          <a:p>
            <a:r>
              <a:rPr lang="en-US" sz="2800" smtClean="0"/>
              <a:t>Number / variety of failure modes</a:t>
            </a:r>
          </a:p>
          <a:p>
            <a:r>
              <a:rPr lang="en-US" sz="2800" smtClean="0"/>
              <a:t>Costs and utility of alternative interventions</a:t>
            </a:r>
          </a:p>
          <a:p>
            <a:r>
              <a:rPr lang="en-US" sz="2800" smtClean="0"/>
              <a:t>Risk indices based on many failure modes</a:t>
            </a:r>
          </a:p>
        </p:txBody>
      </p:sp>
    </p:spTree>
    <p:extLst>
      <p:ext uri="{BB962C8B-B14F-4D97-AF65-F5344CB8AC3E}">
        <p14:creationId xmlns:p14="http://schemas.microsoft.com/office/powerpoint/2010/main" val="2103555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l="30625" t="31000" r="36875" b="7000"/>
          <a:stretch>
            <a:fillRect/>
          </a:stretch>
        </p:blipFill>
        <p:spPr bwMode="auto">
          <a:xfrm>
            <a:off x="1981200" y="152400"/>
            <a:ext cx="5368413" cy="6400800"/>
          </a:xfrm>
          <a:prstGeom prst="rect">
            <a:avLst/>
          </a:prstGeom>
          <a:noFill/>
          <a:ln w="9525">
            <a:noFill/>
            <a:miter lim="800000"/>
            <a:headEnd/>
            <a:tailEnd/>
          </a:ln>
        </p:spPr>
      </p:pic>
    </p:spTree>
    <p:extLst>
      <p:ext uri="{BB962C8B-B14F-4D97-AF65-F5344CB8AC3E}">
        <p14:creationId xmlns:p14="http://schemas.microsoft.com/office/powerpoint/2010/main" val="1608472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76200"/>
            <a:ext cx="7467600" cy="609600"/>
          </a:xfrm>
          <a:noFill/>
        </p:spPr>
        <p:txBody>
          <a:bodyPr lIns="90488" tIns="44450" rIns="90488" bIns="44450">
            <a:noAutofit/>
          </a:bodyPr>
          <a:lstStyle/>
          <a:p>
            <a:pPr algn="ctr" eaLnBrk="1" hangingPunct="1"/>
            <a:r>
              <a:rPr lang="en-US" b="1" dirty="0" smtClean="0"/>
              <a:t>Risk Benefit Data Measures</a:t>
            </a:r>
          </a:p>
        </p:txBody>
      </p:sp>
      <p:sp>
        <p:nvSpPr>
          <p:cNvPr id="17411" name="Rectangle 3"/>
          <p:cNvSpPr>
            <a:spLocks noChangeArrowheads="1"/>
          </p:cNvSpPr>
          <p:nvPr/>
        </p:nvSpPr>
        <p:spPr bwMode="auto">
          <a:xfrm>
            <a:off x="914400" y="1143000"/>
            <a:ext cx="6856413" cy="5368136"/>
          </a:xfrm>
          <a:prstGeom prst="rect">
            <a:avLst/>
          </a:prstGeom>
          <a:noFill/>
          <a:ln w="12700">
            <a:noFill/>
            <a:miter lim="800000"/>
            <a:headEnd/>
            <a:tailEnd/>
          </a:ln>
        </p:spPr>
        <p:txBody>
          <a:bodyPr wrap="square" lIns="90488" tIns="44450" rIns="90488" bIns="44450">
            <a:spAutoFit/>
          </a:bodyPr>
          <a:lstStyle/>
          <a:p>
            <a:pPr eaLnBrk="0" hangingPunct="0">
              <a:spcBef>
                <a:spcPct val="50000"/>
              </a:spcBef>
            </a:pPr>
            <a:r>
              <a:rPr lang="en-US" b="1" dirty="0">
                <a:latin typeface="Times New Roman" pitchFamily="18" charset="0"/>
              </a:rPr>
              <a:t>Probability of Failure</a:t>
            </a:r>
            <a:r>
              <a:rPr lang="en-US" sz="1400" dirty="0">
                <a:latin typeface="Times New Roman" pitchFamily="18" charset="0"/>
              </a:rPr>
              <a:t>		p	Failures / Transaction </a:t>
            </a:r>
          </a:p>
          <a:p>
            <a:pPr eaLnBrk="0" hangingPunct="0">
              <a:spcBef>
                <a:spcPct val="50000"/>
              </a:spcBef>
            </a:pPr>
            <a:r>
              <a:rPr lang="en-US" b="1" dirty="0">
                <a:latin typeface="Times New Roman" pitchFamily="18" charset="0"/>
              </a:rPr>
              <a:t>Exposure</a:t>
            </a:r>
            <a:endParaRPr lang="en-US" dirty="0">
              <a:latin typeface="Times New Roman" pitchFamily="18" charset="0"/>
            </a:endParaRPr>
          </a:p>
          <a:p>
            <a:pPr eaLnBrk="0" hangingPunct="0">
              <a:spcBef>
                <a:spcPct val="50000"/>
              </a:spcBef>
            </a:pPr>
            <a:r>
              <a:rPr lang="en-US" sz="1400" dirty="0">
                <a:latin typeface="Times New Roman" pitchFamily="18" charset="0"/>
              </a:rPr>
              <a:t>	Task, Transactions / Day	T		</a:t>
            </a:r>
          </a:p>
          <a:p>
            <a:pPr eaLnBrk="0" hangingPunct="0">
              <a:spcBef>
                <a:spcPct val="50000"/>
              </a:spcBef>
            </a:pPr>
            <a:r>
              <a:rPr lang="en-US" sz="1400" dirty="0">
                <a:latin typeface="Times New Roman" pitchFamily="18" charset="0"/>
              </a:rPr>
              <a:t>	Number of People Exposed	N	</a:t>
            </a:r>
          </a:p>
          <a:p>
            <a:pPr eaLnBrk="0" hangingPunct="0">
              <a:spcBef>
                <a:spcPct val="50000"/>
              </a:spcBef>
            </a:pPr>
            <a:r>
              <a:rPr lang="en-US" b="1" dirty="0">
                <a:latin typeface="Times New Roman" pitchFamily="18" charset="0"/>
              </a:rPr>
              <a:t>Benefits of Process or Change</a:t>
            </a:r>
            <a:endParaRPr lang="en-US" dirty="0">
              <a:latin typeface="Times New Roman" pitchFamily="18" charset="0"/>
            </a:endParaRPr>
          </a:p>
          <a:p>
            <a:pPr eaLnBrk="0" hangingPunct="0">
              <a:spcBef>
                <a:spcPct val="50000"/>
              </a:spcBef>
            </a:pPr>
            <a:r>
              <a:rPr lang="en-US" sz="1400" dirty="0">
                <a:latin typeface="Times New Roman" pitchFamily="18" charset="0"/>
              </a:rPr>
              <a:t>	Functional Process Value	$V	$ / day </a:t>
            </a:r>
          </a:p>
          <a:p>
            <a:pPr eaLnBrk="0" hangingPunct="0">
              <a:spcBef>
                <a:spcPct val="50000"/>
              </a:spcBef>
            </a:pPr>
            <a:r>
              <a:rPr lang="en-US" sz="1400" dirty="0">
                <a:latin typeface="Times New Roman" pitchFamily="18" charset="0"/>
              </a:rPr>
              <a:t>	</a:t>
            </a:r>
            <a:r>
              <a:rPr lang="en-US" sz="1400" i="1" dirty="0">
                <a:latin typeface="Times New Roman" pitchFamily="18" charset="0"/>
              </a:rPr>
              <a:t>Personal  Advantage		$A 	$/ day </a:t>
            </a:r>
            <a:r>
              <a:rPr lang="en-US" sz="1400" dirty="0">
                <a:latin typeface="Times New Roman" pitchFamily="18" charset="0"/>
              </a:rPr>
              <a:t>		</a:t>
            </a:r>
          </a:p>
          <a:p>
            <a:pPr eaLnBrk="0" hangingPunct="0">
              <a:spcBef>
                <a:spcPct val="50000"/>
              </a:spcBef>
            </a:pPr>
            <a:r>
              <a:rPr lang="en-US" sz="1400" dirty="0">
                <a:latin typeface="Times New Roman" pitchFamily="18" charset="0"/>
              </a:rPr>
              <a:t>	Value of Intervention / Change	$C	$ / day		</a:t>
            </a:r>
          </a:p>
          <a:p>
            <a:pPr eaLnBrk="0" hangingPunct="0">
              <a:spcBef>
                <a:spcPct val="50000"/>
              </a:spcBef>
            </a:pPr>
            <a:r>
              <a:rPr lang="en-US" b="1" dirty="0">
                <a:latin typeface="Times New Roman" pitchFamily="18" charset="0"/>
              </a:rPr>
              <a:t>Cost of Intervention / Change</a:t>
            </a:r>
            <a:r>
              <a:rPr lang="en-US" sz="1400" dirty="0">
                <a:latin typeface="Times New Roman" pitchFamily="18" charset="0"/>
              </a:rPr>
              <a:t>	</a:t>
            </a:r>
          </a:p>
          <a:p>
            <a:pPr eaLnBrk="0" hangingPunct="0">
              <a:spcBef>
                <a:spcPct val="50000"/>
              </a:spcBef>
            </a:pPr>
            <a:r>
              <a:rPr lang="en-US" sz="1400" dirty="0">
                <a:latin typeface="Times New Roman" pitchFamily="18" charset="0"/>
              </a:rPr>
              <a:t>	Manpower + Training		$M	$ / day</a:t>
            </a:r>
          </a:p>
          <a:p>
            <a:pPr eaLnBrk="0" hangingPunct="0">
              <a:spcBef>
                <a:spcPct val="50000"/>
              </a:spcBef>
            </a:pPr>
            <a:r>
              <a:rPr lang="en-US" sz="1400" dirty="0">
                <a:latin typeface="Times New Roman" pitchFamily="18" charset="0"/>
              </a:rPr>
              <a:t>	System (Capital, Repair) Costs	$S	$/day</a:t>
            </a:r>
          </a:p>
          <a:p>
            <a:pPr eaLnBrk="0" hangingPunct="0">
              <a:spcBef>
                <a:spcPct val="50000"/>
              </a:spcBef>
            </a:pPr>
            <a:r>
              <a:rPr lang="en-US" b="1" dirty="0">
                <a:latin typeface="Times New Roman" pitchFamily="18" charset="0"/>
              </a:rPr>
              <a:t>Cost of Adverse Outcome (Failure)</a:t>
            </a:r>
            <a:endParaRPr lang="en-US" sz="1400" b="1" dirty="0">
              <a:latin typeface="Times New Roman" pitchFamily="18" charset="0"/>
            </a:endParaRPr>
          </a:p>
          <a:p>
            <a:pPr eaLnBrk="0" hangingPunct="0">
              <a:spcBef>
                <a:spcPct val="50000"/>
              </a:spcBef>
            </a:pPr>
            <a:r>
              <a:rPr lang="en-US" sz="1400" dirty="0">
                <a:latin typeface="Times New Roman" pitchFamily="18" charset="0"/>
              </a:rPr>
              <a:t>	Environmental		$E	$/day</a:t>
            </a:r>
          </a:p>
          <a:p>
            <a:pPr eaLnBrk="0" hangingPunct="0">
              <a:spcBef>
                <a:spcPct val="50000"/>
              </a:spcBef>
            </a:pPr>
            <a:r>
              <a:rPr lang="en-US" sz="1400" dirty="0">
                <a:latin typeface="Times New Roman" pitchFamily="18" charset="0"/>
              </a:rPr>
              <a:t>	Human			$H	$/day</a:t>
            </a:r>
          </a:p>
          <a:p>
            <a:pPr eaLnBrk="0" hangingPunct="0">
              <a:spcBef>
                <a:spcPct val="50000"/>
              </a:spcBef>
            </a:pPr>
            <a:r>
              <a:rPr lang="en-US" sz="1400" dirty="0">
                <a:latin typeface="Times New Roman" pitchFamily="18" charset="0"/>
              </a:rPr>
              <a:t>	System Down Time		$D	$/day</a:t>
            </a:r>
          </a:p>
          <a:p>
            <a:pPr eaLnBrk="0" hangingPunct="0">
              <a:spcBef>
                <a:spcPct val="50000"/>
              </a:spcBef>
            </a:pPr>
            <a:r>
              <a:rPr lang="en-US" sz="1400" dirty="0">
                <a:latin typeface="Times New Roman" pitchFamily="18" charset="0"/>
              </a:rPr>
              <a:t>	Other Economic Costs	$O	$/day</a:t>
            </a:r>
          </a:p>
        </p:txBody>
      </p:sp>
      <p:sp>
        <p:nvSpPr>
          <p:cNvPr id="17412" name="Rectangle 4"/>
          <p:cNvSpPr>
            <a:spLocks noChangeArrowheads="1"/>
          </p:cNvSpPr>
          <p:nvPr/>
        </p:nvSpPr>
        <p:spPr bwMode="auto">
          <a:xfrm>
            <a:off x="6532563" y="3881438"/>
            <a:ext cx="2235200" cy="2292350"/>
          </a:xfrm>
          <a:prstGeom prst="rect">
            <a:avLst/>
          </a:prstGeom>
          <a:noFill/>
          <a:ln w="12700">
            <a:solidFill>
              <a:schemeClr val="tx1"/>
            </a:solidFill>
            <a:miter lim="800000"/>
            <a:headEnd/>
            <a:tailEnd/>
          </a:ln>
        </p:spPr>
        <p:txBody>
          <a:bodyPr lIns="90488" tIns="44450" rIns="90488" bIns="44450">
            <a:spAutoFit/>
          </a:bodyPr>
          <a:lstStyle/>
          <a:p>
            <a:pPr algn="ctr" eaLnBrk="0" hangingPunct="0"/>
            <a:r>
              <a:rPr lang="en-US" sz="2400" i="1">
                <a:latin typeface="Times New Roman" pitchFamily="18" charset="0"/>
              </a:rPr>
              <a:t>Spread all capital costs over 1000 days and divide by 1000 to get $/day</a:t>
            </a:r>
          </a:p>
        </p:txBody>
      </p:sp>
    </p:spTree>
    <p:extLst>
      <p:ext uri="{BB962C8B-B14F-4D97-AF65-F5344CB8AC3E}">
        <p14:creationId xmlns:p14="http://schemas.microsoft.com/office/powerpoint/2010/main" val="1617147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p:txBody>
          <a:bodyPr>
            <a:normAutofit fontScale="90000"/>
          </a:bodyPr>
          <a:lstStyle/>
          <a:p>
            <a:pPr eaLnBrk="1" hangingPunct="1"/>
            <a:r>
              <a:rPr lang="en-US" sz="8900" b="1" dirty="0" smtClean="0"/>
              <a:t>Indices</a:t>
            </a:r>
            <a:r>
              <a:rPr lang="en-US" dirty="0" smtClean="0"/>
              <a:t/>
            </a:r>
            <a:br>
              <a:rPr lang="en-US" dirty="0" smtClean="0"/>
            </a:br>
            <a:r>
              <a:rPr lang="en-US" sz="3200" dirty="0" smtClean="0"/>
              <a:t>Getting your arms around complexity</a:t>
            </a:r>
          </a:p>
        </p:txBody>
      </p:sp>
    </p:spTree>
    <p:extLst>
      <p:ext uri="{BB962C8B-B14F-4D97-AF65-F5344CB8AC3E}">
        <p14:creationId xmlns:p14="http://schemas.microsoft.com/office/powerpoint/2010/main" val="30073198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2286000" y="914400"/>
            <a:ext cx="4191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000" b="1" u="sng" dirty="0">
                <a:latin typeface="Times New Roman" pitchFamily="18" charset="0"/>
              </a:rPr>
              <a:t>Rating		Response</a:t>
            </a:r>
          </a:p>
          <a:p>
            <a:pPr algn="l" eaLnBrk="1" hangingPunct="1">
              <a:spcBef>
                <a:spcPct val="50000"/>
              </a:spcBef>
            </a:pPr>
            <a:endParaRPr lang="en-US" sz="2000" b="1" u="sng" dirty="0">
              <a:latin typeface="Times New Roman" pitchFamily="18" charset="0"/>
            </a:endParaRPr>
          </a:p>
          <a:p>
            <a:pPr algn="l" eaLnBrk="1" hangingPunct="1">
              <a:spcBef>
                <a:spcPct val="50000"/>
              </a:spcBef>
            </a:pPr>
            <a:r>
              <a:rPr lang="en-US" sz="1600" dirty="0">
                <a:latin typeface="Times New Roman" pitchFamily="18" charset="0"/>
              </a:rPr>
              <a:t>Not  Applicable</a:t>
            </a:r>
          </a:p>
          <a:p>
            <a:pPr algn="l" eaLnBrk="1" hangingPunct="1">
              <a:spcBef>
                <a:spcPct val="50000"/>
              </a:spcBef>
            </a:pPr>
            <a:endParaRPr lang="en-US" sz="1600" dirty="0">
              <a:latin typeface="Times New Roman" pitchFamily="18" charset="0"/>
            </a:endParaRPr>
          </a:p>
          <a:p>
            <a:pPr algn="l" eaLnBrk="1" hangingPunct="1">
              <a:spcBef>
                <a:spcPct val="50000"/>
              </a:spcBef>
            </a:pPr>
            <a:r>
              <a:rPr lang="en-US" sz="2400" b="1" dirty="0">
                <a:latin typeface="Times New Roman" pitchFamily="18" charset="0"/>
              </a:rPr>
              <a:t>Adequate	Accept	</a:t>
            </a:r>
          </a:p>
          <a:p>
            <a:pPr algn="l" eaLnBrk="1" hangingPunct="1">
              <a:spcBef>
                <a:spcPct val="50000"/>
              </a:spcBef>
            </a:pPr>
            <a:endParaRPr lang="en-US" sz="2400" b="1" dirty="0">
              <a:latin typeface="Times New Roman" pitchFamily="18" charset="0"/>
            </a:endParaRPr>
          </a:p>
          <a:p>
            <a:pPr algn="l" eaLnBrk="1" hangingPunct="1">
              <a:spcBef>
                <a:spcPct val="50000"/>
              </a:spcBef>
            </a:pPr>
            <a:r>
              <a:rPr lang="en-US" sz="2400" b="1" dirty="0">
                <a:latin typeface="Times New Roman" pitchFamily="18" charset="0"/>
              </a:rPr>
              <a:t>Marginal	Investigate</a:t>
            </a:r>
          </a:p>
          <a:p>
            <a:pPr algn="l" eaLnBrk="1" hangingPunct="1">
              <a:spcBef>
                <a:spcPct val="50000"/>
              </a:spcBef>
            </a:pPr>
            <a:endParaRPr lang="en-US" sz="2400" b="1" dirty="0">
              <a:latin typeface="Times New Roman" pitchFamily="18" charset="0"/>
            </a:endParaRPr>
          </a:p>
          <a:p>
            <a:pPr algn="l" eaLnBrk="1" hangingPunct="1">
              <a:spcBef>
                <a:spcPct val="50000"/>
              </a:spcBef>
            </a:pPr>
            <a:r>
              <a:rPr lang="en-US" sz="2400" b="1" dirty="0">
                <a:latin typeface="Times New Roman" pitchFamily="18" charset="0"/>
              </a:rPr>
              <a:t>Intolerable	Reject / Modify</a:t>
            </a:r>
          </a:p>
          <a:p>
            <a:pPr algn="l" eaLnBrk="1" hangingPunct="1">
              <a:spcBef>
                <a:spcPct val="50000"/>
              </a:spcBef>
            </a:pPr>
            <a:endParaRPr lang="en-US" sz="2400" b="1" dirty="0">
              <a:latin typeface="Times New Roman" pitchFamily="18" charset="0"/>
            </a:endParaRPr>
          </a:p>
          <a:p>
            <a:pPr algn="l" eaLnBrk="1" hangingPunct="1">
              <a:spcBef>
                <a:spcPct val="50000"/>
              </a:spcBef>
            </a:pPr>
            <a:r>
              <a:rPr lang="en-US" sz="1600" dirty="0">
                <a:latin typeface="Times New Roman" pitchFamily="18" charset="0"/>
              </a:rPr>
              <a:t>Unthinkable	Unacceptable</a:t>
            </a:r>
          </a:p>
        </p:txBody>
      </p:sp>
      <p:sp>
        <p:nvSpPr>
          <p:cNvPr id="12293" name="Rectangle 3"/>
          <p:cNvSpPr>
            <a:spLocks noChangeArrowheads="1"/>
          </p:cNvSpPr>
          <p:nvPr/>
        </p:nvSpPr>
        <p:spPr bwMode="auto">
          <a:xfrm>
            <a:off x="685800" y="228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a:solidFill>
                  <a:srgbClr val="CC0000"/>
                </a:solidFill>
                <a:latin typeface="Times New Roman" pitchFamily="18" charset="0"/>
              </a:rPr>
              <a:t>Common Currency</a:t>
            </a:r>
          </a:p>
        </p:txBody>
      </p:sp>
      <p:grpSp>
        <p:nvGrpSpPr>
          <p:cNvPr id="2" name="Group 1"/>
          <p:cNvGrpSpPr/>
          <p:nvPr/>
        </p:nvGrpSpPr>
        <p:grpSpPr>
          <a:xfrm>
            <a:off x="1143000" y="1905000"/>
            <a:ext cx="838200" cy="4191000"/>
            <a:chOff x="1143000" y="1905000"/>
            <a:chExt cx="838200" cy="4191000"/>
          </a:xfrm>
        </p:grpSpPr>
        <p:sp>
          <p:nvSpPr>
            <p:cNvPr id="12294" name="Rectangle 4"/>
            <p:cNvSpPr>
              <a:spLocks noChangeArrowheads="1"/>
            </p:cNvSpPr>
            <p:nvPr/>
          </p:nvSpPr>
          <p:spPr bwMode="auto">
            <a:xfrm>
              <a:off x="1143000" y="4063711"/>
              <a:ext cx="838200" cy="238125"/>
            </a:xfrm>
            <a:prstGeom prst="rect">
              <a:avLst/>
            </a:prstGeom>
            <a:solidFill>
              <a:srgbClr val="FF9900"/>
            </a:solidFill>
            <a:ln w="9525">
              <a:solidFill>
                <a:schemeClr val="tx1"/>
              </a:solidFill>
              <a:miter lim="800000"/>
              <a:headEnd/>
              <a:tailEnd/>
            </a:ln>
          </p:spPr>
          <p:txBody>
            <a:bodyPr wrap="none" anchor="ctr"/>
            <a:lstStyle/>
            <a:p>
              <a:pPr algn="ctr"/>
              <a:r>
                <a:rPr lang="en-US" sz="2000" b="1">
                  <a:latin typeface="Times New Roman" pitchFamily="18" charset="0"/>
                </a:rPr>
                <a:t>5</a:t>
              </a:r>
            </a:p>
          </p:txBody>
        </p:sp>
        <p:sp>
          <p:nvSpPr>
            <p:cNvPr id="12295" name="Rectangle 5"/>
            <p:cNvSpPr>
              <a:spLocks noChangeArrowheads="1"/>
            </p:cNvSpPr>
            <p:nvPr/>
          </p:nvSpPr>
          <p:spPr bwMode="auto">
            <a:xfrm>
              <a:off x="1143000" y="5867400"/>
              <a:ext cx="838200" cy="228600"/>
            </a:xfrm>
            <a:prstGeom prst="rect">
              <a:avLst/>
            </a:prstGeom>
            <a:solidFill>
              <a:schemeClr val="tx1"/>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8 - 10</a:t>
              </a:r>
            </a:p>
          </p:txBody>
        </p:sp>
        <p:sp>
          <p:nvSpPr>
            <p:cNvPr id="12296" name="Rectangle 6"/>
            <p:cNvSpPr>
              <a:spLocks noChangeArrowheads="1"/>
            </p:cNvSpPr>
            <p:nvPr/>
          </p:nvSpPr>
          <p:spPr bwMode="auto">
            <a:xfrm>
              <a:off x="1143000" y="3835111"/>
              <a:ext cx="838200" cy="238125"/>
            </a:xfrm>
            <a:prstGeom prst="rect">
              <a:avLst/>
            </a:prstGeom>
            <a:solidFill>
              <a:srgbClr val="FFFF00"/>
            </a:solidFill>
            <a:ln w="9525">
              <a:solidFill>
                <a:schemeClr val="tx1"/>
              </a:solidFill>
              <a:miter lim="800000"/>
              <a:headEnd/>
              <a:tailEnd/>
            </a:ln>
          </p:spPr>
          <p:txBody>
            <a:bodyPr wrap="none" anchor="ctr"/>
            <a:lstStyle/>
            <a:p>
              <a:pPr algn="ctr"/>
              <a:r>
                <a:rPr lang="en-US" sz="2000" b="1">
                  <a:latin typeface="Times New Roman" pitchFamily="18" charset="0"/>
                </a:rPr>
                <a:t>4</a:t>
              </a:r>
            </a:p>
          </p:txBody>
        </p:sp>
        <p:sp>
          <p:nvSpPr>
            <p:cNvPr id="12297" name="Rectangle 7"/>
            <p:cNvSpPr>
              <a:spLocks noChangeArrowheads="1"/>
            </p:cNvSpPr>
            <p:nvPr/>
          </p:nvSpPr>
          <p:spPr bwMode="auto">
            <a:xfrm>
              <a:off x="1143000" y="3606511"/>
              <a:ext cx="838200" cy="238125"/>
            </a:xfrm>
            <a:prstGeom prst="rect">
              <a:avLst/>
            </a:prstGeom>
            <a:solidFill>
              <a:srgbClr val="FFFF00"/>
            </a:solidFill>
            <a:ln w="9525">
              <a:solidFill>
                <a:schemeClr val="tx1"/>
              </a:solidFill>
              <a:miter lim="800000"/>
              <a:headEnd/>
              <a:tailEnd/>
            </a:ln>
          </p:spPr>
          <p:txBody>
            <a:bodyPr wrap="none" anchor="ctr"/>
            <a:lstStyle/>
            <a:p>
              <a:pPr algn="ctr"/>
              <a:r>
                <a:rPr lang="en-US" sz="2000" b="1">
                  <a:latin typeface="Times New Roman" pitchFamily="18" charset="0"/>
                </a:rPr>
                <a:t>3</a:t>
              </a:r>
            </a:p>
          </p:txBody>
        </p:sp>
        <p:sp>
          <p:nvSpPr>
            <p:cNvPr id="12298" name="Rectangle 8"/>
            <p:cNvSpPr>
              <a:spLocks noChangeArrowheads="1"/>
            </p:cNvSpPr>
            <p:nvPr/>
          </p:nvSpPr>
          <p:spPr bwMode="auto">
            <a:xfrm>
              <a:off x="1143000" y="2844511"/>
              <a:ext cx="838200" cy="238125"/>
            </a:xfrm>
            <a:prstGeom prst="rect">
              <a:avLst/>
            </a:prstGeom>
            <a:solidFill>
              <a:srgbClr val="00B050"/>
            </a:solidFill>
            <a:ln w="9525">
              <a:solidFill>
                <a:schemeClr val="tx1"/>
              </a:solidFill>
              <a:miter lim="800000"/>
              <a:headEnd/>
              <a:tailEnd/>
            </a:ln>
          </p:spPr>
          <p:txBody>
            <a:bodyPr wrap="none" anchor="ctr"/>
            <a:lstStyle/>
            <a:p>
              <a:pPr algn="ctr"/>
              <a:r>
                <a:rPr lang="en-US" sz="2000" b="1">
                  <a:latin typeface="Times New Roman" pitchFamily="18" charset="0"/>
                </a:rPr>
                <a:t>2</a:t>
              </a:r>
            </a:p>
          </p:txBody>
        </p:sp>
        <p:sp>
          <p:nvSpPr>
            <p:cNvPr id="12299" name="Rectangle 9"/>
            <p:cNvSpPr>
              <a:spLocks noChangeArrowheads="1"/>
            </p:cNvSpPr>
            <p:nvPr/>
          </p:nvSpPr>
          <p:spPr bwMode="auto">
            <a:xfrm>
              <a:off x="1143000" y="2615911"/>
              <a:ext cx="838200" cy="238125"/>
            </a:xfrm>
            <a:prstGeom prst="rect">
              <a:avLst/>
            </a:prstGeom>
            <a:solidFill>
              <a:srgbClr val="00B050"/>
            </a:solidFill>
            <a:ln w="9525">
              <a:solidFill>
                <a:schemeClr val="tx1"/>
              </a:solidFill>
              <a:miter lim="800000"/>
              <a:headEnd/>
              <a:tailEnd/>
            </a:ln>
          </p:spPr>
          <p:txBody>
            <a:bodyPr wrap="none" anchor="ctr"/>
            <a:lstStyle/>
            <a:p>
              <a:pPr algn="ctr"/>
              <a:r>
                <a:rPr lang="en-US" sz="2000" b="1">
                  <a:latin typeface="Times New Roman" pitchFamily="18" charset="0"/>
                </a:rPr>
                <a:t>1</a:t>
              </a:r>
            </a:p>
          </p:txBody>
        </p:sp>
        <p:sp>
          <p:nvSpPr>
            <p:cNvPr id="12300" name="Rectangle 10"/>
            <p:cNvSpPr>
              <a:spLocks noChangeArrowheads="1"/>
            </p:cNvSpPr>
            <p:nvPr/>
          </p:nvSpPr>
          <p:spPr bwMode="auto">
            <a:xfrm>
              <a:off x="1143000" y="1905000"/>
              <a:ext cx="838200" cy="238125"/>
            </a:xfrm>
            <a:prstGeom prst="rect">
              <a:avLst/>
            </a:prstGeom>
            <a:solidFill>
              <a:schemeClr val="bg1"/>
            </a:solidFill>
            <a:ln w="9525">
              <a:solidFill>
                <a:schemeClr val="tx1"/>
              </a:solidFill>
              <a:miter lim="800000"/>
              <a:headEnd/>
              <a:tailEnd/>
            </a:ln>
          </p:spPr>
          <p:txBody>
            <a:bodyPr wrap="none" anchor="ctr"/>
            <a:lstStyle/>
            <a:p>
              <a:pPr algn="ctr"/>
              <a:r>
                <a:rPr lang="en-US" sz="2000" b="1">
                  <a:latin typeface="Times New Roman" pitchFamily="18" charset="0"/>
                </a:rPr>
                <a:t>0</a:t>
              </a:r>
            </a:p>
          </p:txBody>
        </p:sp>
        <p:sp>
          <p:nvSpPr>
            <p:cNvPr id="12301" name="Rectangle 11"/>
            <p:cNvSpPr>
              <a:spLocks noChangeArrowheads="1"/>
            </p:cNvSpPr>
            <p:nvPr/>
          </p:nvSpPr>
          <p:spPr bwMode="auto">
            <a:xfrm>
              <a:off x="1143000" y="5105400"/>
              <a:ext cx="838200" cy="238125"/>
            </a:xfrm>
            <a:prstGeom prst="rect">
              <a:avLst/>
            </a:prstGeom>
            <a:solidFill>
              <a:srgbClr val="FF6600"/>
            </a:solidFill>
            <a:ln w="9525">
              <a:solidFill>
                <a:schemeClr val="tx1"/>
              </a:solidFill>
              <a:miter lim="800000"/>
              <a:headEnd/>
              <a:tailEnd/>
            </a:ln>
          </p:spPr>
          <p:txBody>
            <a:bodyPr wrap="none" anchor="ctr"/>
            <a:lstStyle/>
            <a:p>
              <a:pPr algn="ctr"/>
              <a:r>
                <a:rPr lang="en-US" sz="2000" b="1">
                  <a:latin typeface="Times New Roman" pitchFamily="18" charset="0"/>
                </a:rPr>
                <a:t>7</a:t>
              </a:r>
            </a:p>
          </p:txBody>
        </p:sp>
        <p:sp>
          <p:nvSpPr>
            <p:cNvPr id="12302" name="Rectangle 12"/>
            <p:cNvSpPr>
              <a:spLocks noChangeArrowheads="1"/>
            </p:cNvSpPr>
            <p:nvPr/>
          </p:nvSpPr>
          <p:spPr bwMode="auto">
            <a:xfrm>
              <a:off x="1143000" y="4876800"/>
              <a:ext cx="838200" cy="238125"/>
            </a:xfrm>
            <a:prstGeom prst="rect">
              <a:avLst/>
            </a:prstGeom>
            <a:solidFill>
              <a:srgbClr val="FF6600"/>
            </a:solidFill>
            <a:ln w="9525">
              <a:solidFill>
                <a:schemeClr val="tx1"/>
              </a:solidFill>
              <a:miter lim="800000"/>
              <a:headEnd/>
              <a:tailEnd/>
            </a:ln>
          </p:spPr>
          <p:txBody>
            <a:bodyPr wrap="none" anchor="ctr"/>
            <a:lstStyle/>
            <a:p>
              <a:pPr algn="ctr"/>
              <a:r>
                <a:rPr lang="en-US" sz="2000" b="1">
                  <a:latin typeface="Times New Roman" pitchFamily="18" charset="0"/>
                </a:rPr>
                <a:t>6</a:t>
              </a:r>
            </a:p>
          </p:txBody>
        </p:sp>
      </p:grpSp>
      <p:sp>
        <p:nvSpPr>
          <p:cNvPr id="12303" name="Text Box 13"/>
          <p:cNvSpPr txBox="1">
            <a:spLocks noChangeArrowheads="1"/>
          </p:cNvSpPr>
          <p:nvPr/>
        </p:nvSpPr>
        <p:spPr bwMode="auto">
          <a:xfrm>
            <a:off x="6096000" y="1447800"/>
            <a:ext cx="2590800" cy="120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i="1">
                <a:latin typeface="Times New Roman" pitchFamily="18" charset="0"/>
              </a:rPr>
              <a:t>This scale provides a sufficient level of resolution.</a:t>
            </a:r>
          </a:p>
        </p:txBody>
      </p:sp>
      <p:sp>
        <p:nvSpPr>
          <p:cNvPr id="12304" name="Text Box 14"/>
          <p:cNvSpPr txBox="1">
            <a:spLocks noChangeArrowheads="1"/>
          </p:cNvSpPr>
          <p:nvPr/>
        </p:nvSpPr>
        <p:spPr bwMode="auto">
          <a:xfrm>
            <a:off x="6324600" y="3581400"/>
            <a:ext cx="2514600" cy="120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400" i="1">
                <a:latin typeface="Times New Roman" pitchFamily="18" charset="0"/>
              </a:rPr>
              <a:t>It facilitates comparisons and prioritization</a:t>
            </a:r>
          </a:p>
        </p:txBody>
      </p:sp>
    </p:spTree>
    <p:extLst>
      <p:ext uri="{BB962C8B-B14F-4D97-AF65-F5344CB8AC3E}">
        <p14:creationId xmlns:p14="http://schemas.microsoft.com/office/powerpoint/2010/main" val="2048334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a:solidFill>
                  <a:srgbClr val="CC0000"/>
                </a:solidFill>
                <a:latin typeface="Times New Roman" pitchFamily="18" charset="0"/>
              </a:rPr>
              <a:t>Policy Decisions</a:t>
            </a:r>
          </a:p>
        </p:txBody>
      </p:sp>
      <p:sp>
        <p:nvSpPr>
          <p:cNvPr id="13317" name="Line 3"/>
          <p:cNvSpPr>
            <a:spLocks noChangeShapeType="1"/>
          </p:cNvSpPr>
          <p:nvPr/>
        </p:nvSpPr>
        <p:spPr bwMode="auto">
          <a:xfrm>
            <a:off x="1905000" y="20574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4"/>
          <p:cNvSpPr>
            <a:spLocks noChangeShapeType="1"/>
          </p:cNvSpPr>
          <p:nvPr/>
        </p:nvSpPr>
        <p:spPr bwMode="auto">
          <a:xfrm>
            <a:off x="1905000" y="5486400"/>
            <a:ext cx="594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Text Box 5"/>
          <p:cNvSpPr txBox="1">
            <a:spLocks noChangeArrowheads="1"/>
          </p:cNvSpPr>
          <p:nvPr/>
        </p:nvSpPr>
        <p:spPr bwMode="auto">
          <a:xfrm>
            <a:off x="1905000" y="5638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400">
                <a:latin typeface="Times New Roman" pitchFamily="18" charset="0"/>
              </a:rPr>
              <a:t>Engineering Variable or Composite Index</a:t>
            </a:r>
          </a:p>
        </p:txBody>
      </p:sp>
      <p:sp>
        <p:nvSpPr>
          <p:cNvPr id="13320" name="Text Box 6"/>
          <p:cNvSpPr txBox="1">
            <a:spLocks noChangeArrowheads="1"/>
          </p:cNvSpPr>
          <p:nvPr/>
        </p:nvSpPr>
        <p:spPr bwMode="auto">
          <a:xfrm>
            <a:off x="0" y="1066800"/>
            <a:ext cx="2819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b="1">
                <a:latin typeface="Times New Roman" pitchFamily="18" charset="0"/>
              </a:rPr>
              <a:t>Common Currency</a:t>
            </a:r>
          </a:p>
          <a:p>
            <a:pPr eaLnBrk="1" hangingPunct="1">
              <a:spcBef>
                <a:spcPct val="50000"/>
              </a:spcBef>
            </a:pPr>
            <a:r>
              <a:rPr lang="en-US" sz="2000" b="1">
                <a:latin typeface="Times New Roman" pitchFamily="18" charset="0"/>
              </a:rPr>
              <a:t>Outcome Scale</a:t>
            </a:r>
          </a:p>
        </p:txBody>
      </p:sp>
      <p:sp>
        <p:nvSpPr>
          <p:cNvPr id="13321" name="Text Box 7"/>
          <p:cNvSpPr txBox="1">
            <a:spLocks noChangeArrowheads="1"/>
          </p:cNvSpPr>
          <p:nvPr/>
        </p:nvSpPr>
        <p:spPr bwMode="auto">
          <a:xfrm>
            <a:off x="1219200" y="2362200"/>
            <a:ext cx="5334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b="1">
                <a:solidFill>
                  <a:srgbClr val="CC0000"/>
                </a:solidFill>
                <a:latin typeface="Times New Roman" pitchFamily="18" charset="0"/>
              </a:rPr>
              <a:t>7</a:t>
            </a:r>
          </a:p>
          <a:p>
            <a:pPr algn="l" eaLnBrk="1" hangingPunct="1">
              <a:spcBef>
                <a:spcPct val="50000"/>
              </a:spcBef>
            </a:pPr>
            <a:r>
              <a:rPr lang="en-US" b="1">
                <a:solidFill>
                  <a:srgbClr val="CC0000"/>
                </a:solidFill>
                <a:latin typeface="Times New Roman" pitchFamily="18" charset="0"/>
              </a:rPr>
              <a:t>6</a:t>
            </a:r>
          </a:p>
          <a:p>
            <a:pPr algn="l" eaLnBrk="1" hangingPunct="1">
              <a:spcBef>
                <a:spcPct val="50000"/>
              </a:spcBef>
            </a:pPr>
            <a:r>
              <a:rPr lang="en-US" b="1">
                <a:solidFill>
                  <a:srgbClr val="FF9900"/>
                </a:solidFill>
                <a:latin typeface="Times New Roman" pitchFamily="18" charset="0"/>
              </a:rPr>
              <a:t>5</a:t>
            </a:r>
          </a:p>
          <a:p>
            <a:pPr algn="l" eaLnBrk="1" hangingPunct="1">
              <a:spcBef>
                <a:spcPct val="50000"/>
              </a:spcBef>
            </a:pPr>
            <a:r>
              <a:rPr lang="en-US" b="1">
                <a:solidFill>
                  <a:srgbClr val="FF9900"/>
                </a:solidFill>
                <a:latin typeface="Times New Roman" pitchFamily="18" charset="0"/>
              </a:rPr>
              <a:t>4</a:t>
            </a:r>
          </a:p>
          <a:p>
            <a:pPr algn="l" eaLnBrk="1" hangingPunct="1">
              <a:spcBef>
                <a:spcPct val="50000"/>
              </a:spcBef>
            </a:pPr>
            <a:r>
              <a:rPr lang="en-US" b="1">
                <a:solidFill>
                  <a:srgbClr val="FF9900"/>
                </a:solidFill>
                <a:latin typeface="Times New Roman" pitchFamily="18" charset="0"/>
              </a:rPr>
              <a:t>3</a:t>
            </a:r>
          </a:p>
          <a:p>
            <a:pPr algn="l" eaLnBrk="1" hangingPunct="1">
              <a:spcBef>
                <a:spcPct val="50000"/>
              </a:spcBef>
            </a:pPr>
            <a:r>
              <a:rPr lang="en-US" b="1">
                <a:solidFill>
                  <a:srgbClr val="339933"/>
                </a:solidFill>
                <a:latin typeface="Times New Roman" pitchFamily="18" charset="0"/>
              </a:rPr>
              <a:t>2</a:t>
            </a:r>
          </a:p>
          <a:p>
            <a:pPr algn="l" eaLnBrk="1" hangingPunct="1">
              <a:spcBef>
                <a:spcPct val="50000"/>
              </a:spcBef>
            </a:pPr>
            <a:r>
              <a:rPr lang="en-US" b="1">
                <a:solidFill>
                  <a:srgbClr val="339933"/>
                </a:solidFill>
                <a:latin typeface="Times New Roman" pitchFamily="18" charset="0"/>
              </a:rPr>
              <a:t>1</a:t>
            </a:r>
          </a:p>
        </p:txBody>
      </p:sp>
      <p:sp>
        <p:nvSpPr>
          <p:cNvPr id="13322" name="Freeform 8"/>
          <p:cNvSpPr>
            <a:spLocks/>
          </p:cNvSpPr>
          <p:nvPr/>
        </p:nvSpPr>
        <p:spPr bwMode="auto">
          <a:xfrm>
            <a:off x="2057400" y="2438400"/>
            <a:ext cx="5029200" cy="2527300"/>
          </a:xfrm>
          <a:custGeom>
            <a:avLst/>
            <a:gdLst>
              <a:gd name="T0" fmla="*/ 0 w 3168"/>
              <a:gd name="T1" fmla="*/ 1824 h 1832"/>
              <a:gd name="T2" fmla="*/ 1008 w 3168"/>
              <a:gd name="T3" fmla="*/ 1584 h 1832"/>
              <a:gd name="T4" fmla="*/ 2112 w 3168"/>
              <a:gd name="T5" fmla="*/ 336 h 1832"/>
              <a:gd name="T6" fmla="*/ 3168 w 3168"/>
              <a:gd name="T7" fmla="*/ 0 h 1832"/>
              <a:gd name="T8" fmla="*/ 0 60000 65536"/>
              <a:gd name="T9" fmla="*/ 0 60000 65536"/>
              <a:gd name="T10" fmla="*/ 0 60000 65536"/>
              <a:gd name="T11" fmla="*/ 0 60000 65536"/>
              <a:gd name="T12" fmla="*/ 0 w 3168"/>
              <a:gd name="T13" fmla="*/ 0 h 1832"/>
              <a:gd name="T14" fmla="*/ 3168 w 3168"/>
              <a:gd name="T15" fmla="*/ 1832 h 1832"/>
            </a:gdLst>
            <a:ahLst/>
            <a:cxnLst>
              <a:cxn ang="T8">
                <a:pos x="T0" y="T1"/>
              </a:cxn>
              <a:cxn ang="T9">
                <a:pos x="T2" y="T3"/>
              </a:cxn>
              <a:cxn ang="T10">
                <a:pos x="T4" y="T5"/>
              </a:cxn>
              <a:cxn ang="T11">
                <a:pos x="T6" y="T7"/>
              </a:cxn>
            </a:cxnLst>
            <a:rect l="T12" t="T13" r="T14" b="T15"/>
            <a:pathLst>
              <a:path w="3168" h="1832">
                <a:moveTo>
                  <a:pt x="0" y="1824"/>
                </a:moveTo>
                <a:cubicBezTo>
                  <a:pt x="328" y="1828"/>
                  <a:pt x="656" y="1832"/>
                  <a:pt x="1008" y="1584"/>
                </a:cubicBezTo>
                <a:cubicBezTo>
                  <a:pt x="1360" y="1336"/>
                  <a:pt x="1752" y="600"/>
                  <a:pt x="2112" y="336"/>
                </a:cubicBezTo>
                <a:cubicBezTo>
                  <a:pt x="2472" y="72"/>
                  <a:pt x="2820" y="36"/>
                  <a:pt x="3168"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 name="Line 9"/>
          <p:cNvSpPr>
            <a:spLocks noChangeShapeType="1"/>
          </p:cNvSpPr>
          <p:nvPr/>
        </p:nvSpPr>
        <p:spPr bwMode="auto">
          <a:xfrm>
            <a:off x="5257800" y="3048000"/>
            <a:ext cx="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0"/>
          <p:cNvSpPr>
            <a:spLocks noChangeShapeType="1"/>
          </p:cNvSpPr>
          <p:nvPr/>
        </p:nvSpPr>
        <p:spPr bwMode="auto">
          <a:xfrm>
            <a:off x="3962400" y="4419600"/>
            <a:ext cx="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1"/>
          <p:cNvSpPr>
            <a:spLocks noChangeShapeType="1"/>
          </p:cNvSpPr>
          <p:nvPr/>
        </p:nvSpPr>
        <p:spPr bwMode="auto">
          <a:xfrm>
            <a:off x="1905000" y="3048000"/>
            <a:ext cx="33528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3326" name="Line 12"/>
          <p:cNvSpPr>
            <a:spLocks noChangeShapeType="1"/>
          </p:cNvSpPr>
          <p:nvPr/>
        </p:nvSpPr>
        <p:spPr bwMode="auto">
          <a:xfrm>
            <a:off x="1905000" y="4419600"/>
            <a:ext cx="20574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3327" name="Text Box 13"/>
          <p:cNvSpPr txBox="1">
            <a:spLocks noChangeArrowheads="1"/>
          </p:cNvSpPr>
          <p:nvPr/>
        </p:nvSpPr>
        <p:spPr bwMode="auto">
          <a:xfrm>
            <a:off x="5410200" y="1600200"/>
            <a:ext cx="1676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atin typeface="Times New Roman" pitchFamily="18" charset="0"/>
              </a:rPr>
              <a:t>Unacceptable</a:t>
            </a:r>
          </a:p>
          <a:p>
            <a:pPr eaLnBrk="1" hangingPunct="1">
              <a:spcBef>
                <a:spcPct val="50000"/>
              </a:spcBef>
            </a:pPr>
            <a:r>
              <a:rPr lang="en-US">
                <a:latin typeface="Times New Roman" pitchFamily="18" charset="0"/>
              </a:rPr>
              <a:t>Range</a:t>
            </a:r>
          </a:p>
        </p:txBody>
      </p:sp>
      <p:sp>
        <p:nvSpPr>
          <p:cNvPr id="13328" name="Text Box 14"/>
          <p:cNvSpPr txBox="1">
            <a:spLocks noChangeArrowheads="1"/>
          </p:cNvSpPr>
          <p:nvPr/>
        </p:nvSpPr>
        <p:spPr bwMode="auto">
          <a:xfrm>
            <a:off x="2133600" y="51054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atin typeface="Times New Roman" pitchFamily="18" charset="0"/>
              </a:rPr>
              <a:t>Ideal Range</a:t>
            </a:r>
          </a:p>
        </p:txBody>
      </p:sp>
      <p:sp>
        <p:nvSpPr>
          <p:cNvPr id="13329" name="Text Box 15"/>
          <p:cNvSpPr txBox="1">
            <a:spLocks noChangeArrowheads="1"/>
          </p:cNvSpPr>
          <p:nvPr/>
        </p:nvSpPr>
        <p:spPr bwMode="auto">
          <a:xfrm>
            <a:off x="3962400" y="4191000"/>
            <a:ext cx="1295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latin typeface="Times New Roman" pitchFamily="18" charset="0"/>
              </a:rPr>
              <a:t>Region of Interactions and Continuous Improvement</a:t>
            </a:r>
          </a:p>
        </p:txBody>
      </p:sp>
      <p:sp>
        <p:nvSpPr>
          <p:cNvPr id="13330" name="Oval 16"/>
          <p:cNvSpPr>
            <a:spLocks noChangeArrowheads="1"/>
          </p:cNvSpPr>
          <p:nvPr/>
        </p:nvSpPr>
        <p:spPr bwMode="auto">
          <a:xfrm>
            <a:off x="3048000" y="1676400"/>
            <a:ext cx="2330450" cy="1155700"/>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US" sz="2400">
                <a:latin typeface="Times New Roman" pitchFamily="18" charset="0"/>
              </a:rPr>
              <a:t>Policy Statements</a:t>
            </a:r>
          </a:p>
        </p:txBody>
      </p:sp>
      <p:cxnSp>
        <p:nvCxnSpPr>
          <p:cNvPr id="13331" name="AutoShape 17"/>
          <p:cNvCxnSpPr>
            <a:cxnSpLocks noChangeShapeType="1"/>
            <a:stCxn id="13330" idx="6"/>
            <a:endCxn id="13323" idx="1"/>
          </p:cNvCxnSpPr>
          <p:nvPr/>
        </p:nvCxnSpPr>
        <p:spPr bwMode="auto">
          <a:xfrm flipH="1">
            <a:off x="5257800" y="2254250"/>
            <a:ext cx="134938" cy="3232150"/>
          </a:xfrm>
          <a:prstGeom prst="curvedConnector4">
            <a:avLst>
              <a:gd name="adj1" fmla="val -647060"/>
              <a:gd name="adj2" fmla="val 77944"/>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cxnSp>
        <p:nvCxnSpPr>
          <p:cNvPr id="13332" name="AutoShape 18"/>
          <p:cNvCxnSpPr>
            <a:cxnSpLocks noChangeShapeType="1"/>
            <a:stCxn id="13330" idx="2"/>
            <a:endCxn id="13324" idx="1"/>
          </p:cNvCxnSpPr>
          <p:nvPr/>
        </p:nvCxnSpPr>
        <p:spPr bwMode="auto">
          <a:xfrm rot="10800000" flipH="1" flipV="1">
            <a:off x="3033713" y="2254250"/>
            <a:ext cx="928687" cy="3232150"/>
          </a:xfrm>
          <a:prstGeom prst="curvedConnector4">
            <a:avLst>
              <a:gd name="adj1" fmla="val -23079"/>
              <a:gd name="adj2" fmla="val 57167"/>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grpSp>
        <p:nvGrpSpPr>
          <p:cNvPr id="13333" name="Group 19"/>
          <p:cNvGrpSpPr>
            <a:grpSpLocks/>
          </p:cNvGrpSpPr>
          <p:nvPr/>
        </p:nvGrpSpPr>
        <p:grpSpPr bwMode="auto">
          <a:xfrm>
            <a:off x="2667000" y="1143000"/>
            <a:ext cx="3657600" cy="323850"/>
            <a:chOff x="1200" y="3456"/>
            <a:chExt cx="3696" cy="396"/>
          </a:xfrm>
        </p:grpSpPr>
        <p:sp>
          <p:nvSpPr>
            <p:cNvPr id="13334" name="Rectangle 20"/>
            <p:cNvSpPr>
              <a:spLocks noChangeArrowheads="1"/>
            </p:cNvSpPr>
            <p:nvPr/>
          </p:nvSpPr>
          <p:spPr bwMode="auto">
            <a:xfrm>
              <a:off x="1200" y="3456"/>
              <a:ext cx="528" cy="396"/>
            </a:xfrm>
            <a:prstGeom prst="rect">
              <a:avLst/>
            </a:prstGeom>
            <a:solidFill>
              <a:schemeClr val="accent1"/>
            </a:solidFill>
            <a:ln w="9525">
              <a:solidFill>
                <a:schemeClr val="tx1"/>
              </a:solidFill>
              <a:miter lim="800000"/>
              <a:headEnd/>
              <a:tailEnd/>
            </a:ln>
          </p:spPr>
          <p:txBody>
            <a:bodyPr wrap="none" anchor="ctr"/>
            <a:lstStyle/>
            <a:p>
              <a:r>
                <a:rPr lang="en-US" sz="2400">
                  <a:latin typeface="Times New Roman" pitchFamily="18" charset="0"/>
                </a:rPr>
                <a:t>1</a:t>
              </a:r>
            </a:p>
          </p:txBody>
        </p:sp>
        <p:sp>
          <p:nvSpPr>
            <p:cNvPr id="13335" name="Rectangle 21"/>
            <p:cNvSpPr>
              <a:spLocks noChangeArrowheads="1"/>
            </p:cNvSpPr>
            <p:nvPr/>
          </p:nvSpPr>
          <p:spPr bwMode="auto">
            <a:xfrm>
              <a:off x="1728" y="3456"/>
              <a:ext cx="528" cy="396"/>
            </a:xfrm>
            <a:prstGeom prst="rect">
              <a:avLst/>
            </a:prstGeom>
            <a:solidFill>
              <a:schemeClr val="accent1"/>
            </a:solidFill>
            <a:ln w="9525">
              <a:solidFill>
                <a:schemeClr val="tx1"/>
              </a:solidFill>
              <a:miter lim="800000"/>
              <a:headEnd/>
              <a:tailEnd/>
            </a:ln>
          </p:spPr>
          <p:txBody>
            <a:bodyPr wrap="none" anchor="ctr"/>
            <a:lstStyle/>
            <a:p>
              <a:r>
                <a:rPr lang="en-US" sz="2400">
                  <a:latin typeface="Times New Roman" pitchFamily="18" charset="0"/>
                </a:rPr>
                <a:t>2</a:t>
              </a:r>
            </a:p>
          </p:txBody>
        </p:sp>
        <p:sp>
          <p:nvSpPr>
            <p:cNvPr id="13336" name="Rectangle 22"/>
            <p:cNvSpPr>
              <a:spLocks noChangeArrowheads="1"/>
            </p:cNvSpPr>
            <p:nvPr/>
          </p:nvSpPr>
          <p:spPr bwMode="auto">
            <a:xfrm>
              <a:off x="2256" y="3456"/>
              <a:ext cx="528" cy="396"/>
            </a:xfrm>
            <a:prstGeom prst="rect">
              <a:avLst/>
            </a:prstGeom>
            <a:solidFill>
              <a:srgbClr val="FFFF00"/>
            </a:solidFill>
            <a:ln w="9525">
              <a:solidFill>
                <a:schemeClr val="tx1"/>
              </a:solidFill>
              <a:miter lim="800000"/>
              <a:headEnd/>
              <a:tailEnd/>
            </a:ln>
          </p:spPr>
          <p:txBody>
            <a:bodyPr wrap="none" anchor="ctr"/>
            <a:lstStyle/>
            <a:p>
              <a:r>
                <a:rPr lang="en-US" sz="2400">
                  <a:latin typeface="Times New Roman" pitchFamily="18" charset="0"/>
                </a:rPr>
                <a:t>3</a:t>
              </a:r>
            </a:p>
          </p:txBody>
        </p:sp>
        <p:sp>
          <p:nvSpPr>
            <p:cNvPr id="13337" name="Rectangle 23"/>
            <p:cNvSpPr>
              <a:spLocks noChangeArrowheads="1"/>
            </p:cNvSpPr>
            <p:nvPr/>
          </p:nvSpPr>
          <p:spPr bwMode="auto">
            <a:xfrm>
              <a:off x="2784" y="3456"/>
              <a:ext cx="528" cy="396"/>
            </a:xfrm>
            <a:prstGeom prst="rect">
              <a:avLst/>
            </a:prstGeom>
            <a:solidFill>
              <a:srgbClr val="FFFF00"/>
            </a:solidFill>
            <a:ln w="9525">
              <a:solidFill>
                <a:schemeClr val="tx1"/>
              </a:solidFill>
              <a:miter lim="800000"/>
              <a:headEnd/>
              <a:tailEnd/>
            </a:ln>
          </p:spPr>
          <p:txBody>
            <a:bodyPr wrap="none" anchor="ctr"/>
            <a:lstStyle/>
            <a:p>
              <a:r>
                <a:rPr lang="en-US" sz="2400">
                  <a:latin typeface="Times New Roman" pitchFamily="18" charset="0"/>
                </a:rPr>
                <a:t>4</a:t>
              </a:r>
            </a:p>
          </p:txBody>
        </p:sp>
        <p:sp>
          <p:nvSpPr>
            <p:cNvPr id="13338" name="Rectangle 24"/>
            <p:cNvSpPr>
              <a:spLocks noChangeArrowheads="1"/>
            </p:cNvSpPr>
            <p:nvPr/>
          </p:nvSpPr>
          <p:spPr bwMode="auto">
            <a:xfrm>
              <a:off x="3840" y="3456"/>
              <a:ext cx="528" cy="396"/>
            </a:xfrm>
            <a:prstGeom prst="rect">
              <a:avLst/>
            </a:prstGeom>
            <a:solidFill>
              <a:srgbClr val="FF0000"/>
            </a:solidFill>
            <a:ln w="9525">
              <a:solidFill>
                <a:schemeClr val="tx1"/>
              </a:solidFill>
              <a:miter lim="800000"/>
              <a:headEnd/>
              <a:tailEnd/>
            </a:ln>
          </p:spPr>
          <p:txBody>
            <a:bodyPr wrap="none" anchor="ctr"/>
            <a:lstStyle/>
            <a:p>
              <a:r>
                <a:rPr lang="en-US" sz="2400">
                  <a:latin typeface="Times New Roman" pitchFamily="18" charset="0"/>
                </a:rPr>
                <a:t>6</a:t>
              </a:r>
            </a:p>
          </p:txBody>
        </p:sp>
        <p:sp>
          <p:nvSpPr>
            <p:cNvPr id="13339" name="Rectangle 25"/>
            <p:cNvSpPr>
              <a:spLocks noChangeArrowheads="1"/>
            </p:cNvSpPr>
            <p:nvPr/>
          </p:nvSpPr>
          <p:spPr bwMode="auto">
            <a:xfrm>
              <a:off x="3312" y="3456"/>
              <a:ext cx="528" cy="396"/>
            </a:xfrm>
            <a:prstGeom prst="rect">
              <a:avLst/>
            </a:prstGeom>
            <a:solidFill>
              <a:srgbClr val="FF9900"/>
            </a:solidFill>
            <a:ln w="9525">
              <a:solidFill>
                <a:schemeClr val="tx1"/>
              </a:solidFill>
              <a:miter lim="800000"/>
              <a:headEnd/>
              <a:tailEnd/>
            </a:ln>
          </p:spPr>
          <p:txBody>
            <a:bodyPr wrap="none" anchor="ctr"/>
            <a:lstStyle/>
            <a:p>
              <a:r>
                <a:rPr lang="en-US" sz="2400">
                  <a:latin typeface="Times New Roman" pitchFamily="18" charset="0"/>
                </a:rPr>
                <a:t>5</a:t>
              </a:r>
            </a:p>
          </p:txBody>
        </p:sp>
        <p:sp>
          <p:nvSpPr>
            <p:cNvPr id="13340" name="Rectangle 26"/>
            <p:cNvSpPr>
              <a:spLocks noChangeArrowheads="1"/>
            </p:cNvSpPr>
            <p:nvPr/>
          </p:nvSpPr>
          <p:spPr bwMode="auto">
            <a:xfrm>
              <a:off x="4368" y="3456"/>
              <a:ext cx="528" cy="396"/>
            </a:xfrm>
            <a:prstGeom prst="rect">
              <a:avLst/>
            </a:prstGeom>
            <a:solidFill>
              <a:srgbClr val="FF0000"/>
            </a:solidFill>
            <a:ln w="9525">
              <a:solidFill>
                <a:schemeClr val="tx1"/>
              </a:solidFill>
              <a:miter lim="800000"/>
              <a:headEnd/>
              <a:tailEnd/>
            </a:ln>
          </p:spPr>
          <p:txBody>
            <a:bodyPr wrap="none" anchor="ctr"/>
            <a:lstStyle/>
            <a:p>
              <a:r>
                <a:rPr lang="en-US" sz="2400">
                  <a:latin typeface="Times New Roman" pitchFamily="18" charset="0"/>
                </a:rPr>
                <a:t>7</a:t>
              </a:r>
            </a:p>
          </p:txBody>
        </p:sp>
      </p:grpSp>
    </p:spTree>
    <p:extLst>
      <p:ext uri="{BB962C8B-B14F-4D97-AF65-F5344CB8AC3E}">
        <p14:creationId xmlns:p14="http://schemas.microsoft.com/office/powerpoint/2010/main" val="1432011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lstStyle/>
          <a:p>
            <a:pPr algn="ctr"/>
            <a:r>
              <a:rPr lang="en-US" b="1" dirty="0" smtClean="0">
                <a:solidFill>
                  <a:schemeClr val="tx1"/>
                </a:solidFill>
              </a:rPr>
              <a:t>Complex Decisions</a:t>
            </a:r>
            <a:endParaRPr lang="en-US" b="1" dirty="0">
              <a:solidFill>
                <a:schemeClr val="tx1"/>
              </a:solidFill>
            </a:endParaRPr>
          </a:p>
        </p:txBody>
      </p:sp>
      <p:graphicFrame>
        <p:nvGraphicFramePr>
          <p:cNvPr id="3" name="Table 2"/>
          <p:cNvGraphicFramePr>
            <a:graphicFrameLocks noGrp="1"/>
          </p:cNvGraphicFramePr>
          <p:nvPr/>
        </p:nvGraphicFramePr>
        <p:xfrm>
          <a:off x="152400" y="914400"/>
          <a:ext cx="8686797" cy="5807966"/>
        </p:xfrm>
        <a:graphic>
          <a:graphicData uri="http://schemas.openxmlformats.org/drawingml/2006/table">
            <a:tbl>
              <a:tblPr/>
              <a:tblGrid>
                <a:gridCol w="494476"/>
                <a:gridCol w="1194982"/>
                <a:gridCol w="424939"/>
                <a:gridCol w="703082"/>
                <a:gridCol w="525382"/>
                <a:gridCol w="782920"/>
                <a:gridCol w="695356"/>
                <a:gridCol w="363131"/>
                <a:gridCol w="453268"/>
                <a:gridCol w="618094"/>
                <a:gridCol w="721109"/>
                <a:gridCol w="556286"/>
                <a:gridCol w="288443"/>
                <a:gridCol w="288443"/>
                <a:gridCol w="288443"/>
                <a:gridCol w="288443"/>
              </a:tblGrid>
              <a:tr h="250612">
                <a:tc>
                  <a:txBody>
                    <a:bodyPr/>
                    <a:lstStyle/>
                    <a:p>
                      <a:pPr algn="l" fontAlgn="b"/>
                      <a:endParaRPr lang="en-GB" sz="18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GB" sz="1800" b="1" i="0" u="none" strike="noStrike" dirty="0">
                          <a:solidFill>
                            <a:srgbClr val="000000"/>
                          </a:solidFill>
                          <a:latin typeface="Calibri"/>
                        </a:rPr>
                        <a:t>Overhead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GB" sz="1100" b="1" i="0" u="none" strike="noStrike">
                          <a:solidFill>
                            <a:srgbClr val="000000"/>
                          </a:solidFill>
                          <a:latin typeface="Calibri"/>
                        </a:rPr>
                        <a:t>E4S4 Analysis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r>
              <a:tr h="250612">
                <a:tc>
                  <a:txBody>
                    <a:bodyPr/>
                    <a:lstStyle/>
                    <a:p>
                      <a:pPr algn="ctr" fontAlgn="b"/>
                      <a:endParaRPr lang="en-GB" sz="600" b="1"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Effectiveness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Efficiency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Ease of Use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Elegance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Safety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Security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Sustainability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r>
                        <a:rPr lang="en-GB" sz="900" b="1" i="0" u="none" strike="noStrike">
                          <a:solidFill>
                            <a:srgbClr val="000000"/>
                          </a:solidFill>
                          <a:latin typeface="Calibri"/>
                        </a:rPr>
                        <a:t>Counts</a:t>
                      </a: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r>
              <a:tr h="144783">
                <a:tc>
                  <a:txBody>
                    <a:bodyPr/>
                    <a:lstStyle/>
                    <a:p>
                      <a:pPr algn="ctr" fontAlgn="b"/>
                      <a:endParaRPr lang="en-GB" sz="600" b="1"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Weights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44783">
                <a:tc>
                  <a:txBody>
                    <a:bodyPr/>
                    <a:lstStyle/>
                    <a:p>
                      <a:pPr algn="ctr" fontAlgn="b"/>
                      <a:endParaRPr lang="en-GB" sz="600" b="1"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dirty="0">
                          <a:solidFill>
                            <a:srgbClr val="000000"/>
                          </a:solidFill>
                          <a:latin typeface="Calibri"/>
                        </a:rPr>
                        <a:t>Stake Holders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Reliability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Resilience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1"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44783">
                <a:tc>
                  <a:txBody>
                    <a:bodyPr/>
                    <a:lstStyle/>
                    <a:p>
                      <a:pPr algn="l" fontAlgn="b"/>
                      <a:endParaRPr lang="en-GB" sz="600" b="0"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Designers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Manufacturers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Installers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Operators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Commercial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Private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Maintainers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Disposers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600" b="1" i="0" u="none" strike="noStrike" dirty="0">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latin typeface="Calibri"/>
                        </a:rPr>
                        <a:t>Counts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ctr" fontAlgn="b"/>
                      <a:r>
                        <a:rPr lang="en-GB" sz="6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Not Applicable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44783">
                <a:tc>
                  <a:txBody>
                    <a:bodyPr/>
                    <a:lstStyle/>
                    <a:p>
                      <a:pPr algn="ctr" fontAlgn="b"/>
                      <a:r>
                        <a:rPr lang="en-GB" sz="6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Score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44783">
                <a:tc>
                  <a:txBody>
                    <a:bodyPr/>
                    <a:lstStyle/>
                    <a:p>
                      <a:pPr algn="ctr" fontAlgn="b"/>
                      <a:r>
                        <a:rPr lang="en-GB" sz="6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dirty="0">
                          <a:solidFill>
                            <a:srgbClr val="000000"/>
                          </a:solidFill>
                          <a:latin typeface="Calibri"/>
                        </a:rPr>
                        <a:t>Marginal</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1.78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39229">
                <a:tc>
                  <a:txBody>
                    <a:bodyPr/>
                    <a:lstStyle/>
                    <a:p>
                      <a:pPr algn="ctr" fontAlgn="b"/>
                      <a:r>
                        <a:rPr lang="en-GB" sz="6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GB" sz="1000" b="1" i="0" u="none" strike="noStrike" dirty="0">
                          <a:solidFill>
                            <a:srgbClr val="000000"/>
                          </a:solidFill>
                          <a:latin typeface="Calibri"/>
                        </a:rPr>
                        <a:t>Unacceptable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r h="137890">
                <a:tc>
                  <a:txBody>
                    <a:bodyPr/>
                    <a:lstStyle/>
                    <a:p>
                      <a:pPr algn="l" fontAlgn="b"/>
                      <a:endParaRPr lang="en-GB" sz="6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6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a:noFill/>
                    </a:lnT>
                    <a:lnB>
                      <a:noFill/>
                    </a:lnB>
                  </a:tcPr>
                </a:tc>
              </a:tr>
              <a:tr h="278458">
                <a:tc>
                  <a:txBody>
                    <a:bodyPr/>
                    <a:lstStyle/>
                    <a:p>
                      <a:pPr algn="l" fontAlgn="b"/>
                      <a:endParaRPr lang="en-GB" sz="2000" b="0" i="0" u="none" strike="noStrike" dirty="0">
                        <a:solidFill>
                          <a:srgbClr val="000000"/>
                        </a:solidFill>
                        <a:latin typeface="Calibri"/>
                      </a:endParaRPr>
                    </a:p>
                  </a:txBody>
                  <a:tcPr marL="0" marR="0" marT="0" marB="0" anchor="b">
                    <a:lnL>
                      <a:noFill/>
                    </a:lnL>
                    <a:lnR>
                      <a:noFill/>
                    </a:lnR>
                    <a:lnT>
                      <a:noFill/>
                    </a:lnT>
                    <a:lnB>
                      <a:noFill/>
                    </a:lnB>
                  </a:tcPr>
                </a:tc>
                <a:tc gridSpan="2">
                  <a:txBody>
                    <a:bodyPr/>
                    <a:lstStyle/>
                    <a:p>
                      <a:pPr algn="l" fontAlgn="b"/>
                      <a:r>
                        <a:rPr lang="en-GB" sz="2000" b="1" i="0" u="none" strike="noStrike" dirty="0">
                          <a:solidFill>
                            <a:srgbClr val="000000"/>
                          </a:solidFill>
                          <a:latin typeface="Calibri"/>
                        </a:rPr>
                        <a:t>Underground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GB" sz="1100" b="1" i="0" u="none" strike="noStrike">
                          <a:solidFill>
                            <a:srgbClr val="000000"/>
                          </a:solidFill>
                          <a:latin typeface="Calibri"/>
                        </a:rPr>
                        <a:t>E4S4 Analysis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11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r>
              <a:tr h="250612">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600" b="1"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Effectiveness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Efficiency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Ease of Use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Elegance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Safety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Security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Sustainability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r>
                        <a:rPr lang="en-GB" sz="900" b="1" i="0" u="none" strike="noStrike" dirty="0">
                          <a:solidFill>
                            <a:srgbClr val="000000"/>
                          </a:solidFill>
                          <a:latin typeface="Calibri"/>
                        </a:rPr>
                        <a:t>Counts</a:t>
                      </a: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600" b="1"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Weights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dirty="0">
                          <a:solidFill>
                            <a:srgbClr val="000000"/>
                          </a:solidFill>
                          <a:latin typeface="Calibri"/>
                        </a:rPr>
                        <a:t>Stake Holders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Reliability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Resilience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Designers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Manufacturers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a:solidFill>
                            <a:srgbClr val="000000"/>
                          </a:solidFill>
                          <a:latin typeface="Calibri"/>
                        </a:rPr>
                        <a:t>Installers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Operators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Commercial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Private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Maintainers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Disposers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600" b="1"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latin typeface="Calibri"/>
                        </a:rPr>
                        <a:t>Counts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ctr" fontAlgn="b"/>
                      <a:r>
                        <a:rPr lang="en-GB" sz="6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Not Applicable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44783">
                <a:tc>
                  <a:txBody>
                    <a:bodyPr/>
                    <a:lstStyle/>
                    <a:p>
                      <a:pPr algn="ctr" fontAlgn="b"/>
                      <a:r>
                        <a:rPr lang="en-GB" sz="6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Score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44783">
                <a:tc>
                  <a:txBody>
                    <a:bodyPr/>
                    <a:lstStyle/>
                    <a:p>
                      <a:pPr algn="ctr" fontAlgn="b"/>
                      <a:r>
                        <a:rPr lang="en-GB" sz="6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dirty="0">
                          <a:solidFill>
                            <a:srgbClr val="000000"/>
                          </a:solidFill>
                          <a:latin typeface="Calibri"/>
                        </a:rPr>
                        <a:t>Marginal</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1.21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39229">
                <a:tc>
                  <a:txBody>
                    <a:bodyPr/>
                    <a:lstStyle/>
                    <a:p>
                      <a:pPr algn="ctr" fontAlgn="b"/>
                      <a:r>
                        <a:rPr lang="en-GB" sz="6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GB" sz="1000" b="1" i="0" u="none" strike="noStrike" dirty="0">
                          <a:solidFill>
                            <a:srgbClr val="000000"/>
                          </a:solidFill>
                          <a:latin typeface="Calibri"/>
                        </a:rPr>
                        <a:t>Unacceptable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r h="137890">
                <a:tc>
                  <a:txBody>
                    <a:bodyPr/>
                    <a:lstStyle/>
                    <a:p>
                      <a:pPr algn="l" fontAlgn="b"/>
                      <a:endParaRPr lang="en-GB" sz="6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6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40735593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571500"/>
          </a:xfrm>
        </p:spPr>
        <p:txBody>
          <a:bodyPr/>
          <a:lstStyle/>
          <a:p>
            <a:pPr algn="l"/>
            <a:r>
              <a:rPr lang="en-US" sz="2400" b="1" dirty="0" smtClean="0"/>
              <a:t>Another View of the Human Factors Design Process</a:t>
            </a:r>
            <a:endParaRPr lang="en-US" sz="2400" b="1" dirty="0"/>
          </a:p>
        </p:txBody>
      </p:sp>
      <p:sp>
        <p:nvSpPr>
          <p:cNvPr id="4" name="Rectangle 3"/>
          <p:cNvSpPr/>
          <p:nvPr/>
        </p:nvSpPr>
        <p:spPr>
          <a:xfrm>
            <a:off x="714965" y="1059873"/>
            <a:ext cx="3590746" cy="284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Definition of Purposes (E4S4)</a:t>
            </a:r>
            <a:endParaRPr lang="en-US" sz="1800" b="1" dirty="0">
              <a:solidFill>
                <a:schemeClr val="tx1"/>
              </a:solidFill>
            </a:endParaRPr>
          </a:p>
        </p:txBody>
      </p:sp>
      <p:sp>
        <p:nvSpPr>
          <p:cNvPr id="5" name="Rectangle 4"/>
          <p:cNvSpPr/>
          <p:nvPr/>
        </p:nvSpPr>
        <p:spPr>
          <a:xfrm>
            <a:off x="714964" y="2022763"/>
            <a:ext cx="4542836" cy="3048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Definition and Exploration of Functions</a:t>
            </a:r>
            <a:endParaRPr lang="en-US" sz="1800" b="1" dirty="0">
              <a:solidFill>
                <a:schemeClr val="tx1"/>
              </a:solidFill>
            </a:endParaRPr>
          </a:p>
        </p:txBody>
      </p:sp>
      <p:sp>
        <p:nvSpPr>
          <p:cNvPr id="6" name="Rectangle 5"/>
          <p:cNvSpPr/>
          <p:nvPr/>
        </p:nvSpPr>
        <p:spPr>
          <a:xfrm>
            <a:off x="714964" y="2479964"/>
            <a:ext cx="305954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Allocation of Functions</a:t>
            </a:r>
            <a:endParaRPr lang="en-US" sz="1800" b="1" dirty="0">
              <a:solidFill>
                <a:schemeClr val="tx1"/>
              </a:solidFill>
            </a:endParaRPr>
          </a:p>
        </p:txBody>
      </p:sp>
      <p:sp>
        <p:nvSpPr>
          <p:cNvPr id="7" name="Rectangle 6"/>
          <p:cNvSpPr/>
          <p:nvPr/>
        </p:nvSpPr>
        <p:spPr>
          <a:xfrm>
            <a:off x="714964" y="2964873"/>
            <a:ext cx="4381863" cy="3186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Definition / Development of Systems</a:t>
            </a:r>
            <a:endParaRPr lang="en-US" sz="1800" b="1" dirty="0">
              <a:solidFill>
                <a:schemeClr val="tx1"/>
              </a:solidFill>
            </a:endParaRPr>
          </a:p>
        </p:txBody>
      </p:sp>
      <p:sp>
        <p:nvSpPr>
          <p:cNvPr id="8" name="Rectangle 7"/>
          <p:cNvSpPr/>
          <p:nvPr/>
        </p:nvSpPr>
        <p:spPr>
          <a:xfrm>
            <a:off x="1942894" y="4267199"/>
            <a:ext cx="2787769" cy="3186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Operational Systems</a:t>
            </a:r>
            <a:endParaRPr lang="en-US" sz="1800" b="1" dirty="0">
              <a:solidFill>
                <a:schemeClr val="tx1"/>
              </a:solidFill>
            </a:endParaRPr>
          </a:p>
        </p:txBody>
      </p:sp>
      <p:sp>
        <p:nvSpPr>
          <p:cNvPr id="9" name="Rectangle 8"/>
          <p:cNvSpPr/>
          <p:nvPr/>
        </p:nvSpPr>
        <p:spPr>
          <a:xfrm>
            <a:off x="714964" y="1517073"/>
            <a:ext cx="3138668"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Description of Constraints</a:t>
            </a:r>
            <a:endParaRPr lang="en-US" sz="1800" b="1" dirty="0">
              <a:solidFill>
                <a:schemeClr val="tx1"/>
              </a:solidFill>
            </a:endParaRPr>
          </a:p>
        </p:txBody>
      </p:sp>
      <p:sp>
        <p:nvSpPr>
          <p:cNvPr id="10" name="Rectangle 9"/>
          <p:cNvSpPr/>
          <p:nvPr/>
        </p:nvSpPr>
        <p:spPr>
          <a:xfrm>
            <a:off x="1942894" y="3394364"/>
            <a:ext cx="3138668"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Technological Systems</a:t>
            </a:r>
            <a:endParaRPr lang="en-US" sz="1800" b="1" dirty="0">
              <a:solidFill>
                <a:schemeClr val="tx1"/>
              </a:solidFill>
            </a:endParaRPr>
          </a:p>
        </p:txBody>
      </p:sp>
      <p:sp>
        <p:nvSpPr>
          <p:cNvPr id="11" name="Rectangle 10"/>
          <p:cNvSpPr/>
          <p:nvPr/>
        </p:nvSpPr>
        <p:spPr>
          <a:xfrm>
            <a:off x="1942894" y="3851564"/>
            <a:ext cx="2330112"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Human Systems</a:t>
            </a:r>
            <a:endParaRPr lang="en-US" sz="1800" b="1" dirty="0">
              <a:solidFill>
                <a:schemeClr val="tx1"/>
              </a:solidFill>
            </a:endParaRPr>
          </a:p>
        </p:txBody>
      </p:sp>
      <p:sp>
        <p:nvSpPr>
          <p:cNvPr id="12" name="Rectangle 11"/>
          <p:cNvSpPr/>
          <p:nvPr/>
        </p:nvSpPr>
        <p:spPr>
          <a:xfrm>
            <a:off x="714964" y="4724399"/>
            <a:ext cx="3059540" cy="3325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Development of Interfaces</a:t>
            </a:r>
            <a:endParaRPr lang="en-US" sz="1800" b="1" dirty="0">
              <a:solidFill>
                <a:schemeClr val="tx1"/>
              </a:solidFill>
            </a:endParaRPr>
          </a:p>
        </p:txBody>
      </p:sp>
      <p:sp>
        <p:nvSpPr>
          <p:cNvPr id="13" name="Rectangle 12"/>
          <p:cNvSpPr/>
          <p:nvPr/>
        </p:nvSpPr>
        <p:spPr>
          <a:xfrm>
            <a:off x="714965" y="5181600"/>
            <a:ext cx="4800476"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Construction  and Verification of Systems</a:t>
            </a:r>
            <a:endParaRPr lang="en-US" sz="1800" b="1" dirty="0">
              <a:solidFill>
                <a:schemeClr val="tx1"/>
              </a:solidFill>
            </a:endParaRPr>
          </a:p>
        </p:txBody>
      </p:sp>
      <p:sp>
        <p:nvSpPr>
          <p:cNvPr id="14" name="Rectangle 13"/>
          <p:cNvSpPr/>
          <p:nvPr/>
        </p:nvSpPr>
        <p:spPr>
          <a:xfrm>
            <a:off x="5722025" y="5630223"/>
            <a:ext cx="2612815" cy="28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Evaluation, Investigation</a:t>
            </a:r>
            <a:endParaRPr lang="en-US" b="1" i="1" dirty="0">
              <a:solidFill>
                <a:srgbClr val="FFFF00"/>
              </a:solidFill>
            </a:endParaRPr>
          </a:p>
        </p:txBody>
      </p:sp>
      <p:sp>
        <p:nvSpPr>
          <p:cNvPr id="15" name="Rectangle 14"/>
          <p:cNvSpPr/>
          <p:nvPr/>
        </p:nvSpPr>
        <p:spPr>
          <a:xfrm>
            <a:off x="4305710" y="1007918"/>
            <a:ext cx="291471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There will be tradeoffs</a:t>
            </a:r>
            <a:endParaRPr lang="en-US" b="1" i="1" dirty="0">
              <a:solidFill>
                <a:srgbClr val="FFFF00"/>
              </a:solidFill>
            </a:endParaRPr>
          </a:p>
        </p:txBody>
      </p:sp>
      <p:sp>
        <p:nvSpPr>
          <p:cNvPr id="16" name="Rectangle 15"/>
          <p:cNvSpPr/>
          <p:nvPr/>
        </p:nvSpPr>
        <p:spPr>
          <a:xfrm>
            <a:off x="3852334" y="1475509"/>
            <a:ext cx="4473427" cy="2978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Environmental, Social, Financial, Temporal</a:t>
            </a:r>
            <a:endParaRPr lang="en-US" b="1" i="1" dirty="0">
              <a:solidFill>
                <a:srgbClr val="FFFF00"/>
              </a:solidFill>
            </a:endParaRPr>
          </a:p>
        </p:txBody>
      </p:sp>
      <p:sp>
        <p:nvSpPr>
          <p:cNvPr id="17" name="Rectangle 16"/>
          <p:cNvSpPr/>
          <p:nvPr/>
        </p:nvSpPr>
        <p:spPr>
          <a:xfrm>
            <a:off x="5267146" y="1981200"/>
            <a:ext cx="2015352" cy="30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Simulation</a:t>
            </a:r>
            <a:endParaRPr lang="en-US" b="1" i="1" dirty="0">
              <a:solidFill>
                <a:srgbClr val="FFFF00"/>
              </a:solidFill>
            </a:endParaRPr>
          </a:p>
        </p:txBody>
      </p:sp>
      <p:sp>
        <p:nvSpPr>
          <p:cNvPr id="18" name="Rectangle 17"/>
          <p:cNvSpPr/>
          <p:nvPr/>
        </p:nvSpPr>
        <p:spPr>
          <a:xfrm>
            <a:off x="3810000" y="2438400"/>
            <a:ext cx="346557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Between People and Technology</a:t>
            </a:r>
            <a:endParaRPr lang="en-US" b="1" i="1" dirty="0">
              <a:solidFill>
                <a:srgbClr val="FFFF00"/>
              </a:solidFill>
            </a:endParaRPr>
          </a:p>
        </p:txBody>
      </p:sp>
      <p:sp>
        <p:nvSpPr>
          <p:cNvPr id="19" name="Rectangle 18"/>
          <p:cNvSpPr/>
          <p:nvPr/>
        </p:nvSpPr>
        <p:spPr>
          <a:xfrm>
            <a:off x="5096827" y="2937163"/>
            <a:ext cx="942457"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Design</a:t>
            </a:r>
            <a:endParaRPr lang="en-US" b="1" i="1" dirty="0">
              <a:solidFill>
                <a:srgbClr val="FFFF00"/>
              </a:solidFill>
            </a:endParaRPr>
          </a:p>
        </p:txBody>
      </p:sp>
      <p:sp>
        <p:nvSpPr>
          <p:cNvPr id="20" name="Rectangle 19"/>
          <p:cNvSpPr/>
          <p:nvPr/>
        </p:nvSpPr>
        <p:spPr>
          <a:xfrm>
            <a:off x="5095434" y="3352800"/>
            <a:ext cx="1570624"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Development</a:t>
            </a:r>
            <a:endParaRPr lang="en-US" b="1" i="1" dirty="0">
              <a:solidFill>
                <a:srgbClr val="FFFF00"/>
              </a:solidFill>
            </a:endParaRPr>
          </a:p>
        </p:txBody>
      </p:sp>
      <p:sp>
        <p:nvSpPr>
          <p:cNvPr id="21" name="Rectangle 20"/>
          <p:cNvSpPr/>
          <p:nvPr/>
        </p:nvSpPr>
        <p:spPr>
          <a:xfrm>
            <a:off x="4273006" y="3837709"/>
            <a:ext cx="3371175" cy="277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6Us Selection, Training, Assignment</a:t>
            </a:r>
            <a:endParaRPr lang="en-US" b="1" i="1" dirty="0">
              <a:solidFill>
                <a:srgbClr val="FFFF00"/>
              </a:solidFill>
            </a:endParaRPr>
          </a:p>
        </p:txBody>
      </p:sp>
      <p:sp>
        <p:nvSpPr>
          <p:cNvPr id="22" name="Rectangle 21"/>
          <p:cNvSpPr/>
          <p:nvPr/>
        </p:nvSpPr>
        <p:spPr>
          <a:xfrm>
            <a:off x="4742524" y="4281055"/>
            <a:ext cx="1582233" cy="304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Times, Rules</a:t>
            </a:r>
            <a:endParaRPr lang="en-US" b="1" i="1" dirty="0">
              <a:solidFill>
                <a:srgbClr val="FFFF00"/>
              </a:solidFill>
            </a:endParaRPr>
          </a:p>
        </p:txBody>
      </p:sp>
      <p:sp>
        <p:nvSpPr>
          <p:cNvPr id="23" name="Rectangle 22"/>
          <p:cNvSpPr/>
          <p:nvPr/>
        </p:nvSpPr>
        <p:spPr>
          <a:xfrm>
            <a:off x="3777147" y="4724399"/>
            <a:ext cx="4710094" cy="332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Technological-Human-Operational-Contextual</a:t>
            </a:r>
            <a:endParaRPr lang="en-US" b="1" i="1" dirty="0">
              <a:solidFill>
                <a:srgbClr val="FFFF00"/>
              </a:solidFill>
            </a:endParaRPr>
          </a:p>
        </p:txBody>
      </p:sp>
      <p:sp>
        <p:nvSpPr>
          <p:cNvPr id="24" name="Rectangle 23"/>
          <p:cNvSpPr/>
          <p:nvPr/>
        </p:nvSpPr>
        <p:spPr>
          <a:xfrm>
            <a:off x="707646" y="6062351"/>
            <a:ext cx="3280502"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Continuous Improvement</a:t>
            </a:r>
            <a:endParaRPr lang="en-US" sz="1800" b="1" dirty="0">
              <a:solidFill>
                <a:schemeClr val="tx1"/>
              </a:solidFill>
            </a:endParaRPr>
          </a:p>
        </p:txBody>
      </p:sp>
      <p:sp>
        <p:nvSpPr>
          <p:cNvPr id="25" name="Rectangle 24"/>
          <p:cNvSpPr/>
          <p:nvPr/>
        </p:nvSpPr>
        <p:spPr>
          <a:xfrm>
            <a:off x="685935" y="5612410"/>
            <a:ext cx="503609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Implementation and Validation of Processes</a:t>
            </a:r>
            <a:endParaRPr lang="en-US" sz="1800" b="1" dirty="0">
              <a:solidFill>
                <a:schemeClr val="tx1"/>
              </a:solidFill>
            </a:endParaRPr>
          </a:p>
        </p:txBody>
      </p:sp>
      <p:sp>
        <p:nvSpPr>
          <p:cNvPr id="26" name="Rectangle 25"/>
          <p:cNvSpPr/>
          <p:nvPr/>
        </p:nvSpPr>
        <p:spPr>
          <a:xfrm>
            <a:off x="3964499" y="6070927"/>
            <a:ext cx="216769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Research,  Analysis</a:t>
            </a:r>
            <a:endParaRPr lang="en-US" b="1" i="1" dirty="0">
              <a:solidFill>
                <a:srgbClr val="FFFF00"/>
              </a:solidFill>
            </a:endParaRPr>
          </a:p>
        </p:txBody>
      </p:sp>
      <p:sp>
        <p:nvSpPr>
          <p:cNvPr id="27" name="Rectangle 26"/>
          <p:cNvSpPr/>
          <p:nvPr/>
        </p:nvSpPr>
        <p:spPr>
          <a:xfrm>
            <a:off x="5495787" y="5181599"/>
            <a:ext cx="3173499" cy="30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FFFF00"/>
                </a:solidFill>
              </a:rPr>
              <a:t>Testing, Quality Management</a:t>
            </a:r>
            <a:endParaRPr lang="en-US" b="1" i="1" dirty="0">
              <a:solidFill>
                <a:srgbClr val="FFFF00"/>
              </a:solidFill>
            </a:endParaRPr>
          </a:p>
        </p:txBody>
      </p:sp>
    </p:spTree>
    <p:extLst>
      <p:ext uri="{BB962C8B-B14F-4D97-AF65-F5344CB8AC3E}">
        <p14:creationId xmlns:p14="http://schemas.microsoft.com/office/powerpoint/2010/main" val="33709465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
          <p:cNvSpPr>
            <a:spLocks noGrp="1"/>
          </p:cNvSpPr>
          <p:nvPr>
            <p:ph type="title"/>
          </p:nvPr>
        </p:nvSpPr>
        <p:spPr>
          <a:xfrm>
            <a:off x="646113" y="0"/>
            <a:ext cx="5754687" cy="914400"/>
          </a:xfrm>
        </p:spPr>
        <p:txBody>
          <a:bodyPr>
            <a:normAutofit/>
          </a:bodyPr>
          <a:lstStyle/>
          <a:p>
            <a:r>
              <a:rPr lang="en-US" sz="3200" b="1" dirty="0" smtClean="0"/>
              <a:t>Product Life Cycle Model</a:t>
            </a:r>
          </a:p>
        </p:txBody>
      </p:sp>
      <p:sp>
        <p:nvSpPr>
          <p:cNvPr id="5" name="Rectangle 4"/>
          <p:cNvSpPr/>
          <p:nvPr/>
        </p:nvSpPr>
        <p:spPr>
          <a:xfrm>
            <a:off x="417513" y="1143000"/>
            <a:ext cx="17526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2">
                    <a:lumMod val="50000"/>
                  </a:schemeClr>
                </a:solidFill>
              </a:rPr>
              <a:t>Requirements</a:t>
            </a:r>
          </a:p>
        </p:txBody>
      </p:sp>
      <p:sp>
        <p:nvSpPr>
          <p:cNvPr id="6" name="Rectangle 5"/>
          <p:cNvSpPr/>
          <p:nvPr/>
        </p:nvSpPr>
        <p:spPr>
          <a:xfrm>
            <a:off x="1103313" y="1676400"/>
            <a:ext cx="1639887"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2">
                    <a:lumMod val="50000"/>
                  </a:schemeClr>
                </a:solidFill>
              </a:rPr>
              <a:t>Concept</a:t>
            </a:r>
          </a:p>
          <a:p>
            <a:pPr algn="ctr" fontAlgn="auto">
              <a:spcBef>
                <a:spcPts val="0"/>
              </a:spcBef>
              <a:spcAft>
                <a:spcPts val="0"/>
              </a:spcAft>
              <a:defRPr/>
            </a:pPr>
            <a:r>
              <a:rPr lang="en-US" b="1" dirty="0">
                <a:solidFill>
                  <a:schemeClr val="tx2">
                    <a:lumMod val="50000"/>
                  </a:schemeClr>
                </a:solidFill>
              </a:rPr>
              <a:t>Development</a:t>
            </a:r>
          </a:p>
        </p:txBody>
      </p:sp>
      <p:sp>
        <p:nvSpPr>
          <p:cNvPr id="7" name="Rectangle 6"/>
          <p:cNvSpPr/>
          <p:nvPr/>
        </p:nvSpPr>
        <p:spPr>
          <a:xfrm>
            <a:off x="1865313" y="2209800"/>
            <a:ext cx="14478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2">
                    <a:lumMod val="50000"/>
                  </a:schemeClr>
                </a:solidFill>
              </a:rPr>
              <a:t>Concept</a:t>
            </a:r>
          </a:p>
          <a:p>
            <a:pPr algn="ctr" fontAlgn="auto">
              <a:spcBef>
                <a:spcPts val="0"/>
              </a:spcBef>
              <a:spcAft>
                <a:spcPts val="0"/>
              </a:spcAft>
              <a:defRPr/>
            </a:pPr>
            <a:r>
              <a:rPr lang="en-US" b="1" dirty="0">
                <a:solidFill>
                  <a:schemeClr val="tx2">
                    <a:lumMod val="50000"/>
                  </a:schemeClr>
                </a:solidFill>
              </a:rPr>
              <a:t>Selection</a:t>
            </a:r>
          </a:p>
        </p:txBody>
      </p:sp>
      <p:sp>
        <p:nvSpPr>
          <p:cNvPr id="8" name="Rectangle 7"/>
          <p:cNvSpPr/>
          <p:nvPr/>
        </p:nvSpPr>
        <p:spPr>
          <a:xfrm>
            <a:off x="2398713" y="2743200"/>
            <a:ext cx="16764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2">
                    <a:lumMod val="50000"/>
                  </a:schemeClr>
                </a:solidFill>
              </a:rPr>
              <a:t>Specifications</a:t>
            </a:r>
          </a:p>
        </p:txBody>
      </p:sp>
      <p:sp>
        <p:nvSpPr>
          <p:cNvPr id="9" name="Rectangle 8"/>
          <p:cNvSpPr/>
          <p:nvPr/>
        </p:nvSpPr>
        <p:spPr>
          <a:xfrm>
            <a:off x="3236913" y="3230563"/>
            <a:ext cx="1447800"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Tooling</a:t>
            </a:r>
          </a:p>
        </p:txBody>
      </p:sp>
      <p:sp>
        <p:nvSpPr>
          <p:cNvPr id="10" name="Rectangle 9"/>
          <p:cNvSpPr/>
          <p:nvPr/>
        </p:nvSpPr>
        <p:spPr>
          <a:xfrm>
            <a:off x="3846513" y="3763963"/>
            <a:ext cx="1447800"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Production</a:t>
            </a:r>
          </a:p>
        </p:txBody>
      </p:sp>
      <p:sp>
        <p:nvSpPr>
          <p:cNvPr id="11" name="Rectangle 10"/>
          <p:cNvSpPr/>
          <p:nvPr/>
        </p:nvSpPr>
        <p:spPr>
          <a:xfrm>
            <a:off x="4379913" y="4297363"/>
            <a:ext cx="1447800"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Marketing</a:t>
            </a:r>
          </a:p>
        </p:txBody>
      </p:sp>
      <p:sp>
        <p:nvSpPr>
          <p:cNvPr id="12" name="Rectangle 11"/>
          <p:cNvSpPr/>
          <p:nvPr/>
        </p:nvSpPr>
        <p:spPr>
          <a:xfrm>
            <a:off x="5065713" y="4830763"/>
            <a:ext cx="1447800"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Use and</a:t>
            </a:r>
          </a:p>
          <a:p>
            <a:pPr algn="ctr" fontAlgn="auto">
              <a:spcBef>
                <a:spcPts val="0"/>
              </a:spcBef>
              <a:spcAft>
                <a:spcPts val="0"/>
              </a:spcAft>
              <a:defRPr/>
            </a:pPr>
            <a:r>
              <a:rPr lang="en-US" b="1" dirty="0">
                <a:solidFill>
                  <a:srgbClr val="FFFF00"/>
                </a:solidFill>
              </a:rPr>
              <a:t>Misuse</a:t>
            </a:r>
          </a:p>
        </p:txBody>
      </p:sp>
      <p:sp>
        <p:nvSpPr>
          <p:cNvPr id="13" name="Rectangle 12"/>
          <p:cNvSpPr/>
          <p:nvPr/>
        </p:nvSpPr>
        <p:spPr>
          <a:xfrm>
            <a:off x="5751513" y="5364163"/>
            <a:ext cx="1563687" cy="533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Maintenance</a:t>
            </a:r>
          </a:p>
        </p:txBody>
      </p:sp>
      <p:sp>
        <p:nvSpPr>
          <p:cNvPr id="14" name="Rectangle 13"/>
          <p:cNvSpPr/>
          <p:nvPr/>
        </p:nvSpPr>
        <p:spPr>
          <a:xfrm>
            <a:off x="6589713" y="5897563"/>
            <a:ext cx="1447800" cy="533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2060"/>
                </a:solidFill>
              </a:rPr>
              <a:t>Disposal</a:t>
            </a:r>
          </a:p>
        </p:txBody>
      </p:sp>
      <p:sp>
        <p:nvSpPr>
          <p:cNvPr id="20" name="Left Arrow 19"/>
          <p:cNvSpPr/>
          <p:nvPr/>
        </p:nvSpPr>
        <p:spPr>
          <a:xfrm rot="2494900">
            <a:off x="-101600" y="3532188"/>
            <a:ext cx="5075238" cy="950912"/>
          </a:xfrm>
          <a:prstGeom prst="left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7030A0"/>
                </a:solidFill>
              </a:rPr>
              <a:t>Feedback, Technical Memory</a:t>
            </a:r>
          </a:p>
        </p:txBody>
      </p:sp>
      <p:sp>
        <p:nvSpPr>
          <p:cNvPr id="17" name="Oval Callout 16"/>
          <p:cNvSpPr/>
          <p:nvPr/>
        </p:nvSpPr>
        <p:spPr>
          <a:xfrm>
            <a:off x="6118658" y="2102767"/>
            <a:ext cx="3011487" cy="1280865"/>
          </a:xfrm>
          <a:prstGeom prst="wedgeEllipseCallout">
            <a:avLst>
              <a:gd name="adj1" fmla="val -58660"/>
              <a:gd name="adj2" fmla="val 10499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FF00"/>
                </a:solidFill>
              </a:rPr>
              <a:t>Many Customers</a:t>
            </a:r>
          </a:p>
          <a:p>
            <a:pPr algn="ctr" fontAlgn="auto">
              <a:spcBef>
                <a:spcPts val="0"/>
              </a:spcBef>
              <a:spcAft>
                <a:spcPts val="0"/>
              </a:spcAft>
              <a:defRPr/>
            </a:pPr>
            <a:r>
              <a:rPr lang="en-US" sz="1600" b="1" dirty="0">
                <a:solidFill>
                  <a:srgbClr val="FFFF00"/>
                </a:solidFill>
              </a:rPr>
              <a:t>(including the shareholders)</a:t>
            </a:r>
          </a:p>
        </p:txBody>
      </p:sp>
      <p:sp>
        <p:nvSpPr>
          <p:cNvPr id="18" name="Oval Callout 17"/>
          <p:cNvSpPr/>
          <p:nvPr/>
        </p:nvSpPr>
        <p:spPr>
          <a:xfrm>
            <a:off x="152400" y="5029200"/>
            <a:ext cx="2971800" cy="990600"/>
          </a:xfrm>
          <a:prstGeom prst="wedgeEllipseCallout">
            <a:avLst>
              <a:gd name="adj1" fmla="val -9985"/>
              <a:gd name="adj2" fmla="val -17916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2">
                    <a:lumMod val="50000"/>
                  </a:schemeClr>
                </a:solidFill>
              </a:rPr>
              <a:t>Design Team</a:t>
            </a:r>
          </a:p>
        </p:txBody>
      </p:sp>
      <p:sp>
        <p:nvSpPr>
          <p:cNvPr id="19" name="Oval Callout 18"/>
          <p:cNvSpPr/>
          <p:nvPr/>
        </p:nvSpPr>
        <p:spPr>
          <a:xfrm>
            <a:off x="6084022" y="752794"/>
            <a:ext cx="3011487" cy="1190306"/>
          </a:xfrm>
          <a:prstGeom prst="wedgeEllipseCallout">
            <a:avLst>
              <a:gd name="adj1" fmla="val 26884"/>
              <a:gd name="adj2" fmla="val 8298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rgbClr val="FFFF00"/>
                </a:solidFill>
              </a:rPr>
              <a:t>Many </a:t>
            </a:r>
            <a:r>
              <a:rPr lang="en-US" sz="2000" b="1" dirty="0" smtClean="0">
                <a:solidFill>
                  <a:srgbClr val="FFFF00"/>
                </a:solidFill>
              </a:rPr>
              <a:t>Requirements</a:t>
            </a:r>
            <a:endParaRPr lang="en-US" sz="2000" b="1" dirty="0">
              <a:solidFill>
                <a:srgbClr val="FFFF00"/>
              </a:solidFill>
            </a:endParaRPr>
          </a:p>
        </p:txBody>
      </p:sp>
      <p:sp>
        <p:nvSpPr>
          <p:cNvPr id="22" name="Left Arrow 21"/>
          <p:cNvSpPr/>
          <p:nvPr/>
        </p:nvSpPr>
        <p:spPr>
          <a:xfrm>
            <a:off x="3117273" y="948098"/>
            <a:ext cx="2919413" cy="950913"/>
          </a:xfrm>
          <a:prstGeom prst="leftArrow">
            <a:avLst/>
          </a:prstGeom>
          <a:solidFill>
            <a:schemeClr val="accent1">
              <a:lumMod val="7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FFFF00"/>
                </a:solidFill>
              </a:rPr>
              <a:t>Feedforward (</a:t>
            </a:r>
            <a:r>
              <a:rPr lang="en-US" sz="1600" b="1" dirty="0">
                <a:solidFill>
                  <a:srgbClr val="FFFF00"/>
                </a:solidFill>
              </a:rPr>
              <a:t>Anticipation</a:t>
            </a:r>
            <a:r>
              <a:rPr lang="en-US" b="1" dirty="0">
                <a:solidFill>
                  <a:srgbClr val="FFFF00"/>
                </a:solidFill>
              </a:rPr>
              <a:t>)</a:t>
            </a:r>
          </a:p>
        </p:txBody>
      </p:sp>
    </p:spTree>
    <p:extLst>
      <p:ext uri="{BB962C8B-B14F-4D97-AF65-F5344CB8AC3E}">
        <p14:creationId xmlns:p14="http://schemas.microsoft.com/office/powerpoint/2010/main" val="2675974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Systems</a:t>
            </a:r>
            <a:endParaRPr lang="en-US" dirty="0"/>
          </a:p>
        </p:txBody>
      </p:sp>
      <p:pic>
        <p:nvPicPr>
          <p:cNvPr id="3076" name="Picture 4" descr="http://dunningrb.files.wordpress.com/2007/10/300px-free_bod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828800"/>
            <a:ext cx="4838700" cy="329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536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Voice of the Customer</a:t>
            </a:r>
            <a:endParaRPr lang="en-US" dirty="0"/>
          </a:p>
        </p:txBody>
      </p:sp>
      <p:pic>
        <p:nvPicPr>
          <p:cNvPr id="2052" name="Picture 4" descr="Car Driver S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1219200"/>
            <a:ext cx="390292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IrEgzt2a4oU/TlVoCvWsQhI/AAAAAAAAELU/Ec7GCv8NBsw/s400/Car-Repair-Carto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429000"/>
            <a:ext cx="3860798"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562600"/>
            <a:ext cx="2895600" cy="461665"/>
          </a:xfrm>
          <a:prstGeom prst="rect">
            <a:avLst/>
          </a:prstGeom>
          <a:noFill/>
        </p:spPr>
        <p:txBody>
          <a:bodyPr wrap="square" rtlCol="0">
            <a:spAutoFit/>
          </a:bodyPr>
          <a:lstStyle/>
          <a:p>
            <a:pPr algn="ctr"/>
            <a:r>
              <a:rPr lang="en-US" sz="2400" b="1" i="1" dirty="0" smtClean="0"/>
              <a:t>Which Customer?</a:t>
            </a:r>
            <a:endParaRPr lang="en-US" sz="2400" b="1" i="1" dirty="0"/>
          </a:p>
        </p:txBody>
      </p:sp>
    </p:spTree>
    <p:extLst>
      <p:ext uri="{BB962C8B-B14F-4D97-AF65-F5344CB8AC3E}">
        <p14:creationId xmlns:p14="http://schemas.microsoft.com/office/powerpoint/2010/main" val="4113814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ChangeArrowheads="1"/>
          </p:cNvSpPr>
          <p:nvPr/>
        </p:nvSpPr>
        <p:spPr bwMode="auto">
          <a:xfrm>
            <a:off x="0" y="0"/>
            <a:ext cx="6400800" cy="685800"/>
          </a:xfrm>
          <a:prstGeom prst="rect">
            <a:avLst/>
          </a:prstGeom>
          <a:noFill/>
          <a:ln w="9525">
            <a:noFill/>
            <a:miter lim="800000"/>
            <a:headEnd/>
            <a:tailEnd/>
          </a:ln>
        </p:spPr>
        <p:txBody>
          <a:bodyPr anchor="ctr"/>
          <a:lstStyle/>
          <a:p>
            <a:pPr algn="ctr"/>
            <a:r>
              <a:rPr lang="en-US" sz="3600" b="1" dirty="0" smtClean="0">
                <a:solidFill>
                  <a:srgbClr val="CC0000"/>
                </a:solidFill>
                <a:latin typeface="Times New Roman" pitchFamily="18" charset="0"/>
              </a:rPr>
              <a:t>System </a:t>
            </a:r>
            <a:r>
              <a:rPr lang="en-US" sz="3600" b="1" dirty="0">
                <a:solidFill>
                  <a:srgbClr val="CC0000"/>
                </a:solidFill>
                <a:latin typeface="Times New Roman" pitchFamily="18" charset="0"/>
              </a:rPr>
              <a:t>Design</a:t>
            </a:r>
          </a:p>
        </p:txBody>
      </p:sp>
      <p:sp>
        <p:nvSpPr>
          <p:cNvPr id="76806" name="AutoShape 3"/>
          <p:cNvSpPr>
            <a:spLocks noChangeArrowheads="1"/>
          </p:cNvSpPr>
          <p:nvPr/>
        </p:nvSpPr>
        <p:spPr bwMode="auto">
          <a:xfrm>
            <a:off x="685800" y="10668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Mission Design</a:t>
            </a:r>
          </a:p>
        </p:txBody>
      </p:sp>
      <p:sp>
        <p:nvSpPr>
          <p:cNvPr id="76807" name="AutoShape 4"/>
          <p:cNvSpPr>
            <a:spLocks noChangeArrowheads="1"/>
          </p:cNvSpPr>
          <p:nvPr/>
        </p:nvSpPr>
        <p:spPr bwMode="auto">
          <a:xfrm>
            <a:off x="2743200" y="2514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System Design</a:t>
            </a:r>
          </a:p>
        </p:txBody>
      </p:sp>
      <p:sp>
        <p:nvSpPr>
          <p:cNvPr id="76808" name="AutoShape 5"/>
          <p:cNvSpPr>
            <a:spLocks noChangeArrowheads="1"/>
          </p:cNvSpPr>
          <p:nvPr/>
        </p:nvSpPr>
        <p:spPr bwMode="auto">
          <a:xfrm>
            <a:off x="3810000" y="32004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Process Integration</a:t>
            </a:r>
          </a:p>
        </p:txBody>
      </p:sp>
      <p:sp>
        <p:nvSpPr>
          <p:cNvPr id="76809" name="AutoShape 6"/>
          <p:cNvSpPr>
            <a:spLocks noChangeArrowheads="1"/>
          </p:cNvSpPr>
          <p:nvPr/>
        </p:nvSpPr>
        <p:spPr bwMode="auto">
          <a:xfrm>
            <a:off x="4876800" y="38862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Operations Design</a:t>
            </a:r>
          </a:p>
        </p:txBody>
      </p:sp>
      <p:sp>
        <p:nvSpPr>
          <p:cNvPr id="76810" name="AutoShape 7"/>
          <p:cNvSpPr>
            <a:spLocks noChangeArrowheads="1"/>
          </p:cNvSpPr>
          <p:nvPr/>
        </p:nvSpPr>
        <p:spPr bwMode="auto">
          <a:xfrm>
            <a:off x="5791200" y="4572000"/>
            <a:ext cx="3171825" cy="685800"/>
          </a:xfrm>
          <a:prstGeom prst="rightArrow">
            <a:avLst>
              <a:gd name="adj1" fmla="val 50000"/>
              <a:gd name="adj2" fmla="val 115625"/>
            </a:avLst>
          </a:prstGeom>
          <a:solidFill>
            <a:schemeClr val="accent1"/>
          </a:solidFill>
          <a:ln w="9525">
            <a:solidFill>
              <a:schemeClr val="tx1"/>
            </a:solidFill>
            <a:miter lim="800000"/>
            <a:headEnd/>
            <a:tailEnd/>
          </a:ln>
        </p:spPr>
        <p:txBody>
          <a:bodyPr wrap="none" anchor="ctr"/>
          <a:lstStyle/>
          <a:p>
            <a:pPr algn="ctr"/>
            <a:r>
              <a:rPr lang="en-US" b="1">
                <a:solidFill>
                  <a:srgbClr val="FFFF00"/>
                </a:solidFill>
                <a:latin typeface="Times New Roman" pitchFamily="18" charset="0"/>
              </a:rPr>
              <a:t>Operations Implementation</a:t>
            </a:r>
          </a:p>
        </p:txBody>
      </p:sp>
      <p:sp>
        <p:nvSpPr>
          <p:cNvPr id="76811" name="AutoShape 8"/>
          <p:cNvSpPr>
            <a:spLocks noChangeArrowheads="1"/>
          </p:cNvSpPr>
          <p:nvPr/>
        </p:nvSpPr>
        <p:spPr bwMode="auto">
          <a:xfrm>
            <a:off x="1828800" y="1752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Process Design</a:t>
            </a:r>
          </a:p>
        </p:txBody>
      </p:sp>
      <p:sp>
        <p:nvSpPr>
          <p:cNvPr id="76812" name="Text Box 9"/>
          <p:cNvSpPr txBox="1">
            <a:spLocks noChangeArrowheads="1"/>
          </p:cNvSpPr>
          <p:nvPr/>
        </p:nvSpPr>
        <p:spPr bwMode="auto">
          <a:xfrm>
            <a:off x="4343400" y="685800"/>
            <a:ext cx="3810000" cy="457200"/>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rPr>
              <a:t>Concurrent Engineering</a:t>
            </a:r>
          </a:p>
        </p:txBody>
      </p:sp>
      <p:sp>
        <p:nvSpPr>
          <p:cNvPr id="76813" name="AutoShape 10"/>
          <p:cNvSpPr>
            <a:spLocks noChangeArrowheads="1"/>
          </p:cNvSpPr>
          <p:nvPr/>
        </p:nvSpPr>
        <p:spPr bwMode="auto">
          <a:xfrm flipH="1">
            <a:off x="2362200" y="5638800"/>
            <a:ext cx="5076825" cy="685800"/>
          </a:xfrm>
          <a:prstGeom prst="rightArrow">
            <a:avLst>
              <a:gd name="adj1" fmla="val 50000"/>
              <a:gd name="adj2" fmla="val 185069"/>
            </a:avLst>
          </a:prstGeom>
          <a:solidFill>
            <a:srgbClr val="FFFF00"/>
          </a:solidFill>
          <a:ln w="9525">
            <a:solidFill>
              <a:schemeClr val="tx1"/>
            </a:solidFill>
            <a:miter lim="800000"/>
            <a:headEnd/>
            <a:tailEnd/>
          </a:ln>
        </p:spPr>
        <p:txBody>
          <a:bodyPr wrap="none" anchor="ctr"/>
          <a:lstStyle/>
          <a:p>
            <a:pPr algn="ctr"/>
            <a:r>
              <a:rPr lang="en-US">
                <a:latin typeface="Times New Roman" pitchFamily="18" charset="0"/>
              </a:rPr>
              <a:t>Feedback / Lessons learned</a:t>
            </a:r>
          </a:p>
        </p:txBody>
      </p:sp>
      <p:sp>
        <p:nvSpPr>
          <p:cNvPr id="76814" name="Oval 11"/>
          <p:cNvSpPr>
            <a:spLocks noChangeArrowheads="1"/>
          </p:cNvSpPr>
          <p:nvPr/>
        </p:nvSpPr>
        <p:spPr bwMode="auto">
          <a:xfrm>
            <a:off x="5715000" y="1206500"/>
            <a:ext cx="2943225" cy="1514773"/>
          </a:xfrm>
          <a:prstGeom prst="ellipse">
            <a:avLst/>
          </a:prstGeom>
          <a:noFill/>
          <a:ln w="28575" cap="rnd">
            <a:solidFill>
              <a:srgbClr val="800080"/>
            </a:solidFill>
            <a:prstDash val="sysDot"/>
            <a:round/>
            <a:headEnd/>
            <a:tailEnd/>
          </a:ln>
        </p:spPr>
        <p:txBody>
          <a:bodyPr>
            <a:spAutoFit/>
          </a:bodyPr>
          <a:lstStyle/>
          <a:p>
            <a:pPr algn="ctr">
              <a:spcBef>
                <a:spcPct val="50000"/>
              </a:spcBef>
            </a:pPr>
            <a:r>
              <a:rPr lang="en-US" sz="3200" b="1">
                <a:solidFill>
                  <a:srgbClr val="800080"/>
                </a:solidFill>
                <a:latin typeface="Times New Roman" pitchFamily="18" charset="0"/>
              </a:rPr>
              <a:t>Stage Reviews</a:t>
            </a:r>
          </a:p>
        </p:txBody>
      </p:sp>
      <p:sp>
        <p:nvSpPr>
          <p:cNvPr id="76815" name="Oval 12"/>
          <p:cNvSpPr>
            <a:spLocks noChangeArrowheads="1"/>
          </p:cNvSpPr>
          <p:nvPr/>
        </p:nvSpPr>
        <p:spPr bwMode="auto">
          <a:xfrm>
            <a:off x="381000" y="3538538"/>
            <a:ext cx="3473450" cy="1854200"/>
          </a:xfrm>
          <a:prstGeom prst="ellipse">
            <a:avLst/>
          </a:prstGeom>
          <a:solidFill>
            <a:srgbClr val="92D050"/>
          </a:solidFill>
          <a:ln w="38100" cap="rnd">
            <a:solidFill>
              <a:srgbClr val="3399FF"/>
            </a:solidFill>
            <a:prstDash val="sysDot"/>
            <a:round/>
            <a:headEnd/>
            <a:tailEnd/>
          </a:ln>
        </p:spPr>
        <p:txBody>
          <a:bodyPr>
            <a:spAutoFit/>
          </a:bodyPr>
          <a:lstStyle/>
          <a:p>
            <a:pPr algn="ctr">
              <a:spcBef>
                <a:spcPct val="50000"/>
              </a:spcBef>
            </a:pPr>
            <a:r>
              <a:rPr lang="en-US" sz="2000" b="1">
                <a:latin typeface="Times New Roman" pitchFamily="18" charset="0"/>
              </a:rPr>
              <a:t>Sequential paper or computer models (“walls”) of the development status</a:t>
            </a:r>
          </a:p>
        </p:txBody>
      </p:sp>
      <p:cxnSp>
        <p:nvCxnSpPr>
          <p:cNvPr id="76816" name="AutoShape 13"/>
          <p:cNvCxnSpPr>
            <a:cxnSpLocks noChangeShapeType="1"/>
            <a:stCxn id="76815" idx="1"/>
            <a:endCxn id="76811" idx="1"/>
          </p:cNvCxnSpPr>
          <p:nvPr/>
        </p:nvCxnSpPr>
        <p:spPr bwMode="auto">
          <a:xfrm flipV="1">
            <a:off x="889000" y="2095500"/>
            <a:ext cx="939800" cy="1695450"/>
          </a:xfrm>
          <a:prstGeom prst="straightConnector1">
            <a:avLst/>
          </a:prstGeom>
          <a:noFill/>
          <a:ln w="38100" cap="rnd">
            <a:solidFill>
              <a:srgbClr val="3399FF"/>
            </a:solidFill>
            <a:prstDash val="sysDot"/>
            <a:round/>
            <a:headEnd/>
            <a:tailEnd type="triangle" w="med" len="med"/>
          </a:ln>
        </p:spPr>
      </p:cxnSp>
      <p:cxnSp>
        <p:nvCxnSpPr>
          <p:cNvPr id="76817" name="AutoShape 14"/>
          <p:cNvCxnSpPr>
            <a:cxnSpLocks noChangeShapeType="1"/>
            <a:stCxn id="76815" idx="2"/>
            <a:endCxn id="76806" idx="1"/>
          </p:cNvCxnSpPr>
          <p:nvPr/>
        </p:nvCxnSpPr>
        <p:spPr bwMode="auto">
          <a:xfrm flipV="1">
            <a:off x="361950" y="1409700"/>
            <a:ext cx="323850" cy="3055938"/>
          </a:xfrm>
          <a:prstGeom prst="straightConnector1">
            <a:avLst/>
          </a:prstGeom>
          <a:noFill/>
          <a:ln w="38100" cap="rnd">
            <a:solidFill>
              <a:srgbClr val="3399FF"/>
            </a:solidFill>
            <a:prstDash val="sysDot"/>
            <a:round/>
            <a:headEnd/>
            <a:tailEnd type="triangle" w="med" len="med"/>
          </a:ln>
        </p:spPr>
      </p:cxnSp>
      <p:cxnSp>
        <p:nvCxnSpPr>
          <p:cNvPr id="76818" name="AutoShape 15"/>
          <p:cNvCxnSpPr>
            <a:cxnSpLocks noChangeShapeType="1"/>
            <a:stCxn id="76815" idx="0"/>
            <a:endCxn id="76807" idx="1"/>
          </p:cNvCxnSpPr>
          <p:nvPr/>
        </p:nvCxnSpPr>
        <p:spPr bwMode="auto">
          <a:xfrm flipV="1">
            <a:off x="2117725" y="2857500"/>
            <a:ext cx="625475" cy="661988"/>
          </a:xfrm>
          <a:prstGeom prst="straightConnector1">
            <a:avLst/>
          </a:prstGeom>
          <a:noFill/>
          <a:ln w="38100" cap="rnd">
            <a:solidFill>
              <a:srgbClr val="3399FF"/>
            </a:solidFill>
            <a:prstDash val="sysDot"/>
            <a:round/>
            <a:headEnd/>
            <a:tailEnd type="triangle" w="med" len="med"/>
          </a:ln>
        </p:spPr>
      </p:cxnSp>
      <p:cxnSp>
        <p:nvCxnSpPr>
          <p:cNvPr id="76819" name="AutoShape 16"/>
          <p:cNvCxnSpPr>
            <a:cxnSpLocks noChangeShapeType="1"/>
            <a:stCxn id="76815" idx="7"/>
            <a:endCxn id="76808" idx="1"/>
          </p:cNvCxnSpPr>
          <p:nvPr/>
        </p:nvCxnSpPr>
        <p:spPr bwMode="auto">
          <a:xfrm flipV="1">
            <a:off x="3346450" y="3543300"/>
            <a:ext cx="463550" cy="247650"/>
          </a:xfrm>
          <a:prstGeom prst="straightConnector1">
            <a:avLst/>
          </a:prstGeom>
          <a:noFill/>
          <a:ln w="38100" cap="rnd">
            <a:solidFill>
              <a:srgbClr val="3399FF"/>
            </a:solidFill>
            <a:prstDash val="sysDot"/>
            <a:round/>
            <a:headEnd/>
            <a:tailEnd type="triangle" w="med" len="med"/>
          </a:ln>
        </p:spPr>
      </p:cxnSp>
      <p:cxnSp>
        <p:nvCxnSpPr>
          <p:cNvPr id="76820" name="AutoShape 17"/>
          <p:cNvCxnSpPr>
            <a:cxnSpLocks noChangeShapeType="1"/>
            <a:stCxn id="76815" idx="6"/>
            <a:endCxn id="76809" idx="1"/>
          </p:cNvCxnSpPr>
          <p:nvPr/>
        </p:nvCxnSpPr>
        <p:spPr bwMode="auto">
          <a:xfrm flipV="1">
            <a:off x="3873500" y="4229100"/>
            <a:ext cx="1003300" cy="236538"/>
          </a:xfrm>
          <a:prstGeom prst="straightConnector1">
            <a:avLst/>
          </a:prstGeom>
          <a:noFill/>
          <a:ln w="38100" cap="rnd">
            <a:solidFill>
              <a:srgbClr val="3399FF"/>
            </a:solidFill>
            <a:prstDash val="sysDot"/>
            <a:round/>
            <a:headEnd/>
            <a:tailEnd type="triangle" w="med" len="med"/>
          </a:ln>
        </p:spPr>
      </p:cxnSp>
      <p:cxnSp>
        <p:nvCxnSpPr>
          <p:cNvPr id="76821" name="AutoShape 18"/>
          <p:cNvCxnSpPr>
            <a:cxnSpLocks noChangeShapeType="1"/>
            <a:stCxn id="76815" idx="5"/>
            <a:endCxn id="76810" idx="1"/>
          </p:cNvCxnSpPr>
          <p:nvPr/>
        </p:nvCxnSpPr>
        <p:spPr bwMode="auto">
          <a:xfrm flipV="1">
            <a:off x="3346450" y="4914900"/>
            <a:ext cx="2444750" cy="225425"/>
          </a:xfrm>
          <a:prstGeom prst="straightConnector1">
            <a:avLst/>
          </a:prstGeom>
          <a:noFill/>
          <a:ln w="38100" cap="rnd">
            <a:solidFill>
              <a:srgbClr val="3399FF"/>
            </a:solidFill>
            <a:prstDash val="sysDot"/>
            <a:round/>
            <a:headEnd/>
            <a:tailEnd type="triangle" w="med" len="med"/>
          </a:ln>
        </p:spPr>
      </p:cxnSp>
      <p:cxnSp>
        <p:nvCxnSpPr>
          <p:cNvPr id="76822" name="AutoShape 19"/>
          <p:cNvCxnSpPr>
            <a:cxnSpLocks noChangeShapeType="1"/>
            <a:stCxn id="76814" idx="1"/>
            <a:endCxn id="76806" idx="3"/>
          </p:cNvCxnSpPr>
          <p:nvPr/>
        </p:nvCxnSpPr>
        <p:spPr bwMode="auto">
          <a:xfrm flipH="1" flipV="1">
            <a:off x="3352800" y="1409700"/>
            <a:ext cx="2793226" cy="18633"/>
          </a:xfrm>
          <a:prstGeom prst="straightConnector1">
            <a:avLst/>
          </a:prstGeom>
          <a:noFill/>
          <a:ln w="38100" cap="rnd">
            <a:solidFill>
              <a:srgbClr val="800080"/>
            </a:solidFill>
            <a:prstDash val="sysDot"/>
            <a:round/>
            <a:headEnd/>
            <a:tailEnd type="triangle" w="med" len="med"/>
          </a:ln>
        </p:spPr>
      </p:cxnSp>
      <p:cxnSp>
        <p:nvCxnSpPr>
          <p:cNvPr id="76823" name="AutoShape 20"/>
          <p:cNvCxnSpPr>
            <a:cxnSpLocks noChangeShapeType="1"/>
            <a:stCxn id="76814" idx="2"/>
            <a:endCxn id="76811" idx="3"/>
          </p:cNvCxnSpPr>
          <p:nvPr/>
        </p:nvCxnSpPr>
        <p:spPr bwMode="auto">
          <a:xfrm flipH="1">
            <a:off x="4495800" y="1963887"/>
            <a:ext cx="1219200" cy="131613"/>
          </a:xfrm>
          <a:prstGeom prst="straightConnector1">
            <a:avLst/>
          </a:prstGeom>
          <a:noFill/>
          <a:ln w="38100" cap="rnd">
            <a:solidFill>
              <a:srgbClr val="800080"/>
            </a:solidFill>
            <a:prstDash val="sysDot"/>
            <a:round/>
            <a:headEnd/>
            <a:tailEnd type="triangle" w="med" len="med"/>
          </a:ln>
        </p:spPr>
      </p:cxnSp>
      <p:cxnSp>
        <p:nvCxnSpPr>
          <p:cNvPr id="76824" name="AutoShape 21"/>
          <p:cNvCxnSpPr>
            <a:cxnSpLocks noChangeShapeType="1"/>
            <a:stCxn id="76814" idx="3"/>
            <a:endCxn id="76807" idx="3"/>
          </p:cNvCxnSpPr>
          <p:nvPr/>
        </p:nvCxnSpPr>
        <p:spPr bwMode="auto">
          <a:xfrm flipH="1">
            <a:off x="5410200" y="2499440"/>
            <a:ext cx="735826" cy="358060"/>
          </a:xfrm>
          <a:prstGeom prst="straightConnector1">
            <a:avLst/>
          </a:prstGeom>
          <a:noFill/>
          <a:ln w="38100" cap="rnd">
            <a:solidFill>
              <a:srgbClr val="800080"/>
            </a:solidFill>
            <a:prstDash val="sysDot"/>
            <a:round/>
            <a:headEnd/>
            <a:tailEnd type="triangle" w="med" len="med"/>
          </a:ln>
        </p:spPr>
      </p:cxnSp>
      <p:cxnSp>
        <p:nvCxnSpPr>
          <p:cNvPr id="76825" name="AutoShape 22"/>
          <p:cNvCxnSpPr>
            <a:cxnSpLocks noChangeShapeType="1"/>
            <a:stCxn id="76814" idx="4"/>
            <a:endCxn id="76808" idx="3"/>
          </p:cNvCxnSpPr>
          <p:nvPr/>
        </p:nvCxnSpPr>
        <p:spPr bwMode="auto">
          <a:xfrm flipH="1">
            <a:off x="6477000" y="2721273"/>
            <a:ext cx="709613" cy="822027"/>
          </a:xfrm>
          <a:prstGeom prst="straightConnector1">
            <a:avLst/>
          </a:prstGeom>
          <a:noFill/>
          <a:ln w="38100" cap="rnd">
            <a:solidFill>
              <a:srgbClr val="800080"/>
            </a:solidFill>
            <a:prstDash val="sysDot"/>
            <a:round/>
            <a:headEnd/>
            <a:tailEnd type="triangle" w="med" len="med"/>
          </a:ln>
        </p:spPr>
      </p:cxnSp>
      <p:cxnSp>
        <p:nvCxnSpPr>
          <p:cNvPr id="76826" name="AutoShape 23"/>
          <p:cNvCxnSpPr>
            <a:cxnSpLocks noChangeShapeType="1"/>
            <a:stCxn id="76814" idx="5"/>
            <a:endCxn id="76809" idx="3"/>
          </p:cNvCxnSpPr>
          <p:nvPr/>
        </p:nvCxnSpPr>
        <p:spPr bwMode="auto">
          <a:xfrm flipH="1">
            <a:off x="7543800" y="2499440"/>
            <a:ext cx="683399" cy="1729660"/>
          </a:xfrm>
          <a:prstGeom prst="straightConnector1">
            <a:avLst/>
          </a:prstGeom>
          <a:noFill/>
          <a:ln w="38100" cap="rnd">
            <a:solidFill>
              <a:srgbClr val="800080"/>
            </a:solidFill>
            <a:prstDash val="sysDot"/>
            <a:round/>
            <a:headEnd/>
            <a:tailEnd type="triangle" w="med" len="med"/>
          </a:ln>
        </p:spPr>
      </p:cxnSp>
      <p:cxnSp>
        <p:nvCxnSpPr>
          <p:cNvPr id="76827" name="AutoShape 24"/>
          <p:cNvCxnSpPr>
            <a:cxnSpLocks noChangeShapeType="1"/>
            <a:stCxn id="76814" idx="6"/>
            <a:endCxn id="76810" idx="3"/>
          </p:cNvCxnSpPr>
          <p:nvPr/>
        </p:nvCxnSpPr>
        <p:spPr bwMode="auto">
          <a:xfrm>
            <a:off x="8658225" y="1963887"/>
            <a:ext cx="304800" cy="2951013"/>
          </a:xfrm>
          <a:prstGeom prst="straightConnector1">
            <a:avLst/>
          </a:prstGeom>
          <a:noFill/>
          <a:ln w="38100" cap="rnd">
            <a:solidFill>
              <a:srgbClr val="800080"/>
            </a:solidFill>
            <a:prstDash val="sysDot"/>
            <a:round/>
            <a:headEnd/>
            <a:tailEnd type="triangle" w="med" len="med"/>
          </a:ln>
        </p:spPr>
      </p:cxnSp>
      <p:sp>
        <p:nvSpPr>
          <p:cNvPr id="76828" name="Line 25"/>
          <p:cNvSpPr>
            <a:spLocks noChangeShapeType="1"/>
          </p:cNvSpPr>
          <p:nvPr/>
        </p:nvSpPr>
        <p:spPr bwMode="auto">
          <a:xfrm>
            <a:off x="304800" y="762000"/>
            <a:ext cx="8153400" cy="1588"/>
          </a:xfrm>
          <a:prstGeom prst="line">
            <a:avLst/>
          </a:prstGeom>
          <a:noFill/>
          <a:ln w="57150">
            <a:solidFill>
              <a:schemeClr val="accent2"/>
            </a:solidFill>
            <a:prstDash val="dash"/>
            <a:round/>
            <a:headEnd/>
            <a:tailEnd type="triangle" w="med" len="med"/>
          </a:ln>
        </p:spPr>
        <p:txBody>
          <a:bodyPr/>
          <a:lstStyle/>
          <a:p>
            <a:endParaRPr lang="en-US"/>
          </a:p>
        </p:txBody>
      </p:sp>
    </p:spTree>
    <p:extLst>
      <p:ext uri="{BB962C8B-B14F-4D97-AF65-F5344CB8AC3E}">
        <p14:creationId xmlns:p14="http://schemas.microsoft.com/office/powerpoint/2010/main" val="34895077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smtClean="0">
                <a:solidFill>
                  <a:srgbClr val="CC0000"/>
                </a:solidFill>
                <a:latin typeface="Times New Roman" pitchFamily="18" charset="0"/>
              </a:rPr>
              <a:t>Going to Mars</a:t>
            </a:r>
            <a:endParaRPr lang="en-US" sz="3600" b="1" dirty="0">
              <a:solidFill>
                <a:srgbClr val="CC0000"/>
              </a:solidFill>
              <a:latin typeface="Times New Roman" pitchFamily="18" charset="0"/>
            </a:endParaRPr>
          </a:p>
        </p:txBody>
      </p:sp>
      <p:sp>
        <p:nvSpPr>
          <p:cNvPr id="34822" name="AutoShape 3"/>
          <p:cNvSpPr>
            <a:spLocks noChangeArrowheads="1"/>
          </p:cNvSpPr>
          <p:nvPr/>
        </p:nvSpPr>
        <p:spPr bwMode="auto">
          <a:xfrm>
            <a:off x="76200" y="10668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Mission Design</a:t>
            </a:r>
          </a:p>
        </p:txBody>
      </p:sp>
      <p:sp>
        <p:nvSpPr>
          <p:cNvPr id="34823" name="AutoShape 4"/>
          <p:cNvSpPr>
            <a:spLocks noChangeArrowheads="1"/>
          </p:cNvSpPr>
          <p:nvPr/>
        </p:nvSpPr>
        <p:spPr bwMode="auto">
          <a:xfrm>
            <a:off x="2133600" y="2514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System Design</a:t>
            </a:r>
          </a:p>
        </p:txBody>
      </p:sp>
      <p:sp>
        <p:nvSpPr>
          <p:cNvPr id="34824" name="AutoShape 5"/>
          <p:cNvSpPr>
            <a:spLocks noChangeArrowheads="1"/>
          </p:cNvSpPr>
          <p:nvPr/>
        </p:nvSpPr>
        <p:spPr bwMode="auto">
          <a:xfrm>
            <a:off x="3200400" y="32004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Process Integration</a:t>
            </a:r>
          </a:p>
        </p:txBody>
      </p:sp>
      <p:sp>
        <p:nvSpPr>
          <p:cNvPr id="34825" name="AutoShape 6"/>
          <p:cNvSpPr>
            <a:spLocks noChangeArrowheads="1"/>
          </p:cNvSpPr>
          <p:nvPr/>
        </p:nvSpPr>
        <p:spPr bwMode="auto">
          <a:xfrm>
            <a:off x="4267200" y="38862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Operations Design</a:t>
            </a:r>
          </a:p>
        </p:txBody>
      </p:sp>
      <p:sp>
        <p:nvSpPr>
          <p:cNvPr id="34826" name="AutoShape 7"/>
          <p:cNvSpPr>
            <a:spLocks noChangeArrowheads="1"/>
          </p:cNvSpPr>
          <p:nvPr/>
        </p:nvSpPr>
        <p:spPr bwMode="auto">
          <a:xfrm>
            <a:off x="5181600" y="4572000"/>
            <a:ext cx="3171825" cy="685800"/>
          </a:xfrm>
          <a:prstGeom prst="rightArrow">
            <a:avLst>
              <a:gd name="adj1" fmla="val 50000"/>
              <a:gd name="adj2" fmla="val 115625"/>
            </a:avLst>
          </a:prstGeom>
          <a:solidFill>
            <a:schemeClr val="accent1"/>
          </a:solidFill>
          <a:ln w="9525">
            <a:solidFill>
              <a:schemeClr val="tx1"/>
            </a:solidFill>
            <a:miter lim="800000"/>
            <a:headEnd/>
            <a:tailEnd/>
          </a:ln>
        </p:spPr>
        <p:txBody>
          <a:bodyPr wrap="none" anchor="ctr"/>
          <a:lstStyle/>
          <a:p>
            <a:pPr algn="ctr"/>
            <a:r>
              <a:rPr lang="en-US" b="1">
                <a:solidFill>
                  <a:srgbClr val="FFFF00"/>
                </a:solidFill>
                <a:latin typeface="Times New Roman" pitchFamily="18" charset="0"/>
              </a:rPr>
              <a:t>Operations Implementation</a:t>
            </a:r>
          </a:p>
        </p:txBody>
      </p:sp>
      <p:sp>
        <p:nvSpPr>
          <p:cNvPr id="34827" name="AutoShape 8"/>
          <p:cNvSpPr>
            <a:spLocks noChangeArrowheads="1"/>
          </p:cNvSpPr>
          <p:nvPr/>
        </p:nvSpPr>
        <p:spPr bwMode="auto">
          <a:xfrm>
            <a:off x="1219200" y="1752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rgbClr val="FFFF00"/>
                </a:solidFill>
                <a:latin typeface="Times New Roman" pitchFamily="18" charset="0"/>
              </a:rPr>
              <a:t>Process Design</a:t>
            </a:r>
          </a:p>
        </p:txBody>
      </p:sp>
      <p:sp>
        <p:nvSpPr>
          <p:cNvPr id="34829" name="Text Box 10"/>
          <p:cNvSpPr txBox="1">
            <a:spLocks noChangeArrowheads="1"/>
          </p:cNvSpPr>
          <p:nvPr/>
        </p:nvSpPr>
        <p:spPr bwMode="auto">
          <a:xfrm>
            <a:off x="3124200" y="1219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Manned Mars Mission</a:t>
            </a:r>
          </a:p>
        </p:txBody>
      </p:sp>
      <p:sp>
        <p:nvSpPr>
          <p:cNvPr id="34830" name="Text Box 11"/>
          <p:cNvSpPr txBox="1">
            <a:spLocks noChangeArrowheads="1"/>
          </p:cNvSpPr>
          <p:nvPr/>
        </p:nvSpPr>
        <p:spPr bwMode="auto">
          <a:xfrm>
            <a:off x="4038600" y="1828800"/>
            <a:ext cx="3124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Navigating, Launching, Eating, Exercising, Landing, Modeling</a:t>
            </a:r>
          </a:p>
        </p:txBody>
      </p:sp>
      <p:sp>
        <p:nvSpPr>
          <p:cNvPr id="34831" name="Text Box 12"/>
          <p:cNvSpPr txBox="1">
            <a:spLocks noChangeArrowheads="1"/>
          </p:cNvSpPr>
          <p:nvPr/>
        </p:nvSpPr>
        <p:spPr bwMode="auto">
          <a:xfrm>
            <a:off x="5562600" y="2362200"/>
            <a:ext cx="2743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Propulsion, Biomass Production Equipment, Communications Equipment, Robots</a:t>
            </a:r>
          </a:p>
        </p:txBody>
      </p:sp>
      <p:sp>
        <p:nvSpPr>
          <p:cNvPr id="34832" name="Text Box 13"/>
          <p:cNvSpPr txBox="1">
            <a:spLocks noChangeArrowheads="1"/>
          </p:cNvSpPr>
          <p:nvPr/>
        </p:nvSpPr>
        <p:spPr bwMode="auto">
          <a:xfrm>
            <a:off x="7162800" y="4038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Analogs, Modeling</a:t>
            </a:r>
          </a:p>
        </p:txBody>
      </p:sp>
      <p:sp>
        <p:nvSpPr>
          <p:cNvPr id="34833" name="Text Box 14"/>
          <p:cNvSpPr txBox="1">
            <a:spLocks noChangeArrowheads="1"/>
          </p:cNvSpPr>
          <p:nvPr/>
        </p:nvSpPr>
        <p:spPr bwMode="auto">
          <a:xfrm>
            <a:off x="6553200" y="3200400"/>
            <a:ext cx="228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Time, Resource and Activity Planning, Modeling</a:t>
            </a:r>
          </a:p>
        </p:txBody>
      </p:sp>
      <p:sp>
        <p:nvSpPr>
          <p:cNvPr id="34834" name="Text Box 15"/>
          <p:cNvSpPr txBox="1">
            <a:spLocks noChangeArrowheads="1"/>
          </p:cNvSpPr>
          <p:nvPr/>
        </p:nvSpPr>
        <p:spPr bwMode="auto">
          <a:xfrm>
            <a:off x="7772400" y="5334000"/>
            <a:ext cx="1371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latin typeface="Times New Roman" pitchFamily="18" charset="0"/>
              </a:rPr>
              <a:t>Monitoring, Anticipating, Responding</a:t>
            </a:r>
          </a:p>
        </p:txBody>
      </p:sp>
      <p:sp>
        <p:nvSpPr>
          <p:cNvPr id="34835" name="Text Box 16"/>
          <p:cNvSpPr txBox="1">
            <a:spLocks noChangeArrowheads="1"/>
          </p:cNvSpPr>
          <p:nvPr/>
        </p:nvSpPr>
        <p:spPr bwMode="auto">
          <a:xfrm>
            <a:off x="4267200" y="838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400" i="1">
                <a:latin typeface="Times New Roman" pitchFamily="18" charset="0"/>
              </a:rPr>
              <a:t>Concurrent Engineering</a:t>
            </a:r>
          </a:p>
        </p:txBody>
      </p:sp>
      <p:sp>
        <p:nvSpPr>
          <p:cNvPr id="34836" name="AutoShape 17"/>
          <p:cNvSpPr>
            <a:spLocks noChangeArrowheads="1"/>
          </p:cNvSpPr>
          <p:nvPr/>
        </p:nvSpPr>
        <p:spPr bwMode="auto">
          <a:xfrm flipH="1">
            <a:off x="2133600" y="5334000"/>
            <a:ext cx="5076825" cy="685800"/>
          </a:xfrm>
          <a:prstGeom prst="rightArrow">
            <a:avLst>
              <a:gd name="adj1" fmla="val 50000"/>
              <a:gd name="adj2" fmla="val 185069"/>
            </a:avLst>
          </a:prstGeom>
          <a:solidFill>
            <a:srgbClr val="FFFF00"/>
          </a:solidFill>
          <a:ln w="9525">
            <a:solidFill>
              <a:schemeClr val="tx1"/>
            </a:solidFill>
            <a:miter lim="800000"/>
            <a:headEnd/>
            <a:tailEnd/>
          </a:ln>
        </p:spPr>
        <p:txBody>
          <a:bodyPr wrap="none" anchor="ctr"/>
          <a:lstStyle/>
          <a:p>
            <a:pPr algn="ctr"/>
            <a:r>
              <a:rPr lang="en-US">
                <a:latin typeface="Times New Roman" pitchFamily="18" charset="0"/>
              </a:rPr>
              <a:t>Feedback / Lessons learned</a:t>
            </a:r>
          </a:p>
        </p:txBody>
      </p:sp>
      <p:sp>
        <p:nvSpPr>
          <p:cNvPr id="34837" name="Line 18"/>
          <p:cNvSpPr>
            <a:spLocks noChangeShapeType="1"/>
          </p:cNvSpPr>
          <p:nvPr/>
        </p:nvSpPr>
        <p:spPr bwMode="auto">
          <a:xfrm>
            <a:off x="228600" y="914400"/>
            <a:ext cx="8153400" cy="1588"/>
          </a:xfrm>
          <a:prstGeom prst="line">
            <a:avLst/>
          </a:prstGeom>
          <a:noFill/>
          <a:ln w="57150">
            <a:solidFill>
              <a:schemeClr val="accent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8" name="AutoShape 19"/>
          <p:cNvSpPr>
            <a:spLocks noChangeArrowheads="1"/>
          </p:cNvSpPr>
          <p:nvPr/>
        </p:nvSpPr>
        <p:spPr bwMode="auto">
          <a:xfrm>
            <a:off x="7467600" y="1371600"/>
            <a:ext cx="1295400" cy="838200"/>
          </a:xfrm>
          <a:prstGeom prst="wedgeEllipseCallout">
            <a:avLst>
              <a:gd name="adj1" fmla="val -9681"/>
              <a:gd name="adj2" fmla="val -111931"/>
            </a:avLst>
          </a:prstGeom>
          <a:solidFill>
            <a:srgbClr val="C00000"/>
          </a:solidFill>
          <a:ln w="9525">
            <a:solidFill>
              <a:schemeClr val="tx1"/>
            </a:solidFill>
            <a:miter lim="800000"/>
            <a:headEnd/>
            <a:tailEnd/>
          </a:ln>
        </p:spPr>
        <p:txBody>
          <a:bodyPr/>
          <a:lstStyle/>
          <a:p>
            <a:pPr algn="ctr"/>
            <a:r>
              <a:rPr lang="en-US" sz="1800" b="1" i="1">
                <a:solidFill>
                  <a:schemeClr val="bg1"/>
                </a:solidFill>
                <a:latin typeface="Times New Roman" pitchFamily="18" charset="0"/>
              </a:rPr>
              <a:t>Time to</a:t>
            </a:r>
          </a:p>
          <a:p>
            <a:pPr algn="ctr"/>
            <a:r>
              <a:rPr lang="en-US" sz="1800" b="1" i="1">
                <a:solidFill>
                  <a:schemeClr val="bg1"/>
                </a:solidFill>
                <a:latin typeface="Times New Roman" pitchFamily="18" charset="0"/>
              </a:rPr>
              <a:t>Market</a:t>
            </a:r>
          </a:p>
        </p:txBody>
      </p:sp>
      <p:graphicFrame>
        <p:nvGraphicFramePr>
          <p:cNvPr id="23" name="Diagram 22"/>
          <p:cNvGraphicFramePr/>
          <p:nvPr>
            <p:extLst>
              <p:ext uri="{D42A27DB-BD31-4B8C-83A1-F6EECF244321}">
                <p14:modId xmlns:p14="http://schemas.microsoft.com/office/powerpoint/2010/main" val="643738175"/>
              </p:ext>
            </p:extLst>
          </p:nvPr>
        </p:nvGraphicFramePr>
        <p:xfrm>
          <a:off x="228600" y="4038600"/>
          <a:ext cx="1600200" cy="123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p:cNvSpPr txBox="1"/>
          <p:nvPr/>
        </p:nvSpPr>
        <p:spPr>
          <a:xfrm>
            <a:off x="304800" y="188240"/>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
        <p:nvSpPr>
          <p:cNvPr id="25" name="Rectangle 24"/>
          <p:cNvSpPr/>
          <p:nvPr/>
        </p:nvSpPr>
        <p:spPr>
          <a:xfrm>
            <a:off x="8106229" y="24384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23134372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Line 4"/>
          <p:cNvSpPr>
            <a:spLocks noChangeShapeType="1"/>
          </p:cNvSpPr>
          <p:nvPr/>
        </p:nvSpPr>
        <p:spPr bwMode="auto">
          <a:xfrm>
            <a:off x="1066800" y="2286000"/>
            <a:ext cx="0" cy="2286000"/>
          </a:xfrm>
          <a:prstGeom prst="line">
            <a:avLst/>
          </a:prstGeom>
          <a:noFill/>
          <a:ln w="9525">
            <a:solidFill>
              <a:schemeClr val="tx1"/>
            </a:solidFill>
            <a:round/>
            <a:headEnd/>
            <a:tailEnd/>
          </a:ln>
        </p:spPr>
        <p:txBody>
          <a:bodyPr wrap="none" anchor="ctr"/>
          <a:lstStyle/>
          <a:p>
            <a:endParaRPr lang="en-US"/>
          </a:p>
        </p:txBody>
      </p:sp>
      <p:sp>
        <p:nvSpPr>
          <p:cNvPr id="35846" name="Line 5"/>
          <p:cNvSpPr>
            <a:spLocks noChangeShapeType="1"/>
          </p:cNvSpPr>
          <p:nvPr/>
        </p:nvSpPr>
        <p:spPr bwMode="auto">
          <a:xfrm>
            <a:off x="1066800" y="4572000"/>
            <a:ext cx="7391400" cy="0"/>
          </a:xfrm>
          <a:prstGeom prst="line">
            <a:avLst/>
          </a:prstGeom>
          <a:noFill/>
          <a:ln w="9525">
            <a:solidFill>
              <a:schemeClr val="tx1"/>
            </a:solidFill>
            <a:round/>
            <a:headEnd/>
            <a:tailEnd/>
          </a:ln>
        </p:spPr>
        <p:txBody>
          <a:bodyPr wrap="none" anchor="ctr"/>
          <a:lstStyle/>
          <a:p>
            <a:endParaRPr lang="en-US"/>
          </a:p>
        </p:txBody>
      </p:sp>
      <p:sp>
        <p:nvSpPr>
          <p:cNvPr id="35847" name="Line 6"/>
          <p:cNvSpPr>
            <a:spLocks noChangeShapeType="1"/>
          </p:cNvSpPr>
          <p:nvPr/>
        </p:nvSpPr>
        <p:spPr bwMode="auto">
          <a:xfrm flipV="1">
            <a:off x="8458200" y="2286000"/>
            <a:ext cx="0" cy="2286000"/>
          </a:xfrm>
          <a:prstGeom prst="line">
            <a:avLst/>
          </a:prstGeom>
          <a:noFill/>
          <a:ln w="9525">
            <a:solidFill>
              <a:schemeClr val="tx1"/>
            </a:solidFill>
            <a:round/>
            <a:headEnd/>
            <a:tailEnd/>
          </a:ln>
        </p:spPr>
        <p:txBody>
          <a:bodyPr wrap="none" anchor="ctr"/>
          <a:lstStyle/>
          <a:p>
            <a:endParaRPr lang="en-US"/>
          </a:p>
        </p:txBody>
      </p:sp>
      <p:sp>
        <p:nvSpPr>
          <p:cNvPr id="35848" name="Freeform 7"/>
          <p:cNvSpPr>
            <a:spLocks/>
          </p:cNvSpPr>
          <p:nvPr/>
        </p:nvSpPr>
        <p:spPr bwMode="auto">
          <a:xfrm>
            <a:off x="1143000" y="2362200"/>
            <a:ext cx="7239000" cy="1447800"/>
          </a:xfrm>
          <a:custGeom>
            <a:avLst/>
            <a:gdLst>
              <a:gd name="T0" fmla="*/ 0 w 1872"/>
              <a:gd name="T1" fmla="*/ 0 h 720"/>
              <a:gd name="T2" fmla="*/ 928077 w 1872"/>
              <a:gd name="T3" fmla="*/ 579120 h 720"/>
              <a:gd name="T4" fmla="*/ 2413000 w 1872"/>
              <a:gd name="T5" fmla="*/ 868680 h 720"/>
              <a:gd name="T6" fmla="*/ 4826001 w 1872"/>
              <a:gd name="T7" fmla="*/ 1254760 h 720"/>
              <a:gd name="T8" fmla="*/ 7239000 w 1872"/>
              <a:gd name="T9" fmla="*/ 1447800 h 720"/>
              <a:gd name="T10" fmla="*/ 0 60000 65536"/>
              <a:gd name="T11" fmla="*/ 0 60000 65536"/>
              <a:gd name="T12" fmla="*/ 0 60000 65536"/>
              <a:gd name="T13" fmla="*/ 0 60000 65536"/>
              <a:gd name="T14" fmla="*/ 0 60000 65536"/>
              <a:gd name="T15" fmla="*/ 0 w 1872"/>
              <a:gd name="T16" fmla="*/ 0 h 720"/>
              <a:gd name="T17" fmla="*/ 1872 w 1872"/>
              <a:gd name="T18" fmla="*/ 720 h 720"/>
            </a:gdLst>
            <a:ahLst/>
            <a:cxnLst>
              <a:cxn ang="T10">
                <a:pos x="T0" y="T1"/>
              </a:cxn>
              <a:cxn ang="T11">
                <a:pos x="T2" y="T3"/>
              </a:cxn>
              <a:cxn ang="T12">
                <a:pos x="T4" y="T5"/>
              </a:cxn>
              <a:cxn ang="T13">
                <a:pos x="T6" y="T7"/>
              </a:cxn>
              <a:cxn ang="T14">
                <a:pos x="T8" y="T9"/>
              </a:cxn>
            </a:cxnLst>
            <a:rect l="T15" t="T16" r="T17" b="T18"/>
            <a:pathLst>
              <a:path w="1872" h="720">
                <a:moveTo>
                  <a:pt x="0" y="0"/>
                </a:moveTo>
                <a:cubicBezTo>
                  <a:pt x="68" y="108"/>
                  <a:pt x="136" y="216"/>
                  <a:pt x="240" y="288"/>
                </a:cubicBezTo>
                <a:cubicBezTo>
                  <a:pt x="344" y="360"/>
                  <a:pt x="456" y="376"/>
                  <a:pt x="624" y="432"/>
                </a:cubicBezTo>
                <a:cubicBezTo>
                  <a:pt x="792" y="488"/>
                  <a:pt x="1040" y="576"/>
                  <a:pt x="1248" y="624"/>
                </a:cubicBezTo>
                <a:cubicBezTo>
                  <a:pt x="1456" y="672"/>
                  <a:pt x="1664" y="640"/>
                  <a:pt x="1872" y="720"/>
                </a:cubicBezTo>
              </a:path>
            </a:pathLst>
          </a:custGeom>
          <a:noFill/>
          <a:ln w="38100" cap="rnd">
            <a:solidFill>
              <a:schemeClr val="accent2"/>
            </a:solidFill>
            <a:prstDash val="sysDot"/>
            <a:round/>
            <a:headEnd/>
            <a:tailEnd/>
          </a:ln>
        </p:spPr>
        <p:txBody>
          <a:bodyPr wrap="none" anchor="ctr"/>
          <a:lstStyle/>
          <a:p>
            <a:endParaRPr lang="en-US"/>
          </a:p>
        </p:txBody>
      </p:sp>
      <p:sp>
        <p:nvSpPr>
          <p:cNvPr id="35849" name="Freeform 8"/>
          <p:cNvSpPr>
            <a:spLocks/>
          </p:cNvSpPr>
          <p:nvPr/>
        </p:nvSpPr>
        <p:spPr bwMode="auto">
          <a:xfrm flipH="1">
            <a:off x="1066800" y="2286000"/>
            <a:ext cx="7315200" cy="2209800"/>
          </a:xfrm>
          <a:custGeom>
            <a:avLst/>
            <a:gdLst>
              <a:gd name="T0" fmla="*/ 0 w 1872"/>
              <a:gd name="T1" fmla="*/ 0 h 720"/>
              <a:gd name="T2" fmla="*/ 937846 w 1872"/>
              <a:gd name="T3" fmla="*/ 883920 h 720"/>
              <a:gd name="T4" fmla="*/ 2438400 w 1872"/>
              <a:gd name="T5" fmla="*/ 1325880 h 720"/>
              <a:gd name="T6" fmla="*/ 4876801 w 1872"/>
              <a:gd name="T7" fmla="*/ 1915160 h 720"/>
              <a:gd name="T8" fmla="*/ 7315200 w 1872"/>
              <a:gd name="T9" fmla="*/ 2209800 h 720"/>
              <a:gd name="T10" fmla="*/ 0 60000 65536"/>
              <a:gd name="T11" fmla="*/ 0 60000 65536"/>
              <a:gd name="T12" fmla="*/ 0 60000 65536"/>
              <a:gd name="T13" fmla="*/ 0 60000 65536"/>
              <a:gd name="T14" fmla="*/ 0 60000 65536"/>
              <a:gd name="T15" fmla="*/ 0 w 1872"/>
              <a:gd name="T16" fmla="*/ 0 h 720"/>
              <a:gd name="T17" fmla="*/ 1872 w 1872"/>
              <a:gd name="T18" fmla="*/ 720 h 720"/>
            </a:gdLst>
            <a:ahLst/>
            <a:cxnLst>
              <a:cxn ang="T10">
                <a:pos x="T0" y="T1"/>
              </a:cxn>
              <a:cxn ang="T11">
                <a:pos x="T2" y="T3"/>
              </a:cxn>
              <a:cxn ang="T12">
                <a:pos x="T4" y="T5"/>
              </a:cxn>
              <a:cxn ang="T13">
                <a:pos x="T6" y="T7"/>
              </a:cxn>
              <a:cxn ang="T14">
                <a:pos x="T8" y="T9"/>
              </a:cxn>
            </a:cxnLst>
            <a:rect l="T15" t="T16" r="T17" b="T18"/>
            <a:pathLst>
              <a:path w="1872" h="720">
                <a:moveTo>
                  <a:pt x="0" y="0"/>
                </a:moveTo>
                <a:cubicBezTo>
                  <a:pt x="68" y="108"/>
                  <a:pt x="136" y="216"/>
                  <a:pt x="240" y="288"/>
                </a:cubicBezTo>
                <a:cubicBezTo>
                  <a:pt x="344" y="360"/>
                  <a:pt x="456" y="376"/>
                  <a:pt x="624" y="432"/>
                </a:cubicBezTo>
                <a:cubicBezTo>
                  <a:pt x="792" y="488"/>
                  <a:pt x="1040" y="576"/>
                  <a:pt x="1248" y="624"/>
                </a:cubicBezTo>
                <a:cubicBezTo>
                  <a:pt x="1456" y="672"/>
                  <a:pt x="1664" y="640"/>
                  <a:pt x="1872" y="720"/>
                </a:cubicBezTo>
              </a:path>
            </a:pathLst>
          </a:custGeom>
          <a:noFill/>
          <a:ln w="28575">
            <a:solidFill>
              <a:srgbClr val="800080"/>
            </a:solidFill>
            <a:prstDash val="dash"/>
            <a:round/>
            <a:headEnd/>
            <a:tailEnd/>
          </a:ln>
        </p:spPr>
        <p:txBody>
          <a:bodyPr wrap="none" anchor="ctr"/>
          <a:lstStyle/>
          <a:p>
            <a:endParaRPr lang="en-US"/>
          </a:p>
        </p:txBody>
      </p:sp>
      <p:sp>
        <p:nvSpPr>
          <p:cNvPr id="35850" name="Text Box 9"/>
          <p:cNvSpPr txBox="1">
            <a:spLocks noChangeArrowheads="1"/>
          </p:cNvSpPr>
          <p:nvPr/>
        </p:nvSpPr>
        <p:spPr bwMode="auto">
          <a:xfrm>
            <a:off x="533400" y="1676400"/>
            <a:ext cx="1447800" cy="457200"/>
          </a:xfrm>
          <a:prstGeom prst="rect">
            <a:avLst/>
          </a:prstGeom>
          <a:noFill/>
          <a:ln w="9525">
            <a:noFill/>
            <a:miter lim="800000"/>
            <a:headEnd/>
            <a:tailEnd/>
          </a:ln>
        </p:spPr>
        <p:txBody>
          <a:bodyPr>
            <a:spAutoFit/>
          </a:bodyPr>
          <a:lstStyle/>
          <a:p>
            <a:pPr algn="ctr">
              <a:spcBef>
                <a:spcPct val="50000"/>
              </a:spcBef>
            </a:pPr>
            <a:r>
              <a:rPr lang="en-US" sz="2400">
                <a:solidFill>
                  <a:schemeClr val="accent2"/>
                </a:solidFill>
                <a:latin typeface="Times New Roman" pitchFamily="18" charset="0"/>
              </a:rPr>
              <a:t>Impact</a:t>
            </a:r>
          </a:p>
        </p:txBody>
      </p:sp>
      <p:sp>
        <p:nvSpPr>
          <p:cNvPr id="35851" name="Text Box 10"/>
          <p:cNvSpPr txBox="1">
            <a:spLocks noChangeArrowheads="1"/>
          </p:cNvSpPr>
          <p:nvPr/>
        </p:nvSpPr>
        <p:spPr bwMode="auto">
          <a:xfrm>
            <a:off x="7696200" y="1600200"/>
            <a:ext cx="1447800" cy="457200"/>
          </a:xfrm>
          <a:prstGeom prst="rect">
            <a:avLst/>
          </a:prstGeom>
          <a:noFill/>
          <a:ln w="9525">
            <a:noFill/>
            <a:miter lim="800000"/>
            <a:headEnd/>
            <a:tailEnd/>
          </a:ln>
        </p:spPr>
        <p:txBody>
          <a:bodyPr>
            <a:spAutoFit/>
          </a:bodyPr>
          <a:lstStyle/>
          <a:p>
            <a:pPr algn="ctr">
              <a:spcBef>
                <a:spcPct val="50000"/>
              </a:spcBef>
            </a:pPr>
            <a:r>
              <a:rPr lang="en-US" sz="2400">
                <a:solidFill>
                  <a:srgbClr val="800080"/>
                </a:solidFill>
                <a:latin typeface="Times New Roman" pitchFamily="18" charset="0"/>
              </a:rPr>
              <a:t>Cost</a:t>
            </a:r>
          </a:p>
        </p:txBody>
      </p:sp>
      <p:sp>
        <p:nvSpPr>
          <p:cNvPr id="35852" name="AutoShape 11"/>
          <p:cNvSpPr>
            <a:spLocks noChangeArrowheads="1"/>
          </p:cNvSpPr>
          <p:nvPr/>
        </p:nvSpPr>
        <p:spPr bwMode="auto">
          <a:xfrm>
            <a:off x="1600200" y="5105400"/>
            <a:ext cx="6858000" cy="850900"/>
          </a:xfrm>
          <a:prstGeom prst="rightArrow">
            <a:avLst>
              <a:gd name="adj1" fmla="val 50000"/>
              <a:gd name="adj2" fmla="val 201493"/>
            </a:avLst>
          </a:prstGeom>
          <a:noFill/>
          <a:ln w="28575">
            <a:solidFill>
              <a:schemeClr val="tx1"/>
            </a:solidFill>
            <a:miter lim="800000"/>
            <a:headEnd/>
            <a:tailEnd/>
          </a:ln>
        </p:spPr>
        <p:txBody>
          <a:bodyPr>
            <a:spAutoFit/>
          </a:bodyPr>
          <a:lstStyle/>
          <a:p>
            <a:pPr algn="ctr">
              <a:spcBef>
                <a:spcPct val="50000"/>
              </a:spcBef>
            </a:pPr>
            <a:r>
              <a:rPr lang="en-US" sz="2400" b="1">
                <a:latin typeface="Times New Roman" pitchFamily="18" charset="0"/>
              </a:rPr>
              <a:t>Time to Market - Years</a:t>
            </a:r>
          </a:p>
        </p:txBody>
      </p:sp>
      <p:sp>
        <p:nvSpPr>
          <p:cNvPr id="35853" name="Text Box 12"/>
          <p:cNvSpPr txBox="1">
            <a:spLocks noChangeArrowheads="1"/>
          </p:cNvSpPr>
          <p:nvPr/>
        </p:nvSpPr>
        <p:spPr bwMode="auto">
          <a:xfrm>
            <a:off x="1295400" y="5867400"/>
            <a:ext cx="67056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Research – Design - Production - Deployment</a:t>
            </a:r>
          </a:p>
        </p:txBody>
      </p:sp>
      <p:sp>
        <p:nvSpPr>
          <p:cNvPr id="35854" name="Text Box 13"/>
          <p:cNvSpPr txBox="1">
            <a:spLocks noChangeArrowheads="1"/>
          </p:cNvSpPr>
          <p:nvPr/>
        </p:nvSpPr>
        <p:spPr bwMode="auto">
          <a:xfrm>
            <a:off x="3733800" y="4724400"/>
            <a:ext cx="1752600" cy="457200"/>
          </a:xfrm>
          <a:prstGeom prst="rect">
            <a:avLst/>
          </a:prstGeom>
          <a:noFill/>
          <a:ln w="9525">
            <a:noFill/>
            <a:miter lim="800000"/>
            <a:headEnd/>
            <a:tailEnd/>
          </a:ln>
        </p:spPr>
        <p:txBody>
          <a:bodyPr>
            <a:spAutoFit/>
          </a:bodyPr>
          <a:lstStyle/>
          <a:p>
            <a:pPr algn="ctr">
              <a:spcBef>
                <a:spcPct val="50000"/>
              </a:spcBef>
            </a:pPr>
            <a:r>
              <a:rPr lang="en-US" sz="2400">
                <a:latin typeface="Times New Roman" pitchFamily="18" charset="0"/>
              </a:rPr>
              <a:t>Changes</a:t>
            </a:r>
          </a:p>
        </p:txBody>
      </p:sp>
      <p:sp>
        <p:nvSpPr>
          <p:cNvPr id="35855" name="Text Box 14"/>
          <p:cNvSpPr txBox="1">
            <a:spLocks noChangeArrowheads="1"/>
          </p:cNvSpPr>
          <p:nvPr/>
        </p:nvSpPr>
        <p:spPr bwMode="auto">
          <a:xfrm>
            <a:off x="2590800" y="457200"/>
            <a:ext cx="4343400" cy="1198563"/>
          </a:xfrm>
          <a:prstGeom prst="rect">
            <a:avLst/>
          </a:prstGeom>
          <a:noFill/>
          <a:ln w="38100">
            <a:solidFill>
              <a:schemeClr val="tx1"/>
            </a:solidFill>
            <a:miter lim="800000"/>
            <a:headEnd/>
            <a:tailEnd/>
          </a:ln>
        </p:spPr>
        <p:txBody>
          <a:bodyPr>
            <a:spAutoFit/>
          </a:bodyPr>
          <a:lstStyle/>
          <a:p>
            <a:pPr algn="ctr">
              <a:spcBef>
                <a:spcPct val="50000"/>
              </a:spcBef>
            </a:pPr>
            <a:r>
              <a:rPr lang="en-US" sz="2800" b="1">
                <a:latin typeface="Times New Roman" pitchFamily="18" charset="0"/>
              </a:rPr>
              <a:t>Apply Tools Early</a:t>
            </a:r>
          </a:p>
          <a:p>
            <a:pPr algn="ctr">
              <a:spcBef>
                <a:spcPct val="50000"/>
              </a:spcBef>
            </a:pPr>
            <a:r>
              <a:rPr lang="en-US" sz="2800" b="1">
                <a:latin typeface="Times New Roman" pitchFamily="18" charset="0"/>
              </a:rPr>
              <a:t>“Concurrent Engineering”</a:t>
            </a:r>
          </a:p>
        </p:txBody>
      </p:sp>
      <p:sp>
        <p:nvSpPr>
          <p:cNvPr id="15361" name="Rectangle 1"/>
          <p:cNvSpPr>
            <a:spLocks noChangeArrowheads="1"/>
          </p:cNvSpPr>
          <p:nvPr/>
        </p:nvSpPr>
        <p:spPr bwMode="auto">
          <a:xfrm>
            <a:off x="0" y="-461665"/>
            <a:ext cx="312906"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1900" b="0" i="0" u="none" strike="noStrike" cap="none" normalizeH="0" baseline="0" dirty="0" smtClean="0">
                <a:ln>
                  <a:noFill/>
                </a:ln>
                <a:solidFill>
                  <a:schemeClr val="tx1"/>
                </a:solidFill>
                <a:effectLst/>
                <a:latin typeface="Arial" pitchFamily="34" charset="0"/>
                <a:cs typeface="Arial" pitchFamily="34" charset="0"/>
              </a:rPr>
              <a:t/>
            </a:r>
            <a:br>
              <a:rPr kumimoji="0" lang="en-US" sz="11900" b="0" i="0" u="none" strike="noStrike" cap="none" normalizeH="0" baseline="0" dirty="0" smtClean="0">
                <a:ln>
                  <a:noFill/>
                </a:ln>
                <a:solidFill>
                  <a:schemeClr val="tx1"/>
                </a:solidFill>
                <a:effectLst/>
                <a:latin typeface="Arial" pitchFamily="34" charset="0"/>
                <a:cs typeface="Arial" pitchFamily="34" charset="0"/>
              </a:rPr>
            </a:br>
            <a:r>
              <a:rPr kumimoji="0" 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2" name="Picture 2" descr="http://www.chuckschevytruckpages.com/images/frame2.gif"/>
          <p:cNvPicPr>
            <a:picLocks noChangeAspect="1" noChangeArrowheads="1"/>
          </p:cNvPicPr>
          <p:nvPr/>
        </p:nvPicPr>
        <p:blipFill>
          <a:blip r:embed="rId3" cstate="print"/>
          <a:srcRect/>
          <a:stretch>
            <a:fillRect/>
          </a:stretch>
        </p:blipFill>
        <p:spPr bwMode="auto">
          <a:xfrm>
            <a:off x="3657600" y="1828800"/>
            <a:ext cx="3305175" cy="1361760"/>
          </a:xfrm>
          <a:prstGeom prst="rect">
            <a:avLst/>
          </a:prstGeom>
          <a:noFill/>
        </p:spPr>
      </p:pic>
    </p:spTree>
    <p:extLst>
      <p:ext uri="{BB962C8B-B14F-4D97-AF65-F5344CB8AC3E}">
        <p14:creationId xmlns:p14="http://schemas.microsoft.com/office/powerpoint/2010/main" val="21754741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9" name="Picture 6" descr="Arch of Constantine (Arco di Constantino), Rome Italy"/>
          <p:cNvPicPr>
            <a:picLocks noChangeAspect="1" noChangeArrowheads="1"/>
          </p:cNvPicPr>
          <p:nvPr/>
        </p:nvPicPr>
        <p:blipFill>
          <a:blip r:embed="rId3" cstate="print"/>
          <a:srcRect/>
          <a:stretch>
            <a:fillRect/>
          </a:stretch>
        </p:blipFill>
        <p:spPr bwMode="auto">
          <a:xfrm>
            <a:off x="1371600" y="1064480"/>
            <a:ext cx="7010400" cy="5179158"/>
          </a:xfrm>
          <a:prstGeom prst="rect">
            <a:avLst/>
          </a:prstGeom>
          <a:noFill/>
          <a:ln w="9525">
            <a:noFill/>
            <a:miter lim="800000"/>
            <a:headEnd/>
            <a:tailEnd/>
          </a:ln>
        </p:spPr>
      </p:pic>
      <p:sp>
        <p:nvSpPr>
          <p:cNvPr id="36870" name="Text Box 4"/>
          <p:cNvSpPr txBox="1">
            <a:spLocks noChangeArrowheads="1"/>
          </p:cNvSpPr>
          <p:nvPr/>
        </p:nvSpPr>
        <p:spPr bwMode="auto">
          <a:xfrm>
            <a:off x="2514600" y="1447800"/>
            <a:ext cx="4953000" cy="2123658"/>
          </a:xfrm>
          <a:prstGeom prst="rect">
            <a:avLst/>
          </a:prstGeom>
          <a:noFill/>
          <a:ln w="9525">
            <a:noFill/>
            <a:miter lim="800000"/>
            <a:headEnd/>
            <a:tailEnd/>
          </a:ln>
        </p:spPr>
        <p:txBody>
          <a:bodyPr wrap="square">
            <a:spAutoFit/>
          </a:bodyPr>
          <a:lstStyle/>
          <a:p>
            <a:pPr algn="ctr">
              <a:spcBef>
                <a:spcPct val="50000"/>
              </a:spcBef>
            </a:pPr>
            <a:r>
              <a:rPr lang="en-US" sz="6600" b="1" dirty="0">
                <a:solidFill>
                  <a:srgbClr val="FFFF00"/>
                </a:solidFill>
                <a:latin typeface="Informal Roman" pitchFamily="66" charset="0"/>
              </a:rPr>
              <a:t>Rome wasn’t built in a day</a:t>
            </a:r>
          </a:p>
        </p:txBody>
      </p:sp>
      <p:sp>
        <p:nvSpPr>
          <p:cNvPr id="36871" name="Text Box 7"/>
          <p:cNvSpPr txBox="1">
            <a:spLocks noChangeArrowheads="1"/>
          </p:cNvSpPr>
          <p:nvPr/>
        </p:nvSpPr>
        <p:spPr bwMode="auto">
          <a:xfrm>
            <a:off x="762000" y="457200"/>
            <a:ext cx="7543800" cy="584775"/>
          </a:xfrm>
          <a:prstGeom prst="rect">
            <a:avLst/>
          </a:prstGeom>
          <a:noFill/>
          <a:ln w="9525">
            <a:noFill/>
            <a:miter lim="800000"/>
            <a:headEnd/>
            <a:tailEnd/>
          </a:ln>
        </p:spPr>
        <p:txBody>
          <a:bodyPr wrap="square">
            <a:spAutoFit/>
          </a:bodyPr>
          <a:lstStyle/>
          <a:p>
            <a:pPr>
              <a:spcBef>
                <a:spcPct val="50000"/>
              </a:spcBef>
            </a:pPr>
            <a:r>
              <a:rPr lang="en-US" sz="3200" b="1" dirty="0"/>
              <a:t>Design and Manufacturing Timelines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Design for Construction</a:t>
            </a:r>
            <a:endParaRPr lang="en-US" sz="4000" dirty="0"/>
          </a:p>
        </p:txBody>
      </p:sp>
      <p:pic>
        <p:nvPicPr>
          <p:cNvPr id="108546" name="Picture 2"/>
          <p:cNvPicPr>
            <a:picLocks noChangeAspect="1" noChangeArrowheads="1"/>
          </p:cNvPicPr>
          <p:nvPr/>
        </p:nvPicPr>
        <p:blipFill>
          <a:blip r:embed="rId2" cstate="print"/>
          <a:srcRect l="33125" t="25781" r="20625" b="51562"/>
          <a:stretch>
            <a:fillRect/>
          </a:stretch>
        </p:blipFill>
        <p:spPr bwMode="auto">
          <a:xfrm>
            <a:off x="838200" y="1371600"/>
            <a:ext cx="7194331" cy="2819400"/>
          </a:xfrm>
          <a:prstGeom prst="rect">
            <a:avLst/>
          </a:prstGeom>
          <a:noFill/>
          <a:ln w="9525">
            <a:noFill/>
            <a:miter lim="800000"/>
            <a:headEnd/>
            <a:tailEnd/>
          </a:ln>
        </p:spPr>
      </p:pic>
      <p:pic>
        <p:nvPicPr>
          <p:cNvPr id="108547" name="Picture 3"/>
          <p:cNvPicPr>
            <a:picLocks noChangeAspect="1" noChangeArrowheads="1"/>
          </p:cNvPicPr>
          <p:nvPr/>
        </p:nvPicPr>
        <p:blipFill>
          <a:blip r:embed="rId3" cstate="print"/>
          <a:srcRect l="12500" t="30469" r="39375" b="46094"/>
          <a:stretch>
            <a:fillRect/>
          </a:stretch>
        </p:blipFill>
        <p:spPr bwMode="auto">
          <a:xfrm>
            <a:off x="1219200" y="4267200"/>
            <a:ext cx="58674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191000" cy="990600"/>
          </a:xfrm>
        </p:spPr>
        <p:txBody>
          <a:bodyPr>
            <a:normAutofit/>
          </a:bodyPr>
          <a:lstStyle/>
          <a:p>
            <a:r>
              <a:rPr lang="en-US" dirty="0" smtClean="0"/>
              <a:t>Design for who?</a:t>
            </a:r>
            <a:endParaRPr lang="en-US" dirty="0"/>
          </a:p>
        </p:txBody>
      </p:sp>
      <p:pic>
        <p:nvPicPr>
          <p:cNvPr id="248834" name="Picture 2" descr="http://cs.infospace.com/ClickHandler.ashx?ru=http%3a%2f%2fus.123rf.com%2f400wm%2f400%2f400%2fdisorderly%2fdisorderly0605%2fdisorderly060500011%2f396686-income-tax-forms-1040.jpg&amp;ld=20111116&amp;ap=12&amp;app=1&amp;c=facemoods.v2.1.tbar&amp;s=facemoodsv2&amp;coi=372380&amp;cop=main-title&amp;ep=12&amp;euip=137.132.250.14&amp;npp=12&amp;p=0&amp;pp=0&amp;pvaid=a1ce552c88bf4ef08ce27f896730e8c0&amp;hash=3E1CCC0AC8FC0874F84BDF2E3B9E7703"/>
          <p:cNvPicPr>
            <a:picLocks noChangeAspect="1" noChangeArrowheads="1"/>
          </p:cNvPicPr>
          <p:nvPr/>
        </p:nvPicPr>
        <p:blipFill>
          <a:blip r:embed="rId2" cstate="print"/>
          <a:srcRect/>
          <a:stretch>
            <a:fillRect/>
          </a:stretch>
        </p:blipFill>
        <p:spPr bwMode="auto">
          <a:xfrm>
            <a:off x="1143000" y="1828800"/>
            <a:ext cx="5867400" cy="4400550"/>
          </a:xfrm>
          <a:prstGeom prst="rect">
            <a:avLst/>
          </a:prstGeom>
          <a:noFill/>
        </p:spPr>
      </p:pic>
      <p:sp>
        <p:nvSpPr>
          <p:cNvPr id="5" name="Rectangle 4"/>
          <p:cNvSpPr/>
          <p:nvPr/>
        </p:nvSpPr>
        <p:spPr>
          <a:xfrm>
            <a:off x="6400800" y="457200"/>
            <a:ext cx="10668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a:t>
            </a:r>
          </a:p>
          <a:p>
            <a:pPr algn="ctr"/>
            <a:r>
              <a:rPr lang="en-US" sz="3200" b="1" dirty="0" smtClean="0">
                <a:solidFill>
                  <a:srgbClr val="FFFF00"/>
                </a:solidFill>
              </a:rPr>
              <a:t>2M</a:t>
            </a:r>
            <a:endParaRPr lang="en-US" sz="3200" b="1" dirty="0">
              <a:solidFill>
                <a:srgbClr val="FFFF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5"/>
          <p:cNvSpPr txBox="1">
            <a:spLocks noChangeArrowheads="1"/>
          </p:cNvSpPr>
          <p:nvPr/>
        </p:nvSpPr>
        <p:spPr bwMode="auto">
          <a:xfrm>
            <a:off x="304800" y="228600"/>
            <a:ext cx="3733800" cy="1969770"/>
          </a:xfrm>
          <a:prstGeom prst="rect">
            <a:avLst/>
          </a:prstGeom>
          <a:noFill/>
          <a:ln w="9525">
            <a:noFill/>
            <a:miter lim="800000"/>
            <a:headEnd/>
            <a:tailEnd/>
          </a:ln>
        </p:spPr>
        <p:txBody>
          <a:bodyPr wrap="square">
            <a:spAutoFit/>
          </a:bodyPr>
          <a:lstStyle/>
          <a:p>
            <a:pPr algn="ctr">
              <a:spcBef>
                <a:spcPct val="50000"/>
              </a:spcBef>
            </a:pPr>
            <a:r>
              <a:rPr lang="en-US" sz="3200" b="1" dirty="0"/>
              <a:t>Design </a:t>
            </a:r>
            <a:endParaRPr lang="en-US" sz="3200" b="1" dirty="0" smtClean="0"/>
          </a:p>
          <a:p>
            <a:pPr algn="ctr">
              <a:spcBef>
                <a:spcPct val="50000"/>
              </a:spcBef>
            </a:pPr>
            <a:r>
              <a:rPr lang="en-US" sz="2800" b="1" dirty="0" smtClean="0"/>
              <a:t>for</a:t>
            </a:r>
          </a:p>
          <a:p>
            <a:pPr algn="ctr">
              <a:spcBef>
                <a:spcPct val="50000"/>
              </a:spcBef>
            </a:pPr>
            <a:r>
              <a:rPr lang="en-US" sz="3200" b="1" dirty="0" smtClean="0"/>
              <a:t>Crowds</a:t>
            </a:r>
            <a:endParaRPr lang="en-US" sz="5400" b="1" dirty="0"/>
          </a:p>
        </p:txBody>
      </p:sp>
      <p:pic>
        <p:nvPicPr>
          <p:cNvPr id="1032" name="Picture 8" descr="http://t3.gstatic.com/images?q=tbn:ANd9GcTkPcf3tdzNi0w_v9nUV2uRzyf6Ds2KjSU5cZXwXtdneX6zrtXU"/>
          <p:cNvPicPr>
            <a:picLocks noChangeAspect="1" noChangeArrowheads="1"/>
          </p:cNvPicPr>
          <p:nvPr/>
        </p:nvPicPr>
        <p:blipFill>
          <a:blip r:embed="rId4" cstate="print"/>
          <a:srcRect/>
          <a:stretch>
            <a:fillRect/>
          </a:stretch>
        </p:blipFill>
        <p:spPr bwMode="auto">
          <a:xfrm>
            <a:off x="4343400" y="456612"/>
            <a:ext cx="4400647" cy="3296239"/>
          </a:xfrm>
          <a:prstGeom prst="rect">
            <a:avLst/>
          </a:prstGeom>
          <a:noFill/>
        </p:spPr>
      </p:pic>
      <p:sp>
        <p:nvSpPr>
          <p:cNvPr id="6" name="TextBox 5"/>
          <p:cNvSpPr txBox="1"/>
          <p:nvPr/>
        </p:nvSpPr>
        <p:spPr>
          <a:xfrm>
            <a:off x="4648200" y="4343400"/>
            <a:ext cx="3581400" cy="1384995"/>
          </a:xfrm>
          <a:prstGeom prst="rect">
            <a:avLst/>
          </a:prstGeom>
          <a:noFill/>
          <a:ln w="38100">
            <a:noFill/>
          </a:ln>
        </p:spPr>
        <p:txBody>
          <a:bodyPr wrap="square" rtlCol="0">
            <a:spAutoFit/>
          </a:bodyPr>
          <a:lstStyle/>
          <a:p>
            <a:pPr algn="r"/>
            <a:r>
              <a:rPr lang="en-US" sz="2800" b="1" dirty="0" smtClean="0"/>
              <a:t>Singapore MRT</a:t>
            </a:r>
          </a:p>
          <a:p>
            <a:pPr algn="ctr"/>
            <a:endParaRPr lang="en-US" sz="2800" b="1" dirty="0" smtClean="0"/>
          </a:p>
          <a:p>
            <a:r>
              <a:rPr lang="en-US" sz="2800" b="1" dirty="0" smtClean="0"/>
              <a:t>Hong Kong MTR</a:t>
            </a:r>
            <a:endParaRPr lang="en-US" sz="2800" b="1" dirty="0"/>
          </a:p>
        </p:txBody>
      </p:sp>
      <p:graphicFrame>
        <p:nvGraphicFramePr>
          <p:cNvPr id="1026" name="Object 4"/>
          <p:cNvGraphicFramePr>
            <a:graphicFrameLocks noChangeAspect="1"/>
          </p:cNvGraphicFramePr>
          <p:nvPr/>
        </p:nvGraphicFramePr>
        <p:xfrm>
          <a:off x="914400" y="2209800"/>
          <a:ext cx="3138894" cy="4495800"/>
        </p:xfrm>
        <a:graphic>
          <a:graphicData uri="http://schemas.openxmlformats.org/presentationml/2006/ole">
            <mc:AlternateContent xmlns:mc="http://schemas.openxmlformats.org/markup-compatibility/2006">
              <mc:Choice xmlns:v="urn:schemas-microsoft-com:vml" Requires="v">
                <p:oleObj spid="_x0000_s259086" name="Photo Editor Photo" r:id="rId5" imgW="5800000" imgH="8314286" progId="">
                  <p:embed/>
                </p:oleObj>
              </mc:Choice>
              <mc:Fallback>
                <p:oleObj name="Photo Editor Photo" r:id="rId5" imgW="5800000" imgH="8314286"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313889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4" name="Text Box 5"/>
          <p:cNvSpPr txBox="1">
            <a:spLocks noChangeArrowheads="1"/>
          </p:cNvSpPr>
          <p:nvPr/>
        </p:nvSpPr>
        <p:spPr bwMode="auto">
          <a:xfrm>
            <a:off x="5562600" y="152400"/>
            <a:ext cx="3581400" cy="579438"/>
          </a:xfrm>
          <a:prstGeom prst="rect">
            <a:avLst/>
          </a:prstGeom>
          <a:noFill/>
          <a:ln w="9525">
            <a:noFill/>
            <a:miter lim="800000"/>
            <a:headEnd/>
            <a:tailEnd/>
          </a:ln>
        </p:spPr>
        <p:txBody>
          <a:bodyPr wrap="square">
            <a:spAutoFit/>
          </a:bodyPr>
          <a:lstStyle/>
          <a:p>
            <a:pPr>
              <a:spcBef>
                <a:spcPct val="50000"/>
              </a:spcBef>
            </a:pPr>
            <a:r>
              <a:rPr lang="en-US" sz="3200" b="1" dirty="0"/>
              <a:t>Difficult Design</a:t>
            </a:r>
          </a:p>
        </p:txBody>
      </p:sp>
      <p:sp>
        <p:nvSpPr>
          <p:cNvPr id="5" name="TextBox 4"/>
          <p:cNvSpPr txBox="1"/>
          <p:nvPr/>
        </p:nvSpPr>
        <p:spPr>
          <a:xfrm>
            <a:off x="5334000" y="1066800"/>
            <a:ext cx="3505200" cy="1200329"/>
          </a:xfrm>
          <a:prstGeom prst="rect">
            <a:avLst/>
          </a:prstGeom>
          <a:noFill/>
        </p:spPr>
        <p:txBody>
          <a:bodyPr wrap="square" rtlCol="0">
            <a:spAutoFit/>
          </a:bodyPr>
          <a:lstStyle/>
          <a:p>
            <a:pPr algn="ctr"/>
            <a:r>
              <a:rPr lang="en-US" sz="1800" b="1" dirty="0" smtClean="0"/>
              <a:t>Requirements</a:t>
            </a:r>
          </a:p>
          <a:p>
            <a:pPr algn="ctr"/>
            <a:endParaRPr lang="en-US" sz="1800" b="1" dirty="0" smtClean="0"/>
          </a:p>
          <a:p>
            <a:pPr algn="ctr"/>
            <a:r>
              <a:rPr lang="en-US" sz="1800" b="1" dirty="0" smtClean="0"/>
              <a:t>Carry astronauts to the moon</a:t>
            </a:r>
          </a:p>
          <a:p>
            <a:pPr algn="ctr"/>
            <a:endParaRPr lang="en-US" sz="1800" b="1" dirty="0" smtClean="0"/>
          </a:p>
        </p:txBody>
      </p:sp>
      <p:graphicFrame>
        <p:nvGraphicFramePr>
          <p:cNvPr id="6" name="Table 5"/>
          <p:cNvGraphicFramePr>
            <a:graphicFrameLocks noGrp="1"/>
          </p:cNvGraphicFramePr>
          <p:nvPr/>
        </p:nvGraphicFramePr>
        <p:xfrm>
          <a:off x="152400" y="2286000"/>
          <a:ext cx="3352800" cy="4419604"/>
        </p:xfrm>
        <a:graphic>
          <a:graphicData uri="http://schemas.openxmlformats.org/drawingml/2006/table">
            <a:tbl>
              <a:tblPr/>
              <a:tblGrid>
                <a:gridCol w="1490529"/>
                <a:gridCol w="279340"/>
                <a:gridCol w="335208"/>
                <a:gridCol w="297965"/>
                <a:gridCol w="633172"/>
                <a:gridCol w="316586"/>
              </a:tblGrid>
              <a:tr h="111443">
                <a:tc>
                  <a:txBody>
                    <a:bodyPr/>
                    <a:lstStyle/>
                    <a:p>
                      <a:endParaRPr lang="en-US" sz="600" dirty="0">
                        <a:solidFill>
                          <a:srgbClr val="FFFF00"/>
                        </a:solidFill>
                      </a:endParaRPr>
                    </a:p>
                  </a:txBody>
                  <a:tcPr marL="0" marR="0" marT="0" marB="0">
                    <a:lnL>
                      <a:noFill/>
                    </a:lnL>
                    <a:lnR>
                      <a:noFill/>
                    </a:lnR>
                    <a:lnT>
                      <a:noFill/>
                    </a:lnT>
                    <a:lnB>
                      <a:noFill/>
                    </a:lnB>
                  </a:tcPr>
                </a:tc>
                <a:tc>
                  <a:txBody>
                    <a:bodyPr/>
                    <a:lstStyle/>
                    <a:p>
                      <a:endParaRPr lang="en-US" sz="600">
                        <a:solidFill>
                          <a:srgbClr val="FFFF00"/>
                        </a:solidFill>
                      </a:endParaRPr>
                    </a:p>
                  </a:txBody>
                  <a:tcPr marL="15331" marR="15331" marT="7666" marB="7666">
                    <a:lnL>
                      <a:noFill/>
                    </a:lnL>
                  </a:tcPr>
                </a:tc>
                <a:tc>
                  <a:txBody>
                    <a:bodyPr/>
                    <a:lstStyle/>
                    <a:p>
                      <a:endParaRPr lang="en-US" sz="600">
                        <a:solidFill>
                          <a:srgbClr val="FFFF00"/>
                        </a:solidFill>
                      </a:endParaRPr>
                    </a:p>
                  </a:txBody>
                  <a:tcPr marL="15331" marR="15331" marT="7666" marB="7666"/>
                </a:tc>
                <a:tc>
                  <a:txBody>
                    <a:bodyPr/>
                    <a:lstStyle/>
                    <a:p>
                      <a:endParaRPr lang="en-US" sz="600" dirty="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r>
              <a:tr h="111443">
                <a:tc>
                  <a:txBody>
                    <a:bodyPr/>
                    <a:lstStyle/>
                    <a:p>
                      <a:endParaRPr lang="en-US" sz="600">
                        <a:solidFill>
                          <a:srgbClr val="FFFF00"/>
                        </a:solidFill>
                      </a:endParaRPr>
                    </a:p>
                  </a:txBody>
                  <a:tcPr marL="0" marR="0" marT="0" marB="0" anchor="ctr">
                    <a:lnL>
                      <a:noFill/>
                    </a:lnL>
                    <a:lnR>
                      <a:noFill/>
                    </a:lnR>
                    <a:lnT>
                      <a:noFill/>
                    </a:lnT>
                    <a:lnB>
                      <a:noFill/>
                    </a:lnB>
                  </a:tcPr>
                </a:tc>
                <a:tc>
                  <a:txBody>
                    <a:bodyPr/>
                    <a:lstStyle/>
                    <a:p>
                      <a:endParaRPr lang="en-US" sz="600">
                        <a:solidFill>
                          <a:srgbClr val="FFFF00"/>
                        </a:solidFill>
                      </a:endParaRPr>
                    </a:p>
                  </a:txBody>
                  <a:tcPr marL="15331" marR="15331" marT="7666" marB="7666">
                    <a:lnL>
                      <a:noFill/>
                    </a:lnL>
                  </a:tcPr>
                </a:tc>
                <a:tc>
                  <a:txBody>
                    <a:bodyPr/>
                    <a:lstStyle/>
                    <a:p>
                      <a:endParaRPr lang="en-US" sz="60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r>
              <a:tr h="124928">
                <a:tc>
                  <a:txBody>
                    <a:bodyPr/>
                    <a:lstStyle/>
                    <a:p>
                      <a:endParaRPr lang="en-US" sz="600">
                        <a:solidFill>
                          <a:srgbClr val="FFFF00"/>
                        </a:solidFill>
                      </a:endParaRPr>
                    </a:p>
                  </a:txBody>
                  <a:tcPr marL="15970" marR="15970" marT="15970" marB="15970" anchor="ctr">
                    <a:lnL>
                      <a:noFill/>
                    </a:lnL>
                    <a:lnR>
                      <a:noFill/>
                    </a:lnR>
                    <a:lnT>
                      <a:noFill/>
                    </a:lnT>
                    <a:lnB>
                      <a:noFill/>
                    </a:lnB>
                  </a:tcPr>
                </a:tc>
                <a:tc>
                  <a:txBody>
                    <a:bodyPr/>
                    <a:lstStyle/>
                    <a:p>
                      <a:endParaRPr lang="en-US" sz="600">
                        <a:solidFill>
                          <a:srgbClr val="FFFF00"/>
                        </a:solidFill>
                      </a:endParaRPr>
                    </a:p>
                  </a:txBody>
                  <a:tcPr marL="15331" marR="15331" marT="7666" marB="7666">
                    <a:lnL>
                      <a:noFill/>
                    </a:lnL>
                  </a:tcPr>
                </a:tc>
                <a:tc>
                  <a:txBody>
                    <a:bodyPr/>
                    <a:lstStyle/>
                    <a:p>
                      <a:endParaRPr lang="en-US" sz="600">
                        <a:solidFill>
                          <a:srgbClr val="FFFF00"/>
                        </a:solidFill>
                      </a:endParaRPr>
                    </a:p>
                  </a:txBody>
                  <a:tcPr marL="15331" marR="15331" marT="7666" marB="7666"/>
                </a:tc>
                <a:tc>
                  <a:txBody>
                    <a:bodyPr/>
                    <a:lstStyle/>
                    <a:p>
                      <a:endParaRPr lang="en-US" sz="600" dirty="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c>
                  <a:txBody>
                    <a:bodyPr/>
                    <a:lstStyle/>
                    <a:p>
                      <a:endParaRPr lang="en-US" sz="600">
                        <a:solidFill>
                          <a:srgbClr val="FFFF00"/>
                        </a:solidFill>
                      </a:endParaRPr>
                    </a:p>
                  </a:txBody>
                  <a:tcPr marL="15331" marR="15331" marT="7666" marB="7666"/>
                </a:tc>
              </a:tr>
              <a:tr h="705405">
                <a:tc>
                  <a:txBody>
                    <a:bodyPr/>
                    <a:lstStyle/>
                    <a:p>
                      <a:endParaRPr lang="en-US" sz="600">
                        <a:solidFill>
                          <a:srgbClr val="FFFF00"/>
                        </a:solidFill>
                      </a:endParaRPr>
                    </a:p>
                  </a:txBody>
                  <a:tcPr marL="15331" marR="15331" marT="7666" marB="7666" anchor="ctr">
                    <a:lnL>
                      <a:noFill/>
                    </a:lnL>
                    <a:lnR>
                      <a:noFill/>
                    </a:lnR>
                    <a:lnT>
                      <a:noFill/>
                    </a:lnT>
                    <a:lnB>
                      <a:noFill/>
                    </a:lnB>
                  </a:tcPr>
                </a:tc>
                <a:tc>
                  <a:txBody>
                    <a:bodyPr/>
                    <a:lstStyle/>
                    <a:p>
                      <a:pPr algn="ctr"/>
                      <a:r>
                        <a:rPr lang="en-US" sz="600">
                          <a:solidFill>
                            <a:srgbClr val="FFFF00"/>
                          </a:solidFill>
                        </a:rPr>
                        <a:t>GTO Payload*</a:t>
                      </a:r>
                      <a:br>
                        <a:rPr lang="en-US" sz="600">
                          <a:solidFill>
                            <a:srgbClr val="FFFF00"/>
                          </a:solidFill>
                        </a:rPr>
                      </a:br>
                      <a:r>
                        <a:rPr lang="en-US" sz="600">
                          <a:solidFill>
                            <a:srgbClr val="FFFF00"/>
                          </a:solidFill>
                        </a:rPr>
                        <a:t>(27 degree inclination)</a:t>
                      </a:r>
                    </a:p>
                  </a:txBody>
                  <a:tcPr marL="15331" marR="15331" marT="7666" marB="7666" anchor="ctr">
                    <a:lnL>
                      <a:noFill/>
                    </a:lnL>
                    <a:lnR>
                      <a:noFill/>
                    </a:lnR>
                    <a:lnB>
                      <a:noFill/>
                    </a:lnB>
                  </a:tcPr>
                </a:tc>
                <a:tc>
                  <a:txBody>
                    <a:bodyPr/>
                    <a:lstStyle/>
                    <a:p>
                      <a:pPr algn="ctr"/>
                      <a:r>
                        <a:rPr lang="en-US" sz="600" dirty="0">
                          <a:solidFill>
                            <a:srgbClr val="FFFF00"/>
                          </a:solidFill>
                        </a:rPr>
                        <a:t>GSO Payload*</a:t>
                      </a:r>
                      <a:br>
                        <a:rPr lang="en-US" sz="600" dirty="0">
                          <a:solidFill>
                            <a:srgbClr val="FFFF00"/>
                          </a:solidFill>
                        </a:rPr>
                      </a:br>
                      <a:r>
                        <a:rPr lang="en-US" sz="600" dirty="0">
                          <a:solidFill>
                            <a:srgbClr val="FFFF00"/>
                          </a:solidFill>
                        </a:rPr>
                        <a:t>(0 degree inclination)</a:t>
                      </a:r>
                    </a:p>
                  </a:txBody>
                  <a:tcPr marL="15331" marR="15331" marT="7666" marB="7666" anchor="ctr">
                    <a:lnL>
                      <a:noFill/>
                    </a:lnL>
                    <a:lnR>
                      <a:noFill/>
                    </a:lnR>
                    <a:lnB>
                      <a:noFill/>
                    </a:lnB>
                  </a:tcPr>
                </a:tc>
                <a:tc>
                  <a:txBody>
                    <a:bodyPr/>
                    <a:lstStyle/>
                    <a:p>
                      <a:pPr algn="ctr"/>
                      <a:r>
                        <a:rPr lang="en-US" sz="600">
                          <a:solidFill>
                            <a:srgbClr val="FFFF00"/>
                          </a:solidFill>
                        </a:rPr>
                        <a:t>Estimated Launch Price</a:t>
                      </a:r>
                    </a:p>
                  </a:txBody>
                  <a:tcPr marL="15331" marR="15331" marT="7666" marB="7666" anchor="ctr">
                    <a:lnL>
                      <a:noFill/>
                    </a:lnL>
                    <a:lnR>
                      <a:noFill/>
                    </a:lnR>
                    <a:lnB>
                      <a:noFill/>
                    </a:lnB>
                  </a:tcPr>
                </a:tc>
                <a:tc>
                  <a:txBody>
                    <a:bodyPr/>
                    <a:lstStyle/>
                    <a:p>
                      <a:pPr algn="ctr"/>
                      <a:r>
                        <a:rPr lang="en-US" sz="600">
                          <a:solidFill>
                            <a:srgbClr val="FFFF00"/>
                          </a:solidFill>
                        </a:rPr>
                        <a:t>Configuration</a:t>
                      </a:r>
                    </a:p>
                  </a:txBody>
                  <a:tcPr marL="15331" marR="15331" marT="7666" marB="7666" anchor="ctr">
                    <a:lnL>
                      <a:noFill/>
                    </a:lnL>
                    <a:lnR>
                      <a:noFill/>
                    </a:lnR>
                    <a:lnB>
                      <a:noFill/>
                    </a:lnB>
                  </a:tcPr>
                </a:tc>
                <a:tc>
                  <a:txBody>
                    <a:bodyPr/>
                    <a:lstStyle/>
                    <a:p>
                      <a:pPr algn="ctr"/>
                      <a:r>
                        <a:rPr lang="en-US" sz="600">
                          <a:solidFill>
                            <a:srgbClr val="FFFF00"/>
                          </a:solidFill>
                        </a:rPr>
                        <a:t>Launch Mass</a:t>
                      </a:r>
                    </a:p>
                  </a:txBody>
                  <a:tcPr marL="15331" marR="15331" marT="7666" marB="7666" anchor="ctr">
                    <a:lnL>
                      <a:noFill/>
                    </a:lnL>
                    <a:lnR>
                      <a:noFill/>
                    </a:lnR>
                    <a:lnB>
                      <a:noFill/>
                    </a:lnB>
                  </a:tcPr>
                </a:tc>
              </a:tr>
              <a:tr h="408424">
                <a:tc>
                  <a:txBody>
                    <a:bodyPr/>
                    <a:lstStyle/>
                    <a:p>
                      <a:r>
                        <a:rPr lang="en-US" sz="600">
                          <a:solidFill>
                            <a:srgbClr val="FFFF00"/>
                          </a:solidFill>
                        </a:rPr>
                        <a:t>Atlas V 401</a:t>
                      </a:r>
                    </a:p>
                  </a:txBody>
                  <a:tcPr marL="15331" marR="15331" marT="7666" marB="7666" anchor="ctr">
                    <a:lnL>
                      <a:noFill/>
                    </a:lnL>
                    <a:lnR>
                      <a:noFill/>
                    </a:lnR>
                    <a:lnT>
                      <a:noFill/>
                    </a:lnT>
                    <a:lnB>
                      <a:noFill/>
                    </a:lnB>
                  </a:tcPr>
                </a:tc>
                <a:tc>
                  <a:txBody>
                    <a:bodyPr/>
                    <a:lstStyle/>
                    <a:p>
                      <a:pPr algn="ctr"/>
                      <a:r>
                        <a:rPr lang="en-US" sz="600">
                          <a:solidFill>
                            <a:srgbClr val="FFFF00"/>
                          </a:solidFill>
                        </a:rPr>
                        <a:t>11,000 lb</a:t>
                      </a:r>
                      <a:br>
                        <a:rPr lang="en-US" sz="600">
                          <a:solidFill>
                            <a:srgbClr val="FFFF00"/>
                          </a:solidFill>
                        </a:rPr>
                      </a:br>
                      <a:r>
                        <a:rPr lang="en-US" sz="600">
                          <a:solidFill>
                            <a:srgbClr val="FFFF00"/>
                          </a:solidFill>
                        </a:rPr>
                        <a:t>5,000 kg</a:t>
                      </a:r>
                    </a:p>
                  </a:txBody>
                  <a:tcPr marL="15331" marR="15331" marT="7666" marB="7666" anchor="ctr">
                    <a:lnL>
                      <a:noFill/>
                    </a:lnL>
                    <a:lnR>
                      <a:noFill/>
                    </a:lnR>
                    <a:lnT>
                      <a:noFill/>
                    </a:lnT>
                    <a:lnB>
                      <a:noFill/>
                    </a:lnB>
                  </a:tcPr>
                </a:tc>
                <a:tc>
                  <a:txBody>
                    <a:bodyPr/>
                    <a:lstStyle/>
                    <a:p>
                      <a:pPr algn="ctr"/>
                      <a:r>
                        <a:rPr lang="en-US" sz="600">
                          <a:solidFill>
                            <a:srgbClr val="FFFF00"/>
                          </a:solidFill>
                        </a:rPr>
                        <a:t>---</a:t>
                      </a:r>
                    </a:p>
                  </a:txBody>
                  <a:tcPr marL="15331" marR="15331" marT="7666" marB="7666" anchor="ctr">
                    <a:lnL>
                      <a:noFill/>
                    </a:lnL>
                    <a:lnR>
                      <a:noFill/>
                    </a:lnR>
                    <a:lnT>
                      <a:noFill/>
                    </a:lnT>
                    <a:lnB>
                      <a:noFill/>
                    </a:lnB>
                  </a:tcPr>
                </a:tc>
                <a:tc>
                  <a:txBody>
                    <a:bodyPr/>
                    <a:lstStyle/>
                    <a:p>
                      <a:pPr algn="ctr"/>
                      <a:r>
                        <a:rPr lang="en-US" sz="600">
                          <a:solidFill>
                            <a:srgbClr val="FFFF00"/>
                          </a:solidFill>
                        </a:rPr>
                        <a:t>US $90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a:t>
                      </a:r>
                      <a:br>
                        <a:rPr lang="en-US" sz="600">
                          <a:solidFill>
                            <a:srgbClr val="FFFF00"/>
                          </a:solidFill>
                        </a:rPr>
                      </a:br>
                      <a:r>
                        <a:rPr lang="en-US" sz="600">
                          <a:solidFill>
                            <a:srgbClr val="FFFF00"/>
                          </a:solidFill>
                        </a:rPr>
                        <a:t>Centaur (1x RL-10A-4-1)</a:t>
                      </a:r>
                    </a:p>
                  </a:txBody>
                  <a:tcPr marL="15331" marR="15331" marT="7666" marB="7666" anchor="ctr">
                    <a:lnL>
                      <a:noFill/>
                    </a:lnL>
                    <a:lnR>
                      <a:noFill/>
                    </a:lnR>
                    <a:lnT>
                      <a:noFill/>
                    </a:lnT>
                    <a:lnB>
                      <a:noFill/>
                    </a:lnB>
                  </a:tcPr>
                </a:tc>
                <a:tc>
                  <a:txBody>
                    <a:bodyPr/>
                    <a:lstStyle/>
                    <a:p>
                      <a:pPr algn="ctr"/>
                      <a:r>
                        <a:rPr lang="en-US" sz="600">
                          <a:solidFill>
                            <a:srgbClr val="FFFF00"/>
                          </a:solidFill>
                        </a:rPr>
                        <a:t>734,850 lb</a:t>
                      </a:r>
                      <a:br>
                        <a:rPr lang="en-US" sz="600">
                          <a:solidFill>
                            <a:srgbClr val="FFFF00"/>
                          </a:solidFill>
                        </a:rPr>
                      </a:br>
                      <a:r>
                        <a:rPr lang="en-US" sz="600">
                          <a:solidFill>
                            <a:srgbClr val="FFFF00"/>
                          </a:solidFill>
                        </a:rPr>
                        <a:t>334,045 kg</a:t>
                      </a:r>
                    </a:p>
                  </a:txBody>
                  <a:tcPr marL="15331" marR="15331" marT="7666" marB="7666" anchor="ctr">
                    <a:lnL>
                      <a:noFill/>
                    </a:lnL>
                    <a:lnR>
                      <a:noFill/>
                    </a:lnR>
                    <a:lnT>
                      <a:noFill/>
                    </a:lnT>
                    <a:lnB>
                      <a:noFill/>
                    </a:lnB>
                  </a:tcPr>
                </a:tc>
              </a:tr>
              <a:tr h="408424">
                <a:tc>
                  <a:txBody>
                    <a:bodyPr/>
                    <a:lstStyle/>
                    <a:p>
                      <a:r>
                        <a:rPr lang="en-US" sz="600">
                          <a:solidFill>
                            <a:srgbClr val="FFFF00"/>
                          </a:solidFill>
                        </a:rPr>
                        <a:t>Atals V 501</a:t>
                      </a:r>
                    </a:p>
                  </a:txBody>
                  <a:tcPr marL="15331" marR="15331" marT="7666" marB="7666" anchor="ctr">
                    <a:lnL>
                      <a:noFill/>
                    </a:lnL>
                    <a:lnR>
                      <a:noFill/>
                    </a:lnR>
                    <a:lnT>
                      <a:noFill/>
                    </a:lnT>
                    <a:lnB>
                      <a:noFill/>
                    </a:lnB>
                  </a:tcPr>
                </a:tc>
                <a:tc>
                  <a:txBody>
                    <a:bodyPr/>
                    <a:lstStyle/>
                    <a:p>
                      <a:pPr algn="ctr"/>
                      <a:r>
                        <a:rPr lang="en-US" sz="600">
                          <a:solidFill>
                            <a:srgbClr val="FFFF00"/>
                          </a:solidFill>
                        </a:rPr>
                        <a:t>9,000 lb</a:t>
                      </a:r>
                      <a:br>
                        <a:rPr lang="en-US" sz="600">
                          <a:solidFill>
                            <a:srgbClr val="FFFF00"/>
                          </a:solidFill>
                        </a:rPr>
                      </a:br>
                      <a:r>
                        <a:rPr lang="en-US" sz="600">
                          <a:solidFill>
                            <a:srgbClr val="FFFF00"/>
                          </a:solidFill>
                        </a:rPr>
                        <a:t>4,100 kg</a:t>
                      </a:r>
                    </a:p>
                  </a:txBody>
                  <a:tcPr marL="15331" marR="15331" marT="7666" marB="7666" anchor="ctr">
                    <a:lnL>
                      <a:noFill/>
                    </a:lnL>
                    <a:lnR>
                      <a:noFill/>
                    </a:lnR>
                    <a:lnT>
                      <a:noFill/>
                    </a:lnT>
                    <a:lnB>
                      <a:noFill/>
                    </a:lnB>
                  </a:tcPr>
                </a:tc>
                <a:tc>
                  <a:txBody>
                    <a:bodyPr/>
                    <a:lstStyle/>
                    <a:p>
                      <a:pPr algn="ctr"/>
                      <a:r>
                        <a:rPr lang="en-US" sz="600">
                          <a:solidFill>
                            <a:srgbClr val="FFFF00"/>
                          </a:solidFill>
                        </a:rPr>
                        <a:t>1,500 lb</a:t>
                      </a:r>
                      <a:br>
                        <a:rPr lang="en-US" sz="600">
                          <a:solidFill>
                            <a:srgbClr val="FFFF00"/>
                          </a:solidFill>
                        </a:rPr>
                      </a:br>
                      <a:r>
                        <a:rPr lang="en-US" sz="600">
                          <a:solidFill>
                            <a:srgbClr val="FFFF00"/>
                          </a:solidFill>
                        </a:rPr>
                        <a:t>3,300 kg</a:t>
                      </a:r>
                    </a:p>
                  </a:txBody>
                  <a:tcPr marL="15331" marR="15331" marT="7666" marB="7666" anchor="ctr">
                    <a:lnL>
                      <a:noFill/>
                    </a:lnL>
                    <a:lnR>
                      <a:noFill/>
                    </a:lnR>
                    <a:lnT>
                      <a:noFill/>
                    </a:lnT>
                    <a:lnB>
                      <a:noFill/>
                    </a:lnB>
                  </a:tcPr>
                </a:tc>
                <a:tc>
                  <a:txBody>
                    <a:bodyPr/>
                    <a:lstStyle/>
                    <a:p>
                      <a:pPr algn="ctr"/>
                      <a:r>
                        <a:rPr lang="en-US" sz="600">
                          <a:solidFill>
                            <a:srgbClr val="FFFF00"/>
                          </a:solidFill>
                        </a:rPr>
                        <a:t>US $85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741,165 lb</a:t>
                      </a:r>
                      <a:br>
                        <a:rPr lang="en-US" sz="600">
                          <a:solidFill>
                            <a:srgbClr val="FFFF00"/>
                          </a:solidFill>
                        </a:rPr>
                      </a:br>
                      <a:r>
                        <a:rPr lang="en-US" sz="600">
                          <a:solidFill>
                            <a:srgbClr val="FFFF00"/>
                          </a:solidFill>
                        </a:rPr>
                        <a:t>336,895 kg</a:t>
                      </a:r>
                    </a:p>
                  </a:txBody>
                  <a:tcPr marL="15331" marR="15331" marT="7666" marB="7666" anchor="ctr">
                    <a:lnL>
                      <a:noFill/>
                    </a:lnL>
                    <a:lnR>
                      <a:noFill/>
                    </a:lnR>
                    <a:lnT>
                      <a:noFill/>
                    </a:lnT>
                    <a:lnB>
                      <a:noFill/>
                    </a:lnB>
                  </a:tcPr>
                </a:tc>
              </a:tr>
              <a:tr h="408424">
                <a:tc>
                  <a:txBody>
                    <a:bodyPr/>
                    <a:lstStyle/>
                    <a:p>
                      <a:r>
                        <a:rPr lang="en-US" sz="600">
                          <a:solidFill>
                            <a:srgbClr val="FFFF00"/>
                          </a:solidFill>
                        </a:rPr>
                        <a:t>Atals V 511</a:t>
                      </a:r>
                    </a:p>
                  </a:txBody>
                  <a:tcPr marL="15331" marR="15331" marT="7666" marB="7666" anchor="ctr">
                    <a:lnL>
                      <a:noFill/>
                    </a:lnL>
                    <a:lnR>
                      <a:noFill/>
                    </a:lnR>
                    <a:lnT>
                      <a:noFill/>
                    </a:lnT>
                    <a:lnB>
                      <a:noFill/>
                    </a:lnB>
                  </a:tcPr>
                </a:tc>
                <a:tc>
                  <a:txBody>
                    <a:bodyPr/>
                    <a:lstStyle/>
                    <a:p>
                      <a:pPr algn="ctr"/>
                      <a:r>
                        <a:rPr lang="en-US" sz="600">
                          <a:solidFill>
                            <a:srgbClr val="FFFF00"/>
                          </a:solidFill>
                        </a:rPr>
                        <a:t>10,800 lb</a:t>
                      </a:r>
                      <a:br>
                        <a:rPr lang="en-US" sz="600">
                          <a:solidFill>
                            <a:srgbClr val="FFFF00"/>
                          </a:solidFill>
                        </a:rPr>
                      </a:br>
                      <a:r>
                        <a:rPr lang="en-US" sz="600">
                          <a:solidFill>
                            <a:srgbClr val="FFFF00"/>
                          </a:solidFill>
                        </a:rPr>
                        <a:t>4,900 kg</a:t>
                      </a:r>
                    </a:p>
                  </a:txBody>
                  <a:tcPr marL="15331" marR="15331" marT="7666" marB="7666" anchor="ctr">
                    <a:lnL>
                      <a:noFill/>
                    </a:lnL>
                    <a:lnR>
                      <a:noFill/>
                    </a:lnR>
                    <a:lnT>
                      <a:noFill/>
                    </a:lnT>
                    <a:lnB>
                      <a:noFill/>
                    </a:lnB>
                  </a:tcPr>
                </a:tc>
                <a:tc>
                  <a:txBody>
                    <a:bodyPr/>
                    <a:lstStyle/>
                    <a:p>
                      <a:pPr algn="ctr"/>
                      <a:r>
                        <a:rPr lang="en-US" sz="600">
                          <a:solidFill>
                            <a:srgbClr val="FFFF00"/>
                          </a:solidFill>
                        </a:rPr>
                        <a:t>3,900 lb</a:t>
                      </a:r>
                      <a:br>
                        <a:rPr lang="en-US" sz="600">
                          <a:solidFill>
                            <a:srgbClr val="FFFF00"/>
                          </a:solidFill>
                        </a:rPr>
                      </a:br>
                      <a:r>
                        <a:rPr lang="en-US" sz="600">
                          <a:solidFill>
                            <a:srgbClr val="FFFF00"/>
                          </a:solidFill>
                        </a:rPr>
                        <a:t>1,750 kg</a:t>
                      </a:r>
                    </a:p>
                  </a:txBody>
                  <a:tcPr marL="15331" marR="15331" marT="7666" marB="7666" anchor="ctr">
                    <a:lnL>
                      <a:noFill/>
                    </a:lnL>
                    <a:lnR>
                      <a:noFill/>
                    </a:lnR>
                    <a:lnT>
                      <a:noFill/>
                    </a:lnT>
                    <a:lnB>
                      <a:noFill/>
                    </a:lnB>
                  </a:tcPr>
                </a:tc>
                <a:tc>
                  <a:txBody>
                    <a:bodyPr/>
                    <a:lstStyle/>
                    <a:p>
                      <a:pPr algn="ctr"/>
                      <a:r>
                        <a:rPr lang="en-US" sz="600">
                          <a:solidFill>
                            <a:srgbClr val="FFFF00"/>
                          </a:solidFill>
                        </a:rPr>
                        <a:t>US $90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+ 1 SRB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831,180 lb</a:t>
                      </a:r>
                      <a:br>
                        <a:rPr lang="en-US" sz="600">
                          <a:solidFill>
                            <a:srgbClr val="FFFF00"/>
                          </a:solidFill>
                        </a:rPr>
                      </a:br>
                      <a:r>
                        <a:rPr lang="en-US" sz="600">
                          <a:solidFill>
                            <a:srgbClr val="FFFF00"/>
                          </a:solidFill>
                        </a:rPr>
                        <a:t>377,805 kg</a:t>
                      </a:r>
                    </a:p>
                  </a:txBody>
                  <a:tcPr marL="15331" marR="15331" marT="7666" marB="7666" anchor="ctr">
                    <a:lnL>
                      <a:noFill/>
                    </a:lnL>
                    <a:lnR>
                      <a:noFill/>
                    </a:lnR>
                    <a:lnT>
                      <a:noFill/>
                    </a:lnT>
                    <a:lnB>
                      <a:noFill/>
                    </a:lnB>
                  </a:tcPr>
                </a:tc>
              </a:tr>
              <a:tr h="408424">
                <a:tc>
                  <a:txBody>
                    <a:bodyPr/>
                    <a:lstStyle/>
                    <a:p>
                      <a:r>
                        <a:rPr lang="en-US" sz="600">
                          <a:solidFill>
                            <a:srgbClr val="FFFF00"/>
                          </a:solidFill>
                        </a:rPr>
                        <a:t>Atlas V 521</a:t>
                      </a:r>
                    </a:p>
                  </a:txBody>
                  <a:tcPr marL="15331" marR="15331" marT="7666" marB="7666" anchor="ctr">
                    <a:lnL>
                      <a:noFill/>
                    </a:lnL>
                    <a:lnR>
                      <a:noFill/>
                    </a:lnR>
                    <a:lnT>
                      <a:noFill/>
                    </a:lnT>
                    <a:lnB>
                      <a:noFill/>
                    </a:lnB>
                  </a:tcPr>
                </a:tc>
                <a:tc>
                  <a:txBody>
                    <a:bodyPr/>
                    <a:lstStyle/>
                    <a:p>
                      <a:pPr algn="ctr"/>
                      <a:r>
                        <a:rPr lang="en-US" sz="600">
                          <a:solidFill>
                            <a:srgbClr val="FFFF00"/>
                          </a:solidFill>
                        </a:rPr>
                        <a:t>13,200 lb</a:t>
                      </a:r>
                      <a:br>
                        <a:rPr lang="en-US" sz="600">
                          <a:solidFill>
                            <a:srgbClr val="FFFF00"/>
                          </a:solidFill>
                        </a:rPr>
                      </a:br>
                      <a:r>
                        <a:rPr lang="en-US" sz="600">
                          <a:solidFill>
                            <a:srgbClr val="FFFF00"/>
                          </a:solidFill>
                        </a:rPr>
                        <a:t>6,000 kg</a:t>
                      </a:r>
                    </a:p>
                  </a:txBody>
                  <a:tcPr marL="15331" marR="15331" marT="7666" marB="7666" anchor="ctr">
                    <a:lnL>
                      <a:noFill/>
                    </a:lnL>
                    <a:lnR>
                      <a:noFill/>
                    </a:lnR>
                    <a:lnT>
                      <a:noFill/>
                    </a:lnT>
                    <a:lnB>
                      <a:noFill/>
                    </a:lnB>
                  </a:tcPr>
                </a:tc>
                <a:tc>
                  <a:txBody>
                    <a:bodyPr/>
                    <a:lstStyle/>
                    <a:p>
                      <a:pPr algn="ctr"/>
                      <a:r>
                        <a:rPr lang="en-US" sz="600">
                          <a:solidFill>
                            <a:srgbClr val="FFFF00"/>
                          </a:solidFill>
                        </a:rPr>
                        <a:t>4,900 lb</a:t>
                      </a:r>
                      <a:br>
                        <a:rPr lang="en-US" sz="600">
                          <a:solidFill>
                            <a:srgbClr val="FFFF00"/>
                          </a:solidFill>
                        </a:rPr>
                      </a:br>
                      <a:r>
                        <a:rPr lang="en-US" sz="600">
                          <a:solidFill>
                            <a:srgbClr val="FFFF00"/>
                          </a:solidFill>
                        </a:rPr>
                        <a:t>2,200 kg</a:t>
                      </a:r>
                    </a:p>
                  </a:txBody>
                  <a:tcPr marL="15331" marR="15331" marT="7666" marB="7666" anchor="ctr">
                    <a:lnL>
                      <a:noFill/>
                    </a:lnL>
                    <a:lnR>
                      <a:noFill/>
                    </a:lnR>
                    <a:lnT>
                      <a:noFill/>
                    </a:lnT>
                    <a:lnB>
                      <a:noFill/>
                    </a:lnB>
                  </a:tcPr>
                </a:tc>
                <a:tc>
                  <a:txBody>
                    <a:bodyPr/>
                    <a:lstStyle/>
                    <a:p>
                      <a:pPr algn="ctr"/>
                      <a:r>
                        <a:rPr lang="en-US" sz="600">
                          <a:solidFill>
                            <a:srgbClr val="FFFF00"/>
                          </a:solidFill>
                        </a:rPr>
                        <a:t>US $95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+ 2 SRB's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921,200 lb</a:t>
                      </a:r>
                      <a:br>
                        <a:rPr lang="en-US" sz="600">
                          <a:solidFill>
                            <a:srgbClr val="FFFF00"/>
                          </a:solidFill>
                        </a:rPr>
                      </a:br>
                      <a:r>
                        <a:rPr lang="en-US" sz="600">
                          <a:solidFill>
                            <a:srgbClr val="FFFF00"/>
                          </a:solidFill>
                        </a:rPr>
                        <a:t>418,725 kg</a:t>
                      </a:r>
                    </a:p>
                  </a:txBody>
                  <a:tcPr marL="15331" marR="15331" marT="7666" marB="7666" anchor="ctr">
                    <a:lnL>
                      <a:noFill/>
                    </a:lnL>
                    <a:lnR>
                      <a:noFill/>
                    </a:lnR>
                    <a:lnT>
                      <a:noFill/>
                    </a:lnT>
                    <a:lnB>
                      <a:noFill/>
                    </a:lnB>
                  </a:tcPr>
                </a:tc>
              </a:tr>
              <a:tr h="408424">
                <a:tc>
                  <a:txBody>
                    <a:bodyPr/>
                    <a:lstStyle/>
                    <a:p>
                      <a:r>
                        <a:rPr lang="en-US" sz="600">
                          <a:solidFill>
                            <a:srgbClr val="FFFF00"/>
                          </a:solidFill>
                        </a:rPr>
                        <a:t>Atlas V 531</a:t>
                      </a:r>
                    </a:p>
                  </a:txBody>
                  <a:tcPr marL="15331" marR="15331" marT="7666" marB="7666" anchor="ctr">
                    <a:lnL>
                      <a:noFill/>
                    </a:lnL>
                    <a:lnR>
                      <a:noFill/>
                    </a:lnR>
                    <a:lnT>
                      <a:noFill/>
                    </a:lnT>
                    <a:lnB>
                      <a:noFill/>
                    </a:lnB>
                  </a:tcPr>
                </a:tc>
                <a:tc>
                  <a:txBody>
                    <a:bodyPr/>
                    <a:lstStyle/>
                    <a:p>
                      <a:pPr algn="ctr"/>
                      <a:r>
                        <a:rPr lang="en-US" sz="600">
                          <a:solidFill>
                            <a:srgbClr val="FFFF00"/>
                          </a:solidFill>
                        </a:rPr>
                        <a:t>15,200 lb</a:t>
                      </a:r>
                      <a:br>
                        <a:rPr lang="en-US" sz="600">
                          <a:solidFill>
                            <a:srgbClr val="FFFF00"/>
                          </a:solidFill>
                        </a:rPr>
                      </a:br>
                      <a:r>
                        <a:rPr lang="en-US" sz="600">
                          <a:solidFill>
                            <a:srgbClr val="FFFF00"/>
                          </a:solidFill>
                        </a:rPr>
                        <a:t>6,900 kg</a:t>
                      </a:r>
                    </a:p>
                  </a:txBody>
                  <a:tcPr marL="15331" marR="15331" marT="7666" marB="7666" anchor="ctr">
                    <a:lnL>
                      <a:noFill/>
                    </a:lnL>
                    <a:lnR>
                      <a:noFill/>
                    </a:lnR>
                    <a:lnT>
                      <a:noFill/>
                    </a:lnT>
                    <a:lnB>
                      <a:noFill/>
                    </a:lnB>
                  </a:tcPr>
                </a:tc>
                <a:tc>
                  <a:txBody>
                    <a:bodyPr/>
                    <a:lstStyle/>
                    <a:p>
                      <a:pPr algn="ctr"/>
                      <a:r>
                        <a:rPr lang="en-US" sz="600">
                          <a:solidFill>
                            <a:srgbClr val="FFFF00"/>
                          </a:solidFill>
                        </a:rPr>
                        <a:t>6,600 lb</a:t>
                      </a:r>
                      <a:br>
                        <a:rPr lang="en-US" sz="600">
                          <a:solidFill>
                            <a:srgbClr val="FFFF00"/>
                          </a:solidFill>
                        </a:rPr>
                      </a:br>
                      <a:r>
                        <a:rPr lang="en-US" sz="600">
                          <a:solidFill>
                            <a:srgbClr val="FFFF00"/>
                          </a:solidFill>
                        </a:rPr>
                        <a:t>3,000 kg</a:t>
                      </a:r>
                    </a:p>
                  </a:txBody>
                  <a:tcPr marL="15331" marR="15331" marT="7666" marB="7666" anchor="ctr">
                    <a:lnL>
                      <a:noFill/>
                    </a:lnL>
                    <a:lnR>
                      <a:noFill/>
                    </a:lnR>
                    <a:lnT>
                      <a:noFill/>
                    </a:lnT>
                    <a:lnB>
                      <a:noFill/>
                    </a:lnB>
                  </a:tcPr>
                </a:tc>
                <a:tc>
                  <a:txBody>
                    <a:bodyPr/>
                    <a:lstStyle/>
                    <a:p>
                      <a:pPr algn="ctr"/>
                      <a:r>
                        <a:rPr lang="en-US" sz="600">
                          <a:solidFill>
                            <a:srgbClr val="FFFF00"/>
                          </a:solidFill>
                        </a:rPr>
                        <a:t>US $100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+ 3 SRB's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1,011,220 lb</a:t>
                      </a:r>
                      <a:br>
                        <a:rPr lang="en-US" sz="600">
                          <a:solidFill>
                            <a:srgbClr val="FFFF00"/>
                          </a:solidFill>
                        </a:rPr>
                      </a:br>
                      <a:r>
                        <a:rPr lang="en-US" sz="600">
                          <a:solidFill>
                            <a:srgbClr val="FFFF00"/>
                          </a:solidFill>
                        </a:rPr>
                        <a:t>459,545 kg</a:t>
                      </a:r>
                    </a:p>
                  </a:txBody>
                  <a:tcPr marL="15331" marR="15331" marT="7666" marB="7666" anchor="ctr">
                    <a:lnL>
                      <a:noFill/>
                    </a:lnL>
                    <a:lnR>
                      <a:noFill/>
                    </a:lnR>
                    <a:lnT>
                      <a:noFill/>
                    </a:lnT>
                    <a:lnB>
                      <a:noFill/>
                    </a:lnB>
                  </a:tcPr>
                </a:tc>
              </a:tr>
              <a:tr h="408424">
                <a:tc>
                  <a:txBody>
                    <a:bodyPr/>
                    <a:lstStyle/>
                    <a:p>
                      <a:r>
                        <a:rPr lang="en-US" sz="600">
                          <a:solidFill>
                            <a:srgbClr val="FFFF00"/>
                          </a:solidFill>
                        </a:rPr>
                        <a:t>Atlas V 541</a:t>
                      </a:r>
                    </a:p>
                  </a:txBody>
                  <a:tcPr marL="15331" marR="15331" marT="7666" marB="7666" anchor="ctr">
                    <a:lnL>
                      <a:noFill/>
                    </a:lnL>
                    <a:lnR>
                      <a:noFill/>
                    </a:lnR>
                    <a:lnT>
                      <a:noFill/>
                    </a:lnT>
                    <a:lnB>
                      <a:noFill/>
                    </a:lnB>
                  </a:tcPr>
                </a:tc>
                <a:tc>
                  <a:txBody>
                    <a:bodyPr/>
                    <a:lstStyle/>
                    <a:p>
                      <a:pPr algn="ctr"/>
                      <a:r>
                        <a:rPr lang="en-US" sz="600">
                          <a:solidFill>
                            <a:srgbClr val="FFFF00"/>
                          </a:solidFill>
                        </a:rPr>
                        <a:t>16,700 lb</a:t>
                      </a:r>
                      <a:br>
                        <a:rPr lang="en-US" sz="600">
                          <a:solidFill>
                            <a:srgbClr val="FFFF00"/>
                          </a:solidFill>
                        </a:rPr>
                      </a:br>
                      <a:r>
                        <a:rPr lang="en-US" sz="600">
                          <a:solidFill>
                            <a:srgbClr val="FFFF00"/>
                          </a:solidFill>
                        </a:rPr>
                        <a:t>7,600 kg</a:t>
                      </a:r>
                    </a:p>
                  </a:txBody>
                  <a:tcPr marL="15331" marR="15331" marT="7666" marB="7666" anchor="ctr">
                    <a:lnL>
                      <a:noFill/>
                    </a:lnL>
                    <a:lnR>
                      <a:noFill/>
                    </a:lnR>
                    <a:lnT>
                      <a:noFill/>
                    </a:lnT>
                    <a:lnB>
                      <a:noFill/>
                    </a:lnB>
                  </a:tcPr>
                </a:tc>
                <a:tc>
                  <a:txBody>
                    <a:bodyPr/>
                    <a:lstStyle/>
                    <a:p>
                      <a:pPr algn="ctr"/>
                      <a:r>
                        <a:rPr lang="en-US" sz="600">
                          <a:solidFill>
                            <a:srgbClr val="FFFF00"/>
                          </a:solidFill>
                        </a:rPr>
                        <a:t>7,500 lb</a:t>
                      </a:r>
                      <a:br>
                        <a:rPr lang="en-US" sz="600">
                          <a:solidFill>
                            <a:srgbClr val="FFFF00"/>
                          </a:solidFill>
                        </a:rPr>
                      </a:br>
                      <a:r>
                        <a:rPr lang="en-US" sz="600">
                          <a:solidFill>
                            <a:srgbClr val="FFFF00"/>
                          </a:solidFill>
                        </a:rPr>
                        <a:t>3,400 kg</a:t>
                      </a:r>
                    </a:p>
                  </a:txBody>
                  <a:tcPr marL="15331" marR="15331" marT="7666" marB="7666" anchor="ctr">
                    <a:lnL>
                      <a:noFill/>
                    </a:lnL>
                    <a:lnR>
                      <a:noFill/>
                    </a:lnR>
                    <a:lnT>
                      <a:noFill/>
                    </a:lnT>
                    <a:lnB>
                      <a:noFill/>
                    </a:lnB>
                  </a:tcPr>
                </a:tc>
                <a:tc>
                  <a:txBody>
                    <a:bodyPr/>
                    <a:lstStyle/>
                    <a:p>
                      <a:pPr algn="ctr"/>
                      <a:r>
                        <a:rPr lang="en-US" sz="600">
                          <a:solidFill>
                            <a:srgbClr val="FFFF00"/>
                          </a:solidFill>
                        </a:rPr>
                        <a:t>US $105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+ 4 SRB's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1,101,230 lb</a:t>
                      </a:r>
                      <a:br>
                        <a:rPr lang="en-US" sz="600">
                          <a:solidFill>
                            <a:srgbClr val="FFFF00"/>
                          </a:solidFill>
                        </a:rPr>
                      </a:br>
                      <a:r>
                        <a:rPr lang="en-US" sz="600">
                          <a:solidFill>
                            <a:srgbClr val="FFFF00"/>
                          </a:solidFill>
                        </a:rPr>
                        <a:t>500,365 kg</a:t>
                      </a:r>
                    </a:p>
                  </a:txBody>
                  <a:tcPr marL="15331" marR="15331" marT="7666" marB="7666" anchor="ctr">
                    <a:lnL>
                      <a:noFill/>
                    </a:lnL>
                    <a:lnR>
                      <a:noFill/>
                    </a:lnR>
                    <a:lnT>
                      <a:noFill/>
                    </a:lnT>
                    <a:lnB>
                      <a:noFill/>
                    </a:lnB>
                  </a:tcPr>
                </a:tc>
              </a:tr>
              <a:tr h="408424">
                <a:tc>
                  <a:txBody>
                    <a:bodyPr/>
                    <a:lstStyle/>
                    <a:p>
                      <a:r>
                        <a:rPr lang="en-US" sz="600">
                          <a:solidFill>
                            <a:srgbClr val="FFFF00"/>
                          </a:solidFill>
                        </a:rPr>
                        <a:t>Atlas V 551</a:t>
                      </a:r>
                    </a:p>
                  </a:txBody>
                  <a:tcPr marL="15331" marR="15331" marT="7666" marB="7666" anchor="ctr">
                    <a:lnL>
                      <a:noFill/>
                    </a:lnL>
                    <a:lnR>
                      <a:noFill/>
                    </a:lnR>
                    <a:lnT>
                      <a:noFill/>
                    </a:lnT>
                    <a:lnB>
                      <a:noFill/>
                    </a:lnB>
                  </a:tcPr>
                </a:tc>
                <a:tc>
                  <a:txBody>
                    <a:bodyPr/>
                    <a:lstStyle/>
                    <a:p>
                      <a:pPr algn="ctr"/>
                      <a:r>
                        <a:rPr lang="en-US" sz="600">
                          <a:solidFill>
                            <a:srgbClr val="FFFF00"/>
                          </a:solidFill>
                        </a:rPr>
                        <a:t>18,080 lb</a:t>
                      </a:r>
                      <a:br>
                        <a:rPr lang="en-US" sz="600">
                          <a:solidFill>
                            <a:srgbClr val="FFFF00"/>
                          </a:solidFill>
                        </a:rPr>
                      </a:br>
                      <a:r>
                        <a:rPr lang="en-US" sz="600">
                          <a:solidFill>
                            <a:srgbClr val="FFFF00"/>
                          </a:solidFill>
                        </a:rPr>
                        <a:t>8,200 kg</a:t>
                      </a:r>
                    </a:p>
                  </a:txBody>
                  <a:tcPr marL="15331" marR="15331" marT="7666" marB="7666" anchor="ctr">
                    <a:lnL>
                      <a:noFill/>
                    </a:lnL>
                    <a:lnR>
                      <a:noFill/>
                    </a:lnR>
                    <a:lnT>
                      <a:noFill/>
                    </a:lnT>
                    <a:lnB>
                      <a:noFill/>
                    </a:lnB>
                  </a:tcPr>
                </a:tc>
                <a:tc>
                  <a:txBody>
                    <a:bodyPr/>
                    <a:lstStyle/>
                    <a:p>
                      <a:pPr algn="ctr"/>
                      <a:r>
                        <a:rPr lang="en-US" sz="600">
                          <a:solidFill>
                            <a:srgbClr val="FFFF00"/>
                          </a:solidFill>
                        </a:rPr>
                        <a:t>8,200 lb</a:t>
                      </a:r>
                      <a:br>
                        <a:rPr lang="en-US" sz="600">
                          <a:solidFill>
                            <a:srgbClr val="FFFF00"/>
                          </a:solidFill>
                        </a:rPr>
                      </a:br>
                      <a:r>
                        <a:rPr lang="en-US" sz="600">
                          <a:solidFill>
                            <a:srgbClr val="FFFF00"/>
                          </a:solidFill>
                        </a:rPr>
                        <a:t>3,750 kg</a:t>
                      </a:r>
                    </a:p>
                  </a:txBody>
                  <a:tcPr marL="15331" marR="15331" marT="7666" marB="7666" anchor="ctr">
                    <a:lnL>
                      <a:noFill/>
                    </a:lnL>
                    <a:lnR>
                      <a:noFill/>
                    </a:lnR>
                    <a:lnT>
                      <a:noFill/>
                    </a:lnT>
                    <a:lnB>
                      <a:noFill/>
                    </a:lnB>
                  </a:tcPr>
                </a:tc>
                <a:tc>
                  <a:txBody>
                    <a:bodyPr/>
                    <a:lstStyle/>
                    <a:p>
                      <a:pPr algn="ctr"/>
                      <a:r>
                        <a:rPr lang="en-US" sz="600">
                          <a:solidFill>
                            <a:srgbClr val="FFFF00"/>
                          </a:solidFill>
                        </a:rPr>
                        <a:t>US $110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+ 5 SRB's +</a:t>
                      </a:r>
                      <a:br>
                        <a:rPr lang="en-US" sz="600">
                          <a:solidFill>
                            <a:srgbClr val="FFFF00"/>
                          </a:solidFill>
                        </a:rPr>
                      </a:br>
                      <a:r>
                        <a:rPr lang="en-US" sz="600">
                          <a:solidFill>
                            <a:srgbClr val="FFFF00"/>
                          </a:solidFill>
                        </a:rPr>
                        <a:t>Centaur (1x RL-10A-4-2)</a:t>
                      </a:r>
                    </a:p>
                  </a:txBody>
                  <a:tcPr marL="15331" marR="15331" marT="7666" marB="7666" anchor="ctr">
                    <a:lnL>
                      <a:noFill/>
                    </a:lnL>
                    <a:lnR>
                      <a:noFill/>
                    </a:lnR>
                    <a:lnT>
                      <a:noFill/>
                    </a:lnT>
                    <a:lnB>
                      <a:noFill/>
                    </a:lnB>
                  </a:tcPr>
                </a:tc>
                <a:tc>
                  <a:txBody>
                    <a:bodyPr/>
                    <a:lstStyle/>
                    <a:p>
                      <a:pPr algn="ctr"/>
                      <a:r>
                        <a:rPr lang="en-US" sz="600">
                          <a:solidFill>
                            <a:srgbClr val="FFFF00"/>
                          </a:solidFill>
                        </a:rPr>
                        <a:t>1,191,250 lb</a:t>
                      </a:r>
                      <a:br>
                        <a:rPr lang="en-US" sz="600">
                          <a:solidFill>
                            <a:srgbClr val="FFFF00"/>
                          </a:solidFill>
                        </a:rPr>
                      </a:br>
                      <a:r>
                        <a:rPr lang="en-US" sz="600">
                          <a:solidFill>
                            <a:srgbClr val="FFFF00"/>
                          </a:solidFill>
                        </a:rPr>
                        <a:t>541,195 kg</a:t>
                      </a:r>
                    </a:p>
                  </a:txBody>
                  <a:tcPr marL="15331" marR="15331" marT="7666" marB="7666" anchor="ctr">
                    <a:lnL>
                      <a:noFill/>
                    </a:lnL>
                    <a:lnR>
                      <a:noFill/>
                    </a:lnR>
                    <a:lnT>
                      <a:noFill/>
                    </a:lnT>
                    <a:lnB>
                      <a:noFill/>
                    </a:lnB>
                  </a:tcPr>
                </a:tc>
              </a:tr>
              <a:tr h="507417">
                <a:tc>
                  <a:txBody>
                    <a:bodyPr/>
                    <a:lstStyle/>
                    <a:p>
                      <a:r>
                        <a:rPr lang="en-US" sz="600">
                          <a:solidFill>
                            <a:srgbClr val="FFFF00"/>
                          </a:solidFill>
                        </a:rPr>
                        <a:t>Atlas V Heavy ++</a:t>
                      </a:r>
                    </a:p>
                  </a:txBody>
                  <a:tcPr marL="15331" marR="15331" marT="7666" marB="7666" anchor="ctr">
                    <a:lnL>
                      <a:noFill/>
                    </a:lnL>
                    <a:lnR>
                      <a:noFill/>
                    </a:lnR>
                    <a:lnT>
                      <a:noFill/>
                    </a:lnT>
                    <a:lnB>
                      <a:noFill/>
                    </a:lnB>
                  </a:tcPr>
                </a:tc>
                <a:tc>
                  <a:txBody>
                    <a:bodyPr/>
                    <a:lstStyle/>
                    <a:p>
                      <a:pPr algn="ctr"/>
                      <a:r>
                        <a:rPr lang="en-US" sz="600">
                          <a:solidFill>
                            <a:srgbClr val="FFFF00"/>
                          </a:solidFill>
                        </a:rPr>
                        <a:t>30,000 lb</a:t>
                      </a:r>
                      <a:br>
                        <a:rPr lang="en-US" sz="600">
                          <a:solidFill>
                            <a:srgbClr val="FFFF00"/>
                          </a:solidFill>
                        </a:rPr>
                      </a:br>
                      <a:r>
                        <a:rPr lang="en-US" sz="600">
                          <a:solidFill>
                            <a:srgbClr val="FFFF00"/>
                          </a:solidFill>
                        </a:rPr>
                        <a:t>13,605 kg</a:t>
                      </a:r>
                    </a:p>
                  </a:txBody>
                  <a:tcPr marL="15331" marR="15331" marT="7666" marB="7666" anchor="ctr">
                    <a:lnL>
                      <a:noFill/>
                    </a:lnL>
                    <a:lnR>
                      <a:noFill/>
                    </a:lnR>
                    <a:lnT>
                      <a:noFill/>
                    </a:lnT>
                    <a:lnB>
                      <a:noFill/>
                    </a:lnB>
                  </a:tcPr>
                </a:tc>
                <a:tc>
                  <a:txBody>
                    <a:bodyPr/>
                    <a:lstStyle/>
                    <a:p>
                      <a:pPr algn="ctr"/>
                      <a:r>
                        <a:rPr lang="en-US" sz="600">
                          <a:solidFill>
                            <a:srgbClr val="FFFF00"/>
                          </a:solidFill>
                        </a:rPr>
                        <a:t>13,000 lb</a:t>
                      </a:r>
                      <a:br>
                        <a:rPr lang="en-US" sz="600">
                          <a:solidFill>
                            <a:srgbClr val="FFFF00"/>
                          </a:solidFill>
                        </a:rPr>
                      </a:br>
                      <a:r>
                        <a:rPr lang="en-US" sz="600">
                          <a:solidFill>
                            <a:srgbClr val="FFFF00"/>
                          </a:solidFill>
                        </a:rPr>
                        <a:t>5,900 kg</a:t>
                      </a:r>
                    </a:p>
                  </a:txBody>
                  <a:tcPr marL="15331" marR="15331" marT="7666" marB="7666" anchor="ctr">
                    <a:lnL>
                      <a:noFill/>
                    </a:lnL>
                    <a:lnR>
                      <a:noFill/>
                    </a:lnR>
                    <a:lnT>
                      <a:noFill/>
                    </a:lnT>
                    <a:lnB>
                      <a:noFill/>
                    </a:lnB>
                  </a:tcPr>
                </a:tc>
                <a:tc>
                  <a:txBody>
                    <a:bodyPr/>
                    <a:lstStyle/>
                    <a:p>
                      <a:pPr algn="ctr"/>
                      <a:r>
                        <a:rPr lang="en-US" sz="600">
                          <a:solidFill>
                            <a:srgbClr val="FFFF00"/>
                          </a:solidFill>
                        </a:rPr>
                        <a:t>US $130 M</a:t>
                      </a:r>
                    </a:p>
                  </a:txBody>
                  <a:tcPr marL="15331" marR="15331" marT="7666" marB="7666" anchor="ctr">
                    <a:lnL>
                      <a:noFill/>
                    </a:lnL>
                    <a:lnR>
                      <a:noFill/>
                    </a:lnR>
                    <a:lnT>
                      <a:noFill/>
                    </a:lnT>
                    <a:lnB>
                      <a:noFill/>
                    </a:lnB>
                  </a:tcPr>
                </a:tc>
                <a:tc>
                  <a:txBody>
                    <a:bodyPr/>
                    <a:lstStyle/>
                    <a:p>
                      <a:pPr algn="ctr"/>
                      <a:r>
                        <a:rPr lang="en-US" sz="600">
                          <a:solidFill>
                            <a:srgbClr val="FFFF00"/>
                          </a:solidFill>
                        </a:rPr>
                        <a:t>Common Core + 2 Common Core Boosters + Centaur (1x RL-10A-4-2)</a:t>
                      </a:r>
                    </a:p>
                  </a:txBody>
                  <a:tcPr marL="15331" marR="15331" marT="7666" marB="7666" anchor="ctr">
                    <a:lnL>
                      <a:noFill/>
                    </a:lnL>
                    <a:lnR>
                      <a:noFill/>
                    </a:lnR>
                    <a:lnT>
                      <a:noFill/>
                    </a:lnT>
                    <a:lnB>
                      <a:noFill/>
                    </a:lnB>
                  </a:tcPr>
                </a:tc>
                <a:tc>
                  <a:txBody>
                    <a:bodyPr/>
                    <a:lstStyle/>
                    <a:p>
                      <a:pPr algn="ctr"/>
                      <a:r>
                        <a:rPr lang="en-US" sz="600" dirty="0">
                          <a:solidFill>
                            <a:srgbClr val="FFFF00"/>
                          </a:solidFill>
                        </a:rPr>
                        <a:t>2,120,000 lb</a:t>
                      </a:r>
                      <a:br>
                        <a:rPr lang="en-US" sz="600" dirty="0">
                          <a:solidFill>
                            <a:srgbClr val="FFFF00"/>
                          </a:solidFill>
                        </a:rPr>
                      </a:br>
                      <a:r>
                        <a:rPr lang="en-US" sz="600" dirty="0">
                          <a:solidFill>
                            <a:srgbClr val="FFFF00"/>
                          </a:solidFill>
                        </a:rPr>
                        <a:t>961,451 kg</a:t>
                      </a:r>
                    </a:p>
                  </a:txBody>
                  <a:tcPr marL="15331" marR="15331" marT="7666" marB="7666" anchor="ctr">
                    <a:lnL>
                      <a:noFill/>
                    </a:lnL>
                    <a:lnR>
                      <a:noFill/>
                    </a:lnR>
                    <a:lnT>
                      <a:noFill/>
                    </a:lnT>
                    <a:lnB>
                      <a:noFill/>
                    </a:lnB>
                  </a:tcPr>
                </a:tc>
              </a:tr>
            </a:tbl>
          </a:graphicData>
        </a:graphic>
      </p:graphicFrame>
    </p:spTree>
    <p:extLst>
      <p:ext uri="{BB962C8B-B14F-4D97-AF65-F5344CB8AC3E}">
        <p14:creationId xmlns:p14="http://schemas.microsoft.com/office/powerpoint/2010/main" val="6530382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6" descr="smart fortwo"/>
          <p:cNvPicPr>
            <a:picLocks noChangeAspect="1" noChangeArrowheads="1"/>
          </p:cNvPicPr>
          <p:nvPr/>
        </p:nvPicPr>
        <p:blipFill>
          <a:blip r:embed="rId3" cstate="print"/>
          <a:srcRect/>
          <a:stretch>
            <a:fillRect/>
          </a:stretch>
        </p:blipFill>
        <p:spPr bwMode="auto">
          <a:xfrm>
            <a:off x="457200" y="3581400"/>
            <a:ext cx="2895600" cy="2182812"/>
          </a:xfrm>
          <a:prstGeom prst="rect">
            <a:avLst/>
          </a:prstGeom>
          <a:noFill/>
          <a:ln w="9525">
            <a:noFill/>
            <a:miter lim="800000"/>
            <a:headEnd/>
            <a:tailEnd/>
          </a:ln>
        </p:spPr>
      </p:pic>
      <p:pic>
        <p:nvPicPr>
          <p:cNvPr id="68613" name="Picture 2"/>
          <p:cNvPicPr>
            <a:picLocks noChangeAspect="1" noChangeArrowheads="1"/>
          </p:cNvPicPr>
          <p:nvPr/>
        </p:nvPicPr>
        <p:blipFill>
          <a:blip r:embed="rId4" cstate="print"/>
          <a:srcRect t="6410" b="7547"/>
          <a:stretch>
            <a:fillRect/>
          </a:stretch>
        </p:blipFill>
        <p:spPr bwMode="auto">
          <a:xfrm>
            <a:off x="4572000" y="838200"/>
            <a:ext cx="3903997" cy="4800600"/>
          </a:xfrm>
          <a:prstGeom prst="rect">
            <a:avLst/>
          </a:prstGeom>
          <a:noFill/>
          <a:ln w="9525">
            <a:noFill/>
            <a:miter lim="800000"/>
            <a:headEnd/>
            <a:tailEnd/>
          </a:ln>
        </p:spPr>
      </p:pic>
      <p:pic>
        <p:nvPicPr>
          <p:cNvPr id="68614" name="Picture 3" descr="hummer-h1-wallpaper-3"/>
          <p:cNvPicPr>
            <a:picLocks noChangeAspect="1" noChangeArrowheads="1"/>
          </p:cNvPicPr>
          <p:nvPr/>
        </p:nvPicPr>
        <p:blipFill>
          <a:blip r:embed="rId5" cstate="print"/>
          <a:srcRect/>
          <a:stretch>
            <a:fillRect/>
          </a:stretch>
        </p:blipFill>
        <p:spPr bwMode="auto">
          <a:xfrm>
            <a:off x="228600" y="990600"/>
            <a:ext cx="4743450" cy="2846388"/>
          </a:xfrm>
          <a:prstGeom prst="rect">
            <a:avLst/>
          </a:prstGeom>
          <a:noFill/>
          <a:ln w="9525">
            <a:noFill/>
            <a:miter lim="800000"/>
            <a:headEnd/>
            <a:tailEnd/>
          </a:ln>
        </p:spPr>
      </p:pic>
      <p:sp>
        <p:nvSpPr>
          <p:cNvPr id="68615" name="Text Box 4"/>
          <p:cNvSpPr txBox="1">
            <a:spLocks noChangeArrowheads="1"/>
          </p:cNvSpPr>
          <p:nvPr/>
        </p:nvSpPr>
        <p:spPr bwMode="auto">
          <a:xfrm>
            <a:off x="457200" y="5791200"/>
            <a:ext cx="7848600" cy="954107"/>
          </a:xfrm>
          <a:prstGeom prst="rect">
            <a:avLst/>
          </a:prstGeom>
          <a:solidFill>
            <a:srgbClr val="F5FBAB"/>
          </a:solidFill>
          <a:ln w="9525">
            <a:noFill/>
            <a:miter lim="800000"/>
            <a:headEnd/>
            <a:tailEnd/>
          </a:ln>
        </p:spPr>
        <p:txBody>
          <a:bodyPr wrap="square">
            <a:spAutoFit/>
          </a:bodyPr>
          <a:lstStyle/>
          <a:p>
            <a:pPr algn="ctr">
              <a:spcBef>
                <a:spcPct val="50000"/>
              </a:spcBef>
            </a:pPr>
            <a:r>
              <a:rPr lang="en-US" sz="2800" b="1" dirty="0" smtClean="0"/>
              <a:t>Design for an ageing population - Which </a:t>
            </a:r>
            <a:r>
              <a:rPr lang="en-US" sz="2800" b="1" dirty="0"/>
              <a:t>will you drive when you are 80?</a:t>
            </a:r>
          </a:p>
        </p:txBody>
      </p:sp>
      <p:sp>
        <p:nvSpPr>
          <p:cNvPr id="7" name="Title 6"/>
          <p:cNvSpPr>
            <a:spLocks noGrp="1"/>
          </p:cNvSpPr>
          <p:nvPr>
            <p:ph type="title"/>
          </p:nvPr>
        </p:nvSpPr>
        <p:spPr>
          <a:xfrm>
            <a:off x="381000" y="0"/>
            <a:ext cx="8229600" cy="1143000"/>
          </a:xfrm>
        </p:spPr>
        <p:txBody>
          <a:bodyPr/>
          <a:lstStyle/>
          <a:p>
            <a:r>
              <a:rPr lang="en-US" dirty="0" smtClean="0"/>
              <a:t>The GM Access Car</a:t>
            </a:r>
            <a:endParaRPr lang="en-US" dirty="0"/>
          </a:p>
        </p:txBody>
      </p:sp>
      <p:sp>
        <p:nvSpPr>
          <p:cNvPr id="8" name="Rectangle 7"/>
          <p:cNvSpPr/>
          <p:nvPr/>
        </p:nvSpPr>
        <p:spPr>
          <a:xfrm>
            <a:off x="7886700" y="775855"/>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350715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Complicated Systems</a:t>
            </a:r>
            <a:endParaRPr lang="en-US" dirty="0"/>
          </a:p>
        </p:txBody>
      </p:sp>
      <p:sp>
        <p:nvSpPr>
          <p:cNvPr id="3" name="AutoShape 2"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63500" y="-8429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215900" y="-6905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368300" y="-5381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hQPERUUEBQUFBUWFBcaFRUXFhQVFRYXFBQWFBQUFBQYHCYeFxojGhQUHy8gJScpLCwsFR4xNTAqNSYrLCkBCQoKDgwOGg8PGiwkHyQuLCwsMjQwMCwsLCksLC8qLCwsLC4pLzIpLCwsKSwsLCwsLi0qLCwsLCwpKSksLCwsLP/AABEIAOEA4QMBIgACEQEDEQH/xAAcAAEAAwADAQEAAAAAAAAAAAAABQYHAgMEAQj/xABJEAABAwICBAkJBAgGAQUAAAABAAIDBBEFIQYHEjETIkFRYXGBkbEjMkJSYnJzobIzksHRJCU0gqKzwuEUFTVDU/DxF2ODo9L/xAAbAQEAAwADAQAAAAAAAAAAAAAABAUGAQIDB//EADQRAAEDAgMDCgcAAwEAAAAAAAEAAgMEEQUhMRJBcQYiMlFhgZGhsdETIzM0weHwFCRyUv/aAAwDAQACEQMRAD8A3FEREREREREREREREREREREREREREREREREREREREREREREREREREREREREREREREREREREREREREREXF0gHKiLki6w8nky6cvks20z0kxWlleTSl1LfivpztvDeeQW2geoW6UK6uNhcC60WqxCOIXke1vWc+5QNdpzG3KJpeec8Vv5rMaHSqGq82TjcrXGz79RUiSozpTpZVM1dIDYCyscmm05dcbIHNa/zKlKDTxpymYR7Tcx3FUe64ySBou4gDnJsuglcozKyUHW61uixWKYeTe13RfPu3r1r8+4hp7T054ry9w5GZ/NSeietmulnYDTudTFwD3PvtNafSa877c2akNffXJXdK6WfLYK29FD02ldPIbB+z7wLQe1SzJA4XBBHOMwu4IOilPifGbPBC5IiLleaIiIiIiIiIiIiIiIiIiIiIi8lfi0VOLzSNZ1nPsG8rkAk2C4JAFyvWipeJazIm3EDHSHndxW/mfkqriWm9VPcbfBt9VnF+e/5qfFh08mosO1Vk2K08WQNz2e61WoxKKM2kkY08znAHuKhqTT6jmmdBHOzhGm1nHZBPs387sWTPkLjckk85zXRVUbJhaRodzE7x1OGYU04RzcnZqAMdG1mzLjmt+2b7zfqyC5NYBuWD4XjVdQfslQZIx/sz3c3qa/eFccH11QkhmIRPpHn0iNqI9Tx/dVc1LLD0grmnrIagcx2fVvWkr4qziesvDqZm2+qiIIyDDtuPU1v4qtS6z6ysywugkLTunqPJR9YBtfvKgyysibtSOAHbkpYaTorNpJq7ocQuZ4Gh/8Ays8nIOnbbv7brHdMKT/JHAUuIR1Tb2NPIQZWj3m5dHIehW6XRDEK/PEsQcGHfBTDYb1F539xUrg+ryhpLGOnY53ryeUffnu64HYAs/VcoqOPJl3ns08T+Lr1/wAT4gs8LH8X1gy7LBCGNL23JO1xTutxgB2r04fom+uAfU1nCA+hEbgdBJ3dy2+vwiGoZsTxRyN5nNBA6ubsVHxTU5DtbdBNJSv5gS+PuJ2h3lRaflHTyZPBYevUe/kvempIad20WB3kozDtE6an+ziaT6zuO7vO7sUtZV2qGKYd+0wf4mIf7sXGNucgC47QvRhemtNUZB+w71X8U9+4q5Y4TDbY4OHWDdaenq6cjZbZvZopxemjxKSE3je5vQDl2jcq5XaYU0R2Q/hH8jIxtknmyXUyrrqn7KFtOw+nMeN2RjPvXJOxmTZe0k8Tub0uwZ/rxWkUWnzmDy7QRyuB2T2g5eCnsD0vpa4ubTzMe5vnMuNpo5yObpCyGLQ4Pzq5pKg+rfg4/utzPaVOUdGyBuzCxsY5mgN8N66HEmsyHO8lUy4ayU3aNjz8t3itbRZzRY7ND5ryR6ruMPnuU/RaatOUzS3pbmO7eFIixCF+uXFV02GTR5tzHZ7KzovPS18covG4O6jn2jeF6FPBBFwq0tLTYoiIuVwiIiIiIiIozSWSVtJMadwbLwbuDcdzXEWDj1Xv2L8zYpBiWHvc+fbmYTcybRkaekuObT1r9QYw28EvuO8FQCFS4hik1BKws0I4HxUmKlZUMIesrwvTWKWwk4jund3qwRyhwu0gherHtW9LVXcxvASH0owNkn2o93dZUPFMDq8Hc1znbcJcAHtNxz7Jac2mwPR1q/w3lTFPZj9fA+x9VQVvJ0DnRZeY9wrqvLV4lHCPKPaOi9z3DNU9mljZZgJ3zMg2uNwQYJC3l35X71uOr/CsFlaH0Ijmk3kzHbnB5y1/m9bRZXUuLDSNvioEOBnWV3h7n2VAw+Krrf2GkkeOSV42IuvaNge9WbD9S9RUD9Y1dmHMwwgEdRe4W/hPWtdAX1VU1XLL0jkrqCiggzY3Pr1KznEtSNK9rDTyTRSxtDWSOcJhZu4OY/k90hRlXXYthf7XAK2Af70Fy8Dney20O4jpWsoqupo4apuzM0H8cDuU5r3N0Wc4DrDo63JkoY/1JOK6/NnkrICoLWHo7g72l+IOip5OSVjhHPfnDW5ydrSscwzTSakqTFQ1U1RTB2RdCXP2bbxETydYv0LKVfJYHnU77dh9x7d6lMqL5EL9AKBxnTmjo78NOy49Fp23dwWK1GmM9a8trquWIXtwbG8GOo8x6wpjDcGp2caJrXH1ydt3Xc7lKw3kW6c3mkHAfv2UKtxVlKM2kqyVmtmabLD6RxHJLNxG9YH91U6nA5aubh6t7A/aDvIxtbmN3Gtn3Kdsvq+g4dyaoqHoC5WWqceqJcmAAeKrbMCqKWV01JK0vJJIe1ocbm5G0BbwUnS6xHRHZroHRH12i7T+fYVIrhJGHAhwBB3gi4PWCverwKmqMwLFetDykqqbI5hTmH4zDUC8MjX9AOfcvbdZtiWj1PH5RkhpnesHWb90nwK8lDrAmg22PmbK0NOw/g3OLiNwIJaR1rG1uBSU7rNcD/f25bug5QxVTbuaR/f29amTbMqExXTSlpvOkDj6rOMflkqRT4fimLAOuWxO3OceDjt7IGbuwKx4PqghZY1UjpTytbxGdp84/JVTxS031pLnqH97KY7EJJPpN7yoeq1qTvfs0MZa70Tm5/YAtl1T45W1VM8YkwiRjxsuIDXPY4XG0ByggjuUPhuDw0zdmCJkY9loBPW7ee0q4aI7pP3f6l7YfijZZxBEyzTfjl/dqralj3N25HXKsKIi0irkRERERERF0V7bxPHsO+kqg8GtBnF2u6j4Kh2WR5SZGM8fwrKh0d3Lp4NVLWjF+rpOh8Z/jA/FXOyq2suO+Gz9Gwe6RqoKB1qmP/oeqmTD5buCynCKUPgFwCCTcEZXvbfvHWFxdhDo3B9O90bgcszl1PGY7e9enAR5Ae87xUgF9CJLXGxWHkqHxSusd6mtG9d9dQEMrW/4iPndlJb2ZBk7tutYwXXDhtTHtmcQkDjMl4pHbud2LC5IA4WIGfUQesKt4i0wPfHGS1sjW7TQTY2NxfPPMXz517MftZFT6eqExsRmt7xrX7SscWUEMtXJyWaWM+YLz91VXENKsbxHIyMoYj6MeT7dLgS+/a1Z7o/pg+jBYY2lhNyAA133hv7VfsG0wgqAA12y71XZO7OQrpK97dAtHQU1LNb4j+d1aee9eOj0AhDtuoc+oecyXkgE9QNz2kqw0tIyJuzG1rBzNAaPkuZlXzhVBc9ztStVDSxwjmNA/utePFsAgqx5aME8jxk8dThn2G4VRrNBqimO3RSlw37DiGu//Lvkr1wq89Zi0UAvK9rB0nPu3rvHK9h5qjVdBTzNJlAHbp/d6odPplJC7Yq4nBw35EO7j/dT9LpDBI3aEjQOXaIFuu6jNINN6WZpYIeH5i4bIB52nzh2WVJe98e20B8Yfk5pLhuIcA4ZX5N/OtDTYnO0c7PivneIYLR7fyneGX68Feq/TaCPJl5D7OTfvH8LqNbitdWfYR8G0+kBb/7HfgrBgmjcELGOEbXPLWkvdxjcgE2vkOxTSoqzlNM8lseXl+/NX1ByRp4wHS5+f68lTaTQEvO1VTFx5Q25Pa935Ly6aYJDTQxcCzZJeQTckkbN8ySr4qjrG+yi+I76VU0tZNNUt23f1ld1lBBT0r9hueWe/ULTtGxakp/gRfy2qRsvBo8P0Sn+BH9DVI2WQmPzHcSoLeiF8srHokPtP3f6lXrKxaJ7pOtv9StMC+8bwPoo9X9IqwIiL6AqdERERERERfHC6ocjbOc072mxHKOtX1flrSptfS11RUse/jTPO0CSLbZ2WubusAALdCqMVoG1jGgu2XDTtvu8lLpXvYSQ2439i2ZV7WCy+G1PuA9z2lVXR3XA02ZXM2T/AMjBl+83k7FaNJ66Opw2pdC9r2mFxu033Z58yyAoZ6SoZ8RuW0M92vWrAyskYdk7llWj32A9534KSDVG6NfYf/I7wapWy3j9Vgqr6zlwsq9jI/So/wBz6lY1XMc/aI/3fqXaLpL1ofqdxUzVYcyTzmjrULWaOObnGb9B39hVlIXwha+Wnjl6QUeKqkj0KgsO0sqaQhr7vaPRffd7Lt4Vmfp/FwIkEbtq9tguj32vz7VunZAXhmpmvFnAHrC9OqnCon4nKHsa4RxvcwOFwHCRjQbHlAcbKgrMPZFZ2oK1OH45UFpY1358Lr5S/wCa4l+zQuijPp24NtufhH7+y6n8K1JbRD66pc88rIr/ADlfn3NWqIorWhui9JZpJTeRxKhsF0PpKK3+HgY1w9Mjbk++65HZZZLrmH6wHSxn0gfgt0ssL1zf6gPcZ4D812XirJRDybPcb9IXfZdVH9mz3G/SF3WWDeecV9IZ0QllT9Y/2cPvu+kK42VO1keZD77vBqmYd9yzv9CoGKfaP7vULUtHh+iU/wAGP6GqRsvBgJ/RYPgx/Q1RmNawKOkuHSh7h6EfHPaRkO9Z4wyTSubG0k3OiotprWgkqx2U/om8eVHKNg9+1bwKwHGNcE8p2aWMRA5AnjvPVyD5rWNSVfUy0kgrInMcJAWyOaWvla8HN195FrX5rcy1GEYTNTy/GlsMtNTmoNRUNe3ZatHREWpVeiIiIiIiIix3GGWnlH/uP+orYlkekTbVU3xHfM3VNjI+S09v4K0GAn5zh2flVDGNDYai5A2Hes3d2hUnEtH6mhDrEmMizi3NpHtBaovPiEW1FIDyscP4SqqlxGWIhpNx2q3rMMhmBcBZ3Z+QsrwbGxCC144pN8uQnI+AVjp6lsguxwd49yitH8JjnjeJBucLEGxFwuit0algO1CS4dGTu0cq07iwusdVipsGfPEJ2jXq17wrCq3pB9vH+79S50WkpbxZgT7Q39oXXjE7ZJY3MN25Z/vbiuWNLXKop6WSGXPRWUoVyK4raqmXxe7VIP1rUfBk/mxLxWXu1Rj9a1HwX/zYlV4l0BxVphnTPBbOAvtl9CKlV6llhOub/UB7jPpat3ssH1xi+JWGfEZ9DVwitNH9mz3G/SF3KsyabU8MbBdz3hjQWgbiGgEEnIKu4jp7PLlEBGOjN33j+CybMNnkccrDtW0kxWmhaM7nsWg1lfHCLyvawe0bdw5VQNM9Io6oxshu4MLiXHIEkDIdFhv6VEswqac7UhOfpPJv+a+YphIgazO5cTfst+atqXD44Hh17u8lm6zHP8n5LbAHvPXqpGimxHEg2CHhpWMAaGtuGNAyG07d3lXLANRMjrOrZgwcscXGd1F5yHYCr5qugDcLgsALh5PSeEcLnpsB3K2WVo1jWZNFlXEk6qAwHQajobcBC3aH+47jyfeO7ssrlg+53WPxUbZSeEDJ3WF2XBUgiIi4RERERERERZTpYy1ZN71+9oK1ZZtp7ScFUh7nNAl8wXAcS1oDgG7zyd6q8VYXU+Q0IKucFkDKmxOoI9FW1xlbdp6j4LmiyINltCs80RGUo9oeBU+VA6Kizpx7Y8XBWBwWwm6aqcL+2aOPqo7EMFjn84Wd6wyP91TcWwk0zw29wc2kdeWS0Gyq2l48pEf++cvSB52rKNi9NH8Ey25wtmuql0mtZszCD6w8S0/gpqnqWyC7HBw6PxHIvlbRMlye0HmPKOoqDqNH3xHap3HqvZ3fuParqnxNzcn5hfMyIJjlzT5Kwr3apf8AVqj4L/5kSqNLpE5h2ahpB5SBY9reXsUjonpZHh9fJUEcIx0bm2Dg08YscDmOdnzUisqI5oxsnepVFTvikO1pbVfoZeXEMUip27U8jIx7RAv1DeexYtjuumpmu2nDYW84zd98/gGqnSGprHbTy9997nE27XHf81VEgaq5YxzzssFz2LX8e1000N20zTM7nPFZ3bz8lkWkekMmITumlyc7dbIDcAOgAAL3UWiwGcrr9Dch37yujSCkZFwQY0N869ujZXmJWudshTpcNnihMslgOrelJo3exkd2D81MU1CyPzGgdO8967mbh1Bcgoznl2qxEtRJJ0iihdJBlH7x8ApuyhtJN0fvHwC7RdILvRfWHf6Lc9Wrf1ZTe4f5jlZ1XNXLf1ZS/D/qcrJZTVo18UnhIyd1/go5SWFea7r/AARcFe5ERcLhERERERERFh+vfAzUVUTmvIc2EbI5PPcT1HctwWWa3GeXhPPEfk8/murjZpUepkdHHtNWQ0GmFTRkMqmmRg5T54HQ/wBLtV1wjHoasXhfc8rDk8dbfxGShqmna8We0OHMQq3W6LOadumcQRmBexB9lyqZ6GGfMc0+XgrDD+Ub47Mkz4/g+69+j4tNUjmf/U5TpVEwrGn0srjI0uvk8bje973596uFBisdQLxuueVpycOsKTNG4ZrT4VVxOj+HexucuK9NlV9MRxo/+8oVqsqtpoM4+3xC6wdMKRi32ru71CmHL4uRXFei+OO6RXTVUjJRZ7QRyX3jqO8Kp1OHhs/BN3FzbE7wD/5+SuV1Wqr9ub7zPwXpGSLq2wol0wYdP2FK0eBxR57O0ed2fcNykQECKCXF2ZX2CKCOEbMbQECr2lHnRdTvEKwqvaU+fH1O8Qvan+oFX4x9o7u9VMsGQ6h4LnZcYxkOoeC7EK+Mu1XyyhtIxlH7x8FMPcGi5IA5zkFXscxFspa2PjbO04nk3cnOvaEHauptAxxlDrZL9A6vjbDKW+7gR4leLSLWpQ0V28Jw0g9CKzs/af5o71hjMQraqJsIkk4Fos1m0WxgX/i+a9VFom0Zyu2jzDId+8q1ipJZeiMutW81XFF0jmp3HNcdbWEspG8A0+px5O15GXYAte1M41PUUJbVWL4n7IdldzS0OBfbe7fc8qx+GnbGLMaGjoC1vU19hP8AFb9ClT0IhiLiblRIK4zS7AFgtDREVWrNERERERERFmOt9vlID7Dx8x+a05ZvrgblTn3x9JXR/RKiVn0Xf29Zq4riCjiuIKirN7Wa56CYLDVVlVHOwSN4PIHkJeMweQ5700l1QSwky4e8vAzEZNpB7rtzvkV7dWmWI1A54f62LUVlcSxGopK0/DdlYZHTT+0W/ooWS0zCdbL8+0elMkDuDrGOuMibbMg95p3/ACK46U1bJmMdE4OGdyOS9siORbZpDolT17bTxgutlIMnt6ncvUbhYtproK7DJG8fhIn32T5ruLvDhuuLhXGHYpBVvAtsv6tx4KRPLUMhMTjtNPiFNW3dQ8F8sq5QaTFtmzDdlfly/wC9KnqeqbILscD4/wB1aOYQsJUUskbi61wu1VysH6a33mf0qyWVdqx+mN95n9K5j38FLwc/7I/t4ViAX2yALmGqAvtC42Vc0pHHi913ipetxqKHJzto+q3M9vIFV8TxU1LwQC0NBDRy5m+ZUunjcHbRCz2MVkLoTE113XGisTq6ONjS9wHFGW8nLmCiavSgnKFtvadmewJQaLOfZ0rrA52Gbj1ncFP0eExReYwX5zme9dnPjZ2lZyi5Mvk57xYdvt7qtQ4RUVJvISBzuv8AJq+4tgjacR2JcXF17i24DcO1W8FQWlm6L3n+DUimc94G5XlZhUFLSuc3Mi2ff1KUoh5NlvVHgu9dFD9mz3R4L0Lfs6IXyZ/SK+LV9Tf2E/xW/QsqstV1N/YT/Fb9Cg4j9A9ymYd9cd60NERZpaVERERERERFVdYmAOq6YcG3aex20AN9rZgc6tSIur2B7S12i/NM0ZY4tcCHDeCLEdYK4Are9I9DKevHlG7L+SRuTh2rKNJNAKiiu63Cxeu0Zge00eIXi6L/AMqiqMOc3OPMeai9XRticvTAfqYtVWUavzbFXZjOB3i1ausBj4tV9wWzwy4pmgr4s011t8lTn2pB/C1aYs410t8hB8R/0heGCm1dH3+hUmp+kV424FBVU0QkYD5JlnDJwu0HJw6exVLFdCZ6Ul9MTIzmHnjrb6XZ3BXrATemh+Ez6QvcrxtdNTyuANxc5Hirp+Hw1MTS4WNhmOHmssodKCDszDt5R1/97l8nqWuqWvbm27DfoFrnLqV9xnReCrze3Zf67bB3byO7Vnk+i721jaUOBL5GNa85C0hAaSOTfuV/R1kVTcAWdbMLLVOFGgk+MAOPnmO5StZpPFHkzyh6Mm966cOw3EMVNqaJ5ZfMjiRj3pDYfO62HRzU7Q0lnSNNTIPSltsA+zEOL37SvEcYaAGgADcALAdAA3KayJrdAuajEKio6bsuoZBZJo5qFY2zq+YvP/FFcN6nSEXPYB1qB1vaPQUVRTNpomxNMLrht8yH2BNzcm3Kt7ssU18/tVL8F/8AMXooSi4zxW9Q8AuYK6ovNb7o8FzBVOdV9PZ0QuV1A6WHKLrf4NU2XKB0qP2XW/waven6YVbjA/0393qFMUH2TPdHgvSvFRzBsTC4gDZG/qUjhOF1Fc7ZpIXP9sgtjHTc71vzMyNgLjuXxUQSSvOyN66i6y1jU5Ef8NK/0XSjZPPstsSvBo/qXaCH18hlO/gm8WMdB5StJoqFkDAyJoY0bmgWCpqyuErdhoyVvSUJhdtuOa70RFVK0RERERERERERERfHNBFjmF9REVUxnQOJ7jNTNZFUWOzIBbM89siDzFVv/O5KV3B4hHwR3CUXMLus+h25LT10VdEyZpZK0Pad4IuFArcPgrRaUZ7iNR7r2indFoqix4IuCCDuIzB6is910D9Gh+K75sV7xDQeWlJfhz+LvNM8ksPuHe09SzPWpjPDQRxvjkilZJd7HjcNki7XbnC5WapsGno61jxzm31HA6jd6dqnvqWSRkb169HTekg+EzwUiovRl16OD4bflkpRR6gfNfxPqtjTfRZwHoiplV/rUHxqb6mq5qnVQ/XVP8am+tqssG+4PA/hVmNfbjiPQr9BWX2yItWsaixLXz+103wH/wAwrbViGvl36ZTfAd85Ci5UTE7it90eAX3aXRDOC1gbd7i1vFYNp24b+btVswDVrW1tnOApozynN5HQq5tO9x6gt7Li1NAwZ3NtAqtLKG+cbdG9x6m7ypjDNWNRizWubeFjSbGQWLr2ztyDJa3o5qwo6KztjhZOV78zfoCtzWgZDIKZHC2PPUrMV2Ly1TSy1m9X7Wc6M6laam2XVBM7xuByYOpq0KmpWRNDY2ta0bg0ABdqL2LidVTWRERdVyiIiIiIiIiIiIiIiIiIiIiIiIijcY0dgrG7NREx/WASpJERZPpBq9qKV5fQNa+HlhzBbzlvMoGnrg4ljgWSDfG4WcOocvYt2UHpFobT148qyz/Rkbk8HnuFAqqCKozOTusflWlHik1PzdW9XssuVRqx+uqb4tP/ADAr1jOiVXQXNjVQj0m/atHtD0lnOJYqxuJQzcbYjfCXZWdxHhzhY8tlBoKGWnqLuGVjnuVliFdDU03MOdxlvX6PsuuaZrGlz3BrRvJIAHWTkFSjp1UVp2MLpXvv/vTDZYOkNG/tK9dHqwlqnCTFah8x38E02jb0BoyWgt1rNLjXaw43O4OhjfVybuICIgemQjPsBXn/APS+TE3CfFHBslgGxx7mMFzsi/Lcm5Wh4Zg0NK3ZgjawdAz7Tyr2ri9tFwoDANB6ShHkYhf1nAEqfRFwTdEREXCIiIiIiIiIiIiIiIiIiIiIiIiIiIiIiIiIiIiIiIiIoeq0Qo5X8JJTxOf6xaLqYRc3si64YGsGyxoaBuAAA7guxEXCIiIiIiIiIiIiIiIiIiIiIiIiIiIiIiIiIiIiIiIiIiIiIiIiIiIiIiIiIiIiIiIiIiIiIiIiIiIiIiIiIiIiIiIiL//Z"/>
          <p:cNvSpPr>
            <a:spLocks noChangeAspect="1" noChangeArrowheads="1"/>
          </p:cNvSpPr>
          <p:nvPr/>
        </p:nvSpPr>
        <p:spPr bwMode="auto">
          <a:xfrm>
            <a:off x="63500"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Rubik's Cub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25" y="1245177"/>
            <a:ext cx="272415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Traffic Lights.jpg"/>
          <p:cNvPicPr>
            <a:picLocks noChangeAspect="1" noChangeArrowheads="1"/>
          </p:cNvPicPr>
          <p:nvPr/>
        </p:nvPicPr>
        <p:blipFill>
          <a:blip r:embed="rId4" cstate="print"/>
          <a:srcRect/>
          <a:stretch>
            <a:fillRect/>
          </a:stretch>
        </p:blipFill>
        <p:spPr bwMode="auto">
          <a:xfrm>
            <a:off x="4724400" y="1741740"/>
            <a:ext cx="3194175" cy="5003406"/>
          </a:xfrm>
          <a:prstGeom prst="rect">
            <a:avLst/>
          </a:prstGeom>
          <a:noFill/>
        </p:spPr>
      </p:pic>
      <p:pic>
        <p:nvPicPr>
          <p:cNvPr id="260098" name="Picture 2" descr="A typical Sudoku puzzle grid, with nine rows and nine columns that intersect at square spaces. Some of the spaces are pre-filled with one number each; others are blank spaces for a solver to fill with a number.">
            <a:hlinkClick r:id="rId5" tooltip="A Sudoku puzz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0" y="396932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0550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9" descr="aerial-photograph-500"/>
          <p:cNvPicPr>
            <a:picLocks noChangeAspect="1" noChangeArrowheads="1"/>
          </p:cNvPicPr>
          <p:nvPr/>
        </p:nvPicPr>
        <p:blipFill>
          <a:blip r:embed="rId3" cstate="print"/>
          <a:srcRect l="12801" t="24023" r="10400"/>
          <a:stretch>
            <a:fillRect/>
          </a:stretch>
        </p:blipFill>
        <p:spPr bwMode="auto">
          <a:xfrm>
            <a:off x="304800" y="457200"/>
            <a:ext cx="8458200" cy="5572125"/>
          </a:xfrm>
          <a:prstGeom prst="rect">
            <a:avLst/>
          </a:prstGeom>
          <a:noFill/>
          <a:ln w="9525">
            <a:noFill/>
            <a:miter lim="800000"/>
            <a:headEnd/>
            <a:tailEnd/>
          </a:ln>
        </p:spPr>
      </p:pic>
      <p:sp>
        <p:nvSpPr>
          <p:cNvPr id="37894" name="Text Box 10"/>
          <p:cNvSpPr txBox="1">
            <a:spLocks noChangeArrowheads="1"/>
          </p:cNvSpPr>
          <p:nvPr/>
        </p:nvSpPr>
        <p:spPr bwMode="auto">
          <a:xfrm>
            <a:off x="2209800" y="4800600"/>
            <a:ext cx="5791200" cy="641350"/>
          </a:xfrm>
          <a:prstGeom prst="rect">
            <a:avLst/>
          </a:prstGeom>
          <a:noFill/>
          <a:ln w="9525">
            <a:noFill/>
            <a:miter lim="800000"/>
            <a:headEnd/>
            <a:tailEnd/>
          </a:ln>
        </p:spPr>
        <p:txBody>
          <a:bodyPr>
            <a:spAutoFit/>
          </a:bodyPr>
          <a:lstStyle/>
          <a:p>
            <a:pPr>
              <a:spcBef>
                <a:spcPct val="50000"/>
              </a:spcBef>
            </a:pPr>
            <a:r>
              <a:rPr lang="en-US" sz="3600" dirty="0">
                <a:solidFill>
                  <a:srgbClr val="FFFF00"/>
                </a:solidFill>
              </a:rPr>
              <a:t>Design for Manufacturing?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for Tourists?</a:t>
            </a:r>
            <a:endParaRPr lang="en-US" dirty="0"/>
          </a:p>
        </p:txBody>
      </p:sp>
      <p:pic>
        <p:nvPicPr>
          <p:cNvPr id="78850" name="Picture 2" descr="Great Wall of China"/>
          <p:cNvPicPr>
            <a:picLocks noChangeAspect="1" noChangeArrowheads="1"/>
          </p:cNvPicPr>
          <p:nvPr/>
        </p:nvPicPr>
        <p:blipFill>
          <a:blip r:embed="rId2" cstate="print"/>
          <a:srcRect/>
          <a:stretch>
            <a:fillRect/>
          </a:stretch>
        </p:blipFill>
        <p:spPr bwMode="auto">
          <a:xfrm>
            <a:off x="1524000" y="1600200"/>
            <a:ext cx="6096000" cy="487680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a:xfrm>
            <a:off x="2133600" y="0"/>
            <a:ext cx="5791200" cy="1143000"/>
          </a:xfrm>
        </p:spPr>
        <p:txBody>
          <a:bodyPr/>
          <a:lstStyle/>
          <a:p>
            <a:pPr eaLnBrk="1" hangingPunct="1"/>
            <a:r>
              <a:rPr lang="en-US" b="1" dirty="0" smtClean="0"/>
              <a:t>The Design Cycle</a:t>
            </a:r>
          </a:p>
        </p:txBody>
      </p:sp>
      <p:sp>
        <p:nvSpPr>
          <p:cNvPr id="91142" name="Oval 3"/>
          <p:cNvSpPr>
            <a:spLocks noChangeArrowheads="1"/>
          </p:cNvSpPr>
          <p:nvPr/>
        </p:nvSpPr>
        <p:spPr bwMode="auto">
          <a:xfrm>
            <a:off x="2590800" y="2590800"/>
            <a:ext cx="2362200" cy="2514600"/>
          </a:xfrm>
          <a:prstGeom prst="ellipse">
            <a:avLst/>
          </a:prstGeom>
          <a:solidFill>
            <a:srgbClr val="FFFF66"/>
          </a:solidFill>
          <a:ln w="9525">
            <a:solidFill>
              <a:schemeClr val="tx1"/>
            </a:solidFill>
            <a:round/>
            <a:headEnd/>
            <a:tailEnd/>
          </a:ln>
        </p:spPr>
        <p:txBody>
          <a:bodyPr wrap="none" anchor="ctr"/>
          <a:lstStyle/>
          <a:p>
            <a:pPr algn="ctr"/>
            <a:r>
              <a:rPr lang="en-US" sz="2400" dirty="0">
                <a:latin typeface="Times New Roman" pitchFamily="18" charset="0"/>
              </a:rPr>
              <a:t>The </a:t>
            </a:r>
            <a:r>
              <a:rPr lang="en-US" sz="2400" dirty="0" smtClean="0">
                <a:latin typeface="Times New Roman" pitchFamily="18" charset="0"/>
              </a:rPr>
              <a:t>Process, </a:t>
            </a:r>
          </a:p>
          <a:p>
            <a:pPr algn="ctr"/>
            <a:r>
              <a:rPr lang="en-US" sz="2400" dirty="0" smtClean="0">
                <a:latin typeface="Times New Roman" pitchFamily="18" charset="0"/>
              </a:rPr>
              <a:t>Job</a:t>
            </a:r>
            <a:r>
              <a:rPr lang="en-US" sz="2400" dirty="0">
                <a:latin typeface="Times New Roman" pitchFamily="18" charset="0"/>
              </a:rPr>
              <a:t>, Task, </a:t>
            </a:r>
          </a:p>
          <a:p>
            <a:pPr algn="ctr"/>
            <a:r>
              <a:rPr lang="en-US" sz="2400" dirty="0">
                <a:latin typeface="Times New Roman" pitchFamily="18" charset="0"/>
              </a:rPr>
              <a:t>Transaction </a:t>
            </a:r>
          </a:p>
          <a:p>
            <a:pPr algn="ctr"/>
            <a:r>
              <a:rPr lang="en-US" sz="2400" dirty="0">
                <a:latin typeface="Times New Roman" pitchFamily="18" charset="0"/>
              </a:rPr>
              <a:t>or Simulation</a:t>
            </a:r>
          </a:p>
        </p:txBody>
      </p:sp>
      <p:sp>
        <p:nvSpPr>
          <p:cNvPr id="91143" name="Rectangle 4"/>
          <p:cNvSpPr>
            <a:spLocks noChangeArrowheads="1"/>
          </p:cNvSpPr>
          <p:nvPr/>
        </p:nvSpPr>
        <p:spPr bwMode="auto">
          <a:xfrm>
            <a:off x="228600" y="5257800"/>
            <a:ext cx="2895600" cy="1143000"/>
          </a:xfrm>
          <a:prstGeom prst="rect">
            <a:avLst/>
          </a:prstGeom>
          <a:solidFill>
            <a:schemeClr val="accent1"/>
          </a:solidFill>
          <a:ln w="9525">
            <a:solidFill>
              <a:schemeClr val="tx1"/>
            </a:solidFill>
            <a:miter lim="800000"/>
            <a:headEnd/>
            <a:tailEnd/>
          </a:ln>
        </p:spPr>
        <p:txBody>
          <a:bodyPr wrap="none" anchor="ctr"/>
          <a:lstStyle/>
          <a:p>
            <a:pPr algn="ctr"/>
            <a:r>
              <a:rPr lang="en-US" sz="2400" dirty="0" smtClean="0">
                <a:solidFill>
                  <a:srgbClr val="FFFF00"/>
                </a:solidFill>
                <a:latin typeface="Times New Roman" pitchFamily="18" charset="0"/>
              </a:rPr>
              <a:t>Uncontrollable </a:t>
            </a:r>
          </a:p>
          <a:p>
            <a:pPr algn="ctr"/>
            <a:r>
              <a:rPr lang="en-US" sz="2400" dirty="0" smtClean="0">
                <a:solidFill>
                  <a:srgbClr val="FFFF00"/>
                </a:solidFill>
                <a:latin typeface="Times New Roman" pitchFamily="18" charset="0"/>
              </a:rPr>
              <a:t>Conditions / Context</a:t>
            </a:r>
            <a:endParaRPr lang="en-US" sz="2400" dirty="0">
              <a:solidFill>
                <a:srgbClr val="FFFF00"/>
              </a:solidFill>
              <a:latin typeface="Times New Roman" pitchFamily="18" charset="0"/>
            </a:endParaRPr>
          </a:p>
        </p:txBody>
      </p:sp>
      <p:sp>
        <p:nvSpPr>
          <p:cNvPr id="91144" name="Rectangle 5"/>
          <p:cNvSpPr>
            <a:spLocks noChangeArrowheads="1"/>
          </p:cNvSpPr>
          <p:nvPr/>
        </p:nvSpPr>
        <p:spPr bwMode="auto">
          <a:xfrm>
            <a:off x="6272646" y="3581400"/>
            <a:ext cx="2362200" cy="2590800"/>
          </a:xfrm>
          <a:prstGeom prst="rect">
            <a:avLst/>
          </a:prstGeom>
          <a:solidFill>
            <a:schemeClr val="accent1"/>
          </a:solidFill>
          <a:ln w="9525">
            <a:solidFill>
              <a:schemeClr val="tx1"/>
            </a:solidFill>
            <a:miter lim="800000"/>
            <a:headEnd/>
            <a:tailEnd/>
          </a:ln>
        </p:spPr>
        <p:txBody>
          <a:bodyPr wrap="none" anchor="ctr"/>
          <a:lstStyle/>
          <a:p>
            <a:r>
              <a:rPr lang="en-US" sz="2000" b="1" i="1" dirty="0" smtClean="0">
                <a:solidFill>
                  <a:srgbClr val="FFFF00"/>
                </a:solidFill>
                <a:latin typeface="Times New Roman" pitchFamily="18" charset="0"/>
              </a:rPr>
              <a:t>Specifications</a:t>
            </a:r>
            <a:endParaRPr lang="en-US" sz="2000" b="1" i="1" dirty="0">
              <a:solidFill>
                <a:srgbClr val="FFFF00"/>
              </a:solidFill>
              <a:latin typeface="Times New Roman" pitchFamily="18" charset="0"/>
            </a:endParaRPr>
          </a:p>
          <a:p>
            <a:r>
              <a:rPr lang="en-US" sz="2400" b="1" dirty="0">
                <a:solidFill>
                  <a:srgbClr val="FFFF00"/>
                </a:solidFill>
                <a:latin typeface="Times New Roman" pitchFamily="18" charset="0"/>
              </a:rPr>
              <a:t>Design</a:t>
            </a:r>
          </a:p>
          <a:p>
            <a:pPr>
              <a:buFontTx/>
              <a:buChar char="•"/>
            </a:pPr>
            <a:r>
              <a:rPr lang="en-US" sz="2400" dirty="0" smtClean="0">
                <a:solidFill>
                  <a:srgbClr val="FFFF00"/>
                </a:solidFill>
                <a:latin typeface="Times New Roman" pitchFamily="18" charset="0"/>
              </a:rPr>
              <a:t>Equipment</a:t>
            </a:r>
            <a:endParaRPr lang="en-US" sz="2400" dirty="0">
              <a:solidFill>
                <a:srgbClr val="FFFF00"/>
              </a:solidFill>
              <a:latin typeface="Times New Roman" pitchFamily="18" charset="0"/>
            </a:endParaRPr>
          </a:p>
          <a:p>
            <a:pPr>
              <a:buFontTx/>
              <a:buChar char="•"/>
            </a:pPr>
            <a:r>
              <a:rPr lang="en-US" sz="2400" dirty="0" smtClean="0">
                <a:solidFill>
                  <a:srgbClr val="FFFF00"/>
                </a:solidFill>
                <a:latin typeface="Times New Roman" pitchFamily="18" charset="0"/>
              </a:rPr>
              <a:t>Context</a:t>
            </a:r>
            <a:endParaRPr lang="en-US" sz="2400" dirty="0">
              <a:solidFill>
                <a:srgbClr val="FFFF00"/>
              </a:solidFill>
              <a:latin typeface="Times New Roman" pitchFamily="18" charset="0"/>
            </a:endParaRPr>
          </a:p>
          <a:p>
            <a:pPr>
              <a:buFontTx/>
              <a:buChar char="•"/>
            </a:pPr>
            <a:r>
              <a:rPr lang="en-US" sz="2400" dirty="0" smtClean="0">
                <a:solidFill>
                  <a:srgbClr val="FFFF00"/>
                </a:solidFill>
                <a:latin typeface="Times New Roman" pitchFamily="18" charset="0"/>
              </a:rPr>
              <a:t>Humans</a:t>
            </a:r>
          </a:p>
          <a:p>
            <a:pPr>
              <a:buFontTx/>
              <a:buChar char="•"/>
            </a:pPr>
            <a:r>
              <a:rPr lang="en-US" sz="2400" dirty="0" smtClean="0">
                <a:solidFill>
                  <a:srgbClr val="FFFF00"/>
                </a:solidFill>
                <a:latin typeface="Times New Roman" pitchFamily="18" charset="0"/>
              </a:rPr>
              <a:t>Operations</a:t>
            </a:r>
          </a:p>
          <a:p>
            <a:pPr>
              <a:buFontTx/>
              <a:buChar char="•"/>
            </a:pPr>
            <a:endParaRPr lang="en-US" sz="2400" dirty="0">
              <a:solidFill>
                <a:srgbClr val="FFFF00"/>
              </a:solidFill>
              <a:latin typeface="Times New Roman" pitchFamily="18" charset="0"/>
            </a:endParaRPr>
          </a:p>
        </p:txBody>
      </p:sp>
      <p:sp>
        <p:nvSpPr>
          <p:cNvPr id="91145" name="Rectangle 6"/>
          <p:cNvSpPr>
            <a:spLocks noChangeArrowheads="1"/>
          </p:cNvSpPr>
          <p:nvPr/>
        </p:nvSpPr>
        <p:spPr bwMode="auto">
          <a:xfrm>
            <a:off x="7391400" y="762001"/>
            <a:ext cx="1524000" cy="2209800"/>
          </a:xfrm>
          <a:prstGeom prst="rect">
            <a:avLst/>
          </a:prstGeom>
          <a:solidFill>
            <a:schemeClr val="accent1"/>
          </a:solidFill>
          <a:ln w="9525">
            <a:solidFill>
              <a:schemeClr val="tx1"/>
            </a:solidFill>
            <a:miter lim="800000"/>
            <a:headEnd/>
            <a:tailEnd/>
          </a:ln>
        </p:spPr>
        <p:txBody>
          <a:bodyPr wrap="none" anchor="ctr"/>
          <a:lstStyle/>
          <a:p>
            <a:r>
              <a:rPr lang="en-US" sz="2000" b="1" i="1" dirty="0" smtClean="0">
                <a:solidFill>
                  <a:srgbClr val="FFFF00"/>
                </a:solidFill>
                <a:latin typeface="Times New Roman" pitchFamily="18" charset="0"/>
              </a:rPr>
              <a:t>Guidelines </a:t>
            </a:r>
          </a:p>
          <a:p>
            <a:r>
              <a:rPr lang="en-US" sz="2000" b="1" i="1" dirty="0" smtClean="0">
                <a:solidFill>
                  <a:srgbClr val="FFFF00"/>
                </a:solidFill>
                <a:latin typeface="Times New Roman" pitchFamily="18" charset="0"/>
              </a:rPr>
              <a:t>and </a:t>
            </a:r>
          </a:p>
          <a:p>
            <a:r>
              <a:rPr lang="en-US" sz="2000" b="1" i="1" dirty="0" smtClean="0">
                <a:solidFill>
                  <a:srgbClr val="FFFF00"/>
                </a:solidFill>
                <a:latin typeface="Times New Roman" pitchFamily="18" charset="0"/>
              </a:rPr>
              <a:t>Constraints</a:t>
            </a:r>
            <a:endParaRPr lang="en-US" sz="2000" b="1" i="1" dirty="0">
              <a:solidFill>
                <a:srgbClr val="FFFF00"/>
              </a:solidFill>
              <a:latin typeface="Times New Roman" pitchFamily="18" charset="0"/>
            </a:endParaRPr>
          </a:p>
          <a:p>
            <a:r>
              <a:rPr lang="en-US" sz="2400" b="1" dirty="0" smtClean="0">
                <a:solidFill>
                  <a:srgbClr val="FFFF00"/>
                </a:solidFill>
                <a:latin typeface="Times New Roman" pitchFamily="18" charset="0"/>
              </a:rPr>
              <a:t>Decisions</a:t>
            </a:r>
            <a:endParaRPr lang="en-US" sz="2400" b="1" dirty="0">
              <a:solidFill>
                <a:srgbClr val="FFFF00"/>
              </a:solidFill>
              <a:latin typeface="Times New Roman" pitchFamily="18" charset="0"/>
            </a:endParaRPr>
          </a:p>
          <a:p>
            <a:pPr>
              <a:buFontTx/>
              <a:buChar char="•"/>
            </a:pPr>
            <a:r>
              <a:rPr lang="en-US" sz="2400" dirty="0">
                <a:solidFill>
                  <a:srgbClr val="FFFF00"/>
                </a:solidFill>
                <a:latin typeface="Times New Roman" pitchFamily="18" charset="0"/>
              </a:rPr>
              <a:t>Policy</a:t>
            </a:r>
          </a:p>
          <a:p>
            <a:pPr>
              <a:buFontTx/>
              <a:buChar char="•"/>
            </a:pPr>
            <a:r>
              <a:rPr lang="en-US" sz="2400" dirty="0">
                <a:solidFill>
                  <a:srgbClr val="FFFF00"/>
                </a:solidFill>
                <a:latin typeface="Times New Roman" pitchFamily="18" charset="0"/>
              </a:rPr>
              <a:t>Money</a:t>
            </a:r>
          </a:p>
        </p:txBody>
      </p:sp>
      <p:sp>
        <p:nvSpPr>
          <p:cNvPr id="91146" name="Rectangle 7"/>
          <p:cNvSpPr>
            <a:spLocks noChangeArrowheads="1"/>
          </p:cNvSpPr>
          <p:nvPr/>
        </p:nvSpPr>
        <p:spPr bwMode="auto">
          <a:xfrm>
            <a:off x="4648200" y="1295400"/>
            <a:ext cx="1524000" cy="1143000"/>
          </a:xfrm>
          <a:prstGeom prst="rect">
            <a:avLst/>
          </a:prstGeom>
          <a:solidFill>
            <a:schemeClr val="accent1"/>
          </a:solidFill>
          <a:ln w="9525">
            <a:solidFill>
              <a:schemeClr val="tx1"/>
            </a:solidFill>
            <a:miter lim="800000"/>
            <a:headEnd/>
            <a:tailEnd/>
          </a:ln>
        </p:spPr>
        <p:txBody>
          <a:bodyPr wrap="none" anchor="ctr"/>
          <a:lstStyle/>
          <a:p>
            <a:pPr algn="ctr"/>
            <a:r>
              <a:rPr lang="en-US" sz="2400">
                <a:latin typeface="Times New Roman" pitchFamily="18" charset="0"/>
              </a:rPr>
              <a:t>Analysis</a:t>
            </a:r>
          </a:p>
        </p:txBody>
      </p:sp>
      <p:sp>
        <p:nvSpPr>
          <p:cNvPr id="91147" name="Rectangle 8"/>
          <p:cNvSpPr>
            <a:spLocks noChangeArrowheads="1"/>
          </p:cNvSpPr>
          <p:nvPr/>
        </p:nvSpPr>
        <p:spPr bwMode="auto">
          <a:xfrm>
            <a:off x="228600" y="1447800"/>
            <a:ext cx="2438400" cy="1752600"/>
          </a:xfrm>
          <a:prstGeom prst="rect">
            <a:avLst/>
          </a:prstGeom>
          <a:solidFill>
            <a:schemeClr val="accent1"/>
          </a:solidFill>
          <a:ln w="9525">
            <a:solidFill>
              <a:schemeClr val="tx1"/>
            </a:solidFill>
            <a:miter lim="800000"/>
            <a:headEnd/>
            <a:tailEnd/>
          </a:ln>
        </p:spPr>
        <p:txBody>
          <a:bodyPr wrap="none" anchor="ctr"/>
          <a:lstStyle/>
          <a:p>
            <a:pPr algn="ctr"/>
            <a:r>
              <a:rPr lang="en-US" sz="1800" b="1" i="1" dirty="0" smtClean="0">
                <a:solidFill>
                  <a:srgbClr val="FFFF00"/>
                </a:solidFill>
                <a:latin typeface="Times New Roman" pitchFamily="18" charset="0"/>
              </a:rPr>
              <a:t>Requirements</a:t>
            </a:r>
          </a:p>
          <a:p>
            <a:pPr algn="ctr"/>
            <a:r>
              <a:rPr lang="en-US" sz="3200" b="1" dirty="0" smtClean="0">
                <a:solidFill>
                  <a:srgbClr val="FFFF00"/>
                </a:solidFill>
                <a:latin typeface="Times New Roman" pitchFamily="18" charset="0"/>
              </a:rPr>
              <a:t>Outcomes</a:t>
            </a:r>
          </a:p>
        </p:txBody>
      </p:sp>
      <p:sp>
        <p:nvSpPr>
          <p:cNvPr id="91148" name="Rectangle 9"/>
          <p:cNvSpPr>
            <a:spLocks noChangeArrowheads="1"/>
          </p:cNvSpPr>
          <p:nvPr/>
        </p:nvSpPr>
        <p:spPr bwMode="auto">
          <a:xfrm>
            <a:off x="4800600" y="1447800"/>
            <a:ext cx="1524000" cy="1143000"/>
          </a:xfrm>
          <a:prstGeom prst="rect">
            <a:avLst/>
          </a:prstGeom>
          <a:solidFill>
            <a:schemeClr val="accent1"/>
          </a:solidFill>
          <a:ln w="9525">
            <a:solidFill>
              <a:schemeClr val="tx1"/>
            </a:solidFill>
            <a:miter lim="800000"/>
            <a:headEnd/>
            <a:tailEnd/>
          </a:ln>
        </p:spPr>
        <p:txBody>
          <a:bodyPr wrap="none" anchor="ctr"/>
          <a:lstStyle/>
          <a:p>
            <a:pPr algn="ctr"/>
            <a:r>
              <a:rPr lang="en-US" sz="2400">
                <a:latin typeface="Times New Roman" pitchFamily="18" charset="0"/>
              </a:rPr>
              <a:t>Analysis</a:t>
            </a:r>
          </a:p>
        </p:txBody>
      </p:sp>
      <p:sp>
        <p:nvSpPr>
          <p:cNvPr id="91149" name="Rectangle 10"/>
          <p:cNvSpPr>
            <a:spLocks noChangeArrowheads="1"/>
          </p:cNvSpPr>
          <p:nvPr/>
        </p:nvSpPr>
        <p:spPr bwMode="auto">
          <a:xfrm>
            <a:off x="4953000" y="1600200"/>
            <a:ext cx="1524000" cy="1143000"/>
          </a:xfrm>
          <a:prstGeom prst="rect">
            <a:avLst/>
          </a:prstGeom>
          <a:solidFill>
            <a:schemeClr val="accent1"/>
          </a:solidFill>
          <a:ln w="9525">
            <a:solidFill>
              <a:schemeClr val="tx1"/>
            </a:solidFill>
            <a:miter lim="800000"/>
            <a:headEnd/>
            <a:tailEnd/>
          </a:ln>
        </p:spPr>
        <p:txBody>
          <a:bodyPr wrap="none" anchor="ctr"/>
          <a:lstStyle/>
          <a:p>
            <a:pPr algn="ctr"/>
            <a:r>
              <a:rPr lang="en-US" sz="2400">
                <a:latin typeface="Times New Roman" pitchFamily="18" charset="0"/>
              </a:rPr>
              <a:t>Analysis</a:t>
            </a:r>
          </a:p>
        </p:txBody>
      </p:sp>
      <p:sp>
        <p:nvSpPr>
          <p:cNvPr id="91150" name="Rectangle 11"/>
          <p:cNvSpPr>
            <a:spLocks noChangeArrowheads="1"/>
          </p:cNvSpPr>
          <p:nvPr/>
        </p:nvSpPr>
        <p:spPr bwMode="auto">
          <a:xfrm>
            <a:off x="5105400" y="1752600"/>
            <a:ext cx="1524000" cy="1143000"/>
          </a:xfrm>
          <a:prstGeom prst="rect">
            <a:avLst/>
          </a:prstGeom>
          <a:solidFill>
            <a:schemeClr val="accent1"/>
          </a:solidFill>
          <a:ln w="9525">
            <a:solidFill>
              <a:schemeClr val="tx1"/>
            </a:solidFill>
            <a:miter lim="800000"/>
            <a:headEnd/>
            <a:tailEnd/>
          </a:ln>
        </p:spPr>
        <p:txBody>
          <a:bodyPr wrap="none" anchor="ctr"/>
          <a:lstStyle/>
          <a:p>
            <a:r>
              <a:rPr lang="en-US" sz="2000" b="1" i="1" dirty="0">
                <a:solidFill>
                  <a:srgbClr val="FFFF00"/>
                </a:solidFill>
                <a:latin typeface="Times New Roman" pitchFamily="18" charset="0"/>
              </a:rPr>
              <a:t>Tools</a:t>
            </a:r>
          </a:p>
          <a:p>
            <a:r>
              <a:rPr lang="en-US" sz="2400" b="1" dirty="0" smtClean="0">
                <a:solidFill>
                  <a:srgbClr val="FFFF00"/>
                </a:solidFill>
                <a:latin typeface="Times New Roman" pitchFamily="18" charset="0"/>
              </a:rPr>
              <a:t>Analyses</a:t>
            </a:r>
            <a:endParaRPr lang="en-US" sz="2400" b="1" dirty="0">
              <a:solidFill>
                <a:srgbClr val="FFFF00"/>
              </a:solidFill>
              <a:latin typeface="Times New Roman" pitchFamily="18" charset="0"/>
            </a:endParaRPr>
          </a:p>
        </p:txBody>
      </p:sp>
      <p:sp>
        <p:nvSpPr>
          <p:cNvPr id="91151" name="AutoShape 12"/>
          <p:cNvSpPr>
            <a:spLocks noChangeArrowheads="1"/>
          </p:cNvSpPr>
          <p:nvPr/>
        </p:nvSpPr>
        <p:spPr bwMode="auto">
          <a:xfrm>
            <a:off x="2667000" y="2019300"/>
            <a:ext cx="2057400" cy="190500"/>
          </a:xfrm>
          <a:prstGeom prst="leftRightArrow">
            <a:avLst>
              <a:gd name="adj1" fmla="val 50000"/>
              <a:gd name="adj2" fmla="val 145000"/>
            </a:avLst>
          </a:prstGeom>
          <a:solidFill>
            <a:schemeClr val="hlink"/>
          </a:solidFill>
          <a:ln w="9525">
            <a:solidFill>
              <a:schemeClr val="tx1"/>
            </a:solidFill>
            <a:miter lim="800000"/>
            <a:headEnd/>
            <a:tailEnd/>
          </a:ln>
        </p:spPr>
        <p:txBody>
          <a:bodyPr wrap="none" anchor="ctr"/>
          <a:lstStyle/>
          <a:p>
            <a:endParaRPr lang="en-US"/>
          </a:p>
        </p:txBody>
      </p:sp>
      <p:sp>
        <p:nvSpPr>
          <p:cNvPr id="91152" name="AutoShape 13"/>
          <p:cNvSpPr>
            <a:spLocks noChangeArrowheads="1"/>
          </p:cNvSpPr>
          <p:nvPr/>
        </p:nvSpPr>
        <p:spPr bwMode="auto">
          <a:xfrm rot="-3386133">
            <a:off x="4551461" y="2543296"/>
            <a:ext cx="446087" cy="527939"/>
          </a:xfrm>
          <a:prstGeom prst="rightArrow">
            <a:avLst>
              <a:gd name="adj1" fmla="val 50000"/>
              <a:gd name="adj2" fmla="val 36589"/>
            </a:avLst>
          </a:prstGeom>
          <a:solidFill>
            <a:schemeClr val="hlink"/>
          </a:solidFill>
          <a:ln w="9525">
            <a:solidFill>
              <a:schemeClr val="tx1"/>
            </a:solidFill>
            <a:miter lim="800000"/>
            <a:headEnd/>
            <a:tailEnd/>
          </a:ln>
        </p:spPr>
        <p:txBody>
          <a:bodyPr wrap="none" anchor="ctr"/>
          <a:lstStyle/>
          <a:p>
            <a:endParaRPr lang="en-US"/>
          </a:p>
        </p:txBody>
      </p:sp>
      <p:sp>
        <p:nvSpPr>
          <p:cNvPr id="91153" name="AutoShape 14"/>
          <p:cNvSpPr>
            <a:spLocks noChangeArrowheads="1"/>
          </p:cNvSpPr>
          <p:nvPr/>
        </p:nvSpPr>
        <p:spPr bwMode="auto">
          <a:xfrm rot="-5400000">
            <a:off x="2667000" y="4724400"/>
            <a:ext cx="533400" cy="533400"/>
          </a:xfrm>
          <a:prstGeom prst="right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n-US"/>
          </a:p>
        </p:txBody>
      </p:sp>
      <p:sp>
        <p:nvSpPr>
          <p:cNvPr id="91154" name="AutoShape 15"/>
          <p:cNvSpPr>
            <a:spLocks noChangeArrowheads="1"/>
          </p:cNvSpPr>
          <p:nvPr/>
        </p:nvSpPr>
        <p:spPr bwMode="auto">
          <a:xfrm flipH="1">
            <a:off x="4876800" y="3657600"/>
            <a:ext cx="1395845" cy="685800"/>
          </a:xfrm>
          <a:prstGeom prst="rightArrow">
            <a:avLst>
              <a:gd name="adj1" fmla="val 50000"/>
              <a:gd name="adj2" fmla="val 118750"/>
            </a:avLst>
          </a:prstGeom>
          <a:solidFill>
            <a:schemeClr val="hlink"/>
          </a:solidFill>
          <a:ln w="9525">
            <a:solidFill>
              <a:schemeClr val="tx1"/>
            </a:solidFill>
            <a:miter lim="800000"/>
            <a:headEnd/>
            <a:tailEnd/>
          </a:ln>
        </p:spPr>
        <p:txBody>
          <a:bodyPr wrap="none" anchor="ctr"/>
          <a:lstStyle/>
          <a:p>
            <a:endParaRPr lang="en-US"/>
          </a:p>
        </p:txBody>
      </p:sp>
      <p:sp>
        <p:nvSpPr>
          <p:cNvPr id="91155" name="AutoShape 16"/>
          <p:cNvSpPr>
            <a:spLocks noChangeArrowheads="1"/>
          </p:cNvSpPr>
          <p:nvPr/>
        </p:nvSpPr>
        <p:spPr bwMode="auto">
          <a:xfrm>
            <a:off x="6629400" y="2133600"/>
            <a:ext cx="762000" cy="609600"/>
          </a:xfrm>
          <a:prstGeom prst="rightArrow">
            <a:avLst>
              <a:gd name="adj1" fmla="val 50000"/>
              <a:gd name="adj2" fmla="val 62500"/>
            </a:avLst>
          </a:prstGeom>
          <a:solidFill>
            <a:schemeClr val="hlink"/>
          </a:solidFill>
          <a:ln w="9525">
            <a:solidFill>
              <a:schemeClr val="tx1"/>
            </a:solidFill>
            <a:miter lim="800000"/>
            <a:headEnd/>
            <a:tailEnd/>
          </a:ln>
        </p:spPr>
        <p:txBody>
          <a:bodyPr wrap="none" anchor="ctr"/>
          <a:lstStyle/>
          <a:p>
            <a:endParaRPr lang="en-US"/>
          </a:p>
        </p:txBody>
      </p:sp>
      <p:sp>
        <p:nvSpPr>
          <p:cNvPr id="91156" name="AutoShape 17"/>
          <p:cNvSpPr>
            <a:spLocks noChangeArrowheads="1"/>
          </p:cNvSpPr>
          <p:nvPr/>
        </p:nvSpPr>
        <p:spPr bwMode="auto">
          <a:xfrm rot="5400000">
            <a:off x="7955973" y="2902527"/>
            <a:ext cx="609600" cy="748146"/>
          </a:xfrm>
          <a:prstGeom prst="rightArrow">
            <a:avLst>
              <a:gd name="adj1" fmla="val 50000"/>
              <a:gd name="adj2" fmla="val 50000"/>
            </a:avLst>
          </a:prstGeom>
          <a:solidFill>
            <a:schemeClr val="hlink"/>
          </a:solidFill>
          <a:ln w="9525">
            <a:solidFill>
              <a:schemeClr val="tx1"/>
            </a:solidFill>
            <a:miter lim="800000"/>
            <a:headEnd/>
            <a:tailEnd/>
          </a:ln>
        </p:spPr>
        <p:txBody>
          <a:bodyPr wrap="none" anchor="ctr"/>
          <a:lstStyle/>
          <a:p>
            <a:endParaRPr lang="en-US"/>
          </a:p>
        </p:txBody>
      </p:sp>
      <p:sp>
        <p:nvSpPr>
          <p:cNvPr id="91157" name="AutoShape 18"/>
          <p:cNvSpPr>
            <a:spLocks noChangeArrowheads="1"/>
          </p:cNvSpPr>
          <p:nvPr/>
        </p:nvSpPr>
        <p:spPr bwMode="auto">
          <a:xfrm rot="-5400000">
            <a:off x="1447800" y="2971800"/>
            <a:ext cx="914400" cy="1371600"/>
          </a:xfrm>
          <a:custGeom>
            <a:avLst/>
            <a:gdLst>
              <a:gd name="T0" fmla="*/ 27107473 w 21600"/>
              <a:gd name="T1" fmla="*/ 0 h 21600"/>
              <a:gd name="T2" fmla="*/ 27107473 w 21600"/>
              <a:gd name="T3" fmla="*/ 49024094 h 21600"/>
              <a:gd name="T4" fmla="*/ 5801064 w 21600"/>
              <a:gd name="T5" fmla="*/ 87096600 h 21600"/>
              <a:gd name="T6" fmla="*/ 38709597 w 21600"/>
              <a:gd name="T7" fmla="*/ 2451201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20" name="Rectangle 19"/>
          <p:cNvSpPr/>
          <p:nvPr/>
        </p:nvSpPr>
        <p:spPr>
          <a:xfrm>
            <a:off x="4343400" y="4876800"/>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
        <p:nvSpPr>
          <p:cNvPr id="21" name="TextBox 20"/>
          <p:cNvSpPr txBox="1"/>
          <p:nvPr/>
        </p:nvSpPr>
        <p:spPr>
          <a:xfrm>
            <a:off x="228600" y="644574"/>
            <a:ext cx="13716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t>E4S4</a:t>
            </a:r>
            <a:endParaRPr lang="en-US" sz="3600" b="1" dirty="0"/>
          </a:p>
        </p:txBody>
      </p:sp>
      <p:sp>
        <p:nvSpPr>
          <p:cNvPr id="22" name="AutoShape 12"/>
          <p:cNvSpPr>
            <a:spLocks noChangeArrowheads="1"/>
          </p:cNvSpPr>
          <p:nvPr/>
        </p:nvSpPr>
        <p:spPr bwMode="auto">
          <a:xfrm>
            <a:off x="3151908" y="5562600"/>
            <a:ext cx="3120737" cy="762000"/>
          </a:xfrm>
          <a:prstGeom prst="leftRightArrow">
            <a:avLst>
              <a:gd name="adj1" fmla="val 50000"/>
              <a:gd name="adj2" fmla="val 145000"/>
            </a:avLst>
          </a:prstGeom>
          <a:solidFill>
            <a:schemeClr val="hlink"/>
          </a:solidFill>
          <a:ln w="9525">
            <a:solidFill>
              <a:schemeClr val="tx1"/>
            </a:solidFill>
            <a:miter lim="800000"/>
            <a:headEnd/>
            <a:tailEnd/>
          </a:ln>
        </p:spPr>
        <p:txBody>
          <a:bodyPr wrap="none" anchor="ctr"/>
          <a:lstStyle/>
          <a:p>
            <a:pPr algn="ctr"/>
            <a:r>
              <a:rPr lang="en-US" sz="2400" b="1" dirty="0" smtClean="0">
                <a:solidFill>
                  <a:srgbClr val="FFFF00"/>
                </a:solidFill>
              </a:rPr>
              <a:t>Prediction</a:t>
            </a:r>
            <a:endParaRPr lang="en-US" sz="2400" b="1" dirty="0">
              <a:solidFill>
                <a:srgbClr val="FFFF00"/>
              </a:solidFill>
            </a:endParaRPr>
          </a:p>
        </p:txBody>
      </p:sp>
      <p:sp>
        <p:nvSpPr>
          <p:cNvPr id="23" name="TextBox 22"/>
          <p:cNvSpPr txBox="1"/>
          <p:nvPr/>
        </p:nvSpPr>
        <p:spPr>
          <a:xfrm>
            <a:off x="6400800" y="6248400"/>
            <a:ext cx="1801091" cy="369332"/>
          </a:xfrm>
          <a:prstGeom prst="rect">
            <a:avLst/>
          </a:prstGeom>
          <a:solidFill>
            <a:srgbClr val="FFFF00"/>
          </a:solidFill>
        </p:spPr>
        <p:txBody>
          <a:bodyPr wrap="square" rtlCol="0">
            <a:spAutoFit/>
          </a:bodyPr>
          <a:lstStyle/>
          <a:p>
            <a:pPr algn="ctr"/>
            <a:r>
              <a:rPr lang="en-US" sz="1800" b="1" i="1" dirty="0" smtClean="0">
                <a:solidFill>
                  <a:srgbClr val="002060"/>
                </a:solidFill>
              </a:rPr>
              <a:t>ECHO I </a:t>
            </a:r>
            <a:r>
              <a:rPr lang="en-US" sz="1800" b="1" i="1" dirty="0" err="1" smtClean="0">
                <a:solidFill>
                  <a:srgbClr val="002060"/>
                </a:solidFill>
              </a:rPr>
              <a:t>I</a:t>
            </a:r>
            <a:r>
              <a:rPr lang="en-US" sz="1800" b="1" i="1" dirty="0" smtClean="0">
                <a:solidFill>
                  <a:srgbClr val="002060"/>
                </a:solidFill>
              </a:rPr>
              <a:t> </a:t>
            </a:r>
            <a:r>
              <a:rPr lang="en-US" sz="1800" b="1" i="1" dirty="0" err="1" smtClean="0">
                <a:solidFill>
                  <a:srgbClr val="002060"/>
                </a:solidFill>
              </a:rPr>
              <a:t>I</a:t>
            </a:r>
            <a:r>
              <a:rPr lang="en-US" sz="1800" b="1" i="1" dirty="0" smtClean="0">
                <a:solidFill>
                  <a:srgbClr val="002060"/>
                </a:solidFill>
              </a:rPr>
              <a:t> </a:t>
            </a:r>
            <a:r>
              <a:rPr lang="en-US" sz="1800" b="1" i="1" dirty="0" err="1" smtClean="0">
                <a:solidFill>
                  <a:srgbClr val="002060"/>
                </a:solidFill>
              </a:rPr>
              <a:t>I</a:t>
            </a:r>
            <a:r>
              <a:rPr lang="en-US" sz="1800" b="1" i="1" dirty="0" smtClean="0">
                <a:solidFill>
                  <a:srgbClr val="002060"/>
                </a:solidFill>
              </a:rPr>
              <a:t> </a:t>
            </a:r>
            <a:r>
              <a:rPr lang="en-US" sz="1800" b="1" i="1" dirty="0" err="1" smtClean="0">
                <a:solidFill>
                  <a:srgbClr val="002060"/>
                </a:solidFill>
              </a:rPr>
              <a:t>I</a:t>
            </a:r>
            <a:r>
              <a:rPr lang="en-US" sz="1800" b="1" i="1" dirty="0" smtClean="0">
                <a:solidFill>
                  <a:srgbClr val="002060"/>
                </a:solidFill>
              </a:rPr>
              <a:t> </a:t>
            </a:r>
            <a:endParaRPr lang="en-US" sz="1800" b="1" i="1" dirty="0">
              <a:solidFill>
                <a:srgbClr val="00206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9" name="Rectangle 2"/>
          <p:cNvSpPr>
            <a:spLocks noGrp="1" noChangeArrowheads="1"/>
          </p:cNvSpPr>
          <p:nvPr/>
        </p:nvSpPr>
        <p:spPr bwMode="auto">
          <a:xfrm>
            <a:off x="533400" y="228600"/>
            <a:ext cx="4534300" cy="434340"/>
          </a:xfrm>
          <a:prstGeom prst="rect">
            <a:avLst/>
          </a:prstGeom>
          <a:noFill/>
          <a:ln w="9525">
            <a:noFill/>
            <a:miter lim="800000"/>
            <a:headEnd/>
            <a:tailEnd/>
          </a:ln>
        </p:spPr>
        <p:txBody>
          <a:bodyPr anchor="ctr"/>
          <a:lstStyle/>
          <a:p>
            <a:pPr algn="ctr" eaLnBrk="0" hangingPunct="0"/>
            <a:r>
              <a:rPr lang="en-US" sz="3200" b="1" dirty="0">
                <a:solidFill>
                  <a:schemeClr val="tx2"/>
                </a:solidFill>
                <a:latin typeface="Times New Roman" pitchFamily="18" charset="0"/>
              </a:rPr>
              <a:t>Design </a:t>
            </a:r>
            <a:r>
              <a:rPr lang="en-US" sz="3200" b="1" dirty="0" smtClean="0">
                <a:solidFill>
                  <a:schemeClr val="tx2"/>
                </a:solidFill>
                <a:latin typeface="Times New Roman" pitchFamily="18" charset="0"/>
              </a:rPr>
              <a:t>Decisions</a:t>
            </a:r>
            <a:endParaRPr lang="en-US" sz="3200" b="1" dirty="0">
              <a:solidFill>
                <a:srgbClr val="FF0000"/>
              </a:solidFill>
              <a:latin typeface="Times New Roman" pitchFamily="18" charset="0"/>
            </a:endParaRPr>
          </a:p>
        </p:txBody>
      </p:sp>
      <p:sp>
        <p:nvSpPr>
          <p:cNvPr id="88070" name="Oval 3"/>
          <p:cNvSpPr>
            <a:spLocks noChangeArrowheads="1"/>
          </p:cNvSpPr>
          <p:nvPr/>
        </p:nvSpPr>
        <p:spPr bwMode="auto">
          <a:xfrm>
            <a:off x="457200" y="9144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Policy</a:t>
            </a:r>
          </a:p>
        </p:txBody>
      </p:sp>
      <p:sp>
        <p:nvSpPr>
          <p:cNvPr id="88071" name="Oval 4"/>
          <p:cNvSpPr>
            <a:spLocks noChangeArrowheads="1"/>
          </p:cNvSpPr>
          <p:nvPr/>
        </p:nvSpPr>
        <p:spPr bwMode="auto">
          <a:xfrm>
            <a:off x="457200" y="15240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Science</a:t>
            </a:r>
          </a:p>
        </p:txBody>
      </p:sp>
      <p:sp>
        <p:nvSpPr>
          <p:cNvPr id="88072" name="Oval 5"/>
          <p:cNvSpPr>
            <a:spLocks noChangeArrowheads="1"/>
          </p:cNvSpPr>
          <p:nvPr/>
        </p:nvSpPr>
        <p:spPr bwMode="auto">
          <a:xfrm>
            <a:off x="381000" y="36576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History</a:t>
            </a:r>
          </a:p>
        </p:txBody>
      </p:sp>
      <p:sp>
        <p:nvSpPr>
          <p:cNvPr id="88073" name="Oval 6"/>
          <p:cNvSpPr>
            <a:spLocks noChangeArrowheads="1"/>
          </p:cNvSpPr>
          <p:nvPr/>
        </p:nvSpPr>
        <p:spPr bwMode="auto">
          <a:xfrm>
            <a:off x="457200" y="22098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Experience</a:t>
            </a:r>
          </a:p>
        </p:txBody>
      </p:sp>
      <p:sp>
        <p:nvSpPr>
          <p:cNvPr id="88074" name="Rectangle 7"/>
          <p:cNvSpPr>
            <a:spLocks noChangeArrowheads="1"/>
          </p:cNvSpPr>
          <p:nvPr/>
        </p:nvSpPr>
        <p:spPr bwMode="auto">
          <a:xfrm>
            <a:off x="5257799" y="4724400"/>
            <a:ext cx="2087217" cy="1447800"/>
          </a:xfrm>
          <a:prstGeom prst="rect">
            <a:avLst/>
          </a:prstGeom>
          <a:solidFill>
            <a:srgbClr val="002060"/>
          </a:solidFill>
          <a:ln w="9525">
            <a:solidFill>
              <a:schemeClr val="tx1"/>
            </a:solidFill>
            <a:miter lim="800000"/>
            <a:headEnd/>
            <a:tailEnd/>
          </a:ln>
        </p:spPr>
        <p:txBody>
          <a:bodyPr wrap="none" anchor="ctr"/>
          <a:lstStyle/>
          <a:p>
            <a:pPr eaLnBrk="0" hangingPunct="0"/>
            <a:r>
              <a:rPr lang="en-US" sz="1800" b="1" dirty="0">
                <a:solidFill>
                  <a:srgbClr val="FFFF00"/>
                </a:solidFill>
                <a:latin typeface="Times New Roman" pitchFamily="18" charset="0"/>
              </a:rPr>
              <a:t>Evaluation</a:t>
            </a:r>
          </a:p>
          <a:p>
            <a:pPr lvl="1" eaLnBrk="0" hangingPunct="0">
              <a:buFontTx/>
              <a:buChar char="•"/>
            </a:pPr>
            <a:r>
              <a:rPr lang="en-US" sz="1800" b="1" dirty="0">
                <a:solidFill>
                  <a:srgbClr val="FFFF00"/>
                </a:solidFill>
                <a:latin typeface="Times New Roman" pitchFamily="18" charset="0"/>
              </a:rPr>
              <a:t>Verification</a:t>
            </a:r>
          </a:p>
          <a:p>
            <a:pPr lvl="1" eaLnBrk="0" hangingPunct="0">
              <a:buFontTx/>
              <a:buChar char="•"/>
            </a:pPr>
            <a:r>
              <a:rPr lang="en-US" sz="1800" b="1" dirty="0" smtClean="0">
                <a:solidFill>
                  <a:srgbClr val="FFFF00"/>
                </a:solidFill>
                <a:latin typeface="Times New Roman" pitchFamily="18" charset="0"/>
              </a:rPr>
              <a:t>Validation</a:t>
            </a:r>
            <a:endParaRPr lang="en-US" sz="1800" b="1" dirty="0">
              <a:solidFill>
                <a:srgbClr val="FFFF00"/>
              </a:solidFill>
              <a:latin typeface="Times New Roman" pitchFamily="18" charset="0"/>
            </a:endParaRPr>
          </a:p>
        </p:txBody>
      </p:sp>
      <p:sp>
        <p:nvSpPr>
          <p:cNvPr id="88075" name="Oval 8"/>
          <p:cNvSpPr>
            <a:spLocks noChangeArrowheads="1"/>
          </p:cNvSpPr>
          <p:nvPr/>
        </p:nvSpPr>
        <p:spPr bwMode="auto">
          <a:xfrm>
            <a:off x="381000" y="43434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Predictions</a:t>
            </a:r>
          </a:p>
        </p:txBody>
      </p:sp>
      <p:sp>
        <p:nvSpPr>
          <p:cNvPr id="88076" name="Oval 9"/>
          <p:cNvSpPr>
            <a:spLocks noChangeArrowheads="1"/>
          </p:cNvSpPr>
          <p:nvPr/>
        </p:nvSpPr>
        <p:spPr bwMode="auto">
          <a:xfrm>
            <a:off x="5410200" y="2057400"/>
            <a:ext cx="1295514" cy="1447800"/>
          </a:xfrm>
          <a:prstGeom prst="ellipse">
            <a:avLst/>
          </a:prstGeom>
          <a:solidFill>
            <a:srgbClr val="FFFF66"/>
          </a:solidFill>
          <a:ln w="9525">
            <a:solidFill>
              <a:schemeClr val="tx1"/>
            </a:solidFill>
            <a:round/>
            <a:headEnd/>
            <a:tailEnd/>
          </a:ln>
        </p:spPr>
        <p:txBody>
          <a:bodyPr wrap="none" anchor="ctr"/>
          <a:lstStyle/>
          <a:p>
            <a:pPr algn="ctr" eaLnBrk="0" hangingPunct="0"/>
            <a:r>
              <a:rPr lang="en-US" sz="1200" b="1" dirty="0" smtClean="0">
                <a:latin typeface="Times New Roman" pitchFamily="18" charset="0"/>
              </a:rPr>
              <a:t>Design</a:t>
            </a:r>
          </a:p>
          <a:p>
            <a:pPr algn="ctr" eaLnBrk="0" hangingPunct="0"/>
            <a:r>
              <a:rPr lang="en-US" sz="1200" b="1" dirty="0" smtClean="0">
                <a:latin typeface="Times New Roman" pitchFamily="18" charset="0"/>
              </a:rPr>
              <a:t>Requirements </a:t>
            </a:r>
          </a:p>
          <a:p>
            <a:pPr algn="ctr" eaLnBrk="0" hangingPunct="0"/>
            <a:r>
              <a:rPr lang="en-US" sz="1200" b="1" dirty="0" smtClean="0">
                <a:latin typeface="Times New Roman" pitchFamily="18" charset="0"/>
              </a:rPr>
              <a:t>and</a:t>
            </a:r>
            <a:endParaRPr lang="en-US" sz="1200" b="1" dirty="0">
              <a:latin typeface="Times New Roman" pitchFamily="18" charset="0"/>
            </a:endParaRPr>
          </a:p>
          <a:p>
            <a:pPr algn="ctr" eaLnBrk="0" hangingPunct="0"/>
            <a:r>
              <a:rPr lang="en-US" sz="1200" b="1" dirty="0" smtClean="0">
                <a:latin typeface="Times New Roman" pitchFamily="18" charset="0"/>
              </a:rPr>
              <a:t>Specifications</a:t>
            </a:r>
            <a:endParaRPr lang="en-US" sz="1200" b="1" dirty="0">
              <a:latin typeface="Times New Roman" pitchFamily="18" charset="0"/>
            </a:endParaRPr>
          </a:p>
        </p:txBody>
      </p:sp>
      <p:sp>
        <p:nvSpPr>
          <p:cNvPr id="88077" name="Rectangle 10"/>
          <p:cNvSpPr>
            <a:spLocks noChangeArrowheads="1"/>
          </p:cNvSpPr>
          <p:nvPr/>
        </p:nvSpPr>
        <p:spPr bwMode="auto">
          <a:xfrm>
            <a:off x="7239000" y="2057400"/>
            <a:ext cx="1600200" cy="1447800"/>
          </a:xfrm>
          <a:prstGeom prst="rect">
            <a:avLst/>
          </a:prstGeom>
          <a:solidFill>
            <a:srgbClr val="002060"/>
          </a:solidFill>
          <a:ln w="9525">
            <a:solidFill>
              <a:schemeClr val="tx1"/>
            </a:solidFill>
            <a:miter lim="800000"/>
            <a:headEnd/>
            <a:tailEnd/>
          </a:ln>
        </p:spPr>
        <p:txBody>
          <a:bodyPr wrap="none" anchor="ctr"/>
          <a:lstStyle/>
          <a:p>
            <a:pPr algn="ctr" eaLnBrk="0" hangingPunct="0"/>
            <a:r>
              <a:rPr lang="en-US" b="1" dirty="0" smtClean="0">
                <a:solidFill>
                  <a:srgbClr val="FFFF00"/>
                </a:solidFill>
                <a:latin typeface="Times New Roman" pitchFamily="18" charset="0"/>
              </a:rPr>
              <a:t>Implementation</a:t>
            </a:r>
            <a:endParaRPr lang="en-US" b="1" dirty="0">
              <a:solidFill>
                <a:srgbClr val="FFFF00"/>
              </a:solidFill>
              <a:latin typeface="Times New Roman" pitchFamily="18" charset="0"/>
            </a:endParaRPr>
          </a:p>
        </p:txBody>
      </p:sp>
      <p:cxnSp>
        <p:nvCxnSpPr>
          <p:cNvPr id="88078" name="AutoShape 11"/>
          <p:cNvCxnSpPr>
            <a:cxnSpLocks noChangeShapeType="1"/>
            <a:stCxn id="88070" idx="6"/>
          </p:cNvCxnSpPr>
          <p:nvPr/>
        </p:nvCxnSpPr>
        <p:spPr bwMode="auto">
          <a:xfrm>
            <a:off x="2141369" y="1167765"/>
            <a:ext cx="754231" cy="1651635"/>
          </a:xfrm>
          <a:prstGeom prst="straightConnector1">
            <a:avLst/>
          </a:prstGeom>
          <a:noFill/>
          <a:ln w="38100">
            <a:solidFill>
              <a:schemeClr val="hlink"/>
            </a:solidFill>
            <a:round/>
            <a:headEnd/>
            <a:tailEnd type="triangle" w="med" len="med"/>
          </a:ln>
        </p:spPr>
      </p:cxnSp>
      <p:cxnSp>
        <p:nvCxnSpPr>
          <p:cNvPr id="88079" name="AutoShape 12"/>
          <p:cNvCxnSpPr>
            <a:cxnSpLocks noChangeShapeType="1"/>
            <a:stCxn id="88071" idx="6"/>
          </p:cNvCxnSpPr>
          <p:nvPr/>
        </p:nvCxnSpPr>
        <p:spPr bwMode="auto">
          <a:xfrm>
            <a:off x="2141369" y="1777365"/>
            <a:ext cx="754231" cy="1042035"/>
          </a:xfrm>
          <a:prstGeom prst="straightConnector1">
            <a:avLst/>
          </a:prstGeom>
          <a:noFill/>
          <a:ln w="38100">
            <a:solidFill>
              <a:schemeClr val="hlink"/>
            </a:solidFill>
            <a:round/>
            <a:headEnd/>
            <a:tailEnd type="triangle" w="med" len="med"/>
          </a:ln>
        </p:spPr>
      </p:cxnSp>
      <p:cxnSp>
        <p:nvCxnSpPr>
          <p:cNvPr id="88080" name="AutoShape 13"/>
          <p:cNvCxnSpPr>
            <a:cxnSpLocks noChangeShapeType="1"/>
            <a:stCxn id="88073" idx="6"/>
          </p:cNvCxnSpPr>
          <p:nvPr/>
        </p:nvCxnSpPr>
        <p:spPr bwMode="auto">
          <a:xfrm>
            <a:off x="2141369" y="2463165"/>
            <a:ext cx="754231" cy="356235"/>
          </a:xfrm>
          <a:prstGeom prst="straightConnector1">
            <a:avLst/>
          </a:prstGeom>
          <a:noFill/>
          <a:ln w="38100">
            <a:solidFill>
              <a:schemeClr val="hlink"/>
            </a:solidFill>
            <a:round/>
            <a:headEnd/>
            <a:tailEnd type="triangle" w="med" len="med"/>
          </a:ln>
        </p:spPr>
      </p:cxnSp>
      <p:cxnSp>
        <p:nvCxnSpPr>
          <p:cNvPr id="88081" name="AutoShape 14"/>
          <p:cNvCxnSpPr>
            <a:cxnSpLocks noChangeShapeType="1"/>
            <a:stCxn id="88088" idx="6"/>
            <a:endCxn id="88089" idx="1"/>
          </p:cNvCxnSpPr>
          <p:nvPr/>
        </p:nvCxnSpPr>
        <p:spPr bwMode="auto">
          <a:xfrm flipV="1">
            <a:off x="2065169" y="2689860"/>
            <a:ext cx="906631" cy="535305"/>
          </a:xfrm>
          <a:prstGeom prst="straightConnector1">
            <a:avLst/>
          </a:prstGeom>
          <a:noFill/>
          <a:ln w="38100">
            <a:solidFill>
              <a:schemeClr val="hlink"/>
            </a:solidFill>
            <a:round/>
            <a:headEnd/>
            <a:tailEnd type="triangle" w="med" len="med"/>
          </a:ln>
        </p:spPr>
      </p:cxnSp>
      <p:cxnSp>
        <p:nvCxnSpPr>
          <p:cNvPr id="88082" name="AutoShape 15"/>
          <p:cNvCxnSpPr>
            <a:cxnSpLocks noChangeShapeType="1"/>
            <a:stCxn id="88075" idx="6"/>
          </p:cNvCxnSpPr>
          <p:nvPr/>
        </p:nvCxnSpPr>
        <p:spPr bwMode="auto">
          <a:xfrm flipV="1">
            <a:off x="2065169" y="2819401"/>
            <a:ext cx="830431" cy="1777364"/>
          </a:xfrm>
          <a:prstGeom prst="straightConnector1">
            <a:avLst/>
          </a:prstGeom>
          <a:noFill/>
          <a:ln w="38100">
            <a:solidFill>
              <a:schemeClr val="hlink"/>
            </a:solidFill>
            <a:round/>
            <a:headEnd/>
            <a:tailEnd type="triangle" w="med" len="med"/>
          </a:ln>
        </p:spPr>
      </p:cxnSp>
      <p:cxnSp>
        <p:nvCxnSpPr>
          <p:cNvPr id="88083" name="AutoShape 16"/>
          <p:cNvCxnSpPr>
            <a:cxnSpLocks noChangeShapeType="1"/>
            <a:stCxn id="88072" idx="6"/>
          </p:cNvCxnSpPr>
          <p:nvPr/>
        </p:nvCxnSpPr>
        <p:spPr bwMode="auto">
          <a:xfrm flipV="1">
            <a:off x="2065169" y="2819401"/>
            <a:ext cx="830431" cy="1091564"/>
          </a:xfrm>
          <a:prstGeom prst="straightConnector1">
            <a:avLst/>
          </a:prstGeom>
          <a:noFill/>
          <a:ln w="38100">
            <a:solidFill>
              <a:schemeClr val="hlink"/>
            </a:solidFill>
            <a:round/>
            <a:headEnd/>
            <a:tailEnd type="triangle" w="med" len="med"/>
          </a:ln>
        </p:spPr>
      </p:cxnSp>
      <p:cxnSp>
        <p:nvCxnSpPr>
          <p:cNvPr id="88084" name="AutoShape 17"/>
          <p:cNvCxnSpPr>
            <a:cxnSpLocks noChangeShapeType="1"/>
            <a:stCxn id="88089" idx="3"/>
            <a:endCxn id="88076" idx="2"/>
          </p:cNvCxnSpPr>
          <p:nvPr/>
        </p:nvCxnSpPr>
        <p:spPr bwMode="auto">
          <a:xfrm>
            <a:off x="4850296" y="2689860"/>
            <a:ext cx="559904" cy="91440"/>
          </a:xfrm>
          <a:prstGeom prst="straightConnector1">
            <a:avLst/>
          </a:prstGeom>
          <a:noFill/>
          <a:ln w="38100">
            <a:solidFill>
              <a:schemeClr val="hlink"/>
            </a:solidFill>
            <a:round/>
            <a:headEnd/>
            <a:tailEnd type="triangle" w="med" len="med"/>
          </a:ln>
        </p:spPr>
      </p:cxnSp>
      <p:cxnSp>
        <p:nvCxnSpPr>
          <p:cNvPr id="88085" name="AutoShape 18"/>
          <p:cNvCxnSpPr>
            <a:cxnSpLocks noChangeShapeType="1"/>
            <a:stCxn id="88076" idx="6"/>
            <a:endCxn id="88077" idx="1"/>
          </p:cNvCxnSpPr>
          <p:nvPr/>
        </p:nvCxnSpPr>
        <p:spPr bwMode="auto">
          <a:xfrm>
            <a:off x="6705714" y="2781300"/>
            <a:ext cx="533286" cy="0"/>
          </a:xfrm>
          <a:prstGeom prst="straightConnector1">
            <a:avLst/>
          </a:prstGeom>
          <a:noFill/>
          <a:ln w="38100">
            <a:solidFill>
              <a:schemeClr val="hlink"/>
            </a:solidFill>
            <a:round/>
            <a:headEnd/>
            <a:tailEnd type="triangle" w="med" len="med"/>
          </a:ln>
        </p:spPr>
      </p:cxnSp>
      <p:cxnSp>
        <p:nvCxnSpPr>
          <p:cNvPr id="88086" name="AutoShape 19"/>
          <p:cNvCxnSpPr>
            <a:cxnSpLocks noChangeShapeType="1"/>
            <a:endCxn id="88074" idx="3"/>
          </p:cNvCxnSpPr>
          <p:nvPr/>
        </p:nvCxnSpPr>
        <p:spPr bwMode="auto">
          <a:xfrm rot="5400000">
            <a:off x="6834808" y="4091608"/>
            <a:ext cx="1866900" cy="846484"/>
          </a:xfrm>
          <a:prstGeom prst="curvedConnector2">
            <a:avLst/>
          </a:prstGeom>
          <a:noFill/>
          <a:ln w="38100">
            <a:solidFill>
              <a:schemeClr val="hlink"/>
            </a:solidFill>
            <a:round/>
            <a:headEnd/>
            <a:tailEnd type="triangle" w="med" len="med"/>
          </a:ln>
        </p:spPr>
      </p:cxnSp>
      <p:cxnSp>
        <p:nvCxnSpPr>
          <p:cNvPr id="88087" name="AutoShape 20"/>
          <p:cNvCxnSpPr>
            <a:cxnSpLocks noChangeShapeType="1"/>
            <a:endCxn id="88089" idx="2"/>
          </p:cNvCxnSpPr>
          <p:nvPr/>
        </p:nvCxnSpPr>
        <p:spPr bwMode="auto">
          <a:xfrm rot="16200000" flipV="1">
            <a:off x="3730985" y="3883383"/>
            <a:ext cx="1706880" cy="1346754"/>
          </a:xfrm>
          <a:prstGeom prst="curvedConnector3">
            <a:avLst>
              <a:gd name="adj1" fmla="val -357"/>
            </a:avLst>
          </a:prstGeom>
          <a:noFill/>
          <a:ln w="38100">
            <a:solidFill>
              <a:schemeClr val="hlink"/>
            </a:solidFill>
            <a:round/>
            <a:headEnd/>
            <a:tailEnd type="triangle" w="med" len="med"/>
          </a:ln>
        </p:spPr>
      </p:cxnSp>
      <p:sp>
        <p:nvSpPr>
          <p:cNvPr id="88088" name="Oval 21"/>
          <p:cNvSpPr>
            <a:spLocks noChangeArrowheads="1"/>
          </p:cNvSpPr>
          <p:nvPr/>
        </p:nvSpPr>
        <p:spPr bwMode="auto">
          <a:xfrm>
            <a:off x="381000" y="29718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latin typeface="Times New Roman" pitchFamily="18" charset="0"/>
              </a:rPr>
              <a:t>Data</a:t>
            </a:r>
          </a:p>
        </p:txBody>
      </p:sp>
      <p:sp>
        <p:nvSpPr>
          <p:cNvPr id="88089" name="Rectangle 22"/>
          <p:cNvSpPr>
            <a:spLocks noChangeArrowheads="1"/>
          </p:cNvSpPr>
          <p:nvPr/>
        </p:nvSpPr>
        <p:spPr bwMode="auto">
          <a:xfrm>
            <a:off x="2971800" y="1676400"/>
            <a:ext cx="1878496" cy="2026920"/>
          </a:xfrm>
          <a:prstGeom prst="rect">
            <a:avLst/>
          </a:prstGeom>
          <a:solidFill>
            <a:srgbClr val="002060"/>
          </a:solidFill>
          <a:ln w="9525">
            <a:solidFill>
              <a:schemeClr val="tx1"/>
            </a:solidFill>
            <a:miter lim="800000"/>
            <a:headEnd/>
            <a:tailEnd/>
          </a:ln>
        </p:spPr>
        <p:txBody>
          <a:bodyPr wrap="none" anchor="ctr"/>
          <a:lstStyle/>
          <a:p>
            <a:pPr eaLnBrk="0" hangingPunct="0"/>
            <a:r>
              <a:rPr lang="en-US" sz="1800" b="1" dirty="0">
                <a:solidFill>
                  <a:srgbClr val="FFFF00"/>
                </a:solidFill>
                <a:latin typeface="Times New Roman" pitchFamily="18" charset="0"/>
              </a:rPr>
              <a:t>Consensus:</a:t>
            </a:r>
          </a:p>
          <a:p>
            <a:pPr lvl="1" eaLnBrk="0" hangingPunct="0">
              <a:buFontTx/>
              <a:buChar char="•"/>
            </a:pPr>
            <a:r>
              <a:rPr lang="en-US" sz="1800" b="1" dirty="0">
                <a:solidFill>
                  <a:srgbClr val="FFFF00"/>
                </a:solidFill>
                <a:latin typeface="Times New Roman" pitchFamily="18" charset="0"/>
              </a:rPr>
              <a:t>HF Experts</a:t>
            </a:r>
          </a:p>
          <a:p>
            <a:pPr lvl="1" eaLnBrk="0" hangingPunct="0">
              <a:buFontTx/>
              <a:buChar char="•"/>
            </a:pPr>
            <a:r>
              <a:rPr lang="en-US" sz="1800" b="1" dirty="0">
                <a:solidFill>
                  <a:srgbClr val="FFFF00"/>
                </a:solidFill>
                <a:latin typeface="Times New Roman" pitchFamily="18" charset="0"/>
              </a:rPr>
              <a:t>Engineers</a:t>
            </a:r>
          </a:p>
          <a:p>
            <a:pPr lvl="1" eaLnBrk="0" hangingPunct="0">
              <a:buFontTx/>
              <a:buChar char="•"/>
            </a:pPr>
            <a:r>
              <a:rPr lang="en-US" sz="1800" b="1" dirty="0">
                <a:solidFill>
                  <a:srgbClr val="FFFF00"/>
                </a:solidFill>
                <a:latin typeface="Times New Roman" pitchFamily="18" charset="0"/>
              </a:rPr>
              <a:t>Managers</a:t>
            </a:r>
          </a:p>
          <a:p>
            <a:pPr lvl="1" eaLnBrk="0" hangingPunct="0">
              <a:buFontTx/>
              <a:buChar char="•"/>
            </a:pPr>
            <a:r>
              <a:rPr lang="en-US" sz="1800" b="1" dirty="0">
                <a:solidFill>
                  <a:srgbClr val="FFFF00"/>
                </a:solidFill>
                <a:latin typeface="Times New Roman" pitchFamily="18" charset="0"/>
              </a:rPr>
              <a:t>Customers</a:t>
            </a:r>
          </a:p>
        </p:txBody>
      </p:sp>
      <p:sp>
        <p:nvSpPr>
          <p:cNvPr id="25" name="TextBox 24"/>
          <p:cNvSpPr txBox="1"/>
          <p:nvPr/>
        </p:nvSpPr>
        <p:spPr>
          <a:xfrm>
            <a:off x="685800" y="5410200"/>
            <a:ext cx="1165963" cy="523220"/>
          </a:xfrm>
          <a:prstGeom prst="rect">
            <a:avLst/>
          </a:prstGeom>
          <a:solidFill>
            <a:srgbClr val="FFFF00"/>
          </a:solidFill>
          <a:ln w="57150">
            <a:solidFill>
              <a:schemeClr val="tx1"/>
            </a:solidFill>
          </a:ln>
        </p:spPr>
        <p:txBody>
          <a:bodyPr wrap="square" rtlCol="0">
            <a:spAutoFit/>
          </a:bodyPr>
          <a:lstStyle/>
          <a:p>
            <a:pPr algn="ctr"/>
            <a:r>
              <a:rPr lang="en-US" sz="2800" b="1" dirty="0" smtClean="0"/>
              <a:t>E4S4</a:t>
            </a:r>
            <a:endParaRPr lang="en-US" sz="2800" b="1" dirty="0"/>
          </a:p>
        </p:txBody>
      </p:sp>
      <p:sp>
        <p:nvSpPr>
          <p:cNvPr id="26" name="Rectangle 25"/>
          <p:cNvSpPr/>
          <p:nvPr/>
        </p:nvSpPr>
        <p:spPr>
          <a:xfrm>
            <a:off x="5811982" y="3789218"/>
            <a:ext cx="712533" cy="7239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FFFF00"/>
                </a:solidFill>
              </a:rPr>
              <a:t>6U</a:t>
            </a:r>
          </a:p>
          <a:p>
            <a:pPr algn="ctr"/>
            <a:r>
              <a:rPr lang="en-US" sz="1800" b="1" dirty="0" smtClean="0">
                <a:solidFill>
                  <a:srgbClr val="FFFF00"/>
                </a:solidFill>
              </a:rPr>
              <a:t>2M</a:t>
            </a:r>
            <a:endParaRPr lang="en-US" sz="1800" b="1" dirty="0">
              <a:solidFill>
                <a:srgbClr val="FFFF00"/>
              </a:solidFill>
            </a:endParaRPr>
          </a:p>
        </p:txBody>
      </p:sp>
      <p:sp>
        <p:nvSpPr>
          <p:cNvPr id="27" name="TextBox 26"/>
          <p:cNvSpPr txBox="1"/>
          <p:nvPr/>
        </p:nvSpPr>
        <p:spPr>
          <a:xfrm>
            <a:off x="5715000" y="609601"/>
            <a:ext cx="2526253" cy="461665"/>
          </a:xfrm>
          <a:prstGeom prst="rect">
            <a:avLst/>
          </a:prstGeom>
          <a:noFill/>
        </p:spPr>
        <p:txBody>
          <a:bodyPr wrap="square" rtlCol="0">
            <a:spAutoFit/>
          </a:bodyPr>
          <a:lstStyle/>
          <a:p>
            <a:pPr algn="ctr"/>
            <a:r>
              <a:rPr lang="en-US" sz="2400" b="1" i="1" dirty="0" smtClean="0"/>
              <a:t>TRADEOFFS!</a:t>
            </a:r>
            <a:endParaRPr lang="en-US" sz="2400" b="1" i="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p:cNvSpPr>
            <a:spLocks noChangeArrowheads="1"/>
          </p:cNvSpPr>
          <p:nvPr/>
        </p:nvSpPr>
        <p:spPr bwMode="auto">
          <a:xfrm>
            <a:off x="1837768" y="2057400"/>
            <a:ext cx="4969630" cy="3231654"/>
          </a:xfrm>
          <a:prstGeom prst="rect">
            <a:avLst/>
          </a:prstGeom>
          <a:noFill/>
          <a:ln w="9525">
            <a:noFill/>
            <a:miter lim="800000"/>
            <a:headEnd/>
            <a:tailEnd/>
          </a:ln>
          <a:effectLst/>
        </p:spPr>
        <p:txBody>
          <a:bodyPr wrap="none">
            <a:spAutoFit/>
          </a:bodyPr>
          <a:lstStyle/>
          <a:p>
            <a:pPr algn="ctr"/>
            <a:r>
              <a:rPr lang="en-US" sz="4000" b="1" dirty="0" smtClean="0">
                <a:solidFill>
                  <a:srgbClr val="0070C0"/>
                </a:solidFill>
                <a:latin typeface="Arial" charset="0"/>
              </a:rPr>
              <a:t>Analysis </a:t>
            </a:r>
          </a:p>
          <a:p>
            <a:pPr algn="ctr"/>
            <a:endParaRPr lang="en-US" sz="1400" b="1" dirty="0" smtClean="0">
              <a:solidFill>
                <a:srgbClr val="0070C0"/>
              </a:solidFill>
              <a:latin typeface="Arial" charset="0"/>
            </a:endParaRPr>
          </a:p>
          <a:p>
            <a:pPr algn="ctr"/>
            <a:r>
              <a:rPr lang="en-US" sz="1400" b="1" dirty="0" smtClean="0">
                <a:solidFill>
                  <a:srgbClr val="0070C0"/>
                </a:solidFill>
                <a:latin typeface="Arial" charset="0"/>
              </a:rPr>
              <a:t>and</a:t>
            </a:r>
          </a:p>
          <a:p>
            <a:pPr algn="ctr"/>
            <a:r>
              <a:rPr lang="en-US" sz="9600" b="1" dirty="0" smtClean="0">
                <a:solidFill>
                  <a:srgbClr val="0070C0"/>
                </a:solidFill>
                <a:latin typeface="Arial" charset="0"/>
              </a:rPr>
              <a:t>Design</a:t>
            </a:r>
          </a:p>
          <a:p>
            <a:pPr algn="ctr"/>
            <a:r>
              <a:rPr lang="en-US" sz="4000" b="1" dirty="0" smtClean="0">
                <a:solidFill>
                  <a:srgbClr val="0070C0"/>
                </a:solidFill>
              </a:rPr>
              <a:t>w</a:t>
            </a:r>
            <a:r>
              <a:rPr lang="en-US" sz="4000" b="1" dirty="0" smtClean="0">
                <a:solidFill>
                  <a:srgbClr val="0070C0"/>
                </a:solidFill>
                <a:latin typeface="Arial" charset="0"/>
              </a:rPr>
              <a:t>ith People in Mind</a:t>
            </a:r>
            <a:endParaRPr lang="en-US" sz="4000" b="1" dirty="0">
              <a:solidFill>
                <a:srgbClr val="0070C0"/>
              </a:solidFill>
              <a:latin typeface="Arial" charset="0"/>
            </a:endParaRPr>
          </a:p>
        </p:txBody>
      </p:sp>
      <p:sp>
        <p:nvSpPr>
          <p:cNvPr id="3" name="Title 2"/>
          <p:cNvSpPr>
            <a:spLocks noGrp="1"/>
          </p:cNvSpPr>
          <p:nvPr>
            <p:ph type="title"/>
          </p:nvPr>
        </p:nvSpPr>
        <p:spPr/>
        <p:txBody>
          <a:bodyPr>
            <a:normAutofit/>
          </a:bodyPr>
          <a:lstStyle/>
          <a:p>
            <a:pPr algn="ctr"/>
            <a:r>
              <a:rPr lang="en-US" sz="2800" b="1" dirty="0" smtClean="0"/>
              <a:t>Human Factors Engineering  / Ergonomics</a:t>
            </a:r>
            <a:endParaRPr lang="en-US" sz="2800" b="1" dirty="0"/>
          </a:p>
        </p:txBody>
      </p:sp>
    </p:spTree>
    <p:extLst>
      <p:ext uri="{BB962C8B-B14F-4D97-AF65-F5344CB8AC3E}">
        <p14:creationId xmlns:p14="http://schemas.microsoft.com/office/powerpoint/2010/main" val="2166121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p:cNvSpPr txBox="1">
            <a:spLocks noChangeArrowheads="1"/>
          </p:cNvSpPr>
          <p:nvPr/>
        </p:nvSpPr>
        <p:spPr bwMode="auto">
          <a:xfrm>
            <a:off x="1295400" y="762000"/>
            <a:ext cx="6019800" cy="4114800"/>
          </a:xfrm>
          <a:prstGeom prst="rect">
            <a:avLst/>
          </a:prstGeom>
          <a:noFill/>
          <a:ln w="9525">
            <a:noFill/>
            <a:miter lim="800000"/>
            <a:headEnd/>
            <a:tailEnd/>
          </a:ln>
        </p:spPr>
        <p:txBody>
          <a:bodyPr>
            <a:spAutoFit/>
          </a:bodyPr>
          <a:lstStyle/>
          <a:p>
            <a:pPr algn="ctr">
              <a:spcBef>
                <a:spcPct val="50000"/>
              </a:spcBef>
            </a:pPr>
            <a:r>
              <a:rPr lang="en-US" sz="4000" b="1" i="1">
                <a:latin typeface="Arial" charset="0"/>
              </a:rPr>
              <a:t>If it isn’t applied to the design of something it isn’t Ergonomics</a:t>
            </a:r>
            <a:r>
              <a:rPr lang="en-US" sz="3600">
                <a:latin typeface="Arial" charset="0"/>
              </a:rPr>
              <a:t> </a:t>
            </a:r>
          </a:p>
          <a:p>
            <a:pPr algn="ctr">
              <a:spcBef>
                <a:spcPct val="50000"/>
              </a:spcBef>
            </a:pPr>
            <a:r>
              <a:rPr lang="en-US" sz="3200">
                <a:latin typeface="Arial" charset="0"/>
              </a:rPr>
              <a:t>(but it might be one of the related basic sciences – psychology, physiology, biomechanics etc)</a:t>
            </a:r>
          </a:p>
        </p:txBody>
      </p:sp>
    </p:spTree>
    <p:extLst>
      <p:ext uri="{BB962C8B-B14F-4D97-AF65-F5344CB8AC3E}">
        <p14:creationId xmlns:p14="http://schemas.microsoft.com/office/powerpoint/2010/main" val="21625299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33400" y="2057400"/>
            <a:ext cx="80772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28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Human Factors Engineering addresses human physical, cognitive, affective and social characteristics, capabilities and limitations as they interact with contextual and operational (time) factors.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itle 3"/>
          <p:cNvSpPr>
            <a:spLocks noGrp="1"/>
          </p:cNvSpPr>
          <p:nvPr>
            <p:ph type="title"/>
          </p:nvPr>
        </p:nvSpPr>
        <p:spPr/>
        <p:txBody>
          <a:bodyPr/>
          <a:lstStyle/>
          <a:p>
            <a:r>
              <a:rPr lang="en-US" dirty="0" smtClean="0"/>
              <a:t>The Scope of Human Factors</a:t>
            </a:r>
            <a:endParaRPr lang="en-US" dirty="0"/>
          </a:p>
        </p:txBody>
      </p:sp>
    </p:spTree>
    <p:extLst>
      <p:ext uri="{BB962C8B-B14F-4D97-AF65-F5344CB8AC3E}">
        <p14:creationId xmlns:p14="http://schemas.microsoft.com/office/powerpoint/2010/main" val="24296782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9600" y="457200"/>
            <a:ext cx="2982120" cy="1342911"/>
            <a:chOff x="762000" y="1752600"/>
            <a:chExt cx="7467600" cy="4503738"/>
          </a:xfrm>
        </p:grpSpPr>
        <p:sp>
          <p:nvSpPr>
            <p:cNvPr id="4" name="Oval 5"/>
            <p:cNvSpPr>
              <a:spLocks noChangeArrowheads="1"/>
            </p:cNvSpPr>
            <p:nvPr/>
          </p:nvSpPr>
          <p:spPr bwMode="auto">
            <a:xfrm>
              <a:off x="1981200" y="17526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Size</a:t>
              </a:r>
            </a:p>
          </p:txBody>
        </p:sp>
        <p:sp>
          <p:nvSpPr>
            <p:cNvPr id="5" name="Oval 6"/>
            <p:cNvSpPr>
              <a:spLocks noChangeArrowheads="1"/>
            </p:cNvSpPr>
            <p:nvPr/>
          </p:nvSpPr>
          <p:spPr bwMode="auto">
            <a:xfrm>
              <a:off x="4492336" y="1988127"/>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Strength</a:t>
              </a:r>
            </a:p>
          </p:txBody>
        </p:sp>
        <p:sp>
          <p:nvSpPr>
            <p:cNvPr id="6" name="Oval 8"/>
            <p:cNvSpPr>
              <a:spLocks noChangeArrowheads="1"/>
            </p:cNvSpPr>
            <p:nvPr/>
          </p:nvSpPr>
          <p:spPr bwMode="auto">
            <a:xfrm>
              <a:off x="54102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dirty="0" smtClean="0">
                  <a:latin typeface="Arial" charset="0"/>
                </a:rPr>
                <a:t>Speed</a:t>
              </a:r>
              <a:endParaRPr lang="en-US" sz="1400" b="1" dirty="0">
                <a:latin typeface="Arial" charset="0"/>
              </a:endParaRPr>
            </a:p>
          </p:txBody>
        </p:sp>
        <p:sp>
          <p:nvSpPr>
            <p:cNvPr id="7" name="Oval 7"/>
            <p:cNvSpPr>
              <a:spLocks noChangeArrowheads="1"/>
            </p:cNvSpPr>
            <p:nvPr/>
          </p:nvSpPr>
          <p:spPr bwMode="auto">
            <a:xfrm>
              <a:off x="30480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Stamina</a:t>
              </a:r>
            </a:p>
          </p:txBody>
        </p:sp>
        <p:sp>
          <p:nvSpPr>
            <p:cNvPr id="8" name="Oval 8"/>
            <p:cNvSpPr>
              <a:spLocks noChangeArrowheads="1"/>
            </p:cNvSpPr>
            <p:nvPr/>
          </p:nvSpPr>
          <p:spPr bwMode="auto">
            <a:xfrm>
              <a:off x="762000" y="3249396"/>
              <a:ext cx="2819400" cy="2522538"/>
            </a:xfrm>
            <a:prstGeom prst="ellipse">
              <a:avLst/>
            </a:prstGeom>
            <a:solidFill>
              <a:srgbClr val="CBDC2C"/>
            </a:solidFill>
            <a:ln w="9525">
              <a:solidFill>
                <a:schemeClr val="tx1"/>
              </a:solidFill>
              <a:round/>
              <a:headEnd/>
              <a:tailEnd/>
            </a:ln>
          </p:spPr>
          <p:txBody>
            <a:bodyPr wrap="none" anchor="ctr"/>
            <a:lstStyle/>
            <a:p>
              <a:pPr algn="ctr"/>
              <a:r>
                <a:rPr lang="en-US" sz="1400" b="1">
                  <a:latin typeface="Arial" charset="0"/>
                </a:rPr>
                <a:t>Skill</a:t>
              </a:r>
            </a:p>
          </p:txBody>
        </p:sp>
      </p:grpSp>
      <p:grpSp>
        <p:nvGrpSpPr>
          <p:cNvPr id="9" name="Group 8"/>
          <p:cNvGrpSpPr/>
          <p:nvPr/>
        </p:nvGrpSpPr>
        <p:grpSpPr>
          <a:xfrm>
            <a:off x="4724400" y="3276600"/>
            <a:ext cx="4145066" cy="2286000"/>
            <a:chOff x="457200" y="1524000"/>
            <a:chExt cx="8153400" cy="4495800"/>
          </a:xfrm>
        </p:grpSpPr>
        <p:sp>
          <p:nvSpPr>
            <p:cNvPr id="10" name="Oval 5"/>
            <p:cNvSpPr>
              <a:spLocks noChangeArrowheads="1"/>
            </p:cNvSpPr>
            <p:nvPr/>
          </p:nvSpPr>
          <p:spPr bwMode="auto">
            <a:xfrm>
              <a:off x="457200" y="2286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dirty="0">
                  <a:latin typeface="Arial" charset="0"/>
                </a:rPr>
                <a:t>Sensing</a:t>
              </a:r>
            </a:p>
          </p:txBody>
        </p:sp>
        <p:sp>
          <p:nvSpPr>
            <p:cNvPr id="11" name="Oval 8"/>
            <p:cNvSpPr>
              <a:spLocks noChangeArrowheads="1"/>
            </p:cNvSpPr>
            <p:nvPr/>
          </p:nvSpPr>
          <p:spPr bwMode="auto">
            <a:xfrm>
              <a:off x="5257800" y="2667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Deciding</a:t>
              </a:r>
            </a:p>
          </p:txBody>
        </p:sp>
        <p:sp>
          <p:nvSpPr>
            <p:cNvPr id="12" name="Oval 9"/>
            <p:cNvSpPr>
              <a:spLocks noChangeArrowheads="1"/>
            </p:cNvSpPr>
            <p:nvPr/>
          </p:nvSpPr>
          <p:spPr bwMode="auto">
            <a:xfrm>
              <a:off x="5257800" y="4724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Learning</a:t>
              </a:r>
            </a:p>
          </p:txBody>
        </p:sp>
        <p:sp>
          <p:nvSpPr>
            <p:cNvPr id="13" name="Oval 10"/>
            <p:cNvSpPr>
              <a:spLocks noChangeArrowheads="1"/>
            </p:cNvSpPr>
            <p:nvPr/>
          </p:nvSpPr>
          <p:spPr bwMode="auto">
            <a:xfrm>
              <a:off x="4038600" y="3429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Planning</a:t>
              </a:r>
            </a:p>
          </p:txBody>
        </p:sp>
        <p:sp>
          <p:nvSpPr>
            <p:cNvPr id="14" name="Oval 11"/>
            <p:cNvSpPr>
              <a:spLocks noChangeArrowheads="1"/>
            </p:cNvSpPr>
            <p:nvPr/>
          </p:nvSpPr>
          <p:spPr bwMode="auto">
            <a:xfrm>
              <a:off x="2819400" y="1676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Perceiving</a:t>
              </a:r>
            </a:p>
          </p:txBody>
        </p:sp>
        <p:sp>
          <p:nvSpPr>
            <p:cNvPr id="15" name="Oval 12"/>
            <p:cNvSpPr>
              <a:spLocks noChangeArrowheads="1"/>
            </p:cNvSpPr>
            <p:nvPr/>
          </p:nvSpPr>
          <p:spPr bwMode="auto">
            <a:xfrm>
              <a:off x="1219200" y="1524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Attending</a:t>
              </a:r>
            </a:p>
          </p:txBody>
        </p:sp>
        <p:sp>
          <p:nvSpPr>
            <p:cNvPr id="16" name="Oval 13"/>
            <p:cNvSpPr>
              <a:spLocks noChangeArrowheads="1"/>
            </p:cNvSpPr>
            <p:nvPr/>
          </p:nvSpPr>
          <p:spPr bwMode="auto">
            <a:xfrm>
              <a:off x="3429000" y="4495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Communicating</a:t>
              </a:r>
            </a:p>
          </p:txBody>
        </p:sp>
        <p:sp>
          <p:nvSpPr>
            <p:cNvPr id="17" name="Oval 14"/>
            <p:cNvSpPr>
              <a:spLocks noChangeArrowheads="1"/>
            </p:cNvSpPr>
            <p:nvPr/>
          </p:nvSpPr>
          <p:spPr bwMode="auto">
            <a:xfrm>
              <a:off x="1828800" y="3962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Controlling</a:t>
              </a:r>
            </a:p>
          </p:txBody>
        </p:sp>
        <p:sp>
          <p:nvSpPr>
            <p:cNvPr id="18" name="Oval 15"/>
            <p:cNvSpPr>
              <a:spLocks noChangeArrowheads="1"/>
            </p:cNvSpPr>
            <p:nvPr/>
          </p:nvSpPr>
          <p:spPr bwMode="auto">
            <a:xfrm>
              <a:off x="6096000" y="1905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Calculating</a:t>
              </a:r>
            </a:p>
          </p:txBody>
        </p:sp>
        <p:sp>
          <p:nvSpPr>
            <p:cNvPr id="19" name="Oval 6"/>
            <p:cNvSpPr>
              <a:spLocks noChangeArrowheads="1"/>
            </p:cNvSpPr>
            <p:nvPr/>
          </p:nvSpPr>
          <p:spPr bwMode="auto">
            <a:xfrm>
              <a:off x="4419600" y="17526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Understanding</a:t>
              </a:r>
            </a:p>
          </p:txBody>
        </p:sp>
        <p:sp>
          <p:nvSpPr>
            <p:cNvPr id="20" name="Oval 7"/>
            <p:cNvSpPr>
              <a:spLocks noChangeArrowheads="1"/>
            </p:cNvSpPr>
            <p:nvPr/>
          </p:nvSpPr>
          <p:spPr bwMode="auto">
            <a:xfrm>
              <a:off x="5486400" y="3733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050" b="1">
                  <a:latin typeface="Arial" charset="0"/>
                </a:rPr>
                <a:t>Remembering</a:t>
              </a:r>
            </a:p>
          </p:txBody>
        </p:sp>
        <p:sp>
          <p:nvSpPr>
            <p:cNvPr id="21" name="Oval 16"/>
            <p:cNvSpPr>
              <a:spLocks noChangeArrowheads="1"/>
            </p:cNvSpPr>
            <p:nvPr/>
          </p:nvSpPr>
          <p:spPr bwMode="auto">
            <a:xfrm>
              <a:off x="6781800" y="3124200"/>
              <a:ext cx="1828800" cy="1295400"/>
            </a:xfrm>
            <a:prstGeom prst="ellipse">
              <a:avLst/>
            </a:prstGeom>
            <a:solidFill>
              <a:srgbClr val="EB95A1"/>
            </a:solidFill>
            <a:ln w="9525">
              <a:solidFill>
                <a:schemeClr val="tx1"/>
              </a:solidFill>
              <a:round/>
              <a:headEnd/>
              <a:tailEnd/>
            </a:ln>
          </p:spPr>
          <p:txBody>
            <a:bodyPr wrap="none" anchor="ctr"/>
            <a:lstStyle/>
            <a:p>
              <a:pPr algn="ctr"/>
              <a:r>
                <a:rPr lang="en-US" sz="1050" b="1">
                  <a:latin typeface="Arial" charset="0"/>
                </a:rPr>
                <a:t>Forgetting</a:t>
              </a:r>
            </a:p>
          </p:txBody>
        </p:sp>
      </p:grpSp>
      <p:grpSp>
        <p:nvGrpSpPr>
          <p:cNvPr id="22" name="Group 21"/>
          <p:cNvGrpSpPr/>
          <p:nvPr/>
        </p:nvGrpSpPr>
        <p:grpSpPr>
          <a:xfrm>
            <a:off x="304800" y="4572000"/>
            <a:ext cx="2895600" cy="1981200"/>
            <a:chOff x="762000" y="1219200"/>
            <a:chExt cx="7543800" cy="4876800"/>
          </a:xfrm>
        </p:grpSpPr>
        <p:sp>
          <p:nvSpPr>
            <p:cNvPr id="23" name="7-Point Star 22"/>
            <p:cNvSpPr/>
            <p:nvPr/>
          </p:nvSpPr>
          <p:spPr>
            <a:xfrm>
              <a:off x="762000" y="1371600"/>
              <a:ext cx="3581400" cy="27432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Thermal</a:t>
              </a:r>
            </a:p>
            <a:p>
              <a:pPr algn="ctr"/>
              <a:r>
                <a:rPr lang="en-US" sz="700" dirty="0" smtClean="0"/>
                <a:t>Heat</a:t>
              </a:r>
            </a:p>
            <a:p>
              <a:pPr algn="ctr"/>
              <a:r>
                <a:rPr lang="en-US" sz="700" dirty="0" smtClean="0"/>
                <a:t>Humidity</a:t>
              </a:r>
            </a:p>
            <a:p>
              <a:pPr algn="ctr"/>
              <a:r>
                <a:rPr lang="en-US" sz="700" dirty="0" smtClean="0"/>
                <a:t>Cold</a:t>
              </a:r>
            </a:p>
            <a:p>
              <a:pPr algn="ctr"/>
              <a:r>
                <a:rPr lang="en-US" sz="700" dirty="0" smtClean="0"/>
                <a:t>Air movement</a:t>
              </a:r>
              <a:endParaRPr lang="en-US" sz="700" dirty="0"/>
            </a:p>
          </p:txBody>
        </p:sp>
        <p:sp>
          <p:nvSpPr>
            <p:cNvPr id="24" name="7-Point Star 23"/>
            <p:cNvSpPr/>
            <p:nvPr/>
          </p:nvSpPr>
          <p:spPr>
            <a:xfrm>
              <a:off x="3733800" y="12192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Acoustic</a:t>
              </a:r>
            </a:p>
            <a:p>
              <a:pPr algn="ctr"/>
              <a:r>
                <a:rPr lang="en-US" sz="700" dirty="0" smtClean="0"/>
                <a:t>Communication</a:t>
              </a:r>
            </a:p>
            <a:p>
              <a:pPr algn="ctr"/>
              <a:r>
                <a:rPr lang="en-US" sz="700" dirty="0" smtClean="0"/>
                <a:t>Hearing loss</a:t>
              </a:r>
              <a:endParaRPr lang="en-US" sz="700" dirty="0"/>
            </a:p>
          </p:txBody>
        </p:sp>
        <p:sp>
          <p:nvSpPr>
            <p:cNvPr id="25" name="7-Point Star 24"/>
            <p:cNvSpPr/>
            <p:nvPr/>
          </p:nvSpPr>
          <p:spPr>
            <a:xfrm>
              <a:off x="1371600" y="36576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Vibration</a:t>
              </a:r>
            </a:p>
            <a:p>
              <a:pPr algn="ctr"/>
              <a:r>
                <a:rPr lang="en-US" sz="700" dirty="0" smtClean="0"/>
                <a:t>Hand / Arm</a:t>
              </a:r>
            </a:p>
            <a:p>
              <a:pPr algn="ctr"/>
              <a:r>
                <a:rPr lang="en-US" sz="700" dirty="0" smtClean="0"/>
                <a:t>Whole body</a:t>
              </a:r>
            </a:p>
          </p:txBody>
        </p:sp>
        <p:sp>
          <p:nvSpPr>
            <p:cNvPr id="26" name="7-Point Star 25"/>
            <p:cNvSpPr/>
            <p:nvPr/>
          </p:nvSpPr>
          <p:spPr>
            <a:xfrm>
              <a:off x="4343400" y="3352800"/>
              <a:ext cx="3962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t>Light and Dark</a:t>
              </a:r>
            </a:p>
            <a:p>
              <a:pPr algn="ctr"/>
              <a:r>
                <a:rPr lang="en-US" sz="700" dirty="0" smtClean="0"/>
                <a:t>Vision</a:t>
              </a:r>
            </a:p>
            <a:p>
              <a:pPr algn="ctr"/>
              <a:r>
                <a:rPr lang="en-US" sz="700" dirty="0" smtClean="0"/>
                <a:t>Contrast</a:t>
              </a:r>
            </a:p>
            <a:p>
              <a:pPr algn="ctr"/>
              <a:r>
                <a:rPr lang="en-US" sz="700" dirty="0" smtClean="0"/>
                <a:t>Color</a:t>
              </a:r>
            </a:p>
          </p:txBody>
        </p:sp>
      </p:grpSp>
      <p:grpSp>
        <p:nvGrpSpPr>
          <p:cNvPr id="27" name="Group 26"/>
          <p:cNvGrpSpPr/>
          <p:nvPr/>
        </p:nvGrpSpPr>
        <p:grpSpPr>
          <a:xfrm>
            <a:off x="4648200" y="685800"/>
            <a:ext cx="3124200" cy="1752600"/>
            <a:chOff x="381000" y="533400"/>
            <a:chExt cx="7772400" cy="5562600"/>
          </a:xfrm>
        </p:grpSpPr>
        <p:sp>
          <p:nvSpPr>
            <p:cNvPr id="28" name="Rectangle 27"/>
            <p:cNvSpPr/>
            <p:nvPr/>
          </p:nvSpPr>
          <p:spPr>
            <a:xfrm>
              <a:off x="3048000" y="31242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Customers</a:t>
              </a:r>
              <a:endParaRPr lang="en-US" sz="800" dirty="0">
                <a:solidFill>
                  <a:schemeClr val="tx1"/>
                </a:solidFill>
              </a:endParaRPr>
            </a:p>
          </p:txBody>
        </p:sp>
        <p:sp>
          <p:nvSpPr>
            <p:cNvPr id="29" name="Rectangle 28"/>
            <p:cNvSpPr/>
            <p:nvPr/>
          </p:nvSpPr>
          <p:spPr>
            <a:xfrm>
              <a:off x="609600" y="2514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Groups</a:t>
              </a:r>
            </a:p>
            <a:p>
              <a:pPr algn="ctr"/>
              <a:r>
                <a:rPr lang="en-US" sz="800" b="1" dirty="0" smtClean="0">
                  <a:solidFill>
                    <a:schemeClr val="tx1"/>
                  </a:solidFill>
                </a:rPr>
                <a:t>and</a:t>
              </a:r>
            </a:p>
            <a:p>
              <a:pPr algn="ctr"/>
              <a:r>
                <a:rPr lang="en-US" sz="800" b="1" dirty="0" smtClean="0">
                  <a:solidFill>
                    <a:schemeClr val="tx1"/>
                  </a:solidFill>
                </a:rPr>
                <a:t>Teams</a:t>
              </a:r>
              <a:endParaRPr lang="en-US" sz="800" b="1" dirty="0">
                <a:solidFill>
                  <a:schemeClr val="tx1"/>
                </a:solidFill>
              </a:endParaRPr>
            </a:p>
          </p:txBody>
        </p:sp>
        <p:sp>
          <p:nvSpPr>
            <p:cNvPr id="30" name="Rectangle 29"/>
            <p:cNvSpPr/>
            <p:nvPr/>
          </p:nvSpPr>
          <p:spPr>
            <a:xfrm>
              <a:off x="2286000" y="4191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Hierarchies</a:t>
              </a:r>
              <a:endParaRPr lang="en-US" sz="600" dirty="0">
                <a:solidFill>
                  <a:schemeClr val="tx1"/>
                </a:solidFill>
              </a:endParaRPr>
            </a:p>
          </p:txBody>
        </p:sp>
        <p:sp>
          <p:nvSpPr>
            <p:cNvPr id="31" name="Rectangle 30"/>
            <p:cNvSpPr/>
            <p:nvPr/>
          </p:nvSpPr>
          <p:spPr>
            <a:xfrm>
              <a:off x="4953000" y="2895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Cooperation</a:t>
              </a:r>
            </a:p>
          </p:txBody>
        </p:sp>
        <p:sp>
          <p:nvSpPr>
            <p:cNvPr id="32" name="Rectangle 31"/>
            <p:cNvSpPr/>
            <p:nvPr/>
          </p:nvSpPr>
          <p:spPr>
            <a:xfrm>
              <a:off x="4572000" y="1676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Communication</a:t>
              </a:r>
              <a:endParaRPr lang="en-US" sz="600" dirty="0">
                <a:solidFill>
                  <a:schemeClr val="tx1"/>
                </a:solidFill>
              </a:endParaRPr>
            </a:p>
          </p:txBody>
        </p:sp>
        <p:sp>
          <p:nvSpPr>
            <p:cNvPr id="33" name="Rectangle 32"/>
            <p:cNvSpPr/>
            <p:nvPr/>
          </p:nvSpPr>
          <p:spPr>
            <a:xfrm>
              <a:off x="5867400" y="40386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Competition</a:t>
              </a:r>
              <a:endParaRPr lang="en-US" sz="600" dirty="0">
                <a:solidFill>
                  <a:schemeClr val="tx1"/>
                </a:solidFill>
              </a:endParaRPr>
            </a:p>
          </p:txBody>
        </p:sp>
        <p:sp>
          <p:nvSpPr>
            <p:cNvPr id="34" name="Rectangle 33"/>
            <p:cNvSpPr/>
            <p:nvPr/>
          </p:nvSpPr>
          <p:spPr>
            <a:xfrm>
              <a:off x="2362200" y="14478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Language</a:t>
              </a:r>
            </a:p>
            <a:p>
              <a:pPr algn="ctr"/>
              <a:r>
                <a:rPr lang="en-US" sz="600" dirty="0">
                  <a:solidFill>
                    <a:schemeClr val="tx1"/>
                  </a:solidFill>
                </a:rPr>
                <a:t>a</a:t>
              </a:r>
              <a:r>
                <a:rPr lang="en-US" sz="600" dirty="0" smtClean="0">
                  <a:solidFill>
                    <a:schemeClr val="tx1"/>
                  </a:solidFill>
                </a:rPr>
                <a:t>nd</a:t>
              </a:r>
            </a:p>
            <a:p>
              <a:pPr algn="ctr"/>
              <a:r>
                <a:rPr lang="en-US" sz="600" dirty="0" smtClean="0">
                  <a:solidFill>
                    <a:schemeClr val="tx1"/>
                  </a:solidFill>
                </a:rPr>
                <a:t>Jargon</a:t>
              </a:r>
              <a:endParaRPr lang="en-US" sz="600" dirty="0">
                <a:solidFill>
                  <a:schemeClr val="tx1"/>
                </a:solidFill>
              </a:endParaRPr>
            </a:p>
          </p:txBody>
        </p:sp>
        <p:sp>
          <p:nvSpPr>
            <p:cNvPr id="35" name="Rectangle 34"/>
            <p:cNvSpPr/>
            <p:nvPr/>
          </p:nvSpPr>
          <p:spPr>
            <a:xfrm>
              <a:off x="5867400" y="5334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solidFill>
                    <a:schemeClr val="tx1"/>
                  </a:solidFill>
                </a:rPr>
                <a:t>Roles</a:t>
              </a:r>
            </a:p>
            <a:p>
              <a:pPr algn="ctr"/>
              <a:r>
                <a:rPr lang="en-US" sz="600" dirty="0" smtClean="0">
                  <a:solidFill>
                    <a:schemeClr val="tx1"/>
                  </a:solidFill>
                </a:rPr>
                <a:t>Jobs</a:t>
              </a:r>
            </a:p>
            <a:p>
              <a:pPr algn="ctr"/>
              <a:r>
                <a:rPr lang="en-US" sz="600" dirty="0" smtClean="0">
                  <a:solidFill>
                    <a:schemeClr val="tx1"/>
                  </a:solidFill>
                </a:rPr>
                <a:t>Supervision</a:t>
              </a:r>
              <a:endParaRPr lang="en-US" sz="600" dirty="0">
                <a:solidFill>
                  <a:schemeClr val="tx1"/>
                </a:solidFill>
              </a:endParaRPr>
            </a:p>
          </p:txBody>
        </p:sp>
        <p:sp>
          <p:nvSpPr>
            <p:cNvPr id="36" name="Rectangle 35"/>
            <p:cNvSpPr/>
            <p:nvPr/>
          </p:nvSpPr>
          <p:spPr>
            <a:xfrm>
              <a:off x="381000" y="4572000"/>
              <a:ext cx="2286000" cy="15240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solidFill>
                    <a:schemeClr val="tx1"/>
                  </a:solidFill>
                </a:rPr>
                <a:t>Businesses and Companies</a:t>
              </a:r>
              <a:endParaRPr lang="en-US" sz="600" b="1" dirty="0">
                <a:solidFill>
                  <a:schemeClr val="tx1"/>
                </a:solidFill>
              </a:endParaRPr>
            </a:p>
          </p:txBody>
        </p:sp>
      </p:grpSp>
      <p:grpSp>
        <p:nvGrpSpPr>
          <p:cNvPr id="37" name="Group 36"/>
          <p:cNvGrpSpPr/>
          <p:nvPr/>
        </p:nvGrpSpPr>
        <p:grpSpPr>
          <a:xfrm>
            <a:off x="3505200" y="5410200"/>
            <a:ext cx="3276600" cy="1066800"/>
            <a:chOff x="457200" y="1600200"/>
            <a:chExt cx="6553200" cy="3048000"/>
          </a:xfrm>
        </p:grpSpPr>
        <p:sp>
          <p:nvSpPr>
            <p:cNvPr id="38" name="Snip Diagonal Corner Rectangle 37"/>
            <p:cNvSpPr/>
            <p:nvPr/>
          </p:nvSpPr>
          <p:spPr>
            <a:xfrm>
              <a:off x="1828800" y="28194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Emotion</a:t>
              </a:r>
              <a:endParaRPr lang="en-US" sz="800" b="1" dirty="0">
                <a:solidFill>
                  <a:schemeClr val="tx1"/>
                </a:solidFill>
              </a:endParaRPr>
            </a:p>
          </p:txBody>
        </p:sp>
        <p:sp>
          <p:nvSpPr>
            <p:cNvPr id="39" name="Snip Diagonal Corner Rectangle 38"/>
            <p:cNvSpPr/>
            <p:nvPr/>
          </p:nvSpPr>
          <p:spPr>
            <a:xfrm>
              <a:off x="3200400" y="22098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Esthetics</a:t>
              </a:r>
              <a:endParaRPr lang="en-US" sz="800" b="1" dirty="0">
                <a:solidFill>
                  <a:schemeClr val="tx1"/>
                </a:solidFill>
              </a:endParaRPr>
            </a:p>
          </p:txBody>
        </p:sp>
        <p:sp>
          <p:nvSpPr>
            <p:cNvPr id="40" name="Snip Diagonal Corner Rectangle 39"/>
            <p:cNvSpPr/>
            <p:nvPr/>
          </p:nvSpPr>
          <p:spPr>
            <a:xfrm>
              <a:off x="4495800" y="1600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Elegance</a:t>
              </a:r>
              <a:endParaRPr lang="en-US" sz="800" b="1" dirty="0">
                <a:solidFill>
                  <a:schemeClr val="tx1"/>
                </a:solidFill>
              </a:endParaRPr>
            </a:p>
          </p:txBody>
        </p:sp>
        <p:sp>
          <p:nvSpPr>
            <p:cNvPr id="41" name="Snip Diagonal Corner Rectangle 40"/>
            <p:cNvSpPr/>
            <p:nvPr/>
          </p:nvSpPr>
          <p:spPr>
            <a:xfrm>
              <a:off x="2895600" y="38862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Attitude</a:t>
              </a:r>
              <a:endParaRPr lang="en-US" sz="800" b="1" dirty="0">
                <a:solidFill>
                  <a:schemeClr val="tx1"/>
                </a:solidFill>
              </a:endParaRPr>
            </a:p>
          </p:txBody>
        </p:sp>
        <p:sp>
          <p:nvSpPr>
            <p:cNvPr id="42" name="Snip Diagonal Corner Rectangle 41"/>
            <p:cNvSpPr/>
            <p:nvPr/>
          </p:nvSpPr>
          <p:spPr>
            <a:xfrm>
              <a:off x="4191000" y="32766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Mood</a:t>
              </a:r>
              <a:endParaRPr lang="en-US" sz="800" b="1" dirty="0">
                <a:solidFill>
                  <a:schemeClr val="tx1"/>
                </a:solidFill>
              </a:endParaRPr>
            </a:p>
          </p:txBody>
        </p:sp>
        <p:sp>
          <p:nvSpPr>
            <p:cNvPr id="43" name="Snip Diagonal Corner Rectangle 42"/>
            <p:cNvSpPr/>
            <p:nvPr/>
          </p:nvSpPr>
          <p:spPr>
            <a:xfrm>
              <a:off x="5562600" y="2667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Motivation</a:t>
              </a:r>
              <a:endParaRPr lang="en-US" sz="800" b="1" dirty="0">
                <a:solidFill>
                  <a:schemeClr val="tx1"/>
                </a:solidFill>
              </a:endParaRPr>
            </a:p>
          </p:txBody>
        </p:sp>
        <p:sp>
          <p:nvSpPr>
            <p:cNvPr id="44" name="Snip Diagonal Corner Rectangle 43"/>
            <p:cNvSpPr/>
            <p:nvPr/>
          </p:nvSpPr>
          <p:spPr>
            <a:xfrm>
              <a:off x="457200" y="3429000"/>
              <a:ext cx="1447800" cy="762000"/>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Excitement</a:t>
              </a:r>
              <a:endParaRPr lang="en-US" sz="800" b="1" dirty="0">
                <a:solidFill>
                  <a:schemeClr val="tx1"/>
                </a:solidFill>
              </a:endParaRPr>
            </a:p>
          </p:txBody>
        </p:sp>
      </p:grpSp>
      <p:graphicFrame>
        <p:nvGraphicFramePr>
          <p:cNvPr id="102401" name="Object 1"/>
          <p:cNvGraphicFramePr>
            <a:graphicFrameLocks noChangeAspect="1"/>
          </p:cNvGraphicFramePr>
          <p:nvPr/>
        </p:nvGraphicFramePr>
        <p:xfrm>
          <a:off x="1905000" y="2362200"/>
          <a:ext cx="2587625" cy="1944687"/>
        </p:xfrm>
        <a:graphic>
          <a:graphicData uri="http://schemas.openxmlformats.org/presentationml/2006/ole">
            <mc:AlternateContent xmlns:mc="http://schemas.openxmlformats.org/markup-compatibility/2006">
              <mc:Choice xmlns:v="urn:schemas-microsoft-com:vml" Requires="v">
                <p:oleObj spid="_x0000_s260104" name="Slide" r:id="rId4" imgW="4317640" imgH="3237795" progId="PowerPoint.Slide.12">
                  <p:embed/>
                </p:oleObj>
              </mc:Choice>
              <mc:Fallback>
                <p:oleObj name="Slide" r:id="rId4" imgW="4317640" imgH="3237795" progId="PowerPoint.Slide.12">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362200"/>
                        <a:ext cx="2587625" cy="194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2590800" y="228600"/>
            <a:ext cx="1676400" cy="369332"/>
          </a:xfrm>
          <a:prstGeom prst="rect">
            <a:avLst/>
          </a:prstGeom>
          <a:noFill/>
        </p:spPr>
        <p:txBody>
          <a:bodyPr wrap="square" rtlCol="0">
            <a:spAutoFit/>
          </a:bodyPr>
          <a:lstStyle/>
          <a:p>
            <a:pPr algn="ctr"/>
            <a:r>
              <a:rPr lang="en-US" b="1" dirty="0" smtClean="0"/>
              <a:t>Physical</a:t>
            </a:r>
            <a:endParaRPr lang="en-US" b="1" dirty="0"/>
          </a:p>
        </p:txBody>
      </p:sp>
      <p:sp>
        <p:nvSpPr>
          <p:cNvPr id="46" name="TextBox 45"/>
          <p:cNvSpPr txBox="1"/>
          <p:nvPr/>
        </p:nvSpPr>
        <p:spPr>
          <a:xfrm>
            <a:off x="228600" y="2819400"/>
            <a:ext cx="1676400" cy="369332"/>
          </a:xfrm>
          <a:prstGeom prst="rect">
            <a:avLst/>
          </a:prstGeom>
          <a:noFill/>
        </p:spPr>
        <p:txBody>
          <a:bodyPr wrap="square" rtlCol="0">
            <a:spAutoFit/>
          </a:bodyPr>
          <a:lstStyle/>
          <a:p>
            <a:pPr algn="ctr"/>
            <a:r>
              <a:rPr lang="en-US" b="1" dirty="0" smtClean="0"/>
              <a:t>Temporal</a:t>
            </a:r>
            <a:endParaRPr lang="en-US" b="1" dirty="0"/>
          </a:p>
        </p:txBody>
      </p:sp>
      <p:sp>
        <p:nvSpPr>
          <p:cNvPr id="47" name="TextBox 46"/>
          <p:cNvSpPr txBox="1"/>
          <p:nvPr/>
        </p:nvSpPr>
        <p:spPr>
          <a:xfrm>
            <a:off x="152400" y="4267200"/>
            <a:ext cx="1676400" cy="369332"/>
          </a:xfrm>
          <a:prstGeom prst="rect">
            <a:avLst/>
          </a:prstGeom>
          <a:noFill/>
        </p:spPr>
        <p:txBody>
          <a:bodyPr wrap="square" rtlCol="0">
            <a:spAutoFit/>
          </a:bodyPr>
          <a:lstStyle/>
          <a:p>
            <a:pPr algn="ctr"/>
            <a:r>
              <a:rPr lang="en-US" b="1" dirty="0" smtClean="0"/>
              <a:t>Environmental</a:t>
            </a:r>
            <a:endParaRPr lang="en-US" b="1" dirty="0"/>
          </a:p>
        </p:txBody>
      </p:sp>
      <p:sp>
        <p:nvSpPr>
          <p:cNvPr id="48" name="TextBox 47"/>
          <p:cNvSpPr txBox="1"/>
          <p:nvPr/>
        </p:nvSpPr>
        <p:spPr>
          <a:xfrm>
            <a:off x="5029200" y="381000"/>
            <a:ext cx="1676400" cy="369332"/>
          </a:xfrm>
          <a:prstGeom prst="rect">
            <a:avLst/>
          </a:prstGeom>
          <a:noFill/>
        </p:spPr>
        <p:txBody>
          <a:bodyPr wrap="square" rtlCol="0">
            <a:spAutoFit/>
          </a:bodyPr>
          <a:lstStyle/>
          <a:p>
            <a:pPr algn="ctr"/>
            <a:r>
              <a:rPr lang="en-US" b="1" dirty="0" smtClean="0"/>
              <a:t>Social</a:t>
            </a:r>
            <a:endParaRPr lang="en-US" b="1" dirty="0"/>
          </a:p>
        </p:txBody>
      </p:sp>
      <p:sp>
        <p:nvSpPr>
          <p:cNvPr id="49" name="TextBox 48"/>
          <p:cNvSpPr txBox="1"/>
          <p:nvPr/>
        </p:nvSpPr>
        <p:spPr>
          <a:xfrm>
            <a:off x="6400800" y="2895600"/>
            <a:ext cx="1676400" cy="369332"/>
          </a:xfrm>
          <a:prstGeom prst="rect">
            <a:avLst/>
          </a:prstGeom>
          <a:noFill/>
        </p:spPr>
        <p:txBody>
          <a:bodyPr wrap="square" rtlCol="0">
            <a:spAutoFit/>
          </a:bodyPr>
          <a:lstStyle/>
          <a:p>
            <a:pPr algn="ctr"/>
            <a:r>
              <a:rPr lang="en-US" b="1" dirty="0" smtClean="0"/>
              <a:t>Cognitive</a:t>
            </a:r>
            <a:endParaRPr lang="en-US" b="1" dirty="0"/>
          </a:p>
        </p:txBody>
      </p:sp>
      <p:sp>
        <p:nvSpPr>
          <p:cNvPr id="50" name="TextBox 49"/>
          <p:cNvSpPr txBox="1"/>
          <p:nvPr/>
        </p:nvSpPr>
        <p:spPr>
          <a:xfrm>
            <a:off x="3581400" y="5181600"/>
            <a:ext cx="1676400" cy="369332"/>
          </a:xfrm>
          <a:prstGeom prst="rect">
            <a:avLst/>
          </a:prstGeom>
          <a:noFill/>
        </p:spPr>
        <p:txBody>
          <a:bodyPr wrap="square" rtlCol="0">
            <a:spAutoFit/>
          </a:bodyPr>
          <a:lstStyle/>
          <a:p>
            <a:pPr algn="ctr"/>
            <a:r>
              <a:rPr lang="en-US" b="1" dirty="0" smtClean="0"/>
              <a:t>Affective</a:t>
            </a:r>
            <a:endParaRPr lang="en-US" b="1" dirty="0"/>
          </a:p>
        </p:txBody>
      </p:sp>
    </p:spTree>
    <p:extLst>
      <p:ext uri="{BB962C8B-B14F-4D97-AF65-F5344CB8AC3E}">
        <p14:creationId xmlns:p14="http://schemas.microsoft.com/office/powerpoint/2010/main" val="20237326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Autofit/>
          </a:bodyPr>
          <a:lstStyle/>
          <a:p>
            <a:r>
              <a:rPr lang="en-US" sz="3200" dirty="0" smtClean="0"/>
              <a:t>Human Physical Characteristics, </a:t>
            </a:r>
            <a:br>
              <a:rPr lang="en-US" sz="3200" dirty="0" smtClean="0"/>
            </a:br>
            <a:r>
              <a:rPr lang="en-US" sz="3200" dirty="0" smtClean="0"/>
              <a:t>Capabilities and Limitations</a:t>
            </a:r>
            <a:endParaRPr lang="en-US" sz="3200" dirty="0"/>
          </a:p>
        </p:txBody>
      </p:sp>
      <p:grpSp>
        <p:nvGrpSpPr>
          <p:cNvPr id="2" name="Group 1"/>
          <p:cNvGrpSpPr/>
          <p:nvPr/>
        </p:nvGrpSpPr>
        <p:grpSpPr>
          <a:xfrm>
            <a:off x="762000" y="1953491"/>
            <a:ext cx="7467600" cy="4503738"/>
            <a:chOff x="762000" y="1752600"/>
            <a:chExt cx="7467600" cy="4503738"/>
          </a:xfrm>
        </p:grpSpPr>
        <p:sp>
          <p:nvSpPr>
            <p:cNvPr id="12292" name="Oval 5"/>
            <p:cNvSpPr>
              <a:spLocks noChangeArrowheads="1"/>
            </p:cNvSpPr>
            <p:nvPr/>
          </p:nvSpPr>
          <p:spPr bwMode="auto">
            <a:xfrm>
              <a:off x="1981200" y="1752600"/>
              <a:ext cx="2819400" cy="2522538"/>
            </a:xfrm>
            <a:prstGeom prst="ellipse">
              <a:avLst/>
            </a:prstGeom>
            <a:solidFill>
              <a:srgbClr val="CBDC2C"/>
            </a:solidFill>
            <a:ln w="9525">
              <a:solidFill>
                <a:schemeClr val="tx1"/>
              </a:solidFill>
              <a:round/>
              <a:headEnd/>
              <a:tailEnd/>
            </a:ln>
          </p:spPr>
          <p:txBody>
            <a:bodyPr wrap="none" anchor="ctr"/>
            <a:lstStyle/>
            <a:p>
              <a:pPr algn="ctr"/>
              <a:r>
                <a:rPr lang="en-US" sz="3600" b="1">
                  <a:latin typeface="Arial" charset="0"/>
                </a:rPr>
                <a:t>Size</a:t>
              </a:r>
            </a:p>
          </p:txBody>
        </p:sp>
        <p:sp>
          <p:nvSpPr>
            <p:cNvPr id="12293" name="Oval 6"/>
            <p:cNvSpPr>
              <a:spLocks noChangeArrowheads="1"/>
            </p:cNvSpPr>
            <p:nvPr/>
          </p:nvSpPr>
          <p:spPr bwMode="auto">
            <a:xfrm>
              <a:off x="4492336" y="1988127"/>
              <a:ext cx="2819400" cy="2522538"/>
            </a:xfrm>
            <a:prstGeom prst="ellipse">
              <a:avLst/>
            </a:prstGeom>
            <a:solidFill>
              <a:srgbClr val="CBDC2C"/>
            </a:solidFill>
            <a:ln w="9525">
              <a:solidFill>
                <a:schemeClr val="tx1"/>
              </a:solidFill>
              <a:round/>
              <a:headEnd/>
              <a:tailEnd/>
            </a:ln>
          </p:spPr>
          <p:txBody>
            <a:bodyPr wrap="none" anchor="ctr"/>
            <a:lstStyle/>
            <a:p>
              <a:pPr algn="ctr"/>
              <a:r>
                <a:rPr lang="en-US" sz="3600" b="1">
                  <a:latin typeface="Arial" charset="0"/>
                </a:rPr>
                <a:t>Strength</a:t>
              </a:r>
            </a:p>
          </p:txBody>
        </p:sp>
        <p:sp>
          <p:nvSpPr>
            <p:cNvPr id="11" name="Oval 8"/>
            <p:cNvSpPr>
              <a:spLocks noChangeArrowheads="1"/>
            </p:cNvSpPr>
            <p:nvPr/>
          </p:nvSpPr>
          <p:spPr bwMode="auto">
            <a:xfrm>
              <a:off x="54102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3600" b="1" dirty="0" smtClean="0">
                  <a:latin typeface="Arial" charset="0"/>
                </a:rPr>
                <a:t>Speed</a:t>
              </a:r>
              <a:endParaRPr lang="en-US" sz="3600" b="1" dirty="0">
                <a:latin typeface="Arial" charset="0"/>
              </a:endParaRPr>
            </a:p>
          </p:txBody>
        </p:sp>
        <p:sp>
          <p:nvSpPr>
            <p:cNvPr id="12295" name="Oval 7"/>
            <p:cNvSpPr>
              <a:spLocks noChangeArrowheads="1"/>
            </p:cNvSpPr>
            <p:nvPr/>
          </p:nvSpPr>
          <p:spPr bwMode="auto">
            <a:xfrm>
              <a:off x="3048000" y="3733800"/>
              <a:ext cx="2819400" cy="2522538"/>
            </a:xfrm>
            <a:prstGeom prst="ellipse">
              <a:avLst/>
            </a:prstGeom>
            <a:solidFill>
              <a:srgbClr val="CBDC2C"/>
            </a:solidFill>
            <a:ln w="9525">
              <a:solidFill>
                <a:schemeClr val="tx1"/>
              </a:solidFill>
              <a:round/>
              <a:headEnd/>
              <a:tailEnd/>
            </a:ln>
          </p:spPr>
          <p:txBody>
            <a:bodyPr wrap="none" anchor="ctr"/>
            <a:lstStyle/>
            <a:p>
              <a:pPr algn="ctr"/>
              <a:r>
                <a:rPr lang="en-US" sz="3600" b="1">
                  <a:latin typeface="Arial" charset="0"/>
                </a:rPr>
                <a:t>Stamina</a:t>
              </a:r>
            </a:p>
          </p:txBody>
        </p:sp>
        <p:sp>
          <p:nvSpPr>
            <p:cNvPr id="12294" name="Oval 8"/>
            <p:cNvSpPr>
              <a:spLocks noChangeArrowheads="1"/>
            </p:cNvSpPr>
            <p:nvPr/>
          </p:nvSpPr>
          <p:spPr bwMode="auto">
            <a:xfrm>
              <a:off x="762000" y="3249396"/>
              <a:ext cx="2819400" cy="2522538"/>
            </a:xfrm>
            <a:prstGeom prst="ellipse">
              <a:avLst/>
            </a:prstGeom>
            <a:solidFill>
              <a:srgbClr val="CBDC2C"/>
            </a:solidFill>
            <a:ln w="9525">
              <a:solidFill>
                <a:schemeClr val="tx1"/>
              </a:solidFill>
              <a:round/>
              <a:headEnd/>
              <a:tailEnd/>
            </a:ln>
          </p:spPr>
          <p:txBody>
            <a:bodyPr wrap="none" anchor="ctr"/>
            <a:lstStyle/>
            <a:p>
              <a:pPr algn="ctr"/>
              <a:r>
                <a:rPr lang="en-US" sz="3600" b="1">
                  <a:latin typeface="Arial" charset="0"/>
                </a:rPr>
                <a:t>Skill</a:t>
              </a:r>
            </a:p>
          </p:txBody>
        </p:sp>
      </p:grpSp>
    </p:spTree>
    <p:extLst>
      <p:ext uri="{BB962C8B-B14F-4D97-AF65-F5344CB8AC3E}">
        <p14:creationId xmlns:p14="http://schemas.microsoft.com/office/powerpoint/2010/main" val="6636244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People vary</a:t>
            </a:r>
            <a:endParaRPr lang="en-US" dirty="0"/>
          </a:p>
        </p:txBody>
      </p:sp>
      <p:pic>
        <p:nvPicPr>
          <p:cNvPr id="6" name="Picture 7" descr="sts109-s-002"/>
          <p:cNvPicPr>
            <a:picLocks noChangeAspect="1" noChangeArrowheads="1"/>
          </p:cNvPicPr>
          <p:nvPr/>
        </p:nvPicPr>
        <p:blipFill>
          <a:blip r:embed="rId3" cstate="print"/>
          <a:srcRect t="16563"/>
          <a:stretch>
            <a:fillRect/>
          </a:stretch>
        </p:blipFill>
        <p:spPr bwMode="auto">
          <a:xfrm>
            <a:off x="1066800" y="1447800"/>
            <a:ext cx="7125118" cy="4752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3347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Systems</a:t>
            </a:r>
            <a:endParaRPr lang="en-US" dirty="0"/>
          </a:p>
        </p:txBody>
      </p:sp>
      <p:pic>
        <p:nvPicPr>
          <p:cNvPr id="261122" name="Picture 2" descr="http://www.allinpoker.cc/pics/hrtrylfl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5147343"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hQSERQUExQWFRUVGBcaGRgYGBwaHBwaHBocGh4cGBoZHCYfGB4jGhcXHy8gIycpLCwsFx8xNTAqNSYrLCkBCQoKDgwOGg8PGiwlHyQsLCwvLC4sLCw0LCwtLywsLCwsLywsLCwsKSwsLCwsLCwsLCwsLCwsLCwsLCwsLCwsKf/AABEIAOEA4QMBIgACEQEDEQH/xAAbAAACAgMBAAAAAAAAAAAAAAAFBgAEAgMHAf/EAE8QAAECBAMEBAgJCQcDBQEAAAECAwAEESEFEjEGQVFhEyJxgRQyQpGhscHRByMzUlR0s+HwFiRicoKSlNLTNFOio7LCwxVk8UNEhJPiY//EABoBAAIDAQEAAAAAAAAAAAAAAAMEAQIFAAb/xAAyEQACAgEDAgQEBQUAAwAAAAABAgADEQQSITFBEyJRYTJxgZEFobHR4RRCwfDxFSOS/9oADAMBAAIRAxEAPwBV2h2hmETMx+cTf9qmUgJmVoSlKF0AAFePogb+VT/0ic/jHP5Y92p/tEx9bnPtBAuXpmGYAp3jlAmYgwyICIU/Kh/6RO/xjnuj38p3/pE5/GOfyxMQ2ScbNWlBSCKpqdxFaVgQtCkkpWkpUNx9nGKLZu6GW2AdRC52of8ApE5/GOfyxPyof+kTv8Y5/LAgR7E7jJ2LC35UP/SJz+Mc90eflQ/9InP4xz+WBjTKlqCUgqUdwhmw7Yu2Z80HzR7Tugb3hPiMsKgeglBraOYUaJfnSeAm3D/tgtIpnHFhJmJtJO4zi68Km1EjmSILS0slAystgD5xsPPqqNMwxQnNUmqakDcQaAjtT6YU/rWJ46QngKBNAK/p05YkGk0vUWIpSsSju6axA/8AyVj10iozOBpxWVNQsAiu4ixrQc/RHruKOHSie73xQ33Z4Mbp0HiruAlgtzG6anR2zi/YmPegmPpk5/FOe6AbLU88krRnIGbQpBITqUp1VTlGCsInei6QqVTJ0hTnObJWmbLwg4N3dxEyqA42w8WZj6ZOfxTnujApmR/7qcPZOOD1pilItOuWSSSElRvuAvFh6VfbRnJOUEA9YGhOgUN3fAvGu9Zp/wDjE9RmbFPPDWYxDumlH1X9EeImlm3hs6DwM0sHzEQHXj74UrKnOlOvVNu0p0jYztW2qzjZHZRQ8xi5bUYz+kznrrRip7QhMOzQ8WZnFcjOOA+qBcxtBNINFPTo/wDmOfywWly24KsuU5A270q9kZuJNKLTmHECvnTqO6sVXVupw040LAsptK+taUmYnACaE+GOW9EaHdr3gTSYnSK6mcc/li9NYEhYJaUAdLXH/wCYXJyQU2aKFIbrvDnrAPViE/ywf/v5z+Mc/ljw7ZP/AN/Ofxjn8sA4xIhgGBIh38tH/wC/nP4xz+WPPy0f/v5z+Mc/lgARHkTmVxGAbav/AN/Ofxjn8sW5PaR91uYImZxKmmS4k+FuKFQ42mhFBaizCpBbA/k536qr7ZiJnTpHhK/nK/eMexqiRMiJ+1A/OJj63OfaJgQmDG0/9omPrc59omBAEAfrGk+GdQ+D+UanWeiW8lt1FkpOqhuIBNwNLQD+ETZVyUyqWkUBNFDQg63G8WNDeE9KiKHhDHLbcvFhUu/+cMqFMrhqU8CheqSO/spCuzacgS53GLJEFME2bcmDXxUb1H2cYKbO7JZ6OO16MaVtmp7Ib2mqponqNDeLVHLgOcAu1QXyp1hlr7mUcOwttjqtIzL3qP8AuO7sEbJ11DQzOnMoCoSPYn2mNU3i4HUYHeB6h7Yzw/ZZT6UqLmVToUUAgkKy6gqrY8qcYQG5zkzVr0YC77TgRXmdo5qZzCWaWEp1KElSgOZA6sHdkMIUhpKnXa+EoKgjQqGYJ+UJpUKynJTvjzBMcak0dGoOIdS9nay1yqzEJWhwA0NgddK1F4NTeINuvvy/QuKEq4pYU0E2QsdcKBIpRSibV8UWtDzBSmEEy7Eaqwh+0VfCegm0qIz0KgEqFrj8bt0Edp31OJl1LoMzZVQCgurcOwCKmLtXzG5B13HdWCOOKQuUliFpzoTQprU0PZ2QuGyBNjRY4+f+JW2cx8CgWhKUygcUXd5SsWRSmpUeO6CDrbymlCgD6pQ/q5Csmn6+U04QuS2LSrSFtzDLjmZaV9U5RYUAVcVpeM5v4Qs2YoaKVlstJOYUCK1BpSuYC2tIcCE8gTK1ACXMp9YU2adCZWYISApKB1t/IdkZ4xitZdWcBLj5Sco3JTvPbA7CcXS00tBbKuky1OalhupQxjj2KsuIUpLJQsmpUV1tTQcN3mhfq02jUQ24jjr9hPNkcXSltzMkZWlqdUoElZFCkDKBcXoSTSMMZZlxLuUYbVkASHGycyXF9YBegKRWlQToIJYfjckoBIKG+lQhmgFFAEdYuGlBewN9YoYp0TMumUaNStwuKBIJSgHqhRFqmghnODnmYIU2vj1P6wVhOFqUAhAuBU7qcSYuuPusqyrvYG96gioIUN1II4BhjoWkkLShxKqEECoF6E7geOsCMZxJTzmYgAnKhKRoNwFe0wE+duZ6AhR5TjaBLTMy06o5VZXRu0V7ljleJNNgjK6kU+cNO/5h9HOBWN7HqZQ64HCVMlGewAOf5hrWoqKggaxqwnakiiJipGgXS4/WHlDnr2xc0HG5DmeeNqliMYE14rs+UVUjrJ9I98A1JpD4WyihT1mzegvQcUHeP0fNSBGK4KFjpGqXvQaHs4HlBKdR2aUevPIiuRGBEbXEUjWRGgDmJkTyCuB/Jzv1VX2zECYLYH8nO/VVfbMRaVM6JEiRItIihtMPziY+uTn2iYFBMF9pP7RMfXJz7RMCRCr9Y3X8MgEMezGzwWekdHxaTYcfuivs5gJfXvCR4x4D3mOgS8mk2oA2i3I03dg384zdTqNvkWNpX3MwABTnX1Wkit7AgbzwTyhLxjH3Z94S0t1UGtyctQBUlR8lIAJ7Iv7ZzS5hORpVEpOmmf8AHCGfYbBpZlmWe6Nrr5UdPmPSIfVVJQ4g2yEnLTncXqK6ZEA3tyZbVVW14DDAMAYbgz0iuWW842tpSklt9tWZBGpBNBQ0rTiAeEPrUsVLBZUksOhS2qioQ8OHAGpNOZhKn8RenG8RlUspS608ypttvcoOdGtSeAJoo9pi7KYi5IdLKvhLisqFgJV1QT5VjmTcacRXQ1N7Ux5o1Ra2oUJnzDge4/cTVtthLZaafbQEOBZC2+DiLmnbQjvBgbinwhst5xJMZVuqK3XHBUkq8ZOXeLkXIpwjctx6ZVVSiqm9RsIqzGGsSwDob6ZSlEVPiJUBXT09xgVVw6NzCa7T7FXzebv8u326TGWeL7OZVMygSbUvyG4RhIy6FJBU4AdKam3KCDbhV1iQagaClNRT0RQkOpMEaZq/j8cIGTuzj5xaq56T5T1mrFMMl0ZC4lxZVWnkxtl8DYUB8TQHiu/rixj6atoPzVeuNsqOqOyO3tsGDKMd7lm6wbKutrUUhoihIrn4GkZYjIshHXK0Amlut6o14Ui6zzV64mLiqm0cyfNF/wC/gy3j2bcFjBi9kcwqy6lXJQyn8d0YymDuM5s6aE+akMSeqnkBvv64qYTNrUpSlKJQo2SbjlY3HcYv49hU56StBWmwOBLKdplhrKB1soQFVsE/op0BPHlARvBC8hT6g4WWzSjQzLUrfTgB84wZxGRaUmy0tKVYV8Un2d9IVkvzUgs5VKRm3i6VeexPpgunIbp1htbqE2bax16x/kTWXbTkCFOZlMtLqslQFekeNKm9DwFoUsRfROqayoUEtAhalmqlrNyK/NBHZfQRbZ2tU+FBpCkurSlK3FKBCEAUo2ALVNTfed8GcEwlttoLWmo0Qjeo+2CE+H8557U3bv8A1Iee59BBbTuW1Orw90R1mhzouDcpG/mOCvXBnHXClsJWQVqIVlGiEjcO2Fz/AKlkNNRv+6FyueRO0JtFvgDLD9JQxvCwtPSN9ppv59vKFlQh5dcCeum6TdXL9Ie37oX8cwzKc6fFOtNx9xhvT2/2mP3V94DpBXA/k536qr7ZiBZgrgnyc79VV9sxD4iZnQ4kexItKxS2jH5xMfXJz7RMD5eXKlBKRUk0AgntAPziZ+uTn2iYPbEYEDmfcFEpqE9wufZ54z9TZ4YJj9C5Ah/CsL6JpDST113WfWfYO6NGPz4SAy3YDxqer3xbxfExKSy31+OrxR2+KnuFz2mOeyeITPReEOtrWwVlJdAsFcCe/fTtjKSh7QXE1NLdTXcPF+n8zoTGxra0N/GqStxIKCoDo1E+SCDUKHA91YUcf2bcZduMjrakqF7Koag136WMGcD2wWhrIgocaN8qxmAPIag13QZ2qxBp1hFHg6uoKaii01rmSqgpl0pv7dYvu2cjgzTZbHbZb5kbofT39oDxjbKVlELdlKmdmllxalD5EnxkmovvGW4Op0EL2z2COOr8KmFqCVGtSarcJ7dx4wXldnGnlJdeACUkAVtmO4HlG9ieWmbUmYRkKbIT5KRuI3EEXChBW1G5CE69/wCJiXab+nvwG6dMTDGX3WphLS05WLFIFRmTxPMGxEH3ZcPslqwSR1KaA6gjv9sWp/DhMN5Fnri6FHcfaNxG8cwIDYK+pKiyvqrQd/Ld7QeEJE5AK9RJOc8wPJrUk5FdUglJruIvTzg+ePJ9YSUq8pCwe1OhEGsdkKLDyUghYyqBFaLAsac0gjtAgHjzWVHPLXttf0GCK2WHvKEcQhizdWHOVFeY1jXIrGRNSIvYRhYelwtTizVHiigGlCDFtOzLIA6lbfOPviuQAQfWQTzFbClgBdSB1j6zGLnWmOSUj0390MK9mmtySOwn3xVd2TSCSlagTxuPfBgykkwZbtBOLOURlGqzTz6+isbZdrKkDgI1zmDvIUFEBaUg6X84PIRUm8QqnKPGUaD2nuiwXIAEnPeYqT0zhJ8RNhzO/wB0F3XWy3ldTVG8cBxHDsitLMhCQBpSKD9Xl5f/AE06/pH3RxG4+gE7OJdlMObbbBaOZCr5t57eBEE28byhJCAVpTlCiSQBxCeMapB1ITkNAKa6DsPPgYGYsKAFBBQfKHqPA8olX3HmZrfhlj3A0tjd1z2mjEJ1SyTc1N1c+FdItuYSjoLoKVhJqTqVbggA3HOLmETyVshvKVZBUooAkkGuZS61I0tTdvgcxOAOOLLzQz1rQKJA4JsN1oOJuVULplNaDBHJPcwZIzJQooVYHjahi1lAq2bpUDl9qfaIEY5i7ZX8XUhKQkV303mLWGTnTtUNlopfmND7II1ZA3doG+ytm46wHiMmW1lJ7uYi3gnyc79VV9sxF/FmOlaCwOsmtR6CO6KGCj4ud+qq+2Yh2l9w56zNtXBnRIkeRIYi+YvYjLFybfQnVU7NgdpcTHTGcNCA0wnxUgFXYOP6yvUYW9k8L6TEJpw6NTU4f2lOAD2mGp+ZCGnXt6rJ7B1U+c1PfHn9e/n2zW0y7lAHec82xmvDcRZlAsJQFpQVbsytT27odsE2ZOHZxKpdmekQA5KvZEmpqEuV8XJUFKtbHlSFRWxappKnUNFRBupFM1ddNT5oFvMTaHkKdcefQgoztqWtKihCs2W546c4PVamwL0+ff6w+o/DrVYlcN8jyPpGbHNh2Ou9LqMg42guPMPAlASNVNlJIUmtuqSKmnVNoXNlpoza8hSUlIqo7qew8os/CLtw1NMpYZS8AFhXxwoUDLTIk1Klgmir8BypbwPCCwyzLJs9MUW4RqlHCvZHajbsyevaD0mpvoYqp49Jaw7FG3pnKeqls5Wkm1SLEngYZ8RwhuZbCF9VafEXvHI8Qd6fUY3YnsyzMIGYUeAFHB4xppnrZfffgd0Bm5l2UUG5kZkVol1NSOw1v3Gh7YzTg8pJ3EnDdZXkphbDng8x1SPFVuI3UO9JOh3aGPNpygltaTlmEkCw1T+lTQjdxuOEENpcQZclwhVHFG7Sgbp4qrwpu36cwq7qVJ5nXzxA5ORIJxwZo2gedSttZcqDcbgCL6CD+0MyiZlpdzKUFKQFEptRNtxzG1R2UgFNS/StlBNDW1dx9x0jZguIrDKmXhmRWlFC9t2alaC9qwf+wEdRKDlod2IfBZyprRNqkUBI4QbJAryJ9cKuETqGXgE5g24o9U+QSbUV5Q50EMziLVrx9cWyoJPrKEFgJCqu6MVIEakuUjIvcYkjiCHWVJtneIU8UlUKXUABQ3iGXFZuiCe6FZxy8UAKniHQZgyYeVXJcV1PLgIIMlITawEaJgil4pqQsqyrGVOoHzhxPLlDA8w9Jx4M2uuqeNE2RvVx7OXOCssppLJQRQevn2j0jsiip4AcAIoPTal2QLfOOndxidhfgcCQH2nPeYPT5lnQoG405j3GKvgb82orCQhCqkq8VPDWNmJMFxog3W3cHeUnUd0VsCxRKEqQ4UlOqQsEoroa5QTp3Q7WPLkdZ2o1LucHjj7wmMJlQgUAcKbKczFKK8xUk6jxR5oEIbMpNFCtK0ruKToRWCKJdrKpEq2p51YIK6EJSDrlB82nfGqc2YnFhTr4KcgvnICqcEpreld3M8YIOcgng+sT7jHWEwMqyNy/WNfOPVAuVluj8PT/ANqqnYXmIvNLzMg6qRQ96feI3zDILM0sfRFDuLzBEAoO18Q9y8RmpEiViRo5iEMbIrp/1QjXw6YA7Sqg9MWtsHMjbbQ7+6w9NYrbFirs6njiMwT+ySfXSF/bZ56YxZuWZXlUQhAqerU9Ykx5/UVG3UMom1or0o22OMgRp2Xwx4APSjyFKFM7Sqp7jWxHO0Nb2JFLS1vsqJsno8tVUNlUULLTS+7nCJhWGsoqkYuylwgpUlTZarxHWWkm++kbMaxmckGz0i+ml3AUB1tfSJBULVr1kGmmo5wRUesYA/PP5Rq62rUvu3D6gg49MjiDUyTUzMk9GkNhRUBTxUi47N0XcNwYzylzLK1supVlBJqlQTplAAKLUt1uyB+FuFyTfcl0qcWr4tASDXnQa2EHtkcbZYYbYdzsuJHWzoKamtzCY3KCTL6+xHcKh4A6+v7zajF35e001UC3SouO+lvPQwWTjTLjSiSlxuhzC1acCD6jBJqYQ6KpKXBxBv5xfzwp4/h7CH05UhCiCo0tXcKgWN+Q0gQxmI5JHMXVyaQSQnLUkilTQHdfhFV1JBhl8EFPbA+clKbrb/xujQWkMIuXIgxtFYsTeItJIC1A18i9a0pUFOnG/DfAzFJkpORs1O88PvizgWBNCrjyl56AoCaeNxWVVqOUd4KnlziTvK9JPAyt1AbC3j1SOjpQnWhBAJI3wafxwoGR0ONOcFJTQmvdTzmLDWOlpYWjLnHlZQDz0ivtNtAJtuq0AOJ1UBXMPmkVoB90NLVSy4BOYI2WA8zQcYUDuPdG5vF0qFDYwny89lUATVs0AJ1QToDyggt2hoe4/jSEHVkODGAFcZEznMRzKJr1dBz4mkD1vZiEoBUo6Afiw5xaVKdIoXy13n2bqwRl0oZqEAk0uQKk9pEX4HOJGcDAmiTwXLRblFK3Dcn3nnGG0K0Kb6t1puKekE7qxdbQXQS6vo0fNSeueehAHp5Rg65LNiqWiunlKJI7dwECDjdnP0EttOIrSkmp0gEFROiB7tSYZGdh5spr0CkjispbH+MiKM18IJb6ragmmmSg9KbwFXjs3MqoitzqfeYewzc4wPeAJx0h5/ZhTagVvMJpWoC89Qd3UBHpjRKbIy4GZKlOGu9NEdl7ndpFJWzK6Znnio8E+8xQKsg+LJCakanUcYqVYjCNj5QtSb2wfzh93F0sthCKIBUtNE6pUE1Fzcg042rC65jLz1EpBNbDdXlr7Yut42yAOlSTl4FIr21FfTGib2ubAIZbSiu8Cp7jugtVeO2TL2VBThjj7TLByU1QfwRqIvN2lJ1PzWFD/OZI9BEL2F4pV5IpqaVPOGJwUZnxxla/5zIPsi4Ui0ZlNQyMCUORiMdYkSJD0zcw58H6KzOIHcJua85WB7IT25BM5jjiVLWgBbiqt+P8WK0b/SOW1Id/g7T8biZ/71//AFmFOawxvplOBOVecqzAlJrXUEGxjFsuWnUsTNfSaJ9Um1SBj1nSsTxgBCWsgceUmrbU6gJLwGoS4AU59LG9T3wifCErLhTK0MNynhLo6VhDeU5kBWptoU6ZRrA3FJbwlQU+444pIoCpxRoOVTaMcSlVvtobeeecQgkoCl5qWpYkVNraxYayv3jJ/BNQOhH3nrcrSQkGa0LzhUac1U9sdeTh7eQIUjMkcTX11Ec1mpForw9lReCwhPRqQpAAObVWZJ3gaQ9DC5tItMKV2paPtTCljbvMO+e0Tddh2HtNU3siwes2C2rimqPSk09EJOJNkPLSpal5TlClGpoOdBvJ3Q8qanaGikGnFsf7XIXDhLK6rcUoLJJUQ43TNW9EqoRfjCxb1l14EBomVN+KoiNxxuvVUkGu8e0Rbm8CbNkPKHI9GfU5cwG8BKFUXUVCstQKm1qgKOW17wxW+OhkbQe0pSpzIJpcnMSSKmp3DU2pG5+eCFJQdSPx2Rdl8JUWUu0OQEJJAsDSoqBrA3EJDMu4raHM7mGYPGFJEKDKoDKE131rFPEWshsaj2xskZQpScoMVcZmilF6kk2HARQZ38SeNkD45ia1IS2qhTcppzpXdr7hG5E3VgKNygCp7r/jlAxqaQ6250pCVN+Jehqd3MWEZYMKsOV0IPthi1fLz2P6wVZ5jK5NEIS91aJyqAI0O489dNDFGcx8rAVXKoGqkZUosSK2SL1F4GS7iilKCqiQK0150IiljBcKgs3zDcLClgBwtugS1BmwxhCdgyBGY7Yoy9VB/a+4QGxDHS6KKJpwGnf/AOIXlvmPOlMMppEXkQRvz1hKWUgKskDuqYJlZOgI52HvgBIKOcVhnbrwr+0n3x1wxORt3tMVTDqhQqt6fPFfHcOyytRolQPDXXSLwep5P+JPvixiZU7JODJQpygXBJuTCwchh84XbkEDrFvZLZgzKyVJJaTUKIVQgkVB7IJu/B2SKhRaPzXClX+JHtEBpB6aYr0RUgVBNKUqAQK+cxXdknlqJVVRJrc1jRJOc7hACizHwH7GYvyKpd9KVFJIKTVCsw14w2zo+Jm+cqsf5zBhPRhTgOgHeIdZ9P5tNfVlfasQN2HiLid4TojbgRDkSJEhzaIlk+kZ/g4HxmKfXn/9RgExPKZdKkhJIJFFJChrwMHfgzPx+Jj/ALyYPmc++FJxLrmIrl8yGUdIsdKoWAFTvIBPARg6qpnvJSb/AOGamqlWFvQxtf26TlTllWc1OtmSKV5U3dsBscx3wno/i0N5M3iWBqRu3aRYRgMqlzOqbffaSk1bbYUhZNtFBNMoHMdsDccwRp8p8ERNNCvWzuVSRyFSUmvMCBujEYdxHa9ZpK2DV1tn5/zN0+9kmsOcUDkShJUQCQAFamgh7m9vpNNkFbqvmtoKj7AO+EhrCHOjS248ShKQkICrUHzgnxv2iY2+AobG5I7kiBiwKMCZtqixyx4h2Z2teUnMhllobg66C5Tj0bYNOwqheTOMBRDjpqo2ypSlIUTvzq8WpjMoFOqkq7Aaec0T6TFJ/ZwPKq7RKR5I1PfT1A9sUDDOWxK7MDiXEJZ6bonFdGpKVqKkKUoE1skCtAL2oYqLxBlt1KFmtFpBpalxUmo3CtjBaXw9AXnSkVCUprTcn284vyuyqHl9IUpzWqo8tD2j2RIUOcmTu29Jabnm2VPSzxFHqnOlISkHQGg3AgaDnvhQxNGRZbWkhSd49YO8HUEaw57V7PoVLpcbqSggE0pXcFCvcOYpwEI/hAFA8VJy2CqFSKDdxR2G2sNdMK30gVJxuWZpeWE0BFCOF4Vtp5rIADfNvhkmZtqlQ81T9anoMKmNy4cpkClEg0I01hmraGyYNtx6CLAoqovmP4rDA2gtMBI8ZZr+yPeaRsw/BAyM7uvDeeQ5RpmFF1dfRupwEXstFhwOgk11leT1lvDTmF9Nb8/uhl2UebIdCiPHoOwAQrTLXRpHGn/gQul1aFE1Ukk7iRAP6YXqecZhHuNZE7e9g8u4BmbbUewRUd2RlD/6KY5VKbVTCNHCeSqK9YgxKfCI8nxkg/q1HouISf8ADdQvwP8AnDrrKj8QjBtRs1LsMqW2gJIKRqd57YCYflodI3Yptd4U2lABScwNdNOYjJluqetc8wD7INSlldeLTzmUsZWbKdJsAHKCOIPVlaE6ZfSVQL8CSTw849RixtNLeBS5TULJUnRVRputuqYggMwA65l6mCMGboJngD+RmZ+cUpCTlKhW+tjSNuDvNZi5dhxI63UzN0Nq08j1Qr4Ztu4wFBAy5iCTYm1bX3QTb+EtZ8bIf1ke4w2aXHaPWampydrDn3x+onmPzCFuAoV0lB1l0pmNSdOAFosYkn82mvqyvtWIDuYo266CkIRUgZU1pXkDBnFP7PN8pZX2zAiUBFigwGvZTUApzDNIkSJGvkTzmRLmzeGuuOT5Q8WUCemQoheStVA3pc2Ggi5PMJlcwCkqokWSlIzpzArTmN1VNCNdRG7YrC0ujE1KzVRPvnqqIqnN1hblXnFnbjAQ0UFpSkIWlSFAGuYGm9VSKjhTSMLV8WEnpNPSqbCEHWAMXm1Syi442tLbnWazmtQRXLzUOFLWrSL2K4qnwMOtTCXXVITlZSm6VEiufcEhOaulwKRnhewramkuFYqaZUkFaiK0NKk07hDa5s8y2nKZdtKBYuOqqpX6iU7zuuOyBrUDyF+/8RxkrrO1mz6gfuf8Cc8w1bjko8p9ZbW2pKszfWIb0IyVAJrDjszhXhLCHGsqUaZilIWSLVUEXravjQvSTYamVsrBSleZshWtDpXuI88FPg4xnwUTEs6FUaWSDS3A1OgqADfiYDXsdjv4EJrqTSR4fIIyI1M7KoSarWpZ/dHoue8wPxvC0BSMiUg3FBrxB9d+cWncVfmPkEZUfPNh+9v/AGR3xGNnAnrOLUpZ3g0APECtT3kx1gU/AOPWZ6kjlzzASZfKetuOkWmsToagWHk7oHzbpCjXcSDv740OTAF/wYGsM0MTWPqzZldZBGUo3UOqae2F7EsLHjtkqbJ13pPzV00I9MV5idreum6KQnKE3Irr9/GLWZbrOTy9J7/08KICQCSaUIFanhxjRiki63VKUhLgsQuopw7bQTw8lRz/ADVClBrS8E8fWZpxx1CctGwdQesnequopuF7b4HhlG6EDqWxOX4ZNqfW4ldAtsXJ33oaD8d0XpJpCQpZtQ6nSLOz8mkeEZwnpl0NeCTe3HfAjaltSUpFeoNw0rxPGNDb4jlRwOIA2bV94JxvFelVRPij0xQbmyKA3TwMalKjUoxrLWqrtEzy5JzDaZBDiaoii9IqSbCK8tMKQag0g1LTvSJoReBtuTkdIRdr8GbMGlOKQa8a27CDaDhlVJ8VR7DcecX84jTKYepKQtHeFX8yt3YfPG9M8K0UCk8DCFjFjkRpVAExbfUk1Umw3pv6vdFPbydqllHEZyO38eiGbCykg1SFV0O8UuSO4emAc5hwnZkJOqlZQeA+6BVOot3EdI0mme5WCntKrs3Jpk5RtQQ4VFXSqTZxsneDrY7jUGlIsyewzaW1dIh17OR0TrBBQUnQkE9UjeDb1wLxrYxTKiELC05ikH9IapO8HlFGYZnZVOQl5tCtwKgkjsEaKkEYVok9FicsvHtMMGkqTgRUKCFKuN+UkV76Q2zxrLz/AClgPO80T7IAbFyvWcWdwCR33MHHryc6fnMKPd0zIHoTA3Obx7SijFRhuJHkSNCJxs+C2YBfxNo+VNzCqcQF5T6x54YMekS7JqT5bVu9FvSmhjnGy2LeDYi+4TQGdm0q/VUsD0GkdedGV39F0f4kj2p/0xlatdxIjlLGplcfP7TnmA4gGiQ4+82j5rV6+6COMbcNtFKZYBS1AUW5mUupNKBKr19EKG3K1yswWq5EEghQFTlPDsv5oObPbQ4ZK2lW5iZmCPlOiK1k8sxGUdkA09Vmzk4H5zV1eqoZ96qSfsP3MF7dyc+014U6lAqtKFEEEi3VUcoygE9Wu4gcRGt7GS6iVnQSpCVBLzVeqHB5RTp1hxg7OTTeJutSs2xOs3XldUMmcnyVpSnKBUAjmBxrCdgUs5JzkxJPpzNKqhw7hvQ4OFiDxvygllSqmR1H5xMX23sFPPoB2+U7sjEmlMJdChkUAQfYOfKFuYxF2aUUMDKgWU4dB/Mf0R3ndCvgWUTaZJ4qQyE1QSqvSk0OtglJv1U95jp6kIaRQAIQkaAUA5CBvuuG48CL4FRx1MVcR2aShklKiVJuSo+Ny4A8KWhMmHCoV4bob3XFz7hQglMug0Wob+KUnjuJ3aCK+1OCMNNdImjWQUFNFDmOOnnGsJEdx0jCt2PWK8k1atIulQpeK8u0UC4IrehFDTsMeqvF92ZUjmWeyPEqvrSm/Wg32Njausa+ki3g7aVvBC/FUDXzV9NKRZlyuJVTg5iWZUS8wHD1kGqSbdQqNAed6ivONmNSYWkgxc+EbDg2662BQEko9CgO8GKmGTXSsIVvpQ9qbQVCwUE9RxLOM/rOezMqQSDujSEUhh2lkqHMO/3wCRKKVehpUXpa8a9dgZcxJlwcTW2zmNBDXheAnoypNlDjoRwNrdvni1g2yyS2c1ASAUq3gjfzG4j1GLknNqQejc6qk/gEcRzhO7UbuE7RmurHLTBjEL5VDKoaj8f+IuNyaXSlBAubcATw4d0SYlEu0rY7iNR2e427I0yLLjSlJcFEpqVLNQABvFdDyhE4PK9Yce8mJhMk2oKWFFRKE0uKDUg+V28o27FhK3CtJKlJAyhKgCQahRFdSOHOFOdeXPzQSgHKLD9FA1Ue4VgpObKrT+c4a70rYpZBPSJIF6pNzepprfQ6w6unAXzHzGXq1pRWQDg/eHpAZX321p+LUSrI71CaGuZJ0ChWuojTtXNinR/HE1CvjadUCoGWmta6wIXtvMJWGpseIRmSQBW1QFEXoQQbRsmZ0zb5XuNNDUBI3fjjFGQpyZp02JafEyMATYy1kZt4y/WqwjGedCZeabH0VXmDzAiw8urnJAr3nTzCp80ARNdJ4cdwlVgdgfYi+mXc+T85jap8gn1jnEjKJGtMuCnEAvThJNpybondXOLnsjrGxmL+GSeQmjzVBU61F0K9F++ORzKqPzZ/7yb/ANYgjs9ji5WYS4CcuixxSfdrGZccOZoIm6sR8+EfZ7w2T6VCfjWamm+g8dPdSvdzhN+DHadiWbdQtxLDi1pJcUkk9GBdKKA0VXQEUvxjrAfAKXQatO0zcAo+KrsNge6OcbT7GIlphTqE9Vwkp4JO8Dhe8LC8VqciX0+n8ewV5xKOLTz7004WJqa8HJAQkuLqqwrQVFATWgpWkEfyMfS3mKUpsTlKuubVJpvNOJgvsjhIypmUkLUkkFO5FRZSt9jQ23VgdiO0ryFvJDyV57KWBbS4QToBeF7G3KGszz0Am9QvhOatKBkdSe/7f7iD2wmZbS0s5XUXZc5/NPI+iC7WOOzTzUg45kUE/HL8Um3iIr4yiLFXbSEqbwSdmW88uyroRookJLlP7sKIKtN2tImEbRomwhuZV0b6KBqY0rTRLh/3RZKHVNx+0Q11lLXEV/ftn2ndW5VtlsIQAlCBoOHthNCjiE0Sf7Owb8FLGg5gevugRjO1swlhuWdIDzqsuevkVpnJ0qa2pzO4Q+YNhaGWUNN0ygXPHiY5vPjHSZ4BryT1gfbN1DcsSQCtRogbweI/G6AidmXA0FFYJCQVAil+REWJt7wzEcurUvc81fig7jBPbOa6KQWfKc6o7+r7Se6AbcnAhAcAZidJqLqM6ELKb3yndrpHktPpS4CCCUKFRvFDcHhDfsZKBtlkcElR7SCfbCxsuQt+bX851X+pUTngmdtGcTTt42HmUrBuE5a/pNmx70lB74XVvtsryoqUupadQBuLiOsCd1FhQh52ml0ArRXVKXKedCgP2KGn6Ec0mXwFNtnx2c6D+qF5knn46ovR5gVMlgBC+L4E54Ot006pFU69WtFVPKoPZWL2DyTKmSjLZxNFceyvbcc6QXwt8ONZVXC00I9B84tCvhqyw6tlR8VRHuPeKRwZmXb3EnABzNco6plxTKz4pseIOh7xu4xcn5IPJtZafFPsPEHeO+M8cw4ut9Igddu9t41I9vbXjFfAZ8qTmArl3nxR2n2RJORvXrOxzgzTg8wrPkUk5k7uFOJ4b6xlj2IKfJbqV5jRR3qOluUD8Z2yQXClulCTncAAqa7qeSIYME2bqlqZ6VISk5lUvlAuO/lBTWwIcjEe0ng7SznOOMRTDE5haumQmiF2qQlQIB8VRGnPSLy8S6f87kaszKflmU6LFaZ0jRQrqO/dWGnGmUTGZltaklGdRZy1BVStUK0oQa67+MJmK4A5IutPsLSo+MMulRSqSDyOnOHEsDcN1/3rE7tJxuT/AOfT5TX8IpPTN9IhKZgoBWUK6qhTq1SeshQuL2tFnZ+Q6BjOrxl3pvpuHafbA3CZRc5MLmH7jNVXNW5I5C3mEMLj4KiryEVoeKuPYPXFb3wBWPrFak5LmUMWmOiaIr1la9p1Pdp3QCwhVW536qr7ZiNeMYh0qzwFh2ffGeDfJzv1RX2zENaevYvPWBubPE6HWJEiQ5FoGmvl5v65N/6xGBMZTfy819cm/wDWIrlUZd3xmaVPwCdD+Drasf2N66VVCCdL6oPshwmZVKwZZ7rVHxavnJHP56fSL8Y4VUg29EdW2N2mROMiXeOV9F0qFiaaKSdyhvHvhSxeMSWBB3r/AL7xcxWSclVLbKiEq1INApPPlFLZNDU2+4p0gSkqnO6Tos16qT+jUaamgEdCxnCkTbapeYFHKWULVHz0e1O7zGOQvGcwV9aE5Shyl1oC0LCTVJodFJN+REU0tSbsMee0e1H4nY9W0DBPUjvOy4fIrfUJl5PR0BEs0bdEkinSLGnSFO7yRbjHLcdw5jEJ7JIMGjdnHEnqu0AFctKJuD1q9bWkW8Q+Flb7fgzLOfpUZXHHicxKh1sqWyAkCtr90H9npQ4ZIqzJSHHCkgFXWUm2bQWNz54dsbZEtLSW8+M84A9T/HeBluFsdBMNhaB5JpVI4oUPZaCeFz7rKHPBnS8jIrI0qmcK3C58Xj2QVE82+hSpmUDTNOquuUgDQIsCTc6COSzCH5qbUJJLq+jrly6gV1URQD7oQroLN5W4mpq7KzWS6Yf2xg/8nQtg8TbabUl5WR9SiVBdUk+fW9T3xu+EHEkurlWEGoPWtvvlH+/zQgK2xmGlFmdZS6U0BDgyrHDrDWooQb1rDE6WH1tu53WVoSgJFApICdBpuvHWVtUct3iNVZv5rGcTo8iQkK3BKPUPuhB2DXVtxXEg+epi81iLlFjwlpQU2tI8jrKSUgqrzMD9nJF6XQpJDS60ulwbu6Aj4DJZCreaWttHaTLN7LaPnCres+eFGZw3NOD/APo2R+1QpH+LJ54ZtpJVyY6BQ6NCmwsKBWN5SQQe4xUxVHQ9E+dKLTVNxmFwRyzJR6YvW+0jHXEhkJGZW2WnKpy77GM9pZMrdQ60CokZVhIrQ6pr6R5oDnGZNlSi2HXFEk0rlSK3pzEDHttnlqo2gNtjxggEmnNW6DrRYX3KOPeD3pwpMc04kWU9dQSSKFKaFR7ToIS9qsTcUAE0Q0a9VNr/AKVNfuMNOCYGl9tbynKpRdSU3XTjytU90TaVEu9LHoW8iEOZAreqqSanfagI7Y6nFb5M1bNJWUNa5LevYQLg+w7L0uwpTi0LmArIuxbDgJo2sUqCQCa13GNeC7RzGHPGWe8VCiCg6X3g8CKEHnFXZ7aJyXJlHEocacWmzhKQlVRRYULpvQ90FfhQl1ENOOhIeSpTalIrlWimdKk1vapB590aRG47W6GYKk1HOOR1ENbQzCfiZuWVl8g01BAqAR2VHClIBvzbs0sZiLcAABXU0GpPGAOzzi3T0dCQPK3Dthps2Mjd1n0fpK4CEbRsO3vN1dVWKQycn9PaYvdUBpux3n5o49p3Qv47iYADSNBY09Xvi5jGIhhJQk1Wq5O/tPDkIU3F1g2npz5jMa637zBSoJ4L8nO/VVfbMQKMFcE+TnfqqvtmI0xEDOhxI9jyLykDzafj5un0yb+0EVcw38N3HvixOn46b+uTf+sRTWYzLh5zNOn4BIVRtlptSFBSVEKSagjUGNG63fGJVeB4zCzrOz+2LU42lt89G+PFULVPzkHceI9kEcSk25hHg82kKzeKvQKPFJ8hfLfurHFandDzsptynJ4POXSbJWRUdi/fCl1TdVnbRKb+wxkFKUmq0k2WRoOB4dsN+FbYIeWlt5ACVUzEkEVSOqAKWBIreClVIH980R2qA/5B6e2AOIbKtugrl1AcU+TXhxSeRhbxnDEnmaNNlD1iq0Yx0I94H+FHE0JaQvOenXmBRUEITuoBZPtjz4N5JScLeGTozMOU6VRCas0AWtNTUhKAvvNYQttMOfbdo62pKBZJ8k8wRaGiU+FVpEuirSy+1LlhCer0YJsXK1zVKQkUpuN7xr1JlMr3mXqrBv8ADByq8CU9qptrEcWaTKgFtKW2goCgVkqajkKgdg7IeFbGoXnbaqFtKbSVk1CioAqGXQUBGkIvwPSw8NStW6oHbSOr4U6ro8wOVbrq3lVF+jBpp2ACA3hWbb6RrTvZRWCpxnn/AH2wD95zj4Q9nRLS2ZKiUqX0fWA1HlCm6xsb2gYj4KnitttMzL5nWy6gfGAlApU+JbxhGfwlh1KktLzhKlZkJUoKoFVNqW1MdLRIEYjLmqaJklICajNXMmpy8NBXjaL1eROPeC1zM7je2eOvznJNisJU6+4whSVdamYVy0FaqFQDS3COg4rKfmLTQAWEArCgCCoKsbHfWltYSvg9eMriDiVAOEEoPRnODU3ykeN90PeKvBDDaRVSVIWi9U9ZLgUAUkVsMwhfVDzkiG3sdOinp/nmJGyWz6VYiW3UJFG3ChCusM1OryUBUnuI3Qel35aYTMSMuQlS5YlQSjJR9JIUKADU0qBa3MwvzkyoIbUB0Rln0oCkKNkOArqQSTXMlRqLXpQQyY+0zKzAnitQUl1oAgAIWy4KKoUjrqBK1k3Nr2pDKndiZ7DEWdgcUU08hKwRU9GtJBByq0qDzpDRg8kAy4hSEktTBUgLoEry1BSCbVpWOeTmO58RedCs6FuHKq9CkGiKV3UAhnxLGJic6psgGuUCiQeJ4mB3JtbJm3pm8eoHOMcE/Lp+UBbcSLanVqZAATTqgggWqoAi1jw5wMwrAnpnKXFKDadCok24JB0htbwxDYzOEdm774wemlLFE1bQN+ij2DyRz1iF1LBdq/eJauup7AyfX3nrLaWk9EwAKancOajvPKB2JYolhJSk5nFak614q90U8Q2gCBkZ/e93HthdW5U1N4JTpy3mf/sTewLwJJh8rUSTUkxpMEcKwovqNLBIqTF9bTbLeYJqrdX74cNqqdo6xcVsRuPSL6k01gngvyc79UV9sxA158rUVG5MEsF+TnfqqvtmIOIAzolYkSJBJSBJw/HTYt/bJv8A1iKjh9t4sTzrXhE2FzDLShOTfVcLlaFYoeo2objv3RoIl/psr53v6MIW1sXJAj9VihQCZr3UjWTG4hj6bK+d7+jEKWPpsr53v6MD8JvSF8VPWaQYxJgrhbUic3T4gyi3VKA6vrcFAtC1N4MYzEvJeTiMse1L4/4jHeGw7SPFT1m/Z/bJ6U6oOdv5it36p8n1Q+4ZtFLTZzIWWXt4qEq7PmuDzxytTTH02V8739GPAyz9Nlf3nv6EDs0m/nHMkXJ6zs0wtVCl1sOoOpSAT+02df2T3Qq4h8HsjNVLJ6Je8I3Hm2q48whewvaxbFAMQlFpHkrLx8x6Go88MTe20g6Pzh6WCh5SS6rzHoQoeeFP6a+o5TP0kmypupEpSmxT0qkBshRSScyTlNeND742DEJppwrXnKinKrOCoFPA8uyLn5XyKfExJA5KDqx/iazemPDt7KjWblV9nTp9BZUPTFPB1BOcGaNf4miqEYAgDH0iHtvjC3X21rupIrTQAAig5C0Rz4RXzMTL+UBcwz0Ioo/FpoAMnZQm+9Rh6Vtfhy/Hfl+8LV/wxoXi+DnV6U/+tz+jD1b2KoVqyZm6l0usLqQB6RC2In1MzHSJ1SARXt0hwxPaJby0qyhISSQkGt1GpNedKdkWkYvhKTVL8qOxDg/4o9XtPIDxZmW/zB/wwG4W2NkIY7p9XRVUEYZPPPzirjGGvPFXRBWVQFUkeMQajsvvinL7CTC6dIoIA0BOYjsAsIcFbUyx0nJVP/3K9AZAjQ5jUorxsQZPIdKkehmvpi6tqFGAuPpEbDQ5yOPrBstsrLS9Cs51bsx9SRcwTVMKIohIQPnK9iBfz0isvFpNPyczLE9ro85LJJgNiGIlywnZNI4BT3r6D1RH9PdYfN+c4W1oMCXJ/Em2rqUVr3Xqe4aJ7oWcSxxbtvFTwHt4xmrC0HWdlP3nv6EYnCG/psp+89/Qh2vTBOTyYB7yekFkx5BT/o7f02U/ee/oRBg7Y/8Aeyn7z39CGcGAyIeQ43KSqElQLjgzKA1A58IWcVxHpaAWA80WFYO2b+Gyn7z39CPDgzf02U/ee/oQCvThDuPJhXu3DaOkE0gpgvyc79VV9sxHpwVv6bJ/vPf0IsMS7TDM0TNS6y4wUJS2XCoqLrSvKaSNEHfDIgCY9xI8/H4tEi0rN0146/1lesxqESJE9p0kSJEismSIYkSOEr3kj2JEizdJMkQRIkVM6eRIkSOM6QR6YkSOnHrPDHsSJF2k9pI8iRIoJ0keiJEie0rPIkSJEzpIkSJHTpIkSJHHrO7z2PIkSIMmWIkSJETp/9k="/>
          <p:cNvSpPr>
            <a:spLocks noChangeAspect="1" noChangeArrowheads="1"/>
          </p:cNvSpPr>
          <p:nvPr/>
        </p:nvSpPr>
        <p:spPr bwMode="auto">
          <a:xfrm>
            <a:off x="63500"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1126" name="Picture 6" descr="http://www.onlinegamepalace.com/files/2011/06/onlinecasinoroulet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90800"/>
            <a:ext cx="4038600" cy="403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089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6019800" y="1295400"/>
            <a:ext cx="2057400" cy="1015663"/>
          </a:xfrm>
          <a:prstGeom prst="rect">
            <a:avLst/>
          </a:prstGeom>
          <a:solidFill>
            <a:srgbClr val="92D050"/>
          </a:solidFill>
          <a:ln w="12700">
            <a:solidFill>
              <a:schemeClr val="tx1"/>
            </a:solidFill>
          </a:ln>
        </p:spPr>
        <p:txBody>
          <a:bodyPr wrap="square" rtlCol="0">
            <a:spAutoFit/>
          </a:bodyPr>
          <a:lstStyle/>
          <a:p>
            <a:pPr algn="ctr"/>
            <a:r>
              <a:rPr lang="en-US" sz="2000" i="1" dirty="0" smtClean="0"/>
              <a:t>3H</a:t>
            </a:r>
          </a:p>
          <a:p>
            <a:pPr algn="ctr"/>
            <a:r>
              <a:rPr lang="en-US" sz="2000" i="1" dirty="0" smtClean="0"/>
              <a:t>Is there a “Golden Triangle?”</a:t>
            </a:r>
            <a:endParaRPr lang="en-US" sz="2000" i="1" dirty="0"/>
          </a:p>
        </p:txBody>
      </p:sp>
      <p:sp>
        <p:nvSpPr>
          <p:cNvPr id="2" name="Title 1"/>
          <p:cNvSpPr>
            <a:spLocks noGrp="1"/>
          </p:cNvSpPr>
          <p:nvPr>
            <p:ph type="title"/>
          </p:nvPr>
        </p:nvSpPr>
        <p:spPr>
          <a:xfrm>
            <a:off x="914400" y="274638"/>
            <a:ext cx="7772400" cy="792162"/>
          </a:xfrm>
        </p:spPr>
        <p:txBody>
          <a:bodyPr>
            <a:normAutofit/>
          </a:bodyPr>
          <a:lstStyle/>
          <a:p>
            <a:pPr algn="ctr"/>
            <a:r>
              <a:rPr lang="en-US" dirty="0" smtClean="0"/>
              <a:t>Design Exercise</a:t>
            </a:r>
            <a:endParaRPr lang="en-US" dirty="0"/>
          </a:p>
        </p:txBody>
      </p:sp>
      <p:grpSp>
        <p:nvGrpSpPr>
          <p:cNvPr id="5" name="Group 1"/>
          <p:cNvGrpSpPr>
            <a:grpSpLocks noChangeAspect="1"/>
          </p:cNvGrpSpPr>
          <p:nvPr/>
        </p:nvGrpSpPr>
        <p:grpSpPr bwMode="auto">
          <a:xfrm>
            <a:off x="575056" y="1406450"/>
            <a:ext cx="8095488" cy="4384750"/>
            <a:chOff x="2790" y="881"/>
            <a:chExt cx="7200" cy="4011"/>
          </a:xfrm>
        </p:grpSpPr>
        <p:sp>
          <p:nvSpPr>
            <p:cNvPr id="47" name="Text Box 20"/>
            <p:cNvSpPr txBox="1">
              <a:spLocks noChangeArrowheads="1"/>
            </p:cNvSpPr>
            <p:nvPr/>
          </p:nvSpPr>
          <p:spPr bwMode="auto">
            <a:xfrm>
              <a:off x="4010" y="2661"/>
              <a:ext cx="525" cy="4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Seat Back Tilt</a:t>
              </a:r>
              <a:endParaRPr kumimoji="0" lang="en-US" sz="2800" b="0" i="0" u="none" strike="noStrike" cap="none" normalizeH="0" baseline="0" dirty="0" smtClean="0">
                <a:ln>
                  <a:noFill/>
                </a:ln>
                <a:solidFill>
                  <a:schemeClr val="tx1"/>
                </a:solidFill>
                <a:effectLst/>
                <a:latin typeface="Arial" pitchFamily="34" charset="0"/>
              </a:endParaRPr>
            </a:p>
          </p:txBody>
        </p:sp>
        <p:sp>
          <p:nvSpPr>
            <p:cNvPr id="6" name="AutoShape 41"/>
            <p:cNvSpPr>
              <a:spLocks noChangeAspect="1" noChangeArrowheads="1" noTextEdit="1"/>
            </p:cNvSpPr>
            <p:nvPr/>
          </p:nvSpPr>
          <p:spPr bwMode="auto">
            <a:xfrm>
              <a:off x="2790" y="1035"/>
              <a:ext cx="7200" cy="3857"/>
            </a:xfrm>
            <a:prstGeom prst="rect">
              <a:avLst/>
            </a:prstGeom>
            <a:noFill/>
            <a:ln w="57150" cmpd="thinThick">
              <a:prstDash val="sysDot"/>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3"/>
            <p:cNvGrpSpPr>
              <a:grpSpLocks/>
            </p:cNvGrpSpPr>
            <p:nvPr/>
          </p:nvGrpSpPr>
          <p:grpSpPr bwMode="auto">
            <a:xfrm>
              <a:off x="4290" y="1959"/>
              <a:ext cx="2400" cy="2005"/>
              <a:chOff x="3840" y="1035"/>
              <a:chExt cx="2400" cy="2006"/>
            </a:xfrm>
          </p:grpSpPr>
          <p:sp>
            <p:nvSpPr>
              <p:cNvPr id="39" name="Line 40"/>
              <p:cNvSpPr>
                <a:spLocks noChangeShapeType="1"/>
              </p:cNvSpPr>
              <p:nvPr/>
            </p:nvSpPr>
            <p:spPr bwMode="auto">
              <a:xfrm>
                <a:off x="4140" y="1498"/>
                <a:ext cx="150" cy="1234"/>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Line 39"/>
              <p:cNvSpPr>
                <a:spLocks noChangeShapeType="1"/>
              </p:cNvSpPr>
              <p:nvPr/>
            </p:nvSpPr>
            <p:spPr bwMode="auto">
              <a:xfrm flipV="1">
                <a:off x="4290" y="2424"/>
                <a:ext cx="1050" cy="307"/>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Line 38"/>
              <p:cNvSpPr>
                <a:spLocks noChangeShapeType="1"/>
              </p:cNvSpPr>
              <p:nvPr/>
            </p:nvSpPr>
            <p:spPr bwMode="auto">
              <a:xfrm flipV="1">
                <a:off x="6090" y="2886"/>
                <a:ext cx="150" cy="155"/>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Line 37"/>
              <p:cNvSpPr>
                <a:spLocks noChangeShapeType="1"/>
              </p:cNvSpPr>
              <p:nvPr/>
            </p:nvSpPr>
            <p:spPr bwMode="auto">
              <a:xfrm>
                <a:off x="5340" y="2424"/>
                <a:ext cx="750" cy="617"/>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Line 36"/>
              <p:cNvSpPr>
                <a:spLocks noChangeShapeType="1"/>
              </p:cNvSpPr>
              <p:nvPr/>
            </p:nvSpPr>
            <p:spPr bwMode="auto">
              <a:xfrm flipV="1">
                <a:off x="4740" y="1806"/>
                <a:ext cx="600" cy="155"/>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Line 35"/>
              <p:cNvSpPr>
                <a:spLocks noChangeShapeType="1"/>
              </p:cNvSpPr>
              <p:nvPr/>
            </p:nvSpPr>
            <p:spPr bwMode="auto">
              <a:xfrm>
                <a:off x="4140" y="1652"/>
                <a:ext cx="600" cy="309"/>
              </a:xfrm>
              <a:prstGeom prst="line">
                <a:avLst/>
              </a:prstGeom>
              <a:no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34"/>
              <p:cNvSpPr>
                <a:spLocks noChangeArrowheads="1"/>
              </p:cNvSpPr>
              <p:nvPr/>
            </p:nvSpPr>
            <p:spPr bwMode="auto">
              <a:xfrm>
                <a:off x="3840" y="1035"/>
                <a:ext cx="450" cy="463"/>
              </a:xfrm>
              <a:prstGeom prst="ellipse">
                <a:avLst/>
              </a:prstGeom>
              <a:solidFill>
                <a:srgbClr val="FFFFFF"/>
              </a:solidFill>
              <a:ln w="762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Line 32"/>
            <p:cNvSpPr>
              <a:spLocks noChangeShapeType="1"/>
            </p:cNvSpPr>
            <p:nvPr/>
          </p:nvSpPr>
          <p:spPr bwMode="auto">
            <a:xfrm>
              <a:off x="4440" y="2578"/>
              <a:ext cx="150" cy="1234"/>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Line 31"/>
            <p:cNvSpPr>
              <a:spLocks noChangeShapeType="1"/>
            </p:cNvSpPr>
            <p:nvPr/>
          </p:nvSpPr>
          <p:spPr bwMode="auto">
            <a:xfrm flipV="1">
              <a:off x="4590" y="3504"/>
              <a:ext cx="1050" cy="308"/>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Line 30"/>
            <p:cNvSpPr>
              <a:spLocks noChangeShapeType="1"/>
            </p:cNvSpPr>
            <p:nvPr/>
          </p:nvSpPr>
          <p:spPr bwMode="auto">
            <a:xfrm flipH="1">
              <a:off x="6840" y="3812"/>
              <a:ext cx="1" cy="309"/>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Line 29"/>
            <p:cNvSpPr>
              <a:spLocks noChangeShapeType="1"/>
            </p:cNvSpPr>
            <p:nvPr/>
          </p:nvSpPr>
          <p:spPr bwMode="auto">
            <a:xfrm>
              <a:off x="5940" y="2578"/>
              <a:ext cx="1" cy="308"/>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Line 28"/>
            <p:cNvSpPr>
              <a:spLocks noChangeShapeType="1"/>
            </p:cNvSpPr>
            <p:nvPr/>
          </p:nvSpPr>
          <p:spPr bwMode="auto">
            <a:xfrm>
              <a:off x="6240" y="2578"/>
              <a:ext cx="1" cy="308"/>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Line 27"/>
            <p:cNvSpPr>
              <a:spLocks noChangeShapeType="1"/>
            </p:cNvSpPr>
            <p:nvPr/>
          </p:nvSpPr>
          <p:spPr bwMode="auto">
            <a:xfrm>
              <a:off x="5940" y="2732"/>
              <a:ext cx="300" cy="1"/>
            </a:xfrm>
            <a:prstGeom prst="line">
              <a:avLst/>
            </a:prstGeom>
            <a:noFill/>
            <a:ln w="38100" cap="rnd">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26"/>
            <p:cNvSpPr>
              <a:spLocks noChangeShapeType="1"/>
            </p:cNvSpPr>
            <p:nvPr/>
          </p:nvSpPr>
          <p:spPr bwMode="auto">
            <a:xfrm flipH="1">
              <a:off x="7140" y="3812"/>
              <a:ext cx="1" cy="309"/>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Line 25"/>
            <p:cNvSpPr>
              <a:spLocks noChangeShapeType="1"/>
            </p:cNvSpPr>
            <p:nvPr/>
          </p:nvSpPr>
          <p:spPr bwMode="auto">
            <a:xfrm flipV="1">
              <a:off x="6840" y="3966"/>
              <a:ext cx="250" cy="1"/>
            </a:xfrm>
            <a:prstGeom prst="line">
              <a:avLst/>
            </a:prstGeom>
            <a:noFill/>
            <a:ln w="38100" cap="rnd">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Line 24"/>
            <p:cNvSpPr>
              <a:spLocks noChangeShapeType="1"/>
            </p:cNvSpPr>
            <p:nvPr/>
          </p:nvSpPr>
          <p:spPr bwMode="auto">
            <a:xfrm>
              <a:off x="4740" y="2115"/>
              <a:ext cx="4500" cy="154"/>
            </a:xfrm>
            <a:prstGeom prst="line">
              <a:avLst/>
            </a:prstGeom>
            <a:noFill/>
            <a:ln w="9525">
              <a:solidFill>
                <a:srgbClr val="000000"/>
              </a:solidFill>
              <a:prstDash val="dash"/>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7" name="Line 23"/>
            <p:cNvSpPr>
              <a:spLocks noChangeShapeType="1"/>
            </p:cNvSpPr>
            <p:nvPr/>
          </p:nvSpPr>
          <p:spPr bwMode="auto">
            <a:xfrm>
              <a:off x="4290" y="3349"/>
              <a:ext cx="1" cy="617"/>
            </a:xfrm>
            <a:prstGeom prst="line">
              <a:avLst/>
            </a:prstGeom>
            <a:noFill/>
            <a:ln w="9525">
              <a:solidFill>
                <a:srgbClr val="000000"/>
              </a:solidFill>
              <a:prstDash val="dash"/>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 name="Line 22"/>
            <p:cNvSpPr>
              <a:spLocks noChangeShapeType="1"/>
            </p:cNvSpPr>
            <p:nvPr/>
          </p:nvSpPr>
          <p:spPr bwMode="auto">
            <a:xfrm>
              <a:off x="4440" y="3966"/>
              <a:ext cx="600" cy="1"/>
            </a:xfrm>
            <a:prstGeom prst="line">
              <a:avLst/>
            </a:prstGeom>
            <a:noFill/>
            <a:ln w="9525">
              <a:solidFill>
                <a:srgbClr val="000000"/>
              </a:solidFill>
              <a:prstDash val="dash"/>
              <a:round/>
              <a:headEnd type="arrow" w="med" len="me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9" name="Text Box 21"/>
            <p:cNvSpPr txBox="1">
              <a:spLocks noChangeArrowheads="1"/>
            </p:cNvSpPr>
            <p:nvPr/>
          </p:nvSpPr>
          <p:spPr bwMode="auto">
            <a:xfrm>
              <a:off x="5040" y="3812"/>
              <a:ext cx="1050" cy="4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Horizontal Adjustment</a:t>
              </a:r>
              <a:endParaRPr kumimoji="0" lang="en-US" sz="2800" b="0" i="0" u="none" strike="noStrike" cap="none" normalizeH="0" baseline="0" smtClean="0">
                <a:ln>
                  <a:noFill/>
                </a:ln>
                <a:solidFill>
                  <a:schemeClr val="tx1"/>
                </a:solidFill>
                <a:effectLst/>
                <a:latin typeface="Arial" pitchFamily="34" charset="0"/>
              </a:endParaRPr>
            </a:p>
          </p:txBody>
        </p:sp>
        <p:sp>
          <p:nvSpPr>
            <p:cNvPr id="20" name="Text Box 20"/>
            <p:cNvSpPr txBox="1">
              <a:spLocks noChangeArrowheads="1"/>
            </p:cNvSpPr>
            <p:nvPr/>
          </p:nvSpPr>
          <p:spPr bwMode="auto">
            <a:xfrm>
              <a:off x="3090" y="3504"/>
              <a:ext cx="1050" cy="4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Vertical</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Adjustment</a:t>
              </a:r>
              <a:endParaRPr kumimoji="0" lang="en-US" sz="2800" b="0" i="0" u="none" strike="noStrike" cap="none" normalizeH="0" baseline="0" dirty="0" smtClean="0">
                <a:ln>
                  <a:noFill/>
                </a:ln>
                <a:solidFill>
                  <a:schemeClr val="tx1"/>
                </a:solidFill>
                <a:effectLst/>
                <a:latin typeface="Arial" pitchFamily="34" charset="0"/>
              </a:endParaRPr>
            </a:p>
          </p:txBody>
        </p:sp>
        <p:sp>
          <p:nvSpPr>
            <p:cNvPr id="21" name="Text Box 19"/>
            <p:cNvSpPr txBox="1">
              <a:spLocks noChangeArrowheads="1"/>
            </p:cNvSpPr>
            <p:nvPr/>
          </p:nvSpPr>
          <p:spPr bwMode="auto">
            <a:xfrm>
              <a:off x="6390" y="4275"/>
              <a:ext cx="1050" cy="4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Range of</a:t>
              </a:r>
              <a:endParaRPr kumimoji="0" lang="en-US" sz="11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Movement</a:t>
              </a:r>
              <a:endParaRPr kumimoji="0" lang="en-US" sz="2800" b="0" i="0" u="none" strike="noStrike" cap="none" normalizeH="0" baseline="0" smtClean="0">
                <a:ln>
                  <a:noFill/>
                </a:ln>
                <a:solidFill>
                  <a:schemeClr val="tx1"/>
                </a:solidFill>
                <a:effectLst/>
                <a:latin typeface="Arial" pitchFamily="34" charset="0"/>
              </a:endParaRPr>
            </a:p>
          </p:txBody>
        </p:sp>
        <p:sp>
          <p:nvSpPr>
            <p:cNvPr id="22" name="Text Box 18"/>
            <p:cNvSpPr txBox="1">
              <a:spLocks noChangeArrowheads="1"/>
            </p:cNvSpPr>
            <p:nvPr/>
          </p:nvSpPr>
          <p:spPr bwMode="auto">
            <a:xfrm>
              <a:off x="5490" y="2886"/>
              <a:ext cx="1050" cy="46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Range of</a:t>
              </a:r>
              <a:endParaRPr kumimoji="0" lang="en-US" sz="1100" b="0" i="0" u="none" strike="noStrike" cap="none" normalizeH="0" baseline="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Movement</a:t>
              </a:r>
              <a:endParaRPr kumimoji="0" lang="en-US" sz="2800" b="0" i="0" u="none" strike="noStrike" cap="none" normalizeH="0" baseline="0" smtClean="0">
                <a:ln>
                  <a:noFill/>
                </a:ln>
                <a:solidFill>
                  <a:schemeClr val="tx1"/>
                </a:solidFill>
                <a:effectLst/>
                <a:latin typeface="Arial" pitchFamily="34" charset="0"/>
              </a:endParaRPr>
            </a:p>
          </p:txBody>
        </p:sp>
        <p:sp>
          <p:nvSpPr>
            <p:cNvPr id="23" name="Line 17"/>
            <p:cNvSpPr>
              <a:spLocks noChangeShapeType="1"/>
            </p:cNvSpPr>
            <p:nvPr/>
          </p:nvSpPr>
          <p:spPr bwMode="auto">
            <a:xfrm>
              <a:off x="3090" y="4275"/>
              <a:ext cx="585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p:nvSpPr>
          <p:spPr bwMode="auto">
            <a:xfrm>
              <a:off x="6690" y="2269"/>
              <a:ext cx="2400" cy="2006"/>
            </a:xfrm>
            <a:custGeom>
              <a:avLst/>
              <a:gdLst/>
              <a:ahLst/>
              <a:cxnLst>
                <a:cxn ang="0">
                  <a:pos x="0" y="90"/>
                </a:cxn>
                <a:cxn ang="0">
                  <a:pos x="1080" y="90"/>
                </a:cxn>
                <a:cxn ang="0">
                  <a:pos x="2160" y="630"/>
                </a:cxn>
                <a:cxn ang="0">
                  <a:pos x="2700" y="1170"/>
                </a:cxn>
                <a:cxn ang="0">
                  <a:pos x="2700" y="2430"/>
                </a:cxn>
              </a:cxnLst>
              <a:rect l="0" t="0" r="r" b="b"/>
              <a:pathLst>
                <a:path w="2790" h="2430">
                  <a:moveTo>
                    <a:pt x="0" y="90"/>
                  </a:moveTo>
                  <a:cubicBezTo>
                    <a:pt x="360" y="45"/>
                    <a:pt x="720" y="0"/>
                    <a:pt x="1080" y="90"/>
                  </a:cubicBezTo>
                  <a:cubicBezTo>
                    <a:pt x="1440" y="180"/>
                    <a:pt x="1890" y="450"/>
                    <a:pt x="2160" y="630"/>
                  </a:cubicBezTo>
                  <a:cubicBezTo>
                    <a:pt x="2430" y="810"/>
                    <a:pt x="2610" y="870"/>
                    <a:pt x="2700" y="1170"/>
                  </a:cubicBezTo>
                  <a:cubicBezTo>
                    <a:pt x="2790" y="1470"/>
                    <a:pt x="2700" y="2220"/>
                    <a:pt x="2700" y="243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p:nvSpPr>
          <p:spPr bwMode="auto">
            <a:xfrm>
              <a:off x="6540" y="2424"/>
              <a:ext cx="1050" cy="1850"/>
            </a:xfrm>
            <a:custGeom>
              <a:avLst/>
              <a:gdLst/>
              <a:ahLst/>
              <a:cxnLst>
                <a:cxn ang="0">
                  <a:pos x="120" y="0"/>
                </a:cxn>
                <a:cxn ang="0">
                  <a:pos x="120" y="1080"/>
                </a:cxn>
                <a:cxn ang="0">
                  <a:pos x="840" y="1440"/>
                </a:cxn>
                <a:cxn ang="0">
                  <a:pos x="1200" y="2340"/>
                </a:cxn>
              </a:cxnLst>
              <a:rect l="0" t="0" r="r" b="b"/>
              <a:pathLst>
                <a:path w="1200" h="2340">
                  <a:moveTo>
                    <a:pt x="120" y="0"/>
                  </a:moveTo>
                  <a:cubicBezTo>
                    <a:pt x="60" y="420"/>
                    <a:pt x="0" y="840"/>
                    <a:pt x="120" y="1080"/>
                  </a:cubicBezTo>
                  <a:cubicBezTo>
                    <a:pt x="240" y="1320"/>
                    <a:pt x="660" y="1230"/>
                    <a:pt x="840" y="1440"/>
                  </a:cubicBezTo>
                  <a:cubicBezTo>
                    <a:pt x="1020" y="1650"/>
                    <a:pt x="1110" y="1995"/>
                    <a:pt x="1200" y="234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14"/>
            <p:cNvSpPr>
              <a:spLocks noChangeArrowheads="1"/>
            </p:cNvSpPr>
            <p:nvPr/>
          </p:nvSpPr>
          <p:spPr bwMode="auto">
            <a:xfrm>
              <a:off x="4590" y="3504"/>
              <a:ext cx="300" cy="15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Text Box 13"/>
            <p:cNvSpPr txBox="1">
              <a:spLocks noChangeArrowheads="1"/>
            </p:cNvSpPr>
            <p:nvPr/>
          </p:nvSpPr>
          <p:spPr bwMode="auto">
            <a:xfrm>
              <a:off x="4290" y="4584"/>
              <a:ext cx="900" cy="30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“H” Point</a:t>
              </a:r>
              <a:endParaRPr kumimoji="0" lang="en-US" sz="2800" b="0" i="0" u="none" strike="noStrike" cap="none" normalizeH="0" baseline="0" smtClean="0">
                <a:ln>
                  <a:noFill/>
                </a:ln>
                <a:solidFill>
                  <a:schemeClr val="tx1"/>
                </a:solidFill>
                <a:effectLst/>
                <a:latin typeface="Arial" pitchFamily="34" charset="0"/>
              </a:endParaRPr>
            </a:p>
          </p:txBody>
        </p:sp>
        <p:sp>
          <p:nvSpPr>
            <p:cNvPr id="28" name="AutoShape 12"/>
            <p:cNvSpPr>
              <a:spLocks noChangeShapeType="1"/>
            </p:cNvSpPr>
            <p:nvPr/>
          </p:nvSpPr>
          <p:spPr bwMode="auto">
            <a:xfrm flipV="1">
              <a:off x="4740" y="3658"/>
              <a:ext cx="1" cy="926"/>
            </a:xfrm>
            <a:prstGeom prst="straightConnector1">
              <a:avLst/>
            </a:prstGeom>
            <a:noFill/>
            <a:ln w="9525">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9" name="Text Box 11"/>
            <p:cNvSpPr txBox="1">
              <a:spLocks noChangeArrowheads="1"/>
            </p:cNvSpPr>
            <p:nvPr/>
          </p:nvSpPr>
          <p:spPr bwMode="auto">
            <a:xfrm>
              <a:off x="5340" y="1498"/>
              <a:ext cx="900" cy="30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Eye Ellipse</a:t>
              </a:r>
              <a:endParaRPr kumimoji="0" lang="en-US" sz="2800" b="0" i="0" u="none" strike="noStrike" cap="none" normalizeH="0" baseline="0" smtClean="0">
                <a:ln>
                  <a:noFill/>
                </a:ln>
                <a:solidFill>
                  <a:schemeClr val="tx1"/>
                </a:solidFill>
                <a:effectLst/>
                <a:latin typeface="Arial" pitchFamily="34" charset="0"/>
              </a:endParaRPr>
            </a:p>
          </p:txBody>
        </p:sp>
        <p:sp>
          <p:nvSpPr>
            <p:cNvPr id="30" name="Oval 10"/>
            <p:cNvSpPr>
              <a:spLocks noChangeArrowheads="1"/>
            </p:cNvSpPr>
            <p:nvPr/>
          </p:nvSpPr>
          <p:spPr bwMode="auto">
            <a:xfrm>
              <a:off x="4290" y="1806"/>
              <a:ext cx="900" cy="463"/>
            </a:xfrm>
            <a:prstGeom prst="ellipse">
              <a:avLst/>
            </a:prstGeom>
            <a:solidFill>
              <a:srgbClr val="FFFF00"/>
            </a:solidFill>
            <a:ln w="9525">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AutoShape 9"/>
            <p:cNvSpPr>
              <a:spLocks noChangeShapeType="1"/>
            </p:cNvSpPr>
            <p:nvPr/>
          </p:nvSpPr>
          <p:spPr bwMode="auto">
            <a:xfrm flipH="1">
              <a:off x="5058" y="1652"/>
              <a:ext cx="282" cy="222"/>
            </a:xfrm>
            <a:prstGeom prst="straightConnector1">
              <a:avLst/>
            </a:prstGeom>
            <a:noFill/>
            <a:ln w="9525">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 name="Text Box 8"/>
            <p:cNvSpPr txBox="1">
              <a:spLocks noChangeArrowheads="1"/>
            </p:cNvSpPr>
            <p:nvPr/>
          </p:nvSpPr>
          <p:spPr bwMode="auto">
            <a:xfrm>
              <a:off x="9240" y="3966"/>
              <a:ext cx="600" cy="77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Z = 0</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Y = 0</a:t>
              </a: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pitchFamily="34" charset="0"/>
                  <a:ea typeface="Times New Roman" pitchFamily="18" charset="0"/>
                </a:rPr>
                <a:t>X = 0</a:t>
              </a:r>
              <a:endParaRPr kumimoji="0" lang="en-US" sz="2800" b="0" i="0" u="none" strike="noStrike" cap="none" normalizeH="0" baseline="0" smtClean="0">
                <a:ln>
                  <a:noFill/>
                </a:ln>
                <a:solidFill>
                  <a:schemeClr val="tx1"/>
                </a:solidFill>
                <a:effectLst/>
                <a:latin typeface="Arial" pitchFamily="34" charset="0"/>
              </a:endParaRPr>
            </a:p>
          </p:txBody>
        </p:sp>
        <p:sp>
          <p:nvSpPr>
            <p:cNvPr id="34" name="AutoShape 6"/>
            <p:cNvSpPr>
              <a:spLocks noChangeShapeType="1"/>
            </p:cNvSpPr>
            <p:nvPr/>
          </p:nvSpPr>
          <p:spPr bwMode="auto">
            <a:xfrm rot="10800000">
              <a:off x="9015" y="4275"/>
              <a:ext cx="225" cy="77"/>
            </a:xfrm>
            <a:prstGeom prst="curvedConnector2">
              <a:avLst/>
            </a:prstGeom>
            <a:noFill/>
            <a:ln w="9525">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6" name="Text Box 4"/>
            <p:cNvSpPr txBox="1">
              <a:spLocks noChangeArrowheads="1"/>
            </p:cNvSpPr>
            <p:nvPr/>
          </p:nvSpPr>
          <p:spPr bwMode="auto">
            <a:xfrm>
              <a:off x="5640" y="4429"/>
              <a:ext cx="900" cy="30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Heel Point </a:t>
              </a:r>
              <a:endParaRPr kumimoji="0" lang="en-US" sz="2800" b="0" i="0" u="none" strike="noStrike" cap="none" normalizeH="0" baseline="0" dirty="0" smtClean="0">
                <a:ln>
                  <a:noFill/>
                </a:ln>
                <a:solidFill>
                  <a:schemeClr val="tx1"/>
                </a:solidFill>
                <a:effectLst/>
                <a:latin typeface="Arial" pitchFamily="34" charset="0"/>
              </a:endParaRPr>
            </a:p>
          </p:txBody>
        </p:sp>
        <p:sp>
          <p:nvSpPr>
            <p:cNvPr id="37" name="AutoShape 3"/>
            <p:cNvSpPr>
              <a:spLocks noChangeShapeType="1"/>
            </p:cNvSpPr>
            <p:nvPr/>
          </p:nvSpPr>
          <p:spPr bwMode="auto">
            <a:xfrm rot="16200000">
              <a:off x="6160" y="4027"/>
              <a:ext cx="332" cy="472"/>
            </a:xfrm>
            <a:prstGeom prst="curvedConnector3">
              <a:avLst>
                <a:gd name="adj1" fmla="val 46769"/>
              </a:avLst>
            </a:prstGeom>
            <a:noFill/>
            <a:ln w="9525">
              <a:solidFill>
                <a:srgbClr val="000000"/>
              </a:solidFill>
              <a:prstDash val="sysDot"/>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8" name="Freeform 2"/>
            <p:cNvSpPr>
              <a:spLocks/>
            </p:cNvSpPr>
            <p:nvPr/>
          </p:nvSpPr>
          <p:spPr bwMode="auto">
            <a:xfrm>
              <a:off x="4140" y="1086"/>
              <a:ext cx="3475" cy="1183"/>
            </a:xfrm>
            <a:custGeom>
              <a:avLst/>
              <a:gdLst/>
              <a:ahLst/>
              <a:cxnLst>
                <a:cxn ang="0">
                  <a:pos x="0" y="120"/>
                </a:cxn>
                <a:cxn ang="0">
                  <a:pos x="2880" y="120"/>
                </a:cxn>
                <a:cxn ang="0">
                  <a:pos x="3960" y="840"/>
                </a:cxn>
                <a:cxn ang="0">
                  <a:pos x="4140" y="1380"/>
                </a:cxn>
              </a:cxnLst>
              <a:rect l="0" t="0" r="r" b="b"/>
              <a:pathLst>
                <a:path w="4170" h="1380">
                  <a:moveTo>
                    <a:pt x="0" y="120"/>
                  </a:moveTo>
                  <a:cubicBezTo>
                    <a:pt x="1110" y="60"/>
                    <a:pt x="2220" y="0"/>
                    <a:pt x="2880" y="120"/>
                  </a:cubicBezTo>
                  <a:cubicBezTo>
                    <a:pt x="3540" y="240"/>
                    <a:pt x="3750" y="630"/>
                    <a:pt x="3960" y="840"/>
                  </a:cubicBezTo>
                  <a:cubicBezTo>
                    <a:pt x="4170" y="1050"/>
                    <a:pt x="4110" y="1290"/>
                    <a:pt x="4140" y="138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14"/>
            <p:cNvSpPr>
              <a:spLocks noChangeArrowheads="1"/>
            </p:cNvSpPr>
            <p:nvPr/>
          </p:nvSpPr>
          <p:spPr bwMode="auto">
            <a:xfrm>
              <a:off x="5790" y="2653"/>
              <a:ext cx="300" cy="15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Text Box 4"/>
            <p:cNvSpPr txBox="1">
              <a:spLocks noChangeArrowheads="1"/>
            </p:cNvSpPr>
            <p:nvPr/>
          </p:nvSpPr>
          <p:spPr bwMode="auto">
            <a:xfrm>
              <a:off x="5401" y="2344"/>
              <a:ext cx="547" cy="30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Hand Point </a:t>
              </a:r>
              <a:endParaRPr kumimoji="0" lang="en-US" sz="2800" b="0" i="0" u="none" strike="noStrike" cap="none" normalizeH="0" baseline="0" dirty="0" smtClean="0">
                <a:ln>
                  <a:noFill/>
                </a:ln>
                <a:solidFill>
                  <a:schemeClr val="tx1"/>
                </a:solidFill>
                <a:effectLst/>
                <a:latin typeface="Arial" pitchFamily="34" charset="0"/>
              </a:endParaRPr>
            </a:p>
          </p:txBody>
        </p:sp>
        <p:sp>
          <p:nvSpPr>
            <p:cNvPr id="53" name="Oval 14"/>
            <p:cNvSpPr>
              <a:spLocks noChangeArrowheads="1"/>
            </p:cNvSpPr>
            <p:nvPr/>
          </p:nvSpPr>
          <p:spPr bwMode="auto">
            <a:xfrm>
              <a:off x="8865" y="881"/>
              <a:ext cx="300" cy="15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14"/>
            <p:cNvSpPr>
              <a:spLocks noChangeArrowheads="1"/>
            </p:cNvSpPr>
            <p:nvPr/>
          </p:nvSpPr>
          <p:spPr bwMode="auto">
            <a:xfrm>
              <a:off x="6412" y="3943"/>
              <a:ext cx="300" cy="15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14"/>
            <p:cNvSpPr>
              <a:spLocks noChangeArrowheads="1"/>
            </p:cNvSpPr>
            <p:nvPr/>
          </p:nvSpPr>
          <p:spPr bwMode="auto">
            <a:xfrm>
              <a:off x="8837" y="4160"/>
              <a:ext cx="300" cy="154"/>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9" name="Freeform 48"/>
          <p:cNvSpPr/>
          <p:nvPr/>
        </p:nvSpPr>
        <p:spPr>
          <a:xfrm>
            <a:off x="2451100" y="3862917"/>
            <a:ext cx="793750" cy="569383"/>
          </a:xfrm>
          <a:custGeom>
            <a:avLst/>
            <a:gdLst>
              <a:gd name="connsiteX0" fmla="*/ 774700 w 793750"/>
              <a:gd name="connsiteY0" fmla="*/ 569383 h 569383"/>
              <a:gd name="connsiteX1" fmla="*/ 736600 w 793750"/>
              <a:gd name="connsiteY1" fmla="*/ 239183 h 569383"/>
              <a:gd name="connsiteX2" fmla="*/ 431800 w 793750"/>
              <a:gd name="connsiteY2" fmla="*/ 35983 h 569383"/>
              <a:gd name="connsiteX3" fmla="*/ 203200 w 793750"/>
              <a:gd name="connsiteY3" fmla="*/ 23283 h 569383"/>
              <a:gd name="connsiteX4" fmla="*/ 0 w 793750"/>
              <a:gd name="connsiteY4" fmla="*/ 48683 h 56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0" h="569383">
                <a:moveTo>
                  <a:pt x="774700" y="569383"/>
                </a:moveTo>
                <a:cubicBezTo>
                  <a:pt x="784225" y="448733"/>
                  <a:pt x="793750" y="328083"/>
                  <a:pt x="736600" y="239183"/>
                </a:cubicBezTo>
                <a:cubicBezTo>
                  <a:pt x="679450" y="150283"/>
                  <a:pt x="520700" y="71966"/>
                  <a:pt x="431800" y="35983"/>
                </a:cubicBezTo>
                <a:cubicBezTo>
                  <a:pt x="342900" y="0"/>
                  <a:pt x="275167" y="21166"/>
                  <a:pt x="203200" y="23283"/>
                </a:cubicBezTo>
                <a:cubicBezTo>
                  <a:pt x="131233" y="25400"/>
                  <a:pt x="38100" y="42333"/>
                  <a:pt x="0" y="48683"/>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29515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381000"/>
            <a:ext cx="8382000" cy="1143000"/>
          </a:xfrm>
        </p:spPr>
        <p:txBody>
          <a:bodyPr>
            <a:normAutofit/>
          </a:bodyPr>
          <a:lstStyle/>
          <a:p>
            <a:r>
              <a:rPr lang="en-US" dirty="0" smtClean="0"/>
              <a:t>How heavy should a Suitcase be?</a:t>
            </a:r>
            <a:endParaRPr lang="en-US" dirty="0"/>
          </a:p>
        </p:txBody>
      </p:sp>
      <p:pic>
        <p:nvPicPr>
          <p:cNvPr id="4" name="Picture 4"/>
          <p:cNvPicPr>
            <a:picLocks noChangeAspect="1" noChangeArrowheads="1"/>
          </p:cNvPicPr>
          <p:nvPr/>
        </p:nvPicPr>
        <p:blipFill>
          <a:blip r:embed="rId2" cstate="print"/>
          <a:srcRect/>
          <a:stretch>
            <a:fillRect/>
          </a:stretch>
        </p:blipFill>
        <p:spPr>
          <a:xfrm>
            <a:off x="152400" y="1752600"/>
            <a:ext cx="4800035" cy="3200400"/>
          </a:xfrm>
          <a:prstGeom prst="rect">
            <a:avLst/>
          </a:prstGeom>
        </p:spPr>
      </p:pic>
      <p:pic>
        <p:nvPicPr>
          <p:cNvPr id="250882" name="Picture 2" descr="http://cs.infospace.com/ClickHandler.ashx?ru=http%3a%2f%2fwww.airport-technology.com%2fcontractor_images%2fvaculex%2f4-baggage-handling.jpg&amp;ld=20111102&amp;ap=19&amp;app=1&amp;c=facemoods.v2.1.tbar&amp;s=facemoodsv2&amp;coi=372380&amp;cop=main-title&amp;ep=19&amp;euip=137.132.250.13&amp;npp=19&amp;p=0&amp;pp=0&amp;pvaid=e6dde4c35fd04e81a5610b70a8680ded&amp;hash=479DE82142C5DFBF24DA6CAD658D910F"/>
          <p:cNvPicPr>
            <a:picLocks noChangeAspect="1" noChangeArrowheads="1"/>
          </p:cNvPicPr>
          <p:nvPr/>
        </p:nvPicPr>
        <p:blipFill>
          <a:blip r:embed="rId3" cstate="print"/>
          <a:srcRect/>
          <a:stretch>
            <a:fillRect/>
          </a:stretch>
        </p:blipFill>
        <p:spPr bwMode="auto">
          <a:xfrm>
            <a:off x="4800600" y="2619376"/>
            <a:ext cx="4038600" cy="4038600"/>
          </a:xfrm>
          <a:prstGeom prst="rect">
            <a:avLst/>
          </a:prstGeom>
          <a:noFill/>
        </p:spPr>
      </p:pic>
    </p:spTree>
    <p:extLst>
      <p:ext uri="{BB962C8B-B14F-4D97-AF65-F5344CB8AC3E}">
        <p14:creationId xmlns:p14="http://schemas.microsoft.com/office/powerpoint/2010/main" val="1993610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dirty="0" smtClean="0"/>
              <a:t>How long does it take a soldier to run 26 miles up hills, in the heat, through sand with a 20 kg back pack?</a:t>
            </a:r>
            <a:endParaRPr lang="en-US" dirty="0"/>
          </a:p>
        </p:txBody>
      </p:sp>
      <p:pic>
        <p:nvPicPr>
          <p:cNvPr id="3" name="Picture 2" descr="http://www.bataanmarch.com/images/XQ1F0002.JPG"/>
          <p:cNvPicPr>
            <a:picLocks noChangeAspect="1" noChangeArrowheads="1"/>
          </p:cNvPicPr>
          <p:nvPr/>
        </p:nvPicPr>
        <p:blipFill>
          <a:blip r:embed="rId2" cstate="print"/>
          <a:srcRect/>
          <a:stretch>
            <a:fillRect/>
          </a:stretch>
        </p:blipFill>
        <p:spPr bwMode="auto">
          <a:xfrm>
            <a:off x="1600200" y="2133433"/>
            <a:ext cx="6172200" cy="4117057"/>
          </a:xfrm>
          <a:prstGeom prst="rect">
            <a:avLst/>
          </a:prstGeom>
          <a:ln>
            <a:noFill/>
          </a:ln>
          <a:effectLst>
            <a:softEdge rad="112500"/>
          </a:effectLst>
        </p:spPr>
      </p:pic>
    </p:spTree>
    <p:extLst>
      <p:ext uri="{BB962C8B-B14F-4D97-AF65-F5344CB8AC3E}">
        <p14:creationId xmlns:p14="http://schemas.microsoft.com/office/powerpoint/2010/main" val="1275644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p:cNvSpPr>
            <a:spLocks noGrp="1"/>
          </p:cNvSpPr>
          <p:nvPr>
            <p:ph type="title"/>
          </p:nvPr>
        </p:nvSpPr>
        <p:spPr>
          <a:xfrm>
            <a:off x="533400" y="274638"/>
            <a:ext cx="8153400" cy="792162"/>
          </a:xfrm>
        </p:spPr>
        <p:txBody>
          <a:bodyPr/>
          <a:lstStyle/>
          <a:p>
            <a:r>
              <a:rPr lang="en-US" sz="3600" b="1" smtClean="0"/>
              <a:t>Bataan Death March Marathon Results</a:t>
            </a:r>
          </a:p>
        </p:txBody>
      </p:sp>
      <p:graphicFrame>
        <p:nvGraphicFramePr>
          <p:cNvPr id="3" name="Table 2"/>
          <p:cNvGraphicFramePr>
            <a:graphicFrameLocks noGrp="1"/>
          </p:cNvGraphicFramePr>
          <p:nvPr/>
        </p:nvGraphicFramePr>
        <p:xfrm>
          <a:off x="381000" y="762000"/>
          <a:ext cx="8534402" cy="3729042"/>
        </p:xfrm>
        <a:graphic>
          <a:graphicData uri="http://schemas.openxmlformats.org/drawingml/2006/table">
            <a:tbl>
              <a:tblPr/>
              <a:tblGrid>
                <a:gridCol w="854105"/>
                <a:gridCol w="852444"/>
                <a:gridCol w="854105"/>
                <a:gridCol w="852442"/>
                <a:gridCol w="854105"/>
                <a:gridCol w="854105"/>
                <a:gridCol w="852444"/>
                <a:gridCol w="854105"/>
                <a:gridCol w="852442"/>
                <a:gridCol w="854105"/>
              </a:tblGrid>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alibri" charset="0"/>
                        <a:ea typeface="ＭＳ Ｐゴシック" charset="-128"/>
                        <a:cs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alibri" charset="0"/>
                        <a:ea typeface="ＭＳ Ｐゴシック" charset="-128"/>
                        <a:cs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MFH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MMH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MFL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MML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CFH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CMH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CFL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CML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Times New Roman" charset="0"/>
                        </a:rPr>
                        <a:t> </a:t>
                      </a:r>
                      <a:endParaRPr kumimoji="0" lang="en-US" sz="2000" b="0" i="0" u="none" strike="noStrike" cap="none" normalizeH="0" baseline="0" dirty="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 </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7:47:34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5:32:58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6:00:44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4:24:06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8:16:12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5:28:31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4:05:10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3:32:04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MFH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7:47:34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45</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MMH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5:32:58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140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79</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149</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99</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MFL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6:00:44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130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92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73</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Times New Roman" charset="0"/>
                        </a:rPr>
                        <a:t>138</a:t>
                      </a:r>
                      <a:endParaRPr kumimoji="0" lang="en-US" sz="2000" b="0" i="0" u="none" strike="noStrike" cap="none" normalizeH="0" baseline="0" dirty="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91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59</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MML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4:24:06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177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126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137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188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124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93</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80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CFH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8:16:12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94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73</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53</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49</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43</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CMH</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5:28:31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142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110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80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151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75</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65</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CFL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4:05:10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191</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136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147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108</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202</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134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100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87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CML</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3:32:04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220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157</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170</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125</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234</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155</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Times New Roman" charset="0"/>
                        </a:rPr>
                        <a:t>116</a:t>
                      </a:r>
                      <a:endParaRPr kumimoji="0" lang="en-US" sz="2000" b="0" i="0" u="none" strike="noStrike" cap="none" normalizeH="0" baseline="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Times New Roman" charset="0"/>
                        </a:rPr>
                        <a:t>100</a:t>
                      </a:r>
                      <a:endParaRPr kumimoji="0" lang="en-US" sz="2000" b="0" i="0" u="none" strike="noStrike" cap="none" normalizeH="0" baseline="0" dirty="0" smtClean="0">
                        <a:ln>
                          <a:noFill/>
                        </a:ln>
                        <a:solidFill>
                          <a:schemeClr val="tx1"/>
                        </a:solidFill>
                        <a:effectLst/>
                        <a:latin typeface="Calibri" charset="0"/>
                        <a:ea typeface="Times New Roman"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830" name="Rectangle 1"/>
          <p:cNvSpPr>
            <a:spLocks noChangeArrowheads="1"/>
          </p:cNvSpPr>
          <p:nvPr/>
        </p:nvSpPr>
        <p:spPr bwMode="auto">
          <a:xfrm>
            <a:off x="457200" y="4572000"/>
            <a:ext cx="7772400" cy="584200"/>
          </a:xfrm>
          <a:prstGeom prst="rect">
            <a:avLst/>
          </a:prstGeom>
          <a:noFill/>
          <a:ln w="9525">
            <a:noFill/>
            <a:miter lim="800000"/>
            <a:headEnd/>
            <a:tailEnd/>
          </a:ln>
        </p:spPr>
        <p:txBody>
          <a:bodyPr anchor="ctr">
            <a:spAutoFit/>
          </a:bodyPr>
          <a:lstStyle/>
          <a:p>
            <a:r>
              <a:rPr lang="en-US" sz="1600" dirty="0"/>
              <a:t>Table 1. Relative percentages of average times of the top ten finishers in each </a:t>
            </a:r>
            <a:r>
              <a:rPr lang="en-US" sz="1600" dirty="0" smtClean="0"/>
              <a:t>status (Military, Civilian)), </a:t>
            </a:r>
            <a:r>
              <a:rPr lang="en-US" sz="1600" dirty="0"/>
              <a:t>sex (Male, Female) and </a:t>
            </a:r>
            <a:r>
              <a:rPr lang="en-US" sz="1600" dirty="0" smtClean="0"/>
              <a:t>load carried (Heavy, Light)</a:t>
            </a:r>
            <a:endParaRPr lang="en-US" sz="1100" dirty="0"/>
          </a:p>
        </p:txBody>
      </p:sp>
      <p:sp>
        <p:nvSpPr>
          <p:cNvPr id="72831" name="TextBox 5"/>
          <p:cNvSpPr txBox="1">
            <a:spLocks noChangeArrowheads="1"/>
          </p:cNvSpPr>
          <p:nvPr/>
        </p:nvSpPr>
        <p:spPr bwMode="auto">
          <a:xfrm>
            <a:off x="533400" y="5867400"/>
            <a:ext cx="7696200" cy="400050"/>
          </a:xfrm>
          <a:prstGeom prst="rect">
            <a:avLst/>
          </a:prstGeom>
          <a:solidFill>
            <a:srgbClr val="FFFF00"/>
          </a:solidFill>
          <a:ln w="9525">
            <a:noFill/>
            <a:miter lim="800000"/>
            <a:headEnd/>
            <a:tailEnd/>
          </a:ln>
        </p:spPr>
        <p:txBody>
          <a:bodyPr>
            <a:spAutoFit/>
          </a:bodyPr>
          <a:lstStyle/>
          <a:p>
            <a:pPr algn="ctr"/>
            <a:r>
              <a:rPr lang="en-US" sz="2000" dirty="0"/>
              <a:t>Statistical prediction of physical performance with encumbrance</a:t>
            </a:r>
          </a:p>
        </p:txBody>
      </p:sp>
    </p:spTree>
    <p:extLst>
      <p:ext uri="{BB962C8B-B14F-4D97-AF65-F5344CB8AC3E}">
        <p14:creationId xmlns:p14="http://schemas.microsoft.com/office/powerpoint/2010/main" val="27543762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 - Tight Targets Take Time</a:t>
            </a:r>
            <a:endParaRPr lang="en-US" dirty="0"/>
          </a:p>
        </p:txBody>
      </p:sp>
      <p:pic>
        <p:nvPicPr>
          <p:cNvPr id="108546" name="Picture 2" descr="iIkea buys gm assembly require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71600"/>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133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a:noFill/>
        </p:spPr>
        <p:txBody>
          <a:bodyPr lIns="90488" tIns="44450" rIns="90488" bIns="44450"/>
          <a:lstStyle/>
          <a:p>
            <a:r>
              <a:rPr lang="en-US" dirty="0" smtClean="0"/>
              <a:t>Skills - </a:t>
            </a:r>
            <a:r>
              <a:rPr lang="en-US" dirty="0" err="1" smtClean="0"/>
              <a:t>Fitts</a:t>
            </a:r>
            <a:r>
              <a:rPr lang="en-US" dirty="0" smtClean="0"/>
              <a:t> Law(1954)</a:t>
            </a:r>
          </a:p>
        </p:txBody>
      </p:sp>
      <p:sp>
        <p:nvSpPr>
          <p:cNvPr id="14341" name="Rectangle 3"/>
          <p:cNvSpPr>
            <a:spLocks noGrp="1" noChangeArrowheads="1"/>
          </p:cNvSpPr>
          <p:nvPr>
            <p:ph sz="quarter" idx="1"/>
          </p:nvPr>
        </p:nvSpPr>
        <p:spPr>
          <a:xfrm>
            <a:off x="990600" y="1524000"/>
            <a:ext cx="7924800" cy="4572000"/>
          </a:xfrm>
        </p:spPr>
        <p:txBody>
          <a:bodyPr lIns="90488" tIns="44450" rIns="90488" bIns="44450">
            <a:normAutofit lnSpcReduction="10000"/>
          </a:bodyPr>
          <a:lstStyle/>
          <a:p>
            <a:pPr>
              <a:buFontTx/>
              <a:buNone/>
            </a:pPr>
            <a:r>
              <a:rPr lang="en-US" dirty="0" smtClean="0"/>
              <a:t>MT = a + </a:t>
            </a:r>
            <a:r>
              <a:rPr lang="en-US" dirty="0" err="1" smtClean="0"/>
              <a:t>b</a:t>
            </a:r>
            <a:r>
              <a:rPr lang="en-US" dirty="0" smtClean="0"/>
              <a:t> log</a:t>
            </a:r>
            <a:r>
              <a:rPr lang="en-US" sz="2400" baseline="-25000" dirty="0" smtClean="0"/>
              <a:t>2</a:t>
            </a:r>
            <a:r>
              <a:rPr lang="en-US" sz="2400" dirty="0" smtClean="0"/>
              <a:t> </a:t>
            </a:r>
            <a:r>
              <a:rPr lang="en-US" dirty="0" smtClean="0"/>
              <a:t>(2A/W)</a:t>
            </a:r>
          </a:p>
          <a:p>
            <a:pPr>
              <a:buFontTx/>
              <a:buNone/>
            </a:pPr>
            <a:r>
              <a:rPr lang="en-US" dirty="0" smtClean="0"/>
              <a:t>where:</a:t>
            </a:r>
          </a:p>
          <a:p>
            <a:pPr>
              <a:buFontTx/>
              <a:buNone/>
            </a:pPr>
            <a:r>
              <a:rPr lang="en-US" dirty="0" smtClean="0"/>
              <a:t>	MT	=	Movement Time</a:t>
            </a:r>
          </a:p>
          <a:p>
            <a:pPr>
              <a:buFontTx/>
              <a:buNone/>
            </a:pPr>
            <a:r>
              <a:rPr lang="en-US" dirty="0" smtClean="0"/>
              <a:t>	a, </a:t>
            </a:r>
            <a:r>
              <a:rPr lang="en-US" dirty="0" err="1" smtClean="0"/>
              <a:t>b</a:t>
            </a:r>
            <a:r>
              <a:rPr lang="en-US" dirty="0" smtClean="0"/>
              <a:t> 	=	Individual and Situational 			Constants</a:t>
            </a:r>
          </a:p>
          <a:p>
            <a:pPr>
              <a:buFontTx/>
              <a:buNone/>
            </a:pPr>
            <a:r>
              <a:rPr lang="en-US" dirty="0" smtClean="0"/>
              <a:t>	A		=	Amplitude of Movement</a:t>
            </a:r>
          </a:p>
          <a:p>
            <a:pPr>
              <a:buFontTx/>
              <a:buNone/>
            </a:pPr>
            <a:r>
              <a:rPr lang="en-US" dirty="0" smtClean="0"/>
              <a:t>	W		=	Width of Target	</a:t>
            </a:r>
          </a:p>
          <a:p>
            <a:pPr>
              <a:buFontTx/>
              <a:buNone/>
            </a:pPr>
            <a:r>
              <a:rPr lang="en-US" dirty="0" smtClean="0"/>
              <a:t>2A/W	=	Index of Difficulty (ID)</a:t>
            </a:r>
          </a:p>
        </p:txBody>
      </p:sp>
    </p:spTree>
    <p:extLst>
      <p:ext uri="{BB962C8B-B14F-4D97-AF65-F5344CB8AC3E}">
        <p14:creationId xmlns:p14="http://schemas.microsoft.com/office/powerpoint/2010/main" val="172030531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2600" y="274638"/>
            <a:ext cx="6934200" cy="792162"/>
          </a:xfrm>
        </p:spPr>
        <p:txBody>
          <a:bodyPr/>
          <a:lstStyle/>
          <a:p>
            <a:r>
              <a:rPr lang="en-US" dirty="0" smtClean="0"/>
              <a:t>Environmental Factors</a:t>
            </a:r>
            <a:endParaRPr lang="en-US" dirty="0"/>
          </a:p>
        </p:txBody>
      </p:sp>
      <p:grpSp>
        <p:nvGrpSpPr>
          <p:cNvPr id="9" name="Group 8"/>
          <p:cNvGrpSpPr/>
          <p:nvPr/>
        </p:nvGrpSpPr>
        <p:grpSpPr>
          <a:xfrm>
            <a:off x="685800" y="1219200"/>
            <a:ext cx="7543800" cy="4876800"/>
            <a:chOff x="762000" y="1219200"/>
            <a:chExt cx="7543800" cy="4876800"/>
          </a:xfrm>
        </p:grpSpPr>
        <p:sp>
          <p:nvSpPr>
            <p:cNvPr id="10" name="7-Point Star 9"/>
            <p:cNvSpPr/>
            <p:nvPr/>
          </p:nvSpPr>
          <p:spPr>
            <a:xfrm>
              <a:off x="762000" y="1371600"/>
              <a:ext cx="3581400" cy="27432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Thermal</a:t>
              </a:r>
            </a:p>
            <a:p>
              <a:pPr algn="ctr"/>
              <a:r>
                <a:rPr lang="en-US" dirty="0" smtClean="0"/>
                <a:t>Heat</a:t>
              </a:r>
            </a:p>
            <a:p>
              <a:pPr algn="ctr"/>
              <a:r>
                <a:rPr lang="en-US" dirty="0" smtClean="0"/>
                <a:t>Humidity</a:t>
              </a:r>
            </a:p>
            <a:p>
              <a:pPr algn="ctr"/>
              <a:r>
                <a:rPr lang="en-US" dirty="0" smtClean="0"/>
                <a:t>Cold</a:t>
              </a:r>
            </a:p>
            <a:p>
              <a:pPr algn="ctr"/>
              <a:r>
                <a:rPr lang="en-US" dirty="0" smtClean="0"/>
                <a:t>Air movement</a:t>
              </a:r>
              <a:endParaRPr lang="en-US" dirty="0"/>
            </a:p>
          </p:txBody>
        </p:sp>
        <p:sp>
          <p:nvSpPr>
            <p:cNvPr id="11" name="7-Point Star 10"/>
            <p:cNvSpPr/>
            <p:nvPr/>
          </p:nvSpPr>
          <p:spPr>
            <a:xfrm>
              <a:off x="3733800" y="12192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Acoustic</a:t>
              </a:r>
            </a:p>
            <a:p>
              <a:pPr algn="ctr"/>
              <a:r>
                <a:rPr lang="en-US" dirty="0" smtClean="0"/>
                <a:t>Communication</a:t>
              </a:r>
            </a:p>
            <a:p>
              <a:pPr algn="ctr"/>
              <a:r>
                <a:rPr lang="en-US" dirty="0" smtClean="0"/>
                <a:t>Hearing loss</a:t>
              </a:r>
              <a:endParaRPr lang="en-US" dirty="0"/>
            </a:p>
          </p:txBody>
        </p:sp>
        <p:sp>
          <p:nvSpPr>
            <p:cNvPr id="12" name="7-Point Star 11"/>
            <p:cNvSpPr/>
            <p:nvPr/>
          </p:nvSpPr>
          <p:spPr>
            <a:xfrm>
              <a:off x="1371600" y="36576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Vibration</a:t>
              </a:r>
            </a:p>
            <a:p>
              <a:pPr algn="ctr"/>
              <a:r>
                <a:rPr lang="en-US" dirty="0" smtClean="0"/>
                <a:t>Hand / Arm</a:t>
              </a:r>
            </a:p>
            <a:p>
              <a:pPr algn="ctr"/>
              <a:r>
                <a:rPr lang="en-US" dirty="0" smtClean="0"/>
                <a:t>Whole body</a:t>
              </a:r>
            </a:p>
          </p:txBody>
        </p:sp>
        <p:sp>
          <p:nvSpPr>
            <p:cNvPr id="13" name="7-Point Star 12"/>
            <p:cNvSpPr/>
            <p:nvPr/>
          </p:nvSpPr>
          <p:spPr>
            <a:xfrm>
              <a:off x="4343400" y="3352800"/>
              <a:ext cx="3962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Light and Dark</a:t>
              </a:r>
            </a:p>
            <a:p>
              <a:pPr algn="ctr"/>
              <a:r>
                <a:rPr lang="en-US" dirty="0" smtClean="0"/>
                <a:t>Vision</a:t>
              </a:r>
            </a:p>
            <a:p>
              <a:pPr algn="ctr"/>
              <a:r>
                <a:rPr lang="en-US" dirty="0" smtClean="0"/>
                <a:t>Contrast</a:t>
              </a:r>
            </a:p>
            <a:p>
              <a:pPr algn="ctr"/>
              <a:r>
                <a:rPr lang="en-US" dirty="0" smtClean="0"/>
                <a:t>Color</a:t>
              </a:r>
            </a:p>
          </p:txBody>
        </p:sp>
      </p:grpSp>
    </p:spTree>
    <p:extLst>
      <p:ext uri="{BB962C8B-B14F-4D97-AF65-F5344CB8AC3E}">
        <p14:creationId xmlns:p14="http://schemas.microsoft.com/office/powerpoint/2010/main" val="23827151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2" t="27083" r="57686" b="34265"/>
          <a:stretch/>
        </p:blipFill>
        <p:spPr bwMode="auto">
          <a:xfrm>
            <a:off x="4191000" y="1493156"/>
            <a:ext cx="4685786" cy="406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Environmental Factors</a:t>
            </a:r>
            <a:endParaRPr lang="en-US" dirty="0"/>
          </a:p>
        </p:txBody>
      </p:sp>
      <p:pic>
        <p:nvPicPr>
          <p:cNvPr id="248840" name="Picture 8" descr="C:\Documents and Settings\Brian Peacock\Local Settings\Temporary Internet Files\Content.IE5\MLXLW6GL\MP900409760[1].jpg"/>
          <p:cNvPicPr>
            <a:picLocks noChangeAspect="1" noChangeArrowheads="1"/>
          </p:cNvPicPr>
          <p:nvPr/>
        </p:nvPicPr>
        <p:blipFill>
          <a:blip r:embed="rId4" cstate="print"/>
          <a:srcRect/>
          <a:stretch>
            <a:fillRect/>
          </a:stretch>
        </p:blipFill>
        <p:spPr bwMode="auto">
          <a:xfrm>
            <a:off x="376046" y="1295399"/>
            <a:ext cx="3814954" cy="2542309"/>
          </a:xfrm>
          <a:prstGeom prst="rect">
            <a:avLst/>
          </a:prstGeom>
          <a:noFill/>
        </p:spPr>
      </p:pic>
      <p:pic>
        <p:nvPicPr>
          <p:cNvPr id="248841" name="Picture 9" descr="C:\Documents and Settings\Brian Peacock\Local Settings\Temporary Internet Files\Content.IE5\UFTRNBP3\MP900289877[1].jpg"/>
          <p:cNvPicPr>
            <a:picLocks noChangeAspect="1" noChangeArrowheads="1"/>
          </p:cNvPicPr>
          <p:nvPr/>
        </p:nvPicPr>
        <p:blipFill>
          <a:blip r:embed="rId5" cstate="print"/>
          <a:srcRect/>
          <a:stretch>
            <a:fillRect/>
          </a:stretch>
        </p:blipFill>
        <p:spPr bwMode="auto">
          <a:xfrm>
            <a:off x="376046" y="3858490"/>
            <a:ext cx="3951111" cy="2667000"/>
          </a:xfrm>
          <a:prstGeom prst="rect">
            <a:avLst/>
          </a:prstGeom>
          <a:noFill/>
        </p:spPr>
      </p:pic>
    </p:spTree>
    <p:extLst>
      <p:ext uri="{BB962C8B-B14F-4D97-AF65-F5344CB8AC3E}">
        <p14:creationId xmlns:p14="http://schemas.microsoft.com/office/powerpoint/2010/main" val="13309996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Environmental Factors</a:t>
            </a:r>
            <a:endParaRPr lang="en-US" b="1" dirty="0"/>
          </a:p>
        </p:txBody>
      </p:sp>
      <p:sp>
        <p:nvSpPr>
          <p:cNvPr id="8" name="Content Placeholder 7"/>
          <p:cNvSpPr>
            <a:spLocks noGrp="1"/>
          </p:cNvSpPr>
          <p:nvPr>
            <p:ph idx="1"/>
          </p:nvPr>
        </p:nvSpPr>
        <p:spPr>
          <a:xfrm>
            <a:off x="457199" y="1600201"/>
            <a:ext cx="7316668" cy="3505200"/>
          </a:xfrm>
        </p:spPr>
        <p:txBody>
          <a:bodyPr>
            <a:noAutofit/>
          </a:bodyPr>
          <a:lstStyle/>
          <a:p>
            <a:r>
              <a:rPr lang="en-US" sz="3600" dirty="0" smtClean="0"/>
              <a:t>Extremes cause performance failure</a:t>
            </a:r>
          </a:p>
          <a:p>
            <a:r>
              <a:rPr lang="en-US" sz="3600" dirty="0" smtClean="0"/>
              <a:t>Sub extremes require extra effort to maintain performance levels</a:t>
            </a:r>
          </a:p>
          <a:p>
            <a:r>
              <a:rPr lang="en-US" sz="3600" dirty="0" smtClean="0"/>
              <a:t>Low levels of environmental stress and variation may stimulate and enhance performance</a:t>
            </a:r>
            <a:endParaRPr lang="en-US" sz="3600" dirty="0"/>
          </a:p>
        </p:txBody>
      </p:sp>
      <p:grpSp>
        <p:nvGrpSpPr>
          <p:cNvPr id="3" name="Group 2"/>
          <p:cNvGrpSpPr/>
          <p:nvPr/>
        </p:nvGrpSpPr>
        <p:grpSpPr>
          <a:xfrm>
            <a:off x="7016328" y="5181600"/>
            <a:ext cx="1922984" cy="1421011"/>
            <a:chOff x="762000" y="1219200"/>
            <a:chExt cx="7543800" cy="4876800"/>
          </a:xfrm>
        </p:grpSpPr>
        <p:sp>
          <p:nvSpPr>
            <p:cNvPr id="4" name="7-Point Star 3"/>
            <p:cNvSpPr/>
            <p:nvPr/>
          </p:nvSpPr>
          <p:spPr>
            <a:xfrm>
              <a:off x="762000" y="1371600"/>
              <a:ext cx="3581400" cy="27432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Thermal</a:t>
              </a:r>
            </a:p>
            <a:p>
              <a:pPr algn="ctr"/>
              <a:r>
                <a:rPr lang="en-US" sz="400" dirty="0" smtClean="0"/>
                <a:t>Heat</a:t>
              </a:r>
            </a:p>
            <a:p>
              <a:pPr algn="ctr"/>
              <a:r>
                <a:rPr lang="en-US" sz="400" dirty="0" smtClean="0"/>
                <a:t>Humidity</a:t>
              </a:r>
            </a:p>
            <a:p>
              <a:pPr algn="ctr"/>
              <a:r>
                <a:rPr lang="en-US" sz="400" dirty="0" smtClean="0"/>
                <a:t>Cold</a:t>
              </a:r>
            </a:p>
            <a:p>
              <a:pPr algn="ctr"/>
              <a:r>
                <a:rPr lang="en-US" sz="400" dirty="0" smtClean="0"/>
                <a:t>Air movement</a:t>
              </a:r>
              <a:endParaRPr lang="en-US" sz="400" dirty="0"/>
            </a:p>
          </p:txBody>
        </p:sp>
        <p:sp>
          <p:nvSpPr>
            <p:cNvPr id="5" name="7-Point Star 4"/>
            <p:cNvSpPr/>
            <p:nvPr/>
          </p:nvSpPr>
          <p:spPr>
            <a:xfrm>
              <a:off x="3733800" y="12192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Acoustic</a:t>
              </a:r>
            </a:p>
            <a:p>
              <a:pPr algn="ctr"/>
              <a:r>
                <a:rPr lang="en-US" sz="400" dirty="0" smtClean="0"/>
                <a:t>Communication</a:t>
              </a:r>
            </a:p>
            <a:p>
              <a:pPr algn="ctr"/>
              <a:r>
                <a:rPr lang="en-US" sz="400" dirty="0" smtClean="0"/>
                <a:t>Hearing loss</a:t>
              </a:r>
              <a:endParaRPr lang="en-US" sz="400" dirty="0"/>
            </a:p>
          </p:txBody>
        </p:sp>
        <p:sp>
          <p:nvSpPr>
            <p:cNvPr id="6" name="7-Point Star 5"/>
            <p:cNvSpPr/>
            <p:nvPr/>
          </p:nvSpPr>
          <p:spPr>
            <a:xfrm>
              <a:off x="1371600" y="3657600"/>
              <a:ext cx="3581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Vibration</a:t>
              </a:r>
            </a:p>
            <a:p>
              <a:pPr algn="ctr"/>
              <a:r>
                <a:rPr lang="en-US" sz="400" dirty="0" smtClean="0"/>
                <a:t>Hand / Arm</a:t>
              </a:r>
            </a:p>
            <a:p>
              <a:pPr algn="ctr"/>
              <a:r>
                <a:rPr lang="en-US" sz="400" dirty="0" smtClean="0"/>
                <a:t>Whole body</a:t>
              </a:r>
            </a:p>
          </p:txBody>
        </p:sp>
        <p:sp>
          <p:nvSpPr>
            <p:cNvPr id="7" name="7-Point Star 6"/>
            <p:cNvSpPr/>
            <p:nvPr/>
          </p:nvSpPr>
          <p:spPr>
            <a:xfrm>
              <a:off x="4343400" y="3352800"/>
              <a:ext cx="3962400" cy="2438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Light and Dark</a:t>
              </a:r>
            </a:p>
            <a:p>
              <a:pPr algn="ctr"/>
              <a:r>
                <a:rPr lang="en-US" sz="400" dirty="0" smtClean="0"/>
                <a:t>Vision</a:t>
              </a:r>
            </a:p>
            <a:p>
              <a:pPr algn="ctr"/>
              <a:r>
                <a:rPr lang="en-US" sz="400" dirty="0" smtClean="0"/>
                <a:t>Contrast</a:t>
              </a:r>
            </a:p>
            <a:p>
              <a:pPr algn="ctr"/>
              <a:r>
                <a:rPr lang="en-US" sz="400" dirty="0" smtClean="0"/>
                <a:t>Color</a:t>
              </a:r>
            </a:p>
          </p:txBody>
        </p:sp>
      </p:grpSp>
    </p:spTree>
    <p:extLst>
      <p:ext uri="{BB962C8B-B14F-4D97-AF65-F5344CB8AC3E}">
        <p14:creationId xmlns:p14="http://schemas.microsoft.com/office/powerpoint/2010/main" val="32122810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1524000"/>
            <a:ext cx="8153400" cy="4495800"/>
            <a:chOff x="457200" y="1524000"/>
            <a:chExt cx="8153400" cy="4495800"/>
          </a:xfrm>
        </p:grpSpPr>
        <p:sp>
          <p:nvSpPr>
            <p:cNvPr id="13316" name="Oval 5"/>
            <p:cNvSpPr>
              <a:spLocks noChangeArrowheads="1"/>
            </p:cNvSpPr>
            <p:nvPr/>
          </p:nvSpPr>
          <p:spPr bwMode="auto">
            <a:xfrm>
              <a:off x="457200" y="2286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Sensing</a:t>
              </a:r>
            </a:p>
          </p:txBody>
        </p:sp>
        <p:sp>
          <p:nvSpPr>
            <p:cNvPr id="13317" name="Oval 8"/>
            <p:cNvSpPr>
              <a:spLocks noChangeArrowheads="1"/>
            </p:cNvSpPr>
            <p:nvPr/>
          </p:nvSpPr>
          <p:spPr bwMode="auto">
            <a:xfrm>
              <a:off x="5257800" y="2667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Deciding</a:t>
              </a:r>
            </a:p>
          </p:txBody>
        </p:sp>
        <p:sp>
          <p:nvSpPr>
            <p:cNvPr id="13318" name="Oval 9"/>
            <p:cNvSpPr>
              <a:spLocks noChangeArrowheads="1"/>
            </p:cNvSpPr>
            <p:nvPr/>
          </p:nvSpPr>
          <p:spPr bwMode="auto">
            <a:xfrm>
              <a:off x="5257800" y="4724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Learning</a:t>
              </a:r>
            </a:p>
          </p:txBody>
        </p:sp>
        <p:sp>
          <p:nvSpPr>
            <p:cNvPr id="13319" name="Oval 10"/>
            <p:cNvSpPr>
              <a:spLocks noChangeArrowheads="1"/>
            </p:cNvSpPr>
            <p:nvPr/>
          </p:nvSpPr>
          <p:spPr bwMode="auto">
            <a:xfrm>
              <a:off x="4038600" y="3429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Planning</a:t>
              </a:r>
            </a:p>
          </p:txBody>
        </p:sp>
        <p:sp>
          <p:nvSpPr>
            <p:cNvPr id="13320" name="Oval 11"/>
            <p:cNvSpPr>
              <a:spLocks noChangeArrowheads="1"/>
            </p:cNvSpPr>
            <p:nvPr/>
          </p:nvSpPr>
          <p:spPr bwMode="auto">
            <a:xfrm>
              <a:off x="2819400" y="1676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Perceiving</a:t>
              </a:r>
            </a:p>
          </p:txBody>
        </p:sp>
        <p:sp>
          <p:nvSpPr>
            <p:cNvPr id="13321" name="Oval 12"/>
            <p:cNvSpPr>
              <a:spLocks noChangeArrowheads="1"/>
            </p:cNvSpPr>
            <p:nvPr/>
          </p:nvSpPr>
          <p:spPr bwMode="auto">
            <a:xfrm>
              <a:off x="1219200" y="1524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Attending</a:t>
              </a:r>
            </a:p>
          </p:txBody>
        </p:sp>
        <p:sp>
          <p:nvSpPr>
            <p:cNvPr id="13322" name="Oval 13"/>
            <p:cNvSpPr>
              <a:spLocks noChangeArrowheads="1"/>
            </p:cNvSpPr>
            <p:nvPr/>
          </p:nvSpPr>
          <p:spPr bwMode="auto">
            <a:xfrm>
              <a:off x="3429000" y="4495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Communicating</a:t>
              </a:r>
            </a:p>
          </p:txBody>
        </p:sp>
        <p:sp>
          <p:nvSpPr>
            <p:cNvPr id="13323" name="Oval 14"/>
            <p:cNvSpPr>
              <a:spLocks noChangeArrowheads="1"/>
            </p:cNvSpPr>
            <p:nvPr/>
          </p:nvSpPr>
          <p:spPr bwMode="auto">
            <a:xfrm>
              <a:off x="1828800" y="39624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Controlling</a:t>
              </a:r>
            </a:p>
          </p:txBody>
        </p:sp>
        <p:sp>
          <p:nvSpPr>
            <p:cNvPr id="13324" name="Oval 15"/>
            <p:cNvSpPr>
              <a:spLocks noChangeArrowheads="1"/>
            </p:cNvSpPr>
            <p:nvPr/>
          </p:nvSpPr>
          <p:spPr bwMode="auto">
            <a:xfrm>
              <a:off x="6096000" y="19050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Calculating</a:t>
              </a:r>
            </a:p>
          </p:txBody>
        </p:sp>
        <p:sp>
          <p:nvSpPr>
            <p:cNvPr id="13325" name="Oval 6"/>
            <p:cNvSpPr>
              <a:spLocks noChangeArrowheads="1"/>
            </p:cNvSpPr>
            <p:nvPr/>
          </p:nvSpPr>
          <p:spPr bwMode="auto">
            <a:xfrm>
              <a:off x="4419600" y="17526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Understanding</a:t>
              </a:r>
            </a:p>
          </p:txBody>
        </p:sp>
        <p:sp>
          <p:nvSpPr>
            <p:cNvPr id="13326" name="Oval 7"/>
            <p:cNvSpPr>
              <a:spLocks noChangeArrowheads="1"/>
            </p:cNvSpPr>
            <p:nvPr/>
          </p:nvSpPr>
          <p:spPr bwMode="auto">
            <a:xfrm>
              <a:off x="5486400" y="3733800"/>
              <a:ext cx="1828800" cy="1295400"/>
            </a:xfrm>
            <a:prstGeom prst="ellipse">
              <a:avLst/>
            </a:prstGeom>
            <a:solidFill>
              <a:srgbClr val="DC445A"/>
            </a:solidFill>
            <a:ln w="9525">
              <a:solidFill>
                <a:schemeClr val="tx1"/>
              </a:solidFill>
              <a:round/>
              <a:headEnd/>
              <a:tailEnd/>
            </a:ln>
          </p:spPr>
          <p:txBody>
            <a:bodyPr wrap="none" anchor="ctr"/>
            <a:lstStyle/>
            <a:p>
              <a:pPr algn="ctr"/>
              <a:r>
                <a:rPr lang="en-US" sz="1800" b="1">
                  <a:latin typeface="Arial" charset="0"/>
                </a:rPr>
                <a:t>Remembering</a:t>
              </a:r>
            </a:p>
          </p:txBody>
        </p:sp>
        <p:sp>
          <p:nvSpPr>
            <p:cNvPr id="13327" name="Oval 16"/>
            <p:cNvSpPr>
              <a:spLocks noChangeArrowheads="1"/>
            </p:cNvSpPr>
            <p:nvPr/>
          </p:nvSpPr>
          <p:spPr bwMode="auto">
            <a:xfrm>
              <a:off x="6781800" y="3124200"/>
              <a:ext cx="1828800" cy="1295400"/>
            </a:xfrm>
            <a:prstGeom prst="ellipse">
              <a:avLst/>
            </a:prstGeom>
            <a:solidFill>
              <a:srgbClr val="EB95A1"/>
            </a:solidFill>
            <a:ln w="9525">
              <a:solidFill>
                <a:schemeClr val="tx1"/>
              </a:solidFill>
              <a:round/>
              <a:headEnd/>
              <a:tailEnd/>
            </a:ln>
          </p:spPr>
          <p:txBody>
            <a:bodyPr wrap="none" anchor="ctr"/>
            <a:lstStyle/>
            <a:p>
              <a:pPr algn="ctr"/>
              <a:r>
                <a:rPr lang="en-US" sz="1800" b="1">
                  <a:latin typeface="Arial" charset="0"/>
                </a:rPr>
                <a:t>Forgetting</a:t>
              </a:r>
            </a:p>
          </p:txBody>
        </p:sp>
      </p:grpSp>
      <p:sp>
        <p:nvSpPr>
          <p:cNvPr id="28" name="Title 27"/>
          <p:cNvSpPr>
            <a:spLocks noGrp="1"/>
          </p:cNvSpPr>
          <p:nvPr>
            <p:ph type="title"/>
          </p:nvPr>
        </p:nvSpPr>
        <p:spPr/>
        <p:txBody>
          <a:bodyPr/>
          <a:lstStyle/>
          <a:p>
            <a:pPr algn="ctr"/>
            <a:r>
              <a:rPr lang="en-US" dirty="0" smtClean="0"/>
              <a:t>Cognitive Factors</a:t>
            </a:r>
            <a:endParaRPr lang="en-US" dirty="0"/>
          </a:p>
        </p:txBody>
      </p:sp>
    </p:spTree>
    <p:extLst>
      <p:ext uri="{BB962C8B-B14F-4D97-AF65-F5344CB8AC3E}">
        <p14:creationId xmlns:p14="http://schemas.microsoft.com/office/powerpoint/2010/main" val="3696144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3554</TotalTime>
  <Words>6061</Words>
  <Application>Microsoft Office PowerPoint</Application>
  <PresentationFormat>On-screen Show (4:3)</PresentationFormat>
  <Paragraphs>2169</Paragraphs>
  <Slides>152</Slides>
  <Notes>91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152</vt:i4>
      </vt:variant>
    </vt:vector>
  </HeadingPairs>
  <TitlesOfParts>
    <vt:vector size="155" baseType="lpstr">
      <vt:lpstr>Office Theme</vt:lpstr>
      <vt:lpstr>Photo Editor Photo</vt:lpstr>
      <vt:lpstr>Slide</vt:lpstr>
      <vt:lpstr>Human Systems Integration   The Grammar of Design  Better Interpretation of Customer Requirements </vt:lpstr>
      <vt:lpstr>Chinese Proverb ++</vt:lpstr>
      <vt:lpstr>PowerPoint Presentation</vt:lpstr>
      <vt:lpstr>The History of Ergonomics</vt:lpstr>
      <vt:lpstr>Systems</vt:lpstr>
      <vt:lpstr>Simple Systems</vt:lpstr>
      <vt:lpstr>Deterministic Systems</vt:lpstr>
      <vt:lpstr>Complicated Systems</vt:lpstr>
      <vt:lpstr>Probabilistic Systems</vt:lpstr>
      <vt:lpstr>PowerPoint Presentation</vt:lpstr>
      <vt:lpstr>Complex Systems</vt:lpstr>
      <vt:lpstr>Emergent Systems</vt:lpstr>
      <vt:lpstr>Emergent System</vt:lpstr>
      <vt:lpstr>Chaotic Systems</vt:lpstr>
      <vt:lpstr>Emergent or Chaotic System?</vt:lpstr>
      <vt:lpstr>Human Machine Systems</vt:lpstr>
      <vt:lpstr>A Human Machine System Model</vt:lpstr>
      <vt:lpstr>Human Machine Systems</vt:lpstr>
      <vt:lpstr>Obesity, Diabetes, Heart Disease, etc. etc. etc.</vt:lpstr>
      <vt:lpstr>Human Machine Systems</vt:lpstr>
      <vt:lpstr>Multiple Purposes of Design</vt:lpstr>
      <vt:lpstr>Performance Requirements</vt:lpstr>
      <vt:lpstr>Design to Prevent Human Error - Wrong Number</vt:lpstr>
      <vt:lpstr>Design for Ease of Use</vt:lpstr>
      <vt:lpstr>The GM Access Car</vt:lpstr>
      <vt:lpstr>Design for Safety</vt:lpstr>
      <vt:lpstr>Design for Security</vt:lpstr>
      <vt:lpstr>Car Hack</vt:lpstr>
      <vt:lpstr>Oil Tanker Pirates</vt:lpstr>
      <vt:lpstr>UAV Hackers</vt:lpstr>
      <vt:lpstr>Design for Sustainability</vt:lpstr>
      <vt:lpstr>Reliability</vt:lpstr>
      <vt:lpstr>Shoes in the rain: Resilience?  Elegance?</vt:lpstr>
      <vt:lpstr>Resilience?  - Fukushima, 3 Mile Island, Chernobyl</vt:lpstr>
      <vt:lpstr>Sustainability</vt:lpstr>
      <vt:lpstr>Use             to address these Government Agencies</vt:lpstr>
      <vt:lpstr>ECHO IIIII</vt:lpstr>
      <vt:lpstr>Discuss the success or failure of an airport security process or a fatal fall on a construction site.</vt:lpstr>
      <vt:lpstr>The 6Us and 2Ms of Usability</vt:lpstr>
      <vt:lpstr>PowerPoint Presentation</vt:lpstr>
      <vt:lpstr>PowerPoint Presentation</vt:lpstr>
      <vt:lpstr>Tax Forms</vt:lpstr>
      <vt:lpstr>Swiss Cheese Model of Latent System Failures</vt:lpstr>
      <vt:lpstr>HFACS</vt:lpstr>
      <vt:lpstr>Unsafe Acts</vt:lpstr>
      <vt:lpstr>Preconditions</vt:lpstr>
      <vt:lpstr>PowerPoint Presentation</vt:lpstr>
      <vt:lpstr>PowerPoint Presentation</vt:lpstr>
      <vt:lpstr>PowerPoint Presentation</vt:lpstr>
      <vt:lpstr>The Grammar of Design</vt:lpstr>
      <vt:lpstr>Verification and Validation</vt:lpstr>
      <vt:lpstr>PowerPoint Presentation</vt:lpstr>
      <vt:lpstr>PowerPoint Presentation</vt:lpstr>
      <vt:lpstr>Requirements and Specifications</vt:lpstr>
      <vt:lpstr>PowerPoint Presentation</vt:lpstr>
      <vt:lpstr>Corvette Customer Requirements (or Specifications?)</vt:lpstr>
      <vt:lpstr>Corvette Engine Specifications</vt:lpstr>
      <vt:lpstr>Make a list of Requirements and Specifications for your Office</vt:lpstr>
      <vt:lpstr>Risk</vt:lpstr>
      <vt:lpstr>&gt; 360 Days, No Resupply</vt:lpstr>
      <vt:lpstr>Risk Analysis Components</vt:lpstr>
      <vt:lpstr>PowerPoint Presentation</vt:lpstr>
      <vt:lpstr>Risk Benefit Data Measures</vt:lpstr>
      <vt:lpstr>Indices Getting your arms around complexity</vt:lpstr>
      <vt:lpstr>PowerPoint Presentation</vt:lpstr>
      <vt:lpstr>PowerPoint Presentation</vt:lpstr>
      <vt:lpstr>Complex Decisions</vt:lpstr>
      <vt:lpstr>Another View of the Human Factors Design Process</vt:lpstr>
      <vt:lpstr>Product Life Cycle Model</vt:lpstr>
      <vt:lpstr>The Voice of the Customer</vt:lpstr>
      <vt:lpstr>PowerPoint Presentation</vt:lpstr>
      <vt:lpstr>PowerPoint Presentation</vt:lpstr>
      <vt:lpstr>PowerPoint Presentation</vt:lpstr>
      <vt:lpstr>PowerPoint Presentation</vt:lpstr>
      <vt:lpstr>Design for Construction</vt:lpstr>
      <vt:lpstr>Design for who?</vt:lpstr>
      <vt:lpstr>PowerPoint Presentation</vt:lpstr>
      <vt:lpstr>PowerPoint Presentation</vt:lpstr>
      <vt:lpstr>The GM Access Car</vt:lpstr>
      <vt:lpstr>PowerPoint Presentation</vt:lpstr>
      <vt:lpstr>Design for Tourists?</vt:lpstr>
      <vt:lpstr>The Design Cycle</vt:lpstr>
      <vt:lpstr>PowerPoint Presentation</vt:lpstr>
      <vt:lpstr>Human Factors Engineering  / Ergonomics</vt:lpstr>
      <vt:lpstr>PowerPoint Presentation</vt:lpstr>
      <vt:lpstr>The Scope of Human Factors</vt:lpstr>
      <vt:lpstr>PowerPoint Presentation</vt:lpstr>
      <vt:lpstr>Human Physical Characteristics,  Capabilities and Limitations</vt:lpstr>
      <vt:lpstr>People vary</vt:lpstr>
      <vt:lpstr>Design Exercise</vt:lpstr>
      <vt:lpstr>How heavy should a Suitcase be?</vt:lpstr>
      <vt:lpstr>How long does it take a soldier to run 26 miles up hills, in the heat, through sand with a 20 kg back pack?</vt:lpstr>
      <vt:lpstr>Bataan Death March Marathon Results</vt:lpstr>
      <vt:lpstr>Skills - Tight Targets Take Time</vt:lpstr>
      <vt:lpstr>Skills - Fitts Law(1954)</vt:lpstr>
      <vt:lpstr>Environmental Factors</vt:lpstr>
      <vt:lpstr>Environmental Factors</vt:lpstr>
      <vt:lpstr>Environmental Factors</vt:lpstr>
      <vt:lpstr>Cognitive Factors</vt:lpstr>
      <vt:lpstr>People vary</vt:lpstr>
      <vt:lpstr>What happens when you grow old?</vt:lpstr>
      <vt:lpstr>Are you Colorblind?</vt:lpstr>
      <vt:lpstr>Eye movements / focus</vt:lpstr>
      <vt:lpstr>Human Information Processing</vt:lpstr>
      <vt:lpstr>Cognition is complex</vt:lpstr>
      <vt:lpstr>Attention</vt:lpstr>
      <vt:lpstr>Divided Attention</vt:lpstr>
      <vt:lpstr>Vigilance Decrement</vt:lpstr>
      <vt:lpstr>Perception: Computers are invading your life using ICONS as weapons</vt:lpstr>
      <vt:lpstr>Context and Perception - Expectancy</vt:lpstr>
      <vt:lpstr>Memories are made of this!</vt:lpstr>
      <vt:lpstr>PowerPoint Presentation</vt:lpstr>
      <vt:lpstr>The Bucket Model</vt:lpstr>
      <vt:lpstr>The Context of Situation Awareness</vt:lpstr>
      <vt:lpstr>Can you remember this?</vt:lpstr>
      <vt:lpstr>Mental Workload</vt:lpstr>
      <vt:lpstr>Situation Awareness</vt:lpstr>
      <vt:lpstr>Mental Workload and Situation Awareness</vt:lpstr>
      <vt:lpstr>Mental Workload and Situation Awareness</vt:lpstr>
      <vt:lpstr>PowerPoint Presentation</vt:lpstr>
      <vt:lpstr>Cognitive Task Analysis – Emergency Landing</vt:lpstr>
      <vt:lpstr>NASA TLX</vt:lpstr>
      <vt:lpstr>PowerPoint Presentation</vt:lpstr>
      <vt:lpstr>Heart Rate</vt:lpstr>
      <vt:lpstr>PowerPoint Presentation</vt:lpstr>
      <vt:lpstr>PowerPoint Presentation</vt:lpstr>
      <vt:lpstr>What happened here? Why?</vt:lpstr>
      <vt:lpstr>Cognition Homework</vt:lpstr>
      <vt:lpstr>Social Factors</vt:lpstr>
      <vt:lpstr>Social Factors</vt:lpstr>
      <vt:lpstr>Socio Technical System Design Macro Ergonomics</vt:lpstr>
      <vt:lpstr>Affective Factors</vt:lpstr>
      <vt:lpstr>Both will tell you the time!!</vt:lpstr>
      <vt:lpstr>PowerPoint Presentation</vt:lpstr>
      <vt:lpstr>Ageing - Stamina and Speed</vt:lpstr>
      <vt:lpstr>Time Factors</vt:lpstr>
      <vt:lpstr>Human Decision and Control Time</vt:lpstr>
      <vt:lpstr>Some System Failure Opportunities</vt:lpstr>
      <vt:lpstr>Slips Trips and Falls</vt:lpstr>
      <vt:lpstr>Slips, Trips and Falls (UK HSE)</vt:lpstr>
      <vt:lpstr>Ordering a Pizza</vt:lpstr>
      <vt:lpstr>Booking an Airline Ticket</vt:lpstr>
      <vt:lpstr>PowerPoint Presentation</vt:lpstr>
      <vt:lpstr>Hand held devices</vt:lpstr>
      <vt:lpstr>Multiple Purposes of Design</vt:lpstr>
      <vt:lpstr>ECHO IIIII</vt:lpstr>
      <vt:lpstr>The 6Us and 2Ms of Usability</vt:lpstr>
      <vt:lpstr>Human Factors</vt:lpstr>
      <vt:lpstr>The Design Problem</vt:lpstr>
      <vt:lpstr>there is always a need to study a problem in sufficient depth and with sufficient data and sophistication</vt:lpstr>
      <vt:lpstr>PowerPoint Presentation</vt:lpstr>
      <vt:lpstr>Human Factors Duty</vt:lpstr>
    </vt:vector>
  </TitlesOfParts>
  <Company>ERAU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Prescott Campus</dc:creator>
  <cp:lastModifiedBy>user</cp:lastModifiedBy>
  <cp:revision>195</cp:revision>
  <dcterms:created xsi:type="dcterms:W3CDTF">2007-11-27T19:35:08Z</dcterms:created>
  <dcterms:modified xsi:type="dcterms:W3CDTF">2014-07-09T05:34:46Z</dcterms:modified>
</cp:coreProperties>
</file>