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4" r:id="rId4"/>
    <p:sldId id="264" r:id="rId5"/>
    <p:sldId id="262" r:id="rId6"/>
    <p:sldId id="295" r:id="rId7"/>
    <p:sldId id="265" r:id="rId8"/>
    <p:sldId id="278" r:id="rId9"/>
    <p:sldId id="259" r:id="rId10"/>
    <p:sldId id="293" r:id="rId11"/>
    <p:sldId id="288" r:id="rId12"/>
    <p:sldId id="267" r:id="rId13"/>
    <p:sldId id="268" r:id="rId14"/>
    <p:sldId id="296" r:id="rId15"/>
    <p:sldId id="297" r:id="rId16"/>
    <p:sldId id="269" r:id="rId17"/>
    <p:sldId id="290" r:id="rId18"/>
    <p:sldId id="291" r:id="rId19"/>
    <p:sldId id="270" r:id="rId20"/>
    <p:sldId id="272" r:id="rId21"/>
    <p:sldId id="273" r:id="rId22"/>
    <p:sldId id="276" r:id="rId23"/>
    <p:sldId id="275" r:id="rId24"/>
    <p:sldId id="277" r:id="rId25"/>
    <p:sldId id="260" r:id="rId26"/>
    <p:sldId id="279" r:id="rId27"/>
    <p:sldId id="287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CAB7-3693-074E-80BB-CDF23EB6A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45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191F06-57A0-4B38-BBFD-C8EE76C35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985-616A-4AC1-A07B-A5ADB1496A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A3DF-86A3-47F5-96D9-1F83851CC7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1F06-57A0-4B38-BBFD-C8EE76C35B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8916669F-64CE-9C49-AD74-5BB18DD8E618}" type="datetime1">
              <a:rPr lang="en-US" smtClean="0"/>
              <a:t>7/3/2014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442B97D-D49E-4264-BB02-A602D48737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3F7B0420-8114-2445-8411-CE12F7DAA56A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2625-E24A-4B56-A59A-A4CB8C110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7FA57AE5-8FEE-564B-935C-674C8CF21D84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0C36-2F1F-4FEA-8806-1FBF3FD92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56F4562-08FA-C74C-A3EF-F40A2816BA88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5255-1EBD-46A4-8FC5-9333B9888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DA36D678-E50E-3E48-A8D9-A3F671B15460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9E78F1-ED67-4BAE-823C-11D43D26D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084FBCA-95B5-2D4B-83E2-90C38E0DD520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708-AB22-49E0-A5C8-F0A94B27D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3518821-B73D-5E4C-9781-3EC6E154FB8A}" type="datetime1">
              <a:rPr lang="en-US" smtClean="0"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242E-758B-482F-9D4A-4919B2E42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29B96F8D-B1EF-1E47-A402-DE665E2722DB}" type="datetime1">
              <a:rPr lang="en-US" smtClean="0"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9F4-4FE4-4ABC-8ECD-89E3CB20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7D6A56FE-E395-1048-8579-46FC62B24411}" type="datetime1">
              <a:rPr lang="en-US" smtClean="0"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A93D-EE93-4778-BCEA-C56DE5E97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5E7118B-C180-7F4E-92EC-DCD8CD0F58CA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EB15-798A-40AA-9F9F-61F1B5D757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7B4F28F6-6DC2-8B47-BCCF-0A7AC202CB0D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716ECA-58DB-4A44-9FB1-1EA70B6EA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Brian Peacock Ergonomics (BPE) </a:t>
            </a:r>
            <a:r>
              <a:rPr lang="en-US" dirty="0" err="1" smtClean="0"/>
              <a:t>Pte</a:t>
            </a:r>
            <a:r>
              <a:rPr lang="en-US" dirty="0" smtClean="0"/>
              <a:t>. Ltd.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99486C-29B1-4BCE-8DFE-6AE0C39C19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1066800"/>
            <a:ext cx="777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en.wikipedia.org/wiki/File:Airbus_A380_cockpit.jpg" TargetMode="Externa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Ergonomics for Equipment Design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3429000"/>
            <a:ext cx="7779434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Brian Peacock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Pitney Bowes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620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Biomechanical and Physiological Factors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819400"/>
            <a:ext cx="4953000" cy="2895600"/>
          </a:xfrm>
        </p:spPr>
        <p:txBody>
          <a:bodyPr/>
          <a:lstStyle/>
          <a:p>
            <a:r>
              <a:rPr lang="en-US" sz="2800" dirty="0"/>
              <a:t>Strength</a:t>
            </a:r>
          </a:p>
          <a:p>
            <a:pPr lvl="1"/>
            <a:r>
              <a:rPr lang="en-US" sz="2400" dirty="0"/>
              <a:t>Controls, Maintenance tools</a:t>
            </a:r>
          </a:p>
          <a:p>
            <a:r>
              <a:rPr lang="en-US" sz="2800" dirty="0"/>
              <a:t>Stamina</a:t>
            </a:r>
          </a:p>
          <a:p>
            <a:pPr lvl="1"/>
            <a:r>
              <a:rPr lang="en-US" sz="2400" dirty="0"/>
              <a:t>Repeated and long duration activities</a:t>
            </a:r>
          </a:p>
          <a:p>
            <a:r>
              <a:rPr lang="en-US" sz="2800" dirty="0"/>
              <a:t>Skill</a:t>
            </a:r>
          </a:p>
          <a:p>
            <a:pPr lvl="1"/>
            <a:r>
              <a:rPr lang="en-US" sz="2400" dirty="0"/>
              <a:t>Precise manipulations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14400" y="1371600"/>
            <a:ext cx="739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en-US" dirty="0"/>
              <a:t>Can the operator perform the expected manipulations under all usual and unusual operational and environmental conditions?</a:t>
            </a:r>
          </a:p>
        </p:txBody>
      </p:sp>
      <p:pic>
        <p:nvPicPr>
          <p:cNvPr id="4098" name="Picture 2" descr="C:\Documents and Settings\Brian Peacock\Local Settings\Temporary Internet Files\Content.IE5\UFTRNBP3\MC9003316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81400"/>
            <a:ext cx="2347111" cy="2225029"/>
          </a:xfrm>
          <a:prstGeom prst="rect">
            <a:avLst/>
          </a:prstGeom>
          <a:noFill/>
        </p:spPr>
      </p:pic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838200"/>
          </a:xfrm>
        </p:spPr>
        <p:txBody>
          <a:bodyPr/>
          <a:lstStyle/>
          <a:p>
            <a:r>
              <a:rPr lang="en-US" sz="2800"/>
              <a:t>Cognitive Factors in Control and Display Design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219200"/>
            <a:ext cx="5867400" cy="51816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Sensory access</a:t>
            </a:r>
          </a:p>
          <a:p>
            <a:pPr lvl="1"/>
            <a:r>
              <a:rPr lang="en-US" sz="1600" dirty="0"/>
              <a:t>Can the operator see the control or display from all expected operational locations and conditions?</a:t>
            </a:r>
          </a:p>
          <a:p>
            <a:r>
              <a:rPr lang="en-US" sz="1800" dirty="0"/>
              <a:t>Attention</a:t>
            </a:r>
          </a:p>
          <a:p>
            <a:pPr lvl="1"/>
            <a:r>
              <a:rPr lang="en-US" sz="1600" dirty="0"/>
              <a:t>Is the operator’s attention drawn to key system-status values</a:t>
            </a:r>
          </a:p>
          <a:p>
            <a:pPr lvl="1"/>
            <a:r>
              <a:rPr lang="en-US" sz="1600" dirty="0"/>
              <a:t>Are there sources of distraction either in the equipment or workplace</a:t>
            </a:r>
          </a:p>
          <a:p>
            <a:r>
              <a:rPr lang="en-US" sz="1800" dirty="0"/>
              <a:t>Understandability</a:t>
            </a:r>
          </a:p>
          <a:p>
            <a:pPr lvl="1"/>
            <a:r>
              <a:rPr lang="en-US" sz="1600" dirty="0"/>
              <a:t>Can the operator understand the status of the control or display and the implication of deviant values?</a:t>
            </a:r>
          </a:p>
          <a:p>
            <a:r>
              <a:rPr lang="en-US" sz="1800" dirty="0"/>
              <a:t>Memory for target values</a:t>
            </a:r>
          </a:p>
          <a:p>
            <a:pPr lvl="1"/>
            <a:r>
              <a:rPr lang="en-US" sz="1600" dirty="0"/>
              <a:t>Does the operator have clear knowledge of target values or ranges</a:t>
            </a:r>
          </a:p>
          <a:p>
            <a:r>
              <a:rPr lang="en-US" sz="1800" dirty="0"/>
              <a:t>Motor skills</a:t>
            </a:r>
          </a:p>
          <a:p>
            <a:pPr lvl="1"/>
            <a:r>
              <a:rPr lang="en-US" sz="1600" dirty="0"/>
              <a:t>Can the operator reach, grasp and manipulate the controls effectively? </a:t>
            </a:r>
          </a:p>
          <a:p>
            <a:r>
              <a:rPr lang="en-US" sz="1800" dirty="0"/>
              <a:t>Feedback</a:t>
            </a:r>
          </a:p>
          <a:p>
            <a:pPr lvl="1"/>
            <a:r>
              <a:rPr lang="en-US" sz="1600" dirty="0"/>
              <a:t>Is timely feedback provided regarding the effect of a control input?</a:t>
            </a:r>
          </a:p>
          <a:p>
            <a:r>
              <a:rPr lang="en-US" sz="1800" dirty="0"/>
              <a:t>Error types and implications</a:t>
            </a:r>
          </a:p>
          <a:p>
            <a:pPr lvl="1"/>
            <a:r>
              <a:rPr lang="en-US" sz="1600" dirty="0"/>
              <a:t>Is the operator familiar with error possibilities and their implications?</a:t>
            </a:r>
          </a:p>
        </p:txBody>
      </p:sp>
      <p:pic>
        <p:nvPicPr>
          <p:cNvPr id="7" name="Picture 3" descr="C:\Documents and Settings\Brian Peacock\Desktop\Current\Ergonomics Pictures\100NIKON\DSCN1239.JPG"/>
          <p:cNvPicPr>
            <a:picLocks noChangeAspect="1" noChangeArrowheads="1"/>
          </p:cNvPicPr>
          <p:nvPr/>
        </p:nvPicPr>
        <p:blipFill>
          <a:blip r:embed="rId3" cstate="print"/>
          <a:srcRect l="27356" t="7831" r="52548" b="19318"/>
          <a:stretch>
            <a:fillRect/>
          </a:stretch>
        </p:blipFill>
        <p:spPr bwMode="auto">
          <a:xfrm>
            <a:off x="6934200" y="1219200"/>
            <a:ext cx="1643063" cy="44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/>
              <a:t>Display Types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848600" cy="4495800"/>
          </a:xfrm>
        </p:spPr>
        <p:txBody>
          <a:bodyPr/>
          <a:lstStyle/>
          <a:p>
            <a:r>
              <a:rPr lang="en-US" sz="2400" dirty="0"/>
              <a:t>Discrete</a:t>
            </a:r>
          </a:p>
          <a:p>
            <a:r>
              <a:rPr lang="en-US" sz="2400" dirty="0"/>
              <a:t>Static </a:t>
            </a:r>
          </a:p>
          <a:p>
            <a:r>
              <a:rPr lang="en-US" sz="2400" dirty="0"/>
              <a:t>Symbolic</a:t>
            </a:r>
          </a:p>
          <a:p>
            <a:r>
              <a:rPr lang="en-US" sz="2400" dirty="0"/>
              <a:t>Verbal</a:t>
            </a:r>
          </a:p>
          <a:p>
            <a:r>
              <a:rPr lang="en-US" sz="2400" dirty="0"/>
              <a:t>Analog</a:t>
            </a:r>
          </a:p>
          <a:p>
            <a:r>
              <a:rPr lang="en-US" sz="2400" dirty="0"/>
              <a:t>Digital</a:t>
            </a:r>
          </a:p>
          <a:p>
            <a:r>
              <a:rPr lang="en-US" sz="2400" dirty="0"/>
              <a:t>Representational</a:t>
            </a:r>
          </a:p>
          <a:p>
            <a:r>
              <a:rPr lang="en-US" sz="2400" dirty="0"/>
              <a:t>Video</a:t>
            </a:r>
          </a:p>
          <a:p>
            <a:r>
              <a:rPr lang="en-US" sz="2400" dirty="0"/>
              <a:t>Audio</a:t>
            </a:r>
          </a:p>
          <a:p>
            <a:r>
              <a:rPr lang="en-US" sz="2400" dirty="0"/>
              <a:t>Annunciators</a:t>
            </a:r>
          </a:p>
        </p:txBody>
      </p:sp>
      <p:pic>
        <p:nvPicPr>
          <p:cNvPr id="7" name="Picture 9" descr="Cessna 172P aircraft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5481638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Design Criteria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295400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Visibility</a:t>
            </a:r>
          </a:p>
          <a:p>
            <a:pPr lvl="1"/>
            <a:r>
              <a:rPr lang="en-US" smtClean="0"/>
              <a:t>Can the operator see the display from all expected operational locations?</a:t>
            </a:r>
          </a:p>
          <a:p>
            <a:r>
              <a:rPr lang="en-US" smtClean="0"/>
              <a:t>Accuracy</a:t>
            </a:r>
          </a:p>
          <a:p>
            <a:pPr lvl="1"/>
            <a:r>
              <a:rPr lang="en-US" smtClean="0"/>
              <a:t>Does the display provide accurate information?</a:t>
            </a:r>
          </a:p>
          <a:p>
            <a:r>
              <a:rPr lang="en-US" smtClean="0"/>
              <a:t>Resolution</a:t>
            </a:r>
          </a:p>
          <a:p>
            <a:pPr lvl="1"/>
            <a:r>
              <a:rPr lang="en-US" smtClean="0"/>
              <a:t>Does the display have the appropriate level of resolution?</a:t>
            </a:r>
          </a:p>
          <a:p>
            <a:r>
              <a:rPr lang="en-US" smtClean="0"/>
              <a:t>Importance</a:t>
            </a:r>
          </a:p>
          <a:p>
            <a:pPr lvl="1"/>
            <a:r>
              <a:rPr lang="en-US" smtClean="0"/>
              <a:t>How important is the display in the broad context of the normal and maintenance and emergency operations?</a:t>
            </a:r>
          </a:p>
          <a:p>
            <a:r>
              <a:rPr lang="en-US" smtClean="0"/>
              <a:t>Frequency</a:t>
            </a:r>
          </a:p>
          <a:p>
            <a:pPr lvl="1"/>
            <a:r>
              <a:rPr lang="en-US" smtClean="0"/>
              <a:t>How often is the display used?</a:t>
            </a:r>
          </a:p>
          <a:p>
            <a:r>
              <a:rPr lang="en-US" smtClean="0"/>
              <a:t>Sequence</a:t>
            </a:r>
          </a:p>
          <a:p>
            <a:pPr lvl="1"/>
            <a:r>
              <a:rPr lang="en-US" smtClean="0"/>
              <a:t>What is the operational sequence of the display?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4495800" cy="2239962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Can the operator understand the status and implications of deviations of the display under all operational and environmental conditions?</a:t>
            </a:r>
            <a:endParaRPr lang="en-US" sz="2000" dirty="0"/>
          </a:p>
        </p:txBody>
      </p:sp>
      <p:pic>
        <p:nvPicPr>
          <p:cNvPr id="83971" name="Picture 3" descr="C:\Documents and Settings\Brian Peacock\Local Settings\Temporary Internet Files\Content.IE5\KGDOZGHP\MP9004277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066800"/>
            <a:ext cx="2837855" cy="4267200"/>
          </a:xfrm>
          <a:prstGeom prst="rect">
            <a:avLst/>
          </a:prstGeom>
          <a:noFill/>
        </p:spPr>
      </p:pic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381000"/>
            <a:ext cx="3951936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dirty="0" smtClean="0">
                <a:solidFill>
                  <a:srgbClr val="696464"/>
                </a:solidFill>
              </a:rPr>
              <a:t>Understandability</a:t>
            </a:r>
            <a:endParaRPr lang="en-US" sz="4100" dirty="0">
              <a:solidFill>
                <a:srgbClr val="69646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28600" y="1295400"/>
            <a:ext cx="8686800" cy="5181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6405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Scope of Human Factors / Ergonomics</a:t>
            </a:r>
            <a:br>
              <a:rPr lang="en-US" sz="2400" b="1" dirty="0" smtClean="0"/>
            </a:br>
            <a:r>
              <a:rPr lang="en-US" sz="1600" b="1" dirty="0" smtClean="0"/>
              <a:t>Interfaces, Interactions, Interdependencies, Interferences, Integration</a:t>
            </a:r>
            <a:endParaRPr lang="en-US" sz="1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5410200" cy="739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The Users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5181600"/>
            <a:ext cx="5410200" cy="719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The Systems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1066800" y="2743200"/>
            <a:ext cx="2057400" cy="244686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Physical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3276600" y="2743200"/>
            <a:ext cx="2286000" cy="244686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Cognitive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5715000" y="2743200"/>
            <a:ext cx="2362200" cy="244686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Emotional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Context</a:t>
            </a:r>
            <a:endParaRPr lang="en-US" sz="18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/>
              <a:t>Discrete Displays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3733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Displays that communicate system </a:t>
            </a:r>
            <a:r>
              <a:rPr lang="en-US" dirty="0" smtClean="0"/>
              <a:t>status, choices </a:t>
            </a:r>
            <a:r>
              <a:rPr lang="en-US" dirty="0"/>
              <a:t>or operational conditions.</a:t>
            </a:r>
          </a:p>
          <a:p>
            <a:pPr lvl="1"/>
            <a:r>
              <a:rPr lang="en-US" dirty="0"/>
              <a:t>Traffic lights</a:t>
            </a:r>
          </a:p>
          <a:p>
            <a:pPr lvl="1"/>
            <a:r>
              <a:rPr lang="en-US" dirty="0"/>
              <a:t>Temperature warning </a:t>
            </a:r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Computer screens</a:t>
            </a:r>
          </a:p>
          <a:p>
            <a:pPr lvl="1"/>
            <a:endParaRPr lang="en-US" dirty="0" smtClean="0"/>
          </a:p>
          <a:p>
            <a:r>
              <a:rPr lang="en-US" dirty="0"/>
              <a:t>Display types</a:t>
            </a:r>
          </a:p>
          <a:p>
            <a:pPr lvl="1"/>
            <a:r>
              <a:rPr lang="en-US" dirty="0"/>
              <a:t>(Colored) lights, Verbal, Control location</a:t>
            </a:r>
          </a:p>
          <a:p>
            <a:pPr lvl="1"/>
            <a:r>
              <a:rPr lang="en-US" dirty="0"/>
              <a:t>Selector switch, PRNDL, </a:t>
            </a:r>
            <a:r>
              <a:rPr lang="en-US" dirty="0" smtClean="0"/>
              <a:t>computer icon</a:t>
            </a:r>
            <a:endParaRPr lang="en-US" dirty="0"/>
          </a:p>
          <a:p>
            <a:pPr lvl="1"/>
            <a:r>
              <a:rPr lang="en-US" dirty="0"/>
              <a:t>“Ready”, “Error”, “Stop”</a:t>
            </a:r>
          </a:p>
          <a:p>
            <a:pPr lvl="1"/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r="10843"/>
          <a:stretch>
            <a:fillRect/>
          </a:stretch>
        </p:blipFill>
        <p:spPr bwMode="auto">
          <a:xfrm>
            <a:off x="4114800" y="2165007"/>
            <a:ext cx="4724400" cy="33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Displays</a:t>
            </a:r>
            <a:endParaRPr lang="en-US" dirty="0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886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Street signs, Equipment labels, Warnings</a:t>
            </a:r>
          </a:p>
          <a:p>
            <a:r>
              <a:rPr lang="en-US" dirty="0" smtClean="0"/>
              <a:t>Display characteristics</a:t>
            </a:r>
          </a:p>
          <a:p>
            <a:pPr lvl="1"/>
            <a:r>
              <a:rPr lang="en-US" dirty="0" smtClean="0"/>
              <a:t>Form - verbal, symbolic</a:t>
            </a:r>
          </a:p>
          <a:p>
            <a:pPr lvl="1"/>
            <a:r>
              <a:rPr lang="en-US" dirty="0" smtClean="0"/>
              <a:t>Size, font, contrast</a:t>
            </a:r>
          </a:p>
          <a:p>
            <a:pPr lvl="1"/>
            <a:r>
              <a:rPr lang="en-US" dirty="0" smtClean="0"/>
              <a:t>Understandability</a:t>
            </a:r>
          </a:p>
          <a:p>
            <a:r>
              <a:rPr lang="en-US" dirty="0" smtClean="0"/>
              <a:t>Viewing conditions</a:t>
            </a:r>
          </a:p>
          <a:p>
            <a:pPr lvl="1"/>
            <a:r>
              <a:rPr lang="en-US" dirty="0" smtClean="0"/>
              <a:t>Distances, visual angles</a:t>
            </a:r>
          </a:p>
          <a:p>
            <a:pPr lvl="1"/>
            <a:r>
              <a:rPr lang="en-US" dirty="0" smtClean="0"/>
              <a:t>Lighting, visual access</a:t>
            </a:r>
          </a:p>
          <a:p>
            <a:pPr lvl="1"/>
            <a:r>
              <a:rPr lang="en-US" dirty="0" smtClean="0"/>
              <a:t>Time constraints </a:t>
            </a:r>
            <a:endParaRPr lang="en-US" dirty="0"/>
          </a:p>
        </p:txBody>
      </p:sp>
      <p:pic>
        <p:nvPicPr>
          <p:cNvPr id="7" name="Picture 2" descr="Interstate4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Symbolic Displays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43000"/>
            <a:ext cx="4419600" cy="3352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Pictographs, icons</a:t>
            </a:r>
            <a:endParaRPr lang="en-US" sz="2800" dirty="0"/>
          </a:p>
          <a:p>
            <a:pPr lvl="1"/>
            <a:r>
              <a:rPr lang="en-US" sz="2400" dirty="0"/>
              <a:t>Abstractions, Line drawings, Pictorial</a:t>
            </a:r>
          </a:p>
          <a:p>
            <a:r>
              <a:rPr lang="en-US" sz="2800" dirty="0"/>
              <a:t>Color codes</a:t>
            </a:r>
          </a:p>
          <a:p>
            <a:pPr lvl="1"/>
            <a:r>
              <a:rPr lang="en-US" sz="2400" dirty="0"/>
              <a:t>Conventions</a:t>
            </a:r>
          </a:p>
          <a:p>
            <a:pPr lvl="2"/>
            <a:r>
              <a:rPr lang="en-US" sz="2000" dirty="0"/>
              <a:t>Red, Green</a:t>
            </a:r>
          </a:p>
          <a:p>
            <a:pPr lvl="1"/>
            <a:r>
              <a:rPr lang="en-US" sz="2400" dirty="0"/>
              <a:t>Nominal</a:t>
            </a:r>
          </a:p>
          <a:p>
            <a:pPr lvl="2"/>
            <a:r>
              <a:rPr lang="en-US" sz="2000" dirty="0"/>
              <a:t>Product or process type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66250" t="92000"/>
          <a:stretch>
            <a:fillRect/>
          </a:stretch>
        </p:blipFill>
        <p:spPr bwMode="auto">
          <a:xfrm>
            <a:off x="685800" y="5181600"/>
            <a:ext cx="7391400" cy="109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t="36000" r="70000"/>
          <a:stretch>
            <a:fillRect/>
          </a:stretch>
        </p:blipFill>
        <p:spPr bwMode="auto">
          <a:xfrm>
            <a:off x="5105400" y="228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Analog Displays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2971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Display types</a:t>
            </a:r>
          </a:p>
          <a:p>
            <a:pPr lvl="1"/>
            <a:r>
              <a:rPr lang="en-US" dirty="0" smtClean="0"/>
              <a:t>Moving pointer</a:t>
            </a:r>
          </a:p>
          <a:p>
            <a:pPr lvl="1"/>
            <a:r>
              <a:rPr lang="en-US" dirty="0" smtClean="0"/>
              <a:t>Moving scale</a:t>
            </a:r>
          </a:p>
          <a:p>
            <a:pPr lvl="1"/>
            <a:r>
              <a:rPr lang="en-US" dirty="0" smtClean="0"/>
              <a:t>Graphical</a:t>
            </a:r>
          </a:p>
          <a:p>
            <a:pPr lvl="1"/>
            <a:r>
              <a:rPr lang="en-US" dirty="0" smtClean="0"/>
              <a:t>Changing numeric value</a:t>
            </a: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Markings</a:t>
            </a:r>
          </a:p>
          <a:p>
            <a:pPr lvl="1"/>
            <a:r>
              <a:rPr lang="en-US" dirty="0" smtClean="0"/>
              <a:t>Pointers</a:t>
            </a:r>
          </a:p>
          <a:p>
            <a:r>
              <a:rPr lang="en-US" dirty="0" smtClean="0"/>
              <a:t>Information type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Discrete value, zone</a:t>
            </a:r>
          </a:p>
          <a:p>
            <a:pPr lvl="1"/>
            <a:r>
              <a:rPr lang="en-US" dirty="0" smtClean="0"/>
              <a:t>Rate of change</a:t>
            </a:r>
            <a:endParaRPr lang="en-US" dirty="0"/>
          </a:p>
        </p:txBody>
      </p:sp>
      <p:pic>
        <p:nvPicPr>
          <p:cNvPr id="7" name="Picture 9" descr="Cessna 172P aircraft picture"/>
          <p:cNvPicPr>
            <a:picLocks noChangeAspect="1" noChangeArrowheads="1"/>
          </p:cNvPicPr>
          <p:nvPr/>
        </p:nvPicPr>
        <p:blipFill>
          <a:blip r:embed="rId3" cstate="print"/>
          <a:srcRect l="16034" t="36860" r="41616"/>
          <a:stretch>
            <a:fillRect/>
          </a:stretch>
        </p:blipFill>
        <p:spPr bwMode="auto">
          <a:xfrm>
            <a:off x="4038600" y="1295400"/>
            <a:ext cx="4495800" cy="45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To present ergonomics guidelines for equipment design with the purpose of reducing transaction times, errors, and operator injury and discomfort.</a:t>
            </a:r>
            <a:endParaRPr lang="en-US" dirty="0"/>
          </a:p>
        </p:txBody>
      </p:sp>
      <p:pic>
        <p:nvPicPr>
          <p:cNvPr id="10" name="Picture 5" descr="2009 Chevrolet Corvette 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24200"/>
            <a:ext cx="3810895" cy="25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Displays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4572000" cy="4572000"/>
          </a:xfrm>
        </p:spPr>
        <p:txBody>
          <a:bodyPr/>
          <a:lstStyle/>
          <a:p>
            <a:r>
              <a:rPr lang="en-US" dirty="0" smtClean="0"/>
              <a:t>Best for discrete readings</a:t>
            </a:r>
          </a:p>
          <a:p>
            <a:r>
              <a:rPr lang="en-US" dirty="0" smtClean="0"/>
              <a:t>Comparison with numeric standard</a:t>
            </a:r>
          </a:p>
          <a:p>
            <a:r>
              <a:rPr lang="en-US" dirty="0" smtClean="0"/>
              <a:t>Good for slow rate of change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Time, speed</a:t>
            </a:r>
          </a:p>
          <a:p>
            <a:pPr lvl="1"/>
            <a:r>
              <a:rPr lang="en-US" dirty="0" smtClean="0"/>
              <a:t>Distance, fuel</a:t>
            </a:r>
          </a:p>
          <a:p>
            <a:pPr lvl="1"/>
            <a:r>
              <a:rPr lang="en-US" dirty="0" smtClean="0"/>
              <a:t>Temperature, pressure</a:t>
            </a:r>
          </a:p>
          <a:p>
            <a:pPr lvl="1"/>
            <a:r>
              <a:rPr lang="en-US" dirty="0" smtClean="0"/>
              <a:t>Radio frequency</a:t>
            </a:r>
            <a:endParaRPr lang="en-US" dirty="0"/>
          </a:p>
        </p:txBody>
      </p:sp>
      <p:pic>
        <p:nvPicPr>
          <p:cNvPr id="7170" name="Picture 2" descr="C:\Documents and Settings\Brian Peacock\Local Settings\Temporary Internet Files\Content.IE5\UFTRNBP3\MC9001571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743200" cy="3854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Representational Displays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95400"/>
            <a:ext cx="22860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Maps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Electrical circuits</a:t>
            </a:r>
          </a:p>
          <a:p>
            <a:pPr lvl="1"/>
            <a:r>
              <a:rPr lang="en-US" dirty="0"/>
              <a:t>Road systems</a:t>
            </a:r>
          </a:p>
          <a:p>
            <a:pPr lvl="1"/>
            <a:r>
              <a:rPr lang="en-US" dirty="0"/>
              <a:t>Component part relationships</a:t>
            </a:r>
          </a:p>
          <a:p>
            <a:r>
              <a:rPr lang="en-US" dirty="0"/>
              <a:t>Mixed format</a:t>
            </a:r>
          </a:p>
          <a:p>
            <a:pPr lvl="1"/>
            <a:r>
              <a:rPr lang="en-US" dirty="0"/>
              <a:t>Shape, color, location, direction, verbal, symbols, video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76400"/>
            <a:ext cx="5745561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Audio Displays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51816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Warnings and reminders</a:t>
            </a:r>
          </a:p>
          <a:p>
            <a:r>
              <a:rPr lang="en-US" sz="3200" dirty="0" smtClean="0"/>
              <a:t>Ancon cords</a:t>
            </a:r>
          </a:p>
          <a:p>
            <a:r>
              <a:rPr lang="en-US" sz="3200" dirty="0" smtClean="0"/>
              <a:t>Sirens, horns</a:t>
            </a:r>
          </a:p>
          <a:p>
            <a:r>
              <a:rPr lang="en-US" sz="3200" dirty="0" smtClean="0"/>
              <a:t>Confirmations, feedback</a:t>
            </a:r>
          </a:p>
          <a:p>
            <a:r>
              <a:rPr lang="en-US" sz="3200" dirty="0" smtClean="0"/>
              <a:t>Electric buses, cars and bicycles</a:t>
            </a:r>
          </a:p>
          <a:p>
            <a:endParaRPr lang="en-US" sz="3200" dirty="0"/>
          </a:p>
        </p:txBody>
      </p:sp>
      <p:pic>
        <p:nvPicPr>
          <p:cNvPr id="9218" name="Picture 2" descr="C:\Documents and Settings\Brian Peacock\Local Settings\Temporary Internet Files\Content.IE5\AJGRZ2A5\MC9003209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85800"/>
            <a:ext cx="3142311" cy="1828800"/>
          </a:xfrm>
          <a:prstGeom prst="rect">
            <a:avLst/>
          </a:prstGeom>
          <a:noFill/>
        </p:spPr>
      </p:pic>
      <p:pic>
        <p:nvPicPr>
          <p:cNvPr id="9219" name="Picture 3" descr="C:\Documents and Settings\Brian Peacock\Local Settings\Temporary Internet Files\Content.IE5\6PUWMFZY\MC9002175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343400"/>
            <a:ext cx="1808683" cy="1661465"/>
          </a:xfrm>
          <a:prstGeom prst="rect">
            <a:avLst/>
          </a:prstGeom>
          <a:noFill/>
        </p:spPr>
      </p:pic>
      <p:pic>
        <p:nvPicPr>
          <p:cNvPr id="9222" name="Picture 6" descr="Image of x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048000"/>
            <a:ext cx="2286000" cy="3017522"/>
          </a:xfrm>
          <a:prstGeom prst="rect">
            <a:avLst/>
          </a:prstGeom>
          <a:noFill/>
        </p:spPr>
      </p:pic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Annunciators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19200"/>
            <a:ext cx="5410200" cy="4800600"/>
          </a:xfrm>
        </p:spPr>
        <p:txBody>
          <a:bodyPr>
            <a:noAutofit/>
          </a:bodyPr>
          <a:lstStyle/>
          <a:p>
            <a:r>
              <a:rPr lang="en-US" sz="1900" dirty="0" smtClean="0"/>
              <a:t>To attract attention</a:t>
            </a:r>
          </a:p>
          <a:p>
            <a:pPr lvl="1"/>
            <a:r>
              <a:rPr lang="en-US" sz="1900" dirty="0" smtClean="0"/>
              <a:t>Sufficient intensity to overcome background “noise”</a:t>
            </a:r>
          </a:p>
          <a:p>
            <a:pPr lvl="2"/>
            <a:r>
              <a:rPr lang="en-US" sz="1900" dirty="0" smtClean="0"/>
              <a:t>Audible</a:t>
            </a:r>
          </a:p>
          <a:p>
            <a:pPr lvl="3"/>
            <a:r>
              <a:rPr lang="en-US" sz="1900" dirty="0" smtClean="0"/>
              <a:t>Variable intensity and pitch</a:t>
            </a:r>
          </a:p>
          <a:p>
            <a:pPr lvl="2"/>
            <a:r>
              <a:rPr lang="en-US" sz="1900" dirty="0" smtClean="0"/>
              <a:t> Visual</a:t>
            </a:r>
          </a:p>
          <a:p>
            <a:pPr lvl="3"/>
            <a:r>
              <a:rPr lang="en-US" sz="1900" dirty="0" smtClean="0"/>
              <a:t>Central field of view</a:t>
            </a:r>
          </a:p>
          <a:p>
            <a:pPr lvl="3"/>
            <a:r>
              <a:rPr lang="en-US" sz="1900" dirty="0" smtClean="0"/>
              <a:t>Variable intensity</a:t>
            </a:r>
          </a:p>
          <a:p>
            <a:pPr lvl="3"/>
            <a:r>
              <a:rPr lang="en-US" sz="1900" dirty="0" smtClean="0"/>
              <a:t>Flashing</a:t>
            </a:r>
          </a:p>
          <a:p>
            <a:pPr lvl="2"/>
            <a:r>
              <a:rPr lang="en-US" sz="1900" dirty="0" smtClean="0"/>
              <a:t> Vibration</a:t>
            </a:r>
          </a:p>
          <a:p>
            <a:pPr lvl="3"/>
            <a:r>
              <a:rPr lang="en-US" sz="1900" dirty="0" smtClean="0"/>
              <a:t>Military aviation</a:t>
            </a:r>
          </a:p>
          <a:p>
            <a:pPr lvl="3"/>
            <a:r>
              <a:rPr lang="en-US" sz="1900" dirty="0" smtClean="0"/>
              <a:t>Cell phone</a:t>
            </a:r>
          </a:p>
          <a:p>
            <a:pPr lvl="1"/>
            <a:r>
              <a:rPr lang="en-US" sz="1900" dirty="0" smtClean="0"/>
              <a:t>Indicates the degree of importance / urgency</a:t>
            </a:r>
          </a:p>
          <a:p>
            <a:pPr lvl="2"/>
            <a:r>
              <a:rPr lang="en-US" sz="1900" dirty="0" smtClean="0"/>
              <a:t>Car sounds</a:t>
            </a:r>
          </a:p>
          <a:p>
            <a:pPr lvl="2"/>
            <a:r>
              <a:rPr lang="en-US" sz="1900" dirty="0" smtClean="0"/>
              <a:t>Singapore MRT door closing</a:t>
            </a:r>
          </a:p>
          <a:p>
            <a:pPr lvl="1"/>
            <a:r>
              <a:rPr lang="en-US" sz="1900" dirty="0" smtClean="0"/>
              <a:t>Indicates where to look for more information</a:t>
            </a:r>
            <a:endParaRPr lang="en-US" sz="1900" dirty="0"/>
          </a:p>
        </p:txBody>
      </p:sp>
      <p:pic>
        <p:nvPicPr>
          <p:cNvPr id="39940" name="Picture 4" descr="http://farm2.static.flickr.com/1372/560497080_b024b3dc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Types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447800"/>
            <a:ext cx="4038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Discrete controls</a:t>
            </a:r>
          </a:p>
          <a:p>
            <a:pPr lvl="1"/>
            <a:r>
              <a:rPr lang="en-US" dirty="0" smtClean="0"/>
              <a:t>Buttons, switches, rotary selectors</a:t>
            </a:r>
          </a:p>
          <a:p>
            <a:r>
              <a:rPr lang="en-US" dirty="0" smtClean="0"/>
              <a:t>Analog controls</a:t>
            </a:r>
          </a:p>
          <a:p>
            <a:pPr lvl="1"/>
            <a:r>
              <a:rPr lang="en-US" dirty="0" smtClean="0"/>
              <a:t>Knobs, </a:t>
            </a:r>
            <a:r>
              <a:rPr lang="en-US" dirty="0" err="1" smtClean="0"/>
              <a:t>handwheels</a:t>
            </a:r>
            <a:r>
              <a:rPr lang="en-US" dirty="0" smtClean="0"/>
              <a:t>, cranks, levers</a:t>
            </a:r>
          </a:p>
          <a:p>
            <a:pPr lvl="1"/>
            <a:r>
              <a:rPr lang="en-US" dirty="0" smtClean="0"/>
              <a:t>Foot pedals</a:t>
            </a:r>
          </a:p>
          <a:p>
            <a:r>
              <a:rPr lang="en-US" dirty="0" smtClean="0"/>
              <a:t>Computer input devices</a:t>
            </a:r>
          </a:p>
          <a:p>
            <a:pPr lvl="1"/>
            <a:r>
              <a:rPr lang="en-US" dirty="0" smtClean="0"/>
              <a:t>Keyboards, mice, trackballs, pen, touch screen</a:t>
            </a:r>
            <a:endParaRPr lang="en-US" dirty="0"/>
          </a:p>
        </p:txBody>
      </p:sp>
      <p:pic>
        <p:nvPicPr>
          <p:cNvPr id="8" name="Picture 5" descr="2009 Chevrolet Corvette 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510" y="2133600"/>
            <a:ext cx="390109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General Arrangement of Controls and Displays</a:t>
            </a:r>
            <a:endParaRPr lang="en-US" sz="3000" dirty="0"/>
          </a:p>
        </p:txBody>
      </p:sp>
      <p:pic>
        <p:nvPicPr>
          <p:cNvPr id="7" name="Picture 2" descr="C:\Documents and Settings\Brian Peacock\Desktop\Current\Ergonomics Pictures\100NIKON\DSCN1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29482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Brian Peacock\Desktop\Current\Ergonomics Pictures\100NIKON\DSCN1239.JPG"/>
          <p:cNvPicPr>
            <a:picLocks noChangeAspect="1" noChangeArrowheads="1"/>
          </p:cNvPicPr>
          <p:nvPr/>
        </p:nvPicPr>
        <p:blipFill>
          <a:blip r:embed="rId4" cstate="print"/>
          <a:srcRect l="27356" t="7831" r="52548" b="19318"/>
          <a:stretch>
            <a:fillRect/>
          </a:stretch>
        </p:blipFill>
        <p:spPr bwMode="auto">
          <a:xfrm>
            <a:off x="1676400" y="3810000"/>
            <a:ext cx="7848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pload.wikimedia.org/wikipedia/commons/thumb/a/a4/Airbus_A380_cockpit.jpg/350px-Airbus_A380_cockpi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429000"/>
            <a:ext cx="4230687" cy="28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47244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sz="2941" dirty="0" smtClean="0"/>
              <a:t>Control </a:t>
            </a:r>
            <a:r>
              <a:rPr lang="en-US" sz="2941" dirty="0"/>
              <a:t>and display relationships</a:t>
            </a:r>
          </a:p>
          <a:p>
            <a:pPr lvl="1"/>
            <a:r>
              <a:rPr lang="en-US" dirty="0"/>
              <a:t>Compatibility</a:t>
            </a:r>
          </a:p>
          <a:p>
            <a:pPr lvl="1"/>
            <a:r>
              <a:rPr lang="en-US" dirty="0"/>
              <a:t>Functional </a:t>
            </a:r>
            <a:r>
              <a:rPr lang="en-US" dirty="0" smtClean="0"/>
              <a:t>grouping</a:t>
            </a:r>
          </a:p>
          <a:p>
            <a:pPr lvl="1"/>
            <a:r>
              <a:rPr lang="en-US" dirty="0" smtClean="0"/>
              <a:t>Distinguishable</a:t>
            </a:r>
          </a:p>
          <a:p>
            <a:pPr lvl="1"/>
            <a:r>
              <a:rPr lang="en-US" dirty="0" smtClean="0"/>
              <a:t>Importance, Frequency, Sequence</a:t>
            </a:r>
          </a:p>
          <a:p>
            <a:pPr lvl="1"/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Panel Design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Compatibility</a:t>
            </a:r>
            <a:endParaRPr lang="en-US" dirty="0"/>
          </a:p>
        </p:txBody>
      </p:sp>
      <p:pic>
        <p:nvPicPr>
          <p:cNvPr id="8" name="Picture 2" descr="C:\Documents and Settings\Brian Peacock\Desktop\Current\Ergonomics Pictures\100NIKON\DSCN1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126" y="2057400"/>
            <a:ext cx="5131874" cy="384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Brian Peacock\Desktop\Current\Ergonomics Pictures\100NIKON\DSCN1239.JPG"/>
          <p:cNvPicPr>
            <a:picLocks noChangeAspect="1" noChangeArrowheads="1"/>
          </p:cNvPicPr>
          <p:nvPr/>
        </p:nvPicPr>
        <p:blipFill>
          <a:blip r:embed="rId4" cstate="print"/>
          <a:srcRect l="27356" t="7831" r="52548" b="19318"/>
          <a:stretch>
            <a:fillRect/>
          </a:stretch>
        </p:blipFill>
        <p:spPr bwMode="auto">
          <a:xfrm>
            <a:off x="6477000" y="457200"/>
            <a:ext cx="1990192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Checklist for equipment design</a:t>
            </a:r>
            <a:endParaRPr lang="en-US" sz="3200" b="1" dirty="0">
              <a:latin typeface="+mn-lt"/>
            </a:endParaRPr>
          </a:p>
        </p:txBody>
      </p:sp>
      <p:sp>
        <p:nvSpPr>
          <p:cNvPr id="34833" name="Rectangle 17"/>
          <p:cNvSpPr>
            <a:spLocks noGrp="1" noChangeArrowheads="1"/>
          </p:cNvSpPr>
          <p:nvPr>
            <p:ph sz="quarter" idx="4294967295"/>
          </p:nvPr>
        </p:nvSpPr>
        <p:spPr>
          <a:xfrm>
            <a:off x="609600" y="5029200"/>
            <a:ext cx="2743200" cy="1600200"/>
          </a:xfrm>
          <a:noFill/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Workplace </a:t>
            </a:r>
            <a:endParaRPr lang="en-US" sz="1800" dirty="0"/>
          </a:p>
          <a:p>
            <a:pPr lvl="1"/>
            <a:r>
              <a:rPr lang="en-US" sz="1400" dirty="0"/>
              <a:t>Visibility</a:t>
            </a:r>
          </a:p>
          <a:p>
            <a:pPr lvl="1"/>
            <a:r>
              <a:rPr lang="en-US" sz="1400" dirty="0"/>
              <a:t>Reach, Access, Fit</a:t>
            </a:r>
          </a:p>
          <a:p>
            <a:pPr lvl="1"/>
            <a:r>
              <a:rPr lang="en-US" sz="1400" dirty="0"/>
              <a:t>Base postures</a:t>
            </a:r>
          </a:p>
          <a:p>
            <a:pPr lvl="1"/>
            <a:r>
              <a:rPr lang="en-US" sz="1400" dirty="0" smtClean="0"/>
              <a:t>Adjustability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34825" name="Rectangle 9"/>
          <p:cNvSpPr>
            <a:spLocks noGrp="1" noChangeArrowheads="1"/>
          </p:cNvSpPr>
          <p:nvPr>
            <p:ph sz="quarter" idx="4294967295"/>
          </p:nvPr>
        </p:nvSpPr>
        <p:spPr>
          <a:xfrm>
            <a:off x="3810000" y="3276600"/>
            <a:ext cx="2209800" cy="17526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Controls</a:t>
            </a:r>
          </a:p>
          <a:p>
            <a:r>
              <a:rPr lang="en-US" sz="1400" dirty="0" smtClean="0"/>
              <a:t>Type</a:t>
            </a:r>
            <a:endParaRPr lang="en-US" sz="1400" dirty="0"/>
          </a:p>
          <a:p>
            <a:r>
              <a:rPr lang="en-US" sz="1400" dirty="0" smtClean="0"/>
              <a:t>Design </a:t>
            </a:r>
            <a:r>
              <a:rPr lang="en-US" sz="1400" dirty="0"/>
              <a:t>criteria</a:t>
            </a:r>
          </a:p>
          <a:p>
            <a:pPr lvl="1"/>
            <a:r>
              <a:rPr lang="en-US" sz="1400" dirty="0" smtClean="0"/>
              <a:t>Resolution</a:t>
            </a:r>
            <a:endParaRPr lang="en-US" sz="1400" dirty="0"/>
          </a:p>
          <a:p>
            <a:pPr lvl="1"/>
            <a:r>
              <a:rPr lang="en-US" sz="1400" dirty="0"/>
              <a:t>Direction of motion</a:t>
            </a:r>
          </a:p>
          <a:p>
            <a:pPr lvl="1"/>
            <a:r>
              <a:rPr lang="en-US" sz="1400" dirty="0"/>
              <a:t>Range of motion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10000" y="685800"/>
            <a:ext cx="22098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latin typeface="+mn-lt"/>
              </a:rPr>
              <a:t>Displays</a:t>
            </a:r>
            <a:endParaRPr lang="en-US" sz="1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latin typeface="+mn-lt"/>
              </a:rPr>
              <a:t>Type</a:t>
            </a:r>
            <a:endParaRPr lang="en-US" sz="1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dirty="0">
                <a:latin typeface="+mn-lt"/>
              </a:rPr>
              <a:t>Design criteria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 smtClean="0">
                <a:latin typeface="+mn-lt"/>
              </a:rPr>
              <a:t>Understandability</a:t>
            </a:r>
            <a:endParaRPr lang="en-US" sz="14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>
                <a:latin typeface="+mn-lt"/>
              </a:rPr>
              <a:t>Accuracy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>
                <a:latin typeface="+mn-lt"/>
              </a:rPr>
              <a:t>Resolution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>
                <a:latin typeface="+mn-lt"/>
              </a:rPr>
              <a:t>Importance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>
                <a:latin typeface="+mn-lt"/>
              </a:rPr>
              <a:t>Frequency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>
                <a:latin typeface="+mn-lt"/>
              </a:rPr>
              <a:t>Sequence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743200" cy="12772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Equipment </a:t>
            </a:r>
            <a:r>
              <a:rPr lang="en-US" sz="1400" dirty="0">
                <a:latin typeface="+mn-lt"/>
              </a:rPr>
              <a:t>purpose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Set </a:t>
            </a:r>
            <a:r>
              <a:rPr lang="en-US" sz="1400" dirty="0" smtClean="0">
                <a:latin typeface="+mn-lt"/>
              </a:rPr>
              <a:t>up</a:t>
            </a:r>
            <a:endParaRPr lang="en-US" sz="1400" dirty="0">
              <a:latin typeface="+mn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Calibration</a:t>
            </a:r>
            <a:endParaRPr lang="en-US" sz="1400" dirty="0">
              <a:latin typeface="+mn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Maintenance and </a:t>
            </a:r>
            <a:r>
              <a:rPr lang="en-US" sz="1400" dirty="0" smtClean="0">
                <a:latin typeface="+mn-lt"/>
              </a:rPr>
              <a:t>service</a:t>
            </a:r>
            <a:endParaRPr lang="en-US" sz="1400" dirty="0">
              <a:latin typeface="+mn-lt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810000" y="5181600"/>
            <a:ext cx="2286000" cy="144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latin typeface="+mn-lt"/>
              </a:rPr>
              <a:t>Panel</a:t>
            </a:r>
            <a:endParaRPr lang="en-US" sz="18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Location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Panel arrangement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Grouping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Location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09600" y="1981200"/>
            <a:ext cx="27432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+mn-lt"/>
              </a:rPr>
              <a:t>Physical Environment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Lighting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Noise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Thermal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Vibration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09600" y="3657600"/>
            <a:ext cx="27432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+mn-lt"/>
              </a:rPr>
              <a:t>Operational Environment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Speed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Information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Error implications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324600" y="4419600"/>
            <a:ext cx="2590800" cy="144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+mn-lt"/>
              </a:rPr>
              <a:t>Operator Requirements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Selection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Training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Attention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324600" y="2743200"/>
            <a:ext cx="25908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+mn-lt"/>
              </a:rPr>
              <a:t>Facilitators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Instructions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Warnings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Labels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Memory aids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324600" y="609600"/>
            <a:ext cx="2544414" cy="18774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+mn-lt"/>
              </a:rPr>
              <a:t>Operations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Sensory </a:t>
            </a:r>
            <a:r>
              <a:rPr lang="en-US" sz="1400" dirty="0">
                <a:latin typeface="+mn-lt"/>
              </a:rPr>
              <a:t>access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Attention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Understandability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Memory for target values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Motor skills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Feedback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Error types and implications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781800" y="6172200"/>
            <a:ext cx="2057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Automobile Design</a:t>
            </a:r>
            <a:endParaRPr lang="en-US" dirty="0"/>
          </a:p>
        </p:txBody>
      </p:sp>
      <p:pic>
        <p:nvPicPr>
          <p:cNvPr id="182282" name="Picture 10" descr="Corv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228599" y="4572000"/>
            <a:ext cx="3962401" cy="1676400"/>
          </a:xfrm>
          <a:prstGeom prst="rect">
            <a:avLst/>
          </a:prstGeom>
          <a:noFill/>
        </p:spPr>
      </p:pic>
      <p:pic>
        <p:nvPicPr>
          <p:cNvPr id="46082" name="Picture 2" descr="http://www.chevrolet.com/assets/en/images/model/2010/malibu/gallery/exterior/masthead/chevy_malibu10_pg_ext_10CHMA00074-4S.jpg"/>
          <p:cNvPicPr>
            <a:picLocks noChangeAspect="1" noChangeArrowheads="1"/>
          </p:cNvPicPr>
          <p:nvPr/>
        </p:nvPicPr>
        <p:blipFill>
          <a:blip r:embed="rId4" cstate="print"/>
          <a:srcRect t="3847" b="3831"/>
          <a:stretch>
            <a:fillRect/>
          </a:stretch>
        </p:blipFill>
        <p:spPr bwMode="auto">
          <a:xfrm>
            <a:off x="4191000" y="4572001"/>
            <a:ext cx="4038600" cy="1689790"/>
          </a:xfrm>
          <a:prstGeom prst="rect">
            <a:avLst/>
          </a:prstGeom>
          <a:noFill/>
        </p:spPr>
      </p:pic>
      <p:pic>
        <p:nvPicPr>
          <p:cNvPr id="46084" name="Picture 4" descr="2011 Chevrolet Silverado 2500HD Crew Cab 2WD LT Standard Box"/>
          <p:cNvPicPr>
            <a:picLocks noChangeAspect="1" noChangeArrowheads="1"/>
          </p:cNvPicPr>
          <p:nvPr/>
        </p:nvPicPr>
        <p:blipFill>
          <a:blip r:embed="rId5" cstate="print"/>
          <a:srcRect r="8264" b="9091"/>
          <a:stretch>
            <a:fillRect/>
          </a:stretch>
        </p:blipFill>
        <p:spPr bwMode="auto">
          <a:xfrm>
            <a:off x="228600" y="2971800"/>
            <a:ext cx="2921000" cy="1600200"/>
          </a:xfrm>
          <a:prstGeom prst="rect">
            <a:avLst/>
          </a:prstGeom>
          <a:noFill/>
        </p:spPr>
      </p:pic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6" cstate="print"/>
          <a:srcRect t="6410" b="7547"/>
          <a:stretch>
            <a:fillRect/>
          </a:stretch>
        </p:blipFill>
        <p:spPr bwMode="auto">
          <a:xfrm>
            <a:off x="3429000" y="1066800"/>
            <a:ext cx="25742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419600" y="838200"/>
            <a:ext cx="1676400" cy="838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ACCESS Car</a:t>
            </a:r>
            <a:endParaRPr lang="en-US" b="1" dirty="0"/>
          </a:p>
        </p:txBody>
      </p:sp>
      <p:pic>
        <p:nvPicPr>
          <p:cNvPr id="14" name="Picture 8" descr="http://www.virginiausedcardealers.com/pritchard/1GNDX13E41D262356C.jpg">
            <a:hlinkClick r:id="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935294"/>
            <a:ext cx="2910872" cy="211270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 l="40625" t="36000" r="37921" b="11000"/>
          <a:stretch>
            <a:fillRect/>
          </a:stretch>
        </p:blipFill>
        <p:spPr bwMode="auto">
          <a:xfrm>
            <a:off x="6477000" y="1066800"/>
            <a:ext cx="2073962" cy="32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/>
              <a:t>Equipment Characteristics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5181600" cy="4648200"/>
          </a:xfrm>
        </p:spPr>
        <p:txBody>
          <a:bodyPr>
            <a:noAutofit/>
          </a:bodyPr>
          <a:lstStyle/>
          <a:p>
            <a:r>
              <a:rPr lang="en-US" sz="2400" dirty="0"/>
              <a:t>Powered or non-powered mechanical or electronic devices</a:t>
            </a:r>
          </a:p>
          <a:p>
            <a:r>
              <a:rPr lang="en-US" sz="2400" dirty="0"/>
              <a:t>Functions, alternatives, design opportunities (adjectives)</a:t>
            </a:r>
          </a:p>
          <a:p>
            <a:r>
              <a:rPr lang="en-US" sz="2400" dirty="0"/>
              <a:t>Workplace</a:t>
            </a:r>
          </a:p>
          <a:p>
            <a:pPr lvl="1"/>
            <a:r>
              <a:rPr lang="en-US" sz="2000" dirty="0"/>
              <a:t>Physical arrangement of equipment and operators</a:t>
            </a:r>
          </a:p>
          <a:p>
            <a:pPr lvl="1"/>
            <a:r>
              <a:rPr lang="en-US" sz="2000" dirty="0"/>
              <a:t>Physical and operational environment</a:t>
            </a:r>
          </a:p>
          <a:p>
            <a:r>
              <a:rPr lang="en-US" sz="2400" dirty="0"/>
              <a:t>Human Interfaces</a:t>
            </a:r>
          </a:p>
          <a:p>
            <a:pPr lvl="1"/>
            <a:r>
              <a:rPr lang="en-US" sz="2000" dirty="0"/>
              <a:t>Controls and displays</a:t>
            </a:r>
          </a:p>
          <a:p>
            <a:pPr lvl="1"/>
            <a:r>
              <a:rPr lang="en-US" sz="2000" dirty="0"/>
              <a:t>Physical and cognitive interfaces</a:t>
            </a:r>
          </a:p>
          <a:p>
            <a:r>
              <a:rPr lang="en-US" sz="2400" dirty="0"/>
              <a:t>Process and tasks </a:t>
            </a:r>
            <a:r>
              <a:rPr lang="en-US" sz="2400" dirty="0" smtClean="0"/>
              <a:t>(operations)</a:t>
            </a:r>
            <a:endParaRPr lang="en-US" sz="2400" dirty="0"/>
          </a:p>
          <a:p>
            <a:pPr lvl="1"/>
            <a:r>
              <a:rPr lang="en-US" sz="2000" dirty="0"/>
              <a:t>Transactions</a:t>
            </a:r>
          </a:p>
          <a:p>
            <a:pPr lvl="1"/>
            <a:r>
              <a:rPr lang="en-US" sz="2000" dirty="0"/>
              <a:t>Set up, operation, maintenance, calibration</a:t>
            </a:r>
          </a:p>
        </p:txBody>
      </p:sp>
      <p:pic>
        <p:nvPicPr>
          <p:cNvPr id="7" name="Picture 2" descr="http://www.animatedsoftware.com/hotwords/control_room/tmi2_control_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60110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Exercise on Human-Machine System Analysis</a:t>
            </a:r>
            <a:endParaRPr lang="en-US" sz="3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the following human-machine systems</a:t>
            </a:r>
          </a:p>
          <a:p>
            <a:pPr lvl="1"/>
            <a:r>
              <a:rPr lang="en-US" dirty="0" smtClean="0"/>
              <a:t>car/driver/roadway</a:t>
            </a:r>
          </a:p>
          <a:p>
            <a:pPr lvl="1"/>
            <a:r>
              <a:rPr lang="en-US" dirty="0" smtClean="0"/>
              <a:t>welding equipment</a:t>
            </a:r>
          </a:p>
          <a:p>
            <a:pPr lvl="1"/>
            <a:r>
              <a:rPr lang="en-US" dirty="0" smtClean="0"/>
              <a:t>powered hand tool</a:t>
            </a:r>
          </a:p>
          <a:p>
            <a:pPr lvl="1"/>
            <a:r>
              <a:rPr lang="en-US" dirty="0" smtClean="0"/>
              <a:t>TV Remote</a:t>
            </a:r>
          </a:p>
          <a:p>
            <a:r>
              <a:rPr lang="en-US" dirty="0" smtClean="0"/>
              <a:t>Describe the systems and system components</a:t>
            </a:r>
          </a:p>
          <a:p>
            <a:r>
              <a:rPr lang="en-US" dirty="0" smtClean="0"/>
              <a:t>Describe the process </a:t>
            </a:r>
            <a:r>
              <a:rPr lang="en-US" dirty="0" err="1" smtClean="0"/>
              <a:t>purpose(s</a:t>
            </a:r>
            <a:r>
              <a:rPr lang="en-US" dirty="0" smtClean="0"/>
              <a:t>) and constraints</a:t>
            </a:r>
          </a:p>
          <a:p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b="1" dirty="0" smtClean="0">
                <a:solidFill>
                  <a:srgbClr val="C00000"/>
                </a:solidFill>
              </a:rPr>
              <a:t>The </a:t>
            </a:r>
            <a:r>
              <a:rPr lang="en-US" sz="4000" b="1" dirty="0">
                <a:solidFill>
                  <a:srgbClr val="C00000"/>
                </a:solidFill>
              </a:rPr>
              <a:t>Purposes</a:t>
            </a:r>
            <a:r>
              <a:rPr lang="en-US" sz="3600" b="1" dirty="0">
                <a:solidFill>
                  <a:srgbClr val="C00000"/>
                </a:solidFill>
              </a:rPr>
              <a:t> of </a:t>
            </a:r>
            <a:r>
              <a:rPr lang="en-US" sz="3600" b="1" dirty="0" smtClean="0">
                <a:solidFill>
                  <a:srgbClr val="C00000"/>
                </a:solidFill>
              </a:rPr>
              <a:t>Design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905000"/>
            <a:ext cx="4059936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Ease of Use</a:t>
            </a:r>
          </a:p>
          <a:p>
            <a:r>
              <a:rPr lang="en-US" dirty="0" smtClean="0"/>
              <a:t>Effectiveness</a:t>
            </a:r>
          </a:p>
          <a:p>
            <a:r>
              <a:rPr lang="en-US" dirty="0" smtClean="0"/>
              <a:t>Efficiency</a:t>
            </a:r>
          </a:p>
          <a:p>
            <a:r>
              <a:rPr lang="en-US" dirty="0" smtClean="0"/>
              <a:t>Elegance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3352800"/>
            <a:ext cx="22860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Often there will be TRADEOFFS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1676400"/>
            <a:ext cx="3276600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To be </a:t>
            </a:r>
            <a:r>
              <a:rPr lang="en-US" sz="2000" b="1" i="1" dirty="0" smtClean="0"/>
              <a:t>Reliable </a:t>
            </a:r>
            <a:r>
              <a:rPr lang="en-US" sz="2000" i="1" dirty="0" smtClean="0"/>
              <a:t>– these outcomes will continue over the life cycle of the process or system of interest</a:t>
            </a:r>
            <a:endParaRPr lang="en-U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4419600"/>
            <a:ext cx="3200400" cy="1938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To be </a:t>
            </a:r>
            <a:r>
              <a:rPr lang="en-US" sz="2000" b="1" i="1" dirty="0" smtClean="0"/>
              <a:t>Resilient</a:t>
            </a:r>
            <a:r>
              <a:rPr lang="en-US" sz="2000" i="1" dirty="0" smtClean="0"/>
              <a:t> these outcomes will continue during intended use and conditions and possible misuse and under extreme conditions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1" y="2819400"/>
            <a:ext cx="1163782" cy="193899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E4S4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on Task (process) Analysis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Chose one of the human - machine systems from the previous exercise</a:t>
            </a:r>
          </a:p>
          <a:p>
            <a:r>
              <a:rPr lang="en-US" smtClean="0"/>
              <a:t>Describe the process (task) purpose</a:t>
            </a:r>
          </a:p>
          <a:p>
            <a:r>
              <a:rPr lang="en-US" smtClean="0"/>
              <a:t>Describe the activities (transactions) </a:t>
            </a:r>
          </a:p>
          <a:p>
            <a:r>
              <a:rPr lang="en-US" smtClean="0"/>
              <a:t>Describe the physical and operational environment</a:t>
            </a:r>
          </a:p>
          <a:p>
            <a:r>
              <a:rPr lang="en-US" smtClean="0"/>
              <a:t>Describe the measurable outcomes</a:t>
            </a:r>
          </a:p>
          <a:p>
            <a:r>
              <a:rPr lang="en-US" smtClean="0"/>
              <a:t>Describe the opportunities for change (system adjectives)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 Variables</a:t>
            </a:r>
            <a:endParaRPr lang="en-US" dirty="0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42672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Physical </a:t>
            </a:r>
          </a:p>
          <a:p>
            <a:pPr lvl="1"/>
            <a:r>
              <a:rPr lang="en-US" dirty="0" smtClean="0"/>
              <a:t>Size, Shape, Strength, Stamina, Reach, Fit, Variability</a:t>
            </a:r>
          </a:p>
          <a:p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Monocular and binocular vision cones, obstructions</a:t>
            </a:r>
          </a:p>
          <a:p>
            <a:r>
              <a:rPr lang="en-US" dirty="0" smtClean="0"/>
              <a:t>Cognition</a:t>
            </a:r>
          </a:p>
          <a:p>
            <a:pPr lvl="1"/>
            <a:r>
              <a:rPr lang="en-US" dirty="0" smtClean="0"/>
              <a:t>Attention, perception, memory, decision making, problem solving</a:t>
            </a:r>
          </a:p>
          <a:p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System dynamics, error implications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Motor control, dexterity</a:t>
            </a:r>
          </a:p>
          <a:p>
            <a:pPr lvl="1"/>
            <a:r>
              <a:rPr lang="en-US" dirty="0" smtClean="0"/>
              <a:t>Operational and error mode experience</a:t>
            </a:r>
          </a:p>
          <a:p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Habits, risk taking</a:t>
            </a:r>
            <a:endParaRPr lang="en-US" dirty="0"/>
          </a:p>
        </p:txBody>
      </p:sp>
      <p:pic>
        <p:nvPicPr>
          <p:cNvPr id="2050" name="Picture 2" descr="C:\Documents and Settings\Brian Peacock\Local Settings\Temporary Internet Files\Content.IE5\MLXLW6GL\MC9002292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263951" cy="3917139"/>
          </a:xfrm>
          <a:prstGeom prst="rect">
            <a:avLst/>
          </a:prstGeom>
          <a:noFill/>
        </p:spPr>
      </p:pic>
      <p:sp>
        <p:nvSpPr>
          <p:cNvPr id="1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Physical Arrangement of Workplaces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848600" cy="4419600"/>
          </a:xfrm>
        </p:spPr>
        <p:txBody>
          <a:bodyPr/>
          <a:lstStyle/>
          <a:p>
            <a:r>
              <a:rPr lang="en-US" sz="2400"/>
              <a:t>Key anthropometric variables</a:t>
            </a:r>
          </a:p>
          <a:p>
            <a:pPr lvl="1"/>
            <a:r>
              <a:rPr lang="en-US" sz="2000"/>
              <a:t>Reach curves</a:t>
            </a:r>
          </a:p>
          <a:p>
            <a:pPr lvl="1"/>
            <a:r>
              <a:rPr lang="en-US" sz="2000"/>
              <a:t>Eye height</a:t>
            </a:r>
          </a:p>
          <a:p>
            <a:pPr lvl="1"/>
            <a:r>
              <a:rPr lang="en-US" sz="2000"/>
              <a:t>Vision cones</a:t>
            </a:r>
          </a:p>
          <a:p>
            <a:pPr lvl="1"/>
            <a:r>
              <a:rPr lang="en-US" sz="2000"/>
              <a:t>Accommodation principles</a:t>
            </a:r>
          </a:p>
          <a:p>
            <a:r>
              <a:rPr lang="en-US" sz="2400"/>
              <a:t>Workplace design principles</a:t>
            </a:r>
          </a:p>
          <a:p>
            <a:pPr lvl="1"/>
            <a:r>
              <a:rPr lang="en-US" sz="2000"/>
              <a:t>Task analysis</a:t>
            </a:r>
          </a:p>
          <a:p>
            <a:pPr lvl="1"/>
            <a:r>
              <a:rPr lang="en-US" sz="2000"/>
              <a:t>Visibility</a:t>
            </a:r>
          </a:p>
          <a:p>
            <a:pPr lvl="1"/>
            <a:r>
              <a:rPr lang="en-US" sz="2000"/>
              <a:t>Reach, Access, Fit</a:t>
            </a:r>
          </a:p>
          <a:p>
            <a:pPr lvl="1"/>
            <a:r>
              <a:rPr lang="en-US" sz="2000"/>
              <a:t>Base postures</a:t>
            </a:r>
          </a:p>
          <a:p>
            <a:pPr lvl="1"/>
            <a:r>
              <a:rPr lang="en-US" sz="2000"/>
              <a:t>Fixed and adjustable workstations</a:t>
            </a:r>
          </a:p>
          <a:p>
            <a:endParaRPr lang="en-US" sz="2400"/>
          </a:p>
        </p:txBody>
      </p:sp>
      <p:pic>
        <p:nvPicPr>
          <p:cNvPr id="3074" name="Picture 2" descr="C:\Documents and Settings\Brian Peacock\Desktop\ERAUFiles\My Documents\Anatomy Pictures\Ergo Slides\2005-01 (Jan)\sca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403600" cy="4265479"/>
          </a:xfrm>
          <a:prstGeom prst="rect">
            <a:avLst/>
          </a:prstGeom>
          <a:noFill/>
        </p:spPr>
      </p:pic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9600" y="62484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sz="1600" smtClean="0">
                <a:solidFill>
                  <a:srgbClr val="696464"/>
                </a:solidFill>
              </a:rPr>
              <a:t>© Brian Peacock Ergonomics (BPE) Pte. Ltd.</a:t>
            </a:r>
            <a:endParaRPr lang="en-US" sz="1600" dirty="0" smtClean="0">
              <a:solidFill>
                <a:srgbClr val="69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647</TotalTime>
  <Words>1252</Words>
  <Application>Microsoft Office PowerPoint</Application>
  <PresentationFormat>On-screen Show (4:3)</PresentationFormat>
  <Paragraphs>335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Ergonomics for Equipment Design</vt:lpstr>
      <vt:lpstr>Purpose</vt:lpstr>
      <vt:lpstr>Automobile Design</vt:lpstr>
      <vt:lpstr>Equipment Characteristics</vt:lpstr>
      <vt:lpstr>Exercise on Human-Machine System Analysis</vt:lpstr>
      <vt:lpstr>The Purposes of Design</vt:lpstr>
      <vt:lpstr>Exercise on Task (process) Analysis</vt:lpstr>
      <vt:lpstr>People Variables</vt:lpstr>
      <vt:lpstr>Physical Arrangement of Workplaces</vt:lpstr>
      <vt:lpstr>Biomechanical and Physiological Factors</vt:lpstr>
      <vt:lpstr>Cognitive Factors in Control and Display Design</vt:lpstr>
      <vt:lpstr>Display Types</vt:lpstr>
      <vt:lpstr>Display Design Criteria</vt:lpstr>
      <vt:lpstr> Can the operator understand the status and implications of deviations of the display under all operational and environmental conditions?</vt:lpstr>
      <vt:lpstr>The Scope of Human Factors / Ergonomics Interfaces, Interactions, Interdependencies, Interferences, Integration</vt:lpstr>
      <vt:lpstr>Discrete Displays</vt:lpstr>
      <vt:lpstr>Static Displays</vt:lpstr>
      <vt:lpstr>Symbolic Displays</vt:lpstr>
      <vt:lpstr>Analog Displays</vt:lpstr>
      <vt:lpstr>Digital Displays</vt:lpstr>
      <vt:lpstr>Representational Displays</vt:lpstr>
      <vt:lpstr>Audio Displays</vt:lpstr>
      <vt:lpstr>Annunciators</vt:lpstr>
      <vt:lpstr>Control Types</vt:lpstr>
      <vt:lpstr>General Arrangement of Controls and Displays</vt:lpstr>
      <vt:lpstr>Panel Design</vt:lpstr>
      <vt:lpstr>Checklist for equipment design</vt:lpstr>
    </vt:vector>
  </TitlesOfParts>
  <Company>GM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 for Equipment Design</dc:title>
  <dc:creator>GM</dc:creator>
  <cp:lastModifiedBy>user</cp:lastModifiedBy>
  <cp:revision>21</cp:revision>
  <dcterms:created xsi:type="dcterms:W3CDTF">2010-08-01T09:02:28Z</dcterms:created>
  <dcterms:modified xsi:type="dcterms:W3CDTF">2014-07-03T14:21:51Z</dcterms:modified>
</cp:coreProperties>
</file>