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E30"/>
    <a:srgbClr val="EF9100"/>
    <a:srgbClr val="D93192"/>
    <a:srgbClr val="037C03"/>
    <a:srgbClr val="714400"/>
    <a:srgbClr val="FFC5CF"/>
    <a:srgbClr val="FDA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733800" y="86106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CF43C-BF06-AB4B-BA6D-BEA0BCAA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7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10824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F8303-4DB6-A144-BBCE-DA9422BFB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3CA3-4CF5-C349-87C3-0E93AE35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303D-6630-FA48-BB77-A4511291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CB4B-4525-954D-96DC-56B47C0E2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1D824-E19D-784B-B152-10A7CA5F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B0E9-595C-8E4A-B7CB-0C26571BC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DCEA-B4BF-7E46-8EDE-11C1491F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A4AF-7A83-8D43-B496-BED5E695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4A32-6531-3540-9DD9-949458332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ABEEF-CD3D-814C-906C-A53822FEC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E2EB-F733-634D-B155-D3479212C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906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D4F1C37-CA9A-3A4A-A700-3BB64385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90600" y="990600"/>
            <a:ext cx="769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800">
                <a:ea typeface="+mj-ea"/>
                <a:cs typeface="+mj-cs"/>
              </a:rPr>
              <a:t>The Measurement and Design of Work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latin typeface="+mn-lt"/>
              </a:rPr>
              <a:t>Pitney Bowes </a:t>
            </a:r>
            <a:r>
              <a:rPr lang="en-US" sz="2600" dirty="0" err="1" smtClean="0">
                <a:latin typeface="+mn-lt"/>
              </a:rPr>
              <a:t>Inc</a:t>
            </a:r>
            <a:endParaRPr lang="en-US" sz="2600" dirty="0">
              <a:latin typeface="+mn-lt"/>
            </a:endParaRP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Temporal Factors Affecting Fmax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900" smtClean="0"/>
              <a:t>Muscle Group</a:t>
            </a:r>
          </a:p>
          <a:p>
            <a:r>
              <a:rPr lang="en-US" sz="3900" smtClean="0"/>
              <a:t>Posture, Range of Motion </a:t>
            </a:r>
          </a:p>
          <a:p>
            <a:r>
              <a:rPr lang="en-US" sz="3900" smtClean="0"/>
              <a:t>Movement</a:t>
            </a:r>
          </a:p>
          <a:p>
            <a:r>
              <a:rPr lang="en-US" sz="3900" smtClean="0"/>
              <a:t>Interface</a:t>
            </a:r>
          </a:p>
          <a:p>
            <a:r>
              <a:rPr lang="en-US" sz="3900" smtClean="0"/>
              <a:t>Individual Characteristics</a:t>
            </a:r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14400" y="838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Load = (Fe </a:t>
            </a:r>
            <a:r>
              <a:rPr lang="en-US" sz="4000" b="1" dirty="0" err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x</a:t>
            </a: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Te) / (</a:t>
            </a:r>
            <a:r>
              <a:rPr lang="en-US" sz="4000" b="1" dirty="0" err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Fmax</a:t>
            </a: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4000" b="1" dirty="0" err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x</a:t>
            </a: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4000" b="1" dirty="0" err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Tc</a:t>
            </a: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914400" y="48006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139950" y="2749550"/>
            <a:ext cx="58547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816350" y="3892550"/>
            <a:ext cx="2578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2514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Fmax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71800" y="40386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Fe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600200" y="27432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505200" y="3886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133600" y="57912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3733800" y="5105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800600" y="51054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Te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800600" y="5791200"/>
            <a:ext cx="1000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Tc</a:t>
            </a:r>
          </a:p>
        </p:txBody>
      </p:sp>
      <p:sp>
        <p:nvSpPr>
          <p:cNvPr id="3585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 max varies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295400" y="45720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286000" y="3657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7620000" y="3733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667000" y="2819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419600" y="205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553200" y="2514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Freeform 9"/>
          <p:cNvSpPr>
            <a:spLocks/>
          </p:cNvSpPr>
          <p:nvPr/>
        </p:nvSpPr>
        <p:spPr bwMode="auto">
          <a:xfrm>
            <a:off x="2590800" y="3870325"/>
            <a:ext cx="1216025" cy="652463"/>
          </a:xfrm>
          <a:custGeom>
            <a:avLst/>
            <a:gdLst>
              <a:gd name="T0" fmla="*/ 0 w 766"/>
              <a:gd name="T1" fmla="*/ 992942323 h 411"/>
              <a:gd name="T2" fmla="*/ 47883763 w 766"/>
              <a:gd name="T3" fmla="*/ 849294101 h 411"/>
              <a:gd name="T4" fmla="*/ 47883763 w 766"/>
              <a:gd name="T5" fmla="*/ 662802395 h 411"/>
              <a:gd name="T6" fmla="*/ 83165950 w 766"/>
              <a:gd name="T7" fmla="*/ 516633221 h 411"/>
              <a:gd name="T8" fmla="*/ 83165950 w 766"/>
              <a:gd name="T9" fmla="*/ 405746261 h 411"/>
              <a:gd name="T10" fmla="*/ 158770638 w 766"/>
              <a:gd name="T11" fmla="*/ 294859301 h 411"/>
              <a:gd name="T12" fmla="*/ 269657513 w 766"/>
              <a:gd name="T13" fmla="*/ 221773920 h 411"/>
              <a:gd name="T14" fmla="*/ 453628125 w 766"/>
              <a:gd name="T15" fmla="*/ 183972341 h 411"/>
              <a:gd name="T16" fmla="*/ 564515000 w 766"/>
              <a:gd name="T17" fmla="*/ 183972341 h 411"/>
              <a:gd name="T18" fmla="*/ 675401875 w 766"/>
              <a:gd name="T19" fmla="*/ 110886960 h 411"/>
              <a:gd name="T20" fmla="*/ 821570938 w 766"/>
              <a:gd name="T21" fmla="*/ 73085381 h 411"/>
              <a:gd name="T22" fmla="*/ 932457813 w 766"/>
              <a:gd name="T23" fmla="*/ 0 h 411"/>
              <a:gd name="T24" fmla="*/ 1043344688 w 766"/>
              <a:gd name="T25" fmla="*/ 0 h 411"/>
              <a:gd name="T26" fmla="*/ 1300400625 w 766"/>
              <a:gd name="T27" fmla="*/ 0 h 411"/>
              <a:gd name="T28" fmla="*/ 1411287500 w 766"/>
              <a:gd name="T29" fmla="*/ 0 h 411"/>
              <a:gd name="T30" fmla="*/ 1522174375 w 766"/>
              <a:gd name="T31" fmla="*/ 73085381 h 411"/>
              <a:gd name="T32" fmla="*/ 1595259700 w 766"/>
              <a:gd name="T33" fmla="*/ 183972341 h 411"/>
              <a:gd name="T34" fmla="*/ 1633061250 w 766"/>
              <a:gd name="T35" fmla="*/ 294859301 h 411"/>
              <a:gd name="T36" fmla="*/ 1743948125 w 766"/>
              <a:gd name="T37" fmla="*/ 367943094 h 411"/>
              <a:gd name="T38" fmla="*/ 1743948125 w 766"/>
              <a:gd name="T39" fmla="*/ 478830054 h 411"/>
              <a:gd name="T40" fmla="*/ 1817033450 w 766"/>
              <a:gd name="T41" fmla="*/ 589717014 h 411"/>
              <a:gd name="T42" fmla="*/ 1890117188 w 766"/>
              <a:gd name="T43" fmla="*/ 700603974 h 411"/>
              <a:gd name="T44" fmla="*/ 1890117188 w 766"/>
              <a:gd name="T45" fmla="*/ 811490934 h 411"/>
              <a:gd name="T46" fmla="*/ 1890117188 w 766"/>
              <a:gd name="T47" fmla="*/ 922377894 h 411"/>
              <a:gd name="T48" fmla="*/ 1927920325 w 766"/>
              <a:gd name="T49" fmla="*/ 1033264854 h 4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6"/>
              <a:gd name="T76" fmla="*/ 0 h 411"/>
              <a:gd name="T77" fmla="*/ 766 w 766"/>
              <a:gd name="T78" fmla="*/ 411 h 41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6" h="411">
                <a:moveTo>
                  <a:pt x="0" y="394"/>
                </a:moveTo>
                <a:lnTo>
                  <a:pt x="19" y="337"/>
                </a:lnTo>
                <a:lnTo>
                  <a:pt x="19" y="263"/>
                </a:lnTo>
                <a:lnTo>
                  <a:pt x="33" y="205"/>
                </a:lnTo>
                <a:lnTo>
                  <a:pt x="33" y="161"/>
                </a:lnTo>
                <a:lnTo>
                  <a:pt x="63" y="117"/>
                </a:lnTo>
                <a:lnTo>
                  <a:pt x="107" y="88"/>
                </a:lnTo>
                <a:lnTo>
                  <a:pt x="180" y="73"/>
                </a:lnTo>
                <a:lnTo>
                  <a:pt x="224" y="73"/>
                </a:lnTo>
                <a:lnTo>
                  <a:pt x="268" y="44"/>
                </a:lnTo>
                <a:lnTo>
                  <a:pt x="326" y="29"/>
                </a:lnTo>
                <a:lnTo>
                  <a:pt x="370" y="0"/>
                </a:lnTo>
                <a:lnTo>
                  <a:pt x="414" y="0"/>
                </a:lnTo>
                <a:lnTo>
                  <a:pt x="516" y="0"/>
                </a:lnTo>
                <a:lnTo>
                  <a:pt x="560" y="0"/>
                </a:lnTo>
                <a:lnTo>
                  <a:pt x="604" y="29"/>
                </a:lnTo>
                <a:lnTo>
                  <a:pt x="633" y="73"/>
                </a:lnTo>
                <a:lnTo>
                  <a:pt x="648" y="117"/>
                </a:lnTo>
                <a:lnTo>
                  <a:pt x="692" y="146"/>
                </a:lnTo>
                <a:lnTo>
                  <a:pt x="692" y="190"/>
                </a:lnTo>
                <a:lnTo>
                  <a:pt x="721" y="234"/>
                </a:lnTo>
                <a:lnTo>
                  <a:pt x="750" y="278"/>
                </a:lnTo>
                <a:lnTo>
                  <a:pt x="750" y="322"/>
                </a:lnTo>
                <a:lnTo>
                  <a:pt x="750" y="366"/>
                </a:lnTo>
                <a:lnTo>
                  <a:pt x="765" y="41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Freeform 10"/>
          <p:cNvSpPr>
            <a:spLocks/>
          </p:cNvSpPr>
          <p:nvPr/>
        </p:nvSpPr>
        <p:spPr bwMode="auto">
          <a:xfrm>
            <a:off x="4495800" y="4287838"/>
            <a:ext cx="1495425" cy="304800"/>
          </a:xfrm>
          <a:custGeom>
            <a:avLst/>
            <a:gdLst>
              <a:gd name="T0" fmla="*/ 0 w 942"/>
              <a:gd name="T1" fmla="*/ 330141263 h 192"/>
              <a:gd name="T2" fmla="*/ 120967500 w 942"/>
              <a:gd name="T3" fmla="*/ 370463763 h 192"/>
              <a:gd name="T4" fmla="*/ 120967500 w 942"/>
              <a:gd name="T5" fmla="*/ 221773750 h 192"/>
              <a:gd name="T6" fmla="*/ 194052825 w 942"/>
              <a:gd name="T7" fmla="*/ 110886875 h 192"/>
              <a:gd name="T8" fmla="*/ 304939700 w 942"/>
              <a:gd name="T9" fmla="*/ 110886875 h 192"/>
              <a:gd name="T10" fmla="*/ 415826575 w 942"/>
              <a:gd name="T11" fmla="*/ 75604688 h 192"/>
              <a:gd name="T12" fmla="*/ 526713450 w 942"/>
              <a:gd name="T13" fmla="*/ 75604688 h 192"/>
              <a:gd name="T14" fmla="*/ 637600325 w 942"/>
              <a:gd name="T15" fmla="*/ 75604688 h 192"/>
              <a:gd name="T16" fmla="*/ 783769388 w 942"/>
              <a:gd name="T17" fmla="*/ 0 h 192"/>
              <a:gd name="T18" fmla="*/ 894656263 w 942"/>
              <a:gd name="T19" fmla="*/ 0 h 192"/>
              <a:gd name="T20" fmla="*/ 1043344688 w 942"/>
              <a:gd name="T21" fmla="*/ 0 h 192"/>
              <a:gd name="T22" fmla="*/ 1154231563 w 942"/>
              <a:gd name="T23" fmla="*/ 0 h 192"/>
              <a:gd name="T24" fmla="*/ 1265118438 w 942"/>
              <a:gd name="T25" fmla="*/ 0 h 192"/>
              <a:gd name="T26" fmla="*/ 1376005313 w 942"/>
              <a:gd name="T27" fmla="*/ 0 h 192"/>
              <a:gd name="T28" fmla="*/ 1522174375 w 942"/>
              <a:gd name="T29" fmla="*/ 0 h 192"/>
              <a:gd name="T30" fmla="*/ 1633061250 w 942"/>
              <a:gd name="T31" fmla="*/ 0 h 192"/>
              <a:gd name="T32" fmla="*/ 1743948125 w 942"/>
              <a:gd name="T33" fmla="*/ 0 h 192"/>
              <a:gd name="T34" fmla="*/ 1890117188 w 942"/>
              <a:gd name="T35" fmla="*/ 0 h 192"/>
              <a:gd name="T36" fmla="*/ 2038807200 w 942"/>
              <a:gd name="T37" fmla="*/ 0 h 192"/>
              <a:gd name="T38" fmla="*/ 2147483647 w 942"/>
              <a:gd name="T39" fmla="*/ 37803138 h 192"/>
              <a:gd name="T40" fmla="*/ 2147483647 w 942"/>
              <a:gd name="T41" fmla="*/ 148690013 h 192"/>
              <a:gd name="T42" fmla="*/ 2147483647 w 942"/>
              <a:gd name="T43" fmla="*/ 259576888 h 192"/>
              <a:gd name="T44" fmla="*/ 2147483647 w 942"/>
              <a:gd name="T45" fmla="*/ 370463763 h 192"/>
              <a:gd name="T46" fmla="*/ 2147483647 w 942"/>
              <a:gd name="T47" fmla="*/ 481350638 h 1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42"/>
              <a:gd name="T73" fmla="*/ 0 h 192"/>
              <a:gd name="T74" fmla="*/ 942 w 942"/>
              <a:gd name="T75" fmla="*/ 192 h 1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42" h="192">
                <a:moveTo>
                  <a:pt x="0" y="131"/>
                </a:moveTo>
                <a:lnTo>
                  <a:pt x="48" y="147"/>
                </a:lnTo>
                <a:lnTo>
                  <a:pt x="48" y="88"/>
                </a:lnTo>
                <a:lnTo>
                  <a:pt x="77" y="44"/>
                </a:lnTo>
                <a:lnTo>
                  <a:pt x="121" y="44"/>
                </a:lnTo>
                <a:lnTo>
                  <a:pt x="165" y="30"/>
                </a:lnTo>
                <a:lnTo>
                  <a:pt x="209" y="30"/>
                </a:lnTo>
                <a:lnTo>
                  <a:pt x="253" y="30"/>
                </a:lnTo>
                <a:lnTo>
                  <a:pt x="311" y="0"/>
                </a:lnTo>
                <a:lnTo>
                  <a:pt x="355" y="0"/>
                </a:lnTo>
                <a:lnTo>
                  <a:pt x="414" y="0"/>
                </a:lnTo>
                <a:lnTo>
                  <a:pt x="458" y="0"/>
                </a:lnTo>
                <a:lnTo>
                  <a:pt x="502" y="0"/>
                </a:lnTo>
                <a:lnTo>
                  <a:pt x="546" y="0"/>
                </a:lnTo>
                <a:lnTo>
                  <a:pt x="604" y="0"/>
                </a:lnTo>
                <a:lnTo>
                  <a:pt x="648" y="0"/>
                </a:lnTo>
                <a:lnTo>
                  <a:pt x="692" y="0"/>
                </a:lnTo>
                <a:lnTo>
                  <a:pt x="750" y="0"/>
                </a:lnTo>
                <a:lnTo>
                  <a:pt x="809" y="0"/>
                </a:lnTo>
                <a:lnTo>
                  <a:pt x="853" y="15"/>
                </a:lnTo>
                <a:lnTo>
                  <a:pt x="853" y="59"/>
                </a:lnTo>
                <a:lnTo>
                  <a:pt x="882" y="103"/>
                </a:lnTo>
                <a:lnTo>
                  <a:pt x="897" y="147"/>
                </a:lnTo>
                <a:lnTo>
                  <a:pt x="941" y="191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9" name="Freeform 11"/>
          <p:cNvSpPr>
            <a:spLocks/>
          </p:cNvSpPr>
          <p:nvPr/>
        </p:nvSpPr>
        <p:spPr bwMode="auto">
          <a:xfrm>
            <a:off x="6324600" y="3289300"/>
            <a:ext cx="944563" cy="1233488"/>
          </a:xfrm>
          <a:custGeom>
            <a:avLst/>
            <a:gdLst>
              <a:gd name="T0" fmla="*/ 0 w 595"/>
              <a:gd name="T1" fmla="*/ 1794351977 h 777"/>
              <a:gd name="T2" fmla="*/ 93246624 w 595"/>
              <a:gd name="T3" fmla="*/ 1660784436 h 777"/>
              <a:gd name="T4" fmla="*/ 93246624 w 595"/>
              <a:gd name="T5" fmla="*/ 1549897516 h 777"/>
              <a:gd name="T6" fmla="*/ 131048194 w 595"/>
              <a:gd name="T7" fmla="*/ 1401207443 h 777"/>
              <a:gd name="T8" fmla="*/ 204133558 w 595"/>
              <a:gd name="T9" fmla="*/ 1255038321 h 777"/>
              <a:gd name="T10" fmla="*/ 315020492 w 595"/>
              <a:gd name="T11" fmla="*/ 1144151401 h 777"/>
              <a:gd name="T12" fmla="*/ 390625219 w 595"/>
              <a:gd name="T13" fmla="*/ 1033264481 h 777"/>
              <a:gd name="T14" fmla="*/ 390625219 w 595"/>
              <a:gd name="T15" fmla="*/ 922377561 h 777"/>
              <a:gd name="T16" fmla="*/ 425907425 w 595"/>
              <a:gd name="T17" fmla="*/ 811490641 h 777"/>
              <a:gd name="T18" fmla="*/ 425907425 w 595"/>
              <a:gd name="T19" fmla="*/ 700603721 h 777"/>
              <a:gd name="T20" fmla="*/ 498991202 w 595"/>
              <a:gd name="T21" fmla="*/ 589716802 h 777"/>
              <a:gd name="T22" fmla="*/ 498991202 w 595"/>
              <a:gd name="T23" fmla="*/ 478829882 h 777"/>
              <a:gd name="T24" fmla="*/ 609878135 w 595"/>
              <a:gd name="T25" fmla="*/ 443547680 h 777"/>
              <a:gd name="T26" fmla="*/ 647681293 w 595"/>
              <a:gd name="T27" fmla="*/ 332660760 h 777"/>
              <a:gd name="T28" fmla="*/ 720765069 w 595"/>
              <a:gd name="T29" fmla="*/ 221773840 h 777"/>
              <a:gd name="T30" fmla="*/ 720765069 w 595"/>
              <a:gd name="T31" fmla="*/ 110886920 h 777"/>
              <a:gd name="T32" fmla="*/ 758568227 w 595"/>
              <a:gd name="T33" fmla="*/ 0 h 777"/>
              <a:gd name="T34" fmla="*/ 869455160 w 595"/>
              <a:gd name="T35" fmla="*/ 0 h 777"/>
              <a:gd name="T36" fmla="*/ 942538936 w 595"/>
              <a:gd name="T37" fmla="*/ 110886920 h 777"/>
              <a:gd name="T38" fmla="*/ 1053425870 w 595"/>
              <a:gd name="T39" fmla="*/ 221773840 h 777"/>
              <a:gd name="T40" fmla="*/ 1053425870 w 595"/>
              <a:gd name="T41" fmla="*/ 332660760 h 777"/>
              <a:gd name="T42" fmla="*/ 1091229028 w 595"/>
              <a:gd name="T43" fmla="*/ 443547680 h 777"/>
              <a:gd name="T44" fmla="*/ 1164312804 w 595"/>
              <a:gd name="T45" fmla="*/ 554434600 h 777"/>
              <a:gd name="T46" fmla="*/ 1164312804 w 595"/>
              <a:gd name="T47" fmla="*/ 665321520 h 777"/>
              <a:gd name="T48" fmla="*/ 1164312804 w 595"/>
              <a:gd name="T49" fmla="*/ 776208440 h 777"/>
              <a:gd name="T50" fmla="*/ 1199595010 w 595"/>
              <a:gd name="T51" fmla="*/ 960180714 h 777"/>
              <a:gd name="T52" fmla="*/ 1199595010 w 595"/>
              <a:gd name="T53" fmla="*/ 1071067634 h 777"/>
              <a:gd name="T54" fmla="*/ 1275199738 w 595"/>
              <a:gd name="T55" fmla="*/ 1217236756 h 777"/>
              <a:gd name="T56" fmla="*/ 1310481944 w 595"/>
              <a:gd name="T57" fmla="*/ 1401207443 h 777"/>
              <a:gd name="T58" fmla="*/ 1310481944 w 595"/>
              <a:gd name="T59" fmla="*/ 1512094363 h 777"/>
              <a:gd name="T60" fmla="*/ 1386086671 w 595"/>
              <a:gd name="T61" fmla="*/ 1622981283 h 777"/>
              <a:gd name="T62" fmla="*/ 1386086671 w 595"/>
              <a:gd name="T63" fmla="*/ 1733868203 h 777"/>
              <a:gd name="T64" fmla="*/ 1496973605 w 595"/>
              <a:gd name="T65" fmla="*/ 1844755123 h 777"/>
              <a:gd name="T66" fmla="*/ 1496973605 w 595"/>
              <a:gd name="T67" fmla="*/ 1955642043 h 77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95"/>
              <a:gd name="T103" fmla="*/ 0 h 777"/>
              <a:gd name="T104" fmla="*/ 595 w 595"/>
              <a:gd name="T105" fmla="*/ 777 h 77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95" h="777">
                <a:moveTo>
                  <a:pt x="0" y="712"/>
                </a:moveTo>
                <a:lnTo>
                  <a:pt x="37" y="659"/>
                </a:lnTo>
                <a:lnTo>
                  <a:pt x="37" y="615"/>
                </a:lnTo>
                <a:lnTo>
                  <a:pt x="52" y="556"/>
                </a:lnTo>
                <a:lnTo>
                  <a:pt x="81" y="498"/>
                </a:lnTo>
                <a:lnTo>
                  <a:pt x="125" y="454"/>
                </a:lnTo>
                <a:lnTo>
                  <a:pt x="155" y="410"/>
                </a:lnTo>
                <a:lnTo>
                  <a:pt x="155" y="366"/>
                </a:lnTo>
                <a:lnTo>
                  <a:pt x="169" y="322"/>
                </a:lnTo>
                <a:lnTo>
                  <a:pt x="169" y="278"/>
                </a:lnTo>
                <a:lnTo>
                  <a:pt x="198" y="234"/>
                </a:lnTo>
                <a:lnTo>
                  <a:pt x="198" y="190"/>
                </a:lnTo>
                <a:lnTo>
                  <a:pt x="242" y="176"/>
                </a:lnTo>
                <a:lnTo>
                  <a:pt x="257" y="132"/>
                </a:lnTo>
                <a:lnTo>
                  <a:pt x="286" y="88"/>
                </a:lnTo>
                <a:lnTo>
                  <a:pt x="286" y="44"/>
                </a:lnTo>
                <a:lnTo>
                  <a:pt x="301" y="0"/>
                </a:lnTo>
                <a:lnTo>
                  <a:pt x="345" y="0"/>
                </a:lnTo>
                <a:lnTo>
                  <a:pt x="374" y="44"/>
                </a:lnTo>
                <a:lnTo>
                  <a:pt x="418" y="88"/>
                </a:lnTo>
                <a:lnTo>
                  <a:pt x="418" y="132"/>
                </a:lnTo>
                <a:lnTo>
                  <a:pt x="433" y="176"/>
                </a:lnTo>
                <a:lnTo>
                  <a:pt x="462" y="220"/>
                </a:lnTo>
                <a:lnTo>
                  <a:pt x="462" y="264"/>
                </a:lnTo>
                <a:lnTo>
                  <a:pt x="462" y="308"/>
                </a:lnTo>
                <a:lnTo>
                  <a:pt x="476" y="381"/>
                </a:lnTo>
                <a:lnTo>
                  <a:pt x="476" y="425"/>
                </a:lnTo>
                <a:lnTo>
                  <a:pt x="506" y="483"/>
                </a:lnTo>
                <a:lnTo>
                  <a:pt x="520" y="556"/>
                </a:lnTo>
                <a:lnTo>
                  <a:pt x="520" y="600"/>
                </a:lnTo>
                <a:lnTo>
                  <a:pt x="550" y="644"/>
                </a:lnTo>
                <a:lnTo>
                  <a:pt x="550" y="688"/>
                </a:lnTo>
                <a:lnTo>
                  <a:pt x="594" y="732"/>
                </a:lnTo>
                <a:lnTo>
                  <a:pt x="594" y="77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76238" y="5257800"/>
            <a:ext cx="8543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“Same or Similar Elements”</a:t>
            </a:r>
          </a:p>
        </p:txBody>
      </p:sp>
      <p:sp>
        <p:nvSpPr>
          <p:cNvPr id="3790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295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% Fmax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371600" y="45720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286000" y="3657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620000" y="3733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2743200" y="3581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495800" y="4191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6553200" y="2438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Freeform 9"/>
          <p:cNvSpPr>
            <a:spLocks/>
          </p:cNvSpPr>
          <p:nvPr/>
        </p:nvSpPr>
        <p:spPr bwMode="auto">
          <a:xfrm>
            <a:off x="2590800" y="3870325"/>
            <a:ext cx="1216025" cy="652463"/>
          </a:xfrm>
          <a:custGeom>
            <a:avLst/>
            <a:gdLst>
              <a:gd name="T0" fmla="*/ 0 w 766"/>
              <a:gd name="T1" fmla="*/ 992942323 h 411"/>
              <a:gd name="T2" fmla="*/ 47883763 w 766"/>
              <a:gd name="T3" fmla="*/ 849294101 h 411"/>
              <a:gd name="T4" fmla="*/ 47883763 w 766"/>
              <a:gd name="T5" fmla="*/ 662802395 h 411"/>
              <a:gd name="T6" fmla="*/ 83165950 w 766"/>
              <a:gd name="T7" fmla="*/ 516633221 h 411"/>
              <a:gd name="T8" fmla="*/ 83165950 w 766"/>
              <a:gd name="T9" fmla="*/ 405746261 h 411"/>
              <a:gd name="T10" fmla="*/ 158770638 w 766"/>
              <a:gd name="T11" fmla="*/ 294859301 h 411"/>
              <a:gd name="T12" fmla="*/ 269657513 w 766"/>
              <a:gd name="T13" fmla="*/ 221773920 h 411"/>
              <a:gd name="T14" fmla="*/ 453628125 w 766"/>
              <a:gd name="T15" fmla="*/ 183972341 h 411"/>
              <a:gd name="T16" fmla="*/ 564515000 w 766"/>
              <a:gd name="T17" fmla="*/ 183972341 h 411"/>
              <a:gd name="T18" fmla="*/ 675401875 w 766"/>
              <a:gd name="T19" fmla="*/ 110886960 h 411"/>
              <a:gd name="T20" fmla="*/ 821570938 w 766"/>
              <a:gd name="T21" fmla="*/ 73085381 h 411"/>
              <a:gd name="T22" fmla="*/ 932457813 w 766"/>
              <a:gd name="T23" fmla="*/ 0 h 411"/>
              <a:gd name="T24" fmla="*/ 1043344688 w 766"/>
              <a:gd name="T25" fmla="*/ 0 h 411"/>
              <a:gd name="T26" fmla="*/ 1300400625 w 766"/>
              <a:gd name="T27" fmla="*/ 0 h 411"/>
              <a:gd name="T28" fmla="*/ 1411287500 w 766"/>
              <a:gd name="T29" fmla="*/ 0 h 411"/>
              <a:gd name="T30" fmla="*/ 1522174375 w 766"/>
              <a:gd name="T31" fmla="*/ 73085381 h 411"/>
              <a:gd name="T32" fmla="*/ 1595259700 w 766"/>
              <a:gd name="T33" fmla="*/ 183972341 h 411"/>
              <a:gd name="T34" fmla="*/ 1633061250 w 766"/>
              <a:gd name="T35" fmla="*/ 294859301 h 411"/>
              <a:gd name="T36" fmla="*/ 1743948125 w 766"/>
              <a:gd name="T37" fmla="*/ 367943094 h 411"/>
              <a:gd name="T38" fmla="*/ 1743948125 w 766"/>
              <a:gd name="T39" fmla="*/ 478830054 h 411"/>
              <a:gd name="T40" fmla="*/ 1817033450 w 766"/>
              <a:gd name="T41" fmla="*/ 589717014 h 411"/>
              <a:gd name="T42" fmla="*/ 1890117188 w 766"/>
              <a:gd name="T43" fmla="*/ 700603974 h 411"/>
              <a:gd name="T44" fmla="*/ 1890117188 w 766"/>
              <a:gd name="T45" fmla="*/ 811490934 h 411"/>
              <a:gd name="T46" fmla="*/ 1890117188 w 766"/>
              <a:gd name="T47" fmla="*/ 922377894 h 411"/>
              <a:gd name="T48" fmla="*/ 1927920325 w 766"/>
              <a:gd name="T49" fmla="*/ 1033264854 h 4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6"/>
              <a:gd name="T76" fmla="*/ 0 h 411"/>
              <a:gd name="T77" fmla="*/ 766 w 766"/>
              <a:gd name="T78" fmla="*/ 411 h 41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6" h="411">
                <a:moveTo>
                  <a:pt x="0" y="394"/>
                </a:moveTo>
                <a:lnTo>
                  <a:pt x="19" y="337"/>
                </a:lnTo>
                <a:lnTo>
                  <a:pt x="19" y="263"/>
                </a:lnTo>
                <a:lnTo>
                  <a:pt x="33" y="205"/>
                </a:lnTo>
                <a:lnTo>
                  <a:pt x="33" y="161"/>
                </a:lnTo>
                <a:lnTo>
                  <a:pt x="63" y="117"/>
                </a:lnTo>
                <a:lnTo>
                  <a:pt x="107" y="88"/>
                </a:lnTo>
                <a:lnTo>
                  <a:pt x="180" y="73"/>
                </a:lnTo>
                <a:lnTo>
                  <a:pt x="224" y="73"/>
                </a:lnTo>
                <a:lnTo>
                  <a:pt x="268" y="44"/>
                </a:lnTo>
                <a:lnTo>
                  <a:pt x="326" y="29"/>
                </a:lnTo>
                <a:lnTo>
                  <a:pt x="370" y="0"/>
                </a:lnTo>
                <a:lnTo>
                  <a:pt x="414" y="0"/>
                </a:lnTo>
                <a:lnTo>
                  <a:pt x="516" y="0"/>
                </a:lnTo>
                <a:lnTo>
                  <a:pt x="560" y="0"/>
                </a:lnTo>
                <a:lnTo>
                  <a:pt x="604" y="29"/>
                </a:lnTo>
                <a:lnTo>
                  <a:pt x="633" y="73"/>
                </a:lnTo>
                <a:lnTo>
                  <a:pt x="648" y="117"/>
                </a:lnTo>
                <a:lnTo>
                  <a:pt x="692" y="146"/>
                </a:lnTo>
                <a:lnTo>
                  <a:pt x="692" y="190"/>
                </a:lnTo>
                <a:lnTo>
                  <a:pt x="721" y="234"/>
                </a:lnTo>
                <a:lnTo>
                  <a:pt x="750" y="278"/>
                </a:lnTo>
                <a:lnTo>
                  <a:pt x="750" y="322"/>
                </a:lnTo>
                <a:lnTo>
                  <a:pt x="750" y="366"/>
                </a:lnTo>
                <a:lnTo>
                  <a:pt x="765" y="41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Freeform 10"/>
          <p:cNvSpPr>
            <a:spLocks/>
          </p:cNvSpPr>
          <p:nvPr/>
        </p:nvSpPr>
        <p:spPr bwMode="auto">
          <a:xfrm>
            <a:off x="4495800" y="4287838"/>
            <a:ext cx="1495425" cy="304800"/>
          </a:xfrm>
          <a:custGeom>
            <a:avLst/>
            <a:gdLst>
              <a:gd name="T0" fmla="*/ 0 w 942"/>
              <a:gd name="T1" fmla="*/ 330141263 h 192"/>
              <a:gd name="T2" fmla="*/ 120967500 w 942"/>
              <a:gd name="T3" fmla="*/ 370463763 h 192"/>
              <a:gd name="T4" fmla="*/ 120967500 w 942"/>
              <a:gd name="T5" fmla="*/ 221773750 h 192"/>
              <a:gd name="T6" fmla="*/ 194052825 w 942"/>
              <a:gd name="T7" fmla="*/ 110886875 h 192"/>
              <a:gd name="T8" fmla="*/ 304939700 w 942"/>
              <a:gd name="T9" fmla="*/ 110886875 h 192"/>
              <a:gd name="T10" fmla="*/ 415826575 w 942"/>
              <a:gd name="T11" fmla="*/ 75604688 h 192"/>
              <a:gd name="T12" fmla="*/ 526713450 w 942"/>
              <a:gd name="T13" fmla="*/ 75604688 h 192"/>
              <a:gd name="T14" fmla="*/ 637600325 w 942"/>
              <a:gd name="T15" fmla="*/ 75604688 h 192"/>
              <a:gd name="T16" fmla="*/ 783769388 w 942"/>
              <a:gd name="T17" fmla="*/ 0 h 192"/>
              <a:gd name="T18" fmla="*/ 894656263 w 942"/>
              <a:gd name="T19" fmla="*/ 0 h 192"/>
              <a:gd name="T20" fmla="*/ 1043344688 w 942"/>
              <a:gd name="T21" fmla="*/ 0 h 192"/>
              <a:gd name="T22" fmla="*/ 1154231563 w 942"/>
              <a:gd name="T23" fmla="*/ 0 h 192"/>
              <a:gd name="T24" fmla="*/ 1265118438 w 942"/>
              <a:gd name="T25" fmla="*/ 0 h 192"/>
              <a:gd name="T26" fmla="*/ 1376005313 w 942"/>
              <a:gd name="T27" fmla="*/ 0 h 192"/>
              <a:gd name="T28" fmla="*/ 1522174375 w 942"/>
              <a:gd name="T29" fmla="*/ 0 h 192"/>
              <a:gd name="T30" fmla="*/ 1633061250 w 942"/>
              <a:gd name="T31" fmla="*/ 0 h 192"/>
              <a:gd name="T32" fmla="*/ 1743948125 w 942"/>
              <a:gd name="T33" fmla="*/ 0 h 192"/>
              <a:gd name="T34" fmla="*/ 1890117188 w 942"/>
              <a:gd name="T35" fmla="*/ 0 h 192"/>
              <a:gd name="T36" fmla="*/ 2038807200 w 942"/>
              <a:gd name="T37" fmla="*/ 0 h 192"/>
              <a:gd name="T38" fmla="*/ 2147483647 w 942"/>
              <a:gd name="T39" fmla="*/ 37803138 h 192"/>
              <a:gd name="T40" fmla="*/ 2147483647 w 942"/>
              <a:gd name="T41" fmla="*/ 148690013 h 192"/>
              <a:gd name="T42" fmla="*/ 2147483647 w 942"/>
              <a:gd name="T43" fmla="*/ 259576888 h 192"/>
              <a:gd name="T44" fmla="*/ 2147483647 w 942"/>
              <a:gd name="T45" fmla="*/ 370463763 h 192"/>
              <a:gd name="T46" fmla="*/ 2147483647 w 942"/>
              <a:gd name="T47" fmla="*/ 481350638 h 1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42"/>
              <a:gd name="T73" fmla="*/ 0 h 192"/>
              <a:gd name="T74" fmla="*/ 942 w 942"/>
              <a:gd name="T75" fmla="*/ 192 h 1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42" h="192">
                <a:moveTo>
                  <a:pt x="0" y="131"/>
                </a:moveTo>
                <a:lnTo>
                  <a:pt x="48" y="147"/>
                </a:lnTo>
                <a:lnTo>
                  <a:pt x="48" y="88"/>
                </a:lnTo>
                <a:lnTo>
                  <a:pt x="77" y="44"/>
                </a:lnTo>
                <a:lnTo>
                  <a:pt x="121" y="44"/>
                </a:lnTo>
                <a:lnTo>
                  <a:pt x="165" y="30"/>
                </a:lnTo>
                <a:lnTo>
                  <a:pt x="209" y="30"/>
                </a:lnTo>
                <a:lnTo>
                  <a:pt x="253" y="30"/>
                </a:lnTo>
                <a:lnTo>
                  <a:pt x="311" y="0"/>
                </a:lnTo>
                <a:lnTo>
                  <a:pt x="355" y="0"/>
                </a:lnTo>
                <a:lnTo>
                  <a:pt x="414" y="0"/>
                </a:lnTo>
                <a:lnTo>
                  <a:pt x="458" y="0"/>
                </a:lnTo>
                <a:lnTo>
                  <a:pt x="502" y="0"/>
                </a:lnTo>
                <a:lnTo>
                  <a:pt x="546" y="0"/>
                </a:lnTo>
                <a:lnTo>
                  <a:pt x="604" y="0"/>
                </a:lnTo>
                <a:lnTo>
                  <a:pt x="648" y="0"/>
                </a:lnTo>
                <a:lnTo>
                  <a:pt x="692" y="0"/>
                </a:lnTo>
                <a:lnTo>
                  <a:pt x="750" y="0"/>
                </a:lnTo>
                <a:lnTo>
                  <a:pt x="809" y="0"/>
                </a:lnTo>
                <a:lnTo>
                  <a:pt x="853" y="15"/>
                </a:lnTo>
                <a:lnTo>
                  <a:pt x="853" y="59"/>
                </a:lnTo>
                <a:lnTo>
                  <a:pt x="882" y="103"/>
                </a:lnTo>
                <a:lnTo>
                  <a:pt x="897" y="147"/>
                </a:lnTo>
                <a:lnTo>
                  <a:pt x="941" y="191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514600" y="5334000"/>
            <a:ext cx="58007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Sometimes F /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Fmax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6400800" y="2546350"/>
            <a:ext cx="711200" cy="2027238"/>
          </a:xfrm>
          <a:custGeom>
            <a:avLst/>
            <a:gdLst>
              <a:gd name="T0" fmla="*/ 0 w 448"/>
              <a:gd name="T1" fmla="*/ 2147483647 h 1277"/>
              <a:gd name="T2" fmla="*/ 20161250 w 448"/>
              <a:gd name="T3" fmla="*/ 2147483647 h 1277"/>
              <a:gd name="T4" fmla="*/ 93246575 w 448"/>
              <a:gd name="T5" fmla="*/ 2147483647 h 1277"/>
              <a:gd name="T6" fmla="*/ 93246575 w 448"/>
              <a:gd name="T7" fmla="*/ 2147483647 h 1277"/>
              <a:gd name="T8" fmla="*/ 131048125 w 448"/>
              <a:gd name="T9" fmla="*/ 2147483647 h 1277"/>
              <a:gd name="T10" fmla="*/ 131048125 w 448"/>
              <a:gd name="T11" fmla="*/ 2147483647 h 1277"/>
              <a:gd name="T12" fmla="*/ 241935000 w 448"/>
              <a:gd name="T13" fmla="*/ 2147483647 h 1277"/>
              <a:gd name="T14" fmla="*/ 315020325 w 448"/>
              <a:gd name="T15" fmla="*/ 2147483647 h 1277"/>
              <a:gd name="T16" fmla="*/ 352821875 w 448"/>
              <a:gd name="T17" fmla="*/ 2147483647 h 1277"/>
              <a:gd name="T18" fmla="*/ 425907200 w 448"/>
              <a:gd name="T19" fmla="*/ 2064009272 h 1277"/>
              <a:gd name="T20" fmla="*/ 463708750 w 448"/>
              <a:gd name="T21" fmla="*/ 1917840173 h 1277"/>
              <a:gd name="T22" fmla="*/ 463708750 w 448"/>
              <a:gd name="T23" fmla="*/ 1806953271 h 1277"/>
              <a:gd name="T24" fmla="*/ 463708750 w 448"/>
              <a:gd name="T25" fmla="*/ 1658263221 h 1277"/>
              <a:gd name="T26" fmla="*/ 463708750 w 448"/>
              <a:gd name="T27" fmla="*/ 1512094123 h 1277"/>
              <a:gd name="T28" fmla="*/ 463708750 w 448"/>
              <a:gd name="T29" fmla="*/ 1401207221 h 1277"/>
              <a:gd name="T30" fmla="*/ 463708750 w 448"/>
              <a:gd name="T31" fmla="*/ 1290320318 h 1277"/>
              <a:gd name="T32" fmla="*/ 463708750 w 448"/>
              <a:gd name="T33" fmla="*/ 1179433416 h 1277"/>
              <a:gd name="T34" fmla="*/ 536794075 w 448"/>
              <a:gd name="T35" fmla="*/ 1068546514 h 1277"/>
              <a:gd name="T36" fmla="*/ 536794075 w 448"/>
              <a:gd name="T37" fmla="*/ 957659611 h 1277"/>
              <a:gd name="T38" fmla="*/ 536794075 w 448"/>
              <a:gd name="T39" fmla="*/ 846772709 h 1277"/>
              <a:gd name="T40" fmla="*/ 536794075 w 448"/>
              <a:gd name="T41" fmla="*/ 662802051 h 1277"/>
              <a:gd name="T42" fmla="*/ 536794075 w 448"/>
              <a:gd name="T43" fmla="*/ 551915149 h 1277"/>
              <a:gd name="T44" fmla="*/ 536794075 w 448"/>
              <a:gd name="T45" fmla="*/ 405746050 h 1277"/>
              <a:gd name="T46" fmla="*/ 574595625 w 448"/>
              <a:gd name="T47" fmla="*/ 257056001 h 1277"/>
              <a:gd name="T48" fmla="*/ 574595625 w 448"/>
              <a:gd name="T49" fmla="*/ 146169099 h 1277"/>
              <a:gd name="T50" fmla="*/ 685482500 w 448"/>
              <a:gd name="T51" fmla="*/ 110886902 h 1277"/>
              <a:gd name="T52" fmla="*/ 758567825 w 448"/>
              <a:gd name="T53" fmla="*/ 0 h 1277"/>
              <a:gd name="T54" fmla="*/ 758567825 w 448"/>
              <a:gd name="T55" fmla="*/ 110886902 h 1277"/>
              <a:gd name="T56" fmla="*/ 758567825 w 448"/>
              <a:gd name="T57" fmla="*/ 221773805 h 1277"/>
              <a:gd name="T58" fmla="*/ 720764688 w 448"/>
              <a:gd name="T59" fmla="*/ 367942903 h 1277"/>
              <a:gd name="T60" fmla="*/ 720764688 w 448"/>
              <a:gd name="T61" fmla="*/ 478829806 h 1277"/>
              <a:gd name="T62" fmla="*/ 720764688 w 448"/>
              <a:gd name="T63" fmla="*/ 589716708 h 1277"/>
              <a:gd name="T64" fmla="*/ 720764688 w 448"/>
              <a:gd name="T65" fmla="*/ 700603610 h 1277"/>
              <a:gd name="T66" fmla="*/ 720764688 w 448"/>
              <a:gd name="T67" fmla="*/ 811490513 h 1277"/>
              <a:gd name="T68" fmla="*/ 720764688 w 448"/>
              <a:gd name="T69" fmla="*/ 922377415 h 1277"/>
              <a:gd name="T70" fmla="*/ 720764688 w 448"/>
              <a:gd name="T71" fmla="*/ 1033264317 h 1277"/>
              <a:gd name="T72" fmla="*/ 758567825 w 448"/>
              <a:gd name="T73" fmla="*/ 1144151220 h 1277"/>
              <a:gd name="T74" fmla="*/ 758567825 w 448"/>
              <a:gd name="T75" fmla="*/ 1290320318 h 1277"/>
              <a:gd name="T76" fmla="*/ 758567825 w 448"/>
              <a:gd name="T77" fmla="*/ 1401207221 h 1277"/>
              <a:gd name="T78" fmla="*/ 758567825 w 448"/>
              <a:gd name="T79" fmla="*/ 1512094123 h 1277"/>
              <a:gd name="T80" fmla="*/ 796369375 w 448"/>
              <a:gd name="T81" fmla="*/ 1622981025 h 1277"/>
              <a:gd name="T82" fmla="*/ 796369375 w 448"/>
              <a:gd name="T83" fmla="*/ 1769150124 h 1277"/>
              <a:gd name="T84" fmla="*/ 796369375 w 448"/>
              <a:gd name="T85" fmla="*/ 1880037026 h 1277"/>
              <a:gd name="T86" fmla="*/ 869454700 w 448"/>
              <a:gd name="T87" fmla="*/ 1990923929 h 1277"/>
              <a:gd name="T88" fmla="*/ 904736888 w 448"/>
              <a:gd name="T89" fmla="*/ 2101810831 h 1277"/>
              <a:gd name="T90" fmla="*/ 904736888 w 448"/>
              <a:gd name="T91" fmla="*/ 2147483647 h 1277"/>
              <a:gd name="T92" fmla="*/ 980341575 w 448"/>
              <a:gd name="T93" fmla="*/ 2147483647 h 1277"/>
              <a:gd name="T94" fmla="*/ 1015623763 w 448"/>
              <a:gd name="T95" fmla="*/ 2147483647 h 1277"/>
              <a:gd name="T96" fmla="*/ 1091228450 w 448"/>
              <a:gd name="T97" fmla="*/ 2147483647 h 1277"/>
              <a:gd name="T98" fmla="*/ 1091228450 w 448"/>
              <a:gd name="T99" fmla="*/ 2147483647 h 1277"/>
              <a:gd name="T100" fmla="*/ 1126510638 w 448"/>
              <a:gd name="T101" fmla="*/ 2147483647 h 1277"/>
              <a:gd name="T102" fmla="*/ 1126510638 w 448"/>
              <a:gd name="T103" fmla="*/ 2147483647 h 12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48"/>
              <a:gd name="T157" fmla="*/ 0 h 1277"/>
              <a:gd name="T158" fmla="*/ 448 w 448"/>
              <a:gd name="T159" fmla="*/ 1277 h 12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48" h="1277">
                <a:moveTo>
                  <a:pt x="0" y="1276"/>
                </a:moveTo>
                <a:lnTo>
                  <a:pt x="8" y="1229"/>
                </a:lnTo>
                <a:lnTo>
                  <a:pt x="37" y="1185"/>
                </a:lnTo>
                <a:lnTo>
                  <a:pt x="37" y="1141"/>
                </a:lnTo>
                <a:lnTo>
                  <a:pt x="52" y="1068"/>
                </a:lnTo>
                <a:lnTo>
                  <a:pt x="52" y="1024"/>
                </a:lnTo>
                <a:lnTo>
                  <a:pt x="96" y="980"/>
                </a:lnTo>
                <a:lnTo>
                  <a:pt x="125" y="936"/>
                </a:lnTo>
                <a:lnTo>
                  <a:pt x="140" y="863"/>
                </a:lnTo>
                <a:lnTo>
                  <a:pt x="169" y="819"/>
                </a:lnTo>
                <a:lnTo>
                  <a:pt x="184" y="761"/>
                </a:lnTo>
                <a:lnTo>
                  <a:pt x="184" y="717"/>
                </a:lnTo>
                <a:lnTo>
                  <a:pt x="184" y="658"/>
                </a:lnTo>
                <a:lnTo>
                  <a:pt x="184" y="600"/>
                </a:lnTo>
                <a:lnTo>
                  <a:pt x="184" y="556"/>
                </a:lnTo>
                <a:lnTo>
                  <a:pt x="184" y="512"/>
                </a:lnTo>
                <a:lnTo>
                  <a:pt x="184" y="468"/>
                </a:lnTo>
                <a:lnTo>
                  <a:pt x="213" y="424"/>
                </a:lnTo>
                <a:lnTo>
                  <a:pt x="213" y="380"/>
                </a:lnTo>
                <a:lnTo>
                  <a:pt x="213" y="336"/>
                </a:lnTo>
                <a:lnTo>
                  <a:pt x="213" y="263"/>
                </a:lnTo>
                <a:lnTo>
                  <a:pt x="213" y="219"/>
                </a:lnTo>
                <a:lnTo>
                  <a:pt x="213" y="161"/>
                </a:lnTo>
                <a:lnTo>
                  <a:pt x="228" y="102"/>
                </a:lnTo>
                <a:lnTo>
                  <a:pt x="228" y="58"/>
                </a:lnTo>
                <a:lnTo>
                  <a:pt x="272" y="44"/>
                </a:lnTo>
                <a:lnTo>
                  <a:pt x="301" y="0"/>
                </a:lnTo>
                <a:lnTo>
                  <a:pt x="301" y="44"/>
                </a:lnTo>
                <a:lnTo>
                  <a:pt x="301" y="88"/>
                </a:lnTo>
                <a:lnTo>
                  <a:pt x="286" y="146"/>
                </a:lnTo>
                <a:lnTo>
                  <a:pt x="286" y="190"/>
                </a:lnTo>
                <a:lnTo>
                  <a:pt x="286" y="234"/>
                </a:lnTo>
                <a:lnTo>
                  <a:pt x="286" y="278"/>
                </a:lnTo>
                <a:lnTo>
                  <a:pt x="286" y="322"/>
                </a:lnTo>
                <a:lnTo>
                  <a:pt x="286" y="366"/>
                </a:lnTo>
                <a:lnTo>
                  <a:pt x="286" y="410"/>
                </a:lnTo>
                <a:lnTo>
                  <a:pt x="301" y="454"/>
                </a:lnTo>
                <a:lnTo>
                  <a:pt x="301" y="512"/>
                </a:lnTo>
                <a:lnTo>
                  <a:pt x="301" y="556"/>
                </a:lnTo>
                <a:lnTo>
                  <a:pt x="301" y="600"/>
                </a:lnTo>
                <a:lnTo>
                  <a:pt x="316" y="644"/>
                </a:lnTo>
                <a:lnTo>
                  <a:pt x="316" y="702"/>
                </a:lnTo>
                <a:lnTo>
                  <a:pt x="316" y="746"/>
                </a:lnTo>
                <a:lnTo>
                  <a:pt x="345" y="790"/>
                </a:lnTo>
                <a:lnTo>
                  <a:pt x="359" y="834"/>
                </a:lnTo>
                <a:lnTo>
                  <a:pt x="359" y="893"/>
                </a:lnTo>
                <a:lnTo>
                  <a:pt x="389" y="966"/>
                </a:lnTo>
                <a:lnTo>
                  <a:pt x="403" y="1010"/>
                </a:lnTo>
                <a:lnTo>
                  <a:pt x="433" y="1054"/>
                </a:lnTo>
                <a:lnTo>
                  <a:pt x="433" y="1127"/>
                </a:lnTo>
                <a:lnTo>
                  <a:pt x="447" y="1171"/>
                </a:lnTo>
                <a:lnTo>
                  <a:pt x="447" y="1215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324600" y="5715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162800" y="5334000"/>
            <a:ext cx="7715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1676400" y="3505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914400" y="37338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F</a:t>
            </a:r>
          </a:p>
        </p:txBody>
      </p:sp>
      <p:sp>
        <p:nvSpPr>
          <p:cNvPr id="3995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62050"/>
          </a:xfrm>
          <a:noFill/>
        </p:spPr>
        <p:txBody>
          <a:bodyPr/>
          <a:lstStyle/>
          <a:p>
            <a:pPr eaLnBrk="1" hangingPunct="1"/>
            <a:r>
              <a:rPr lang="en-US"/>
              <a:t>Repetitions and Static Loads</a:t>
            </a:r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>
            <a:off x="990600" y="54102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1752600" y="4191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>
            <a:off x="762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2139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2520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27495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3" name="Rectangle 12"/>
          <p:cNvSpPr>
            <a:spLocks noChangeArrowheads="1"/>
          </p:cNvSpPr>
          <p:nvPr/>
        </p:nvSpPr>
        <p:spPr bwMode="auto">
          <a:xfrm>
            <a:off x="3054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Rectangle 13"/>
          <p:cNvSpPr>
            <a:spLocks noChangeArrowheads="1"/>
          </p:cNvSpPr>
          <p:nvPr/>
        </p:nvSpPr>
        <p:spPr bwMode="auto">
          <a:xfrm>
            <a:off x="3435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Rectangle 14"/>
          <p:cNvSpPr>
            <a:spLocks noChangeArrowheads="1"/>
          </p:cNvSpPr>
          <p:nvPr/>
        </p:nvSpPr>
        <p:spPr bwMode="auto">
          <a:xfrm>
            <a:off x="3816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Rectangle 15"/>
          <p:cNvSpPr>
            <a:spLocks noChangeArrowheads="1"/>
          </p:cNvSpPr>
          <p:nvPr/>
        </p:nvSpPr>
        <p:spPr bwMode="auto">
          <a:xfrm>
            <a:off x="4425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Rectangle 16"/>
          <p:cNvSpPr>
            <a:spLocks noChangeArrowheads="1"/>
          </p:cNvSpPr>
          <p:nvPr/>
        </p:nvSpPr>
        <p:spPr bwMode="auto">
          <a:xfrm>
            <a:off x="50355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8" name="Rectangle 17"/>
          <p:cNvSpPr>
            <a:spLocks noChangeArrowheads="1"/>
          </p:cNvSpPr>
          <p:nvPr/>
        </p:nvSpPr>
        <p:spPr bwMode="auto">
          <a:xfrm>
            <a:off x="56451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9" name="Rectangle 18"/>
          <p:cNvSpPr>
            <a:spLocks noChangeArrowheads="1"/>
          </p:cNvSpPr>
          <p:nvPr/>
        </p:nvSpPr>
        <p:spPr bwMode="auto">
          <a:xfrm>
            <a:off x="6330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Rectangle 19"/>
          <p:cNvSpPr>
            <a:spLocks noChangeArrowheads="1"/>
          </p:cNvSpPr>
          <p:nvPr/>
        </p:nvSpPr>
        <p:spPr bwMode="auto">
          <a:xfrm>
            <a:off x="70167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001" name="Group 22"/>
          <p:cNvGrpSpPr>
            <a:grpSpLocks/>
          </p:cNvGrpSpPr>
          <p:nvPr/>
        </p:nvGrpSpPr>
        <p:grpSpPr bwMode="auto">
          <a:xfrm>
            <a:off x="914400" y="1676400"/>
            <a:ext cx="7467600" cy="1905000"/>
            <a:chOff x="914400" y="2209800"/>
            <a:chExt cx="7467600" cy="1905000"/>
          </a:xfrm>
        </p:grpSpPr>
        <p:sp>
          <p:nvSpPr>
            <p:cNvPr id="42004" name="Line 3"/>
            <p:cNvSpPr>
              <a:spLocks noChangeShapeType="1"/>
            </p:cNvSpPr>
            <p:nvPr/>
          </p:nvSpPr>
          <p:spPr bwMode="auto">
            <a:xfrm>
              <a:off x="914400" y="2819400"/>
              <a:ext cx="746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5" name="Line 5"/>
            <p:cNvSpPr>
              <a:spLocks noChangeShapeType="1"/>
            </p:cNvSpPr>
            <p:nvPr/>
          </p:nvSpPr>
          <p:spPr bwMode="auto">
            <a:xfrm>
              <a:off x="1752600" y="22098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6" name="Line 7"/>
            <p:cNvSpPr>
              <a:spLocks noChangeShapeType="1"/>
            </p:cNvSpPr>
            <p:nvPr/>
          </p:nvSpPr>
          <p:spPr bwMode="auto">
            <a:xfrm>
              <a:off x="7620000" y="22098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7" name="Rectangle 20"/>
            <p:cNvSpPr>
              <a:spLocks noChangeArrowheads="1"/>
            </p:cNvSpPr>
            <p:nvPr/>
          </p:nvSpPr>
          <p:spPr bwMode="auto">
            <a:xfrm>
              <a:off x="1911350" y="2292350"/>
              <a:ext cx="2654300" cy="520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8" name="Rectangle 21"/>
            <p:cNvSpPr>
              <a:spLocks noChangeArrowheads="1"/>
            </p:cNvSpPr>
            <p:nvPr/>
          </p:nvSpPr>
          <p:spPr bwMode="auto">
            <a:xfrm>
              <a:off x="4806950" y="2292350"/>
              <a:ext cx="2654300" cy="520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00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162800" cy="593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Contemporary Ergonomics Approach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1981200" y="2794000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7848600" y="2794000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990600" y="3603625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438400" y="284797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953000" y="3063875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438400" y="4130675"/>
            <a:ext cx="49625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“Cut off the peaks”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62000" y="54387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848600" y="4683125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981200" y="4575175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Freeform 12"/>
          <p:cNvSpPr>
            <a:spLocks/>
          </p:cNvSpPr>
          <p:nvPr/>
        </p:nvSpPr>
        <p:spPr bwMode="auto">
          <a:xfrm>
            <a:off x="2286000" y="5029200"/>
            <a:ext cx="5394325" cy="282575"/>
          </a:xfrm>
          <a:custGeom>
            <a:avLst/>
            <a:gdLst>
              <a:gd name="T0" fmla="*/ 5040313 w 3398"/>
              <a:gd name="T1" fmla="*/ 315020325 h 178"/>
              <a:gd name="T2" fmla="*/ 226814063 w 3398"/>
              <a:gd name="T3" fmla="*/ 287297813 h 178"/>
              <a:gd name="T4" fmla="*/ 483870000 w 3398"/>
              <a:gd name="T5" fmla="*/ 133569075 h 178"/>
              <a:gd name="T6" fmla="*/ 778729075 w 3398"/>
              <a:gd name="T7" fmla="*/ 52924075 h 178"/>
              <a:gd name="T8" fmla="*/ 1000502825 w 3398"/>
              <a:gd name="T9" fmla="*/ 0 h 178"/>
              <a:gd name="T10" fmla="*/ 1222276575 w 3398"/>
              <a:gd name="T11" fmla="*/ 0 h 178"/>
              <a:gd name="T12" fmla="*/ 1517134063 w 3398"/>
              <a:gd name="T13" fmla="*/ 0 h 178"/>
              <a:gd name="T14" fmla="*/ 1738907813 w 3398"/>
              <a:gd name="T15" fmla="*/ 0 h 178"/>
              <a:gd name="T16" fmla="*/ 2033766888 w 3398"/>
              <a:gd name="T17" fmla="*/ 27722513 h 178"/>
              <a:gd name="T18" fmla="*/ 2147483647 w 3398"/>
              <a:gd name="T19" fmla="*/ 27722513 h 178"/>
              <a:gd name="T20" fmla="*/ 2147483647 w 3398"/>
              <a:gd name="T21" fmla="*/ 52924075 h 178"/>
              <a:gd name="T22" fmla="*/ 2147483647 w 3398"/>
              <a:gd name="T23" fmla="*/ 133569075 h 178"/>
              <a:gd name="T24" fmla="*/ 2147483647 w 3398"/>
              <a:gd name="T25" fmla="*/ 287297813 h 178"/>
              <a:gd name="T26" fmla="*/ 2147483647 w 3398"/>
              <a:gd name="T27" fmla="*/ 367942813 h 178"/>
              <a:gd name="T28" fmla="*/ 2147483647 w 3398"/>
              <a:gd name="T29" fmla="*/ 446068450 h 178"/>
              <a:gd name="T30" fmla="*/ 2147483647 w 3398"/>
              <a:gd name="T31" fmla="*/ 446068450 h 178"/>
              <a:gd name="T32" fmla="*/ 2147483647 w 3398"/>
              <a:gd name="T33" fmla="*/ 446068450 h 178"/>
              <a:gd name="T34" fmla="*/ 2147483647 w 3398"/>
              <a:gd name="T35" fmla="*/ 446068450 h 178"/>
              <a:gd name="T36" fmla="*/ 2147483647 w 3398"/>
              <a:gd name="T37" fmla="*/ 367942813 h 178"/>
              <a:gd name="T38" fmla="*/ 2147483647 w 3398"/>
              <a:gd name="T39" fmla="*/ 287297813 h 178"/>
              <a:gd name="T40" fmla="*/ 2147483647 w 3398"/>
              <a:gd name="T41" fmla="*/ 211693125 h 178"/>
              <a:gd name="T42" fmla="*/ 2147483647 w 3398"/>
              <a:gd name="T43" fmla="*/ 133569075 h 178"/>
              <a:gd name="T44" fmla="*/ 2147483647 w 3398"/>
              <a:gd name="T45" fmla="*/ 133569075 h 178"/>
              <a:gd name="T46" fmla="*/ 2147483647 w 3398"/>
              <a:gd name="T47" fmla="*/ 211693125 h 178"/>
              <a:gd name="T48" fmla="*/ 2147483647 w 3398"/>
              <a:gd name="T49" fmla="*/ 287297813 h 178"/>
              <a:gd name="T50" fmla="*/ 2147483647 w 3398"/>
              <a:gd name="T51" fmla="*/ 367942813 h 178"/>
              <a:gd name="T52" fmla="*/ 2147483647 w 3398"/>
              <a:gd name="T53" fmla="*/ 420866888 h 178"/>
              <a:gd name="T54" fmla="*/ 2147483647 w 3398"/>
              <a:gd name="T55" fmla="*/ 446068450 h 178"/>
              <a:gd name="T56" fmla="*/ 2147483647 w 3398"/>
              <a:gd name="T57" fmla="*/ 446068450 h 178"/>
              <a:gd name="T58" fmla="*/ 2147483647 w 3398"/>
              <a:gd name="T59" fmla="*/ 446068450 h 178"/>
              <a:gd name="T60" fmla="*/ 2147483647 w 3398"/>
              <a:gd name="T61" fmla="*/ 446068450 h 178"/>
              <a:gd name="T62" fmla="*/ 2147483647 w 3398"/>
              <a:gd name="T63" fmla="*/ 393144375 h 178"/>
              <a:gd name="T64" fmla="*/ 2147483647 w 3398"/>
              <a:gd name="T65" fmla="*/ 393144375 h 178"/>
              <a:gd name="T66" fmla="*/ 2147483647 w 3398"/>
              <a:gd name="T67" fmla="*/ 367942813 h 1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98"/>
              <a:gd name="T103" fmla="*/ 0 h 178"/>
              <a:gd name="T104" fmla="*/ 3398 w 3398"/>
              <a:gd name="T105" fmla="*/ 178 h 17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98" h="178">
                <a:moveTo>
                  <a:pt x="0" y="156"/>
                </a:moveTo>
                <a:lnTo>
                  <a:pt x="2" y="125"/>
                </a:lnTo>
                <a:lnTo>
                  <a:pt x="46" y="125"/>
                </a:lnTo>
                <a:lnTo>
                  <a:pt x="90" y="114"/>
                </a:lnTo>
                <a:lnTo>
                  <a:pt x="148" y="63"/>
                </a:lnTo>
                <a:lnTo>
                  <a:pt x="192" y="53"/>
                </a:lnTo>
                <a:lnTo>
                  <a:pt x="251" y="31"/>
                </a:lnTo>
                <a:lnTo>
                  <a:pt x="309" y="21"/>
                </a:lnTo>
                <a:lnTo>
                  <a:pt x="353" y="0"/>
                </a:lnTo>
                <a:lnTo>
                  <a:pt x="397" y="0"/>
                </a:lnTo>
                <a:lnTo>
                  <a:pt x="441" y="0"/>
                </a:lnTo>
                <a:lnTo>
                  <a:pt x="485" y="0"/>
                </a:lnTo>
                <a:lnTo>
                  <a:pt x="558" y="0"/>
                </a:lnTo>
                <a:lnTo>
                  <a:pt x="602" y="0"/>
                </a:lnTo>
                <a:lnTo>
                  <a:pt x="646" y="0"/>
                </a:lnTo>
                <a:lnTo>
                  <a:pt x="690" y="0"/>
                </a:lnTo>
                <a:lnTo>
                  <a:pt x="763" y="11"/>
                </a:lnTo>
                <a:lnTo>
                  <a:pt x="807" y="11"/>
                </a:lnTo>
                <a:lnTo>
                  <a:pt x="851" y="11"/>
                </a:lnTo>
                <a:lnTo>
                  <a:pt x="924" y="11"/>
                </a:lnTo>
                <a:lnTo>
                  <a:pt x="968" y="11"/>
                </a:lnTo>
                <a:lnTo>
                  <a:pt x="1012" y="21"/>
                </a:lnTo>
                <a:lnTo>
                  <a:pt x="1099" y="42"/>
                </a:lnTo>
                <a:lnTo>
                  <a:pt x="1143" y="53"/>
                </a:lnTo>
                <a:lnTo>
                  <a:pt x="1187" y="84"/>
                </a:lnTo>
                <a:lnTo>
                  <a:pt x="1231" y="114"/>
                </a:lnTo>
                <a:lnTo>
                  <a:pt x="1275" y="136"/>
                </a:lnTo>
                <a:lnTo>
                  <a:pt x="1319" y="146"/>
                </a:lnTo>
                <a:lnTo>
                  <a:pt x="1363" y="167"/>
                </a:lnTo>
                <a:lnTo>
                  <a:pt x="1407" y="177"/>
                </a:lnTo>
                <a:lnTo>
                  <a:pt x="1451" y="177"/>
                </a:lnTo>
                <a:lnTo>
                  <a:pt x="1524" y="177"/>
                </a:lnTo>
                <a:lnTo>
                  <a:pt x="1582" y="177"/>
                </a:lnTo>
                <a:lnTo>
                  <a:pt x="1641" y="177"/>
                </a:lnTo>
                <a:lnTo>
                  <a:pt x="1714" y="177"/>
                </a:lnTo>
                <a:lnTo>
                  <a:pt x="1758" y="177"/>
                </a:lnTo>
                <a:lnTo>
                  <a:pt x="1802" y="177"/>
                </a:lnTo>
                <a:lnTo>
                  <a:pt x="1831" y="146"/>
                </a:lnTo>
                <a:lnTo>
                  <a:pt x="1875" y="125"/>
                </a:lnTo>
                <a:lnTo>
                  <a:pt x="1919" y="114"/>
                </a:lnTo>
                <a:lnTo>
                  <a:pt x="1963" y="94"/>
                </a:lnTo>
                <a:lnTo>
                  <a:pt x="2007" y="84"/>
                </a:lnTo>
                <a:lnTo>
                  <a:pt x="2051" y="63"/>
                </a:lnTo>
                <a:lnTo>
                  <a:pt x="2109" y="53"/>
                </a:lnTo>
                <a:lnTo>
                  <a:pt x="2153" y="53"/>
                </a:lnTo>
                <a:lnTo>
                  <a:pt x="2226" y="53"/>
                </a:lnTo>
                <a:lnTo>
                  <a:pt x="2270" y="73"/>
                </a:lnTo>
                <a:lnTo>
                  <a:pt x="2358" y="84"/>
                </a:lnTo>
                <a:lnTo>
                  <a:pt x="2402" y="104"/>
                </a:lnTo>
                <a:lnTo>
                  <a:pt x="2446" y="114"/>
                </a:lnTo>
                <a:lnTo>
                  <a:pt x="2490" y="136"/>
                </a:lnTo>
                <a:lnTo>
                  <a:pt x="2548" y="146"/>
                </a:lnTo>
                <a:lnTo>
                  <a:pt x="2621" y="167"/>
                </a:lnTo>
                <a:lnTo>
                  <a:pt x="2665" y="167"/>
                </a:lnTo>
                <a:lnTo>
                  <a:pt x="2709" y="177"/>
                </a:lnTo>
                <a:lnTo>
                  <a:pt x="2753" y="177"/>
                </a:lnTo>
                <a:lnTo>
                  <a:pt x="2797" y="177"/>
                </a:lnTo>
                <a:lnTo>
                  <a:pt x="2841" y="177"/>
                </a:lnTo>
                <a:lnTo>
                  <a:pt x="2885" y="177"/>
                </a:lnTo>
                <a:lnTo>
                  <a:pt x="2929" y="177"/>
                </a:lnTo>
                <a:lnTo>
                  <a:pt x="3002" y="177"/>
                </a:lnTo>
                <a:lnTo>
                  <a:pt x="3046" y="177"/>
                </a:lnTo>
                <a:lnTo>
                  <a:pt x="3090" y="156"/>
                </a:lnTo>
                <a:lnTo>
                  <a:pt x="3163" y="156"/>
                </a:lnTo>
                <a:lnTo>
                  <a:pt x="3207" y="156"/>
                </a:lnTo>
                <a:lnTo>
                  <a:pt x="3251" y="156"/>
                </a:lnTo>
                <a:lnTo>
                  <a:pt x="3309" y="146"/>
                </a:lnTo>
                <a:lnTo>
                  <a:pt x="3353" y="146"/>
                </a:lnTo>
                <a:lnTo>
                  <a:pt x="3397" y="167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Freeform 13"/>
          <p:cNvSpPr>
            <a:spLocks/>
          </p:cNvSpPr>
          <p:nvPr/>
        </p:nvSpPr>
        <p:spPr bwMode="auto">
          <a:xfrm>
            <a:off x="2514600" y="2676525"/>
            <a:ext cx="3678238" cy="890588"/>
          </a:xfrm>
          <a:custGeom>
            <a:avLst/>
            <a:gdLst>
              <a:gd name="T0" fmla="*/ 120967516 w 2317"/>
              <a:gd name="T1" fmla="*/ 1358365775 h 561"/>
              <a:gd name="T2" fmla="*/ 415826632 w 2317"/>
              <a:gd name="T3" fmla="*/ 1280240094 h 561"/>
              <a:gd name="T4" fmla="*/ 710684159 w 2317"/>
              <a:gd name="T5" fmla="*/ 1123990319 h 561"/>
              <a:gd name="T6" fmla="*/ 970261082 w 2317"/>
              <a:gd name="T7" fmla="*/ 914818026 h 561"/>
              <a:gd name="T8" fmla="*/ 1005543274 w 2317"/>
              <a:gd name="T9" fmla="*/ 758568251 h 561"/>
              <a:gd name="T10" fmla="*/ 1189513912 w 2317"/>
              <a:gd name="T11" fmla="*/ 599797524 h 561"/>
              <a:gd name="T12" fmla="*/ 1411287692 w 2317"/>
              <a:gd name="T13" fmla="*/ 446068700 h 561"/>
              <a:gd name="T14" fmla="*/ 1559977725 w 2317"/>
              <a:gd name="T15" fmla="*/ 287297974 h 561"/>
              <a:gd name="T16" fmla="*/ 1743948362 w 2317"/>
              <a:gd name="T17" fmla="*/ 156249775 h 561"/>
              <a:gd name="T18" fmla="*/ 1965722142 w 2317"/>
              <a:gd name="T19" fmla="*/ 0 h 561"/>
              <a:gd name="T20" fmla="*/ 2147483647 w 2317"/>
              <a:gd name="T21" fmla="*/ 52924105 h 561"/>
              <a:gd name="T22" fmla="*/ 2147483647 w 2317"/>
              <a:gd name="T23" fmla="*/ 209173880 h 561"/>
              <a:gd name="T24" fmla="*/ 2147483647 w 2317"/>
              <a:gd name="T25" fmla="*/ 365423655 h 561"/>
              <a:gd name="T26" fmla="*/ 2147483647 w 2317"/>
              <a:gd name="T27" fmla="*/ 574595948 h 561"/>
              <a:gd name="T28" fmla="*/ 2147483647 w 2317"/>
              <a:gd name="T29" fmla="*/ 783769828 h 561"/>
              <a:gd name="T30" fmla="*/ 2147483647 w 2317"/>
              <a:gd name="T31" fmla="*/ 965221179 h 561"/>
              <a:gd name="T32" fmla="*/ 2147483647 w 2317"/>
              <a:gd name="T33" fmla="*/ 1151712847 h 561"/>
              <a:gd name="T34" fmla="*/ 2147483647 w 2317"/>
              <a:gd name="T35" fmla="*/ 1255038517 h 561"/>
              <a:gd name="T36" fmla="*/ 2147483647 w 2317"/>
              <a:gd name="T37" fmla="*/ 1333164198 h 561"/>
              <a:gd name="T38" fmla="*/ 2147483647 w 2317"/>
              <a:gd name="T39" fmla="*/ 1383567352 h 561"/>
              <a:gd name="T40" fmla="*/ 2147483647 w 2317"/>
              <a:gd name="T41" fmla="*/ 1358365775 h 561"/>
              <a:gd name="T42" fmla="*/ 2147483647 w 2317"/>
              <a:gd name="T43" fmla="*/ 1255038517 h 561"/>
              <a:gd name="T44" fmla="*/ 2147483647 w 2317"/>
              <a:gd name="T45" fmla="*/ 1071067801 h 561"/>
              <a:gd name="T46" fmla="*/ 2147483647 w 2317"/>
              <a:gd name="T47" fmla="*/ 914818026 h 561"/>
              <a:gd name="T48" fmla="*/ 2147483647 w 2317"/>
              <a:gd name="T49" fmla="*/ 758568251 h 561"/>
              <a:gd name="T50" fmla="*/ 2147483647 w 2317"/>
              <a:gd name="T51" fmla="*/ 599797524 h 561"/>
              <a:gd name="T52" fmla="*/ 2147483647 w 2317"/>
              <a:gd name="T53" fmla="*/ 418346172 h 561"/>
              <a:gd name="T54" fmla="*/ 2147483647 w 2317"/>
              <a:gd name="T55" fmla="*/ 340222079 h 561"/>
              <a:gd name="T56" fmla="*/ 2147483647 w 2317"/>
              <a:gd name="T57" fmla="*/ 340222079 h 561"/>
              <a:gd name="T58" fmla="*/ 2147483647 w 2317"/>
              <a:gd name="T59" fmla="*/ 496471854 h 561"/>
              <a:gd name="T60" fmla="*/ 2147483647 w 2317"/>
              <a:gd name="T61" fmla="*/ 627520052 h 561"/>
              <a:gd name="T62" fmla="*/ 2147483647 w 2317"/>
              <a:gd name="T63" fmla="*/ 733366674 h 561"/>
              <a:gd name="T64" fmla="*/ 2147483647 w 2317"/>
              <a:gd name="T65" fmla="*/ 942538967 h 561"/>
              <a:gd name="T66" fmla="*/ 2147483647 w 2317"/>
              <a:gd name="T67" fmla="*/ 1151712847 h 561"/>
              <a:gd name="T68" fmla="*/ 2147483647 w 2317"/>
              <a:gd name="T69" fmla="*/ 1307962622 h 561"/>
              <a:gd name="T70" fmla="*/ 2147483647 w 2317"/>
              <a:gd name="T71" fmla="*/ 1411288292 h 5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17"/>
              <a:gd name="T109" fmla="*/ 0 h 561"/>
              <a:gd name="T110" fmla="*/ 2317 w 2317"/>
              <a:gd name="T111" fmla="*/ 561 h 5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17" h="561">
                <a:moveTo>
                  <a:pt x="0" y="550"/>
                </a:moveTo>
                <a:lnTo>
                  <a:pt x="48" y="539"/>
                </a:lnTo>
                <a:lnTo>
                  <a:pt x="92" y="529"/>
                </a:lnTo>
                <a:lnTo>
                  <a:pt x="165" y="508"/>
                </a:lnTo>
                <a:lnTo>
                  <a:pt x="224" y="498"/>
                </a:lnTo>
                <a:lnTo>
                  <a:pt x="282" y="446"/>
                </a:lnTo>
                <a:lnTo>
                  <a:pt x="355" y="394"/>
                </a:lnTo>
                <a:lnTo>
                  <a:pt x="385" y="363"/>
                </a:lnTo>
                <a:lnTo>
                  <a:pt x="385" y="332"/>
                </a:lnTo>
                <a:lnTo>
                  <a:pt x="399" y="301"/>
                </a:lnTo>
                <a:lnTo>
                  <a:pt x="443" y="269"/>
                </a:lnTo>
                <a:lnTo>
                  <a:pt x="472" y="238"/>
                </a:lnTo>
                <a:lnTo>
                  <a:pt x="516" y="207"/>
                </a:lnTo>
                <a:lnTo>
                  <a:pt x="560" y="177"/>
                </a:lnTo>
                <a:lnTo>
                  <a:pt x="575" y="145"/>
                </a:lnTo>
                <a:lnTo>
                  <a:pt x="619" y="114"/>
                </a:lnTo>
                <a:lnTo>
                  <a:pt x="648" y="72"/>
                </a:lnTo>
                <a:lnTo>
                  <a:pt x="692" y="62"/>
                </a:lnTo>
                <a:lnTo>
                  <a:pt x="707" y="31"/>
                </a:lnTo>
                <a:lnTo>
                  <a:pt x="780" y="0"/>
                </a:lnTo>
                <a:lnTo>
                  <a:pt x="824" y="0"/>
                </a:lnTo>
                <a:lnTo>
                  <a:pt x="868" y="21"/>
                </a:lnTo>
                <a:lnTo>
                  <a:pt x="868" y="52"/>
                </a:lnTo>
                <a:lnTo>
                  <a:pt x="897" y="83"/>
                </a:lnTo>
                <a:lnTo>
                  <a:pt x="911" y="114"/>
                </a:lnTo>
                <a:lnTo>
                  <a:pt x="911" y="145"/>
                </a:lnTo>
                <a:lnTo>
                  <a:pt x="941" y="177"/>
                </a:lnTo>
                <a:lnTo>
                  <a:pt x="955" y="228"/>
                </a:lnTo>
                <a:lnTo>
                  <a:pt x="985" y="280"/>
                </a:lnTo>
                <a:lnTo>
                  <a:pt x="999" y="311"/>
                </a:lnTo>
                <a:lnTo>
                  <a:pt x="1028" y="352"/>
                </a:lnTo>
                <a:lnTo>
                  <a:pt x="1072" y="383"/>
                </a:lnTo>
                <a:lnTo>
                  <a:pt x="1072" y="415"/>
                </a:lnTo>
                <a:lnTo>
                  <a:pt x="1087" y="457"/>
                </a:lnTo>
                <a:lnTo>
                  <a:pt x="1116" y="488"/>
                </a:lnTo>
                <a:lnTo>
                  <a:pt x="1160" y="498"/>
                </a:lnTo>
                <a:lnTo>
                  <a:pt x="1175" y="529"/>
                </a:lnTo>
                <a:lnTo>
                  <a:pt x="1219" y="529"/>
                </a:lnTo>
                <a:lnTo>
                  <a:pt x="1263" y="549"/>
                </a:lnTo>
                <a:lnTo>
                  <a:pt x="1307" y="549"/>
                </a:lnTo>
                <a:lnTo>
                  <a:pt x="1380" y="549"/>
                </a:lnTo>
                <a:lnTo>
                  <a:pt x="1424" y="539"/>
                </a:lnTo>
                <a:lnTo>
                  <a:pt x="1468" y="529"/>
                </a:lnTo>
                <a:lnTo>
                  <a:pt x="1511" y="498"/>
                </a:lnTo>
                <a:lnTo>
                  <a:pt x="1541" y="466"/>
                </a:lnTo>
                <a:lnTo>
                  <a:pt x="1555" y="425"/>
                </a:lnTo>
                <a:lnTo>
                  <a:pt x="1585" y="394"/>
                </a:lnTo>
                <a:lnTo>
                  <a:pt x="1599" y="363"/>
                </a:lnTo>
                <a:lnTo>
                  <a:pt x="1599" y="332"/>
                </a:lnTo>
                <a:lnTo>
                  <a:pt x="1628" y="301"/>
                </a:lnTo>
                <a:lnTo>
                  <a:pt x="1643" y="269"/>
                </a:lnTo>
                <a:lnTo>
                  <a:pt x="1672" y="238"/>
                </a:lnTo>
                <a:lnTo>
                  <a:pt x="1672" y="207"/>
                </a:lnTo>
                <a:lnTo>
                  <a:pt x="1687" y="166"/>
                </a:lnTo>
                <a:lnTo>
                  <a:pt x="1716" y="135"/>
                </a:lnTo>
                <a:lnTo>
                  <a:pt x="1760" y="135"/>
                </a:lnTo>
                <a:lnTo>
                  <a:pt x="1804" y="135"/>
                </a:lnTo>
                <a:lnTo>
                  <a:pt x="1848" y="135"/>
                </a:lnTo>
                <a:lnTo>
                  <a:pt x="1892" y="166"/>
                </a:lnTo>
                <a:lnTo>
                  <a:pt x="1907" y="197"/>
                </a:lnTo>
                <a:lnTo>
                  <a:pt x="1965" y="218"/>
                </a:lnTo>
                <a:lnTo>
                  <a:pt x="2009" y="249"/>
                </a:lnTo>
                <a:lnTo>
                  <a:pt x="2024" y="280"/>
                </a:lnTo>
                <a:lnTo>
                  <a:pt x="2068" y="291"/>
                </a:lnTo>
                <a:lnTo>
                  <a:pt x="2097" y="342"/>
                </a:lnTo>
                <a:lnTo>
                  <a:pt x="2097" y="374"/>
                </a:lnTo>
                <a:lnTo>
                  <a:pt x="2111" y="405"/>
                </a:lnTo>
                <a:lnTo>
                  <a:pt x="2141" y="457"/>
                </a:lnTo>
                <a:lnTo>
                  <a:pt x="2155" y="488"/>
                </a:lnTo>
                <a:lnTo>
                  <a:pt x="2199" y="519"/>
                </a:lnTo>
                <a:lnTo>
                  <a:pt x="2243" y="529"/>
                </a:lnTo>
                <a:lnTo>
                  <a:pt x="2272" y="560"/>
                </a:lnTo>
                <a:lnTo>
                  <a:pt x="2316" y="56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6324600" y="3644900"/>
            <a:ext cx="1685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recovery</a:t>
            </a:r>
          </a:p>
        </p:txBody>
      </p:sp>
      <p:sp>
        <p:nvSpPr>
          <p:cNvPr id="4404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4800"/>
              <a:t>The 64,000 Dollar Question?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838200" y="1600200"/>
            <a:ext cx="8010525" cy="313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742950" indent="-7429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4400" b="1">
                <a:solidFill>
                  <a:schemeClr val="tx1"/>
                </a:solidFill>
                <a:latin typeface="Times New Roman" charset="0"/>
              </a:rPr>
              <a:t>Does (pseudo) Ergonomics cause Cumulative Trauma?</a:t>
            </a:r>
          </a:p>
          <a:p>
            <a:pPr marL="742950" indent="-7429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4400" b="1">
                <a:solidFill>
                  <a:schemeClr val="tx1"/>
                </a:solidFill>
                <a:latin typeface="Times New Roman" charset="0"/>
              </a:rPr>
              <a:t>Ergonomic / Iatrogenic Disease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4875" y="4953000"/>
            <a:ext cx="8239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Long durations, low forces, near neutral postures</a:t>
            </a:r>
          </a:p>
        </p:txBody>
      </p:sp>
      <p:sp>
        <p:nvSpPr>
          <p:cNvPr id="4608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8686800" cy="1162050"/>
          </a:xfrm>
          <a:noFill/>
        </p:spPr>
        <p:txBody>
          <a:bodyPr/>
          <a:lstStyle/>
          <a:p>
            <a:pPr eaLnBrk="1" hangingPunct="1"/>
            <a:r>
              <a:rPr lang="en-US"/>
              <a:t>Physical and Temporal Line Balance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3810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8382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0480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4102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79248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11550" y="2978150"/>
            <a:ext cx="63500" cy="97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9207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3740150" y="35877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425950" y="35877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5492750" y="3740150"/>
            <a:ext cx="9017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6635750" y="3740150"/>
            <a:ext cx="11303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19875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25209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14541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Freeform 17"/>
          <p:cNvSpPr>
            <a:spLocks/>
          </p:cNvSpPr>
          <p:nvPr/>
        </p:nvSpPr>
        <p:spPr bwMode="auto">
          <a:xfrm>
            <a:off x="1676400" y="2154238"/>
            <a:ext cx="5592763" cy="1255712"/>
          </a:xfrm>
          <a:custGeom>
            <a:avLst/>
            <a:gdLst>
              <a:gd name="T0" fmla="*/ 0 w 3523"/>
              <a:gd name="T1" fmla="*/ 1660781514 h 791"/>
              <a:gd name="T2" fmla="*/ 98286896 w 3523"/>
              <a:gd name="T3" fmla="*/ 1512093148 h 791"/>
              <a:gd name="T4" fmla="*/ 171370640 w 3523"/>
              <a:gd name="T5" fmla="*/ 1401206317 h 791"/>
              <a:gd name="T6" fmla="*/ 209173781 w 3523"/>
              <a:gd name="T7" fmla="*/ 1290319486 h 791"/>
              <a:gd name="T8" fmla="*/ 317539716 w 3523"/>
              <a:gd name="T9" fmla="*/ 1033263651 h 791"/>
              <a:gd name="T10" fmla="*/ 393144410 w 3523"/>
              <a:gd name="T11" fmla="*/ 922376820 h 791"/>
              <a:gd name="T12" fmla="*/ 504031295 w 3523"/>
              <a:gd name="T13" fmla="*/ 811489989 h 791"/>
              <a:gd name="T14" fmla="*/ 577116627 w 3523"/>
              <a:gd name="T15" fmla="*/ 662800036 h 791"/>
              <a:gd name="T16" fmla="*/ 688003512 w 3523"/>
              <a:gd name="T17" fmla="*/ 551913205 h 791"/>
              <a:gd name="T18" fmla="*/ 834172587 w 3523"/>
              <a:gd name="T19" fmla="*/ 441026374 h 791"/>
              <a:gd name="T20" fmla="*/ 982861025 w 3523"/>
              <a:gd name="T21" fmla="*/ 405744201 h 791"/>
              <a:gd name="T22" fmla="*/ 1093747910 w 3523"/>
              <a:gd name="T23" fmla="*/ 294857370 h 791"/>
              <a:gd name="T24" fmla="*/ 1204634795 w 3523"/>
              <a:gd name="T25" fmla="*/ 221773662 h 791"/>
              <a:gd name="T26" fmla="*/ 1388607012 w 3523"/>
              <a:gd name="T27" fmla="*/ 221773662 h 791"/>
              <a:gd name="T28" fmla="*/ 1645662972 w 3523"/>
              <a:gd name="T29" fmla="*/ 183970539 h 791"/>
              <a:gd name="T30" fmla="*/ 1940520486 w 3523"/>
              <a:gd name="T31" fmla="*/ 183970539 h 791"/>
              <a:gd name="T32" fmla="*/ 2147483647 w 3523"/>
              <a:gd name="T33" fmla="*/ 183970539 h 791"/>
              <a:gd name="T34" fmla="*/ 2147483647 w 3523"/>
              <a:gd name="T35" fmla="*/ 183970539 h 791"/>
              <a:gd name="T36" fmla="*/ 2147483647 w 3523"/>
              <a:gd name="T37" fmla="*/ 183970539 h 791"/>
              <a:gd name="T38" fmla="*/ 2147483647 w 3523"/>
              <a:gd name="T39" fmla="*/ 183970539 h 791"/>
              <a:gd name="T40" fmla="*/ 2147483647 w 3523"/>
              <a:gd name="T41" fmla="*/ 183970539 h 791"/>
              <a:gd name="T42" fmla="*/ 2147483647 w 3523"/>
              <a:gd name="T43" fmla="*/ 110886831 h 791"/>
              <a:gd name="T44" fmla="*/ 2147483647 w 3523"/>
              <a:gd name="T45" fmla="*/ 110886831 h 791"/>
              <a:gd name="T46" fmla="*/ 2147483647 w 3523"/>
              <a:gd name="T47" fmla="*/ 110886831 h 791"/>
              <a:gd name="T48" fmla="*/ 2147483647 w 3523"/>
              <a:gd name="T49" fmla="*/ 73083708 h 791"/>
              <a:gd name="T50" fmla="*/ 2147483647 w 3523"/>
              <a:gd name="T51" fmla="*/ 73083708 h 791"/>
              <a:gd name="T52" fmla="*/ 2147483647 w 3523"/>
              <a:gd name="T53" fmla="*/ 73083708 h 791"/>
              <a:gd name="T54" fmla="*/ 2147483647 w 3523"/>
              <a:gd name="T55" fmla="*/ 73083708 h 791"/>
              <a:gd name="T56" fmla="*/ 2147483647 w 3523"/>
              <a:gd name="T57" fmla="*/ 0 h 791"/>
              <a:gd name="T58" fmla="*/ 2147483647 w 3523"/>
              <a:gd name="T59" fmla="*/ 0 h 791"/>
              <a:gd name="T60" fmla="*/ 2147483647 w 3523"/>
              <a:gd name="T61" fmla="*/ 37801535 h 791"/>
              <a:gd name="T62" fmla="*/ 2147483647 w 3523"/>
              <a:gd name="T63" fmla="*/ 37801535 h 791"/>
              <a:gd name="T64" fmla="*/ 2147483647 w 3523"/>
              <a:gd name="T65" fmla="*/ 37801535 h 791"/>
              <a:gd name="T66" fmla="*/ 2147483647 w 3523"/>
              <a:gd name="T67" fmla="*/ 37801535 h 791"/>
              <a:gd name="T68" fmla="*/ 2147483647 w 3523"/>
              <a:gd name="T69" fmla="*/ 73083708 h 791"/>
              <a:gd name="T70" fmla="*/ 2147483647 w 3523"/>
              <a:gd name="T71" fmla="*/ 146169004 h 791"/>
              <a:gd name="T72" fmla="*/ 2147483647 w 3523"/>
              <a:gd name="T73" fmla="*/ 146169004 h 791"/>
              <a:gd name="T74" fmla="*/ 2147483647 w 3523"/>
              <a:gd name="T75" fmla="*/ 183970539 h 791"/>
              <a:gd name="T76" fmla="*/ 2147483647 w 3523"/>
              <a:gd name="T77" fmla="*/ 257055835 h 791"/>
              <a:gd name="T78" fmla="*/ 2147483647 w 3523"/>
              <a:gd name="T79" fmla="*/ 294857370 h 791"/>
              <a:gd name="T80" fmla="*/ 2147483647 w 3523"/>
              <a:gd name="T81" fmla="*/ 478829497 h 791"/>
              <a:gd name="T82" fmla="*/ 2147483647 w 3523"/>
              <a:gd name="T83" fmla="*/ 589716328 h 791"/>
              <a:gd name="T84" fmla="*/ 2147483647 w 3523"/>
              <a:gd name="T85" fmla="*/ 662800036 h 791"/>
              <a:gd name="T86" fmla="*/ 2147483647 w 3523"/>
              <a:gd name="T87" fmla="*/ 773686867 h 791"/>
              <a:gd name="T88" fmla="*/ 2147483647 w 3523"/>
              <a:gd name="T89" fmla="*/ 884573698 h 791"/>
              <a:gd name="T90" fmla="*/ 2147483647 w 3523"/>
              <a:gd name="T91" fmla="*/ 995460529 h 791"/>
              <a:gd name="T92" fmla="*/ 2147483647 w 3523"/>
              <a:gd name="T93" fmla="*/ 1106347359 h 791"/>
              <a:gd name="T94" fmla="*/ 2147483647 w 3523"/>
              <a:gd name="T95" fmla="*/ 1217234190 h 791"/>
              <a:gd name="T96" fmla="*/ 2147483647 w 3523"/>
              <a:gd name="T97" fmla="*/ 1328121021 h 791"/>
              <a:gd name="T98" fmla="*/ 2147483647 w 3523"/>
              <a:gd name="T99" fmla="*/ 1512093148 h 791"/>
              <a:gd name="T100" fmla="*/ 2147483647 w 3523"/>
              <a:gd name="T101" fmla="*/ 1622979979 h 791"/>
              <a:gd name="T102" fmla="*/ 2147483647 w 3523"/>
              <a:gd name="T103" fmla="*/ 1806950518 h 791"/>
              <a:gd name="T104" fmla="*/ 2147483647 w 3523"/>
              <a:gd name="T105" fmla="*/ 1990922645 h 79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523"/>
              <a:gd name="T160" fmla="*/ 0 h 791"/>
              <a:gd name="T161" fmla="*/ 3523 w 3523"/>
              <a:gd name="T162" fmla="*/ 791 h 79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523" h="791">
                <a:moveTo>
                  <a:pt x="0" y="659"/>
                </a:moveTo>
                <a:lnTo>
                  <a:pt x="39" y="600"/>
                </a:lnTo>
                <a:lnTo>
                  <a:pt x="68" y="556"/>
                </a:lnTo>
                <a:lnTo>
                  <a:pt x="83" y="512"/>
                </a:lnTo>
                <a:lnTo>
                  <a:pt x="126" y="410"/>
                </a:lnTo>
                <a:lnTo>
                  <a:pt x="156" y="366"/>
                </a:lnTo>
                <a:lnTo>
                  <a:pt x="200" y="322"/>
                </a:lnTo>
                <a:lnTo>
                  <a:pt x="229" y="263"/>
                </a:lnTo>
                <a:lnTo>
                  <a:pt x="273" y="219"/>
                </a:lnTo>
                <a:lnTo>
                  <a:pt x="331" y="175"/>
                </a:lnTo>
                <a:lnTo>
                  <a:pt x="390" y="161"/>
                </a:lnTo>
                <a:lnTo>
                  <a:pt x="434" y="117"/>
                </a:lnTo>
                <a:lnTo>
                  <a:pt x="478" y="88"/>
                </a:lnTo>
                <a:lnTo>
                  <a:pt x="551" y="88"/>
                </a:lnTo>
                <a:lnTo>
                  <a:pt x="653" y="73"/>
                </a:lnTo>
                <a:lnTo>
                  <a:pt x="770" y="73"/>
                </a:lnTo>
                <a:lnTo>
                  <a:pt x="873" y="73"/>
                </a:lnTo>
                <a:lnTo>
                  <a:pt x="946" y="73"/>
                </a:lnTo>
                <a:lnTo>
                  <a:pt x="1048" y="73"/>
                </a:lnTo>
                <a:lnTo>
                  <a:pt x="1122" y="73"/>
                </a:lnTo>
                <a:lnTo>
                  <a:pt x="1209" y="73"/>
                </a:lnTo>
                <a:lnTo>
                  <a:pt x="1283" y="44"/>
                </a:lnTo>
                <a:lnTo>
                  <a:pt x="1370" y="44"/>
                </a:lnTo>
                <a:lnTo>
                  <a:pt x="1444" y="44"/>
                </a:lnTo>
                <a:lnTo>
                  <a:pt x="1561" y="29"/>
                </a:lnTo>
                <a:lnTo>
                  <a:pt x="1634" y="29"/>
                </a:lnTo>
                <a:lnTo>
                  <a:pt x="1707" y="29"/>
                </a:lnTo>
                <a:lnTo>
                  <a:pt x="1795" y="29"/>
                </a:lnTo>
                <a:lnTo>
                  <a:pt x="1897" y="0"/>
                </a:lnTo>
                <a:lnTo>
                  <a:pt x="2073" y="0"/>
                </a:lnTo>
                <a:lnTo>
                  <a:pt x="2307" y="15"/>
                </a:lnTo>
                <a:lnTo>
                  <a:pt x="2453" y="15"/>
                </a:lnTo>
                <a:lnTo>
                  <a:pt x="2556" y="15"/>
                </a:lnTo>
                <a:lnTo>
                  <a:pt x="2658" y="15"/>
                </a:lnTo>
                <a:lnTo>
                  <a:pt x="2761" y="29"/>
                </a:lnTo>
                <a:lnTo>
                  <a:pt x="2907" y="58"/>
                </a:lnTo>
                <a:lnTo>
                  <a:pt x="3009" y="58"/>
                </a:lnTo>
                <a:lnTo>
                  <a:pt x="3083" y="73"/>
                </a:lnTo>
                <a:lnTo>
                  <a:pt x="3156" y="102"/>
                </a:lnTo>
                <a:lnTo>
                  <a:pt x="3214" y="117"/>
                </a:lnTo>
                <a:lnTo>
                  <a:pt x="3258" y="190"/>
                </a:lnTo>
                <a:lnTo>
                  <a:pt x="3273" y="234"/>
                </a:lnTo>
                <a:lnTo>
                  <a:pt x="3317" y="263"/>
                </a:lnTo>
                <a:lnTo>
                  <a:pt x="3346" y="307"/>
                </a:lnTo>
                <a:lnTo>
                  <a:pt x="3375" y="351"/>
                </a:lnTo>
                <a:lnTo>
                  <a:pt x="3390" y="395"/>
                </a:lnTo>
                <a:lnTo>
                  <a:pt x="3434" y="439"/>
                </a:lnTo>
                <a:lnTo>
                  <a:pt x="3463" y="483"/>
                </a:lnTo>
                <a:lnTo>
                  <a:pt x="3478" y="527"/>
                </a:lnTo>
                <a:lnTo>
                  <a:pt x="3507" y="600"/>
                </a:lnTo>
                <a:lnTo>
                  <a:pt x="3507" y="644"/>
                </a:lnTo>
                <a:lnTo>
                  <a:pt x="3522" y="717"/>
                </a:lnTo>
                <a:lnTo>
                  <a:pt x="3522" y="790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976438" y="4343400"/>
            <a:ext cx="5343525" cy="176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Exchange Elements</a:t>
            </a:r>
            <a:endParaRPr lang="en-US" sz="4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Delete Elements</a:t>
            </a:r>
          </a:p>
        </p:txBody>
      </p:sp>
      <p:sp>
        <p:nvSpPr>
          <p:cNvPr id="48147" name="Freeform 19"/>
          <p:cNvSpPr>
            <a:spLocks/>
          </p:cNvSpPr>
          <p:nvPr/>
        </p:nvSpPr>
        <p:spPr bwMode="auto">
          <a:xfrm>
            <a:off x="2743200" y="2409825"/>
            <a:ext cx="5826125" cy="868363"/>
          </a:xfrm>
          <a:custGeom>
            <a:avLst/>
            <a:gdLst>
              <a:gd name="T0" fmla="*/ 0 w 3670"/>
              <a:gd name="T1" fmla="*/ 1376006105 h 547"/>
              <a:gd name="T2" fmla="*/ 284778450 w 3670"/>
              <a:gd name="T3" fmla="*/ 1144151596 h 547"/>
              <a:gd name="T4" fmla="*/ 468749063 w 3670"/>
              <a:gd name="T5" fmla="*/ 1106350025 h 547"/>
              <a:gd name="T6" fmla="*/ 1207155638 w 3670"/>
              <a:gd name="T7" fmla="*/ 922377719 h 547"/>
              <a:gd name="T8" fmla="*/ 2053928138 w 3670"/>
              <a:gd name="T9" fmla="*/ 773689208 h 547"/>
              <a:gd name="T10" fmla="*/ 2147483647 w 3670"/>
              <a:gd name="T11" fmla="*/ 662802269 h 547"/>
              <a:gd name="T12" fmla="*/ 2147483647 w 3670"/>
              <a:gd name="T13" fmla="*/ 551915330 h 547"/>
              <a:gd name="T14" fmla="*/ 2147483647 w 3670"/>
              <a:gd name="T15" fmla="*/ 516633122 h 547"/>
              <a:gd name="T16" fmla="*/ 2147483647 w 3670"/>
              <a:gd name="T17" fmla="*/ 441028391 h 547"/>
              <a:gd name="T18" fmla="*/ 2147483647 w 3670"/>
              <a:gd name="T19" fmla="*/ 441028391 h 547"/>
              <a:gd name="T20" fmla="*/ 2147483647 w 3670"/>
              <a:gd name="T21" fmla="*/ 367943024 h 547"/>
              <a:gd name="T22" fmla="*/ 2147483647 w 3670"/>
              <a:gd name="T23" fmla="*/ 367943024 h 547"/>
              <a:gd name="T24" fmla="*/ 2147483647 w 3670"/>
              <a:gd name="T25" fmla="*/ 332660817 h 547"/>
              <a:gd name="T26" fmla="*/ 2147483647 w 3670"/>
              <a:gd name="T27" fmla="*/ 257056086 h 547"/>
              <a:gd name="T28" fmla="*/ 2147483647 w 3670"/>
              <a:gd name="T29" fmla="*/ 257056086 h 547"/>
              <a:gd name="T30" fmla="*/ 2147483647 w 3670"/>
              <a:gd name="T31" fmla="*/ 221773878 h 547"/>
              <a:gd name="T32" fmla="*/ 2147483647 w 3670"/>
              <a:gd name="T33" fmla="*/ 221773878 h 547"/>
              <a:gd name="T34" fmla="*/ 2147483647 w 3670"/>
              <a:gd name="T35" fmla="*/ 146169147 h 547"/>
              <a:gd name="T36" fmla="*/ 2147483647 w 3670"/>
              <a:gd name="T37" fmla="*/ 146169147 h 547"/>
              <a:gd name="T38" fmla="*/ 2147483647 w 3670"/>
              <a:gd name="T39" fmla="*/ 146169147 h 547"/>
              <a:gd name="T40" fmla="*/ 2147483647 w 3670"/>
              <a:gd name="T41" fmla="*/ 110886939 h 547"/>
              <a:gd name="T42" fmla="*/ 2147483647 w 3670"/>
              <a:gd name="T43" fmla="*/ 110886939 h 547"/>
              <a:gd name="T44" fmla="*/ 2147483647 w 3670"/>
              <a:gd name="T45" fmla="*/ 35282208 h 547"/>
              <a:gd name="T46" fmla="*/ 2147483647 w 3670"/>
              <a:gd name="T47" fmla="*/ 35282208 h 547"/>
              <a:gd name="T48" fmla="*/ 2147483647 w 3670"/>
              <a:gd name="T49" fmla="*/ 0 h 547"/>
              <a:gd name="T50" fmla="*/ 2147483647 w 3670"/>
              <a:gd name="T51" fmla="*/ 0 h 547"/>
              <a:gd name="T52" fmla="*/ 2147483647 w 3670"/>
              <a:gd name="T53" fmla="*/ 0 h 547"/>
              <a:gd name="T54" fmla="*/ 2147483647 w 3670"/>
              <a:gd name="T55" fmla="*/ 0 h 547"/>
              <a:gd name="T56" fmla="*/ 2147483647 w 3670"/>
              <a:gd name="T57" fmla="*/ 0 h 547"/>
              <a:gd name="T58" fmla="*/ 2147483647 w 3670"/>
              <a:gd name="T59" fmla="*/ 73085367 h 547"/>
              <a:gd name="T60" fmla="*/ 2147483647 w 3670"/>
              <a:gd name="T61" fmla="*/ 73085367 h 547"/>
              <a:gd name="T62" fmla="*/ 2147483647 w 3670"/>
              <a:gd name="T63" fmla="*/ 110886939 h 547"/>
              <a:gd name="T64" fmla="*/ 2147483647 w 3670"/>
              <a:gd name="T65" fmla="*/ 110886939 h 547"/>
              <a:gd name="T66" fmla="*/ 2147483647 w 3670"/>
              <a:gd name="T67" fmla="*/ 221773878 h 547"/>
              <a:gd name="T68" fmla="*/ 2147483647 w 3670"/>
              <a:gd name="T69" fmla="*/ 294859245 h 547"/>
              <a:gd name="T70" fmla="*/ 2147483647 w 3670"/>
              <a:gd name="T71" fmla="*/ 405746184 h 547"/>
              <a:gd name="T72" fmla="*/ 2147483647 w 3670"/>
              <a:gd name="T73" fmla="*/ 478829963 h 547"/>
              <a:gd name="T74" fmla="*/ 2147483647 w 3670"/>
              <a:gd name="T75" fmla="*/ 589716902 h 547"/>
              <a:gd name="T76" fmla="*/ 2147483647 w 3670"/>
              <a:gd name="T77" fmla="*/ 627520061 h 547"/>
              <a:gd name="T78" fmla="*/ 2147483647 w 3670"/>
              <a:gd name="T79" fmla="*/ 738407000 h 547"/>
              <a:gd name="T80" fmla="*/ 2147483647 w 3670"/>
              <a:gd name="T81" fmla="*/ 846772988 h 547"/>
              <a:gd name="T82" fmla="*/ 2147483647 w 3670"/>
              <a:gd name="T83" fmla="*/ 922377719 h 54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670"/>
              <a:gd name="T127" fmla="*/ 0 h 547"/>
              <a:gd name="T128" fmla="*/ 3670 w 3670"/>
              <a:gd name="T129" fmla="*/ 547 h 54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670" h="547">
                <a:moveTo>
                  <a:pt x="0" y="546"/>
                </a:moveTo>
                <a:lnTo>
                  <a:pt x="113" y="454"/>
                </a:lnTo>
                <a:lnTo>
                  <a:pt x="186" y="439"/>
                </a:lnTo>
                <a:lnTo>
                  <a:pt x="479" y="366"/>
                </a:lnTo>
                <a:lnTo>
                  <a:pt x="815" y="307"/>
                </a:lnTo>
                <a:lnTo>
                  <a:pt x="1108" y="263"/>
                </a:lnTo>
                <a:lnTo>
                  <a:pt x="1342" y="219"/>
                </a:lnTo>
                <a:lnTo>
                  <a:pt x="1445" y="205"/>
                </a:lnTo>
                <a:lnTo>
                  <a:pt x="1503" y="175"/>
                </a:lnTo>
                <a:lnTo>
                  <a:pt x="1562" y="175"/>
                </a:lnTo>
                <a:lnTo>
                  <a:pt x="1620" y="146"/>
                </a:lnTo>
                <a:lnTo>
                  <a:pt x="1693" y="146"/>
                </a:lnTo>
                <a:lnTo>
                  <a:pt x="1767" y="132"/>
                </a:lnTo>
                <a:lnTo>
                  <a:pt x="1811" y="102"/>
                </a:lnTo>
                <a:lnTo>
                  <a:pt x="1884" y="102"/>
                </a:lnTo>
                <a:lnTo>
                  <a:pt x="1928" y="88"/>
                </a:lnTo>
                <a:lnTo>
                  <a:pt x="2015" y="88"/>
                </a:lnTo>
                <a:lnTo>
                  <a:pt x="2059" y="58"/>
                </a:lnTo>
                <a:lnTo>
                  <a:pt x="2103" y="58"/>
                </a:lnTo>
                <a:lnTo>
                  <a:pt x="2176" y="58"/>
                </a:lnTo>
                <a:lnTo>
                  <a:pt x="2220" y="44"/>
                </a:lnTo>
                <a:lnTo>
                  <a:pt x="2337" y="44"/>
                </a:lnTo>
                <a:lnTo>
                  <a:pt x="2411" y="14"/>
                </a:lnTo>
                <a:lnTo>
                  <a:pt x="2484" y="14"/>
                </a:lnTo>
                <a:lnTo>
                  <a:pt x="2586" y="0"/>
                </a:lnTo>
                <a:lnTo>
                  <a:pt x="2659" y="0"/>
                </a:lnTo>
                <a:lnTo>
                  <a:pt x="2732" y="0"/>
                </a:lnTo>
                <a:lnTo>
                  <a:pt x="2879" y="0"/>
                </a:lnTo>
                <a:lnTo>
                  <a:pt x="2981" y="0"/>
                </a:lnTo>
                <a:lnTo>
                  <a:pt x="3128" y="29"/>
                </a:lnTo>
                <a:lnTo>
                  <a:pt x="3172" y="29"/>
                </a:lnTo>
                <a:lnTo>
                  <a:pt x="3245" y="44"/>
                </a:lnTo>
                <a:lnTo>
                  <a:pt x="3289" y="44"/>
                </a:lnTo>
                <a:lnTo>
                  <a:pt x="3376" y="88"/>
                </a:lnTo>
                <a:lnTo>
                  <a:pt x="3420" y="117"/>
                </a:lnTo>
                <a:lnTo>
                  <a:pt x="3435" y="161"/>
                </a:lnTo>
                <a:lnTo>
                  <a:pt x="3493" y="190"/>
                </a:lnTo>
                <a:lnTo>
                  <a:pt x="3508" y="234"/>
                </a:lnTo>
                <a:lnTo>
                  <a:pt x="3552" y="249"/>
                </a:lnTo>
                <a:lnTo>
                  <a:pt x="3581" y="293"/>
                </a:lnTo>
                <a:lnTo>
                  <a:pt x="3625" y="336"/>
                </a:lnTo>
                <a:lnTo>
                  <a:pt x="3669" y="366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5035550" y="2978150"/>
            <a:ext cx="63500" cy="97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Body Part Balance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Necks</a:t>
            </a:r>
          </a:p>
          <a:p>
            <a:r>
              <a:rPr lang="en-US" smtClean="0"/>
              <a:t>Backs</a:t>
            </a:r>
          </a:p>
          <a:p>
            <a:r>
              <a:rPr lang="en-US" smtClean="0"/>
              <a:t>Right Arms</a:t>
            </a:r>
          </a:p>
          <a:p>
            <a:r>
              <a:rPr lang="en-US" smtClean="0"/>
              <a:t>Left Arms</a:t>
            </a:r>
          </a:p>
          <a:p>
            <a:r>
              <a:rPr lang="en-US" smtClean="0"/>
              <a:t>“Physiological Rotation”</a:t>
            </a:r>
          </a:p>
          <a:p>
            <a:r>
              <a:rPr lang="en-US" smtClean="0"/>
              <a:t>Physiological Balance</a:t>
            </a:r>
          </a:p>
        </p:txBody>
      </p:sp>
      <p:sp>
        <p:nvSpPr>
          <p:cNvPr id="501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Approaches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Physiology</a:t>
            </a:r>
          </a:p>
          <a:p>
            <a:r>
              <a:rPr lang="en-US" smtClean="0"/>
              <a:t>Psychophysics</a:t>
            </a:r>
          </a:p>
          <a:p>
            <a:r>
              <a:rPr lang="en-US" smtClean="0"/>
              <a:t>Traditional stop watch studies</a:t>
            </a:r>
          </a:p>
          <a:p>
            <a:r>
              <a:rPr lang="en-US" smtClean="0"/>
              <a:t>Predetermined elemental times</a:t>
            </a:r>
          </a:p>
          <a:p>
            <a:r>
              <a:rPr lang="en-US" smtClean="0"/>
              <a:t>Negotiated staffing levels</a:t>
            </a:r>
          </a:p>
          <a:p>
            <a:r>
              <a:rPr lang="en-US" smtClean="0"/>
              <a:t>Team structure</a:t>
            </a:r>
          </a:p>
        </p:txBody>
      </p:sp>
      <p:sp>
        <p:nvSpPr>
          <p:cNvPr id="5222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Multiple Purposes (Outcomes) of Work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Product / Service Quality</a:t>
            </a:r>
          </a:p>
          <a:p>
            <a:r>
              <a:rPr lang="en-US" smtClean="0"/>
              <a:t>Safety</a:t>
            </a:r>
          </a:p>
          <a:p>
            <a:r>
              <a:rPr lang="en-US" smtClean="0"/>
              <a:t>Productivity / Efficiency</a:t>
            </a:r>
          </a:p>
          <a:p>
            <a:r>
              <a:rPr lang="en-US" smtClean="0"/>
              <a:t>Health</a:t>
            </a:r>
          </a:p>
          <a:p>
            <a:r>
              <a:rPr lang="en-US" smtClean="0"/>
              <a:t>Motivation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 “scientific” approach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905000" y="22098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905000" y="51816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Freeform 5"/>
          <p:cNvSpPr>
            <a:spLocks/>
          </p:cNvSpPr>
          <p:nvPr/>
        </p:nvSpPr>
        <p:spPr bwMode="auto">
          <a:xfrm>
            <a:off x="2286000" y="2286000"/>
            <a:ext cx="6249988" cy="2592388"/>
          </a:xfrm>
          <a:custGeom>
            <a:avLst/>
            <a:gdLst>
              <a:gd name="T0" fmla="*/ 0 w 3937"/>
              <a:gd name="T1" fmla="*/ 0 h 1633"/>
              <a:gd name="T2" fmla="*/ 25201565 w 3937"/>
              <a:gd name="T3" fmla="*/ 118448160 h 1633"/>
              <a:gd name="T4" fmla="*/ 63004705 w 3937"/>
              <a:gd name="T5" fmla="*/ 302418808 h 1633"/>
              <a:gd name="T6" fmla="*/ 136088448 w 3937"/>
              <a:gd name="T7" fmla="*/ 413305705 h 1633"/>
              <a:gd name="T8" fmla="*/ 246975332 w 3937"/>
              <a:gd name="T9" fmla="*/ 635079497 h 1633"/>
              <a:gd name="T10" fmla="*/ 357862216 w 3937"/>
              <a:gd name="T11" fmla="*/ 819051733 h 1633"/>
              <a:gd name="T12" fmla="*/ 504031290 w 3937"/>
              <a:gd name="T13" fmla="*/ 1003022381 h 1633"/>
              <a:gd name="T14" fmla="*/ 614918174 w 3937"/>
              <a:gd name="T15" fmla="*/ 1113909277 h 1633"/>
              <a:gd name="T16" fmla="*/ 725805058 w 3937"/>
              <a:gd name="T17" fmla="*/ 1297881513 h 1633"/>
              <a:gd name="T18" fmla="*/ 909777273 w 3937"/>
              <a:gd name="T19" fmla="*/ 1408768409 h 1633"/>
              <a:gd name="T20" fmla="*/ 1093747900 w 3937"/>
              <a:gd name="T21" fmla="*/ 1630542202 h 1633"/>
              <a:gd name="T22" fmla="*/ 1242437924 w 3937"/>
              <a:gd name="T23" fmla="*/ 1741429098 h 1633"/>
              <a:gd name="T24" fmla="*/ 1426408552 w 3937"/>
              <a:gd name="T25" fmla="*/ 1925399746 h 1633"/>
              <a:gd name="T26" fmla="*/ 1537295435 w 3937"/>
              <a:gd name="T27" fmla="*/ 2036286643 h 1633"/>
              <a:gd name="T28" fmla="*/ 1648182319 w 3937"/>
              <a:gd name="T29" fmla="*/ 2147173539 h 1633"/>
              <a:gd name="T30" fmla="*/ 1759069203 w 3937"/>
              <a:gd name="T31" fmla="*/ 2147483647 h 1633"/>
              <a:gd name="T32" fmla="*/ 2016125161 w 3937"/>
              <a:gd name="T33" fmla="*/ 2147483647 h 1633"/>
              <a:gd name="T34" fmla="*/ 2127012045 w 3937"/>
              <a:gd name="T35" fmla="*/ 2147483647 h 1633"/>
              <a:gd name="T36" fmla="*/ 2147483647 w 3937"/>
              <a:gd name="T37" fmla="*/ 2147483647 h 1633"/>
              <a:gd name="T38" fmla="*/ 2147483647 w 3937"/>
              <a:gd name="T39" fmla="*/ 2147483647 h 1633"/>
              <a:gd name="T40" fmla="*/ 2147483647 w 3937"/>
              <a:gd name="T41" fmla="*/ 2147483647 h 1633"/>
              <a:gd name="T42" fmla="*/ 2147483647 w 3937"/>
              <a:gd name="T43" fmla="*/ 2147483647 h 1633"/>
              <a:gd name="T44" fmla="*/ 2147483647 w 3937"/>
              <a:gd name="T45" fmla="*/ 2147483647 h 1633"/>
              <a:gd name="T46" fmla="*/ 2147483647 w 3937"/>
              <a:gd name="T47" fmla="*/ 2147483647 h 1633"/>
              <a:gd name="T48" fmla="*/ 2147483647 w 3937"/>
              <a:gd name="T49" fmla="*/ 2147483647 h 1633"/>
              <a:gd name="T50" fmla="*/ 2147483647 w 3937"/>
              <a:gd name="T51" fmla="*/ 2147483647 h 1633"/>
              <a:gd name="T52" fmla="*/ 2147483647 w 3937"/>
              <a:gd name="T53" fmla="*/ 2147483647 h 1633"/>
              <a:gd name="T54" fmla="*/ 2147483647 w 3937"/>
              <a:gd name="T55" fmla="*/ 2147483647 h 1633"/>
              <a:gd name="T56" fmla="*/ 2147483647 w 3937"/>
              <a:gd name="T57" fmla="*/ 2147483647 h 1633"/>
              <a:gd name="T58" fmla="*/ 2147483647 w 3937"/>
              <a:gd name="T59" fmla="*/ 2147483647 h 1633"/>
              <a:gd name="T60" fmla="*/ 2147483647 w 3937"/>
              <a:gd name="T61" fmla="*/ 2147483647 h 1633"/>
              <a:gd name="T62" fmla="*/ 2147483647 w 3937"/>
              <a:gd name="T63" fmla="*/ 2147483647 h 1633"/>
              <a:gd name="T64" fmla="*/ 2147483647 w 3937"/>
              <a:gd name="T65" fmla="*/ 2147483647 h 1633"/>
              <a:gd name="T66" fmla="*/ 2147483647 w 3937"/>
              <a:gd name="T67" fmla="*/ 2147483647 h 1633"/>
              <a:gd name="T68" fmla="*/ 2147483647 w 3937"/>
              <a:gd name="T69" fmla="*/ 2147483647 h 1633"/>
              <a:gd name="T70" fmla="*/ 2147483647 w 3937"/>
              <a:gd name="T71" fmla="*/ 2147483647 h 1633"/>
              <a:gd name="T72" fmla="*/ 2147483647 w 3937"/>
              <a:gd name="T73" fmla="*/ 2147483647 h 1633"/>
              <a:gd name="T74" fmla="*/ 2147483647 w 3937"/>
              <a:gd name="T75" fmla="*/ 2147483647 h 1633"/>
              <a:gd name="T76" fmla="*/ 2147483647 w 3937"/>
              <a:gd name="T77" fmla="*/ 2147483647 h 1633"/>
              <a:gd name="T78" fmla="*/ 2147483647 w 3937"/>
              <a:gd name="T79" fmla="*/ 2147483647 h 1633"/>
              <a:gd name="T80" fmla="*/ 2147483647 w 3937"/>
              <a:gd name="T81" fmla="*/ 2147483647 h 1633"/>
              <a:gd name="T82" fmla="*/ 2147483647 w 3937"/>
              <a:gd name="T83" fmla="*/ 2147483647 h 1633"/>
              <a:gd name="T84" fmla="*/ 2147483647 w 3937"/>
              <a:gd name="T85" fmla="*/ 2147483647 h 1633"/>
              <a:gd name="T86" fmla="*/ 2147483647 w 3937"/>
              <a:gd name="T87" fmla="*/ 2147483647 h 1633"/>
              <a:gd name="T88" fmla="*/ 2147483647 w 3937"/>
              <a:gd name="T89" fmla="*/ 2147483647 h 1633"/>
              <a:gd name="T90" fmla="*/ 2147483647 w 3937"/>
              <a:gd name="T91" fmla="*/ 2147483647 h 1633"/>
              <a:gd name="T92" fmla="*/ 2147483647 w 3937"/>
              <a:gd name="T93" fmla="*/ 2147483647 h 1633"/>
              <a:gd name="T94" fmla="*/ 2147483647 w 3937"/>
              <a:gd name="T95" fmla="*/ 2147483647 h 1633"/>
              <a:gd name="T96" fmla="*/ 2147483647 w 3937"/>
              <a:gd name="T97" fmla="*/ 2147483647 h 1633"/>
              <a:gd name="T98" fmla="*/ 2147483647 w 3937"/>
              <a:gd name="T99" fmla="*/ 2147483647 h 1633"/>
              <a:gd name="T100" fmla="*/ 2147483647 w 3937"/>
              <a:gd name="T101" fmla="*/ 2147483647 h 1633"/>
              <a:gd name="T102" fmla="*/ 2147483647 w 3937"/>
              <a:gd name="T103" fmla="*/ 2147483647 h 163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937"/>
              <a:gd name="T157" fmla="*/ 0 h 1633"/>
              <a:gd name="T158" fmla="*/ 3937 w 3937"/>
              <a:gd name="T159" fmla="*/ 1633 h 163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937" h="1633">
                <a:moveTo>
                  <a:pt x="0" y="0"/>
                </a:moveTo>
                <a:lnTo>
                  <a:pt x="10" y="47"/>
                </a:lnTo>
                <a:lnTo>
                  <a:pt x="25" y="120"/>
                </a:lnTo>
                <a:lnTo>
                  <a:pt x="54" y="164"/>
                </a:lnTo>
                <a:lnTo>
                  <a:pt x="98" y="252"/>
                </a:lnTo>
                <a:lnTo>
                  <a:pt x="142" y="325"/>
                </a:lnTo>
                <a:lnTo>
                  <a:pt x="200" y="398"/>
                </a:lnTo>
                <a:lnTo>
                  <a:pt x="244" y="442"/>
                </a:lnTo>
                <a:lnTo>
                  <a:pt x="288" y="515"/>
                </a:lnTo>
                <a:lnTo>
                  <a:pt x="361" y="559"/>
                </a:lnTo>
                <a:lnTo>
                  <a:pt x="434" y="647"/>
                </a:lnTo>
                <a:lnTo>
                  <a:pt x="493" y="691"/>
                </a:lnTo>
                <a:lnTo>
                  <a:pt x="566" y="764"/>
                </a:lnTo>
                <a:lnTo>
                  <a:pt x="610" y="808"/>
                </a:lnTo>
                <a:lnTo>
                  <a:pt x="654" y="852"/>
                </a:lnTo>
                <a:lnTo>
                  <a:pt x="698" y="881"/>
                </a:lnTo>
                <a:lnTo>
                  <a:pt x="800" y="954"/>
                </a:lnTo>
                <a:lnTo>
                  <a:pt x="844" y="969"/>
                </a:lnTo>
                <a:lnTo>
                  <a:pt x="947" y="1013"/>
                </a:lnTo>
                <a:lnTo>
                  <a:pt x="1034" y="1071"/>
                </a:lnTo>
                <a:lnTo>
                  <a:pt x="1108" y="1115"/>
                </a:lnTo>
                <a:lnTo>
                  <a:pt x="1166" y="1188"/>
                </a:lnTo>
                <a:lnTo>
                  <a:pt x="1225" y="1203"/>
                </a:lnTo>
                <a:lnTo>
                  <a:pt x="1312" y="1247"/>
                </a:lnTo>
                <a:lnTo>
                  <a:pt x="1356" y="1276"/>
                </a:lnTo>
                <a:lnTo>
                  <a:pt x="1400" y="1291"/>
                </a:lnTo>
                <a:lnTo>
                  <a:pt x="1459" y="1291"/>
                </a:lnTo>
                <a:lnTo>
                  <a:pt x="1517" y="1320"/>
                </a:lnTo>
                <a:lnTo>
                  <a:pt x="1605" y="1320"/>
                </a:lnTo>
                <a:lnTo>
                  <a:pt x="1664" y="1320"/>
                </a:lnTo>
                <a:lnTo>
                  <a:pt x="1708" y="1320"/>
                </a:lnTo>
                <a:lnTo>
                  <a:pt x="1766" y="1320"/>
                </a:lnTo>
                <a:lnTo>
                  <a:pt x="1810" y="1335"/>
                </a:lnTo>
                <a:lnTo>
                  <a:pt x="1854" y="1335"/>
                </a:lnTo>
                <a:lnTo>
                  <a:pt x="1898" y="1335"/>
                </a:lnTo>
                <a:lnTo>
                  <a:pt x="1942" y="1335"/>
                </a:lnTo>
                <a:lnTo>
                  <a:pt x="2015" y="1364"/>
                </a:lnTo>
                <a:lnTo>
                  <a:pt x="2088" y="1379"/>
                </a:lnTo>
                <a:lnTo>
                  <a:pt x="2132" y="1379"/>
                </a:lnTo>
                <a:lnTo>
                  <a:pt x="2176" y="1408"/>
                </a:lnTo>
                <a:lnTo>
                  <a:pt x="2220" y="1422"/>
                </a:lnTo>
                <a:lnTo>
                  <a:pt x="2264" y="1422"/>
                </a:lnTo>
                <a:lnTo>
                  <a:pt x="2337" y="1452"/>
                </a:lnTo>
                <a:lnTo>
                  <a:pt x="2381" y="1452"/>
                </a:lnTo>
                <a:lnTo>
                  <a:pt x="2425" y="1452"/>
                </a:lnTo>
                <a:lnTo>
                  <a:pt x="2498" y="1466"/>
                </a:lnTo>
                <a:lnTo>
                  <a:pt x="2571" y="1466"/>
                </a:lnTo>
                <a:lnTo>
                  <a:pt x="2615" y="1466"/>
                </a:lnTo>
                <a:lnTo>
                  <a:pt x="2659" y="1496"/>
                </a:lnTo>
                <a:lnTo>
                  <a:pt x="2703" y="1496"/>
                </a:lnTo>
                <a:lnTo>
                  <a:pt x="2747" y="1496"/>
                </a:lnTo>
                <a:lnTo>
                  <a:pt x="3936" y="1632"/>
                </a:lnTo>
              </a:path>
            </a:pathLst>
          </a:custGeom>
          <a:noFill/>
          <a:ln w="76200" cap="rnd">
            <a:solidFill>
              <a:srgbClr val="CF0E3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743200" y="54864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1447800" y="25146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09600" y="1905000"/>
            <a:ext cx="15335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  <a:latin typeface="Times New Roman" charset="0"/>
              </a:rPr>
              <a:t>Force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429000" y="5486400"/>
            <a:ext cx="35909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Endurance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5410200" y="2514600"/>
            <a:ext cx="2676525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100000"/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Rohmert curves</a:t>
            </a:r>
          </a:p>
          <a:p>
            <a:pPr>
              <a:spcBef>
                <a:spcPct val="50000"/>
              </a:spcBef>
              <a:buClr>
                <a:srgbClr val="CF0E30"/>
              </a:buClr>
              <a:buSzPct val="100000"/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Sue Rogers</a:t>
            </a:r>
          </a:p>
        </p:txBody>
      </p:sp>
      <p:sp>
        <p:nvSpPr>
          <p:cNvPr id="5428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of Thumb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smtClean="0"/>
              <a:t>One third rule</a:t>
            </a:r>
          </a:p>
          <a:p>
            <a:r>
              <a:rPr lang="en-US" sz="3200" smtClean="0"/>
              <a:t>1/4, 1/3, 1/2 - varies with force</a:t>
            </a:r>
          </a:p>
          <a:p>
            <a:r>
              <a:rPr lang="en-US" sz="3200" smtClean="0"/>
              <a:t>If &gt; 5 sec add, If &lt; 5 sec count</a:t>
            </a:r>
          </a:p>
          <a:p>
            <a:r>
              <a:rPr lang="en-US" sz="3200" smtClean="0"/>
              <a:t>Prescribe enlargement, allow rotation</a:t>
            </a:r>
          </a:p>
          <a:p>
            <a:r>
              <a:rPr lang="en-US" sz="3200" smtClean="0"/>
              <a:t>Daily repetition doses</a:t>
            </a:r>
          </a:p>
        </p:txBody>
      </p:sp>
      <p:sp>
        <p:nvSpPr>
          <p:cNvPr id="5632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Intervention Opportunities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smtClean="0"/>
              <a:t>“Ergonomic Relief”- More People</a:t>
            </a:r>
          </a:p>
          <a:p>
            <a:r>
              <a:rPr lang="en-US" sz="3200" smtClean="0"/>
              <a:t>Job Enlargement</a:t>
            </a:r>
          </a:p>
          <a:p>
            <a:r>
              <a:rPr lang="en-US" sz="3200" smtClean="0"/>
              <a:t>Job Rotation</a:t>
            </a:r>
          </a:p>
          <a:p>
            <a:r>
              <a:rPr lang="en-US" sz="3200" smtClean="0"/>
              <a:t>Job Enlargement and Optional Rotation</a:t>
            </a:r>
          </a:p>
          <a:p>
            <a:r>
              <a:rPr lang="en-US" sz="3200" smtClean="0"/>
              <a:t>Work Cells</a:t>
            </a:r>
          </a:p>
          <a:p>
            <a:r>
              <a:rPr lang="en-US" sz="3200" smtClean="0"/>
              <a:t>Work Teams</a:t>
            </a:r>
          </a:p>
        </p:txBody>
      </p:sp>
      <p:sp>
        <p:nvSpPr>
          <p:cNvPr id="5837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smtClean="0"/>
              <a:t>Seniority and choice / ownership of job</a:t>
            </a:r>
          </a:p>
          <a:p>
            <a:r>
              <a:rPr lang="en-US" sz="3200" smtClean="0"/>
              <a:t>100% rotations</a:t>
            </a:r>
          </a:p>
          <a:p>
            <a:r>
              <a:rPr lang="en-US" sz="3200" smtClean="0"/>
              <a:t>How many elements can a person learn and still achieve productivity and quality targets</a:t>
            </a:r>
          </a:p>
          <a:p>
            <a:r>
              <a:rPr lang="en-US" sz="3200" smtClean="0"/>
              <a:t>Individual variation in choice, capability and vulnerability</a:t>
            </a:r>
          </a:p>
        </p:txBody>
      </p:sp>
      <p:sp>
        <p:nvSpPr>
          <p:cNvPr id="604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Rest Pause Question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frequent short breaks “better than” less frequent long breaks?</a:t>
            </a:r>
          </a:p>
          <a:p>
            <a:endParaRPr lang="en-US" sz="1100" dirty="0" smtClean="0"/>
          </a:p>
          <a:p>
            <a:r>
              <a:rPr lang="en-US" dirty="0" smtClean="0"/>
              <a:t>The “Psycho-Social” Answer - No</a:t>
            </a:r>
          </a:p>
          <a:p>
            <a:pPr lvl="1"/>
            <a:r>
              <a:rPr lang="en-US" dirty="0" smtClean="0"/>
              <a:t>People invariably “work ahead” to increase “discretionary </a:t>
            </a:r>
            <a:r>
              <a:rPr lang="en-US" smtClean="0"/>
              <a:t>time”</a:t>
            </a:r>
          </a:p>
          <a:p>
            <a:pPr lvl="1"/>
            <a:endParaRPr lang="en-US" sz="800" smtClean="0"/>
          </a:p>
          <a:p>
            <a:r>
              <a:rPr lang="en-US" dirty="0" smtClean="0"/>
              <a:t>The Physiological Answer - Maybe</a:t>
            </a:r>
          </a:p>
        </p:txBody>
      </p:sp>
      <p:sp>
        <p:nvSpPr>
          <p:cNvPr id="624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Design Requirements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8839200" cy="1143000"/>
          </a:xfrm>
        </p:spPr>
        <p:txBody>
          <a:bodyPr/>
          <a:lstStyle/>
          <a:p>
            <a:pPr algn="ctr" eaLnBrk="1" hangingPunct="1">
              <a:buFont typeface="Monotype Sorts" charset="2"/>
              <a:buNone/>
            </a:pPr>
            <a:r>
              <a:rPr lang="en-US" sz="2000" b="1" i="1">
                <a:solidFill>
                  <a:schemeClr val="hlink"/>
                </a:solidFill>
              </a:rPr>
              <a:t>Engineers need simple rules or numbers, not complex analytic processes</a:t>
            </a:r>
          </a:p>
          <a:p>
            <a:pPr algn="ctr" eaLnBrk="1" hangingPunct="1">
              <a:buFont typeface="Monotype Sorts" charset="2"/>
              <a:buNone/>
            </a:pPr>
            <a:endParaRPr lang="en-US" sz="2000" i="1"/>
          </a:p>
          <a:p>
            <a:pPr eaLnBrk="1" hangingPunct="1"/>
            <a:r>
              <a:rPr lang="en-US" sz="4000" b="1"/>
              <a:t>How much?</a:t>
            </a:r>
          </a:p>
          <a:p>
            <a:pPr eaLnBrk="1" hangingPunct="1"/>
            <a:r>
              <a:rPr lang="en-US" sz="4000" b="1"/>
              <a:t>How many?</a:t>
            </a:r>
          </a:p>
          <a:p>
            <a:pPr eaLnBrk="1" hangingPunct="1"/>
            <a:r>
              <a:rPr lang="en-US" sz="4000" b="1"/>
              <a:t>How long?</a:t>
            </a:r>
          </a:p>
        </p:txBody>
      </p:sp>
      <p:graphicFrame>
        <p:nvGraphicFramePr>
          <p:cNvPr id="64514" name="Object 4"/>
          <p:cNvGraphicFramePr>
            <a:graphicFrameLocks/>
          </p:cNvGraphicFramePr>
          <p:nvPr/>
        </p:nvGraphicFramePr>
        <p:xfrm>
          <a:off x="4343400" y="3602038"/>
          <a:ext cx="3581400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Microsoft ClipArt Gallery" r:id="rId4" imgW="4005000" imgH="2855880" progId="MS_ClipArt_Gallery">
                  <p:embed/>
                </p:oleObj>
              </mc:Choice>
              <mc:Fallback>
                <p:oleObj name="Microsoft ClipArt Gallery" r:id="rId4" imgW="4005000" imgH="28558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02038"/>
                        <a:ext cx="3581400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7772400" cy="1162050"/>
          </a:xfrm>
          <a:noFill/>
        </p:spPr>
        <p:txBody>
          <a:bodyPr/>
          <a:lstStyle/>
          <a:p>
            <a:pPr eaLnBrk="1" hangingPunct="1"/>
            <a:r>
              <a:rPr lang="en-US"/>
              <a:t>The Ergonomics Cycle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97000" y="4064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EF9100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The Job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35400" y="27686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Analyses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197600" y="4064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037C03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Decisions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35400" y="54356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714400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Design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35400" y="4064000"/>
            <a:ext cx="1625600" cy="711200"/>
          </a:xfrm>
          <a:prstGeom prst="rect">
            <a:avLst/>
          </a:prstGeom>
          <a:noFill/>
          <a:ln w="50800">
            <a:solidFill>
              <a:srgbClr val="D93192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Simulation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82600" y="2159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CF0E30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charset="0"/>
              </a:rPr>
              <a:t>Outcomes</a:t>
            </a:r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rot="10800000">
            <a:off x="2438400" y="2209800"/>
            <a:ext cx="1066800" cy="533400"/>
          </a:xfrm>
          <a:custGeom>
            <a:avLst/>
            <a:gdLst>
              <a:gd name="T0" fmla="*/ 2147483647 w 21600"/>
              <a:gd name="T1" fmla="*/ 325275642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10260000">
            <a:off x="2590800" y="3276600"/>
            <a:ext cx="1066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527564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rot="6660000">
            <a:off x="533400" y="3276600"/>
            <a:ext cx="1066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527564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rc 12"/>
          <p:cNvSpPr>
            <a:spLocks/>
          </p:cNvSpPr>
          <p:nvPr/>
        </p:nvSpPr>
        <p:spPr bwMode="auto">
          <a:xfrm rot="-6900000">
            <a:off x="6172200" y="2895600"/>
            <a:ext cx="1066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527564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rc 13"/>
          <p:cNvSpPr>
            <a:spLocks/>
          </p:cNvSpPr>
          <p:nvPr/>
        </p:nvSpPr>
        <p:spPr bwMode="auto">
          <a:xfrm rot="3720000">
            <a:off x="2133600" y="5410200"/>
            <a:ext cx="1066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527564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rc 14"/>
          <p:cNvSpPr>
            <a:spLocks/>
          </p:cNvSpPr>
          <p:nvPr/>
        </p:nvSpPr>
        <p:spPr bwMode="auto">
          <a:xfrm>
            <a:off x="6096000" y="5257800"/>
            <a:ext cx="1066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527564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400800" y="3521075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19600" y="21336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81000" y="16002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419600" y="3521075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419600" y="48768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295400" y="35052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charset="0"/>
              </a:rPr>
              <a:t>$</a:t>
            </a:r>
          </a:p>
        </p:txBody>
      </p:sp>
      <p:sp>
        <p:nvSpPr>
          <p:cNvPr id="1947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Work Measurement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Variable Tasks, Versatile People</a:t>
            </a:r>
          </a:p>
          <a:p>
            <a:r>
              <a:rPr lang="en-US" smtClean="0"/>
              <a:t>Specialized Tasks, Versatile People</a:t>
            </a:r>
          </a:p>
          <a:p>
            <a:r>
              <a:rPr lang="en-US" smtClean="0"/>
              <a:t>Mechanization, Automation</a:t>
            </a:r>
          </a:p>
          <a:p>
            <a:r>
              <a:rPr lang="en-US" smtClean="0"/>
              <a:t>Micromotion Analysis</a:t>
            </a:r>
          </a:p>
          <a:p>
            <a:r>
              <a:rPr lang="en-US" smtClean="0"/>
              <a:t>Stop Watches</a:t>
            </a:r>
          </a:p>
          <a:p>
            <a:r>
              <a:rPr lang="en-US" smtClean="0"/>
              <a:t>Standard Times</a:t>
            </a:r>
          </a:p>
          <a:p>
            <a:r>
              <a:rPr lang="en-US" smtClean="0"/>
              <a:t>Standardized Work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171450"/>
            <a:ext cx="8915400" cy="1162050"/>
          </a:xfrm>
          <a:noFill/>
        </p:spPr>
        <p:txBody>
          <a:bodyPr/>
          <a:lstStyle/>
          <a:p>
            <a:pPr eaLnBrk="1" hangingPunct="1"/>
            <a:r>
              <a:rPr lang="en-US"/>
              <a:t>The Job Cycle - Element Durations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685800" y="28956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838200" y="54864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752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200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8006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324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772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352800" y="4495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352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572000" y="2590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3505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895600" y="5715000"/>
            <a:ext cx="3057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Shift Duration - Ts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4648200"/>
            <a:ext cx="3286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Cycle Duration - Tc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667000" y="3657600"/>
            <a:ext cx="3514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Element Duration - Te</a:t>
            </a:r>
          </a:p>
        </p:txBody>
      </p:sp>
      <p:sp>
        <p:nvSpPr>
          <p:cNvPr id="2357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-76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 dirty="0">
                <a:solidFill>
                  <a:srgbClr val="6964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Repetitions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85800" y="28956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54864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752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00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8006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324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772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352800" y="4495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352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572000" y="2590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3810000" y="3505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600200" y="5791200"/>
            <a:ext cx="6867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Repetitions per Hour, Shift or Day - Rh, Rs, Rd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667000" y="4648200"/>
            <a:ext cx="3895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Repetitions per Cycle - Rc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2667000" y="36576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00400" y="3657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1 Element</a:t>
            </a:r>
          </a:p>
        </p:txBody>
      </p:sp>
      <p:sp>
        <p:nvSpPr>
          <p:cNvPr id="2562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Line Balance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295400"/>
            <a:ext cx="7772400" cy="4572000"/>
          </a:xfrm>
        </p:spPr>
        <p:txBody>
          <a:bodyPr/>
          <a:lstStyle/>
          <a:p>
            <a:r>
              <a:rPr lang="en-US" smtClean="0"/>
              <a:t>Group Job Elements</a:t>
            </a:r>
          </a:p>
          <a:p>
            <a:pPr lvl="1"/>
            <a:r>
              <a:rPr lang="en-US" smtClean="0"/>
              <a:t>required engineering sequence</a:t>
            </a:r>
          </a:p>
          <a:p>
            <a:pPr lvl="1"/>
            <a:r>
              <a:rPr lang="en-US" smtClean="0"/>
              <a:t>55 minutes in the hour</a:t>
            </a:r>
          </a:p>
          <a:p>
            <a:pPr lvl="1"/>
            <a:r>
              <a:rPr lang="en-US" smtClean="0"/>
              <a:t>maximize value added work</a:t>
            </a:r>
          </a:p>
          <a:p>
            <a:pPr lvl="2"/>
            <a:r>
              <a:rPr lang="en-US" smtClean="0"/>
              <a:t>work with hands</a:t>
            </a:r>
          </a:p>
          <a:p>
            <a:pPr lvl="2"/>
            <a:r>
              <a:rPr lang="en-US" smtClean="0"/>
              <a:t>walking etc.. is NVA</a:t>
            </a:r>
          </a:p>
          <a:p>
            <a:pPr lvl="1"/>
            <a:r>
              <a:rPr lang="en-US" smtClean="0"/>
              <a:t>some account of physical demands</a:t>
            </a:r>
          </a:p>
          <a:p>
            <a:pPr lvl="2"/>
            <a:r>
              <a:rPr lang="en-US" smtClean="0"/>
              <a:t>movement distances</a:t>
            </a:r>
          </a:p>
          <a:p>
            <a:pPr lvl="2"/>
            <a:r>
              <a:rPr lang="en-US" smtClean="0"/>
              <a:t>force</a:t>
            </a:r>
          </a:p>
          <a:p>
            <a:pPr lvl="2"/>
            <a:r>
              <a:rPr lang="en-US" smtClean="0"/>
              <a:t>targets</a:t>
            </a:r>
          </a:p>
        </p:txBody>
      </p:sp>
      <p:sp>
        <p:nvSpPr>
          <p:cNvPr id="2765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5438"/>
            <a:ext cx="8534400" cy="1046162"/>
          </a:xfrm>
          <a:noFill/>
        </p:spPr>
        <p:txBody>
          <a:bodyPr lIns="82550" tIns="41275" rIns="82550" bIns="41275"/>
          <a:lstStyle/>
          <a:p>
            <a:pPr defTabSz="739775" eaLnBrk="1" hangingPunct="1"/>
            <a:r>
              <a:rPr lang="en-US" sz="2800"/>
              <a:t>Phy</a:t>
            </a:r>
            <a:r>
              <a:rPr lang="en-US" sz="2500"/>
              <a:t>sical Demands are Designed by Product and Manufacturing Engineers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260475" y="26670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412875" y="41910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65275" y="55626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400800" y="23352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743200" y="21066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743200" y="3706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6400800" y="3706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743200" y="5230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6400800" y="5230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770313" y="2166938"/>
            <a:ext cx="1908175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88000" y="3038475"/>
            <a:ext cx="330200" cy="1084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333875" y="3544888"/>
            <a:ext cx="1084263" cy="604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533775" y="3690938"/>
            <a:ext cx="398463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3040063" y="4908550"/>
            <a:ext cx="1233487" cy="620713"/>
          </a:xfrm>
          <a:custGeom>
            <a:avLst/>
            <a:gdLst>
              <a:gd name="T0" fmla="*/ 0 w 777"/>
              <a:gd name="T1" fmla="*/ 982861729 h 391"/>
              <a:gd name="T2" fmla="*/ 194051159 w 777"/>
              <a:gd name="T3" fmla="*/ 534273555 h 391"/>
              <a:gd name="T4" fmla="*/ 194051159 w 777"/>
              <a:gd name="T5" fmla="*/ 433467224 h 391"/>
              <a:gd name="T6" fmla="*/ 194051159 w 777"/>
              <a:gd name="T7" fmla="*/ 332660893 h 391"/>
              <a:gd name="T8" fmla="*/ 194051159 w 777"/>
              <a:gd name="T9" fmla="*/ 199093298 h 391"/>
              <a:gd name="T10" fmla="*/ 294857368 w 777"/>
              <a:gd name="T11" fmla="*/ 100806331 h 391"/>
              <a:gd name="T12" fmla="*/ 395663577 w 777"/>
              <a:gd name="T13" fmla="*/ 68045067 h 391"/>
              <a:gd name="T14" fmla="*/ 493950425 w 777"/>
              <a:gd name="T15" fmla="*/ 0 h 391"/>
              <a:gd name="T16" fmla="*/ 594756634 w 777"/>
              <a:gd name="T17" fmla="*/ 0 h 391"/>
              <a:gd name="T18" fmla="*/ 693041894 w 777"/>
              <a:gd name="T19" fmla="*/ 35282216 h 391"/>
              <a:gd name="T20" fmla="*/ 826610915 w 777"/>
              <a:gd name="T21" fmla="*/ 68045067 h 391"/>
              <a:gd name="T22" fmla="*/ 990420211 w 777"/>
              <a:gd name="T23" fmla="*/ 68045067 h 391"/>
              <a:gd name="T24" fmla="*/ 1091226420 w 777"/>
              <a:gd name="T25" fmla="*/ 68045067 h 391"/>
              <a:gd name="T26" fmla="*/ 1192032629 w 777"/>
              <a:gd name="T27" fmla="*/ 0 h 391"/>
              <a:gd name="T28" fmla="*/ 1192032629 w 777"/>
              <a:gd name="T29" fmla="*/ 100806331 h 391"/>
              <a:gd name="T30" fmla="*/ 1192032629 w 777"/>
              <a:gd name="T31" fmla="*/ 199093298 h 391"/>
              <a:gd name="T32" fmla="*/ 1192032629 w 777"/>
              <a:gd name="T33" fmla="*/ 299899629 h 391"/>
              <a:gd name="T34" fmla="*/ 1257556665 w 777"/>
              <a:gd name="T35" fmla="*/ 400705960 h 391"/>
              <a:gd name="T36" fmla="*/ 1355843513 w 777"/>
              <a:gd name="T37" fmla="*/ 400705960 h 391"/>
              <a:gd name="T38" fmla="*/ 1456649722 w 777"/>
              <a:gd name="T39" fmla="*/ 400705960 h 391"/>
              <a:gd name="T40" fmla="*/ 1456649722 w 777"/>
              <a:gd name="T41" fmla="*/ 498991339 h 391"/>
              <a:gd name="T42" fmla="*/ 1456649722 w 777"/>
              <a:gd name="T43" fmla="*/ 599797671 h 391"/>
              <a:gd name="T44" fmla="*/ 1557455931 w 777"/>
              <a:gd name="T45" fmla="*/ 630039570 h 391"/>
              <a:gd name="T46" fmla="*/ 1655741191 w 777"/>
              <a:gd name="T47" fmla="*/ 698084637 h 391"/>
              <a:gd name="T48" fmla="*/ 1756547400 w 777"/>
              <a:gd name="T49" fmla="*/ 730845901 h 391"/>
              <a:gd name="T50" fmla="*/ 1854834248 w 777"/>
              <a:gd name="T51" fmla="*/ 798890969 h 391"/>
              <a:gd name="T52" fmla="*/ 1955640457 w 777"/>
              <a:gd name="T53" fmla="*/ 798890969 h 391"/>
              <a:gd name="T54" fmla="*/ 1955640457 w 777"/>
              <a:gd name="T55" fmla="*/ 899697300 h 3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7"/>
              <a:gd name="T85" fmla="*/ 0 h 391"/>
              <a:gd name="T86" fmla="*/ 777 w 777"/>
              <a:gd name="T87" fmla="*/ 391 h 3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7" h="391">
                <a:moveTo>
                  <a:pt x="0" y="390"/>
                </a:moveTo>
                <a:lnTo>
                  <a:pt x="77" y="212"/>
                </a:lnTo>
                <a:lnTo>
                  <a:pt x="77" y="172"/>
                </a:lnTo>
                <a:lnTo>
                  <a:pt x="77" y="132"/>
                </a:lnTo>
                <a:lnTo>
                  <a:pt x="77" y="79"/>
                </a:lnTo>
                <a:lnTo>
                  <a:pt x="117" y="40"/>
                </a:lnTo>
                <a:lnTo>
                  <a:pt x="157" y="27"/>
                </a:lnTo>
                <a:lnTo>
                  <a:pt x="196" y="0"/>
                </a:lnTo>
                <a:lnTo>
                  <a:pt x="236" y="0"/>
                </a:lnTo>
                <a:lnTo>
                  <a:pt x="275" y="14"/>
                </a:lnTo>
                <a:lnTo>
                  <a:pt x="328" y="27"/>
                </a:lnTo>
                <a:lnTo>
                  <a:pt x="393" y="27"/>
                </a:lnTo>
                <a:lnTo>
                  <a:pt x="433" y="27"/>
                </a:lnTo>
                <a:lnTo>
                  <a:pt x="473" y="0"/>
                </a:lnTo>
                <a:lnTo>
                  <a:pt x="473" y="40"/>
                </a:lnTo>
                <a:lnTo>
                  <a:pt x="473" y="79"/>
                </a:lnTo>
                <a:lnTo>
                  <a:pt x="473" y="119"/>
                </a:lnTo>
                <a:lnTo>
                  <a:pt x="499" y="159"/>
                </a:lnTo>
                <a:lnTo>
                  <a:pt x="538" y="159"/>
                </a:lnTo>
                <a:lnTo>
                  <a:pt x="578" y="159"/>
                </a:lnTo>
                <a:lnTo>
                  <a:pt x="578" y="198"/>
                </a:lnTo>
                <a:lnTo>
                  <a:pt x="578" y="238"/>
                </a:lnTo>
                <a:lnTo>
                  <a:pt x="618" y="250"/>
                </a:lnTo>
                <a:lnTo>
                  <a:pt x="657" y="277"/>
                </a:lnTo>
                <a:lnTo>
                  <a:pt x="697" y="290"/>
                </a:lnTo>
                <a:lnTo>
                  <a:pt x="736" y="317"/>
                </a:lnTo>
                <a:lnTo>
                  <a:pt x="776" y="317"/>
                </a:lnTo>
                <a:lnTo>
                  <a:pt x="776" y="357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522788" y="4556125"/>
            <a:ext cx="509587" cy="954088"/>
          </a:xfrm>
          <a:custGeom>
            <a:avLst/>
            <a:gdLst>
              <a:gd name="T0" fmla="*/ 0 w 321"/>
              <a:gd name="T1" fmla="*/ 1512094542 h 601"/>
              <a:gd name="T2" fmla="*/ 75604613 w 321"/>
              <a:gd name="T3" fmla="*/ 1393647930 h 601"/>
              <a:gd name="T4" fmla="*/ 75604613 w 321"/>
              <a:gd name="T5" fmla="*/ 1295360991 h 601"/>
              <a:gd name="T6" fmla="*/ 75604613 w 321"/>
              <a:gd name="T7" fmla="*/ 1194554689 h 601"/>
              <a:gd name="T8" fmla="*/ 75604613 w 321"/>
              <a:gd name="T9" fmla="*/ 1028224289 h 601"/>
              <a:gd name="T10" fmla="*/ 143647972 w 321"/>
              <a:gd name="T11" fmla="*/ 929938937 h 601"/>
              <a:gd name="T12" fmla="*/ 143647972 w 321"/>
              <a:gd name="T13" fmla="*/ 829132635 h 601"/>
              <a:gd name="T14" fmla="*/ 173889817 w 321"/>
              <a:gd name="T15" fmla="*/ 730845696 h 601"/>
              <a:gd name="T16" fmla="*/ 309978121 w 321"/>
              <a:gd name="T17" fmla="*/ 665321599 h 601"/>
              <a:gd name="T18" fmla="*/ 340219966 w 321"/>
              <a:gd name="T19" fmla="*/ 564515296 h 601"/>
              <a:gd name="T20" fmla="*/ 340219966 w 321"/>
              <a:gd name="T21" fmla="*/ 463708993 h 601"/>
              <a:gd name="T22" fmla="*/ 340219966 w 321"/>
              <a:gd name="T23" fmla="*/ 365423642 h 601"/>
              <a:gd name="T24" fmla="*/ 340219966 w 321"/>
              <a:gd name="T25" fmla="*/ 264617339 h 601"/>
              <a:gd name="T26" fmla="*/ 441026117 w 321"/>
              <a:gd name="T27" fmla="*/ 199093242 h 601"/>
              <a:gd name="T28" fmla="*/ 441026117 w 321"/>
              <a:gd name="T29" fmla="*/ 100806303 h 601"/>
              <a:gd name="T30" fmla="*/ 441026117 w 321"/>
              <a:gd name="T31" fmla="*/ 0 h 601"/>
              <a:gd name="T32" fmla="*/ 541832268 w 321"/>
              <a:gd name="T33" fmla="*/ 32762842 h 601"/>
              <a:gd name="T34" fmla="*/ 609877214 w 321"/>
              <a:gd name="T35" fmla="*/ 133569145 h 601"/>
              <a:gd name="T36" fmla="*/ 574595061 w 321"/>
              <a:gd name="T37" fmla="*/ 299899545 h 601"/>
              <a:gd name="T38" fmla="*/ 574595061 w 321"/>
              <a:gd name="T39" fmla="*/ 398184896 h 601"/>
              <a:gd name="T40" fmla="*/ 541832268 w 321"/>
              <a:gd name="T41" fmla="*/ 498991199 h 601"/>
              <a:gd name="T42" fmla="*/ 541832268 w 321"/>
              <a:gd name="T43" fmla="*/ 597278138 h 601"/>
              <a:gd name="T44" fmla="*/ 541832268 w 321"/>
              <a:gd name="T45" fmla="*/ 698084441 h 601"/>
              <a:gd name="T46" fmla="*/ 541832268 w 321"/>
              <a:gd name="T47" fmla="*/ 864414841 h 601"/>
              <a:gd name="T48" fmla="*/ 640119059 w 321"/>
              <a:gd name="T49" fmla="*/ 962700192 h 601"/>
              <a:gd name="T50" fmla="*/ 705643058 w 321"/>
              <a:gd name="T51" fmla="*/ 1063506495 h 601"/>
              <a:gd name="T52" fmla="*/ 740925211 w 321"/>
              <a:gd name="T53" fmla="*/ 1194554689 h 601"/>
              <a:gd name="T54" fmla="*/ 740925211 w 321"/>
              <a:gd name="T55" fmla="*/ 1295360991 h 601"/>
              <a:gd name="T56" fmla="*/ 806449209 w 321"/>
              <a:gd name="T57" fmla="*/ 1393647930 h 601"/>
              <a:gd name="T58" fmla="*/ 806449209 w 321"/>
              <a:gd name="T59" fmla="*/ 1494454233 h 6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21"/>
              <a:gd name="T91" fmla="*/ 0 h 601"/>
              <a:gd name="T92" fmla="*/ 321 w 321"/>
              <a:gd name="T93" fmla="*/ 601 h 6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21" h="601">
                <a:moveTo>
                  <a:pt x="0" y="600"/>
                </a:moveTo>
                <a:lnTo>
                  <a:pt x="30" y="553"/>
                </a:lnTo>
                <a:lnTo>
                  <a:pt x="30" y="514"/>
                </a:lnTo>
                <a:lnTo>
                  <a:pt x="30" y="474"/>
                </a:lnTo>
                <a:lnTo>
                  <a:pt x="30" y="408"/>
                </a:lnTo>
                <a:lnTo>
                  <a:pt x="57" y="369"/>
                </a:lnTo>
                <a:lnTo>
                  <a:pt x="57" y="329"/>
                </a:lnTo>
                <a:lnTo>
                  <a:pt x="69" y="290"/>
                </a:lnTo>
                <a:lnTo>
                  <a:pt x="123" y="264"/>
                </a:lnTo>
                <a:lnTo>
                  <a:pt x="135" y="224"/>
                </a:lnTo>
                <a:lnTo>
                  <a:pt x="135" y="184"/>
                </a:lnTo>
                <a:lnTo>
                  <a:pt x="135" y="145"/>
                </a:lnTo>
                <a:lnTo>
                  <a:pt x="135" y="105"/>
                </a:lnTo>
                <a:lnTo>
                  <a:pt x="175" y="79"/>
                </a:lnTo>
                <a:lnTo>
                  <a:pt x="175" y="40"/>
                </a:lnTo>
                <a:lnTo>
                  <a:pt x="175" y="0"/>
                </a:lnTo>
                <a:lnTo>
                  <a:pt x="215" y="13"/>
                </a:lnTo>
                <a:lnTo>
                  <a:pt x="242" y="53"/>
                </a:lnTo>
                <a:lnTo>
                  <a:pt x="228" y="119"/>
                </a:lnTo>
                <a:lnTo>
                  <a:pt x="228" y="158"/>
                </a:lnTo>
                <a:lnTo>
                  <a:pt x="215" y="198"/>
                </a:lnTo>
                <a:lnTo>
                  <a:pt x="215" y="237"/>
                </a:lnTo>
                <a:lnTo>
                  <a:pt x="215" y="277"/>
                </a:lnTo>
                <a:lnTo>
                  <a:pt x="215" y="343"/>
                </a:lnTo>
                <a:lnTo>
                  <a:pt x="254" y="382"/>
                </a:lnTo>
                <a:lnTo>
                  <a:pt x="280" y="422"/>
                </a:lnTo>
                <a:lnTo>
                  <a:pt x="294" y="474"/>
                </a:lnTo>
                <a:lnTo>
                  <a:pt x="294" y="514"/>
                </a:lnTo>
                <a:lnTo>
                  <a:pt x="320" y="553"/>
                </a:lnTo>
                <a:lnTo>
                  <a:pt x="320" y="593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5308600" y="5130800"/>
            <a:ext cx="909638" cy="409575"/>
          </a:xfrm>
          <a:custGeom>
            <a:avLst/>
            <a:gdLst>
              <a:gd name="T0" fmla="*/ 0 w 573"/>
              <a:gd name="T1" fmla="*/ 647680950 h 258"/>
              <a:gd name="T2" fmla="*/ 115927251 w 573"/>
              <a:gd name="T3" fmla="*/ 594756875 h 258"/>
              <a:gd name="T4" fmla="*/ 214214193 w 573"/>
              <a:gd name="T5" fmla="*/ 564515000 h 258"/>
              <a:gd name="T6" fmla="*/ 315020498 w 573"/>
              <a:gd name="T7" fmla="*/ 395665325 h 258"/>
              <a:gd name="T8" fmla="*/ 315020498 w 573"/>
              <a:gd name="T9" fmla="*/ 297378438 h 258"/>
              <a:gd name="T10" fmla="*/ 380544597 w 573"/>
              <a:gd name="T11" fmla="*/ 166330313 h 258"/>
              <a:gd name="T12" fmla="*/ 481350902 w 573"/>
              <a:gd name="T13" fmla="*/ 100806250 h 258"/>
              <a:gd name="T14" fmla="*/ 579636256 w 573"/>
              <a:gd name="T15" fmla="*/ 100806250 h 258"/>
              <a:gd name="T16" fmla="*/ 680442562 w 573"/>
              <a:gd name="T17" fmla="*/ 100806250 h 258"/>
              <a:gd name="T18" fmla="*/ 778729503 w 573"/>
              <a:gd name="T19" fmla="*/ 65524063 h 258"/>
              <a:gd name="T20" fmla="*/ 879535808 w 573"/>
              <a:gd name="T21" fmla="*/ 0 h 258"/>
              <a:gd name="T22" fmla="*/ 1010584005 w 573"/>
              <a:gd name="T23" fmla="*/ 65524063 h 258"/>
              <a:gd name="T24" fmla="*/ 1076108104 w 573"/>
              <a:gd name="T25" fmla="*/ 166330313 h 258"/>
              <a:gd name="T26" fmla="*/ 1111390311 w 573"/>
              <a:gd name="T27" fmla="*/ 264617200 h 258"/>
              <a:gd name="T28" fmla="*/ 1176914409 w 573"/>
              <a:gd name="T29" fmla="*/ 365423450 h 258"/>
              <a:gd name="T30" fmla="*/ 1275199763 w 573"/>
              <a:gd name="T31" fmla="*/ 430947513 h 258"/>
              <a:gd name="T32" fmla="*/ 1376006069 w 573"/>
              <a:gd name="T33" fmla="*/ 529232813 h 258"/>
              <a:gd name="T34" fmla="*/ 1441530167 w 573"/>
              <a:gd name="T35" fmla="*/ 630039063 h 25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73"/>
              <a:gd name="T55" fmla="*/ 0 h 258"/>
              <a:gd name="T56" fmla="*/ 573 w 573"/>
              <a:gd name="T57" fmla="*/ 258 h 25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73" h="258">
                <a:moveTo>
                  <a:pt x="0" y="257"/>
                </a:moveTo>
                <a:lnTo>
                  <a:pt x="46" y="236"/>
                </a:lnTo>
                <a:lnTo>
                  <a:pt x="85" y="224"/>
                </a:lnTo>
                <a:lnTo>
                  <a:pt x="125" y="157"/>
                </a:lnTo>
                <a:lnTo>
                  <a:pt x="125" y="118"/>
                </a:lnTo>
                <a:lnTo>
                  <a:pt x="151" y="66"/>
                </a:lnTo>
                <a:lnTo>
                  <a:pt x="191" y="40"/>
                </a:lnTo>
                <a:lnTo>
                  <a:pt x="230" y="40"/>
                </a:lnTo>
                <a:lnTo>
                  <a:pt x="270" y="40"/>
                </a:lnTo>
                <a:lnTo>
                  <a:pt x="309" y="26"/>
                </a:lnTo>
                <a:lnTo>
                  <a:pt x="349" y="0"/>
                </a:lnTo>
                <a:lnTo>
                  <a:pt x="401" y="26"/>
                </a:lnTo>
                <a:lnTo>
                  <a:pt x="427" y="66"/>
                </a:lnTo>
                <a:lnTo>
                  <a:pt x="441" y="105"/>
                </a:lnTo>
                <a:lnTo>
                  <a:pt x="467" y="145"/>
                </a:lnTo>
                <a:lnTo>
                  <a:pt x="506" y="171"/>
                </a:lnTo>
                <a:lnTo>
                  <a:pt x="546" y="210"/>
                </a:lnTo>
                <a:lnTo>
                  <a:pt x="572" y="25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931988" y="2155825"/>
            <a:ext cx="492125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prstTxWarp prst="textNoShape">
              <a:avLst/>
            </a:prstTxWarp>
            <a:spAutoFit/>
          </a:bodyPr>
          <a:lstStyle/>
          <a:p>
            <a:pPr defTabSz="739775">
              <a:spcBef>
                <a:spcPct val="50000"/>
              </a:spcBef>
            </a:pPr>
            <a:r>
              <a:rPr lang="en-US" sz="2200" b="1">
                <a:solidFill>
                  <a:schemeClr val="tx1"/>
                </a:solidFill>
                <a:latin typeface="Times New Roman" charset="0"/>
              </a:rPr>
              <a:t>F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4948238" y="6324600"/>
            <a:ext cx="2674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832475" y="6423025"/>
            <a:ext cx="76676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prstTxWarp prst="textNoShape">
              <a:avLst/>
            </a:prstTxWarp>
            <a:spAutoFit/>
          </a:bodyPr>
          <a:lstStyle/>
          <a:p>
            <a:pPr defTabSz="739775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Times New Roman" charset="0"/>
              </a:rPr>
              <a:t>T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514600" y="2087563"/>
            <a:ext cx="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7772400" cy="1162050"/>
          </a:xfrm>
          <a:noFill/>
        </p:spPr>
        <p:txBody>
          <a:bodyPr/>
          <a:lstStyle/>
          <a:p>
            <a:pPr eaLnBrk="1" hangingPunct="1"/>
            <a:r>
              <a:rPr lang="en-US"/>
              <a:t>Fmax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914400" y="51816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139950" y="3130550"/>
            <a:ext cx="58547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16350" y="4273550"/>
            <a:ext cx="2578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7200" y="2895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Fmax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44958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Fe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600200" y="31242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505200" y="4267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Pages>28</Pages>
  <Words>726</Words>
  <Application>Microsoft Office PowerPoint</Application>
  <PresentationFormat>On-screen Show (4:3)</PresentationFormat>
  <Paragraphs>159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Equity</vt:lpstr>
      <vt:lpstr>Microsoft ClipArt Gallery</vt:lpstr>
      <vt:lpstr>The Measurement and Design of Work</vt:lpstr>
      <vt:lpstr>Multiple Purposes (Outcomes) of Work Design</vt:lpstr>
      <vt:lpstr>The Ergonomics Cycle</vt:lpstr>
      <vt:lpstr>Traditional Work Measurement</vt:lpstr>
      <vt:lpstr>The Job Cycle - Element Durations</vt:lpstr>
      <vt:lpstr>PowerPoint Presentation</vt:lpstr>
      <vt:lpstr>Traditional Line Balance</vt:lpstr>
      <vt:lpstr>Physical Demands are Designed by Product and Manufacturing Engineers</vt:lpstr>
      <vt:lpstr>Fmax</vt:lpstr>
      <vt:lpstr>Non Temporal Factors Affecting Fmax</vt:lpstr>
      <vt:lpstr>PowerPoint Presentation</vt:lpstr>
      <vt:lpstr>F max varies</vt:lpstr>
      <vt:lpstr>PowerPoint Presentation</vt:lpstr>
      <vt:lpstr>Repetitions and Static Loads</vt:lpstr>
      <vt:lpstr>Contemporary Ergonomics Approach</vt:lpstr>
      <vt:lpstr>The 64,000 Dollar Question?</vt:lpstr>
      <vt:lpstr>Physical and Temporal Line Balance</vt:lpstr>
      <vt:lpstr>Body Part Balance</vt:lpstr>
      <vt:lpstr>Alternative Approaches</vt:lpstr>
      <vt:lpstr>The “scientific” approach</vt:lpstr>
      <vt:lpstr>Rules of Thumb</vt:lpstr>
      <vt:lpstr>Intervention Opportunities</vt:lpstr>
      <vt:lpstr>Constraints</vt:lpstr>
      <vt:lpstr>The Rest Pause Question</vt:lpstr>
      <vt:lpstr>Design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>Training Material</dc:subject>
  <dc:creator>JH</dc:creator>
  <cp:keywords/>
  <dc:description/>
  <cp:lastModifiedBy>user</cp:lastModifiedBy>
  <cp:revision>7</cp:revision>
  <cp:lastPrinted>2010-08-01T08:22:07Z</cp:lastPrinted>
  <dcterms:created xsi:type="dcterms:W3CDTF">2010-08-01T08:19:10Z</dcterms:created>
  <dcterms:modified xsi:type="dcterms:W3CDTF">2014-07-03T14:19:21Z</dcterms:modified>
</cp:coreProperties>
</file>