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9"/>
  </p:notesMasterIdLst>
  <p:sldIdLst>
    <p:sldId id="263" r:id="rId2"/>
    <p:sldId id="257" r:id="rId3"/>
    <p:sldId id="259" r:id="rId4"/>
    <p:sldId id="258" r:id="rId5"/>
    <p:sldId id="260" r:id="rId6"/>
    <p:sldId id="261" r:id="rId7"/>
    <p:sldId id="262" r:id="rId8"/>
  </p:sldIdLst>
  <p:sldSz cx="9144000" cy="6858000" type="screen4x3"/>
  <p:notesSz cx="6858000" cy="9144000"/>
  <p:custDataLst>
    <p:tags r:id="rId10"/>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4EC8AB-3774-4179-AFDE-2AE2B87983C4}" type="datetimeFigureOut">
              <a:rPr lang="en-US" smtClean="0"/>
              <a:pPr/>
              <a:t>7/3/2014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84578-5311-41B6-9B32-25E4C6F508BC}" type="slidenum">
              <a:rPr lang="en-US" smtClean="0"/>
              <a:pPr/>
              <a:t>‹#›</a:t>
            </a:fld>
            <a:endParaRPr lang="en-US"/>
          </a:p>
        </p:txBody>
      </p:sp>
    </p:spTree>
    <p:extLst>
      <p:ext uri="{BB962C8B-B14F-4D97-AF65-F5344CB8AC3E}">
        <p14:creationId xmlns:p14="http://schemas.microsoft.com/office/powerpoint/2010/main" val="588405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84578-5311-41B6-9B32-25E4C6F508B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84578-5311-41B6-9B32-25E4C6F508B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84578-5311-41B6-9B32-25E4C6F508B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84578-5311-41B6-9B32-25E4C6F508B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84578-5311-41B6-9B32-25E4C6F508B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84578-5311-41B6-9B32-25E4C6F508B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F84578-5311-41B6-9B32-25E4C6F508B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051EF2D-0E25-4598-8CF8-32EB8B1EBDE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C48B6-DAB7-4536-8A04-E79C8F0B60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C9970-E6A0-4B4C-AF5F-57A1CE6C33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A6AFD-BC64-4574-BA59-36247FAE4D0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1CBF0D6-DC3E-4B78-AFFF-52F537BECF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4065E-BA4E-41E0-9E01-418E72F4A27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8FBBF-4EA5-4061-9EE6-D0E6C916942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0E360B-2B6D-4873-87F2-4DFE1B65B7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E00E9-D842-4914-B1D3-06217B201F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3B8D4-7FB1-4EDD-8E2D-C88CC5AF23F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8247363-AB64-4F1C-8548-7FD2DF40B17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F11CF6-E1F6-4668-9E56-3F62868D1D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Brian Peacock</a:t>
            </a:r>
            <a:endParaRPr lang="en-US" dirty="0"/>
          </a:p>
        </p:txBody>
      </p:sp>
      <p:sp>
        <p:nvSpPr>
          <p:cNvPr id="2" name="Title 1"/>
          <p:cNvSpPr>
            <a:spLocks noGrp="1"/>
          </p:cNvSpPr>
          <p:nvPr>
            <p:ph type="ctrTitle"/>
          </p:nvPr>
        </p:nvSpPr>
        <p:spPr/>
        <p:txBody>
          <a:bodyPr/>
          <a:lstStyle/>
          <a:p>
            <a:r>
              <a:rPr lang="en-US" dirty="0" smtClean="0"/>
              <a:t>Ergonomics and Quality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0"/>
            <a:ext cx="7772400" cy="1905000"/>
          </a:xfrm>
        </p:spPr>
        <p:txBody>
          <a:bodyPr>
            <a:normAutofit fontScale="90000"/>
          </a:bodyPr>
          <a:lstStyle/>
          <a:p>
            <a:r>
              <a:rPr lang="en-US" sz="4000" dirty="0"/>
              <a:t>The ABCs of Qs and Ps</a:t>
            </a:r>
            <a:br>
              <a:rPr lang="en-US" sz="4000" dirty="0"/>
            </a:br>
            <a:r>
              <a:rPr lang="en-US" sz="2800" b="1" dirty="0"/>
              <a:t>Ergonomics and Quality</a:t>
            </a:r>
            <a:br>
              <a:rPr lang="en-US" sz="2800" b="1" dirty="0"/>
            </a:br>
            <a:r>
              <a:rPr lang="en-US" sz="2800" b="1" dirty="0"/>
              <a:t/>
            </a:r>
            <a:br>
              <a:rPr lang="en-US" sz="2800" b="1" dirty="0"/>
            </a:br>
            <a:r>
              <a:rPr lang="en-US" sz="2800" b="1" dirty="0"/>
              <a:t>The Score Chart for the Quality Problems</a:t>
            </a:r>
            <a:endParaRPr lang="en-US" dirty="0"/>
          </a:p>
        </p:txBody>
      </p:sp>
      <p:sp>
        <p:nvSpPr>
          <p:cNvPr id="3077" name="Text Box 5"/>
          <p:cNvSpPr txBox="1">
            <a:spLocks noGrp="1" noChangeArrowheads="1"/>
          </p:cNvSpPr>
          <p:nvPr>
            <p:ph type="subTitle" idx="4294967295"/>
          </p:nvPr>
        </p:nvSpPr>
        <p:spPr>
          <a:xfrm>
            <a:off x="0" y="2362200"/>
            <a:ext cx="8534400" cy="2438400"/>
          </a:xfrm>
          <a:noFill/>
          <a:ln/>
        </p:spPr>
        <p:txBody>
          <a:bodyPr/>
          <a:lstStyle/>
          <a:p>
            <a:pPr algn="l">
              <a:spcBef>
                <a:spcPct val="50000"/>
              </a:spcBef>
            </a:pPr>
            <a:r>
              <a:rPr lang="en-US" sz="1600" dirty="0"/>
              <a:t>A - The situation is fine customer satisfaction is Assured			</a:t>
            </a:r>
            <a:r>
              <a:rPr lang="en-US" sz="1600" dirty="0" smtClean="0"/>
              <a:t>	P(p</a:t>
            </a:r>
            <a:r>
              <a:rPr lang="en-US" sz="1600" dirty="0"/>
              <a:t>)=0</a:t>
            </a:r>
          </a:p>
          <a:p>
            <a:pPr algn="l">
              <a:spcBef>
                <a:spcPct val="50000"/>
              </a:spcBef>
            </a:pPr>
            <a:r>
              <a:rPr lang="en-US" sz="1600" dirty="0"/>
              <a:t>B - Occasional / random problems may occur but are likely to be easily corrected	</a:t>
            </a:r>
            <a:r>
              <a:rPr lang="en-US" sz="1600" dirty="0" smtClean="0"/>
              <a:t>	P(p</a:t>
            </a:r>
            <a:r>
              <a:rPr lang="en-US" sz="1600" dirty="0"/>
              <a:t>)= </a:t>
            </a:r>
            <a:r>
              <a:rPr lang="en-US" sz="1600" dirty="0" smtClean="0"/>
              <a:t>0.0001</a:t>
            </a:r>
            <a:endParaRPr lang="en-US" sz="1600" dirty="0"/>
          </a:p>
          <a:p>
            <a:pPr algn="l">
              <a:spcBef>
                <a:spcPct val="50000"/>
              </a:spcBef>
            </a:pPr>
            <a:r>
              <a:rPr lang="en-US" sz="1600" dirty="0"/>
              <a:t>C - Occasional / random problems may occur and some may escape detection		P(p)=0.001</a:t>
            </a:r>
          </a:p>
          <a:p>
            <a:pPr algn="l">
              <a:spcBef>
                <a:spcPct val="50000"/>
              </a:spcBef>
            </a:pPr>
            <a:r>
              <a:rPr lang="en-US" sz="1600" dirty="0"/>
              <a:t>D- Systematic(special cause) problems occur but solution is straightforward		P(p)=0.01</a:t>
            </a:r>
          </a:p>
          <a:p>
            <a:pPr algn="l">
              <a:spcBef>
                <a:spcPct val="50000"/>
              </a:spcBef>
            </a:pPr>
            <a:r>
              <a:rPr lang="en-US" sz="1600" dirty="0"/>
              <a:t>E -Systematic(special cause) problems occur but detection or resolution may be difficult	P(p)=0.01</a:t>
            </a:r>
          </a:p>
          <a:p>
            <a:pPr algn="l">
              <a:spcBef>
                <a:spcPct val="50000"/>
              </a:spcBef>
            </a:pPr>
            <a:r>
              <a:rPr lang="en-US" sz="1600" dirty="0"/>
              <a:t>F-Frequent random and systematic problems occur				P(p)=0.1</a:t>
            </a:r>
          </a:p>
        </p:txBody>
      </p:sp>
      <p:sp>
        <p:nvSpPr>
          <p:cNvPr id="3078" name="Text Box 6"/>
          <p:cNvSpPr txBox="1">
            <a:spLocks noChangeArrowheads="1"/>
          </p:cNvSpPr>
          <p:nvPr/>
        </p:nvSpPr>
        <p:spPr bwMode="auto">
          <a:xfrm>
            <a:off x="1143000" y="4876800"/>
            <a:ext cx="6858000" cy="1368425"/>
          </a:xfrm>
          <a:prstGeom prst="rect">
            <a:avLst/>
          </a:prstGeom>
          <a:noFill/>
          <a:ln w="57150">
            <a:solidFill>
              <a:schemeClr val="tx1"/>
            </a:solidFill>
            <a:miter lim="800000"/>
            <a:headEnd/>
            <a:tailEnd/>
          </a:ln>
          <a:effectLst/>
        </p:spPr>
        <p:txBody>
          <a:bodyPr>
            <a:spAutoFit/>
          </a:bodyPr>
          <a:lstStyle/>
          <a:p>
            <a:pPr algn="ctr">
              <a:spcBef>
                <a:spcPct val="50000"/>
              </a:spcBef>
            </a:pPr>
            <a:r>
              <a:rPr lang="en-US" sz="2000" i="1"/>
              <a:t>Each situation described below should be ranked according to this scale, Ds, Es and Fs must be dealt with, Bs and Cs must have enhanced monitoring, As should be recorded as best practices</a:t>
            </a:r>
          </a:p>
        </p:txBody>
      </p:sp>
      <p:sp>
        <p:nvSpPr>
          <p:cNvPr id="5" name="Slide Number Placeholder 4"/>
          <p:cNvSpPr>
            <a:spLocks noGrp="1"/>
          </p:cNvSpPr>
          <p:nvPr>
            <p:ph type="sldNum" sz="quarter" idx="12"/>
          </p:nvPr>
        </p:nvSpPr>
        <p:spPr/>
        <p:txBody>
          <a:bodyPr/>
          <a:lstStyle/>
          <a:p>
            <a:fld id="{023E00E9-D842-4914-B1D3-06217B201F8C}"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0"/>
            <a:ext cx="7772400" cy="1143000"/>
          </a:xfrm>
        </p:spPr>
        <p:txBody>
          <a:bodyPr/>
          <a:lstStyle/>
          <a:p>
            <a:r>
              <a:rPr lang="en-US"/>
              <a:t>The Ergonomics Angle</a:t>
            </a:r>
          </a:p>
        </p:txBody>
      </p:sp>
      <p:sp>
        <p:nvSpPr>
          <p:cNvPr id="5123" name="Rectangle 3"/>
          <p:cNvSpPr>
            <a:spLocks noGrp="1" noChangeArrowheads="1"/>
          </p:cNvSpPr>
          <p:nvPr>
            <p:ph sz="quarter" idx="1"/>
          </p:nvPr>
        </p:nvSpPr>
        <p:spPr>
          <a:xfrm>
            <a:off x="228600" y="1143000"/>
            <a:ext cx="8534400" cy="4419600"/>
          </a:xfrm>
        </p:spPr>
        <p:txBody>
          <a:bodyPr>
            <a:normAutofit lnSpcReduction="10000"/>
          </a:bodyPr>
          <a:lstStyle/>
          <a:p>
            <a:r>
              <a:rPr lang="en-US" sz="2400"/>
              <a:t>Quality problems are the result of some human error that occurs between the articulation of customer requirements, through design and production to delivery.</a:t>
            </a:r>
          </a:p>
          <a:p>
            <a:r>
              <a:rPr lang="en-US" sz="2400"/>
              <a:t>The propensity for human error pervades these processes, and quality statistics demonstrate the form and frequency of these errors.</a:t>
            </a:r>
          </a:p>
          <a:p>
            <a:r>
              <a:rPr lang="en-US" sz="2400"/>
              <a:t>Many, but not all errors can be avoided by the design of processes, systems and parts that address the required human involvement and foreseeable interactions </a:t>
            </a:r>
          </a:p>
          <a:p>
            <a:r>
              <a:rPr lang="en-US" sz="2400"/>
              <a:t>Errors do not become a problem if they are detected and resolved in an appropriate time frame</a:t>
            </a:r>
          </a:p>
          <a:p>
            <a:r>
              <a:rPr lang="en-US" sz="2400"/>
              <a:t>Error detection and resolution processes should be built into all stages of the process - design for error detection and recovery</a:t>
            </a:r>
          </a:p>
          <a:p>
            <a:endParaRPr lang="en-US" sz="2400"/>
          </a:p>
        </p:txBody>
      </p:sp>
      <p:sp>
        <p:nvSpPr>
          <p:cNvPr id="4" name="Slide Number Placeholder 3"/>
          <p:cNvSpPr>
            <a:spLocks noGrp="1"/>
          </p:cNvSpPr>
          <p:nvPr>
            <p:ph type="sldNum" sz="quarter" idx="12"/>
          </p:nvPr>
        </p:nvSpPr>
        <p:spPr/>
        <p:txBody>
          <a:bodyPr/>
          <a:lstStyle/>
          <a:p>
            <a:fld id="{FADA6AFD-BC64-4574-BA59-36247FAE4D05}"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0"/>
            <a:ext cx="7848600" cy="685800"/>
          </a:xfrm>
        </p:spPr>
        <p:txBody>
          <a:bodyPr>
            <a:normAutofit fontScale="90000"/>
          </a:bodyPr>
          <a:lstStyle/>
          <a:p>
            <a:r>
              <a:rPr lang="en-US" sz="4000"/>
              <a:t>The Ps</a:t>
            </a:r>
          </a:p>
        </p:txBody>
      </p:sp>
      <p:sp>
        <p:nvSpPr>
          <p:cNvPr id="4100" name="Rectangle 4"/>
          <p:cNvSpPr>
            <a:spLocks noGrp="1" noChangeArrowheads="1"/>
          </p:cNvSpPr>
          <p:nvPr>
            <p:ph sz="quarter" idx="1"/>
          </p:nvPr>
        </p:nvSpPr>
        <p:spPr>
          <a:xfrm>
            <a:off x="0" y="533400"/>
            <a:ext cx="9144000" cy="5410200"/>
          </a:xfrm>
        </p:spPr>
        <p:txBody>
          <a:bodyPr/>
          <a:lstStyle/>
          <a:p>
            <a:r>
              <a:rPr lang="en-US" sz="2000"/>
              <a:t>Problems - An articulation of the nature and incidence of the problem</a:t>
            </a:r>
          </a:p>
          <a:p>
            <a:r>
              <a:rPr lang="en-US" sz="2000"/>
              <a:t>Product - A design characteristic of the part</a:t>
            </a:r>
          </a:p>
          <a:p>
            <a:r>
              <a:rPr lang="en-US" sz="2000"/>
              <a:t>Protection - The steps taken to protect the part from damage during transportation from the source to the vehicle and on to the customer</a:t>
            </a:r>
          </a:p>
          <a:p>
            <a:r>
              <a:rPr lang="en-US" sz="2000"/>
              <a:t>Packaging - the location of the part in the vehicle relative to other parts</a:t>
            </a:r>
          </a:p>
          <a:p>
            <a:r>
              <a:rPr lang="en-US" sz="2000"/>
              <a:t>Plant - the major storage, fixturing and moving facilities</a:t>
            </a:r>
          </a:p>
          <a:p>
            <a:r>
              <a:rPr lang="en-US" sz="2000"/>
              <a:t>Process - the equipment, tools, fixtures and workplace arrangements</a:t>
            </a:r>
          </a:p>
          <a:p>
            <a:r>
              <a:rPr lang="en-US" sz="2000"/>
              <a:t>Procedure - the sequence and form of actions required to manufacture / assemble the part, including facilitators such as instructions  and other job aids</a:t>
            </a:r>
          </a:p>
          <a:p>
            <a:r>
              <a:rPr lang="en-US" sz="2000"/>
              <a:t>Planning - the steps taken to assure quality throughout the design and production process</a:t>
            </a:r>
          </a:p>
          <a:p>
            <a:r>
              <a:rPr lang="en-US" sz="2000"/>
              <a:t>Production - the productivity demands of the process in terms of efficiency, throughput, line speed, resources etc.</a:t>
            </a:r>
          </a:p>
          <a:p>
            <a:r>
              <a:rPr lang="en-US" sz="2000"/>
              <a:t>People - the characteristics, capabilities, limitations, selection, training, motivation and management of the people associated with the design and production processes</a:t>
            </a:r>
          </a:p>
        </p:txBody>
      </p:sp>
      <p:sp>
        <p:nvSpPr>
          <p:cNvPr id="4101" name="Text Box 5"/>
          <p:cNvSpPr txBox="1">
            <a:spLocks noChangeArrowheads="1"/>
          </p:cNvSpPr>
          <p:nvPr/>
        </p:nvSpPr>
        <p:spPr bwMode="auto">
          <a:xfrm>
            <a:off x="381000" y="5867400"/>
            <a:ext cx="7848600" cy="701675"/>
          </a:xfrm>
          <a:prstGeom prst="rect">
            <a:avLst/>
          </a:prstGeom>
          <a:noFill/>
          <a:ln w="9525">
            <a:noFill/>
            <a:miter lim="800000"/>
            <a:headEnd/>
            <a:tailEnd/>
          </a:ln>
          <a:effectLst/>
        </p:spPr>
        <p:txBody>
          <a:bodyPr>
            <a:spAutoFit/>
          </a:bodyPr>
          <a:lstStyle/>
          <a:p>
            <a:pPr algn="ctr">
              <a:spcBef>
                <a:spcPct val="50000"/>
              </a:spcBef>
            </a:pPr>
            <a:r>
              <a:rPr lang="en-US" sz="2000" b="1" i="1"/>
              <a:t>Note that quality problems may occur due to interactions between two or more of these elements of the quality assurance process</a:t>
            </a:r>
          </a:p>
        </p:txBody>
      </p:sp>
      <p:sp>
        <p:nvSpPr>
          <p:cNvPr id="5" name="Slide Number Placeholder 4"/>
          <p:cNvSpPr>
            <a:spLocks noGrp="1"/>
          </p:cNvSpPr>
          <p:nvPr>
            <p:ph type="sldNum" sz="quarter" idx="12"/>
          </p:nvPr>
        </p:nvSpPr>
        <p:spPr/>
        <p:txBody>
          <a:bodyPr/>
          <a:lstStyle/>
          <a:p>
            <a:fld id="{FADA6AFD-BC64-4574-BA59-36247FAE4D0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r>
              <a:rPr lang="en-US"/>
              <a:t>Problems</a:t>
            </a:r>
          </a:p>
        </p:txBody>
      </p:sp>
      <p:sp>
        <p:nvSpPr>
          <p:cNvPr id="6147" name="Rectangle 3"/>
          <p:cNvSpPr>
            <a:spLocks noGrp="1" noChangeArrowheads="1"/>
          </p:cNvSpPr>
          <p:nvPr>
            <p:ph sz="quarter" idx="1"/>
          </p:nvPr>
        </p:nvSpPr>
        <p:spPr>
          <a:xfrm>
            <a:off x="304800" y="1066800"/>
            <a:ext cx="8458200" cy="4800600"/>
          </a:xfrm>
        </p:spPr>
        <p:txBody>
          <a:bodyPr/>
          <a:lstStyle/>
          <a:p>
            <a:r>
              <a:rPr lang="en-US"/>
              <a:t>Standard statistical methods may be used to collect, analyze and communicate the types, severity and incidence of quality problems.</a:t>
            </a:r>
          </a:p>
          <a:p>
            <a:r>
              <a:rPr lang="en-US"/>
              <a:t>There are many routine data sources from in-plant observations to warranty and customer reports - and ad hoc studies that report on particular quality issues.</a:t>
            </a:r>
          </a:p>
          <a:p>
            <a:r>
              <a:rPr lang="en-US"/>
              <a:t>Analysis of these data classifications is key to the description of context, cause and cure</a:t>
            </a:r>
          </a:p>
        </p:txBody>
      </p:sp>
      <p:sp>
        <p:nvSpPr>
          <p:cNvPr id="4" name="Slide Number Placeholder 3"/>
          <p:cNvSpPr>
            <a:spLocks noGrp="1"/>
          </p:cNvSpPr>
          <p:nvPr>
            <p:ph type="sldNum" sz="quarter" idx="12"/>
          </p:nvPr>
        </p:nvSpPr>
        <p:spPr/>
        <p:txBody>
          <a:bodyPr/>
          <a:lstStyle/>
          <a:p>
            <a:fld id="{FADA6AFD-BC64-4574-BA59-36247FAE4D05}"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1143000"/>
          </a:xfrm>
        </p:spPr>
        <p:txBody>
          <a:bodyPr/>
          <a:lstStyle/>
          <a:p>
            <a:r>
              <a:rPr lang="en-US" sz="4000"/>
              <a:t>Product</a:t>
            </a:r>
            <a:br>
              <a:rPr lang="en-US" sz="4000"/>
            </a:br>
            <a:r>
              <a:rPr lang="en-US" sz="2400"/>
              <a:t>(A design characteristic of the part)</a:t>
            </a:r>
            <a:endParaRPr lang="en-US" sz="4000"/>
          </a:p>
        </p:txBody>
      </p:sp>
      <p:sp>
        <p:nvSpPr>
          <p:cNvPr id="7171" name="Rectangle 3"/>
          <p:cNvSpPr>
            <a:spLocks noGrp="1" noChangeArrowheads="1"/>
          </p:cNvSpPr>
          <p:nvPr>
            <p:ph sz="quarter" idx="1"/>
          </p:nvPr>
        </p:nvSpPr>
        <p:spPr>
          <a:xfrm>
            <a:off x="304800" y="1371600"/>
            <a:ext cx="8534400" cy="4876800"/>
          </a:xfrm>
        </p:spPr>
        <p:txBody>
          <a:bodyPr/>
          <a:lstStyle/>
          <a:p>
            <a:r>
              <a:rPr lang="en-US" sz="2800"/>
              <a:t>Is the part intrinsically reliable - does it perform the desired function?</a:t>
            </a:r>
          </a:p>
          <a:p>
            <a:r>
              <a:rPr lang="en-US" sz="2800"/>
              <a:t>Is the part designed to interact, interface (or interfere) with other parts?</a:t>
            </a:r>
          </a:p>
          <a:p>
            <a:r>
              <a:rPr lang="en-US" sz="2800"/>
              <a:t>Is the part clearly distinguishable from other parts or variations?</a:t>
            </a:r>
          </a:p>
          <a:p>
            <a:r>
              <a:rPr lang="en-US" sz="2800"/>
              <a:t>Are facilitators designed with the part to assure accurate manufacture, transportation, assembly and inspection</a:t>
            </a:r>
          </a:p>
          <a:p>
            <a:r>
              <a:rPr lang="en-US" sz="2800"/>
              <a:t>Is the part vulnerable to damage? Are the results of damage likely to be clear with or without formal testing?</a:t>
            </a:r>
          </a:p>
        </p:txBody>
      </p:sp>
      <p:sp>
        <p:nvSpPr>
          <p:cNvPr id="4" name="Slide Number Placeholder 3"/>
          <p:cNvSpPr>
            <a:spLocks noGrp="1"/>
          </p:cNvSpPr>
          <p:nvPr>
            <p:ph type="sldNum" sz="quarter" idx="12"/>
          </p:nvPr>
        </p:nvSpPr>
        <p:spPr/>
        <p:txBody>
          <a:bodyPr/>
          <a:lstStyle/>
          <a:p>
            <a:fld id="{FADA6AFD-BC64-4574-BA59-36247FAE4D05}"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0"/>
            <a:ext cx="7772400" cy="1143000"/>
          </a:xfrm>
        </p:spPr>
        <p:txBody>
          <a:bodyPr/>
          <a:lstStyle/>
          <a:p>
            <a:r>
              <a:rPr lang="en-US" sz="4000"/>
              <a:t>Protection</a:t>
            </a:r>
          </a:p>
        </p:txBody>
      </p:sp>
      <p:sp>
        <p:nvSpPr>
          <p:cNvPr id="8195" name="Rectangle 3"/>
          <p:cNvSpPr>
            <a:spLocks noGrp="1" noChangeArrowheads="1"/>
          </p:cNvSpPr>
          <p:nvPr>
            <p:ph sz="quarter" idx="1"/>
          </p:nvPr>
        </p:nvSpPr>
        <p:spPr>
          <a:xfrm>
            <a:off x="457200" y="1219200"/>
            <a:ext cx="7772400" cy="4114800"/>
          </a:xfrm>
        </p:spPr>
        <p:txBody>
          <a:bodyPr/>
          <a:lstStyle/>
          <a:p>
            <a:r>
              <a:rPr lang="en-US"/>
              <a:t>Is the life cycle of the part from design, through manufacture, transportation and assembly to use and disposal clearly articulated.</a:t>
            </a:r>
          </a:p>
          <a:p>
            <a:r>
              <a:rPr lang="en-US"/>
              <a:t>Are all human interactions and requirements during this cycle articulated.</a:t>
            </a:r>
          </a:p>
          <a:p>
            <a:r>
              <a:rPr lang="en-US"/>
              <a:t>Is protection provided for each </a:t>
            </a:r>
          </a:p>
        </p:txBody>
      </p:sp>
      <p:sp>
        <p:nvSpPr>
          <p:cNvPr id="4" name="Slide Number Placeholder 3"/>
          <p:cNvSpPr>
            <a:spLocks noGrp="1"/>
          </p:cNvSpPr>
          <p:nvPr>
            <p:ph type="sldNum" sz="quarter" idx="12"/>
          </p:nvPr>
        </p:nvSpPr>
        <p:spPr/>
        <p:txBody>
          <a:bodyPr/>
          <a:lstStyle/>
          <a:p>
            <a:fld id="{FADA6AFD-BC64-4574-BA59-36247FAE4D05}" type="slidenum">
              <a:rPr lang="en-US" smtClean="0"/>
              <a:pPr/>
              <a:t>7</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192</TotalTime>
  <Words>557</Words>
  <Application>Microsoft Office PowerPoint</Application>
  <PresentationFormat>On-screen Show (4:3)</PresentationFormat>
  <Paragraphs>55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Ergonomics and Quality</vt:lpstr>
      <vt:lpstr>The ABCs of Qs and Ps Ergonomics and Quality  The Score Chart for the Quality Problems</vt:lpstr>
      <vt:lpstr>The Ergonomics Angle</vt:lpstr>
      <vt:lpstr>The Ps</vt:lpstr>
      <vt:lpstr>Problems</vt:lpstr>
      <vt:lpstr>Product (A design characteristic of the part)</vt:lpstr>
      <vt:lpstr>Protection</vt:lpstr>
    </vt:vector>
  </TitlesOfParts>
  <Company>GM OnLine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ABCs of Qs and Ps Ergonomics and Quality  The Score Chart for the Quality Problems</dc:title>
  <dc:creator>GM</dc:creator>
  <cp:lastModifiedBy>user</cp:lastModifiedBy>
  <cp:revision>4</cp:revision>
  <cp:lastPrinted>2000-08-17T18:10:52Z</cp:lastPrinted>
  <dcterms:created xsi:type="dcterms:W3CDTF">2000-08-17T15:58:58Z</dcterms:created>
  <dcterms:modified xsi:type="dcterms:W3CDTF">2014-07-03T14:18:52Z</dcterms:modified>
</cp:coreProperties>
</file>