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3" r:id="rId8"/>
    <p:sldId id="264" r:id="rId9"/>
    <p:sldId id="265" r:id="rId10"/>
    <p:sldId id="266" r:id="rId11"/>
    <p:sldId id="262" r:id="rId12"/>
    <p:sldId id="275" r:id="rId13"/>
    <p:sldId id="267" r:id="rId14"/>
    <p:sldId id="268" r:id="rId15"/>
    <p:sldId id="269" r:id="rId16"/>
    <p:sldId id="270" r:id="rId17"/>
    <p:sldId id="271" r:id="rId18"/>
    <p:sldId id="272" r:id="rId19"/>
    <p:sldId id="273" r:id="rId20"/>
    <p:sldId id="274" r:id="rId21"/>
    <p:sldId id="277" r:id="rId22"/>
    <p:sldId id="278" r:id="rId23"/>
    <p:sldId id="276" r:id="rId24"/>
    <p:sldId id="279" r:id="rId25"/>
  </p:sldIdLst>
  <p:sldSz cx="9144000" cy="6858000" type="screen4x3"/>
  <p:notesSz cx="6858000" cy="9144000"/>
  <p:custDataLst>
    <p:tags r:id="rId28"/>
  </p:custDataLst>
  <p:defaultTextStyle>
    <a:defPPr>
      <a:defRPr lang="en-US"/>
    </a:defPPr>
    <a:lvl1pPr algn="l" rtl="0" eaLnBrk="0" fontAlgn="base" hangingPunct="0">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765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765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765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75C98A4-0AA6-4E63-94D6-22CEE2E489C6}" type="slidenum">
              <a:rPr lang="en-US"/>
              <a:pPr/>
              <a:t>‹#›</a:t>
            </a:fld>
            <a:endParaRPr lang="en-US"/>
          </a:p>
        </p:txBody>
      </p:sp>
    </p:spTree>
    <p:extLst>
      <p:ext uri="{BB962C8B-B14F-4D97-AF65-F5344CB8AC3E}">
        <p14:creationId xmlns:p14="http://schemas.microsoft.com/office/powerpoint/2010/main" val="11853308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73D6003-2676-41C7-848E-32F39AF2B80E}" type="slidenum">
              <a:rPr lang="en-US"/>
              <a:pPr/>
              <a:t>‹#›</a:t>
            </a:fld>
            <a:endParaRPr lang="en-US"/>
          </a:p>
        </p:txBody>
      </p:sp>
    </p:spTree>
    <p:extLst>
      <p:ext uri="{BB962C8B-B14F-4D97-AF65-F5344CB8AC3E}">
        <p14:creationId xmlns:p14="http://schemas.microsoft.com/office/powerpoint/2010/main" val="74106793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962FF6-3B7D-4B58-98EE-92B385051749}" type="slidenum">
              <a:rPr lang="en-US"/>
              <a:pPr/>
              <a:t>1</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9BC8CB-28CC-4B02-A125-C819BA6EE677}" type="slidenum">
              <a:rPr lang="en-US"/>
              <a:pPr/>
              <a:t>10</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10F9E2-C441-42A8-8E69-01787E108FE6}" type="slidenum">
              <a:rPr lang="en-US"/>
              <a:pPr/>
              <a:t>11</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E599A5-D662-4B10-8887-B5AA06B9FD07}" type="slidenum">
              <a:rPr lang="en-US"/>
              <a:pPr/>
              <a:t>12</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B074E5-FFA0-4B66-BC3A-1426D6D4E57D}" type="slidenum">
              <a:rPr lang="en-US"/>
              <a:pPr/>
              <a:t>13</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1043FB-73DA-4D65-B763-EFD97823CAB1}" type="slidenum">
              <a:rPr lang="en-US"/>
              <a:pPr/>
              <a:t>14</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5FCC2B-F136-44D5-AA18-477498AF1676}" type="slidenum">
              <a:rPr lang="en-US"/>
              <a:pPr/>
              <a:t>15</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3B08AB-51ED-4105-AA4F-9CD983E88475}" type="slidenum">
              <a:rPr lang="en-US"/>
              <a:pPr/>
              <a:t>16</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F2BF75-FC16-4B79-8191-A3559B9C6ACC}" type="slidenum">
              <a:rPr lang="en-US"/>
              <a:pPr/>
              <a:t>17</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D4F387-E9B8-4271-8957-BC1A7F1B8142}" type="slidenum">
              <a:rPr lang="en-US"/>
              <a:pPr/>
              <a:t>18</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C39FCC-8035-46F3-9BC8-3CD0E279023A}" type="slidenum">
              <a:rPr lang="en-US"/>
              <a:pPr/>
              <a:t>19</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9D4307-41C2-4EA6-AC62-CC74567A9D30}" type="slidenum">
              <a:rPr lang="en-US"/>
              <a:pPr/>
              <a:t>2</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FFDF26-928B-47B3-BA4A-2E708DBD42D7}" type="slidenum">
              <a:rPr lang="en-US"/>
              <a:pPr/>
              <a:t>20</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4EC479-6F4B-4E7D-B000-0F96D1B6A281}" type="slidenum">
              <a:rPr lang="en-US"/>
              <a:pPr/>
              <a:t>21</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333B3F-B096-4FBF-B104-A9C331037BAF}" type="slidenum">
              <a:rPr lang="en-US"/>
              <a:pPr/>
              <a:t>22</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F61D41-8681-4BBD-A800-965F6F270446}" type="slidenum">
              <a:rPr lang="en-US"/>
              <a:pPr/>
              <a:t>23</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352A25-2758-4AB1-B03A-599E164C3D7F}" type="slidenum">
              <a:rPr lang="en-US"/>
              <a:pPr/>
              <a:t>24</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136CB5-87E6-4940-BA99-7563D139B268}" type="slidenum">
              <a:rPr lang="en-US"/>
              <a:pPr/>
              <a:t>3</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AAA2B7-5BC9-46B7-B151-A6C2A0B16D47}" type="slidenum">
              <a:rPr lang="en-US"/>
              <a:pPr/>
              <a:t>4</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0E2A35-6FAF-41E2-9544-A0777E7D543A}" type="slidenum">
              <a:rPr lang="en-US"/>
              <a:pPr/>
              <a:t>5</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F31C8B-4027-4508-932F-916A1C5D8DDF}" type="slidenum">
              <a:rPr lang="en-US"/>
              <a:pPr/>
              <a:t>6</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A277EA-320E-4908-BA4B-63E0854FA97D}" type="slidenum">
              <a:rPr lang="en-US"/>
              <a:pPr/>
              <a:t>7</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A0D05E-0D9E-4732-B46C-7D9CD420DA58}" type="slidenum">
              <a:rPr lang="en-US"/>
              <a:pPr/>
              <a:t>8</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B9FEC7-59B4-495A-A0DD-E38C597FA633}" type="slidenum">
              <a:rPr lang="en-US"/>
              <a:pPr/>
              <a:t>9</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 Brian Peacock Ergonomics (BPE) Pte. Ltd.</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6BF5E63-4AB7-42AD-A014-6EB7205EFE5D}"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Brian Peacock Ergonomics (BPE) Pte. Ltd.</a:t>
            </a:r>
            <a:endParaRPr lang="en-US"/>
          </a:p>
        </p:txBody>
      </p:sp>
      <p:sp>
        <p:nvSpPr>
          <p:cNvPr id="6" name="Slide Number Placeholder 5"/>
          <p:cNvSpPr>
            <a:spLocks noGrp="1"/>
          </p:cNvSpPr>
          <p:nvPr>
            <p:ph type="sldNum" sz="quarter" idx="12"/>
          </p:nvPr>
        </p:nvSpPr>
        <p:spPr/>
        <p:txBody>
          <a:bodyPr/>
          <a:lstStyle/>
          <a:p>
            <a:fld id="{53D4F4E7-FA56-445A-98B4-B64966E8C9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Brian Peacock Ergonomics (BPE) Pte. Ltd.</a:t>
            </a:r>
            <a:endParaRPr lang="en-US"/>
          </a:p>
        </p:txBody>
      </p:sp>
      <p:sp>
        <p:nvSpPr>
          <p:cNvPr id="6" name="Slide Number Placeholder 5"/>
          <p:cNvSpPr>
            <a:spLocks noGrp="1"/>
          </p:cNvSpPr>
          <p:nvPr>
            <p:ph type="sldNum" sz="quarter" idx="12"/>
          </p:nvPr>
        </p:nvSpPr>
        <p:spPr/>
        <p:txBody>
          <a:bodyPr/>
          <a:lstStyle/>
          <a:p>
            <a:fld id="{94DD44A3-8FBE-44A6-81AB-5106EFB96E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Brian Peacock Ergonomics (BPE) Pte. Ltd.</a:t>
            </a:r>
            <a:endParaRPr lang="en-US"/>
          </a:p>
        </p:txBody>
      </p:sp>
      <p:sp>
        <p:nvSpPr>
          <p:cNvPr id="6" name="Slide Number Placeholder 5"/>
          <p:cNvSpPr>
            <a:spLocks noGrp="1"/>
          </p:cNvSpPr>
          <p:nvPr>
            <p:ph type="sldNum" sz="quarter" idx="12"/>
          </p:nvPr>
        </p:nvSpPr>
        <p:spPr/>
        <p:txBody>
          <a:bodyPr/>
          <a:lstStyle/>
          <a:p>
            <a:fld id="{C03A09A9-6C12-46D5-A304-7FCC1C4759A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 Brian Peacock Ergonomics (BPE) Pte. Ltd.</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E621884-0B0D-41ED-9575-F29437FF3DA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Brian Peacock Ergonomics (BPE) Pte. Ltd.</a:t>
            </a:r>
            <a:endParaRPr lang="en-US"/>
          </a:p>
        </p:txBody>
      </p:sp>
      <p:sp>
        <p:nvSpPr>
          <p:cNvPr id="7" name="Slide Number Placeholder 6"/>
          <p:cNvSpPr>
            <a:spLocks noGrp="1"/>
          </p:cNvSpPr>
          <p:nvPr>
            <p:ph type="sldNum" sz="quarter" idx="12"/>
          </p:nvPr>
        </p:nvSpPr>
        <p:spPr/>
        <p:txBody>
          <a:bodyPr/>
          <a:lstStyle/>
          <a:p>
            <a:fld id="{08CA179F-FE07-4F6F-BD8A-82004C1EFAC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Brian Peacock Ergonomics (BPE) Pte. Ltd.</a:t>
            </a:r>
            <a:endParaRPr lang="en-US"/>
          </a:p>
        </p:txBody>
      </p:sp>
      <p:sp>
        <p:nvSpPr>
          <p:cNvPr id="9" name="Slide Number Placeholder 8"/>
          <p:cNvSpPr>
            <a:spLocks noGrp="1"/>
          </p:cNvSpPr>
          <p:nvPr>
            <p:ph type="sldNum" sz="quarter" idx="12"/>
          </p:nvPr>
        </p:nvSpPr>
        <p:spPr/>
        <p:txBody>
          <a:bodyPr/>
          <a:lstStyle/>
          <a:p>
            <a:fld id="{EE43B685-FD76-4BB7-BCB5-0A96DE515ED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Brian Peacock Ergonomics (BPE) Pte. Ltd.</a:t>
            </a:r>
            <a:endParaRPr lang="en-US"/>
          </a:p>
        </p:txBody>
      </p:sp>
      <p:sp>
        <p:nvSpPr>
          <p:cNvPr id="5" name="Slide Number Placeholder 4"/>
          <p:cNvSpPr>
            <a:spLocks noGrp="1"/>
          </p:cNvSpPr>
          <p:nvPr>
            <p:ph type="sldNum" sz="quarter" idx="12"/>
          </p:nvPr>
        </p:nvSpPr>
        <p:spPr/>
        <p:txBody>
          <a:bodyPr/>
          <a:lstStyle/>
          <a:p>
            <a:fld id="{B5965D5C-8859-4957-85D8-1D40412D9C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 Brian Peacock Ergonomics (BPE) Pte. Ltd.</a:t>
            </a:r>
            <a:endParaRPr lang="en-US"/>
          </a:p>
        </p:txBody>
      </p:sp>
      <p:sp>
        <p:nvSpPr>
          <p:cNvPr id="4" name="Slide Number Placeholder 3"/>
          <p:cNvSpPr>
            <a:spLocks noGrp="1"/>
          </p:cNvSpPr>
          <p:nvPr>
            <p:ph type="sldNum" sz="quarter" idx="12"/>
          </p:nvPr>
        </p:nvSpPr>
        <p:spPr/>
        <p:txBody>
          <a:bodyPr/>
          <a:lstStyle/>
          <a:p>
            <a:fld id="{337CAF8A-2405-4234-8913-6060C0C965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Brian Peacock Ergonomics (BPE) Pte. Ltd.</a:t>
            </a:r>
            <a:endParaRPr lang="en-US"/>
          </a:p>
        </p:txBody>
      </p:sp>
      <p:sp>
        <p:nvSpPr>
          <p:cNvPr id="7" name="Slide Number Placeholder 6"/>
          <p:cNvSpPr>
            <a:spLocks noGrp="1"/>
          </p:cNvSpPr>
          <p:nvPr>
            <p:ph type="sldNum" sz="quarter" idx="12"/>
          </p:nvPr>
        </p:nvSpPr>
        <p:spPr/>
        <p:txBody>
          <a:bodyPr/>
          <a:lstStyle/>
          <a:p>
            <a:fld id="{E3FFE9F4-74EA-4EC8-98F9-58B05B5AB34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 Brian Peacock Ergonomics (BPE) Pte. Ltd.</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71085AD-0E3E-423E-8AA3-3F33CCA5CB5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676400"/>
            <a:ext cx="7772400" cy="45720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 Brian Peacock Ergonomics (BPE) Pte. Ltd.</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FD0BDA4-C9B9-4519-B234-35BDB952D2E0}" type="slidenum">
              <a:rPr lang="en-US" smtClean="0"/>
              <a:pPr/>
              <a:t>‹#›</a:t>
            </a:fld>
            <a:endParaRPr lang="en-US"/>
          </a:p>
        </p:txBody>
      </p:sp>
      <p:cxnSp>
        <p:nvCxnSpPr>
          <p:cNvPr id="11" name="Straight Connector 10"/>
          <p:cNvCxnSpPr/>
          <p:nvPr userDrawn="1"/>
        </p:nvCxnSpPr>
        <p:spPr>
          <a:xfrm>
            <a:off x="914400" y="1447800"/>
            <a:ext cx="7772400" cy="1588"/>
          </a:xfrm>
          <a:prstGeom prst="line">
            <a:avLst/>
          </a:prstGeom>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8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8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8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8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8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600200"/>
            <a:ext cx="7772400" cy="1371600"/>
          </a:xfrm>
        </p:spPr>
        <p:txBody>
          <a:bodyPr>
            <a:normAutofit/>
          </a:bodyPr>
          <a:lstStyle/>
          <a:p>
            <a:r>
              <a:rPr lang="en-US"/>
              <a:t>Ergonomics Analysis of Sheet Metal Handling</a:t>
            </a:r>
          </a:p>
        </p:txBody>
      </p:sp>
      <p:sp>
        <p:nvSpPr>
          <p:cNvPr id="5" name="Subtitle 2"/>
          <p:cNvSpPr txBox="1">
            <a:spLocks/>
          </p:cNvSpPr>
          <p:nvPr/>
        </p:nvSpPr>
        <p:spPr>
          <a:xfrm>
            <a:off x="609600" y="3429000"/>
            <a:ext cx="7779434" cy="1752600"/>
          </a:xfrm>
          <a:prstGeom prst="rect">
            <a:avLst/>
          </a:prstGeom>
        </p:spPr>
        <p:txBody>
          <a:bodyPr>
            <a:normAutofit/>
          </a:bodyPr>
          <a:lstStyle/>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smtClean="0">
                <a:ln>
                  <a:noFill/>
                </a:ln>
                <a:solidFill>
                  <a:schemeClr val="tx2"/>
                </a:solidFill>
                <a:effectLst/>
                <a:uLnTx/>
                <a:uFillTx/>
                <a:latin typeface="+mn-lt"/>
                <a:ea typeface="+mn-ea"/>
                <a:cs typeface="+mn-cs"/>
              </a:rPr>
              <a:t>Brian Peacock </a:t>
            </a: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smtClean="0">
                <a:ln>
                  <a:noFill/>
                </a:ln>
                <a:solidFill>
                  <a:schemeClr val="tx2"/>
                </a:solidFill>
                <a:effectLst/>
                <a:uLnTx/>
                <a:uFillTx/>
                <a:latin typeface="+mn-lt"/>
                <a:ea typeface="+mn-ea"/>
                <a:cs typeface="+mn-cs"/>
              </a:rPr>
              <a:t>for</a:t>
            </a: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smtClean="0">
                <a:ln>
                  <a:noFill/>
                </a:ln>
                <a:solidFill>
                  <a:schemeClr val="tx2"/>
                </a:solidFill>
                <a:effectLst/>
                <a:uLnTx/>
                <a:uFillTx/>
                <a:latin typeface="+mn-lt"/>
                <a:ea typeface="+mn-ea"/>
                <a:cs typeface="+mn-cs"/>
              </a:rPr>
              <a:t>Pitney Bowes</a:t>
            </a:r>
            <a:r>
              <a:rPr kumimoji="0" lang="en-US" sz="2600" b="0" i="0" u="none" strike="noStrike" kern="1200" cap="none" spc="0" normalizeH="0" noProof="0" dirty="0" smtClean="0">
                <a:ln>
                  <a:noFill/>
                </a:ln>
                <a:solidFill>
                  <a:schemeClr val="tx2"/>
                </a:solidFill>
                <a:effectLst/>
                <a:uLnTx/>
                <a:uFillTx/>
                <a:latin typeface="+mn-lt"/>
                <a:ea typeface="+mn-ea"/>
                <a:cs typeface="+mn-cs"/>
              </a:rPr>
              <a:t> </a:t>
            </a:r>
            <a:r>
              <a:rPr kumimoji="0" lang="en-US" sz="2600" b="0" i="0" u="none" strike="noStrike" kern="1200" cap="none" spc="0" normalizeH="0" noProof="0" dirty="0" err="1" smtClean="0">
                <a:ln>
                  <a:noFill/>
                </a:ln>
                <a:solidFill>
                  <a:schemeClr val="tx2"/>
                </a:solidFill>
                <a:effectLst/>
                <a:uLnTx/>
                <a:uFillTx/>
                <a:latin typeface="+mn-lt"/>
                <a:ea typeface="+mn-ea"/>
                <a:cs typeface="+mn-cs"/>
              </a:rPr>
              <a:t>Inc</a:t>
            </a:r>
            <a:endParaRPr kumimoji="0" lang="en-US" sz="26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6" name="Footer Placeholder 2"/>
          <p:cNvSpPr>
            <a:spLocks noGrp="1"/>
          </p:cNvSpPr>
          <p:nvPr>
            <p:ph type="ftr" sz="quarter" idx="11"/>
          </p:nvPr>
        </p:nvSpPr>
        <p:spPr bwMode="auto">
          <a:xfrm>
            <a:off x="457200" y="6364288"/>
            <a:ext cx="3962400" cy="457200"/>
          </a:xfrm>
          <a:noFill/>
          <a:ln>
            <a:miter lim="800000"/>
            <a:headEnd/>
            <a:tailEnd/>
          </a:ln>
        </p:spPr>
        <p:txBody>
          <a:bodyPr vert="horz" wrap="square" lIns="91440" tIns="45720" rIns="91440" bIns="45720" numCol="1" compatLnSpc="1">
            <a:prstTxWarp prst="textNoShape">
              <a:avLst/>
            </a:prstTxWarp>
          </a:bodyPr>
          <a:lstStyle/>
          <a:p>
            <a:r>
              <a:rPr lang="en-US" smtClean="0">
                <a:latin typeface="Times New Roman" charset="0"/>
              </a:rPr>
              <a:t>© Brian Peacock Ergonomics (BPE) Pte. Ltd.</a:t>
            </a:r>
            <a:endParaRPr lang="en-US" dirty="0" smtClean="0">
              <a:latin typeface="Times New Roman"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Autofit/>
          </a:bodyPr>
          <a:lstStyle/>
          <a:p>
            <a:r>
              <a:rPr lang="en-US" sz="2700" b="1" dirty="0"/>
              <a:t>Analysis must provide evidence for decisions and lead to interventions that are measurable</a:t>
            </a:r>
          </a:p>
        </p:txBody>
      </p:sp>
      <p:sp>
        <p:nvSpPr>
          <p:cNvPr id="16" name="Footer Placeholder 2"/>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latin typeface="Times New Roman" charset="0"/>
              </a:rPr>
              <a:t>© Brian Peacock Ergonomics (BPE) Pte. Ltd.</a:t>
            </a:r>
            <a:endParaRPr lang="en-US" dirty="0" smtClean="0">
              <a:latin typeface="Times New Roman" charset="0"/>
            </a:endParaRPr>
          </a:p>
        </p:txBody>
      </p:sp>
      <p:sp>
        <p:nvSpPr>
          <p:cNvPr id="13315" name="Oval 3"/>
          <p:cNvSpPr>
            <a:spLocks noChangeArrowheads="1"/>
          </p:cNvSpPr>
          <p:nvPr/>
        </p:nvSpPr>
        <p:spPr bwMode="auto">
          <a:xfrm>
            <a:off x="2819400" y="3352800"/>
            <a:ext cx="1524000" cy="838200"/>
          </a:xfrm>
          <a:prstGeom prst="ellipse">
            <a:avLst/>
          </a:prstGeom>
          <a:solidFill>
            <a:srgbClr val="FFFF00"/>
          </a:solidFill>
          <a:ln w="9525">
            <a:solidFill>
              <a:schemeClr val="tx1"/>
            </a:solidFill>
            <a:round/>
            <a:headEnd/>
            <a:tailEnd/>
          </a:ln>
          <a:effectLst/>
        </p:spPr>
        <p:txBody>
          <a:bodyPr wrap="none" anchor="ctr"/>
          <a:lstStyle/>
          <a:p>
            <a:pPr algn="ctr"/>
            <a:r>
              <a:rPr lang="en-US" sz="2800" b="1"/>
              <a:t>The Job </a:t>
            </a:r>
          </a:p>
        </p:txBody>
      </p:sp>
      <p:sp>
        <p:nvSpPr>
          <p:cNvPr id="13316" name="Rectangle 4"/>
          <p:cNvSpPr>
            <a:spLocks noChangeArrowheads="1"/>
          </p:cNvSpPr>
          <p:nvPr/>
        </p:nvSpPr>
        <p:spPr bwMode="auto">
          <a:xfrm>
            <a:off x="381000" y="2286000"/>
            <a:ext cx="1524000" cy="838200"/>
          </a:xfrm>
          <a:prstGeom prst="rect">
            <a:avLst/>
          </a:prstGeom>
          <a:solidFill>
            <a:srgbClr val="FFFF00"/>
          </a:solidFill>
          <a:ln w="9525">
            <a:solidFill>
              <a:schemeClr val="tx1"/>
            </a:solidFill>
            <a:miter lim="800000"/>
            <a:headEnd/>
            <a:tailEnd/>
          </a:ln>
          <a:effectLst/>
        </p:spPr>
        <p:txBody>
          <a:bodyPr wrap="none" anchor="ctr"/>
          <a:lstStyle/>
          <a:p>
            <a:pPr algn="ctr"/>
            <a:r>
              <a:rPr lang="en-US"/>
              <a:t>Outcomes</a:t>
            </a:r>
          </a:p>
        </p:txBody>
      </p:sp>
      <p:sp>
        <p:nvSpPr>
          <p:cNvPr id="13317" name="Rectangle 5"/>
          <p:cNvSpPr>
            <a:spLocks noChangeArrowheads="1"/>
          </p:cNvSpPr>
          <p:nvPr/>
        </p:nvSpPr>
        <p:spPr bwMode="auto">
          <a:xfrm>
            <a:off x="4800600" y="2057400"/>
            <a:ext cx="1524000" cy="838200"/>
          </a:xfrm>
          <a:prstGeom prst="rect">
            <a:avLst/>
          </a:prstGeom>
          <a:solidFill>
            <a:srgbClr val="FFFF00"/>
          </a:solidFill>
          <a:ln w="9525">
            <a:solidFill>
              <a:schemeClr val="tx1"/>
            </a:solidFill>
            <a:miter lim="800000"/>
            <a:headEnd/>
            <a:tailEnd/>
          </a:ln>
          <a:effectLst/>
        </p:spPr>
        <p:txBody>
          <a:bodyPr wrap="none" anchor="ctr"/>
          <a:lstStyle/>
          <a:p>
            <a:pPr algn="ctr"/>
            <a:r>
              <a:rPr lang="en-US"/>
              <a:t>Analysis and</a:t>
            </a:r>
          </a:p>
          <a:p>
            <a:pPr algn="ctr"/>
            <a:r>
              <a:rPr lang="en-US"/>
              <a:t>Simulation</a:t>
            </a:r>
          </a:p>
        </p:txBody>
      </p:sp>
      <p:sp>
        <p:nvSpPr>
          <p:cNvPr id="13318" name="Rectangle 6"/>
          <p:cNvSpPr>
            <a:spLocks noChangeArrowheads="1"/>
          </p:cNvSpPr>
          <p:nvPr/>
        </p:nvSpPr>
        <p:spPr bwMode="auto">
          <a:xfrm>
            <a:off x="4038600" y="4800600"/>
            <a:ext cx="1524000" cy="838200"/>
          </a:xfrm>
          <a:prstGeom prst="rect">
            <a:avLst/>
          </a:prstGeom>
          <a:solidFill>
            <a:srgbClr val="FFFF00"/>
          </a:solidFill>
          <a:ln w="9525">
            <a:solidFill>
              <a:schemeClr val="tx1"/>
            </a:solidFill>
            <a:miter lim="800000"/>
            <a:headEnd/>
            <a:tailEnd/>
          </a:ln>
          <a:effectLst/>
        </p:spPr>
        <p:txBody>
          <a:bodyPr wrap="none" anchor="ctr"/>
          <a:lstStyle/>
          <a:p>
            <a:pPr algn="ctr"/>
            <a:r>
              <a:rPr lang="en-US"/>
              <a:t>Interventions</a:t>
            </a:r>
          </a:p>
        </p:txBody>
      </p:sp>
      <p:sp>
        <p:nvSpPr>
          <p:cNvPr id="13319" name="Rectangle 7"/>
          <p:cNvSpPr>
            <a:spLocks noChangeArrowheads="1"/>
          </p:cNvSpPr>
          <p:nvPr/>
        </p:nvSpPr>
        <p:spPr bwMode="auto">
          <a:xfrm>
            <a:off x="6629400" y="3657600"/>
            <a:ext cx="1524000" cy="838200"/>
          </a:xfrm>
          <a:prstGeom prst="rect">
            <a:avLst/>
          </a:prstGeom>
          <a:solidFill>
            <a:srgbClr val="FFFF00"/>
          </a:solidFill>
          <a:ln w="9525">
            <a:solidFill>
              <a:schemeClr val="tx1"/>
            </a:solidFill>
            <a:miter lim="800000"/>
            <a:headEnd/>
            <a:tailEnd/>
          </a:ln>
          <a:effectLst/>
        </p:spPr>
        <p:txBody>
          <a:bodyPr wrap="none" anchor="ctr"/>
          <a:lstStyle/>
          <a:p>
            <a:pPr algn="ctr"/>
            <a:r>
              <a:rPr lang="en-US"/>
              <a:t>Decisions</a:t>
            </a:r>
          </a:p>
        </p:txBody>
      </p:sp>
      <p:cxnSp>
        <p:nvCxnSpPr>
          <p:cNvPr id="13322" name="AutoShape 10"/>
          <p:cNvCxnSpPr>
            <a:cxnSpLocks noChangeShapeType="1"/>
            <a:stCxn id="13317" idx="3"/>
            <a:endCxn id="13319" idx="0"/>
          </p:cNvCxnSpPr>
          <p:nvPr/>
        </p:nvCxnSpPr>
        <p:spPr bwMode="auto">
          <a:xfrm>
            <a:off x="6324600" y="2476500"/>
            <a:ext cx="1066800" cy="1181100"/>
          </a:xfrm>
          <a:prstGeom prst="straightConnector1">
            <a:avLst/>
          </a:prstGeom>
          <a:noFill/>
          <a:ln w="9525">
            <a:solidFill>
              <a:schemeClr val="tx1"/>
            </a:solidFill>
            <a:round/>
            <a:headEnd/>
            <a:tailEnd type="triangle" w="med" len="med"/>
          </a:ln>
          <a:effectLst/>
        </p:spPr>
      </p:cxnSp>
      <p:cxnSp>
        <p:nvCxnSpPr>
          <p:cNvPr id="13323" name="AutoShape 11"/>
          <p:cNvCxnSpPr>
            <a:cxnSpLocks noChangeShapeType="1"/>
            <a:stCxn id="13319" idx="2"/>
            <a:endCxn id="13318" idx="3"/>
          </p:cNvCxnSpPr>
          <p:nvPr/>
        </p:nvCxnSpPr>
        <p:spPr bwMode="auto">
          <a:xfrm flipH="1">
            <a:off x="5562600" y="4495800"/>
            <a:ext cx="1828800" cy="723900"/>
          </a:xfrm>
          <a:prstGeom prst="straightConnector1">
            <a:avLst/>
          </a:prstGeom>
          <a:noFill/>
          <a:ln w="9525">
            <a:solidFill>
              <a:schemeClr val="tx1"/>
            </a:solidFill>
            <a:round/>
            <a:headEnd/>
            <a:tailEnd type="triangle" w="med" len="med"/>
          </a:ln>
          <a:effectLst/>
        </p:spPr>
      </p:cxnSp>
      <p:cxnSp>
        <p:nvCxnSpPr>
          <p:cNvPr id="13327" name="AutoShape 15"/>
          <p:cNvCxnSpPr>
            <a:cxnSpLocks noChangeShapeType="1"/>
            <a:stCxn id="13318" idx="0"/>
            <a:endCxn id="13315" idx="5"/>
          </p:cNvCxnSpPr>
          <p:nvPr/>
        </p:nvCxnSpPr>
        <p:spPr bwMode="auto">
          <a:xfrm flipH="1" flipV="1">
            <a:off x="4119563" y="4068763"/>
            <a:ext cx="681037" cy="731837"/>
          </a:xfrm>
          <a:prstGeom prst="straightConnector1">
            <a:avLst/>
          </a:prstGeom>
          <a:noFill/>
          <a:ln w="9525">
            <a:solidFill>
              <a:schemeClr val="tx1"/>
            </a:solidFill>
            <a:round/>
            <a:headEnd/>
            <a:tailEnd type="triangle" w="med" len="med"/>
          </a:ln>
          <a:effectLst/>
        </p:spPr>
      </p:cxnSp>
      <p:cxnSp>
        <p:nvCxnSpPr>
          <p:cNvPr id="13329" name="AutoShape 17"/>
          <p:cNvCxnSpPr>
            <a:cxnSpLocks noChangeShapeType="1"/>
            <a:stCxn id="13316" idx="3"/>
          </p:cNvCxnSpPr>
          <p:nvPr/>
        </p:nvCxnSpPr>
        <p:spPr bwMode="auto">
          <a:xfrm>
            <a:off x="1905000" y="2705100"/>
            <a:ext cx="1588" cy="1588"/>
          </a:xfrm>
          <a:prstGeom prst="straightConnector1">
            <a:avLst/>
          </a:prstGeom>
          <a:noFill/>
          <a:ln w="9525">
            <a:solidFill>
              <a:schemeClr val="tx1"/>
            </a:solidFill>
            <a:round/>
            <a:headEnd type="triangle" w="med" len="med"/>
            <a:tailEnd type="triangle" w="med" len="med"/>
          </a:ln>
          <a:effectLst/>
        </p:spPr>
      </p:cxnSp>
      <p:cxnSp>
        <p:nvCxnSpPr>
          <p:cNvPr id="13330" name="AutoShape 18"/>
          <p:cNvCxnSpPr>
            <a:cxnSpLocks noChangeShapeType="1"/>
            <a:stCxn id="13316" idx="3"/>
            <a:endCxn id="13317" idx="1"/>
          </p:cNvCxnSpPr>
          <p:nvPr/>
        </p:nvCxnSpPr>
        <p:spPr bwMode="auto">
          <a:xfrm flipV="1">
            <a:off x="1905000" y="2476500"/>
            <a:ext cx="2895600" cy="228600"/>
          </a:xfrm>
          <a:prstGeom prst="straightConnector1">
            <a:avLst/>
          </a:prstGeom>
          <a:noFill/>
          <a:ln w="9525">
            <a:solidFill>
              <a:schemeClr val="tx1"/>
            </a:solidFill>
            <a:round/>
            <a:headEnd type="triangle" w="med" len="med"/>
            <a:tailEnd type="triangle" w="med" len="med"/>
          </a:ln>
          <a:effectLst/>
        </p:spPr>
      </p:cxnSp>
      <p:cxnSp>
        <p:nvCxnSpPr>
          <p:cNvPr id="13331" name="AutoShape 19"/>
          <p:cNvCxnSpPr>
            <a:cxnSpLocks noChangeShapeType="1"/>
            <a:stCxn id="13315" idx="2"/>
            <a:endCxn id="13316" idx="2"/>
          </p:cNvCxnSpPr>
          <p:nvPr/>
        </p:nvCxnSpPr>
        <p:spPr bwMode="auto">
          <a:xfrm flipH="1" flipV="1">
            <a:off x="1143000" y="3124200"/>
            <a:ext cx="1676400" cy="647700"/>
          </a:xfrm>
          <a:prstGeom prst="straightConnector1">
            <a:avLst/>
          </a:prstGeom>
          <a:noFill/>
          <a:ln w="9525">
            <a:solidFill>
              <a:schemeClr val="tx1"/>
            </a:solidFill>
            <a:round/>
            <a:headEnd/>
            <a:tailEnd type="triangle" w="med" len="med"/>
          </a:ln>
          <a:effectLst/>
        </p:spPr>
      </p:cxnSp>
      <p:cxnSp>
        <p:nvCxnSpPr>
          <p:cNvPr id="13334" name="AutoShape 22"/>
          <p:cNvCxnSpPr>
            <a:cxnSpLocks noChangeShapeType="1"/>
            <a:stCxn id="13315" idx="7"/>
            <a:endCxn id="13317" idx="2"/>
          </p:cNvCxnSpPr>
          <p:nvPr/>
        </p:nvCxnSpPr>
        <p:spPr bwMode="auto">
          <a:xfrm flipV="1">
            <a:off x="4119563" y="2895600"/>
            <a:ext cx="1443037" cy="579438"/>
          </a:xfrm>
          <a:prstGeom prst="straightConnector1">
            <a:avLst/>
          </a:prstGeom>
          <a:noFill/>
          <a:ln w="9525">
            <a:solidFill>
              <a:schemeClr val="tx1"/>
            </a:solidFill>
            <a:round/>
            <a:headEnd/>
            <a:tailEnd type="triangle" w="med" len="med"/>
          </a:ln>
          <a:effectLst/>
        </p:spPr>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Autofit/>
          </a:bodyPr>
          <a:lstStyle/>
          <a:p>
            <a:r>
              <a:rPr lang="en-US" sz="2900" dirty="0" smtClean="0"/>
              <a:t>How can task factors be assessed?</a:t>
            </a:r>
            <a:br>
              <a:rPr lang="en-US" sz="2900" dirty="0" smtClean="0"/>
            </a:br>
            <a:r>
              <a:rPr lang="en-US" sz="2900" dirty="0" smtClean="0"/>
              <a:t>Ergonomics Analysis and Modeling Techniques</a:t>
            </a:r>
            <a:endParaRPr lang="en-US" sz="2900" dirty="0"/>
          </a:p>
        </p:txBody>
      </p:sp>
      <p:sp>
        <p:nvSpPr>
          <p:cNvPr id="5" name="Footer Placeholder 2"/>
          <p:cNvSpPr>
            <a:spLocks noGrp="1"/>
          </p:cNvSpPr>
          <p:nvPr>
            <p:ph type="ftr" sz="quarter" idx="11"/>
          </p:nvPr>
        </p:nvSpPr>
        <p:spPr/>
        <p:txBody>
          <a:bodyPr/>
          <a:lstStyle/>
          <a:p>
            <a:r>
              <a:rPr lang="en-US" smtClean="0"/>
              <a:t>© Brian Peacock Ergonomics (BPE) Pte. Ltd.</a:t>
            </a:r>
            <a:endParaRPr lang="en-US" dirty="0" smtClean="0"/>
          </a:p>
        </p:txBody>
      </p:sp>
      <p:sp>
        <p:nvSpPr>
          <p:cNvPr id="9219" name="Rectangle 3"/>
          <p:cNvSpPr>
            <a:spLocks noGrp="1" noChangeArrowheads="1"/>
          </p:cNvSpPr>
          <p:nvPr>
            <p:ph sz="quarter" idx="1"/>
          </p:nvPr>
        </p:nvSpPr>
        <p:spPr>
          <a:xfrm>
            <a:off x="914400" y="1600200"/>
            <a:ext cx="7772400" cy="4572000"/>
          </a:xfrm>
        </p:spPr>
        <p:txBody>
          <a:bodyPr>
            <a:normAutofit fontScale="92500" lnSpcReduction="10000"/>
          </a:bodyPr>
          <a:lstStyle/>
          <a:p>
            <a:r>
              <a:rPr lang="en-US" dirty="0" smtClean="0"/>
              <a:t>Checklist Analysis</a:t>
            </a:r>
          </a:p>
          <a:p>
            <a:r>
              <a:rPr lang="en-US" dirty="0" smtClean="0"/>
              <a:t>Work Measurement - workload, manpower</a:t>
            </a:r>
          </a:p>
          <a:p>
            <a:r>
              <a:rPr lang="en-US" dirty="0" smtClean="0"/>
              <a:t>Anthropometry and Workplace Design</a:t>
            </a:r>
          </a:p>
          <a:p>
            <a:r>
              <a:rPr lang="en-US" dirty="0" smtClean="0"/>
              <a:t>Biomechanical Analysis</a:t>
            </a:r>
          </a:p>
          <a:p>
            <a:r>
              <a:rPr lang="en-US" dirty="0" smtClean="0"/>
              <a:t>Manual Materials Handling Analysis </a:t>
            </a:r>
          </a:p>
          <a:p>
            <a:r>
              <a:rPr lang="en-US" dirty="0" smtClean="0"/>
              <a:t>Target Analysis</a:t>
            </a:r>
          </a:p>
          <a:p>
            <a:r>
              <a:rPr lang="en-US" dirty="0" smtClean="0"/>
              <a:t>Energy Analysis</a:t>
            </a:r>
          </a:p>
          <a:p>
            <a:r>
              <a:rPr lang="en-US" dirty="0" smtClean="0"/>
              <a:t>Biomechanical Modeling</a:t>
            </a:r>
          </a:p>
          <a:p>
            <a:r>
              <a:rPr lang="en-US" dirty="0" smtClean="0"/>
              <a:t>Anthropomorphic Modeling</a:t>
            </a:r>
          </a:p>
          <a:p>
            <a:r>
              <a:rPr lang="en-US" dirty="0" smtClean="0"/>
              <a:t>Comprehensive computer based ergonomics analysis systems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b="1" smtClean="0"/>
              <a:t>Checklist Analysis</a:t>
            </a:r>
            <a:endParaRPr lang="en-US" b="1"/>
          </a:p>
        </p:txBody>
      </p:sp>
      <p:sp>
        <p:nvSpPr>
          <p:cNvPr id="5" name="Footer Placeholder 2"/>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latin typeface="Times New Roman" charset="0"/>
              </a:rPr>
              <a:t>© Brian Peacock Ergonomics (BPE) Pte. Ltd.</a:t>
            </a:r>
            <a:endParaRPr lang="en-US" dirty="0" smtClean="0">
              <a:latin typeface="Times New Roman" charset="0"/>
            </a:endParaRPr>
          </a:p>
        </p:txBody>
      </p:sp>
      <p:sp>
        <p:nvSpPr>
          <p:cNvPr id="22531" name="Text Box 3"/>
          <p:cNvSpPr txBox="1">
            <a:spLocks noChangeArrowheads="1"/>
          </p:cNvSpPr>
          <p:nvPr/>
        </p:nvSpPr>
        <p:spPr bwMode="auto">
          <a:xfrm>
            <a:off x="990600" y="1546225"/>
            <a:ext cx="7239000" cy="4524315"/>
          </a:xfrm>
          <a:prstGeom prst="rect">
            <a:avLst/>
          </a:prstGeom>
          <a:noFill/>
          <a:ln w="9525">
            <a:noFill/>
            <a:miter lim="800000"/>
            <a:headEnd/>
            <a:tailEnd/>
          </a:ln>
          <a:effectLst/>
        </p:spPr>
        <p:txBody>
          <a:bodyPr>
            <a:spAutoFit/>
          </a:bodyPr>
          <a:lstStyle/>
          <a:p>
            <a:pPr marL="457200" indent="-457200">
              <a:spcBef>
                <a:spcPct val="50000"/>
              </a:spcBef>
              <a:buClr>
                <a:schemeClr val="accent2"/>
              </a:buClr>
              <a:buFont typeface="Arial"/>
              <a:buChar char="•"/>
            </a:pPr>
            <a:r>
              <a:rPr lang="en-US" sz="2400" dirty="0"/>
              <a:t>There are checklists and checklists</a:t>
            </a:r>
          </a:p>
          <a:p>
            <a:pPr marL="457200" indent="-457200">
              <a:spcBef>
                <a:spcPct val="50000"/>
              </a:spcBef>
              <a:buClr>
                <a:schemeClr val="accent2"/>
              </a:buClr>
              <a:buFont typeface="Arial"/>
              <a:buChar char="•"/>
            </a:pPr>
            <a:r>
              <a:rPr lang="en-US" sz="2400" dirty="0"/>
              <a:t>Some are qualitative</a:t>
            </a:r>
          </a:p>
          <a:p>
            <a:pPr marL="457200" indent="-457200">
              <a:spcBef>
                <a:spcPct val="50000"/>
              </a:spcBef>
              <a:buClr>
                <a:schemeClr val="accent2"/>
              </a:buClr>
              <a:buFont typeface="Arial"/>
              <a:buChar char="•"/>
            </a:pPr>
            <a:r>
              <a:rPr lang="en-US" sz="2400" dirty="0"/>
              <a:t>Some are quantitative</a:t>
            </a:r>
          </a:p>
          <a:p>
            <a:pPr marL="457200" indent="-457200">
              <a:spcBef>
                <a:spcPct val="50000"/>
              </a:spcBef>
              <a:buClr>
                <a:schemeClr val="accent2"/>
              </a:buClr>
              <a:buFont typeface="Arial"/>
              <a:buChar char="•"/>
            </a:pPr>
            <a:r>
              <a:rPr lang="en-US" sz="2400" dirty="0"/>
              <a:t>Some measure people</a:t>
            </a:r>
          </a:p>
          <a:p>
            <a:pPr marL="457200" indent="-457200">
              <a:spcBef>
                <a:spcPct val="50000"/>
              </a:spcBef>
              <a:buClr>
                <a:schemeClr val="accent2"/>
              </a:buClr>
              <a:buFont typeface="Arial"/>
              <a:buChar char="•"/>
            </a:pPr>
            <a:r>
              <a:rPr lang="en-US" sz="2400" dirty="0"/>
              <a:t>Others measure what can be changed</a:t>
            </a:r>
          </a:p>
          <a:p>
            <a:pPr marL="457200" indent="-457200">
              <a:spcBef>
                <a:spcPct val="50000"/>
              </a:spcBef>
              <a:buClr>
                <a:schemeClr val="accent2"/>
              </a:buClr>
              <a:buFont typeface="Arial"/>
              <a:buChar char="•"/>
            </a:pPr>
            <a:r>
              <a:rPr lang="en-US" sz="2400" dirty="0"/>
              <a:t>Most checklists have their uses</a:t>
            </a:r>
          </a:p>
          <a:p>
            <a:pPr marL="457200" indent="-457200">
              <a:spcBef>
                <a:spcPct val="50000"/>
              </a:spcBef>
              <a:buClr>
                <a:schemeClr val="accent2"/>
              </a:buClr>
              <a:buFont typeface="Arial"/>
              <a:buChar char="•"/>
            </a:pPr>
            <a:r>
              <a:rPr lang="en-US" sz="2400" i="1" dirty="0"/>
              <a:t>Many checklists miss the point - they should be a tool that enhances the reliability of decisions and points the engineer or manager to an appropriate decision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Work Measurement</a:t>
            </a:r>
            <a:endParaRPr lang="en-US"/>
          </a:p>
        </p:txBody>
      </p:sp>
      <p:sp>
        <p:nvSpPr>
          <p:cNvPr id="5" name="Footer Placeholder 2"/>
          <p:cNvSpPr>
            <a:spLocks noGrp="1"/>
          </p:cNvSpPr>
          <p:nvPr>
            <p:ph type="ftr" sz="quarter" idx="11"/>
          </p:nvPr>
        </p:nvSpPr>
        <p:spPr/>
        <p:txBody>
          <a:bodyPr/>
          <a:lstStyle/>
          <a:p>
            <a:r>
              <a:rPr lang="en-US" smtClean="0"/>
              <a:t>© Brian Peacock Ergonomics (BPE) Pte. Ltd.</a:t>
            </a:r>
            <a:endParaRPr lang="en-US" dirty="0" smtClean="0"/>
          </a:p>
        </p:txBody>
      </p:sp>
      <p:sp>
        <p:nvSpPr>
          <p:cNvPr id="14339" name="Rectangle 3"/>
          <p:cNvSpPr>
            <a:spLocks noGrp="1" noChangeArrowheads="1"/>
          </p:cNvSpPr>
          <p:nvPr>
            <p:ph sz="quarter" idx="1"/>
          </p:nvPr>
        </p:nvSpPr>
        <p:spPr>
          <a:xfrm>
            <a:off x="914400" y="1752600"/>
            <a:ext cx="7772400" cy="4572000"/>
          </a:xfrm>
        </p:spPr>
        <p:txBody>
          <a:bodyPr/>
          <a:lstStyle/>
          <a:p>
            <a:r>
              <a:rPr lang="en-US" dirty="0" smtClean="0"/>
              <a:t>Traditional work measurement methods - from stop watches through predetermined times to negotiated staffing levels - explicitly address time but pay insufficient attention to the detailed content of work or to human variability</a:t>
            </a:r>
          </a:p>
          <a:p>
            <a:r>
              <a:rPr lang="en-US" dirty="0" smtClean="0"/>
              <a:t>This is why ergo </a:t>
            </a:r>
            <a:r>
              <a:rPr lang="en-US" dirty="0" err="1" smtClean="0"/>
              <a:t>nomos</a:t>
            </a:r>
            <a:r>
              <a:rPr lang="en-US" dirty="0" smtClean="0"/>
              <a:t> is an essential supplement to traditional work measurement methods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smtClean="0"/>
              <a:t>Anthropometry and Workplace Design</a:t>
            </a:r>
            <a:endParaRPr lang="en-US"/>
          </a:p>
        </p:txBody>
      </p:sp>
      <p:sp>
        <p:nvSpPr>
          <p:cNvPr id="5" name="Footer Placeholder 2"/>
          <p:cNvSpPr>
            <a:spLocks noGrp="1"/>
          </p:cNvSpPr>
          <p:nvPr>
            <p:ph type="ftr" sz="quarter" idx="11"/>
          </p:nvPr>
        </p:nvSpPr>
        <p:spPr/>
        <p:txBody>
          <a:bodyPr/>
          <a:lstStyle/>
          <a:p>
            <a:r>
              <a:rPr lang="en-US" smtClean="0"/>
              <a:t>© Brian Peacock Ergonomics (BPE) Pte. Ltd.</a:t>
            </a:r>
            <a:endParaRPr lang="en-US" dirty="0" smtClean="0"/>
          </a:p>
        </p:txBody>
      </p:sp>
      <p:sp>
        <p:nvSpPr>
          <p:cNvPr id="15363" name="Rectangle 3"/>
          <p:cNvSpPr>
            <a:spLocks noGrp="1" noChangeArrowheads="1"/>
          </p:cNvSpPr>
          <p:nvPr>
            <p:ph sz="quarter" idx="1"/>
          </p:nvPr>
        </p:nvSpPr>
        <p:spPr>
          <a:xfrm>
            <a:off x="914400" y="1600200"/>
            <a:ext cx="7772400" cy="4572000"/>
          </a:xfrm>
        </p:spPr>
        <p:txBody>
          <a:bodyPr/>
          <a:lstStyle/>
          <a:p>
            <a:r>
              <a:rPr lang="en-US" dirty="0" smtClean="0"/>
              <a:t>We look up the anthropometric tables, find the averages and percentiles for the expected user population, combine these numbers to optimize the reach and fit requirements of the task and design or modify the equipment accordingly</a:t>
            </a:r>
          </a:p>
          <a:p>
            <a:r>
              <a:rPr lang="en-US" dirty="0" smtClean="0"/>
              <a:t>This is Ergonomics 101</a:t>
            </a:r>
          </a:p>
          <a:p>
            <a:r>
              <a:rPr lang="en-US" dirty="0" smtClean="0"/>
              <a:t>But we didn’t learn about the real world complexities and constraints in ERGO 101</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Biomechanics</a:t>
            </a:r>
            <a:endParaRPr lang="en-US"/>
          </a:p>
        </p:txBody>
      </p:sp>
      <p:sp>
        <p:nvSpPr>
          <p:cNvPr id="5" name="Footer Placeholder 2"/>
          <p:cNvSpPr>
            <a:spLocks noGrp="1"/>
          </p:cNvSpPr>
          <p:nvPr>
            <p:ph type="ftr" sz="quarter" idx="11"/>
          </p:nvPr>
        </p:nvSpPr>
        <p:spPr/>
        <p:txBody>
          <a:bodyPr/>
          <a:lstStyle/>
          <a:p>
            <a:r>
              <a:rPr lang="en-US" smtClean="0"/>
              <a:t>© Brian Peacock Ergonomics (BPE) Pte. Ltd.</a:t>
            </a:r>
            <a:endParaRPr lang="en-US" dirty="0" smtClean="0"/>
          </a:p>
        </p:txBody>
      </p:sp>
      <p:sp>
        <p:nvSpPr>
          <p:cNvPr id="16387" name="Rectangle 3"/>
          <p:cNvSpPr>
            <a:spLocks noGrp="1" noChangeArrowheads="1"/>
          </p:cNvSpPr>
          <p:nvPr>
            <p:ph sz="quarter" idx="1"/>
          </p:nvPr>
        </p:nvSpPr>
        <p:spPr>
          <a:xfrm>
            <a:off x="914400" y="1676400"/>
            <a:ext cx="7772400" cy="4572000"/>
          </a:xfrm>
        </p:spPr>
        <p:txBody>
          <a:bodyPr/>
          <a:lstStyle/>
          <a:p>
            <a:r>
              <a:rPr lang="en-US" dirty="0" smtClean="0"/>
              <a:t>Archimedes knew all about moments but he either forgot to tell our engineers or they forgot that moments apply to people as well as machines</a:t>
            </a:r>
          </a:p>
          <a:p>
            <a:r>
              <a:rPr lang="en-US" dirty="0" smtClean="0"/>
              <a:t>We build big wire baskets to transport parts but not for the convenience of getting things in and out</a:t>
            </a:r>
          </a:p>
          <a:p>
            <a:r>
              <a:rPr lang="en-US" dirty="0" smtClean="0"/>
              <a:t>Are backs and shoulders hurt by statics or dynamics?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Biomechanical Models</a:t>
            </a:r>
            <a:endParaRPr lang="en-US"/>
          </a:p>
        </p:txBody>
      </p:sp>
      <p:sp>
        <p:nvSpPr>
          <p:cNvPr id="5" name="Footer Placeholder 2"/>
          <p:cNvSpPr>
            <a:spLocks noGrp="1"/>
          </p:cNvSpPr>
          <p:nvPr>
            <p:ph type="ftr" sz="quarter" idx="11"/>
          </p:nvPr>
        </p:nvSpPr>
        <p:spPr/>
        <p:txBody>
          <a:bodyPr/>
          <a:lstStyle/>
          <a:p>
            <a:r>
              <a:rPr lang="en-US" smtClean="0"/>
              <a:t>© Brian Peacock Ergonomics (BPE) Pte. Ltd.</a:t>
            </a:r>
            <a:endParaRPr lang="en-US" dirty="0" smtClean="0"/>
          </a:p>
        </p:txBody>
      </p:sp>
      <p:sp>
        <p:nvSpPr>
          <p:cNvPr id="17411" name="Rectangle 3"/>
          <p:cNvSpPr>
            <a:spLocks noGrp="1" noChangeArrowheads="1"/>
          </p:cNvSpPr>
          <p:nvPr>
            <p:ph sz="quarter" idx="1"/>
          </p:nvPr>
        </p:nvSpPr>
        <p:spPr>
          <a:xfrm>
            <a:off x="914400" y="1600200"/>
            <a:ext cx="7772400" cy="4572000"/>
          </a:xfrm>
        </p:spPr>
        <p:txBody>
          <a:bodyPr/>
          <a:lstStyle/>
          <a:p>
            <a:r>
              <a:rPr lang="en-US" dirty="0" smtClean="0"/>
              <a:t>The University of Michigan 3DSSPP and the University of Waterloo’s WATBACK are outstanding static models</a:t>
            </a:r>
          </a:p>
          <a:p>
            <a:r>
              <a:rPr lang="en-US" dirty="0" smtClean="0"/>
              <a:t>Their ease of use has improved enormously</a:t>
            </a:r>
          </a:p>
          <a:p>
            <a:r>
              <a:rPr lang="en-US" dirty="0" smtClean="0"/>
              <a:t>They produce enough reports to sink a ship or write a thesis</a:t>
            </a:r>
          </a:p>
          <a:p>
            <a:r>
              <a:rPr lang="en-US" dirty="0" smtClean="0"/>
              <a:t>They are great analysis or simulation tools in the right hands</a:t>
            </a:r>
          </a:p>
          <a:p>
            <a:r>
              <a:rPr lang="en-US" dirty="0" smtClean="0"/>
              <a:t>But are they a cumbersome way of getting to what can be changed?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NIOSH Lift Equation</a:t>
            </a:r>
            <a:endParaRPr lang="en-US"/>
          </a:p>
        </p:txBody>
      </p:sp>
      <p:sp>
        <p:nvSpPr>
          <p:cNvPr id="5" name="Footer Placeholder 2"/>
          <p:cNvSpPr>
            <a:spLocks noGrp="1"/>
          </p:cNvSpPr>
          <p:nvPr>
            <p:ph type="ftr" sz="quarter" idx="11"/>
          </p:nvPr>
        </p:nvSpPr>
        <p:spPr/>
        <p:txBody>
          <a:bodyPr/>
          <a:lstStyle/>
          <a:p>
            <a:r>
              <a:rPr lang="en-US" smtClean="0"/>
              <a:t>© Brian Peacock Ergonomics (BPE) Pte. Ltd.</a:t>
            </a:r>
            <a:endParaRPr lang="en-US" dirty="0" smtClean="0"/>
          </a:p>
        </p:txBody>
      </p:sp>
      <p:sp>
        <p:nvSpPr>
          <p:cNvPr id="18435" name="Rectangle 3"/>
          <p:cNvSpPr>
            <a:spLocks noGrp="1" noChangeArrowheads="1"/>
          </p:cNvSpPr>
          <p:nvPr>
            <p:ph sz="quarter" idx="1"/>
          </p:nvPr>
        </p:nvSpPr>
        <p:spPr/>
        <p:txBody>
          <a:bodyPr>
            <a:normAutofit fontScale="92500" lnSpcReduction="10000"/>
          </a:bodyPr>
          <a:lstStyle/>
          <a:p>
            <a:r>
              <a:rPr lang="en-US" smtClean="0"/>
              <a:t>The ubiquitous “NIOSH”</a:t>
            </a:r>
          </a:p>
          <a:p>
            <a:r>
              <a:rPr lang="en-US" smtClean="0"/>
              <a:t>The weighting factors and indices were based on good science, plus a lot of professional judgement</a:t>
            </a:r>
          </a:p>
          <a:p>
            <a:r>
              <a:rPr lang="en-US" smtClean="0"/>
              <a:t>There were some gaps in logic in the development of the ‘91 version</a:t>
            </a:r>
          </a:p>
          <a:p>
            <a:r>
              <a:rPr lang="en-US" smtClean="0"/>
              <a:t>It is a very easy to use tool, both in its manual and computerized forms</a:t>
            </a:r>
          </a:p>
          <a:p>
            <a:r>
              <a:rPr lang="en-US" smtClean="0"/>
              <a:t>It is a great analysis and simulation tool in the right hands</a:t>
            </a:r>
          </a:p>
          <a:p>
            <a:r>
              <a:rPr lang="en-US" smtClean="0"/>
              <a:t>But the interpretation of the LIFT INDEX has become a battle ground between science, epidemiology, business, government, the unions and the courts.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Energy Analysis</a:t>
            </a:r>
            <a:endParaRPr lang="en-US"/>
          </a:p>
        </p:txBody>
      </p:sp>
      <p:sp>
        <p:nvSpPr>
          <p:cNvPr id="19459" name="Rectangle 3"/>
          <p:cNvSpPr>
            <a:spLocks noGrp="1" noChangeArrowheads="1"/>
          </p:cNvSpPr>
          <p:nvPr>
            <p:ph sz="quarter" idx="1"/>
          </p:nvPr>
        </p:nvSpPr>
        <p:spPr/>
        <p:txBody>
          <a:bodyPr>
            <a:normAutofit lnSpcReduction="10000"/>
          </a:bodyPr>
          <a:lstStyle/>
          <a:p>
            <a:r>
              <a:rPr lang="en-US" smtClean="0"/>
              <a:t>Carrying heavy pieces of sheet metal around all day can be energy consuming</a:t>
            </a:r>
          </a:p>
          <a:p>
            <a:r>
              <a:rPr lang="en-US" smtClean="0"/>
              <a:t>Gravity is the main challenge</a:t>
            </a:r>
          </a:p>
          <a:p>
            <a:r>
              <a:rPr lang="en-US" smtClean="0"/>
              <a:t>Picking, orienting, carrying and placing add to the workload</a:t>
            </a:r>
          </a:p>
          <a:p>
            <a:r>
              <a:rPr lang="en-US" smtClean="0"/>
              <a:t>The operator also has to move himself</a:t>
            </a:r>
          </a:p>
          <a:p>
            <a:r>
              <a:rPr lang="en-US" smtClean="0"/>
              <a:t>Modern presses can spit out panels at very high rates</a:t>
            </a:r>
          </a:p>
          <a:p>
            <a:r>
              <a:rPr lang="en-US" smtClean="0"/>
              <a:t>The key to energy analysis and, thence, job design is physiological variety, not simplistic maximum kcals per minute </a:t>
            </a:r>
            <a:endParaRPr lang="en-US"/>
          </a:p>
        </p:txBody>
      </p:sp>
      <p:sp>
        <p:nvSpPr>
          <p:cNvPr id="5" name="Footer Placeholder 4"/>
          <p:cNvSpPr>
            <a:spLocks noGrp="1"/>
          </p:cNvSpPr>
          <p:nvPr>
            <p:ph type="ftr" sz="quarter" idx="11"/>
          </p:nvPr>
        </p:nvSpPr>
        <p:spPr/>
        <p:txBody>
          <a:bodyPr/>
          <a:lstStyle/>
          <a:p>
            <a:r>
              <a:rPr lang="en-US" smtClean="0"/>
              <a:t>© Brian Peacock Ergonomics (BPE) Pte. Ltd.</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a:t>Target Analysis</a:t>
            </a:r>
            <a:endParaRPr lang="en-US"/>
          </a:p>
        </p:txBody>
      </p:sp>
      <p:sp>
        <p:nvSpPr>
          <p:cNvPr id="20483" name="Rectangle 3"/>
          <p:cNvSpPr>
            <a:spLocks noGrp="1" noChangeArrowheads="1"/>
          </p:cNvSpPr>
          <p:nvPr>
            <p:ph sz="quarter" idx="1"/>
          </p:nvPr>
        </p:nvSpPr>
        <p:spPr/>
        <p:txBody>
          <a:bodyPr/>
          <a:lstStyle/>
          <a:p>
            <a:r>
              <a:rPr lang="en-US"/>
              <a:t>Tight targets take time</a:t>
            </a:r>
          </a:p>
          <a:p>
            <a:r>
              <a:rPr lang="en-US"/>
              <a:t>Sometimes an operator may need to make three or four adjustments to hit the “</a:t>
            </a:r>
            <a:r>
              <a:rPr lang="en-US" i="1"/>
              <a:t>target”</a:t>
            </a:r>
            <a:r>
              <a:rPr lang="en-US"/>
              <a:t> in the container, often while he is in an exposed, overreaching posture</a:t>
            </a:r>
          </a:p>
          <a:p>
            <a:r>
              <a:rPr lang="en-US" i="1"/>
              <a:t>Easy targets reduce energy demands and reduce biomechanical stress</a:t>
            </a:r>
            <a:endParaRPr lang="en-US"/>
          </a:p>
        </p:txBody>
      </p:sp>
      <p:sp>
        <p:nvSpPr>
          <p:cNvPr id="5" name="Footer Placeholder 2"/>
          <p:cNvSpPr>
            <a:spLocks noGrp="1"/>
          </p:cNvSpPr>
          <p:nvPr>
            <p:ph type="ftr" sz="quarter" idx="11"/>
          </p:nvPr>
        </p:nvSpPr>
        <p:spPr bwMode="auto">
          <a:xfrm>
            <a:off x="685800" y="6172200"/>
            <a:ext cx="3962400" cy="457200"/>
          </a:xfrm>
          <a:noFill/>
          <a:ln>
            <a:miter lim="800000"/>
            <a:headEnd/>
            <a:tailEnd/>
          </a:ln>
        </p:spPr>
        <p:txBody>
          <a:bodyPr vert="horz" wrap="square" lIns="91440" tIns="45720" rIns="91440" bIns="45720" numCol="1" compatLnSpc="1">
            <a:prstTxWarp prst="textNoShape">
              <a:avLst/>
            </a:prstTxWarp>
          </a:bodyPr>
          <a:lstStyle/>
          <a:p>
            <a:r>
              <a:rPr lang="en-US" smtClean="0">
                <a:latin typeface="Times New Roman" charset="0"/>
              </a:rPr>
              <a:t>© Brian Peacock Ergonomics (BPE) Pte. Ltd.</a:t>
            </a:r>
            <a:endParaRPr lang="en-US" dirty="0" smtClean="0">
              <a:latin typeface="Times New Roman"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304800"/>
            <a:ext cx="7772400" cy="1143000"/>
          </a:xfrm>
        </p:spPr>
        <p:txBody>
          <a:bodyPr>
            <a:noAutofit/>
          </a:bodyPr>
          <a:lstStyle/>
          <a:p>
            <a:r>
              <a:rPr lang="en-US" sz="3200" b="1" dirty="0"/>
              <a:t>A Day in the Life of a Piece of Pressed Metal</a:t>
            </a:r>
            <a:endParaRPr lang="en-US" sz="3200" dirty="0"/>
          </a:p>
        </p:txBody>
      </p:sp>
      <p:sp>
        <p:nvSpPr>
          <p:cNvPr id="4099" name="Rectangle 3"/>
          <p:cNvSpPr>
            <a:spLocks noGrp="1" noChangeArrowheads="1"/>
          </p:cNvSpPr>
          <p:nvPr>
            <p:ph sz="quarter" idx="1"/>
          </p:nvPr>
        </p:nvSpPr>
        <p:spPr>
          <a:xfrm>
            <a:off x="914400" y="1676400"/>
            <a:ext cx="7772400" cy="4572000"/>
          </a:xfrm>
        </p:spPr>
        <p:txBody>
          <a:bodyPr/>
          <a:lstStyle/>
          <a:p>
            <a:r>
              <a:rPr lang="en-US" sz="2800" dirty="0"/>
              <a:t>Roll of Steel from Steel Mill</a:t>
            </a:r>
          </a:p>
          <a:p>
            <a:r>
              <a:rPr lang="en-US" sz="2800" dirty="0"/>
              <a:t>Stamping Press</a:t>
            </a:r>
          </a:p>
          <a:p>
            <a:r>
              <a:rPr lang="en-US" sz="2800" b="1" dirty="0"/>
              <a:t>Off loading into Wire Baskets</a:t>
            </a:r>
          </a:p>
          <a:p>
            <a:r>
              <a:rPr lang="en-US" sz="2800" dirty="0"/>
              <a:t>Transportation to Assembly Plant</a:t>
            </a:r>
          </a:p>
          <a:p>
            <a:r>
              <a:rPr lang="en-US" sz="2800" dirty="0"/>
              <a:t>Delivery to Body Shop</a:t>
            </a:r>
          </a:p>
          <a:p>
            <a:r>
              <a:rPr lang="en-US" sz="2800" b="1" dirty="0"/>
              <a:t>Loading into Welding Fixture</a:t>
            </a:r>
          </a:p>
          <a:p>
            <a:r>
              <a:rPr lang="en-US" sz="2800" i="1" dirty="0"/>
              <a:t>The basic choices are related to manual or automatic processes (Allocation of Function in ergonomics parlance)</a:t>
            </a:r>
            <a:endParaRPr lang="en-US" sz="2800" dirty="0"/>
          </a:p>
        </p:txBody>
      </p:sp>
      <p:sp>
        <p:nvSpPr>
          <p:cNvPr id="5" name="Footer Placeholder 2"/>
          <p:cNvSpPr>
            <a:spLocks noGrp="1"/>
          </p:cNvSpPr>
          <p:nvPr>
            <p:ph type="ftr" sz="quarter" idx="11"/>
          </p:nvPr>
        </p:nvSpPr>
        <p:spPr bwMode="auto">
          <a:xfrm>
            <a:off x="685800" y="6172200"/>
            <a:ext cx="3962400" cy="457200"/>
          </a:xfrm>
          <a:noFill/>
          <a:ln>
            <a:miter lim="800000"/>
            <a:headEnd/>
            <a:tailEnd/>
          </a:ln>
        </p:spPr>
        <p:txBody>
          <a:bodyPr vert="horz" wrap="square" lIns="91440" tIns="45720" rIns="91440" bIns="45720" numCol="1" compatLnSpc="1">
            <a:prstTxWarp prst="textNoShape">
              <a:avLst/>
            </a:prstTxWarp>
          </a:bodyPr>
          <a:lstStyle/>
          <a:p>
            <a:r>
              <a:rPr lang="en-US" smtClean="0">
                <a:latin typeface="Times New Roman" charset="0"/>
              </a:rPr>
              <a:t>© Brian Peacock Ergonomics (BPE) Pte. Ltd.</a:t>
            </a:r>
            <a:endParaRPr lang="en-US" dirty="0" smtClean="0">
              <a:latin typeface="Times New Roman"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Anthropomorphic Modeling</a:t>
            </a:r>
            <a:endParaRPr lang="en-US"/>
          </a:p>
        </p:txBody>
      </p:sp>
      <p:sp>
        <p:nvSpPr>
          <p:cNvPr id="5" name="Footer Placeholder 2"/>
          <p:cNvSpPr>
            <a:spLocks noGrp="1"/>
          </p:cNvSpPr>
          <p:nvPr>
            <p:ph type="ftr" sz="quarter" idx="11"/>
          </p:nvPr>
        </p:nvSpPr>
        <p:spPr/>
        <p:txBody>
          <a:bodyPr/>
          <a:lstStyle/>
          <a:p>
            <a:r>
              <a:rPr lang="en-US" smtClean="0"/>
              <a:t>© Brian Peacock Ergonomics (BPE) Pte. Ltd.</a:t>
            </a:r>
            <a:endParaRPr lang="en-US" dirty="0" smtClean="0"/>
          </a:p>
        </p:txBody>
      </p:sp>
      <p:sp>
        <p:nvSpPr>
          <p:cNvPr id="21507" name="Rectangle 3"/>
          <p:cNvSpPr>
            <a:spLocks noGrp="1" noChangeArrowheads="1"/>
          </p:cNvSpPr>
          <p:nvPr>
            <p:ph sz="quarter" idx="1"/>
          </p:nvPr>
        </p:nvSpPr>
        <p:spPr>
          <a:xfrm>
            <a:off x="914400" y="1600200"/>
            <a:ext cx="7772400" cy="4572000"/>
          </a:xfrm>
        </p:spPr>
        <p:txBody>
          <a:bodyPr>
            <a:normAutofit fontScale="92500" lnSpcReduction="10000"/>
          </a:bodyPr>
          <a:lstStyle/>
          <a:p>
            <a:r>
              <a:rPr lang="en-US" dirty="0" smtClean="0"/>
              <a:t>SAMMIE, JACK, DENEB, RAMSIS, SAFEWORK, ROBCADMAN and others promise to solve all our analysis and simulation problems and lead us to an ergonomic utopia</a:t>
            </a:r>
          </a:p>
          <a:p>
            <a:r>
              <a:rPr lang="en-US" dirty="0" smtClean="0"/>
              <a:t>But they are just tools, some more accurate and some more easy to use than others</a:t>
            </a:r>
          </a:p>
          <a:p>
            <a:r>
              <a:rPr lang="en-US" dirty="0" smtClean="0"/>
              <a:t>They all address anthropometry and range of motion and have a variety of biomechanical, work measurement and energy analysis add </a:t>
            </a:r>
            <a:r>
              <a:rPr lang="en-US" dirty="0" err="1" smtClean="0"/>
              <a:t>ons</a:t>
            </a:r>
            <a:endParaRPr lang="en-US" dirty="0" smtClean="0"/>
          </a:p>
          <a:p>
            <a:r>
              <a:rPr lang="en-US" dirty="0" smtClean="0"/>
              <a:t>They also offer decision aids in the form of “flags”</a:t>
            </a:r>
          </a:p>
          <a:p>
            <a:r>
              <a:rPr lang="en-US" dirty="0" smtClean="0"/>
              <a:t>To date they do not offer an integrated human model</a:t>
            </a:r>
          </a:p>
          <a:p>
            <a:r>
              <a:rPr lang="en-US" dirty="0" smtClean="0"/>
              <a:t>They are somewhat useful in looking at sheet metal handling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Autofit/>
          </a:bodyPr>
          <a:lstStyle/>
          <a:p>
            <a:r>
              <a:rPr lang="en-US" sz="3200" dirty="0" smtClean="0"/>
              <a:t>Anthropomorphic Modeling in </a:t>
            </a:r>
            <a:br>
              <a:rPr lang="en-US" sz="3200" dirty="0" smtClean="0"/>
            </a:br>
            <a:r>
              <a:rPr lang="en-US" sz="3200" dirty="0" smtClean="0"/>
              <a:t>Sheet Metal Handling</a:t>
            </a:r>
            <a:endParaRPr lang="en-US" sz="3200" dirty="0"/>
          </a:p>
        </p:txBody>
      </p:sp>
      <p:sp>
        <p:nvSpPr>
          <p:cNvPr id="5" name="Footer Placeholder 2"/>
          <p:cNvSpPr>
            <a:spLocks noGrp="1"/>
          </p:cNvSpPr>
          <p:nvPr>
            <p:ph type="ftr" sz="quarter" idx="11"/>
          </p:nvPr>
        </p:nvSpPr>
        <p:spPr/>
        <p:txBody>
          <a:bodyPr/>
          <a:lstStyle/>
          <a:p>
            <a:r>
              <a:rPr lang="en-US" smtClean="0"/>
              <a:t>© Brian Peacock Ergonomics (BPE) Pte. Ltd.</a:t>
            </a:r>
            <a:endParaRPr lang="en-US" dirty="0" smtClean="0"/>
          </a:p>
        </p:txBody>
      </p:sp>
      <p:sp>
        <p:nvSpPr>
          <p:cNvPr id="24579" name="Rectangle 3"/>
          <p:cNvSpPr>
            <a:spLocks noGrp="1" noChangeArrowheads="1"/>
          </p:cNvSpPr>
          <p:nvPr>
            <p:ph sz="quarter" idx="1"/>
          </p:nvPr>
        </p:nvSpPr>
        <p:spPr>
          <a:xfrm>
            <a:off x="914400" y="1676400"/>
            <a:ext cx="7772400" cy="4572000"/>
          </a:xfrm>
        </p:spPr>
        <p:txBody>
          <a:bodyPr/>
          <a:lstStyle/>
          <a:p>
            <a:r>
              <a:rPr lang="en-US" dirty="0" smtClean="0"/>
              <a:t>Anthropomorphic models have been used in the analysis and simulation of sheet metal handling workstations</a:t>
            </a:r>
          </a:p>
          <a:p>
            <a:r>
              <a:rPr lang="en-US" dirty="0" smtClean="0"/>
              <a:t>But there are only a few things that can be changed:</a:t>
            </a:r>
          </a:p>
          <a:p>
            <a:pPr lvl="1"/>
            <a:r>
              <a:rPr lang="en-US" dirty="0" smtClean="0"/>
              <a:t>Vertical height, Horizontal reach, Part and Fixture orientations, Motion pathways and obstructions, Targets, Handling aids</a:t>
            </a:r>
          </a:p>
          <a:p>
            <a:pPr lvl="1"/>
            <a:r>
              <a:rPr lang="en-US" dirty="0" smtClean="0"/>
              <a:t>It is debatable whether the more complex modeling tools add significantly to the judicious application of ERG 101.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r>
              <a:rPr lang="en-US" dirty="0" smtClean="0"/>
              <a:t>BUT </a:t>
            </a:r>
            <a:endParaRPr lang="en-US" dirty="0"/>
          </a:p>
        </p:txBody>
      </p:sp>
      <p:sp>
        <p:nvSpPr>
          <p:cNvPr id="5" name="Footer Placeholder 2"/>
          <p:cNvSpPr>
            <a:spLocks noGrp="1"/>
          </p:cNvSpPr>
          <p:nvPr>
            <p:ph type="ftr" sz="quarter" idx="11"/>
          </p:nvPr>
        </p:nvSpPr>
        <p:spPr/>
        <p:txBody>
          <a:bodyPr/>
          <a:lstStyle/>
          <a:p>
            <a:r>
              <a:rPr lang="en-US" smtClean="0"/>
              <a:t>© Brian Peacock Ergonomics (BPE) Pte. Ltd.</a:t>
            </a:r>
            <a:endParaRPr lang="en-US" dirty="0" smtClean="0"/>
          </a:p>
        </p:txBody>
      </p:sp>
      <p:sp>
        <p:nvSpPr>
          <p:cNvPr id="25603" name="Rectangle 3"/>
          <p:cNvSpPr>
            <a:spLocks noGrp="1" noChangeArrowheads="1"/>
          </p:cNvSpPr>
          <p:nvPr>
            <p:ph sz="quarter" idx="1"/>
          </p:nvPr>
        </p:nvSpPr>
        <p:spPr>
          <a:xfrm>
            <a:off x="914400" y="1752600"/>
            <a:ext cx="7772400" cy="4572000"/>
          </a:xfrm>
        </p:spPr>
        <p:txBody>
          <a:bodyPr/>
          <a:lstStyle/>
          <a:p>
            <a:r>
              <a:rPr lang="en-US" dirty="0" smtClean="0"/>
              <a:t>A comprehensive modeling tool, in trained hands, could greatly enhance design activities by simultaneously asking many ergonomics questions</a:t>
            </a:r>
          </a:p>
          <a:p>
            <a:endParaRPr lang="en-US" dirty="0" smtClean="0"/>
          </a:p>
          <a:p>
            <a:r>
              <a:rPr lang="en-US" dirty="0" smtClean="0"/>
              <a:t>Reach, fit, moments, forces, times, pathways, targets, energy, repetitions, fixtures, handling aids, containers, conveyors, tooling, staffing levels, automation decisions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Autofit/>
          </a:bodyPr>
          <a:lstStyle/>
          <a:p>
            <a:r>
              <a:rPr lang="en-US" sz="3500" dirty="0" smtClean="0"/>
              <a:t>Comprehensive Analysis and Simulation</a:t>
            </a:r>
            <a:endParaRPr lang="en-US" sz="3500" dirty="0"/>
          </a:p>
        </p:txBody>
      </p:sp>
      <p:sp>
        <p:nvSpPr>
          <p:cNvPr id="5" name="Footer Placeholder 2"/>
          <p:cNvSpPr>
            <a:spLocks noGrp="1"/>
          </p:cNvSpPr>
          <p:nvPr>
            <p:ph type="ftr" sz="quarter" idx="11"/>
          </p:nvPr>
        </p:nvSpPr>
        <p:spPr/>
        <p:txBody>
          <a:bodyPr/>
          <a:lstStyle/>
          <a:p>
            <a:r>
              <a:rPr lang="en-US" smtClean="0"/>
              <a:t>© Brian Peacock Ergonomics (BPE) Pte. Ltd.</a:t>
            </a:r>
            <a:endParaRPr lang="en-US" dirty="0" smtClean="0"/>
          </a:p>
        </p:txBody>
      </p:sp>
      <p:sp>
        <p:nvSpPr>
          <p:cNvPr id="23555" name="Rectangle 3"/>
          <p:cNvSpPr>
            <a:spLocks noGrp="1" noChangeArrowheads="1"/>
          </p:cNvSpPr>
          <p:nvPr>
            <p:ph sz="quarter" idx="1"/>
          </p:nvPr>
        </p:nvSpPr>
        <p:spPr>
          <a:xfrm>
            <a:off x="914400" y="1600200"/>
            <a:ext cx="7772400" cy="4572000"/>
          </a:xfrm>
        </p:spPr>
        <p:txBody>
          <a:bodyPr/>
          <a:lstStyle/>
          <a:p>
            <a:r>
              <a:rPr lang="en-US" dirty="0" smtClean="0"/>
              <a:t>The development of comprehensive anthropomorphic modeling and simulation requires the simultaneous attention to organizational design, the design process,  selection and training of ergonomists and technicians</a:t>
            </a:r>
          </a:p>
          <a:p>
            <a:r>
              <a:rPr lang="en-US" dirty="0" smtClean="0"/>
              <a:t>But will the tasks that we are designing for these analysts and simulators create ergonomics problems of their own - I think so</a:t>
            </a:r>
          </a:p>
          <a:p>
            <a:r>
              <a:rPr lang="en-US" dirty="0" smtClean="0"/>
              <a:t>Consequently we must design our modeling systems and processes so that routine, posture constraining tasks are minimized.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b="1" dirty="0"/>
              <a:t>Conclusion</a:t>
            </a:r>
            <a:endParaRPr lang="en-US" dirty="0"/>
          </a:p>
        </p:txBody>
      </p:sp>
      <p:sp>
        <p:nvSpPr>
          <p:cNvPr id="26627" name="Text Box 3"/>
          <p:cNvSpPr txBox="1">
            <a:spLocks noChangeArrowheads="1"/>
          </p:cNvSpPr>
          <p:nvPr/>
        </p:nvSpPr>
        <p:spPr bwMode="auto">
          <a:xfrm>
            <a:off x="1676400" y="1752600"/>
            <a:ext cx="5715000" cy="3508375"/>
          </a:xfrm>
          <a:prstGeom prst="rect">
            <a:avLst/>
          </a:prstGeom>
          <a:noFill/>
          <a:ln w="9525">
            <a:noFill/>
            <a:miter lim="800000"/>
            <a:headEnd/>
            <a:tailEnd/>
          </a:ln>
          <a:effectLst/>
        </p:spPr>
        <p:txBody>
          <a:bodyPr>
            <a:spAutoFit/>
          </a:bodyPr>
          <a:lstStyle/>
          <a:p>
            <a:pPr algn="ctr">
              <a:spcBef>
                <a:spcPct val="50000"/>
              </a:spcBef>
            </a:pPr>
            <a:r>
              <a:rPr lang="en-US" sz="2800" b="1" dirty="0"/>
              <a:t>To date, the jury is still out in the utility of anthropomorphic modeling tools, perhaps because the organizational, process and </a:t>
            </a:r>
            <a:r>
              <a:rPr lang="en-US" sz="2800" b="1" dirty="0" err="1"/>
              <a:t>humanware</a:t>
            </a:r>
            <a:r>
              <a:rPr lang="en-US" sz="2800" b="1" dirty="0"/>
              <a:t> design activities have not matched the progress of software development, </a:t>
            </a:r>
            <a:r>
              <a:rPr lang="en-US" sz="2800" b="1" i="1" dirty="0"/>
              <a:t>which also has a long way to go</a:t>
            </a:r>
            <a:endParaRPr lang="en-US" sz="2800" b="1" dirty="0"/>
          </a:p>
        </p:txBody>
      </p:sp>
      <p:sp>
        <p:nvSpPr>
          <p:cNvPr id="5" name="Footer Placeholder 2"/>
          <p:cNvSpPr>
            <a:spLocks noGrp="1"/>
          </p:cNvSpPr>
          <p:nvPr>
            <p:ph type="ftr" sz="quarter" idx="11"/>
          </p:nvPr>
        </p:nvSpPr>
        <p:spPr bwMode="auto">
          <a:xfrm>
            <a:off x="685800" y="6172200"/>
            <a:ext cx="3962400" cy="457200"/>
          </a:xfrm>
          <a:noFill/>
          <a:ln>
            <a:miter lim="800000"/>
            <a:headEnd/>
            <a:tailEnd/>
          </a:ln>
        </p:spPr>
        <p:txBody>
          <a:bodyPr vert="horz" wrap="square" lIns="91440" tIns="45720" rIns="91440" bIns="45720" numCol="1" compatLnSpc="1">
            <a:prstTxWarp prst="textNoShape">
              <a:avLst/>
            </a:prstTxWarp>
          </a:bodyPr>
          <a:lstStyle/>
          <a:p>
            <a:r>
              <a:rPr lang="en-US" smtClean="0">
                <a:latin typeface="Times New Roman" charset="0"/>
              </a:rPr>
              <a:t>© Brian Peacock Ergonomics (BPE) Pte. Ltd.</a:t>
            </a:r>
            <a:endParaRPr lang="en-US" dirty="0" smtClean="0">
              <a:latin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228600"/>
            <a:ext cx="7772400" cy="1143000"/>
          </a:xfrm>
        </p:spPr>
        <p:txBody>
          <a:bodyPr>
            <a:normAutofit fontScale="90000"/>
          </a:bodyPr>
          <a:lstStyle/>
          <a:p>
            <a:r>
              <a:rPr lang="en-US" sz="2800"/>
              <a:t>What can be changed?</a:t>
            </a:r>
            <a:br>
              <a:rPr lang="en-US" sz="2800"/>
            </a:br>
            <a:r>
              <a:rPr lang="en-US" sz="4000" b="1"/>
              <a:t>Factors Affecting Throughput</a:t>
            </a:r>
            <a:endParaRPr lang="en-US"/>
          </a:p>
        </p:txBody>
      </p:sp>
      <p:sp>
        <p:nvSpPr>
          <p:cNvPr id="5123" name="Rectangle 3"/>
          <p:cNvSpPr>
            <a:spLocks noGrp="1" noChangeArrowheads="1"/>
          </p:cNvSpPr>
          <p:nvPr>
            <p:ph sz="quarter" idx="1"/>
          </p:nvPr>
        </p:nvSpPr>
        <p:spPr>
          <a:xfrm>
            <a:off x="762000" y="1600200"/>
            <a:ext cx="7848600" cy="4724400"/>
          </a:xfrm>
        </p:spPr>
        <p:txBody>
          <a:bodyPr/>
          <a:lstStyle/>
          <a:p>
            <a:r>
              <a:rPr lang="en-US" sz="2800"/>
              <a:t>Panels per hour off the Press</a:t>
            </a:r>
          </a:p>
          <a:p>
            <a:r>
              <a:rPr lang="en-US" sz="2800"/>
              <a:t>Panels per Basket</a:t>
            </a:r>
          </a:p>
          <a:p>
            <a:r>
              <a:rPr lang="en-US" sz="2800"/>
              <a:t>Number of Operators offloading  the Press</a:t>
            </a:r>
          </a:p>
          <a:p>
            <a:r>
              <a:rPr lang="en-US" sz="2800"/>
              <a:t>Hours worked per day</a:t>
            </a:r>
          </a:p>
          <a:p>
            <a:r>
              <a:rPr lang="en-US" sz="2800"/>
              <a:t>Vehicles per hour through the Body Shop</a:t>
            </a:r>
          </a:p>
          <a:p>
            <a:r>
              <a:rPr lang="en-US" sz="2800"/>
              <a:t>Transportation facilities</a:t>
            </a:r>
          </a:p>
          <a:p>
            <a:r>
              <a:rPr lang="en-US" sz="2800"/>
              <a:t>Handling devices</a:t>
            </a:r>
          </a:p>
          <a:p>
            <a:r>
              <a:rPr lang="en-US" sz="2800"/>
              <a:t>Number of Operators in the Body Shop</a:t>
            </a:r>
          </a:p>
          <a:p>
            <a:r>
              <a:rPr lang="en-US" sz="2800"/>
              <a:t>Capacity of the Welding Robots</a:t>
            </a:r>
          </a:p>
          <a:p>
            <a:endParaRPr lang="en-US" sz="2800"/>
          </a:p>
        </p:txBody>
      </p:sp>
      <p:sp>
        <p:nvSpPr>
          <p:cNvPr id="5" name="Footer Placeholder 2"/>
          <p:cNvSpPr>
            <a:spLocks noGrp="1"/>
          </p:cNvSpPr>
          <p:nvPr>
            <p:ph type="ftr" sz="quarter" idx="11"/>
          </p:nvPr>
        </p:nvSpPr>
        <p:spPr bwMode="auto">
          <a:xfrm>
            <a:off x="685800" y="6172200"/>
            <a:ext cx="3962400" cy="457200"/>
          </a:xfrm>
          <a:noFill/>
          <a:ln>
            <a:miter lim="800000"/>
            <a:headEnd/>
            <a:tailEnd/>
          </a:ln>
        </p:spPr>
        <p:txBody>
          <a:bodyPr vert="horz" wrap="square" lIns="91440" tIns="45720" rIns="91440" bIns="45720" numCol="1" compatLnSpc="1">
            <a:prstTxWarp prst="textNoShape">
              <a:avLst/>
            </a:prstTxWarp>
          </a:bodyPr>
          <a:lstStyle/>
          <a:p>
            <a:r>
              <a:rPr lang="en-US" smtClean="0">
                <a:latin typeface="Times New Roman" charset="0"/>
              </a:rPr>
              <a:t>© Brian Peacock Ergonomics (BPE) Pte. Ltd.</a:t>
            </a:r>
            <a:endParaRPr lang="en-US" dirty="0" smtClean="0">
              <a:latin typeface="Times New Roman"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76200"/>
            <a:ext cx="8686800" cy="1524000"/>
          </a:xfrm>
        </p:spPr>
        <p:txBody>
          <a:bodyPr>
            <a:normAutofit/>
          </a:bodyPr>
          <a:lstStyle/>
          <a:p>
            <a:r>
              <a:rPr lang="en-US" sz="2800" dirty="0"/>
              <a:t>What can be changed?</a:t>
            </a:r>
            <a:br>
              <a:rPr lang="en-US" sz="2800" dirty="0"/>
            </a:br>
            <a:r>
              <a:rPr lang="en-US" sz="2800" b="1" dirty="0"/>
              <a:t>Factors Affecting Human Performance</a:t>
            </a:r>
            <a:endParaRPr lang="en-US" sz="2800" dirty="0"/>
          </a:p>
        </p:txBody>
      </p:sp>
      <p:sp>
        <p:nvSpPr>
          <p:cNvPr id="6147" name="Rectangle 3"/>
          <p:cNvSpPr>
            <a:spLocks noGrp="1" noChangeArrowheads="1"/>
          </p:cNvSpPr>
          <p:nvPr>
            <p:ph sz="quarter" idx="1"/>
          </p:nvPr>
        </p:nvSpPr>
        <p:spPr>
          <a:xfrm>
            <a:off x="914400" y="1752600"/>
            <a:ext cx="7772400" cy="4572000"/>
          </a:xfrm>
        </p:spPr>
        <p:txBody>
          <a:bodyPr/>
          <a:lstStyle/>
          <a:p>
            <a:r>
              <a:rPr lang="en-US" sz="2800" dirty="0"/>
              <a:t>Workplace design</a:t>
            </a:r>
          </a:p>
          <a:p>
            <a:pPr lvl="1"/>
            <a:r>
              <a:rPr lang="en-US" sz="2400" dirty="0"/>
              <a:t>End of Press Line</a:t>
            </a:r>
          </a:p>
          <a:p>
            <a:pPr lvl="1"/>
            <a:r>
              <a:rPr lang="en-US" sz="2400" dirty="0"/>
              <a:t>Basket Design and Presentation</a:t>
            </a:r>
          </a:p>
          <a:p>
            <a:pPr lvl="1"/>
            <a:r>
              <a:rPr lang="en-US" sz="2400" dirty="0"/>
              <a:t>Welding Fixture Design</a:t>
            </a:r>
          </a:p>
          <a:p>
            <a:r>
              <a:rPr lang="en-US" sz="2800" dirty="0"/>
              <a:t>Thermal Environment</a:t>
            </a:r>
          </a:p>
          <a:p>
            <a:r>
              <a:rPr lang="en-US" sz="2800" dirty="0"/>
              <a:t>Workload</a:t>
            </a:r>
          </a:p>
          <a:p>
            <a:r>
              <a:rPr lang="en-US" sz="2800" dirty="0"/>
              <a:t>Job Design - Rotations etc</a:t>
            </a:r>
          </a:p>
          <a:p>
            <a:pPr lvl="1"/>
            <a:endParaRPr lang="en-US" sz="2400" dirty="0"/>
          </a:p>
        </p:txBody>
      </p:sp>
      <p:sp>
        <p:nvSpPr>
          <p:cNvPr id="5" name="Footer Placeholder 2"/>
          <p:cNvSpPr>
            <a:spLocks noGrp="1"/>
          </p:cNvSpPr>
          <p:nvPr>
            <p:ph type="ftr" sz="quarter" idx="11"/>
          </p:nvPr>
        </p:nvSpPr>
        <p:spPr bwMode="auto">
          <a:xfrm>
            <a:off x="685800" y="6172200"/>
            <a:ext cx="3962400" cy="457200"/>
          </a:xfrm>
          <a:noFill/>
          <a:ln>
            <a:miter lim="800000"/>
            <a:headEnd/>
            <a:tailEnd/>
          </a:ln>
        </p:spPr>
        <p:txBody>
          <a:bodyPr vert="horz" wrap="square" lIns="91440" tIns="45720" rIns="91440" bIns="45720" numCol="1" compatLnSpc="1">
            <a:prstTxWarp prst="textNoShape">
              <a:avLst/>
            </a:prstTxWarp>
          </a:bodyPr>
          <a:lstStyle/>
          <a:p>
            <a:r>
              <a:rPr lang="en-US" smtClean="0">
                <a:latin typeface="Times New Roman" charset="0"/>
              </a:rPr>
              <a:t>© Brian Peacock Ergonomics (BPE) Pte. Ltd.</a:t>
            </a:r>
            <a:endParaRPr lang="en-US" dirty="0" smtClean="0">
              <a:latin typeface="Times New Roman"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14400" y="228600"/>
            <a:ext cx="8686800" cy="1295400"/>
          </a:xfrm>
        </p:spPr>
        <p:txBody>
          <a:bodyPr>
            <a:normAutofit/>
          </a:bodyPr>
          <a:lstStyle/>
          <a:p>
            <a:r>
              <a:rPr lang="en-US" sz="2800" dirty="0"/>
              <a:t>What can be changed?</a:t>
            </a:r>
            <a:br>
              <a:rPr lang="en-US" sz="2800" dirty="0"/>
            </a:br>
            <a:r>
              <a:rPr lang="en-US" sz="2800" b="1" dirty="0"/>
              <a:t>Micro Factors Affecting Performance</a:t>
            </a:r>
            <a:endParaRPr lang="en-US" sz="2800" dirty="0"/>
          </a:p>
        </p:txBody>
      </p:sp>
      <p:sp>
        <p:nvSpPr>
          <p:cNvPr id="7171" name="Rectangle 3"/>
          <p:cNvSpPr>
            <a:spLocks noGrp="1" noChangeArrowheads="1"/>
          </p:cNvSpPr>
          <p:nvPr>
            <p:ph sz="quarter" idx="1"/>
          </p:nvPr>
        </p:nvSpPr>
        <p:spPr>
          <a:xfrm>
            <a:off x="914400" y="1752600"/>
            <a:ext cx="7772400" cy="4572000"/>
          </a:xfrm>
        </p:spPr>
        <p:txBody>
          <a:bodyPr/>
          <a:lstStyle/>
          <a:p>
            <a:r>
              <a:rPr lang="en-US" sz="2800" dirty="0"/>
              <a:t>Location and Orientation of Conveyors, Baskets and Fixtures</a:t>
            </a:r>
          </a:p>
          <a:p>
            <a:r>
              <a:rPr lang="en-US" sz="2800" dirty="0"/>
              <a:t>Targets in Baskets and Fixtures</a:t>
            </a:r>
          </a:p>
          <a:p>
            <a:r>
              <a:rPr lang="en-US" sz="2800" dirty="0" err="1"/>
              <a:t>Dunnage</a:t>
            </a:r>
            <a:r>
              <a:rPr lang="en-US" sz="2800" dirty="0"/>
              <a:t> and Obstructions</a:t>
            </a:r>
          </a:p>
          <a:p>
            <a:r>
              <a:rPr lang="en-US" sz="2800" dirty="0"/>
              <a:t>Panel Size and Weight</a:t>
            </a:r>
          </a:p>
          <a:p>
            <a:r>
              <a:rPr lang="en-US" sz="2800" dirty="0"/>
              <a:t>Handling devices</a:t>
            </a:r>
          </a:p>
          <a:p>
            <a:endParaRPr lang="en-US" sz="2800" dirty="0"/>
          </a:p>
        </p:txBody>
      </p:sp>
      <p:sp>
        <p:nvSpPr>
          <p:cNvPr id="5" name="Footer Placeholder 2"/>
          <p:cNvSpPr>
            <a:spLocks noGrp="1"/>
          </p:cNvSpPr>
          <p:nvPr>
            <p:ph type="ftr" sz="quarter" idx="11"/>
          </p:nvPr>
        </p:nvSpPr>
        <p:spPr bwMode="auto">
          <a:xfrm>
            <a:off x="685800" y="6172200"/>
            <a:ext cx="3962400" cy="457200"/>
          </a:xfrm>
          <a:noFill/>
          <a:ln>
            <a:miter lim="800000"/>
            <a:headEnd/>
            <a:tailEnd/>
          </a:ln>
        </p:spPr>
        <p:txBody>
          <a:bodyPr vert="horz" wrap="square" lIns="91440" tIns="45720" rIns="91440" bIns="45720" numCol="1" compatLnSpc="1">
            <a:prstTxWarp prst="textNoShape">
              <a:avLst/>
            </a:prstTxWarp>
          </a:bodyPr>
          <a:lstStyle/>
          <a:p>
            <a:r>
              <a:rPr lang="en-US" smtClean="0">
                <a:latin typeface="Times New Roman" charset="0"/>
              </a:rPr>
              <a:t>© Brian Peacock Ergonomics (BPE) Pte. Ltd.</a:t>
            </a:r>
            <a:endParaRPr lang="en-US" dirty="0" smtClean="0">
              <a:latin typeface="Times New Roman"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Autofit/>
          </a:bodyPr>
          <a:lstStyle/>
          <a:p>
            <a:r>
              <a:rPr lang="en-US" sz="2700" dirty="0" smtClean="0"/>
              <a:t>What process output factors can be measured?</a:t>
            </a:r>
            <a:br>
              <a:rPr lang="en-US" sz="2700" dirty="0" smtClean="0"/>
            </a:br>
            <a:r>
              <a:rPr lang="en-US" sz="2700" dirty="0" smtClean="0"/>
              <a:t>System Performance Criteria</a:t>
            </a:r>
            <a:endParaRPr lang="en-US" sz="2700" dirty="0"/>
          </a:p>
        </p:txBody>
      </p:sp>
      <p:sp>
        <p:nvSpPr>
          <p:cNvPr id="5" name="Footer Placeholder 2"/>
          <p:cNvSpPr>
            <a:spLocks noGrp="1"/>
          </p:cNvSpPr>
          <p:nvPr>
            <p:ph type="ftr" sz="quarter" idx="11"/>
          </p:nvPr>
        </p:nvSpPr>
        <p:spPr/>
        <p:txBody>
          <a:bodyPr/>
          <a:lstStyle/>
          <a:p>
            <a:r>
              <a:rPr lang="en-US" smtClean="0"/>
              <a:t>© Brian Peacock Ergonomics (BPE) Pte. Ltd.</a:t>
            </a:r>
            <a:endParaRPr lang="en-US" dirty="0" smtClean="0"/>
          </a:p>
        </p:txBody>
      </p:sp>
      <p:sp>
        <p:nvSpPr>
          <p:cNvPr id="8195" name="Rectangle 3"/>
          <p:cNvSpPr>
            <a:spLocks noGrp="1" noChangeArrowheads="1"/>
          </p:cNvSpPr>
          <p:nvPr>
            <p:ph sz="quarter" idx="1"/>
          </p:nvPr>
        </p:nvSpPr>
        <p:spPr>
          <a:xfrm>
            <a:off x="914400" y="1600200"/>
            <a:ext cx="7772400" cy="4572000"/>
          </a:xfrm>
        </p:spPr>
        <p:txBody>
          <a:bodyPr/>
          <a:lstStyle/>
          <a:p>
            <a:r>
              <a:rPr lang="en-US" dirty="0" smtClean="0"/>
              <a:t>Throughput - panels per hour</a:t>
            </a:r>
          </a:p>
          <a:p>
            <a:r>
              <a:rPr lang="en-US" dirty="0" smtClean="0"/>
              <a:t>Quality - mutilations</a:t>
            </a:r>
          </a:p>
          <a:p>
            <a:r>
              <a:rPr lang="en-US" dirty="0" smtClean="0"/>
              <a:t>Safety - cuts and abrasions</a:t>
            </a:r>
          </a:p>
          <a:p>
            <a:r>
              <a:rPr lang="en-US" dirty="0" smtClean="0"/>
              <a:t>Health - musculoskeletal disorders</a:t>
            </a:r>
          </a:p>
          <a:p>
            <a:r>
              <a:rPr lang="en-US" dirty="0" smtClean="0"/>
              <a:t>Motivation - job content, job environment, control and rewards, attendance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dirty="0" smtClean="0"/>
              <a:t>Questions</a:t>
            </a:r>
            <a:br>
              <a:rPr lang="en-US" dirty="0" smtClean="0"/>
            </a:br>
            <a:r>
              <a:rPr lang="en-US" dirty="0" smtClean="0"/>
              <a:t>Why not Automate the whole thing?</a:t>
            </a:r>
            <a:endParaRPr lang="en-US" dirty="0"/>
          </a:p>
        </p:txBody>
      </p:sp>
      <p:sp>
        <p:nvSpPr>
          <p:cNvPr id="5" name="Footer Placeholder 2"/>
          <p:cNvSpPr>
            <a:spLocks noGrp="1"/>
          </p:cNvSpPr>
          <p:nvPr>
            <p:ph type="ftr" sz="quarter" idx="11"/>
          </p:nvPr>
        </p:nvSpPr>
        <p:spPr/>
        <p:txBody>
          <a:bodyPr/>
          <a:lstStyle/>
          <a:p>
            <a:r>
              <a:rPr lang="en-US" smtClean="0"/>
              <a:t>© Brian Peacock Ergonomics (BPE) Pte. Ltd.</a:t>
            </a:r>
            <a:endParaRPr lang="en-US" dirty="0" smtClean="0"/>
          </a:p>
        </p:txBody>
      </p:sp>
      <p:sp>
        <p:nvSpPr>
          <p:cNvPr id="10243" name="Rectangle 3"/>
          <p:cNvSpPr>
            <a:spLocks noGrp="1" noChangeArrowheads="1"/>
          </p:cNvSpPr>
          <p:nvPr>
            <p:ph sz="quarter" idx="1"/>
          </p:nvPr>
        </p:nvSpPr>
        <p:spPr>
          <a:xfrm>
            <a:off x="914400" y="1676400"/>
            <a:ext cx="7772400" cy="4572000"/>
          </a:xfrm>
        </p:spPr>
        <p:txBody>
          <a:bodyPr>
            <a:normAutofit/>
          </a:bodyPr>
          <a:lstStyle/>
          <a:p>
            <a:r>
              <a:rPr lang="en-US" sz="3200" dirty="0" smtClean="0"/>
              <a:t>Task variety and complexity</a:t>
            </a:r>
          </a:p>
          <a:p>
            <a:r>
              <a:rPr lang="en-US" sz="3200" dirty="0" smtClean="0"/>
              <a:t>Cost</a:t>
            </a:r>
          </a:p>
          <a:p>
            <a:r>
              <a:rPr lang="en-US" sz="3200" dirty="0" smtClean="0"/>
              <a:t>Throughput</a:t>
            </a:r>
          </a:p>
          <a:p>
            <a:endParaRPr lang="en-US" sz="3200" dirty="0" smtClean="0"/>
          </a:p>
          <a:p>
            <a:r>
              <a:rPr lang="en-US" sz="3200" dirty="0" smtClean="0"/>
              <a:t>Until a few years ago and under low throughput conditions manual welding was/is still preferred.</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r>
              <a:rPr lang="en-US" sz="3200"/>
              <a:t>Questions</a:t>
            </a:r>
            <a:br>
              <a:rPr lang="en-US" sz="3200"/>
            </a:br>
            <a:r>
              <a:rPr lang="en-US" b="1"/>
              <a:t>Why not use handling devices?</a:t>
            </a:r>
            <a:endParaRPr lang="en-US"/>
          </a:p>
        </p:txBody>
      </p:sp>
      <p:sp>
        <p:nvSpPr>
          <p:cNvPr id="11267" name="Rectangle 3"/>
          <p:cNvSpPr>
            <a:spLocks noGrp="1" noChangeArrowheads="1"/>
          </p:cNvSpPr>
          <p:nvPr>
            <p:ph sz="quarter" idx="1"/>
          </p:nvPr>
        </p:nvSpPr>
        <p:spPr>
          <a:xfrm>
            <a:off x="914400" y="1600200"/>
            <a:ext cx="7772400" cy="4572000"/>
          </a:xfrm>
        </p:spPr>
        <p:txBody>
          <a:bodyPr/>
          <a:lstStyle/>
          <a:p>
            <a:r>
              <a:rPr lang="en-US" sz="2800" dirty="0"/>
              <a:t>They are used for heavy parts</a:t>
            </a:r>
          </a:p>
          <a:p>
            <a:r>
              <a:rPr lang="en-US" sz="2800" dirty="0"/>
              <a:t>They slow down the operator</a:t>
            </a:r>
          </a:p>
          <a:p>
            <a:r>
              <a:rPr lang="en-US" sz="2800" dirty="0"/>
              <a:t>They are cumbersome</a:t>
            </a:r>
          </a:p>
          <a:p>
            <a:r>
              <a:rPr lang="en-US" sz="2800" dirty="0"/>
              <a:t>They require more floor space</a:t>
            </a:r>
          </a:p>
          <a:p>
            <a:r>
              <a:rPr lang="en-US" sz="2800" dirty="0"/>
              <a:t>They only deal with gravity, not inertia</a:t>
            </a:r>
          </a:p>
          <a:p>
            <a:r>
              <a:rPr lang="en-US" sz="2800" b="1" dirty="0"/>
              <a:t>Contemporary Intelligent Assists may have some application</a:t>
            </a:r>
          </a:p>
          <a:p>
            <a:pPr lvl="1"/>
            <a:r>
              <a:rPr lang="en-US" sz="2400" i="1" dirty="0"/>
              <a:t>Recent experience still indicates that they slow down the operator</a:t>
            </a:r>
            <a:endParaRPr lang="en-US" sz="2400" dirty="0"/>
          </a:p>
        </p:txBody>
      </p:sp>
      <p:sp>
        <p:nvSpPr>
          <p:cNvPr id="5" name="Footer Placeholder 2"/>
          <p:cNvSpPr>
            <a:spLocks noGrp="1"/>
          </p:cNvSpPr>
          <p:nvPr>
            <p:ph type="ftr" sz="quarter" idx="11"/>
          </p:nvPr>
        </p:nvSpPr>
        <p:spPr bwMode="auto">
          <a:xfrm>
            <a:off x="685800" y="6172200"/>
            <a:ext cx="3962400" cy="457200"/>
          </a:xfrm>
          <a:noFill/>
          <a:ln>
            <a:miter lim="800000"/>
            <a:headEnd/>
            <a:tailEnd/>
          </a:ln>
        </p:spPr>
        <p:txBody>
          <a:bodyPr vert="horz" wrap="square" lIns="91440" tIns="45720" rIns="91440" bIns="45720" numCol="1" compatLnSpc="1">
            <a:prstTxWarp prst="textNoShape">
              <a:avLst/>
            </a:prstTxWarp>
          </a:bodyPr>
          <a:lstStyle/>
          <a:p>
            <a:r>
              <a:rPr lang="en-US" smtClean="0">
                <a:latin typeface="Times New Roman" charset="0"/>
              </a:rPr>
              <a:t>© Brian Peacock Ergonomics (BPE) Pte. Ltd.</a:t>
            </a:r>
            <a:endParaRPr lang="en-US" dirty="0" smtClean="0">
              <a:latin typeface="Times New Roman"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en-US" dirty="0" smtClean="0"/>
              <a:t>Questions</a:t>
            </a:r>
            <a:br>
              <a:rPr lang="en-US" dirty="0" smtClean="0"/>
            </a:br>
            <a:r>
              <a:rPr lang="en-US" dirty="0" smtClean="0"/>
              <a:t>How can Work Spaces be Modified?</a:t>
            </a:r>
            <a:endParaRPr lang="en-US" dirty="0"/>
          </a:p>
        </p:txBody>
      </p:sp>
      <p:sp>
        <p:nvSpPr>
          <p:cNvPr id="5" name="Footer Placeholder 2"/>
          <p:cNvSpPr>
            <a:spLocks noGrp="1"/>
          </p:cNvSpPr>
          <p:nvPr>
            <p:ph type="ftr" sz="quarter" idx="11"/>
          </p:nvPr>
        </p:nvSpPr>
        <p:spPr/>
        <p:txBody>
          <a:bodyPr/>
          <a:lstStyle/>
          <a:p>
            <a:r>
              <a:rPr lang="en-US" smtClean="0"/>
              <a:t>© Brian Peacock Ergonomics (BPE) Pte. Ltd.</a:t>
            </a:r>
            <a:endParaRPr lang="en-US" dirty="0" smtClean="0"/>
          </a:p>
        </p:txBody>
      </p:sp>
      <p:sp>
        <p:nvSpPr>
          <p:cNvPr id="12291" name="Rectangle 3"/>
          <p:cNvSpPr>
            <a:spLocks noGrp="1" noChangeArrowheads="1"/>
          </p:cNvSpPr>
          <p:nvPr>
            <p:ph sz="quarter" idx="1"/>
          </p:nvPr>
        </p:nvSpPr>
        <p:spPr>
          <a:xfrm>
            <a:off x="914400" y="1676400"/>
            <a:ext cx="7772400" cy="4572000"/>
          </a:xfrm>
        </p:spPr>
        <p:txBody>
          <a:bodyPr>
            <a:normAutofit/>
          </a:bodyPr>
          <a:lstStyle/>
          <a:p>
            <a:r>
              <a:rPr lang="en-US" sz="3300" dirty="0" smtClean="0"/>
              <a:t>Heights</a:t>
            </a:r>
          </a:p>
          <a:p>
            <a:r>
              <a:rPr lang="en-US" sz="3300" dirty="0" smtClean="0"/>
              <a:t>Reaches</a:t>
            </a:r>
          </a:p>
          <a:p>
            <a:r>
              <a:rPr lang="en-US" sz="3300" dirty="0" smtClean="0"/>
              <a:t>Orientations</a:t>
            </a:r>
          </a:p>
          <a:p>
            <a:r>
              <a:rPr lang="en-US" sz="3300" dirty="0" smtClean="0"/>
              <a:t>Obstructions / Interferences</a:t>
            </a:r>
          </a:p>
          <a:p>
            <a:r>
              <a:rPr lang="en-US" sz="3300" dirty="0" smtClean="0"/>
              <a:t>Carry Distances</a:t>
            </a:r>
            <a:endParaRPr lang="en-US" sz="33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191</TotalTime>
  <Words>1461</Words>
  <Application>Microsoft Office PowerPoint</Application>
  <PresentationFormat>On-screen Show (4:3)</PresentationFormat>
  <Paragraphs>193</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Equity</vt:lpstr>
      <vt:lpstr>Ergonomics Analysis of Sheet Metal Handling</vt:lpstr>
      <vt:lpstr>A Day in the Life of a Piece of Pressed Metal</vt:lpstr>
      <vt:lpstr>What can be changed? Factors Affecting Throughput</vt:lpstr>
      <vt:lpstr>What can be changed? Factors Affecting Human Performance</vt:lpstr>
      <vt:lpstr>What can be changed? Micro Factors Affecting Performance</vt:lpstr>
      <vt:lpstr>What process output factors can be measured? System Performance Criteria</vt:lpstr>
      <vt:lpstr>Questions Why not Automate the whole thing?</vt:lpstr>
      <vt:lpstr>Questions Why not use handling devices?</vt:lpstr>
      <vt:lpstr>Questions How can Work Spaces be Modified?</vt:lpstr>
      <vt:lpstr>Analysis must provide evidence for decisions and lead to interventions that are measurable</vt:lpstr>
      <vt:lpstr>How can task factors be assessed? Ergonomics Analysis and Modeling Techniques</vt:lpstr>
      <vt:lpstr>Checklist Analysis</vt:lpstr>
      <vt:lpstr>Work Measurement</vt:lpstr>
      <vt:lpstr>Anthropometry and Workplace Design</vt:lpstr>
      <vt:lpstr>Biomechanics</vt:lpstr>
      <vt:lpstr>Biomechanical Models</vt:lpstr>
      <vt:lpstr>NIOSH Lift Equation</vt:lpstr>
      <vt:lpstr>Energy Analysis</vt:lpstr>
      <vt:lpstr>Target Analysis</vt:lpstr>
      <vt:lpstr>Anthropomorphic Modeling</vt:lpstr>
      <vt:lpstr>Anthropomorphic Modeling in  Sheet Metal Handling</vt:lpstr>
      <vt:lpstr>BUT </vt:lpstr>
      <vt:lpstr>Comprehensive Analysis and Simulation</vt:lpstr>
      <vt:lpstr>Conclusion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 Analysis of Sheet Metal Handling</dc:title>
  <dc:creator>Brian Peacock</dc:creator>
  <cp:lastModifiedBy>user</cp:lastModifiedBy>
  <cp:revision>10</cp:revision>
  <cp:lastPrinted>2010-08-01T07:58:52Z</cp:lastPrinted>
  <dcterms:created xsi:type="dcterms:W3CDTF">2010-08-01T07:57:21Z</dcterms:created>
  <dcterms:modified xsi:type="dcterms:W3CDTF">2014-07-03T14:17:17Z</dcterms:modified>
</cp:coreProperties>
</file>