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7" r:id="rId2"/>
    <p:sldId id="280" r:id="rId3"/>
    <p:sldId id="281" r:id="rId4"/>
    <p:sldId id="272" r:id="rId5"/>
    <p:sldId id="293" r:id="rId6"/>
    <p:sldId id="273" r:id="rId7"/>
    <p:sldId id="274" r:id="rId8"/>
    <p:sldId id="279" r:id="rId9"/>
    <p:sldId id="278" r:id="rId10"/>
    <p:sldId id="283" r:id="rId11"/>
    <p:sldId id="284" r:id="rId12"/>
    <p:sldId id="267" r:id="rId13"/>
    <p:sldId id="277" r:id="rId14"/>
    <p:sldId id="285" r:id="rId15"/>
    <p:sldId id="290" r:id="rId16"/>
    <p:sldId id="268" r:id="rId17"/>
    <p:sldId id="258" r:id="rId18"/>
    <p:sldId id="276" r:id="rId19"/>
    <p:sldId id="261" r:id="rId20"/>
    <p:sldId id="259" r:id="rId21"/>
    <p:sldId id="262" r:id="rId22"/>
    <p:sldId id="260" r:id="rId23"/>
    <p:sldId id="263" r:id="rId24"/>
    <p:sldId id="264" r:id="rId25"/>
    <p:sldId id="289" r:id="rId26"/>
    <p:sldId id="265" r:id="rId27"/>
    <p:sldId id="266" r:id="rId28"/>
    <p:sldId id="288" r:id="rId29"/>
    <p:sldId id="270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clrMode="bw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handout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42392-31ED-2442-9DE7-4DF60EA435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98D19-35DA-9B4D-BF0D-4970F2CE4A9D}" type="datetime1">
              <a:rPr lang="en-US" smtClean="0"/>
              <a:t>8/1/10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A4148-34D4-4EFF-8AB0-E28CC96A2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AC5D-C891-4B3F-870C-E36FD04853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4148-34D4-4EFF-8AB0-E28CC96A2B5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4148-34D4-4EFF-8AB0-E28CC96A2B5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4148-34D4-4EFF-8AB0-E28CC96A2B5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4148-34D4-4EFF-8AB0-E28CC96A2B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4148-34D4-4EFF-8AB0-E28CC96A2B5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4148-34D4-4EFF-8AB0-E28CC96A2B5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AC5D-C891-4B3F-870C-E36FD048533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4148-34D4-4EFF-8AB0-E28CC96A2B5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AC5D-C891-4B3F-870C-E36FD048533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4148-34D4-4EFF-8AB0-E28CC96A2B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AC5D-C891-4B3F-870C-E36FD048533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AC5D-C891-4B3F-870C-E36FD048533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AC5D-C891-4B3F-870C-E36FD048533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AC5D-C891-4B3F-870C-E36FD048533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AC5D-C891-4B3F-870C-E36FD048533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4148-34D4-4EFF-8AB0-E28CC96A2B5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AC5D-C891-4B3F-870C-E36FD048533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8AC5D-C891-4B3F-870C-E36FD048533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4148-34D4-4EFF-8AB0-E28CC96A2B5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4148-34D4-4EFF-8AB0-E28CC96A2B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4148-34D4-4EFF-8AB0-E28CC96A2B5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4148-34D4-4EFF-8AB0-E28CC96A2B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4148-34D4-4EFF-8AB0-E28CC96A2B5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4148-34D4-4EFF-8AB0-E28CC96A2B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4148-34D4-4EFF-8AB0-E28CC96A2B5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A4148-34D4-4EFF-8AB0-E28CC96A2B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7DDF-32DC-984B-94B0-63987BE7EAD3}" type="datetime1">
              <a:rPr lang="en-US" smtClean="0"/>
              <a:t>8/1/10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F2A602E-C26F-4301-A930-E4B6F51C1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B44D-76A0-E749-83B5-99719270CA7F}" type="datetime1">
              <a:rPr lang="en-US" smtClean="0"/>
              <a:t>8/1/10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F-4301-A930-E4B6F51C1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87C5-36C9-3446-8905-0A7C94374C90}" type="datetime1">
              <a:rPr lang="en-US" smtClean="0"/>
              <a:t>8/1/10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F-4301-A930-E4B6F51C1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299EB-2917-0044-BC72-96B0A07E648B}" type="datetime1">
              <a:rPr lang="en-US" smtClean="0"/>
              <a:t>8/1/10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F-4301-A930-E4B6F51C1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AC8D-A5C5-3F46-91AF-FF3EB28DE5D1}" type="datetime1">
              <a:rPr lang="en-US" smtClean="0"/>
              <a:t>8/1/10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F2A602E-C26F-4301-A930-E4B6F51C1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112E-C705-A449-9E4D-FEF6FC31C8ED}" type="datetime1">
              <a:rPr lang="en-US" smtClean="0"/>
              <a:t>8/1/10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F-4301-A930-E4B6F51C1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8824-5D3B-8A41-95A4-38E5ACABEE32}" type="datetime1">
              <a:rPr lang="en-US" smtClean="0"/>
              <a:t>8/1/10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F-4301-A930-E4B6F51C1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3849-C02D-A24C-848D-1D8851AB7FFA}" type="datetime1">
              <a:rPr lang="en-US" smtClean="0"/>
              <a:t>8/1/10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F-4301-A930-E4B6F51C1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0C08-8559-6348-A848-7A43998EF754}" type="datetime1">
              <a:rPr lang="en-US" smtClean="0"/>
              <a:t>8/1/10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F-4301-A930-E4B6F51C1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2803-CCAA-7840-9360-602174CF1A3A}" type="datetime1">
              <a:rPr lang="en-US" smtClean="0"/>
              <a:t>8/1/10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A602E-C26F-4301-A930-E4B6F51C1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01AB-B3DC-CA47-AE8F-6494379F1D32}" type="datetime1">
              <a:rPr lang="en-US" smtClean="0"/>
              <a:t>8/1/10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F2A602E-C26F-4301-A930-E4B6F51C1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6FDC25D-483F-0249-87C7-C4F21A8EB47A}" type="datetime1">
              <a:rPr lang="en-US" smtClean="0"/>
              <a:t>8/1/10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F2A602E-C26F-4301-A930-E4B6F51C1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liners.net/photo/Airbus-Industrie/Airbus-A380-841/0957790/L/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wmf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An introduction </a:t>
            </a:r>
            <a:r>
              <a:rPr lang="en-US" sz="2400" dirty="0" smtClean="0"/>
              <a:t>to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b="1" dirty="0" smtClean="0"/>
              <a:t>Socio </a:t>
            </a:r>
            <a:r>
              <a:rPr lang="en-US" b="1" dirty="0" smtClean="0"/>
              <a:t>Technical Systems Engineering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6" name="Oval 5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209800" y="1828800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Paper Airplanes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6989" y="76200"/>
            <a:ext cx="9529011" cy="11430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and some things to do</a:t>
            </a:r>
            <a:endParaRPr lang="en-US" sz="3800" b="1" dirty="0"/>
          </a:p>
        </p:txBody>
      </p:sp>
      <p:sp>
        <p:nvSpPr>
          <p:cNvPr id="7" name="Rectangle 6"/>
          <p:cNvSpPr/>
          <p:nvPr/>
        </p:nvSpPr>
        <p:spPr>
          <a:xfrm>
            <a:off x="990600" y="27432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Designing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6002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Making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25908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Operating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2971800"/>
            <a:ext cx="16764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Measuring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4267200"/>
            <a:ext cx="16764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Analyzing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1400" y="5638800"/>
            <a:ext cx="16764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Deciding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7" name="Straight Arrow Connector 16"/>
          <p:cNvCxnSpPr>
            <a:stCxn id="8" idx="2"/>
          </p:cNvCxnSpPr>
          <p:nvPr/>
        </p:nvCxnSpPr>
        <p:spPr>
          <a:xfrm rot="5400000" flipH="1">
            <a:off x="3963194" y="1905794"/>
            <a:ext cx="227012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10" idx="0"/>
          </p:cNvCxnSpPr>
          <p:nvPr/>
        </p:nvCxnSpPr>
        <p:spPr>
          <a:xfrm rot="5400000">
            <a:off x="4114800" y="26670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3"/>
            <a:endCxn id="10" idx="1"/>
          </p:cNvCxnSpPr>
          <p:nvPr/>
        </p:nvCxnSpPr>
        <p:spPr>
          <a:xfrm>
            <a:off x="2667000" y="3124200"/>
            <a:ext cx="9144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  <a:endCxn id="12" idx="0"/>
          </p:cNvCxnSpPr>
          <p:nvPr/>
        </p:nvCxnSpPr>
        <p:spPr>
          <a:xfrm rot="5400000">
            <a:off x="4114800" y="53340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  <a:endCxn id="11" idx="0"/>
          </p:cNvCxnSpPr>
          <p:nvPr/>
        </p:nvCxnSpPr>
        <p:spPr>
          <a:xfrm rot="5400000">
            <a:off x="4152900" y="4000500"/>
            <a:ext cx="533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1"/>
            <a:endCxn id="10" idx="3"/>
          </p:cNvCxnSpPr>
          <p:nvPr/>
        </p:nvCxnSpPr>
        <p:spPr>
          <a:xfrm rot="10800000" flipV="1">
            <a:off x="5257800" y="2971800"/>
            <a:ext cx="1295400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hape 56"/>
          <p:cNvCxnSpPr>
            <a:stCxn id="7" idx="0"/>
            <a:endCxn id="8" idx="1"/>
          </p:cNvCxnSpPr>
          <p:nvPr/>
        </p:nvCxnSpPr>
        <p:spPr>
          <a:xfrm rot="5400000" flipH="1" flipV="1">
            <a:off x="2324100" y="1485900"/>
            <a:ext cx="762000" cy="1752600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57"/>
          <p:cNvCxnSpPr>
            <a:stCxn id="12" idx="1"/>
            <a:endCxn id="7" idx="2"/>
          </p:cNvCxnSpPr>
          <p:nvPr/>
        </p:nvCxnSpPr>
        <p:spPr>
          <a:xfrm rot="10800000">
            <a:off x="1828800" y="3505200"/>
            <a:ext cx="1752600" cy="2514600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8" idx="3"/>
            <a:endCxn id="9" idx="0"/>
          </p:cNvCxnSpPr>
          <p:nvPr/>
        </p:nvCxnSpPr>
        <p:spPr>
          <a:xfrm>
            <a:off x="5257800" y="1981200"/>
            <a:ext cx="2133600" cy="609600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20" name="Oval 19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700" dirty="0" smtClean="0"/>
              <a:t>and more things to do</a:t>
            </a:r>
            <a:endParaRPr lang="en-US" sz="3700" dirty="0"/>
          </a:p>
        </p:txBody>
      </p:sp>
      <p:sp>
        <p:nvSpPr>
          <p:cNvPr id="3" name="Rounded Rectangle 2"/>
          <p:cNvSpPr/>
          <p:nvPr/>
        </p:nvSpPr>
        <p:spPr>
          <a:xfrm>
            <a:off x="723900" y="1752600"/>
            <a:ext cx="19812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Process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Performance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3900" y="3962400"/>
            <a:ext cx="19812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System Design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18490" y="1752600"/>
            <a:ext cx="2688021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Requirements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58000" y="3962400"/>
            <a:ext cx="19812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Verification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05200" y="3962400"/>
            <a:ext cx="25146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Specifications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781800" y="1752600"/>
            <a:ext cx="1981200" cy="1143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Validation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0" name="Curved Connector 9"/>
          <p:cNvCxnSpPr>
            <a:stCxn id="3" idx="3"/>
            <a:endCxn id="5" idx="2"/>
          </p:cNvCxnSpPr>
          <p:nvPr/>
        </p:nvCxnSpPr>
        <p:spPr>
          <a:xfrm>
            <a:off x="2705100" y="2324100"/>
            <a:ext cx="713390" cy="1588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3" idx="0"/>
            <a:endCxn id="8" idx="0"/>
          </p:cNvCxnSpPr>
          <p:nvPr/>
        </p:nvCxnSpPr>
        <p:spPr>
          <a:xfrm rot="5400000" flipH="1" flipV="1">
            <a:off x="4743450" y="-1276350"/>
            <a:ext cx="1588" cy="6057900"/>
          </a:xfrm>
          <a:prstGeom prst="curvedConnector3">
            <a:avLst>
              <a:gd name="adj1" fmla="val 3791481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7" idx="6"/>
            <a:endCxn id="6" idx="1"/>
          </p:cNvCxnSpPr>
          <p:nvPr/>
        </p:nvCxnSpPr>
        <p:spPr>
          <a:xfrm>
            <a:off x="6019800" y="4533900"/>
            <a:ext cx="838200" cy="1588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H="1">
            <a:off x="4818856" y="2039144"/>
            <a:ext cx="1588" cy="6134100"/>
          </a:xfrm>
          <a:prstGeom prst="curvedConnector3">
            <a:avLst>
              <a:gd name="adj1" fmla="val 74410414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7" idx="2"/>
            <a:endCxn id="4" idx="3"/>
          </p:cNvCxnSpPr>
          <p:nvPr/>
        </p:nvCxnSpPr>
        <p:spPr>
          <a:xfrm rot="10800000">
            <a:off x="2705100" y="4533900"/>
            <a:ext cx="800100" cy="1588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5" idx="4"/>
            <a:endCxn id="7" idx="0"/>
          </p:cNvCxnSpPr>
          <p:nvPr/>
        </p:nvCxnSpPr>
        <p:spPr>
          <a:xfrm rot="5400000">
            <a:off x="4229101" y="3429000"/>
            <a:ext cx="1066800" cy="1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5" idx="6"/>
            <a:endCxn id="8" idx="1"/>
          </p:cNvCxnSpPr>
          <p:nvPr/>
        </p:nvCxnSpPr>
        <p:spPr>
          <a:xfrm>
            <a:off x="6106511" y="2324100"/>
            <a:ext cx="675289" cy="1588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19" name="Oval 18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 dirty="0" smtClean="0"/>
              <a:t>The People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371600"/>
            <a:ext cx="2971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Shareholders</a:t>
            </a:r>
          </a:p>
          <a:p>
            <a:r>
              <a:rPr lang="en-US" dirty="0" smtClean="0"/>
              <a:t>Managers</a:t>
            </a:r>
          </a:p>
          <a:p>
            <a:r>
              <a:rPr lang="en-US" dirty="0" smtClean="0"/>
              <a:t>Marketers</a:t>
            </a:r>
          </a:p>
          <a:p>
            <a:r>
              <a:rPr lang="en-US" dirty="0" smtClean="0"/>
              <a:t>Designers</a:t>
            </a:r>
          </a:p>
          <a:p>
            <a:r>
              <a:rPr lang="en-US" dirty="0" smtClean="0"/>
              <a:t>Manufacturers</a:t>
            </a:r>
          </a:p>
          <a:p>
            <a:r>
              <a:rPr lang="en-US" dirty="0" smtClean="0"/>
              <a:t>Producers</a:t>
            </a:r>
          </a:p>
          <a:p>
            <a:r>
              <a:rPr lang="en-US" dirty="0" smtClean="0"/>
              <a:t>Inspectors</a:t>
            </a:r>
          </a:p>
          <a:p>
            <a:r>
              <a:rPr lang="en-US" dirty="0" smtClean="0"/>
              <a:t>Servicers</a:t>
            </a:r>
          </a:p>
          <a:p>
            <a:r>
              <a:rPr lang="en-US" dirty="0" smtClean="0"/>
              <a:t>Payload handlers</a:t>
            </a:r>
          </a:p>
          <a:p>
            <a:r>
              <a:rPr lang="en-US" dirty="0" smtClean="0"/>
              <a:t>Pilots</a:t>
            </a:r>
          </a:p>
          <a:p>
            <a:r>
              <a:rPr lang="en-US" dirty="0" smtClean="0"/>
              <a:t>Maintainers</a:t>
            </a:r>
          </a:p>
          <a:p>
            <a:r>
              <a:rPr lang="en-US" dirty="0" smtClean="0"/>
              <a:t>Passengers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7" name="Oval 6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19600" y="1676400"/>
            <a:ext cx="3810000" cy="2971800"/>
            <a:chOff x="1143000" y="1295400"/>
            <a:chExt cx="5943600" cy="3962400"/>
          </a:xfrm>
        </p:grpSpPr>
        <p:sp>
          <p:nvSpPr>
            <p:cNvPr id="11" name="Oval 10"/>
            <p:cNvSpPr/>
            <p:nvPr/>
          </p:nvSpPr>
          <p:spPr>
            <a:xfrm>
              <a:off x="1143000" y="1295400"/>
              <a:ext cx="5943600" cy="396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 smtClean="0"/>
            </a:p>
            <a:p>
              <a:pPr algn="ctr"/>
              <a:endParaRPr lang="en-US" sz="1100" b="1" dirty="0" smtClean="0"/>
            </a:p>
            <a:p>
              <a:pPr algn="ctr"/>
              <a:endParaRPr lang="en-US" sz="1100" b="1" dirty="0" smtClean="0"/>
            </a:p>
            <a:p>
              <a:pPr algn="ctr"/>
              <a:endParaRPr lang="en-US" sz="1100" b="1" dirty="0" smtClean="0"/>
            </a:p>
            <a:p>
              <a:pPr algn="ctr"/>
              <a:endParaRPr lang="en-US" sz="1100" b="1" dirty="0" smtClean="0"/>
            </a:p>
            <a:p>
              <a:pPr algn="ctr"/>
              <a:endParaRPr lang="en-US" sz="1100" b="1" dirty="0" smtClean="0"/>
            </a:p>
            <a:p>
              <a:pPr algn="ctr"/>
              <a:endParaRPr lang="en-US" sz="1100" b="1" dirty="0" smtClean="0"/>
            </a:p>
            <a:p>
              <a:pPr algn="ctr"/>
              <a:endParaRPr lang="en-US" sz="1100" b="1" dirty="0" smtClean="0"/>
            </a:p>
            <a:p>
              <a:pPr algn="ctr"/>
              <a:r>
                <a:rPr lang="en-US" sz="2400" b="1" dirty="0" smtClean="0"/>
                <a:t>Environment</a:t>
              </a:r>
              <a:endParaRPr lang="en-US" sz="24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676400" y="1981200"/>
              <a:ext cx="2514600" cy="1752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People</a:t>
              </a:r>
              <a:endParaRPr lang="en-US" sz="11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733800" y="2209800"/>
              <a:ext cx="2971800" cy="1828800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Technology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Airports</a:t>
            </a:r>
          </a:p>
          <a:p>
            <a:r>
              <a:rPr lang="en-US" dirty="0" smtClean="0"/>
              <a:t>Weather</a:t>
            </a:r>
          </a:p>
          <a:p>
            <a:r>
              <a:rPr lang="en-US" dirty="0" smtClean="0"/>
              <a:t>Schedules</a:t>
            </a:r>
          </a:p>
          <a:p>
            <a:r>
              <a:rPr lang="en-US" dirty="0" smtClean="0"/>
              <a:t>Competitors</a:t>
            </a:r>
          </a:p>
          <a:p>
            <a:r>
              <a:rPr lang="en-US" dirty="0" smtClean="0"/>
              <a:t>Regulators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19600" y="1676400"/>
            <a:ext cx="3810000" cy="2971800"/>
            <a:chOff x="1143000" y="1295400"/>
            <a:chExt cx="5943600" cy="3962400"/>
          </a:xfrm>
        </p:grpSpPr>
        <p:sp>
          <p:nvSpPr>
            <p:cNvPr id="5" name="Oval 4"/>
            <p:cNvSpPr/>
            <p:nvPr/>
          </p:nvSpPr>
          <p:spPr>
            <a:xfrm>
              <a:off x="1143000" y="1295400"/>
              <a:ext cx="5943600" cy="396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 smtClean="0"/>
            </a:p>
            <a:p>
              <a:pPr algn="ctr"/>
              <a:endParaRPr lang="en-US" sz="1100" b="1" dirty="0" smtClean="0"/>
            </a:p>
            <a:p>
              <a:pPr algn="ctr"/>
              <a:endParaRPr lang="en-US" sz="1100" b="1" dirty="0" smtClean="0"/>
            </a:p>
            <a:p>
              <a:pPr algn="ctr"/>
              <a:endParaRPr lang="en-US" sz="1100" b="1" dirty="0" smtClean="0"/>
            </a:p>
            <a:p>
              <a:pPr algn="ctr"/>
              <a:endParaRPr lang="en-US" sz="1100" b="1" dirty="0" smtClean="0"/>
            </a:p>
            <a:p>
              <a:pPr algn="ctr"/>
              <a:endParaRPr lang="en-US" sz="1100" b="1" dirty="0" smtClean="0"/>
            </a:p>
            <a:p>
              <a:pPr algn="ctr"/>
              <a:endParaRPr lang="en-US" sz="1100" b="1" dirty="0" smtClean="0"/>
            </a:p>
            <a:p>
              <a:pPr algn="ctr"/>
              <a:endParaRPr lang="en-US" sz="1100" b="1" dirty="0" smtClean="0"/>
            </a:p>
            <a:p>
              <a:pPr algn="ctr"/>
              <a:r>
                <a:rPr lang="en-US" sz="2400" b="1" dirty="0" smtClean="0"/>
                <a:t>Environment</a:t>
              </a:r>
              <a:endParaRPr lang="en-US" sz="2400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676400" y="1981200"/>
              <a:ext cx="2514600" cy="1752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People</a:t>
              </a:r>
              <a:endParaRPr lang="en-US" sz="11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733800" y="2209800"/>
              <a:ext cx="2971800" cy="1828800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Technology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71600" y="5334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Things that generally cannot be changed</a:t>
            </a:r>
            <a:endParaRPr lang="en-US" sz="2400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10" name="Oval 9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Technology – often can be changed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1219200"/>
            <a:ext cx="8001001" cy="5334000"/>
            <a:chOff x="914399" y="1219200"/>
            <a:chExt cx="8001001" cy="5334000"/>
          </a:xfrm>
        </p:grpSpPr>
        <p:pic>
          <p:nvPicPr>
            <p:cNvPr id="2052" name="Picture 4" descr="Airbus A380-841 aircraft pictur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b="2983"/>
            <a:stretch>
              <a:fillRect/>
            </a:stretch>
          </p:blipFill>
          <p:spPr bwMode="auto">
            <a:xfrm>
              <a:off x="990600" y="3714592"/>
              <a:ext cx="4191000" cy="2788992"/>
            </a:xfrm>
            <a:prstGeom prst="rect">
              <a:avLst/>
            </a:prstGeom>
            <a:noFill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3581400"/>
              <a:ext cx="39624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24356" t="41309" r="7190" b="20767"/>
            <a:stretch>
              <a:fillRect/>
            </a:stretch>
          </p:blipFill>
          <p:spPr bwMode="auto">
            <a:xfrm>
              <a:off x="5562600" y="1219200"/>
              <a:ext cx="3352800" cy="2509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 descr="Singapore Airlines will now fly the A380 superjumbo into Melbourne Airport.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14399" y="1219200"/>
              <a:ext cx="4713766" cy="2895600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11" name="Oval 10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62400" y="1219200"/>
            <a:ext cx="2133600" cy="1600200"/>
            <a:chOff x="1143000" y="1295400"/>
            <a:chExt cx="5943600" cy="3962400"/>
          </a:xfrm>
        </p:grpSpPr>
        <p:sp>
          <p:nvSpPr>
            <p:cNvPr id="15" name="Oval 14"/>
            <p:cNvSpPr/>
            <p:nvPr/>
          </p:nvSpPr>
          <p:spPr>
            <a:xfrm>
              <a:off x="1143000" y="1295400"/>
              <a:ext cx="5943600" cy="396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b="1" dirty="0" smtClean="0"/>
            </a:p>
            <a:p>
              <a:pPr algn="ctr"/>
              <a:endParaRPr lang="en-US" sz="400" b="1" dirty="0" smtClean="0"/>
            </a:p>
            <a:p>
              <a:pPr algn="ctr"/>
              <a:endParaRPr lang="en-US" sz="400" b="1" dirty="0" smtClean="0"/>
            </a:p>
            <a:p>
              <a:pPr algn="ctr"/>
              <a:endParaRPr lang="en-US" sz="400" b="1" dirty="0" smtClean="0"/>
            </a:p>
            <a:p>
              <a:pPr algn="ctr"/>
              <a:endParaRPr lang="en-US" sz="400" b="1" dirty="0" smtClean="0"/>
            </a:p>
            <a:p>
              <a:pPr algn="ctr"/>
              <a:endParaRPr lang="en-US" sz="400" b="1" dirty="0" smtClean="0"/>
            </a:p>
            <a:p>
              <a:pPr algn="ctr"/>
              <a:endParaRPr lang="en-US" sz="400" b="1" dirty="0" smtClean="0"/>
            </a:p>
            <a:p>
              <a:pPr algn="ctr"/>
              <a:endParaRPr lang="en-US" sz="400" b="1" dirty="0" smtClean="0"/>
            </a:p>
            <a:p>
              <a:pPr algn="ctr"/>
              <a:endParaRPr lang="en-US" sz="1000" b="1" dirty="0" smtClean="0"/>
            </a:p>
            <a:p>
              <a:pPr algn="ctr"/>
              <a:endParaRPr lang="en-US" sz="1000" b="1" dirty="0" smtClean="0"/>
            </a:p>
            <a:p>
              <a:pPr algn="ctr"/>
              <a:endParaRPr lang="en-US" sz="1000" b="1" dirty="0" smtClean="0"/>
            </a:p>
            <a:p>
              <a:pPr algn="ctr"/>
              <a:r>
                <a:rPr lang="en-US" sz="1000" b="1" dirty="0" smtClean="0"/>
                <a:t>Environment</a:t>
              </a:r>
              <a:endParaRPr lang="en-US" sz="10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676400" y="1981200"/>
              <a:ext cx="2514600" cy="1752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tx2">
                      <a:lumMod val="75000"/>
                    </a:schemeClr>
                  </a:solidFill>
                </a:rPr>
                <a:t>People</a:t>
              </a:r>
              <a:endParaRPr lang="en-US" sz="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733800" y="2209800"/>
              <a:ext cx="2971800" cy="1828800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rgbClr val="FFFF00"/>
                  </a:solidFill>
                </a:rPr>
                <a:t>Technology</a:t>
              </a:r>
              <a:endParaRPr lang="en-US" sz="8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foxnews.com/images/493327/3_27_011709_crashvideo.jpg"/>
          <p:cNvPicPr>
            <a:picLocks noChangeAspect="1" noChangeArrowheads="1"/>
          </p:cNvPicPr>
          <p:nvPr/>
        </p:nvPicPr>
        <p:blipFill>
          <a:blip r:embed="rId3" cstate="print"/>
          <a:srcRect t="10000" r="2500" b="8190"/>
          <a:stretch>
            <a:fillRect/>
          </a:stretch>
        </p:blipFill>
        <p:spPr bwMode="auto">
          <a:xfrm>
            <a:off x="1219200" y="1524000"/>
            <a:ext cx="6634163" cy="497303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things go wrong, everybody must be off the airplane in 90 seconds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9" name="Oval 8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in groups of three</a:t>
            </a:r>
          </a:p>
          <a:p>
            <a:pPr lvl="1"/>
            <a:r>
              <a:rPr lang="en-US" dirty="0" smtClean="0"/>
              <a:t>Give your company a name</a:t>
            </a:r>
          </a:p>
          <a:p>
            <a:r>
              <a:rPr lang="en-US" dirty="0" smtClean="0"/>
              <a:t>Design, build and fly a paper airplane</a:t>
            </a:r>
          </a:p>
          <a:p>
            <a:r>
              <a:rPr lang="en-US" dirty="0" smtClean="0"/>
              <a:t>Task allocation</a:t>
            </a:r>
          </a:p>
          <a:p>
            <a:pPr lvl="1"/>
            <a:r>
              <a:rPr lang="en-US" sz="3200" b="1" dirty="0" smtClean="0"/>
              <a:t>Designer</a:t>
            </a:r>
          </a:p>
          <a:p>
            <a:pPr lvl="1"/>
            <a:r>
              <a:rPr lang="en-US" sz="3200" b="1" dirty="0" smtClean="0"/>
              <a:t>Manufacturer</a:t>
            </a:r>
          </a:p>
          <a:p>
            <a:pPr lvl="1"/>
            <a:r>
              <a:rPr lang="en-US" sz="3200" b="1" dirty="0" smtClean="0"/>
              <a:t>Customer / Inspector / Manager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7" name="Oval 6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  <p:pic>
        <p:nvPicPr>
          <p:cNvPr id="16" name="Picture 2" descr="C:\Documents and Settings\Brian Peacock\Local Settings\Temporary Internet Files\Content.IE5\BE4V69Y9\MCj015582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066800"/>
            <a:ext cx="2179670" cy="265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Customer Requirements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7526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List the Customer Requirements</a:t>
            </a:r>
          </a:p>
          <a:p>
            <a:r>
              <a:rPr lang="en-US" sz="4400" i="1" dirty="0" smtClean="0"/>
              <a:t>	Who are the customers?</a:t>
            </a:r>
            <a:endParaRPr lang="en-US" sz="4400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6" name="Oval 5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Passengers</a:t>
            </a:r>
          </a:p>
          <a:p>
            <a:r>
              <a:rPr lang="en-US" smtClean="0"/>
              <a:t>Flyers</a:t>
            </a:r>
          </a:p>
          <a:p>
            <a:r>
              <a:rPr lang="en-US" smtClean="0"/>
              <a:t>Maintainers</a:t>
            </a:r>
          </a:p>
          <a:p>
            <a:r>
              <a:rPr lang="en-US" smtClean="0"/>
              <a:t>Manufacturers</a:t>
            </a:r>
          </a:p>
          <a:p>
            <a:r>
              <a:rPr lang="en-US" smtClean="0"/>
              <a:t>Maintainers</a:t>
            </a:r>
          </a:p>
          <a:p>
            <a:r>
              <a:rPr lang="en-US" smtClean="0"/>
              <a:t>Inspectors</a:t>
            </a:r>
          </a:p>
          <a:p>
            <a:r>
              <a:rPr lang="en-US" smtClean="0"/>
              <a:t>Marketers</a:t>
            </a:r>
          </a:p>
          <a:p>
            <a:r>
              <a:rPr lang="en-US" smtClean="0"/>
              <a:t>Managers</a:t>
            </a:r>
          </a:p>
          <a:p>
            <a:r>
              <a:rPr lang="en-US" smtClean="0"/>
              <a:t>Shareholders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2209800"/>
            <a:ext cx="3124200" cy="193899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</a:rPr>
              <a:t>May have conflicting requirements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6" name="Oval 5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Customer Requirements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Range 	</a:t>
            </a:r>
            <a:r>
              <a:rPr lang="en-US" sz="2400" dirty="0" smtClean="0"/>
              <a:t>		5 </a:t>
            </a:r>
            <a:r>
              <a:rPr lang="en-US" sz="2400" dirty="0" smtClean="0"/>
              <a:t>meters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Navigation		Within 1 meter of target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Payload		5 paperclips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Safety			Must land flat, no nose landings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Security		No malicious interference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Reliability		Must not fall apart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Aesthetics		Customer opinion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Cost			Less than $10 per unit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Disposal		Recyclable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5334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You are welcome to change or add requirements</a:t>
            </a:r>
            <a:endParaRPr lang="en-US" sz="24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7" name="Oval 6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5" name="Oval 4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Design, make and fly a paper </a:t>
            </a:r>
            <a:r>
              <a:rPr lang="en-US" sz="3600" b="1" dirty="0" smtClean="0"/>
              <a:t>airplane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Specifications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743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/>
              <a:t>List the Manufacturing Specifications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6" name="Oval 5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Manufacturing Specifications</a:t>
            </a:r>
            <a:endParaRPr lang="en-US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Use one sheet of paper any size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Write your name on the paper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Make one fold along mid line of paper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Open up and lay flat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Fold two corners to center line to make nose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Close up the two halves again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Fold each half  outwards to make wings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i="1" dirty="0" smtClean="0"/>
              <a:t>Where should this fold be? Why?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Place payload / paper clips to assure correct weight and balance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5562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You are welcome to change the specifications</a:t>
            </a:r>
            <a:endParaRPr lang="en-US" sz="2400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8" name="Oval 7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133600"/>
            <a:ext cx="548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List the production operations requirements </a:t>
            </a:r>
            <a:endParaRPr lang="en-US" sz="4400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7" name="Oval 6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77200" cy="1524000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Production Requirements and Constraints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7772400" cy="3886200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 smtClean="0"/>
              <a:t>Simple mostly manual operations</a:t>
            </a:r>
          </a:p>
          <a:p>
            <a:pPr lvl="1"/>
            <a:r>
              <a:rPr lang="en-US" sz="3100" dirty="0" smtClean="0"/>
              <a:t>Minimize equipment, materials and labor costs</a:t>
            </a:r>
          </a:p>
          <a:p>
            <a:r>
              <a:rPr lang="en-US" sz="3500" dirty="0" smtClean="0"/>
              <a:t>500 units per day</a:t>
            </a:r>
          </a:p>
          <a:p>
            <a:pPr lvl="1"/>
            <a:r>
              <a:rPr lang="en-US" sz="3000" dirty="0" smtClean="0"/>
              <a:t>Less than one minute to assemble</a:t>
            </a:r>
          </a:p>
          <a:p>
            <a:r>
              <a:rPr lang="en-US" sz="3500" dirty="0" smtClean="0"/>
              <a:t>Less than 10% rejects</a:t>
            </a:r>
          </a:p>
          <a:p>
            <a:pPr lvl="1"/>
            <a:r>
              <a:rPr lang="en-US" sz="3100" dirty="0" smtClean="0"/>
              <a:t>Quality criterion - &lt; 0.5 cm gap / edge mismatch</a:t>
            </a:r>
          </a:p>
          <a:p>
            <a:r>
              <a:rPr lang="en-US" sz="3500" dirty="0" smtClean="0"/>
              <a:t>Costs</a:t>
            </a:r>
          </a:p>
          <a:p>
            <a:pPr lvl="1"/>
            <a:r>
              <a:rPr lang="en-US" sz="2200" dirty="0" smtClean="0"/>
              <a:t>Marketing, Design and Manufacturing (Indirect) $5 per unit</a:t>
            </a:r>
          </a:p>
          <a:p>
            <a:pPr lvl="1"/>
            <a:r>
              <a:rPr lang="en-US" sz="2200" dirty="0" smtClean="0"/>
              <a:t>Materials $1 per unit</a:t>
            </a:r>
          </a:p>
          <a:p>
            <a:pPr lvl="1"/>
            <a:r>
              <a:rPr lang="en-US" sz="2200" dirty="0" smtClean="0"/>
              <a:t>Production $4 per unit</a:t>
            </a:r>
          </a:p>
          <a:p>
            <a:pPr lvl="1"/>
            <a:r>
              <a:rPr lang="en-US" sz="2200" dirty="0" smtClean="0"/>
              <a:t>Labor $10 per hour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6" name="Oval 5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Paper Airplane – Production Operations Analysis</a:t>
            </a:r>
            <a:br>
              <a:rPr lang="en-US" dirty="0" smtClean="0"/>
            </a:br>
            <a:r>
              <a:rPr lang="en-US" sz="3100" dirty="0" smtClean="0"/>
              <a:t>Some questions, you may ask more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62000" y="2057400"/>
            <a:ext cx="6248400" cy="4038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How many production employees do we need?</a:t>
            </a:r>
          </a:p>
          <a:p>
            <a:r>
              <a:rPr lang="en-US" sz="2000" dirty="0" smtClean="0"/>
              <a:t>What fixtures and equipment do we need?</a:t>
            </a:r>
          </a:p>
          <a:p>
            <a:r>
              <a:rPr lang="en-US" sz="2000" dirty="0" smtClean="0"/>
              <a:t>What tools do we need?</a:t>
            </a:r>
          </a:p>
          <a:p>
            <a:r>
              <a:rPr lang="en-US" sz="2000" dirty="0" smtClean="0"/>
              <a:t>How should we arrange for materials delivery?</a:t>
            </a:r>
          </a:p>
          <a:p>
            <a:pPr lvl="1"/>
            <a:r>
              <a:rPr lang="en-US" sz="1800" dirty="0" smtClean="0"/>
              <a:t>Just in time?</a:t>
            </a:r>
          </a:p>
          <a:p>
            <a:r>
              <a:rPr lang="en-US" sz="2000" dirty="0" smtClean="0"/>
              <a:t>How should we lay out the production line?</a:t>
            </a:r>
          </a:p>
          <a:p>
            <a:pPr lvl="1"/>
            <a:r>
              <a:rPr lang="en-US" sz="1800" dirty="0" smtClean="0"/>
              <a:t>Materials and product flow</a:t>
            </a:r>
          </a:p>
          <a:p>
            <a:r>
              <a:rPr lang="en-US" sz="2000" dirty="0" smtClean="0"/>
              <a:t>How should we manage production operations</a:t>
            </a:r>
          </a:p>
          <a:p>
            <a:pPr lvl="1"/>
            <a:r>
              <a:rPr lang="en-US" sz="1800" dirty="0" smtClean="0"/>
              <a:t>One fold per operator</a:t>
            </a:r>
          </a:p>
          <a:p>
            <a:pPr lvl="1"/>
            <a:r>
              <a:rPr lang="en-US" sz="1800" dirty="0" smtClean="0"/>
              <a:t>Operator completes all folds</a:t>
            </a:r>
          </a:p>
          <a:p>
            <a:r>
              <a:rPr lang="en-US" sz="2000" dirty="0" smtClean="0"/>
              <a:t>How should we deal with selection, training, health and safety?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6" name="Oval 5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Prizes:</a:t>
            </a:r>
          </a:p>
          <a:p>
            <a:pPr lvl="1"/>
            <a:r>
              <a:rPr lang="en-US" dirty="0" smtClean="0"/>
              <a:t>First to market</a:t>
            </a:r>
          </a:p>
          <a:p>
            <a:pPr lvl="1"/>
            <a:r>
              <a:rPr lang="en-US" dirty="0" smtClean="0"/>
              <a:t>Largest payload</a:t>
            </a:r>
          </a:p>
          <a:p>
            <a:pPr lvl="1"/>
            <a:r>
              <a:rPr lang="en-US" dirty="0" smtClean="0"/>
              <a:t>Best test score</a:t>
            </a:r>
          </a:p>
          <a:p>
            <a:pPr lvl="2"/>
            <a:r>
              <a:rPr lang="en-US" dirty="0" smtClean="0"/>
              <a:t>Range</a:t>
            </a:r>
          </a:p>
          <a:p>
            <a:pPr lvl="2"/>
            <a:r>
              <a:rPr lang="en-US" dirty="0" smtClean="0"/>
              <a:t>Accuracy</a:t>
            </a:r>
          </a:p>
          <a:p>
            <a:pPr lvl="2"/>
            <a:r>
              <a:rPr lang="en-US" dirty="0" smtClean="0"/>
              <a:t>Quality</a:t>
            </a:r>
          </a:p>
          <a:p>
            <a:pPr lvl="2"/>
            <a:r>
              <a:rPr lang="en-US" dirty="0" smtClean="0"/>
              <a:t>Safety</a:t>
            </a:r>
          </a:p>
          <a:p>
            <a:pPr lvl="2"/>
            <a:r>
              <a:rPr lang="en-US" dirty="0" smtClean="0"/>
              <a:t>Aesthetics</a:t>
            </a:r>
          </a:p>
          <a:p>
            <a:pPr lvl="2"/>
            <a:endParaRPr lang="en-US" dirty="0"/>
          </a:p>
        </p:txBody>
      </p:sp>
      <p:pic>
        <p:nvPicPr>
          <p:cNvPr id="1026" name="Picture 2" descr="C:\Documents and Settings\Brian Peacock\Local Settings\Temporary Internet Files\Content.IE5\WM8QMF1X\MCj044039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05000"/>
            <a:ext cx="2743200" cy="27432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6" name="Oval 5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 Verification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Manufacturing Specifications</a:t>
            </a:r>
          </a:p>
          <a:p>
            <a:pPr lvl="1"/>
            <a:r>
              <a:rPr lang="en-US" smtClean="0"/>
              <a:t>Use one sheet of paper any size</a:t>
            </a:r>
          </a:p>
          <a:p>
            <a:pPr lvl="1"/>
            <a:r>
              <a:rPr lang="en-US" smtClean="0"/>
              <a:t>Write your name on the paper</a:t>
            </a:r>
          </a:p>
          <a:p>
            <a:pPr lvl="1"/>
            <a:r>
              <a:rPr lang="en-US" smtClean="0"/>
              <a:t>Make one fold along mid line of paper</a:t>
            </a:r>
          </a:p>
          <a:p>
            <a:pPr lvl="1"/>
            <a:r>
              <a:rPr lang="en-US" smtClean="0"/>
              <a:t>Open up and lay flat</a:t>
            </a:r>
          </a:p>
          <a:p>
            <a:pPr lvl="1"/>
            <a:r>
              <a:rPr lang="en-US" smtClean="0"/>
              <a:t>Fold two corners to center line to make nose</a:t>
            </a:r>
          </a:p>
          <a:p>
            <a:pPr lvl="1"/>
            <a:r>
              <a:rPr lang="en-US" smtClean="0"/>
              <a:t>Close up the two halves again</a:t>
            </a:r>
          </a:p>
          <a:p>
            <a:pPr lvl="1"/>
            <a:r>
              <a:rPr lang="en-US" smtClean="0"/>
              <a:t>Fold each half  outwards to make wings</a:t>
            </a:r>
          </a:p>
          <a:p>
            <a:pPr lvl="2"/>
            <a:r>
              <a:rPr lang="en-US" smtClean="0"/>
              <a:t>Where should this fold be? Why?</a:t>
            </a:r>
          </a:p>
          <a:p>
            <a:pPr lvl="1"/>
            <a:r>
              <a:rPr lang="en-US" smtClean="0"/>
              <a:t>Place paper clips to assure correct weight and balance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" y="5722203"/>
            <a:ext cx="7543800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Quality Control – How accurate are the folds?</a:t>
            </a:r>
          </a:p>
          <a:p>
            <a:pPr algn="ctr"/>
            <a:r>
              <a:rPr lang="en-US" sz="2400" dirty="0" smtClean="0"/>
              <a:t>&lt; 0.5cm gap / edge mismatch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8" name="Oval 7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  <p:pic>
        <p:nvPicPr>
          <p:cNvPr id="2050" name="Picture 2" descr="C:\Documents and Settings\Brian Peacock\Local Settings\Temporary Internet Files\Content.IE5\Z8ZZF4DL\MCj029034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143000"/>
            <a:ext cx="2495739" cy="2986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Requirements Validation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Range 			5 meters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Navigation		Within 1 meter of target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Payload			5 paperclips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Safety			Must land flat, no nose landings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Quality			&lt; 0.5 cm gap / edge mismatch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Reliability		Must not fall apart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Aesthetics		Customer opinion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Cost			Construction in less than one minute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Maintenance		&lt; 1 minute to take apart and reassemble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Disposal			Recyclable (your name is on the plane!)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4634805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Have another neighbor (not the designer or manufacturer) carry out a rigorous flight test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8" name="Oval 7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3 Flight Tests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1600200"/>
          <a:ext cx="72390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824038"/>
                <a:gridCol w="919162"/>
                <a:gridCol w="914400"/>
                <a:gridCol w="850901"/>
                <a:gridCol w="12065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Average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Range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Meters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Navigation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Meters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Payload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Paper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c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lips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Safety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Landing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Quality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&lt;0.05 cm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Reliability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Stays intact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Aesthetics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02060"/>
                          </a:solidFill>
                        </a:rPr>
                        <a:t>Time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Cost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Seconds / plane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Maintenance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&lt; 1 minute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Disposal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Y/N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5" name="Oval 4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>
            <a:noAutofit/>
          </a:bodyPr>
          <a:lstStyle/>
          <a:p>
            <a:r>
              <a:rPr lang="en-US" sz="3100" dirty="0" smtClean="0"/>
              <a:t>Socio Technical Systems  Questions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did competition affect your behavior?</a:t>
            </a:r>
          </a:p>
          <a:p>
            <a:pPr lvl="1"/>
            <a:r>
              <a:rPr lang="en-US" dirty="0" smtClean="0"/>
              <a:t>Speed to market</a:t>
            </a:r>
          </a:p>
          <a:p>
            <a:pPr lvl="1"/>
            <a:r>
              <a:rPr lang="en-US" dirty="0" smtClean="0"/>
              <a:t>Space in room for all activities (crowds)</a:t>
            </a:r>
          </a:p>
          <a:p>
            <a:r>
              <a:rPr lang="en-US" dirty="0" smtClean="0"/>
              <a:t>How did the team work together? - collaboration</a:t>
            </a:r>
          </a:p>
          <a:p>
            <a:r>
              <a:rPr lang="en-US" dirty="0" smtClean="0"/>
              <a:t>Was communication clear?</a:t>
            </a:r>
          </a:p>
          <a:p>
            <a:pPr lvl="1"/>
            <a:r>
              <a:rPr lang="en-US" dirty="0" smtClean="0"/>
              <a:t>Between design and manufacturing</a:t>
            </a:r>
          </a:p>
          <a:p>
            <a:r>
              <a:rPr lang="en-US" dirty="0" smtClean="0"/>
              <a:t>Who dominated the collaboration?</a:t>
            </a:r>
          </a:p>
          <a:p>
            <a:pPr lvl="1"/>
            <a:r>
              <a:rPr lang="en-US" dirty="0" smtClean="0"/>
              <a:t>marketing, design or manufacturing?</a:t>
            </a:r>
          </a:p>
          <a:p>
            <a:pPr lvl="1"/>
            <a:r>
              <a:rPr lang="en-US" dirty="0" smtClean="0"/>
              <a:t>Who needs management?</a:t>
            </a:r>
          </a:p>
          <a:p>
            <a:r>
              <a:rPr lang="en-US" dirty="0" smtClean="0"/>
              <a:t>Who are the customers?</a:t>
            </a:r>
          </a:p>
          <a:p>
            <a:pPr lvl="1"/>
            <a:r>
              <a:rPr lang="en-US" dirty="0" smtClean="0"/>
              <a:t>Passengers, marketing, design, manufacturing, maintenance, management, shareholders</a:t>
            </a:r>
          </a:p>
          <a:p>
            <a:r>
              <a:rPr lang="en-US" dirty="0" smtClean="0"/>
              <a:t>How would you design an organization to build 5 different models, each with500 units per day, with manufacturing plants in Africa and design changes every month?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4" name="Oval 3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1609725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 smtClean="0"/>
              <a:t>That was easy,</a:t>
            </a:r>
            <a:r>
              <a:rPr lang="en-US" sz="3800" b="1" dirty="0" smtClean="0"/>
              <a:t>  now </a:t>
            </a:r>
            <a:r>
              <a:rPr lang="en-US" sz="3800" b="1" dirty="0" smtClean="0"/>
              <a:t>we shall address the </a:t>
            </a:r>
            <a:r>
              <a:rPr lang="en-US" sz="3800" b="1" dirty="0" smtClean="0"/>
              <a:t>details</a:t>
            </a:r>
            <a:br>
              <a:rPr lang="en-US" sz="3800" b="1" dirty="0" smtClean="0"/>
            </a:b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 dirty="0" smtClean="0"/>
              <a:t>Paper Airplane Game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3810000" cy="639762"/>
          </a:xfrm>
        </p:spPr>
        <p:txBody>
          <a:bodyPr>
            <a:noAutofit/>
          </a:bodyPr>
          <a:lstStyle/>
          <a:p>
            <a:r>
              <a:rPr lang="en-US" dirty="0" smtClean="0"/>
              <a:t>Marketing - </a:t>
            </a:r>
            <a:r>
              <a:rPr lang="en-US" sz="2600" dirty="0" smtClean="0"/>
              <a:t>Competition</a:t>
            </a:r>
            <a:endParaRPr lang="en-US" sz="26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>
          <a:xfrm>
            <a:off x="4876800" y="3429000"/>
            <a:ext cx="3584575" cy="639762"/>
          </a:xfrm>
        </p:spPr>
        <p:txBody>
          <a:bodyPr>
            <a:noAutofit/>
          </a:bodyPr>
          <a:lstStyle/>
          <a:p>
            <a:r>
              <a:rPr lang="en-US" sz="2600" dirty="0" smtClean="0"/>
              <a:t>Operations – Customers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04800" y="1676400"/>
            <a:ext cx="48768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First to market gets the prize</a:t>
            </a:r>
          </a:p>
          <a:p>
            <a:r>
              <a:rPr lang="en-US" dirty="0" smtClean="0"/>
              <a:t>Largest payload gets a prize</a:t>
            </a:r>
          </a:p>
          <a:p>
            <a:r>
              <a:rPr lang="en-US" dirty="0" smtClean="0"/>
              <a:t>BUT Quality Rules!</a:t>
            </a:r>
          </a:p>
          <a:p>
            <a:r>
              <a:rPr lang="en-US" dirty="0" smtClean="0"/>
              <a:t>Customer Requirements</a:t>
            </a:r>
          </a:p>
          <a:p>
            <a:pPr lvl="1"/>
            <a:r>
              <a:rPr lang="en-US" b="1" dirty="0" smtClean="0"/>
              <a:t>Range		5 meters</a:t>
            </a:r>
          </a:p>
          <a:p>
            <a:pPr lvl="1"/>
            <a:r>
              <a:rPr lang="en-US" b="1" dirty="0" smtClean="0"/>
              <a:t>Navigation		+/- 1 meter</a:t>
            </a:r>
          </a:p>
          <a:p>
            <a:pPr lvl="1"/>
            <a:r>
              <a:rPr lang="en-US" b="1" dirty="0" smtClean="0"/>
              <a:t>Payload		? paperclips</a:t>
            </a:r>
          </a:p>
          <a:p>
            <a:pPr lvl="1"/>
            <a:r>
              <a:rPr lang="en-US" b="1" dirty="0" smtClean="0"/>
              <a:t>Safety		Land flat</a:t>
            </a:r>
          </a:p>
          <a:p>
            <a:pPr lvl="1"/>
            <a:r>
              <a:rPr lang="en-US" b="1" dirty="0" smtClean="0"/>
              <a:t>Aesthetics		Customer ratings</a:t>
            </a:r>
            <a:endParaRPr lang="en-US" b="1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4"/>
          </p:nvPr>
        </p:nvSpPr>
        <p:spPr>
          <a:xfrm>
            <a:off x="4724400" y="1676400"/>
            <a:ext cx="41910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Specifications</a:t>
            </a:r>
          </a:p>
          <a:p>
            <a:pPr lvl="1"/>
            <a:r>
              <a:rPr lang="en-US" dirty="0" smtClean="0"/>
              <a:t>One piece of paper</a:t>
            </a:r>
          </a:p>
          <a:p>
            <a:pPr lvl="1"/>
            <a:r>
              <a:rPr lang="en-US" dirty="0" smtClean="0"/>
              <a:t>Make 3 units</a:t>
            </a:r>
          </a:p>
          <a:p>
            <a:pPr lvl="2"/>
            <a:r>
              <a:rPr lang="en-US" dirty="0" smtClean="0"/>
              <a:t>Less than 1 minute to assemble</a:t>
            </a:r>
          </a:p>
          <a:p>
            <a:pPr lvl="1"/>
            <a:r>
              <a:rPr lang="en-US" dirty="0" smtClean="0"/>
              <a:t>Simple operations / folds</a:t>
            </a:r>
          </a:p>
        </p:txBody>
      </p:sp>
      <p:sp>
        <p:nvSpPr>
          <p:cNvPr id="16" name="Text Placeholder 11"/>
          <p:cNvSpPr txBox="1">
            <a:spLocks/>
          </p:cNvSpPr>
          <p:nvPr/>
        </p:nvSpPr>
        <p:spPr>
          <a:xfrm>
            <a:off x="4114800" y="1066800"/>
            <a:ext cx="5029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Manufacturing - Communication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 Placeholder 11"/>
          <p:cNvSpPr txBox="1">
            <a:spLocks/>
          </p:cNvSpPr>
          <p:nvPr/>
        </p:nvSpPr>
        <p:spPr>
          <a:xfrm>
            <a:off x="457200" y="43434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- Collaboration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14"/>
          <p:cNvSpPr txBox="1">
            <a:spLocks/>
          </p:cNvSpPr>
          <p:nvPr/>
        </p:nvSpPr>
        <p:spPr>
          <a:xfrm>
            <a:off x="4876800" y="2057400"/>
            <a:ext cx="4041775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14"/>
          <p:cNvSpPr txBox="1">
            <a:spLocks/>
          </p:cNvSpPr>
          <p:nvPr/>
        </p:nvSpPr>
        <p:spPr>
          <a:xfrm>
            <a:off x="304800" y="4572000"/>
            <a:ext cx="40417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12"/>
          <p:cNvSpPr txBox="1">
            <a:spLocks/>
          </p:cNvSpPr>
          <p:nvPr/>
        </p:nvSpPr>
        <p:spPr>
          <a:xfrm>
            <a:off x="457200" y="1981200"/>
            <a:ext cx="4040188" cy="102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12"/>
          <p:cNvSpPr txBox="1">
            <a:spLocks/>
          </p:cNvSpPr>
          <p:nvPr/>
        </p:nvSpPr>
        <p:spPr>
          <a:xfrm>
            <a:off x="381000" y="4876800"/>
            <a:ext cx="43434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Translate Customer, Manufacturing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Maintenance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Requirements into Manufacturing Specifications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14"/>
          <p:cNvSpPr txBox="1">
            <a:spLocks/>
          </p:cNvSpPr>
          <p:nvPr/>
        </p:nvSpPr>
        <p:spPr>
          <a:xfrm>
            <a:off x="4953000" y="4038600"/>
            <a:ext cx="2895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Fly 3 test flights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Score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Navigation accuracy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Payload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Safety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Aesthetics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Maintain  - take apart and re-assemble in 30 seconds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25" name="Oval 24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Socio Technical Systems Engineering</a:t>
            </a:r>
          </a:p>
          <a:p>
            <a:r>
              <a:rPr lang="en-US" smtClean="0"/>
              <a:t>Paper airplane – the technology</a:t>
            </a:r>
          </a:p>
          <a:p>
            <a:r>
              <a:rPr lang="en-US" smtClean="0"/>
              <a:t>Customers</a:t>
            </a:r>
          </a:p>
          <a:p>
            <a:r>
              <a:rPr lang="en-US" smtClean="0"/>
              <a:t>Requirements and Specifications</a:t>
            </a:r>
          </a:p>
          <a:p>
            <a:r>
              <a:rPr lang="en-US" smtClean="0"/>
              <a:t>Design</a:t>
            </a:r>
          </a:p>
          <a:p>
            <a:r>
              <a:rPr lang="en-US" smtClean="0"/>
              <a:t>Manufacturing and production</a:t>
            </a:r>
          </a:p>
          <a:p>
            <a:r>
              <a:rPr lang="en-US" smtClean="0"/>
              <a:t>Operations</a:t>
            </a:r>
          </a:p>
          <a:p>
            <a:r>
              <a:rPr lang="en-US" smtClean="0"/>
              <a:t>Maintenance</a:t>
            </a:r>
          </a:p>
          <a:p>
            <a:r>
              <a:rPr lang="en-US" smtClean="0"/>
              <a:t>Disposal</a:t>
            </a:r>
          </a:p>
          <a:p>
            <a:r>
              <a:rPr lang="en-US" smtClean="0"/>
              <a:t>Verification and validation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5" name="Oval 4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Socio Technical Systems Engineering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5257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They must work together, otherwise something or somebody will fail</a:t>
            </a:r>
          </a:p>
          <a:p>
            <a:pPr algn="ctr"/>
            <a:endParaRPr lang="en-US" sz="2400" b="1" i="1" dirty="0"/>
          </a:p>
        </p:txBody>
      </p:sp>
      <p:sp>
        <p:nvSpPr>
          <p:cNvPr id="15" name="Rectangle 14"/>
          <p:cNvSpPr/>
          <p:nvPr/>
        </p:nvSpPr>
        <p:spPr>
          <a:xfrm>
            <a:off x="533400" y="5029200"/>
            <a:ext cx="30462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 smtClean="0"/>
              <a:t>Inextricably </a:t>
            </a:r>
          </a:p>
          <a:p>
            <a:pPr algn="ctr"/>
            <a:r>
              <a:rPr lang="en-US" sz="4400" b="1" i="1" dirty="0" smtClean="0"/>
              <a:t>linked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11" name="Oval 10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47800" y="1066800"/>
            <a:ext cx="5943600" cy="3962400"/>
            <a:chOff x="1524000" y="1219200"/>
            <a:chExt cx="5943600" cy="3962400"/>
          </a:xfrm>
        </p:grpSpPr>
        <p:sp>
          <p:nvSpPr>
            <p:cNvPr id="8" name="Oval 7"/>
            <p:cNvSpPr/>
            <p:nvPr/>
          </p:nvSpPr>
          <p:spPr>
            <a:xfrm>
              <a:off x="1524000" y="1219200"/>
              <a:ext cx="5943600" cy="39624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smtClean="0"/>
            </a:p>
            <a:p>
              <a:pPr algn="ctr"/>
              <a:endParaRPr lang="en-US" b="1" dirty="0" smtClean="0"/>
            </a:p>
            <a:p>
              <a:pPr algn="ctr"/>
              <a:endParaRPr lang="en-US" b="1" dirty="0" smtClean="0"/>
            </a:p>
            <a:p>
              <a:pPr algn="ctr"/>
              <a:endParaRPr lang="en-US" b="1" dirty="0" smtClean="0"/>
            </a:p>
            <a:p>
              <a:pPr algn="ctr"/>
              <a:endParaRPr lang="en-US" b="1" dirty="0" smtClean="0"/>
            </a:p>
            <a:p>
              <a:pPr algn="ctr"/>
              <a:endParaRPr lang="en-US" b="1" dirty="0" smtClean="0"/>
            </a:p>
            <a:p>
              <a:pPr algn="ctr"/>
              <a:endParaRPr lang="en-US" b="1" dirty="0" smtClean="0"/>
            </a:p>
            <a:p>
              <a:pPr algn="ctr"/>
              <a:endParaRPr lang="en-US" b="1" dirty="0" smtClean="0"/>
            </a:p>
            <a:p>
              <a:pPr algn="ctr"/>
              <a:r>
                <a:rPr lang="en-US" sz="4000" b="1" dirty="0" smtClean="0"/>
                <a:t>Environment</a:t>
              </a:r>
              <a:endParaRPr lang="en-US" sz="4000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981200" y="2133600"/>
              <a:ext cx="2514600" cy="1752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</a:rPr>
                <a:t>People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191000" y="2209800"/>
              <a:ext cx="2971800" cy="1828800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</a:rPr>
                <a:t>Technology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95600" y="1295400"/>
              <a:ext cx="3352800" cy="1447800"/>
            </a:xfrm>
            <a:prstGeom prst="ellipse">
              <a:avLst/>
            </a:prstGeom>
            <a:solidFill>
              <a:srgbClr val="FF00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Operations</a:t>
              </a:r>
              <a:endPara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581400" y="2362200"/>
              <a:ext cx="16002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Purposes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dirty="0" smtClean="0"/>
              <a:t>How STSE works - All the “Cs”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4038600" cy="4525963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dirty="0" smtClean="0"/>
              <a:t>Competition</a:t>
            </a:r>
          </a:p>
          <a:p>
            <a:pPr lvl="0">
              <a:defRPr/>
            </a:pPr>
            <a:r>
              <a:rPr lang="en-US" dirty="0" smtClean="0"/>
              <a:t>Cooperation </a:t>
            </a:r>
          </a:p>
          <a:p>
            <a:pPr lvl="0">
              <a:defRPr/>
            </a:pPr>
            <a:r>
              <a:rPr lang="en-US" dirty="0" smtClean="0"/>
              <a:t>Collaboration</a:t>
            </a:r>
          </a:p>
          <a:p>
            <a:pPr lvl="0">
              <a:defRPr/>
            </a:pPr>
            <a:r>
              <a:rPr lang="en-US" dirty="0" smtClean="0"/>
              <a:t>Communication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352800" y="3733800"/>
            <a:ext cx="4038600" cy="1828800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dirty="0" smtClean="0"/>
              <a:t>Companies</a:t>
            </a:r>
          </a:p>
          <a:p>
            <a:pPr lvl="0">
              <a:defRPr/>
            </a:pPr>
            <a:r>
              <a:rPr lang="en-US" dirty="0" smtClean="0"/>
              <a:t>Costs</a:t>
            </a:r>
          </a:p>
          <a:p>
            <a:pPr lvl="0">
              <a:defRPr/>
            </a:pPr>
            <a:r>
              <a:rPr lang="en-US" dirty="0" smtClean="0"/>
              <a:t>Crowds</a:t>
            </a:r>
          </a:p>
          <a:p>
            <a:pPr lvl="0">
              <a:defRPr/>
            </a:pPr>
            <a:r>
              <a:rPr lang="en-US" dirty="0" smtClean="0"/>
              <a:t>Contexts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724400" y="1524000"/>
            <a:ext cx="40386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Complications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Compliance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8" name="Oval 7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some “Is”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</a:p>
          <a:p>
            <a:r>
              <a:rPr lang="en-US" dirty="0" smtClean="0"/>
              <a:t>Interfaces</a:t>
            </a:r>
          </a:p>
          <a:p>
            <a:r>
              <a:rPr lang="en-US" dirty="0" smtClean="0"/>
              <a:t>Interactions</a:t>
            </a:r>
          </a:p>
          <a:p>
            <a:r>
              <a:rPr lang="en-US" dirty="0" smtClean="0"/>
              <a:t>Interferences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105400" y="1600200"/>
            <a:ext cx="4038600" cy="1905000"/>
          </a:xfrm>
        </p:spPr>
        <p:txBody>
          <a:bodyPr/>
          <a:lstStyle/>
          <a:p>
            <a:r>
              <a:rPr lang="en-US" dirty="0" smtClean="0"/>
              <a:t>Inspections</a:t>
            </a:r>
          </a:p>
          <a:p>
            <a:r>
              <a:rPr lang="en-US" dirty="0" smtClean="0"/>
              <a:t>Investigations</a:t>
            </a:r>
          </a:p>
          <a:p>
            <a:r>
              <a:rPr lang="en-US" dirty="0" smtClean="0"/>
              <a:t>Interventions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6" name="Oval 5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some 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Materials</a:t>
            </a:r>
          </a:p>
          <a:p>
            <a:r>
              <a:rPr lang="en-US" smtClean="0"/>
              <a:t>Machines</a:t>
            </a:r>
          </a:p>
          <a:p>
            <a:r>
              <a:rPr lang="en-US" smtClean="0"/>
              <a:t>Methods</a:t>
            </a:r>
          </a:p>
          <a:p>
            <a:r>
              <a:rPr lang="en-US" smtClean="0"/>
              <a:t>Money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5" name="Oval 4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some 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Who</a:t>
            </a:r>
          </a:p>
          <a:p>
            <a:r>
              <a:rPr lang="en-US" smtClean="0"/>
              <a:t>What</a:t>
            </a:r>
          </a:p>
          <a:p>
            <a:r>
              <a:rPr lang="en-US" smtClean="0"/>
              <a:t>When</a:t>
            </a:r>
          </a:p>
          <a:p>
            <a:r>
              <a:rPr lang="en-US" smtClean="0"/>
              <a:t>Where</a:t>
            </a:r>
          </a:p>
          <a:p>
            <a:r>
              <a:rPr lang="en-US" smtClean="0"/>
              <a:t>Why</a:t>
            </a:r>
          </a:p>
          <a:p>
            <a:r>
              <a:rPr lang="en-US" smtClean="0"/>
              <a:t>And a How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772400" y="5562600"/>
            <a:ext cx="1066800" cy="1066800"/>
            <a:chOff x="7696200" y="152400"/>
            <a:chExt cx="1066800" cy="1066800"/>
          </a:xfrm>
        </p:grpSpPr>
        <p:sp>
          <p:nvSpPr>
            <p:cNvPr id="5" name="Oval 4"/>
            <p:cNvSpPr/>
            <p:nvPr/>
          </p:nvSpPr>
          <p:spPr>
            <a:xfrm>
              <a:off x="7696200" y="152400"/>
              <a:ext cx="609600" cy="609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B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153400" y="304800"/>
              <a:ext cx="609600" cy="6096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P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72400" y="609600"/>
              <a:ext cx="609600" cy="609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990033"/>
                  </a:solidFill>
                </a:rPr>
                <a:t>E</a:t>
              </a:r>
              <a:endParaRPr lang="en-US" sz="2800" b="1" dirty="0">
                <a:solidFill>
                  <a:srgbClr val="99003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300</TotalTime>
  <Words>1153</Words>
  <Application>Microsoft Macintosh PowerPoint</Application>
  <PresentationFormat>On-screen Show (4:3)</PresentationFormat>
  <Paragraphs>426</Paragraphs>
  <Slides>30</Slides>
  <Notes>30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 </vt:lpstr>
      <vt:lpstr>Design, make and fly a paper airplane</vt:lpstr>
      <vt:lpstr>That was easy,  now we shall address the details </vt:lpstr>
      <vt:lpstr>The Agenda</vt:lpstr>
      <vt:lpstr>Socio Technical Systems Engineering</vt:lpstr>
      <vt:lpstr>How STSE works - All the “Cs”</vt:lpstr>
      <vt:lpstr>and some “Is”</vt:lpstr>
      <vt:lpstr>and some Ms</vt:lpstr>
      <vt:lpstr>and some Ws</vt:lpstr>
      <vt:lpstr>and some things to do</vt:lpstr>
      <vt:lpstr>and more things to do</vt:lpstr>
      <vt:lpstr>The People </vt:lpstr>
      <vt:lpstr>The Environment</vt:lpstr>
      <vt:lpstr>The Technology – often can be changed</vt:lpstr>
      <vt:lpstr>When things go wrong, everybody must be off the airplane in 90 seconds</vt:lpstr>
      <vt:lpstr>The Project</vt:lpstr>
      <vt:lpstr>Customer Requirements</vt:lpstr>
      <vt:lpstr>The Customers</vt:lpstr>
      <vt:lpstr>Customer Requirements</vt:lpstr>
      <vt:lpstr>Specifications</vt:lpstr>
      <vt:lpstr>Manufacturing Specifications</vt:lpstr>
      <vt:lpstr>Production</vt:lpstr>
      <vt:lpstr>Production Requirements and Constraints</vt:lpstr>
      <vt:lpstr>Paper Airplane – Production Operations Analysis Some questions, you may ask more</vt:lpstr>
      <vt:lpstr>The Challenge</vt:lpstr>
      <vt:lpstr>Specifications Verification</vt:lpstr>
      <vt:lpstr>Requirements Validation</vt:lpstr>
      <vt:lpstr>3 Flight Tests</vt:lpstr>
      <vt:lpstr>Socio Technical Systems  Questions</vt:lpstr>
      <vt:lpstr>Paper Airplane Game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Yoon Ping Chui</cp:lastModifiedBy>
  <cp:revision>40</cp:revision>
  <cp:lastPrinted>2010-08-01T11:32:47Z</cp:lastPrinted>
  <dcterms:created xsi:type="dcterms:W3CDTF">2010-08-01T11:24:55Z</dcterms:created>
  <dcterms:modified xsi:type="dcterms:W3CDTF">2010-08-01T11:33:20Z</dcterms:modified>
</cp:coreProperties>
</file>