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0D532-9493-CA4C-92D1-FA7F1FCE6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4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35374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29BA-ECB1-6D48-9DF4-39C02F165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7650-BB8E-3E4C-A2FC-749D67EB7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A596-C03D-0A4E-9FCD-4F5E5363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2168-110A-754C-A7D1-967EDF3CF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8CBF-7698-1048-BC02-8F27D97BB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A5C1-1A9E-7F4C-82C9-ED106CB3B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9F5D-B503-BF40-BF13-D9BA4F1AE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7001-5075-DD48-923B-5B7E07567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E2FA-7886-1D48-8733-5E8217A93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4DC0-6680-9947-AE14-DA29BC732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2521-BD0B-C64A-BAC0-79A9ECB4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5/20/2010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A0ED5117-2B2D-124C-A10C-1558B7A3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69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Ergonomics and </a:t>
            </a:r>
            <a:r>
              <a:rPr err="1">
                <a:ea typeface="+mj-ea"/>
                <a:cs typeface="+mj-cs"/>
              </a:rPr>
              <a:t>Bodyshop</a:t>
            </a:r>
            <a:r>
              <a:rPr>
                <a:ea typeface="+mj-ea"/>
                <a:cs typeface="+mj-cs"/>
              </a:rPr>
              <a:t> Operations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Timing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dirty="0"/>
              <a:t>Walk - Distance</a:t>
            </a:r>
          </a:p>
          <a:p>
            <a:pPr eaLnBrk="1" hangingPunct="1"/>
            <a:r>
              <a:rPr lang="en-US" sz="2800" dirty="0"/>
              <a:t>Get - Size, Weight, Container, Choice</a:t>
            </a:r>
          </a:p>
          <a:p>
            <a:pPr eaLnBrk="1" hangingPunct="1"/>
            <a:r>
              <a:rPr lang="en-US" sz="2800" dirty="0"/>
              <a:t>Carry - Size, Weight, Distance, Interface</a:t>
            </a:r>
          </a:p>
          <a:p>
            <a:pPr eaLnBrk="1" hangingPunct="1"/>
            <a:r>
              <a:rPr lang="en-US" sz="2800" dirty="0"/>
              <a:t>Place - Targets, Vision, Guides</a:t>
            </a:r>
          </a:p>
          <a:p>
            <a:pPr eaLnBrk="1" hangingPunct="1"/>
            <a:r>
              <a:rPr lang="en-US" sz="2800" dirty="0"/>
              <a:t>Cycle - Light Screens, Palm Buttons, Mats</a:t>
            </a:r>
          </a:p>
          <a:p>
            <a:pPr eaLnBrk="1" hangingPunct="1"/>
            <a:r>
              <a:rPr lang="en-US" sz="2800" dirty="0"/>
              <a:t>Other - </a:t>
            </a:r>
            <a:r>
              <a:rPr lang="en-US" sz="2800" dirty="0" err="1"/>
              <a:t>Dunnage</a:t>
            </a:r>
            <a:r>
              <a:rPr lang="en-US" sz="2800" dirty="0"/>
              <a:t>, Equipment Check etc.</a:t>
            </a:r>
          </a:p>
          <a:p>
            <a:pPr eaLnBrk="1" hangingPunct="1"/>
            <a:r>
              <a:rPr lang="en-US" sz="2800" dirty="0"/>
              <a:t>Variability, Coupled Processes, Buffers</a:t>
            </a:r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Targets and Motor Skills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dirty="0"/>
              <a:t>Fixtures</a:t>
            </a:r>
          </a:p>
          <a:p>
            <a:pPr eaLnBrk="1" hangingPunct="1"/>
            <a:r>
              <a:rPr lang="en-US" sz="2800" dirty="0"/>
              <a:t>Slots</a:t>
            </a:r>
          </a:p>
          <a:p>
            <a:pPr eaLnBrk="1" hangingPunct="1"/>
            <a:r>
              <a:rPr lang="en-US" sz="2800" dirty="0"/>
              <a:t>Visibility</a:t>
            </a:r>
          </a:p>
          <a:p>
            <a:pPr eaLnBrk="1" hangingPunct="1"/>
            <a:r>
              <a:rPr lang="en-US" sz="2800" dirty="0" err="1"/>
              <a:t>Fitts</a:t>
            </a:r>
            <a:r>
              <a:rPr lang="en-US" sz="2800" dirty="0"/>
              <a:t> Law</a:t>
            </a:r>
          </a:p>
          <a:p>
            <a:pPr lvl="1" eaLnBrk="1" hangingPunct="1"/>
            <a:r>
              <a:rPr lang="en-US" sz="2800" dirty="0"/>
              <a:t>Target Size, Movement Distance</a:t>
            </a:r>
          </a:p>
          <a:p>
            <a:pPr lvl="1" eaLnBrk="1" hangingPunct="1"/>
            <a:r>
              <a:rPr lang="en-US" sz="2800" dirty="0"/>
              <a:t>MT = K </a:t>
            </a:r>
            <a:r>
              <a:rPr lang="en-US" sz="2800" dirty="0" err="1"/>
              <a:t>log(A</a:t>
            </a:r>
            <a:r>
              <a:rPr lang="en-US" sz="2800" dirty="0"/>
              <a:t>/W)</a:t>
            </a:r>
          </a:p>
          <a:p>
            <a:pPr lvl="1" eaLnBrk="1" hangingPunct="1"/>
            <a:r>
              <a:rPr lang="en-US" sz="2800" dirty="0"/>
              <a:t>Modulated by Size and Weight</a:t>
            </a:r>
          </a:p>
        </p:txBody>
      </p:sp>
      <p:sp>
        <p:nvSpPr>
          <p:cNvPr id="3584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Biomechanics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sz="3200" dirty="0"/>
              <a:t>Containers, Fixtures</a:t>
            </a:r>
          </a:p>
          <a:p>
            <a:pPr eaLnBrk="1" hangingPunct="1"/>
            <a:r>
              <a:rPr lang="en-US" sz="3200" dirty="0"/>
              <a:t>Part Weights and Sizes</a:t>
            </a:r>
          </a:p>
          <a:p>
            <a:pPr eaLnBrk="1" hangingPunct="1"/>
            <a:r>
              <a:rPr lang="en-US" sz="3200" dirty="0"/>
              <a:t>Horizontal Reaches</a:t>
            </a:r>
          </a:p>
          <a:p>
            <a:pPr eaLnBrk="1" hangingPunct="1"/>
            <a:r>
              <a:rPr lang="en-US" sz="3200" dirty="0"/>
              <a:t>Vertical Locations</a:t>
            </a:r>
          </a:p>
          <a:p>
            <a:pPr eaLnBrk="1" hangingPunct="1"/>
            <a:r>
              <a:rPr lang="en-US" sz="3200" dirty="0"/>
              <a:t>Handling Devices</a:t>
            </a:r>
          </a:p>
          <a:p>
            <a:pPr eaLnBrk="1" hangingPunct="1"/>
            <a:r>
              <a:rPr lang="en-US" sz="3200" dirty="0"/>
              <a:t>Multiple NIOSH Lift Equation</a:t>
            </a: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Energy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sz="3200" dirty="0"/>
              <a:t>Walk, Carry, Bend, Push, Pull</a:t>
            </a:r>
          </a:p>
          <a:p>
            <a:pPr eaLnBrk="1" hangingPunct="1"/>
            <a:r>
              <a:rPr lang="en-US" sz="3200" dirty="0"/>
              <a:t>Thermal Environment</a:t>
            </a:r>
          </a:p>
          <a:p>
            <a:pPr eaLnBrk="1" hangingPunct="1"/>
            <a:r>
              <a:rPr lang="en-US" sz="3200" dirty="0"/>
              <a:t>Protective Clothing</a:t>
            </a:r>
          </a:p>
          <a:p>
            <a:pPr eaLnBrk="1" hangingPunct="1"/>
            <a:r>
              <a:rPr lang="en-US" sz="3200" dirty="0"/>
              <a:t>Energy Expenditure Model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Physical Mockups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/>
              <a:t>Purchasing Process</a:t>
            </a:r>
          </a:p>
          <a:p>
            <a:pPr eaLnBrk="1" hangingPunct="1"/>
            <a:r>
              <a:rPr lang="en-US" sz="2800"/>
              <a:t>Suppliers</a:t>
            </a:r>
          </a:p>
          <a:p>
            <a:pPr eaLnBrk="1" hangingPunct="1"/>
            <a:r>
              <a:rPr lang="en-US" sz="2800"/>
              <a:t>Machine Design and Production Issues</a:t>
            </a:r>
          </a:p>
          <a:p>
            <a:pPr eaLnBrk="1" hangingPunct="1"/>
            <a:r>
              <a:rPr lang="en-US" sz="2800"/>
              <a:t>Wood Mockups</a:t>
            </a:r>
          </a:p>
          <a:p>
            <a:pPr lvl="1" eaLnBrk="1" hangingPunct="1"/>
            <a:r>
              <a:rPr lang="en-US" sz="2800"/>
              <a:t>Fine tuning</a:t>
            </a:r>
          </a:p>
          <a:p>
            <a:pPr lvl="2" eaLnBrk="1" hangingPunct="1"/>
            <a:r>
              <a:rPr lang="en-US" sz="2800"/>
              <a:t>Reaches, Heights, Access, Obstructions, Movements</a:t>
            </a:r>
          </a:p>
          <a:p>
            <a:pPr lvl="1" eaLnBrk="1" hangingPunct="1"/>
            <a:r>
              <a:rPr lang="en-US" sz="2800"/>
              <a:t>Staffing levels</a:t>
            </a:r>
          </a:p>
          <a:p>
            <a:pPr lvl="1" eaLnBrk="1" hangingPunct="1"/>
            <a:r>
              <a:rPr lang="en-US" sz="2800"/>
              <a:t>Parts storage and staging</a:t>
            </a:r>
          </a:p>
        </p:txBody>
      </p:sp>
      <p:sp>
        <p:nvSpPr>
          <p:cNvPr id="4198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Environmental and Safety Issues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3100"/>
              <a:t>Sparks, Heat, Dust, Robots, Moving Equipment, Sharp Edges</a:t>
            </a:r>
          </a:p>
          <a:p>
            <a:pPr eaLnBrk="1" hangingPunct="1"/>
            <a:endParaRPr lang="en-US" sz="3100"/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Maintenance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sz="3100"/>
              <a:t>Tip change</a:t>
            </a:r>
          </a:p>
          <a:p>
            <a:pPr eaLnBrk="1" hangingPunct="1"/>
            <a:r>
              <a:rPr lang="en-US" sz="3100"/>
              <a:t>Lockout</a:t>
            </a:r>
          </a:p>
          <a:p>
            <a:pPr eaLnBrk="1" hangingPunct="1"/>
            <a:r>
              <a:rPr lang="en-US" sz="3100"/>
              <a:t>Reactive Maintenance - Quality control and inspection</a:t>
            </a:r>
          </a:p>
          <a:p>
            <a:pPr eaLnBrk="1" hangingPunct="1"/>
            <a:r>
              <a:rPr lang="en-US" sz="3100"/>
              <a:t>Preventive maintenance</a:t>
            </a:r>
          </a:p>
          <a:p>
            <a:pPr eaLnBrk="1" hangingPunct="1"/>
            <a:r>
              <a:rPr lang="en-US" sz="3100"/>
              <a:t>System status displays</a:t>
            </a:r>
          </a:p>
          <a:p>
            <a:pPr eaLnBrk="1" hangingPunct="1"/>
            <a:r>
              <a:rPr lang="en-US" sz="3100"/>
              <a:t>Adjustments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Psycho Social Issues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sz="3200" dirty="0"/>
              <a:t>Seniority</a:t>
            </a:r>
          </a:p>
          <a:p>
            <a:pPr lvl="1" eaLnBrk="1" hangingPunct="1"/>
            <a:r>
              <a:rPr lang="en-US" sz="3200" dirty="0"/>
              <a:t>Unattractive jobs</a:t>
            </a:r>
          </a:p>
          <a:p>
            <a:pPr eaLnBrk="1" hangingPunct="1"/>
            <a:r>
              <a:rPr lang="en-US" sz="3200" dirty="0"/>
              <a:t>Training and Experience</a:t>
            </a:r>
          </a:p>
          <a:p>
            <a:pPr eaLnBrk="1" hangingPunct="1"/>
            <a:r>
              <a:rPr lang="en-US" sz="3200" dirty="0"/>
              <a:t>Control of Job Cycle</a:t>
            </a:r>
          </a:p>
          <a:p>
            <a:pPr eaLnBrk="1" hangingPunct="1"/>
            <a:r>
              <a:rPr lang="en-US" sz="3200" dirty="0"/>
              <a:t>Harsh Environment</a:t>
            </a:r>
          </a:p>
          <a:p>
            <a:pPr eaLnBrk="1" hangingPunct="1"/>
            <a:r>
              <a:rPr lang="en-US" sz="3200" dirty="0"/>
              <a:t>Illness and Injury Rates</a:t>
            </a:r>
          </a:p>
        </p:txBody>
      </p:sp>
      <p:sp>
        <p:nvSpPr>
          <p:cNvPr id="4813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Bodyshop Operations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/>
              <a:t>Welding, Piercing</a:t>
            </a:r>
          </a:p>
          <a:p>
            <a:pPr eaLnBrk="1" hangingPunct="1"/>
            <a:r>
              <a:rPr lang="en-US"/>
              <a:t>Automation</a:t>
            </a:r>
          </a:p>
          <a:p>
            <a:pPr lvl="1" eaLnBrk="1" hangingPunct="1"/>
            <a:r>
              <a:rPr lang="en-US"/>
              <a:t>Robots</a:t>
            </a:r>
          </a:p>
          <a:p>
            <a:pPr lvl="1" eaLnBrk="1" hangingPunct="1"/>
            <a:r>
              <a:rPr lang="en-US"/>
              <a:t>Carriers</a:t>
            </a:r>
          </a:p>
          <a:p>
            <a:pPr eaLnBrk="1" hangingPunct="1"/>
            <a:r>
              <a:rPr lang="en-US"/>
              <a:t>Workcells</a:t>
            </a:r>
          </a:p>
          <a:p>
            <a:pPr lvl="1" eaLnBrk="1" hangingPunct="1"/>
            <a:r>
              <a:rPr lang="en-US"/>
              <a:t>Manual Handling</a:t>
            </a:r>
          </a:p>
          <a:p>
            <a:pPr eaLnBrk="1" hangingPunct="1"/>
            <a:r>
              <a:rPr lang="en-US"/>
              <a:t>Containers, Kitting</a:t>
            </a:r>
          </a:p>
          <a:p>
            <a:pPr eaLnBrk="1" hangingPunct="1"/>
            <a:r>
              <a:rPr lang="en-US"/>
              <a:t>Environment, Safety</a:t>
            </a:r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Equipment Issues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/>
              <a:t>Automation, Robotic Welding</a:t>
            </a:r>
          </a:p>
          <a:p>
            <a:pPr eaLnBrk="1" hangingPunct="1"/>
            <a:r>
              <a:rPr lang="en-US"/>
              <a:t>Manual Welding</a:t>
            </a:r>
          </a:p>
          <a:p>
            <a:pPr lvl="1" eaLnBrk="1" hangingPunct="1"/>
            <a:r>
              <a:rPr lang="en-US"/>
              <a:t>Cumbersome</a:t>
            </a:r>
          </a:p>
          <a:p>
            <a:pPr lvl="1" eaLnBrk="1" hangingPunct="1"/>
            <a:r>
              <a:rPr lang="en-US"/>
              <a:t>Access, Targets</a:t>
            </a:r>
          </a:p>
          <a:p>
            <a:pPr lvl="1" eaLnBrk="1" hangingPunct="1"/>
            <a:r>
              <a:rPr lang="en-US"/>
              <a:t>Environment</a:t>
            </a:r>
          </a:p>
          <a:p>
            <a:pPr lvl="1" eaLnBrk="1" hangingPunct="1"/>
            <a:r>
              <a:rPr lang="en-US"/>
              <a:t>Triggers</a:t>
            </a:r>
          </a:p>
          <a:p>
            <a:pPr eaLnBrk="1" hangingPunct="1"/>
            <a:r>
              <a:rPr lang="en-US"/>
              <a:t>Cycling - Palm buttons, Light screens, Mats</a:t>
            </a: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Bodyshop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/>
              <a:t>Workcell Layout</a:t>
            </a:r>
          </a:p>
          <a:p>
            <a:pPr lvl="1" eaLnBrk="1" hangingPunct="1"/>
            <a:r>
              <a:rPr lang="en-US"/>
              <a:t>Footprint and horizontal movement</a:t>
            </a:r>
          </a:p>
          <a:p>
            <a:pPr lvl="1" eaLnBrk="1" hangingPunct="1"/>
            <a:r>
              <a:rPr lang="en-US"/>
              <a:t>Vertical heights</a:t>
            </a:r>
          </a:p>
          <a:p>
            <a:pPr lvl="1" eaLnBrk="1" hangingPunct="1"/>
            <a:r>
              <a:rPr lang="en-US"/>
              <a:t>Part (re)orientations</a:t>
            </a:r>
          </a:p>
          <a:p>
            <a:pPr lvl="1" eaLnBrk="1" hangingPunct="1"/>
            <a:r>
              <a:rPr lang="en-US"/>
              <a:t>Conveyors, fixtures</a:t>
            </a:r>
          </a:p>
          <a:p>
            <a:pPr eaLnBrk="1" hangingPunct="1"/>
            <a:r>
              <a:rPr lang="en-US"/>
              <a:t>Mockups</a:t>
            </a:r>
          </a:p>
          <a:p>
            <a:pPr lvl="1" eaLnBrk="1" hangingPunct="1"/>
            <a:r>
              <a:rPr lang="en-US"/>
              <a:t>Physical - wood</a:t>
            </a:r>
          </a:p>
          <a:p>
            <a:pPr lvl="1" eaLnBrk="1" hangingPunct="1"/>
            <a:r>
              <a:rPr lang="en-US"/>
              <a:t>Computer models</a:t>
            </a:r>
          </a:p>
          <a:p>
            <a:pPr eaLnBrk="1" hangingPunct="1"/>
            <a:r>
              <a:rPr lang="en-US"/>
              <a:t>Installation and evaluation</a:t>
            </a:r>
          </a:p>
        </p:txBody>
      </p:sp>
      <p:sp>
        <p:nvSpPr>
          <p:cNvPr id="2150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Ergonomics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696200" cy="4876800"/>
          </a:xfrm>
        </p:spPr>
        <p:txBody>
          <a:bodyPr/>
          <a:lstStyle/>
          <a:p>
            <a:pPr eaLnBrk="1" hangingPunct="1"/>
            <a:r>
              <a:rPr lang="en-US"/>
              <a:t>Movement</a:t>
            </a:r>
          </a:p>
          <a:p>
            <a:pPr lvl="1" eaLnBrk="1" hangingPunct="1"/>
            <a:r>
              <a:rPr lang="en-US"/>
              <a:t>Distance, (Standard) Time, Energy</a:t>
            </a:r>
          </a:p>
          <a:p>
            <a:pPr eaLnBrk="1" hangingPunct="1"/>
            <a:r>
              <a:rPr lang="en-US"/>
              <a:t>Biomechanics</a:t>
            </a:r>
          </a:p>
          <a:p>
            <a:pPr lvl="1" eaLnBrk="1" hangingPunct="1"/>
            <a:r>
              <a:rPr lang="en-US"/>
              <a:t>Moments, Heights, Reaches</a:t>
            </a:r>
          </a:p>
          <a:p>
            <a:pPr eaLnBrk="1" hangingPunct="1"/>
            <a:r>
              <a:rPr lang="en-US"/>
              <a:t>Targets</a:t>
            </a:r>
          </a:p>
          <a:p>
            <a:pPr lvl="1" eaLnBrk="1" hangingPunct="1"/>
            <a:r>
              <a:rPr lang="en-US"/>
              <a:t>Fixtures</a:t>
            </a:r>
          </a:p>
          <a:p>
            <a:pPr eaLnBrk="1" hangingPunct="1"/>
            <a:r>
              <a:rPr lang="en-US"/>
              <a:t>Controls and Displays</a:t>
            </a:r>
          </a:p>
          <a:p>
            <a:pPr lvl="1" eaLnBrk="1" hangingPunct="1"/>
            <a:r>
              <a:rPr lang="en-US"/>
              <a:t>Cycle Initiation, System Status</a:t>
            </a:r>
          </a:p>
          <a:p>
            <a:pPr eaLnBrk="1" hangingPunct="1"/>
            <a:r>
              <a:rPr lang="en-US"/>
              <a:t>PPE</a:t>
            </a:r>
          </a:p>
          <a:p>
            <a:pPr lvl="1" eaLnBrk="1" hangingPunct="1">
              <a:buFontTx/>
              <a:buNone/>
            </a:pPr>
            <a:endParaRPr lang="en-US" sz="3200"/>
          </a:p>
        </p:txBody>
      </p:sp>
      <p:sp>
        <p:nvSpPr>
          <p:cNvPr id="2355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Containers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/>
              <a:t>Stamping Plants, Transportation, Access</a:t>
            </a:r>
          </a:p>
          <a:p>
            <a:pPr eaLnBrk="1" hangingPunct="1"/>
            <a:r>
              <a:rPr lang="en-US" sz="2800"/>
              <a:t>Container Evaluation</a:t>
            </a:r>
          </a:p>
          <a:p>
            <a:pPr lvl="1" eaLnBrk="1" hangingPunct="1"/>
            <a:r>
              <a:rPr lang="en-US" sz="2800"/>
              <a:t>Size - length, width, depth</a:t>
            </a:r>
          </a:p>
          <a:p>
            <a:pPr lvl="1" eaLnBrk="1" hangingPunct="1"/>
            <a:r>
              <a:rPr lang="en-US" sz="2800"/>
              <a:t>Gates - forces</a:t>
            </a:r>
          </a:p>
          <a:p>
            <a:pPr lvl="1" eaLnBrk="1" hangingPunct="1"/>
            <a:r>
              <a:rPr lang="en-US" sz="2800"/>
              <a:t>Dunnage - size, weight</a:t>
            </a:r>
          </a:p>
          <a:p>
            <a:pPr lvl="1" eaLnBrk="1" hangingPunct="1"/>
            <a:r>
              <a:rPr lang="en-US" sz="2800"/>
              <a:t>Slots - targets</a:t>
            </a:r>
          </a:p>
          <a:p>
            <a:pPr eaLnBrk="1" hangingPunct="1"/>
            <a:r>
              <a:rPr lang="en-US" sz="2800"/>
              <a:t>Staging</a:t>
            </a: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Kitting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sz="3100"/>
              <a:t>Batch size, weight</a:t>
            </a:r>
          </a:p>
          <a:p>
            <a:pPr eaLnBrk="1" hangingPunct="1"/>
            <a:r>
              <a:rPr lang="en-US" sz="3100"/>
              <a:t>Dunnage, separators</a:t>
            </a:r>
          </a:p>
          <a:p>
            <a:pPr eaLnBrk="1" hangingPunct="1"/>
            <a:r>
              <a:rPr lang="en-US" sz="3100"/>
              <a:t>Materials delivery</a:t>
            </a:r>
          </a:p>
          <a:p>
            <a:pPr eaLnBrk="1" hangingPunct="1"/>
            <a:r>
              <a:rPr lang="en-US" sz="3100"/>
              <a:t>Nested parts</a:t>
            </a:r>
          </a:p>
          <a:p>
            <a:pPr eaLnBrk="1" hangingPunct="1"/>
            <a:r>
              <a:rPr lang="en-US" sz="3100"/>
              <a:t>Just in time delivery</a:t>
            </a:r>
          </a:p>
          <a:p>
            <a:pPr eaLnBrk="1" hangingPunct="1"/>
            <a:r>
              <a:rPr lang="en-US" sz="3100"/>
              <a:t>Tuggers</a:t>
            </a:r>
          </a:p>
        </p:txBody>
      </p:sp>
      <p:sp>
        <p:nvSpPr>
          <p:cNvPr id="2765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76200"/>
            <a:ext cx="5105400" cy="1143000"/>
          </a:xfrm>
          <a:noFill/>
        </p:spPr>
        <p:txBody>
          <a:bodyPr/>
          <a:lstStyle/>
          <a:p>
            <a:pPr algn="ctr" eaLnBrk="1" hangingPunct="1"/>
            <a:r>
              <a:rPr lang="en-US" sz="4400"/>
              <a:t>Workcell Layout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987550" y="2597150"/>
            <a:ext cx="12827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M1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349750" y="2292350"/>
            <a:ext cx="12827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M2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6635750" y="3206750"/>
            <a:ext cx="12827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M3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5340350" y="4578350"/>
            <a:ext cx="12827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M5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520950" y="4654550"/>
            <a:ext cx="12827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M6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39750" y="2520950"/>
            <a:ext cx="825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02150" y="4883150"/>
            <a:ext cx="4445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S5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8150" y="4273550"/>
            <a:ext cx="4445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S4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26150" y="2749550"/>
            <a:ext cx="520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S3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587750" y="2749550"/>
            <a:ext cx="596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9709" name="Arc 13"/>
          <p:cNvSpPr>
            <a:spLocks/>
          </p:cNvSpPr>
          <p:nvPr/>
        </p:nvSpPr>
        <p:spPr bwMode="auto">
          <a:xfrm rot="-10320000">
            <a:off x="1371600" y="35052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Arc 14"/>
          <p:cNvSpPr>
            <a:spLocks/>
          </p:cNvSpPr>
          <p:nvPr/>
        </p:nvSpPr>
        <p:spPr bwMode="auto">
          <a:xfrm rot="-3180000">
            <a:off x="1371600" y="50292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Arc 15"/>
          <p:cNvSpPr>
            <a:spLocks/>
          </p:cNvSpPr>
          <p:nvPr/>
        </p:nvSpPr>
        <p:spPr bwMode="auto">
          <a:xfrm rot="-6000000">
            <a:off x="228600" y="4419600"/>
            <a:ext cx="990600" cy="228600"/>
          </a:xfrm>
          <a:custGeom>
            <a:avLst/>
            <a:gdLst>
              <a:gd name="T0" fmla="*/ 0 w 21600"/>
              <a:gd name="T1" fmla="*/ 2419350 h 21600"/>
              <a:gd name="T2" fmla="*/ 45356410 w 21600"/>
              <a:gd name="T3" fmla="*/ 0 h 21600"/>
              <a:gd name="T4" fmla="*/ 45430017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Arc 16"/>
          <p:cNvSpPr>
            <a:spLocks/>
          </p:cNvSpPr>
          <p:nvPr/>
        </p:nvSpPr>
        <p:spPr bwMode="auto">
          <a:xfrm>
            <a:off x="4114800" y="44958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Arc 17"/>
          <p:cNvSpPr>
            <a:spLocks/>
          </p:cNvSpPr>
          <p:nvPr/>
        </p:nvSpPr>
        <p:spPr bwMode="auto">
          <a:xfrm rot="-9840000">
            <a:off x="5410200" y="34290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rot="-2460000">
            <a:off x="5791200" y="41148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rot="10200000">
            <a:off x="3124200" y="3581400"/>
            <a:ext cx="990600" cy="228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6" name="Arc 20"/>
          <p:cNvSpPr>
            <a:spLocks/>
          </p:cNvSpPr>
          <p:nvPr/>
        </p:nvSpPr>
        <p:spPr bwMode="auto">
          <a:xfrm>
            <a:off x="533400" y="5715000"/>
            <a:ext cx="5029200" cy="990600"/>
          </a:xfrm>
          <a:custGeom>
            <a:avLst/>
            <a:gdLst>
              <a:gd name="T0" fmla="*/ 0 w 21600"/>
              <a:gd name="T1" fmla="*/ 0 h 21600"/>
              <a:gd name="T2" fmla="*/ 1170965400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Arc 21"/>
          <p:cNvSpPr>
            <a:spLocks/>
          </p:cNvSpPr>
          <p:nvPr/>
        </p:nvSpPr>
        <p:spPr bwMode="auto">
          <a:xfrm>
            <a:off x="76200" y="762000"/>
            <a:ext cx="838200" cy="1676400"/>
          </a:xfrm>
          <a:custGeom>
            <a:avLst/>
            <a:gdLst>
              <a:gd name="T0" fmla="*/ 0 w 21600"/>
              <a:gd name="T1" fmla="*/ 0 h 21600"/>
              <a:gd name="T2" fmla="*/ 32526817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8" name="Arc 22"/>
          <p:cNvSpPr>
            <a:spLocks/>
          </p:cNvSpPr>
          <p:nvPr/>
        </p:nvSpPr>
        <p:spPr bwMode="auto">
          <a:xfrm rot="10800000">
            <a:off x="1066800" y="609600"/>
            <a:ext cx="5181600" cy="1371600"/>
          </a:xfrm>
          <a:custGeom>
            <a:avLst/>
            <a:gdLst>
              <a:gd name="T0" fmla="*/ 0 w 21600"/>
              <a:gd name="T1" fmla="*/ 0 h 21600"/>
              <a:gd name="T2" fmla="*/ 124300826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9" name="Arc 23"/>
          <p:cNvSpPr>
            <a:spLocks/>
          </p:cNvSpPr>
          <p:nvPr/>
        </p:nvSpPr>
        <p:spPr bwMode="auto">
          <a:xfrm>
            <a:off x="1219200" y="609600"/>
            <a:ext cx="838200" cy="1676400"/>
          </a:xfrm>
          <a:custGeom>
            <a:avLst/>
            <a:gdLst>
              <a:gd name="T0" fmla="*/ 0 w 21600"/>
              <a:gd name="T1" fmla="*/ 130107267 h 21600"/>
              <a:gd name="T2" fmla="*/ 32465077 w 21600"/>
              <a:gd name="T3" fmla="*/ 0 h 21600"/>
              <a:gd name="T4" fmla="*/ 32526817 w 21600"/>
              <a:gd name="T5" fmla="*/ 130107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0" name="Arc 24"/>
          <p:cNvSpPr>
            <a:spLocks/>
          </p:cNvSpPr>
          <p:nvPr/>
        </p:nvSpPr>
        <p:spPr bwMode="auto">
          <a:xfrm rot="7200000">
            <a:off x="7391400" y="1371600"/>
            <a:ext cx="1066800" cy="685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>
            <a:off x="6324600" y="2286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2" name="Freeform 26"/>
          <p:cNvSpPr>
            <a:spLocks/>
          </p:cNvSpPr>
          <p:nvPr/>
        </p:nvSpPr>
        <p:spPr bwMode="auto">
          <a:xfrm>
            <a:off x="5791200" y="2500313"/>
            <a:ext cx="3103563" cy="3370262"/>
          </a:xfrm>
          <a:custGeom>
            <a:avLst/>
            <a:gdLst>
              <a:gd name="T0" fmla="*/ 0 w 1955"/>
              <a:gd name="T1" fmla="*/ 3367087 h 2123"/>
              <a:gd name="T2" fmla="*/ 82550 w 1955"/>
              <a:gd name="T3" fmla="*/ 3368675 h 2123"/>
              <a:gd name="T4" fmla="*/ 174625 w 1955"/>
              <a:gd name="T5" fmla="*/ 3344862 h 2123"/>
              <a:gd name="T6" fmla="*/ 244475 w 1955"/>
              <a:gd name="T7" fmla="*/ 3344862 h 2123"/>
              <a:gd name="T8" fmla="*/ 384175 w 1955"/>
              <a:gd name="T9" fmla="*/ 3344862 h 2123"/>
              <a:gd name="T10" fmla="*/ 454025 w 1955"/>
              <a:gd name="T11" fmla="*/ 3321050 h 2123"/>
              <a:gd name="T12" fmla="*/ 523875 w 1955"/>
              <a:gd name="T13" fmla="*/ 3321050 h 2123"/>
              <a:gd name="T14" fmla="*/ 661988 w 1955"/>
              <a:gd name="T15" fmla="*/ 3251200 h 2123"/>
              <a:gd name="T16" fmla="*/ 731838 w 1955"/>
              <a:gd name="T17" fmla="*/ 3205162 h 2123"/>
              <a:gd name="T18" fmla="*/ 801688 w 1955"/>
              <a:gd name="T19" fmla="*/ 3182937 h 2123"/>
              <a:gd name="T20" fmla="*/ 871538 w 1955"/>
              <a:gd name="T21" fmla="*/ 3182937 h 2123"/>
              <a:gd name="T22" fmla="*/ 965200 w 1955"/>
              <a:gd name="T23" fmla="*/ 3135312 h 2123"/>
              <a:gd name="T24" fmla="*/ 1035050 w 1955"/>
              <a:gd name="T25" fmla="*/ 3135312 h 2123"/>
              <a:gd name="T26" fmla="*/ 1173163 w 1955"/>
              <a:gd name="T27" fmla="*/ 3113087 h 2123"/>
              <a:gd name="T28" fmla="*/ 1266825 w 1955"/>
              <a:gd name="T29" fmla="*/ 3065462 h 2123"/>
              <a:gd name="T30" fmla="*/ 1406525 w 1955"/>
              <a:gd name="T31" fmla="*/ 3043237 h 2123"/>
              <a:gd name="T32" fmla="*/ 1522413 w 1955"/>
              <a:gd name="T33" fmla="*/ 2995612 h 2123"/>
              <a:gd name="T34" fmla="*/ 1638300 w 1955"/>
              <a:gd name="T35" fmla="*/ 2973387 h 2123"/>
              <a:gd name="T36" fmla="*/ 1708150 w 1955"/>
              <a:gd name="T37" fmla="*/ 2927350 h 2123"/>
              <a:gd name="T38" fmla="*/ 1824038 w 1955"/>
              <a:gd name="T39" fmla="*/ 2903537 h 2123"/>
              <a:gd name="T40" fmla="*/ 1917700 w 1955"/>
              <a:gd name="T41" fmla="*/ 2857500 h 2123"/>
              <a:gd name="T42" fmla="*/ 1987550 w 1955"/>
              <a:gd name="T43" fmla="*/ 2787650 h 2123"/>
              <a:gd name="T44" fmla="*/ 2125663 w 1955"/>
              <a:gd name="T45" fmla="*/ 2717800 h 2123"/>
              <a:gd name="T46" fmla="*/ 2219325 w 1955"/>
              <a:gd name="T47" fmla="*/ 2671762 h 2123"/>
              <a:gd name="T48" fmla="*/ 2289175 w 1955"/>
              <a:gd name="T49" fmla="*/ 2647950 h 2123"/>
              <a:gd name="T50" fmla="*/ 2405063 w 1955"/>
              <a:gd name="T51" fmla="*/ 2578100 h 2123"/>
              <a:gd name="T52" fmla="*/ 2474913 w 1955"/>
              <a:gd name="T53" fmla="*/ 2508250 h 2123"/>
              <a:gd name="T54" fmla="*/ 2544763 w 1955"/>
              <a:gd name="T55" fmla="*/ 2416175 h 2123"/>
              <a:gd name="T56" fmla="*/ 2614613 w 1955"/>
              <a:gd name="T57" fmla="*/ 2392362 h 2123"/>
              <a:gd name="T58" fmla="*/ 2706688 w 1955"/>
              <a:gd name="T59" fmla="*/ 2322512 h 2123"/>
              <a:gd name="T60" fmla="*/ 2776538 w 1955"/>
              <a:gd name="T61" fmla="*/ 2230437 h 2123"/>
              <a:gd name="T62" fmla="*/ 2800350 w 1955"/>
              <a:gd name="T63" fmla="*/ 2160587 h 2123"/>
              <a:gd name="T64" fmla="*/ 2892425 w 1955"/>
              <a:gd name="T65" fmla="*/ 2090737 h 2123"/>
              <a:gd name="T66" fmla="*/ 2962275 w 1955"/>
              <a:gd name="T67" fmla="*/ 1927225 h 2123"/>
              <a:gd name="T68" fmla="*/ 3032125 w 1955"/>
              <a:gd name="T69" fmla="*/ 1811337 h 2123"/>
              <a:gd name="T70" fmla="*/ 3078163 w 1955"/>
              <a:gd name="T71" fmla="*/ 1671637 h 2123"/>
              <a:gd name="T72" fmla="*/ 3078163 w 1955"/>
              <a:gd name="T73" fmla="*/ 1601787 h 2123"/>
              <a:gd name="T74" fmla="*/ 3101975 w 1955"/>
              <a:gd name="T75" fmla="*/ 1531937 h 2123"/>
              <a:gd name="T76" fmla="*/ 3101975 w 1955"/>
              <a:gd name="T77" fmla="*/ 1416050 h 2123"/>
              <a:gd name="T78" fmla="*/ 3101975 w 1955"/>
              <a:gd name="T79" fmla="*/ 1346200 h 2123"/>
              <a:gd name="T80" fmla="*/ 3101975 w 1955"/>
              <a:gd name="T81" fmla="*/ 1208087 h 2123"/>
              <a:gd name="T82" fmla="*/ 3055938 w 1955"/>
              <a:gd name="T83" fmla="*/ 1114425 h 2123"/>
              <a:gd name="T84" fmla="*/ 3055938 w 1955"/>
              <a:gd name="T85" fmla="*/ 998537 h 2123"/>
              <a:gd name="T86" fmla="*/ 3055938 w 1955"/>
              <a:gd name="T87" fmla="*/ 928687 h 2123"/>
              <a:gd name="T88" fmla="*/ 3008313 w 1955"/>
              <a:gd name="T89" fmla="*/ 858837 h 2123"/>
              <a:gd name="T90" fmla="*/ 3008313 w 1955"/>
              <a:gd name="T91" fmla="*/ 788987 h 2123"/>
              <a:gd name="T92" fmla="*/ 2940050 w 1955"/>
              <a:gd name="T93" fmla="*/ 719137 h 2123"/>
              <a:gd name="T94" fmla="*/ 2940050 w 1955"/>
              <a:gd name="T95" fmla="*/ 627062 h 2123"/>
              <a:gd name="T96" fmla="*/ 2870200 w 1955"/>
              <a:gd name="T97" fmla="*/ 557212 h 2123"/>
              <a:gd name="T98" fmla="*/ 2846388 w 1955"/>
              <a:gd name="T99" fmla="*/ 463550 h 2123"/>
              <a:gd name="T100" fmla="*/ 2800350 w 1955"/>
              <a:gd name="T101" fmla="*/ 393700 h 2123"/>
              <a:gd name="T102" fmla="*/ 2800350 w 1955"/>
              <a:gd name="T103" fmla="*/ 277812 h 2123"/>
              <a:gd name="T104" fmla="*/ 2776538 w 1955"/>
              <a:gd name="T105" fmla="*/ 207962 h 2123"/>
              <a:gd name="T106" fmla="*/ 2706688 w 1955"/>
              <a:gd name="T107" fmla="*/ 161925 h 2123"/>
              <a:gd name="T108" fmla="*/ 2636838 w 1955"/>
              <a:gd name="T109" fmla="*/ 92075 h 2123"/>
              <a:gd name="T110" fmla="*/ 2566988 w 1955"/>
              <a:gd name="T111" fmla="*/ 69850 h 2123"/>
              <a:gd name="T112" fmla="*/ 2497138 w 1955"/>
              <a:gd name="T113" fmla="*/ 0 h 212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55"/>
              <a:gd name="T172" fmla="*/ 0 h 2123"/>
              <a:gd name="T173" fmla="*/ 1955 w 1955"/>
              <a:gd name="T174" fmla="*/ 2123 h 212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55" h="2123">
                <a:moveTo>
                  <a:pt x="0" y="2121"/>
                </a:moveTo>
                <a:lnTo>
                  <a:pt x="52" y="2122"/>
                </a:lnTo>
                <a:lnTo>
                  <a:pt x="110" y="2107"/>
                </a:lnTo>
                <a:lnTo>
                  <a:pt x="154" y="2107"/>
                </a:lnTo>
                <a:lnTo>
                  <a:pt x="242" y="2107"/>
                </a:lnTo>
                <a:lnTo>
                  <a:pt x="286" y="2092"/>
                </a:lnTo>
                <a:lnTo>
                  <a:pt x="330" y="2092"/>
                </a:lnTo>
                <a:lnTo>
                  <a:pt x="417" y="2048"/>
                </a:lnTo>
                <a:lnTo>
                  <a:pt x="461" y="2019"/>
                </a:lnTo>
                <a:lnTo>
                  <a:pt x="505" y="2005"/>
                </a:lnTo>
                <a:lnTo>
                  <a:pt x="549" y="2005"/>
                </a:lnTo>
                <a:lnTo>
                  <a:pt x="608" y="1975"/>
                </a:lnTo>
                <a:lnTo>
                  <a:pt x="652" y="1975"/>
                </a:lnTo>
                <a:lnTo>
                  <a:pt x="739" y="1961"/>
                </a:lnTo>
                <a:lnTo>
                  <a:pt x="798" y="1931"/>
                </a:lnTo>
                <a:lnTo>
                  <a:pt x="886" y="1917"/>
                </a:lnTo>
                <a:lnTo>
                  <a:pt x="959" y="1887"/>
                </a:lnTo>
                <a:lnTo>
                  <a:pt x="1032" y="1873"/>
                </a:lnTo>
                <a:lnTo>
                  <a:pt x="1076" y="1844"/>
                </a:lnTo>
                <a:lnTo>
                  <a:pt x="1149" y="1829"/>
                </a:lnTo>
                <a:lnTo>
                  <a:pt x="1208" y="1800"/>
                </a:lnTo>
                <a:lnTo>
                  <a:pt x="1252" y="1756"/>
                </a:lnTo>
                <a:lnTo>
                  <a:pt x="1339" y="1712"/>
                </a:lnTo>
                <a:lnTo>
                  <a:pt x="1398" y="1683"/>
                </a:lnTo>
                <a:lnTo>
                  <a:pt x="1442" y="1668"/>
                </a:lnTo>
                <a:lnTo>
                  <a:pt x="1515" y="1624"/>
                </a:lnTo>
                <a:lnTo>
                  <a:pt x="1559" y="1580"/>
                </a:lnTo>
                <a:lnTo>
                  <a:pt x="1603" y="1522"/>
                </a:lnTo>
                <a:lnTo>
                  <a:pt x="1647" y="1507"/>
                </a:lnTo>
                <a:lnTo>
                  <a:pt x="1705" y="1463"/>
                </a:lnTo>
                <a:lnTo>
                  <a:pt x="1749" y="1405"/>
                </a:lnTo>
                <a:lnTo>
                  <a:pt x="1764" y="1361"/>
                </a:lnTo>
                <a:lnTo>
                  <a:pt x="1822" y="1317"/>
                </a:lnTo>
                <a:lnTo>
                  <a:pt x="1866" y="1214"/>
                </a:lnTo>
                <a:lnTo>
                  <a:pt x="1910" y="1141"/>
                </a:lnTo>
                <a:lnTo>
                  <a:pt x="1939" y="1053"/>
                </a:lnTo>
                <a:lnTo>
                  <a:pt x="1939" y="1009"/>
                </a:lnTo>
                <a:lnTo>
                  <a:pt x="1954" y="965"/>
                </a:lnTo>
                <a:lnTo>
                  <a:pt x="1954" y="892"/>
                </a:lnTo>
                <a:lnTo>
                  <a:pt x="1954" y="848"/>
                </a:lnTo>
                <a:lnTo>
                  <a:pt x="1954" y="761"/>
                </a:lnTo>
                <a:lnTo>
                  <a:pt x="1925" y="702"/>
                </a:lnTo>
                <a:lnTo>
                  <a:pt x="1925" y="629"/>
                </a:lnTo>
                <a:lnTo>
                  <a:pt x="1925" y="585"/>
                </a:lnTo>
                <a:lnTo>
                  <a:pt x="1895" y="541"/>
                </a:lnTo>
                <a:lnTo>
                  <a:pt x="1895" y="497"/>
                </a:lnTo>
                <a:lnTo>
                  <a:pt x="1852" y="453"/>
                </a:lnTo>
                <a:lnTo>
                  <a:pt x="1852" y="395"/>
                </a:lnTo>
                <a:lnTo>
                  <a:pt x="1808" y="351"/>
                </a:lnTo>
                <a:lnTo>
                  <a:pt x="1793" y="292"/>
                </a:lnTo>
                <a:lnTo>
                  <a:pt x="1764" y="248"/>
                </a:lnTo>
                <a:lnTo>
                  <a:pt x="1764" y="175"/>
                </a:lnTo>
                <a:lnTo>
                  <a:pt x="1749" y="131"/>
                </a:lnTo>
                <a:lnTo>
                  <a:pt x="1705" y="102"/>
                </a:lnTo>
                <a:lnTo>
                  <a:pt x="1661" y="58"/>
                </a:lnTo>
                <a:lnTo>
                  <a:pt x="1617" y="44"/>
                </a:lnTo>
                <a:lnTo>
                  <a:pt x="1573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7127875" y="2290763"/>
            <a:ext cx="1093788" cy="2206625"/>
          </a:xfrm>
          <a:custGeom>
            <a:avLst/>
            <a:gdLst>
              <a:gd name="T0" fmla="*/ 492125 w 689"/>
              <a:gd name="T1" fmla="*/ 2205038 h 1390"/>
              <a:gd name="T2" fmla="*/ 581025 w 689"/>
              <a:gd name="T3" fmla="*/ 2160588 h 1390"/>
              <a:gd name="T4" fmla="*/ 650875 w 689"/>
              <a:gd name="T5" fmla="*/ 2136775 h 1390"/>
              <a:gd name="T6" fmla="*/ 719138 w 689"/>
              <a:gd name="T7" fmla="*/ 2066925 h 1390"/>
              <a:gd name="T8" fmla="*/ 788988 w 689"/>
              <a:gd name="T9" fmla="*/ 2020888 h 1390"/>
              <a:gd name="T10" fmla="*/ 812800 w 689"/>
              <a:gd name="T11" fmla="*/ 1951038 h 1390"/>
              <a:gd name="T12" fmla="*/ 882650 w 689"/>
              <a:gd name="T13" fmla="*/ 1928813 h 1390"/>
              <a:gd name="T14" fmla="*/ 928688 w 689"/>
              <a:gd name="T15" fmla="*/ 1858963 h 1390"/>
              <a:gd name="T16" fmla="*/ 952500 w 689"/>
              <a:gd name="T17" fmla="*/ 1789113 h 1390"/>
              <a:gd name="T18" fmla="*/ 1022350 w 689"/>
              <a:gd name="T19" fmla="*/ 1741488 h 1390"/>
              <a:gd name="T20" fmla="*/ 1068388 w 689"/>
              <a:gd name="T21" fmla="*/ 1649413 h 1390"/>
              <a:gd name="T22" fmla="*/ 1092200 w 689"/>
              <a:gd name="T23" fmla="*/ 1533525 h 1390"/>
              <a:gd name="T24" fmla="*/ 1092200 w 689"/>
              <a:gd name="T25" fmla="*/ 1463675 h 1390"/>
              <a:gd name="T26" fmla="*/ 1092200 w 689"/>
              <a:gd name="T27" fmla="*/ 1393825 h 1390"/>
              <a:gd name="T28" fmla="*/ 1092200 w 689"/>
              <a:gd name="T29" fmla="*/ 1323975 h 1390"/>
              <a:gd name="T30" fmla="*/ 1092200 w 689"/>
              <a:gd name="T31" fmla="*/ 1231900 h 1390"/>
              <a:gd name="T32" fmla="*/ 1092200 w 689"/>
              <a:gd name="T33" fmla="*/ 1162050 h 1390"/>
              <a:gd name="T34" fmla="*/ 1092200 w 689"/>
              <a:gd name="T35" fmla="*/ 1092200 h 1390"/>
              <a:gd name="T36" fmla="*/ 1092200 w 689"/>
              <a:gd name="T37" fmla="*/ 1022350 h 1390"/>
              <a:gd name="T38" fmla="*/ 1092200 w 689"/>
              <a:gd name="T39" fmla="*/ 952500 h 1390"/>
              <a:gd name="T40" fmla="*/ 1092200 w 689"/>
              <a:gd name="T41" fmla="*/ 882650 h 1390"/>
              <a:gd name="T42" fmla="*/ 1044575 w 689"/>
              <a:gd name="T43" fmla="*/ 812800 h 1390"/>
              <a:gd name="T44" fmla="*/ 974725 w 689"/>
              <a:gd name="T45" fmla="*/ 742950 h 1390"/>
              <a:gd name="T46" fmla="*/ 904875 w 689"/>
              <a:gd name="T47" fmla="*/ 720725 h 1390"/>
              <a:gd name="T48" fmla="*/ 882650 w 689"/>
              <a:gd name="T49" fmla="*/ 627063 h 1390"/>
              <a:gd name="T50" fmla="*/ 812800 w 689"/>
              <a:gd name="T51" fmla="*/ 603250 h 1390"/>
              <a:gd name="T52" fmla="*/ 742950 w 689"/>
              <a:gd name="T53" fmla="*/ 534988 h 1390"/>
              <a:gd name="T54" fmla="*/ 673100 w 689"/>
              <a:gd name="T55" fmla="*/ 487363 h 1390"/>
              <a:gd name="T56" fmla="*/ 603250 w 689"/>
              <a:gd name="T57" fmla="*/ 417513 h 1390"/>
              <a:gd name="T58" fmla="*/ 533400 w 689"/>
              <a:gd name="T59" fmla="*/ 347663 h 1390"/>
              <a:gd name="T60" fmla="*/ 441325 w 689"/>
              <a:gd name="T61" fmla="*/ 325438 h 1390"/>
              <a:gd name="T62" fmla="*/ 371475 w 689"/>
              <a:gd name="T63" fmla="*/ 255588 h 1390"/>
              <a:gd name="T64" fmla="*/ 301625 w 689"/>
              <a:gd name="T65" fmla="*/ 209550 h 1390"/>
              <a:gd name="T66" fmla="*/ 277813 w 689"/>
              <a:gd name="T67" fmla="*/ 139700 h 1390"/>
              <a:gd name="T68" fmla="*/ 207963 w 689"/>
              <a:gd name="T69" fmla="*/ 115888 h 1390"/>
              <a:gd name="T70" fmla="*/ 139700 w 689"/>
              <a:gd name="T71" fmla="*/ 46038 h 1390"/>
              <a:gd name="T72" fmla="*/ 69850 w 689"/>
              <a:gd name="T73" fmla="*/ 46038 h 1390"/>
              <a:gd name="T74" fmla="*/ 0 w 689"/>
              <a:gd name="T75" fmla="*/ 0 h 13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89"/>
              <a:gd name="T115" fmla="*/ 0 h 1390"/>
              <a:gd name="T116" fmla="*/ 689 w 689"/>
              <a:gd name="T117" fmla="*/ 1390 h 139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89" h="1390">
                <a:moveTo>
                  <a:pt x="310" y="1389"/>
                </a:moveTo>
                <a:lnTo>
                  <a:pt x="366" y="1361"/>
                </a:lnTo>
                <a:lnTo>
                  <a:pt x="410" y="1346"/>
                </a:lnTo>
                <a:lnTo>
                  <a:pt x="453" y="1302"/>
                </a:lnTo>
                <a:lnTo>
                  <a:pt x="497" y="1273"/>
                </a:lnTo>
                <a:lnTo>
                  <a:pt x="512" y="1229"/>
                </a:lnTo>
                <a:lnTo>
                  <a:pt x="556" y="1215"/>
                </a:lnTo>
                <a:lnTo>
                  <a:pt x="585" y="1171"/>
                </a:lnTo>
                <a:lnTo>
                  <a:pt x="600" y="1127"/>
                </a:lnTo>
                <a:lnTo>
                  <a:pt x="644" y="1097"/>
                </a:lnTo>
                <a:lnTo>
                  <a:pt x="673" y="1039"/>
                </a:lnTo>
                <a:lnTo>
                  <a:pt x="688" y="966"/>
                </a:lnTo>
                <a:lnTo>
                  <a:pt x="688" y="922"/>
                </a:lnTo>
                <a:lnTo>
                  <a:pt x="688" y="878"/>
                </a:lnTo>
                <a:lnTo>
                  <a:pt x="688" y="834"/>
                </a:lnTo>
                <a:lnTo>
                  <a:pt x="688" y="776"/>
                </a:lnTo>
                <a:lnTo>
                  <a:pt x="688" y="732"/>
                </a:lnTo>
                <a:lnTo>
                  <a:pt x="688" y="688"/>
                </a:lnTo>
                <a:lnTo>
                  <a:pt x="688" y="644"/>
                </a:lnTo>
                <a:lnTo>
                  <a:pt x="688" y="600"/>
                </a:lnTo>
                <a:lnTo>
                  <a:pt x="688" y="556"/>
                </a:lnTo>
                <a:lnTo>
                  <a:pt x="658" y="512"/>
                </a:lnTo>
                <a:lnTo>
                  <a:pt x="614" y="468"/>
                </a:lnTo>
                <a:lnTo>
                  <a:pt x="570" y="454"/>
                </a:lnTo>
                <a:lnTo>
                  <a:pt x="556" y="395"/>
                </a:lnTo>
                <a:lnTo>
                  <a:pt x="512" y="380"/>
                </a:lnTo>
                <a:lnTo>
                  <a:pt x="468" y="337"/>
                </a:lnTo>
                <a:lnTo>
                  <a:pt x="424" y="307"/>
                </a:lnTo>
                <a:lnTo>
                  <a:pt x="380" y="263"/>
                </a:lnTo>
                <a:lnTo>
                  <a:pt x="336" y="219"/>
                </a:lnTo>
                <a:lnTo>
                  <a:pt x="278" y="205"/>
                </a:lnTo>
                <a:lnTo>
                  <a:pt x="234" y="161"/>
                </a:lnTo>
                <a:lnTo>
                  <a:pt x="190" y="132"/>
                </a:lnTo>
                <a:lnTo>
                  <a:pt x="175" y="88"/>
                </a:lnTo>
                <a:lnTo>
                  <a:pt x="131" y="73"/>
                </a:lnTo>
                <a:lnTo>
                  <a:pt x="88" y="29"/>
                </a:lnTo>
                <a:lnTo>
                  <a:pt x="44" y="2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4" name="Freeform 28"/>
          <p:cNvSpPr>
            <a:spLocks/>
          </p:cNvSpPr>
          <p:nvPr/>
        </p:nvSpPr>
        <p:spPr bwMode="auto">
          <a:xfrm>
            <a:off x="3886200" y="2197100"/>
            <a:ext cx="2616200" cy="319088"/>
          </a:xfrm>
          <a:custGeom>
            <a:avLst/>
            <a:gdLst>
              <a:gd name="T0" fmla="*/ 0 w 1648"/>
              <a:gd name="T1" fmla="*/ 317500 h 201"/>
              <a:gd name="T2" fmla="*/ 12700 w 1648"/>
              <a:gd name="T3" fmla="*/ 233363 h 201"/>
              <a:gd name="T4" fmla="*/ 82550 w 1648"/>
              <a:gd name="T5" fmla="*/ 185738 h 201"/>
              <a:gd name="T6" fmla="*/ 174625 w 1648"/>
              <a:gd name="T7" fmla="*/ 163513 h 201"/>
              <a:gd name="T8" fmla="*/ 244475 w 1648"/>
              <a:gd name="T9" fmla="*/ 117475 h 201"/>
              <a:gd name="T10" fmla="*/ 314325 w 1648"/>
              <a:gd name="T11" fmla="*/ 69850 h 201"/>
              <a:gd name="T12" fmla="*/ 384175 w 1648"/>
              <a:gd name="T13" fmla="*/ 47625 h 201"/>
              <a:gd name="T14" fmla="*/ 454025 w 1648"/>
              <a:gd name="T15" fmla="*/ 47625 h 201"/>
              <a:gd name="T16" fmla="*/ 569913 w 1648"/>
              <a:gd name="T17" fmla="*/ 47625 h 201"/>
              <a:gd name="T18" fmla="*/ 639763 w 1648"/>
              <a:gd name="T19" fmla="*/ 0 h 201"/>
              <a:gd name="T20" fmla="*/ 709613 w 1648"/>
              <a:gd name="T21" fmla="*/ 0 h 201"/>
              <a:gd name="T22" fmla="*/ 779463 w 1648"/>
              <a:gd name="T23" fmla="*/ 0 h 201"/>
              <a:gd name="T24" fmla="*/ 895350 w 1648"/>
              <a:gd name="T25" fmla="*/ 0 h 201"/>
              <a:gd name="T26" fmla="*/ 965200 w 1648"/>
              <a:gd name="T27" fmla="*/ 0 h 201"/>
              <a:gd name="T28" fmla="*/ 1035050 w 1648"/>
              <a:gd name="T29" fmla="*/ 0 h 201"/>
              <a:gd name="T30" fmla="*/ 1150938 w 1648"/>
              <a:gd name="T31" fmla="*/ 0 h 201"/>
              <a:gd name="T32" fmla="*/ 1220788 w 1648"/>
              <a:gd name="T33" fmla="*/ 0 h 201"/>
              <a:gd name="T34" fmla="*/ 1312863 w 1648"/>
              <a:gd name="T35" fmla="*/ 0 h 201"/>
              <a:gd name="T36" fmla="*/ 1382713 w 1648"/>
              <a:gd name="T37" fmla="*/ 0 h 201"/>
              <a:gd name="T38" fmla="*/ 1452563 w 1648"/>
              <a:gd name="T39" fmla="*/ 0 h 201"/>
              <a:gd name="T40" fmla="*/ 1522413 w 1648"/>
              <a:gd name="T41" fmla="*/ 0 h 201"/>
              <a:gd name="T42" fmla="*/ 1592263 w 1648"/>
              <a:gd name="T43" fmla="*/ 0 h 201"/>
              <a:gd name="T44" fmla="*/ 1684338 w 1648"/>
              <a:gd name="T45" fmla="*/ 0 h 201"/>
              <a:gd name="T46" fmla="*/ 1754188 w 1648"/>
              <a:gd name="T47" fmla="*/ 0 h 201"/>
              <a:gd name="T48" fmla="*/ 1824038 w 1648"/>
              <a:gd name="T49" fmla="*/ 0 h 201"/>
              <a:gd name="T50" fmla="*/ 1893888 w 1648"/>
              <a:gd name="T51" fmla="*/ 0 h 201"/>
              <a:gd name="T52" fmla="*/ 1963738 w 1648"/>
              <a:gd name="T53" fmla="*/ 0 h 201"/>
              <a:gd name="T54" fmla="*/ 2033588 w 1648"/>
              <a:gd name="T55" fmla="*/ 0 h 201"/>
              <a:gd name="T56" fmla="*/ 2103438 w 1648"/>
              <a:gd name="T57" fmla="*/ 0 h 201"/>
              <a:gd name="T58" fmla="*/ 2173288 w 1648"/>
              <a:gd name="T59" fmla="*/ 0 h 201"/>
              <a:gd name="T60" fmla="*/ 2289175 w 1648"/>
              <a:gd name="T61" fmla="*/ 0 h 201"/>
              <a:gd name="T62" fmla="*/ 2359025 w 1648"/>
              <a:gd name="T63" fmla="*/ 0 h 201"/>
              <a:gd name="T64" fmla="*/ 2428875 w 1648"/>
              <a:gd name="T65" fmla="*/ 0 h 201"/>
              <a:gd name="T66" fmla="*/ 2544763 w 1648"/>
              <a:gd name="T67" fmla="*/ 23813 h 201"/>
              <a:gd name="T68" fmla="*/ 2614613 w 1648"/>
              <a:gd name="T69" fmla="*/ 23813 h 20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48"/>
              <a:gd name="T106" fmla="*/ 0 h 201"/>
              <a:gd name="T107" fmla="*/ 1648 w 1648"/>
              <a:gd name="T108" fmla="*/ 201 h 20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48" h="201">
                <a:moveTo>
                  <a:pt x="0" y="200"/>
                </a:moveTo>
                <a:lnTo>
                  <a:pt x="8" y="147"/>
                </a:lnTo>
                <a:lnTo>
                  <a:pt x="52" y="117"/>
                </a:lnTo>
                <a:lnTo>
                  <a:pt x="110" y="103"/>
                </a:lnTo>
                <a:lnTo>
                  <a:pt x="154" y="74"/>
                </a:lnTo>
                <a:lnTo>
                  <a:pt x="198" y="44"/>
                </a:lnTo>
                <a:lnTo>
                  <a:pt x="242" y="30"/>
                </a:lnTo>
                <a:lnTo>
                  <a:pt x="286" y="30"/>
                </a:lnTo>
                <a:lnTo>
                  <a:pt x="359" y="30"/>
                </a:lnTo>
                <a:lnTo>
                  <a:pt x="403" y="0"/>
                </a:lnTo>
                <a:lnTo>
                  <a:pt x="447" y="0"/>
                </a:lnTo>
                <a:lnTo>
                  <a:pt x="491" y="0"/>
                </a:lnTo>
                <a:lnTo>
                  <a:pt x="564" y="0"/>
                </a:lnTo>
                <a:lnTo>
                  <a:pt x="608" y="0"/>
                </a:lnTo>
                <a:lnTo>
                  <a:pt x="652" y="0"/>
                </a:lnTo>
                <a:lnTo>
                  <a:pt x="725" y="0"/>
                </a:lnTo>
                <a:lnTo>
                  <a:pt x="769" y="0"/>
                </a:lnTo>
                <a:lnTo>
                  <a:pt x="827" y="0"/>
                </a:lnTo>
                <a:lnTo>
                  <a:pt x="871" y="0"/>
                </a:lnTo>
                <a:lnTo>
                  <a:pt x="915" y="0"/>
                </a:lnTo>
                <a:lnTo>
                  <a:pt x="959" y="0"/>
                </a:lnTo>
                <a:lnTo>
                  <a:pt x="1003" y="0"/>
                </a:lnTo>
                <a:lnTo>
                  <a:pt x="1061" y="0"/>
                </a:lnTo>
                <a:lnTo>
                  <a:pt x="1105" y="0"/>
                </a:lnTo>
                <a:lnTo>
                  <a:pt x="1149" y="0"/>
                </a:lnTo>
                <a:lnTo>
                  <a:pt x="1193" y="0"/>
                </a:lnTo>
                <a:lnTo>
                  <a:pt x="1237" y="0"/>
                </a:lnTo>
                <a:lnTo>
                  <a:pt x="1281" y="0"/>
                </a:lnTo>
                <a:lnTo>
                  <a:pt x="1325" y="0"/>
                </a:lnTo>
                <a:lnTo>
                  <a:pt x="1369" y="0"/>
                </a:lnTo>
                <a:lnTo>
                  <a:pt x="1442" y="0"/>
                </a:lnTo>
                <a:lnTo>
                  <a:pt x="1486" y="0"/>
                </a:lnTo>
                <a:lnTo>
                  <a:pt x="1530" y="0"/>
                </a:lnTo>
                <a:lnTo>
                  <a:pt x="1603" y="15"/>
                </a:lnTo>
                <a:lnTo>
                  <a:pt x="1647" y="15"/>
                </a:lnTo>
              </a:path>
            </a:pathLst>
          </a:custGeom>
          <a:noFill/>
          <a:ln w="127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524000" y="6019800"/>
            <a:ext cx="19907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Conveyor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6200" y="1447800"/>
            <a:ext cx="2066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Forktruck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4953000" y="1447800"/>
            <a:ext cx="26765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Tugger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Workcell Layout Issues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sz="3000"/>
              <a:t>Forktruck Access</a:t>
            </a:r>
          </a:p>
          <a:p>
            <a:pPr eaLnBrk="1" hangingPunct="1"/>
            <a:r>
              <a:rPr lang="en-US" sz="3000"/>
              <a:t>Small Parts Delivery</a:t>
            </a:r>
          </a:p>
          <a:p>
            <a:pPr eaLnBrk="1" hangingPunct="1"/>
            <a:r>
              <a:rPr lang="en-US" sz="3000"/>
              <a:t>Machine and Stock Locations</a:t>
            </a:r>
          </a:p>
          <a:p>
            <a:pPr eaLnBrk="1" hangingPunct="1"/>
            <a:r>
              <a:rPr lang="en-US" sz="3000"/>
              <a:t>Carrying Path Obstructions</a:t>
            </a:r>
          </a:p>
          <a:p>
            <a:pPr eaLnBrk="1" hangingPunct="1"/>
            <a:r>
              <a:rPr lang="en-US" sz="3000"/>
              <a:t>Fixtures and Targets</a:t>
            </a:r>
          </a:p>
          <a:p>
            <a:pPr eaLnBrk="1" hangingPunct="1"/>
            <a:r>
              <a:rPr lang="en-US" sz="3000"/>
              <a:t>Conveyors</a:t>
            </a:r>
          </a:p>
          <a:p>
            <a:pPr eaLnBrk="1" hangingPunct="1"/>
            <a:r>
              <a:rPr lang="en-US" sz="3000"/>
              <a:t>Robot Footprints</a:t>
            </a: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Pages>17</Pages>
  <Words>564</Words>
  <Application>Microsoft Office PowerPoint</Application>
  <PresentationFormat>On-screen Show (4:3)</PresentationFormat>
  <Paragraphs>148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Ergonomics and Bodyshop Operations</vt:lpstr>
      <vt:lpstr>Bodyshop Operations</vt:lpstr>
      <vt:lpstr>Equipment Issues</vt:lpstr>
      <vt:lpstr>Bodyshop Development</vt:lpstr>
      <vt:lpstr>Ergonomics Analysis</vt:lpstr>
      <vt:lpstr>Containers</vt:lpstr>
      <vt:lpstr>Kitting</vt:lpstr>
      <vt:lpstr>Workcell Layout</vt:lpstr>
      <vt:lpstr>Workcell Layout Issues</vt:lpstr>
      <vt:lpstr>Timing</vt:lpstr>
      <vt:lpstr>Targets and Motor Skills</vt:lpstr>
      <vt:lpstr>Biomechanics</vt:lpstr>
      <vt:lpstr>Energy</vt:lpstr>
      <vt:lpstr>Physical Mockups</vt:lpstr>
      <vt:lpstr>Environmental and Safety Issues</vt:lpstr>
      <vt:lpstr>Maintenance</vt:lpstr>
      <vt:lpstr>Psycho Social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and Bodyshop Operations</dc:title>
  <dc:subject/>
  <dc:creator>COe</dc:creator>
  <cp:keywords/>
  <dc:description/>
  <cp:lastModifiedBy>user</cp:lastModifiedBy>
  <cp:revision>6</cp:revision>
  <cp:lastPrinted>2010-08-01T07:56:41Z</cp:lastPrinted>
  <dcterms:created xsi:type="dcterms:W3CDTF">2010-08-01T07:54:26Z</dcterms:created>
  <dcterms:modified xsi:type="dcterms:W3CDTF">2014-07-03T14:09:35Z</dcterms:modified>
</cp:coreProperties>
</file>