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71"/>
  </p:notesMasterIdLst>
  <p:handoutMasterIdLst>
    <p:handoutMasterId r:id="rId72"/>
  </p:handoutMasterIdLst>
  <p:sldIdLst>
    <p:sldId id="256" r:id="rId2"/>
    <p:sldId id="258" r:id="rId3"/>
    <p:sldId id="259" r:id="rId4"/>
    <p:sldId id="260" r:id="rId5"/>
    <p:sldId id="261" r:id="rId6"/>
    <p:sldId id="262" r:id="rId7"/>
    <p:sldId id="325"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26"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 id="324" r:id="rId68"/>
    <p:sldId id="323" r:id="rId69"/>
    <p:sldId id="327" r:id="rId70"/>
  </p:sldIdLst>
  <p:sldSz cx="9144000" cy="6858000" type="screen4x3"/>
  <p:notesSz cx="6765925" cy="9867900"/>
  <p:custDataLst>
    <p:tags r:id="rId73"/>
  </p:custDataLst>
  <p:defaultTextStyle>
    <a:defPPr>
      <a:defRPr lang="en-US"/>
    </a:defPPr>
    <a:lvl1pPr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ヒラギノ角ゴ Pro W3" pitchFamily="120"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0"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0"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0"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0" charset="-128"/>
        <a:cs typeface="+mn-cs"/>
      </a:defRPr>
    </a:lvl9pPr>
  </p:defaultTextStyle>
  <p:extLst>
    <p:ext uri="{EFAFB233-063F-42B5-8137-9DF3F51BA10A}">
      <p15:sldGuideLst xmlns="" xmlns:p15="http://schemas.microsoft.com/office/powerpoint/2012/main">
        <p15:guide id="1" orient="horz" pos="2064">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91545"/>
    <a:srgbClr val="C6E6A2"/>
    <a:srgbClr val="1AD6B7"/>
    <a:srgbClr val="474B55"/>
    <a:srgbClr val="890018"/>
    <a:srgbClr val="FFFFFF"/>
    <a:srgbClr val="9C004E"/>
    <a:srgbClr val="595A62"/>
    <a:srgbClr val="93176C"/>
    <a:srgbClr val="A41A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30" autoAdjust="0"/>
  </p:normalViewPr>
  <p:slideViewPr>
    <p:cSldViewPr snapToObjects="1">
      <p:cViewPr varScale="1">
        <p:scale>
          <a:sx n="57" d="100"/>
          <a:sy n="57" d="100"/>
        </p:scale>
        <p:origin x="-882" y="-84"/>
      </p:cViewPr>
      <p:guideLst>
        <p:guide orient="horz" pos="2064"/>
        <p:guide pos="2880"/>
      </p:guideLst>
    </p:cSldViewPr>
  </p:slideViewPr>
  <p:notesTextViewPr>
    <p:cViewPr>
      <p:scale>
        <a:sx n="120" d="100"/>
        <a:sy n="120" d="100"/>
      </p:scale>
      <p:origin x="0" y="0"/>
    </p:cViewPr>
  </p:notesTextViewPr>
  <p:sorterViewPr>
    <p:cViewPr varScale="1">
      <p:scale>
        <a:sx n="1" d="1"/>
        <a:sy n="1" d="1"/>
      </p:scale>
      <p:origin x="0" y="4224"/>
    </p:cViewPr>
  </p:sorterViewPr>
  <p:notesViewPr>
    <p:cSldViewPr snapToObjects="1">
      <p:cViewPr>
        <p:scale>
          <a:sx n="50" d="100"/>
          <a:sy n="50" d="100"/>
        </p:scale>
        <p:origin x="-2646" y="-174"/>
      </p:cViewPr>
      <p:guideLst>
        <p:guide orient="horz" pos="3108"/>
        <p:guide pos="213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14300" y="9285288"/>
            <a:ext cx="2932113" cy="493712"/>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fld id="{2F142B88-152F-44DF-9932-7CF37532ED3A}" type="slidenum">
              <a:rPr lang="en-US"/>
              <a:pPr>
                <a:defRPr/>
              </a:pPr>
              <a:t>‹#›</a:t>
            </a:fld>
            <a:endParaRPr lang="en-US"/>
          </a:p>
        </p:txBody>
      </p:sp>
      <p:pic>
        <p:nvPicPr>
          <p:cNvPr id="238595" name="Picture 5" descr="SIM University Full Colour Logo_Horizontal (120ppi).jpg"/>
          <p:cNvPicPr>
            <a:picLocks noChangeAspect="1"/>
          </p:cNvPicPr>
          <p:nvPr/>
        </p:nvPicPr>
        <p:blipFill>
          <a:blip r:embed="rId2"/>
          <a:srcRect/>
          <a:stretch>
            <a:fillRect/>
          </a:stretch>
        </p:blipFill>
        <p:spPr bwMode="auto">
          <a:xfrm>
            <a:off x="4519613" y="9372600"/>
            <a:ext cx="2000250" cy="320675"/>
          </a:xfrm>
          <a:prstGeom prst="rect">
            <a:avLst/>
          </a:prstGeom>
          <a:noFill/>
          <a:ln w="9525">
            <a:noFill/>
            <a:miter lim="800000"/>
            <a:headEnd/>
            <a:tailEnd/>
          </a:ln>
        </p:spPr>
      </p:pic>
      <p:sp>
        <p:nvSpPr>
          <p:cNvPr id="34820" name="Rectangle 6"/>
          <p:cNvSpPr>
            <a:spLocks noChangeArrowheads="1"/>
          </p:cNvSpPr>
          <p:nvPr/>
        </p:nvSpPr>
        <p:spPr bwMode="auto">
          <a:xfrm>
            <a:off x="541338" y="193675"/>
            <a:ext cx="5868987" cy="446088"/>
          </a:xfrm>
          <a:prstGeom prst="rect">
            <a:avLst/>
          </a:prstGeom>
          <a:noFill/>
          <a:ln>
            <a:noFill/>
          </a:ln>
          <a:extLst/>
        </p:spPr>
        <p:txBody>
          <a:bodyPr>
            <a:spAutoFit/>
          </a:bodyPr>
          <a:lstStyle>
            <a:lvl1pPr>
              <a:defRPr>
                <a:solidFill>
                  <a:schemeClr val="tx1"/>
                </a:solidFill>
                <a:latin typeface="Arial" panose="020B0604020202020204" pitchFamily="34" charset="0"/>
                <a:ea typeface="ヒラギノ角ゴ Pro W3" pitchFamily="120" charset="-128"/>
              </a:defRPr>
            </a:lvl1pPr>
            <a:lvl2pPr marL="742950" indent="-285750">
              <a:defRPr>
                <a:solidFill>
                  <a:schemeClr val="tx1"/>
                </a:solidFill>
                <a:latin typeface="Arial" panose="020B0604020202020204" pitchFamily="34" charset="0"/>
                <a:ea typeface="ヒラギノ角ゴ Pro W3" pitchFamily="120" charset="-128"/>
              </a:defRPr>
            </a:lvl2pPr>
            <a:lvl3pPr marL="1143000" indent="-228600">
              <a:defRPr>
                <a:solidFill>
                  <a:schemeClr val="tx1"/>
                </a:solidFill>
                <a:latin typeface="Arial" panose="020B0604020202020204" pitchFamily="34" charset="0"/>
                <a:ea typeface="ヒラギノ角ゴ Pro W3" pitchFamily="120" charset="-128"/>
              </a:defRPr>
            </a:lvl3pPr>
            <a:lvl4pPr marL="1600200" indent="-228600">
              <a:defRPr>
                <a:solidFill>
                  <a:schemeClr val="tx1"/>
                </a:solidFill>
                <a:latin typeface="Arial" panose="020B0604020202020204" pitchFamily="34" charset="0"/>
                <a:ea typeface="ヒラギノ角ゴ Pro W3" pitchFamily="120" charset="-128"/>
              </a:defRPr>
            </a:lvl4pPr>
            <a:lvl5pPr marL="2057400" indent="-228600">
              <a:defRPr>
                <a:solidFill>
                  <a:schemeClr val="tx1"/>
                </a:solidFill>
                <a:latin typeface="Arial" panose="020B0604020202020204" pitchFamily="34" charset="0"/>
                <a:ea typeface="ヒラギノ角ゴ Pro W3" pitchFamily="120"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ヒラギノ角ゴ Pro W3" pitchFamily="120" charset="-128"/>
              </a:defRPr>
            </a:lvl9pPr>
          </a:lstStyle>
          <a:p>
            <a:pPr algn="ctr" eaLnBrk="1" hangingPunct="1">
              <a:defRPr/>
            </a:pPr>
            <a:r>
              <a:rPr lang="en-US" sz="1200" smtClean="0">
                <a:solidFill>
                  <a:srgbClr val="890018"/>
                </a:solidFill>
                <a:latin typeface="Lucida Sans" panose="020B0602030504020204" pitchFamily="34" charset="0"/>
              </a:rPr>
              <a:t>Train The Trainer OH Masterclass For Ergonomics</a:t>
            </a:r>
          </a:p>
          <a:p>
            <a:pPr algn="ctr" eaLnBrk="1" hangingPunct="1">
              <a:defRPr/>
            </a:pPr>
            <a:r>
              <a:rPr lang="en-US" sz="1100" smtClean="0">
                <a:solidFill>
                  <a:srgbClr val="890018"/>
                </a:solidFill>
                <a:latin typeface="Lucida Sans" panose="020B0602030504020204" pitchFamily="34" charset="0"/>
              </a:rPr>
              <a:t>Presented by Brian Peacock &amp; Chui Yoon Ping </a:t>
            </a:r>
          </a:p>
        </p:txBody>
      </p:sp>
    </p:spTree>
    <p:extLst>
      <p:ext uri="{BB962C8B-B14F-4D97-AF65-F5344CB8AC3E}">
        <p14:creationId xmlns="" xmlns:p14="http://schemas.microsoft.com/office/powerpoint/2010/main" val="3915390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76275" y="739775"/>
            <a:ext cx="5503863" cy="412789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6275" y="4687888"/>
            <a:ext cx="5413375" cy="444023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2600"/>
            <a:ext cx="2932113" cy="493713"/>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8" name="Rectangle 7"/>
          <p:cNvSpPr/>
          <p:nvPr/>
        </p:nvSpPr>
        <p:spPr>
          <a:xfrm>
            <a:off x="915989" y="162258"/>
            <a:ext cx="4933949" cy="492443"/>
          </a:xfrm>
          <a:prstGeom prst="rect">
            <a:avLst/>
          </a:prstGeom>
        </p:spPr>
        <p:txBody>
          <a:bodyPr wrap="square">
            <a:spAutoFit/>
          </a:bodyPr>
          <a:lstStyle/>
          <a:p>
            <a:pPr algn="ctr">
              <a:defRPr/>
            </a:pPr>
            <a:r>
              <a:rPr lang="en-US" sz="1400" dirty="0" smtClean="0"/>
              <a:t>Train The Trainer OH Masterclass For Ergonomics</a:t>
            </a:r>
          </a:p>
          <a:p>
            <a:pPr algn="ctr">
              <a:defRPr/>
            </a:pPr>
            <a:r>
              <a:rPr lang="en-US" sz="1200" i="1" dirty="0" smtClean="0"/>
              <a:t>Prof Brian Peacock and Assoc Prof Chui Yoon Ping</a:t>
            </a:r>
          </a:p>
        </p:txBody>
      </p:sp>
      <p:sp>
        <p:nvSpPr>
          <p:cNvPr id="11" name="Slide Number Placeholder 10"/>
          <p:cNvSpPr>
            <a:spLocks noGrp="1"/>
          </p:cNvSpPr>
          <p:nvPr>
            <p:ph type="sldNum" sz="quarter" idx="5"/>
          </p:nvPr>
        </p:nvSpPr>
        <p:spPr>
          <a:xfrm>
            <a:off x="3832225" y="9372600"/>
            <a:ext cx="2932113" cy="493713"/>
          </a:xfrm>
          <a:prstGeom prst="rect">
            <a:avLst/>
          </a:prstGeom>
        </p:spPr>
        <p:txBody>
          <a:bodyPr vert="horz" lIns="91440" tIns="45720" rIns="91440" bIns="45720" rtlCol="0" anchor="b"/>
          <a:lstStyle>
            <a:lvl1pPr algn="r">
              <a:defRPr sz="1200"/>
            </a:lvl1pPr>
          </a:lstStyle>
          <a:p>
            <a:fld id="{FF2E58AF-2976-493D-B8E7-01175EC2CA1F}" type="slidenum">
              <a:rPr lang="en-US" smtClean="0"/>
              <a:pPr/>
              <a:t>‹#›</a:t>
            </a:fld>
            <a:endParaRPr lang="en-US"/>
          </a:p>
        </p:txBody>
      </p:sp>
    </p:spTree>
    <p:extLst>
      <p:ext uri="{BB962C8B-B14F-4D97-AF65-F5344CB8AC3E}">
        <p14:creationId xmlns="" xmlns:p14="http://schemas.microsoft.com/office/powerpoint/2010/main" val="3637751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E58AF-2976-493D-B8E7-01175EC2CA1F}" type="slidenum">
              <a:rPr lang="en-US" smtClean="0"/>
              <a:pPr/>
              <a:t>1</a:t>
            </a:fld>
            <a:endParaRPr lang="en-US"/>
          </a:p>
        </p:txBody>
      </p:sp>
    </p:spTree>
    <p:extLst>
      <p:ext uri="{BB962C8B-B14F-4D97-AF65-F5344CB8AC3E}">
        <p14:creationId xmlns="" xmlns:p14="http://schemas.microsoft.com/office/powerpoint/2010/main" val="3176216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bwMode="auto">
          <a:noFill/>
          <a:ln>
            <a:solidFill>
              <a:srgbClr val="000000"/>
            </a:solidFill>
            <a:miter lim="800000"/>
            <a:headEnd/>
            <a:tailEnd/>
          </a:ln>
        </p:spPr>
      </p:sp>
      <p:sp>
        <p:nvSpPr>
          <p:cNvPr id="282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2628" name="Slide Number Placeholder 3"/>
          <p:cNvSpPr>
            <a:spLocks noGrp="1"/>
          </p:cNvSpPr>
          <p:nvPr>
            <p:ph type="sldNum" sz="quarter" idx="5"/>
          </p:nvPr>
        </p:nvSpPr>
        <p:spPr bwMode="auto">
          <a:noFill/>
          <a:ln>
            <a:miter lim="800000"/>
            <a:headEnd/>
            <a:tailEnd/>
          </a:ln>
        </p:spPr>
        <p:txBody>
          <a:bodyPr/>
          <a:lstStyle/>
          <a:p>
            <a:fld id="{84AACFE9-DAC6-4ECB-BE70-202270B6D65B}" type="slidenum">
              <a:rPr lang="en-US" smtClean="0"/>
              <a:pPr/>
              <a:t>10</a:t>
            </a:fld>
            <a:endParaRPr lang="en-US" smtClean="0"/>
          </a:p>
        </p:txBody>
      </p:sp>
    </p:spTree>
    <p:extLst>
      <p:ext uri="{BB962C8B-B14F-4D97-AF65-F5344CB8AC3E}">
        <p14:creationId xmlns="" xmlns:p14="http://schemas.microsoft.com/office/powerpoint/2010/main" val="113296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283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3652" name="Slide Number Placeholder 3"/>
          <p:cNvSpPr>
            <a:spLocks noGrp="1"/>
          </p:cNvSpPr>
          <p:nvPr>
            <p:ph type="sldNum" sz="quarter" idx="5"/>
          </p:nvPr>
        </p:nvSpPr>
        <p:spPr bwMode="auto">
          <a:noFill/>
          <a:ln>
            <a:miter lim="800000"/>
            <a:headEnd/>
            <a:tailEnd/>
          </a:ln>
        </p:spPr>
        <p:txBody>
          <a:bodyPr/>
          <a:lstStyle/>
          <a:p>
            <a:fld id="{C1BC8AD8-1219-4A2E-86EF-9FE320E9D3DC}" type="slidenum">
              <a:rPr lang="en-US" smtClean="0"/>
              <a:pPr/>
              <a:t>11</a:t>
            </a:fld>
            <a:endParaRPr lang="en-US" smtClean="0"/>
          </a:p>
        </p:txBody>
      </p:sp>
    </p:spTree>
    <p:extLst>
      <p:ext uri="{BB962C8B-B14F-4D97-AF65-F5344CB8AC3E}">
        <p14:creationId xmlns="" xmlns:p14="http://schemas.microsoft.com/office/powerpoint/2010/main" val="3624315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4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84676" name="Slide Number Placeholder 3"/>
          <p:cNvSpPr>
            <a:spLocks noGrp="1"/>
          </p:cNvSpPr>
          <p:nvPr>
            <p:ph type="sldNum" sz="quarter" idx="5"/>
          </p:nvPr>
        </p:nvSpPr>
        <p:spPr bwMode="auto">
          <a:noFill/>
          <a:ln>
            <a:miter lim="800000"/>
            <a:headEnd/>
            <a:tailEnd/>
          </a:ln>
        </p:spPr>
        <p:txBody>
          <a:bodyPr/>
          <a:lstStyle/>
          <a:p>
            <a:fld id="{8DC7D7A9-F4B6-40D8-BCDA-F63E72AEB3CB}" type="slidenum">
              <a:rPr lang="en-US" smtClean="0"/>
              <a:pPr/>
              <a:t>12</a:t>
            </a:fld>
            <a:endParaRPr lang="en-US" smtClean="0"/>
          </a:p>
        </p:txBody>
      </p:sp>
    </p:spTree>
    <p:extLst>
      <p:ext uri="{BB962C8B-B14F-4D97-AF65-F5344CB8AC3E}">
        <p14:creationId xmlns="" xmlns:p14="http://schemas.microsoft.com/office/powerpoint/2010/main" val="162836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bwMode="auto">
          <a:noFill/>
          <a:ln>
            <a:solidFill>
              <a:srgbClr val="000000"/>
            </a:solidFill>
            <a:miter lim="800000"/>
            <a:headEnd/>
            <a:tailEnd/>
          </a:ln>
        </p:spPr>
      </p:sp>
      <p:sp>
        <p:nvSpPr>
          <p:cNvPr id="285700" name="Slide Number Placeholder 3"/>
          <p:cNvSpPr>
            <a:spLocks noGrp="1"/>
          </p:cNvSpPr>
          <p:nvPr>
            <p:ph type="sldNum" sz="quarter" idx="5"/>
          </p:nvPr>
        </p:nvSpPr>
        <p:spPr bwMode="auto">
          <a:noFill/>
          <a:ln>
            <a:miter lim="800000"/>
            <a:headEnd/>
            <a:tailEnd/>
          </a:ln>
        </p:spPr>
        <p:txBody>
          <a:bodyPr/>
          <a:lstStyle/>
          <a:p>
            <a:fld id="{DDD2482B-B02C-4F8D-8A17-1C0A948D1418}" type="slidenum">
              <a:rPr lang="en-US" smtClean="0"/>
              <a:pPr/>
              <a:t>13</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4416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p:spPr>
      </p:sp>
      <p:sp>
        <p:nvSpPr>
          <p:cNvPr id="286724" name="Slide Number Placeholder 3"/>
          <p:cNvSpPr>
            <a:spLocks noGrp="1"/>
          </p:cNvSpPr>
          <p:nvPr>
            <p:ph type="sldNum" sz="quarter" idx="5"/>
          </p:nvPr>
        </p:nvSpPr>
        <p:spPr bwMode="auto">
          <a:noFill/>
          <a:ln>
            <a:miter lim="800000"/>
            <a:headEnd/>
            <a:tailEnd/>
          </a:ln>
        </p:spPr>
        <p:txBody>
          <a:bodyPr/>
          <a:lstStyle/>
          <a:p>
            <a:fld id="{E7397FA6-0C56-492D-95F2-B1216781B286}" type="slidenum">
              <a:rPr lang="en-US" smtClean="0"/>
              <a:pPr/>
              <a:t>14</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9780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bwMode="auto">
          <a:noFill/>
          <a:ln>
            <a:solidFill>
              <a:srgbClr val="000000"/>
            </a:solidFill>
            <a:miter lim="800000"/>
            <a:headEnd/>
            <a:tailEnd/>
          </a:ln>
        </p:spPr>
      </p:sp>
      <p:sp>
        <p:nvSpPr>
          <p:cNvPr id="287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87748" name="Slide Number Placeholder 3"/>
          <p:cNvSpPr>
            <a:spLocks noGrp="1"/>
          </p:cNvSpPr>
          <p:nvPr>
            <p:ph type="sldNum" sz="quarter" idx="5"/>
          </p:nvPr>
        </p:nvSpPr>
        <p:spPr bwMode="auto">
          <a:noFill/>
          <a:ln>
            <a:miter lim="800000"/>
            <a:headEnd/>
            <a:tailEnd/>
          </a:ln>
        </p:spPr>
        <p:txBody>
          <a:bodyPr/>
          <a:lstStyle/>
          <a:p>
            <a:fld id="{95815B21-FE3E-4923-9A5C-86E4FED21607}" type="slidenum">
              <a:rPr lang="en-US" smtClean="0"/>
              <a:pPr/>
              <a:t>15</a:t>
            </a:fld>
            <a:endParaRPr lang="en-US" smtClean="0"/>
          </a:p>
        </p:txBody>
      </p:sp>
    </p:spTree>
    <p:extLst>
      <p:ext uri="{BB962C8B-B14F-4D97-AF65-F5344CB8AC3E}">
        <p14:creationId xmlns="" xmlns:p14="http://schemas.microsoft.com/office/powerpoint/2010/main" val="362903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Slide Image Placeholder 1"/>
          <p:cNvSpPr>
            <a:spLocks noGrp="1" noRot="1" noChangeAspect="1" noTextEdit="1"/>
          </p:cNvSpPr>
          <p:nvPr>
            <p:ph type="sldImg"/>
          </p:nvPr>
        </p:nvSpPr>
        <p:spPr bwMode="auto">
          <a:noFill/>
          <a:ln>
            <a:solidFill>
              <a:srgbClr val="000000"/>
            </a:solidFill>
            <a:miter lim="800000"/>
            <a:headEnd/>
            <a:tailEnd/>
          </a:ln>
        </p:spPr>
      </p:sp>
      <p:sp>
        <p:nvSpPr>
          <p:cNvPr id="288772" name="Slide Number Placeholder 3"/>
          <p:cNvSpPr>
            <a:spLocks noGrp="1"/>
          </p:cNvSpPr>
          <p:nvPr>
            <p:ph type="sldNum" sz="quarter" idx="5"/>
          </p:nvPr>
        </p:nvSpPr>
        <p:spPr bwMode="auto">
          <a:noFill/>
          <a:ln>
            <a:miter lim="800000"/>
            <a:headEnd/>
            <a:tailEnd/>
          </a:ln>
        </p:spPr>
        <p:txBody>
          <a:bodyPr/>
          <a:lstStyle/>
          <a:p>
            <a:fld id="{A9455034-4991-4CBD-A498-F17DC4CC7C05}" type="slidenum">
              <a:rPr lang="en-US" smtClean="0"/>
              <a:pPr/>
              <a:t>16</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602154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Slide Image Placeholder 1"/>
          <p:cNvSpPr>
            <a:spLocks noGrp="1" noRot="1" noChangeAspect="1" noTextEdit="1"/>
          </p:cNvSpPr>
          <p:nvPr>
            <p:ph type="sldImg"/>
          </p:nvPr>
        </p:nvSpPr>
        <p:spPr bwMode="auto">
          <a:noFill/>
          <a:ln>
            <a:solidFill>
              <a:srgbClr val="000000"/>
            </a:solidFill>
            <a:miter lim="800000"/>
            <a:headEnd/>
            <a:tailEnd/>
          </a:ln>
        </p:spPr>
      </p:sp>
      <p:sp>
        <p:nvSpPr>
          <p:cNvPr id="289796" name="Slide Number Placeholder 3"/>
          <p:cNvSpPr>
            <a:spLocks noGrp="1"/>
          </p:cNvSpPr>
          <p:nvPr>
            <p:ph type="sldNum" sz="quarter" idx="5"/>
          </p:nvPr>
        </p:nvSpPr>
        <p:spPr bwMode="auto">
          <a:noFill/>
          <a:ln>
            <a:miter lim="800000"/>
            <a:headEnd/>
            <a:tailEnd/>
          </a:ln>
        </p:spPr>
        <p:txBody>
          <a:bodyPr/>
          <a:lstStyle/>
          <a:p>
            <a:fld id="{7D474BA9-7159-48F6-A5AC-8F80E0806047}" type="slidenum">
              <a:rPr lang="en-US" smtClean="0"/>
              <a:pPr/>
              <a:t>17</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286133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Image Placeholder 1"/>
          <p:cNvSpPr>
            <a:spLocks noGrp="1" noRot="1" noChangeAspect="1" noTextEdit="1"/>
          </p:cNvSpPr>
          <p:nvPr>
            <p:ph type="sldImg"/>
          </p:nvPr>
        </p:nvSpPr>
        <p:spPr bwMode="auto">
          <a:noFill/>
          <a:ln>
            <a:solidFill>
              <a:srgbClr val="000000"/>
            </a:solidFill>
            <a:miter lim="800000"/>
            <a:headEnd/>
            <a:tailEnd/>
          </a:ln>
        </p:spPr>
      </p:sp>
      <p:sp>
        <p:nvSpPr>
          <p:cNvPr id="290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0820" name="Slide Number Placeholder 3"/>
          <p:cNvSpPr>
            <a:spLocks noGrp="1"/>
          </p:cNvSpPr>
          <p:nvPr>
            <p:ph type="sldNum" sz="quarter" idx="5"/>
          </p:nvPr>
        </p:nvSpPr>
        <p:spPr bwMode="auto">
          <a:noFill/>
          <a:ln>
            <a:miter lim="800000"/>
            <a:headEnd/>
            <a:tailEnd/>
          </a:ln>
        </p:spPr>
        <p:txBody>
          <a:bodyPr/>
          <a:lstStyle/>
          <a:p>
            <a:fld id="{5AFD2939-4B1A-4E02-9C46-E9BF554673FC}" type="slidenum">
              <a:rPr lang="en-US" smtClean="0"/>
              <a:pPr/>
              <a:t>18</a:t>
            </a:fld>
            <a:endParaRPr lang="en-US" smtClean="0"/>
          </a:p>
        </p:txBody>
      </p:sp>
    </p:spTree>
    <p:extLst>
      <p:ext uri="{BB962C8B-B14F-4D97-AF65-F5344CB8AC3E}">
        <p14:creationId xmlns="" xmlns:p14="http://schemas.microsoft.com/office/powerpoint/2010/main" val="20585793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p:spPr>
      </p:sp>
      <p:sp>
        <p:nvSpPr>
          <p:cNvPr id="291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1844" name="Slide Number Placeholder 3"/>
          <p:cNvSpPr>
            <a:spLocks noGrp="1"/>
          </p:cNvSpPr>
          <p:nvPr>
            <p:ph type="sldNum" sz="quarter" idx="5"/>
          </p:nvPr>
        </p:nvSpPr>
        <p:spPr bwMode="auto">
          <a:noFill/>
          <a:ln>
            <a:miter lim="800000"/>
            <a:headEnd/>
            <a:tailEnd/>
          </a:ln>
        </p:spPr>
        <p:txBody>
          <a:bodyPr/>
          <a:lstStyle/>
          <a:p>
            <a:fld id="{085BCCEC-32B9-46D2-87ED-ABAC54E26ED1}" type="slidenum">
              <a:rPr lang="en-US" smtClean="0"/>
              <a:pPr/>
              <a:t>19</a:t>
            </a:fld>
            <a:endParaRPr lang="en-US" smtClean="0"/>
          </a:p>
        </p:txBody>
      </p:sp>
    </p:spTree>
    <p:extLst>
      <p:ext uri="{BB962C8B-B14F-4D97-AF65-F5344CB8AC3E}">
        <p14:creationId xmlns="" xmlns:p14="http://schemas.microsoft.com/office/powerpoint/2010/main" val="72544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p:spPr>
      </p:sp>
      <p:sp>
        <p:nvSpPr>
          <p:cNvPr id="275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5460" name="Slide Number Placeholder 3"/>
          <p:cNvSpPr>
            <a:spLocks noGrp="1"/>
          </p:cNvSpPr>
          <p:nvPr>
            <p:ph type="sldNum" sz="quarter" idx="5"/>
          </p:nvPr>
        </p:nvSpPr>
        <p:spPr bwMode="auto">
          <a:noFill/>
          <a:ln>
            <a:miter lim="800000"/>
            <a:headEnd/>
            <a:tailEnd/>
          </a:ln>
        </p:spPr>
        <p:txBody>
          <a:bodyPr/>
          <a:lstStyle/>
          <a:p>
            <a:fld id="{CC1FE62B-2E2F-4951-9188-72B60645768B}" type="slidenum">
              <a:rPr lang="en-US" smtClean="0"/>
              <a:pPr/>
              <a:t>2</a:t>
            </a:fld>
            <a:endParaRPr lang="en-US" smtClean="0"/>
          </a:p>
        </p:txBody>
      </p:sp>
    </p:spTree>
    <p:extLst>
      <p:ext uri="{BB962C8B-B14F-4D97-AF65-F5344CB8AC3E}">
        <p14:creationId xmlns="" xmlns:p14="http://schemas.microsoft.com/office/powerpoint/2010/main" val="2466063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92868" name="Slide Number Placeholder 3"/>
          <p:cNvSpPr>
            <a:spLocks noGrp="1"/>
          </p:cNvSpPr>
          <p:nvPr>
            <p:ph type="sldNum" sz="quarter" idx="5"/>
          </p:nvPr>
        </p:nvSpPr>
        <p:spPr bwMode="auto">
          <a:noFill/>
          <a:ln>
            <a:miter lim="800000"/>
            <a:headEnd/>
            <a:tailEnd/>
          </a:ln>
        </p:spPr>
        <p:txBody>
          <a:bodyPr/>
          <a:lstStyle/>
          <a:p>
            <a:fld id="{9A15A452-EF51-4210-8F38-07CF949A283C}" type="slidenum">
              <a:rPr lang="en-US" smtClean="0"/>
              <a:pPr/>
              <a:t>20</a:t>
            </a:fld>
            <a:endParaRPr lang="en-US" smtClean="0"/>
          </a:p>
        </p:txBody>
      </p:sp>
    </p:spTree>
    <p:extLst>
      <p:ext uri="{BB962C8B-B14F-4D97-AF65-F5344CB8AC3E}">
        <p14:creationId xmlns="" xmlns:p14="http://schemas.microsoft.com/office/powerpoint/2010/main" val="520476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293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3892" name="Slide Number Placeholder 3"/>
          <p:cNvSpPr>
            <a:spLocks noGrp="1"/>
          </p:cNvSpPr>
          <p:nvPr>
            <p:ph type="sldNum" sz="quarter" idx="5"/>
          </p:nvPr>
        </p:nvSpPr>
        <p:spPr bwMode="auto">
          <a:noFill/>
          <a:ln>
            <a:miter lim="800000"/>
            <a:headEnd/>
            <a:tailEnd/>
          </a:ln>
        </p:spPr>
        <p:txBody>
          <a:bodyPr/>
          <a:lstStyle/>
          <a:p>
            <a:fld id="{AB2AA6C5-0BDA-43FB-B80C-EEDA0933F5D7}" type="slidenum">
              <a:rPr lang="en-US" smtClean="0"/>
              <a:pPr/>
              <a:t>21</a:t>
            </a:fld>
            <a:endParaRPr lang="en-US" smtClean="0"/>
          </a:p>
        </p:txBody>
      </p:sp>
    </p:spTree>
    <p:extLst>
      <p:ext uri="{BB962C8B-B14F-4D97-AF65-F5344CB8AC3E}">
        <p14:creationId xmlns="" xmlns:p14="http://schemas.microsoft.com/office/powerpoint/2010/main" val="2090447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508751-1458-4FCD-B3A5-12C3EF568318}" type="slidenum">
              <a:rPr lang="en-US" smtClean="0"/>
              <a:pPr>
                <a:defRPr/>
              </a:pPr>
              <a:t>22</a:t>
            </a:fld>
            <a:endParaRPr lang="en-US"/>
          </a:p>
        </p:txBody>
      </p:sp>
    </p:spTree>
    <p:extLst>
      <p:ext uri="{BB962C8B-B14F-4D97-AF65-F5344CB8AC3E}">
        <p14:creationId xmlns="" xmlns:p14="http://schemas.microsoft.com/office/powerpoint/2010/main" val="2985907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E58AF-2976-493D-B8E7-01175EC2CA1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p:spPr>
      </p:sp>
      <p:sp>
        <p:nvSpPr>
          <p:cNvPr id="294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4916" name="Slide Number Placeholder 3"/>
          <p:cNvSpPr>
            <a:spLocks noGrp="1"/>
          </p:cNvSpPr>
          <p:nvPr>
            <p:ph type="sldNum" sz="quarter" idx="5"/>
          </p:nvPr>
        </p:nvSpPr>
        <p:spPr bwMode="auto">
          <a:noFill/>
          <a:ln>
            <a:miter lim="800000"/>
            <a:headEnd/>
            <a:tailEnd/>
          </a:ln>
        </p:spPr>
        <p:txBody>
          <a:bodyPr/>
          <a:lstStyle/>
          <a:p>
            <a:fld id="{53EE2BFE-9933-43CC-AB22-748B36A52D39}" type="slidenum">
              <a:rPr lang="en-US" smtClean="0"/>
              <a:pPr/>
              <a:t>24</a:t>
            </a:fld>
            <a:endParaRPr lang="en-US" smtClean="0"/>
          </a:p>
        </p:txBody>
      </p:sp>
    </p:spTree>
    <p:extLst>
      <p:ext uri="{BB962C8B-B14F-4D97-AF65-F5344CB8AC3E}">
        <p14:creationId xmlns="" xmlns:p14="http://schemas.microsoft.com/office/powerpoint/2010/main" val="3266423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p:spPr>
      </p:sp>
      <p:sp>
        <p:nvSpPr>
          <p:cNvPr id="295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5940" name="Slide Number Placeholder 3"/>
          <p:cNvSpPr>
            <a:spLocks noGrp="1"/>
          </p:cNvSpPr>
          <p:nvPr>
            <p:ph type="sldNum" sz="quarter" idx="5"/>
          </p:nvPr>
        </p:nvSpPr>
        <p:spPr bwMode="auto">
          <a:noFill/>
          <a:ln>
            <a:miter lim="800000"/>
            <a:headEnd/>
            <a:tailEnd/>
          </a:ln>
        </p:spPr>
        <p:txBody>
          <a:bodyPr/>
          <a:lstStyle/>
          <a:p>
            <a:fld id="{FDB4F5BF-93BF-4683-BEC7-7FF3A6B12219}" type="slidenum">
              <a:rPr lang="en-US" smtClean="0"/>
              <a:pPr/>
              <a:t>25</a:t>
            </a:fld>
            <a:endParaRPr lang="en-US" smtClean="0"/>
          </a:p>
        </p:txBody>
      </p:sp>
    </p:spTree>
    <p:extLst>
      <p:ext uri="{BB962C8B-B14F-4D97-AF65-F5344CB8AC3E}">
        <p14:creationId xmlns="" xmlns:p14="http://schemas.microsoft.com/office/powerpoint/2010/main" val="1548845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bwMode="auto">
          <a:noFill/>
          <a:ln>
            <a:solidFill>
              <a:srgbClr val="000000"/>
            </a:solidFill>
            <a:miter lim="800000"/>
            <a:headEnd/>
            <a:tailEnd/>
          </a:ln>
        </p:spPr>
      </p:sp>
      <p:sp>
        <p:nvSpPr>
          <p:cNvPr id="296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6964" name="Slide Number Placeholder 3"/>
          <p:cNvSpPr>
            <a:spLocks noGrp="1"/>
          </p:cNvSpPr>
          <p:nvPr>
            <p:ph type="sldNum" sz="quarter" idx="5"/>
          </p:nvPr>
        </p:nvSpPr>
        <p:spPr bwMode="auto">
          <a:noFill/>
          <a:ln>
            <a:miter lim="800000"/>
            <a:headEnd/>
            <a:tailEnd/>
          </a:ln>
        </p:spPr>
        <p:txBody>
          <a:bodyPr/>
          <a:lstStyle/>
          <a:p>
            <a:fld id="{184C9F99-00E0-4ADC-B791-04D2DC5FD02A}" type="slidenum">
              <a:rPr lang="en-US" smtClean="0"/>
              <a:pPr/>
              <a:t>26</a:t>
            </a:fld>
            <a:endParaRPr lang="en-US" smtClean="0"/>
          </a:p>
        </p:txBody>
      </p:sp>
    </p:spTree>
    <p:extLst>
      <p:ext uri="{BB962C8B-B14F-4D97-AF65-F5344CB8AC3E}">
        <p14:creationId xmlns="" xmlns:p14="http://schemas.microsoft.com/office/powerpoint/2010/main" val="3771568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1508751-1458-4FCD-B3A5-12C3EF568318}" type="slidenum">
              <a:rPr lang="en-US" smtClean="0"/>
              <a:pPr>
                <a:defRPr/>
              </a:pPr>
              <a:t>27</a:t>
            </a:fld>
            <a:endParaRPr lang="en-US"/>
          </a:p>
        </p:txBody>
      </p:sp>
    </p:spTree>
    <p:extLst>
      <p:ext uri="{BB962C8B-B14F-4D97-AF65-F5344CB8AC3E}">
        <p14:creationId xmlns="" xmlns:p14="http://schemas.microsoft.com/office/powerpoint/2010/main" val="2065718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297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988" name="Slide Number Placeholder 3"/>
          <p:cNvSpPr>
            <a:spLocks noGrp="1"/>
          </p:cNvSpPr>
          <p:nvPr>
            <p:ph type="sldNum" sz="quarter" idx="5"/>
          </p:nvPr>
        </p:nvSpPr>
        <p:spPr bwMode="auto">
          <a:noFill/>
          <a:ln>
            <a:miter lim="800000"/>
            <a:headEnd/>
            <a:tailEnd/>
          </a:ln>
        </p:spPr>
        <p:txBody>
          <a:bodyPr/>
          <a:lstStyle/>
          <a:p>
            <a:fld id="{12F15CF3-85C4-4F96-B0E0-CC55CE9EA880}" type="slidenum">
              <a:rPr lang="en-US" smtClean="0"/>
              <a:pPr/>
              <a:t>28</a:t>
            </a:fld>
            <a:endParaRPr lang="en-US" smtClean="0"/>
          </a:p>
        </p:txBody>
      </p:sp>
    </p:spTree>
    <p:extLst>
      <p:ext uri="{BB962C8B-B14F-4D97-AF65-F5344CB8AC3E}">
        <p14:creationId xmlns="" xmlns:p14="http://schemas.microsoft.com/office/powerpoint/2010/main" val="2574004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noFill/>
          <a:ln>
            <a:solidFill>
              <a:srgbClr val="000000"/>
            </a:solidFill>
            <a:miter lim="800000"/>
            <a:headEnd/>
            <a:tailEnd/>
          </a:ln>
        </p:spPr>
      </p:sp>
      <p:sp>
        <p:nvSpPr>
          <p:cNvPr id="299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9012" name="Slide Number Placeholder 3"/>
          <p:cNvSpPr>
            <a:spLocks noGrp="1"/>
          </p:cNvSpPr>
          <p:nvPr>
            <p:ph type="sldNum" sz="quarter" idx="5"/>
          </p:nvPr>
        </p:nvSpPr>
        <p:spPr bwMode="auto">
          <a:noFill/>
          <a:ln>
            <a:miter lim="800000"/>
            <a:headEnd/>
            <a:tailEnd/>
          </a:ln>
        </p:spPr>
        <p:txBody>
          <a:bodyPr/>
          <a:lstStyle/>
          <a:p>
            <a:fld id="{9F954920-A7FF-4231-A552-97E0DB377359}" type="slidenum">
              <a:rPr lang="en-US" smtClean="0"/>
              <a:pPr/>
              <a:t>29</a:t>
            </a:fld>
            <a:endParaRPr lang="en-US" smtClean="0"/>
          </a:p>
        </p:txBody>
      </p:sp>
    </p:spTree>
    <p:extLst>
      <p:ext uri="{BB962C8B-B14F-4D97-AF65-F5344CB8AC3E}">
        <p14:creationId xmlns="" xmlns:p14="http://schemas.microsoft.com/office/powerpoint/2010/main" val="208158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bwMode="auto">
          <a:noFill/>
          <a:ln>
            <a:solidFill>
              <a:srgbClr val="000000"/>
            </a:solidFill>
            <a:miter lim="800000"/>
            <a:headEnd/>
            <a:tailEnd/>
          </a:ln>
        </p:spPr>
      </p:sp>
      <p:sp>
        <p:nvSpPr>
          <p:cNvPr id="276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76484" name="Slide Number Placeholder 3"/>
          <p:cNvSpPr>
            <a:spLocks noGrp="1"/>
          </p:cNvSpPr>
          <p:nvPr>
            <p:ph type="sldNum" sz="quarter" idx="5"/>
          </p:nvPr>
        </p:nvSpPr>
        <p:spPr bwMode="auto">
          <a:noFill/>
          <a:ln>
            <a:miter lim="800000"/>
            <a:headEnd/>
            <a:tailEnd/>
          </a:ln>
        </p:spPr>
        <p:txBody>
          <a:bodyPr/>
          <a:lstStyle/>
          <a:p>
            <a:fld id="{708578FB-9CEB-486A-9D21-56246CFF7AE8}" type="slidenum">
              <a:rPr lang="en-US" smtClean="0"/>
              <a:pPr/>
              <a:t>3</a:t>
            </a:fld>
            <a:endParaRPr lang="en-US" smtClean="0"/>
          </a:p>
        </p:txBody>
      </p:sp>
    </p:spTree>
    <p:extLst>
      <p:ext uri="{BB962C8B-B14F-4D97-AF65-F5344CB8AC3E}">
        <p14:creationId xmlns="" xmlns:p14="http://schemas.microsoft.com/office/powerpoint/2010/main" val="3818214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noFill/>
          <a:ln>
            <a:solidFill>
              <a:srgbClr val="000000"/>
            </a:solidFill>
            <a:miter lim="800000"/>
            <a:headEnd/>
            <a:tailEnd/>
          </a:ln>
        </p:spPr>
      </p:sp>
      <p:sp>
        <p:nvSpPr>
          <p:cNvPr id="300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0036" name="Slide Number Placeholder 3"/>
          <p:cNvSpPr>
            <a:spLocks noGrp="1"/>
          </p:cNvSpPr>
          <p:nvPr>
            <p:ph type="sldNum" sz="quarter" idx="5"/>
          </p:nvPr>
        </p:nvSpPr>
        <p:spPr bwMode="auto">
          <a:noFill/>
          <a:ln>
            <a:miter lim="800000"/>
            <a:headEnd/>
            <a:tailEnd/>
          </a:ln>
        </p:spPr>
        <p:txBody>
          <a:bodyPr/>
          <a:lstStyle/>
          <a:p>
            <a:fld id="{276B0643-A587-4EFC-8C25-EA53D4C362D2}" type="slidenum">
              <a:rPr lang="en-US" smtClean="0"/>
              <a:pPr/>
              <a:t>30</a:t>
            </a:fld>
            <a:endParaRPr lang="en-US" smtClean="0"/>
          </a:p>
        </p:txBody>
      </p:sp>
    </p:spTree>
    <p:extLst>
      <p:ext uri="{BB962C8B-B14F-4D97-AF65-F5344CB8AC3E}">
        <p14:creationId xmlns="" xmlns:p14="http://schemas.microsoft.com/office/powerpoint/2010/main" val="31922417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301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1060" name="Slide Number Placeholder 3"/>
          <p:cNvSpPr>
            <a:spLocks noGrp="1"/>
          </p:cNvSpPr>
          <p:nvPr>
            <p:ph type="sldNum" sz="quarter" idx="5"/>
          </p:nvPr>
        </p:nvSpPr>
        <p:spPr bwMode="auto">
          <a:noFill/>
          <a:ln>
            <a:miter lim="800000"/>
            <a:headEnd/>
            <a:tailEnd/>
          </a:ln>
        </p:spPr>
        <p:txBody>
          <a:bodyPr/>
          <a:lstStyle/>
          <a:p>
            <a:fld id="{DA3A88E6-C8B1-430C-8715-D3186A360615}" type="slidenum">
              <a:rPr lang="en-US" smtClean="0"/>
              <a:pPr/>
              <a:t>31</a:t>
            </a:fld>
            <a:endParaRPr lang="en-US" smtClean="0"/>
          </a:p>
        </p:txBody>
      </p:sp>
    </p:spTree>
    <p:extLst>
      <p:ext uri="{BB962C8B-B14F-4D97-AF65-F5344CB8AC3E}">
        <p14:creationId xmlns="" xmlns:p14="http://schemas.microsoft.com/office/powerpoint/2010/main" val="2263825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noFill/>
          <a:ln>
            <a:solidFill>
              <a:srgbClr val="000000"/>
            </a:solidFill>
            <a:miter lim="800000"/>
            <a:headEnd/>
            <a:tailEnd/>
          </a:ln>
        </p:spPr>
      </p:sp>
      <p:sp>
        <p:nvSpPr>
          <p:cNvPr id="302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2084" name="Slide Number Placeholder 3"/>
          <p:cNvSpPr>
            <a:spLocks noGrp="1"/>
          </p:cNvSpPr>
          <p:nvPr>
            <p:ph type="sldNum" sz="quarter" idx="5"/>
          </p:nvPr>
        </p:nvSpPr>
        <p:spPr bwMode="auto">
          <a:noFill/>
          <a:ln>
            <a:miter lim="800000"/>
            <a:headEnd/>
            <a:tailEnd/>
          </a:ln>
        </p:spPr>
        <p:txBody>
          <a:bodyPr/>
          <a:lstStyle/>
          <a:p>
            <a:fld id="{69F00381-35B4-4CD3-8767-E3D4576ABCAF}" type="slidenum">
              <a:rPr lang="en-US" smtClean="0"/>
              <a:pPr/>
              <a:t>32</a:t>
            </a:fld>
            <a:endParaRPr lang="en-US" smtClean="0"/>
          </a:p>
        </p:txBody>
      </p:sp>
    </p:spTree>
    <p:extLst>
      <p:ext uri="{BB962C8B-B14F-4D97-AF65-F5344CB8AC3E}">
        <p14:creationId xmlns="" xmlns:p14="http://schemas.microsoft.com/office/powerpoint/2010/main" val="3140178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bwMode="auto">
          <a:noFill/>
          <a:ln>
            <a:miter lim="800000"/>
            <a:headEnd/>
            <a:tailEnd/>
          </a:ln>
        </p:spPr>
        <p:txBody>
          <a:bodyPr/>
          <a:lstStyle/>
          <a:p>
            <a:fld id="{3A540EDC-B007-4DCD-A05E-B7A2D9315D6E}" type="slidenum">
              <a:rPr lang="en-US" smtClean="0"/>
              <a:pPr/>
              <a:t>33</a:t>
            </a:fld>
            <a:endParaRPr lang="en-US" smtClean="0"/>
          </a:p>
        </p:txBody>
      </p:sp>
      <p:sp>
        <p:nvSpPr>
          <p:cNvPr id="303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565993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bwMode="auto">
          <a:noFill/>
          <a:ln>
            <a:miter lim="800000"/>
            <a:headEnd/>
            <a:tailEnd/>
          </a:ln>
        </p:spPr>
        <p:txBody>
          <a:bodyPr/>
          <a:lstStyle/>
          <a:p>
            <a:fld id="{BC81589A-8148-4448-93F7-F1D51894C43E}" type="slidenum">
              <a:rPr lang="en-US" smtClean="0"/>
              <a:pPr/>
              <a:t>34</a:t>
            </a:fld>
            <a:endParaRPr lang="en-US" smtClean="0"/>
          </a:p>
        </p:txBody>
      </p:sp>
      <p:sp>
        <p:nvSpPr>
          <p:cNvPr id="304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4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2590404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5156" name="Slide Number Placeholder 3"/>
          <p:cNvSpPr>
            <a:spLocks noGrp="1"/>
          </p:cNvSpPr>
          <p:nvPr>
            <p:ph type="sldNum" sz="quarter" idx="5"/>
          </p:nvPr>
        </p:nvSpPr>
        <p:spPr bwMode="auto">
          <a:noFill/>
          <a:ln>
            <a:miter lim="800000"/>
            <a:headEnd/>
            <a:tailEnd/>
          </a:ln>
        </p:spPr>
        <p:txBody>
          <a:bodyPr/>
          <a:lstStyle/>
          <a:p>
            <a:fld id="{0057A59E-4730-4E57-BA75-BD7BC5E8E0EC}" type="slidenum">
              <a:rPr lang="en-US" smtClean="0"/>
              <a:pPr/>
              <a:t>35</a:t>
            </a:fld>
            <a:endParaRPr lang="en-US" smtClean="0"/>
          </a:p>
        </p:txBody>
      </p:sp>
    </p:spTree>
    <p:extLst>
      <p:ext uri="{BB962C8B-B14F-4D97-AF65-F5344CB8AC3E}">
        <p14:creationId xmlns="" xmlns:p14="http://schemas.microsoft.com/office/powerpoint/2010/main" val="301880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306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6180" name="Slide Number Placeholder 3"/>
          <p:cNvSpPr>
            <a:spLocks noGrp="1"/>
          </p:cNvSpPr>
          <p:nvPr>
            <p:ph type="sldNum" sz="quarter" idx="5"/>
          </p:nvPr>
        </p:nvSpPr>
        <p:spPr bwMode="auto">
          <a:noFill/>
          <a:ln>
            <a:miter lim="800000"/>
            <a:headEnd/>
            <a:tailEnd/>
          </a:ln>
        </p:spPr>
        <p:txBody>
          <a:bodyPr/>
          <a:lstStyle/>
          <a:p>
            <a:fld id="{9A70F390-2755-4120-A756-F160F2C28BD6}" type="slidenum">
              <a:rPr lang="en-US" smtClean="0"/>
              <a:pPr/>
              <a:t>36</a:t>
            </a:fld>
            <a:endParaRPr lang="en-US" smtClean="0"/>
          </a:p>
        </p:txBody>
      </p:sp>
    </p:spTree>
    <p:extLst>
      <p:ext uri="{BB962C8B-B14F-4D97-AF65-F5344CB8AC3E}">
        <p14:creationId xmlns="" xmlns:p14="http://schemas.microsoft.com/office/powerpoint/2010/main" val="1489948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07204" name="Slide Number Placeholder 3"/>
          <p:cNvSpPr>
            <a:spLocks noGrp="1"/>
          </p:cNvSpPr>
          <p:nvPr>
            <p:ph type="sldNum" sz="quarter" idx="5"/>
          </p:nvPr>
        </p:nvSpPr>
        <p:spPr bwMode="auto">
          <a:noFill/>
          <a:ln>
            <a:miter lim="800000"/>
            <a:headEnd/>
            <a:tailEnd/>
          </a:ln>
        </p:spPr>
        <p:txBody>
          <a:bodyPr/>
          <a:lstStyle/>
          <a:p>
            <a:fld id="{49EB8805-3088-4183-8FAF-17D3A26BFF77}" type="slidenum">
              <a:rPr lang="en-US" smtClean="0"/>
              <a:pPr/>
              <a:t>37</a:t>
            </a:fld>
            <a:endParaRPr lang="en-US" smtClean="0"/>
          </a:p>
        </p:txBody>
      </p:sp>
    </p:spTree>
    <p:extLst>
      <p:ext uri="{BB962C8B-B14F-4D97-AF65-F5344CB8AC3E}">
        <p14:creationId xmlns="" xmlns:p14="http://schemas.microsoft.com/office/powerpoint/2010/main" val="1704515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bwMode="auto">
          <a:noFill/>
          <a:ln>
            <a:miter lim="800000"/>
            <a:headEnd/>
            <a:tailEnd/>
          </a:ln>
        </p:spPr>
        <p:txBody>
          <a:bodyPr/>
          <a:lstStyle/>
          <a:p>
            <a:fld id="{03375E6C-2FE7-421F-98EC-2C3A60FB7734}" type="slidenum">
              <a:rPr lang="en-US" smtClean="0"/>
              <a:pPr/>
              <a:t>38</a:t>
            </a:fld>
            <a:endParaRPr lang="en-US" smtClean="0"/>
          </a:p>
        </p:txBody>
      </p:sp>
      <p:sp>
        <p:nvSpPr>
          <p:cNvPr id="308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8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1297448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bwMode="auto">
          <a:noFill/>
          <a:ln>
            <a:miter lim="800000"/>
            <a:headEnd/>
            <a:tailEnd/>
          </a:ln>
        </p:spPr>
        <p:txBody>
          <a:bodyPr/>
          <a:lstStyle/>
          <a:p>
            <a:fld id="{94A542BD-BE24-4461-BD72-76767B543D4F}" type="slidenum">
              <a:rPr lang="en-US" smtClean="0"/>
              <a:pPr/>
              <a:t>39</a:t>
            </a:fld>
            <a:endParaRPr lang="en-US" smtClean="0"/>
          </a:p>
        </p:txBody>
      </p:sp>
      <p:sp>
        <p:nvSpPr>
          <p:cNvPr id="309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401203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bwMode="auto">
          <a:noFill/>
          <a:ln>
            <a:solidFill>
              <a:srgbClr val="000000"/>
            </a:solidFill>
            <a:miter lim="800000"/>
            <a:headEnd/>
            <a:tailEnd/>
          </a:ln>
        </p:spPr>
      </p:sp>
      <p:sp>
        <p:nvSpPr>
          <p:cNvPr id="277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7508" name="Slide Number Placeholder 3"/>
          <p:cNvSpPr>
            <a:spLocks noGrp="1"/>
          </p:cNvSpPr>
          <p:nvPr>
            <p:ph type="sldNum" sz="quarter" idx="5"/>
          </p:nvPr>
        </p:nvSpPr>
        <p:spPr bwMode="auto">
          <a:noFill/>
          <a:ln>
            <a:miter lim="800000"/>
            <a:headEnd/>
            <a:tailEnd/>
          </a:ln>
        </p:spPr>
        <p:txBody>
          <a:bodyPr/>
          <a:lstStyle/>
          <a:p>
            <a:fld id="{E3687DAD-DBC8-43ED-9BCE-6715F4AA6C36}" type="slidenum">
              <a:rPr lang="en-US" smtClean="0"/>
              <a:pPr/>
              <a:t>4</a:t>
            </a:fld>
            <a:endParaRPr lang="en-US" smtClean="0"/>
          </a:p>
        </p:txBody>
      </p:sp>
    </p:spTree>
    <p:extLst>
      <p:ext uri="{BB962C8B-B14F-4D97-AF65-F5344CB8AC3E}">
        <p14:creationId xmlns="" xmlns:p14="http://schemas.microsoft.com/office/powerpoint/2010/main" val="158516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bwMode="auto">
          <a:noFill/>
          <a:ln>
            <a:miter lim="800000"/>
            <a:headEnd/>
            <a:tailEnd/>
          </a:ln>
        </p:spPr>
        <p:txBody>
          <a:bodyPr/>
          <a:lstStyle/>
          <a:p>
            <a:fld id="{7CD900F6-D445-4E38-8C51-7A502DC9B2D2}" type="slidenum">
              <a:rPr lang="en-US" smtClean="0"/>
              <a:pPr/>
              <a:t>40</a:t>
            </a:fld>
            <a:endParaRPr lang="en-US" smtClean="0"/>
          </a:p>
        </p:txBody>
      </p:sp>
      <p:sp>
        <p:nvSpPr>
          <p:cNvPr id="310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0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3151519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bwMode="auto">
          <a:noFill/>
          <a:ln>
            <a:miter lim="800000"/>
            <a:headEnd/>
            <a:tailEnd/>
          </a:ln>
        </p:spPr>
        <p:txBody>
          <a:bodyPr/>
          <a:lstStyle/>
          <a:p>
            <a:fld id="{3111C048-3DA8-4067-914E-6D6B748AF224}" type="slidenum">
              <a:rPr lang="en-US" smtClean="0"/>
              <a:pPr/>
              <a:t>41</a:t>
            </a:fld>
            <a:endParaRPr lang="en-US" smtClean="0"/>
          </a:p>
        </p:txBody>
      </p:sp>
      <p:sp>
        <p:nvSpPr>
          <p:cNvPr id="311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1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1404386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bwMode="auto">
          <a:noFill/>
          <a:ln>
            <a:miter lim="800000"/>
            <a:headEnd/>
            <a:tailEnd/>
          </a:ln>
        </p:spPr>
        <p:txBody>
          <a:bodyPr/>
          <a:lstStyle/>
          <a:p>
            <a:fld id="{9894316E-7781-475E-BDDD-2FFC7552016D}" type="slidenum">
              <a:rPr lang="en-US" smtClean="0"/>
              <a:pPr/>
              <a:t>42</a:t>
            </a:fld>
            <a:endParaRPr lang="en-US" smtClean="0"/>
          </a:p>
        </p:txBody>
      </p:sp>
      <p:sp>
        <p:nvSpPr>
          <p:cNvPr id="312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2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2963934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bwMode="auto">
          <a:noFill/>
          <a:ln>
            <a:miter lim="800000"/>
            <a:headEnd/>
            <a:tailEnd/>
          </a:ln>
        </p:spPr>
        <p:txBody>
          <a:bodyPr/>
          <a:lstStyle/>
          <a:p>
            <a:fld id="{6F3701F7-110A-48F9-9406-4D535D451AB4}" type="slidenum">
              <a:rPr lang="en-US" smtClean="0"/>
              <a:pPr/>
              <a:t>43</a:t>
            </a:fld>
            <a:endParaRPr lang="en-US" smtClean="0"/>
          </a:p>
        </p:txBody>
      </p:sp>
      <p:sp>
        <p:nvSpPr>
          <p:cNvPr id="313347" name="Rectangle 2"/>
          <p:cNvSpPr>
            <a:spLocks noGrp="1" noRot="1" noChangeAspect="1" noChangeArrowheads="1" noTextEdit="1"/>
          </p:cNvSpPr>
          <p:nvPr>
            <p:ph type="sldImg"/>
          </p:nvPr>
        </p:nvSpPr>
        <p:spPr bwMode="auto">
          <a:xfrm>
            <a:off x="676275" y="739775"/>
            <a:ext cx="5503863" cy="4127500"/>
          </a:xfrm>
          <a:noFill/>
          <a:ln>
            <a:solidFill>
              <a:srgbClr val="000000"/>
            </a:solidFill>
            <a:miter lim="800000"/>
            <a:headEnd/>
            <a:tailEnd/>
          </a:ln>
        </p:spPr>
      </p:sp>
      <p:sp>
        <p:nvSpPr>
          <p:cNvPr id="313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1035355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bwMode="auto">
          <a:noFill/>
          <a:ln>
            <a:miter lim="800000"/>
            <a:headEnd/>
            <a:tailEnd/>
          </a:ln>
        </p:spPr>
        <p:txBody>
          <a:bodyPr/>
          <a:lstStyle/>
          <a:p>
            <a:fld id="{ADB89670-0216-4D42-83F7-64E1CC323157}" type="slidenum">
              <a:rPr lang="en-US" smtClean="0"/>
              <a:pPr/>
              <a:t>44</a:t>
            </a:fld>
            <a:endParaRPr lang="en-US" smtClean="0"/>
          </a:p>
        </p:txBody>
      </p:sp>
      <p:sp>
        <p:nvSpPr>
          <p:cNvPr id="314371" name="Rectangle 2"/>
          <p:cNvSpPr>
            <a:spLocks noGrp="1" noRot="1" noChangeAspect="1" noChangeArrowheads="1" noTextEdit="1"/>
          </p:cNvSpPr>
          <p:nvPr>
            <p:ph type="sldImg"/>
          </p:nvPr>
        </p:nvSpPr>
        <p:spPr bwMode="auto">
          <a:xfrm>
            <a:off x="676275" y="739775"/>
            <a:ext cx="5503863" cy="4127500"/>
          </a:xfrm>
          <a:noFill/>
          <a:ln>
            <a:solidFill>
              <a:srgbClr val="000000"/>
            </a:solidFill>
            <a:miter lim="800000"/>
            <a:headEnd/>
            <a:tailEnd/>
          </a:ln>
        </p:spPr>
      </p:sp>
      <p:sp>
        <p:nvSpPr>
          <p:cNvPr id="314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2629594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bwMode="auto">
          <a:noFill/>
          <a:ln>
            <a:miter lim="800000"/>
            <a:headEnd/>
            <a:tailEnd/>
          </a:ln>
        </p:spPr>
        <p:txBody>
          <a:bodyPr/>
          <a:lstStyle/>
          <a:p>
            <a:fld id="{B3B358BA-C8BD-4D70-831C-2ED680702F1A}" type="slidenum">
              <a:rPr lang="en-US" smtClean="0"/>
              <a:pPr/>
              <a:t>45</a:t>
            </a:fld>
            <a:endParaRPr lang="en-US" smtClean="0"/>
          </a:p>
        </p:txBody>
      </p:sp>
      <p:sp>
        <p:nvSpPr>
          <p:cNvPr id="315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5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2744776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bwMode="auto">
          <a:noFill/>
          <a:ln>
            <a:miter lim="800000"/>
            <a:headEnd/>
            <a:tailEnd/>
          </a:ln>
        </p:spPr>
        <p:txBody>
          <a:bodyPr/>
          <a:lstStyle/>
          <a:p>
            <a:fld id="{64A49147-A258-4CD9-8F6E-738C3CFD643B}" type="slidenum">
              <a:rPr lang="en-US" smtClean="0"/>
              <a:pPr/>
              <a:t>46</a:t>
            </a:fld>
            <a:endParaRPr lang="en-US" smtClean="0"/>
          </a:p>
        </p:txBody>
      </p:sp>
      <p:sp>
        <p:nvSpPr>
          <p:cNvPr id="316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6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7758430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bwMode="auto">
          <a:noFill/>
          <a:ln>
            <a:miter lim="800000"/>
            <a:headEnd/>
            <a:tailEnd/>
          </a:ln>
        </p:spPr>
        <p:txBody>
          <a:bodyPr/>
          <a:lstStyle/>
          <a:p>
            <a:fld id="{A4DE8746-12AE-42BA-88CE-4C4FD5D9C22F}" type="slidenum">
              <a:rPr lang="en-US" smtClean="0"/>
              <a:pPr/>
              <a:t>47</a:t>
            </a:fld>
            <a:endParaRPr lang="en-US" smtClean="0"/>
          </a:p>
        </p:txBody>
      </p:sp>
      <p:sp>
        <p:nvSpPr>
          <p:cNvPr id="317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3203321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bwMode="auto">
          <a:noFill/>
          <a:ln>
            <a:miter lim="800000"/>
            <a:headEnd/>
            <a:tailEnd/>
          </a:ln>
        </p:spPr>
        <p:txBody>
          <a:bodyPr/>
          <a:lstStyle/>
          <a:p>
            <a:fld id="{3702C6D8-3703-4591-91CB-6DA0C97208A0}" type="slidenum">
              <a:rPr lang="en-US" smtClean="0"/>
              <a:pPr/>
              <a:t>48</a:t>
            </a:fld>
            <a:endParaRPr lang="en-US" smtClean="0"/>
          </a:p>
        </p:txBody>
      </p:sp>
      <p:sp>
        <p:nvSpPr>
          <p:cNvPr id="318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8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2574424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noFill/>
          <a:ln>
            <a:solidFill>
              <a:srgbClr val="000000"/>
            </a:solidFill>
            <a:miter lim="800000"/>
            <a:headEnd/>
            <a:tailEnd/>
          </a:ln>
        </p:spPr>
      </p:sp>
      <p:sp>
        <p:nvSpPr>
          <p:cNvPr id="319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19492" name="Slide Number Placeholder 3"/>
          <p:cNvSpPr>
            <a:spLocks noGrp="1"/>
          </p:cNvSpPr>
          <p:nvPr>
            <p:ph type="sldNum" sz="quarter" idx="5"/>
          </p:nvPr>
        </p:nvSpPr>
        <p:spPr bwMode="auto">
          <a:noFill/>
          <a:ln>
            <a:miter lim="800000"/>
            <a:headEnd/>
            <a:tailEnd/>
          </a:ln>
        </p:spPr>
        <p:txBody>
          <a:bodyPr/>
          <a:lstStyle/>
          <a:p>
            <a:fld id="{79250A7F-2555-4C8E-A6DC-F489C8CA0424}" type="slidenum">
              <a:rPr lang="en-US" smtClean="0"/>
              <a:pPr/>
              <a:t>49</a:t>
            </a:fld>
            <a:endParaRPr lang="en-US" smtClean="0"/>
          </a:p>
        </p:txBody>
      </p:sp>
    </p:spTree>
    <p:extLst>
      <p:ext uri="{BB962C8B-B14F-4D97-AF65-F5344CB8AC3E}">
        <p14:creationId xmlns="" xmlns:p14="http://schemas.microsoft.com/office/powerpoint/2010/main" val="348009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bwMode="auto">
          <a:noFill/>
          <a:ln>
            <a:solidFill>
              <a:srgbClr val="000000"/>
            </a:solidFill>
            <a:miter lim="800000"/>
            <a:headEnd/>
            <a:tailEnd/>
          </a:ln>
        </p:spPr>
      </p:sp>
      <p:sp>
        <p:nvSpPr>
          <p:cNvPr id="278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78532" name="Slide Number Placeholder 3"/>
          <p:cNvSpPr>
            <a:spLocks noGrp="1"/>
          </p:cNvSpPr>
          <p:nvPr>
            <p:ph type="sldNum" sz="quarter" idx="5"/>
          </p:nvPr>
        </p:nvSpPr>
        <p:spPr bwMode="auto">
          <a:noFill/>
          <a:ln>
            <a:miter lim="800000"/>
            <a:headEnd/>
            <a:tailEnd/>
          </a:ln>
        </p:spPr>
        <p:txBody>
          <a:bodyPr/>
          <a:lstStyle/>
          <a:p>
            <a:fld id="{E2C6B105-D228-4298-B115-98979135C765}" type="slidenum">
              <a:rPr lang="en-US" smtClean="0"/>
              <a:pPr/>
              <a:t>5</a:t>
            </a:fld>
            <a:endParaRPr lang="en-US" smtClean="0"/>
          </a:p>
        </p:txBody>
      </p:sp>
    </p:spTree>
    <p:extLst>
      <p:ext uri="{BB962C8B-B14F-4D97-AF65-F5344CB8AC3E}">
        <p14:creationId xmlns="" xmlns:p14="http://schemas.microsoft.com/office/powerpoint/2010/main" val="3806283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noFill/>
          <a:ln>
            <a:solidFill>
              <a:srgbClr val="000000"/>
            </a:solidFill>
            <a:miter lim="800000"/>
            <a:headEnd/>
            <a:tailEnd/>
          </a:ln>
        </p:spPr>
      </p:sp>
      <p:sp>
        <p:nvSpPr>
          <p:cNvPr id="320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0516" name="Slide Number Placeholder 3"/>
          <p:cNvSpPr>
            <a:spLocks noGrp="1"/>
          </p:cNvSpPr>
          <p:nvPr>
            <p:ph type="sldNum" sz="quarter" idx="5"/>
          </p:nvPr>
        </p:nvSpPr>
        <p:spPr bwMode="auto">
          <a:noFill/>
          <a:ln>
            <a:miter lim="800000"/>
            <a:headEnd/>
            <a:tailEnd/>
          </a:ln>
        </p:spPr>
        <p:txBody>
          <a:bodyPr/>
          <a:lstStyle/>
          <a:p>
            <a:fld id="{0A94B7AC-30C5-4EC5-8F59-3BCDE962D079}" type="slidenum">
              <a:rPr lang="en-US" smtClean="0"/>
              <a:pPr/>
              <a:t>50</a:t>
            </a:fld>
            <a:endParaRPr lang="en-US" smtClean="0"/>
          </a:p>
        </p:txBody>
      </p:sp>
    </p:spTree>
    <p:extLst>
      <p:ext uri="{BB962C8B-B14F-4D97-AF65-F5344CB8AC3E}">
        <p14:creationId xmlns="" xmlns:p14="http://schemas.microsoft.com/office/powerpoint/2010/main" val="1177209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bwMode="auto">
          <a:noFill/>
          <a:ln>
            <a:miter lim="800000"/>
            <a:headEnd/>
            <a:tailEnd/>
          </a:ln>
        </p:spPr>
        <p:txBody>
          <a:bodyPr/>
          <a:lstStyle/>
          <a:p>
            <a:fld id="{21646DB1-492B-49FE-BFF8-6BEE3994063C}" type="slidenum">
              <a:rPr lang="en-US" smtClean="0"/>
              <a:pPr/>
              <a:t>51</a:t>
            </a:fld>
            <a:endParaRPr lang="en-US" smtClean="0"/>
          </a:p>
        </p:txBody>
      </p:sp>
      <p:sp>
        <p:nvSpPr>
          <p:cNvPr id="321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1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Measure R-R variablility in ECG.</a:t>
            </a:r>
          </a:p>
        </p:txBody>
      </p:sp>
    </p:spTree>
    <p:extLst>
      <p:ext uri="{BB962C8B-B14F-4D97-AF65-F5344CB8AC3E}">
        <p14:creationId xmlns="" xmlns:p14="http://schemas.microsoft.com/office/powerpoint/2010/main" val="22718392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bwMode="auto">
          <a:noFill/>
          <a:ln>
            <a:miter lim="800000"/>
            <a:headEnd/>
            <a:tailEnd/>
          </a:ln>
        </p:spPr>
        <p:txBody>
          <a:bodyPr/>
          <a:lstStyle/>
          <a:p>
            <a:fld id="{274EF075-9782-47CD-B8F8-93C1A1A6F10C}" type="slidenum">
              <a:rPr lang="en-US" smtClean="0"/>
              <a:pPr/>
              <a:t>52</a:t>
            </a:fld>
            <a:endParaRPr lang="en-US" smtClean="0"/>
          </a:p>
        </p:txBody>
      </p:sp>
      <p:sp>
        <p:nvSpPr>
          <p:cNvPr id="322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2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1782596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bwMode="auto">
          <a:noFill/>
          <a:ln>
            <a:miter lim="800000"/>
            <a:headEnd/>
            <a:tailEnd/>
          </a:ln>
        </p:spPr>
        <p:txBody>
          <a:bodyPr/>
          <a:lstStyle/>
          <a:p>
            <a:fld id="{B522CBBB-0B8C-4604-815E-2197A7F6A605}" type="slidenum">
              <a:rPr lang="en-US" smtClean="0"/>
              <a:pPr/>
              <a:t>53</a:t>
            </a:fld>
            <a:endParaRPr lang="en-US" smtClean="0"/>
          </a:p>
        </p:txBody>
      </p:sp>
      <p:sp>
        <p:nvSpPr>
          <p:cNvPr id="323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3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3213551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bwMode="auto">
          <a:noFill/>
          <a:ln>
            <a:miter lim="800000"/>
            <a:headEnd/>
            <a:tailEnd/>
          </a:ln>
        </p:spPr>
        <p:txBody>
          <a:bodyPr/>
          <a:lstStyle/>
          <a:p>
            <a:fld id="{F637247A-0DED-4359-A223-545F9080ED29}" type="slidenum">
              <a:rPr lang="en-US" smtClean="0"/>
              <a:pPr/>
              <a:t>54</a:t>
            </a:fld>
            <a:endParaRPr lang="en-US" smtClean="0"/>
          </a:p>
        </p:txBody>
      </p:sp>
      <p:sp>
        <p:nvSpPr>
          <p:cNvPr id="324611" name="Rectangle 2"/>
          <p:cNvSpPr>
            <a:spLocks noGrp="1" noRot="1" noChangeAspect="1" noChangeArrowheads="1" noTextEdit="1"/>
          </p:cNvSpPr>
          <p:nvPr>
            <p:ph type="sldImg"/>
          </p:nvPr>
        </p:nvSpPr>
        <p:spPr bwMode="auto">
          <a:xfrm>
            <a:off x="676275" y="739775"/>
            <a:ext cx="5503863" cy="4127500"/>
          </a:xfrm>
          <a:noFill/>
          <a:ln>
            <a:solidFill>
              <a:srgbClr val="000000"/>
            </a:solidFill>
            <a:miter lim="800000"/>
            <a:headEnd/>
            <a:tailEnd/>
          </a:ln>
        </p:spPr>
      </p:sp>
      <p:sp>
        <p:nvSpPr>
          <p:cNvPr id="324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30167833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bwMode="auto">
          <a:noFill/>
          <a:ln>
            <a:miter lim="800000"/>
            <a:headEnd/>
            <a:tailEnd/>
          </a:ln>
        </p:spPr>
        <p:txBody>
          <a:bodyPr/>
          <a:lstStyle/>
          <a:p>
            <a:fld id="{785D1D7D-10E4-475B-9377-32FCBBA604E2}" type="slidenum">
              <a:rPr lang="en-US" smtClean="0"/>
              <a:pPr/>
              <a:t>55</a:t>
            </a:fld>
            <a:endParaRPr lang="en-US" smtClean="0"/>
          </a:p>
        </p:txBody>
      </p:sp>
      <p:sp>
        <p:nvSpPr>
          <p:cNvPr id="325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5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29702594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bwMode="auto">
          <a:noFill/>
          <a:ln>
            <a:miter lim="800000"/>
            <a:headEnd/>
            <a:tailEnd/>
          </a:ln>
        </p:spPr>
        <p:txBody>
          <a:bodyPr/>
          <a:lstStyle/>
          <a:p>
            <a:fld id="{DFED2A12-1605-457E-90B4-3B32FCCE6114}" type="slidenum">
              <a:rPr lang="en-US" smtClean="0"/>
              <a:pPr/>
              <a:t>56</a:t>
            </a:fld>
            <a:endParaRPr lang="en-US" smtClean="0"/>
          </a:p>
        </p:txBody>
      </p:sp>
      <p:sp>
        <p:nvSpPr>
          <p:cNvPr id="326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6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9862686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bwMode="auto">
          <a:noFill/>
          <a:ln>
            <a:miter lim="800000"/>
            <a:headEnd/>
            <a:tailEnd/>
          </a:ln>
        </p:spPr>
        <p:txBody>
          <a:bodyPr/>
          <a:lstStyle/>
          <a:p>
            <a:fld id="{3135DA88-A2B5-461E-8505-96D0214C5FF3}" type="slidenum">
              <a:rPr lang="en-US" smtClean="0"/>
              <a:pPr/>
              <a:t>57</a:t>
            </a:fld>
            <a:endParaRPr lang="en-US" smtClean="0"/>
          </a:p>
        </p:txBody>
      </p:sp>
      <p:sp>
        <p:nvSpPr>
          <p:cNvPr id="327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 xmlns:p14="http://schemas.microsoft.com/office/powerpoint/2010/main" val="1275821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p:spPr>
      </p:sp>
      <p:sp>
        <p:nvSpPr>
          <p:cNvPr id="328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8708" name="Slide Number Placeholder 3"/>
          <p:cNvSpPr>
            <a:spLocks noGrp="1"/>
          </p:cNvSpPr>
          <p:nvPr>
            <p:ph type="sldNum" sz="quarter" idx="5"/>
          </p:nvPr>
        </p:nvSpPr>
        <p:spPr bwMode="auto">
          <a:noFill/>
          <a:ln>
            <a:miter lim="800000"/>
            <a:headEnd/>
            <a:tailEnd/>
          </a:ln>
        </p:spPr>
        <p:txBody>
          <a:bodyPr/>
          <a:lstStyle/>
          <a:p>
            <a:fld id="{463DABE6-10BB-4317-BB08-C0064F540AC2}" type="slidenum">
              <a:rPr lang="en-US" smtClean="0"/>
              <a:pPr/>
              <a:t>58</a:t>
            </a:fld>
            <a:endParaRPr lang="en-US" smtClean="0"/>
          </a:p>
        </p:txBody>
      </p:sp>
    </p:spTree>
    <p:extLst>
      <p:ext uri="{BB962C8B-B14F-4D97-AF65-F5344CB8AC3E}">
        <p14:creationId xmlns="" xmlns:p14="http://schemas.microsoft.com/office/powerpoint/2010/main" val="3565721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p:spPr>
      </p:sp>
      <p:sp>
        <p:nvSpPr>
          <p:cNvPr id="329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9732" name="Slide Number Placeholder 3"/>
          <p:cNvSpPr>
            <a:spLocks noGrp="1"/>
          </p:cNvSpPr>
          <p:nvPr>
            <p:ph type="sldNum" sz="quarter" idx="5"/>
          </p:nvPr>
        </p:nvSpPr>
        <p:spPr bwMode="auto">
          <a:noFill/>
          <a:ln>
            <a:miter lim="800000"/>
            <a:headEnd/>
            <a:tailEnd/>
          </a:ln>
        </p:spPr>
        <p:txBody>
          <a:bodyPr/>
          <a:lstStyle/>
          <a:p>
            <a:fld id="{0B911D14-6527-4D68-AA01-77D7CF67C7C3}" type="slidenum">
              <a:rPr lang="en-US" smtClean="0"/>
              <a:pPr/>
              <a:t>59</a:t>
            </a:fld>
            <a:endParaRPr lang="en-US" smtClean="0"/>
          </a:p>
        </p:txBody>
      </p:sp>
    </p:spTree>
    <p:extLst>
      <p:ext uri="{BB962C8B-B14F-4D97-AF65-F5344CB8AC3E}">
        <p14:creationId xmlns="" xmlns:p14="http://schemas.microsoft.com/office/powerpoint/2010/main" val="53677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bwMode="auto">
          <a:noFill/>
          <a:ln>
            <a:solidFill>
              <a:srgbClr val="000000"/>
            </a:solidFill>
            <a:miter lim="800000"/>
            <a:headEnd/>
            <a:tailEnd/>
          </a:ln>
        </p:spPr>
      </p:sp>
      <p:sp>
        <p:nvSpPr>
          <p:cNvPr id="279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79556" name="Slide Number Placeholder 3"/>
          <p:cNvSpPr>
            <a:spLocks noGrp="1"/>
          </p:cNvSpPr>
          <p:nvPr>
            <p:ph type="sldNum" sz="quarter" idx="5"/>
          </p:nvPr>
        </p:nvSpPr>
        <p:spPr bwMode="auto">
          <a:noFill/>
          <a:ln>
            <a:miter lim="800000"/>
            <a:headEnd/>
            <a:tailEnd/>
          </a:ln>
        </p:spPr>
        <p:txBody>
          <a:bodyPr/>
          <a:lstStyle/>
          <a:p>
            <a:fld id="{ECED961E-A905-4525-98EE-3685C46D7A70}" type="slidenum">
              <a:rPr lang="en-US" smtClean="0"/>
              <a:pPr/>
              <a:t>6</a:t>
            </a:fld>
            <a:endParaRPr lang="en-US" smtClean="0"/>
          </a:p>
        </p:txBody>
      </p:sp>
    </p:spTree>
    <p:extLst>
      <p:ext uri="{BB962C8B-B14F-4D97-AF65-F5344CB8AC3E}">
        <p14:creationId xmlns="" xmlns:p14="http://schemas.microsoft.com/office/powerpoint/2010/main" val="1456227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0756" name="Slide Number Placeholder 3"/>
          <p:cNvSpPr>
            <a:spLocks noGrp="1"/>
          </p:cNvSpPr>
          <p:nvPr>
            <p:ph type="sldNum" sz="quarter" idx="5"/>
          </p:nvPr>
        </p:nvSpPr>
        <p:spPr bwMode="auto">
          <a:noFill/>
          <a:ln>
            <a:miter lim="800000"/>
            <a:headEnd/>
            <a:tailEnd/>
          </a:ln>
        </p:spPr>
        <p:txBody>
          <a:bodyPr/>
          <a:lstStyle/>
          <a:p>
            <a:fld id="{9BFAE107-64E2-4F13-87F4-E9698F681252}" type="slidenum">
              <a:rPr lang="en-US" smtClean="0"/>
              <a:pPr/>
              <a:t>60</a:t>
            </a:fld>
            <a:endParaRPr lang="en-US" smtClean="0"/>
          </a:p>
        </p:txBody>
      </p:sp>
    </p:spTree>
    <p:extLst>
      <p:ext uri="{BB962C8B-B14F-4D97-AF65-F5344CB8AC3E}">
        <p14:creationId xmlns="" xmlns:p14="http://schemas.microsoft.com/office/powerpoint/2010/main" val="41239760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xfrm>
            <a:off x="676275" y="739775"/>
            <a:ext cx="5503863" cy="4127500"/>
          </a:xfrm>
          <a:noFill/>
          <a:ln>
            <a:solidFill>
              <a:srgbClr val="000000"/>
            </a:solidFill>
            <a:miter lim="800000"/>
            <a:headEnd/>
            <a:tailEnd/>
          </a:ln>
        </p:spPr>
      </p:sp>
      <p:sp>
        <p:nvSpPr>
          <p:cNvPr id="331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1780" name="Slide Number Placeholder 3"/>
          <p:cNvSpPr>
            <a:spLocks noGrp="1"/>
          </p:cNvSpPr>
          <p:nvPr>
            <p:ph type="sldNum" sz="quarter" idx="5"/>
          </p:nvPr>
        </p:nvSpPr>
        <p:spPr bwMode="auto">
          <a:noFill/>
          <a:ln>
            <a:miter lim="800000"/>
            <a:headEnd/>
            <a:tailEnd/>
          </a:ln>
        </p:spPr>
        <p:txBody>
          <a:bodyPr/>
          <a:lstStyle/>
          <a:p>
            <a:fld id="{590A4BCB-76CF-4E08-A778-BB66A1B9DC86}" type="slidenum">
              <a:rPr lang="en-US" smtClean="0"/>
              <a:pPr/>
              <a:t>61</a:t>
            </a:fld>
            <a:endParaRPr lang="en-US" smtClean="0"/>
          </a:p>
        </p:txBody>
      </p:sp>
    </p:spTree>
    <p:extLst>
      <p:ext uri="{BB962C8B-B14F-4D97-AF65-F5344CB8AC3E}">
        <p14:creationId xmlns="" xmlns:p14="http://schemas.microsoft.com/office/powerpoint/2010/main" val="1309088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p:spPr>
      </p:sp>
      <p:sp>
        <p:nvSpPr>
          <p:cNvPr id="332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2804" name="Slide Number Placeholder 3"/>
          <p:cNvSpPr>
            <a:spLocks noGrp="1"/>
          </p:cNvSpPr>
          <p:nvPr>
            <p:ph type="sldNum" sz="quarter" idx="5"/>
          </p:nvPr>
        </p:nvSpPr>
        <p:spPr bwMode="auto">
          <a:noFill/>
          <a:ln>
            <a:miter lim="800000"/>
            <a:headEnd/>
            <a:tailEnd/>
          </a:ln>
        </p:spPr>
        <p:txBody>
          <a:bodyPr/>
          <a:lstStyle/>
          <a:p>
            <a:fld id="{A448C253-3115-46BD-BC29-BFF7BB375D98}" type="slidenum">
              <a:rPr lang="en-US" smtClean="0"/>
              <a:pPr/>
              <a:t>62</a:t>
            </a:fld>
            <a:endParaRPr lang="en-US" smtClean="0"/>
          </a:p>
        </p:txBody>
      </p:sp>
    </p:spTree>
    <p:extLst>
      <p:ext uri="{BB962C8B-B14F-4D97-AF65-F5344CB8AC3E}">
        <p14:creationId xmlns="" xmlns:p14="http://schemas.microsoft.com/office/powerpoint/2010/main" val="32488444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p:spPr>
      </p:sp>
      <p:sp>
        <p:nvSpPr>
          <p:cNvPr id="333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3828" name="Slide Number Placeholder 3"/>
          <p:cNvSpPr>
            <a:spLocks noGrp="1"/>
          </p:cNvSpPr>
          <p:nvPr>
            <p:ph type="sldNum" sz="quarter" idx="5"/>
          </p:nvPr>
        </p:nvSpPr>
        <p:spPr bwMode="auto">
          <a:noFill/>
          <a:ln>
            <a:miter lim="800000"/>
            <a:headEnd/>
            <a:tailEnd/>
          </a:ln>
        </p:spPr>
        <p:txBody>
          <a:bodyPr/>
          <a:lstStyle/>
          <a:p>
            <a:fld id="{4BCBAB90-C6B5-4DC5-AEFA-D12B8A1283B5}" type="slidenum">
              <a:rPr lang="en-US" smtClean="0"/>
              <a:pPr/>
              <a:t>63</a:t>
            </a:fld>
            <a:endParaRPr lang="en-US" smtClean="0"/>
          </a:p>
        </p:txBody>
      </p:sp>
    </p:spTree>
    <p:extLst>
      <p:ext uri="{BB962C8B-B14F-4D97-AF65-F5344CB8AC3E}">
        <p14:creationId xmlns="" xmlns:p14="http://schemas.microsoft.com/office/powerpoint/2010/main" val="15344608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p:spPr>
      </p:sp>
      <p:sp>
        <p:nvSpPr>
          <p:cNvPr id="334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4852" name="Slide Number Placeholder 3"/>
          <p:cNvSpPr>
            <a:spLocks noGrp="1"/>
          </p:cNvSpPr>
          <p:nvPr>
            <p:ph type="sldNum" sz="quarter" idx="5"/>
          </p:nvPr>
        </p:nvSpPr>
        <p:spPr bwMode="auto">
          <a:noFill/>
          <a:ln>
            <a:miter lim="800000"/>
            <a:headEnd/>
            <a:tailEnd/>
          </a:ln>
        </p:spPr>
        <p:txBody>
          <a:bodyPr/>
          <a:lstStyle/>
          <a:p>
            <a:fld id="{89FF769B-367B-4A18-9FD9-C091452CB076}" type="slidenum">
              <a:rPr lang="en-US" smtClean="0"/>
              <a:pPr/>
              <a:t>64</a:t>
            </a:fld>
            <a:endParaRPr lang="en-US" smtClean="0"/>
          </a:p>
        </p:txBody>
      </p:sp>
    </p:spTree>
    <p:extLst>
      <p:ext uri="{BB962C8B-B14F-4D97-AF65-F5344CB8AC3E}">
        <p14:creationId xmlns="" xmlns:p14="http://schemas.microsoft.com/office/powerpoint/2010/main" val="2033837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noFill/>
          <a:ln>
            <a:solidFill>
              <a:srgbClr val="000000"/>
            </a:solidFill>
            <a:miter lim="800000"/>
            <a:headEnd/>
            <a:tailEnd/>
          </a:ln>
        </p:spPr>
      </p:sp>
      <p:sp>
        <p:nvSpPr>
          <p:cNvPr id="335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5876" name="Slide Number Placeholder 3"/>
          <p:cNvSpPr>
            <a:spLocks noGrp="1"/>
          </p:cNvSpPr>
          <p:nvPr>
            <p:ph type="sldNum" sz="quarter" idx="5"/>
          </p:nvPr>
        </p:nvSpPr>
        <p:spPr bwMode="auto">
          <a:noFill/>
          <a:ln>
            <a:miter lim="800000"/>
            <a:headEnd/>
            <a:tailEnd/>
          </a:ln>
        </p:spPr>
        <p:txBody>
          <a:bodyPr/>
          <a:lstStyle/>
          <a:p>
            <a:fld id="{95ECB44B-2265-45A1-864E-2ECB2D0E2BE0}" type="slidenum">
              <a:rPr lang="en-US" smtClean="0"/>
              <a:pPr/>
              <a:t>65</a:t>
            </a:fld>
            <a:endParaRPr lang="en-US" smtClean="0"/>
          </a:p>
        </p:txBody>
      </p:sp>
    </p:spTree>
    <p:extLst>
      <p:ext uri="{BB962C8B-B14F-4D97-AF65-F5344CB8AC3E}">
        <p14:creationId xmlns="" xmlns:p14="http://schemas.microsoft.com/office/powerpoint/2010/main" val="14795180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E58AF-2976-493D-B8E7-01175EC2CA1F}"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E58AF-2976-493D-B8E7-01175EC2CA1F}"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B05985-616A-4AC1-A07B-A5ADB1496A48}" type="slidenum">
              <a:rPr lang="en-US" smtClean="0"/>
              <a:pPr/>
              <a:t>68</a:t>
            </a:fld>
            <a:endParaRPr lang="en-US"/>
          </a:p>
        </p:txBody>
      </p:sp>
    </p:spTree>
    <p:extLst>
      <p:ext uri="{BB962C8B-B14F-4D97-AF65-F5344CB8AC3E}">
        <p14:creationId xmlns="" xmlns:p14="http://schemas.microsoft.com/office/powerpoint/2010/main" val="34285859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E58AF-2976-493D-B8E7-01175EC2CA1F}"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F2E58AF-2976-493D-B8E7-01175EC2CA1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bwMode="auto">
          <a:noFill/>
          <a:ln>
            <a:solidFill>
              <a:srgbClr val="000000"/>
            </a:solidFill>
            <a:miter lim="800000"/>
            <a:headEnd/>
            <a:tailEnd/>
          </a:ln>
        </p:spPr>
      </p:sp>
      <p:sp>
        <p:nvSpPr>
          <p:cNvPr id="280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0580" name="Slide Number Placeholder 3"/>
          <p:cNvSpPr>
            <a:spLocks noGrp="1"/>
          </p:cNvSpPr>
          <p:nvPr>
            <p:ph type="sldNum" sz="quarter" idx="5"/>
          </p:nvPr>
        </p:nvSpPr>
        <p:spPr bwMode="auto">
          <a:noFill/>
          <a:ln>
            <a:miter lim="800000"/>
            <a:headEnd/>
            <a:tailEnd/>
          </a:ln>
        </p:spPr>
        <p:txBody>
          <a:bodyPr/>
          <a:lstStyle/>
          <a:p>
            <a:fld id="{F7F4B8B1-FE30-4466-8DB1-6F79BD2B9BDC}" type="slidenum">
              <a:rPr lang="en-US" smtClean="0"/>
              <a:pPr/>
              <a:t>8</a:t>
            </a:fld>
            <a:endParaRPr lang="en-US" smtClean="0"/>
          </a:p>
        </p:txBody>
      </p:sp>
    </p:spTree>
    <p:extLst>
      <p:ext uri="{BB962C8B-B14F-4D97-AF65-F5344CB8AC3E}">
        <p14:creationId xmlns="" xmlns:p14="http://schemas.microsoft.com/office/powerpoint/2010/main" val="287549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bwMode="auto">
          <a:noFill/>
          <a:ln>
            <a:solidFill>
              <a:srgbClr val="000000"/>
            </a:solidFill>
            <a:miter lim="800000"/>
            <a:headEnd/>
            <a:tailEnd/>
          </a:ln>
        </p:spPr>
      </p:sp>
      <p:sp>
        <p:nvSpPr>
          <p:cNvPr id="281604" name="Slide Number Placeholder 3"/>
          <p:cNvSpPr>
            <a:spLocks noGrp="1"/>
          </p:cNvSpPr>
          <p:nvPr>
            <p:ph type="sldNum" sz="quarter" idx="5"/>
          </p:nvPr>
        </p:nvSpPr>
        <p:spPr bwMode="auto">
          <a:noFill/>
          <a:ln>
            <a:miter lim="800000"/>
            <a:headEnd/>
            <a:tailEnd/>
          </a:ln>
        </p:spPr>
        <p:txBody>
          <a:bodyPr/>
          <a:lstStyle/>
          <a:p>
            <a:fld id="{9D9D1E50-2205-472D-8733-F48EC7B6EC2F}" type="slidenum">
              <a:rPr lang="en-US" smtClean="0"/>
              <a:pPr/>
              <a:t>9</a:t>
            </a:fld>
            <a:endParaRPr lang="en-US" smtClean="0"/>
          </a:p>
        </p:txBody>
      </p:sp>
      <p:sp>
        <p:nvSpPr>
          <p:cNvPr id="5" name="Notes Placeholder 4"/>
          <p:cNvSpPr>
            <a:spLocks noGrp="1"/>
          </p:cNvSpPr>
          <p:nvPr>
            <p:ph type="body" sz="quarter" idx="10"/>
          </p:nvPr>
        </p:nvSpPr>
        <p:spPr/>
        <p:txBody>
          <a:bodyPr>
            <a:normAutofit/>
          </a:bodyPr>
          <a:lstStyle/>
          <a:p>
            <a:endParaRPr lang="en-US"/>
          </a:p>
        </p:txBody>
      </p:sp>
    </p:spTree>
    <p:extLst>
      <p:ext uri="{BB962C8B-B14F-4D97-AF65-F5344CB8AC3E}">
        <p14:creationId xmlns="" xmlns:p14="http://schemas.microsoft.com/office/powerpoint/2010/main" val="336085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888"/>
            <a:ext cx="8229600" cy="1143000"/>
          </a:xfrm>
          <a:prstGeom prst="rect">
            <a:avLst/>
          </a:prstGeom>
        </p:spPr>
        <p:txBody>
          <a:bodyPr/>
          <a:lstStyle>
            <a:lvl1pPr>
              <a:defRPr>
                <a:solidFill>
                  <a:srgbClr val="890018"/>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62000"/>
          </a:xfrm>
          <a:prstGeom prst="rect">
            <a:avLst/>
          </a:prstGeom>
        </p:spPr>
        <p:txBody>
          <a:bodyPr/>
          <a:lstStyle>
            <a:lvl1pPr algn="ctr">
              <a:defRPr sz="3200" b="0" i="1">
                <a:solidFill>
                  <a:srgbClr val="3333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SG" dirty="0"/>
          </a:p>
        </p:txBody>
      </p:sp>
    </p:spTree>
    <p:extLst>
      <p:ext uri="{BB962C8B-B14F-4D97-AF65-F5344CB8AC3E}">
        <p14:creationId xmlns="" xmlns:p14="http://schemas.microsoft.com/office/powerpoint/2010/main" val="299770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685800"/>
          </a:xfrm>
          <a:prstGeom prst="rect">
            <a:avLst/>
          </a:prstGeo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172200" y="6191250"/>
            <a:ext cx="2476500" cy="476250"/>
          </a:xfrm>
          <a:prstGeom prst="rect">
            <a:avLst/>
          </a:prstGeom>
        </p:spPr>
        <p:txBody>
          <a:bodyPr/>
          <a:lstStyle>
            <a:lvl1pPr>
              <a:defRPr/>
            </a:lvl1pPr>
          </a:lstStyle>
          <a:p>
            <a:pPr>
              <a:defRPr/>
            </a:pPr>
            <a:fld id="{C14E6A6E-77AD-45E2-9CDD-3E4DB2955D2C}" type="datetime1">
              <a:rPr lang="en-US"/>
              <a:pPr>
                <a:defRPr/>
              </a:pPr>
              <a:t>04/11/2013</a:t>
            </a:fld>
            <a:endParaRPr lang="en-US"/>
          </a:p>
        </p:txBody>
      </p:sp>
      <p:sp>
        <p:nvSpPr>
          <p:cNvPr id="6"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
        <p:nvSpPr>
          <p:cNvPr id="7"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F6C4C9E1-25E3-4715-BE3C-861218FA7CA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125538"/>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a:xfrm>
            <a:off x="0" y="332656"/>
            <a:ext cx="9144000" cy="609600"/>
          </a:xfrm>
          <a:prstGeom prst="rect">
            <a:avLst/>
          </a:prstGeom>
        </p:spPr>
        <p:txBody>
          <a:bodyPr/>
          <a:lstStyle>
            <a:lvl1pPr algn="ctr">
              <a:defRPr sz="3200" baseline="0">
                <a:solidFill>
                  <a:srgbClr val="890018"/>
                </a:solidFill>
                <a:latin typeface="Lucida sans"/>
                <a:cs typeface="Lucida sans"/>
              </a:defRPr>
            </a:lvl1pPr>
          </a:lstStyle>
          <a:p>
            <a:r>
              <a:rPr lang="en-US" dirty="0" smtClean="0"/>
              <a:t>Click to edit Master title style</a:t>
            </a:r>
            <a:endParaRPr lang="en-US" dirty="0"/>
          </a:p>
        </p:txBody>
      </p:sp>
      <p:sp>
        <p:nvSpPr>
          <p:cNvPr id="4" name="Text Placeholder 9"/>
          <p:cNvSpPr>
            <a:spLocks noGrp="1"/>
          </p:cNvSpPr>
          <p:nvPr>
            <p:ph type="body" sz="quarter" idx="11"/>
          </p:nvPr>
        </p:nvSpPr>
        <p:spPr>
          <a:xfrm>
            <a:off x="685800" y="1387810"/>
            <a:ext cx="7543800" cy="4572000"/>
          </a:xfrm>
          <a:prstGeom prst="rect">
            <a:avLst/>
          </a:prstGeom>
        </p:spPr>
        <p:txBody>
          <a:bodyPr vert="horz"/>
          <a:lstStyle>
            <a:lvl1pPr marL="342900" marR="0" indent="-342900" algn="l" defTabSz="457200" rtl="0" eaLnBrk="0" fontAlgn="base" latinLnBrk="0" hangingPunct="0">
              <a:lnSpc>
                <a:spcPct val="100000"/>
              </a:lnSpc>
              <a:spcBef>
                <a:spcPct val="20000"/>
              </a:spcBef>
              <a:spcAft>
                <a:spcPct val="0"/>
              </a:spcAft>
              <a:buClr>
                <a:srgbClr val="890018"/>
              </a:buClr>
              <a:buSzTx/>
              <a:buFont typeface="Arial" panose="020B0604020202020204" pitchFamily="34" charset="0"/>
              <a:buChar char="•"/>
              <a:tabLst/>
              <a:defRPr sz="2400" baseline="0">
                <a:solidFill>
                  <a:schemeClr val="tx1"/>
                </a:solidFill>
                <a:latin typeface="Lucida Sans"/>
                <a:cs typeface="Lucida Sans"/>
              </a:defRPr>
            </a:lvl1pPr>
            <a:lvl2pPr>
              <a:buClr>
                <a:srgbClr val="890018"/>
              </a:buClr>
              <a:buFont typeface="Wingdings" pitchFamily="2" charset="2"/>
              <a:buChar char="§"/>
              <a:defRPr sz="2000">
                <a:solidFill>
                  <a:schemeClr val="tx1">
                    <a:lumMod val="75000"/>
                    <a:lumOff val="25000"/>
                  </a:schemeClr>
                </a:solidFill>
                <a:latin typeface="Lucida Sans" pitchFamily="34" charset="0"/>
                <a:cs typeface="Lucida Sans" pitchFamily="34" charset="0"/>
              </a:defRPr>
            </a:lvl2pPr>
          </a:lstStyle>
          <a:p>
            <a:pPr lvl="0"/>
            <a:r>
              <a:rPr lang="en-US" dirty="0" smtClean="0"/>
              <a:t>Click to edit Master text styles</a:t>
            </a:r>
          </a:p>
          <a:p>
            <a:pPr lvl="1"/>
            <a:r>
              <a:rPr lang="en-US" dirty="0" smtClean="0"/>
              <a:t>Click to edit Master text styles</a:t>
            </a:r>
          </a:p>
          <a:p>
            <a:pPr lvl="0"/>
            <a:endParaRPr lang="en-US" dirty="0" smtClean="0"/>
          </a:p>
          <a:p>
            <a:pPr lvl="0"/>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6596082" cy="609600"/>
          </a:xfrm>
          <a:prstGeom prst="rect">
            <a:avLst/>
          </a:prstGeom>
        </p:spPr>
        <p:txBody>
          <a:bodyPr/>
          <a:lstStyle>
            <a:lvl1pPr algn="l">
              <a:defRPr sz="3500">
                <a:solidFill>
                  <a:schemeClr val="bg1"/>
                </a:solidFill>
                <a:latin typeface="Lucida sans"/>
                <a:cs typeface="Lucida sans"/>
              </a:defRPr>
            </a:lvl1pPr>
          </a:lstStyle>
          <a:p>
            <a:r>
              <a:rPr lang="en-US" dirty="0" smtClean="0"/>
              <a:t>Click to edit Master title style</a:t>
            </a:r>
            <a:endParaRPr lang="en-US" dirty="0"/>
          </a:p>
        </p:txBody>
      </p:sp>
      <p:sp>
        <p:nvSpPr>
          <p:cNvPr id="9" name="Text Placeholder 7"/>
          <p:cNvSpPr>
            <a:spLocks noGrp="1"/>
          </p:cNvSpPr>
          <p:nvPr>
            <p:ph type="body" sz="quarter" idx="11"/>
          </p:nvPr>
        </p:nvSpPr>
        <p:spPr>
          <a:xfrm>
            <a:off x="762000" y="3505200"/>
            <a:ext cx="3810000" cy="457200"/>
          </a:xfrm>
          <a:prstGeom prst="rect">
            <a:avLst/>
          </a:prstGeom>
        </p:spPr>
        <p:txBody>
          <a:bodyPr vert="horz"/>
          <a:lstStyle>
            <a:lvl1pPr>
              <a:buFontTx/>
              <a:buNone/>
              <a:defRPr sz="1600" b="0" baseline="0">
                <a:solidFill>
                  <a:schemeClr val="bg1"/>
                </a:solidFill>
                <a:latin typeface="Lucida sans"/>
                <a:cs typeface="Lucida sans"/>
              </a:defRPr>
            </a:lvl1pPr>
            <a:lvl2pPr marL="1588" indent="-1588">
              <a:buFontTx/>
              <a:buNone/>
              <a:tabLst/>
              <a:defRPr sz="1400"/>
            </a:lvl2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5760E35-4EA4-4DCA-9D3C-B9A627690EDC}" type="datetimeFigureOut">
              <a:rPr lang="en-US" smtClean="0"/>
              <a:pPr/>
              <a:t>04/11/2013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48F90F-D574-4642-B34F-1161331DDE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760E35-4EA4-4DCA-9D3C-B9A627690EDC}" type="datetimeFigureOut">
              <a:rPr lang="en-US" smtClean="0"/>
              <a:pPr/>
              <a:t>04/11/2013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48F90F-D574-4642-B34F-1161331DDE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7695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62000"/>
          </a:xfrm>
          <a:prstGeom prst="rect">
            <a:avLst/>
          </a:prstGeom>
        </p:spPr>
        <p:txBody>
          <a:bodyPr/>
          <a:lstStyle>
            <a:lvl1pPr algn="ctr">
              <a:defRPr sz="3200" b="0" i="1">
                <a:solidFill>
                  <a:srgbClr val="3333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SG" dirty="0"/>
          </a:p>
        </p:txBody>
      </p:sp>
    </p:spTree>
    <p:extLst>
      <p:ext uri="{BB962C8B-B14F-4D97-AF65-F5344CB8AC3E}">
        <p14:creationId xmlns="" xmlns:p14="http://schemas.microsoft.com/office/powerpoint/2010/main" val="299770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62000"/>
          </a:xfrm>
          <a:prstGeom prst="rect">
            <a:avLst/>
          </a:prstGeom>
        </p:spPr>
        <p:txBody>
          <a:bodyPr/>
          <a:lstStyle>
            <a:lvl1pPr algn="ctr">
              <a:defRPr sz="3200" b="0" i="1">
                <a:solidFill>
                  <a:srgbClr val="3333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SG" dirty="0"/>
          </a:p>
        </p:txBody>
      </p:sp>
    </p:spTree>
    <p:extLst>
      <p:ext uri="{BB962C8B-B14F-4D97-AF65-F5344CB8AC3E}">
        <p14:creationId xmlns="" xmlns:p14="http://schemas.microsoft.com/office/powerpoint/2010/main" val="299770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762000"/>
          </a:xfrm>
          <a:prstGeom prst="rect">
            <a:avLst/>
          </a:prstGeom>
        </p:spPr>
        <p:txBody>
          <a:bodyPr/>
          <a:lstStyle>
            <a:lvl1pPr algn="ctr">
              <a:defRPr sz="3200" b="0" i="1">
                <a:solidFill>
                  <a:srgbClr val="3333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dirty="0" smtClean="0"/>
              <a:t>Click to edit Master title style</a:t>
            </a:r>
            <a:endParaRPr lang="en-SG" dirty="0"/>
          </a:p>
        </p:txBody>
      </p:sp>
    </p:spTree>
    <p:extLst>
      <p:ext uri="{BB962C8B-B14F-4D97-AF65-F5344CB8AC3E}">
        <p14:creationId xmlns="" xmlns:p14="http://schemas.microsoft.com/office/powerpoint/2010/main" val="299770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ntitled-1.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3" descr="Untitled-1.jpg"/>
          <p:cNvPicPr>
            <a:picLocks noChangeAspect="1"/>
          </p:cNvPicPr>
          <p:nvPr userDrawn="1"/>
        </p:nvPicPr>
        <p:blipFill>
          <a:blip r:embed="rId13"/>
          <a:srcRect l="70874" t="85611" r="777" b="3400"/>
          <a:stretch>
            <a:fillRect/>
          </a:stretch>
        </p:blipFill>
        <p:spPr bwMode="auto">
          <a:xfrm>
            <a:off x="6516688" y="6076950"/>
            <a:ext cx="2592387" cy="752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222" r:id="rId1"/>
    <p:sldLayoutId id="2147485236" r:id="rId2"/>
    <p:sldLayoutId id="2147485223" r:id="rId3"/>
    <p:sldLayoutId id="2147485238" r:id="rId4"/>
    <p:sldLayoutId id="2147485244" r:id="rId5"/>
    <p:sldLayoutId id="2147485245" r:id="rId6"/>
    <p:sldLayoutId id="2147485249" r:id="rId7"/>
    <p:sldLayoutId id="2147485257" r:id="rId8"/>
    <p:sldLayoutId id="2147485259" r:id="rId9"/>
    <p:sldLayoutId id="2147485260" r:id="rId10"/>
    <p:sldLayoutId id="2147485262"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420938"/>
            <a:ext cx="8229600" cy="2664246"/>
          </a:xfrm>
          <a:noFill/>
          <a:ln>
            <a:miter lim="800000"/>
            <a:headEnd/>
            <a:tailEnd/>
          </a:ln>
        </p:spPr>
        <p:txBody>
          <a:bodyPr vert="horz" wrap="square" lIns="91440" tIns="45720" rIns="91440" bIns="45720" numCol="1" anchor="t" anchorCtr="0" compatLnSpc="1">
            <a:prstTxWarp prst="textNoShape">
              <a:avLst/>
            </a:prstTxWarp>
          </a:bodyPr>
          <a:lstStyle/>
          <a:p>
            <a:r>
              <a:rPr lang="en-US" sz="2400" i="1" dirty="0" smtClean="0">
                <a:latin typeface="Lucida Sans" pitchFamily="34" charset="0"/>
                <a:ea typeface="ヒラギノ角ゴ Pro W3" pitchFamily="120" charset="-128"/>
                <a:cs typeface="Lucida Sans" pitchFamily="34" charset="0"/>
              </a:rPr>
              <a:t>Train The Trainer OH Masterclass For Ergonomics:</a:t>
            </a:r>
            <a:br>
              <a:rPr lang="en-US" sz="2400" i="1" dirty="0" smtClean="0">
                <a:latin typeface="Lucida Sans" pitchFamily="34" charset="0"/>
                <a:ea typeface="ヒラギノ角ゴ Pro W3" pitchFamily="120" charset="-128"/>
                <a:cs typeface="Lucida Sans" pitchFamily="34" charset="0"/>
              </a:rPr>
            </a:br>
            <a:r>
              <a:rPr lang="en-US" sz="2800" dirty="0" smtClean="0">
                <a:latin typeface="Lucida Sans" pitchFamily="34" charset="0"/>
                <a:ea typeface="ヒラギノ角ゴ Pro W3" pitchFamily="120" charset="-128"/>
                <a:cs typeface="Lucida Sans" pitchFamily="34" charset="0"/>
              </a:rPr>
              <a:t/>
            </a:r>
            <a:br>
              <a:rPr lang="en-US" sz="2800" dirty="0" smtClean="0">
                <a:latin typeface="Lucida Sans" pitchFamily="34" charset="0"/>
                <a:ea typeface="ヒラギノ角ゴ Pro W3" pitchFamily="120" charset="-128"/>
                <a:cs typeface="Lucida Sans" pitchFamily="34" charset="0"/>
              </a:rPr>
            </a:br>
            <a:r>
              <a:rPr lang="en-US" sz="2800" dirty="0" smtClean="0">
                <a:latin typeface="Lucida Sans" pitchFamily="34" charset="0"/>
                <a:cs typeface="Lucida Sans" pitchFamily="34" charset="0"/>
              </a:rPr>
              <a:t> </a:t>
            </a:r>
            <a:r>
              <a:rPr lang="en-US" sz="2800" b="1" dirty="0" smtClean="0">
                <a:latin typeface="Lucida Sans" pitchFamily="34" charset="0"/>
                <a:cs typeface="Lucida Sans" pitchFamily="34" charset="0"/>
              </a:rPr>
              <a:t>Evaluation and Investigation methods:</a:t>
            </a:r>
            <a:br>
              <a:rPr lang="en-US" sz="2800" b="1" dirty="0" smtClean="0">
                <a:latin typeface="Lucida Sans" pitchFamily="34" charset="0"/>
                <a:cs typeface="Lucida Sans" pitchFamily="34" charset="0"/>
              </a:rPr>
            </a:br>
            <a:r>
              <a:rPr lang="en-US" sz="2800" b="1" dirty="0" smtClean="0">
                <a:latin typeface="Lucida Sans" pitchFamily="34" charset="0"/>
                <a:cs typeface="Lucida Sans" pitchFamily="34" charset="0"/>
              </a:rPr>
              <a:t>TA, CTA , MWL and SA </a:t>
            </a:r>
            <a:r>
              <a:rPr lang="en-US" sz="2800" b="1" dirty="0" smtClean="0">
                <a:latin typeface="Lucida Sans" pitchFamily="34" charset="0"/>
                <a:ea typeface="ヒラギノ角ゴ Pro W3" pitchFamily="120" charset="-128"/>
                <a:cs typeface="Lucida Sans" pitchFamily="34" charset="0"/>
              </a:rPr>
              <a:t/>
            </a:r>
            <a:br>
              <a:rPr lang="en-US" sz="2800" b="1" dirty="0" smtClean="0">
                <a:latin typeface="Lucida Sans" pitchFamily="34" charset="0"/>
                <a:ea typeface="ヒラギノ角ゴ Pro W3" pitchFamily="120" charset="-128"/>
                <a:cs typeface="Lucida Sans" pitchFamily="34" charset="0"/>
              </a:rPr>
            </a:br>
            <a:r>
              <a:rPr lang="en-US" sz="2800" b="1" dirty="0" smtClean="0">
                <a:latin typeface="Lucida Sans" pitchFamily="34" charset="0"/>
                <a:ea typeface="ヒラギノ角ゴ Pro W3" pitchFamily="120" charset="-128"/>
                <a:cs typeface="Lucida Sans" pitchFamily="34" charset="0"/>
              </a:rPr>
              <a:t/>
            </a:r>
            <a:br>
              <a:rPr lang="en-US" sz="2800" b="1" dirty="0" smtClean="0">
                <a:latin typeface="Lucida Sans" pitchFamily="34" charset="0"/>
                <a:ea typeface="ヒラギノ角ゴ Pro W3" pitchFamily="120" charset="-128"/>
                <a:cs typeface="Lucida Sans" pitchFamily="34" charset="0"/>
              </a:rPr>
            </a:br>
            <a:r>
              <a:rPr lang="en-US" sz="1800" i="1" dirty="0" smtClean="0">
                <a:latin typeface="Lucida Sans" pitchFamily="34" charset="0"/>
                <a:ea typeface="ヒラギノ角ゴ Pro W3" pitchFamily="120" charset="-128"/>
                <a:cs typeface="Lucida Sans" pitchFamily="34" charset="0"/>
              </a:rPr>
              <a:t>Prof. Brian Peacock and </a:t>
            </a:r>
            <a:r>
              <a:rPr lang="en-US" sz="1800" i="1" dirty="0" err="1" smtClean="0">
                <a:latin typeface="Lucida Sans" pitchFamily="34" charset="0"/>
                <a:ea typeface="ヒラギノ角ゴ Pro W3" pitchFamily="120" charset="-128"/>
                <a:cs typeface="Lucida Sans" pitchFamily="34" charset="0"/>
              </a:rPr>
              <a:t>A.Prof</a:t>
            </a:r>
            <a:r>
              <a:rPr lang="en-US" sz="1800" i="1" dirty="0" smtClean="0">
                <a:latin typeface="Lucida Sans" pitchFamily="34" charset="0"/>
                <a:ea typeface="ヒラギノ角ゴ Pro W3" pitchFamily="120" charset="-128"/>
                <a:cs typeface="Lucida Sans" pitchFamily="34" charset="0"/>
              </a:rPr>
              <a:t>. Chui Yoon Ping</a:t>
            </a:r>
            <a:r>
              <a:rPr lang="en-US" sz="2000" i="1" dirty="0" smtClean="0">
                <a:ea typeface="ヒラギノ角ゴ Pro W3" pitchFamily="120" charset="-128"/>
              </a:rPr>
              <a:t/>
            </a:r>
            <a:br>
              <a:rPr lang="en-US" sz="2000" i="1" dirty="0" smtClean="0">
                <a:ea typeface="ヒラギノ角ゴ Pro W3" pitchFamily="120" charset="-128"/>
              </a:rPr>
            </a:br>
            <a:endParaRPr lang="en-US" sz="2400" i="1" dirty="0" smtClean="0">
              <a:ea typeface="ヒラギノ角ゴ Pro W3" pitchFamily="12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mtClean="0"/>
              <a:t>CTA Methods</a:t>
            </a:r>
          </a:p>
        </p:txBody>
      </p:sp>
      <p:sp>
        <p:nvSpPr>
          <p:cNvPr id="97283" name="Content Placeholder 2"/>
          <p:cNvSpPr>
            <a:spLocks noGrp="1"/>
          </p:cNvSpPr>
          <p:nvPr>
            <p:ph type="body" sz="quarter" idx="11"/>
          </p:nvPr>
        </p:nvSpPr>
        <p:spPr>
          <a:prstGeom prst="rect">
            <a:avLst/>
          </a:prstGeom>
        </p:spPr>
        <p:txBody>
          <a:bodyPr/>
          <a:lstStyle/>
          <a:p>
            <a:r>
              <a:rPr lang="en-US" sz="2800" smtClean="0"/>
              <a:t>Fourth family introduced by Wei and Salvendy (2004 </a:t>
            </a:r>
          </a:p>
          <a:p>
            <a:pPr lvl="1"/>
            <a:r>
              <a:rPr lang="en-US" sz="2800" smtClean="0"/>
              <a:t>formal models—which use simulations to model tasks in the cognitive domain.</a:t>
            </a:r>
          </a:p>
          <a:p>
            <a:endParaRPr lang="en-US" smtClean="0"/>
          </a:p>
        </p:txBody>
      </p:sp>
      <p:sp>
        <p:nvSpPr>
          <p:cNvPr id="4" name="TextBox 19"/>
          <p:cNvSpPr txBox="1">
            <a:spLocks noChangeArrowheads="1"/>
          </p:cNvSpPr>
          <p:nvPr/>
        </p:nvSpPr>
        <p:spPr bwMode="auto">
          <a:xfrm>
            <a:off x="395536" y="4214612"/>
            <a:ext cx="5941256" cy="1754326"/>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It is now possible to simulate human information processing activity using tools such as MicroSaint.</a:t>
            </a:r>
          </a:p>
          <a:p>
            <a:pPr algn="ctr"/>
            <a:endParaRPr lang="en-US" i="1" dirty="0"/>
          </a:p>
          <a:p>
            <a:pPr algn="ctr"/>
            <a:r>
              <a:rPr lang="en-US" i="1" dirty="0" smtClean="0"/>
              <a:t>Develop a model of the information handling activities of parking a car. How is operational success (E4S4) vulnerable at each information processing phase?</a:t>
            </a:r>
            <a:endParaRPr lang="en-US"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p:txBody>
          <a:bodyPr/>
          <a:lstStyle/>
          <a:p>
            <a:r>
              <a:rPr lang="en-US" smtClean="0"/>
              <a:t>CTA procedure</a:t>
            </a:r>
          </a:p>
        </p:txBody>
      </p:sp>
      <p:sp>
        <p:nvSpPr>
          <p:cNvPr id="98307" name="Content Placeholder 2"/>
          <p:cNvSpPr>
            <a:spLocks noGrp="1"/>
          </p:cNvSpPr>
          <p:nvPr>
            <p:ph type="body" sz="quarter" idx="11"/>
          </p:nvPr>
        </p:nvSpPr>
        <p:spPr>
          <a:xfrm>
            <a:off x="700419" y="1387810"/>
            <a:ext cx="7543800" cy="5137534"/>
          </a:xfrm>
          <a:prstGeom prst="rect">
            <a:avLst/>
          </a:prstGeom>
        </p:spPr>
        <p:txBody>
          <a:bodyPr/>
          <a:lstStyle/>
          <a:p>
            <a:pPr marL="0" indent="0">
              <a:buNone/>
            </a:pPr>
            <a:r>
              <a:rPr lang="en-US" sz="2000" dirty="0" smtClean="0"/>
              <a:t>Most of the dominant CTA methods are performed in the following sequence:</a:t>
            </a:r>
          </a:p>
          <a:p>
            <a:pPr marL="731838" lvl="1" indent="-457200"/>
            <a:r>
              <a:rPr lang="en-US" sz="2400" dirty="0" smtClean="0"/>
              <a:t>Collect preliminary knowledge</a:t>
            </a:r>
          </a:p>
          <a:p>
            <a:pPr marL="731838" lvl="1" indent="-457200"/>
            <a:r>
              <a:rPr lang="en-US" sz="2400" dirty="0" smtClean="0"/>
              <a:t>Identify knowledge representations</a:t>
            </a:r>
          </a:p>
          <a:p>
            <a:pPr marL="731838" lvl="1" indent="-457200"/>
            <a:r>
              <a:rPr lang="en-US" sz="2400" dirty="0" smtClean="0"/>
              <a:t>Apply focused knowledge elicitation methods</a:t>
            </a:r>
          </a:p>
          <a:p>
            <a:pPr marL="731838" lvl="1" indent="-457200"/>
            <a:r>
              <a:rPr lang="en-US" sz="2400" dirty="0" smtClean="0"/>
              <a:t>Analyze and verify data acquired</a:t>
            </a:r>
          </a:p>
          <a:p>
            <a:pPr marL="731838" lvl="1" indent="-457200"/>
            <a:r>
              <a:rPr lang="en-US" sz="2400" dirty="0" smtClean="0"/>
              <a:t>Format results for the intended application.</a:t>
            </a:r>
            <a:endParaRPr lang="en-US" sz="1800" dirty="0" smtClean="0"/>
          </a:p>
          <a:p>
            <a:pPr algn="r">
              <a:buFont typeface="Wingdings 2" charset="2"/>
              <a:buNone/>
            </a:pPr>
            <a:r>
              <a:rPr lang="en-US" sz="1600" dirty="0" smtClean="0"/>
              <a:t>Clark, et al (2006), “Cognitive Task Analysis”</a:t>
            </a:r>
          </a:p>
          <a:p>
            <a:endParaRPr lang="en-US" sz="1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CTA procedure</a:t>
            </a:r>
          </a:p>
        </p:txBody>
      </p:sp>
      <p:sp>
        <p:nvSpPr>
          <p:cNvPr id="99331" name="Content Placeholder 2"/>
          <p:cNvSpPr>
            <a:spLocks noGrp="1"/>
          </p:cNvSpPr>
          <p:nvPr>
            <p:ph type="body" sz="quarter" idx="11"/>
          </p:nvPr>
        </p:nvSpPr>
        <p:spPr>
          <a:xfrm>
            <a:off x="651168" y="1387810"/>
            <a:ext cx="7543800" cy="4417454"/>
          </a:xfrm>
          <a:prstGeom prst="rect">
            <a:avLst/>
          </a:prstGeom>
        </p:spPr>
        <p:txBody>
          <a:bodyPr>
            <a:normAutofit fontScale="70000" lnSpcReduction="20000"/>
          </a:bodyPr>
          <a:lstStyle/>
          <a:p>
            <a:pPr>
              <a:lnSpc>
                <a:spcPct val="80000"/>
              </a:lnSpc>
              <a:buFont typeface="Wingdings 2" charset="2"/>
              <a:buNone/>
            </a:pPr>
            <a:r>
              <a:rPr lang="en-US" sz="2000" dirty="0" smtClean="0"/>
              <a:t> </a:t>
            </a:r>
            <a:r>
              <a:rPr lang="en-US" sz="2800" b="1" dirty="0" smtClean="0"/>
              <a:t>1.  Collect preliminary knowledge</a:t>
            </a:r>
            <a:br>
              <a:rPr lang="en-US" sz="2800" b="1" dirty="0" smtClean="0"/>
            </a:br>
            <a:endParaRPr lang="en-US" sz="2800" b="1" dirty="0" smtClean="0"/>
          </a:p>
          <a:p>
            <a:pPr marL="788988" lvl="1" indent="-514350">
              <a:lnSpc>
                <a:spcPct val="110000"/>
              </a:lnSpc>
              <a:spcAft>
                <a:spcPts val="600"/>
              </a:spcAft>
            </a:pPr>
            <a:r>
              <a:rPr lang="en-US" sz="2100" dirty="0" smtClean="0"/>
              <a:t>Sequence of tasks that will become the focus of the CTA are </a:t>
            </a:r>
            <a:r>
              <a:rPr lang="en-US" sz="2100" dirty="0" err="1" smtClean="0"/>
              <a:t>analysed</a:t>
            </a:r>
            <a:endParaRPr lang="en-US" sz="2100" dirty="0" smtClean="0"/>
          </a:p>
          <a:p>
            <a:pPr marL="788988" lvl="1" indent="-514350">
              <a:lnSpc>
                <a:spcPct val="110000"/>
              </a:lnSpc>
              <a:spcAft>
                <a:spcPts val="600"/>
              </a:spcAft>
            </a:pPr>
            <a:r>
              <a:rPr lang="en-US" sz="2100" dirty="0" smtClean="0"/>
              <a:t>Analysts attempt to become generally familiar with the knowledge domain and identify experts to participate in the knowledge elicitation process. Knowledge analysts should be generally familiar with the content, system, or procedures being analyzed.</a:t>
            </a:r>
          </a:p>
          <a:p>
            <a:pPr marL="788988" lvl="1" indent="-514350">
              <a:lnSpc>
                <a:spcPct val="110000"/>
              </a:lnSpc>
              <a:spcAft>
                <a:spcPts val="600"/>
              </a:spcAft>
            </a:pPr>
            <a:r>
              <a:rPr lang="en-US" sz="2100" dirty="0" smtClean="0"/>
              <a:t>Interview 2-3 subject matter experts, separately to avoid premature consensus regarding the knowledge and skills necessary for effective performance.</a:t>
            </a:r>
          </a:p>
          <a:p>
            <a:pPr marL="788988" lvl="1" indent="-514350">
              <a:lnSpc>
                <a:spcPct val="110000"/>
              </a:lnSpc>
              <a:spcAft>
                <a:spcPts val="600"/>
              </a:spcAft>
            </a:pPr>
            <a:r>
              <a:rPr lang="en-US" sz="2100" dirty="0" smtClean="0"/>
              <a:t>Techniques typically used during this phase include document analysis,</a:t>
            </a:r>
          </a:p>
          <a:p>
            <a:pPr marL="788988" lvl="1" indent="-514350">
              <a:lnSpc>
                <a:spcPct val="110000"/>
              </a:lnSpc>
              <a:spcAft>
                <a:spcPts val="600"/>
              </a:spcAft>
            </a:pPr>
            <a:r>
              <a:rPr lang="en-US" sz="2100" dirty="0" smtClean="0"/>
              <a:t>observation, and interviews (structured or unstructured). </a:t>
            </a:r>
          </a:p>
          <a:p>
            <a:pPr marL="788988" lvl="1" indent="-514350">
              <a:lnSpc>
                <a:spcPct val="110000"/>
              </a:lnSpc>
              <a:spcAft>
                <a:spcPts val="600"/>
              </a:spcAft>
            </a:pPr>
            <a:r>
              <a:rPr lang="en-US" sz="2100" dirty="0" smtClean="0"/>
              <a:t>The analyst uses the results of this stage to identify the knowledge types and structures involved in performing the tasks.</a:t>
            </a:r>
          </a:p>
          <a:p>
            <a:pPr>
              <a:lnSpc>
                <a:spcPct val="80000"/>
              </a:lnSpc>
            </a:pPr>
            <a:endParaRPr lang="en-US" sz="2000" dirty="0" smtClean="0"/>
          </a:p>
          <a:p>
            <a:pPr algn="r">
              <a:lnSpc>
                <a:spcPct val="80000"/>
              </a:lnSpc>
              <a:buFont typeface="Wingdings 2" charset="2"/>
              <a:buNone/>
            </a:pPr>
            <a:r>
              <a:rPr lang="en-US" sz="1600" dirty="0" smtClean="0"/>
              <a:t>Clark, et al (2008), “Cognitive Task Analysis”</a:t>
            </a:r>
          </a:p>
          <a:p>
            <a:pPr>
              <a:lnSpc>
                <a:spcPct val="80000"/>
              </a:lnSpc>
            </a:pPr>
            <a:endParaRPr lang="en-US" sz="2000" dirty="0" smtClean="0"/>
          </a:p>
        </p:txBody>
      </p:sp>
      <p:sp>
        <p:nvSpPr>
          <p:cNvPr id="4" name="TextBox 19"/>
          <p:cNvSpPr txBox="1">
            <a:spLocks noChangeArrowheads="1"/>
          </p:cNvSpPr>
          <p:nvPr/>
        </p:nvSpPr>
        <p:spPr bwMode="auto">
          <a:xfrm>
            <a:off x="251520" y="5661248"/>
            <a:ext cx="5772870" cy="923330"/>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Consider the car parking example</a:t>
            </a:r>
          </a:p>
          <a:p>
            <a:pPr algn="ctr"/>
            <a:endParaRPr lang="en-US" i="1" dirty="0"/>
          </a:p>
          <a:p>
            <a:pPr algn="ctr"/>
            <a:r>
              <a:rPr lang="en-US" i="1" dirty="0" smtClean="0"/>
              <a:t>Why do drivers stop talking while they are parking?</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CTA procedure</a:t>
            </a:r>
          </a:p>
        </p:txBody>
      </p:sp>
      <p:sp>
        <p:nvSpPr>
          <p:cNvPr id="100355" name="Content Placeholder 2"/>
          <p:cNvSpPr>
            <a:spLocks noGrp="1"/>
          </p:cNvSpPr>
          <p:nvPr>
            <p:ph type="body" sz="quarter" idx="11"/>
          </p:nvPr>
        </p:nvSpPr>
        <p:spPr>
          <a:xfrm>
            <a:off x="685800" y="1387810"/>
            <a:ext cx="7543800" cy="5065526"/>
          </a:xfrm>
          <a:prstGeom prst="rect">
            <a:avLst/>
          </a:prstGeom>
        </p:spPr>
        <p:txBody>
          <a:bodyPr>
            <a:normAutofit lnSpcReduction="10000"/>
          </a:bodyPr>
          <a:lstStyle/>
          <a:p>
            <a:pPr>
              <a:lnSpc>
                <a:spcPct val="90000"/>
              </a:lnSpc>
              <a:buFont typeface="Wingdings 2" charset="2"/>
              <a:buNone/>
            </a:pPr>
            <a:r>
              <a:rPr lang="en-US" sz="2400" dirty="0" smtClean="0"/>
              <a:t> </a:t>
            </a:r>
            <a:r>
              <a:rPr lang="en-US" sz="2800" b="1" dirty="0" smtClean="0"/>
              <a:t>2. Identify knowledge representations</a:t>
            </a:r>
            <a:r>
              <a:rPr lang="en-US" sz="2700" b="1" dirty="0" smtClean="0"/>
              <a:t/>
            </a:r>
            <a:br>
              <a:rPr lang="en-US" sz="2700" b="1" dirty="0" smtClean="0"/>
            </a:br>
            <a:endParaRPr lang="en-US" sz="1500" b="1" dirty="0" smtClean="0"/>
          </a:p>
          <a:p>
            <a:pPr marL="1063625" lvl="2" indent="-514350">
              <a:lnSpc>
                <a:spcPct val="90000"/>
              </a:lnSpc>
            </a:pPr>
            <a:r>
              <a:rPr lang="en-US" sz="1900" dirty="0" smtClean="0"/>
              <a:t>Using information collected during the preliminary stage, examine</a:t>
            </a:r>
          </a:p>
          <a:p>
            <a:pPr marL="1063625" lvl="2" indent="-514350">
              <a:lnSpc>
                <a:spcPct val="90000"/>
              </a:lnSpc>
            </a:pPr>
            <a:r>
              <a:rPr lang="en-US" sz="1900" dirty="0" smtClean="0"/>
              <a:t>each task to identify sub-tasks and types of knowledge required to perform it. </a:t>
            </a:r>
          </a:p>
          <a:p>
            <a:pPr marL="1063625" lvl="2" indent="-514350">
              <a:lnSpc>
                <a:spcPct val="90000"/>
              </a:lnSpc>
            </a:pPr>
            <a:r>
              <a:rPr lang="en-US" sz="1900" dirty="0" smtClean="0"/>
              <a:t>Most CTA approaches are organized around knowledge representations appropriate for the task, such as concept maps, flow charts, semantic nets, and so forth. These representations provide direction and order to latter stages in the CTA process because knowledge elicitation methods map directly to knowledge types.</a:t>
            </a:r>
          </a:p>
          <a:p>
            <a:pPr marL="1063625" lvl="2" indent="-514350">
              <a:lnSpc>
                <a:spcPct val="90000"/>
              </a:lnSpc>
            </a:pPr>
            <a:r>
              <a:rPr lang="en-US" sz="1900" dirty="0" smtClean="0"/>
              <a:t> Some are best used to elicit procedural knowledge, while others are more successful for capturing declarative knowledge (</a:t>
            </a:r>
            <a:r>
              <a:rPr lang="en-US" sz="1900" dirty="0" err="1" smtClean="0"/>
              <a:t>Chipman</a:t>
            </a:r>
            <a:r>
              <a:rPr lang="en-US" sz="1900" dirty="0" smtClean="0"/>
              <a:t> et al., 2000).</a:t>
            </a:r>
          </a:p>
          <a:p>
            <a:pPr marL="1063625" lvl="2" indent="-514350">
              <a:lnSpc>
                <a:spcPct val="90000"/>
              </a:lnSpc>
            </a:pPr>
            <a:r>
              <a:rPr lang="en-US" sz="1900" dirty="0" smtClean="0"/>
              <a:t> A learning hierarchy is one example of a method to organize the types of knowledge required to perform a task.</a:t>
            </a:r>
            <a:endParaRPr lang="en-US" sz="2400" dirty="0" smtClean="0"/>
          </a:p>
          <a:p>
            <a:pPr algn="r">
              <a:lnSpc>
                <a:spcPct val="90000"/>
              </a:lnSpc>
              <a:buFont typeface="Wingdings 2" charset="2"/>
              <a:buNone/>
            </a:pPr>
            <a:r>
              <a:rPr lang="en-US" sz="1600" dirty="0" smtClean="0"/>
              <a:t>Clark, et al (2008), “Cognitive Task Analysis”</a:t>
            </a:r>
          </a:p>
          <a:p>
            <a:pPr>
              <a:lnSpc>
                <a:spcPct val="90000"/>
              </a:lnSpc>
            </a:pPr>
            <a:endParaRPr lang="en-US" sz="2000" dirty="0" smtClean="0"/>
          </a:p>
        </p:txBody>
      </p:sp>
      <p:sp>
        <p:nvSpPr>
          <p:cNvPr id="4" name="TextBox 19"/>
          <p:cNvSpPr txBox="1">
            <a:spLocks noChangeArrowheads="1"/>
          </p:cNvSpPr>
          <p:nvPr/>
        </p:nvSpPr>
        <p:spPr bwMode="auto">
          <a:xfrm>
            <a:off x="179512" y="6060765"/>
            <a:ext cx="5616624"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Develop some different charting methods for CTA</a:t>
            </a:r>
            <a:endParaRPr lang="en-US"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smtClean="0"/>
              <a:t>CTA procedure</a:t>
            </a:r>
          </a:p>
        </p:txBody>
      </p:sp>
      <p:sp>
        <p:nvSpPr>
          <p:cNvPr id="101379" name="Content Placeholder 2"/>
          <p:cNvSpPr>
            <a:spLocks noGrp="1"/>
          </p:cNvSpPr>
          <p:nvPr>
            <p:ph type="body" sz="quarter" idx="11"/>
          </p:nvPr>
        </p:nvSpPr>
        <p:spPr>
          <a:prstGeom prst="rect">
            <a:avLst/>
          </a:prstGeom>
        </p:spPr>
        <p:txBody>
          <a:bodyPr>
            <a:normAutofit fontScale="85000" lnSpcReduction="10000"/>
          </a:bodyPr>
          <a:lstStyle/>
          <a:p>
            <a:pPr>
              <a:buFont typeface="Wingdings 2" charset="2"/>
              <a:buNone/>
            </a:pPr>
            <a:r>
              <a:rPr lang="en-US" sz="2800" dirty="0" smtClean="0"/>
              <a:t> 3</a:t>
            </a:r>
            <a:r>
              <a:rPr lang="en-US" sz="2800" b="1" dirty="0" smtClean="0"/>
              <a:t>. Apply focused knowledge elicitation methods</a:t>
            </a:r>
            <a:r>
              <a:rPr lang="en-US" sz="3100" b="1" dirty="0" smtClean="0"/>
              <a:t/>
            </a:r>
            <a:br>
              <a:rPr lang="en-US" sz="3100" b="1" dirty="0" smtClean="0"/>
            </a:br>
            <a:endParaRPr lang="en-US" sz="1700" b="1" dirty="0" smtClean="0"/>
          </a:p>
          <a:p>
            <a:pPr marL="788988" lvl="1" indent="-514350"/>
            <a:r>
              <a:rPr lang="en-US" dirty="0" smtClean="0"/>
              <a:t>the analyst applies various techniques to collect the knowledge identified in the prior stage.</a:t>
            </a:r>
          </a:p>
          <a:p>
            <a:pPr marL="788988" lvl="1" indent="-514350"/>
            <a:r>
              <a:rPr lang="en-US" dirty="0" smtClean="0"/>
              <a:t>choose methods appropriate to the targeted knowledge type as determined by the knowledge representations identified for each task.</a:t>
            </a:r>
          </a:p>
          <a:p>
            <a:pPr marL="788988" lvl="1" indent="-514350"/>
            <a:r>
              <a:rPr lang="en-US" dirty="0" smtClean="0"/>
              <a:t>Knowledge elicitation methods include:</a:t>
            </a:r>
          </a:p>
          <a:p>
            <a:pPr marL="1063625" lvl="2" indent="-514350"/>
            <a:r>
              <a:rPr lang="en-US" dirty="0" smtClean="0"/>
              <a:t>Structured or semi-structured interviews</a:t>
            </a:r>
          </a:p>
          <a:p>
            <a:pPr marL="1063625" lvl="2" indent="-514350"/>
            <a:r>
              <a:rPr lang="en-US" dirty="0" smtClean="0"/>
              <a:t>Verbal Protocol analysis</a:t>
            </a:r>
          </a:p>
          <a:p>
            <a:pPr marL="1063625" lvl="2" indent="-514350"/>
            <a:r>
              <a:rPr lang="en-US" dirty="0" smtClean="0"/>
              <a:t>Critical Decision Method (Gary Klein)</a:t>
            </a:r>
          </a:p>
          <a:p>
            <a:pPr marL="1063625" lvl="2" indent="-514350"/>
            <a:r>
              <a:rPr lang="en-US" dirty="0" smtClean="0"/>
              <a:t>Applied Cognitive Task Analysis (ACTA) (</a:t>
            </a:r>
            <a:r>
              <a:rPr lang="en-US" dirty="0" err="1" smtClean="0"/>
              <a:t>Militello</a:t>
            </a:r>
            <a:r>
              <a:rPr lang="en-US" dirty="0" smtClean="0"/>
              <a:t> and Hutton)</a:t>
            </a:r>
          </a:p>
          <a:p>
            <a:pPr marL="788988" lvl="1" indent="-514350">
              <a:buFont typeface="Wingdings 2" charset="2"/>
              <a:buAutoNum type="arabicPeriod" startAt="2"/>
            </a:pPr>
            <a:endParaRPr lang="en-US" dirty="0" smtClean="0"/>
          </a:p>
          <a:p>
            <a:pPr algn="r">
              <a:buFont typeface="Wingdings 2" charset="2"/>
              <a:buNone/>
            </a:pPr>
            <a:r>
              <a:rPr lang="en-US" sz="1900" dirty="0" smtClean="0"/>
              <a:t>Clark, et al (2008), “Cognitive Task Analysis”</a:t>
            </a:r>
          </a:p>
          <a:p>
            <a:endParaRPr lang="en-US" dirty="0" smtClean="0"/>
          </a:p>
        </p:txBody>
      </p:sp>
      <p:sp>
        <p:nvSpPr>
          <p:cNvPr id="4" name="TextBox 19"/>
          <p:cNvSpPr txBox="1">
            <a:spLocks noChangeArrowheads="1"/>
          </p:cNvSpPr>
          <p:nvPr/>
        </p:nvSpPr>
        <p:spPr bwMode="auto">
          <a:xfrm>
            <a:off x="467544" y="6004160"/>
            <a:ext cx="5673548"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How will you collect data for the car parking CTA?</a:t>
            </a:r>
            <a:endParaRPr 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US" dirty="0" smtClean="0"/>
              <a:t>Verbal Protocol Analysis </a:t>
            </a:r>
          </a:p>
        </p:txBody>
      </p:sp>
      <p:sp>
        <p:nvSpPr>
          <p:cNvPr id="102403" name="Content Placeholder 2"/>
          <p:cNvSpPr>
            <a:spLocks noGrp="1"/>
          </p:cNvSpPr>
          <p:nvPr>
            <p:ph type="body" sz="quarter" idx="11"/>
          </p:nvPr>
        </p:nvSpPr>
        <p:spPr>
          <a:xfrm>
            <a:off x="709072" y="1426344"/>
            <a:ext cx="7543800" cy="4572000"/>
          </a:xfrm>
          <a:prstGeom prst="rect">
            <a:avLst/>
          </a:prstGeom>
        </p:spPr>
        <p:txBody>
          <a:bodyPr/>
          <a:lstStyle/>
          <a:p>
            <a:pPr marL="0" indent="0">
              <a:buNone/>
            </a:pPr>
            <a:r>
              <a:rPr lang="en-US" b="1" dirty="0">
                <a:solidFill>
                  <a:srgbClr val="696464"/>
                </a:solidFill>
                <a:latin typeface="Franklin Gothic Book" charset="0"/>
              </a:rPr>
              <a:t>Use verbal protocol analysis to develop procedures, instructions, checklists and </a:t>
            </a:r>
            <a:r>
              <a:rPr lang="en-US" b="1" dirty="0" smtClean="0">
                <a:solidFill>
                  <a:srgbClr val="696464"/>
                </a:solidFill>
                <a:latin typeface="Franklin Gothic Book" charset="0"/>
              </a:rPr>
              <a:t>improvisations</a:t>
            </a:r>
          </a:p>
          <a:p>
            <a:pPr marL="0" indent="0">
              <a:buNone/>
            </a:pPr>
            <a:endParaRPr lang="en-US" dirty="0"/>
          </a:p>
          <a:p>
            <a:r>
              <a:rPr lang="en-US" dirty="0" smtClean="0"/>
              <a:t>Tie your shoelace or tie</a:t>
            </a:r>
          </a:p>
          <a:p>
            <a:r>
              <a:rPr lang="en-US" dirty="0" smtClean="0"/>
              <a:t>Navigate a sharp bend while driving</a:t>
            </a:r>
          </a:p>
          <a:p>
            <a:r>
              <a:rPr lang="en-US" dirty="0" smtClean="0"/>
              <a:t>Take a penalty kick</a:t>
            </a:r>
          </a:p>
          <a:p>
            <a:r>
              <a:rPr lang="en-US" dirty="0" smtClean="0"/>
              <a:t>Cook a meal</a:t>
            </a:r>
          </a:p>
          <a:p>
            <a:r>
              <a:rPr lang="en-US" dirty="0" smtClean="0"/>
              <a:t>Using your mobile phone for web surfing</a:t>
            </a:r>
          </a:p>
        </p:txBody>
      </p:sp>
      <p:sp>
        <p:nvSpPr>
          <p:cNvPr id="4" name="TextBox 19"/>
          <p:cNvSpPr txBox="1">
            <a:spLocks noChangeArrowheads="1"/>
          </p:cNvSpPr>
          <p:nvPr/>
        </p:nvSpPr>
        <p:spPr bwMode="auto">
          <a:xfrm>
            <a:off x="467544" y="5352013"/>
            <a:ext cx="5514360" cy="923330"/>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Choose one of these activities and, as you work through the task,  describe to your group what you are thinking.</a:t>
            </a:r>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CTA procedure</a:t>
            </a:r>
          </a:p>
        </p:txBody>
      </p:sp>
      <p:sp>
        <p:nvSpPr>
          <p:cNvPr id="103427" name="Content Placeholder 2"/>
          <p:cNvSpPr>
            <a:spLocks noGrp="1"/>
          </p:cNvSpPr>
          <p:nvPr>
            <p:ph type="body" sz="quarter" idx="11"/>
          </p:nvPr>
        </p:nvSpPr>
        <p:spPr>
          <a:xfrm>
            <a:off x="323804" y="1387810"/>
            <a:ext cx="8496668" cy="4572000"/>
          </a:xfrm>
          <a:prstGeom prst="rect">
            <a:avLst/>
          </a:prstGeom>
        </p:spPr>
        <p:txBody>
          <a:bodyPr>
            <a:normAutofit fontScale="92500" lnSpcReduction="10000"/>
          </a:bodyPr>
          <a:lstStyle/>
          <a:p>
            <a:pPr marL="0" indent="0">
              <a:buNone/>
            </a:pPr>
            <a:r>
              <a:rPr lang="en-US" sz="2800" b="1" dirty="0" smtClean="0"/>
              <a:t>4. Analyze and Verify Data Acquired</a:t>
            </a:r>
            <a:br>
              <a:rPr lang="en-US" sz="2800" b="1" dirty="0" smtClean="0"/>
            </a:br>
            <a:endParaRPr lang="en-US" sz="1000" b="1" dirty="0" smtClean="0"/>
          </a:p>
          <a:p>
            <a:pPr marL="617538" lvl="1" indent="-342900"/>
            <a:r>
              <a:rPr lang="en-US" sz="2200" dirty="0" smtClean="0"/>
              <a:t>Analyst code and format the results for verification, validation, and applicability for use in  their intended application. </a:t>
            </a:r>
          </a:p>
          <a:p>
            <a:pPr marL="617538" lvl="1" indent="-342900"/>
            <a:r>
              <a:rPr lang="en-US" sz="2200" dirty="0" smtClean="0"/>
              <a:t>Transcripts may be coded to summarize, categorize, and/or synthesize the collected data.</a:t>
            </a:r>
          </a:p>
          <a:p>
            <a:pPr marL="617538" lvl="1" indent="-342900"/>
            <a:r>
              <a:rPr lang="en-US" sz="2200" dirty="0" smtClean="0"/>
              <a:t>Formatted output is presented to the participating SMEs for verification, refinement, and revision to ensure that the representations of tasks and their underlying cognitive components are complete and accurate. </a:t>
            </a:r>
          </a:p>
          <a:p>
            <a:pPr marL="617538" lvl="1" indent="-342900"/>
            <a:r>
              <a:rPr lang="en-US" sz="2200" dirty="0" smtClean="0"/>
              <a:t>The analyst should compare these with the output of other experts to validate that the results accurately reflect the desired knowledge representation.</a:t>
            </a:r>
          </a:p>
          <a:p>
            <a:pPr algn="r"/>
            <a:r>
              <a:rPr lang="en-US" sz="1900" dirty="0" smtClean="0"/>
              <a:t>Clark, et al (2008), “Cognitive Task Analysis”</a:t>
            </a:r>
          </a:p>
          <a:p>
            <a:endParaRPr lang="en-US" sz="2400" dirty="0" smtClean="0"/>
          </a:p>
        </p:txBody>
      </p:sp>
      <p:sp>
        <p:nvSpPr>
          <p:cNvPr id="4" name="TextBox 19"/>
          <p:cNvSpPr txBox="1">
            <a:spLocks noChangeArrowheads="1"/>
          </p:cNvSpPr>
          <p:nvPr/>
        </p:nvSpPr>
        <p:spPr bwMode="auto">
          <a:xfrm>
            <a:off x="323528" y="5959810"/>
            <a:ext cx="6336704"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Now compare your analyses with those of other groups. How do they differ? How can the methods be improved?</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CTA procedure</a:t>
            </a:r>
          </a:p>
        </p:txBody>
      </p:sp>
      <p:sp>
        <p:nvSpPr>
          <p:cNvPr id="104451" name="Content Placeholder 2"/>
          <p:cNvSpPr>
            <a:spLocks noGrp="1"/>
          </p:cNvSpPr>
          <p:nvPr>
            <p:ph type="body" sz="quarter" idx="11"/>
          </p:nvPr>
        </p:nvSpPr>
        <p:spPr>
          <a:prstGeom prst="rect">
            <a:avLst/>
          </a:prstGeom>
        </p:spPr>
        <p:txBody>
          <a:bodyPr>
            <a:normAutofit lnSpcReduction="10000"/>
          </a:bodyPr>
          <a:lstStyle/>
          <a:p>
            <a:pPr>
              <a:buFont typeface="Wingdings 2" charset="2"/>
              <a:buNone/>
            </a:pPr>
            <a:r>
              <a:rPr lang="en-US" b="1" dirty="0" smtClean="0"/>
              <a:t> </a:t>
            </a:r>
            <a:r>
              <a:rPr lang="en-US" sz="2800" b="1" dirty="0" smtClean="0"/>
              <a:t>5. </a:t>
            </a:r>
            <a:r>
              <a:rPr lang="en-US" b="1" dirty="0" smtClean="0"/>
              <a:t>Format Results for the Intended Application</a:t>
            </a:r>
            <a:r>
              <a:rPr lang="en-US" sz="2800" b="1" dirty="0" smtClean="0"/>
              <a:t/>
            </a:r>
            <a:br>
              <a:rPr lang="en-US" sz="2800" b="1" dirty="0" smtClean="0"/>
            </a:br>
            <a:endParaRPr lang="en-US" sz="1800" b="1" dirty="0" smtClean="0"/>
          </a:p>
          <a:p>
            <a:pPr marL="788988" lvl="1" indent="-514350"/>
            <a:r>
              <a:rPr lang="en-US" dirty="0" smtClean="0"/>
              <a:t>The results of some highly structured CTA methods (e.g., cognitive modeling) are readily applied to expert systems or computer-assisted tutoring applications. </a:t>
            </a:r>
          </a:p>
          <a:p>
            <a:pPr marL="788988" lvl="1" indent="-514350"/>
            <a:r>
              <a:rPr lang="en-US" dirty="0" smtClean="0"/>
              <a:t>For less formal CTA methods,  the results must be translated into models that reveal the underlying skills, mental models, and problem solving strategies used by experts when performing highly complex tasks.</a:t>
            </a:r>
            <a:br>
              <a:rPr lang="en-US" dirty="0" smtClean="0"/>
            </a:br>
            <a:endParaRPr lang="en-US" dirty="0" smtClean="0"/>
          </a:p>
          <a:p>
            <a:pPr algn="r">
              <a:buFont typeface="Wingdings 2" charset="2"/>
              <a:buNone/>
            </a:pPr>
            <a:r>
              <a:rPr lang="en-US" sz="2100" dirty="0" smtClean="0"/>
              <a:t>Clark, et al (2008), “Cognitive Task Analysis”</a:t>
            </a:r>
          </a:p>
          <a:p>
            <a:endParaRPr lang="en-US" dirty="0" smtClean="0"/>
          </a:p>
        </p:txBody>
      </p:sp>
      <p:sp>
        <p:nvSpPr>
          <p:cNvPr id="4" name="TextBox 19"/>
          <p:cNvSpPr txBox="1">
            <a:spLocks noChangeArrowheads="1"/>
          </p:cNvSpPr>
          <p:nvPr/>
        </p:nvSpPr>
        <p:spPr bwMode="auto">
          <a:xfrm>
            <a:off x="535047" y="5735846"/>
            <a:ext cx="502547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Create a structure for a computer representation of your CTA.</a:t>
            </a:r>
            <a:endParaRPr lang="en-US"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smtClean="0"/>
              <a:t>Expertise</a:t>
            </a:r>
          </a:p>
        </p:txBody>
      </p:sp>
      <p:sp>
        <p:nvSpPr>
          <p:cNvPr id="105475" name="Content Placeholder 6"/>
          <p:cNvSpPr>
            <a:spLocks noGrp="1"/>
          </p:cNvSpPr>
          <p:nvPr>
            <p:ph type="body" sz="quarter" idx="11"/>
          </p:nvPr>
        </p:nvSpPr>
        <p:spPr>
          <a:xfrm>
            <a:off x="685800" y="1268760"/>
            <a:ext cx="7543800" cy="4248472"/>
          </a:xfrm>
          <a:prstGeom prst="rect">
            <a:avLst/>
          </a:prstGeom>
        </p:spPr>
        <p:txBody>
          <a:bodyPr>
            <a:normAutofit fontScale="85000" lnSpcReduction="10000"/>
          </a:bodyPr>
          <a:lstStyle/>
          <a:p>
            <a:pPr>
              <a:lnSpc>
                <a:spcPct val="120000"/>
              </a:lnSpc>
            </a:pPr>
            <a:r>
              <a:rPr lang="en-US" dirty="0" smtClean="0"/>
              <a:t>Attained by mimicking the thought processes of experts</a:t>
            </a:r>
          </a:p>
          <a:p>
            <a:pPr lvl="1">
              <a:lnSpc>
                <a:spcPct val="120000"/>
              </a:lnSpc>
            </a:pPr>
            <a:r>
              <a:rPr lang="en-US" dirty="0" smtClean="0"/>
              <a:t>The information they seek</a:t>
            </a:r>
          </a:p>
          <a:p>
            <a:pPr lvl="1">
              <a:lnSpc>
                <a:spcPct val="120000"/>
              </a:lnSpc>
            </a:pPr>
            <a:r>
              <a:rPr lang="en-US" dirty="0" smtClean="0"/>
              <a:t>The weightings they assign to different items of information</a:t>
            </a:r>
          </a:p>
          <a:p>
            <a:pPr lvl="1">
              <a:lnSpc>
                <a:spcPct val="120000"/>
              </a:lnSpc>
            </a:pPr>
            <a:r>
              <a:rPr lang="en-US" dirty="0" smtClean="0"/>
              <a:t>The logic / inductive reasoning they use</a:t>
            </a:r>
          </a:p>
          <a:p>
            <a:pPr lvl="1">
              <a:lnSpc>
                <a:spcPct val="120000"/>
              </a:lnSpc>
            </a:pPr>
            <a:r>
              <a:rPr lang="en-US" dirty="0" smtClean="0"/>
              <a:t>The conclusions they reach</a:t>
            </a:r>
          </a:p>
          <a:p>
            <a:pPr lvl="1">
              <a:lnSpc>
                <a:spcPct val="120000"/>
              </a:lnSpc>
            </a:pPr>
            <a:endParaRPr lang="en-US" sz="900" dirty="0" smtClean="0"/>
          </a:p>
          <a:p>
            <a:pPr>
              <a:lnSpc>
                <a:spcPct val="120000"/>
              </a:lnSpc>
            </a:pPr>
            <a:r>
              <a:rPr lang="en-US" dirty="0" smtClean="0"/>
              <a:t>Compared with novices</a:t>
            </a:r>
          </a:p>
          <a:p>
            <a:pPr lvl="1">
              <a:lnSpc>
                <a:spcPct val="120000"/>
              </a:lnSpc>
            </a:pPr>
            <a:r>
              <a:rPr lang="en-US" dirty="0" smtClean="0"/>
              <a:t>Errors of omission and commission in the information they seek</a:t>
            </a:r>
          </a:p>
          <a:p>
            <a:pPr lvl="1">
              <a:lnSpc>
                <a:spcPct val="120000"/>
              </a:lnSpc>
            </a:pPr>
            <a:r>
              <a:rPr lang="en-US" dirty="0" smtClean="0"/>
              <a:t>Over / under weight the importance of some information sources</a:t>
            </a:r>
          </a:p>
          <a:p>
            <a:pPr lvl="1">
              <a:lnSpc>
                <a:spcPct val="120000"/>
              </a:lnSpc>
            </a:pPr>
            <a:r>
              <a:rPr lang="en-US" dirty="0" smtClean="0"/>
              <a:t>Use incorrect / inadequate  logic, deductive reasoning</a:t>
            </a:r>
          </a:p>
          <a:p>
            <a:pPr lvl="1">
              <a:lnSpc>
                <a:spcPct val="120000"/>
              </a:lnSpc>
            </a:pPr>
            <a:r>
              <a:rPr lang="en-US" dirty="0" smtClean="0"/>
              <a:t>Converge on wrong conclusions and make wrong decisions</a:t>
            </a:r>
          </a:p>
          <a:p>
            <a:pPr lvl="1"/>
            <a:endParaRPr lang="en-US" dirty="0" smtClean="0"/>
          </a:p>
        </p:txBody>
      </p:sp>
      <p:sp>
        <p:nvSpPr>
          <p:cNvPr id="4" name="TextBox 19"/>
          <p:cNvSpPr txBox="1">
            <a:spLocks noChangeArrowheads="1"/>
          </p:cNvSpPr>
          <p:nvPr/>
        </p:nvSpPr>
        <p:spPr bwMode="auto">
          <a:xfrm>
            <a:off x="199836" y="5517232"/>
            <a:ext cx="6480720" cy="1200329"/>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Novices and Experts are different due to aptitude, training and experience.</a:t>
            </a:r>
          </a:p>
          <a:p>
            <a:pPr algn="ctr"/>
            <a:r>
              <a:rPr lang="en-US" i="1" dirty="0" smtClean="0"/>
              <a:t>Compare some tasks in which you differ in experience with a colleague</a:t>
            </a:r>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Title 1"/>
          <p:cNvSpPr>
            <a:spLocks noGrp="1"/>
          </p:cNvSpPr>
          <p:nvPr>
            <p:ph type="title"/>
          </p:nvPr>
        </p:nvSpPr>
        <p:spPr>
          <a:xfrm>
            <a:off x="838200" y="0"/>
            <a:ext cx="7772400" cy="636513"/>
          </a:xfrm>
        </p:spPr>
        <p:txBody>
          <a:bodyPr/>
          <a:lstStyle/>
          <a:p>
            <a:pPr algn="ctr"/>
            <a:r>
              <a:rPr lang="en-US" sz="4000" b="1" dirty="0" smtClean="0">
                <a:solidFill>
                  <a:srgbClr val="C00000"/>
                </a:solidFill>
              </a:rPr>
              <a:t>Cognitive Task Analysis</a:t>
            </a:r>
          </a:p>
        </p:txBody>
      </p:sp>
      <p:sp>
        <p:nvSpPr>
          <p:cNvPr id="5" name="Oval 4"/>
          <p:cNvSpPr/>
          <p:nvPr/>
        </p:nvSpPr>
        <p:spPr>
          <a:xfrm>
            <a:off x="304800" y="780476"/>
            <a:ext cx="1905000" cy="74027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FF00"/>
                </a:solidFill>
              </a:rPr>
              <a:t>Task Related Thoughts</a:t>
            </a:r>
          </a:p>
        </p:txBody>
      </p:sp>
      <p:sp>
        <p:nvSpPr>
          <p:cNvPr id="6" name="Oval 5"/>
          <p:cNvSpPr/>
          <p:nvPr/>
        </p:nvSpPr>
        <p:spPr>
          <a:xfrm>
            <a:off x="304800" y="2385022"/>
            <a:ext cx="1752600" cy="88832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FFFF00"/>
                </a:solidFill>
                <a:ea typeface="ＭＳ Ｐゴシック" charset="-128"/>
              </a:rPr>
              <a:t>Secondary Tasks</a:t>
            </a:r>
          </a:p>
        </p:txBody>
      </p:sp>
      <p:sp>
        <p:nvSpPr>
          <p:cNvPr id="7" name="Oval 6"/>
          <p:cNvSpPr/>
          <p:nvPr/>
        </p:nvSpPr>
        <p:spPr>
          <a:xfrm>
            <a:off x="2438400" y="1771076"/>
            <a:ext cx="1701800" cy="740273"/>
          </a:xfrm>
          <a:prstGeom prst="ellipse">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Semantic Encoding</a:t>
            </a:r>
          </a:p>
        </p:txBody>
      </p:sp>
      <p:sp>
        <p:nvSpPr>
          <p:cNvPr id="8" name="Oval 7"/>
          <p:cNvSpPr/>
          <p:nvPr/>
        </p:nvSpPr>
        <p:spPr>
          <a:xfrm>
            <a:off x="4495800" y="1865434"/>
            <a:ext cx="1871663" cy="493515"/>
          </a:xfrm>
          <a:prstGeom prst="ellipse">
            <a:avLst/>
          </a:prstGeom>
          <a:solidFill>
            <a:srgbClr val="FFC000"/>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Physical Encoding</a:t>
            </a:r>
          </a:p>
        </p:txBody>
      </p:sp>
      <p:sp>
        <p:nvSpPr>
          <p:cNvPr id="9" name="Oval 8"/>
          <p:cNvSpPr/>
          <p:nvPr/>
        </p:nvSpPr>
        <p:spPr>
          <a:xfrm>
            <a:off x="6400800" y="3192028"/>
            <a:ext cx="2552700" cy="690921"/>
          </a:xfrm>
          <a:prstGeom prst="ellipse">
            <a:avLst/>
          </a:prstGeom>
          <a:solidFill>
            <a:srgbClr val="F5B7A1"/>
          </a:solid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Transmission / Implementation</a:t>
            </a:r>
          </a:p>
        </p:txBody>
      </p:sp>
      <p:cxnSp>
        <p:nvCxnSpPr>
          <p:cNvPr id="12" name="Shape 11"/>
          <p:cNvCxnSpPr>
            <a:stCxn id="6" idx="6"/>
            <a:endCxn id="7" idx="3"/>
          </p:cNvCxnSpPr>
          <p:nvPr/>
        </p:nvCxnSpPr>
        <p:spPr>
          <a:xfrm flipV="1">
            <a:off x="2057400" y="2402939"/>
            <a:ext cx="630223" cy="426247"/>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Shape 12"/>
          <p:cNvCxnSpPr>
            <a:stCxn id="5" idx="6"/>
            <a:endCxn id="7" idx="1"/>
          </p:cNvCxnSpPr>
          <p:nvPr/>
        </p:nvCxnSpPr>
        <p:spPr>
          <a:xfrm>
            <a:off x="2209800" y="1150613"/>
            <a:ext cx="477823" cy="728873"/>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Shape 13"/>
          <p:cNvCxnSpPr>
            <a:stCxn id="7" idx="6"/>
            <a:endCxn id="8" idx="2"/>
          </p:cNvCxnSpPr>
          <p:nvPr/>
        </p:nvCxnSpPr>
        <p:spPr>
          <a:xfrm flipV="1">
            <a:off x="4140200" y="2112192"/>
            <a:ext cx="355600" cy="29021"/>
          </a:xfrm>
          <a:prstGeom prst="curvedConnector3">
            <a:avLst>
              <a:gd name="adj1" fmla="val 50000"/>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15" name="Shape 14"/>
          <p:cNvCxnSpPr>
            <a:stCxn id="8" idx="6"/>
            <a:endCxn id="9" idx="1"/>
          </p:cNvCxnSpPr>
          <p:nvPr/>
        </p:nvCxnSpPr>
        <p:spPr>
          <a:xfrm>
            <a:off x="6367463" y="2112192"/>
            <a:ext cx="407171" cy="1181019"/>
          </a:xfrm>
          <a:prstGeom prst="curvedConnector2">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4800" y="4487428"/>
            <a:ext cx="1524000" cy="69092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Record Cortical Electrical Activity</a:t>
            </a:r>
          </a:p>
        </p:txBody>
      </p:sp>
      <p:sp>
        <p:nvSpPr>
          <p:cNvPr id="27" name="Rectangle 26"/>
          <p:cNvSpPr/>
          <p:nvPr/>
        </p:nvSpPr>
        <p:spPr>
          <a:xfrm>
            <a:off x="6781800" y="5702282"/>
            <a:ext cx="2133600" cy="787343"/>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ea typeface="ＭＳ Ｐゴシック" charset="-128"/>
              </a:rPr>
              <a:t>Observe Effects on Primary and  Secondary Tasks</a:t>
            </a:r>
          </a:p>
        </p:txBody>
      </p:sp>
      <p:sp>
        <p:nvSpPr>
          <p:cNvPr id="28" name="Rectangle 27"/>
          <p:cNvSpPr/>
          <p:nvPr/>
        </p:nvSpPr>
        <p:spPr>
          <a:xfrm>
            <a:off x="5638800" y="951034"/>
            <a:ext cx="2057400" cy="493515"/>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Analyze the Task Demands</a:t>
            </a:r>
          </a:p>
        </p:txBody>
      </p:sp>
      <p:sp>
        <p:nvSpPr>
          <p:cNvPr id="29" name="Rectangle 28"/>
          <p:cNvSpPr/>
          <p:nvPr/>
        </p:nvSpPr>
        <p:spPr>
          <a:xfrm>
            <a:off x="4038600" y="4456234"/>
            <a:ext cx="1524000" cy="4935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Verbal Protocol Analysis</a:t>
            </a:r>
          </a:p>
        </p:txBody>
      </p:sp>
      <p:sp>
        <p:nvSpPr>
          <p:cNvPr id="30" name="Rectangle 29"/>
          <p:cNvSpPr/>
          <p:nvPr/>
        </p:nvSpPr>
        <p:spPr>
          <a:xfrm>
            <a:off x="7391400" y="1865434"/>
            <a:ext cx="1524000" cy="493515"/>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Observe the Activity</a:t>
            </a:r>
          </a:p>
        </p:txBody>
      </p:sp>
      <p:sp>
        <p:nvSpPr>
          <p:cNvPr id="31" name="Rectangle 30"/>
          <p:cNvSpPr/>
          <p:nvPr/>
        </p:nvSpPr>
        <p:spPr>
          <a:xfrm>
            <a:off x="2286000" y="4055292"/>
            <a:ext cx="1524000" cy="99605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Record Physiological Electrical Activity</a:t>
            </a:r>
          </a:p>
        </p:txBody>
      </p:sp>
      <p:sp>
        <p:nvSpPr>
          <p:cNvPr id="32" name="Oval 31"/>
          <p:cNvSpPr/>
          <p:nvPr/>
        </p:nvSpPr>
        <p:spPr>
          <a:xfrm>
            <a:off x="3886200" y="3160834"/>
            <a:ext cx="2209800" cy="49351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Articulation</a:t>
            </a:r>
          </a:p>
        </p:txBody>
      </p:sp>
      <p:cxnSp>
        <p:nvCxnSpPr>
          <p:cNvPr id="33" name="Shape 13"/>
          <p:cNvCxnSpPr>
            <a:stCxn id="8" idx="4"/>
            <a:endCxn id="32" idx="0"/>
          </p:cNvCxnSpPr>
          <p:nvPr/>
        </p:nvCxnSpPr>
        <p:spPr>
          <a:xfrm rot="5400000">
            <a:off x="4810424" y="2539625"/>
            <a:ext cx="801885" cy="440532"/>
          </a:xfrm>
          <a:prstGeom prst="curvedConnector3">
            <a:avLst>
              <a:gd name="adj1" fmla="val 50000"/>
            </a:avLst>
          </a:prstGeom>
          <a:ln w="38100">
            <a:prstDash val="solid"/>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9" idx="0"/>
            <a:endCxn id="28" idx="2"/>
          </p:cNvCxnSpPr>
          <p:nvPr/>
        </p:nvCxnSpPr>
        <p:spPr>
          <a:xfrm flipH="1" flipV="1">
            <a:off x="6667500" y="1444549"/>
            <a:ext cx="1009650" cy="1747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4"/>
            <a:endCxn id="27" idx="0"/>
          </p:cNvCxnSpPr>
          <p:nvPr/>
        </p:nvCxnSpPr>
        <p:spPr>
          <a:xfrm>
            <a:off x="7677150" y="3882949"/>
            <a:ext cx="171450" cy="1819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7" idx="4"/>
            <a:endCxn id="31" idx="0"/>
          </p:cNvCxnSpPr>
          <p:nvPr/>
        </p:nvCxnSpPr>
        <p:spPr>
          <a:xfrm flipH="1">
            <a:off x="3048000" y="2511349"/>
            <a:ext cx="241300" cy="15439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7" idx="4"/>
            <a:endCxn id="26" idx="0"/>
          </p:cNvCxnSpPr>
          <p:nvPr/>
        </p:nvCxnSpPr>
        <p:spPr>
          <a:xfrm flipH="1">
            <a:off x="1066800" y="2511349"/>
            <a:ext cx="2222500" cy="1976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2" idx="4"/>
            <a:endCxn id="29" idx="0"/>
          </p:cNvCxnSpPr>
          <p:nvPr/>
        </p:nvCxnSpPr>
        <p:spPr>
          <a:xfrm flipH="1">
            <a:off x="4800600" y="3654349"/>
            <a:ext cx="190500" cy="801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0"/>
            <a:endCxn id="30" idx="2"/>
          </p:cNvCxnSpPr>
          <p:nvPr/>
        </p:nvCxnSpPr>
        <p:spPr>
          <a:xfrm flipV="1">
            <a:off x="7677150" y="2358949"/>
            <a:ext cx="476250" cy="8330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4288572" y="5428676"/>
            <a:ext cx="1752600" cy="4935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Asynchronous</a:t>
            </a:r>
          </a:p>
        </p:txBody>
      </p:sp>
      <p:sp>
        <p:nvSpPr>
          <p:cNvPr id="61" name="Rectangle 60"/>
          <p:cNvSpPr/>
          <p:nvPr/>
        </p:nvSpPr>
        <p:spPr>
          <a:xfrm>
            <a:off x="2286000" y="5455524"/>
            <a:ext cx="1524000" cy="49351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Real Time</a:t>
            </a:r>
          </a:p>
        </p:txBody>
      </p:sp>
      <p:cxnSp>
        <p:nvCxnSpPr>
          <p:cNvPr id="62" name="Straight Arrow Connector 61"/>
          <p:cNvCxnSpPr>
            <a:stCxn id="29" idx="2"/>
            <a:endCxn id="61" idx="0"/>
          </p:cNvCxnSpPr>
          <p:nvPr/>
        </p:nvCxnSpPr>
        <p:spPr>
          <a:xfrm flipH="1">
            <a:off x="3048000" y="4949749"/>
            <a:ext cx="1752600" cy="505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9" idx="2"/>
            <a:endCxn id="60" idx="0"/>
          </p:cNvCxnSpPr>
          <p:nvPr/>
        </p:nvCxnSpPr>
        <p:spPr>
          <a:xfrm>
            <a:off x="4800600" y="4949749"/>
            <a:ext cx="364272" cy="4789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6096000" y="4684834"/>
            <a:ext cx="1524000" cy="493515"/>
          </a:xfrm>
          <a:prstGeom prst="rect">
            <a:avLst/>
          </a:prstGeom>
          <a:solidFill>
            <a:srgbClr val="F5B7A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2060"/>
                </a:solidFill>
              </a:rPr>
              <a:t>Record Eye Movements</a:t>
            </a:r>
          </a:p>
        </p:txBody>
      </p:sp>
      <p:cxnSp>
        <p:nvCxnSpPr>
          <p:cNvPr id="118" name="Straight Arrow Connector 117"/>
          <p:cNvCxnSpPr>
            <a:stCxn id="9" idx="4"/>
            <a:endCxn id="114" idx="0"/>
          </p:cNvCxnSpPr>
          <p:nvPr/>
        </p:nvCxnSpPr>
        <p:spPr>
          <a:xfrm flipH="1">
            <a:off x="6858000" y="3882949"/>
            <a:ext cx="819150" cy="801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19"/>
          <p:cNvSpPr txBox="1">
            <a:spLocks noChangeArrowheads="1"/>
          </p:cNvSpPr>
          <p:nvPr/>
        </p:nvSpPr>
        <p:spPr bwMode="auto">
          <a:xfrm>
            <a:off x="233595" y="6200460"/>
            <a:ext cx="5692515"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Consider each of these steps in the car driving context</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smtClean="0"/>
              <a:t>Task Analysis</a:t>
            </a:r>
          </a:p>
        </p:txBody>
      </p:sp>
      <p:sp>
        <p:nvSpPr>
          <p:cNvPr id="90115" name="Content Placeholder 2"/>
          <p:cNvSpPr>
            <a:spLocks noGrp="1"/>
          </p:cNvSpPr>
          <p:nvPr>
            <p:ph type="body" sz="quarter" idx="11"/>
          </p:nvPr>
        </p:nvSpPr>
        <p:spPr>
          <a:prstGeom prst="rect">
            <a:avLst/>
          </a:prstGeom>
        </p:spPr>
        <p:txBody>
          <a:bodyPr/>
          <a:lstStyle/>
          <a:p>
            <a:r>
              <a:rPr lang="en-US" sz="2900" dirty="0" smtClean="0"/>
              <a:t>Physical Task Analysis addresses human overt behaviors – the flow of Energy – Actions</a:t>
            </a:r>
          </a:p>
          <a:p>
            <a:endParaRPr lang="en-US" sz="1200" dirty="0" smtClean="0"/>
          </a:p>
          <a:p>
            <a:r>
              <a:rPr lang="en-US" sz="2900" dirty="0" smtClean="0"/>
              <a:t>Cognitive Task Analysis addresses the flow of Information between (and within) the Task and the Operator</a:t>
            </a:r>
          </a:p>
          <a:p>
            <a:endParaRPr lang="en-US" sz="1400" dirty="0" smtClean="0"/>
          </a:p>
          <a:p>
            <a:r>
              <a:rPr lang="en-US" sz="2900" dirty="0" smtClean="0"/>
              <a:t>Job Analysis addresses the broader psycho-social aspects of an individual’s or group’s activities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a:spLocks noChangeArrowheads="1"/>
          </p:cNvSpPr>
          <p:nvPr/>
        </p:nvSpPr>
        <p:spPr bwMode="auto">
          <a:xfrm>
            <a:off x="1905000" y="29718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alpha val="98000"/>
                    </a:srgbClr>
                  </a:outerShdw>
                </a:effectLst>
                <a:latin typeface="+mn-lt"/>
                <a:ea typeface="+mn-ea"/>
              </a:rPr>
              <a:t>Make Diagnosis</a:t>
            </a:r>
          </a:p>
        </p:txBody>
      </p:sp>
      <p:sp>
        <p:nvSpPr>
          <p:cNvPr id="13" name="Right Arrow 12"/>
          <p:cNvSpPr>
            <a:spLocks noChangeArrowheads="1"/>
          </p:cNvSpPr>
          <p:nvPr/>
        </p:nvSpPr>
        <p:spPr bwMode="auto">
          <a:xfrm>
            <a:off x="838200" y="21336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alpha val="98000"/>
                    </a:srgbClr>
                  </a:outerShdw>
                </a:effectLst>
                <a:latin typeface="+mn-lt"/>
                <a:ea typeface="+mn-ea"/>
              </a:rPr>
              <a:t>Examine Test Results</a:t>
            </a:r>
          </a:p>
        </p:txBody>
      </p:sp>
      <p:sp>
        <p:nvSpPr>
          <p:cNvPr id="107524" name="Title 1"/>
          <p:cNvSpPr>
            <a:spLocks noGrp="1"/>
          </p:cNvSpPr>
          <p:nvPr>
            <p:ph type="title"/>
          </p:nvPr>
        </p:nvSpPr>
        <p:spPr>
          <a:xfrm>
            <a:off x="381000" y="287807"/>
            <a:ext cx="8305800" cy="563562"/>
          </a:xfrm>
        </p:spPr>
        <p:txBody>
          <a:bodyPr/>
          <a:lstStyle/>
          <a:p>
            <a:pPr eaLnBrk="1" hangingPunct="1"/>
            <a:r>
              <a:rPr lang="en-US" sz="3200" dirty="0" smtClean="0"/>
              <a:t>Cognitive Task Analysis (a doctor)</a:t>
            </a:r>
          </a:p>
        </p:txBody>
      </p:sp>
      <p:sp>
        <p:nvSpPr>
          <p:cNvPr id="107525" name="Slide Number Placeholder 3"/>
          <p:cNvSpPr>
            <a:spLocks noGrp="1"/>
          </p:cNvSpPr>
          <p:nvPr>
            <p:ph type="sldNum" sz="quarter" idx="12"/>
          </p:nvPr>
        </p:nvSpPr>
        <p:spPr bwMode="auto">
          <a:ln>
            <a:round/>
            <a:headEnd/>
            <a:tailEnd/>
          </a:ln>
        </p:spPr>
        <p:txBody>
          <a:bodyPr/>
          <a:lstStyle/>
          <a:p>
            <a:fld id="{1988B01B-9540-48AC-B60A-1EFCE7F6A1E7}" type="slidenum">
              <a:rPr lang="en-US" smtClean="0"/>
              <a:pPr/>
              <a:t>20</a:t>
            </a:fld>
            <a:endParaRPr lang="en-US" smtClean="0"/>
          </a:p>
        </p:txBody>
      </p:sp>
      <p:sp>
        <p:nvSpPr>
          <p:cNvPr id="5" name="Right Arrow 4"/>
          <p:cNvSpPr>
            <a:spLocks noChangeArrowheads="1"/>
          </p:cNvSpPr>
          <p:nvPr/>
        </p:nvSpPr>
        <p:spPr bwMode="auto">
          <a:xfrm>
            <a:off x="457200" y="12192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alpha val="98000"/>
                    </a:srgbClr>
                  </a:outerShdw>
                </a:effectLst>
                <a:latin typeface="+mn-lt"/>
                <a:ea typeface="+mn-ea"/>
              </a:rPr>
              <a:t>Examine Patient</a:t>
            </a:r>
          </a:p>
        </p:txBody>
      </p:sp>
      <p:sp>
        <p:nvSpPr>
          <p:cNvPr id="7" name="Right Arrow 6"/>
          <p:cNvSpPr>
            <a:spLocks noChangeArrowheads="1"/>
          </p:cNvSpPr>
          <p:nvPr/>
        </p:nvSpPr>
        <p:spPr bwMode="auto">
          <a:xfrm>
            <a:off x="2438400" y="38862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dirty="0">
                <a:solidFill>
                  <a:srgbClr val="FFFF00"/>
                </a:solidFill>
                <a:effectLst>
                  <a:outerShdw blurRad="50800" dist="38100" dir="2700000">
                    <a:srgbClr val="000000">
                      <a:alpha val="98000"/>
                    </a:srgbClr>
                  </a:outerShdw>
                </a:effectLst>
                <a:latin typeface="+mn-lt"/>
                <a:ea typeface="+mn-ea"/>
              </a:rPr>
              <a:t>Select  Treatment</a:t>
            </a:r>
          </a:p>
        </p:txBody>
      </p:sp>
      <p:sp>
        <p:nvSpPr>
          <p:cNvPr id="8" name="Right Arrow 7"/>
          <p:cNvSpPr>
            <a:spLocks noChangeArrowheads="1"/>
          </p:cNvSpPr>
          <p:nvPr/>
        </p:nvSpPr>
        <p:spPr bwMode="auto">
          <a:xfrm>
            <a:off x="2971800" y="4800600"/>
            <a:ext cx="1905000" cy="1371600"/>
          </a:xfrm>
          <a:prstGeom prst="rightArrow">
            <a:avLst>
              <a:gd name="adj1" fmla="val 50000"/>
              <a:gd name="adj2" fmla="val 50000"/>
            </a:avLst>
          </a:prstGeom>
          <a:solidFill>
            <a:schemeClr val="accent1"/>
          </a:solidFill>
          <a:ln w="12700">
            <a:solidFill>
              <a:srgbClr val="9B320E"/>
            </a:solidFill>
            <a:miter lim="800000"/>
            <a:headEnd/>
            <a:tailEnd/>
          </a:ln>
          <a:effectLst>
            <a:outerShdw dist="38100" dir="2700000" rotWithShape="0">
              <a:srgbClr val="808080">
                <a:alpha val="42999"/>
              </a:srgbClr>
            </a:outerShdw>
          </a:effectLst>
        </p:spPr>
        <p:txBody>
          <a:bodyPr anchor="ctr"/>
          <a:lstStyle/>
          <a:p>
            <a:pPr algn="ctr">
              <a:defRPr/>
            </a:pPr>
            <a:r>
              <a:rPr lang="en-US" sz="2000" b="1">
                <a:solidFill>
                  <a:srgbClr val="FFFF00"/>
                </a:solidFill>
                <a:effectLst>
                  <a:outerShdw blurRad="38100" dist="38100" dir="2700000" algn="tl">
                    <a:srgbClr val="000000"/>
                  </a:outerShdw>
                </a:effectLst>
                <a:latin typeface="Perpetua" charset="0"/>
              </a:rPr>
              <a:t>Record Data`</a:t>
            </a:r>
          </a:p>
        </p:txBody>
      </p:sp>
      <p:sp>
        <p:nvSpPr>
          <p:cNvPr id="9" name="Right Arrow 8"/>
          <p:cNvSpPr/>
          <p:nvPr/>
        </p:nvSpPr>
        <p:spPr>
          <a:xfrm rot="20780958" flipH="1">
            <a:off x="2403710" y="1139085"/>
            <a:ext cx="4246675"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Consult Diagnostic Reference Material</a:t>
            </a:r>
          </a:p>
        </p:txBody>
      </p:sp>
      <p:sp>
        <p:nvSpPr>
          <p:cNvPr id="10" name="Right Arrow 9"/>
          <p:cNvSpPr/>
          <p:nvPr/>
        </p:nvSpPr>
        <p:spPr>
          <a:xfrm rot="20700741" flipH="1">
            <a:off x="3547698" y="2043195"/>
            <a:ext cx="4246675"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Consult Prescription Reference Material</a:t>
            </a:r>
          </a:p>
        </p:txBody>
      </p:sp>
      <p:sp>
        <p:nvSpPr>
          <p:cNvPr id="11" name="Right Arrow 10"/>
          <p:cNvSpPr/>
          <p:nvPr/>
        </p:nvSpPr>
        <p:spPr>
          <a:xfrm rot="20657628" flipH="1">
            <a:off x="4309353" y="3184937"/>
            <a:ext cx="4246675"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Consult Record Reference Material</a:t>
            </a:r>
          </a:p>
        </p:txBody>
      </p:sp>
      <p:sp>
        <p:nvSpPr>
          <p:cNvPr id="85004" name="TextBox 11"/>
          <p:cNvSpPr txBox="1">
            <a:spLocks noChangeArrowheads="1"/>
          </p:cNvSpPr>
          <p:nvPr/>
        </p:nvSpPr>
        <p:spPr bwMode="auto">
          <a:xfrm>
            <a:off x="5309447" y="4149080"/>
            <a:ext cx="3581400" cy="1754188"/>
          </a:xfrm>
          <a:prstGeom prst="rect">
            <a:avLst/>
          </a:prstGeom>
          <a:solidFill>
            <a:srgbClr val="FFFF00"/>
          </a:solidFill>
          <a:ln w="12700">
            <a:solidFill>
              <a:srgbClr val="FFFF00"/>
            </a:solidFill>
            <a:miter lim="800000"/>
            <a:headEnd/>
            <a:tailEnd/>
          </a:ln>
          <a:effectLst>
            <a:outerShdw dist="38100" dir="2700000" rotWithShape="0">
              <a:srgbClr val="808080">
                <a:alpha val="42999"/>
              </a:srgbClr>
            </a:outerShdw>
          </a:effectLst>
        </p:spPr>
        <p:txBody>
          <a:bodyPr>
            <a:spAutoFit/>
          </a:bodyPr>
          <a:lstStyle/>
          <a:p>
            <a:pPr algn="ctr">
              <a:defRPr/>
            </a:pPr>
            <a:r>
              <a:rPr lang="en-US" i="1" dirty="0">
                <a:ea typeface="+mn-ea"/>
              </a:rPr>
              <a:t>Note that an experienced doctor will carry out these activities in parallel and use his experience and external references to complete the consultation and so save time</a:t>
            </a:r>
          </a:p>
        </p:txBody>
      </p:sp>
      <p:sp>
        <p:nvSpPr>
          <p:cNvPr id="14" name="TextBox 19"/>
          <p:cNvSpPr txBox="1">
            <a:spLocks noChangeArrowheads="1"/>
          </p:cNvSpPr>
          <p:nvPr/>
        </p:nvSpPr>
        <p:spPr bwMode="auto">
          <a:xfrm>
            <a:off x="230462" y="6157730"/>
            <a:ext cx="5493666"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How would you investigate your child’s headache?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5"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91306" y="23734"/>
            <a:ext cx="8229600" cy="1321335"/>
          </a:xfrm>
        </p:spPr>
        <p:txBody>
          <a:bodyPr/>
          <a:lstStyle/>
          <a:p>
            <a:r>
              <a:rPr lang="en-US" sz="3600" dirty="0" smtClean="0">
                <a:solidFill>
                  <a:srgbClr val="C00000"/>
                </a:solidFill>
              </a:rPr>
              <a:t>Cognitive Task Analysis</a:t>
            </a:r>
            <a:br>
              <a:rPr lang="en-US" sz="3600" dirty="0" smtClean="0">
                <a:solidFill>
                  <a:srgbClr val="C00000"/>
                </a:solidFill>
              </a:rPr>
            </a:br>
            <a:r>
              <a:rPr lang="en-US" sz="2000" dirty="0" smtClean="0">
                <a:solidFill>
                  <a:srgbClr val="C00000"/>
                </a:solidFill>
              </a:rPr>
              <a:t>Landing an airplane</a:t>
            </a:r>
            <a:endParaRPr lang="en-US" sz="3600" dirty="0" smtClean="0">
              <a:solidFill>
                <a:srgbClr val="C00000"/>
              </a:solidFill>
            </a:endParaRPr>
          </a:p>
        </p:txBody>
      </p:sp>
      <p:sp>
        <p:nvSpPr>
          <p:cNvPr id="5" name="Pentagon 4"/>
          <p:cNvSpPr/>
          <p:nvPr/>
        </p:nvSpPr>
        <p:spPr>
          <a:xfrm>
            <a:off x="315106" y="1120697"/>
            <a:ext cx="3200400" cy="704712"/>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Get weather and runway information</a:t>
            </a:r>
          </a:p>
        </p:txBody>
      </p:sp>
      <p:sp>
        <p:nvSpPr>
          <p:cNvPr id="6" name="Pentagon 5"/>
          <p:cNvSpPr/>
          <p:nvPr/>
        </p:nvSpPr>
        <p:spPr>
          <a:xfrm>
            <a:off x="2448706" y="1806496"/>
            <a:ext cx="3200400" cy="616623"/>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Talk to ATC</a:t>
            </a:r>
          </a:p>
        </p:txBody>
      </p:sp>
      <p:sp>
        <p:nvSpPr>
          <p:cNvPr id="7" name="Pentagon 6"/>
          <p:cNvSpPr/>
          <p:nvPr/>
        </p:nvSpPr>
        <p:spPr>
          <a:xfrm>
            <a:off x="1229506" y="2568496"/>
            <a:ext cx="3200400" cy="616623"/>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Enter and fly the traffic pattern</a:t>
            </a:r>
          </a:p>
        </p:txBody>
      </p:sp>
      <p:sp>
        <p:nvSpPr>
          <p:cNvPr id="8" name="Pentagon 7"/>
          <p:cNvSpPr/>
          <p:nvPr/>
        </p:nvSpPr>
        <p:spPr>
          <a:xfrm>
            <a:off x="1610506" y="3482896"/>
            <a:ext cx="3810000" cy="968979"/>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Check power, air speed, altitude, attitude, configuration, approach, other traffic, wind and runway</a:t>
            </a:r>
          </a:p>
        </p:txBody>
      </p:sp>
      <p:sp>
        <p:nvSpPr>
          <p:cNvPr id="11" name="Pentagon 10"/>
          <p:cNvSpPr/>
          <p:nvPr/>
        </p:nvSpPr>
        <p:spPr>
          <a:xfrm>
            <a:off x="3363106" y="4778296"/>
            <a:ext cx="3200400" cy="616623"/>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Adjust power, attitude and configuration</a:t>
            </a:r>
          </a:p>
        </p:txBody>
      </p:sp>
      <p:cxnSp>
        <p:nvCxnSpPr>
          <p:cNvPr id="17" name="Curved Connector 16"/>
          <p:cNvCxnSpPr>
            <a:stCxn id="11" idx="1"/>
            <a:endCxn id="8" idx="1"/>
          </p:cNvCxnSpPr>
          <p:nvPr/>
        </p:nvCxnSpPr>
        <p:spPr>
          <a:xfrm rot="10800000">
            <a:off x="1610506" y="3967386"/>
            <a:ext cx="1752600" cy="1119222"/>
          </a:xfrm>
          <a:prstGeom prst="curvedConnector3">
            <a:avLst>
              <a:gd name="adj1" fmla="val 11304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8" idx="3"/>
          </p:cNvCxnSpPr>
          <p:nvPr/>
        </p:nvCxnSpPr>
        <p:spPr>
          <a:xfrm>
            <a:off x="5420506" y="3967386"/>
            <a:ext cx="838200" cy="887111"/>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5" idx="3"/>
            <a:endCxn id="6" idx="0"/>
          </p:cNvCxnSpPr>
          <p:nvPr/>
        </p:nvCxnSpPr>
        <p:spPr>
          <a:xfrm>
            <a:off x="3515506" y="1473053"/>
            <a:ext cx="379244" cy="333443"/>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4"/>
          <p:cNvCxnSpPr>
            <a:stCxn id="6" idx="2"/>
            <a:endCxn id="7" idx="0"/>
          </p:cNvCxnSpPr>
          <p:nvPr/>
        </p:nvCxnSpPr>
        <p:spPr>
          <a:xfrm rot="5400000">
            <a:off x="3212462" y="1886207"/>
            <a:ext cx="145377" cy="12192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24"/>
          <p:cNvCxnSpPr>
            <a:stCxn id="7" idx="2"/>
            <a:endCxn id="8" idx="0"/>
          </p:cNvCxnSpPr>
          <p:nvPr/>
        </p:nvCxnSpPr>
        <p:spPr>
          <a:xfrm rot="16200000" flipH="1">
            <a:off x="2825517" y="3035151"/>
            <a:ext cx="297777" cy="59771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Pentagon 38"/>
          <p:cNvSpPr/>
          <p:nvPr/>
        </p:nvSpPr>
        <p:spPr>
          <a:xfrm>
            <a:off x="4658506" y="5692696"/>
            <a:ext cx="3729918" cy="616623"/>
          </a:xfrm>
          <a:prstGeom prst="homePlat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Decide whether to land or go around</a:t>
            </a:r>
          </a:p>
        </p:txBody>
      </p:sp>
      <p:cxnSp>
        <p:nvCxnSpPr>
          <p:cNvPr id="40" name="Curved Connector 17"/>
          <p:cNvCxnSpPr>
            <a:stCxn id="11" idx="3"/>
            <a:endCxn id="39" idx="0"/>
          </p:cNvCxnSpPr>
          <p:nvPr/>
        </p:nvCxnSpPr>
        <p:spPr>
          <a:xfrm flipH="1">
            <a:off x="6369309" y="5086608"/>
            <a:ext cx="194197" cy="606088"/>
          </a:xfrm>
          <a:prstGeom prst="curvedConnector4">
            <a:avLst>
              <a:gd name="adj1" fmla="val -117716"/>
              <a:gd name="adj2" fmla="val 7543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Curved Connector 24"/>
          <p:cNvCxnSpPr>
            <a:stCxn id="39" idx="3"/>
            <a:endCxn id="6" idx="3"/>
          </p:cNvCxnSpPr>
          <p:nvPr/>
        </p:nvCxnSpPr>
        <p:spPr>
          <a:xfrm flipH="1" flipV="1">
            <a:off x="5649106" y="2114808"/>
            <a:ext cx="2739318" cy="3886200"/>
          </a:xfrm>
          <a:prstGeom prst="curvedConnector3">
            <a:avLst>
              <a:gd name="adj1" fmla="val -834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17"/>
          <p:cNvCxnSpPr>
            <a:stCxn id="39" idx="1"/>
            <a:endCxn id="11" idx="2"/>
          </p:cNvCxnSpPr>
          <p:nvPr/>
        </p:nvCxnSpPr>
        <p:spPr>
          <a:xfrm rot="10800000" flipH="1">
            <a:off x="4658506" y="5394920"/>
            <a:ext cx="150644" cy="606089"/>
          </a:xfrm>
          <a:prstGeom prst="curvedConnector4">
            <a:avLst>
              <a:gd name="adj1" fmla="val -151748"/>
              <a:gd name="adj2" fmla="val 75434"/>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030106" y="980728"/>
            <a:ext cx="2590800" cy="113407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i="1" dirty="0" smtClean="0">
                <a:solidFill>
                  <a:schemeClr val="tx1"/>
                </a:solidFill>
              </a:rPr>
              <a:t>Describe the activities of the novice pilot. Where and why may things go wrong?</a:t>
            </a:r>
            <a:endParaRPr lang="en-US" i="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Task Methods of CTA</a:t>
            </a:r>
            <a:endParaRPr lang="en-US" dirty="0"/>
          </a:p>
        </p:txBody>
      </p:sp>
      <p:sp>
        <p:nvSpPr>
          <p:cNvPr id="3" name="Content Placeholder 2"/>
          <p:cNvSpPr>
            <a:spLocks noGrp="1"/>
          </p:cNvSpPr>
          <p:nvPr>
            <p:ph type="body" sz="quarter" idx="11"/>
          </p:nvPr>
        </p:nvSpPr>
        <p:spPr>
          <a:xfrm>
            <a:off x="395536" y="1351554"/>
            <a:ext cx="5334000" cy="2473238"/>
          </a:xfrm>
          <a:prstGeom prst="rect">
            <a:avLst/>
          </a:prstGeom>
        </p:spPr>
        <p:txBody>
          <a:bodyPr/>
          <a:lstStyle/>
          <a:p>
            <a:r>
              <a:rPr lang="en-US" sz="2000" dirty="0" smtClean="0"/>
              <a:t>Tracking and Mental Arithmetic</a:t>
            </a:r>
          </a:p>
          <a:p>
            <a:r>
              <a:rPr lang="en-US" sz="2000" dirty="0" smtClean="0"/>
              <a:t>Draw sets of concentric circles with different separations</a:t>
            </a:r>
          </a:p>
          <a:p>
            <a:r>
              <a:rPr lang="en-US" sz="2000" dirty="0" smtClean="0"/>
              <a:t>Measure tracking time and error</a:t>
            </a:r>
          </a:p>
          <a:p>
            <a:r>
              <a:rPr lang="en-US" sz="2000" dirty="0" smtClean="0"/>
              <a:t>Repeat while you count down from 100 in sevens</a:t>
            </a:r>
          </a:p>
          <a:p>
            <a:r>
              <a:rPr lang="en-US" sz="2000" dirty="0" smtClean="0"/>
              <a:t>How does the secondary task reflect the workload of the primary task?</a:t>
            </a:r>
            <a:endParaRPr lang="en-US" sz="2000" dirty="0"/>
          </a:p>
        </p:txBody>
      </p:sp>
      <p:sp>
        <p:nvSpPr>
          <p:cNvPr id="6" name="Oval 5"/>
          <p:cNvSpPr/>
          <p:nvPr/>
        </p:nvSpPr>
        <p:spPr>
          <a:xfrm>
            <a:off x="6691064" y="2209800"/>
            <a:ext cx="1524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657600" y="4611913"/>
            <a:ext cx="2362200"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886200" y="4764313"/>
            <a:ext cx="1524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09600" y="4653136"/>
            <a:ext cx="1981200" cy="1752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en-US" dirty="0"/>
          </a:p>
        </p:txBody>
      </p:sp>
      <p:sp>
        <p:nvSpPr>
          <p:cNvPr id="10" name="Oval 9"/>
          <p:cNvSpPr/>
          <p:nvPr/>
        </p:nvSpPr>
        <p:spPr>
          <a:xfrm>
            <a:off x="762000" y="4881736"/>
            <a:ext cx="15240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157664" y="1676400"/>
            <a:ext cx="2590800" cy="251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 driving and classroom experiments</a:t>
            </a:r>
            <a:endParaRPr lang="en-US" dirty="0"/>
          </a:p>
        </p:txBody>
      </p:sp>
      <p:sp>
        <p:nvSpPr>
          <p:cNvPr id="3" name="Text Placeholder 2"/>
          <p:cNvSpPr>
            <a:spLocks noGrp="1"/>
          </p:cNvSpPr>
          <p:nvPr>
            <p:ph type="body" sz="quarter" idx="11"/>
          </p:nvPr>
        </p:nvSpPr>
        <p:spPr>
          <a:xfrm>
            <a:off x="678810" y="1387810"/>
            <a:ext cx="7543800" cy="3985406"/>
          </a:xfrm>
        </p:spPr>
        <p:txBody>
          <a:bodyPr/>
          <a:lstStyle/>
          <a:p>
            <a:r>
              <a:rPr lang="en-US" sz="2000" dirty="0" smtClean="0"/>
              <a:t>Drive a car along a slalom course on an empty road</a:t>
            </a:r>
          </a:p>
          <a:p>
            <a:r>
              <a:rPr lang="en-US" sz="2000" dirty="0" smtClean="0"/>
              <a:t>Control the speed automatically</a:t>
            </a:r>
          </a:p>
          <a:p>
            <a:r>
              <a:rPr lang="en-US" sz="2000" dirty="0" smtClean="0"/>
              <a:t>Tap your (right) foot) rhythmically as you drive</a:t>
            </a:r>
          </a:p>
          <a:p>
            <a:r>
              <a:rPr lang="en-US" sz="2000" dirty="0" smtClean="0"/>
              <a:t>Vary the speed and tire pressure</a:t>
            </a:r>
          </a:p>
          <a:p>
            <a:r>
              <a:rPr lang="en-US" sz="2000" dirty="0" smtClean="0"/>
              <a:t>How do the primary task demands affect performance on the secondary task</a:t>
            </a:r>
          </a:p>
          <a:p>
            <a:endParaRPr lang="en-US" sz="2000" dirty="0" smtClean="0"/>
          </a:p>
          <a:p>
            <a:r>
              <a:rPr lang="en-US" sz="2000" dirty="0" smtClean="0"/>
              <a:t>Classroom experiment – have students listen to a lecture and complete a crossword or Sudoku puzzle at the same time. Measure performance on both tasks. How does the secondary task affect the primary tasks?</a:t>
            </a:r>
            <a:endParaRPr lang="en-US" sz="2000" dirty="0"/>
          </a:p>
        </p:txBody>
      </p:sp>
    </p:spTree>
    <p:extLst>
      <p:ext uri="{BB962C8B-B14F-4D97-AF65-F5344CB8AC3E}">
        <p14:creationId xmlns="" xmlns:p14="http://schemas.microsoft.com/office/powerpoint/2010/main" val="1161037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r>
              <a:rPr lang="en-US" smtClean="0"/>
              <a:t>Transaction Analysis</a:t>
            </a:r>
          </a:p>
        </p:txBody>
      </p:sp>
      <p:sp>
        <p:nvSpPr>
          <p:cNvPr id="109571" name="Content Placeholder 2"/>
          <p:cNvSpPr>
            <a:spLocks noGrp="1"/>
          </p:cNvSpPr>
          <p:nvPr>
            <p:ph type="body" sz="quarter" idx="11"/>
          </p:nvPr>
        </p:nvSpPr>
        <p:spPr>
          <a:prstGeom prst="rect">
            <a:avLst/>
          </a:prstGeom>
        </p:spPr>
        <p:txBody>
          <a:bodyPr>
            <a:normAutofit fontScale="92500"/>
          </a:bodyPr>
          <a:lstStyle/>
          <a:p>
            <a:pPr>
              <a:spcBef>
                <a:spcPts val="0"/>
              </a:spcBef>
              <a:spcAft>
                <a:spcPts val="600"/>
              </a:spcAft>
            </a:pPr>
            <a:r>
              <a:rPr lang="en-US" dirty="0" smtClean="0"/>
              <a:t>A transaction is a well defined repeated task involving a purpose, operator, equipment, materials, energy a context and information such as:</a:t>
            </a:r>
          </a:p>
          <a:p>
            <a:pPr lvl="1">
              <a:spcBef>
                <a:spcPts val="0"/>
              </a:spcBef>
              <a:spcAft>
                <a:spcPts val="600"/>
              </a:spcAft>
            </a:pPr>
            <a:r>
              <a:rPr lang="en-US" dirty="0" smtClean="0"/>
              <a:t>Making a sandwich</a:t>
            </a:r>
          </a:p>
          <a:p>
            <a:pPr lvl="1">
              <a:spcBef>
                <a:spcPts val="0"/>
              </a:spcBef>
              <a:spcAft>
                <a:spcPts val="600"/>
              </a:spcAft>
            </a:pPr>
            <a:r>
              <a:rPr lang="en-US" dirty="0" smtClean="0"/>
              <a:t>Landing an airplane</a:t>
            </a:r>
          </a:p>
          <a:p>
            <a:pPr lvl="1">
              <a:spcBef>
                <a:spcPts val="0"/>
              </a:spcBef>
              <a:spcAft>
                <a:spcPts val="600"/>
              </a:spcAft>
            </a:pPr>
            <a:r>
              <a:rPr lang="en-US" dirty="0" smtClean="0"/>
              <a:t>Driving a car through an intersection</a:t>
            </a:r>
          </a:p>
          <a:p>
            <a:pPr lvl="1">
              <a:spcBef>
                <a:spcPts val="0"/>
              </a:spcBef>
              <a:spcAft>
                <a:spcPts val="600"/>
              </a:spcAft>
            </a:pPr>
            <a:r>
              <a:rPr lang="en-US" dirty="0" smtClean="0"/>
              <a:t>Using an ATM machine</a:t>
            </a:r>
          </a:p>
          <a:p>
            <a:pPr lvl="1">
              <a:spcBef>
                <a:spcPts val="0"/>
              </a:spcBef>
              <a:spcAft>
                <a:spcPts val="600"/>
              </a:spcAft>
            </a:pPr>
            <a:r>
              <a:rPr lang="en-US" dirty="0" smtClean="0"/>
              <a:t>Buying a product through a web page</a:t>
            </a:r>
          </a:p>
          <a:p>
            <a:pPr>
              <a:spcBef>
                <a:spcPts val="0"/>
              </a:spcBef>
              <a:spcAft>
                <a:spcPts val="600"/>
              </a:spcAft>
            </a:pPr>
            <a:r>
              <a:rPr lang="en-US" dirty="0" smtClean="0"/>
              <a:t>The transaction takes a variable amount of time</a:t>
            </a:r>
          </a:p>
          <a:p>
            <a:pPr>
              <a:spcBef>
                <a:spcPts val="0"/>
              </a:spcBef>
              <a:spcAft>
                <a:spcPts val="600"/>
              </a:spcAft>
            </a:pPr>
            <a:r>
              <a:rPr lang="en-US" dirty="0" smtClean="0"/>
              <a:t>The outcome of a transaction may be success or failure or some degree in between</a:t>
            </a:r>
          </a:p>
        </p:txBody>
      </p:sp>
      <p:sp>
        <p:nvSpPr>
          <p:cNvPr id="4" name="TextBox 19"/>
          <p:cNvSpPr txBox="1">
            <a:spLocks noChangeArrowheads="1"/>
          </p:cNvSpPr>
          <p:nvPr/>
        </p:nvSpPr>
        <p:spPr bwMode="auto">
          <a:xfrm>
            <a:off x="243244" y="5959810"/>
            <a:ext cx="648899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This is the basic element of CTA</a:t>
            </a:r>
          </a:p>
          <a:p>
            <a:pPr algn="ctr"/>
            <a:r>
              <a:rPr lang="en-US" i="1" dirty="0" smtClean="0"/>
              <a:t>Describe some transactions in the task of a food court cashier.</a:t>
            </a:r>
            <a:endParaRPr lang="en-US"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r>
              <a:rPr lang="en-US" smtClean="0"/>
              <a:t>Transaction Analysis (contd.)</a:t>
            </a:r>
          </a:p>
        </p:txBody>
      </p:sp>
      <p:sp>
        <p:nvSpPr>
          <p:cNvPr id="110595" name="Content Placeholder 2"/>
          <p:cNvSpPr>
            <a:spLocks noGrp="1"/>
          </p:cNvSpPr>
          <p:nvPr>
            <p:ph type="body" sz="quarter" idx="11"/>
          </p:nvPr>
        </p:nvSpPr>
        <p:spPr>
          <a:xfrm>
            <a:off x="685800" y="1387810"/>
            <a:ext cx="7543800" cy="5279690"/>
          </a:xfrm>
          <a:prstGeom prst="rect">
            <a:avLst/>
          </a:prstGeom>
        </p:spPr>
        <p:txBody>
          <a:bodyPr>
            <a:normAutofit fontScale="70000" lnSpcReduction="20000"/>
          </a:bodyPr>
          <a:lstStyle/>
          <a:p>
            <a:pPr>
              <a:lnSpc>
                <a:spcPct val="110000"/>
              </a:lnSpc>
              <a:spcBef>
                <a:spcPts val="0"/>
              </a:spcBef>
              <a:spcAft>
                <a:spcPts val="600"/>
              </a:spcAft>
            </a:pPr>
            <a:r>
              <a:rPr lang="en-US" sz="2900" dirty="0" smtClean="0"/>
              <a:t>Analysis will involve both the physical elements and the flow of information</a:t>
            </a:r>
          </a:p>
          <a:p>
            <a:pPr lvl="1">
              <a:lnSpc>
                <a:spcPct val="110000"/>
              </a:lnSpc>
              <a:spcBef>
                <a:spcPts val="0"/>
              </a:spcBef>
              <a:spcAft>
                <a:spcPts val="600"/>
              </a:spcAft>
            </a:pPr>
            <a:r>
              <a:rPr lang="en-US" sz="2600" dirty="0" smtClean="0"/>
              <a:t>Initiation</a:t>
            </a:r>
          </a:p>
          <a:p>
            <a:pPr lvl="2">
              <a:lnSpc>
                <a:spcPct val="110000"/>
              </a:lnSpc>
              <a:spcBef>
                <a:spcPts val="0"/>
              </a:spcBef>
              <a:spcAft>
                <a:spcPts val="600"/>
              </a:spcAft>
            </a:pPr>
            <a:r>
              <a:rPr lang="en-US" sz="2300" dirty="0" smtClean="0"/>
              <a:t>Establish of purpose, recall procedure</a:t>
            </a:r>
          </a:p>
          <a:p>
            <a:pPr lvl="2">
              <a:lnSpc>
                <a:spcPct val="110000"/>
              </a:lnSpc>
              <a:spcBef>
                <a:spcPts val="0"/>
              </a:spcBef>
              <a:spcAft>
                <a:spcPts val="600"/>
              </a:spcAft>
            </a:pPr>
            <a:r>
              <a:rPr lang="en-US" sz="2300" dirty="0" smtClean="0"/>
              <a:t>Search for information from equipment, context, materials and operator</a:t>
            </a:r>
          </a:p>
          <a:p>
            <a:pPr lvl="2">
              <a:lnSpc>
                <a:spcPct val="110000"/>
              </a:lnSpc>
              <a:spcBef>
                <a:spcPts val="0"/>
              </a:spcBef>
              <a:spcAft>
                <a:spcPts val="600"/>
              </a:spcAft>
            </a:pPr>
            <a:r>
              <a:rPr lang="en-US" sz="2300" dirty="0" smtClean="0"/>
              <a:t>Anticipate input / external factor effects and process outcome</a:t>
            </a:r>
          </a:p>
          <a:p>
            <a:pPr lvl="2">
              <a:lnSpc>
                <a:spcPct val="110000"/>
              </a:lnSpc>
              <a:spcBef>
                <a:spcPts val="0"/>
              </a:spcBef>
              <a:spcAft>
                <a:spcPts val="600"/>
              </a:spcAft>
            </a:pPr>
            <a:r>
              <a:rPr lang="en-US" sz="2300" dirty="0" smtClean="0"/>
              <a:t>Plan activity including contingency plan, Evaluate risks and benefits, Decide to proceed</a:t>
            </a:r>
          </a:p>
          <a:p>
            <a:pPr lvl="1">
              <a:lnSpc>
                <a:spcPct val="110000"/>
              </a:lnSpc>
              <a:spcBef>
                <a:spcPts val="0"/>
              </a:spcBef>
              <a:spcAft>
                <a:spcPts val="600"/>
              </a:spcAft>
            </a:pPr>
            <a:r>
              <a:rPr lang="en-US" sz="2600" dirty="0" smtClean="0"/>
              <a:t>Control</a:t>
            </a:r>
          </a:p>
          <a:p>
            <a:pPr lvl="2">
              <a:lnSpc>
                <a:spcPct val="110000"/>
              </a:lnSpc>
              <a:spcBef>
                <a:spcPts val="0"/>
              </a:spcBef>
              <a:spcAft>
                <a:spcPts val="600"/>
              </a:spcAft>
            </a:pPr>
            <a:r>
              <a:rPr lang="en-US" sz="2300" dirty="0" smtClean="0"/>
              <a:t>Make control input / communication action</a:t>
            </a:r>
          </a:p>
          <a:p>
            <a:pPr lvl="2">
              <a:lnSpc>
                <a:spcPct val="110000"/>
              </a:lnSpc>
              <a:spcBef>
                <a:spcPts val="0"/>
              </a:spcBef>
              <a:spcAft>
                <a:spcPts val="600"/>
              </a:spcAft>
            </a:pPr>
            <a:r>
              <a:rPr lang="en-US" sz="2300" dirty="0" smtClean="0"/>
              <a:t>Monitor process, perceive feedback, </a:t>
            </a:r>
          </a:p>
          <a:p>
            <a:pPr lvl="2">
              <a:lnSpc>
                <a:spcPct val="110000"/>
              </a:lnSpc>
              <a:spcBef>
                <a:spcPts val="0"/>
              </a:spcBef>
              <a:spcAft>
                <a:spcPts val="600"/>
              </a:spcAft>
            </a:pPr>
            <a:r>
              <a:rPr lang="en-US" sz="2300" dirty="0" smtClean="0"/>
              <a:t>Modify input</a:t>
            </a:r>
          </a:p>
          <a:p>
            <a:pPr lvl="1">
              <a:lnSpc>
                <a:spcPct val="110000"/>
              </a:lnSpc>
              <a:spcBef>
                <a:spcPts val="0"/>
              </a:spcBef>
              <a:spcAft>
                <a:spcPts val="600"/>
              </a:spcAft>
            </a:pPr>
            <a:r>
              <a:rPr lang="en-US" sz="2600" dirty="0" smtClean="0"/>
              <a:t>Outcome analysis</a:t>
            </a:r>
          </a:p>
          <a:p>
            <a:pPr lvl="2">
              <a:lnSpc>
                <a:spcPct val="110000"/>
              </a:lnSpc>
              <a:spcBef>
                <a:spcPts val="0"/>
              </a:spcBef>
              <a:spcAft>
                <a:spcPts val="600"/>
              </a:spcAft>
            </a:pPr>
            <a:r>
              <a:rPr lang="en-US" sz="2300" dirty="0" smtClean="0"/>
              <a:t>Perceive system state</a:t>
            </a:r>
          </a:p>
          <a:p>
            <a:pPr lvl="2">
              <a:lnSpc>
                <a:spcPct val="110000"/>
              </a:lnSpc>
              <a:spcBef>
                <a:spcPts val="0"/>
              </a:spcBef>
              <a:spcAft>
                <a:spcPts val="600"/>
              </a:spcAft>
            </a:pPr>
            <a:r>
              <a:rPr lang="en-US" sz="2300" dirty="0" smtClean="0"/>
              <a:t>Compare with anticipated outcome</a:t>
            </a:r>
          </a:p>
          <a:p>
            <a:pPr lvl="2">
              <a:lnSpc>
                <a:spcPct val="110000"/>
              </a:lnSpc>
              <a:spcBef>
                <a:spcPts val="0"/>
              </a:spcBef>
              <a:spcAft>
                <a:spcPts val="600"/>
              </a:spcAft>
            </a:pPr>
            <a:r>
              <a:rPr lang="en-US" sz="2300" dirty="0" smtClean="0"/>
              <a:t>Store observations for future use</a:t>
            </a:r>
          </a:p>
          <a:p>
            <a:pPr lvl="2">
              <a:lnSpc>
                <a:spcPct val="80000"/>
              </a:lnSpc>
            </a:pPr>
            <a:endParaRPr lang="en-US" sz="1900" dirty="0" smtClean="0"/>
          </a:p>
        </p:txBody>
      </p:sp>
      <p:sp>
        <p:nvSpPr>
          <p:cNvPr id="4" name="TextBox 19"/>
          <p:cNvSpPr txBox="1">
            <a:spLocks noChangeArrowheads="1"/>
          </p:cNvSpPr>
          <p:nvPr/>
        </p:nvSpPr>
        <p:spPr bwMode="auto">
          <a:xfrm>
            <a:off x="389650" y="6208895"/>
            <a:ext cx="5025476"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Think about using an ATM</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US" sz="2800" dirty="0" smtClean="0"/>
              <a:t>Transaction Analysis Example – Parking a car</a:t>
            </a:r>
          </a:p>
        </p:txBody>
      </p:sp>
      <p:sp>
        <p:nvSpPr>
          <p:cNvPr id="111619" name="Content Placeholder 2"/>
          <p:cNvSpPr>
            <a:spLocks noGrp="1"/>
          </p:cNvSpPr>
          <p:nvPr>
            <p:ph type="body" sz="quarter" idx="11"/>
          </p:nvPr>
        </p:nvSpPr>
        <p:spPr>
          <a:xfrm>
            <a:off x="685800" y="1387810"/>
            <a:ext cx="3958208" cy="5137534"/>
          </a:xfrm>
          <a:prstGeom prst="rect">
            <a:avLst/>
          </a:prstGeom>
        </p:spPr>
        <p:txBody>
          <a:bodyPr>
            <a:normAutofit fontScale="62500" lnSpcReduction="20000"/>
          </a:bodyPr>
          <a:lstStyle/>
          <a:p>
            <a:pPr>
              <a:lnSpc>
                <a:spcPct val="120000"/>
              </a:lnSpc>
              <a:spcAft>
                <a:spcPts val="600"/>
              </a:spcAft>
            </a:pPr>
            <a:r>
              <a:rPr lang="en-US" sz="2400" dirty="0" smtClean="0"/>
              <a:t>Arrive at destination</a:t>
            </a:r>
          </a:p>
          <a:p>
            <a:pPr>
              <a:lnSpc>
                <a:spcPct val="120000"/>
              </a:lnSpc>
              <a:spcAft>
                <a:spcPts val="600"/>
              </a:spcAft>
            </a:pPr>
            <a:r>
              <a:rPr lang="en-US" sz="2400" dirty="0" smtClean="0"/>
              <a:t>Initiation</a:t>
            </a:r>
          </a:p>
          <a:p>
            <a:pPr lvl="1">
              <a:lnSpc>
                <a:spcPct val="120000"/>
              </a:lnSpc>
              <a:spcAft>
                <a:spcPts val="600"/>
              </a:spcAft>
            </a:pPr>
            <a:r>
              <a:rPr lang="en-US" sz="2000" dirty="0" smtClean="0"/>
              <a:t>Search for parking space, Observe obstructions</a:t>
            </a:r>
          </a:p>
          <a:p>
            <a:pPr lvl="1">
              <a:lnSpc>
                <a:spcPct val="120000"/>
              </a:lnSpc>
              <a:spcAft>
                <a:spcPts val="600"/>
              </a:spcAft>
            </a:pPr>
            <a:r>
              <a:rPr lang="en-US" sz="2000" dirty="0" smtClean="0"/>
              <a:t>Judge that space is sufficient</a:t>
            </a:r>
          </a:p>
          <a:p>
            <a:pPr lvl="1">
              <a:lnSpc>
                <a:spcPct val="120000"/>
              </a:lnSpc>
              <a:spcAft>
                <a:spcPts val="600"/>
              </a:spcAft>
            </a:pPr>
            <a:r>
              <a:rPr lang="en-US" sz="2000" dirty="0" smtClean="0"/>
              <a:t>Recall procedure, plan actions</a:t>
            </a:r>
          </a:p>
          <a:p>
            <a:pPr>
              <a:lnSpc>
                <a:spcPct val="120000"/>
              </a:lnSpc>
              <a:spcAft>
                <a:spcPts val="600"/>
              </a:spcAft>
            </a:pPr>
            <a:r>
              <a:rPr lang="en-US" sz="2400" dirty="0" smtClean="0"/>
              <a:t>Control</a:t>
            </a:r>
          </a:p>
          <a:p>
            <a:pPr lvl="1">
              <a:lnSpc>
                <a:spcPct val="120000"/>
              </a:lnSpc>
              <a:spcAft>
                <a:spcPts val="600"/>
              </a:spcAft>
            </a:pPr>
            <a:r>
              <a:rPr lang="en-US" sz="2000" dirty="0" smtClean="0"/>
              <a:t>Operate vehicle controls</a:t>
            </a:r>
          </a:p>
          <a:p>
            <a:pPr lvl="1">
              <a:lnSpc>
                <a:spcPct val="120000"/>
              </a:lnSpc>
              <a:spcAft>
                <a:spcPts val="600"/>
              </a:spcAft>
            </a:pPr>
            <a:r>
              <a:rPr lang="en-US" sz="2000" dirty="0" smtClean="0"/>
              <a:t>Monitor progress, judge separations</a:t>
            </a:r>
          </a:p>
          <a:p>
            <a:pPr lvl="1">
              <a:lnSpc>
                <a:spcPct val="120000"/>
              </a:lnSpc>
              <a:spcAft>
                <a:spcPts val="600"/>
              </a:spcAft>
            </a:pPr>
            <a:r>
              <a:rPr lang="en-US" sz="2000" dirty="0" smtClean="0"/>
              <a:t>Terminate procedure</a:t>
            </a:r>
          </a:p>
          <a:p>
            <a:pPr>
              <a:lnSpc>
                <a:spcPct val="120000"/>
              </a:lnSpc>
              <a:spcAft>
                <a:spcPts val="600"/>
              </a:spcAft>
            </a:pPr>
            <a:r>
              <a:rPr lang="en-US" sz="2400" dirty="0" smtClean="0"/>
              <a:t>Outcome Analysis</a:t>
            </a:r>
          </a:p>
          <a:p>
            <a:pPr lvl="1">
              <a:lnSpc>
                <a:spcPct val="120000"/>
              </a:lnSpc>
              <a:spcAft>
                <a:spcPts val="600"/>
              </a:spcAft>
            </a:pPr>
            <a:r>
              <a:rPr lang="en-US" sz="2000" dirty="0" smtClean="0"/>
              <a:t>Observe vehicle status, observe context status, compare with plan</a:t>
            </a:r>
          </a:p>
          <a:p>
            <a:pPr lvl="1">
              <a:lnSpc>
                <a:spcPct val="120000"/>
              </a:lnSpc>
              <a:spcAft>
                <a:spcPts val="600"/>
              </a:spcAft>
            </a:pPr>
            <a:r>
              <a:rPr lang="en-US" sz="2000" dirty="0" smtClean="0"/>
              <a:t>Store location</a:t>
            </a:r>
          </a:p>
          <a:p>
            <a:pPr lvl="1">
              <a:lnSpc>
                <a:spcPct val="120000"/>
              </a:lnSpc>
              <a:spcAft>
                <a:spcPts val="600"/>
              </a:spcAft>
            </a:pPr>
            <a:r>
              <a:rPr lang="en-US" sz="2000" dirty="0" smtClean="0"/>
              <a:t>Store transaction record for future use</a:t>
            </a:r>
          </a:p>
          <a:p>
            <a:pPr>
              <a:lnSpc>
                <a:spcPct val="120000"/>
              </a:lnSpc>
              <a:spcAft>
                <a:spcPts val="600"/>
              </a:spcAft>
            </a:pPr>
            <a:endParaRPr lang="en-US" sz="2400" dirty="0" smtClean="0"/>
          </a:p>
          <a:p>
            <a:endParaRPr lang="en-US" sz="2400" dirty="0" smtClean="0"/>
          </a:p>
        </p:txBody>
      </p:sp>
      <p:sp>
        <p:nvSpPr>
          <p:cNvPr id="111621" name="TextBox 5"/>
          <p:cNvSpPr txBox="1">
            <a:spLocks noChangeArrowheads="1"/>
          </p:cNvSpPr>
          <p:nvPr/>
        </p:nvSpPr>
        <p:spPr bwMode="auto">
          <a:xfrm>
            <a:off x="4800600" y="1387810"/>
            <a:ext cx="4114800" cy="3477875"/>
          </a:xfrm>
          <a:prstGeom prst="rect">
            <a:avLst/>
          </a:prstGeom>
          <a:solidFill>
            <a:srgbClr val="C6E6A2"/>
          </a:solidFill>
          <a:ln w="19050">
            <a:solidFill>
              <a:schemeClr val="tx1"/>
            </a:solidFill>
            <a:miter lim="800000"/>
            <a:headEnd/>
            <a:tailEnd/>
          </a:ln>
        </p:spPr>
        <p:txBody>
          <a:bodyPr>
            <a:spAutoFit/>
          </a:bodyPr>
          <a:lstStyle/>
          <a:p>
            <a:r>
              <a:rPr lang="en-US" sz="2000" b="1" dirty="0" smtClean="0"/>
              <a:t>Cognitive </a:t>
            </a:r>
            <a:r>
              <a:rPr lang="en-US" sz="2000" b="1" dirty="0"/>
              <a:t>sources of Success or Failure</a:t>
            </a:r>
          </a:p>
          <a:p>
            <a:pPr marL="342900" indent="-342900">
              <a:buFont typeface="Arial" panose="020B0604020202020204" pitchFamily="34" charset="0"/>
              <a:buChar char="•"/>
            </a:pPr>
            <a:r>
              <a:rPr lang="en-US" dirty="0"/>
              <a:t>Sensory input</a:t>
            </a:r>
          </a:p>
          <a:p>
            <a:pPr marL="342900" indent="-342900">
              <a:buFont typeface="Arial" panose="020B0604020202020204" pitchFamily="34" charset="0"/>
              <a:buChar char="•"/>
            </a:pPr>
            <a:r>
              <a:rPr lang="en-US" dirty="0"/>
              <a:t>Prediction, hazard assessment</a:t>
            </a:r>
          </a:p>
          <a:p>
            <a:pPr marL="342900" indent="-342900">
              <a:buFont typeface="Arial" panose="020B0604020202020204" pitchFamily="34" charset="0"/>
              <a:buChar char="•"/>
            </a:pPr>
            <a:r>
              <a:rPr lang="en-US" dirty="0"/>
              <a:t>Recall procedure</a:t>
            </a:r>
          </a:p>
          <a:p>
            <a:pPr marL="342900" indent="-342900">
              <a:buFont typeface="Arial" panose="020B0604020202020204" pitchFamily="34" charset="0"/>
              <a:buChar char="•"/>
            </a:pPr>
            <a:r>
              <a:rPr lang="en-US" dirty="0"/>
              <a:t>Planning trajectory / timing</a:t>
            </a:r>
          </a:p>
          <a:p>
            <a:pPr marL="342900" indent="-342900">
              <a:buFont typeface="Arial" panose="020B0604020202020204" pitchFamily="34" charset="0"/>
              <a:buChar char="•"/>
            </a:pPr>
            <a:r>
              <a:rPr lang="en-US" dirty="0"/>
              <a:t>Attention to hazard areas</a:t>
            </a:r>
          </a:p>
          <a:p>
            <a:pPr marL="342900" indent="-342900">
              <a:buFont typeface="Arial" panose="020B0604020202020204" pitchFamily="34" charset="0"/>
              <a:buChar char="•"/>
            </a:pPr>
            <a:r>
              <a:rPr lang="en-US" dirty="0"/>
              <a:t>Perceive clearances</a:t>
            </a:r>
          </a:p>
          <a:p>
            <a:pPr marL="342900" indent="-342900">
              <a:buFont typeface="Arial" panose="020B0604020202020204" pitchFamily="34" charset="0"/>
              <a:buChar char="•"/>
            </a:pPr>
            <a:r>
              <a:rPr lang="en-US" dirty="0"/>
              <a:t>Decisions to continue, adjust, abort</a:t>
            </a:r>
          </a:p>
          <a:p>
            <a:pPr marL="342900" indent="-342900">
              <a:buFont typeface="Arial" panose="020B0604020202020204" pitchFamily="34" charset="0"/>
              <a:buChar char="•"/>
            </a:pPr>
            <a:r>
              <a:rPr lang="en-US" dirty="0"/>
              <a:t>Motor control – disturbed posture, tactile assessment of pedal location</a:t>
            </a:r>
          </a:p>
        </p:txBody>
      </p:sp>
      <p:sp>
        <p:nvSpPr>
          <p:cNvPr id="5" name="TextBox 19"/>
          <p:cNvSpPr txBox="1">
            <a:spLocks noChangeArrowheads="1"/>
          </p:cNvSpPr>
          <p:nvPr/>
        </p:nvSpPr>
        <p:spPr bwMode="auto">
          <a:xfrm>
            <a:off x="4791219" y="5276609"/>
            <a:ext cx="4124181"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Repeat the parking CTA</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Protocol</a:t>
            </a:r>
            <a:endParaRPr lang="en-US" dirty="0"/>
          </a:p>
        </p:txBody>
      </p:sp>
      <p:sp>
        <p:nvSpPr>
          <p:cNvPr id="5" name="Content Placeholder 4"/>
          <p:cNvSpPr>
            <a:spLocks noGrp="1"/>
          </p:cNvSpPr>
          <p:nvPr>
            <p:ph type="body" sz="quarter" idx="11"/>
          </p:nvPr>
        </p:nvSpPr>
        <p:spPr>
          <a:prstGeom prst="rect">
            <a:avLst/>
          </a:prstGeom>
        </p:spPr>
        <p:txBody>
          <a:bodyPr/>
          <a:lstStyle/>
          <a:p>
            <a:r>
              <a:rPr lang="en-US" dirty="0" smtClean="0"/>
              <a:t>Place two chairs to simulate parked cars</a:t>
            </a:r>
          </a:p>
          <a:p>
            <a:r>
              <a:rPr lang="en-US" dirty="0" smtClean="0"/>
              <a:t>Reverse into the gap between the two cars</a:t>
            </a:r>
          </a:p>
          <a:p>
            <a:r>
              <a:rPr lang="en-US" dirty="0" smtClean="0"/>
              <a:t>Use verbal protocol analysis to describe your activities</a:t>
            </a:r>
            <a:endParaRPr lang="en-US" dirty="0"/>
          </a:p>
        </p:txBody>
      </p:sp>
      <p:sp>
        <p:nvSpPr>
          <p:cNvPr id="4" name="TextBox 19"/>
          <p:cNvSpPr txBox="1">
            <a:spLocks noChangeArrowheads="1"/>
          </p:cNvSpPr>
          <p:nvPr/>
        </p:nvSpPr>
        <p:spPr bwMode="auto">
          <a:xfrm>
            <a:off x="1547664" y="4077072"/>
            <a:ext cx="5025476" cy="1477328"/>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Compare the verbal protocol method with other CTA methods</a:t>
            </a:r>
          </a:p>
          <a:p>
            <a:pPr algn="ctr"/>
            <a:endParaRPr lang="en-US" i="1" dirty="0"/>
          </a:p>
          <a:p>
            <a:pPr algn="ctr"/>
            <a:r>
              <a:rPr lang="en-US" i="1" dirty="0" smtClean="0"/>
              <a:t>Do subjects accurately describe their thoughts and actions?</a:t>
            </a:r>
            <a:endParaRPr lang="en-US"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mtClean="0"/>
              <a:t>Practical Cognitive Task Analysis</a:t>
            </a:r>
          </a:p>
        </p:txBody>
      </p:sp>
      <p:graphicFrame>
        <p:nvGraphicFramePr>
          <p:cNvPr id="6" name="Table 5"/>
          <p:cNvGraphicFramePr>
            <a:graphicFrameLocks noGrp="1"/>
          </p:cNvGraphicFramePr>
          <p:nvPr>
            <p:extLst>
              <p:ext uri="{D42A27DB-BD31-4B8C-83A1-F6EECF244321}">
                <p14:modId xmlns="" xmlns:p14="http://schemas.microsoft.com/office/powerpoint/2010/main" val="758266233"/>
              </p:ext>
            </p:extLst>
          </p:nvPr>
        </p:nvGraphicFramePr>
        <p:xfrm>
          <a:off x="539552" y="1024126"/>
          <a:ext cx="7776864" cy="5669280"/>
        </p:xfrm>
        <a:graphic>
          <a:graphicData uri="http://schemas.openxmlformats.org/drawingml/2006/table">
            <a:tbl>
              <a:tblPr/>
              <a:tblGrid>
                <a:gridCol w="2287937"/>
                <a:gridCol w="5488927"/>
              </a:tblGrid>
              <a:tr h="5952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erpetua" charset="0"/>
                          <a:ea typeface="ＭＳ Ｐゴシック" charset="-128"/>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Parallel parking, no contact with other vehicles or objects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2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See task 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Cognitive processes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Planning, predicting, diagnosing, sensing, attending, judging, deciding, problem solving, controlling, communicating, analyzing, synthesizing, evaluating, anticipating, predicting, investigating, extrapolating, understanding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Information Resources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Direct outside vision, mirrors, hearing??,  memorized procedures, operational 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Failure modes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Not enough space to park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Contact with front / rear fender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Inaccurate positioning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Simulation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Table top model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Walk / talk through sensory, cognitive, motor 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2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charset="0"/>
                          <a:ea typeface="ＭＳ Ｐゴシック" charset="-128"/>
                        </a:rPr>
                        <a:t>Simulator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Perpetua" charset="0"/>
                          <a:ea typeface="ＭＳ Ｐゴシック" charset="-128"/>
                        </a:rPr>
                        <a:t>Empty parking lot using cones to demarcate the target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dirty="0" smtClean="0"/>
              <a:t>Mental Workload</a:t>
            </a:r>
          </a:p>
        </p:txBody>
      </p:sp>
      <p:sp>
        <p:nvSpPr>
          <p:cNvPr id="113667" name="Rectangle 3"/>
          <p:cNvSpPr>
            <a:spLocks noGrp="1" noChangeArrowheads="1"/>
          </p:cNvSpPr>
          <p:nvPr>
            <p:ph sz="quarter" idx="4294967295"/>
          </p:nvPr>
        </p:nvSpPr>
        <p:spPr>
          <a:xfrm>
            <a:off x="395536" y="1447800"/>
            <a:ext cx="8291264" cy="4572000"/>
          </a:xfrm>
          <a:prstGeom prst="rect">
            <a:avLst/>
          </a:prstGeom>
        </p:spPr>
        <p:txBody>
          <a:bodyPr/>
          <a:lstStyle/>
          <a:p>
            <a:pPr eaLnBrk="1" hangingPunct="1">
              <a:lnSpc>
                <a:spcPct val="90000"/>
              </a:lnSpc>
              <a:buFontTx/>
              <a:buNone/>
            </a:pPr>
            <a:endParaRPr lang="en-US" sz="3600" i="1" dirty="0" smtClean="0">
              <a:solidFill>
                <a:srgbClr val="C00000"/>
              </a:solidFill>
              <a:latin typeface="Arial" charset="0"/>
              <a:cs typeface="Arial" charset="0"/>
            </a:endParaRPr>
          </a:p>
          <a:p>
            <a:pPr eaLnBrk="1" hangingPunct="1">
              <a:lnSpc>
                <a:spcPct val="90000"/>
              </a:lnSpc>
              <a:buFontTx/>
              <a:buNone/>
            </a:pPr>
            <a:r>
              <a:rPr lang="en-US" sz="3600" i="1" dirty="0" smtClean="0">
                <a:solidFill>
                  <a:srgbClr val="C00000"/>
                </a:solidFill>
                <a:latin typeface="Arial" charset="0"/>
                <a:cs typeface="Arial" charset="0"/>
              </a:rPr>
              <a:t>	</a:t>
            </a:r>
            <a:r>
              <a:rPr lang="en-US" sz="3200" i="1" dirty="0" smtClean="0">
                <a:solidFill>
                  <a:srgbClr val="000000"/>
                </a:solidFill>
                <a:latin typeface="Arial" charset="0"/>
                <a:cs typeface="Arial" charset="0"/>
              </a:rPr>
              <a:t>“ </a:t>
            </a:r>
            <a:r>
              <a:rPr lang="en-US" sz="3200" dirty="0" smtClean="0">
                <a:solidFill>
                  <a:srgbClr val="000000"/>
                </a:solidFill>
                <a:latin typeface="Arial" charset="0"/>
                <a:cs typeface="Arial" charset="0"/>
              </a:rPr>
              <a:t>Mental workload is the amount of mental work or effort necessary for a person or group to complete a task over a given period of time.” </a:t>
            </a:r>
          </a:p>
          <a:p>
            <a:pPr eaLnBrk="1" hangingPunct="1">
              <a:lnSpc>
                <a:spcPct val="90000"/>
              </a:lnSpc>
              <a:buFontTx/>
              <a:buNone/>
            </a:pPr>
            <a:endParaRPr lang="en-US" sz="3200" dirty="0" smtClean="0">
              <a:solidFill>
                <a:srgbClr val="000000"/>
              </a:solidFill>
              <a:latin typeface="Arial" charset="0"/>
              <a:cs typeface="Arial" charset="0"/>
            </a:endParaRPr>
          </a:p>
          <a:p>
            <a:pPr algn="r" eaLnBrk="1" hangingPunct="1">
              <a:lnSpc>
                <a:spcPct val="90000"/>
              </a:lnSpc>
              <a:buFontTx/>
              <a:buNone/>
            </a:pPr>
            <a:r>
              <a:rPr lang="en-US" sz="2400" i="1" dirty="0" err="1" smtClean="0">
                <a:solidFill>
                  <a:srgbClr val="000000"/>
                </a:solidFill>
                <a:latin typeface="Arial" charset="0"/>
                <a:cs typeface="Arial" charset="0"/>
              </a:rPr>
              <a:t>Xie</a:t>
            </a:r>
            <a:r>
              <a:rPr lang="en-US" sz="2400" i="1" dirty="0" smtClean="0">
                <a:solidFill>
                  <a:srgbClr val="000000"/>
                </a:solidFill>
                <a:latin typeface="Arial" charset="0"/>
                <a:cs typeface="Arial" charset="0"/>
              </a:rPr>
              <a:t> and </a:t>
            </a:r>
            <a:r>
              <a:rPr lang="en-US" sz="2400" i="1" dirty="0" err="1" smtClean="0">
                <a:solidFill>
                  <a:srgbClr val="000000"/>
                </a:solidFill>
                <a:latin typeface="Arial" charset="0"/>
                <a:cs typeface="Arial" charset="0"/>
              </a:rPr>
              <a:t>Salvendy</a:t>
            </a:r>
            <a:r>
              <a:rPr lang="en-US" sz="2400" i="1" dirty="0" smtClean="0">
                <a:solidFill>
                  <a:srgbClr val="000000"/>
                </a:solidFill>
                <a:latin typeface="Arial" charset="0"/>
                <a:cs typeface="Arial" charset="0"/>
              </a:rPr>
              <a:t> 2000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t>Uses of Task Analysis</a:t>
            </a:r>
          </a:p>
        </p:txBody>
      </p:sp>
      <p:sp>
        <p:nvSpPr>
          <p:cNvPr id="91139" name="Content Placeholder 2"/>
          <p:cNvSpPr>
            <a:spLocks noGrp="1"/>
          </p:cNvSpPr>
          <p:nvPr>
            <p:ph type="body" sz="quarter" idx="11"/>
          </p:nvPr>
        </p:nvSpPr>
        <p:spPr>
          <a:xfrm>
            <a:off x="467544" y="1387810"/>
            <a:ext cx="8496944" cy="4057414"/>
          </a:xfrm>
          <a:prstGeom prst="rect">
            <a:avLst/>
          </a:prstGeom>
        </p:spPr>
        <p:txBody>
          <a:bodyPr>
            <a:normAutofit/>
          </a:bodyPr>
          <a:lstStyle/>
          <a:p>
            <a:pPr>
              <a:lnSpc>
                <a:spcPct val="90000"/>
              </a:lnSpc>
            </a:pPr>
            <a:r>
              <a:rPr lang="en-US" sz="2000" dirty="0" smtClean="0"/>
              <a:t>What is the goal or purpose</a:t>
            </a:r>
          </a:p>
          <a:p>
            <a:pPr>
              <a:lnSpc>
                <a:spcPct val="90000"/>
              </a:lnSpc>
            </a:pPr>
            <a:r>
              <a:rPr lang="en-US" sz="2000" dirty="0" smtClean="0"/>
              <a:t>What should be done</a:t>
            </a:r>
          </a:p>
          <a:p>
            <a:pPr>
              <a:lnSpc>
                <a:spcPct val="90000"/>
              </a:lnSpc>
            </a:pPr>
            <a:r>
              <a:rPr lang="en-US" sz="2000" dirty="0" smtClean="0"/>
              <a:t>What should not be done</a:t>
            </a:r>
          </a:p>
          <a:p>
            <a:pPr>
              <a:lnSpc>
                <a:spcPct val="90000"/>
              </a:lnSpc>
            </a:pPr>
            <a:r>
              <a:rPr lang="en-US" sz="2000" dirty="0" smtClean="0"/>
              <a:t>Who should do what, and when and where</a:t>
            </a:r>
          </a:p>
          <a:p>
            <a:pPr>
              <a:lnSpc>
                <a:spcPct val="90000"/>
              </a:lnSpc>
            </a:pPr>
            <a:r>
              <a:rPr lang="en-US" sz="2000" dirty="0" smtClean="0"/>
              <a:t>How things should be done</a:t>
            </a:r>
          </a:p>
          <a:p>
            <a:pPr>
              <a:lnSpc>
                <a:spcPct val="90000"/>
              </a:lnSpc>
            </a:pPr>
            <a:r>
              <a:rPr lang="en-US" sz="2000" dirty="0" smtClean="0"/>
              <a:t>How tasks should be designed</a:t>
            </a:r>
          </a:p>
          <a:p>
            <a:pPr>
              <a:lnSpc>
                <a:spcPct val="90000"/>
              </a:lnSpc>
            </a:pPr>
            <a:r>
              <a:rPr lang="en-US" sz="2000" dirty="0" smtClean="0"/>
              <a:t>How tasks should be assigned</a:t>
            </a:r>
          </a:p>
          <a:p>
            <a:pPr>
              <a:lnSpc>
                <a:spcPct val="90000"/>
              </a:lnSpc>
            </a:pPr>
            <a:r>
              <a:rPr lang="en-US" sz="2000" dirty="0" smtClean="0"/>
              <a:t>How people should be selected, trained and assigned</a:t>
            </a:r>
          </a:p>
          <a:p>
            <a:pPr>
              <a:lnSpc>
                <a:spcPct val="90000"/>
              </a:lnSpc>
            </a:pPr>
            <a:r>
              <a:rPr lang="en-US" sz="2000" dirty="0" smtClean="0"/>
              <a:t>How procedures should be designed</a:t>
            </a:r>
          </a:p>
          <a:p>
            <a:pPr>
              <a:lnSpc>
                <a:spcPct val="90000"/>
              </a:lnSpc>
            </a:pPr>
            <a:r>
              <a:rPr lang="en-US" sz="2000" dirty="0" smtClean="0"/>
              <a:t>How equipment should be designed</a:t>
            </a:r>
          </a:p>
          <a:p>
            <a:pPr>
              <a:lnSpc>
                <a:spcPct val="90000"/>
              </a:lnSpc>
            </a:pPr>
            <a:r>
              <a:rPr lang="en-US" sz="2000" dirty="0" smtClean="0"/>
              <a:t>How facilitators should be designed</a:t>
            </a:r>
          </a:p>
        </p:txBody>
      </p:sp>
      <p:sp>
        <p:nvSpPr>
          <p:cNvPr id="2" name="TextBox 1"/>
          <p:cNvSpPr txBox="1"/>
          <p:nvPr/>
        </p:nvSpPr>
        <p:spPr>
          <a:xfrm>
            <a:off x="323528" y="5197968"/>
            <a:ext cx="6768752" cy="923330"/>
          </a:xfrm>
          <a:prstGeom prst="rect">
            <a:avLst/>
          </a:prstGeom>
          <a:solidFill>
            <a:srgbClr val="FFFF00"/>
          </a:solidFill>
          <a:ln w="12700">
            <a:solidFill>
              <a:schemeClr val="tx1"/>
            </a:solidFill>
          </a:ln>
        </p:spPr>
        <p:txBody>
          <a:bodyPr wrap="square" rtlCol="0">
            <a:spAutoFit/>
          </a:bodyPr>
          <a:lstStyle/>
          <a:p>
            <a:pPr algn="ctr"/>
            <a:r>
              <a:rPr lang="en-US" i="1" dirty="0" smtClean="0"/>
              <a:t>This is a descriptive approach, but useful</a:t>
            </a:r>
            <a:endParaRPr lang="en-US" i="1" dirty="0"/>
          </a:p>
          <a:p>
            <a:pPr algn="ctr"/>
            <a:r>
              <a:rPr lang="en-US" i="1" dirty="0" smtClean="0"/>
              <a:t>Consider the task of making breakfast or carrying out a safety inspection of a worksite</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01600" y="332656"/>
            <a:ext cx="9144000" cy="609600"/>
          </a:xfrm>
        </p:spPr>
        <p:txBody>
          <a:bodyPr/>
          <a:lstStyle/>
          <a:p>
            <a:r>
              <a:rPr lang="en-US" sz="2800" dirty="0" smtClean="0"/>
              <a:t>Mental Workload and Situation Awareness</a:t>
            </a:r>
          </a:p>
        </p:txBody>
      </p:sp>
      <p:sp>
        <p:nvSpPr>
          <p:cNvPr id="114692" name="TextBox 4"/>
          <p:cNvSpPr txBox="1">
            <a:spLocks noChangeArrowheads="1"/>
          </p:cNvSpPr>
          <p:nvPr/>
        </p:nvSpPr>
        <p:spPr bwMode="auto">
          <a:xfrm>
            <a:off x="533400" y="2128837"/>
            <a:ext cx="1828800" cy="830263"/>
          </a:xfrm>
          <a:prstGeom prst="rect">
            <a:avLst/>
          </a:prstGeom>
          <a:noFill/>
          <a:ln w="9525">
            <a:noFill/>
            <a:miter lim="800000"/>
            <a:headEnd/>
            <a:tailEnd/>
          </a:ln>
        </p:spPr>
        <p:txBody>
          <a:bodyPr>
            <a:spAutoFit/>
          </a:bodyPr>
          <a:lstStyle/>
          <a:p>
            <a:pPr algn="ctr"/>
            <a:r>
              <a:rPr lang="en-US" sz="2400"/>
              <a:t>Mental Workload</a:t>
            </a:r>
          </a:p>
        </p:txBody>
      </p:sp>
      <p:sp>
        <p:nvSpPr>
          <p:cNvPr id="114693" name="TextBox 5"/>
          <p:cNvSpPr txBox="1">
            <a:spLocks noChangeArrowheads="1"/>
          </p:cNvSpPr>
          <p:nvPr/>
        </p:nvSpPr>
        <p:spPr bwMode="auto">
          <a:xfrm>
            <a:off x="2667000" y="2281237"/>
            <a:ext cx="457200" cy="584200"/>
          </a:xfrm>
          <a:prstGeom prst="rect">
            <a:avLst/>
          </a:prstGeom>
          <a:noFill/>
          <a:ln w="9525">
            <a:noFill/>
            <a:miter lim="800000"/>
            <a:headEnd/>
            <a:tailEnd/>
          </a:ln>
        </p:spPr>
        <p:txBody>
          <a:bodyPr>
            <a:spAutoFit/>
          </a:bodyPr>
          <a:lstStyle/>
          <a:p>
            <a:r>
              <a:rPr lang="en-US" sz="3200" b="1"/>
              <a:t>=</a:t>
            </a:r>
          </a:p>
        </p:txBody>
      </p:sp>
      <p:sp>
        <p:nvSpPr>
          <p:cNvPr id="114694" name="TextBox 7"/>
          <p:cNvSpPr txBox="1">
            <a:spLocks noChangeArrowheads="1"/>
          </p:cNvSpPr>
          <p:nvPr/>
        </p:nvSpPr>
        <p:spPr bwMode="auto">
          <a:xfrm>
            <a:off x="3657600" y="2624137"/>
            <a:ext cx="987425" cy="461963"/>
          </a:xfrm>
          <a:prstGeom prst="rect">
            <a:avLst/>
          </a:prstGeom>
          <a:noFill/>
          <a:ln w="9525">
            <a:noFill/>
            <a:miter lim="800000"/>
            <a:headEnd/>
            <a:tailEnd/>
          </a:ln>
        </p:spPr>
        <p:txBody>
          <a:bodyPr>
            <a:spAutoFit/>
          </a:bodyPr>
          <a:lstStyle/>
          <a:p>
            <a:r>
              <a:rPr lang="en-US" sz="2400"/>
              <a:t>Time</a:t>
            </a:r>
          </a:p>
        </p:txBody>
      </p:sp>
      <p:sp>
        <p:nvSpPr>
          <p:cNvPr id="114695" name="TextBox 8"/>
          <p:cNvSpPr txBox="1">
            <a:spLocks noChangeArrowheads="1"/>
          </p:cNvSpPr>
          <p:nvPr/>
        </p:nvSpPr>
        <p:spPr bwMode="auto">
          <a:xfrm>
            <a:off x="3581400" y="1976437"/>
            <a:ext cx="1778000" cy="461963"/>
          </a:xfrm>
          <a:prstGeom prst="rect">
            <a:avLst/>
          </a:prstGeom>
          <a:noFill/>
          <a:ln w="9525">
            <a:noFill/>
            <a:miter lim="800000"/>
            <a:headEnd/>
            <a:tailEnd/>
          </a:ln>
        </p:spPr>
        <p:txBody>
          <a:bodyPr>
            <a:spAutoFit/>
          </a:bodyPr>
          <a:lstStyle/>
          <a:p>
            <a:r>
              <a:rPr lang="en-US" sz="2400"/>
              <a:t>Information</a:t>
            </a:r>
          </a:p>
        </p:txBody>
      </p:sp>
      <p:sp>
        <p:nvSpPr>
          <p:cNvPr id="114696" name="TextBox 9"/>
          <p:cNvSpPr txBox="1">
            <a:spLocks noChangeArrowheads="1"/>
          </p:cNvSpPr>
          <p:nvPr/>
        </p:nvSpPr>
        <p:spPr bwMode="auto">
          <a:xfrm>
            <a:off x="5867400" y="1976437"/>
            <a:ext cx="2667000" cy="461963"/>
          </a:xfrm>
          <a:prstGeom prst="rect">
            <a:avLst/>
          </a:prstGeom>
          <a:noFill/>
          <a:ln w="9525">
            <a:noFill/>
            <a:miter lim="800000"/>
            <a:headEnd/>
            <a:tailEnd/>
          </a:ln>
        </p:spPr>
        <p:txBody>
          <a:bodyPr>
            <a:spAutoFit/>
          </a:bodyPr>
          <a:lstStyle/>
          <a:p>
            <a:r>
              <a:rPr lang="en-US" sz="2400"/>
              <a:t>Stress</a:t>
            </a:r>
          </a:p>
        </p:txBody>
      </p:sp>
      <p:sp>
        <p:nvSpPr>
          <p:cNvPr id="114697" name="TextBox 10"/>
          <p:cNvSpPr txBox="1">
            <a:spLocks noChangeArrowheads="1"/>
          </p:cNvSpPr>
          <p:nvPr/>
        </p:nvSpPr>
        <p:spPr bwMode="auto">
          <a:xfrm>
            <a:off x="5181600" y="2624137"/>
            <a:ext cx="2667000" cy="461963"/>
          </a:xfrm>
          <a:prstGeom prst="rect">
            <a:avLst/>
          </a:prstGeom>
          <a:noFill/>
          <a:ln w="9525">
            <a:noFill/>
            <a:miter lim="800000"/>
            <a:headEnd/>
            <a:tailEnd/>
          </a:ln>
        </p:spPr>
        <p:txBody>
          <a:bodyPr>
            <a:spAutoFit/>
          </a:bodyPr>
          <a:lstStyle/>
          <a:p>
            <a:r>
              <a:rPr lang="en-US" sz="2400"/>
              <a:t>Experience</a:t>
            </a:r>
          </a:p>
        </p:txBody>
      </p:sp>
      <p:sp>
        <p:nvSpPr>
          <p:cNvPr id="114698" name="TextBox 12"/>
          <p:cNvSpPr txBox="1">
            <a:spLocks noChangeArrowheads="1"/>
          </p:cNvSpPr>
          <p:nvPr/>
        </p:nvSpPr>
        <p:spPr bwMode="auto">
          <a:xfrm>
            <a:off x="4800600" y="2670175"/>
            <a:ext cx="304800" cy="369887"/>
          </a:xfrm>
          <a:prstGeom prst="rect">
            <a:avLst/>
          </a:prstGeom>
          <a:noFill/>
          <a:ln w="9525">
            <a:noFill/>
            <a:miter lim="800000"/>
            <a:headEnd/>
            <a:tailEnd/>
          </a:ln>
        </p:spPr>
        <p:txBody>
          <a:bodyPr>
            <a:spAutoFit/>
          </a:bodyPr>
          <a:lstStyle/>
          <a:p>
            <a:r>
              <a:rPr lang="en-US" b="1"/>
              <a:t>X</a:t>
            </a:r>
          </a:p>
        </p:txBody>
      </p:sp>
      <p:sp>
        <p:nvSpPr>
          <p:cNvPr id="114699" name="TextBox 13"/>
          <p:cNvSpPr txBox="1">
            <a:spLocks noChangeArrowheads="1"/>
          </p:cNvSpPr>
          <p:nvPr/>
        </p:nvSpPr>
        <p:spPr bwMode="auto">
          <a:xfrm>
            <a:off x="5410200" y="2052637"/>
            <a:ext cx="381000" cy="369888"/>
          </a:xfrm>
          <a:prstGeom prst="rect">
            <a:avLst/>
          </a:prstGeom>
          <a:noFill/>
          <a:ln w="9525">
            <a:noFill/>
            <a:miter lim="800000"/>
            <a:headEnd/>
            <a:tailEnd/>
          </a:ln>
        </p:spPr>
        <p:txBody>
          <a:bodyPr>
            <a:spAutoFit/>
          </a:bodyPr>
          <a:lstStyle/>
          <a:p>
            <a:r>
              <a:rPr lang="en-US" b="1"/>
              <a:t>X</a:t>
            </a:r>
          </a:p>
        </p:txBody>
      </p:sp>
      <p:cxnSp>
        <p:nvCxnSpPr>
          <p:cNvPr id="16" name="Straight Connector 15"/>
          <p:cNvCxnSpPr/>
          <p:nvPr/>
        </p:nvCxnSpPr>
        <p:spPr>
          <a:xfrm>
            <a:off x="3429000" y="2573337"/>
            <a:ext cx="3962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4701" name="TextBox 16"/>
          <p:cNvSpPr txBox="1">
            <a:spLocks noChangeArrowheads="1"/>
          </p:cNvSpPr>
          <p:nvPr/>
        </p:nvSpPr>
        <p:spPr bwMode="auto">
          <a:xfrm>
            <a:off x="685800" y="3881437"/>
            <a:ext cx="1828800" cy="830263"/>
          </a:xfrm>
          <a:prstGeom prst="rect">
            <a:avLst/>
          </a:prstGeom>
          <a:noFill/>
          <a:ln w="9525">
            <a:noFill/>
            <a:miter lim="800000"/>
            <a:headEnd/>
            <a:tailEnd/>
          </a:ln>
        </p:spPr>
        <p:txBody>
          <a:bodyPr>
            <a:spAutoFit/>
          </a:bodyPr>
          <a:lstStyle/>
          <a:p>
            <a:pPr algn="ctr"/>
            <a:r>
              <a:rPr lang="en-US" sz="2400"/>
              <a:t>Situation </a:t>
            </a:r>
          </a:p>
          <a:p>
            <a:pPr algn="ctr"/>
            <a:r>
              <a:rPr lang="en-US" sz="2400"/>
              <a:t>Awareness</a:t>
            </a:r>
          </a:p>
        </p:txBody>
      </p:sp>
      <p:sp>
        <p:nvSpPr>
          <p:cNvPr id="114702" name="TextBox 17"/>
          <p:cNvSpPr txBox="1">
            <a:spLocks noChangeArrowheads="1"/>
          </p:cNvSpPr>
          <p:nvPr/>
        </p:nvSpPr>
        <p:spPr bwMode="auto">
          <a:xfrm>
            <a:off x="2667000" y="3995737"/>
            <a:ext cx="457200" cy="584200"/>
          </a:xfrm>
          <a:prstGeom prst="rect">
            <a:avLst/>
          </a:prstGeom>
          <a:noFill/>
          <a:ln w="9525">
            <a:noFill/>
            <a:miter lim="800000"/>
            <a:headEnd/>
            <a:tailEnd/>
          </a:ln>
        </p:spPr>
        <p:txBody>
          <a:bodyPr>
            <a:spAutoFit/>
          </a:bodyPr>
          <a:lstStyle/>
          <a:p>
            <a:r>
              <a:rPr lang="en-US" sz="3200" b="1"/>
              <a:t>=</a:t>
            </a:r>
          </a:p>
        </p:txBody>
      </p:sp>
      <p:sp>
        <p:nvSpPr>
          <p:cNvPr id="114703" name="TextBox 18"/>
          <p:cNvSpPr txBox="1">
            <a:spLocks noChangeArrowheads="1"/>
          </p:cNvSpPr>
          <p:nvPr/>
        </p:nvSpPr>
        <p:spPr bwMode="auto">
          <a:xfrm>
            <a:off x="3657600" y="3729037"/>
            <a:ext cx="987425" cy="461963"/>
          </a:xfrm>
          <a:prstGeom prst="rect">
            <a:avLst/>
          </a:prstGeom>
          <a:noFill/>
          <a:ln w="9525">
            <a:noFill/>
            <a:miter lim="800000"/>
            <a:headEnd/>
            <a:tailEnd/>
          </a:ln>
        </p:spPr>
        <p:txBody>
          <a:bodyPr>
            <a:spAutoFit/>
          </a:bodyPr>
          <a:lstStyle/>
          <a:p>
            <a:r>
              <a:rPr lang="en-US" sz="2400"/>
              <a:t>Time</a:t>
            </a:r>
          </a:p>
        </p:txBody>
      </p:sp>
      <p:sp>
        <p:nvSpPr>
          <p:cNvPr id="114704" name="TextBox 19"/>
          <p:cNvSpPr txBox="1">
            <a:spLocks noChangeArrowheads="1"/>
          </p:cNvSpPr>
          <p:nvPr/>
        </p:nvSpPr>
        <p:spPr bwMode="auto">
          <a:xfrm>
            <a:off x="3581400" y="4452937"/>
            <a:ext cx="1778000" cy="461963"/>
          </a:xfrm>
          <a:prstGeom prst="rect">
            <a:avLst/>
          </a:prstGeom>
          <a:noFill/>
          <a:ln w="9525">
            <a:noFill/>
            <a:miter lim="800000"/>
            <a:headEnd/>
            <a:tailEnd/>
          </a:ln>
        </p:spPr>
        <p:txBody>
          <a:bodyPr>
            <a:spAutoFit/>
          </a:bodyPr>
          <a:lstStyle/>
          <a:p>
            <a:r>
              <a:rPr lang="en-US" sz="2400"/>
              <a:t>Information</a:t>
            </a:r>
          </a:p>
        </p:txBody>
      </p:sp>
      <p:sp>
        <p:nvSpPr>
          <p:cNvPr id="114705" name="TextBox 20"/>
          <p:cNvSpPr txBox="1">
            <a:spLocks noChangeArrowheads="1"/>
          </p:cNvSpPr>
          <p:nvPr/>
        </p:nvSpPr>
        <p:spPr bwMode="auto">
          <a:xfrm>
            <a:off x="5867400" y="4452937"/>
            <a:ext cx="2667000" cy="461963"/>
          </a:xfrm>
          <a:prstGeom prst="rect">
            <a:avLst/>
          </a:prstGeom>
          <a:noFill/>
          <a:ln w="9525">
            <a:noFill/>
            <a:miter lim="800000"/>
            <a:headEnd/>
            <a:tailEnd/>
          </a:ln>
        </p:spPr>
        <p:txBody>
          <a:bodyPr>
            <a:spAutoFit/>
          </a:bodyPr>
          <a:lstStyle/>
          <a:p>
            <a:r>
              <a:rPr lang="en-US" sz="2400"/>
              <a:t>Stress</a:t>
            </a:r>
          </a:p>
        </p:txBody>
      </p:sp>
      <p:sp>
        <p:nvSpPr>
          <p:cNvPr id="114706" name="TextBox 21"/>
          <p:cNvSpPr txBox="1">
            <a:spLocks noChangeArrowheads="1"/>
          </p:cNvSpPr>
          <p:nvPr/>
        </p:nvSpPr>
        <p:spPr bwMode="auto">
          <a:xfrm>
            <a:off x="5257800" y="3729037"/>
            <a:ext cx="2667000" cy="461963"/>
          </a:xfrm>
          <a:prstGeom prst="rect">
            <a:avLst/>
          </a:prstGeom>
          <a:noFill/>
          <a:ln w="9525">
            <a:noFill/>
            <a:miter lim="800000"/>
            <a:headEnd/>
            <a:tailEnd/>
          </a:ln>
        </p:spPr>
        <p:txBody>
          <a:bodyPr>
            <a:spAutoFit/>
          </a:bodyPr>
          <a:lstStyle/>
          <a:p>
            <a:r>
              <a:rPr lang="en-US" sz="2400"/>
              <a:t>Experience</a:t>
            </a:r>
          </a:p>
        </p:txBody>
      </p:sp>
      <p:sp>
        <p:nvSpPr>
          <p:cNvPr id="114707" name="TextBox 22"/>
          <p:cNvSpPr txBox="1">
            <a:spLocks noChangeArrowheads="1"/>
          </p:cNvSpPr>
          <p:nvPr/>
        </p:nvSpPr>
        <p:spPr bwMode="auto">
          <a:xfrm>
            <a:off x="4800600" y="3775075"/>
            <a:ext cx="304800" cy="369887"/>
          </a:xfrm>
          <a:prstGeom prst="rect">
            <a:avLst/>
          </a:prstGeom>
          <a:noFill/>
          <a:ln w="9525">
            <a:noFill/>
            <a:miter lim="800000"/>
            <a:headEnd/>
            <a:tailEnd/>
          </a:ln>
        </p:spPr>
        <p:txBody>
          <a:bodyPr>
            <a:spAutoFit/>
          </a:bodyPr>
          <a:lstStyle/>
          <a:p>
            <a:r>
              <a:rPr lang="en-US" b="1"/>
              <a:t>X</a:t>
            </a:r>
          </a:p>
        </p:txBody>
      </p:sp>
      <p:sp>
        <p:nvSpPr>
          <p:cNvPr id="114708" name="TextBox 23"/>
          <p:cNvSpPr txBox="1">
            <a:spLocks noChangeArrowheads="1"/>
          </p:cNvSpPr>
          <p:nvPr/>
        </p:nvSpPr>
        <p:spPr bwMode="auto">
          <a:xfrm>
            <a:off x="5410200" y="4498975"/>
            <a:ext cx="381000" cy="369887"/>
          </a:xfrm>
          <a:prstGeom prst="rect">
            <a:avLst/>
          </a:prstGeom>
          <a:noFill/>
          <a:ln w="9525">
            <a:noFill/>
            <a:miter lim="800000"/>
            <a:headEnd/>
            <a:tailEnd/>
          </a:ln>
        </p:spPr>
        <p:txBody>
          <a:bodyPr>
            <a:spAutoFit/>
          </a:bodyPr>
          <a:lstStyle/>
          <a:p>
            <a:r>
              <a:rPr lang="en-US" b="1"/>
              <a:t>X</a:t>
            </a:r>
          </a:p>
        </p:txBody>
      </p:sp>
      <p:cxnSp>
        <p:nvCxnSpPr>
          <p:cNvPr id="25" name="Straight Connector 24"/>
          <p:cNvCxnSpPr/>
          <p:nvPr/>
        </p:nvCxnSpPr>
        <p:spPr>
          <a:xfrm>
            <a:off x="3429000" y="4287837"/>
            <a:ext cx="3962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1" name="TextBox 19"/>
          <p:cNvSpPr txBox="1">
            <a:spLocks noChangeArrowheads="1"/>
          </p:cNvSpPr>
          <p:nvPr/>
        </p:nvSpPr>
        <p:spPr bwMode="auto">
          <a:xfrm>
            <a:off x="478436" y="5239101"/>
            <a:ext cx="5025476" cy="400110"/>
          </a:xfrm>
          <a:prstGeom prst="rect">
            <a:avLst/>
          </a:prstGeom>
          <a:solidFill>
            <a:srgbClr val="FFFF00"/>
          </a:solidFill>
          <a:ln w="12700">
            <a:solidFill>
              <a:schemeClr val="tx1"/>
            </a:solidFill>
            <a:miter lim="800000"/>
            <a:headEnd/>
            <a:tailEnd/>
          </a:ln>
        </p:spPr>
        <p:txBody>
          <a:bodyPr wrap="square">
            <a:spAutoFit/>
          </a:bodyPr>
          <a:lstStyle/>
          <a:p>
            <a:pPr algn="ctr"/>
            <a:r>
              <a:rPr lang="en-US" sz="2000" i="1" dirty="0" smtClean="0"/>
              <a:t>Discuss these conceptual models</a:t>
            </a:r>
            <a:endParaRPr lang="en-US" sz="20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sz="3000" smtClean="0"/>
              <a:t>Mental Workload Measurement Device Criteria</a:t>
            </a:r>
          </a:p>
        </p:txBody>
      </p:sp>
      <p:sp>
        <p:nvSpPr>
          <p:cNvPr id="115715" name="Content Placeholder 4"/>
          <p:cNvSpPr>
            <a:spLocks noGrp="1"/>
          </p:cNvSpPr>
          <p:nvPr>
            <p:ph type="body" sz="quarter" idx="11"/>
          </p:nvPr>
        </p:nvSpPr>
        <p:spPr>
          <a:xfrm>
            <a:off x="685800" y="1366545"/>
            <a:ext cx="7543800" cy="4572000"/>
          </a:xfrm>
          <a:prstGeom prst="rect">
            <a:avLst/>
          </a:prstGeom>
        </p:spPr>
        <p:txBody>
          <a:bodyPr>
            <a:normAutofit/>
          </a:bodyPr>
          <a:lstStyle/>
          <a:p>
            <a:pPr>
              <a:spcBef>
                <a:spcPts val="0"/>
              </a:spcBef>
              <a:spcAft>
                <a:spcPts val="600"/>
              </a:spcAft>
            </a:pPr>
            <a:r>
              <a:rPr lang="en-US" sz="2000" b="1" dirty="0" smtClean="0"/>
              <a:t>Sensitive </a:t>
            </a:r>
            <a:r>
              <a:rPr lang="en-US" sz="2000" dirty="0" smtClean="0"/>
              <a:t>to task difficulty and cognitive resource demand</a:t>
            </a:r>
          </a:p>
          <a:p>
            <a:pPr>
              <a:spcBef>
                <a:spcPts val="0"/>
              </a:spcBef>
              <a:spcAft>
                <a:spcPts val="600"/>
              </a:spcAft>
            </a:pPr>
            <a:r>
              <a:rPr lang="en-US" sz="2000" b="1" dirty="0" smtClean="0"/>
              <a:t>Diagnostic </a:t>
            </a:r>
            <a:r>
              <a:rPr lang="en-US" sz="2000" dirty="0" smtClean="0"/>
              <a:t>– capable of identifying the resources used</a:t>
            </a:r>
          </a:p>
          <a:p>
            <a:pPr>
              <a:spcBef>
                <a:spcPts val="0"/>
              </a:spcBef>
              <a:spcAft>
                <a:spcPts val="600"/>
              </a:spcAft>
            </a:pPr>
            <a:r>
              <a:rPr lang="en-US" sz="2000" b="1" dirty="0" smtClean="0"/>
              <a:t>Selective </a:t>
            </a:r>
            <a:r>
              <a:rPr lang="en-US" sz="2000" dirty="0" smtClean="0"/>
              <a:t>– separates mental workload from other sources of stress</a:t>
            </a:r>
          </a:p>
          <a:p>
            <a:pPr>
              <a:spcBef>
                <a:spcPts val="0"/>
              </a:spcBef>
              <a:spcAft>
                <a:spcPts val="600"/>
              </a:spcAft>
            </a:pPr>
            <a:r>
              <a:rPr lang="en-US" sz="2000" b="1" dirty="0" smtClean="0"/>
              <a:t>Reliable and Resilient </a:t>
            </a:r>
            <a:r>
              <a:rPr lang="en-US" sz="2000" dirty="0" smtClean="0"/>
              <a:t>– performs well consistently and under complex conditions</a:t>
            </a:r>
          </a:p>
          <a:p>
            <a:pPr>
              <a:spcBef>
                <a:spcPts val="0"/>
              </a:spcBef>
              <a:spcAft>
                <a:spcPts val="600"/>
              </a:spcAft>
            </a:pPr>
            <a:r>
              <a:rPr lang="en-US" sz="2000" b="1" dirty="0" smtClean="0"/>
              <a:t>Unobtrusive </a:t>
            </a:r>
            <a:r>
              <a:rPr lang="en-US" sz="2000" dirty="0" smtClean="0"/>
              <a:t>-  does not interfere with primary task</a:t>
            </a:r>
          </a:p>
          <a:p>
            <a:pPr>
              <a:spcBef>
                <a:spcPts val="0"/>
              </a:spcBef>
              <a:spcAft>
                <a:spcPts val="600"/>
              </a:spcAft>
            </a:pPr>
            <a:r>
              <a:rPr lang="en-US" sz="2000" b="1" dirty="0" smtClean="0"/>
              <a:t>Uncomplicated and economical </a:t>
            </a:r>
            <a:r>
              <a:rPr lang="en-US" sz="2000" dirty="0" smtClean="0"/>
              <a:t>- does not require complex expensive equipment</a:t>
            </a:r>
          </a:p>
          <a:p>
            <a:pPr>
              <a:spcBef>
                <a:spcPts val="0"/>
              </a:spcBef>
              <a:spcAft>
                <a:spcPts val="600"/>
              </a:spcAft>
            </a:pPr>
            <a:r>
              <a:rPr lang="en-US" sz="2000" b="1" dirty="0" smtClean="0"/>
              <a:t>Acceptable </a:t>
            </a:r>
            <a:r>
              <a:rPr lang="en-US" sz="2000" dirty="0" smtClean="0"/>
              <a:t>to the operator / subject</a:t>
            </a:r>
          </a:p>
          <a:p>
            <a:endParaRPr lang="en-US" sz="2000" dirty="0" smtClean="0"/>
          </a:p>
        </p:txBody>
      </p:sp>
      <p:sp>
        <p:nvSpPr>
          <p:cNvPr id="4" name="TextBox 19"/>
          <p:cNvSpPr txBox="1">
            <a:spLocks noChangeArrowheads="1"/>
          </p:cNvSpPr>
          <p:nvPr/>
        </p:nvSpPr>
        <p:spPr bwMode="auto">
          <a:xfrm>
            <a:off x="179512" y="5661248"/>
            <a:ext cx="6624736" cy="923330"/>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A high standard of requirements</a:t>
            </a:r>
            <a:endParaRPr lang="en-US" i="1" dirty="0"/>
          </a:p>
          <a:p>
            <a:pPr algn="ctr"/>
            <a:endParaRPr lang="en-US" i="1" dirty="0"/>
          </a:p>
          <a:p>
            <a:pPr algn="ctr"/>
            <a:r>
              <a:rPr lang="en-US" i="1" dirty="0" smtClean="0"/>
              <a:t>How do the CTA methods discussed stand up to these criteria?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smtClean="0"/>
              <a:t>Mental Workload Measurement</a:t>
            </a:r>
          </a:p>
        </p:txBody>
      </p:sp>
      <p:sp>
        <p:nvSpPr>
          <p:cNvPr id="116739" name="Content Placeholder 2"/>
          <p:cNvSpPr>
            <a:spLocks noGrp="1"/>
          </p:cNvSpPr>
          <p:nvPr>
            <p:ph type="body" sz="quarter" idx="11"/>
          </p:nvPr>
        </p:nvSpPr>
        <p:spPr>
          <a:prstGeom prst="rect">
            <a:avLst/>
          </a:prstGeom>
        </p:spPr>
        <p:txBody>
          <a:bodyPr>
            <a:normAutofit fontScale="77500" lnSpcReduction="20000"/>
          </a:bodyPr>
          <a:lstStyle/>
          <a:p>
            <a:pPr>
              <a:lnSpc>
                <a:spcPct val="110000"/>
              </a:lnSpc>
            </a:pPr>
            <a:r>
              <a:rPr lang="en-US" sz="3400" dirty="0" smtClean="0"/>
              <a:t>Primary and secondary task behavior and performance measures</a:t>
            </a:r>
          </a:p>
          <a:p>
            <a:pPr>
              <a:lnSpc>
                <a:spcPct val="110000"/>
              </a:lnSpc>
            </a:pPr>
            <a:endParaRPr lang="en-US" sz="800" dirty="0" smtClean="0"/>
          </a:p>
          <a:p>
            <a:pPr>
              <a:lnSpc>
                <a:spcPct val="110000"/>
              </a:lnSpc>
            </a:pPr>
            <a:r>
              <a:rPr lang="en-US" sz="3400" dirty="0" smtClean="0"/>
              <a:t>Subjective rating scales, usually retrospectively</a:t>
            </a:r>
          </a:p>
          <a:p>
            <a:pPr>
              <a:lnSpc>
                <a:spcPct val="110000"/>
              </a:lnSpc>
            </a:pPr>
            <a:endParaRPr lang="en-US" sz="800" dirty="0" smtClean="0"/>
          </a:p>
          <a:p>
            <a:pPr>
              <a:lnSpc>
                <a:spcPct val="110000"/>
              </a:lnSpc>
            </a:pPr>
            <a:r>
              <a:rPr lang="en-US" sz="3400" dirty="0" smtClean="0"/>
              <a:t>Psycho physiological</a:t>
            </a:r>
          </a:p>
          <a:p>
            <a:pPr lvl="1">
              <a:lnSpc>
                <a:spcPct val="110000"/>
              </a:lnSpc>
            </a:pPr>
            <a:r>
              <a:rPr lang="en-US" sz="3400" dirty="0" smtClean="0"/>
              <a:t>Heart rate, heart rate variation, Eye blink and pupil monitoring, EEG</a:t>
            </a:r>
          </a:p>
          <a:p>
            <a:pPr lvl="1">
              <a:lnSpc>
                <a:spcPct val="110000"/>
              </a:lnSpc>
            </a:pPr>
            <a:endParaRPr lang="en-US" sz="800" dirty="0" smtClean="0"/>
          </a:p>
          <a:p>
            <a:pPr>
              <a:lnSpc>
                <a:spcPct val="110000"/>
              </a:lnSpc>
            </a:pPr>
            <a:r>
              <a:rPr lang="en-US" sz="3400" dirty="0" smtClean="0"/>
              <a:t>External (expert) observer</a:t>
            </a:r>
          </a:p>
          <a:p>
            <a:pPr>
              <a:lnSpc>
                <a:spcPct val="110000"/>
              </a:lnSpc>
            </a:pPr>
            <a:endParaRPr lang="en-US" sz="900" dirty="0" smtClean="0"/>
          </a:p>
          <a:p>
            <a:pPr>
              <a:lnSpc>
                <a:spcPct val="110000"/>
              </a:lnSpc>
            </a:pPr>
            <a:r>
              <a:rPr lang="en-US" sz="3400" dirty="0" smtClean="0"/>
              <a:t>Simulation methods (MICRO-SAINT</a:t>
            </a:r>
            <a:r>
              <a:rPr lang="en-US" sz="2200" dirty="0" smtClean="0"/>
              <a:t>)</a:t>
            </a:r>
          </a:p>
          <a:p>
            <a:pPr>
              <a:lnSpc>
                <a:spcPct val="80000"/>
              </a:lnSpc>
            </a:pPr>
            <a:endParaRPr lang="en-US" sz="2200" dirty="0" smtClean="0"/>
          </a:p>
        </p:txBody>
      </p:sp>
      <p:sp>
        <p:nvSpPr>
          <p:cNvPr id="4" name="TextBox 19"/>
          <p:cNvSpPr txBox="1">
            <a:spLocks noChangeArrowheads="1"/>
          </p:cNvSpPr>
          <p:nvPr/>
        </p:nvSpPr>
        <p:spPr bwMode="auto">
          <a:xfrm>
            <a:off x="554636" y="5701064"/>
            <a:ext cx="5817564"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CTA measures the task demands. </a:t>
            </a:r>
          </a:p>
          <a:p>
            <a:pPr algn="ctr"/>
            <a:r>
              <a:rPr lang="en-US" i="1" dirty="0" smtClean="0"/>
              <a:t>MWM adds in the variable subject.</a:t>
            </a:r>
            <a:endParaRPr lang="en-US"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Primary Tasks Measures</a:t>
            </a:r>
          </a:p>
        </p:txBody>
      </p:sp>
      <p:sp>
        <p:nvSpPr>
          <p:cNvPr id="117763" name="Rectangle 3"/>
          <p:cNvSpPr>
            <a:spLocks noGrp="1" noChangeArrowheads="1"/>
          </p:cNvSpPr>
          <p:nvPr>
            <p:ph type="body" sz="quarter" idx="11"/>
          </p:nvPr>
        </p:nvSpPr>
        <p:spPr>
          <a:xfrm>
            <a:off x="395536" y="1196752"/>
            <a:ext cx="7990656" cy="4489462"/>
          </a:xfrm>
          <a:prstGeom prst="rect">
            <a:avLst/>
          </a:prstGeom>
        </p:spPr>
        <p:txBody>
          <a:bodyPr>
            <a:noAutofit/>
          </a:bodyPr>
          <a:lstStyle/>
          <a:p>
            <a:pPr>
              <a:lnSpc>
                <a:spcPct val="110000"/>
              </a:lnSpc>
            </a:pPr>
            <a:r>
              <a:rPr lang="en-US" sz="2000" dirty="0" smtClean="0"/>
              <a:t>Asses operator’s capability to perform the primary task or system functions of interest</a:t>
            </a:r>
          </a:p>
          <a:p>
            <a:pPr lvl="1">
              <a:lnSpc>
                <a:spcPct val="110000"/>
              </a:lnSpc>
            </a:pPr>
            <a:r>
              <a:rPr lang="en-US" sz="1800" dirty="0" smtClean="0"/>
              <a:t>Time and accuracy / error</a:t>
            </a:r>
            <a:endParaRPr lang="en-US" sz="600" dirty="0" smtClean="0"/>
          </a:p>
          <a:p>
            <a:pPr>
              <a:lnSpc>
                <a:spcPct val="110000"/>
              </a:lnSpc>
            </a:pPr>
            <a:r>
              <a:rPr lang="en-US" sz="2000" dirty="0" smtClean="0"/>
              <a:t>Central tenet: performance deteriorates as one is subjected to higher MWL. </a:t>
            </a:r>
            <a:endParaRPr lang="en-US" sz="1200" dirty="0" smtClean="0"/>
          </a:p>
          <a:p>
            <a:pPr>
              <a:lnSpc>
                <a:spcPct val="110000"/>
              </a:lnSpc>
            </a:pPr>
            <a:r>
              <a:rPr lang="en-US" sz="2000" dirty="0" smtClean="0"/>
              <a:t>Common measure of primary task PERFORMANCE:</a:t>
            </a:r>
          </a:p>
          <a:p>
            <a:pPr lvl="1">
              <a:lnSpc>
                <a:spcPct val="110000"/>
              </a:lnSpc>
            </a:pPr>
            <a:r>
              <a:rPr lang="en-US" sz="1800" dirty="0" smtClean="0"/>
              <a:t>Time taken for task completion (Speed)</a:t>
            </a:r>
          </a:p>
          <a:p>
            <a:pPr lvl="1">
              <a:lnSpc>
                <a:spcPct val="110000"/>
              </a:lnSpc>
            </a:pPr>
            <a:r>
              <a:rPr lang="en-US" sz="1800" dirty="0" smtClean="0"/>
              <a:t>Accuracy (no. of errors made)</a:t>
            </a:r>
          </a:p>
          <a:p>
            <a:pPr lvl="1">
              <a:lnSpc>
                <a:spcPct val="110000"/>
              </a:lnSpc>
            </a:pPr>
            <a:r>
              <a:rPr lang="en-US" sz="1800" dirty="0" smtClean="0"/>
              <a:t>Reaction/ response time</a:t>
            </a:r>
          </a:p>
          <a:p>
            <a:pPr>
              <a:lnSpc>
                <a:spcPct val="110000"/>
              </a:lnSpc>
            </a:pPr>
            <a:r>
              <a:rPr lang="en-US" sz="2000" dirty="0" smtClean="0"/>
              <a:t>Difficulties</a:t>
            </a:r>
          </a:p>
          <a:p>
            <a:pPr lvl="1">
              <a:lnSpc>
                <a:spcPct val="110000"/>
              </a:lnSpc>
            </a:pPr>
            <a:r>
              <a:rPr lang="en-US" sz="1800" dirty="0" smtClean="0"/>
              <a:t>Not sensitive to level of expertise</a:t>
            </a:r>
          </a:p>
          <a:p>
            <a:pPr lvl="1">
              <a:lnSpc>
                <a:spcPct val="110000"/>
              </a:lnSpc>
            </a:pPr>
            <a:r>
              <a:rPr lang="en-US" sz="1800" dirty="0" smtClean="0"/>
              <a:t>Not sensitive to variable stress accommodated by the operator</a:t>
            </a:r>
          </a:p>
        </p:txBody>
      </p:sp>
      <p:sp>
        <p:nvSpPr>
          <p:cNvPr id="4" name="TextBox 19"/>
          <p:cNvSpPr txBox="1">
            <a:spLocks noChangeArrowheads="1"/>
          </p:cNvSpPr>
          <p:nvPr/>
        </p:nvSpPr>
        <p:spPr bwMode="auto">
          <a:xfrm>
            <a:off x="251520" y="5722609"/>
            <a:ext cx="6408712"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How would you assess the task of a bank teller, a cashier, a security guard?</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mtClean="0"/>
              <a:t>Secondary task measures</a:t>
            </a:r>
          </a:p>
        </p:txBody>
      </p:sp>
      <p:sp>
        <p:nvSpPr>
          <p:cNvPr id="118787" name="Rectangle 3"/>
          <p:cNvSpPr>
            <a:spLocks noGrp="1" noChangeArrowheads="1"/>
          </p:cNvSpPr>
          <p:nvPr>
            <p:ph type="body" sz="quarter" idx="11"/>
          </p:nvPr>
        </p:nvSpPr>
        <p:spPr>
          <a:prstGeom prst="rect">
            <a:avLst/>
          </a:prstGeom>
        </p:spPr>
        <p:txBody>
          <a:bodyPr/>
          <a:lstStyle/>
          <a:p>
            <a:r>
              <a:rPr lang="en-US" dirty="0" smtClean="0"/>
              <a:t>Add another task to the primary task.</a:t>
            </a:r>
          </a:p>
          <a:p>
            <a:endParaRPr lang="en-US" sz="800" dirty="0" smtClean="0"/>
          </a:p>
          <a:p>
            <a:r>
              <a:rPr lang="en-US" dirty="0" smtClean="0"/>
              <a:t>If you can perform well in your secondary task, then the workload on the primary task is low , and you still have spare resource capacity. </a:t>
            </a:r>
          </a:p>
          <a:p>
            <a:endParaRPr lang="en-US" sz="800" dirty="0" smtClean="0"/>
          </a:p>
          <a:p>
            <a:r>
              <a:rPr lang="en-US" dirty="0" smtClean="0"/>
              <a:t>2 methods:</a:t>
            </a:r>
            <a:endParaRPr lang="en-US" sz="800" dirty="0" smtClean="0"/>
          </a:p>
          <a:p>
            <a:pPr lvl="1"/>
            <a:r>
              <a:rPr lang="en-US" dirty="0" smtClean="0"/>
              <a:t>Subsidiary task paradigm:</a:t>
            </a:r>
          </a:p>
          <a:p>
            <a:pPr lvl="2"/>
            <a:r>
              <a:rPr lang="en-US" dirty="0" smtClean="0"/>
              <a:t>Maintain performance of primary task</a:t>
            </a:r>
          </a:p>
          <a:p>
            <a:pPr lvl="2"/>
            <a:endParaRPr lang="en-US" sz="800" dirty="0" smtClean="0"/>
          </a:p>
          <a:p>
            <a:pPr lvl="1"/>
            <a:r>
              <a:rPr lang="en-US" dirty="0" smtClean="0"/>
              <a:t>Loading task paradigm</a:t>
            </a:r>
          </a:p>
          <a:p>
            <a:pPr lvl="2"/>
            <a:r>
              <a:rPr lang="en-US" dirty="0" smtClean="0"/>
              <a:t>Maintain performance of secondary task</a:t>
            </a:r>
          </a:p>
          <a:p>
            <a:pPr lvl="1"/>
            <a:endParaRPr lang="en-US" dirty="0" smtClean="0"/>
          </a:p>
          <a:p>
            <a:endParaRPr lang="en-US" dirty="0" smtClean="0"/>
          </a:p>
        </p:txBody>
      </p:sp>
      <p:sp>
        <p:nvSpPr>
          <p:cNvPr id="4" name="TextBox 19"/>
          <p:cNvSpPr txBox="1">
            <a:spLocks noChangeArrowheads="1"/>
          </p:cNvSpPr>
          <p:nvPr/>
        </p:nvSpPr>
        <p:spPr bwMode="auto">
          <a:xfrm>
            <a:off x="395536" y="5517232"/>
            <a:ext cx="6264696" cy="923330"/>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These tasks interact, both emphases are important in MWM</a:t>
            </a:r>
          </a:p>
          <a:p>
            <a:pPr algn="ctr"/>
            <a:r>
              <a:rPr lang="en-US" i="1" dirty="0" smtClean="0"/>
              <a:t>Consider listening to a lecture while talking on your mobile phone</a:t>
            </a:r>
            <a:endParaRPr lang="en-US"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Secondary Task Example</a:t>
            </a:r>
          </a:p>
        </p:txBody>
      </p:sp>
      <p:sp>
        <p:nvSpPr>
          <p:cNvPr id="119811" name="Content Placeholder 2"/>
          <p:cNvSpPr>
            <a:spLocks noGrp="1"/>
          </p:cNvSpPr>
          <p:nvPr>
            <p:ph type="body" sz="quarter" idx="11"/>
          </p:nvPr>
        </p:nvSpPr>
        <p:spPr>
          <a:prstGeom prst="rect">
            <a:avLst/>
          </a:prstGeom>
        </p:spPr>
        <p:txBody>
          <a:bodyPr/>
          <a:lstStyle/>
          <a:p>
            <a:pPr>
              <a:spcAft>
                <a:spcPts val="1200"/>
              </a:spcAft>
            </a:pPr>
            <a:r>
              <a:rPr lang="en-US" dirty="0" smtClean="0"/>
              <a:t>Driving on a closed slalom circuit with speed controlled by investigator</a:t>
            </a:r>
          </a:p>
          <a:p>
            <a:pPr>
              <a:spcAft>
                <a:spcPts val="1200"/>
              </a:spcAft>
            </a:pPr>
            <a:r>
              <a:rPr lang="en-US" dirty="0" smtClean="0"/>
              <a:t>Rhythmic foot tapping – secondary task</a:t>
            </a:r>
          </a:p>
          <a:p>
            <a:pPr>
              <a:spcAft>
                <a:spcPts val="1200"/>
              </a:spcAft>
            </a:pPr>
            <a:r>
              <a:rPr lang="en-US" dirty="0" smtClean="0"/>
              <a:t>Primary task focus</a:t>
            </a:r>
          </a:p>
          <a:p>
            <a:pPr lvl="1">
              <a:spcAft>
                <a:spcPts val="1200"/>
              </a:spcAft>
            </a:pPr>
            <a:r>
              <a:rPr lang="en-US" dirty="0" smtClean="0"/>
              <a:t>Secondary (tapping) task varied with speed and course / vehicle handling (tire pressure) difficulty</a:t>
            </a:r>
          </a:p>
          <a:p>
            <a:pPr>
              <a:spcAft>
                <a:spcPts val="1200"/>
              </a:spcAft>
            </a:pPr>
            <a:r>
              <a:rPr lang="en-US" dirty="0" smtClean="0"/>
              <a:t>Secondary task focus</a:t>
            </a:r>
          </a:p>
          <a:p>
            <a:pPr lvl="1">
              <a:spcAft>
                <a:spcPts val="1200"/>
              </a:spcAft>
            </a:pPr>
            <a:r>
              <a:rPr lang="en-US" dirty="0" smtClean="0"/>
              <a:t>Primary (steering) task varied with speed and course / vehicle handling difficulty</a:t>
            </a:r>
          </a:p>
        </p:txBody>
      </p:sp>
      <p:sp>
        <p:nvSpPr>
          <p:cNvPr id="4" name="TextBox 19"/>
          <p:cNvSpPr txBox="1">
            <a:spLocks noChangeArrowheads="1"/>
          </p:cNvSpPr>
          <p:nvPr/>
        </p:nvSpPr>
        <p:spPr bwMode="auto">
          <a:xfrm>
            <a:off x="554636" y="5701064"/>
            <a:ext cx="5457524"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Simulate these primary and secondary tasks with a desk top pencil and paper tracking task</a:t>
            </a:r>
            <a:endParaRPr lang="en-US"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smtClean="0"/>
              <a:t>Secondary Tasks</a:t>
            </a:r>
          </a:p>
        </p:txBody>
      </p:sp>
      <p:sp>
        <p:nvSpPr>
          <p:cNvPr id="120835" name="Content Placeholder 2"/>
          <p:cNvSpPr>
            <a:spLocks noGrp="1"/>
          </p:cNvSpPr>
          <p:nvPr>
            <p:ph type="body" sz="quarter" idx="11"/>
          </p:nvPr>
        </p:nvSpPr>
        <p:spPr>
          <a:prstGeom prst="rect">
            <a:avLst/>
          </a:prstGeom>
        </p:spPr>
        <p:txBody>
          <a:bodyPr>
            <a:normAutofit/>
          </a:bodyPr>
          <a:lstStyle/>
          <a:p>
            <a:r>
              <a:rPr lang="en-US" dirty="0" smtClean="0"/>
              <a:t>Mental arithmetic</a:t>
            </a:r>
          </a:p>
          <a:p>
            <a:r>
              <a:rPr lang="en-US" dirty="0" smtClean="0"/>
              <a:t>Card sorting</a:t>
            </a:r>
          </a:p>
          <a:p>
            <a:r>
              <a:rPr lang="en-US" dirty="0" smtClean="0"/>
              <a:t>Choice reaction time</a:t>
            </a:r>
          </a:p>
          <a:p>
            <a:r>
              <a:rPr lang="en-US" dirty="0" smtClean="0"/>
              <a:t>Recitation / reading</a:t>
            </a:r>
          </a:p>
          <a:p>
            <a:r>
              <a:rPr lang="en-US" dirty="0" smtClean="0"/>
              <a:t>Recognition</a:t>
            </a:r>
          </a:p>
          <a:p>
            <a:r>
              <a:rPr lang="en-US" dirty="0" smtClean="0"/>
              <a:t>Ancillary instruments</a:t>
            </a:r>
          </a:p>
          <a:p>
            <a:r>
              <a:rPr lang="en-US" dirty="0" smtClean="0"/>
              <a:t>Size differences</a:t>
            </a:r>
          </a:p>
          <a:p>
            <a:r>
              <a:rPr lang="en-US" dirty="0" smtClean="0"/>
              <a:t>Short term memory</a:t>
            </a:r>
          </a:p>
          <a:p>
            <a:r>
              <a:rPr lang="en-US" dirty="0" smtClean="0"/>
              <a:t>Monitoring</a:t>
            </a:r>
          </a:p>
          <a:p>
            <a:r>
              <a:rPr lang="en-US" dirty="0" smtClean="0"/>
              <a:t>Problem solving</a:t>
            </a:r>
          </a:p>
        </p:txBody>
      </p:sp>
      <p:sp>
        <p:nvSpPr>
          <p:cNvPr id="120837" name="TextBox 4"/>
          <p:cNvSpPr txBox="1">
            <a:spLocks noChangeArrowheads="1"/>
          </p:cNvSpPr>
          <p:nvPr/>
        </p:nvSpPr>
        <p:spPr bwMode="auto">
          <a:xfrm>
            <a:off x="5334000" y="1905000"/>
            <a:ext cx="3124200" cy="3046988"/>
          </a:xfrm>
          <a:prstGeom prst="rect">
            <a:avLst/>
          </a:prstGeom>
          <a:solidFill>
            <a:srgbClr val="FFFF00"/>
          </a:solidFill>
          <a:ln w="38100">
            <a:solidFill>
              <a:schemeClr val="tx1"/>
            </a:solidFill>
            <a:miter lim="800000"/>
            <a:headEnd/>
            <a:tailEnd/>
          </a:ln>
        </p:spPr>
        <p:txBody>
          <a:bodyPr>
            <a:spAutoFit/>
          </a:bodyPr>
          <a:lstStyle/>
          <a:p>
            <a:pPr algn="ctr"/>
            <a:r>
              <a:rPr lang="en-US" sz="2400" i="1" dirty="0"/>
              <a:t>Anything that can be reliably measured and that may share some of the sensory, attention, cognitive, memory or motor resources with the primary task</a:t>
            </a:r>
          </a:p>
        </p:txBody>
      </p:sp>
      <p:sp>
        <p:nvSpPr>
          <p:cNvPr id="5" name="TextBox 19"/>
          <p:cNvSpPr txBox="1">
            <a:spLocks noChangeArrowheads="1"/>
          </p:cNvSpPr>
          <p:nvPr/>
        </p:nvSpPr>
        <p:spPr bwMode="auto">
          <a:xfrm>
            <a:off x="685800" y="6014041"/>
            <a:ext cx="502547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Discuss the pros and cons of different secondary tasks</a:t>
            </a:r>
            <a:endParaRPr lang="en-US"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Dual Task Methods</a:t>
            </a:r>
          </a:p>
        </p:txBody>
      </p:sp>
      <p:sp>
        <p:nvSpPr>
          <p:cNvPr id="121859" name="Content Placeholder 2"/>
          <p:cNvSpPr>
            <a:spLocks noGrp="1"/>
          </p:cNvSpPr>
          <p:nvPr>
            <p:ph type="body" sz="quarter" idx="11"/>
          </p:nvPr>
        </p:nvSpPr>
        <p:spPr>
          <a:xfrm>
            <a:off x="685248" y="1268760"/>
            <a:ext cx="7543800" cy="4392488"/>
          </a:xfrm>
          <a:prstGeom prst="rect">
            <a:avLst/>
          </a:prstGeom>
        </p:spPr>
        <p:txBody>
          <a:bodyPr>
            <a:noAutofit/>
          </a:bodyPr>
          <a:lstStyle/>
          <a:p>
            <a:pPr>
              <a:spcBef>
                <a:spcPts val="300"/>
              </a:spcBef>
              <a:spcAft>
                <a:spcPts val="600"/>
              </a:spcAft>
            </a:pPr>
            <a:r>
              <a:rPr lang="en-US" sz="1800" dirty="0" smtClean="0"/>
              <a:t>Car driving – primary control task, navigation, instruments, entertainment and communication (cell phone)</a:t>
            </a:r>
          </a:p>
          <a:p>
            <a:pPr lvl="1"/>
            <a:r>
              <a:rPr lang="en-US" sz="1600" dirty="0" smtClean="0"/>
              <a:t>Divided attention</a:t>
            </a:r>
          </a:p>
          <a:p>
            <a:pPr lvl="1"/>
            <a:r>
              <a:rPr lang="en-US" sz="1600" dirty="0" smtClean="0"/>
              <a:t>Conversations stop at intersections</a:t>
            </a:r>
          </a:p>
          <a:p>
            <a:pPr lvl="1"/>
            <a:r>
              <a:rPr lang="en-US" sz="1600" dirty="0" smtClean="0"/>
              <a:t>Case study – Top Gun movie</a:t>
            </a:r>
          </a:p>
          <a:p>
            <a:pPr lvl="1"/>
            <a:endParaRPr lang="en-US" sz="1600" dirty="0" smtClean="0"/>
          </a:p>
          <a:p>
            <a:r>
              <a:rPr lang="en-US" sz="1800" dirty="0" smtClean="0"/>
              <a:t>Flying – Flying, navigating, communicating</a:t>
            </a:r>
          </a:p>
          <a:p>
            <a:pPr lvl="1"/>
            <a:r>
              <a:rPr lang="en-US" sz="1600" dirty="0" smtClean="0"/>
              <a:t>“Sterile cockpit” – only essential communications</a:t>
            </a:r>
          </a:p>
          <a:p>
            <a:pPr lvl="1"/>
            <a:r>
              <a:rPr lang="en-US" sz="1600" dirty="0" smtClean="0"/>
              <a:t>Essential communications completed early during stable flight phases</a:t>
            </a:r>
          </a:p>
          <a:p>
            <a:pPr lvl="2"/>
            <a:r>
              <a:rPr lang="en-US" sz="1800" dirty="0" smtClean="0"/>
              <a:t>Communications quality deteriorates with flying and navigational stress</a:t>
            </a:r>
          </a:p>
          <a:p>
            <a:pPr lvl="2"/>
            <a:endParaRPr lang="en-US" sz="1800" dirty="0" smtClean="0"/>
          </a:p>
          <a:p>
            <a:r>
              <a:rPr lang="en-US" sz="1800" dirty="0" smtClean="0"/>
              <a:t>Workload reduced by rule based activities</a:t>
            </a:r>
          </a:p>
          <a:p>
            <a:pPr lvl="1"/>
            <a:endParaRPr lang="en-US" sz="1600" dirty="0" smtClean="0"/>
          </a:p>
        </p:txBody>
      </p:sp>
      <p:sp>
        <p:nvSpPr>
          <p:cNvPr id="4" name="TextBox 19"/>
          <p:cNvSpPr txBox="1">
            <a:spLocks noChangeArrowheads="1"/>
          </p:cNvSpPr>
          <p:nvPr/>
        </p:nvSpPr>
        <p:spPr bwMode="auto">
          <a:xfrm>
            <a:off x="554636" y="5701064"/>
            <a:ext cx="502547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Sometimes time sharing is needed among various “primary tasks” . Give some examples</a:t>
            </a:r>
            <a:endParaRPr lang="en-US"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Secondary task measures: Problems</a:t>
            </a:r>
          </a:p>
        </p:txBody>
      </p:sp>
      <p:sp>
        <p:nvSpPr>
          <p:cNvPr id="122883" name="Rectangle 3"/>
          <p:cNvSpPr>
            <a:spLocks noGrp="1" noChangeArrowheads="1"/>
          </p:cNvSpPr>
          <p:nvPr>
            <p:ph type="body" sz="quarter" idx="11"/>
          </p:nvPr>
        </p:nvSpPr>
        <p:spPr>
          <a:prstGeom prst="rect">
            <a:avLst/>
          </a:prstGeom>
        </p:spPr>
        <p:txBody>
          <a:bodyPr>
            <a:normAutofit fontScale="92500" lnSpcReduction="10000"/>
          </a:bodyPr>
          <a:lstStyle/>
          <a:p>
            <a:pPr>
              <a:lnSpc>
                <a:spcPct val="80000"/>
              </a:lnSpc>
            </a:pPr>
            <a:r>
              <a:rPr lang="en-US" sz="2400" b="1" dirty="0" smtClean="0"/>
              <a:t>Validity</a:t>
            </a:r>
          </a:p>
          <a:p>
            <a:pPr lvl="1">
              <a:lnSpc>
                <a:spcPct val="80000"/>
              </a:lnSpc>
            </a:pPr>
            <a:r>
              <a:rPr lang="en-US" sz="2200" dirty="0" smtClean="0"/>
              <a:t>Introduction of secondary task changes nature of the primary task – therefore contaminating workload measure</a:t>
            </a:r>
          </a:p>
          <a:p>
            <a:pPr lvl="1">
              <a:lnSpc>
                <a:spcPct val="80000"/>
              </a:lnSpc>
            </a:pPr>
            <a:endParaRPr lang="en-US" sz="2200" dirty="0" smtClean="0"/>
          </a:p>
          <a:p>
            <a:pPr>
              <a:lnSpc>
                <a:spcPct val="80000"/>
              </a:lnSpc>
            </a:pPr>
            <a:r>
              <a:rPr lang="en-US" sz="2400" b="1" dirty="0" smtClean="0"/>
              <a:t>High level of intrusion</a:t>
            </a:r>
          </a:p>
          <a:p>
            <a:pPr lvl="1">
              <a:lnSpc>
                <a:spcPct val="80000"/>
              </a:lnSpc>
            </a:pPr>
            <a:r>
              <a:rPr lang="en-US" sz="2200" dirty="0" smtClean="0"/>
              <a:t>Interfere and disrupt performance of primary task. Dangerous if primary task is flying or driving – diverted attention to secondary task may lead to an accident.</a:t>
            </a:r>
          </a:p>
          <a:p>
            <a:pPr lvl="1">
              <a:lnSpc>
                <a:spcPct val="80000"/>
              </a:lnSpc>
            </a:pPr>
            <a:r>
              <a:rPr lang="en-US" sz="2200" dirty="0" smtClean="0"/>
              <a:t>Important to allow for self-pacing – abort secondary task if necessary.</a:t>
            </a:r>
          </a:p>
          <a:p>
            <a:pPr lvl="1">
              <a:lnSpc>
                <a:spcPct val="80000"/>
              </a:lnSpc>
            </a:pPr>
            <a:endParaRPr lang="en-US" sz="2200" dirty="0" smtClean="0"/>
          </a:p>
          <a:p>
            <a:pPr>
              <a:lnSpc>
                <a:spcPct val="80000"/>
              </a:lnSpc>
            </a:pPr>
            <a:r>
              <a:rPr lang="en-US" sz="2400" b="1" dirty="0" smtClean="0"/>
              <a:t>Using artificial laboratory based task:</a:t>
            </a:r>
          </a:p>
          <a:p>
            <a:pPr lvl="1">
              <a:lnSpc>
                <a:spcPct val="80000"/>
              </a:lnSpc>
            </a:pPr>
            <a:r>
              <a:rPr lang="en-US" sz="2200" dirty="0" smtClean="0"/>
              <a:t>Operator may not be willing to perform secondary task considered to be artificial and bothersome</a:t>
            </a:r>
          </a:p>
          <a:p>
            <a:pPr lvl="1">
              <a:lnSpc>
                <a:spcPct val="80000"/>
              </a:lnSpc>
            </a:pPr>
            <a:r>
              <a:rPr lang="en-US" sz="2200" dirty="0" smtClean="0"/>
              <a:t>Instrumentation required to introduce task into the operation environment</a:t>
            </a:r>
          </a:p>
          <a:p>
            <a:pPr lvl="1">
              <a:lnSpc>
                <a:spcPct val="80000"/>
              </a:lnSpc>
            </a:pPr>
            <a:endParaRPr lang="en-US" sz="2200" dirty="0" smtClean="0"/>
          </a:p>
        </p:txBody>
      </p:sp>
      <p:sp>
        <p:nvSpPr>
          <p:cNvPr id="4" name="TextBox 19"/>
          <p:cNvSpPr txBox="1">
            <a:spLocks noChangeArrowheads="1"/>
          </p:cNvSpPr>
          <p:nvPr/>
        </p:nvSpPr>
        <p:spPr bwMode="auto">
          <a:xfrm>
            <a:off x="225035" y="6096499"/>
            <a:ext cx="6408712"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Discuss the utility and validity of the Secondary task method</a:t>
            </a:r>
            <a:endParaRPr lang="en-US"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Secondary task measures: Problems</a:t>
            </a:r>
          </a:p>
        </p:txBody>
      </p:sp>
      <p:sp>
        <p:nvSpPr>
          <p:cNvPr id="123907" name="Rectangle 3"/>
          <p:cNvSpPr>
            <a:spLocks noGrp="1" noChangeArrowheads="1"/>
          </p:cNvSpPr>
          <p:nvPr>
            <p:ph type="body" sz="quarter" idx="11"/>
          </p:nvPr>
        </p:nvSpPr>
        <p:spPr>
          <a:prstGeom prst="rect">
            <a:avLst/>
          </a:prstGeom>
        </p:spPr>
        <p:txBody>
          <a:bodyPr/>
          <a:lstStyle/>
          <a:p>
            <a:r>
              <a:rPr lang="en-US" b="1" dirty="0" smtClean="0"/>
              <a:t>Not sensitive </a:t>
            </a:r>
            <a:r>
              <a:rPr lang="en-US" dirty="0" smtClean="0"/>
              <a:t>if the two tasks require separate types of resources</a:t>
            </a:r>
          </a:p>
          <a:p>
            <a:endParaRPr lang="en-US" sz="800" dirty="0" smtClean="0"/>
          </a:p>
          <a:p>
            <a:pPr lvl="1"/>
            <a:r>
              <a:rPr lang="en-US" dirty="0" smtClean="0"/>
              <a:t>If you are required to drive (a manual task) and repeat a series of digit (a verbal task) – you will not find any decrement in primary task.  </a:t>
            </a:r>
          </a:p>
          <a:p>
            <a:pPr lvl="1"/>
            <a:endParaRPr lang="en-US" sz="800" dirty="0" smtClean="0"/>
          </a:p>
          <a:p>
            <a:pPr lvl="1"/>
            <a:r>
              <a:rPr lang="en-US" dirty="0" smtClean="0"/>
              <a:t>Hence, look at the different resource dimensions – if primary task consists of a verbal processing task with no spatial components, don’t use a spatial secondary task measure.</a:t>
            </a:r>
          </a:p>
          <a:p>
            <a:pPr lvl="1"/>
            <a:endParaRPr lang="en-US" sz="800" dirty="0" smtClean="0"/>
          </a:p>
          <a:p>
            <a:pPr lvl="1"/>
            <a:r>
              <a:rPr lang="en-US" dirty="0" smtClean="0"/>
              <a:t>Very sensitive to tasks requiring similar resources – where time sharing is difficult.</a:t>
            </a:r>
          </a:p>
          <a:p>
            <a:pPr lvl="1"/>
            <a:endParaRPr lang="en-US" dirty="0" smtClean="0"/>
          </a:p>
        </p:txBody>
      </p:sp>
      <p:sp>
        <p:nvSpPr>
          <p:cNvPr id="4" name="TextBox 19"/>
          <p:cNvSpPr txBox="1">
            <a:spLocks noChangeArrowheads="1"/>
          </p:cNvSpPr>
          <p:nvPr/>
        </p:nvSpPr>
        <p:spPr bwMode="auto">
          <a:xfrm>
            <a:off x="554636" y="5701064"/>
            <a:ext cx="5025476"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Discuss cognitive resources</a:t>
            </a:r>
            <a:endParaRPr lang="en-US"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p:txBody>
          <a:bodyPr/>
          <a:lstStyle/>
          <a:p>
            <a:r>
              <a:rPr lang="en-US" b="1" dirty="0" smtClean="0"/>
              <a:t>Task Analysis on the Car Assembly Line</a:t>
            </a:r>
          </a:p>
        </p:txBody>
      </p:sp>
      <p:pic>
        <p:nvPicPr>
          <p:cNvPr id="92165" name="Picture 2" descr="http://www.imps4ever.info/linwood/factory/main_assembly_conveyor.jpg"/>
          <p:cNvPicPr>
            <a:picLocks noChangeAspect="1" noChangeArrowheads="1"/>
          </p:cNvPicPr>
          <p:nvPr/>
        </p:nvPicPr>
        <p:blipFill>
          <a:blip r:embed="rId3" cstate="print"/>
          <a:srcRect/>
          <a:stretch>
            <a:fillRect/>
          </a:stretch>
        </p:blipFill>
        <p:spPr bwMode="auto">
          <a:xfrm>
            <a:off x="694628" y="1384339"/>
            <a:ext cx="7117732" cy="3882399"/>
          </a:xfrm>
          <a:prstGeom prst="rect">
            <a:avLst/>
          </a:prstGeom>
          <a:noFill/>
          <a:ln w="9525">
            <a:noFill/>
            <a:miter lim="800000"/>
            <a:headEnd/>
            <a:tailEnd/>
          </a:ln>
        </p:spPr>
      </p:pic>
      <p:sp>
        <p:nvSpPr>
          <p:cNvPr id="5" name="TextBox 4"/>
          <p:cNvSpPr txBox="1"/>
          <p:nvPr/>
        </p:nvSpPr>
        <p:spPr>
          <a:xfrm>
            <a:off x="107504" y="5518649"/>
            <a:ext cx="6552728" cy="923330"/>
          </a:xfrm>
          <a:prstGeom prst="rect">
            <a:avLst/>
          </a:prstGeom>
          <a:solidFill>
            <a:srgbClr val="FFFF00"/>
          </a:solidFill>
          <a:ln w="12700">
            <a:solidFill>
              <a:schemeClr val="tx1"/>
            </a:solidFill>
          </a:ln>
        </p:spPr>
        <p:txBody>
          <a:bodyPr wrap="square" rtlCol="0">
            <a:spAutoFit/>
          </a:bodyPr>
          <a:lstStyle/>
          <a:p>
            <a:pPr algn="ctr"/>
            <a:r>
              <a:rPr lang="en-US" i="1" dirty="0" smtClean="0"/>
              <a:t>Quality and productivity are the main organizational purposes. How would you analyze these operations? </a:t>
            </a:r>
          </a:p>
          <a:p>
            <a:pPr algn="ctr"/>
            <a:r>
              <a:rPr lang="en-US" i="1" dirty="0" smtClean="0"/>
              <a:t>What systematic methods would you use?</a:t>
            </a:r>
            <a:endParaRPr lang="en-US"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Subjective Measures</a:t>
            </a:r>
          </a:p>
        </p:txBody>
      </p:sp>
      <p:sp>
        <p:nvSpPr>
          <p:cNvPr id="124931" name="Rectangle 3"/>
          <p:cNvSpPr>
            <a:spLocks noGrp="1" noChangeArrowheads="1"/>
          </p:cNvSpPr>
          <p:nvPr>
            <p:ph type="body" sz="quarter" idx="11"/>
          </p:nvPr>
        </p:nvSpPr>
        <p:spPr>
          <a:prstGeom prst="rect">
            <a:avLst/>
          </a:prstGeom>
        </p:spPr>
        <p:txBody>
          <a:bodyPr/>
          <a:lstStyle/>
          <a:p>
            <a:r>
              <a:rPr lang="en-US" smtClean="0"/>
              <a:t>Strength of self-report measures is their subjectivity. Enjoy highest face validity.</a:t>
            </a:r>
          </a:p>
          <a:p>
            <a:endParaRPr lang="en-US" smtClean="0"/>
          </a:p>
          <a:p>
            <a:r>
              <a:rPr lang="en-US" smtClean="0"/>
              <a:t>"The operator's awareness of increasing effort being used, even before any performance degradation occurs, should give subjective [self-report] measures a special role to play" </a:t>
            </a:r>
          </a:p>
        </p:txBody>
      </p:sp>
      <p:sp>
        <p:nvSpPr>
          <p:cNvPr id="124932" name="Rectangle 4"/>
          <p:cNvSpPr>
            <a:spLocks noChangeArrowheads="1"/>
          </p:cNvSpPr>
          <p:nvPr/>
        </p:nvSpPr>
        <p:spPr bwMode="auto">
          <a:xfrm>
            <a:off x="5867400" y="4292600"/>
            <a:ext cx="2698750" cy="366713"/>
          </a:xfrm>
          <a:prstGeom prst="rect">
            <a:avLst/>
          </a:prstGeom>
          <a:noFill/>
          <a:ln w="9525">
            <a:noFill/>
            <a:miter lim="800000"/>
            <a:headEnd/>
            <a:tailEnd/>
          </a:ln>
        </p:spPr>
        <p:txBody>
          <a:bodyPr wrap="none" anchor="ctr">
            <a:spAutoFit/>
          </a:bodyPr>
          <a:lstStyle/>
          <a:p>
            <a:r>
              <a:rPr lang="en-US">
                <a:solidFill>
                  <a:schemeClr val="bg1"/>
                </a:solidFill>
              </a:rPr>
              <a:t>Muckler &amp; Seven (1992) </a:t>
            </a:r>
          </a:p>
        </p:txBody>
      </p:sp>
      <p:sp>
        <p:nvSpPr>
          <p:cNvPr id="155653" name="Rectangle 5"/>
          <p:cNvSpPr>
            <a:spLocks noChangeArrowheads="1"/>
          </p:cNvSpPr>
          <p:nvPr/>
        </p:nvSpPr>
        <p:spPr bwMode="auto">
          <a:xfrm>
            <a:off x="1066800" y="4495800"/>
            <a:ext cx="7010400" cy="1309688"/>
          </a:xfrm>
          <a:prstGeom prst="rect">
            <a:avLst/>
          </a:prstGeom>
          <a:solidFill>
            <a:srgbClr val="FFFF00"/>
          </a:solidFill>
          <a:ln>
            <a:headEnd/>
            <a:tailEnd/>
          </a:ln>
        </p:spPr>
        <p:style>
          <a:lnRef idx="2">
            <a:schemeClr val="accent2"/>
          </a:lnRef>
          <a:fillRef idx="1">
            <a:schemeClr val="lt1"/>
          </a:fillRef>
          <a:effectRef idx="0">
            <a:schemeClr val="accent2"/>
          </a:effectRef>
          <a:fontRef idx="minor">
            <a:schemeClr val="dk1"/>
          </a:fontRef>
        </p:style>
        <p:txBody>
          <a:bodyPr/>
          <a:lstStyle/>
          <a:p>
            <a:pPr marL="342900" indent="-342900" algn="ctr">
              <a:spcBef>
                <a:spcPct val="20000"/>
              </a:spcBef>
              <a:buSzPct val="80000"/>
              <a:defRPr/>
            </a:pPr>
            <a:r>
              <a:rPr lang="en-US" sz="2400" i="1" dirty="0">
                <a:solidFill>
                  <a:srgbClr val="C00000"/>
                </a:solidFill>
                <a:ea typeface="ＭＳ Ｐゴシック" charset="-128"/>
              </a:rPr>
              <a:t>	No one is able to provide a more accurate judgment with respect to experienced mental load than the person concerned. </a:t>
            </a:r>
            <a:r>
              <a:rPr lang="en-US" sz="2400" i="1" dirty="0" smtClean="0">
                <a:solidFill>
                  <a:srgbClr val="C00000"/>
                </a:solidFill>
                <a:ea typeface="ＭＳ Ｐゴシック" charset="-128"/>
              </a:rPr>
              <a:t>But are their reports accurate?</a:t>
            </a:r>
            <a:endParaRPr lang="en-US" sz="2400" i="1" dirty="0">
              <a:solidFill>
                <a:srgbClr val="C00000"/>
              </a:solidFill>
              <a:ea typeface="ＭＳ Ｐゴシック" charset="-128"/>
            </a:endParaRPr>
          </a:p>
        </p:txBody>
      </p:sp>
      <p:sp>
        <p:nvSpPr>
          <p:cNvPr id="124934" name="Rectangle 6"/>
          <p:cNvSpPr>
            <a:spLocks noChangeArrowheads="1"/>
          </p:cNvSpPr>
          <p:nvPr/>
        </p:nvSpPr>
        <p:spPr bwMode="auto">
          <a:xfrm>
            <a:off x="5508625" y="5805488"/>
            <a:ext cx="2749550" cy="696912"/>
          </a:xfrm>
          <a:prstGeom prst="rect">
            <a:avLst/>
          </a:prstGeom>
          <a:noFill/>
          <a:ln w="9525">
            <a:noFill/>
            <a:miter lim="800000"/>
            <a:headEnd/>
            <a:tailEnd/>
          </a:ln>
        </p:spPr>
        <p:txBody>
          <a:bodyPr wrap="none" anchor="ctr">
            <a:spAutoFit/>
          </a:bodyPr>
          <a:lstStyle/>
          <a:p>
            <a:pPr>
              <a:spcBef>
                <a:spcPct val="20000"/>
              </a:spcBef>
              <a:buSzPct val="80000"/>
            </a:pPr>
            <a:r>
              <a:rPr lang="en-US">
                <a:solidFill>
                  <a:schemeClr val="bg1"/>
                </a:solidFill>
              </a:rPr>
              <a:t> (cited in Wickens, 1984) </a:t>
            </a:r>
          </a:p>
          <a:p>
            <a:pPr>
              <a:spcBef>
                <a:spcPct val="20000"/>
              </a:spcBef>
              <a:buSzPct val="80000"/>
            </a:pPr>
            <a:endParaRPr lang="en-US">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title"/>
          </p:nvPr>
        </p:nvSpPr>
        <p:spPr/>
        <p:txBody>
          <a:bodyPr/>
          <a:lstStyle/>
          <a:p>
            <a:pPr eaLnBrk="1" hangingPunct="1"/>
            <a:r>
              <a:rPr lang="en-US" smtClean="0"/>
              <a:t>Subjective Measures</a:t>
            </a:r>
          </a:p>
        </p:txBody>
      </p:sp>
      <p:sp>
        <p:nvSpPr>
          <p:cNvPr id="125955" name="Content Placeholder 3"/>
          <p:cNvSpPr>
            <a:spLocks noGrp="1"/>
          </p:cNvSpPr>
          <p:nvPr>
            <p:ph type="body" sz="quarter" idx="11"/>
          </p:nvPr>
        </p:nvSpPr>
        <p:spPr>
          <a:prstGeom prst="rect">
            <a:avLst/>
          </a:prstGeom>
        </p:spPr>
        <p:txBody>
          <a:bodyPr/>
          <a:lstStyle/>
          <a:p>
            <a:pPr eaLnBrk="1" hangingPunct="1">
              <a:lnSpc>
                <a:spcPct val="80000"/>
              </a:lnSpc>
            </a:pPr>
            <a:r>
              <a:rPr lang="en-US" sz="2400" dirty="0" smtClean="0"/>
              <a:t>Most popular and frequently used measures of workload</a:t>
            </a:r>
            <a:br>
              <a:rPr lang="en-US" sz="2400" dirty="0" smtClean="0"/>
            </a:br>
            <a:endParaRPr lang="en-US" sz="2400" dirty="0" smtClean="0"/>
          </a:p>
          <a:p>
            <a:pPr eaLnBrk="1" hangingPunct="1">
              <a:lnSpc>
                <a:spcPct val="80000"/>
              </a:lnSpc>
            </a:pPr>
            <a:r>
              <a:rPr lang="en-US" sz="2400" dirty="0" smtClean="0"/>
              <a:t>Research in subjective measures produced rating scale techniques dedicated to workload assessment shown capable to reflect variations in demand across a variety of different tasks</a:t>
            </a:r>
          </a:p>
          <a:p>
            <a:pPr eaLnBrk="1" hangingPunct="1">
              <a:lnSpc>
                <a:spcPct val="80000"/>
              </a:lnSpc>
            </a:pPr>
            <a:endParaRPr lang="en-US" sz="2400" dirty="0" smtClean="0"/>
          </a:p>
          <a:p>
            <a:pPr lvl="1" eaLnBrk="1" hangingPunct="1">
              <a:lnSpc>
                <a:spcPct val="80000"/>
              </a:lnSpc>
            </a:pPr>
            <a:r>
              <a:rPr lang="en-US" dirty="0" smtClean="0"/>
              <a:t>Rating Scale Mental Effort (</a:t>
            </a:r>
            <a:r>
              <a:rPr lang="en-US" dirty="0" err="1" smtClean="0"/>
              <a:t>Zijlstra</a:t>
            </a:r>
            <a:r>
              <a:rPr lang="en-US" dirty="0" smtClean="0"/>
              <a:t>)</a:t>
            </a:r>
            <a:r>
              <a:rPr lang="en-US" dirty="0" smtClean="0">
                <a:solidFill>
                  <a:schemeClr val="accent2"/>
                </a:solidFill>
              </a:rPr>
              <a:t> </a:t>
            </a:r>
            <a:endParaRPr lang="en-US" dirty="0" smtClean="0"/>
          </a:p>
          <a:p>
            <a:pPr lvl="1" eaLnBrk="1" hangingPunct="1">
              <a:lnSpc>
                <a:spcPct val="80000"/>
              </a:lnSpc>
            </a:pPr>
            <a:r>
              <a:rPr lang="en-US" dirty="0" smtClean="0"/>
              <a:t>Modified Cooper Harper (</a:t>
            </a:r>
            <a:r>
              <a:rPr lang="en-US" dirty="0" err="1" smtClean="0"/>
              <a:t>Wierwille</a:t>
            </a:r>
            <a:r>
              <a:rPr lang="en-US" dirty="0" smtClean="0"/>
              <a:t> and </a:t>
            </a:r>
            <a:r>
              <a:rPr lang="en-US" dirty="0" err="1" smtClean="0"/>
              <a:t>Casali</a:t>
            </a:r>
            <a:r>
              <a:rPr lang="en-US" dirty="0" smtClean="0"/>
              <a:t>, 1983)</a:t>
            </a:r>
          </a:p>
          <a:p>
            <a:pPr lvl="1" eaLnBrk="1" hangingPunct="1">
              <a:lnSpc>
                <a:spcPct val="80000"/>
              </a:lnSpc>
            </a:pPr>
            <a:r>
              <a:rPr lang="en-US" dirty="0" smtClean="0"/>
              <a:t>Bedford (</a:t>
            </a:r>
            <a:r>
              <a:rPr lang="en-US" altLang="zh-CN" dirty="0" smtClean="0">
                <a:ea typeface="SimSun" pitchFamily="2" charset="-122"/>
              </a:rPr>
              <a:t>Ellis and Roscoe,1982)</a:t>
            </a:r>
            <a:endParaRPr lang="en-US" dirty="0" smtClean="0"/>
          </a:p>
          <a:p>
            <a:pPr lvl="1" eaLnBrk="1" hangingPunct="1">
              <a:lnSpc>
                <a:spcPct val="80000"/>
              </a:lnSpc>
            </a:pPr>
            <a:r>
              <a:rPr lang="en-US" dirty="0" smtClean="0"/>
              <a:t>NASA TLX</a:t>
            </a:r>
          </a:p>
          <a:p>
            <a:pPr lvl="1" eaLnBrk="1" hangingPunct="1">
              <a:lnSpc>
                <a:spcPct val="80000"/>
              </a:lnSpc>
            </a:pPr>
            <a:r>
              <a:rPr lang="en-US" dirty="0" smtClean="0"/>
              <a:t>Subjective Workload Assessment Technique (SWAT) (Reid &amp; </a:t>
            </a:r>
            <a:r>
              <a:rPr lang="en-US" dirty="0" err="1" smtClean="0"/>
              <a:t>Nygren</a:t>
            </a:r>
            <a:r>
              <a:rPr lang="en-US" dirty="0" smtClean="0"/>
              <a:t>, 1988)</a:t>
            </a:r>
          </a:p>
        </p:txBody>
      </p:sp>
      <p:sp>
        <p:nvSpPr>
          <p:cNvPr id="4" name="TextBox 19"/>
          <p:cNvSpPr txBox="1">
            <a:spLocks noChangeArrowheads="1"/>
          </p:cNvSpPr>
          <p:nvPr/>
        </p:nvSpPr>
        <p:spPr bwMode="auto">
          <a:xfrm>
            <a:off x="528151" y="5885730"/>
            <a:ext cx="5025476"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Widely used to investigate MWL</a:t>
            </a:r>
            <a:endParaRPr lang="en-US"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Modified Cooper Harper scale</a:t>
            </a:r>
          </a:p>
        </p:txBody>
      </p:sp>
      <p:sp>
        <p:nvSpPr>
          <p:cNvPr id="126979" name="Rectangle 3"/>
          <p:cNvSpPr>
            <a:spLocks noGrp="1" noChangeArrowheads="1"/>
          </p:cNvSpPr>
          <p:nvPr>
            <p:ph type="body" sz="quarter" idx="11"/>
          </p:nvPr>
        </p:nvSpPr>
        <p:spPr>
          <a:prstGeom prst="rect">
            <a:avLst/>
          </a:prstGeom>
        </p:spPr>
        <p:txBody>
          <a:bodyPr/>
          <a:lstStyle/>
          <a:p>
            <a:pPr eaLnBrk="1" hangingPunct="1">
              <a:lnSpc>
                <a:spcPct val="90000"/>
              </a:lnSpc>
            </a:pPr>
            <a:r>
              <a:rPr lang="en-US" sz="2400" dirty="0" smtClean="0"/>
              <a:t>Original Cooper Harper scale was for assessment of aircraft handling characteristics</a:t>
            </a:r>
          </a:p>
          <a:p>
            <a:pPr eaLnBrk="1" hangingPunct="1">
              <a:lnSpc>
                <a:spcPct val="90000"/>
              </a:lnSpc>
            </a:pPr>
            <a:endParaRPr lang="en-US" sz="900" dirty="0" smtClean="0"/>
          </a:p>
          <a:p>
            <a:pPr eaLnBrk="1" hangingPunct="1">
              <a:lnSpc>
                <a:spcPct val="90000"/>
              </a:lnSpc>
            </a:pPr>
            <a:r>
              <a:rPr lang="en-US" sz="2400" dirty="0" smtClean="0"/>
              <a:t>Long tradition of use for workload associated with psychomotor tasks</a:t>
            </a:r>
          </a:p>
          <a:p>
            <a:pPr eaLnBrk="1" hangingPunct="1">
              <a:lnSpc>
                <a:spcPct val="90000"/>
              </a:lnSpc>
            </a:pPr>
            <a:endParaRPr lang="en-US" sz="800" dirty="0" smtClean="0"/>
          </a:p>
          <a:p>
            <a:pPr eaLnBrk="1" hangingPunct="1">
              <a:lnSpc>
                <a:spcPct val="90000"/>
              </a:lnSpc>
            </a:pPr>
            <a:r>
              <a:rPr lang="en-US" sz="2400" dirty="0" smtClean="0"/>
              <a:t>2 versions:</a:t>
            </a:r>
          </a:p>
          <a:p>
            <a:pPr lvl="1" eaLnBrk="1" hangingPunct="1">
              <a:lnSpc>
                <a:spcPct val="90000"/>
              </a:lnSpc>
            </a:pPr>
            <a:r>
              <a:rPr lang="en-US" sz="2000" dirty="0" smtClean="0"/>
              <a:t>Modified Cooper Harper (</a:t>
            </a:r>
            <a:r>
              <a:rPr lang="en-US" sz="2000" dirty="0" err="1" smtClean="0"/>
              <a:t>Wierwille</a:t>
            </a:r>
            <a:r>
              <a:rPr lang="en-US" sz="2000" dirty="0" smtClean="0"/>
              <a:t> and </a:t>
            </a:r>
            <a:r>
              <a:rPr lang="en-US" sz="2000" dirty="0" err="1" smtClean="0"/>
              <a:t>Casali</a:t>
            </a:r>
            <a:r>
              <a:rPr lang="en-US" sz="2000" dirty="0" smtClean="0"/>
              <a:t>, 1983)</a:t>
            </a:r>
          </a:p>
          <a:p>
            <a:pPr lvl="1" eaLnBrk="1" hangingPunct="1">
              <a:lnSpc>
                <a:spcPct val="90000"/>
              </a:lnSpc>
            </a:pPr>
            <a:r>
              <a:rPr lang="en-US" sz="2000" dirty="0" smtClean="0"/>
              <a:t> Bedford (</a:t>
            </a:r>
            <a:r>
              <a:rPr lang="en-US" altLang="zh-CN" sz="2000" dirty="0" smtClean="0">
                <a:ea typeface="SimSun" pitchFamily="2" charset="-122"/>
              </a:rPr>
              <a:t>Ellis and Roscoe,1982)</a:t>
            </a:r>
            <a:endParaRPr lang="en-US" sz="2000" dirty="0" smtClean="0"/>
          </a:p>
          <a:p>
            <a:pPr lvl="1" eaLnBrk="1" hangingPunct="1">
              <a:lnSpc>
                <a:spcPct val="90000"/>
              </a:lnSpc>
            </a:pPr>
            <a:endParaRPr lang="en-US" sz="1200" dirty="0" smtClean="0"/>
          </a:p>
          <a:p>
            <a:pPr eaLnBrk="1" hangingPunct="1">
              <a:lnSpc>
                <a:spcPct val="90000"/>
              </a:lnSpc>
            </a:pPr>
            <a:r>
              <a:rPr lang="en-US" sz="2400" dirty="0" smtClean="0"/>
              <a:t>Both versions retained the 9 or 10 point decision tree format</a:t>
            </a:r>
          </a:p>
          <a:p>
            <a:pPr lvl="1" eaLnBrk="1" hangingPunct="1">
              <a:lnSpc>
                <a:spcPct val="90000"/>
              </a:lnSpc>
            </a:pPr>
            <a:r>
              <a:rPr lang="en-US" sz="2000" dirty="0" smtClean="0"/>
              <a:t>Decision tree makes the rating easier by allowing sequential decisions and the rating is very time economic. </a:t>
            </a:r>
          </a:p>
          <a:p>
            <a:pPr lvl="1" eaLnBrk="1" hangingPunct="1">
              <a:lnSpc>
                <a:spcPct val="90000"/>
              </a:lnSpc>
            </a:pPr>
            <a:endParaRPr lang="en-US" sz="2000" dirty="0" smtClean="0"/>
          </a:p>
        </p:txBody>
      </p:sp>
      <p:sp>
        <p:nvSpPr>
          <p:cNvPr id="4" name="TextBox 19"/>
          <p:cNvSpPr txBox="1">
            <a:spLocks noChangeArrowheads="1"/>
          </p:cNvSpPr>
          <p:nvPr/>
        </p:nvSpPr>
        <p:spPr bwMode="auto">
          <a:xfrm>
            <a:off x="539094" y="6095037"/>
            <a:ext cx="6265154"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Explore this MWL technique by discussion with colleagues and Internet search</a:t>
            </a:r>
            <a:endParaRPr lang="en-US"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0" y="8143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4"/>
          <p:cNvGraphicFramePr>
            <a:graphicFrameLocks noChangeAspect="1"/>
          </p:cNvGraphicFramePr>
          <p:nvPr/>
        </p:nvGraphicFramePr>
        <p:xfrm>
          <a:off x="1835150" y="333375"/>
          <a:ext cx="5424488" cy="6191250"/>
        </p:xfrm>
        <a:graphic>
          <a:graphicData uri="http://schemas.openxmlformats.org/presentationml/2006/ole">
            <p:oleObj spid="_x0000_s3086" r:id="rId4" imgW="10295238" imgH="11742857" progId="">
              <p:embed/>
            </p:oleObj>
          </a:graphicData>
        </a:graphic>
      </p:graphicFrame>
      <p:sp>
        <p:nvSpPr>
          <p:cNvPr id="1028" name="Text Box 6"/>
          <p:cNvSpPr txBox="1">
            <a:spLocks noChangeArrowheads="1"/>
          </p:cNvSpPr>
          <p:nvPr/>
        </p:nvSpPr>
        <p:spPr bwMode="auto">
          <a:xfrm>
            <a:off x="3348038" y="6381750"/>
            <a:ext cx="5276850" cy="304800"/>
          </a:xfrm>
          <a:prstGeom prst="rect">
            <a:avLst/>
          </a:prstGeom>
          <a:noFill/>
          <a:ln w="9525">
            <a:noFill/>
            <a:miter lim="800000"/>
            <a:headEnd/>
            <a:tailEnd/>
          </a:ln>
        </p:spPr>
        <p:txBody>
          <a:bodyPr wrap="none">
            <a:spAutoFit/>
          </a:bodyPr>
          <a:lstStyle/>
          <a:p>
            <a:r>
              <a:rPr lang="en-US" sz="1400" b="1" dirty="0"/>
              <a:t>Modified Cooper Harper (MCH) by </a:t>
            </a:r>
            <a:r>
              <a:rPr lang="en-US" sz="1400" b="1" dirty="0" err="1"/>
              <a:t>Wierwille</a:t>
            </a:r>
            <a:r>
              <a:rPr lang="en-US" sz="1400" b="1" dirty="0"/>
              <a:t> and </a:t>
            </a:r>
            <a:r>
              <a:rPr lang="en-US" sz="1400" b="1" dirty="0" err="1"/>
              <a:t>Casali</a:t>
            </a:r>
            <a:r>
              <a:rPr lang="en-US" sz="1400" b="1" dirty="0"/>
              <a:t>, 1983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457200" y="274638"/>
            <a:ext cx="8229600" cy="490537"/>
          </a:xfrm>
        </p:spPr>
        <p:txBody>
          <a:bodyPr/>
          <a:lstStyle/>
          <a:p>
            <a:pPr eaLnBrk="1" hangingPunct="1"/>
            <a:r>
              <a:rPr lang="en-US" sz="2800" smtClean="0">
                <a:solidFill>
                  <a:schemeClr val="accent2"/>
                </a:solidFill>
              </a:rPr>
              <a:t>Bedford Workload Scale</a:t>
            </a:r>
          </a:p>
        </p:txBody>
      </p:sp>
      <p:graphicFrame>
        <p:nvGraphicFramePr>
          <p:cNvPr id="2050" name="Object 3"/>
          <p:cNvGraphicFramePr>
            <a:graphicFrameLocks noGrp="1" noChangeAspect="1"/>
          </p:cNvGraphicFramePr>
          <p:nvPr>
            <p:ph sz="quarter" idx="4294967295"/>
            <p:extLst>
              <p:ext uri="{D42A27DB-BD31-4B8C-83A1-F6EECF244321}">
                <p14:modId xmlns="" xmlns:p14="http://schemas.microsoft.com/office/powerpoint/2010/main" val="1358852676"/>
              </p:ext>
            </p:extLst>
          </p:nvPr>
        </p:nvGraphicFramePr>
        <p:xfrm>
          <a:off x="3203848" y="670193"/>
          <a:ext cx="4935538" cy="5905500"/>
        </p:xfrm>
        <a:graphic>
          <a:graphicData uri="http://schemas.openxmlformats.org/presentationml/2006/ole">
            <p:oleObj spid="_x0000_s4111" name="Document" r:id="rId4" imgW="5489157" imgH="6567949" progId="Word.Document.8">
              <p:embed/>
            </p:oleObj>
          </a:graphicData>
        </a:graphic>
      </p:graphicFrame>
      <p:sp>
        <p:nvSpPr>
          <p:cNvPr id="4" name="TextBox 19"/>
          <p:cNvSpPr txBox="1">
            <a:spLocks noChangeArrowheads="1"/>
          </p:cNvSpPr>
          <p:nvPr/>
        </p:nvSpPr>
        <p:spPr bwMode="auto">
          <a:xfrm>
            <a:off x="179512" y="2492896"/>
            <a:ext cx="3024336" cy="1200329"/>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Compare with the Cooper Harper approach  with reference to the car parking or bank teller tasks</a:t>
            </a:r>
            <a:endParaRPr lang="en-US"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NASA TLX</a:t>
            </a:r>
          </a:p>
        </p:txBody>
      </p:sp>
      <p:sp>
        <p:nvSpPr>
          <p:cNvPr id="128003" name="Rectangle 3"/>
          <p:cNvSpPr>
            <a:spLocks noGrp="1" noChangeArrowheads="1"/>
          </p:cNvSpPr>
          <p:nvPr>
            <p:ph type="body" sz="quarter" idx="11"/>
          </p:nvPr>
        </p:nvSpPr>
        <p:spPr>
          <a:xfrm>
            <a:off x="685800" y="1387810"/>
            <a:ext cx="7543800" cy="3841390"/>
          </a:xfrm>
          <a:prstGeom prst="rect">
            <a:avLst/>
          </a:prstGeom>
        </p:spPr>
        <p:txBody>
          <a:bodyPr/>
          <a:lstStyle/>
          <a:p>
            <a:r>
              <a:rPr lang="en-US" sz="2800" dirty="0" smtClean="0"/>
              <a:t>Multi-dimension subjective workload rating technique</a:t>
            </a:r>
          </a:p>
          <a:p>
            <a:endParaRPr lang="en-US" sz="900" dirty="0" smtClean="0"/>
          </a:p>
          <a:p>
            <a:r>
              <a:rPr lang="en-US" sz="2800" dirty="0" smtClean="0"/>
              <a:t>Workload defined as “cost incurred by human operators to achieve specific level of performance.”</a:t>
            </a:r>
          </a:p>
          <a:p>
            <a:endParaRPr lang="en-US" sz="1400" dirty="0" smtClean="0"/>
          </a:p>
          <a:p>
            <a:r>
              <a:rPr lang="en-US" sz="2800" dirty="0" smtClean="0"/>
              <a:t>Overall score is based on the weighted average of rating on 6 subscales</a:t>
            </a:r>
          </a:p>
        </p:txBody>
      </p:sp>
      <p:sp>
        <p:nvSpPr>
          <p:cNvPr id="4" name="TextBox 19"/>
          <p:cNvSpPr txBox="1">
            <a:spLocks noChangeArrowheads="1"/>
          </p:cNvSpPr>
          <p:nvPr/>
        </p:nvSpPr>
        <p:spPr bwMode="auto">
          <a:xfrm>
            <a:off x="323528" y="5085184"/>
            <a:ext cx="6033588" cy="1477328"/>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A relatively easy to use and widely used subjective method</a:t>
            </a:r>
          </a:p>
          <a:p>
            <a:pPr algn="ctr"/>
            <a:endParaRPr lang="en-US" i="1" dirty="0"/>
          </a:p>
          <a:p>
            <a:pPr algn="ctr"/>
            <a:r>
              <a:rPr lang="en-US" i="1" dirty="0" smtClean="0"/>
              <a:t>Use the chart to analyze your recreational, occupational, commuting or shopping tasks</a:t>
            </a:r>
            <a:endParaRPr lang="en-US"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ChangeArrowheads="1"/>
          </p:cNvSpPr>
          <p:nvPr/>
        </p:nvSpPr>
        <p:spPr bwMode="auto">
          <a:xfrm>
            <a:off x="1116013" y="260350"/>
            <a:ext cx="2393950" cy="254000"/>
          </a:xfrm>
          <a:prstGeom prst="rect">
            <a:avLst/>
          </a:prstGeom>
          <a:noFill/>
          <a:ln w="9525">
            <a:solidFill>
              <a:srgbClr val="000000"/>
            </a:solidFill>
            <a:miter lim="800000"/>
            <a:headEnd/>
            <a:tailEnd/>
          </a:ln>
        </p:spPr>
        <p:txBody>
          <a:bodyPr/>
          <a:lstStyle/>
          <a:p>
            <a:endParaRPr lang="en-US"/>
          </a:p>
        </p:txBody>
      </p:sp>
      <p:sp>
        <p:nvSpPr>
          <p:cNvPr id="129027" name="Line 4"/>
          <p:cNvSpPr>
            <a:spLocks noChangeShapeType="1"/>
          </p:cNvSpPr>
          <p:nvPr/>
        </p:nvSpPr>
        <p:spPr bwMode="auto">
          <a:xfrm>
            <a:off x="1116013" y="514350"/>
            <a:ext cx="0" cy="6048375"/>
          </a:xfrm>
          <a:prstGeom prst="line">
            <a:avLst/>
          </a:prstGeom>
          <a:noFill/>
          <a:ln w="9525">
            <a:solidFill>
              <a:srgbClr val="000000"/>
            </a:solidFill>
            <a:round/>
            <a:headEnd/>
            <a:tailEnd/>
          </a:ln>
        </p:spPr>
        <p:txBody>
          <a:bodyPr/>
          <a:lstStyle/>
          <a:p>
            <a:endParaRPr lang="en-US"/>
          </a:p>
        </p:txBody>
      </p:sp>
      <p:sp>
        <p:nvSpPr>
          <p:cNvPr id="129028" name="Rectangle 5"/>
          <p:cNvSpPr>
            <a:spLocks noChangeArrowheads="1"/>
          </p:cNvSpPr>
          <p:nvPr/>
        </p:nvSpPr>
        <p:spPr bwMode="auto">
          <a:xfrm>
            <a:off x="3517900" y="260350"/>
            <a:ext cx="2393950" cy="247650"/>
          </a:xfrm>
          <a:prstGeom prst="rect">
            <a:avLst/>
          </a:prstGeom>
          <a:noFill/>
          <a:ln w="9525">
            <a:solidFill>
              <a:srgbClr val="000000"/>
            </a:solidFill>
            <a:miter lim="800000"/>
            <a:headEnd/>
            <a:tailEnd/>
          </a:ln>
        </p:spPr>
        <p:txBody>
          <a:bodyPr/>
          <a:lstStyle/>
          <a:p>
            <a:endParaRPr lang="en-US"/>
          </a:p>
        </p:txBody>
      </p:sp>
      <p:grpSp>
        <p:nvGrpSpPr>
          <p:cNvPr id="2" name="Group 6"/>
          <p:cNvGrpSpPr>
            <a:grpSpLocks/>
          </p:cNvGrpSpPr>
          <p:nvPr/>
        </p:nvGrpSpPr>
        <p:grpSpPr bwMode="auto">
          <a:xfrm>
            <a:off x="2068513" y="1465263"/>
            <a:ext cx="3989387" cy="534987"/>
            <a:chOff x="2895" y="3135"/>
            <a:chExt cx="4080" cy="630"/>
          </a:xfrm>
        </p:grpSpPr>
        <p:sp>
          <p:nvSpPr>
            <p:cNvPr id="129169" name="Line 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70" name="Text Box 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71" name="Text Box 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72" name="Line 1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73" name="Line 1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74" name="Line 1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75" name="Line 1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76" name="Line 1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77" name="Line 1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78" name="Line 1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79" name="Line 1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80" name="Line 1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81" name="Line 1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82" name="Line 2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83" name="Line 2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84" name="Line 2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85" name="Line 2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86" name="Line 2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87" name="Line 2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88" name="Line 2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89" name="Line 2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90" name="Line 2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91" name="Line 2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92" name="Line 3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3" name="Group 31"/>
          <p:cNvGrpSpPr>
            <a:grpSpLocks/>
          </p:cNvGrpSpPr>
          <p:nvPr/>
        </p:nvGrpSpPr>
        <p:grpSpPr bwMode="auto">
          <a:xfrm>
            <a:off x="2068513" y="2389188"/>
            <a:ext cx="3989387" cy="534987"/>
            <a:chOff x="2895" y="3135"/>
            <a:chExt cx="4080" cy="630"/>
          </a:xfrm>
        </p:grpSpPr>
        <p:sp>
          <p:nvSpPr>
            <p:cNvPr id="129145" name="Line 3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46" name="Text Box 3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47" name="Text Box 3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48" name="Line 3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49" name="Line 3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50" name="Line 3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51" name="Line 3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52" name="Line 3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53" name="Line 4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54" name="Line 4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55" name="Line 4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56" name="Line 4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57" name="Line 4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58" name="Line 4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59" name="Line 4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60" name="Line 4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61" name="Line 4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62" name="Line 4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63" name="Line 5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64" name="Line 5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65" name="Line 5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66" name="Line 5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67" name="Line 5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68" name="Line 5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4" name="Group 56"/>
          <p:cNvGrpSpPr>
            <a:grpSpLocks/>
          </p:cNvGrpSpPr>
          <p:nvPr/>
        </p:nvGrpSpPr>
        <p:grpSpPr bwMode="auto">
          <a:xfrm>
            <a:off x="2068513" y="3314700"/>
            <a:ext cx="3989387" cy="534988"/>
            <a:chOff x="2895" y="3135"/>
            <a:chExt cx="4080" cy="630"/>
          </a:xfrm>
        </p:grpSpPr>
        <p:sp>
          <p:nvSpPr>
            <p:cNvPr id="129121" name="Line 5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122" name="Text Box 5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123" name="Text Box 5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124" name="Line 6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25" name="Line 6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26" name="Line 6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27" name="Line 6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28" name="Line 6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29" name="Line 6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30" name="Line 6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31" name="Line 6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32" name="Line 6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33" name="Line 6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34" name="Line 7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35" name="Line 7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36" name="Line 7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37" name="Line 7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38" name="Line 7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39" name="Line 7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40" name="Line 7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41" name="Line 7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42" name="Line 7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43" name="Line 7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44" name="Line 8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5" name="Group 81"/>
          <p:cNvGrpSpPr>
            <a:grpSpLocks/>
          </p:cNvGrpSpPr>
          <p:nvPr/>
        </p:nvGrpSpPr>
        <p:grpSpPr bwMode="auto">
          <a:xfrm>
            <a:off x="2068513" y="4230688"/>
            <a:ext cx="3989387" cy="534987"/>
            <a:chOff x="2895" y="3135"/>
            <a:chExt cx="4080" cy="630"/>
          </a:xfrm>
        </p:grpSpPr>
        <p:sp>
          <p:nvSpPr>
            <p:cNvPr id="129097" name="Line 8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98" name="Text Box 8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Perfect</a:t>
              </a:r>
              <a:endParaRPr lang="en-US">
                <a:ea typeface="SimSun" pitchFamily="2" charset="-122"/>
              </a:endParaRPr>
            </a:p>
          </p:txBody>
        </p:sp>
        <p:sp>
          <p:nvSpPr>
            <p:cNvPr id="129099" name="Text Box 8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Failure</a:t>
              </a:r>
              <a:endParaRPr lang="en-US">
                <a:ea typeface="SimSun" pitchFamily="2" charset="-122"/>
              </a:endParaRPr>
            </a:p>
          </p:txBody>
        </p:sp>
        <p:sp>
          <p:nvSpPr>
            <p:cNvPr id="129100" name="Line 8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101" name="Line 8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102" name="Line 8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103" name="Line 8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104" name="Line 8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105" name="Line 9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106" name="Line 9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107" name="Line 9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108" name="Line 9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109" name="Line 9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110" name="Line 9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111" name="Line 9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112" name="Line 9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113" name="Line 9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114" name="Line 9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115" name="Line 10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116" name="Line 10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117" name="Line 10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118" name="Line 10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119" name="Line 10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120" name="Line 10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6" name="Group 106"/>
          <p:cNvGrpSpPr>
            <a:grpSpLocks/>
          </p:cNvGrpSpPr>
          <p:nvPr/>
        </p:nvGrpSpPr>
        <p:grpSpPr bwMode="auto">
          <a:xfrm>
            <a:off x="2068513" y="5146675"/>
            <a:ext cx="3989387" cy="534988"/>
            <a:chOff x="2895" y="3135"/>
            <a:chExt cx="4080" cy="630"/>
          </a:xfrm>
        </p:grpSpPr>
        <p:sp>
          <p:nvSpPr>
            <p:cNvPr id="129073" name="Line 107"/>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74" name="Text Box 108"/>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075" name="Text Box 109"/>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076" name="Line 110"/>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077" name="Line 111"/>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078" name="Line 112"/>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079" name="Line 113"/>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080" name="Line 114"/>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081" name="Line 115"/>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082" name="Line 116"/>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083" name="Line 117"/>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084" name="Line 118"/>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085" name="Line 119"/>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086" name="Line 120"/>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087" name="Line 121"/>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088" name="Line 122"/>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089" name="Line 123"/>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090" name="Line 124"/>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091" name="Line 125"/>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092" name="Line 126"/>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093" name="Line 127"/>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094" name="Line 128"/>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095" name="Line 129"/>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096" name="Line 130"/>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grpSp>
        <p:nvGrpSpPr>
          <p:cNvPr id="7" name="Group 131"/>
          <p:cNvGrpSpPr>
            <a:grpSpLocks/>
          </p:cNvGrpSpPr>
          <p:nvPr/>
        </p:nvGrpSpPr>
        <p:grpSpPr bwMode="auto">
          <a:xfrm>
            <a:off x="2068513" y="6062663"/>
            <a:ext cx="3989387" cy="534987"/>
            <a:chOff x="2895" y="3135"/>
            <a:chExt cx="4080" cy="630"/>
          </a:xfrm>
        </p:grpSpPr>
        <p:sp>
          <p:nvSpPr>
            <p:cNvPr id="129049" name="Line 132"/>
            <p:cNvSpPr>
              <a:spLocks noChangeShapeType="1"/>
            </p:cNvSpPr>
            <p:nvPr/>
          </p:nvSpPr>
          <p:spPr bwMode="auto">
            <a:xfrm>
              <a:off x="3510" y="3345"/>
              <a:ext cx="2880" cy="0"/>
            </a:xfrm>
            <a:prstGeom prst="line">
              <a:avLst/>
            </a:prstGeom>
            <a:noFill/>
            <a:ln w="9525">
              <a:solidFill>
                <a:srgbClr val="000000"/>
              </a:solidFill>
              <a:round/>
              <a:headEnd/>
              <a:tailEnd/>
            </a:ln>
          </p:spPr>
          <p:txBody>
            <a:bodyPr/>
            <a:lstStyle/>
            <a:p>
              <a:endParaRPr lang="en-US"/>
            </a:p>
          </p:txBody>
        </p:sp>
        <p:sp>
          <p:nvSpPr>
            <p:cNvPr id="129050" name="Text Box 133"/>
            <p:cNvSpPr txBox="1">
              <a:spLocks noChangeArrowheads="1"/>
            </p:cNvSpPr>
            <p:nvPr/>
          </p:nvSpPr>
          <p:spPr bwMode="auto">
            <a:xfrm>
              <a:off x="2895" y="3327"/>
              <a:ext cx="1260" cy="438"/>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Low</a:t>
              </a:r>
              <a:endParaRPr lang="en-US">
                <a:ea typeface="SimSun" pitchFamily="2" charset="-122"/>
              </a:endParaRPr>
            </a:p>
          </p:txBody>
        </p:sp>
        <p:sp>
          <p:nvSpPr>
            <p:cNvPr id="129051" name="Text Box 134"/>
            <p:cNvSpPr txBox="1">
              <a:spLocks noChangeArrowheads="1"/>
            </p:cNvSpPr>
            <p:nvPr/>
          </p:nvSpPr>
          <p:spPr bwMode="auto">
            <a:xfrm>
              <a:off x="5775" y="3342"/>
              <a:ext cx="1200" cy="363"/>
            </a:xfrm>
            <a:prstGeom prst="rect">
              <a:avLst/>
            </a:prstGeom>
            <a:noFill/>
            <a:ln w="9525">
              <a:noFill/>
              <a:miter lim="800000"/>
              <a:headEnd/>
              <a:tailEnd/>
            </a:ln>
          </p:spPr>
          <p:txBody>
            <a:bodyPr/>
            <a:lstStyle/>
            <a:p>
              <a:pPr algn="ctr"/>
              <a:r>
                <a:rPr lang="en-US" altLang="zh-CN" sz="800">
                  <a:solidFill>
                    <a:srgbClr val="000000"/>
                  </a:solidFill>
                  <a:latin typeface="Times New Roman" charset="0"/>
                  <a:ea typeface="SimSun" pitchFamily="2" charset="-122"/>
                </a:rPr>
                <a:t>Very High</a:t>
              </a:r>
              <a:endParaRPr lang="en-US">
                <a:ea typeface="SimSun" pitchFamily="2" charset="-122"/>
              </a:endParaRPr>
            </a:p>
          </p:txBody>
        </p:sp>
        <p:sp>
          <p:nvSpPr>
            <p:cNvPr id="129052" name="Line 135"/>
            <p:cNvSpPr>
              <a:spLocks noChangeShapeType="1"/>
            </p:cNvSpPr>
            <p:nvPr/>
          </p:nvSpPr>
          <p:spPr bwMode="auto">
            <a:xfrm>
              <a:off x="3495" y="3180"/>
              <a:ext cx="0" cy="180"/>
            </a:xfrm>
            <a:prstGeom prst="line">
              <a:avLst/>
            </a:prstGeom>
            <a:noFill/>
            <a:ln w="9525">
              <a:solidFill>
                <a:srgbClr val="000000"/>
              </a:solidFill>
              <a:round/>
              <a:headEnd/>
              <a:tailEnd/>
            </a:ln>
          </p:spPr>
          <p:txBody>
            <a:bodyPr/>
            <a:lstStyle/>
            <a:p>
              <a:endParaRPr lang="en-US"/>
            </a:p>
          </p:txBody>
        </p:sp>
        <p:sp>
          <p:nvSpPr>
            <p:cNvPr id="129053" name="Line 136"/>
            <p:cNvSpPr>
              <a:spLocks noChangeShapeType="1"/>
            </p:cNvSpPr>
            <p:nvPr/>
          </p:nvSpPr>
          <p:spPr bwMode="auto">
            <a:xfrm>
              <a:off x="3630" y="3180"/>
              <a:ext cx="0" cy="180"/>
            </a:xfrm>
            <a:prstGeom prst="line">
              <a:avLst/>
            </a:prstGeom>
            <a:noFill/>
            <a:ln w="9525">
              <a:solidFill>
                <a:srgbClr val="000000"/>
              </a:solidFill>
              <a:round/>
              <a:headEnd/>
              <a:tailEnd/>
            </a:ln>
          </p:spPr>
          <p:txBody>
            <a:bodyPr/>
            <a:lstStyle/>
            <a:p>
              <a:endParaRPr lang="en-US"/>
            </a:p>
          </p:txBody>
        </p:sp>
        <p:sp>
          <p:nvSpPr>
            <p:cNvPr id="129054" name="Line 137"/>
            <p:cNvSpPr>
              <a:spLocks noChangeShapeType="1"/>
            </p:cNvSpPr>
            <p:nvPr/>
          </p:nvSpPr>
          <p:spPr bwMode="auto">
            <a:xfrm>
              <a:off x="3780" y="3180"/>
              <a:ext cx="0" cy="180"/>
            </a:xfrm>
            <a:prstGeom prst="line">
              <a:avLst/>
            </a:prstGeom>
            <a:noFill/>
            <a:ln w="9525">
              <a:solidFill>
                <a:srgbClr val="000000"/>
              </a:solidFill>
              <a:round/>
              <a:headEnd/>
              <a:tailEnd/>
            </a:ln>
          </p:spPr>
          <p:txBody>
            <a:bodyPr/>
            <a:lstStyle/>
            <a:p>
              <a:endParaRPr lang="en-US"/>
            </a:p>
          </p:txBody>
        </p:sp>
        <p:sp>
          <p:nvSpPr>
            <p:cNvPr id="129055" name="Line 138"/>
            <p:cNvSpPr>
              <a:spLocks noChangeShapeType="1"/>
            </p:cNvSpPr>
            <p:nvPr/>
          </p:nvSpPr>
          <p:spPr bwMode="auto">
            <a:xfrm>
              <a:off x="3930" y="3180"/>
              <a:ext cx="0" cy="180"/>
            </a:xfrm>
            <a:prstGeom prst="line">
              <a:avLst/>
            </a:prstGeom>
            <a:noFill/>
            <a:ln w="9525">
              <a:solidFill>
                <a:srgbClr val="000000"/>
              </a:solidFill>
              <a:round/>
              <a:headEnd/>
              <a:tailEnd/>
            </a:ln>
          </p:spPr>
          <p:txBody>
            <a:bodyPr/>
            <a:lstStyle/>
            <a:p>
              <a:endParaRPr lang="en-US"/>
            </a:p>
          </p:txBody>
        </p:sp>
        <p:sp>
          <p:nvSpPr>
            <p:cNvPr id="129056" name="Line 139"/>
            <p:cNvSpPr>
              <a:spLocks noChangeShapeType="1"/>
            </p:cNvSpPr>
            <p:nvPr/>
          </p:nvSpPr>
          <p:spPr bwMode="auto">
            <a:xfrm>
              <a:off x="4065" y="3180"/>
              <a:ext cx="0" cy="180"/>
            </a:xfrm>
            <a:prstGeom prst="line">
              <a:avLst/>
            </a:prstGeom>
            <a:noFill/>
            <a:ln w="9525">
              <a:solidFill>
                <a:srgbClr val="000000"/>
              </a:solidFill>
              <a:round/>
              <a:headEnd/>
              <a:tailEnd/>
            </a:ln>
          </p:spPr>
          <p:txBody>
            <a:bodyPr/>
            <a:lstStyle/>
            <a:p>
              <a:endParaRPr lang="en-US"/>
            </a:p>
          </p:txBody>
        </p:sp>
        <p:sp>
          <p:nvSpPr>
            <p:cNvPr id="129057" name="Line 140"/>
            <p:cNvSpPr>
              <a:spLocks noChangeShapeType="1"/>
            </p:cNvSpPr>
            <p:nvPr/>
          </p:nvSpPr>
          <p:spPr bwMode="auto">
            <a:xfrm>
              <a:off x="4200" y="3180"/>
              <a:ext cx="0" cy="180"/>
            </a:xfrm>
            <a:prstGeom prst="line">
              <a:avLst/>
            </a:prstGeom>
            <a:noFill/>
            <a:ln w="9525">
              <a:solidFill>
                <a:srgbClr val="000000"/>
              </a:solidFill>
              <a:round/>
              <a:headEnd/>
              <a:tailEnd/>
            </a:ln>
          </p:spPr>
          <p:txBody>
            <a:bodyPr/>
            <a:lstStyle/>
            <a:p>
              <a:endParaRPr lang="en-US"/>
            </a:p>
          </p:txBody>
        </p:sp>
        <p:sp>
          <p:nvSpPr>
            <p:cNvPr id="129058" name="Line 141"/>
            <p:cNvSpPr>
              <a:spLocks noChangeShapeType="1"/>
            </p:cNvSpPr>
            <p:nvPr/>
          </p:nvSpPr>
          <p:spPr bwMode="auto">
            <a:xfrm>
              <a:off x="4350" y="3180"/>
              <a:ext cx="0" cy="180"/>
            </a:xfrm>
            <a:prstGeom prst="line">
              <a:avLst/>
            </a:prstGeom>
            <a:noFill/>
            <a:ln w="9525">
              <a:solidFill>
                <a:srgbClr val="000000"/>
              </a:solidFill>
              <a:round/>
              <a:headEnd/>
              <a:tailEnd/>
            </a:ln>
          </p:spPr>
          <p:txBody>
            <a:bodyPr/>
            <a:lstStyle/>
            <a:p>
              <a:endParaRPr lang="en-US"/>
            </a:p>
          </p:txBody>
        </p:sp>
        <p:sp>
          <p:nvSpPr>
            <p:cNvPr id="129059" name="Line 142"/>
            <p:cNvSpPr>
              <a:spLocks noChangeShapeType="1"/>
            </p:cNvSpPr>
            <p:nvPr/>
          </p:nvSpPr>
          <p:spPr bwMode="auto">
            <a:xfrm>
              <a:off x="4500" y="3180"/>
              <a:ext cx="0" cy="180"/>
            </a:xfrm>
            <a:prstGeom prst="line">
              <a:avLst/>
            </a:prstGeom>
            <a:noFill/>
            <a:ln w="9525">
              <a:solidFill>
                <a:srgbClr val="000000"/>
              </a:solidFill>
              <a:round/>
              <a:headEnd/>
              <a:tailEnd/>
            </a:ln>
          </p:spPr>
          <p:txBody>
            <a:bodyPr/>
            <a:lstStyle/>
            <a:p>
              <a:endParaRPr lang="en-US"/>
            </a:p>
          </p:txBody>
        </p:sp>
        <p:sp>
          <p:nvSpPr>
            <p:cNvPr id="129060" name="Line 143"/>
            <p:cNvSpPr>
              <a:spLocks noChangeShapeType="1"/>
            </p:cNvSpPr>
            <p:nvPr/>
          </p:nvSpPr>
          <p:spPr bwMode="auto">
            <a:xfrm>
              <a:off x="4650" y="3180"/>
              <a:ext cx="0" cy="180"/>
            </a:xfrm>
            <a:prstGeom prst="line">
              <a:avLst/>
            </a:prstGeom>
            <a:noFill/>
            <a:ln w="9525">
              <a:solidFill>
                <a:srgbClr val="000000"/>
              </a:solidFill>
              <a:round/>
              <a:headEnd/>
              <a:tailEnd/>
            </a:ln>
          </p:spPr>
          <p:txBody>
            <a:bodyPr/>
            <a:lstStyle/>
            <a:p>
              <a:endParaRPr lang="en-US"/>
            </a:p>
          </p:txBody>
        </p:sp>
        <p:sp>
          <p:nvSpPr>
            <p:cNvPr id="129061" name="Line 144"/>
            <p:cNvSpPr>
              <a:spLocks noChangeShapeType="1"/>
            </p:cNvSpPr>
            <p:nvPr/>
          </p:nvSpPr>
          <p:spPr bwMode="auto">
            <a:xfrm>
              <a:off x="4785" y="3180"/>
              <a:ext cx="0" cy="180"/>
            </a:xfrm>
            <a:prstGeom prst="line">
              <a:avLst/>
            </a:prstGeom>
            <a:noFill/>
            <a:ln w="9525">
              <a:solidFill>
                <a:srgbClr val="000000"/>
              </a:solidFill>
              <a:round/>
              <a:headEnd/>
              <a:tailEnd/>
            </a:ln>
          </p:spPr>
          <p:txBody>
            <a:bodyPr/>
            <a:lstStyle/>
            <a:p>
              <a:endParaRPr lang="en-US"/>
            </a:p>
          </p:txBody>
        </p:sp>
        <p:sp>
          <p:nvSpPr>
            <p:cNvPr id="129062" name="Line 145"/>
            <p:cNvSpPr>
              <a:spLocks noChangeShapeType="1"/>
            </p:cNvSpPr>
            <p:nvPr/>
          </p:nvSpPr>
          <p:spPr bwMode="auto">
            <a:xfrm>
              <a:off x="4920" y="3135"/>
              <a:ext cx="0" cy="230"/>
            </a:xfrm>
            <a:prstGeom prst="line">
              <a:avLst/>
            </a:prstGeom>
            <a:noFill/>
            <a:ln w="9525">
              <a:solidFill>
                <a:srgbClr val="000000"/>
              </a:solidFill>
              <a:round/>
              <a:headEnd/>
              <a:tailEnd/>
            </a:ln>
          </p:spPr>
          <p:txBody>
            <a:bodyPr/>
            <a:lstStyle/>
            <a:p>
              <a:endParaRPr lang="en-US"/>
            </a:p>
          </p:txBody>
        </p:sp>
        <p:sp>
          <p:nvSpPr>
            <p:cNvPr id="129063" name="Line 146"/>
            <p:cNvSpPr>
              <a:spLocks noChangeShapeType="1"/>
            </p:cNvSpPr>
            <p:nvPr/>
          </p:nvSpPr>
          <p:spPr bwMode="auto">
            <a:xfrm>
              <a:off x="5055" y="3180"/>
              <a:ext cx="0" cy="180"/>
            </a:xfrm>
            <a:prstGeom prst="line">
              <a:avLst/>
            </a:prstGeom>
            <a:noFill/>
            <a:ln w="9525">
              <a:solidFill>
                <a:srgbClr val="000000"/>
              </a:solidFill>
              <a:round/>
              <a:headEnd/>
              <a:tailEnd/>
            </a:ln>
          </p:spPr>
          <p:txBody>
            <a:bodyPr/>
            <a:lstStyle/>
            <a:p>
              <a:endParaRPr lang="en-US"/>
            </a:p>
          </p:txBody>
        </p:sp>
        <p:sp>
          <p:nvSpPr>
            <p:cNvPr id="129064" name="Line 147"/>
            <p:cNvSpPr>
              <a:spLocks noChangeShapeType="1"/>
            </p:cNvSpPr>
            <p:nvPr/>
          </p:nvSpPr>
          <p:spPr bwMode="auto">
            <a:xfrm>
              <a:off x="5190" y="3180"/>
              <a:ext cx="0" cy="180"/>
            </a:xfrm>
            <a:prstGeom prst="line">
              <a:avLst/>
            </a:prstGeom>
            <a:noFill/>
            <a:ln w="9525">
              <a:solidFill>
                <a:srgbClr val="000000"/>
              </a:solidFill>
              <a:round/>
              <a:headEnd/>
              <a:tailEnd/>
            </a:ln>
          </p:spPr>
          <p:txBody>
            <a:bodyPr/>
            <a:lstStyle/>
            <a:p>
              <a:endParaRPr lang="en-US"/>
            </a:p>
          </p:txBody>
        </p:sp>
        <p:sp>
          <p:nvSpPr>
            <p:cNvPr id="129065" name="Line 148"/>
            <p:cNvSpPr>
              <a:spLocks noChangeShapeType="1"/>
            </p:cNvSpPr>
            <p:nvPr/>
          </p:nvSpPr>
          <p:spPr bwMode="auto">
            <a:xfrm>
              <a:off x="5340" y="3180"/>
              <a:ext cx="0" cy="180"/>
            </a:xfrm>
            <a:prstGeom prst="line">
              <a:avLst/>
            </a:prstGeom>
            <a:noFill/>
            <a:ln w="9525">
              <a:solidFill>
                <a:srgbClr val="000000"/>
              </a:solidFill>
              <a:round/>
              <a:headEnd/>
              <a:tailEnd/>
            </a:ln>
          </p:spPr>
          <p:txBody>
            <a:bodyPr/>
            <a:lstStyle/>
            <a:p>
              <a:endParaRPr lang="en-US"/>
            </a:p>
          </p:txBody>
        </p:sp>
        <p:sp>
          <p:nvSpPr>
            <p:cNvPr id="129066" name="Line 149"/>
            <p:cNvSpPr>
              <a:spLocks noChangeShapeType="1"/>
            </p:cNvSpPr>
            <p:nvPr/>
          </p:nvSpPr>
          <p:spPr bwMode="auto">
            <a:xfrm>
              <a:off x="5490" y="3180"/>
              <a:ext cx="0" cy="180"/>
            </a:xfrm>
            <a:prstGeom prst="line">
              <a:avLst/>
            </a:prstGeom>
            <a:noFill/>
            <a:ln w="9525">
              <a:solidFill>
                <a:srgbClr val="000000"/>
              </a:solidFill>
              <a:round/>
              <a:headEnd/>
              <a:tailEnd/>
            </a:ln>
          </p:spPr>
          <p:txBody>
            <a:bodyPr/>
            <a:lstStyle/>
            <a:p>
              <a:endParaRPr lang="en-US"/>
            </a:p>
          </p:txBody>
        </p:sp>
        <p:sp>
          <p:nvSpPr>
            <p:cNvPr id="129067" name="Line 150"/>
            <p:cNvSpPr>
              <a:spLocks noChangeShapeType="1"/>
            </p:cNvSpPr>
            <p:nvPr/>
          </p:nvSpPr>
          <p:spPr bwMode="auto">
            <a:xfrm>
              <a:off x="5625" y="3180"/>
              <a:ext cx="0" cy="180"/>
            </a:xfrm>
            <a:prstGeom prst="line">
              <a:avLst/>
            </a:prstGeom>
            <a:noFill/>
            <a:ln w="9525">
              <a:solidFill>
                <a:srgbClr val="000000"/>
              </a:solidFill>
              <a:round/>
              <a:headEnd/>
              <a:tailEnd/>
            </a:ln>
          </p:spPr>
          <p:txBody>
            <a:bodyPr/>
            <a:lstStyle/>
            <a:p>
              <a:endParaRPr lang="en-US"/>
            </a:p>
          </p:txBody>
        </p:sp>
        <p:sp>
          <p:nvSpPr>
            <p:cNvPr id="129068" name="Line 151"/>
            <p:cNvSpPr>
              <a:spLocks noChangeShapeType="1"/>
            </p:cNvSpPr>
            <p:nvPr/>
          </p:nvSpPr>
          <p:spPr bwMode="auto">
            <a:xfrm>
              <a:off x="5760" y="3180"/>
              <a:ext cx="0" cy="180"/>
            </a:xfrm>
            <a:prstGeom prst="line">
              <a:avLst/>
            </a:prstGeom>
            <a:noFill/>
            <a:ln w="9525">
              <a:solidFill>
                <a:srgbClr val="000000"/>
              </a:solidFill>
              <a:round/>
              <a:headEnd/>
              <a:tailEnd/>
            </a:ln>
          </p:spPr>
          <p:txBody>
            <a:bodyPr/>
            <a:lstStyle/>
            <a:p>
              <a:endParaRPr lang="en-US"/>
            </a:p>
          </p:txBody>
        </p:sp>
        <p:sp>
          <p:nvSpPr>
            <p:cNvPr id="129069" name="Line 152"/>
            <p:cNvSpPr>
              <a:spLocks noChangeShapeType="1"/>
            </p:cNvSpPr>
            <p:nvPr/>
          </p:nvSpPr>
          <p:spPr bwMode="auto">
            <a:xfrm>
              <a:off x="5925" y="3180"/>
              <a:ext cx="0" cy="180"/>
            </a:xfrm>
            <a:prstGeom prst="line">
              <a:avLst/>
            </a:prstGeom>
            <a:noFill/>
            <a:ln w="9525">
              <a:solidFill>
                <a:srgbClr val="000000"/>
              </a:solidFill>
              <a:round/>
              <a:headEnd/>
              <a:tailEnd/>
            </a:ln>
          </p:spPr>
          <p:txBody>
            <a:bodyPr/>
            <a:lstStyle/>
            <a:p>
              <a:endParaRPr lang="en-US"/>
            </a:p>
          </p:txBody>
        </p:sp>
        <p:sp>
          <p:nvSpPr>
            <p:cNvPr id="129070" name="Line 153"/>
            <p:cNvSpPr>
              <a:spLocks noChangeShapeType="1"/>
            </p:cNvSpPr>
            <p:nvPr/>
          </p:nvSpPr>
          <p:spPr bwMode="auto">
            <a:xfrm>
              <a:off x="6090" y="3180"/>
              <a:ext cx="0" cy="180"/>
            </a:xfrm>
            <a:prstGeom prst="line">
              <a:avLst/>
            </a:prstGeom>
            <a:noFill/>
            <a:ln w="9525">
              <a:solidFill>
                <a:srgbClr val="000000"/>
              </a:solidFill>
              <a:round/>
              <a:headEnd/>
              <a:tailEnd/>
            </a:ln>
          </p:spPr>
          <p:txBody>
            <a:bodyPr/>
            <a:lstStyle/>
            <a:p>
              <a:endParaRPr lang="en-US"/>
            </a:p>
          </p:txBody>
        </p:sp>
        <p:sp>
          <p:nvSpPr>
            <p:cNvPr id="129071" name="Line 154"/>
            <p:cNvSpPr>
              <a:spLocks noChangeShapeType="1"/>
            </p:cNvSpPr>
            <p:nvPr/>
          </p:nvSpPr>
          <p:spPr bwMode="auto">
            <a:xfrm>
              <a:off x="6225" y="3180"/>
              <a:ext cx="0" cy="180"/>
            </a:xfrm>
            <a:prstGeom prst="line">
              <a:avLst/>
            </a:prstGeom>
            <a:noFill/>
            <a:ln w="9525">
              <a:solidFill>
                <a:srgbClr val="000000"/>
              </a:solidFill>
              <a:round/>
              <a:headEnd/>
              <a:tailEnd/>
            </a:ln>
          </p:spPr>
          <p:txBody>
            <a:bodyPr/>
            <a:lstStyle/>
            <a:p>
              <a:endParaRPr lang="en-US"/>
            </a:p>
          </p:txBody>
        </p:sp>
        <p:sp>
          <p:nvSpPr>
            <p:cNvPr id="129072" name="Line 155"/>
            <p:cNvSpPr>
              <a:spLocks noChangeShapeType="1"/>
            </p:cNvSpPr>
            <p:nvPr/>
          </p:nvSpPr>
          <p:spPr bwMode="auto">
            <a:xfrm>
              <a:off x="6375" y="3180"/>
              <a:ext cx="0" cy="180"/>
            </a:xfrm>
            <a:prstGeom prst="line">
              <a:avLst/>
            </a:prstGeom>
            <a:noFill/>
            <a:ln w="9525">
              <a:solidFill>
                <a:srgbClr val="000000"/>
              </a:solidFill>
              <a:round/>
              <a:headEnd/>
              <a:tailEnd/>
            </a:ln>
          </p:spPr>
          <p:txBody>
            <a:bodyPr/>
            <a:lstStyle/>
            <a:p>
              <a:endParaRPr lang="en-US"/>
            </a:p>
          </p:txBody>
        </p:sp>
      </p:grpSp>
      <p:sp>
        <p:nvSpPr>
          <p:cNvPr id="129035" name="Rectangle 156"/>
          <p:cNvSpPr>
            <a:spLocks noChangeArrowheads="1"/>
          </p:cNvSpPr>
          <p:nvPr/>
        </p:nvSpPr>
        <p:spPr bwMode="auto">
          <a:xfrm>
            <a:off x="5911850" y="260350"/>
            <a:ext cx="2393950" cy="247650"/>
          </a:xfrm>
          <a:prstGeom prst="rect">
            <a:avLst/>
          </a:prstGeom>
          <a:noFill/>
          <a:ln w="9525">
            <a:solidFill>
              <a:srgbClr val="000000"/>
            </a:solidFill>
            <a:miter lim="800000"/>
            <a:headEnd/>
            <a:tailEnd/>
          </a:ln>
        </p:spPr>
        <p:txBody>
          <a:bodyPr/>
          <a:lstStyle/>
          <a:p>
            <a:endParaRPr lang="en-US"/>
          </a:p>
        </p:txBody>
      </p:sp>
      <p:sp>
        <p:nvSpPr>
          <p:cNvPr id="129036" name="Text Box 157"/>
          <p:cNvSpPr txBox="1">
            <a:spLocks noChangeArrowheads="1"/>
          </p:cNvSpPr>
          <p:nvPr/>
        </p:nvSpPr>
        <p:spPr bwMode="auto">
          <a:xfrm>
            <a:off x="1130300" y="260350"/>
            <a:ext cx="881063" cy="304800"/>
          </a:xfrm>
          <a:prstGeom prst="rect">
            <a:avLst/>
          </a:prstGeom>
          <a:noFill/>
          <a:ln w="9525">
            <a:noFill/>
            <a:miter lim="800000"/>
            <a:headEnd/>
            <a:tailEnd/>
          </a:ln>
        </p:spPr>
        <p:txBody>
          <a:bodyPr/>
          <a:lstStyle/>
          <a:p>
            <a:r>
              <a:rPr lang="en-US" altLang="zh-CN" sz="800">
                <a:latin typeface="Times New Roman" charset="0"/>
                <a:ea typeface="SimSun" pitchFamily="2" charset="-122"/>
              </a:rPr>
              <a:t>Name</a:t>
            </a:r>
            <a:endParaRPr lang="en-US">
              <a:ea typeface="SimSun" pitchFamily="2" charset="-122"/>
            </a:endParaRPr>
          </a:p>
        </p:txBody>
      </p:sp>
      <p:sp>
        <p:nvSpPr>
          <p:cNvPr id="129037" name="Text Box 158"/>
          <p:cNvSpPr txBox="1">
            <a:spLocks noChangeArrowheads="1"/>
          </p:cNvSpPr>
          <p:nvPr/>
        </p:nvSpPr>
        <p:spPr bwMode="auto">
          <a:xfrm>
            <a:off x="3492500" y="260350"/>
            <a:ext cx="881063" cy="304800"/>
          </a:xfrm>
          <a:prstGeom prst="rect">
            <a:avLst/>
          </a:prstGeom>
          <a:noFill/>
          <a:ln w="9525">
            <a:noFill/>
            <a:miter lim="800000"/>
            <a:headEnd/>
            <a:tailEnd/>
          </a:ln>
        </p:spPr>
        <p:txBody>
          <a:bodyPr/>
          <a:lstStyle/>
          <a:p>
            <a:r>
              <a:rPr lang="en-US" altLang="zh-CN" sz="800">
                <a:latin typeface="Times New Roman" charset="0"/>
                <a:ea typeface="SimSun" pitchFamily="2" charset="-122"/>
              </a:rPr>
              <a:t>Task</a:t>
            </a:r>
            <a:endParaRPr lang="en-US">
              <a:ea typeface="SimSun" pitchFamily="2" charset="-122"/>
            </a:endParaRPr>
          </a:p>
        </p:txBody>
      </p:sp>
      <p:sp>
        <p:nvSpPr>
          <p:cNvPr id="129038" name="Text Box 159"/>
          <p:cNvSpPr txBox="1">
            <a:spLocks noChangeArrowheads="1"/>
          </p:cNvSpPr>
          <p:nvPr/>
        </p:nvSpPr>
        <p:spPr bwMode="auto">
          <a:xfrm>
            <a:off x="5881688" y="260350"/>
            <a:ext cx="881062" cy="304800"/>
          </a:xfrm>
          <a:prstGeom prst="rect">
            <a:avLst/>
          </a:prstGeom>
          <a:noFill/>
          <a:ln w="9525">
            <a:noFill/>
            <a:miter lim="800000"/>
            <a:headEnd/>
            <a:tailEnd/>
          </a:ln>
        </p:spPr>
        <p:txBody>
          <a:bodyPr/>
          <a:lstStyle/>
          <a:p>
            <a:r>
              <a:rPr lang="en-US" altLang="zh-CN" sz="800">
                <a:latin typeface="Times New Roman" charset="0"/>
                <a:ea typeface="SimSun" pitchFamily="2" charset="-122"/>
              </a:rPr>
              <a:t>Date</a:t>
            </a:r>
            <a:endParaRPr lang="en-US">
              <a:ea typeface="SimSun" pitchFamily="2" charset="-122"/>
            </a:endParaRPr>
          </a:p>
        </p:txBody>
      </p:sp>
      <p:sp>
        <p:nvSpPr>
          <p:cNvPr id="129039" name="Line 160"/>
          <p:cNvSpPr>
            <a:spLocks noChangeShapeType="1"/>
          </p:cNvSpPr>
          <p:nvPr/>
        </p:nvSpPr>
        <p:spPr bwMode="auto">
          <a:xfrm>
            <a:off x="8316913" y="514350"/>
            <a:ext cx="0" cy="6048375"/>
          </a:xfrm>
          <a:prstGeom prst="line">
            <a:avLst/>
          </a:prstGeom>
          <a:noFill/>
          <a:ln w="9525">
            <a:solidFill>
              <a:srgbClr val="000000"/>
            </a:solidFill>
            <a:round/>
            <a:headEnd/>
            <a:tailEnd/>
          </a:ln>
        </p:spPr>
        <p:txBody>
          <a:bodyPr/>
          <a:lstStyle/>
          <a:p>
            <a:endParaRPr lang="en-US"/>
          </a:p>
        </p:txBody>
      </p:sp>
      <p:sp>
        <p:nvSpPr>
          <p:cNvPr id="129040" name="Line 161"/>
          <p:cNvSpPr>
            <a:spLocks noChangeShapeType="1"/>
          </p:cNvSpPr>
          <p:nvPr/>
        </p:nvSpPr>
        <p:spPr bwMode="auto">
          <a:xfrm>
            <a:off x="1116013" y="6551613"/>
            <a:ext cx="7200900" cy="0"/>
          </a:xfrm>
          <a:prstGeom prst="line">
            <a:avLst/>
          </a:prstGeom>
          <a:noFill/>
          <a:ln w="9525">
            <a:solidFill>
              <a:srgbClr val="000000"/>
            </a:solidFill>
            <a:round/>
            <a:headEnd/>
            <a:tailEnd/>
          </a:ln>
        </p:spPr>
        <p:txBody>
          <a:bodyPr/>
          <a:lstStyle/>
          <a:p>
            <a:endParaRPr lang="en-US"/>
          </a:p>
        </p:txBody>
      </p:sp>
      <p:sp>
        <p:nvSpPr>
          <p:cNvPr id="129041" name="Rectangle 162"/>
          <p:cNvSpPr>
            <a:spLocks noChangeArrowheads="1"/>
          </p:cNvSpPr>
          <p:nvPr/>
        </p:nvSpPr>
        <p:spPr bwMode="auto">
          <a:xfrm>
            <a:off x="1258888" y="981075"/>
            <a:ext cx="4775200" cy="304800"/>
          </a:xfrm>
          <a:prstGeom prst="rect">
            <a:avLst/>
          </a:prstGeom>
          <a:noFill/>
          <a:ln w="9525">
            <a:noFill/>
            <a:miter lim="800000"/>
            <a:headEnd/>
            <a:tailEnd/>
          </a:ln>
        </p:spPr>
        <p:txBody>
          <a:bodyPr wrap="none" anchor="ctr">
            <a:spAutoFit/>
          </a:bodyPr>
          <a:lstStyle/>
          <a:p>
            <a:r>
              <a:rPr lang="en-US" sz="1400" b="1"/>
              <a:t>Mental Demand:</a:t>
            </a:r>
            <a:r>
              <a:rPr lang="en-US" sz="1400"/>
              <a:t>  How mentally demanding was the task?</a:t>
            </a:r>
          </a:p>
        </p:txBody>
      </p:sp>
      <p:sp>
        <p:nvSpPr>
          <p:cNvPr id="129042" name="Rectangle 163"/>
          <p:cNvSpPr>
            <a:spLocks noChangeArrowheads="1"/>
          </p:cNvSpPr>
          <p:nvPr/>
        </p:nvSpPr>
        <p:spPr bwMode="auto">
          <a:xfrm>
            <a:off x="1331913" y="1989138"/>
            <a:ext cx="5043487" cy="304800"/>
          </a:xfrm>
          <a:prstGeom prst="rect">
            <a:avLst/>
          </a:prstGeom>
          <a:noFill/>
          <a:ln w="9525">
            <a:noFill/>
            <a:miter lim="800000"/>
            <a:headEnd/>
            <a:tailEnd/>
          </a:ln>
        </p:spPr>
        <p:txBody>
          <a:bodyPr wrap="none" anchor="ctr">
            <a:spAutoFit/>
          </a:bodyPr>
          <a:lstStyle/>
          <a:p>
            <a:r>
              <a:rPr lang="en-US" sz="1400" b="1"/>
              <a:t>Physical Demand:  </a:t>
            </a:r>
            <a:r>
              <a:rPr lang="en-US" sz="1400"/>
              <a:t>How physically demanding was the task?</a:t>
            </a:r>
          </a:p>
        </p:txBody>
      </p:sp>
      <p:sp>
        <p:nvSpPr>
          <p:cNvPr id="129043" name="Rectangle 164"/>
          <p:cNvSpPr>
            <a:spLocks noChangeArrowheads="1"/>
          </p:cNvSpPr>
          <p:nvPr/>
        </p:nvSpPr>
        <p:spPr bwMode="auto">
          <a:xfrm>
            <a:off x="1403350" y="2924175"/>
            <a:ext cx="5651500" cy="304800"/>
          </a:xfrm>
          <a:prstGeom prst="rect">
            <a:avLst/>
          </a:prstGeom>
          <a:noFill/>
          <a:ln w="9525">
            <a:noFill/>
            <a:miter lim="800000"/>
            <a:headEnd/>
            <a:tailEnd/>
          </a:ln>
        </p:spPr>
        <p:txBody>
          <a:bodyPr wrap="none" anchor="ctr">
            <a:spAutoFit/>
          </a:bodyPr>
          <a:lstStyle/>
          <a:p>
            <a:r>
              <a:rPr lang="en-US" sz="1400" b="1"/>
              <a:t>Temporal Demand: </a:t>
            </a:r>
            <a:r>
              <a:rPr lang="en-US" sz="1400"/>
              <a:t>How hurried or rushed was the pace of the task?</a:t>
            </a:r>
          </a:p>
        </p:txBody>
      </p:sp>
      <p:sp>
        <p:nvSpPr>
          <p:cNvPr id="129044" name="Rectangle 165"/>
          <p:cNvSpPr>
            <a:spLocks noChangeArrowheads="1"/>
          </p:cNvSpPr>
          <p:nvPr/>
        </p:nvSpPr>
        <p:spPr bwMode="auto">
          <a:xfrm>
            <a:off x="1187450" y="3789363"/>
            <a:ext cx="7081838" cy="304800"/>
          </a:xfrm>
          <a:prstGeom prst="rect">
            <a:avLst/>
          </a:prstGeom>
          <a:noFill/>
          <a:ln w="9525">
            <a:noFill/>
            <a:miter lim="800000"/>
            <a:headEnd/>
            <a:tailEnd/>
          </a:ln>
        </p:spPr>
        <p:txBody>
          <a:bodyPr wrap="none" anchor="ctr">
            <a:spAutoFit/>
          </a:bodyPr>
          <a:lstStyle/>
          <a:p>
            <a:r>
              <a:rPr lang="en-US" sz="1200" b="1"/>
              <a:t> </a:t>
            </a:r>
            <a:r>
              <a:rPr lang="en-US" sz="1400" b="1"/>
              <a:t>Performance:</a:t>
            </a:r>
            <a:r>
              <a:rPr lang="en-US" sz="1200" b="1"/>
              <a:t> </a:t>
            </a:r>
            <a:r>
              <a:rPr lang="en-US" sz="1400"/>
              <a:t>How successful were you in accomplishing what you were asked to do? </a:t>
            </a:r>
          </a:p>
        </p:txBody>
      </p:sp>
      <p:sp>
        <p:nvSpPr>
          <p:cNvPr id="129045" name="Rectangle 166"/>
          <p:cNvSpPr>
            <a:spLocks noChangeArrowheads="1"/>
          </p:cNvSpPr>
          <p:nvPr/>
        </p:nvSpPr>
        <p:spPr bwMode="auto">
          <a:xfrm>
            <a:off x="1403350" y="4724400"/>
            <a:ext cx="6599238" cy="366713"/>
          </a:xfrm>
          <a:prstGeom prst="rect">
            <a:avLst/>
          </a:prstGeom>
          <a:noFill/>
          <a:ln w="9525">
            <a:noFill/>
            <a:miter lim="800000"/>
            <a:headEnd/>
            <a:tailEnd/>
          </a:ln>
        </p:spPr>
        <p:txBody>
          <a:bodyPr wrap="none" anchor="ctr">
            <a:spAutoFit/>
          </a:bodyPr>
          <a:lstStyle/>
          <a:p>
            <a:r>
              <a:rPr lang="en-US" sz="1200" b="1"/>
              <a:t> </a:t>
            </a:r>
            <a:r>
              <a:rPr lang="en-US" sz="1400" b="1"/>
              <a:t>Effort:</a:t>
            </a:r>
            <a:r>
              <a:rPr lang="en-US" sz="1400"/>
              <a:t>  How hard did you have to work to accomplish your level of performance</a:t>
            </a:r>
            <a:r>
              <a:rPr lang="en-US"/>
              <a:t>?</a:t>
            </a:r>
          </a:p>
        </p:txBody>
      </p:sp>
      <p:sp>
        <p:nvSpPr>
          <p:cNvPr id="129046" name="Rectangle 167"/>
          <p:cNvSpPr>
            <a:spLocks noChangeArrowheads="1"/>
          </p:cNvSpPr>
          <p:nvPr/>
        </p:nvSpPr>
        <p:spPr bwMode="auto">
          <a:xfrm>
            <a:off x="1476375" y="5661025"/>
            <a:ext cx="5994400" cy="304800"/>
          </a:xfrm>
          <a:prstGeom prst="rect">
            <a:avLst/>
          </a:prstGeom>
          <a:noFill/>
          <a:ln w="9525">
            <a:noFill/>
            <a:miter lim="800000"/>
            <a:headEnd/>
            <a:tailEnd/>
          </a:ln>
        </p:spPr>
        <p:txBody>
          <a:bodyPr wrap="none" anchor="ctr">
            <a:spAutoFit/>
          </a:bodyPr>
          <a:lstStyle/>
          <a:p>
            <a:r>
              <a:rPr lang="en-US" sz="1400" b="1"/>
              <a:t>Frustration: </a:t>
            </a:r>
            <a:r>
              <a:rPr lang="en-US" sz="1400"/>
              <a:t>How insecure, discouraged, irritated and annoyed were you?</a:t>
            </a:r>
          </a:p>
        </p:txBody>
      </p:sp>
      <p:sp>
        <p:nvSpPr>
          <p:cNvPr id="129047" name="Rectangle 168"/>
          <p:cNvSpPr>
            <a:spLocks noChangeArrowheads="1"/>
          </p:cNvSpPr>
          <p:nvPr/>
        </p:nvSpPr>
        <p:spPr bwMode="auto">
          <a:xfrm>
            <a:off x="755650" y="549275"/>
            <a:ext cx="4422775" cy="595313"/>
          </a:xfrm>
          <a:prstGeom prst="rect">
            <a:avLst/>
          </a:prstGeom>
          <a:noFill/>
          <a:ln w="9525">
            <a:noFill/>
            <a:miter lim="800000"/>
            <a:headEnd/>
            <a:tailEnd/>
          </a:ln>
        </p:spPr>
        <p:txBody>
          <a:bodyPr wrap="none" lIns="1828224" bIns="0" anchor="ctr">
            <a:spAutoFit/>
          </a:bodyPr>
          <a:lstStyle/>
          <a:p>
            <a:r>
              <a:rPr lang="en-US" b="1"/>
              <a:t>TASK LOADING INDEX</a:t>
            </a:r>
          </a:p>
          <a:p>
            <a:pPr eaLnBrk="0" hangingPunct="0"/>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Psychophysiological Measurements</a:t>
            </a:r>
          </a:p>
        </p:txBody>
      </p:sp>
      <p:sp>
        <p:nvSpPr>
          <p:cNvPr id="130051" name="Rectangle 3"/>
          <p:cNvSpPr>
            <a:spLocks noGrp="1" noChangeArrowheads="1"/>
          </p:cNvSpPr>
          <p:nvPr>
            <p:ph type="body" sz="quarter" idx="11"/>
          </p:nvPr>
        </p:nvSpPr>
        <p:spPr>
          <a:prstGeom prst="rect">
            <a:avLst/>
          </a:prstGeom>
        </p:spPr>
        <p:txBody>
          <a:bodyPr/>
          <a:lstStyle/>
          <a:p>
            <a:r>
              <a:rPr lang="en-US" dirty="0" smtClean="0"/>
              <a:t>Provide continuous measurements and data collection:</a:t>
            </a:r>
          </a:p>
          <a:p>
            <a:pPr lvl="1"/>
            <a:r>
              <a:rPr lang="en-US" dirty="0" smtClean="0"/>
              <a:t>Pick up transient changes in MWL</a:t>
            </a:r>
          </a:p>
          <a:p>
            <a:r>
              <a:rPr lang="en-US" dirty="0" smtClean="0"/>
              <a:t>(Possibly) Not obtrusive to primary task</a:t>
            </a:r>
          </a:p>
          <a:p>
            <a:r>
              <a:rPr lang="en-US" dirty="0" smtClean="0"/>
              <a:t>Subjects do not need to perform secondary tasks, or fill up forms</a:t>
            </a:r>
          </a:p>
          <a:p>
            <a:r>
              <a:rPr lang="en-US" dirty="0" smtClean="0"/>
              <a:t>Methods:</a:t>
            </a:r>
          </a:p>
          <a:p>
            <a:pPr lvl="1"/>
            <a:r>
              <a:rPr lang="en-US" dirty="0" smtClean="0"/>
              <a:t>Heart rate and HR Variability</a:t>
            </a:r>
          </a:p>
          <a:p>
            <a:pPr lvl="1"/>
            <a:r>
              <a:rPr lang="en-US" dirty="0" smtClean="0"/>
              <a:t>Pupil Diameter</a:t>
            </a:r>
          </a:p>
          <a:p>
            <a:pPr lvl="1"/>
            <a:r>
              <a:rPr lang="en-US" dirty="0" smtClean="0"/>
              <a:t>Visual Scanning</a:t>
            </a:r>
          </a:p>
          <a:p>
            <a:pPr lvl="1"/>
            <a:r>
              <a:rPr lang="en-US" dirty="0" smtClean="0"/>
              <a:t>EEG</a:t>
            </a:r>
          </a:p>
          <a:p>
            <a:pPr>
              <a:buFont typeface="Wingdings 2" charset="2"/>
              <a:buNone/>
            </a:pPr>
            <a:endParaRPr lang="en-US" dirty="0" smtClean="0"/>
          </a:p>
        </p:txBody>
      </p:sp>
      <p:sp>
        <p:nvSpPr>
          <p:cNvPr id="4" name="TextBox 19"/>
          <p:cNvSpPr txBox="1">
            <a:spLocks noChangeArrowheads="1"/>
          </p:cNvSpPr>
          <p:nvPr/>
        </p:nvSpPr>
        <p:spPr bwMode="auto">
          <a:xfrm>
            <a:off x="5724956" y="3727714"/>
            <a:ext cx="2512738" cy="2031325"/>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Now we are getting inside the subject. Intrusive methods may be useful but they can have some disadvantages. Discuss.</a:t>
            </a:r>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dirty="0" smtClean="0"/>
              <a:t>Heart Rate</a:t>
            </a:r>
          </a:p>
        </p:txBody>
      </p:sp>
      <p:sp>
        <p:nvSpPr>
          <p:cNvPr id="131075" name="Rectangle 3"/>
          <p:cNvSpPr>
            <a:spLocks noGrp="1" noChangeArrowheads="1"/>
          </p:cNvSpPr>
          <p:nvPr>
            <p:ph type="body" sz="quarter" idx="11"/>
          </p:nvPr>
        </p:nvSpPr>
        <p:spPr>
          <a:prstGeom prst="rect">
            <a:avLst/>
          </a:prstGeom>
        </p:spPr>
        <p:txBody>
          <a:bodyPr/>
          <a:lstStyle/>
          <a:p>
            <a:pPr>
              <a:lnSpc>
                <a:spcPct val="90000"/>
              </a:lnSpc>
            </a:pPr>
            <a:r>
              <a:rPr lang="en-US" dirty="0" smtClean="0"/>
              <a:t>Studies shown HR of pilots flying actual flights is higher than flying simulated flights (within subjects study)</a:t>
            </a:r>
          </a:p>
          <a:p>
            <a:pPr>
              <a:lnSpc>
                <a:spcPct val="90000"/>
              </a:lnSpc>
            </a:pPr>
            <a:endParaRPr lang="en-US" sz="800" dirty="0" smtClean="0"/>
          </a:p>
          <a:p>
            <a:pPr>
              <a:lnSpc>
                <a:spcPct val="90000"/>
              </a:lnSpc>
            </a:pPr>
            <a:r>
              <a:rPr lang="en-US" dirty="0" smtClean="0"/>
              <a:t>Used in other non aviation studies:</a:t>
            </a:r>
          </a:p>
          <a:p>
            <a:pPr lvl="1">
              <a:lnSpc>
                <a:spcPct val="90000"/>
              </a:lnSpc>
            </a:pPr>
            <a:r>
              <a:rPr lang="en-US" dirty="0" smtClean="0"/>
              <a:t>race car drivers – 150 to 180 bpm b4 race starts.  HR 180 to 210 bpm during race</a:t>
            </a:r>
          </a:p>
          <a:p>
            <a:pPr lvl="1">
              <a:lnSpc>
                <a:spcPct val="90000"/>
              </a:lnSpc>
            </a:pPr>
            <a:r>
              <a:rPr lang="en-US" dirty="0" smtClean="0"/>
              <a:t>race boat drivers:  Change from while waiting 142bpm to 192bpm during race. </a:t>
            </a:r>
          </a:p>
          <a:p>
            <a:pPr lvl="1">
              <a:lnSpc>
                <a:spcPct val="90000"/>
              </a:lnSpc>
            </a:pPr>
            <a:r>
              <a:rPr lang="en-US" dirty="0" smtClean="0"/>
              <a:t>Telemarketer:  HR increase during work </a:t>
            </a:r>
            <a:r>
              <a:rPr lang="en-US" dirty="0" err="1" smtClean="0"/>
              <a:t>cf</a:t>
            </a:r>
            <a:r>
              <a:rPr lang="en-US" dirty="0" smtClean="0"/>
              <a:t> resting condition</a:t>
            </a:r>
          </a:p>
          <a:p>
            <a:pPr>
              <a:lnSpc>
                <a:spcPct val="90000"/>
              </a:lnSpc>
            </a:pPr>
            <a:endParaRPr lang="en-US" sz="800" dirty="0" smtClean="0"/>
          </a:p>
          <a:p>
            <a:pPr>
              <a:lnSpc>
                <a:spcPct val="90000"/>
              </a:lnSpc>
            </a:pPr>
            <a:r>
              <a:rPr lang="en-US" dirty="0" smtClean="0"/>
              <a:t>However, heart rate is affected both by physical and psychological load</a:t>
            </a:r>
          </a:p>
          <a:p>
            <a:pPr>
              <a:lnSpc>
                <a:spcPct val="90000"/>
              </a:lnSpc>
            </a:pPr>
            <a:endParaRPr lang="en-US" sz="800" dirty="0" smtClean="0"/>
          </a:p>
          <a:p>
            <a:pPr>
              <a:lnSpc>
                <a:spcPct val="90000"/>
              </a:lnSpc>
            </a:pPr>
            <a:r>
              <a:rPr lang="en-US" dirty="0" smtClean="0"/>
              <a:t>Sensitive measure, but lacks </a:t>
            </a:r>
            <a:r>
              <a:rPr lang="en-US" dirty="0" err="1" smtClean="0"/>
              <a:t>diagnosticity</a:t>
            </a:r>
            <a:endParaRPr lang="en-US" dirty="0" smtClean="0"/>
          </a:p>
          <a:p>
            <a:pPr lvl="1">
              <a:lnSpc>
                <a:spcPct val="90000"/>
              </a:lnSpc>
            </a:pPr>
            <a:endParaRPr lang="en-US" dirty="0" smtClean="0"/>
          </a:p>
          <a:p>
            <a:pPr>
              <a:lnSpc>
                <a:spcPct val="90000"/>
              </a:lnSpc>
            </a:pPr>
            <a:endParaRPr lang="en-US" dirty="0" smtClean="0"/>
          </a:p>
          <a:p>
            <a:pPr lvl="1">
              <a:lnSpc>
                <a:spcPct val="90000"/>
              </a:lnSpc>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2"/>
          <p:cNvPicPr>
            <a:picLocks noChangeAspect="1" noChangeArrowheads="1"/>
          </p:cNvPicPr>
          <p:nvPr/>
        </p:nvPicPr>
        <p:blipFill>
          <a:blip r:embed="rId3" cstate="print"/>
          <a:srcRect l="8125" t="14000" r="8125" b="10001"/>
          <a:stretch>
            <a:fillRect/>
          </a:stretch>
        </p:blipFill>
        <p:spPr bwMode="auto">
          <a:xfrm>
            <a:off x="228600" y="533400"/>
            <a:ext cx="8686800" cy="5410200"/>
          </a:xfrm>
          <a:prstGeom prst="rect">
            <a:avLst/>
          </a:prstGeom>
          <a:noFill/>
          <a:ln w="9525">
            <a:noFill/>
            <a:miter lim="800000"/>
            <a:headEnd/>
            <a:tailEnd/>
          </a:ln>
        </p:spPr>
      </p:pic>
      <p:sp>
        <p:nvSpPr>
          <p:cNvPr id="3" name="TextBox 19"/>
          <p:cNvSpPr txBox="1">
            <a:spLocks noChangeArrowheads="1"/>
          </p:cNvSpPr>
          <p:nvPr/>
        </p:nvSpPr>
        <p:spPr bwMode="auto">
          <a:xfrm>
            <a:off x="588386" y="5870421"/>
            <a:ext cx="5711805"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Observe the altitude, airspeed and heart rate during this f(successful) </a:t>
            </a:r>
            <a:r>
              <a:rPr lang="en-US" i="1" dirty="0" err="1" smtClean="0"/>
              <a:t>irst</a:t>
            </a:r>
            <a:r>
              <a:rPr lang="en-US" i="1" dirty="0" smtClean="0"/>
              <a:t> solo landing attempt</a:t>
            </a: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smtClean="0"/>
              <a:t>Physical Task Analysis</a:t>
            </a:r>
          </a:p>
        </p:txBody>
      </p:sp>
      <p:sp>
        <p:nvSpPr>
          <p:cNvPr id="93187" name="Content Placeholder 2"/>
          <p:cNvSpPr>
            <a:spLocks noGrp="1"/>
          </p:cNvSpPr>
          <p:nvPr>
            <p:ph type="body" sz="quarter" idx="11"/>
          </p:nvPr>
        </p:nvSpPr>
        <p:spPr>
          <a:xfrm>
            <a:off x="685800" y="1387810"/>
            <a:ext cx="5721438" cy="4572000"/>
          </a:xfrm>
          <a:prstGeom prst="rect">
            <a:avLst/>
          </a:prstGeom>
        </p:spPr>
        <p:txBody>
          <a:bodyPr/>
          <a:lstStyle/>
          <a:p>
            <a:r>
              <a:rPr lang="en-US" dirty="0" smtClean="0"/>
              <a:t>Henry Ford</a:t>
            </a:r>
          </a:p>
          <a:p>
            <a:r>
              <a:rPr lang="en-US" dirty="0" smtClean="0"/>
              <a:t>Frederick Taylor</a:t>
            </a:r>
          </a:p>
          <a:p>
            <a:r>
              <a:rPr lang="en-US" dirty="0" smtClean="0"/>
              <a:t>Lillian </a:t>
            </a:r>
            <a:r>
              <a:rPr lang="en-US" dirty="0" err="1" smtClean="0"/>
              <a:t>Gilbreth</a:t>
            </a:r>
            <a:endParaRPr lang="en-US" dirty="0" smtClean="0"/>
          </a:p>
          <a:p>
            <a:r>
              <a:rPr lang="en-US" dirty="0" smtClean="0"/>
              <a:t>MTM (Methods Time Measurement)</a:t>
            </a:r>
          </a:p>
          <a:p>
            <a:r>
              <a:rPr lang="en-US" dirty="0" smtClean="0"/>
              <a:t>Work Factor</a:t>
            </a:r>
          </a:p>
          <a:p>
            <a:r>
              <a:rPr lang="en-US" dirty="0" smtClean="0"/>
              <a:t>Charting and Timing (in seconds)</a:t>
            </a:r>
          </a:p>
        </p:txBody>
      </p:sp>
      <p:grpSp>
        <p:nvGrpSpPr>
          <p:cNvPr id="19" name="Group 18"/>
          <p:cNvGrpSpPr/>
          <p:nvPr/>
        </p:nvGrpSpPr>
        <p:grpSpPr>
          <a:xfrm>
            <a:off x="463638" y="4724400"/>
            <a:ext cx="8195052" cy="1447800"/>
            <a:chOff x="457200" y="4457700"/>
            <a:chExt cx="8195052" cy="1447800"/>
          </a:xfrm>
        </p:grpSpPr>
        <p:sp>
          <p:nvSpPr>
            <p:cNvPr id="5" name="Rectangle 4"/>
            <p:cNvSpPr/>
            <p:nvPr/>
          </p:nvSpPr>
          <p:spPr>
            <a:xfrm>
              <a:off x="4572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Pick</a:t>
              </a:r>
            </a:p>
          </p:txBody>
        </p:sp>
        <p:sp>
          <p:nvSpPr>
            <p:cNvPr id="11" name="Rectangle 10"/>
            <p:cNvSpPr/>
            <p:nvPr/>
          </p:nvSpPr>
          <p:spPr>
            <a:xfrm>
              <a:off x="6096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10</a:t>
              </a:r>
            </a:p>
          </p:txBody>
        </p:sp>
        <p:grpSp>
          <p:nvGrpSpPr>
            <p:cNvPr id="2" name="Group 20"/>
            <p:cNvGrpSpPr>
              <a:grpSpLocks/>
            </p:cNvGrpSpPr>
            <p:nvPr/>
          </p:nvGrpSpPr>
          <p:grpSpPr bwMode="auto">
            <a:xfrm>
              <a:off x="1752600" y="4457700"/>
              <a:ext cx="1122363" cy="1447800"/>
              <a:chOff x="1752600" y="4457700"/>
              <a:chExt cx="1122363" cy="1447800"/>
            </a:xfrm>
          </p:grpSpPr>
          <p:sp>
            <p:nvSpPr>
              <p:cNvPr id="6" name="Right Arrow 5"/>
              <p:cNvSpPr/>
              <p:nvPr/>
            </p:nvSpPr>
            <p:spPr>
              <a:xfrm>
                <a:off x="1752600" y="4457700"/>
                <a:ext cx="1122363" cy="723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Carry</a:t>
                </a:r>
              </a:p>
            </p:txBody>
          </p:sp>
          <p:sp>
            <p:nvSpPr>
              <p:cNvPr id="12" name="Rectangle 11"/>
              <p:cNvSpPr/>
              <p:nvPr/>
            </p:nvSpPr>
            <p:spPr>
              <a:xfrm>
                <a:off x="19812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20</a:t>
                </a:r>
              </a:p>
            </p:txBody>
          </p:sp>
        </p:grpSp>
        <p:grpSp>
          <p:nvGrpSpPr>
            <p:cNvPr id="3" name="Group 21"/>
            <p:cNvGrpSpPr>
              <a:grpSpLocks/>
            </p:cNvGrpSpPr>
            <p:nvPr/>
          </p:nvGrpSpPr>
          <p:grpSpPr bwMode="auto">
            <a:xfrm>
              <a:off x="3048000" y="4495800"/>
              <a:ext cx="1066800" cy="1409700"/>
              <a:chOff x="3048000" y="4495800"/>
              <a:chExt cx="1066800" cy="1409700"/>
            </a:xfrm>
          </p:grpSpPr>
          <p:sp>
            <p:nvSpPr>
              <p:cNvPr id="7" name="Rectangle 6"/>
              <p:cNvSpPr/>
              <p:nvPr/>
            </p:nvSpPr>
            <p:spPr>
              <a:xfrm>
                <a:off x="30480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Place</a:t>
                </a:r>
              </a:p>
            </p:txBody>
          </p:sp>
          <p:sp>
            <p:nvSpPr>
              <p:cNvPr id="13" name="Rectangle 12"/>
              <p:cNvSpPr/>
              <p:nvPr/>
            </p:nvSpPr>
            <p:spPr>
              <a:xfrm>
                <a:off x="32766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10</a:t>
                </a:r>
              </a:p>
            </p:txBody>
          </p:sp>
        </p:grpSp>
        <p:grpSp>
          <p:nvGrpSpPr>
            <p:cNvPr id="4" name="Group 23"/>
            <p:cNvGrpSpPr>
              <a:grpSpLocks/>
            </p:cNvGrpSpPr>
            <p:nvPr/>
          </p:nvGrpSpPr>
          <p:grpSpPr bwMode="auto">
            <a:xfrm>
              <a:off x="5638800" y="4457700"/>
              <a:ext cx="1524000" cy="1447800"/>
              <a:chOff x="5638800" y="4457700"/>
              <a:chExt cx="1524000" cy="1447800"/>
            </a:xfrm>
          </p:grpSpPr>
          <p:sp>
            <p:nvSpPr>
              <p:cNvPr id="8" name="Cross 7"/>
              <p:cNvSpPr/>
              <p:nvPr/>
            </p:nvSpPr>
            <p:spPr>
              <a:xfrm>
                <a:off x="5638800" y="4457700"/>
                <a:ext cx="1524000" cy="685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Inspect</a:t>
                </a:r>
              </a:p>
            </p:txBody>
          </p:sp>
          <p:sp>
            <p:nvSpPr>
              <p:cNvPr id="15" name="Rectangle 14"/>
              <p:cNvSpPr/>
              <p:nvPr/>
            </p:nvSpPr>
            <p:spPr>
              <a:xfrm>
                <a:off x="60198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10</a:t>
                </a:r>
              </a:p>
            </p:txBody>
          </p:sp>
        </p:grpSp>
        <p:grpSp>
          <p:nvGrpSpPr>
            <p:cNvPr id="9" name="Group 22"/>
            <p:cNvGrpSpPr>
              <a:grpSpLocks/>
            </p:cNvGrpSpPr>
            <p:nvPr/>
          </p:nvGrpSpPr>
          <p:grpSpPr bwMode="auto">
            <a:xfrm>
              <a:off x="4419600" y="4495800"/>
              <a:ext cx="1066800" cy="1409700"/>
              <a:chOff x="4419600" y="4495800"/>
              <a:chExt cx="1066800" cy="1409700"/>
            </a:xfrm>
          </p:grpSpPr>
          <p:sp>
            <p:nvSpPr>
              <p:cNvPr id="14" name="Rectangle 13"/>
              <p:cNvSpPr/>
              <p:nvPr/>
            </p:nvSpPr>
            <p:spPr>
              <a:xfrm>
                <a:off x="45720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30</a:t>
                </a:r>
              </a:p>
            </p:txBody>
          </p:sp>
          <p:sp>
            <p:nvSpPr>
              <p:cNvPr id="16" name="Rectangle 15"/>
              <p:cNvSpPr/>
              <p:nvPr/>
            </p:nvSpPr>
            <p:spPr>
              <a:xfrm>
                <a:off x="4419600" y="4495800"/>
                <a:ext cx="106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effectLst>
                      <a:outerShdw blurRad="50800" dist="38100" dir="2700000">
                        <a:srgbClr val="000000"/>
                      </a:outerShdw>
                    </a:effectLst>
                  </a:rPr>
                  <a:t>Fasten</a:t>
                </a:r>
              </a:p>
            </p:txBody>
          </p:sp>
        </p:grpSp>
        <p:grpSp>
          <p:nvGrpSpPr>
            <p:cNvPr id="18" name="Group 24"/>
            <p:cNvGrpSpPr>
              <a:grpSpLocks/>
            </p:cNvGrpSpPr>
            <p:nvPr/>
          </p:nvGrpSpPr>
          <p:grpSpPr bwMode="auto">
            <a:xfrm>
              <a:off x="7238999" y="4495800"/>
              <a:ext cx="1413253" cy="1409700"/>
              <a:chOff x="7238999" y="4495800"/>
              <a:chExt cx="1413253" cy="1409700"/>
            </a:xfrm>
          </p:grpSpPr>
          <p:sp>
            <p:nvSpPr>
              <p:cNvPr id="10" name="Notched Right Arrow 9"/>
              <p:cNvSpPr/>
              <p:nvPr/>
            </p:nvSpPr>
            <p:spPr>
              <a:xfrm>
                <a:off x="7238999" y="4495800"/>
                <a:ext cx="1413253" cy="685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FFFF00"/>
                    </a:solidFill>
                    <a:effectLst>
                      <a:outerShdw blurRad="50800" dist="38100" dir="2700000">
                        <a:srgbClr val="000000"/>
                      </a:outerShdw>
                    </a:effectLst>
                  </a:rPr>
                  <a:t>Return</a:t>
                </a:r>
                <a:endParaRPr lang="en-US" sz="2400" b="1" dirty="0">
                  <a:solidFill>
                    <a:srgbClr val="FFFF00"/>
                  </a:solidFill>
                  <a:effectLst>
                    <a:outerShdw blurRad="50800" dist="38100" dir="2700000">
                      <a:srgbClr val="000000"/>
                    </a:outerShdw>
                  </a:effectLst>
                </a:endParaRPr>
              </a:p>
            </p:txBody>
          </p:sp>
          <p:sp>
            <p:nvSpPr>
              <p:cNvPr id="17" name="Rectangle 16"/>
              <p:cNvSpPr/>
              <p:nvPr/>
            </p:nvSpPr>
            <p:spPr>
              <a:xfrm>
                <a:off x="7391400" y="5372100"/>
                <a:ext cx="7620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10</a:t>
                </a:r>
              </a:p>
            </p:txBody>
          </p:sp>
        </p:grpSp>
      </p:grpSp>
      <p:sp>
        <p:nvSpPr>
          <p:cNvPr id="22" name="TextBox 21"/>
          <p:cNvSpPr txBox="1"/>
          <p:nvPr/>
        </p:nvSpPr>
        <p:spPr>
          <a:xfrm>
            <a:off x="4993465" y="1556792"/>
            <a:ext cx="3665226" cy="2031325"/>
          </a:xfrm>
          <a:prstGeom prst="rect">
            <a:avLst/>
          </a:prstGeom>
          <a:solidFill>
            <a:srgbClr val="FFFF00"/>
          </a:solidFill>
          <a:ln w="12700">
            <a:solidFill>
              <a:schemeClr val="tx1"/>
            </a:solidFill>
          </a:ln>
        </p:spPr>
        <p:txBody>
          <a:bodyPr wrap="square" rtlCol="0">
            <a:spAutoFit/>
          </a:bodyPr>
          <a:lstStyle/>
          <a:p>
            <a:pPr algn="ctr"/>
            <a:r>
              <a:rPr lang="en-US" i="1" dirty="0" smtClean="0"/>
              <a:t>Each individual assembly operation may be broken down into these elements.</a:t>
            </a:r>
          </a:p>
          <a:p>
            <a:pPr algn="ctr"/>
            <a:r>
              <a:rPr lang="en-US" i="1" dirty="0" smtClean="0"/>
              <a:t>Disassemble and reassemble your pen</a:t>
            </a:r>
          </a:p>
          <a:p>
            <a:pPr algn="ctr"/>
            <a:r>
              <a:rPr lang="en-US" i="1" dirty="0" smtClean="0"/>
              <a:t>How long does each element take? </a:t>
            </a:r>
            <a:endParaRPr lang="en-US" i="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4"/>
          <p:cNvPicPr>
            <a:picLocks noChangeAspect="1" noChangeArrowheads="1"/>
          </p:cNvPicPr>
          <p:nvPr/>
        </p:nvPicPr>
        <p:blipFill>
          <a:blip r:embed="rId3" cstate="print"/>
          <a:srcRect t="15625" r="6250" b="8333"/>
          <a:stretch>
            <a:fillRect/>
          </a:stretch>
        </p:blipFill>
        <p:spPr bwMode="auto">
          <a:xfrm>
            <a:off x="0" y="0"/>
            <a:ext cx="9144000" cy="6858000"/>
          </a:xfrm>
          <a:prstGeom prst="rect">
            <a:avLst/>
          </a:prstGeom>
          <a:noFill/>
          <a:ln w="9525">
            <a:noFill/>
            <a:miter lim="800000"/>
            <a:headEnd/>
            <a:tailEnd/>
          </a:ln>
        </p:spPr>
      </p:pic>
      <p:sp>
        <p:nvSpPr>
          <p:cNvPr id="133123" name="AutoShape 5"/>
          <p:cNvSpPr>
            <a:spLocks noChangeArrowheads="1"/>
          </p:cNvSpPr>
          <p:nvPr/>
        </p:nvSpPr>
        <p:spPr bwMode="auto">
          <a:xfrm>
            <a:off x="6553200" y="1981200"/>
            <a:ext cx="2590800" cy="685800"/>
          </a:xfrm>
          <a:prstGeom prst="wedgeRoundRectCallout">
            <a:avLst>
              <a:gd name="adj1" fmla="val -44671"/>
              <a:gd name="adj2" fmla="val 190046"/>
              <a:gd name="adj3" fmla="val 16667"/>
            </a:avLst>
          </a:prstGeom>
          <a:solidFill>
            <a:srgbClr val="002060"/>
          </a:solidFill>
          <a:ln w="9525">
            <a:solidFill>
              <a:schemeClr val="tx1"/>
            </a:solidFill>
            <a:miter lim="800000"/>
            <a:headEnd/>
            <a:tailEnd/>
          </a:ln>
        </p:spPr>
        <p:txBody>
          <a:bodyPr/>
          <a:lstStyle/>
          <a:p>
            <a:pPr algn="ctr"/>
            <a:r>
              <a:rPr lang="en-US">
                <a:solidFill>
                  <a:srgbClr val="FFFF00"/>
                </a:solidFill>
              </a:rPr>
              <a:t>The last three landings were solo</a:t>
            </a:r>
          </a:p>
        </p:txBody>
      </p:sp>
      <p:sp>
        <p:nvSpPr>
          <p:cNvPr id="133124" name="AutoShape 7"/>
          <p:cNvSpPr>
            <a:spLocks noChangeArrowheads="1"/>
          </p:cNvSpPr>
          <p:nvPr/>
        </p:nvSpPr>
        <p:spPr bwMode="auto">
          <a:xfrm>
            <a:off x="1600200" y="6172200"/>
            <a:ext cx="2590800" cy="381000"/>
          </a:xfrm>
          <a:prstGeom prst="wedgeRoundRectCallout">
            <a:avLst>
              <a:gd name="adj1" fmla="val 21875"/>
              <a:gd name="adj2" fmla="val -121667"/>
              <a:gd name="adj3" fmla="val 16667"/>
            </a:avLst>
          </a:prstGeom>
          <a:solidFill>
            <a:srgbClr val="002060"/>
          </a:solidFill>
          <a:ln w="9525">
            <a:solidFill>
              <a:schemeClr val="tx1"/>
            </a:solidFill>
            <a:miter lim="800000"/>
            <a:headEnd/>
            <a:tailEnd/>
          </a:ln>
        </p:spPr>
        <p:txBody>
          <a:bodyPr/>
          <a:lstStyle/>
          <a:p>
            <a:pPr algn="ctr"/>
            <a:r>
              <a:rPr lang="en-US">
                <a:solidFill>
                  <a:srgbClr val="FFFF00"/>
                </a:solidFill>
              </a:rPr>
              <a:t>Go around practice</a:t>
            </a:r>
          </a:p>
        </p:txBody>
      </p:sp>
      <p:sp>
        <p:nvSpPr>
          <p:cNvPr id="133125" name="TextBox 7"/>
          <p:cNvSpPr txBox="1">
            <a:spLocks noChangeArrowheads="1"/>
          </p:cNvSpPr>
          <p:nvPr/>
        </p:nvSpPr>
        <p:spPr bwMode="auto">
          <a:xfrm>
            <a:off x="609600" y="228600"/>
            <a:ext cx="1905000" cy="646113"/>
          </a:xfrm>
          <a:prstGeom prst="rect">
            <a:avLst/>
          </a:prstGeom>
          <a:noFill/>
          <a:ln w="9525">
            <a:noFill/>
            <a:miter lim="800000"/>
            <a:headEnd/>
            <a:tailEnd/>
          </a:ln>
        </p:spPr>
        <p:txBody>
          <a:bodyPr>
            <a:spAutoFit/>
          </a:bodyPr>
          <a:lstStyle/>
          <a:p>
            <a:r>
              <a:rPr lang="en-US"/>
              <a:t>Workload and Stress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8"/>
          <p:cNvSpPr>
            <a:spLocks noGrp="1" noChangeArrowheads="1"/>
          </p:cNvSpPr>
          <p:nvPr>
            <p:ph type="title"/>
          </p:nvPr>
        </p:nvSpPr>
        <p:spPr/>
        <p:txBody>
          <a:bodyPr/>
          <a:lstStyle/>
          <a:p>
            <a:r>
              <a:rPr lang="en-US" smtClean="0"/>
              <a:t>Heart Rate Variability</a:t>
            </a:r>
          </a:p>
        </p:txBody>
      </p:sp>
      <p:sp>
        <p:nvSpPr>
          <p:cNvPr id="134147" name="Rectangle 13"/>
          <p:cNvSpPr>
            <a:spLocks noGrp="1" noChangeArrowheads="1"/>
          </p:cNvSpPr>
          <p:nvPr>
            <p:ph sz="quarter" idx="4294967295"/>
          </p:nvPr>
        </p:nvSpPr>
        <p:spPr>
          <a:xfrm>
            <a:off x="755576" y="3501008"/>
            <a:ext cx="7772400" cy="2763316"/>
          </a:xfrm>
          <a:prstGeom prst="rect">
            <a:avLst/>
          </a:prstGeom>
        </p:spPr>
        <p:txBody>
          <a:bodyPr/>
          <a:lstStyle/>
          <a:p>
            <a:r>
              <a:rPr lang="en-US" dirty="0" smtClean="0"/>
              <a:t>Found to be a more sensitive measure than HR</a:t>
            </a:r>
          </a:p>
          <a:p>
            <a:pPr lvl="1"/>
            <a:r>
              <a:rPr lang="en-US" dirty="0" smtClean="0"/>
              <a:t>Heart rate affected by both physical and cognitive activities</a:t>
            </a:r>
          </a:p>
          <a:p>
            <a:r>
              <a:rPr lang="en-US" dirty="0" smtClean="0"/>
              <a:t>Requires sophisticated analysis</a:t>
            </a:r>
          </a:p>
        </p:txBody>
      </p:sp>
      <p:grpSp>
        <p:nvGrpSpPr>
          <p:cNvPr id="2" name="Group 6"/>
          <p:cNvGrpSpPr>
            <a:grpSpLocks/>
          </p:cNvGrpSpPr>
          <p:nvPr/>
        </p:nvGrpSpPr>
        <p:grpSpPr bwMode="auto">
          <a:xfrm>
            <a:off x="1835696" y="1190625"/>
            <a:ext cx="5437188" cy="1822450"/>
            <a:chOff x="1009650" y="2476500"/>
            <a:chExt cx="5437188" cy="1822450"/>
          </a:xfrm>
        </p:grpSpPr>
        <p:pic>
          <p:nvPicPr>
            <p:cNvPr id="134151" name="Picture 5" descr="ecg%20normal"/>
            <p:cNvPicPr>
              <a:picLocks noChangeAspect="1" noChangeArrowheads="1"/>
            </p:cNvPicPr>
            <p:nvPr/>
          </p:nvPicPr>
          <p:blipFill>
            <a:blip r:embed="rId3" cstate="print"/>
            <a:srcRect t="22096"/>
            <a:stretch>
              <a:fillRect/>
            </a:stretch>
          </p:blipFill>
          <p:spPr bwMode="auto">
            <a:xfrm>
              <a:off x="1009650" y="2476500"/>
              <a:ext cx="3094038" cy="1746250"/>
            </a:xfrm>
            <a:prstGeom prst="rect">
              <a:avLst/>
            </a:prstGeom>
            <a:noFill/>
            <a:ln w="9525">
              <a:noFill/>
              <a:miter lim="800000"/>
              <a:headEnd/>
              <a:tailEnd/>
            </a:ln>
          </p:spPr>
        </p:pic>
        <p:pic>
          <p:nvPicPr>
            <p:cNvPr id="134152" name="Picture 5" descr="ecg%20normal"/>
            <p:cNvPicPr>
              <a:picLocks noChangeAspect="1" noChangeArrowheads="1"/>
            </p:cNvPicPr>
            <p:nvPr/>
          </p:nvPicPr>
          <p:blipFill>
            <a:blip r:embed="rId3" cstate="print"/>
            <a:srcRect l="4926" t="23796"/>
            <a:stretch>
              <a:fillRect/>
            </a:stretch>
          </p:blipFill>
          <p:spPr bwMode="auto">
            <a:xfrm>
              <a:off x="3505200" y="2590800"/>
              <a:ext cx="2941638" cy="1708150"/>
            </a:xfrm>
            <a:prstGeom prst="rect">
              <a:avLst/>
            </a:prstGeom>
            <a:noFill/>
            <a:ln w="9525">
              <a:noFill/>
              <a:miter lim="800000"/>
              <a:headEnd/>
              <a:tailEnd/>
            </a:ln>
          </p:spPr>
        </p:pic>
      </p:grpSp>
      <p:cxnSp>
        <p:nvCxnSpPr>
          <p:cNvPr id="10" name="Straight Arrow Connector 9"/>
          <p:cNvCxnSpPr/>
          <p:nvPr/>
        </p:nvCxnSpPr>
        <p:spPr>
          <a:xfrm>
            <a:off x="2971800" y="1600200"/>
            <a:ext cx="2286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Pupil Diameter</a:t>
            </a:r>
          </a:p>
        </p:txBody>
      </p:sp>
      <p:sp>
        <p:nvSpPr>
          <p:cNvPr id="135171" name="Rectangle 3"/>
          <p:cNvSpPr>
            <a:spLocks noGrp="1" noChangeArrowheads="1"/>
          </p:cNvSpPr>
          <p:nvPr>
            <p:ph type="body" sz="quarter" idx="11"/>
          </p:nvPr>
        </p:nvSpPr>
        <p:spPr>
          <a:xfrm>
            <a:off x="685800" y="1268760"/>
            <a:ext cx="7543800" cy="4572000"/>
          </a:xfrm>
          <a:prstGeom prst="rect">
            <a:avLst/>
          </a:prstGeom>
        </p:spPr>
        <p:txBody>
          <a:bodyPr>
            <a:normAutofit fontScale="92500"/>
          </a:bodyPr>
          <a:lstStyle/>
          <a:p>
            <a:r>
              <a:rPr lang="en-US" dirty="0" smtClean="0"/>
              <a:t>Pupil diameter correlates closely with resource demands of different cognitive activities:</a:t>
            </a:r>
          </a:p>
          <a:p>
            <a:pPr lvl="2"/>
            <a:r>
              <a:rPr lang="en-US" dirty="0" smtClean="0"/>
              <a:t>Mental arithmetic (</a:t>
            </a:r>
            <a:r>
              <a:rPr lang="en-US" dirty="0" err="1" smtClean="0"/>
              <a:t>Kahneman</a:t>
            </a:r>
            <a:r>
              <a:rPr lang="en-US" dirty="0" smtClean="0"/>
              <a:t>, et al, 1967)</a:t>
            </a:r>
          </a:p>
          <a:p>
            <a:pPr lvl="2"/>
            <a:r>
              <a:rPr lang="en-US" dirty="0" smtClean="0"/>
              <a:t>Short term memory load (Beatty &amp; </a:t>
            </a:r>
            <a:r>
              <a:rPr lang="en-US" dirty="0" err="1" smtClean="0"/>
              <a:t>Kahneman</a:t>
            </a:r>
            <a:r>
              <a:rPr lang="en-US" dirty="0" smtClean="0"/>
              <a:t>, 1966)</a:t>
            </a:r>
          </a:p>
          <a:p>
            <a:pPr lvl="2"/>
            <a:r>
              <a:rPr lang="en-US" dirty="0" smtClean="0"/>
              <a:t>ATC monitoring load (</a:t>
            </a:r>
            <a:r>
              <a:rPr lang="en-US" dirty="0" err="1" smtClean="0"/>
              <a:t>Jornal</a:t>
            </a:r>
            <a:r>
              <a:rPr lang="en-US" dirty="0" smtClean="0"/>
              <a:t>, 1997)</a:t>
            </a:r>
          </a:p>
          <a:p>
            <a:pPr lvl="2"/>
            <a:r>
              <a:rPr lang="en-US" dirty="0" smtClean="0"/>
              <a:t>Logical problem solving (Bradshaw, 1968, Beatty, 1982)</a:t>
            </a:r>
          </a:p>
          <a:p>
            <a:r>
              <a:rPr lang="en-US" dirty="0" smtClean="0"/>
              <a:t>Sensitive but lacks </a:t>
            </a:r>
            <a:r>
              <a:rPr lang="en-US" dirty="0" err="1" smtClean="0"/>
              <a:t>diagnosticity</a:t>
            </a:r>
            <a:endParaRPr lang="en-US" dirty="0" smtClean="0"/>
          </a:p>
          <a:p>
            <a:pPr lvl="1"/>
            <a:r>
              <a:rPr lang="en-US" dirty="0" smtClean="0"/>
              <a:t>Many possible causes</a:t>
            </a:r>
          </a:p>
          <a:p>
            <a:pPr lvl="2"/>
            <a:r>
              <a:rPr lang="en-US" dirty="0" smtClean="0"/>
              <a:t>Ambient lighting</a:t>
            </a:r>
          </a:p>
          <a:p>
            <a:pPr lvl="2"/>
            <a:r>
              <a:rPr lang="en-US" dirty="0" smtClean="0"/>
              <a:t>Variations in emotional arousal</a:t>
            </a:r>
          </a:p>
          <a:p>
            <a:r>
              <a:rPr lang="en-US" dirty="0" smtClean="0"/>
              <a:t>Requires very precise measurement</a:t>
            </a:r>
          </a:p>
        </p:txBody>
      </p:sp>
      <p:sp>
        <p:nvSpPr>
          <p:cNvPr id="4" name="TextBox 19"/>
          <p:cNvSpPr txBox="1">
            <a:spLocks noChangeArrowheads="1"/>
          </p:cNvSpPr>
          <p:nvPr/>
        </p:nvSpPr>
        <p:spPr bwMode="auto">
          <a:xfrm>
            <a:off x="698122" y="5661248"/>
            <a:ext cx="5890101" cy="923330"/>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Can be used successfully along with eye tracking for assessing the cognitive load in human computer interaction</a:t>
            </a:r>
            <a:endParaRPr lang="en-US"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85800" y="332656"/>
            <a:ext cx="7772400" cy="639763"/>
          </a:xfrm>
        </p:spPr>
        <p:txBody>
          <a:bodyPr/>
          <a:lstStyle/>
          <a:p>
            <a:pPr eaLnBrk="1" hangingPunct="1"/>
            <a:r>
              <a:rPr lang="en-US" dirty="0" smtClean="0"/>
              <a:t>Eye movements / focus</a:t>
            </a:r>
          </a:p>
        </p:txBody>
      </p:sp>
      <p:sp>
        <p:nvSpPr>
          <p:cNvPr id="136195" name="Rectangle 3"/>
          <p:cNvSpPr>
            <a:spLocks noGrp="1" noChangeArrowheads="1"/>
          </p:cNvSpPr>
          <p:nvPr>
            <p:ph sz="quarter" idx="4294967295"/>
          </p:nvPr>
        </p:nvSpPr>
        <p:spPr>
          <a:xfrm>
            <a:off x="533400" y="990600"/>
            <a:ext cx="8229600" cy="2593975"/>
          </a:xfrm>
          <a:prstGeom prst="rect">
            <a:avLst/>
          </a:prstGeom>
        </p:spPr>
        <p:txBody>
          <a:bodyPr/>
          <a:lstStyle/>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r>
              <a:rPr lang="en-US" sz="2400" smtClean="0"/>
              <a:t>Instrument scan patterns in driving or flying is not random:</a:t>
            </a:r>
          </a:p>
          <a:p>
            <a:pPr eaLnBrk="1" hangingPunct="1">
              <a:lnSpc>
                <a:spcPct val="80000"/>
              </a:lnSpc>
            </a:pPr>
            <a:endParaRPr lang="en-US" sz="900" smtClean="0"/>
          </a:p>
          <a:p>
            <a:pPr lvl="1" eaLnBrk="1" hangingPunct="1">
              <a:lnSpc>
                <a:spcPct val="80000"/>
              </a:lnSpc>
            </a:pPr>
            <a:endParaRPr lang="en-US" sz="900" smtClean="0"/>
          </a:p>
          <a:p>
            <a:pPr lvl="1" eaLnBrk="1" hangingPunct="1">
              <a:lnSpc>
                <a:spcPct val="80000"/>
              </a:lnSpc>
            </a:pPr>
            <a:r>
              <a:rPr lang="en-US" sz="2000" b="1" smtClean="0"/>
              <a:t>Frequency of fixation</a:t>
            </a:r>
            <a:r>
              <a:rPr lang="en-US" sz="2000" smtClean="0"/>
              <a:t> indicates importance of instrument</a:t>
            </a:r>
          </a:p>
          <a:p>
            <a:pPr lvl="1" eaLnBrk="1" hangingPunct="1">
              <a:lnSpc>
                <a:spcPct val="80000"/>
              </a:lnSpc>
            </a:pPr>
            <a:endParaRPr lang="en-US" sz="900" smtClean="0"/>
          </a:p>
          <a:p>
            <a:pPr lvl="1" eaLnBrk="1" hangingPunct="1">
              <a:lnSpc>
                <a:spcPct val="80000"/>
              </a:lnSpc>
            </a:pPr>
            <a:r>
              <a:rPr lang="en-US" sz="2000" b="1" smtClean="0"/>
              <a:t>Pattern of movement</a:t>
            </a:r>
            <a:r>
              <a:rPr lang="en-US" sz="2000" smtClean="0"/>
              <a:t> indicates individual source relationships</a:t>
            </a:r>
          </a:p>
          <a:p>
            <a:pPr lvl="1" eaLnBrk="1" hangingPunct="1">
              <a:lnSpc>
                <a:spcPct val="80000"/>
              </a:lnSpc>
            </a:pPr>
            <a:endParaRPr lang="en-US" sz="900" smtClean="0"/>
          </a:p>
          <a:p>
            <a:pPr lvl="1" eaLnBrk="1" hangingPunct="1">
              <a:lnSpc>
                <a:spcPct val="80000"/>
              </a:lnSpc>
            </a:pPr>
            <a:r>
              <a:rPr lang="en-US" sz="2000" b="1" smtClean="0"/>
              <a:t>Length of fixation</a:t>
            </a:r>
            <a:r>
              <a:rPr lang="en-US" sz="2000" smtClean="0"/>
              <a:t> indicate the difficulty in obtaining or interpreting information from that instrument</a:t>
            </a:r>
          </a:p>
          <a:p>
            <a:pPr lvl="1" eaLnBrk="1" hangingPunct="1">
              <a:lnSpc>
                <a:spcPct val="80000"/>
              </a:lnSpc>
            </a:pPr>
            <a:endParaRPr lang="en-US" sz="1000" smtClean="0"/>
          </a:p>
          <a:p>
            <a:pPr eaLnBrk="1" hangingPunct="1">
              <a:lnSpc>
                <a:spcPct val="80000"/>
              </a:lnSpc>
            </a:pPr>
            <a:endParaRPr lang="en-US" sz="600" smtClean="0"/>
          </a:p>
          <a:p>
            <a:pPr eaLnBrk="1" hangingPunct="1">
              <a:lnSpc>
                <a:spcPct val="80000"/>
              </a:lnSpc>
            </a:pPr>
            <a:endParaRPr lang="en-US" sz="2000" smtClean="0"/>
          </a:p>
        </p:txBody>
      </p:sp>
      <p:pic>
        <p:nvPicPr>
          <p:cNvPr id="136196" name="Picture 8" descr="http://www.4p8.com/eric.brasseur/flight_simulator_tutorial_16_cessna_instrument_panel.jpg"/>
          <p:cNvPicPr>
            <a:picLocks noChangeAspect="1" noChangeArrowheads="1"/>
          </p:cNvPicPr>
          <p:nvPr/>
        </p:nvPicPr>
        <p:blipFill>
          <a:blip r:embed="rId3" cstate="print"/>
          <a:srcRect l="4839" t="25806"/>
          <a:stretch>
            <a:fillRect/>
          </a:stretch>
        </p:blipFill>
        <p:spPr bwMode="auto">
          <a:xfrm>
            <a:off x="3347864" y="3569332"/>
            <a:ext cx="4800600" cy="2806700"/>
          </a:xfrm>
          <a:prstGeom prst="rect">
            <a:avLst/>
          </a:prstGeom>
          <a:noFill/>
          <a:ln w="9525">
            <a:noFill/>
            <a:miter lim="800000"/>
            <a:headEnd/>
            <a:tailEnd/>
          </a:ln>
        </p:spPr>
      </p:pic>
      <p:cxnSp>
        <p:nvCxnSpPr>
          <p:cNvPr id="3" name="Straight Connector 2"/>
          <p:cNvCxnSpPr/>
          <p:nvPr/>
        </p:nvCxnSpPr>
        <p:spPr>
          <a:xfrm>
            <a:off x="0" y="99060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Box 19"/>
          <p:cNvSpPr txBox="1">
            <a:spLocks noChangeArrowheads="1"/>
          </p:cNvSpPr>
          <p:nvPr/>
        </p:nvSpPr>
        <p:spPr bwMode="auto">
          <a:xfrm>
            <a:off x="251520" y="4005064"/>
            <a:ext cx="2512738" cy="923330"/>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A useful method for assessing what the pilot is thinking</a:t>
            </a:r>
            <a:endParaRPr lang="en-US" i="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609600" y="125760"/>
            <a:ext cx="7772400" cy="1143000"/>
          </a:xfrm>
        </p:spPr>
        <p:txBody>
          <a:bodyPr/>
          <a:lstStyle/>
          <a:p>
            <a:pPr eaLnBrk="1" hangingPunct="1"/>
            <a:r>
              <a:rPr lang="en-US" dirty="0" smtClean="0">
                <a:solidFill>
                  <a:srgbClr val="891545"/>
                </a:solidFill>
              </a:rPr>
              <a:t>Eye Movements</a:t>
            </a:r>
          </a:p>
        </p:txBody>
      </p:sp>
      <p:pic>
        <p:nvPicPr>
          <p:cNvPr id="137219" name="Picture 5" descr="eyetrack-setup"/>
          <p:cNvPicPr>
            <a:picLocks noGrp="1" noChangeAspect="1" noChangeArrowheads="1"/>
          </p:cNvPicPr>
          <p:nvPr>
            <p:ph sz="quarter" idx="1"/>
          </p:nvPr>
        </p:nvPicPr>
        <p:blipFill>
          <a:blip r:embed="rId3" cstate="print"/>
          <a:srcRect/>
          <a:stretch>
            <a:fillRect/>
          </a:stretch>
        </p:blipFill>
        <p:spPr>
          <a:xfrm>
            <a:off x="4716463" y="1557338"/>
            <a:ext cx="4038600" cy="2376487"/>
          </a:xfrm>
          <a:ln>
            <a:solidFill>
              <a:srgbClr val="0000FF"/>
            </a:solidFill>
          </a:ln>
        </p:spPr>
      </p:pic>
      <p:sp>
        <p:nvSpPr>
          <p:cNvPr id="137220" name="Rectangle 3"/>
          <p:cNvSpPr>
            <a:spLocks noGrp="1" noChangeArrowheads="1"/>
          </p:cNvSpPr>
          <p:nvPr>
            <p:ph sz="quarter" idx="2"/>
          </p:nvPr>
        </p:nvSpPr>
        <p:spPr>
          <a:xfrm>
            <a:off x="533400" y="1676400"/>
            <a:ext cx="3749675" cy="4572000"/>
          </a:xfrm>
        </p:spPr>
        <p:txBody>
          <a:bodyPr>
            <a:normAutofit fontScale="92500" lnSpcReduction="20000"/>
          </a:bodyPr>
          <a:lstStyle/>
          <a:p>
            <a:pPr eaLnBrk="1" hangingPunct="1"/>
            <a:r>
              <a:rPr lang="en-US" dirty="0" smtClean="0"/>
              <a:t>Problems</a:t>
            </a:r>
          </a:p>
          <a:p>
            <a:pPr lvl="1" eaLnBrk="1" hangingPunct="1"/>
            <a:r>
              <a:rPr lang="en-US" dirty="0" smtClean="0"/>
              <a:t>Interpretation of eye gaze data can be very difficult</a:t>
            </a:r>
          </a:p>
          <a:p>
            <a:pPr lvl="1" eaLnBrk="1" hangingPunct="1"/>
            <a:r>
              <a:rPr lang="en-US" dirty="0" smtClean="0"/>
              <a:t>Eye fixations will fill up the available time regardless of the task </a:t>
            </a:r>
          </a:p>
          <a:p>
            <a:pPr lvl="1" eaLnBrk="1" hangingPunct="1"/>
            <a:r>
              <a:rPr lang="en-US" dirty="0" smtClean="0"/>
              <a:t>In Head up Display – not sure if operator is looking at objects or at the outside world</a:t>
            </a:r>
          </a:p>
        </p:txBody>
      </p:sp>
      <p:sp>
        <p:nvSpPr>
          <p:cNvPr id="137221" name="Rectangle 8"/>
          <p:cNvSpPr>
            <a:spLocks noGrp="1" noChangeArrowheads="1"/>
          </p:cNvSpPr>
          <p:nvPr>
            <p:ph type="body" sz="half" idx="4294967295"/>
          </p:nvPr>
        </p:nvSpPr>
        <p:spPr>
          <a:xfrm>
            <a:off x="4343400" y="4191000"/>
            <a:ext cx="4038600" cy="1873250"/>
          </a:xfrm>
          <a:prstGeom prst="rect">
            <a:avLst/>
          </a:prstGeom>
        </p:spPr>
        <p:txBody>
          <a:bodyPr>
            <a:normAutofit fontScale="92500" lnSpcReduction="20000"/>
          </a:bodyPr>
          <a:lstStyle/>
          <a:p>
            <a:pPr lvl="1" eaLnBrk="1" hangingPunct="1"/>
            <a:r>
              <a:rPr lang="en-US" dirty="0" smtClean="0"/>
              <a:t>Eye tracking equipment is expensive and difficult to set up</a:t>
            </a:r>
          </a:p>
          <a:p>
            <a:pPr lvl="1" eaLnBrk="1" hangingPunct="1"/>
            <a:r>
              <a:rPr lang="en-US" dirty="0" smtClean="0"/>
              <a:t>Also use EOG</a:t>
            </a:r>
          </a:p>
        </p:txBody>
      </p:sp>
      <p:cxnSp>
        <p:nvCxnSpPr>
          <p:cNvPr id="7" name="Straight Connector 6"/>
          <p:cNvCxnSpPr/>
          <p:nvPr/>
        </p:nvCxnSpPr>
        <p:spPr>
          <a:xfrm>
            <a:off x="0" y="990600"/>
            <a:ext cx="9144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dirty="0" err="1" smtClean="0"/>
              <a:t>Eyeblink</a:t>
            </a:r>
            <a:r>
              <a:rPr lang="en-US" dirty="0" smtClean="0"/>
              <a:t> Activity</a:t>
            </a:r>
          </a:p>
        </p:txBody>
      </p:sp>
      <p:sp>
        <p:nvSpPr>
          <p:cNvPr id="138245" name="Text Placeholder 6"/>
          <p:cNvSpPr>
            <a:spLocks noGrp="1"/>
          </p:cNvSpPr>
          <p:nvPr>
            <p:ph type="body" sz="quarter" idx="11"/>
          </p:nvPr>
        </p:nvSpPr>
        <p:spPr>
          <a:xfrm>
            <a:off x="685800" y="1387810"/>
            <a:ext cx="7543800" cy="3841390"/>
          </a:xfrm>
          <a:prstGeom prst="rect">
            <a:avLst/>
          </a:prstGeom>
        </p:spPr>
        <p:txBody>
          <a:bodyPr/>
          <a:lstStyle/>
          <a:p>
            <a:pPr eaLnBrk="1" hangingPunct="1">
              <a:lnSpc>
                <a:spcPct val="80000"/>
              </a:lnSpc>
            </a:pPr>
            <a:r>
              <a:rPr lang="en-US" sz="2800" dirty="0" smtClean="0"/>
              <a:t>Blink rate </a:t>
            </a:r>
          </a:p>
          <a:p>
            <a:pPr lvl="1" eaLnBrk="1" hangingPunct="1">
              <a:lnSpc>
                <a:spcPct val="80000"/>
              </a:lnSpc>
            </a:pPr>
            <a:r>
              <a:rPr lang="en-US" dirty="0" smtClean="0"/>
              <a:t>Shown relationship to visual workload in driving and flight environments</a:t>
            </a:r>
          </a:p>
          <a:p>
            <a:pPr lvl="1" eaLnBrk="1" hangingPunct="1">
              <a:lnSpc>
                <a:spcPct val="80000"/>
              </a:lnSpc>
            </a:pPr>
            <a:endParaRPr lang="en-US" sz="800" dirty="0" smtClean="0"/>
          </a:p>
          <a:p>
            <a:pPr lvl="1" eaLnBrk="1" hangingPunct="1">
              <a:lnSpc>
                <a:spcPct val="80000"/>
              </a:lnSpc>
            </a:pPr>
            <a:r>
              <a:rPr lang="en-US" dirty="0" smtClean="0"/>
              <a:t>Decreases under conditions of high workload </a:t>
            </a:r>
            <a:br>
              <a:rPr lang="en-US" dirty="0" smtClean="0"/>
            </a:br>
            <a:r>
              <a:rPr lang="en-US" dirty="0" smtClean="0"/>
              <a:t>(e.g. driving in city </a:t>
            </a:r>
            <a:r>
              <a:rPr lang="en-US" dirty="0" err="1" smtClean="0"/>
              <a:t>vs</a:t>
            </a:r>
            <a:r>
              <a:rPr lang="en-US" dirty="0" smtClean="0"/>
              <a:t> highway)</a:t>
            </a:r>
          </a:p>
          <a:p>
            <a:pPr lvl="1" eaLnBrk="1" hangingPunct="1">
              <a:lnSpc>
                <a:spcPct val="80000"/>
              </a:lnSpc>
            </a:pPr>
            <a:endParaRPr lang="en-US" sz="800" dirty="0" smtClean="0"/>
          </a:p>
          <a:p>
            <a:pPr lvl="1" eaLnBrk="1" hangingPunct="1">
              <a:lnSpc>
                <a:spcPct val="80000"/>
              </a:lnSpc>
            </a:pPr>
            <a:r>
              <a:rPr lang="en-US" dirty="0" smtClean="0"/>
              <a:t>Novice chopper pilots showed decrease in blink rates over time in flight. Expert pilots showed no changes during same flight.</a:t>
            </a:r>
          </a:p>
          <a:p>
            <a:pPr lvl="1" eaLnBrk="1" hangingPunct="1">
              <a:lnSpc>
                <a:spcPct val="80000"/>
              </a:lnSpc>
            </a:pPr>
            <a:endParaRPr lang="en-US" sz="800" dirty="0" smtClean="0"/>
          </a:p>
          <a:p>
            <a:pPr lvl="1" eaLnBrk="1" hangingPunct="1">
              <a:lnSpc>
                <a:spcPct val="80000"/>
              </a:lnSpc>
            </a:pPr>
            <a:r>
              <a:rPr lang="en-US" dirty="0" smtClean="0"/>
              <a:t>Lower blink rates found during weapons delivery </a:t>
            </a:r>
            <a:r>
              <a:rPr lang="en-US" dirty="0" err="1" smtClean="0"/>
              <a:t>cf</a:t>
            </a:r>
            <a:r>
              <a:rPr lang="en-US" dirty="0" smtClean="0"/>
              <a:t> pre-flights briefings.  Also in landing and bombing range segments of flights</a:t>
            </a:r>
          </a:p>
          <a:p>
            <a:pPr>
              <a:lnSpc>
                <a:spcPct val="90000"/>
              </a:lnSpc>
            </a:pPr>
            <a:endParaRPr lang="en-US" dirty="0" smtClean="0"/>
          </a:p>
        </p:txBody>
      </p:sp>
      <p:sp>
        <p:nvSpPr>
          <p:cNvPr id="5" name="TextBox 19"/>
          <p:cNvSpPr txBox="1">
            <a:spLocks noChangeArrowheads="1"/>
          </p:cNvSpPr>
          <p:nvPr/>
        </p:nvSpPr>
        <p:spPr bwMode="auto">
          <a:xfrm>
            <a:off x="685800" y="5229200"/>
            <a:ext cx="502547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Can be used with eye movement and pupil diameter methods</a:t>
            </a:r>
            <a:endParaRPr lang="en-US"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4"/>
          <p:cNvSpPr>
            <a:spLocks noGrp="1"/>
          </p:cNvSpPr>
          <p:nvPr>
            <p:ph type="title"/>
          </p:nvPr>
        </p:nvSpPr>
        <p:spPr/>
        <p:txBody>
          <a:bodyPr/>
          <a:lstStyle/>
          <a:p>
            <a:r>
              <a:rPr lang="en-US" smtClean="0"/>
              <a:t>Blink Patterns</a:t>
            </a:r>
          </a:p>
        </p:txBody>
      </p:sp>
      <p:sp>
        <p:nvSpPr>
          <p:cNvPr id="139267" name="Rectangle 3"/>
          <p:cNvSpPr>
            <a:spLocks noGrp="1" noChangeArrowheads="1"/>
          </p:cNvSpPr>
          <p:nvPr>
            <p:ph type="body" sz="quarter" idx="11"/>
          </p:nvPr>
        </p:nvSpPr>
        <p:spPr>
          <a:prstGeom prst="rect">
            <a:avLst/>
          </a:prstGeom>
        </p:spPr>
        <p:txBody>
          <a:bodyPr/>
          <a:lstStyle/>
          <a:p>
            <a:r>
              <a:rPr lang="en-US" smtClean="0"/>
              <a:t>Blink duration (closure duration)</a:t>
            </a:r>
          </a:p>
          <a:p>
            <a:pPr lvl="1"/>
            <a:r>
              <a:rPr lang="en-US" smtClean="0"/>
              <a:t>Decrease during increased visual attention demand</a:t>
            </a:r>
          </a:p>
          <a:p>
            <a:pPr lvl="1"/>
            <a:r>
              <a:rPr lang="en-US" smtClean="0"/>
              <a:t>When fatigued, operator’s blink duration increase (close their eyes longer per blink)</a:t>
            </a:r>
          </a:p>
          <a:p>
            <a:pPr lvl="1"/>
            <a:endParaRPr lang="en-US" smtClean="0"/>
          </a:p>
          <a:p>
            <a:r>
              <a:rPr lang="en-US" smtClean="0"/>
              <a:t>Blink rate and duration sensitive for measuring visual input load (or visual information processing demand), but not for auditory or cognitive workload.</a:t>
            </a:r>
          </a:p>
          <a:p>
            <a:pPr lvl="1"/>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smtClean="0"/>
              <a:t>Pschophysiological Measurements</a:t>
            </a:r>
          </a:p>
        </p:txBody>
      </p:sp>
      <p:sp>
        <p:nvSpPr>
          <p:cNvPr id="140291" name="Rectangle 3"/>
          <p:cNvSpPr>
            <a:spLocks noGrp="1" noChangeArrowheads="1"/>
          </p:cNvSpPr>
          <p:nvPr>
            <p:ph type="body" sz="quarter" idx="11"/>
          </p:nvPr>
        </p:nvSpPr>
        <p:spPr>
          <a:xfrm>
            <a:off x="467544" y="1387810"/>
            <a:ext cx="7762056" cy="4572000"/>
          </a:xfrm>
          <a:prstGeom prst="rect">
            <a:avLst/>
          </a:prstGeom>
        </p:spPr>
        <p:txBody>
          <a:bodyPr/>
          <a:lstStyle/>
          <a:p>
            <a:r>
              <a:rPr lang="en-US" dirty="0" smtClean="0"/>
              <a:t>Costs</a:t>
            </a:r>
          </a:p>
          <a:p>
            <a:pPr lvl="1"/>
            <a:r>
              <a:rPr lang="en-US" sz="3200" dirty="0" smtClean="0"/>
              <a:t>Physically obtrusive – leads, wires.</a:t>
            </a:r>
          </a:p>
          <a:p>
            <a:pPr lvl="1"/>
            <a:r>
              <a:rPr lang="en-US" sz="3200" dirty="0" smtClean="0"/>
              <a:t>Somewhat Intrusive</a:t>
            </a:r>
          </a:p>
          <a:p>
            <a:pPr lvl="1"/>
            <a:r>
              <a:rPr lang="en-US" sz="3200" dirty="0" smtClean="0"/>
              <a:t>Expensive - Need specialized equipment</a:t>
            </a:r>
          </a:p>
          <a:p>
            <a:pPr lvl="1"/>
            <a:r>
              <a:rPr lang="en-US" sz="3200" dirty="0" smtClean="0"/>
              <a:t>Not easy to analyze data: need technical expertise</a:t>
            </a:r>
          </a:p>
          <a:p>
            <a:pPr lvl="1"/>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Mental Workload Planning</a:t>
            </a:r>
            <a:br>
              <a:rPr lang="en-US" dirty="0"/>
            </a:br>
            <a:endParaRPr lang="en-GB" dirty="0"/>
          </a:p>
        </p:txBody>
      </p:sp>
      <p:sp>
        <p:nvSpPr>
          <p:cNvPr id="141315" name="Content Placeholder 2"/>
          <p:cNvSpPr>
            <a:spLocks noGrp="1"/>
          </p:cNvSpPr>
          <p:nvPr>
            <p:ph type="body" sz="quarter" idx="11"/>
          </p:nvPr>
        </p:nvSpPr>
        <p:spPr>
          <a:prstGeom prst="rect">
            <a:avLst/>
          </a:prstGeom>
        </p:spPr>
        <p:txBody>
          <a:bodyPr/>
          <a:lstStyle/>
          <a:p>
            <a:r>
              <a:rPr lang="en-US" smtClean="0"/>
              <a:t>Carry out cognitive task analysis</a:t>
            </a:r>
          </a:p>
          <a:p>
            <a:r>
              <a:rPr lang="en-US" smtClean="0"/>
              <a:t>Eliminate / delegate secondary tasks</a:t>
            </a:r>
          </a:p>
          <a:p>
            <a:r>
              <a:rPr lang="en-US" smtClean="0"/>
              <a:t>Use all available resources – Crew Resource Management</a:t>
            </a:r>
          </a:p>
          <a:p>
            <a:r>
              <a:rPr lang="en-US" smtClean="0"/>
              <a:t>Provide sufficient warning</a:t>
            </a:r>
          </a:p>
          <a:p>
            <a:r>
              <a:rPr lang="en-US" smtClean="0"/>
              <a:t>Prepare appropriate tools</a:t>
            </a:r>
          </a:p>
          <a:p>
            <a:pPr lvl="1"/>
            <a:r>
              <a:rPr lang="en-US" smtClean="0"/>
              <a:t>Charts, tables, memory aids</a:t>
            </a:r>
          </a:p>
          <a:p>
            <a:r>
              <a:rPr lang="en-US" smtClean="0"/>
              <a:t>Provide scenario based training</a:t>
            </a:r>
          </a:p>
          <a:p>
            <a:r>
              <a:rPr lang="en-US" smtClean="0"/>
              <a:t>Provide simulator based training</a:t>
            </a:r>
          </a:p>
        </p:txBody>
      </p:sp>
      <p:sp>
        <p:nvSpPr>
          <p:cNvPr id="141317" name="TextBox 3"/>
          <p:cNvSpPr txBox="1">
            <a:spLocks noChangeArrowheads="1"/>
          </p:cNvSpPr>
          <p:nvPr/>
        </p:nvSpPr>
        <p:spPr bwMode="auto">
          <a:xfrm>
            <a:off x="533400" y="381000"/>
            <a:ext cx="5410200" cy="584200"/>
          </a:xfrm>
          <a:prstGeom prst="rect">
            <a:avLst/>
          </a:prstGeom>
          <a:noFill/>
          <a:ln w="9525">
            <a:noFill/>
            <a:miter lim="800000"/>
            <a:headEnd/>
            <a:tailEnd/>
          </a:ln>
        </p:spPr>
        <p:txBody>
          <a:bodyPr>
            <a:spAutoFit/>
          </a:bodyPr>
          <a:lstStyle/>
          <a:p>
            <a:endParaRPr lang="en-US" sz="3200" b="1" dirty="0"/>
          </a:p>
        </p:txBody>
      </p:sp>
      <p:cxnSp>
        <p:nvCxnSpPr>
          <p:cNvPr id="9" name="Straight Connector 8"/>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
        <p:nvSpPr>
          <p:cNvPr id="6" name="TextBox 19"/>
          <p:cNvSpPr txBox="1">
            <a:spLocks noChangeArrowheads="1"/>
          </p:cNvSpPr>
          <p:nvPr/>
        </p:nvSpPr>
        <p:spPr bwMode="auto">
          <a:xfrm>
            <a:off x="554636" y="5701064"/>
            <a:ext cx="5025476"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Plan your car parking task analysis</a:t>
            </a:r>
            <a:endParaRPr lang="en-US"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Reduce Mental Workload</a:t>
            </a:r>
            <a:endParaRPr lang="en-GB" dirty="0"/>
          </a:p>
        </p:txBody>
      </p:sp>
      <p:sp>
        <p:nvSpPr>
          <p:cNvPr id="142339" name="Content Placeholder 2"/>
          <p:cNvSpPr>
            <a:spLocks noGrp="1"/>
          </p:cNvSpPr>
          <p:nvPr>
            <p:ph type="body" sz="quarter" idx="11"/>
          </p:nvPr>
        </p:nvSpPr>
        <p:spPr>
          <a:xfrm>
            <a:off x="685800" y="1257659"/>
            <a:ext cx="7543800" cy="4572000"/>
          </a:xfrm>
          <a:prstGeom prst="rect">
            <a:avLst/>
          </a:prstGeom>
        </p:spPr>
        <p:txBody>
          <a:bodyPr>
            <a:normAutofit fontScale="85000" lnSpcReduction="10000"/>
          </a:bodyPr>
          <a:lstStyle/>
          <a:p>
            <a:pPr>
              <a:lnSpc>
                <a:spcPct val="110000"/>
              </a:lnSpc>
              <a:spcAft>
                <a:spcPts val="1200"/>
              </a:spcAft>
            </a:pPr>
            <a:r>
              <a:rPr lang="en-US" dirty="0" smtClean="0"/>
              <a:t>Mental Workload = (Information x Stress) / (Time * Experience)</a:t>
            </a:r>
          </a:p>
          <a:p>
            <a:pPr lvl="1">
              <a:lnSpc>
                <a:spcPct val="110000"/>
              </a:lnSpc>
              <a:spcAft>
                <a:spcPts val="1200"/>
              </a:spcAft>
            </a:pPr>
            <a:r>
              <a:rPr lang="en-US" dirty="0" smtClean="0"/>
              <a:t>Information load – Present / select only pertinent and timely information, reduce the need for calculations, reduce the operational memory load, clarify response options</a:t>
            </a:r>
          </a:p>
          <a:p>
            <a:pPr lvl="2">
              <a:lnSpc>
                <a:spcPct val="110000"/>
              </a:lnSpc>
              <a:spcAft>
                <a:spcPts val="1200"/>
              </a:spcAft>
            </a:pPr>
            <a:r>
              <a:rPr lang="en-US" dirty="0" smtClean="0"/>
              <a:t>Allocate duties among operations team</a:t>
            </a:r>
          </a:p>
          <a:p>
            <a:pPr lvl="1">
              <a:lnSpc>
                <a:spcPct val="110000"/>
              </a:lnSpc>
              <a:spcAft>
                <a:spcPts val="1200"/>
              </a:spcAft>
            </a:pPr>
            <a:r>
              <a:rPr lang="en-US" dirty="0" smtClean="0"/>
              <a:t>Stress – Implement redundancy and mitigation procedures to prevent or reduce the severity of an unwanted outcome</a:t>
            </a:r>
          </a:p>
          <a:p>
            <a:pPr lvl="1">
              <a:lnSpc>
                <a:spcPct val="110000"/>
              </a:lnSpc>
              <a:spcAft>
                <a:spcPts val="1200"/>
              </a:spcAft>
            </a:pPr>
            <a:r>
              <a:rPr lang="en-US" dirty="0" smtClean="0"/>
              <a:t>Time – Increase the time available for information handling, plan ahead, use checklists / procedures to manage decision processes</a:t>
            </a:r>
          </a:p>
          <a:p>
            <a:pPr lvl="1">
              <a:lnSpc>
                <a:spcPct val="110000"/>
              </a:lnSpc>
              <a:spcAft>
                <a:spcPts val="1200"/>
              </a:spcAft>
            </a:pPr>
            <a:r>
              <a:rPr lang="en-US" dirty="0" smtClean="0"/>
              <a:t>Experience – provide part, scenario and team based training</a:t>
            </a:r>
          </a:p>
        </p:txBody>
      </p:sp>
      <p:cxnSp>
        <p:nvCxnSpPr>
          <p:cNvPr id="6" name="Straight Connector 5"/>
          <p:cNvCxnSpPr>
            <a:cxnSpLocks noChangeShapeType="1"/>
          </p:cNvCxnSpPr>
          <p:nvPr/>
        </p:nvCxnSpPr>
        <p:spPr bwMode="auto">
          <a:xfrm>
            <a:off x="685800" y="1143000"/>
            <a:ext cx="5638800" cy="1588"/>
          </a:xfrm>
          <a:prstGeom prst="line">
            <a:avLst/>
          </a:prstGeom>
          <a:noFill/>
          <a:ln w="12700">
            <a:solidFill>
              <a:schemeClr val="accent1"/>
            </a:solidFill>
            <a:round/>
            <a:headEnd/>
            <a:tailEnd/>
          </a:ln>
          <a:effectLst>
            <a:outerShdw dist="25400" dir="5400000" algn="t" rotWithShape="0">
              <a:srgbClr val="808080">
                <a:alpha val="50000"/>
              </a:srgbClr>
            </a:outerShdw>
          </a:effectLst>
        </p:spPr>
      </p:cxnSp>
      <p:sp>
        <p:nvSpPr>
          <p:cNvPr id="5" name="TextBox 19"/>
          <p:cNvSpPr txBox="1">
            <a:spLocks noChangeArrowheads="1"/>
          </p:cNvSpPr>
          <p:nvPr/>
        </p:nvSpPr>
        <p:spPr bwMode="auto">
          <a:xfrm>
            <a:off x="554636" y="5701064"/>
            <a:ext cx="502547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How can you improve the quality and efficiency of your car parking or meal preparation tasks?</a:t>
            </a:r>
          </a:p>
        </p:txBody>
      </p:sp>
      <p:sp>
        <p:nvSpPr>
          <p:cNvPr id="3" name="Rectangle 2"/>
          <p:cNvSpPr/>
          <p:nvPr/>
        </p:nvSpPr>
        <p:spPr>
          <a:xfrm>
            <a:off x="3851920" y="6347395"/>
            <a:ext cx="2185214" cy="369332"/>
          </a:xfrm>
          <a:prstGeom prst="rect">
            <a:avLst/>
          </a:prstGeom>
        </p:spPr>
        <p:txBody>
          <a:bodyPr wrap="none">
            <a:spAutoFit/>
          </a:bodyPr>
          <a:lstStyle/>
          <a:p>
            <a:pPr algn="ctr"/>
            <a:r>
              <a:rPr lang="en-US" i="1" dirty="0"/>
              <a:t>Plan a    h   e    a  d</a:t>
            </a:r>
          </a:p>
        </p:txBody>
      </p:sp>
      <p:sp>
        <p:nvSpPr>
          <p:cNvPr id="4" name="TextBox 3"/>
          <p:cNvSpPr txBox="1"/>
          <p:nvPr/>
        </p:nvSpPr>
        <p:spPr>
          <a:xfrm>
            <a:off x="3831596" y="6358735"/>
            <a:ext cx="2205538" cy="369332"/>
          </a:xfrm>
          <a:prstGeom prst="rect">
            <a:avLst/>
          </a:prstGeom>
          <a:noFill/>
          <a:ln w="12700">
            <a:solidFill>
              <a:schemeClr val="tx1"/>
            </a:solidFill>
          </a:ln>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z="3400" smtClean="0"/>
              <a:t>Physical Task Analysis  </a:t>
            </a:r>
            <a:r>
              <a:rPr lang="en-US" sz="1900" smtClean="0"/>
              <a:t>(with Physical Ergonomics)</a:t>
            </a:r>
          </a:p>
        </p:txBody>
      </p:sp>
      <p:sp>
        <p:nvSpPr>
          <p:cNvPr id="6" name="Rectangle 5"/>
          <p:cNvSpPr/>
          <p:nvPr/>
        </p:nvSpPr>
        <p:spPr>
          <a:xfrm>
            <a:off x="1447800" y="3581400"/>
            <a:ext cx="1447800" cy="1295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Carry</a:t>
            </a:r>
          </a:p>
          <a:p>
            <a:pPr algn="ctr">
              <a:defRPr/>
            </a:pPr>
            <a:r>
              <a:rPr lang="en-US" sz="2000" b="1" dirty="0">
                <a:solidFill>
                  <a:srgbClr val="FFFF00"/>
                </a:solidFill>
                <a:effectLst>
                  <a:outerShdw blurRad="50800" dist="38100" dir="2700000">
                    <a:srgbClr val="000000"/>
                  </a:outerShdw>
                </a:effectLst>
              </a:rPr>
              <a:t>20</a:t>
            </a:r>
          </a:p>
        </p:txBody>
      </p:sp>
      <p:sp>
        <p:nvSpPr>
          <p:cNvPr id="7" name="Rectangle 6"/>
          <p:cNvSpPr/>
          <p:nvPr/>
        </p:nvSpPr>
        <p:spPr>
          <a:xfrm>
            <a:off x="381000" y="4191000"/>
            <a:ext cx="8382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Pick</a:t>
            </a:r>
          </a:p>
          <a:p>
            <a:pPr algn="ctr">
              <a:defRPr/>
            </a:pPr>
            <a:r>
              <a:rPr lang="en-US" sz="2000" b="1" dirty="0">
                <a:solidFill>
                  <a:srgbClr val="FFFF00"/>
                </a:solidFill>
                <a:effectLst>
                  <a:outerShdw blurRad="50800" dist="38100" dir="2700000">
                    <a:srgbClr val="000000"/>
                  </a:outerShdw>
                </a:effectLst>
              </a:rPr>
              <a:t>10</a:t>
            </a:r>
          </a:p>
        </p:txBody>
      </p:sp>
      <p:sp>
        <p:nvSpPr>
          <p:cNvPr id="8" name="Rectangle 7"/>
          <p:cNvSpPr/>
          <p:nvPr/>
        </p:nvSpPr>
        <p:spPr>
          <a:xfrm>
            <a:off x="3124200" y="1981200"/>
            <a:ext cx="762000" cy="2895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Place</a:t>
            </a:r>
          </a:p>
          <a:p>
            <a:pPr algn="ctr">
              <a:defRPr/>
            </a:pPr>
            <a:r>
              <a:rPr lang="en-US" sz="2000" b="1" dirty="0">
                <a:solidFill>
                  <a:srgbClr val="FFFF00"/>
                </a:solidFill>
                <a:effectLst>
                  <a:outerShdw blurRad="50800" dist="38100" dir="2700000">
                    <a:srgbClr val="000000"/>
                  </a:outerShdw>
                </a:effectLst>
              </a:rPr>
              <a:t>10</a:t>
            </a:r>
          </a:p>
        </p:txBody>
      </p:sp>
      <p:sp>
        <p:nvSpPr>
          <p:cNvPr id="9" name="Rectangle 8"/>
          <p:cNvSpPr/>
          <p:nvPr/>
        </p:nvSpPr>
        <p:spPr>
          <a:xfrm>
            <a:off x="4038600" y="2362200"/>
            <a:ext cx="2514600" cy="2514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Fasten</a:t>
            </a:r>
          </a:p>
          <a:p>
            <a:pPr algn="ctr">
              <a:defRPr/>
            </a:pPr>
            <a:r>
              <a:rPr lang="en-US" sz="2000" b="1" dirty="0">
                <a:solidFill>
                  <a:srgbClr val="FFFF00"/>
                </a:solidFill>
                <a:effectLst>
                  <a:outerShdw blurRad="50800" dist="38100" dir="2700000">
                    <a:srgbClr val="000000"/>
                  </a:outerShdw>
                </a:effectLst>
              </a:rPr>
              <a:t>30</a:t>
            </a:r>
          </a:p>
        </p:txBody>
      </p:sp>
      <p:sp>
        <p:nvSpPr>
          <p:cNvPr id="10" name="Rectangle 9"/>
          <p:cNvSpPr/>
          <p:nvPr/>
        </p:nvSpPr>
        <p:spPr>
          <a:xfrm>
            <a:off x="6705600" y="4191000"/>
            <a:ext cx="990600" cy="685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a:solidFill>
                  <a:srgbClr val="FFFF00"/>
                </a:solidFill>
                <a:effectLst>
                  <a:outerShdw blurRad="50800" dist="38100" dir="2700000">
                    <a:srgbClr val="000000"/>
                  </a:outerShdw>
                </a:effectLst>
              </a:rPr>
              <a:t>Inspect</a:t>
            </a:r>
          </a:p>
          <a:p>
            <a:pPr algn="ctr">
              <a:defRPr/>
            </a:pPr>
            <a:r>
              <a:rPr lang="en-US" sz="2000" b="1" dirty="0">
                <a:solidFill>
                  <a:srgbClr val="FFFF00"/>
                </a:solidFill>
                <a:effectLst>
                  <a:outerShdw blurRad="50800" dist="38100" dir="2700000">
                    <a:srgbClr val="000000"/>
                  </a:outerShdw>
                </a:effectLst>
              </a:rPr>
              <a:t>10</a:t>
            </a:r>
          </a:p>
        </p:txBody>
      </p:sp>
      <p:cxnSp>
        <p:nvCxnSpPr>
          <p:cNvPr id="12" name="Straight Arrow Connector 11"/>
          <p:cNvCxnSpPr/>
          <p:nvPr/>
        </p:nvCxnSpPr>
        <p:spPr>
          <a:xfrm rot="5400000" flipH="1" flipV="1">
            <a:off x="-1295400" y="3429000"/>
            <a:ext cx="3048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28600" y="4953000"/>
            <a:ext cx="8382000" cy="777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4219" name="TextBox 16"/>
          <p:cNvSpPr txBox="1">
            <a:spLocks noChangeArrowheads="1"/>
          </p:cNvSpPr>
          <p:nvPr/>
        </p:nvSpPr>
        <p:spPr bwMode="auto">
          <a:xfrm>
            <a:off x="152400" y="1447800"/>
            <a:ext cx="1981200" cy="646113"/>
          </a:xfrm>
          <a:prstGeom prst="rect">
            <a:avLst/>
          </a:prstGeom>
          <a:noFill/>
          <a:ln w="9525">
            <a:noFill/>
            <a:miter lim="800000"/>
            <a:headEnd/>
            <a:tailEnd/>
          </a:ln>
        </p:spPr>
        <p:txBody>
          <a:bodyPr>
            <a:spAutoFit/>
          </a:bodyPr>
          <a:lstStyle/>
          <a:p>
            <a:pPr algn="ctr"/>
            <a:r>
              <a:rPr lang="en-US"/>
              <a:t>Effort / Force / Posture</a:t>
            </a:r>
          </a:p>
        </p:txBody>
      </p:sp>
      <p:sp>
        <p:nvSpPr>
          <p:cNvPr id="94220" name="TextBox 17"/>
          <p:cNvSpPr txBox="1">
            <a:spLocks noChangeArrowheads="1"/>
          </p:cNvSpPr>
          <p:nvPr/>
        </p:nvSpPr>
        <p:spPr bwMode="auto">
          <a:xfrm>
            <a:off x="3581400" y="5043280"/>
            <a:ext cx="1524000" cy="369888"/>
          </a:xfrm>
          <a:prstGeom prst="rect">
            <a:avLst/>
          </a:prstGeom>
          <a:noFill/>
          <a:ln w="9525">
            <a:noFill/>
            <a:miter lim="800000"/>
            <a:headEnd/>
            <a:tailEnd/>
          </a:ln>
        </p:spPr>
        <p:txBody>
          <a:bodyPr>
            <a:spAutoFit/>
          </a:bodyPr>
          <a:lstStyle/>
          <a:p>
            <a:pPr algn="ctr"/>
            <a:r>
              <a:rPr lang="en-US" dirty="0"/>
              <a:t>Time</a:t>
            </a:r>
          </a:p>
        </p:txBody>
      </p:sp>
      <p:sp>
        <p:nvSpPr>
          <p:cNvPr id="94221" name="TextBox 19"/>
          <p:cNvSpPr txBox="1">
            <a:spLocks noChangeArrowheads="1"/>
          </p:cNvSpPr>
          <p:nvPr/>
        </p:nvSpPr>
        <p:spPr bwMode="auto">
          <a:xfrm>
            <a:off x="554636" y="5701064"/>
            <a:ext cx="502547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a:t>Where is the value added work</a:t>
            </a:r>
            <a:r>
              <a:rPr lang="en-US" i="1" dirty="0" smtClean="0"/>
              <a:t>?</a:t>
            </a:r>
          </a:p>
          <a:p>
            <a:pPr algn="ctr"/>
            <a:r>
              <a:rPr lang="en-US" i="1" dirty="0" smtClean="0"/>
              <a:t>Where can time be saved?</a:t>
            </a:r>
            <a:endParaRPr lang="en-US" i="1" dirty="0"/>
          </a:p>
        </p:txBody>
      </p:sp>
      <p:sp>
        <p:nvSpPr>
          <p:cNvPr id="17" name="Rectangle 16"/>
          <p:cNvSpPr/>
          <p:nvPr/>
        </p:nvSpPr>
        <p:spPr>
          <a:xfrm>
            <a:off x="7848600" y="3886200"/>
            <a:ext cx="99060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000" b="1" dirty="0" smtClean="0">
                <a:solidFill>
                  <a:srgbClr val="FFFF00"/>
                </a:solidFill>
                <a:effectLst>
                  <a:outerShdw blurRad="50800" dist="38100" dir="2700000">
                    <a:srgbClr val="000000"/>
                  </a:outerShdw>
                </a:effectLst>
              </a:rPr>
              <a:t>Return</a:t>
            </a:r>
            <a:endParaRPr lang="en-US" sz="2000" b="1" dirty="0">
              <a:solidFill>
                <a:srgbClr val="FFFF00"/>
              </a:solidFill>
              <a:effectLst>
                <a:outerShdw blurRad="50800" dist="38100" dir="2700000">
                  <a:srgbClr val="000000"/>
                </a:outerShdw>
              </a:effectLst>
            </a:endParaRPr>
          </a:p>
          <a:p>
            <a:pPr algn="ctr">
              <a:defRPr/>
            </a:pPr>
            <a:r>
              <a:rPr lang="en-US" sz="2000" b="1" dirty="0">
                <a:solidFill>
                  <a:srgbClr val="FFFF00"/>
                </a:solidFill>
                <a:effectLst>
                  <a:outerShdw blurRad="50800" dist="38100" dir="2700000">
                    <a:srgbClr val="000000"/>
                  </a:outerShdw>
                </a:effectLst>
              </a:rPr>
              <a:t>10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t>Situation Awareness</a:t>
            </a:r>
          </a:p>
        </p:txBody>
      </p:sp>
      <p:sp>
        <p:nvSpPr>
          <p:cNvPr id="143363" name="Content Placeholder 2"/>
          <p:cNvSpPr>
            <a:spLocks noGrp="1"/>
          </p:cNvSpPr>
          <p:nvPr>
            <p:ph type="body" sz="quarter" idx="11"/>
          </p:nvPr>
        </p:nvSpPr>
        <p:spPr>
          <a:xfrm>
            <a:off x="685800" y="1387810"/>
            <a:ext cx="7543800" cy="2905286"/>
          </a:xfrm>
          <a:prstGeom prst="rect">
            <a:avLst/>
          </a:prstGeom>
        </p:spPr>
        <p:txBody>
          <a:bodyPr>
            <a:normAutofit lnSpcReduction="10000"/>
          </a:bodyPr>
          <a:lstStyle/>
          <a:p>
            <a:r>
              <a:rPr lang="en-US" dirty="0" smtClean="0"/>
              <a:t>Situation Awareness is the capacity to COMPREHEND, ASSESS and PROJECT information in order to CONTROL a situation in a TIMELY manner.</a:t>
            </a:r>
          </a:p>
          <a:p>
            <a:endParaRPr lang="en-US" dirty="0" smtClean="0"/>
          </a:p>
          <a:p>
            <a:r>
              <a:rPr lang="en-US" dirty="0" smtClean="0"/>
              <a:t>Situation awareness is a characteristic of individual or a team and is aided by appropriate use of technology and training</a:t>
            </a:r>
          </a:p>
        </p:txBody>
      </p:sp>
      <p:sp>
        <p:nvSpPr>
          <p:cNvPr id="5" name="TextBox 19"/>
          <p:cNvSpPr txBox="1">
            <a:spLocks noChangeArrowheads="1"/>
          </p:cNvSpPr>
          <p:nvPr/>
        </p:nvSpPr>
        <p:spPr bwMode="auto">
          <a:xfrm>
            <a:off x="359532" y="4581128"/>
            <a:ext cx="8424936" cy="2031325"/>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Do you know what is going on around you right now with regard to temporal, operational, spatial, contextual  and informational factors?</a:t>
            </a:r>
          </a:p>
          <a:p>
            <a:pPr algn="ctr"/>
            <a:endParaRPr lang="en-US" i="1" dirty="0"/>
          </a:p>
          <a:p>
            <a:pPr algn="ctr"/>
            <a:r>
              <a:rPr lang="en-US" i="1" dirty="0" smtClean="0"/>
              <a:t>Have you ever watched a small child wander around oblivious of his or her surroundings?</a:t>
            </a:r>
          </a:p>
          <a:p>
            <a:pPr algn="ctr"/>
            <a:endParaRPr lang="en-US" i="1" dirty="0"/>
          </a:p>
          <a:p>
            <a:pPr algn="ctr"/>
            <a:r>
              <a:rPr lang="en-US" i="1" dirty="0" smtClean="0"/>
              <a:t>How do you manage to change trains at an MRT station?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SART – Situation Awareness Rating Technique</a:t>
            </a:r>
            <a:endParaRPr lang="en-GB" sz="2800" dirty="0"/>
          </a:p>
        </p:txBody>
      </p:sp>
      <p:graphicFrame>
        <p:nvGraphicFramePr>
          <p:cNvPr id="5" name="Table 4"/>
          <p:cNvGraphicFramePr>
            <a:graphicFrameLocks noGrp="1"/>
          </p:cNvGraphicFramePr>
          <p:nvPr>
            <p:extLst>
              <p:ext uri="{D42A27DB-BD31-4B8C-83A1-F6EECF244321}">
                <p14:modId xmlns="" xmlns:p14="http://schemas.microsoft.com/office/powerpoint/2010/main" val="3978392870"/>
              </p:ext>
            </p:extLst>
          </p:nvPr>
        </p:nvGraphicFramePr>
        <p:xfrm>
          <a:off x="304800" y="1397000"/>
          <a:ext cx="8458200" cy="3527440"/>
        </p:xfrm>
        <a:graphic>
          <a:graphicData uri="http://schemas.openxmlformats.org/drawingml/2006/table">
            <a:tbl>
              <a:tblPr/>
              <a:tblGrid>
                <a:gridCol w="1602904"/>
                <a:gridCol w="2511896"/>
                <a:gridCol w="3100388"/>
                <a:gridCol w="1243012"/>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Demand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Instability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Sudden situation changes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4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Variability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erpetua" charset="0"/>
                          <a:ea typeface="ＭＳ Ｐゴシック" charset="-128"/>
                        </a:rPr>
                        <a:t>Number of changing 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Complexity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erpetua" charset="0"/>
                          <a:ea typeface="ＭＳ Ｐゴシック" charset="-128"/>
                        </a:rPr>
                        <a:t>Situation complexity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Arousal, Concentration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Perpetua" charset="0"/>
                          <a:ea typeface="ＭＳ Ｐゴシック" charset="-128"/>
                        </a:rPr>
                        <a:t>Readiness, expectation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Spare Mental 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Capacity for new variables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Divided Attention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Rate / amount of attention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Perpetua" charset="0"/>
                          <a:ea typeface="ＭＳ Ｐゴシック" charset="-128"/>
                        </a:rPr>
                        <a:t>Understanding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Information Quantity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Information received and understood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Information Quality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Reliability of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Perpetua"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Perpetua" charset="0"/>
                          <a:ea typeface="ＭＳ Ｐゴシック" charset="-128"/>
                        </a:rPr>
                        <a:t>Familiarity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Perpetua" charset="0"/>
                          <a:ea typeface="ＭＳ Ｐゴシック" charset="-128"/>
                        </a:rPr>
                        <a:t>Experience with similar situations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Perpetua" charset="0"/>
                          <a:ea typeface="ＭＳ Ｐゴシック" charset="-128"/>
                        </a:rPr>
                        <a:t>1 2 3 4 5 6 7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19"/>
          <p:cNvSpPr txBox="1">
            <a:spLocks noChangeArrowheads="1"/>
          </p:cNvSpPr>
          <p:nvPr/>
        </p:nvSpPr>
        <p:spPr bwMode="auto">
          <a:xfrm>
            <a:off x="467544" y="6201656"/>
            <a:ext cx="5025476"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Rate a road crossing task</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algn="ctr"/>
            <a:r>
              <a:rPr lang="en-US" sz="2400" dirty="0" smtClean="0"/>
              <a:t>Situation Awareness Global Assessment Technique</a:t>
            </a:r>
            <a:br>
              <a:rPr lang="en-US" sz="2400" dirty="0" smtClean="0"/>
            </a:br>
            <a:r>
              <a:rPr lang="en-US" sz="2400" dirty="0" smtClean="0"/>
              <a:t>(SAGAT)</a:t>
            </a:r>
          </a:p>
        </p:txBody>
      </p:sp>
      <p:sp>
        <p:nvSpPr>
          <p:cNvPr id="145411" name="Content Placeholder 2"/>
          <p:cNvSpPr>
            <a:spLocks noGrp="1"/>
          </p:cNvSpPr>
          <p:nvPr>
            <p:ph type="body" sz="quarter" idx="11"/>
          </p:nvPr>
        </p:nvSpPr>
        <p:spPr>
          <a:xfrm>
            <a:off x="685800" y="1412776"/>
            <a:ext cx="8206680" cy="4176464"/>
          </a:xfrm>
          <a:prstGeom prst="rect">
            <a:avLst/>
          </a:prstGeom>
        </p:spPr>
        <p:txBody>
          <a:bodyPr>
            <a:noAutofit/>
          </a:bodyPr>
          <a:lstStyle/>
          <a:p>
            <a:pPr>
              <a:lnSpc>
                <a:spcPct val="90000"/>
              </a:lnSpc>
            </a:pPr>
            <a:r>
              <a:rPr lang="en-US" sz="1800" dirty="0" smtClean="0"/>
              <a:t>Requires detailed simulation of complex situation</a:t>
            </a:r>
          </a:p>
          <a:p>
            <a:pPr lvl="1">
              <a:lnSpc>
                <a:spcPct val="90000"/>
              </a:lnSpc>
            </a:pPr>
            <a:r>
              <a:rPr lang="en-US" sz="1600" dirty="0" smtClean="0"/>
              <a:t>Air Traffic Control, Driving, Process control</a:t>
            </a:r>
          </a:p>
          <a:p>
            <a:pPr lvl="1">
              <a:lnSpc>
                <a:spcPct val="90000"/>
              </a:lnSpc>
            </a:pPr>
            <a:r>
              <a:rPr lang="en-US" sz="1600" dirty="0" smtClean="0"/>
              <a:t>Alternatively use pencil and paper techniques</a:t>
            </a:r>
          </a:p>
          <a:p>
            <a:pPr lvl="1">
              <a:lnSpc>
                <a:spcPct val="90000"/>
              </a:lnSpc>
            </a:pPr>
            <a:endParaRPr lang="en-US" sz="1600" dirty="0" smtClean="0"/>
          </a:p>
          <a:p>
            <a:pPr>
              <a:lnSpc>
                <a:spcPct val="90000"/>
              </a:lnSpc>
            </a:pPr>
            <a:r>
              <a:rPr lang="en-US" sz="1800" dirty="0" smtClean="0"/>
              <a:t>Periodically stop the simulation</a:t>
            </a:r>
          </a:p>
          <a:p>
            <a:pPr lvl="1">
              <a:lnSpc>
                <a:spcPct val="90000"/>
              </a:lnSpc>
            </a:pPr>
            <a:r>
              <a:rPr lang="en-US" sz="1600" dirty="0" smtClean="0"/>
              <a:t>Ask subject (pre-prepared) key questions </a:t>
            </a:r>
          </a:p>
          <a:p>
            <a:pPr lvl="1">
              <a:lnSpc>
                <a:spcPct val="90000"/>
              </a:lnSpc>
            </a:pPr>
            <a:r>
              <a:rPr lang="en-US" sz="1600" dirty="0" smtClean="0"/>
              <a:t>Have subjects rate their levels of confidence</a:t>
            </a:r>
          </a:p>
          <a:p>
            <a:pPr lvl="1">
              <a:lnSpc>
                <a:spcPct val="90000"/>
              </a:lnSpc>
            </a:pPr>
            <a:r>
              <a:rPr lang="en-US" sz="1600" dirty="0" smtClean="0"/>
              <a:t>Record, omissions and other discrepancies</a:t>
            </a:r>
          </a:p>
          <a:p>
            <a:pPr lvl="1">
              <a:lnSpc>
                <a:spcPct val="90000"/>
              </a:lnSpc>
            </a:pPr>
            <a:r>
              <a:rPr lang="en-US" sz="1600" dirty="0" smtClean="0"/>
              <a:t>Have Subject Matter Experts rate the performance </a:t>
            </a:r>
          </a:p>
          <a:p>
            <a:pPr lvl="1">
              <a:lnSpc>
                <a:spcPct val="90000"/>
              </a:lnSpc>
            </a:pPr>
            <a:r>
              <a:rPr lang="en-US" sz="1600" dirty="0" smtClean="0"/>
              <a:t>Compile overall performance scores</a:t>
            </a:r>
          </a:p>
          <a:p>
            <a:pPr lvl="1">
              <a:lnSpc>
                <a:spcPct val="90000"/>
              </a:lnSpc>
            </a:pPr>
            <a:endParaRPr lang="en-US" sz="1400" dirty="0" smtClean="0"/>
          </a:p>
          <a:p>
            <a:pPr>
              <a:lnSpc>
                <a:spcPct val="90000"/>
              </a:lnSpc>
            </a:pPr>
            <a:r>
              <a:rPr lang="en-US" sz="1800" dirty="0" smtClean="0"/>
              <a:t>High number of random and systematic errors, including blunders indicates low situation awareness</a:t>
            </a:r>
          </a:p>
          <a:p>
            <a:pPr>
              <a:lnSpc>
                <a:spcPct val="90000"/>
              </a:lnSpc>
            </a:pPr>
            <a:endParaRPr lang="en-US" sz="1800" dirty="0" smtClean="0"/>
          </a:p>
          <a:p>
            <a:pPr>
              <a:lnSpc>
                <a:spcPct val="90000"/>
              </a:lnSpc>
            </a:pPr>
            <a:r>
              <a:rPr lang="en-US" sz="1800" dirty="0" smtClean="0"/>
              <a:t>Provide feedback and suggestions for correcting systematic errors</a:t>
            </a:r>
          </a:p>
          <a:p>
            <a:pPr>
              <a:lnSpc>
                <a:spcPct val="90000"/>
              </a:lnSpc>
            </a:pPr>
            <a:endParaRPr lang="en-US" sz="1800" dirty="0" smtClean="0"/>
          </a:p>
        </p:txBody>
      </p:sp>
      <p:sp>
        <p:nvSpPr>
          <p:cNvPr id="4" name="TextBox 19"/>
          <p:cNvSpPr txBox="1">
            <a:spLocks noChangeArrowheads="1"/>
          </p:cNvSpPr>
          <p:nvPr/>
        </p:nvSpPr>
        <p:spPr bwMode="auto">
          <a:xfrm>
            <a:off x="554636" y="5731410"/>
            <a:ext cx="5889572"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Widely used.. Consider a child crossing the road or a security guard inspecting a simulation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mtClean="0"/>
              <a:t>Soccer Coaching</a:t>
            </a:r>
          </a:p>
        </p:txBody>
      </p:sp>
      <p:sp>
        <p:nvSpPr>
          <p:cNvPr id="146435" name="Content Placeholder 2"/>
          <p:cNvSpPr>
            <a:spLocks noGrp="1"/>
          </p:cNvSpPr>
          <p:nvPr>
            <p:ph sz="quarter" idx="4294967295"/>
          </p:nvPr>
        </p:nvSpPr>
        <p:spPr>
          <a:xfrm>
            <a:off x="467544" y="1447800"/>
            <a:ext cx="8219256" cy="4495800"/>
          </a:xfrm>
          <a:prstGeom prst="rect">
            <a:avLst/>
          </a:prstGeom>
        </p:spPr>
        <p:txBody>
          <a:bodyPr/>
          <a:lstStyle/>
          <a:p>
            <a:pPr>
              <a:lnSpc>
                <a:spcPct val="90000"/>
              </a:lnSpc>
            </a:pPr>
            <a:r>
              <a:rPr lang="en-US" sz="2400" dirty="0" smtClean="0"/>
              <a:t>Have players play practice game</a:t>
            </a:r>
          </a:p>
          <a:p>
            <a:pPr>
              <a:lnSpc>
                <a:spcPct val="90000"/>
              </a:lnSpc>
            </a:pPr>
            <a:r>
              <a:rPr lang="en-US" sz="2400" dirty="0" smtClean="0"/>
              <a:t>Periodically blow the whistle and ask (random) offensive or defensive players what is going on, what their options are and what they intend to do next.</a:t>
            </a:r>
          </a:p>
          <a:p>
            <a:pPr>
              <a:lnSpc>
                <a:spcPct val="90000"/>
              </a:lnSpc>
            </a:pPr>
            <a:r>
              <a:rPr lang="en-US" sz="2400" dirty="0" smtClean="0"/>
              <a:t>Have other players point out the errors in situation awareness and planned strategy</a:t>
            </a:r>
          </a:p>
          <a:p>
            <a:pPr>
              <a:lnSpc>
                <a:spcPct val="90000"/>
              </a:lnSpc>
            </a:pPr>
            <a:r>
              <a:rPr lang="en-US" sz="2400" dirty="0" smtClean="0"/>
              <a:t>Do not stop play too often, you will irritate the players and lose their attention</a:t>
            </a:r>
          </a:p>
          <a:p>
            <a:pPr>
              <a:lnSpc>
                <a:spcPct val="90000"/>
              </a:lnSpc>
            </a:pPr>
            <a:r>
              <a:rPr lang="en-US" sz="2400" dirty="0" smtClean="0"/>
              <a:t>Alternatively use video recording of real game and have players in small groups analyze the situations and recommend their next move</a:t>
            </a:r>
          </a:p>
          <a:p>
            <a:pPr lvl="1">
              <a:lnSpc>
                <a:spcPct val="90000"/>
              </a:lnSpc>
            </a:pPr>
            <a:r>
              <a:rPr lang="en-US" sz="2200" dirty="0" smtClean="0"/>
              <a:t>Restart the video and see what the experts did</a:t>
            </a:r>
          </a:p>
          <a:p>
            <a:pPr>
              <a:lnSpc>
                <a:spcPct val="90000"/>
              </a:lnSpc>
            </a:pPr>
            <a:endParaRPr lang="en-US" sz="2400" dirty="0" smtClean="0"/>
          </a:p>
        </p:txBody>
      </p:sp>
      <p:sp>
        <p:nvSpPr>
          <p:cNvPr id="4" name="TextBox 19"/>
          <p:cNvSpPr txBox="1">
            <a:spLocks noChangeArrowheads="1"/>
          </p:cNvSpPr>
          <p:nvPr/>
        </p:nvSpPr>
        <p:spPr bwMode="auto">
          <a:xfrm>
            <a:off x="440227" y="5943600"/>
            <a:ext cx="5025476"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Fun to do. Can be very informative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SAGAT for Web Page Navigation</a:t>
            </a:r>
          </a:p>
        </p:txBody>
      </p:sp>
      <p:sp>
        <p:nvSpPr>
          <p:cNvPr id="147459" name="Content Placeholder 2"/>
          <p:cNvSpPr>
            <a:spLocks noGrp="1"/>
          </p:cNvSpPr>
          <p:nvPr>
            <p:ph type="body" sz="quarter" idx="11"/>
          </p:nvPr>
        </p:nvSpPr>
        <p:spPr>
          <a:xfrm>
            <a:off x="685800" y="1387810"/>
            <a:ext cx="7543800" cy="4201430"/>
          </a:xfrm>
          <a:prstGeom prst="rect">
            <a:avLst/>
          </a:prstGeom>
        </p:spPr>
        <p:txBody>
          <a:bodyPr/>
          <a:lstStyle/>
          <a:p>
            <a:r>
              <a:rPr lang="en-US" smtClean="0"/>
              <a:t>Set up standard problem scenarios on the web site</a:t>
            </a:r>
          </a:p>
          <a:p>
            <a:pPr lvl="1"/>
            <a:r>
              <a:rPr lang="en-US" smtClean="0"/>
              <a:t>Order a pizza, transfer money, pay a bill, buy a computer, seek out some technical literature etc.</a:t>
            </a:r>
          </a:p>
          <a:p>
            <a:pPr lvl="1"/>
            <a:r>
              <a:rPr lang="en-US" smtClean="0"/>
              <a:t>Use Verbal Protocol Technique to track subject’s understanding</a:t>
            </a:r>
          </a:p>
          <a:p>
            <a:pPr lvl="1"/>
            <a:r>
              <a:rPr lang="en-US" smtClean="0"/>
              <a:t>Observe navigation decisions and errors</a:t>
            </a:r>
          </a:p>
          <a:p>
            <a:r>
              <a:rPr lang="en-US" smtClean="0"/>
              <a:t>Alternatively</a:t>
            </a:r>
          </a:p>
          <a:p>
            <a:pPr lvl="1"/>
            <a:r>
              <a:rPr lang="en-US" smtClean="0"/>
              <a:t>Interpolate navigation questions within a navigation task</a:t>
            </a:r>
          </a:p>
          <a:p>
            <a:pPr lvl="1"/>
            <a:r>
              <a:rPr lang="en-US" smtClean="0"/>
              <a:t>Record and rate subjects level of situation awareness</a:t>
            </a:r>
          </a:p>
        </p:txBody>
      </p:sp>
      <p:sp>
        <p:nvSpPr>
          <p:cNvPr id="4" name="TextBox 19"/>
          <p:cNvSpPr txBox="1">
            <a:spLocks noChangeArrowheads="1"/>
          </p:cNvSpPr>
          <p:nvPr/>
        </p:nvSpPr>
        <p:spPr bwMode="auto">
          <a:xfrm>
            <a:off x="554636" y="5701064"/>
            <a:ext cx="5025476" cy="369332"/>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Use this evidence to redesign the web page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mtClean="0"/>
              <a:t>Situation Awareness</a:t>
            </a:r>
          </a:p>
        </p:txBody>
      </p:sp>
      <p:sp>
        <p:nvSpPr>
          <p:cNvPr id="148483" name="Content Placeholder 2"/>
          <p:cNvSpPr>
            <a:spLocks noGrp="1"/>
          </p:cNvSpPr>
          <p:nvPr>
            <p:ph type="body" sz="quarter" idx="11"/>
          </p:nvPr>
        </p:nvSpPr>
        <p:spPr>
          <a:xfrm>
            <a:off x="685800" y="1387810"/>
            <a:ext cx="7543800" cy="4129422"/>
          </a:xfrm>
          <a:prstGeom prst="rect">
            <a:avLst/>
          </a:prstGeom>
        </p:spPr>
        <p:txBody>
          <a:bodyPr/>
          <a:lstStyle/>
          <a:p>
            <a:r>
              <a:rPr lang="en-US" sz="2000" dirty="0" smtClean="0"/>
              <a:t>Display pertinent and timely information</a:t>
            </a:r>
          </a:p>
          <a:p>
            <a:r>
              <a:rPr lang="en-US" sz="2000" dirty="0" smtClean="0"/>
              <a:t>Avoid naïve realism</a:t>
            </a:r>
          </a:p>
          <a:p>
            <a:r>
              <a:rPr lang="en-US" sz="2000" dirty="0" smtClean="0"/>
              <a:t>Use Annunciators sparingly</a:t>
            </a:r>
          </a:p>
          <a:p>
            <a:r>
              <a:rPr lang="en-US" sz="2000" dirty="0" smtClean="0"/>
              <a:t>Use procedure based information scanning</a:t>
            </a:r>
          </a:p>
          <a:p>
            <a:pPr lvl="1"/>
            <a:r>
              <a:rPr lang="en-US" sz="1800" dirty="0" smtClean="0"/>
              <a:t>Display panel layout</a:t>
            </a:r>
          </a:p>
          <a:p>
            <a:pPr lvl="1"/>
            <a:r>
              <a:rPr lang="en-US" sz="1800" dirty="0" smtClean="0"/>
              <a:t>Importance, sequence</a:t>
            </a:r>
          </a:p>
          <a:p>
            <a:r>
              <a:rPr lang="en-US" sz="2000" dirty="0" smtClean="0"/>
              <a:t>Use alternative sensory channels</a:t>
            </a:r>
          </a:p>
          <a:p>
            <a:pPr lvl="1"/>
            <a:r>
              <a:rPr lang="en-US" sz="1800" dirty="0" smtClean="0"/>
              <a:t>Vision, hearing, touch</a:t>
            </a:r>
          </a:p>
          <a:p>
            <a:r>
              <a:rPr lang="en-US" sz="2000" dirty="0" smtClean="0"/>
              <a:t>Use scenario based training for off normal / emergency situations</a:t>
            </a:r>
          </a:p>
          <a:p>
            <a:r>
              <a:rPr lang="en-US" sz="2000" dirty="0" smtClean="0"/>
              <a:t>Increase time / human resources</a:t>
            </a:r>
          </a:p>
        </p:txBody>
      </p:sp>
      <p:sp>
        <p:nvSpPr>
          <p:cNvPr id="4" name="TextBox 19"/>
          <p:cNvSpPr txBox="1">
            <a:spLocks noChangeArrowheads="1"/>
          </p:cNvSpPr>
          <p:nvPr/>
        </p:nvSpPr>
        <p:spPr bwMode="auto">
          <a:xfrm>
            <a:off x="554636" y="5701064"/>
            <a:ext cx="502547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Design a security check task to improve situation awareness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745754" y="274340"/>
            <a:ext cx="7696201" cy="548680"/>
          </a:xfrm>
        </p:spPr>
        <p:txBody>
          <a:bodyPr/>
          <a:lstStyle/>
          <a:p>
            <a:r>
              <a:rPr lang="en-US" dirty="0" smtClean="0">
                <a:solidFill>
                  <a:srgbClr val="C00000"/>
                </a:solidFill>
              </a:rPr>
              <a:t>The Broad Scope of Job Analysis</a:t>
            </a:r>
            <a:endParaRPr lang="en-US" dirty="0">
              <a:solidFill>
                <a:srgbClr val="C00000"/>
              </a:solidFill>
            </a:endParaRPr>
          </a:p>
        </p:txBody>
      </p:sp>
      <p:sp>
        <p:nvSpPr>
          <p:cNvPr id="5" name="Rectangle 4"/>
          <p:cNvSpPr/>
          <p:nvPr/>
        </p:nvSpPr>
        <p:spPr>
          <a:xfrm>
            <a:off x="3717276" y="2895600"/>
            <a:ext cx="1679074"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People</a:t>
            </a:r>
            <a:endParaRPr lang="en-US" sz="2000" b="1" dirty="0">
              <a:solidFill>
                <a:schemeClr val="tx1"/>
              </a:solidFill>
            </a:endParaRPr>
          </a:p>
        </p:txBody>
      </p:sp>
      <p:sp>
        <p:nvSpPr>
          <p:cNvPr id="6" name="Rectangle 5"/>
          <p:cNvSpPr/>
          <p:nvPr/>
        </p:nvSpPr>
        <p:spPr>
          <a:xfrm>
            <a:off x="4953000" y="2286000"/>
            <a:ext cx="124105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Physical</a:t>
            </a:r>
          </a:p>
        </p:txBody>
      </p:sp>
      <p:sp>
        <p:nvSpPr>
          <p:cNvPr id="7" name="Rectangle 6"/>
          <p:cNvSpPr/>
          <p:nvPr/>
        </p:nvSpPr>
        <p:spPr>
          <a:xfrm>
            <a:off x="2895600" y="2286000"/>
            <a:ext cx="124105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Sensory</a:t>
            </a:r>
          </a:p>
        </p:txBody>
      </p:sp>
      <p:sp>
        <p:nvSpPr>
          <p:cNvPr id="8" name="Rectangle 7"/>
          <p:cNvSpPr/>
          <p:nvPr/>
        </p:nvSpPr>
        <p:spPr>
          <a:xfrm>
            <a:off x="3352800" y="1676400"/>
            <a:ext cx="124105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Cognitive</a:t>
            </a:r>
          </a:p>
        </p:txBody>
      </p:sp>
      <p:sp>
        <p:nvSpPr>
          <p:cNvPr id="9" name="Rectangle 8"/>
          <p:cNvSpPr/>
          <p:nvPr/>
        </p:nvSpPr>
        <p:spPr>
          <a:xfrm>
            <a:off x="3936286" y="1066800"/>
            <a:ext cx="124105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Social</a:t>
            </a:r>
          </a:p>
        </p:txBody>
      </p:sp>
      <p:sp>
        <p:nvSpPr>
          <p:cNvPr id="10" name="Rectangle 9"/>
          <p:cNvSpPr/>
          <p:nvPr/>
        </p:nvSpPr>
        <p:spPr>
          <a:xfrm>
            <a:off x="4572000" y="1676400"/>
            <a:ext cx="1241055"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Affective</a:t>
            </a:r>
          </a:p>
        </p:txBody>
      </p:sp>
      <p:sp>
        <p:nvSpPr>
          <p:cNvPr id="11" name="Rectangle 10"/>
          <p:cNvSpPr/>
          <p:nvPr/>
        </p:nvSpPr>
        <p:spPr>
          <a:xfrm>
            <a:off x="7033592" y="3048000"/>
            <a:ext cx="1898083" cy="6096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Physical</a:t>
            </a:r>
          </a:p>
          <a:p>
            <a:pPr algn="ctr"/>
            <a:r>
              <a:rPr lang="en-US" dirty="0" smtClean="0">
                <a:solidFill>
                  <a:schemeClr val="tx1"/>
                </a:solidFill>
              </a:rPr>
              <a:t>Environment</a:t>
            </a:r>
          </a:p>
        </p:txBody>
      </p:sp>
      <p:sp>
        <p:nvSpPr>
          <p:cNvPr id="14" name="Rectangle 13"/>
          <p:cNvSpPr/>
          <p:nvPr/>
        </p:nvSpPr>
        <p:spPr>
          <a:xfrm>
            <a:off x="7033592" y="3962400"/>
            <a:ext cx="1905000" cy="6096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Operational</a:t>
            </a:r>
          </a:p>
          <a:p>
            <a:pPr algn="ctr"/>
            <a:r>
              <a:rPr lang="en-US" dirty="0" smtClean="0">
                <a:solidFill>
                  <a:schemeClr val="tx1"/>
                </a:solidFill>
              </a:rPr>
              <a:t>Environment</a:t>
            </a:r>
            <a:endParaRPr lang="en-US" dirty="0">
              <a:solidFill>
                <a:schemeClr val="tx1"/>
              </a:solidFill>
            </a:endParaRPr>
          </a:p>
        </p:txBody>
      </p:sp>
      <p:sp>
        <p:nvSpPr>
          <p:cNvPr id="15" name="Rectangle 14"/>
          <p:cNvSpPr/>
          <p:nvPr/>
        </p:nvSpPr>
        <p:spPr>
          <a:xfrm>
            <a:off x="2002776" y="3505200"/>
            <a:ext cx="1679074"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Technology</a:t>
            </a:r>
            <a:endParaRPr lang="en-US" sz="2000" b="1" dirty="0">
              <a:solidFill>
                <a:schemeClr val="tx1"/>
              </a:solidFill>
            </a:endParaRPr>
          </a:p>
        </p:txBody>
      </p:sp>
      <p:sp>
        <p:nvSpPr>
          <p:cNvPr id="16" name="Rectangle 15"/>
          <p:cNvSpPr/>
          <p:nvPr/>
        </p:nvSpPr>
        <p:spPr>
          <a:xfrm>
            <a:off x="5354518" y="3505200"/>
            <a:ext cx="1679074" cy="609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Contexts</a:t>
            </a:r>
            <a:endParaRPr lang="en-US" sz="2000" b="1" dirty="0">
              <a:solidFill>
                <a:schemeClr val="tx1"/>
              </a:solidFill>
            </a:endParaRPr>
          </a:p>
        </p:txBody>
      </p:sp>
      <p:sp>
        <p:nvSpPr>
          <p:cNvPr id="17" name="Rectangle 16"/>
          <p:cNvSpPr/>
          <p:nvPr/>
        </p:nvSpPr>
        <p:spPr>
          <a:xfrm>
            <a:off x="3717276" y="4114800"/>
            <a:ext cx="1679074" cy="609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Time</a:t>
            </a:r>
            <a:endParaRPr lang="en-US" sz="2000" b="1" dirty="0">
              <a:solidFill>
                <a:schemeClr val="tx1"/>
              </a:solidFill>
            </a:endParaRPr>
          </a:p>
        </p:txBody>
      </p:sp>
      <p:sp>
        <p:nvSpPr>
          <p:cNvPr id="18" name="Rectangle 17"/>
          <p:cNvSpPr/>
          <p:nvPr/>
        </p:nvSpPr>
        <p:spPr>
          <a:xfrm>
            <a:off x="326376" y="3962400"/>
            <a:ext cx="1679074" cy="609600"/>
          </a:xfrm>
          <a:prstGeom prst="rect">
            <a:avLst/>
          </a:prstGeom>
          <a:solidFill>
            <a:srgbClr val="FB7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Information</a:t>
            </a:r>
            <a:endParaRPr lang="en-US" dirty="0">
              <a:solidFill>
                <a:schemeClr val="tx1"/>
              </a:solidFill>
            </a:endParaRPr>
          </a:p>
        </p:txBody>
      </p:sp>
      <p:sp>
        <p:nvSpPr>
          <p:cNvPr id="19" name="Rectangle 18"/>
          <p:cNvSpPr/>
          <p:nvPr/>
        </p:nvSpPr>
        <p:spPr>
          <a:xfrm>
            <a:off x="326376" y="3048000"/>
            <a:ext cx="1679074" cy="609600"/>
          </a:xfrm>
          <a:prstGeom prst="rect">
            <a:avLst/>
          </a:prstGeom>
          <a:solidFill>
            <a:srgbClr val="FB7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a:t>
            </a:r>
            <a:endParaRPr lang="en-US" dirty="0">
              <a:solidFill>
                <a:schemeClr val="tx1"/>
              </a:solidFill>
            </a:endParaRPr>
          </a:p>
        </p:txBody>
      </p:sp>
      <p:sp>
        <p:nvSpPr>
          <p:cNvPr id="20" name="Rectangle 19"/>
          <p:cNvSpPr/>
          <p:nvPr/>
        </p:nvSpPr>
        <p:spPr>
          <a:xfrm>
            <a:off x="2590800" y="47244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Frequency</a:t>
            </a:r>
            <a:endParaRPr lang="en-US" dirty="0">
              <a:solidFill>
                <a:schemeClr val="tx1"/>
              </a:solidFill>
            </a:endParaRPr>
          </a:p>
        </p:txBody>
      </p:sp>
      <p:sp>
        <p:nvSpPr>
          <p:cNvPr id="21" name="Rectangle 20"/>
          <p:cNvSpPr/>
          <p:nvPr/>
        </p:nvSpPr>
        <p:spPr>
          <a:xfrm>
            <a:off x="4724400" y="47244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Sequence</a:t>
            </a:r>
            <a:endParaRPr lang="en-US" dirty="0">
              <a:solidFill>
                <a:schemeClr val="tx1"/>
              </a:solidFill>
            </a:endParaRPr>
          </a:p>
        </p:txBody>
      </p:sp>
      <p:sp>
        <p:nvSpPr>
          <p:cNvPr id="22" name="Rectangle 21"/>
          <p:cNvSpPr/>
          <p:nvPr/>
        </p:nvSpPr>
        <p:spPr>
          <a:xfrm>
            <a:off x="3717276" y="53340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Duration</a:t>
            </a:r>
            <a:endParaRPr lang="en-US" dirty="0">
              <a:solidFill>
                <a:schemeClr val="tx1"/>
              </a:solidFill>
            </a:endParaRPr>
          </a:p>
        </p:txBody>
      </p:sp>
      <p:sp>
        <p:nvSpPr>
          <p:cNvPr id="24" name="Rectangle 23"/>
          <p:cNvSpPr/>
          <p:nvPr/>
        </p:nvSpPr>
        <p:spPr>
          <a:xfrm>
            <a:off x="3675444" y="3505200"/>
            <a:ext cx="1679074"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Interactions</a:t>
            </a:r>
            <a:endParaRPr lang="en-US" sz="2000" b="1" dirty="0">
              <a:solidFill>
                <a:schemeClr val="tx1"/>
              </a:solidFill>
            </a:endParaRPr>
          </a:p>
        </p:txBody>
      </p:sp>
      <p:sp>
        <p:nvSpPr>
          <p:cNvPr id="25" name="Rectangle 24"/>
          <p:cNvSpPr/>
          <p:nvPr/>
        </p:nvSpPr>
        <p:spPr>
          <a:xfrm>
            <a:off x="5410968" y="5334000"/>
            <a:ext cx="1679074" cy="609600"/>
          </a:xfrm>
          <a:prstGeom prst="rect">
            <a:avLst/>
          </a:prstGeom>
          <a:solidFill>
            <a:srgbClr val="1AD6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Operational</a:t>
            </a:r>
            <a:endParaRPr lang="en-US" dirty="0">
              <a:solidFill>
                <a:schemeClr val="tx1"/>
              </a:solidFill>
            </a:endParaRPr>
          </a:p>
        </p:txBody>
      </p:sp>
      <p:sp>
        <p:nvSpPr>
          <p:cNvPr id="26" name="Rectangle 25"/>
          <p:cNvSpPr/>
          <p:nvPr/>
        </p:nvSpPr>
        <p:spPr>
          <a:xfrm>
            <a:off x="7068558" y="5185394"/>
            <a:ext cx="1857894" cy="609600"/>
          </a:xfrm>
          <a:prstGeom prst="rect">
            <a:avLst/>
          </a:prstGeom>
          <a:solidFill>
            <a:srgbClr val="1AD6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Organizational</a:t>
            </a:r>
            <a:endParaRPr lang="en-US" dirty="0">
              <a:solidFill>
                <a:schemeClr val="tx1"/>
              </a:solidFill>
            </a:endParaRPr>
          </a:p>
        </p:txBody>
      </p:sp>
      <p:sp>
        <p:nvSpPr>
          <p:cNvPr id="27" name="Rectangle 26"/>
          <p:cNvSpPr/>
          <p:nvPr/>
        </p:nvSpPr>
        <p:spPr>
          <a:xfrm>
            <a:off x="7045457" y="4572000"/>
            <a:ext cx="1886218" cy="609600"/>
          </a:xfrm>
          <a:prstGeom prst="rect">
            <a:avLst/>
          </a:prstGeom>
          <a:solidFill>
            <a:srgbClr val="1AD6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Economic</a:t>
            </a:r>
            <a:endParaRPr lang="en-US" dirty="0">
              <a:solidFill>
                <a:schemeClr val="tx1"/>
              </a:solidFill>
            </a:endParaRPr>
          </a:p>
        </p:txBody>
      </p:sp>
      <p:sp>
        <p:nvSpPr>
          <p:cNvPr id="28" name="TextBox 27"/>
          <p:cNvSpPr txBox="1"/>
          <p:nvPr/>
        </p:nvSpPr>
        <p:spPr>
          <a:xfrm>
            <a:off x="291244" y="5366504"/>
            <a:ext cx="2676984" cy="1323439"/>
          </a:xfrm>
          <a:prstGeom prst="rect">
            <a:avLst/>
          </a:prstGeom>
          <a:solidFill>
            <a:srgbClr val="FFFF00"/>
          </a:solidFill>
          <a:ln w="12700">
            <a:solidFill>
              <a:schemeClr val="tx1"/>
            </a:solidFill>
          </a:ln>
        </p:spPr>
        <p:txBody>
          <a:bodyPr wrap="square" rtlCol="0">
            <a:spAutoFit/>
          </a:bodyPr>
          <a:lstStyle/>
          <a:p>
            <a:pPr algn="ctr"/>
            <a:r>
              <a:rPr lang="en-US" sz="1600" dirty="0" smtClean="0"/>
              <a:t>Consider each of these aspects of your job. How is your performance and satisfaction affected by each factor?</a:t>
            </a:r>
            <a:endParaRPr lang="en-US" sz="1600" dirty="0"/>
          </a:p>
        </p:txBody>
      </p:sp>
    </p:spTree>
    <p:extLst>
      <p:ext uri="{BB962C8B-B14F-4D97-AF65-F5344CB8AC3E}">
        <p14:creationId xmlns="" xmlns:p14="http://schemas.microsoft.com/office/powerpoint/2010/main" val="22668659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Job Analysis</a:t>
            </a:r>
            <a:endParaRPr lang="en-US" dirty="0">
              <a:solidFill>
                <a:srgbClr val="C00000"/>
              </a:solidFill>
            </a:endParaRPr>
          </a:p>
        </p:txBody>
      </p:sp>
      <p:graphicFrame>
        <p:nvGraphicFramePr>
          <p:cNvPr id="3" name="Table 2"/>
          <p:cNvGraphicFramePr>
            <a:graphicFrameLocks noGrp="1"/>
          </p:cNvGraphicFramePr>
          <p:nvPr>
            <p:extLst>
              <p:ext uri="{D42A27DB-BD31-4B8C-83A1-F6EECF244321}">
                <p14:modId xmlns="" xmlns:p14="http://schemas.microsoft.com/office/powerpoint/2010/main" val="1121555142"/>
              </p:ext>
            </p:extLst>
          </p:nvPr>
        </p:nvGraphicFramePr>
        <p:xfrm>
          <a:off x="434116" y="1052736"/>
          <a:ext cx="7355160" cy="4394200"/>
        </p:xfrm>
        <a:graphic>
          <a:graphicData uri="http://schemas.openxmlformats.org/drawingml/2006/table">
            <a:tbl>
              <a:tblPr firstRow="1" bandRow="1">
                <a:tableStyleId>{5940675A-B579-460E-94D1-54222C63F5DA}</a:tableStyleId>
              </a:tblPr>
              <a:tblGrid>
                <a:gridCol w="1440160"/>
                <a:gridCol w="1152128"/>
                <a:gridCol w="1522512"/>
                <a:gridCol w="1371600"/>
                <a:gridCol w="1371600"/>
                <a:gridCol w="497160"/>
              </a:tblGrid>
              <a:tr h="298832">
                <a:tc>
                  <a:txBody>
                    <a:bodyPr/>
                    <a:lstStyle/>
                    <a:p>
                      <a:pPr algn="ctr"/>
                      <a:endParaRPr lang="en-US" dirty="0"/>
                    </a:p>
                  </a:txBody>
                  <a:tcPr/>
                </a:tc>
                <a:tc>
                  <a:txBody>
                    <a:bodyPr/>
                    <a:lstStyle/>
                    <a:p>
                      <a:pPr algn="ctr"/>
                      <a:r>
                        <a:rPr lang="en-US" dirty="0" smtClean="0"/>
                        <a:t>Human</a:t>
                      </a:r>
                      <a:endParaRPr lang="en-US" dirty="0"/>
                    </a:p>
                  </a:txBody>
                  <a:tcPr/>
                </a:tc>
                <a:tc>
                  <a:txBody>
                    <a:bodyPr/>
                    <a:lstStyle/>
                    <a:p>
                      <a:pPr algn="ctr"/>
                      <a:r>
                        <a:rPr lang="en-US" dirty="0" smtClean="0"/>
                        <a:t>Technological</a:t>
                      </a:r>
                      <a:endParaRPr lang="en-US" dirty="0"/>
                    </a:p>
                  </a:txBody>
                  <a:tcPr/>
                </a:tc>
                <a:tc>
                  <a:txBody>
                    <a:bodyPr/>
                    <a:lstStyle/>
                    <a:p>
                      <a:pPr algn="ctr"/>
                      <a:r>
                        <a:rPr lang="en-US" dirty="0" smtClean="0"/>
                        <a:t>Contextual</a:t>
                      </a:r>
                      <a:endParaRPr lang="en-US" dirty="0"/>
                    </a:p>
                  </a:txBody>
                  <a:tcPr/>
                </a:tc>
                <a:tc>
                  <a:txBody>
                    <a:bodyPr/>
                    <a:lstStyle/>
                    <a:p>
                      <a:pPr algn="ctr"/>
                      <a:r>
                        <a:rPr lang="en-US" dirty="0" smtClean="0"/>
                        <a:t>Temporal</a:t>
                      </a:r>
                      <a:endParaRPr lang="en-US" dirty="0"/>
                    </a:p>
                  </a:txBody>
                  <a:tcPr/>
                </a:tc>
                <a:tc>
                  <a:txBody>
                    <a:bodyPr/>
                    <a:lstStyle/>
                    <a:p>
                      <a:pPr algn="ctr"/>
                      <a:endParaRPr lang="en-US" dirty="0"/>
                    </a:p>
                  </a:txBody>
                  <a:tcPr/>
                </a:tc>
              </a:tr>
              <a:tr h="370840">
                <a:tc>
                  <a:txBody>
                    <a:bodyPr/>
                    <a:lstStyle/>
                    <a:p>
                      <a:pPr algn="ctr"/>
                      <a:r>
                        <a:rPr lang="en-US" dirty="0" smtClean="0"/>
                        <a:t>Effectiveness</a:t>
                      </a:r>
                      <a:endParaRPr lang="en-US"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endParaRPr lang="en-US" dirty="0"/>
                    </a:p>
                  </a:txBody>
                  <a:tcPr/>
                </a:tc>
              </a:tr>
              <a:tr h="370840">
                <a:tc>
                  <a:txBody>
                    <a:bodyPr/>
                    <a:lstStyle/>
                    <a:p>
                      <a:pPr algn="ctr"/>
                      <a:r>
                        <a:rPr lang="en-US" dirty="0" smtClean="0"/>
                        <a:t>Efficiency</a:t>
                      </a:r>
                      <a:endParaRPr lang="en-US"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endParaRPr lang="en-US" dirty="0"/>
                    </a:p>
                  </a:txBody>
                  <a:tcPr/>
                </a:tc>
              </a:tr>
              <a:tr h="370840">
                <a:tc>
                  <a:txBody>
                    <a:bodyPr/>
                    <a:lstStyle/>
                    <a:p>
                      <a:pPr algn="ctr"/>
                      <a:r>
                        <a:rPr lang="en-US" dirty="0" smtClean="0"/>
                        <a:t>Ease of Use</a:t>
                      </a:r>
                      <a:endParaRPr lang="en-US"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endParaRPr lang="en-US" dirty="0"/>
                    </a:p>
                  </a:txBody>
                  <a:tcPr/>
                </a:tc>
              </a:tr>
              <a:tr h="370840">
                <a:tc>
                  <a:txBody>
                    <a:bodyPr/>
                    <a:lstStyle/>
                    <a:p>
                      <a:pPr algn="ctr"/>
                      <a:r>
                        <a:rPr lang="en-US" dirty="0" smtClean="0"/>
                        <a:t>Elegance</a:t>
                      </a:r>
                      <a:endParaRPr lang="en-US"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endParaRPr lang="en-US" dirty="0"/>
                    </a:p>
                  </a:txBody>
                  <a:tcPr/>
                </a:tc>
              </a:tr>
              <a:tr h="370840">
                <a:tc>
                  <a:txBody>
                    <a:bodyPr/>
                    <a:lstStyle/>
                    <a:p>
                      <a:pPr algn="ctr"/>
                      <a:r>
                        <a:rPr lang="en-US" dirty="0" smtClean="0"/>
                        <a:t>Safety</a:t>
                      </a:r>
                      <a:endParaRPr lang="en-US"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endParaRPr lang="en-US" dirty="0"/>
                    </a:p>
                  </a:txBody>
                  <a:tcPr/>
                </a:tc>
              </a:tr>
              <a:tr h="370840">
                <a:tc>
                  <a:txBody>
                    <a:bodyPr/>
                    <a:lstStyle/>
                    <a:p>
                      <a:pPr algn="ctr"/>
                      <a:r>
                        <a:rPr lang="en-US" dirty="0" smtClean="0"/>
                        <a:t>Security</a:t>
                      </a:r>
                      <a:endParaRPr lang="en-US"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endParaRPr lang="en-US" dirty="0"/>
                    </a:p>
                  </a:txBody>
                  <a:tcPr/>
                </a:tc>
              </a:tr>
              <a:tr h="370840">
                <a:tc>
                  <a:txBody>
                    <a:bodyPr/>
                    <a:lstStyle/>
                    <a:p>
                      <a:pPr algn="ctr"/>
                      <a:r>
                        <a:rPr lang="en-US" dirty="0" smtClean="0"/>
                        <a:t>Satisfaction</a:t>
                      </a:r>
                      <a:endParaRPr lang="en-US"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endParaRPr lang="en-US" dirty="0"/>
                    </a:p>
                  </a:txBody>
                  <a:tcPr/>
                </a:tc>
              </a:tr>
              <a:tr h="370840">
                <a:tc>
                  <a:txBody>
                    <a:bodyPr/>
                    <a:lstStyle/>
                    <a:p>
                      <a:pPr algn="ctr"/>
                      <a:r>
                        <a:rPr lang="en-US" dirty="0" smtClean="0"/>
                        <a:t>Sustainability</a:t>
                      </a:r>
                      <a:endParaRPr lang="en-US"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smtClean="0"/>
                        <a:t>-   0   +</a:t>
                      </a:r>
                      <a:endParaRPr lang="en-US" sz="2400" b="1" dirty="0"/>
                    </a:p>
                  </a:txBody>
                  <a:tcPr/>
                </a:tc>
                <a:tc>
                  <a:txBody>
                    <a:bodyPr/>
                    <a:lstStyle/>
                    <a:p>
                      <a:pPr algn="ctr"/>
                      <a:r>
                        <a:rPr lang="en-US" sz="2400" b="1" dirty="0" smtClean="0"/>
                        <a:t>-   0   +</a:t>
                      </a:r>
                      <a:endParaRPr lang="en-US" sz="2400" b="1"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414803" y="5661248"/>
            <a:ext cx="5482952" cy="923330"/>
          </a:xfrm>
          <a:prstGeom prst="rect">
            <a:avLst/>
          </a:prstGeom>
          <a:solidFill>
            <a:srgbClr val="FFFF00"/>
          </a:solidFill>
          <a:ln w="12700">
            <a:solidFill>
              <a:schemeClr val="tx1"/>
            </a:solidFill>
          </a:ln>
        </p:spPr>
        <p:txBody>
          <a:bodyPr wrap="square" rtlCol="0">
            <a:spAutoFit/>
          </a:bodyPr>
          <a:lstStyle/>
          <a:p>
            <a:pPr algn="ctr"/>
            <a:r>
              <a:rPr lang="en-US" dirty="0" smtClean="0"/>
              <a:t>Circle the – 0 + in each cell and add up the rows and columns to identify which interactions between inputs and outputs need attention</a:t>
            </a:r>
            <a:endParaRPr lang="en-US" dirty="0"/>
          </a:p>
        </p:txBody>
      </p:sp>
    </p:spTree>
    <p:extLst>
      <p:ext uri="{BB962C8B-B14F-4D97-AF65-F5344CB8AC3E}">
        <p14:creationId xmlns="" xmlns:p14="http://schemas.microsoft.com/office/powerpoint/2010/main" val="12112334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685800"/>
          </a:xfrm>
        </p:spPr>
        <p:txBody>
          <a:bodyPr>
            <a:noAutofit/>
          </a:bodyPr>
          <a:lstStyle/>
          <a:p>
            <a:r>
              <a:rPr lang="en-US" sz="2800" b="1" dirty="0" smtClean="0"/>
              <a:t>All of these performance factors should be considered</a:t>
            </a:r>
            <a:endParaRPr lang="en-US" sz="2800" b="1" dirty="0"/>
          </a:p>
        </p:txBody>
      </p:sp>
      <p:sp>
        <p:nvSpPr>
          <p:cNvPr id="3" name="Content Placeholder 2"/>
          <p:cNvSpPr>
            <a:spLocks noGrp="1"/>
          </p:cNvSpPr>
          <p:nvPr>
            <p:ph sz="half" idx="1"/>
          </p:nvPr>
        </p:nvSpPr>
        <p:spPr>
          <a:xfrm>
            <a:off x="457200" y="1143000"/>
            <a:ext cx="3124200" cy="4525963"/>
          </a:xfrm>
        </p:spPr>
        <p:txBody>
          <a:bodyPr>
            <a:normAutofit fontScale="77500" lnSpcReduction="20000"/>
          </a:bodyPr>
          <a:lstStyle/>
          <a:p>
            <a:r>
              <a:rPr lang="en-US" sz="2800" b="1" dirty="0" smtClean="0">
                <a:solidFill>
                  <a:srgbClr val="0070C0"/>
                </a:solidFill>
              </a:rPr>
              <a:t>Effectiveness</a:t>
            </a:r>
          </a:p>
          <a:p>
            <a:pPr lvl="1"/>
            <a:r>
              <a:rPr lang="en-US" sz="2200" dirty="0" smtClean="0">
                <a:solidFill>
                  <a:srgbClr val="0070C0"/>
                </a:solidFill>
              </a:rPr>
              <a:t>Meets functional requirements</a:t>
            </a:r>
          </a:p>
          <a:p>
            <a:pPr lvl="1"/>
            <a:r>
              <a:rPr lang="en-US" sz="2200" dirty="0" smtClean="0">
                <a:solidFill>
                  <a:srgbClr val="0070C0"/>
                </a:solidFill>
              </a:rPr>
              <a:t>“quality”</a:t>
            </a:r>
          </a:p>
          <a:p>
            <a:r>
              <a:rPr lang="en-US" sz="2800" b="1" dirty="0" smtClean="0">
                <a:solidFill>
                  <a:srgbClr val="0070C0"/>
                </a:solidFill>
              </a:rPr>
              <a:t>Efficiency</a:t>
            </a:r>
          </a:p>
          <a:p>
            <a:pPr lvl="1"/>
            <a:r>
              <a:rPr lang="en-US" sz="2200" dirty="0" smtClean="0">
                <a:solidFill>
                  <a:srgbClr val="0070C0"/>
                </a:solidFill>
              </a:rPr>
              <a:t>Optimal use of resources</a:t>
            </a:r>
          </a:p>
          <a:p>
            <a:pPr lvl="1"/>
            <a:r>
              <a:rPr lang="en-US" sz="2200" dirty="0" smtClean="0">
                <a:solidFill>
                  <a:srgbClr val="0070C0"/>
                </a:solidFill>
              </a:rPr>
              <a:t>“productivity”</a:t>
            </a:r>
          </a:p>
          <a:p>
            <a:r>
              <a:rPr lang="en-US" sz="2800" b="1" dirty="0" smtClean="0">
                <a:solidFill>
                  <a:srgbClr val="0070C0"/>
                </a:solidFill>
              </a:rPr>
              <a:t>Ease of Use</a:t>
            </a:r>
          </a:p>
          <a:p>
            <a:pPr lvl="1"/>
            <a:r>
              <a:rPr lang="en-US" sz="2200" dirty="0" smtClean="0">
                <a:solidFill>
                  <a:srgbClr val="0070C0"/>
                </a:solidFill>
              </a:rPr>
              <a:t>Intended users</a:t>
            </a:r>
          </a:p>
          <a:p>
            <a:pPr lvl="1"/>
            <a:r>
              <a:rPr lang="en-US" sz="2200" dirty="0" smtClean="0">
                <a:solidFill>
                  <a:srgbClr val="0070C0"/>
                </a:solidFill>
              </a:rPr>
              <a:t>Comfort and Convenience</a:t>
            </a:r>
          </a:p>
          <a:p>
            <a:pPr lvl="1"/>
            <a:r>
              <a:rPr lang="en-US" sz="2200" dirty="0" smtClean="0">
                <a:solidFill>
                  <a:srgbClr val="0070C0"/>
                </a:solidFill>
              </a:rPr>
              <a:t>Prevention of misuse</a:t>
            </a:r>
          </a:p>
          <a:p>
            <a:r>
              <a:rPr lang="en-US" sz="2800" b="1" dirty="0" smtClean="0">
                <a:solidFill>
                  <a:srgbClr val="0070C0"/>
                </a:solidFill>
              </a:rPr>
              <a:t>Elegance</a:t>
            </a:r>
          </a:p>
          <a:p>
            <a:pPr lvl="1"/>
            <a:r>
              <a:rPr lang="en-US" sz="2200" dirty="0" smtClean="0">
                <a:solidFill>
                  <a:srgbClr val="0070C0"/>
                </a:solidFill>
              </a:rPr>
              <a:t>Esthetic / emotional appeal</a:t>
            </a:r>
          </a:p>
          <a:p>
            <a:pPr lvl="1"/>
            <a:r>
              <a:rPr lang="en-US" sz="2200" dirty="0" smtClean="0">
                <a:solidFill>
                  <a:srgbClr val="0070C0"/>
                </a:solidFill>
              </a:rPr>
              <a:t>Affective Design</a:t>
            </a:r>
          </a:p>
          <a:p>
            <a:endParaRPr lang="en-US" dirty="0"/>
          </a:p>
        </p:txBody>
      </p:sp>
      <p:sp>
        <p:nvSpPr>
          <p:cNvPr id="4" name="Content Placeholder 3"/>
          <p:cNvSpPr>
            <a:spLocks noGrp="1"/>
          </p:cNvSpPr>
          <p:nvPr>
            <p:ph sz="half" idx="2"/>
          </p:nvPr>
        </p:nvSpPr>
        <p:spPr>
          <a:xfrm>
            <a:off x="3352800" y="1143000"/>
            <a:ext cx="2667000" cy="4525963"/>
          </a:xfrm>
        </p:spPr>
        <p:txBody>
          <a:bodyPr>
            <a:normAutofit fontScale="77500" lnSpcReduction="20000"/>
          </a:bodyPr>
          <a:lstStyle/>
          <a:p>
            <a:r>
              <a:rPr lang="en-US" sz="2800" b="1" dirty="0" smtClean="0">
                <a:solidFill>
                  <a:srgbClr val="C00000"/>
                </a:solidFill>
              </a:rPr>
              <a:t>Safety and Health</a:t>
            </a:r>
          </a:p>
          <a:p>
            <a:pPr lvl="1"/>
            <a:r>
              <a:rPr lang="en-US" sz="2200" dirty="0" smtClean="0">
                <a:solidFill>
                  <a:srgbClr val="C00000"/>
                </a:solidFill>
              </a:rPr>
              <a:t>Prevention or mitigation of system failures</a:t>
            </a:r>
          </a:p>
          <a:p>
            <a:pPr lvl="1"/>
            <a:r>
              <a:rPr lang="en-US" sz="2200" dirty="0" smtClean="0">
                <a:solidFill>
                  <a:srgbClr val="C00000"/>
                </a:solidFill>
              </a:rPr>
              <a:t>For participants and third parties</a:t>
            </a:r>
          </a:p>
          <a:p>
            <a:r>
              <a:rPr lang="en-US" sz="2800" b="1" dirty="0" smtClean="0">
                <a:solidFill>
                  <a:srgbClr val="C00000"/>
                </a:solidFill>
              </a:rPr>
              <a:t>Security</a:t>
            </a:r>
          </a:p>
          <a:p>
            <a:pPr lvl="1"/>
            <a:r>
              <a:rPr lang="en-US" sz="2200" dirty="0" smtClean="0">
                <a:solidFill>
                  <a:srgbClr val="C00000"/>
                </a:solidFill>
              </a:rPr>
              <a:t>Inadvertent or malicious misuse</a:t>
            </a:r>
          </a:p>
          <a:p>
            <a:r>
              <a:rPr lang="en-US" sz="2800" b="1" dirty="0" smtClean="0">
                <a:solidFill>
                  <a:srgbClr val="C00000"/>
                </a:solidFill>
              </a:rPr>
              <a:t>Satisfaction</a:t>
            </a:r>
          </a:p>
          <a:p>
            <a:pPr lvl="1"/>
            <a:r>
              <a:rPr lang="en-US" sz="2200" dirty="0" smtClean="0">
                <a:solidFill>
                  <a:srgbClr val="C00000"/>
                </a:solidFill>
              </a:rPr>
              <a:t>Of ALL customers and stakeholders</a:t>
            </a:r>
            <a:endParaRPr lang="en-US" sz="2200" dirty="0">
              <a:solidFill>
                <a:srgbClr val="C00000"/>
              </a:solidFill>
            </a:endParaRPr>
          </a:p>
        </p:txBody>
      </p:sp>
      <p:sp>
        <p:nvSpPr>
          <p:cNvPr id="6" name="TextBox 5"/>
          <p:cNvSpPr txBox="1"/>
          <p:nvPr/>
        </p:nvSpPr>
        <p:spPr>
          <a:xfrm>
            <a:off x="1653448" y="5619238"/>
            <a:ext cx="6623729" cy="400110"/>
          </a:xfrm>
          <a:prstGeom prst="rect">
            <a:avLst/>
          </a:prstGeom>
          <a:solidFill>
            <a:srgbClr val="FFFF00"/>
          </a:solidFill>
          <a:ln w="38100">
            <a:solidFill>
              <a:schemeClr val="accent1">
                <a:lumMod val="75000"/>
              </a:schemeClr>
            </a:solidFill>
          </a:ln>
        </p:spPr>
        <p:txBody>
          <a:bodyPr wrap="square" rtlCol="0">
            <a:spAutoFit/>
          </a:bodyPr>
          <a:lstStyle/>
          <a:p>
            <a:pPr algn="ctr"/>
            <a:r>
              <a:rPr lang="en-US" sz="2000" b="1" i="1" dirty="0" smtClean="0"/>
              <a:t>There WILL be tradeoffs</a:t>
            </a:r>
            <a:endParaRPr lang="en-US" sz="2000" b="1" i="1" dirty="0"/>
          </a:p>
        </p:txBody>
      </p:sp>
      <p:sp>
        <p:nvSpPr>
          <p:cNvPr id="7" name="Content Placeholder 3"/>
          <p:cNvSpPr txBox="1">
            <a:spLocks/>
          </p:cNvSpPr>
          <p:nvPr/>
        </p:nvSpPr>
        <p:spPr>
          <a:xfrm>
            <a:off x="5943600" y="1143000"/>
            <a:ext cx="30480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7033"/>
                </a:solidFill>
                <a:effectLst/>
                <a:uLnTx/>
                <a:uFillTx/>
                <a:latin typeface="+mn-lt"/>
                <a:ea typeface="+mn-ea"/>
                <a:cs typeface="+mn-cs"/>
              </a:rPr>
              <a:t>Sustainability</a:t>
            </a:r>
          </a:p>
          <a:p>
            <a:pPr marL="800100" lvl="1" indent="-342900">
              <a:spcBef>
                <a:spcPct val="20000"/>
              </a:spcBef>
              <a:buFont typeface="Arial" pitchFamily="34" charset="0"/>
              <a:buChar char="•"/>
              <a:defRPr/>
            </a:pPr>
            <a:r>
              <a:rPr kumimoji="0" lang="en-US" sz="2800" b="1" i="0" u="none" strike="noStrike" kern="1200" cap="none" spc="0" normalizeH="0" baseline="0" noProof="0" dirty="0" smtClean="0">
                <a:ln>
                  <a:noFill/>
                </a:ln>
                <a:solidFill>
                  <a:srgbClr val="007033"/>
                </a:solidFill>
                <a:effectLst/>
                <a:uLnTx/>
                <a:uFillTx/>
                <a:latin typeface="+mn-lt"/>
                <a:ea typeface="+mn-ea"/>
                <a:cs typeface="+mn-cs"/>
              </a:rPr>
              <a:t>Reliability</a:t>
            </a:r>
          </a:p>
          <a:p>
            <a:pPr marL="1200150" lvl="2" indent="-285750">
              <a:spcBef>
                <a:spcPct val="20000"/>
              </a:spcBef>
              <a:buFont typeface="Arial" pitchFamily="34" charset="0"/>
              <a:buChar char="–"/>
              <a:defRPr/>
            </a:pPr>
            <a:r>
              <a:rPr kumimoji="0" lang="en-US" sz="2200" b="0" i="0" u="none" strike="noStrike" kern="1200" cap="none" spc="0" normalizeH="0" baseline="0" noProof="0" dirty="0" smtClean="0">
                <a:ln>
                  <a:noFill/>
                </a:ln>
                <a:solidFill>
                  <a:srgbClr val="007033"/>
                </a:solidFill>
                <a:effectLst/>
                <a:uLnTx/>
                <a:uFillTx/>
                <a:latin typeface="+mn-lt"/>
                <a:ea typeface="+mn-ea"/>
                <a:cs typeface="+mn-cs"/>
              </a:rPr>
              <a:t>Under intended contexts over the life cycle</a:t>
            </a:r>
          </a:p>
          <a:p>
            <a:pPr marL="800100" lvl="1" indent="-342900">
              <a:spcBef>
                <a:spcPct val="20000"/>
              </a:spcBef>
              <a:buFont typeface="Arial" pitchFamily="34" charset="0"/>
              <a:buChar char="•"/>
              <a:defRPr/>
            </a:pPr>
            <a:r>
              <a:rPr kumimoji="0" lang="en-US" sz="2800" b="1" i="0" u="none" strike="noStrike" kern="1200" cap="none" spc="0" normalizeH="0" baseline="0" noProof="0" dirty="0" smtClean="0">
                <a:ln>
                  <a:noFill/>
                </a:ln>
                <a:solidFill>
                  <a:srgbClr val="007033"/>
                </a:solidFill>
                <a:effectLst/>
                <a:uLnTx/>
                <a:uFillTx/>
                <a:latin typeface="+mn-lt"/>
                <a:ea typeface="+mn-ea"/>
                <a:cs typeface="+mn-cs"/>
              </a:rPr>
              <a:t>Resilience</a:t>
            </a:r>
          </a:p>
          <a:p>
            <a:pPr marL="1200150" lvl="2" indent="-285750">
              <a:spcBef>
                <a:spcPct val="20000"/>
              </a:spcBef>
              <a:buFont typeface="Arial" pitchFamily="34" charset="0"/>
              <a:buChar char="–"/>
              <a:defRPr/>
            </a:pPr>
            <a:r>
              <a:rPr kumimoji="0" lang="en-US" sz="2200" b="0" i="0" u="none" strike="noStrike" kern="1200" cap="none" spc="0" normalizeH="0" baseline="0" noProof="0" dirty="0" smtClean="0">
                <a:ln>
                  <a:noFill/>
                </a:ln>
                <a:solidFill>
                  <a:srgbClr val="007033"/>
                </a:solidFill>
                <a:effectLst/>
                <a:uLnTx/>
                <a:uFillTx/>
                <a:latin typeface="+mn-lt"/>
                <a:ea typeface="+mn-ea"/>
                <a:cs typeface="+mn-cs"/>
              </a:rPr>
              <a:t>Under unintended, unexpected and harsh conditions</a:t>
            </a:r>
          </a:p>
        </p:txBody>
      </p:sp>
      <p:sp>
        <p:nvSpPr>
          <p:cNvPr id="9" name="TextBox 8"/>
          <p:cNvSpPr txBox="1"/>
          <p:nvPr/>
        </p:nvSpPr>
        <p:spPr>
          <a:xfrm>
            <a:off x="4245736" y="4972907"/>
            <a:ext cx="1371600" cy="461665"/>
          </a:xfrm>
          <a:prstGeom prst="rect">
            <a:avLst/>
          </a:prstGeom>
          <a:solidFill>
            <a:srgbClr val="FFFF00"/>
          </a:solidFill>
          <a:ln w="57150">
            <a:solidFill>
              <a:schemeClr val="tx1"/>
            </a:solidFill>
          </a:ln>
        </p:spPr>
        <p:txBody>
          <a:bodyPr wrap="square" rtlCol="0">
            <a:spAutoFit/>
          </a:bodyPr>
          <a:lstStyle/>
          <a:p>
            <a:pPr algn="ctr"/>
            <a:r>
              <a:rPr lang="en-US" sz="2400" b="1" dirty="0" smtClean="0"/>
              <a:t>E4S4</a:t>
            </a:r>
            <a:endParaRPr lang="en-US" sz="2400" b="1" dirty="0"/>
          </a:p>
        </p:txBody>
      </p:sp>
      <p:sp>
        <p:nvSpPr>
          <p:cNvPr id="10" name="TextBox 9"/>
          <p:cNvSpPr txBox="1"/>
          <p:nvPr/>
        </p:nvSpPr>
        <p:spPr>
          <a:xfrm>
            <a:off x="304800" y="6259810"/>
            <a:ext cx="5638800" cy="369332"/>
          </a:xfrm>
          <a:prstGeom prst="rect">
            <a:avLst/>
          </a:prstGeom>
          <a:solidFill>
            <a:srgbClr val="FFFF00"/>
          </a:solidFill>
          <a:ln w="19050">
            <a:solidFill>
              <a:schemeClr val="tx1"/>
            </a:solidFill>
          </a:ln>
        </p:spPr>
        <p:txBody>
          <a:bodyPr wrap="square" rtlCol="0">
            <a:spAutoFit/>
          </a:bodyPr>
          <a:lstStyle/>
          <a:p>
            <a:pPr algn="ctr"/>
            <a:r>
              <a:rPr lang="en-US" dirty="0" smtClean="0"/>
              <a:t>Discuss your job from these outcome viewpoints</a:t>
            </a:r>
            <a:endParaRPr lang="en-US" dirty="0"/>
          </a:p>
        </p:txBody>
      </p:sp>
    </p:spTree>
    <p:extLst>
      <p:ext uri="{BB962C8B-B14F-4D97-AF65-F5344CB8AC3E}">
        <p14:creationId xmlns="" xmlns:p14="http://schemas.microsoft.com/office/powerpoint/2010/main" val="26028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1"/>
          </p:nvPr>
        </p:nvSpPr>
        <p:spPr/>
        <p:txBody>
          <a:bodyPr/>
          <a:lstStyle/>
          <a:p>
            <a:r>
              <a:rPr lang="en-US" dirty="0" smtClean="0"/>
              <a:t>Thinking takes time</a:t>
            </a:r>
          </a:p>
          <a:p>
            <a:r>
              <a:rPr lang="en-US" dirty="0" smtClean="0"/>
              <a:t>Most errors and accidents have a cognitive basis</a:t>
            </a:r>
          </a:p>
          <a:p>
            <a:r>
              <a:rPr lang="en-US" dirty="0" smtClean="0"/>
              <a:t>Physical, Cognitive and Job analyses come together in BIG Picture Ergonomics</a:t>
            </a:r>
            <a:endParaRPr lang="en-US" dirty="0"/>
          </a:p>
          <a:p>
            <a:r>
              <a:rPr lang="en-US" dirty="0" smtClean="0"/>
              <a:t>Do not be narrow in your assessment of human performance and error, consider the cognitive and broader basis</a:t>
            </a:r>
          </a:p>
          <a:p>
            <a:r>
              <a:rPr lang="en-US" dirty="0" smtClean="0"/>
              <a:t>Choose the right tools to analyze the task or job</a:t>
            </a:r>
          </a:p>
          <a:p>
            <a:r>
              <a:rPr lang="en-US" dirty="0" smtClean="0"/>
              <a:t>Design the task or job for success on all the required outcomes</a:t>
            </a:r>
            <a:endParaRPr lang="en-US" dirty="0"/>
          </a:p>
        </p:txBody>
      </p:sp>
    </p:spTree>
    <p:extLst>
      <p:ext uri="{BB962C8B-B14F-4D97-AF65-F5344CB8AC3E}">
        <p14:creationId xmlns="" xmlns:p14="http://schemas.microsoft.com/office/powerpoint/2010/main" val="2673516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Task Analysis</a:t>
            </a:r>
            <a:endParaRPr lang="en-US" dirty="0"/>
          </a:p>
        </p:txBody>
      </p:sp>
      <p:sp>
        <p:nvSpPr>
          <p:cNvPr id="3" name="Text Placeholder 2"/>
          <p:cNvSpPr>
            <a:spLocks noGrp="1"/>
          </p:cNvSpPr>
          <p:nvPr>
            <p:ph type="body" sz="quarter" idx="11"/>
          </p:nvPr>
        </p:nvSpPr>
        <p:spPr>
          <a:xfrm>
            <a:off x="685800" y="1387810"/>
            <a:ext cx="7990656" cy="4572000"/>
          </a:xfrm>
        </p:spPr>
        <p:txBody>
          <a:bodyPr/>
          <a:lstStyle/>
          <a:p>
            <a:r>
              <a:rPr lang="en-US" dirty="0" smtClean="0"/>
              <a:t>All production lines are subject to this type of physical task analysis with various levels of detail</a:t>
            </a:r>
          </a:p>
          <a:p>
            <a:endParaRPr lang="en-US" dirty="0"/>
          </a:p>
          <a:p>
            <a:r>
              <a:rPr lang="en-US" dirty="0" smtClean="0"/>
              <a:t>Research the history of the production line</a:t>
            </a:r>
          </a:p>
          <a:p>
            <a:endParaRPr lang="en-US" dirty="0"/>
          </a:p>
          <a:p>
            <a:r>
              <a:rPr lang="en-US" dirty="0" smtClean="0"/>
              <a:t>Research the history of Industrial Engineering and work measurement</a:t>
            </a:r>
          </a:p>
          <a:p>
            <a:endParaRPr lang="en-US" dirty="0"/>
          </a:p>
          <a:p>
            <a:r>
              <a:rPr lang="en-US" dirty="0" smtClean="0"/>
              <a:t>But this is just physical task analysis and thinking also takes time</a:t>
            </a:r>
            <a:endParaRPr lang="en-US" dirty="0"/>
          </a:p>
        </p:txBody>
      </p:sp>
      <p:sp>
        <p:nvSpPr>
          <p:cNvPr id="4" name="TextBox 19"/>
          <p:cNvSpPr txBox="1">
            <a:spLocks noChangeArrowheads="1"/>
          </p:cNvSpPr>
          <p:nvPr/>
        </p:nvSpPr>
        <p:spPr bwMode="auto">
          <a:xfrm>
            <a:off x="554636" y="5701064"/>
            <a:ext cx="5025476" cy="646331"/>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Discuss the importance of cognitive and social factors and </a:t>
            </a:r>
            <a:r>
              <a:rPr lang="en-US" i="1" dirty="0" err="1" smtClean="0"/>
              <a:t>theor</a:t>
            </a:r>
            <a:r>
              <a:rPr lang="en-US" i="1" dirty="0" smtClean="0"/>
              <a:t> affect on E4S4</a:t>
            </a:r>
            <a:endParaRPr lang="en-US" i="1" dirty="0"/>
          </a:p>
        </p:txBody>
      </p:sp>
    </p:spTree>
    <p:extLst>
      <p:ext uri="{BB962C8B-B14F-4D97-AF65-F5344CB8AC3E}">
        <p14:creationId xmlns="" xmlns:p14="http://schemas.microsoft.com/office/powerpoint/2010/main" val="305593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0" y="315722"/>
            <a:ext cx="9144000" cy="609600"/>
          </a:xfrm>
        </p:spPr>
        <p:txBody>
          <a:bodyPr/>
          <a:lstStyle/>
          <a:p>
            <a:r>
              <a:rPr lang="en-US" dirty="0" smtClean="0"/>
              <a:t>Cognitive Task Analysis</a:t>
            </a:r>
          </a:p>
        </p:txBody>
      </p:sp>
      <p:sp>
        <p:nvSpPr>
          <p:cNvPr id="95235" name="Content Placeholder 4"/>
          <p:cNvSpPr>
            <a:spLocks noGrp="1"/>
          </p:cNvSpPr>
          <p:nvPr>
            <p:ph type="body" sz="quarter" idx="11"/>
          </p:nvPr>
        </p:nvSpPr>
        <p:spPr>
          <a:xfrm>
            <a:off x="685800" y="1387810"/>
            <a:ext cx="7543800" cy="4129422"/>
          </a:xfrm>
          <a:prstGeom prst="rect">
            <a:avLst/>
          </a:prstGeom>
        </p:spPr>
        <p:txBody>
          <a:bodyPr>
            <a:normAutofit/>
          </a:bodyPr>
          <a:lstStyle/>
          <a:p>
            <a:r>
              <a:rPr lang="en-US" sz="2000" dirty="0" smtClean="0"/>
              <a:t>Cognitive Task Analysis is the collective name for a set of methods that describe the </a:t>
            </a:r>
            <a:r>
              <a:rPr lang="en-US" sz="2000" b="1" dirty="0" smtClean="0"/>
              <a:t>thought processes </a:t>
            </a:r>
            <a:r>
              <a:rPr lang="en-US" sz="2000" dirty="0" smtClean="0"/>
              <a:t>used by novices and experts to control simple or complex systems</a:t>
            </a:r>
          </a:p>
          <a:p>
            <a:endParaRPr lang="en-US" sz="600" dirty="0" smtClean="0"/>
          </a:p>
          <a:p>
            <a:r>
              <a:rPr lang="en-US" sz="2000" dirty="0" smtClean="0"/>
              <a:t>Cognitive Task Analysis distinguishes between </a:t>
            </a:r>
            <a:r>
              <a:rPr lang="en-US" sz="2000" b="1" dirty="0" smtClean="0"/>
              <a:t>knowledge</a:t>
            </a:r>
            <a:r>
              <a:rPr lang="en-US" sz="2000" dirty="0" smtClean="0"/>
              <a:t>, </a:t>
            </a:r>
            <a:r>
              <a:rPr lang="en-US" sz="2000" b="1" dirty="0" smtClean="0"/>
              <a:t>rule </a:t>
            </a:r>
            <a:r>
              <a:rPr lang="en-US" sz="2000" dirty="0" smtClean="0"/>
              <a:t>and </a:t>
            </a:r>
            <a:r>
              <a:rPr lang="en-US" sz="2000" b="1" dirty="0" smtClean="0"/>
              <a:t>skill </a:t>
            </a:r>
            <a:r>
              <a:rPr lang="en-US" sz="2000" dirty="0" smtClean="0"/>
              <a:t>based control of systems</a:t>
            </a:r>
          </a:p>
          <a:p>
            <a:pPr lvl="1"/>
            <a:r>
              <a:rPr lang="en-US" sz="1800" dirty="0" smtClean="0"/>
              <a:t>People who operate in a knowledge based way are restricted by the information available</a:t>
            </a:r>
          </a:p>
          <a:p>
            <a:pPr lvl="1"/>
            <a:r>
              <a:rPr lang="en-US" sz="1800" dirty="0" smtClean="0"/>
              <a:t>People who act in a rule based way do not seek additional information, but rely on deductive processes</a:t>
            </a:r>
          </a:p>
          <a:p>
            <a:pPr lvl="1"/>
            <a:r>
              <a:rPr lang="en-US" sz="1800" dirty="0" smtClean="0"/>
              <a:t>People with a high level of skill are adaptable and able to apply inductive reasoning to problem solving</a:t>
            </a:r>
          </a:p>
        </p:txBody>
      </p:sp>
      <p:sp>
        <p:nvSpPr>
          <p:cNvPr id="4" name="TextBox 19"/>
          <p:cNvSpPr txBox="1">
            <a:spLocks noChangeArrowheads="1"/>
          </p:cNvSpPr>
          <p:nvPr/>
        </p:nvSpPr>
        <p:spPr bwMode="auto">
          <a:xfrm>
            <a:off x="323528" y="5701064"/>
            <a:ext cx="6336704" cy="923330"/>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CTA is appropriate where complex information handling takes place and may affect effectiveness and efficiency (and the rest of E4S4, discuss some examples of such tasks</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smtClean="0"/>
              <a:t>CTA Methods</a:t>
            </a:r>
          </a:p>
        </p:txBody>
      </p:sp>
      <p:sp>
        <p:nvSpPr>
          <p:cNvPr id="96259" name="Content Placeholder 2"/>
          <p:cNvSpPr>
            <a:spLocks noGrp="1"/>
          </p:cNvSpPr>
          <p:nvPr>
            <p:ph type="body" sz="quarter" idx="11"/>
          </p:nvPr>
        </p:nvSpPr>
        <p:spPr>
          <a:xfrm>
            <a:off x="685800" y="1196752"/>
            <a:ext cx="7543800" cy="4993518"/>
          </a:xfrm>
          <a:prstGeom prst="rect">
            <a:avLst/>
          </a:prstGeom>
        </p:spPr>
        <p:txBody>
          <a:bodyPr>
            <a:noAutofit/>
          </a:bodyPr>
          <a:lstStyle/>
          <a:p>
            <a:pPr>
              <a:spcBef>
                <a:spcPts val="0"/>
              </a:spcBef>
              <a:spcAft>
                <a:spcPts val="600"/>
              </a:spcAft>
            </a:pPr>
            <a:r>
              <a:rPr lang="en-US" sz="1800" dirty="0" smtClean="0"/>
              <a:t>Cooke (</a:t>
            </a:r>
            <a:r>
              <a:rPr lang="en-US" sz="1600" dirty="0" smtClean="0"/>
              <a:t>1994) identified three broad families of techniques:</a:t>
            </a:r>
          </a:p>
          <a:p>
            <a:pPr lvl="1">
              <a:spcBef>
                <a:spcPts val="0"/>
              </a:spcBef>
              <a:spcAft>
                <a:spcPts val="600"/>
              </a:spcAft>
            </a:pPr>
            <a:r>
              <a:rPr lang="en-US" sz="1600" b="1" dirty="0" smtClean="0"/>
              <a:t>observation and interviews</a:t>
            </a:r>
            <a:r>
              <a:rPr lang="en-US" sz="1600" dirty="0" smtClean="0"/>
              <a:t>: watching experts and talking with them.</a:t>
            </a:r>
          </a:p>
          <a:p>
            <a:pPr lvl="2">
              <a:spcBef>
                <a:spcPts val="0"/>
              </a:spcBef>
              <a:spcAft>
                <a:spcPts val="600"/>
              </a:spcAft>
            </a:pPr>
            <a:r>
              <a:rPr lang="en-US" sz="1600" dirty="0" smtClean="0"/>
              <a:t>More informal. Allow knowledge </a:t>
            </a:r>
            <a:r>
              <a:rPr lang="en-US" sz="1600" dirty="0" err="1" smtClean="0"/>
              <a:t>elicitator</a:t>
            </a:r>
            <a:r>
              <a:rPr lang="en-US" sz="1600" dirty="0" smtClean="0"/>
              <a:t> more flexibility during knowledge elicitation.</a:t>
            </a:r>
          </a:p>
          <a:p>
            <a:pPr lvl="2">
              <a:spcBef>
                <a:spcPts val="0"/>
              </a:spcBef>
              <a:spcAft>
                <a:spcPts val="600"/>
              </a:spcAft>
            </a:pPr>
            <a:endParaRPr lang="en-US" sz="1600" dirty="0" smtClean="0"/>
          </a:p>
          <a:p>
            <a:pPr lvl="1">
              <a:spcBef>
                <a:spcPts val="0"/>
              </a:spcBef>
              <a:spcAft>
                <a:spcPts val="600"/>
              </a:spcAft>
            </a:pPr>
            <a:r>
              <a:rPr lang="en-US" sz="1600" b="1" dirty="0" smtClean="0"/>
              <a:t>process tracing</a:t>
            </a:r>
            <a:r>
              <a:rPr lang="en-US" sz="1600" dirty="0" smtClean="0"/>
              <a:t>: capture an expert’s performance of a specific task via either a think-aloud protocol or subsequent recall.</a:t>
            </a:r>
          </a:p>
          <a:p>
            <a:pPr lvl="2">
              <a:spcBef>
                <a:spcPts val="0"/>
              </a:spcBef>
              <a:spcAft>
                <a:spcPts val="600"/>
              </a:spcAft>
            </a:pPr>
            <a:r>
              <a:rPr lang="en-US" sz="1600" dirty="0" smtClean="0"/>
              <a:t>More formal and structured. Some analysis decisions are left to the elicitor.</a:t>
            </a:r>
          </a:p>
          <a:p>
            <a:pPr lvl="2">
              <a:spcBef>
                <a:spcPts val="0"/>
              </a:spcBef>
              <a:spcAft>
                <a:spcPts val="600"/>
              </a:spcAft>
            </a:pPr>
            <a:endParaRPr lang="en-US" sz="1600" dirty="0" smtClean="0"/>
          </a:p>
          <a:p>
            <a:pPr lvl="1">
              <a:spcBef>
                <a:spcPts val="0"/>
              </a:spcBef>
              <a:spcAft>
                <a:spcPts val="600"/>
              </a:spcAft>
            </a:pPr>
            <a:r>
              <a:rPr lang="en-US" sz="1600" b="1" dirty="0" smtClean="0"/>
              <a:t>conceptual techniques</a:t>
            </a:r>
            <a:r>
              <a:rPr lang="en-US" sz="1600" dirty="0" smtClean="0"/>
              <a:t>: produce structured, interrelated representations of relevant concepts within a domain</a:t>
            </a:r>
          </a:p>
          <a:p>
            <a:pPr lvl="2">
              <a:spcBef>
                <a:spcPts val="0"/>
              </a:spcBef>
              <a:spcAft>
                <a:spcPts val="600"/>
              </a:spcAft>
            </a:pPr>
            <a:r>
              <a:rPr lang="en-US" sz="1600" dirty="0" smtClean="0"/>
              <a:t>Conceptual techniques are well-specified and formal with few judgments on the part of the elicitor.  </a:t>
            </a:r>
          </a:p>
          <a:p>
            <a:pPr lvl="2">
              <a:spcBef>
                <a:spcPts val="0"/>
              </a:spcBef>
              <a:spcAft>
                <a:spcPts val="600"/>
              </a:spcAft>
            </a:pPr>
            <a:r>
              <a:rPr lang="en-US" sz="1600" dirty="0" smtClean="0"/>
              <a:t>Requires more training</a:t>
            </a:r>
          </a:p>
          <a:p>
            <a:pPr lvl="2">
              <a:spcBef>
                <a:spcPts val="0"/>
              </a:spcBef>
              <a:spcAft>
                <a:spcPts val="600"/>
              </a:spcAft>
            </a:pPr>
            <a:endParaRPr lang="en-US" sz="1100" dirty="0" smtClean="0"/>
          </a:p>
        </p:txBody>
      </p:sp>
      <p:sp>
        <p:nvSpPr>
          <p:cNvPr id="4" name="TextBox 19"/>
          <p:cNvSpPr txBox="1">
            <a:spLocks noChangeArrowheads="1"/>
          </p:cNvSpPr>
          <p:nvPr/>
        </p:nvSpPr>
        <p:spPr bwMode="auto">
          <a:xfrm>
            <a:off x="167465" y="5728605"/>
            <a:ext cx="6480719" cy="923330"/>
          </a:xfrm>
          <a:prstGeom prst="rect">
            <a:avLst/>
          </a:prstGeom>
          <a:solidFill>
            <a:srgbClr val="FFFF00"/>
          </a:solidFill>
          <a:ln w="12700">
            <a:solidFill>
              <a:schemeClr val="tx1"/>
            </a:solidFill>
            <a:miter lim="800000"/>
            <a:headEnd/>
            <a:tailEnd/>
          </a:ln>
        </p:spPr>
        <p:txBody>
          <a:bodyPr wrap="square">
            <a:spAutoFit/>
          </a:bodyPr>
          <a:lstStyle/>
          <a:p>
            <a:pPr algn="ctr"/>
            <a:r>
              <a:rPr lang="en-US" i="1" dirty="0" smtClean="0"/>
              <a:t>Look, talk and analyze</a:t>
            </a:r>
          </a:p>
          <a:p>
            <a:pPr algn="ctr"/>
            <a:r>
              <a:rPr lang="en-US" i="1" dirty="0" smtClean="0"/>
              <a:t>How would you analyze the job of a car driver, a pilot or your boss?</a:t>
            </a:r>
            <a:endParaRPr lang="en-US" i="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 Lucida Sans 35pt&amp;quot;&quot;/&gt;&lt;property id=&quot;20307&quot; value=&quot;280&quot;/&gt;&lt;/object&gt;&lt;object type=&quot;3&quot; unique_id=&quot;10005&quot;&gt;&lt;property id=&quot;20148&quot; value=&quot;5&quot;/&gt;&lt;property id=&quot;20300&quot; value=&quot;Slide 2 - &amp;quot;Header Lucida Sans 24pt&amp;quot;&quot;/&gt;&lt;property id=&quot;20307&quot; value=&quot;278&quot;/&gt;&lt;/object&gt;&lt;object type=&quot;3&quot; unique_id=&quot;10006&quot;&gt;&lt;property id=&quot;20148&quot; value=&quot;5&quot;/&gt;&lt;property id=&quot;20300&quot; value=&quot;Slide 3 - &amp;quot;Thank You Lucida Sans 35pt&amp;quot;&quot;/&gt;&lt;property id=&quot;20307&quot; value=&quot;279&quot;/&gt;&lt;/object&gt;&lt;/object&gt;&lt;/object&gt;&lt;/database&gt;"/>
  <p:tag name="SECTOMILLISECCONVERTED" val="1"/>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6414</TotalTime>
  <Words>4519</Words>
  <Application>Microsoft Office PowerPoint</Application>
  <PresentationFormat>On-screen Show (4:3)</PresentationFormat>
  <Paragraphs>863</Paragraphs>
  <Slides>69</Slides>
  <Notes>69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1_Office Theme</vt:lpstr>
      <vt:lpstr>Document</vt:lpstr>
      <vt:lpstr>Train The Trainer OH Masterclass For Ergonomics:   Evaluation and Investigation methods: TA, CTA , MWL and SA   Prof. Brian Peacock and A.Prof. Chui Yoon Ping </vt:lpstr>
      <vt:lpstr>Task Analysis</vt:lpstr>
      <vt:lpstr>Uses of Task Analysis</vt:lpstr>
      <vt:lpstr>Task Analysis on the Car Assembly Line</vt:lpstr>
      <vt:lpstr>Physical Task Analysis</vt:lpstr>
      <vt:lpstr>Physical Task Analysis  (with Physical Ergonomics)</vt:lpstr>
      <vt:lpstr>Physical Task Analysis</vt:lpstr>
      <vt:lpstr>Cognitive Task Analysis</vt:lpstr>
      <vt:lpstr>CTA Methods</vt:lpstr>
      <vt:lpstr>CTA Methods</vt:lpstr>
      <vt:lpstr>CTA procedure</vt:lpstr>
      <vt:lpstr>CTA procedure</vt:lpstr>
      <vt:lpstr>CTA procedure</vt:lpstr>
      <vt:lpstr>CTA procedure</vt:lpstr>
      <vt:lpstr>Verbal Protocol Analysis </vt:lpstr>
      <vt:lpstr>CTA procedure</vt:lpstr>
      <vt:lpstr>CTA procedure</vt:lpstr>
      <vt:lpstr>Expertise</vt:lpstr>
      <vt:lpstr>Cognitive Task Analysis</vt:lpstr>
      <vt:lpstr>Cognitive Task Analysis (a doctor)</vt:lpstr>
      <vt:lpstr>Cognitive Task Analysis Landing an airplane</vt:lpstr>
      <vt:lpstr>Secondary Task Methods of CTA</vt:lpstr>
      <vt:lpstr>Car driving and classroom experiments</vt:lpstr>
      <vt:lpstr>Transaction Analysis</vt:lpstr>
      <vt:lpstr>Transaction Analysis (contd.)</vt:lpstr>
      <vt:lpstr>Transaction Analysis Example – Parking a car</vt:lpstr>
      <vt:lpstr>Verbal Protocol</vt:lpstr>
      <vt:lpstr>Practical Cognitive Task Analysis</vt:lpstr>
      <vt:lpstr>Mental Workload</vt:lpstr>
      <vt:lpstr>Mental Workload and Situation Awareness</vt:lpstr>
      <vt:lpstr>Mental Workload Measurement Device Criteria</vt:lpstr>
      <vt:lpstr>Mental Workload Measurement</vt:lpstr>
      <vt:lpstr>Primary Tasks Measures</vt:lpstr>
      <vt:lpstr>Secondary task measures</vt:lpstr>
      <vt:lpstr>Secondary Task Example</vt:lpstr>
      <vt:lpstr>Secondary Tasks</vt:lpstr>
      <vt:lpstr>Dual Task Methods</vt:lpstr>
      <vt:lpstr>Secondary task measures: Problems</vt:lpstr>
      <vt:lpstr>Secondary task measures: Problems</vt:lpstr>
      <vt:lpstr>Subjective Measures</vt:lpstr>
      <vt:lpstr>Subjective Measures</vt:lpstr>
      <vt:lpstr>Modified Cooper Harper scale</vt:lpstr>
      <vt:lpstr>Slide 43</vt:lpstr>
      <vt:lpstr>Bedford Workload Scale</vt:lpstr>
      <vt:lpstr>NASA TLX</vt:lpstr>
      <vt:lpstr>Slide 46</vt:lpstr>
      <vt:lpstr>Psychophysiological Measurements</vt:lpstr>
      <vt:lpstr>Heart Rate</vt:lpstr>
      <vt:lpstr>Slide 49</vt:lpstr>
      <vt:lpstr>Slide 50</vt:lpstr>
      <vt:lpstr>Heart Rate Variability</vt:lpstr>
      <vt:lpstr>Pupil Diameter</vt:lpstr>
      <vt:lpstr>Eye movements / focus</vt:lpstr>
      <vt:lpstr>Eye Movements</vt:lpstr>
      <vt:lpstr>Eyeblink Activity</vt:lpstr>
      <vt:lpstr>Blink Patterns</vt:lpstr>
      <vt:lpstr>Pschophysiological Measurements</vt:lpstr>
      <vt:lpstr>Mental Workload Planning </vt:lpstr>
      <vt:lpstr>Reduce Mental Workload</vt:lpstr>
      <vt:lpstr>Situation Awareness</vt:lpstr>
      <vt:lpstr>SART – Situation Awareness Rating Technique</vt:lpstr>
      <vt:lpstr>Situation Awareness Global Assessment Technique (SAGAT)</vt:lpstr>
      <vt:lpstr>Soccer Coaching</vt:lpstr>
      <vt:lpstr>SAGAT for Web Page Navigation</vt:lpstr>
      <vt:lpstr>Situation Awareness</vt:lpstr>
      <vt:lpstr>The Broad Scope of Job Analysis</vt:lpstr>
      <vt:lpstr>Job Analysis</vt:lpstr>
      <vt:lpstr>All of these performance factors should be considered</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Joscans</dc:creator>
  <cp:lastModifiedBy>Chui Yoon Ping (UniSIM)</cp:lastModifiedBy>
  <cp:revision>318</cp:revision>
  <dcterms:created xsi:type="dcterms:W3CDTF">2012-01-26T10:45:43Z</dcterms:created>
  <dcterms:modified xsi:type="dcterms:W3CDTF">2013-11-04T08:12:02Z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Module 1 Introduction to Human Factors</vt:lpwstr>
  </property>
  <property fmtid="{D5CDD505-2E9C-101B-9397-08002B2CF9AE}" pid="4" name="ArticulateGUID">
    <vt:lpwstr>4FE59521-73BC-42CA-8B65-38BD0DCBF39F</vt:lpwstr>
  </property>
  <property fmtid="{D5CDD505-2E9C-101B-9397-08002B2CF9AE}" pid="5" name="ArticulateProjectFull">
    <vt:lpwstr>C:\Users\user\Desktop\CTAlatest.ppta</vt:lpwstr>
  </property>
</Properties>
</file>