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7"/>
  </p:notesMasterIdLst>
  <p:handoutMasterIdLst>
    <p:handoutMasterId r:id="rId28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9144000" cy="6858000" type="screen4x3"/>
  <p:notesSz cx="6858000" cy="9144000"/>
  <p:custDataLst>
    <p:tags r:id="rId29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clrMode="bw" frameSlides="1"/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2E3DBA-3758-0445-91EF-EFE9446AC5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89212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4339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339798766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 useBgFill="1">
        <p:nvSpPr>
          <p:cNvPr id="5" name="Rounded Rectangle 4"/>
          <p:cNvSpPr/>
          <p:nvPr/>
        </p:nvSpPr>
        <p:spPr>
          <a:xfrm>
            <a:off x="65088" y="69850"/>
            <a:ext cx="9013825" cy="6691313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3500" y="1449388"/>
            <a:ext cx="9020175" cy="15271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3500" y="1397000"/>
            <a:ext cx="9020175" cy="12065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3500" y="2976563"/>
            <a:ext cx="9020175" cy="1111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9/11/2009</a:t>
            </a:r>
            <a:endParaRPr lang="en-US"/>
          </a:p>
        </p:txBody>
      </p:sp>
      <p:sp>
        <p:nvSpPr>
          <p:cNvPr id="12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Brian Peacock Ergonomics (BPE) Pte. Ltd.</a:t>
            </a:r>
            <a:endParaRPr lang="en-US"/>
          </a:p>
        </p:txBody>
      </p:sp>
      <p:sp>
        <p:nvSpPr>
          <p:cNvPr id="13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1FFF21-2BA6-3842-ACC8-05DDE1C5A4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9/11/2009</a:t>
            </a:r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Brian Peacock Ergonomics (BPE) Pte. Ltd.</a:t>
            </a:r>
            <a:endParaRPr lang="en-US" dirty="0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524E06-C8A7-EA46-8826-551CB21EDF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9/11/2009</a:t>
            </a:r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Brian Peacock Ergonomics (BPE) Pte. Ltd.</a:t>
            </a:r>
            <a:endParaRPr lang="en-US" dirty="0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2EF819-77FD-0448-8FC6-5D3658B0C6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9/11/2009</a:t>
            </a:r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Brian Peacock Ergonomics (BPE) Pte. Ltd.</a:t>
            </a:r>
            <a:endParaRPr lang="en-US" dirty="0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6B490F-186A-6A49-B4A8-082E54DF0F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 useBgFill="1">
        <p:nvSpPr>
          <p:cNvPr id="5" name="Rounded Rectangle 4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 flipV="1">
            <a:off x="69850" y="2376488"/>
            <a:ext cx="901382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9850" y="2341563"/>
            <a:ext cx="901382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263" y="2468563"/>
            <a:ext cx="9015412" cy="4603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/>
          <a:lstStyle>
            <a:lvl1pPr algn="l">
              <a:buNone/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9/11/2009</a:t>
            </a:r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Brian Peacock Ergonomics (BPE) Pte. Ltd.</a:t>
            </a:r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9B4ACF-5521-6441-829C-03BC2C98E7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9/11/2009</a:t>
            </a:r>
            <a:endParaRPr lang="en-US" dirty="0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Brian Peacock Ergonomics (BPE) Pte. Ltd.</a:t>
            </a:r>
            <a:endParaRPr lang="en-US" dirty="0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881D89-3996-404F-926F-1AE16FC95C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9/11/2009</a:t>
            </a:r>
            <a:endParaRPr lang="en-US" dirty="0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Brian Peacock Ergonomics (BPE) Pte. Ltd.</a:t>
            </a:r>
            <a:endParaRPr lang="en-US" dirty="0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45A999-22C5-7340-A8E0-5541BC4CB2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9/11/2009</a:t>
            </a:r>
            <a:endParaRPr lang="en-US" dirty="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Brian Peacock Ergonomics (BPE) Pte. Ltd.</a:t>
            </a:r>
            <a:endParaRPr lang="en-US" dirty="0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46890F-4C74-B642-B6E1-2B05243922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9/11/2009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Brian Peacock Ergonomics (BPE) Pte. Ltd.</a:t>
            </a:r>
            <a:endParaRPr lang="en-US" dirty="0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58A7B6-C77C-0443-A0E1-D57F456D83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 useBgFill="1">
        <p:nvSpPr>
          <p:cNvPr id="6" name="Rounded Rectangle 5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 algn="l">
              <a:buNone/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9/11/2009</a:t>
            </a:r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Brian Peacock Ergonomics (BPE) Pte. Ltd.</a:t>
            </a: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CA4528-1290-5343-ADA1-D603453416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 flipV="1">
            <a:off x="68263" y="4683125"/>
            <a:ext cx="900747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8263" y="4649788"/>
            <a:ext cx="900747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8263" y="4773613"/>
            <a:ext cx="9007475" cy="476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9/11/2009</a:t>
            </a:r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Brian Peacock Ergonomics (BPE) Pte. Ltd.</a:t>
            </a:r>
            <a:endParaRPr lang="en-US" dirty="0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D47B05-E35D-8B48-A06D-729CB9E2EF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028" name="Title Placeholder 21"/>
          <p:cNvSpPr>
            <a:spLocks noGrp="1"/>
          </p:cNvSpPr>
          <p:nvPr>
            <p:ph type="title"/>
          </p:nvPr>
        </p:nvSpPr>
        <p:spPr bwMode="auto">
          <a:xfrm>
            <a:off x="914400" y="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9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914400" y="144780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 dirty="0">
                <a:solidFill>
                  <a:schemeClr val="tx2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 smtClean="0"/>
              <a:t>9/11/2009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 dirty="0">
                <a:solidFill>
                  <a:schemeClr val="tx2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© Brian Peacock Ergonomics (BPE) Pte. Ltd.</a:t>
            </a: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050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vert="horz" wrap="none" lIns="0" tIns="0" rIns="0" bIns="0" numCol="1" anchor="ctr" anchorCtr="1" compatLnSpc="1">
            <a:prstTxWarp prst="textNoShape">
              <a:avLst/>
            </a:prstTxWarp>
            <a:noAutofit/>
          </a:bodyPr>
          <a:lstStyle>
            <a:lvl1pPr algn="ctr" eaLnBrk="1" hangingPunct="1">
              <a:defRPr sz="1400">
                <a:solidFill>
                  <a:srgbClr val="FFFFFF"/>
                </a:solidFill>
                <a:latin typeface="Franklin Gothic Book" charset="0"/>
              </a:defRPr>
            </a:lvl1pPr>
          </a:lstStyle>
          <a:p>
            <a:pPr>
              <a:defRPr/>
            </a:pPr>
            <a:fld id="{2D9F8C89-6DAE-AC4F-A53C-E660FF4982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914400" y="1219200"/>
            <a:ext cx="76200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 kern="12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Franklin Gothic Book" pitchFamily="34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Franklin Gothic Book" pitchFamily="34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Franklin Gothic Book" pitchFamily="34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Franklin Gothic Book" pitchFamily="34" charset="0"/>
          <a:ea typeface="ＭＳ Ｐゴシック" charset="-128"/>
          <a:cs typeface="ＭＳ Ｐゴシック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9pPr>
    </p:titleStyle>
    <p:bodyStyle>
      <a:lvl1pPr marL="273050" indent="-273050" algn="l" rtl="0" eaLnBrk="0" fontAlgn="base" hangingPunct="0">
        <a:spcBef>
          <a:spcPts val="575"/>
        </a:spcBef>
        <a:spcAft>
          <a:spcPct val="0"/>
        </a:spcAft>
        <a:buClr>
          <a:schemeClr val="accent1"/>
        </a:buClr>
        <a:buSzPct val="85000"/>
        <a:buFont typeface="Wingdings 2" charset="2"/>
        <a:buChar char=""/>
        <a:defRPr sz="28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547688" indent="-228600" algn="l" rtl="0" eaLnBrk="0" fontAlgn="base" hangingPunct="0">
        <a:spcBef>
          <a:spcPts val="375"/>
        </a:spcBef>
        <a:spcAft>
          <a:spcPct val="0"/>
        </a:spcAft>
        <a:buClr>
          <a:schemeClr val="accent2"/>
        </a:buClr>
        <a:buSzPct val="85000"/>
        <a:buFont typeface="Wingdings 2" charset="2"/>
        <a:buChar char="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822325" indent="-228600" algn="l" rtl="0" eaLnBrk="0" fontAlgn="base" hangingPunct="0">
        <a:spcBef>
          <a:spcPts val="375"/>
        </a:spcBef>
        <a:spcAft>
          <a:spcPct val="0"/>
        </a:spcAft>
        <a:buClr>
          <a:srgbClr val="E6B1AB"/>
        </a:buClr>
        <a:buSzPct val="85000"/>
        <a:buFont typeface="Wingdings 2" charset="2"/>
        <a:buChar char="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096963" indent="-228600" algn="l" rtl="0" eaLnBrk="0" fontAlgn="base" hangingPunct="0">
        <a:spcBef>
          <a:spcPts val="375"/>
        </a:spcBef>
        <a:spcAft>
          <a:spcPct val="0"/>
        </a:spcAft>
        <a:buClr>
          <a:srgbClr val="A28E6A"/>
        </a:buClr>
        <a:buSzPct val="80000"/>
        <a:buFont typeface="Wingdings 2" charset="2"/>
        <a:buChar char="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1371600" indent="-228600" algn="l" rtl="0" eaLnBrk="0" fontAlgn="base" hangingPunct="0">
        <a:spcBef>
          <a:spcPts val="375"/>
        </a:spcBef>
        <a:spcAft>
          <a:spcPct val="0"/>
        </a:spcAft>
        <a:buClr>
          <a:srgbClr val="A28E6A"/>
        </a:buClr>
        <a:buChar char="o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2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3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7" Type="http://schemas.openxmlformats.org/officeDocument/2006/relationships/image" Target="../media/image6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5.wmf"/><Relationship Id="rId4" Type="http://schemas.openxmlformats.org/officeDocument/2006/relationships/oleObject" Target="../embeddings/oleObject4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7.wmf"/><Relationship Id="rId4" Type="http://schemas.openxmlformats.org/officeDocument/2006/relationships/oleObject" Target="../embeddings/oleObject6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1828800"/>
            <a:ext cx="7772400" cy="1143000"/>
          </a:xfrm>
          <a:noFill/>
        </p:spPr>
        <p:txBody>
          <a:bodyPr/>
          <a:lstStyle/>
          <a:p>
            <a:pPr eaLnBrk="1" hangingPunct="1"/>
            <a:r>
              <a:rPr sz="4800" b="1"/>
              <a:t>Whole Body Vibration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609600" y="3429000"/>
            <a:ext cx="7778750" cy="1752600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 eaLnBrk="1" fontAlgn="auto" hangingPunct="1"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defRPr/>
            </a:pPr>
            <a:r>
              <a:rPr lang="en-US" sz="2600" dirty="0">
                <a:solidFill>
                  <a:schemeClr val="tx2"/>
                </a:solidFill>
                <a:latin typeface="+mn-lt"/>
              </a:rPr>
              <a:t>Brian Peacock </a:t>
            </a:r>
          </a:p>
          <a:p>
            <a:pPr algn="ctr" eaLnBrk="1" fontAlgn="auto" hangingPunct="1"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defRPr/>
            </a:pPr>
            <a:r>
              <a:rPr lang="en-US" sz="2600" dirty="0">
                <a:solidFill>
                  <a:schemeClr val="tx2"/>
                </a:solidFill>
                <a:latin typeface="+mn-lt"/>
              </a:rPr>
              <a:t>for</a:t>
            </a:r>
          </a:p>
          <a:p>
            <a:pPr algn="ctr" eaLnBrk="1" fontAlgn="auto" hangingPunct="1"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defRPr/>
            </a:pPr>
            <a:r>
              <a:rPr lang="en-US" sz="2600" dirty="0" smtClean="0">
                <a:solidFill>
                  <a:schemeClr val="tx2"/>
                </a:solidFill>
                <a:latin typeface="+mn-lt"/>
              </a:rPr>
              <a:t>Pitney Bowes </a:t>
            </a:r>
            <a:r>
              <a:rPr lang="en-US" sz="2600" dirty="0" err="1" smtClean="0">
                <a:solidFill>
                  <a:schemeClr val="tx2"/>
                </a:solidFill>
                <a:latin typeface="+mn-lt"/>
              </a:rPr>
              <a:t>Inc</a:t>
            </a:r>
            <a:endParaRPr lang="en-US" sz="26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5364" name="Footer Placeholder 2"/>
          <p:cNvSpPr>
            <a:spLocks noGrp="1"/>
          </p:cNvSpPr>
          <p:nvPr>
            <p:ph type="ftr" sz="quarter" idx="11"/>
          </p:nvPr>
        </p:nvSpPr>
        <p:spPr bwMode="auto">
          <a:xfrm>
            <a:off x="762000" y="6248400"/>
            <a:ext cx="3962400" cy="4572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en-US" sz="1600" smtClean="0">
                <a:solidFill>
                  <a:srgbClr val="696464"/>
                </a:solidFill>
                <a:latin typeface="Times New Roman" charset="0"/>
              </a:rPr>
              <a:t>© Brian Peacock Ergonomics (BPE) Pte. Ltd.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 Perennial Source of Concern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Reports of pain and discomfort</a:t>
            </a:r>
          </a:p>
          <a:p>
            <a:r>
              <a:rPr lang="en-US" smtClean="0"/>
              <a:t>Complaints about the floor and dock plates</a:t>
            </a:r>
          </a:p>
          <a:p>
            <a:r>
              <a:rPr lang="en-US" smtClean="0"/>
              <a:t>Relatively little hard evidence of vibration related illness</a:t>
            </a:r>
          </a:p>
          <a:p>
            <a:pPr lvl="1"/>
            <a:r>
              <a:rPr lang="en-US" smtClean="0"/>
              <a:t>NIOSH WRMSD report</a:t>
            </a:r>
          </a:p>
          <a:p>
            <a:r>
              <a:rPr lang="en-US" smtClean="0"/>
              <a:t>Numerous investigations</a:t>
            </a:r>
          </a:p>
          <a:p>
            <a:pPr lvl="1"/>
            <a:r>
              <a:rPr lang="en-US" smtClean="0"/>
              <a:t>measurements</a:t>
            </a:r>
          </a:p>
          <a:p>
            <a:pPr lvl="1"/>
            <a:r>
              <a:rPr lang="en-US" smtClean="0"/>
              <a:t>symptoms, lost work day incidents</a:t>
            </a:r>
          </a:p>
          <a:p>
            <a:r>
              <a:rPr lang="en-US" smtClean="0"/>
              <a:t>Back pain has high prevalence in the general population</a:t>
            </a:r>
          </a:p>
        </p:txBody>
      </p:sp>
      <p:sp>
        <p:nvSpPr>
          <p:cNvPr id="33797" name="Footer Placeholder 2"/>
          <p:cNvSpPr>
            <a:spLocks noGrp="1"/>
          </p:cNvSpPr>
          <p:nvPr>
            <p:ph type="ftr" sz="quarter" idx="11"/>
          </p:nvPr>
        </p:nvSpPr>
        <p:spPr bwMode="auto">
          <a:xfrm>
            <a:off x="762000" y="6248400"/>
            <a:ext cx="3962400" cy="4572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en-US" sz="1600" smtClean="0">
                <a:solidFill>
                  <a:srgbClr val="696464"/>
                </a:solidFill>
                <a:latin typeface="Times New Roman" charset="0"/>
              </a:rPr>
              <a:t>© Brian Peacock Ergonomics (BPE) Pte. Ltd.</a:t>
            </a: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772400" cy="1143000"/>
          </a:xfrm>
          <a:noFill/>
        </p:spPr>
        <p:txBody>
          <a:bodyPr/>
          <a:lstStyle/>
          <a:p>
            <a:pPr eaLnBrk="1" hangingPunct="1"/>
            <a:r>
              <a:rPr lang="en-US"/>
              <a:t>NIOSH Literature Review, 1997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09600" y="1676400"/>
            <a:ext cx="8001000" cy="3886200"/>
          </a:xfrm>
        </p:spPr>
        <p:txBody>
          <a:bodyPr/>
          <a:lstStyle/>
          <a:p>
            <a:pPr eaLnBrk="1" hangingPunct="1"/>
            <a:r>
              <a:rPr lang="en-US"/>
              <a:t>There is strong evidence of a positive association between WBV, from Vehicle Operation, and back disorder</a:t>
            </a:r>
          </a:p>
          <a:p>
            <a:pPr eaLnBrk="1" hangingPunct="1"/>
            <a:r>
              <a:rPr lang="en-US"/>
              <a:t>Subjective (Symptoms Surveys) and Objective (Medical Diagnosis) assessment methods</a:t>
            </a:r>
          </a:p>
          <a:p>
            <a:pPr lvl="1" eaLnBrk="1" hangingPunct="1"/>
            <a:r>
              <a:rPr lang="en-US"/>
              <a:t>Discs, Back Muscles, End Plates</a:t>
            </a:r>
          </a:p>
          <a:p>
            <a:pPr eaLnBrk="1" hangingPunct="1"/>
            <a:r>
              <a:rPr lang="en-US"/>
              <a:t>Combined effects with Lifting, Prolonged Sitting and Awkward Postures</a:t>
            </a:r>
          </a:p>
          <a:p>
            <a:pPr eaLnBrk="1" hangingPunct="1"/>
            <a:r>
              <a:rPr lang="en-US" b="1"/>
              <a:t>Positive Exposure Duration Effects</a:t>
            </a:r>
          </a:p>
        </p:txBody>
      </p:sp>
      <p:sp>
        <p:nvSpPr>
          <p:cNvPr id="35845" name="Footer Placeholder 2"/>
          <p:cNvSpPr>
            <a:spLocks noGrp="1"/>
          </p:cNvSpPr>
          <p:nvPr>
            <p:ph type="ftr" sz="quarter" idx="11"/>
          </p:nvPr>
        </p:nvSpPr>
        <p:spPr bwMode="auto">
          <a:xfrm>
            <a:off x="762000" y="6248400"/>
            <a:ext cx="3962400" cy="4572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en-US" sz="1600" smtClean="0">
                <a:solidFill>
                  <a:srgbClr val="696464"/>
                </a:solidFill>
                <a:latin typeface="Times New Roman" charset="0"/>
              </a:rPr>
              <a:t>© Brian Peacock Ergonomics (BPE) Pte. Ltd.</a:t>
            </a: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SPO Denver Injury / Illness Reports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100 + symptoms and OSHA 200 reports over 5 years</a:t>
            </a:r>
          </a:p>
          <a:p>
            <a:r>
              <a:rPr lang="en-US" smtClean="0"/>
              <a:t>Only 3 possibly related to vibration!</a:t>
            </a:r>
          </a:p>
          <a:p>
            <a:r>
              <a:rPr lang="en-US" smtClean="0"/>
              <a:t>Most to do with contusions, trips, slips and falls while mounting / dismounting</a:t>
            </a:r>
          </a:p>
        </p:txBody>
      </p:sp>
      <p:sp>
        <p:nvSpPr>
          <p:cNvPr id="37893" name="Footer Placeholder 2"/>
          <p:cNvSpPr>
            <a:spLocks noGrp="1"/>
          </p:cNvSpPr>
          <p:nvPr>
            <p:ph type="ftr" sz="quarter" idx="11"/>
          </p:nvPr>
        </p:nvSpPr>
        <p:spPr bwMode="auto">
          <a:xfrm>
            <a:off x="762000" y="6248400"/>
            <a:ext cx="3962400" cy="4572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en-US" sz="1600" smtClean="0">
                <a:solidFill>
                  <a:srgbClr val="696464"/>
                </a:solidFill>
                <a:latin typeface="Times New Roman" charset="0"/>
              </a:rPr>
              <a:t>© Brian Peacock Ergonomics (BPE) Pte. Ltd.</a:t>
            </a:r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/>
              <a:t>The Daily Dose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en-US"/>
              <a:t>Hours per day</a:t>
            </a:r>
          </a:p>
          <a:p>
            <a:pPr eaLnBrk="1" hangingPunct="1"/>
            <a:r>
              <a:rPr lang="en-US"/>
              <a:t>Hours per day riding the truck</a:t>
            </a:r>
          </a:p>
          <a:p>
            <a:pPr eaLnBrk="1" hangingPunct="1"/>
            <a:r>
              <a:rPr lang="en-US"/>
              <a:t>Vibration sources</a:t>
            </a:r>
          </a:p>
          <a:p>
            <a:pPr lvl="1" eaLnBrk="1" hangingPunct="1"/>
            <a:r>
              <a:rPr lang="en-US"/>
              <a:t>Continuous vibration</a:t>
            </a:r>
          </a:p>
          <a:p>
            <a:pPr lvl="1" eaLnBrk="1" hangingPunct="1"/>
            <a:r>
              <a:rPr lang="en-US"/>
              <a:t>Bumps</a:t>
            </a:r>
          </a:p>
          <a:p>
            <a:pPr eaLnBrk="1" hangingPunct="1"/>
            <a:r>
              <a:rPr lang="en-US"/>
              <a:t>Vibration exposure per day</a:t>
            </a:r>
          </a:p>
        </p:txBody>
      </p:sp>
      <p:sp>
        <p:nvSpPr>
          <p:cNvPr id="39941" name="Footer Placeholder 2"/>
          <p:cNvSpPr>
            <a:spLocks noGrp="1"/>
          </p:cNvSpPr>
          <p:nvPr>
            <p:ph type="ftr" sz="quarter" idx="11"/>
          </p:nvPr>
        </p:nvSpPr>
        <p:spPr bwMode="auto">
          <a:xfrm>
            <a:off x="762000" y="6248400"/>
            <a:ext cx="3962400" cy="4572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en-US" sz="1600" smtClean="0">
                <a:solidFill>
                  <a:srgbClr val="696464"/>
                </a:solidFill>
                <a:latin typeface="Times New Roman" charset="0"/>
              </a:rPr>
              <a:t>© Brian Peacock Ergonomics (BPE) Pte. Ltd.</a:t>
            </a:r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/>
              <a:t>What is a Shrinkmeter?</a:t>
            </a:r>
            <a:br>
              <a:rPr lang="en-US"/>
            </a:br>
            <a:r>
              <a:rPr lang="en-US" sz="2400"/>
              <a:t>(Corlett</a:t>
            </a:r>
            <a:r>
              <a:rPr lang="en-US" sz="2000"/>
              <a:t>, Pope and Bonney)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914400" y="1981200"/>
            <a:ext cx="7772400" cy="3429000"/>
          </a:xfrm>
        </p:spPr>
        <p:txBody>
          <a:bodyPr/>
          <a:lstStyle/>
          <a:p>
            <a:pPr eaLnBrk="1" hangingPunct="1"/>
            <a:r>
              <a:rPr lang="en-US"/>
              <a:t>Spinal Length Measurement</a:t>
            </a:r>
          </a:p>
          <a:p>
            <a:pPr eaLnBrk="1" hangingPunct="1"/>
            <a:r>
              <a:rPr lang="en-US"/>
              <a:t>Spinal Length Decreases:</a:t>
            </a:r>
          </a:p>
          <a:p>
            <a:pPr lvl="1" eaLnBrk="1" hangingPunct="1"/>
            <a:r>
              <a:rPr lang="en-US"/>
              <a:t>After living a long time</a:t>
            </a:r>
          </a:p>
          <a:p>
            <a:pPr lvl="1" eaLnBrk="1" hangingPunct="1"/>
            <a:r>
              <a:rPr lang="en-US"/>
              <a:t>After a long day fighting gravity</a:t>
            </a:r>
          </a:p>
          <a:p>
            <a:pPr lvl="1" eaLnBrk="1" hangingPunct="1"/>
            <a:r>
              <a:rPr lang="en-US"/>
              <a:t>After a long day fighting bumps or vibrations</a:t>
            </a:r>
          </a:p>
          <a:p>
            <a:pPr eaLnBrk="1" hangingPunct="1"/>
            <a:r>
              <a:rPr lang="en-US"/>
              <a:t>Increased Spinal Curvature</a:t>
            </a:r>
          </a:p>
          <a:p>
            <a:pPr eaLnBrk="1" hangingPunct="1"/>
            <a:r>
              <a:rPr lang="en-US"/>
              <a:t>Decreased Disk Thickness</a:t>
            </a:r>
          </a:p>
        </p:txBody>
      </p:sp>
      <p:sp>
        <p:nvSpPr>
          <p:cNvPr id="41989" name="Footer Placeholder 2"/>
          <p:cNvSpPr>
            <a:spLocks noGrp="1"/>
          </p:cNvSpPr>
          <p:nvPr>
            <p:ph type="ftr" sz="quarter" idx="11"/>
          </p:nvPr>
        </p:nvSpPr>
        <p:spPr bwMode="auto">
          <a:xfrm>
            <a:off x="762000" y="6248400"/>
            <a:ext cx="3962400" cy="4572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en-US" sz="1600" smtClean="0">
                <a:solidFill>
                  <a:srgbClr val="696464"/>
                </a:solidFill>
                <a:latin typeface="Times New Roman" charset="0"/>
              </a:rPr>
              <a:t>© Brian Peacock Ergonomics (BPE) Pte. Ltd.</a:t>
            </a:r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1828800"/>
            <a:ext cx="8001000" cy="2133600"/>
          </a:xfrm>
          <a:noFill/>
        </p:spPr>
        <p:txBody>
          <a:bodyPr/>
          <a:lstStyle/>
          <a:p>
            <a:pPr eaLnBrk="1" hangingPunct="1"/>
            <a:r>
              <a:rPr lang="en-US"/>
              <a:t>ANSI Standard S3.18-1979</a:t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r>
              <a:rPr lang="en-US"/>
              <a:t>ISO 2631- 1 - 1978, 1997</a:t>
            </a:r>
          </a:p>
        </p:txBody>
      </p:sp>
      <p:sp>
        <p:nvSpPr>
          <p:cNvPr id="44036" name="Footer Placeholder 2"/>
          <p:cNvSpPr>
            <a:spLocks noGrp="1"/>
          </p:cNvSpPr>
          <p:nvPr>
            <p:ph type="ftr" sz="quarter" idx="11"/>
          </p:nvPr>
        </p:nvSpPr>
        <p:spPr bwMode="auto">
          <a:xfrm>
            <a:off x="762000" y="6248400"/>
            <a:ext cx="3962400" cy="4572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en-US" sz="1600" smtClean="0">
                <a:solidFill>
                  <a:srgbClr val="696464"/>
                </a:solidFill>
                <a:latin typeface="Times New Roman" charset="0"/>
              </a:rPr>
              <a:t>© Brian Peacock Ergonomics (BPE) Pte. Ltd.</a:t>
            </a:r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743200"/>
            <a:ext cx="77724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>
                <a:ea typeface="+mj-ea"/>
                <a:cs typeface="+mj-cs"/>
              </a:rPr>
              <a:t>Fatigue Decreased Proficiency Boundary</a:t>
            </a:r>
            <a:br>
              <a:rPr lang="en-US">
                <a:ea typeface="+mj-ea"/>
                <a:cs typeface="+mj-cs"/>
              </a:rPr>
            </a:br>
            <a:r>
              <a:rPr lang="en-US">
                <a:ea typeface="+mj-ea"/>
                <a:cs typeface="+mj-cs"/>
              </a:rPr>
              <a:t/>
            </a:r>
            <a:br>
              <a:rPr lang="en-US">
                <a:ea typeface="+mj-ea"/>
                <a:cs typeface="+mj-cs"/>
              </a:rPr>
            </a:br>
            <a:r>
              <a:rPr lang="en-US">
                <a:ea typeface="+mj-ea"/>
                <a:cs typeface="+mj-cs"/>
              </a:rPr>
              <a:t>Z</a:t>
            </a:r>
          </a:p>
        </p:txBody>
      </p:sp>
      <p:sp>
        <p:nvSpPr>
          <p:cNvPr id="46084" name="Footer Placeholder 2"/>
          <p:cNvSpPr>
            <a:spLocks noGrp="1"/>
          </p:cNvSpPr>
          <p:nvPr>
            <p:ph type="ftr" sz="quarter" idx="11"/>
          </p:nvPr>
        </p:nvSpPr>
        <p:spPr bwMode="auto">
          <a:xfrm>
            <a:off x="762000" y="6248400"/>
            <a:ext cx="3962400" cy="4572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en-US" sz="1600" smtClean="0">
                <a:solidFill>
                  <a:srgbClr val="696464"/>
                </a:solidFill>
                <a:latin typeface="Times New Roman" charset="0"/>
              </a:rPr>
              <a:t>© Brian Peacock Ergonomics (BPE) Pte. Ltd.</a:t>
            </a:r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667000"/>
            <a:ext cx="77724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>
                <a:ea typeface="+mj-ea"/>
                <a:cs typeface="+mj-cs"/>
              </a:rPr>
              <a:t>Fatigue Decreased Proficiency Boundary</a:t>
            </a:r>
            <a:br>
              <a:rPr lang="en-US">
                <a:ea typeface="+mj-ea"/>
                <a:cs typeface="+mj-cs"/>
              </a:rPr>
            </a:br>
            <a:r>
              <a:rPr lang="en-US">
                <a:ea typeface="+mj-ea"/>
                <a:cs typeface="+mj-cs"/>
              </a:rPr>
              <a:t/>
            </a:r>
            <a:br>
              <a:rPr lang="en-US">
                <a:ea typeface="+mj-ea"/>
                <a:cs typeface="+mj-cs"/>
              </a:rPr>
            </a:br>
            <a:r>
              <a:rPr lang="en-US">
                <a:ea typeface="+mj-ea"/>
                <a:cs typeface="+mj-cs"/>
              </a:rPr>
              <a:t>X, Y</a:t>
            </a:r>
          </a:p>
        </p:txBody>
      </p:sp>
      <p:sp>
        <p:nvSpPr>
          <p:cNvPr id="48132" name="Footer Placeholder 2"/>
          <p:cNvSpPr>
            <a:spLocks noGrp="1"/>
          </p:cNvSpPr>
          <p:nvPr>
            <p:ph type="ftr" sz="quarter" idx="11"/>
          </p:nvPr>
        </p:nvSpPr>
        <p:spPr bwMode="auto">
          <a:xfrm>
            <a:off x="762000" y="6248400"/>
            <a:ext cx="3962400" cy="4572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en-US" sz="1600" smtClean="0">
                <a:solidFill>
                  <a:srgbClr val="696464"/>
                </a:solidFill>
                <a:latin typeface="Times New Roman" charset="0"/>
              </a:rPr>
              <a:t>© Brian Peacock Ergonomics (BPE) Pte. Ltd.</a:t>
            </a:r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/>
              <a:t>ANSI Standard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en-US" sz="3100" dirty="0"/>
              <a:t>Fatigue Decreased Proficiency Boundary</a:t>
            </a:r>
          </a:p>
          <a:p>
            <a:pPr eaLnBrk="1" hangingPunct="1"/>
            <a:r>
              <a:rPr lang="en-US" sz="3100" dirty="0"/>
              <a:t>Exposure Limit for Health and Safety	</a:t>
            </a:r>
          </a:p>
          <a:p>
            <a:pPr lvl="1" eaLnBrk="1" hangingPunct="1"/>
            <a:r>
              <a:rPr lang="en-US" sz="3100" dirty="0"/>
              <a:t>FDPB </a:t>
            </a:r>
            <a:r>
              <a:rPr lang="en-US" sz="3100" dirty="0" err="1"/>
              <a:t>x</a:t>
            </a:r>
            <a:r>
              <a:rPr lang="en-US" sz="3100" dirty="0"/>
              <a:t> 2</a:t>
            </a:r>
          </a:p>
          <a:p>
            <a:pPr eaLnBrk="1" hangingPunct="1"/>
            <a:r>
              <a:rPr lang="en-US" sz="3100" dirty="0"/>
              <a:t>Reduced Comfort Boundary</a:t>
            </a:r>
          </a:p>
          <a:p>
            <a:pPr lvl="1" eaLnBrk="1" hangingPunct="1"/>
            <a:r>
              <a:rPr lang="en-US" sz="3100" dirty="0"/>
              <a:t>FDPB / 3</a:t>
            </a:r>
          </a:p>
        </p:txBody>
      </p:sp>
      <p:sp>
        <p:nvSpPr>
          <p:cNvPr id="50181" name="Footer Placeholder 2"/>
          <p:cNvSpPr>
            <a:spLocks noGrp="1"/>
          </p:cNvSpPr>
          <p:nvPr>
            <p:ph type="ftr" sz="quarter" idx="11"/>
          </p:nvPr>
        </p:nvSpPr>
        <p:spPr bwMode="auto">
          <a:xfrm>
            <a:off x="762000" y="6248400"/>
            <a:ext cx="3962400" cy="4572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en-US" sz="1600" smtClean="0">
                <a:solidFill>
                  <a:srgbClr val="696464"/>
                </a:solidFill>
                <a:latin typeface="Times New Roman" charset="0"/>
              </a:rPr>
              <a:t>© Brian Peacock Ergonomics (BPE) Pte. Ltd.</a:t>
            </a:r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/>
              <a:t>Resonance</a:t>
            </a:r>
            <a:br>
              <a:rPr lang="en-US"/>
            </a:br>
            <a:r>
              <a:rPr lang="en-US" sz="2000"/>
              <a:t>(Rasmussen 1982)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en-US"/>
              <a:t>The higher the mass the lower the resonant frequency</a:t>
            </a:r>
          </a:p>
          <a:p>
            <a:pPr lvl="1" eaLnBrk="1" hangingPunct="1"/>
            <a:r>
              <a:rPr lang="en-US"/>
              <a:t>Upper Torso - 5 Hz</a:t>
            </a:r>
          </a:p>
          <a:p>
            <a:pPr lvl="1" eaLnBrk="1" hangingPunct="1"/>
            <a:r>
              <a:rPr lang="en-US"/>
              <a:t>Abdomen - 4 - 8 Hz</a:t>
            </a:r>
          </a:p>
          <a:p>
            <a:pPr lvl="1" eaLnBrk="1" hangingPunct="1"/>
            <a:r>
              <a:rPr lang="en-US"/>
              <a:t>Spinal Column - 10 - 12 Hz</a:t>
            </a:r>
          </a:p>
          <a:p>
            <a:pPr lvl="1" eaLnBrk="1" hangingPunct="1"/>
            <a:r>
              <a:rPr lang="en-US"/>
              <a:t>Head - 20 - 30 Hz</a:t>
            </a:r>
          </a:p>
          <a:p>
            <a:pPr lvl="1" eaLnBrk="1" hangingPunct="1"/>
            <a:r>
              <a:rPr lang="en-US"/>
              <a:t>Eyeball - about 60 - 80 Hz</a:t>
            </a:r>
          </a:p>
        </p:txBody>
      </p:sp>
      <p:sp>
        <p:nvSpPr>
          <p:cNvPr id="52229" name="Footer Placeholder 2"/>
          <p:cNvSpPr>
            <a:spLocks noGrp="1"/>
          </p:cNvSpPr>
          <p:nvPr>
            <p:ph type="ftr" sz="quarter" idx="11"/>
          </p:nvPr>
        </p:nvSpPr>
        <p:spPr bwMode="auto">
          <a:xfrm>
            <a:off x="762000" y="6248400"/>
            <a:ext cx="3962400" cy="4572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en-US" sz="1600" smtClean="0">
                <a:solidFill>
                  <a:srgbClr val="696464"/>
                </a:solidFill>
                <a:latin typeface="Times New Roman" charset="0"/>
              </a:rPr>
              <a:t>© Brian Peacock Ergonomics (BPE) Pte. Ltd.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What is Vibration?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The oscillatory motion of bodies which have mass and elasticity</a:t>
            </a:r>
          </a:p>
          <a:p>
            <a:r>
              <a:rPr lang="en-US" smtClean="0"/>
              <a:t>Frequency - periodic, stochastic</a:t>
            </a:r>
          </a:p>
          <a:p>
            <a:r>
              <a:rPr lang="en-US" smtClean="0"/>
              <a:t>Amplitude - acceleration, RMS</a:t>
            </a:r>
          </a:p>
          <a:p>
            <a:r>
              <a:rPr lang="en-US" smtClean="0"/>
              <a:t>Frequency Spectrum</a:t>
            </a:r>
          </a:p>
          <a:p>
            <a:r>
              <a:rPr lang="en-US" smtClean="0"/>
              <a:t>External forces</a:t>
            </a:r>
          </a:p>
          <a:p>
            <a:r>
              <a:rPr lang="en-US" smtClean="0"/>
              <a:t>Internal forces</a:t>
            </a:r>
          </a:p>
          <a:p>
            <a:r>
              <a:rPr lang="en-US" smtClean="0"/>
              <a:t>Resonance - when the frequency of external excitation coincides with the natural frequency of the system</a:t>
            </a:r>
          </a:p>
        </p:txBody>
      </p:sp>
      <p:sp>
        <p:nvSpPr>
          <p:cNvPr id="17413" name="Footer Placeholder 2"/>
          <p:cNvSpPr>
            <a:spLocks noGrp="1"/>
          </p:cNvSpPr>
          <p:nvPr>
            <p:ph type="ftr" sz="quarter" idx="11"/>
          </p:nvPr>
        </p:nvSpPr>
        <p:spPr bwMode="auto">
          <a:xfrm>
            <a:off x="762000" y="6248400"/>
            <a:ext cx="3962400" cy="4572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en-US" sz="1600" smtClean="0">
                <a:solidFill>
                  <a:srgbClr val="696464"/>
                </a:solidFill>
                <a:latin typeface="Times New Roman" charset="0"/>
              </a:rPr>
              <a:t>© Brian Peacock Ergonomics (BPE) Pte. Ltd.</a:t>
            </a:r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/>
              <a:t>Symptoms</a:t>
            </a:r>
            <a:br>
              <a:rPr lang="en-US"/>
            </a:br>
            <a:r>
              <a:rPr lang="en-US" sz="2000"/>
              <a:t>(Rasmussen 1982)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b="1"/>
              <a:t>Frequency</a:t>
            </a:r>
            <a:r>
              <a:rPr lang="en-US"/>
              <a:t>		</a:t>
            </a:r>
            <a:r>
              <a:rPr lang="en-US" b="1"/>
              <a:t>Discomfort</a:t>
            </a:r>
            <a:endParaRPr lang="en-US"/>
          </a:p>
          <a:p>
            <a:pPr eaLnBrk="1" hangingPunct="1"/>
            <a:r>
              <a:rPr lang="en-US"/>
              <a:t>4 - 9			General Discomfort</a:t>
            </a:r>
          </a:p>
          <a:p>
            <a:pPr eaLnBrk="1" hangingPunct="1"/>
            <a:r>
              <a:rPr lang="en-US"/>
              <a:t>5 - 7			Chest</a:t>
            </a:r>
          </a:p>
          <a:p>
            <a:pPr eaLnBrk="1" hangingPunct="1"/>
            <a:r>
              <a:rPr lang="en-US"/>
              <a:t>4 - 10 		Abdomen</a:t>
            </a:r>
          </a:p>
          <a:p>
            <a:pPr eaLnBrk="1" hangingPunct="1"/>
            <a:r>
              <a:rPr lang="en-US"/>
              <a:t>13 – 20		Head, Speech</a:t>
            </a:r>
          </a:p>
          <a:p>
            <a:pPr eaLnBrk="1" hangingPunct="1"/>
            <a:r>
              <a:rPr lang="en-US"/>
              <a:t>1 - 2			Drowsiness</a:t>
            </a:r>
          </a:p>
        </p:txBody>
      </p:sp>
      <p:sp>
        <p:nvSpPr>
          <p:cNvPr id="54277" name="Footer Placeholder 2"/>
          <p:cNvSpPr>
            <a:spLocks noGrp="1"/>
          </p:cNvSpPr>
          <p:nvPr>
            <p:ph type="ftr" sz="quarter" idx="11"/>
          </p:nvPr>
        </p:nvSpPr>
        <p:spPr bwMode="auto">
          <a:xfrm>
            <a:off x="762000" y="6248400"/>
            <a:ext cx="3962400" cy="4572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en-US" sz="1600" smtClean="0">
                <a:solidFill>
                  <a:srgbClr val="696464"/>
                </a:solidFill>
                <a:latin typeface="Times New Roman" charset="0"/>
              </a:rPr>
              <a:t>© Brian Peacock Ergonomics (BPE) Pte. Ltd.</a:t>
            </a:r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Industrial Trucks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Solid Wheels</a:t>
            </a:r>
          </a:p>
          <a:p>
            <a:r>
              <a:rPr lang="en-US" smtClean="0"/>
              <a:t>Rigid Suspensions</a:t>
            </a:r>
          </a:p>
          <a:p>
            <a:r>
              <a:rPr lang="en-US" smtClean="0"/>
              <a:t>Sit Down</a:t>
            </a:r>
          </a:p>
          <a:p>
            <a:r>
              <a:rPr lang="en-US" smtClean="0"/>
              <a:t>Stand Up</a:t>
            </a:r>
          </a:p>
          <a:p>
            <a:r>
              <a:rPr lang="en-US" smtClean="0"/>
              <a:t>High Seniority Jobs</a:t>
            </a:r>
          </a:p>
          <a:p>
            <a:r>
              <a:rPr lang="en-US" smtClean="0"/>
              <a:t>Largely Self Paced - When you’re done, you’re done for the day</a:t>
            </a:r>
          </a:p>
          <a:p>
            <a:pPr lvl="1"/>
            <a:r>
              <a:rPr lang="en-US" smtClean="0"/>
              <a:t>High Skill, High Speed</a:t>
            </a:r>
          </a:p>
          <a:p>
            <a:r>
              <a:rPr lang="en-US" smtClean="0"/>
              <a:t>Rough Floors</a:t>
            </a:r>
          </a:p>
          <a:p>
            <a:r>
              <a:rPr lang="en-US" smtClean="0"/>
              <a:t>Warped Loading Dock Plates</a:t>
            </a:r>
          </a:p>
        </p:txBody>
      </p:sp>
      <p:sp>
        <p:nvSpPr>
          <p:cNvPr id="56325" name="Footer Placeholder 2"/>
          <p:cNvSpPr>
            <a:spLocks noGrp="1"/>
          </p:cNvSpPr>
          <p:nvPr>
            <p:ph type="ftr" sz="quarter" idx="11"/>
          </p:nvPr>
        </p:nvSpPr>
        <p:spPr bwMode="auto">
          <a:xfrm>
            <a:off x="4953000" y="6324600"/>
            <a:ext cx="3962400" cy="4572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en-US" sz="1600" dirty="0" smtClean="0">
                <a:solidFill>
                  <a:srgbClr val="696464"/>
                </a:solidFill>
                <a:latin typeface="Times New Roman" charset="0"/>
              </a:rPr>
              <a:t>© Brian Peacock Ergonomics (BPE) </a:t>
            </a:r>
            <a:r>
              <a:rPr lang="en-US" sz="1600" dirty="0" err="1" smtClean="0">
                <a:solidFill>
                  <a:srgbClr val="696464"/>
                </a:solidFill>
                <a:latin typeface="Times New Roman" charset="0"/>
              </a:rPr>
              <a:t>Pte</a:t>
            </a:r>
            <a:r>
              <a:rPr lang="en-US" sz="1600" dirty="0" smtClean="0">
                <a:solidFill>
                  <a:srgbClr val="696464"/>
                </a:solidFill>
                <a:latin typeface="Times New Roman" charset="0"/>
              </a:rPr>
              <a:t>. Ltd.</a:t>
            </a:r>
          </a:p>
        </p:txBody>
      </p:sp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Case Studies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SPO Fork Trucks and Pick Vehicles</a:t>
            </a:r>
          </a:p>
          <a:p>
            <a:pPr lvl="1"/>
            <a:r>
              <a:rPr lang="en-US" smtClean="0"/>
              <a:t>Loading docks and in plant routes</a:t>
            </a:r>
          </a:p>
          <a:p>
            <a:pPr lvl="1"/>
            <a:r>
              <a:rPr lang="en-US" smtClean="0"/>
              <a:t>Vehicles instrumented</a:t>
            </a:r>
          </a:p>
          <a:p>
            <a:pPr lvl="2"/>
            <a:r>
              <a:rPr lang="en-US" smtClean="0"/>
              <a:t>Seat Pad</a:t>
            </a:r>
          </a:p>
          <a:p>
            <a:pPr lvl="2"/>
            <a:r>
              <a:rPr lang="en-US" smtClean="0"/>
              <a:t>Accelerometer mounted on floor</a:t>
            </a:r>
          </a:p>
          <a:p>
            <a:pPr lvl="2"/>
            <a:r>
              <a:rPr lang="en-US" smtClean="0"/>
              <a:t>Fixed trial routes and speeds</a:t>
            </a:r>
          </a:p>
          <a:p>
            <a:r>
              <a:rPr lang="en-US" smtClean="0"/>
              <a:t>Exposure less than 16 hour limit</a:t>
            </a:r>
          </a:p>
          <a:p>
            <a:r>
              <a:rPr lang="en-US" smtClean="0"/>
              <a:t>Investigations of alternative seats</a:t>
            </a:r>
          </a:p>
          <a:p>
            <a:pPr lvl="1"/>
            <a:r>
              <a:rPr lang="en-US" smtClean="0"/>
              <a:t>Grammar seat preferred</a:t>
            </a:r>
          </a:p>
        </p:txBody>
      </p:sp>
      <p:sp>
        <p:nvSpPr>
          <p:cNvPr id="58373" name="Footer Placeholder 2"/>
          <p:cNvSpPr>
            <a:spLocks noGrp="1"/>
          </p:cNvSpPr>
          <p:nvPr>
            <p:ph type="ftr" sz="quarter" idx="11"/>
          </p:nvPr>
        </p:nvSpPr>
        <p:spPr bwMode="auto">
          <a:xfrm>
            <a:off x="762000" y="6248400"/>
            <a:ext cx="3962400" cy="4572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en-US" sz="1600" smtClean="0">
                <a:solidFill>
                  <a:srgbClr val="696464"/>
                </a:solidFill>
                <a:latin typeface="Times New Roman" charset="0"/>
              </a:rPr>
              <a:t>© Brian Peacock Ergonomics (BPE) Pte. Ltd.</a:t>
            </a:r>
          </a:p>
        </p:txBody>
      </p:sp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Laboratory Seat Testing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Delphi Interior Ergonomics Seat Test Laboratory</a:t>
            </a:r>
          </a:p>
          <a:p>
            <a:r>
              <a:rPr lang="en-US" smtClean="0"/>
              <a:t>Sears vs Grammar Seat</a:t>
            </a:r>
          </a:p>
          <a:p>
            <a:r>
              <a:rPr lang="en-US" smtClean="0"/>
              <a:t>Frequency range 0.5 - 30 Hz</a:t>
            </a:r>
          </a:p>
          <a:p>
            <a:r>
              <a:rPr lang="en-US" smtClean="0"/>
              <a:t>Natural Frequencies </a:t>
            </a:r>
          </a:p>
          <a:p>
            <a:pPr lvl="1"/>
            <a:r>
              <a:rPr lang="en-US" smtClean="0"/>
              <a:t>Sears 4Hz, Grammar &lt; 4 Hz</a:t>
            </a:r>
          </a:p>
          <a:p>
            <a:r>
              <a:rPr lang="en-US" smtClean="0"/>
              <a:t>Seat Effective Amplitude Transmissibility </a:t>
            </a:r>
          </a:p>
          <a:p>
            <a:pPr lvl="1"/>
            <a:r>
              <a:rPr lang="en-US" smtClean="0"/>
              <a:t>Output / Input acceleration over whole frequency range</a:t>
            </a:r>
          </a:p>
          <a:p>
            <a:pPr lvl="1"/>
            <a:r>
              <a:rPr lang="en-US" smtClean="0"/>
              <a:t>Grammar(70+/-) &lt; Sears (90+/-)</a:t>
            </a:r>
          </a:p>
          <a:p>
            <a:pPr lvl="1"/>
            <a:r>
              <a:rPr lang="en-US" smtClean="0"/>
              <a:t>&gt;100 implies amplification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324600"/>
            <a:ext cx="3962400" cy="4572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Brian Peacock Ergonomics (BPE) </a:t>
            </a:r>
            <a:r>
              <a:rPr lang="en-US" dirty="0" err="1" smtClean="0"/>
              <a:t>Pte</a:t>
            </a:r>
            <a:r>
              <a:rPr lang="en-US" dirty="0" smtClean="0"/>
              <a:t>. Ltd.</a:t>
            </a:r>
            <a:endParaRPr lang="en-US" dirty="0"/>
          </a:p>
        </p:txBody>
      </p:sp>
    </p:spTree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Interventions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pPr>
              <a:defRPr/>
            </a:pPr>
            <a:r>
              <a:rPr lang="en-US" dirty="0" smtClean="0">
                <a:ea typeface="+mn-ea"/>
                <a:cs typeface="+mn-cs"/>
              </a:rPr>
              <a:t>Stand Up Fork Trucks</a:t>
            </a:r>
          </a:p>
          <a:p>
            <a:pPr lvl="1">
              <a:defRPr/>
            </a:pPr>
            <a:r>
              <a:rPr lang="en-US" dirty="0" smtClean="0"/>
              <a:t>Widely used at loading docks because of short turning circle (operator stands directly over rear wheels)</a:t>
            </a:r>
          </a:p>
          <a:p>
            <a:pPr lvl="1">
              <a:defRPr/>
            </a:pPr>
            <a:r>
              <a:rPr lang="en-US" dirty="0" smtClean="0"/>
              <a:t>Some local plant proposals involved spring mounted platform!</a:t>
            </a:r>
          </a:p>
          <a:p>
            <a:pPr lvl="1">
              <a:defRPr/>
            </a:pPr>
            <a:r>
              <a:rPr lang="en-US" dirty="0" smtClean="0"/>
              <a:t>“Shock absorbent” matting</a:t>
            </a:r>
          </a:p>
          <a:p>
            <a:pPr lvl="1">
              <a:defRPr/>
            </a:pPr>
            <a:r>
              <a:rPr lang="en-US" dirty="0" smtClean="0"/>
              <a:t>Spring-Damper system would require sufficient travel - retrofit would cause back bending</a:t>
            </a:r>
          </a:p>
          <a:p>
            <a:pPr>
              <a:defRPr/>
            </a:pPr>
            <a:r>
              <a:rPr lang="en-US" dirty="0" smtClean="0">
                <a:ea typeface="+mn-ea"/>
                <a:cs typeface="+mn-cs"/>
              </a:rPr>
              <a:t>Drive more slowly over the bumps! - this would delay job completion time</a:t>
            </a:r>
          </a:p>
          <a:p>
            <a:pPr>
              <a:defRPr/>
            </a:pPr>
            <a:r>
              <a:rPr lang="en-US" dirty="0" smtClean="0">
                <a:ea typeface="+mn-ea"/>
                <a:cs typeface="+mn-cs"/>
              </a:rPr>
              <a:t>Provide lean seat with damper</a:t>
            </a:r>
          </a:p>
          <a:p>
            <a:pPr>
              <a:defRPr/>
            </a:pPr>
            <a:r>
              <a:rPr lang="en-US" dirty="0" smtClean="0">
                <a:ea typeface="+mn-ea"/>
                <a:cs typeface="+mn-cs"/>
              </a:rPr>
              <a:t>Provide suspended (spring - damper) seats</a:t>
            </a:r>
          </a:p>
          <a:p>
            <a:pPr>
              <a:defRPr/>
            </a:pPr>
            <a:r>
              <a:rPr lang="en-US" dirty="0" smtClean="0">
                <a:ea typeface="+mn-ea"/>
                <a:cs typeface="+mn-cs"/>
              </a:rPr>
              <a:t>Active suspensions (active vibration cancellation )</a:t>
            </a:r>
            <a:endParaRPr lang="en-US" dirty="0">
              <a:ea typeface="+mn-ea"/>
              <a:cs typeface="+mn-cs"/>
            </a:endParaRPr>
          </a:p>
        </p:txBody>
      </p:sp>
      <p:sp>
        <p:nvSpPr>
          <p:cNvPr id="62469" name="Footer Placeholder 2"/>
          <p:cNvSpPr>
            <a:spLocks noGrp="1"/>
          </p:cNvSpPr>
          <p:nvPr>
            <p:ph type="ftr" sz="quarter" idx="11"/>
          </p:nvPr>
        </p:nvSpPr>
        <p:spPr bwMode="auto">
          <a:xfrm>
            <a:off x="762000" y="6248400"/>
            <a:ext cx="3962400" cy="4572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en-US" sz="1600" smtClean="0">
                <a:solidFill>
                  <a:srgbClr val="696464"/>
                </a:solidFill>
                <a:latin typeface="Times New Roman" charset="0"/>
              </a:rPr>
              <a:t>© Brian Peacock Ergonomics (BPE) Pte. Ltd.</a:t>
            </a:r>
          </a:p>
        </p:txBody>
      </p:sp>
    </p:spTree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Conclusions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A perennial source of complaint</a:t>
            </a:r>
          </a:p>
          <a:p>
            <a:r>
              <a:rPr lang="en-US" smtClean="0"/>
              <a:t>High amplitude and long duration exposures likely to have adverse effects</a:t>
            </a:r>
          </a:p>
          <a:p>
            <a:r>
              <a:rPr lang="en-US" smtClean="0"/>
              <a:t>Occasional bumps are of marginal significance</a:t>
            </a:r>
          </a:p>
          <a:p>
            <a:r>
              <a:rPr lang="en-US" smtClean="0"/>
              <a:t>Slow down over the bumps</a:t>
            </a:r>
          </a:p>
          <a:p>
            <a:r>
              <a:rPr lang="en-US" smtClean="0"/>
              <a:t>Buy suspended seats</a:t>
            </a:r>
          </a:p>
          <a:p>
            <a:r>
              <a:rPr lang="en-US" smtClean="0"/>
              <a:t>Isolate the standing operator</a:t>
            </a:r>
          </a:p>
          <a:p>
            <a:r>
              <a:rPr lang="en-US" smtClean="0"/>
              <a:t>Reduce exposure durations through rotation</a:t>
            </a:r>
          </a:p>
        </p:txBody>
      </p:sp>
      <p:sp>
        <p:nvSpPr>
          <p:cNvPr id="64517" name="Footer Placeholder 2"/>
          <p:cNvSpPr>
            <a:spLocks noGrp="1"/>
          </p:cNvSpPr>
          <p:nvPr>
            <p:ph type="ftr" sz="quarter" idx="11"/>
          </p:nvPr>
        </p:nvSpPr>
        <p:spPr bwMode="auto">
          <a:xfrm>
            <a:off x="762000" y="6248400"/>
            <a:ext cx="3962400" cy="4572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en-US" sz="1600" smtClean="0">
                <a:solidFill>
                  <a:srgbClr val="696464"/>
                </a:solidFill>
                <a:latin typeface="Times New Roman" charset="0"/>
              </a:rPr>
              <a:t>© Brian Peacock Ergonomics (BPE) Pte. Ltd.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What is Vibration?</a:t>
            </a:r>
          </a:p>
        </p:txBody>
      </p:sp>
      <p:sp>
        <p:nvSpPr>
          <p:cNvPr id="19460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Shakings and Jerkings</a:t>
            </a:r>
          </a:p>
          <a:p>
            <a:r>
              <a:rPr lang="en-US" smtClean="0"/>
              <a:t>Whole Body Vibration</a:t>
            </a:r>
          </a:p>
          <a:p>
            <a:pPr lvl="1"/>
            <a:r>
              <a:rPr lang="en-US" smtClean="0"/>
              <a:t>Vehicles</a:t>
            </a:r>
          </a:p>
          <a:p>
            <a:pPr lvl="1"/>
            <a:r>
              <a:rPr lang="en-US" smtClean="0"/>
              <a:t>Helicopters, Fork Trucks etc</a:t>
            </a:r>
          </a:p>
          <a:p>
            <a:r>
              <a:rPr lang="en-US" smtClean="0"/>
              <a:t>Segmental or Hand Arm Vibration</a:t>
            </a:r>
          </a:p>
          <a:p>
            <a:pPr lvl="1"/>
            <a:r>
              <a:rPr lang="en-US" smtClean="0"/>
              <a:t>Powered Hand Tools</a:t>
            </a:r>
          </a:p>
          <a:p>
            <a:pPr lvl="1"/>
            <a:r>
              <a:rPr lang="en-US" smtClean="0"/>
              <a:t>Chipping Tools, Chain Saws, Grinders etc</a:t>
            </a:r>
          </a:p>
        </p:txBody>
      </p:sp>
      <p:graphicFrame>
        <p:nvGraphicFramePr>
          <p:cNvPr id="19458" name="Object 4"/>
          <p:cNvGraphicFramePr>
            <a:graphicFrameLocks/>
          </p:cNvGraphicFramePr>
          <p:nvPr/>
        </p:nvGraphicFramePr>
        <p:xfrm>
          <a:off x="1955800" y="5232400"/>
          <a:ext cx="4919663" cy="1336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59" name="Microsoft ClipArt Gallery" r:id="rId4" imgW="4929120" imgH="1346040" progId="MS_ClipArt_Gallery">
                  <p:embed/>
                </p:oleObj>
              </mc:Choice>
              <mc:Fallback>
                <p:oleObj name="Microsoft ClipArt Gallery" r:id="rId4" imgW="4929120" imgH="1346040" progId="MS_ClipArt_Gallery">
                  <p:embed/>
                  <p:pic>
                    <p:nvPicPr>
                      <p:cNvPr id="0" name="Object 4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55800" y="5232400"/>
                        <a:ext cx="4919663" cy="1336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486400" y="6324600"/>
            <a:ext cx="3962400" cy="457200"/>
          </a:xfrm>
        </p:spPr>
        <p:txBody>
          <a:bodyPr/>
          <a:lstStyle/>
          <a:p>
            <a:pPr>
              <a:defRPr/>
            </a:pPr>
            <a:r>
              <a:rPr lang="en-US" smtClean="0"/>
              <a:t>© Brian Peacock Ergonomics (BPE) Pte. Ltd.</a:t>
            </a:r>
            <a:endParaRPr lang="en-US" dirty="0"/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Shakings</a:t>
            </a:r>
          </a:p>
        </p:txBody>
      </p:sp>
      <p:sp>
        <p:nvSpPr>
          <p:cNvPr id="21508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Accelerometers - g</a:t>
            </a:r>
          </a:p>
          <a:p>
            <a:r>
              <a:rPr lang="en-US" smtClean="0"/>
              <a:t>Planes - x, y, z</a:t>
            </a:r>
          </a:p>
          <a:p>
            <a:r>
              <a:rPr lang="en-US" smtClean="0"/>
              <a:t>Spectral analysis - breakdown of the vibration, in each plane, into its constituent frequencies and accelerations</a:t>
            </a:r>
          </a:p>
          <a:p>
            <a:r>
              <a:rPr lang="en-US" smtClean="0"/>
              <a:t>Low frequencies of greatest concern</a:t>
            </a:r>
          </a:p>
        </p:txBody>
      </p:sp>
      <p:graphicFrame>
        <p:nvGraphicFramePr>
          <p:cNvPr id="21506" name="Object 4"/>
          <p:cNvGraphicFramePr>
            <a:graphicFrameLocks/>
          </p:cNvGraphicFramePr>
          <p:nvPr/>
        </p:nvGraphicFramePr>
        <p:xfrm>
          <a:off x="2209800" y="4419600"/>
          <a:ext cx="4994275" cy="1673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07" name="Microsoft ClipArt Gallery" r:id="rId4" imgW="5003640" imgH="1682640" progId="MS_ClipArt_Gallery">
                  <p:embed/>
                </p:oleObj>
              </mc:Choice>
              <mc:Fallback>
                <p:oleObj name="Microsoft ClipArt Gallery" r:id="rId4" imgW="5003640" imgH="1682640" progId="MS_ClipArt_Gallery">
                  <p:embed/>
                  <p:pic>
                    <p:nvPicPr>
                      <p:cNvPr id="0" name="Object 4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4419600"/>
                        <a:ext cx="4994275" cy="1673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10" name="Footer Placeholder 2"/>
          <p:cNvSpPr>
            <a:spLocks noGrp="1"/>
          </p:cNvSpPr>
          <p:nvPr>
            <p:ph type="ftr" sz="quarter" idx="11"/>
          </p:nvPr>
        </p:nvSpPr>
        <p:spPr bwMode="auto">
          <a:xfrm>
            <a:off x="762000" y="6248400"/>
            <a:ext cx="3962400" cy="4572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en-US" sz="1600" smtClean="0">
                <a:solidFill>
                  <a:srgbClr val="696464"/>
                </a:solidFill>
                <a:latin typeface="Times New Roman" charset="0"/>
              </a:rPr>
              <a:t>© Brian Peacock Ergonomics (BPE) Pte. Ltd.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Jerkings</a:t>
            </a:r>
          </a:p>
        </p:txBody>
      </p:sp>
      <p:sp>
        <p:nvSpPr>
          <p:cNvPr id="23556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914400" y="1447800"/>
            <a:ext cx="4800600" cy="4572000"/>
          </a:xfrm>
        </p:spPr>
        <p:txBody>
          <a:bodyPr/>
          <a:lstStyle/>
          <a:p>
            <a:r>
              <a:rPr lang="en-US" smtClean="0"/>
              <a:t>A change of acceleration</a:t>
            </a:r>
          </a:p>
          <a:p>
            <a:r>
              <a:rPr lang="en-US" smtClean="0"/>
              <a:t>Driving over bumps</a:t>
            </a:r>
          </a:p>
          <a:p>
            <a:r>
              <a:rPr lang="en-US" smtClean="0"/>
              <a:t>Transmission of an external force to the body</a:t>
            </a:r>
          </a:p>
          <a:p>
            <a:r>
              <a:rPr lang="en-US" smtClean="0"/>
              <a:t>Damped oscillations - internally absorbed forces</a:t>
            </a:r>
          </a:p>
        </p:txBody>
      </p:sp>
      <p:graphicFrame>
        <p:nvGraphicFramePr>
          <p:cNvPr id="23554" name="Object 4"/>
          <p:cNvGraphicFramePr>
            <a:graphicFrameLocks/>
          </p:cNvGraphicFramePr>
          <p:nvPr/>
        </p:nvGraphicFramePr>
        <p:xfrm>
          <a:off x="5334000" y="2743200"/>
          <a:ext cx="3373438" cy="3351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55" name="Microsoft ClipArt Gallery" r:id="rId4" imgW="3389040" imgH="3367080" progId="MS_ClipArt_Gallery">
                  <p:embed/>
                </p:oleObj>
              </mc:Choice>
              <mc:Fallback>
                <p:oleObj name="Microsoft ClipArt Gallery" r:id="rId4" imgW="3389040" imgH="3367080" progId="MS_ClipArt_Gallery">
                  <p:embed/>
                  <p:pic>
                    <p:nvPicPr>
                      <p:cNvPr id="0" name="Object 4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0" y="2743200"/>
                        <a:ext cx="3373438" cy="3351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58" name="Footer Placeholder 2"/>
          <p:cNvSpPr>
            <a:spLocks noGrp="1"/>
          </p:cNvSpPr>
          <p:nvPr>
            <p:ph type="ftr" sz="quarter" idx="11"/>
          </p:nvPr>
        </p:nvSpPr>
        <p:spPr bwMode="auto">
          <a:xfrm>
            <a:off x="762000" y="6248400"/>
            <a:ext cx="3962400" cy="4572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en-US" sz="1600" smtClean="0">
                <a:solidFill>
                  <a:srgbClr val="696464"/>
                </a:solidFill>
                <a:latin typeface="Times New Roman" charset="0"/>
              </a:rPr>
              <a:t>© Brian Peacock Ergonomics (BPE) Pte. Ltd.</a:t>
            </a: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1538288" y="114300"/>
            <a:ext cx="6218237" cy="914400"/>
          </a:xfrm>
          <a:noFill/>
        </p:spPr>
        <p:txBody>
          <a:bodyPr lIns="73025" tIns="36513" rIns="73025" bIns="36513"/>
          <a:lstStyle/>
          <a:p>
            <a:pPr defTabSz="585788" eaLnBrk="1" hangingPunct="1"/>
            <a:r>
              <a:rPr lang="en-US" sz="3500"/>
              <a:t>Mechanical System</a:t>
            </a:r>
          </a:p>
        </p:txBody>
      </p:sp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2878138" y="2170113"/>
            <a:ext cx="1023937" cy="8413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8" tIns="44450" rIns="90488" bIns="44450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Spring</a:t>
            </a:r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4325938" y="2170113"/>
            <a:ext cx="1023937" cy="8413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8" tIns="44450" rIns="90488" bIns="44450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Damper</a:t>
            </a:r>
          </a:p>
        </p:txBody>
      </p:sp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2901950" y="3481388"/>
            <a:ext cx="2425700" cy="9620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8" tIns="44450" rIns="90488" bIns="44450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Mass</a:t>
            </a:r>
          </a:p>
        </p:txBody>
      </p:sp>
      <p:sp>
        <p:nvSpPr>
          <p:cNvPr id="25606" name="Line 6"/>
          <p:cNvSpPr>
            <a:spLocks noChangeShapeType="1"/>
          </p:cNvSpPr>
          <p:nvPr/>
        </p:nvSpPr>
        <p:spPr bwMode="auto">
          <a:xfrm>
            <a:off x="3429000" y="1728788"/>
            <a:ext cx="0" cy="4270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607" name="Line 7"/>
          <p:cNvSpPr>
            <a:spLocks noChangeShapeType="1"/>
          </p:cNvSpPr>
          <p:nvPr/>
        </p:nvSpPr>
        <p:spPr bwMode="auto">
          <a:xfrm>
            <a:off x="4191000" y="4471988"/>
            <a:ext cx="0" cy="427037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608" name="Line 8"/>
          <p:cNvSpPr>
            <a:spLocks noChangeShapeType="1"/>
          </p:cNvSpPr>
          <p:nvPr/>
        </p:nvSpPr>
        <p:spPr bwMode="auto">
          <a:xfrm>
            <a:off x="3429000" y="3024188"/>
            <a:ext cx="0" cy="4270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609" name="Line 9"/>
          <p:cNvSpPr>
            <a:spLocks noChangeShapeType="1"/>
          </p:cNvSpPr>
          <p:nvPr/>
        </p:nvSpPr>
        <p:spPr bwMode="auto">
          <a:xfrm>
            <a:off x="4800600" y="3024188"/>
            <a:ext cx="0" cy="4270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610" name="Line 10"/>
          <p:cNvSpPr>
            <a:spLocks noChangeShapeType="1"/>
          </p:cNvSpPr>
          <p:nvPr/>
        </p:nvSpPr>
        <p:spPr bwMode="auto">
          <a:xfrm>
            <a:off x="4876800" y="1728788"/>
            <a:ext cx="0" cy="4270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611" name="Rectangle 11"/>
          <p:cNvSpPr>
            <a:spLocks noChangeArrowheads="1"/>
          </p:cNvSpPr>
          <p:nvPr/>
        </p:nvSpPr>
        <p:spPr bwMode="auto">
          <a:xfrm>
            <a:off x="4876800" y="4572000"/>
            <a:ext cx="4200525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Force = Mass x Acceleration</a:t>
            </a:r>
          </a:p>
        </p:txBody>
      </p:sp>
      <p:sp>
        <p:nvSpPr>
          <p:cNvPr id="25612" name="Line 12"/>
          <p:cNvSpPr>
            <a:spLocks noChangeShapeType="1"/>
          </p:cNvSpPr>
          <p:nvPr/>
        </p:nvSpPr>
        <p:spPr bwMode="auto">
          <a:xfrm>
            <a:off x="2743200" y="1676400"/>
            <a:ext cx="2667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613" name="Line 13"/>
          <p:cNvSpPr>
            <a:spLocks noChangeShapeType="1"/>
          </p:cNvSpPr>
          <p:nvPr/>
        </p:nvSpPr>
        <p:spPr bwMode="auto">
          <a:xfrm flipH="1" flipV="1">
            <a:off x="2590800" y="1219200"/>
            <a:ext cx="2286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614" name="Line 14"/>
          <p:cNvSpPr>
            <a:spLocks noChangeShapeType="1"/>
          </p:cNvSpPr>
          <p:nvPr/>
        </p:nvSpPr>
        <p:spPr bwMode="auto">
          <a:xfrm flipH="1" flipV="1">
            <a:off x="2971800" y="1219200"/>
            <a:ext cx="2286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615" name="Line 15"/>
          <p:cNvSpPr>
            <a:spLocks noChangeShapeType="1"/>
          </p:cNvSpPr>
          <p:nvPr/>
        </p:nvSpPr>
        <p:spPr bwMode="auto">
          <a:xfrm flipH="1" flipV="1">
            <a:off x="3352800" y="1219200"/>
            <a:ext cx="2286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616" name="Line 16"/>
          <p:cNvSpPr>
            <a:spLocks noChangeShapeType="1"/>
          </p:cNvSpPr>
          <p:nvPr/>
        </p:nvSpPr>
        <p:spPr bwMode="auto">
          <a:xfrm flipH="1" flipV="1">
            <a:off x="3733800" y="1219200"/>
            <a:ext cx="2286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617" name="Line 17"/>
          <p:cNvSpPr>
            <a:spLocks noChangeShapeType="1"/>
          </p:cNvSpPr>
          <p:nvPr/>
        </p:nvSpPr>
        <p:spPr bwMode="auto">
          <a:xfrm flipH="1" flipV="1">
            <a:off x="4191000" y="1219200"/>
            <a:ext cx="2286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618" name="Line 18"/>
          <p:cNvSpPr>
            <a:spLocks noChangeShapeType="1"/>
          </p:cNvSpPr>
          <p:nvPr/>
        </p:nvSpPr>
        <p:spPr bwMode="auto">
          <a:xfrm flipH="1" flipV="1">
            <a:off x="4648200" y="1219200"/>
            <a:ext cx="2286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619" name="Line 19"/>
          <p:cNvSpPr>
            <a:spLocks noChangeShapeType="1"/>
          </p:cNvSpPr>
          <p:nvPr/>
        </p:nvSpPr>
        <p:spPr bwMode="auto">
          <a:xfrm flipH="1" flipV="1">
            <a:off x="5105400" y="1219200"/>
            <a:ext cx="2286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620" name="Rectangle 20"/>
          <p:cNvSpPr>
            <a:spLocks noChangeArrowheads="1"/>
          </p:cNvSpPr>
          <p:nvPr/>
        </p:nvSpPr>
        <p:spPr bwMode="auto">
          <a:xfrm>
            <a:off x="6019800" y="2209800"/>
            <a:ext cx="2905125" cy="10048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Proportional </a:t>
            </a:r>
          </a:p>
          <a:p>
            <a:pPr>
              <a:spcBef>
                <a:spcPct val="50000"/>
              </a:spcBef>
            </a:pPr>
            <a:r>
              <a:rPr lang="en-US"/>
              <a:t>to Velocity</a:t>
            </a:r>
          </a:p>
        </p:txBody>
      </p:sp>
      <p:sp>
        <p:nvSpPr>
          <p:cNvPr id="25621" name="Rectangle 21"/>
          <p:cNvSpPr>
            <a:spLocks noChangeArrowheads="1"/>
          </p:cNvSpPr>
          <p:nvPr/>
        </p:nvSpPr>
        <p:spPr bwMode="auto">
          <a:xfrm>
            <a:off x="304800" y="2362200"/>
            <a:ext cx="2219325" cy="10048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Proportional </a:t>
            </a:r>
          </a:p>
          <a:p>
            <a:pPr>
              <a:spcBef>
                <a:spcPct val="50000"/>
              </a:spcBef>
            </a:pPr>
            <a:r>
              <a:rPr lang="en-US"/>
              <a:t>to Length</a:t>
            </a:r>
          </a:p>
        </p:txBody>
      </p:sp>
      <p:sp>
        <p:nvSpPr>
          <p:cNvPr id="25622" name="Rectangle 22"/>
          <p:cNvSpPr>
            <a:spLocks noChangeArrowheads="1"/>
          </p:cNvSpPr>
          <p:nvPr/>
        </p:nvSpPr>
        <p:spPr bwMode="auto">
          <a:xfrm>
            <a:off x="457200" y="5791200"/>
            <a:ext cx="8391525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Vibration force 	f(t) = m d</a:t>
            </a:r>
            <a:r>
              <a:rPr lang="en-US" sz="2800" baseline="30000"/>
              <a:t>2</a:t>
            </a:r>
            <a:r>
              <a:rPr lang="en-US" sz="2800"/>
              <a:t>x/dt</a:t>
            </a:r>
            <a:r>
              <a:rPr lang="en-US" sz="2800" baseline="30000"/>
              <a:t>2</a:t>
            </a:r>
            <a:r>
              <a:rPr lang="en-US" sz="2800"/>
              <a:t> + c dx/dt + kx</a:t>
            </a:r>
          </a:p>
        </p:txBody>
      </p:sp>
      <p:sp>
        <p:nvSpPr>
          <p:cNvPr id="25623" name="Line 23"/>
          <p:cNvSpPr>
            <a:spLocks noChangeShapeType="1"/>
          </p:cNvSpPr>
          <p:nvPr/>
        </p:nvSpPr>
        <p:spPr bwMode="auto">
          <a:xfrm>
            <a:off x="762000" y="5257800"/>
            <a:ext cx="7467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624" name="Line 24"/>
          <p:cNvSpPr>
            <a:spLocks noChangeShapeType="1"/>
          </p:cNvSpPr>
          <p:nvPr/>
        </p:nvSpPr>
        <p:spPr bwMode="auto">
          <a:xfrm flipH="1" flipV="1">
            <a:off x="2971800" y="5334000"/>
            <a:ext cx="2286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625" name="Line 25"/>
          <p:cNvSpPr>
            <a:spLocks noChangeShapeType="1"/>
          </p:cNvSpPr>
          <p:nvPr/>
        </p:nvSpPr>
        <p:spPr bwMode="auto">
          <a:xfrm flipH="1" flipV="1">
            <a:off x="3276600" y="5257800"/>
            <a:ext cx="2286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626" name="Line 26"/>
          <p:cNvSpPr>
            <a:spLocks noChangeShapeType="1"/>
          </p:cNvSpPr>
          <p:nvPr/>
        </p:nvSpPr>
        <p:spPr bwMode="auto">
          <a:xfrm flipH="1" flipV="1">
            <a:off x="3657600" y="5257800"/>
            <a:ext cx="2286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627" name="Line 27"/>
          <p:cNvSpPr>
            <a:spLocks noChangeShapeType="1"/>
          </p:cNvSpPr>
          <p:nvPr/>
        </p:nvSpPr>
        <p:spPr bwMode="auto">
          <a:xfrm flipH="1" flipV="1">
            <a:off x="4038600" y="5257800"/>
            <a:ext cx="2286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628" name="Line 28"/>
          <p:cNvSpPr>
            <a:spLocks noChangeShapeType="1"/>
          </p:cNvSpPr>
          <p:nvPr/>
        </p:nvSpPr>
        <p:spPr bwMode="auto">
          <a:xfrm flipH="1" flipV="1">
            <a:off x="4495800" y="5257800"/>
            <a:ext cx="2286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629" name="Line 29"/>
          <p:cNvSpPr>
            <a:spLocks noChangeShapeType="1"/>
          </p:cNvSpPr>
          <p:nvPr/>
        </p:nvSpPr>
        <p:spPr bwMode="auto">
          <a:xfrm flipH="1" flipV="1">
            <a:off x="4953000" y="5257800"/>
            <a:ext cx="2286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630" name="Line 30"/>
          <p:cNvSpPr>
            <a:spLocks noChangeShapeType="1"/>
          </p:cNvSpPr>
          <p:nvPr/>
        </p:nvSpPr>
        <p:spPr bwMode="auto">
          <a:xfrm flipH="1" flipV="1">
            <a:off x="5410200" y="5257800"/>
            <a:ext cx="2286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631" name="Line 31"/>
          <p:cNvSpPr>
            <a:spLocks noChangeShapeType="1"/>
          </p:cNvSpPr>
          <p:nvPr/>
        </p:nvSpPr>
        <p:spPr bwMode="auto">
          <a:xfrm flipH="1" flipV="1">
            <a:off x="5867400" y="5257800"/>
            <a:ext cx="2286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632" name="Line 32"/>
          <p:cNvSpPr>
            <a:spLocks noChangeShapeType="1"/>
          </p:cNvSpPr>
          <p:nvPr/>
        </p:nvSpPr>
        <p:spPr bwMode="auto">
          <a:xfrm flipH="1" flipV="1">
            <a:off x="6248400" y="5257800"/>
            <a:ext cx="2286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633" name="Line 33"/>
          <p:cNvSpPr>
            <a:spLocks noChangeShapeType="1"/>
          </p:cNvSpPr>
          <p:nvPr/>
        </p:nvSpPr>
        <p:spPr bwMode="auto">
          <a:xfrm flipH="1" flipV="1">
            <a:off x="6629400" y="5257800"/>
            <a:ext cx="2286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634" name="Line 34"/>
          <p:cNvSpPr>
            <a:spLocks noChangeShapeType="1"/>
          </p:cNvSpPr>
          <p:nvPr/>
        </p:nvSpPr>
        <p:spPr bwMode="auto">
          <a:xfrm flipH="1" flipV="1">
            <a:off x="7010400" y="5257800"/>
            <a:ext cx="2286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635" name="Line 35"/>
          <p:cNvSpPr>
            <a:spLocks noChangeShapeType="1"/>
          </p:cNvSpPr>
          <p:nvPr/>
        </p:nvSpPr>
        <p:spPr bwMode="auto">
          <a:xfrm flipH="1" flipV="1">
            <a:off x="7467600" y="5257800"/>
            <a:ext cx="2286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636" name="Line 36"/>
          <p:cNvSpPr>
            <a:spLocks noChangeShapeType="1"/>
          </p:cNvSpPr>
          <p:nvPr/>
        </p:nvSpPr>
        <p:spPr bwMode="auto">
          <a:xfrm flipH="1" flipV="1">
            <a:off x="7924800" y="5257800"/>
            <a:ext cx="2286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637" name="Line 37"/>
          <p:cNvSpPr>
            <a:spLocks noChangeShapeType="1"/>
          </p:cNvSpPr>
          <p:nvPr/>
        </p:nvSpPr>
        <p:spPr bwMode="auto">
          <a:xfrm flipH="1" flipV="1">
            <a:off x="8382000" y="5257800"/>
            <a:ext cx="2286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638" name="Line 38"/>
          <p:cNvSpPr>
            <a:spLocks noChangeShapeType="1"/>
          </p:cNvSpPr>
          <p:nvPr/>
        </p:nvSpPr>
        <p:spPr bwMode="auto">
          <a:xfrm flipH="1" flipV="1">
            <a:off x="1219200" y="5334000"/>
            <a:ext cx="2286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639" name="Line 39"/>
          <p:cNvSpPr>
            <a:spLocks noChangeShapeType="1"/>
          </p:cNvSpPr>
          <p:nvPr/>
        </p:nvSpPr>
        <p:spPr bwMode="auto">
          <a:xfrm flipH="1" flipV="1">
            <a:off x="1600200" y="5334000"/>
            <a:ext cx="2286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640" name="Line 40"/>
          <p:cNvSpPr>
            <a:spLocks noChangeShapeType="1"/>
          </p:cNvSpPr>
          <p:nvPr/>
        </p:nvSpPr>
        <p:spPr bwMode="auto">
          <a:xfrm flipH="1" flipV="1">
            <a:off x="1981200" y="5334000"/>
            <a:ext cx="2286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641" name="Line 41"/>
          <p:cNvSpPr>
            <a:spLocks noChangeShapeType="1"/>
          </p:cNvSpPr>
          <p:nvPr/>
        </p:nvSpPr>
        <p:spPr bwMode="auto">
          <a:xfrm flipH="1" flipV="1">
            <a:off x="2514600" y="5334000"/>
            <a:ext cx="2286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642" name="Line 42"/>
          <p:cNvSpPr>
            <a:spLocks noChangeShapeType="1"/>
          </p:cNvSpPr>
          <p:nvPr/>
        </p:nvSpPr>
        <p:spPr bwMode="auto">
          <a:xfrm flipH="1" flipV="1">
            <a:off x="838200" y="5334000"/>
            <a:ext cx="2286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643" name="Rectangle 43"/>
          <p:cNvSpPr>
            <a:spLocks noChangeArrowheads="1"/>
          </p:cNvSpPr>
          <p:nvPr/>
        </p:nvSpPr>
        <p:spPr bwMode="auto">
          <a:xfrm>
            <a:off x="304800" y="4724400"/>
            <a:ext cx="2447925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Constraint</a:t>
            </a:r>
          </a:p>
        </p:txBody>
      </p:sp>
      <p:sp>
        <p:nvSpPr>
          <p:cNvPr id="25645" name="Footer Placeholder 2"/>
          <p:cNvSpPr>
            <a:spLocks noGrp="1"/>
          </p:cNvSpPr>
          <p:nvPr>
            <p:ph type="ftr" sz="quarter" idx="11"/>
          </p:nvPr>
        </p:nvSpPr>
        <p:spPr bwMode="auto">
          <a:xfrm>
            <a:off x="762000" y="6248400"/>
            <a:ext cx="3962400" cy="4572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en-US" sz="1600" smtClean="0">
                <a:solidFill>
                  <a:srgbClr val="696464"/>
                </a:solidFill>
                <a:latin typeface="Times New Roman" charset="0"/>
              </a:rPr>
              <a:t>© Brian Peacock Ergonomics (BPE) Pte. Ltd.</a:t>
            </a: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/>
              <a:t>Active Suspensions</a:t>
            </a:r>
          </a:p>
        </p:txBody>
      </p:sp>
      <p:graphicFrame>
        <p:nvGraphicFramePr>
          <p:cNvPr id="27650" name="Object 3"/>
          <p:cNvGraphicFramePr>
            <a:graphicFrameLocks/>
          </p:cNvGraphicFramePr>
          <p:nvPr/>
        </p:nvGraphicFramePr>
        <p:xfrm>
          <a:off x="309563" y="3481388"/>
          <a:ext cx="5253037" cy="1362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2" name="Microsoft ClipArt Gallery" r:id="rId4" imgW="6543360" imgH="1704960" progId="MS_ClipArt_Gallery">
                  <p:embed/>
                </p:oleObj>
              </mc:Choice>
              <mc:Fallback>
                <p:oleObj name="Microsoft ClipArt Gallery" r:id="rId4" imgW="6543360" imgH="1704960" progId="MS_ClipArt_Gallery">
                  <p:embed/>
                  <p:pic>
                    <p:nvPicPr>
                      <p:cNvPr id="0" name="Object 3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9563" y="3481388"/>
                        <a:ext cx="5253037" cy="1362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51" name="Object 4"/>
          <p:cNvGraphicFramePr>
            <a:graphicFrameLocks/>
          </p:cNvGraphicFramePr>
          <p:nvPr/>
        </p:nvGraphicFramePr>
        <p:xfrm>
          <a:off x="6530975" y="2314575"/>
          <a:ext cx="2320925" cy="3516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3" name="Microsoft ClipArt Gallery" r:id="rId6" imgW="2330280" imgH="3525480" progId="MS_ClipArt_Gallery">
                  <p:embed/>
                </p:oleObj>
              </mc:Choice>
              <mc:Fallback>
                <p:oleObj name="Microsoft ClipArt Gallery" r:id="rId6" imgW="2330280" imgH="3525480" progId="MS_ClipArt_Gallery">
                  <p:embed/>
                  <p:pic>
                    <p:nvPicPr>
                      <p:cNvPr id="0" name="Object 4"/>
                      <p:cNvPicPr>
                        <a:picLocks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30975" y="2314575"/>
                        <a:ext cx="2320925" cy="3516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Brian Peacock Ergonomics (BPE) Pte. Ltd.</a:t>
            </a:r>
            <a:endParaRPr lang="en-US" dirty="0"/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/>
              <a:t>Human System</a:t>
            </a:r>
          </a:p>
        </p:txBody>
      </p:sp>
      <p:sp>
        <p:nvSpPr>
          <p:cNvPr id="29701" name="Rectangle 3"/>
          <p:cNvSpPr>
            <a:spLocks noChangeArrowheads="1"/>
          </p:cNvSpPr>
          <p:nvPr/>
        </p:nvSpPr>
        <p:spPr bwMode="auto">
          <a:xfrm>
            <a:off x="381000" y="1981200"/>
            <a:ext cx="6638925" cy="41830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marL="514350" indent="-514350">
              <a:spcBef>
                <a:spcPct val="50000"/>
              </a:spcBef>
              <a:buClr>
                <a:schemeClr val="accent2"/>
              </a:buClr>
              <a:buSzPct val="100000"/>
              <a:buFont typeface="Arial" charset="0"/>
              <a:buChar char="•"/>
            </a:pPr>
            <a:r>
              <a:rPr lang="en-US" sz="2800"/>
              <a:t>Long Bones - Framework</a:t>
            </a:r>
          </a:p>
          <a:p>
            <a:pPr marL="514350" indent="-514350">
              <a:spcBef>
                <a:spcPct val="50000"/>
              </a:spcBef>
              <a:buClr>
                <a:schemeClr val="accent2"/>
              </a:buClr>
              <a:buSzPct val="100000"/>
              <a:buFont typeface="Arial" charset="0"/>
              <a:buChar char="•"/>
            </a:pPr>
            <a:r>
              <a:rPr lang="en-US" sz="2800"/>
              <a:t>Joints - Centers of Rotation</a:t>
            </a:r>
          </a:p>
          <a:p>
            <a:pPr marL="514350" indent="-514350">
              <a:spcBef>
                <a:spcPct val="50000"/>
              </a:spcBef>
              <a:buClr>
                <a:schemeClr val="accent2"/>
              </a:buClr>
              <a:buSzPct val="100000"/>
              <a:buFont typeface="Arial" charset="0"/>
              <a:buChar char="•"/>
            </a:pPr>
            <a:r>
              <a:rPr lang="en-US" sz="2800"/>
              <a:t>Ligaments - Constraints</a:t>
            </a:r>
          </a:p>
          <a:p>
            <a:pPr marL="514350" indent="-514350">
              <a:spcBef>
                <a:spcPct val="50000"/>
              </a:spcBef>
              <a:buClr>
                <a:schemeClr val="accent2"/>
              </a:buClr>
              <a:buSzPct val="100000"/>
              <a:buFont typeface="Arial" charset="0"/>
              <a:buChar char="•"/>
            </a:pPr>
            <a:r>
              <a:rPr lang="en-US" sz="2800"/>
              <a:t>Muscles - Springs, Active Damping</a:t>
            </a:r>
          </a:p>
          <a:p>
            <a:pPr marL="514350" indent="-514350">
              <a:spcBef>
                <a:spcPct val="50000"/>
              </a:spcBef>
              <a:buClr>
                <a:schemeClr val="accent2"/>
              </a:buClr>
              <a:buSzPct val="100000"/>
              <a:buFont typeface="Arial" charset="0"/>
              <a:buChar char="•"/>
            </a:pPr>
            <a:r>
              <a:rPr lang="en-US" sz="2800"/>
              <a:t>Spinal Column - Spring, Passive Damping</a:t>
            </a:r>
          </a:p>
          <a:p>
            <a:pPr marL="514350" indent="-514350">
              <a:spcBef>
                <a:spcPct val="50000"/>
              </a:spcBef>
              <a:buClr>
                <a:schemeClr val="accent2"/>
              </a:buClr>
              <a:buSzPct val="100000"/>
              <a:buFont typeface="Arial" charset="0"/>
              <a:buChar char="•"/>
            </a:pPr>
            <a:r>
              <a:rPr lang="en-US" sz="2800"/>
              <a:t>Organs - Mass, Passive Damping</a:t>
            </a:r>
          </a:p>
        </p:txBody>
      </p:sp>
      <p:graphicFrame>
        <p:nvGraphicFramePr>
          <p:cNvPr id="29698" name="Object 4"/>
          <p:cNvGraphicFramePr>
            <a:graphicFrameLocks/>
          </p:cNvGraphicFramePr>
          <p:nvPr/>
        </p:nvGraphicFramePr>
        <p:xfrm>
          <a:off x="6629400" y="2057400"/>
          <a:ext cx="2111375" cy="291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699" name="Microsoft ClipArt Gallery" r:id="rId4" imgW="3519360" imgH="4851360" progId="MS_ClipArt_Gallery">
                  <p:embed/>
                </p:oleObj>
              </mc:Choice>
              <mc:Fallback>
                <p:oleObj name="Microsoft ClipArt Gallery" r:id="rId4" imgW="3519360" imgH="4851360" progId="MS_ClipArt_Gallery">
                  <p:embed/>
                  <p:pic>
                    <p:nvPicPr>
                      <p:cNvPr id="0" name="Object 4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29400" y="2057400"/>
                        <a:ext cx="2111375" cy="2911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702" name="Rectangle 5"/>
          <p:cNvSpPr>
            <a:spLocks noChangeArrowheads="1"/>
          </p:cNvSpPr>
          <p:nvPr/>
        </p:nvSpPr>
        <p:spPr bwMode="auto">
          <a:xfrm>
            <a:off x="76200" y="1371600"/>
            <a:ext cx="9001125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i="1"/>
              <a:t>Internal Systems Absorb the Energy from the External Environment</a:t>
            </a:r>
          </a:p>
        </p:txBody>
      </p:sp>
      <p:sp>
        <p:nvSpPr>
          <p:cNvPr id="29703" name="Footer Placeholder 2"/>
          <p:cNvSpPr>
            <a:spLocks noGrp="1"/>
          </p:cNvSpPr>
          <p:nvPr>
            <p:ph type="ftr" sz="quarter" idx="11"/>
          </p:nvPr>
        </p:nvSpPr>
        <p:spPr bwMode="auto">
          <a:xfrm>
            <a:off x="762000" y="6248400"/>
            <a:ext cx="3962400" cy="4572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en-US" sz="1600" smtClean="0">
                <a:solidFill>
                  <a:srgbClr val="696464"/>
                </a:solidFill>
                <a:latin typeface="Times New Roman" charset="0"/>
              </a:rPr>
              <a:t>© Brian Peacock Ergonomics (BPE) Pte. Ltd.</a:t>
            </a: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Why Should We Worry?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Continuous exposure to jerkings and shakings can give rise to discomfort, pain and damage to various structures:</a:t>
            </a:r>
          </a:p>
          <a:p>
            <a:pPr lvl="1"/>
            <a:r>
              <a:rPr lang="en-US" smtClean="0"/>
              <a:t>Spinal Joints</a:t>
            </a:r>
          </a:p>
          <a:p>
            <a:pPr lvl="1"/>
            <a:r>
              <a:rPr lang="en-US" smtClean="0"/>
              <a:t>Limb Joints</a:t>
            </a:r>
          </a:p>
          <a:p>
            <a:pPr lvl="1"/>
            <a:r>
              <a:rPr lang="en-US" smtClean="0"/>
              <a:t>Organs</a:t>
            </a:r>
          </a:p>
          <a:p>
            <a:r>
              <a:rPr lang="en-US" smtClean="0"/>
              <a:t>Injury or Temporary Discomfort and Fatigue?</a:t>
            </a:r>
          </a:p>
        </p:txBody>
      </p:sp>
      <p:sp>
        <p:nvSpPr>
          <p:cNvPr id="31749" name="Footer Placeholder 2"/>
          <p:cNvSpPr>
            <a:spLocks noGrp="1"/>
          </p:cNvSpPr>
          <p:nvPr>
            <p:ph type="ftr" sz="quarter" idx="11"/>
          </p:nvPr>
        </p:nvSpPr>
        <p:spPr bwMode="auto">
          <a:xfrm>
            <a:off x="762000" y="6248400"/>
            <a:ext cx="3962400" cy="4572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en-US" sz="1600" smtClean="0">
                <a:solidFill>
                  <a:srgbClr val="696464"/>
                </a:solidFill>
                <a:latin typeface="Times New Roman" charset="0"/>
              </a:rPr>
              <a:t>© Brian Peacock Ergonomics (BPE) Pte. Ltd.</a:t>
            </a:r>
          </a:p>
        </p:txBody>
      </p:sp>
    </p:spTree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132</TotalTime>
  <Pages>25</Pages>
  <Words>1033</Words>
  <Application>Microsoft Office PowerPoint</Application>
  <PresentationFormat>On-screen Show (4:3)</PresentationFormat>
  <Paragraphs>186</Paragraphs>
  <Slides>25</Slides>
  <Notes>25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7" baseType="lpstr">
      <vt:lpstr>Equity</vt:lpstr>
      <vt:lpstr>Microsoft ClipArt Gallery</vt:lpstr>
      <vt:lpstr>Whole Body Vibration</vt:lpstr>
      <vt:lpstr>What is Vibration?</vt:lpstr>
      <vt:lpstr>What is Vibration?</vt:lpstr>
      <vt:lpstr>Shakings</vt:lpstr>
      <vt:lpstr>Jerkings</vt:lpstr>
      <vt:lpstr>Mechanical System</vt:lpstr>
      <vt:lpstr>Active Suspensions</vt:lpstr>
      <vt:lpstr>Human System</vt:lpstr>
      <vt:lpstr>Why Should We Worry?</vt:lpstr>
      <vt:lpstr>A Perennial Source of Concern</vt:lpstr>
      <vt:lpstr>NIOSH Literature Review, 1997</vt:lpstr>
      <vt:lpstr>SPO Denver Injury / Illness Reports</vt:lpstr>
      <vt:lpstr>The Daily Dose</vt:lpstr>
      <vt:lpstr>What is a Shrinkmeter? (Corlett, Pope and Bonney)</vt:lpstr>
      <vt:lpstr>ANSI Standard S3.18-1979  ISO 2631- 1 - 1978, 1997</vt:lpstr>
      <vt:lpstr>Fatigue Decreased Proficiency Boundary  Z</vt:lpstr>
      <vt:lpstr>Fatigue Decreased Proficiency Boundary  X, Y</vt:lpstr>
      <vt:lpstr>ANSI Standard</vt:lpstr>
      <vt:lpstr>Resonance (Rasmussen 1982)</vt:lpstr>
      <vt:lpstr>Symptoms (Rasmussen 1982)</vt:lpstr>
      <vt:lpstr>Industrial Trucks</vt:lpstr>
      <vt:lpstr>Case Studies</vt:lpstr>
      <vt:lpstr>Laboratory Seat Testing</vt:lpstr>
      <vt:lpstr>Interventions</vt:lpstr>
      <vt:lpstr>Conclusions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Whole Body Vibration</dc:title>
  <dc:subject/>
  <dc:creator>COe</dc:creator>
  <cp:keywords/>
  <dc:description/>
  <cp:lastModifiedBy>user</cp:lastModifiedBy>
  <cp:revision>23</cp:revision>
  <cp:lastPrinted>2010-08-01T08:45:14Z</cp:lastPrinted>
  <dcterms:created xsi:type="dcterms:W3CDTF">2010-08-01T08:42:44Z</dcterms:created>
  <dcterms:modified xsi:type="dcterms:W3CDTF">2014-07-03T14:08:06Z</dcterms:modified>
</cp:coreProperties>
</file>