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9EA77-4844-434A-94C7-E2042B13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9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6710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Footer Placeholder 2"/>
          <p:cNvSpPr>
            <a:spLocks noGrp="1"/>
          </p:cNvSpPr>
          <p:nvPr userDrawn="1"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© Brian Peacock Ergonomics (BPE) Pte. Ltd.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© Brian Peacock Ergonomics (BPE) Pte. Ltd.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Footer Placeholder 2"/>
          <p:cNvSpPr>
            <a:spLocks noGrp="1"/>
          </p:cNvSpPr>
          <p:nvPr userDrawn="1"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Footer Placeholder 2"/>
          <p:cNvSpPr>
            <a:spLocks noGrp="1"/>
          </p:cNvSpPr>
          <p:nvPr userDrawn="1"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Footer Placeholder 2"/>
          <p:cNvSpPr>
            <a:spLocks noGrp="1"/>
          </p:cNvSpPr>
          <p:nvPr userDrawn="1"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Footer Placeholder 2"/>
          <p:cNvSpPr>
            <a:spLocks noGrp="1"/>
          </p:cNvSpPr>
          <p:nvPr userDrawn="1"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Footer Placeholder 2"/>
          <p:cNvSpPr>
            <a:spLocks noGrp="1"/>
          </p:cNvSpPr>
          <p:nvPr userDrawn="1"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Footer Placeholder 2"/>
          <p:cNvSpPr>
            <a:spLocks noGrp="1"/>
          </p:cNvSpPr>
          <p:nvPr userDrawn="1"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© Brian Peacock Ergonomics (BPE) Pte. Ltd.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© Brian Peacock Ergonomics (BPE) Pte. Ltd.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295400"/>
            <a:ext cx="77724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0668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Environmental Ergonomics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3429000"/>
            <a:ext cx="77794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Brian Peacock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Pitney Bowes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Measurement of Light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Luminance - Light emitted from a source</a:t>
            </a:r>
          </a:p>
          <a:p>
            <a:r>
              <a:rPr lang="en-US" sz="3500" dirty="0" smtClean="0"/>
              <a:t>Illumination - Light arriving at a surface</a:t>
            </a:r>
          </a:p>
          <a:p>
            <a:r>
              <a:rPr lang="en-US" sz="3500" dirty="0" smtClean="0"/>
              <a:t>Light Meter</a:t>
            </a:r>
          </a:p>
          <a:p>
            <a:pPr lvl="1"/>
            <a:r>
              <a:rPr lang="en-US" sz="3500" dirty="0" err="1" smtClean="0"/>
              <a:t>Lux</a:t>
            </a:r>
            <a:r>
              <a:rPr lang="en-US" sz="3500" dirty="0" smtClean="0"/>
              <a:t> (10 - 2000)</a:t>
            </a:r>
          </a:p>
          <a:p>
            <a:r>
              <a:rPr lang="en-US" sz="3500" dirty="0" smtClean="0"/>
              <a:t>Spot Meter</a:t>
            </a:r>
          </a:p>
          <a:p>
            <a:r>
              <a:rPr lang="en-US" sz="3500" dirty="0" smtClean="0"/>
              <a:t>Color temperature measurement</a:t>
            </a:r>
            <a:endParaRPr lang="en-US" sz="35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Physiology of Vision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Cornea, Lens, Pupil, Eye Muscles</a:t>
            </a:r>
          </a:p>
          <a:p>
            <a:r>
              <a:rPr lang="en-US" smtClean="0"/>
              <a:t>Retina</a:t>
            </a:r>
          </a:p>
          <a:p>
            <a:pPr lvl="1"/>
            <a:r>
              <a:rPr lang="en-US" smtClean="0"/>
              <a:t>Rods and Cones, Fovea</a:t>
            </a:r>
          </a:p>
          <a:p>
            <a:pPr lvl="1"/>
            <a:r>
              <a:rPr lang="en-US" smtClean="0"/>
              <a:t>Color vision</a:t>
            </a:r>
          </a:p>
          <a:p>
            <a:r>
              <a:rPr lang="en-US" smtClean="0"/>
              <a:t>The Optic Nerve</a:t>
            </a:r>
          </a:p>
          <a:p>
            <a:r>
              <a:rPr lang="en-US" smtClean="0"/>
              <a:t>Light and Dark Adaptation</a:t>
            </a:r>
          </a:p>
          <a:p>
            <a:r>
              <a:rPr lang="en-US" smtClean="0"/>
              <a:t>Accommodation, Focus </a:t>
            </a:r>
          </a:p>
          <a:p>
            <a:r>
              <a:rPr lang="en-US" smtClean="0"/>
              <a:t>Monocular and Binocular Vision</a:t>
            </a:r>
          </a:p>
          <a:p>
            <a:r>
              <a:rPr lang="en-US" smtClean="0"/>
              <a:t>Presbyopia - age</a:t>
            </a: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Visual Performance Measurement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100" dirty="0" err="1" smtClean="0"/>
              <a:t>Orthorator</a:t>
            </a:r>
            <a:r>
              <a:rPr lang="en-US" sz="3100" dirty="0" smtClean="0"/>
              <a:t> - Vision Screening</a:t>
            </a:r>
          </a:p>
          <a:p>
            <a:r>
              <a:rPr lang="en-US" sz="3100" dirty="0" smtClean="0"/>
              <a:t>Visual Acuity</a:t>
            </a:r>
          </a:p>
          <a:p>
            <a:pPr lvl="1"/>
            <a:r>
              <a:rPr lang="en-US" sz="3100" dirty="0" smtClean="0"/>
              <a:t>Visual Angle</a:t>
            </a:r>
          </a:p>
          <a:p>
            <a:pPr lvl="1"/>
            <a:r>
              <a:rPr lang="en-US" sz="3100" dirty="0" smtClean="0"/>
              <a:t>Near and Far Vision</a:t>
            </a:r>
          </a:p>
          <a:p>
            <a:r>
              <a:rPr lang="en-US" sz="3100" dirty="0" smtClean="0"/>
              <a:t>Contrast Sensitivity</a:t>
            </a:r>
          </a:p>
          <a:p>
            <a:r>
              <a:rPr lang="en-US" sz="3100" dirty="0" smtClean="0"/>
              <a:t>Depth Perception</a:t>
            </a:r>
          </a:p>
          <a:p>
            <a:r>
              <a:rPr lang="en-US" sz="3100" dirty="0" smtClean="0"/>
              <a:t>Color Perception, Color Deficiency</a:t>
            </a:r>
          </a:p>
          <a:p>
            <a:r>
              <a:rPr lang="en-US" sz="3100" dirty="0" smtClean="0"/>
              <a:t>Critical Flicker Fusion</a:t>
            </a:r>
            <a:endParaRPr lang="en-US" sz="3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Effects of Poor Lighting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Reduction in Visual Acuity</a:t>
            </a:r>
          </a:p>
          <a:p>
            <a:r>
              <a:rPr lang="en-US" smtClean="0"/>
              <a:t>Glare</a:t>
            </a:r>
          </a:p>
          <a:p>
            <a:pPr lvl="1"/>
            <a:r>
              <a:rPr lang="en-US" smtClean="0"/>
              <a:t>Discomfort Glare</a:t>
            </a:r>
          </a:p>
          <a:p>
            <a:pPr lvl="1"/>
            <a:r>
              <a:rPr lang="en-US" smtClean="0"/>
              <a:t>Disability Glare</a:t>
            </a:r>
          </a:p>
          <a:p>
            <a:pPr lvl="1"/>
            <a:r>
              <a:rPr lang="en-US" smtClean="0"/>
              <a:t>Glare Index</a:t>
            </a:r>
          </a:p>
          <a:p>
            <a:r>
              <a:rPr lang="en-US" smtClean="0"/>
              <a:t>Color Discrimination</a:t>
            </a:r>
          </a:p>
          <a:p>
            <a:r>
              <a:rPr lang="en-US" smtClean="0"/>
              <a:t>Visual Fatigue</a:t>
            </a: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Visual Environment Design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Ambient Lighting</a:t>
            </a:r>
          </a:p>
          <a:p>
            <a:r>
              <a:rPr lang="en-US" sz="3700" dirty="0" smtClean="0"/>
              <a:t>Task Lighting</a:t>
            </a:r>
          </a:p>
          <a:p>
            <a:r>
              <a:rPr lang="en-US" sz="3700" dirty="0" smtClean="0"/>
              <a:t>Reflectors</a:t>
            </a:r>
          </a:p>
          <a:p>
            <a:r>
              <a:rPr lang="en-US" sz="3700" dirty="0" err="1" smtClean="0"/>
              <a:t>Dispersors</a:t>
            </a:r>
            <a:endParaRPr lang="en-US" sz="3700" dirty="0" smtClean="0"/>
          </a:p>
          <a:p>
            <a:r>
              <a:rPr lang="en-US" sz="3700" dirty="0" smtClean="0"/>
              <a:t>Directional Lighting, Modeling</a:t>
            </a:r>
          </a:p>
          <a:p>
            <a:r>
              <a:rPr lang="en-US" sz="3700" dirty="0" smtClean="0"/>
              <a:t>Glare Elimination</a:t>
            </a:r>
            <a:endParaRPr lang="en-US" sz="37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 in Vision and Lighting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Inspection of flaws in sheet metal</a:t>
            </a:r>
          </a:p>
          <a:p>
            <a:r>
              <a:rPr lang="en-US" sz="3100" dirty="0" smtClean="0"/>
              <a:t>Flaws vary - dings, scratches, scuffs</a:t>
            </a:r>
          </a:p>
          <a:p>
            <a:r>
              <a:rPr lang="en-US" sz="3100" dirty="0" smtClean="0"/>
              <a:t>Increase general lighting</a:t>
            </a:r>
          </a:p>
          <a:p>
            <a:r>
              <a:rPr lang="en-US" sz="3100" dirty="0" smtClean="0"/>
              <a:t>Introduce directional lighting</a:t>
            </a:r>
          </a:p>
          <a:p>
            <a:r>
              <a:rPr lang="en-US" sz="3100" dirty="0" smtClean="0"/>
              <a:t>Create movement - change</a:t>
            </a:r>
          </a:p>
          <a:p>
            <a:r>
              <a:rPr lang="en-US" sz="3100" dirty="0" smtClean="0"/>
              <a:t>Consider effects of search pattern and pacing</a:t>
            </a:r>
          </a:p>
          <a:p>
            <a:r>
              <a:rPr lang="en-US" sz="3100" dirty="0" smtClean="0"/>
              <a:t>Consider effects of visual capabilities and experience</a:t>
            </a:r>
            <a:endParaRPr lang="en-US" sz="3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 in Vision and Lighting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Describe the light sources in a CAD room</a:t>
            </a:r>
          </a:p>
          <a:p>
            <a:endParaRPr lang="en-US" sz="800" dirty="0" smtClean="0"/>
          </a:p>
          <a:p>
            <a:r>
              <a:rPr lang="en-US" sz="3300" dirty="0" smtClean="0"/>
              <a:t>Describe the characteristics of vision that must be considered in screen content and format design</a:t>
            </a:r>
          </a:p>
          <a:p>
            <a:endParaRPr lang="en-US" sz="800" dirty="0" smtClean="0"/>
          </a:p>
          <a:p>
            <a:r>
              <a:rPr lang="en-US" sz="3300" dirty="0" smtClean="0"/>
              <a:t>Give recommendations for ambient and local lighting</a:t>
            </a:r>
          </a:p>
          <a:p>
            <a:endParaRPr lang="en-US" sz="800" dirty="0" smtClean="0"/>
          </a:p>
          <a:p>
            <a:r>
              <a:rPr lang="en-US" sz="3300" dirty="0" smtClean="0"/>
              <a:t>Describe alternative interventions</a:t>
            </a:r>
            <a:endParaRPr lang="en-US" sz="33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Physics of Sound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Intensity </a:t>
            </a:r>
          </a:p>
          <a:p>
            <a:pPr lvl="1"/>
            <a:r>
              <a:rPr lang="en-US" sz="3200" dirty="0" smtClean="0"/>
              <a:t>Sound Pressure Level - Decibels</a:t>
            </a:r>
          </a:p>
          <a:p>
            <a:pPr lvl="1"/>
            <a:r>
              <a:rPr lang="en-US" sz="3200" dirty="0" smtClean="0"/>
              <a:t>20 (Hearing Threshold) - 140 (Pain Threshold)</a:t>
            </a:r>
          </a:p>
          <a:p>
            <a:pPr lvl="1"/>
            <a:endParaRPr lang="en-US" sz="800" dirty="0" smtClean="0"/>
          </a:p>
          <a:p>
            <a:r>
              <a:rPr lang="en-US" sz="3200" dirty="0" smtClean="0"/>
              <a:t>Frequency</a:t>
            </a:r>
          </a:p>
          <a:p>
            <a:endParaRPr lang="en-US" sz="800" dirty="0" smtClean="0"/>
          </a:p>
          <a:p>
            <a:r>
              <a:rPr lang="en-US" sz="3200" dirty="0" smtClean="0"/>
              <a:t>Qualitative Factors</a:t>
            </a:r>
          </a:p>
          <a:p>
            <a:pPr lvl="1"/>
            <a:r>
              <a:rPr lang="en-US" sz="3200" dirty="0" smtClean="0"/>
              <a:t>Change</a:t>
            </a:r>
          </a:p>
          <a:p>
            <a:pPr lvl="1"/>
            <a:r>
              <a:rPr lang="en-US" sz="3200" dirty="0" smtClean="0"/>
              <a:t>Meaningfulness</a:t>
            </a:r>
            <a:endParaRPr lang="en-US" sz="32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Sources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Vibration</a:t>
            </a:r>
          </a:p>
          <a:p>
            <a:r>
              <a:rPr lang="en-US" sz="3500" dirty="0" smtClean="0"/>
              <a:t>Mechanical Power Generators</a:t>
            </a:r>
          </a:p>
          <a:p>
            <a:r>
              <a:rPr lang="en-US" sz="3500" dirty="0" smtClean="0"/>
              <a:t>Voice</a:t>
            </a:r>
          </a:p>
          <a:p>
            <a:r>
              <a:rPr lang="en-US" sz="3500" dirty="0" smtClean="0"/>
              <a:t>Electronic Sources</a:t>
            </a:r>
          </a:p>
          <a:p>
            <a:pPr lvl="1"/>
            <a:r>
              <a:rPr lang="en-US" sz="3500" dirty="0" smtClean="0"/>
              <a:t>Communications</a:t>
            </a:r>
          </a:p>
          <a:p>
            <a:pPr lvl="1"/>
            <a:r>
              <a:rPr lang="en-US" sz="3500" dirty="0" smtClean="0"/>
              <a:t>Entertainment</a:t>
            </a:r>
            <a:endParaRPr lang="en-US" sz="35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Measurement of Sound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Sound Level Meter</a:t>
            </a:r>
          </a:p>
          <a:p>
            <a:r>
              <a:rPr lang="en-US" sz="3200" dirty="0" smtClean="0"/>
              <a:t>Weighting Scales</a:t>
            </a:r>
          </a:p>
          <a:p>
            <a:pPr lvl="1"/>
            <a:r>
              <a:rPr lang="en-US" sz="3200" dirty="0" err="1" smtClean="0"/>
              <a:t>dBA</a:t>
            </a:r>
            <a:r>
              <a:rPr lang="en-US" sz="3200" dirty="0" smtClean="0"/>
              <a:t> ( Similar to human hearing sensitivity)</a:t>
            </a:r>
          </a:p>
          <a:p>
            <a:r>
              <a:rPr lang="en-US" sz="3200" dirty="0" smtClean="0"/>
              <a:t>Frequency Spectrum Analysis</a:t>
            </a:r>
          </a:p>
          <a:p>
            <a:r>
              <a:rPr lang="en-US" sz="3200" dirty="0" smtClean="0"/>
              <a:t>Impulse Noise</a:t>
            </a:r>
          </a:p>
          <a:p>
            <a:r>
              <a:rPr lang="en-US" sz="3200" dirty="0" smtClean="0"/>
              <a:t>Noise Surveys, Statistical Design</a:t>
            </a:r>
          </a:p>
          <a:p>
            <a:r>
              <a:rPr lang="en-US" sz="3200" dirty="0" err="1" smtClean="0"/>
              <a:t>Dosimetry</a:t>
            </a:r>
            <a:r>
              <a:rPr lang="en-US" sz="3200" dirty="0" smtClean="0"/>
              <a:t> (Daily dose)</a:t>
            </a:r>
            <a:endParaRPr lang="en-US" sz="32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  <a:noFill/>
          <a:ln/>
        </p:spPr>
        <p:txBody>
          <a:bodyPr/>
          <a:lstStyle/>
          <a:p>
            <a:r>
              <a:rPr lang="en-US" sz="4800" dirty="0"/>
              <a:t>Ergonomics</a:t>
            </a:r>
          </a:p>
        </p:txBody>
      </p:sp>
      <p:graphicFrame>
        <p:nvGraphicFramePr>
          <p:cNvPr id="4099" name="Object 3"/>
          <p:cNvGraphicFramePr>
            <a:graphicFrameLocks/>
          </p:cNvGraphicFramePr>
          <p:nvPr/>
        </p:nvGraphicFramePr>
        <p:xfrm>
          <a:off x="555624" y="1665288"/>
          <a:ext cx="3168650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Microsoft ClipArt Gallery" r:id="rId4" imgW="4052880" imgH="2536560" progId="">
                  <p:embed/>
                </p:oleObj>
              </mc:Choice>
              <mc:Fallback>
                <p:oleObj name="Microsoft ClipArt Gallery" r:id="rId4" imgW="4052880" imgH="253656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4" y="1665288"/>
                        <a:ext cx="3168650" cy="197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/>
          </p:cNvGraphicFramePr>
          <p:nvPr/>
        </p:nvGraphicFramePr>
        <p:xfrm>
          <a:off x="6096000" y="3657600"/>
          <a:ext cx="2243137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Microsoft ClipArt Gallery" r:id="rId6" imgW="3122280" imgH="2931840" progId="">
                  <p:embed/>
                </p:oleObj>
              </mc:Choice>
              <mc:Fallback>
                <p:oleObj name="Microsoft ClipArt Gallery" r:id="rId6" imgW="3122280" imgH="293184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657600"/>
                        <a:ext cx="2243137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809874" y="2819400"/>
            <a:ext cx="3438526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 People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4000" y="2909887"/>
            <a:ext cx="31337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Machines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5105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Environments</a:t>
            </a:r>
          </a:p>
        </p:txBody>
      </p:sp>
      <p:graphicFrame>
        <p:nvGraphicFramePr>
          <p:cNvPr id="4104" name="Object 8"/>
          <p:cNvGraphicFramePr>
            <a:graphicFrameLocks/>
          </p:cNvGraphicFramePr>
          <p:nvPr/>
        </p:nvGraphicFramePr>
        <p:xfrm>
          <a:off x="2590800" y="4267200"/>
          <a:ext cx="2632075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Microsoft ClipArt Gallery" r:id="rId8" imgW="8708760" imgH="6011640" progId="">
                  <p:embed/>
                </p:oleObj>
              </mc:Choice>
              <mc:Fallback>
                <p:oleObj name="Microsoft ClipArt Gallery" r:id="rId8" imgW="8708760" imgH="6011640" progId="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67200"/>
                        <a:ext cx="2632075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248400" y="5715000"/>
            <a:ext cx="2524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Interfaces</a:t>
            </a:r>
          </a:p>
        </p:txBody>
      </p:sp>
      <p:graphicFrame>
        <p:nvGraphicFramePr>
          <p:cNvPr id="4106" name="Object 10"/>
          <p:cNvGraphicFramePr>
            <a:graphicFrameLocks/>
          </p:cNvGraphicFramePr>
          <p:nvPr/>
        </p:nvGraphicFramePr>
        <p:xfrm>
          <a:off x="5562600" y="1233487"/>
          <a:ext cx="3046412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Microsoft ClipArt Gallery" r:id="rId10" imgW="4189320" imgH="2147760" progId="">
                  <p:embed/>
                </p:oleObj>
              </mc:Choice>
              <mc:Fallback>
                <p:oleObj name="Microsoft ClipArt Gallery" r:id="rId10" imgW="4189320" imgH="2147760" progId="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33487"/>
                        <a:ext cx="3046412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Physiology of Hearing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Outer Ear - Reception</a:t>
            </a:r>
          </a:p>
          <a:p>
            <a:r>
              <a:rPr lang="en-US" dirty="0" smtClean="0"/>
              <a:t>Middle Ear - Transmission</a:t>
            </a:r>
          </a:p>
          <a:p>
            <a:r>
              <a:rPr lang="en-US" dirty="0" smtClean="0"/>
              <a:t>Inner Ear - Interpretation</a:t>
            </a:r>
          </a:p>
          <a:p>
            <a:pPr lvl="1"/>
            <a:r>
              <a:rPr lang="en-US" dirty="0" smtClean="0"/>
              <a:t>Intensity</a:t>
            </a:r>
          </a:p>
          <a:p>
            <a:pPr lvl="1"/>
            <a:r>
              <a:rPr lang="en-US" dirty="0" smtClean="0"/>
              <a:t>Pitch</a:t>
            </a:r>
          </a:p>
          <a:p>
            <a:r>
              <a:rPr lang="en-US" dirty="0" smtClean="0"/>
              <a:t>Conduction and Nerve Damage</a:t>
            </a:r>
          </a:p>
          <a:p>
            <a:r>
              <a:rPr lang="en-US" dirty="0" smtClean="0"/>
              <a:t>Frequency Range of Human Hearing (50 - 16,000 Hz)</a:t>
            </a:r>
          </a:p>
          <a:p>
            <a:r>
              <a:rPr lang="en-US" dirty="0" smtClean="0"/>
              <a:t>Occupational Hearing Loss ( 4 - 6 kHz)</a:t>
            </a:r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Hearing Measurement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Audiometry</a:t>
            </a:r>
            <a:endParaRPr lang="en-US" sz="3700" dirty="0" smtClean="0"/>
          </a:p>
          <a:p>
            <a:r>
              <a:rPr lang="en-US" sz="3700" dirty="0" smtClean="0"/>
              <a:t>Psychophysics</a:t>
            </a:r>
          </a:p>
          <a:p>
            <a:pPr lvl="1"/>
            <a:r>
              <a:rPr lang="en-US" sz="3700" dirty="0" smtClean="0"/>
              <a:t>Ascending and Descending Intensities at range of frequencies</a:t>
            </a:r>
          </a:p>
          <a:p>
            <a:r>
              <a:rPr lang="en-US" sz="3700" dirty="0" smtClean="0"/>
              <a:t>Masking - similar frequencies </a:t>
            </a:r>
          </a:p>
          <a:p>
            <a:r>
              <a:rPr lang="en-US" sz="3700" dirty="0" smtClean="0"/>
              <a:t>Presbycusis - normal hearing loss with age</a:t>
            </a:r>
            <a:endParaRPr lang="en-US" sz="37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Effects of Sound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Communication</a:t>
            </a:r>
          </a:p>
          <a:p>
            <a:pPr lvl="1"/>
            <a:r>
              <a:rPr lang="en-US" smtClean="0"/>
              <a:t>Language, Other Codes</a:t>
            </a:r>
          </a:p>
          <a:p>
            <a:pPr lvl="1"/>
            <a:r>
              <a:rPr lang="en-US" smtClean="0"/>
              <a:t>Warnings, Annunciators</a:t>
            </a:r>
          </a:p>
          <a:p>
            <a:pPr lvl="1"/>
            <a:r>
              <a:rPr lang="en-US" smtClean="0"/>
              <a:t>Entertainment</a:t>
            </a:r>
          </a:p>
          <a:p>
            <a:r>
              <a:rPr lang="en-US" smtClean="0"/>
              <a:t>Masking</a:t>
            </a:r>
          </a:p>
          <a:p>
            <a:r>
              <a:rPr lang="en-US" smtClean="0"/>
              <a:t>Distraction</a:t>
            </a:r>
          </a:p>
          <a:p>
            <a:r>
              <a:rPr lang="en-US" smtClean="0"/>
              <a:t>Annoyance</a:t>
            </a:r>
          </a:p>
          <a:p>
            <a:r>
              <a:rPr lang="en-US" smtClean="0"/>
              <a:t>Temporary Threshold Shift</a:t>
            </a:r>
          </a:p>
          <a:p>
            <a:r>
              <a:rPr lang="en-US" smtClean="0"/>
              <a:t>Permanent Threshold Shift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Environment Design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System Substitution</a:t>
            </a:r>
          </a:p>
          <a:p>
            <a:r>
              <a:rPr lang="en-US" sz="3300" dirty="0" smtClean="0"/>
              <a:t>Sound Cancellation</a:t>
            </a:r>
          </a:p>
          <a:p>
            <a:r>
              <a:rPr lang="en-US" sz="3300" dirty="0" smtClean="0"/>
              <a:t>Source Isolation</a:t>
            </a:r>
          </a:p>
          <a:p>
            <a:r>
              <a:rPr lang="en-US" sz="3300" dirty="0" smtClean="0"/>
              <a:t>Transmission Pathway Interference</a:t>
            </a:r>
          </a:p>
          <a:p>
            <a:r>
              <a:rPr lang="en-US" sz="3300" dirty="0" smtClean="0"/>
              <a:t>Reflection and </a:t>
            </a:r>
            <a:r>
              <a:rPr lang="en-US" sz="3300" dirty="0" err="1" smtClean="0"/>
              <a:t>Absorbtion</a:t>
            </a:r>
            <a:endParaRPr lang="en-US" sz="3300" dirty="0" smtClean="0"/>
          </a:p>
          <a:p>
            <a:r>
              <a:rPr lang="en-US" sz="3300" dirty="0" smtClean="0"/>
              <a:t>Personal Protective Equipment</a:t>
            </a:r>
          </a:p>
          <a:p>
            <a:r>
              <a:rPr lang="en-US" sz="3300" dirty="0" smtClean="0"/>
              <a:t>Exposure Reduction</a:t>
            </a:r>
            <a:endParaRPr lang="en-US" sz="33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Noise Standards and Guidelines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Intensity</a:t>
            </a:r>
          </a:p>
          <a:p>
            <a:r>
              <a:rPr lang="en-US" sz="3700" dirty="0" smtClean="0"/>
              <a:t>Daily Dose Levels </a:t>
            </a:r>
          </a:p>
          <a:p>
            <a:r>
              <a:rPr lang="en-US" sz="3700" dirty="0" smtClean="0"/>
              <a:t>Communication Guidelines</a:t>
            </a:r>
          </a:p>
          <a:p>
            <a:r>
              <a:rPr lang="en-US" sz="3700" dirty="0" smtClean="0"/>
              <a:t>General Ergonomics Guidelines</a:t>
            </a:r>
          </a:p>
          <a:p>
            <a:r>
              <a:rPr lang="en-US" sz="3700" dirty="0" smtClean="0"/>
              <a:t>Exposure Reduction</a:t>
            </a:r>
            <a:endParaRPr lang="en-US" sz="37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Case Studies in Noise, Annoyance and Hearing</a:t>
            </a:r>
            <a:endParaRPr lang="en-US" sz="3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Model power boats and rock band practice near residential area (Sunday morning)</a:t>
            </a:r>
          </a:p>
          <a:p>
            <a:r>
              <a:rPr lang="en-US" sz="3000" dirty="0" smtClean="0"/>
              <a:t>Possible hearing damage to boat operators and band members </a:t>
            </a:r>
          </a:p>
          <a:p>
            <a:pPr lvl="1"/>
            <a:r>
              <a:rPr lang="en-US" sz="3000" dirty="0" smtClean="0"/>
              <a:t>Audiometric survey</a:t>
            </a:r>
          </a:p>
          <a:p>
            <a:pPr lvl="1"/>
            <a:r>
              <a:rPr lang="en-US" sz="3000" dirty="0" smtClean="0"/>
              <a:t>130 </a:t>
            </a:r>
            <a:r>
              <a:rPr lang="en-US" sz="3000" dirty="0" err="1" smtClean="0"/>
              <a:t>dBA</a:t>
            </a:r>
            <a:endParaRPr lang="en-US" sz="3000" dirty="0" smtClean="0"/>
          </a:p>
          <a:p>
            <a:r>
              <a:rPr lang="en-US" sz="3000" dirty="0" smtClean="0"/>
              <a:t>Varied pitch, Doppler effect</a:t>
            </a:r>
          </a:p>
          <a:p>
            <a:r>
              <a:rPr lang="en-US" sz="3000" dirty="0" smtClean="0"/>
              <a:t>Annoyance to residents</a:t>
            </a:r>
            <a:endParaRPr lang="en-US" sz="3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 in Noise and Hearing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Describe the noise sources in a stamping plant</a:t>
            </a:r>
          </a:p>
          <a:p>
            <a:r>
              <a:rPr lang="en-US" smtClean="0"/>
              <a:t>Describe how you would conduct a noise survey</a:t>
            </a:r>
          </a:p>
          <a:p>
            <a:r>
              <a:rPr lang="en-US" smtClean="0"/>
              <a:t>Describe how you would conduct an audiometric survey</a:t>
            </a:r>
          </a:p>
          <a:p>
            <a:r>
              <a:rPr lang="en-US" smtClean="0"/>
              <a:t>Describe the possible elements of a hearing conservation program</a:t>
            </a:r>
          </a:p>
          <a:p>
            <a:r>
              <a:rPr lang="en-US" smtClean="0"/>
              <a:t>Describe the requirements for verbal communication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Physics of Vibration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100" dirty="0" smtClean="0"/>
              <a:t>Mechanical perturbations</a:t>
            </a:r>
          </a:p>
          <a:p>
            <a:r>
              <a:rPr lang="en-US" sz="4100" dirty="0" smtClean="0"/>
              <a:t>Amplitude, Intensity</a:t>
            </a:r>
          </a:p>
          <a:p>
            <a:r>
              <a:rPr lang="en-US" sz="4100" dirty="0" smtClean="0"/>
              <a:t>Frequency</a:t>
            </a:r>
            <a:endParaRPr lang="en-US" sz="4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Vibration Sources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Mechanical Power Sources</a:t>
            </a:r>
          </a:p>
          <a:p>
            <a:pPr lvl="1"/>
            <a:r>
              <a:rPr lang="en-US" smtClean="0"/>
              <a:t>Transportation equipment</a:t>
            </a:r>
          </a:p>
          <a:p>
            <a:pPr lvl="1"/>
            <a:r>
              <a:rPr lang="en-US" smtClean="0"/>
              <a:t>Power Tools</a:t>
            </a:r>
          </a:p>
          <a:p>
            <a:pPr lvl="2"/>
            <a:r>
              <a:rPr lang="en-US" smtClean="0"/>
              <a:t>Chain Saws</a:t>
            </a:r>
          </a:p>
          <a:p>
            <a:pPr lvl="2"/>
            <a:r>
              <a:rPr lang="en-US" smtClean="0"/>
              <a:t>Grinders</a:t>
            </a:r>
          </a:p>
          <a:p>
            <a:pPr lvl="2"/>
            <a:r>
              <a:rPr lang="en-US" smtClean="0"/>
              <a:t>Chipping Hammers</a:t>
            </a:r>
          </a:p>
          <a:p>
            <a:r>
              <a:rPr lang="en-US" smtClean="0"/>
              <a:t>Task Factors</a:t>
            </a:r>
          </a:p>
          <a:p>
            <a:pPr lvl="1"/>
            <a:r>
              <a:rPr lang="en-US" smtClean="0"/>
              <a:t>Material</a:t>
            </a: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Measurement of Vibration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Accelerometer</a:t>
            </a:r>
          </a:p>
          <a:p>
            <a:r>
              <a:rPr lang="en-US"/>
              <a:t>X, Y, Z Directions</a:t>
            </a:r>
          </a:p>
          <a:p>
            <a:r>
              <a:rPr lang="en-US"/>
              <a:t>Spectral Analysis 1 - 20 Hz and above</a:t>
            </a:r>
          </a:p>
          <a:p>
            <a:r>
              <a:rPr lang="en-US"/>
              <a:t>Exposure Analysis 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218237" cy="914400"/>
          </a:xfrm>
          <a:noFill/>
          <a:ln/>
        </p:spPr>
        <p:txBody>
          <a:bodyPr lIns="73025" tIns="36513" rIns="73025" bIns="36513"/>
          <a:lstStyle/>
          <a:p>
            <a:pPr defTabSz="585788"/>
            <a:r>
              <a:rPr lang="en-US" dirty="0"/>
              <a:t>Ergonomics Purposes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33575" y="5149850"/>
            <a:ext cx="1389063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Human</a:t>
            </a:r>
          </a:p>
          <a:p>
            <a:pPr algn="ctr" defTabSz="585788"/>
            <a:r>
              <a:rPr lang="en-US" sz="1900"/>
              <a:t>Motivation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667375" y="5149850"/>
            <a:ext cx="1389063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Process</a:t>
            </a:r>
          </a:p>
          <a:p>
            <a:pPr algn="ctr" defTabSz="585788"/>
            <a:r>
              <a:rPr lang="en-US" sz="1900"/>
              <a:t>Safety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591175" y="1492250"/>
            <a:ext cx="1389063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Process</a:t>
            </a:r>
          </a:p>
          <a:p>
            <a:pPr algn="ctr" defTabSz="585788"/>
            <a:r>
              <a:rPr lang="en-US" sz="1900"/>
              <a:t>Efficiency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962775" y="2711450"/>
            <a:ext cx="1389063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Product</a:t>
            </a:r>
          </a:p>
          <a:p>
            <a:pPr algn="ctr" defTabSz="585788"/>
            <a:r>
              <a:rPr lang="en-US" sz="1900"/>
              <a:t>Quality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33575" y="1720850"/>
            <a:ext cx="1389063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Human </a:t>
            </a:r>
          </a:p>
          <a:p>
            <a:pPr algn="ctr" defTabSz="585788"/>
            <a:r>
              <a:rPr lang="en-US" sz="1900"/>
              <a:t>Comfort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609975" y="3321050"/>
            <a:ext cx="1389063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Human </a:t>
            </a:r>
          </a:p>
          <a:p>
            <a:pPr algn="ctr" defTabSz="585788"/>
            <a:r>
              <a:rPr lang="en-US" sz="1900"/>
              <a:t>Performance</a:t>
            </a:r>
          </a:p>
        </p:txBody>
      </p:sp>
      <p:sp>
        <p:nvSpPr>
          <p:cNvPr id="5129" name="Arc 9"/>
          <p:cNvSpPr>
            <a:spLocks/>
          </p:cNvSpPr>
          <p:nvPr/>
        </p:nvSpPr>
        <p:spPr bwMode="auto">
          <a:xfrm rot="5400000">
            <a:off x="3579813" y="4541838"/>
            <a:ext cx="550862" cy="487362"/>
          </a:xfrm>
          <a:custGeom>
            <a:avLst/>
            <a:gdLst>
              <a:gd name="G0" fmla="+- 63 0 0"/>
              <a:gd name="G1" fmla="+- 21600 0 0"/>
              <a:gd name="G2" fmla="+- 21600 0 0"/>
              <a:gd name="T0" fmla="*/ 0 w 21663"/>
              <a:gd name="T1" fmla="*/ 0 h 21600"/>
              <a:gd name="T2" fmla="*/ 21663 w 21663"/>
              <a:gd name="T3" fmla="*/ 21600 h 21600"/>
              <a:gd name="T4" fmla="*/ 63 w 216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3" h="21600" fill="none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</a:path>
              <a:path w="21663" h="21600" stroke="0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  <a:lnTo>
                  <a:pt x="63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Arc 10"/>
          <p:cNvSpPr>
            <a:spLocks/>
          </p:cNvSpPr>
          <p:nvPr/>
        </p:nvSpPr>
        <p:spPr bwMode="auto">
          <a:xfrm>
            <a:off x="3579813" y="2636838"/>
            <a:ext cx="550862" cy="487362"/>
          </a:xfrm>
          <a:custGeom>
            <a:avLst/>
            <a:gdLst>
              <a:gd name="G0" fmla="+- 63 0 0"/>
              <a:gd name="G1" fmla="+- 21600 0 0"/>
              <a:gd name="G2" fmla="+- 21600 0 0"/>
              <a:gd name="T0" fmla="*/ 0 w 21663"/>
              <a:gd name="T1" fmla="*/ 0 h 21600"/>
              <a:gd name="T2" fmla="*/ 21663 w 21663"/>
              <a:gd name="T3" fmla="*/ 21600 h 21600"/>
              <a:gd name="T4" fmla="*/ 63 w 216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3" h="21600" fill="none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</a:path>
              <a:path w="21663" h="21600" stroke="0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  <a:lnTo>
                  <a:pt x="63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Arc 11"/>
          <p:cNvSpPr>
            <a:spLocks/>
          </p:cNvSpPr>
          <p:nvPr/>
        </p:nvSpPr>
        <p:spPr bwMode="auto">
          <a:xfrm rot="10800000">
            <a:off x="5165725" y="2636838"/>
            <a:ext cx="549275" cy="4873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5"/>
                  <a:pt x="9632" y="34"/>
                  <a:pt x="2153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5"/>
                  <a:pt x="9632" y="34"/>
                  <a:pt x="2153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Arc 12"/>
          <p:cNvSpPr>
            <a:spLocks/>
          </p:cNvSpPr>
          <p:nvPr/>
        </p:nvSpPr>
        <p:spPr bwMode="auto">
          <a:xfrm>
            <a:off x="5332413" y="4541838"/>
            <a:ext cx="550862" cy="487362"/>
          </a:xfrm>
          <a:custGeom>
            <a:avLst/>
            <a:gdLst>
              <a:gd name="G0" fmla="+- 63 0 0"/>
              <a:gd name="G1" fmla="+- 21600 0 0"/>
              <a:gd name="G2" fmla="+- 21600 0 0"/>
              <a:gd name="T0" fmla="*/ 0 w 21663"/>
              <a:gd name="T1" fmla="*/ 0 h 21600"/>
              <a:gd name="T2" fmla="*/ 21663 w 21663"/>
              <a:gd name="T3" fmla="*/ 21600 h 21600"/>
              <a:gd name="T4" fmla="*/ 63 w 216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3" h="21600" fill="none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</a:path>
              <a:path w="21663" h="21600" stroke="0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  <a:lnTo>
                  <a:pt x="63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2775" y="3930650"/>
            <a:ext cx="1389063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Human</a:t>
            </a:r>
          </a:p>
          <a:p>
            <a:pPr algn="ctr" defTabSz="585788"/>
            <a:r>
              <a:rPr lang="en-US" sz="1900"/>
              <a:t>Health and</a:t>
            </a:r>
          </a:p>
          <a:p>
            <a:pPr algn="ctr" defTabSz="585788"/>
            <a:r>
              <a:rPr lang="en-US" sz="1900"/>
              <a:t>Safety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257175" y="3144838"/>
            <a:ext cx="1998663" cy="13287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3025" tIns="36513" rIns="73025" bIns="36513" anchor="ctr"/>
          <a:lstStyle/>
          <a:p>
            <a:pPr algn="ctr" defTabSz="585788"/>
            <a:r>
              <a:rPr lang="en-US" sz="1900"/>
              <a:t>Process, System</a:t>
            </a:r>
          </a:p>
          <a:p>
            <a:pPr algn="ctr" defTabSz="585788"/>
            <a:r>
              <a:rPr lang="en-US" sz="1900"/>
              <a:t>and Environmental</a:t>
            </a:r>
          </a:p>
          <a:p>
            <a:pPr algn="ctr" defTabSz="585788"/>
            <a:r>
              <a:rPr lang="en-US" sz="1900"/>
              <a:t>Design</a:t>
            </a:r>
          </a:p>
        </p:txBody>
      </p:sp>
      <p:sp>
        <p:nvSpPr>
          <p:cNvPr id="5135" name="Arc 15"/>
          <p:cNvSpPr>
            <a:spLocks/>
          </p:cNvSpPr>
          <p:nvPr/>
        </p:nvSpPr>
        <p:spPr bwMode="auto">
          <a:xfrm rot="5400000">
            <a:off x="2055813" y="2789238"/>
            <a:ext cx="550862" cy="487362"/>
          </a:xfrm>
          <a:custGeom>
            <a:avLst/>
            <a:gdLst>
              <a:gd name="G0" fmla="+- 63 0 0"/>
              <a:gd name="G1" fmla="+- 21600 0 0"/>
              <a:gd name="G2" fmla="+- 21600 0 0"/>
              <a:gd name="T0" fmla="*/ 0 w 21663"/>
              <a:gd name="T1" fmla="*/ 0 h 21600"/>
              <a:gd name="T2" fmla="*/ 21663 w 21663"/>
              <a:gd name="T3" fmla="*/ 21600 h 21600"/>
              <a:gd name="T4" fmla="*/ 63 w 216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3" h="21600" fill="none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</a:path>
              <a:path w="21663" h="21600" stroke="0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  <a:lnTo>
                  <a:pt x="63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Arc 16"/>
          <p:cNvSpPr>
            <a:spLocks/>
          </p:cNvSpPr>
          <p:nvPr/>
        </p:nvSpPr>
        <p:spPr bwMode="auto">
          <a:xfrm>
            <a:off x="2055813" y="4389438"/>
            <a:ext cx="550862" cy="487362"/>
          </a:xfrm>
          <a:custGeom>
            <a:avLst/>
            <a:gdLst>
              <a:gd name="G0" fmla="+- 63 0 0"/>
              <a:gd name="G1" fmla="+- 21600 0 0"/>
              <a:gd name="G2" fmla="+- 21600 0 0"/>
              <a:gd name="T0" fmla="*/ 0 w 21663"/>
              <a:gd name="T1" fmla="*/ 0 h 21600"/>
              <a:gd name="T2" fmla="*/ 21663 w 21663"/>
              <a:gd name="T3" fmla="*/ 21600 h 21600"/>
              <a:gd name="T4" fmla="*/ 63 w 216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3" h="21600" fill="none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</a:path>
              <a:path w="21663" h="21600" stroke="0" extrusionOk="0">
                <a:moveTo>
                  <a:pt x="0" y="0"/>
                </a:moveTo>
                <a:cubicBezTo>
                  <a:pt x="21" y="0"/>
                  <a:pt x="42" y="-1"/>
                  <a:pt x="63" y="0"/>
                </a:cubicBezTo>
                <a:cubicBezTo>
                  <a:pt x="11992" y="0"/>
                  <a:pt x="21663" y="9670"/>
                  <a:pt x="21663" y="21600"/>
                </a:cubicBezTo>
                <a:lnTo>
                  <a:pt x="63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613025" y="3733800"/>
            <a:ext cx="7921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280025" y="3429000"/>
            <a:ext cx="1273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257800" y="40386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The Physiological Response to Vibration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Resonance of organs and tissues varies with mass and vibration frequency</a:t>
            </a:r>
          </a:p>
          <a:p>
            <a:r>
              <a:rPr lang="en-US"/>
              <a:t>Large organs - 2 - 15 Hz</a:t>
            </a:r>
          </a:p>
          <a:p>
            <a:r>
              <a:rPr lang="en-US"/>
              <a:t>Small tissues - 15 - 30 Hz</a:t>
            </a:r>
          </a:p>
          <a:p>
            <a:r>
              <a:rPr lang="en-US"/>
              <a:t>Tonic Vibratory Reflex ( 70 Hz)</a:t>
            </a:r>
          </a:p>
          <a:p>
            <a:r>
              <a:rPr lang="en-US"/>
              <a:t>Local arteriole and capillary constriction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Effects of Vibration Exposure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Whole Body Vibration</a:t>
            </a:r>
          </a:p>
          <a:p>
            <a:pPr lvl="1"/>
            <a:r>
              <a:rPr lang="en-US"/>
              <a:t>Spinal “shrinking”</a:t>
            </a:r>
          </a:p>
          <a:p>
            <a:pPr lvl="1"/>
            <a:r>
              <a:rPr lang="en-US"/>
              <a:t>Intervertebral disc damage</a:t>
            </a:r>
          </a:p>
          <a:p>
            <a:pPr lvl="1"/>
            <a:r>
              <a:rPr lang="en-US"/>
              <a:t>Fatigue</a:t>
            </a:r>
          </a:p>
          <a:p>
            <a:r>
              <a:rPr lang="en-US"/>
              <a:t>Segmental (Hand-Arm) Vibration</a:t>
            </a:r>
          </a:p>
          <a:p>
            <a:pPr lvl="1"/>
            <a:r>
              <a:rPr lang="en-US"/>
              <a:t>Interference with circulation</a:t>
            </a:r>
          </a:p>
          <a:p>
            <a:pPr lvl="1"/>
            <a:r>
              <a:rPr lang="en-US"/>
              <a:t>Raynaud’s syndrome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Vibration Environment Design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848600" cy="4724400"/>
          </a:xfrm>
          <a:noFill/>
          <a:ln/>
        </p:spPr>
        <p:txBody>
          <a:bodyPr/>
          <a:lstStyle/>
          <a:p>
            <a:r>
              <a:rPr lang="en-US" sz="2800"/>
              <a:t>Source Elimination - process substitution</a:t>
            </a:r>
          </a:p>
          <a:p>
            <a:r>
              <a:rPr lang="en-US" sz="2800"/>
              <a:t>Isolation - mountings</a:t>
            </a:r>
          </a:p>
          <a:p>
            <a:r>
              <a:rPr lang="en-US" sz="2800"/>
              <a:t>Damping in transmission pathway</a:t>
            </a:r>
          </a:p>
          <a:p>
            <a:r>
              <a:rPr lang="en-US" sz="2800"/>
              <a:t>Exposure Limitation - daily dose reduction</a:t>
            </a:r>
          </a:p>
          <a:p>
            <a:r>
              <a:rPr lang="en-US" sz="2800"/>
              <a:t>Suspensions, Platforms and Seats</a:t>
            </a:r>
          </a:p>
          <a:p>
            <a:r>
              <a:rPr lang="en-US" sz="2800"/>
              <a:t>Power Tool Technology</a:t>
            </a:r>
          </a:p>
          <a:p>
            <a:pPr lvl="1"/>
            <a:r>
              <a:rPr lang="en-US" sz="2400"/>
              <a:t>Handle Isolation</a:t>
            </a:r>
          </a:p>
          <a:p>
            <a:pPr lvl="1"/>
            <a:r>
              <a:rPr lang="en-US" sz="2400"/>
              <a:t>Pulse Tools</a:t>
            </a:r>
          </a:p>
          <a:p>
            <a:r>
              <a:rPr lang="en-US" sz="2800"/>
              <a:t>Maintenance and Lubrication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Vibration Standards and Guidelines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Whole Body Vibration</a:t>
            </a:r>
          </a:p>
          <a:p>
            <a:r>
              <a:rPr lang="en-US"/>
              <a:t>Segmental Vibration</a:t>
            </a:r>
          </a:p>
          <a:p>
            <a:r>
              <a:rPr lang="en-US"/>
              <a:t>ISO, ANSI, AIHA Guidelines</a:t>
            </a:r>
          </a:p>
          <a:p>
            <a:r>
              <a:rPr lang="en-US"/>
              <a:t>Measurement Procedures</a:t>
            </a:r>
          </a:p>
          <a:p>
            <a:pPr lvl="1"/>
            <a:r>
              <a:rPr lang="en-US"/>
              <a:t>Directional analysis</a:t>
            </a:r>
          </a:p>
          <a:p>
            <a:pPr lvl="1"/>
            <a:r>
              <a:rPr lang="en-US"/>
              <a:t>Accelerator mounting</a:t>
            </a:r>
          </a:p>
          <a:p>
            <a:pPr lvl="1"/>
            <a:r>
              <a:rPr lang="en-US"/>
              <a:t>Replication</a:t>
            </a:r>
          </a:p>
          <a:p>
            <a:r>
              <a:rPr lang="en-US"/>
              <a:t>Temporal Exposure Guidelines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 in Vibration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Sit down and stand up fork trucks, rough floors, dock plates</a:t>
            </a:r>
          </a:p>
          <a:p>
            <a:r>
              <a:rPr lang="en-US" smtClean="0"/>
              <a:t>Seat pad and floor accelerator mounting</a:t>
            </a:r>
          </a:p>
          <a:p>
            <a:r>
              <a:rPr lang="en-US" smtClean="0"/>
              <a:t>Seat transmissibility</a:t>
            </a:r>
          </a:p>
          <a:p>
            <a:r>
              <a:rPr lang="en-US" smtClean="0"/>
              <a:t>Exposure assessment </a:t>
            </a:r>
          </a:p>
          <a:p>
            <a:r>
              <a:rPr lang="en-US" smtClean="0"/>
              <a:t>Vehicle speed</a:t>
            </a:r>
          </a:p>
          <a:p>
            <a:r>
              <a:rPr lang="en-US" smtClean="0"/>
              <a:t>Injury, discomfort or annoyance</a:t>
            </a:r>
          </a:p>
          <a:p>
            <a:r>
              <a:rPr lang="en-US" smtClean="0"/>
              <a:t>Damping strategies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 in Vibration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Describe how you would measure vibration from a chipping tool used for the removal of flash from castings</a:t>
            </a:r>
          </a:p>
          <a:p>
            <a:r>
              <a:rPr lang="en-US" smtClean="0"/>
              <a:t>Describe the long term effects of vibration on the operators</a:t>
            </a:r>
          </a:p>
          <a:p>
            <a:r>
              <a:rPr lang="en-US" smtClean="0"/>
              <a:t>Describe at least three intervention strategies</a:t>
            </a:r>
            <a:endParaRPr lang="en-US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Physics of the Thermal Environment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Temperature</a:t>
            </a:r>
          </a:p>
          <a:p>
            <a:r>
              <a:rPr lang="en-US" smtClean="0"/>
              <a:t>Scales - Fahrenheit, Celsius</a:t>
            </a:r>
          </a:p>
          <a:p>
            <a:r>
              <a:rPr lang="en-US" smtClean="0"/>
              <a:t>Dew Point, Relative Humidity</a:t>
            </a:r>
          </a:p>
          <a:p>
            <a:r>
              <a:rPr lang="en-US" smtClean="0"/>
              <a:t>Radiation, Conduction, Convection, Evaporation</a:t>
            </a:r>
          </a:p>
          <a:p>
            <a:r>
              <a:rPr lang="en-US" smtClean="0"/>
              <a:t>Air Movement</a:t>
            </a:r>
            <a:endParaRPr lang="en-US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Heat Sources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Sun</a:t>
            </a:r>
          </a:p>
          <a:p>
            <a:r>
              <a:rPr lang="en-US" smtClean="0"/>
              <a:t>Natural Heat Stores</a:t>
            </a:r>
          </a:p>
          <a:p>
            <a:pPr lvl="1"/>
            <a:r>
              <a:rPr lang="en-US" smtClean="0"/>
              <a:t>Air, Water, Solids</a:t>
            </a:r>
          </a:p>
          <a:p>
            <a:r>
              <a:rPr lang="en-US" smtClean="0"/>
              <a:t>Mechanical Power Sources</a:t>
            </a:r>
          </a:p>
          <a:p>
            <a:r>
              <a:rPr lang="en-US" smtClean="0"/>
              <a:t>Light Sources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Measurement of Heat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Air Temperature, Dry Bulb Temperature</a:t>
            </a:r>
          </a:p>
          <a:p>
            <a:r>
              <a:rPr lang="en-US" smtClean="0"/>
              <a:t>Wet Bulb Temperature</a:t>
            </a:r>
          </a:p>
          <a:p>
            <a:r>
              <a:rPr lang="en-US" smtClean="0"/>
              <a:t>Relative Humidity</a:t>
            </a:r>
          </a:p>
          <a:p>
            <a:r>
              <a:rPr lang="en-US" smtClean="0"/>
              <a:t>Radiant Temperature</a:t>
            </a:r>
          </a:p>
          <a:p>
            <a:r>
              <a:rPr lang="en-US" smtClean="0"/>
              <a:t>Combined Measures</a:t>
            </a:r>
          </a:p>
          <a:p>
            <a:pPr lvl="1"/>
            <a:r>
              <a:rPr lang="en-US" smtClean="0"/>
              <a:t>WBGT</a:t>
            </a:r>
          </a:p>
          <a:p>
            <a:pPr lvl="1"/>
            <a:r>
              <a:rPr lang="en-US" smtClean="0"/>
              <a:t>Effective Temperature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Physiology of Thermal Control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Homeostasis</a:t>
            </a:r>
          </a:p>
          <a:p>
            <a:r>
              <a:rPr lang="en-US" sz="2400"/>
              <a:t>Circulation</a:t>
            </a:r>
          </a:p>
          <a:p>
            <a:pPr lvl="1"/>
            <a:r>
              <a:rPr lang="en-US" sz="2000"/>
              <a:t>Skin Circulation, Respiration</a:t>
            </a:r>
          </a:p>
          <a:p>
            <a:pPr lvl="1"/>
            <a:r>
              <a:rPr lang="en-US" sz="2000"/>
              <a:t>General Circulation</a:t>
            </a:r>
          </a:p>
          <a:p>
            <a:r>
              <a:rPr lang="en-US" sz="2400"/>
              <a:t>Physiological Heat Production</a:t>
            </a:r>
          </a:p>
          <a:p>
            <a:pPr lvl="1"/>
            <a:r>
              <a:rPr lang="en-US" sz="2000"/>
              <a:t>By-product of Muscle Contraction</a:t>
            </a:r>
          </a:p>
          <a:p>
            <a:r>
              <a:rPr lang="en-US" sz="2400"/>
              <a:t>Heat Balance, Energy Equation</a:t>
            </a:r>
          </a:p>
          <a:p>
            <a:r>
              <a:rPr lang="en-US" sz="2400"/>
              <a:t>Heat Loss</a:t>
            </a:r>
          </a:p>
          <a:p>
            <a:pPr lvl="1"/>
            <a:r>
              <a:rPr lang="en-US" sz="2400"/>
              <a:t>Conduction, Convection, Radiation</a:t>
            </a:r>
          </a:p>
          <a:p>
            <a:pPr lvl="1"/>
            <a:r>
              <a:rPr lang="en-US" sz="2400"/>
              <a:t>Evaporation, Sweating</a:t>
            </a:r>
          </a:p>
          <a:p>
            <a:r>
              <a:rPr lang="en-US" sz="2400"/>
              <a:t>Adaptation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Factors Affecting Human Performance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/>
              <a:t>Human Variation</a:t>
            </a:r>
          </a:p>
          <a:p>
            <a:pPr lvl="1"/>
            <a:r>
              <a:rPr lang="en-US" dirty="0"/>
              <a:t>Size, Strength, Stamina, Senses etc.</a:t>
            </a:r>
          </a:p>
          <a:p>
            <a:pPr lvl="1"/>
            <a:r>
              <a:rPr lang="en-US" dirty="0"/>
              <a:t>Individual Learning and Fatigue - Time</a:t>
            </a:r>
          </a:p>
          <a:p>
            <a:pPr lvl="1"/>
            <a:r>
              <a:rPr lang="en-US" dirty="0"/>
              <a:t>Age, Gender, Ancestry, </a:t>
            </a:r>
            <a:r>
              <a:rPr lang="en-US" dirty="0" smtClean="0"/>
              <a:t>Experience</a:t>
            </a:r>
          </a:p>
          <a:p>
            <a:pPr lvl="1"/>
            <a:endParaRPr lang="en-US" sz="800" dirty="0" smtClean="0"/>
          </a:p>
          <a:p>
            <a:r>
              <a:rPr lang="en-US" dirty="0"/>
              <a:t>Interface Factors</a:t>
            </a:r>
          </a:p>
          <a:p>
            <a:pPr lvl="1"/>
            <a:r>
              <a:rPr lang="en-US" dirty="0"/>
              <a:t>Workplaces, Equipment, Task </a:t>
            </a:r>
            <a:r>
              <a:rPr lang="en-US" dirty="0" smtClean="0"/>
              <a:t>Demands</a:t>
            </a:r>
          </a:p>
          <a:p>
            <a:pPr lvl="1"/>
            <a:endParaRPr lang="en-US" sz="865" dirty="0" smtClean="0"/>
          </a:p>
          <a:p>
            <a:r>
              <a:rPr lang="en-US" dirty="0"/>
              <a:t>Environmental Factors</a:t>
            </a:r>
          </a:p>
          <a:p>
            <a:pPr lvl="1"/>
            <a:r>
              <a:rPr lang="en-US" dirty="0"/>
              <a:t>Physical - Heat, Light, Noise, Vibration</a:t>
            </a:r>
          </a:p>
          <a:p>
            <a:pPr lvl="1"/>
            <a:r>
              <a:rPr lang="en-US" dirty="0"/>
              <a:t>Mechanical, Chemical, Biological, Social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Physiological Measurement of Heat Effects</a:t>
            </a:r>
            <a:endParaRPr lang="en-US" sz="32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Heart and Respiration Rate</a:t>
            </a:r>
          </a:p>
          <a:p>
            <a:r>
              <a:rPr lang="en-US" dirty="0" smtClean="0"/>
              <a:t>Core Temperature</a:t>
            </a:r>
          </a:p>
          <a:p>
            <a:r>
              <a:rPr lang="en-US" dirty="0" smtClean="0"/>
              <a:t>Skin Temperature</a:t>
            </a:r>
          </a:p>
          <a:p>
            <a:r>
              <a:rPr lang="en-US" dirty="0" smtClean="0"/>
              <a:t>Predicted Four Hour Sweat Rate</a:t>
            </a:r>
          </a:p>
          <a:p>
            <a:r>
              <a:rPr lang="en-US" dirty="0" smtClean="0"/>
              <a:t>Performance Decrement</a:t>
            </a:r>
          </a:p>
          <a:p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Effects of Thermal Stress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Adaptation</a:t>
            </a:r>
          </a:p>
          <a:p>
            <a:r>
              <a:rPr lang="en-US"/>
              <a:t>Behavioral Changes - irritability</a:t>
            </a:r>
          </a:p>
          <a:p>
            <a:r>
              <a:rPr lang="en-US"/>
              <a:t>Performance decrements</a:t>
            </a:r>
          </a:p>
          <a:p>
            <a:r>
              <a:rPr lang="en-US"/>
              <a:t>Heat Stress</a:t>
            </a:r>
          </a:p>
          <a:p>
            <a:r>
              <a:rPr lang="en-US"/>
              <a:t>Heat Exhaustion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Thermal Environment Interventions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Radiant Heat Shields</a:t>
            </a:r>
          </a:p>
          <a:p>
            <a:r>
              <a:rPr lang="en-US"/>
              <a:t>Air Conditioning - Refrigeration</a:t>
            </a:r>
          </a:p>
          <a:p>
            <a:r>
              <a:rPr lang="en-US"/>
              <a:t>Air Movement</a:t>
            </a:r>
          </a:p>
          <a:p>
            <a:r>
              <a:rPr lang="en-US"/>
              <a:t>Clothing, Protective Clothing</a:t>
            </a:r>
          </a:p>
          <a:p>
            <a:r>
              <a:rPr lang="en-US"/>
              <a:t>Exposure reduction</a:t>
            </a:r>
          </a:p>
          <a:p>
            <a:r>
              <a:rPr lang="en-US"/>
              <a:t>Surveillance</a:t>
            </a:r>
          </a:p>
          <a:p>
            <a:r>
              <a:rPr lang="en-US"/>
              <a:t>Adaptation Strategies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en-US" sz="3100" dirty="0"/>
              <a:t>Case Studies in Thermal Environment Design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Glass manufacturing</a:t>
            </a:r>
          </a:p>
          <a:p>
            <a:r>
              <a:rPr lang="en-US" sz="2800" dirty="0"/>
              <a:t>Hot - humid environment</a:t>
            </a:r>
          </a:p>
          <a:p>
            <a:r>
              <a:rPr lang="en-US" sz="2800" dirty="0"/>
              <a:t>Heavy physical work - metabolic load</a:t>
            </a:r>
          </a:p>
          <a:p>
            <a:r>
              <a:rPr lang="en-US" sz="2800" dirty="0"/>
              <a:t>Physical fitness and acclimatization</a:t>
            </a:r>
          </a:p>
          <a:p>
            <a:r>
              <a:rPr lang="en-US" sz="2800" dirty="0"/>
              <a:t>Physiological monitoring</a:t>
            </a:r>
          </a:p>
          <a:p>
            <a:pPr lvl="1"/>
            <a:r>
              <a:rPr lang="en-US" sz="2400" dirty="0"/>
              <a:t>Heart rate, core temperature, sweat rate</a:t>
            </a:r>
          </a:p>
          <a:p>
            <a:r>
              <a:rPr lang="en-US" sz="2800" dirty="0"/>
              <a:t>Protective clothing (reflective, cold suits)</a:t>
            </a:r>
          </a:p>
          <a:p>
            <a:r>
              <a:rPr lang="en-US" sz="2800" dirty="0"/>
              <a:t>Fluids and mineral replacement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en-US" sz="3200" dirty="0"/>
              <a:t>Exercise in Thermal Environmental Design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A fork truck operator has to enter an oven every 15 minutes to deliver and remove parts from a curing process, each heat exposure cycle lasts between 2 and 4 minutes, the temperature of the oven is 130 degrees Fahrenheit</a:t>
            </a:r>
          </a:p>
          <a:p>
            <a:r>
              <a:rPr lang="en-US" sz="2800"/>
              <a:t>Describe the appropriate environmental and physiological measurements</a:t>
            </a:r>
          </a:p>
          <a:p>
            <a:r>
              <a:rPr lang="en-US" sz="2800"/>
              <a:t>Describe some possible interventions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Combined Environmental Stress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Interaction with job satisfaction and psycho-social effects</a:t>
            </a:r>
          </a:p>
          <a:p>
            <a:r>
              <a:rPr lang="en-US"/>
              <a:t>Accommodation</a:t>
            </a:r>
          </a:p>
          <a:p>
            <a:r>
              <a:rPr lang="en-US"/>
              <a:t>Survey design and implementation</a:t>
            </a:r>
          </a:p>
          <a:p>
            <a:r>
              <a:rPr lang="en-US"/>
              <a:t>Hawthorn studies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4478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600"/>
              <a:t>How do Environmental Factors Affect Human Performance, Health, Safety, Comfort and Motivation?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09800"/>
            <a:ext cx="7924800" cy="3962400"/>
          </a:xfrm>
          <a:noFill/>
          <a:ln/>
        </p:spPr>
        <p:txBody>
          <a:bodyPr/>
          <a:lstStyle/>
          <a:p>
            <a:r>
              <a:rPr lang="en-US" sz="2400" dirty="0"/>
              <a:t>Extreme Environmental Stress</a:t>
            </a:r>
          </a:p>
          <a:p>
            <a:pPr lvl="1"/>
            <a:r>
              <a:rPr lang="en-US" sz="2000" dirty="0"/>
              <a:t>Direct Destructive Effects</a:t>
            </a:r>
          </a:p>
          <a:p>
            <a:pPr lvl="1"/>
            <a:r>
              <a:rPr lang="en-US" sz="2000" dirty="0"/>
              <a:t>Eyes, Ears, Skin, Circulation etc.</a:t>
            </a:r>
          </a:p>
          <a:p>
            <a:r>
              <a:rPr lang="en-US" sz="2400" dirty="0"/>
              <a:t>Moderate Environmental Stress</a:t>
            </a:r>
          </a:p>
          <a:p>
            <a:pPr lvl="1"/>
            <a:r>
              <a:rPr lang="en-US" sz="2000" dirty="0"/>
              <a:t>Increased Effort to Perform Primary Task - Fatigue</a:t>
            </a:r>
          </a:p>
          <a:p>
            <a:pPr lvl="1"/>
            <a:r>
              <a:rPr lang="en-US" sz="2000" dirty="0"/>
              <a:t>Increased Likelihood of Performance Failures - Errors, Accidents</a:t>
            </a:r>
          </a:p>
          <a:p>
            <a:pPr lvl="1"/>
            <a:r>
              <a:rPr lang="en-US" sz="2000" dirty="0"/>
              <a:t>Long Exposures have Destructive Effects</a:t>
            </a:r>
          </a:p>
          <a:p>
            <a:r>
              <a:rPr lang="en-US" sz="2400" dirty="0"/>
              <a:t>Mild Stress, Combinations and Variation</a:t>
            </a:r>
          </a:p>
          <a:p>
            <a:pPr lvl="1"/>
            <a:r>
              <a:rPr lang="en-US" sz="2000" dirty="0"/>
              <a:t>Increased Stimulation</a:t>
            </a:r>
          </a:p>
          <a:p>
            <a:pPr lvl="1"/>
            <a:r>
              <a:rPr lang="en-US" sz="2000" dirty="0"/>
              <a:t>Sometimes Enhanced Performance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2057400"/>
            <a:ext cx="800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Environmental Effects Exercise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Describe jobs with Extreme, Moderate and Mild Environmental Stress</a:t>
            </a:r>
          </a:p>
          <a:p>
            <a:pPr lvl="1"/>
            <a:r>
              <a:rPr lang="en-US" smtClean="0"/>
              <a:t>Describe Primary Task Factors and Performance Measures</a:t>
            </a:r>
          </a:p>
          <a:p>
            <a:pPr lvl="1"/>
            <a:r>
              <a:rPr lang="en-US" smtClean="0"/>
              <a:t>Describe Environmental Stress Modalities and Measures</a:t>
            </a:r>
          </a:p>
          <a:p>
            <a:pPr lvl="1"/>
            <a:r>
              <a:rPr lang="en-US" smtClean="0"/>
              <a:t>Describe Human Responses to these Stresses</a:t>
            </a:r>
          </a:p>
          <a:p>
            <a:pPr lvl="1"/>
            <a:r>
              <a:rPr lang="en-US" smtClean="0"/>
              <a:t>Describe System Outcomes</a:t>
            </a: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Physical Environmental Factors 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3892550" y="2520950"/>
            <a:ext cx="1893888" cy="1206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Light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597150" y="3054350"/>
            <a:ext cx="1893888" cy="1206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Thermal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273550" y="3435350"/>
            <a:ext cx="1893888" cy="1206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Vibration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978150" y="3892550"/>
            <a:ext cx="1893888" cy="1206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Noise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97350" y="53403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Interventions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559550" y="41973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Effects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454150" y="52641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Sources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1150" y="19113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Exercises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092950" y="25971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Physiology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58750" y="35877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Measurement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673350" y="12255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Case</a:t>
            </a:r>
          </a:p>
          <a:p>
            <a:pPr algn="ctr"/>
            <a:r>
              <a:rPr lang="en-US"/>
              <a:t>Studies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492750" y="1225550"/>
            <a:ext cx="18923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/>
              <a:t>Physics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3962400" cy="457200"/>
          </a:xfrm>
        </p:spPr>
        <p:txBody>
          <a:bodyPr/>
          <a:lstStyle/>
          <a:p>
            <a:r>
              <a:rPr lang="en-US" sz="16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600" dirty="0" err="1" smtClean="0">
                <a:solidFill>
                  <a:srgbClr val="696464"/>
                </a:solidFill>
              </a:rPr>
              <a:t>Pte</a:t>
            </a:r>
            <a:r>
              <a:rPr lang="en-US" sz="16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Physics of Light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Light Intensity</a:t>
            </a:r>
          </a:p>
          <a:p>
            <a:pPr lvl="1"/>
            <a:r>
              <a:rPr lang="en-US" smtClean="0"/>
              <a:t>Luminance - light source</a:t>
            </a:r>
          </a:p>
          <a:p>
            <a:pPr lvl="1"/>
            <a:r>
              <a:rPr lang="en-US" smtClean="0"/>
              <a:t>Illumination - light arriving at a surface</a:t>
            </a:r>
          </a:p>
          <a:p>
            <a:pPr lvl="1"/>
            <a:r>
              <a:rPr lang="en-US" smtClean="0"/>
              <a:t>Reflection</a:t>
            </a:r>
          </a:p>
          <a:p>
            <a:r>
              <a:rPr lang="en-US" smtClean="0"/>
              <a:t>Direction</a:t>
            </a:r>
          </a:p>
          <a:p>
            <a:pPr lvl="1"/>
            <a:r>
              <a:rPr lang="en-US" smtClean="0"/>
              <a:t>Shadows</a:t>
            </a:r>
          </a:p>
          <a:p>
            <a:r>
              <a:rPr lang="en-US" smtClean="0"/>
              <a:t>Color</a:t>
            </a:r>
          </a:p>
          <a:p>
            <a:pPr lvl="1"/>
            <a:r>
              <a:rPr lang="en-US" smtClean="0"/>
              <a:t>Refraction</a:t>
            </a:r>
          </a:p>
          <a:p>
            <a:pPr lvl="1"/>
            <a:r>
              <a:rPr lang="en-US" smtClean="0"/>
              <a:t>Chromatic Charts</a:t>
            </a:r>
          </a:p>
          <a:p>
            <a:r>
              <a:rPr lang="en-US" smtClean="0"/>
              <a:t>Contrast between object and background</a:t>
            </a: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Light Sources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Sunlight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Sky lights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Artificial Light</a:t>
            </a:r>
          </a:p>
          <a:p>
            <a:pPr lvl="1"/>
            <a:r>
              <a:rPr lang="en-US" dirty="0" smtClean="0"/>
              <a:t>Tungsten, Fluorescent, Mercury, Sodium, Argon, Neon etc.</a:t>
            </a:r>
          </a:p>
          <a:p>
            <a:pPr lvl="1"/>
            <a:r>
              <a:rPr lang="en-US" dirty="0" smtClean="0"/>
              <a:t>Color characteristics</a:t>
            </a:r>
          </a:p>
          <a:p>
            <a:pPr lvl="1"/>
            <a:endParaRPr lang="en-US" sz="865" dirty="0" smtClean="0"/>
          </a:p>
          <a:p>
            <a:r>
              <a:rPr lang="en-US" dirty="0" smtClean="0"/>
              <a:t>Reflection</a:t>
            </a:r>
          </a:p>
          <a:p>
            <a:r>
              <a:rPr lang="en-US" dirty="0" smtClean="0"/>
              <a:t>Dispersion</a:t>
            </a:r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Pages>45</Pages>
  <Words>1778</Words>
  <Application>Microsoft Office PowerPoint</Application>
  <PresentationFormat>On-screen Show (4:3)</PresentationFormat>
  <Paragraphs>406</Paragraphs>
  <Slides>45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Equity</vt:lpstr>
      <vt:lpstr>Microsoft ClipArt Gallery</vt:lpstr>
      <vt:lpstr>Environmental Ergonomics</vt:lpstr>
      <vt:lpstr>Ergonomics</vt:lpstr>
      <vt:lpstr>Ergonomics Purposes</vt:lpstr>
      <vt:lpstr>Factors Affecting Human Performance </vt:lpstr>
      <vt:lpstr>How do Environmental Factors Affect Human Performance, Health, Safety, Comfort and Motivation?</vt:lpstr>
      <vt:lpstr>General Environmental Effects Exercise</vt:lpstr>
      <vt:lpstr>Physical Environmental Factors </vt:lpstr>
      <vt:lpstr>The Physics of Light</vt:lpstr>
      <vt:lpstr>Light Sources</vt:lpstr>
      <vt:lpstr>The Measurement of Light</vt:lpstr>
      <vt:lpstr>The Physiology of Vision</vt:lpstr>
      <vt:lpstr>Visual Performance Measurement</vt:lpstr>
      <vt:lpstr>The Effects of Poor Lighting</vt:lpstr>
      <vt:lpstr>Visual Environment Design</vt:lpstr>
      <vt:lpstr>Case Studies in Vision and Lighting</vt:lpstr>
      <vt:lpstr>Exercises in Vision and Lighting</vt:lpstr>
      <vt:lpstr>The Physics of Sound</vt:lpstr>
      <vt:lpstr>Sound Sources</vt:lpstr>
      <vt:lpstr>The Measurement of Sound</vt:lpstr>
      <vt:lpstr>The Physiology of Hearing</vt:lpstr>
      <vt:lpstr>Hearing Measurement</vt:lpstr>
      <vt:lpstr>The Effects of Sound</vt:lpstr>
      <vt:lpstr>Sound Environment Design</vt:lpstr>
      <vt:lpstr>Noise Standards and Guidelines</vt:lpstr>
      <vt:lpstr>Case Studies in Noise, Annoyance and Hearing</vt:lpstr>
      <vt:lpstr>Exercises in Noise and Hearing</vt:lpstr>
      <vt:lpstr>The Physics of Vibration</vt:lpstr>
      <vt:lpstr>Vibration Sources</vt:lpstr>
      <vt:lpstr>The Measurement of Vibration</vt:lpstr>
      <vt:lpstr>The Physiological Response to Vibration</vt:lpstr>
      <vt:lpstr>The Effects of Vibration Exposure</vt:lpstr>
      <vt:lpstr>Vibration Environment Design</vt:lpstr>
      <vt:lpstr>Vibration Standards and Guidelines</vt:lpstr>
      <vt:lpstr>Case Studies in Vibration</vt:lpstr>
      <vt:lpstr>Exercises in Vibration</vt:lpstr>
      <vt:lpstr>The Physics of the Thermal Environment</vt:lpstr>
      <vt:lpstr>Heat Sources</vt:lpstr>
      <vt:lpstr>The Measurement of Heat</vt:lpstr>
      <vt:lpstr>The Physiology of Thermal Control</vt:lpstr>
      <vt:lpstr>Physiological Measurement of Heat Effects</vt:lpstr>
      <vt:lpstr>The Effects of Thermal Stress</vt:lpstr>
      <vt:lpstr>Thermal Environment Interventions</vt:lpstr>
      <vt:lpstr>Case Studies in Thermal Environment Design</vt:lpstr>
      <vt:lpstr>Exercise in Thermal Environmental Design</vt:lpstr>
      <vt:lpstr>Combined Environmental Stress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Ergonomics</dc:title>
  <dc:subject/>
  <dc:creator>Eileen Peacock</dc:creator>
  <cp:keywords/>
  <dc:description/>
  <cp:lastModifiedBy>user</cp:lastModifiedBy>
  <cp:revision>10</cp:revision>
  <cp:lastPrinted>2010-08-01T08:41:25Z</cp:lastPrinted>
  <dcterms:created xsi:type="dcterms:W3CDTF">2010-08-01T08:36:04Z</dcterms:created>
  <dcterms:modified xsi:type="dcterms:W3CDTF">2014-07-03T14:07:08Z</dcterms:modified>
</cp:coreProperties>
</file>