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1" r:id="rId1"/>
  </p:sldMasterIdLst>
  <p:notesMasterIdLst>
    <p:notesMasterId r:id="rId38"/>
  </p:notesMasterIdLst>
  <p:handoutMasterIdLst>
    <p:handoutMasterId r:id="rId39"/>
  </p:handoutMasterIdLst>
  <p:sldIdLst>
    <p:sldId id="300" r:id="rId2"/>
    <p:sldId id="283" r:id="rId3"/>
    <p:sldId id="259" r:id="rId4"/>
    <p:sldId id="285" r:id="rId5"/>
    <p:sldId id="286" r:id="rId6"/>
    <p:sldId id="263" r:id="rId7"/>
    <p:sldId id="264" r:id="rId8"/>
    <p:sldId id="298" r:id="rId9"/>
    <p:sldId id="265" r:id="rId10"/>
    <p:sldId id="301" r:id="rId11"/>
    <p:sldId id="302" r:id="rId12"/>
    <p:sldId id="293" r:id="rId13"/>
    <p:sldId id="267" r:id="rId14"/>
    <p:sldId id="289" r:id="rId15"/>
    <p:sldId id="294" r:id="rId16"/>
    <p:sldId id="295" r:id="rId17"/>
    <p:sldId id="305" r:id="rId18"/>
    <p:sldId id="306" r:id="rId19"/>
    <p:sldId id="269" r:id="rId20"/>
    <p:sldId id="307" r:id="rId21"/>
    <p:sldId id="308" r:id="rId22"/>
    <p:sldId id="309" r:id="rId23"/>
    <p:sldId id="310" r:id="rId24"/>
    <p:sldId id="271" r:id="rId25"/>
    <p:sldId id="311" r:id="rId26"/>
    <p:sldId id="313" r:id="rId27"/>
    <p:sldId id="296" r:id="rId28"/>
    <p:sldId id="299" r:id="rId29"/>
    <p:sldId id="274" r:id="rId30"/>
    <p:sldId id="275" r:id="rId31"/>
    <p:sldId id="276" r:id="rId32"/>
    <p:sldId id="277" r:id="rId33"/>
    <p:sldId id="278" r:id="rId34"/>
    <p:sldId id="279" r:id="rId35"/>
    <p:sldId id="280" r:id="rId36"/>
    <p:sldId id="314" r:id="rId37"/>
  </p:sldIdLst>
  <p:sldSz cx="9144000" cy="6858000" type="screen4x3"/>
  <p:notesSz cx="6765925" cy="9867900"/>
  <p:custDataLst>
    <p:tags r:id="rId40"/>
  </p:custDataLst>
  <p:defaultTextStyle>
    <a:defPPr>
      <a:defRPr lang="en-US"/>
    </a:defPPr>
    <a:lvl1pPr algn="l" defTabSz="457200" rtl="0" fontAlgn="base">
      <a:spcBef>
        <a:spcPct val="0"/>
      </a:spcBef>
      <a:spcAft>
        <a:spcPct val="0"/>
      </a:spcAft>
      <a:defRPr kern="1200">
        <a:solidFill>
          <a:schemeClr val="tx1"/>
        </a:solidFill>
        <a:latin typeface="Arial" pitchFamily="34" charset="0"/>
        <a:ea typeface="ヒラギノ角ゴ Pro W3" pitchFamily="120" charset="-128"/>
        <a:cs typeface="+mn-cs"/>
      </a:defRPr>
    </a:lvl1pPr>
    <a:lvl2pPr marL="457200" algn="l" defTabSz="457200" rtl="0" fontAlgn="base">
      <a:spcBef>
        <a:spcPct val="0"/>
      </a:spcBef>
      <a:spcAft>
        <a:spcPct val="0"/>
      </a:spcAft>
      <a:defRPr kern="1200">
        <a:solidFill>
          <a:schemeClr val="tx1"/>
        </a:solidFill>
        <a:latin typeface="Arial" pitchFamily="34" charset="0"/>
        <a:ea typeface="ヒラギノ角ゴ Pro W3" pitchFamily="120" charset="-128"/>
        <a:cs typeface="+mn-cs"/>
      </a:defRPr>
    </a:lvl2pPr>
    <a:lvl3pPr marL="914400" algn="l" defTabSz="457200" rtl="0" fontAlgn="base">
      <a:spcBef>
        <a:spcPct val="0"/>
      </a:spcBef>
      <a:spcAft>
        <a:spcPct val="0"/>
      </a:spcAft>
      <a:defRPr kern="1200">
        <a:solidFill>
          <a:schemeClr val="tx1"/>
        </a:solidFill>
        <a:latin typeface="Arial" pitchFamily="34" charset="0"/>
        <a:ea typeface="ヒラギノ角ゴ Pro W3" pitchFamily="120" charset="-128"/>
        <a:cs typeface="+mn-cs"/>
      </a:defRPr>
    </a:lvl3pPr>
    <a:lvl4pPr marL="1371600" algn="l" defTabSz="457200" rtl="0" fontAlgn="base">
      <a:spcBef>
        <a:spcPct val="0"/>
      </a:spcBef>
      <a:spcAft>
        <a:spcPct val="0"/>
      </a:spcAft>
      <a:defRPr kern="1200">
        <a:solidFill>
          <a:schemeClr val="tx1"/>
        </a:solidFill>
        <a:latin typeface="Arial" pitchFamily="34" charset="0"/>
        <a:ea typeface="ヒラギノ角ゴ Pro W3" pitchFamily="120" charset="-128"/>
        <a:cs typeface="+mn-cs"/>
      </a:defRPr>
    </a:lvl4pPr>
    <a:lvl5pPr marL="1828800" algn="l" defTabSz="457200" rtl="0" fontAlgn="base">
      <a:spcBef>
        <a:spcPct val="0"/>
      </a:spcBef>
      <a:spcAft>
        <a:spcPct val="0"/>
      </a:spcAft>
      <a:defRPr kern="1200">
        <a:solidFill>
          <a:schemeClr val="tx1"/>
        </a:solidFill>
        <a:latin typeface="Arial" pitchFamily="34" charset="0"/>
        <a:ea typeface="ヒラギノ角ゴ Pro W3" pitchFamily="120" charset="-128"/>
        <a:cs typeface="+mn-cs"/>
      </a:defRPr>
    </a:lvl5pPr>
    <a:lvl6pPr marL="2286000" algn="l" defTabSz="914400" rtl="0" eaLnBrk="1" latinLnBrk="0" hangingPunct="1">
      <a:defRPr kern="1200">
        <a:solidFill>
          <a:schemeClr val="tx1"/>
        </a:solidFill>
        <a:latin typeface="Arial" pitchFamily="34" charset="0"/>
        <a:ea typeface="ヒラギノ角ゴ Pro W3" pitchFamily="120" charset="-128"/>
        <a:cs typeface="+mn-cs"/>
      </a:defRPr>
    </a:lvl6pPr>
    <a:lvl7pPr marL="2743200" algn="l" defTabSz="914400" rtl="0" eaLnBrk="1" latinLnBrk="0" hangingPunct="1">
      <a:defRPr kern="1200">
        <a:solidFill>
          <a:schemeClr val="tx1"/>
        </a:solidFill>
        <a:latin typeface="Arial" pitchFamily="34" charset="0"/>
        <a:ea typeface="ヒラギノ角ゴ Pro W3" pitchFamily="120" charset="-128"/>
        <a:cs typeface="+mn-cs"/>
      </a:defRPr>
    </a:lvl7pPr>
    <a:lvl8pPr marL="3200400" algn="l" defTabSz="914400" rtl="0" eaLnBrk="1" latinLnBrk="0" hangingPunct="1">
      <a:defRPr kern="1200">
        <a:solidFill>
          <a:schemeClr val="tx1"/>
        </a:solidFill>
        <a:latin typeface="Arial" pitchFamily="34" charset="0"/>
        <a:ea typeface="ヒラギノ角ゴ Pro W3" pitchFamily="120" charset="-128"/>
        <a:cs typeface="+mn-cs"/>
      </a:defRPr>
    </a:lvl8pPr>
    <a:lvl9pPr marL="3657600" algn="l" defTabSz="914400" rtl="0" eaLnBrk="1" latinLnBrk="0" hangingPunct="1">
      <a:defRPr kern="1200">
        <a:solidFill>
          <a:schemeClr val="tx1"/>
        </a:solidFill>
        <a:latin typeface="Arial" pitchFamily="34" charset="0"/>
        <a:ea typeface="ヒラギノ角ゴ Pro W3" pitchFamily="120" charset="-128"/>
        <a:cs typeface="+mn-cs"/>
      </a:defRPr>
    </a:lvl9pPr>
  </p:defaultTextStyle>
  <p:extLst>
    <p:ext uri="{EFAFB233-063F-42B5-8137-9DF3F51BA10A}">
      <p15:sldGuideLst xmlns:p15="http://schemas.microsoft.com/office/powerpoint/2012/main" xmlns="">
        <p15:guide id="1" orient="horz" pos="2064">
          <p15:clr>
            <a:srgbClr val="A4A3A4"/>
          </p15:clr>
        </p15:guide>
        <p15:guide id="2" pos="2880">
          <p15:clr>
            <a:srgbClr val="A4A3A4"/>
          </p15:clr>
        </p15:guide>
      </p15:sldGuideLst>
    </p:ext>
    <p:ext uri="{2D200454-40CA-4A62-9FC3-DE9A4176ACB9}">
      <p15:notesGuideLst xmlns:p15="http://schemas.microsoft.com/office/powerpoint/2012/main" xmlns="">
        <p15:guide id="1" orient="horz" pos="3108">
          <p15:clr>
            <a:srgbClr val="A4A3A4"/>
          </p15:clr>
        </p15:guide>
        <p15:guide id="2" pos="2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0018"/>
    <a:srgbClr val="474B55"/>
    <a:srgbClr val="93176C"/>
    <a:srgbClr val="891545"/>
    <a:srgbClr val="FFFFFF"/>
    <a:srgbClr val="9C004E"/>
    <a:srgbClr val="595A62"/>
    <a:srgbClr val="A41A7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6327" autoAdjust="0"/>
    <p:restoredTop sz="94660"/>
  </p:normalViewPr>
  <p:slideViewPr>
    <p:cSldViewPr snapToObjects="1">
      <p:cViewPr varScale="1">
        <p:scale>
          <a:sx n="70" d="100"/>
          <a:sy n="70" d="100"/>
        </p:scale>
        <p:origin x="-1056" y="-96"/>
      </p:cViewPr>
      <p:guideLst>
        <p:guide orient="horz" pos="2064"/>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52" d="100"/>
          <a:sy n="52" d="100"/>
        </p:scale>
        <p:origin x="-2598" y="-108"/>
      </p:cViewPr>
      <p:guideLst>
        <p:guide orient="horz" pos="3108"/>
        <p:guide pos="213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114332" y="9285420"/>
            <a:ext cx="2931901" cy="493395"/>
          </a:xfrm>
          <a:prstGeom prst="rect">
            <a:avLst/>
          </a:prstGeom>
        </p:spPr>
        <p:txBody>
          <a:bodyPr vert="horz" lIns="91440" tIns="45720" rIns="91440" bIns="45720" rtlCol="0" anchor="b"/>
          <a:lstStyle>
            <a:lvl1pPr algn="l">
              <a:defRPr sz="1200" smtClean="0"/>
            </a:lvl1pPr>
          </a:lstStyle>
          <a:p>
            <a:pPr>
              <a:defRPr/>
            </a:pPr>
            <a:fld id="{1850B365-2EDE-4037-A511-A9D7A9795326}" type="slidenum">
              <a:rPr lang="en-US"/>
              <a:pPr>
                <a:defRPr/>
              </a:pPr>
              <a:t>‹#›</a:t>
            </a:fld>
            <a:endParaRPr lang="en-US" dirty="0"/>
          </a:p>
        </p:txBody>
      </p:sp>
      <p:pic>
        <p:nvPicPr>
          <p:cNvPr id="6147" name="Picture 5" descr="SIM University Full Colour Logo_Horizontal (120ppi).jpg"/>
          <p:cNvPicPr>
            <a:picLocks noChangeAspect="1"/>
          </p:cNvPicPr>
          <p:nvPr/>
        </p:nvPicPr>
        <p:blipFill>
          <a:blip r:embed="rId2"/>
          <a:srcRect/>
          <a:stretch>
            <a:fillRect/>
          </a:stretch>
        </p:blipFill>
        <p:spPr bwMode="auto">
          <a:xfrm>
            <a:off x="4520014" y="9372792"/>
            <a:ext cx="2000020" cy="320364"/>
          </a:xfrm>
          <a:prstGeom prst="rect">
            <a:avLst/>
          </a:prstGeom>
          <a:noFill/>
          <a:ln w="9525">
            <a:noFill/>
            <a:miter lim="800000"/>
            <a:headEnd/>
            <a:tailEnd/>
          </a:ln>
        </p:spPr>
      </p:pic>
      <p:sp>
        <p:nvSpPr>
          <p:cNvPr id="7" name="Rectangle 6"/>
          <p:cNvSpPr/>
          <p:nvPr/>
        </p:nvSpPr>
        <p:spPr>
          <a:xfrm>
            <a:off x="541901" y="193590"/>
            <a:ext cx="5868501" cy="446276"/>
          </a:xfrm>
          <a:prstGeom prst="rect">
            <a:avLst/>
          </a:prstGeom>
        </p:spPr>
        <p:txBody>
          <a:bodyPr>
            <a:spAutoFit/>
          </a:bodyPr>
          <a:lstStyle/>
          <a:p>
            <a:pPr algn="ctr">
              <a:defRPr/>
            </a:pPr>
            <a:r>
              <a:rPr lang="en-US" sz="1200" dirty="0">
                <a:solidFill>
                  <a:srgbClr val="890018"/>
                </a:solidFill>
                <a:latin typeface="Lucida Sans" pitchFamily="34" charset="0"/>
                <a:cs typeface="Lucida Sans" pitchFamily="34" charset="0"/>
              </a:rPr>
              <a:t>Train The Trainer OH Masterclass For Ergonomics</a:t>
            </a:r>
          </a:p>
          <a:p>
            <a:pPr algn="ctr">
              <a:defRPr/>
            </a:pPr>
            <a:r>
              <a:rPr lang="en-US" sz="1100" dirty="0">
                <a:solidFill>
                  <a:srgbClr val="890018"/>
                </a:solidFill>
                <a:latin typeface="Lucida Sans" pitchFamily="34" charset="0"/>
                <a:cs typeface="Lucida Sans" pitchFamily="34" charset="0"/>
              </a:rPr>
              <a:t>Presented by Brian Peacock &amp; Chui Yoon Ping </a:t>
            </a:r>
          </a:p>
        </p:txBody>
      </p:sp>
    </p:spTree>
    <p:extLst>
      <p:ext uri="{BB962C8B-B14F-4D97-AF65-F5344CB8AC3E}">
        <p14:creationId xmlns:p14="http://schemas.microsoft.com/office/powerpoint/2010/main" xmlns="" val="33888929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676593" y="739775"/>
            <a:ext cx="5502697" cy="4127024"/>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76593" y="4687253"/>
            <a:ext cx="5412740" cy="444055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372792"/>
            <a:ext cx="2931901" cy="493395"/>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32458" y="9372792"/>
            <a:ext cx="2931901" cy="493395"/>
          </a:xfrm>
          <a:prstGeom prst="rect">
            <a:avLst/>
          </a:prstGeom>
        </p:spPr>
        <p:txBody>
          <a:bodyPr vert="horz" lIns="91440" tIns="45720" rIns="91440" bIns="45720" rtlCol="0" anchor="b"/>
          <a:lstStyle>
            <a:lvl1pPr algn="r">
              <a:defRPr sz="1200" smtClean="0"/>
            </a:lvl1pPr>
          </a:lstStyle>
          <a:p>
            <a:pPr>
              <a:defRPr/>
            </a:pPr>
            <a:fld id="{185593CD-3B5A-446F-8CB5-2C9A4B938555}" type="slidenum">
              <a:rPr lang="en-US"/>
              <a:pPr>
                <a:defRPr/>
              </a:pPr>
              <a:t>‹#›</a:t>
            </a:fld>
            <a:endParaRPr lang="en-US"/>
          </a:p>
        </p:txBody>
      </p:sp>
      <p:sp>
        <p:nvSpPr>
          <p:cNvPr id="8" name="Rectangle 7"/>
          <p:cNvSpPr/>
          <p:nvPr/>
        </p:nvSpPr>
        <p:spPr>
          <a:xfrm>
            <a:off x="903692" y="175104"/>
            <a:ext cx="4867706" cy="492443"/>
          </a:xfrm>
          <a:prstGeom prst="rect">
            <a:avLst/>
          </a:prstGeom>
        </p:spPr>
        <p:txBody>
          <a:bodyPr wrap="square">
            <a:spAutoFit/>
          </a:bodyPr>
          <a:lstStyle/>
          <a:p>
            <a:pPr algn="ctr">
              <a:defRPr/>
            </a:pPr>
            <a:r>
              <a:rPr lang="en-US" sz="1400" dirty="0" smtClean="0"/>
              <a:t>Train The Trainer OH Masterclass For Ergonomics</a:t>
            </a:r>
          </a:p>
          <a:p>
            <a:pPr algn="ctr">
              <a:defRPr/>
            </a:pPr>
            <a:r>
              <a:rPr lang="en-US" sz="1200" i="1" dirty="0" smtClean="0"/>
              <a:t>Prof Brian Peacock and Assoc Prof Chui Yoon Ping</a:t>
            </a:r>
          </a:p>
        </p:txBody>
      </p:sp>
    </p:spTree>
    <p:extLst>
      <p:ext uri="{BB962C8B-B14F-4D97-AF65-F5344CB8AC3E}">
        <p14:creationId xmlns:p14="http://schemas.microsoft.com/office/powerpoint/2010/main" xmlns="" val="59331706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5593CD-3B5A-446F-8CB5-2C9A4B938555}" type="slidenum">
              <a:rPr lang="en-US" smtClean="0"/>
              <a:pPr>
                <a:defRPr/>
              </a:pPr>
              <a:t>1</a:t>
            </a:fld>
            <a:endParaRPr lang="en-US"/>
          </a:p>
        </p:txBody>
      </p:sp>
    </p:spTree>
    <p:extLst>
      <p:ext uri="{BB962C8B-B14F-4D97-AF65-F5344CB8AC3E}">
        <p14:creationId xmlns:p14="http://schemas.microsoft.com/office/powerpoint/2010/main" xmlns="" val="10540466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5593CD-3B5A-446F-8CB5-2C9A4B938555}"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5593CD-3B5A-446F-8CB5-2C9A4B938555}"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5593CD-3B5A-446F-8CB5-2C9A4B938555}"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1D561EE5-2562-420D-A577-5163BA674AAA}" type="slidenum">
              <a:rPr lang="en-US" smtClean="0"/>
              <a:pPr/>
              <a:t>13</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xmlns="" val="13500658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5593CD-3B5A-446F-8CB5-2C9A4B938555}"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5593CD-3B5A-446F-8CB5-2C9A4B938555}"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5593CD-3B5A-446F-8CB5-2C9A4B938555}"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5593CD-3B5A-446F-8CB5-2C9A4B938555}"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5593CD-3B5A-446F-8CB5-2C9A4B938555}"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51B76448-D07B-4508-A99C-DF7BAA8DD794}" type="slidenum">
              <a:rPr lang="en-US" smtClean="0"/>
              <a:pPr/>
              <a:t>19</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xmlns="" val="2640961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5593CD-3B5A-446F-8CB5-2C9A4B938555}" type="slidenum">
              <a:rPr lang="en-US" smtClean="0"/>
              <a:pPr>
                <a:defRPr/>
              </a:pPr>
              <a:t>2</a:t>
            </a:fld>
            <a:endParaRPr lang="en-US"/>
          </a:p>
        </p:txBody>
      </p:sp>
    </p:spTree>
    <p:extLst>
      <p:ext uri="{BB962C8B-B14F-4D97-AF65-F5344CB8AC3E}">
        <p14:creationId xmlns:p14="http://schemas.microsoft.com/office/powerpoint/2010/main" xmlns="" val="38423037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5593CD-3B5A-446F-8CB5-2C9A4B938555}"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5593CD-3B5A-446F-8CB5-2C9A4B938555}"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5593CD-3B5A-446F-8CB5-2C9A4B938555}"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5593CD-3B5A-446F-8CB5-2C9A4B938555}"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E14997F0-C226-46BB-8E8E-618ECD8258B7}" type="slidenum">
              <a:rPr lang="en-US" smtClean="0"/>
              <a:pPr/>
              <a:t>24</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xmlns="" val="19194680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5593CD-3B5A-446F-8CB5-2C9A4B938555}"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5593CD-3B5A-446F-8CB5-2C9A4B938555}"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5593CD-3B5A-446F-8CB5-2C9A4B938555}"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5593CD-3B5A-446F-8CB5-2C9A4B938555}"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9E9A1365-74D2-4501-813A-8FB6D3F1ECA2}" type="slidenum">
              <a:rPr lang="en-US" smtClean="0"/>
              <a:pPr/>
              <a:t>29</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xmlns="" val="1084624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B39F61C6-3FA9-4CCE-ACB1-81CEBABEE5DA}" type="slidenum">
              <a:rPr lang="en-US" smtClean="0"/>
              <a:pPr/>
              <a:t>3</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xmlns="" val="26550960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B5EC49D-2AED-45BF-9E3B-391A141E3E07}" type="slidenum">
              <a:rPr lang="en-US" smtClean="0"/>
              <a:pPr/>
              <a:t>30</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xmlns="" val="206882645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F7974513-CA6C-4E59-9D4E-06AC208842DA}" type="slidenum">
              <a:rPr lang="en-US" smtClean="0"/>
              <a:pPr/>
              <a:t>31</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xmlns="" val="33303555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09BEAEC3-B8B3-4AF4-851F-6FA9DB16AA6B}" type="slidenum">
              <a:rPr lang="en-US" smtClean="0"/>
              <a:pPr/>
              <a:t>32</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xmlns="" val="352899355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6C286EC6-3E93-40A4-ADFC-3EBC49F997A5}" type="slidenum">
              <a:rPr lang="en-US" smtClean="0"/>
              <a:pPr/>
              <a:t>33</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xmlns="" val="122882754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FF13A3C6-0C47-4722-9923-3D10E3DE985B}" type="slidenum">
              <a:rPr lang="en-US" smtClean="0"/>
              <a:pPr/>
              <a:t>34</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xmlns="" val="173127392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F5B47E73-BB67-49D0-A8C5-ABBF6B0BD4E3}" type="slidenum">
              <a:rPr lang="en-US" smtClean="0"/>
              <a:pPr/>
              <a:t>35</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xmlns="" val="177627604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F5B47E73-BB67-49D0-A8C5-ABBF6B0BD4E3}" type="slidenum">
              <a:rPr lang="en-US" smtClean="0"/>
              <a:pPr/>
              <a:t>36</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xmlns="" val="1299835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5593CD-3B5A-446F-8CB5-2C9A4B938555}" type="slidenum">
              <a:rPr lang="en-US" smtClean="0"/>
              <a:pPr>
                <a:defRPr/>
              </a:pPr>
              <a:t>4</a:t>
            </a:fld>
            <a:endParaRPr lang="en-US"/>
          </a:p>
        </p:txBody>
      </p:sp>
    </p:spTree>
    <p:extLst>
      <p:ext uri="{BB962C8B-B14F-4D97-AF65-F5344CB8AC3E}">
        <p14:creationId xmlns:p14="http://schemas.microsoft.com/office/powerpoint/2010/main" xmlns="" val="938520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5593CD-3B5A-446F-8CB5-2C9A4B938555}" type="slidenum">
              <a:rPr lang="en-US" smtClean="0"/>
              <a:pPr>
                <a:defRPr/>
              </a:pPr>
              <a:t>5</a:t>
            </a:fld>
            <a:endParaRPr lang="en-US"/>
          </a:p>
        </p:txBody>
      </p:sp>
    </p:spTree>
    <p:extLst>
      <p:ext uri="{BB962C8B-B14F-4D97-AF65-F5344CB8AC3E}">
        <p14:creationId xmlns:p14="http://schemas.microsoft.com/office/powerpoint/2010/main" xmlns="" val="885012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96C54E73-1385-47B3-8568-2CD34E6AC23E}" type="slidenum">
              <a:rPr lang="en-US" smtClean="0"/>
              <a:pPr/>
              <a:t>6</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xmlns="" val="10274133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293C1CF2-7D9B-476E-AABC-A7FE3482FE2F}" type="slidenum">
              <a:rPr lang="en-US" smtClean="0"/>
              <a:pPr/>
              <a:t>7</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xmlns="" val="27679636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85593CD-3B5A-446F-8CB5-2C9A4B938555}"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28C3318B-4C49-482B-9B49-D70DCD6FEBD2}" type="slidenum">
              <a:rPr lang="en-US" smtClean="0"/>
              <a:pPr/>
              <a:t>9</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xmlns="" val="3849396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420888"/>
            <a:ext cx="8229600" cy="1143000"/>
          </a:xfrm>
          <a:prstGeom prst="rect">
            <a:avLst/>
          </a:prstGeom>
        </p:spPr>
        <p:txBody>
          <a:bodyPr/>
          <a:lstStyle>
            <a:lvl1pPr>
              <a:defRPr>
                <a:solidFill>
                  <a:srgbClr val="890018"/>
                </a:solidFill>
              </a:defRPr>
            </a:lvl1pPr>
          </a:lstStyle>
          <a:p>
            <a:r>
              <a:rPr lang="en-US" dirty="0" smtClean="0"/>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cxnSp>
        <p:nvCxnSpPr>
          <p:cNvPr id="5" name="Straight Connector 4"/>
          <p:cNvCxnSpPr/>
          <p:nvPr userDrawn="1"/>
        </p:nvCxnSpPr>
        <p:spPr>
          <a:xfrm>
            <a:off x="0" y="1125538"/>
            <a:ext cx="9144000" cy="0"/>
          </a:xfrm>
          <a:prstGeom prst="line">
            <a:avLst/>
          </a:prstGeom>
        </p:spPr>
        <p:style>
          <a:lnRef idx="2">
            <a:schemeClr val="accent2"/>
          </a:lnRef>
          <a:fillRef idx="0">
            <a:schemeClr val="accent2"/>
          </a:fillRef>
          <a:effectRef idx="1">
            <a:schemeClr val="accent2"/>
          </a:effectRef>
          <a:fontRef idx="minor">
            <a:schemeClr val="tx1"/>
          </a:fontRef>
        </p:style>
      </p:cxnSp>
      <p:sp>
        <p:nvSpPr>
          <p:cNvPr id="2" name="Title 1"/>
          <p:cNvSpPr>
            <a:spLocks noGrp="1"/>
          </p:cNvSpPr>
          <p:nvPr>
            <p:ph type="title"/>
          </p:nvPr>
        </p:nvSpPr>
        <p:spPr>
          <a:xfrm>
            <a:off x="685800" y="515144"/>
            <a:ext cx="7543800" cy="609600"/>
          </a:xfrm>
          <a:prstGeom prst="rect">
            <a:avLst/>
          </a:prstGeom>
        </p:spPr>
        <p:txBody>
          <a:bodyPr/>
          <a:lstStyle>
            <a:lvl1pPr algn="ctr">
              <a:defRPr sz="3200" baseline="0">
                <a:solidFill>
                  <a:srgbClr val="890018"/>
                </a:solidFill>
                <a:latin typeface="Lucida sans"/>
                <a:cs typeface="Lucida sans"/>
              </a:defRPr>
            </a:lvl1pPr>
          </a:lstStyle>
          <a:p>
            <a:r>
              <a:rPr lang="en-US" dirty="0" smtClean="0"/>
              <a:t>Click to edit Master title style</a:t>
            </a:r>
            <a:endParaRPr lang="en-US" dirty="0"/>
          </a:p>
        </p:txBody>
      </p:sp>
      <p:sp>
        <p:nvSpPr>
          <p:cNvPr id="4" name="Text Placeholder 9"/>
          <p:cNvSpPr>
            <a:spLocks noGrp="1"/>
          </p:cNvSpPr>
          <p:nvPr>
            <p:ph type="body" sz="quarter" idx="11"/>
          </p:nvPr>
        </p:nvSpPr>
        <p:spPr>
          <a:xfrm>
            <a:off x="685800" y="1387810"/>
            <a:ext cx="7543800" cy="4572000"/>
          </a:xfrm>
          <a:prstGeom prst="rect">
            <a:avLst/>
          </a:prstGeom>
        </p:spPr>
        <p:txBody>
          <a:bodyPr vert="horz"/>
          <a:lstStyle>
            <a:lvl1pPr marL="342900" marR="0" indent="-342900" algn="l" defTabSz="457200" rtl="0" eaLnBrk="0" fontAlgn="base" latinLnBrk="0" hangingPunct="0">
              <a:lnSpc>
                <a:spcPct val="100000"/>
              </a:lnSpc>
              <a:spcBef>
                <a:spcPct val="20000"/>
              </a:spcBef>
              <a:spcAft>
                <a:spcPct val="0"/>
              </a:spcAft>
              <a:buClr>
                <a:srgbClr val="890018"/>
              </a:buClr>
              <a:buSzTx/>
              <a:buFont typeface="Arial" pitchFamily="34" charset="0"/>
              <a:buChar char="•"/>
              <a:tabLst/>
              <a:defRPr sz="2400" baseline="0">
                <a:solidFill>
                  <a:schemeClr val="tx1"/>
                </a:solidFill>
                <a:latin typeface="Lucida Sans"/>
                <a:cs typeface="Lucida Sans"/>
              </a:defRPr>
            </a:lvl1pPr>
            <a:lvl2pPr>
              <a:buClr>
                <a:srgbClr val="890018"/>
              </a:buClr>
              <a:buFont typeface="Wingdings" pitchFamily="2" charset="2"/>
              <a:buChar char="§"/>
              <a:defRPr sz="2000">
                <a:solidFill>
                  <a:schemeClr val="tx1"/>
                </a:solidFill>
                <a:latin typeface="Lucida Sans" pitchFamily="34" charset="0"/>
                <a:cs typeface="Lucida Sans" pitchFamily="34" charset="0"/>
              </a:defRPr>
            </a:lvl2pPr>
          </a:lstStyle>
          <a:p>
            <a:pPr lvl="0"/>
            <a:r>
              <a:rPr lang="en-US" dirty="0" smtClean="0"/>
              <a:t>Click to edit Master text styles</a:t>
            </a:r>
          </a:p>
          <a:p>
            <a:pPr lvl="1"/>
            <a:r>
              <a:rPr lang="en-US" dirty="0" smtClean="0"/>
              <a:t>Click to edit Master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5" name="Straight Connector 4"/>
          <p:cNvCxnSpPr/>
          <p:nvPr userDrawn="1"/>
        </p:nvCxnSpPr>
        <p:spPr>
          <a:xfrm>
            <a:off x="685800" y="1125538"/>
            <a:ext cx="7543800" cy="0"/>
          </a:xfrm>
          <a:prstGeom prst="line">
            <a:avLst/>
          </a:prstGeom>
        </p:spPr>
        <p:style>
          <a:lnRef idx="2">
            <a:schemeClr val="accent2"/>
          </a:lnRef>
          <a:fillRef idx="0">
            <a:schemeClr val="accent2"/>
          </a:fillRef>
          <a:effectRef idx="1">
            <a:schemeClr val="accent2"/>
          </a:effectRef>
          <a:fontRef idx="minor">
            <a:schemeClr val="tx1"/>
          </a:fontRef>
        </p:style>
      </p:cxnSp>
      <p:sp>
        <p:nvSpPr>
          <p:cNvPr id="2" name="Title 1"/>
          <p:cNvSpPr>
            <a:spLocks noGrp="1"/>
          </p:cNvSpPr>
          <p:nvPr>
            <p:ph type="title"/>
          </p:nvPr>
        </p:nvSpPr>
        <p:spPr>
          <a:xfrm>
            <a:off x="685800" y="515144"/>
            <a:ext cx="7543800" cy="609600"/>
          </a:xfrm>
          <a:prstGeom prst="rect">
            <a:avLst/>
          </a:prstGeom>
        </p:spPr>
        <p:txBody>
          <a:bodyPr/>
          <a:lstStyle>
            <a:lvl1pPr algn="l">
              <a:defRPr sz="2800" baseline="0">
                <a:solidFill>
                  <a:srgbClr val="890018"/>
                </a:solidFill>
                <a:latin typeface="Lucida sans"/>
                <a:cs typeface="Lucida sans"/>
              </a:defRPr>
            </a:lvl1pPr>
          </a:lstStyle>
          <a:p>
            <a:r>
              <a:rPr lang="en-US" dirty="0" smtClean="0"/>
              <a:t>Click to edit Master title style</a:t>
            </a:r>
            <a:endParaRPr lang="en-US" dirty="0"/>
          </a:p>
        </p:txBody>
      </p:sp>
      <p:sp>
        <p:nvSpPr>
          <p:cNvPr id="4" name="Text Placeholder 9"/>
          <p:cNvSpPr>
            <a:spLocks noGrp="1"/>
          </p:cNvSpPr>
          <p:nvPr>
            <p:ph type="body" sz="quarter" idx="11"/>
          </p:nvPr>
        </p:nvSpPr>
        <p:spPr>
          <a:xfrm>
            <a:off x="685800" y="1387810"/>
            <a:ext cx="7543800" cy="4572000"/>
          </a:xfrm>
          <a:prstGeom prst="rect">
            <a:avLst/>
          </a:prstGeom>
        </p:spPr>
        <p:txBody>
          <a:bodyPr vert="horz"/>
          <a:lstStyle>
            <a:lvl1pPr>
              <a:buNone/>
              <a:defRPr sz="1600" baseline="0">
                <a:solidFill>
                  <a:srgbClr val="474B55"/>
                </a:solidFill>
                <a:latin typeface="Lucida Sans"/>
                <a:cs typeface="Lucida Sans"/>
              </a:defRPr>
            </a:lvl1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2819400"/>
            <a:ext cx="6596082" cy="609600"/>
          </a:xfrm>
          <a:prstGeom prst="rect">
            <a:avLst/>
          </a:prstGeom>
        </p:spPr>
        <p:txBody>
          <a:bodyPr/>
          <a:lstStyle>
            <a:lvl1pPr algn="l">
              <a:defRPr sz="3500">
                <a:solidFill>
                  <a:schemeClr val="bg1"/>
                </a:solidFill>
                <a:latin typeface="Lucida sans"/>
                <a:cs typeface="Lucida sans"/>
              </a:defRPr>
            </a:lvl1pPr>
          </a:lstStyle>
          <a:p>
            <a:r>
              <a:rPr lang="en-US" dirty="0" smtClean="0"/>
              <a:t>Click to edit Master title style</a:t>
            </a:r>
            <a:endParaRPr lang="en-US" dirty="0"/>
          </a:p>
        </p:txBody>
      </p:sp>
      <p:sp>
        <p:nvSpPr>
          <p:cNvPr id="9" name="Text Placeholder 7"/>
          <p:cNvSpPr>
            <a:spLocks noGrp="1"/>
          </p:cNvSpPr>
          <p:nvPr>
            <p:ph type="body" sz="quarter" idx="11"/>
          </p:nvPr>
        </p:nvSpPr>
        <p:spPr>
          <a:xfrm>
            <a:off x="762000" y="3505200"/>
            <a:ext cx="3810000" cy="457200"/>
          </a:xfrm>
          <a:prstGeom prst="rect">
            <a:avLst/>
          </a:prstGeom>
        </p:spPr>
        <p:txBody>
          <a:bodyPr vert="horz"/>
          <a:lstStyle>
            <a:lvl1pPr>
              <a:buFontTx/>
              <a:buNone/>
              <a:defRPr sz="1600" b="0" baseline="0">
                <a:solidFill>
                  <a:schemeClr val="bg1"/>
                </a:solidFill>
                <a:latin typeface="Lucida sans"/>
                <a:cs typeface="Lucida sans"/>
              </a:defRPr>
            </a:lvl1pPr>
            <a:lvl2pPr marL="1588" indent="-1588">
              <a:buFontTx/>
              <a:buNone/>
              <a:tabLst/>
              <a:defRPr sz="1400"/>
            </a:lvl2pPr>
          </a:lstStyle>
          <a:p>
            <a:pPr lvl="0"/>
            <a:r>
              <a:rPr lang="en-US" dirty="0"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fld id="{EF50CC95-9A6E-40CE-9F6E-8427BD9359DB}" type="datetime1">
              <a:rPr lang="en-US" smtClean="0"/>
              <a:pPr>
                <a:defRPr/>
              </a:pPr>
              <a:t>04/11/2013</a:t>
            </a:fld>
            <a:endParaRPr lang="en-US"/>
          </a:p>
        </p:txBody>
      </p:sp>
      <p:sp>
        <p:nvSpPr>
          <p:cNvPr id="3"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A9967609-C82F-48BB-BC30-D67B1BF7836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18288"/>
            <a:ext cx="2895600" cy="329184"/>
          </a:xfrm>
          <a:prstGeom prst="rect">
            <a:avLst/>
          </a:prstGeom>
        </p:spPr>
        <p:txBody>
          <a:bodyPr/>
          <a:lstStyle/>
          <a:p>
            <a:fld id="{55C1C06E-CAFF-4E14-82A9-39E36C214C56}" type="datetime1">
              <a:rPr lang="en-US" smtClean="0"/>
              <a:pPr/>
              <a:t>04/11/2013</a:t>
            </a:fld>
            <a:endParaRPr lang="en-US"/>
          </a:p>
        </p:txBody>
      </p:sp>
      <p:sp>
        <p:nvSpPr>
          <p:cNvPr id="4" name="Footer Placeholder 3"/>
          <p:cNvSpPr>
            <a:spLocks noGrp="1"/>
          </p:cNvSpPr>
          <p:nvPr>
            <p:ph type="ftr" sz="quarter" idx="11"/>
          </p:nvPr>
        </p:nvSpPr>
        <p:spPr>
          <a:xfrm>
            <a:off x="3429000" y="18288"/>
            <a:ext cx="4114800" cy="329184"/>
          </a:xfrm>
          <a:prstGeom prst="rect">
            <a:avLst/>
          </a:prstGeom>
        </p:spPr>
        <p:txBody>
          <a:bodyPr/>
          <a:lstStyle/>
          <a:p>
            <a:pPr>
              <a:defRPr/>
            </a:pPr>
            <a:endParaRPr lang="en-US"/>
          </a:p>
        </p:txBody>
      </p:sp>
      <p:sp>
        <p:nvSpPr>
          <p:cNvPr id="5" name="Slide Number Placeholder 4"/>
          <p:cNvSpPr>
            <a:spLocks noGrp="1"/>
          </p:cNvSpPr>
          <p:nvPr>
            <p:ph type="sldNum" sz="quarter" idx="12"/>
          </p:nvPr>
        </p:nvSpPr>
        <p:spPr>
          <a:xfrm>
            <a:off x="7620000" y="18288"/>
            <a:ext cx="1066800" cy="329184"/>
          </a:xfrm>
          <a:prstGeom prst="rect">
            <a:avLst/>
          </a:prstGeom>
        </p:spPr>
        <p:txBody>
          <a:bodyPr/>
          <a:lstStyle/>
          <a:p>
            <a:fld id="{496E3B29-3CEE-4E24-A72A-DEAEBBDBB0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2" descr="Untitled-1.jpg"/>
          <p:cNvPicPr>
            <a:picLocks noChangeAspect="1"/>
          </p:cNvPicPr>
          <p:nvPr userDrawn="1"/>
        </p:nvPicPr>
        <p:blipFill>
          <a:blip r:embed="rId8"/>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6" r:id="rId1"/>
    <p:sldLayoutId id="2147483671" r:id="rId2"/>
    <p:sldLayoutId id="2147483668" r:id="rId3"/>
    <p:sldLayoutId id="2147483667" r:id="rId4"/>
    <p:sldLayoutId id="2147483669" r:id="rId5"/>
    <p:sldLayoutId id="2147483670" r:id="rId6"/>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0" fontAlgn="base" hangingPunct="0">
        <a:spcBef>
          <a:spcPct val="0"/>
        </a:spcBef>
        <a:spcAft>
          <a:spcPct val="0"/>
        </a:spcAft>
        <a:defRPr sz="4400">
          <a:solidFill>
            <a:schemeClr val="tx1"/>
          </a:solidFill>
          <a:latin typeface="Calibri" pitchFamily="-65" charset="0"/>
          <a:ea typeface="ヒラギノ角ゴ Pro W3" charset="-128"/>
          <a:cs typeface="ヒラギノ角ゴ Pro W3" charset="-128"/>
        </a:defRPr>
      </a:lvl2pPr>
      <a:lvl3pPr algn="ctr" defTabSz="457200" rtl="0" eaLnBrk="0" fontAlgn="base" hangingPunct="0">
        <a:spcBef>
          <a:spcPct val="0"/>
        </a:spcBef>
        <a:spcAft>
          <a:spcPct val="0"/>
        </a:spcAft>
        <a:defRPr sz="4400">
          <a:solidFill>
            <a:schemeClr val="tx1"/>
          </a:solidFill>
          <a:latin typeface="Calibri" pitchFamily="-65" charset="0"/>
          <a:ea typeface="ヒラギノ角ゴ Pro W3" charset="-128"/>
          <a:cs typeface="ヒラギノ角ゴ Pro W3" charset="-128"/>
        </a:defRPr>
      </a:lvl3pPr>
      <a:lvl4pPr algn="ctr" defTabSz="457200" rtl="0" eaLnBrk="0" fontAlgn="base" hangingPunct="0">
        <a:spcBef>
          <a:spcPct val="0"/>
        </a:spcBef>
        <a:spcAft>
          <a:spcPct val="0"/>
        </a:spcAft>
        <a:defRPr sz="4400">
          <a:solidFill>
            <a:schemeClr val="tx1"/>
          </a:solidFill>
          <a:latin typeface="Calibri" pitchFamily="-65" charset="0"/>
          <a:ea typeface="ヒラギノ角ゴ Pro W3" charset="-128"/>
          <a:cs typeface="ヒラギノ角ゴ Pro W3" charset="-128"/>
        </a:defRPr>
      </a:lvl4pPr>
      <a:lvl5pPr algn="ctr" defTabSz="457200" rtl="0" eaLnBrk="0" fontAlgn="base" hangingPunct="0">
        <a:spcBef>
          <a:spcPct val="0"/>
        </a:spcBef>
        <a:spcAft>
          <a:spcPct val="0"/>
        </a:spcAft>
        <a:defRPr sz="4400">
          <a:solidFill>
            <a:schemeClr val="tx1"/>
          </a:solidFill>
          <a:latin typeface="Calibri" pitchFamily="-65" charset="0"/>
          <a:ea typeface="ヒラギノ角ゴ Pro W3" charset="-128"/>
          <a:cs typeface="ヒラギノ角ゴ Pro W3" charset="-128"/>
        </a:defRPr>
      </a:lvl5pPr>
      <a:lvl6pPr marL="457200" algn="ctr" defTabSz="457200" rtl="0" fontAlgn="base">
        <a:spcBef>
          <a:spcPct val="0"/>
        </a:spcBef>
        <a:spcAft>
          <a:spcPct val="0"/>
        </a:spcAft>
        <a:defRPr sz="4400">
          <a:solidFill>
            <a:schemeClr val="tx1"/>
          </a:solidFill>
          <a:latin typeface="Calibri" pitchFamily="-65" charset="0"/>
          <a:ea typeface="ヒラギノ角ゴ Pro W3" charset="-128"/>
          <a:cs typeface="ヒラギノ角ゴ Pro W3" charset="-128"/>
        </a:defRPr>
      </a:lvl6pPr>
      <a:lvl7pPr marL="914400" algn="ctr" defTabSz="457200" rtl="0" fontAlgn="base">
        <a:spcBef>
          <a:spcPct val="0"/>
        </a:spcBef>
        <a:spcAft>
          <a:spcPct val="0"/>
        </a:spcAft>
        <a:defRPr sz="4400">
          <a:solidFill>
            <a:schemeClr val="tx1"/>
          </a:solidFill>
          <a:latin typeface="Calibri" pitchFamily="-65" charset="0"/>
          <a:ea typeface="ヒラギノ角ゴ Pro W3" charset="-128"/>
          <a:cs typeface="ヒラギノ角ゴ Pro W3" charset="-128"/>
        </a:defRPr>
      </a:lvl7pPr>
      <a:lvl8pPr marL="1371600" algn="ctr" defTabSz="457200" rtl="0" fontAlgn="base">
        <a:spcBef>
          <a:spcPct val="0"/>
        </a:spcBef>
        <a:spcAft>
          <a:spcPct val="0"/>
        </a:spcAft>
        <a:defRPr sz="4400">
          <a:solidFill>
            <a:schemeClr val="tx1"/>
          </a:solidFill>
          <a:latin typeface="Calibri" pitchFamily="-65" charset="0"/>
          <a:ea typeface="ヒラギノ角ゴ Pro W3" charset="-128"/>
          <a:cs typeface="ヒラギノ角ゴ Pro W3" charset="-128"/>
        </a:defRPr>
      </a:lvl8pPr>
      <a:lvl9pPr marL="1828800" algn="ctr" defTabSz="457200" rtl="0" fontAlgn="base">
        <a:spcBef>
          <a:spcPct val="0"/>
        </a:spcBef>
        <a:spcAft>
          <a:spcPct val="0"/>
        </a:spcAft>
        <a:defRPr sz="4400">
          <a:solidFill>
            <a:schemeClr val="tx1"/>
          </a:solidFill>
          <a:latin typeface="Calibri" pitchFamily="-65" charset="0"/>
          <a:ea typeface="ヒラギノ角ゴ Pro W3" charset="-128"/>
          <a:cs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ヒラギノ角ゴ Pro W3"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ヒラギノ角ゴ Pro W3"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bwMode="auto">
          <a:xfrm>
            <a:off x="457200" y="2420938"/>
            <a:ext cx="8229600" cy="1656134"/>
          </a:xfrm>
          <a:noFill/>
          <a:ln>
            <a:miter lim="800000"/>
            <a:headEnd/>
            <a:tailEnd/>
          </a:ln>
        </p:spPr>
        <p:txBody>
          <a:bodyPr vert="horz" wrap="square" lIns="91440" tIns="45720" rIns="91440" bIns="45720" numCol="1" anchor="t" anchorCtr="0" compatLnSpc="1">
            <a:prstTxWarp prst="textNoShape">
              <a:avLst/>
            </a:prstTxWarp>
          </a:bodyPr>
          <a:lstStyle/>
          <a:p>
            <a:r>
              <a:rPr lang="en-US" sz="2400" i="1" dirty="0" smtClean="0">
                <a:latin typeface="Lucida Sans" pitchFamily="34" charset="0"/>
                <a:ea typeface="ヒラギノ角ゴ Pro W3" pitchFamily="120" charset="-128"/>
                <a:cs typeface="Lucida Sans" pitchFamily="34" charset="0"/>
              </a:rPr>
              <a:t>Train The Trainer OH Master Class For Ergonomics:</a:t>
            </a:r>
            <a:r>
              <a:rPr lang="en-US" sz="2800" dirty="0" smtClean="0">
                <a:latin typeface="Lucida Sans" pitchFamily="34" charset="0"/>
                <a:ea typeface="ヒラギノ角ゴ Pro W3" pitchFamily="120" charset="-128"/>
                <a:cs typeface="Lucida Sans" pitchFamily="34" charset="0"/>
              </a:rPr>
              <a:t/>
            </a:r>
            <a:br>
              <a:rPr lang="en-US" sz="2800" dirty="0" smtClean="0">
                <a:latin typeface="Lucida Sans" pitchFamily="34" charset="0"/>
                <a:ea typeface="ヒラギノ角ゴ Pro W3" pitchFamily="120" charset="-128"/>
                <a:cs typeface="Lucida Sans" pitchFamily="34" charset="0"/>
              </a:rPr>
            </a:br>
            <a:r>
              <a:rPr lang="en-US" sz="2800" b="1" dirty="0" smtClean="0">
                <a:latin typeface="Lucida Sans" pitchFamily="34" charset="0"/>
                <a:ea typeface="ヒラギノ角ゴ Pro W3" pitchFamily="120" charset="-128"/>
                <a:cs typeface="Lucida Sans" pitchFamily="34" charset="0"/>
              </a:rPr>
              <a:t/>
            </a:r>
            <a:br>
              <a:rPr lang="en-US" sz="2800" b="1" dirty="0" smtClean="0">
                <a:latin typeface="Lucida Sans" pitchFamily="34" charset="0"/>
                <a:ea typeface="ヒラギノ角ゴ Pro W3" pitchFamily="120" charset="-128"/>
                <a:cs typeface="Lucida Sans" pitchFamily="34" charset="0"/>
              </a:rPr>
            </a:br>
            <a:r>
              <a:rPr lang="en-US" sz="2800" b="1" dirty="0" smtClean="0">
                <a:ea typeface="ヒラギノ角ゴ Pro W3" pitchFamily="120" charset="-128"/>
              </a:rPr>
              <a:t>The SHEL model, Swiss Cheese and the </a:t>
            </a:r>
            <a:r>
              <a:rPr lang="en-US" sz="2800" dirty="0" smtClean="0">
                <a:ea typeface="ヒラギノ角ゴ Pro W3" pitchFamily="120" charset="-128"/>
              </a:rPr>
              <a:t/>
            </a:r>
            <a:br>
              <a:rPr lang="en-US" sz="2800" dirty="0" smtClean="0">
                <a:ea typeface="ヒラギノ角ゴ Pro W3" pitchFamily="120" charset="-128"/>
              </a:rPr>
            </a:br>
            <a:r>
              <a:rPr lang="en-US" sz="2800" b="1" dirty="0" smtClean="0">
                <a:ea typeface="ヒラギノ角ゴ Pro W3" pitchFamily="120" charset="-128"/>
              </a:rPr>
              <a:t>Human Factors Analysis and Classification System</a:t>
            </a:r>
            <a:br>
              <a:rPr lang="en-US" sz="2800" b="1" dirty="0" smtClean="0">
                <a:ea typeface="ヒラギノ角ゴ Pro W3" pitchFamily="120" charset="-128"/>
              </a:rPr>
            </a:br>
            <a:r>
              <a:rPr lang="en-US" sz="2800" b="1" dirty="0" smtClean="0">
                <a:latin typeface="Lucida Sans" pitchFamily="34" charset="0"/>
                <a:ea typeface="ヒラギノ角ゴ Pro W3" pitchFamily="120" charset="-128"/>
                <a:cs typeface="Lucida Sans" pitchFamily="34" charset="0"/>
              </a:rPr>
              <a:t/>
            </a:r>
            <a:br>
              <a:rPr lang="en-US" sz="2800" b="1" dirty="0" smtClean="0">
                <a:latin typeface="Lucida Sans" pitchFamily="34" charset="0"/>
                <a:ea typeface="ヒラギノ角ゴ Pro W3" pitchFamily="120" charset="-128"/>
                <a:cs typeface="Lucida Sans" pitchFamily="34" charset="0"/>
              </a:rPr>
            </a:br>
            <a:r>
              <a:rPr lang="en-US" sz="2000" i="1" dirty="0" smtClean="0">
                <a:latin typeface="Lucida Sans" pitchFamily="34" charset="0"/>
                <a:ea typeface="ヒラギノ角ゴ Pro W3" pitchFamily="120" charset="-128"/>
                <a:cs typeface="Lucida Sans" pitchFamily="34" charset="0"/>
              </a:rPr>
              <a:t>Professor Brian Peacock</a:t>
            </a:r>
            <a:r>
              <a:rPr lang="en-US" sz="2800" dirty="0" smtClean="0">
                <a:latin typeface="Lucida Sans" pitchFamily="34" charset="0"/>
                <a:ea typeface="ヒラギノ角ゴ Pro W3" pitchFamily="120" charset="-128"/>
                <a:cs typeface="Lucida Sans" pitchFamily="34" charset="0"/>
              </a:rPr>
              <a:t/>
            </a:r>
            <a:br>
              <a:rPr lang="en-US" sz="2800" dirty="0" smtClean="0">
                <a:latin typeface="Lucida Sans" pitchFamily="34" charset="0"/>
                <a:ea typeface="ヒラギノ角ゴ Pro W3" pitchFamily="120" charset="-128"/>
                <a:cs typeface="Lucida Sans" pitchFamily="34" charset="0"/>
              </a:rPr>
            </a:br>
            <a:endParaRPr lang="en-US" sz="2800" dirty="0" smtClean="0">
              <a:latin typeface="Lucida Sans" pitchFamily="34" charset="0"/>
              <a:ea typeface="ヒラギノ角ゴ Pro W3" pitchFamily="120" charset="-128"/>
              <a:cs typeface="Lucida Sans"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Skill-based Errors</a:t>
            </a:r>
            <a:endParaRPr lang="en-US" dirty="0"/>
          </a:p>
        </p:txBody>
      </p:sp>
      <p:sp>
        <p:nvSpPr>
          <p:cNvPr id="3" name="Text Placeholder 2"/>
          <p:cNvSpPr>
            <a:spLocks noGrp="1"/>
          </p:cNvSpPr>
          <p:nvPr>
            <p:ph type="body" sz="quarter" idx="11"/>
          </p:nvPr>
        </p:nvSpPr>
        <p:spPr>
          <a:xfrm>
            <a:off x="685800" y="1387810"/>
            <a:ext cx="7543800" cy="4921510"/>
          </a:xfrm>
        </p:spPr>
        <p:txBody>
          <a:bodyPr>
            <a:normAutofit fontScale="70000" lnSpcReduction="20000"/>
          </a:bodyPr>
          <a:lstStyle/>
          <a:p>
            <a:pPr marL="0" lvl="0" indent="0" defTabSz="914400">
              <a:spcBef>
                <a:spcPct val="0"/>
              </a:spcBef>
              <a:buNone/>
              <a:tabLst>
                <a:tab pos="-285750" algn="l"/>
                <a:tab pos="-171450" algn="l"/>
                <a:tab pos="-57150" algn="l"/>
              </a:tabLst>
            </a:pPr>
            <a:r>
              <a:rPr lang="en-US" sz="2000" dirty="0" smtClean="0">
                <a:solidFill>
                  <a:schemeClr val="tx1"/>
                </a:solidFill>
                <a:cs typeface="Arial" pitchFamily="34" charset="0"/>
              </a:rPr>
              <a:t>“</a:t>
            </a:r>
            <a:r>
              <a:rPr lang="en-US" sz="2600" dirty="0" smtClean="0">
                <a:solidFill>
                  <a:schemeClr val="tx1"/>
                </a:solidFill>
                <a:cs typeface="Arial" pitchFamily="34" charset="0"/>
              </a:rPr>
              <a:t>Stick and rudder” and other basic flight skills that occur without significant conscious thought.  </a:t>
            </a:r>
          </a:p>
          <a:p>
            <a:pPr marL="0" lvl="0" indent="0" defTabSz="914400">
              <a:spcBef>
                <a:spcPct val="0"/>
              </a:spcBef>
              <a:buNone/>
              <a:tabLst>
                <a:tab pos="-285750" algn="l"/>
                <a:tab pos="-171450" algn="l"/>
                <a:tab pos="-57150" algn="l"/>
              </a:tabLst>
            </a:pPr>
            <a:endParaRPr lang="en-US" sz="2600" dirty="0" smtClean="0">
              <a:solidFill>
                <a:schemeClr val="tx1"/>
              </a:solidFill>
              <a:cs typeface="Arial" pitchFamily="34" charset="0"/>
            </a:endParaRPr>
          </a:p>
          <a:p>
            <a:pPr marL="0" lvl="0" indent="0" defTabSz="914400">
              <a:spcBef>
                <a:spcPct val="0"/>
              </a:spcBef>
              <a:buNone/>
              <a:tabLst>
                <a:tab pos="-285750" algn="l"/>
                <a:tab pos="-171450" algn="l"/>
                <a:tab pos="-57150" algn="l"/>
              </a:tabLst>
            </a:pPr>
            <a:r>
              <a:rPr lang="en-US" sz="2600" dirty="0" smtClean="0">
                <a:solidFill>
                  <a:schemeClr val="tx1"/>
                </a:solidFill>
                <a:cs typeface="Arial" pitchFamily="34" charset="0"/>
              </a:rPr>
              <a:t>Vulnerable to failures of attention, memory and/or technique.</a:t>
            </a:r>
          </a:p>
          <a:p>
            <a:pPr marL="0" lvl="0" indent="0" defTabSz="914400">
              <a:spcBef>
                <a:spcPct val="0"/>
              </a:spcBef>
              <a:tabLst>
                <a:tab pos="-285750" algn="l"/>
                <a:tab pos="-171450" algn="l"/>
                <a:tab pos="-57150" algn="l"/>
              </a:tabLst>
            </a:pPr>
            <a:endParaRPr lang="en-US" sz="3600" b="1" u="sng" dirty="0" smtClean="0">
              <a:solidFill>
                <a:schemeClr val="tx1"/>
              </a:solidFill>
              <a:cs typeface="Arial" pitchFamily="34" charset="0"/>
            </a:endParaRPr>
          </a:p>
          <a:p>
            <a:pPr lvl="0" defTabSz="914400">
              <a:spcBef>
                <a:spcPct val="0"/>
              </a:spcBef>
              <a:buClr>
                <a:srgbClr val="890018"/>
              </a:buClr>
              <a:buFont typeface="Arial" pitchFamily="34" charset="0"/>
              <a:buChar char="•"/>
              <a:tabLst>
                <a:tab pos="-285750" algn="l"/>
                <a:tab pos="-171450" algn="l"/>
                <a:tab pos="-57150" algn="l"/>
              </a:tabLst>
            </a:pPr>
            <a:r>
              <a:rPr lang="en-US" dirty="0" smtClean="0">
                <a:solidFill>
                  <a:schemeClr val="tx1"/>
                </a:solidFill>
                <a:ea typeface="Times New Roman" pitchFamily="18" charset="0"/>
                <a:cs typeface="Arial" pitchFamily="34" charset="0"/>
              </a:rPr>
              <a:t>Improper position and/or posture for the task</a:t>
            </a:r>
            <a:endParaRPr lang="en-US" sz="1400" dirty="0" smtClean="0">
              <a:solidFill>
                <a:schemeClr val="tx1"/>
              </a:solidFill>
              <a:cs typeface="Arial" pitchFamily="34" charset="0"/>
            </a:endParaRPr>
          </a:p>
          <a:p>
            <a:pPr lvl="0" defTabSz="914400">
              <a:spcBef>
                <a:spcPct val="0"/>
              </a:spcBef>
              <a:buClr>
                <a:srgbClr val="890018"/>
              </a:buClr>
              <a:buFont typeface="Arial" pitchFamily="34" charset="0"/>
              <a:buChar char="•"/>
              <a:tabLst>
                <a:tab pos="-285750" algn="l"/>
                <a:tab pos="-171450" algn="l"/>
                <a:tab pos="-57150" algn="l"/>
              </a:tabLst>
            </a:pPr>
            <a:r>
              <a:rPr lang="en-US" dirty="0" smtClean="0">
                <a:solidFill>
                  <a:schemeClr val="tx1"/>
                </a:solidFill>
                <a:ea typeface="Times New Roman" pitchFamily="18" charset="0"/>
                <a:cs typeface="Arial" pitchFamily="34" charset="0"/>
              </a:rPr>
              <a:t>Work or motion at improper speed</a:t>
            </a:r>
            <a:endParaRPr lang="en-US" sz="1400" dirty="0" smtClean="0">
              <a:solidFill>
                <a:schemeClr val="tx1"/>
              </a:solidFill>
              <a:cs typeface="Arial" pitchFamily="34" charset="0"/>
            </a:endParaRPr>
          </a:p>
          <a:p>
            <a:pPr lvl="0" defTabSz="914400">
              <a:spcBef>
                <a:spcPct val="0"/>
              </a:spcBef>
              <a:buClr>
                <a:srgbClr val="890018"/>
              </a:buClr>
              <a:buFont typeface="Arial" pitchFamily="34" charset="0"/>
              <a:buChar char="•"/>
              <a:tabLst>
                <a:tab pos="-285750" algn="l"/>
                <a:tab pos="-171450" algn="l"/>
                <a:tab pos="-57150" algn="l"/>
              </a:tabLst>
            </a:pPr>
            <a:r>
              <a:rPr lang="en-US" dirty="0" smtClean="0">
                <a:solidFill>
                  <a:schemeClr val="tx1"/>
                </a:solidFill>
                <a:ea typeface="Times New Roman" pitchFamily="18" charset="0"/>
                <a:cs typeface="Arial" pitchFamily="34" charset="0"/>
              </a:rPr>
              <a:t>Working in awkward posture</a:t>
            </a:r>
            <a:endParaRPr lang="en-US" sz="1400" dirty="0" smtClean="0">
              <a:solidFill>
                <a:schemeClr val="tx1"/>
              </a:solidFill>
              <a:cs typeface="Arial" pitchFamily="34" charset="0"/>
            </a:endParaRPr>
          </a:p>
          <a:p>
            <a:pPr lvl="0" defTabSz="914400">
              <a:spcBef>
                <a:spcPct val="0"/>
              </a:spcBef>
              <a:buClr>
                <a:srgbClr val="890018"/>
              </a:buClr>
              <a:buFont typeface="Arial" pitchFamily="34" charset="0"/>
              <a:buChar char="•"/>
              <a:tabLst>
                <a:tab pos="-285750" algn="l"/>
                <a:tab pos="-171450" algn="l"/>
                <a:tab pos="-57150" algn="l"/>
              </a:tabLst>
            </a:pPr>
            <a:r>
              <a:rPr lang="en-US" dirty="0" smtClean="0">
                <a:solidFill>
                  <a:schemeClr val="tx1"/>
                </a:solidFill>
                <a:ea typeface="Times New Roman" pitchFamily="18" charset="0"/>
                <a:cs typeface="Arial" pitchFamily="34" charset="0"/>
              </a:rPr>
              <a:t>Improper lifting</a:t>
            </a:r>
            <a:endParaRPr lang="en-US" sz="1400" dirty="0" smtClean="0">
              <a:solidFill>
                <a:schemeClr val="tx1"/>
              </a:solidFill>
              <a:cs typeface="Arial" pitchFamily="34" charset="0"/>
            </a:endParaRPr>
          </a:p>
          <a:p>
            <a:pPr lvl="0" defTabSz="914400">
              <a:spcBef>
                <a:spcPct val="0"/>
              </a:spcBef>
              <a:buClr>
                <a:srgbClr val="890018"/>
              </a:buClr>
              <a:buFont typeface="Arial" pitchFamily="34" charset="0"/>
              <a:buChar char="•"/>
              <a:tabLst>
                <a:tab pos="-285750" algn="l"/>
                <a:tab pos="-171450" algn="l"/>
                <a:tab pos="-57150" algn="l"/>
              </a:tabLst>
            </a:pPr>
            <a:r>
              <a:rPr lang="en-US" dirty="0" smtClean="0">
                <a:solidFill>
                  <a:schemeClr val="tx1"/>
                </a:solidFill>
                <a:ea typeface="Times New Roman" pitchFamily="18" charset="0"/>
                <a:cs typeface="Arial" pitchFamily="34" charset="0"/>
              </a:rPr>
              <a:t>Insecure footing (3 points of contact)</a:t>
            </a:r>
            <a:endParaRPr lang="en-US" sz="1400" dirty="0" smtClean="0">
              <a:solidFill>
                <a:schemeClr val="tx1"/>
              </a:solidFill>
              <a:cs typeface="Arial" pitchFamily="34" charset="0"/>
            </a:endParaRPr>
          </a:p>
          <a:p>
            <a:pPr lvl="0" defTabSz="914400">
              <a:spcBef>
                <a:spcPct val="0"/>
              </a:spcBef>
              <a:buClr>
                <a:srgbClr val="890018"/>
              </a:buClr>
              <a:buFont typeface="Arial" pitchFamily="34" charset="0"/>
              <a:buChar char="•"/>
              <a:tabLst>
                <a:tab pos="-285750" algn="l"/>
                <a:tab pos="-171450" algn="l"/>
                <a:tab pos="-57150" algn="l"/>
              </a:tabLst>
            </a:pPr>
            <a:r>
              <a:rPr lang="en-US" dirty="0" smtClean="0">
                <a:solidFill>
                  <a:schemeClr val="tx1"/>
                </a:solidFill>
                <a:ea typeface="Times New Roman" pitchFamily="18" charset="0"/>
                <a:cs typeface="Arial" pitchFamily="34" charset="0"/>
              </a:rPr>
              <a:t>Failure to maintain eyes on path</a:t>
            </a:r>
            <a:endParaRPr lang="en-US" sz="1400" dirty="0" smtClean="0">
              <a:solidFill>
                <a:schemeClr val="tx1"/>
              </a:solidFill>
              <a:cs typeface="Arial" pitchFamily="34" charset="0"/>
            </a:endParaRPr>
          </a:p>
          <a:p>
            <a:pPr lvl="0" defTabSz="914400">
              <a:spcBef>
                <a:spcPct val="0"/>
              </a:spcBef>
              <a:buClr>
                <a:srgbClr val="890018"/>
              </a:buClr>
              <a:buFont typeface="Arial" pitchFamily="34" charset="0"/>
              <a:buChar char="•"/>
              <a:tabLst>
                <a:tab pos="-285750" algn="l"/>
                <a:tab pos="-171450" algn="l"/>
                <a:tab pos="-57150" algn="l"/>
              </a:tabLst>
            </a:pPr>
            <a:r>
              <a:rPr lang="en-US" dirty="0" smtClean="0">
                <a:solidFill>
                  <a:schemeClr val="tx1"/>
                </a:solidFill>
                <a:ea typeface="Times New Roman" pitchFamily="18" charset="0"/>
                <a:cs typeface="Arial" pitchFamily="34" charset="0"/>
              </a:rPr>
              <a:t>Routine activity without thought</a:t>
            </a:r>
            <a:endParaRPr lang="en-US" sz="1400" dirty="0" smtClean="0">
              <a:solidFill>
                <a:schemeClr val="tx1"/>
              </a:solidFill>
              <a:cs typeface="Arial" pitchFamily="34" charset="0"/>
            </a:endParaRPr>
          </a:p>
          <a:p>
            <a:pPr lvl="0" defTabSz="914400">
              <a:spcBef>
                <a:spcPct val="0"/>
              </a:spcBef>
              <a:buClr>
                <a:srgbClr val="890018"/>
              </a:buClr>
              <a:buFont typeface="Arial" pitchFamily="34" charset="0"/>
              <a:buChar char="•"/>
              <a:tabLst>
                <a:tab pos="-285750" algn="l"/>
                <a:tab pos="-171450" algn="l"/>
                <a:tab pos="-57150" algn="l"/>
              </a:tabLst>
            </a:pPr>
            <a:r>
              <a:rPr lang="en-US" dirty="0" smtClean="0">
                <a:solidFill>
                  <a:schemeClr val="tx1"/>
                </a:solidFill>
                <a:ea typeface="Times New Roman" pitchFamily="18" charset="0"/>
                <a:cs typeface="Arial" pitchFamily="34" charset="0"/>
              </a:rPr>
              <a:t>Memory failure</a:t>
            </a:r>
            <a:endParaRPr lang="en-US" sz="1400" dirty="0" smtClean="0">
              <a:solidFill>
                <a:schemeClr val="tx1"/>
              </a:solidFill>
              <a:cs typeface="Arial" pitchFamily="34" charset="0"/>
            </a:endParaRPr>
          </a:p>
          <a:p>
            <a:pPr lvl="0" defTabSz="914400">
              <a:spcBef>
                <a:spcPct val="0"/>
              </a:spcBef>
              <a:buClr>
                <a:srgbClr val="890018"/>
              </a:buClr>
              <a:buFont typeface="Arial" pitchFamily="34" charset="0"/>
              <a:buChar char="•"/>
              <a:tabLst>
                <a:tab pos="-285750" algn="l"/>
                <a:tab pos="-171450" algn="l"/>
                <a:tab pos="-57150" algn="l"/>
              </a:tabLst>
            </a:pPr>
            <a:r>
              <a:rPr lang="en-US" dirty="0" smtClean="0">
                <a:solidFill>
                  <a:schemeClr val="tx1"/>
                </a:solidFill>
                <a:ea typeface="Times New Roman" pitchFamily="18" charset="0"/>
                <a:cs typeface="Arial" pitchFamily="34" charset="0"/>
              </a:rPr>
              <a:t>Poor coordination or reaction time</a:t>
            </a:r>
            <a:endParaRPr lang="en-US" sz="1400" dirty="0" smtClean="0">
              <a:solidFill>
                <a:schemeClr val="tx1"/>
              </a:solidFill>
              <a:cs typeface="Arial" pitchFamily="34" charset="0"/>
            </a:endParaRPr>
          </a:p>
          <a:p>
            <a:pPr lvl="0" defTabSz="914400">
              <a:spcBef>
                <a:spcPct val="0"/>
              </a:spcBef>
              <a:buClr>
                <a:srgbClr val="890018"/>
              </a:buClr>
              <a:buFont typeface="Arial" pitchFamily="34" charset="0"/>
              <a:buChar char="•"/>
              <a:tabLst>
                <a:tab pos="-285750" algn="l"/>
                <a:tab pos="-171450" algn="l"/>
                <a:tab pos="-57150" algn="l"/>
              </a:tabLst>
            </a:pPr>
            <a:r>
              <a:rPr lang="en-US" dirty="0" smtClean="0">
                <a:solidFill>
                  <a:schemeClr val="tx1"/>
                </a:solidFill>
                <a:ea typeface="Times New Roman" pitchFamily="18" charset="0"/>
                <a:cs typeface="Arial" pitchFamily="34" charset="0"/>
              </a:rPr>
              <a:t>Inadvertent operation</a:t>
            </a:r>
            <a:endParaRPr lang="en-US" sz="1400" dirty="0" smtClean="0">
              <a:solidFill>
                <a:schemeClr val="tx1"/>
              </a:solidFill>
              <a:cs typeface="Arial" pitchFamily="34" charset="0"/>
            </a:endParaRPr>
          </a:p>
          <a:p>
            <a:pPr lvl="0" defTabSz="914400">
              <a:spcBef>
                <a:spcPct val="0"/>
              </a:spcBef>
              <a:buClr>
                <a:srgbClr val="890018"/>
              </a:buClr>
              <a:buFont typeface="Arial" pitchFamily="34" charset="0"/>
              <a:buChar char="•"/>
              <a:tabLst>
                <a:tab pos="-285750" algn="l"/>
                <a:tab pos="-171450" algn="l"/>
                <a:tab pos="-57150" algn="l"/>
              </a:tabLst>
            </a:pPr>
            <a:r>
              <a:rPr lang="en-US" dirty="0" smtClean="0">
                <a:solidFill>
                  <a:schemeClr val="tx1"/>
                </a:solidFill>
                <a:ea typeface="Times New Roman" pitchFamily="18" charset="0"/>
                <a:cs typeface="Arial" pitchFamily="34" charset="0"/>
              </a:rPr>
              <a:t>Checklist error</a:t>
            </a:r>
            <a:endParaRPr lang="en-US" sz="1400" dirty="0" smtClean="0">
              <a:solidFill>
                <a:schemeClr val="tx1"/>
              </a:solidFill>
              <a:cs typeface="Arial" pitchFamily="34" charset="0"/>
            </a:endParaRPr>
          </a:p>
          <a:p>
            <a:pPr lvl="0" defTabSz="914400">
              <a:spcBef>
                <a:spcPct val="0"/>
              </a:spcBef>
              <a:buClr>
                <a:srgbClr val="890018"/>
              </a:buClr>
              <a:buFont typeface="Arial" pitchFamily="34" charset="0"/>
              <a:buChar char="•"/>
              <a:tabLst>
                <a:tab pos="-285750" algn="l"/>
                <a:tab pos="-171450" algn="l"/>
                <a:tab pos="-57150" algn="l"/>
              </a:tabLst>
            </a:pPr>
            <a:r>
              <a:rPr lang="en-US" dirty="0" smtClean="0">
                <a:solidFill>
                  <a:schemeClr val="tx1"/>
                </a:solidFill>
                <a:ea typeface="Times New Roman" pitchFamily="18" charset="0"/>
                <a:cs typeface="Arial" pitchFamily="34" charset="0"/>
              </a:rPr>
              <a:t>Over-control</a:t>
            </a:r>
            <a:endParaRPr lang="en-US" sz="1400" dirty="0" smtClean="0">
              <a:solidFill>
                <a:schemeClr val="tx1"/>
              </a:solidFill>
              <a:cs typeface="Arial" pitchFamily="34" charset="0"/>
            </a:endParaRPr>
          </a:p>
          <a:p>
            <a:pPr lvl="0" defTabSz="914400">
              <a:spcBef>
                <a:spcPct val="0"/>
              </a:spcBef>
              <a:buClr>
                <a:srgbClr val="890018"/>
              </a:buClr>
              <a:buFont typeface="Arial" pitchFamily="34" charset="0"/>
              <a:buChar char="•"/>
              <a:tabLst>
                <a:tab pos="-285750" algn="l"/>
                <a:tab pos="-171450" algn="l"/>
                <a:tab pos="-57150" algn="l"/>
              </a:tabLst>
            </a:pPr>
            <a:r>
              <a:rPr lang="en-US" dirty="0" smtClean="0">
                <a:solidFill>
                  <a:schemeClr val="tx1"/>
                </a:solidFill>
                <a:ea typeface="Times New Roman" pitchFamily="18" charset="0"/>
                <a:cs typeface="Arial" pitchFamily="34" charset="0"/>
              </a:rPr>
              <a:t>Under-control</a:t>
            </a:r>
            <a:endParaRPr lang="en-US" sz="1400" dirty="0" smtClean="0">
              <a:solidFill>
                <a:schemeClr val="tx1"/>
              </a:solidFill>
              <a:cs typeface="Arial" pitchFamily="34" charset="0"/>
            </a:endParaRPr>
          </a:p>
          <a:p>
            <a:pPr lvl="0" defTabSz="914400">
              <a:spcBef>
                <a:spcPct val="0"/>
              </a:spcBef>
              <a:buClr>
                <a:srgbClr val="890018"/>
              </a:buClr>
              <a:buFont typeface="Arial" pitchFamily="34" charset="0"/>
              <a:buChar char="•"/>
              <a:tabLst>
                <a:tab pos="-285750" algn="l"/>
                <a:tab pos="-171450" algn="l"/>
                <a:tab pos="-57150" algn="l"/>
              </a:tabLst>
            </a:pPr>
            <a:r>
              <a:rPr lang="en-US" dirty="0" smtClean="0">
                <a:solidFill>
                  <a:schemeClr val="tx1"/>
                </a:solidFill>
                <a:ea typeface="Times New Roman" pitchFamily="18" charset="0"/>
                <a:cs typeface="Arial" pitchFamily="34" charset="0"/>
              </a:rPr>
              <a:t>Breakdown in visual scan</a:t>
            </a:r>
            <a:endParaRPr lang="en-US" sz="1400" dirty="0" smtClean="0">
              <a:solidFill>
                <a:schemeClr val="tx1"/>
              </a:solidFill>
              <a:cs typeface="Arial" pitchFamily="34" charset="0"/>
            </a:endParaRPr>
          </a:p>
          <a:p>
            <a:pPr lvl="0" defTabSz="914400">
              <a:spcBef>
                <a:spcPct val="0"/>
              </a:spcBef>
              <a:buClr>
                <a:srgbClr val="890018"/>
              </a:buClr>
              <a:buFont typeface="Arial" pitchFamily="34" charset="0"/>
              <a:buChar char="•"/>
              <a:tabLst>
                <a:tab pos="-285750" algn="l"/>
                <a:tab pos="-171450" algn="l"/>
                <a:tab pos="-57150" algn="l"/>
              </a:tabLst>
            </a:pPr>
            <a:r>
              <a:rPr lang="en-US" dirty="0" smtClean="0">
                <a:solidFill>
                  <a:schemeClr val="tx1"/>
                </a:solidFill>
                <a:ea typeface="Times New Roman" pitchFamily="18" charset="0"/>
                <a:cs typeface="Arial" pitchFamily="34" charset="0"/>
              </a:rPr>
              <a:t>Timing error</a:t>
            </a:r>
            <a:endParaRPr lang="en-US" sz="1400" dirty="0" smtClean="0">
              <a:solidFill>
                <a:schemeClr val="tx1"/>
              </a:solidFill>
              <a:cs typeface="Arial" pitchFamily="34" charset="0"/>
            </a:endParaRPr>
          </a:p>
          <a:p>
            <a:pPr lvl="0" defTabSz="914400">
              <a:spcBef>
                <a:spcPct val="0"/>
              </a:spcBef>
              <a:buClr>
                <a:srgbClr val="890018"/>
              </a:buClr>
              <a:buFont typeface="Arial" pitchFamily="34" charset="0"/>
              <a:buChar char="•"/>
              <a:tabLst>
                <a:tab pos="-285750" algn="l"/>
                <a:tab pos="-171450" algn="l"/>
                <a:tab pos="-57150" algn="l"/>
              </a:tabLst>
            </a:pPr>
            <a:r>
              <a:rPr lang="en-US" dirty="0" smtClean="0">
                <a:solidFill>
                  <a:schemeClr val="tx1"/>
                </a:solidFill>
                <a:ea typeface="Times New Roman" pitchFamily="18" charset="0"/>
                <a:cs typeface="Arial" pitchFamily="34" charset="0"/>
              </a:rPr>
              <a:t>Habit pattern interference</a:t>
            </a:r>
          </a:p>
          <a:p>
            <a:pPr marL="0" lvl="0" indent="0" defTabSz="914400">
              <a:spcBef>
                <a:spcPct val="0"/>
              </a:spcBef>
              <a:buFontTx/>
              <a:buChar char="•"/>
              <a:tabLst>
                <a:tab pos="-285750" algn="l"/>
                <a:tab pos="-171450" algn="l"/>
                <a:tab pos="-57150" algn="l"/>
              </a:tabLst>
            </a:pPr>
            <a:endParaRPr lang="en-US" sz="1400" dirty="0" smtClean="0">
              <a:solidFill>
                <a:schemeClr val="tx1"/>
              </a:solidFill>
              <a:cs typeface="Arial" pitchFamily="34" charset="0"/>
            </a:endParaRP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Arial" pitchFamily="34" charset="0"/>
              </a:rPr>
              <a:t>Perceptual Errors</a:t>
            </a:r>
            <a:endParaRPr lang="en-US" dirty="0"/>
          </a:p>
        </p:txBody>
      </p:sp>
      <p:sp>
        <p:nvSpPr>
          <p:cNvPr id="3" name="Text Placeholder 2"/>
          <p:cNvSpPr>
            <a:spLocks noGrp="1"/>
          </p:cNvSpPr>
          <p:nvPr>
            <p:ph type="body" sz="quarter" idx="11"/>
          </p:nvPr>
        </p:nvSpPr>
        <p:spPr/>
        <p:txBody>
          <a:bodyPr>
            <a:normAutofit/>
          </a:bodyPr>
          <a:lstStyle/>
          <a:p>
            <a:pPr marL="0" lvl="0" indent="0" defTabSz="914400">
              <a:spcBef>
                <a:spcPct val="0"/>
              </a:spcBef>
              <a:buNone/>
              <a:tabLst>
                <a:tab pos="-285750" algn="l"/>
                <a:tab pos="-171450" algn="l"/>
                <a:tab pos="-57150" algn="l"/>
              </a:tabLst>
            </a:pPr>
            <a:r>
              <a:rPr lang="en-US" sz="2200" dirty="0" smtClean="0">
                <a:cs typeface="Arial" pitchFamily="34" charset="0"/>
              </a:rPr>
              <a:t>Perceptual Errors Occur when sensory input is degraded and a decision is made based on faulty information.</a:t>
            </a:r>
          </a:p>
          <a:p>
            <a:pPr marL="0" lvl="0" indent="0" defTabSz="914400">
              <a:spcBef>
                <a:spcPct val="0"/>
              </a:spcBef>
              <a:buNone/>
              <a:tabLst>
                <a:tab pos="-285750" algn="l"/>
                <a:tab pos="-171450" algn="l"/>
                <a:tab pos="-57150" algn="l"/>
              </a:tabLst>
            </a:pPr>
            <a:endParaRPr lang="en-US" sz="2200" dirty="0" smtClean="0">
              <a:cs typeface="Arial" pitchFamily="34" charset="0"/>
            </a:endParaRPr>
          </a:p>
          <a:p>
            <a:pPr marL="177800" indent="-177800" defTabSz="914400">
              <a:spcBef>
                <a:spcPct val="0"/>
              </a:spcBef>
              <a:tabLst>
                <a:tab pos="-285750" algn="l"/>
                <a:tab pos="-171450" algn="l"/>
                <a:tab pos="-57150" algn="l"/>
              </a:tabLst>
            </a:pPr>
            <a:r>
              <a:rPr lang="en-US" sz="2200" dirty="0" smtClean="0">
                <a:cs typeface="Arial" pitchFamily="34" charset="0"/>
              </a:rPr>
              <a:t>Misjudged distance between objects</a:t>
            </a:r>
          </a:p>
          <a:p>
            <a:pPr marL="177800" indent="-177800" defTabSz="914400">
              <a:spcBef>
                <a:spcPct val="0"/>
              </a:spcBef>
              <a:tabLst>
                <a:tab pos="-285750" algn="l"/>
                <a:tab pos="-171450" algn="l"/>
                <a:tab pos="-57150" algn="l"/>
              </a:tabLst>
            </a:pPr>
            <a:r>
              <a:rPr lang="en-US" sz="2200" dirty="0" smtClean="0">
                <a:cs typeface="Arial" pitchFamily="34" charset="0"/>
              </a:rPr>
              <a:t>Misinterpreted/misread instrument</a:t>
            </a:r>
          </a:p>
          <a:p>
            <a:pPr marL="177800" indent="-177800" defTabSz="914400">
              <a:spcBef>
                <a:spcPct val="0"/>
              </a:spcBef>
              <a:tabLst>
                <a:tab pos="-285750" algn="l"/>
                <a:tab pos="-171450" algn="l"/>
                <a:tab pos="-57150" algn="l"/>
              </a:tabLst>
            </a:pPr>
            <a:r>
              <a:rPr lang="en-US" sz="2200" dirty="0" smtClean="0">
                <a:cs typeface="Arial" pitchFamily="34" charset="0"/>
              </a:rPr>
              <a:t>Misjudged speed of object</a:t>
            </a:r>
          </a:p>
          <a:p>
            <a:pPr marL="177800" indent="-177800" defTabSz="914400">
              <a:spcBef>
                <a:spcPct val="0"/>
              </a:spcBef>
              <a:tabLst>
                <a:tab pos="-285750" algn="l"/>
                <a:tab pos="-171450" algn="l"/>
                <a:tab pos="-57150" algn="l"/>
              </a:tabLst>
            </a:pPr>
            <a:r>
              <a:rPr lang="en-US" sz="2200" dirty="0" smtClean="0">
                <a:cs typeface="Arial" pitchFamily="34" charset="0"/>
              </a:rPr>
              <a:t>Misjudged depth/height</a:t>
            </a:r>
          </a:p>
          <a:p>
            <a:pPr marL="177800" indent="-177800" defTabSz="914400">
              <a:spcBef>
                <a:spcPct val="0"/>
              </a:spcBef>
              <a:tabLst>
                <a:tab pos="-285750" algn="l"/>
                <a:tab pos="-171450" algn="l"/>
                <a:tab pos="-57150" algn="l"/>
              </a:tabLst>
            </a:pPr>
            <a:r>
              <a:rPr lang="en-US" sz="2200" dirty="0" smtClean="0">
                <a:cs typeface="Arial" pitchFamily="34" charset="0"/>
              </a:rPr>
              <a:t>Misjudged the texture of the object (i.e., slippery vs. coarse)</a:t>
            </a:r>
          </a:p>
          <a:p>
            <a:pPr marL="177800" indent="-177800" defTabSz="914400">
              <a:spcBef>
                <a:spcPct val="0"/>
              </a:spcBef>
              <a:tabLst>
                <a:tab pos="-285750" algn="l"/>
                <a:tab pos="-171450" algn="l"/>
                <a:tab pos="-57150" algn="l"/>
              </a:tabLst>
            </a:pPr>
            <a:r>
              <a:rPr lang="en-US" sz="2200" dirty="0" smtClean="0">
                <a:cs typeface="Arial" pitchFamily="34" charset="0"/>
              </a:rPr>
              <a:t>Underestimated weight of object</a:t>
            </a:r>
          </a:p>
          <a:p>
            <a:pPr marL="177800" indent="-177800" defTabSz="914400">
              <a:spcBef>
                <a:spcPct val="0"/>
              </a:spcBef>
              <a:tabLst>
                <a:tab pos="-285750" algn="l"/>
                <a:tab pos="-171450" algn="l"/>
                <a:tab pos="-57150" algn="l"/>
              </a:tabLst>
            </a:pPr>
            <a:r>
              <a:rPr lang="en-US" sz="2200" dirty="0" smtClean="0">
                <a:cs typeface="Arial" pitchFamily="34" charset="0"/>
              </a:rPr>
              <a:t>Misinterpreted the aural or visual warning</a:t>
            </a:r>
            <a:endParaRPr lang="en-US" dirty="0" smtClean="0">
              <a:solidFill>
                <a:schemeClr val="tx1"/>
              </a:solidFill>
              <a:ea typeface="Times New Roman" pitchFamily="18" charset="0"/>
              <a:cs typeface="Arial" pitchFamily="34" charset="0"/>
            </a:endParaRPr>
          </a:p>
          <a:p>
            <a:pPr marL="0" lvl="0" indent="0" defTabSz="914400">
              <a:spcBef>
                <a:spcPct val="0"/>
              </a:spcBef>
              <a:buFontTx/>
              <a:buChar char="•"/>
              <a:tabLst>
                <a:tab pos="-285750" algn="l"/>
                <a:tab pos="-171450" algn="l"/>
                <a:tab pos="-57150" algn="l"/>
              </a:tabLst>
            </a:pPr>
            <a:endParaRPr lang="en-US" sz="1400" dirty="0" smtClean="0">
              <a:solidFill>
                <a:schemeClr val="tx1"/>
              </a:solidFill>
              <a:cs typeface="Arial" pitchFamily="34" charset="0"/>
            </a:endParaRPr>
          </a:p>
          <a:p>
            <a:endParaRPr lang="en-US" dirty="0"/>
          </a:p>
        </p:txBody>
      </p:sp>
      <p:sp>
        <p:nvSpPr>
          <p:cNvPr id="4" name="Text Box 43"/>
          <p:cNvSpPr txBox="1">
            <a:spLocks noChangeArrowheads="1"/>
          </p:cNvSpPr>
          <p:nvPr/>
        </p:nvSpPr>
        <p:spPr bwMode="auto">
          <a:xfrm>
            <a:off x="971600" y="5959810"/>
            <a:ext cx="4752528" cy="523220"/>
          </a:xfrm>
          <a:prstGeom prst="rect">
            <a:avLst/>
          </a:prstGeom>
          <a:solidFill>
            <a:srgbClr val="FFFF00"/>
          </a:solidFill>
          <a:ln w="12700">
            <a:solidFill>
              <a:schemeClr val="tx1"/>
            </a:solidFill>
            <a:miter lim="800000"/>
            <a:headEnd/>
            <a:tailEnd/>
          </a:ln>
        </p:spPr>
        <p:txBody>
          <a:bodyPr wrap="square">
            <a:spAutoFit/>
          </a:bodyPr>
          <a:lstStyle/>
          <a:p>
            <a:pPr algn="ctr">
              <a:spcBef>
                <a:spcPct val="50000"/>
              </a:spcBef>
            </a:pPr>
            <a:r>
              <a:rPr lang="en-US" sz="1400" b="1" i="1" dirty="0" smtClean="0"/>
              <a:t>Work through these lists and give examples of each type of error</a:t>
            </a:r>
            <a:endParaRPr lang="en-US" sz="1400" b="1"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7010400" y="6245225"/>
            <a:ext cx="2133600" cy="476250"/>
          </a:xfrm>
          <a:prstGeom prst="rect">
            <a:avLst/>
          </a:prstGeom>
        </p:spPr>
        <p:txBody>
          <a:bodyPr/>
          <a:lstStyle/>
          <a:p>
            <a:pPr>
              <a:defRPr/>
            </a:pPr>
            <a:fld id="{A9967609-C82F-48BB-BC30-D67B1BF7836F}" type="slidenum">
              <a:rPr lang="en-US" smtClean="0"/>
              <a:pPr>
                <a:defRPr/>
              </a:pPr>
              <a:t>12</a:t>
            </a:fld>
            <a:endParaRPr lang="en-US"/>
          </a:p>
        </p:txBody>
      </p:sp>
      <p:sp>
        <p:nvSpPr>
          <p:cNvPr id="4" name="Rectangle 3"/>
          <p:cNvSpPr/>
          <p:nvPr/>
        </p:nvSpPr>
        <p:spPr>
          <a:xfrm>
            <a:off x="755576" y="1196752"/>
            <a:ext cx="7632848" cy="4847481"/>
          </a:xfrm>
          <a:prstGeom prst="rect">
            <a:avLst/>
          </a:prstGeom>
        </p:spPr>
        <p:txBody>
          <a:bodyPr wrap="square">
            <a:spAutoFit/>
          </a:bodyPr>
          <a:lstStyle/>
          <a:p>
            <a:pPr lvl="0" defTabSz="914400" eaLnBrk="0" hangingPunct="0">
              <a:tabLst>
                <a:tab pos="457200" algn="l"/>
              </a:tabLst>
            </a:pPr>
            <a:r>
              <a:rPr lang="en-US" sz="2000" dirty="0" smtClean="0">
                <a:ea typeface="Times New Roman" pitchFamily="18" charset="0"/>
                <a:cs typeface="Arial" pitchFamily="34" charset="0"/>
              </a:rPr>
              <a:t>Routine Infractions </a:t>
            </a:r>
          </a:p>
          <a:p>
            <a:pPr lvl="0" defTabSz="914400" eaLnBrk="0" hangingPunct="0">
              <a:tabLst>
                <a:tab pos="457200" algn="l"/>
              </a:tabLst>
            </a:pPr>
            <a:r>
              <a:rPr lang="en-US" sz="1600" dirty="0" smtClean="0">
                <a:ea typeface="Times New Roman" pitchFamily="18" charset="0"/>
                <a:cs typeface="Arial" pitchFamily="34" charset="0"/>
              </a:rPr>
              <a:t>“Bending” the rules, habitual deviation from the rules and tolerated by management.  Must look up the supervisory chain to identify those in authority who are not enforcing rules.</a:t>
            </a:r>
          </a:p>
          <a:p>
            <a:pPr lvl="0" defTabSz="914400" eaLnBrk="0" hangingPunct="0">
              <a:tabLst>
                <a:tab pos="457200" algn="l"/>
              </a:tabLst>
            </a:pPr>
            <a:endParaRPr lang="en-US" sz="1100" dirty="0" smtClean="0">
              <a:cs typeface="Arial" pitchFamily="34" charset="0"/>
            </a:endParaRPr>
          </a:p>
          <a:p>
            <a:pPr marL="114300" lvl="0" indent="-114300" defTabSz="914400" eaLnBrk="0" hangingPunct="0">
              <a:buClr>
                <a:srgbClr val="890018"/>
              </a:buClr>
              <a:buFont typeface="Arial" pitchFamily="34" charset="0"/>
              <a:buChar char="•"/>
              <a:tabLst>
                <a:tab pos="457200" algn="l"/>
              </a:tabLst>
            </a:pPr>
            <a:r>
              <a:rPr lang="en-US" sz="1200" dirty="0" smtClean="0">
                <a:ea typeface="Times New Roman" pitchFamily="18" charset="0"/>
                <a:cs typeface="Arial" pitchFamily="34" charset="0"/>
              </a:rPr>
              <a:t>Violation of standard operating procedures (SOPs) by an individual</a:t>
            </a:r>
            <a:endParaRPr lang="en-US" sz="1100" dirty="0" smtClean="0">
              <a:cs typeface="Arial" pitchFamily="34" charset="0"/>
            </a:endParaRPr>
          </a:p>
          <a:p>
            <a:pPr marL="114300" lvl="0" indent="-114300" defTabSz="914400" eaLnBrk="0" hangingPunct="0">
              <a:buClr>
                <a:srgbClr val="890018"/>
              </a:buClr>
              <a:buFont typeface="Arial" pitchFamily="34" charset="0"/>
              <a:buChar char="•"/>
              <a:tabLst>
                <a:tab pos="457200" algn="l"/>
              </a:tabLst>
            </a:pPr>
            <a:r>
              <a:rPr lang="en-US" sz="1200" dirty="0" smtClean="0">
                <a:ea typeface="Times New Roman" pitchFamily="18" charset="0"/>
                <a:cs typeface="Arial" pitchFamily="34" charset="0"/>
              </a:rPr>
              <a:t>Violation of SOPs by a group</a:t>
            </a:r>
            <a:endParaRPr lang="en-US" sz="1100" dirty="0" smtClean="0">
              <a:cs typeface="Arial" pitchFamily="34" charset="0"/>
            </a:endParaRPr>
          </a:p>
          <a:p>
            <a:pPr marL="114300" lvl="0" indent="-114300" defTabSz="914400" eaLnBrk="0" hangingPunct="0">
              <a:buClr>
                <a:srgbClr val="890018"/>
              </a:buClr>
              <a:buFont typeface="Arial" pitchFamily="34" charset="0"/>
              <a:buChar char="•"/>
              <a:tabLst>
                <a:tab pos="457200" algn="l"/>
              </a:tabLst>
            </a:pPr>
            <a:r>
              <a:rPr lang="en-US" sz="1200" dirty="0" smtClean="0">
                <a:ea typeface="Times New Roman" pitchFamily="18" charset="0"/>
                <a:cs typeface="Arial" pitchFamily="34" charset="0"/>
              </a:rPr>
              <a:t>Operation of equipment without authority</a:t>
            </a:r>
            <a:endParaRPr lang="en-US" sz="1100" dirty="0" smtClean="0">
              <a:cs typeface="Arial" pitchFamily="34" charset="0"/>
            </a:endParaRPr>
          </a:p>
          <a:p>
            <a:pPr marL="114300" lvl="0" indent="-114300" defTabSz="914400" eaLnBrk="0" hangingPunct="0">
              <a:buClr>
                <a:srgbClr val="890018"/>
              </a:buClr>
              <a:buFont typeface="Arial" pitchFamily="34" charset="0"/>
              <a:buChar char="•"/>
              <a:tabLst>
                <a:tab pos="457200" algn="l"/>
              </a:tabLst>
            </a:pPr>
            <a:r>
              <a:rPr lang="en-US" sz="1200" dirty="0" smtClean="0">
                <a:ea typeface="Times New Roman" pitchFamily="18" charset="0"/>
                <a:cs typeface="Arial" pitchFamily="34" charset="0"/>
              </a:rPr>
              <a:t>Taking shortcuts</a:t>
            </a:r>
            <a:endParaRPr lang="en-US" sz="1100" dirty="0" smtClean="0">
              <a:cs typeface="Arial" pitchFamily="34" charset="0"/>
            </a:endParaRPr>
          </a:p>
          <a:p>
            <a:pPr marL="114300" lvl="0" indent="-114300" defTabSz="914400" eaLnBrk="0" hangingPunct="0">
              <a:buClr>
                <a:srgbClr val="890018"/>
              </a:buClr>
              <a:buFont typeface="Arial" pitchFamily="34" charset="0"/>
              <a:buChar char="•"/>
              <a:tabLst>
                <a:tab pos="457200" algn="l"/>
              </a:tabLst>
            </a:pPr>
            <a:r>
              <a:rPr lang="en-US" sz="1200" dirty="0" smtClean="0">
                <a:ea typeface="Times New Roman" pitchFamily="18" charset="0"/>
                <a:cs typeface="Arial" pitchFamily="34" charset="0"/>
              </a:rPr>
              <a:t>Personal protective equipment (PPE) not used</a:t>
            </a:r>
            <a:endParaRPr lang="en-US" sz="1100" dirty="0" smtClean="0">
              <a:cs typeface="Arial" pitchFamily="34" charset="0"/>
            </a:endParaRPr>
          </a:p>
          <a:p>
            <a:pPr marL="114300" lvl="0" indent="-114300" defTabSz="914400" eaLnBrk="0" hangingPunct="0">
              <a:buClr>
                <a:srgbClr val="890018"/>
              </a:buClr>
              <a:buFont typeface="Arial" pitchFamily="34" charset="0"/>
              <a:buChar char="•"/>
              <a:tabLst>
                <a:tab pos="457200" algn="l"/>
              </a:tabLst>
            </a:pPr>
            <a:r>
              <a:rPr lang="en-US" sz="1200" dirty="0" smtClean="0">
                <a:ea typeface="Times New Roman" pitchFamily="18" charset="0"/>
                <a:cs typeface="Arial" pitchFamily="34" charset="0"/>
              </a:rPr>
              <a:t>Equipment or materials not secured</a:t>
            </a:r>
            <a:endParaRPr lang="en-US" sz="1100" dirty="0" smtClean="0">
              <a:cs typeface="Arial" pitchFamily="34" charset="0"/>
            </a:endParaRPr>
          </a:p>
          <a:p>
            <a:pPr marL="114300" lvl="0" indent="-114300" defTabSz="914400" eaLnBrk="0" hangingPunct="0">
              <a:buClr>
                <a:srgbClr val="890018"/>
              </a:buClr>
              <a:buFont typeface="Arial" pitchFamily="34" charset="0"/>
              <a:buChar char="•"/>
              <a:tabLst>
                <a:tab pos="457200" algn="l"/>
              </a:tabLst>
            </a:pPr>
            <a:r>
              <a:rPr lang="en-US" sz="1200" dirty="0" smtClean="0">
                <a:ea typeface="Times New Roman" pitchFamily="18" charset="0"/>
                <a:cs typeface="Arial" pitchFamily="34" charset="0"/>
              </a:rPr>
              <a:t>Disabled guards, warning systems, or safety devices</a:t>
            </a:r>
            <a:endParaRPr lang="en-US" sz="1100" dirty="0" smtClean="0">
              <a:cs typeface="Arial" pitchFamily="34" charset="0"/>
            </a:endParaRPr>
          </a:p>
          <a:p>
            <a:pPr marL="114300" lvl="0" indent="-114300" defTabSz="914400" eaLnBrk="0" hangingPunct="0">
              <a:buClr>
                <a:srgbClr val="890018"/>
              </a:buClr>
              <a:buFont typeface="Arial" pitchFamily="34" charset="0"/>
              <a:buChar char="•"/>
              <a:tabLst>
                <a:tab pos="457200" algn="l"/>
              </a:tabLst>
            </a:pPr>
            <a:r>
              <a:rPr lang="en-US" sz="1200" dirty="0" smtClean="0">
                <a:ea typeface="Times New Roman" pitchFamily="18" charset="0"/>
                <a:cs typeface="Arial" pitchFamily="34" charset="0"/>
              </a:rPr>
              <a:t>Removal of guards, warning systems, or safety devices</a:t>
            </a:r>
          </a:p>
          <a:p>
            <a:pPr lvl="0" defTabSz="914400" eaLnBrk="0" hangingPunct="0">
              <a:buFontTx/>
              <a:buChar char="•"/>
              <a:tabLst>
                <a:tab pos="457200" algn="l"/>
              </a:tabLst>
            </a:pPr>
            <a:endParaRPr lang="en-US" sz="1200" dirty="0" smtClean="0">
              <a:cs typeface="Arial" pitchFamily="34" charset="0"/>
            </a:endParaRPr>
          </a:p>
          <a:p>
            <a:pPr lvl="0" defTabSz="914400" eaLnBrk="0" hangingPunct="0">
              <a:buFontTx/>
              <a:buChar char="•"/>
              <a:tabLst>
                <a:tab pos="457200" algn="l"/>
              </a:tabLst>
            </a:pPr>
            <a:endParaRPr lang="en-US" sz="1200" dirty="0" smtClean="0">
              <a:cs typeface="Arial" pitchFamily="34" charset="0"/>
            </a:endParaRPr>
          </a:p>
          <a:p>
            <a:pPr lvl="0" defTabSz="914400" eaLnBrk="0" hangingPunct="0">
              <a:buFontTx/>
              <a:buChar char="•"/>
              <a:tabLst>
                <a:tab pos="457200" algn="l"/>
              </a:tabLst>
            </a:pPr>
            <a:endParaRPr lang="en-US" sz="1100" dirty="0" smtClean="0">
              <a:cs typeface="Arial" pitchFamily="34" charset="0"/>
            </a:endParaRPr>
          </a:p>
          <a:p>
            <a:pPr lvl="0" defTabSz="914400" eaLnBrk="0" hangingPunct="0">
              <a:tabLst>
                <a:tab pos="457200" algn="l"/>
              </a:tabLst>
            </a:pPr>
            <a:r>
              <a:rPr lang="en-US" sz="2000" dirty="0" smtClean="0">
                <a:ea typeface="Times New Roman" pitchFamily="18" charset="0"/>
                <a:cs typeface="Arial" pitchFamily="34" charset="0"/>
              </a:rPr>
              <a:t>Exceptional </a:t>
            </a:r>
          </a:p>
          <a:p>
            <a:pPr lvl="0" defTabSz="914400" eaLnBrk="0" hangingPunct="0">
              <a:tabLst>
                <a:tab pos="457200" algn="l"/>
              </a:tabLst>
            </a:pPr>
            <a:r>
              <a:rPr lang="en-US" sz="1600" dirty="0" smtClean="0">
                <a:ea typeface="Times New Roman" pitchFamily="18" charset="0"/>
                <a:cs typeface="Arial" pitchFamily="34" charset="0"/>
              </a:rPr>
              <a:t>Isolated deviation from the rules, but NOT tolerated by management.  Difficult to predict, since not indicative of one’s behavior.</a:t>
            </a:r>
          </a:p>
          <a:p>
            <a:pPr lvl="0" defTabSz="914400" eaLnBrk="0" hangingPunct="0">
              <a:tabLst>
                <a:tab pos="457200" algn="l"/>
              </a:tabLst>
            </a:pPr>
            <a:endParaRPr lang="en-US" sz="1100" dirty="0" smtClean="0">
              <a:cs typeface="Arial" pitchFamily="34" charset="0"/>
            </a:endParaRPr>
          </a:p>
          <a:p>
            <a:pPr marL="114300" lvl="0" indent="-114300" defTabSz="914400" eaLnBrk="0" hangingPunct="0">
              <a:buClr>
                <a:srgbClr val="890018"/>
              </a:buClr>
              <a:buFontTx/>
              <a:buChar char="•"/>
              <a:tabLst>
                <a:tab pos="457200" algn="l"/>
              </a:tabLst>
            </a:pPr>
            <a:r>
              <a:rPr lang="en-US" sz="1200" dirty="0" smtClean="0">
                <a:ea typeface="Times New Roman" pitchFamily="18" charset="0"/>
                <a:cs typeface="Arial" pitchFamily="34" charset="0"/>
              </a:rPr>
              <a:t>Horseplay</a:t>
            </a:r>
            <a:endParaRPr lang="en-US" sz="1100" dirty="0" smtClean="0">
              <a:cs typeface="Arial" pitchFamily="34" charset="0"/>
            </a:endParaRPr>
          </a:p>
          <a:p>
            <a:pPr marL="114300" lvl="0" indent="-114300" defTabSz="914400" eaLnBrk="0" hangingPunct="0">
              <a:buClr>
                <a:srgbClr val="890018"/>
              </a:buClr>
              <a:buFontTx/>
              <a:buChar char="•"/>
              <a:tabLst>
                <a:tab pos="457200" algn="l"/>
              </a:tabLst>
            </a:pPr>
            <a:r>
              <a:rPr lang="en-US" sz="1200" dirty="0" smtClean="0">
                <a:ea typeface="Times New Roman" pitchFamily="18" charset="0"/>
                <a:cs typeface="Arial" pitchFamily="34" charset="0"/>
              </a:rPr>
              <a:t>Improper attempt to gain attention</a:t>
            </a:r>
            <a:endParaRPr lang="en-US" sz="1100" dirty="0" smtClean="0">
              <a:cs typeface="Arial" pitchFamily="34" charset="0"/>
            </a:endParaRPr>
          </a:p>
          <a:p>
            <a:pPr marL="114300" lvl="0" indent="-114300" defTabSz="914400" eaLnBrk="0" hangingPunct="0">
              <a:buClr>
                <a:srgbClr val="890018"/>
              </a:buClr>
              <a:buFontTx/>
              <a:buChar char="•"/>
              <a:tabLst>
                <a:tab pos="457200" algn="l"/>
              </a:tabLst>
            </a:pPr>
            <a:r>
              <a:rPr lang="en-US" sz="1200" dirty="0" smtClean="0">
                <a:ea typeface="Times New Roman" pitchFamily="18" charset="0"/>
                <a:cs typeface="Arial" pitchFamily="34" charset="0"/>
              </a:rPr>
              <a:t>Excessive risk taking</a:t>
            </a:r>
            <a:endParaRPr lang="en-US" sz="3600" dirty="0" smtClean="0">
              <a:cs typeface="Arial" pitchFamily="34" charset="0"/>
            </a:endParaRPr>
          </a:p>
        </p:txBody>
      </p:sp>
      <p:sp>
        <p:nvSpPr>
          <p:cNvPr id="6" name="Text Box 43"/>
          <p:cNvSpPr txBox="1">
            <a:spLocks noChangeArrowheads="1"/>
          </p:cNvSpPr>
          <p:nvPr/>
        </p:nvSpPr>
        <p:spPr bwMode="auto">
          <a:xfrm>
            <a:off x="3851920" y="5875893"/>
            <a:ext cx="2592288" cy="738664"/>
          </a:xfrm>
          <a:prstGeom prst="rect">
            <a:avLst/>
          </a:prstGeom>
          <a:solidFill>
            <a:srgbClr val="FFFF00"/>
          </a:solidFill>
          <a:ln w="12700">
            <a:solidFill>
              <a:schemeClr val="tx1"/>
            </a:solidFill>
            <a:miter lim="800000"/>
            <a:headEnd/>
            <a:tailEnd/>
          </a:ln>
        </p:spPr>
        <p:txBody>
          <a:bodyPr wrap="square">
            <a:spAutoFit/>
          </a:bodyPr>
          <a:lstStyle/>
          <a:p>
            <a:pPr algn="ctr">
              <a:spcBef>
                <a:spcPct val="50000"/>
              </a:spcBef>
            </a:pPr>
            <a:r>
              <a:rPr lang="en-US" sz="1400" b="1" i="1" dirty="0" smtClean="0"/>
              <a:t>Work through these lists and give examples of each type of violation</a:t>
            </a:r>
            <a:endParaRPr lang="en-US" sz="1400" b="1" i="1" dirty="0"/>
          </a:p>
        </p:txBody>
      </p:sp>
      <p:sp>
        <p:nvSpPr>
          <p:cNvPr id="9" name="Title 8"/>
          <p:cNvSpPr>
            <a:spLocks noGrp="1"/>
          </p:cNvSpPr>
          <p:nvPr>
            <p:ph type="title"/>
          </p:nvPr>
        </p:nvSpPr>
        <p:spPr>
          <a:xfrm>
            <a:off x="467544" y="260648"/>
            <a:ext cx="7543800" cy="609600"/>
          </a:xfrm>
        </p:spPr>
        <p:txBody>
          <a:bodyPr/>
          <a:lstStyle/>
          <a:p>
            <a:r>
              <a:rPr lang="en-US" dirty="0" smtClean="0"/>
              <a:t>Violations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8" name="Slide Number Placeholder 5"/>
          <p:cNvSpPr>
            <a:spLocks noGrp="1"/>
          </p:cNvSpPr>
          <p:nvPr>
            <p:ph type="sldNum" sz="quarter" idx="4294967295"/>
          </p:nvPr>
        </p:nvSpPr>
        <p:spPr>
          <a:xfrm>
            <a:off x="6553200" y="6245225"/>
            <a:ext cx="2389632" cy="476250"/>
          </a:xfrm>
          <a:prstGeom prst="rect">
            <a:avLst/>
          </a:prstGeom>
          <a:noFill/>
        </p:spPr>
        <p:txBody>
          <a:bodyPr/>
          <a:lstStyle/>
          <a:p>
            <a:fld id="{955714D6-2104-420C-B06E-410CA76BBB31}" type="slidenum">
              <a:rPr lang="en-US" smtClean="0"/>
              <a:pPr/>
              <a:t>13</a:t>
            </a:fld>
            <a:endParaRPr lang="en-US" smtClean="0"/>
          </a:p>
        </p:txBody>
      </p:sp>
      <p:sp>
        <p:nvSpPr>
          <p:cNvPr id="11269" name="Rectangle 2"/>
          <p:cNvSpPr>
            <a:spLocks noGrp="1" noChangeArrowheads="1"/>
          </p:cNvSpPr>
          <p:nvPr>
            <p:ph type="title"/>
          </p:nvPr>
        </p:nvSpPr>
        <p:spPr>
          <a:xfrm>
            <a:off x="2667000" y="381000"/>
            <a:ext cx="3669792" cy="599728"/>
          </a:xfrm>
          <a:ln/>
        </p:spPr>
        <p:style>
          <a:lnRef idx="1">
            <a:schemeClr val="dk1"/>
          </a:lnRef>
          <a:fillRef idx="2">
            <a:schemeClr val="dk1"/>
          </a:fillRef>
          <a:effectRef idx="1">
            <a:schemeClr val="dk1"/>
          </a:effectRef>
          <a:fontRef idx="minor">
            <a:schemeClr val="dk1"/>
          </a:fontRef>
        </p:style>
        <p:txBody>
          <a:bodyPr/>
          <a:lstStyle/>
          <a:p>
            <a:pPr algn="ctr" eaLnBrk="1" hangingPunct="1"/>
            <a:r>
              <a:rPr lang="en-US" sz="3200" b="1" dirty="0" smtClean="0">
                <a:solidFill>
                  <a:schemeClr val="tx1"/>
                </a:solidFill>
              </a:rPr>
              <a:t>Preconditions</a:t>
            </a:r>
          </a:p>
        </p:txBody>
      </p:sp>
      <p:sp>
        <p:nvSpPr>
          <p:cNvPr id="11270" name="Rectangle 3"/>
          <p:cNvSpPr>
            <a:spLocks noChangeArrowheads="1"/>
          </p:cNvSpPr>
          <p:nvPr/>
        </p:nvSpPr>
        <p:spPr bwMode="auto">
          <a:xfrm>
            <a:off x="533400" y="1790700"/>
            <a:ext cx="1962912" cy="60960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anchor="ctr"/>
          <a:lstStyle/>
          <a:p>
            <a:pPr algn="ctr"/>
            <a:r>
              <a:rPr lang="en-US" sz="1200" b="1">
                <a:solidFill>
                  <a:schemeClr val="tx2"/>
                </a:solidFill>
              </a:rPr>
              <a:t>Environmental</a:t>
            </a:r>
          </a:p>
        </p:txBody>
      </p:sp>
      <p:sp>
        <p:nvSpPr>
          <p:cNvPr id="11271" name="Rectangle 4"/>
          <p:cNvSpPr>
            <a:spLocks noChangeArrowheads="1"/>
          </p:cNvSpPr>
          <p:nvPr/>
        </p:nvSpPr>
        <p:spPr bwMode="auto">
          <a:xfrm>
            <a:off x="228600" y="2971800"/>
            <a:ext cx="1450848" cy="6096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lgn="ctr"/>
            <a:r>
              <a:rPr lang="en-US" sz="1200" b="1">
                <a:solidFill>
                  <a:schemeClr val="tx2"/>
                </a:solidFill>
              </a:rPr>
              <a:t>Physical</a:t>
            </a:r>
          </a:p>
        </p:txBody>
      </p:sp>
      <p:sp>
        <p:nvSpPr>
          <p:cNvPr id="11272" name="Rectangle 5"/>
          <p:cNvSpPr>
            <a:spLocks noChangeArrowheads="1"/>
          </p:cNvSpPr>
          <p:nvPr/>
        </p:nvSpPr>
        <p:spPr bwMode="auto">
          <a:xfrm>
            <a:off x="1828800" y="2971800"/>
            <a:ext cx="1450848" cy="6096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lgn="ctr"/>
            <a:r>
              <a:rPr lang="en-US" sz="1200" b="1">
                <a:solidFill>
                  <a:schemeClr val="tx2"/>
                </a:solidFill>
              </a:rPr>
              <a:t>Technological</a:t>
            </a:r>
          </a:p>
        </p:txBody>
      </p:sp>
      <p:sp>
        <p:nvSpPr>
          <p:cNvPr id="11273" name="Rectangle 6"/>
          <p:cNvSpPr>
            <a:spLocks noChangeArrowheads="1"/>
          </p:cNvSpPr>
          <p:nvPr/>
        </p:nvSpPr>
        <p:spPr bwMode="auto">
          <a:xfrm>
            <a:off x="5867400" y="1790700"/>
            <a:ext cx="2133600" cy="609600"/>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anchor="ctr"/>
          <a:lstStyle/>
          <a:p>
            <a:pPr algn="ctr"/>
            <a:r>
              <a:rPr lang="en-US" sz="1200" b="1">
                <a:solidFill>
                  <a:schemeClr val="tx2"/>
                </a:solidFill>
              </a:rPr>
              <a:t>Personnel</a:t>
            </a:r>
          </a:p>
        </p:txBody>
      </p:sp>
      <p:sp>
        <p:nvSpPr>
          <p:cNvPr id="11274" name="Rectangle 7"/>
          <p:cNvSpPr>
            <a:spLocks noChangeArrowheads="1"/>
          </p:cNvSpPr>
          <p:nvPr/>
        </p:nvSpPr>
        <p:spPr bwMode="auto">
          <a:xfrm>
            <a:off x="4876800" y="2971800"/>
            <a:ext cx="1962912" cy="60960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anchor="ctr"/>
          <a:lstStyle/>
          <a:p>
            <a:pPr algn="ctr"/>
            <a:r>
              <a:rPr lang="en-US" sz="1200" b="1">
                <a:solidFill>
                  <a:schemeClr val="tx2"/>
                </a:solidFill>
              </a:rPr>
              <a:t>Crew Resource </a:t>
            </a:r>
            <a:br>
              <a:rPr lang="en-US" sz="1200" b="1">
                <a:solidFill>
                  <a:schemeClr val="tx2"/>
                </a:solidFill>
              </a:rPr>
            </a:br>
            <a:r>
              <a:rPr lang="en-US" sz="1200" b="1">
                <a:solidFill>
                  <a:schemeClr val="tx2"/>
                </a:solidFill>
              </a:rPr>
              <a:t>Management</a:t>
            </a:r>
          </a:p>
        </p:txBody>
      </p:sp>
      <p:sp>
        <p:nvSpPr>
          <p:cNvPr id="11275" name="Rectangle 8"/>
          <p:cNvSpPr>
            <a:spLocks noChangeArrowheads="1"/>
          </p:cNvSpPr>
          <p:nvPr/>
        </p:nvSpPr>
        <p:spPr bwMode="auto">
          <a:xfrm>
            <a:off x="6858000" y="2971800"/>
            <a:ext cx="1962912" cy="60960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anchor="ctr"/>
          <a:lstStyle/>
          <a:p>
            <a:pPr algn="ctr"/>
            <a:r>
              <a:rPr lang="en-US" sz="1200" b="1">
                <a:solidFill>
                  <a:schemeClr val="tx2"/>
                </a:solidFill>
              </a:rPr>
              <a:t>Personal</a:t>
            </a:r>
          </a:p>
        </p:txBody>
      </p:sp>
      <p:sp>
        <p:nvSpPr>
          <p:cNvPr id="11276" name="Rectangle 9"/>
          <p:cNvSpPr>
            <a:spLocks noChangeArrowheads="1"/>
          </p:cNvSpPr>
          <p:nvPr/>
        </p:nvSpPr>
        <p:spPr bwMode="auto">
          <a:xfrm>
            <a:off x="3048000" y="3733800"/>
            <a:ext cx="2816352" cy="60960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nchor="ctr"/>
          <a:lstStyle/>
          <a:p>
            <a:pPr algn="ctr"/>
            <a:r>
              <a:rPr lang="en-US" sz="1200" b="1">
                <a:solidFill>
                  <a:schemeClr val="tx2"/>
                </a:solidFill>
              </a:rPr>
              <a:t>Condition of </a:t>
            </a:r>
            <a:br>
              <a:rPr lang="en-US" sz="1200" b="1">
                <a:solidFill>
                  <a:schemeClr val="tx2"/>
                </a:solidFill>
              </a:rPr>
            </a:br>
            <a:r>
              <a:rPr lang="en-US" sz="1200" b="1">
                <a:solidFill>
                  <a:schemeClr val="tx2"/>
                </a:solidFill>
              </a:rPr>
              <a:t>Operators</a:t>
            </a:r>
          </a:p>
        </p:txBody>
      </p:sp>
      <p:sp>
        <p:nvSpPr>
          <p:cNvPr id="11277" name="Rectangle 10"/>
          <p:cNvSpPr>
            <a:spLocks noChangeArrowheads="1"/>
          </p:cNvSpPr>
          <p:nvPr/>
        </p:nvSpPr>
        <p:spPr bwMode="auto">
          <a:xfrm>
            <a:off x="1143000" y="4876800"/>
            <a:ext cx="1536192" cy="6096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ctr"/>
            <a:r>
              <a:rPr lang="en-US" sz="1200" b="1">
                <a:solidFill>
                  <a:schemeClr val="tx2"/>
                </a:solidFill>
              </a:rPr>
              <a:t>Adverse </a:t>
            </a:r>
            <a:br>
              <a:rPr lang="en-US" sz="1200" b="1">
                <a:solidFill>
                  <a:schemeClr val="tx2"/>
                </a:solidFill>
              </a:rPr>
            </a:br>
            <a:r>
              <a:rPr lang="en-US" sz="1200" b="1">
                <a:solidFill>
                  <a:schemeClr val="tx2"/>
                </a:solidFill>
              </a:rPr>
              <a:t>Mental </a:t>
            </a:r>
            <a:br>
              <a:rPr lang="en-US" sz="1200" b="1">
                <a:solidFill>
                  <a:schemeClr val="tx2"/>
                </a:solidFill>
              </a:rPr>
            </a:br>
            <a:r>
              <a:rPr lang="en-US" sz="1200" b="1">
                <a:solidFill>
                  <a:schemeClr val="tx2"/>
                </a:solidFill>
              </a:rPr>
              <a:t>States</a:t>
            </a:r>
          </a:p>
        </p:txBody>
      </p:sp>
      <p:sp>
        <p:nvSpPr>
          <p:cNvPr id="11278" name="Rectangle 11"/>
          <p:cNvSpPr>
            <a:spLocks noChangeArrowheads="1"/>
          </p:cNvSpPr>
          <p:nvPr/>
        </p:nvSpPr>
        <p:spPr bwMode="auto">
          <a:xfrm>
            <a:off x="3619500" y="4800600"/>
            <a:ext cx="1536192" cy="6096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ctr"/>
            <a:r>
              <a:rPr lang="en-US" sz="1200" b="1">
                <a:solidFill>
                  <a:schemeClr val="tx2"/>
                </a:solidFill>
              </a:rPr>
              <a:t>Adverse </a:t>
            </a:r>
            <a:br>
              <a:rPr lang="en-US" sz="1200" b="1">
                <a:solidFill>
                  <a:schemeClr val="tx2"/>
                </a:solidFill>
              </a:rPr>
            </a:br>
            <a:r>
              <a:rPr lang="en-US" sz="1200" b="1">
                <a:solidFill>
                  <a:schemeClr val="tx2"/>
                </a:solidFill>
              </a:rPr>
              <a:t>Physiological </a:t>
            </a:r>
            <a:br>
              <a:rPr lang="en-US" sz="1200" b="1">
                <a:solidFill>
                  <a:schemeClr val="tx2"/>
                </a:solidFill>
              </a:rPr>
            </a:br>
            <a:r>
              <a:rPr lang="en-US" sz="1200" b="1">
                <a:solidFill>
                  <a:schemeClr val="tx2"/>
                </a:solidFill>
              </a:rPr>
              <a:t>States</a:t>
            </a:r>
          </a:p>
        </p:txBody>
      </p:sp>
      <p:sp>
        <p:nvSpPr>
          <p:cNvPr id="11279" name="Rectangle 12"/>
          <p:cNvSpPr>
            <a:spLocks noChangeArrowheads="1"/>
          </p:cNvSpPr>
          <p:nvPr/>
        </p:nvSpPr>
        <p:spPr bwMode="auto">
          <a:xfrm>
            <a:off x="6172200" y="4876800"/>
            <a:ext cx="1621536" cy="6096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ctr"/>
            <a:r>
              <a:rPr lang="en-US" sz="1200" b="1">
                <a:solidFill>
                  <a:schemeClr val="tx2"/>
                </a:solidFill>
              </a:rPr>
              <a:t>Physical / Mental </a:t>
            </a:r>
            <a:br>
              <a:rPr lang="en-US" sz="1200" b="1">
                <a:solidFill>
                  <a:schemeClr val="tx2"/>
                </a:solidFill>
              </a:rPr>
            </a:br>
            <a:r>
              <a:rPr lang="en-US" sz="1200" b="1">
                <a:solidFill>
                  <a:schemeClr val="tx2"/>
                </a:solidFill>
              </a:rPr>
              <a:t>Limitations</a:t>
            </a:r>
          </a:p>
        </p:txBody>
      </p:sp>
      <p:cxnSp>
        <p:nvCxnSpPr>
          <p:cNvPr id="11280" name="AutoShape 13"/>
          <p:cNvCxnSpPr>
            <a:cxnSpLocks noChangeShapeType="1"/>
            <a:stCxn id="11270" idx="0"/>
            <a:endCxn id="11269" idx="2"/>
          </p:cNvCxnSpPr>
          <p:nvPr/>
        </p:nvCxnSpPr>
        <p:spPr bwMode="auto">
          <a:xfrm rot="5400000" flipH="1" flipV="1">
            <a:off x="2603390" y="-107806"/>
            <a:ext cx="809972" cy="2987040"/>
          </a:xfrm>
          <a:prstGeom prst="bentConnector3">
            <a:avLst>
              <a:gd name="adj1" fmla="val 50000"/>
            </a:avLst>
          </a:prstGeom>
          <a:noFill/>
          <a:ln w="9525">
            <a:solidFill>
              <a:schemeClr val="tx1"/>
            </a:solidFill>
            <a:miter lim="800000"/>
            <a:headEnd/>
            <a:tailEnd type="triangle" w="med" len="med"/>
          </a:ln>
        </p:spPr>
      </p:cxnSp>
      <p:cxnSp>
        <p:nvCxnSpPr>
          <p:cNvPr id="11281" name="AutoShape 14"/>
          <p:cNvCxnSpPr>
            <a:cxnSpLocks noChangeShapeType="1"/>
            <a:stCxn id="11273" idx="0"/>
            <a:endCxn id="11269" idx="2"/>
          </p:cNvCxnSpPr>
          <p:nvPr/>
        </p:nvCxnSpPr>
        <p:spPr bwMode="auto">
          <a:xfrm rot="16200000" flipV="1">
            <a:off x="5313062" y="169562"/>
            <a:ext cx="809972" cy="2432304"/>
          </a:xfrm>
          <a:prstGeom prst="bentConnector3">
            <a:avLst>
              <a:gd name="adj1" fmla="val 50000"/>
            </a:avLst>
          </a:prstGeom>
          <a:noFill/>
          <a:ln w="9525">
            <a:solidFill>
              <a:schemeClr val="tx1"/>
            </a:solidFill>
            <a:miter lim="800000"/>
            <a:headEnd/>
            <a:tailEnd type="triangle" w="med" len="med"/>
          </a:ln>
        </p:spPr>
      </p:cxnSp>
      <p:cxnSp>
        <p:nvCxnSpPr>
          <p:cNvPr id="11282" name="AutoShape 15"/>
          <p:cNvCxnSpPr>
            <a:cxnSpLocks noChangeShapeType="1"/>
            <a:stCxn id="11271" idx="0"/>
            <a:endCxn id="11270" idx="2"/>
          </p:cNvCxnSpPr>
          <p:nvPr/>
        </p:nvCxnSpPr>
        <p:spPr bwMode="auto">
          <a:xfrm rot="5400000" flipH="1" flipV="1">
            <a:off x="948690" y="2405634"/>
            <a:ext cx="571500" cy="560832"/>
          </a:xfrm>
          <a:prstGeom prst="bentConnector3">
            <a:avLst>
              <a:gd name="adj1" fmla="val 50000"/>
            </a:avLst>
          </a:prstGeom>
          <a:noFill/>
          <a:ln w="9525">
            <a:solidFill>
              <a:schemeClr val="tx1"/>
            </a:solidFill>
            <a:miter lim="800000"/>
            <a:headEnd/>
            <a:tailEnd type="triangle" w="med" len="med"/>
          </a:ln>
        </p:spPr>
      </p:cxnSp>
      <p:cxnSp>
        <p:nvCxnSpPr>
          <p:cNvPr id="11283" name="AutoShape 16"/>
          <p:cNvCxnSpPr>
            <a:cxnSpLocks noChangeShapeType="1"/>
            <a:stCxn id="11272" idx="0"/>
            <a:endCxn id="11270" idx="2"/>
          </p:cNvCxnSpPr>
          <p:nvPr/>
        </p:nvCxnSpPr>
        <p:spPr bwMode="auto">
          <a:xfrm rot="16200000" flipV="1">
            <a:off x="1748790" y="2166366"/>
            <a:ext cx="571500" cy="1039368"/>
          </a:xfrm>
          <a:prstGeom prst="bentConnector3">
            <a:avLst>
              <a:gd name="adj1" fmla="val 50000"/>
            </a:avLst>
          </a:prstGeom>
          <a:noFill/>
          <a:ln w="9525">
            <a:solidFill>
              <a:schemeClr val="tx1"/>
            </a:solidFill>
            <a:miter lim="800000"/>
            <a:headEnd/>
            <a:tailEnd type="triangle" w="med" len="med"/>
          </a:ln>
        </p:spPr>
      </p:cxnSp>
      <p:cxnSp>
        <p:nvCxnSpPr>
          <p:cNvPr id="11284" name="AutoShape 17"/>
          <p:cNvCxnSpPr>
            <a:cxnSpLocks noChangeShapeType="1"/>
            <a:stCxn id="11274" idx="0"/>
            <a:endCxn id="11273" idx="2"/>
          </p:cNvCxnSpPr>
          <p:nvPr/>
        </p:nvCxnSpPr>
        <p:spPr bwMode="auto">
          <a:xfrm rot="5400000" flipH="1" flipV="1">
            <a:off x="6110478" y="2148078"/>
            <a:ext cx="571500" cy="1075944"/>
          </a:xfrm>
          <a:prstGeom prst="bentConnector3">
            <a:avLst>
              <a:gd name="adj1" fmla="val 50000"/>
            </a:avLst>
          </a:prstGeom>
          <a:noFill/>
          <a:ln w="9525">
            <a:solidFill>
              <a:schemeClr val="tx1"/>
            </a:solidFill>
            <a:miter lim="800000"/>
            <a:headEnd/>
            <a:tailEnd type="triangle" w="med" len="med"/>
          </a:ln>
        </p:spPr>
      </p:cxnSp>
      <p:cxnSp>
        <p:nvCxnSpPr>
          <p:cNvPr id="11285" name="AutoShape 18"/>
          <p:cNvCxnSpPr>
            <a:cxnSpLocks noChangeShapeType="1"/>
            <a:stCxn id="11275" idx="0"/>
            <a:endCxn id="11273" idx="2"/>
          </p:cNvCxnSpPr>
          <p:nvPr/>
        </p:nvCxnSpPr>
        <p:spPr bwMode="auto">
          <a:xfrm rot="16200000" flipV="1">
            <a:off x="7101078" y="2233422"/>
            <a:ext cx="571500" cy="905256"/>
          </a:xfrm>
          <a:prstGeom prst="bentConnector3">
            <a:avLst>
              <a:gd name="adj1" fmla="val 50000"/>
            </a:avLst>
          </a:prstGeom>
          <a:noFill/>
          <a:ln w="9525">
            <a:solidFill>
              <a:schemeClr val="tx1"/>
            </a:solidFill>
            <a:miter lim="800000"/>
            <a:headEnd/>
            <a:tailEnd type="triangle" w="med" len="med"/>
          </a:ln>
        </p:spPr>
      </p:cxnSp>
      <p:cxnSp>
        <p:nvCxnSpPr>
          <p:cNvPr id="11286" name="AutoShape 19"/>
          <p:cNvCxnSpPr>
            <a:cxnSpLocks noChangeShapeType="1"/>
            <a:stCxn id="11277" idx="0"/>
            <a:endCxn id="11276" idx="2"/>
          </p:cNvCxnSpPr>
          <p:nvPr/>
        </p:nvCxnSpPr>
        <p:spPr bwMode="auto">
          <a:xfrm rot="5400000" flipH="1" flipV="1">
            <a:off x="2916936" y="3337560"/>
            <a:ext cx="533400" cy="2545080"/>
          </a:xfrm>
          <a:prstGeom prst="bentConnector3">
            <a:avLst>
              <a:gd name="adj1" fmla="val 50000"/>
            </a:avLst>
          </a:prstGeom>
          <a:noFill/>
          <a:ln w="9525">
            <a:solidFill>
              <a:schemeClr val="tx1"/>
            </a:solidFill>
            <a:miter lim="800000"/>
            <a:headEnd/>
            <a:tailEnd type="triangle" w="med" len="med"/>
          </a:ln>
        </p:spPr>
      </p:cxnSp>
      <p:cxnSp>
        <p:nvCxnSpPr>
          <p:cNvPr id="11287" name="AutoShape 20"/>
          <p:cNvCxnSpPr>
            <a:cxnSpLocks noChangeShapeType="1"/>
            <a:stCxn id="11279" idx="0"/>
            <a:endCxn id="11276" idx="2"/>
          </p:cNvCxnSpPr>
          <p:nvPr/>
        </p:nvCxnSpPr>
        <p:spPr bwMode="auto">
          <a:xfrm rot="16200000" flipV="1">
            <a:off x="5452872" y="3346704"/>
            <a:ext cx="533400" cy="2526792"/>
          </a:xfrm>
          <a:prstGeom prst="bentConnector3">
            <a:avLst>
              <a:gd name="adj1" fmla="val 50000"/>
            </a:avLst>
          </a:prstGeom>
          <a:noFill/>
          <a:ln w="9525">
            <a:solidFill>
              <a:schemeClr val="tx1"/>
            </a:solidFill>
            <a:miter lim="800000"/>
            <a:headEnd/>
            <a:tailEnd type="triangle" w="med" len="med"/>
          </a:ln>
        </p:spPr>
      </p:cxnSp>
      <p:cxnSp>
        <p:nvCxnSpPr>
          <p:cNvPr id="11288" name="AutoShape 21"/>
          <p:cNvCxnSpPr>
            <a:cxnSpLocks noChangeShapeType="1"/>
            <a:stCxn id="11276" idx="0"/>
            <a:endCxn id="11269" idx="2"/>
          </p:cNvCxnSpPr>
          <p:nvPr/>
        </p:nvCxnSpPr>
        <p:spPr bwMode="auto">
          <a:xfrm flipV="1">
            <a:off x="4456176" y="980728"/>
            <a:ext cx="45720" cy="2753072"/>
          </a:xfrm>
          <a:prstGeom prst="straightConnector1">
            <a:avLst/>
          </a:prstGeom>
          <a:noFill/>
          <a:ln w="9525">
            <a:solidFill>
              <a:schemeClr val="tx1"/>
            </a:solidFill>
            <a:round/>
            <a:headEnd/>
            <a:tailEnd type="triangle" w="med" len="med"/>
          </a:ln>
        </p:spPr>
      </p:cxnSp>
      <p:cxnSp>
        <p:nvCxnSpPr>
          <p:cNvPr id="11289" name="AutoShape 22"/>
          <p:cNvCxnSpPr>
            <a:cxnSpLocks noChangeShapeType="1"/>
            <a:stCxn id="11278" idx="0"/>
            <a:endCxn id="11276" idx="2"/>
          </p:cNvCxnSpPr>
          <p:nvPr/>
        </p:nvCxnSpPr>
        <p:spPr bwMode="auto">
          <a:xfrm flipV="1">
            <a:off x="4387596" y="4343400"/>
            <a:ext cx="68580" cy="457200"/>
          </a:xfrm>
          <a:prstGeom prst="straightConnector1">
            <a:avLst/>
          </a:prstGeom>
          <a:noFill/>
          <a:ln w="9525">
            <a:solidFill>
              <a:schemeClr val="tx1"/>
            </a:solidFill>
            <a:round/>
            <a:headEnd/>
            <a:tailEnd type="triangle" w="med" len="med"/>
          </a:ln>
        </p:spPr>
      </p:cxnSp>
      <p:sp>
        <p:nvSpPr>
          <p:cNvPr id="11290" name="AutoShape 23"/>
          <p:cNvSpPr>
            <a:spLocks noChangeArrowheads="1"/>
          </p:cNvSpPr>
          <p:nvPr/>
        </p:nvSpPr>
        <p:spPr bwMode="auto">
          <a:xfrm>
            <a:off x="460248" y="5867400"/>
            <a:ext cx="1450848" cy="685800"/>
          </a:xfrm>
          <a:prstGeom prst="wedgeEllipseCallout">
            <a:avLst>
              <a:gd name="adj1" fmla="val 22609"/>
              <a:gd name="adj2" fmla="val -120370"/>
            </a:avLst>
          </a:prstGeom>
          <a:ln>
            <a:headEnd/>
            <a:tailEnd/>
          </a:ln>
        </p:spPr>
        <p:style>
          <a:lnRef idx="2">
            <a:schemeClr val="dk1"/>
          </a:lnRef>
          <a:fillRef idx="1">
            <a:schemeClr val="lt1"/>
          </a:fillRef>
          <a:effectRef idx="0">
            <a:schemeClr val="dk1"/>
          </a:effectRef>
          <a:fontRef idx="minor">
            <a:schemeClr val="dk1"/>
          </a:fontRef>
        </p:style>
        <p:txBody>
          <a:bodyPr anchor="ctr"/>
          <a:lstStyle/>
          <a:p>
            <a:pPr>
              <a:buFontTx/>
              <a:buChar char="•"/>
            </a:pPr>
            <a:r>
              <a:rPr lang="en-US" sz="1200" dirty="0"/>
              <a:t>Stress</a:t>
            </a:r>
          </a:p>
          <a:p>
            <a:pPr>
              <a:buFontTx/>
              <a:buChar char="•"/>
            </a:pPr>
            <a:r>
              <a:rPr lang="en-US" sz="1200" dirty="0"/>
              <a:t>Vigilance</a:t>
            </a:r>
          </a:p>
          <a:p>
            <a:pPr>
              <a:buFontTx/>
              <a:buChar char="•"/>
            </a:pPr>
            <a:r>
              <a:rPr lang="en-US" sz="1200" dirty="0"/>
              <a:t>Distraction</a:t>
            </a:r>
          </a:p>
        </p:txBody>
      </p:sp>
      <p:sp>
        <p:nvSpPr>
          <p:cNvPr id="11291" name="AutoShape 24"/>
          <p:cNvSpPr>
            <a:spLocks noChangeArrowheads="1"/>
          </p:cNvSpPr>
          <p:nvPr/>
        </p:nvSpPr>
        <p:spPr bwMode="auto">
          <a:xfrm>
            <a:off x="2679192" y="5562600"/>
            <a:ext cx="1536192" cy="685800"/>
          </a:xfrm>
          <a:prstGeom prst="wedgeEllipseCallout">
            <a:avLst>
              <a:gd name="adj1" fmla="val 25347"/>
              <a:gd name="adj2" fmla="val -93981"/>
            </a:avLst>
          </a:prstGeom>
          <a:ln>
            <a:headEnd/>
            <a:tailEnd/>
          </a:ln>
        </p:spPr>
        <p:style>
          <a:lnRef idx="2">
            <a:schemeClr val="dk1"/>
          </a:lnRef>
          <a:fillRef idx="1">
            <a:schemeClr val="lt1"/>
          </a:fillRef>
          <a:effectRef idx="0">
            <a:schemeClr val="dk1"/>
          </a:effectRef>
          <a:fontRef idx="minor">
            <a:schemeClr val="dk1"/>
          </a:fontRef>
        </p:style>
        <p:txBody>
          <a:bodyPr anchor="ctr"/>
          <a:lstStyle/>
          <a:p>
            <a:pPr>
              <a:buFontTx/>
              <a:buChar char="•"/>
            </a:pPr>
            <a:r>
              <a:rPr lang="en-US" sz="1200"/>
              <a:t>Fatigue</a:t>
            </a:r>
          </a:p>
          <a:p>
            <a:pPr>
              <a:buFontTx/>
              <a:buChar char="•"/>
            </a:pPr>
            <a:r>
              <a:rPr lang="en-US" sz="1200"/>
              <a:t>Hypoxia</a:t>
            </a:r>
          </a:p>
          <a:p>
            <a:pPr>
              <a:buFontTx/>
              <a:buChar char="•"/>
            </a:pPr>
            <a:r>
              <a:rPr lang="en-US" sz="1200"/>
              <a:t>Intoxication</a:t>
            </a:r>
          </a:p>
        </p:txBody>
      </p:sp>
      <p:sp>
        <p:nvSpPr>
          <p:cNvPr id="11292" name="AutoShape 25"/>
          <p:cNvSpPr>
            <a:spLocks noChangeArrowheads="1"/>
          </p:cNvSpPr>
          <p:nvPr/>
        </p:nvSpPr>
        <p:spPr bwMode="auto">
          <a:xfrm>
            <a:off x="4800600" y="5654675"/>
            <a:ext cx="1536192" cy="1066800"/>
          </a:xfrm>
          <a:prstGeom prst="wedgeEllipseCallout">
            <a:avLst>
              <a:gd name="adj1" fmla="val 49305"/>
              <a:gd name="adj2" fmla="val -84972"/>
            </a:avLst>
          </a:prstGeom>
          <a:ln>
            <a:headEnd/>
            <a:tailEnd/>
          </a:ln>
        </p:spPr>
        <p:style>
          <a:lnRef idx="2">
            <a:schemeClr val="dk1"/>
          </a:lnRef>
          <a:fillRef idx="1">
            <a:schemeClr val="lt1"/>
          </a:fillRef>
          <a:effectRef idx="0">
            <a:schemeClr val="dk1"/>
          </a:effectRef>
          <a:fontRef idx="minor">
            <a:schemeClr val="dk1"/>
          </a:fontRef>
        </p:style>
        <p:txBody>
          <a:bodyPr anchor="ctr"/>
          <a:lstStyle/>
          <a:p>
            <a:pPr>
              <a:buFontTx/>
              <a:buChar char="•"/>
            </a:pPr>
            <a:r>
              <a:rPr lang="en-US" sz="1200" dirty="0"/>
              <a:t>Senses</a:t>
            </a:r>
          </a:p>
          <a:p>
            <a:pPr>
              <a:buFontTx/>
              <a:buChar char="•"/>
            </a:pPr>
            <a:r>
              <a:rPr lang="en-US" sz="1200" dirty="0"/>
              <a:t>Aptitude</a:t>
            </a:r>
          </a:p>
          <a:p>
            <a:pPr>
              <a:buFontTx/>
              <a:buChar char="•"/>
            </a:pPr>
            <a:r>
              <a:rPr lang="en-US" sz="1200" dirty="0"/>
              <a:t>Experience</a:t>
            </a:r>
          </a:p>
        </p:txBody>
      </p:sp>
      <p:sp>
        <p:nvSpPr>
          <p:cNvPr id="11293" name="AutoShape 26"/>
          <p:cNvSpPr>
            <a:spLocks noChangeArrowheads="1"/>
          </p:cNvSpPr>
          <p:nvPr/>
        </p:nvSpPr>
        <p:spPr bwMode="auto">
          <a:xfrm>
            <a:off x="228600" y="3962400"/>
            <a:ext cx="1280160" cy="685800"/>
          </a:xfrm>
          <a:prstGeom prst="wedgeEllipseCallout">
            <a:avLst>
              <a:gd name="adj1" fmla="val -43333"/>
              <a:gd name="adj2" fmla="val -140509"/>
            </a:avLst>
          </a:prstGeom>
          <a:ln>
            <a:headEnd/>
            <a:tailEnd/>
          </a:ln>
        </p:spPr>
        <p:style>
          <a:lnRef idx="2">
            <a:schemeClr val="dk1"/>
          </a:lnRef>
          <a:fillRef idx="1">
            <a:schemeClr val="lt1"/>
          </a:fillRef>
          <a:effectRef idx="0">
            <a:schemeClr val="dk1"/>
          </a:effectRef>
          <a:fontRef idx="minor">
            <a:schemeClr val="dk1"/>
          </a:fontRef>
        </p:style>
        <p:txBody>
          <a:bodyPr anchor="ctr"/>
          <a:lstStyle/>
          <a:p>
            <a:pPr>
              <a:buFontTx/>
              <a:buChar char="•"/>
            </a:pPr>
            <a:r>
              <a:rPr lang="en-US" sz="1200"/>
              <a:t>Weather</a:t>
            </a:r>
          </a:p>
          <a:p>
            <a:pPr>
              <a:buFontTx/>
              <a:buChar char="•"/>
            </a:pPr>
            <a:r>
              <a:rPr lang="en-US" sz="1200"/>
              <a:t>Noise</a:t>
            </a:r>
          </a:p>
        </p:txBody>
      </p:sp>
      <p:sp>
        <p:nvSpPr>
          <p:cNvPr id="11294" name="AutoShape 27"/>
          <p:cNvSpPr>
            <a:spLocks noChangeArrowheads="1"/>
          </p:cNvSpPr>
          <p:nvPr/>
        </p:nvSpPr>
        <p:spPr bwMode="auto">
          <a:xfrm>
            <a:off x="1447800" y="3810000"/>
            <a:ext cx="1536192" cy="685800"/>
          </a:xfrm>
          <a:prstGeom prst="wedgeEllipseCallout">
            <a:avLst>
              <a:gd name="adj1" fmla="val 12500"/>
              <a:gd name="adj2" fmla="val -102315"/>
            </a:avLst>
          </a:prstGeom>
          <a:ln>
            <a:headEnd/>
            <a:tailEnd/>
          </a:ln>
        </p:spPr>
        <p:style>
          <a:lnRef idx="2">
            <a:schemeClr val="dk1"/>
          </a:lnRef>
          <a:fillRef idx="1">
            <a:schemeClr val="lt1"/>
          </a:fillRef>
          <a:effectRef idx="0">
            <a:schemeClr val="dk1"/>
          </a:effectRef>
          <a:fontRef idx="minor">
            <a:schemeClr val="dk1"/>
          </a:fontRef>
        </p:style>
        <p:txBody>
          <a:bodyPr anchor="ctr"/>
          <a:lstStyle/>
          <a:p>
            <a:pPr>
              <a:buFontTx/>
              <a:buChar char="•"/>
            </a:pPr>
            <a:r>
              <a:rPr lang="en-US" sz="1200" dirty="0"/>
              <a:t>Interfaces</a:t>
            </a:r>
          </a:p>
          <a:p>
            <a:pPr>
              <a:buFontTx/>
              <a:buChar char="•"/>
            </a:pPr>
            <a:r>
              <a:rPr lang="en-US" sz="1200" dirty="0"/>
              <a:t>Facilitators</a:t>
            </a:r>
          </a:p>
        </p:txBody>
      </p:sp>
      <p:sp>
        <p:nvSpPr>
          <p:cNvPr id="11295" name="AutoShape 28"/>
          <p:cNvSpPr>
            <a:spLocks noChangeArrowheads="1"/>
          </p:cNvSpPr>
          <p:nvPr/>
        </p:nvSpPr>
        <p:spPr bwMode="auto">
          <a:xfrm>
            <a:off x="5715000" y="3733800"/>
            <a:ext cx="2133600" cy="685800"/>
          </a:xfrm>
          <a:prstGeom prst="wedgeEllipseCallout">
            <a:avLst>
              <a:gd name="adj1" fmla="val -58250"/>
              <a:gd name="adj2" fmla="val -89815"/>
            </a:avLst>
          </a:prstGeom>
          <a:ln>
            <a:headEnd/>
            <a:tailEnd/>
          </a:ln>
        </p:spPr>
        <p:style>
          <a:lnRef idx="2">
            <a:schemeClr val="dk1"/>
          </a:lnRef>
          <a:fillRef idx="1">
            <a:schemeClr val="lt1"/>
          </a:fillRef>
          <a:effectRef idx="0">
            <a:schemeClr val="dk1"/>
          </a:effectRef>
          <a:fontRef idx="minor">
            <a:schemeClr val="dk1"/>
          </a:fontRef>
        </p:style>
        <p:txBody>
          <a:bodyPr anchor="ctr"/>
          <a:lstStyle/>
          <a:p>
            <a:pPr>
              <a:buFontTx/>
              <a:buChar char="•"/>
            </a:pPr>
            <a:r>
              <a:rPr lang="en-US" sz="1200"/>
              <a:t>Communications</a:t>
            </a:r>
          </a:p>
          <a:p>
            <a:pPr>
              <a:buFontTx/>
              <a:buChar char="•"/>
            </a:pPr>
            <a:r>
              <a:rPr lang="en-US" sz="1200"/>
              <a:t>Teamwork</a:t>
            </a:r>
          </a:p>
        </p:txBody>
      </p:sp>
      <p:sp>
        <p:nvSpPr>
          <p:cNvPr id="11296" name="AutoShape 29"/>
          <p:cNvSpPr>
            <a:spLocks noChangeArrowheads="1"/>
          </p:cNvSpPr>
          <p:nvPr/>
        </p:nvSpPr>
        <p:spPr bwMode="auto">
          <a:xfrm>
            <a:off x="7620000" y="4114800"/>
            <a:ext cx="1536192" cy="685800"/>
          </a:xfrm>
          <a:prstGeom prst="wedgeEllipseCallout">
            <a:avLst>
              <a:gd name="adj1" fmla="val -694"/>
              <a:gd name="adj2" fmla="val -157176"/>
            </a:avLst>
          </a:prstGeom>
          <a:ln>
            <a:headEnd/>
            <a:tailEnd/>
          </a:ln>
        </p:spPr>
        <p:style>
          <a:lnRef idx="2">
            <a:schemeClr val="dk1"/>
          </a:lnRef>
          <a:fillRef idx="1">
            <a:schemeClr val="lt1"/>
          </a:fillRef>
          <a:effectRef idx="0">
            <a:schemeClr val="dk1"/>
          </a:effectRef>
          <a:fontRef idx="minor">
            <a:schemeClr val="dk1"/>
          </a:fontRef>
        </p:style>
        <p:txBody>
          <a:bodyPr anchor="ctr"/>
          <a:lstStyle/>
          <a:p>
            <a:pPr>
              <a:buFontTx/>
              <a:buChar char="•"/>
            </a:pPr>
            <a:r>
              <a:rPr lang="en-US" sz="1200"/>
              <a:t>Rest</a:t>
            </a:r>
          </a:p>
          <a:p>
            <a:pPr>
              <a:buFontTx/>
              <a:buChar char="•"/>
            </a:pPr>
            <a:r>
              <a:rPr lang="en-US" sz="1200"/>
              <a:t>Medication</a:t>
            </a:r>
          </a:p>
        </p:txBody>
      </p:sp>
      <p:sp>
        <p:nvSpPr>
          <p:cNvPr id="11297" name="Rectangle 30"/>
          <p:cNvSpPr>
            <a:spLocks noChangeArrowheads="1"/>
          </p:cNvSpPr>
          <p:nvPr/>
        </p:nvSpPr>
        <p:spPr bwMode="auto">
          <a:xfrm>
            <a:off x="304800" y="609600"/>
            <a:ext cx="1450848" cy="6096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lgn="ctr"/>
            <a:r>
              <a:rPr lang="en-US" sz="1200" b="1">
                <a:solidFill>
                  <a:schemeClr val="tx2"/>
                </a:solidFill>
              </a:rPr>
              <a:t>Social</a:t>
            </a:r>
          </a:p>
        </p:txBody>
      </p:sp>
      <p:cxnSp>
        <p:nvCxnSpPr>
          <p:cNvPr id="11298" name="AutoShape 31"/>
          <p:cNvCxnSpPr>
            <a:cxnSpLocks noChangeShapeType="1"/>
            <a:stCxn id="11297" idx="2"/>
            <a:endCxn id="11270" idx="1"/>
          </p:cNvCxnSpPr>
          <p:nvPr/>
        </p:nvCxnSpPr>
        <p:spPr bwMode="auto">
          <a:xfrm rot="5400000">
            <a:off x="343662" y="1408938"/>
            <a:ext cx="876300" cy="496824"/>
          </a:xfrm>
          <a:prstGeom prst="bentConnector4">
            <a:avLst>
              <a:gd name="adj1" fmla="val 32609"/>
              <a:gd name="adj2" fmla="val 146012"/>
            </a:avLst>
          </a:prstGeom>
          <a:noFill/>
          <a:ln w="9525">
            <a:solidFill>
              <a:schemeClr val="tx1"/>
            </a:solidFill>
            <a:miter lim="800000"/>
            <a:headEnd/>
            <a:tailEnd type="triangle" w="med" len="med"/>
          </a:ln>
        </p:spPr>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pPr lvl="0"/>
            <a:r>
              <a:rPr lang="en-US" dirty="0" smtClean="0">
                <a:latin typeface="Lucida Sans" pitchFamily="34" charset="0"/>
                <a:cs typeface="Lucida Sans" pitchFamily="34" charset="0"/>
              </a:rPr>
              <a:t>Environmental Factors</a:t>
            </a:r>
            <a:br>
              <a:rPr lang="en-US" dirty="0" smtClean="0">
                <a:latin typeface="Lucida Sans" pitchFamily="34" charset="0"/>
                <a:cs typeface="Lucida Sans" pitchFamily="34" charset="0"/>
              </a:rPr>
            </a:br>
            <a:endParaRPr lang="en-US" dirty="0">
              <a:latin typeface="Lucida Sans" pitchFamily="34" charset="0"/>
              <a:cs typeface="Lucida Sans" pitchFamily="34" charset="0"/>
            </a:endParaRPr>
          </a:p>
        </p:txBody>
      </p:sp>
      <p:sp>
        <p:nvSpPr>
          <p:cNvPr id="2" name="Slide Number Placeholder 1"/>
          <p:cNvSpPr>
            <a:spLocks noGrp="1"/>
          </p:cNvSpPr>
          <p:nvPr>
            <p:ph type="sldNum" sz="quarter" idx="4294967295"/>
          </p:nvPr>
        </p:nvSpPr>
        <p:spPr>
          <a:xfrm>
            <a:off x="7010400" y="6245225"/>
            <a:ext cx="2133600" cy="476250"/>
          </a:xfrm>
          <a:prstGeom prst="rect">
            <a:avLst/>
          </a:prstGeom>
        </p:spPr>
        <p:txBody>
          <a:bodyPr/>
          <a:lstStyle/>
          <a:p>
            <a:pPr>
              <a:defRPr/>
            </a:pPr>
            <a:fld id="{A9967609-C82F-48BB-BC30-D67B1BF7836F}" type="slidenum">
              <a:rPr lang="en-US" smtClean="0"/>
              <a:pPr>
                <a:defRPr/>
              </a:pPr>
              <a:t>14</a:t>
            </a:fld>
            <a:endParaRPr lang="en-US"/>
          </a:p>
        </p:txBody>
      </p:sp>
      <p:sp>
        <p:nvSpPr>
          <p:cNvPr id="65537" name="Rectangle 1"/>
          <p:cNvSpPr>
            <a:spLocks noChangeArrowheads="1"/>
          </p:cNvSpPr>
          <p:nvPr/>
        </p:nvSpPr>
        <p:spPr bwMode="auto">
          <a:xfrm>
            <a:off x="539552" y="1268760"/>
            <a:ext cx="3744416" cy="3477875"/>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sz="2400" b="1" u="none" strike="noStrike" cap="none" normalizeH="0" baseline="0" dirty="0" smtClean="0">
                <a:ln>
                  <a:noFill/>
                </a:ln>
                <a:solidFill>
                  <a:schemeClr val="tx1"/>
                </a:solidFill>
                <a:effectLst/>
                <a:latin typeface="Times New Roman" pitchFamily="18" charset="0"/>
                <a:cs typeface="Times New Roman" pitchFamily="18" charset="0"/>
              </a:rPr>
              <a:t>Physical</a:t>
            </a:r>
            <a:r>
              <a:rPr kumimoji="0" lang="en-US" sz="2400" b="1" u="none" strike="noStrike" cap="none" normalizeH="0" dirty="0" smtClean="0">
                <a:ln>
                  <a:noFill/>
                </a:ln>
                <a:solidFill>
                  <a:schemeClr val="tx1"/>
                </a:solidFill>
                <a:effectLst/>
                <a:latin typeface="Times New Roman" pitchFamily="18" charset="0"/>
                <a:cs typeface="Times New Roman" pitchFamily="18" charset="0"/>
              </a:rPr>
              <a:t> </a:t>
            </a:r>
            <a:r>
              <a:rPr kumimoji="0" lang="en-US" sz="2400" b="1" u="none" strike="noStrike" cap="none" normalizeH="0" baseline="0" dirty="0" smtClean="0">
                <a:ln>
                  <a:noFill/>
                </a:ln>
                <a:solidFill>
                  <a:schemeClr val="tx1"/>
                </a:solidFill>
                <a:effectLst/>
                <a:latin typeface="Times New Roman" pitchFamily="18" charset="0"/>
                <a:cs typeface="Times New Roman" pitchFamily="18" charset="0"/>
              </a:rPr>
              <a:t>Environment</a:t>
            </a:r>
            <a:endParaRPr kumimoji="0" lang="en-US" b="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sz="2400" b="1" i="1" u="none" strike="noStrike" cap="none" normalizeH="0" baseline="0" dirty="0" smtClean="0">
              <a:ln>
                <a:noFill/>
              </a:ln>
              <a:solidFill>
                <a:schemeClr val="tx1"/>
              </a:solidFill>
              <a:effectLst/>
              <a:latin typeface="Times New Roman" pitchFamily="18" charset="0"/>
              <a:cs typeface="Times New Roman" pitchFamily="18" charset="0"/>
            </a:endParaRPr>
          </a:p>
          <a:p>
            <a:pPr marL="114300" marR="0" lvl="0" indent="-114300" defTabSz="914400" rtl="0" eaLnBrk="0" fontAlgn="base" latinLnBrk="0" hangingPunct="0">
              <a:lnSpc>
                <a:spcPct val="100000"/>
              </a:lnSpc>
              <a:spcBef>
                <a:spcPct val="0"/>
              </a:spcBef>
              <a:spcAft>
                <a:spcPct val="0"/>
              </a:spcAft>
              <a:buClr>
                <a:srgbClr val="890018"/>
              </a:buClr>
              <a:buSzTx/>
              <a:buFontTx/>
              <a:buChar char="•"/>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Fire or Explosions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114300" marR="0" lvl="0" indent="-114300" defTabSz="914400" rtl="0" eaLnBrk="0" fontAlgn="base" latinLnBrk="0" hangingPunct="0">
              <a:lnSpc>
                <a:spcPct val="100000"/>
              </a:lnSpc>
              <a:spcBef>
                <a:spcPct val="0"/>
              </a:spcBef>
              <a:spcAft>
                <a:spcPct val="0"/>
              </a:spcAft>
              <a:buClr>
                <a:srgbClr val="890018"/>
              </a:buClr>
              <a:buSzTx/>
              <a:buFontTx/>
              <a:buChar char="•"/>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Noise</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114300" marR="0" lvl="0" indent="-114300" defTabSz="914400" rtl="0" eaLnBrk="0" fontAlgn="base" latinLnBrk="0" hangingPunct="0">
              <a:lnSpc>
                <a:spcPct val="100000"/>
              </a:lnSpc>
              <a:spcBef>
                <a:spcPct val="0"/>
              </a:spcBef>
              <a:spcAft>
                <a:spcPct val="0"/>
              </a:spcAft>
              <a:buClr>
                <a:srgbClr val="890018"/>
              </a:buClr>
              <a:buSzTx/>
              <a:buFontTx/>
              <a:buChar char="•"/>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Energized Electrical Systems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114300" marR="0" lvl="0" indent="-114300" defTabSz="914400" rtl="0" eaLnBrk="0" fontAlgn="base" latinLnBrk="0" hangingPunct="0">
              <a:lnSpc>
                <a:spcPct val="100000"/>
              </a:lnSpc>
              <a:spcBef>
                <a:spcPct val="0"/>
              </a:spcBef>
              <a:spcAft>
                <a:spcPct val="0"/>
              </a:spcAft>
              <a:buClr>
                <a:srgbClr val="890018"/>
              </a:buClr>
              <a:buSzTx/>
              <a:buFontTx/>
              <a:buChar char="•"/>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Energized Mechanical, Hydraulic, Pneumatic, Chemical  Systems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114300" marR="0" lvl="0" indent="-114300" defTabSz="914400" rtl="0" eaLnBrk="0" fontAlgn="base" latinLnBrk="0" hangingPunct="0">
              <a:lnSpc>
                <a:spcPct val="100000"/>
              </a:lnSpc>
              <a:spcBef>
                <a:spcPct val="0"/>
              </a:spcBef>
              <a:spcAft>
                <a:spcPct val="0"/>
              </a:spcAft>
              <a:buClr>
                <a:srgbClr val="890018"/>
              </a:buClr>
              <a:buSzTx/>
              <a:buFontTx/>
              <a:buChar char="•"/>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Temperature Extremes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114300" marR="0" lvl="0" indent="-114300" defTabSz="914400" rtl="0" eaLnBrk="0" fontAlgn="base" latinLnBrk="0" hangingPunct="0">
              <a:lnSpc>
                <a:spcPct val="100000"/>
              </a:lnSpc>
              <a:spcBef>
                <a:spcPct val="0"/>
              </a:spcBef>
              <a:spcAft>
                <a:spcPct val="0"/>
              </a:spcAft>
              <a:buClr>
                <a:srgbClr val="890018"/>
              </a:buClr>
              <a:buSzTx/>
              <a:buFontTx/>
              <a:buChar char="•"/>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Clutter or Debris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114300" marR="0" lvl="0" indent="-114300" defTabSz="914400" rtl="0" eaLnBrk="0" fontAlgn="base" latinLnBrk="0" hangingPunct="0">
              <a:lnSpc>
                <a:spcPct val="100000"/>
              </a:lnSpc>
              <a:spcBef>
                <a:spcPct val="0"/>
              </a:spcBef>
              <a:spcAft>
                <a:spcPct val="0"/>
              </a:spcAft>
              <a:buClr>
                <a:srgbClr val="890018"/>
              </a:buClr>
              <a:buSzTx/>
              <a:buFontTx/>
              <a:buChar char="•"/>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Slippery Floors or Walkways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114300" marR="0" lvl="0" indent="-114300" defTabSz="914400" rtl="0" eaLnBrk="0" fontAlgn="base" latinLnBrk="0" hangingPunct="0">
              <a:lnSpc>
                <a:spcPct val="100000"/>
              </a:lnSpc>
              <a:spcBef>
                <a:spcPct val="0"/>
              </a:spcBef>
              <a:spcAft>
                <a:spcPct val="0"/>
              </a:spcAft>
              <a:buClr>
                <a:srgbClr val="890018"/>
              </a:buClr>
              <a:buSzTx/>
              <a:buFontTx/>
              <a:buChar char="•"/>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Congestion or Restricted Motion</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114300" marR="0" lvl="0" indent="-114300" defTabSz="914400" rtl="0" eaLnBrk="0" fontAlgn="base" latinLnBrk="0" hangingPunct="0">
              <a:lnSpc>
                <a:spcPct val="100000"/>
              </a:lnSpc>
              <a:spcBef>
                <a:spcPct val="0"/>
              </a:spcBef>
              <a:spcAft>
                <a:spcPct val="0"/>
              </a:spcAft>
              <a:buClr>
                <a:srgbClr val="890018"/>
              </a:buClr>
              <a:buSzTx/>
              <a:buFontTx/>
              <a:buChar char="•"/>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Inadequate Illumination</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114300" marR="0" lvl="0" indent="-114300" defTabSz="914400" rtl="0" eaLnBrk="0" fontAlgn="base" latinLnBrk="0" hangingPunct="0">
              <a:lnSpc>
                <a:spcPct val="100000"/>
              </a:lnSpc>
              <a:spcBef>
                <a:spcPct val="0"/>
              </a:spcBef>
              <a:spcAft>
                <a:spcPct val="0"/>
              </a:spcAft>
              <a:buClr>
                <a:srgbClr val="890018"/>
              </a:buClr>
              <a:buSzTx/>
              <a:buFontTx/>
              <a:buChar char="•"/>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Inadequate Ventilation</a:t>
            </a:r>
          </a:p>
          <a:p>
            <a:pPr marL="0" marR="0" lvl="0" indent="0" defTabSz="914400" rtl="0" eaLnBrk="0" fontAlgn="base" latinLnBrk="0" hangingPunct="0">
              <a:lnSpc>
                <a:spcPct val="100000"/>
              </a:lnSpc>
              <a:spcBef>
                <a:spcPct val="0"/>
              </a:spcBef>
              <a:spcAft>
                <a:spcPct val="0"/>
              </a:spcAft>
              <a:buClrTx/>
              <a:buSzTx/>
              <a:buFontTx/>
              <a:buChar char="•"/>
              <a:tabLst/>
            </a:pPr>
            <a:endParaRPr kumimoji="0" lang="en-US" sz="2400" b="1" i="1"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 name="Rectangle 5"/>
          <p:cNvSpPr/>
          <p:nvPr/>
        </p:nvSpPr>
        <p:spPr>
          <a:xfrm>
            <a:off x="4788024" y="1268760"/>
            <a:ext cx="3898776" cy="3847207"/>
          </a:xfrm>
          <a:prstGeom prst="rect">
            <a:avLst/>
          </a:prstGeom>
        </p:spPr>
        <p:txBody>
          <a:bodyPr wrap="square">
            <a:spAutoFit/>
          </a:bodyPr>
          <a:lstStyle/>
          <a:p>
            <a:pPr lvl="0" algn="just" defTabSz="914400" eaLnBrk="0" hangingPunct="0"/>
            <a:r>
              <a:rPr lang="en-US" sz="2400" b="1" dirty="0" smtClean="0">
                <a:latin typeface="Times New Roman" pitchFamily="18" charset="0"/>
                <a:cs typeface="Times New Roman" pitchFamily="18" charset="0"/>
              </a:rPr>
              <a:t>Technological Environment</a:t>
            </a:r>
          </a:p>
          <a:p>
            <a:pPr lvl="0" algn="just" defTabSz="914400" eaLnBrk="0" hangingPunct="0"/>
            <a:r>
              <a:rPr lang="en-US" sz="2400" b="1" i="1" dirty="0" smtClean="0">
                <a:latin typeface="Times New Roman" pitchFamily="18" charset="0"/>
                <a:cs typeface="Times New Roman" pitchFamily="18" charset="0"/>
              </a:rPr>
              <a:t> </a:t>
            </a:r>
          </a:p>
          <a:p>
            <a:pPr marL="114300" lvl="0" indent="-114300" algn="just" defTabSz="914400" eaLnBrk="0" hangingPunct="0">
              <a:buClr>
                <a:srgbClr val="890018"/>
              </a:buClr>
              <a:buFontTx/>
              <a:buChar char="•"/>
            </a:pPr>
            <a:r>
              <a:rPr lang="en-US" sz="1400" dirty="0" smtClean="0">
                <a:ea typeface="Times New Roman" pitchFamily="18" charset="0"/>
                <a:cs typeface="Arial" pitchFamily="34" charset="0"/>
              </a:rPr>
              <a:t>Defective guards or protective devices</a:t>
            </a:r>
            <a:endParaRPr lang="en-US" sz="600" dirty="0" smtClean="0">
              <a:cs typeface="Arial" pitchFamily="34" charset="0"/>
            </a:endParaRPr>
          </a:p>
          <a:p>
            <a:pPr marL="114300" lvl="0" indent="-114300" algn="just" defTabSz="914400" eaLnBrk="0" hangingPunct="0">
              <a:buClr>
                <a:srgbClr val="890018"/>
              </a:buClr>
              <a:buFontTx/>
              <a:buChar char="•"/>
            </a:pPr>
            <a:r>
              <a:rPr lang="en-US" sz="1400" dirty="0" smtClean="0">
                <a:ea typeface="Times New Roman" pitchFamily="18" charset="0"/>
                <a:cs typeface="Arial" pitchFamily="34" charset="0"/>
              </a:rPr>
              <a:t>Inadequate warning systems</a:t>
            </a:r>
            <a:endParaRPr lang="en-US" sz="600" dirty="0" smtClean="0">
              <a:cs typeface="Arial" pitchFamily="34" charset="0"/>
            </a:endParaRPr>
          </a:p>
          <a:p>
            <a:pPr marL="114300" lvl="0" indent="-114300" algn="just" defTabSz="914400" eaLnBrk="0" hangingPunct="0">
              <a:buClr>
                <a:srgbClr val="890018"/>
              </a:buClr>
              <a:buFontTx/>
              <a:buChar char="•"/>
            </a:pPr>
            <a:r>
              <a:rPr lang="en-US" sz="1400" dirty="0" smtClean="0">
                <a:ea typeface="Times New Roman" pitchFamily="18" charset="0"/>
                <a:cs typeface="Arial" pitchFamily="34" charset="0"/>
              </a:rPr>
              <a:t>Defective safety devices</a:t>
            </a:r>
            <a:endParaRPr lang="en-US" sz="600" dirty="0" smtClean="0">
              <a:cs typeface="Arial" pitchFamily="34" charset="0"/>
            </a:endParaRPr>
          </a:p>
          <a:p>
            <a:pPr marL="114300" lvl="0" indent="-114300" algn="just" defTabSz="914400" eaLnBrk="0" hangingPunct="0">
              <a:buClr>
                <a:srgbClr val="890018"/>
              </a:buClr>
              <a:buFontTx/>
              <a:buChar char="•"/>
            </a:pPr>
            <a:r>
              <a:rPr lang="en-US" sz="1400" dirty="0" smtClean="0">
                <a:ea typeface="Times New Roman" pitchFamily="18" charset="0"/>
                <a:cs typeface="Arial" pitchFamily="34" charset="0"/>
              </a:rPr>
              <a:t>Inadequate workplace design:</a:t>
            </a:r>
            <a:endParaRPr lang="en-US" sz="600" dirty="0" smtClean="0">
              <a:cs typeface="Arial" pitchFamily="34" charset="0"/>
            </a:endParaRPr>
          </a:p>
          <a:p>
            <a:pPr marL="114300" lvl="0" indent="-114300" defTabSz="914400" eaLnBrk="0" hangingPunct="0">
              <a:buClr>
                <a:srgbClr val="890018"/>
              </a:buClr>
            </a:pPr>
            <a:r>
              <a:rPr lang="en-US" sz="1400" dirty="0" smtClean="0">
                <a:ea typeface="Times New Roman" pitchFamily="18" charset="0"/>
                <a:cs typeface="Arial" pitchFamily="34" charset="0"/>
              </a:rPr>
              <a:t>         - Controls less than adequate</a:t>
            </a:r>
            <a:endParaRPr lang="en-US" sz="600" dirty="0" smtClean="0">
              <a:cs typeface="Arial" pitchFamily="34" charset="0"/>
            </a:endParaRPr>
          </a:p>
          <a:p>
            <a:pPr marL="114300" lvl="0" indent="-114300" algn="just" defTabSz="914400" eaLnBrk="0" hangingPunct="0">
              <a:buClr>
                <a:srgbClr val="890018"/>
              </a:buClr>
            </a:pPr>
            <a:r>
              <a:rPr lang="en-US" sz="1400" dirty="0" smtClean="0">
                <a:ea typeface="Times New Roman" pitchFamily="18" charset="0"/>
                <a:cs typeface="Arial" pitchFamily="34" charset="0"/>
              </a:rPr>
              <a:t>         - Displays less than adequate</a:t>
            </a:r>
            <a:endParaRPr lang="en-US" sz="600" dirty="0" smtClean="0">
              <a:cs typeface="Arial" pitchFamily="34" charset="0"/>
            </a:endParaRPr>
          </a:p>
          <a:p>
            <a:pPr marL="114300" lvl="0" indent="-114300" algn="just" defTabSz="914400" eaLnBrk="0" hangingPunct="0">
              <a:buClr>
                <a:srgbClr val="890018"/>
              </a:buClr>
            </a:pPr>
            <a:r>
              <a:rPr lang="en-US" sz="1400" dirty="0" smtClean="0">
                <a:ea typeface="Times New Roman" pitchFamily="18" charset="0"/>
                <a:cs typeface="Arial" pitchFamily="34" charset="0"/>
              </a:rPr>
              <a:t>         - Labels less than adequate</a:t>
            </a:r>
            <a:endParaRPr lang="en-US" sz="600" dirty="0" smtClean="0">
              <a:cs typeface="Arial" pitchFamily="34" charset="0"/>
            </a:endParaRPr>
          </a:p>
          <a:p>
            <a:pPr marL="114300" lvl="0" indent="-114300" algn="just" defTabSz="914400" eaLnBrk="0" hangingPunct="0">
              <a:buClr>
                <a:srgbClr val="890018"/>
              </a:buClr>
            </a:pPr>
            <a:r>
              <a:rPr lang="en-US" sz="1400" dirty="0" smtClean="0">
                <a:ea typeface="Times New Roman" pitchFamily="18" charset="0"/>
                <a:cs typeface="Arial" pitchFamily="34" charset="0"/>
              </a:rPr>
              <a:t>         - Conflicting information given</a:t>
            </a:r>
            <a:endParaRPr lang="en-US" sz="600" dirty="0" smtClean="0">
              <a:cs typeface="Arial" pitchFamily="34" charset="0"/>
            </a:endParaRPr>
          </a:p>
          <a:p>
            <a:pPr marL="114300" lvl="0" indent="-114300" algn="just" defTabSz="914400" eaLnBrk="0" hangingPunct="0">
              <a:buClr>
                <a:srgbClr val="890018"/>
              </a:buClr>
            </a:pPr>
            <a:r>
              <a:rPr lang="en-US" sz="1400" dirty="0" smtClean="0">
                <a:ea typeface="Times New Roman" pitchFamily="18" charset="0"/>
                <a:cs typeface="Arial" pitchFamily="34" charset="0"/>
              </a:rPr>
              <a:t>         - Creates awkward posture</a:t>
            </a:r>
            <a:endParaRPr lang="en-US" sz="600" dirty="0" smtClean="0">
              <a:cs typeface="Arial" pitchFamily="34" charset="0"/>
            </a:endParaRPr>
          </a:p>
          <a:p>
            <a:pPr marL="114300" lvl="0" indent="-114300" algn="just" defTabSz="914400" eaLnBrk="0" hangingPunct="0">
              <a:buClr>
                <a:srgbClr val="890018"/>
              </a:buClr>
              <a:buFontTx/>
              <a:buChar char="•"/>
            </a:pPr>
            <a:r>
              <a:rPr lang="en-US" sz="1400" dirty="0" smtClean="0">
                <a:ea typeface="Times New Roman" pitchFamily="18" charset="0"/>
                <a:cs typeface="Arial" pitchFamily="34" charset="0"/>
              </a:rPr>
              <a:t>Inadequate ergonomic design</a:t>
            </a:r>
            <a:endParaRPr lang="en-US" sz="600" dirty="0" smtClean="0">
              <a:cs typeface="Arial" pitchFamily="34" charset="0"/>
            </a:endParaRPr>
          </a:p>
          <a:p>
            <a:pPr marL="114300" lvl="0" indent="-114300" algn="just" defTabSz="914400" eaLnBrk="0" hangingPunct="0">
              <a:buClr>
                <a:srgbClr val="890018"/>
              </a:buClr>
              <a:buFontTx/>
              <a:buChar char="•"/>
            </a:pPr>
            <a:r>
              <a:rPr lang="en-US" sz="1400" dirty="0" smtClean="0">
                <a:ea typeface="Times New Roman" pitchFamily="18" charset="0"/>
                <a:cs typeface="Arial" pitchFamily="34" charset="0"/>
              </a:rPr>
              <a:t>Inadequate implementation of SOP’s</a:t>
            </a:r>
            <a:endParaRPr lang="en-US" sz="600" dirty="0" smtClean="0">
              <a:cs typeface="Arial" pitchFamily="34" charset="0"/>
            </a:endParaRPr>
          </a:p>
          <a:p>
            <a:pPr marL="114300" lvl="0" indent="-114300" algn="just" defTabSz="914400" eaLnBrk="0" hangingPunct="0">
              <a:buClr>
                <a:srgbClr val="890018"/>
              </a:buClr>
            </a:pPr>
            <a:r>
              <a:rPr lang="en-US" sz="1400" dirty="0" smtClean="0">
                <a:ea typeface="Times New Roman" pitchFamily="18" charset="0"/>
                <a:cs typeface="Arial" pitchFamily="34" charset="0"/>
              </a:rPr>
              <a:t>           - Contradictory statements</a:t>
            </a:r>
            <a:endParaRPr lang="en-US" sz="600" dirty="0" smtClean="0">
              <a:cs typeface="Arial" pitchFamily="34" charset="0"/>
            </a:endParaRPr>
          </a:p>
          <a:p>
            <a:pPr marL="114300" lvl="0" indent="-114300" algn="just" defTabSz="914400" eaLnBrk="0" hangingPunct="0">
              <a:buClr>
                <a:srgbClr val="890018"/>
              </a:buClr>
            </a:pPr>
            <a:r>
              <a:rPr lang="en-US" sz="1400" dirty="0" smtClean="0">
                <a:ea typeface="Times New Roman" pitchFamily="18" charset="0"/>
                <a:cs typeface="Arial" pitchFamily="34" charset="0"/>
              </a:rPr>
              <a:t>           - Confusing instructions</a:t>
            </a:r>
            <a:endParaRPr lang="en-US" sz="600" dirty="0" smtClean="0">
              <a:cs typeface="Arial" pitchFamily="34" charset="0"/>
            </a:endParaRPr>
          </a:p>
          <a:p>
            <a:pPr marL="114300" lvl="0" indent="-114300" algn="just" defTabSz="914400" eaLnBrk="0" hangingPunct="0">
              <a:buClr>
                <a:srgbClr val="890018"/>
              </a:buClr>
            </a:pPr>
            <a:r>
              <a:rPr lang="en-US" sz="1400" dirty="0" smtClean="0">
                <a:ea typeface="Times New Roman" pitchFamily="18" charset="0"/>
                <a:cs typeface="Arial" pitchFamily="34" charset="0"/>
              </a:rPr>
              <a:t>           - Critical steps missing </a:t>
            </a:r>
            <a:endParaRPr lang="en-US" sz="4000" dirty="0" smtClean="0">
              <a:cs typeface="Arial" pitchFamily="34" charset="0"/>
            </a:endParaRPr>
          </a:p>
        </p:txBody>
      </p:sp>
      <p:sp>
        <p:nvSpPr>
          <p:cNvPr id="8" name="Text Box 43"/>
          <p:cNvSpPr txBox="1">
            <a:spLocks noChangeArrowheads="1"/>
          </p:cNvSpPr>
          <p:nvPr/>
        </p:nvSpPr>
        <p:spPr bwMode="auto">
          <a:xfrm>
            <a:off x="539552" y="5013176"/>
            <a:ext cx="3456384" cy="954107"/>
          </a:xfrm>
          <a:prstGeom prst="rect">
            <a:avLst/>
          </a:prstGeom>
          <a:solidFill>
            <a:srgbClr val="FFFF00"/>
          </a:solidFill>
          <a:ln w="12700">
            <a:solidFill>
              <a:schemeClr val="tx1"/>
            </a:solidFill>
            <a:miter lim="800000"/>
            <a:headEnd/>
            <a:tailEnd/>
          </a:ln>
        </p:spPr>
        <p:txBody>
          <a:bodyPr wrap="square">
            <a:spAutoFit/>
          </a:bodyPr>
          <a:lstStyle/>
          <a:p>
            <a:pPr algn="ctr">
              <a:spcBef>
                <a:spcPct val="50000"/>
              </a:spcBef>
            </a:pPr>
            <a:r>
              <a:rPr lang="en-US" sz="1400" b="1" i="1" dirty="0" smtClean="0"/>
              <a:t>Discuss some examples of each of these types of physical  and technological environment precondition</a:t>
            </a:r>
            <a:endParaRPr lang="en-US" sz="1400" b="1" i="1" dirty="0"/>
          </a:p>
        </p:txBody>
      </p:sp>
      <p:sp>
        <p:nvSpPr>
          <p:cNvPr id="9" name="Text Box 43"/>
          <p:cNvSpPr txBox="1">
            <a:spLocks noChangeArrowheads="1"/>
          </p:cNvSpPr>
          <p:nvPr/>
        </p:nvSpPr>
        <p:spPr bwMode="auto">
          <a:xfrm>
            <a:off x="4825008" y="5423744"/>
            <a:ext cx="3456384" cy="307777"/>
          </a:xfrm>
          <a:prstGeom prst="rect">
            <a:avLst/>
          </a:prstGeom>
          <a:solidFill>
            <a:srgbClr val="FFFF00"/>
          </a:solidFill>
          <a:ln w="12700">
            <a:solidFill>
              <a:schemeClr val="tx1"/>
            </a:solidFill>
            <a:miter lim="800000"/>
            <a:headEnd/>
            <a:tailEnd/>
          </a:ln>
        </p:spPr>
        <p:txBody>
          <a:bodyPr wrap="square">
            <a:spAutoFit/>
          </a:bodyPr>
          <a:lstStyle/>
          <a:p>
            <a:pPr algn="ctr">
              <a:spcBef>
                <a:spcPct val="50000"/>
              </a:spcBef>
            </a:pPr>
            <a:r>
              <a:rPr lang="en-US" sz="1400" b="1" i="1" dirty="0" smtClean="0"/>
              <a:t>Discuss the role of Facilitators</a:t>
            </a:r>
            <a:endParaRPr lang="en-US" sz="1400" b="1" i="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lvl="0"/>
            <a:r>
              <a:rPr lang="en-US" dirty="0" smtClean="0">
                <a:latin typeface="Lucida Sans" pitchFamily="34" charset="0"/>
                <a:cs typeface="Lucida Sans" pitchFamily="34" charset="0"/>
              </a:rPr>
              <a:t>Personnel Factors</a:t>
            </a: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endParaRPr lang="en-US" dirty="0"/>
          </a:p>
        </p:txBody>
      </p:sp>
      <p:sp>
        <p:nvSpPr>
          <p:cNvPr id="2" name="Slide Number Placeholder 1"/>
          <p:cNvSpPr>
            <a:spLocks noGrp="1"/>
          </p:cNvSpPr>
          <p:nvPr>
            <p:ph type="sldNum" sz="quarter" idx="4294967295"/>
          </p:nvPr>
        </p:nvSpPr>
        <p:spPr>
          <a:xfrm>
            <a:off x="7010400" y="6245225"/>
            <a:ext cx="2133600" cy="476250"/>
          </a:xfrm>
          <a:prstGeom prst="rect">
            <a:avLst/>
          </a:prstGeom>
        </p:spPr>
        <p:txBody>
          <a:bodyPr/>
          <a:lstStyle/>
          <a:p>
            <a:pPr>
              <a:defRPr/>
            </a:pPr>
            <a:fld id="{A9967609-C82F-48BB-BC30-D67B1BF7836F}" type="slidenum">
              <a:rPr lang="en-US" smtClean="0"/>
              <a:pPr>
                <a:defRPr/>
              </a:pPr>
              <a:t>15</a:t>
            </a:fld>
            <a:endParaRPr lang="en-US"/>
          </a:p>
        </p:txBody>
      </p:sp>
      <p:sp>
        <p:nvSpPr>
          <p:cNvPr id="3" name="Rectangle 3"/>
          <p:cNvSpPr>
            <a:spLocks noChangeArrowheads="1"/>
          </p:cNvSpPr>
          <p:nvPr/>
        </p:nvSpPr>
        <p:spPr bwMode="auto">
          <a:xfrm>
            <a:off x="467544" y="1311009"/>
            <a:ext cx="5184576" cy="4885953"/>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285750" algn="l"/>
                <a:tab pos="457200" algn="l"/>
              </a:tabLst>
            </a:pPr>
            <a:r>
              <a:rPr kumimoji="0" lang="en-US"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Crew Resource Management </a:t>
            </a:r>
          </a:p>
          <a:p>
            <a:pPr marL="0" marR="0" lvl="0" indent="0" algn="l" defTabSz="914400" rtl="0" eaLnBrk="0" fontAlgn="base" latinLnBrk="0" hangingPunct="0">
              <a:lnSpc>
                <a:spcPct val="100000"/>
              </a:lnSpc>
              <a:spcBef>
                <a:spcPct val="0"/>
              </a:spcBef>
              <a:spcAft>
                <a:spcPct val="0"/>
              </a:spcAft>
              <a:buClrTx/>
              <a:buSzTx/>
              <a:buFontTx/>
              <a:buNone/>
              <a:tabLst>
                <a:tab pos="-285750" algn="l"/>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(Poor communication/coordination among personnel.)</a:t>
            </a:r>
          </a:p>
          <a:p>
            <a:pPr marL="0" marR="0" lvl="0" indent="0" algn="l" defTabSz="914400" rtl="0" eaLnBrk="0" fontAlgn="base" latinLnBrk="0" hangingPunct="0">
              <a:lnSpc>
                <a:spcPct val="100000"/>
              </a:lnSpc>
              <a:spcBef>
                <a:spcPct val="0"/>
              </a:spcBef>
              <a:spcAft>
                <a:spcPct val="0"/>
              </a:spcAft>
              <a:buClrTx/>
              <a:buSzTx/>
              <a:buFontTx/>
              <a:buNone/>
              <a:tabLst>
                <a:tab pos="-285750" algn="l"/>
                <a:tab pos="457200" algn="l"/>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114300" marR="0" lvl="0" indent="-114300" algn="l" defTabSz="914400" rtl="0" eaLnBrk="0" fontAlgn="base" latinLnBrk="0" hangingPunct="0">
              <a:lnSpc>
                <a:spcPct val="100000"/>
              </a:lnSpc>
              <a:spcBef>
                <a:spcPct val="0"/>
              </a:spcBef>
              <a:spcAft>
                <a:spcPct val="0"/>
              </a:spcAft>
              <a:buClr>
                <a:srgbClr val="890018"/>
              </a:buClr>
              <a:buSzTx/>
              <a:buFontTx/>
              <a:buChar char="•"/>
              <a:tabLst>
                <a:tab pos="-285750" algn="l"/>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Failure to warn</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114300" marR="0" lvl="0" indent="-114300" algn="l" defTabSz="914400" rtl="0" eaLnBrk="0" fontAlgn="base" latinLnBrk="0" hangingPunct="0">
              <a:lnSpc>
                <a:spcPct val="100000"/>
              </a:lnSpc>
              <a:spcBef>
                <a:spcPct val="0"/>
              </a:spcBef>
              <a:spcAft>
                <a:spcPct val="0"/>
              </a:spcAft>
              <a:buClr>
                <a:srgbClr val="890018"/>
              </a:buClr>
              <a:buSzTx/>
              <a:buFontTx/>
              <a:buChar char="•"/>
              <a:tabLst>
                <a:tab pos="-285750" algn="l"/>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Confusing/conflicting directions/demands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114300" marR="0" lvl="0" indent="-114300" algn="l" defTabSz="914400" rtl="0" eaLnBrk="0" fontAlgn="base" latinLnBrk="0" hangingPunct="0">
              <a:lnSpc>
                <a:spcPct val="100000"/>
              </a:lnSpc>
              <a:spcBef>
                <a:spcPct val="0"/>
              </a:spcBef>
              <a:spcAft>
                <a:spcPct val="0"/>
              </a:spcAft>
              <a:buClr>
                <a:srgbClr val="890018"/>
              </a:buClr>
              <a:buSzTx/>
              <a:buFontTx/>
              <a:buChar char="•"/>
              <a:tabLst>
                <a:tab pos="-285750" algn="l"/>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Poor communication between</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114300" marR="0" lvl="0" indent="-114300" algn="l" defTabSz="914400" rtl="0" eaLnBrk="0" fontAlgn="base" latinLnBrk="0" hangingPunct="0">
              <a:lnSpc>
                <a:spcPct val="100000"/>
              </a:lnSpc>
              <a:spcBef>
                <a:spcPct val="0"/>
              </a:spcBef>
              <a:spcAft>
                <a:spcPct val="0"/>
              </a:spcAft>
              <a:buClr>
                <a:srgbClr val="890018"/>
              </a:buClr>
              <a:buSzTx/>
              <a:buFontTx/>
              <a:buChar char="•"/>
              <a:tabLst>
                <a:tab pos="-285750" algn="l"/>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Co-workers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114300" marR="0" lvl="0" indent="-114300" algn="l" defTabSz="914400" rtl="0" eaLnBrk="0" fontAlgn="base" latinLnBrk="0" hangingPunct="0">
              <a:lnSpc>
                <a:spcPct val="100000"/>
              </a:lnSpc>
              <a:spcBef>
                <a:spcPct val="0"/>
              </a:spcBef>
              <a:spcAft>
                <a:spcPct val="0"/>
              </a:spcAft>
              <a:buClr>
                <a:srgbClr val="890018"/>
              </a:buClr>
              <a:buSzTx/>
              <a:buFontTx/>
              <a:buChar char="•"/>
              <a:tabLst>
                <a:tab pos="-285750" algn="l"/>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Supervisor &amp; employee</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114300" marR="0" lvl="0" indent="-114300" algn="l" defTabSz="914400" rtl="0" eaLnBrk="0" fontAlgn="base" latinLnBrk="0" hangingPunct="0">
              <a:lnSpc>
                <a:spcPct val="100000"/>
              </a:lnSpc>
              <a:spcBef>
                <a:spcPct val="0"/>
              </a:spcBef>
              <a:spcAft>
                <a:spcPct val="0"/>
              </a:spcAft>
              <a:buClr>
                <a:srgbClr val="890018"/>
              </a:buClr>
              <a:buSzTx/>
              <a:buFontTx/>
              <a:buChar char="•"/>
              <a:tabLst>
                <a:tab pos="-285750" algn="l"/>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Departments/work groups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114300" marR="0" lvl="0" indent="-114300" algn="l" defTabSz="914400" rtl="0" eaLnBrk="0" fontAlgn="base" latinLnBrk="0" hangingPunct="0">
              <a:lnSpc>
                <a:spcPct val="100000"/>
              </a:lnSpc>
              <a:spcBef>
                <a:spcPct val="0"/>
              </a:spcBef>
              <a:spcAft>
                <a:spcPct val="0"/>
              </a:spcAft>
              <a:buClr>
                <a:srgbClr val="890018"/>
              </a:buClr>
              <a:buSzTx/>
              <a:buFontTx/>
              <a:buChar char="•"/>
              <a:tabLst>
                <a:tab pos="-285750" algn="l"/>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Work shifts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114300" marR="0" lvl="0" indent="-114300" algn="l" defTabSz="914400" rtl="0" eaLnBrk="0" fontAlgn="base" latinLnBrk="0" hangingPunct="0">
              <a:lnSpc>
                <a:spcPct val="100000"/>
              </a:lnSpc>
              <a:spcBef>
                <a:spcPct val="0"/>
              </a:spcBef>
              <a:spcAft>
                <a:spcPct val="0"/>
              </a:spcAft>
              <a:buClr>
                <a:srgbClr val="890018"/>
              </a:buClr>
              <a:buSzTx/>
              <a:buFontTx/>
              <a:buChar char="•"/>
              <a:tabLst>
                <a:tab pos="-285750" algn="l"/>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Ineffective communication methods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114300" marR="0" lvl="0" indent="-114300" algn="l" defTabSz="914400" rtl="0" eaLnBrk="0" fontAlgn="base" latinLnBrk="0" hangingPunct="0">
              <a:lnSpc>
                <a:spcPct val="100000"/>
              </a:lnSpc>
              <a:spcBef>
                <a:spcPct val="0"/>
              </a:spcBef>
              <a:spcAft>
                <a:spcPct val="0"/>
              </a:spcAft>
              <a:buClr>
                <a:srgbClr val="890018"/>
              </a:buClr>
              <a:buSzTx/>
              <a:buFontTx/>
              <a:buChar char="•"/>
              <a:tabLst>
                <a:tab pos="-285750" algn="l"/>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Standard terminology not used</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114300" marR="0" lvl="0" indent="-114300" algn="l" defTabSz="914400" rtl="0" eaLnBrk="0" fontAlgn="base" latinLnBrk="0" hangingPunct="0">
              <a:lnSpc>
                <a:spcPct val="100000"/>
              </a:lnSpc>
              <a:spcBef>
                <a:spcPct val="0"/>
              </a:spcBef>
              <a:spcAft>
                <a:spcPct val="0"/>
              </a:spcAft>
              <a:buClr>
                <a:srgbClr val="890018"/>
              </a:buClr>
              <a:buSzTx/>
              <a:buFontTx/>
              <a:buChar char="•"/>
              <a:tabLst>
                <a:tab pos="-285750" algn="l"/>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Verification techniques not used</a:t>
            </a:r>
          </a:p>
          <a:p>
            <a:pPr marL="0" marR="0" lvl="0" indent="0" algn="l" defTabSz="914400" rtl="0" eaLnBrk="0" fontAlgn="base" latinLnBrk="0" hangingPunct="0">
              <a:lnSpc>
                <a:spcPct val="100000"/>
              </a:lnSpc>
              <a:spcBef>
                <a:spcPct val="0"/>
              </a:spcBef>
              <a:spcAft>
                <a:spcPct val="0"/>
              </a:spcAft>
              <a:buClrTx/>
              <a:buSzTx/>
              <a:buFontTx/>
              <a:buChar char="•"/>
              <a:tabLst>
                <a:tab pos="-285750" algn="l"/>
                <a:tab pos="457200" algn="l"/>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5750" algn="l"/>
                <a:tab pos="457200" algn="l"/>
              </a:tabLst>
            </a:pPr>
            <a:r>
              <a:rPr kumimoji="0" lang="en-US"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Personal Readiness </a:t>
            </a:r>
          </a:p>
          <a:p>
            <a:pPr marL="0" marR="0" lvl="0" indent="0" algn="l" defTabSz="914400" rtl="0" eaLnBrk="0" fontAlgn="base" latinLnBrk="0" hangingPunct="0">
              <a:lnSpc>
                <a:spcPct val="100000"/>
              </a:lnSpc>
              <a:spcBef>
                <a:spcPct val="0"/>
              </a:spcBef>
              <a:spcAft>
                <a:spcPct val="0"/>
              </a:spcAft>
              <a:buClrTx/>
              <a:buSzTx/>
              <a:buFontTx/>
              <a:buNone/>
              <a:tabLst>
                <a:tab pos="-285750" algn="l"/>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(Failure to </a:t>
            </a:r>
            <a:r>
              <a:rPr kumimoji="0" lang="en-US" sz="14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prepare</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mentally or physically for duty.)</a:t>
            </a:r>
          </a:p>
          <a:p>
            <a:pPr marL="0" marR="0" lvl="0" indent="0" algn="l" defTabSz="914400" rtl="0" eaLnBrk="0" fontAlgn="base" latinLnBrk="0" hangingPunct="0">
              <a:lnSpc>
                <a:spcPct val="100000"/>
              </a:lnSpc>
              <a:spcBef>
                <a:spcPct val="0"/>
              </a:spcBef>
              <a:spcAft>
                <a:spcPct val="0"/>
              </a:spcAft>
              <a:buClrTx/>
              <a:buSzTx/>
              <a:buFontTx/>
              <a:buNone/>
              <a:tabLst>
                <a:tab pos="-285750" algn="l"/>
                <a:tab pos="457200" algn="l"/>
              </a:tabLst>
            </a:pP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114300" marR="0" lvl="0" indent="-114300" algn="l" defTabSz="914400" rtl="0" eaLnBrk="0" fontAlgn="base" latinLnBrk="0" hangingPunct="0">
              <a:lnSpc>
                <a:spcPct val="100000"/>
              </a:lnSpc>
              <a:spcBef>
                <a:spcPct val="0"/>
              </a:spcBef>
              <a:spcAft>
                <a:spcPct val="0"/>
              </a:spcAft>
              <a:buClr>
                <a:srgbClr val="890018"/>
              </a:buClr>
              <a:buSzTx/>
              <a:buFontTx/>
              <a:buChar char="•"/>
              <a:tabLst>
                <a:tab pos="-285750" algn="l"/>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Use of illicit drugs</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114300" marR="0" lvl="0" indent="-114300" algn="l" defTabSz="914400" rtl="0" eaLnBrk="0" fontAlgn="base" latinLnBrk="0" hangingPunct="0">
              <a:lnSpc>
                <a:spcPct val="100000"/>
              </a:lnSpc>
              <a:spcBef>
                <a:spcPct val="0"/>
              </a:spcBef>
              <a:spcAft>
                <a:spcPct val="0"/>
              </a:spcAft>
              <a:buClr>
                <a:srgbClr val="890018"/>
              </a:buClr>
              <a:buSzTx/>
              <a:buFontTx/>
              <a:buChar char="•"/>
              <a:tabLst>
                <a:tab pos="-285750" algn="l"/>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Self-medication</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114300" marR="0" lvl="0" indent="-114300" algn="l" defTabSz="914400" rtl="0" eaLnBrk="0" fontAlgn="base" latinLnBrk="0" hangingPunct="0">
              <a:lnSpc>
                <a:spcPct val="100000"/>
              </a:lnSpc>
              <a:spcBef>
                <a:spcPct val="0"/>
              </a:spcBef>
              <a:spcAft>
                <a:spcPct val="0"/>
              </a:spcAft>
              <a:buClr>
                <a:srgbClr val="890018"/>
              </a:buClr>
              <a:buSzTx/>
              <a:buFontTx/>
              <a:buChar char="•"/>
              <a:tabLst>
                <a:tab pos="-285750" algn="l"/>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Intoxicated/suffering from hang-over</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114300" marR="0" lvl="0" indent="-114300" algn="l" defTabSz="914400" rtl="0" eaLnBrk="0" fontAlgn="base" latinLnBrk="0" hangingPunct="0">
              <a:lnSpc>
                <a:spcPct val="100000"/>
              </a:lnSpc>
              <a:spcBef>
                <a:spcPct val="0"/>
              </a:spcBef>
              <a:spcAft>
                <a:spcPct val="0"/>
              </a:spcAft>
              <a:buClr>
                <a:srgbClr val="890018"/>
              </a:buClr>
              <a:buSzTx/>
              <a:buFontTx/>
              <a:buChar char="•"/>
              <a:tabLst>
                <a:tab pos="-285750" algn="l"/>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Inadequate rest</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114300" marR="0" lvl="0" indent="-114300" algn="l" defTabSz="914400" rtl="0" eaLnBrk="0" fontAlgn="base" latinLnBrk="0" hangingPunct="0">
              <a:lnSpc>
                <a:spcPct val="100000"/>
              </a:lnSpc>
              <a:spcBef>
                <a:spcPct val="0"/>
              </a:spcBef>
              <a:spcAft>
                <a:spcPct val="0"/>
              </a:spcAft>
              <a:buClr>
                <a:srgbClr val="890018"/>
              </a:buClr>
              <a:buSzTx/>
              <a:buFontTx/>
              <a:buChar char="•"/>
              <a:tabLst>
                <a:tab pos="-285750" algn="l"/>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Inadequate nutrition</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114300" marR="0" lvl="0" indent="-114300" algn="l" defTabSz="914400" rtl="0" eaLnBrk="0" fontAlgn="base" latinLnBrk="0" hangingPunct="0">
              <a:lnSpc>
                <a:spcPct val="100000"/>
              </a:lnSpc>
              <a:spcBef>
                <a:spcPct val="0"/>
              </a:spcBef>
              <a:spcAft>
                <a:spcPct val="0"/>
              </a:spcAft>
              <a:buClr>
                <a:srgbClr val="890018"/>
              </a:buClr>
              <a:buSzTx/>
              <a:buFontTx/>
              <a:buChar char="•"/>
              <a:tabLst>
                <a:tab pos="-285750" algn="l"/>
                <a:tab pos="457200" algn="l"/>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Lack of physical fitness</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Text Box 43"/>
          <p:cNvSpPr txBox="1">
            <a:spLocks noChangeArrowheads="1"/>
          </p:cNvSpPr>
          <p:nvPr/>
        </p:nvSpPr>
        <p:spPr bwMode="auto">
          <a:xfrm>
            <a:off x="4932040" y="1700808"/>
            <a:ext cx="2880320" cy="738664"/>
          </a:xfrm>
          <a:prstGeom prst="rect">
            <a:avLst/>
          </a:prstGeom>
          <a:solidFill>
            <a:srgbClr val="FFFF00"/>
          </a:solidFill>
          <a:ln w="12700">
            <a:solidFill>
              <a:schemeClr val="tx1"/>
            </a:solidFill>
            <a:miter lim="800000"/>
            <a:headEnd/>
            <a:tailEnd/>
          </a:ln>
        </p:spPr>
        <p:txBody>
          <a:bodyPr wrap="square">
            <a:spAutoFit/>
          </a:bodyPr>
          <a:lstStyle/>
          <a:p>
            <a:pPr algn="ctr">
              <a:spcBef>
                <a:spcPct val="50000"/>
              </a:spcBef>
            </a:pPr>
            <a:r>
              <a:rPr lang="en-US" sz="1400" i="1" dirty="0" smtClean="0"/>
              <a:t>Discuss team communications with examples from your experience</a:t>
            </a:r>
            <a:endParaRPr lang="en-US" sz="1400" i="1" dirty="0"/>
          </a:p>
        </p:txBody>
      </p:sp>
      <p:sp>
        <p:nvSpPr>
          <p:cNvPr id="6" name="Text Box 43"/>
          <p:cNvSpPr txBox="1">
            <a:spLocks noChangeArrowheads="1"/>
          </p:cNvSpPr>
          <p:nvPr/>
        </p:nvSpPr>
        <p:spPr bwMode="auto">
          <a:xfrm>
            <a:off x="4932040" y="4347681"/>
            <a:ext cx="2880320" cy="1169551"/>
          </a:xfrm>
          <a:prstGeom prst="rect">
            <a:avLst/>
          </a:prstGeom>
          <a:solidFill>
            <a:srgbClr val="FFFF00"/>
          </a:solidFill>
          <a:ln w="12700">
            <a:solidFill>
              <a:schemeClr val="tx1"/>
            </a:solidFill>
            <a:miter lim="800000"/>
            <a:headEnd/>
            <a:tailEnd/>
          </a:ln>
        </p:spPr>
        <p:txBody>
          <a:bodyPr wrap="square">
            <a:spAutoFit/>
          </a:bodyPr>
          <a:lstStyle/>
          <a:p>
            <a:pPr algn="ctr">
              <a:spcBef>
                <a:spcPct val="50000"/>
              </a:spcBef>
            </a:pPr>
            <a:r>
              <a:rPr lang="en-US" sz="1400" i="1" dirty="0" smtClean="0"/>
              <a:t>Does everyone always come to work at the peak of their ability? Do people get tired. Do people vary in their abilities, skills and motivations?</a:t>
            </a:r>
            <a:endParaRPr lang="en-US" sz="1400" i="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lvl="0"/>
            <a:r>
              <a:rPr lang="en-US" b="1" dirty="0" smtClean="0">
                <a:latin typeface="Lucida Sans" pitchFamily="34" charset="0"/>
                <a:cs typeface="Lucida Sans" pitchFamily="34" charset="0"/>
              </a:rPr>
              <a:t>Conditions of Operators</a:t>
            </a:r>
            <a:br>
              <a:rPr lang="en-US" b="1" dirty="0" smtClean="0">
                <a:latin typeface="Lucida Sans" pitchFamily="34" charset="0"/>
                <a:cs typeface="Lucida Sans" pitchFamily="34" charset="0"/>
              </a:rPr>
            </a:br>
            <a:endParaRPr lang="en-US" dirty="0">
              <a:latin typeface="Lucida Sans" pitchFamily="34" charset="0"/>
              <a:cs typeface="Lucida Sans" pitchFamily="34" charset="0"/>
            </a:endParaRPr>
          </a:p>
        </p:txBody>
      </p:sp>
      <p:sp>
        <p:nvSpPr>
          <p:cNvPr id="8" name="Text Placeholder 7"/>
          <p:cNvSpPr>
            <a:spLocks noGrp="1"/>
          </p:cNvSpPr>
          <p:nvPr>
            <p:ph type="body" sz="quarter" idx="11"/>
          </p:nvPr>
        </p:nvSpPr>
        <p:spPr/>
        <p:txBody>
          <a:bodyPr>
            <a:normAutofit fontScale="77500" lnSpcReduction="20000"/>
          </a:bodyPr>
          <a:lstStyle/>
          <a:p>
            <a:pPr marL="0" indent="0">
              <a:buNone/>
            </a:pPr>
            <a:r>
              <a:rPr lang="en-US" b="1" dirty="0" smtClean="0"/>
              <a:t>Adverse Mental State:</a:t>
            </a:r>
          </a:p>
          <a:p>
            <a:pPr marL="0" indent="0">
              <a:buNone/>
            </a:pPr>
            <a:r>
              <a:rPr lang="en-US" dirty="0" smtClean="0"/>
              <a:t>Mental conditions that affect performance.</a:t>
            </a:r>
          </a:p>
          <a:p>
            <a:pPr>
              <a:buNone/>
            </a:pPr>
            <a:endParaRPr lang="en-US" dirty="0" smtClean="0"/>
          </a:p>
          <a:p>
            <a:r>
              <a:rPr lang="en-US" dirty="0" smtClean="0"/>
              <a:t>Distraction</a:t>
            </a:r>
          </a:p>
          <a:p>
            <a:r>
              <a:rPr lang="en-US" dirty="0" smtClean="0"/>
              <a:t>Fatigue</a:t>
            </a:r>
          </a:p>
          <a:p>
            <a:r>
              <a:rPr lang="en-US" dirty="0" smtClean="0"/>
              <a:t>Frustration</a:t>
            </a:r>
          </a:p>
          <a:p>
            <a:r>
              <a:rPr lang="en-US" dirty="0" smtClean="0"/>
              <a:t>Extreme concentration/perception demands</a:t>
            </a:r>
          </a:p>
          <a:p>
            <a:r>
              <a:rPr lang="en-US" dirty="0" smtClean="0"/>
              <a:t>Boredom</a:t>
            </a:r>
          </a:p>
          <a:p>
            <a:r>
              <a:rPr lang="en-US" dirty="0" smtClean="0"/>
              <a:t>Inattention</a:t>
            </a:r>
          </a:p>
          <a:p>
            <a:r>
              <a:rPr lang="en-US" dirty="0" smtClean="0"/>
              <a:t>Task fixation</a:t>
            </a:r>
          </a:p>
          <a:p>
            <a:r>
              <a:rPr lang="en-US" dirty="0" smtClean="0"/>
              <a:t>Task saturation</a:t>
            </a:r>
          </a:p>
          <a:p>
            <a:r>
              <a:rPr lang="en-US" dirty="0" smtClean="0"/>
              <a:t>Confusion</a:t>
            </a:r>
          </a:p>
          <a:p>
            <a:r>
              <a:rPr lang="en-US" dirty="0" smtClean="0"/>
              <a:t>Personality style</a:t>
            </a:r>
          </a:p>
          <a:p>
            <a:r>
              <a:rPr lang="en-US" dirty="0" smtClean="0"/>
              <a:t>Overconfidence</a:t>
            </a:r>
          </a:p>
          <a:p>
            <a:r>
              <a:rPr lang="en-US" dirty="0" smtClean="0"/>
              <a:t>Complacency</a:t>
            </a:r>
          </a:p>
          <a:p>
            <a:endParaRPr lang="en-US" dirty="0"/>
          </a:p>
        </p:txBody>
      </p:sp>
      <p:sp>
        <p:nvSpPr>
          <p:cNvPr id="2" name="Slide Number Placeholder 1"/>
          <p:cNvSpPr>
            <a:spLocks noGrp="1"/>
          </p:cNvSpPr>
          <p:nvPr>
            <p:ph type="sldNum" sz="quarter" idx="4294967295"/>
          </p:nvPr>
        </p:nvSpPr>
        <p:spPr>
          <a:xfrm>
            <a:off x="7010400" y="6245225"/>
            <a:ext cx="2133600" cy="476250"/>
          </a:xfrm>
          <a:prstGeom prst="rect">
            <a:avLst/>
          </a:prstGeom>
        </p:spPr>
        <p:txBody>
          <a:bodyPr/>
          <a:lstStyle/>
          <a:p>
            <a:pPr>
              <a:defRPr/>
            </a:pPr>
            <a:fld id="{A9967609-C82F-48BB-BC30-D67B1BF7836F}" type="slidenum">
              <a:rPr lang="en-US" smtClean="0"/>
              <a:pPr>
                <a:defRPr/>
              </a:pPr>
              <a:t>16</a:t>
            </a:fld>
            <a:endParaRPr lang="en-US"/>
          </a:p>
        </p:txBody>
      </p:sp>
      <p:sp>
        <p:nvSpPr>
          <p:cNvPr id="5" name="Text Box 43"/>
          <p:cNvSpPr txBox="1">
            <a:spLocks noChangeArrowheads="1"/>
          </p:cNvSpPr>
          <p:nvPr/>
        </p:nvSpPr>
        <p:spPr bwMode="auto">
          <a:xfrm>
            <a:off x="1115616" y="5822974"/>
            <a:ext cx="5256584" cy="846386"/>
          </a:xfrm>
          <a:prstGeom prst="rect">
            <a:avLst/>
          </a:prstGeom>
          <a:solidFill>
            <a:srgbClr val="FFFF00"/>
          </a:solidFill>
          <a:ln w="12700">
            <a:solidFill>
              <a:schemeClr val="tx1"/>
            </a:solidFill>
            <a:miter lim="800000"/>
            <a:headEnd/>
            <a:tailEnd/>
          </a:ln>
        </p:spPr>
        <p:txBody>
          <a:bodyPr wrap="square">
            <a:spAutoFit/>
          </a:bodyPr>
          <a:lstStyle/>
          <a:p>
            <a:pPr algn="ctr">
              <a:spcBef>
                <a:spcPct val="50000"/>
              </a:spcBef>
            </a:pPr>
            <a:r>
              <a:rPr lang="en-US" sz="1400" b="1" i="1" dirty="0" smtClean="0"/>
              <a:t>People are different</a:t>
            </a:r>
          </a:p>
          <a:p>
            <a:pPr algn="ctr">
              <a:spcBef>
                <a:spcPct val="50000"/>
              </a:spcBef>
            </a:pPr>
            <a:r>
              <a:rPr lang="en-US" sz="1400" b="1" i="1" dirty="0" smtClean="0"/>
              <a:t>Individuals vary in their abilities, skills and motivations over time</a:t>
            </a:r>
            <a:endParaRPr lang="en-US" sz="1400" b="1" i="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lvl="0"/>
            <a:r>
              <a:rPr lang="en-US" b="1" dirty="0" smtClean="0">
                <a:latin typeface="Lucida Sans" pitchFamily="34" charset="0"/>
                <a:cs typeface="Lucida Sans" pitchFamily="34" charset="0"/>
              </a:rPr>
              <a:t>Conditions of Operators</a:t>
            </a:r>
            <a:br>
              <a:rPr lang="en-US" b="1" dirty="0" smtClean="0">
                <a:latin typeface="Lucida Sans" pitchFamily="34" charset="0"/>
                <a:cs typeface="Lucida Sans" pitchFamily="34" charset="0"/>
              </a:rPr>
            </a:br>
            <a:endParaRPr lang="en-US" dirty="0">
              <a:latin typeface="Lucida Sans" pitchFamily="34" charset="0"/>
              <a:cs typeface="Lucida Sans" pitchFamily="34" charset="0"/>
            </a:endParaRPr>
          </a:p>
        </p:txBody>
      </p:sp>
      <p:sp>
        <p:nvSpPr>
          <p:cNvPr id="8" name="Text Placeholder 7"/>
          <p:cNvSpPr>
            <a:spLocks noGrp="1"/>
          </p:cNvSpPr>
          <p:nvPr>
            <p:ph type="body" sz="quarter" idx="11"/>
          </p:nvPr>
        </p:nvSpPr>
        <p:spPr/>
        <p:txBody>
          <a:bodyPr>
            <a:normAutofit/>
          </a:bodyPr>
          <a:lstStyle/>
          <a:p>
            <a:pPr marL="0" lvl="0" indent="0" defTabSz="914400">
              <a:spcBef>
                <a:spcPct val="0"/>
              </a:spcBef>
              <a:buClrTx/>
              <a:buNone/>
            </a:pPr>
            <a:r>
              <a:rPr lang="en-US" b="1" dirty="0" smtClean="0">
                <a:latin typeface="Arial" pitchFamily="34" charset="0"/>
                <a:ea typeface="Times New Roman" pitchFamily="18" charset="0"/>
                <a:cs typeface="Arial" pitchFamily="34" charset="0"/>
              </a:rPr>
              <a:t>Adverse Physiological States </a:t>
            </a:r>
          </a:p>
          <a:p>
            <a:pPr marL="0" lvl="0" indent="0" defTabSz="914400">
              <a:spcBef>
                <a:spcPct val="0"/>
              </a:spcBef>
              <a:buClrTx/>
              <a:buNone/>
            </a:pPr>
            <a:r>
              <a:rPr lang="en-US" sz="2000" dirty="0" smtClean="0">
                <a:latin typeface="Arial" pitchFamily="34" charset="0"/>
                <a:ea typeface="Times New Roman" pitchFamily="18" charset="0"/>
                <a:cs typeface="Arial" pitchFamily="34" charset="0"/>
              </a:rPr>
              <a:t>Medical/physiological conditions that preclude safe operations.</a:t>
            </a:r>
          </a:p>
          <a:p>
            <a:pPr marL="0" lvl="0" indent="0" defTabSz="914400">
              <a:spcBef>
                <a:spcPct val="0"/>
              </a:spcBef>
              <a:buClrTx/>
              <a:buNone/>
            </a:pPr>
            <a:endParaRPr lang="en-US" sz="2000" dirty="0" smtClean="0">
              <a:latin typeface="Arial" pitchFamily="34" charset="0"/>
              <a:cs typeface="Arial" pitchFamily="34" charset="0"/>
            </a:endParaRPr>
          </a:p>
          <a:p>
            <a:pPr marL="228600" lvl="0" indent="-228600" defTabSz="914400">
              <a:spcBef>
                <a:spcPct val="0"/>
              </a:spcBef>
              <a:buFontTx/>
              <a:buChar char="•"/>
            </a:pPr>
            <a:r>
              <a:rPr lang="en-US" dirty="0" smtClean="0">
                <a:latin typeface="Arial" pitchFamily="34" charset="0"/>
                <a:ea typeface="Times New Roman" pitchFamily="18" charset="0"/>
                <a:cs typeface="Arial" pitchFamily="34" charset="0"/>
              </a:rPr>
              <a:t>Overexertion of physical activity</a:t>
            </a:r>
            <a:endParaRPr lang="en-US" sz="2000" dirty="0" smtClean="0">
              <a:latin typeface="Arial" pitchFamily="34" charset="0"/>
              <a:cs typeface="Arial" pitchFamily="34" charset="0"/>
            </a:endParaRPr>
          </a:p>
          <a:p>
            <a:pPr marL="228600" lvl="0" indent="-228600" defTabSz="914400">
              <a:spcBef>
                <a:spcPct val="0"/>
              </a:spcBef>
              <a:buFontTx/>
              <a:buChar char="•"/>
            </a:pPr>
            <a:r>
              <a:rPr lang="en-US" dirty="0" smtClean="0">
                <a:latin typeface="Arial" pitchFamily="34" charset="0"/>
                <a:ea typeface="Times New Roman" pitchFamily="18" charset="0"/>
                <a:cs typeface="Arial" pitchFamily="34" charset="0"/>
              </a:rPr>
              <a:t>Previous injury or illness</a:t>
            </a:r>
            <a:endParaRPr lang="en-US" sz="2000" dirty="0" smtClean="0">
              <a:latin typeface="Arial" pitchFamily="34" charset="0"/>
              <a:cs typeface="Arial" pitchFamily="34" charset="0"/>
            </a:endParaRPr>
          </a:p>
          <a:p>
            <a:pPr marL="228600" lvl="0" indent="-228600" defTabSz="914400">
              <a:spcBef>
                <a:spcPct val="0"/>
              </a:spcBef>
              <a:buFontTx/>
              <a:buChar char="•"/>
            </a:pPr>
            <a:r>
              <a:rPr lang="en-US" dirty="0" smtClean="0">
                <a:latin typeface="Arial" pitchFamily="34" charset="0"/>
                <a:ea typeface="Times New Roman" pitchFamily="18" charset="0"/>
                <a:cs typeface="Arial" pitchFamily="34" charset="0"/>
              </a:rPr>
              <a:t>Blood sugar insufficiency</a:t>
            </a:r>
            <a:endParaRPr lang="en-US" sz="2000" dirty="0" smtClean="0">
              <a:latin typeface="Arial" pitchFamily="34" charset="0"/>
              <a:cs typeface="Arial" pitchFamily="34" charset="0"/>
            </a:endParaRPr>
          </a:p>
          <a:p>
            <a:pPr marL="228600" lvl="0" indent="-228600" defTabSz="914400">
              <a:spcBef>
                <a:spcPct val="0"/>
              </a:spcBef>
              <a:buFontTx/>
              <a:buChar char="•"/>
            </a:pPr>
            <a:r>
              <a:rPr lang="en-US" dirty="0" smtClean="0">
                <a:latin typeface="Arial" pitchFamily="34" charset="0"/>
                <a:ea typeface="Times New Roman" pitchFamily="18" charset="0"/>
                <a:cs typeface="Arial" pitchFamily="34" charset="0"/>
              </a:rPr>
              <a:t>Sudden incapacitation/ unconsciousness</a:t>
            </a:r>
            <a:endParaRPr lang="en-US" sz="2000" dirty="0" smtClean="0">
              <a:latin typeface="Arial" pitchFamily="34" charset="0"/>
              <a:cs typeface="Arial" pitchFamily="34" charset="0"/>
            </a:endParaRPr>
          </a:p>
          <a:p>
            <a:pPr marL="228600" lvl="0" indent="-228600" defTabSz="914400">
              <a:spcBef>
                <a:spcPct val="0"/>
              </a:spcBef>
              <a:buFontTx/>
              <a:buChar char="•"/>
            </a:pPr>
            <a:r>
              <a:rPr lang="en-US" dirty="0" smtClean="0">
                <a:latin typeface="Arial" pitchFamily="34" charset="0"/>
                <a:ea typeface="Times New Roman" pitchFamily="18" charset="0"/>
                <a:cs typeface="Arial" pitchFamily="34" charset="0"/>
              </a:rPr>
              <a:t>Hypoxia</a:t>
            </a:r>
            <a:endParaRPr lang="en-US" sz="2000" dirty="0" smtClean="0">
              <a:latin typeface="Arial" pitchFamily="34" charset="0"/>
              <a:cs typeface="Arial" pitchFamily="34" charset="0"/>
            </a:endParaRPr>
          </a:p>
          <a:p>
            <a:pPr marL="228600" lvl="0" indent="-228600" defTabSz="914400">
              <a:spcBef>
                <a:spcPct val="0"/>
              </a:spcBef>
              <a:buFontTx/>
              <a:buChar char="•"/>
            </a:pPr>
            <a:r>
              <a:rPr lang="en-US" dirty="0" smtClean="0">
                <a:latin typeface="Arial" pitchFamily="34" charset="0"/>
                <a:ea typeface="Times New Roman" pitchFamily="18" charset="0"/>
                <a:cs typeface="Arial" pitchFamily="34" charset="0"/>
              </a:rPr>
              <a:t>Dehydration</a:t>
            </a:r>
          </a:p>
          <a:p>
            <a:endParaRPr lang="en-US" dirty="0" smtClean="0"/>
          </a:p>
          <a:p>
            <a:endParaRPr lang="en-US" dirty="0"/>
          </a:p>
        </p:txBody>
      </p:sp>
      <p:sp>
        <p:nvSpPr>
          <p:cNvPr id="2" name="Slide Number Placeholder 1"/>
          <p:cNvSpPr>
            <a:spLocks noGrp="1"/>
          </p:cNvSpPr>
          <p:nvPr>
            <p:ph type="sldNum" sz="quarter" idx="4294967295"/>
          </p:nvPr>
        </p:nvSpPr>
        <p:spPr>
          <a:xfrm>
            <a:off x="7010400" y="6245225"/>
            <a:ext cx="2133600" cy="476250"/>
          </a:xfrm>
          <a:prstGeom prst="rect">
            <a:avLst/>
          </a:prstGeom>
        </p:spPr>
        <p:txBody>
          <a:bodyPr/>
          <a:lstStyle/>
          <a:p>
            <a:pPr>
              <a:defRPr/>
            </a:pPr>
            <a:fld id="{A9967609-C82F-48BB-BC30-D67B1BF7836F}" type="slidenum">
              <a:rPr lang="en-US" smtClean="0"/>
              <a:pPr>
                <a:defRPr/>
              </a:pPr>
              <a:t>17</a:t>
            </a:fld>
            <a:endParaRPr lang="en-US"/>
          </a:p>
        </p:txBody>
      </p:sp>
      <p:sp>
        <p:nvSpPr>
          <p:cNvPr id="6" name="Text Box 43"/>
          <p:cNvSpPr txBox="1">
            <a:spLocks noChangeArrowheads="1"/>
          </p:cNvSpPr>
          <p:nvPr/>
        </p:nvSpPr>
        <p:spPr bwMode="auto">
          <a:xfrm>
            <a:off x="899592" y="4869160"/>
            <a:ext cx="5256584" cy="738664"/>
          </a:xfrm>
          <a:prstGeom prst="rect">
            <a:avLst/>
          </a:prstGeom>
          <a:solidFill>
            <a:srgbClr val="FFFF00"/>
          </a:solidFill>
          <a:ln w="12700">
            <a:solidFill>
              <a:schemeClr val="tx1"/>
            </a:solidFill>
            <a:miter lim="800000"/>
            <a:headEnd/>
            <a:tailEnd/>
          </a:ln>
        </p:spPr>
        <p:txBody>
          <a:bodyPr wrap="square">
            <a:spAutoFit/>
          </a:bodyPr>
          <a:lstStyle/>
          <a:p>
            <a:pPr algn="ctr">
              <a:spcBef>
                <a:spcPct val="50000"/>
              </a:spcBef>
            </a:pPr>
            <a:r>
              <a:rPr lang="en-US" sz="1400" i="1" dirty="0" smtClean="0"/>
              <a:t>Discuss examples of between and within individual variability and situations where this variability may lead to an error or accident</a:t>
            </a:r>
            <a:endParaRPr lang="en-US" sz="1400" i="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lvl="0"/>
            <a:r>
              <a:rPr lang="en-US" b="1" dirty="0" smtClean="0">
                <a:latin typeface="Lucida Sans" pitchFamily="34" charset="0"/>
                <a:cs typeface="Lucida Sans" pitchFamily="34" charset="0"/>
              </a:rPr>
              <a:t>Conditions of Operators</a:t>
            </a:r>
            <a:br>
              <a:rPr lang="en-US" b="1" dirty="0" smtClean="0">
                <a:latin typeface="Lucida Sans" pitchFamily="34" charset="0"/>
                <a:cs typeface="Lucida Sans" pitchFamily="34" charset="0"/>
              </a:rPr>
            </a:br>
            <a:endParaRPr lang="en-US" dirty="0">
              <a:latin typeface="Lucida Sans" pitchFamily="34" charset="0"/>
              <a:cs typeface="Lucida Sans" pitchFamily="34" charset="0"/>
            </a:endParaRPr>
          </a:p>
        </p:txBody>
      </p:sp>
      <p:sp>
        <p:nvSpPr>
          <p:cNvPr id="8" name="Text Placeholder 7"/>
          <p:cNvSpPr>
            <a:spLocks noGrp="1"/>
          </p:cNvSpPr>
          <p:nvPr>
            <p:ph type="body" sz="quarter" idx="11"/>
          </p:nvPr>
        </p:nvSpPr>
        <p:spPr/>
        <p:txBody>
          <a:bodyPr>
            <a:normAutofit lnSpcReduction="10000"/>
          </a:bodyPr>
          <a:lstStyle/>
          <a:p>
            <a:pPr marL="0" lvl="0" indent="0" defTabSz="914400">
              <a:spcBef>
                <a:spcPct val="0"/>
              </a:spcBef>
              <a:buClrTx/>
              <a:buNone/>
            </a:pPr>
            <a:r>
              <a:rPr lang="en-US" sz="2800" b="1" dirty="0" smtClean="0">
                <a:latin typeface="Arial" pitchFamily="34" charset="0"/>
                <a:ea typeface="Times New Roman" pitchFamily="18" charset="0"/>
                <a:cs typeface="Arial" pitchFamily="34" charset="0"/>
              </a:rPr>
              <a:t>Physical/Mental Limitations </a:t>
            </a:r>
          </a:p>
          <a:p>
            <a:pPr marL="0" lvl="0" indent="0" defTabSz="914400">
              <a:spcBef>
                <a:spcPct val="0"/>
              </a:spcBef>
              <a:buClrTx/>
              <a:buNone/>
            </a:pPr>
            <a:r>
              <a:rPr lang="en-US" sz="2000" dirty="0" smtClean="0">
                <a:latin typeface="Arial" pitchFamily="34" charset="0"/>
                <a:ea typeface="Times New Roman" pitchFamily="18" charset="0"/>
                <a:cs typeface="Arial" pitchFamily="34" charset="0"/>
              </a:rPr>
              <a:t>Situation exceeds the capabilities of the operator.</a:t>
            </a:r>
          </a:p>
          <a:p>
            <a:pPr marL="0" lvl="0" indent="0" defTabSz="914400">
              <a:spcBef>
                <a:spcPct val="0"/>
              </a:spcBef>
              <a:buClrTx/>
              <a:buNone/>
            </a:pPr>
            <a:endParaRPr lang="en-US" sz="1600" dirty="0" smtClean="0">
              <a:latin typeface="Arial" pitchFamily="34" charset="0"/>
              <a:cs typeface="Arial" pitchFamily="34" charset="0"/>
            </a:endParaRPr>
          </a:p>
          <a:p>
            <a:pPr marL="228600" lvl="0" indent="-228600" defTabSz="914400">
              <a:spcBef>
                <a:spcPct val="0"/>
              </a:spcBef>
              <a:buFontTx/>
              <a:buChar char="•"/>
            </a:pPr>
            <a:r>
              <a:rPr lang="en-US" dirty="0" smtClean="0">
                <a:latin typeface="Arial" pitchFamily="34" charset="0"/>
                <a:ea typeface="Times New Roman" pitchFamily="18" charset="0"/>
                <a:cs typeface="Arial" pitchFamily="34" charset="0"/>
              </a:rPr>
              <a:t>Vision deficiency</a:t>
            </a:r>
            <a:endParaRPr lang="en-US" sz="2000" dirty="0" smtClean="0">
              <a:latin typeface="Arial" pitchFamily="34" charset="0"/>
              <a:cs typeface="Arial" pitchFamily="34" charset="0"/>
            </a:endParaRPr>
          </a:p>
          <a:p>
            <a:pPr marL="228600" lvl="0" indent="-228600" defTabSz="914400">
              <a:spcBef>
                <a:spcPct val="0"/>
              </a:spcBef>
              <a:buFontTx/>
              <a:buChar char="•"/>
            </a:pPr>
            <a:r>
              <a:rPr lang="en-US" dirty="0" smtClean="0">
                <a:latin typeface="Arial" pitchFamily="34" charset="0"/>
                <a:ea typeface="Times New Roman" pitchFamily="18" charset="0"/>
                <a:cs typeface="Arial" pitchFamily="34" charset="0"/>
              </a:rPr>
              <a:t>Hearing deficiency</a:t>
            </a:r>
            <a:endParaRPr lang="en-US" sz="2000" dirty="0" smtClean="0">
              <a:latin typeface="Arial" pitchFamily="34" charset="0"/>
              <a:cs typeface="Arial" pitchFamily="34" charset="0"/>
            </a:endParaRPr>
          </a:p>
          <a:p>
            <a:pPr marL="228600" lvl="0" indent="-228600" defTabSz="914400">
              <a:spcBef>
                <a:spcPct val="0"/>
              </a:spcBef>
              <a:buFontTx/>
              <a:buChar char="•"/>
            </a:pPr>
            <a:r>
              <a:rPr lang="en-US" dirty="0" smtClean="0">
                <a:latin typeface="Arial" pitchFamily="34" charset="0"/>
                <a:ea typeface="Times New Roman" pitchFamily="18" charset="0"/>
                <a:cs typeface="Arial" pitchFamily="34" charset="0"/>
              </a:rPr>
              <a:t>Restricted range of body movement</a:t>
            </a:r>
            <a:endParaRPr lang="en-US" sz="2000" dirty="0" smtClean="0">
              <a:latin typeface="Arial" pitchFamily="34" charset="0"/>
              <a:cs typeface="Arial" pitchFamily="34" charset="0"/>
            </a:endParaRPr>
          </a:p>
          <a:p>
            <a:pPr marL="228600" lvl="0" indent="-228600" defTabSz="914400">
              <a:spcBef>
                <a:spcPct val="0"/>
              </a:spcBef>
              <a:buFontTx/>
              <a:buChar char="•"/>
            </a:pPr>
            <a:r>
              <a:rPr lang="en-US" dirty="0" smtClean="0">
                <a:latin typeface="Arial" pitchFamily="34" charset="0"/>
                <a:ea typeface="Times New Roman" pitchFamily="18" charset="0"/>
                <a:cs typeface="Arial" pitchFamily="34" charset="0"/>
              </a:rPr>
              <a:t>Substance sensitivities or allergies</a:t>
            </a:r>
            <a:endParaRPr lang="en-US" sz="2000" dirty="0" smtClean="0">
              <a:latin typeface="Arial" pitchFamily="34" charset="0"/>
              <a:cs typeface="Arial" pitchFamily="34" charset="0"/>
            </a:endParaRPr>
          </a:p>
          <a:p>
            <a:pPr marL="228600" lvl="0" indent="-228600" defTabSz="914400">
              <a:spcBef>
                <a:spcPct val="0"/>
              </a:spcBef>
              <a:buFontTx/>
              <a:buChar char="•"/>
            </a:pPr>
            <a:r>
              <a:rPr lang="en-US" dirty="0" smtClean="0">
                <a:latin typeface="Arial" pitchFamily="34" charset="0"/>
                <a:ea typeface="Times New Roman" pitchFamily="18" charset="0"/>
                <a:cs typeface="Arial" pitchFamily="34" charset="0"/>
              </a:rPr>
              <a:t>Inadequate size or strength</a:t>
            </a:r>
            <a:endParaRPr lang="en-US" sz="2000" dirty="0" smtClean="0">
              <a:latin typeface="Arial" pitchFamily="34" charset="0"/>
              <a:cs typeface="Arial" pitchFamily="34" charset="0"/>
            </a:endParaRPr>
          </a:p>
          <a:p>
            <a:pPr marL="228600" lvl="0" indent="-228600" defTabSz="914400">
              <a:spcBef>
                <a:spcPct val="0"/>
              </a:spcBef>
              <a:buFontTx/>
              <a:buChar char="•"/>
            </a:pPr>
            <a:r>
              <a:rPr lang="en-US" dirty="0" smtClean="0">
                <a:latin typeface="Arial" pitchFamily="34" charset="0"/>
                <a:ea typeface="Times New Roman" pitchFamily="18" charset="0"/>
                <a:cs typeface="Arial" pitchFamily="34" charset="0"/>
              </a:rPr>
              <a:t>Low mechanical aptitude</a:t>
            </a:r>
            <a:endParaRPr lang="en-US" sz="2000" dirty="0" smtClean="0">
              <a:latin typeface="Arial" pitchFamily="34" charset="0"/>
              <a:cs typeface="Arial" pitchFamily="34" charset="0"/>
            </a:endParaRPr>
          </a:p>
          <a:p>
            <a:pPr marL="228600" lvl="0" indent="-228600" defTabSz="914400">
              <a:spcBef>
                <a:spcPct val="0"/>
              </a:spcBef>
              <a:buFontTx/>
              <a:buChar char="•"/>
            </a:pPr>
            <a:r>
              <a:rPr lang="en-US" dirty="0" smtClean="0">
                <a:latin typeface="Arial" pitchFamily="34" charset="0"/>
                <a:ea typeface="Times New Roman" pitchFamily="18" charset="0"/>
                <a:cs typeface="Arial" pitchFamily="34" charset="0"/>
              </a:rPr>
              <a:t>Limited experience</a:t>
            </a:r>
            <a:endParaRPr lang="en-US" sz="2000" dirty="0" smtClean="0">
              <a:latin typeface="Arial" pitchFamily="34" charset="0"/>
              <a:cs typeface="Arial" pitchFamily="34" charset="0"/>
            </a:endParaRPr>
          </a:p>
          <a:p>
            <a:pPr marL="228600" lvl="0" indent="-228600" defTabSz="914400">
              <a:spcBef>
                <a:spcPct val="0"/>
              </a:spcBef>
              <a:buFontTx/>
              <a:buChar char="•"/>
            </a:pPr>
            <a:r>
              <a:rPr lang="en-US" dirty="0" smtClean="0">
                <a:latin typeface="Arial" pitchFamily="34" charset="0"/>
                <a:ea typeface="Times New Roman" pitchFamily="18" charset="0"/>
                <a:cs typeface="Arial" pitchFamily="34" charset="0"/>
              </a:rPr>
              <a:t>Lack of proficiency</a:t>
            </a:r>
            <a:endParaRPr lang="en-US" sz="2000" dirty="0" smtClean="0">
              <a:latin typeface="Arial" pitchFamily="34" charset="0"/>
              <a:cs typeface="Arial" pitchFamily="34" charset="0"/>
            </a:endParaRPr>
          </a:p>
          <a:p>
            <a:pPr marL="228600" lvl="0" indent="-228600" defTabSz="914400">
              <a:spcBef>
                <a:spcPct val="0"/>
              </a:spcBef>
              <a:buFontTx/>
              <a:buChar char="•"/>
            </a:pPr>
            <a:r>
              <a:rPr lang="en-US" dirty="0" smtClean="0">
                <a:latin typeface="Arial" pitchFamily="34" charset="0"/>
                <a:ea typeface="Times New Roman" pitchFamily="18" charset="0"/>
                <a:cs typeface="Arial" pitchFamily="34" charset="0"/>
              </a:rPr>
              <a:t>Anthropometric biomechanical limitations</a:t>
            </a:r>
            <a:endParaRPr lang="en-US" sz="2000" dirty="0" smtClean="0">
              <a:latin typeface="Arial" pitchFamily="34" charset="0"/>
              <a:cs typeface="Arial" pitchFamily="34" charset="0"/>
            </a:endParaRPr>
          </a:p>
          <a:p>
            <a:pPr marL="228600" lvl="0" indent="-228600" defTabSz="914400">
              <a:spcBef>
                <a:spcPct val="0"/>
              </a:spcBef>
              <a:buFontTx/>
              <a:buChar char="•"/>
            </a:pPr>
            <a:r>
              <a:rPr lang="en-US" dirty="0" smtClean="0">
                <a:latin typeface="Arial" pitchFamily="34" charset="0"/>
                <a:ea typeface="Times New Roman" pitchFamily="18" charset="0"/>
                <a:cs typeface="Arial" pitchFamily="34" charset="0"/>
              </a:rPr>
              <a:t>Motor skill, coordination, or timing deficiency</a:t>
            </a:r>
            <a:endParaRPr lang="en-US" sz="6000" dirty="0" smtClean="0">
              <a:latin typeface="Arial" pitchFamily="34" charset="0"/>
              <a:cs typeface="Arial" pitchFamily="34" charset="0"/>
            </a:endParaRPr>
          </a:p>
          <a:p>
            <a:endParaRPr lang="en-US" dirty="0" smtClean="0"/>
          </a:p>
          <a:p>
            <a:endParaRPr lang="en-US" dirty="0"/>
          </a:p>
        </p:txBody>
      </p:sp>
      <p:sp>
        <p:nvSpPr>
          <p:cNvPr id="2" name="Slide Number Placeholder 1"/>
          <p:cNvSpPr>
            <a:spLocks noGrp="1"/>
          </p:cNvSpPr>
          <p:nvPr>
            <p:ph type="sldNum" sz="quarter" idx="4294967295"/>
          </p:nvPr>
        </p:nvSpPr>
        <p:spPr>
          <a:xfrm>
            <a:off x="7010400" y="6245225"/>
            <a:ext cx="2133600" cy="476250"/>
          </a:xfrm>
          <a:prstGeom prst="rect">
            <a:avLst/>
          </a:prstGeom>
        </p:spPr>
        <p:txBody>
          <a:bodyPr/>
          <a:lstStyle/>
          <a:p>
            <a:pPr>
              <a:defRPr/>
            </a:pPr>
            <a:fld id="{A9967609-C82F-48BB-BC30-D67B1BF7836F}"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3"/>
          <p:cNvSpPr>
            <a:spLocks noGrp="1"/>
          </p:cNvSpPr>
          <p:nvPr>
            <p:ph type="sldNum" sz="quarter" idx="12"/>
          </p:nvPr>
        </p:nvSpPr>
        <p:spPr>
          <a:noFill/>
        </p:spPr>
        <p:txBody>
          <a:bodyPr/>
          <a:lstStyle/>
          <a:p>
            <a:fld id="{3857A497-5506-4241-83EF-E1FB44B1EB5E}" type="slidenum">
              <a:rPr lang="en-US" smtClean="0"/>
              <a:pPr/>
              <a:t>19</a:t>
            </a:fld>
            <a:endParaRPr lang="en-US" smtClean="0"/>
          </a:p>
        </p:txBody>
      </p:sp>
      <p:sp>
        <p:nvSpPr>
          <p:cNvPr id="13317" name="Rectangle 2"/>
          <p:cNvSpPr>
            <a:spLocks noChangeArrowheads="1"/>
          </p:cNvSpPr>
          <p:nvPr/>
        </p:nvSpPr>
        <p:spPr bwMode="auto">
          <a:xfrm>
            <a:off x="2667000" y="381000"/>
            <a:ext cx="3276600" cy="1143000"/>
          </a:xfrm>
          <a:prstGeom prst="rect">
            <a:avLst/>
          </a:prstGeom>
          <a:ln>
            <a:headEnd/>
            <a:tailEnd/>
          </a:ln>
        </p:spPr>
        <p:style>
          <a:lnRef idx="1">
            <a:schemeClr val="dk1"/>
          </a:lnRef>
          <a:fillRef idx="2">
            <a:schemeClr val="dk1"/>
          </a:fillRef>
          <a:effectRef idx="1">
            <a:schemeClr val="dk1"/>
          </a:effectRef>
          <a:fontRef idx="minor">
            <a:schemeClr val="dk1"/>
          </a:fontRef>
        </p:style>
        <p:txBody>
          <a:bodyPr anchor="ctr"/>
          <a:lstStyle/>
          <a:p>
            <a:pPr algn="ctr"/>
            <a:r>
              <a:rPr lang="en-US" sz="3200" b="1">
                <a:solidFill>
                  <a:schemeClr val="tx2"/>
                </a:solidFill>
              </a:rPr>
              <a:t>Unsafe Supervision</a:t>
            </a:r>
          </a:p>
        </p:txBody>
      </p:sp>
      <p:sp>
        <p:nvSpPr>
          <p:cNvPr id="13318" name="Rectangle 3"/>
          <p:cNvSpPr>
            <a:spLocks noChangeArrowheads="1"/>
          </p:cNvSpPr>
          <p:nvPr/>
        </p:nvSpPr>
        <p:spPr bwMode="auto">
          <a:xfrm>
            <a:off x="381000" y="2705100"/>
            <a:ext cx="1752600" cy="60960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anchor="ctr"/>
          <a:lstStyle/>
          <a:p>
            <a:pPr algn="ctr"/>
            <a:r>
              <a:rPr lang="en-US" sz="1200" b="1">
                <a:solidFill>
                  <a:schemeClr val="tx2"/>
                </a:solidFill>
              </a:rPr>
              <a:t>Inadequate </a:t>
            </a:r>
            <a:br>
              <a:rPr lang="en-US" sz="1200" b="1">
                <a:solidFill>
                  <a:schemeClr val="tx2"/>
                </a:solidFill>
              </a:rPr>
            </a:br>
            <a:r>
              <a:rPr lang="en-US" sz="1200" b="1">
                <a:solidFill>
                  <a:schemeClr val="tx2"/>
                </a:solidFill>
              </a:rPr>
              <a:t>Supervision</a:t>
            </a:r>
          </a:p>
        </p:txBody>
      </p:sp>
      <p:sp>
        <p:nvSpPr>
          <p:cNvPr id="13319" name="Rectangle 4"/>
          <p:cNvSpPr>
            <a:spLocks noChangeArrowheads="1"/>
          </p:cNvSpPr>
          <p:nvPr/>
        </p:nvSpPr>
        <p:spPr bwMode="auto">
          <a:xfrm>
            <a:off x="6934200" y="2705100"/>
            <a:ext cx="1371600" cy="60960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anchor="ctr"/>
          <a:lstStyle/>
          <a:p>
            <a:pPr algn="ctr"/>
            <a:r>
              <a:rPr lang="en-US" sz="1200" b="1">
                <a:solidFill>
                  <a:schemeClr val="tx2"/>
                </a:solidFill>
              </a:rPr>
              <a:t>Supervisory </a:t>
            </a:r>
            <a:br>
              <a:rPr lang="en-US" sz="1200" b="1">
                <a:solidFill>
                  <a:schemeClr val="tx2"/>
                </a:solidFill>
              </a:rPr>
            </a:br>
            <a:r>
              <a:rPr lang="en-US" sz="1200" b="1">
                <a:solidFill>
                  <a:schemeClr val="tx2"/>
                </a:solidFill>
              </a:rPr>
              <a:t>Violations</a:t>
            </a:r>
          </a:p>
        </p:txBody>
      </p:sp>
      <p:sp>
        <p:nvSpPr>
          <p:cNvPr id="13320" name="Rectangle 5"/>
          <p:cNvSpPr>
            <a:spLocks noChangeArrowheads="1"/>
          </p:cNvSpPr>
          <p:nvPr/>
        </p:nvSpPr>
        <p:spPr bwMode="auto">
          <a:xfrm>
            <a:off x="4876800" y="2705100"/>
            <a:ext cx="1295400" cy="60960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anchor="ctr"/>
          <a:lstStyle/>
          <a:p>
            <a:pPr algn="ctr"/>
            <a:r>
              <a:rPr lang="en-US" sz="1200" b="1">
                <a:solidFill>
                  <a:schemeClr val="tx2"/>
                </a:solidFill>
              </a:rPr>
              <a:t>Failure to </a:t>
            </a:r>
            <a:br>
              <a:rPr lang="en-US" sz="1200" b="1">
                <a:solidFill>
                  <a:schemeClr val="tx2"/>
                </a:solidFill>
              </a:rPr>
            </a:br>
            <a:r>
              <a:rPr lang="en-US" sz="1200" b="1">
                <a:solidFill>
                  <a:schemeClr val="tx2"/>
                </a:solidFill>
              </a:rPr>
              <a:t>Correct </a:t>
            </a:r>
            <a:br>
              <a:rPr lang="en-US" sz="1200" b="1">
                <a:solidFill>
                  <a:schemeClr val="tx2"/>
                </a:solidFill>
              </a:rPr>
            </a:br>
            <a:r>
              <a:rPr lang="en-US" sz="1200" b="1">
                <a:solidFill>
                  <a:schemeClr val="tx2"/>
                </a:solidFill>
              </a:rPr>
              <a:t>Problem</a:t>
            </a:r>
          </a:p>
        </p:txBody>
      </p:sp>
      <p:sp>
        <p:nvSpPr>
          <p:cNvPr id="13321" name="Rectangle 6"/>
          <p:cNvSpPr>
            <a:spLocks noChangeArrowheads="1"/>
          </p:cNvSpPr>
          <p:nvPr/>
        </p:nvSpPr>
        <p:spPr bwMode="auto">
          <a:xfrm>
            <a:off x="2743200" y="2705100"/>
            <a:ext cx="1371600" cy="60960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anchor="ctr"/>
          <a:lstStyle/>
          <a:p>
            <a:pPr algn="ctr"/>
            <a:r>
              <a:rPr lang="en-US" sz="1200" b="1">
                <a:solidFill>
                  <a:schemeClr val="tx2"/>
                </a:solidFill>
              </a:rPr>
              <a:t>Planned </a:t>
            </a:r>
            <a:br>
              <a:rPr lang="en-US" sz="1200" b="1">
                <a:solidFill>
                  <a:schemeClr val="tx2"/>
                </a:solidFill>
              </a:rPr>
            </a:br>
            <a:r>
              <a:rPr lang="en-US" sz="1200" b="1">
                <a:solidFill>
                  <a:schemeClr val="tx2"/>
                </a:solidFill>
              </a:rPr>
              <a:t>Inappropriate</a:t>
            </a:r>
            <a:br>
              <a:rPr lang="en-US" sz="1200" b="1">
                <a:solidFill>
                  <a:schemeClr val="tx2"/>
                </a:solidFill>
              </a:rPr>
            </a:br>
            <a:r>
              <a:rPr lang="en-US" sz="1200" b="1">
                <a:solidFill>
                  <a:schemeClr val="tx2"/>
                </a:solidFill>
              </a:rPr>
              <a:t>Operations</a:t>
            </a:r>
          </a:p>
        </p:txBody>
      </p:sp>
      <p:cxnSp>
        <p:nvCxnSpPr>
          <p:cNvPr id="13322" name="AutoShape 7"/>
          <p:cNvCxnSpPr>
            <a:cxnSpLocks noChangeShapeType="1"/>
            <a:stCxn id="13318" idx="0"/>
            <a:endCxn id="13317" idx="2"/>
          </p:cNvCxnSpPr>
          <p:nvPr/>
        </p:nvCxnSpPr>
        <p:spPr bwMode="auto">
          <a:xfrm rot="-5400000">
            <a:off x="2209800" y="590550"/>
            <a:ext cx="1143000" cy="3048000"/>
          </a:xfrm>
          <a:prstGeom prst="bentConnector3">
            <a:avLst>
              <a:gd name="adj1" fmla="val 50000"/>
            </a:avLst>
          </a:prstGeom>
          <a:noFill/>
          <a:ln w="9525">
            <a:solidFill>
              <a:schemeClr val="tx1"/>
            </a:solidFill>
            <a:miter lim="800000"/>
            <a:headEnd/>
            <a:tailEnd type="triangle" w="med" len="med"/>
          </a:ln>
        </p:spPr>
      </p:cxnSp>
      <p:cxnSp>
        <p:nvCxnSpPr>
          <p:cNvPr id="13323" name="AutoShape 8"/>
          <p:cNvCxnSpPr>
            <a:cxnSpLocks noChangeShapeType="1"/>
            <a:stCxn id="13319" idx="0"/>
            <a:endCxn id="13317" idx="2"/>
          </p:cNvCxnSpPr>
          <p:nvPr/>
        </p:nvCxnSpPr>
        <p:spPr bwMode="auto">
          <a:xfrm rot="5400000" flipH="1">
            <a:off x="5391150" y="457200"/>
            <a:ext cx="1143000" cy="3314700"/>
          </a:xfrm>
          <a:prstGeom prst="bentConnector3">
            <a:avLst>
              <a:gd name="adj1" fmla="val 50000"/>
            </a:avLst>
          </a:prstGeom>
          <a:noFill/>
          <a:ln w="9525">
            <a:solidFill>
              <a:schemeClr val="tx1"/>
            </a:solidFill>
            <a:miter lim="800000"/>
            <a:headEnd/>
            <a:tailEnd type="triangle" w="med" len="med"/>
          </a:ln>
        </p:spPr>
      </p:cxnSp>
      <p:cxnSp>
        <p:nvCxnSpPr>
          <p:cNvPr id="13324" name="AutoShape 9"/>
          <p:cNvCxnSpPr>
            <a:cxnSpLocks noChangeShapeType="1"/>
            <a:stCxn id="13321" idx="0"/>
            <a:endCxn id="13317" idx="2"/>
          </p:cNvCxnSpPr>
          <p:nvPr/>
        </p:nvCxnSpPr>
        <p:spPr bwMode="auto">
          <a:xfrm rot="-5400000">
            <a:off x="3295650" y="1676400"/>
            <a:ext cx="1143000" cy="876300"/>
          </a:xfrm>
          <a:prstGeom prst="bentConnector3">
            <a:avLst>
              <a:gd name="adj1" fmla="val 50000"/>
            </a:avLst>
          </a:prstGeom>
          <a:noFill/>
          <a:ln w="9525">
            <a:solidFill>
              <a:schemeClr val="tx1"/>
            </a:solidFill>
            <a:miter lim="800000"/>
            <a:headEnd/>
            <a:tailEnd type="triangle" w="med" len="med"/>
          </a:ln>
        </p:spPr>
      </p:cxnSp>
      <p:cxnSp>
        <p:nvCxnSpPr>
          <p:cNvPr id="13325" name="AutoShape 10"/>
          <p:cNvCxnSpPr>
            <a:cxnSpLocks noChangeShapeType="1"/>
            <a:stCxn id="13320" idx="0"/>
            <a:endCxn id="13317" idx="2"/>
          </p:cNvCxnSpPr>
          <p:nvPr/>
        </p:nvCxnSpPr>
        <p:spPr bwMode="auto">
          <a:xfrm rot="5400000" flipH="1">
            <a:off x="4343400" y="1504950"/>
            <a:ext cx="1143000" cy="1219200"/>
          </a:xfrm>
          <a:prstGeom prst="bentConnector3">
            <a:avLst>
              <a:gd name="adj1" fmla="val 50000"/>
            </a:avLst>
          </a:prstGeom>
          <a:noFill/>
          <a:ln w="9525">
            <a:solidFill>
              <a:schemeClr val="tx1"/>
            </a:solidFill>
            <a:miter lim="800000"/>
            <a:headEnd/>
            <a:tailEnd type="triangle" w="med" len="med"/>
          </a:ln>
        </p:spPr>
      </p:cxnSp>
      <p:sp>
        <p:nvSpPr>
          <p:cNvPr id="13326" name="AutoShape 11"/>
          <p:cNvSpPr>
            <a:spLocks noChangeArrowheads="1"/>
          </p:cNvSpPr>
          <p:nvPr/>
        </p:nvSpPr>
        <p:spPr bwMode="auto">
          <a:xfrm>
            <a:off x="533400" y="4267200"/>
            <a:ext cx="1676400" cy="1752600"/>
          </a:xfrm>
          <a:prstGeom prst="wedgeRoundRectCallout">
            <a:avLst>
              <a:gd name="adj1" fmla="val -852"/>
              <a:gd name="adj2" fmla="val -105796"/>
              <a:gd name="adj3" fmla="val 16667"/>
            </a:avLst>
          </a:prstGeom>
          <a:ln>
            <a:headEnd/>
            <a:tailEnd/>
          </a:ln>
        </p:spPr>
        <p:style>
          <a:lnRef idx="2">
            <a:schemeClr val="dk1"/>
          </a:lnRef>
          <a:fillRef idx="1">
            <a:schemeClr val="lt1"/>
          </a:fillRef>
          <a:effectRef idx="0">
            <a:schemeClr val="dk1"/>
          </a:effectRef>
          <a:fontRef idx="minor">
            <a:schemeClr val="dk1"/>
          </a:fontRef>
        </p:style>
        <p:txBody>
          <a:bodyPr anchor="ctr"/>
          <a:lstStyle/>
          <a:p>
            <a:pPr>
              <a:buFontTx/>
              <a:buChar char="•"/>
            </a:pPr>
            <a:r>
              <a:rPr lang="en-US" sz="1600" dirty="0"/>
              <a:t>Training</a:t>
            </a:r>
          </a:p>
          <a:p>
            <a:pPr>
              <a:buFontTx/>
              <a:buChar char="•"/>
            </a:pPr>
            <a:r>
              <a:rPr lang="en-US" sz="1600" dirty="0"/>
              <a:t>Assignments</a:t>
            </a:r>
          </a:p>
          <a:p>
            <a:pPr>
              <a:buFontTx/>
              <a:buChar char="•"/>
            </a:pPr>
            <a:r>
              <a:rPr lang="en-US" sz="1600" dirty="0"/>
              <a:t>Monitoring</a:t>
            </a:r>
          </a:p>
          <a:p>
            <a:pPr>
              <a:buFontTx/>
              <a:buChar char="•"/>
            </a:pPr>
            <a:r>
              <a:rPr lang="en-US" sz="1600" dirty="0"/>
              <a:t>Untrained Supervisor</a:t>
            </a:r>
          </a:p>
        </p:txBody>
      </p:sp>
      <p:sp>
        <p:nvSpPr>
          <p:cNvPr id="13327" name="AutoShape 12"/>
          <p:cNvSpPr>
            <a:spLocks noChangeArrowheads="1"/>
          </p:cNvSpPr>
          <p:nvPr/>
        </p:nvSpPr>
        <p:spPr bwMode="auto">
          <a:xfrm>
            <a:off x="2895600" y="4343400"/>
            <a:ext cx="1676400" cy="1752600"/>
          </a:xfrm>
          <a:prstGeom prst="wedgeRoundRectCallout">
            <a:avLst>
              <a:gd name="adj1" fmla="val -10227"/>
              <a:gd name="adj2" fmla="val -108241"/>
              <a:gd name="adj3" fmla="val 16667"/>
            </a:avLst>
          </a:prstGeom>
          <a:ln>
            <a:headEnd/>
            <a:tailEnd/>
          </a:ln>
        </p:spPr>
        <p:style>
          <a:lnRef idx="2">
            <a:schemeClr val="dk1"/>
          </a:lnRef>
          <a:fillRef idx="1">
            <a:schemeClr val="lt1"/>
          </a:fillRef>
          <a:effectRef idx="0">
            <a:schemeClr val="dk1"/>
          </a:effectRef>
          <a:fontRef idx="minor">
            <a:schemeClr val="dk1"/>
          </a:fontRef>
        </p:style>
        <p:txBody>
          <a:bodyPr anchor="ctr"/>
          <a:lstStyle/>
          <a:p>
            <a:pPr>
              <a:buFontTx/>
              <a:buChar char="•"/>
            </a:pPr>
            <a:r>
              <a:rPr lang="en-US" sz="1600"/>
              <a:t>Assignments</a:t>
            </a:r>
          </a:p>
          <a:p>
            <a:pPr>
              <a:buFontTx/>
              <a:buChar char="•"/>
            </a:pPr>
            <a:r>
              <a:rPr lang="en-US" sz="1600"/>
              <a:t>Workload</a:t>
            </a:r>
          </a:p>
          <a:p>
            <a:pPr algn="ctr"/>
            <a:endParaRPr lang="en-US" sz="1600"/>
          </a:p>
        </p:txBody>
      </p:sp>
      <p:sp>
        <p:nvSpPr>
          <p:cNvPr id="13328" name="AutoShape 13"/>
          <p:cNvSpPr>
            <a:spLocks noChangeArrowheads="1"/>
          </p:cNvSpPr>
          <p:nvPr/>
        </p:nvSpPr>
        <p:spPr bwMode="auto">
          <a:xfrm>
            <a:off x="4800600" y="4419600"/>
            <a:ext cx="1676400" cy="1752600"/>
          </a:xfrm>
          <a:prstGeom prst="wedgeRoundRectCallout">
            <a:avLst>
              <a:gd name="adj1" fmla="val -5968"/>
              <a:gd name="adj2" fmla="val -111505"/>
              <a:gd name="adj3" fmla="val 16667"/>
            </a:avLst>
          </a:prstGeom>
          <a:ln>
            <a:headEnd/>
            <a:tailEnd/>
          </a:ln>
        </p:spPr>
        <p:style>
          <a:lnRef idx="2">
            <a:schemeClr val="dk1"/>
          </a:lnRef>
          <a:fillRef idx="1">
            <a:schemeClr val="lt1"/>
          </a:fillRef>
          <a:effectRef idx="0">
            <a:schemeClr val="dk1"/>
          </a:effectRef>
          <a:fontRef idx="minor">
            <a:schemeClr val="dk1"/>
          </a:fontRef>
        </p:style>
        <p:txBody>
          <a:bodyPr anchor="ctr"/>
          <a:lstStyle/>
          <a:p>
            <a:pPr>
              <a:buFontTx/>
              <a:buChar char="•"/>
            </a:pPr>
            <a:r>
              <a:rPr lang="en-US" sz="1600"/>
              <a:t>Uncorrected hazard</a:t>
            </a:r>
          </a:p>
          <a:p>
            <a:pPr>
              <a:buFontTx/>
              <a:buChar char="•"/>
            </a:pPr>
            <a:r>
              <a:rPr lang="en-US" sz="1600"/>
              <a:t>Uncorrected behavior</a:t>
            </a:r>
          </a:p>
        </p:txBody>
      </p:sp>
      <p:sp>
        <p:nvSpPr>
          <p:cNvPr id="13329" name="AutoShape 14"/>
          <p:cNvSpPr>
            <a:spLocks noChangeArrowheads="1"/>
          </p:cNvSpPr>
          <p:nvPr/>
        </p:nvSpPr>
        <p:spPr bwMode="auto">
          <a:xfrm>
            <a:off x="6858000" y="4419600"/>
            <a:ext cx="1676400" cy="1752600"/>
          </a:xfrm>
          <a:prstGeom prst="wedgeRoundRectCallout">
            <a:avLst>
              <a:gd name="adj1" fmla="val -6819"/>
              <a:gd name="adj2" fmla="val -113949"/>
              <a:gd name="adj3" fmla="val 16667"/>
            </a:avLst>
          </a:prstGeom>
          <a:ln>
            <a:headEnd/>
            <a:tailEnd/>
          </a:ln>
        </p:spPr>
        <p:style>
          <a:lnRef idx="2">
            <a:schemeClr val="dk1"/>
          </a:lnRef>
          <a:fillRef idx="1">
            <a:schemeClr val="lt1"/>
          </a:fillRef>
          <a:effectRef idx="0">
            <a:schemeClr val="dk1"/>
          </a:effectRef>
          <a:fontRef idx="minor">
            <a:schemeClr val="dk1"/>
          </a:fontRef>
        </p:style>
        <p:txBody>
          <a:bodyPr anchor="ctr"/>
          <a:lstStyle/>
          <a:p>
            <a:pPr>
              <a:buFontTx/>
              <a:buChar char="•"/>
            </a:pPr>
            <a:r>
              <a:rPr lang="en-US" sz="1600"/>
              <a:t>Unauthorized assignments</a:t>
            </a:r>
          </a:p>
          <a:p>
            <a:pPr>
              <a:buFontTx/>
              <a:buChar char="•"/>
            </a:pPr>
            <a:r>
              <a:rPr lang="en-US" sz="1600"/>
              <a:t>Procedure violation</a:t>
            </a:r>
          </a:p>
          <a:p>
            <a:pPr>
              <a:buFontTx/>
              <a:buChar char="•"/>
            </a:pPr>
            <a:r>
              <a:rPr lang="en-US" sz="1600"/>
              <a:t>Fraud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60648"/>
            <a:ext cx="7543800" cy="609600"/>
          </a:xfrm>
        </p:spPr>
        <p:txBody>
          <a:bodyPr/>
          <a:lstStyle/>
          <a:p>
            <a:r>
              <a:rPr lang="en-US" dirty="0" smtClean="0"/>
              <a:t>Errors and Accidents</a:t>
            </a:r>
            <a:endParaRPr lang="en-US" dirty="0"/>
          </a:p>
        </p:txBody>
      </p:sp>
      <p:sp>
        <p:nvSpPr>
          <p:cNvPr id="3" name="Text Placeholder 2"/>
          <p:cNvSpPr>
            <a:spLocks noGrp="1"/>
          </p:cNvSpPr>
          <p:nvPr>
            <p:ph type="body" sz="quarter" idx="11"/>
          </p:nvPr>
        </p:nvSpPr>
        <p:spPr>
          <a:xfrm>
            <a:off x="467544" y="1124744"/>
            <a:ext cx="8352928" cy="4572000"/>
          </a:xfrm>
        </p:spPr>
        <p:txBody>
          <a:bodyPr>
            <a:normAutofit/>
          </a:bodyPr>
          <a:lstStyle/>
          <a:p>
            <a:pPr>
              <a:spcAft>
                <a:spcPts val="600"/>
              </a:spcAft>
              <a:buFont typeface="Arial" pitchFamily="34" charset="0"/>
              <a:buChar char="•"/>
            </a:pPr>
            <a:r>
              <a:rPr lang="en-US" sz="1800" dirty="0" smtClean="0"/>
              <a:t>Errors happen all the time due to some shortcoming in the coordination between the human information handling processes and the available information in the external world.</a:t>
            </a:r>
          </a:p>
          <a:p>
            <a:pPr>
              <a:spcAft>
                <a:spcPts val="600"/>
              </a:spcAft>
              <a:buFont typeface="Arial" pitchFamily="34" charset="0"/>
              <a:buChar char="•"/>
            </a:pPr>
            <a:r>
              <a:rPr lang="en-US" sz="1800" dirty="0" smtClean="0"/>
              <a:t>For an accident to happen, there needs to be a mismatch between human information processing, the external technology and context, and the procedures or activities that are being carried out.</a:t>
            </a:r>
          </a:p>
          <a:p>
            <a:pPr>
              <a:spcAft>
                <a:spcPts val="600"/>
              </a:spcAft>
              <a:buFont typeface="Arial" pitchFamily="34" charset="0"/>
              <a:buChar char="•"/>
            </a:pPr>
            <a:r>
              <a:rPr lang="en-US" sz="1800" dirty="0" smtClean="0"/>
              <a:t>These external sources and the current information processing activity of the individual are “accidents waiting to happen” or latent failure modes</a:t>
            </a:r>
          </a:p>
          <a:p>
            <a:pPr>
              <a:spcAft>
                <a:spcPts val="600"/>
              </a:spcAft>
              <a:buFont typeface="Arial" pitchFamily="34" charset="0"/>
              <a:buChar char="•"/>
            </a:pPr>
            <a:r>
              <a:rPr lang="en-US" sz="1800" dirty="0" smtClean="0"/>
              <a:t>These latent failure conditions may be the responsibility of some other person, such as a designer or supervisor.</a:t>
            </a:r>
          </a:p>
          <a:p>
            <a:pPr>
              <a:spcAft>
                <a:spcPts val="600"/>
              </a:spcAft>
              <a:buFont typeface="Arial" pitchFamily="34" charset="0"/>
              <a:buChar char="•"/>
            </a:pPr>
            <a:r>
              <a:rPr lang="en-US" sz="1800" dirty="0" smtClean="0"/>
              <a:t>Furthermore these latent failure conditions may be a simple error or they may be the result of the habitual behavior of individuals, perhaps condoned by the organization</a:t>
            </a:r>
            <a:endParaRPr lang="en-US" sz="1800" dirty="0"/>
          </a:p>
        </p:txBody>
      </p:sp>
      <p:sp>
        <p:nvSpPr>
          <p:cNvPr id="4" name="TextBox 3"/>
          <p:cNvSpPr txBox="1"/>
          <p:nvPr/>
        </p:nvSpPr>
        <p:spPr>
          <a:xfrm>
            <a:off x="1043608" y="5746030"/>
            <a:ext cx="7056784" cy="923330"/>
          </a:xfrm>
          <a:prstGeom prst="rect">
            <a:avLst/>
          </a:prstGeom>
          <a:solidFill>
            <a:srgbClr val="FFFF00"/>
          </a:solidFill>
          <a:ln w="12700">
            <a:solidFill>
              <a:schemeClr val="tx1"/>
            </a:solidFill>
          </a:ln>
        </p:spPr>
        <p:txBody>
          <a:bodyPr wrap="square" rtlCol="0">
            <a:spAutoFit/>
          </a:bodyPr>
          <a:lstStyle/>
          <a:p>
            <a:pPr algn="ctr"/>
            <a:r>
              <a:rPr lang="en-US" i="1" dirty="0" smtClean="0"/>
              <a:t>Discuss with your colleagues an accident that you have experienced and identify all the latent failure conditions that may have led up to the accident</a:t>
            </a:r>
            <a:endParaRPr lang="en-US" i="1" dirty="0"/>
          </a:p>
        </p:txBody>
      </p:sp>
      <p:cxnSp>
        <p:nvCxnSpPr>
          <p:cNvPr id="6" name="Straight Connector 5"/>
          <p:cNvCxnSpPr/>
          <p:nvPr/>
        </p:nvCxnSpPr>
        <p:spPr>
          <a:xfrm>
            <a:off x="0" y="980728"/>
            <a:ext cx="9144000" cy="0"/>
          </a:xfrm>
          <a:prstGeom prst="line">
            <a:avLst/>
          </a:prstGeom>
        </p:spPr>
        <p:style>
          <a:lnRef idx="2">
            <a:schemeClr val="accent2"/>
          </a:lnRef>
          <a:fillRef idx="0">
            <a:schemeClr val="accent2"/>
          </a:fillRef>
          <a:effectRef idx="1">
            <a:schemeClr val="accent2"/>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Unsafe Supervision</a:t>
            </a:r>
            <a:endParaRPr lang="en-US" dirty="0"/>
          </a:p>
        </p:txBody>
      </p:sp>
      <p:sp>
        <p:nvSpPr>
          <p:cNvPr id="8" name="Text Placeholder 7"/>
          <p:cNvSpPr>
            <a:spLocks noGrp="1"/>
          </p:cNvSpPr>
          <p:nvPr>
            <p:ph type="body" sz="quarter" idx="11"/>
          </p:nvPr>
        </p:nvSpPr>
        <p:spPr/>
        <p:txBody>
          <a:bodyPr>
            <a:normAutofit fontScale="47500" lnSpcReduction="20000"/>
          </a:bodyPr>
          <a:lstStyle/>
          <a:p>
            <a:pPr marL="0" lvl="0" indent="0" defTabSz="914400" eaLnBrk="1" hangingPunct="1">
              <a:spcBef>
                <a:spcPct val="0"/>
              </a:spcBef>
              <a:buClrTx/>
              <a:buNone/>
            </a:pPr>
            <a:r>
              <a:rPr lang="en-US" sz="4800" b="1" dirty="0" smtClean="0">
                <a:cs typeface="Times New Roman" pitchFamily="18" charset="0"/>
              </a:rPr>
              <a:t>Inadequate Supervision</a:t>
            </a:r>
            <a:endParaRPr lang="en-US" sz="4400" b="1" i="1" dirty="0" smtClean="0">
              <a:cs typeface="Times New Roman" pitchFamily="18" charset="0"/>
            </a:endParaRPr>
          </a:p>
          <a:p>
            <a:pPr marL="114300" lvl="0" indent="-114300" defTabSz="914400">
              <a:spcBef>
                <a:spcPct val="0"/>
              </a:spcBef>
              <a:buClrTx/>
              <a:buNone/>
            </a:pPr>
            <a:r>
              <a:rPr lang="en-US" sz="3600" dirty="0" smtClean="0">
                <a:ea typeface="Times New Roman" pitchFamily="18" charset="0"/>
                <a:cs typeface="Arial" pitchFamily="34" charset="0"/>
              </a:rPr>
              <a:t>(Role of supervisor.)</a:t>
            </a:r>
          </a:p>
          <a:p>
            <a:pPr marL="114300" lvl="0" indent="-114300" defTabSz="914400">
              <a:spcBef>
                <a:spcPct val="0"/>
              </a:spcBef>
              <a:buClrTx/>
              <a:buNone/>
            </a:pPr>
            <a:endParaRPr lang="en-US" sz="2800" dirty="0" smtClean="0">
              <a:cs typeface="Arial" pitchFamily="34" charset="0"/>
            </a:endParaRPr>
          </a:p>
          <a:p>
            <a:pPr marL="228600" lvl="0" indent="-228600" defTabSz="914400">
              <a:spcBef>
                <a:spcPct val="0"/>
              </a:spcBef>
              <a:buFontTx/>
              <a:buChar char="•"/>
            </a:pPr>
            <a:r>
              <a:rPr lang="en-US" sz="2800" dirty="0" smtClean="0">
                <a:ea typeface="Times New Roman" pitchFamily="18" charset="0"/>
                <a:cs typeface="Arial" pitchFamily="34" charset="0"/>
              </a:rPr>
              <a:t>Lack of appropriate incentives</a:t>
            </a:r>
            <a:endParaRPr lang="en-US" sz="2800" dirty="0" smtClean="0">
              <a:cs typeface="Arial" pitchFamily="34" charset="0"/>
            </a:endParaRPr>
          </a:p>
          <a:p>
            <a:pPr marL="228600" lvl="0" indent="-228600" defTabSz="914400">
              <a:spcBef>
                <a:spcPct val="0"/>
              </a:spcBef>
              <a:buFontTx/>
              <a:buChar char="•"/>
            </a:pPr>
            <a:r>
              <a:rPr lang="en-US" sz="2800" dirty="0" smtClean="0">
                <a:ea typeface="Times New Roman" pitchFamily="18" charset="0"/>
                <a:cs typeface="Arial" pitchFamily="34" charset="0"/>
              </a:rPr>
              <a:t>Improper supervisory example</a:t>
            </a:r>
            <a:endParaRPr lang="en-US" sz="2800" dirty="0" smtClean="0">
              <a:cs typeface="Arial" pitchFamily="34" charset="0"/>
            </a:endParaRPr>
          </a:p>
          <a:p>
            <a:pPr marL="228600" lvl="0" indent="-228600" defTabSz="914400">
              <a:spcBef>
                <a:spcPct val="0"/>
              </a:spcBef>
              <a:buFontTx/>
              <a:buChar char="•"/>
            </a:pPr>
            <a:r>
              <a:rPr lang="en-US" sz="2800" dirty="0" smtClean="0">
                <a:ea typeface="Times New Roman" pitchFamily="18" charset="0"/>
                <a:cs typeface="Arial" pitchFamily="34" charset="0"/>
              </a:rPr>
              <a:t>Inadequate reinforcement of safe behaviors</a:t>
            </a:r>
            <a:endParaRPr lang="en-US" sz="2800" dirty="0" smtClean="0">
              <a:cs typeface="Arial" pitchFamily="34" charset="0"/>
            </a:endParaRPr>
          </a:p>
          <a:p>
            <a:pPr marL="228600" lvl="0" indent="-228600" defTabSz="914400">
              <a:spcBef>
                <a:spcPct val="0"/>
              </a:spcBef>
              <a:buFontTx/>
              <a:buChar char="•"/>
            </a:pPr>
            <a:r>
              <a:rPr lang="en-US" sz="2800" dirty="0" smtClean="0">
                <a:ea typeface="Times New Roman" pitchFamily="18" charset="0"/>
                <a:cs typeface="Arial" pitchFamily="34" charset="0"/>
              </a:rPr>
              <a:t>Inadequate performance feedback</a:t>
            </a:r>
            <a:endParaRPr lang="en-US" sz="2800" dirty="0" smtClean="0">
              <a:cs typeface="Arial" pitchFamily="34" charset="0"/>
            </a:endParaRPr>
          </a:p>
          <a:p>
            <a:pPr marL="228600" lvl="0" indent="-228600" defTabSz="914400">
              <a:spcBef>
                <a:spcPct val="0"/>
              </a:spcBef>
              <a:buFontTx/>
              <a:buChar char="•"/>
            </a:pPr>
            <a:r>
              <a:rPr lang="en-US" sz="2800" dirty="0" smtClean="0">
                <a:ea typeface="Times New Roman" pitchFamily="18" charset="0"/>
                <a:cs typeface="Arial" pitchFamily="34" charset="0"/>
              </a:rPr>
              <a:t>Inadequate assessment of required skill</a:t>
            </a:r>
            <a:endParaRPr lang="en-US" sz="2800" dirty="0" smtClean="0">
              <a:cs typeface="Arial" pitchFamily="34" charset="0"/>
            </a:endParaRPr>
          </a:p>
          <a:p>
            <a:pPr marL="228600" lvl="0" indent="-228600" defTabSz="914400">
              <a:spcBef>
                <a:spcPct val="0"/>
              </a:spcBef>
              <a:buFontTx/>
              <a:buChar char="•"/>
            </a:pPr>
            <a:r>
              <a:rPr lang="en-US" sz="2800" dirty="0" smtClean="0">
                <a:ea typeface="Times New Roman" pitchFamily="18" charset="0"/>
                <a:cs typeface="Arial" pitchFamily="34" charset="0"/>
              </a:rPr>
              <a:t>Lack of coaching/training on skill</a:t>
            </a:r>
            <a:endParaRPr lang="en-US" sz="2800" dirty="0" smtClean="0">
              <a:cs typeface="Arial" pitchFamily="34" charset="0"/>
            </a:endParaRPr>
          </a:p>
          <a:p>
            <a:pPr marL="228600" lvl="0" indent="-228600" defTabSz="914400">
              <a:spcBef>
                <a:spcPct val="0"/>
              </a:spcBef>
              <a:buFontTx/>
              <a:buChar char="•"/>
            </a:pPr>
            <a:r>
              <a:rPr lang="en-US" sz="2800" dirty="0" smtClean="0">
                <a:ea typeface="Times New Roman" pitchFamily="18" charset="0"/>
                <a:cs typeface="Arial" pitchFamily="34" charset="0"/>
              </a:rPr>
              <a:t>Training not reinforced on the job</a:t>
            </a:r>
            <a:endParaRPr lang="en-US" sz="2800" dirty="0" smtClean="0">
              <a:cs typeface="Arial" pitchFamily="34" charset="0"/>
            </a:endParaRPr>
          </a:p>
          <a:p>
            <a:pPr marL="228600" lvl="0" indent="-228600" defTabSz="914400">
              <a:spcBef>
                <a:spcPct val="0"/>
              </a:spcBef>
              <a:buFontTx/>
              <a:buChar char="•"/>
            </a:pPr>
            <a:r>
              <a:rPr lang="en-US" sz="2800" dirty="0" smtClean="0">
                <a:ea typeface="Times New Roman" pitchFamily="18" charset="0"/>
                <a:cs typeface="Arial" pitchFamily="34" charset="0"/>
              </a:rPr>
              <a:t>Inadequate refresher training provided</a:t>
            </a:r>
            <a:endParaRPr lang="en-US" sz="2800" dirty="0" smtClean="0">
              <a:cs typeface="Arial" pitchFamily="34" charset="0"/>
            </a:endParaRPr>
          </a:p>
          <a:p>
            <a:pPr marL="228600" lvl="0" indent="-228600" defTabSz="914400">
              <a:spcBef>
                <a:spcPct val="0"/>
              </a:spcBef>
              <a:buFontTx/>
              <a:buChar char="•"/>
            </a:pPr>
            <a:r>
              <a:rPr lang="en-US" sz="2800" dirty="0" smtClean="0">
                <a:ea typeface="Times New Roman" pitchFamily="18" charset="0"/>
                <a:cs typeface="Arial" pitchFamily="34" charset="0"/>
              </a:rPr>
              <a:t>Inadequate design of training program</a:t>
            </a:r>
            <a:endParaRPr lang="en-US" sz="2800" dirty="0" smtClean="0">
              <a:cs typeface="Arial" pitchFamily="34" charset="0"/>
            </a:endParaRPr>
          </a:p>
          <a:p>
            <a:pPr marL="228600" lvl="0" indent="-228600" defTabSz="914400">
              <a:spcBef>
                <a:spcPct val="0"/>
              </a:spcBef>
              <a:buFontTx/>
              <a:buChar char="•"/>
            </a:pPr>
            <a:r>
              <a:rPr lang="en-US" sz="2800" dirty="0" smtClean="0">
                <a:ea typeface="Times New Roman" pitchFamily="18" charset="0"/>
                <a:cs typeface="Arial" pitchFamily="34" charset="0"/>
              </a:rPr>
              <a:t>Inadequate training objective/ goals</a:t>
            </a:r>
            <a:endParaRPr lang="en-US" sz="2800" dirty="0" smtClean="0">
              <a:cs typeface="Arial" pitchFamily="34" charset="0"/>
            </a:endParaRPr>
          </a:p>
          <a:p>
            <a:pPr marL="228600" lvl="0" indent="-228600" defTabSz="914400">
              <a:spcBef>
                <a:spcPct val="0"/>
              </a:spcBef>
              <a:buFontTx/>
              <a:buChar char="•"/>
            </a:pPr>
            <a:r>
              <a:rPr lang="en-US" sz="2800" dirty="0" smtClean="0">
                <a:ea typeface="Times New Roman" pitchFamily="18" charset="0"/>
                <a:cs typeface="Arial" pitchFamily="34" charset="0"/>
              </a:rPr>
              <a:t>Inadequate new employee training</a:t>
            </a:r>
            <a:endParaRPr lang="en-US" sz="2800" dirty="0" smtClean="0">
              <a:cs typeface="Arial" pitchFamily="34" charset="0"/>
            </a:endParaRPr>
          </a:p>
          <a:p>
            <a:pPr marL="228600" lvl="0" indent="-228600" defTabSz="914400">
              <a:spcBef>
                <a:spcPct val="0"/>
              </a:spcBef>
              <a:buFontTx/>
              <a:buChar char="•"/>
            </a:pPr>
            <a:r>
              <a:rPr lang="en-US" sz="2800" dirty="0" smtClean="0">
                <a:ea typeface="Times New Roman" pitchFamily="18" charset="0"/>
                <a:cs typeface="Arial" pitchFamily="34" charset="0"/>
              </a:rPr>
              <a:t>Inadequate on-the-fob training</a:t>
            </a:r>
            <a:endParaRPr lang="en-US" sz="2800" dirty="0" smtClean="0">
              <a:cs typeface="Arial" pitchFamily="34" charset="0"/>
            </a:endParaRPr>
          </a:p>
          <a:p>
            <a:pPr marL="228600" lvl="0" indent="-228600" defTabSz="914400">
              <a:spcBef>
                <a:spcPct val="0"/>
              </a:spcBef>
              <a:buFontTx/>
              <a:buChar char="•"/>
            </a:pPr>
            <a:r>
              <a:rPr lang="en-US" sz="2800" dirty="0" smtClean="0">
                <a:ea typeface="Times New Roman" pitchFamily="18" charset="0"/>
                <a:cs typeface="Arial" pitchFamily="34" charset="0"/>
              </a:rPr>
              <a:t>No measurement of training effectiveness</a:t>
            </a:r>
            <a:endParaRPr lang="en-US" sz="2800" dirty="0" smtClean="0">
              <a:cs typeface="Arial" pitchFamily="34" charset="0"/>
            </a:endParaRPr>
          </a:p>
          <a:p>
            <a:pPr marL="228600" lvl="0" indent="-228600" defTabSz="914400">
              <a:spcBef>
                <a:spcPct val="0"/>
              </a:spcBef>
              <a:buFontTx/>
              <a:buChar char="•"/>
            </a:pPr>
            <a:r>
              <a:rPr lang="en-US" sz="2800" dirty="0" smtClean="0">
                <a:ea typeface="Times New Roman" pitchFamily="18" charset="0"/>
                <a:cs typeface="Arial" pitchFamily="34" charset="0"/>
              </a:rPr>
              <a:t>No training provided</a:t>
            </a:r>
            <a:endParaRPr lang="en-US" sz="2800" dirty="0" smtClean="0">
              <a:cs typeface="Arial" pitchFamily="34" charset="0"/>
            </a:endParaRPr>
          </a:p>
          <a:p>
            <a:pPr marL="228600" lvl="0" indent="-228600" defTabSz="914400">
              <a:spcBef>
                <a:spcPct val="0"/>
              </a:spcBef>
              <a:buFontTx/>
              <a:buChar char="•"/>
            </a:pPr>
            <a:r>
              <a:rPr lang="en-US" sz="2800" dirty="0" smtClean="0">
                <a:ea typeface="Times New Roman" pitchFamily="18" charset="0"/>
                <a:cs typeface="Arial" pitchFamily="34" charset="0"/>
              </a:rPr>
              <a:t>Need for training not identified</a:t>
            </a:r>
            <a:endParaRPr lang="en-US" sz="2800" dirty="0" smtClean="0">
              <a:cs typeface="Arial" pitchFamily="34" charset="0"/>
            </a:endParaRPr>
          </a:p>
          <a:p>
            <a:pPr marL="228600" lvl="0" indent="-228600" defTabSz="914400">
              <a:spcBef>
                <a:spcPct val="0"/>
              </a:spcBef>
              <a:buFontTx/>
              <a:buChar char="•"/>
            </a:pPr>
            <a:r>
              <a:rPr lang="en-US" sz="2800" dirty="0" smtClean="0">
                <a:ea typeface="Times New Roman" pitchFamily="18" charset="0"/>
                <a:cs typeface="Arial" pitchFamily="34" charset="0"/>
              </a:rPr>
              <a:t>Training records incorrect/not current</a:t>
            </a:r>
            <a:endParaRPr lang="en-US" sz="2800" dirty="0" smtClean="0">
              <a:cs typeface="Arial" pitchFamily="34" charset="0"/>
            </a:endParaRPr>
          </a:p>
          <a:p>
            <a:pPr marL="228600" lvl="0" indent="-228600" defTabSz="914400">
              <a:spcBef>
                <a:spcPct val="0"/>
              </a:spcBef>
              <a:buFontTx/>
              <a:buChar char="•"/>
            </a:pPr>
            <a:r>
              <a:rPr lang="en-US" sz="2800" dirty="0" smtClean="0">
                <a:ea typeface="Times New Roman" pitchFamily="18" charset="0"/>
                <a:cs typeface="Arial" pitchFamily="34" charset="0"/>
              </a:rPr>
              <a:t>Management decision not to provide training</a:t>
            </a:r>
            <a:endParaRPr lang="en-US" sz="2800" dirty="0" smtClean="0">
              <a:cs typeface="Arial" pitchFamily="34" charset="0"/>
            </a:endParaRPr>
          </a:p>
          <a:p>
            <a:pPr marL="228600" lvl="0" indent="-228600" defTabSz="914400">
              <a:spcBef>
                <a:spcPct val="0"/>
              </a:spcBef>
              <a:buFontTx/>
              <a:buChar char="•"/>
            </a:pPr>
            <a:r>
              <a:rPr lang="en-US" sz="2800" dirty="0" smtClean="0">
                <a:ea typeface="Times New Roman" pitchFamily="18" charset="0"/>
                <a:cs typeface="Arial" pitchFamily="34" charset="0"/>
              </a:rPr>
              <a:t>Failure to conduct work-site walk-through</a:t>
            </a:r>
            <a:endParaRPr lang="en-US" sz="2800" dirty="0" smtClean="0">
              <a:cs typeface="Arial" pitchFamily="34" charset="0"/>
            </a:endParaRPr>
          </a:p>
          <a:p>
            <a:pPr marL="228600" lvl="0" indent="-228600" defTabSz="914400">
              <a:spcBef>
                <a:spcPct val="0"/>
              </a:spcBef>
              <a:buFontTx/>
              <a:buChar char="•"/>
            </a:pPr>
            <a:r>
              <a:rPr lang="en-US" sz="2800" dirty="0" smtClean="0">
                <a:ea typeface="Times New Roman" pitchFamily="18" charset="0"/>
                <a:cs typeface="Arial" pitchFamily="34" charset="0"/>
              </a:rPr>
              <a:t>Inadequate promotion/enforcement of safety</a:t>
            </a:r>
            <a:endParaRPr lang="en-US" sz="2800" dirty="0" smtClean="0">
              <a:cs typeface="Arial" pitchFamily="34" charset="0"/>
            </a:endParaRPr>
          </a:p>
          <a:p>
            <a:pPr marL="228600" lvl="0" indent="-228600" defTabSz="914400">
              <a:spcBef>
                <a:spcPct val="0"/>
              </a:spcBef>
              <a:buFontTx/>
              <a:buChar char="•"/>
            </a:pPr>
            <a:r>
              <a:rPr lang="en-US" sz="2800" dirty="0" smtClean="0">
                <a:ea typeface="Times New Roman" pitchFamily="18" charset="0"/>
                <a:cs typeface="Arial" pitchFamily="34" charset="0"/>
              </a:rPr>
              <a:t>Inadequate management of change system</a:t>
            </a:r>
            <a:endParaRPr lang="en-US" sz="2800" dirty="0" smtClean="0">
              <a:cs typeface="Arial" pitchFamily="34" charset="0"/>
            </a:endParaRPr>
          </a:p>
          <a:p>
            <a:pPr marL="228600" lvl="0" indent="-228600" defTabSz="914400">
              <a:spcBef>
                <a:spcPct val="0"/>
              </a:spcBef>
              <a:buFontTx/>
              <a:buChar char="•"/>
            </a:pPr>
            <a:r>
              <a:rPr lang="en-US" sz="2800" dirty="0" smtClean="0">
                <a:ea typeface="Times New Roman" pitchFamily="18" charset="0"/>
                <a:cs typeface="Arial" pitchFamily="34" charset="0"/>
              </a:rPr>
              <a:t>Inadequate or Lack of Safety Meetings</a:t>
            </a:r>
            <a:endParaRPr lang="en-US" sz="2800" dirty="0" smtClean="0">
              <a:cs typeface="Arial" pitchFamily="34" charset="0"/>
            </a:endParaRPr>
          </a:p>
          <a:p>
            <a:pPr marL="228600" lvl="0" indent="-228600" defTabSz="914400">
              <a:spcBef>
                <a:spcPct val="0"/>
              </a:spcBef>
              <a:buFontTx/>
              <a:buChar char="•"/>
            </a:pPr>
            <a:r>
              <a:rPr lang="en-US" sz="2800" dirty="0" smtClean="0">
                <a:ea typeface="Times New Roman" pitchFamily="18" charset="0"/>
                <a:cs typeface="Arial" pitchFamily="34" charset="0"/>
              </a:rPr>
              <a:t>Lack of supervisory/management knowledge</a:t>
            </a:r>
            <a:endParaRPr lang="en-US" sz="2800" dirty="0" smtClean="0">
              <a:cs typeface="Arial" pitchFamily="34" charset="0"/>
            </a:endParaRPr>
          </a:p>
          <a:p>
            <a:pPr marL="228600" lvl="0" indent="-228600" defTabSz="914400">
              <a:spcBef>
                <a:spcPct val="0"/>
              </a:spcBef>
              <a:buFontTx/>
              <a:buChar char="•"/>
            </a:pPr>
            <a:r>
              <a:rPr lang="en-US" sz="2800" dirty="0" smtClean="0">
                <a:ea typeface="Times New Roman" pitchFamily="18" charset="0"/>
                <a:cs typeface="Arial" pitchFamily="34" charset="0"/>
              </a:rPr>
              <a:t>Inadequate monitoring of work</a:t>
            </a:r>
            <a:endParaRPr lang="en-US" sz="2800" dirty="0" smtClean="0">
              <a:cs typeface="Arial" pitchFamily="34" charset="0"/>
            </a:endParaRPr>
          </a:p>
          <a:p>
            <a:pPr marL="228600" lvl="0" indent="-228600" defTabSz="914400">
              <a:spcBef>
                <a:spcPct val="0"/>
              </a:spcBef>
              <a:buFontTx/>
              <a:buChar char="•"/>
            </a:pPr>
            <a:r>
              <a:rPr lang="en-US" sz="2800" dirty="0" smtClean="0">
                <a:ea typeface="Times New Roman" pitchFamily="18" charset="0"/>
                <a:cs typeface="Arial" pitchFamily="34" charset="0"/>
              </a:rPr>
              <a:t>Inadequate supervisor knowledge</a:t>
            </a:r>
            <a:endParaRPr lang="en-US" sz="6600" dirty="0" smtClean="0">
              <a:cs typeface="Arial" pitchFamily="34" charset="0"/>
            </a:endParaRPr>
          </a:p>
          <a:p>
            <a:endParaRPr lang="en-US" dirty="0" smtClean="0"/>
          </a:p>
          <a:p>
            <a:endParaRPr lang="en-US" dirty="0"/>
          </a:p>
        </p:txBody>
      </p:sp>
      <p:sp>
        <p:nvSpPr>
          <p:cNvPr id="2" name="Slide Number Placeholder 1"/>
          <p:cNvSpPr>
            <a:spLocks noGrp="1"/>
          </p:cNvSpPr>
          <p:nvPr>
            <p:ph type="sldNum" sz="quarter" idx="4294967295"/>
          </p:nvPr>
        </p:nvSpPr>
        <p:spPr>
          <a:xfrm>
            <a:off x="7010400" y="6245225"/>
            <a:ext cx="2133600" cy="476250"/>
          </a:xfrm>
          <a:prstGeom prst="rect">
            <a:avLst/>
          </a:prstGeom>
        </p:spPr>
        <p:txBody>
          <a:bodyPr/>
          <a:lstStyle/>
          <a:p>
            <a:pPr>
              <a:defRPr/>
            </a:pPr>
            <a:fld id="{A9967609-C82F-48BB-BC30-D67B1BF7836F}" type="slidenum">
              <a:rPr lang="en-US" smtClean="0"/>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Unsafe Supervision</a:t>
            </a:r>
            <a:endParaRPr lang="en-US" dirty="0"/>
          </a:p>
        </p:txBody>
      </p:sp>
      <p:sp>
        <p:nvSpPr>
          <p:cNvPr id="8" name="Text Placeholder 7"/>
          <p:cNvSpPr>
            <a:spLocks noGrp="1"/>
          </p:cNvSpPr>
          <p:nvPr>
            <p:ph type="body" sz="quarter" idx="11"/>
          </p:nvPr>
        </p:nvSpPr>
        <p:spPr/>
        <p:txBody>
          <a:bodyPr>
            <a:normAutofit fontScale="77500" lnSpcReduction="20000"/>
          </a:bodyPr>
          <a:lstStyle/>
          <a:p>
            <a:pPr marL="0" lvl="0" indent="0" defTabSz="914400" eaLnBrk="1" hangingPunct="1">
              <a:spcBef>
                <a:spcPct val="0"/>
              </a:spcBef>
              <a:buClrTx/>
              <a:buNone/>
            </a:pPr>
            <a:r>
              <a:rPr lang="en-US" sz="3600" b="1" dirty="0" smtClean="0">
                <a:cs typeface="Times New Roman" pitchFamily="18" charset="0"/>
              </a:rPr>
              <a:t>Planned Inappropriate Operations</a:t>
            </a:r>
          </a:p>
          <a:p>
            <a:pPr marL="0" lvl="0" indent="0" defTabSz="914400" eaLnBrk="1" hangingPunct="1">
              <a:spcBef>
                <a:spcPct val="0"/>
              </a:spcBef>
              <a:buClrTx/>
              <a:buNone/>
            </a:pPr>
            <a:r>
              <a:rPr lang="en-US" sz="2600" dirty="0" smtClean="0">
                <a:cs typeface="Times New Roman" pitchFamily="18" charset="0"/>
              </a:rPr>
              <a:t>Operations that are arguably unavoidable during emergencies, but unacceptable during normal operations.</a:t>
            </a:r>
            <a:endParaRPr lang="en-US" sz="4100" dirty="0" smtClean="0">
              <a:cs typeface="Times New Roman" pitchFamily="18" charset="0"/>
            </a:endParaRPr>
          </a:p>
          <a:p>
            <a:pPr marL="0" lvl="0" indent="0" defTabSz="914400" eaLnBrk="1" hangingPunct="1">
              <a:spcBef>
                <a:spcPct val="0"/>
              </a:spcBef>
              <a:buClrTx/>
              <a:buNone/>
            </a:pPr>
            <a:endParaRPr lang="en-US" sz="7200" b="1" i="1" dirty="0" smtClean="0">
              <a:cs typeface="Times New Roman" pitchFamily="18" charset="0"/>
            </a:endParaRPr>
          </a:p>
          <a:p>
            <a:pPr marL="228600" lvl="0" indent="-228600" defTabSz="914400">
              <a:spcBef>
                <a:spcPct val="0"/>
              </a:spcBef>
              <a:buSzPct val="60000"/>
              <a:buFontTx/>
              <a:buChar char="•"/>
            </a:pPr>
            <a:r>
              <a:rPr lang="en-US" sz="3400" dirty="0" smtClean="0">
                <a:ea typeface="Times New Roman" pitchFamily="18" charset="0"/>
                <a:cs typeface="Arial" pitchFamily="34" charset="0"/>
              </a:rPr>
              <a:t>Meaningless or degrading activities</a:t>
            </a:r>
            <a:endParaRPr lang="en-US" sz="3400" dirty="0" smtClean="0">
              <a:cs typeface="Arial" pitchFamily="34" charset="0"/>
            </a:endParaRPr>
          </a:p>
          <a:p>
            <a:pPr marL="228600" lvl="0" indent="-228600" defTabSz="914400">
              <a:spcBef>
                <a:spcPct val="0"/>
              </a:spcBef>
              <a:buSzPct val="60000"/>
              <a:buFontTx/>
              <a:buChar char="•"/>
            </a:pPr>
            <a:r>
              <a:rPr lang="en-US" sz="3400" dirty="0" smtClean="0">
                <a:ea typeface="Times New Roman" pitchFamily="18" charset="0"/>
                <a:cs typeface="Arial" pitchFamily="34" charset="0"/>
              </a:rPr>
              <a:t>Supervisor implied haste</a:t>
            </a:r>
            <a:endParaRPr lang="en-US" sz="3400" dirty="0" smtClean="0">
              <a:cs typeface="Arial" pitchFamily="34" charset="0"/>
            </a:endParaRPr>
          </a:p>
          <a:p>
            <a:pPr marL="228600" lvl="0" indent="-228600" defTabSz="914400">
              <a:spcBef>
                <a:spcPct val="0"/>
              </a:spcBef>
              <a:buSzPct val="60000"/>
              <a:buFontTx/>
              <a:buChar char="•"/>
            </a:pPr>
            <a:r>
              <a:rPr lang="en-US" sz="3400" dirty="0" smtClean="0">
                <a:ea typeface="Times New Roman" pitchFamily="18" charset="0"/>
                <a:cs typeface="Arial" pitchFamily="34" charset="0"/>
              </a:rPr>
              <a:t>Infrequent opportunity to practice skill</a:t>
            </a:r>
            <a:endParaRPr lang="en-US" sz="3400" dirty="0" smtClean="0">
              <a:cs typeface="Arial" pitchFamily="34" charset="0"/>
            </a:endParaRPr>
          </a:p>
          <a:p>
            <a:pPr marL="228600" lvl="0" indent="-228600" defTabSz="914400">
              <a:spcBef>
                <a:spcPct val="0"/>
              </a:spcBef>
              <a:buSzPct val="60000"/>
              <a:buFontTx/>
              <a:buChar char="•"/>
            </a:pPr>
            <a:r>
              <a:rPr lang="en-US" sz="3400" dirty="0" smtClean="0">
                <a:ea typeface="Times New Roman" pitchFamily="18" charset="0"/>
                <a:cs typeface="Arial" pitchFamily="34" charset="0"/>
              </a:rPr>
              <a:t>New process introduced without training</a:t>
            </a:r>
            <a:endParaRPr lang="en-US" sz="3400" dirty="0" smtClean="0">
              <a:cs typeface="Arial" pitchFamily="34" charset="0"/>
            </a:endParaRPr>
          </a:p>
          <a:p>
            <a:pPr marL="228600" lvl="0" indent="-228600" defTabSz="914400">
              <a:spcBef>
                <a:spcPct val="0"/>
              </a:spcBef>
              <a:buSzPct val="60000"/>
              <a:buFontTx/>
              <a:buChar char="•"/>
            </a:pPr>
            <a:r>
              <a:rPr lang="en-US" sz="3400" dirty="0" smtClean="0">
                <a:ea typeface="Times New Roman" pitchFamily="18" charset="0"/>
                <a:cs typeface="Arial" pitchFamily="34" charset="0"/>
              </a:rPr>
              <a:t>Inadequate work planning</a:t>
            </a:r>
            <a:endParaRPr lang="en-US" sz="3400" dirty="0" smtClean="0">
              <a:cs typeface="Arial" pitchFamily="34" charset="0"/>
            </a:endParaRPr>
          </a:p>
          <a:p>
            <a:pPr marL="228600" lvl="0" indent="-228600" defTabSz="914400">
              <a:spcBef>
                <a:spcPct val="0"/>
              </a:spcBef>
              <a:buSzPct val="60000"/>
              <a:buFontTx/>
              <a:buChar char="•"/>
            </a:pPr>
            <a:r>
              <a:rPr lang="en-US" sz="3400" dirty="0" smtClean="0">
                <a:ea typeface="Times New Roman" pitchFamily="18" charset="0"/>
                <a:cs typeface="Arial" pitchFamily="34" charset="0"/>
              </a:rPr>
              <a:t>Ordered/led job beyond the capability of the employees</a:t>
            </a:r>
            <a:endParaRPr lang="en-US" sz="3400" dirty="0" smtClean="0"/>
          </a:p>
          <a:p>
            <a:endParaRPr lang="en-US" dirty="0"/>
          </a:p>
        </p:txBody>
      </p:sp>
      <p:sp>
        <p:nvSpPr>
          <p:cNvPr id="2" name="Slide Number Placeholder 1"/>
          <p:cNvSpPr>
            <a:spLocks noGrp="1"/>
          </p:cNvSpPr>
          <p:nvPr>
            <p:ph type="sldNum" sz="quarter" idx="4294967295"/>
          </p:nvPr>
        </p:nvSpPr>
        <p:spPr>
          <a:xfrm>
            <a:off x="7010400" y="6245225"/>
            <a:ext cx="2133600" cy="476250"/>
          </a:xfrm>
          <a:prstGeom prst="rect">
            <a:avLst/>
          </a:prstGeom>
        </p:spPr>
        <p:txBody>
          <a:bodyPr/>
          <a:lstStyle/>
          <a:p>
            <a:pPr>
              <a:defRPr/>
            </a:pPr>
            <a:fld id="{A9967609-C82F-48BB-BC30-D67B1BF7836F}"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Unsafe Supervision</a:t>
            </a:r>
            <a:endParaRPr lang="en-US" dirty="0"/>
          </a:p>
        </p:txBody>
      </p:sp>
      <p:sp>
        <p:nvSpPr>
          <p:cNvPr id="8" name="Text Placeholder 7"/>
          <p:cNvSpPr>
            <a:spLocks noGrp="1"/>
          </p:cNvSpPr>
          <p:nvPr>
            <p:ph type="body" sz="quarter" idx="11"/>
          </p:nvPr>
        </p:nvSpPr>
        <p:spPr/>
        <p:txBody>
          <a:bodyPr>
            <a:normAutofit fontScale="62500" lnSpcReduction="20000"/>
          </a:bodyPr>
          <a:lstStyle/>
          <a:p>
            <a:pPr lvl="0" defTabSz="914400">
              <a:buNone/>
            </a:pPr>
            <a:r>
              <a:rPr lang="en-US" sz="4500" b="1" dirty="0" smtClean="0">
                <a:cs typeface="Times New Roman" pitchFamily="18" charset="0"/>
              </a:rPr>
              <a:t>Failed to Correct Problem</a:t>
            </a:r>
            <a:endParaRPr lang="en-US" sz="4500" b="1" i="1" dirty="0" smtClean="0">
              <a:cs typeface="Times New Roman" pitchFamily="18" charset="0"/>
            </a:endParaRPr>
          </a:p>
          <a:p>
            <a:pPr lvl="0" defTabSz="914400">
              <a:buNone/>
            </a:pPr>
            <a:r>
              <a:rPr lang="en-US" sz="2900" dirty="0" smtClean="0">
                <a:cs typeface="Times New Roman" pitchFamily="18" charset="0"/>
              </a:rPr>
              <a:t>Deficiencies among individuals, equipment, training or other safety areas are known to a supervisor, but continue uncorrected.</a:t>
            </a:r>
          </a:p>
          <a:p>
            <a:pPr lvl="0" defTabSz="914400">
              <a:buNone/>
            </a:pPr>
            <a:endParaRPr lang="en-US" sz="6600" b="1" i="1" dirty="0" smtClean="0">
              <a:cs typeface="Times New Roman" pitchFamily="18" charset="0"/>
            </a:endParaRPr>
          </a:p>
          <a:p>
            <a:pPr marL="228600" lvl="0" indent="-228600" defTabSz="914400">
              <a:buSzPct val="61000"/>
              <a:buFontTx/>
              <a:buChar char="•"/>
            </a:pPr>
            <a:r>
              <a:rPr lang="en-US" sz="3600" dirty="0" smtClean="0">
                <a:solidFill>
                  <a:srgbClr val="000000"/>
                </a:solidFill>
                <a:ea typeface="Times New Roman" pitchFamily="18" charset="0"/>
                <a:cs typeface="Arial" pitchFamily="34" charset="0"/>
              </a:rPr>
              <a:t>Improper Performance Rewarded/ Tolerated</a:t>
            </a:r>
            <a:endParaRPr lang="en-US" sz="800" dirty="0" smtClean="0">
              <a:cs typeface="Arial" pitchFamily="34" charset="0"/>
            </a:endParaRPr>
          </a:p>
          <a:p>
            <a:pPr marL="228600" lvl="0" indent="-228600" defTabSz="914400">
              <a:buSzPct val="61000"/>
              <a:buFontTx/>
              <a:buChar char="•"/>
            </a:pPr>
            <a:r>
              <a:rPr lang="en-US" sz="3600" dirty="0" smtClean="0">
                <a:solidFill>
                  <a:srgbClr val="000000"/>
                </a:solidFill>
                <a:ea typeface="Times New Roman" pitchFamily="18" charset="0"/>
                <a:cs typeface="Arial" pitchFamily="34" charset="0"/>
              </a:rPr>
              <a:t>Improper Recognition for At-Risk Behavior</a:t>
            </a:r>
            <a:endParaRPr lang="en-US" sz="800" dirty="0" smtClean="0">
              <a:cs typeface="Arial" pitchFamily="34" charset="0"/>
            </a:endParaRPr>
          </a:p>
          <a:p>
            <a:pPr marL="228600" lvl="0" indent="-228600" defTabSz="914400">
              <a:buSzPct val="61000"/>
              <a:buFontTx/>
              <a:buChar char="•"/>
            </a:pPr>
            <a:r>
              <a:rPr lang="en-US" sz="3600" dirty="0" smtClean="0">
                <a:solidFill>
                  <a:srgbClr val="000000"/>
                </a:solidFill>
                <a:ea typeface="Times New Roman" pitchFamily="18" charset="0"/>
                <a:cs typeface="Arial" pitchFamily="34" charset="0"/>
              </a:rPr>
              <a:t>Inadequate Correction of Prior Hazard/Incident</a:t>
            </a:r>
            <a:endParaRPr lang="en-US" sz="800" dirty="0" smtClean="0">
              <a:cs typeface="Arial" pitchFamily="34" charset="0"/>
            </a:endParaRPr>
          </a:p>
          <a:p>
            <a:pPr marL="228600" lvl="0" indent="-228600" defTabSz="914400">
              <a:buSzPct val="61000"/>
              <a:buFontTx/>
              <a:buChar char="•"/>
            </a:pPr>
            <a:r>
              <a:rPr lang="en-US" sz="3600" dirty="0" smtClean="0">
                <a:solidFill>
                  <a:srgbClr val="000000"/>
                </a:solidFill>
                <a:ea typeface="Times New Roman" pitchFamily="18" charset="0"/>
                <a:cs typeface="Arial" pitchFamily="34" charset="0"/>
              </a:rPr>
              <a:t>Inadequate Identification of Work Place Hazards</a:t>
            </a:r>
            <a:endParaRPr lang="en-US" sz="800" dirty="0" smtClean="0">
              <a:cs typeface="Arial" pitchFamily="34" charset="0"/>
            </a:endParaRPr>
          </a:p>
          <a:p>
            <a:pPr marL="228600" lvl="0" indent="-228600" defTabSz="914400">
              <a:buSzPct val="61000"/>
              <a:buFontTx/>
              <a:buChar char="•"/>
            </a:pPr>
            <a:r>
              <a:rPr lang="en-US" sz="3600" dirty="0" smtClean="0">
                <a:solidFill>
                  <a:srgbClr val="000000"/>
                </a:solidFill>
                <a:ea typeface="Times New Roman" pitchFamily="18" charset="0"/>
                <a:cs typeface="Arial" pitchFamily="34" charset="0"/>
              </a:rPr>
              <a:t>Inadequate Health Hazard Evaluation</a:t>
            </a:r>
            <a:endParaRPr lang="en-US" sz="800" dirty="0" smtClean="0">
              <a:cs typeface="Arial" pitchFamily="34" charset="0"/>
            </a:endParaRPr>
          </a:p>
          <a:p>
            <a:pPr marL="228600" lvl="0" indent="-228600" defTabSz="914400">
              <a:buSzPct val="61000"/>
              <a:buFontTx/>
              <a:buChar char="•"/>
            </a:pPr>
            <a:r>
              <a:rPr lang="en-US" sz="3600" dirty="0" smtClean="0">
                <a:solidFill>
                  <a:srgbClr val="000000"/>
                </a:solidFill>
                <a:ea typeface="Times New Roman" pitchFamily="18" charset="0"/>
                <a:cs typeface="Arial" pitchFamily="34" charset="0"/>
              </a:rPr>
              <a:t>Inadequate Enforcement of SOP’s</a:t>
            </a:r>
            <a:endParaRPr lang="en-US" sz="800" dirty="0" smtClean="0">
              <a:cs typeface="Arial" pitchFamily="34" charset="0"/>
            </a:endParaRPr>
          </a:p>
          <a:p>
            <a:pPr marL="228600" lvl="0" indent="-228600" defTabSz="914400">
              <a:buSzPct val="61000"/>
              <a:buFontTx/>
              <a:buChar char="•"/>
            </a:pPr>
            <a:r>
              <a:rPr lang="en-US" sz="3600" dirty="0" smtClean="0">
                <a:solidFill>
                  <a:srgbClr val="000000"/>
                </a:solidFill>
                <a:ea typeface="Times New Roman" pitchFamily="18" charset="0"/>
                <a:cs typeface="Arial" pitchFamily="34" charset="0"/>
              </a:rPr>
              <a:t>Authorized Unnecessary Hazard</a:t>
            </a:r>
            <a:endParaRPr lang="en-US" sz="6600" b="1" i="1" dirty="0" smtClean="0">
              <a:cs typeface="Times New Roman" pitchFamily="18" charset="0"/>
            </a:endParaRPr>
          </a:p>
          <a:p>
            <a:endParaRPr lang="en-US" dirty="0"/>
          </a:p>
        </p:txBody>
      </p:sp>
      <p:sp>
        <p:nvSpPr>
          <p:cNvPr id="2" name="Slide Number Placeholder 1"/>
          <p:cNvSpPr>
            <a:spLocks noGrp="1"/>
          </p:cNvSpPr>
          <p:nvPr>
            <p:ph type="sldNum" sz="quarter" idx="4294967295"/>
          </p:nvPr>
        </p:nvSpPr>
        <p:spPr>
          <a:xfrm>
            <a:off x="7010400" y="6245225"/>
            <a:ext cx="2133600" cy="476250"/>
          </a:xfrm>
          <a:prstGeom prst="rect">
            <a:avLst/>
          </a:prstGeom>
        </p:spPr>
        <p:txBody>
          <a:bodyPr/>
          <a:lstStyle/>
          <a:p>
            <a:pPr>
              <a:defRPr/>
            </a:pPr>
            <a:fld id="{A9967609-C82F-48BB-BC30-D67B1BF7836F}" type="slidenum">
              <a:rPr lang="en-US" smtClean="0"/>
              <a:pPr>
                <a:defRPr/>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Unsafe Supervision</a:t>
            </a:r>
            <a:endParaRPr lang="en-US" dirty="0"/>
          </a:p>
        </p:txBody>
      </p:sp>
      <p:sp>
        <p:nvSpPr>
          <p:cNvPr id="8" name="Text Placeholder 7"/>
          <p:cNvSpPr>
            <a:spLocks noGrp="1"/>
          </p:cNvSpPr>
          <p:nvPr>
            <p:ph type="body" sz="quarter" idx="11"/>
          </p:nvPr>
        </p:nvSpPr>
        <p:spPr/>
        <p:txBody>
          <a:bodyPr>
            <a:normAutofit fontScale="70000" lnSpcReduction="20000"/>
          </a:bodyPr>
          <a:lstStyle/>
          <a:p>
            <a:pPr lvl="0" defTabSz="914400">
              <a:buNone/>
            </a:pPr>
            <a:r>
              <a:rPr lang="en-US" sz="4000" b="1" dirty="0" smtClean="0">
                <a:cs typeface="Times New Roman" pitchFamily="18" charset="0"/>
              </a:rPr>
              <a:t>Supervisory Violations</a:t>
            </a:r>
            <a:endParaRPr lang="en-US" sz="2300" b="1" i="1" dirty="0" smtClean="0">
              <a:cs typeface="Times New Roman" pitchFamily="18" charset="0"/>
            </a:endParaRPr>
          </a:p>
          <a:p>
            <a:pPr marL="0" lvl="0" indent="0" defTabSz="914400">
              <a:buNone/>
            </a:pPr>
            <a:r>
              <a:rPr lang="en-US" sz="2600" dirty="0" smtClean="0">
                <a:cs typeface="Times New Roman" pitchFamily="18" charset="0"/>
              </a:rPr>
              <a:t>Occur when existing rules, regulations, instructions or standard operating procedures are willfully disregarded by supervisors.  It is considered an “intended” act and implies a willful disregard for authority.)</a:t>
            </a:r>
          </a:p>
          <a:p>
            <a:pPr lvl="0" defTabSz="914400"/>
            <a:endParaRPr lang="en-US" sz="3400" b="1" i="1" dirty="0" smtClean="0">
              <a:cs typeface="Times New Roman" pitchFamily="18" charset="0"/>
            </a:endParaRPr>
          </a:p>
          <a:p>
            <a:pPr marL="292100" lvl="0" indent="-292100" defTabSz="914400">
              <a:buSzPct val="60000"/>
              <a:buFontTx/>
              <a:buChar char="•"/>
            </a:pPr>
            <a:r>
              <a:rPr lang="en-US" sz="4000" dirty="0" smtClean="0">
                <a:solidFill>
                  <a:srgbClr val="000000"/>
                </a:solidFill>
                <a:ea typeface="Times New Roman" pitchFamily="18" charset="0"/>
                <a:cs typeface="Arial" pitchFamily="34" charset="0"/>
              </a:rPr>
              <a:t>Violation of SOP’s by Supervisor</a:t>
            </a:r>
            <a:endParaRPr lang="en-US" sz="800" dirty="0" smtClean="0">
              <a:cs typeface="Arial" pitchFamily="34" charset="0"/>
            </a:endParaRPr>
          </a:p>
          <a:p>
            <a:pPr marL="292100" lvl="0" indent="-292100" defTabSz="914400">
              <a:buSzPct val="60000"/>
              <a:buFontTx/>
              <a:buChar char="•"/>
            </a:pPr>
            <a:r>
              <a:rPr lang="en-US" sz="4000" dirty="0" smtClean="0">
                <a:solidFill>
                  <a:srgbClr val="000000"/>
                </a:solidFill>
                <a:ea typeface="Times New Roman" pitchFamily="18" charset="0"/>
                <a:cs typeface="Arial" pitchFamily="34" charset="0"/>
              </a:rPr>
              <a:t>Supervisor encouraged bending of the rules</a:t>
            </a:r>
            <a:endParaRPr lang="en-US" sz="800" dirty="0" smtClean="0">
              <a:cs typeface="Arial" pitchFamily="34" charset="0"/>
            </a:endParaRPr>
          </a:p>
          <a:p>
            <a:pPr marL="292100" lvl="0" indent="-292100" defTabSz="914400">
              <a:buSzPct val="60000"/>
              <a:buFontTx/>
              <a:buChar char="•"/>
            </a:pPr>
            <a:r>
              <a:rPr lang="en-US" sz="4000" dirty="0" smtClean="0">
                <a:solidFill>
                  <a:srgbClr val="000000"/>
                </a:solidFill>
                <a:ea typeface="Times New Roman" pitchFamily="18" charset="0"/>
                <a:cs typeface="Arial" pitchFamily="34" charset="0"/>
              </a:rPr>
              <a:t>Enabling excessive risk taking</a:t>
            </a:r>
            <a:endParaRPr lang="en-US" sz="800" dirty="0" smtClean="0">
              <a:cs typeface="Arial" pitchFamily="34" charset="0"/>
            </a:endParaRPr>
          </a:p>
          <a:p>
            <a:pPr marL="292100" lvl="0" indent="-292100" defTabSz="914400">
              <a:buSzPct val="60000"/>
              <a:buFontTx/>
              <a:buChar char="•"/>
            </a:pPr>
            <a:r>
              <a:rPr lang="en-US" sz="4000" dirty="0" smtClean="0">
                <a:solidFill>
                  <a:srgbClr val="000000"/>
                </a:solidFill>
                <a:ea typeface="Times New Roman" pitchFamily="18" charset="0"/>
                <a:cs typeface="Arial" pitchFamily="34" charset="0"/>
              </a:rPr>
              <a:t>Failure to enforce rules and regulations</a:t>
            </a:r>
            <a:r>
              <a:rPr lang="en-US" sz="4000" dirty="0" smtClean="0">
                <a:ea typeface="Times New Roman" pitchFamily="18" charset="0"/>
                <a:cs typeface="Arial" pitchFamily="34" charset="0"/>
              </a:rPr>
              <a:t> </a:t>
            </a:r>
            <a:endParaRPr lang="en-US" sz="800" dirty="0" smtClean="0">
              <a:cs typeface="Arial" pitchFamily="34" charset="0"/>
            </a:endParaRPr>
          </a:p>
          <a:p>
            <a:pPr marL="292100" lvl="0" indent="-292100" defTabSz="914400">
              <a:buSzPct val="60000"/>
              <a:buFontTx/>
              <a:buChar char="•"/>
            </a:pPr>
            <a:r>
              <a:rPr lang="en-US" sz="4000" dirty="0" smtClean="0">
                <a:ea typeface="Times New Roman" pitchFamily="18" charset="0"/>
                <a:cs typeface="Arial" pitchFamily="34" charset="0"/>
              </a:rPr>
              <a:t>Fraudulent documentation</a:t>
            </a:r>
            <a:endParaRPr lang="en-US" dirty="0"/>
          </a:p>
        </p:txBody>
      </p:sp>
      <p:sp>
        <p:nvSpPr>
          <p:cNvPr id="2" name="Slide Number Placeholder 1"/>
          <p:cNvSpPr>
            <a:spLocks noGrp="1"/>
          </p:cNvSpPr>
          <p:nvPr>
            <p:ph type="sldNum" sz="quarter" idx="4294967295"/>
          </p:nvPr>
        </p:nvSpPr>
        <p:spPr>
          <a:xfrm>
            <a:off x="7010400" y="6245225"/>
            <a:ext cx="2133600" cy="476250"/>
          </a:xfrm>
          <a:prstGeom prst="rect">
            <a:avLst/>
          </a:prstGeom>
        </p:spPr>
        <p:txBody>
          <a:bodyPr/>
          <a:lstStyle/>
          <a:p>
            <a:pPr>
              <a:defRPr/>
            </a:pPr>
            <a:fld id="{A9967609-C82F-48BB-BC30-D67B1BF7836F}" type="slidenum">
              <a:rPr lang="en-US" smtClean="0"/>
              <a:pPr>
                <a:defRPr/>
              </a:pPr>
              <a:t>23</a:t>
            </a:fld>
            <a:endParaRPr lang="en-US"/>
          </a:p>
        </p:txBody>
      </p:sp>
      <p:sp>
        <p:nvSpPr>
          <p:cNvPr id="6" name="Text Box 43"/>
          <p:cNvSpPr txBox="1">
            <a:spLocks noChangeArrowheads="1"/>
          </p:cNvSpPr>
          <p:nvPr/>
        </p:nvSpPr>
        <p:spPr bwMode="auto">
          <a:xfrm>
            <a:off x="971600" y="6029781"/>
            <a:ext cx="5328592" cy="307777"/>
          </a:xfrm>
          <a:prstGeom prst="rect">
            <a:avLst/>
          </a:prstGeom>
          <a:solidFill>
            <a:srgbClr val="FFFF00"/>
          </a:solidFill>
          <a:ln w="12700">
            <a:solidFill>
              <a:schemeClr val="tx1"/>
            </a:solidFill>
            <a:miter lim="800000"/>
            <a:headEnd/>
            <a:tailEnd/>
          </a:ln>
        </p:spPr>
        <p:txBody>
          <a:bodyPr wrap="square">
            <a:spAutoFit/>
          </a:bodyPr>
          <a:lstStyle/>
          <a:p>
            <a:pPr algn="ctr">
              <a:spcBef>
                <a:spcPct val="50000"/>
              </a:spcBef>
            </a:pPr>
            <a:r>
              <a:rPr lang="en-US" sz="1400" b="1" i="1" dirty="0" smtClean="0">
                <a:latin typeface="+mn-lt"/>
              </a:rPr>
              <a:t>Being a supervisor is not easy. Discuss supervision on building sites</a:t>
            </a:r>
            <a:endParaRPr lang="en-US" sz="1400" b="1" i="1" dirty="0">
              <a:latin typeface="+mn-l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3"/>
          <p:cNvSpPr>
            <a:spLocks noGrp="1"/>
          </p:cNvSpPr>
          <p:nvPr>
            <p:ph type="sldNum" sz="quarter" idx="12"/>
          </p:nvPr>
        </p:nvSpPr>
        <p:spPr>
          <a:noFill/>
        </p:spPr>
        <p:txBody>
          <a:bodyPr/>
          <a:lstStyle/>
          <a:p>
            <a:fld id="{69EE40B7-C0EC-4C09-A3A8-79924811EC65}" type="slidenum">
              <a:rPr lang="en-US" smtClean="0"/>
              <a:pPr/>
              <a:t>24</a:t>
            </a:fld>
            <a:endParaRPr lang="en-US" smtClean="0"/>
          </a:p>
        </p:txBody>
      </p:sp>
      <p:sp>
        <p:nvSpPr>
          <p:cNvPr id="15365" name="Rectangle 2"/>
          <p:cNvSpPr>
            <a:spLocks noChangeArrowheads="1"/>
          </p:cNvSpPr>
          <p:nvPr/>
        </p:nvSpPr>
        <p:spPr bwMode="auto">
          <a:xfrm>
            <a:off x="2667000" y="381000"/>
            <a:ext cx="3276600" cy="1143000"/>
          </a:xfrm>
          <a:prstGeom prst="rect">
            <a:avLst/>
          </a:prstGeom>
          <a:ln>
            <a:headEnd/>
            <a:tailEnd/>
          </a:ln>
        </p:spPr>
        <p:style>
          <a:lnRef idx="1">
            <a:schemeClr val="dk1"/>
          </a:lnRef>
          <a:fillRef idx="2">
            <a:schemeClr val="dk1"/>
          </a:fillRef>
          <a:effectRef idx="1">
            <a:schemeClr val="dk1"/>
          </a:effectRef>
          <a:fontRef idx="minor">
            <a:schemeClr val="dk1"/>
          </a:fontRef>
        </p:style>
        <p:txBody>
          <a:bodyPr anchor="ctr"/>
          <a:lstStyle/>
          <a:p>
            <a:pPr algn="ctr"/>
            <a:r>
              <a:rPr lang="en-US" sz="3200" b="1">
                <a:solidFill>
                  <a:schemeClr val="tx2"/>
                </a:solidFill>
              </a:rPr>
              <a:t>Organizational </a:t>
            </a:r>
            <a:br>
              <a:rPr lang="en-US" sz="3200" b="1">
                <a:solidFill>
                  <a:schemeClr val="tx2"/>
                </a:solidFill>
              </a:rPr>
            </a:br>
            <a:r>
              <a:rPr lang="en-US" sz="3200" b="1">
                <a:solidFill>
                  <a:schemeClr val="tx2"/>
                </a:solidFill>
              </a:rPr>
              <a:t>Influences</a:t>
            </a:r>
          </a:p>
        </p:txBody>
      </p:sp>
      <p:sp>
        <p:nvSpPr>
          <p:cNvPr id="15366" name="Rectangle 3"/>
          <p:cNvSpPr>
            <a:spLocks noChangeArrowheads="1"/>
          </p:cNvSpPr>
          <p:nvPr/>
        </p:nvSpPr>
        <p:spPr bwMode="auto">
          <a:xfrm>
            <a:off x="533400" y="2190750"/>
            <a:ext cx="1752600" cy="6096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nchor="ctr"/>
          <a:lstStyle/>
          <a:p>
            <a:pPr algn="ctr"/>
            <a:r>
              <a:rPr lang="en-US" sz="1600" b="1">
                <a:solidFill>
                  <a:schemeClr val="tx2"/>
                </a:solidFill>
              </a:rPr>
              <a:t>Resource</a:t>
            </a:r>
            <a:br>
              <a:rPr lang="en-US" sz="1600" b="1">
                <a:solidFill>
                  <a:schemeClr val="tx2"/>
                </a:solidFill>
              </a:rPr>
            </a:br>
            <a:r>
              <a:rPr lang="en-US" sz="1600" b="1">
                <a:solidFill>
                  <a:schemeClr val="tx2"/>
                </a:solidFill>
              </a:rPr>
              <a:t>Management</a:t>
            </a:r>
          </a:p>
        </p:txBody>
      </p:sp>
      <p:sp>
        <p:nvSpPr>
          <p:cNvPr id="15367" name="Rectangle 4"/>
          <p:cNvSpPr>
            <a:spLocks noChangeArrowheads="1"/>
          </p:cNvSpPr>
          <p:nvPr/>
        </p:nvSpPr>
        <p:spPr bwMode="auto">
          <a:xfrm>
            <a:off x="6324600" y="2209800"/>
            <a:ext cx="1905000" cy="6096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nchor="ctr"/>
          <a:lstStyle/>
          <a:p>
            <a:pPr algn="ctr"/>
            <a:r>
              <a:rPr lang="en-US" sz="1600" b="1">
                <a:solidFill>
                  <a:schemeClr val="tx2"/>
                </a:solidFill>
              </a:rPr>
              <a:t>Organizational</a:t>
            </a:r>
            <a:br>
              <a:rPr lang="en-US" sz="1600" b="1">
                <a:solidFill>
                  <a:schemeClr val="tx2"/>
                </a:solidFill>
              </a:rPr>
            </a:br>
            <a:r>
              <a:rPr lang="en-US" sz="1600" b="1">
                <a:solidFill>
                  <a:schemeClr val="tx2"/>
                </a:solidFill>
              </a:rPr>
              <a:t>Process</a:t>
            </a:r>
          </a:p>
        </p:txBody>
      </p:sp>
      <p:sp>
        <p:nvSpPr>
          <p:cNvPr id="15368" name="Rectangle 5"/>
          <p:cNvSpPr>
            <a:spLocks noChangeArrowheads="1"/>
          </p:cNvSpPr>
          <p:nvPr/>
        </p:nvSpPr>
        <p:spPr bwMode="auto">
          <a:xfrm>
            <a:off x="3048000" y="2209800"/>
            <a:ext cx="2514600" cy="60960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nchor="ctr"/>
          <a:lstStyle/>
          <a:p>
            <a:pPr algn="ctr"/>
            <a:r>
              <a:rPr lang="en-US" sz="1600" b="1">
                <a:solidFill>
                  <a:schemeClr val="tx2"/>
                </a:solidFill>
              </a:rPr>
              <a:t>Organizational </a:t>
            </a:r>
            <a:br>
              <a:rPr lang="en-US" sz="1600" b="1">
                <a:solidFill>
                  <a:schemeClr val="tx2"/>
                </a:solidFill>
              </a:rPr>
            </a:br>
            <a:r>
              <a:rPr lang="en-US" sz="1600" b="1">
                <a:solidFill>
                  <a:schemeClr val="tx2"/>
                </a:solidFill>
              </a:rPr>
              <a:t>Climate</a:t>
            </a:r>
          </a:p>
        </p:txBody>
      </p:sp>
      <p:cxnSp>
        <p:nvCxnSpPr>
          <p:cNvPr id="15369" name="AutoShape 6"/>
          <p:cNvCxnSpPr>
            <a:cxnSpLocks noChangeShapeType="1"/>
            <a:stCxn id="15366" idx="0"/>
            <a:endCxn id="15365" idx="2"/>
          </p:cNvCxnSpPr>
          <p:nvPr/>
        </p:nvCxnSpPr>
        <p:spPr bwMode="auto">
          <a:xfrm rot="-5400000">
            <a:off x="2543175" y="409575"/>
            <a:ext cx="628650" cy="2895600"/>
          </a:xfrm>
          <a:prstGeom prst="bentConnector3">
            <a:avLst>
              <a:gd name="adj1" fmla="val 50000"/>
            </a:avLst>
          </a:prstGeom>
          <a:noFill/>
          <a:ln w="9525">
            <a:solidFill>
              <a:schemeClr val="tx1"/>
            </a:solidFill>
            <a:miter lim="800000"/>
            <a:headEnd/>
            <a:tailEnd type="triangle" w="med" len="med"/>
          </a:ln>
        </p:spPr>
      </p:cxnSp>
      <p:cxnSp>
        <p:nvCxnSpPr>
          <p:cNvPr id="15370" name="AutoShape 7"/>
          <p:cNvCxnSpPr>
            <a:cxnSpLocks noChangeShapeType="1"/>
            <a:stCxn id="15367" idx="0"/>
            <a:endCxn id="15365" idx="2"/>
          </p:cNvCxnSpPr>
          <p:nvPr/>
        </p:nvCxnSpPr>
        <p:spPr bwMode="auto">
          <a:xfrm rot="5400000" flipH="1">
            <a:off x="5467350" y="381000"/>
            <a:ext cx="647700" cy="2971800"/>
          </a:xfrm>
          <a:prstGeom prst="bentConnector3">
            <a:avLst>
              <a:gd name="adj1" fmla="val 50000"/>
            </a:avLst>
          </a:prstGeom>
          <a:noFill/>
          <a:ln w="9525">
            <a:solidFill>
              <a:schemeClr val="tx1"/>
            </a:solidFill>
            <a:miter lim="800000"/>
            <a:headEnd/>
            <a:tailEnd type="triangle" w="med" len="med"/>
          </a:ln>
        </p:spPr>
      </p:cxnSp>
      <p:cxnSp>
        <p:nvCxnSpPr>
          <p:cNvPr id="15371" name="AutoShape 8"/>
          <p:cNvCxnSpPr>
            <a:cxnSpLocks noChangeShapeType="1"/>
            <a:stCxn id="15368" idx="0"/>
            <a:endCxn id="15365" idx="2"/>
          </p:cNvCxnSpPr>
          <p:nvPr/>
        </p:nvCxnSpPr>
        <p:spPr bwMode="auto">
          <a:xfrm flipV="1">
            <a:off x="4305300" y="1543050"/>
            <a:ext cx="0" cy="647700"/>
          </a:xfrm>
          <a:prstGeom prst="straightConnector1">
            <a:avLst/>
          </a:prstGeom>
          <a:noFill/>
          <a:ln w="9525">
            <a:solidFill>
              <a:schemeClr val="tx1"/>
            </a:solidFill>
            <a:round/>
            <a:headEnd/>
            <a:tailEnd type="triangle" w="med" len="med"/>
          </a:ln>
        </p:spPr>
      </p:cxnSp>
      <p:sp>
        <p:nvSpPr>
          <p:cNvPr id="15372" name="AutoShape 9"/>
          <p:cNvSpPr>
            <a:spLocks noChangeArrowheads="1"/>
          </p:cNvSpPr>
          <p:nvPr/>
        </p:nvSpPr>
        <p:spPr bwMode="auto">
          <a:xfrm>
            <a:off x="609600" y="3810000"/>
            <a:ext cx="1752600" cy="1524000"/>
          </a:xfrm>
          <a:prstGeom prst="wedgeRoundRectCallout">
            <a:avLst>
              <a:gd name="adj1" fmla="val -19565"/>
              <a:gd name="adj2" fmla="val -120106"/>
              <a:gd name="adj3" fmla="val 16667"/>
            </a:avLst>
          </a:prstGeom>
          <a:ln>
            <a:headEnd/>
            <a:tailEnd/>
          </a:ln>
        </p:spPr>
        <p:style>
          <a:lnRef idx="2">
            <a:schemeClr val="dk1"/>
          </a:lnRef>
          <a:fillRef idx="1">
            <a:schemeClr val="lt1"/>
          </a:fillRef>
          <a:effectRef idx="0">
            <a:schemeClr val="dk1"/>
          </a:effectRef>
          <a:fontRef idx="minor">
            <a:schemeClr val="dk1"/>
          </a:fontRef>
        </p:style>
        <p:txBody>
          <a:bodyPr anchor="ctr"/>
          <a:lstStyle/>
          <a:p>
            <a:pPr>
              <a:buFontTx/>
              <a:buChar char="•"/>
            </a:pPr>
            <a:r>
              <a:rPr lang="en-US" sz="1600"/>
              <a:t>Priorities</a:t>
            </a:r>
          </a:p>
          <a:p>
            <a:pPr>
              <a:buFontTx/>
              <a:buChar char="•"/>
            </a:pPr>
            <a:r>
              <a:rPr lang="en-US" sz="1600"/>
              <a:t>Productivity</a:t>
            </a:r>
          </a:p>
          <a:p>
            <a:pPr>
              <a:buFontTx/>
              <a:buChar char="•"/>
            </a:pPr>
            <a:r>
              <a:rPr lang="en-US" sz="1600"/>
              <a:t>Cost cutting</a:t>
            </a:r>
          </a:p>
          <a:p>
            <a:pPr>
              <a:buFontTx/>
              <a:buChar char="•"/>
            </a:pPr>
            <a:r>
              <a:rPr lang="en-US" sz="1600"/>
              <a:t>Training</a:t>
            </a:r>
          </a:p>
        </p:txBody>
      </p:sp>
      <p:sp>
        <p:nvSpPr>
          <p:cNvPr id="15373" name="AutoShape 10"/>
          <p:cNvSpPr>
            <a:spLocks noChangeArrowheads="1"/>
          </p:cNvSpPr>
          <p:nvPr/>
        </p:nvSpPr>
        <p:spPr bwMode="auto">
          <a:xfrm>
            <a:off x="3810000" y="3886200"/>
            <a:ext cx="2057400" cy="1524000"/>
          </a:xfrm>
          <a:prstGeom prst="wedgeRoundRectCallout">
            <a:avLst>
              <a:gd name="adj1" fmla="val -24074"/>
              <a:gd name="adj2" fmla="val -120106"/>
              <a:gd name="adj3" fmla="val 16667"/>
            </a:avLst>
          </a:prstGeom>
          <a:ln>
            <a:headEnd/>
            <a:tailEnd/>
          </a:ln>
        </p:spPr>
        <p:style>
          <a:lnRef idx="2">
            <a:schemeClr val="dk1"/>
          </a:lnRef>
          <a:fillRef idx="1">
            <a:schemeClr val="lt1"/>
          </a:fillRef>
          <a:effectRef idx="0">
            <a:schemeClr val="dk1"/>
          </a:effectRef>
          <a:fontRef idx="minor">
            <a:schemeClr val="dk1"/>
          </a:fontRef>
        </p:style>
        <p:txBody>
          <a:bodyPr anchor="ctr"/>
          <a:lstStyle/>
          <a:p>
            <a:pPr>
              <a:buFontTx/>
              <a:buChar char="•"/>
            </a:pPr>
            <a:r>
              <a:rPr lang="en-US" sz="1600"/>
              <a:t>Unofficial rules</a:t>
            </a:r>
          </a:p>
          <a:p>
            <a:pPr>
              <a:buFontTx/>
              <a:buChar char="•"/>
            </a:pPr>
            <a:r>
              <a:rPr lang="en-US" sz="1600"/>
              <a:t>Ill defined policies</a:t>
            </a:r>
          </a:p>
          <a:p>
            <a:pPr>
              <a:buFontTx/>
              <a:buChar char="•"/>
            </a:pPr>
            <a:r>
              <a:rPr lang="en-US" sz="1600"/>
              <a:t>Cronyism</a:t>
            </a:r>
          </a:p>
          <a:p>
            <a:pPr>
              <a:buFontTx/>
              <a:buChar char="•"/>
            </a:pPr>
            <a:r>
              <a:rPr lang="en-US" sz="1600"/>
              <a:t>Communications</a:t>
            </a:r>
          </a:p>
        </p:txBody>
      </p:sp>
      <p:sp>
        <p:nvSpPr>
          <p:cNvPr id="15374" name="AutoShape 11"/>
          <p:cNvSpPr>
            <a:spLocks noChangeArrowheads="1"/>
          </p:cNvSpPr>
          <p:nvPr/>
        </p:nvSpPr>
        <p:spPr bwMode="auto">
          <a:xfrm>
            <a:off x="6705600" y="4149080"/>
            <a:ext cx="1752600" cy="1524000"/>
          </a:xfrm>
          <a:prstGeom prst="wedgeRoundRectCallout">
            <a:avLst>
              <a:gd name="adj1" fmla="val -9241"/>
              <a:gd name="adj2" fmla="val -144167"/>
              <a:gd name="adj3" fmla="val 16667"/>
            </a:avLst>
          </a:prstGeom>
          <a:ln>
            <a:headEnd/>
            <a:tailEnd/>
          </a:ln>
        </p:spPr>
        <p:style>
          <a:lnRef idx="2">
            <a:schemeClr val="dk1"/>
          </a:lnRef>
          <a:fillRef idx="1">
            <a:schemeClr val="lt1"/>
          </a:fillRef>
          <a:effectRef idx="0">
            <a:schemeClr val="dk1"/>
          </a:effectRef>
          <a:fontRef idx="minor">
            <a:schemeClr val="dk1"/>
          </a:fontRef>
        </p:style>
        <p:txBody>
          <a:bodyPr anchor="ctr"/>
          <a:lstStyle/>
          <a:p>
            <a:pPr>
              <a:buFontTx/>
              <a:buChar char="•"/>
            </a:pPr>
            <a:r>
              <a:rPr lang="en-US" sz="1600"/>
              <a:t>Assignments</a:t>
            </a:r>
          </a:p>
          <a:p>
            <a:pPr>
              <a:buFontTx/>
              <a:buChar char="•"/>
            </a:pPr>
            <a:r>
              <a:rPr lang="en-US" sz="1600"/>
              <a:t>Schedules</a:t>
            </a:r>
          </a:p>
          <a:p>
            <a:pPr>
              <a:buFontTx/>
              <a:buChar char="•"/>
            </a:pPr>
            <a:r>
              <a:rPr lang="en-US" sz="1600"/>
              <a:t>Procedures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Organizational Influences</a:t>
            </a:r>
            <a:endParaRPr lang="en-US" dirty="0"/>
          </a:p>
        </p:txBody>
      </p:sp>
      <p:sp>
        <p:nvSpPr>
          <p:cNvPr id="8" name="Text Placeholder 7"/>
          <p:cNvSpPr>
            <a:spLocks noGrp="1"/>
          </p:cNvSpPr>
          <p:nvPr>
            <p:ph type="body" sz="quarter" idx="11"/>
          </p:nvPr>
        </p:nvSpPr>
        <p:spPr>
          <a:xfrm>
            <a:off x="829816" y="2490351"/>
            <a:ext cx="3526160" cy="3320861"/>
          </a:xfrm>
        </p:spPr>
        <p:txBody>
          <a:bodyPr>
            <a:noAutofit/>
          </a:bodyPr>
          <a:lstStyle/>
          <a:p>
            <a:pPr marL="0" lvl="0" indent="0" defTabSz="914400">
              <a:spcBef>
                <a:spcPct val="0"/>
              </a:spcBef>
              <a:buClrTx/>
              <a:buNone/>
              <a:tabLst>
                <a:tab pos="0" algn="l"/>
              </a:tabLst>
            </a:pPr>
            <a:r>
              <a:rPr lang="en-US" sz="1400" b="1" i="1" dirty="0" smtClean="0">
                <a:ea typeface="Times New Roman" pitchFamily="18" charset="0"/>
                <a:cs typeface="Arial" pitchFamily="34" charset="0"/>
              </a:rPr>
              <a:t>Human Resources</a:t>
            </a:r>
            <a:endParaRPr lang="en-US" sz="1400" dirty="0" smtClean="0">
              <a:cs typeface="Arial" pitchFamily="34" charset="0"/>
            </a:endParaRPr>
          </a:p>
          <a:p>
            <a:pPr marL="114300" lvl="0" indent="-114300" defTabSz="914400">
              <a:spcBef>
                <a:spcPct val="0"/>
              </a:spcBef>
              <a:buSzPct val="60000"/>
              <a:buFontTx/>
              <a:buChar char="•"/>
              <a:tabLst>
                <a:tab pos="0" algn="l"/>
              </a:tabLst>
            </a:pPr>
            <a:r>
              <a:rPr lang="en-US" sz="1400" dirty="0" smtClean="0">
                <a:ea typeface="Times New Roman" pitchFamily="18" charset="0"/>
                <a:cs typeface="Arial" pitchFamily="34" charset="0"/>
              </a:rPr>
              <a:t>Selection</a:t>
            </a:r>
            <a:endParaRPr lang="en-US" sz="1400" dirty="0" smtClean="0">
              <a:cs typeface="Arial" pitchFamily="34" charset="0"/>
            </a:endParaRPr>
          </a:p>
          <a:p>
            <a:pPr marL="114300" lvl="0" indent="-114300" defTabSz="914400">
              <a:spcBef>
                <a:spcPct val="0"/>
              </a:spcBef>
              <a:buSzPct val="60000"/>
              <a:buFontTx/>
              <a:buChar char="•"/>
              <a:tabLst>
                <a:tab pos="0" algn="l"/>
              </a:tabLst>
            </a:pPr>
            <a:r>
              <a:rPr lang="en-US" sz="1400" dirty="0" smtClean="0">
                <a:ea typeface="Times New Roman" pitchFamily="18" charset="0"/>
                <a:cs typeface="Arial" pitchFamily="34" charset="0"/>
              </a:rPr>
              <a:t>Staffing/manning</a:t>
            </a:r>
            <a:endParaRPr lang="en-US" sz="1400" dirty="0" smtClean="0">
              <a:cs typeface="Arial" pitchFamily="34" charset="0"/>
            </a:endParaRPr>
          </a:p>
          <a:p>
            <a:pPr marL="114300" lvl="0" indent="-114300" defTabSz="914400">
              <a:spcBef>
                <a:spcPct val="0"/>
              </a:spcBef>
              <a:buSzPct val="60000"/>
              <a:buFontTx/>
              <a:buChar char="•"/>
              <a:tabLst>
                <a:tab pos="0" algn="l"/>
              </a:tabLst>
            </a:pPr>
            <a:r>
              <a:rPr lang="en-US" sz="1400" dirty="0" smtClean="0">
                <a:ea typeface="Times New Roman" pitchFamily="18" charset="0"/>
                <a:cs typeface="Arial" pitchFamily="34" charset="0"/>
              </a:rPr>
              <a:t>Training</a:t>
            </a:r>
            <a:endParaRPr lang="en-US" sz="1400" dirty="0" smtClean="0">
              <a:cs typeface="Arial" pitchFamily="34" charset="0"/>
            </a:endParaRPr>
          </a:p>
          <a:p>
            <a:pPr marL="114300" lvl="0" indent="-114300" defTabSz="914400">
              <a:spcBef>
                <a:spcPct val="0"/>
              </a:spcBef>
              <a:buSzPct val="60000"/>
              <a:buFontTx/>
              <a:buChar char="•"/>
              <a:tabLst>
                <a:tab pos="0" algn="l"/>
              </a:tabLst>
            </a:pPr>
            <a:r>
              <a:rPr lang="en-US" sz="1400" dirty="0" smtClean="0">
                <a:ea typeface="Times New Roman" pitchFamily="18" charset="0"/>
                <a:cs typeface="Arial" pitchFamily="34" charset="0"/>
              </a:rPr>
              <a:t>Background checks</a:t>
            </a:r>
            <a:endParaRPr lang="en-US" sz="1400" dirty="0" smtClean="0">
              <a:cs typeface="Arial" pitchFamily="34" charset="0"/>
            </a:endParaRPr>
          </a:p>
          <a:p>
            <a:pPr marL="114300" lvl="0" indent="-114300" defTabSz="914400">
              <a:spcBef>
                <a:spcPct val="0"/>
              </a:spcBef>
              <a:buSzPct val="60000"/>
              <a:buFontTx/>
              <a:buChar char="•"/>
              <a:tabLst>
                <a:tab pos="0" algn="l"/>
              </a:tabLst>
            </a:pPr>
            <a:r>
              <a:rPr lang="en-US" sz="1400" dirty="0" smtClean="0">
                <a:ea typeface="Times New Roman" pitchFamily="18" charset="0"/>
                <a:cs typeface="Arial" pitchFamily="34" charset="0"/>
              </a:rPr>
              <a:t>Attrition Policies</a:t>
            </a:r>
            <a:endParaRPr lang="en-US" sz="1400" dirty="0" smtClean="0">
              <a:cs typeface="Arial" pitchFamily="34" charset="0"/>
            </a:endParaRPr>
          </a:p>
          <a:p>
            <a:pPr marL="114300" lvl="0" indent="-114300" defTabSz="914400">
              <a:spcBef>
                <a:spcPct val="0"/>
              </a:spcBef>
              <a:buSzPct val="60000"/>
              <a:buFontTx/>
              <a:buChar char="•"/>
              <a:tabLst>
                <a:tab pos="0" algn="l"/>
              </a:tabLst>
            </a:pPr>
            <a:r>
              <a:rPr lang="en-US" sz="1400" dirty="0" smtClean="0">
                <a:solidFill>
                  <a:srgbClr val="000000"/>
                </a:solidFill>
                <a:ea typeface="Times New Roman" pitchFamily="18" charset="0"/>
                <a:cs typeface="Arial" pitchFamily="34" charset="0"/>
              </a:rPr>
              <a:t>Personnel resources</a:t>
            </a:r>
            <a:endParaRPr lang="en-US" sz="1400" dirty="0" smtClean="0">
              <a:cs typeface="Arial" pitchFamily="34" charset="0"/>
            </a:endParaRPr>
          </a:p>
          <a:p>
            <a:pPr marL="114300" lvl="0" indent="-114300" defTabSz="914400">
              <a:spcBef>
                <a:spcPct val="0"/>
              </a:spcBef>
              <a:buSzPct val="60000"/>
              <a:buFontTx/>
              <a:buChar char="•"/>
              <a:tabLst>
                <a:tab pos="0" algn="l"/>
              </a:tabLst>
            </a:pPr>
            <a:r>
              <a:rPr lang="en-US" sz="1400" dirty="0" smtClean="0">
                <a:solidFill>
                  <a:srgbClr val="000000"/>
                </a:solidFill>
                <a:ea typeface="Times New Roman" pitchFamily="18" charset="0"/>
                <a:cs typeface="Arial" pitchFamily="34" charset="0"/>
              </a:rPr>
              <a:t>Inadequate matching of qualifications for job</a:t>
            </a:r>
          </a:p>
          <a:p>
            <a:pPr marL="114300" lvl="0" indent="-114300" defTabSz="914400">
              <a:spcBef>
                <a:spcPct val="0"/>
              </a:spcBef>
              <a:buClrTx/>
              <a:buFontTx/>
              <a:buChar char="•"/>
              <a:tabLst>
                <a:tab pos="0" algn="l"/>
              </a:tabLst>
            </a:pPr>
            <a:endParaRPr lang="en-US" sz="1400" b="1" i="1" dirty="0" smtClean="0">
              <a:cs typeface="Times New Roman" pitchFamily="18" charset="0"/>
            </a:endParaRPr>
          </a:p>
          <a:p>
            <a:pPr marL="0" lvl="0" indent="0" defTabSz="914400">
              <a:spcBef>
                <a:spcPct val="0"/>
              </a:spcBef>
              <a:buClrTx/>
              <a:buNone/>
              <a:tabLst>
                <a:tab pos="0" algn="l"/>
              </a:tabLst>
            </a:pPr>
            <a:r>
              <a:rPr lang="en-US" sz="1400" b="1" i="1" dirty="0" smtClean="0">
                <a:cs typeface="Times New Roman" pitchFamily="18" charset="0"/>
              </a:rPr>
              <a:t>Monetary/Budget Resources</a:t>
            </a:r>
          </a:p>
          <a:p>
            <a:pPr marL="114300" lvl="0" indent="-114300" defTabSz="914400">
              <a:spcBef>
                <a:spcPct val="0"/>
              </a:spcBef>
              <a:buSzPct val="60000"/>
              <a:buFontTx/>
              <a:buChar char="•"/>
              <a:tabLst>
                <a:tab pos="0" algn="l"/>
              </a:tabLst>
            </a:pPr>
            <a:r>
              <a:rPr lang="en-US" sz="1400" dirty="0" smtClean="0">
                <a:ea typeface="Times New Roman" pitchFamily="18" charset="0"/>
                <a:cs typeface="Arial" pitchFamily="34" charset="0"/>
              </a:rPr>
              <a:t>Excessive cost cutting</a:t>
            </a:r>
            <a:endParaRPr lang="en-US" sz="1400" dirty="0" smtClean="0">
              <a:cs typeface="Arial" pitchFamily="34" charset="0"/>
            </a:endParaRPr>
          </a:p>
          <a:p>
            <a:pPr marL="114300" lvl="0" indent="-114300" defTabSz="914400">
              <a:spcBef>
                <a:spcPct val="0"/>
              </a:spcBef>
              <a:buSzPct val="60000"/>
              <a:buFontTx/>
              <a:buChar char="•"/>
              <a:tabLst>
                <a:tab pos="0" algn="l"/>
              </a:tabLst>
            </a:pPr>
            <a:r>
              <a:rPr lang="en-US" sz="1400" dirty="0" smtClean="0">
                <a:ea typeface="Times New Roman" pitchFamily="18" charset="0"/>
                <a:cs typeface="Arial" pitchFamily="34" charset="0"/>
              </a:rPr>
              <a:t>Lack of funding</a:t>
            </a:r>
            <a:endParaRPr lang="en-US" sz="1400" dirty="0" smtClean="0">
              <a:cs typeface="Arial" pitchFamily="34" charset="0"/>
            </a:endParaRPr>
          </a:p>
        </p:txBody>
      </p:sp>
      <p:sp>
        <p:nvSpPr>
          <p:cNvPr id="2" name="Slide Number Placeholder 1"/>
          <p:cNvSpPr>
            <a:spLocks noGrp="1"/>
          </p:cNvSpPr>
          <p:nvPr>
            <p:ph type="sldNum" sz="quarter" idx="4294967295"/>
          </p:nvPr>
        </p:nvSpPr>
        <p:spPr>
          <a:xfrm>
            <a:off x="7010400" y="6245225"/>
            <a:ext cx="2133600" cy="476250"/>
          </a:xfrm>
          <a:prstGeom prst="rect">
            <a:avLst/>
          </a:prstGeom>
        </p:spPr>
        <p:txBody>
          <a:bodyPr/>
          <a:lstStyle/>
          <a:p>
            <a:pPr>
              <a:defRPr/>
            </a:pPr>
            <a:fld id="{A9967609-C82F-48BB-BC30-D67B1BF7836F}" type="slidenum">
              <a:rPr lang="en-US" smtClean="0"/>
              <a:pPr>
                <a:defRPr/>
              </a:pPr>
              <a:t>25</a:t>
            </a:fld>
            <a:endParaRPr lang="en-US"/>
          </a:p>
        </p:txBody>
      </p:sp>
      <p:sp>
        <p:nvSpPr>
          <p:cNvPr id="9" name="Rectangle 8"/>
          <p:cNvSpPr/>
          <p:nvPr/>
        </p:nvSpPr>
        <p:spPr>
          <a:xfrm>
            <a:off x="4355976" y="2490351"/>
            <a:ext cx="3384376" cy="3539430"/>
          </a:xfrm>
          <a:prstGeom prst="rect">
            <a:avLst/>
          </a:prstGeom>
        </p:spPr>
        <p:txBody>
          <a:bodyPr wrap="square">
            <a:spAutoFit/>
          </a:bodyPr>
          <a:lstStyle/>
          <a:p>
            <a:pPr lvl="0" defTabSz="914400">
              <a:tabLst>
                <a:tab pos="0" algn="l"/>
              </a:tabLst>
            </a:pPr>
            <a:r>
              <a:rPr lang="en-US" sz="1400" b="1" i="1" dirty="0" smtClean="0">
                <a:latin typeface="Lucida Sans" pitchFamily="34" charset="0"/>
                <a:ea typeface="Times New Roman" pitchFamily="18" charset="0"/>
                <a:cs typeface="Lucida Sans" pitchFamily="34" charset="0"/>
              </a:rPr>
              <a:t>Equipment/Facility Resources</a:t>
            </a:r>
            <a:endParaRPr lang="en-US" sz="1400" dirty="0" smtClean="0">
              <a:latin typeface="Lucida Sans" pitchFamily="34" charset="0"/>
              <a:cs typeface="Lucida Sans" pitchFamily="34" charset="0"/>
            </a:endParaRPr>
          </a:p>
          <a:p>
            <a:pPr marL="114300" lvl="0" indent="-114300" defTabSz="914400">
              <a:buClr>
                <a:srgbClr val="890018"/>
              </a:buClr>
              <a:buSzPct val="60000"/>
              <a:buFontTx/>
              <a:buChar char="•"/>
              <a:tabLst>
                <a:tab pos="0" algn="l"/>
              </a:tabLst>
            </a:pPr>
            <a:r>
              <a:rPr lang="en-US" sz="1400" dirty="0" smtClean="0">
                <a:latin typeface="Lucida Sans" pitchFamily="34" charset="0"/>
                <a:ea typeface="Times New Roman" pitchFamily="18" charset="0"/>
                <a:cs typeface="Lucida Sans" pitchFamily="34" charset="0"/>
              </a:rPr>
              <a:t>Poor aircraft/aircraft cockpit design</a:t>
            </a:r>
            <a:endParaRPr lang="en-US" sz="1400" dirty="0" smtClean="0">
              <a:latin typeface="Lucida Sans" pitchFamily="34" charset="0"/>
              <a:cs typeface="Lucida Sans" pitchFamily="34" charset="0"/>
            </a:endParaRPr>
          </a:p>
          <a:p>
            <a:pPr marL="114300" lvl="0" indent="-114300" defTabSz="914400">
              <a:buClr>
                <a:srgbClr val="890018"/>
              </a:buClr>
              <a:buSzPct val="60000"/>
              <a:buFontTx/>
              <a:buChar char="•"/>
              <a:tabLst>
                <a:tab pos="0" algn="l"/>
              </a:tabLst>
            </a:pPr>
            <a:r>
              <a:rPr lang="en-US" sz="1400" dirty="0" smtClean="0">
                <a:latin typeface="Lucida Sans" pitchFamily="34" charset="0"/>
                <a:ea typeface="Times New Roman" pitchFamily="18" charset="0"/>
                <a:cs typeface="Lucida Sans" pitchFamily="34" charset="0"/>
              </a:rPr>
              <a:t>Purchasing of unsuitable equipment</a:t>
            </a:r>
            <a:endParaRPr lang="en-US" sz="1400" dirty="0" smtClean="0">
              <a:latin typeface="Lucida Sans" pitchFamily="34" charset="0"/>
              <a:cs typeface="Lucida Sans" pitchFamily="34" charset="0"/>
            </a:endParaRPr>
          </a:p>
          <a:p>
            <a:pPr marL="114300" lvl="0" indent="-114300" defTabSz="914400">
              <a:buClr>
                <a:srgbClr val="890018"/>
              </a:buClr>
              <a:buSzPct val="60000"/>
              <a:buFontTx/>
              <a:buChar char="•"/>
              <a:tabLst>
                <a:tab pos="0" algn="l"/>
              </a:tabLst>
            </a:pPr>
            <a:r>
              <a:rPr lang="en-US" sz="1400" dirty="0" smtClean="0">
                <a:latin typeface="Lucida Sans" pitchFamily="34" charset="0"/>
                <a:ea typeface="Times New Roman" pitchFamily="18" charset="0"/>
                <a:cs typeface="Lucida Sans" pitchFamily="34" charset="0"/>
              </a:rPr>
              <a:t>Failure to correct known design flaws</a:t>
            </a:r>
            <a:endParaRPr lang="en-US" sz="1400" dirty="0" smtClean="0">
              <a:latin typeface="Lucida Sans" pitchFamily="34" charset="0"/>
              <a:cs typeface="Lucida Sans" pitchFamily="34" charset="0"/>
            </a:endParaRPr>
          </a:p>
          <a:p>
            <a:pPr marL="114300" lvl="0" indent="-114300" defTabSz="914400">
              <a:buClr>
                <a:srgbClr val="890018"/>
              </a:buClr>
              <a:buSzPct val="60000"/>
              <a:buFontTx/>
              <a:buChar char="•"/>
              <a:tabLst>
                <a:tab pos="0" algn="l"/>
              </a:tabLst>
            </a:pPr>
            <a:r>
              <a:rPr lang="en-US" sz="1400" dirty="0" smtClean="0">
                <a:solidFill>
                  <a:srgbClr val="000000"/>
                </a:solidFill>
                <a:latin typeface="Lucida Sans" pitchFamily="34" charset="0"/>
                <a:ea typeface="Times New Roman" pitchFamily="18" charset="0"/>
                <a:cs typeface="Lucida Sans" pitchFamily="34" charset="0"/>
              </a:rPr>
              <a:t>Inadequate specs on invoice</a:t>
            </a:r>
            <a:endParaRPr lang="en-US" sz="1400" dirty="0" smtClean="0">
              <a:latin typeface="Lucida Sans" pitchFamily="34" charset="0"/>
              <a:cs typeface="Lucida Sans" pitchFamily="34" charset="0"/>
            </a:endParaRPr>
          </a:p>
          <a:p>
            <a:pPr marL="114300" lvl="0" indent="-114300" defTabSz="914400">
              <a:buClr>
                <a:srgbClr val="890018"/>
              </a:buClr>
              <a:buSzPct val="60000"/>
              <a:buFontTx/>
              <a:buChar char="•"/>
              <a:tabLst>
                <a:tab pos="0" algn="l"/>
              </a:tabLst>
            </a:pPr>
            <a:r>
              <a:rPr lang="en-US" sz="1400" dirty="0" smtClean="0">
                <a:solidFill>
                  <a:srgbClr val="000000"/>
                </a:solidFill>
                <a:latin typeface="Lucida Sans" pitchFamily="34" charset="0"/>
                <a:ea typeface="Times New Roman" pitchFamily="18" charset="0"/>
                <a:cs typeface="Lucida Sans" pitchFamily="34" charset="0"/>
              </a:rPr>
              <a:t>Inadequate research on materials</a:t>
            </a:r>
            <a:endParaRPr lang="en-US" sz="1400" dirty="0" smtClean="0">
              <a:latin typeface="Lucida Sans" pitchFamily="34" charset="0"/>
              <a:cs typeface="Lucida Sans" pitchFamily="34" charset="0"/>
            </a:endParaRPr>
          </a:p>
          <a:p>
            <a:pPr marL="114300" lvl="0" indent="-114300" defTabSz="914400">
              <a:buClr>
                <a:srgbClr val="890018"/>
              </a:buClr>
              <a:buSzPct val="60000"/>
              <a:buFontTx/>
              <a:buChar char="•"/>
              <a:tabLst>
                <a:tab pos="0" algn="l"/>
              </a:tabLst>
            </a:pPr>
            <a:r>
              <a:rPr lang="en-US" sz="1400" dirty="0" smtClean="0">
                <a:solidFill>
                  <a:srgbClr val="000000"/>
                </a:solidFill>
                <a:latin typeface="Lucida Sans" pitchFamily="34" charset="0"/>
                <a:ea typeface="Times New Roman" pitchFamily="18" charset="0"/>
                <a:cs typeface="Lucida Sans" pitchFamily="34" charset="0"/>
              </a:rPr>
              <a:t>Inadequate specs to vendors</a:t>
            </a:r>
            <a:endParaRPr lang="en-US" sz="1400" dirty="0" smtClean="0">
              <a:latin typeface="Lucida Sans" pitchFamily="34" charset="0"/>
              <a:cs typeface="Lucida Sans" pitchFamily="34" charset="0"/>
            </a:endParaRPr>
          </a:p>
          <a:p>
            <a:pPr marL="114300" lvl="0" indent="-114300" defTabSz="914400">
              <a:buClr>
                <a:srgbClr val="890018"/>
              </a:buClr>
              <a:buSzPct val="60000"/>
              <a:buFontTx/>
              <a:buChar char="•"/>
              <a:tabLst>
                <a:tab pos="0" algn="l"/>
              </a:tabLst>
            </a:pPr>
            <a:r>
              <a:rPr lang="en-US" sz="1400" dirty="0" smtClean="0">
                <a:solidFill>
                  <a:srgbClr val="000000"/>
                </a:solidFill>
                <a:latin typeface="Lucida Sans" pitchFamily="34" charset="0"/>
                <a:ea typeface="Times New Roman" pitchFamily="18" charset="0"/>
                <a:cs typeface="Lucida Sans" pitchFamily="34" charset="0"/>
              </a:rPr>
              <a:t>Inadequate mode of shipment</a:t>
            </a:r>
            <a:endParaRPr lang="en-US" sz="1400" dirty="0" smtClean="0">
              <a:latin typeface="Lucida Sans" pitchFamily="34" charset="0"/>
              <a:cs typeface="Lucida Sans" pitchFamily="34" charset="0"/>
            </a:endParaRPr>
          </a:p>
          <a:p>
            <a:pPr marL="114300" lvl="0" indent="-114300" defTabSz="914400">
              <a:buClr>
                <a:srgbClr val="890018"/>
              </a:buClr>
              <a:buSzPct val="60000"/>
              <a:buFontTx/>
              <a:buChar char="•"/>
              <a:tabLst>
                <a:tab pos="0" algn="l"/>
              </a:tabLst>
            </a:pPr>
            <a:r>
              <a:rPr lang="en-US" sz="1400" dirty="0" smtClean="0">
                <a:solidFill>
                  <a:srgbClr val="000000"/>
                </a:solidFill>
                <a:latin typeface="Lucida Sans" pitchFamily="34" charset="0"/>
                <a:ea typeface="Times New Roman" pitchFamily="18" charset="0"/>
                <a:cs typeface="Lucida Sans" pitchFamily="34" charset="0"/>
              </a:rPr>
              <a:t>Improper handling of materials</a:t>
            </a:r>
            <a:endParaRPr lang="en-US" sz="1400" dirty="0" smtClean="0">
              <a:latin typeface="Lucida Sans" pitchFamily="34" charset="0"/>
              <a:cs typeface="Lucida Sans" pitchFamily="34" charset="0"/>
            </a:endParaRPr>
          </a:p>
          <a:p>
            <a:pPr marL="114300" lvl="0" indent="-114300" defTabSz="914400">
              <a:buClr>
                <a:srgbClr val="890018"/>
              </a:buClr>
              <a:buSzPct val="60000"/>
              <a:buFontTx/>
              <a:buChar char="•"/>
              <a:tabLst>
                <a:tab pos="0" algn="l"/>
              </a:tabLst>
            </a:pPr>
            <a:r>
              <a:rPr lang="en-US" sz="1400" dirty="0" smtClean="0">
                <a:solidFill>
                  <a:srgbClr val="000000"/>
                </a:solidFill>
                <a:latin typeface="Lucida Sans" pitchFamily="34" charset="0"/>
                <a:ea typeface="Times New Roman" pitchFamily="18" charset="0"/>
                <a:cs typeface="Lucida Sans" pitchFamily="34" charset="0"/>
              </a:rPr>
              <a:t>Improper storage of materials</a:t>
            </a:r>
            <a:endParaRPr lang="en-US" sz="1400" dirty="0" smtClean="0">
              <a:latin typeface="Lucida Sans" pitchFamily="34" charset="0"/>
              <a:cs typeface="Lucida Sans" pitchFamily="34" charset="0"/>
            </a:endParaRPr>
          </a:p>
          <a:p>
            <a:pPr marL="114300" lvl="0" indent="-114300" defTabSz="914400">
              <a:buClr>
                <a:srgbClr val="890018"/>
              </a:buClr>
              <a:buSzPct val="60000"/>
              <a:buFontTx/>
              <a:buChar char="•"/>
              <a:tabLst>
                <a:tab pos="0" algn="l"/>
              </a:tabLst>
            </a:pPr>
            <a:r>
              <a:rPr lang="en-US" sz="1400" dirty="0" smtClean="0">
                <a:solidFill>
                  <a:srgbClr val="000000"/>
                </a:solidFill>
                <a:latin typeface="Lucida Sans" pitchFamily="34" charset="0"/>
                <a:ea typeface="Times New Roman" pitchFamily="18" charset="0"/>
                <a:cs typeface="Lucida Sans" pitchFamily="34" charset="0"/>
              </a:rPr>
              <a:t>Improper substitution</a:t>
            </a:r>
            <a:endParaRPr lang="en-US" sz="1400" dirty="0" smtClean="0">
              <a:latin typeface="Lucida Sans" pitchFamily="34" charset="0"/>
              <a:cs typeface="Lucida Sans" pitchFamily="34" charset="0"/>
            </a:endParaRPr>
          </a:p>
          <a:p>
            <a:pPr marL="114300" lvl="0" indent="-114300" defTabSz="914400">
              <a:buClr>
                <a:srgbClr val="890018"/>
              </a:buClr>
              <a:buSzPct val="60000"/>
              <a:buFontTx/>
              <a:buChar char="•"/>
              <a:tabLst>
                <a:tab pos="0" algn="l"/>
              </a:tabLst>
            </a:pPr>
            <a:r>
              <a:rPr lang="en-US" sz="1400" dirty="0" smtClean="0">
                <a:solidFill>
                  <a:srgbClr val="000000"/>
                </a:solidFill>
                <a:latin typeface="Lucida Sans" pitchFamily="34" charset="0"/>
                <a:ea typeface="Times New Roman" pitchFamily="18" charset="0"/>
                <a:cs typeface="Lucida Sans" pitchFamily="34" charset="0"/>
              </a:rPr>
              <a:t>Inadequate material packaging</a:t>
            </a:r>
            <a:endParaRPr lang="en-US" sz="1400" dirty="0" smtClean="0">
              <a:latin typeface="Lucida Sans" pitchFamily="34" charset="0"/>
              <a:cs typeface="Lucida Sans" pitchFamily="34" charset="0"/>
            </a:endParaRPr>
          </a:p>
          <a:p>
            <a:pPr marL="114300" lvl="0" indent="-114300" defTabSz="914400">
              <a:buClr>
                <a:srgbClr val="890018"/>
              </a:buClr>
              <a:buSzPct val="60000"/>
              <a:buFontTx/>
              <a:buChar char="•"/>
              <a:tabLst>
                <a:tab pos="0" algn="l"/>
              </a:tabLst>
            </a:pPr>
            <a:r>
              <a:rPr lang="en-US" sz="1400" dirty="0" smtClean="0">
                <a:solidFill>
                  <a:srgbClr val="000000"/>
                </a:solidFill>
                <a:latin typeface="Lucida Sans" pitchFamily="34" charset="0"/>
                <a:ea typeface="Times New Roman" pitchFamily="18" charset="0"/>
                <a:cs typeface="Lucida Sans" pitchFamily="34" charset="0"/>
              </a:rPr>
              <a:t>Exceeded shelf life</a:t>
            </a:r>
            <a:endParaRPr lang="en-US" sz="1400" dirty="0" smtClean="0">
              <a:latin typeface="Lucida Sans" pitchFamily="34" charset="0"/>
              <a:cs typeface="Lucida Sans" pitchFamily="34" charset="0"/>
            </a:endParaRPr>
          </a:p>
          <a:p>
            <a:pPr marL="114300" lvl="0" indent="-114300" defTabSz="914400">
              <a:buClr>
                <a:srgbClr val="890018"/>
              </a:buClr>
              <a:buSzPct val="60000"/>
              <a:buFontTx/>
              <a:buChar char="•"/>
              <a:tabLst>
                <a:tab pos="0" algn="l"/>
              </a:tabLst>
            </a:pPr>
            <a:r>
              <a:rPr lang="en-US" sz="1400" dirty="0" smtClean="0">
                <a:solidFill>
                  <a:srgbClr val="000000"/>
                </a:solidFill>
                <a:latin typeface="Lucida Sans" pitchFamily="34" charset="0"/>
                <a:ea typeface="Times New Roman" pitchFamily="18" charset="0"/>
                <a:cs typeface="Lucida Sans" pitchFamily="34" charset="0"/>
              </a:rPr>
              <a:t>Material hazards not identified</a:t>
            </a:r>
            <a:endParaRPr lang="en-US" sz="1400" dirty="0" smtClean="0">
              <a:latin typeface="Lucida Sans" pitchFamily="34" charset="0"/>
              <a:cs typeface="Lucida Sans" pitchFamily="34" charset="0"/>
            </a:endParaRPr>
          </a:p>
        </p:txBody>
      </p:sp>
      <p:sp>
        <p:nvSpPr>
          <p:cNvPr id="10" name="Rectangle 9"/>
          <p:cNvSpPr/>
          <p:nvPr/>
        </p:nvSpPr>
        <p:spPr>
          <a:xfrm>
            <a:off x="685800" y="1382355"/>
            <a:ext cx="7774632" cy="892552"/>
          </a:xfrm>
          <a:prstGeom prst="rect">
            <a:avLst/>
          </a:prstGeom>
        </p:spPr>
        <p:txBody>
          <a:bodyPr wrap="square">
            <a:spAutoFit/>
          </a:bodyPr>
          <a:lstStyle/>
          <a:p>
            <a:pPr lvl="0" defTabSz="914400">
              <a:tabLst>
                <a:tab pos="0" algn="l"/>
              </a:tabLst>
            </a:pPr>
            <a:r>
              <a:rPr lang="en-US" b="1" dirty="0" smtClean="0">
                <a:ea typeface="Times New Roman" pitchFamily="18" charset="0"/>
                <a:cs typeface="Arial" pitchFamily="34" charset="0"/>
              </a:rPr>
              <a:t>Resource Management</a:t>
            </a:r>
          </a:p>
          <a:p>
            <a:pPr lvl="0" defTabSz="914400">
              <a:tabLst>
                <a:tab pos="0" algn="l"/>
              </a:tabLst>
            </a:pPr>
            <a:endParaRPr lang="en-US" sz="1000" dirty="0" smtClean="0">
              <a:cs typeface="Arial" pitchFamily="34" charset="0"/>
            </a:endParaRPr>
          </a:p>
          <a:p>
            <a:pPr lvl="0" defTabSz="914400">
              <a:tabLst>
                <a:tab pos="0" algn="l"/>
              </a:tabLst>
            </a:pPr>
            <a:r>
              <a:rPr lang="en-US" sz="1200" dirty="0" smtClean="0">
                <a:ea typeface="Times New Roman" pitchFamily="18" charset="0"/>
                <a:cs typeface="Arial" pitchFamily="34" charset="0"/>
              </a:rPr>
              <a:t>Corporate-level decision making regarding the allocation and maintenance of organizational assets such as human resources, monetary assets, and equipment/facilities.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Organizational Influences</a:t>
            </a:r>
            <a:endParaRPr lang="en-US" dirty="0"/>
          </a:p>
        </p:txBody>
      </p:sp>
      <p:sp>
        <p:nvSpPr>
          <p:cNvPr id="8" name="Text Placeholder 7"/>
          <p:cNvSpPr>
            <a:spLocks noGrp="1"/>
          </p:cNvSpPr>
          <p:nvPr>
            <p:ph type="body" sz="quarter" idx="11"/>
          </p:nvPr>
        </p:nvSpPr>
        <p:spPr>
          <a:xfrm>
            <a:off x="829816" y="2276872"/>
            <a:ext cx="3526160" cy="3320861"/>
          </a:xfrm>
        </p:spPr>
        <p:txBody>
          <a:bodyPr>
            <a:noAutofit/>
          </a:bodyPr>
          <a:lstStyle/>
          <a:p>
            <a:pPr marL="0" lvl="0" indent="0" defTabSz="914400">
              <a:spcBef>
                <a:spcPct val="0"/>
              </a:spcBef>
              <a:buClrTx/>
              <a:buNone/>
              <a:tabLst>
                <a:tab pos="-114300" algn="l"/>
              </a:tabLst>
            </a:pPr>
            <a:r>
              <a:rPr lang="en-US" sz="1400" b="1" i="1" dirty="0" smtClean="0">
                <a:ea typeface="Times New Roman" pitchFamily="18" charset="0"/>
                <a:cs typeface="Arial" pitchFamily="34" charset="0"/>
              </a:rPr>
              <a:t>Operations</a:t>
            </a:r>
            <a:endParaRPr lang="en-US" sz="1200" dirty="0" smtClean="0">
              <a:cs typeface="Arial" pitchFamily="34" charset="0"/>
            </a:endParaRPr>
          </a:p>
          <a:p>
            <a:pPr marL="114300" lvl="0" indent="-114300" defTabSz="914400">
              <a:spcBef>
                <a:spcPct val="0"/>
              </a:spcBef>
              <a:buSzPct val="60000"/>
              <a:buFontTx/>
              <a:buChar char="•"/>
              <a:tabLst>
                <a:tab pos="-114300" algn="l"/>
              </a:tabLst>
            </a:pPr>
            <a:r>
              <a:rPr lang="en-US" sz="1400" dirty="0" smtClean="0">
                <a:ea typeface="Times New Roman" pitchFamily="18" charset="0"/>
                <a:cs typeface="Arial" pitchFamily="34" charset="0"/>
              </a:rPr>
              <a:t>Operational tempo</a:t>
            </a:r>
            <a:endParaRPr lang="en-US" sz="1200" dirty="0" smtClean="0">
              <a:cs typeface="Arial" pitchFamily="34" charset="0"/>
            </a:endParaRPr>
          </a:p>
          <a:p>
            <a:pPr marL="114300" lvl="0" indent="-114300" defTabSz="914400">
              <a:spcBef>
                <a:spcPct val="0"/>
              </a:spcBef>
              <a:buSzPct val="60000"/>
              <a:buFontTx/>
              <a:buChar char="•"/>
              <a:tabLst>
                <a:tab pos="-114300" algn="l"/>
              </a:tabLst>
            </a:pPr>
            <a:r>
              <a:rPr lang="en-US" sz="1400" dirty="0" smtClean="0">
                <a:ea typeface="Times New Roman" pitchFamily="18" charset="0"/>
                <a:cs typeface="Arial" pitchFamily="34" charset="0"/>
              </a:rPr>
              <a:t>Quotas</a:t>
            </a:r>
            <a:endParaRPr lang="en-US" sz="1200" dirty="0" smtClean="0">
              <a:cs typeface="Arial" pitchFamily="34" charset="0"/>
            </a:endParaRPr>
          </a:p>
          <a:p>
            <a:pPr marL="114300" lvl="0" indent="-114300" defTabSz="914400">
              <a:spcBef>
                <a:spcPct val="0"/>
              </a:spcBef>
              <a:buSzPct val="60000"/>
              <a:buFontTx/>
              <a:buChar char="•"/>
              <a:tabLst>
                <a:tab pos="-114300" algn="l"/>
              </a:tabLst>
            </a:pPr>
            <a:r>
              <a:rPr lang="en-US" sz="1400" dirty="0" smtClean="0">
                <a:ea typeface="Times New Roman" pitchFamily="18" charset="0"/>
                <a:cs typeface="Arial" pitchFamily="34" charset="0"/>
              </a:rPr>
              <a:t>Time pressure</a:t>
            </a:r>
            <a:endParaRPr lang="en-US" sz="1200" dirty="0" smtClean="0">
              <a:cs typeface="Arial" pitchFamily="34" charset="0"/>
            </a:endParaRPr>
          </a:p>
          <a:p>
            <a:pPr marL="114300" lvl="0" indent="-114300" defTabSz="914400">
              <a:spcBef>
                <a:spcPct val="0"/>
              </a:spcBef>
              <a:buSzPct val="60000"/>
              <a:buFontTx/>
              <a:buChar char="•"/>
              <a:tabLst>
                <a:tab pos="-114300" algn="l"/>
              </a:tabLst>
            </a:pPr>
            <a:r>
              <a:rPr lang="en-US" sz="1400" dirty="0" smtClean="0">
                <a:ea typeface="Times New Roman" pitchFamily="18" charset="0"/>
                <a:cs typeface="Arial" pitchFamily="34" charset="0"/>
              </a:rPr>
              <a:t>Schedules</a:t>
            </a:r>
            <a:endParaRPr lang="en-US" sz="1200" dirty="0" smtClean="0">
              <a:cs typeface="Arial" pitchFamily="34" charset="0"/>
            </a:endParaRPr>
          </a:p>
          <a:p>
            <a:pPr marL="114300" lvl="0" indent="-114300" defTabSz="914400">
              <a:spcBef>
                <a:spcPct val="0"/>
              </a:spcBef>
              <a:buClrTx/>
              <a:buFontTx/>
              <a:buChar char="•"/>
              <a:tabLst>
                <a:tab pos="0" algn="l"/>
              </a:tabLst>
            </a:pPr>
            <a:endParaRPr lang="en-US" sz="1400" b="1" i="1" dirty="0" smtClean="0">
              <a:cs typeface="Times New Roman" pitchFamily="18" charset="0"/>
            </a:endParaRPr>
          </a:p>
          <a:p>
            <a:pPr marL="0" lvl="0" indent="0" defTabSz="914400">
              <a:spcBef>
                <a:spcPct val="0"/>
              </a:spcBef>
              <a:buClrTx/>
              <a:buNone/>
              <a:tabLst>
                <a:tab pos="-114300" algn="l"/>
              </a:tabLst>
            </a:pPr>
            <a:r>
              <a:rPr lang="en-US" sz="1400" b="1" i="1" dirty="0" smtClean="0">
                <a:ea typeface="Times New Roman" pitchFamily="18" charset="0"/>
                <a:cs typeface="Arial" pitchFamily="34" charset="0"/>
              </a:rPr>
              <a:t>Oversight</a:t>
            </a:r>
            <a:endParaRPr lang="en-US" sz="1200" dirty="0" smtClean="0">
              <a:cs typeface="Arial" pitchFamily="34" charset="0"/>
            </a:endParaRPr>
          </a:p>
          <a:p>
            <a:pPr marL="114300" lvl="0" indent="-114300" defTabSz="914400">
              <a:spcBef>
                <a:spcPct val="0"/>
              </a:spcBef>
              <a:buSzPct val="60000"/>
              <a:buFontTx/>
              <a:buChar char="•"/>
              <a:tabLst>
                <a:tab pos="-114300" algn="l"/>
              </a:tabLst>
            </a:pPr>
            <a:r>
              <a:rPr lang="en-US" sz="1400" dirty="0" smtClean="0">
                <a:ea typeface="Times New Roman" pitchFamily="18" charset="0"/>
                <a:cs typeface="Arial" pitchFamily="34" charset="0"/>
              </a:rPr>
              <a:t>Lack of established safety programs/risk management programs</a:t>
            </a:r>
            <a:endParaRPr lang="en-US" sz="1200" dirty="0" smtClean="0">
              <a:cs typeface="Arial" pitchFamily="34" charset="0"/>
            </a:endParaRPr>
          </a:p>
          <a:p>
            <a:pPr marL="114300" lvl="0" indent="-114300" defTabSz="914400">
              <a:spcBef>
                <a:spcPct val="0"/>
              </a:spcBef>
              <a:buSzPct val="60000"/>
              <a:buFontTx/>
              <a:buChar char="•"/>
              <a:tabLst>
                <a:tab pos="-114300" algn="l"/>
              </a:tabLst>
            </a:pPr>
            <a:r>
              <a:rPr lang="en-US" sz="1400" dirty="0" smtClean="0">
                <a:ea typeface="Times New Roman" pitchFamily="18" charset="0"/>
                <a:cs typeface="Courier New" pitchFamily="49" charset="0"/>
              </a:rPr>
              <a:t>Inadequate incident reporting/investigation</a:t>
            </a:r>
            <a:endParaRPr lang="en-US" sz="1200" dirty="0" smtClean="0">
              <a:cs typeface="Arial" pitchFamily="34" charset="0"/>
            </a:endParaRPr>
          </a:p>
          <a:p>
            <a:pPr marL="114300" lvl="0" indent="-114300" defTabSz="914400">
              <a:spcBef>
                <a:spcPct val="0"/>
              </a:spcBef>
              <a:buSzPct val="60000"/>
              <a:buFontTx/>
              <a:buChar char="•"/>
              <a:tabLst>
                <a:tab pos="-114300" algn="l"/>
              </a:tabLst>
            </a:pPr>
            <a:r>
              <a:rPr lang="en-US" sz="1400" dirty="0" smtClean="0">
                <a:ea typeface="Times New Roman" pitchFamily="18" charset="0"/>
                <a:cs typeface="Courier New" pitchFamily="49" charset="0"/>
              </a:rPr>
              <a:t>Inadequate performance measures</a:t>
            </a:r>
            <a:endParaRPr lang="en-US" sz="1200" dirty="0" smtClean="0">
              <a:cs typeface="Arial" pitchFamily="34" charset="0"/>
            </a:endParaRPr>
          </a:p>
          <a:p>
            <a:pPr marL="114300" lvl="0" indent="-114300" defTabSz="914400">
              <a:spcBef>
                <a:spcPct val="0"/>
              </a:spcBef>
              <a:buSzPct val="60000"/>
              <a:buFontTx/>
              <a:buChar char="•"/>
              <a:tabLst>
                <a:tab pos="-114300" algn="l"/>
              </a:tabLst>
            </a:pPr>
            <a:r>
              <a:rPr lang="en-US" sz="1400" dirty="0" smtClean="0">
                <a:ea typeface="Times New Roman" pitchFamily="18" charset="0"/>
                <a:cs typeface="Courier New" pitchFamily="49" charset="0"/>
              </a:rPr>
              <a:t>Failure to document change</a:t>
            </a:r>
            <a:endParaRPr lang="en-US" sz="1200" dirty="0" smtClean="0">
              <a:cs typeface="Arial" pitchFamily="34" charset="0"/>
            </a:endParaRPr>
          </a:p>
          <a:p>
            <a:pPr marL="114300" lvl="0" indent="-114300" defTabSz="914400">
              <a:spcBef>
                <a:spcPct val="0"/>
              </a:spcBef>
              <a:buSzPct val="60000"/>
              <a:buFontTx/>
              <a:buChar char="•"/>
              <a:tabLst>
                <a:tab pos="-114300" algn="l"/>
              </a:tabLst>
            </a:pPr>
            <a:r>
              <a:rPr lang="en-US" sz="1400" dirty="0" smtClean="0">
                <a:ea typeface="Times New Roman" pitchFamily="18" charset="0"/>
                <a:cs typeface="Courier New" pitchFamily="49" charset="0"/>
              </a:rPr>
              <a:t>Inadequate or incorrect performance feedback</a:t>
            </a:r>
            <a:endParaRPr lang="en-US" sz="1400" dirty="0" smtClean="0">
              <a:cs typeface="Arial" pitchFamily="34" charset="0"/>
            </a:endParaRPr>
          </a:p>
        </p:txBody>
      </p:sp>
      <p:sp>
        <p:nvSpPr>
          <p:cNvPr id="2" name="Slide Number Placeholder 1"/>
          <p:cNvSpPr>
            <a:spLocks noGrp="1"/>
          </p:cNvSpPr>
          <p:nvPr>
            <p:ph type="sldNum" sz="quarter" idx="4294967295"/>
          </p:nvPr>
        </p:nvSpPr>
        <p:spPr>
          <a:xfrm>
            <a:off x="7010400" y="6245225"/>
            <a:ext cx="2133600" cy="476250"/>
          </a:xfrm>
          <a:prstGeom prst="rect">
            <a:avLst/>
          </a:prstGeom>
        </p:spPr>
        <p:txBody>
          <a:bodyPr/>
          <a:lstStyle/>
          <a:p>
            <a:pPr>
              <a:defRPr/>
            </a:pPr>
            <a:fld id="{A9967609-C82F-48BB-BC30-D67B1BF7836F}" type="slidenum">
              <a:rPr lang="en-US" smtClean="0"/>
              <a:pPr>
                <a:defRPr/>
              </a:pPr>
              <a:t>26</a:t>
            </a:fld>
            <a:endParaRPr lang="en-US"/>
          </a:p>
        </p:txBody>
      </p:sp>
      <p:sp>
        <p:nvSpPr>
          <p:cNvPr id="9" name="Rectangle 8"/>
          <p:cNvSpPr/>
          <p:nvPr/>
        </p:nvSpPr>
        <p:spPr>
          <a:xfrm>
            <a:off x="4572000" y="2348880"/>
            <a:ext cx="3384376" cy="3970318"/>
          </a:xfrm>
          <a:prstGeom prst="rect">
            <a:avLst/>
          </a:prstGeom>
        </p:spPr>
        <p:txBody>
          <a:bodyPr wrap="square">
            <a:spAutoFit/>
          </a:bodyPr>
          <a:lstStyle/>
          <a:p>
            <a:pPr lvl="0" defTabSz="914400" eaLnBrk="0" hangingPunct="0">
              <a:buClr>
                <a:srgbClr val="890018"/>
              </a:buClr>
              <a:buSzPct val="60000"/>
              <a:tabLst>
                <a:tab pos="-114300" algn="l"/>
              </a:tabLst>
            </a:pPr>
            <a:r>
              <a:rPr lang="en-US" sz="1400" b="1" i="1" dirty="0" smtClean="0">
                <a:latin typeface="Lucida Sans" pitchFamily="34" charset="0"/>
                <a:ea typeface="Times New Roman" pitchFamily="18" charset="0"/>
                <a:cs typeface="Lucida Sans" pitchFamily="34" charset="0"/>
              </a:rPr>
              <a:t>Procedures</a:t>
            </a:r>
            <a:endParaRPr lang="en-US" sz="1200" dirty="0" smtClean="0">
              <a:latin typeface="Lucida Sans" pitchFamily="34" charset="0"/>
              <a:cs typeface="Lucida Sans" pitchFamily="34" charset="0"/>
            </a:endParaRPr>
          </a:p>
          <a:p>
            <a:pPr marL="114300" lvl="0" indent="-114300" defTabSz="914400" eaLnBrk="0" hangingPunct="0">
              <a:buClr>
                <a:srgbClr val="890018"/>
              </a:buClr>
              <a:buSzPct val="60000"/>
              <a:buFontTx/>
              <a:buChar char="•"/>
              <a:tabLst>
                <a:tab pos="-114300" algn="l"/>
              </a:tabLst>
            </a:pPr>
            <a:r>
              <a:rPr lang="en-US" sz="1400" dirty="0" smtClean="0">
                <a:latin typeface="Lucida Sans" pitchFamily="34" charset="0"/>
                <a:ea typeface="Times New Roman" pitchFamily="18" charset="0"/>
                <a:cs typeface="Lucida Sans" pitchFamily="34" charset="0"/>
              </a:rPr>
              <a:t>Lack of standard operating procedures (SOPs)</a:t>
            </a:r>
            <a:endParaRPr lang="en-US" sz="1200" dirty="0" smtClean="0">
              <a:latin typeface="Lucida Sans" pitchFamily="34" charset="0"/>
              <a:cs typeface="Lucida Sans" pitchFamily="34" charset="0"/>
            </a:endParaRPr>
          </a:p>
          <a:p>
            <a:pPr marL="114300" lvl="0" indent="-114300" defTabSz="914400" eaLnBrk="0" hangingPunct="0">
              <a:buClr>
                <a:srgbClr val="890018"/>
              </a:buClr>
              <a:buSzPct val="60000"/>
              <a:buFontTx/>
              <a:buChar char="•"/>
              <a:tabLst>
                <a:tab pos="-114300" algn="l"/>
              </a:tabLst>
            </a:pPr>
            <a:r>
              <a:rPr lang="en-US" sz="1400" dirty="0" smtClean="0">
                <a:latin typeface="Lucida Sans" pitchFamily="34" charset="0"/>
                <a:ea typeface="Times New Roman" pitchFamily="18" charset="0"/>
                <a:cs typeface="Lucida Sans" pitchFamily="34" charset="0"/>
              </a:rPr>
              <a:t>SOP’s inconsistent with work processes</a:t>
            </a:r>
            <a:endParaRPr lang="en-US" sz="1200" dirty="0" smtClean="0">
              <a:latin typeface="Lucida Sans" pitchFamily="34" charset="0"/>
              <a:cs typeface="Lucida Sans" pitchFamily="34" charset="0"/>
            </a:endParaRPr>
          </a:p>
          <a:p>
            <a:pPr marL="114300" lvl="0" indent="-114300" defTabSz="914400" eaLnBrk="0" hangingPunct="0">
              <a:buClr>
                <a:srgbClr val="890018"/>
              </a:buClr>
              <a:buSzPct val="60000"/>
              <a:buFontTx/>
              <a:buChar char="•"/>
              <a:tabLst>
                <a:tab pos="-114300" algn="l"/>
              </a:tabLst>
            </a:pPr>
            <a:r>
              <a:rPr lang="en-US" sz="1400" dirty="0" smtClean="0">
                <a:latin typeface="Lucida Sans" pitchFamily="34" charset="0"/>
                <a:ea typeface="Times New Roman" pitchFamily="18" charset="0"/>
                <a:cs typeface="Lucida Sans" pitchFamily="34" charset="0"/>
              </a:rPr>
              <a:t>Lack of employee involvement with SOP</a:t>
            </a:r>
            <a:endParaRPr lang="en-US" sz="1200" dirty="0" smtClean="0">
              <a:latin typeface="Lucida Sans" pitchFamily="34" charset="0"/>
              <a:cs typeface="Lucida Sans" pitchFamily="34" charset="0"/>
            </a:endParaRPr>
          </a:p>
          <a:p>
            <a:pPr marL="114300" lvl="0" indent="-114300" defTabSz="914400" eaLnBrk="0" hangingPunct="0">
              <a:buClr>
                <a:srgbClr val="890018"/>
              </a:buClr>
              <a:buSzPct val="60000"/>
              <a:buFontTx/>
              <a:buChar char="•"/>
              <a:tabLst>
                <a:tab pos="-114300" algn="l"/>
              </a:tabLst>
            </a:pPr>
            <a:r>
              <a:rPr lang="en-US" sz="1400" dirty="0" smtClean="0">
                <a:latin typeface="Lucida Sans" pitchFamily="34" charset="0"/>
                <a:ea typeface="Times New Roman" pitchFamily="18" charset="0"/>
                <a:cs typeface="Lucida Sans" pitchFamily="34" charset="0"/>
              </a:rPr>
              <a:t>Unclear definition of corrective action</a:t>
            </a:r>
            <a:endParaRPr lang="en-US" sz="1200" dirty="0" smtClean="0">
              <a:latin typeface="Lucida Sans" pitchFamily="34" charset="0"/>
              <a:cs typeface="Lucida Sans" pitchFamily="34" charset="0"/>
            </a:endParaRPr>
          </a:p>
          <a:p>
            <a:pPr marL="114300" lvl="0" indent="-114300" defTabSz="914400" eaLnBrk="0" hangingPunct="0">
              <a:buClr>
                <a:srgbClr val="890018"/>
              </a:buClr>
              <a:buSzPct val="60000"/>
              <a:buFontTx/>
              <a:buChar char="•"/>
              <a:tabLst>
                <a:tab pos="-114300" algn="l"/>
              </a:tabLst>
            </a:pPr>
            <a:r>
              <a:rPr lang="en-US" sz="1400" dirty="0" smtClean="0">
                <a:latin typeface="Lucida Sans" pitchFamily="34" charset="0"/>
                <a:ea typeface="Times New Roman" pitchFamily="18" charset="0"/>
                <a:cs typeface="Lucida Sans" pitchFamily="34" charset="0"/>
              </a:rPr>
              <a:t>Outdated SOP’s/no revision schedule</a:t>
            </a:r>
            <a:endParaRPr lang="en-US" sz="1200" dirty="0" smtClean="0">
              <a:latin typeface="Lucida Sans" pitchFamily="34" charset="0"/>
              <a:cs typeface="Lucida Sans" pitchFamily="34" charset="0"/>
            </a:endParaRPr>
          </a:p>
          <a:p>
            <a:pPr marL="114300" lvl="0" indent="-114300" defTabSz="914400" eaLnBrk="0" hangingPunct="0">
              <a:buClr>
                <a:srgbClr val="890018"/>
              </a:buClr>
              <a:buSzPct val="60000"/>
              <a:buFontTx/>
              <a:buChar char="•"/>
              <a:tabLst>
                <a:tab pos="-114300" algn="l"/>
              </a:tabLst>
            </a:pPr>
            <a:r>
              <a:rPr lang="en-US" sz="1400" dirty="0" smtClean="0">
                <a:latin typeface="Lucida Sans" pitchFamily="34" charset="0"/>
                <a:ea typeface="Times New Roman" pitchFamily="18" charset="0"/>
                <a:cs typeface="Lucida Sans" pitchFamily="34" charset="0"/>
              </a:rPr>
              <a:t>Procedural guidance/publications</a:t>
            </a:r>
            <a:endParaRPr lang="en-US" sz="1200" dirty="0" smtClean="0">
              <a:latin typeface="Lucida Sans" pitchFamily="34" charset="0"/>
              <a:cs typeface="Lucida Sans" pitchFamily="34" charset="0"/>
            </a:endParaRPr>
          </a:p>
          <a:p>
            <a:pPr marL="114300" lvl="0" indent="-114300" defTabSz="914400" eaLnBrk="0" hangingPunct="0">
              <a:buClr>
                <a:srgbClr val="890018"/>
              </a:buClr>
              <a:buSzPct val="60000"/>
              <a:buFontTx/>
              <a:buChar char="•"/>
              <a:tabLst>
                <a:tab pos="-114300" algn="l"/>
              </a:tabLst>
            </a:pPr>
            <a:r>
              <a:rPr lang="en-US" sz="1400" dirty="0" smtClean="0">
                <a:latin typeface="Lucida Sans" pitchFamily="34" charset="0"/>
                <a:ea typeface="Times New Roman" pitchFamily="18" charset="0"/>
                <a:cs typeface="Lucida Sans" pitchFamily="34" charset="0"/>
              </a:rPr>
              <a:t>Organizational training issues/programs</a:t>
            </a:r>
            <a:endParaRPr lang="en-US" sz="1200" dirty="0" smtClean="0">
              <a:latin typeface="Lucida Sans" pitchFamily="34" charset="0"/>
              <a:cs typeface="Lucida Sans" pitchFamily="34" charset="0"/>
            </a:endParaRPr>
          </a:p>
          <a:p>
            <a:pPr marL="114300" lvl="0" indent="-114300" defTabSz="914400" eaLnBrk="0" hangingPunct="0">
              <a:buClr>
                <a:srgbClr val="890018"/>
              </a:buClr>
              <a:buSzPct val="60000"/>
              <a:buFontTx/>
              <a:buChar char="•"/>
              <a:tabLst>
                <a:tab pos="-114300" algn="l"/>
              </a:tabLst>
            </a:pPr>
            <a:r>
              <a:rPr lang="en-US" sz="1400" dirty="0" smtClean="0">
                <a:latin typeface="Lucida Sans" pitchFamily="34" charset="0"/>
                <a:ea typeface="Times New Roman" pitchFamily="18" charset="0"/>
                <a:cs typeface="Lucida Sans" pitchFamily="34" charset="0"/>
              </a:rPr>
              <a:t>Performance standards </a:t>
            </a:r>
            <a:endParaRPr lang="en-US" sz="1200" dirty="0" smtClean="0">
              <a:latin typeface="Lucida Sans" pitchFamily="34" charset="0"/>
              <a:cs typeface="Lucida Sans" pitchFamily="34" charset="0"/>
            </a:endParaRPr>
          </a:p>
          <a:p>
            <a:pPr marL="114300" lvl="0" indent="-114300" defTabSz="914400" eaLnBrk="0" hangingPunct="0">
              <a:buClr>
                <a:srgbClr val="890018"/>
              </a:buClr>
              <a:buSzPct val="60000"/>
              <a:buFontTx/>
              <a:buChar char="•"/>
              <a:tabLst>
                <a:tab pos="-114300" algn="l"/>
              </a:tabLst>
            </a:pPr>
            <a:r>
              <a:rPr lang="en-US" sz="1400" dirty="0" smtClean="0">
                <a:latin typeface="Lucida Sans" pitchFamily="34" charset="0"/>
                <a:ea typeface="Times New Roman" pitchFamily="18" charset="0"/>
                <a:cs typeface="Lucida Sans" pitchFamily="34" charset="0"/>
              </a:rPr>
              <a:t>Clearly defined objectives </a:t>
            </a:r>
            <a:endParaRPr lang="en-US" sz="1200" dirty="0" smtClean="0">
              <a:latin typeface="Lucida Sans" pitchFamily="34" charset="0"/>
              <a:cs typeface="Lucida Sans" pitchFamily="34" charset="0"/>
            </a:endParaRPr>
          </a:p>
          <a:p>
            <a:pPr marL="114300" lvl="0" indent="-114300" defTabSz="914400" eaLnBrk="0" hangingPunct="0">
              <a:buClr>
                <a:srgbClr val="890018"/>
              </a:buClr>
              <a:buSzPct val="60000"/>
              <a:buFontTx/>
              <a:buChar char="•"/>
              <a:tabLst>
                <a:tab pos="-114300" algn="l"/>
              </a:tabLst>
            </a:pPr>
            <a:r>
              <a:rPr lang="en-US" sz="1400" dirty="0" smtClean="0">
                <a:latin typeface="Lucida Sans" pitchFamily="34" charset="0"/>
                <a:ea typeface="Times New Roman" pitchFamily="18" charset="0"/>
                <a:cs typeface="Lucida Sans" pitchFamily="34" charset="0"/>
              </a:rPr>
              <a:t>Procedures/instructions about procedures</a:t>
            </a:r>
            <a:endParaRPr lang="en-US" sz="1400" dirty="0" smtClean="0">
              <a:latin typeface="Lucida Sans" pitchFamily="34" charset="0"/>
              <a:cs typeface="Lucida Sans" pitchFamily="34" charset="0"/>
            </a:endParaRPr>
          </a:p>
        </p:txBody>
      </p:sp>
      <p:sp>
        <p:nvSpPr>
          <p:cNvPr id="10" name="Rectangle 9"/>
          <p:cNvSpPr/>
          <p:nvPr/>
        </p:nvSpPr>
        <p:spPr>
          <a:xfrm>
            <a:off x="685800" y="1268760"/>
            <a:ext cx="7774632" cy="992579"/>
          </a:xfrm>
          <a:prstGeom prst="rect">
            <a:avLst/>
          </a:prstGeom>
        </p:spPr>
        <p:txBody>
          <a:bodyPr wrap="square">
            <a:spAutoFit/>
          </a:bodyPr>
          <a:lstStyle/>
          <a:p>
            <a:pPr lvl="0" defTabSz="914400">
              <a:tabLst>
                <a:tab pos="-114300" algn="l"/>
              </a:tabLst>
            </a:pPr>
            <a:r>
              <a:rPr lang="en-US" sz="2000" b="1" dirty="0" smtClean="0">
                <a:ea typeface="Times New Roman" pitchFamily="18" charset="0"/>
                <a:cs typeface="Arial" pitchFamily="34" charset="0"/>
              </a:rPr>
              <a:t>Operational Process</a:t>
            </a:r>
          </a:p>
          <a:p>
            <a:pPr lvl="0" defTabSz="914400">
              <a:tabLst>
                <a:tab pos="-114300" algn="l"/>
              </a:tabLst>
            </a:pPr>
            <a:endParaRPr lang="en-US" sz="1050" dirty="0" smtClean="0">
              <a:cs typeface="Arial" pitchFamily="34" charset="0"/>
            </a:endParaRPr>
          </a:p>
          <a:p>
            <a:pPr lvl="0" defTabSz="914400" eaLnBrk="0" hangingPunct="0">
              <a:tabLst>
                <a:tab pos="-114300" algn="l"/>
              </a:tabLst>
            </a:pPr>
            <a:r>
              <a:rPr lang="en-US" sz="1400" dirty="0" smtClean="0">
                <a:ea typeface="Times New Roman" pitchFamily="18" charset="0"/>
                <a:cs typeface="Arial" pitchFamily="34" charset="0"/>
              </a:rPr>
              <a:t>The formal process by which things get done within the organization.  Divided into operations, procedures, and oversight.</a:t>
            </a:r>
            <a:endParaRPr lang="en-US" sz="1050" dirty="0" smtClean="0">
              <a:ea typeface="Times New Roman" pitchFamily="18" charset="0"/>
              <a:cs typeface="Arial" pitchFamily="34" charset="0"/>
            </a:endParaRPr>
          </a:p>
        </p:txBody>
      </p:sp>
      <p:sp>
        <p:nvSpPr>
          <p:cNvPr id="11" name="Text Box 43"/>
          <p:cNvSpPr txBox="1">
            <a:spLocks noChangeArrowheads="1"/>
          </p:cNvSpPr>
          <p:nvPr/>
        </p:nvSpPr>
        <p:spPr bwMode="auto">
          <a:xfrm>
            <a:off x="829816" y="5949280"/>
            <a:ext cx="3238128" cy="738664"/>
          </a:xfrm>
          <a:prstGeom prst="rect">
            <a:avLst/>
          </a:prstGeom>
          <a:solidFill>
            <a:srgbClr val="FFFF00"/>
          </a:solidFill>
          <a:ln w="12700">
            <a:solidFill>
              <a:schemeClr val="tx1"/>
            </a:solidFill>
            <a:miter lim="800000"/>
            <a:headEnd/>
            <a:tailEnd/>
          </a:ln>
        </p:spPr>
        <p:txBody>
          <a:bodyPr wrap="square">
            <a:spAutoFit/>
          </a:bodyPr>
          <a:lstStyle/>
          <a:p>
            <a:pPr algn="ctr">
              <a:spcBef>
                <a:spcPct val="50000"/>
              </a:spcBef>
            </a:pPr>
            <a:r>
              <a:rPr lang="en-US" sz="1400" b="1" i="1" dirty="0" smtClean="0"/>
              <a:t>Give examples from your own organization where these kind of shortcomings may occur</a:t>
            </a:r>
            <a:endParaRPr lang="en-US" sz="1400" b="1" i="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Organizational Influences</a:t>
            </a:r>
            <a:br>
              <a:rPr lang="en-US" dirty="0" smtClean="0"/>
            </a:br>
            <a:endParaRPr lang="en-US" dirty="0"/>
          </a:p>
        </p:txBody>
      </p:sp>
      <p:sp>
        <p:nvSpPr>
          <p:cNvPr id="2" name="Slide Number Placeholder 1"/>
          <p:cNvSpPr>
            <a:spLocks noGrp="1"/>
          </p:cNvSpPr>
          <p:nvPr>
            <p:ph type="sldNum" sz="quarter" idx="4294967295"/>
          </p:nvPr>
        </p:nvSpPr>
        <p:spPr>
          <a:xfrm>
            <a:off x="7010400" y="6245225"/>
            <a:ext cx="2133600" cy="476250"/>
          </a:xfrm>
          <a:prstGeom prst="rect">
            <a:avLst/>
          </a:prstGeom>
        </p:spPr>
        <p:txBody>
          <a:bodyPr/>
          <a:lstStyle/>
          <a:p>
            <a:pPr>
              <a:defRPr/>
            </a:pPr>
            <a:fld id="{A9967609-C82F-48BB-BC30-D67B1BF7836F}" type="slidenum">
              <a:rPr lang="en-US" smtClean="0"/>
              <a:pPr>
                <a:defRPr/>
              </a:pPr>
              <a:t>27</a:t>
            </a:fld>
            <a:endParaRPr lang="en-US"/>
          </a:p>
        </p:txBody>
      </p:sp>
      <p:sp>
        <p:nvSpPr>
          <p:cNvPr id="3" name="Rectangle 2"/>
          <p:cNvSpPr>
            <a:spLocks noChangeArrowheads="1"/>
          </p:cNvSpPr>
          <p:nvPr/>
        </p:nvSpPr>
        <p:spPr bwMode="auto">
          <a:xfrm>
            <a:off x="685800" y="1325853"/>
            <a:ext cx="4750296"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685800" algn="l"/>
                <a:tab pos="0" algn="l"/>
              </a:tabLst>
            </a:pPr>
            <a:r>
              <a:rPr kumimoji="0" lang="en-US" sz="2000" b="1" i="0" strike="noStrike" cap="none" normalizeH="0" baseline="0" dirty="0" smtClean="0">
                <a:ln>
                  <a:noFill/>
                </a:ln>
                <a:solidFill>
                  <a:schemeClr val="tx1"/>
                </a:solidFill>
                <a:effectLst/>
                <a:latin typeface="Lucida Sans" pitchFamily="34" charset="0"/>
                <a:ea typeface="Times New Roman" pitchFamily="18" charset="0"/>
                <a:cs typeface="Lucida Sans" pitchFamily="34" charset="0"/>
              </a:rPr>
              <a:t>Organizational Climate</a:t>
            </a:r>
            <a:endParaRPr kumimoji="0" lang="en-US" sz="1050" b="1" i="0" strike="noStrike" cap="none" normalizeH="0" baseline="0" dirty="0" smtClean="0">
              <a:ln>
                <a:noFill/>
              </a:ln>
              <a:solidFill>
                <a:schemeClr val="tx1"/>
              </a:solidFill>
              <a:effectLst/>
              <a:latin typeface="Lucida Sans" pitchFamily="34" charset="0"/>
              <a:cs typeface="Lucida Sans"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 pos="0" algn="l"/>
              </a:tabLst>
            </a:pPr>
            <a:r>
              <a:rPr kumimoji="0" lang="en-US" b="0" i="0" u="none" strike="noStrike" cap="none" normalizeH="0" baseline="0" dirty="0" smtClean="0">
                <a:ln>
                  <a:noFill/>
                </a:ln>
                <a:solidFill>
                  <a:schemeClr val="tx1"/>
                </a:solidFill>
                <a:effectLst/>
                <a:latin typeface="Lucida Sans" pitchFamily="34" charset="0"/>
                <a:ea typeface="Times New Roman" pitchFamily="18" charset="0"/>
                <a:cs typeface="Lucida Sans" pitchFamily="34" charset="0"/>
              </a:rPr>
              <a:t>The working atmosphere within the organization.  This is reflected in its’ structure, policies, and culture.</a:t>
            </a:r>
            <a:endParaRPr kumimoji="0" lang="en-US" sz="1200" b="0" i="0" u="none" strike="noStrike" cap="none" normalizeH="0" baseline="0" dirty="0" smtClean="0">
              <a:ln>
                <a:noFill/>
              </a:ln>
              <a:solidFill>
                <a:schemeClr val="tx1"/>
              </a:solidFill>
              <a:effectLst/>
              <a:latin typeface="Lucida Sans" pitchFamily="34" charset="0"/>
              <a:cs typeface="Lucida Sans"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 pos="0" algn="l"/>
              </a:tabLst>
            </a:pPr>
            <a:endParaRPr kumimoji="0" lang="en-US" sz="1400" b="1" i="1" u="none" strike="noStrike" cap="none" normalizeH="0" baseline="0" dirty="0" smtClean="0">
              <a:ln>
                <a:noFill/>
              </a:ln>
              <a:solidFill>
                <a:schemeClr val="tx1"/>
              </a:solidFill>
              <a:effectLst/>
              <a:latin typeface="Lucida Sans" pitchFamily="34" charset="0"/>
              <a:ea typeface="Times New Roman" pitchFamily="18" charset="0"/>
              <a:cs typeface="Lucida Sans"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 pos="0" algn="l"/>
              </a:tabLst>
            </a:pPr>
            <a:r>
              <a:rPr kumimoji="0" lang="en-US" sz="1400" b="1" i="1" u="none" strike="noStrike" cap="none" normalizeH="0" baseline="0" dirty="0" smtClean="0">
                <a:ln>
                  <a:noFill/>
                </a:ln>
                <a:solidFill>
                  <a:schemeClr val="tx1"/>
                </a:solidFill>
                <a:effectLst/>
                <a:latin typeface="Lucida Sans" pitchFamily="34" charset="0"/>
                <a:ea typeface="Times New Roman" pitchFamily="18" charset="0"/>
                <a:cs typeface="Lucida Sans" pitchFamily="34" charset="0"/>
              </a:rPr>
              <a:t>Structure</a:t>
            </a:r>
            <a:endParaRPr kumimoji="0" lang="en-US" sz="1200" b="0" i="0" u="none" strike="noStrike" cap="none" normalizeH="0" baseline="0" dirty="0" smtClean="0">
              <a:ln>
                <a:noFill/>
              </a:ln>
              <a:solidFill>
                <a:schemeClr val="tx1"/>
              </a:solidFill>
              <a:effectLst/>
              <a:latin typeface="Lucida Sans" pitchFamily="34" charset="0"/>
              <a:cs typeface="Lucida Sans" pitchFamily="34" charset="0"/>
            </a:endParaRPr>
          </a:p>
          <a:p>
            <a:pPr marL="0" marR="0" lvl="0" indent="0" algn="l" defTabSz="914400" rtl="0" eaLnBrk="0" fontAlgn="base" latinLnBrk="0" hangingPunct="0">
              <a:lnSpc>
                <a:spcPct val="100000"/>
              </a:lnSpc>
              <a:spcBef>
                <a:spcPct val="0"/>
              </a:spcBef>
              <a:spcAft>
                <a:spcPct val="0"/>
              </a:spcAft>
              <a:buClr>
                <a:srgbClr val="890018"/>
              </a:buClr>
              <a:buSzPct val="60000"/>
              <a:buFontTx/>
              <a:buChar char="•"/>
              <a:tabLst>
                <a:tab pos="-685800" algn="l"/>
                <a:tab pos="0" algn="l"/>
              </a:tabLst>
            </a:pPr>
            <a:r>
              <a:rPr kumimoji="0" lang="en-US" sz="1400" b="0" i="0" u="none" strike="noStrike" cap="none" normalizeH="0" baseline="0" dirty="0" smtClean="0">
                <a:ln>
                  <a:noFill/>
                </a:ln>
                <a:solidFill>
                  <a:schemeClr val="tx1"/>
                </a:solidFill>
                <a:effectLst/>
                <a:latin typeface="Lucida Sans" pitchFamily="34" charset="0"/>
                <a:ea typeface="Times New Roman" pitchFamily="18" charset="0"/>
                <a:cs typeface="Lucida Sans" pitchFamily="34" charset="0"/>
              </a:rPr>
              <a:t>Chain-of-command</a:t>
            </a:r>
            <a:endParaRPr kumimoji="0" lang="en-US" sz="1200" b="0" i="0" u="none" strike="noStrike" cap="none" normalizeH="0" baseline="0" dirty="0" smtClean="0">
              <a:ln>
                <a:noFill/>
              </a:ln>
              <a:solidFill>
                <a:schemeClr val="tx1"/>
              </a:solidFill>
              <a:effectLst/>
              <a:latin typeface="Lucida Sans" pitchFamily="34" charset="0"/>
              <a:cs typeface="Lucida Sans" pitchFamily="34" charset="0"/>
            </a:endParaRPr>
          </a:p>
          <a:p>
            <a:pPr marL="114300" marR="0" lvl="0" indent="-114300" algn="l" defTabSz="914400" rtl="0" eaLnBrk="0" fontAlgn="base" latinLnBrk="0" hangingPunct="0">
              <a:lnSpc>
                <a:spcPct val="100000"/>
              </a:lnSpc>
              <a:spcBef>
                <a:spcPct val="0"/>
              </a:spcBef>
              <a:spcAft>
                <a:spcPct val="0"/>
              </a:spcAft>
              <a:buClr>
                <a:srgbClr val="890018"/>
              </a:buClr>
              <a:buSzPct val="60000"/>
              <a:buFontTx/>
              <a:buChar char="•"/>
              <a:tabLst>
                <a:tab pos="-685800" algn="l"/>
                <a:tab pos="0" algn="l"/>
              </a:tabLst>
            </a:pPr>
            <a:r>
              <a:rPr kumimoji="0" lang="en-US" sz="1400" b="0" i="0" u="none" strike="noStrike" cap="none" normalizeH="0" baseline="0" dirty="0" smtClean="0">
                <a:ln>
                  <a:noFill/>
                </a:ln>
                <a:solidFill>
                  <a:schemeClr val="tx1"/>
                </a:solidFill>
                <a:effectLst/>
                <a:latin typeface="Lucida Sans" pitchFamily="34" charset="0"/>
                <a:ea typeface="Times New Roman" pitchFamily="18" charset="0"/>
                <a:cs typeface="Lucida Sans" pitchFamily="34" charset="0"/>
              </a:rPr>
              <a:t>Communication</a:t>
            </a:r>
            <a:endParaRPr kumimoji="0" lang="en-US" sz="1200" b="0" i="0" u="none" strike="noStrike" cap="none" normalizeH="0" baseline="0" dirty="0" smtClean="0">
              <a:ln>
                <a:noFill/>
              </a:ln>
              <a:solidFill>
                <a:schemeClr val="tx1"/>
              </a:solidFill>
              <a:effectLst/>
              <a:latin typeface="Lucida Sans" pitchFamily="34" charset="0"/>
              <a:cs typeface="Lucida Sans" pitchFamily="34" charset="0"/>
            </a:endParaRPr>
          </a:p>
          <a:p>
            <a:pPr marL="114300" marR="0" lvl="0" indent="-114300" algn="l" defTabSz="914400" rtl="0" eaLnBrk="0" fontAlgn="base" latinLnBrk="0" hangingPunct="0">
              <a:lnSpc>
                <a:spcPct val="100000"/>
              </a:lnSpc>
              <a:spcBef>
                <a:spcPct val="0"/>
              </a:spcBef>
              <a:spcAft>
                <a:spcPct val="0"/>
              </a:spcAft>
              <a:buClr>
                <a:srgbClr val="890018"/>
              </a:buClr>
              <a:buSzPct val="60000"/>
              <a:buFontTx/>
              <a:buChar char="•"/>
              <a:tabLst>
                <a:tab pos="-685800" algn="l"/>
                <a:tab pos="0" algn="l"/>
              </a:tabLst>
            </a:pPr>
            <a:r>
              <a:rPr kumimoji="0" lang="en-US" sz="1400" b="0" i="0" u="none" strike="noStrike" cap="none" normalizeH="0" baseline="0" dirty="0" smtClean="0">
                <a:ln>
                  <a:noFill/>
                </a:ln>
                <a:solidFill>
                  <a:schemeClr val="tx1"/>
                </a:solidFill>
                <a:effectLst/>
                <a:latin typeface="Lucida Sans" pitchFamily="34" charset="0"/>
                <a:ea typeface="Times New Roman" pitchFamily="18" charset="0"/>
                <a:cs typeface="Lucida Sans" pitchFamily="34" charset="0"/>
              </a:rPr>
              <a:t>Accessibility / </a:t>
            </a:r>
            <a:r>
              <a:rPr kumimoji="0" lang="en-US" sz="1400" b="0" i="0" u="none" strike="noStrike" cap="none" normalizeH="0" baseline="0" dirty="0" err="1" smtClean="0">
                <a:ln>
                  <a:noFill/>
                </a:ln>
                <a:solidFill>
                  <a:schemeClr val="tx1"/>
                </a:solidFill>
                <a:effectLst/>
                <a:latin typeface="Lucida Sans" pitchFamily="34" charset="0"/>
                <a:ea typeface="Times New Roman" pitchFamily="18" charset="0"/>
                <a:cs typeface="Lucida Sans" pitchFamily="34" charset="0"/>
              </a:rPr>
              <a:t>visibilty</a:t>
            </a:r>
            <a:r>
              <a:rPr kumimoji="0" lang="en-US" sz="1400" b="0" i="0" u="none" strike="noStrike" cap="none" normalizeH="0" baseline="0" dirty="0" smtClean="0">
                <a:ln>
                  <a:noFill/>
                </a:ln>
                <a:solidFill>
                  <a:schemeClr val="tx1"/>
                </a:solidFill>
                <a:effectLst/>
                <a:latin typeface="Lucida Sans" pitchFamily="34" charset="0"/>
                <a:ea typeface="Times New Roman" pitchFamily="18" charset="0"/>
                <a:cs typeface="Lucida Sans" pitchFamily="34" charset="0"/>
              </a:rPr>
              <a:t> of supervisor</a:t>
            </a:r>
            <a:endParaRPr kumimoji="0" lang="en-US" sz="1200" b="0" i="0" u="none" strike="noStrike" cap="none" normalizeH="0" baseline="0" dirty="0" smtClean="0">
              <a:ln>
                <a:noFill/>
              </a:ln>
              <a:solidFill>
                <a:schemeClr val="tx1"/>
              </a:solidFill>
              <a:effectLst/>
              <a:latin typeface="Lucida Sans" pitchFamily="34" charset="0"/>
              <a:cs typeface="Lucida Sans" pitchFamily="34" charset="0"/>
            </a:endParaRPr>
          </a:p>
          <a:p>
            <a:pPr marL="114300" marR="0" lvl="0" indent="-114300" algn="l" defTabSz="914400" rtl="0" eaLnBrk="0" fontAlgn="base" latinLnBrk="0" hangingPunct="0">
              <a:lnSpc>
                <a:spcPct val="100000"/>
              </a:lnSpc>
              <a:spcBef>
                <a:spcPct val="0"/>
              </a:spcBef>
              <a:spcAft>
                <a:spcPct val="0"/>
              </a:spcAft>
              <a:buClr>
                <a:srgbClr val="890018"/>
              </a:buClr>
              <a:buSzPct val="60000"/>
              <a:buFontTx/>
              <a:buChar char="•"/>
              <a:tabLst>
                <a:tab pos="-685800" algn="l"/>
                <a:tab pos="0" algn="l"/>
              </a:tabLst>
            </a:pPr>
            <a:r>
              <a:rPr kumimoji="0" lang="en-US" sz="1400" b="0" i="0" u="none" strike="noStrike" cap="none" normalizeH="0" baseline="0" dirty="0" smtClean="0">
                <a:ln>
                  <a:noFill/>
                </a:ln>
                <a:solidFill>
                  <a:schemeClr val="tx1"/>
                </a:solidFill>
                <a:effectLst/>
                <a:latin typeface="Lucida Sans" pitchFamily="34" charset="0"/>
                <a:ea typeface="Times New Roman" pitchFamily="18" charset="0"/>
                <a:cs typeface="Lucida Sans" pitchFamily="34" charset="0"/>
              </a:rPr>
              <a:t>Delegation of authority</a:t>
            </a:r>
            <a:endParaRPr kumimoji="0" lang="en-US" sz="1200" b="0" i="0" u="none" strike="noStrike" cap="none" normalizeH="0" baseline="0" dirty="0" smtClean="0">
              <a:ln>
                <a:noFill/>
              </a:ln>
              <a:solidFill>
                <a:schemeClr val="tx1"/>
              </a:solidFill>
              <a:effectLst/>
              <a:latin typeface="Lucida Sans" pitchFamily="34" charset="0"/>
              <a:cs typeface="Lucida Sans" pitchFamily="34" charset="0"/>
            </a:endParaRPr>
          </a:p>
          <a:p>
            <a:pPr marL="114300" marR="0" lvl="0" indent="-114300" algn="l" defTabSz="914400" rtl="0" eaLnBrk="0" fontAlgn="base" latinLnBrk="0" hangingPunct="0">
              <a:lnSpc>
                <a:spcPct val="100000"/>
              </a:lnSpc>
              <a:spcBef>
                <a:spcPct val="0"/>
              </a:spcBef>
              <a:spcAft>
                <a:spcPct val="0"/>
              </a:spcAft>
              <a:buClr>
                <a:srgbClr val="890018"/>
              </a:buClr>
              <a:buSzPct val="60000"/>
              <a:buFontTx/>
              <a:buChar char="•"/>
              <a:tabLst>
                <a:tab pos="-685800" algn="l"/>
                <a:tab pos="0" algn="l"/>
              </a:tabLst>
            </a:pPr>
            <a:r>
              <a:rPr kumimoji="0" lang="en-US" sz="1400" b="0" i="0" u="none" strike="noStrike" cap="none" normalizeH="0" baseline="0" dirty="0" smtClean="0">
                <a:ln>
                  <a:noFill/>
                </a:ln>
                <a:solidFill>
                  <a:schemeClr val="tx1"/>
                </a:solidFill>
                <a:effectLst/>
                <a:latin typeface="Lucida Sans" pitchFamily="34" charset="0"/>
                <a:ea typeface="Times New Roman" pitchFamily="18" charset="0"/>
                <a:cs typeface="Lucida Sans" pitchFamily="34" charset="0"/>
              </a:rPr>
              <a:t>Formal accountability for actions</a:t>
            </a:r>
            <a:endParaRPr kumimoji="0" lang="en-US" sz="1200" b="0" i="0" u="none" strike="noStrike" cap="none" normalizeH="0" baseline="0" dirty="0" smtClean="0">
              <a:ln>
                <a:noFill/>
              </a:ln>
              <a:solidFill>
                <a:schemeClr val="tx1"/>
              </a:solidFill>
              <a:effectLst/>
              <a:latin typeface="Lucida Sans" pitchFamily="34" charset="0"/>
              <a:cs typeface="Lucida Sans"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 pos="0" algn="l"/>
              </a:tabLst>
            </a:pPr>
            <a:endParaRPr kumimoji="0" lang="en-US" sz="1400" b="1" i="1" u="none" strike="noStrike" cap="none" normalizeH="0" baseline="0" dirty="0" smtClean="0">
              <a:ln>
                <a:noFill/>
              </a:ln>
              <a:solidFill>
                <a:schemeClr val="tx1"/>
              </a:solidFill>
              <a:effectLst/>
              <a:latin typeface="Lucida Sans" pitchFamily="34" charset="0"/>
              <a:ea typeface="Times New Roman" pitchFamily="18" charset="0"/>
              <a:cs typeface="Lucida Sans"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 pos="0" algn="l"/>
              </a:tabLst>
            </a:pPr>
            <a:r>
              <a:rPr kumimoji="0" lang="en-US" sz="1400" b="1" i="1" u="none" strike="noStrike" cap="none" normalizeH="0" baseline="0" dirty="0" smtClean="0">
                <a:ln>
                  <a:noFill/>
                </a:ln>
                <a:solidFill>
                  <a:schemeClr val="tx1"/>
                </a:solidFill>
                <a:effectLst/>
                <a:latin typeface="Lucida Sans" pitchFamily="34" charset="0"/>
                <a:ea typeface="Times New Roman" pitchFamily="18" charset="0"/>
                <a:cs typeface="Lucida Sans" pitchFamily="34" charset="0"/>
              </a:rPr>
              <a:t>Policies</a:t>
            </a:r>
            <a:endParaRPr kumimoji="0" lang="en-US" sz="1200" b="0" i="0" u="none" strike="noStrike" cap="none" normalizeH="0" baseline="0" dirty="0" smtClean="0">
              <a:ln>
                <a:noFill/>
              </a:ln>
              <a:solidFill>
                <a:schemeClr val="tx1"/>
              </a:solidFill>
              <a:effectLst/>
              <a:latin typeface="Lucida Sans" pitchFamily="34" charset="0"/>
              <a:cs typeface="Lucida Sans" pitchFamily="34" charset="0"/>
            </a:endParaRPr>
          </a:p>
          <a:p>
            <a:pPr marL="114300" marR="0" lvl="0" indent="-114300" algn="l" defTabSz="914400" rtl="0" eaLnBrk="0" fontAlgn="base" latinLnBrk="0" hangingPunct="0">
              <a:lnSpc>
                <a:spcPct val="100000"/>
              </a:lnSpc>
              <a:spcBef>
                <a:spcPct val="0"/>
              </a:spcBef>
              <a:spcAft>
                <a:spcPct val="0"/>
              </a:spcAft>
              <a:buClr>
                <a:srgbClr val="890018"/>
              </a:buClr>
              <a:buSzPct val="60000"/>
              <a:buFontTx/>
              <a:buChar char="•"/>
              <a:tabLst>
                <a:tab pos="-685800" algn="l"/>
                <a:tab pos="0" algn="l"/>
              </a:tabLst>
            </a:pPr>
            <a:r>
              <a:rPr kumimoji="0" lang="en-US" sz="1400" b="0" i="0" u="none" strike="noStrike" cap="none" normalizeH="0" baseline="0" dirty="0" smtClean="0">
                <a:ln>
                  <a:noFill/>
                </a:ln>
                <a:solidFill>
                  <a:schemeClr val="tx1"/>
                </a:solidFill>
                <a:effectLst/>
                <a:latin typeface="Lucida Sans" pitchFamily="34" charset="0"/>
                <a:ea typeface="Times New Roman" pitchFamily="18" charset="0"/>
                <a:cs typeface="Lucida Sans" pitchFamily="34" charset="0"/>
              </a:rPr>
              <a:t>Promotion</a:t>
            </a:r>
            <a:endParaRPr kumimoji="0" lang="en-US" sz="1200" b="0" i="0" u="none" strike="noStrike" cap="none" normalizeH="0" baseline="0" dirty="0" smtClean="0">
              <a:ln>
                <a:noFill/>
              </a:ln>
              <a:solidFill>
                <a:schemeClr val="tx1"/>
              </a:solidFill>
              <a:effectLst/>
              <a:latin typeface="Lucida Sans" pitchFamily="34" charset="0"/>
              <a:cs typeface="Lucida Sans" pitchFamily="34" charset="0"/>
            </a:endParaRPr>
          </a:p>
          <a:p>
            <a:pPr marL="114300" marR="0" lvl="0" indent="-114300" algn="l" defTabSz="914400" rtl="0" eaLnBrk="0" fontAlgn="base" latinLnBrk="0" hangingPunct="0">
              <a:lnSpc>
                <a:spcPct val="100000"/>
              </a:lnSpc>
              <a:spcBef>
                <a:spcPct val="0"/>
              </a:spcBef>
              <a:spcAft>
                <a:spcPct val="0"/>
              </a:spcAft>
              <a:buClr>
                <a:srgbClr val="890018"/>
              </a:buClr>
              <a:buSzPct val="60000"/>
              <a:buFontTx/>
              <a:buChar char="•"/>
              <a:tabLst>
                <a:tab pos="-685800" algn="l"/>
                <a:tab pos="0" algn="l"/>
              </a:tabLst>
            </a:pPr>
            <a:r>
              <a:rPr kumimoji="0" lang="en-US" sz="1400" b="0" i="0" u="none" strike="noStrike" cap="none" normalizeH="0" baseline="0" dirty="0" smtClean="0">
                <a:ln>
                  <a:noFill/>
                </a:ln>
                <a:solidFill>
                  <a:schemeClr val="tx1"/>
                </a:solidFill>
                <a:effectLst/>
                <a:latin typeface="Lucida Sans" pitchFamily="34" charset="0"/>
                <a:ea typeface="Times New Roman" pitchFamily="18" charset="0"/>
                <a:cs typeface="Lucida Sans" pitchFamily="34" charset="0"/>
              </a:rPr>
              <a:t>Hiring, firing, retention</a:t>
            </a:r>
            <a:endParaRPr kumimoji="0" lang="en-US" sz="1200" b="0" i="0" u="none" strike="noStrike" cap="none" normalizeH="0" baseline="0" dirty="0" smtClean="0">
              <a:ln>
                <a:noFill/>
              </a:ln>
              <a:solidFill>
                <a:schemeClr val="tx1"/>
              </a:solidFill>
              <a:effectLst/>
              <a:latin typeface="Lucida Sans" pitchFamily="34" charset="0"/>
              <a:cs typeface="Lucida Sans" pitchFamily="34" charset="0"/>
            </a:endParaRPr>
          </a:p>
          <a:p>
            <a:pPr marL="114300" marR="0" lvl="0" indent="-114300" algn="l" defTabSz="914400" rtl="0" eaLnBrk="0" fontAlgn="base" latinLnBrk="0" hangingPunct="0">
              <a:lnSpc>
                <a:spcPct val="100000"/>
              </a:lnSpc>
              <a:spcBef>
                <a:spcPct val="0"/>
              </a:spcBef>
              <a:spcAft>
                <a:spcPct val="0"/>
              </a:spcAft>
              <a:buClr>
                <a:srgbClr val="890018"/>
              </a:buClr>
              <a:buSzPct val="60000"/>
              <a:buFontTx/>
              <a:buChar char="•"/>
              <a:tabLst>
                <a:tab pos="-685800" algn="l"/>
                <a:tab pos="0" algn="l"/>
              </a:tabLst>
            </a:pPr>
            <a:r>
              <a:rPr kumimoji="0" lang="en-US" sz="1400" b="0" i="0" u="none" strike="noStrike" cap="none" normalizeH="0" baseline="0" dirty="0" smtClean="0">
                <a:ln>
                  <a:noFill/>
                </a:ln>
                <a:solidFill>
                  <a:schemeClr val="tx1"/>
                </a:solidFill>
                <a:effectLst/>
                <a:latin typeface="Lucida Sans" pitchFamily="34" charset="0"/>
                <a:ea typeface="Times New Roman" pitchFamily="18" charset="0"/>
                <a:cs typeface="Lucida Sans" pitchFamily="34" charset="0"/>
              </a:rPr>
              <a:t>Drugs and alcohol</a:t>
            </a:r>
            <a:endParaRPr kumimoji="0" lang="en-US" sz="1200" b="0" i="0" u="none" strike="noStrike" cap="none" normalizeH="0" baseline="0" dirty="0" smtClean="0">
              <a:ln>
                <a:noFill/>
              </a:ln>
              <a:solidFill>
                <a:schemeClr val="tx1"/>
              </a:solidFill>
              <a:effectLst/>
              <a:latin typeface="Lucida Sans" pitchFamily="34" charset="0"/>
              <a:cs typeface="Lucida Sans" pitchFamily="34" charset="0"/>
            </a:endParaRPr>
          </a:p>
          <a:p>
            <a:pPr marL="114300" marR="0" lvl="0" indent="-114300" algn="l" defTabSz="914400" rtl="0" eaLnBrk="0" fontAlgn="base" latinLnBrk="0" hangingPunct="0">
              <a:lnSpc>
                <a:spcPct val="100000"/>
              </a:lnSpc>
              <a:spcBef>
                <a:spcPct val="0"/>
              </a:spcBef>
              <a:spcAft>
                <a:spcPct val="0"/>
              </a:spcAft>
              <a:buClr>
                <a:srgbClr val="890018"/>
              </a:buClr>
              <a:buSzPct val="60000"/>
              <a:buFontTx/>
              <a:buChar char="•"/>
              <a:tabLst>
                <a:tab pos="-685800" algn="l"/>
                <a:tab pos="0" algn="l"/>
              </a:tabLst>
            </a:pPr>
            <a:r>
              <a:rPr kumimoji="0" lang="en-US" sz="1400" b="0" i="0" u="none" strike="noStrike" cap="none" normalizeH="0" baseline="0" dirty="0" smtClean="0">
                <a:ln>
                  <a:noFill/>
                </a:ln>
                <a:solidFill>
                  <a:schemeClr val="tx1"/>
                </a:solidFill>
                <a:effectLst/>
                <a:latin typeface="Lucida Sans" pitchFamily="34" charset="0"/>
                <a:ea typeface="Times New Roman" pitchFamily="18" charset="0"/>
                <a:cs typeface="Lucida Sans" pitchFamily="34" charset="0"/>
              </a:rPr>
              <a:t>Accident investigations</a:t>
            </a:r>
            <a:endParaRPr kumimoji="0" lang="en-US" sz="1200" b="0" i="0" u="none" strike="noStrike" cap="none" normalizeH="0" baseline="0" dirty="0" smtClean="0">
              <a:ln>
                <a:noFill/>
              </a:ln>
              <a:solidFill>
                <a:schemeClr val="tx1"/>
              </a:solidFill>
              <a:effectLst/>
              <a:latin typeface="Lucida Sans" pitchFamily="34" charset="0"/>
              <a:cs typeface="Lucida Sans"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 pos="0" algn="l"/>
              </a:tabLst>
            </a:pPr>
            <a:endParaRPr kumimoji="0" lang="en-US" sz="1400" b="1" i="1" u="none" strike="noStrike" cap="none" normalizeH="0" baseline="0" dirty="0" smtClean="0">
              <a:ln>
                <a:noFill/>
              </a:ln>
              <a:solidFill>
                <a:schemeClr val="tx1"/>
              </a:solidFill>
              <a:effectLst/>
              <a:latin typeface="Lucida Sans" pitchFamily="34" charset="0"/>
              <a:ea typeface="Times New Roman" pitchFamily="18" charset="0"/>
              <a:cs typeface="Lucida Sans"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685800" algn="l"/>
                <a:tab pos="0" algn="l"/>
              </a:tabLst>
            </a:pPr>
            <a:r>
              <a:rPr kumimoji="0" lang="en-US" sz="1400" b="1" i="1" u="none" strike="noStrike" cap="none" normalizeH="0" baseline="0" dirty="0" smtClean="0">
                <a:ln>
                  <a:noFill/>
                </a:ln>
                <a:solidFill>
                  <a:schemeClr val="tx1"/>
                </a:solidFill>
                <a:effectLst/>
                <a:latin typeface="Lucida Sans" pitchFamily="34" charset="0"/>
                <a:ea typeface="Times New Roman" pitchFamily="18" charset="0"/>
                <a:cs typeface="Lucida Sans" pitchFamily="34" charset="0"/>
              </a:rPr>
              <a:t>Culture </a:t>
            </a:r>
            <a:endParaRPr kumimoji="0" lang="en-US" sz="1200" b="0" i="0" u="none" strike="noStrike" cap="none" normalizeH="0" baseline="0" dirty="0" smtClean="0">
              <a:ln>
                <a:noFill/>
              </a:ln>
              <a:solidFill>
                <a:schemeClr val="tx1"/>
              </a:solidFill>
              <a:effectLst/>
              <a:latin typeface="Lucida Sans" pitchFamily="34" charset="0"/>
              <a:cs typeface="Lucida Sans" pitchFamily="34" charset="0"/>
            </a:endParaRPr>
          </a:p>
          <a:p>
            <a:pPr marL="114300" marR="0" lvl="0" indent="-114300" algn="l" defTabSz="914400" rtl="0" eaLnBrk="0" fontAlgn="base" latinLnBrk="0" hangingPunct="0">
              <a:lnSpc>
                <a:spcPct val="100000"/>
              </a:lnSpc>
              <a:spcBef>
                <a:spcPct val="0"/>
              </a:spcBef>
              <a:spcAft>
                <a:spcPct val="0"/>
              </a:spcAft>
              <a:buClr>
                <a:srgbClr val="890018"/>
              </a:buClr>
              <a:buSzPct val="60000"/>
              <a:buFontTx/>
              <a:buChar char="•"/>
              <a:tabLst>
                <a:tab pos="-685800" algn="l"/>
                <a:tab pos="0" algn="l"/>
              </a:tabLst>
            </a:pPr>
            <a:r>
              <a:rPr kumimoji="0" lang="en-US" sz="1400" b="0" i="0" u="none" strike="noStrike" cap="none" normalizeH="0" baseline="0" dirty="0" smtClean="0">
                <a:ln>
                  <a:noFill/>
                </a:ln>
                <a:solidFill>
                  <a:schemeClr val="tx1"/>
                </a:solidFill>
                <a:effectLst/>
                <a:latin typeface="Lucida Sans" pitchFamily="34" charset="0"/>
                <a:ea typeface="Times New Roman" pitchFamily="18" charset="0"/>
                <a:cs typeface="Lucida Sans" pitchFamily="34" charset="0"/>
              </a:rPr>
              <a:t>Norms and rules</a:t>
            </a:r>
            <a:endParaRPr kumimoji="0" lang="en-US" sz="1200" b="0" i="0" u="none" strike="noStrike" cap="none" normalizeH="0" baseline="0" dirty="0" smtClean="0">
              <a:ln>
                <a:noFill/>
              </a:ln>
              <a:solidFill>
                <a:schemeClr val="tx1"/>
              </a:solidFill>
              <a:effectLst/>
              <a:latin typeface="Lucida Sans" pitchFamily="34" charset="0"/>
              <a:cs typeface="Lucida Sans" pitchFamily="34" charset="0"/>
            </a:endParaRPr>
          </a:p>
          <a:p>
            <a:pPr marL="114300" marR="0" lvl="0" indent="-114300" algn="l" defTabSz="914400" rtl="0" eaLnBrk="0" fontAlgn="base" latinLnBrk="0" hangingPunct="0">
              <a:lnSpc>
                <a:spcPct val="100000"/>
              </a:lnSpc>
              <a:spcBef>
                <a:spcPct val="0"/>
              </a:spcBef>
              <a:spcAft>
                <a:spcPct val="0"/>
              </a:spcAft>
              <a:buClr>
                <a:srgbClr val="890018"/>
              </a:buClr>
              <a:buSzPct val="60000"/>
              <a:buFontTx/>
              <a:buChar char="•"/>
              <a:tabLst>
                <a:tab pos="-685800" algn="l"/>
                <a:tab pos="0" algn="l"/>
              </a:tabLst>
            </a:pPr>
            <a:r>
              <a:rPr kumimoji="0" lang="en-US" sz="1400" b="0" i="0" u="none" strike="noStrike" cap="none" normalizeH="0" baseline="0" dirty="0" smtClean="0">
                <a:ln>
                  <a:noFill/>
                </a:ln>
                <a:solidFill>
                  <a:schemeClr val="tx1"/>
                </a:solidFill>
                <a:effectLst/>
                <a:latin typeface="Lucida Sans" pitchFamily="34" charset="0"/>
                <a:ea typeface="Times New Roman" pitchFamily="18" charset="0"/>
                <a:cs typeface="Lucida Sans" pitchFamily="34" charset="0"/>
              </a:rPr>
              <a:t>Organizational customs</a:t>
            </a:r>
            <a:endParaRPr kumimoji="0" lang="en-US" sz="1200" b="0" i="0" u="none" strike="noStrike" cap="none" normalizeH="0" baseline="0" dirty="0" smtClean="0">
              <a:ln>
                <a:noFill/>
              </a:ln>
              <a:solidFill>
                <a:schemeClr val="tx1"/>
              </a:solidFill>
              <a:effectLst/>
              <a:latin typeface="Lucida Sans" pitchFamily="34" charset="0"/>
              <a:cs typeface="Lucida Sans" pitchFamily="34" charset="0"/>
            </a:endParaRPr>
          </a:p>
          <a:p>
            <a:pPr marL="114300" marR="0" lvl="0" indent="-114300" algn="l" defTabSz="914400" rtl="0" eaLnBrk="0" fontAlgn="base" latinLnBrk="0" hangingPunct="0">
              <a:lnSpc>
                <a:spcPct val="100000"/>
              </a:lnSpc>
              <a:spcBef>
                <a:spcPct val="0"/>
              </a:spcBef>
              <a:spcAft>
                <a:spcPct val="0"/>
              </a:spcAft>
              <a:buClr>
                <a:srgbClr val="890018"/>
              </a:buClr>
              <a:buSzPct val="60000"/>
              <a:buFontTx/>
              <a:buChar char="•"/>
              <a:tabLst>
                <a:tab pos="-685800" algn="l"/>
                <a:tab pos="0" algn="l"/>
              </a:tabLst>
            </a:pPr>
            <a:r>
              <a:rPr kumimoji="0" lang="en-US" sz="1400" b="0" i="0" u="none" strike="noStrike" cap="none" normalizeH="0" baseline="0" dirty="0" smtClean="0">
                <a:ln>
                  <a:noFill/>
                </a:ln>
                <a:solidFill>
                  <a:schemeClr val="tx1"/>
                </a:solidFill>
                <a:effectLst/>
                <a:latin typeface="Lucida Sans" pitchFamily="34" charset="0"/>
                <a:ea typeface="Times New Roman" pitchFamily="18" charset="0"/>
                <a:cs typeface="Lucida Sans" pitchFamily="34" charset="0"/>
              </a:rPr>
              <a:t>Values, beliefs, attitudes</a:t>
            </a:r>
            <a:endParaRPr kumimoji="0" lang="en-US" sz="4000" b="0" i="0" u="none" strike="noStrike" cap="none" normalizeH="0" baseline="0" dirty="0" smtClean="0">
              <a:ln>
                <a:noFill/>
              </a:ln>
              <a:solidFill>
                <a:schemeClr val="tx1"/>
              </a:solidFill>
              <a:effectLst/>
              <a:latin typeface="Lucida Sans" pitchFamily="34" charset="0"/>
              <a:cs typeface="Lucida Sans" pitchFamily="34" charset="0"/>
            </a:endParaRPr>
          </a:p>
        </p:txBody>
      </p:sp>
      <p:sp>
        <p:nvSpPr>
          <p:cNvPr id="5" name="Text Box 43"/>
          <p:cNvSpPr txBox="1">
            <a:spLocks noChangeArrowheads="1"/>
          </p:cNvSpPr>
          <p:nvPr/>
        </p:nvSpPr>
        <p:spPr bwMode="auto">
          <a:xfrm>
            <a:off x="5148064" y="2924944"/>
            <a:ext cx="3096344" cy="1600438"/>
          </a:xfrm>
          <a:prstGeom prst="rect">
            <a:avLst/>
          </a:prstGeom>
          <a:solidFill>
            <a:srgbClr val="FFFF00"/>
          </a:solidFill>
          <a:ln w="12700">
            <a:solidFill>
              <a:schemeClr val="tx1"/>
            </a:solidFill>
            <a:miter lim="800000"/>
            <a:headEnd/>
            <a:tailEnd/>
          </a:ln>
        </p:spPr>
        <p:txBody>
          <a:bodyPr wrap="square">
            <a:spAutoFit/>
          </a:bodyPr>
          <a:lstStyle/>
          <a:p>
            <a:pPr algn="ctr">
              <a:spcBef>
                <a:spcPct val="50000"/>
              </a:spcBef>
            </a:pPr>
            <a:r>
              <a:rPr lang="en-US" sz="1400" i="1" dirty="0" smtClean="0"/>
              <a:t>Does your organization simply pay lip service to safety by putting up posters with slogans or does it implement  processes and provide resources to ensure good supervision, and remove where possible the preconditions?</a:t>
            </a:r>
            <a:endParaRPr lang="en-US" sz="1400" i="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Text Placeholder 2"/>
          <p:cNvSpPr>
            <a:spLocks noGrp="1"/>
          </p:cNvSpPr>
          <p:nvPr>
            <p:ph type="body" sz="quarter" idx="11"/>
          </p:nvPr>
        </p:nvSpPr>
        <p:spPr>
          <a:xfrm>
            <a:off x="685800" y="2132856"/>
            <a:ext cx="7543800" cy="2329222"/>
          </a:xfrm>
        </p:spPr>
        <p:txBody>
          <a:bodyPr/>
          <a:lstStyle/>
          <a:p>
            <a:pPr>
              <a:buFont typeface="Arial" pitchFamily="34" charset="0"/>
              <a:buChar char="•"/>
            </a:pPr>
            <a:r>
              <a:rPr lang="en-US" dirty="0" smtClean="0"/>
              <a:t>HFACS provides a systematic way of going beyond the simple idea that accidents are mainly caused by human error by the operator</a:t>
            </a:r>
          </a:p>
          <a:p>
            <a:pPr>
              <a:buFont typeface="Arial" pitchFamily="34" charset="0"/>
              <a:buChar char="•"/>
            </a:pPr>
            <a:endParaRPr lang="en-US" dirty="0" smtClean="0"/>
          </a:p>
          <a:p>
            <a:pPr>
              <a:buFont typeface="Arial" pitchFamily="34" charset="0"/>
              <a:buChar char="•"/>
            </a:pPr>
            <a:r>
              <a:rPr lang="en-US" dirty="0" smtClean="0"/>
              <a:t>Do not blame the victim!</a:t>
            </a:r>
          </a:p>
          <a:p>
            <a:pPr>
              <a:buFont typeface="Arial" pitchFamily="34" charset="0"/>
              <a:buChar char="•"/>
            </a:pPr>
            <a:endParaRPr lang="en-US" dirty="0" smtClean="0"/>
          </a:p>
          <a:p>
            <a:pPr>
              <a:buFont typeface="Arial" pitchFamily="34" charset="0"/>
              <a:buChar char="•"/>
            </a:pPr>
            <a:r>
              <a:rPr lang="en-US" dirty="0" smtClean="0"/>
              <a:t>Always use the breadth of the SHEL model and the depth of the Swiss Cheese and HFACS models in accident investigation</a:t>
            </a:r>
            <a:endParaRPr lang="en-US" dirty="0"/>
          </a:p>
        </p:txBody>
      </p:sp>
      <p:sp>
        <p:nvSpPr>
          <p:cNvPr id="4" name="Text Box 43"/>
          <p:cNvSpPr txBox="1">
            <a:spLocks noChangeArrowheads="1"/>
          </p:cNvSpPr>
          <p:nvPr/>
        </p:nvSpPr>
        <p:spPr bwMode="auto">
          <a:xfrm>
            <a:off x="1115616" y="5445224"/>
            <a:ext cx="4464496" cy="954107"/>
          </a:xfrm>
          <a:prstGeom prst="rect">
            <a:avLst/>
          </a:prstGeom>
          <a:solidFill>
            <a:srgbClr val="FFFF00"/>
          </a:solidFill>
          <a:ln w="12700">
            <a:solidFill>
              <a:schemeClr val="tx1"/>
            </a:solidFill>
            <a:miter lim="800000"/>
            <a:headEnd/>
            <a:tailEnd/>
          </a:ln>
        </p:spPr>
        <p:txBody>
          <a:bodyPr wrap="square">
            <a:spAutoFit/>
          </a:bodyPr>
          <a:lstStyle/>
          <a:p>
            <a:pPr algn="ctr">
              <a:spcBef>
                <a:spcPct val="50000"/>
              </a:spcBef>
            </a:pPr>
            <a:r>
              <a:rPr lang="en-US" sz="1400" b="1" i="1" dirty="0" smtClean="0"/>
              <a:t>Discuss how these approaches can be used in design to prevent accidents. Use the example of a mouse trap. Then use a more elaborate example from your area of expertise</a:t>
            </a:r>
            <a:endParaRPr lang="en-US" sz="1400" b="1" i="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3"/>
          <p:cNvSpPr>
            <a:spLocks noGrp="1"/>
          </p:cNvSpPr>
          <p:nvPr>
            <p:ph type="sldNum" sz="quarter" idx="12"/>
          </p:nvPr>
        </p:nvSpPr>
        <p:spPr>
          <a:noFill/>
        </p:spPr>
        <p:txBody>
          <a:bodyPr/>
          <a:lstStyle/>
          <a:p>
            <a:fld id="{DB4D3AAE-0996-4F59-A6F0-8C37B7084490}" type="slidenum">
              <a:rPr lang="en-US" smtClean="0"/>
              <a:pPr/>
              <a:t>29</a:t>
            </a:fld>
            <a:endParaRPr lang="en-US" smtClean="0"/>
          </a:p>
        </p:txBody>
      </p:sp>
      <p:sp>
        <p:nvSpPr>
          <p:cNvPr id="18437" name="Rectangle 6"/>
          <p:cNvSpPr>
            <a:spLocks noChangeArrowheads="1"/>
          </p:cNvSpPr>
          <p:nvPr/>
        </p:nvSpPr>
        <p:spPr bwMode="auto">
          <a:xfrm>
            <a:off x="6350" y="1061611"/>
            <a:ext cx="9136063" cy="4093428"/>
          </a:xfrm>
          <a:prstGeom prst="rect">
            <a:avLst/>
          </a:prstGeom>
          <a:noFill/>
          <a:ln w="9525">
            <a:noFill/>
            <a:miter lim="800000"/>
            <a:headEnd/>
            <a:tailEnd/>
          </a:ln>
        </p:spPr>
        <p:txBody>
          <a:bodyPr anchor="ctr">
            <a:spAutoFit/>
          </a:bodyPr>
          <a:lstStyle/>
          <a:p>
            <a:pPr algn="ctr"/>
            <a:r>
              <a:rPr lang="en-US" sz="3600" dirty="0" smtClean="0"/>
              <a:t>An Aviation Case Study</a:t>
            </a:r>
          </a:p>
          <a:p>
            <a:pPr algn="ctr"/>
            <a:endParaRPr lang="en-US" sz="3600" dirty="0" smtClean="0"/>
          </a:p>
          <a:p>
            <a:pPr algn="ctr"/>
            <a:r>
              <a:rPr lang="en-US" sz="3600" dirty="0" smtClean="0"/>
              <a:t>Air </a:t>
            </a:r>
            <a:r>
              <a:rPr lang="en-US" sz="3600" dirty="0"/>
              <a:t>Midwest 5481</a:t>
            </a:r>
          </a:p>
          <a:p>
            <a:pPr algn="ctr"/>
            <a:r>
              <a:rPr lang="en-US" sz="3600" dirty="0"/>
              <a:t>Charlotte, North Carolina</a:t>
            </a:r>
          </a:p>
          <a:p>
            <a:pPr algn="ctr"/>
            <a:endParaRPr lang="en-US" sz="3600" dirty="0"/>
          </a:p>
          <a:p>
            <a:pPr algn="ctr"/>
            <a:r>
              <a:rPr lang="en-US" sz="2000" dirty="0"/>
              <a:t>A Report by Jeff </a:t>
            </a:r>
            <a:r>
              <a:rPr lang="en-US" sz="2000" dirty="0" err="1"/>
              <a:t>Avitabile</a:t>
            </a:r>
            <a:endParaRPr lang="en-US" sz="2000" dirty="0"/>
          </a:p>
          <a:p>
            <a:pPr algn="ctr"/>
            <a:r>
              <a:rPr lang="en-US" sz="2000" dirty="0"/>
              <a:t> </a:t>
            </a:r>
          </a:p>
          <a:p>
            <a:pPr algn="ctr"/>
            <a:r>
              <a:rPr lang="en-US" sz="2000" dirty="0"/>
              <a:t>for MSF699-4</a:t>
            </a:r>
          </a:p>
          <a:p>
            <a:pPr algn="ctr"/>
            <a:r>
              <a:rPr lang="en-US" sz="2000" dirty="0"/>
              <a:t>27 April 2006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a:xfrm>
            <a:off x="395536" y="587152"/>
            <a:ext cx="8352928" cy="609600"/>
          </a:xfrm>
        </p:spPr>
        <p:txBody>
          <a:bodyPr/>
          <a:lstStyle/>
          <a:p>
            <a:pPr algn="ctr"/>
            <a:r>
              <a:rPr lang="en-US" sz="2000" dirty="0" smtClean="0"/>
              <a:t>The Original SHEL Model by Edwards of a Complex System</a:t>
            </a:r>
            <a:endParaRPr lang="en-US" sz="2000" dirty="0"/>
          </a:p>
        </p:txBody>
      </p:sp>
      <p:grpSp>
        <p:nvGrpSpPr>
          <p:cNvPr id="16" name="Group 15"/>
          <p:cNvGrpSpPr/>
          <p:nvPr/>
        </p:nvGrpSpPr>
        <p:grpSpPr>
          <a:xfrm>
            <a:off x="1100130" y="1445918"/>
            <a:ext cx="6563072" cy="4648200"/>
            <a:chOff x="381000" y="381000"/>
            <a:chExt cx="8305800" cy="6172200"/>
          </a:xfrm>
        </p:grpSpPr>
        <p:sp>
          <p:nvSpPr>
            <p:cNvPr id="3077" name="Rectangle 5"/>
            <p:cNvSpPr>
              <a:spLocks noChangeArrowheads="1"/>
            </p:cNvSpPr>
            <p:nvPr/>
          </p:nvSpPr>
          <p:spPr bwMode="auto">
            <a:xfrm>
              <a:off x="3429000" y="990600"/>
              <a:ext cx="1905000" cy="14478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en-US" b="1" dirty="0"/>
                <a:t>L</a:t>
              </a:r>
            </a:p>
            <a:p>
              <a:pPr algn="ctr"/>
              <a:r>
                <a:rPr lang="en-US" sz="1400" dirty="0" err="1"/>
                <a:t>Liveware</a:t>
              </a:r>
              <a:endParaRPr lang="en-US" sz="1400" dirty="0"/>
            </a:p>
          </p:txBody>
        </p:sp>
        <p:sp>
          <p:nvSpPr>
            <p:cNvPr id="3078" name="Rectangle 6"/>
            <p:cNvSpPr>
              <a:spLocks noChangeArrowheads="1"/>
            </p:cNvSpPr>
            <p:nvPr/>
          </p:nvSpPr>
          <p:spPr bwMode="auto">
            <a:xfrm>
              <a:off x="3429000" y="3886200"/>
              <a:ext cx="1905000" cy="14478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en-US" b="1"/>
                <a:t>H</a:t>
              </a:r>
            </a:p>
            <a:p>
              <a:pPr algn="ctr"/>
              <a:r>
                <a:rPr lang="en-US" sz="1400"/>
                <a:t>Hardware</a:t>
              </a:r>
            </a:p>
          </p:txBody>
        </p:sp>
        <p:sp>
          <p:nvSpPr>
            <p:cNvPr id="3079" name="Rectangle 7"/>
            <p:cNvSpPr>
              <a:spLocks noChangeArrowheads="1"/>
            </p:cNvSpPr>
            <p:nvPr/>
          </p:nvSpPr>
          <p:spPr bwMode="auto">
            <a:xfrm>
              <a:off x="1524000" y="2438400"/>
              <a:ext cx="1905000" cy="14478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en-US"/>
                <a:t>E</a:t>
              </a:r>
            </a:p>
            <a:p>
              <a:pPr algn="ctr"/>
              <a:r>
                <a:rPr lang="en-US" sz="1400"/>
                <a:t>Environment</a:t>
              </a:r>
            </a:p>
          </p:txBody>
        </p:sp>
        <p:sp>
          <p:nvSpPr>
            <p:cNvPr id="3080" name="Rectangle 8"/>
            <p:cNvSpPr>
              <a:spLocks noChangeArrowheads="1"/>
            </p:cNvSpPr>
            <p:nvPr/>
          </p:nvSpPr>
          <p:spPr bwMode="auto">
            <a:xfrm>
              <a:off x="5334000" y="2438400"/>
              <a:ext cx="1905000" cy="14478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en-US" b="1"/>
                <a:t>S</a:t>
              </a:r>
            </a:p>
            <a:p>
              <a:pPr algn="ctr"/>
              <a:r>
                <a:rPr lang="en-US" sz="1400"/>
                <a:t>Organizationware</a:t>
              </a:r>
            </a:p>
            <a:p>
              <a:pPr algn="ctr"/>
              <a:r>
                <a:rPr lang="en-US" sz="1400"/>
                <a:t>(Software)</a:t>
              </a:r>
            </a:p>
          </p:txBody>
        </p:sp>
        <p:sp>
          <p:nvSpPr>
            <p:cNvPr id="3081" name="Rectangle 9"/>
            <p:cNvSpPr>
              <a:spLocks noChangeArrowheads="1"/>
            </p:cNvSpPr>
            <p:nvPr/>
          </p:nvSpPr>
          <p:spPr bwMode="auto">
            <a:xfrm>
              <a:off x="3429000" y="2438400"/>
              <a:ext cx="1905000" cy="14478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en-US" sz="1400" dirty="0" smtClean="0"/>
                <a:t>INTERACTIONS</a:t>
              </a:r>
            </a:p>
            <a:p>
              <a:pPr algn="ctr"/>
              <a:r>
                <a:rPr lang="en-US" sz="1400" dirty="0" smtClean="0"/>
                <a:t>INTRAACTIONS</a:t>
              </a:r>
              <a:endParaRPr lang="en-US" sz="1400" dirty="0"/>
            </a:p>
          </p:txBody>
        </p:sp>
        <p:sp>
          <p:nvSpPr>
            <p:cNvPr id="3082" name="AutoShape 13"/>
            <p:cNvSpPr>
              <a:spLocks noChangeArrowheads="1"/>
            </p:cNvSpPr>
            <p:nvPr/>
          </p:nvSpPr>
          <p:spPr bwMode="auto">
            <a:xfrm>
              <a:off x="6400800" y="4648200"/>
              <a:ext cx="2286000" cy="1143000"/>
            </a:xfrm>
            <a:prstGeom prst="wedgeEllipseCallout">
              <a:avLst>
                <a:gd name="adj1" fmla="val -31250"/>
                <a:gd name="adj2" fmla="val -129722"/>
              </a:avLst>
            </a:prstGeom>
            <a:solidFill>
              <a:srgbClr val="F4FDA1"/>
            </a:solidFill>
            <a:ln w="9525">
              <a:solidFill>
                <a:schemeClr val="tx1"/>
              </a:solidFill>
              <a:miter lim="800000"/>
              <a:headEnd/>
              <a:tailEnd/>
            </a:ln>
          </p:spPr>
          <p:txBody>
            <a:bodyPr/>
            <a:lstStyle/>
            <a:p>
              <a:pPr algn="ctr"/>
              <a:r>
                <a:rPr lang="en-US" sz="1400"/>
                <a:t>Management</a:t>
              </a:r>
            </a:p>
            <a:p>
              <a:pPr algn="ctr"/>
              <a:r>
                <a:rPr lang="en-US" sz="1400"/>
                <a:t>Regulation</a:t>
              </a:r>
            </a:p>
          </p:txBody>
        </p:sp>
        <p:sp>
          <p:nvSpPr>
            <p:cNvPr id="3083" name="AutoShape 14"/>
            <p:cNvSpPr>
              <a:spLocks noChangeArrowheads="1"/>
            </p:cNvSpPr>
            <p:nvPr/>
          </p:nvSpPr>
          <p:spPr bwMode="auto">
            <a:xfrm>
              <a:off x="381000" y="381000"/>
              <a:ext cx="2362200" cy="1524000"/>
            </a:xfrm>
            <a:prstGeom prst="wedgeEllipseCallout">
              <a:avLst>
                <a:gd name="adj1" fmla="val 28630"/>
                <a:gd name="adj2" fmla="val 100208"/>
              </a:avLst>
            </a:prstGeom>
            <a:solidFill>
              <a:srgbClr val="F4FDA1"/>
            </a:solidFill>
            <a:ln w="9525">
              <a:solidFill>
                <a:schemeClr val="tx1"/>
              </a:solidFill>
              <a:miter lim="800000"/>
              <a:headEnd/>
              <a:tailEnd/>
            </a:ln>
          </p:spPr>
          <p:txBody>
            <a:bodyPr/>
            <a:lstStyle/>
            <a:p>
              <a:pPr algn="ctr"/>
              <a:r>
                <a:rPr lang="en-US" sz="1400"/>
                <a:t>The Physical and </a:t>
              </a:r>
              <a:r>
                <a:rPr lang="en-US" sz="1400" b="1" i="1"/>
                <a:t>Operational </a:t>
              </a:r>
              <a:r>
                <a:rPr lang="en-US" sz="1400"/>
                <a:t>Context</a:t>
              </a:r>
            </a:p>
          </p:txBody>
        </p:sp>
        <p:sp>
          <p:nvSpPr>
            <p:cNvPr id="3084" name="AutoShape 15"/>
            <p:cNvSpPr>
              <a:spLocks noChangeArrowheads="1"/>
            </p:cNvSpPr>
            <p:nvPr/>
          </p:nvSpPr>
          <p:spPr bwMode="auto">
            <a:xfrm>
              <a:off x="1371600" y="5334000"/>
              <a:ext cx="1828800" cy="1219200"/>
            </a:xfrm>
            <a:prstGeom prst="wedgeEllipseCallout">
              <a:avLst>
                <a:gd name="adj1" fmla="val 97398"/>
                <a:gd name="adj2" fmla="val -72398"/>
              </a:avLst>
            </a:prstGeom>
            <a:solidFill>
              <a:srgbClr val="F4FDA1"/>
            </a:solidFill>
            <a:ln w="9525">
              <a:solidFill>
                <a:schemeClr val="tx1"/>
              </a:solidFill>
              <a:miter lim="800000"/>
              <a:headEnd/>
              <a:tailEnd/>
            </a:ln>
          </p:spPr>
          <p:txBody>
            <a:bodyPr/>
            <a:lstStyle/>
            <a:p>
              <a:pPr algn="ctr"/>
              <a:r>
                <a:rPr lang="en-US" sz="1400"/>
                <a:t>Now we must add Software</a:t>
              </a:r>
            </a:p>
          </p:txBody>
        </p:sp>
        <p:sp>
          <p:nvSpPr>
            <p:cNvPr id="3085" name="AutoShape 16"/>
            <p:cNvSpPr>
              <a:spLocks noChangeArrowheads="1"/>
            </p:cNvSpPr>
            <p:nvPr/>
          </p:nvSpPr>
          <p:spPr bwMode="auto">
            <a:xfrm>
              <a:off x="5715000" y="762000"/>
              <a:ext cx="1676400" cy="990600"/>
            </a:xfrm>
            <a:prstGeom prst="wedgeEllipseCallout">
              <a:avLst>
                <a:gd name="adj1" fmla="val -94319"/>
                <a:gd name="adj2" fmla="val 11861"/>
              </a:avLst>
            </a:prstGeom>
            <a:solidFill>
              <a:srgbClr val="F4FDA1"/>
            </a:solidFill>
            <a:ln w="9525">
              <a:solidFill>
                <a:schemeClr val="tx1"/>
              </a:solidFill>
              <a:miter lim="800000"/>
              <a:headEnd/>
              <a:tailEnd/>
            </a:ln>
          </p:spPr>
          <p:txBody>
            <a:bodyPr/>
            <a:lstStyle/>
            <a:p>
              <a:pPr algn="ctr"/>
              <a:r>
                <a:rPr lang="en-US" sz="1400"/>
                <a:t>People</a:t>
              </a:r>
            </a:p>
            <a:p>
              <a:pPr algn="ctr"/>
              <a:r>
                <a:rPr lang="en-US" sz="1400"/>
                <a:t>Training</a:t>
              </a:r>
            </a:p>
          </p:txBody>
        </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4"/>
          <p:cNvSpPr>
            <a:spLocks noChangeArrowheads="1"/>
          </p:cNvSpPr>
          <p:nvPr/>
        </p:nvSpPr>
        <p:spPr bwMode="auto">
          <a:xfrm>
            <a:off x="762000" y="1445785"/>
            <a:ext cx="7772400" cy="4093428"/>
          </a:xfrm>
          <a:prstGeom prst="rect">
            <a:avLst/>
          </a:prstGeom>
          <a:noFill/>
          <a:ln w="9525">
            <a:noFill/>
            <a:miter lim="800000"/>
            <a:headEnd/>
            <a:tailEnd/>
          </a:ln>
        </p:spPr>
        <p:txBody>
          <a:bodyPr anchor="ctr">
            <a:spAutoFit/>
          </a:bodyPr>
          <a:lstStyle/>
          <a:p>
            <a:r>
              <a:rPr lang="en-US" sz="2000" dirty="0"/>
              <a:t>The crash of Air Midwest Flight 5481, in Charlotte, North Carolina, raised many questions in the world of commuter aviation. While large airliners rarely have crashes relating to weight and balance issues, small commuter and charter airlines have had a long history of such incidents. From Scenic Airlines’ Cessna Caravan to this Beech 1900D, weight calculations have taken the lives of many people, and little has been done to stop the problems.  Further, accidents resulting from maintenance issues, are far more common among small air carriers. However, the crash at Charlotte, North Carolina was much more complex than simply a control rigging or weight and balance issue. There were many levels of failures by workers, supervisors, and managers that led to this terrible loss of life.</a:t>
            </a:r>
          </a:p>
        </p:txBody>
      </p:sp>
      <p:sp>
        <p:nvSpPr>
          <p:cNvPr id="19462" name="Text Box 5"/>
          <p:cNvSpPr txBox="1">
            <a:spLocks noChangeArrowheads="1"/>
          </p:cNvSpPr>
          <p:nvPr/>
        </p:nvSpPr>
        <p:spPr bwMode="auto">
          <a:xfrm>
            <a:off x="6705600" y="228600"/>
            <a:ext cx="1752600" cy="366713"/>
          </a:xfrm>
          <a:prstGeom prst="rect">
            <a:avLst/>
          </a:prstGeom>
          <a:noFill/>
          <a:ln w="9525">
            <a:noFill/>
            <a:miter lim="800000"/>
            <a:headEnd/>
            <a:tailEnd/>
          </a:ln>
        </p:spPr>
        <p:txBody>
          <a:bodyPr>
            <a:spAutoFit/>
          </a:bodyPr>
          <a:lstStyle/>
          <a:p>
            <a:pPr>
              <a:spcBef>
                <a:spcPct val="50000"/>
              </a:spcBef>
            </a:pPr>
            <a:r>
              <a:rPr lang="en-US" dirty="0"/>
              <a:t>Jeff </a:t>
            </a:r>
            <a:r>
              <a:rPr lang="en-US" dirty="0" err="1"/>
              <a:t>Avitabile</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4"/>
          <p:cNvSpPr>
            <a:spLocks noChangeArrowheads="1"/>
          </p:cNvSpPr>
          <p:nvPr/>
        </p:nvSpPr>
        <p:spPr bwMode="auto">
          <a:xfrm>
            <a:off x="1143000" y="1077943"/>
            <a:ext cx="6629400" cy="4524315"/>
          </a:xfrm>
          <a:prstGeom prst="rect">
            <a:avLst/>
          </a:prstGeom>
          <a:noFill/>
          <a:ln w="9525">
            <a:noFill/>
            <a:miter lim="800000"/>
            <a:headEnd/>
            <a:tailEnd/>
          </a:ln>
        </p:spPr>
        <p:txBody>
          <a:bodyPr anchor="ctr">
            <a:spAutoFit/>
          </a:bodyPr>
          <a:lstStyle/>
          <a:p>
            <a:r>
              <a:rPr lang="en-US" sz="2400" dirty="0"/>
              <a:t>The NTSB probable cause report for Air Midwest flight 5481 lists the cause for the accident as “incorrect rigging of the elevator system compounded by the airplane's aft center of gravity, which was substantially aft of the certified aft limit” (NTSB, 2004).The incorrect rigging of the elevator control surface was performed at Huntington, West Virginia a few days prior to the accident flight. From all accounts, the airplane flew well and normally from the time it rolled out of the maintenance hangar until rotation for liftoff in Charlotte. </a:t>
            </a:r>
          </a:p>
        </p:txBody>
      </p:sp>
      <p:sp>
        <p:nvSpPr>
          <p:cNvPr id="5" name="Text Box 5"/>
          <p:cNvSpPr txBox="1">
            <a:spLocks noChangeArrowheads="1"/>
          </p:cNvSpPr>
          <p:nvPr/>
        </p:nvSpPr>
        <p:spPr bwMode="auto">
          <a:xfrm>
            <a:off x="6705600" y="228600"/>
            <a:ext cx="1752600" cy="366713"/>
          </a:xfrm>
          <a:prstGeom prst="rect">
            <a:avLst/>
          </a:prstGeom>
          <a:noFill/>
          <a:ln w="9525">
            <a:noFill/>
            <a:miter lim="800000"/>
            <a:headEnd/>
            <a:tailEnd/>
          </a:ln>
        </p:spPr>
        <p:txBody>
          <a:bodyPr>
            <a:spAutoFit/>
          </a:bodyPr>
          <a:lstStyle/>
          <a:p>
            <a:pPr>
              <a:spcBef>
                <a:spcPct val="50000"/>
              </a:spcBef>
            </a:pPr>
            <a:r>
              <a:rPr lang="en-US" dirty="0"/>
              <a:t>Jeff </a:t>
            </a:r>
            <a:r>
              <a:rPr lang="en-US" dirty="0" err="1"/>
              <a:t>Avitabile</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4"/>
          <p:cNvSpPr>
            <a:spLocks noChangeArrowheads="1"/>
          </p:cNvSpPr>
          <p:nvPr/>
        </p:nvSpPr>
        <p:spPr bwMode="auto">
          <a:xfrm>
            <a:off x="609600" y="1200696"/>
            <a:ext cx="8001000" cy="4154984"/>
          </a:xfrm>
          <a:prstGeom prst="rect">
            <a:avLst/>
          </a:prstGeom>
          <a:noFill/>
          <a:ln w="9525">
            <a:noFill/>
            <a:miter lim="800000"/>
            <a:headEnd/>
            <a:tailEnd/>
          </a:ln>
        </p:spPr>
        <p:txBody>
          <a:bodyPr anchor="ctr">
            <a:spAutoFit/>
          </a:bodyPr>
          <a:lstStyle/>
          <a:p>
            <a:r>
              <a:rPr lang="en-US" sz="2400" dirty="0"/>
              <a:t>The crash of Air Midwest 5480 was not simply a result of a </a:t>
            </a:r>
            <a:r>
              <a:rPr lang="en-US" sz="2400" dirty="0" err="1"/>
              <a:t>misrigged</a:t>
            </a:r>
            <a:r>
              <a:rPr lang="en-US" sz="2400" dirty="0"/>
              <a:t> elevator cable or a weight and balance miscalculation. The investigation and resulting findings show that the aircraft crashed after a long chain of human errors and oversights which eventually allowed a </a:t>
            </a:r>
            <a:r>
              <a:rPr lang="en-US" sz="2400" dirty="0" err="1"/>
              <a:t>misrigged</a:t>
            </a:r>
            <a:r>
              <a:rPr lang="en-US" sz="2400" dirty="0"/>
              <a:t> elevator cable and an out of balance configuration. While responsibility for the safe operation of an aircraft ultimately falls to a combination of the airline and the pilot-in-command, such responsibility is tainted when background corporate management and other preconditions exist.</a:t>
            </a:r>
          </a:p>
        </p:txBody>
      </p:sp>
      <p:sp>
        <p:nvSpPr>
          <p:cNvPr id="5" name="Text Box 5"/>
          <p:cNvSpPr txBox="1">
            <a:spLocks noChangeArrowheads="1"/>
          </p:cNvSpPr>
          <p:nvPr/>
        </p:nvSpPr>
        <p:spPr bwMode="auto">
          <a:xfrm>
            <a:off x="6705600" y="228600"/>
            <a:ext cx="1752600" cy="366713"/>
          </a:xfrm>
          <a:prstGeom prst="rect">
            <a:avLst/>
          </a:prstGeom>
          <a:noFill/>
          <a:ln w="9525">
            <a:noFill/>
            <a:miter lim="800000"/>
            <a:headEnd/>
            <a:tailEnd/>
          </a:ln>
        </p:spPr>
        <p:txBody>
          <a:bodyPr>
            <a:spAutoFit/>
          </a:bodyPr>
          <a:lstStyle/>
          <a:p>
            <a:pPr>
              <a:spcBef>
                <a:spcPct val="50000"/>
              </a:spcBef>
            </a:pPr>
            <a:r>
              <a:rPr lang="en-US" dirty="0"/>
              <a:t>Jeff </a:t>
            </a:r>
            <a:r>
              <a:rPr lang="en-US" dirty="0" err="1"/>
              <a:t>Avitabile</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p:cNvSpPr txBox="1">
            <a:spLocks noChangeArrowheads="1"/>
          </p:cNvSpPr>
          <p:nvPr/>
        </p:nvSpPr>
        <p:spPr bwMode="auto">
          <a:xfrm>
            <a:off x="6705600" y="228600"/>
            <a:ext cx="1752600" cy="366713"/>
          </a:xfrm>
          <a:prstGeom prst="rect">
            <a:avLst/>
          </a:prstGeom>
          <a:noFill/>
          <a:ln w="9525">
            <a:noFill/>
            <a:miter lim="800000"/>
            <a:headEnd/>
            <a:tailEnd/>
          </a:ln>
        </p:spPr>
        <p:txBody>
          <a:bodyPr>
            <a:spAutoFit/>
          </a:bodyPr>
          <a:lstStyle/>
          <a:p>
            <a:pPr>
              <a:spcBef>
                <a:spcPct val="50000"/>
              </a:spcBef>
            </a:pPr>
            <a:r>
              <a:rPr lang="en-US" dirty="0"/>
              <a:t>Jeff </a:t>
            </a:r>
            <a:r>
              <a:rPr lang="en-US" dirty="0" err="1"/>
              <a:t>Avitabile</a:t>
            </a:r>
            <a:endParaRPr lang="en-US" dirty="0"/>
          </a:p>
        </p:txBody>
      </p:sp>
      <p:sp>
        <p:nvSpPr>
          <p:cNvPr id="6" name="Title 5"/>
          <p:cNvSpPr>
            <a:spLocks noGrp="1"/>
          </p:cNvSpPr>
          <p:nvPr>
            <p:ph type="title"/>
          </p:nvPr>
        </p:nvSpPr>
        <p:spPr>
          <a:xfrm>
            <a:off x="685800" y="595313"/>
            <a:ext cx="7543800" cy="609600"/>
          </a:xfrm>
        </p:spPr>
        <p:txBody>
          <a:bodyPr/>
          <a:lstStyle/>
          <a:p>
            <a:r>
              <a:rPr lang="en-US" sz="2000" b="1" dirty="0" smtClean="0"/>
              <a:t>Human Factors Analysis and Classification System</a:t>
            </a:r>
            <a:r>
              <a:rPr lang="en-US" sz="2000" dirty="0" smtClean="0"/>
              <a:t/>
            </a:r>
            <a:br>
              <a:rPr lang="en-US" sz="2000" dirty="0" smtClean="0"/>
            </a:br>
            <a:endParaRPr lang="en-US" sz="2000" i="1" dirty="0"/>
          </a:p>
        </p:txBody>
      </p:sp>
      <p:sp>
        <p:nvSpPr>
          <p:cNvPr id="7" name="Text Placeholder 6"/>
          <p:cNvSpPr>
            <a:spLocks noGrp="1"/>
          </p:cNvSpPr>
          <p:nvPr>
            <p:ph type="body" sz="quarter" idx="11"/>
          </p:nvPr>
        </p:nvSpPr>
        <p:spPr/>
        <p:txBody>
          <a:bodyPr>
            <a:normAutofit fontScale="85000" lnSpcReduction="20000"/>
          </a:bodyPr>
          <a:lstStyle/>
          <a:p>
            <a:pPr>
              <a:buNone/>
              <a:tabLst>
                <a:tab pos="1828800" algn="l"/>
              </a:tabLst>
            </a:pPr>
            <a:r>
              <a:rPr lang="en-US" b="1" dirty="0" smtClean="0"/>
              <a:t>Unsafe Acts</a:t>
            </a:r>
            <a:endParaRPr lang="en-US" dirty="0" smtClean="0"/>
          </a:p>
          <a:p>
            <a:pPr lvl="1">
              <a:tabLst>
                <a:tab pos="1828800" algn="l"/>
              </a:tabLst>
            </a:pPr>
            <a:endParaRPr lang="en-US" dirty="0" smtClean="0"/>
          </a:p>
          <a:p>
            <a:pPr lvl="1">
              <a:tabLst>
                <a:tab pos="1828800" algn="l"/>
              </a:tabLst>
            </a:pPr>
            <a:r>
              <a:rPr lang="en-US" b="1" dirty="0" smtClean="0"/>
              <a:t>Maintenance personnel</a:t>
            </a:r>
          </a:p>
          <a:p>
            <a:pPr lvl="2">
              <a:tabLst>
                <a:tab pos="1828800" algn="l"/>
                <a:tab pos="2006600" algn="l"/>
              </a:tabLst>
            </a:pPr>
            <a:r>
              <a:rPr lang="en-US" dirty="0" smtClean="0"/>
              <a:t>Improper tensioning of cables</a:t>
            </a:r>
          </a:p>
          <a:p>
            <a:pPr marL="2171700" lvl="4" indent="-342900">
              <a:buFont typeface="Arial" pitchFamily="34" charset="0"/>
              <a:buChar char="•"/>
              <a:tabLst>
                <a:tab pos="1828800" algn="l"/>
                <a:tab pos="2006600" algn="l"/>
              </a:tabLst>
            </a:pPr>
            <a:r>
              <a:rPr lang="en-US" dirty="0" smtClean="0"/>
              <a:t>decision error-exceeded ability</a:t>
            </a:r>
          </a:p>
          <a:p>
            <a:pPr marL="1714500" lvl="3" indent="-342900">
              <a:buFont typeface="Arial" pitchFamily="34" charset="0"/>
              <a:buChar char="•"/>
              <a:tabLst>
                <a:tab pos="1828800" algn="l"/>
                <a:tab pos="2006600" algn="l"/>
              </a:tabLst>
            </a:pPr>
            <a:r>
              <a:rPr lang="en-US" dirty="0" smtClean="0"/>
              <a:t>Improper double check of flight control surface range of motion</a:t>
            </a:r>
          </a:p>
          <a:p>
            <a:pPr marL="2171700" lvl="4" indent="-342900">
              <a:buFont typeface="Arial" pitchFamily="34" charset="0"/>
              <a:buChar char="•"/>
              <a:tabLst>
                <a:tab pos="1828800" algn="l"/>
                <a:tab pos="2006600" algn="l"/>
              </a:tabLst>
            </a:pPr>
            <a:r>
              <a:rPr lang="en-US" dirty="0" smtClean="0"/>
              <a:t>decision error-improper procedure</a:t>
            </a:r>
          </a:p>
          <a:p>
            <a:pPr marL="1714500" lvl="3" indent="-342900">
              <a:buFont typeface="Arial" pitchFamily="34" charset="0"/>
              <a:buChar char="•"/>
              <a:tabLst>
                <a:tab pos="1828800" algn="l"/>
                <a:tab pos="2006600" algn="l"/>
              </a:tabLst>
            </a:pPr>
            <a:r>
              <a:rPr lang="en-US" dirty="0" smtClean="0"/>
              <a:t>Failure to properly follow written maintenance steps</a:t>
            </a:r>
          </a:p>
          <a:p>
            <a:pPr marL="2171700" lvl="4" indent="-342900">
              <a:buFont typeface="Arial" pitchFamily="34" charset="0"/>
              <a:buChar char="•"/>
              <a:tabLst>
                <a:tab pos="1828800" algn="l"/>
                <a:tab pos="2006600" algn="l"/>
              </a:tabLst>
            </a:pPr>
            <a:r>
              <a:rPr lang="en-US" dirty="0" smtClean="0"/>
              <a:t>decision error-improper procedure</a:t>
            </a:r>
          </a:p>
          <a:p>
            <a:pPr lvl="1">
              <a:tabLst>
                <a:tab pos="1828800" algn="l"/>
              </a:tabLst>
            </a:pPr>
            <a:endParaRPr lang="en-US" dirty="0" smtClean="0"/>
          </a:p>
          <a:p>
            <a:pPr lvl="1">
              <a:tabLst>
                <a:tab pos="1828800" algn="l"/>
              </a:tabLst>
            </a:pPr>
            <a:r>
              <a:rPr lang="en-US" b="1" dirty="0" smtClean="0"/>
              <a:t>Flight Crew</a:t>
            </a:r>
          </a:p>
          <a:p>
            <a:pPr marL="1257300" lvl="2" indent="-342900">
              <a:tabLst>
                <a:tab pos="1828800" algn="l"/>
              </a:tabLst>
            </a:pPr>
            <a:r>
              <a:rPr lang="en-US" dirty="0" smtClean="0"/>
              <a:t>Failure to properly calculate weight and center of gravity</a:t>
            </a:r>
          </a:p>
          <a:p>
            <a:pPr marL="1714500" lvl="3" indent="-342900">
              <a:buFont typeface="Arial" pitchFamily="34" charset="0"/>
              <a:buChar char="•"/>
              <a:tabLst>
                <a:tab pos="1828800" algn="l"/>
              </a:tabLst>
            </a:pPr>
            <a:r>
              <a:rPr lang="en-US" dirty="0" smtClean="0"/>
              <a:t>skill-based error-poor technique</a:t>
            </a:r>
          </a:p>
          <a:p>
            <a:pPr marL="1257300" lvl="2" indent="-342900">
              <a:tabLst>
                <a:tab pos="1828800" algn="l"/>
              </a:tabLst>
            </a:pPr>
            <a:r>
              <a:rPr lang="en-US" dirty="0" smtClean="0"/>
              <a:t>Failure to properly consider the effects of a known overweight and out-of-balance condition</a:t>
            </a:r>
          </a:p>
          <a:p>
            <a:pPr marL="1714500" lvl="3" indent="-342900">
              <a:buFont typeface="Arial" pitchFamily="34" charset="0"/>
              <a:buChar char="•"/>
              <a:tabLst>
                <a:tab pos="1828800" algn="l"/>
              </a:tabLst>
            </a:pPr>
            <a:r>
              <a:rPr lang="en-US" dirty="0" smtClean="0"/>
              <a:t>Decision error-poor decision to continue flight</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5"/>
          <p:cNvSpPr txBox="1">
            <a:spLocks noChangeArrowheads="1"/>
          </p:cNvSpPr>
          <p:nvPr/>
        </p:nvSpPr>
        <p:spPr bwMode="auto">
          <a:xfrm>
            <a:off x="6705600" y="228600"/>
            <a:ext cx="1752600" cy="366713"/>
          </a:xfrm>
          <a:prstGeom prst="rect">
            <a:avLst/>
          </a:prstGeom>
          <a:noFill/>
          <a:ln w="9525">
            <a:noFill/>
            <a:miter lim="800000"/>
            <a:headEnd/>
            <a:tailEnd/>
          </a:ln>
        </p:spPr>
        <p:txBody>
          <a:bodyPr>
            <a:spAutoFit/>
          </a:bodyPr>
          <a:lstStyle/>
          <a:p>
            <a:pPr>
              <a:spcBef>
                <a:spcPct val="50000"/>
              </a:spcBef>
            </a:pPr>
            <a:r>
              <a:rPr lang="en-US" dirty="0"/>
              <a:t>Jeff </a:t>
            </a:r>
            <a:r>
              <a:rPr lang="en-US" dirty="0" err="1"/>
              <a:t>Avitabile</a:t>
            </a:r>
            <a:endParaRPr lang="en-US" dirty="0"/>
          </a:p>
        </p:txBody>
      </p:sp>
      <p:sp>
        <p:nvSpPr>
          <p:cNvPr id="7" name="Title 6"/>
          <p:cNvSpPr>
            <a:spLocks noGrp="1"/>
          </p:cNvSpPr>
          <p:nvPr>
            <p:ph type="title"/>
          </p:nvPr>
        </p:nvSpPr>
        <p:spPr/>
        <p:txBody>
          <a:bodyPr/>
          <a:lstStyle/>
          <a:p>
            <a:r>
              <a:rPr lang="en-US" sz="2000" b="1" dirty="0" smtClean="0"/>
              <a:t>Human Factors Analysis and Classification System</a:t>
            </a:r>
            <a:r>
              <a:rPr lang="en-US" sz="2000" dirty="0" smtClean="0"/>
              <a:t/>
            </a:r>
            <a:br>
              <a:rPr lang="en-US" sz="2000" dirty="0" smtClean="0"/>
            </a:br>
            <a:r>
              <a:rPr lang="en-US" sz="2000" b="1" dirty="0" smtClean="0"/>
              <a:t/>
            </a:r>
            <a:br>
              <a:rPr lang="en-US" sz="2000" b="1" dirty="0" smtClean="0"/>
            </a:br>
            <a:endParaRPr lang="en-US" sz="2000" dirty="0"/>
          </a:p>
        </p:txBody>
      </p:sp>
      <p:sp>
        <p:nvSpPr>
          <p:cNvPr id="8" name="Text Placeholder 7"/>
          <p:cNvSpPr>
            <a:spLocks noGrp="1"/>
          </p:cNvSpPr>
          <p:nvPr>
            <p:ph type="body" sz="quarter" idx="11"/>
          </p:nvPr>
        </p:nvSpPr>
        <p:spPr>
          <a:xfrm>
            <a:off x="685800" y="1628800"/>
            <a:ext cx="7543800" cy="4572000"/>
          </a:xfrm>
        </p:spPr>
        <p:txBody>
          <a:bodyPr/>
          <a:lstStyle/>
          <a:p>
            <a:pPr>
              <a:buNone/>
              <a:tabLst>
                <a:tab pos="1828800" algn="l"/>
              </a:tabLst>
            </a:pPr>
            <a:r>
              <a:rPr lang="en-US" b="1" dirty="0" smtClean="0"/>
              <a:t>Preconditions for Unsafe Acts</a:t>
            </a:r>
          </a:p>
          <a:p>
            <a:pPr>
              <a:tabLst>
                <a:tab pos="1828800" algn="l"/>
              </a:tabLst>
            </a:pPr>
            <a:endParaRPr lang="en-US" dirty="0" smtClean="0"/>
          </a:p>
          <a:p>
            <a:pPr marL="800100" lvl="1" indent="-342900">
              <a:buFont typeface="Arial" pitchFamily="34" charset="0"/>
              <a:buChar char="•"/>
              <a:tabLst>
                <a:tab pos="1828800" algn="l"/>
              </a:tabLst>
            </a:pPr>
            <a:r>
              <a:rPr lang="en-US" dirty="0" smtClean="0"/>
              <a:t>Long night shift - adverse mental state- mental fatigue</a:t>
            </a:r>
          </a:p>
          <a:p>
            <a:pPr marL="800100" lvl="1" indent="-342900">
              <a:buFont typeface="Arial" pitchFamily="34" charset="0"/>
              <a:buChar char="•"/>
              <a:tabLst>
                <a:tab pos="1828800" algn="l"/>
              </a:tabLst>
            </a:pPr>
            <a:r>
              <a:rPr lang="en-US" dirty="0" smtClean="0"/>
              <a:t>Hurry to get simple procedure done - adverse mental state-mental fatigue</a:t>
            </a:r>
          </a:p>
          <a:p>
            <a:pPr marL="800100" lvl="1" indent="-342900">
              <a:buFont typeface="Arial" pitchFamily="34" charset="0"/>
              <a:buChar char="•"/>
              <a:tabLst>
                <a:tab pos="1828800" algn="l"/>
              </a:tabLst>
            </a:pPr>
            <a:r>
              <a:rPr lang="en-US" dirty="0" smtClean="0"/>
              <a:t>Inadequate training on control rigging procedure - mental limitation-incompatible intelligence/aptitude</a:t>
            </a:r>
          </a:p>
          <a:p>
            <a:pPr marL="800100" lvl="1" indent="-342900">
              <a:buFont typeface="Arial" pitchFamily="34" charset="0"/>
              <a:buChar char="•"/>
              <a:tabLst>
                <a:tab pos="1828800" algn="l"/>
              </a:tabLst>
            </a:pPr>
            <a:r>
              <a:rPr lang="en-US" dirty="0" smtClean="0"/>
              <a:t>Failure to execute proper independent verification of maintenance performed - Crew resource management-failure to back up</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5"/>
          <p:cNvSpPr txBox="1">
            <a:spLocks noChangeArrowheads="1"/>
          </p:cNvSpPr>
          <p:nvPr/>
        </p:nvSpPr>
        <p:spPr bwMode="auto">
          <a:xfrm>
            <a:off x="6705600" y="228600"/>
            <a:ext cx="1752600" cy="366713"/>
          </a:xfrm>
          <a:prstGeom prst="rect">
            <a:avLst/>
          </a:prstGeom>
          <a:noFill/>
          <a:ln w="9525">
            <a:noFill/>
            <a:miter lim="800000"/>
            <a:headEnd/>
            <a:tailEnd/>
          </a:ln>
        </p:spPr>
        <p:txBody>
          <a:bodyPr>
            <a:spAutoFit/>
          </a:bodyPr>
          <a:lstStyle/>
          <a:p>
            <a:pPr>
              <a:spcBef>
                <a:spcPct val="50000"/>
              </a:spcBef>
            </a:pPr>
            <a:r>
              <a:rPr lang="en-US" dirty="0"/>
              <a:t>Jeff </a:t>
            </a:r>
            <a:r>
              <a:rPr lang="en-US" dirty="0" err="1"/>
              <a:t>Avitabile</a:t>
            </a:r>
            <a:endParaRPr lang="en-US" dirty="0"/>
          </a:p>
        </p:txBody>
      </p:sp>
      <p:sp>
        <p:nvSpPr>
          <p:cNvPr id="7" name="Title 6"/>
          <p:cNvSpPr>
            <a:spLocks noGrp="1"/>
          </p:cNvSpPr>
          <p:nvPr>
            <p:ph type="title"/>
          </p:nvPr>
        </p:nvSpPr>
        <p:spPr>
          <a:xfrm>
            <a:off x="685800" y="595313"/>
            <a:ext cx="7543800" cy="609600"/>
          </a:xfrm>
        </p:spPr>
        <p:txBody>
          <a:bodyPr/>
          <a:lstStyle/>
          <a:p>
            <a:r>
              <a:rPr lang="en-US" sz="2000" b="1" dirty="0" smtClean="0"/>
              <a:t>Human Factors Analysis and Classification System</a:t>
            </a:r>
            <a:br>
              <a:rPr lang="en-US" sz="2000" b="1" dirty="0" smtClean="0"/>
            </a:br>
            <a:endParaRPr lang="en-US" sz="2000" dirty="0"/>
          </a:p>
        </p:txBody>
      </p:sp>
      <p:sp>
        <p:nvSpPr>
          <p:cNvPr id="8" name="Text Placeholder 7"/>
          <p:cNvSpPr>
            <a:spLocks noGrp="1"/>
          </p:cNvSpPr>
          <p:nvPr>
            <p:ph type="body" sz="quarter" idx="11"/>
          </p:nvPr>
        </p:nvSpPr>
        <p:spPr/>
        <p:txBody>
          <a:bodyPr>
            <a:normAutofit fontScale="92500" lnSpcReduction="20000"/>
          </a:bodyPr>
          <a:lstStyle/>
          <a:p>
            <a:pPr>
              <a:buNone/>
              <a:tabLst>
                <a:tab pos="1828800" algn="l"/>
              </a:tabLst>
            </a:pPr>
            <a:r>
              <a:rPr lang="en-US" sz="2000" b="1" dirty="0" smtClean="0"/>
              <a:t>Unsafe Supervision</a:t>
            </a:r>
          </a:p>
          <a:p>
            <a:pPr>
              <a:tabLst>
                <a:tab pos="1828800" algn="l"/>
              </a:tabLst>
            </a:pPr>
            <a:endParaRPr lang="en-US" sz="2000" dirty="0" smtClean="0"/>
          </a:p>
          <a:p>
            <a:pPr lvl="1">
              <a:buFontTx/>
              <a:buChar char="•"/>
              <a:tabLst>
                <a:tab pos="1828800" algn="l"/>
              </a:tabLst>
            </a:pPr>
            <a:r>
              <a:rPr lang="en-US" dirty="0" smtClean="0"/>
              <a:t>Supervisory conflict between supervision of maintenance and independent verification - inadequate supervision - failure to provide operational doctrine - supervisory violation - failure to enforce rules and regulations</a:t>
            </a:r>
          </a:p>
          <a:p>
            <a:pPr lvl="1">
              <a:buFontTx/>
              <a:buChar char="•"/>
              <a:tabLst>
                <a:tab pos="1828800" algn="l"/>
              </a:tabLst>
            </a:pPr>
            <a:r>
              <a:rPr lang="en-US" dirty="0" smtClean="0"/>
              <a:t>Understaffing elevator rigging checks/chronic understaffing of facility - planned inappropriate operation-improper manning </a:t>
            </a:r>
          </a:p>
          <a:p>
            <a:pPr lvl="1">
              <a:buFontTx/>
              <a:buChar char="•"/>
              <a:tabLst>
                <a:tab pos="1828800" algn="l"/>
              </a:tabLst>
            </a:pPr>
            <a:r>
              <a:rPr lang="en-US" dirty="0" smtClean="0"/>
              <a:t>Vague instructions in maintenance manual - failure to correct known problem-failed to correct document in error</a:t>
            </a:r>
          </a:p>
          <a:p>
            <a:pPr lvl="1">
              <a:buFontTx/>
              <a:buChar char="•"/>
              <a:tabLst>
                <a:tab pos="1828800" algn="l"/>
              </a:tabLst>
            </a:pPr>
            <a:r>
              <a:rPr lang="en-US" dirty="0" smtClean="0"/>
              <a:t>Instructions in maintenance manual that apply to airplanes other than that being serviced - failure to correct known problem-failed to correct document in error</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5"/>
          <p:cNvSpPr txBox="1">
            <a:spLocks noChangeArrowheads="1"/>
          </p:cNvSpPr>
          <p:nvPr/>
        </p:nvSpPr>
        <p:spPr bwMode="auto">
          <a:xfrm>
            <a:off x="6705600" y="228600"/>
            <a:ext cx="1752600" cy="366713"/>
          </a:xfrm>
          <a:prstGeom prst="rect">
            <a:avLst/>
          </a:prstGeom>
          <a:noFill/>
          <a:ln w="9525">
            <a:noFill/>
            <a:miter lim="800000"/>
            <a:headEnd/>
            <a:tailEnd/>
          </a:ln>
        </p:spPr>
        <p:txBody>
          <a:bodyPr>
            <a:spAutoFit/>
          </a:bodyPr>
          <a:lstStyle/>
          <a:p>
            <a:pPr>
              <a:spcBef>
                <a:spcPct val="50000"/>
              </a:spcBef>
            </a:pPr>
            <a:r>
              <a:rPr lang="en-US" dirty="0"/>
              <a:t>Jeff </a:t>
            </a:r>
            <a:r>
              <a:rPr lang="en-US" dirty="0" err="1"/>
              <a:t>Avitabile</a:t>
            </a:r>
            <a:endParaRPr lang="en-US" dirty="0"/>
          </a:p>
        </p:txBody>
      </p:sp>
      <p:sp>
        <p:nvSpPr>
          <p:cNvPr id="7" name="Title 6"/>
          <p:cNvSpPr>
            <a:spLocks noGrp="1"/>
          </p:cNvSpPr>
          <p:nvPr>
            <p:ph type="title"/>
          </p:nvPr>
        </p:nvSpPr>
        <p:spPr>
          <a:xfrm>
            <a:off x="685800" y="595313"/>
            <a:ext cx="7543800" cy="609600"/>
          </a:xfrm>
        </p:spPr>
        <p:txBody>
          <a:bodyPr/>
          <a:lstStyle/>
          <a:p>
            <a:r>
              <a:rPr lang="en-US" sz="2000" b="1" dirty="0" smtClean="0"/>
              <a:t>Human Factors Analysis and Classification System</a:t>
            </a:r>
            <a:br>
              <a:rPr lang="en-US" sz="2000" b="1" dirty="0" smtClean="0"/>
            </a:br>
            <a:endParaRPr lang="en-US" sz="2000" dirty="0"/>
          </a:p>
        </p:txBody>
      </p:sp>
      <p:sp>
        <p:nvSpPr>
          <p:cNvPr id="8" name="Text Placeholder 7"/>
          <p:cNvSpPr>
            <a:spLocks noGrp="1"/>
          </p:cNvSpPr>
          <p:nvPr>
            <p:ph type="body" sz="quarter" idx="11"/>
          </p:nvPr>
        </p:nvSpPr>
        <p:spPr/>
        <p:txBody>
          <a:bodyPr>
            <a:normAutofit fontScale="70000" lnSpcReduction="20000"/>
          </a:bodyPr>
          <a:lstStyle/>
          <a:p>
            <a:pPr>
              <a:buNone/>
              <a:tabLst>
                <a:tab pos="1828800" algn="l"/>
              </a:tabLst>
            </a:pPr>
            <a:r>
              <a:rPr lang="en-US" sz="2600" b="1" dirty="0" smtClean="0"/>
              <a:t>Organizational Factors</a:t>
            </a:r>
          </a:p>
          <a:p>
            <a:pPr>
              <a:tabLst>
                <a:tab pos="1828800" algn="l"/>
              </a:tabLst>
            </a:pPr>
            <a:endParaRPr lang="en-US" sz="2000" dirty="0" smtClean="0"/>
          </a:p>
          <a:p>
            <a:pPr lvl="1">
              <a:buFontTx/>
              <a:buChar char="•"/>
              <a:tabLst>
                <a:tab pos="1828800" algn="l"/>
              </a:tabLst>
            </a:pPr>
            <a:r>
              <a:rPr lang="en-US" dirty="0" smtClean="0"/>
              <a:t>Tolerance of supervisory conflict</a:t>
            </a:r>
          </a:p>
          <a:p>
            <a:pPr lvl="2">
              <a:buFontTx/>
              <a:buChar char="•"/>
              <a:tabLst>
                <a:tab pos="1828800" algn="l"/>
              </a:tabLst>
            </a:pPr>
            <a:r>
              <a:rPr lang="en-US" dirty="0" smtClean="0"/>
              <a:t>Resource management- cost cutting</a:t>
            </a:r>
          </a:p>
          <a:p>
            <a:pPr lvl="2">
              <a:buFontTx/>
              <a:buChar char="•"/>
              <a:tabLst>
                <a:tab pos="1828800" algn="l"/>
              </a:tabLst>
            </a:pPr>
            <a:r>
              <a:rPr lang="en-US" dirty="0" smtClean="0"/>
              <a:t>Organizational climate-culture of productivity over safety</a:t>
            </a:r>
          </a:p>
          <a:p>
            <a:pPr lvl="1">
              <a:buFontTx/>
              <a:buChar char="•"/>
              <a:tabLst>
                <a:tab pos="1828800" algn="l"/>
              </a:tabLst>
            </a:pPr>
            <a:r>
              <a:rPr lang="en-US" dirty="0" smtClean="0"/>
              <a:t>Third party mechanic outsourcing</a:t>
            </a:r>
          </a:p>
          <a:p>
            <a:pPr lvl="2">
              <a:buFontTx/>
              <a:buChar char="•"/>
              <a:tabLst>
                <a:tab pos="1828800" algn="l"/>
              </a:tabLst>
            </a:pPr>
            <a:r>
              <a:rPr lang="en-US" dirty="0" smtClean="0"/>
              <a:t>Allowed and encouraged resource management cost cutting - organizational climate-formal accountability for actions - organizational climate-delegation of authority</a:t>
            </a:r>
          </a:p>
          <a:p>
            <a:pPr lvl="1">
              <a:buFontTx/>
              <a:buChar char="•"/>
              <a:tabLst>
                <a:tab pos="1828800" algn="l"/>
              </a:tabLst>
            </a:pPr>
            <a:r>
              <a:rPr lang="en-US" dirty="0" smtClean="0"/>
              <a:t>FAA regional maintenance inspections inadequate</a:t>
            </a:r>
          </a:p>
          <a:p>
            <a:pPr lvl="2">
              <a:buFontTx/>
              <a:buChar char="•"/>
              <a:tabLst>
                <a:tab pos="1828800" algn="l"/>
              </a:tabLst>
            </a:pPr>
            <a:r>
              <a:rPr lang="en-US" dirty="0" smtClean="0"/>
              <a:t>Failure to catch outsourcing issues - organizational process-clearly defined regulations and objectives</a:t>
            </a:r>
          </a:p>
          <a:p>
            <a:pPr lvl="1">
              <a:buFontTx/>
              <a:buChar char="•"/>
              <a:tabLst>
                <a:tab pos="1828800" algn="l"/>
              </a:tabLst>
            </a:pPr>
            <a:r>
              <a:rPr lang="en-US" dirty="0" smtClean="0"/>
              <a:t>Combining maintenance procedures for different aircraft in single book with no division between model applicability - resource management-cost cutting-insufficient funds spend on writing and testing manuals</a:t>
            </a:r>
          </a:p>
          <a:p>
            <a:pPr lvl="1">
              <a:buFontTx/>
              <a:buChar char="•"/>
              <a:tabLst>
                <a:tab pos="1828800" algn="l"/>
              </a:tabLst>
            </a:pPr>
            <a:r>
              <a:rPr lang="en-US" dirty="0" smtClean="0"/>
              <a:t>Allowing use of known incorrect weights for weight and balance calculations</a:t>
            </a:r>
          </a:p>
          <a:p>
            <a:pPr lvl="2">
              <a:buFontTx/>
              <a:buChar char="•"/>
              <a:tabLst>
                <a:tab pos="1828800" algn="l"/>
              </a:tabLst>
            </a:pPr>
            <a:r>
              <a:rPr lang="en-US" dirty="0" smtClean="0"/>
              <a:t>FAA and Airline - organizational process-deficient planning and review of existing doctrine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5800" y="371128"/>
            <a:ext cx="7543800" cy="609600"/>
          </a:xfrm>
        </p:spPr>
        <p:txBody>
          <a:bodyPr>
            <a:normAutofit fontScale="90000"/>
          </a:bodyPr>
          <a:lstStyle/>
          <a:p>
            <a:r>
              <a:rPr lang="en-US" sz="3100" dirty="0" smtClean="0"/>
              <a:t>An adaptation of the SHEL model</a:t>
            </a:r>
            <a:r>
              <a:rPr lang="en-US" sz="4800" dirty="0" smtClean="0"/>
              <a:t/>
            </a:r>
            <a:br>
              <a:rPr lang="en-US" sz="4800" dirty="0" smtClean="0"/>
            </a:br>
            <a:endParaRPr lang="en-US" sz="5400" b="1" dirty="0">
              <a:latin typeface="Arial Black" pitchFamily="34" charset="0"/>
            </a:endParaRPr>
          </a:p>
        </p:txBody>
      </p:sp>
      <p:grpSp>
        <p:nvGrpSpPr>
          <p:cNvPr id="4" name="Group 9"/>
          <p:cNvGrpSpPr/>
          <p:nvPr/>
        </p:nvGrpSpPr>
        <p:grpSpPr>
          <a:xfrm>
            <a:off x="1600200" y="1295400"/>
            <a:ext cx="5974973" cy="4343400"/>
            <a:chOff x="152401" y="3733800"/>
            <a:chExt cx="3762020" cy="2057400"/>
          </a:xfrm>
        </p:grpSpPr>
        <p:sp>
          <p:nvSpPr>
            <p:cNvPr id="11" name="Rectangle 10"/>
            <p:cNvSpPr/>
            <p:nvPr/>
          </p:nvSpPr>
          <p:spPr>
            <a:xfrm>
              <a:off x="1371600" y="4419600"/>
              <a:ext cx="1371600" cy="685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2"/>
                  </a:solidFill>
                </a:rPr>
                <a:t>Integration</a:t>
              </a:r>
            </a:p>
            <a:p>
              <a:pPr algn="ctr"/>
              <a:r>
                <a:rPr lang="en-US" sz="1400" b="1" dirty="0" smtClean="0">
                  <a:solidFill>
                    <a:schemeClr val="tx2"/>
                  </a:solidFill>
                </a:rPr>
                <a:t> Interfaces</a:t>
              </a:r>
            </a:p>
            <a:p>
              <a:pPr algn="ctr"/>
              <a:r>
                <a:rPr lang="en-US" sz="1400" b="1" dirty="0" smtClean="0">
                  <a:solidFill>
                    <a:schemeClr val="tx2"/>
                  </a:solidFill>
                </a:rPr>
                <a:t>Interactions</a:t>
              </a:r>
            </a:p>
            <a:p>
              <a:pPr algn="ctr"/>
              <a:r>
                <a:rPr lang="en-US" sz="1400" b="1" dirty="0" smtClean="0">
                  <a:solidFill>
                    <a:schemeClr val="tx2"/>
                  </a:solidFill>
                </a:rPr>
                <a:t>Interactions  Interferences</a:t>
              </a:r>
            </a:p>
            <a:p>
              <a:pPr algn="ctr"/>
              <a:r>
                <a:rPr lang="en-US" sz="1400" b="1" dirty="0" smtClean="0">
                  <a:solidFill>
                    <a:schemeClr val="tx2"/>
                  </a:solidFill>
                </a:rPr>
                <a:t>Interdependencies</a:t>
              </a:r>
              <a:endParaRPr lang="en-US" sz="1400" b="1" dirty="0">
                <a:solidFill>
                  <a:schemeClr val="tx2"/>
                </a:solidFill>
              </a:endParaRPr>
            </a:p>
          </p:txBody>
        </p:sp>
        <p:sp>
          <p:nvSpPr>
            <p:cNvPr id="12" name="Rectangle 11"/>
            <p:cNvSpPr/>
            <p:nvPr/>
          </p:nvSpPr>
          <p:spPr>
            <a:xfrm>
              <a:off x="1371600" y="3733800"/>
              <a:ext cx="1313968"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b="1" dirty="0" smtClean="0">
                  <a:solidFill>
                    <a:schemeClr val="tx1"/>
                  </a:solidFill>
                </a:rPr>
                <a:t>Operations</a:t>
              </a:r>
            </a:p>
            <a:p>
              <a:pPr algn="ctr"/>
              <a:r>
                <a:rPr lang="en-US" b="1" dirty="0" smtClean="0">
                  <a:solidFill>
                    <a:schemeClr val="tx1"/>
                  </a:solidFill>
                </a:rPr>
                <a:t>(Time)</a:t>
              </a:r>
              <a:endParaRPr lang="en-US" b="1" dirty="0">
                <a:solidFill>
                  <a:schemeClr val="tx1"/>
                </a:solidFill>
              </a:endParaRPr>
            </a:p>
          </p:txBody>
        </p:sp>
        <p:sp>
          <p:nvSpPr>
            <p:cNvPr id="13" name="Rectangle 12"/>
            <p:cNvSpPr/>
            <p:nvPr/>
          </p:nvSpPr>
          <p:spPr>
            <a:xfrm>
              <a:off x="152401" y="4419600"/>
              <a:ext cx="1219199"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b="1" dirty="0" smtClean="0">
                  <a:solidFill>
                    <a:schemeClr val="tx1"/>
                  </a:solidFill>
                </a:rPr>
                <a:t>Equipment</a:t>
              </a:r>
            </a:p>
            <a:p>
              <a:pPr algn="ctr"/>
              <a:r>
                <a:rPr lang="en-US" b="1" dirty="0" smtClean="0">
                  <a:solidFill>
                    <a:schemeClr val="tx1"/>
                  </a:solidFill>
                </a:rPr>
                <a:t>(Technology)</a:t>
              </a:r>
              <a:endParaRPr lang="en-US" b="1" dirty="0">
                <a:solidFill>
                  <a:schemeClr val="tx1"/>
                </a:solidFill>
              </a:endParaRPr>
            </a:p>
          </p:txBody>
        </p:sp>
        <p:sp>
          <p:nvSpPr>
            <p:cNvPr id="14" name="Rectangle 13"/>
            <p:cNvSpPr/>
            <p:nvPr/>
          </p:nvSpPr>
          <p:spPr>
            <a:xfrm>
              <a:off x="2695222" y="4419600"/>
              <a:ext cx="1219199"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b="1" dirty="0" smtClean="0">
                  <a:solidFill>
                    <a:schemeClr val="tx1"/>
                  </a:solidFill>
                </a:rPr>
                <a:t>Humans</a:t>
              </a:r>
            </a:p>
            <a:p>
              <a:pPr algn="ctr"/>
              <a:r>
                <a:rPr lang="en-US" b="1" dirty="0" smtClean="0">
                  <a:solidFill>
                    <a:schemeClr val="tx1"/>
                  </a:solidFill>
                </a:rPr>
                <a:t>(Training</a:t>
              </a:r>
              <a:r>
                <a:rPr lang="en-US" sz="2400" b="1" dirty="0" smtClean="0">
                  <a:solidFill>
                    <a:schemeClr val="tx1"/>
                  </a:solidFill>
                </a:rPr>
                <a:t>)</a:t>
              </a:r>
              <a:endParaRPr lang="en-US" sz="2400" b="1" dirty="0">
                <a:solidFill>
                  <a:schemeClr val="tx1"/>
                </a:solidFill>
              </a:endParaRPr>
            </a:p>
          </p:txBody>
        </p:sp>
        <p:sp>
          <p:nvSpPr>
            <p:cNvPr id="15" name="Rectangle 14"/>
            <p:cNvSpPr/>
            <p:nvPr/>
          </p:nvSpPr>
          <p:spPr>
            <a:xfrm>
              <a:off x="1371600" y="5105400"/>
              <a:ext cx="1313968"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b="1" dirty="0" smtClean="0">
                  <a:solidFill>
                    <a:schemeClr val="tx1"/>
                  </a:solidFill>
                </a:rPr>
                <a:t>Context</a:t>
              </a:r>
            </a:p>
            <a:p>
              <a:pPr algn="ctr"/>
              <a:r>
                <a:rPr lang="en-US" b="1" dirty="0" smtClean="0">
                  <a:solidFill>
                    <a:schemeClr val="tx1"/>
                  </a:solidFill>
                </a:rPr>
                <a:t>(Environment)</a:t>
              </a:r>
            </a:p>
            <a:p>
              <a:pPr algn="ctr"/>
              <a:r>
                <a:rPr lang="en-US" b="1" dirty="0" smtClean="0">
                  <a:solidFill>
                    <a:schemeClr val="tx1"/>
                  </a:solidFill>
                </a:rPr>
                <a:t>(Tide)</a:t>
              </a:r>
              <a:endParaRPr lang="en-US" b="1" dirty="0">
                <a:solidFill>
                  <a:schemeClr val="tx1"/>
                </a:solidFill>
              </a:endParaRPr>
            </a:p>
          </p:txBody>
        </p:sp>
      </p:grpSp>
      <p:sp>
        <p:nvSpPr>
          <p:cNvPr id="16" name="TextBox 15"/>
          <p:cNvSpPr txBox="1"/>
          <p:nvPr/>
        </p:nvSpPr>
        <p:spPr>
          <a:xfrm>
            <a:off x="899592" y="5805264"/>
            <a:ext cx="7772400" cy="646331"/>
          </a:xfrm>
          <a:prstGeom prst="rect">
            <a:avLst/>
          </a:prstGeom>
          <a:solidFill>
            <a:srgbClr val="FFFF00"/>
          </a:solidFill>
          <a:ln w="12700">
            <a:solidFill>
              <a:schemeClr val="tx1"/>
            </a:solidFill>
          </a:ln>
        </p:spPr>
        <p:txBody>
          <a:bodyPr wrap="square" rtlCol="0">
            <a:spAutoFit/>
          </a:bodyPr>
          <a:lstStyle/>
          <a:p>
            <a:pPr algn="ctr"/>
            <a:r>
              <a:rPr lang="en-US" i="1" dirty="0" smtClean="0"/>
              <a:t>Discuss the idea that “Time and Tide  (context) wait for no man, and  Technology and Training continuously change”</a:t>
            </a:r>
          </a:p>
        </p:txBody>
      </p:sp>
    </p:spTree>
    <p:extLst>
      <p:ext uri="{BB962C8B-B14F-4D97-AF65-F5344CB8AC3E}">
        <p14:creationId xmlns:p14="http://schemas.microsoft.com/office/powerpoint/2010/main" xmlns="" val="11643286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515144"/>
            <a:ext cx="9144000" cy="609600"/>
          </a:xfrm>
        </p:spPr>
        <p:txBody>
          <a:bodyPr>
            <a:noAutofit/>
          </a:bodyPr>
          <a:lstStyle/>
          <a:p>
            <a:r>
              <a:rPr lang="en-US" sz="2800" dirty="0" smtClean="0"/>
              <a:t>Complexity, Variability and Accident Investigation</a:t>
            </a:r>
            <a:br>
              <a:rPr lang="en-US" sz="2800" dirty="0" smtClean="0"/>
            </a:br>
            <a:endParaRPr lang="en-US" sz="2800" b="1" dirty="0">
              <a:latin typeface="Arial Black" pitchFamily="34" charset="0"/>
            </a:endParaRPr>
          </a:p>
        </p:txBody>
      </p:sp>
      <p:sp>
        <p:nvSpPr>
          <p:cNvPr id="16" name="TextBox 15"/>
          <p:cNvSpPr txBox="1"/>
          <p:nvPr/>
        </p:nvSpPr>
        <p:spPr>
          <a:xfrm>
            <a:off x="5821288" y="1606216"/>
            <a:ext cx="2941712" cy="2031325"/>
          </a:xfrm>
          <a:prstGeom prst="rect">
            <a:avLst/>
          </a:prstGeom>
          <a:noFill/>
          <a:ln w="12700">
            <a:solidFill>
              <a:schemeClr val="tx1"/>
            </a:solidFill>
          </a:ln>
        </p:spPr>
        <p:txBody>
          <a:bodyPr wrap="square" rtlCol="0">
            <a:spAutoFit/>
          </a:bodyPr>
          <a:lstStyle/>
          <a:p>
            <a:pPr algn="ctr"/>
            <a:r>
              <a:rPr lang="en-US" b="1" i="1" dirty="0" smtClean="0"/>
              <a:t>Whenever an accident occurs it is useful to search all these factors for possible latent failures, before you simply conclude that it was just “human error”</a:t>
            </a:r>
          </a:p>
        </p:txBody>
      </p:sp>
      <p:sp>
        <p:nvSpPr>
          <p:cNvPr id="10" name="TextBox 9"/>
          <p:cNvSpPr txBox="1"/>
          <p:nvPr/>
        </p:nvSpPr>
        <p:spPr>
          <a:xfrm>
            <a:off x="755577" y="5879013"/>
            <a:ext cx="5976664" cy="646331"/>
          </a:xfrm>
          <a:prstGeom prst="rect">
            <a:avLst/>
          </a:prstGeom>
          <a:solidFill>
            <a:srgbClr val="FFFF00"/>
          </a:solidFill>
          <a:ln w="12700">
            <a:solidFill>
              <a:schemeClr val="tx1"/>
            </a:solidFill>
          </a:ln>
        </p:spPr>
        <p:txBody>
          <a:bodyPr wrap="square" rtlCol="0">
            <a:spAutoFit/>
          </a:bodyPr>
          <a:lstStyle/>
          <a:p>
            <a:pPr algn="ctr"/>
            <a:r>
              <a:rPr lang="en-US" b="1" i="1" dirty="0" smtClean="0"/>
              <a:t>Revisit the accident that you discussed earlier and systematically consider all these factors</a:t>
            </a:r>
          </a:p>
        </p:txBody>
      </p:sp>
      <p:grpSp>
        <p:nvGrpSpPr>
          <p:cNvPr id="17" name="Group 9"/>
          <p:cNvGrpSpPr/>
          <p:nvPr/>
        </p:nvGrpSpPr>
        <p:grpSpPr>
          <a:xfrm>
            <a:off x="786606" y="1606216"/>
            <a:ext cx="4624817" cy="3361928"/>
            <a:chOff x="152401" y="3733800"/>
            <a:chExt cx="3762020" cy="2057400"/>
          </a:xfrm>
        </p:grpSpPr>
        <p:sp>
          <p:nvSpPr>
            <p:cNvPr id="18" name="Rectangle 17"/>
            <p:cNvSpPr/>
            <p:nvPr/>
          </p:nvSpPr>
          <p:spPr>
            <a:xfrm>
              <a:off x="1371600" y="4419600"/>
              <a:ext cx="1371600" cy="685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tx2"/>
                  </a:solidFill>
                </a:rPr>
                <a:t>Integration</a:t>
              </a:r>
            </a:p>
            <a:p>
              <a:pPr algn="ctr"/>
              <a:r>
                <a:rPr lang="en-US" sz="1100" b="1" dirty="0" smtClean="0">
                  <a:solidFill>
                    <a:schemeClr val="tx2"/>
                  </a:solidFill>
                </a:rPr>
                <a:t> Interfaces</a:t>
              </a:r>
            </a:p>
            <a:p>
              <a:pPr algn="ctr"/>
              <a:r>
                <a:rPr lang="en-US" sz="1100" b="1" dirty="0" smtClean="0">
                  <a:solidFill>
                    <a:schemeClr val="tx2"/>
                  </a:solidFill>
                </a:rPr>
                <a:t>Interactions</a:t>
              </a:r>
            </a:p>
            <a:p>
              <a:pPr algn="ctr"/>
              <a:r>
                <a:rPr lang="en-US" sz="1100" b="1" dirty="0" smtClean="0">
                  <a:solidFill>
                    <a:schemeClr val="tx2"/>
                  </a:solidFill>
                </a:rPr>
                <a:t>Interactions  Interferences</a:t>
              </a:r>
            </a:p>
            <a:p>
              <a:pPr algn="ctr"/>
              <a:r>
                <a:rPr lang="en-US" sz="1100" b="1" dirty="0" smtClean="0">
                  <a:solidFill>
                    <a:schemeClr val="tx2"/>
                  </a:solidFill>
                </a:rPr>
                <a:t>Interdependencies</a:t>
              </a:r>
              <a:endParaRPr lang="en-US" sz="1100" b="1" dirty="0">
                <a:solidFill>
                  <a:schemeClr val="tx2"/>
                </a:solidFill>
              </a:endParaRPr>
            </a:p>
          </p:txBody>
        </p:sp>
        <p:sp>
          <p:nvSpPr>
            <p:cNvPr id="19" name="Rectangle 18"/>
            <p:cNvSpPr/>
            <p:nvPr/>
          </p:nvSpPr>
          <p:spPr>
            <a:xfrm>
              <a:off x="1371600" y="3733800"/>
              <a:ext cx="1313968"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b="1" dirty="0" smtClean="0">
                  <a:solidFill>
                    <a:schemeClr val="tx1"/>
                  </a:solidFill>
                </a:rPr>
                <a:t>Operations</a:t>
              </a:r>
            </a:p>
            <a:p>
              <a:pPr algn="ctr"/>
              <a:r>
                <a:rPr lang="en-US" b="1" dirty="0" smtClean="0">
                  <a:solidFill>
                    <a:schemeClr val="tx1"/>
                  </a:solidFill>
                </a:rPr>
                <a:t>(Time)</a:t>
              </a:r>
              <a:endParaRPr lang="en-US" b="1" dirty="0">
                <a:solidFill>
                  <a:schemeClr val="tx1"/>
                </a:solidFill>
              </a:endParaRPr>
            </a:p>
          </p:txBody>
        </p:sp>
        <p:sp>
          <p:nvSpPr>
            <p:cNvPr id="20" name="Rectangle 19"/>
            <p:cNvSpPr/>
            <p:nvPr/>
          </p:nvSpPr>
          <p:spPr>
            <a:xfrm>
              <a:off x="152401" y="4419600"/>
              <a:ext cx="1219199"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b="1" dirty="0" smtClean="0">
                  <a:solidFill>
                    <a:schemeClr val="tx1"/>
                  </a:solidFill>
                </a:rPr>
                <a:t>Equipment</a:t>
              </a:r>
            </a:p>
            <a:p>
              <a:pPr algn="ctr"/>
              <a:r>
                <a:rPr lang="en-US" b="1" dirty="0" smtClean="0">
                  <a:solidFill>
                    <a:schemeClr val="tx1"/>
                  </a:solidFill>
                </a:rPr>
                <a:t>(Technology)</a:t>
              </a:r>
              <a:endParaRPr lang="en-US" b="1" dirty="0">
                <a:solidFill>
                  <a:schemeClr val="tx1"/>
                </a:solidFill>
              </a:endParaRPr>
            </a:p>
          </p:txBody>
        </p:sp>
        <p:sp>
          <p:nvSpPr>
            <p:cNvPr id="21" name="Rectangle 20"/>
            <p:cNvSpPr/>
            <p:nvPr/>
          </p:nvSpPr>
          <p:spPr>
            <a:xfrm>
              <a:off x="2695222" y="4419600"/>
              <a:ext cx="1219199"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b="1" dirty="0" smtClean="0">
                  <a:solidFill>
                    <a:schemeClr val="tx1"/>
                  </a:solidFill>
                </a:rPr>
                <a:t>Humans</a:t>
              </a:r>
            </a:p>
            <a:p>
              <a:pPr algn="ctr"/>
              <a:r>
                <a:rPr lang="en-US" b="1" dirty="0" smtClean="0">
                  <a:solidFill>
                    <a:schemeClr val="tx1"/>
                  </a:solidFill>
                </a:rPr>
                <a:t>(Training</a:t>
              </a:r>
              <a:r>
                <a:rPr lang="en-US" sz="2400" b="1" dirty="0" smtClean="0">
                  <a:solidFill>
                    <a:schemeClr val="tx1"/>
                  </a:solidFill>
                </a:rPr>
                <a:t>)</a:t>
              </a:r>
              <a:endParaRPr lang="en-US" sz="2400" b="1" dirty="0">
                <a:solidFill>
                  <a:schemeClr val="tx1"/>
                </a:solidFill>
              </a:endParaRPr>
            </a:p>
          </p:txBody>
        </p:sp>
        <p:sp>
          <p:nvSpPr>
            <p:cNvPr id="22" name="Rectangle 21"/>
            <p:cNvSpPr/>
            <p:nvPr/>
          </p:nvSpPr>
          <p:spPr>
            <a:xfrm>
              <a:off x="1371600" y="5105400"/>
              <a:ext cx="1313968" cy="685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b="1" dirty="0" smtClean="0">
                  <a:solidFill>
                    <a:schemeClr val="tx1"/>
                  </a:solidFill>
                </a:rPr>
                <a:t>Context</a:t>
              </a:r>
            </a:p>
            <a:p>
              <a:pPr algn="ctr"/>
              <a:r>
                <a:rPr lang="en-US" b="1" dirty="0" smtClean="0">
                  <a:solidFill>
                    <a:schemeClr val="tx1"/>
                  </a:solidFill>
                </a:rPr>
                <a:t>(Environment)</a:t>
              </a:r>
            </a:p>
            <a:p>
              <a:pPr algn="ctr"/>
              <a:r>
                <a:rPr lang="en-US" b="1" dirty="0" smtClean="0">
                  <a:solidFill>
                    <a:schemeClr val="tx1"/>
                  </a:solidFill>
                </a:rPr>
                <a:t>(Tide)</a:t>
              </a:r>
              <a:endParaRPr lang="en-US" b="1" dirty="0">
                <a:solidFill>
                  <a:schemeClr val="tx1"/>
                </a:solidFill>
              </a:endParaRPr>
            </a:p>
          </p:txBody>
        </p:sp>
      </p:grpSp>
    </p:spTree>
    <p:extLst>
      <p:ext uri="{BB962C8B-B14F-4D97-AF65-F5344CB8AC3E}">
        <p14:creationId xmlns:p14="http://schemas.microsoft.com/office/powerpoint/2010/main" xmlns="" val="11643286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2"/>
          <p:cNvSpPr>
            <a:spLocks noGrp="1" noChangeArrowheads="1"/>
          </p:cNvSpPr>
          <p:nvPr>
            <p:ph type="title"/>
          </p:nvPr>
        </p:nvSpPr>
        <p:spPr>
          <a:xfrm>
            <a:off x="685800" y="404664"/>
            <a:ext cx="7543800" cy="609600"/>
          </a:xfrm>
        </p:spPr>
        <p:txBody>
          <a:bodyPr/>
          <a:lstStyle/>
          <a:p>
            <a:pPr eaLnBrk="1" hangingPunct="1"/>
            <a:r>
              <a:rPr lang="en-US" dirty="0" smtClean="0"/>
              <a:t>Swiss Cheese Model </a:t>
            </a:r>
            <a:r>
              <a:rPr lang="en-US" sz="2400" dirty="0" smtClean="0"/>
              <a:t>(Reason)</a:t>
            </a:r>
          </a:p>
        </p:txBody>
      </p:sp>
      <p:sp>
        <p:nvSpPr>
          <p:cNvPr id="44" name="Text Placeholder 43"/>
          <p:cNvSpPr>
            <a:spLocks noGrp="1"/>
          </p:cNvSpPr>
          <p:nvPr>
            <p:ph type="body" sz="quarter" idx="11"/>
          </p:nvPr>
        </p:nvSpPr>
        <p:spPr/>
        <p:txBody>
          <a:bodyPr/>
          <a:lstStyle/>
          <a:p>
            <a:endParaRPr lang="en-US" dirty="0"/>
          </a:p>
        </p:txBody>
      </p:sp>
      <p:sp>
        <p:nvSpPr>
          <p:cNvPr id="7172" name="Slide Number Placeholder 5"/>
          <p:cNvSpPr>
            <a:spLocks noGrp="1"/>
          </p:cNvSpPr>
          <p:nvPr>
            <p:ph type="sldNum" sz="quarter" idx="4294967295"/>
          </p:nvPr>
        </p:nvSpPr>
        <p:spPr>
          <a:xfrm>
            <a:off x="7010400" y="6245225"/>
            <a:ext cx="2133600" cy="476250"/>
          </a:xfrm>
          <a:prstGeom prst="rect">
            <a:avLst/>
          </a:prstGeom>
          <a:noFill/>
        </p:spPr>
        <p:txBody>
          <a:bodyPr/>
          <a:lstStyle/>
          <a:p>
            <a:fld id="{57A47217-0071-4E32-A23D-B4A661627A61}" type="slidenum">
              <a:rPr lang="en-US" smtClean="0"/>
              <a:pPr/>
              <a:t>6</a:t>
            </a:fld>
            <a:endParaRPr lang="en-US" smtClean="0"/>
          </a:p>
        </p:txBody>
      </p:sp>
      <p:sp>
        <p:nvSpPr>
          <p:cNvPr id="7174" name="Rectangle 3"/>
          <p:cNvSpPr>
            <a:spLocks noChangeArrowheads="1"/>
          </p:cNvSpPr>
          <p:nvPr/>
        </p:nvSpPr>
        <p:spPr bwMode="auto">
          <a:xfrm>
            <a:off x="838200" y="1196752"/>
            <a:ext cx="2867025" cy="2184400"/>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endParaRPr lang="en-US"/>
          </a:p>
        </p:txBody>
      </p:sp>
      <p:sp>
        <p:nvSpPr>
          <p:cNvPr id="7175" name="Oval 4"/>
          <p:cNvSpPr>
            <a:spLocks noChangeArrowheads="1"/>
          </p:cNvSpPr>
          <p:nvPr/>
        </p:nvSpPr>
        <p:spPr bwMode="auto">
          <a:xfrm>
            <a:off x="1371600" y="1625600"/>
            <a:ext cx="533400" cy="304800"/>
          </a:xfrm>
          <a:prstGeom prst="ellipse">
            <a:avLst/>
          </a:prstGeom>
          <a:solidFill>
            <a:schemeClr val="bg1"/>
          </a:solidFill>
          <a:ln w="9525">
            <a:solidFill>
              <a:schemeClr val="tx1"/>
            </a:solidFill>
            <a:round/>
            <a:headEnd/>
            <a:tailEnd/>
          </a:ln>
        </p:spPr>
        <p:txBody>
          <a:bodyPr wrap="none" anchor="ctr"/>
          <a:lstStyle/>
          <a:p>
            <a:endParaRPr lang="en-US"/>
          </a:p>
        </p:txBody>
      </p:sp>
      <p:sp>
        <p:nvSpPr>
          <p:cNvPr id="7176" name="Oval 5"/>
          <p:cNvSpPr>
            <a:spLocks noChangeArrowheads="1"/>
          </p:cNvSpPr>
          <p:nvPr/>
        </p:nvSpPr>
        <p:spPr bwMode="auto">
          <a:xfrm>
            <a:off x="1905000" y="2235200"/>
            <a:ext cx="400050" cy="203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7177" name="Oval 6"/>
          <p:cNvSpPr>
            <a:spLocks noChangeArrowheads="1"/>
          </p:cNvSpPr>
          <p:nvPr/>
        </p:nvSpPr>
        <p:spPr bwMode="auto">
          <a:xfrm>
            <a:off x="2705100" y="2336800"/>
            <a:ext cx="533400" cy="5080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7178" name="Oval 7"/>
          <p:cNvSpPr>
            <a:spLocks noChangeArrowheads="1"/>
          </p:cNvSpPr>
          <p:nvPr/>
        </p:nvSpPr>
        <p:spPr bwMode="auto">
          <a:xfrm>
            <a:off x="1104900" y="2844800"/>
            <a:ext cx="933450" cy="304800"/>
          </a:xfrm>
          <a:prstGeom prst="ellipse">
            <a:avLst/>
          </a:prstGeom>
          <a:solidFill>
            <a:schemeClr val="bg1"/>
          </a:solidFill>
          <a:ln w="9525">
            <a:solidFill>
              <a:schemeClr val="tx1"/>
            </a:solidFill>
            <a:round/>
            <a:headEnd/>
            <a:tailEnd/>
          </a:ln>
        </p:spPr>
        <p:txBody>
          <a:bodyPr wrap="none" anchor="ctr"/>
          <a:lstStyle/>
          <a:p>
            <a:endParaRPr lang="en-US"/>
          </a:p>
        </p:txBody>
      </p:sp>
      <p:sp>
        <p:nvSpPr>
          <p:cNvPr id="7179" name="Oval 8"/>
          <p:cNvSpPr>
            <a:spLocks noChangeArrowheads="1"/>
          </p:cNvSpPr>
          <p:nvPr/>
        </p:nvSpPr>
        <p:spPr bwMode="auto">
          <a:xfrm>
            <a:off x="2971800" y="1625600"/>
            <a:ext cx="400050" cy="203200"/>
          </a:xfrm>
          <a:prstGeom prst="ellipse">
            <a:avLst/>
          </a:prstGeom>
          <a:solidFill>
            <a:schemeClr val="bg1"/>
          </a:solidFill>
          <a:ln w="9525">
            <a:solidFill>
              <a:schemeClr val="tx1"/>
            </a:solidFill>
            <a:round/>
            <a:headEnd/>
            <a:tailEnd/>
          </a:ln>
        </p:spPr>
        <p:txBody>
          <a:bodyPr wrap="none" anchor="ctr"/>
          <a:lstStyle/>
          <a:p>
            <a:endParaRPr lang="en-US"/>
          </a:p>
        </p:txBody>
      </p:sp>
      <p:sp>
        <p:nvSpPr>
          <p:cNvPr id="7180" name="Oval 9"/>
          <p:cNvSpPr>
            <a:spLocks noChangeArrowheads="1"/>
          </p:cNvSpPr>
          <p:nvPr/>
        </p:nvSpPr>
        <p:spPr bwMode="auto">
          <a:xfrm>
            <a:off x="2571750" y="3048000"/>
            <a:ext cx="400050" cy="203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7181" name="Oval 10"/>
          <p:cNvSpPr>
            <a:spLocks noChangeArrowheads="1"/>
          </p:cNvSpPr>
          <p:nvPr/>
        </p:nvSpPr>
        <p:spPr bwMode="auto">
          <a:xfrm>
            <a:off x="3238500" y="2032000"/>
            <a:ext cx="400050" cy="203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7182" name="Rectangle 11"/>
          <p:cNvSpPr>
            <a:spLocks noChangeArrowheads="1"/>
          </p:cNvSpPr>
          <p:nvPr/>
        </p:nvSpPr>
        <p:spPr bwMode="auto">
          <a:xfrm>
            <a:off x="1600200" y="1882552"/>
            <a:ext cx="2867025" cy="2184400"/>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endParaRPr lang="en-US"/>
          </a:p>
        </p:txBody>
      </p:sp>
      <p:sp>
        <p:nvSpPr>
          <p:cNvPr id="7183" name="Oval 12"/>
          <p:cNvSpPr>
            <a:spLocks noChangeArrowheads="1"/>
          </p:cNvSpPr>
          <p:nvPr/>
        </p:nvSpPr>
        <p:spPr bwMode="auto">
          <a:xfrm>
            <a:off x="2133600" y="2311400"/>
            <a:ext cx="533400" cy="304800"/>
          </a:xfrm>
          <a:prstGeom prst="ellipse">
            <a:avLst/>
          </a:prstGeom>
          <a:solidFill>
            <a:schemeClr val="bg1"/>
          </a:solidFill>
          <a:ln w="9525">
            <a:solidFill>
              <a:schemeClr val="tx1"/>
            </a:solidFill>
            <a:round/>
            <a:headEnd/>
            <a:tailEnd/>
          </a:ln>
        </p:spPr>
        <p:txBody>
          <a:bodyPr wrap="none" anchor="ctr"/>
          <a:lstStyle/>
          <a:p>
            <a:endParaRPr lang="en-US"/>
          </a:p>
        </p:txBody>
      </p:sp>
      <p:sp>
        <p:nvSpPr>
          <p:cNvPr id="7184" name="Oval 13"/>
          <p:cNvSpPr>
            <a:spLocks noChangeArrowheads="1"/>
          </p:cNvSpPr>
          <p:nvPr/>
        </p:nvSpPr>
        <p:spPr bwMode="auto">
          <a:xfrm>
            <a:off x="2667000" y="2921000"/>
            <a:ext cx="400050" cy="203200"/>
          </a:xfrm>
          <a:prstGeom prst="ellipse">
            <a:avLst/>
          </a:prstGeom>
          <a:solidFill>
            <a:schemeClr val="bg1"/>
          </a:solidFill>
          <a:ln w="9525">
            <a:solidFill>
              <a:schemeClr val="tx1"/>
            </a:solidFill>
            <a:round/>
            <a:headEnd/>
            <a:tailEnd/>
          </a:ln>
        </p:spPr>
        <p:txBody>
          <a:bodyPr wrap="none" anchor="ctr"/>
          <a:lstStyle/>
          <a:p>
            <a:endParaRPr lang="en-US"/>
          </a:p>
        </p:txBody>
      </p:sp>
      <p:sp>
        <p:nvSpPr>
          <p:cNvPr id="7185" name="Oval 14"/>
          <p:cNvSpPr>
            <a:spLocks noChangeArrowheads="1"/>
          </p:cNvSpPr>
          <p:nvPr/>
        </p:nvSpPr>
        <p:spPr bwMode="auto">
          <a:xfrm>
            <a:off x="3467100" y="3022600"/>
            <a:ext cx="533400" cy="5080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7186" name="Oval 15"/>
          <p:cNvSpPr>
            <a:spLocks noChangeArrowheads="1"/>
          </p:cNvSpPr>
          <p:nvPr/>
        </p:nvSpPr>
        <p:spPr bwMode="auto">
          <a:xfrm>
            <a:off x="1866900" y="3530600"/>
            <a:ext cx="933450" cy="304800"/>
          </a:xfrm>
          <a:prstGeom prst="ellipse">
            <a:avLst/>
          </a:prstGeom>
          <a:solidFill>
            <a:schemeClr val="bg1"/>
          </a:solidFill>
          <a:ln w="9525">
            <a:solidFill>
              <a:schemeClr val="tx1"/>
            </a:solidFill>
            <a:round/>
            <a:headEnd/>
            <a:tailEnd/>
          </a:ln>
        </p:spPr>
        <p:txBody>
          <a:bodyPr wrap="none" anchor="ctr"/>
          <a:lstStyle/>
          <a:p>
            <a:endParaRPr lang="en-US"/>
          </a:p>
        </p:txBody>
      </p:sp>
      <p:sp>
        <p:nvSpPr>
          <p:cNvPr id="7187" name="Oval 16"/>
          <p:cNvSpPr>
            <a:spLocks noChangeArrowheads="1"/>
          </p:cNvSpPr>
          <p:nvPr/>
        </p:nvSpPr>
        <p:spPr bwMode="auto">
          <a:xfrm>
            <a:off x="3733800" y="2311400"/>
            <a:ext cx="400050" cy="203200"/>
          </a:xfrm>
          <a:prstGeom prst="ellipse">
            <a:avLst/>
          </a:prstGeom>
          <a:solidFill>
            <a:schemeClr val="bg1"/>
          </a:solidFill>
          <a:ln w="9525">
            <a:solidFill>
              <a:schemeClr val="tx1"/>
            </a:solidFill>
            <a:round/>
            <a:headEnd/>
            <a:tailEnd/>
          </a:ln>
        </p:spPr>
        <p:txBody>
          <a:bodyPr wrap="none" anchor="ctr"/>
          <a:lstStyle/>
          <a:p>
            <a:endParaRPr lang="en-US"/>
          </a:p>
        </p:txBody>
      </p:sp>
      <p:sp>
        <p:nvSpPr>
          <p:cNvPr id="7188" name="Oval 17"/>
          <p:cNvSpPr>
            <a:spLocks noChangeArrowheads="1"/>
          </p:cNvSpPr>
          <p:nvPr/>
        </p:nvSpPr>
        <p:spPr bwMode="auto">
          <a:xfrm>
            <a:off x="3333750" y="3733800"/>
            <a:ext cx="400050" cy="203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7189" name="Oval 18"/>
          <p:cNvSpPr>
            <a:spLocks noChangeArrowheads="1"/>
          </p:cNvSpPr>
          <p:nvPr/>
        </p:nvSpPr>
        <p:spPr bwMode="auto">
          <a:xfrm>
            <a:off x="4000500" y="2717800"/>
            <a:ext cx="400050" cy="203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7190" name="Rectangle 19"/>
          <p:cNvSpPr>
            <a:spLocks noChangeArrowheads="1"/>
          </p:cNvSpPr>
          <p:nvPr/>
        </p:nvSpPr>
        <p:spPr bwMode="auto">
          <a:xfrm>
            <a:off x="2819400" y="2568352"/>
            <a:ext cx="2867025" cy="2184400"/>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endParaRPr lang="en-US"/>
          </a:p>
        </p:txBody>
      </p:sp>
      <p:sp>
        <p:nvSpPr>
          <p:cNvPr id="7191" name="Oval 20"/>
          <p:cNvSpPr>
            <a:spLocks noChangeArrowheads="1"/>
          </p:cNvSpPr>
          <p:nvPr/>
        </p:nvSpPr>
        <p:spPr bwMode="auto">
          <a:xfrm>
            <a:off x="3352800" y="2997200"/>
            <a:ext cx="533400" cy="304800"/>
          </a:xfrm>
          <a:prstGeom prst="ellipse">
            <a:avLst/>
          </a:prstGeom>
          <a:solidFill>
            <a:schemeClr val="bg1"/>
          </a:solidFill>
          <a:ln w="9525">
            <a:solidFill>
              <a:schemeClr val="tx1"/>
            </a:solidFill>
            <a:round/>
            <a:headEnd/>
            <a:tailEnd/>
          </a:ln>
        </p:spPr>
        <p:txBody>
          <a:bodyPr wrap="none" anchor="ctr"/>
          <a:lstStyle/>
          <a:p>
            <a:endParaRPr lang="en-US"/>
          </a:p>
        </p:txBody>
      </p:sp>
      <p:sp>
        <p:nvSpPr>
          <p:cNvPr id="7192" name="Oval 21"/>
          <p:cNvSpPr>
            <a:spLocks noChangeArrowheads="1"/>
          </p:cNvSpPr>
          <p:nvPr/>
        </p:nvSpPr>
        <p:spPr bwMode="auto">
          <a:xfrm>
            <a:off x="3886200" y="3606800"/>
            <a:ext cx="400050" cy="203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7193" name="Oval 22"/>
          <p:cNvSpPr>
            <a:spLocks noChangeArrowheads="1"/>
          </p:cNvSpPr>
          <p:nvPr/>
        </p:nvSpPr>
        <p:spPr bwMode="auto">
          <a:xfrm>
            <a:off x="4686300" y="3708400"/>
            <a:ext cx="533400" cy="5080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7194" name="Oval 23"/>
          <p:cNvSpPr>
            <a:spLocks noChangeArrowheads="1"/>
          </p:cNvSpPr>
          <p:nvPr/>
        </p:nvSpPr>
        <p:spPr bwMode="auto">
          <a:xfrm>
            <a:off x="3086100" y="4216400"/>
            <a:ext cx="933450" cy="304800"/>
          </a:xfrm>
          <a:prstGeom prst="ellipse">
            <a:avLst/>
          </a:prstGeom>
          <a:solidFill>
            <a:schemeClr val="bg1"/>
          </a:solidFill>
          <a:ln w="9525">
            <a:solidFill>
              <a:schemeClr val="tx1"/>
            </a:solidFill>
            <a:round/>
            <a:headEnd/>
            <a:tailEnd/>
          </a:ln>
        </p:spPr>
        <p:txBody>
          <a:bodyPr wrap="none" anchor="ctr"/>
          <a:lstStyle/>
          <a:p>
            <a:endParaRPr lang="en-US"/>
          </a:p>
        </p:txBody>
      </p:sp>
      <p:sp>
        <p:nvSpPr>
          <p:cNvPr id="7195" name="Oval 24"/>
          <p:cNvSpPr>
            <a:spLocks noChangeArrowheads="1"/>
          </p:cNvSpPr>
          <p:nvPr/>
        </p:nvSpPr>
        <p:spPr bwMode="auto">
          <a:xfrm>
            <a:off x="4953000" y="2997200"/>
            <a:ext cx="400050" cy="203200"/>
          </a:xfrm>
          <a:prstGeom prst="ellipse">
            <a:avLst/>
          </a:prstGeom>
          <a:solidFill>
            <a:schemeClr val="bg1"/>
          </a:solidFill>
          <a:ln w="9525">
            <a:solidFill>
              <a:schemeClr val="tx1"/>
            </a:solidFill>
            <a:round/>
            <a:headEnd/>
            <a:tailEnd/>
          </a:ln>
        </p:spPr>
        <p:txBody>
          <a:bodyPr wrap="none" anchor="ctr"/>
          <a:lstStyle/>
          <a:p>
            <a:endParaRPr lang="en-US"/>
          </a:p>
        </p:txBody>
      </p:sp>
      <p:sp>
        <p:nvSpPr>
          <p:cNvPr id="7196" name="Oval 25"/>
          <p:cNvSpPr>
            <a:spLocks noChangeArrowheads="1"/>
          </p:cNvSpPr>
          <p:nvPr/>
        </p:nvSpPr>
        <p:spPr bwMode="auto">
          <a:xfrm>
            <a:off x="4552950" y="4419600"/>
            <a:ext cx="400050" cy="203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7197" name="Oval 26"/>
          <p:cNvSpPr>
            <a:spLocks noChangeArrowheads="1"/>
          </p:cNvSpPr>
          <p:nvPr/>
        </p:nvSpPr>
        <p:spPr bwMode="auto">
          <a:xfrm>
            <a:off x="5219700" y="3403600"/>
            <a:ext cx="400050" cy="203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7198" name="Rectangle 27"/>
          <p:cNvSpPr>
            <a:spLocks noChangeArrowheads="1"/>
          </p:cNvSpPr>
          <p:nvPr/>
        </p:nvSpPr>
        <p:spPr bwMode="auto">
          <a:xfrm>
            <a:off x="3733800" y="3330352"/>
            <a:ext cx="2867025" cy="2184400"/>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endParaRPr lang="en-US"/>
          </a:p>
        </p:txBody>
      </p:sp>
      <p:sp>
        <p:nvSpPr>
          <p:cNvPr id="7199" name="Oval 28"/>
          <p:cNvSpPr>
            <a:spLocks noChangeArrowheads="1"/>
          </p:cNvSpPr>
          <p:nvPr/>
        </p:nvSpPr>
        <p:spPr bwMode="auto">
          <a:xfrm>
            <a:off x="4267200" y="3759200"/>
            <a:ext cx="533400" cy="304800"/>
          </a:xfrm>
          <a:prstGeom prst="ellipse">
            <a:avLst/>
          </a:prstGeom>
          <a:solidFill>
            <a:schemeClr val="bg1"/>
          </a:solidFill>
          <a:ln w="9525">
            <a:solidFill>
              <a:schemeClr val="tx1"/>
            </a:solidFill>
            <a:round/>
            <a:headEnd/>
            <a:tailEnd/>
          </a:ln>
        </p:spPr>
        <p:txBody>
          <a:bodyPr wrap="none" anchor="ctr"/>
          <a:lstStyle/>
          <a:p>
            <a:endParaRPr lang="en-US"/>
          </a:p>
        </p:txBody>
      </p:sp>
      <p:sp>
        <p:nvSpPr>
          <p:cNvPr id="7200" name="Oval 29"/>
          <p:cNvSpPr>
            <a:spLocks noChangeArrowheads="1"/>
          </p:cNvSpPr>
          <p:nvPr/>
        </p:nvSpPr>
        <p:spPr bwMode="auto">
          <a:xfrm>
            <a:off x="4800600" y="4368800"/>
            <a:ext cx="400050" cy="203200"/>
          </a:xfrm>
          <a:prstGeom prst="ellipse">
            <a:avLst/>
          </a:prstGeom>
          <a:solidFill>
            <a:schemeClr val="bg1"/>
          </a:solidFill>
          <a:ln w="9525">
            <a:solidFill>
              <a:schemeClr val="tx1"/>
            </a:solidFill>
            <a:round/>
            <a:headEnd/>
            <a:tailEnd/>
          </a:ln>
        </p:spPr>
        <p:txBody>
          <a:bodyPr wrap="none" anchor="ctr"/>
          <a:lstStyle/>
          <a:p>
            <a:endParaRPr lang="en-US"/>
          </a:p>
        </p:txBody>
      </p:sp>
      <p:sp>
        <p:nvSpPr>
          <p:cNvPr id="7201" name="Oval 30"/>
          <p:cNvSpPr>
            <a:spLocks noChangeArrowheads="1"/>
          </p:cNvSpPr>
          <p:nvPr/>
        </p:nvSpPr>
        <p:spPr bwMode="auto">
          <a:xfrm>
            <a:off x="5600700" y="4470400"/>
            <a:ext cx="533400" cy="508000"/>
          </a:xfrm>
          <a:prstGeom prst="ellipse">
            <a:avLst/>
          </a:prstGeom>
          <a:solidFill>
            <a:schemeClr val="bg1"/>
          </a:solidFill>
          <a:ln w="9525">
            <a:solidFill>
              <a:schemeClr val="tx1"/>
            </a:solidFill>
            <a:round/>
            <a:headEnd/>
            <a:tailEnd/>
          </a:ln>
        </p:spPr>
        <p:txBody>
          <a:bodyPr wrap="none" anchor="ctr"/>
          <a:lstStyle/>
          <a:p>
            <a:endParaRPr lang="en-US"/>
          </a:p>
        </p:txBody>
      </p:sp>
      <p:sp>
        <p:nvSpPr>
          <p:cNvPr id="7202" name="Oval 31"/>
          <p:cNvSpPr>
            <a:spLocks noChangeArrowheads="1"/>
          </p:cNvSpPr>
          <p:nvPr/>
        </p:nvSpPr>
        <p:spPr bwMode="auto">
          <a:xfrm>
            <a:off x="4000500" y="4978400"/>
            <a:ext cx="933450" cy="304800"/>
          </a:xfrm>
          <a:prstGeom prst="ellipse">
            <a:avLst/>
          </a:prstGeom>
          <a:solidFill>
            <a:schemeClr val="bg1"/>
          </a:solidFill>
          <a:ln w="9525">
            <a:solidFill>
              <a:schemeClr val="tx1"/>
            </a:solidFill>
            <a:round/>
            <a:headEnd/>
            <a:tailEnd/>
          </a:ln>
        </p:spPr>
        <p:txBody>
          <a:bodyPr wrap="none" anchor="ctr"/>
          <a:lstStyle/>
          <a:p>
            <a:endParaRPr lang="en-US"/>
          </a:p>
        </p:txBody>
      </p:sp>
      <p:sp>
        <p:nvSpPr>
          <p:cNvPr id="7203" name="Oval 32"/>
          <p:cNvSpPr>
            <a:spLocks noChangeArrowheads="1"/>
          </p:cNvSpPr>
          <p:nvPr/>
        </p:nvSpPr>
        <p:spPr bwMode="auto">
          <a:xfrm>
            <a:off x="5867400" y="3759200"/>
            <a:ext cx="400050" cy="203200"/>
          </a:xfrm>
          <a:prstGeom prst="ellipse">
            <a:avLst/>
          </a:prstGeom>
          <a:solidFill>
            <a:schemeClr val="bg1"/>
          </a:solidFill>
          <a:ln w="9525">
            <a:solidFill>
              <a:schemeClr val="tx1"/>
            </a:solidFill>
            <a:round/>
            <a:headEnd/>
            <a:tailEnd/>
          </a:ln>
        </p:spPr>
        <p:txBody>
          <a:bodyPr wrap="none" anchor="ctr"/>
          <a:lstStyle/>
          <a:p>
            <a:endParaRPr lang="en-US"/>
          </a:p>
        </p:txBody>
      </p:sp>
      <p:sp>
        <p:nvSpPr>
          <p:cNvPr id="7204" name="Oval 33"/>
          <p:cNvSpPr>
            <a:spLocks noChangeArrowheads="1"/>
          </p:cNvSpPr>
          <p:nvPr/>
        </p:nvSpPr>
        <p:spPr bwMode="auto">
          <a:xfrm>
            <a:off x="5467350" y="5181600"/>
            <a:ext cx="400050" cy="203200"/>
          </a:xfrm>
          <a:prstGeom prst="ellipse">
            <a:avLst/>
          </a:prstGeom>
          <a:solidFill>
            <a:schemeClr val="bg1"/>
          </a:solidFill>
          <a:ln w="9525">
            <a:solidFill>
              <a:schemeClr val="tx1"/>
            </a:solidFill>
            <a:round/>
            <a:headEnd/>
            <a:tailEnd/>
          </a:ln>
        </p:spPr>
        <p:txBody>
          <a:bodyPr wrap="none" anchor="ctr"/>
          <a:lstStyle/>
          <a:p>
            <a:endParaRPr lang="en-US"/>
          </a:p>
        </p:txBody>
      </p:sp>
      <p:sp>
        <p:nvSpPr>
          <p:cNvPr id="7205" name="Oval 34"/>
          <p:cNvSpPr>
            <a:spLocks noChangeArrowheads="1"/>
          </p:cNvSpPr>
          <p:nvPr/>
        </p:nvSpPr>
        <p:spPr bwMode="auto">
          <a:xfrm>
            <a:off x="6134100" y="4165600"/>
            <a:ext cx="400050" cy="203200"/>
          </a:xfrm>
          <a:prstGeom prst="ellipse">
            <a:avLst/>
          </a:prstGeom>
          <a:solidFill>
            <a:schemeClr val="bg1"/>
          </a:solidFill>
          <a:ln w="9525">
            <a:solidFill>
              <a:schemeClr val="tx1"/>
            </a:solidFill>
            <a:round/>
            <a:headEnd/>
            <a:tailEnd/>
          </a:ln>
        </p:spPr>
        <p:txBody>
          <a:bodyPr wrap="none" anchor="ctr"/>
          <a:lstStyle/>
          <a:p>
            <a:endParaRPr lang="en-US"/>
          </a:p>
        </p:txBody>
      </p:sp>
      <p:sp>
        <p:nvSpPr>
          <p:cNvPr id="7206" name="Text Box 35"/>
          <p:cNvSpPr txBox="1">
            <a:spLocks noChangeArrowheads="1"/>
          </p:cNvSpPr>
          <p:nvPr/>
        </p:nvSpPr>
        <p:spPr bwMode="auto">
          <a:xfrm>
            <a:off x="1524000" y="1219200"/>
            <a:ext cx="1905000" cy="366713"/>
          </a:xfrm>
          <a:prstGeom prst="rect">
            <a:avLst/>
          </a:prstGeom>
          <a:noFill/>
          <a:ln w="9525">
            <a:noFill/>
            <a:miter lim="800000"/>
            <a:headEnd/>
            <a:tailEnd/>
          </a:ln>
        </p:spPr>
        <p:txBody>
          <a:bodyPr>
            <a:spAutoFit/>
          </a:bodyPr>
          <a:lstStyle/>
          <a:p>
            <a:pPr>
              <a:spcBef>
                <a:spcPct val="50000"/>
              </a:spcBef>
            </a:pPr>
            <a:r>
              <a:rPr lang="en-US" b="1"/>
              <a:t>Organization</a:t>
            </a:r>
          </a:p>
        </p:txBody>
      </p:sp>
      <p:sp>
        <p:nvSpPr>
          <p:cNvPr id="7207" name="Text Box 36"/>
          <p:cNvSpPr txBox="1">
            <a:spLocks noChangeArrowheads="1"/>
          </p:cNvSpPr>
          <p:nvPr/>
        </p:nvSpPr>
        <p:spPr bwMode="auto">
          <a:xfrm>
            <a:off x="2209800" y="1905000"/>
            <a:ext cx="1905000" cy="366713"/>
          </a:xfrm>
          <a:prstGeom prst="rect">
            <a:avLst/>
          </a:prstGeom>
          <a:noFill/>
          <a:ln w="9525">
            <a:noFill/>
            <a:miter lim="800000"/>
            <a:headEnd/>
            <a:tailEnd/>
          </a:ln>
        </p:spPr>
        <p:txBody>
          <a:bodyPr>
            <a:spAutoFit/>
          </a:bodyPr>
          <a:lstStyle/>
          <a:p>
            <a:pPr>
              <a:spcBef>
                <a:spcPct val="50000"/>
              </a:spcBef>
            </a:pPr>
            <a:r>
              <a:rPr lang="en-US" b="1"/>
              <a:t>Supervision</a:t>
            </a:r>
          </a:p>
        </p:txBody>
      </p:sp>
      <p:sp>
        <p:nvSpPr>
          <p:cNvPr id="7208" name="Text Box 37"/>
          <p:cNvSpPr txBox="1">
            <a:spLocks noChangeArrowheads="1"/>
          </p:cNvSpPr>
          <p:nvPr/>
        </p:nvSpPr>
        <p:spPr bwMode="auto">
          <a:xfrm>
            <a:off x="3429000" y="2667000"/>
            <a:ext cx="1905000" cy="366713"/>
          </a:xfrm>
          <a:prstGeom prst="rect">
            <a:avLst/>
          </a:prstGeom>
          <a:noFill/>
          <a:ln w="9525">
            <a:noFill/>
            <a:miter lim="800000"/>
            <a:headEnd/>
            <a:tailEnd/>
          </a:ln>
        </p:spPr>
        <p:txBody>
          <a:bodyPr>
            <a:spAutoFit/>
          </a:bodyPr>
          <a:lstStyle/>
          <a:p>
            <a:pPr>
              <a:spcBef>
                <a:spcPct val="50000"/>
              </a:spcBef>
            </a:pPr>
            <a:r>
              <a:rPr lang="en-US" b="1"/>
              <a:t>Preconditions</a:t>
            </a:r>
          </a:p>
        </p:txBody>
      </p:sp>
      <p:sp>
        <p:nvSpPr>
          <p:cNvPr id="7209" name="Text Box 38"/>
          <p:cNvSpPr txBox="1">
            <a:spLocks noChangeArrowheads="1"/>
          </p:cNvSpPr>
          <p:nvPr/>
        </p:nvSpPr>
        <p:spPr bwMode="auto">
          <a:xfrm>
            <a:off x="4343400" y="3429000"/>
            <a:ext cx="1905000" cy="366713"/>
          </a:xfrm>
          <a:prstGeom prst="rect">
            <a:avLst/>
          </a:prstGeom>
          <a:noFill/>
          <a:ln w="9525">
            <a:noFill/>
            <a:miter lim="800000"/>
            <a:headEnd/>
            <a:tailEnd/>
          </a:ln>
        </p:spPr>
        <p:txBody>
          <a:bodyPr>
            <a:spAutoFit/>
          </a:bodyPr>
          <a:lstStyle/>
          <a:p>
            <a:pPr>
              <a:spcBef>
                <a:spcPct val="50000"/>
              </a:spcBef>
            </a:pPr>
            <a:r>
              <a:rPr lang="en-US" b="1"/>
              <a:t>Unsafe Acts</a:t>
            </a:r>
          </a:p>
        </p:txBody>
      </p:sp>
      <p:sp>
        <p:nvSpPr>
          <p:cNvPr id="7211" name="AutoShape 40"/>
          <p:cNvSpPr>
            <a:spLocks noChangeArrowheads="1"/>
          </p:cNvSpPr>
          <p:nvPr/>
        </p:nvSpPr>
        <p:spPr bwMode="auto">
          <a:xfrm>
            <a:off x="6553200" y="1600200"/>
            <a:ext cx="2362200" cy="1676400"/>
          </a:xfrm>
          <a:prstGeom prst="wedgeRoundRectCallout">
            <a:avLst>
              <a:gd name="adj1" fmla="val -94759"/>
              <a:gd name="adj2" fmla="val -2083"/>
              <a:gd name="adj3" fmla="val 16667"/>
            </a:avLst>
          </a:prstGeom>
          <a:ln>
            <a:headEnd/>
            <a:tailEnd/>
          </a:ln>
        </p:spPr>
        <p:style>
          <a:lnRef idx="2">
            <a:schemeClr val="accent3"/>
          </a:lnRef>
          <a:fillRef idx="1">
            <a:schemeClr val="lt1"/>
          </a:fillRef>
          <a:effectRef idx="0">
            <a:schemeClr val="accent3"/>
          </a:effectRef>
          <a:fontRef idx="minor">
            <a:schemeClr val="dk1"/>
          </a:fontRef>
        </p:style>
        <p:txBody>
          <a:bodyPr/>
          <a:lstStyle/>
          <a:p>
            <a:pPr algn="ctr"/>
            <a:r>
              <a:rPr lang="en-US" i="1"/>
              <a:t>Accidents are caused by a sequence / hierarchy of failure pathways</a:t>
            </a:r>
          </a:p>
        </p:txBody>
      </p:sp>
      <p:sp>
        <p:nvSpPr>
          <p:cNvPr id="7212" name="AutoShape 41"/>
          <p:cNvSpPr>
            <a:spLocks noChangeArrowheads="1"/>
          </p:cNvSpPr>
          <p:nvPr/>
        </p:nvSpPr>
        <p:spPr bwMode="auto">
          <a:xfrm>
            <a:off x="7543800" y="5334000"/>
            <a:ext cx="1371600" cy="685800"/>
          </a:xfrm>
          <a:prstGeom prst="wedgeRoundRectCallout">
            <a:avLst>
              <a:gd name="adj1" fmla="val -137153"/>
              <a:gd name="adj2" fmla="val -137731"/>
              <a:gd name="adj3" fmla="val 16667"/>
            </a:avLst>
          </a:prstGeom>
          <a:ln>
            <a:headEnd/>
            <a:tailEnd/>
          </a:ln>
        </p:spPr>
        <p:style>
          <a:lnRef idx="2">
            <a:schemeClr val="accent5"/>
          </a:lnRef>
          <a:fillRef idx="1">
            <a:schemeClr val="lt1"/>
          </a:fillRef>
          <a:effectRef idx="0">
            <a:schemeClr val="accent5"/>
          </a:effectRef>
          <a:fontRef idx="minor">
            <a:schemeClr val="dk1"/>
          </a:fontRef>
        </p:style>
        <p:txBody>
          <a:bodyPr anchor="ctr"/>
          <a:lstStyle/>
          <a:p>
            <a:pPr algn="ctr"/>
            <a:r>
              <a:rPr lang="en-US" dirty="0"/>
              <a:t>The “base event”</a:t>
            </a:r>
          </a:p>
        </p:txBody>
      </p:sp>
      <p:sp>
        <p:nvSpPr>
          <p:cNvPr id="7213" name="Text Box 43"/>
          <p:cNvSpPr txBox="1">
            <a:spLocks noChangeArrowheads="1"/>
          </p:cNvSpPr>
          <p:nvPr/>
        </p:nvSpPr>
        <p:spPr bwMode="auto">
          <a:xfrm>
            <a:off x="76876" y="5875893"/>
            <a:ext cx="6018448" cy="738664"/>
          </a:xfrm>
          <a:prstGeom prst="rect">
            <a:avLst/>
          </a:prstGeom>
          <a:solidFill>
            <a:srgbClr val="FFFF00"/>
          </a:solidFill>
          <a:ln w="12700">
            <a:solidFill>
              <a:schemeClr val="tx1"/>
            </a:solidFill>
            <a:miter lim="800000"/>
            <a:headEnd/>
            <a:tailEnd/>
          </a:ln>
        </p:spPr>
        <p:txBody>
          <a:bodyPr wrap="square">
            <a:spAutoFit/>
          </a:bodyPr>
          <a:lstStyle/>
          <a:p>
            <a:pPr algn="ctr">
              <a:spcBef>
                <a:spcPct val="50000"/>
              </a:spcBef>
            </a:pPr>
            <a:r>
              <a:rPr lang="en-US" sz="1400" b="1" i="1" dirty="0" smtClean="0"/>
              <a:t>Discuss an accident scenario and identify the various possible sources of “latent errors” – the preconditions (use the SHEL model), the supervision and the organization</a:t>
            </a:r>
            <a:endParaRPr lang="en-US" sz="1400" b="1" i="1" dirty="0"/>
          </a:p>
        </p:txBody>
      </p:sp>
      <p:cxnSp>
        <p:nvCxnSpPr>
          <p:cNvPr id="80" name="Straight Arrow Connector 79"/>
          <p:cNvCxnSpPr/>
          <p:nvPr/>
        </p:nvCxnSpPr>
        <p:spPr>
          <a:xfrm>
            <a:off x="1371600" y="2921000"/>
            <a:ext cx="4095750" cy="2954893"/>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pPr eaLnBrk="1" hangingPunct="1"/>
            <a:r>
              <a:rPr lang="en-US" smtClean="0"/>
              <a:t>HFACS</a:t>
            </a:r>
          </a:p>
        </p:txBody>
      </p:sp>
      <p:sp>
        <p:nvSpPr>
          <p:cNvPr id="8198" name="Rectangle 3"/>
          <p:cNvSpPr>
            <a:spLocks noGrp="1" noChangeArrowheads="1"/>
          </p:cNvSpPr>
          <p:nvPr>
            <p:ph type="body" sz="quarter" idx="11"/>
          </p:nvPr>
        </p:nvSpPr>
        <p:spPr>
          <a:prstGeom prst="rect">
            <a:avLst/>
          </a:prstGeom>
        </p:spPr>
        <p:txBody>
          <a:bodyPr/>
          <a:lstStyle/>
          <a:p>
            <a:pPr eaLnBrk="1" hangingPunct="1">
              <a:lnSpc>
                <a:spcPct val="90000"/>
              </a:lnSpc>
            </a:pPr>
            <a:r>
              <a:rPr lang="en-US" dirty="0" smtClean="0"/>
              <a:t>Human Factors Analysis and Classification System</a:t>
            </a:r>
          </a:p>
          <a:p>
            <a:pPr lvl="1" eaLnBrk="1" hangingPunct="1">
              <a:lnSpc>
                <a:spcPct val="90000"/>
              </a:lnSpc>
            </a:pPr>
            <a:r>
              <a:rPr lang="en-US" sz="2400" dirty="0" smtClean="0"/>
              <a:t>Was developed from Reason’s “Swiss Cheese” model of accident causation mainly for aircraft accident investigation</a:t>
            </a:r>
          </a:p>
          <a:p>
            <a:pPr lvl="1" eaLnBrk="1" hangingPunct="1">
              <a:lnSpc>
                <a:spcPct val="90000"/>
              </a:lnSpc>
            </a:pPr>
            <a:r>
              <a:rPr lang="en-US" sz="2400" dirty="0" smtClean="0"/>
              <a:t>May be modified for many other accident investigation and system design scenarios</a:t>
            </a:r>
          </a:p>
        </p:txBody>
      </p:sp>
      <p:sp>
        <p:nvSpPr>
          <p:cNvPr id="8196" name="Slide Number Placeholder 5"/>
          <p:cNvSpPr>
            <a:spLocks noGrp="1"/>
          </p:cNvSpPr>
          <p:nvPr>
            <p:ph type="sldNum" sz="quarter" idx="4294967295"/>
          </p:nvPr>
        </p:nvSpPr>
        <p:spPr>
          <a:xfrm>
            <a:off x="7010400" y="6245225"/>
            <a:ext cx="2133600" cy="476250"/>
          </a:xfrm>
          <a:prstGeom prst="rect">
            <a:avLst/>
          </a:prstGeom>
          <a:noFill/>
        </p:spPr>
        <p:txBody>
          <a:bodyPr/>
          <a:lstStyle/>
          <a:p>
            <a:fld id="{5E8130F2-A20E-492E-8710-9DA4BA479F42}" type="slidenum">
              <a:rPr lang="en-US" smtClean="0"/>
              <a:pPr/>
              <a:t>7</a:t>
            </a:fld>
            <a:endParaRPr lang="en-US" smtClean="0"/>
          </a:p>
        </p:txBody>
      </p:sp>
      <p:sp>
        <p:nvSpPr>
          <p:cNvPr id="8199" name="Text Box 4"/>
          <p:cNvSpPr txBox="1">
            <a:spLocks noChangeArrowheads="1"/>
          </p:cNvSpPr>
          <p:nvPr/>
        </p:nvSpPr>
        <p:spPr bwMode="auto">
          <a:xfrm>
            <a:off x="827584" y="4581128"/>
            <a:ext cx="6868616" cy="923330"/>
          </a:xfrm>
          <a:prstGeom prst="rect">
            <a:avLst/>
          </a:prstGeom>
          <a:noFill/>
          <a:ln w="9525">
            <a:noFill/>
            <a:miter lim="800000"/>
            <a:headEnd/>
            <a:tailEnd/>
          </a:ln>
        </p:spPr>
        <p:txBody>
          <a:bodyPr wrap="square">
            <a:spAutoFit/>
          </a:bodyPr>
          <a:lstStyle/>
          <a:p>
            <a:pPr>
              <a:spcBef>
                <a:spcPct val="50000"/>
              </a:spcBef>
            </a:pPr>
            <a:r>
              <a:rPr lang="en-US" i="1" dirty="0"/>
              <a:t>The Human Factors Analysis and Classification System (HFACS) Scott </a:t>
            </a:r>
            <a:r>
              <a:rPr lang="en-US" i="1" dirty="0" err="1"/>
              <a:t>Shappell</a:t>
            </a:r>
            <a:r>
              <a:rPr lang="en-US" i="1" dirty="0"/>
              <a:t> and Douglas </a:t>
            </a:r>
            <a:r>
              <a:rPr lang="en-US" i="1" dirty="0" err="1"/>
              <a:t>Weigmann</a:t>
            </a:r>
            <a:r>
              <a:rPr lang="en-US" i="1" dirty="0"/>
              <a:t>, DOT/FAA/AM-00/7, office of Aviation Medicine, Washington, DC</a:t>
            </a:r>
          </a:p>
        </p:txBody>
      </p:sp>
      <p:sp>
        <p:nvSpPr>
          <p:cNvPr id="8" name="Text Box 43"/>
          <p:cNvSpPr txBox="1">
            <a:spLocks noChangeArrowheads="1"/>
          </p:cNvSpPr>
          <p:nvPr/>
        </p:nvSpPr>
        <p:spPr bwMode="auto">
          <a:xfrm>
            <a:off x="685800" y="6106725"/>
            <a:ext cx="5409524" cy="338554"/>
          </a:xfrm>
          <a:prstGeom prst="rect">
            <a:avLst/>
          </a:prstGeom>
          <a:solidFill>
            <a:srgbClr val="FFFF00"/>
          </a:solidFill>
          <a:ln w="12700">
            <a:solidFill>
              <a:schemeClr val="tx1"/>
            </a:solidFill>
            <a:miter lim="800000"/>
            <a:headEnd/>
            <a:tailEnd/>
          </a:ln>
        </p:spPr>
        <p:txBody>
          <a:bodyPr wrap="square">
            <a:spAutoFit/>
          </a:bodyPr>
          <a:lstStyle/>
          <a:p>
            <a:pPr algn="ctr">
              <a:spcBef>
                <a:spcPct val="50000"/>
              </a:spcBef>
            </a:pPr>
            <a:r>
              <a:rPr lang="en-US" sz="1600" i="1" dirty="0" smtClean="0"/>
              <a:t>Search the Internet for information about HFACS</a:t>
            </a:r>
            <a:endParaRPr lang="en-US" sz="1600"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quarter" idx="10"/>
          </p:nvPr>
        </p:nvSpPr>
        <p:spPr>
          <a:xfrm>
            <a:off x="457200" y="6245225"/>
            <a:ext cx="2133600" cy="413411"/>
          </a:xfrm>
          <a:noFill/>
        </p:spPr>
        <p:txBody>
          <a:bodyPr/>
          <a:lstStyle/>
          <a:p>
            <a:fld id="{30F9A0C9-3E9C-47DC-898C-244BE8AB23E0}" type="datetime1">
              <a:rPr lang="en-US" smtClean="0">
                <a:latin typeface="Arial" pitchFamily="34" charset="0"/>
              </a:rPr>
              <a:pPr/>
              <a:t>04/11/2013</a:t>
            </a:fld>
            <a:endParaRPr lang="en-US" smtClean="0">
              <a:latin typeface="Arial" pitchFamily="34" charset="0"/>
            </a:endParaRPr>
          </a:p>
        </p:txBody>
      </p:sp>
      <p:sp>
        <p:nvSpPr>
          <p:cNvPr id="6" name="Rectangle 2"/>
          <p:cNvSpPr>
            <a:spLocks noChangeArrowheads="1"/>
          </p:cNvSpPr>
          <p:nvPr/>
        </p:nvSpPr>
        <p:spPr bwMode="auto">
          <a:xfrm>
            <a:off x="3657600" y="152400"/>
            <a:ext cx="1828800" cy="330729"/>
          </a:xfrm>
          <a:prstGeom prst="rect">
            <a:avLst/>
          </a:prstGeom>
          <a:ln>
            <a:headEnd/>
            <a:tailEnd/>
          </a:ln>
        </p:spPr>
        <p:style>
          <a:lnRef idx="1">
            <a:schemeClr val="dk1"/>
          </a:lnRef>
          <a:fillRef idx="2">
            <a:schemeClr val="dk1"/>
          </a:fillRef>
          <a:effectRef idx="1">
            <a:schemeClr val="dk1"/>
          </a:effectRef>
          <a:fontRef idx="minor">
            <a:schemeClr val="dk1"/>
          </a:fontRef>
        </p:style>
        <p:txBody>
          <a:bodyPr anchor="ctr"/>
          <a:lstStyle/>
          <a:p>
            <a:pPr algn="ctr"/>
            <a:r>
              <a:rPr lang="en-US" sz="2000" dirty="0">
                <a:solidFill>
                  <a:schemeClr val="tx2"/>
                </a:solidFill>
              </a:rPr>
              <a:t>Unsafe Acts</a:t>
            </a:r>
          </a:p>
        </p:txBody>
      </p:sp>
      <p:sp>
        <p:nvSpPr>
          <p:cNvPr id="7" name="Text Box 3"/>
          <p:cNvSpPr txBox="1">
            <a:spLocks noChangeArrowheads="1"/>
          </p:cNvSpPr>
          <p:nvPr/>
        </p:nvSpPr>
        <p:spPr bwMode="auto">
          <a:xfrm>
            <a:off x="1752600" y="838200"/>
            <a:ext cx="1447800" cy="276999"/>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algn="ctr">
              <a:spcBef>
                <a:spcPct val="50000"/>
              </a:spcBef>
            </a:pPr>
            <a:r>
              <a:rPr lang="en-US" sz="1200"/>
              <a:t>Errors</a:t>
            </a:r>
          </a:p>
        </p:txBody>
      </p:sp>
      <p:sp>
        <p:nvSpPr>
          <p:cNvPr id="8" name="Text Box 4"/>
          <p:cNvSpPr txBox="1">
            <a:spLocks noChangeArrowheads="1"/>
          </p:cNvSpPr>
          <p:nvPr/>
        </p:nvSpPr>
        <p:spPr bwMode="auto">
          <a:xfrm>
            <a:off x="5562600" y="838200"/>
            <a:ext cx="1447800" cy="276999"/>
          </a:xfrm>
          <a:prstGeom prst="rect">
            <a:avLst/>
          </a:prstGeom>
          <a:ln>
            <a:solidFill>
              <a:srgbClr val="93176C"/>
            </a:solidFill>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algn="ctr">
              <a:spcBef>
                <a:spcPct val="50000"/>
              </a:spcBef>
            </a:pPr>
            <a:r>
              <a:rPr lang="en-US" sz="1200"/>
              <a:t>Violations</a:t>
            </a:r>
          </a:p>
        </p:txBody>
      </p:sp>
      <p:sp>
        <p:nvSpPr>
          <p:cNvPr id="9" name="Text Box 5"/>
          <p:cNvSpPr txBox="1">
            <a:spLocks noChangeArrowheads="1"/>
          </p:cNvSpPr>
          <p:nvPr/>
        </p:nvSpPr>
        <p:spPr bwMode="auto">
          <a:xfrm>
            <a:off x="381000" y="1390650"/>
            <a:ext cx="1447800" cy="276999"/>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spcBef>
                <a:spcPct val="50000"/>
              </a:spcBef>
            </a:pPr>
            <a:r>
              <a:rPr lang="en-US" sz="1200" dirty="0"/>
              <a:t>Skill based </a:t>
            </a:r>
            <a:r>
              <a:rPr lang="en-US" sz="1200" dirty="0" smtClean="0"/>
              <a:t>Errors</a:t>
            </a:r>
            <a:endParaRPr lang="en-US" sz="1200" dirty="0"/>
          </a:p>
        </p:txBody>
      </p:sp>
      <p:sp>
        <p:nvSpPr>
          <p:cNvPr id="10" name="Text Box 6"/>
          <p:cNvSpPr txBox="1">
            <a:spLocks noChangeArrowheads="1"/>
          </p:cNvSpPr>
          <p:nvPr/>
        </p:nvSpPr>
        <p:spPr bwMode="auto">
          <a:xfrm>
            <a:off x="1981200" y="1390650"/>
            <a:ext cx="1447800" cy="276999"/>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spcBef>
                <a:spcPct val="50000"/>
              </a:spcBef>
            </a:pPr>
            <a:r>
              <a:rPr lang="en-US" sz="1200" dirty="0" smtClean="0"/>
              <a:t>Decision </a:t>
            </a:r>
            <a:r>
              <a:rPr lang="en-US" sz="1200" dirty="0"/>
              <a:t>Errors</a:t>
            </a:r>
          </a:p>
        </p:txBody>
      </p:sp>
      <p:sp>
        <p:nvSpPr>
          <p:cNvPr id="11" name="Text Box 7"/>
          <p:cNvSpPr txBox="1">
            <a:spLocks noChangeArrowheads="1"/>
          </p:cNvSpPr>
          <p:nvPr/>
        </p:nvSpPr>
        <p:spPr bwMode="auto">
          <a:xfrm>
            <a:off x="3619500" y="1390650"/>
            <a:ext cx="1447800" cy="276999"/>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spcBef>
                <a:spcPct val="50000"/>
              </a:spcBef>
            </a:pPr>
            <a:r>
              <a:rPr lang="en-US" sz="1200"/>
              <a:t>Perceptual Errors</a:t>
            </a:r>
          </a:p>
        </p:txBody>
      </p:sp>
      <p:sp>
        <p:nvSpPr>
          <p:cNvPr id="12" name="Text Box 8"/>
          <p:cNvSpPr txBox="1">
            <a:spLocks noChangeArrowheads="1"/>
          </p:cNvSpPr>
          <p:nvPr/>
        </p:nvSpPr>
        <p:spPr bwMode="auto">
          <a:xfrm>
            <a:off x="5334000" y="1390650"/>
            <a:ext cx="1447800" cy="276999"/>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a:spcBef>
                <a:spcPct val="50000"/>
              </a:spcBef>
            </a:pPr>
            <a:r>
              <a:rPr lang="en-US" sz="1200"/>
              <a:t>Routine</a:t>
            </a:r>
          </a:p>
        </p:txBody>
      </p:sp>
      <p:sp>
        <p:nvSpPr>
          <p:cNvPr id="13" name="Text Box 9"/>
          <p:cNvSpPr txBox="1">
            <a:spLocks noChangeArrowheads="1"/>
          </p:cNvSpPr>
          <p:nvPr/>
        </p:nvSpPr>
        <p:spPr bwMode="auto">
          <a:xfrm>
            <a:off x="6934200" y="1390650"/>
            <a:ext cx="1447800" cy="276999"/>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lgn="ctr">
              <a:spcBef>
                <a:spcPct val="50000"/>
              </a:spcBef>
            </a:pPr>
            <a:r>
              <a:rPr lang="en-US" sz="1200"/>
              <a:t>Exceptional</a:t>
            </a:r>
          </a:p>
        </p:txBody>
      </p:sp>
      <p:cxnSp>
        <p:nvCxnSpPr>
          <p:cNvPr id="14" name="AutoShape 10"/>
          <p:cNvCxnSpPr>
            <a:cxnSpLocks noChangeShapeType="1"/>
            <a:stCxn id="9" idx="0"/>
            <a:endCxn id="7" idx="2"/>
          </p:cNvCxnSpPr>
          <p:nvPr/>
        </p:nvCxnSpPr>
        <p:spPr bwMode="auto">
          <a:xfrm rot="5400000" flipH="1" flipV="1">
            <a:off x="1652975" y="567125"/>
            <a:ext cx="275451" cy="1371600"/>
          </a:xfrm>
          <a:prstGeom prst="bentConnector3">
            <a:avLst>
              <a:gd name="adj1" fmla="val 50000"/>
            </a:avLst>
          </a:prstGeom>
          <a:noFill/>
          <a:ln w="9525">
            <a:solidFill>
              <a:schemeClr val="tx1"/>
            </a:solidFill>
            <a:miter lim="800000"/>
            <a:headEnd/>
            <a:tailEnd type="triangle" w="med" len="med"/>
          </a:ln>
        </p:spPr>
      </p:cxnSp>
      <p:cxnSp>
        <p:nvCxnSpPr>
          <p:cNvPr id="15" name="AutoShape 11"/>
          <p:cNvCxnSpPr>
            <a:cxnSpLocks noChangeShapeType="1"/>
            <a:stCxn id="10" idx="0"/>
            <a:endCxn id="7" idx="2"/>
          </p:cNvCxnSpPr>
          <p:nvPr/>
        </p:nvCxnSpPr>
        <p:spPr bwMode="auto">
          <a:xfrm rot="16200000" flipV="1">
            <a:off x="2453075" y="1138625"/>
            <a:ext cx="275451" cy="228600"/>
          </a:xfrm>
          <a:prstGeom prst="bentConnector3">
            <a:avLst>
              <a:gd name="adj1" fmla="val 50000"/>
            </a:avLst>
          </a:prstGeom>
          <a:noFill/>
          <a:ln w="9525">
            <a:solidFill>
              <a:schemeClr val="tx1"/>
            </a:solidFill>
            <a:miter lim="800000"/>
            <a:headEnd/>
            <a:tailEnd type="triangle" w="med" len="med"/>
          </a:ln>
        </p:spPr>
      </p:cxnSp>
      <p:cxnSp>
        <p:nvCxnSpPr>
          <p:cNvPr id="16" name="AutoShape 12"/>
          <p:cNvCxnSpPr>
            <a:cxnSpLocks noChangeShapeType="1"/>
            <a:stCxn id="11" idx="0"/>
            <a:endCxn id="7" idx="2"/>
          </p:cNvCxnSpPr>
          <p:nvPr/>
        </p:nvCxnSpPr>
        <p:spPr bwMode="auto">
          <a:xfrm rot="16200000" flipV="1">
            <a:off x="3272225" y="319475"/>
            <a:ext cx="275451" cy="1866900"/>
          </a:xfrm>
          <a:prstGeom prst="bentConnector3">
            <a:avLst>
              <a:gd name="adj1" fmla="val 50000"/>
            </a:avLst>
          </a:prstGeom>
          <a:noFill/>
          <a:ln w="9525">
            <a:solidFill>
              <a:schemeClr val="tx1"/>
            </a:solidFill>
            <a:miter lim="800000"/>
            <a:headEnd/>
            <a:tailEnd type="triangle" w="med" len="med"/>
          </a:ln>
        </p:spPr>
      </p:cxnSp>
      <p:cxnSp>
        <p:nvCxnSpPr>
          <p:cNvPr id="17" name="AutoShape 13"/>
          <p:cNvCxnSpPr>
            <a:cxnSpLocks noChangeShapeType="1"/>
            <a:stCxn id="12" idx="0"/>
            <a:endCxn id="8" idx="2"/>
          </p:cNvCxnSpPr>
          <p:nvPr/>
        </p:nvCxnSpPr>
        <p:spPr bwMode="auto">
          <a:xfrm rot="5400000" flipH="1" flipV="1">
            <a:off x="6034475" y="1138625"/>
            <a:ext cx="275451" cy="228600"/>
          </a:xfrm>
          <a:prstGeom prst="bentConnector3">
            <a:avLst>
              <a:gd name="adj1" fmla="val 50000"/>
            </a:avLst>
          </a:prstGeom>
          <a:noFill/>
          <a:ln w="9525">
            <a:solidFill>
              <a:schemeClr val="tx1"/>
            </a:solidFill>
            <a:miter lim="800000"/>
            <a:headEnd/>
            <a:tailEnd type="triangle" w="med" len="med"/>
          </a:ln>
        </p:spPr>
      </p:cxnSp>
      <p:cxnSp>
        <p:nvCxnSpPr>
          <p:cNvPr id="18" name="AutoShape 14"/>
          <p:cNvCxnSpPr>
            <a:cxnSpLocks noChangeShapeType="1"/>
            <a:stCxn id="13" idx="0"/>
            <a:endCxn id="8" idx="2"/>
          </p:cNvCxnSpPr>
          <p:nvPr/>
        </p:nvCxnSpPr>
        <p:spPr bwMode="auto">
          <a:xfrm rot="16200000" flipV="1">
            <a:off x="6834575" y="567125"/>
            <a:ext cx="275451" cy="1371600"/>
          </a:xfrm>
          <a:prstGeom prst="bentConnector3">
            <a:avLst>
              <a:gd name="adj1" fmla="val 50000"/>
            </a:avLst>
          </a:prstGeom>
          <a:noFill/>
          <a:ln w="9525">
            <a:solidFill>
              <a:schemeClr val="tx1"/>
            </a:solidFill>
            <a:miter lim="800000"/>
            <a:headEnd/>
            <a:tailEnd type="triangle" w="med" len="med"/>
          </a:ln>
        </p:spPr>
      </p:cxnSp>
      <p:cxnSp>
        <p:nvCxnSpPr>
          <p:cNvPr id="19" name="AutoShape 15"/>
          <p:cNvCxnSpPr>
            <a:cxnSpLocks noChangeShapeType="1"/>
            <a:stCxn id="8" idx="0"/>
            <a:endCxn id="6" idx="2"/>
          </p:cNvCxnSpPr>
          <p:nvPr/>
        </p:nvCxnSpPr>
        <p:spPr bwMode="auto">
          <a:xfrm rot="16200000" flipV="1">
            <a:off x="5251715" y="-196585"/>
            <a:ext cx="355071" cy="1714500"/>
          </a:xfrm>
          <a:prstGeom prst="bentConnector3">
            <a:avLst>
              <a:gd name="adj1" fmla="val 50000"/>
            </a:avLst>
          </a:prstGeom>
          <a:noFill/>
          <a:ln w="9525">
            <a:solidFill>
              <a:schemeClr val="tx1"/>
            </a:solidFill>
            <a:miter lim="800000"/>
            <a:headEnd/>
            <a:tailEnd type="triangle" w="med" len="med"/>
          </a:ln>
        </p:spPr>
      </p:cxnSp>
      <p:cxnSp>
        <p:nvCxnSpPr>
          <p:cNvPr id="20" name="AutoShape 16"/>
          <p:cNvCxnSpPr>
            <a:cxnSpLocks noChangeShapeType="1"/>
            <a:stCxn id="7" idx="0"/>
            <a:endCxn id="6" idx="2"/>
          </p:cNvCxnSpPr>
          <p:nvPr/>
        </p:nvCxnSpPr>
        <p:spPr bwMode="auto">
          <a:xfrm rot="5400000" flipH="1" flipV="1">
            <a:off x="3346715" y="-387085"/>
            <a:ext cx="355071" cy="2095500"/>
          </a:xfrm>
          <a:prstGeom prst="bentConnector3">
            <a:avLst>
              <a:gd name="adj1" fmla="val 50000"/>
            </a:avLst>
          </a:prstGeom>
          <a:noFill/>
          <a:ln w="9525">
            <a:solidFill>
              <a:schemeClr val="tx1"/>
            </a:solidFill>
            <a:miter lim="800000"/>
            <a:headEnd/>
            <a:tailEnd type="triangle" w="med" len="med"/>
          </a:ln>
        </p:spPr>
      </p:cxnSp>
      <p:sp>
        <p:nvSpPr>
          <p:cNvPr id="21" name="Rectangle 17"/>
          <p:cNvSpPr>
            <a:spLocks noChangeArrowheads="1"/>
          </p:cNvSpPr>
          <p:nvPr/>
        </p:nvSpPr>
        <p:spPr bwMode="auto">
          <a:xfrm>
            <a:off x="3429000" y="1905000"/>
            <a:ext cx="2286000" cy="396875"/>
          </a:xfrm>
          <a:prstGeom prst="rect">
            <a:avLst/>
          </a:prstGeom>
          <a:ln>
            <a:headEnd/>
            <a:tailEnd/>
          </a:ln>
        </p:spPr>
        <p:style>
          <a:lnRef idx="1">
            <a:schemeClr val="dk1"/>
          </a:lnRef>
          <a:fillRef idx="2">
            <a:schemeClr val="dk1"/>
          </a:fillRef>
          <a:effectRef idx="1">
            <a:schemeClr val="dk1"/>
          </a:effectRef>
          <a:fontRef idx="minor">
            <a:schemeClr val="dk1"/>
          </a:fontRef>
        </p:style>
        <p:txBody>
          <a:bodyPr anchor="ctr"/>
          <a:lstStyle/>
          <a:p>
            <a:pPr algn="ctr"/>
            <a:r>
              <a:rPr lang="en-US" b="1">
                <a:solidFill>
                  <a:schemeClr val="tx2"/>
                </a:solidFill>
              </a:rPr>
              <a:t>Preconditions</a:t>
            </a:r>
          </a:p>
        </p:txBody>
      </p:sp>
      <p:sp>
        <p:nvSpPr>
          <p:cNvPr id="22" name="Rectangle 18"/>
          <p:cNvSpPr>
            <a:spLocks noChangeArrowheads="1"/>
          </p:cNvSpPr>
          <p:nvPr/>
        </p:nvSpPr>
        <p:spPr bwMode="auto">
          <a:xfrm>
            <a:off x="533400" y="2743200"/>
            <a:ext cx="1447800" cy="264583"/>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anchor="ctr"/>
          <a:lstStyle/>
          <a:p>
            <a:pPr algn="ctr"/>
            <a:r>
              <a:rPr lang="en-US" sz="1200" b="1">
                <a:solidFill>
                  <a:schemeClr val="tx2"/>
                </a:solidFill>
              </a:rPr>
              <a:t>Environmental</a:t>
            </a:r>
          </a:p>
        </p:txBody>
      </p:sp>
      <p:sp>
        <p:nvSpPr>
          <p:cNvPr id="23" name="Rectangle 19"/>
          <p:cNvSpPr>
            <a:spLocks noChangeArrowheads="1"/>
          </p:cNvSpPr>
          <p:nvPr/>
        </p:nvSpPr>
        <p:spPr bwMode="auto">
          <a:xfrm>
            <a:off x="228600" y="3581400"/>
            <a:ext cx="733425" cy="264583"/>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lgn="ctr"/>
            <a:r>
              <a:rPr lang="en-US" sz="1000" b="1">
                <a:solidFill>
                  <a:schemeClr val="tx2"/>
                </a:solidFill>
              </a:rPr>
              <a:t>Physical</a:t>
            </a:r>
          </a:p>
        </p:txBody>
      </p:sp>
      <p:sp>
        <p:nvSpPr>
          <p:cNvPr id="24" name="Rectangle 20"/>
          <p:cNvSpPr>
            <a:spLocks noChangeArrowheads="1"/>
          </p:cNvSpPr>
          <p:nvPr/>
        </p:nvSpPr>
        <p:spPr bwMode="auto">
          <a:xfrm>
            <a:off x="1143000" y="3581400"/>
            <a:ext cx="1371600" cy="264583"/>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lgn="ctr"/>
            <a:r>
              <a:rPr lang="en-US" sz="1000" b="1">
                <a:solidFill>
                  <a:schemeClr val="tx2"/>
                </a:solidFill>
              </a:rPr>
              <a:t>Technological</a:t>
            </a:r>
          </a:p>
        </p:txBody>
      </p:sp>
      <p:sp>
        <p:nvSpPr>
          <p:cNvPr id="25" name="Rectangle 21"/>
          <p:cNvSpPr>
            <a:spLocks noChangeArrowheads="1"/>
          </p:cNvSpPr>
          <p:nvPr/>
        </p:nvSpPr>
        <p:spPr bwMode="auto">
          <a:xfrm>
            <a:off x="6705600" y="2743200"/>
            <a:ext cx="1533525" cy="264583"/>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anchor="ctr"/>
          <a:lstStyle/>
          <a:p>
            <a:pPr algn="ctr"/>
            <a:r>
              <a:rPr lang="en-US" sz="1200" b="1">
                <a:solidFill>
                  <a:schemeClr val="tx2"/>
                </a:solidFill>
              </a:rPr>
              <a:t>Personnel</a:t>
            </a:r>
          </a:p>
        </p:txBody>
      </p:sp>
      <p:sp>
        <p:nvSpPr>
          <p:cNvPr id="26" name="Rectangle 22"/>
          <p:cNvSpPr>
            <a:spLocks noChangeArrowheads="1"/>
          </p:cNvSpPr>
          <p:nvPr/>
        </p:nvSpPr>
        <p:spPr bwMode="auto">
          <a:xfrm>
            <a:off x="6400800" y="3429000"/>
            <a:ext cx="1295400" cy="463021"/>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anchor="ctr"/>
          <a:lstStyle/>
          <a:p>
            <a:pPr algn="ctr"/>
            <a:r>
              <a:rPr lang="en-US" sz="1000" b="1">
                <a:solidFill>
                  <a:schemeClr val="tx2"/>
                </a:solidFill>
              </a:rPr>
              <a:t>Crew Resource </a:t>
            </a:r>
            <a:br>
              <a:rPr lang="en-US" sz="1000" b="1">
                <a:solidFill>
                  <a:schemeClr val="tx2"/>
                </a:solidFill>
              </a:rPr>
            </a:br>
            <a:r>
              <a:rPr lang="en-US" sz="1000" b="1">
                <a:solidFill>
                  <a:schemeClr val="tx2"/>
                </a:solidFill>
              </a:rPr>
              <a:t>Management</a:t>
            </a:r>
          </a:p>
        </p:txBody>
      </p:sp>
      <p:sp>
        <p:nvSpPr>
          <p:cNvPr id="27" name="Rectangle 23"/>
          <p:cNvSpPr>
            <a:spLocks noChangeArrowheads="1"/>
          </p:cNvSpPr>
          <p:nvPr/>
        </p:nvSpPr>
        <p:spPr bwMode="auto">
          <a:xfrm>
            <a:off x="7924800" y="3581400"/>
            <a:ext cx="990600" cy="264583"/>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anchor="ctr"/>
          <a:lstStyle/>
          <a:p>
            <a:pPr algn="ctr"/>
            <a:r>
              <a:rPr lang="en-US" sz="1000" b="1">
                <a:solidFill>
                  <a:schemeClr val="tx2"/>
                </a:solidFill>
              </a:rPr>
              <a:t>Personal</a:t>
            </a:r>
          </a:p>
        </p:txBody>
      </p:sp>
      <p:sp>
        <p:nvSpPr>
          <p:cNvPr id="28" name="Rectangle 24"/>
          <p:cNvSpPr>
            <a:spLocks noChangeArrowheads="1"/>
          </p:cNvSpPr>
          <p:nvPr/>
        </p:nvSpPr>
        <p:spPr bwMode="auto">
          <a:xfrm>
            <a:off x="3352800" y="2705100"/>
            <a:ext cx="2438400" cy="330729"/>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nchor="ctr"/>
          <a:lstStyle/>
          <a:p>
            <a:pPr algn="ctr"/>
            <a:r>
              <a:rPr lang="en-US" sz="1200" b="1">
                <a:solidFill>
                  <a:schemeClr val="tx2"/>
                </a:solidFill>
              </a:rPr>
              <a:t>Condition of Operators</a:t>
            </a:r>
          </a:p>
        </p:txBody>
      </p:sp>
      <p:sp>
        <p:nvSpPr>
          <p:cNvPr id="29" name="Rectangle 25"/>
          <p:cNvSpPr>
            <a:spLocks noChangeArrowheads="1"/>
          </p:cNvSpPr>
          <p:nvPr/>
        </p:nvSpPr>
        <p:spPr bwMode="auto">
          <a:xfrm>
            <a:off x="2743200" y="3429000"/>
            <a:ext cx="776288" cy="49609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ctr"/>
            <a:r>
              <a:rPr lang="en-US" sz="1000" b="1" dirty="0">
                <a:solidFill>
                  <a:schemeClr val="tx2"/>
                </a:solidFill>
              </a:rPr>
              <a:t>Adverse </a:t>
            </a:r>
            <a:br>
              <a:rPr lang="en-US" sz="1000" b="1" dirty="0">
                <a:solidFill>
                  <a:schemeClr val="tx2"/>
                </a:solidFill>
              </a:rPr>
            </a:br>
            <a:r>
              <a:rPr lang="en-US" sz="1000" b="1" dirty="0">
                <a:solidFill>
                  <a:schemeClr val="tx2"/>
                </a:solidFill>
              </a:rPr>
              <a:t>Mental </a:t>
            </a:r>
            <a:br>
              <a:rPr lang="en-US" sz="1000" b="1" dirty="0">
                <a:solidFill>
                  <a:schemeClr val="tx2"/>
                </a:solidFill>
              </a:rPr>
            </a:br>
            <a:r>
              <a:rPr lang="en-US" sz="1000" b="1" dirty="0">
                <a:solidFill>
                  <a:schemeClr val="tx2"/>
                </a:solidFill>
              </a:rPr>
              <a:t>States</a:t>
            </a:r>
          </a:p>
        </p:txBody>
      </p:sp>
      <p:sp>
        <p:nvSpPr>
          <p:cNvPr id="30" name="Rectangle 26"/>
          <p:cNvSpPr>
            <a:spLocks noChangeArrowheads="1"/>
          </p:cNvSpPr>
          <p:nvPr/>
        </p:nvSpPr>
        <p:spPr bwMode="auto">
          <a:xfrm>
            <a:off x="4000500" y="3429000"/>
            <a:ext cx="1143000" cy="52916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ctr"/>
            <a:r>
              <a:rPr lang="en-US" sz="1000" b="1">
                <a:solidFill>
                  <a:schemeClr val="tx2"/>
                </a:solidFill>
              </a:rPr>
              <a:t>Adverse </a:t>
            </a:r>
            <a:br>
              <a:rPr lang="en-US" sz="1000" b="1">
                <a:solidFill>
                  <a:schemeClr val="tx2"/>
                </a:solidFill>
              </a:rPr>
            </a:br>
            <a:r>
              <a:rPr lang="en-US" sz="1000" b="1">
                <a:solidFill>
                  <a:schemeClr val="tx2"/>
                </a:solidFill>
              </a:rPr>
              <a:t>Physiological </a:t>
            </a:r>
            <a:br>
              <a:rPr lang="en-US" sz="1000" b="1">
                <a:solidFill>
                  <a:schemeClr val="tx2"/>
                </a:solidFill>
              </a:rPr>
            </a:br>
            <a:r>
              <a:rPr lang="en-US" sz="1000" b="1">
                <a:solidFill>
                  <a:schemeClr val="tx2"/>
                </a:solidFill>
              </a:rPr>
              <a:t>States</a:t>
            </a:r>
          </a:p>
        </p:txBody>
      </p:sp>
      <p:sp>
        <p:nvSpPr>
          <p:cNvPr id="31" name="Rectangle 27"/>
          <p:cNvSpPr>
            <a:spLocks noChangeArrowheads="1"/>
          </p:cNvSpPr>
          <p:nvPr/>
        </p:nvSpPr>
        <p:spPr bwMode="auto">
          <a:xfrm>
            <a:off x="5334000" y="3505200"/>
            <a:ext cx="990600" cy="463021"/>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ctr"/>
            <a:r>
              <a:rPr lang="en-US" sz="1000" b="1">
                <a:solidFill>
                  <a:schemeClr val="tx2"/>
                </a:solidFill>
              </a:rPr>
              <a:t>Physical / Mental </a:t>
            </a:r>
            <a:br>
              <a:rPr lang="en-US" sz="1000" b="1">
                <a:solidFill>
                  <a:schemeClr val="tx2"/>
                </a:solidFill>
              </a:rPr>
            </a:br>
            <a:r>
              <a:rPr lang="en-US" sz="1000" b="1">
                <a:solidFill>
                  <a:schemeClr val="tx2"/>
                </a:solidFill>
              </a:rPr>
              <a:t>Limitations</a:t>
            </a:r>
          </a:p>
        </p:txBody>
      </p:sp>
      <p:cxnSp>
        <p:nvCxnSpPr>
          <p:cNvPr id="32" name="AutoShape 28"/>
          <p:cNvCxnSpPr>
            <a:cxnSpLocks noChangeShapeType="1"/>
            <a:stCxn id="22" idx="0"/>
            <a:endCxn id="21" idx="2"/>
          </p:cNvCxnSpPr>
          <p:nvPr/>
        </p:nvCxnSpPr>
        <p:spPr bwMode="auto">
          <a:xfrm rot="5400000" flipH="1" flipV="1">
            <a:off x="2693988" y="865188"/>
            <a:ext cx="441325" cy="3314700"/>
          </a:xfrm>
          <a:prstGeom prst="bentConnector3">
            <a:avLst>
              <a:gd name="adj1" fmla="val 50000"/>
            </a:avLst>
          </a:prstGeom>
          <a:noFill/>
          <a:ln w="9525">
            <a:solidFill>
              <a:schemeClr val="tx1"/>
            </a:solidFill>
            <a:miter lim="800000"/>
            <a:headEnd/>
            <a:tailEnd type="triangle" w="med" len="med"/>
          </a:ln>
        </p:spPr>
      </p:cxnSp>
      <p:cxnSp>
        <p:nvCxnSpPr>
          <p:cNvPr id="33" name="AutoShape 29"/>
          <p:cNvCxnSpPr>
            <a:cxnSpLocks noChangeShapeType="1"/>
            <a:stCxn id="25" idx="0"/>
            <a:endCxn id="21" idx="2"/>
          </p:cNvCxnSpPr>
          <p:nvPr/>
        </p:nvCxnSpPr>
        <p:spPr bwMode="auto">
          <a:xfrm rot="16200000" flipV="1">
            <a:off x="5801520" y="1072356"/>
            <a:ext cx="441325" cy="2900363"/>
          </a:xfrm>
          <a:prstGeom prst="bentConnector3">
            <a:avLst>
              <a:gd name="adj1" fmla="val 50000"/>
            </a:avLst>
          </a:prstGeom>
          <a:noFill/>
          <a:ln w="9525">
            <a:solidFill>
              <a:schemeClr val="tx1"/>
            </a:solidFill>
            <a:miter lim="800000"/>
            <a:headEnd/>
            <a:tailEnd type="triangle" w="med" len="med"/>
          </a:ln>
        </p:spPr>
      </p:cxnSp>
      <p:cxnSp>
        <p:nvCxnSpPr>
          <p:cNvPr id="34" name="AutoShape 30"/>
          <p:cNvCxnSpPr>
            <a:cxnSpLocks noChangeShapeType="1"/>
            <a:stCxn id="23" idx="0"/>
            <a:endCxn id="22" idx="2"/>
          </p:cNvCxnSpPr>
          <p:nvPr/>
        </p:nvCxnSpPr>
        <p:spPr bwMode="auto">
          <a:xfrm rot="5400000" flipH="1" flipV="1">
            <a:off x="639498" y="2963599"/>
            <a:ext cx="573617" cy="661987"/>
          </a:xfrm>
          <a:prstGeom prst="bentConnector3">
            <a:avLst>
              <a:gd name="adj1" fmla="val 50000"/>
            </a:avLst>
          </a:prstGeom>
          <a:noFill/>
          <a:ln w="9525">
            <a:solidFill>
              <a:schemeClr val="tx1"/>
            </a:solidFill>
            <a:miter lim="800000"/>
            <a:headEnd/>
            <a:tailEnd type="triangle" w="med" len="med"/>
          </a:ln>
        </p:spPr>
      </p:cxnSp>
      <p:cxnSp>
        <p:nvCxnSpPr>
          <p:cNvPr id="35" name="AutoShape 31"/>
          <p:cNvCxnSpPr>
            <a:cxnSpLocks noChangeShapeType="1"/>
            <a:stCxn id="24" idx="0"/>
            <a:endCxn id="22" idx="2"/>
          </p:cNvCxnSpPr>
          <p:nvPr/>
        </p:nvCxnSpPr>
        <p:spPr bwMode="auto">
          <a:xfrm rot="16200000" flipV="1">
            <a:off x="1256242" y="3008842"/>
            <a:ext cx="573617" cy="571500"/>
          </a:xfrm>
          <a:prstGeom prst="bentConnector3">
            <a:avLst>
              <a:gd name="adj1" fmla="val 50000"/>
            </a:avLst>
          </a:prstGeom>
          <a:noFill/>
          <a:ln w="9525">
            <a:solidFill>
              <a:schemeClr val="tx1"/>
            </a:solidFill>
            <a:miter lim="800000"/>
            <a:headEnd/>
            <a:tailEnd type="triangle" w="med" len="med"/>
          </a:ln>
        </p:spPr>
      </p:cxnSp>
      <p:cxnSp>
        <p:nvCxnSpPr>
          <p:cNvPr id="36" name="AutoShape 32"/>
          <p:cNvCxnSpPr>
            <a:cxnSpLocks noChangeShapeType="1"/>
            <a:stCxn id="26" idx="0"/>
            <a:endCxn id="25" idx="2"/>
          </p:cNvCxnSpPr>
          <p:nvPr/>
        </p:nvCxnSpPr>
        <p:spPr bwMode="auto">
          <a:xfrm rot="5400000" flipH="1" flipV="1">
            <a:off x="7049823" y="3006461"/>
            <a:ext cx="421217" cy="423863"/>
          </a:xfrm>
          <a:prstGeom prst="bentConnector3">
            <a:avLst>
              <a:gd name="adj1" fmla="val 50000"/>
            </a:avLst>
          </a:prstGeom>
          <a:noFill/>
          <a:ln w="9525">
            <a:solidFill>
              <a:schemeClr val="tx1"/>
            </a:solidFill>
            <a:miter lim="800000"/>
            <a:headEnd/>
            <a:tailEnd type="triangle" w="med" len="med"/>
          </a:ln>
        </p:spPr>
      </p:cxnSp>
      <p:cxnSp>
        <p:nvCxnSpPr>
          <p:cNvPr id="37" name="AutoShape 33"/>
          <p:cNvCxnSpPr>
            <a:cxnSpLocks noChangeShapeType="1"/>
            <a:stCxn id="27" idx="0"/>
            <a:endCxn id="25" idx="2"/>
          </p:cNvCxnSpPr>
          <p:nvPr/>
        </p:nvCxnSpPr>
        <p:spPr bwMode="auto">
          <a:xfrm rot="16200000" flipV="1">
            <a:off x="7659424" y="2820723"/>
            <a:ext cx="573617" cy="947737"/>
          </a:xfrm>
          <a:prstGeom prst="bentConnector3">
            <a:avLst>
              <a:gd name="adj1" fmla="val 50000"/>
            </a:avLst>
          </a:prstGeom>
          <a:noFill/>
          <a:ln w="9525">
            <a:solidFill>
              <a:schemeClr val="tx1"/>
            </a:solidFill>
            <a:miter lim="800000"/>
            <a:headEnd/>
            <a:tailEnd type="triangle" w="med" len="med"/>
          </a:ln>
        </p:spPr>
      </p:cxnSp>
      <p:cxnSp>
        <p:nvCxnSpPr>
          <p:cNvPr id="38" name="AutoShape 34"/>
          <p:cNvCxnSpPr>
            <a:cxnSpLocks noChangeShapeType="1"/>
            <a:stCxn id="29" idx="0"/>
            <a:endCxn id="28" idx="2"/>
          </p:cNvCxnSpPr>
          <p:nvPr/>
        </p:nvCxnSpPr>
        <p:spPr bwMode="auto">
          <a:xfrm rot="5400000" flipH="1" flipV="1">
            <a:off x="3655087" y="2512087"/>
            <a:ext cx="393171" cy="1440656"/>
          </a:xfrm>
          <a:prstGeom prst="bentConnector3">
            <a:avLst>
              <a:gd name="adj1" fmla="val 50000"/>
            </a:avLst>
          </a:prstGeom>
          <a:noFill/>
          <a:ln w="9525">
            <a:solidFill>
              <a:schemeClr val="tx1"/>
            </a:solidFill>
            <a:miter lim="800000"/>
            <a:headEnd/>
            <a:tailEnd type="triangle" w="med" len="med"/>
          </a:ln>
        </p:spPr>
      </p:cxnSp>
      <p:cxnSp>
        <p:nvCxnSpPr>
          <p:cNvPr id="39" name="AutoShape 35"/>
          <p:cNvCxnSpPr>
            <a:cxnSpLocks noChangeShapeType="1"/>
            <a:stCxn id="31" idx="0"/>
            <a:endCxn id="28" idx="2"/>
          </p:cNvCxnSpPr>
          <p:nvPr/>
        </p:nvCxnSpPr>
        <p:spPr bwMode="auto">
          <a:xfrm rot="16200000" flipV="1">
            <a:off x="4965965" y="2641865"/>
            <a:ext cx="469371" cy="1257300"/>
          </a:xfrm>
          <a:prstGeom prst="bentConnector3">
            <a:avLst>
              <a:gd name="adj1" fmla="val 50000"/>
            </a:avLst>
          </a:prstGeom>
          <a:noFill/>
          <a:ln w="9525">
            <a:solidFill>
              <a:schemeClr val="tx1"/>
            </a:solidFill>
            <a:miter lim="800000"/>
            <a:headEnd/>
            <a:tailEnd type="triangle" w="med" len="med"/>
          </a:ln>
        </p:spPr>
      </p:cxnSp>
      <p:cxnSp>
        <p:nvCxnSpPr>
          <p:cNvPr id="40" name="AutoShape 36"/>
          <p:cNvCxnSpPr>
            <a:cxnSpLocks noChangeShapeType="1"/>
            <a:stCxn id="28" idx="0"/>
            <a:endCxn id="21" idx="2"/>
          </p:cNvCxnSpPr>
          <p:nvPr/>
        </p:nvCxnSpPr>
        <p:spPr bwMode="auto">
          <a:xfrm flipV="1">
            <a:off x="4572000" y="2301875"/>
            <a:ext cx="0" cy="403225"/>
          </a:xfrm>
          <a:prstGeom prst="straightConnector1">
            <a:avLst/>
          </a:prstGeom>
          <a:noFill/>
          <a:ln w="9525">
            <a:solidFill>
              <a:schemeClr val="tx1"/>
            </a:solidFill>
            <a:round/>
            <a:headEnd/>
            <a:tailEnd type="triangle" w="med" len="med"/>
          </a:ln>
        </p:spPr>
      </p:cxnSp>
      <p:cxnSp>
        <p:nvCxnSpPr>
          <p:cNvPr id="41" name="AutoShape 37"/>
          <p:cNvCxnSpPr>
            <a:cxnSpLocks noChangeShapeType="1"/>
            <a:stCxn id="30" idx="0"/>
            <a:endCxn id="28" idx="2"/>
          </p:cNvCxnSpPr>
          <p:nvPr/>
        </p:nvCxnSpPr>
        <p:spPr bwMode="auto">
          <a:xfrm flipV="1">
            <a:off x="4572000" y="3035829"/>
            <a:ext cx="0" cy="393171"/>
          </a:xfrm>
          <a:prstGeom prst="straightConnector1">
            <a:avLst/>
          </a:prstGeom>
          <a:noFill/>
          <a:ln w="9525">
            <a:solidFill>
              <a:schemeClr val="tx1"/>
            </a:solidFill>
            <a:round/>
            <a:headEnd/>
            <a:tailEnd type="triangle" w="med" len="med"/>
          </a:ln>
        </p:spPr>
      </p:cxnSp>
      <p:sp>
        <p:nvSpPr>
          <p:cNvPr id="42" name="Rectangle 38"/>
          <p:cNvSpPr>
            <a:spLocks noChangeArrowheads="1"/>
          </p:cNvSpPr>
          <p:nvPr/>
        </p:nvSpPr>
        <p:spPr bwMode="auto">
          <a:xfrm>
            <a:off x="3314700" y="4191000"/>
            <a:ext cx="2514600" cy="463021"/>
          </a:xfrm>
          <a:prstGeom prst="rect">
            <a:avLst/>
          </a:prstGeom>
          <a:ln>
            <a:headEnd/>
            <a:tailEnd/>
          </a:ln>
        </p:spPr>
        <p:style>
          <a:lnRef idx="1">
            <a:schemeClr val="dk1"/>
          </a:lnRef>
          <a:fillRef idx="2">
            <a:schemeClr val="dk1"/>
          </a:fillRef>
          <a:effectRef idx="1">
            <a:schemeClr val="dk1"/>
          </a:effectRef>
          <a:fontRef idx="minor">
            <a:schemeClr val="dk1"/>
          </a:fontRef>
        </p:style>
        <p:txBody>
          <a:bodyPr anchor="ctr"/>
          <a:lstStyle/>
          <a:p>
            <a:pPr algn="ctr"/>
            <a:r>
              <a:rPr lang="en-US" b="1">
                <a:solidFill>
                  <a:schemeClr val="tx2"/>
                </a:solidFill>
              </a:rPr>
              <a:t>Unsafe Supervision</a:t>
            </a:r>
          </a:p>
        </p:txBody>
      </p:sp>
      <p:sp>
        <p:nvSpPr>
          <p:cNvPr id="43" name="Rectangle 39"/>
          <p:cNvSpPr>
            <a:spLocks noChangeArrowheads="1"/>
          </p:cNvSpPr>
          <p:nvPr/>
        </p:nvSpPr>
        <p:spPr bwMode="auto">
          <a:xfrm>
            <a:off x="228600" y="5143500"/>
            <a:ext cx="2044700" cy="39687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anchor="ctr"/>
          <a:lstStyle/>
          <a:p>
            <a:pPr algn="ctr"/>
            <a:r>
              <a:rPr lang="en-US" sz="1200" b="1">
                <a:solidFill>
                  <a:schemeClr val="tx2"/>
                </a:solidFill>
              </a:rPr>
              <a:t>Inadequate </a:t>
            </a:r>
            <a:br>
              <a:rPr lang="en-US" sz="1200" b="1">
                <a:solidFill>
                  <a:schemeClr val="tx2"/>
                </a:solidFill>
              </a:rPr>
            </a:br>
            <a:r>
              <a:rPr lang="en-US" sz="1200" b="1">
                <a:solidFill>
                  <a:schemeClr val="tx2"/>
                </a:solidFill>
              </a:rPr>
              <a:t>Supervision</a:t>
            </a:r>
          </a:p>
        </p:txBody>
      </p:sp>
      <p:sp>
        <p:nvSpPr>
          <p:cNvPr id="44" name="Rectangle 40"/>
          <p:cNvSpPr>
            <a:spLocks noChangeArrowheads="1"/>
          </p:cNvSpPr>
          <p:nvPr/>
        </p:nvSpPr>
        <p:spPr bwMode="auto">
          <a:xfrm>
            <a:off x="7391400" y="5143500"/>
            <a:ext cx="1600200" cy="39687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anchor="ctr"/>
          <a:lstStyle/>
          <a:p>
            <a:pPr algn="ctr"/>
            <a:r>
              <a:rPr lang="en-US" sz="1200" b="1">
                <a:solidFill>
                  <a:schemeClr val="tx2"/>
                </a:solidFill>
              </a:rPr>
              <a:t>Supervisory </a:t>
            </a:r>
            <a:br>
              <a:rPr lang="en-US" sz="1200" b="1">
                <a:solidFill>
                  <a:schemeClr val="tx2"/>
                </a:solidFill>
              </a:rPr>
            </a:br>
            <a:r>
              <a:rPr lang="en-US" sz="1200" b="1">
                <a:solidFill>
                  <a:schemeClr val="tx2"/>
                </a:solidFill>
              </a:rPr>
              <a:t>Violations</a:t>
            </a:r>
          </a:p>
        </p:txBody>
      </p:sp>
      <p:sp>
        <p:nvSpPr>
          <p:cNvPr id="45" name="Rectangle 41"/>
          <p:cNvSpPr>
            <a:spLocks noChangeArrowheads="1"/>
          </p:cNvSpPr>
          <p:nvPr/>
        </p:nvSpPr>
        <p:spPr bwMode="auto">
          <a:xfrm>
            <a:off x="5105400" y="5181600"/>
            <a:ext cx="2133600" cy="330729"/>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anchor="ctr"/>
          <a:lstStyle/>
          <a:p>
            <a:pPr algn="ctr"/>
            <a:r>
              <a:rPr lang="en-US" sz="1200" b="1">
                <a:solidFill>
                  <a:schemeClr val="tx2"/>
                </a:solidFill>
              </a:rPr>
              <a:t>Failure to Correct </a:t>
            </a:r>
            <a:br>
              <a:rPr lang="en-US" sz="1200" b="1">
                <a:solidFill>
                  <a:schemeClr val="tx2"/>
                </a:solidFill>
              </a:rPr>
            </a:br>
            <a:r>
              <a:rPr lang="en-US" sz="1200" b="1">
                <a:solidFill>
                  <a:schemeClr val="tx2"/>
                </a:solidFill>
              </a:rPr>
              <a:t>Problem</a:t>
            </a:r>
          </a:p>
        </p:txBody>
      </p:sp>
      <p:sp>
        <p:nvSpPr>
          <p:cNvPr id="46" name="Rectangle 42"/>
          <p:cNvSpPr>
            <a:spLocks noChangeArrowheads="1"/>
          </p:cNvSpPr>
          <p:nvPr/>
        </p:nvSpPr>
        <p:spPr bwMode="auto">
          <a:xfrm>
            <a:off x="2514600" y="5143500"/>
            <a:ext cx="2362200" cy="39687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anchor="ctr"/>
          <a:lstStyle/>
          <a:p>
            <a:pPr algn="ctr"/>
            <a:r>
              <a:rPr lang="en-US" sz="1200" b="1">
                <a:solidFill>
                  <a:schemeClr val="tx2"/>
                </a:solidFill>
              </a:rPr>
              <a:t>Planned </a:t>
            </a:r>
            <a:br>
              <a:rPr lang="en-US" sz="1200" b="1">
                <a:solidFill>
                  <a:schemeClr val="tx2"/>
                </a:solidFill>
              </a:rPr>
            </a:br>
            <a:r>
              <a:rPr lang="en-US" sz="1200" b="1">
                <a:solidFill>
                  <a:schemeClr val="tx2"/>
                </a:solidFill>
              </a:rPr>
              <a:t>Inappropriate Operations</a:t>
            </a:r>
          </a:p>
        </p:txBody>
      </p:sp>
      <p:cxnSp>
        <p:nvCxnSpPr>
          <p:cNvPr id="47" name="AutoShape 43"/>
          <p:cNvCxnSpPr>
            <a:cxnSpLocks noChangeShapeType="1"/>
            <a:stCxn id="43" idx="0"/>
            <a:endCxn id="42" idx="2"/>
          </p:cNvCxnSpPr>
          <p:nvPr/>
        </p:nvCxnSpPr>
        <p:spPr bwMode="auto">
          <a:xfrm rot="5400000" flipH="1" flipV="1">
            <a:off x="2666736" y="3238236"/>
            <a:ext cx="489479" cy="3321050"/>
          </a:xfrm>
          <a:prstGeom prst="bentConnector3">
            <a:avLst>
              <a:gd name="adj1" fmla="val 50000"/>
            </a:avLst>
          </a:prstGeom>
          <a:noFill/>
          <a:ln w="9525">
            <a:solidFill>
              <a:schemeClr val="tx1"/>
            </a:solidFill>
            <a:miter lim="800000"/>
            <a:headEnd/>
            <a:tailEnd type="triangle" w="med" len="med"/>
          </a:ln>
        </p:spPr>
      </p:cxnSp>
      <p:cxnSp>
        <p:nvCxnSpPr>
          <p:cNvPr id="48" name="AutoShape 44"/>
          <p:cNvCxnSpPr>
            <a:cxnSpLocks noChangeShapeType="1"/>
            <a:stCxn id="44" idx="0"/>
            <a:endCxn id="42" idx="2"/>
          </p:cNvCxnSpPr>
          <p:nvPr/>
        </p:nvCxnSpPr>
        <p:spPr bwMode="auto">
          <a:xfrm rot="16200000" flipV="1">
            <a:off x="6137011" y="3089011"/>
            <a:ext cx="489479" cy="3619500"/>
          </a:xfrm>
          <a:prstGeom prst="bentConnector3">
            <a:avLst>
              <a:gd name="adj1" fmla="val 50000"/>
            </a:avLst>
          </a:prstGeom>
          <a:noFill/>
          <a:ln w="9525">
            <a:solidFill>
              <a:schemeClr val="tx1"/>
            </a:solidFill>
            <a:miter lim="800000"/>
            <a:headEnd/>
            <a:tailEnd type="triangle" w="med" len="med"/>
          </a:ln>
        </p:spPr>
      </p:cxnSp>
      <p:cxnSp>
        <p:nvCxnSpPr>
          <p:cNvPr id="49" name="AutoShape 45"/>
          <p:cNvCxnSpPr>
            <a:cxnSpLocks noChangeShapeType="1"/>
            <a:stCxn id="46" idx="0"/>
            <a:endCxn id="42" idx="2"/>
          </p:cNvCxnSpPr>
          <p:nvPr/>
        </p:nvCxnSpPr>
        <p:spPr bwMode="auto">
          <a:xfrm rot="5400000" flipH="1" flipV="1">
            <a:off x="3889111" y="4460611"/>
            <a:ext cx="489479" cy="876300"/>
          </a:xfrm>
          <a:prstGeom prst="bentConnector3">
            <a:avLst>
              <a:gd name="adj1" fmla="val 50000"/>
            </a:avLst>
          </a:prstGeom>
          <a:noFill/>
          <a:ln w="9525">
            <a:solidFill>
              <a:schemeClr val="tx1"/>
            </a:solidFill>
            <a:miter lim="800000"/>
            <a:headEnd/>
            <a:tailEnd type="triangle" w="med" len="med"/>
          </a:ln>
        </p:spPr>
      </p:cxnSp>
      <p:cxnSp>
        <p:nvCxnSpPr>
          <p:cNvPr id="50" name="AutoShape 46"/>
          <p:cNvCxnSpPr>
            <a:cxnSpLocks noChangeShapeType="1"/>
            <a:stCxn id="45" idx="0"/>
            <a:endCxn id="42" idx="2"/>
          </p:cNvCxnSpPr>
          <p:nvPr/>
        </p:nvCxnSpPr>
        <p:spPr bwMode="auto">
          <a:xfrm rot="16200000" flipV="1">
            <a:off x="5108311" y="4117711"/>
            <a:ext cx="527579" cy="1600200"/>
          </a:xfrm>
          <a:prstGeom prst="bentConnector3">
            <a:avLst>
              <a:gd name="adj1" fmla="val 50000"/>
            </a:avLst>
          </a:prstGeom>
          <a:noFill/>
          <a:ln w="9525">
            <a:solidFill>
              <a:schemeClr val="tx1"/>
            </a:solidFill>
            <a:miter lim="800000"/>
            <a:headEnd/>
            <a:tailEnd type="triangle" w="med" len="med"/>
          </a:ln>
        </p:spPr>
      </p:cxnSp>
      <p:sp>
        <p:nvSpPr>
          <p:cNvPr id="51" name="Rectangle 47"/>
          <p:cNvSpPr>
            <a:spLocks noChangeArrowheads="1"/>
          </p:cNvSpPr>
          <p:nvPr/>
        </p:nvSpPr>
        <p:spPr bwMode="auto">
          <a:xfrm>
            <a:off x="2362200" y="5715000"/>
            <a:ext cx="4419600" cy="330729"/>
          </a:xfrm>
          <a:prstGeom prst="rect">
            <a:avLst/>
          </a:prstGeom>
          <a:ln>
            <a:headEnd/>
            <a:tailEnd/>
          </a:ln>
        </p:spPr>
        <p:style>
          <a:lnRef idx="1">
            <a:schemeClr val="dk1"/>
          </a:lnRef>
          <a:fillRef idx="2">
            <a:schemeClr val="dk1"/>
          </a:fillRef>
          <a:effectRef idx="1">
            <a:schemeClr val="dk1"/>
          </a:effectRef>
          <a:fontRef idx="minor">
            <a:schemeClr val="dk1"/>
          </a:fontRef>
        </p:style>
        <p:txBody>
          <a:bodyPr anchor="ctr"/>
          <a:lstStyle/>
          <a:p>
            <a:pPr algn="ctr"/>
            <a:r>
              <a:rPr lang="en-US" b="1">
                <a:solidFill>
                  <a:schemeClr val="tx2"/>
                </a:solidFill>
              </a:rPr>
              <a:t>Organizational Influences</a:t>
            </a:r>
          </a:p>
        </p:txBody>
      </p:sp>
      <p:sp>
        <p:nvSpPr>
          <p:cNvPr id="52" name="Rectangle 48"/>
          <p:cNvSpPr>
            <a:spLocks noChangeArrowheads="1"/>
          </p:cNvSpPr>
          <p:nvPr/>
        </p:nvSpPr>
        <p:spPr bwMode="auto">
          <a:xfrm>
            <a:off x="381000" y="6324600"/>
            <a:ext cx="1752600" cy="396875"/>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nchor="ctr"/>
          <a:lstStyle/>
          <a:p>
            <a:pPr algn="ctr"/>
            <a:r>
              <a:rPr lang="en-US" sz="1200" b="1">
                <a:solidFill>
                  <a:schemeClr val="tx2"/>
                </a:solidFill>
              </a:rPr>
              <a:t>Resource</a:t>
            </a:r>
            <a:br>
              <a:rPr lang="en-US" sz="1200" b="1">
                <a:solidFill>
                  <a:schemeClr val="tx2"/>
                </a:solidFill>
              </a:rPr>
            </a:br>
            <a:r>
              <a:rPr lang="en-US" sz="1200" b="1">
                <a:solidFill>
                  <a:schemeClr val="tx2"/>
                </a:solidFill>
              </a:rPr>
              <a:t>Management</a:t>
            </a:r>
          </a:p>
        </p:txBody>
      </p:sp>
      <p:sp>
        <p:nvSpPr>
          <p:cNvPr id="53" name="Rectangle 49"/>
          <p:cNvSpPr>
            <a:spLocks noChangeArrowheads="1"/>
          </p:cNvSpPr>
          <p:nvPr/>
        </p:nvSpPr>
        <p:spPr bwMode="auto">
          <a:xfrm>
            <a:off x="6934200" y="6324600"/>
            <a:ext cx="1905000" cy="396875"/>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nchor="ctr"/>
          <a:lstStyle/>
          <a:p>
            <a:pPr algn="ctr"/>
            <a:r>
              <a:rPr lang="en-US" sz="1200" b="1">
                <a:solidFill>
                  <a:schemeClr val="tx2"/>
                </a:solidFill>
              </a:rPr>
              <a:t>Organizational</a:t>
            </a:r>
            <a:br>
              <a:rPr lang="en-US" sz="1200" b="1">
                <a:solidFill>
                  <a:schemeClr val="tx2"/>
                </a:solidFill>
              </a:rPr>
            </a:br>
            <a:r>
              <a:rPr lang="en-US" sz="1200" b="1">
                <a:solidFill>
                  <a:schemeClr val="tx2"/>
                </a:solidFill>
              </a:rPr>
              <a:t>Process</a:t>
            </a:r>
          </a:p>
        </p:txBody>
      </p:sp>
      <p:sp>
        <p:nvSpPr>
          <p:cNvPr id="54" name="Rectangle 50"/>
          <p:cNvSpPr>
            <a:spLocks noChangeArrowheads="1"/>
          </p:cNvSpPr>
          <p:nvPr/>
        </p:nvSpPr>
        <p:spPr bwMode="auto">
          <a:xfrm>
            <a:off x="3314700" y="6324600"/>
            <a:ext cx="2514600" cy="396875"/>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nchor="ctr"/>
          <a:lstStyle/>
          <a:p>
            <a:pPr algn="ctr"/>
            <a:r>
              <a:rPr lang="en-US" sz="1200" b="1">
                <a:solidFill>
                  <a:schemeClr val="tx2"/>
                </a:solidFill>
              </a:rPr>
              <a:t>Organizational </a:t>
            </a:r>
            <a:br>
              <a:rPr lang="en-US" sz="1200" b="1">
                <a:solidFill>
                  <a:schemeClr val="tx2"/>
                </a:solidFill>
              </a:rPr>
            </a:br>
            <a:r>
              <a:rPr lang="en-US" sz="1200" b="1">
                <a:solidFill>
                  <a:schemeClr val="tx2"/>
                </a:solidFill>
              </a:rPr>
              <a:t>Climate</a:t>
            </a:r>
          </a:p>
        </p:txBody>
      </p:sp>
      <p:cxnSp>
        <p:nvCxnSpPr>
          <p:cNvPr id="55" name="AutoShape 51"/>
          <p:cNvCxnSpPr>
            <a:cxnSpLocks noChangeShapeType="1"/>
            <a:stCxn id="52" idx="0"/>
            <a:endCxn id="51" idx="2"/>
          </p:cNvCxnSpPr>
          <p:nvPr/>
        </p:nvCxnSpPr>
        <p:spPr bwMode="auto">
          <a:xfrm rot="5400000" flipH="1" flipV="1">
            <a:off x="2775215" y="4527815"/>
            <a:ext cx="278871" cy="3314700"/>
          </a:xfrm>
          <a:prstGeom prst="bentConnector3">
            <a:avLst>
              <a:gd name="adj1" fmla="val 50000"/>
            </a:avLst>
          </a:prstGeom>
          <a:noFill/>
          <a:ln w="9525">
            <a:solidFill>
              <a:schemeClr val="tx1"/>
            </a:solidFill>
            <a:miter lim="800000"/>
            <a:headEnd/>
            <a:tailEnd type="triangle" w="med" len="med"/>
          </a:ln>
        </p:spPr>
      </p:cxnSp>
      <p:cxnSp>
        <p:nvCxnSpPr>
          <p:cNvPr id="56" name="AutoShape 52"/>
          <p:cNvCxnSpPr>
            <a:cxnSpLocks noChangeShapeType="1"/>
            <a:stCxn id="53" idx="0"/>
            <a:endCxn id="51" idx="2"/>
          </p:cNvCxnSpPr>
          <p:nvPr/>
        </p:nvCxnSpPr>
        <p:spPr bwMode="auto">
          <a:xfrm rot="16200000" flipV="1">
            <a:off x="6089915" y="4527815"/>
            <a:ext cx="278871" cy="3314700"/>
          </a:xfrm>
          <a:prstGeom prst="bentConnector3">
            <a:avLst>
              <a:gd name="adj1" fmla="val 50000"/>
            </a:avLst>
          </a:prstGeom>
          <a:noFill/>
          <a:ln w="9525">
            <a:solidFill>
              <a:schemeClr val="tx1"/>
            </a:solidFill>
            <a:miter lim="800000"/>
            <a:headEnd/>
            <a:tailEnd type="triangle" w="med" len="med"/>
          </a:ln>
        </p:spPr>
      </p:cxnSp>
      <p:cxnSp>
        <p:nvCxnSpPr>
          <p:cNvPr id="57" name="AutoShape 53"/>
          <p:cNvCxnSpPr>
            <a:cxnSpLocks noChangeShapeType="1"/>
            <a:stCxn id="54" idx="0"/>
            <a:endCxn id="51" idx="2"/>
          </p:cNvCxnSpPr>
          <p:nvPr/>
        </p:nvCxnSpPr>
        <p:spPr bwMode="auto">
          <a:xfrm flipV="1">
            <a:off x="4572000" y="6045729"/>
            <a:ext cx="0" cy="278871"/>
          </a:xfrm>
          <a:prstGeom prst="straightConnector1">
            <a:avLst/>
          </a:prstGeom>
          <a:noFill/>
          <a:ln w="9525">
            <a:solidFill>
              <a:schemeClr val="tx1"/>
            </a:solidFill>
            <a:round/>
            <a:headEnd/>
            <a:tailEnd type="triangle" w="med" len="med"/>
          </a:ln>
        </p:spPr>
      </p:cxnSp>
      <p:sp>
        <p:nvSpPr>
          <p:cNvPr id="58" name="TextBox 57"/>
          <p:cNvSpPr txBox="1"/>
          <p:nvPr/>
        </p:nvSpPr>
        <p:spPr>
          <a:xfrm>
            <a:off x="6477000" y="6075"/>
            <a:ext cx="2667000" cy="954107"/>
          </a:xfrm>
          <a:prstGeom prst="rect">
            <a:avLst/>
          </a:prstGeom>
          <a:noFill/>
        </p:spPr>
        <p:txBody>
          <a:bodyPr wrap="square" rtlCol="0">
            <a:spAutoFit/>
          </a:bodyPr>
          <a:lstStyle/>
          <a:p>
            <a:pPr algn="ctr"/>
            <a:r>
              <a:rPr lang="en-US" sz="2800" dirty="0" smtClean="0">
                <a:solidFill>
                  <a:srgbClr val="890018"/>
                </a:solidFill>
              </a:rPr>
              <a:t>The HFACS Hierarchy</a:t>
            </a:r>
            <a:endParaRPr lang="en-US" sz="2800" dirty="0">
              <a:solidFill>
                <a:srgbClr val="890018"/>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a:xfrm>
            <a:off x="2895600" y="274638"/>
            <a:ext cx="3505200" cy="562074"/>
          </a:xfrm>
          <a:ln w="38100">
            <a:solidFill>
              <a:schemeClr val="tx1"/>
            </a:solidFill>
          </a:ln>
        </p:spPr>
        <p:txBody>
          <a:bodyPr/>
          <a:lstStyle/>
          <a:p>
            <a:pPr algn="ctr" eaLnBrk="1" hangingPunct="1"/>
            <a:r>
              <a:rPr lang="en-US" dirty="0" smtClean="0"/>
              <a:t>Unsafe Acts</a:t>
            </a:r>
          </a:p>
        </p:txBody>
      </p:sp>
      <p:sp>
        <p:nvSpPr>
          <p:cNvPr id="9222" name="Text Box 3"/>
          <p:cNvSpPr txBox="1">
            <a:spLocks noChangeArrowheads="1"/>
          </p:cNvSpPr>
          <p:nvPr/>
        </p:nvSpPr>
        <p:spPr bwMode="auto">
          <a:xfrm>
            <a:off x="1828800" y="1943100"/>
            <a:ext cx="1447800" cy="40481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spAutoFit/>
          </a:bodyPr>
          <a:lstStyle/>
          <a:p>
            <a:pPr algn="ctr">
              <a:spcBef>
                <a:spcPct val="50000"/>
              </a:spcBef>
            </a:pPr>
            <a:r>
              <a:rPr lang="en-US"/>
              <a:t>Errors</a:t>
            </a:r>
          </a:p>
        </p:txBody>
      </p:sp>
      <p:sp>
        <p:nvSpPr>
          <p:cNvPr id="9223" name="Text Box 4"/>
          <p:cNvSpPr txBox="1">
            <a:spLocks noChangeArrowheads="1"/>
          </p:cNvSpPr>
          <p:nvPr/>
        </p:nvSpPr>
        <p:spPr bwMode="auto">
          <a:xfrm>
            <a:off x="6172200" y="1943100"/>
            <a:ext cx="1447800" cy="404813"/>
          </a:xfrm>
          <a:prstGeom prst="rect">
            <a:avLst/>
          </a:prstGeom>
          <a:noFill/>
          <a:ln w="38100" algn="ctr">
            <a:solidFill>
              <a:srgbClr val="93176C"/>
            </a:solidFill>
            <a:miter lim="800000"/>
            <a:headEnd/>
            <a:tailEnd/>
          </a:ln>
        </p:spPr>
        <p:txBody>
          <a:bodyPr>
            <a:spAutoFit/>
          </a:bodyPr>
          <a:lstStyle/>
          <a:p>
            <a:pPr algn="ctr">
              <a:spcBef>
                <a:spcPct val="50000"/>
              </a:spcBef>
            </a:pPr>
            <a:r>
              <a:rPr lang="en-US"/>
              <a:t>Violations</a:t>
            </a:r>
          </a:p>
        </p:txBody>
      </p:sp>
      <p:sp>
        <p:nvSpPr>
          <p:cNvPr id="9224" name="Text Box 5"/>
          <p:cNvSpPr txBox="1">
            <a:spLocks noChangeArrowheads="1"/>
          </p:cNvSpPr>
          <p:nvPr/>
        </p:nvSpPr>
        <p:spPr bwMode="auto">
          <a:xfrm>
            <a:off x="304800" y="3048000"/>
            <a:ext cx="1447800" cy="679450"/>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lgn="ctr">
              <a:spcBef>
                <a:spcPct val="50000"/>
              </a:spcBef>
            </a:pPr>
            <a:r>
              <a:rPr lang="en-US" dirty="0"/>
              <a:t>Skill based Errors</a:t>
            </a:r>
          </a:p>
        </p:txBody>
      </p:sp>
      <p:sp>
        <p:nvSpPr>
          <p:cNvPr id="9225" name="Text Box 6"/>
          <p:cNvSpPr txBox="1">
            <a:spLocks noChangeArrowheads="1"/>
          </p:cNvSpPr>
          <p:nvPr/>
        </p:nvSpPr>
        <p:spPr bwMode="auto">
          <a:xfrm>
            <a:off x="1981200" y="3048000"/>
            <a:ext cx="1447800" cy="679450"/>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lgn="ctr">
              <a:spcBef>
                <a:spcPct val="50000"/>
              </a:spcBef>
            </a:pPr>
            <a:r>
              <a:rPr lang="en-US"/>
              <a:t>Decision Errors</a:t>
            </a:r>
          </a:p>
        </p:txBody>
      </p:sp>
      <p:sp>
        <p:nvSpPr>
          <p:cNvPr id="9226" name="Text Box 7"/>
          <p:cNvSpPr txBox="1">
            <a:spLocks noChangeArrowheads="1"/>
          </p:cNvSpPr>
          <p:nvPr/>
        </p:nvSpPr>
        <p:spPr bwMode="auto">
          <a:xfrm>
            <a:off x="3581400" y="3048000"/>
            <a:ext cx="1447800" cy="679450"/>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lgn="ctr">
              <a:spcBef>
                <a:spcPct val="50000"/>
              </a:spcBef>
            </a:pPr>
            <a:r>
              <a:rPr lang="en-US"/>
              <a:t>Perceptual Errors</a:t>
            </a:r>
          </a:p>
        </p:txBody>
      </p:sp>
      <p:sp>
        <p:nvSpPr>
          <p:cNvPr id="9227" name="Text Box 8"/>
          <p:cNvSpPr txBox="1">
            <a:spLocks noChangeArrowheads="1"/>
          </p:cNvSpPr>
          <p:nvPr/>
        </p:nvSpPr>
        <p:spPr bwMode="auto">
          <a:xfrm>
            <a:off x="5334000" y="3184525"/>
            <a:ext cx="1447800" cy="404813"/>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spAutoFit/>
          </a:bodyPr>
          <a:lstStyle/>
          <a:p>
            <a:pPr algn="ctr">
              <a:spcBef>
                <a:spcPct val="50000"/>
              </a:spcBef>
            </a:pPr>
            <a:r>
              <a:rPr lang="en-US"/>
              <a:t>Routine</a:t>
            </a:r>
          </a:p>
        </p:txBody>
      </p:sp>
      <p:sp>
        <p:nvSpPr>
          <p:cNvPr id="9228" name="Text Box 9"/>
          <p:cNvSpPr txBox="1">
            <a:spLocks noChangeArrowheads="1"/>
          </p:cNvSpPr>
          <p:nvPr/>
        </p:nvSpPr>
        <p:spPr bwMode="auto">
          <a:xfrm>
            <a:off x="7010400" y="3184525"/>
            <a:ext cx="1447800" cy="404813"/>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spAutoFit/>
          </a:bodyPr>
          <a:lstStyle/>
          <a:p>
            <a:pPr algn="ctr">
              <a:spcBef>
                <a:spcPct val="50000"/>
              </a:spcBef>
            </a:pPr>
            <a:r>
              <a:rPr lang="en-US" dirty="0"/>
              <a:t>Exceptional</a:t>
            </a:r>
          </a:p>
        </p:txBody>
      </p:sp>
      <p:cxnSp>
        <p:nvCxnSpPr>
          <p:cNvPr id="9229" name="AutoShape 10"/>
          <p:cNvCxnSpPr>
            <a:cxnSpLocks noChangeShapeType="1"/>
            <a:stCxn id="9224" idx="0"/>
            <a:endCxn id="9222" idx="2"/>
          </p:cNvCxnSpPr>
          <p:nvPr/>
        </p:nvCxnSpPr>
        <p:spPr bwMode="auto">
          <a:xfrm rot="-5400000">
            <a:off x="1459706" y="1935957"/>
            <a:ext cx="661987" cy="1524000"/>
          </a:xfrm>
          <a:prstGeom prst="bentConnector3">
            <a:avLst>
              <a:gd name="adj1" fmla="val 50120"/>
            </a:avLst>
          </a:prstGeom>
          <a:noFill/>
          <a:ln w="9525">
            <a:solidFill>
              <a:schemeClr val="tx1"/>
            </a:solidFill>
            <a:miter lim="800000"/>
            <a:headEnd/>
            <a:tailEnd type="triangle" w="med" len="med"/>
          </a:ln>
        </p:spPr>
      </p:cxnSp>
      <p:cxnSp>
        <p:nvCxnSpPr>
          <p:cNvPr id="9230" name="AutoShape 11"/>
          <p:cNvCxnSpPr>
            <a:cxnSpLocks noChangeShapeType="1"/>
            <a:stCxn id="9225" idx="0"/>
            <a:endCxn id="9222" idx="2"/>
          </p:cNvCxnSpPr>
          <p:nvPr/>
        </p:nvCxnSpPr>
        <p:spPr bwMode="auto">
          <a:xfrm rot="5400000" flipH="1">
            <a:off x="2297906" y="2621757"/>
            <a:ext cx="661987" cy="152400"/>
          </a:xfrm>
          <a:prstGeom prst="bentConnector3">
            <a:avLst>
              <a:gd name="adj1" fmla="val 50120"/>
            </a:avLst>
          </a:prstGeom>
          <a:noFill/>
          <a:ln w="9525">
            <a:solidFill>
              <a:schemeClr val="tx1"/>
            </a:solidFill>
            <a:miter lim="800000"/>
            <a:headEnd/>
            <a:tailEnd type="triangle" w="med" len="med"/>
          </a:ln>
        </p:spPr>
      </p:cxnSp>
      <p:cxnSp>
        <p:nvCxnSpPr>
          <p:cNvPr id="9231" name="AutoShape 12"/>
          <p:cNvCxnSpPr>
            <a:cxnSpLocks noChangeShapeType="1"/>
            <a:stCxn id="9226" idx="0"/>
            <a:endCxn id="9222" idx="2"/>
          </p:cNvCxnSpPr>
          <p:nvPr/>
        </p:nvCxnSpPr>
        <p:spPr bwMode="auto">
          <a:xfrm rot="5400000" flipH="1">
            <a:off x="3098006" y="1821657"/>
            <a:ext cx="661987" cy="1752600"/>
          </a:xfrm>
          <a:prstGeom prst="bentConnector3">
            <a:avLst>
              <a:gd name="adj1" fmla="val 50120"/>
            </a:avLst>
          </a:prstGeom>
          <a:noFill/>
          <a:ln w="9525">
            <a:solidFill>
              <a:schemeClr val="tx1"/>
            </a:solidFill>
            <a:miter lim="800000"/>
            <a:headEnd/>
            <a:tailEnd type="triangle" w="med" len="med"/>
          </a:ln>
        </p:spPr>
      </p:cxnSp>
      <p:cxnSp>
        <p:nvCxnSpPr>
          <p:cNvPr id="9232" name="AutoShape 13"/>
          <p:cNvCxnSpPr>
            <a:cxnSpLocks noChangeShapeType="1"/>
            <a:stCxn id="9227" idx="0"/>
            <a:endCxn id="9223" idx="2"/>
          </p:cNvCxnSpPr>
          <p:nvPr/>
        </p:nvCxnSpPr>
        <p:spPr bwMode="auto">
          <a:xfrm rot="-5400000">
            <a:off x="6077744" y="2347119"/>
            <a:ext cx="798512" cy="838200"/>
          </a:xfrm>
          <a:prstGeom prst="bentConnector3">
            <a:avLst>
              <a:gd name="adj1" fmla="val 50097"/>
            </a:avLst>
          </a:prstGeom>
          <a:noFill/>
          <a:ln w="9525">
            <a:solidFill>
              <a:schemeClr val="tx1"/>
            </a:solidFill>
            <a:miter lim="800000"/>
            <a:headEnd/>
            <a:tailEnd type="triangle" w="med" len="med"/>
          </a:ln>
        </p:spPr>
      </p:cxnSp>
      <p:cxnSp>
        <p:nvCxnSpPr>
          <p:cNvPr id="9233" name="AutoShape 14"/>
          <p:cNvCxnSpPr>
            <a:cxnSpLocks noChangeShapeType="1"/>
            <a:stCxn id="9228" idx="0"/>
            <a:endCxn id="9223" idx="2"/>
          </p:cNvCxnSpPr>
          <p:nvPr/>
        </p:nvCxnSpPr>
        <p:spPr bwMode="auto">
          <a:xfrm rot="5400000" flipH="1">
            <a:off x="6915944" y="2347119"/>
            <a:ext cx="798512" cy="838200"/>
          </a:xfrm>
          <a:prstGeom prst="bentConnector3">
            <a:avLst>
              <a:gd name="adj1" fmla="val 50097"/>
            </a:avLst>
          </a:prstGeom>
          <a:noFill/>
          <a:ln w="9525">
            <a:solidFill>
              <a:schemeClr val="tx1"/>
            </a:solidFill>
            <a:miter lim="800000"/>
            <a:headEnd/>
            <a:tailEnd type="triangle" w="med" len="med"/>
          </a:ln>
        </p:spPr>
      </p:cxnSp>
      <p:cxnSp>
        <p:nvCxnSpPr>
          <p:cNvPr id="9234" name="AutoShape 15"/>
          <p:cNvCxnSpPr>
            <a:cxnSpLocks noChangeShapeType="1"/>
            <a:stCxn id="9223" idx="0"/>
            <a:endCxn id="9221" idx="2"/>
          </p:cNvCxnSpPr>
          <p:nvPr/>
        </p:nvCxnSpPr>
        <p:spPr bwMode="auto">
          <a:xfrm rot="16200000" flipV="1">
            <a:off x="5218956" y="265956"/>
            <a:ext cx="1106388" cy="2247900"/>
          </a:xfrm>
          <a:prstGeom prst="bentConnector3">
            <a:avLst>
              <a:gd name="adj1" fmla="val 50000"/>
            </a:avLst>
          </a:prstGeom>
          <a:noFill/>
          <a:ln w="9525">
            <a:solidFill>
              <a:schemeClr val="tx1"/>
            </a:solidFill>
            <a:miter lim="800000"/>
            <a:headEnd/>
            <a:tailEnd type="triangle" w="med" len="med"/>
          </a:ln>
        </p:spPr>
      </p:cxnSp>
      <p:cxnSp>
        <p:nvCxnSpPr>
          <p:cNvPr id="9235" name="AutoShape 16"/>
          <p:cNvCxnSpPr>
            <a:cxnSpLocks noChangeShapeType="1"/>
            <a:stCxn id="9222" idx="0"/>
            <a:endCxn id="9221" idx="2"/>
          </p:cNvCxnSpPr>
          <p:nvPr/>
        </p:nvCxnSpPr>
        <p:spPr bwMode="auto">
          <a:xfrm rot="5400000" flipH="1" flipV="1">
            <a:off x="3047256" y="342156"/>
            <a:ext cx="1106388" cy="2095500"/>
          </a:xfrm>
          <a:prstGeom prst="bentConnector3">
            <a:avLst>
              <a:gd name="adj1" fmla="val 50000"/>
            </a:avLst>
          </a:prstGeom>
          <a:noFill/>
          <a:ln w="9525">
            <a:solidFill>
              <a:schemeClr val="tx1"/>
            </a:solidFill>
            <a:miter lim="800000"/>
            <a:headEnd/>
            <a:tailEnd type="triangle" w="med" len="med"/>
          </a:ln>
        </p:spPr>
      </p:cxnSp>
      <p:sp>
        <p:nvSpPr>
          <p:cNvPr id="9236" name="AutoShape 17"/>
          <p:cNvSpPr>
            <a:spLocks noChangeArrowheads="1"/>
          </p:cNvSpPr>
          <p:nvPr/>
        </p:nvSpPr>
        <p:spPr bwMode="auto">
          <a:xfrm>
            <a:off x="228600" y="4191000"/>
            <a:ext cx="1219200" cy="762000"/>
          </a:xfrm>
          <a:prstGeom prst="wedgeRoundRectCallout">
            <a:avLst>
              <a:gd name="adj1" fmla="val 12111"/>
              <a:gd name="adj2" fmla="val -120833"/>
              <a:gd name="adj3" fmla="val 16667"/>
            </a:avLst>
          </a:prstGeom>
          <a:ln>
            <a:solidFill>
              <a:srgbClr val="474B55"/>
            </a:solidFill>
            <a:headEnd/>
            <a:tailEnd/>
          </a:ln>
        </p:spPr>
        <p:style>
          <a:lnRef idx="2">
            <a:schemeClr val="accent5"/>
          </a:lnRef>
          <a:fillRef idx="1">
            <a:schemeClr val="lt1"/>
          </a:fillRef>
          <a:effectRef idx="0">
            <a:schemeClr val="accent5"/>
          </a:effectRef>
          <a:fontRef idx="minor">
            <a:schemeClr val="dk1"/>
          </a:fontRef>
        </p:style>
        <p:txBody>
          <a:bodyPr anchor="ctr"/>
          <a:lstStyle/>
          <a:p>
            <a:pPr algn="ctr"/>
            <a:r>
              <a:rPr lang="en-US" sz="1600" dirty="0"/>
              <a:t>Hands and Eyes</a:t>
            </a:r>
          </a:p>
        </p:txBody>
      </p:sp>
      <p:sp>
        <p:nvSpPr>
          <p:cNvPr id="9237" name="AutoShape 18"/>
          <p:cNvSpPr>
            <a:spLocks noChangeArrowheads="1"/>
          </p:cNvSpPr>
          <p:nvPr/>
        </p:nvSpPr>
        <p:spPr bwMode="auto">
          <a:xfrm>
            <a:off x="1219200" y="5029200"/>
            <a:ext cx="1752600" cy="1295400"/>
          </a:xfrm>
          <a:prstGeom prst="wedgeRoundRectCallout">
            <a:avLst>
              <a:gd name="adj1" fmla="val 30708"/>
              <a:gd name="adj2" fmla="val -149389"/>
              <a:gd name="adj3" fmla="val 16667"/>
            </a:avLst>
          </a:prstGeom>
          <a:ln>
            <a:solidFill>
              <a:srgbClr val="474B55"/>
            </a:solidFill>
            <a:headEnd/>
            <a:tailEnd/>
          </a:ln>
        </p:spPr>
        <p:style>
          <a:lnRef idx="2">
            <a:schemeClr val="accent5"/>
          </a:lnRef>
          <a:fillRef idx="1">
            <a:schemeClr val="lt1"/>
          </a:fillRef>
          <a:effectRef idx="0">
            <a:schemeClr val="accent5"/>
          </a:effectRef>
          <a:fontRef idx="minor">
            <a:schemeClr val="dk1"/>
          </a:fontRef>
        </p:style>
        <p:txBody>
          <a:bodyPr anchor="ctr"/>
          <a:lstStyle/>
          <a:p>
            <a:pPr>
              <a:buFontTx/>
              <a:buChar char="•"/>
            </a:pPr>
            <a:r>
              <a:rPr lang="en-US" sz="1400"/>
              <a:t>Problem Solving</a:t>
            </a:r>
          </a:p>
          <a:p>
            <a:pPr>
              <a:buFontTx/>
              <a:buChar char="•"/>
            </a:pPr>
            <a:r>
              <a:rPr lang="en-US" sz="1400"/>
              <a:t>Procedures</a:t>
            </a:r>
          </a:p>
          <a:p>
            <a:pPr>
              <a:buFontTx/>
              <a:buChar char="•"/>
            </a:pPr>
            <a:r>
              <a:rPr lang="en-US" sz="1400"/>
              <a:t>Poor Choices</a:t>
            </a:r>
          </a:p>
        </p:txBody>
      </p:sp>
      <p:sp>
        <p:nvSpPr>
          <p:cNvPr id="9238" name="AutoShape 19"/>
          <p:cNvSpPr>
            <a:spLocks noChangeArrowheads="1"/>
          </p:cNvSpPr>
          <p:nvPr/>
        </p:nvSpPr>
        <p:spPr bwMode="auto">
          <a:xfrm>
            <a:off x="3124200" y="5105400"/>
            <a:ext cx="1371600" cy="762000"/>
          </a:xfrm>
          <a:prstGeom prst="wedgeRoundRectCallout">
            <a:avLst>
              <a:gd name="adj1" fmla="val 35417"/>
              <a:gd name="adj2" fmla="val -227083"/>
              <a:gd name="adj3" fmla="val 16667"/>
            </a:avLst>
          </a:prstGeom>
          <a:ln>
            <a:solidFill>
              <a:srgbClr val="474B55"/>
            </a:solidFill>
            <a:headEnd/>
            <a:tailEnd/>
          </a:ln>
        </p:spPr>
        <p:style>
          <a:lnRef idx="2">
            <a:schemeClr val="accent5"/>
          </a:lnRef>
          <a:fillRef idx="1">
            <a:schemeClr val="lt1"/>
          </a:fillRef>
          <a:effectRef idx="0">
            <a:schemeClr val="accent5"/>
          </a:effectRef>
          <a:fontRef idx="minor">
            <a:schemeClr val="dk1"/>
          </a:fontRef>
        </p:style>
        <p:txBody>
          <a:bodyPr anchor="ctr"/>
          <a:lstStyle/>
          <a:p>
            <a:pPr algn="ctr"/>
            <a:r>
              <a:rPr lang="en-US" dirty="0"/>
              <a:t>Degraded Inputs</a:t>
            </a:r>
          </a:p>
        </p:txBody>
      </p:sp>
      <p:sp>
        <p:nvSpPr>
          <p:cNvPr id="9239" name="AutoShape 20"/>
          <p:cNvSpPr>
            <a:spLocks noChangeArrowheads="1"/>
          </p:cNvSpPr>
          <p:nvPr/>
        </p:nvSpPr>
        <p:spPr bwMode="auto">
          <a:xfrm>
            <a:off x="4876800" y="4419600"/>
            <a:ext cx="1219200" cy="1447800"/>
          </a:xfrm>
          <a:prstGeom prst="wedgeRoundRectCallout">
            <a:avLst>
              <a:gd name="adj1" fmla="val 55468"/>
              <a:gd name="adj2" fmla="val -106032"/>
              <a:gd name="adj3" fmla="val 16667"/>
            </a:avLst>
          </a:prstGeom>
          <a:ln>
            <a:solidFill>
              <a:srgbClr val="474B55"/>
            </a:solidFill>
            <a:headEnd/>
            <a:tailEnd/>
          </a:ln>
        </p:spPr>
        <p:style>
          <a:lnRef idx="2">
            <a:schemeClr val="accent5"/>
          </a:lnRef>
          <a:fillRef idx="1">
            <a:schemeClr val="lt1"/>
          </a:fillRef>
          <a:effectRef idx="0">
            <a:schemeClr val="accent5"/>
          </a:effectRef>
          <a:fontRef idx="minor">
            <a:schemeClr val="dk1"/>
          </a:fontRef>
        </p:style>
        <p:txBody>
          <a:bodyPr anchor="ctr"/>
          <a:lstStyle/>
          <a:p>
            <a:pPr>
              <a:buFontTx/>
              <a:buChar char="•"/>
            </a:pPr>
            <a:r>
              <a:rPr lang="en-US" sz="1400"/>
              <a:t>Speeding</a:t>
            </a:r>
          </a:p>
          <a:p>
            <a:pPr>
              <a:buFontTx/>
              <a:buChar char="•"/>
            </a:pPr>
            <a:r>
              <a:rPr lang="en-US" sz="1400"/>
              <a:t>Drinking</a:t>
            </a:r>
          </a:p>
          <a:p>
            <a:pPr>
              <a:buFontTx/>
              <a:buChar char="•"/>
            </a:pPr>
            <a:r>
              <a:rPr lang="en-US" sz="1400"/>
              <a:t>Bending the rules</a:t>
            </a:r>
          </a:p>
        </p:txBody>
      </p:sp>
      <p:sp>
        <p:nvSpPr>
          <p:cNvPr id="9240" name="AutoShape 21"/>
          <p:cNvSpPr>
            <a:spLocks noChangeArrowheads="1"/>
          </p:cNvSpPr>
          <p:nvPr/>
        </p:nvSpPr>
        <p:spPr bwMode="auto">
          <a:xfrm>
            <a:off x="6400800" y="4572000"/>
            <a:ext cx="1219200" cy="762000"/>
          </a:xfrm>
          <a:prstGeom prst="wedgeRoundRectCallout">
            <a:avLst>
              <a:gd name="adj1" fmla="val 53125"/>
              <a:gd name="adj2" fmla="val -180833"/>
              <a:gd name="adj3" fmla="val 16667"/>
            </a:avLst>
          </a:prstGeom>
          <a:ln>
            <a:solidFill>
              <a:srgbClr val="474B55"/>
            </a:solidFill>
            <a:headEnd/>
            <a:tailEnd/>
          </a:ln>
        </p:spPr>
        <p:style>
          <a:lnRef idx="2">
            <a:schemeClr val="accent5"/>
          </a:lnRef>
          <a:fillRef idx="1">
            <a:schemeClr val="lt1"/>
          </a:fillRef>
          <a:effectRef idx="0">
            <a:schemeClr val="accent5"/>
          </a:effectRef>
          <a:fontRef idx="minor">
            <a:schemeClr val="dk1"/>
          </a:fontRef>
        </p:style>
        <p:txBody>
          <a:bodyPr anchor="ctr"/>
          <a:lstStyle/>
          <a:p>
            <a:pPr algn="ctr"/>
            <a:r>
              <a:rPr lang="en-US" sz="1400"/>
              <a:t>One off acts- low flying</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Presentation Title Lucida Sans 35pt&amp;quot;&quot;/&gt;&lt;property id=&quot;20307&quot; value=&quot;280&quot;/&gt;&lt;/object&gt;&lt;object type=&quot;3&quot; unique_id=&quot;10005&quot;&gt;&lt;property id=&quot;20148&quot; value=&quot;5&quot;/&gt;&lt;property id=&quot;20300&quot; value=&quot;Slide 2 - &amp;quot;Header Lucida Sans 24pt&amp;quot;&quot;/&gt;&lt;property id=&quot;20307&quot; value=&quot;278&quot;/&gt;&lt;/object&gt;&lt;object type=&quot;3&quot; unique_id=&quot;10006&quot;&gt;&lt;property id=&quot;20148&quot; value=&quot;5&quot;/&gt;&lt;property id=&quot;20300&quot; value=&quot;Slide 3 - &amp;quot;Thank You Lucida Sans 35pt&amp;quot;&quot;/&gt;&lt;property id=&quot;20307&quot; value=&quot;279&quot;/&gt;&lt;/object&gt;&lt;/object&gt;&lt;/object&gt;&lt;/database&gt;"/>
  <p:tag name="SECTOMILLISECCONVERTED" val="1"/>
  <p:tag name="ARTICULATE_PROJECT_OPEN" val="0"/>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696</TotalTime>
  <Words>2721</Words>
  <Application>Microsoft Office PowerPoint</Application>
  <PresentationFormat>On-screen Show (4:3)</PresentationFormat>
  <Paragraphs>597</Paragraphs>
  <Slides>36</Slides>
  <Notes>36</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1_Office Theme</vt:lpstr>
      <vt:lpstr>Train The Trainer OH Master Class For Ergonomics:  The SHEL model, Swiss Cheese and the  Human Factors Analysis and Classification System  Professor Brian Peacock </vt:lpstr>
      <vt:lpstr>Errors and Accidents</vt:lpstr>
      <vt:lpstr>The Original SHEL Model by Edwards of a Complex System</vt:lpstr>
      <vt:lpstr>An adaptation of the SHEL model </vt:lpstr>
      <vt:lpstr>Complexity, Variability and Accident Investigation </vt:lpstr>
      <vt:lpstr>Swiss Cheese Model (Reason)</vt:lpstr>
      <vt:lpstr>HFACS</vt:lpstr>
      <vt:lpstr>Slide 8</vt:lpstr>
      <vt:lpstr>Unsafe Acts</vt:lpstr>
      <vt:lpstr>Skill-based Errors</vt:lpstr>
      <vt:lpstr>Perceptual Errors</vt:lpstr>
      <vt:lpstr>Violations</vt:lpstr>
      <vt:lpstr>Preconditions</vt:lpstr>
      <vt:lpstr>Environmental Factors </vt:lpstr>
      <vt:lpstr>Personnel Factors </vt:lpstr>
      <vt:lpstr>Conditions of Operators </vt:lpstr>
      <vt:lpstr>Conditions of Operators </vt:lpstr>
      <vt:lpstr>Conditions of Operators </vt:lpstr>
      <vt:lpstr>Slide 19</vt:lpstr>
      <vt:lpstr>Unsafe Supervision</vt:lpstr>
      <vt:lpstr>Unsafe Supervision</vt:lpstr>
      <vt:lpstr>Unsafe Supervision</vt:lpstr>
      <vt:lpstr>Unsafe Supervision</vt:lpstr>
      <vt:lpstr>Slide 24</vt:lpstr>
      <vt:lpstr>Organizational Influences</vt:lpstr>
      <vt:lpstr>Organizational Influences</vt:lpstr>
      <vt:lpstr>Organizational Influences </vt:lpstr>
      <vt:lpstr>Conclusions</vt:lpstr>
      <vt:lpstr>Slide 29</vt:lpstr>
      <vt:lpstr>Slide 30</vt:lpstr>
      <vt:lpstr>Slide 31</vt:lpstr>
      <vt:lpstr>Slide 32</vt:lpstr>
      <vt:lpstr>Human Factors Analysis and Classification System </vt:lpstr>
      <vt:lpstr>Human Factors Analysis and Classification System  </vt:lpstr>
      <vt:lpstr>Human Factors Analysis and Classification System </vt:lpstr>
      <vt:lpstr>Human Factors Analysis and Classification System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Joscans</dc:creator>
  <cp:lastModifiedBy>Chui Yoon Ping (UniSIM)</cp:lastModifiedBy>
  <cp:revision>107</cp:revision>
  <dcterms:created xsi:type="dcterms:W3CDTF">2012-01-26T10:45:43Z</dcterms:created>
  <dcterms:modified xsi:type="dcterms:W3CDTF">2013-11-04T02:24:34Z</dcterms:modified>
</cp:coreProperties>
</file>