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345" r:id="rId3"/>
    <p:sldId id="353" r:id="rId4"/>
    <p:sldId id="354" r:id="rId5"/>
    <p:sldId id="356" r:id="rId6"/>
    <p:sldId id="357" r:id="rId7"/>
    <p:sldId id="358" r:id="rId8"/>
    <p:sldId id="359" r:id="rId9"/>
    <p:sldId id="259" r:id="rId10"/>
    <p:sldId id="344" r:id="rId11"/>
    <p:sldId id="260" r:id="rId12"/>
    <p:sldId id="360" r:id="rId13"/>
    <p:sldId id="362" r:id="rId14"/>
    <p:sldId id="286" r:id="rId15"/>
    <p:sldId id="282" r:id="rId16"/>
    <p:sldId id="261" r:id="rId17"/>
    <p:sldId id="262" r:id="rId18"/>
    <p:sldId id="263" r:id="rId19"/>
    <p:sldId id="264" r:id="rId20"/>
    <p:sldId id="265" r:id="rId21"/>
    <p:sldId id="266" r:id="rId22"/>
    <p:sldId id="365" r:id="rId23"/>
    <p:sldId id="366" r:id="rId24"/>
    <p:sldId id="281" r:id="rId25"/>
    <p:sldId id="267" r:id="rId26"/>
    <p:sldId id="283" r:id="rId27"/>
    <p:sldId id="284" r:id="rId28"/>
    <p:sldId id="268" r:id="rId29"/>
    <p:sldId id="341" r:id="rId30"/>
    <p:sldId id="361" r:id="rId31"/>
    <p:sldId id="269" r:id="rId32"/>
    <p:sldId id="270" r:id="rId33"/>
    <p:sldId id="271" r:id="rId34"/>
    <p:sldId id="272" r:id="rId35"/>
    <p:sldId id="273" r:id="rId36"/>
    <p:sldId id="279" r:id="rId37"/>
    <p:sldId id="274" r:id="rId38"/>
    <p:sldId id="275" r:id="rId39"/>
    <p:sldId id="343" r:id="rId40"/>
    <p:sldId id="276" r:id="rId41"/>
    <p:sldId id="326" r:id="rId42"/>
    <p:sldId id="277" r:id="rId43"/>
    <p:sldId id="278" r:id="rId44"/>
    <p:sldId id="363" r:id="rId45"/>
    <p:sldId id="364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EEFEA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5C9A6-2343-3342-9E39-1175FBA0B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1C6A45-F9F6-524F-82D5-0A4136A26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33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A06A9-DC17-974F-AE7D-9E4F9BC3F282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76EA5-6A77-464E-A00E-D5F1FCA6F506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55FC9-9F52-3846-A7A3-7B049097D180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6CFE9-E00E-9847-B520-FFDC02F287DB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84477-F174-324F-A225-5C54E08EFF41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4E33B-2C1F-0043-96AC-1D808E9F88E1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1E42C-2962-3746-AAF8-CA6D4EB09FDB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C6BEE-C01A-5344-AC72-12D18507EB06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D2871-3DCF-5043-A5D9-26B436ED3150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9435A-6221-2A4E-B6D3-45F518538BB9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BEF43-5C24-C94B-8E8C-1F77D9B2B01A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A3E2E-B532-0B4E-84FB-4E970AEB72CB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26245-25F6-AE4F-A86B-19A30D167173}" type="slidenum">
              <a:rPr lang="en-US"/>
              <a:pPr/>
              <a:t>20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59808-BCB3-B047-870D-9B89A7F81560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C9BAA-76C3-5446-A61A-762F5C1F9BB7}" type="slidenum">
              <a:rPr lang="en-US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D0F54-382B-0140-99FF-0019A988B18C}" type="slidenum">
              <a:rPr lang="en-US"/>
              <a:pPr/>
              <a:t>23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A5476-A929-B14C-8F42-834B8246A6F1}" type="slidenum">
              <a:rPr lang="en-US"/>
              <a:pPr/>
              <a:t>24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E1B2B-E582-A84A-BE26-D773E4B527C6}" type="slidenum">
              <a:rPr lang="en-US"/>
              <a:pPr/>
              <a:t>25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B153F-19F2-FC40-B8A1-A0EDDF520AEE}" type="slidenum">
              <a:rPr lang="en-US"/>
              <a:pPr/>
              <a:t>26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E6F88-134F-BC49-88E0-7DAD56D8E432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DAC02-1858-9B4C-AD6A-CD3FD4279053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B5AD7-B7DF-5B41-9CCB-3C92B3063DC0}" type="slidenum">
              <a:rPr lang="en-US"/>
              <a:pPr/>
              <a:t>29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CCECA-ADC2-924A-821C-999EF37963D3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79D83-A8D8-BE46-AF0D-3D0F47834AE4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D0A6F-A63A-F246-BA64-CF08FD1449FE}" type="slidenum">
              <a:rPr lang="en-US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818CC-523A-E747-9AD1-489C95E723A9}" type="slidenum">
              <a:rPr lang="en-US"/>
              <a:pPr/>
              <a:t>32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F26CB-AFA2-5443-977B-36CA7C2696EC}" type="slidenum">
              <a:rPr lang="en-US"/>
              <a:pPr/>
              <a:t>33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FAA9C-4C18-6542-A35F-3554F0595A47}" type="slidenum">
              <a:rPr lang="en-US"/>
              <a:pPr/>
              <a:t>34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EC0DB-64F9-904D-8D87-54DD95D95124}" type="slidenum">
              <a:rPr lang="en-US"/>
              <a:pPr/>
              <a:t>35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09B7A-6A93-A04B-9F0C-D168AD37134D}" type="slidenum">
              <a:rPr lang="en-US"/>
              <a:pPr/>
              <a:t>36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A804C-E5E0-A54B-96C7-7145C0E365F7}" type="slidenum">
              <a:rPr lang="en-US"/>
              <a:pPr/>
              <a:t>37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AFFBB-09B5-D04C-8D6E-2611D15313A2}" type="slidenum">
              <a:rPr lang="en-US"/>
              <a:pPr/>
              <a:t>38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BF4E5-3347-8A41-8A06-89577151D7C1}" type="slidenum">
              <a:rPr lang="en-US"/>
              <a:pPr/>
              <a:t>39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0EEAD-AD6C-D449-8366-208319420935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3AE8E-6375-9B42-87BA-52FA6E574C52}" type="slidenum">
              <a:rPr lang="en-US"/>
              <a:pPr/>
              <a:t>40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6DEE3-D6BB-7B43-97B9-D9DD197C6E09}" type="slidenum">
              <a:rPr lang="en-US"/>
              <a:pPr/>
              <a:t>41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0C6FE-86EF-784E-9130-2A65D529CB03}" type="slidenum">
              <a:rPr lang="en-US"/>
              <a:pPr/>
              <a:t>42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6C1AE-4DF1-AE49-8CBA-567A03447B63}" type="slidenum">
              <a:rPr lang="en-US"/>
              <a:pPr/>
              <a:t>43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CCF21-29D1-744F-9DFF-649E88E183BA}" type="slidenum">
              <a:rPr lang="en-US"/>
              <a:pPr/>
              <a:t>44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F3EC-84CD-E547-A93F-CD2A3BAE08EB}" type="slidenum">
              <a:rPr lang="en-US"/>
              <a:pPr/>
              <a:t>45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AB39D-5DDC-AF49-9BBD-19DEBFB374BD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2AA6F-DBC1-3C4E-9BAC-9752F54030B8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0CCEB-CB05-6640-A9E9-88AB9095FEDE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BE4BA-3620-CE4B-8F2A-6488F3C54700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CA232-2540-0846-8596-9935CB2EEFCF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CDEE-DC97-C947-B87A-4AB1C2CA9908}" type="datetime1">
              <a:rPr lang="en-US" smtClean="0"/>
              <a:t>7/3/2014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1854-BFCC-204A-BCF0-BABF42BAC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7DF5-2163-1A46-BE96-F120B86B7058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65BC-3042-7D4A-B96A-00DD2958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4EAA-3B5B-6E4C-8D6E-5154F6A6A177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2878-D0B2-3B4C-9C88-DE5407200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B519-2D2A-3A46-8A5F-024011934991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550E-3FDC-3A45-983C-F43E77443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569B-0A60-2243-AF57-070C5EAD4874}" type="datetime1">
              <a:rPr lang="en-US" smtClean="0"/>
              <a:t>7/3/2014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017D9-F0E2-1149-B76B-F153494C2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A817-2066-A34B-9FB4-846466899210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49BB-249E-B64B-ADCE-6C1291307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97A1-6227-5E47-AF7A-45A44672E104}" type="datetime1">
              <a:rPr lang="en-US" smtClean="0"/>
              <a:t>7/3/2014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D668-B728-EF4C-B8A8-A95C6A505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7AAC-6148-CA4C-AF27-12ACE5CE921D}" type="datetime1">
              <a:rPr lang="en-US" smtClean="0"/>
              <a:t>7/3/2014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6743-AEA7-B54C-826E-619831FE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A23F-6466-A840-B04D-067B04333562}" type="datetime1">
              <a:rPr lang="en-US" smtClean="0"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99D8-22C9-3E4E-8A1D-E93C29EAC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F705-6B3D-AE41-8296-DD7B7E3C83F2}" type="datetime1">
              <a:rPr lang="en-US" smtClean="0"/>
              <a:t>7/3/2014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446F-FEF5-1B42-B296-E6E51DDD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53FF-BDEC-1545-89D5-8D8E3A267784}" type="datetime1">
              <a:rPr lang="en-US" smtClean="0"/>
              <a:t>7/3/2014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121E1-21F4-DD4E-BD43-B6BE4F1E1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06CEC9C-C042-7C48-90DA-FBC694B9C8AE}" type="datetime1">
              <a:rPr lang="en-US" smtClean="0"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23C1C59D-E98C-A743-B0E6-70C5A11D3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066800"/>
            <a:ext cx="7848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5" r:id="rId8"/>
    <p:sldLayoutId id="2147483716" r:id="rId9"/>
    <p:sldLayoutId id="2147483711" r:id="rId10"/>
    <p:sldLayoutId id="214748371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t>Cumulative Trauma Disorders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3429000"/>
            <a:ext cx="777875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600" dirty="0">
                <a:solidFill>
                  <a:schemeClr val="tx2"/>
                </a:solidFill>
                <a:latin typeface="+mn-lt"/>
              </a:rPr>
              <a:t>Brian Peacock </a:t>
            </a:r>
          </a:p>
          <a:p>
            <a:pPr algn="ctr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600" dirty="0">
                <a:solidFill>
                  <a:schemeClr val="tx2"/>
                </a:solidFill>
                <a:latin typeface="+mn-lt"/>
              </a:rPr>
              <a:t>for</a:t>
            </a:r>
          </a:p>
          <a:p>
            <a:pPr algn="ctr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600" dirty="0" smtClean="0">
                <a:solidFill>
                  <a:schemeClr val="tx2"/>
                </a:solidFill>
                <a:latin typeface="+mn-lt"/>
              </a:rPr>
              <a:t>Pitney Bowes </a:t>
            </a:r>
            <a:r>
              <a:rPr lang="en-US" sz="2600" dirty="0" err="1" smtClean="0">
                <a:solidFill>
                  <a:schemeClr val="tx2"/>
                </a:solidFill>
                <a:latin typeface="+mn-lt"/>
              </a:rPr>
              <a:t>Inc</a:t>
            </a:r>
            <a:endParaRPr lang="en-US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4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762000" y="62484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scan0095"/>
          <p:cNvPicPr>
            <a:picLocks noChangeAspect="1" noChangeArrowheads="1"/>
          </p:cNvPicPr>
          <p:nvPr/>
        </p:nvPicPr>
        <p:blipFill>
          <a:blip r:embed="rId3"/>
          <a:srcRect b="10471"/>
          <a:stretch>
            <a:fillRect/>
          </a:stretch>
        </p:blipFill>
        <p:spPr bwMode="auto">
          <a:xfrm>
            <a:off x="2179638" y="0"/>
            <a:ext cx="5457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Neck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374967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Localized pain, redness and swelling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Muscle spasm / tenderness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Active ROM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Flex 45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Extend 55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Rotate L/R 70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Side flex 40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Check for radiated pain/ </a:t>
            </a:r>
            <a:r>
              <a:rPr lang="en-US" sz="2000" dirty="0" err="1"/>
              <a:t>parasthesia</a:t>
            </a:r>
            <a:r>
              <a:rPr lang="en-US" sz="2000" dirty="0"/>
              <a:t> down arm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Cervical nerve root / brachial plexus involvement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Check for arthritis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3482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12954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Sustained posture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Looking at work / computer screen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Drooping shoulders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4876800" y="3352800"/>
            <a:ext cx="3505200" cy="2566988"/>
          </a:xfrm>
          <a:prstGeom prst="rect">
            <a:avLst/>
          </a:prstGeom>
          <a:solidFill>
            <a:srgbClr val="EEFEA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Rest, ice / heat, massage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Mobilization exercises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Work place / posture intervention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Frequent rest breaks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Job enlargement and / or rotation</a:t>
            </a:r>
          </a:p>
        </p:txBody>
      </p:sp>
      <p:sp>
        <p:nvSpPr>
          <p:cNvPr id="3482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990600" y="13716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400" dirty="0"/>
              <a:t>Compression between two other types of tissue (muscle, bone, ligament, etc.)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400" dirty="0"/>
              <a:t>Direct compression of nerve by contact with an external object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400" dirty="0"/>
              <a:t>Impedes the transmission of nerve impulse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rgbClr val="696464"/>
                </a:solidFill>
              </a:rPr>
              <a:t>Nerve Disorders</a:t>
            </a:r>
          </a:p>
        </p:txBody>
      </p:sp>
      <p:sp>
        <p:nvSpPr>
          <p:cNvPr id="3687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scan0002"/>
          <p:cNvPicPr>
            <a:picLocks noChangeAspect="1" noChangeArrowheads="1"/>
          </p:cNvPicPr>
          <p:nvPr/>
        </p:nvPicPr>
        <p:blipFill>
          <a:blip r:embed="rId3"/>
          <a:srcRect t="13942" b="30713"/>
          <a:stretch>
            <a:fillRect/>
          </a:stretch>
        </p:blipFill>
        <p:spPr bwMode="auto">
          <a:xfrm>
            <a:off x="0" y="685800"/>
            <a:ext cx="9144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" y="12192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0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000" dirty="0"/>
              <a:t>Entrapment of the brachial plexus (nerve roots at C5 through C8)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endParaRPr lang="en-US" sz="20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000" dirty="0"/>
              <a:t>May occur at several locations, for instance between clavicle and first rib, </a:t>
            </a:r>
            <a:r>
              <a:rPr lang="en-US" sz="2000" dirty="0" err="1"/>
              <a:t>scalenus</a:t>
            </a:r>
            <a:r>
              <a:rPr lang="en-US" sz="2000" dirty="0"/>
              <a:t> muscles in the back of the neck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endParaRPr lang="en-US" sz="20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000" dirty="0"/>
              <a:t>Overhead work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696464"/>
                </a:solidFill>
              </a:rPr>
              <a:t>Thoracic Outlet Syndrome</a:t>
            </a:r>
          </a:p>
        </p:txBody>
      </p:sp>
      <p:pic>
        <p:nvPicPr>
          <p:cNvPr id="40966" name="Picture 6" descr="scan0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962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scan0096"/>
          <p:cNvPicPr>
            <a:picLocks noChangeAspect="1" noChangeArrowheads="1"/>
          </p:cNvPicPr>
          <p:nvPr/>
        </p:nvPicPr>
        <p:blipFill>
          <a:blip r:embed="rId4"/>
          <a:srcRect l="1746" t="1503" r="4286" b="15181"/>
          <a:stretch>
            <a:fillRect/>
          </a:stretch>
        </p:blipFill>
        <p:spPr bwMode="auto">
          <a:xfrm>
            <a:off x="5867400" y="1524000"/>
            <a:ext cx="28956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81000" y="5105400"/>
            <a:ext cx="20574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Also blood vessel 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6" descr="scan0096"/>
          <p:cNvPicPr>
            <a:picLocks noChangeAspect="1" noChangeArrowheads="1"/>
          </p:cNvPicPr>
          <p:nvPr/>
        </p:nvPicPr>
        <p:blipFill>
          <a:blip r:embed="rId3"/>
          <a:srcRect l="1746" t="1503" r="4286" b="15181"/>
          <a:stretch>
            <a:fillRect/>
          </a:stretch>
        </p:blipFill>
        <p:spPr bwMode="auto">
          <a:xfrm>
            <a:off x="1219200" y="228600"/>
            <a:ext cx="67818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Shoulder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eaLnBrk="1" hangingPunct="1"/>
            <a:r>
              <a:rPr lang="en-US" sz="2400"/>
              <a:t>Very complex, comprises shoulder girdle and shoulder joint</a:t>
            </a:r>
          </a:p>
          <a:p>
            <a:pPr lvl="1" eaLnBrk="1" hangingPunct="1"/>
            <a:r>
              <a:rPr lang="en-US" sz="2000"/>
              <a:t>Large range of motion</a:t>
            </a:r>
          </a:p>
          <a:p>
            <a:pPr lvl="1" eaLnBrk="1" hangingPunct="1"/>
            <a:r>
              <a:rPr lang="en-US" sz="2000"/>
              <a:t>Rotator cuff muscles</a:t>
            </a:r>
          </a:p>
          <a:p>
            <a:pPr lvl="1" eaLnBrk="1" hangingPunct="1"/>
            <a:r>
              <a:rPr lang="en-US" sz="2000"/>
              <a:t>Bursae</a:t>
            </a:r>
          </a:p>
          <a:p>
            <a:pPr lvl="1" eaLnBrk="1" hangingPunct="1"/>
            <a:r>
              <a:rPr lang="en-US" sz="2000"/>
              <a:t>Long head of biceps</a:t>
            </a:r>
          </a:p>
          <a:p>
            <a:pPr lvl="2" eaLnBrk="1" hangingPunct="1"/>
            <a:r>
              <a:rPr lang="en-US" sz="1800"/>
              <a:t>Tendinitis, tenosynovitis</a:t>
            </a:r>
          </a:p>
          <a:p>
            <a:pPr eaLnBrk="1" hangingPunct="1"/>
            <a:r>
              <a:rPr lang="en-US" sz="2400"/>
              <a:t>Frozen shoulder</a:t>
            </a:r>
          </a:p>
          <a:p>
            <a:pPr lvl="1" eaLnBrk="1" hangingPunct="1"/>
            <a:r>
              <a:rPr lang="en-US" sz="2000"/>
              <a:t>Multiple inflammatory sites</a:t>
            </a:r>
          </a:p>
          <a:p>
            <a:pPr lvl="1" eaLnBrk="1" hangingPunct="1"/>
            <a:r>
              <a:rPr lang="en-US" sz="2000"/>
              <a:t>Joint capsule</a:t>
            </a:r>
          </a:p>
        </p:txBody>
      </p:sp>
      <p:sp>
        <p:nvSpPr>
          <p:cNvPr id="4506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4191000"/>
          </a:xfrm>
          <a:solidFill>
            <a:srgbClr val="EEFEA0"/>
          </a:solidFill>
        </p:spPr>
        <p:txBody>
          <a:bodyPr/>
          <a:lstStyle/>
          <a:p>
            <a:pPr eaLnBrk="1" hangingPunct="1"/>
            <a:r>
              <a:rPr lang="en-US" sz="2400"/>
              <a:t>Check for passive ROM</a:t>
            </a:r>
          </a:p>
          <a:p>
            <a:pPr eaLnBrk="1" hangingPunct="1"/>
            <a:r>
              <a:rPr lang="en-US" sz="2400"/>
              <a:t>Check for active ROM with and without gravity / resistance</a:t>
            </a:r>
          </a:p>
          <a:p>
            <a:pPr eaLnBrk="1" hangingPunct="1"/>
            <a:r>
              <a:rPr lang="en-US" sz="2400"/>
              <a:t>Crepitus</a:t>
            </a:r>
          </a:p>
          <a:p>
            <a:pPr eaLnBrk="1" hangingPunct="1"/>
            <a:r>
              <a:rPr lang="en-US" sz="2400"/>
              <a:t>Painful arc</a:t>
            </a:r>
          </a:p>
          <a:p>
            <a:pPr eaLnBrk="1" hangingPunct="1"/>
            <a:r>
              <a:rPr lang="en-US" sz="2400"/>
              <a:t>Check for referred pain from neck, cardiac ischemia, diaphragm area etc.</a:t>
            </a:r>
          </a:p>
        </p:txBody>
      </p:sp>
      <p:sp>
        <p:nvSpPr>
          <p:cNvPr id="4506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Shoulder</a:t>
            </a:r>
          </a:p>
        </p:txBody>
      </p:sp>
      <p:sp>
        <p:nvSpPr>
          <p:cNvPr id="47109" name="Text Box 4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Degenerative tendinitis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Calcification, crepitus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Overhead work, repeated and sustained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Medial rotation of the shoulder joint in elevation / abduction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Supraspinatus impingement under the acromion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Exacerbation of acute trauma (throwing)</a:t>
            </a:r>
          </a:p>
        </p:txBody>
      </p:sp>
      <p:sp>
        <p:nvSpPr>
          <p:cNvPr id="47110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2590800"/>
          </a:xfrm>
          <a:solidFill>
            <a:srgbClr val="EEFEA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Heat / ice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Passive mobility exercises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Resisted exercises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Gravity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Weights and springs</a:t>
            </a:r>
          </a:p>
        </p:txBody>
      </p:sp>
      <p:sp>
        <p:nvSpPr>
          <p:cNvPr id="471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Elbow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315200" cy="2362200"/>
          </a:xfrm>
        </p:spPr>
        <p:txBody>
          <a:bodyPr/>
          <a:lstStyle/>
          <a:p>
            <a:pPr eaLnBrk="1" hangingPunct="1"/>
            <a:r>
              <a:rPr lang="en-US"/>
              <a:t>Flexion / extension (160)</a:t>
            </a:r>
          </a:p>
          <a:p>
            <a:pPr eaLnBrk="1" hangingPunct="1"/>
            <a:r>
              <a:rPr lang="en-US"/>
              <a:t>Pronation / supination (+/- 180)</a:t>
            </a:r>
          </a:p>
          <a:p>
            <a:pPr eaLnBrk="1" hangingPunct="1"/>
            <a:r>
              <a:rPr lang="en-US"/>
              <a:t>Check passive and resisted ROM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Elbow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en-US"/>
              <a:t>Lateral Epicondylitis (Tennis Elbow)</a:t>
            </a:r>
          </a:p>
          <a:p>
            <a:pPr lvl="1" eaLnBrk="1" hangingPunct="1"/>
            <a:r>
              <a:rPr lang="en-US"/>
              <a:t>Wrist extensor tendon insertion</a:t>
            </a:r>
          </a:p>
          <a:p>
            <a:pPr lvl="1" eaLnBrk="1" hangingPunct="1"/>
            <a:r>
              <a:rPr lang="en-US"/>
              <a:t>Repeated minor strains</a:t>
            </a:r>
          </a:p>
          <a:p>
            <a:pPr lvl="1" eaLnBrk="1" hangingPunct="1"/>
            <a:r>
              <a:rPr lang="en-US"/>
              <a:t>Pinpoint tenderness</a:t>
            </a:r>
          </a:p>
          <a:p>
            <a:pPr lvl="1" eaLnBrk="1" hangingPunct="1"/>
            <a:r>
              <a:rPr lang="en-US"/>
              <a:t>Check resisted wrist extension</a:t>
            </a:r>
          </a:p>
        </p:txBody>
      </p:sp>
      <p:sp>
        <p:nvSpPr>
          <p:cNvPr id="5120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4114800"/>
          </a:xfrm>
          <a:solidFill>
            <a:srgbClr val="EEFEA0"/>
          </a:solidFill>
        </p:spPr>
        <p:txBody>
          <a:bodyPr/>
          <a:lstStyle/>
          <a:p>
            <a:pPr eaLnBrk="1" hangingPunct="1"/>
            <a:r>
              <a:rPr lang="en-US"/>
              <a:t>Rest</a:t>
            </a:r>
          </a:p>
          <a:p>
            <a:pPr eaLnBrk="1" hangingPunct="1"/>
            <a:r>
              <a:rPr lang="en-US"/>
              <a:t>Ice / heat</a:t>
            </a:r>
          </a:p>
          <a:p>
            <a:pPr eaLnBrk="1" hangingPunct="1"/>
            <a:r>
              <a:rPr lang="en-US"/>
              <a:t>ROM exercises (note wrist and elbow involvement)</a:t>
            </a:r>
          </a:p>
          <a:p>
            <a:pPr eaLnBrk="1" hangingPunct="1"/>
            <a:r>
              <a:rPr lang="en-US"/>
              <a:t>Massage</a:t>
            </a:r>
          </a:p>
          <a:p>
            <a:pPr eaLnBrk="1" hangingPunct="1"/>
            <a:r>
              <a:rPr lang="en-US"/>
              <a:t>Ultrasound, local injections (cortisone)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096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696464"/>
                </a:solidFill>
              </a:rPr>
              <a:t>Occupational Musculoskeletal Disorders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0" y="12954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endParaRPr lang="en-US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/>
              <a:t>Acute –slips, trips, falls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/>
              <a:t>strains, sprains, fractures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endParaRPr lang="en-US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/>
              <a:t>Chronic – cumulative trauma disorders, repetitive strain injuries, etc.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endParaRPr lang="en-US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b="1"/>
              <a:t>Work Related Musculoskeletal Disorders (WRMSDs)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endParaRPr lang="en-US" b="1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/>
              <a:t>Injury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/>
              <a:t>biomechanical basis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/>
              <a:t>mechanical disruption of tissues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/>
              <a:t>results in pain, inflammation and other biological responses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/>
              <a:t>acute or chronic (overuse, abuse)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/>
              <a:t>“illness”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/>
          </a:p>
        </p:txBody>
      </p:sp>
      <p:sp>
        <p:nvSpPr>
          <p:cNvPr id="163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Elbow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Medial epicondylitis (Golfers elbow, Little league elbow)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Common flexor tendon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Localized pain and tenderness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Resisted writs flexion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p:sp>
        <p:nvSpPr>
          <p:cNvPr id="5325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724400" y="1371600"/>
            <a:ext cx="4038600" cy="1447800"/>
          </a:xfrm>
          <a:solidFill>
            <a:srgbClr val="EEFEA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Heat / ice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ROM exercises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Massage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53255" name="Picture 5" descr="MCj028570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895600"/>
            <a:ext cx="27432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6" descr="MCj015723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72000"/>
            <a:ext cx="151923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Carpal Tunnel Syndrome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en-US" sz="2400"/>
              <a:t>Multiple causes</a:t>
            </a:r>
          </a:p>
          <a:p>
            <a:pPr lvl="1" eaLnBrk="1" hangingPunct="1"/>
            <a:r>
              <a:rPr lang="en-US" sz="2000"/>
              <a:t>Anatomy</a:t>
            </a:r>
          </a:p>
          <a:p>
            <a:pPr lvl="1" eaLnBrk="1" hangingPunct="1"/>
            <a:r>
              <a:rPr lang="en-US" sz="2000"/>
              <a:t>Other diseases</a:t>
            </a:r>
          </a:p>
          <a:p>
            <a:pPr eaLnBrk="1" hangingPunct="1"/>
            <a:r>
              <a:rPr lang="en-US" sz="2400"/>
              <a:t>Compression of medial nerve as it passes through carpal tunnel</a:t>
            </a:r>
          </a:p>
          <a:p>
            <a:pPr lvl="1" eaLnBrk="1" hangingPunct="1"/>
            <a:r>
              <a:rPr lang="en-US" sz="2000"/>
              <a:t>Transverse carpal ligament / carpal bones</a:t>
            </a:r>
          </a:p>
          <a:p>
            <a:pPr lvl="1" eaLnBrk="1" hangingPunct="1"/>
            <a:r>
              <a:rPr lang="en-US" sz="2000"/>
              <a:t>Nine flexor tendons</a:t>
            </a:r>
          </a:p>
          <a:p>
            <a:pPr lvl="1" eaLnBrk="1" hangingPunct="1"/>
            <a:r>
              <a:rPr lang="en-US" sz="2000"/>
              <a:t>Motor and sensory nerve fibers</a:t>
            </a:r>
          </a:p>
        </p:txBody>
      </p:sp>
      <p:sp>
        <p:nvSpPr>
          <p:cNvPr id="5530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pPr eaLnBrk="1" hangingPunct="1"/>
            <a:r>
              <a:rPr lang="en-US" sz="2400"/>
              <a:t>Thumb muscles</a:t>
            </a:r>
          </a:p>
          <a:p>
            <a:pPr eaLnBrk="1" hangingPunct="1"/>
            <a:r>
              <a:rPr lang="en-US" sz="2400"/>
              <a:t>Thumb, index, middle and radial half of ring finger</a:t>
            </a:r>
          </a:p>
          <a:p>
            <a:pPr lvl="1" eaLnBrk="1" hangingPunct="1"/>
            <a:r>
              <a:rPr lang="en-US" sz="2000"/>
              <a:t>Palmar surface</a:t>
            </a:r>
          </a:p>
          <a:p>
            <a:pPr lvl="1" eaLnBrk="1" hangingPunct="1"/>
            <a:r>
              <a:rPr lang="en-US" sz="2000"/>
              <a:t>Distal dorsal surface of fingers</a:t>
            </a:r>
          </a:p>
          <a:p>
            <a:pPr lvl="1" eaLnBrk="1" hangingPunct="1"/>
            <a:endParaRPr lang="en-US" sz="2000"/>
          </a:p>
        </p:txBody>
      </p:sp>
      <p:sp>
        <p:nvSpPr>
          <p:cNvPr id="5530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scan0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688" y="0"/>
            <a:ext cx="511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scan0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50" y="0"/>
            <a:ext cx="4476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scan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1913" y="1143000"/>
            <a:ext cx="37226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143000" y="30480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rgbClr val="696464"/>
                </a:solidFill>
              </a:rPr>
              <a:t>Dermatomes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Carpal Tunnel Syndrome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en-US" sz="2400"/>
              <a:t>Tingling, numbness, weakness</a:t>
            </a:r>
          </a:p>
          <a:p>
            <a:pPr eaLnBrk="1" hangingPunct="1"/>
            <a:r>
              <a:rPr lang="en-US" sz="2400"/>
              <a:t>Nocturnal parasthesia</a:t>
            </a:r>
          </a:p>
          <a:p>
            <a:pPr eaLnBrk="1" hangingPunct="1"/>
            <a:r>
              <a:rPr lang="en-US" sz="2400"/>
              <a:t>Clumsiness</a:t>
            </a:r>
          </a:p>
          <a:p>
            <a:pPr lvl="1" eaLnBrk="1" hangingPunct="1"/>
            <a:r>
              <a:rPr lang="en-US" sz="2000"/>
              <a:t>Thumb muscles</a:t>
            </a:r>
          </a:p>
          <a:p>
            <a:pPr lvl="1" eaLnBrk="1" hangingPunct="1"/>
            <a:r>
              <a:rPr lang="en-US" sz="2000"/>
              <a:t>Thenar eminence atrophy</a:t>
            </a:r>
          </a:p>
        </p:txBody>
      </p:sp>
      <p:sp>
        <p:nvSpPr>
          <p:cNvPr id="6349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Tinel’s Sign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Tapping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Phalen’s test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Flex wrist for 1 minute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Parasthesia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Pin prick around distribution of median nerve</a:t>
            </a:r>
          </a:p>
          <a:p>
            <a:pPr eaLnBrk="1" hangingPunct="1">
              <a:lnSpc>
                <a:spcPct val="80000"/>
              </a:lnSpc>
            </a:pPr>
            <a:r>
              <a:rPr lang="en-US" b="1"/>
              <a:t>Nerve conduction tests with electromyography</a:t>
            </a:r>
          </a:p>
        </p:txBody>
      </p:sp>
      <p:sp>
        <p:nvSpPr>
          <p:cNvPr id="6349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33400" y="18288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4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400"/>
              <a:t>hold position for 1 minute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400"/>
              <a:t>pain/tingling radiating distally through innervated areas may be a positive test for CTS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Carpal Tunnel Syndrome</a:t>
            </a:r>
            <a:endParaRPr lang="en-US" sz="3200" b="1"/>
          </a:p>
        </p:txBody>
      </p:sp>
      <p:pic>
        <p:nvPicPr>
          <p:cNvPr id="65542" name="Picture 6" descr="scan0005"/>
          <p:cNvPicPr>
            <a:picLocks noChangeAspect="1" noChangeArrowheads="1"/>
          </p:cNvPicPr>
          <p:nvPr/>
        </p:nvPicPr>
        <p:blipFill>
          <a:blip r:embed="rId3"/>
          <a:srcRect l="26353" t="35846" r="29721" b="16359"/>
          <a:stretch>
            <a:fillRect/>
          </a:stretch>
        </p:blipFill>
        <p:spPr bwMode="auto">
          <a:xfrm>
            <a:off x="5715000" y="2895600"/>
            <a:ext cx="197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953000" y="20574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</a:rPr>
              <a:t>Phalen’s test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914400" y="1219200"/>
            <a:ext cx="502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000"/>
              <a:t>Tapping median nerve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000"/>
              <a:t>Tingling/pain is positive for CTS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/>
            <a:r>
              <a:rPr lang="en-US" sz="3800">
                <a:solidFill>
                  <a:schemeClr val="tx2"/>
                </a:solidFill>
              </a:rPr>
              <a:t>Carpal Tunnel Syndrome: Tinel’s test</a:t>
            </a:r>
            <a:endParaRPr lang="en-US" sz="3800" b="1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133600" y="2438400"/>
            <a:ext cx="6248400" cy="3508375"/>
          </a:xfrm>
          <a:prstGeom prst="rect">
            <a:avLst/>
          </a:prstGeom>
          <a:solidFill>
            <a:srgbClr val="EEFEA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800" i="1" dirty="0"/>
          </a:p>
          <a:p>
            <a:pPr>
              <a:defRPr/>
            </a:pPr>
            <a:r>
              <a:rPr lang="en-US" sz="2800" i="1" dirty="0"/>
              <a:t>Quality of </a:t>
            </a:r>
            <a:r>
              <a:rPr lang="en-US" sz="2800" i="1" dirty="0" err="1"/>
              <a:t>Phalen’s</a:t>
            </a:r>
            <a:r>
              <a:rPr lang="en-US" sz="2800" i="1" dirty="0"/>
              <a:t> and </a:t>
            </a:r>
            <a:r>
              <a:rPr lang="en-US" sz="2800" i="1" dirty="0" err="1"/>
              <a:t>Tinel’s</a:t>
            </a:r>
            <a:r>
              <a:rPr lang="en-US" sz="2800" i="1" dirty="0"/>
              <a:t> tests:</a:t>
            </a:r>
          </a:p>
          <a:p>
            <a:pPr marL="514350" indent="-514350">
              <a:buClr>
                <a:schemeClr val="accent1"/>
              </a:buClr>
              <a:buFont typeface="Arial"/>
              <a:buChar char="•"/>
              <a:defRPr/>
            </a:pPr>
            <a:endParaRPr lang="en-US" sz="2800" i="1" dirty="0"/>
          </a:p>
          <a:p>
            <a:pPr marL="514350" indent="-514350"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800" i="1" dirty="0"/>
              <a:t>sensitivity – 32% to 89%</a:t>
            </a:r>
          </a:p>
          <a:p>
            <a:pPr marL="514350" indent="-514350"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800" i="1" dirty="0"/>
              <a:t>specificity – 72% to 84%</a:t>
            </a:r>
          </a:p>
          <a:p>
            <a:pPr marL="514350" indent="-514350"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800" i="1" dirty="0"/>
              <a:t>not an unequivocal diagnosis</a:t>
            </a:r>
          </a:p>
          <a:p>
            <a:pPr marL="514350" indent="-514350"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800" i="1" dirty="0"/>
              <a:t>Therefore Nerve Conduction Test</a:t>
            </a:r>
          </a:p>
          <a:p>
            <a:pPr marL="971550" lvl="1" indent="-514350"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800" i="1" dirty="0"/>
              <a:t>Not definitive</a:t>
            </a:r>
          </a:p>
        </p:txBody>
      </p:sp>
      <p:sp>
        <p:nvSpPr>
          <p:cNvPr id="6759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Carpal Tunnel Syndrome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295400"/>
            <a:ext cx="4572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Ice / Heat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ROM exercises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Job redesign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No sustained, forceful, repeated, flexion / extension / ulnar deviation of the wrist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Anti inflammatory medication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Night splints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(Work splints not advised)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Surgery -transverse carpal ligament release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sp>
        <p:nvSpPr>
          <p:cNvPr id="6963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62000" y="12954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dirty="0"/>
              <a:t>Entrapment of the </a:t>
            </a:r>
            <a:r>
              <a:rPr lang="en-US" sz="2400" dirty="0" err="1"/>
              <a:t>ulnar</a:t>
            </a:r>
            <a:r>
              <a:rPr lang="en-US" sz="2400" dirty="0"/>
              <a:t> nerve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endParaRPr lang="en-US" sz="2400" u="sng" dirty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400" u="sng" dirty="0" err="1"/>
              <a:t>Guyon</a:t>
            </a:r>
            <a:r>
              <a:rPr lang="en-US" sz="2400" u="sng" dirty="0"/>
              <a:t> canal</a:t>
            </a:r>
            <a:r>
              <a:rPr lang="en-US" sz="2400" dirty="0"/>
              <a:t> on the medial side of the hand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400" dirty="0"/>
              <a:t>hand hammering, flexion/extension at wrist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endParaRPr lang="en-US" sz="2400" dirty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400" u="sng" dirty="0" err="1"/>
              <a:t>cubital</a:t>
            </a:r>
            <a:r>
              <a:rPr lang="en-US" sz="2400" u="sng" dirty="0"/>
              <a:t> tunnel</a:t>
            </a:r>
            <a:r>
              <a:rPr lang="en-US" sz="2400" dirty="0"/>
              <a:t> at the elbow (formed by the two heads of the flexor </a:t>
            </a:r>
            <a:r>
              <a:rPr lang="en-US" sz="2400" dirty="0" err="1"/>
              <a:t>carpi</a:t>
            </a:r>
            <a:r>
              <a:rPr lang="en-US" sz="2400" dirty="0"/>
              <a:t> </a:t>
            </a:r>
            <a:r>
              <a:rPr lang="en-US" sz="2400" dirty="0" err="1"/>
              <a:t>ulnaris</a:t>
            </a:r>
            <a:r>
              <a:rPr lang="en-US" sz="2400" dirty="0"/>
              <a:t>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400" dirty="0"/>
              <a:t>results from resting elbows on hard surface or twisting at the elbow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57200" y="-152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/>
            <a:r>
              <a:rPr lang="en-US" sz="2700">
                <a:solidFill>
                  <a:schemeClr val="tx2"/>
                </a:solidFill>
              </a:rPr>
              <a:t>Guyon Canal and Cubital Tunnel Syndrome</a:t>
            </a:r>
            <a:endParaRPr lang="en-US" sz="2700" b="1"/>
          </a:p>
        </p:txBody>
      </p:sp>
      <p:sp>
        <p:nvSpPr>
          <p:cNvPr id="7168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Factors for MSDs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219200"/>
            <a:ext cx="7772400" cy="4572000"/>
          </a:xfrm>
        </p:spPr>
        <p:txBody>
          <a:bodyPr/>
          <a:lstStyle/>
          <a:p>
            <a:r>
              <a:rPr lang="en-US" sz="1400" smtClean="0"/>
              <a:t>Genetic / morphological</a:t>
            </a:r>
          </a:p>
          <a:p>
            <a:pPr lvl="1"/>
            <a:r>
              <a:rPr lang="en-US" sz="1400" smtClean="0"/>
              <a:t>carpal tunnel diameter</a:t>
            </a:r>
          </a:p>
          <a:p>
            <a:pPr lvl="1"/>
            <a:r>
              <a:rPr lang="en-US" sz="1400" smtClean="0"/>
              <a:t>gender</a:t>
            </a:r>
          </a:p>
          <a:p>
            <a:r>
              <a:rPr lang="en-US" sz="1400" smtClean="0"/>
              <a:t>Psychosocial</a:t>
            </a:r>
          </a:p>
          <a:p>
            <a:pPr lvl="1"/>
            <a:r>
              <a:rPr lang="en-US" sz="1400" smtClean="0"/>
              <a:t>pain threshold</a:t>
            </a:r>
          </a:p>
          <a:p>
            <a:pPr lvl="1"/>
            <a:r>
              <a:rPr lang="en-US" sz="1400" smtClean="0"/>
              <a:t>job and work environment factors</a:t>
            </a:r>
          </a:p>
          <a:p>
            <a:pPr lvl="2"/>
            <a:r>
              <a:rPr lang="en-US" sz="1400" smtClean="0"/>
              <a:t>job content</a:t>
            </a:r>
          </a:p>
          <a:p>
            <a:pPr lvl="2"/>
            <a:r>
              <a:rPr lang="en-US" sz="1400" smtClean="0"/>
              <a:t>work organization/supervision</a:t>
            </a:r>
          </a:p>
          <a:p>
            <a:pPr lvl="2"/>
            <a:r>
              <a:rPr lang="en-US" sz="1400" smtClean="0"/>
              <a:t>financial aspects of work</a:t>
            </a:r>
          </a:p>
          <a:p>
            <a:pPr lvl="1"/>
            <a:r>
              <a:rPr lang="en-US" sz="1400" smtClean="0"/>
              <a:t>non-occupational factors</a:t>
            </a:r>
          </a:p>
          <a:p>
            <a:pPr lvl="2"/>
            <a:r>
              <a:rPr lang="en-US" sz="1400" smtClean="0"/>
              <a:t>socioeconomic status</a:t>
            </a:r>
          </a:p>
          <a:p>
            <a:pPr lvl="2"/>
            <a:r>
              <a:rPr lang="en-US" sz="1400" smtClean="0"/>
              <a:t>non-occupational activities</a:t>
            </a:r>
          </a:p>
          <a:p>
            <a:pPr lvl="2"/>
            <a:r>
              <a:rPr lang="en-US" sz="1400" smtClean="0"/>
              <a:t>family status and relations</a:t>
            </a:r>
          </a:p>
          <a:p>
            <a:pPr lvl="2"/>
            <a:r>
              <a:rPr lang="en-US" sz="1400" smtClean="0"/>
              <a:t>personality and psychological factors </a:t>
            </a:r>
          </a:p>
          <a:p>
            <a:pPr lvl="1"/>
            <a:r>
              <a:rPr lang="en-US" sz="1400" smtClean="0"/>
              <a:t>iatrogenesis (cause by the health care system) </a:t>
            </a:r>
          </a:p>
          <a:p>
            <a:pPr lvl="2"/>
            <a:r>
              <a:rPr lang="en-US" sz="1400" smtClean="0"/>
              <a:t>health care system</a:t>
            </a:r>
          </a:p>
          <a:p>
            <a:pPr lvl="2"/>
            <a:r>
              <a:rPr lang="en-US" sz="1400" smtClean="0"/>
              <a:t>work safety analysis</a:t>
            </a:r>
          </a:p>
          <a:p>
            <a:pPr lvl="2"/>
            <a:r>
              <a:rPr lang="en-US" sz="1400" smtClean="0"/>
              <a:t>insurance requires labels</a:t>
            </a:r>
          </a:p>
        </p:txBody>
      </p:sp>
      <p:sp>
        <p:nvSpPr>
          <p:cNvPr id="1843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scan00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2288" y="0"/>
            <a:ext cx="445611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Hypothenar Hammer Syndrome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en-US" sz="2400"/>
              <a:t>Repeated forceful pounding with the palm</a:t>
            </a:r>
          </a:p>
          <a:p>
            <a:pPr lvl="1" eaLnBrk="1" hangingPunct="1"/>
            <a:r>
              <a:rPr lang="en-US" sz="2000"/>
              <a:t>Push fasteners</a:t>
            </a:r>
          </a:p>
          <a:p>
            <a:pPr eaLnBrk="1" hangingPunct="1"/>
            <a:r>
              <a:rPr lang="en-US" sz="2400"/>
              <a:t>Occlusion of ulnar artery</a:t>
            </a:r>
          </a:p>
          <a:p>
            <a:pPr eaLnBrk="1" hangingPunct="1"/>
            <a:r>
              <a:rPr lang="en-US" sz="2400"/>
              <a:t>Nerves of 4</a:t>
            </a:r>
            <a:r>
              <a:rPr lang="en-US" sz="2400" baseline="30000"/>
              <a:t>th</a:t>
            </a:r>
            <a:r>
              <a:rPr lang="en-US" sz="2400"/>
              <a:t> and 5</a:t>
            </a:r>
            <a:r>
              <a:rPr lang="en-US" sz="2400" baseline="30000"/>
              <a:t>th</a:t>
            </a:r>
            <a:r>
              <a:rPr lang="en-US" sz="2400"/>
              <a:t> digits</a:t>
            </a:r>
          </a:p>
          <a:p>
            <a:pPr eaLnBrk="1" hangingPunct="1"/>
            <a:r>
              <a:rPr lang="en-US" sz="2400"/>
              <a:t>Tenderness and parasthesia</a:t>
            </a:r>
          </a:p>
          <a:p>
            <a:pPr eaLnBrk="1" hangingPunct="1"/>
            <a:r>
              <a:rPr lang="en-US" sz="2400"/>
              <a:t>Hypothenar atrophy</a:t>
            </a:r>
          </a:p>
        </p:txBody>
      </p:sp>
      <p:sp>
        <p:nvSpPr>
          <p:cNvPr id="7578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1752600"/>
          </a:xfrm>
        </p:spPr>
        <p:txBody>
          <a:bodyPr/>
          <a:lstStyle/>
          <a:p>
            <a:pPr eaLnBrk="1" hangingPunct="1"/>
            <a:r>
              <a:rPr lang="en-US"/>
              <a:t>Heat and ice</a:t>
            </a:r>
          </a:p>
          <a:p>
            <a:pPr eaLnBrk="1" hangingPunct="1"/>
            <a:r>
              <a:rPr lang="en-US"/>
              <a:t>Gentle exercise</a:t>
            </a:r>
          </a:p>
          <a:p>
            <a:pPr eaLnBrk="1" hangingPunct="1"/>
            <a:r>
              <a:rPr lang="en-US"/>
              <a:t>Stop pounding!</a:t>
            </a:r>
          </a:p>
        </p:txBody>
      </p:sp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5257800" y="4267200"/>
            <a:ext cx="26670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“Flat muscle”</a:t>
            </a:r>
          </a:p>
        </p:txBody>
      </p:sp>
      <p:sp>
        <p:nvSpPr>
          <p:cNvPr id="7578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Ulnar Nerve Compression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Ulnar nerve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Guyon’s canal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Pisiform and hook of hamate bones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Palmaris muscle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Hammering / Pounding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Wrist hyper extension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Prolonged and repetitive full range wrist flexion and extension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Pain, tenderness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Tinel’s sign</a:t>
            </a:r>
          </a:p>
          <a:p>
            <a:pPr lvl="1" eaLnBrk="1" hangingPunct="1">
              <a:lnSpc>
                <a:spcPct val="90000"/>
              </a:lnSpc>
            </a:pPr>
            <a:endParaRPr lang="en-US" sz="2000"/>
          </a:p>
        </p:txBody>
      </p:sp>
      <p:sp>
        <p:nvSpPr>
          <p:cNvPr id="7783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191000" cy="12192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Stop hammering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Stop offending wrist movements</a:t>
            </a:r>
          </a:p>
        </p:txBody>
      </p:sp>
      <p:sp>
        <p:nvSpPr>
          <p:cNvPr id="7783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Trigger Finger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en-US"/>
              <a:t>Swelling and nodule formation of flexor tendons of the digits</a:t>
            </a:r>
          </a:p>
          <a:p>
            <a:pPr lvl="1" eaLnBrk="1" hangingPunct="1"/>
            <a:r>
              <a:rPr lang="en-US"/>
              <a:t>Clicking</a:t>
            </a:r>
          </a:p>
          <a:p>
            <a:pPr lvl="1" eaLnBrk="1" hangingPunct="1"/>
            <a:r>
              <a:rPr lang="en-US"/>
              <a:t>Locking</a:t>
            </a:r>
          </a:p>
          <a:p>
            <a:pPr eaLnBrk="1" hangingPunct="1"/>
            <a:r>
              <a:rPr lang="en-US"/>
              <a:t>Pistol type tools</a:t>
            </a:r>
          </a:p>
          <a:p>
            <a:pPr lvl="1" eaLnBrk="1" hangingPunct="1"/>
            <a:r>
              <a:rPr lang="en-US"/>
              <a:t>High force / range trigger</a:t>
            </a:r>
          </a:p>
        </p:txBody>
      </p:sp>
      <p:sp>
        <p:nvSpPr>
          <p:cNvPr id="7987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0" y="1676400"/>
            <a:ext cx="4038600" cy="2438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/>
              <a:t>Surgery</a:t>
            </a:r>
          </a:p>
          <a:p>
            <a:pPr eaLnBrk="1" hangingPunct="1"/>
            <a:r>
              <a:rPr lang="en-US"/>
              <a:t>Tool design</a:t>
            </a:r>
          </a:p>
          <a:p>
            <a:pPr lvl="1" eaLnBrk="1" hangingPunct="1"/>
            <a:r>
              <a:rPr lang="en-US"/>
              <a:t>Broader / lighter trigger</a:t>
            </a:r>
          </a:p>
          <a:p>
            <a:pPr lvl="1" eaLnBrk="1" hangingPunct="1"/>
            <a:r>
              <a:rPr lang="en-US"/>
              <a:t>Push to start</a:t>
            </a:r>
          </a:p>
        </p:txBody>
      </p:sp>
      <p:sp>
        <p:nvSpPr>
          <p:cNvPr id="7987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>
            <a:spLocks noGrp="1" noChangeArrowheads="1"/>
          </p:cNvSpPr>
          <p:nvPr>
            <p:ph sz="quarter" idx="1"/>
          </p:nvPr>
        </p:nvSpPr>
        <p:spPr>
          <a:xfrm>
            <a:off x="990600" y="1600200"/>
            <a:ext cx="7239000" cy="2057400"/>
          </a:xfrm>
        </p:spPr>
        <p:txBody>
          <a:bodyPr/>
          <a:lstStyle/>
          <a:p>
            <a:pPr marL="534988" indent="-534988" eaLnBrk="1" hangingPunct="1">
              <a:lnSpc>
                <a:spcPct val="90000"/>
              </a:lnSpc>
            </a:pPr>
            <a:r>
              <a:rPr lang="en-US" sz="4500"/>
              <a:t>Tenosynovitis</a:t>
            </a:r>
          </a:p>
          <a:p>
            <a:pPr marL="534988" indent="-534988" eaLnBrk="1" hangingPunct="1">
              <a:lnSpc>
                <a:spcPct val="90000"/>
              </a:lnSpc>
            </a:pPr>
            <a:r>
              <a:rPr lang="en-US" sz="4500"/>
              <a:t>Digit extensors</a:t>
            </a:r>
          </a:p>
          <a:p>
            <a:pPr marL="534988" indent="-534988" eaLnBrk="1" hangingPunct="1">
              <a:lnSpc>
                <a:spcPct val="90000"/>
              </a:lnSpc>
            </a:pPr>
            <a:r>
              <a:rPr lang="en-US" sz="4500"/>
              <a:t>Repetitive forceful extension</a:t>
            </a:r>
          </a:p>
        </p:txBody>
      </p:sp>
      <p:sp>
        <p:nvSpPr>
          <p:cNvPr id="8192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Ganglions</a:t>
            </a:r>
          </a:p>
        </p:txBody>
      </p:sp>
      <p:sp>
        <p:nvSpPr>
          <p:cNvPr id="8192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 Quervain’s Disease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Abductor pollicis longus / extensor pollicis brevis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Friction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Tenosynovitis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Repeated thumb activity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Inter phalangeal joint flexion with proximal joint extension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Video game thumb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Repeated hard gripping of oversize handle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</p:txBody>
      </p:sp>
      <p:sp>
        <p:nvSpPr>
          <p:cNvPr id="8397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334000" y="1600200"/>
            <a:ext cx="32766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Pain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Swelling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Tenderness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Clicking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Finkelstein’s test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Thumb in palm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Forced ulnar deviation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Pain over radial styloid</a:t>
            </a:r>
          </a:p>
        </p:txBody>
      </p:sp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1752600" y="4800600"/>
            <a:ext cx="5791200" cy="779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Stop doing the movement that causes the problem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Heat / ice / massage / gentle ROM activities</a:t>
            </a:r>
          </a:p>
        </p:txBody>
      </p:sp>
      <p:sp>
        <p:nvSpPr>
          <p:cNvPr id="8397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914400" y="1447800"/>
            <a:ext cx="251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/>
              <a:t>Finkelstein’s test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/>
              <a:t>positive if position causes pain at the radial styloid and along the thumb extensor tendon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Testing for de Quervain’s disease</a:t>
            </a:r>
            <a:endParaRPr lang="en-US" sz="3200" b="1"/>
          </a:p>
        </p:txBody>
      </p:sp>
      <p:pic>
        <p:nvPicPr>
          <p:cNvPr id="86022" name="Picture 6" descr="scan0005"/>
          <p:cNvPicPr>
            <a:picLocks noChangeAspect="1" noChangeArrowheads="1"/>
          </p:cNvPicPr>
          <p:nvPr/>
        </p:nvPicPr>
        <p:blipFill>
          <a:blip r:embed="rId3"/>
          <a:srcRect l="15813" t="5121" r="19180" b="67567"/>
          <a:stretch>
            <a:fillRect/>
          </a:stretch>
        </p:blipFill>
        <p:spPr bwMode="auto">
          <a:xfrm>
            <a:off x="4343400" y="2514600"/>
            <a:ext cx="3581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Raynaud’s Syndrome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 eaLnBrk="1" hangingPunct="1"/>
            <a:r>
              <a:rPr lang="en-US"/>
              <a:t>“White Finger”</a:t>
            </a:r>
          </a:p>
          <a:p>
            <a:pPr lvl="1" eaLnBrk="1" hangingPunct="1"/>
            <a:r>
              <a:rPr lang="en-US"/>
              <a:t>Multiple levels</a:t>
            </a:r>
          </a:p>
          <a:p>
            <a:pPr eaLnBrk="1" hangingPunct="1"/>
            <a:r>
              <a:rPr lang="en-US"/>
              <a:t>Circulatory disorder</a:t>
            </a:r>
          </a:p>
          <a:p>
            <a:pPr lvl="1" eaLnBrk="1" hangingPunct="1"/>
            <a:r>
              <a:rPr lang="en-US"/>
              <a:t>Vibration</a:t>
            </a:r>
          </a:p>
          <a:p>
            <a:pPr lvl="1" eaLnBrk="1" hangingPunct="1"/>
            <a:r>
              <a:rPr lang="en-US"/>
              <a:t>Cold</a:t>
            </a:r>
          </a:p>
          <a:p>
            <a:pPr lvl="1" eaLnBrk="1" hangingPunct="1"/>
            <a:r>
              <a:rPr lang="en-US"/>
              <a:t>Occupational / hereditary</a:t>
            </a:r>
          </a:p>
          <a:p>
            <a:pPr eaLnBrk="1" hangingPunct="1"/>
            <a:r>
              <a:rPr lang="en-US"/>
              <a:t>Progressive</a:t>
            </a:r>
          </a:p>
          <a:p>
            <a:pPr lvl="1" eaLnBrk="1" hangingPunct="1"/>
            <a:r>
              <a:rPr lang="en-US"/>
              <a:t>Months, years</a:t>
            </a:r>
          </a:p>
        </p:txBody>
      </p:sp>
      <p:sp>
        <p:nvSpPr>
          <p:cNvPr id="8807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114800" y="1524000"/>
            <a:ext cx="4724400" cy="1600200"/>
          </a:xfrm>
        </p:spPr>
        <p:txBody>
          <a:bodyPr/>
          <a:lstStyle/>
          <a:p>
            <a:pPr eaLnBrk="1" hangingPunct="1"/>
            <a:r>
              <a:rPr lang="en-US"/>
              <a:t>Chain saws (forestry)</a:t>
            </a:r>
          </a:p>
          <a:p>
            <a:pPr eaLnBrk="1" hangingPunct="1"/>
            <a:r>
              <a:rPr lang="en-US"/>
              <a:t>Chipping hammers (foundry)</a:t>
            </a:r>
          </a:p>
        </p:txBody>
      </p:sp>
      <p:sp>
        <p:nvSpPr>
          <p:cNvPr id="88071" name="Text Box 5"/>
          <p:cNvSpPr txBox="1">
            <a:spLocks noChangeArrowheads="1"/>
          </p:cNvSpPr>
          <p:nvPr/>
        </p:nvSpPr>
        <p:spPr bwMode="auto">
          <a:xfrm>
            <a:off x="5638800" y="3124200"/>
            <a:ext cx="2590800" cy="31464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Gloves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Lighter grip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Padded handles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Vibration absorbing tools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Supported tools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Automation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Job rotation </a:t>
            </a:r>
          </a:p>
        </p:txBody>
      </p:sp>
      <p:sp>
        <p:nvSpPr>
          <p:cNvPr id="8807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Low Back Strain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The most common disorder worldwide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80% population have LBDs at some time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Multiple 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Complex anatomy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Facet joints, intervertebral discs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Muscles, tendons, ligaments, fascia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/>
              <a:t>Irritation, inflammation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/>
              <a:t>Exacerbation of acute strain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Nerve involvement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/>
              <a:t>Root compression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/>
              <a:t>Referred pain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Difficult precise diagnosis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</p:txBody>
      </p:sp>
      <p:sp>
        <p:nvSpPr>
          <p:cNvPr id="9011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scan0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"/>
            <a:ext cx="46593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rgbClr val="696464"/>
                </a:solidFill>
              </a:rPr>
              <a:t>Biomechanical Risk factors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9906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2400" dirty="0"/>
          </a:p>
          <a:p>
            <a:pPr marL="558800" indent="-514350" eaLnBrk="1" hangingPunct="1">
              <a:lnSpc>
                <a:spcPct val="90000"/>
              </a:lnSpc>
            </a:pPr>
            <a:r>
              <a:rPr lang="en-US" sz="3300" dirty="0" smtClean="0"/>
              <a:t>force</a:t>
            </a:r>
          </a:p>
          <a:p>
            <a:pPr marL="558800" indent="-514350" eaLnBrk="1" hangingPunct="1">
              <a:lnSpc>
                <a:spcPct val="90000"/>
              </a:lnSpc>
            </a:pPr>
            <a:r>
              <a:rPr lang="en-US" sz="3300" dirty="0" smtClean="0"/>
              <a:t>repetition</a:t>
            </a:r>
          </a:p>
          <a:p>
            <a:pPr marL="558800" indent="-514350" eaLnBrk="1" hangingPunct="1">
              <a:lnSpc>
                <a:spcPct val="90000"/>
              </a:lnSpc>
            </a:pPr>
            <a:r>
              <a:rPr lang="en-US" sz="3300" dirty="0"/>
              <a:t>posture (depends on type of disorder</a:t>
            </a:r>
            <a:r>
              <a:rPr lang="en-US" sz="3300" dirty="0" smtClean="0"/>
              <a:t>)</a:t>
            </a:r>
          </a:p>
          <a:p>
            <a:pPr marL="558800" indent="-514350" eaLnBrk="1" hangingPunct="1">
              <a:lnSpc>
                <a:spcPct val="90000"/>
              </a:lnSpc>
            </a:pPr>
            <a:r>
              <a:rPr lang="en-US" sz="3300" dirty="0" smtClean="0"/>
              <a:t>vibration</a:t>
            </a:r>
          </a:p>
          <a:p>
            <a:pPr marL="558800" indent="-514350" eaLnBrk="1" hangingPunct="1">
              <a:lnSpc>
                <a:spcPct val="90000"/>
              </a:lnSpc>
            </a:pPr>
            <a:r>
              <a:rPr lang="en-US" sz="3300" dirty="0"/>
              <a:t>inadequate recovery time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2048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Low Back Disorders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Common causes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Repeated bending and twisting in outer range of joint movement (flexion, side flexion, rotation)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Heavy loads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Large moments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Rapid / jerky movements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Long duration sitting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Note that individual spinal joint motions are controlled by facet joint orientation</a:t>
            </a:r>
          </a:p>
        </p:txBody>
      </p:sp>
      <p:sp>
        <p:nvSpPr>
          <p:cNvPr id="9421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Sciatica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4876800" cy="4572000"/>
          </a:xfrm>
        </p:spPr>
        <p:txBody>
          <a:bodyPr/>
          <a:lstStyle/>
          <a:p>
            <a:r>
              <a:rPr lang="en-US" sz="3200" smtClean="0"/>
              <a:t>pain </a:t>
            </a:r>
            <a:r>
              <a:rPr lang="en-US" sz="3300" smtClean="0"/>
              <a:t>radiating down one or both buttocks/legs along the path of innervation of the sciatic nerve</a:t>
            </a:r>
          </a:p>
          <a:p>
            <a:endParaRPr lang="en-US" sz="3300" smtClean="0"/>
          </a:p>
          <a:p>
            <a:r>
              <a:rPr lang="en-US" sz="3300" smtClean="0"/>
              <a:t>compression at nerve root in spinal canal or in intervertebral canal</a:t>
            </a:r>
          </a:p>
        </p:txBody>
      </p:sp>
      <p:sp>
        <p:nvSpPr>
          <p:cNvPr id="9626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© Brian Peacock Ergonomics (BPE) Pte. Ltd.</a:t>
            </a:r>
          </a:p>
        </p:txBody>
      </p:sp>
      <p:pic>
        <p:nvPicPr>
          <p:cNvPr id="96263" name="Picture 4" descr="scan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1550" y="1752600"/>
            <a:ext cx="1644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Diagnosis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295400"/>
            <a:ext cx="533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Difficult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Range of motion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Passive, active, resisted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Localized pain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Referred pain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/>
              <a:t>Parasthesia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/>
              <a:t>Sciatica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Postural abnormalities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Scoliosis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Unequal weight bearing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Tenderness, spasm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Muscle atrophy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Gait abnormalities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Bilateral tendon reflexes (achilles, patellar)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Muscle strength</a:t>
            </a:r>
          </a:p>
        </p:txBody>
      </p:sp>
      <p:pic>
        <p:nvPicPr>
          <p:cNvPr id="98310" name="Picture 4" descr="scan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14400"/>
            <a:ext cx="1644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Treatment of Back Disorders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/>
              <a:t>Bed rest if severe</a:t>
            </a:r>
          </a:p>
          <a:p>
            <a:pPr eaLnBrk="1" hangingPunct="1"/>
            <a:r>
              <a:rPr lang="en-US"/>
              <a:t>Ice in acute phase then heat</a:t>
            </a:r>
          </a:p>
          <a:p>
            <a:pPr eaLnBrk="1" hangingPunct="1"/>
            <a:r>
              <a:rPr lang="en-US"/>
              <a:t>Gentle ROM exercises</a:t>
            </a:r>
          </a:p>
          <a:p>
            <a:pPr lvl="1" eaLnBrk="1" hangingPunct="1"/>
            <a:r>
              <a:rPr lang="en-US"/>
              <a:t>Passive, active, minimal resistance</a:t>
            </a:r>
          </a:p>
          <a:p>
            <a:pPr eaLnBrk="1" hangingPunct="1"/>
            <a:r>
              <a:rPr lang="en-US"/>
              <a:t>Anti inflammatory medication, analgesics, muscle relaxants</a:t>
            </a:r>
          </a:p>
          <a:p>
            <a:pPr eaLnBrk="1" hangingPunct="1"/>
            <a:r>
              <a:rPr lang="en-US"/>
              <a:t>Surgery????</a:t>
            </a:r>
          </a:p>
        </p:txBody>
      </p:sp>
      <p:sp>
        <p:nvSpPr>
          <p:cNvPr id="10035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5"/>
          <p:cNvSpPr>
            <a:spLocks noChangeArrowheads="1"/>
          </p:cNvSpPr>
          <p:nvPr/>
        </p:nvSpPr>
        <p:spPr bwMode="auto">
          <a:xfrm>
            <a:off x="685800" y="1371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500"/>
              <a:t>Prepatellar bursitis is experienced by carpet layers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sz="25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500"/>
              <a:t>Subacromial or subdeltoid bursitis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pic>
        <p:nvPicPr>
          <p:cNvPr id="102405" name="Picture 6" descr="scan"/>
          <p:cNvPicPr>
            <a:picLocks noChangeAspect="1" noChangeArrowheads="1"/>
          </p:cNvPicPr>
          <p:nvPr/>
        </p:nvPicPr>
        <p:blipFill>
          <a:blip r:embed="rId3"/>
          <a:srcRect l="713" t="24742" r="28094" b="68283"/>
          <a:stretch>
            <a:fillRect/>
          </a:stretch>
        </p:blipFill>
        <p:spPr bwMode="auto">
          <a:xfrm>
            <a:off x="762000" y="4648200"/>
            <a:ext cx="7620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7" descr="scan0002"/>
          <p:cNvPicPr>
            <a:picLocks noChangeAspect="1" noChangeArrowheads="1"/>
          </p:cNvPicPr>
          <p:nvPr/>
        </p:nvPicPr>
        <p:blipFill>
          <a:blip r:embed="rId4"/>
          <a:srcRect t="81866" r="990" b="6393"/>
          <a:stretch>
            <a:fillRect/>
          </a:stretch>
        </p:blipFill>
        <p:spPr bwMode="auto">
          <a:xfrm>
            <a:off x="381000" y="3581400"/>
            <a:ext cx="8458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Rectangle 8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696464"/>
                </a:solidFill>
              </a:rPr>
              <a:t>Bursitis</a:t>
            </a:r>
          </a:p>
        </p:txBody>
      </p:sp>
      <p:sp>
        <p:nvSpPr>
          <p:cNvPr id="10240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8"/>
          <p:cNvSpPr>
            <a:spLocks noChangeArrowheads="1"/>
          </p:cNvSpPr>
          <p:nvPr/>
        </p:nvSpPr>
        <p:spPr bwMode="auto">
          <a:xfrm>
            <a:off x="685800" y="1676400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3200"/>
              <a:t>Under use and overuse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3200"/>
              <a:t>Degeneration of joint cartilage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3200"/>
              <a:t>May be the result of repeated trauma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200"/>
          </a:p>
        </p:txBody>
      </p:sp>
      <p:sp>
        <p:nvSpPr>
          <p:cNvPr id="104453" name="Rectangle 9"/>
          <p:cNvSpPr>
            <a:spLocks noChangeArrowheads="1"/>
          </p:cNvSpPr>
          <p:nvPr/>
        </p:nvSpPr>
        <p:spPr bwMode="auto">
          <a:xfrm>
            <a:off x="1066800" y="2286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rgbClr val="696464"/>
                </a:solidFill>
              </a:rPr>
              <a:t>Osteo Arthritis</a:t>
            </a:r>
          </a:p>
        </p:txBody>
      </p:sp>
      <p:sp>
        <p:nvSpPr>
          <p:cNvPr id="10445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2362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b="1">
                <a:solidFill>
                  <a:schemeClr val="tx1"/>
                </a:solidFill>
                <a:ea typeface="+mj-ea"/>
                <a:cs typeface="+mj-cs"/>
              </a:rPr>
              <a:t>Lot’s of MSDs!</a:t>
            </a:r>
          </a:p>
        </p:txBody>
      </p:sp>
      <p:pic>
        <p:nvPicPr>
          <p:cNvPr id="22533" name="Picture 3" descr="scan0095"/>
          <p:cNvPicPr>
            <a:picLocks noChangeAspect="1" noChangeArrowheads="1"/>
          </p:cNvPicPr>
          <p:nvPr/>
        </p:nvPicPr>
        <p:blipFill>
          <a:blip r:embed="rId3"/>
          <a:srcRect b="10471"/>
          <a:stretch>
            <a:fillRect/>
          </a:stretch>
        </p:blipFill>
        <p:spPr bwMode="auto">
          <a:xfrm>
            <a:off x="3124200" y="457200"/>
            <a:ext cx="49117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770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Brian Peacock Ergonomics (BPE) </a:t>
            </a:r>
            <a:r>
              <a:rPr lang="en-US" dirty="0" err="1" smtClean="0"/>
              <a:t>Pte</a:t>
            </a:r>
            <a:r>
              <a:rPr lang="en-US" dirty="0" smtClean="0"/>
              <a:t>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Anatomical Location of MSDs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990600" y="990600"/>
            <a:ext cx="7772400" cy="4572000"/>
          </a:xfrm>
        </p:spPr>
        <p:txBody>
          <a:bodyPr/>
          <a:lstStyle/>
          <a:p>
            <a:pPr>
              <a:buFont typeface="Wingdings 2" charset="2"/>
              <a:buNone/>
            </a:pPr>
            <a:endParaRPr lang="en-US" sz="3300" dirty="0" smtClean="0"/>
          </a:p>
          <a:p>
            <a:r>
              <a:rPr lang="en-US" sz="3300" dirty="0" smtClean="0"/>
              <a:t>tendon</a:t>
            </a:r>
          </a:p>
          <a:p>
            <a:r>
              <a:rPr lang="en-US" sz="3300" dirty="0" smtClean="0"/>
              <a:t>muscle</a:t>
            </a:r>
          </a:p>
          <a:p>
            <a:r>
              <a:rPr lang="en-US" sz="3300" dirty="0" smtClean="0"/>
              <a:t>nerve</a:t>
            </a:r>
          </a:p>
          <a:p>
            <a:r>
              <a:rPr lang="en-US" sz="3300" dirty="0" smtClean="0"/>
              <a:t>vascular</a:t>
            </a:r>
          </a:p>
          <a:p>
            <a:r>
              <a:rPr lang="en-US" sz="3300" dirty="0" smtClean="0"/>
              <a:t>bursa</a:t>
            </a:r>
          </a:p>
          <a:p>
            <a:r>
              <a:rPr lang="en-US" sz="3300" dirty="0" smtClean="0"/>
              <a:t>bone/cartilage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458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Tendon Disorders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914400" y="990600"/>
            <a:ext cx="7772400" cy="4648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Tenosynovitis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inflammation of tendon and tendon sheath</a:t>
            </a:r>
          </a:p>
          <a:p>
            <a:pPr lvl="1">
              <a:defRPr/>
            </a:pPr>
            <a:r>
              <a:rPr lang="en-US" dirty="0" smtClean="0"/>
              <a:t>may result in either micro- or </a:t>
            </a:r>
            <a:r>
              <a:rPr lang="en-US" dirty="0" err="1" smtClean="0"/>
              <a:t>macrotrauma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localized swelling (resulting in narrowing or </a:t>
            </a:r>
            <a:r>
              <a:rPr lang="en-US" dirty="0" err="1" smtClean="0"/>
              <a:t>stenosing</a:t>
            </a:r>
            <a:r>
              <a:rPr lang="en-US" dirty="0" smtClean="0"/>
              <a:t>) of the sheath</a:t>
            </a:r>
          </a:p>
          <a:p>
            <a:pPr lvl="1">
              <a:defRPr/>
            </a:pPr>
            <a:r>
              <a:rPr lang="en-US" dirty="0" smtClean="0"/>
              <a:t>may form nodule on tendon – resulting in tendon entrapment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Tendinitis</a:t>
            </a:r>
          </a:p>
          <a:p>
            <a:pPr lvl="1">
              <a:defRPr/>
            </a:pPr>
            <a:r>
              <a:rPr lang="en-US" dirty="0" smtClean="0"/>
              <a:t>inflammation of tendon alone</a:t>
            </a:r>
            <a:endParaRPr lang="en-US" dirty="0"/>
          </a:p>
        </p:txBody>
      </p:sp>
      <p:sp>
        <p:nvSpPr>
          <p:cNvPr id="2663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can"/>
          <p:cNvPicPr>
            <a:picLocks noChangeAspect="1" noChangeArrowheads="1"/>
          </p:cNvPicPr>
          <p:nvPr/>
        </p:nvPicPr>
        <p:blipFill>
          <a:blip r:embed="rId3"/>
          <a:srcRect l="3377" t="26923" r="28493" b="40970"/>
          <a:stretch>
            <a:fillRect/>
          </a:stretch>
        </p:blipFill>
        <p:spPr bwMode="auto">
          <a:xfrm>
            <a:off x="457200" y="609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Brian Peacock Ergonomics (BPE) </a:t>
            </a:r>
            <a:r>
              <a:rPr lang="en-US" dirty="0" err="1" smtClean="0"/>
              <a:t>Pte</a:t>
            </a:r>
            <a:r>
              <a:rPr lang="en-US" dirty="0" smtClean="0"/>
              <a:t>.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Localized Fatigue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533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Reduced circulation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Tiredness, discomfort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Loss of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Increased effort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Decreased strength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Recovers with removal of stress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With insufficient recovery and / or mechanical damage – may lead to cumulative trauma disorder</a:t>
            </a:r>
          </a:p>
          <a:p>
            <a:pPr eaLnBrk="1" hangingPunct="1">
              <a:lnSpc>
                <a:spcPct val="90000"/>
              </a:lnSpc>
            </a:pPr>
            <a:endParaRPr lang="en-US" b="1"/>
          </a:p>
          <a:p>
            <a:pPr lvl="1" eaLnBrk="1" hangingPunct="1">
              <a:lnSpc>
                <a:spcPct val="90000"/>
              </a:lnSpc>
            </a:pPr>
            <a:endParaRPr lang="en-US" sz="2000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5715000" y="1981200"/>
            <a:ext cx="2971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>
                <a:solidFill>
                  <a:srgbClr val="CC0000"/>
                </a:solidFill>
              </a:rPr>
              <a:t>Sustained and repeated forceful exertions in awkward postures</a:t>
            </a:r>
          </a:p>
        </p:txBody>
      </p:sp>
      <p:sp>
        <p:nvSpPr>
          <p:cNvPr id="3072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charset="0"/>
              </a:rPr>
              <a:t>© Brian Peacock Ergonomics (BPE) Pte.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458</TotalTime>
  <Words>1768</Words>
  <Application>Microsoft Office PowerPoint</Application>
  <PresentationFormat>On-screen Show (4:3)</PresentationFormat>
  <Paragraphs>435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Equity</vt:lpstr>
      <vt:lpstr>Cumulative Trauma Disorders</vt:lpstr>
      <vt:lpstr>PowerPoint Presentation</vt:lpstr>
      <vt:lpstr>Risk Factors for MSDs</vt:lpstr>
      <vt:lpstr>Biomechanical Risk factors</vt:lpstr>
      <vt:lpstr>Lot’s of MSDs!</vt:lpstr>
      <vt:lpstr>Anatomical Location of MSDs</vt:lpstr>
      <vt:lpstr>Tendon Disorders</vt:lpstr>
      <vt:lpstr>PowerPoint Presentation</vt:lpstr>
      <vt:lpstr>Localized Fatigue</vt:lpstr>
      <vt:lpstr>PowerPoint Presentation</vt:lpstr>
      <vt:lpstr>The Neck</vt:lpstr>
      <vt:lpstr>PowerPoint Presentation</vt:lpstr>
      <vt:lpstr>PowerPoint Presentation</vt:lpstr>
      <vt:lpstr>PowerPoint Presentation</vt:lpstr>
      <vt:lpstr>PowerPoint Presentation</vt:lpstr>
      <vt:lpstr>The Shoulder</vt:lpstr>
      <vt:lpstr>The Shoulder</vt:lpstr>
      <vt:lpstr>The Elbow</vt:lpstr>
      <vt:lpstr>The Elbow</vt:lpstr>
      <vt:lpstr>The Elbow</vt:lpstr>
      <vt:lpstr>Carpal Tunnel Syndrome</vt:lpstr>
      <vt:lpstr>PowerPoint Presentation</vt:lpstr>
      <vt:lpstr>PowerPoint Presentation</vt:lpstr>
      <vt:lpstr>PowerPoint Presentation</vt:lpstr>
      <vt:lpstr>Carpal Tunnel Syndrome</vt:lpstr>
      <vt:lpstr>PowerPoint Presentation</vt:lpstr>
      <vt:lpstr>PowerPoint Presentation</vt:lpstr>
      <vt:lpstr>Carpal Tunnel Syndrome</vt:lpstr>
      <vt:lpstr>PowerPoint Presentation</vt:lpstr>
      <vt:lpstr>PowerPoint Presentation</vt:lpstr>
      <vt:lpstr>Hypothenar Hammer Syndrome</vt:lpstr>
      <vt:lpstr>Ulnar Nerve Compression</vt:lpstr>
      <vt:lpstr>Trigger Finger</vt:lpstr>
      <vt:lpstr>Ganglions</vt:lpstr>
      <vt:lpstr>De Quervain’s Disease</vt:lpstr>
      <vt:lpstr>PowerPoint Presentation</vt:lpstr>
      <vt:lpstr>Raynaud’s Syndrome</vt:lpstr>
      <vt:lpstr>Low Back Strain</vt:lpstr>
      <vt:lpstr>PowerPoint Presentation</vt:lpstr>
      <vt:lpstr>Low Back Disorders</vt:lpstr>
      <vt:lpstr>Sciatica</vt:lpstr>
      <vt:lpstr>Diagnosis</vt:lpstr>
      <vt:lpstr>Treatment of Back Disorders</vt:lpstr>
      <vt:lpstr>PowerPoint Presentation</vt:lpstr>
      <vt:lpstr>PowerPoint Presentation</vt:lpstr>
    </vt:vector>
  </TitlesOfParts>
  <Company>ERAU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Cumulative Trauma Disorders</dc:title>
  <dc:creator>IT</dc:creator>
  <cp:lastModifiedBy>user</cp:lastModifiedBy>
  <cp:revision>19</cp:revision>
  <cp:lastPrinted>2010-08-01T08:34:24Z</cp:lastPrinted>
  <dcterms:created xsi:type="dcterms:W3CDTF">2010-08-01T08:29:49Z</dcterms:created>
  <dcterms:modified xsi:type="dcterms:W3CDTF">2014-07-03T14:05:02Z</dcterms:modified>
</cp:coreProperties>
</file>