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52"/>
  </p:notesMasterIdLst>
  <p:handoutMasterIdLst>
    <p:handoutMasterId r:id="rId53"/>
  </p:handoutMasterIdLst>
  <p:sldIdLst>
    <p:sldId id="256" r:id="rId2"/>
    <p:sldId id="324" r:id="rId3"/>
    <p:sldId id="325" r:id="rId4"/>
    <p:sldId id="262" r:id="rId5"/>
    <p:sldId id="326" r:id="rId6"/>
    <p:sldId id="327" r:id="rId7"/>
    <p:sldId id="335" r:id="rId8"/>
    <p:sldId id="264" r:id="rId9"/>
    <p:sldId id="265" r:id="rId10"/>
    <p:sldId id="267" r:id="rId11"/>
    <p:sldId id="269" r:id="rId12"/>
    <p:sldId id="270" r:id="rId13"/>
    <p:sldId id="271" r:id="rId14"/>
    <p:sldId id="280" r:id="rId15"/>
    <p:sldId id="336" r:id="rId16"/>
    <p:sldId id="337" r:id="rId17"/>
    <p:sldId id="338" r:id="rId18"/>
    <p:sldId id="339" r:id="rId19"/>
    <p:sldId id="340" r:id="rId20"/>
    <p:sldId id="341" r:id="rId21"/>
    <p:sldId id="342" r:id="rId22"/>
    <p:sldId id="349" r:id="rId23"/>
    <p:sldId id="290" r:id="rId24"/>
    <p:sldId id="291" r:id="rId25"/>
    <p:sldId id="293" r:id="rId26"/>
    <p:sldId id="294" r:id="rId27"/>
    <p:sldId id="295" r:id="rId28"/>
    <p:sldId id="296" r:id="rId29"/>
    <p:sldId id="297" r:id="rId30"/>
    <p:sldId id="298" r:id="rId31"/>
    <p:sldId id="299" r:id="rId32"/>
    <p:sldId id="304" r:id="rId33"/>
    <p:sldId id="344" r:id="rId34"/>
    <p:sldId id="345" r:id="rId35"/>
    <p:sldId id="348" r:id="rId36"/>
    <p:sldId id="305" r:id="rId37"/>
    <p:sldId id="306" r:id="rId38"/>
    <p:sldId id="309" r:id="rId39"/>
    <p:sldId id="310" r:id="rId40"/>
    <p:sldId id="311" r:id="rId41"/>
    <p:sldId id="312" r:id="rId42"/>
    <p:sldId id="313" r:id="rId43"/>
    <p:sldId id="314" r:id="rId44"/>
    <p:sldId id="328" r:id="rId45"/>
    <p:sldId id="329" r:id="rId46"/>
    <p:sldId id="330" r:id="rId47"/>
    <p:sldId id="331" r:id="rId48"/>
    <p:sldId id="332" r:id="rId49"/>
    <p:sldId id="333" r:id="rId50"/>
    <p:sldId id="334" r:id="rId51"/>
  </p:sldIdLst>
  <p:sldSz cx="9144000" cy="6858000" type="screen4x3"/>
  <p:notesSz cx="6765925" cy="9867900"/>
  <p:custDataLst>
    <p:tags r:id="rId54"/>
  </p:custDataLst>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extLst>
    <p:ext uri="{EFAFB233-063F-42B5-8137-9DF3F51BA10A}">
      <p15:sldGuideLst xmlns:p15="http://schemas.microsoft.com/office/powerpoint/2012/main" xmlns="">
        <p15:guide id="1" orient="horz" pos="2064">
          <p15:clr>
            <a:srgbClr val="A4A3A4"/>
          </p15:clr>
        </p15:guide>
        <p15:guide id="2" pos="2880">
          <p15:clr>
            <a:srgbClr val="A4A3A4"/>
          </p15:clr>
        </p15:guide>
      </p15:sldGuideLst>
    </p:ext>
    <p:ext uri="{2D200454-40CA-4A62-9FC3-DE9A4176ACB9}">
      <p15:notesGuideLst xmlns:p15="http://schemas.microsoft.com/office/powerpoint/2012/main" xmlns="">
        <p15:guide id="1" orient="horz" pos="3108">
          <p15:clr>
            <a:srgbClr val="A4A3A4"/>
          </p15:clr>
        </p15:guide>
        <p15:guide id="2" pos="2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91545"/>
    <a:srgbClr val="474B55"/>
    <a:srgbClr val="890018"/>
    <a:srgbClr val="FFFFFF"/>
    <a:srgbClr val="9C004E"/>
    <a:srgbClr val="595A62"/>
    <a:srgbClr val="93176C"/>
    <a:srgbClr val="A41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6978" autoAdjust="0"/>
  </p:normalViewPr>
  <p:slideViewPr>
    <p:cSldViewPr snapToObjects="1">
      <p:cViewPr>
        <p:scale>
          <a:sx n="50" d="100"/>
          <a:sy n="50" d="100"/>
        </p:scale>
        <p:origin x="-1650" y="-396"/>
      </p:cViewPr>
      <p:guideLst>
        <p:guide orient="horz" pos="2064"/>
        <p:guide pos="2880"/>
      </p:guideLst>
    </p:cSldViewPr>
  </p:slideViewPr>
  <p:notesTextViewPr>
    <p:cViewPr>
      <p:scale>
        <a:sx n="120" d="100"/>
        <a:sy n="120" d="100"/>
      </p:scale>
      <p:origin x="0" y="0"/>
    </p:cViewPr>
  </p:notesTextViewPr>
  <p:sorterViewPr>
    <p:cViewPr varScale="1">
      <p:scale>
        <a:sx n="1" d="1"/>
        <a:sy n="1" d="1"/>
      </p:scale>
      <p:origin x="0" y="0"/>
    </p:cViewPr>
  </p:sorterViewPr>
  <p:notesViewPr>
    <p:cSldViewPr snapToObjects="1">
      <p:cViewPr>
        <p:scale>
          <a:sx n="50" d="100"/>
          <a:sy n="50" d="100"/>
        </p:scale>
        <p:origin x="-2646" y="-174"/>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00" y="9285288"/>
            <a:ext cx="2932113" cy="49371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2F142B88-152F-44DF-9932-7CF37532ED3A}" type="slidenum">
              <a:rPr lang="en-US"/>
              <a:pPr>
                <a:defRPr/>
              </a:pPr>
              <a:t>‹#›</a:t>
            </a:fld>
            <a:endParaRPr lang="en-US"/>
          </a:p>
        </p:txBody>
      </p:sp>
      <p:pic>
        <p:nvPicPr>
          <p:cNvPr id="238595" name="Picture 5" descr="SIM University Full Colour Logo_Horizontal (120ppi).jpg"/>
          <p:cNvPicPr>
            <a:picLocks noChangeAspect="1"/>
          </p:cNvPicPr>
          <p:nvPr/>
        </p:nvPicPr>
        <p:blipFill>
          <a:blip r:embed="rId2"/>
          <a:srcRect/>
          <a:stretch>
            <a:fillRect/>
          </a:stretch>
        </p:blipFill>
        <p:spPr bwMode="auto">
          <a:xfrm>
            <a:off x="4519613" y="9372600"/>
            <a:ext cx="2000250" cy="320675"/>
          </a:xfrm>
          <a:prstGeom prst="rect">
            <a:avLst/>
          </a:prstGeom>
          <a:noFill/>
          <a:ln w="9525">
            <a:noFill/>
            <a:miter lim="800000"/>
            <a:headEnd/>
            <a:tailEnd/>
          </a:ln>
        </p:spPr>
      </p:pic>
      <p:sp>
        <p:nvSpPr>
          <p:cNvPr id="34820" name="Rectangle 6"/>
          <p:cNvSpPr>
            <a:spLocks noChangeArrowheads="1"/>
          </p:cNvSpPr>
          <p:nvPr/>
        </p:nvSpPr>
        <p:spPr bwMode="auto">
          <a:xfrm>
            <a:off x="541338" y="193675"/>
            <a:ext cx="5868987" cy="446088"/>
          </a:xfrm>
          <a:prstGeom prst="rect">
            <a:avLst/>
          </a:prstGeom>
          <a:noFill/>
          <a:ln>
            <a:noFill/>
          </a:ln>
          <a:extLst/>
        </p:spPr>
        <p:txBody>
          <a:bodyPr>
            <a:spAutoFit/>
          </a:bodyPr>
          <a:lstStyle>
            <a:lvl1pPr>
              <a:defRPr>
                <a:solidFill>
                  <a:schemeClr val="tx1"/>
                </a:solidFill>
                <a:latin typeface="Arial" panose="020B0604020202020204" pitchFamily="34" charset="0"/>
                <a:ea typeface="ヒラギノ角ゴ Pro W3" pitchFamily="120" charset="-128"/>
              </a:defRPr>
            </a:lvl1pPr>
            <a:lvl2pPr marL="742950" indent="-285750">
              <a:defRPr>
                <a:solidFill>
                  <a:schemeClr val="tx1"/>
                </a:solidFill>
                <a:latin typeface="Arial" panose="020B0604020202020204" pitchFamily="34" charset="0"/>
                <a:ea typeface="ヒラギノ角ゴ Pro W3" pitchFamily="120" charset="-128"/>
              </a:defRPr>
            </a:lvl2pPr>
            <a:lvl3pPr marL="1143000" indent="-228600">
              <a:defRPr>
                <a:solidFill>
                  <a:schemeClr val="tx1"/>
                </a:solidFill>
                <a:latin typeface="Arial" panose="020B0604020202020204" pitchFamily="34" charset="0"/>
                <a:ea typeface="ヒラギノ角ゴ Pro W3" pitchFamily="120" charset="-128"/>
              </a:defRPr>
            </a:lvl3pPr>
            <a:lvl4pPr marL="1600200" indent="-228600">
              <a:defRPr>
                <a:solidFill>
                  <a:schemeClr val="tx1"/>
                </a:solidFill>
                <a:latin typeface="Arial" panose="020B0604020202020204" pitchFamily="34" charset="0"/>
                <a:ea typeface="ヒラギノ角ゴ Pro W3" pitchFamily="120" charset="-128"/>
              </a:defRPr>
            </a:lvl4pPr>
            <a:lvl5pPr marL="2057400" indent="-228600">
              <a:defRPr>
                <a:solidFill>
                  <a:schemeClr val="tx1"/>
                </a:solidFill>
                <a:latin typeface="Arial" panose="020B0604020202020204" pitchFamily="34" charset="0"/>
                <a:ea typeface="ヒラギノ角ゴ Pro W3" pitchFamily="12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12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12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12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120" charset="-128"/>
              </a:defRPr>
            </a:lvl9pPr>
          </a:lstStyle>
          <a:p>
            <a:pPr algn="ctr" eaLnBrk="1" hangingPunct="1">
              <a:defRPr/>
            </a:pPr>
            <a:r>
              <a:rPr lang="en-US" sz="1200" smtClean="0">
                <a:solidFill>
                  <a:srgbClr val="890018"/>
                </a:solidFill>
                <a:latin typeface="Lucida Sans" panose="020B0602030504020204" pitchFamily="34" charset="0"/>
              </a:rPr>
              <a:t>Train The Trainer OH Masterclass For Ergonomics</a:t>
            </a:r>
          </a:p>
          <a:p>
            <a:pPr algn="ctr" eaLnBrk="1" hangingPunct="1">
              <a:defRPr/>
            </a:pPr>
            <a:r>
              <a:rPr lang="en-US" sz="1100" smtClean="0">
                <a:solidFill>
                  <a:srgbClr val="890018"/>
                </a:solidFill>
                <a:latin typeface="Lucida Sans" panose="020B0602030504020204" pitchFamily="34" charset="0"/>
              </a:rPr>
              <a:t>Presented by Brian Peacock &amp; Chui Yoon Ping </a:t>
            </a:r>
          </a:p>
        </p:txBody>
      </p:sp>
    </p:spTree>
    <p:extLst>
      <p:ext uri="{BB962C8B-B14F-4D97-AF65-F5344CB8AC3E}">
        <p14:creationId xmlns:p14="http://schemas.microsoft.com/office/powerpoint/2010/main" xmlns="" val="378828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76275" y="739775"/>
            <a:ext cx="5503863" cy="412789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275" y="4687888"/>
            <a:ext cx="5413375" cy="44402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2600"/>
            <a:ext cx="2932113" cy="493713"/>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8" name="Rectangle 7"/>
          <p:cNvSpPr/>
          <p:nvPr/>
        </p:nvSpPr>
        <p:spPr>
          <a:xfrm>
            <a:off x="915989" y="162258"/>
            <a:ext cx="4933949"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
        <p:nvSpPr>
          <p:cNvPr id="11" name="Slide Number Placeholder 10"/>
          <p:cNvSpPr>
            <a:spLocks noGrp="1"/>
          </p:cNvSpPr>
          <p:nvPr>
            <p:ph type="sldNum" sz="quarter" idx="5"/>
          </p:nvPr>
        </p:nvSpPr>
        <p:spPr>
          <a:xfrm>
            <a:off x="3832225" y="9372600"/>
            <a:ext cx="2932113" cy="493713"/>
          </a:xfrm>
          <a:prstGeom prst="rect">
            <a:avLst/>
          </a:prstGeom>
        </p:spPr>
        <p:txBody>
          <a:bodyPr vert="horz" lIns="91440" tIns="45720" rIns="91440" bIns="45720" rtlCol="0" anchor="b"/>
          <a:lstStyle>
            <a:lvl1pPr algn="r">
              <a:defRPr sz="1200"/>
            </a:lvl1pPr>
          </a:lstStyle>
          <a:p>
            <a:fld id="{FF2E58AF-2976-493D-B8E7-01175EC2CA1F}" type="slidenum">
              <a:rPr lang="en-US" smtClean="0"/>
              <a:pPr/>
              <a:t>‹#›</a:t>
            </a:fld>
            <a:endParaRPr lang="en-US"/>
          </a:p>
        </p:txBody>
      </p:sp>
    </p:spTree>
    <p:extLst>
      <p:ext uri="{BB962C8B-B14F-4D97-AF65-F5344CB8AC3E}">
        <p14:creationId xmlns:p14="http://schemas.microsoft.com/office/powerpoint/2010/main" xmlns="" val="326964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6275" y="739775"/>
            <a:ext cx="5503863" cy="4127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1</a:t>
            </a:fld>
            <a:endParaRPr lang="en-US"/>
          </a:p>
        </p:txBody>
      </p:sp>
    </p:spTree>
    <p:extLst>
      <p:ext uri="{BB962C8B-B14F-4D97-AF65-F5344CB8AC3E}">
        <p14:creationId xmlns:p14="http://schemas.microsoft.com/office/powerpoint/2010/main" xmlns="" val="2551384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718666" y="827087"/>
            <a:ext cx="5367657" cy="402531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411291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719138" y="854075"/>
            <a:ext cx="5302250" cy="39782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1152214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718666" y="827088"/>
            <a:ext cx="5355391" cy="4016116"/>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3323908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719138" y="854075"/>
            <a:ext cx="5346700" cy="40116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612903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xfrm>
            <a:off x="718666" y="846138"/>
            <a:ext cx="5352252" cy="401504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725875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44E3964-0B94-4E4C-9B28-09C200B1805E}" type="slidenum">
              <a:rPr lang="en-US" sz="1200"/>
              <a:pPr eaLnBrk="1" hangingPunct="1"/>
              <a:t>15</a:t>
            </a:fld>
            <a:endParaRPr lang="en-US" sz="1200"/>
          </a:p>
        </p:txBody>
      </p:sp>
      <p:sp>
        <p:nvSpPr>
          <p:cNvPr id="64515" name="Rectangle 2"/>
          <p:cNvSpPr>
            <a:spLocks noGrp="1" noRot="1" noChangeAspect="1" noChangeArrowheads="1" noTextEdit="1"/>
          </p:cNvSpPr>
          <p:nvPr>
            <p:ph type="sldImg"/>
          </p:nvPr>
        </p:nvSpPr>
        <p:spPr>
          <a:xfrm>
            <a:off x="914400" y="788988"/>
            <a:ext cx="5046663" cy="3784600"/>
          </a:xfrm>
          <a:ln/>
        </p:spPr>
      </p:sp>
      <p:sp>
        <p:nvSpPr>
          <p:cNvPr id="5" name="Notes Placeholder 4"/>
          <p:cNvSpPr>
            <a:spLocks noGrp="1"/>
          </p:cNvSpPr>
          <p:nvPr>
            <p:ph type="body" sz="quarter" idx="10"/>
          </p:nvPr>
        </p:nvSpPr>
        <p:spPr/>
        <p:txBody>
          <a:bodyPr>
            <a:normAutofit/>
          </a:bodyPr>
          <a:lstStyle/>
          <a:p>
            <a:endParaRPr lang="en-US"/>
          </a:p>
        </p:txBody>
      </p:sp>
    </p:spTree>
    <p:extLst>
      <p:ext uri="{BB962C8B-B14F-4D97-AF65-F5344CB8AC3E}">
        <p14:creationId xmlns:p14="http://schemas.microsoft.com/office/powerpoint/2010/main" xmlns="" val="266828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1F98AFE-E976-476C-896A-CF6952F05358}" type="slidenum">
              <a:rPr lang="en-US" sz="1200">
                <a:latin typeface="Tahoma" panose="020B0604030504040204" pitchFamily="34" charset="0"/>
              </a:rPr>
              <a:pPr eaLnBrk="1" hangingPunct="1"/>
              <a:t>16</a:t>
            </a:fld>
            <a:endParaRPr lang="en-US" sz="1200">
              <a:latin typeface="Tahoma" panose="020B0604030504040204" pitchFamily="34" charset="0"/>
            </a:endParaRPr>
          </a:p>
        </p:txBody>
      </p:sp>
      <p:sp>
        <p:nvSpPr>
          <p:cNvPr id="66563" name="Rectangle 2"/>
          <p:cNvSpPr>
            <a:spLocks noGrp="1" noRot="1" noChangeAspect="1" noChangeArrowheads="1" noTextEdit="1"/>
          </p:cNvSpPr>
          <p:nvPr>
            <p:ph type="sldImg"/>
          </p:nvPr>
        </p:nvSpPr>
        <p:spPr>
          <a:xfrm>
            <a:off x="676275" y="739775"/>
            <a:ext cx="5503863" cy="4127500"/>
          </a:xfrm>
          <a:ln/>
        </p:spPr>
      </p:sp>
      <p:sp>
        <p:nvSpPr>
          <p:cNvPr id="5" name="Notes Placeholder 4"/>
          <p:cNvSpPr>
            <a:spLocks noGrp="1"/>
          </p:cNvSpPr>
          <p:nvPr>
            <p:ph type="body" sz="quarter" idx="10"/>
          </p:nvPr>
        </p:nvSpPr>
        <p:spPr/>
        <p:txBody>
          <a:bodyPr>
            <a:normAutofit/>
          </a:bodyPr>
          <a:lstStyle/>
          <a:p>
            <a:endParaRPr lang="en-US"/>
          </a:p>
        </p:txBody>
      </p:sp>
    </p:spTree>
    <p:extLst>
      <p:ext uri="{BB962C8B-B14F-4D97-AF65-F5344CB8AC3E}">
        <p14:creationId xmlns:p14="http://schemas.microsoft.com/office/powerpoint/2010/main" xmlns="" val="2761550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646113" y="777875"/>
            <a:ext cx="5541962" cy="4156075"/>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xmlns="" val="2788606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6829C22-A895-4369-A47D-0CB355F0D474}" type="slidenum">
              <a:rPr lang="en-US" sz="1200"/>
              <a:pPr eaLnBrk="1" hangingPunct="1"/>
              <a:t>18</a:t>
            </a:fld>
            <a:endParaRPr lang="en-US" sz="1200"/>
          </a:p>
        </p:txBody>
      </p:sp>
      <p:sp>
        <p:nvSpPr>
          <p:cNvPr id="70659" name="Rectangle 2"/>
          <p:cNvSpPr>
            <a:spLocks noGrp="1" noRot="1" noChangeAspect="1" noChangeArrowheads="1" noTextEdit="1"/>
          </p:cNvSpPr>
          <p:nvPr>
            <p:ph type="sldImg"/>
          </p:nvPr>
        </p:nvSpPr>
        <p:spPr>
          <a:xfrm>
            <a:off x="718666" y="829494"/>
            <a:ext cx="5192290" cy="3894218"/>
          </a:xfrm>
          <a:ln/>
        </p:spPr>
      </p:sp>
      <p:sp>
        <p:nvSpPr>
          <p:cNvPr id="5" name="Notes Placeholder 4"/>
          <p:cNvSpPr>
            <a:spLocks noGrp="1"/>
          </p:cNvSpPr>
          <p:nvPr>
            <p:ph type="body" sz="quarter" idx="10"/>
          </p:nvPr>
        </p:nvSpPr>
        <p:spPr>
          <a:xfrm>
            <a:off x="574650" y="4687888"/>
            <a:ext cx="5413375" cy="4440237"/>
          </a:xfrm>
        </p:spPr>
        <p:txBody>
          <a:bodyPr>
            <a:normAutofit/>
          </a:bodyPr>
          <a:lstStyle/>
          <a:p>
            <a:endParaRPr lang="en-US" dirty="0"/>
          </a:p>
        </p:txBody>
      </p:sp>
    </p:spTree>
    <p:extLst>
      <p:ext uri="{BB962C8B-B14F-4D97-AF65-F5344CB8AC3E}">
        <p14:creationId xmlns:p14="http://schemas.microsoft.com/office/powerpoint/2010/main" xmlns="" val="2473880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D5F8EF2-A3C7-4AE1-85FF-2E9DA6EB2F41}" type="slidenum">
              <a:rPr lang="en-US" sz="1200"/>
              <a:pPr eaLnBrk="1" hangingPunct="1"/>
              <a:t>19</a:t>
            </a:fld>
            <a:endParaRPr 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397328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2F93811-AECA-435C-896E-F462C0355575}" type="slidenum">
              <a:rPr lang="en-US" sz="1200"/>
              <a:pPr eaLnBrk="1" hangingPunct="1"/>
              <a:t>2</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881628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C48C4D8-545B-42D9-BFBF-A8FC7C98C539}" type="slidenum">
              <a:rPr lang="en-US" sz="1200"/>
              <a:pPr eaLnBrk="1" hangingPunct="1"/>
              <a:t>20</a:t>
            </a:fld>
            <a:endParaRPr lang="en-US" sz="1200"/>
          </a:p>
        </p:txBody>
      </p:sp>
      <p:sp>
        <p:nvSpPr>
          <p:cNvPr id="74755" name="Rectangle 2"/>
          <p:cNvSpPr>
            <a:spLocks noGrp="1" noRot="1" noChangeAspect="1" noChangeArrowheads="1" noTextEdit="1"/>
          </p:cNvSpPr>
          <p:nvPr>
            <p:ph type="sldImg"/>
          </p:nvPr>
        </p:nvSpPr>
        <p:spPr>
          <a:xfrm>
            <a:off x="676275" y="739775"/>
            <a:ext cx="5503863" cy="4127500"/>
          </a:xfrm>
          <a:ln/>
        </p:spPr>
      </p:sp>
    </p:spTree>
    <p:extLst>
      <p:ext uri="{BB962C8B-B14F-4D97-AF65-F5344CB8AC3E}">
        <p14:creationId xmlns:p14="http://schemas.microsoft.com/office/powerpoint/2010/main" xmlns="" val="4041206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8755E45-5D9A-4296-B84C-514C326C4C35}" type="slidenum">
              <a:rPr lang="en-US" sz="1200"/>
              <a:pPr eaLnBrk="1" hangingPunct="1"/>
              <a:t>21</a:t>
            </a:fld>
            <a:endParaRPr lang="en-US" sz="1200"/>
          </a:p>
        </p:txBody>
      </p:sp>
      <p:sp>
        <p:nvSpPr>
          <p:cNvPr id="76803" name="Rectangle 2"/>
          <p:cNvSpPr>
            <a:spLocks noGrp="1" noRot="1" noChangeAspect="1" noChangeArrowheads="1" noTextEdit="1"/>
          </p:cNvSpPr>
          <p:nvPr>
            <p:ph type="sldImg"/>
          </p:nvPr>
        </p:nvSpPr>
        <p:spPr>
          <a:xfrm>
            <a:off x="676275" y="739775"/>
            <a:ext cx="5503863" cy="4127500"/>
          </a:xfrm>
          <a:ln/>
        </p:spPr>
      </p:sp>
      <p:sp>
        <p:nvSpPr>
          <p:cNvPr id="5" name="Notes Placeholder 4"/>
          <p:cNvSpPr>
            <a:spLocks noGrp="1"/>
          </p:cNvSpPr>
          <p:nvPr>
            <p:ph type="body" sz="quarter" idx="10"/>
          </p:nvPr>
        </p:nvSpPr>
        <p:spPr/>
        <p:txBody>
          <a:bodyPr>
            <a:normAutofit/>
          </a:bodyPr>
          <a:lstStyle/>
          <a:p>
            <a:endParaRPr lang="en-US"/>
          </a:p>
        </p:txBody>
      </p:sp>
    </p:spTree>
    <p:extLst>
      <p:ext uri="{BB962C8B-B14F-4D97-AF65-F5344CB8AC3E}">
        <p14:creationId xmlns:p14="http://schemas.microsoft.com/office/powerpoint/2010/main" xmlns="" val="4071138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719138" y="842963"/>
            <a:ext cx="5386387" cy="4040187"/>
          </a:xfrm>
          <a:solidFill>
            <a:srgbClr val="FFFFFF"/>
          </a:solidFill>
          <a:ln>
            <a:solidFill>
              <a:srgbClr val="000000"/>
            </a:solidFill>
            <a:miter lim="800000"/>
            <a:headEnd/>
            <a:tailEnd/>
          </a:ln>
        </p:spPr>
      </p:sp>
    </p:spTree>
    <p:extLst>
      <p:ext uri="{BB962C8B-B14F-4D97-AF65-F5344CB8AC3E}">
        <p14:creationId xmlns:p14="http://schemas.microsoft.com/office/powerpoint/2010/main" xmlns="" val="1978145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bwMode="auto">
          <a:xfrm>
            <a:off x="719138" y="833438"/>
            <a:ext cx="5359400" cy="40195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5423981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xfrm>
            <a:off x="646658" y="896938"/>
            <a:ext cx="5260776" cy="3945148"/>
          </a:xfrm>
          <a:solidFill>
            <a:srgbClr val="FFFFFF"/>
          </a:solidFill>
          <a:ln>
            <a:solidFill>
              <a:srgbClr val="000000"/>
            </a:solidFill>
            <a:miter lim="800000"/>
            <a:headEnd/>
            <a:tailEnd/>
          </a:ln>
        </p:spPr>
      </p:sp>
    </p:spTree>
    <p:extLst>
      <p:ext uri="{BB962C8B-B14F-4D97-AF65-F5344CB8AC3E}">
        <p14:creationId xmlns:p14="http://schemas.microsoft.com/office/powerpoint/2010/main" xmlns="" val="3337424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xfrm>
            <a:off x="719138" y="815975"/>
            <a:ext cx="5338762" cy="40036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3375636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xfrm>
            <a:off x="718666" y="815975"/>
            <a:ext cx="5363286" cy="40216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515764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xfrm>
            <a:off x="790674" y="823913"/>
            <a:ext cx="5371561" cy="4027386"/>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444207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xfrm>
            <a:off x="718666" y="830263"/>
            <a:ext cx="5349100" cy="401097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7068428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bwMode="auto">
          <a:xfrm>
            <a:off x="718666" y="823913"/>
            <a:ext cx="5435177" cy="407551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27056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AB9B67D-C870-4617-8389-E04B5FED4FE6}" type="slidenum">
              <a:rPr lang="en-US" sz="1200"/>
              <a:pPr eaLnBrk="1" hangingPunct="1"/>
              <a:t>3</a:t>
            </a:fld>
            <a:endParaRPr lang="en-US" sz="1200"/>
          </a:p>
        </p:txBody>
      </p:sp>
      <p:sp>
        <p:nvSpPr>
          <p:cNvPr id="48131" name="Rectangle 2"/>
          <p:cNvSpPr>
            <a:spLocks noGrp="1" noRot="1" noChangeAspect="1" noChangeArrowheads="1" noTextEdit="1"/>
          </p:cNvSpPr>
          <p:nvPr>
            <p:ph type="sldImg"/>
          </p:nvPr>
        </p:nvSpPr>
        <p:spPr>
          <a:xfrm>
            <a:off x="676275" y="830263"/>
            <a:ext cx="5413375" cy="4059237"/>
          </a:xfrm>
          <a:ln/>
        </p:spPr>
      </p:sp>
      <p:sp>
        <p:nvSpPr>
          <p:cNvPr id="5" name="Notes Placeholder 4"/>
          <p:cNvSpPr>
            <a:spLocks noGrp="1"/>
          </p:cNvSpPr>
          <p:nvPr>
            <p:ph type="body" sz="quarter" idx="10"/>
          </p:nvPr>
        </p:nvSpPr>
        <p:spPr/>
        <p:txBody>
          <a:bodyPr>
            <a:normAutofit/>
          </a:bodyPr>
          <a:lstStyle/>
          <a:p>
            <a:endParaRPr lang="en-US"/>
          </a:p>
        </p:txBody>
      </p:sp>
    </p:spTree>
    <p:extLst>
      <p:ext uri="{BB962C8B-B14F-4D97-AF65-F5344CB8AC3E}">
        <p14:creationId xmlns:p14="http://schemas.microsoft.com/office/powerpoint/2010/main" xmlns="" val="1432263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xfrm>
            <a:off x="718666" y="815975"/>
            <a:ext cx="5360914" cy="40211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560398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719138" y="830263"/>
            <a:ext cx="5400675" cy="40497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3061305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04196DF-57E8-4CE0-942A-6DA8E0073612}" type="slidenum">
              <a:rPr lang="en-US" sz="1200"/>
              <a:pPr eaLnBrk="1" hangingPunct="1"/>
              <a:t>33</a:t>
            </a:fld>
            <a:endParaRPr lang="en-US" sz="1200"/>
          </a:p>
        </p:txBody>
      </p:sp>
      <p:sp>
        <p:nvSpPr>
          <p:cNvPr id="89091" name="Rectangle 2"/>
          <p:cNvSpPr>
            <a:spLocks noGrp="1" noRot="1" noChangeAspect="1" noChangeArrowheads="1" noTextEdit="1"/>
          </p:cNvSpPr>
          <p:nvPr>
            <p:ph type="sldImg"/>
          </p:nvPr>
        </p:nvSpPr>
        <p:spPr>
          <a:xfrm>
            <a:off x="914400" y="829494"/>
            <a:ext cx="5195325" cy="3896494"/>
          </a:xfrm>
          <a:ln/>
        </p:spPr>
      </p:sp>
    </p:spTree>
    <p:extLst>
      <p:ext uri="{BB962C8B-B14F-4D97-AF65-F5344CB8AC3E}">
        <p14:creationId xmlns:p14="http://schemas.microsoft.com/office/powerpoint/2010/main" xmlns="" val="11447279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D7E92B6-6A50-4563-A104-BBF77BEC82C9}" type="slidenum">
              <a:rPr lang="en-US" sz="1200"/>
              <a:pPr eaLnBrk="1" hangingPunct="1"/>
              <a:t>34</a:t>
            </a:fld>
            <a:endParaRPr lang="en-US" sz="1200"/>
          </a:p>
        </p:txBody>
      </p:sp>
      <p:sp>
        <p:nvSpPr>
          <p:cNvPr id="91139" name="Rectangle 2"/>
          <p:cNvSpPr>
            <a:spLocks noGrp="1" noRot="1" noChangeAspect="1" noChangeArrowheads="1" noTextEdit="1"/>
          </p:cNvSpPr>
          <p:nvPr>
            <p:ph type="sldImg"/>
          </p:nvPr>
        </p:nvSpPr>
        <p:spPr>
          <a:xfrm>
            <a:off x="430634" y="739774"/>
            <a:ext cx="5784254" cy="4338191"/>
          </a:xfrm>
          <a:ln/>
        </p:spPr>
      </p:sp>
    </p:spTree>
    <p:extLst>
      <p:ext uri="{BB962C8B-B14F-4D97-AF65-F5344CB8AC3E}">
        <p14:creationId xmlns:p14="http://schemas.microsoft.com/office/powerpoint/2010/main" xmlns="" val="234127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D7E92B6-6A50-4563-A104-BBF77BEC82C9}" type="slidenum">
              <a:rPr lang="en-US" sz="1200"/>
              <a:pPr eaLnBrk="1" hangingPunct="1"/>
              <a:t>35</a:t>
            </a:fld>
            <a:endParaRPr lang="en-US"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9410611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xfrm>
            <a:off x="646113" y="835025"/>
            <a:ext cx="5376862" cy="40322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950197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xfrm>
            <a:off x="646113" y="820738"/>
            <a:ext cx="5351462" cy="40147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8093052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xfrm>
            <a:off x="719138" y="835025"/>
            <a:ext cx="5324475" cy="3994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193822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xfrm>
            <a:off x="719138" y="812800"/>
            <a:ext cx="5329237" cy="39989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6252126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xfrm>
            <a:off x="719138" y="835025"/>
            <a:ext cx="5354637" cy="401796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1640716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Rot="1" noChangeAspect="1" noChangeArrowheads="1" noTextEdit="1"/>
          </p:cNvSpPr>
          <p:nvPr>
            <p:ph type="sldImg"/>
          </p:nvPr>
        </p:nvSpPr>
        <p:spPr bwMode="auto">
          <a:xfrm>
            <a:off x="917575" y="854075"/>
            <a:ext cx="5341938" cy="4008438"/>
          </a:xfrm>
          <a:solidFill>
            <a:srgbClr val="FFFFFF"/>
          </a:solidFill>
          <a:ln>
            <a:solidFill>
              <a:srgbClr val="000000"/>
            </a:solidFill>
            <a:miter lim="800000"/>
            <a:headEnd/>
            <a:tailEnd/>
          </a:ln>
        </p:spPr>
      </p:sp>
    </p:spTree>
    <p:extLst>
      <p:ext uri="{BB962C8B-B14F-4D97-AF65-F5344CB8AC3E}">
        <p14:creationId xmlns:p14="http://schemas.microsoft.com/office/powerpoint/2010/main" xmlns="" val="40358549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xfrm>
            <a:off x="719138" y="835025"/>
            <a:ext cx="5337175" cy="40036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1549248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xfrm>
            <a:off x="718666" y="819150"/>
            <a:ext cx="5357798" cy="4017496"/>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32783550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xfrm>
            <a:off x="718666" y="819150"/>
            <a:ext cx="5365073" cy="402380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39623275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F2E58AF-2976-493D-B8E7-01175EC2CA1F}" type="slidenum">
              <a:rPr lang="en-US" smtClean="0"/>
              <a:pPr/>
              <a:t>44</a:t>
            </a:fld>
            <a:endParaRPr lang="en-US"/>
          </a:p>
        </p:txBody>
      </p:sp>
      <p:sp>
        <p:nvSpPr>
          <p:cNvPr id="5" name="Notes Placeholder 4"/>
          <p:cNvSpPr>
            <a:spLocks noGrp="1"/>
          </p:cNvSpPr>
          <p:nvPr>
            <p:ph type="body" sz="quarter" idx="11"/>
          </p:nvPr>
        </p:nvSpPr>
        <p:spPr/>
        <p:txBody>
          <a:bodyPr>
            <a:normAutofit/>
          </a:bodyPr>
          <a:lstStyle/>
          <a:p>
            <a:endParaRPr lang="en-US"/>
          </a:p>
        </p:txBody>
      </p:sp>
    </p:spTree>
    <p:extLst>
      <p:ext uri="{BB962C8B-B14F-4D97-AF65-F5344CB8AC3E}">
        <p14:creationId xmlns:p14="http://schemas.microsoft.com/office/powerpoint/2010/main" xmlns="" val="18529176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2E58AF-2976-493D-B8E7-01175EC2CA1F}" type="slidenum">
              <a:rPr lang="en-US" smtClean="0"/>
              <a:pPr/>
              <a:t>50</a:t>
            </a:fld>
            <a:endParaRPr lang="en-US"/>
          </a:p>
        </p:txBody>
      </p:sp>
    </p:spTree>
    <p:extLst>
      <p:ext uri="{BB962C8B-B14F-4D97-AF65-F5344CB8AC3E}">
        <p14:creationId xmlns:p14="http://schemas.microsoft.com/office/powerpoint/2010/main" xmlns="" val="3436581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D1639CC-285C-45AC-BA72-F85C4C1E5490}" type="slidenum">
              <a:rPr lang="en-US" sz="1200"/>
              <a:pPr eaLnBrk="1" hangingPunct="1"/>
              <a:t>5</a:t>
            </a:fld>
            <a:endParaRPr lang="en-US" sz="1200"/>
          </a:p>
        </p:txBody>
      </p:sp>
      <p:sp>
        <p:nvSpPr>
          <p:cNvPr id="52227" name="Rectangle 2"/>
          <p:cNvSpPr>
            <a:spLocks noGrp="1" noRot="1" noChangeAspect="1" noChangeArrowheads="1" noTextEdit="1"/>
          </p:cNvSpPr>
          <p:nvPr>
            <p:ph type="sldImg"/>
          </p:nvPr>
        </p:nvSpPr>
        <p:spPr>
          <a:xfrm>
            <a:off x="676275" y="739775"/>
            <a:ext cx="5503863" cy="4127500"/>
          </a:xfrm>
          <a:ln/>
        </p:spPr>
      </p:sp>
    </p:spTree>
    <p:extLst>
      <p:ext uri="{BB962C8B-B14F-4D97-AF65-F5344CB8AC3E}">
        <p14:creationId xmlns:p14="http://schemas.microsoft.com/office/powerpoint/2010/main" xmlns="" val="183955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179BCA7-F162-4415-8D28-D69713DE0D38}" type="slidenum">
              <a:rPr lang="en-US" sz="1200"/>
              <a:pPr eaLnBrk="1" hangingPunct="1"/>
              <a:t>6</a:t>
            </a:fld>
            <a:endParaRPr lang="en-US" sz="1200"/>
          </a:p>
        </p:txBody>
      </p:sp>
      <p:sp>
        <p:nvSpPr>
          <p:cNvPr id="54275" name="Rectangle 2"/>
          <p:cNvSpPr>
            <a:spLocks noGrp="1" noRot="1" noChangeAspect="1" noChangeArrowheads="1" noTextEdit="1"/>
          </p:cNvSpPr>
          <p:nvPr>
            <p:ph type="sldImg"/>
          </p:nvPr>
        </p:nvSpPr>
        <p:spPr>
          <a:xfrm>
            <a:off x="550333" y="829494"/>
            <a:ext cx="5539317" cy="4154488"/>
          </a:xfrm>
          <a:ln/>
        </p:spPr>
      </p:sp>
      <p:sp>
        <p:nvSpPr>
          <p:cNvPr id="5" name="Notes Placeholder 4"/>
          <p:cNvSpPr>
            <a:spLocks noGrp="1"/>
          </p:cNvSpPr>
          <p:nvPr>
            <p:ph type="body" sz="quarter" idx="10"/>
          </p:nvPr>
        </p:nvSpPr>
        <p:spPr/>
        <p:txBody>
          <a:bodyPr>
            <a:normAutofit/>
          </a:bodyPr>
          <a:lstStyle/>
          <a:p>
            <a:endParaRPr lang="en-US"/>
          </a:p>
        </p:txBody>
      </p:sp>
    </p:spTree>
    <p:extLst>
      <p:ext uri="{BB962C8B-B14F-4D97-AF65-F5344CB8AC3E}">
        <p14:creationId xmlns:p14="http://schemas.microsoft.com/office/powerpoint/2010/main" xmlns="" val="2084497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FF14FF1-2BE2-4642-94AA-946F7CAFBB41}" type="slidenum">
              <a:rPr lang="en-US" sz="1200"/>
              <a:pPr eaLnBrk="1" hangingPunct="1"/>
              <a:t>7</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3040516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646658" y="822325"/>
            <a:ext cx="5372726" cy="402827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597157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646658" y="822325"/>
            <a:ext cx="5365721" cy="402301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237310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62000"/>
          </a:xfrm>
          <a:prstGeom prst="rect">
            <a:avLst/>
          </a:prstGeom>
        </p:spPr>
        <p:txBody>
          <a:bodyPr/>
          <a:lstStyle>
            <a:lvl1pPr algn="ctr">
              <a:defRPr sz="3200" b="0" i="1">
                <a:solidFill>
                  <a:srgbClr val="3333FF"/>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SG" dirty="0"/>
          </a:p>
        </p:txBody>
      </p:sp>
    </p:spTree>
    <p:extLst>
      <p:ext uri="{BB962C8B-B14F-4D97-AF65-F5344CB8AC3E}">
        <p14:creationId xmlns:p14="http://schemas.microsoft.com/office/powerpoint/2010/main" xmlns="" val="299770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767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0835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0" y="332656"/>
            <a:ext cx="91440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anose="020B0604020202020204"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lumMod val="75000"/>
                    <a:lumOff val="25000"/>
                  </a:schemeClr>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text styles</a:t>
            </a:r>
          </a:p>
          <a:p>
            <a:pPr lvl="0"/>
            <a:endParaRPr lang="en-US" dirty="0" smtClean="0"/>
          </a:p>
          <a:p>
            <a:pPr lvl="0"/>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5760E35-4EA4-4DCA-9D3C-B9A627690EDC}" type="datetimeFigureOut">
              <a:rPr lang="en-US" smtClean="0"/>
              <a:pPr/>
              <a:t>04/11/2013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48F90F-D574-4642-B34F-1161331DDE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5760E35-4EA4-4DCA-9D3C-B9A627690EDC}" type="datetimeFigureOut">
              <a:rPr lang="en-US" smtClean="0"/>
              <a:pPr/>
              <a:t>04/11/2013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48F90F-D574-4642-B34F-1161331DDE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7695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62000"/>
          </a:xfrm>
          <a:prstGeom prst="rect">
            <a:avLst/>
          </a:prstGeom>
        </p:spPr>
        <p:txBody>
          <a:bodyPr/>
          <a:lstStyle>
            <a:lvl1pPr algn="ctr">
              <a:defRPr sz="3200" b="0" i="1">
                <a:solidFill>
                  <a:srgbClr val="3333FF"/>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SG" dirty="0"/>
          </a:p>
        </p:txBody>
      </p:sp>
    </p:spTree>
    <p:extLst>
      <p:ext uri="{BB962C8B-B14F-4D97-AF65-F5344CB8AC3E}">
        <p14:creationId xmlns:p14="http://schemas.microsoft.com/office/powerpoint/2010/main" xmlns="" val="299770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62000"/>
          </a:xfrm>
          <a:prstGeom prst="rect">
            <a:avLst/>
          </a:prstGeom>
        </p:spPr>
        <p:txBody>
          <a:bodyPr/>
          <a:lstStyle>
            <a:lvl1pPr algn="ctr">
              <a:defRPr sz="3200" b="0" i="1">
                <a:solidFill>
                  <a:srgbClr val="3333FF"/>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SG" dirty="0"/>
          </a:p>
        </p:txBody>
      </p:sp>
    </p:spTree>
    <p:extLst>
      <p:ext uri="{BB962C8B-B14F-4D97-AF65-F5344CB8AC3E}">
        <p14:creationId xmlns:p14="http://schemas.microsoft.com/office/powerpoint/2010/main" xmlns="" val="299770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62000"/>
          </a:xfrm>
          <a:prstGeom prst="rect">
            <a:avLst/>
          </a:prstGeom>
        </p:spPr>
        <p:txBody>
          <a:bodyPr/>
          <a:lstStyle>
            <a:lvl1pPr algn="ctr">
              <a:defRPr sz="3200" b="0" i="1">
                <a:solidFill>
                  <a:srgbClr val="3333FF"/>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SG" dirty="0"/>
          </a:p>
        </p:txBody>
      </p:sp>
    </p:spTree>
    <p:extLst>
      <p:ext uri="{BB962C8B-B14F-4D97-AF65-F5344CB8AC3E}">
        <p14:creationId xmlns:p14="http://schemas.microsoft.com/office/powerpoint/2010/main" xmlns="" val="299770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pic>
        <p:nvPicPr>
          <p:cNvPr id="1027" name="Picture 3" descr="Untitled-1.jpg"/>
          <p:cNvPicPr>
            <a:picLocks noChangeAspect="1"/>
          </p:cNvPicPr>
          <p:nvPr userDrawn="1"/>
        </p:nvPicPr>
        <p:blipFill>
          <a:blip r:embed="rId13"/>
          <a:srcRect l="70874" t="85611" r="777" b="3400"/>
          <a:stretch>
            <a:fillRect/>
          </a:stretch>
        </p:blipFill>
        <p:spPr bwMode="auto">
          <a:xfrm>
            <a:off x="6516688" y="6076950"/>
            <a:ext cx="2592387" cy="752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222" r:id="rId1"/>
    <p:sldLayoutId id="2147485236" r:id="rId2"/>
    <p:sldLayoutId id="2147485223" r:id="rId3"/>
    <p:sldLayoutId id="2147485238" r:id="rId4"/>
    <p:sldLayoutId id="2147485244" r:id="rId5"/>
    <p:sldLayoutId id="2147485245" r:id="rId6"/>
    <p:sldLayoutId id="2147485249" r:id="rId7"/>
    <p:sldLayoutId id="2147485257" r:id="rId8"/>
    <p:sldLayoutId id="2147485259" r:id="rId9"/>
    <p:sldLayoutId id="2147485260" r:id="rId10"/>
    <p:sldLayoutId id="2147485261"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6.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57200" y="2420938"/>
            <a:ext cx="8229600" cy="2664246"/>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Masterclass For Ergonomics:</a:t>
            </a:r>
            <a:br>
              <a:rPr lang="en-US" sz="2400" i="1"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cs typeface="Lucida Sans" pitchFamily="34" charset="0"/>
              </a:rPr>
              <a:t> </a:t>
            </a:r>
            <a:r>
              <a:rPr lang="en-US" sz="2800" b="1" dirty="0" smtClean="0">
                <a:latin typeface="Lucida Sans" pitchFamily="34" charset="0"/>
                <a:cs typeface="Lucida Sans" pitchFamily="34" charset="0"/>
              </a:rPr>
              <a:t>Team Work &amp; CRM</a:t>
            </a:r>
            <a:r>
              <a:rPr lang="en-US" sz="2800" b="1" dirty="0" smtClean="0">
                <a:latin typeface="Lucida Sans" pitchFamily="34" charset="0"/>
                <a:cs typeface="Lucida Sans" pitchFamily="34" charset="0"/>
              </a:rPr>
              <a:t/>
            </a:r>
            <a:br>
              <a:rPr lang="en-US" sz="2800" b="1" dirty="0" smtClean="0">
                <a:latin typeface="Lucida Sans" pitchFamily="34" charset="0"/>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1800" i="1" dirty="0" smtClean="0">
                <a:latin typeface="Lucida Sans" pitchFamily="34" charset="0"/>
                <a:ea typeface="ヒラギノ角ゴ Pro W3" pitchFamily="120" charset="-128"/>
                <a:cs typeface="Lucida Sans" pitchFamily="34" charset="0"/>
              </a:rPr>
              <a:t>Prof. Brian Peacock &amp; A. Prof</a:t>
            </a:r>
            <a:r>
              <a:rPr lang="en-US" sz="1800" i="1" dirty="0" smtClean="0">
                <a:latin typeface="Lucida Sans" pitchFamily="34" charset="0"/>
                <a:ea typeface="ヒラギノ角ゴ Pro W3" pitchFamily="120" charset="-128"/>
                <a:cs typeface="Lucida Sans" pitchFamily="34" charset="0"/>
              </a:rPr>
              <a:t>. </a:t>
            </a:r>
            <a:r>
              <a:rPr lang="en-US" sz="1800" i="1" dirty="0" smtClean="0">
                <a:latin typeface="Lucida Sans" pitchFamily="34" charset="0"/>
                <a:ea typeface="ヒラギノ角ゴ Pro W3" pitchFamily="120" charset="-128"/>
                <a:cs typeface="Lucida Sans" pitchFamily="34" charset="0"/>
              </a:rPr>
              <a:t>Chui </a:t>
            </a:r>
            <a:r>
              <a:rPr lang="en-US" sz="1800" i="1" dirty="0" smtClean="0">
                <a:latin typeface="Lucida Sans" pitchFamily="34" charset="0"/>
                <a:ea typeface="ヒラギノ角ゴ Pro W3" pitchFamily="120" charset="-128"/>
                <a:cs typeface="Lucida Sans" pitchFamily="34" charset="0"/>
              </a:rPr>
              <a:t>Yoon Ping</a:t>
            </a:r>
            <a:endParaRPr lang="en-US" sz="1800" i="1" dirty="0" smtClean="0">
              <a:ea typeface="ヒラギノ角ゴ Pro W3" pitchFamily="12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Trust</a:t>
            </a:r>
          </a:p>
        </p:txBody>
      </p:sp>
      <p:sp>
        <p:nvSpPr>
          <p:cNvPr id="172035" name="Rectangle 3"/>
          <p:cNvSpPr>
            <a:spLocks noGrp="1" noChangeArrowheads="1"/>
          </p:cNvSpPr>
          <p:nvPr>
            <p:ph type="body" sz="quarter" idx="11"/>
          </p:nvPr>
        </p:nvSpPr>
        <p:spPr>
          <a:prstGeom prst="rect">
            <a:avLst/>
          </a:prstGeom>
        </p:spPr>
        <p:txBody>
          <a:bodyPr/>
          <a:lstStyle/>
          <a:p>
            <a:pPr eaLnBrk="1" hangingPunct="1">
              <a:lnSpc>
                <a:spcPct val="90000"/>
              </a:lnSpc>
            </a:pPr>
            <a:r>
              <a:rPr lang="en-US" dirty="0" smtClean="0"/>
              <a:t>Trust is important in team work:</a:t>
            </a:r>
          </a:p>
          <a:p>
            <a:pPr eaLnBrk="1" hangingPunct="1">
              <a:lnSpc>
                <a:spcPct val="90000"/>
              </a:lnSpc>
            </a:pPr>
            <a:endParaRPr lang="en-US" dirty="0"/>
          </a:p>
          <a:p>
            <a:pPr eaLnBrk="1" hangingPunct="1">
              <a:lnSpc>
                <a:spcPct val="90000"/>
              </a:lnSpc>
            </a:pPr>
            <a:r>
              <a:rPr lang="en-US" dirty="0" smtClean="0"/>
              <a:t>Essence </a:t>
            </a:r>
            <a:r>
              <a:rPr lang="en-US" dirty="0"/>
              <a:t>of good relationships – breaks down barriers</a:t>
            </a:r>
            <a:r>
              <a:rPr lang="en-US" dirty="0" smtClean="0"/>
              <a:t>.</a:t>
            </a:r>
            <a:br>
              <a:rPr lang="en-US" dirty="0" smtClean="0"/>
            </a:br>
            <a:endParaRPr lang="en-US" sz="1000" dirty="0"/>
          </a:p>
          <a:p>
            <a:pPr eaLnBrk="1" hangingPunct="1">
              <a:lnSpc>
                <a:spcPct val="90000"/>
              </a:lnSpc>
            </a:pPr>
            <a:r>
              <a:rPr lang="en-US" dirty="0"/>
              <a:t>Opens up communication channels:</a:t>
            </a:r>
          </a:p>
          <a:p>
            <a:pPr lvl="1" eaLnBrk="1" hangingPunct="1">
              <a:lnSpc>
                <a:spcPct val="90000"/>
              </a:lnSpc>
              <a:defRPr/>
            </a:pPr>
            <a:r>
              <a:rPr lang="en-US" dirty="0" smtClean="0"/>
              <a:t>Encourage </a:t>
            </a:r>
            <a:r>
              <a:rPr lang="en-US" dirty="0"/>
              <a:t>feedback </a:t>
            </a:r>
          </a:p>
          <a:p>
            <a:pPr lvl="1" eaLnBrk="1" hangingPunct="1">
              <a:lnSpc>
                <a:spcPct val="90000"/>
              </a:lnSpc>
              <a:defRPr/>
            </a:pPr>
            <a:r>
              <a:rPr lang="en-US" dirty="0"/>
              <a:t>Face mistakes openly</a:t>
            </a:r>
          </a:p>
          <a:p>
            <a:pPr lvl="1" eaLnBrk="1" hangingPunct="1">
              <a:lnSpc>
                <a:spcPct val="90000"/>
              </a:lnSpc>
              <a:defRPr/>
            </a:pPr>
            <a:r>
              <a:rPr lang="en-US" dirty="0"/>
              <a:t>Learn from each other</a:t>
            </a:r>
          </a:p>
          <a:p>
            <a:pPr lvl="1" eaLnBrk="1" hangingPunct="1">
              <a:lnSpc>
                <a:spcPct val="90000"/>
              </a:lnSpc>
              <a:defRPr/>
            </a:pPr>
            <a:r>
              <a:rPr lang="en-US" dirty="0" smtClean="0"/>
              <a:t>No </a:t>
            </a:r>
            <a:r>
              <a:rPr lang="en-US" dirty="0"/>
              <a:t>fear of </a:t>
            </a:r>
            <a:r>
              <a:rPr lang="en-US" dirty="0" smtClean="0"/>
              <a:t>retribution</a:t>
            </a:r>
            <a:endParaRPr lang="en-US" sz="800" dirty="0" smtClean="0"/>
          </a:p>
          <a:p>
            <a:pPr eaLnBrk="1" hangingPunct="1">
              <a:lnSpc>
                <a:spcPct val="90000"/>
              </a:lnSpc>
              <a:buFont typeface="Wingdings" pitchFamily="2" charset="2"/>
              <a:buNone/>
              <a:defRPr/>
            </a:pPr>
            <a:endParaRPr lang="en-US" sz="1050" dirty="0" smtClean="0">
              <a:solidFill>
                <a:schemeClr val="accent3">
                  <a:lumMod val="50000"/>
                </a:schemeClr>
              </a:solidFill>
            </a:endParaRPr>
          </a:p>
          <a:p>
            <a:pPr eaLnBrk="1" hangingPunct="1">
              <a:lnSpc>
                <a:spcPct val="90000"/>
              </a:lnSpc>
              <a:buFont typeface="Wingdings" pitchFamily="2" charset="2"/>
              <a:buNone/>
              <a:defRPr/>
            </a:pPr>
            <a:endParaRPr lang="en-US" sz="800" dirty="0" smtClean="0"/>
          </a:p>
          <a:p>
            <a:pPr eaLnBrk="1" hangingPunct="1">
              <a:lnSpc>
                <a:spcPct val="90000"/>
              </a:lnSpc>
              <a:buFont typeface="Wingdings" pitchFamily="2" charset="2"/>
              <a:buNone/>
              <a:defRPr/>
            </a:pPr>
            <a:endParaRPr lang="en-US" sz="1000" dirty="0" smtClean="0"/>
          </a:p>
          <a:p>
            <a:pPr eaLnBrk="1" hangingPunct="1">
              <a:lnSpc>
                <a:spcPct val="90000"/>
              </a:lnSpc>
              <a:buFont typeface="Wingdings" pitchFamily="2" charset="2"/>
              <a:buNone/>
              <a:defRPr/>
            </a:pPr>
            <a:endParaRPr lang="en-US" sz="24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035">
                                            <p:txEl>
                                              <p:pRg st="2" end="2"/>
                                            </p:txEl>
                                          </p:spTgt>
                                        </p:tgtEl>
                                        <p:attrNameLst>
                                          <p:attrName>style.visibility</p:attrName>
                                        </p:attrNameLst>
                                      </p:cBhvr>
                                      <p:to>
                                        <p:strVal val="visible"/>
                                      </p:to>
                                    </p:set>
                                    <p:animEffect transition="in" filter="fade">
                                      <p:cBhvr>
                                        <p:cTn id="7" dur="500"/>
                                        <p:tgtEl>
                                          <p:spTgt spid="17203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2035">
                                            <p:txEl>
                                              <p:pRg st="3" end="3"/>
                                            </p:txEl>
                                          </p:spTgt>
                                        </p:tgtEl>
                                        <p:attrNameLst>
                                          <p:attrName>style.visibility</p:attrName>
                                        </p:attrNameLst>
                                      </p:cBhvr>
                                      <p:to>
                                        <p:strVal val="visible"/>
                                      </p:to>
                                    </p:set>
                                    <p:animEffect transition="in" filter="fade">
                                      <p:cBhvr>
                                        <p:cTn id="10" dur="500"/>
                                        <p:tgtEl>
                                          <p:spTgt spid="17203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2035">
                                            <p:txEl>
                                              <p:pRg st="4" end="4"/>
                                            </p:txEl>
                                          </p:spTgt>
                                        </p:tgtEl>
                                        <p:attrNameLst>
                                          <p:attrName>style.visibility</p:attrName>
                                        </p:attrNameLst>
                                      </p:cBhvr>
                                      <p:to>
                                        <p:strVal val="visible"/>
                                      </p:to>
                                    </p:set>
                                    <p:animEffect transition="in" filter="fade">
                                      <p:cBhvr>
                                        <p:cTn id="13" dur="500"/>
                                        <p:tgtEl>
                                          <p:spTgt spid="17203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2035">
                                            <p:txEl>
                                              <p:pRg st="5" end="5"/>
                                            </p:txEl>
                                          </p:spTgt>
                                        </p:tgtEl>
                                        <p:attrNameLst>
                                          <p:attrName>style.visibility</p:attrName>
                                        </p:attrNameLst>
                                      </p:cBhvr>
                                      <p:to>
                                        <p:strVal val="visible"/>
                                      </p:to>
                                    </p:set>
                                    <p:animEffect transition="in" filter="fade">
                                      <p:cBhvr>
                                        <p:cTn id="16" dur="500"/>
                                        <p:tgtEl>
                                          <p:spTgt spid="172035">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2035">
                                            <p:txEl>
                                              <p:pRg st="6" end="6"/>
                                            </p:txEl>
                                          </p:spTgt>
                                        </p:tgtEl>
                                        <p:attrNameLst>
                                          <p:attrName>style.visibility</p:attrName>
                                        </p:attrNameLst>
                                      </p:cBhvr>
                                      <p:to>
                                        <p:strVal val="visible"/>
                                      </p:to>
                                    </p:set>
                                    <p:animEffect transition="in" filter="fade">
                                      <p:cBhvr>
                                        <p:cTn id="19" dur="500"/>
                                        <p:tgtEl>
                                          <p:spTgt spid="172035">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2035">
                                            <p:txEl>
                                              <p:pRg st="7" end="7"/>
                                            </p:txEl>
                                          </p:spTgt>
                                        </p:tgtEl>
                                        <p:attrNameLst>
                                          <p:attrName>style.visibility</p:attrName>
                                        </p:attrNameLst>
                                      </p:cBhvr>
                                      <p:to>
                                        <p:strVal val="visible"/>
                                      </p:to>
                                    </p:set>
                                    <p:animEffect transition="in" filter="fade">
                                      <p:cBhvr>
                                        <p:cTn id="22" dur="500"/>
                                        <p:tgtEl>
                                          <p:spTgt spid="172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What are goals?</a:t>
            </a:r>
          </a:p>
        </p:txBody>
      </p:sp>
      <p:sp>
        <p:nvSpPr>
          <p:cNvPr id="31747" name="Rectangle 3"/>
          <p:cNvSpPr>
            <a:spLocks noGrp="1" noChangeArrowheads="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dirty="0" smtClean="0"/>
              <a:t>Something that the team has to achieve or accomplish</a:t>
            </a:r>
          </a:p>
          <a:p>
            <a:pPr eaLnBrk="1" hangingPunct="1"/>
            <a:endParaRPr lang="en-US" sz="900" dirty="0" smtClean="0"/>
          </a:p>
          <a:p>
            <a:pPr eaLnBrk="1" hangingPunct="1"/>
            <a:r>
              <a:rPr lang="en-US" dirty="0" smtClean="0"/>
              <a:t>Teams performance is judged by goals accomplishment</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Type of goals</a:t>
            </a:r>
          </a:p>
        </p:txBody>
      </p:sp>
      <p:sp>
        <p:nvSpPr>
          <p:cNvPr id="32771" name="Rectangle 3"/>
          <p:cNvSpPr>
            <a:spLocks noGrp="1" noChangeArrowheads="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Task Goals:</a:t>
            </a:r>
          </a:p>
          <a:p>
            <a:pPr lvl="1" eaLnBrk="1" hangingPunct="1"/>
            <a:r>
              <a:rPr lang="en-US" dirty="0" smtClean="0">
                <a:solidFill>
                  <a:schemeClr val="tx1"/>
                </a:solidFill>
              </a:rPr>
              <a:t>TASK DIRECTED GOALS</a:t>
            </a:r>
          </a:p>
          <a:p>
            <a:pPr lvl="1" eaLnBrk="1" hangingPunct="1"/>
            <a:endParaRPr lang="en-US" sz="1000" dirty="0" smtClean="0">
              <a:solidFill>
                <a:schemeClr val="hlink"/>
              </a:solidFill>
            </a:endParaRPr>
          </a:p>
          <a:p>
            <a:pPr eaLnBrk="1" hangingPunct="1"/>
            <a:r>
              <a:rPr lang="en-US" dirty="0" smtClean="0"/>
              <a:t>Group maintenance goals:</a:t>
            </a:r>
          </a:p>
          <a:p>
            <a:pPr lvl="1" eaLnBrk="1" hangingPunct="1"/>
            <a:r>
              <a:rPr lang="en-US" dirty="0"/>
              <a:t>I</a:t>
            </a:r>
            <a:r>
              <a:rPr lang="en-US" dirty="0" smtClean="0"/>
              <a:t>nterpersonal issues to keep group members happy</a:t>
            </a:r>
          </a:p>
          <a:p>
            <a:pPr marL="0" lvl="1" indent="0" eaLnBrk="1" hangingPunct="1">
              <a:buClr>
                <a:schemeClr val="folHlink"/>
              </a:buClr>
              <a:buSzPct val="60000"/>
              <a:buNone/>
            </a:pPr>
            <a:endParaRPr lang="en-US" sz="1100" dirty="0"/>
          </a:p>
          <a:p>
            <a:pPr eaLnBrk="1" hangingPunct="1"/>
            <a:r>
              <a:rPr lang="en-US" dirty="0" smtClean="0"/>
              <a:t>Personal goals </a:t>
            </a:r>
          </a:p>
          <a:p>
            <a:pPr marL="457200" lvl="1" indent="0" eaLnBrk="1" hangingPunct="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Personal goals</a:t>
            </a:r>
          </a:p>
        </p:txBody>
      </p:sp>
      <p:sp>
        <p:nvSpPr>
          <p:cNvPr id="34820" name="Rectangle 3"/>
          <p:cNvSpPr>
            <a:spLocks noGrp="1" noChangeArrowheads="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Aft>
                <a:spcPts val="600"/>
              </a:spcAft>
            </a:pPr>
            <a:r>
              <a:rPr lang="en-US" sz="2400" dirty="0" smtClean="0">
                <a:effectLst/>
                <a:latin typeface="Lucida Sans" pitchFamily="34" charset="0"/>
                <a:cs typeface="Lucida Sans" pitchFamily="34" charset="0"/>
              </a:rPr>
              <a:t>Members have  personal goals </a:t>
            </a:r>
          </a:p>
          <a:p>
            <a:pPr eaLnBrk="1" hangingPunct="1"/>
            <a:r>
              <a:rPr lang="en-US" sz="2400" dirty="0" smtClean="0">
                <a:effectLst/>
                <a:latin typeface="Lucida Sans" pitchFamily="34" charset="0"/>
                <a:cs typeface="Lucida Sans" pitchFamily="34" charset="0"/>
              </a:rPr>
              <a:t>Based on individual needs.</a:t>
            </a:r>
          </a:p>
          <a:p>
            <a:pPr eaLnBrk="1" hangingPunct="1"/>
            <a:r>
              <a:rPr lang="en-US" sz="2400" dirty="0" smtClean="0">
                <a:effectLst/>
                <a:latin typeface="Lucida Sans" pitchFamily="34" charset="0"/>
                <a:cs typeface="Lucida Sans" pitchFamily="34" charset="0"/>
              </a:rPr>
              <a:t>Pursuit of personal goals is compelling  </a:t>
            </a:r>
          </a:p>
          <a:p>
            <a:pPr eaLnBrk="1" hangingPunct="1"/>
            <a:r>
              <a:rPr lang="en-US" sz="2400" dirty="0" smtClean="0">
                <a:effectLst/>
                <a:latin typeface="Lucida Sans" pitchFamily="34" charset="0"/>
                <a:cs typeface="Lucida Sans" pitchFamily="34" charset="0"/>
              </a:rPr>
              <a:t>Discrepancy between group and personal goals is detrimental for team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Goals</a:t>
            </a:r>
          </a:p>
        </p:txBody>
      </p:sp>
      <p:sp>
        <p:nvSpPr>
          <p:cNvPr id="44035" name="Rectangle 3"/>
          <p:cNvSpPr>
            <a:spLocks noGrp="1" noChangeArrowheads="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z="2800" dirty="0" smtClean="0"/>
              <a:t>Must have a goal or goals </a:t>
            </a:r>
          </a:p>
          <a:p>
            <a:pPr eaLnBrk="1" hangingPunct="1">
              <a:lnSpc>
                <a:spcPct val="90000"/>
              </a:lnSpc>
            </a:pPr>
            <a:endParaRPr lang="en-US" sz="900" dirty="0" smtClean="0"/>
          </a:p>
          <a:p>
            <a:pPr eaLnBrk="1" hangingPunct="1">
              <a:lnSpc>
                <a:spcPct val="90000"/>
              </a:lnSpc>
            </a:pPr>
            <a:r>
              <a:rPr lang="en-US" sz="2800" dirty="0" smtClean="0"/>
              <a:t>Must have a CLEAR goal(s)</a:t>
            </a:r>
          </a:p>
          <a:p>
            <a:pPr eaLnBrk="1" hangingPunct="1">
              <a:lnSpc>
                <a:spcPct val="90000"/>
              </a:lnSpc>
            </a:pPr>
            <a:endParaRPr lang="en-US" sz="900" dirty="0" smtClean="0"/>
          </a:p>
          <a:p>
            <a:pPr eaLnBrk="1" hangingPunct="1">
              <a:lnSpc>
                <a:spcPct val="90000"/>
              </a:lnSpc>
            </a:pPr>
            <a:r>
              <a:rPr lang="en-US" sz="2800" dirty="0" smtClean="0"/>
              <a:t>EVERYONE must be CLEAR about goals (not just the leader)</a:t>
            </a:r>
          </a:p>
          <a:p>
            <a:pPr eaLnBrk="1" hangingPunct="1">
              <a:lnSpc>
                <a:spcPct val="90000"/>
              </a:lnSpc>
            </a:pPr>
            <a:endParaRPr lang="en-US" sz="1100" dirty="0" smtClean="0"/>
          </a:p>
          <a:p>
            <a:pPr eaLnBrk="1" hangingPunct="1">
              <a:lnSpc>
                <a:spcPct val="90000"/>
              </a:lnSpc>
            </a:pPr>
            <a:r>
              <a:rPr lang="en-US" sz="2800" dirty="0" smtClean="0"/>
              <a:t>EVERYONE must be ALIGNED to goals </a:t>
            </a:r>
          </a:p>
          <a:p>
            <a:pPr lvl="1" eaLnBrk="1" hangingPunct="1">
              <a:lnSpc>
                <a:spcPct val="90000"/>
              </a:lnSpc>
            </a:pPr>
            <a:r>
              <a:rPr lang="en-US" sz="2400" dirty="0" smtClean="0"/>
              <a:t>(personal goals = team goals)</a:t>
            </a:r>
          </a:p>
          <a:p>
            <a:pPr eaLnBrk="1" hangingPunct="1">
              <a:lnSpc>
                <a:spcPct val="90000"/>
              </a:lnSpc>
            </a:pPr>
            <a:endParaRPr lang="en-US" sz="900" dirty="0" smtClean="0"/>
          </a:p>
          <a:p>
            <a:pPr eaLnBrk="1" hangingPunct="1">
              <a:lnSpc>
                <a:spcPct val="90000"/>
              </a:lnSpc>
            </a:pPr>
            <a:r>
              <a:rPr lang="en-US" sz="2800" dirty="0" smtClean="0"/>
              <a:t>Encourage participation in goal formation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r>
              <a:rPr lang="en-US" smtClean="0"/>
              <a:t>Communication</a:t>
            </a:r>
          </a:p>
        </p:txBody>
      </p:sp>
      <p:sp>
        <p:nvSpPr>
          <p:cNvPr id="175107" name="Rectangle 3"/>
          <p:cNvSpPr>
            <a:spLocks noGrp="1" noChangeArrowheads="1"/>
          </p:cNvSpPr>
          <p:nvPr>
            <p:ph type="body" sz="quarter" idx="11"/>
          </p:nvPr>
        </p:nvSpPr>
        <p:spPr>
          <a:prstGeom prst="rect">
            <a:avLst/>
          </a:prstGeom>
        </p:spPr>
        <p:txBody>
          <a:bodyPr/>
          <a:lstStyle/>
          <a:p>
            <a:pPr eaLnBrk="1" hangingPunct="1"/>
            <a:r>
              <a:rPr lang="en-US" sz="2800" dirty="0" smtClean="0"/>
              <a:t>Refers to a </a:t>
            </a:r>
            <a:r>
              <a:rPr lang="en-US" sz="2800" i="1" dirty="0" smtClean="0"/>
              <a:t>Process</a:t>
            </a:r>
            <a:r>
              <a:rPr lang="en-US" sz="2800" dirty="0" smtClean="0"/>
              <a:t> of SYMBOLIC TRANSACTIONS among cooperative partners</a:t>
            </a:r>
          </a:p>
        </p:txBody>
      </p:sp>
      <p:sp>
        <p:nvSpPr>
          <p:cNvPr id="63493" name="Rectangle 5"/>
          <p:cNvSpPr>
            <a:spLocks noChangeArrowheads="1"/>
          </p:cNvSpPr>
          <p:nvPr/>
        </p:nvSpPr>
        <p:spPr bwMode="auto">
          <a:xfrm>
            <a:off x="1023938" y="3017838"/>
            <a:ext cx="6140350" cy="1261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chemeClr val="accent1"/>
              </a:buClr>
              <a:buSzPct val="80000"/>
              <a:buFont typeface="Wingdings" panose="05000000000000000000" pitchFamily="2" charset="2"/>
              <a:buNone/>
            </a:pPr>
            <a:r>
              <a:rPr lang="en-US" dirty="0"/>
              <a:t>Symbolic transaction: encoding and decoding of words, information or actions interchanged between 2 or more people.</a:t>
            </a:r>
            <a:r>
              <a:rPr lang="en-US" sz="2800" dirty="0"/>
              <a:t> </a:t>
            </a:r>
          </a:p>
        </p:txBody>
      </p:sp>
      <p:sp>
        <p:nvSpPr>
          <p:cNvPr id="63494" name="Rectangle 6"/>
          <p:cNvSpPr>
            <a:spLocks noChangeArrowheads="1"/>
          </p:cNvSpPr>
          <p:nvPr/>
        </p:nvSpPr>
        <p:spPr bwMode="auto">
          <a:xfrm>
            <a:off x="1023938" y="4941168"/>
            <a:ext cx="8589962"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buSzPct val="80000"/>
            </a:pPr>
            <a:r>
              <a:rPr lang="en-US" sz="2800" dirty="0" smtClean="0"/>
              <a:t>Strong </a:t>
            </a:r>
            <a:r>
              <a:rPr lang="en-US" sz="2800" dirty="0"/>
              <a:t>impact on team performance</a:t>
            </a:r>
          </a:p>
        </p:txBody>
      </p:sp>
    </p:spTree>
    <p:extLst>
      <p:ext uri="{BB962C8B-B14F-4D97-AF65-F5344CB8AC3E}">
        <p14:creationId xmlns:p14="http://schemas.microsoft.com/office/powerpoint/2010/main" xmlns="" val="17451180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Communication</a:t>
            </a:r>
          </a:p>
        </p:txBody>
      </p:sp>
      <p:sp>
        <p:nvSpPr>
          <p:cNvPr id="60419" name="Rectangle 3"/>
          <p:cNvSpPr>
            <a:spLocks noGrp="1" noChangeArrowheads="1"/>
          </p:cNvSpPr>
          <p:nvPr>
            <p:ph type="body" sz="quarter" idx="11"/>
          </p:nvPr>
        </p:nvSpPr>
        <p:spPr>
          <a:prstGeom prst="rect">
            <a:avLst/>
          </a:prstGeom>
        </p:spPr>
        <p:txBody>
          <a:bodyPr/>
          <a:lstStyle/>
          <a:p>
            <a:pPr eaLnBrk="1" hangingPunct="1"/>
            <a:r>
              <a:rPr lang="en-US" sz="2800" dirty="0" smtClean="0"/>
              <a:t>Exchange of information between team members that is satisfactorily transmitted, received and acted upon</a:t>
            </a:r>
            <a:r>
              <a:rPr lang="en-US" sz="2800" dirty="0" smtClean="0"/>
              <a:t>.</a:t>
            </a:r>
          </a:p>
          <a:p>
            <a:pPr eaLnBrk="1" hangingPunct="1"/>
            <a:endParaRPr lang="en-US" sz="2800" dirty="0" smtClean="0"/>
          </a:p>
          <a:p>
            <a:pPr eaLnBrk="1" hangingPunct="1">
              <a:buClr>
                <a:schemeClr val="folHlink"/>
              </a:buClr>
              <a:buSzPct val="60000"/>
              <a:buFont typeface="Wingdings" panose="05000000000000000000" pitchFamily="2" charset="2"/>
              <a:buChar char="n"/>
            </a:pPr>
            <a:r>
              <a:rPr lang="en-US" sz="2800" dirty="0" smtClean="0"/>
              <a:t>Quality of team’s work to a large extent depends on the quality of information they share</a:t>
            </a:r>
          </a:p>
          <a:p>
            <a:pPr eaLnBrk="1" hangingPunct="1">
              <a:buClr>
                <a:schemeClr val="folHlink"/>
              </a:buClr>
              <a:buSzPct val="60000"/>
              <a:buNone/>
            </a:pPr>
            <a:endParaRPr lang="en-US" sz="4000" dirty="0" smtClean="0">
              <a:effectLst>
                <a:outerShdw blurRad="38100" dist="38100" dir="2700000" algn="tl">
                  <a:srgbClr val="C0C0C0"/>
                </a:outerShdw>
              </a:effectLst>
            </a:endParaRPr>
          </a:p>
          <a:p>
            <a:pPr eaLnBrk="1" hangingPunct="1"/>
            <a:endParaRPr lang="en-US" sz="2800" dirty="0" smtClean="0"/>
          </a:p>
          <a:p>
            <a:pPr eaLnBrk="1" hangingPunct="1">
              <a:lnSpc>
                <a:spcPct val="30000"/>
              </a:lnSpc>
              <a:buFont typeface="Wingdings" panose="05000000000000000000" pitchFamily="2" charset="2"/>
              <a:buNone/>
            </a:pPr>
            <a:endParaRPr lang="en-US" sz="2800" dirty="0" smtClean="0"/>
          </a:p>
          <a:p>
            <a:pPr eaLnBrk="1" hangingPunct="1"/>
            <a:endParaRPr lang="en-US" b="1" dirty="0" smtClean="0"/>
          </a:p>
        </p:txBody>
      </p:sp>
      <p:sp>
        <p:nvSpPr>
          <p:cNvPr id="8" name="Rectangle 3"/>
          <p:cNvSpPr txBox="1">
            <a:spLocks noChangeArrowheads="1"/>
          </p:cNvSpPr>
          <p:nvPr/>
        </p:nvSpPr>
        <p:spPr bwMode="auto">
          <a:xfrm>
            <a:off x="609600" y="3429000"/>
            <a:ext cx="7418784" cy="1600200"/>
          </a:xfrm>
          <a:prstGeom prst="rect">
            <a:avLst/>
          </a:prstGeom>
          <a:noFill/>
          <a:ln w="9525">
            <a:noFill/>
            <a:miter lim="800000"/>
            <a:headEnd/>
            <a:tailEnd/>
          </a:ln>
          <a:effectLst/>
        </p:spPr>
        <p:txBody>
          <a:bodyPr/>
          <a:lstStyle>
            <a:lvl1pPr marL="342900" indent="-342900"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chemeClr val="folHlink"/>
              </a:buClr>
              <a:buSzPct val="60000"/>
              <a:buFont typeface="Wingdings" panose="05000000000000000000" pitchFamily="2" charset="2"/>
              <a:buChar char="n"/>
            </a:pPr>
            <a:endParaRPr lang="en-US" sz="3200" dirty="0">
              <a:effectLst>
                <a:outerShdw blurRad="38100" dist="38100" dir="2700000" algn="tl">
                  <a:srgbClr val="C0C0C0"/>
                </a:outerShdw>
              </a:effectLst>
            </a:endParaRPr>
          </a:p>
        </p:txBody>
      </p:sp>
    </p:spTree>
    <p:extLst>
      <p:ext uri="{BB962C8B-B14F-4D97-AF65-F5344CB8AC3E}">
        <p14:creationId xmlns:p14="http://schemas.microsoft.com/office/powerpoint/2010/main" xmlns="" val="182464525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Failure in communication</a:t>
            </a:r>
          </a:p>
        </p:txBody>
      </p:sp>
      <p:sp>
        <p:nvSpPr>
          <p:cNvPr id="66563" name="Rectangle 3"/>
          <p:cNvSpPr>
            <a:spLocks noGrp="1" noChangeArrowheads="1"/>
          </p:cNvSpPr>
          <p:nvPr>
            <p:ph type="body" idx="4294967295"/>
          </p:nvPr>
        </p:nvSpPr>
        <p:spPr>
          <a:xfrm>
            <a:off x="304800" y="2667000"/>
            <a:ext cx="7867600" cy="3810000"/>
          </a:xfrm>
          <a:prstGeom prst="rect">
            <a:avLst/>
          </a:prstGeom>
        </p:spPr>
        <p:txBody>
          <a:bodyPr/>
          <a:lstStyle/>
          <a:p>
            <a:pPr eaLnBrk="1" hangingPunct="1">
              <a:lnSpc>
                <a:spcPct val="80000"/>
              </a:lnSpc>
              <a:buFont typeface="Wingdings" panose="05000000000000000000" pitchFamily="2" charset="2"/>
              <a:buNone/>
            </a:pPr>
            <a:endParaRPr lang="en-US" sz="900" dirty="0" smtClean="0"/>
          </a:p>
          <a:p>
            <a:pPr lvl="1" eaLnBrk="1" hangingPunct="1">
              <a:lnSpc>
                <a:spcPct val="80000"/>
              </a:lnSpc>
            </a:pPr>
            <a:r>
              <a:rPr lang="en-US" sz="2400" dirty="0" smtClean="0">
                <a:effectLst/>
              </a:rPr>
              <a:t>70% : incident reports involved some failure in information transfer</a:t>
            </a:r>
          </a:p>
          <a:p>
            <a:pPr lvl="1" eaLnBrk="1" hangingPunct="1">
              <a:lnSpc>
                <a:spcPct val="80000"/>
              </a:lnSpc>
            </a:pPr>
            <a:endParaRPr lang="en-US" sz="900" dirty="0" smtClean="0">
              <a:effectLst/>
            </a:endParaRPr>
          </a:p>
          <a:p>
            <a:pPr lvl="1" eaLnBrk="1" hangingPunct="1">
              <a:lnSpc>
                <a:spcPct val="80000"/>
              </a:lnSpc>
            </a:pPr>
            <a:r>
              <a:rPr lang="en-US" sz="2400" dirty="0" smtClean="0">
                <a:effectLst/>
              </a:rPr>
              <a:t>37% : involved inaccurate, incomplete, ambiguous messages</a:t>
            </a:r>
          </a:p>
          <a:p>
            <a:pPr lvl="1" eaLnBrk="1" hangingPunct="1">
              <a:lnSpc>
                <a:spcPct val="80000"/>
              </a:lnSpc>
            </a:pPr>
            <a:endParaRPr lang="en-US" sz="900" dirty="0" smtClean="0">
              <a:effectLst/>
            </a:endParaRPr>
          </a:p>
          <a:p>
            <a:pPr lvl="1" eaLnBrk="1" hangingPunct="1">
              <a:lnSpc>
                <a:spcPct val="80000"/>
              </a:lnSpc>
            </a:pPr>
            <a:r>
              <a:rPr lang="en-US" sz="2400" dirty="0" smtClean="0">
                <a:effectLst/>
              </a:rPr>
              <a:t>37%: information available to one crew member was not transmitted to another</a:t>
            </a:r>
          </a:p>
        </p:txBody>
      </p:sp>
      <p:sp>
        <p:nvSpPr>
          <p:cNvPr id="67589" name="Text Box 5"/>
          <p:cNvSpPr txBox="1">
            <a:spLocks noChangeArrowheads="1"/>
          </p:cNvSpPr>
          <p:nvPr/>
        </p:nvSpPr>
        <p:spPr bwMode="auto">
          <a:xfrm>
            <a:off x="762000" y="1625600"/>
            <a:ext cx="7924800" cy="134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buClr>
                <a:schemeClr val="folHlink"/>
              </a:buClr>
              <a:buSzPct val="60000"/>
              <a:buFont typeface="Wingdings" panose="05000000000000000000" pitchFamily="2" charset="2"/>
              <a:buNone/>
            </a:pPr>
            <a:r>
              <a:rPr lang="en-US" sz="2800" dirty="0">
                <a:latin typeface="Tahoma" panose="020B0604030504040204" pitchFamily="34" charset="0"/>
              </a:rPr>
              <a:t>From analysis of reports to Aviation Safety Reporting System:</a:t>
            </a:r>
          </a:p>
          <a:p>
            <a:pPr eaLnBrk="1" hangingPunct="1"/>
            <a:endParaRPr lang="en-US" sz="2800" b="1" dirty="0">
              <a:latin typeface="Tahoma" panose="020B0604030504040204" pitchFamily="34" charset="0"/>
            </a:endParaRPr>
          </a:p>
        </p:txBody>
      </p:sp>
    </p:spTree>
    <p:extLst>
      <p:ext uri="{BB962C8B-B14F-4D97-AF65-F5344CB8AC3E}">
        <p14:creationId xmlns:p14="http://schemas.microsoft.com/office/powerpoint/2010/main" xmlns="" val="385143296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100" smtClean="0"/>
              <a:t>Communication in complex systems</a:t>
            </a:r>
          </a:p>
        </p:txBody>
      </p:sp>
      <p:sp>
        <p:nvSpPr>
          <p:cNvPr id="40963" name="Rectangle 3"/>
          <p:cNvSpPr>
            <a:spLocks noGrp="1" noChangeArrowheads="1"/>
          </p:cNvSpPr>
          <p:nvPr>
            <p:ph type="body" sz="quarter" idx="11"/>
          </p:nvPr>
        </p:nvSpPr>
        <p:spPr>
          <a:prstGeom prst="rect">
            <a:avLst/>
          </a:prstGeom>
        </p:spPr>
        <p:txBody>
          <a:bodyPr>
            <a:normAutofit fontScale="92500" lnSpcReduction="10000"/>
          </a:bodyPr>
          <a:lstStyle/>
          <a:p>
            <a:pPr eaLnBrk="1" hangingPunct="1">
              <a:lnSpc>
                <a:spcPct val="90000"/>
              </a:lnSpc>
              <a:buFontTx/>
              <a:buNone/>
            </a:pPr>
            <a:r>
              <a:rPr lang="en-US" sz="2400" dirty="0" smtClean="0"/>
              <a:t>	Common communicative </a:t>
            </a:r>
            <a:r>
              <a:rPr lang="en-US" sz="2400" dirty="0" err="1" smtClean="0"/>
              <a:t>behaviours</a:t>
            </a:r>
            <a:r>
              <a:rPr lang="en-US" sz="2400" dirty="0" smtClean="0"/>
              <a:t> are observed in crew that made few operational errors:</a:t>
            </a:r>
          </a:p>
          <a:p>
            <a:pPr eaLnBrk="1" hangingPunct="1">
              <a:lnSpc>
                <a:spcPct val="90000"/>
              </a:lnSpc>
            </a:pPr>
            <a:endParaRPr lang="en-US" sz="700" dirty="0" smtClean="0"/>
          </a:p>
          <a:p>
            <a:pPr lvl="1" eaLnBrk="1" hangingPunct="1">
              <a:lnSpc>
                <a:spcPct val="90000"/>
              </a:lnSpc>
            </a:pPr>
            <a:r>
              <a:rPr lang="en-US" dirty="0"/>
              <a:t>More explicit talk:</a:t>
            </a:r>
          </a:p>
          <a:p>
            <a:pPr marL="1257300" lvl="2" indent="-342900" eaLnBrk="1" hangingPunct="1">
              <a:lnSpc>
                <a:spcPct val="90000"/>
              </a:lnSpc>
            </a:pPr>
            <a:r>
              <a:rPr lang="en-US" sz="1800" dirty="0" smtClean="0"/>
              <a:t>In defining problem, stating goals  </a:t>
            </a:r>
          </a:p>
          <a:p>
            <a:pPr marL="1257300" lvl="2" indent="-342900" eaLnBrk="1" hangingPunct="1">
              <a:lnSpc>
                <a:spcPct val="90000"/>
              </a:lnSpc>
            </a:pPr>
            <a:r>
              <a:rPr lang="en-US" sz="1800" dirty="0" smtClean="0"/>
              <a:t>Articulating (more) plans and strategies</a:t>
            </a:r>
          </a:p>
          <a:p>
            <a:pPr marL="1257300" lvl="2" indent="-342900" eaLnBrk="1" hangingPunct="1">
              <a:lnSpc>
                <a:spcPct val="90000"/>
              </a:lnSpc>
            </a:pPr>
            <a:r>
              <a:rPr lang="en-US" sz="1800" dirty="0" smtClean="0"/>
              <a:t>making predictions, warnings and providing explanations</a:t>
            </a:r>
          </a:p>
          <a:p>
            <a:pPr marL="1257300" lvl="2" indent="-342900" eaLnBrk="1" hangingPunct="1">
              <a:lnSpc>
                <a:spcPct val="90000"/>
              </a:lnSpc>
            </a:pPr>
            <a:r>
              <a:rPr lang="en-US" sz="1800" dirty="0" smtClean="0"/>
              <a:t>Obtaining relevant information</a:t>
            </a:r>
          </a:p>
          <a:p>
            <a:pPr marL="1257300" lvl="2" indent="-342900" eaLnBrk="1" hangingPunct="1">
              <a:lnSpc>
                <a:spcPct val="90000"/>
              </a:lnSpc>
            </a:pPr>
            <a:r>
              <a:rPr lang="en-US" sz="1800" dirty="0" smtClean="0"/>
              <a:t>Volunteer information</a:t>
            </a:r>
          </a:p>
          <a:p>
            <a:pPr marL="1257300" lvl="2" indent="-342900" eaLnBrk="1" hangingPunct="1">
              <a:lnSpc>
                <a:spcPct val="90000"/>
              </a:lnSpc>
            </a:pPr>
            <a:r>
              <a:rPr lang="en-US" sz="1800" dirty="0" smtClean="0"/>
              <a:t>Explaining rationale</a:t>
            </a:r>
          </a:p>
          <a:p>
            <a:pPr marL="1257300" lvl="2" indent="-342900" eaLnBrk="1" hangingPunct="1">
              <a:lnSpc>
                <a:spcPct val="90000"/>
              </a:lnSpc>
            </a:pPr>
            <a:endParaRPr lang="en-US" sz="1400" dirty="0" smtClean="0"/>
          </a:p>
          <a:p>
            <a:pPr lvl="1" eaLnBrk="1" hangingPunct="1">
              <a:lnSpc>
                <a:spcPct val="90000"/>
              </a:lnSpc>
            </a:pPr>
            <a:r>
              <a:rPr lang="en-US" dirty="0"/>
              <a:t>Did more planning and sounded more warnings and predictions</a:t>
            </a:r>
          </a:p>
          <a:p>
            <a:pPr marL="1257300" lvl="2" indent="-342900" eaLnBrk="1" hangingPunct="1">
              <a:lnSpc>
                <a:spcPct val="90000"/>
              </a:lnSpc>
            </a:pPr>
            <a:endParaRPr lang="en-US" dirty="0"/>
          </a:p>
          <a:p>
            <a:pPr lvl="1" eaLnBrk="1" hangingPunct="1">
              <a:lnSpc>
                <a:spcPct val="90000"/>
              </a:lnSpc>
            </a:pPr>
            <a:r>
              <a:rPr lang="en-US" dirty="0"/>
              <a:t>However, during high workload situations, captains of higher performing teams  were more selective in what they said.</a:t>
            </a:r>
          </a:p>
          <a:p>
            <a:pPr marL="1257300" lvl="2" indent="-342900" eaLnBrk="1" hangingPunct="1">
              <a:lnSpc>
                <a:spcPct val="90000"/>
              </a:lnSpc>
            </a:pPr>
            <a:endParaRPr lang="en-US" sz="1800" dirty="0" smtClean="0"/>
          </a:p>
          <a:p>
            <a:pPr lvl="1" eaLnBrk="1" hangingPunct="1">
              <a:lnSpc>
                <a:spcPct val="90000"/>
              </a:lnSpc>
            </a:pPr>
            <a:endParaRPr lang="en-US" sz="2000" dirty="0" smtClean="0">
              <a:effectLst>
                <a:outerShdw blurRad="38100" dist="38100" dir="2700000" algn="tl">
                  <a:srgbClr val="C0C0C0"/>
                </a:outerShdw>
              </a:effectLst>
            </a:endParaRPr>
          </a:p>
        </p:txBody>
      </p:sp>
    </p:spTree>
    <p:extLst>
      <p:ext uri="{BB962C8B-B14F-4D97-AF65-F5344CB8AC3E}">
        <p14:creationId xmlns:p14="http://schemas.microsoft.com/office/powerpoint/2010/main" xmlns="" val="406719818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Team performance and stress</a:t>
            </a:r>
          </a:p>
        </p:txBody>
      </p:sp>
      <p:sp>
        <p:nvSpPr>
          <p:cNvPr id="23555" name="Rectangle 3"/>
          <p:cNvSpPr>
            <a:spLocks noGrp="1" noChangeArrowheads="1"/>
          </p:cNvSpPr>
          <p:nvPr>
            <p:ph type="body" sz="quarter" idx="11"/>
          </p:nvPr>
        </p:nvSpPr>
        <p:spPr>
          <a:xfrm>
            <a:off x="685800" y="1387810"/>
            <a:ext cx="7543800" cy="5137534"/>
          </a:xfrm>
          <a:prstGeom prst="rect">
            <a:avLst/>
          </a:prstGeom>
        </p:spPr>
        <p:txBody>
          <a:bodyPr>
            <a:normAutofit lnSpcReduction="10000"/>
          </a:bodyPr>
          <a:lstStyle/>
          <a:p>
            <a:pPr eaLnBrk="1" hangingPunct="1"/>
            <a:r>
              <a:rPr lang="en-US" sz="2800" dirty="0" smtClean="0"/>
              <a:t>Reduced ability to communicate</a:t>
            </a:r>
          </a:p>
          <a:p>
            <a:pPr eaLnBrk="1" hangingPunct="1"/>
            <a:r>
              <a:rPr lang="en-US" sz="2800" dirty="0" smtClean="0"/>
              <a:t>Leads to:</a:t>
            </a:r>
          </a:p>
          <a:p>
            <a:pPr lvl="1" eaLnBrk="1" hangingPunct="1"/>
            <a:r>
              <a:rPr lang="en-US" sz="2400" dirty="0" smtClean="0">
                <a:effectLst/>
              </a:rPr>
              <a:t>Members do no have opportunity to build a common mental model of current problem and related environmental or equipment variables</a:t>
            </a:r>
          </a:p>
          <a:p>
            <a:pPr lvl="1" eaLnBrk="1" hangingPunct="1"/>
            <a:endParaRPr lang="en-US" sz="1400" dirty="0" smtClean="0">
              <a:effectLst/>
            </a:endParaRPr>
          </a:p>
          <a:p>
            <a:pPr lvl="1" eaLnBrk="1" hangingPunct="1"/>
            <a:r>
              <a:rPr lang="en-US" sz="2400" dirty="0" smtClean="0">
                <a:effectLst/>
              </a:rPr>
              <a:t>Members do not have time and cognitive resources to communicate plans and strategies adequately</a:t>
            </a:r>
          </a:p>
          <a:p>
            <a:pPr lvl="1" eaLnBrk="1" hangingPunct="1"/>
            <a:endParaRPr lang="en-US" sz="1200" dirty="0" smtClean="0">
              <a:effectLst/>
            </a:endParaRPr>
          </a:p>
          <a:p>
            <a:pPr lvl="1" eaLnBrk="1" hangingPunct="1"/>
            <a:r>
              <a:rPr lang="en-US" sz="2400" dirty="0" smtClean="0">
                <a:effectLst/>
              </a:rPr>
              <a:t>Members do not have the cognitive resources available to ask others for information they need</a:t>
            </a:r>
          </a:p>
        </p:txBody>
      </p:sp>
    </p:spTree>
    <p:extLst>
      <p:ext uri="{BB962C8B-B14F-4D97-AF65-F5344CB8AC3E}">
        <p14:creationId xmlns:p14="http://schemas.microsoft.com/office/powerpoint/2010/main" xmlns="" val="2097558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title"/>
          </p:nvPr>
        </p:nvSpPr>
        <p:spPr>
          <a:xfrm>
            <a:off x="498475" y="4889500"/>
            <a:ext cx="8229600" cy="1143000"/>
          </a:xfrm>
        </p:spPr>
        <p:txBody>
          <a:bodyPr/>
          <a:lstStyle/>
          <a:p>
            <a:pPr eaLnBrk="1" hangingPunct="1"/>
            <a:r>
              <a:rPr lang="en-US" sz="4000" smtClean="0"/>
              <a:t>Man often does not work alone</a:t>
            </a:r>
            <a:br>
              <a:rPr lang="en-US" sz="4000" smtClean="0"/>
            </a:br>
            <a:endParaRPr lang="en-US" sz="4000" smtClean="0"/>
          </a:p>
        </p:txBody>
      </p:sp>
      <p:pic>
        <p:nvPicPr>
          <p:cNvPr id="38915" name="Picture 4" descr="sub3"/>
          <p:cNvPicPr>
            <a:picLocks noGrp="1" noChangeAspect="1" noChangeArrowheads="1"/>
          </p:cNvPicPr>
          <p:nvPr>
            <p:ph sz="half" idx="2"/>
          </p:nvPr>
        </p:nvPicPr>
        <p:blipFill>
          <a:blip r:embed="rId3"/>
          <a:srcRect/>
          <a:stretch>
            <a:fillRect/>
          </a:stretch>
        </p:blipFill>
        <p:spPr>
          <a:xfrm>
            <a:off x="1717675" y="982663"/>
            <a:ext cx="5429250" cy="3562350"/>
          </a:xfrm>
          <a:ln>
            <a:solidFill>
              <a:schemeClr val="accent1"/>
            </a:solidFill>
          </a:ln>
        </p:spPr>
      </p:pic>
    </p:spTree>
    <p:extLst>
      <p:ext uri="{BB962C8B-B14F-4D97-AF65-F5344CB8AC3E}">
        <p14:creationId xmlns:p14="http://schemas.microsoft.com/office/powerpoint/2010/main" xmlns="" val="32762826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Team performance and stress</a:t>
            </a:r>
          </a:p>
        </p:txBody>
      </p:sp>
      <p:sp>
        <p:nvSpPr>
          <p:cNvPr id="24579" name="Rectangle 3"/>
          <p:cNvSpPr>
            <a:spLocks noGrp="1" noChangeArrowheads="1"/>
          </p:cNvSpPr>
          <p:nvPr>
            <p:ph type="body" sz="quarter" idx="11"/>
          </p:nvPr>
        </p:nvSpPr>
        <p:spPr>
          <a:prstGeom prst="rect">
            <a:avLst/>
          </a:prstGeom>
        </p:spPr>
        <p:txBody>
          <a:bodyPr/>
          <a:lstStyle/>
          <a:p>
            <a:pPr eaLnBrk="1" hangingPunct="1">
              <a:lnSpc>
                <a:spcPct val="90000"/>
              </a:lnSpc>
              <a:buFontTx/>
              <a:buNone/>
            </a:pPr>
            <a:r>
              <a:rPr lang="en-US" dirty="0"/>
              <a:t>Effective team:</a:t>
            </a:r>
          </a:p>
          <a:p>
            <a:pPr lvl="1" eaLnBrk="1" hangingPunct="1">
              <a:lnSpc>
                <a:spcPct val="90000"/>
              </a:lnSpc>
            </a:pPr>
            <a:r>
              <a:rPr lang="en-US" dirty="0"/>
              <a:t>Overcome problem by using downtime to between periods of high workload to share information regarding:</a:t>
            </a:r>
          </a:p>
          <a:p>
            <a:pPr lvl="2" eaLnBrk="1" hangingPunct="1">
              <a:lnSpc>
                <a:spcPct val="90000"/>
              </a:lnSpc>
            </a:pPr>
            <a:r>
              <a:rPr lang="en-US" dirty="0"/>
              <a:t>Situation</a:t>
            </a:r>
          </a:p>
          <a:p>
            <a:pPr lvl="2" eaLnBrk="1" hangingPunct="1">
              <a:lnSpc>
                <a:spcPct val="90000"/>
              </a:lnSpc>
            </a:pPr>
            <a:r>
              <a:rPr lang="en-US" dirty="0"/>
              <a:t>Plans </a:t>
            </a:r>
          </a:p>
          <a:p>
            <a:pPr lvl="2" eaLnBrk="1" hangingPunct="1">
              <a:lnSpc>
                <a:spcPct val="90000"/>
              </a:lnSpc>
            </a:pPr>
            <a:r>
              <a:rPr lang="en-US" dirty="0"/>
              <a:t>Emergency strategies</a:t>
            </a:r>
          </a:p>
          <a:p>
            <a:pPr lvl="2" eaLnBrk="1" hangingPunct="1">
              <a:lnSpc>
                <a:spcPct val="90000"/>
              </a:lnSpc>
            </a:pPr>
            <a:r>
              <a:rPr lang="en-US" dirty="0"/>
              <a:t>Members roles</a:t>
            </a:r>
          </a:p>
          <a:p>
            <a:pPr lvl="1" eaLnBrk="1" hangingPunct="1">
              <a:lnSpc>
                <a:spcPct val="90000"/>
              </a:lnSpc>
              <a:buFontTx/>
              <a:buNone/>
            </a:pPr>
            <a:r>
              <a:rPr lang="en-US" sz="2000" dirty="0" smtClean="0">
                <a:solidFill>
                  <a:schemeClr val="tx1"/>
                </a:solidFill>
                <a:effectLst>
                  <a:outerShdw blurRad="38100" dist="38100" dir="2700000" algn="tl">
                    <a:srgbClr val="C0C0C0"/>
                  </a:outerShdw>
                </a:effectLst>
              </a:rPr>
              <a:t>		</a:t>
            </a:r>
          </a:p>
        </p:txBody>
      </p:sp>
      <p:sp>
        <p:nvSpPr>
          <p:cNvPr id="24583" name="Rectangle 7"/>
          <p:cNvSpPr>
            <a:spLocks noChangeArrowheads="1"/>
          </p:cNvSpPr>
          <p:nvPr/>
        </p:nvSpPr>
        <p:spPr bwMode="auto">
          <a:xfrm>
            <a:off x="511175" y="4462080"/>
            <a:ext cx="8256588" cy="1631216"/>
          </a:xfrm>
          <a:prstGeom prst="rect">
            <a:avLst/>
          </a:prstGeom>
          <a:noFill/>
          <a:ln w="9525">
            <a:noFill/>
            <a:miter lim="800000"/>
            <a:headEnd/>
            <a:tailEnd/>
          </a:ln>
          <a:effectLst/>
        </p:spPr>
        <p:txBody>
          <a:bodyPr>
            <a:spAutoFit/>
          </a:bodyPr>
          <a:lstStyle>
            <a:lvl1pPr marL="24161750" indent="-24161750" eaLnBrk="0" hangingPunct="0">
              <a:defRPr sz="2400">
                <a:solidFill>
                  <a:schemeClr val="tx1"/>
                </a:solidFill>
                <a:latin typeface="Arial" panose="020B0604020202020204" pitchFamily="34" charset="0"/>
                <a:ea typeface="MS PGothic" panose="020B0600070205080204" pitchFamily="34" charset="-128"/>
              </a:defRPr>
            </a:lvl1pPr>
            <a:lvl2pPr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r>
              <a:rPr lang="en-US" sz="2000" dirty="0"/>
              <a:t>During emergency, rely on IMPLICIT COORDINATION which does not require for extensive communication.</a:t>
            </a:r>
          </a:p>
          <a:p>
            <a:pPr lvl="1" eaLnBrk="1" hangingPunct="1"/>
            <a:endParaRPr lang="en-US" sz="2000" dirty="0"/>
          </a:p>
          <a:p>
            <a:pPr lvl="1" eaLnBrk="1" hangingPunct="1"/>
            <a:r>
              <a:rPr lang="en-US" sz="2000" dirty="0"/>
              <a:t>Shared MM – supports accurate predictions of each other’s behavior and needs.</a:t>
            </a:r>
          </a:p>
        </p:txBody>
      </p:sp>
    </p:spTree>
    <p:extLst>
      <p:ext uri="{BB962C8B-B14F-4D97-AF65-F5344CB8AC3E}">
        <p14:creationId xmlns:p14="http://schemas.microsoft.com/office/powerpoint/2010/main" xmlns="" val="265782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Coordination</a:t>
            </a:r>
            <a:endParaRPr lang="en-US" smtClean="0">
              <a:solidFill>
                <a:schemeClr val="tx1"/>
              </a:solidFill>
            </a:endParaRPr>
          </a:p>
        </p:txBody>
      </p:sp>
      <p:sp>
        <p:nvSpPr>
          <p:cNvPr id="46083" name="Rectangle 3"/>
          <p:cNvSpPr>
            <a:spLocks noGrp="1" noChangeArrowheads="1"/>
          </p:cNvSpPr>
          <p:nvPr>
            <p:ph type="body" idx="4294967295"/>
          </p:nvPr>
        </p:nvSpPr>
        <p:spPr>
          <a:xfrm>
            <a:off x="533400" y="2420888"/>
            <a:ext cx="7954963" cy="1371600"/>
          </a:xfrm>
          <a:prstGeom prst="rect">
            <a:avLst/>
          </a:prstGeom>
        </p:spPr>
        <p:txBody>
          <a:bodyPr/>
          <a:lstStyle/>
          <a:p>
            <a:pPr eaLnBrk="1" hangingPunct="1">
              <a:lnSpc>
                <a:spcPct val="90000"/>
              </a:lnSpc>
              <a:buFontTx/>
              <a:buNone/>
            </a:pPr>
            <a:r>
              <a:rPr lang="en-US" sz="2800" dirty="0" smtClean="0"/>
              <a:t>	Coordination is the simultaneous and orderly action of several individuals in the performance of certain complex tasks.</a:t>
            </a:r>
          </a:p>
          <a:p>
            <a:pPr eaLnBrk="1" hangingPunct="1">
              <a:lnSpc>
                <a:spcPct val="90000"/>
              </a:lnSpc>
            </a:pPr>
            <a:endParaRPr lang="en-US" sz="2800" dirty="0" smtClean="0"/>
          </a:p>
          <a:p>
            <a:pPr eaLnBrk="1" hangingPunct="1">
              <a:lnSpc>
                <a:spcPct val="90000"/>
              </a:lnSpc>
            </a:pPr>
            <a:endParaRPr lang="en-US" sz="2800" dirty="0" smtClean="0"/>
          </a:p>
        </p:txBody>
      </p:sp>
    </p:spTree>
    <p:extLst>
      <p:ext uri="{BB962C8B-B14F-4D97-AF65-F5344CB8AC3E}">
        <p14:creationId xmlns:p14="http://schemas.microsoft.com/office/powerpoint/2010/main" xmlns="" val="76233112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t>
            </a:r>
            <a:endParaRPr lang="en-US" dirty="0"/>
          </a:p>
        </p:txBody>
      </p:sp>
      <p:sp>
        <p:nvSpPr>
          <p:cNvPr id="3" name="Text Placeholder 2"/>
          <p:cNvSpPr>
            <a:spLocks noGrp="1"/>
          </p:cNvSpPr>
          <p:nvPr>
            <p:ph type="body" sz="quarter" idx="11"/>
          </p:nvPr>
        </p:nvSpPr>
        <p:spPr/>
        <p:txBody>
          <a:bodyPr/>
          <a:lstStyle/>
          <a:p>
            <a:r>
              <a:rPr lang="en-US" dirty="0" smtClean="0">
                <a:solidFill>
                  <a:srgbClr val="474B55"/>
                </a:solidFill>
                <a:latin typeface="Lucida Sans" pitchFamily="34" charset="0"/>
                <a:cs typeface="Lucida Sans" pitchFamily="34" charset="0"/>
              </a:rPr>
              <a:t>Crystal clear roles characterize high performance teams</a:t>
            </a:r>
            <a:r>
              <a:rPr lang="en-US" dirty="0" smtClean="0">
                <a:solidFill>
                  <a:srgbClr val="474B55"/>
                </a:solidFill>
                <a:latin typeface="Lucida Sans" pitchFamily="34" charset="0"/>
                <a:cs typeface="Lucida Sans" pitchFamily="34" charset="0"/>
              </a:rPr>
              <a:t>.</a:t>
            </a:r>
          </a:p>
          <a:p>
            <a:endParaRPr lang="en-US" dirty="0" smtClean="0">
              <a:solidFill>
                <a:srgbClr val="474B55"/>
              </a:solidFill>
              <a:latin typeface="Lucida Sans" pitchFamily="34" charset="0"/>
              <a:cs typeface="Lucida Sans" pitchFamily="34" charset="0"/>
            </a:endParaRPr>
          </a:p>
          <a:p>
            <a:r>
              <a:rPr lang="en-US" dirty="0" smtClean="0"/>
              <a:t>Five important qualities in role </a:t>
            </a:r>
            <a:r>
              <a:rPr lang="en-US" dirty="0" smtClean="0"/>
              <a:t>design:</a:t>
            </a:r>
          </a:p>
          <a:p>
            <a:pPr lvl="1" eaLnBrk="1" hangingPunct="1"/>
            <a:r>
              <a:rPr lang="en-US" dirty="0" smtClean="0"/>
              <a:t>Clear</a:t>
            </a:r>
          </a:p>
          <a:p>
            <a:pPr lvl="1" eaLnBrk="1" hangingPunct="1"/>
            <a:r>
              <a:rPr lang="en-US" dirty="0" smtClean="0"/>
              <a:t>Complete</a:t>
            </a:r>
          </a:p>
          <a:p>
            <a:pPr lvl="1" eaLnBrk="1" hangingPunct="1"/>
            <a:r>
              <a:rPr lang="en-US" dirty="0" smtClean="0"/>
              <a:t>Compatible</a:t>
            </a:r>
          </a:p>
          <a:p>
            <a:pPr lvl="1" eaLnBrk="1" hangingPunct="1"/>
            <a:r>
              <a:rPr lang="en-US" dirty="0" smtClean="0"/>
              <a:t>Complementary</a:t>
            </a:r>
          </a:p>
          <a:p>
            <a:pPr lvl="1" eaLnBrk="1" hangingPunct="1"/>
            <a:r>
              <a:rPr lang="en-US" dirty="0" smtClean="0"/>
              <a:t>Consensual</a:t>
            </a:r>
          </a:p>
          <a:p>
            <a:endParaRPr lang="en-US" dirty="0" smtClean="0">
              <a:solidFill>
                <a:srgbClr val="474B55"/>
              </a:solidFill>
              <a:latin typeface="Lucida Sans" pitchFamily="34" charset="0"/>
              <a:cs typeface="Lucida Sans" pitchFamily="34"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Norms</a:t>
            </a:r>
          </a:p>
        </p:txBody>
      </p:sp>
      <p:sp>
        <p:nvSpPr>
          <p:cNvPr id="58371" name="Rectangle 3"/>
          <p:cNvSpPr>
            <a:spLocks noGrp="1" noChangeArrowheads="1"/>
          </p:cNvSpPr>
          <p:nvPr>
            <p:ph type="body" sz="quarter" idx="11"/>
          </p:nvPr>
        </p:nvSpPr>
        <p:spPr bwMode="auto">
          <a:xfrm>
            <a:off x="685800" y="1521296"/>
            <a:ext cx="7543800"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Rule or guideline that governs the conduct of members</a:t>
            </a:r>
            <a:endParaRPr lang="en-US" sz="1000" dirty="0" smtClean="0"/>
          </a:p>
          <a:p>
            <a:pPr eaLnBrk="1" hangingPunct="1"/>
            <a:r>
              <a:rPr lang="en-US" dirty="0" smtClean="0"/>
              <a:t>Guide what member should do, ought to do, and are expected to do</a:t>
            </a:r>
          </a:p>
          <a:p>
            <a:pPr eaLnBrk="1" hangingPunct="1">
              <a:buFont typeface="Wingdings" pitchFamily="2" charset="2"/>
              <a:buNone/>
            </a:pPr>
            <a:endParaRPr lang="en-US" sz="1000" dirty="0" smtClean="0"/>
          </a:p>
          <a:p>
            <a:pPr eaLnBrk="1" hangingPunct="1"/>
            <a:r>
              <a:rPr lang="en-US" dirty="0" smtClean="0"/>
              <a:t>Defines acceptable and unacceptable </a:t>
            </a:r>
            <a:r>
              <a:rPr lang="en-US" dirty="0" err="1" smtClean="0"/>
              <a:t>behaviour</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Types of norms</a:t>
            </a:r>
          </a:p>
        </p:txBody>
      </p:sp>
      <p:sp>
        <p:nvSpPr>
          <p:cNvPr id="59395" name="Rectangle 3"/>
          <p:cNvSpPr>
            <a:spLocks noGrp="1" noChangeArrowheads="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90000"/>
              </a:lnSpc>
              <a:buNone/>
            </a:pPr>
            <a:r>
              <a:rPr lang="en-US" sz="2800" b="1" dirty="0" smtClean="0"/>
              <a:t>Explicit</a:t>
            </a:r>
          </a:p>
          <a:p>
            <a:pPr marL="0" indent="0" eaLnBrk="1" hangingPunct="1">
              <a:lnSpc>
                <a:spcPct val="90000"/>
              </a:lnSpc>
              <a:buNone/>
            </a:pPr>
            <a:endParaRPr lang="en-US" sz="1600" b="1" dirty="0" smtClean="0"/>
          </a:p>
          <a:p>
            <a:pPr eaLnBrk="1" hangingPunct="1">
              <a:lnSpc>
                <a:spcPct val="90000"/>
              </a:lnSpc>
            </a:pPr>
            <a:r>
              <a:rPr lang="en-US" sz="2400" b="1" dirty="0" smtClean="0"/>
              <a:t>Written</a:t>
            </a:r>
            <a:r>
              <a:rPr lang="en-US" sz="2400" dirty="0" smtClean="0"/>
              <a:t> by laws, codebooks. </a:t>
            </a:r>
            <a:endParaRPr lang="en-US" sz="2000" dirty="0" smtClean="0"/>
          </a:p>
          <a:p>
            <a:pPr lvl="1" eaLnBrk="1" hangingPunct="1">
              <a:lnSpc>
                <a:spcPct val="90000"/>
              </a:lnSpc>
            </a:pPr>
            <a:endParaRPr lang="en-US" sz="1200" dirty="0" smtClean="0"/>
          </a:p>
          <a:p>
            <a:pPr marL="0" indent="0" eaLnBrk="1" hangingPunct="1">
              <a:lnSpc>
                <a:spcPct val="90000"/>
              </a:lnSpc>
              <a:buNone/>
              <a:defRPr/>
            </a:pPr>
            <a:endParaRPr lang="en-US" sz="2800" b="1" dirty="0"/>
          </a:p>
          <a:p>
            <a:pPr marL="0" indent="0" eaLnBrk="1" hangingPunct="1">
              <a:lnSpc>
                <a:spcPct val="90000"/>
              </a:lnSpc>
              <a:buNone/>
              <a:defRPr/>
            </a:pPr>
            <a:r>
              <a:rPr lang="en-US" sz="2800" b="1" dirty="0" smtClean="0"/>
              <a:t>Implicit</a:t>
            </a:r>
            <a:endParaRPr lang="en-US" sz="2800" b="1" dirty="0"/>
          </a:p>
          <a:p>
            <a:pPr eaLnBrk="1" hangingPunct="1">
              <a:lnSpc>
                <a:spcPct val="90000"/>
              </a:lnSpc>
              <a:defRPr/>
            </a:pPr>
            <a:r>
              <a:rPr lang="en-US" sz="2400" dirty="0"/>
              <a:t>Not explicitly stated, informal or silent</a:t>
            </a:r>
          </a:p>
          <a:p>
            <a:pPr eaLnBrk="1" hangingPunct="1">
              <a:lnSpc>
                <a:spcPct val="90000"/>
              </a:lnSpc>
              <a:defRPr/>
            </a:pPr>
            <a:r>
              <a:rPr lang="en-US" sz="2400" dirty="0"/>
              <a:t>Developed through interaction</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Importance of norms</a:t>
            </a:r>
          </a:p>
        </p:txBody>
      </p:sp>
      <p:sp>
        <p:nvSpPr>
          <p:cNvPr id="299011" name="Rectangle 3"/>
          <p:cNvSpPr>
            <a:spLocks noGrp="1" noChangeArrowheads="1"/>
          </p:cNvSpPr>
          <p:nvPr>
            <p:ph type="body" sz="quarter" idx="11"/>
          </p:nvPr>
        </p:nvSpPr>
        <p:spPr>
          <a:xfrm>
            <a:off x="685800" y="1700808"/>
            <a:ext cx="7543800" cy="4572000"/>
          </a:xfrm>
          <a:prstGeom prst="rect">
            <a:avLst/>
          </a:prstGeom>
        </p:spPr>
        <p:txBody>
          <a:bodyPr>
            <a:normAutofit/>
          </a:bodyPr>
          <a:lstStyle/>
          <a:p>
            <a:pPr eaLnBrk="1" hangingPunct="1">
              <a:defRPr/>
            </a:pPr>
            <a:r>
              <a:rPr lang="en-US" sz="2800" dirty="0" smtClean="0"/>
              <a:t>Know forms of acceptable or unacceptable </a:t>
            </a:r>
            <a:r>
              <a:rPr lang="en-US" sz="2800" dirty="0" err="1" smtClean="0"/>
              <a:t>behaviour</a:t>
            </a:r>
            <a:r>
              <a:rPr lang="en-US" sz="2800" dirty="0" smtClean="0"/>
              <a:t>. </a:t>
            </a:r>
          </a:p>
          <a:p>
            <a:pPr eaLnBrk="1" hangingPunct="1">
              <a:defRPr/>
            </a:pPr>
            <a:r>
              <a:rPr lang="en-US" sz="2800" dirty="0" smtClean="0"/>
              <a:t>Change behaviour and thereby </a:t>
            </a:r>
            <a:r>
              <a:rPr lang="en-SG" sz="2800" dirty="0" smtClean="0"/>
              <a:t>control </a:t>
            </a:r>
            <a:r>
              <a:rPr lang="en-SG" sz="2800" dirty="0"/>
              <a:t>certain social </a:t>
            </a:r>
            <a:r>
              <a:rPr lang="en-SG" sz="2800" dirty="0" smtClean="0"/>
              <a:t>situations  </a:t>
            </a:r>
            <a:endParaRPr lang="en-US" sz="2800" dirty="0" smtClean="0"/>
          </a:p>
          <a:p>
            <a:pPr eaLnBrk="1" hangingPunct="1">
              <a:defRPr/>
            </a:pPr>
            <a:r>
              <a:rPr lang="en-US" sz="2800" dirty="0" smtClean="0"/>
              <a:t>Brings order and predictability.</a:t>
            </a:r>
          </a:p>
          <a:p>
            <a:pPr eaLnBrk="1" hangingPunct="1">
              <a:defRPr/>
            </a:pPr>
            <a:r>
              <a:rPr lang="en-US" sz="2800" dirty="0" smtClean="0"/>
              <a:t>Encourage goal-facilitative actions  </a:t>
            </a:r>
          </a:p>
          <a:p>
            <a:pPr eaLnBrk="1" hangingPunct="1">
              <a:defRPr/>
            </a:pPr>
            <a:endParaRPr lang="en-US" sz="2800" dirty="0" smtClean="0"/>
          </a:p>
          <a:p>
            <a:pPr marL="0" indent="0" eaLnBrk="1" hangingPunct="1">
              <a:buFont typeface="Wingdings" pitchFamily="2" charset="2"/>
              <a:buNone/>
              <a:defRPr/>
            </a:pPr>
            <a:endParaRPr lang="en-US" sz="2800" dirty="0" smtClean="0"/>
          </a:p>
          <a:p>
            <a:pPr eaLnBrk="1" hangingPunct="1">
              <a:defRPr/>
            </a:pPr>
            <a:endParaRPr lang="en-US" sz="900" dirty="0" smtClean="0"/>
          </a:p>
          <a:p>
            <a:pPr eaLnBrk="1" hangingPunct="1">
              <a:defRPr/>
            </a:pPr>
            <a:endParaRPr lang="en-US" sz="2800" dirty="0" smtClean="0"/>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SG" dirty="0" smtClean="0"/>
              <a:t>How or why are norms followed? </a:t>
            </a:r>
          </a:p>
        </p:txBody>
      </p:sp>
      <p:sp>
        <p:nvSpPr>
          <p:cNvPr id="3" name="Content Placeholder 2"/>
          <p:cNvSpPr>
            <a:spLocks noGrp="1"/>
          </p:cNvSpPr>
          <p:nvPr>
            <p:ph type="body" sz="quarter" idx="11"/>
          </p:nvPr>
        </p:nvSpPr>
        <p:spPr>
          <a:xfrm>
            <a:off x="707896" y="1619680"/>
            <a:ext cx="7543800" cy="4572000"/>
          </a:xfrm>
          <a:prstGeom prst="rect">
            <a:avLst/>
          </a:prstGeom>
        </p:spPr>
        <p:txBody>
          <a:bodyPr>
            <a:normAutofit/>
          </a:bodyPr>
          <a:lstStyle/>
          <a:p>
            <a:pPr>
              <a:defRPr/>
            </a:pPr>
            <a:r>
              <a:rPr lang="en-SG" sz="2800" dirty="0"/>
              <a:t>E</a:t>
            </a:r>
            <a:r>
              <a:rPr lang="en-SG" sz="2800" dirty="0" smtClean="0"/>
              <a:t>nforcement</a:t>
            </a:r>
            <a:r>
              <a:rPr lang="en-SG" sz="2800" dirty="0"/>
              <a:t>: </a:t>
            </a:r>
            <a:endParaRPr lang="en-SG" sz="2800" dirty="0" smtClean="0"/>
          </a:p>
          <a:p>
            <a:pPr lvl="1">
              <a:defRPr/>
            </a:pPr>
            <a:r>
              <a:rPr lang="en-SG" sz="2400" dirty="0" smtClean="0"/>
              <a:t>Do </a:t>
            </a:r>
            <a:r>
              <a:rPr lang="en-SG" sz="2400" dirty="0"/>
              <a:t>it, or </a:t>
            </a:r>
            <a:r>
              <a:rPr lang="en-SG" sz="2400" dirty="0" smtClean="0"/>
              <a:t>else</a:t>
            </a:r>
          </a:p>
          <a:p>
            <a:pPr lvl="1">
              <a:defRPr/>
            </a:pPr>
            <a:endParaRPr lang="en-SG" sz="2400" dirty="0"/>
          </a:p>
          <a:p>
            <a:pPr>
              <a:defRPr/>
            </a:pPr>
            <a:r>
              <a:rPr lang="en-SG" sz="2800" dirty="0" smtClean="0"/>
              <a:t>Internalization</a:t>
            </a:r>
            <a:r>
              <a:rPr lang="en-SG" sz="2800" dirty="0"/>
              <a:t>: </a:t>
            </a:r>
            <a:endParaRPr lang="en-SG" sz="2800" dirty="0" smtClean="0"/>
          </a:p>
          <a:p>
            <a:pPr lvl="1">
              <a:defRPr/>
            </a:pPr>
            <a:r>
              <a:rPr lang="en-SG" sz="2400" dirty="0" smtClean="0"/>
              <a:t>It's </a:t>
            </a:r>
            <a:r>
              <a:rPr lang="en-SG" sz="2400" dirty="0"/>
              <a:t>right and proper, so </a:t>
            </a:r>
            <a:r>
              <a:rPr lang="en-SG" sz="2400" dirty="0" smtClean="0"/>
              <a:t>I </a:t>
            </a:r>
            <a:r>
              <a:rPr lang="en-SG" sz="2400" dirty="0"/>
              <a:t>do </a:t>
            </a:r>
            <a:r>
              <a:rPr lang="en-SG" sz="2400" dirty="0" smtClean="0"/>
              <a:t>it</a:t>
            </a:r>
          </a:p>
          <a:p>
            <a:pPr lvl="1">
              <a:defRPr/>
            </a:pPr>
            <a:endParaRPr lang="en-SG" sz="2400" dirty="0"/>
          </a:p>
          <a:p>
            <a:pPr>
              <a:defRPr/>
            </a:pPr>
            <a:r>
              <a:rPr lang="en-SG" sz="2800" dirty="0" smtClean="0"/>
              <a:t>Consensus </a:t>
            </a:r>
            <a:r>
              <a:rPr lang="en-SG" sz="2800" dirty="0"/>
              <a:t>and support: </a:t>
            </a:r>
            <a:endParaRPr lang="en-SG" sz="2800" dirty="0" smtClean="0"/>
          </a:p>
          <a:p>
            <a:pPr lvl="1">
              <a:defRPr/>
            </a:pPr>
            <a:r>
              <a:rPr lang="en-SG" sz="2400" dirty="0" smtClean="0"/>
              <a:t>We're </a:t>
            </a:r>
            <a:r>
              <a:rPr lang="en-SG" sz="2400" dirty="0"/>
              <a:t>all doing it, so </a:t>
            </a:r>
            <a:r>
              <a:rPr lang="en-SG" sz="2400" dirty="0" smtClean="0"/>
              <a:t>I’ll </a:t>
            </a:r>
            <a:r>
              <a:rPr lang="en-SG" sz="2400" dirty="0"/>
              <a:t>do it too</a:t>
            </a:r>
          </a:p>
          <a:p>
            <a:pPr>
              <a:defRPr/>
            </a:pPr>
            <a:endParaRPr lang="en-SG" sz="2800" dirty="0"/>
          </a:p>
          <a:p>
            <a:pPr marL="0" indent="0">
              <a:buFont typeface="Wingdings" pitchFamily="2" charset="2"/>
              <a:buNone/>
              <a:defRPr/>
            </a:pPr>
            <a:endParaRPr lang="en-SG" sz="2800" dirty="0"/>
          </a:p>
          <a:p>
            <a:pPr>
              <a:defRPr/>
            </a:pPr>
            <a:endParaRPr lang="en-SG"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Peer Pressure </a:t>
            </a:r>
          </a:p>
        </p:txBody>
      </p:sp>
      <p:sp>
        <p:nvSpPr>
          <p:cNvPr id="66563" name="Rectangle 3"/>
          <p:cNvSpPr>
            <a:spLocks noGrp="1" noChangeArrowheads="1"/>
          </p:cNvSpPr>
          <p:nvPr>
            <p:ph type="body" sz="quarter" idx="11"/>
          </p:nvPr>
        </p:nvSpPr>
        <p:spPr bwMode="auto">
          <a:xfrm>
            <a:off x="656064" y="1628800"/>
            <a:ext cx="7543800"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SG" sz="2800" dirty="0"/>
              <a:t>I</a:t>
            </a:r>
            <a:r>
              <a:rPr lang="en-SG" sz="2800" dirty="0" smtClean="0"/>
              <a:t>nfluence applied by a peer group, to ensure that individuals change their attitudes, values, or behaviours to conform to group norms. </a:t>
            </a:r>
          </a:p>
          <a:p>
            <a:pPr eaLnBrk="1" hangingPunct="1">
              <a:lnSpc>
                <a:spcPct val="90000"/>
              </a:lnSpc>
            </a:pPr>
            <a:endParaRPr lang="en-SG" sz="2800" dirty="0" smtClean="0"/>
          </a:p>
          <a:p>
            <a:pPr eaLnBrk="1" hangingPunct="1">
              <a:lnSpc>
                <a:spcPct val="90000"/>
              </a:lnSpc>
            </a:pPr>
            <a:r>
              <a:rPr lang="en-SG" sz="2800" dirty="0" smtClean="0"/>
              <a:t>A strong motivating factor</a:t>
            </a:r>
            <a:r>
              <a:rPr lang="en-SG" sz="2800" dirty="0"/>
              <a:t> </a:t>
            </a:r>
            <a:r>
              <a:rPr lang="en-SG" sz="2800" dirty="0" smtClean="0"/>
              <a:t>due to:</a:t>
            </a:r>
          </a:p>
          <a:p>
            <a:pPr lvl="1" eaLnBrk="1" hangingPunct="1">
              <a:lnSpc>
                <a:spcPct val="90000"/>
              </a:lnSpc>
            </a:pPr>
            <a:r>
              <a:rPr lang="en-SG" dirty="0"/>
              <a:t>N</a:t>
            </a:r>
            <a:r>
              <a:rPr lang="en-SG" dirty="0" smtClean="0"/>
              <a:t>eed to belong, be part of a group</a:t>
            </a:r>
          </a:p>
          <a:p>
            <a:pPr lvl="1" eaLnBrk="1" hangingPunct="1">
              <a:lnSpc>
                <a:spcPct val="90000"/>
              </a:lnSpc>
            </a:pPr>
            <a:r>
              <a:rPr lang="en-SG" dirty="0" smtClean="0"/>
              <a:t>Need to be accepted</a:t>
            </a:r>
          </a:p>
          <a:p>
            <a:pPr lvl="1" eaLnBrk="1" hangingPunct="1">
              <a:lnSpc>
                <a:spcPct val="90000"/>
              </a:lnSpc>
            </a:pPr>
            <a:r>
              <a:rPr lang="en-US" dirty="0" smtClean="0"/>
              <a:t>Desire to please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Positive effects of Peer Pressure </a:t>
            </a:r>
          </a:p>
        </p:txBody>
      </p:sp>
      <p:sp>
        <p:nvSpPr>
          <p:cNvPr id="67587" name="Rectangle 3"/>
          <p:cNvSpPr>
            <a:spLocks noGrp="1" noChangeArrowheads="1"/>
          </p:cNvSpPr>
          <p:nvPr>
            <p:ph type="body" sz="quarter" idx="11"/>
          </p:nvPr>
        </p:nvSpPr>
        <p:spPr bwMode="auto">
          <a:xfrm>
            <a:off x="685800" y="1700808"/>
            <a:ext cx="7543800"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SG" sz="2800" dirty="0" smtClean="0"/>
              <a:t>Beneficial if the team has positive norms</a:t>
            </a:r>
            <a:r>
              <a:rPr lang="en-SG" sz="2800" dirty="0"/>
              <a:t>:</a:t>
            </a:r>
            <a:endParaRPr lang="en-SG" sz="2800" dirty="0" smtClean="0"/>
          </a:p>
          <a:p>
            <a:pPr lvl="1" eaLnBrk="1" hangingPunct="1">
              <a:lnSpc>
                <a:spcPct val="90000"/>
              </a:lnSpc>
            </a:pPr>
            <a:r>
              <a:rPr lang="en-SG" sz="2400" dirty="0" smtClean="0"/>
              <a:t>strong performance norms</a:t>
            </a:r>
          </a:p>
          <a:p>
            <a:pPr lvl="1" eaLnBrk="1" hangingPunct="1">
              <a:lnSpc>
                <a:spcPct val="90000"/>
              </a:lnSpc>
            </a:pPr>
            <a:r>
              <a:rPr lang="en-SG" sz="2400" dirty="0" smtClean="0"/>
              <a:t>organisational and personal pride norms</a:t>
            </a:r>
          </a:p>
          <a:p>
            <a:pPr lvl="1" eaLnBrk="1" hangingPunct="1">
              <a:lnSpc>
                <a:spcPct val="90000"/>
              </a:lnSpc>
            </a:pPr>
            <a:r>
              <a:rPr lang="en-SG" sz="2400" dirty="0" smtClean="0"/>
              <a:t>support and helpfulness norms</a:t>
            </a:r>
          </a:p>
          <a:p>
            <a:pPr lvl="1" eaLnBrk="1" hangingPunct="1">
              <a:lnSpc>
                <a:spcPct val="90000"/>
              </a:lnSpc>
            </a:pPr>
            <a:r>
              <a:rPr lang="en-SG" sz="2400" dirty="0" smtClean="0"/>
              <a:t>improvement and change norms</a:t>
            </a:r>
          </a:p>
          <a:p>
            <a:pPr lvl="1" eaLnBrk="1" hangingPunct="1">
              <a:lnSpc>
                <a:spcPct val="90000"/>
              </a:lnSpc>
            </a:pPr>
            <a:r>
              <a:rPr lang="en-SG" sz="2400" dirty="0" smtClean="0"/>
              <a:t>Safety norms</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Negative effects of Peer Pressure </a:t>
            </a:r>
          </a:p>
        </p:txBody>
      </p:sp>
      <p:sp>
        <p:nvSpPr>
          <p:cNvPr id="528387" name="Rectangle 3"/>
          <p:cNvSpPr>
            <a:spLocks noGrp="1" noChangeArrowheads="1"/>
          </p:cNvSpPr>
          <p:nvPr>
            <p:ph type="body" sz="quarter" idx="11"/>
          </p:nvPr>
        </p:nvSpPr>
        <p:spPr>
          <a:xfrm>
            <a:off x="685800" y="1844824"/>
            <a:ext cx="7543800" cy="4572000"/>
          </a:xfrm>
          <a:prstGeom prst="rect">
            <a:avLst/>
          </a:prstGeom>
        </p:spPr>
        <p:txBody>
          <a:bodyPr>
            <a:normAutofit/>
          </a:bodyPr>
          <a:lstStyle/>
          <a:p>
            <a:pPr eaLnBrk="1" hangingPunct="1">
              <a:lnSpc>
                <a:spcPct val="90000"/>
              </a:lnSpc>
              <a:defRPr/>
            </a:pPr>
            <a:r>
              <a:rPr lang="en-SG" sz="2800" dirty="0" smtClean="0"/>
              <a:t>Pressure to conform can lead to group think. </a:t>
            </a:r>
            <a:br>
              <a:rPr lang="en-SG" sz="2800" dirty="0" smtClean="0"/>
            </a:br>
            <a:endParaRPr lang="en-SG" sz="2800" dirty="0" smtClean="0"/>
          </a:p>
          <a:p>
            <a:pPr marL="0" indent="0" eaLnBrk="1" hangingPunct="1">
              <a:lnSpc>
                <a:spcPct val="90000"/>
              </a:lnSpc>
              <a:buNone/>
              <a:defRPr/>
            </a:pPr>
            <a:r>
              <a:rPr lang="en-US" dirty="0" smtClean="0"/>
              <a:t>GROUPTHINK:</a:t>
            </a:r>
          </a:p>
          <a:p>
            <a:pPr eaLnBrk="1" hangingPunct="1">
              <a:lnSpc>
                <a:spcPct val="90000"/>
              </a:lnSpc>
              <a:defRPr/>
            </a:pPr>
            <a:r>
              <a:rPr lang="en-US" dirty="0" smtClean="0"/>
              <a:t>Members prefer </a:t>
            </a:r>
            <a:r>
              <a:rPr lang="en-US" dirty="0"/>
              <a:t>to agree with each other and fail to </a:t>
            </a:r>
            <a:r>
              <a:rPr lang="en-US" dirty="0" smtClean="0"/>
              <a:t>evaluate information objectively.</a:t>
            </a:r>
          </a:p>
          <a:p>
            <a:pPr eaLnBrk="1" hangingPunct="1">
              <a:lnSpc>
                <a:spcPct val="90000"/>
              </a:lnSpc>
              <a:defRPr/>
            </a:pPr>
            <a:endParaRPr lang="en-US" dirty="0"/>
          </a:p>
          <a:p>
            <a:pPr lvl="1" eaLnBrk="1" hangingPunct="1">
              <a:lnSpc>
                <a:spcPct val="90000"/>
              </a:lnSpc>
              <a:defRPr/>
            </a:pPr>
            <a:endParaRPr lang="en-US" dirty="0"/>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Team can… and do fail…</a:t>
            </a:r>
          </a:p>
        </p:txBody>
      </p:sp>
      <p:sp>
        <p:nvSpPr>
          <p:cNvPr id="29699" name="Rectangle 3"/>
          <p:cNvSpPr>
            <a:spLocks noGrp="1" noChangeArrowheads="1"/>
          </p:cNvSpPr>
          <p:nvPr>
            <p:ph type="body" sz="quarter" idx="11"/>
          </p:nvPr>
        </p:nvSpPr>
        <p:spPr>
          <a:xfrm>
            <a:off x="685800" y="1387810"/>
            <a:ext cx="7918648" cy="4572000"/>
          </a:xfrm>
          <a:prstGeom prst="rect">
            <a:avLst/>
          </a:prstGeom>
        </p:spPr>
        <p:txBody>
          <a:bodyPr>
            <a:normAutofit/>
          </a:bodyPr>
          <a:lstStyle/>
          <a:p>
            <a:pPr marL="0" indent="0" eaLnBrk="1" hangingPunct="1">
              <a:buFontTx/>
              <a:buNone/>
            </a:pPr>
            <a:r>
              <a:rPr lang="en-US" sz="2400" i="1" dirty="0" smtClean="0"/>
              <a:t>“Work systems are often based on teams of people and that the design of successful industrial and military systems must take into account the ways in which working groups and teams functions. Teams, especially those operating in a highly technological environment, </a:t>
            </a:r>
            <a:r>
              <a:rPr lang="en-US" sz="2400" i="1" u="sng" dirty="0" smtClean="0"/>
              <a:t>can</a:t>
            </a:r>
            <a:r>
              <a:rPr lang="en-US" sz="2400" i="1" dirty="0" smtClean="0"/>
              <a:t> </a:t>
            </a:r>
            <a:r>
              <a:rPr lang="en-US" sz="2400" i="1" u="sng" dirty="0" smtClean="0"/>
              <a:t>sometimes fail disastrously</a:t>
            </a:r>
            <a:r>
              <a:rPr lang="en-US" sz="2400" i="1" dirty="0" smtClean="0"/>
              <a:t> and this fact has been the trigger for extensive research.”</a:t>
            </a:r>
            <a:r>
              <a:rPr lang="en-US" sz="2400" b="1" i="1" dirty="0" smtClean="0">
                <a:latin typeface="Times" panose="02020603050405020304" pitchFamily="18" charset="0"/>
              </a:rPr>
              <a:t> </a:t>
            </a:r>
            <a:endParaRPr lang="en-US" sz="2400" i="1" dirty="0" smtClean="0"/>
          </a:p>
        </p:txBody>
      </p:sp>
      <p:sp>
        <p:nvSpPr>
          <p:cNvPr id="47108" name="Rectangle 6"/>
          <p:cNvSpPr>
            <a:spLocks noChangeArrowheads="1"/>
          </p:cNvSpPr>
          <p:nvPr/>
        </p:nvSpPr>
        <p:spPr bwMode="auto">
          <a:xfrm>
            <a:off x="4868863" y="4541838"/>
            <a:ext cx="4084637"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4161750" indent="-24161750"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4" algn="r" rtl="1" eaLnBrk="1" hangingPunct="1">
              <a:spcBef>
                <a:spcPct val="20000"/>
              </a:spcBef>
              <a:buSzPct val="80000"/>
            </a:pPr>
            <a:r>
              <a:rPr lang="en-US" sz="1800" i="1">
                <a:solidFill>
                  <a:schemeClr val="bg1"/>
                </a:solidFill>
              </a:rPr>
              <a:t>Weford, Editor of Special Issue on Teamwork, Ergonomics Journal, Vol 43, No 8, 2000.</a:t>
            </a:r>
          </a:p>
        </p:txBody>
      </p:sp>
    </p:spTree>
    <p:extLst>
      <p:ext uri="{BB962C8B-B14F-4D97-AF65-F5344CB8AC3E}">
        <p14:creationId xmlns:p14="http://schemas.microsoft.com/office/powerpoint/2010/main" xmlns="" val="170878566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Team Cohesiveness</a:t>
            </a:r>
          </a:p>
        </p:txBody>
      </p:sp>
      <p:sp>
        <p:nvSpPr>
          <p:cNvPr id="71683" name="Rectangle 3"/>
          <p:cNvSpPr>
            <a:spLocks noGrp="1" noChangeArrowheads="1"/>
          </p:cNvSpPr>
          <p:nvPr>
            <p:ph type="body" sz="quarter" idx="11"/>
          </p:nvPr>
        </p:nvSpPr>
        <p:spPr bwMode="auto">
          <a:xfrm>
            <a:off x="685800" y="1844824"/>
            <a:ext cx="7543800"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dirty="0" smtClean="0"/>
              <a:t>Force and bond  that keeps the team members together</a:t>
            </a:r>
          </a:p>
          <a:p>
            <a:pPr eaLnBrk="1" hangingPunct="1">
              <a:lnSpc>
                <a:spcPct val="90000"/>
              </a:lnSpc>
            </a:pPr>
            <a:endParaRPr lang="en-SG" dirty="0" smtClean="0"/>
          </a:p>
          <a:p>
            <a:pPr eaLnBrk="1" hangingPunct="1">
              <a:lnSpc>
                <a:spcPct val="90000"/>
              </a:lnSpc>
            </a:pPr>
            <a:r>
              <a:rPr lang="en-SG" dirty="0" smtClean="0"/>
              <a:t>Results from:</a:t>
            </a:r>
          </a:p>
          <a:p>
            <a:pPr lvl="1" eaLnBrk="1" hangingPunct="1">
              <a:lnSpc>
                <a:spcPct val="90000"/>
              </a:lnSpc>
            </a:pPr>
            <a:r>
              <a:rPr lang="en-SG" dirty="0" smtClean="0"/>
              <a:t>Strong sense of belonging (we-ness)</a:t>
            </a:r>
          </a:p>
          <a:p>
            <a:pPr lvl="1" eaLnBrk="1" hangingPunct="1">
              <a:lnSpc>
                <a:spcPct val="90000"/>
              </a:lnSpc>
            </a:pPr>
            <a:r>
              <a:rPr lang="en-SG" dirty="0" smtClean="0"/>
              <a:t>Attraction and commitment to team goals </a:t>
            </a:r>
          </a:p>
          <a:p>
            <a:pPr lvl="1" eaLnBrk="1" hangingPunct="1">
              <a:lnSpc>
                <a:spcPct val="90000"/>
              </a:lnSpc>
            </a:pPr>
            <a:r>
              <a:rPr lang="en-SG" dirty="0" smtClean="0"/>
              <a:t>Attractiveness of team as a whole</a:t>
            </a:r>
          </a:p>
          <a:p>
            <a:pPr lvl="1" eaLnBrk="1" hangingPunct="1">
              <a:lnSpc>
                <a:spcPct val="90000"/>
              </a:lnSpc>
            </a:pPr>
            <a:endParaRPr lang="en-SG"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Team Cohesiveness</a:t>
            </a:r>
          </a:p>
        </p:txBody>
      </p:sp>
      <p:sp>
        <p:nvSpPr>
          <p:cNvPr id="528387" name="Rectangle 3"/>
          <p:cNvSpPr>
            <a:spLocks noGrp="1" noChangeArrowheads="1"/>
          </p:cNvSpPr>
          <p:nvPr>
            <p:ph type="body" sz="quarter" idx="11"/>
          </p:nvPr>
        </p:nvSpPr>
        <p:spPr>
          <a:xfrm>
            <a:off x="971600" y="1628800"/>
            <a:ext cx="7543800" cy="4572000"/>
          </a:xfrm>
          <a:prstGeom prst="rect">
            <a:avLst/>
          </a:prstGeom>
        </p:spPr>
        <p:txBody>
          <a:bodyPr>
            <a:normAutofit/>
          </a:bodyPr>
          <a:lstStyle/>
          <a:p>
            <a:pPr eaLnBrk="1" hangingPunct="1">
              <a:lnSpc>
                <a:spcPct val="90000"/>
              </a:lnSpc>
              <a:defRPr/>
            </a:pPr>
            <a:r>
              <a:rPr lang="en-SG" dirty="0" smtClean="0"/>
              <a:t>High </a:t>
            </a:r>
            <a:r>
              <a:rPr lang="en-SG" dirty="0"/>
              <a:t>team </a:t>
            </a:r>
            <a:r>
              <a:rPr lang="en-SG" dirty="0" smtClean="0"/>
              <a:t>cohesiveness </a:t>
            </a:r>
            <a:r>
              <a:rPr lang="en-SG" dirty="0" smtClean="0">
                <a:sym typeface="Wingdings" pitchFamily="2" charset="2"/>
              </a:rPr>
              <a:t> </a:t>
            </a:r>
            <a:r>
              <a:rPr lang="en-SG" dirty="0" smtClean="0"/>
              <a:t>good team performance </a:t>
            </a:r>
          </a:p>
          <a:p>
            <a:pPr eaLnBrk="1" hangingPunct="1">
              <a:lnSpc>
                <a:spcPct val="90000"/>
              </a:lnSpc>
              <a:defRPr/>
            </a:pPr>
            <a:endParaRPr lang="en-US" dirty="0"/>
          </a:p>
          <a:p>
            <a:pPr eaLnBrk="1" hangingPunct="1">
              <a:lnSpc>
                <a:spcPct val="90000"/>
              </a:lnSpc>
              <a:defRPr/>
            </a:pPr>
            <a:r>
              <a:rPr lang="en-SG" dirty="0" smtClean="0"/>
              <a:t>US Military study found that this is not necessary true</a:t>
            </a:r>
          </a:p>
          <a:p>
            <a:pPr lvl="1" eaLnBrk="1" hangingPunct="1">
              <a:lnSpc>
                <a:spcPct val="90000"/>
              </a:lnSpc>
              <a:defRPr/>
            </a:pPr>
            <a:r>
              <a:rPr lang="en-SG" dirty="0" smtClean="0"/>
              <a:t>It’s not just because team is cohesive.</a:t>
            </a:r>
          </a:p>
          <a:p>
            <a:pPr lvl="1" eaLnBrk="1" hangingPunct="1">
              <a:lnSpc>
                <a:spcPct val="90000"/>
              </a:lnSpc>
              <a:defRPr/>
            </a:pPr>
            <a:r>
              <a:rPr lang="en-SG" dirty="0" smtClean="0"/>
              <a:t>It’s because they strong performance norms </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An important norm </a:t>
            </a:r>
          </a:p>
        </p:txBody>
      </p:sp>
      <p:sp>
        <p:nvSpPr>
          <p:cNvPr id="77827" name="Rectangle 3"/>
          <p:cNvSpPr>
            <a:spLocks noGrp="1" noChangeArrowheads="1"/>
          </p:cNvSpPr>
          <p:nvPr>
            <p:ph type="body" sz="quarter" idx="11"/>
          </p:nvPr>
        </p:nvSpPr>
        <p:spPr bwMode="auto">
          <a:xfrm>
            <a:off x="685800" y="1892573"/>
            <a:ext cx="7543800"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SG" dirty="0" smtClean="0"/>
              <a:t>Avoid group think </a:t>
            </a:r>
            <a:r>
              <a:rPr lang="en-SG" dirty="0" smtClean="0">
                <a:sym typeface="Wingdings" pitchFamily="2" charset="2"/>
              </a:rPr>
              <a:t> </a:t>
            </a:r>
            <a:r>
              <a:rPr lang="en-SG" dirty="0" smtClean="0"/>
              <a:t>SPEAK UP and BE HEARD. </a:t>
            </a:r>
          </a:p>
          <a:p>
            <a:pPr eaLnBrk="1" hangingPunct="1">
              <a:lnSpc>
                <a:spcPct val="90000"/>
              </a:lnSpc>
            </a:pPr>
            <a:endParaRPr lang="en-SG" dirty="0" smtClean="0"/>
          </a:p>
          <a:p>
            <a:pPr marL="457200" lvl="1" indent="0" eaLnBrk="1" hangingPunct="1">
              <a:lnSpc>
                <a:spcPct val="9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Team situation awareness</a:t>
            </a:r>
          </a:p>
        </p:txBody>
      </p:sp>
      <p:sp>
        <p:nvSpPr>
          <p:cNvPr id="99331" name="Rectangle 3"/>
          <p:cNvSpPr>
            <a:spLocks noGrp="1" noChangeArrowheads="1"/>
          </p:cNvSpPr>
          <p:nvPr>
            <p:ph type="body" idx="4294967295"/>
          </p:nvPr>
        </p:nvSpPr>
        <p:spPr>
          <a:xfrm>
            <a:off x="594518" y="1584960"/>
            <a:ext cx="7954963" cy="4572000"/>
          </a:xfrm>
          <a:prstGeom prst="rect">
            <a:avLst/>
          </a:prstGeom>
        </p:spPr>
        <p:txBody>
          <a:bodyPr/>
          <a:lstStyle/>
          <a:p>
            <a:pPr marL="0" indent="0" eaLnBrk="1" hangingPunct="1">
              <a:lnSpc>
                <a:spcPct val="90000"/>
              </a:lnSpc>
              <a:buFontTx/>
              <a:buNone/>
            </a:pPr>
            <a:r>
              <a:rPr lang="en-US" sz="2800" i="1" dirty="0" smtClean="0"/>
              <a:t>The sharing of a common perspective between two or more individuals regarding current environmental events, their meaning and projected future.”</a:t>
            </a:r>
          </a:p>
          <a:p>
            <a:pPr marL="0" indent="0" eaLnBrk="1" hangingPunct="1">
              <a:lnSpc>
                <a:spcPct val="90000"/>
              </a:lnSpc>
              <a:buFontTx/>
              <a:buNone/>
            </a:pPr>
            <a:r>
              <a:rPr lang="en-US" sz="2800" i="1" dirty="0" smtClean="0"/>
              <a:t>					</a:t>
            </a:r>
            <a:r>
              <a:rPr lang="en-US" sz="2800" i="1" dirty="0" err="1" smtClean="0">
                <a:solidFill>
                  <a:schemeClr val="folHlink"/>
                </a:solidFill>
              </a:rPr>
              <a:t>Wellens</a:t>
            </a:r>
            <a:r>
              <a:rPr lang="en-US" sz="2800" i="1" dirty="0" smtClean="0">
                <a:solidFill>
                  <a:schemeClr val="folHlink"/>
                </a:solidFill>
              </a:rPr>
              <a:t>, 1993</a:t>
            </a:r>
          </a:p>
          <a:p>
            <a:pPr marL="0" indent="0" eaLnBrk="1" hangingPunct="1">
              <a:lnSpc>
                <a:spcPct val="90000"/>
              </a:lnSpc>
              <a:buFontTx/>
              <a:buNone/>
            </a:pPr>
            <a:endParaRPr lang="en-US" sz="2800" i="1" dirty="0" smtClean="0">
              <a:solidFill>
                <a:schemeClr val="folHlink"/>
              </a:solidFill>
            </a:endParaRPr>
          </a:p>
          <a:p>
            <a:pPr marL="0" indent="0" eaLnBrk="1" hangingPunct="1">
              <a:lnSpc>
                <a:spcPct val="90000"/>
              </a:lnSpc>
              <a:buFontTx/>
              <a:buNone/>
            </a:pPr>
            <a:r>
              <a:rPr lang="en-US" sz="2800" i="1" dirty="0" smtClean="0"/>
              <a:t>“Two or more active agents active construction of a situation model which is partly shared and party distributed and from which they can anticipate important future states in the near future”</a:t>
            </a:r>
          </a:p>
          <a:p>
            <a:pPr marL="0" indent="0" eaLnBrk="1" hangingPunct="1">
              <a:lnSpc>
                <a:spcPct val="90000"/>
              </a:lnSpc>
              <a:buFontTx/>
              <a:buNone/>
            </a:pPr>
            <a:r>
              <a:rPr lang="en-US" sz="2800" dirty="0" smtClean="0"/>
              <a:t>				           </a:t>
            </a:r>
            <a:r>
              <a:rPr lang="en-US" sz="2400" b="1" i="1" dirty="0" smtClean="0">
                <a:solidFill>
                  <a:schemeClr val="folHlink"/>
                </a:solidFill>
              </a:rPr>
              <a:t>Hutchins (1990)</a:t>
            </a:r>
          </a:p>
        </p:txBody>
      </p:sp>
    </p:spTree>
    <p:extLst>
      <p:ext uri="{BB962C8B-B14F-4D97-AF65-F5344CB8AC3E}">
        <p14:creationId xmlns:p14="http://schemas.microsoft.com/office/powerpoint/2010/main" xmlns="" val="362062153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AutoShape 2"/>
          <p:cNvSpPr>
            <a:spLocks noChangeArrowheads="1"/>
          </p:cNvSpPr>
          <p:nvPr/>
        </p:nvSpPr>
        <p:spPr bwMode="auto">
          <a:xfrm>
            <a:off x="1828800" y="2514600"/>
            <a:ext cx="3276600" cy="990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a:latin typeface="Times New Roman" panose="02020603050405020304" pitchFamily="18" charset="0"/>
              </a:rPr>
              <a:t>Projection</a:t>
            </a:r>
          </a:p>
        </p:txBody>
      </p:sp>
      <p:sp>
        <p:nvSpPr>
          <p:cNvPr id="90115" name="Rectangle 3"/>
          <p:cNvSpPr>
            <a:spLocks noChangeArrowheads="1"/>
          </p:cNvSpPr>
          <p:nvPr/>
        </p:nvSpPr>
        <p:spPr bwMode="auto">
          <a:xfrm>
            <a:off x="1447800" y="2057400"/>
            <a:ext cx="3657600" cy="1524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90114" name="AutoShape 2"/>
          <p:cNvSpPr>
            <a:spLocks noChangeArrowheads="1"/>
          </p:cNvSpPr>
          <p:nvPr/>
        </p:nvSpPr>
        <p:spPr bwMode="auto">
          <a:xfrm>
            <a:off x="1676400" y="2362200"/>
            <a:ext cx="3276600" cy="990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a:latin typeface="Times New Roman" panose="02020603050405020304" pitchFamily="18" charset="0"/>
              </a:rPr>
              <a:t>Projection</a:t>
            </a:r>
          </a:p>
        </p:txBody>
      </p:sp>
      <p:sp>
        <p:nvSpPr>
          <p:cNvPr id="90116" name="AutoShape 4"/>
          <p:cNvSpPr>
            <a:spLocks noChangeArrowheads="1"/>
          </p:cNvSpPr>
          <p:nvPr/>
        </p:nvSpPr>
        <p:spPr bwMode="auto">
          <a:xfrm>
            <a:off x="1752600" y="2406650"/>
            <a:ext cx="2057400" cy="86995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dirty="0">
                <a:latin typeface="Times New Roman" panose="02020603050405020304" pitchFamily="18" charset="0"/>
              </a:rPr>
              <a:t>  </a:t>
            </a:r>
            <a:r>
              <a:rPr kumimoji="1" lang="en-US" sz="1600" b="1" dirty="0" err="1">
                <a:latin typeface="Times New Roman" panose="02020603050405020304" pitchFamily="18" charset="0"/>
              </a:rPr>
              <a:t>Compre</a:t>
            </a:r>
            <a:r>
              <a:rPr kumimoji="1" lang="en-US" sz="1600" b="1" dirty="0">
                <a:latin typeface="Times New Roman" panose="02020603050405020304" pitchFamily="18" charset="0"/>
              </a:rPr>
              <a:t>-</a:t>
            </a:r>
          </a:p>
          <a:p>
            <a:pPr algn="r" eaLnBrk="1" hangingPunct="1"/>
            <a:r>
              <a:rPr kumimoji="1" lang="en-US" sz="1600" b="1" dirty="0" err="1">
                <a:latin typeface="Times New Roman" panose="02020603050405020304" pitchFamily="18" charset="0"/>
              </a:rPr>
              <a:t>hension</a:t>
            </a:r>
            <a:endParaRPr kumimoji="1" lang="en-US" sz="1600" b="1" dirty="0">
              <a:latin typeface="Times New Roman" panose="02020603050405020304" pitchFamily="18" charset="0"/>
            </a:endParaRPr>
          </a:p>
        </p:txBody>
      </p:sp>
      <p:sp>
        <p:nvSpPr>
          <p:cNvPr id="90117" name="AutoShape 5"/>
          <p:cNvSpPr>
            <a:spLocks noChangeArrowheads="1"/>
          </p:cNvSpPr>
          <p:nvPr/>
        </p:nvSpPr>
        <p:spPr bwMode="auto">
          <a:xfrm>
            <a:off x="1828800" y="2419350"/>
            <a:ext cx="838200" cy="78105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200" b="1" dirty="0">
                <a:latin typeface="Times New Roman" panose="02020603050405020304" pitchFamily="18" charset="0"/>
              </a:rPr>
              <a:t>Perception </a:t>
            </a:r>
          </a:p>
        </p:txBody>
      </p:sp>
      <p:sp>
        <p:nvSpPr>
          <p:cNvPr id="90118" name="Text Box 6"/>
          <p:cNvSpPr txBox="1">
            <a:spLocks noChangeArrowheads="1"/>
          </p:cNvSpPr>
          <p:nvPr/>
        </p:nvSpPr>
        <p:spPr bwMode="auto">
          <a:xfrm>
            <a:off x="2286000" y="1981200"/>
            <a:ext cx="2184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800" b="1">
                <a:latin typeface="Times New Roman" panose="02020603050405020304" pitchFamily="18" charset="0"/>
              </a:rPr>
              <a:t>Situation Awareness</a:t>
            </a:r>
          </a:p>
        </p:txBody>
      </p:sp>
      <p:sp>
        <p:nvSpPr>
          <p:cNvPr id="90119" name="AutoShape 7"/>
          <p:cNvSpPr>
            <a:spLocks noChangeArrowheads="1"/>
          </p:cNvSpPr>
          <p:nvPr/>
        </p:nvSpPr>
        <p:spPr bwMode="auto">
          <a:xfrm>
            <a:off x="1524000" y="4191000"/>
            <a:ext cx="1828800" cy="9906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Goals &amp; Objectives</a:t>
            </a:r>
          </a:p>
          <a:p>
            <a:pPr algn="ctr" eaLnBrk="1" hangingPunct="1"/>
            <a:r>
              <a:rPr kumimoji="1" lang="en-US" sz="1600" b="1">
                <a:latin typeface="Times New Roman" panose="02020603050405020304" pitchFamily="18" charset="0"/>
              </a:rPr>
              <a:t>Preconceptions</a:t>
            </a:r>
          </a:p>
          <a:p>
            <a:pPr algn="ctr" eaLnBrk="1" hangingPunct="1"/>
            <a:r>
              <a:rPr kumimoji="1" lang="en-US" sz="1600" b="1">
                <a:latin typeface="Times New Roman" panose="02020603050405020304" pitchFamily="18" charset="0"/>
              </a:rPr>
              <a:t>(Expectations)</a:t>
            </a:r>
          </a:p>
        </p:txBody>
      </p:sp>
      <p:sp>
        <p:nvSpPr>
          <p:cNvPr id="90120" name="Rectangle 8"/>
          <p:cNvSpPr>
            <a:spLocks noChangeArrowheads="1"/>
          </p:cNvSpPr>
          <p:nvPr/>
        </p:nvSpPr>
        <p:spPr bwMode="auto">
          <a:xfrm>
            <a:off x="4038600" y="4038600"/>
            <a:ext cx="4114800" cy="1752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90121" name="AutoShape 9"/>
          <p:cNvSpPr>
            <a:spLocks noChangeArrowheads="1"/>
          </p:cNvSpPr>
          <p:nvPr/>
        </p:nvSpPr>
        <p:spPr bwMode="auto">
          <a:xfrm>
            <a:off x="5105400" y="4191000"/>
            <a:ext cx="2209800" cy="685800"/>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Information processing </a:t>
            </a:r>
          </a:p>
          <a:p>
            <a:pPr algn="ctr" eaLnBrk="1" hangingPunct="1"/>
            <a:r>
              <a:rPr kumimoji="1" lang="en-US" sz="1600" b="1">
                <a:latin typeface="Times New Roman" panose="02020603050405020304" pitchFamily="18" charset="0"/>
              </a:rPr>
              <a:t>mechanisms</a:t>
            </a:r>
          </a:p>
        </p:txBody>
      </p:sp>
      <p:sp>
        <p:nvSpPr>
          <p:cNvPr id="90122" name="AutoShape 10"/>
          <p:cNvSpPr>
            <a:spLocks noChangeArrowheads="1"/>
          </p:cNvSpPr>
          <p:nvPr/>
        </p:nvSpPr>
        <p:spPr bwMode="auto">
          <a:xfrm>
            <a:off x="4267200" y="5029200"/>
            <a:ext cx="1828800" cy="609600"/>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Long term </a:t>
            </a:r>
          </a:p>
          <a:p>
            <a:pPr algn="ctr" eaLnBrk="1" hangingPunct="1"/>
            <a:r>
              <a:rPr kumimoji="1" lang="en-US" sz="1600" b="1">
                <a:latin typeface="Times New Roman" panose="02020603050405020304" pitchFamily="18" charset="0"/>
              </a:rPr>
              <a:t>memory stores</a:t>
            </a:r>
          </a:p>
        </p:txBody>
      </p:sp>
      <p:sp>
        <p:nvSpPr>
          <p:cNvPr id="90123" name="AutoShape 11"/>
          <p:cNvSpPr>
            <a:spLocks noChangeArrowheads="1"/>
          </p:cNvSpPr>
          <p:nvPr/>
        </p:nvSpPr>
        <p:spPr bwMode="auto">
          <a:xfrm>
            <a:off x="6324600" y="5029200"/>
            <a:ext cx="1631776" cy="609600"/>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Automaticity</a:t>
            </a:r>
          </a:p>
        </p:txBody>
      </p:sp>
      <p:sp>
        <p:nvSpPr>
          <p:cNvPr id="90124" name="AutoShape 12"/>
          <p:cNvSpPr>
            <a:spLocks noChangeArrowheads="1"/>
          </p:cNvSpPr>
          <p:nvPr/>
        </p:nvSpPr>
        <p:spPr bwMode="auto">
          <a:xfrm>
            <a:off x="5486400" y="2514600"/>
            <a:ext cx="1219200" cy="6858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Decisions</a:t>
            </a:r>
          </a:p>
        </p:txBody>
      </p:sp>
      <p:sp>
        <p:nvSpPr>
          <p:cNvPr id="90125" name="AutoShape 13"/>
          <p:cNvSpPr>
            <a:spLocks noChangeArrowheads="1"/>
          </p:cNvSpPr>
          <p:nvPr/>
        </p:nvSpPr>
        <p:spPr bwMode="auto">
          <a:xfrm>
            <a:off x="7239000" y="2514600"/>
            <a:ext cx="1219200" cy="6858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Actions</a:t>
            </a:r>
          </a:p>
        </p:txBody>
      </p:sp>
      <p:sp>
        <p:nvSpPr>
          <p:cNvPr id="90126" name="AutoShape 14"/>
          <p:cNvSpPr>
            <a:spLocks noChangeArrowheads="1"/>
          </p:cNvSpPr>
          <p:nvPr/>
        </p:nvSpPr>
        <p:spPr bwMode="auto">
          <a:xfrm>
            <a:off x="4724400" y="304800"/>
            <a:ext cx="2514600" cy="12954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Tx/>
              <a:buChar char="•"/>
            </a:pPr>
            <a:r>
              <a:rPr kumimoji="1" lang="en-US" sz="1600" b="1">
                <a:latin typeface="Times New Roman" panose="02020603050405020304" pitchFamily="18" charset="0"/>
              </a:rPr>
              <a:t>System Compatibility</a:t>
            </a:r>
          </a:p>
          <a:p>
            <a:pPr eaLnBrk="1" hangingPunct="1">
              <a:buFontTx/>
              <a:buChar char="•"/>
            </a:pPr>
            <a:r>
              <a:rPr kumimoji="1" lang="en-US" sz="1600" b="1">
                <a:latin typeface="Times New Roman" panose="02020603050405020304" pitchFamily="18" charset="0"/>
              </a:rPr>
              <a:t>Interface Design</a:t>
            </a:r>
          </a:p>
          <a:p>
            <a:pPr eaLnBrk="1" hangingPunct="1">
              <a:buFontTx/>
              <a:buChar char="•"/>
            </a:pPr>
            <a:r>
              <a:rPr kumimoji="1" lang="en-US" sz="1600" b="1">
                <a:latin typeface="Times New Roman" panose="02020603050405020304" pitchFamily="18" charset="0"/>
              </a:rPr>
              <a:t>Stress and Workload</a:t>
            </a:r>
          </a:p>
          <a:p>
            <a:pPr eaLnBrk="1" hangingPunct="1">
              <a:buFontTx/>
              <a:buChar char="•"/>
            </a:pPr>
            <a:r>
              <a:rPr kumimoji="1" lang="en-US" sz="1600" b="1">
                <a:latin typeface="Times New Roman" panose="02020603050405020304" pitchFamily="18" charset="0"/>
              </a:rPr>
              <a:t>Complexity</a:t>
            </a:r>
          </a:p>
          <a:p>
            <a:pPr eaLnBrk="1" hangingPunct="1">
              <a:buFontTx/>
              <a:buChar char="•"/>
            </a:pPr>
            <a:r>
              <a:rPr kumimoji="1" lang="en-US" sz="1600" b="1">
                <a:latin typeface="Times New Roman" panose="02020603050405020304" pitchFamily="18" charset="0"/>
              </a:rPr>
              <a:t>Automation</a:t>
            </a:r>
          </a:p>
        </p:txBody>
      </p:sp>
      <p:sp>
        <p:nvSpPr>
          <p:cNvPr id="90127" name="AutoShape 15"/>
          <p:cNvSpPr>
            <a:spLocks noChangeArrowheads="1"/>
          </p:cNvSpPr>
          <p:nvPr/>
        </p:nvSpPr>
        <p:spPr bwMode="auto">
          <a:xfrm>
            <a:off x="4572000" y="5943600"/>
            <a:ext cx="3505200" cy="60960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Tx/>
              <a:buChar char="•"/>
            </a:pPr>
            <a:r>
              <a:rPr kumimoji="1" lang="en-US" sz="1600" b="1" dirty="0">
                <a:latin typeface="Times New Roman" panose="02020603050405020304" pitchFamily="18" charset="0"/>
              </a:rPr>
              <a:t>Ability,  Experience, Training</a:t>
            </a:r>
          </a:p>
        </p:txBody>
      </p:sp>
      <p:sp>
        <p:nvSpPr>
          <p:cNvPr id="90128" name="Text Box 16"/>
          <p:cNvSpPr txBox="1">
            <a:spLocks noChangeArrowheads="1"/>
          </p:cNvSpPr>
          <p:nvPr/>
        </p:nvSpPr>
        <p:spPr bwMode="auto">
          <a:xfrm>
            <a:off x="381000" y="2362200"/>
            <a:ext cx="896938"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imes New Roman" panose="02020603050405020304" pitchFamily="18" charset="0"/>
              </a:rPr>
              <a:t>State of </a:t>
            </a:r>
          </a:p>
          <a:p>
            <a:pPr eaLnBrk="1" hangingPunct="1"/>
            <a:r>
              <a:rPr kumimoji="1" lang="en-US" sz="1600" b="1">
                <a:latin typeface="Times New Roman" panose="02020603050405020304" pitchFamily="18" charset="0"/>
              </a:rPr>
              <a:t>the</a:t>
            </a:r>
          </a:p>
          <a:p>
            <a:pPr eaLnBrk="1" hangingPunct="1"/>
            <a:r>
              <a:rPr kumimoji="1" lang="en-US" sz="1600" b="1">
                <a:latin typeface="Times New Roman" panose="02020603050405020304" pitchFamily="18" charset="0"/>
              </a:rPr>
              <a:t>Env</a:t>
            </a:r>
          </a:p>
        </p:txBody>
      </p:sp>
      <p:sp>
        <p:nvSpPr>
          <p:cNvPr id="90129" name="Rectangle 17"/>
          <p:cNvSpPr>
            <a:spLocks noChangeArrowheads="1"/>
          </p:cNvSpPr>
          <p:nvPr/>
        </p:nvSpPr>
        <p:spPr bwMode="auto">
          <a:xfrm>
            <a:off x="304800" y="1752600"/>
            <a:ext cx="8534400" cy="2209800"/>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n-US" sz="1800"/>
          </a:p>
        </p:txBody>
      </p:sp>
      <p:sp>
        <p:nvSpPr>
          <p:cNvPr id="90130" name="Line 18"/>
          <p:cNvSpPr>
            <a:spLocks noChangeShapeType="1"/>
          </p:cNvSpPr>
          <p:nvPr/>
        </p:nvSpPr>
        <p:spPr bwMode="auto">
          <a:xfrm flipV="1">
            <a:off x="2362200" y="3581400"/>
            <a:ext cx="0" cy="6096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1" name="Line 19"/>
          <p:cNvSpPr>
            <a:spLocks noChangeShapeType="1"/>
          </p:cNvSpPr>
          <p:nvPr/>
        </p:nvSpPr>
        <p:spPr bwMode="auto">
          <a:xfrm flipV="1">
            <a:off x="3352800" y="3200400"/>
            <a:ext cx="2895600" cy="1066800"/>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2" name="Line 20"/>
          <p:cNvSpPr>
            <a:spLocks noChangeShapeType="1"/>
          </p:cNvSpPr>
          <p:nvPr/>
        </p:nvSpPr>
        <p:spPr bwMode="auto">
          <a:xfrm flipH="1" flipV="1">
            <a:off x="3429000" y="4648200"/>
            <a:ext cx="609600" cy="3810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3" name="Line 21"/>
          <p:cNvSpPr>
            <a:spLocks noChangeShapeType="1"/>
          </p:cNvSpPr>
          <p:nvPr/>
        </p:nvSpPr>
        <p:spPr bwMode="auto">
          <a:xfrm flipH="1" flipV="1">
            <a:off x="4572000" y="3581400"/>
            <a:ext cx="762000" cy="4572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4" name="Line 22"/>
          <p:cNvSpPr>
            <a:spLocks noChangeShapeType="1"/>
          </p:cNvSpPr>
          <p:nvPr/>
        </p:nvSpPr>
        <p:spPr bwMode="auto">
          <a:xfrm flipH="1" flipV="1">
            <a:off x="6248400" y="3200400"/>
            <a:ext cx="0" cy="9906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5" name="Line 23"/>
          <p:cNvSpPr>
            <a:spLocks noChangeShapeType="1"/>
          </p:cNvSpPr>
          <p:nvPr/>
        </p:nvSpPr>
        <p:spPr bwMode="auto">
          <a:xfrm flipV="1">
            <a:off x="6934200" y="3200400"/>
            <a:ext cx="685800" cy="8382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6" name="Line 24"/>
          <p:cNvSpPr>
            <a:spLocks noChangeShapeType="1"/>
          </p:cNvSpPr>
          <p:nvPr/>
        </p:nvSpPr>
        <p:spPr bwMode="auto">
          <a:xfrm>
            <a:off x="6172200" y="1600200"/>
            <a:ext cx="0" cy="9144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7" name="Line 25"/>
          <p:cNvSpPr>
            <a:spLocks noChangeShapeType="1"/>
          </p:cNvSpPr>
          <p:nvPr/>
        </p:nvSpPr>
        <p:spPr bwMode="auto">
          <a:xfrm>
            <a:off x="6934200" y="1600200"/>
            <a:ext cx="609600" cy="9144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8" name="Line 26"/>
          <p:cNvSpPr>
            <a:spLocks noChangeShapeType="1"/>
          </p:cNvSpPr>
          <p:nvPr/>
        </p:nvSpPr>
        <p:spPr bwMode="auto">
          <a:xfrm flipH="1">
            <a:off x="3886200" y="1600200"/>
            <a:ext cx="1600200" cy="4572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9" name="Line 27"/>
          <p:cNvSpPr>
            <a:spLocks noChangeShapeType="1"/>
          </p:cNvSpPr>
          <p:nvPr/>
        </p:nvSpPr>
        <p:spPr bwMode="auto">
          <a:xfrm>
            <a:off x="990600" y="2819400"/>
            <a:ext cx="457200" cy="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0" name="Line 28"/>
          <p:cNvSpPr>
            <a:spLocks noChangeShapeType="1"/>
          </p:cNvSpPr>
          <p:nvPr/>
        </p:nvSpPr>
        <p:spPr bwMode="auto">
          <a:xfrm flipV="1">
            <a:off x="5105400" y="2819400"/>
            <a:ext cx="381000" cy="1905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1" name="Line 29"/>
          <p:cNvSpPr>
            <a:spLocks noChangeShapeType="1"/>
          </p:cNvSpPr>
          <p:nvPr/>
        </p:nvSpPr>
        <p:spPr bwMode="auto">
          <a:xfrm>
            <a:off x="6705600" y="2819400"/>
            <a:ext cx="533400" cy="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2" name="Line 30"/>
          <p:cNvSpPr>
            <a:spLocks noChangeShapeType="1"/>
          </p:cNvSpPr>
          <p:nvPr/>
        </p:nvSpPr>
        <p:spPr bwMode="auto">
          <a:xfrm>
            <a:off x="8458200" y="2819400"/>
            <a:ext cx="228600" cy="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3" name="Line 31"/>
          <p:cNvSpPr>
            <a:spLocks noChangeShapeType="1"/>
          </p:cNvSpPr>
          <p:nvPr/>
        </p:nvSpPr>
        <p:spPr bwMode="auto">
          <a:xfrm flipV="1">
            <a:off x="8686800" y="1905000"/>
            <a:ext cx="0" cy="91440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4" name="Line 32"/>
          <p:cNvSpPr>
            <a:spLocks noChangeShapeType="1"/>
          </p:cNvSpPr>
          <p:nvPr/>
        </p:nvSpPr>
        <p:spPr bwMode="auto">
          <a:xfrm>
            <a:off x="762000" y="1905000"/>
            <a:ext cx="7924800" cy="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5" name="Line 33"/>
          <p:cNvSpPr>
            <a:spLocks noChangeShapeType="1"/>
          </p:cNvSpPr>
          <p:nvPr/>
        </p:nvSpPr>
        <p:spPr bwMode="auto">
          <a:xfrm>
            <a:off x="762000" y="1905000"/>
            <a:ext cx="0" cy="38100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6" name="Line 34"/>
          <p:cNvSpPr>
            <a:spLocks noChangeShapeType="1"/>
          </p:cNvSpPr>
          <p:nvPr/>
        </p:nvSpPr>
        <p:spPr bwMode="auto">
          <a:xfrm flipV="1">
            <a:off x="6172200" y="5791200"/>
            <a:ext cx="0" cy="152400"/>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7" name="Text Box 35"/>
          <p:cNvSpPr txBox="1">
            <a:spLocks noChangeArrowheads="1"/>
          </p:cNvSpPr>
          <p:nvPr/>
        </p:nvSpPr>
        <p:spPr bwMode="auto">
          <a:xfrm>
            <a:off x="365125" y="1357313"/>
            <a:ext cx="19986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imes New Roman" panose="02020603050405020304" pitchFamily="18" charset="0"/>
              </a:rPr>
              <a:t>Task/System Factors</a:t>
            </a:r>
          </a:p>
        </p:txBody>
      </p:sp>
      <p:sp>
        <p:nvSpPr>
          <p:cNvPr id="90148" name="Text Box 36"/>
          <p:cNvSpPr txBox="1">
            <a:spLocks noChangeArrowheads="1"/>
          </p:cNvSpPr>
          <p:nvPr/>
        </p:nvSpPr>
        <p:spPr bwMode="auto">
          <a:xfrm>
            <a:off x="457200" y="5562600"/>
            <a:ext cx="17954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imes New Roman" panose="02020603050405020304" pitchFamily="18" charset="0"/>
              </a:rPr>
              <a:t>Individual Factors</a:t>
            </a:r>
          </a:p>
        </p:txBody>
      </p:sp>
      <p:sp>
        <p:nvSpPr>
          <p:cNvPr id="90149" name="Text Box 37"/>
          <p:cNvSpPr txBox="1">
            <a:spLocks noChangeArrowheads="1"/>
          </p:cNvSpPr>
          <p:nvPr/>
        </p:nvSpPr>
        <p:spPr bwMode="auto">
          <a:xfrm>
            <a:off x="152400" y="228600"/>
            <a:ext cx="4298950" cy="5905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ahoma" panose="020B0604030504040204" pitchFamily="34" charset="0"/>
              </a:rPr>
              <a:t>Model of SA in dynamic decision making</a:t>
            </a:r>
          </a:p>
          <a:p>
            <a:pPr eaLnBrk="1" hangingPunct="1"/>
            <a:r>
              <a:rPr kumimoji="1" lang="en-US" sz="1600" b="1">
                <a:latin typeface="Tahoma" panose="020B0604030504040204" pitchFamily="34" charset="0"/>
              </a:rPr>
              <a:t>From: M. Endsley, 1995</a:t>
            </a:r>
          </a:p>
        </p:txBody>
      </p:sp>
    </p:spTree>
    <p:extLst>
      <p:ext uri="{BB962C8B-B14F-4D97-AF65-F5344CB8AC3E}">
        <p14:creationId xmlns:p14="http://schemas.microsoft.com/office/powerpoint/2010/main" xmlns="" val="289490593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AutoShape 2"/>
          <p:cNvSpPr>
            <a:spLocks noChangeArrowheads="1"/>
          </p:cNvSpPr>
          <p:nvPr/>
        </p:nvSpPr>
        <p:spPr bwMode="auto">
          <a:xfrm>
            <a:off x="1828800" y="2514600"/>
            <a:ext cx="3276600" cy="990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a:latin typeface="Times New Roman" panose="02020603050405020304" pitchFamily="18" charset="0"/>
              </a:rPr>
              <a:t>Projection</a:t>
            </a:r>
          </a:p>
        </p:txBody>
      </p:sp>
      <p:sp>
        <p:nvSpPr>
          <p:cNvPr id="90115" name="Rectangle 3"/>
          <p:cNvSpPr>
            <a:spLocks noChangeArrowheads="1"/>
          </p:cNvSpPr>
          <p:nvPr/>
        </p:nvSpPr>
        <p:spPr bwMode="auto">
          <a:xfrm>
            <a:off x="1447800" y="2057400"/>
            <a:ext cx="3657600" cy="1524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sz="1800"/>
          </a:p>
        </p:txBody>
      </p:sp>
      <p:sp>
        <p:nvSpPr>
          <p:cNvPr id="90114" name="AutoShape 2"/>
          <p:cNvSpPr>
            <a:spLocks noChangeArrowheads="1"/>
          </p:cNvSpPr>
          <p:nvPr/>
        </p:nvSpPr>
        <p:spPr bwMode="auto">
          <a:xfrm>
            <a:off x="1676400" y="2362200"/>
            <a:ext cx="3276600" cy="990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a:latin typeface="Times New Roman" panose="02020603050405020304" pitchFamily="18" charset="0"/>
              </a:rPr>
              <a:t>Projection</a:t>
            </a:r>
          </a:p>
        </p:txBody>
      </p:sp>
      <p:sp>
        <p:nvSpPr>
          <p:cNvPr id="90116" name="AutoShape 4"/>
          <p:cNvSpPr>
            <a:spLocks noChangeArrowheads="1"/>
          </p:cNvSpPr>
          <p:nvPr/>
        </p:nvSpPr>
        <p:spPr bwMode="auto">
          <a:xfrm>
            <a:off x="1752600" y="2406650"/>
            <a:ext cx="2057400" cy="86995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kumimoji="1" lang="en-US" sz="1600" b="1" dirty="0">
                <a:latin typeface="Times New Roman" panose="02020603050405020304" pitchFamily="18" charset="0"/>
              </a:rPr>
              <a:t>  </a:t>
            </a:r>
            <a:r>
              <a:rPr kumimoji="1" lang="en-US" sz="1600" b="1" dirty="0" err="1">
                <a:latin typeface="Times New Roman" panose="02020603050405020304" pitchFamily="18" charset="0"/>
              </a:rPr>
              <a:t>Compre</a:t>
            </a:r>
            <a:r>
              <a:rPr kumimoji="1" lang="en-US" sz="1600" b="1" dirty="0">
                <a:latin typeface="Times New Roman" panose="02020603050405020304" pitchFamily="18" charset="0"/>
              </a:rPr>
              <a:t>-</a:t>
            </a:r>
          </a:p>
          <a:p>
            <a:pPr algn="r" eaLnBrk="1" hangingPunct="1"/>
            <a:r>
              <a:rPr kumimoji="1" lang="en-US" sz="1600" b="1" dirty="0" err="1">
                <a:latin typeface="Times New Roman" panose="02020603050405020304" pitchFamily="18" charset="0"/>
              </a:rPr>
              <a:t>hension</a:t>
            </a:r>
            <a:endParaRPr kumimoji="1" lang="en-US" sz="1600" b="1" dirty="0">
              <a:latin typeface="Times New Roman" panose="02020603050405020304" pitchFamily="18" charset="0"/>
            </a:endParaRPr>
          </a:p>
        </p:txBody>
      </p:sp>
      <p:sp>
        <p:nvSpPr>
          <p:cNvPr id="90117" name="AutoShape 5"/>
          <p:cNvSpPr>
            <a:spLocks noChangeArrowheads="1"/>
          </p:cNvSpPr>
          <p:nvPr/>
        </p:nvSpPr>
        <p:spPr bwMode="auto">
          <a:xfrm>
            <a:off x="1828800" y="2419350"/>
            <a:ext cx="838200" cy="78105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200" b="1" dirty="0">
                <a:latin typeface="Times New Roman" panose="02020603050405020304" pitchFamily="18" charset="0"/>
              </a:rPr>
              <a:t>Perception </a:t>
            </a:r>
          </a:p>
        </p:txBody>
      </p:sp>
      <p:sp>
        <p:nvSpPr>
          <p:cNvPr id="90118" name="Text Box 6"/>
          <p:cNvSpPr txBox="1">
            <a:spLocks noChangeArrowheads="1"/>
          </p:cNvSpPr>
          <p:nvPr/>
        </p:nvSpPr>
        <p:spPr bwMode="auto">
          <a:xfrm>
            <a:off x="2286000" y="1981200"/>
            <a:ext cx="2184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800" b="1">
                <a:latin typeface="Times New Roman" panose="02020603050405020304" pitchFamily="18" charset="0"/>
              </a:rPr>
              <a:t>Situation Awareness</a:t>
            </a:r>
          </a:p>
        </p:txBody>
      </p:sp>
      <p:sp>
        <p:nvSpPr>
          <p:cNvPr id="90124" name="AutoShape 12"/>
          <p:cNvSpPr>
            <a:spLocks noChangeArrowheads="1"/>
          </p:cNvSpPr>
          <p:nvPr/>
        </p:nvSpPr>
        <p:spPr bwMode="auto">
          <a:xfrm>
            <a:off x="5486400" y="2514600"/>
            <a:ext cx="1219200" cy="6858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Decisions</a:t>
            </a:r>
          </a:p>
        </p:txBody>
      </p:sp>
      <p:sp>
        <p:nvSpPr>
          <p:cNvPr id="90125" name="AutoShape 13"/>
          <p:cNvSpPr>
            <a:spLocks noChangeArrowheads="1"/>
          </p:cNvSpPr>
          <p:nvPr/>
        </p:nvSpPr>
        <p:spPr bwMode="auto">
          <a:xfrm>
            <a:off x="7239000" y="2514600"/>
            <a:ext cx="1219200" cy="6858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Actions</a:t>
            </a:r>
          </a:p>
        </p:txBody>
      </p:sp>
      <p:sp>
        <p:nvSpPr>
          <p:cNvPr id="90126" name="AutoShape 14"/>
          <p:cNvSpPr>
            <a:spLocks noChangeArrowheads="1"/>
          </p:cNvSpPr>
          <p:nvPr/>
        </p:nvSpPr>
        <p:spPr bwMode="auto">
          <a:xfrm>
            <a:off x="4724400" y="304800"/>
            <a:ext cx="2514600" cy="12954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Tx/>
              <a:buChar char="•"/>
            </a:pPr>
            <a:r>
              <a:rPr kumimoji="1" lang="en-US" sz="1600" b="1">
                <a:latin typeface="Times New Roman" panose="02020603050405020304" pitchFamily="18" charset="0"/>
              </a:rPr>
              <a:t>System Compatibility</a:t>
            </a:r>
          </a:p>
          <a:p>
            <a:pPr eaLnBrk="1" hangingPunct="1">
              <a:buFontTx/>
              <a:buChar char="•"/>
            </a:pPr>
            <a:r>
              <a:rPr kumimoji="1" lang="en-US" sz="1600" b="1">
                <a:latin typeface="Times New Roman" panose="02020603050405020304" pitchFamily="18" charset="0"/>
              </a:rPr>
              <a:t>Interface Design</a:t>
            </a:r>
          </a:p>
          <a:p>
            <a:pPr eaLnBrk="1" hangingPunct="1">
              <a:buFontTx/>
              <a:buChar char="•"/>
            </a:pPr>
            <a:r>
              <a:rPr kumimoji="1" lang="en-US" sz="1600" b="1">
                <a:latin typeface="Times New Roman" panose="02020603050405020304" pitchFamily="18" charset="0"/>
              </a:rPr>
              <a:t>Stress and Workload</a:t>
            </a:r>
          </a:p>
          <a:p>
            <a:pPr eaLnBrk="1" hangingPunct="1">
              <a:buFontTx/>
              <a:buChar char="•"/>
            </a:pPr>
            <a:r>
              <a:rPr kumimoji="1" lang="en-US" sz="1600" b="1">
                <a:latin typeface="Times New Roman" panose="02020603050405020304" pitchFamily="18" charset="0"/>
              </a:rPr>
              <a:t>Complexity</a:t>
            </a:r>
          </a:p>
          <a:p>
            <a:pPr eaLnBrk="1" hangingPunct="1">
              <a:buFontTx/>
              <a:buChar char="•"/>
            </a:pPr>
            <a:r>
              <a:rPr kumimoji="1" lang="en-US" sz="1600" b="1">
                <a:latin typeface="Times New Roman" panose="02020603050405020304" pitchFamily="18" charset="0"/>
              </a:rPr>
              <a:t>Automation</a:t>
            </a:r>
          </a:p>
        </p:txBody>
      </p:sp>
      <p:sp>
        <p:nvSpPr>
          <p:cNvPr id="90128" name="Text Box 16"/>
          <p:cNvSpPr txBox="1">
            <a:spLocks noChangeArrowheads="1"/>
          </p:cNvSpPr>
          <p:nvPr/>
        </p:nvSpPr>
        <p:spPr bwMode="auto">
          <a:xfrm>
            <a:off x="381000" y="2362200"/>
            <a:ext cx="896938"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imes New Roman" panose="02020603050405020304" pitchFamily="18" charset="0"/>
              </a:rPr>
              <a:t>State of </a:t>
            </a:r>
          </a:p>
          <a:p>
            <a:pPr eaLnBrk="1" hangingPunct="1"/>
            <a:r>
              <a:rPr kumimoji="1" lang="en-US" sz="1600" b="1">
                <a:latin typeface="Times New Roman" panose="02020603050405020304" pitchFamily="18" charset="0"/>
              </a:rPr>
              <a:t>the</a:t>
            </a:r>
          </a:p>
          <a:p>
            <a:pPr eaLnBrk="1" hangingPunct="1"/>
            <a:r>
              <a:rPr kumimoji="1" lang="en-US" sz="1600" b="1">
                <a:latin typeface="Times New Roman" panose="02020603050405020304" pitchFamily="18" charset="0"/>
              </a:rPr>
              <a:t>Env</a:t>
            </a:r>
          </a:p>
        </p:txBody>
      </p:sp>
      <p:sp>
        <p:nvSpPr>
          <p:cNvPr id="90129" name="Rectangle 17"/>
          <p:cNvSpPr>
            <a:spLocks noChangeArrowheads="1"/>
          </p:cNvSpPr>
          <p:nvPr/>
        </p:nvSpPr>
        <p:spPr bwMode="auto">
          <a:xfrm>
            <a:off x="304800" y="1752600"/>
            <a:ext cx="8534400" cy="2209800"/>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n-US" sz="1800"/>
          </a:p>
        </p:txBody>
      </p:sp>
      <p:sp>
        <p:nvSpPr>
          <p:cNvPr id="90136" name="Line 24"/>
          <p:cNvSpPr>
            <a:spLocks noChangeShapeType="1"/>
          </p:cNvSpPr>
          <p:nvPr/>
        </p:nvSpPr>
        <p:spPr bwMode="auto">
          <a:xfrm>
            <a:off x="6172200" y="1600200"/>
            <a:ext cx="0" cy="9144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7" name="Line 25"/>
          <p:cNvSpPr>
            <a:spLocks noChangeShapeType="1"/>
          </p:cNvSpPr>
          <p:nvPr/>
        </p:nvSpPr>
        <p:spPr bwMode="auto">
          <a:xfrm>
            <a:off x="6934200" y="1600200"/>
            <a:ext cx="609600" cy="9144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8" name="Line 26"/>
          <p:cNvSpPr>
            <a:spLocks noChangeShapeType="1"/>
          </p:cNvSpPr>
          <p:nvPr/>
        </p:nvSpPr>
        <p:spPr bwMode="auto">
          <a:xfrm flipH="1">
            <a:off x="3886200" y="1600200"/>
            <a:ext cx="1600200" cy="457200"/>
          </a:xfrm>
          <a:prstGeom prst="line">
            <a:avLst/>
          </a:prstGeom>
          <a:noFill/>
          <a:ln w="9525">
            <a:solidFill>
              <a:srgbClr val="35CA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39" name="Line 27"/>
          <p:cNvSpPr>
            <a:spLocks noChangeShapeType="1"/>
          </p:cNvSpPr>
          <p:nvPr/>
        </p:nvSpPr>
        <p:spPr bwMode="auto">
          <a:xfrm>
            <a:off x="990600" y="2819400"/>
            <a:ext cx="457200" cy="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0" name="Line 28"/>
          <p:cNvSpPr>
            <a:spLocks noChangeShapeType="1"/>
          </p:cNvSpPr>
          <p:nvPr/>
        </p:nvSpPr>
        <p:spPr bwMode="auto">
          <a:xfrm flipV="1">
            <a:off x="5105400" y="2819400"/>
            <a:ext cx="381000" cy="1905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1" name="Line 29"/>
          <p:cNvSpPr>
            <a:spLocks noChangeShapeType="1"/>
          </p:cNvSpPr>
          <p:nvPr/>
        </p:nvSpPr>
        <p:spPr bwMode="auto">
          <a:xfrm>
            <a:off x="6705600" y="2819400"/>
            <a:ext cx="533400" cy="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2" name="Line 30"/>
          <p:cNvSpPr>
            <a:spLocks noChangeShapeType="1"/>
          </p:cNvSpPr>
          <p:nvPr/>
        </p:nvSpPr>
        <p:spPr bwMode="auto">
          <a:xfrm>
            <a:off x="8458200" y="2819400"/>
            <a:ext cx="228600" cy="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3" name="Line 31"/>
          <p:cNvSpPr>
            <a:spLocks noChangeShapeType="1"/>
          </p:cNvSpPr>
          <p:nvPr/>
        </p:nvSpPr>
        <p:spPr bwMode="auto">
          <a:xfrm flipV="1">
            <a:off x="8686800" y="1905000"/>
            <a:ext cx="0" cy="91440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4" name="Line 32"/>
          <p:cNvSpPr>
            <a:spLocks noChangeShapeType="1"/>
          </p:cNvSpPr>
          <p:nvPr/>
        </p:nvSpPr>
        <p:spPr bwMode="auto">
          <a:xfrm>
            <a:off x="762000" y="1905000"/>
            <a:ext cx="7924800" cy="0"/>
          </a:xfrm>
          <a:prstGeom prst="line">
            <a:avLst/>
          </a:prstGeom>
          <a:noFill/>
          <a:ln w="38100">
            <a:solidFill>
              <a:srgbClr val="3366FF"/>
            </a:solidFill>
            <a:miter lim="800000"/>
            <a:headEnd/>
            <a:tailEnd/>
          </a:ln>
          <a:extLst>
            <a:ext uri="{909E8E84-426E-40DD-AFC4-6F175D3DCCD1}">
              <a14:hiddenFill xmlns:a14="http://schemas.microsoft.com/office/drawing/2010/main" xmlns="">
                <a:noFill/>
              </a14:hiddenFill>
            </a:ext>
          </a:extLst>
        </p:spPr>
        <p:txBody>
          <a:bodyPr wrap="none"/>
          <a:lstStyle/>
          <a:p>
            <a:endParaRPr lang="en-GB"/>
          </a:p>
        </p:txBody>
      </p:sp>
      <p:sp>
        <p:nvSpPr>
          <p:cNvPr id="90145" name="Line 33"/>
          <p:cNvSpPr>
            <a:spLocks noChangeShapeType="1"/>
          </p:cNvSpPr>
          <p:nvPr/>
        </p:nvSpPr>
        <p:spPr bwMode="auto">
          <a:xfrm>
            <a:off x="762000" y="1905000"/>
            <a:ext cx="0" cy="381000"/>
          </a:xfrm>
          <a:prstGeom prst="line">
            <a:avLst/>
          </a:prstGeom>
          <a:noFill/>
          <a:ln w="38100">
            <a:solidFill>
              <a:srgbClr val="3366FF"/>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6" name="Line 34"/>
          <p:cNvSpPr>
            <a:spLocks noChangeShapeType="1"/>
          </p:cNvSpPr>
          <p:nvPr/>
        </p:nvSpPr>
        <p:spPr bwMode="auto">
          <a:xfrm flipV="1">
            <a:off x="6172200" y="5791200"/>
            <a:ext cx="0" cy="152400"/>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90147" name="Text Box 35"/>
          <p:cNvSpPr txBox="1">
            <a:spLocks noChangeArrowheads="1"/>
          </p:cNvSpPr>
          <p:nvPr/>
        </p:nvSpPr>
        <p:spPr bwMode="auto">
          <a:xfrm>
            <a:off x="365125" y="1357313"/>
            <a:ext cx="19986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a:latin typeface="Times New Roman" panose="02020603050405020304" pitchFamily="18" charset="0"/>
              </a:rPr>
              <a:t>Task/System Factors</a:t>
            </a:r>
          </a:p>
        </p:txBody>
      </p:sp>
      <p:sp>
        <p:nvSpPr>
          <p:cNvPr id="90149" name="Text Box 37"/>
          <p:cNvSpPr txBox="1">
            <a:spLocks noChangeArrowheads="1"/>
          </p:cNvSpPr>
          <p:nvPr/>
        </p:nvSpPr>
        <p:spPr bwMode="auto">
          <a:xfrm>
            <a:off x="152400" y="228600"/>
            <a:ext cx="3817263" cy="58477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dirty="0">
                <a:latin typeface="Tahoma" panose="020B0604030504040204" pitchFamily="34" charset="0"/>
              </a:rPr>
              <a:t>Model of SA in dynamic decision making</a:t>
            </a:r>
          </a:p>
          <a:p>
            <a:pPr eaLnBrk="1" hangingPunct="1"/>
            <a:r>
              <a:rPr kumimoji="1" lang="en-US" sz="1600" dirty="0">
                <a:latin typeface="Tahoma" panose="020B0604030504040204" pitchFamily="34" charset="0"/>
              </a:rPr>
              <a:t>From: M. </a:t>
            </a:r>
            <a:r>
              <a:rPr kumimoji="1" lang="en-US" sz="1600" dirty="0" err="1">
                <a:latin typeface="Tahoma" panose="020B0604030504040204" pitchFamily="34" charset="0"/>
              </a:rPr>
              <a:t>Endsley</a:t>
            </a:r>
            <a:r>
              <a:rPr kumimoji="1" lang="en-US" sz="1600" dirty="0">
                <a:latin typeface="Tahoma" panose="020B0604030504040204" pitchFamily="34" charset="0"/>
              </a:rPr>
              <a:t>, 1995</a:t>
            </a:r>
          </a:p>
        </p:txBody>
      </p:sp>
      <p:sp>
        <p:nvSpPr>
          <p:cNvPr id="39" name="AutoShape 56"/>
          <p:cNvSpPr>
            <a:spLocks noChangeArrowheads="1"/>
          </p:cNvSpPr>
          <p:nvPr/>
        </p:nvSpPr>
        <p:spPr bwMode="auto">
          <a:xfrm>
            <a:off x="838200" y="4681592"/>
            <a:ext cx="1828800" cy="9906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dirty="0">
                <a:latin typeface="Times New Roman" panose="02020603050405020304" pitchFamily="18" charset="0"/>
              </a:rPr>
              <a:t>Member's </a:t>
            </a:r>
          </a:p>
          <a:p>
            <a:pPr algn="ctr" eaLnBrk="1" hangingPunct="1"/>
            <a:r>
              <a:rPr kumimoji="1" lang="en-US" sz="1600" b="1" dirty="0">
                <a:latin typeface="Times New Roman" panose="02020603050405020304" pitchFamily="18" charset="0"/>
              </a:rPr>
              <a:t>Characteristics</a:t>
            </a:r>
          </a:p>
        </p:txBody>
      </p:sp>
      <p:sp>
        <p:nvSpPr>
          <p:cNvPr id="40" name="AutoShape 57"/>
          <p:cNvSpPr>
            <a:spLocks noChangeArrowheads="1"/>
          </p:cNvSpPr>
          <p:nvPr/>
        </p:nvSpPr>
        <p:spPr bwMode="auto">
          <a:xfrm>
            <a:off x="2819400" y="4681592"/>
            <a:ext cx="1828800" cy="9906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Team </a:t>
            </a:r>
          </a:p>
          <a:p>
            <a:pPr algn="ctr" eaLnBrk="1" hangingPunct="1"/>
            <a:r>
              <a:rPr kumimoji="1" lang="en-US" sz="1600" b="1">
                <a:latin typeface="Times New Roman" panose="02020603050405020304" pitchFamily="18" charset="0"/>
              </a:rPr>
              <a:t>Processes</a:t>
            </a:r>
          </a:p>
        </p:txBody>
      </p:sp>
      <p:sp>
        <p:nvSpPr>
          <p:cNvPr id="41" name="AutoShape 58"/>
          <p:cNvSpPr>
            <a:spLocks noChangeArrowheads="1"/>
          </p:cNvSpPr>
          <p:nvPr/>
        </p:nvSpPr>
        <p:spPr bwMode="auto">
          <a:xfrm>
            <a:off x="4876800" y="4681592"/>
            <a:ext cx="1828800" cy="9906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Team </a:t>
            </a:r>
          </a:p>
          <a:p>
            <a:pPr algn="ctr" eaLnBrk="1" hangingPunct="1"/>
            <a:r>
              <a:rPr kumimoji="1" lang="en-US" sz="1600" b="1">
                <a:latin typeface="Times New Roman" panose="02020603050405020304" pitchFamily="18" charset="0"/>
              </a:rPr>
              <a:t>Knowledge</a:t>
            </a:r>
          </a:p>
        </p:txBody>
      </p:sp>
      <p:sp>
        <p:nvSpPr>
          <p:cNvPr id="42" name="AutoShape 59"/>
          <p:cNvSpPr>
            <a:spLocks noChangeArrowheads="1"/>
          </p:cNvSpPr>
          <p:nvPr/>
        </p:nvSpPr>
        <p:spPr bwMode="auto">
          <a:xfrm>
            <a:off x="6858000" y="4648200"/>
            <a:ext cx="1828800" cy="9906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kumimoji="1" lang="en-US" sz="1600" b="1">
                <a:latin typeface="Times New Roman" panose="02020603050405020304" pitchFamily="18" charset="0"/>
              </a:rPr>
              <a:t>Team </a:t>
            </a:r>
          </a:p>
          <a:p>
            <a:pPr algn="ctr" eaLnBrk="1" hangingPunct="1"/>
            <a:r>
              <a:rPr kumimoji="1" lang="en-US" sz="1600" b="1">
                <a:latin typeface="Times New Roman" panose="02020603050405020304" pitchFamily="18" charset="0"/>
              </a:rPr>
              <a:t>Attitudes</a:t>
            </a:r>
          </a:p>
        </p:txBody>
      </p:sp>
      <p:sp>
        <p:nvSpPr>
          <p:cNvPr id="43" name="Line 61"/>
          <p:cNvSpPr>
            <a:spLocks noChangeShapeType="1"/>
          </p:cNvSpPr>
          <p:nvPr/>
        </p:nvSpPr>
        <p:spPr bwMode="auto">
          <a:xfrm flipV="1">
            <a:off x="1752600" y="3962400"/>
            <a:ext cx="0" cy="685800"/>
          </a:xfrm>
          <a:prstGeom prst="line">
            <a:avLst/>
          </a:prstGeom>
          <a:noFill/>
          <a:ln w="38100">
            <a:solidFill>
              <a:schemeClr val="accent1"/>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44" name="Line 62"/>
          <p:cNvSpPr>
            <a:spLocks noChangeShapeType="1"/>
          </p:cNvSpPr>
          <p:nvPr/>
        </p:nvSpPr>
        <p:spPr bwMode="auto">
          <a:xfrm flipV="1">
            <a:off x="3733800" y="3962400"/>
            <a:ext cx="0" cy="685800"/>
          </a:xfrm>
          <a:prstGeom prst="line">
            <a:avLst/>
          </a:prstGeom>
          <a:noFill/>
          <a:ln w="38100">
            <a:solidFill>
              <a:schemeClr val="accent1"/>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45" name="Line 63"/>
          <p:cNvSpPr>
            <a:spLocks noChangeShapeType="1"/>
          </p:cNvSpPr>
          <p:nvPr/>
        </p:nvSpPr>
        <p:spPr bwMode="auto">
          <a:xfrm flipV="1">
            <a:off x="5791200" y="3962400"/>
            <a:ext cx="0" cy="685800"/>
          </a:xfrm>
          <a:prstGeom prst="line">
            <a:avLst/>
          </a:prstGeom>
          <a:noFill/>
          <a:ln w="38100">
            <a:solidFill>
              <a:schemeClr val="accent1"/>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46" name="Line 64"/>
          <p:cNvSpPr>
            <a:spLocks noChangeShapeType="1"/>
          </p:cNvSpPr>
          <p:nvPr/>
        </p:nvSpPr>
        <p:spPr bwMode="auto">
          <a:xfrm flipV="1">
            <a:off x="7696200" y="3962400"/>
            <a:ext cx="0" cy="685800"/>
          </a:xfrm>
          <a:prstGeom prst="line">
            <a:avLst/>
          </a:prstGeom>
          <a:noFill/>
          <a:ln w="38100">
            <a:solidFill>
              <a:schemeClr val="accent1"/>
            </a:solidFill>
            <a:miter lim="800000"/>
            <a:headEnd/>
            <a:tailEnd type="triangle" w="med" len="med"/>
          </a:ln>
          <a:extLst>
            <a:ext uri="{909E8E84-426E-40DD-AFC4-6F175D3DCCD1}">
              <a14:hiddenFill xmlns:a14="http://schemas.microsoft.com/office/drawing/2010/main" xmlns="">
                <a:noFill/>
              </a14:hiddenFill>
            </a:ext>
          </a:extLst>
        </p:spPr>
        <p:txBody>
          <a:bodyPr wrap="none"/>
          <a:lstStyle/>
          <a:p>
            <a:endParaRPr lang="en-GB"/>
          </a:p>
        </p:txBody>
      </p:sp>
      <p:sp>
        <p:nvSpPr>
          <p:cNvPr id="47" name="Text Box 65"/>
          <p:cNvSpPr txBox="1">
            <a:spLocks noChangeArrowheads="1"/>
          </p:cNvSpPr>
          <p:nvPr/>
        </p:nvSpPr>
        <p:spPr bwMode="auto">
          <a:xfrm>
            <a:off x="1130300" y="5791200"/>
            <a:ext cx="1397000" cy="346075"/>
          </a:xfrm>
          <a:prstGeom prst="rect">
            <a:avLst/>
          </a:prstGeom>
          <a:noFill/>
          <a:ln w="9525">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kumimoji="1" lang="en-US" sz="1600" b="1" dirty="0">
                <a:latin typeface="Times New Roman" panose="02020603050405020304" pitchFamily="18" charset="0"/>
              </a:rPr>
              <a:t>Team Factors</a:t>
            </a:r>
          </a:p>
        </p:txBody>
      </p:sp>
    </p:spTree>
    <p:extLst>
      <p:ext uri="{BB962C8B-B14F-4D97-AF65-F5344CB8AC3E}">
        <p14:creationId xmlns:p14="http://schemas.microsoft.com/office/powerpoint/2010/main" xmlns="" val="147655580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0" y="315722"/>
            <a:ext cx="9144000" cy="609600"/>
          </a:xfrm>
          <a:extLst/>
        </p:spPr>
        <p:txBody>
          <a:bodyPr vert="horz" wrap="square" lIns="91440" tIns="45720" rIns="91440" bIns="45720" numCol="1" anchor="t" anchorCtr="0" compatLnSpc="1">
            <a:prstTxWarp prst="textNoShape">
              <a:avLst/>
            </a:prstTxWarp>
          </a:bodyPr>
          <a:lstStyle/>
          <a:p>
            <a:pPr>
              <a:defRPr/>
            </a:pPr>
            <a:r>
              <a:rPr lang="en-SG" dirty="0"/>
              <a:t>Team Situation Awareness</a:t>
            </a:r>
            <a:endParaRPr lang="en-SG" dirty="0" smtClean="0"/>
          </a:p>
        </p:txBody>
      </p:sp>
      <p:sp>
        <p:nvSpPr>
          <p:cNvPr id="78851" name="Content Placeholder 2"/>
          <p:cNvSpPr>
            <a:spLocks noGrp="1"/>
          </p:cNvSpPr>
          <p:nvPr>
            <p:ph type="body" sz="quarter" idx="11"/>
          </p:nvPr>
        </p:nvSpPr>
        <p:spPr bwMode="auto">
          <a:xfrm>
            <a:off x="848132" y="1988840"/>
            <a:ext cx="7468284" cy="201622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SG" dirty="0" smtClean="0"/>
              <a:t>Sharing of common understanding of what is going on in the environment and what might be happening next.</a:t>
            </a:r>
          </a:p>
          <a:p>
            <a:endParaRPr lang="en-SG" dirty="0" smtClean="0"/>
          </a:p>
          <a:p>
            <a:endParaRPr lang="en-SG" dirty="0" smtClean="0"/>
          </a:p>
          <a:p>
            <a:endParaRPr lang="en-SG"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3"/>
          <p:cNvSpPr txBox="1">
            <a:spLocks noChangeArrowheads="1"/>
          </p:cNvSpPr>
          <p:nvPr/>
        </p:nvSpPr>
        <p:spPr bwMode="auto">
          <a:xfrm>
            <a:off x="728004" y="1489850"/>
            <a:ext cx="7948246"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a:lnSpc>
                <a:spcPct val="80000"/>
              </a:lnSpc>
              <a:spcBef>
                <a:spcPct val="20000"/>
              </a:spcBef>
              <a:buClr>
                <a:schemeClr val="folHlink"/>
              </a:buClr>
              <a:buSzPct val="60000"/>
              <a:buFont typeface="Wingdings" pitchFamily="2" charset="2"/>
              <a:buChar char="n"/>
            </a:pPr>
            <a:r>
              <a:rPr lang="en-US" sz="2400" dirty="0">
                <a:latin typeface="Times New Roman" pitchFamily="18" charset="0"/>
                <a:cs typeface="Times New Roman" pitchFamily="18" charset="0"/>
              </a:rPr>
              <a:t>Team SA</a:t>
            </a:r>
            <a:r>
              <a:rPr lang="en-US" sz="2400" dirty="0">
                <a:latin typeface="Times New Roman" pitchFamily="18" charset="0"/>
                <a:cs typeface="Times New Roman" pitchFamily="18" charset="0"/>
                <a:sym typeface="Wingdings" pitchFamily="2" charset="2"/>
              </a:rPr>
              <a:t> SA on Taskwork &amp; Teamwork</a:t>
            </a:r>
          </a:p>
          <a:p>
            <a:pPr>
              <a:lnSpc>
                <a:spcPct val="80000"/>
              </a:lnSpc>
              <a:spcBef>
                <a:spcPct val="20000"/>
              </a:spcBef>
              <a:buClr>
                <a:schemeClr val="folHlink"/>
              </a:buClr>
              <a:buSzPct val="60000"/>
              <a:buFont typeface="Wingdings" pitchFamily="2" charset="2"/>
              <a:buChar char="n"/>
            </a:pPr>
            <a:endParaRPr lang="en-US" sz="2400" dirty="0">
              <a:latin typeface="Times New Roman" pitchFamily="18" charset="0"/>
              <a:cs typeface="Times New Roman" pitchFamily="18" charset="0"/>
            </a:endParaRPr>
          </a:p>
          <a:p>
            <a:pPr>
              <a:lnSpc>
                <a:spcPct val="80000"/>
              </a:lnSpc>
              <a:spcBef>
                <a:spcPct val="20000"/>
              </a:spcBef>
              <a:buClr>
                <a:schemeClr val="folHlink"/>
              </a:buClr>
              <a:buSzPct val="60000"/>
              <a:buFont typeface="Wingdings" pitchFamily="2" charset="2"/>
              <a:buChar char="n"/>
            </a:pPr>
            <a:r>
              <a:rPr lang="en-US" sz="2400" dirty="0">
                <a:latin typeface="Times New Roman" pitchFamily="18" charset="0"/>
                <a:cs typeface="Times New Roman" pitchFamily="18" charset="0"/>
              </a:rPr>
              <a:t>Team SA </a:t>
            </a:r>
            <a:r>
              <a:rPr lang="en-US" sz="2400" dirty="0">
                <a:latin typeface="Times New Roman" pitchFamily="18" charset="0"/>
                <a:cs typeface="Times New Roman" pitchFamily="18" charset="0"/>
                <a:sym typeface="Wingdings" pitchFamily="2" charset="2"/>
              </a:rPr>
              <a:t> </a:t>
            </a:r>
            <a:r>
              <a:rPr lang="en-US" sz="2400" dirty="0">
                <a:latin typeface="Times New Roman" pitchFamily="18" charset="0"/>
                <a:cs typeface="Times New Roman" pitchFamily="18" charset="0"/>
              </a:rPr>
              <a:t>team members’ awareness </a:t>
            </a:r>
            <a:r>
              <a:rPr lang="en-US" sz="2400" i="1" dirty="0">
                <a:latin typeface="Times New Roman" pitchFamily="18" charset="0"/>
                <a:cs typeface="Times New Roman" pitchFamily="18" charset="0"/>
              </a:rPr>
              <a:t>of the system/task status</a:t>
            </a:r>
            <a:r>
              <a:rPr lang="en-US" sz="2400" dirty="0">
                <a:latin typeface="Times New Roman" pitchFamily="18" charset="0"/>
                <a:cs typeface="Times New Roman" pitchFamily="18" charset="0"/>
              </a:rPr>
              <a:t> and </a:t>
            </a:r>
            <a:r>
              <a:rPr lang="en-US" sz="2400" i="1" dirty="0">
                <a:latin typeface="Times New Roman" pitchFamily="18" charset="0"/>
                <a:cs typeface="Times New Roman" pitchFamily="18" charset="0"/>
              </a:rPr>
              <a:t>of the team status</a:t>
            </a:r>
            <a:r>
              <a:rPr lang="en-US" sz="2400" dirty="0">
                <a:latin typeface="Times New Roman" pitchFamily="18" charset="0"/>
                <a:cs typeface="Times New Roman" pitchFamily="18" charset="0"/>
              </a:rPr>
              <a:t> </a:t>
            </a:r>
          </a:p>
        </p:txBody>
      </p:sp>
      <p:sp>
        <p:nvSpPr>
          <p:cNvPr id="24" name="Text Box 17"/>
          <p:cNvSpPr txBox="1">
            <a:spLocks noChangeArrowheads="1"/>
          </p:cNvSpPr>
          <p:nvPr/>
        </p:nvSpPr>
        <p:spPr bwMode="auto">
          <a:xfrm>
            <a:off x="768160" y="5612709"/>
            <a:ext cx="173581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eaLnBrk="1" hangingPunct="1">
              <a:spcBef>
                <a:spcPct val="50000"/>
              </a:spcBef>
            </a:pPr>
            <a:r>
              <a:rPr lang="en-US" sz="1600" dirty="0">
                <a:latin typeface="Times New Roman" pitchFamily="18" charset="0"/>
                <a:cs typeface="Times New Roman" pitchFamily="18" charset="0"/>
              </a:rPr>
              <a:t>Awareness of situation relevant to own responsibilities</a:t>
            </a:r>
            <a:endParaRPr lang="en-US" sz="1600" dirty="0">
              <a:solidFill>
                <a:srgbClr val="FF6600"/>
              </a:solidFill>
              <a:latin typeface="Times New Roman" pitchFamily="18" charset="0"/>
              <a:cs typeface="Times New Roman" pitchFamily="18" charset="0"/>
            </a:endParaRPr>
          </a:p>
        </p:txBody>
      </p:sp>
      <p:sp>
        <p:nvSpPr>
          <p:cNvPr id="25" name="Text Box 18"/>
          <p:cNvSpPr txBox="1">
            <a:spLocks noChangeArrowheads="1"/>
          </p:cNvSpPr>
          <p:nvPr/>
        </p:nvSpPr>
        <p:spPr bwMode="auto">
          <a:xfrm>
            <a:off x="6576448" y="5612710"/>
            <a:ext cx="206962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eaLnBrk="1" hangingPunct="1">
              <a:spcBef>
                <a:spcPct val="50000"/>
              </a:spcBef>
            </a:pPr>
            <a:r>
              <a:rPr lang="en-US" sz="1600" dirty="0">
                <a:latin typeface="Times New Roman" pitchFamily="18" charset="0"/>
                <a:cs typeface="Times New Roman" pitchFamily="18" charset="0"/>
              </a:rPr>
              <a:t>Awareness of situation relevant to teammate’s responsibilities</a:t>
            </a:r>
            <a:endParaRPr lang="en-US" sz="1600" dirty="0">
              <a:solidFill>
                <a:srgbClr val="FF6600"/>
              </a:solidFill>
              <a:latin typeface="Times New Roman" pitchFamily="18" charset="0"/>
              <a:cs typeface="Times New Roman" pitchFamily="18" charset="0"/>
            </a:endParaRPr>
          </a:p>
        </p:txBody>
      </p:sp>
      <p:sp>
        <p:nvSpPr>
          <p:cNvPr id="26" name="Text Box 19"/>
          <p:cNvSpPr txBox="1">
            <a:spLocks noChangeArrowheads="1"/>
          </p:cNvSpPr>
          <p:nvPr/>
        </p:nvSpPr>
        <p:spPr bwMode="auto">
          <a:xfrm>
            <a:off x="1035208" y="3634805"/>
            <a:ext cx="1802572"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eaLnBrk="1" hangingPunct="1">
              <a:spcBef>
                <a:spcPct val="50000"/>
              </a:spcBef>
            </a:pPr>
            <a:r>
              <a:rPr lang="en-US" sz="1600" dirty="0">
                <a:latin typeface="Times New Roman" pitchFamily="18" charset="0"/>
                <a:cs typeface="Times New Roman" pitchFamily="18" charset="0"/>
              </a:rPr>
              <a:t>Self appraisal:</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awareness of own SA level</a:t>
            </a:r>
          </a:p>
        </p:txBody>
      </p:sp>
      <p:sp>
        <p:nvSpPr>
          <p:cNvPr id="27" name="Text Box 20"/>
          <p:cNvSpPr txBox="1">
            <a:spLocks noChangeArrowheads="1"/>
          </p:cNvSpPr>
          <p:nvPr/>
        </p:nvSpPr>
        <p:spPr bwMode="auto">
          <a:xfrm>
            <a:off x="6309400" y="3677679"/>
            <a:ext cx="193609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eaLnBrk="1" hangingPunct="1">
              <a:spcBef>
                <a:spcPct val="50000"/>
              </a:spcBef>
            </a:pPr>
            <a:r>
              <a:rPr lang="en-US" sz="1600" dirty="0">
                <a:latin typeface="Times New Roman" pitchFamily="18" charset="0"/>
                <a:cs typeface="Times New Roman" pitchFamily="18" charset="0"/>
              </a:rPr>
              <a:t>Appraisal of teammate’s status</a:t>
            </a:r>
          </a:p>
        </p:txBody>
      </p:sp>
      <p:grpSp>
        <p:nvGrpSpPr>
          <p:cNvPr id="2" name="Group 3"/>
          <p:cNvGrpSpPr/>
          <p:nvPr/>
        </p:nvGrpSpPr>
        <p:grpSpPr>
          <a:xfrm>
            <a:off x="2503970" y="3840598"/>
            <a:ext cx="4072478" cy="2845382"/>
            <a:chOff x="2712634" y="3840598"/>
            <a:chExt cx="4411851" cy="2845382"/>
          </a:xfrm>
        </p:grpSpPr>
        <p:grpSp>
          <p:nvGrpSpPr>
            <p:cNvPr id="4" name="Group 28"/>
            <p:cNvGrpSpPr>
              <a:grpSpLocks/>
            </p:cNvGrpSpPr>
            <p:nvPr/>
          </p:nvGrpSpPr>
          <p:grpSpPr bwMode="auto">
            <a:xfrm>
              <a:off x="2717155" y="3840598"/>
              <a:ext cx="4366647" cy="2845382"/>
              <a:chOff x="1347" y="1680"/>
              <a:chExt cx="2898" cy="1991"/>
            </a:xfrm>
          </p:grpSpPr>
          <p:graphicFrame>
            <p:nvGraphicFramePr>
              <p:cNvPr id="80909" name="Object 7"/>
              <p:cNvGraphicFramePr>
                <a:graphicFrameLocks noChangeAspect="1"/>
              </p:cNvGraphicFramePr>
              <p:nvPr/>
            </p:nvGraphicFramePr>
            <p:xfrm>
              <a:off x="1347" y="1980"/>
              <a:ext cx="2898" cy="1691"/>
            </p:xfrm>
            <a:graphic>
              <a:graphicData uri="http://schemas.openxmlformats.org/presentationml/2006/ole">
                <p:oleObj spid="_x0000_s1178" name="Visio" r:id="rId4" imgW="3594811" imgH="2182673" progId="">
                  <p:embed/>
                </p:oleObj>
              </a:graphicData>
            </a:graphic>
          </p:graphicFrame>
          <p:graphicFrame>
            <p:nvGraphicFramePr>
              <p:cNvPr id="80910" name="Object 8"/>
              <p:cNvGraphicFramePr>
                <a:graphicFrameLocks noChangeAspect="1"/>
              </p:cNvGraphicFramePr>
              <p:nvPr/>
            </p:nvGraphicFramePr>
            <p:xfrm>
              <a:off x="2061" y="3094"/>
              <a:ext cx="171" cy="171"/>
            </p:xfrm>
            <a:graphic>
              <a:graphicData uri="http://schemas.openxmlformats.org/presentationml/2006/ole">
                <p:oleObj spid="_x0000_s1179" name="Visio" r:id="rId5" imgW="168859" imgH="174955" progId="">
                  <p:embed/>
                </p:oleObj>
              </a:graphicData>
            </a:graphic>
          </p:graphicFrame>
          <p:graphicFrame>
            <p:nvGraphicFramePr>
              <p:cNvPr id="80911" name="Object 9"/>
              <p:cNvGraphicFramePr>
                <a:graphicFrameLocks noChangeAspect="1"/>
              </p:cNvGraphicFramePr>
              <p:nvPr/>
            </p:nvGraphicFramePr>
            <p:xfrm>
              <a:off x="3398" y="3094"/>
              <a:ext cx="172" cy="171"/>
            </p:xfrm>
            <a:graphic>
              <a:graphicData uri="http://schemas.openxmlformats.org/presentationml/2006/ole">
                <p:oleObj spid="_x0000_s1180" name="Visio" r:id="rId6" imgW="168859" imgH="174955" progId="">
                  <p:embed/>
                </p:oleObj>
              </a:graphicData>
            </a:graphic>
          </p:graphicFrame>
          <p:graphicFrame>
            <p:nvGraphicFramePr>
              <p:cNvPr id="80912" name="Object 10"/>
              <p:cNvGraphicFramePr>
                <a:graphicFrameLocks noChangeAspect="1"/>
              </p:cNvGraphicFramePr>
              <p:nvPr/>
            </p:nvGraphicFramePr>
            <p:xfrm>
              <a:off x="1804" y="2108"/>
              <a:ext cx="167" cy="167"/>
            </p:xfrm>
            <a:graphic>
              <a:graphicData uri="http://schemas.openxmlformats.org/presentationml/2006/ole">
                <p:oleObj spid="_x0000_s1181" name="Visio" r:id="rId7" imgW="168859" imgH="174955" progId="">
                  <p:embed/>
                </p:oleObj>
              </a:graphicData>
            </a:graphic>
          </p:graphicFrame>
          <p:graphicFrame>
            <p:nvGraphicFramePr>
              <p:cNvPr id="80913" name="Object 11"/>
              <p:cNvGraphicFramePr>
                <a:graphicFrameLocks noChangeAspect="1"/>
              </p:cNvGraphicFramePr>
              <p:nvPr/>
            </p:nvGraphicFramePr>
            <p:xfrm>
              <a:off x="2774" y="1680"/>
              <a:ext cx="150" cy="150"/>
            </p:xfrm>
            <a:graphic>
              <a:graphicData uri="http://schemas.openxmlformats.org/presentationml/2006/ole">
                <p:oleObj spid="_x0000_s1182" name="Visio" r:id="rId8" imgW="168859" imgH="174955" progId="">
                  <p:embed/>
                </p:oleObj>
              </a:graphicData>
            </a:graphic>
          </p:graphicFrame>
          <p:graphicFrame>
            <p:nvGraphicFramePr>
              <p:cNvPr id="80914" name="Object 13"/>
              <p:cNvGraphicFramePr>
                <a:graphicFrameLocks noChangeAspect="1"/>
              </p:cNvGraphicFramePr>
              <p:nvPr/>
            </p:nvGraphicFramePr>
            <p:xfrm>
              <a:off x="2105" y="1846"/>
              <a:ext cx="1560" cy="321"/>
            </p:xfrm>
            <a:graphic>
              <a:graphicData uri="http://schemas.openxmlformats.org/presentationml/2006/ole">
                <p:oleObj spid="_x0000_s1183" name="Visio" r:id="rId9" imgW="1910791" imgH="409651" progId="">
                  <p:embed/>
                </p:oleObj>
              </a:graphicData>
            </a:graphic>
          </p:graphicFrame>
          <p:graphicFrame>
            <p:nvGraphicFramePr>
              <p:cNvPr id="80915" name="Object 15"/>
              <p:cNvGraphicFramePr>
                <a:graphicFrameLocks noChangeAspect="1"/>
              </p:cNvGraphicFramePr>
              <p:nvPr/>
            </p:nvGraphicFramePr>
            <p:xfrm>
              <a:off x="1659" y="2023"/>
              <a:ext cx="357" cy="340"/>
            </p:xfrm>
            <a:graphic>
              <a:graphicData uri="http://schemas.openxmlformats.org/presentationml/2006/ole">
                <p:oleObj spid="_x0000_s1184" name="Visio" r:id="rId10" imgW="419405" imgH="415138" progId="">
                  <p:embed/>
                </p:oleObj>
              </a:graphicData>
            </a:graphic>
          </p:graphicFrame>
          <p:graphicFrame>
            <p:nvGraphicFramePr>
              <p:cNvPr id="80916" name="Object 16"/>
              <p:cNvGraphicFramePr>
                <a:graphicFrameLocks noChangeAspect="1"/>
              </p:cNvGraphicFramePr>
              <p:nvPr/>
            </p:nvGraphicFramePr>
            <p:xfrm>
              <a:off x="3495" y="2066"/>
              <a:ext cx="348" cy="313"/>
            </p:xfrm>
            <a:graphic>
              <a:graphicData uri="http://schemas.openxmlformats.org/presentationml/2006/ole">
                <p:oleObj spid="_x0000_s1185" name="Visio" r:id="rId11" imgW="430682" imgH="402946" progId="">
                  <p:embed/>
                </p:oleObj>
              </a:graphicData>
            </a:graphic>
          </p:graphicFrame>
        </p:grpSp>
        <p:cxnSp>
          <p:nvCxnSpPr>
            <p:cNvPr id="80905" name="AutoShape 23"/>
            <p:cNvCxnSpPr>
              <a:cxnSpLocks noChangeShapeType="1"/>
              <a:endCxn id="27" idx="1"/>
            </p:cNvCxnSpPr>
            <p:nvPr/>
          </p:nvCxnSpPr>
          <p:spPr bwMode="auto">
            <a:xfrm>
              <a:off x="5093346" y="3967486"/>
              <a:ext cx="1741837" cy="2580"/>
            </a:xfrm>
            <a:prstGeom prst="bentConnector3">
              <a:avLst>
                <a:gd name="adj1" fmla="val 50000"/>
              </a:avLst>
            </a:prstGeom>
            <a:noFill/>
            <a:ln w="9525">
              <a:solidFill>
                <a:schemeClr val="bg2"/>
              </a:solidFill>
              <a:miter lim="800000"/>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0906" name="AutoShape 24"/>
            <p:cNvCxnSpPr>
              <a:cxnSpLocks noChangeShapeType="1"/>
            </p:cNvCxnSpPr>
            <p:nvPr/>
          </p:nvCxnSpPr>
          <p:spPr bwMode="auto">
            <a:xfrm rot="5400000" flipH="1">
              <a:off x="2976830" y="3850635"/>
              <a:ext cx="490189" cy="470115"/>
            </a:xfrm>
            <a:prstGeom prst="bentConnector3">
              <a:avLst>
                <a:gd name="adj1" fmla="val 98435"/>
              </a:avLst>
            </a:prstGeom>
            <a:noFill/>
            <a:ln w="9525">
              <a:solidFill>
                <a:schemeClr val="bg2"/>
              </a:solidFill>
              <a:miter lim="800000"/>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0907" name="AutoShape 25"/>
            <p:cNvCxnSpPr>
              <a:cxnSpLocks noChangeShapeType="1"/>
              <a:stCxn id="24" idx="3"/>
            </p:cNvCxnSpPr>
            <p:nvPr/>
          </p:nvCxnSpPr>
          <p:spPr bwMode="auto">
            <a:xfrm flipV="1">
              <a:off x="2712634" y="5984281"/>
              <a:ext cx="1080361" cy="167037"/>
            </a:xfrm>
            <a:prstGeom prst="straightConnector1">
              <a:avLst/>
            </a:prstGeom>
            <a:noFill/>
            <a:ln w="9525">
              <a:solidFill>
                <a:schemeClr val="bg2"/>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0908" name="AutoShape 26"/>
            <p:cNvCxnSpPr>
              <a:cxnSpLocks noChangeShapeType="1"/>
              <a:stCxn id="25" idx="1"/>
            </p:cNvCxnSpPr>
            <p:nvPr/>
          </p:nvCxnSpPr>
          <p:spPr bwMode="auto">
            <a:xfrm flipH="1" flipV="1">
              <a:off x="6066727" y="5984282"/>
              <a:ext cx="1057758" cy="167037"/>
            </a:xfrm>
            <a:prstGeom prst="straightConnector1">
              <a:avLst/>
            </a:prstGeom>
            <a:noFill/>
            <a:ln w="9525">
              <a:solidFill>
                <a:schemeClr val="bg2"/>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3" name="Title 2"/>
          <p:cNvSpPr>
            <a:spLocks noGrp="1"/>
          </p:cNvSpPr>
          <p:nvPr>
            <p:ph type="title"/>
          </p:nvPr>
        </p:nvSpPr>
        <p:spPr/>
        <p:txBody>
          <a:bodyPr/>
          <a:lstStyle/>
          <a:p>
            <a:r>
              <a:rPr lang="en-SG" dirty="0" smtClean="0"/>
              <a:t>Team Situation Awareness</a:t>
            </a:r>
            <a:endParaRPr lang="en-SG" dirty="0"/>
          </a:p>
        </p:txBody>
      </p:sp>
      <p:cxnSp>
        <p:nvCxnSpPr>
          <p:cNvPr id="23" name="Straight Connector 22"/>
          <p:cNvCxnSpPr/>
          <p:nvPr/>
        </p:nvCxnSpPr>
        <p:spPr>
          <a:xfrm>
            <a:off x="0" y="942256"/>
            <a:ext cx="91440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fade">
                                      <p:cBhvr>
                                        <p:cTn id="12" dur="500"/>
                                        <p:tgtEl>
                                          <p:spTgt spid="808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inVertic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arn(inVertic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barn(inVertical)">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24" grpId="0"/>
      <p:bldP spid="25" grpId="0"/>
      <p:bldP spid="26" grpId="0"/>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SG" dirty="0" smtClean="0"/>
              <a:t>Shared Mental Model</a:t>
            </a:r>
            <a:endParaRPr lang="en-SG" dirty="0"/>
          </a:p>
        </p:txBody>
      </p:sp>
      <p:sp>
        <p:nvSpPr>
          <p:cNvPr id="84995" name="Content Placeholder 1"/>
          <p:cNvSpPr>
            <a:spLocks noGrp="1"/>
          </p:cNvSpPr>
          <p:nvPr>
            <p:ph type="body"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Knowledge shared by team members in task performance</a:t>
            </a:r>
            <a:r>
              <a:rPr lang="en-US" sz="2800" dirty="0" smtClean="0"/>
              <a:t>. </a:t>
            </a:r>
          </a:p>
          <a:p>
            <a:pPr lvl="1"/>
            <a:endParaRPr lang="en-SG" dirty="0" smtClean="0"/>
          </a:p>
        </p:txBody>
      </p:sp>
      <p:sp>
        <p:nvSpPr>
          <p:cNvPr id="5" name="Content Placeholder 2"/>
          <p:cNvSpPr txBox="1">
            <a:spLocks/>
          </p:cNvSpPr>
          <p:nvPr/>
        </p:nvSpPr>
        <p:spPr>
          <a:xfrm>
            <a:off x="492369" y="2362200"/>
            <a:ext cx="8299938" cy="2133600"/>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effectLst>
                  <a:outerShdw blurRad="38100" dist="38100" dir="2700000" algn="tl">
                    <a:srgbClr val="C0C0C0"/>
                  </a:outerShdw>
                </a:effectLst>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Font typeface="Wingdings" pitchFamily="2" charset="2"/>
              <a:buNone/>
              <a:defRPr/>
            </a:pPr>
            <a:r>
              <a:rPr lang="en-SG" dirty="0" smtClean="0"/>
              <a:t> </a:t>
            </a:r>
            <a:endParaRPr lang="en-SG" dirty="0"/>
          </a:p>
        </p:txBody>
      </p:sp>
      <p:sp>
        <p:nvSpPr>
          <p:cNvPr id="85000" name="Content Placeholder 1"/>
          <p:cNvSpPr txBox="1">
            <a:spLocks/>
          </p:cNvSpPr>
          <p:nvPr/>
        </p:nvSpPr>
        <p:spPr bwMode="auto">
          <a:xfrm>
            <a:off x="766396" y="3140968"/>
            <a:ext cx="8025911" cy="163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pPr>
              <a:spcBef>
                <a:spcPct val="20000"/>
              </a:spcBef>
              <a:buClr>
                <a:schemeClr val="folHlink"/>
              </a:buClr>
              <a:buSzPct val="60000"/>
              <a:buFont typeface="Wingdings" pitchFamily="2" charset="2"/>
              <a:buChar char="n"/>
            </a:pPr>
            <a:r>
              <a:rPr lang="en-US" sz="3200" b="0" dirty="0">
                <a:latin typeface="Times New Roman" pitchFamily="18" charset="0"/>
                <a:cs typeface="Times New Roman" pitchFamily="18" charset="0"/>
              </a:rPr>
              <a:t>SMM = </a:t>
            </a:r>
            <a:r>
              <a:rPr lang="en-US" sz="2400" b="0" dirty="0">
                <a:latin typeface="Times New Roman" pitchFamily="18" charset="0"/>
                <a:cs typeface="Times New Roman" pitchFamily="18" charset="0"/>
              </a:rPr>
              <a:t>Knowledge about tasks + Knowledge about </a:t>
            </a:r>
            <a:r>
              <a:rPr lang="en-US" sz="2400" b="0" dirty="0" smtClean="0">
                <a:latin typeface="Times New Roman" pitchFamily="18" charset="0"/>
                <a:cs typeface="Times New Roman" pitchFamily="18" charset="0"/>
              </a:rPr>
              <a:t>team</a:t>
            </a:r>
            <a:br>
              <a:rPr lang="en-US" sz="2400" b="0" dirty="0" smtClean="0">
                <a:latin typeface="Times New Roman" pitchFamily="18" charset="0"/>
                <a:cs typeface="Times New Roman" pitchFamily="18" charset="0"/>
              </a:rPr>
            </a:br>
            <a:endParaRPr lang="en-US" sz="1100" b="0" dirty="0">
              <a:latin typeface="Times New Roman" pitchFamily="18" charset="0"/>
              <a:cs typeface="Times New Roman" pitchFamily="18" charset="0"/>
            </a:endParaRPr>
          </a:p>
          <a:p>
            <a:pPr>
              <a:spcBef>
                <a:spcPct val="20000"/>
              </a:spcBef>
              <a:buClr>
                <a:schemeClr val="folHlink"/>
              </a:buClr>
              <a:buSzPct val="60000"/>
              <a:buFont typeface="Wingdings" pitchFamily="2" charset="2"/>
              <a:buChar char="n"/>
            </a:pPr>
            <a:r>
              <a:rPr lang="en-US" sz="3200" b="0" dirty="0" smtClean="0">
                <a:latin typeface="Times New Roman" pitchFamily="18" charset="0"/>
                <a:cs typeface="Times New Roman" pitchFamily="18" charset="0"/>
              </a:rPr>
              <a:t>Depends </a:t>
            </a:r>
            <a:r>
              <a:rPr lang="en-US" sz="3200" b="0" dirty="0">
                <a:latin typeface="Times New Roman" pitchFamily="18" charset="0"/>
                <a:cs typeface="Times New Roman" pitchFamily="18" charset="0"/>
              </a:rPr>
              <a:t>on SMM to coordinate tasks</a:t>
            </a:r>
            <a:endParaRPr lang="en-SG"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SG" dirty="0" smtClean="0"/>
              <a:t>Implicit Coordination</a:t>
            </a:r>
            <a:endParaRPr lang="en-SG" dirty="0"/>
          </a:p>
        </p:txBody>
      </p:sp>
      <p:sp>
        <p:nvSpPr>
          <p:cNvPr id="3" name="Content Placeholder 2"/>
          <p:cNvSpPr>
            <a:spLocks noGrp="1"/>
          </p:cNvSpPr>
          <p:nvPr>
            <p:ph type="body" sz="quarter" idx="11"/>
          </p:nvPr>
        </p:nvSpPr>
        <p:spPr>
          <a:prstGeom prst="rect">
            <a:avLst/>
          </a:prstGeom>
        </p:spPr>
        <p:txBody>
          <a:bodyPr>
            <a:normAutofit/>
          </a:bodyPr>
          <a:lstStyle/>
          <a:p>
            <a:pPr>
              <a:defRPr/>
            </a:pPr>
            <a:r>
              <a:rPr lang="en-SG" dirty="0" smtClean="0"/>
              <a:t>High workload </a:t>
            </a:r>
            <a:r>
              <a:rPr lang="en-SG" dirty="0" smtClean="0">
                <a:sym typeface="Wingdings" pitchFamily="2" charset="2"/>
              </a:rPr>
              <a:t></a:t>
            </a:r>
            <a:r>
              <a:rPr lang="en-SG" dirty="0" smtClean="0"/>
              <a:t> less </a:t>
            </a:r>
            <a:r>
              <a:rPr lang="en-SG" dirty="0"/>
              <a:t>explicit </a:t>
            </a:r>
            <a:r>
              <a:rPr lang="en-SG" dirty="0" smtClean="0"/>
              <a:t>communication</a:t>
            </a:r>
          </a:p>
          <a:p>
            <a:pPr>
              <a:defRPr/>
            </a:pPr>
            <a:r>
              <a:rPr lang="en-SG" dirty="0" smtClean="0"/>
              <a:t>Rely </a:t>
            </a:r>
            <a:r>
              <a:rPr lang="en-SG" dirty="0"/>
              <a:t>on implicit coordination to reduce cognitive load. </a:t>
            </a:r>
            <a:endParaRPr lang="en-SG" dirty="0" smtClean="0"/>
          </a:p>
          <a:p>
            <a:pPr>
              <a:defRPr/>
            </a:pPr>
            <a:endParaRPr lang="en-SG" dirty="0"/>
          </a:p>
        </p:txBody>
      </p:sp>
      <p:sp>
        <p:nvSpPr>
          <p:cNvPr id="4" name="Content Placeholder 2"/>
          <p:cNvSpPr txBox="1">
            <a:spLocks/>
          </p:cNvSpPr>
          <p:nvPr/>
        </p:nvSpPr>
        <p:spPr>
          <a:xfrm>
            <a:off x="685800" y="3429000"/>
            <a:ext cx="7543800" cy="1981200"/>
          </a:xfrm>
          <a:prstGeom prst="rect">
            <a:avLst/>
          </a:prstGeom>
        </p:spPr>
        <p:txBody>
          <a:bodyPr>
            <a:normAutofit/>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effectLst/>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effectLst/>
                <a:latin typeface="Times New Roman" pitchFamily="18" charset="0"/>
                <a:cs typeface="Times New Roman" pitchFamily="18" charset="0"/>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effectLst/>
                <a:latin typeface="Times New Roman" pitchFamily="18" charset="0"/>
                <a:cs typeface="Times New Roman" pitchFamily="18"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effectLst/>
                <a:latin typeface="Times New Roman" pitchFamily="18" charset="0"/>
                <a:cs typeface="Times New Roman" pitchFamily="18"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effectLst/>
                <a:latin typeface="Times New Roman" pitchFamily="18" charset="0"/>
                <a:cs typeface="Times New Roman" pitchFamily="18"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defRPr/>
            </a:pPr>
            <a:r>
              <a:rPr lang="en-US" b="0" dirty="0" smtClean="0"/>
              <a:t>SMM - members anticipate moves &amp; project future states of the tasks </a:t>
            </a:r>
            <a:r>
              <a:rPr lang="en-US" b="0" dirty="0" smtClean="0">
                <a:sym typeface="Wingdings" pitchFamily="2" charset="2"/>
              </a:rPr>
              <a:t> Implicit Coordination</a:t>
            </a:r>
          </a:p>
          <a:p>
            <a:pPr>
              <a:defRPr/>
            </a:pPr>
            <a:endParaRPr lang="en-SG" dirty="0" smtClean="0"/>
          </a:p>
          <a:p>
            <a:pPr>
              <a:defRPr/>
            </a:pPr>
            <a:endParaRPr lang="en-SG" dirty="0" smtClean="0"/>
          </a:p>
          <a:p>
            <a:pPr marL="0" indent="0">
              <a:buFont typeface="Wingdings" pitchFamily="2" charset="2"/>
              <a:buNone/>
              <a:defRPr/>
            </a:pPr>
            <a:endParaRPr lang="en-SG" dirty="0" smtClean="0"/>
          </a:p>
          <a:p>
            <a:pPr>
              <a:defRPr/>
            </a:pPr>
            <a:endParaRPr lang="en-SG" dirty="0" smtClean="0"/>
          </a:p>
          <a:p>
            <a:pPr>
              <a:defRPr/>
            </a:pPr>
            <a:endParaRPr lang="en-S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dirty="0" smtClean="0"/>
              <a:t>Team and Teamwork </a:t>
            </a:r>
          </a:p>
        </p:txBody>
      </p:sp>
      <p:sp>
        <p:nvSpPr>
          <p:cNvPr id="17411" name="Rectangle 3"/>
          <p:cNvSpPr>
            <a:spLocks noGrp="1" noChangeArrowheads="1"/>
          </p:cNvSpPr>
          <p:nvPr>
            <p:ph type="body" sz="quarter" idx="11"/>
          </p:nvPr>
        </p:nvSpPr>
        <p:spPr bwMode="auto">
          <a:xfrm>
            <a:off x="639687" y="1702006"/>
            <a:ext cx="7881523" cy="457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 typeface="Wingdings" pitchFamily="2" charset="2"/>
              <a:buNone/>
            </a:pPr>
            <a:r>
              <a:rPr lang="en-US" sz="2800" dirty="0" smtClean="0"/>
              <a:t>	</a:t>
            </a:r>
            <a:r>
              <a:rPr lang="en-US" sz="2400" dirty="0" smtClean="0"/>
              <a:t>A team is a small number of people with </a:t>
            </a:r>
            <a:r>
              <a:rPr lang="en-US" sz="2400" i="1" dirty="0" smtClean="0">
                <a:solidFill>
                  <a:schemeClr val="hlink"/>
                </a:solidFill>
              </a:rPr>
              <a:t>complementary skills</a:t>
            </a:r>
            <a:r>
              <a:rPr lang="en-US" sz="2400" dirty="0" smtClean="0"/>
              <a:t> who are committed to a </a:t>
            </a:r>
            <a:r>
              <a:rPr lang="en-US" sz="2400" i="1" dirty="0" smtClean="0">
                <a:solidFill>
                  <a:schemeClr val="hlink"/>
                </a:solidFill>
              </a:rPr>
              <a:t>common purpose</a:t>
            </a:r>
            <a:r>
              <a:rPr lang="en-US" sz="2400" dirty="0" smtClean="0"/>
              <a:t>, performance goals, and approach for which they hold themselves </a:t>
            </a:r>
            <a:r>
              <a:rPr lang="en-US" sz="2400" i="1" dirty="0" smtClean="0">
                <a:solidFill>
                  <a:schemeClr val="hlink"/>
                </a:solidFill>
              </a:rPr>
              <a:t>mutually accountable</a:t>
            </a:r>
            <a:r>
              <a:rPr lang="en-US" sz="2400" i="1" dirty="0" smtClean="0"/>
              <a:t>.</a:t>
            </a:r>
          </a:p>
        </p:txBody>
      </p:sp>
      <p:sp>
        <p:nvSpPr>
          <p:cNvPr id="17414" name="Rectangle 1"/>
          <p:cNvSpPr>
            <a:spLocks noChangeArrowheads="1"/>
          </p:cNvSpPr>
          <p:nvPr/>
        </p:nvSpPr>
        <p:spPr bwMode="auto">
          <a:xfrm>
            <a:off x="3835133" y="3573016"/>
            <a:ext cx="25587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SG" sz="1600" b="0" dirty="0">
                <a:latin typeface="Times New Roman" pitchFamily="18" charset="0"/>
                <a:cs typeface="Times New Roman" pitchFamily="18" charset="0"/>
              </a:rPr>
              <a:t>Katzenbach and Smith, 1993</a:t>
            </a:r>
            <a:endParaRPr lang="en-SG" sz="1600" dirty="0">
              <a:latin typeface="Times New Roman" pitchFamily="18" charset="0"/>
              <a:cs typeface="Times New Roman" pitchFamily="18" charset="0"/>
            </a:endParaRPr>
          </a:p>
        </p:txBody>
      </p:sp>
      <p:sp>
        <p:nvSpPr>
          <p:cNvPr id="9" name="Rectangle 3"/>
          <p:cNvSpPr txBox="1">
            <a:spLocks noChangeArrowheads="1"/>
          </p:cNvSpPr>
          <p:nvPr/>
        </p:nvSpPr>
        <p:spPr bwMode="auto">
          <a:xfrm>
            <a:off x="639687" y="4496006"/>
            <a:ext cx="7898423" cy="1778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effectLst/>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effectLst/>
                <a:latin typeface="Times New Roman" pitchFamily="18" charset="0"/>
                <a:cs typeface="Times New Roman" pitchFamily="18" charset="0"/>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effectLst/>
                <a:latin typeface="Times New Roman" pitchFamily="18" charset="0"/>
                <a:cs typeface="Times New Roman" pitchFamily="18"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effectLst/>
                <a:latin typeface="Times New Roman" pitchFamily="18" charset="0"/>
                <a:cs typeface="Times New Roman" pitchFamily="18"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effectLst/>
                <a:latin typeface="Times New Roman" pitchFamily="18" charset="0"/>
                <a:cs typeface="Times New Roman" pitchFamily="18"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eaLnBrk="1" hangingPunct="1">
              <a:lnSpc>
                <a:spcPct val="90000"/>
              </a:lnSpc>
              <a:buNone/>
            </a:pPr>
            <a:r>
              <a:rPr lang="en-US" sz="2400" b="0" dirty="0" smtClean="0"/>
              <a:t>	</a:t>
            </a:r>
            <a:r>
              <a:rPr lang="en-US" sz="2400" b="0" dirty="0" smtClean="0">
                <a:latin typeface="Lucida Sans" pitchFamily="34" charset="0"/>
                <a:cs typeface="Lucida Sans" pitchFamily="34" charset="0"/>
              </a:rPr>
              <a:t>Teamwork is t</a:t>
            </a:r>
            <a:r>
              <a:rPr lang="en-SG" sz="2400" b="0" dirty="0" smtClean="0">
                <a:latin typeface="Lucida Sans" pitchFamily="34" charset="0"/>
                <a:cs typeface="Lucida Sans" pitchFamily="34" charset="0"/>
              </a:rPr>
              <a:t>he </a:t>
            </a:r>
            <a:r>
              <a:rPr lang="en-SG" sz="2400" b="0" dirty="0">
                <a:latin typeface="Lucida Sans" pitchFamily="34" charset="0"/>
                <a:cs typeface="Lucida Sans" pitchFamily="34" charset="0"/>
              </a:rPr>
              <a:t>process of working collaboratively with a group of people in order to achieve a goal.</a:t>
            </a:r>
            <a:r>
              <a:rPr lang="en-SG" sz="2400" dirty="0">
                <a:latin typeface="Lucida Sans" pitchFamily="34" charset="0"/>
                <a:cs typeface="Lucida Sans" pitchFamily="34" charset="0"/>
              </a:rPr>
              <a:t/>
            </a:r>
            <a:br>
              <a:rPr lang="en-SG" sz="2400" dirty="0">
                <a:latin typeface="Lucida Sans" pitchFamily="34" charset="0"/>
                <a:cs typeface="Lucida Sans" pitchFamily="34" charset="0"/>
              </a:rPr>
            </a:br>
            <a:r>
              <a:rPr lang="en-SG" sz="2400" dirty="0">
                <a:latin typeface="Lucida Sans" pitchFamily="34" charset="0"/>
                <a:cs typeface="Lucida Sans" pitchFamily="34" charset="0"/>
              </a:rPr>
              <a:t>	</a:t>
            </a:r>
            <a:r>
              <a:rPr lang="en-SG" sz="2400" i="1" dirty="0">
                <a:latin typeface="Lucida Sans" pitchFamily="34" charset="0"/>
                <a:cs typeface="Lucida Sans" pitchFamily="34" charset="0"/>
              </a:rPr>
              <a:t>	</a:t>
            </a:r>
            <a:r>
              <a:rPr lang="en-SG" sz="2400" i="1" dirty="0" smtClean="0">
                <a:latin typeface="Lucida Sans" pitchFamily="34" charset="0"/>
                <a:cs typeface="Lucida Sans" pitchFamily="34" charset="0"/>
              </a:rPr>
              <a:t>				</a:t>
            </a:r>
            <a:r>
              <a:rPr lang="en-SG" sz="1600" b="0" i="1" dirty="0" smtClean="0">
                <a:latin typeface="Lucida Sans" pitchFamily="34" charset="0"/>
                <a:cs typeface="Lucida Sans" pitchFamily="34" charset="0"/>
              </a:rPr>
              <a:t>Businessdictionary.com</a:t>
            </a:r>
            <a:r>
              <a:rPr lang="en-SG" sz="1600" i="1" dirty="0"/>
              <a:t/>
            </a:r>
            <a:br>
              <a:rPr lang="en-SG" sz="1600" i="1" dirty="0"/>
            </a:br>
            <a:endParaRPr lang="en-SG" sz="1600" i="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SG" dirty="0" smtClean="0"/>
              <a:t>Why do you need Team SA? </a:t>
            </a:r>
            <a:endParaRPr lang="en-SG" dirty="0"/>
          </a:p>
        </p:txBody>
      </p:sp>
      <p:sp>
        <p:nvSpPr>
          <p:cNvPr id="3" name="Content Placeholder 2"/>
          <p:cNvSpPr>
            <a:spLocks noGrp="1"/>
          </p:cNvSpPr>
          <p:nvPr>
            <p:ph type="body" sz="quarter" idx="11"/>
          </p:nvPr>
        </p:nvSpPr>
        <p:spPr>
          <a:xfrm>
            <a:off x="685800" y="1914679"/>
            <a:ext cx="7543800" cy="4572000"/>
          </a:xfrm>
          <a:prstGeom prst="rect">
            <a:avLst/>
          </a:prstGeom>
        </p:spPr>
        <p:txBody>
          <a:bodyPr/>
          <a:lstStyle/>
          <a:p>
            <a:pPr>
              <a:defRPr/>
            </a:pPr>
            <a:r>
              <a:rPr lang="en-SG" dirty="0" smtClean="0"/>
              <a:t>Better coordination</a:t>
            </a:r>
            <a:endParaRPr lang="en-SG" dirty="0"/>
          </a:p>
          <a:p>
            <a:pPr>
              <a:defRPr/>
            </a:pPr>
            <a:r>
              <a:rPr lang="en-SG" dirty="0" smtClean="0"/>
              <a:t>Back-up members</a:t>
            </a:r>
          </a:p>
          <a:p>
            <a:pPr>
              <a:defRPr/>
            </a:pPr>
            <a:r>
              <a:rPr lang="en-SG" dirty="0" smtClean="0"/>
              <a:t>Take over </a:t>
            </a:r>
          </a:p>
          <a:p>
            <a:pPr>
              <a:defRPr/>
            </a:pPr>
            <a:r>
              <a:rPr lang="en-SG" dirty="0" smtClean="0"/>
              <a:t>Form </a:t>
            </a:r>
            <a:r>
              <a:rPr lang="en-SG" dirty="0"/>
              <a:t>a</a:t>
            </a:r>
            <a:r>
              <a:rPr lang="en-SG" dirty="0" smtClean="0"/>
              <a:t>ccurate expectations</a:t>
            </a:r>
          </a:p>
          <a:p>
            <a:pPr>
              <a:defRPr/>
            </a:pPr>
            <a:r>
              <a:rPr lang="en-SG" dirty="0" smtClean="0"/>
              <a:t>Anticipate needs</a:t>
            </a:r>
          </a:p>
          <a:p>
            <a:pPr>
              <a:defRPr/>
            </a:pPr>
            <a:r>
              <a:rPr lang="en-SG" dirty="0" smtClean="0"/>
              <a:t>Adapt to situation </a:t>
            </a:r>
          </a:p>
          <a:p>
            <a:pPr>
              <a:defRPr/>
            </a:pPr>
            <a:endParaRPr lang="en-SG" dirty="0" smtClean="0"/>
          </a:p>
          <a:p>
            <a:pPr>
              <a:defRPr/>
            </a:pPr>
            <a:endParaRPr lang="en-SG" dirty="0"/>
          </a:p>
          <a:p>
            <a:pPr marL="0" indent="0">
              <a:buFont typeface="Wingdings" pitchFamily="2" charset="2"/>
              <a:buNone/>
              <a:defRPr/>
            </a:pPr>
            <a:endParaRPr lang="en-SG" dirty="0" smtClean="0"/>
          </a:p>
          <a:p>
            <a:pPr>
              <a:defRPr/>
            </a:pPr>
            <a:endParaRPr lang="en-SG" dirty="0" smtClean="0"/>
          </a:p>
          <a:p>
            <a:pPr>
              <a:defRPr/>
            </a:pPr>
            <a:endParaRPr lang="en-S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SG" sz="2400" dirty="0" smtClean="0"/>
              <a:t>So how do you know you or your team are losing SA?</a:t>
            </a:r>
            <a:endParaRPr lang="en-SG" sz="2400" dirty="0"/>
          </a:p>
        </p:txBody>
      </p:sp>
      <p:sp>
        <p:nvSpPr>
          <p:cNvPr id="33796" name="Content Placeholder 1"/>
          <p:cNvSpPr>
            <a:spLocks noGrp="1"/>
          </p:cNvSpPr>
          <p:nvPr>
            <p:ph type="body" sz="quarter" idx="11"/>
          </p:nvPr>
        </p:nvSpPr>
        <p:spPr bwMode="auto">
          <a:xfrm>
            <a:off x="704840" y="1743306"/>
            <a:ext cx="7543800" cy="45720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en-SG" sz="2800" dirty="0" smtClean="0"/>
              <a:t>Contradictory information</a:t>
            </a:r>
          </a:p>
          <a:p>
            <a:pPr>
              <a:defRPr/>
            </a:pPr>
            <a:r>
              <a:rPr lang="en-SG" sz="2800" dirty="0" smtClean="0"/>
              <a:t>Fixation </a:t>
            </a:r>
          </a:p>
          <a:p>
            <a:pPr>
              <a:defRPr/>
            </a:pPr>
            <a:r>
              <a:rPr lang="en-SG" sz="2800" dirty="0" smtClean="0"/>
              <a:t>Confusion</a:t>
            </a:r>
          </a:p>
          <a:p>
            <a:pPr>
              <a:defRPr/>
            </a:pPr>
            <a:r>
              <a:rPr lang="en-SG" sz="2800" dirty="0" smtClean="0"/>
              <a:t>Lack of information</a:t>
            </a:r>
          </a:p>
          <a:p>
            <a:pPr>
              <a:defRPr/>
            </a:pPr>
            <a:r>
              <a:rPr lang="en-SG" sz="2800" dirty="0" smtClean="0"/>
              <a:t>Failure to:</a:t>
            </a:r>
          </a:p>
          <a:p>
            <a:pPr lvl="1">
              <a:defRPr/>
            </a:pPr>
            <a:r>
              <a:rPr lang="en-SG" sz="2400" dirty="0" smtClean="0"/>
              <a:t>maintain critical tasks</a:t>
            </a:r>
          </a:p>
          <a:p>
            <a:pPr lvl="1">
              <a:defRPr/>
            </a:pPr>
            <a:r>
              <a:rPr lang="en-SG" sz="2400" dirty="0" smtClean="0"/>
              <a:t>meet expectations</a:t>
            </a:r>
          </a:p>
          <a:p>
            <a:pPr lvl="1">
              <a:defRPr/>
            </a:pPr>
            <a:r>
              <a:rPr lang="en-SG" sz="2400" dirty="0" smtClean="0"/>
              <a:t>resolve discrepancies in contradictory data</a:t>
            </a:r>
          </a:p>
          <a:p>
            <a:pPr>
              <a:defRPr/>
            </a:pPr>
            <a:r>
              <a:rPr lang="en-SG" sz="2800" dirty="0" smtClean="0"/>
              <a:t>  Bad gut feeling  </a:t>
            </a:r>
          </a:p>
          <a:p>
            <a:pPr lvl="1">
              <a:defRPr/>
            </a:pPr>
            <a:endParaRPr lang="en-SG" dirty="0" smtClean="0"/>
          </a:p>
        </p:txBody>
      </p:sp>
      <p:sp>
        <p:nvSpPr>
          <p:cNvPr id="5" name="Content Placeholder 2"/>
          <p:cNvSpPr txBox="1">
            <a:spLocks/>
          </p:cNvSpPr>
          <p:nvPr/>
        </p:nvSpPr>
        <p:spPr>
          <a:xfrm>
            <a:off x="492369" y="2362200"/>
            <a:ext cx="8299938" cy="2133600"/>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effectLst>
                  <a:outerShdw blurRad="38100" dist="38100" dir="2700000" algn="tl">
                    <a:srgbClr val="C0C0C0"/>
                  </a:outerShdw>
                </a:effectLst>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Font typeface="Wingdings" pitchFamily="2" charset="2"/>
              <a:buNone/>
              <a:defRPr/>
            </a:pPr>
            <a:r>
              <a:rPr lang="en-SG" dirty="0" smtClean="0"/>
              <a:t> </a:t>
            </a:r>
            <a:endParaRPr lang="en-SG"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extLst/>
        </p:spPr>
        <p:txBody>
          <a:bodyPr vert="horz" wrap="square" lIns="91440" tIns="45720" rIns="91440" bIns="45720" numCol="1" anchor="t" anchorCtr="0" compatLnSpc="1">
            <a:prstTxWarp prst="textNoShape">
              <a:avLst/>
            </a:prstTxWarp>
          </a:bodyPr>
          <a:lstStyle/>
          <a:p>
            <a:pPr>
              <a:defRPr/>
            </a:pPr>
            <a:r>
              <a:rPr lang="en-SG" dirty="0" smtClean="0"/>
              <a:t>Maintaining Team SA</a:t>
            </a:r>
          </a:p>
        </p:txBody>
      </p:sp>
      <p:sp>
        <p:nvSpPr>
          <p:cNvPr id="23555" name="Content Placeholder 2"/>
          <p:cNvSpPr>
            <a:spLocks noGrp="1"/>
          </p:cNvSpPr>
          <p:nvPr>
            <p:ph type="body" sz="quarter" idx="11"/>
          </p:nvPr>
        </p:nvSpPr>
        <p:spPr>
          <a:xfrm>
            <a:off x="704840" y="1988840"/>
            <a:ext cx="7543800" cy="4572000"/>
          </a:xfrm>
          <a:prstGeom prst="rect">
            <a:avLst/>
          </a:prstGeom>
        </p:spPr>
        <p:txBody>
          <a:bodyPr>
            <a:normAutofit fontScale="55000" lnSpcReduction="20000"/>
          </a:bodyPr>
          <a:lstStyle/>
          <a:p>
            <a:pPr marL="0" indent="0">
              <a:buFont typeface="Wingdings" pitchFamily="2" charset="2"/>
              <a:buNone/>
              <a:defRPr/>
            </a:pPr>
            <a:r>
              <a:rPr lang="en-SG" sz="4400" b="1" dirty="0" smtClean="0"/>
              <a:t>Task related:</a:t>
            </a:r>
          </a:p>
          <a:p>
            <a:pPr>
              <a:defRPr/>
            </a:pPr>
            <a:r>
              <a:rPr lang="en-SG" sz="4400" dirty="0" smtClean="0"/>
              <a:t>Monitor performance </a:t>
            </a:r>
          </a:p>
          <a:p>
            <a:pPr>
              <a:defRPr/>
            </a:pPr>
            <a:r>
              <a:rPr lang="en-SG" sz="4400" dirty="0" smtClean="0"/>
              <a:t>Update promptly </a:t>
            </a:r>
          </a:p>
          <a:p>
            <a:pPr>
              <a:defRPr/>
            </a:pPr>
            <a:r>
              <a:rPr lang="en-SG" sz="4400" dirty="0" smtClean="0"/>
              <a:t>Minimise distractions </a:t>
            </a:r>
          </a:p>
          <a:p>
            <a:pPr>
              <a:defRPr/>
            </a:pPr>
            <a:r>
              <a:rPr lang="en-SG" sz="4400" dirty="0" smtClean="0"/>
              <a:t>Speak up promptly </a:t>
            </a:r>
            <a:endParaRPr lang="en-SG" sz="4400" dirty="0"/>
          </a:p>
          <a:p>
            <a:pPr>
              <a:defRPr/>
            </a:pPr>
            <a:r>
              <a:rPr lang="en-SG" sz="4400" dirty="0" smtClean="0"/>
              <a:t>Tell what needs to be done</a:t>
            </a:r>
          </a:p>
          <a:p>
            <a:pPr>
              <a:defRPr/>
            </a:pPr>
            <a:r>
              <a:rPr lang="en-SG" sz="4400" dirty="0" smtClean="0"/>
              <a:t>If in doubt, clarify</a:t>
            </a:r>
          </a:p>
          <a:p>
            <a:pPr>
              <a:defRPr/>
            </a:pPr>
            <a:r>
              <a:rPr lang="en-SG" sz="4400" dirty="0" smtClean="0"/>
              <a:t>Say what you expect</a:t>
            </a:r>
          </a:p>
          <a:p>
            <a:pPr>
              <a:defRPr/>
            </a:pPr>
            <a:r>
              <a:rPr lang="en-SG" sz="4400" dirty="0" smtClean="0"/>
              <a:t>Plan ahead</a:t>
            </a:r>
          </a:p>
          <a:p>
            <a:pPr>
              <a:defRPr/>
            </a:pPr>
            <a:r>
              <a:rPr lang="en-US" sz="4400" dirty="0" smtClean="0"/>
              <a:t>Recognize team  deviates </a:t>
            </a:r>
            <a:r>
              <a:rPr lang="en-US" sz="4400" dirty="0"/>
              <a:t>from </a:t>
            </a:r>
            <a:r>
              <a:rPr lang="en-US" sz="4400" dirty="0" smtClean="0"/>
              <a:t>SOPs</a:t>
            </a:r>
          </a:p>
          <a:p>
            <a:pPr>
              <a:defRPr/>
            </a:pPr>
            <a:r>
              <a:rPr lang="en-US" sz="4400" dirty="0" smtClean="0"/>
              <a:t>Assess situation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extLst/>
        </p:spPr>
        <p:txBody>
          <a:bodyPr vert="horz" wrap="square" lIns="91440" tIns="45720" rIns="91440" bIns="45720" numCol="1" anchor="t" anchorCtr="0" compatLnSpc="1">
            <a:prstTxWarp prst="textNoShape">
              <a:avLst/>
            </a:prstTxWarp>
          </a:bodyPr>
          <a:lstStyle/>
          <a:p>
            <a:pPr>
              <a:defRPr/>
            </a:pPr>
            <a:r>
              <a:rPr lang="en-SG" dirty="0" smtClean="0"/>
              <a:t>Maintaining Team SA</a:t>
            </a:r>
          </a:p>
        </p:txBody>
      </p:sp>
      <p:sp>
        <p:nvSpPr>
          <p:cNvPr id="23555" name="Content Placeholder 2"/>
          <p:cNvSpPr>
            <a:spLocks noGrp="1"/>
          </p:cNvSpPr>
          <p:nvPr>
            <p:ph type="body" sz="quarter" idx="11"/>
          </p:nvPr>
        </p:nvSpPr>
        <p:spPr>
          <a:prstGeom prst="rect">
            <a:avLst/>
          </a:prstGeom>
        </p:spPr>
        <p:txBody>
          <a:bodyPr>
            <a:normAutofit/>
          </a:bodyPr>
          <a:lstStyle/>
          <a:p>
            <a:pPr marL="0" indent="0">
              <a:buFont typeface="Wingdings" pitchFamily="2" charset="2"/>
              <a:buNone/>
              <a:defRPr/>
            </a:pPr>
            <a:r>
              <a:rPr lang="en-US" b="1" dirty="0" smtClean="0"/>
              <a:t>Team related:</a:t>
            </a:r>
          </a:p>
          <a:p>
            <a:pPr>
              <a:defRPr/>
            </a:pPr>
            <a:r>
              <a:rPr lang="en-US" dirty="0"/>
              <a:t>Know </a:t>
            </a:r>
            <a:r>
              <a:rPr lang="en-US" dirty="0" smtClean="0"/>
              <a:t>members</a:t>
            </a:r>
            <a:r>
              <a:rPr lang="en-US" dirty="0"/>
              <a:t>’ knowledge, skills and abilities</a:t>
            </a:r>
          </a:p>
          <a:p>
            <a:pPr>
              <a:defRPr/>
            </a:pPr>
            <a:r>
              <a:rPr lang="en-US" dirty="0" smtClean="0"/>
              <a:t>Monitor members conditions</a:t>
            </a:r>
          </a:p>
          <a:p>
            <a:pPr>
              <a:defRPr/>
            </a:pPr>
            <a:r>
              <a:rPr lang="en-US" dirty="0" smtClean="0"/>
              <a:t>Look out for ineffective team behaviours </a:t>
            </a:r>
          </a:p>
          <a:p>
            <a:pPr>
              <a:defRPr/>
            </a:pPr>
            <a:r>
              <a:rPr lang="en-US" dirty="0" smtClean="0"/>
              <a:t>Monitor for teamwork breakdown</a:t>
            </a:r>
          </a:p>
          <a:p>
            <a:pPr>
              <a:defRPr/>
            </a:pPr>
            <a:r>
              <a:rPr lang="en-US" dirty="0" smtClean="0"/>
              <a:t>Detect gaps &amp; inconsistencies</a:t>
            </a:r>
          </a:p>
          <a:p>
            <a:pPr>
              <a:defRPr/>
            </a:pPr>
            <a:r>
              <a:rPr lang="en-US" dirty="0" smtClean="0"/>
              <a:t>Adjust strategies  </a:t>
            </a:r>
          </a:p>
          <a:p>
            <a:pPr marL="0" indent="0">
              <a:buFont typeface="Wingdings" pitchFamily="2" charset="2"/>
              <a:buNone/>
              <a:defRPr/>
            </a:pPr>
            <a:endParaRPr lang="en-US" dirty="0" smtClean="0"/>
          </a:p>
          <a:p>
            <a:pPr marL="0" indent="0">
              <a:buFont typeface="Wingdings" pitchFamily="2" charset="2"/>
              <a:buNone/>
              <a:defRPr/>
            </a:pPr>
            <a:r>
              <a:rPr lang="en-US" dirty="0" smtClean="0"/>
              <a:t> </a:t>
            </a:r>
            <a:endParaRPr lang="en-SG" dirty="0" smtClean="0"/>
          </a:p>
          <a:p>
            <a:pPr>
              <a:defRPr/>
            </a:pPr>
            <a:endParaRPr lang="en-SG"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CRM</a:t>
            </a:r>
            <a:endParaRPr lang="en-GB" dirty="0"/>
          </a:p>
        </p:txBody>
      </p:sp>
      <p:sp>
        <p:nvSpPr>
          <p:cNvPr id="3" name="Text Placeholder 2"/>
          <p:cNvSpPr>
            <a:spLocks noGrp="1"/>
          </p:cNvSpPr>
          <p:nvPr>
            <p:ph type="body" sz="quarter" idx="11"/>
          </p:nvPr>
        </p:nvSpPr>
        <p:spPr>
          <a:xfrm>
            <a:off x="685800" y="1628800"/>
            <a:ext cx="7543800" cy="4572000"/>
          </a:xfrm>
        </p:spPr>
        <p:txBody>
          <a:bodyPr/>
          <a:lstStyle/>
          <a:p>
            <a:r>
              <a:rPr lang="en-SG" dirty="0" smtClean="0"/>
              <a:t>Introduced by the aviation industry to </a:t>
            </a:r>
            <a:r>
              <a:rPr lang="en-SG" dirty="0"/>
              <a:t>manage some of </a:t>
            </a:r>
            <a:r>
              <a:rPr lang="en-SG" dirty="0" smtClean="0"/>
              <a:t>teamwork problems</a:t>
            </a:r>
            <a:r>
              <a:rPr lang="en-GB" dirty="0" smtClean="0"/>
              <a:t> </a:t>
            </a:r>
            <a:endParaRPr lang="de-DE" dirty="0"/>
          </a:p>
          <a:p>
            <a:r>
              <a:rPr lang="en-SG" dirty="0"/>
              <a:t>CRM was introduced as a way to train </a:t>
            </a:r>
            <a:r>
              <a:rPr lang="en-SG" dirty="0" smtClean="0"/>
              <a:t>aircrews to </a:t>
            </a:r>
            <a:r>
              <a:rPr lang="en-SG" u="sng" dirty="0"/>
              <a:t>use all available resources </a:t>
            </a:r>
            <a:r>
              <a:rPr lang="en-SG" dirty="0"/>
              <a:t>– equipment, people</a:t>
            </a:r>
            <a:r>
              <a:rPr lang="en-SG" dirty="0" smtClean="0"/>
              <a:t>, and </a:t>
            </a:r>
            <a:r>
              <a:rPr lang="en-SG" dirty="0"/>
              <a:t>information – by communicating </a:t>
            </a:r>
            <a:r>
              <a:rPr lang="en-SG" dirty="0" smtClean="0"/>
              <a:t>and coordinating </a:t>
            </a:r>
            <a:r>
              <a:rPr lang="en-SG" dirty="0"/>
              <a:t>as a team. </a:t>
            </a:r>
            <a:endParaRPr lang="en-SG" dirty="0" smtClean="0"/>
          </a:p>
          <a:p>
            <a:r>
              <a:rPr lang="en-SG" dirty="0" smtClean="0"/>
              <a:t>Refer to as a strategy to train in non-technical skills in high risk industries </a:t>
            </a:r>
          </a:p>
          <a:p>
            <a:r>
              <a:rPr lang="en-SG" dirty="0" smtClean="0"/>
              <a:t>CRM </a:t>
            </a:r>
            <a:r>
              <a:rPr lang="en-SG" dirty="0"/>
              <a:t>has been </a:t>
            </a:r>
            <a:r>
              <a:rPr lang="en-SG" dirty="0" smtClean="0"/>
              <a:t>used within the </a:t>
            </a:r>
            <a:r>
              <a:rPr lang="en-SG" dirty="0"/>
              <a:t>aviation industry for more than </a:t>
            </a:r>
            <a:r>
              <a:rPr lang="en-SG" dirty="0" smtClean="0"/>
              <a:t>20 years </a:t>
            </a:r>
            <a:r>
              <a:rPr lang="en-SG" dirty="0"/>
              <a:t>and has undergone several </a:t>
            </a:r>
            <a:r>
              <a:rPr lang="en-SG" dirty="0" smtClean="0"/>
              <a:t>evolutions </a:t>
            </a:r>
            <a:r>
              <a:rPr lang="en-GB" dirty="0" smtClean="0"/>
              <a:t>with different focus. </a:t>
            </a:r>
            <a:endParaRPr lang="en-GB" dirty="0"/>
          </a:p>
        </p:txBody>
      </p:sp>
    </p:spTree>
    <p:extLst>
      <p:ext uri="{BB962C8B-B14F-4D97-AF65-F5344CB8AC3E}">
        <p14:creationId xmlns:p14="http://schemas.microsoft.com/office/powerpoint/2010/main" xmlns="" val="2224599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CRM Evolution </a:t>
            </a:r>
            <a:endParaRPr lang="en-GB" dirty="0"/>
          </a:p>
        </p:txBody>
      </p:sp>
      <p:sp>
        <p:nvSpPr>
          <p:cNvPr id="3" name="Text Placeholder 2"/>
          <p:cNvSpPr>
            <a:spLocks noGrp="1"/>
          </p:cNvSpPr>
          <p:nvPr>
            <p:ph type="body" sz="quarter" idx="11"/>
          </p:nvPr>
        </p:nvSpPr>
        <p:spPr>
          <a:xfrm>
            <a:off x="685800" y="1628800"/>
            <a:ext cx="7543800" cy="4572000"/>
          </a:xfrm>
        </p:spPr>
        <p:txBody>
          <a:bodyPr>
            <a:normAutofit fontScale="92500" lnSpcReduction="10000"/>
          </a:bodyPr>
          <a:lstStyle/>
          <a:p>
            <a:r>
              <a:rPr lang="en-GB" dirty="0" smtClean="0"/>
              <a:t>1</a:t>
            </a:r>
            <a:r>
              <a:rPr lang="en-GB" baseline="30000" dirty="0" smtClean="0"/>
              <a:t>st</a:t>
            </a:r>
            <a:r>
              <a:rPr lang="en-GB" dirty="0" smtClean="0"/>
              <a:t> Evolution CRM:</a:t>
            </a:r>
          </a:p>
          <a:p>
            <a:pPr lvl="1"/>
            <a:r>
              <a:rPr lang="en-SG" dirty="0" smtClean="0"/>
              <a:t>Emphasis on </a:t>
            </a:r>
            <a:r>
              <a:rPr lang="en-SG" dirty="0"/>
              <a:t>changing individual </a:t>
            </a:r>
            <a:r>
              <a:rPr lang="en-SG" dirty="0" smtClean="0"/>
              <a:t>styles and </a:t>
            </a:r>
            <a:r>
              <a:rPr lang="en-SG" dirty="0"/>
              <a:t>correcting deficiencies in individual </a:t>
            </a:r>
            <a:r>
              <a:rPr lang="en-SG" dirty="0" smtClean="0"/>
              <a:t>behaviour. </a:t>
            </a:r>
          </a:p>
          <a:p>
            <a:pPr lvl="1"/>
            <a:r>
              <a:rPr lang="en-SG" dirty="0"/>
              <a:t>H</a:t>
            </a:r>
            <a:r>
              <a:rPr lang="en-SG" dirty="0" smtClean="0"/>
              <a:t>eavy </a:t>
            </a:r>
            <a:r>
              <a:rPr lang="en-SG" dirty="0"/>
              <a:t>focus on psychological testing</a:t>
            </a:r>
            <a:r>
              <a:rPr lang="en-SG" dirty="0" smtClean="0"/>
              <a:t>.</a:t>
            </a:r>
          </a:p>
          <a:p>
            <a:pPr lvl="1"/>
            <a:endParaRPr lang="en-SG" dirty="0"/>
          </a:p>
          <a:p>
            <a:r>
              <a:rPr lang="en-GB" dirty="0" smtClean="0"/>
              <a:t>2</a:t>
            </a:r>
            <a:r>
              <a:rPr lang="en-GB" baseline="30000" dirty="0" smtClean="0"/>
              <a:t>nd</a:t>
            </a:r>
            <a:r>
              <a:rPr lang="en-GB" dirty="0"/>
              <a:t> </a:t>
            </a:r>
            <a:r>
              <a:rPr lang="en-GB" dirty="0" smtClean="0"/>
              <a:t>Evolution </a:t>
            </a:r>
            <a:r>
              <a:rPr lang="en-GB" dirty="0"/>
              <a:t>CRM</a:t>
            </a:r>
            <a:r>
              <a:rPr lang="en-GB" dirty="0" smtClean="0"/>
              <a:t>:</a:t>
            </a:r>
          </a:p>
          <a:p>
            <a:pPr lvl="1"/>
            <a:r>
              <a:rPr lang="en-GB" dirty="0" smtClean="0"/>
              <a:t>Focus </a:t>
            </a:r>
            <a:r>
              <a:rPr lang="en-SG" dirty="0" smtClean="0"/>
              <a:t>on </a:t>
            </a:r>
            <a:r>
              <a:rPr lang="en-SG" dirty="0"/>
              <a:t>cockpit group </a:t>
            </a:r>
            <a:r>
              <a:rPr lang="en-SG" dirty="0" smtClean="0"/>
              <a:t>dynamics</a:t>
            </a:r>
            <a:r>
              <a:rPr lang="en-SG" dirty="0"/>
              <a:t> </a:t>
            </a:r>
            <a:r>
              <a:rPr lang="en-SG" dirty="0" smtClean="0"/>
              <a:t>and dealt more </a:t>
            </a:r>
            <a:r>
              <a:rPr lang="en-SG" dirty="0"/>
              <a:t>with specific aviation </a:t>
            </a:r>
            <a:r>
              <a:rPr lang="en-SG" dirty="0" smtClean="0"/>
              <a:t>concepts related </a:t>
            </a:r>
            <a:r>
              <a:rPr lang="en-SG" dirty="0"/>
              <a:t>to flight operations</a:t>
            </a:r>
            <a:r>
              <a:rPr lang="en-SG" dirty="0" smtClean="0"/>
              <a:t>. </a:t>
            </a:r>
          </a:p>
          <a:p>
            <a:pPr lvl="1"/>
            <a:endParaRPr lang="en-SG" dirty="0" smtClean="0"/>
          </a:p>
          <a:p>
            <a:r>
              <a:rPr lang="en-GB" dirty="0" smtClean="0"/>
              <a:t>3</a:t>
            </a:r>
            <a:r>
              <a:rPr lang="en-GB" baseline="30000" dirty="0" smtClean="0"/>
              <a:t>rd</a:t>
            </a:r>
            <a:r>
              <a:rPr lang="en-GB" dirty="0" smtClean="0"/>
              <a:t> </a:t>
            </a:r>
            <a:r>
              <a:rPr lang="en-GB" dirty="0"/>
              <a:t>Evolution </a:t>
            </a:r>
            <a:r>
              <a:rPr lang="en-GB" dirty="0" smtClean="0"/>
              <a:t>CRM </a:t>
            </a:r>
          </a:p>
          <a:p>
            <a:pPr lvl="1"/>
            <a:r>
              <a:rPr lang="en-SG" dirty="0" smtClean="0"/>
              <a:t>Scope broadens; training takes </a:t>
            </a:r>
            <a:r>
              <a:rPr lang="en-SG" dirty="0"/>
              <a:t>into account </a:t>
            </a:r>
            <a:r>
              <a:rPr lang="en-SG" dirty="0" smtClean="0"/>
              <a:t>the characteristics </a:t>
            </a:r>
            <a:r>
              <a:rPr lang="en-SG" dirty="0"/>
              <a:t>of aviation systems in </a:t>
            </a:r>
            <a:r>
              <a:rPr lang="en-SG" dirty="0" smtClean="0"/>
              <a:t>which crews </a:t>
            </a:r>
            <a:r>
              <a:rPr lang="en-SG" dirty="0"/>
              <a:t>must function and expanded to </a:t>
            </a:r>
            <a:r>
              <a:rPr lang="en-SG" dirty="0" smtClean="0"/>
              <a:t>areas outside </a:t>
            </a:r>
            <a:r>
              <a:rPr lang="en-SG" dirty="0"/>
              <a:t>the cockpit (e.g., cabin crews, </a:t>
            </a:r>
            <a:r>
              <a:rPr lang="en-SG" dirty="0" smtClean="0"/>
              <a:t>maintenance</a:t>
            </a:r>
            <a:r>
              <a:rPr lang="en-GB" dirty="0" smtClean="0"/>
              <a:t>personnel</a:t>
            </a:r>
            <a:r>
              <a:rPr lang="en-GB" dirty="0"/>
              <a:t>)</a:t>
            </a:r>
          </a:p>
          <a:p>
            <a:endParaRPr lang="en-GB" dirty="0" smtClean="0"/>
          </a:p>
        </p:txBody>
      </p:sp>
    </p:spTree>
    <p:extLst>
      <p:ext uri="{BB962C8B-B14F-4D97-AF65-F5344CB8AC3E}">
        <p14:creationId xmlns:p14="http://schemas.microsoft.com/office/powerpoint/2010/main" xmlns="" val="34438513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CRM Evolution </a:t>
            </a:r>
            <a:endParaRPr lang="en-GB" dirty="0"/>
          </a:p>
        </p:txBody>
      </p:sp>
      <p:sp>
        <p:nvSpPr>
          <p:cNvPr id="3" name="Text Placeholder 2"/>
          <p:cNvSpPr>
            <a:spLocks noGrp="1"/>
          </p:cNvSpPr>
          <p:nvPr>
            <p:ph type="body" sz="quarter" idx="11"/>
          </p:nvPr>
        </p:nvSpPr>
        <p:spPr>
          <a:xfrm>
            <a:off x="685800" y="1434500"/>
            <a:ext cx="7543800" cy="4572000"/>
          </a:xfrm>
        </p:spPr>
        <p:txBody>
          <a:bodyPr>
            <a:normAutofit lnSpcReduction="10000"/>
          </a:bodyPr>
          <a:lstStyle/>
          <a:p>
            <a:r>
              <a:rPr lang="en-GB" dirty="0" smtClean="0"/>
              <a:t>4</a:t>
            </a:r>
            <a:r>
              <a:rPr lang="en-GB" baseline="30000" dirty="0" smtClean="0"/>
              <a:t>th</a:t>
            </a:r>
            <a:r>
              <a:rPr lang="en-GB" dirty="0" smtClean="0"/>
              <a:t>  Evolution CRM:</a:t>
            </a:r>
          </a:p>
          <a:p>
            <a:pPr lvl="1"/>
            <a:r>
              <a:rPr lang="en-SG" dirty="0" smtClean="0"/>
              <a:t>CRM </a:t>
            </a:r>
            <a:r>
              <a:rPr lang="en-SG" dirty="0"/>
              <a:t>training was integrated with </a:t>
            </a:r>
            <a:r>
              <a:rPr lang="en-SG" dirty="0" smtClean="0"/>
              <a:t>technical </a:t>
            </a:r>
            <a:r>
              <a:rPr lang="en-GB" dirty="0" smtClean="0"/>
              <a:t>training</a:t>
            </a:r>
            <a:r>
              <a:rPr lang="en-GB" dirty="0"/>
              <a:t>.</a:t>
            </a:r>
          </a:p>
          <a:p>
            <a:endParaRPr lang="en-GB" dirty="0" smtClean="0"/>
          </a:p>
          <a:p>
            <a:r>
              <a:rPr lang="en-GB" dirty="0" smtClean="0"/>
              <a:t>5</a:t>
            </a:r>
            <a:r>
              <a:rPr lang="en-GB" baseline="30000" dirty="0" smtClean="0"/>
              <a:t>th</a:t>
            </a:r>
            <a:r>
              <a:rPr lang="en-GB" dirty="0" smtClean="0"/>
              <a:t> Evolution </a:t>
            </a:r>
            <a:r>
              <a:rPr lang="en-GB" dirty="0"/>
              <a:t>CRM</a:t>
            </a:r>
            <a:r>
              <a:rPr lang="en-GB" dirty="0" smtClean="0"/>
              <a:t>:</a:t>
            </a:r>
          </a:p>
          <a:p>
            <a:pPr lvl="1"/>
            <a:r>
              <a:rPr lang="en-SG" dirty="0" smtClean="0"/>
              <a:t>An awareness </a:t>
            </a:r>
            <a:r>
              <a:rPr lang="en-SG" dirty="0"/>
              <a:t>that human error is inevitable </a:t>
            </a:r>
            <a:r>
              <a:rPr lang="en-SG" dirty="0" smtClean="0"/>
              <a:t>and can </a:t>
            </a:r>
            <a:r>
              <a:rPr lang="en-SG" dirty="0"/>
              <a:t>provide a great deal of information. </a:t>
            </a:r>
            <a:endParaRPr lang="en-SG" dirty="0" smtClean="0"/>
          </a:p>
          <a:p>
            <a:pPr lvl="1"/>
            <a:r>
              <a:rPr lang="en-SG" dirty="0" smtClean="0"/>
              <a:t>CRM is now </a:t>
            </a:r>
            <a:r>
              <a:rPr lang="en-SG" dirty="0"/>
              <a:t>being used as a way to try to manage </a:t>
            </a:r>
            <a:r>
              <a:rPr lang="en-SG" dirty="0" smtClean="0"/>
              <a:t>these errors </a:t>
            </a:r>
            <a:r>
              <a:rPr lang="en-SG" dirty="0"/>
              <a:t>by focusing on training teamwork </a:t>
            </a:r>
            <a:r>
              <a:rPr lang="en-SG" dirty="0" smtClean="0"/>
              <a:t>skills that </a:t>
            </a:r>
            <a:r>
              <a:rPr lang="en-SG" dirty="0"/>
              <a:t>will promote (a) error avoidance, (b) </a:t>
            </a:r>
            <a:r>
              <a:rPr lang="en-SG" dirty="0" smtClean="0"/>
              <a:t>early detection </a:t>
            </a:r>
            <a:r>
              <a:rPr lang="en-SG" dirty="0"/>
              <a:t>of errors, and (c) minimization of </a:t>
            </a:r>
            <a:r>
              <a:rPr lang="en-SG" dirty="0" smtClean="0"/>
              <a:t>consequences resulting </a:t>
            </a:r>
            <a:r>
              <a:rPr lang="en-SG" dirty="0"/>
              <a:t>from CRM errors. </a:t>
            </a:r>
            <a:endParaRPr lang="en-SG" dirty="0" smtClean="0"/>
          </a:p>
          <a:p>
            <a:pPr lvl="1"/>
            <a:r>
              <a:rPr lang="en-SG" dirty="0" smtClean="0"/>
              <a:t>Programs are </a:t>
            </a:r>
            <a:r>
              <a:rPr lang="en-SG" dirty="0"/>
              <a:t>beginning to go beyond error </a:t>
            </a:r>
            <a:r>
              <a:rPr lang="en-SG" dirty="0" smtClean="0"/>
              <a:t>management </a:t>
            </a:r>
            <a:r>
              <a:rPr lang="en-GB" dirty="0" smtClean="0"/>
              <a:t>to </a:t>
            </a:r>
            <a:r>
              <a:rPr lang="en-GB" dirty="0"/>
              <a:t>include </a:t>
            </a:r>
            <a:r>
              <a:rPr lang="en-GB" dirty="0" smtClean="0"/>
              <a:t>a focus </a:t>
            </a:r>
            <a:r>
              <a:rPr lang="en-GB" dirty="0"/>
              <a:t>on threat recognition </a:t>
            </a:r>
            <a:r>
              <a:rPr lang="en-GB" dirty="0" smtClean="0"/>
              <a:t>and management </a:t>
            </a:r>
            <a:endParaRPr lang="en-GB" dirty="0"/>
          </a:p>
          <a:p>
            <a:pPr marL="0" indent="0">
              <a:buNone/>
            </a:pPr>
            <a:endParaRPr lang="en-GB" dirty="0"/>
          </a:p>
          <a:p>
            <a:endParaRPr lang="en-GB" dirty="0" smtClean="0"/>
          </a:p>
        </p:txBody>
      </p:sp>
    </p:spTree>
    <p:extLst>
      <p:ext uri="{BB962C8B-B14F-4D97-AF65-F5344CB8AC3E}">
        <p14:creationId xmlns:p14="http://schemas.microsoft.com/office/powerpoint/2010/main" xmlns="" val="601868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CRM training encompass?</a:t>
            </a:r>
            <a:endParaRPr lang="en-GB" dirty="0"/>
          </a:p>
        </p:txBody>
      </p:sp>
      <p:sp>
        <p:nvSpPr>
          <p:cNvPr id="3" name="Text Placeholder 2"/>
          <p:cNvSpPr>
            <a:spLocks noGrp="1"/>
          </p:cNvSpPr>
          <p:nvPr>
            <p:ph type="body" sz="quarter" idx="11"/>
          </p:nvPr>
        </p:nvSpPr>
        <p:spPr/>
        <p:txBody>
          <a:bodyPr>
            <a:normAutofit fontScale="92500" lnSpcReduction="10000"/>
          </a:bodyPr>
          <a:lstStyle/>
          <a:p>
            <a:r>
              <a:rPr lang="en-GB" dirty="0" err="1" smtClean="0"/>
              <a:t>Rhona</a:t>
            </a:r>
            <a:r>
              <a:rPr lang="en-GB" dirty="0" smtClean="0"/>
              <a:t> </a:t>
            </a:r>
            <a:r>
              <a:rPr lang="en-GB" dirty="0" err="1" smtClean="0"/>
              <a:t>Flin</a:t>
            </a:r>
            <a:r>
              <a:rPr lang="en-GB" dirty="0" smtClean="0"/>
              <a:t> and colleagues identify non-technical skills as:</a:t>
            </a:r>
          </a:p>
          <a:p>
            <a:pPr lvl="1"/>
            <a:r>
              <a:rPr lang="en-GB" dirty="0" smtClean="0"/>
              <a:t>Cognitive, social and personal resource skills that complement technical skills, and contribute to safe and efficient tasks performance. </a:t>
            </a:r>
          </a:p>
          <a:p>
            <a:pPr lvl="1"/>
            <a:endParaRPr lang="en-GB" dirty="0" smtClean="0"/>
          </a:p>
          <a:p>
            <a:r>
              <a:rPr lang="en-GB" dirty="0" smtClean="0"/>
              <a:t>7 non-technical skills:</a:t>
            </a:r>
          </a:p>
          <a:p>
            <a:pPr lvl="1"/>
            <a:r>
              <a:rPr lang="en-GB" dirty="0" smtClean="0"/>
              <a:t>Situation awareness</a:t>
            </a:r>
          </a:p>
          <a:p>
            <a:pPr lvl="1"/>
            <a:r>
              <a:rPr lang="en-GB" dirty="0" smtClean="0"/>
              <a:t>Decision making</a:t>
            </a:r>
          </a:p>
          <a:p>
            <a:pPr lvl="1"/>
            <a:r>
              <a:rPr lang="en-GB" dirty="0" smtClean="0"/>
              <a:t>Communication</a:t>
            </a:r>
          </a:p>
          <a:p>
            <a:pPr lvl="1"/>
            <a:r>
              <a:rPr lang="en-GB" dirty="0" smtClean="0"/>
              <a:t>Teamwork</a:t>
            </a:r>
          </a:p>
          <a:p>
            <a:pPr lvl="1"/>
            <a:r>
              <a:rPr lang="en-GB" dirty="0" smtClean="0"/>
              <a:t>Leadership</a:t>
            </a:r>
          </a:p>
          <a:p>
            <a:pPr lvl="1"/>
            <a:r>
              <a:rPr lang="en-GB" dirty="0" smtClean="0"/>
              <a:t>Managing stress</a:t>
            </a:r>
          </a:p>
          <a:p>
            <a:pPr lvl="1"/>
            <a:r>
              <a:rPr lang="en-GB" dirty="0" smtClean="0"/>
              <a:t>Coping with fatigue</a:t>
            </a:r>
          </a:p>
          <a:p>
            <a:pPr lvl="1"/>
            <a:endParaRPr lang="en-GB" dirty="0" smtClean="0"/>
          </a:p>
          <a:p>
            <a:pPr lvl="1"/>
            <a:endParaRPr lang="en-GB" dirty="0"/>
          </a:p>
        </p:txBody>
      </p:sp>
      <p:sp>
        <p:nvSpPr>
          <p:cNvPr id="4" name="TextBox 3"/>
          <p:cNvSpPr txBox="1"/>
          <p:nvPr/>
        </p:nvSpPr>
        <p:spPr>
          <a:xfrm>
            <a:off x="827584" y="6128365"/>
            <a:ext cx="4778872" cy="276999"/>
          </a:xfrm>
          <a:prstGeom prst="rect">
            <a:avLst/>
          </a:prstGeom>
          <a:noFill/>
        </p:spPr>
        <p:txBody>
          <a:bodyPr wrap="none" rtlCol="0">
            <a:spAutoFit/>
          </a:bodyPr>
          <a:lstStyle/>
          <a:p>
            <a:r>
              <a:rPr lang="en-GB" sz="1200" dirty="0" err="1" smtClean="0"/>
              <a:t>Flin</a:t>
            </a:r>
            <a:r>
              <a:rPr lang="en-GB" sz="1200" dirty="0" smtClean="0"/>
              <a:t>, et al, Safety at the sharp end: a guide to technical skills, 2008. </a:t>
            </a:r>
            <a:endParaRPr lang="en-GB" sz="1200" dirty="0"/>
          </a:p>
        </p:txBody>
      </p:sp>
    </p:spTree>
    <p:extLst>
      <p:ext uri="{BB962C8B-B14F-4D97-AF65-F5344CB8AC3E}">
        <p14:creationId xmlns:p14="http://schemas.microsoft.com/office/powerpoint/2010/main" xmlns="" val="409399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noChangeArrowheads="1"/>
          </p:cNvSpPr>
          <p:nvPr>
            <p:ph type="body" idx="4294967295"/>
          </p:nvPr>
        </p:nvSpPr>
        <p:spPr>
          <a:xfrm>
            <a:off x="152400" y="685800"/>
            <a:ext cx="2590800" cy="5715000"/>
          </a:xfrm>
          <a:prstGeom prst="rect">
            <a:avLst/>
          </a:prstGeom>
          <a:noFill/>
          <a:ln>
            <a:solidFill>
              <a:schemeClr val="accent1"/>
            </a:solidFill>
            <a:miter lim="800000"/>
            <a:headEnd/>
            <a:tailEnd/>
          </a:ln>
        </p:spPr>
        <p:txBody>
          <a:bodyPr/>
          <a:lstStyle/>
          <a:p>
            <a:r>
              <a:rPr lang="en-US" sz="1600" b="1" dirty="0"/>
              <a:t>Cue/strategy associations</a:t>
            </a:r>
          </a:p>
          <a:p>
            <a:r>
              <a:rPr lang="en-US" sz="1600" b="1" dirty="0"/>
              <a:t>Task-specific teammate characteristics</a:t>
            </a:r>
          </a:p>
          <a:p>
            <a:r>
              <a:rPr lang="en-US" sz="1600" b="1" dirty="0"/>
              <a:t>Shared task models</a:t>
            </a:r>
          </a:p>
          <a:p>
            <a:r>
              <a:rPr lang="en-US" sz="1600" b="1" dirty="0"/>
              <a:t>Knowledge of team mission, objectives, norms</a:t>
            </a:r>
          </a:p>
          <a:p>
            <a:r>
              <a:rPr lang="en-US" sz="1600" b="1" dirty="0"/>
              <a:t>Task sequencing</a:t>
            </a:r>
          </a:p>
          <a:p>
            <a:r>
              <a:rPr lang="en-US" sz="1600" b="1" dirty="0"/>
              <a:t>Accurate task models</a:t>
            </a:r>
          </a:p>
          <a:p>
            <a:r>
              <a:rPr lang="en-US" sz="1600" b="1" dirty="0"/>
              <a:t>Team role interaction patterns</a:t>
            </a:r>
          </a:p>
          <a:p>
            <a:r>
              <a:rPr lang="en-US" sz="1600" b="1" dirty="0"/>
              <a:t>Understanding of teamwork's skills</a:t>
            </a:r>
          </a:p>
          <a:p>
            <a:r>
              <a:rPr lang="en-US" sz="1600" b="1" dirty="0"/>
              <a:t>Knowledge of boundary spanning role</a:t>
            </a:r>
          </a:p>
          <a:p>
            <a:r>
              <a:rPr lang="en-US" sz="1600" b="1" dirty="0"/>
              <a:t>Teammate characteristics</a:t>
            </a:r>
            <a:endParaRPr lang="en-US" sz="900" b="1" dirty="0"/>
          </a:p>
        </p:txBody>
      </p:sp>
      <p:sp>
        <p:nvSpPr>
          <p:cNvPr id="7" name="Rectangle 5"/>
          <p:cNvSpPr>
            <a:spLocks noChangeArrowheads="1"/>
          </p:cNvSpPr>
          <p:nvPr/>
        </p:nvSpPr>
        <p:spPr bwMode="auto">
          <a:xfrm>
            <a:off x="2895600" y="685800"/>
            <a:ext cx="3124200" cy="5715000"/>
          </a:xfrm>
          <a:prstGeom prst="rect">
            <a:avLst/>
          </a:prstGeom>
          <a:noFill/>
          <a:ln w="9525">
            <a:solidFill>
              <a:schemeClr val="accent1"/>
            </a:solidFill>
            <a:miter lim="800000"/>
            <a:headEnd/>
            <a:tailEnd/>
          </a:ln>
          <a:extLst>
            <a:ext uri="{909E8E84-426E-40DD-AFC4-6F175D3DCCD1}">
              <a14:hiddenFill xmlns:a14="http://schemas.microsoft.com/office/drawing/2010/main" xmlns="">
                <a:solidFill>
                  <a:schemeClr val="accent1"/>
                </a:solidFill>
              </a14:hiddenFill>
            </a:ext>
          </a:extLst>
        </p:spPr>
        <p:txBody>
          <a:bodyPr/>
          <a:lstStyle>
            <a:lvl1pPr marL="342900" indent="-342900">
              <a:spcBef>
                <a:spcPct val="20000"/>
              </a:spcBef>
              <a:buSzPct val="80000"/>
              <a:buBlip>
                <a:blip r:embed="rId3"/>
              </a:buBlip>
              <a:defRPr sz="3200">
                <a:solidFill>
                  <a:schemeClr val="bg1"/>
                </a:solidFill>
                <a:latin typeface="Arial" panose="020B0604020202020204" pitchFamily="34" charset="0"/>
              </a:defRPr>
            </a:lvl1pPr>
            <a:lvl2pPr marL="742950" indent="-285750">
              <a:spcBef>
                <a:spcPct val="20000"/>
              </a:spcBef>
              <a:buSzPct val="80000"/>
              <a:buBlip>
                <a:blip r:embed="rId4"/>
              </a:buBlip>
              <a:defRPr sz="2800">
                <a:solidFill>
                  <a:schemeClr val="bg1"/>
                </a:solidFill>
                <a:effectLst>
                  <a:outerShdw blurRad="38100" dist="38100" dir="2700000" algn="tl">
                    <a:srgbClr val="C0C0C0"/>
                  </a:outerShdw>
                </a:effectLst>
                <a:latin typeface="Arial" panose="020B0604020202020204" pitchFamily="34" charset="0"/>
              </a:defRPr>
            </a:lvl2pPr>
            <a:lvl3pPr marL="1143000" indent="-228600">
              <a:spcBef>
                <a:spcPct val="20000"/>
              </a:spcBef>
              <a:buSzPct val="80000"/>
              <a:buBlip>
                <a:blip r:embed="rId5"/>
              </a:buBlip>
              <a:defRPr sz="2400">
                <a:solidFill>
                  <a:schemeClr val="bg1"/>
                </a:solidFill>
                <a:latin typeface="Arial" panose="020B0604020202020204" pitchFamily="34" charset="0"/>
              </a:defRPr>
            </a:lvl3pPr>
            <a:lvl4pPr marL="1600200" indent="-228600">
              <a:spcBef>
                <a:spcPct val="20000"/>
              </a:spcBef>
              <a:buSzPct val="80000"/>
              <a:buBlip>
                <a:blip r:embed="rId6"/>
              </a:buBlip>
              <a:defRPr sz="2000">
                <a:solidFill>
                  <a:schemeClr val="bg1"/>
                </a:solidFill>
                <a:latin typeface="Arial" panose="020B0604020202020204" pitchFamily="34" charset="0"/>
              </a:defRPr>
            </a:lvl4pPr>
            <a:lvl5pPr marL="2057400" indent="-228600">
              <a:spcBef>
                <a:spcPct val="20000"/>
              </a:spcBef>
              <a:buSzPct val="80000"/>
              <a:buChar char="»"/>
              <a:defRPr sz="2000">
                <a:solidFill>
                  <a:schemeClr val="bg1"/>
                </a:solidFill>
                <a:latin typeface="Arial" panose="020B0604020202020204" pitchFamily="34" charset="0"/>
              </a:defRPr>
            </a:lvl5pPr>
            <a:lvl6pPr marL="2514600" indent="-228600" fontAlgn="base">
              <a:spcBef>
                <a:spcPct val="20000"/>
              </a:spcBef>
              <a:spcAft>
                <a:spcPct val="0"/>
              </a:spcAft>
              <a:buSzPct val="80000"/>
              <a:buChar char="»"/>
              <a:defRPr sz="2000">
                <a:solidFill>
                  <a:schemeClr val="bg1"/>
                </a:solidFill>
                <a:latin typeface="Arial" panose="020B0604020202020204" pitchFamily="34" charset="0"/>
              </a:defRPr>
            </a:lvl6pPr>
            <a:lvl7pPr marL="2971800" indent="-228600" fontAlgn="base">
              <a:spcBef>
                <a:spcPct val="20000"/>
              </a:spcBef>
              <a:spcAft>
                <a:spcPct val="0"/>
              </a:spcAft>
              <a:buSzPct val="80000"/>
              <a:buChar char="»"/>
              <a:defRPr sz="2000">
                <a:solidFill>
                  <a:schemeClr val="bg1"/>
                </a:solidFill>
                <a:latin typeface="Arial" panose="020B0604020202020204" pitchFamily="34" charset="0"/>
              </a:defRPr>
            </a:lvl7pPr>
            <a:lvl8pPr marL="3429000" indent="-228600" fontAlgn="base">
              <a:spcBef>
                <a:spcPct val="20000"/>
              </a:spcBef>
              <a:spcAft>
                <a:spcPct val="0"/>
              </a:spcAft>
              <a:buSzPct val="80000"/>
              <a:buChar char="»"/>
              <a:defRPr sz="2000">
                <a:solidFill>
                  <a:schemeClr val="bg1"/>
                </a:solidFill>
                <a:latin typeface="Arial" panose="020B0604020202020204" pitchFamily="34" charset="0"/>
              </a:defRPr>
            </a:lvl8pPr>
            <a:lvl9pPr marL="3886200" indent="-228600" fontAlgn="base">
              <a:spcBef>
                <a:spcPct val="20000"/>
              </a:spcBef>
              <a:spcAft>
                <a:spcPct val="0"/>
              </a:spcAft>
              <a:buSzPct val="80000"/>
              <a:buChar char="»"/>
              <a:defRPr sz="2000">
                <a:solidFill>
                  <a:schemeClr val="bg1"/>
                </a:solidFill>
                <a:latin typeface="Arial" panose="020B0604020202020204" pitchFamily="34" charset="0"/>
              </a:defRPr>
            </a:lvl9pPr>
          </a:lstStyle>
          <a:p>
            <a:pPr defTabSz="914400" eaLnBrk="1" hangingPunct="1"/>
            <a:r>
              <a:rPr lang="en-US" sz="1600" dirty="0" smtClean="0">
                <a:solidFill>
                  <a:schemeClr val="tx1"/>
                </a:solidFill>
              </a:rPr>
              <a:t>Adaptability</a:t>
            </a:r>
          </a:p>
          <a:p>
            <a:pPr lvl="1" defTabSz="914400" eaLnBrk="1" hangingPunct="1"/>
            <a:r>
              <a:rPr lang="en-US" sz="1400" dirty="0" smtClean="0">
                <a:solidFill>
                  <a:schemeClr val="tx1"/>
                </a:solidFill>
                <a:effectLst/>
              </a:rPr>
              <a:t>Flexibility </a:t>
            </a:r>
          </a:p>
          <a:p>
            <a:pPr lvl="1" defTabSz="914400" eaLnBrk="1" hangingPunct="1"/>
            <a:r>
              <a:rPr lang="en-US" sz="1400" dirty="0" smtClean="0">
                <a:solidFill>
                  <a:schemeClr val="tx1"/>
                </a:solidFill>
                <a:effectLst/>
              </a:rPr>
              <a:t>Dynamic reallocation of function </a:t>
            </a:r>
          </a:p>
          <a:p>
            <a:pPr lvl="1" defTabSz="914400" eaLnBrk="1" hangingPunct="1"/>
            <a:r>
              <a:rPr lang="en-US" sz="1400" dirty="0" smtClean="0">
                <a:solidFill>
                  <a:schemeClr val="tx1"/>
                </a:solidFill>
                <a:effectLst/>
              </a:rPr>
              <a:t>Compensatory </a:t>
            </a:r>
            <a:r>
              <a:rPr lang="en-US" sz="1400" dirty="0" err="1" smtClean="0">
                <a:solidFill>
                  <a:schemeClr val="tx1"/>
                </a:solidFill>
                <a:effectLst/>
              </a:rPr>
              <a:t>behaviour</a:t>
            </a:r>
            <a:endParaRPr lang="en-US" sz="1400" dirty="0" smtClean="0">
              <a:solidFill>
                <a:schemeClr val="tx1"/>
              </a:solidFill>
              <a:effectLst/>
            </a:endParaRPr>
          </a:p>
          <a:p>
            <a:pPr defTabSz="914400" eaLnBrk="1" hangingPunct="1"/>
            <a:r>
              <a:rPr lang="en-US" sz="1600" dirty="0" smtClean="0">
                <a:solidFill>
                  <a:schemeClr val="tx1"/>
                </a:solidFill>
              </a:rPr>
              <a:t>Shared SA</a:t>
            </a:r>
          </a:p>
          <a:p>
            <a:pPr defTabSz="914400" eaLnBrk="1" hangingPunct="1"/>
            <a:r>
              <a:rPr lang="en-US" sz="1600" dirty="0" smtClean="0">
                <a:solidFill>
                  <a:schemeClr val="tx1"/>
                </a:solidFill>
              </a:rPr>
              <a:t>Mutual performance </a:t>
            </a:r>
          </a:p>
          <a:p>
            <a:pPr lvl="1" defTabSz="914400" eaLnBrk="1" hangingPunct="1"/>
            <a:r>
              <a:rPr lang="en-US" sz="1400" dirty="0" smtClean="0">
                <a:solidFill>
                  <a:schemeClr val="tx1"/>
                </a:solidFill>
                <a:effectLst/>
              </a:rPr>
              <a:t>monitoring and feedback</a:t>
            </a:r>
          </a:p>
          <a:p>
            <a:pPr lvl="1" defTabSz="914400" eaLnBrk="1" hangingPunct="1"/>
            <a:r>
              <a:rPr lang="en-US" sz="1400" dirty="0" smtClean="0">
                <a:solidFill>
                  <a:schemeClr val="tx1"/>
                </a:solidFill>
                <a:effectLst/>
              </a:rPr>
              <a:t>self correction</a:t>
            </a:r>
          </a:p>
          <a:p>
            <a:pPr defTabSz="914400" eaLnBrk="1" hangingPunct="1"/>
            <a:r>
              <a:rPr lang="en-US" sz="1600" dirty="0" smtClean="0">
                <a:solidFill>
                  <a:schemeClr val="tx1"/>
                </a:solidFill>
              </a:rPr>
              <a:t>Leadership/team management</a:t>
            </a:r>
          </a:p>
          <a:p>
            <a:pPr lvl="1" defTabSz="914400" eaLnBrk="1" hangingPunct="1"/>
            <a:r>
              <a:rPr lang="en-US" sz="1400" dirty="0" smtClean="0">
                <a:solidFill>
                  <a:schemeClr val="tx1"/>
                </a:solidFill>
                <a:effectLst/>
              </a:rPr>
              <a:t>conflict resolution</a:t>
            </a:r>
          </a:p>
          <a:p>
            <a:pPr lvl="1" defTabSz="914400" eaLnBrk="1" hangingPunct="1"/>
            <a:r>
              <a:rPr lang="en-US" sz="1400" dirty="0" smtClean="0">
                <a:solidFill>
                  <a:schemeClr val="tx1"/>
                </a:solidFill>
                <a:effectLst/>
              </a:rPr>
              <a:t>assertiveness</a:t>
            </a:r>
          </a:p>
          <a:p>
            <a:pPr defTabSz="914400" eaLnBrk="1" hangingPunct="1"/>
            <a:r>
              <a:rPr lang="en-US" sz="1600" dirty="0" smtClean="0">
                <a:solidFill>
                  <a:schemeClr val="tx1"/>
                </a:solidFill>
              </a:rPr>
              <a:t>Coordination</a:t>
            </a:r>
          </a:p>
          <a:p>
            <a:pPr lvl="1" defTabSz="914400" eaLnBrk="1" hangingPunct="1"/>
            <a:r>
              <a:rPr lang="en-US" sz="1400" dirty="0" smtClean="0">
                <a:solidFill>
                  <a:schemeClr val="tx1"/>
                </a:solidFill>
                <a:effectLst/>
              </a:rPr>
              <a:t>task integration</a:t>
            </a:r>
          </a:p>
          <a:p>
            <a:pPr defTabSz="914400" eaLnBrk="1" hangingPunct="1"/>
            <a:r>
              <a:rPr lang="en-US" sz="1600" dirty="0" smtClean="0">
                <a:solidFill>
                  <a:schemeClr val="tx1"/>
                </a:solidFill>
              </a:rPr>
              <a:t>Communication</a:t>
            </a:r>
          </a:p>
          <a:p>
            <a:pPr defTabSz="914400" eaLnBrk="1" hangingPunct="1"/>
            <a:r>
              <a:rPr lang="en-US" sz="1600" dirty="0" smtClean="0">
                <a:solidFill>
                  <a:schemeClr val="tx1"/>
                </a:solidFill>
              </a:rPr>
              <a:t>Decision making</a:t>
            </a:r>
          </a:p>
          <a:p>
            <a:pPr lvl="1" defTabSz="914400" eaLnBrk="1" hangingPunct="1"/>
            <a:r>
              <a:rPr lang="en-US" sz="1400" dirty="0" smtClean="0">
                <a:solidFill>
                  <a:schemeClr val="tx1"/>
                </a:solidFill>
                <a:effectLst/>
              </a:rPr>
              <a:t>problem solving</a:t>
            </a:r>
          </a:p>
          <a:p>
            <a:pPr lvl="1" defTabSz="914400" eaLnBrk="1" hangingPunct="1"/>
            <a:r>
              <a:rPr lang="en-US" sz="1400" dirty="0" smtClean="0">
                <a:solidFill>
                  <a:schemeClr val="tx1"/>
                </a:solidFill>
                <a:effectLst/>
              </a:rPr>
              <a:t>metacognition</a:t>
            </a:r>
          </a:p>
        </p:txBody>
      </p:sp>
      <p:sp>
        <p:nvSpPr>
          <p:cNvPr id="8" name="Rectangle 4"/>
          <p:cNvSpPr>
            <a:spLocks noChangeArrowheads="1"/>
          </p:cNvSpPr>
          <p:nvPr/>
        </p:nvSpPr>
        <p:spPr bwMode="auto">
          <a:xfrm>
            <a:off x="6248400" y="685800"/>
            <a:ext cx="2590800" cy="5715000"/>
          </a:xfrm>
          <a:prstGeom prst="rect">
            <a:avLst/>
          </a:prstGeom>
          <a:noFill/>
          <a:ln w="9525">
            <a:solidFill>
              <a:schemeClr val="accent1"/>
            </a:solidFill>
            <a:miter lim="800000"/>
            <a:headEnd/>
            <a:tailEnd/>
          </a:ln>
          <a:extLst>
            <a:ext uri="{909E8E84-426E-40DD-AFC4-6F175D3DCCD1}">
              <a14:hiddenFill xmlns:a14="http://schemas.microsoft.com/office/drawing/2010/main" xmlns="">
                <a:solidFill>
                  <a:schemeClr val="accent1"/>
                </a:solidFill>
              </a14:hiddenFill>
            </a:ext>
          </a:extLst>
        </p:spPr>
        <p:txBody>
          <a:bodyPr/>
          <a:lstStyle>
            <a:lvl1pPr marL="342900" indent="-342900">
              <a:spcBef>
                <a:spcPct val="20000"/>
              </a:spcBef>
              <a:buSzPct val="80000"/>
              <a:buBlip>
                <a:blip r:embed="rId3"/>
              </a:buBlip>
              <a:defRPr sz="3200">
                <a:solidFill>
                  <a:schemeClr val="bg1"/>
                </a:solidFill>
                <a:latin typeface="Arial" panose="020B0604020202020204" pitchFamily="34" charset="0"/>
              </a:defRPr>
            </a:lvl1pPr>
            <a:lvl2pPr marL="742950" indent="-285750">
              <a:spcBef>
                <a:spcPct val="20000"/>
              </a:spcBef>
              <a:buSzPct val="80000"/>
              <a:buBlip>
                <a:blip r:embed="rId4"/>
              </a:buBlip>
              <a:defRPr sz="2800">
                <a:solidFill>
                  <a:schemeClr val="bg1"/>
                </a:solidFill>
                <a:effectLst>
                  <a:outerShdw blurRad="38100" dist="38100" dir="2700000" algn="tl">
                    <a:srgbClr val="C0C0C0"/>
                  </a:outerShdw>
                </a:effectLst>
                <a:latin typeface="Arial" panose="020B0604020202020204" pitchFamily="34" charset="0"/>
              </a:defRPr>
            </a:lvl2pPr>
            <a:lvl3pPr marL="1143000" indent="-228600">
              <a:spcBef>
                <a:spcPct val="20000"/>
              </a:spcBef>
              <a:buSzPct val="80000"/>
              <a:buBlip>
                <a:blip r:embed="rId5"/>
              </a:buBlip>
              <a:defRPr sz="2400">
                <a:solidFill>
                  <a:schemeClr val="bg1"/>
                </a:solidFill>
                <a:latin typeface="Arial" panose="020B0604020202020204" pitchFamily="34" charset="0"/>
              </a:defRPr>
            </a:lvl3pPr>
            <a:lvl4pPr marL="1600200" indent="-228600">
              <a:spcBef>
                <a:spcPct val="20000"/>
              </a:spcBef>
              <a:buSzPct val="80000"/>
              <a:buBlip>
                <a:blip r:embed="rId6"/>
              </a:buBlip>
              <a:defRPr sz="2000">
                <a:solidFill>
                  <a:schemeClr val="bg1"/>
                </a:solidFill>
                <a:latin typeface="Arial" panose="020B0604020202020204" pitchFamily="34" charset="0"/>
              </a:defRPr>
            </a:lvl4pPr>
            <a:lvl5pPr marL="2057400" indent="-228600">
              <a:spcBef>
                <a:spcPct val="20000"/>
              </a:spcBef>
              <a:buSzPct val="80000"/>
              <a:buChar char="»"/>
              <a:defRPr sz="2000">
                <a:solidFill>
                  <a:schemeClr val="bg1"/>
                </a:solidFill>
                <a:latin typeface="Arial" panose="020B0604020202020204" pitchFamily="34" charset="0"/>
              </a:defRPr>
            </a:lvl5pPr>
            <a:lvl6pPr marL="2514600" indent="-228600" fontAlgn="base">
              <a:spcBef>
                <a:spcPct val="20000"/>
              </a:spcBef>
              <a:spcAft>
                <a:spcPct val="0"/>
              </a:spcAft>
              <a:buSzPct val="80000"/>
              <a:buChar char="»"/>
              <a:defRPr sz="2000">
                <a:solidFill>
                  <a:schemeClr val="bg1"/>
                </a:solidFill>
                <a:latin typeface="Arial" panose="020B0604020202020204" pitchFamily="34" charset="0"/>
              </a:defRPr>
            </a:lvl6pPr>
            <a:lvl7pPr marL="2971800" indent="-228600" fontAlgn="base">
              <a:spcBef>
                <a:spcPct val="20000"/>
              </a:spcBef>
              <a:spcAft>
                <a:spcPct val="0"/>
              </a:spcAft>
              <a:buSzPct val="80000"/>
              <a:buChar char="»"/>
              <a:defRPr sz="2000">
                <a:solidFill>
                  <a:schemeClr val="bg1"/>
                </a:solidFill>
                <a:latin typeface="Arial" panose="020B0604020202020204" pitchFamily="34" charset="0"/>
              </a:defRPr>
            </a:lvl7pPr>
            <a:lvl8pPr marL="3429000" indent="-228600" fontAlgn="base">
              <a:spcBef>
                <a:spcPct val="20000"/>
              </a:spcBef>
              <a:spcAft>
                <a:spcPct val="0"/>
              </a:spcAft>
              <a:buSzPct val="80000"/>
              <a:buChar char="»"/>
              <a:defRPr sz="2000">
                <a:solidFill>
                  <a:schemeClr val="bg1"/>
                </a:solidFill>
                <a:latin typeface="Arial" panose="020B0604020202020204" pitchFamily="34" charset="0"/>
              </a:defRPr>
            </a:lvl8pPr>
            <a:lvl9pPr marL="3886200" indent="-228600" fontAlgn="base">
              <a:spcBef>
                <a:spcPct val="20000"/>
              </a:spcBef>
              <a:spcAft>
                <a:spcPct val="0"/>
              </a:spcAft>
              <a:buSzPct val="80000"/>
              <a:buChar char="»"/>
              <a:defRPr sz="2000">
                <a:solidFill>
                  <a:schemeClr val="bg1"/>
                </a:solidFill>
                <a:latin typeface="Arial" panose="020B0604020202020204" pitchFamily="34" charset="0"/>
              </a:defRPr>
            </a:lvl9pPr>
          </a:lstStyle>
          <a:p>
            <a:pPr defTabSz="914400" eaLnBrk="1" hangingPunct="1"/>
            <a:r>
              <a:rPr lang="en-US" sz="1800" dirty="0" smtClean="0">
                <a:solidFill>
                  <a:schemeClr val="tx1"/>
                </a:solidFill>
              </a:rPr>
              <a:t>Team orientation</a:t>
            </a:r>
          </a:p>
          <a:p>
            <a:pPr defTabSz="914400" eaLnBrk="1" hangingPunct="1"/>
            <a:r>
              <a:rPr lang="en-US" sz="1800" dirty="0" smtClean="0">
                <a:solidFill>
                  <a:schemeClr val="tx1"/>
                </a:solidFill>
              </a:rPr>
              <a:t>Conflictive efficacy</a:t>
            </a:r>
          </a:p>
          <a:p>
            <a:pPr defTabSz="914400" eaLnBrk="1" hangingPunct="1"/>
            <a:r>
              <a:rPr lang="en-US" sz="1800" dirty="0" smtClean="0">
                <a:solidFill>
                  <a:schemeClr val="tx1"/>
                </a:solidFill>
              </a:rPr>
              <a:t>Shared vision</a:t>
            </a:r>
          </a:p>
          <a:p>
            <a:pPr defTabSz="914400" eaLnBrk="1" hangingPunct="1"/>
            <a:r>
              <a:rPr lang="en-US" sz="1800" dirty="0" smtClean="0">
                <a:solidFill>
                  <a:schemeClr val="tx1"/>
                </a:solidFill>
              </a:rPr>
              <a:t>Team cohesion</a:t>
            </a:r>
          </a:p>
          <a:p>
            <a:pPr defTabSz="914400" eaLnBrk="1" hangingPunct="1"/>
            <a:r>
              <a:rPr lang="en-US" sz="1800" dirty="0" smtClean="0">
                <a:solidFill>
                  <a:schemeClr val="tx1"/>
                </a:solidFill>
              </a:rPr>
              <a:t>Interpersonal relations</a:t>
            </a:r>
          </a:p>
          <a:p>
            <a:pPr defTabSz="914400" eaLnBrk="1" hangingPunct="1"/>
            <a:r>
              <a:rPr lang="en-US" sz="1800" dirty="0" smtClean="0">
                <a:solidFill>
                  <a:schemeClr val="tx1"/>
                </a:solidFill>
              </a:rPr>
              <a:t>Mutual trust</a:t>
            </a:r>
          </a:p>
          <a:p>
            <a:pPr defTabSz="914400" eaLnBrk="1" hangingPunct="1"/>
            <a:r>
              <a:rPr lang="en-US" sz="1800" dirty="0" smtClean="0">
                <a:solidFill>
                  <a:schemeClr val="tx1"/>
                </a:solidFill>
              </a:rPr>
              <a:t>Task-specific teamwork attitudes</a:t>
            </a:r>
          </a:p>
          <a:p>
            <a:pPr defTabSz="914400" eaLnBrk="1" hangingPunct="1"/>
            <a:r>
              <a:rPr lang="en-US" sz="1800" dirty="0" smtClean="0">
                <a:solidFill>
                  <a:schemeClr val="tx1"/>
                </a:solidFill>
              </a:rPr>
              <a:t>Collective orientation</a:t>
            </a:r>
          </a:p>
          <a:p>
            <a:pPr defTabSz="914400" eaLnBrk="1" hangingPunct="1"/>
            <a:r>
              <a:rPr lang="en-US" sz="1800" dirty="0" smtClean="0">
                <a:solidFill>
                  <a:schemeClr val="tx1"/>
                </a:solidFill>
              </a:rPr>
              <a:t>Importance of teamwork</a:t>
            </a:r>
          </a:p>
        </p:txBody>
      </p:sp>
      <p:sp>
        <p:nvSpPr>
          <p:cNvPr id="10" name="Rectangle 9"/>
          <p:cNvSpPr/>
          <p:nvPr/>
        </p:nvSpPr>
        <p:spPr>
          <a:xfrm>
            <a:off x="539552" y="295589"/>
            <a:ext cx="1326004" cy="369332"/>
          </a:xfrm>
          <a:prstGeom prst="rect">
            <a:avLst/>
          </a:prstGeom>
        </p:spPr>
        <p:txBody>
          <a:bodyPr wrap="none">
            <a:spAutoFit/>
          </a:bodyPr>
          <a:lstStyle/>
          <a:p>
            <a:r>
              <a:rPr lang="en-GB" dirty="0"/>
              <a:t>Knowledge</a:t>
            </a:r>
          </a:p>
        </p:txBody>
      </p:sp>
      <p:sp>
        <p:nvSpPr>
          <p:cNvPr id="13" name="Rectangle 12"/>
          <p:cNvSpPr/>
          <p:nvPr/>
        </p:nvSpPr>
        <p:spPr>
          <a:xfrm>
            <a:off x="3848724" y="295589"/>
            <a:ext cx="723275" cy="369332"/>
          </a:xfrm>
          <a:prstGeom prst="rect">
            <a:avLst/>
          </a:prstGeom>
        </p:spPr>
        <p:txBody>
          <a:bodyPr wrap="none">
            <a:spAutoFit/>
          </a:bodyPr>
          <a:lstStyle/>
          <a:p>
            <a:r>
              <a:rPr lang="en-GB" dirty="0"/>
              <a:t>Skills</a:t>
            </a:r>
          </a:p>
        </p:txBody>
      </p:sp>
      <p:sp>
        <p:nvSpPr>
          <p:cNvPr id="15" name="Rectangle 14"/>
          <p:cNvSpPr/>
          <p:nvPr/>
        </p:nvSpPr>
        <p:spPr>
          <a:xfrm>
            <a:off x="7002626" y="268588"/>
            <a:ext cx="1082348" cy="369332"/>
          </a:xfrm>
          <a:prstGeom prst="rect">
            <a:avLst/>
          </a:prstGeom>
        </p:spPr>
        <p:txBody>
          <a:bodyPr wrap="none">
            <a:spAutoFit/>
          </a:bodyPr>
          <a:lstStyle/>
          <a:p>
            <a:r>
              <a:rPr lang="en-GB" dirty="0"/>
              <a:t>Attitudes</a:t>
            </a:r>
          </a:p>
        </p:txBody>
      </p:sp>
      <p:sp>
        <p:nvSpPr>
          <p:cNvPr id="18" name="Rectangle 17"/>
          <p:cNvSpPr/>
          <p:nvPr/>
        </p:nvSpPr>
        <p:spPr>
          <a:xfrm>
            <a:off x="5153741" y="6428545"/>
            <a:ext cx="3711272" cy="369332"/>
          </a:xfrm>
          <a:prstGeom prst="rect">
            <a:avLst/>
          </a:prstGeom>
        </p:spPr>
        <p:txBody>
          <a:bodyPr wrap="none">
            <a:spAutoFit/>
          </a:bodyPr>
          <a:lstStyle/>
          <a:p>
            <a:r>
              <a:rPr lang="en-SG" dirty="0"/>
              <a:t>From: Cannon-Bowers, et al, 1995</a:t>
            </a:r>
          </a:p>
        </p:txBody>
      </p:sp>
    </p:spTree>
    <p:extLst>
      <p:ext uri="{BB962C8B-B14F-4D97-AF65-F5344CB8AC3E}">
        <p14:creationId xmlns:p14="http://schemas.microsoft.com/office/powerpoint/2010/main" xmlns="" val="2697043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FAA CRM curriculum</a:t>
            </a:r>
            <a:endParaRPr lang="en-GB" dirty="0"/>
          </a:p>
        </p:txBody>
      </p:sp>
      <p:sp>
        <p:nvSpPr>
          <p:cNvPr id="3" name="Text Placeholder 2"/>
          <p:cNvSpPr>
            <a:spLocks noGrp="1"/>
          </p:cNvSpPr>
          <p:nvPr>
            <p:ph type="body" sz="quarter" idx="11"/>
          </p:nvPr>
        </p:nvSpPr>
        <p:spPr/>
        <p:txBody>
          <a:bodyPr>
            <a:normAutofit fontScale="70000" lnSpcReduction="20000"/>
          </a:bodyPr>
          <a:lstStyle/>
          <a:p>
            <a:pPr>
              <a:lnSpc>
                <a:spcPct val="120000"/>
              </a:lnSpc>
            </a:pPr>
            <a:r>
              <a:rPr lang="en-GB" dirty="0" smtClean="0"/>
              <a:t>Communication processes and decision behaviour:</a:t>
            </a:r>
          </a:p>
          <a:p>
            <a:pPr lvl="1">
              <a:lnSpc>
                <a:spcPct val="120000"/>
              </a:lnSpc>
            </a:pPr>
            <a:r>
              <a:rPr lang="en-GB" dirty="0" smtClean="0"/>
              <a:t>Briefings</a:t>
            </a:r>
          </a:p>
          <a:p>
            <a:pPr lvl="1">
              <a:lnSpc>
                <a:spcPct val="120000"/>
              </a:lnSpc>
            </a:pPr>
            <a:r>
              <a:rPr lang="en-GB" dirty="0" smtClean="0"/>
              <a:t>Safety, security</a:t>
            </a:r>
          </a:p>
          <a:p>
            <a:pPr lvl="1">
              <a:lnSpc>
                <a:spcPct val="120000"/>
              </a:lnSpc>
            </a:pPr>
            <a:r>
              <a:rPr lang="en-GB" dirty="0" smtClean="0"/>
              <a:t>Inquiry, advocacy, assertion</a:t>
            </a:r>
          </a:p>
          <a:p>
            <a:pPr lvl="1">
              <a:lnSpc>
                <a:spcPct val="120000"/>
              </a:lnSpc>
            </a:pPr>
            <a:r>
              <a:rPr lang="en-GB" dirty="0" smtClean="0"/>
              <a:t>Crew self-critique (decisions and actions)</a:t>
            </a:r>
          </a:p>
          <a:p>
            <a:pPr lvl="1">
              <a:lnSpc>
                <a:spcPct val="120000"/>
              </a:lnSpc>
            </a:pPr>
            <a:r>
              <a:rPr lang="en-GB" dirty="0" smtClean="0"/>
              <a:t>Conflict resolution</a:t>
            </a:r>
          </a:p>
          <a:p>
            <a:pPr lvl="1">
              <a:lnSpc>
                <a:spcPct val="120000"/>
              </a:lnSpc>
            </a:pPr>
            <a:r>
              <a:rPr lang="en-GB" dirty="0" smtClean="0"/>
              <a:t>Communication and decision making</a:t>
            </a:r>
          </a:p>
          <a:p>
            <a:pPr>
              <a:lnSpc>
                <a:spcPct val="120000"/>
              </a:lnSpc>
            </a:pPr>
            <a:endParaRPr lang="en-GB" dirty="0" smtClean="0"/>
          </a:p>
          <a:p>
            <a:pPr>
              <a:lnSpc>
                <a:spcPct val="120000"/>
              </a:lnSpc>
            </a:pPr>
            <a:r>
              <a:rPr lang="en-GB" dirty="0" smtClean="0"/>
              <a:t>Team building and maintenance</a:t>
            </a:r>
          </a:p>
          <a:p>
            <a:pPr lvl="1">
              <a:lnSpc>
                <a:spcPct val="120000"/>
              </a:lnSpc>
            </a:pPr>
            <a:r>
              <a:rPr lang="en-GB" dirty="0" smtClean="0"/>
              <a:t>Leadership/followership/concern for task</a:t>
            </a:r>
          </a:p>
          <a:p>
            <a:pPr lvl="1">
              <a:lnSpc>
                <a:spcPct val="120000"/>
              </a:lnSpc>
            </a:pPr>
            <a:r>
              <a:rPr lang="en-GB" dirty="0" smtClean="0"/>
              <a:t>Interpersonal relationships/ group climate</a:t>
            </a:r>
          </a:p>
          <a:p>
            <a:pPr lvl="1">
              <a:lnSpc>
                <a:spcPct val="120000"/>
              </a:lnSpc>
            </a:pPr>
            <a:r>
              <a:rPr lang="en-GB" dirty="0" smtClean="0"/>
              <a:t>Workload management and SA:</a:t>
            </a:r>
          </a:p>
          <a:p>
            <a:pPr lvl="2">
              <a:lnSpc>
                <a:spcPct val="120000"/>
              </a:lnSpc>
            </a:pPr>
            <a:r>
              <a:rPr lang="en-GB" dirty="0" smtClean="0"/>
              <a:t>Preparation/planning/vigilance</a:t>
            </a:r>
          </a:p>
          <a:p>
            <a:pPr lvl="2">
              <a:lnSpc>
                <a:spcPct val="120000"/>
              </a:lnSpc>
            </a:pPr>
            <a:r>
              <a:rPr lang="en-GB" dirty="0" smtClean="0"/>
              <a:t>Workload distribution/distraction avoidance</a:t>
            </a:r>
          </a:p>
          <a:p>
            <a:pPr lvl="2">
              <a:lnSpc>
                <a:spcPct val="120000"/>
              </a:lnSpc>
            </a:pPr>
            <a:r>
              <a:rPr lang="en-GB" dirty="0" smtClean="0"/>
              <a:t>Individual factors/stress reduction</a:t>
            </a:r>
          </a:p>
          <a:p>
            <a:pPr lvl="1">
              <a:lnSpc>
                <a:spcPct val="120000"/>
              </a:lnSpc>
            </a:pPr>
            <a:endParaRPr lang="en-GB" dirty="0"/>
          </a:p>
        </p:txBody>
      </p:sp>
    </p:spTree>
    <p:extLst>
      <p:ext uri="{BB962C8B-B14F-4D97-AF65-F5344CB8AC3E}">
        <p14:creationId xmlns:p14="http://schemas.microsoft.com/office/powerpoint/2010/main" xmlns="" val="331764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Interdependence</a:t>
            </a:r>
          </a:p>
        </p:txBody>
      </p:sp>
      <p:sp>
        <p:nvSpPr>
          <p:cNvPr id="35843" name="Rectangle 3"/>
          <p:cNvSpPr>
            <a:spLocks noGrp="1" noChangeArrowheads="1"/>
          </p:cNvSpPr>
          <p:nvPr>
            <p:ph type="body" idx="4294967295"/>
          </p:nvPr>
        </p:nvSpPr>
        <p:spPr>
          <a:xfrm>
            <a:off x="692150" y="1704975"/>
            <a:ext cx="7954963" cy="1143000"/>
          </a:xfrm>
          <a:prstGeom prst="rect">
            <a:avLst/>
          </a:prstGeom>
        </p:spPr>
        <p:txBody>
          <a:bodyPr/>
          <a:lstStyle/>
          <a:p>
            <a:pPr eaLnBrk="1" hangingPunct="1">
              <a:buFontTx/>
              <a:buNone/>
            </a:pPr>
            <a:r>
              <a:rPr lang="en-US" sz="2800" smtClean="0"/>
              <a:t>	Crew member interdependence is </a:t>
            </a:r>
            <a:r>
              <a:rPr lang="en-US" smtClean="0"/>
              <a:t>magnified</a:t>
            </a:r>
            <a:r>
              <a:rPr lang="en-US" sz="2800" smtClean="0"/>
              <a:t> when abnormal or emergency situations arise. </a:t>
            </a:r>
          </a:p>
          <a:p>
            <a:pPr eaLnBrk="1" hangingPunct="1"/>
            <a:endParaRPr lang="en-US" sz="2800" smtClean="0"/>
          </a:p>
        </p:txBody>
      </p:sp>
    </p:spTree>
    <p:extLst>
      <p:ext uri="{BB962C8B-B14F-4D97-AF65-F5344CB8AC3E}">
        <p14:creationId xmlns:p14="http://schemas.microsoft.com/office/powerpoint/2010/main" xmlns="" val="177072922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CRM work?</a:t>
            </a:r>
            <a:endParaRPr lang="en-GB" dirty="0"/>
          </a:p>
        </p:txBody>
      </p:sp>
      <p:sp>
        <p:nvSpPr>
          <p:cNvPr id="3" name="Text Placeholder 2"/>
          <p:cNvSpPr>
            <a:spLocks noGrp="1"/>
          </p:cNvSpPr>
          <p:nvPr>
            <p:ph type="body" sz="quarter" idx="11"/>
          </p:nvPr>
        </p:nvSpPr>
        <p:spPr/>
        <p:txBody>
          <a:bodyPr/>
          <a:lstStyle/>
          <a:p>
            <a:r>
              <a:rPr lang="en-SG" dirty="0" smtClean="0"/>
              <a:t>Salas et al review 58 CRM training programmes in the aviation industry.</a:t>
            </a:r>
          </a:p>
          <a:p>
            <a:r>
              <a:rPr lang="en-SG" dirty="0" smtClean="0"/>
              <a:t>Conclusions:</a:t>
            </a:r>
          </a:p>
          <a:p>
            <a:pPr lvl="1"/>
            <a:r>
              <a:rPr lang="en-SG" dirty="0" smtClean="0"/>
              <a:t>CRM </a:t>
            </a:r>
            <a:r>
              <a:rPr lang="en-SG" dirty="0"/>
              <a:t>training programs seem to </a:t>
            </a:r>
            <a:r>
              <a:rPr lang="en-SG" dirty="0" smtClean="0"/>
              <a:t>produce </a:t>
            </a:r>
            <a:r>
              <a:rPr lang="en-GB" dirty="0" smtClean="0"/>
              <a:t>positive </a:t>
            </a:r>
            <a:r>
              <a:rPr lang="en-GB" dirty="0"/>
              <a:t>participant reactions, </a:t>
            </a:r>
            <a:r>
              <a:rPr lang="en-GB" dirty="0" smtClean="0"/>
              <a:t>learning,</a:t>
            </a:r>
            <a:r>
              <a:rPr lang="en-SG" dirty="0" smtClean="0"/>
              <a:t>and </a:t>
            </a:r>
            <a:r>
              <a:rPr lang="en-SG" dirty="0"/>
              <a:t>application of learned </a:t>
            </a:r>
            <a:r>
              <a:rPr lang="en-SG" dirty="0" err="1"/>
              <a:t>behavior</a:t>
            </a:r>
            <a:r>
              <a:rPr lang="en-SG" dirty="0"/>
              <a:t> via </a:t>
            </a:r>
            <a:r>
              <a:rPr lang="en-SG" dirty="0" smtClean="0"/>
              <a:t>simulators, on </a:t>
            </a:r>
            <a:r>
              <a:rPr lang="en-SG" dirty="0"/>
              <a:t>line, or on the job. </a:t>
            </a:r>
            <a:endParaRPr lang="en-SG" dirty="0" smtClean="0"/>
          </a:p>
          <a:p>
            <a:pPr lvl="1"/>
            <a:r>
              <a:rPr lang="en-SG" dirty="0" smtClean="0"/>
              <a:t>However</a:t>
            </a:r>
            <a:r>
              <a:rPr lang="en-SG" dirty="0"/>
              <a:t>, </a:t>
            </a:r>
            <a:r>
              <a:rPr lang="en-SG" dirty="0" smtClean="0"/>
              <a:t>the final </a:t>
            </a:r>
            <a:r>
              <a:rPr lang="en-SG" dirty="0"/>
              <a:t>word on whether CRM has an impact </a:t>
            </a:r>
            <a:r>
              <a:rPr lang="en-SG" dirty="0" smtClean="0"/>
              <a:t>on safety </a:t>
            </a:r>
            <a:r>
              <a:rPr lang="en-SG" dirty="0"/>
              <a:t>remains to be </a:t>
            </a:r>
            <a:r>
              <a:rPr lang="en-SG" dirty="0" smtClean="0"/>
              <a:t>seen. </a:t>
            </a:r>
          </a:p>
          <a:p>
            <a:pPr lvl="1"/>
            <a:r>
              <a:rPr lang="en-SG" dirty="0" smtClean="0"/>
              <a:t>Trends seem </a:t>
            </a:r>
            <a:r>
              <a:rPr lang="en-SG" dirty="0"/>
              <a:t>to indicate that CRM training does </a:t>
            </a:r>
            <a:r>
              <a:rPr lang="en-SG" dirty="0" smtClean="0"/>
              <a:t>have an </a:t>
            </a:r>
            <a:r>
              <a:rPr lang="en-SG" dirty="0"/>
              <a:t>impact on multiple aspects of the </a:t>
            </a:r>
            <a:r>
              <a:rPr lang="en-SG" dirty="0" smtClean="0"/>
              <a:t>individuals and </a:t>
            </a:r>
            <a:r>
              <a:rPr lang="en-SG" dirty="0"/>
              <a:t>crews completing the program. </a:t>
            </a:r>
            <a:endParaRPr lang="en-SG" dirty="0" smtClean="0"/>
          </a:p>
          <a:p>
            <a:pPr lvl="1"/>
            <a:r>
              <a:rPr lang="en-SG" dirty="0" smtClean="0"/>
              <a:t>More and </a:t>
            </a:r>
            <a:r>
              <a:rPr lang="en-SG" dirty="0"/>
              <a:t>better evaluations are </a:t>
            </a:r>
            <a:r>
              <a:rPr lang="en-SG" dirty="0" smtClean="0"/>
              <a:t>needed. </a:t>
            </a:r>
            <a:endParaRPr lang="en-GB" dirty="0"/>
          </a:p>
        </p:txBody>
      </p:sp>
    </p:spTree>
    <p:extLst>
      <p:ext uri="{BB962C8B-B14F-4D97-AF65-F5344CB8AC3E}">
        <p14:creationId xmlns:p14="http://schemas.microsoft.com/office/powerpoint/2010/main" xmlns="" val="262057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z="3800" smtClean="0"/>
              <a:t>Teamwork in ‘complex system’</a:t>
            </a:r>
          </a:p>
        </p:txBody>
      </p:sp>
      <p:sp>
        <p:nvSpPr>
          <p:cNvPr id="79875" name="Rectangle 3"/>
          <p:cNvSpPr>
            <a:spLocks noGrp="1" noChangeArrowheads="1"/>
          </p:cNvSpPr>
          <p:nvPr>
            <p:ph type="body" sz="quarter" idx="11"/>
          </p:nvPr>
        </p:nvSpPr>
        <p:spPr>
          <a:prstGeom prst="rect">
            <a:avLst/>
          </a:prstGeom>
        </p:spPr>
        <p:txBody>
          <a:bodyPr/>
          <a:lstStyle/>
          <a:p>
            <a:pPr marL="285750" indent="-285750" eaLnBrk="1" hangingPunct="1">
              <a:buFontTx/>
              <a:buNone/>
              <a:tabLst>
                <a:tab pos="228600" algn="l"/>
              </a:tabLst>
            </a:pPr>
            <a:r>
              <a:rPr lang="en-US" sz="2800" i="1" smtClean="0"/>
              <a:t>	How to ensure that members of a team are in complex environment are able to function under  conditions characterized by:</a:t>
            </a:r>
          </a:p>
          <a:p>
            <a:pPr marL="285750" indent="-285750" eaLnBrk="1" hangingPunct="1">
              <a:buFontTx/>
              <a:buNone/>
              <a:tabLst>
                <a:tab pos="228600" algn="l"/>
              </a:tabLst>
            </a:pPr>
            <a:endParaRPr lang="en-US" sz="1000" smtClean="0"/>
          </a:p>
          <a:p>
            <a:pPr marL="1028700" lvl="1" indent="-342900" eaLnBrk="1" hangingPunct="1">
              <a:tabLst>
                <a:tab pos="228600" algn="l"/>
              </a:tabLst>
            </a:pPr>
            <a:r>
              <a:rPr lang="en-US" sz="2400" smtClean="0">
                <a:effectLst/>
              </a:rPr>
              <a:t>extreme time pressure (decision time is limited)</a:t>
            </a:r>
          </a:p>
          <a:p>
            <a:pPr marL="1028700" lvl="1" indent="-342900" eaLnBrk="1" hangingPunct="1">
              <a:tabLst>
                <a:tab pos="228600" algn="l"/>
              </a:tabLst>
            </a:pPr>
            <a:r>
              <a:rPr lang="en-US" sz="2400" smtClean="0">
                <a:effectLst/>
              </a:rPr>
              <a:t>rapidly unfolding events</a:t>
            </a:r>
          </a:p>
          <a:p>
            <a:pPr marL="1028700" lvl="1" indent="-342900" eaLnBrk="1" hangingPunct="1">
              <a:tabLst>
                <a:tab pos="228600" algn="l"/>
              </a:tabLst>
            </a:pPr>
            <a:r>
              <a:rPr lang="en-US" sz="2400" smtClean="0">
                <a:effectLst/>
              </a:rPr>
              <a:t>information are incomplete, ambiguous and constantly changing </a:t>
            </a:r>
          </a:p>
          <a:p>
            <a:pPr marL="1028700" lvl="1" indent="-342900" eaLnBrk="1" hangingPunct="1">
              <a:tabLst>
                <a:tab pos="228600" algn="l"/>
              </a:tabLst>
            </a:pPr>
            <a:r>
              <a:rPr lang="en-US" sz="2400" smtClean="0">
                <a:effectLst/>
              </a:rPr>
              <a:t>workload is high</a:t>
            </a:r>
          </a:p>
          <a:p>
            <a:pPr marL="1028700" lvl="1" indent="-342900" eaLnBrk="1" hangingPunct="1">
              <a:tabLst>
                <a:tab pos="228600" algn="l"/>
              </a:tabLst>
            </a:pPr>
            <a:r>
              <a:rPr lang="en-US" sz="2400" smtClean="0">
                <a:effectLst/>
              </a:rPr>
              <a:t>consequences of actions taken can be severe</a:t>
            </a:r>
          </a:p>
        </p:txBody>
      </p:sp>
    </p:spTree>
    <p:extLst>
      <p:ext uri="{BB962C8B-B14F-4D97-AF65-F5344CB8AC3E}">
        <p14:creationId xmlns:p14="http://schemas.microsoft.com/office/powerpoint/2010/main" xmlns="" val="415461701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200" smtClean="0"/>
              <a:t>Underlying mechanisms of Teamwork</a:t>
            </a:r>
            <a:endParaRPr lang="en-US" smtClean="0"/>
          </a:p>
        </p:txBody>
      </p:sp>
      <p:sp>
        <p:nvSpPr>
          <p:cNvPr id="38915" name="Rectangle 3"/>
          <p:cNvSpPr>
            <a:spLocks noGrp="1" noChangeArrowheads="1"/>
          </p:cNvSpPr>
          <p:nvPr>
            <p:ph type="body" sz="quarter" idx="11"/>
          </p:nvPr>
        </p:nvSpPr>
        <p:spPr>
          <a:prstGeom prst="rect">
            <a:avLst/>
          </a:prstGeom>
        </p:spPr>
        <p:txBody>
          <a:bodyPr/>
          <a:lstStyle/>
          <a:p>
            <a:pPr eaLnBrk="1" hangingPunct="1"/>
            <a:r>
              <a:rPr lang="en-US" smtClean="0"/>
              <a:t>Common goals</a:t>
            </a:r>
          </a:p>
          <a:p>
            <a:pPr eaLnBrk="1" hangingPunct="1"/>
            <a:r>
              <a:rPr lang="en-US" smtClean="0"/>
              <a:t>Goal directed behavior</a:t>
            </a:r>
          </a:p>
          <a:p>
            <a:pPr eaLnBrk="1" hangingPunct="1"/>
            <a:r>
              <a:rPr lang="en-US" smtClean="0"/>
              <a:t>Communication (verbal and non-verbal)</a:t>
            </a:r>
          </a:p>
          <a:p>
            <a:pPr eaLnBrk="1" hangingPunct="1"/>
            <a:r>
              <a:rPr lang="en-US" smtClean="0"/>
              <a:t>Roles</a:t>
            </a:r>
          </a:p>
          <a:p>
            <a:pPr eaLnBrk="1" hangingPunct="1"/>
            <a:r>
              <a:rPr lang="en-US" smtClean="0"/>
              <a:t>Distributed and coordination of responses</a:t>
            </a:r>
          </a:p>
          <a:p>
            <a:pPr eaLnBrk="1" hangingPunct="1"/>
            <a:r>
              <a:rPr lang="en-US" smtClean="0"/>
              <a:t>Norms and Trust</a:t>
            </a:r>
          </a:p>
          <a:p>
            <a:pPr eaLnBrk="1" hangingPunct="1"/>
            <a:r>
              <a:rPr lang="en-US" smtClean="0"/>
              <a:t>Conflict resolution or management</a:t>
            </a:r>
          </a:p>
        </p:txBody>
      </p:sp>
    </p:spTree>
    <p:extLst>
      <p:ext uri="{BB962C8B-B14F-4D97-AF65-F5344CB8AC3E}">
        <p14:creationId xmlns:p14="http://schemas.microsoft.com/office/powerpoint/2010/main" xmlns="" val="1536172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9" name="Oval 3"/>
          <p:cNvSpPr>
            <a:spLocks noChangeArrowheads="1"/>
          </p:cNvSpPr>
          <p:nvPr/>
        </p:nvSpPr>
        <p:spPr bwMode="auto">
          <a:xfrm>
            <a:off x="5776546" y="3014664"/>
            <a:ext cx="1960685" cy="820737"/>
          </a:xfrm>
          <a:prstGeom prst="ellipse">
            <a:avLst/>
          </a:prstGeom>
          <a:solidFill>
            <a:srgbClr val="038CC3"/>
          </a:solidFill>
          <a:ln w="9525">
            <a:solidFill>
              <a:schemeClr val="tx1"/>
            </a:solidFill>
            <a:round/>
            <a:headEnd/>
            <a:tailEnd/>
          </a:ln>
        </p:spPr>
        <p:txBody>
          <a:bodyPr wrap="none" anchor="ctr"/>
          <a:lstStyle/>
          <a:p>
            <a:pPr algn="r" eaLnBrk="0" hangingPunct="0"/>
            <a:r>
              <a:rPr lang="en-GB" sz="2000" dirty="0" smtClean="0">
                <a:solidFill>
                  <a:schemeClr val="bg1"/>
                </a:solidFill>
                <a:latin typeface="Times New Roman" pitchFamily="18" charset="0"/>
              </a:rPr>
              <a:t>   </a:t>
            </a:r>
            <a:r>
              <a:rPr lang="en-GB" sz="1200" dirty="0" smtClean="0">
                <a:solidFill>
                  <a:schemeClr val="bg1"/>
                </a:solidFill>
                <a:latin typeface="Times New Roman" pitchFamily="18" charset="0"/>
              </a:rPr>
              <a:t>Knowledge</a:t>
            </a:r>
            <a:br>
              <a:rPr lang="en-GB" sz="1200" dirty="0" smtClean="0">
                <a:solidFill>
                  <a:schemeClr val="bg1"/>
                </a:solidFill>
                <a:latin typeface="Times New Roman" pitchFamily="18" charset="0"/>
              </a:rPr>
            </a:br>
            <a:r>
              <a:rPr lang="en-GB" sz="1200" dirty="0" smtClean="0">
                <a:solidFill>
                  <a:schemeClr val="bg1"/>
                </a:solidFill>
                <a:latin typeface="Times New Roman" pitchFamily="18" charset="0"/>
              </a:rPr>
              <a:t>Skills</a:t>
            </a:r>
            <a:br>
              <a:rPr lang="en-GB" sz="1200" dirty="0" smtClean="0">
                <a:solidFill>
                  <a:schemeClr val="bg1"/>
                </a:solidFill>
                <a:latin typeface="Times New Roman" pitchFamily="18" charset="0"/>
              </a:rPr>
            </a:br>
            <a:r>
              <a:rPr lang="en-GB" sz="1200" dirty="0" smtClean="0">
                <a:solidFill>
                  <a:schemeClr val="bg1"/>
                </a:solidFill>
                <a:latin typeface="Times New Roman" pitchFamily="18" charset="0"/>
              </a:rPr>
              <a:t>Experience</a:t>
            </a:r>
          </a:p>
        </p:txBody>
      </p:sp>
      <p:sp>
        <p:nvSpPr>
          <p:cNvPr id="9250" name="Oval 4"/>
          <p:cNvSpPr>
            <a:spLocks noChangeArrowheads="1"/>
          </p:cNvSpPr>
          <p:nvPr/>
        </p:nvSpPr>
        <p:spPr bwMode="auto">
          <a:xfrm>
            <a:off x="1406770" y="3014664"/>
            <a:ext cx="1919654" cy="820737"/>
          </a:xfrm>
          <a:prstGeom prst="ellipse">
            <a:avLst/>
          </a:prstGeom>
          <a:solidFill>
            <a:srgbClr val="CAFAF4"/>
          </a:solidFill>
          <a:ln w="9525">
            <a:solidFill>
              <a:schemeClr val="tx1"/>
            </a:solidFill>
            <a:round/>
            <a:headEnd/>
            <a:tailEnd/>
          </a:ln>
        </p:spPr>
        <p:txBody>
          <a:bodyPr wrap="none" anchor="ctr"/>
          <a:lstStyle/>
          <a:p>
            <a:pPr eaLnBrk="0" hangingPunct="0"/>
            <a:r>
              <a:rPr lang="en-GB" sz="1200" dirty="0" smtClean="0">
                <a:solidFill>
                  <a:srgbClr val="000000"/>
                </a:solidFill>
                <a:latin typeface="Times New Roman" pitchFamily="18" charset="0"/>
              </a:rPr>
              <a:t>Knowledge</a:t>
            </a:r>
            <a:br>
              <a:rPr lang="en-GB" sz="1200" dirty="0" smtClean="0">
                <a:solidFill>
                  <a:srgbClr val="000000"/>
                </a:solidFill>
                <a:latin typeface="Times New Roman" pitchFamily="18" charset="0"/>
              </a:rPr>
            </a:br>
            <a:r>
              <a:rPr lang="en-GB" sz="1200" dirty="0" smtClean="0">
                <a:solidFill>
                  <a:srgbClr val="000000"/>
                </a:solidFill>
                <a:latin typeface="Times New Roman" pitchFamily="18" charset="0"/>
              </a:rPr>
              <a:t>Skills</a:t>
            </a:r>
            <a:br>
              <a:rPr lang="en-GB" sz="1200" dirty="0" smtClean="0">
                <a:solidFill>
                  <a:srgbClr val="000000"/>
                </a:solidFill>
                <a:latin typeface="Times New Roman" pitchFamily="18" charset="0"/>
              </a:rPr>
            </a:br>
            <a:r>
              <a:rPr lang="en-GB" sz="1200" dirty="0" smtClean="0">
                <a:solidFill>
                  <a:srgbClr val="000000"/>
                </a:solidFill>
                <a:latin typeface="Times New Roman" pitchFamily="18" charset="0"/>
              </a:rPr>
              <a:t>Experience</a:t>
            </a:r>
            <a:endParaRPr lang="en-GB" sz="1200" dirty="0">
              <a:solidFill>
                <a:schemeClr val="bg2"/>
              </a:solidFill>
              <a:latin typeface="Times New Roman" pitchFamily="18" charset="0"/>
            </a:endParaRPr>
          </a:p>
        </p:txBody>
      </p:sp>
      <p:sp>
        <p:nvSpPr>
          <p:cNvPr id="9221" name="Oval 5"/>
          <p:cNvSpPr>
            <a:spLocks noChangeArrowheads="1"/>
          </p:cNvSpPr>
          <p:nvPr/>
        </p:nvSpPr>
        <p:spPr bwMode="auto">
          <a:xfrm>
            <a:off x="4217377" y="5507038"/>
            <a:ext cx="890954" cy="596900"/>
          </a:xfrm>
          <a:prstGeom prst="ellipse">
            <a:avLst/>
          </a:prstGeom>
          <a:solidFill>
            <a:schemeClr val="accent2"/>
          </a:solidFill>
          <a:ln w="9525">
            <a:solidFill>
              <a:schemeClr val="tx1"/>
            </a:solidFill>
            <a:round/>
            <a:headEnd/>
            <a:tailEnd/>
          </a:ln>
        </p:spPr>
        <p:txBody>
          <a:bodyPr wrap="none" anchor="ctr"/>
          <a:lstStyle/>
          <a:p>
            <a:pPr algn="ctr" eaLnBrk="0" hangingPunct="0"/>
            <a:r>
              <a:rPr lang="en-GB" sz="1400" dirty="0" smtClean="0">
                <a:solidFill>
                  <a:srgbClr val="000000"/>
                </a:solidFill>
                <a:latin typeface="Times New Roman" pitchFamily="18" charset="0"/>
              </a:rPr>
              <a:t>Team</a:t>
            </a:r>
          </a:p>
          <a:p>
            <a:pPr algn="ctr" eaLnBrk="0" hangingPunct="0"/>
            <a:r>
              <a:rPr lang="en-GB" sz="1400" dirty="0" smtClean="0">
                <a:solidFill>
                  <a:srgbClr val="000000"/>
                </a:solidFill>
                <a:latin typeface="Times New Roman" pitchFamily="18" charset="0"/>
              </a:rPr>
              <a:t>Goals</a:t>
            </a:r>
            <a:endParaRPr lang="en-GB" sz="1400" baseline="-25000" dirty="0">
              <a:solidFill>
                <a:srgbClr val="000000"/>
              </a:solidFill>
              <a:latin typeface="Times New Roman" pitchFamily="18" charset="0"/>
            </a:endParaRPr>
          </a:p>
        </p:txBody>
      </p:sp>
      <p:sp>
        <p:nvSpPr>
          <p:cNvPr id="9222" name="Line 6"/>
          <p:cNvSpPr>
            <a:spLocks noChangeShapeType="1"/>
          </p:cNvSpPr>
          <p:nvPr/>
        </p:nvSpPr>
        <p:spPr bwMode="auto">
          <a:xfrm flipH="1">
            <a:off x="4662854" y="4994276"/>
            <a:ext cx="0" cy="530225"/>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grpSp>
        <p:nvGrpSpPr>
          <p:cNvPr id="2" name="Group 7"/>
          <p:cNvGrpSpPr>
            <a:grpSpLocks/>
          </p:cNvGrpSpPr>
          <p:nvPr/>
        </p:nvGrpSpPr>
        <p:grpSpPr bwMode="auto">
          <a:xfrm>
            <a:off x="2880946" y="3157114"/>
            <a:ext cx="3341077" cy="1854625"/>
            <a:chOff x="1392" y="1246"/>
            <a:chExt cx="2880" cy="1844"/>
          </a:xfrm>
        </p:grpSpPr>
        <p:sp>
          <p:nvSpPr>
            <p:cNvPr id="20506" name="Line 8"/>
            <p:cNvSpPr>
              <a:spLocks noChangeShapeType="1"/>
            </p:cNvSpPr>
            <p:nvPr/>
          </p:nvSpPr>
          <p:spPr bwMode="auto">
            <a:xfrm flipH="1">
              <a:off x="3120" y="1776"/>
              <a:ext cx="720" cy="720"/>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20507" name="Oval 9"/>
            <p:cNvSpPr>
              <a:spLocks noChangeArrowheads="1"/>
            </p:cNvSpPr>
            <p:nvPr/>
          </p:nvSpPr>
          <p:spPr bwMode="auto">
            <a:xfrm>
              <a:off x="2183" y="2496"/>
              <a:ext cx="821" cy="594"/>
            </a:xfrm>
            <a:prstGeom prst="ellipse">
              <a:avLst/>
            </a:prstGeom>
            <a:solidFill>
              <a:srgbClr val="FFEC9D"/>
            </a:solidFill>
            <a:ln w="9525">
              <a:solidFill>
                <a:schemeClr val="tx2"/>
              </a:solidFill>
              <a:round/>
              <a:headEnd/>
              <a:tailEnd/>
            </a:ln>
          </p:spPr>
          <p:txBody>
            <a:bodyPr wrap="none" anchor="ctr"/>
            <a:lstStyle/>
            <a:p>
              <a:pPr eaLnBrk="0" hangingPunct="0"/>
              <a:r>
                <a:rPr lang="en-GB" sz="1400" dirty="0" smtClean="0">
                  <a:solidFill>
                    <a:schemeClr val="tx2"/>
                  </a:solidFill>
                  <a:latin typeface="Times New Roman" pitchFamily="18" charset="0"/>
                </a:rPr>
                <a:t>Goals A</a:t>
              </a:r>
              <a:endParaRPr lang="en-GB" sz="1400" baseline="-25000" dirty="0">
                <a:solidFill>
                  <a:schemeClr val="tx2"/>
                </a:solidFill>
                <a:latin typeface="Times New Roman" pitchFamily="18" charset="0"/>
              </a:endParaRPr>
            </a:p>
            <a:p>
              <a:pPr eaLnBrk="0" hangingPunct="0"/>
              <a:r>
                <a:rPr lang="en-GB" sz="1400" baseline="-25000" dirty="0" smtClean="0">
                  <a:solidFill>
                    <a:schemeClr val="tx2"/>
                  </a:solidFill>
                  <a:latin typeface="Times New Roman" pitchFamily="18" charset="0"/>
                </a:rPr>
                <a:t> </a:t>
              </a:r>
              <a:endParaRPr lang="en-GB" sz="1400" baseline="-25000" dirty="0">
                <a:solidFill>
                  <a:schemeClr val="tx2"/>
                </a:solidFill>
                <a:latin typeface="Times New Roman" pitchFamily="18" charset="0"/>
              </a:endParaRPr>
            </a:p>
          </p:txBody>
        </p:sp>
        <p:sp>
          <p:nvSpPr>
            <p:cNvPr id="371722" name="AutoShape 10"/>
            <p:cNvSpPr>
              <a:spLocks noChangeArrowheads="1"/>
            </p:cNvSpPr>
            <p:nvPr/>
          </p:nvSpPr>
          <p:spPr bwMode="auto">
            <a:xfrm>
              <a:off x="1392" y="1246"/>
              <a:ext cx="1056" cy="508"/>
            </a:xfrm>
            <a:prstGeom prst="roundRect">
              <a:avLst>
                <a:gd name="adj" fmla="val 16667"/>
              </a:avLst>
            </a:prstGeom>
            <a:solidFill>
              <a:schemeClr val="folHlink"/>
            </a:solidFill>
            <a:ln w="9525">
              <a:solidFill>
                <a:schemeClr val="tx2"/>
              </a:solidFill>
              <a:round/>
              <a:headEnd/>
              <a:tailEnd/>
            </a:ln>
            <a:effectLst/>
            <a:extLst/>
          </p:spPr>
          <p:txBody>
            <a:bodyPr wrap="none" anchor="ctr"/>
            <a:lstStyle/>
            <a:p>
              <a:pPr algn="ctr" eaLnBrk="0" hangingPunct="0">
                <a:defRPr/>
              </a:pPr>
              <a:r>
                <a:rPr lang="en-GB" sz="2400" dirty="0">
                  <a:solidFill>
                    <a:schemeClr val="bg1"/>
                  </a:solidFill>
                  <a:effectLst>
                    <a:outerShdw blurRad="38100" dist="38100" dir="2700000" algn="tl">
                      <a:srgbClr val="000000"/>
                    </a:outerShdw>
                  </a:effectLst>
                  <a:latin typeface="Times New Roman" pitchFamily="18" charset="0"/>
                </a:rPr>
                <a:t>Partner A</a:t>
              </a:r>
            </a:p>
          </p:txBody>
        </p:sp>
        <p:sp>
          <p:nvSpPr>
            <p:cNvPr id="371723" name="AutoShape 11"/>
            <p:cNvSpPr>
              <a:spLocks noChangeArrowheads="1"/>
            </p:cNvSpPr>
            <p:nvPr/>
          </p:nvSpPr>
          <p:spPr bwMode="auto">
            <a:xfrm>
              <a:off x="3216" y="1246"/>
              <a:ext cx="1056" cy="508"/>
            </a:xfrm>
            <a:prstGeom prst="roundRect">
              <a:avLst>
                <a:gd name="adj" fmla="val 16667"/>
              </a:avLst>
            </a:prstGeom>
            <a:solidFill>
              <a:srgbClr val="66CCFF"/>
            </a:solidFill>
            <a:ln w="9525">
              <a:solidFill>
                <a:schemeClr val="tx2"/>
              </a:solidFill>
              <a:round/>
              <a:headEnd/>
              <a:tailEnd/>
            </a:ln>
            <a:effectLst/>
            <a:extLst/>
          </p:spPr>
          <p:txBody>
            <a:bodyPr wrap="none" anchor="ctr"/>
            <a:lstStyle/>
            <a:p>
              <a:pPr algn="ctr" eaLnBrk="0" hangingPunct="0">
                <a:defRPr/>
              </a:pPr>
              <a:r>
                <a:rPr lang="en-GB" sz="2400" dirty="0">
                  <a:effectLst>
                    <a:outerShdw blurRad="38100" dist="38100" dir="2700000" algn="tl">
                      <a:srgbClr val="FFFFFF"/>
                    </a:outerShdw>
                  </a:effectLst>
                  <a:latin typeface="Times New Roman" pitchFamily="18" charset="0"/>
                </a:rPr>
                <a:t>Partner B</a:t>
              </a:r>
            </a:p>
          </p:txBody>
        </p:sp>
        <p:sp>
          <p:nvSpPr>
            <p:cNvPr id="20510" name="Line 12"/>
            <p:cNvSpPr>
              <a:spLocks noChangeShapeType="1"/>
            </p:cNvSpPr>
            <p:nvPr/>
          </p:nvSpPr>
          <p:spPr bwMode="auto">
            <a:xfrm>
              <a:off x="1968" y="1728"/>
              <a:ext cx="768" cy="768"/>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35" name="Oval 9"/>
            <p:cNvSpPr>
              <a:spLocks noChangeArrowheads="1"/>
            </p:cNvSpPr>
            <p:nvPr/>
          </p:nvSpPr>
          <p:spPr bwMode="auto">
            <a:xfrm>
              <a:off x="2905" y="2458"/>
              <a:ext cx="768" cy="594"/>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r>
                <a:rPr lang="en-GB" sz="2000" dirty="0" smtClean="0">
                  <a:solidFill>
                    <a:schemeClr val="tx2"/>
                  </a:solidFill>
                  <a:latin typeface="Times New Roman" pitchFamily="18" charset="0"/>
                </a:rPr>
                <a:t/>
              </a:r>
              <a:br>
                <a:rPr lang="en-GB" sz="2000" dirty="0" smtClean="0">
                  <a:solidFill>
                    <a:schemeClr val="tx2"/>
                  </a:solidFill>
                  <a:latin typeface="Times New Roman" pitchFamily="18" charset="0"/>
                </a:rPr>
              </a:br>
              <a:r>
                <a:rPr lang="en-GB" sz="1600" dirty="0" smtClean="0">
                  <a:solidFill>
                    <a:schemeClr val="tx2"/>
                  </a:solidFill>
                  <a:latin typeface="Times New Roman" pitchFamily="18" charset="0"/>
                </a:rPr>
                <a:t>Goals B</a:t>
              </a:r>
              <a:endParaRPr lang="en-GB" sz="2000" baseline="-25000" dirty="0">
                <a:solidFill>
                  <a:schemeClr val="tx2"/>
                </a:solidFill>
                <a:latin typeface="Times New Roman" pitchFamily="18" charset="0"/>
              </a:endParaRPr>
            </a:p>
            <a:p>
              <a:pPr algn="ctr" eaLnBrk="0" hangingPunct="0"/>
              <a:r>
                <a:rPr lang="en-GB" sz="2000" baseline="-25000" dirty="0" smtClean="0">
                  <a:solidFill>
                    <a:schemeClr val="tx2"/>
                  </a:solidFill>
                  <a:latin typeface="Times New Roman" pitchFamily="18" charset="0"/>
                </a:rPr>
                <a:t> </a:t>
              </a:r>
              <a:endParaRPr lang="en-GB" sz="2000" baseline="-25000" dirty="0">
                <a:solidFill>
                  <a:schemeClr val="tx2"/>
                </a:solidFill>
                <a:latin typeface="Times New Roman" pitchFamily="18" charset="0"/>
              </a:endParaRPr>
            </a:p>
          </p:txBody>
        </p:sp>
      </p:grpSp>
      <p:grpSp>
        <p:nvGrpSpPr>
          <p:cNvPr id="3" name="Group 13"/>
          <p:cNvGrpSpPr>
            <a:grpSpLocks/>
          </p:cNvGrpSpPr>
          <p:nvPr/>
        </p:nvGrpSpPr>
        <p:grpSpPr bwMode="auto">
          <a:xfrm>
            <a:off x="4079631" y="3400425"/>
            <a:ext cx="925449" cy="400050"/>
            <a:chOff x="2425" y="1488"/>
            <a:chExt cx="798" cy="398"/>
          </a:xfrm>
        </p:grpSpPr>
        <p:sp>
          <p:nvSpPr>
            <p:cNvPr id="20504" name="Line 14"/>
            <p:cNvSpPr>
              <a:spLocks noChangeShapeType="1"/>
            </p:cNvSpPr>
            <p:nvPr/>
          </p:nvSpPr>
          <p:spPr bwMode="auto">
            <a:xfrm>
              <a:off x="2448" y="1488"/>
              <a:ext cx="768" cy="0"/>
            </a:xfrm>
            <a:prstGeom prst="line">
              <a:avLst/>
            </a:prstGeom>
            <a:noFill/>
            <a:ln w="38100">
              <a:solidFill>
                <a:srgbClr val="FF3300"/>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20505" name="Text Box 15"/>
            <p:cNvSpPr txBox="1">
              <a:spLocks noChangeArrowheads="1"/>
            </p:cNvSpPr>
            <p:nvPr/>
          </p:nvSpPr>
          <p:spPr bwMode="auto">
            <a:xfrm>
              <a:off x="2425" y="1488"/>
              <a:ext cx="798" cy="3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r>
                <a:rPr lang="en-GB" sz="2000" dirty="0">
                  <a:solidFill>
                    <a:srgbClr val="000000"/>
                  </a:solidFill>
                  <a:latin typeface="Times New Roman" pitchFamily="18" charset="0"/>
                </a:rPr>
                <a:t>Comm</a:t>
              </a:r>
              <a:endParaRPr lang="en-GB" sz="2000" b="0" dirty="0">
                <a:solidFill>
                  <a:srgbClr val="000000"/>
                </a:solidFill>
                <a:latin typeface="Times New Roman" pitchFamily="18" charset="0"/>
              </a:endParaRPr>
            </a:p>
          </p:txBody>
        </p:sp>
      </p:grpSp>
      <p:sp>
        <p:nvSpPr>
          <p:cNvPr id="9225" name="Oval 16"/>
          <p:cNvSpPr>
            <a:spLocks noChangeArrowheads="1"/>
          </p:cNvSpPr>
          <p:nvPr/>
        </p:nvSpPr>
        <p:spPr bwMode="auto">
          <a:xfrm>
            <a:off x="2546838" y="2098675"/>
            <a:ext cx="4232031" cy="433388"/>
          </a:xfrm>
          <a:prstGeom prst="ellipse">
            <a:avLst/>
          </a:prstGeom>
          <a:solidFill>
            <a:schemeClr val="hlink"/>
          </a:solidFill>
          <a:ln w="38100">
            <a:solidFill>
              <a:schemeClr val="tx2"/>
            </a:solidFill>
            <a:round/>
            <a:headEnd/>
            <a:tailEnd/>
          </a:ln>
        </p:spPr>
        <p:txBody>
          <a:bodyPr wrap="none" anchor="ctr"/>
          <a:lstStyle/>
          <a:p>
            <a:pPr algn="ctr" eaLnBrk="0" hangingPunct="0"/>
            <a:r>
              <a:rPr lang="en-GB" sz="2400" dirty="0">
                <a:solidFill>
                  <a:schemeClr val="bg1"/>
                </a:solidFill>
                <a:latin typeface="Times New Roman" pitchFamily="18" charset="0"/>
              </a:rPr>
              <a:t>Shared</a:t>
            </a:r>
            <a:r>
              <a:rPr lang="en-GB" sz="2400" dirty="0">
                <a:solidFill>
                  <a:srgbClr val="000000"/>
                </a:solidFill>
                <a:latin typeface="Times New Roman" pitchFamily="18" charset="0"/>
              </a:rPr>
              <a:t> </a:t>
            </a:r>
            <a:r>
              <a:rPr lang="en-GB" sz="2400" dirty="0" smtClean="0">
                <a:solidFill>
                  <a:schemeClr val="bg1"/>
                </a:solidFill>
                <a:latin typeface="Times New Roman" pitchFamily="18" charset="0"/>
              </a:rPr>
              <a:t>Knowledge</a:t>
            </a:r>
            <a:endParaRPr lang="en-GB" sz="2400" dirty="0">
              <a:solidFill>
                <a:schemeClr val="bg1"/>
              </a:solidFill>
              <a:latin typeface="Times New Roman" pitchFamily="18" charset="0"/>
            </a:endParaRPr>
          </a:p>
        </p:txBody>
      </p:sp>
      <p:grpSp>
        <p:nvGrpSpPr>
          <p:cNvPr id="4" name="Group 17"/>
          <p:cNvGrpSpPr>
            <a:grpSpLocks/>
          </p:cNvGrpSpPr>
          <p:nvPr/>
        </p:nvGrpSpPr>
        <p:grpSpPr bwMode="auto">
          <a:xfrm>
            <a:off x="1687784" y="2315154"/>
            <a:ext cx="5762212" cy="819730"/>
            <a:chOff x="364" y="409"/>
            <a:chExt cx="4966" cy="813"/>
          </a:xfrm>
        </p:grpSpPr>
        <p:cxnSp>
          <p:nvCxnSpPr>
            <p:cNvPr id="20502" name="AutoShape 18"/>
            <p:cNvCxnSpPr>
              <a:cxnSpLocks noChangeShapeType="1"/>
              <a:stCxn id="9225" idx="2"/>
              <a:endCxn id="9250" idx="1"/>
            </p:cNvCxnSpPr>
            <p:nvPr/>
          </p:nvCxnSpPr>
          <p:spPr bwMode="auto">
            <a:xfrm rot="10800000" flipV="1">
              <a:off x="364" y="409"/>
              <a:ext cx="740" cy="813"/>
            </a:xfrm>
            <a:prstGeom prst="curvedConnector2">
              <a:avLst/>
            </a:prstGeom>
            <a:noFill/>
            <a:ln w="38100">
              <a:solidFill>
                <a:schemeClr val="tx2"/>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20503" name="AutoShape 19"/>
            <p:cNvCxnSpPr>
              <a:cxnSpLocks noChangeShapeType="1"/>
              <a:stCxn id="9225" idx="6"/>
              <a:endCxn id="9249" idx="7"/>
            </p:cNvCxnSpPr>
            <p:nvPr/>
          </p:nvCxnSpPr>
          <p:spPr bwMode="auto">
            <a:xfrm>
              <a:off x="4752" y="409"/>
              <a:ext cx="578" cy="813"/>
            </a:xfrm>
            <a:prstGeom prst="curvedConnector2">
              <a:avLst/>
            </a:prstGeom>
            <a:noFill/>
            <a:ln w="38100">
              <a:solidFill>
                <a:schemeClr val="tx2"/>
              </a:solidFill>
              <a:round/>
              <a:headEnd type="triangle" w="med" len="med"/>
              <a:tailEnd type="triangle" w="med" len="med"/>
            </a:ln>
            <a:extLst>
              <a:ext uri="{909E8E84-426E-40DD-AFC4-6F175D3DCCD1}">
                <a14:hiddenFill xmlns:a14="http://schemas.microsoft.com/office/drawing/2010/main" xmlns="">
                  <a:noFill/>
                </a14:hiddenFill>
              </a:ext>
            </a:extLst>
          </p:spPr>
        </p:cxnSp>
      </p:grpSp>
      <p:grpSp>
        <p:nvGrpSpPr>
          <p:cNvPr id="5" name="Group 20"/>
          <p:cNvGrpSpPr>
            <a:grpSpLocks/>
          </p:cNvGrpSpPr>
          <p:nvPr/>
        </p:nvGrpSpPr>
        <p:grpSpPr bwMode="auto">
          <a:xfrm>
            <a:off x="3382108" y="2495551"/>
            <a:ext cx="2810305" cy="663575"/>
            <a:chOff x="1824" y="587"/>
            <a:chExt cx="2423" cy="661"/>
          </a:xfrm>
        </p:grpSpPr>
        <p:sp>
          <p:nvSpPr>
            <p:cNvPr id="20500" name="Freeform 21"/>
            <p:cNvSpPr>
              <a:spLocks/>
            </p:cNvSpPr>
            <p:nvPr/>
          </p:nvSpPr>
          <p:spPr bwMode="auto">
            <a:xfrm>
              <a:off x="1824" y="960"/>
              <a:ext cx="2112" cy="288"/>
            </a:xfrm>
            <a:custGeom>
              <a:avLst/>
              <a:gdLst>
                <a:gd name="T0" fmla="*/ 0 w 2112"/>
                <a:gd name="T1" fmla="*/ 288 h 288"/>
                <a:gd name="T2" fmla="*/ 240 w 2112"/>
                <a:gd name="T3" fmla="*/ 0 h 288"/>
                <a:gd name="T4" fmla="*/ 1824 w 2112"/>
                <a:gd name="T5" fmla="*/ 0 h 288"/>
                <a:gd name="T6" fmla="*/ 2112 w 2112"/>
                <a:gd name="T7" fmla="*/ 288 h 288"/>
                <a:gd name="T8" fmla="*/ 0 60000 65536"/>
                <a:gd name="T9" fmla="*/ 0 60000 65536"/>
                <a:gd name="T10" fmla="*/ 0 60000 65536"/>
                <a:gd name="T11" fmla="*/ 0 60000 65536"/>
                <a:gd name="T12" fmla="*/ 0 w 2112"/>
                <a:gd name="T13" fmla="*/ 0 h 288"/>
                <a:gd name="T14" fmla="*/ 2112 w 2112"/>
                <a:gd name="T15" fmla="*/ 288 h 288"/>
              </a:gdLst>
              <a:ahLst/>
              <a:cxnLst>
                <a:cxn ang="T8">
                  <a:pos x="T0" y="T1"/>
                </a:cxn>
                <a:cxn ang="T9">
                  <a:pos x="T2" y="T3"/>
                </a:cxn>
                <a:cxn ang="T10">
                  <a:pos x="T4" y="T5"/>
                </a:cxn>
                <a:cxn ang="T11">
                  <a:pos x="T6" y="T7"/>
                </a:cxn>
              </a:cxnLst>
              <a:rect l="T12" t="T13" r="T14" b="T15"/>
              <a:pathLst>
                <a:path w="2112" h="288">
                  <a:moveTo>
                    <a:pt x="0" y="288"/>
                  </a:moveTo>
                  <a:lnTo>
                    <a:pt x="240" y="0"/>
                  </a:lnTo>
                  <a:lnTo>
                    <a:pt x="1824" y="0"/>
                  </a:lnTo>
                  <a:lnTo>
                    <a:pt x="2112" y="288"/>
                  </a:lnTo>
                </a:path>
              </a:pathLst>
            </a:custGeom>
            <a:noFill/>
            <a:ln w="38100" cmpd="sng">
              <a:solidFill>
                <a:srgbClr val="FF33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SG" dirty="0"/>
            </a:p>
          </p:txBody>
        </p:sp>
        <p:sp>
          <p:nvSpPr>
            <p:cNvPr id="20501" name="Text Box 22"/>
            <p:cNvSpPr txBox="1">
              <a:spLocks noChangeArrowheads="1"/>
            </p:cNvSpPr>
            <p:nvPr/>
          </p:nvSpPr>
          <p:spPr bwMode="auto">
            <a:xfrm>
              <a:off x="2064" y="587"/>
              <a:ext cx="2183" cy="3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r>
                <a:rPr lang="en-GB" sz="2000" dirty="0" smtClean="0">
                  <a:solidFill>
                    <a:srgbClr val="000000"/>
                  </a:solidFill>
                  <a:latin typeface="Times New Roman" pitchFamily="18" charset="0"/>
                </a:rPr>
                <a:t>Meta-communication</a:t>
              </a:r>
              <a:endParaRPr lang="en-GB" sz="2000" dirty="0">
                <a:solidFill>
                  <a:srgbClr val="000000"/>
                </a:solidFill>
                <a:latin typeface="Times New Roman" pitchFamily="18" charset="0"/>
              </a:endParaRPr>
            </a:p>
          </p:txBody>
        </p:sp>
      </p:grpSp>
      <p:sp>
        <p:nvSpPr>
          <p:cNvPr id="9235" name="AutoShape 24"/>
          <p:cNvSpPr>
            <a:spLocks noChangeArrowheads="1"/>
          </p:cNvSpPr>
          <p:nvPr/>
        </p:nvSpPr>
        <p:spPr bwMode="auto">
          <a:xfrm>
            <a:off x="2546838" y="3352801"/>
            <a:ext cx="1225062" cy="511175"/>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endParaRPr lang="en-GB" sz="2400" b="0" dirty="0">
              <a:solidFill>
                <a:schemeClr val="bg1"/>
              </a:solidFill>
              <a:latin typeface="Times New Roman" pitchFamily="18" charset="0"/>
            </a:endParaRPr>
          </a:p>
        </p:txBody>
      </p:sp>
      <p:sp>
        <p:nvSpPr>
          <p:cNvPr id="9236" name="AutoShape 25"/>
          <p:cNvSpPr>
            <a:spLocks noChangeArrowheads="1"/>
          </p:cNvSpPr>
          <p:nvPr/>
        </p:nvSpPr>
        <p:spPr bwMode="auto">
          <a:xfrm>
            <a:off x="2713892" y="3255963"/>
            <a:ext cx="1225062" cy="51276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defRPr/>
            </a:pPr>
            <a:r>
              <a:rPr lang="en-GB" sz="2400" dirty="0">
                <a:solidFill>
                  <a:schemeClr val="bg1"/>
                </a:solidFill>
                <a:effectLst>
                  <a:outerShdw blurRad="38100" dist="38100" dir="2700000" algn="tl">
                    <a:srgbClr val="000000"/>
                  </a:outerShdw>
                </a:effectLst>
                <a:latin typeface="Times New Roman" pitchFamily="18" charset="0"/>
              </a:rPr>
              <a:t>Crew A</a:t>
            </a:r>
          </a:p>
        </p:txBody>
      </p:sp>
      <p:sp>
        <p:nvSpPr>
          <p:cNvPr id="371738" name="AutoShape 26"/>
          <p:cNvSpPr>
            <a:spLocks noChangeArrowheads="1"/>
          </p:cNvSpPr>
          <p:nvPr/>
        </p:nvSpPr>
        <p:spPr bwMode="auto">
          <a:xfrm>
            <a:off x="2880946" y="3157539"/>
            <a:ext cx="1225062" cy="509587"/>
          </a:xfrm>
          <a:prstGeom prst="roundRect">
            <a:avLst>
              <a:gd name="adj" fmla="val 16667"/>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defRPr/>
            </a:pPr>
            <a:r>
              <a:rPr lang="en-GB" sz="2000" dirty="0" smtClean="0">
                <a:solidFill>
                  <a:schemeClr val="bg1"/>
                </a:solidFill>
                <a:effectLst>
                  <a:outerShdw blurRad="38100" dist="38100" dir="2700000" algn="tl">
                    <a:srgbClr val="000000"/>
                  </a:outerShdw>
                </a:effectLst>
                <a:latin typeface="Times New Roman" pitchFamily="18" charset="0"/>
              </a:rPr>
              <a:t>Crew A</a:t>
            </a:r>
            <a:endParaRPr lang="en-GB" sz="2000" dirty="0">
              <a:solidFill>
                <a:schemeClr val="bg1"/>
              </a:solidFill>
              <a:effectLst>
                <a:outerShdw blurRad="38100" dist="38100" dir="2700000" algn="tl">
                  <a:srgbClr val="000000"/>
                </a:outerShdw>
              </a:effectLst>
              <a:latin typeface="Times New Roman" pitchFamily="18" charset="0"/>
            </a:endParaRPr>
          </a:p>
        </p:txBody>
      </p:sp>
      <p:sp>
        <p:nvSpPr>
          <p:cNvPr id="9232" name="AutoShape 28"/>
          <p:cNvSpPr>
            <a:spLocks noChangeArrowheads="1"/>
          </p:cNvSpPr>
          <p:nvPr/>
        </p:nvSpPr>
        <p:spPr bwMode="auto">
          <a:xfrm>
            <a:off x="5275384" y="3352801"/>
            <a:ext cx="1225062" cy="511175"/>
          </a:xfrm>
          <a:prstGeom prst="roundRect">
            <a:avLst>
              <a:gd name="adj" fmla="val 16667"/>
            </a:avLst>
          </a:prstGeom>
          <a:solidFill>
            <a:srgbClr val="66CCFF"/>
          </a:solidFill>
          <a:ln w="9525">
            <a:solidFill>
              <a:schemeClr val="tx1"/>
            </a:solidFill>
            <a:round/>
            <a:headEnd/>
            <a:tailEnd/>
          </a:ln>
        </p:spPr>
        <p:txBody>
          <a:bodyPr wrap="none" anchor="ctr"/>
          <a:lstStyle/>
          <a:p>
            <a:pPr algn="ctr" eaLnBrk="0" hangingPunct="0"/>
            <a:endParaRPr lang="en-GB" sz="2400" b="0" dirty="0">
              <a:solidFill>
                <a:schemeClr val="bg1"/>
              </a:solidFill>
              <a:latin typeface="Times New Roman" pitchFamily="18" charset="0"/>
            </a:endParaRPr>
          </a:p>
        </p:txBody>
      </p:sp>
      <p:sp>
        <p:nvSpPr>
          <p:cNvPr id="9233" name="AutoShape 29"/>
          <p:cNvSpPr>
            <a:spLocks noChangeArrowheads="1"/>
          </p:cNvSpPr>
          <p:nvPr/>
        </p:nvSpPr>
        <p:spPr bwMode="auto">
          <a:xfrm>
            <a:off x="5108331" y="3255963"/>
            <a:ext cx="1225062" cy="512762"/>
          </a:xfrm>
          <a:prstGeom prst="roundRect">
            <a:avLst>
              <a:gd name="adj" fmla="val 16667"/>
            </a:avLst>
          </a:prstGeom>
          <a:solidFill>
            <a:srgbClr val="66CCFF"/>
          </a:solidFill>
          <a:ln w="9525">
            <a:solidFill>
              <a:schemeClr val="tx1"/>
            </a:solidFill>
            <a:round/>
            <a:headEnd/>
            <a:tailEnd/>
          </a:ln>
        </p:spPr>
        <p:txBody>
          <a:bodyPr wrap="none" anchor="ctr"/>
          <a:lstStyle/>
          <a:p>
            <a:pPr algn="ctr" eaLnBrk="0" hangingPunct="0"/>
            <a:r>
              <a:rPr lang="en-GB" sz="2400" b="0" dirty="0">
                <a:solidFill>
                  <a:schemeClr val="bg1"/>
                </a:solidFill>
                <a:latin typeface="Times New Roman" pitchFamily="18" charset="0"/>
              </a:rPr>
              <a:t>Partner B</a:t>
            </a:r>
          </a:p>
        </p:txBody>
      </p:sp>
      <p:sp>
        <p:nvSpPr>
          <p:cNvPr id="371742" name="AutoShape 30"/>
          <p:cNvSpPr>
            <a:spLocks noChangeArrowheads="1"/>
          </p:cNvSpPr>
          <p:nvPr/>
        </p:nvSpPr>
        <p:spPr bwMode="auto">
          <a:xfrm>
            <a:off x="4996961" y="3157539"/>
            <a:ext cx="1225062" cy="509587"/>
          </a:xfrm>
          <a:prstGeom prst="roundRect">
            <a:avLst>
              <a:gd name="adj" fmla="val 16667"/>
            </a:avLst>
          </a:prstGeom>
          <a:solidFill>
            <a:srgbClr val="66CCFF"/>
          </a:solidFill>
          <a:ln w="9525">
            <a:solidFill>
              <a:schemeClr val="tx1"/>
            </a:solidFill>
            <a:round/>
            <a:headEnd/>
            <a:tailEnd/>
          </a:ln>
          <a:effectLst/>
          <a:extLst/>
        </p:spPr>
        <p:txBody>
          <a:bodyPr wrap="none" anchor="ctr"/>
          <a:lstStyle/>
          <a:p>
            <a:pPr algn="ctr" eaLnBrk="0" hangingPunct="0">
              <a:defRPr/>
            </a:pPr>
            <a:r>
              <a:rPr lang="en-GB" sz="2000" dirty="0" smtClean="0">
                <a:effectLst>
                  <a:outerShdw blurRad="38100" dist="38100" dir="2700000" algn="tl">
                    <a:srgbClr val="FFFFFF"/>
                  </a:outerShdw>
                </a:effectLst>
                <a:latin typeface="Times New Roman" pitchFamily="18" charset="0"/>
              </a:rPr>
              <a:t>Crew B</a:t>
            </a:r>
            <a:endParaRPr lang="en-GB" sz="2000" dirty="0">
              <a:effectLst>
                <a:outerShdw blurRad="38100" dist="38100" dir="2700000" algn="tl">
                  <a:srgbClr val="FFFFFF"/>
                </a:outerShdw>
              </a:effectLst>
              <a:latin typeface="Times New Roman" pitchFamily="18" charset="0"/>
            </a:endParaRPr>
          </a:p>
        </p:txBody>
      </p:sp>
      <p:sp>
        <p:nvSpPr>
          <p:cNvPr id="9230" name="AutoShape 31"/>
          <p:cNvSpPr>
            <a:spLocks noChangeArrowheads="1"/>
          </p:cNvSpPr>
          <p:nvPr/>
        </p:nvSpPr>
        <p:spPr bwMode="auto">
          <a:xfrm>
            <a:off x="1266092" y="1905000"/>
            <a:ext cx="6682154" cy="4343400"/>
          </a:xfrm>
          <a:prstGeom prst="roundRect">
            <a:avLst>
              <a:gd name="adj" fmla="val 16667"/>
            </a:avLst>
          </a:prstGeom>
          <a:noFill/>
          <a:ln w="57150" cap="rnd">
            <a:solidFill>
              <a:srgbClr val="FF99FF"/>
            </a:solidFill>
            <a:prstDash val="sysDot"/>
            <a:round/>
            <a:headEnd/>
            <a:tailEnd/>
          </a:ln>
          <a:effectLst>
            <a:outerShdw dist="107763" dir="13500000" algn="ctr" rotWithShape="0">
              <a:schemeClr val="bg2"/>
            </a:outerShdw>
          </a:effectLst>
          <a:extLst>
            <a:ext uri="{909E8E84-426E-40DD-AFC4-6F175D3DCCD1}">
              <a14:hiddenFill xmlns:a14="http://schemas.microsoft.com/office/drawing/2010/main" xmlns="">
                <a:solidFill>
                  <a:srgbClr val="FFFFFF"/>
                </a:solidFill>
              </a14:hiddenFill>
            </a:ext>
          </a:extLst>
        </p:spPr>
        <p:txBody>
          <a:bodyPr wrap="none" anchor="ctr"/>
          <a:lstStyle/>
          <a:p>
            <a:endParaRPr lang="en-SG" dirty="0"/>
          </a:p>
        </p:txBody>
      </p:sp>
      <p:sp>
        <p:nvSpPr>
          <p:cNvPr id="371744" name="Text Box 32"/>
          <p:cNvSpPr txBox="1">
            <a:spLocks noChangeArrowheads="1"/>
          </p:cNvSpPr>
          <p:nvPr/>
        </p:nvSpPr>
        <p:spPr bwMode="auto">
          <a:xfrm>
            <a:off x="1767254" y="5010151"/>
            <a:ext cx="1697901" cy="646331"/>
          </a:xfrm>
          <a:prstGeom prst="rect">
            <a:avLst/>
          </a:prstGeom>
          <a:noFill/>
          <a:ln>
            <a:noFill/>
          </a:ln>
          <a:effectLst/>
          <a:extLst/>
        </p:spPr>
        <p:txBody>
          <a:bodyPr wrap="none">
            <a:spAutoFit/>
          </a:bodyPr>
          <a:lstStyle/>
          <a:p>
            <a:pPr eaLnBrk="0" hangingPunct="0">
              <a:defRPr/>
            </a:pPr>
            <a:r>
              <a:rPr lang="en-GB" sz="1800" dirty="0">
                <a:solidFill>
                  <a:srgbClr val="000000"/>
                </a:solidFill>
                <a:effectLst>
                  <a:outerShdw blurRad="38100" dist="38100" dir="2700000" algn="tl">
                    <a:srgbClr val="C0C0C0"/>
                  </a:outerShdw>
                </a:effectLst>
                <a:latin typeface="Times New Roman" pitchFamily="18" charset="0"/>
              </a:rPr>
              <a:t>Norm governed </a:t>
            </a:r>
          </a:p>
          <a:p>
            <a:pPr eaLnBrk="0" hangingPunct="0">
              <a:defRPr/>
            </a:pPr>
            <a:r>
              <a:rPr lang="en-GB" sz="1800" dirty="0">
                <a:solidFill>
                  <a:srgbClr val="000000"/>
                </a:solidFill>
                <a:effectLst>
                  <a:outerShdw blurRad="38100" dist="38100" dir="2700000" algn="tl">
                    <a:srgbClr val="C0C0C0"/>
                  </a:outerShdw>
                </a:effectLst>
                <a:latin typeface="Times New Roman" pitchFamily="18" charset="0"/>
              </a:rPr>
              <a:t>Environment</a:t>
            </a:r>
          </a:p>
        </p:txBody>
      </p:sp>
      <p:sp>
        <p:nvSpPr>
          <p:cNvPr id="34" name="Rectangle 2"/>
          <p:cNvSpPr txBox="1">
            <a:spLocks noChangeArrowheads="1"/>
          </p:cNvSpPr>
          <p:nvPr/>
        </p:nvSpPr>
        <p:spPr bwMode="auto">
          <a:xfrm>
            <a:off x="-65942" y="884238"/>
            <a:ext cx="9144001" cy="792162"/>
          </a:xfrm>
          <a:prstGeom prst="rect">
            <a:avLst/>
          </a:prstGeom>
          <a:noFill/>
          <a:ln>
            <a:miter lim="800000"/>
            <a:headEnd/>
            <a:tailEnd/>
          </a:ln>
        </p:spPr>
        <p:txBody>
          <a:bodyPr/>
          <a:lstStyle/>
          <a:p>
            <a:pPr algn="ctr">
              <a:defRPr/>
            </a:pPr>
            <a:endParaRPr lang="en-US" sz="3200" b="0" i="1" kern="0" dirty="0">
              <a:solidFill>
                <a:srgbClr val="3333FF"/>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
        <p:nvSpPr>
          <p:cNvPr id="36" name="Title 35"/>
          <p:cNvSpPr>
            <a:spLocks noGrp="1"/>
          </p:cNvSpPr>
          <p:nvPr>
            <p:ph type="title"/>
          </p:nvPr>
        </p:nvSpPr>
        <p:spPr/>
        <p:txBody>
          <a:bodyPr/>
          <a:lstStyle/>
          <a:p>
            <a:r>
              <a:rPr lang="en-US" dirty="0" smtClean="0"/>
              <a:t>Processes of Teamwork: An Overview</a:t>
            </a:r>
            <a:br>
              <a:rPr lang="en-US" dirty="0" smtClean="0"/>
            </a:b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738"/>
                                        </p:tgtEl>
                                        <p:attrNameLst>
                                          <p:attrName>style.visibility</p:attrName>
                                        </p:attrNameLst>
                                      </p:cBhvr>
                                      <p:to>
                                        <p:strVal val="visible"/>
                                      </p:to>
                                    </p:set>
                                    <p:animEffect transition="in" filter="fade">
                                      <p:cBhvr>
                                        <p:cTn id="7" dur="500"/>
                                        <p:tgtEl>
                                          <p:spTgt spid="3717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71742"/>
                                        </p:tgtEl>
                                        <p:attrNameLst>
                                          <p:attrName>style.visibility</p:attrName>
                                        </p:attrNameLst>
                                      </p:cBhvr>
                                      <p:to>
                                        <p:strVal val="visible"/>
                                      </p:to>
                                    </p:set>
                                    <p:animEffect transition="in" filter="fade">
                                      <p:cBhvr>
                                        <p:cTn id="11" dur="500"/>
                                        <p:tgtEl>
                                          <p:spTgt spid="37174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9222"/>
                                        </p:tgtEl>
                                        <p:attrNameLst>
                                          <p:attrName>style.visibility</p:attrName>
                                        </p:attrNameLst>
                                      </p:cBhvr>
                                      <p:to>
                                        <p:strVal val="visible"/>
                                      </p:to>
                                    </p:set>
                                    <p:animEffect transition="in" filter="wipe(up)">
                                      <p:cBhvr>
                                        <p:cTn id="21" dur="500"/>
                                        <p:tgtEl>
                                          <p:spTgt spid="922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9221"/>
                                        </p:tgtEl>
                                        <p:attrNameLst>
                                          <p:attrName>style.visibility</p:attrName>
                                        </p:attrNameLst>
                                      </p:cBhvr>
                                      <p:to>
                                        <p:strVal val="visible"/>
                                      </p:to>
                                    </p:set>
                                    <p:animEffect transition="in" filter="wipe(up)">
                                      <p:cBhvr>
                                        <p:cTn id="24" dur="500"/>
                                        <p:tgtEl>
                                          <p:spTgt spid="92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250"/>
                                        </p:tgtEl>
                                        <p:attrNameLst>
                                          <p:attrName>style.visibility</p:attrName>
                                        </p:attrNameLst>
                                      </p:cBhvr>
                                      <p:to>
                                        <p:strVal val="visible"/>
                                      </p:to>
                                    </p:set>
                                    <p:animEffect transition="in" filter="barn(inVertical)">
                                      <p:cBhvr>
                                        <p:cTn id="29" dur="500"/>
                                        <p:tgtEl>
                                          <p:spTgt spid="9250"/>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9249"/>
                                        </p:tgtEl>
                                        <p:attrNameLst>
                                          <p:attrName>style.visibility</p:attrName>
                                        </p:attrNameLst>
                                      </p:cBhvr>
                                      <p:to>
                                        <p:strVal val="visible"/>
                                      </p:to>
                                    </p:set>
                                    <p:animEffect transition="in" filter="barn(inVertical)">
                                      <p:cBhvr>
                                        <p:cTn id="32" dur="500"/>
                                        <p:tgtEl>
                                          <p:spTgt spid="924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225"/>
                                        </p:tgtEl>
                                        <p:attrNameLst>
                                          <p:attrName>style.visibility</p:attrName>
                                        </p:attrNameLst>
                                      </p:cBhvr>
                                      <p:to>
                                        <p:strVal val="visible"/>
                                      </p:to>
                                    </p:set>
                                    <p:animEffect transition="in" filter="barn(inVertical)">
                                      <p:cBhvr>
                                        <p:cTn id="42" dur="500"/>
                                        <p:tgtEl>
                                          <p:spTgt spid="92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00"/>
                                        <p:tgtEl>
                                          <p:spTgt spid="3"/>
                                        </p:tgtEl>
                                      </p:cBhvr>
                                    </p:animEffect>
                                  </p:childTnLst>
                                </p:cTn>
                              </p:par>
                              <p:par>
                                <p:cTn id="48" presetID="22" presetClass="entr" presetSubtype="4"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down)">
                                      <p:cBhvr>
                                        <p:cTn id="50" dur="5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9236"/>
                                        </p:tgtEl>
                                        <p:attrNameLst>
                                          <p:attrName>style.visibility</p:attrName>
                                        </p:attrNameLst>
                                      </p:cBhvr>
                                      <p:to>
                                        <p:strVal val="visible"/>
                                      </p:to>
                                    </p:set>
                                    <p:animEffect transition="in" filter="randombar(horizontal)">
                                      <p:cBhvr>
                                        <p:cTn id="55" dur="500"/>
                                        <p:tgtEl>
                                          <p:spTgt spid="9236"/>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9235"/>
                                        </p:tgtEl>
                                        <p:attrNameLst>
                                          <p:attrName>style.visibility</p:attrName>
                                        </p:attrNameLst>
                                      </p:cBhvr>
                                      <p:to>
                                        <p:strVal val="visible"/>
                                      </p:to>
                                    </p:set>
                                    <p:animEffect transition="in" filter="randombar(horizontal)">
                                      <p:cBhvr>
                                        <p:cTn id="58" dur="500"/>
                                        <p:tgtEl>
                                          <p:spTgt spid="9235"/>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9233"/>
                                        </p:tgtEl>
                                        <p:attrNameLst>
                                          <p:attrName>style.visibility</p:attrName>
                                        </p:attrNameLst>
                                      </p:cBhvr>
                                      <p:to>
                                        <p:strVal val="visible"/>
                                      </p:to>
                                    </p:set>
                                    <p:animEffect transition="in" filter="randombar(horizontal)">
                                      <p:cBhvr>
                                        <p:cTn id="61" dur="500"/>
                                        <p:tgtEl>
                                          <p:spTgt spid="9233"/>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9232"/>
                                        </p:tgtEl>
                                        <p:attrNameLst>
                                          <p:attrName>style.visibility</p:attrName>
                                        </p:attrNameLst>
                                      </p:cBhvr>
                                      <p:to>
                                        <p:strVal val="visible"/>
                                      </p:to>
                                    </p:set>
                                    <p:animEffect transition="in" filter="randombar(horizontal)">
                                      <p:cBhvr>
                                        <p:cTn id="64" dur="500"/>
                                        <p:tgtEl>
                                          <p:spTgt spid="9232"/>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grpId="0" nodeType="clickEffect">
                                  <p:stCondLst>
                                    <p:cond delay="0"/>
                                  </p:stCondLst>
                                  <p:childTnLst>
                                    <p:set>
                                      <p:cBhvr>
                                        <p:cTn id="68" dur="1" fill="hold">
                                          <p:stCondLst>
                                            <p:cond delay="0"/>
                                          </p:stCondLst>
                                        </p:cTn>
                                        <p:tgtEl>
                                          <p:spTgt spid="9230"/>
                                        </p:tgtEl>
                                        <p:attrNameLst>
                                          <p:attrName>style.visibility</p:attrName>
                                        </p:attrNameLst>
                                      </p:cBhvr>
                                      <p:to>
                                        <p:strVal val="visible"/>
                                      </p:to>
                                    </p:set>
                                    <p:animEffect transition="in" filter="wheel(1)">
                                      <p:cBhvr>
                                        <p:cTn id="69" dur="2000"/>
                                        <p:tgtEl>
                                          <p:spTgt spid="9230"/>
                                        </p:tgtEl>
                                      </p:cBhvr>
                                    </p:animEffect>
                                  </p:childTnLst>
                                </p:cTn>
                              </p:par>
                              <p:par>
                                <p:cTn id="70" presetID="21" presetClass="entr" presetSubtype="1" fill="hold" grpId="0" nodeType="withEffect">
                                  <p:stCondLst>
                                    <p:cond delay="0"/>
                                  </p:stCondLst>
                                  <p:childTnLst>
                                    <p:set>
                                      <p:cBhvr>
                                        <p:cTn id="71" dur="1" fill="hold">
                                          <p:stCondLst>
                                            <p:cond delay="0"/>
                                          </p:stCondLst>
                                        </p:cTn>
                                        <p:tgtEl>
                                          <p:spTgt spid="371744"/>
                                        </p:tgtEl>
                                        <p:attrNameLst>
                                          <p:attrName>style.visibility</p:attrName>
                                        </p:attrNameLst>
                                      </p:cBhvr>
                                      <p:to>
                                        <p:strVal val="visible"/>
                                      </p:to>
                                    </p:set>
                                    <p:animEffect transition="in" filter="wheel(1)">
                                      <p:cBhvr>
                                        <p:cTn id="72" dur="2000"/>
                                        <p:tgtEl>
                                          <p:spTgt spid="371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9" grpId="0" animBg="1"/>
      <p:bldP spid="9250" grpId="0" animBg="1"/>
      <p:bldP spid="9221" grpId="0" animBg="1"/>
      <p:bldP spid="9222" grpId="0" animBg="1"/>
      <p:bldP spid="9225" grpId="0" animBg="1"/>
      <p:bldP spid="9235" grpId="0" animBg="1"/>
      <p:bldP spid="9236" grpId="0" animBg="1"/>
      <p:bldP spid="371738" grpId="0" animBg="1"/>
      <p:bldP spid="9232" grpId="0" animBg="1"/>
      <p:bldP spid="9233" grpId="0" animBg="1"/>
      <p:bldP spid="371742" grpId="0" animBg="1"/>
      <p:bldP spid="9230" grpId="0" animBg="1"/>
      <p:bldP spid="3717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6"/>
          <p:cNvGrpSpPr/>
          <p:nvPr/>
        </p:nvGrpSpPr>
        <p:grpSpPr>
          <a:xfrm>
            <a:off x="1266092" y="1905000"/>
            <a:ext cx="6682154" cy="4343400"/>
            <a:chOff x="1371600" y="1905000"/>
            <a:chExt cx="7239000" cy="4343400"/>
          </a:xfrm>
        </p:grpSpPr>
        <p:sp>
          <p:nvSpPr>
            <p:cNvPr id="38" name="Oval 3"/>
            <p:cNvSpPr>
              <a:spLocks noChangeArrowheads="1"/>
            </p:cNvSpPr>
            <p:nvPr/>
          </p:nvSpPr>
          <p:spPr bwMode="auto">
            <a:xfrm>
              <a:off x="6257925" y="3014663"/>
              <a:ext cx="2124075" cy="820737"/>
            </a:xfrm>
            <a:prstGeom prst="ellipse">
              <a:avLst/>
            </a:prstGeom>
            <a:solidFill>
              <a:srgbClr val="038CC3"/>
            </a:solidFill>
            <a:ln w="9525">
              <a:solidFill>
                <a:schemeClr val="tx1"/>
              </a:solidFill>
              <a:round/>
              <a:headEnd/>
              <a:tailEnd/>
            </a:ln>
          </p:spPr>
          <p:txBody>
            <a:bodyPr wrap="none" anchor="ctr"/>
            <a:lstStyle/>
            <a:p>
              <a:pPr algn="r" eaLnBrk="0" hangingPunct="0"/>
              <a:r>
                <a:rPr lang="en-GB" sz="2000" dirty="0" smtClean="0">
                  <a:solidFill>
                    <a:schemeClr val="bg1"/>
                  </a:solidFill>
                  <a:latin typeface="Times New Roman" pitchFamily="18" charset="0"/>
                </a:rPr>
                <a:t>   </a:t>
              </a:r>
              <a:r>
                <a:rPr lang="en-GB" sz="1200" dirty="0" smtClean="0">
                  <a:solidFill>
                    <a:schemeClr val="bg1"/>
                  </a:solidFill>
                  <a:latin typeface="Times New Roman" pitchFamily="18" charset="0"/>
                </a:rPr>
                <a:t>Knowledge</a:t>
              </a:r>
              <a:br>
                <a:rPr lang="en-GB" sz="1200" dirty="0" smtClean="0">
                  <a:solidFill>
                    <a:schemeClr val="bg1"/>
                  </a:solidFill>
                  <a:latin typeface="Times New Roman" pitchFamily="18" charset="0"/>
                </a:rPr>
              </a:br>
              <a:r>
                <a:rPr lang="en-GB" sz="1200" dirty="0" smtClean="0">
                  <a:solidFill>
                    <a:schemeClr val="bg1"/>
                  </a:solidFill>
                  <a:latin typeface="Times New Roman" pitchFamily="18" charset="0"/>
                </a:rPr>
                <a:t>Skills</a:t>
              </a:r>
              <a:br>
                <a:rPr lang="en-GB" sz="1200" dirty="0" smtClean="0">
                  <a:solidFill>
                    <a:schemeClr val="bg1"/>
                  </a:solidFill>
                  <a:latin typeface="Times New Roman" pitchFamily="18" charset="0"/>
                </a:rPr>
              </a:br>
              <a:r>
                <a:rPr lang="en-GB" sz="1200" dirty="0" smtClean="0">
                  <a:solidFill>
                    <a:schemeClr val="bg1"/>
                  </a:solidFill>
                  <a:latin typeface="Times New Roman" pitchFamily="18" charset="0"/>
                </a:rPr>
                <a:t>Experience</a:t>
              </a:r>
            </a:p>
          </p:txBody>
        </p:sp>
        <p:sp>
          <p:nvSpPr>
            <p:cNvPr id="39" name="Oval 4"/>
            <p:cNvSpPr>
              <a:spLocks noChangeArrowheads="1"/>
            </p:cNvSpPr>
            <p:nvPr/>
          </p:nvSpPr>
          <p:spPr bwMode="auto">
            <a:xfrm>
              <a:off x="1524000" y="3014663"/>
              <a:ext cx="2079625" cy="820737"/>
            </a:xfrm>
            <a:prstGeom prst="ellipse">
              <a:avLst/>
            </a:prstGeom>
            <a:solidFill>
              <a:srgbClr val="CAFAF4"/>
            </a:solidFill>
            <a:ln w="9525">
              <a:solidFill>
                <a:schemeClr val="tx1"/>
              </a:solidFill>
              <a:round/>
              <a:headEnd/>
              <a:tailEnd/>
            </a:ln>
          </p:spPr>
          <p:txBody>
            <a:bodyPr wrap="none" anchor="ctr"/>
            <a:lstStyle/>
            <a:p>
              <a:pPr eaLnBrk="0" hangingPunct="0"/>
              <a:r>
                <a:rPr lang="en-GB" sz="1200" dirty="0" smtClean="0">
                  <a:solidFill>
                    <a:srgbClr val="000000"/>
                  </a:solidFill>
                  <a:latin typeface="Times New Roman" pitchFamily="18" charset="0"/>
                </a:rPr>
                <a:t>Knowledge</a:t>
              </a:r>
              <a:br>
                <a:rPr lang="en-GB" sz="1200" dirty="0" smtClean="0">
                  <a:solidFill>
                    <a:srgbClr val="000000"/>
                  </a:solidFill>
                  <a:latin typeface="Times New Roman" pitchFamily="18" charset="0"/>
                </a:rPr>
              </a:br>
              <a:r>
                <a:rPr lang="en-GB" sz="1200" dirty="0" smtClean="0">
                  <a:solidFill>
                    <a:srgbClr val="000000"/>
                  </a:solidFill>
                  <a:latin typeface="Times New Roman" pitchFamily="18" charset="0"/>
                </a:rPr>
                <a:t>Skills</a:t>
              </a:r>
              <a:br>
                <a:rPr lang="en-GB" sz="1200" dirty="0" smtClean="0">
                  <a:solidFill>
                    <a:srgbClr val="000000"/>
                  </a:solidFill>
                  <a:latin typeface="Times New Roman" pitchFamily="18" charset="0"/>
                </a:rPr>
              </a:br>
              <a:r>
                <a:rPr lang="en-GB" sz="1200" dirty="0" smtClean="0">
                  <a:solidFill>
                    <a:srgbClr val="000000"/>
                  </a:solidFill>
                  <a:latin typeface="Times New Roman" pitchFamily="18" charset="0"/>
                </a:rPr>
                <a:t>Experience</a:t>
              </a:r>
              <a:endParaRPr lang="en-GB" sz="1200" dirty="0">
                <a:solidFill>
                  <a:schemeClr val="bg2"/>
                </a:solidFill>
                <a:latin typeface="Times New Roman" pitchFamily="18" charset="0"/>
              </a:endParaRPr>
            </a:p>
          </p:txBody>
        </p:sp>
        <p:sp>
          <p:nvSpPr>
            <p:cNvPr id="40" name="Oval 5"/>
            <p:cNvSpPr>
              <a:spLocks noChangeArrowheads="1"/>
            </p:cNvSpPr>
            <p:nvPr/>
          </p:nvSpPr>
          <p:spPr bwMode="auto">
            <a:xfrm>
              <a:off x="4568825" y="5507038"/>
              <a:ext cx="965200" cy="59690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GB" sz="1400" dirty="0" smtClean="0">
                  <a:solidFill>
                    <a:srgbClr val="000000"/>
                  </a:solidFill>
                  <a:latin typeface="Times New Roman" pitchFamily="18" charset="0"/>
                </a:rPr>
                <a:t>Team</a:t>
              </a:r>
            </a:p>
            <a:p>
              <a:pPr algn="ctr" eaLnBrk="0" hangingPunct="0"/>
              <a:r>
                <a:rPr lang="en-GB" sz="1400" dirty="0" smtClean="0">
                  <a:solidFill>
                    <a:srgbClr val="000000"/>
                  </a:solidFill>
                  <a:latin typeface="Times New Roman" pitchFamily="18" charset="0"/>
                </a:rPr>
                <a:t>Goals</a:t>
              </a:r>
              <a:endParaRPr lang="en-GB" sz="1400" baseline="-25000" dirty="0">
                <a:solidFill>
                  <a:srgbClr val="000000"/>
                </a:solidFill>
                <a:latin typeface="Times New Roman" pitchFamily="18" charset="0"/>
              </a:endParaRPr>
            </a:p>
          </p:txBody>
        </p:sp>
        <p:sp>
          <p:nvSpPr>
            <p:cNvPr id="41" name="Line 6"/>
            <p:cNvSpPr>
              <a:spLocks noChangeShapeType="1"/>
            </p:cNvSpPr>
            <p:nvPr/>
          </p:nvSpPr>
          <p:spPr bwMode="auto">
            <a:xfrm flipH="1">
              <a:off x="5051425" y="4994275"/>
              <a:ext cx="0" cy="530225"/>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grpSp>
          <p:nvGrpSpPr>
            <p:cNvPr id="3" name="Group 7"/>
            <p:cNvGrpSpPr>
              <a:grpSpLocks/>
            </p:cNvGrpSpPr>
            <p:nvPr/>
          </p:nvGrpSpPr>
          <p:grpSpPr bwMode="auto">
            <a:xfrm>
              <a:off x="3121025" y="3157114"/>
              <a:ext cx="3619500" cy="1854625"/>
              <a:chOff x="1392" y="1246"/>
              <a:chExt cx="2880" cy="1844"/>
            </a:xfrm>
          </p:grpSpPr>
          <p:sp>
            <p:nvSpPr>
              <p:cNvPr id="61" name="Line 8"/>
              <p:cNvSpPr>
                <a:spLocks noChangeShapeType="1"/>
              </p:cNvSpPr>
              <p:nvPr/>
            </p:nvSpPr>
            <p:spPr bwMode="auto">
              <a:xfrm flipH="1">
                <a:off x="3120" y="1776"/>
                <a:ext cx="720" cy="720"/>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62" name="Oval 9"/>
              <p:cNvSpPr>
                <a:spLocks noChangeArrowheads="1"/>
              </p:cNvSpPr>
              <p:nvPr/>
            </p:nvSpPr>
            <p:spPr bwMode="auto">
              <a:xfrm>
                <a:off x="2183" y="2496"/>
                <a:ext cx="821" cy="59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hangingPunct="0"/>
                <a:r>
                  <a:rPr lang="en-GB" sz="1400" dirty="0" smtClean="0">
                    <a:solidFill>
                      <a:schemeClr val="tx2"/>
                    </a:solidFill>
                    <a:latin typeface="Times New Roman" pitchFamily="18" charset="0"/>
                  </a:rPr>
                  <a:t>Goals A</a:t>
                </a:r>
                <a:endParaRPr lang="en-GB" sz="1400" baseline="-25000" dirty="0">
                  <a:solidFill>
                    <a:schemeClr val="tx2"/>
                  </a:solidFill>
                  <a:latin typeface="Times New Roman" pitchFamily="18" charset="0"/>
                </a:endParaRPr>
              </a:p>
              <a:p>
                <a:pPr eaLnBrk="0" hangingPunct="0"/>
                <a:r>
                  <a:rPr lang="en-GB" sz="1400" baseline="-25000" dirty="0" smtClean="0">
                    <a:solidFill>
                      <a:schemeClr val="tx2"/>
                    </a:solidFill>
                    <a:latin typeface="Times New Roman" pitchFamily="18" charset="0"/>
                  </a:rPr>
                  <a:t> </a:t>
                </a:r>
                <a:endParaRPr lang="en-GB" sz="1400" baseline="-25000" dirty="0">
                  <a:solidFill>
                    <a:schemeClr val="tx2"/>
                  </a:solidFill>
                  <a:latin typeface="Times New Roman" pitchFamily="18" charset="0"/>
                </a:endParaRPr>
              </a:p>
            </p:txBody>
          </p:sp>
          <p:sp>
            <p:nvSpPr>
              <p:cNvPr id="63" name="AutoShape 10"/>
              <p:cNvSpPr>
                <a:spLocks noChangeArrowheads="1"/>
              </p:cNvSpPr>
              <p:nvPr/>
            </p:nvSpPr>
            <p:spPr bwMode="auto">
              <a:xfrm>
                <a:off x="1392" y="1246"/>
                <a:ext cx="1056" cy="508"/>
              </a:xfrm>
              <a:prstGeom prst="roundRect">
                <a:avLst>
                  <a:gd name="adj" fmla="val 16667"/>
                </a:avLst>
              </a:prstGeom>
              <a:solidFill>
                <a:schemeClr val="folHlink"/>
              </a:solidFill>
              <a:ln w="9525">
                <a:solidFill>
                  <a:schemeClr val="tx2"/>
                </a:solidFill>
                <a:round/>
                <a:headEnd/>
                <a:tailEnd/>
              </a:ln>
              <a:effectLst/>
              <a:extLst/>
            </p:spPr>
            <p:txBody>
              <a:bodyPr wrap="none" anchor="ctr"/>
              <a:lstStyle/>
              <a:p>
                <a:pPr algn="ctr" eaLnBrk="0" hangingPunct="0">
                  <a:defRPr/>
                </a:pPr>
                <a:r>
                  <a:rPr lang="en-GB" sz="2400" dirty="0">
                    <a:solidFill>
                      <a:schemeClr val="bg1"/>
                    </a:solidFill>
                    <a:effectLst>
                      <a:outerShdw blurRad="38100" dist="38100" dir="2700000" algn="tl">
                        <a:srgbClr val="000000"/>
                      </a:outerShdw>
                    </a:effectLst>
                    <a:latin typeface="Times New Roman" pitchFamily="18" charset="0"/>
                  </a:rPr>
                  <a:t>Partner A</a:t>
                </a:r>
              </a:p>
            </p:txBody>
          </p:sp>
          <p:sp>
            <p:nvSpPr>
              <p:cNvPr id="64" name="AutoShape 11"/>
              <p:cNvSpPr>
                <a:spLocks noChangeArrowheads="1"/>
              </p:cNvSpPr>
              <p:nvPr/>
            </p:nvSpPr>
            <p:spPr bwMode="auto">
              <a:xfrm>
                <a:off x="3216" y="1246"/>
                <a:ext cx="1056" cy="508"/>
              </a:xfrm>
              <a:prstGeom prst="roundRect">
                <a:avLst>
                  <a:gd name="adj" fmla="val 16667"/>
                </a:avLst>
              </a:prstGeom>
              <a:solidFill>
                <a:srgbClr val="66CCFF"/>
              </a:solidFill>
              <a:ln w="9525">
                <a:solidFill>
                  <a:schemeClr val="tx2"/>
                </a:solidFill>
                <a:round/>
                <a:headEnd/>
                <a:tailEnd/>
              </a:ln>
              <a:effectLst/>
              <a:extLst/>
            </p:spPr>
            <p:txBody>
              <a:bodyPr wrap="none" anchor="ctr"/>
              <a:lstStyle/>
              <a:p>
                <a:pPr algn="ctr" eaLnBrk="0" hangingPunct="0">
                  <a:defRPr/>
                </a:pPr>
                <a:r>
                  <a:rPr lang="en-GB" sz="2400" dirty="0">
                    <a:effectLst>
                      <a:outerShdw blurRad="38100" dist="38100" dir="2700000" algn="tl">
                        <a:srgbClr val="FFFFFF"/>
                      </a:outerShdw>
                    </a:effectLst>
                    <a:latin typeface="Times New Roman" pitchFamily="18" charset="0"/>
                  </a:rPr>
                  <a:t>Partner B</a:t>
                </a:r>
              </a:p>
            </p:txBody>
          </p:sp>
          <p:sp>
            <p:nvSpPr>
              <p:cNvPr id="65" name="Line 12"/>
              <p:cNvSpPr>
                <a:spLocks noChangeShapeType="1"/>
              </p:cNvSpPr>
              <p:nvPr/>
            </p:nvSpPr>
            <p:spPr bwMode="auto">
              <a:xfrm>
                <a:off x="1968" y="1728"/>
                <a:ext cx="768" cy="768"/>
              </a:xfrm>
              <a:prstGeom prst="line">
                <a:avLst/>
              </a:prstGeom>
              <a:noFill/>
              <a:ln w="381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66" name="Oval 9"/>
              <p:cNvSpPr>
                <a:spLocks noChangeArrowheads="1"/>
              </p:cNvSpPr>
              <p:nvPr/>
            </p:nvSpPr>
            <p:spPr bwMode="auto">
              <a:xfrm>
                <a:off x="2905" y="2458"/>
                <a:ext cx="768" cy="594"/>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r>
                  <a:rPr lang="en-GB" sz="2000" dirty="0" smtClean="0">
                    <a:solidFill>
                      <a:schemeClr val="tx2"/>
                    </a:solidFill>
                    <a:latin typeface="Times New Roman" pitchFamily="18" charset="0"/>
                  </a:rPr>
                  <a:t/>
                </a:r>
                <a:br>
                  <a:rPr lang="en-GB" sz="2000" dirty="0" smtClean="0">
                    <a:solidFill>
                      <a:schemeClr val="tx2"/>
                    </a:solidFill>
                    <a:latin typeface="Times New Roman" pitchFamily="18" charset="0"/>
                  </a:rPr>
                </a:br>
                <a:r>
                  <a:rPr lang="en-GB" sz="1600" dirty="0" smtClean="0">
                    <a:solidFill>
                      <a:schemeClr val="tx2"/>
                    </a:solidFill>
                    <a:latin typeface="Times New Roman" pitchFamily="18" charset="0"/>
                  </a:rPr>
                  <a:t>Goals B</a:t>
                </a:r>
                <a:endParaRPr lang="en-GB" sz="2000" baseline="-25000" dirty="0">
                  <a:solidFill>
                    <a:schemeClr val="tx2"/>
                  </a:solidFill>
                  <a:latin typeface="Times New Roman" pitchFamily="18" charset="0"/>
                </a:endParaRPr>
              </a:p>
              <a:p>
                <a:pPr algn="ctr" eaLnBrk="0" hangingPunct="0"/>
                <a:r>
                  <a:rPr lang="en-GB" sz="2000" baseline="-25000" dirty="0" smtClean="0">
                    <a:solidFill>
                      <a:schemeClr val="tx2"/>
                    </a:solidFill>
                    <a:latin typeface="Times New Roman" pitchFamily="18" charset="0"/>
                  </a:rPr>
                  <a:t> </a:t>
                </a:r>
                <a:endParaRPr lang="en-GB" sz="2000" baseline="-25000" dirty="0">
                  <a:solidFill>
                    <a:schemeClr val="tx2"/>
                  </a:solidFill>
                  <a:latin typeface="Times New Roman" pitchFamily="18" charset="0"/>
                </a:endParaRPr>
              </a:p>
            </p:txBody>
          </p:sp>
        </p:grpSp>
        <p:grpSp>
          <p:nvGrpSpPr>
            <p:cNvPr id="4" name="Group 13"/>
            <p:cNvGrpSpPr>
              <a:grpSpLocks/>
            </p:cNvGrpSpPr>
            <p:nvPr/>
          </p:nvGrpSpPr>
          <p:grpSpPr bwMode="auto">
            <a:xfrm>
              <a:off x="4419599" y="3400425"/>
              <a:ext cx="1002569" cy="400050"/>
              <a:chOff x="2425" y="1488"/>
              <a:chExt cx="798" cy="398"/>
            </a:xfrm>
          </p:grpSpPr>
          <p:sp>
            <p:nvSpPr>
              <p:cNvPr id="59" name="Line 14"/>
              <p:cNvSpPr>
                <a:spLocks noChangeShapeType="1"/>
              </p:cNvSpPr>
              <p:nvPr/>
            </p:nvSpPr>
            <p:spPr bwMode="auto">
              <a:xfrm>
                <a:off x="2448" y="1488"/>
                <a:ext cx="768" cy="0"/>
              </a:xfrm>
              <a:prstGeom prst="line">
                <a:avLst/>
              </a:prstGeom>
              <a:noFill/>
              <a:ln w="38100">
                <a:solidFill>
                  <a:srgbClr val="FF3300"/>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SG" dirty="0"/>
              </a:p>
            </p:txBody>
          </p:sp>
          <p:sp>
            <p:nvSpPr>
              <p:cNvPr id="60" name="Text Box 15"/>
              <p:cNvSpPr txBox="1">
                <a:spLocks noChangeArrowheads="1"/>
              </p:cNvSpPr>
              <p:nvPr/>
            </p:nvSpPr>
            <p:spPr bwMode="auto">
              <a:xfrm>
                <a:off x="2425" y="1488"/>
                <a:ext cx="798" cy="3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r>
                  <a:rPr lang="en-GB" sz="2000" dirty="0">
                    <a:solidFill>
                      <a:srgbClr val="000000"/>
                    </a:solidFill>
                    <a:latin typeface="Times New Roman" pitchFamily="18" charset="0"/>
                  </a:rPr>
                  <a:t>Comm</a:t>
                </a:r>
                <a:endParaRPr lang="en-GB" sz="2000" b="0" dirty="0">
                  <a:solidFill>
                    <a:srgbClr val="000000"/>
                  </a:solidFill>
                  <a:latin typeface="Times New Roman" pitchFamily="18" charset="0"/>
                </a:endParaRPr>
              </a:p>
            </p:txBody>
          </p:sp>
        </p:grpSp>
        <p:sp>
          <p:nvSpPr>
            <p:cNvPr id="44" name="Oval 16"/>
            <p:cNvSpPr>
              <a:spLocks noChangeArrowheads="1"/>
            </p:cNvSpPr>
            <p:nvPr/>
          </p:nvSpPr>
          <p:spPr bwMode="auto">
            <a:xfrm>
              <a:off x="2759075" y="2098675"/>
              <a:ext cx="4584700" cy="433388"/>
            </a:xfrm>
            <a:prstGeom prst="ellipse">
              <a:avLst/>
            </a:prstGeom>
            <a:solidFill>
              <a:schemeClr val="hlink"/>
            </a:solidFill>
            <a:ln w="38100">
              <a:solidFill>
                <a:schemeClr val="tx2"/>
              </a:solidFill>
              <a:round/>
              <a:headEnd/>
              <a:tailEnd/>
            </a:ln>
          </p:spPr>
          <p:txBody>
            <a:bodyPr wrap="none" anchor="ctr"/>
            <a:lstStyle/>
            <a:p>
              <a:pPr algn="ctr" eaLnBrk="0" hangingPunct="0"/>
              <a:r>
                <a:rPr lang="en-GB" sz="2400" dirty="0">
                  <a:solidFill>
                    <a:schemeClr val="bg1"/>
                  </a:solidFill>
                  <a:latin typeface="Times New Roman" pitchFamily="18" charset="0"/>
                </a:rPr>
                <a:t>Shared</a:t>
              </a:r>
              <a:r>
                <a:rPr lang="en-GB" sz="2400" dirty="0">
                  <a:solidFill>
                    <a:srgbClr val="000000"/>
                  </a:solidFill>
                  <a:latin typeface="Times New Roman" pitchFamily="18" charset="0"/>
                </a:rPr>
                <a:t> </a:t>
              </a:r>
              <a:r>
                <a:rPr lang="en-GB" sz="2400" dirty="0" smtClean="0">
                  <a:solidFill>
                    <a:schemeClr val="bg1"/>
                  </a:solidFill>
                  <a:latin typeface="Times New Roman" pitchFamily="18" charset="0"/>
                </a:rPr>
                <a:t>Knowledge</a:t>
              </a:r>
              <a:endParaRPr lang="en-GB" sz="2400" dirty="0">
                <a:solidFill>
                  <a:schemeClr val="bg1"/>
                </a:solidFill>
                <a:latin typeface="Times New Roman" pitchFamily="18" charset="0"/>
              </a:endParaRPr>
            </a:p>
          </p:txBody>
        </p:sp>
        <p:grpSp>
          <p:nvGrpSpPr>
            <p:cNvPr id="5" name="Group 17"/>
            <p:cNvGrpSpPr>
              <a:grpSpLocks/>
            </p:cNvGrpSpPr>
            <p:nvPr/>
          </p:nvGrpSpPr>
          <p:grpSpPr bwMode="auto">
            <a:xfrm>
              <a:off x="1828433" y="2315154"/>
              <a:ext cx="6242396" cy="819730"/>
              <a:chOff x="364" y="409"/>
              <a:chExt cx="4966" cy="813"/>
            </a:xfrm>
          </p:grpSpPr>
          <p:cxnSp>
            <p:nvCxnSpPr>
              <p:cNvPr id="57" name="AutoShape 18"/>
              <p:cNvCxnSpPr>
                <a:cxnSpLocks noChangeShapeType="1"/>
                <a:stCxn id="44" idx="2"/>
                <a:endCxn id="39" idx="1"/>
              </p:cNvCxnSpPr>
              <p:nvPr/>
            </p:nvCxnSpPr>
            <p:spPr bwMode="auto">
              <a:xfrm rot="10800000" flipV="1">
                <a:off x="364" y="409"/>
                <a:ext cx="740" cy="813"/>
              </a:xfrm>
              <a:prstGeom prst="curvedConnector2">
                <a:avLst/>
              </a:prstGeom>
              <a:noFill/>
              <a:ln w="38100">
                <a:solidFill>
                  <a:schemeClr val="tx2"/>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58" name="AutoShape 19"/>
              <p:cNvCxnSpPr>
                <a:cxnSpLocks noChangeShapeType="1"/>
                <a:stCxn id="44" idx="6"/>
                <a:endCxn id="38" idx="7"/>
              </p:cNvCxnSpPr>
              <p:nvPr/>
            </p:nvCxnSpPr>
            <p:spPr bwMode="auto">
              <a:xfrm>
                <a:off x="4752" y="409"/>
                <a:ext cx="578" cy="813"/>
              </a:xfrm>
              <a:prstGeom prst="curvedConnector2">
                <a:avLst/>
              </a:prstGeom>
              <a:noFill/>
              <a:ln w="38100">
                <a:solidFill>
                  <a:schemeClr val="tx2"/>
                </a:solidFill>
                <a:round/>
                <a:headEnd type="triangle" w="med" len="med"/>
                <a:tailEnd type="triangle" w="med" len="med"/>
              </a:ln>
              <a:extLst>
                <a:ext uri="{909E8E84-426E-40DD-AFC4-6F175D3DCCD1}">
                  <a14:hiddenFill xmlns:a14="http://schemas.microsoft.com/office/drawing/2010/main" xmlns="">
                    <a:noFill/>
                  </a14:hiddenFill>
                </a:ext>
              </a:extLst>
            </p:spPr>
          </p:cxnSp>
        </p:grpSp>
        <p:grpSp>
          <p:nvGrpSpPr>
            <p:cNvPr id="6" name="Group 20"/>
            <p:cNvGrpSpPr>
              <a:grpSpLocks/>
            </p:cNvGrpSpPr>
            <p:nvPr/>
          </p:nvGrpSpPr>
          <p:grpSpPr bwMode="auto">
            <a:xfrm>
              <a:off x="3663950" y="2495550"/>
              <a:ext cx="3044497" cy="663575"/>
              <a:chOff x="1824" y="587"/>
              <a:chExt cx="2423" cy="661"/>
            </a:xfrm>
          </p:grpSpPr>
          <p:sp>
            <p:nvSpPr>
              <p:cNvPr id="55" name="Freeform 21"/>
              <p:cNvSpPr>
                <a:spLocks/>
              </p:cNvSpPr>
              <p:nvPr/>
            </p:nvSpPr>
            <p:spPr bwMode="auto">
              <a:xfrm>
                <a:off x="1824" y="960"/>
                <a:ext cx="2112" cy="288"/>
              </a:xfrm>
              <a:custGeom>
                <a:avLst/>
                <a:gdLst>
                  <a:gd name="T0" fmla="*/ 0 w 2112"/>
                  <a:gd name="T1" fmla="*/ 288 h 288"/>
                  <a:gd name="T2" fmla="*/ 240 w 2112"/>
                  <a:gd name="T3" fmla="*/ 0 h 288"/>
                  <a:gd name="T4" fmla="*/ 1824 w 2112"/>
                  <a:gd name="T5" fmla="*/ 0 h 288"/>
                  <a:gd name="T6" fmla="*/ 2112 w 2112"/>
                  <a:gd name="T7" fmla="*/ 288 h 288"/>
                  <a:gd name="T8" fmla="*/ 0 60000 65536"/>
                  <a:gd name="T9" fmla="*/ 0 60000 65536"/>
                  <a:gd name="T10" fmla="*/ 0 60000 65536"/>
                  <a:gd name="T11" fmla="*/ 0 60000 65536"/>
                  <a:gd name="T12" fmla="*/ 0 w 2112"/>
                  <a:gd name="T13" fmla="*/ 0 h 288"/>
                  <a:gd name="T14" fmla="*/ 2112 w 2112"/>
                  <a:gd name="T15" fmla="*/ 288 h 288"/>
                </a:gdLst>
                <a:ahLst/>
                <a:cxnLst>
                  <a:cxn ang="T8">
                    <a:pos x="T0" y="T1"/>
                  </a:cxn>
                  <a:cxn ang="T9">
                    <a:pos x="T2" y="T3"/>
                  </a:cxn>
                  <a:cxn ang="T10">
                    <a:pos x="T4" y="T5"/>
                  </a:cxn>
                  <a:cxn ang="T11">
                    <a:pos x="T6" y="T7"/>
                  </a:cxn>
                </a:cxnLst>
                <a:rect l="T12" t="T13" r="T14" b="T15"/>
                <a:pathLst>
                  <a:path w="2112" h="288">
                    <a:moveTo>
                      <a:pt x="0" y="288"/>
                    </a:moveTo>
                    <a:lnTo>
                      <a:pt x="240" y="0"/>
                    </a:lnTo>
                    <a:lnTo>
                      <a:pt x="1824" y="0"/>
                    </a:lnTo>
                    <a:lnTo>
                      <a:pt x="2112" y="288"/>
                    </a:lnTo>
                  </a:path>
                </a:pathLst>
              </a:custGeom>
              <a:noFill/>
              <a:ln w="38100" cmpd="sng">
                <a:solidFill>
                  <a:srgbClr val="FF33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SG" dirty="0"/>
              </a:p>
            </p:txBody>
          </p:sp>
          <p:sp>
            <p:nvSpPr>
              <p:cNvPr id="56" name="Text Box 22"/>
              <p:cNvSpPr txBox="1">
                <a:spLocks noChangeArrowheads="1"/>
              </p:cNvSpPr>
              <p:nvPr/>
            </p:nvSpPr>
            <p:spPr bwMode="auto">
              <a:xfrm>
                <a:off x="2064" y="587"/>
                <a:ext cx="2183" cy="3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800" b="1">
                    <a:solidFill>
                      <a:schemeClr val="tx1"/>
                    </a:solidFill>
                    <a:latin typeface="Tahoma" pitchFamily="34" charset="0"/>
                  </a:defRPr>
                </a:lvl1pPr>
                <a:lvl2pPr marL="742950" indent="-285750" eaLnBrk="0" hangingPunct="0">
                  <a:defRPr sz="800" b="1">
                    <a:solidFill>
                      <a:schemeClr val="tx1"/>
                    </a:solidFill>
                    <a:latin typeface="Tahoma" pitchFamily="34" charset="0"/>
                  </a:defRPr>
                </a:lvl2pPr>
                <a:lvl3pPr marL="1143000" indent="-228600" eaLnBrk="0" hangingPunct="0">
                  <a:defRPr sz="800" b="1">
                    <a:solidFill>
                      <a:schemeClr val="tx1"/>
                    </a:solidFill>
                    <a:latin typeface="Tahoma" pitchFamily="34" charset="0"/>
                  </a:defRPr>
                </a:lvl3pPr>
                <a:lvl4pPr marL="1600200" indent="-228600" eaLnBrk="0" hangingPunct="0">
                  <a:defRPr sz="800" b="1">
                    <a:solidFill>
                      <a:schemeClr val="tx1"/>
                    </a:solidFill>
                    <a:latin typeface="Tahoma" pitchFamily="34" charset="0"/>
                  </a:defRPr>
                </a:lvl4pPr>
                <a:lvl5pPr marL="2057400" indent="-228600" eaLnBrk="0" hangingPunct="0">
                  <a:defRPr sz="800" b="1">
                    <a:solidFill>
                      <a:schemeClr val="tx1"/>
                    </a:solidFill>
                    <a:latin typeface="Tahoma" pitchFamily="34" charset="0"/>
                  </a:defRPr>
                </a:lvl5pPr>
                <a:lvl6pPr marL="2514600" indent="-228600" eaLnBrk="0" fontAlgn="base" hangingPunct="0">
                  <a:spcBef>
                    <a:spcPct val="0"/>
                  </a:spcBef>
                  <a:spcAft>
                    <a:spcPct val="0"/>
                  </a:spcAft>
                  <a:defRPr sz="800" b="1">
                    <a:solidFill>
                      <a:schemeClr val="tx1"/>
                    </a:solidFill>
                    <a:latin typeface="Tahoma" pitchFamily="34" charset="0"/>
                  </a:defRPr>
                </a:lvl6pPr>
                <a:lvl7pPr marL="2971800" indent="-228600" eaLnBrk="0" fontAlgn="base" hangingPunct="0">
                  <a:spcBef>
                    <a:spcPct val="0"/>
                  </a:spcBef>
                  <a:spcAft>
                    <a:spcPct val="0"/>
                  </a:spcAft>
                  <a:defRPr sz="800" b="1">
                    <a:solidFill>
                      <a:schemeClr val="tx1"/>
                    </a:solidFill>
                    <a:latin typeface="Tahoma" pitchFamily="34" charset="0"/>
                  </a:defRPr>
                </a:lvl7pPr>
                <a:lvl8pPr marL="3429000" indent="-228600" eaLnBrk="0" fontAlgn="base" hangingPunct="0">
                  <a:spcBef>
                    <a:spcPct val="0"/>
                  </a:spcBef>
                  <a:spcAft>
                    <a:spcPct val="0"/>
                  </a:spcAft>
                  <a:defRPr sz="800" b="1">
                    <a:solidFill>
                      <a:schemeClr val="tx1"/>
                    </a:solidFill>
                    <a:latin typeface="Tahoma" pitchFamily="34" charset="0"/>
                  </a:defRPr>
                </a:lvl8pPr>
                <a:lvl9pPr marL="3886200" indent="-228600" eaLnBrk="0" fontAlgn="base" hangingPunct="0">
                  <a:spcBef>
                    <a:spcPct val="0"/>
                  </a:spcBef>
                  <a:spcAft>
                    <a:spcPct val="0"/>
                  </a:spcAft>
                  <a:defRPr sz="800" b="1">
                    <a:solidFill>
                      <a:schemeClr val="tx1"/>
                    </a:solidFill>
                    <a:latin typeface="Tahoma" pitchFamily="34" charset="0"/>
                  </a:defRPr>
                </a:lvl9pPr>
              </a:lstStyle>
              <a:p>
                <a:r>
                  <a:rPr lang="en-GB" sz="2000" dirty="0" smtClean="0">
                    <a:solidFill>
                      <a:srgbClr val="000000"/>
                    </a:solidFill>
                    <a:latin typeface="Times New Roman" pitchFamily="18" charset="0"/>
                  </a:rPr>
                  <a:t>Meta-communication</a:t>
                </a:r>
                <a:endParaRPr lang="en-GB" sz="2000" dirty="0">
                  <a:solidFill>
                    <a:srgbClr val="000000"/>
                  </a:solidFill>
                  <a:latin typeface="Times New Roman" pitchFamily="18" charset="0"/>
                </a:endParaRPr>
              </a:p>
            </p:txBody>
          </p:sp>
        </p:grpSp>
        <p:sp>
          <p:nvSpPr>
            <p:cNvPr id="47" name="AutoShape 24"/>
            <p:cNvSpPr>
              <a:spLocks noChangeArrowheads="1"/>
            </p:cNvSpPr>
            <p:nvPr/>
          </p:nvSpPr>
          <p:spPr bwMode="auto">
            <a:xfrm>
              <a:off x="2759075" y="3352800"/>
              <a:ext cx="1327150" cy="511175"/>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endParaRPr lang="en-GB" sz="2400" b="0" dirty="0">
                <a:solidFill>
                  <a:schemeClr val="bg1"/>
                </a:solidFill>
                <a:latin typeface="Times New Roman" pitchFamily="18" charset="0"/>
              </a:endParaRPr>
            </a:p>
          </p:txBody>
        </p:sp>
        <p:sp>
          <p:nvSpPr>
            <p:cNvPr id="48" name="AutoShape 25"/>
            <p:cNvSpPr>
              <a:spLocks noChangeArrowheads="1"/>
            </p:cNvSpPr>
            <p:nvPr/>
          </p:nvSpPr>
          <p:spPr bwMode="auto">
            <a:xfrm>
              <a:off x="2940050" y="3255963"/>
              <a:ext cx="1327150" cy="552108"/>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defRPr/>
              </a:pPr>
              <a:r>
                <a:rPr lang="en-GB" sz="2400" dirty="0">
                  <a:solidFill>
                    <a:schemeClr val="bg1"/>
                  </a:solidFill>
                  <a:effectLst>
                    <a:outerShdw blurRad="38100" dist="38100" dir="2700000" algn="tl">
                      <a:srgbClr val="000000"/>
                    </a:outerShdw>
                  </a:effectLst>
                  <a:latin typeface="Times New Roman" pitchFamily="18" charset="0"/>
                </a:rPr>
                <a:t>Crew A</a:t>
              </a:r>
            </a:p>
          </p:txBody>
        </p:sp>
        <p:sp>
          <p:nvSpPr>
            <p:cNvPr id="49" name="AutoShape 26"/>
            <p:cNvSpPr>
              <a:spLocks noChangeArrowheads="1"/>
            </p:cNvSpPr>
            <p:nvPr/>
          </p:nvSpPr>
          <p:spPr bwMode="auto">
            <a:xfrm>
              <a:off x="3121025" y="3157538"/>
              <a:ext cx="1327150" cy="548689"/>
            </a:xfrm>
            <a:prstGeom prst="roundRect">
              <a:avLst>
                <a:gd name="adj" fmla="val 16667"/>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0" hangingPunct="0">
                <a:defRPr/>
              </a:pPr>
              <a:r>
                <a:rPr lang="en-GB" sz="2000" dirty="0" smtClean="0">
                  <a:solidFill>
                    <a:schemeClr val="bg1"/>
                  </a:solidFill>
                  <a:effectLst>
                    <a:outerShdw blurRad="38100" dist="38100" dir="2700000" algn="tl">
                      <a:srgbClr val="000000"/>
                    </a:outerShdw>
                  </a:effectLst>
                  <a:latin typeface="Times New Roman" pitchFamily="18" charset="0"/>
                </a:rPr>
                <a:t>Crew A</a:t>
              </a:r>
              <a:endParaRPr lang="en-GB" sz="2000" dirty="0">
                <a:solidFill>
                  <a:schemeClr val="bg1"/>
                </a:solidFill>
                <a:effectLst>
                  <a:outerShdw blurRad="38100" dist="38100" dir="2700000" algn="tl">
                    <a:srgbClr val="000000"/>
                  </a:outerShdw>
                </a:effectLst>
                <a:latin typeface="Times New Roman" pitchFamily="18" charset="0"/>
              </a:endParaRPr>
            </a:p>
          </p:txBody>
        </p:sp>
        <p:sp>
          <p:nvSpPr>
            <p:cNvPr id="50" name="AutoShape 28"/>
            <p:cNvSpPr>
              <a:spLocks noChangeArrowheads="1"/>
            </p:cNvSpPr>
            <p:nvPr/>
          </p:nvSpPr>
          <p:spPr bwMode="auto">
            <a:xfrm>
              <a:off x="5715000" y="3352800"/>
              <a:ext cx="1327150" cy="511175"/>
            </a:xfrm>
            <a:prstGeom prst="roundRect">
              <a:avLst>
                <a:gd name="adj" fmla="val 16667"/>
              </a:avLst>
            </a:prstGeom>
            <a:solidFill>
              <a:srgbClr val="66CCFF"/>
            </a:solidFill>
            <a:ln w="9525">
              <a:solidFill>
                <a:schemeClr val="tx1"/>
              </a:solidFill>
              <a:round/>
              <a:headEnd/>
              <a:tailEnd/>
            </a:ln>
          </p:spPr>
          <p:txBody>
            <a:bodyPr wrap="none" anchor="ctr"/>
            <a:lstStyle/>
            <a:p>
              <a:pPr algn="ctr" eaLnBrk="0" hangingPunct="0"/>
              <a:endParaRPr lang="en-GB" sz="2400" b="0" dirty="0">
                <a:solidFill>
                  <a:schemeClr val="bg1"/>
                </a:solidFill>
                <a:latin typeface="Times New Roman" pitchFamily="18" charset="0"/>
              </a:endParaRPr>
            </a:p>
          </p:txBody>
        </p:sp>
        <p:sp>
          <p:nvSpPr>
            <p:cNvPr id="51" name="AutoShape 29"/>
            <p:cNvSpPr>
              <a:spLocks noChangeArrowheads="1"/>
            </p:cNvSpPr>
            <p:nvPr/>
          </p:nvSpPr>
          <p:spPr bwMode="auto">
            <a:xfrm>
              <a:off x="5534025" y="3255963"/>
              <a:ext cx="1327150" cy="512762"/>
            </a:xfrm>
            <a:prstGeom prst="roundRect">
              <a:avLst>
                <a:gd name="adj" fmla="val 16667"/>
              </a:avLst>
            </a:prstGeom>
            <a:solidFill>
              <a:srgbClr val="66CCFF"/>
            </a:solidFill>
            <a:ln w="9525">
              <a:solidFill>
                <a:schemeClr val="tx1"/>
              </a:solidFill>
              <a:round/>
              <a:headEnd/>
              <a:tailEnd/>
            </a:ln>
          </p:spPr>
          <p:txBody>
            <a:bodyPr wrap="none" anchor="ctr"/>
            <a:lstStyle/>
            <a:p>
              <a:pPr algn="ctr" eaLnBrk="0" hangingPunct="0"/>
              <a:r>
                <a:rPr lang="en-GB" sz="2400" b="0" dirty="0">
                  <a:solidFill>
                    <a:schemeClr val="bg1"/>
                  </a:solidFill>
                  <a:latin typeface="Times New Roman" pitchFamily="18" charset="0"/>
                </a:rPr>
                <a:t>Partner B</a:t>
              </a:r>
            </a:p>
          </p:txBody>
        </p:sp>
        <p:sp>
          <p:nvSpPr>
            <p:cNvPr id="52" name="AutoShape 30"/>
            <p:cNvSpPr>
              <a:spLocks noChangeArrowheads="1"/>
            </p:cNvSpPr>
            <p:nvPr/>
          </p:nvSpPr>
          <p:spPr bwMode="auto">
            <a:xfrm>
              <a:off x="5413375" y="3157538"/>
              <a:ext cx="1327150" cy="509587"/>
            </a:xfrm>
            <a:prstGeom prst="roundRect">
              <a:avLst>
                <a:gd name="adj" fmla="val 16667"/>
              </a:avLst>
            </a:prstGeom>
            <a:solidFill>
              <a:srgbClr val="66CCFF"/>
            </a:solidFill>
            <a:ln w="9525">
              <a:solidFill>
                <a:schemeClr val="tx1"/>
              </a:solidFill>
              <a:round/>
              <a:headEnd/>
              <a:tailEnd/>
            </a:ln>
            <a:effectLst/>
            <a:extLst/>
          </p:spPr>
          <p:txBody>
            <a:bodyPr wrap="none" anchor="ctr"/>
            <a:lstStyle/>
            <a:p>
              <a:pPr algn="ctr" eaLnBrk="0" hangingPunct="0">
                <a:defRPr/>
              </a:pPr>
              <a:r>
                <a:rPr lang="en-GB" sz="2000" dirty="0" smtClean="0">
                  <a:effectLst>
                    <a:outerShdw blurRad="38100" dist="38100" dir="2700000" algn="tl">
                      <a:srgbClr val="FFFFFF"/>
                    </a:outerShdw>
                  </a:effectLst>
                  <a:latin typeface="Times New Roman" pitchFamily="18" charset="0"/>
                </a:rPr>
                <a:t>Crew B</a:t>
              </a:r>
              <a:endParaRPr lang="en-GB" sz="2000" dirty="0">
                <a:effectLst>
                  <a:outerShdw blurRad="38100" dist="38100" dir="2700000" algn="tl">
                    <a:srgbClr val="FFFFFF"/>
                  </a:outerShdw>
                </a:effectLst>
                <a:latin typeface="Times New Roman" pitchFamily="18" charset="0"/>
              </a:endParaRPr>
            </a:p>
          </p:txBody>
        </p:sp>
        <p:sp>
          <p:nvSpPr>
            <p:cNvPr id="53" name="AutoShape 31"/>
            <p:cNvSpPr>
              <a:spLocks noChangeArrowheads="1"/>
            </p:cNvSpPr>
            <p:nvPr/>
          </p:nvSpPr>
          <p:spPr bwMode="auto">
            <a:xfrm>
              <a:off x="1371600" y="1905000"/>
              <a:ext cx="7239000" cy="4343400"/>
            </a:xfrm>
            <a:prstGeom prst="roundRect">
              <a:avLst>
                <a:gd name="adj" fmla="val 16667"/>
              </a:avLst>
            </a:prstGeom>
            <a:noFill/>
            <a:ln w="57150" cap="rnd">
              <a:solidFill>
                <a:srgbClr val="FF99FF"/>
              </a:solidFill>
              <a:prstDash val="sysDot"/>
              <a:round/>
              <a:headEnd/>
              <a:tailEnd/>
            </a:ln>
            <a:effectLst>
              <a:outerShdw dist="107763" dir="13500000" algn="ctr" rotWithShape="0">
                <a:schemeClr val="bg2"/>
              </a:outerShdw>
            </a:effectLst>
            <a:extLst>
              <a:ext uri="{909E8E84-426E-40DD-AFC4-6F175D3DCCD1}">
                <a14:hiddenFill xmlns:a14="http://schemas.microsoft.com/office/drawing/2010/main" xmlns="">
                  <a:solidFill>
                    <a:srgbClr val="FFFFFF"/>
                  </a:solidFill>
                </a14:hiddenFill>
              </a:ext>
            </a:extLst>
          </p:spPr>
          <p:txBody>
            <a:bodyPr wrap="none" anchor="ctr"/>
            <a:lstStyle/>
            <a:p>
              <a:endParaRPr lang="en-SG" dirty="0"/>
            </a:p>
          </p:txBody>
        </p:sp>
        <p:sp>
          <p:nvSpPr>
            <p:cNvPr id="54" name="Text Box 32"/>
            <p:cNvSpPr txBox="1">
              <a:spLocks noChangeArrowheads="1"/>
            </p:cNvSpPr>
            <p:nvPr/>
          </p:nvSpPr>
          <p:spPr bwMode="auto">
            <a:xfrm>
              <a:off x="1914525" y="5010150"/>
              <a:ext cx="1839393" cy="646331"/>
            </a:xfrm>
            <a:prstGeom prst="rect">
              <a:avLst/>
            </a:prstGeom>
            <a:noFill/>
            <a:ln>
              <a:noFill/>
            </a:ln>
            <a:effectLst/>
            <a:extLst/>
          </p:spPr>
          <p:txBody>
            <a:bodyPr wrap="none">
              <a:spAutoFit/>
            </a:bodyPr>
            <a:lstStyle/>
            <a:p>
              <a:pPr eaLnBrk="0" hangingPunct="0">
                <a:defRPr/>
              </a:pPr>
              <a:r>
                <a:rPr lang="en-GB" sz="1800" dirty="0">
                  <a:solidFill>
                    <a:srgbClr val="000000"/>
                  </a:solidFill>
                  <a:effectLst>
                    <a:outerShdw blurRad="38100" dist="38100" dir="2700000" algn="tl">
                      <a:srgbClr val="C0C0C0"/>
                    </a:outerShdw>
                  </a:effectLst>
                  <a:latin typeface="Times New Roman" pitchFamily="18" charset="0"/>
                </a:rPr>
                <a:t>Norm governed </a:t>
              </a:r>
            </a:p>
            <a:p>
              <a:pPr eaLnBrk="0" hangingPunct="0">
                <a:defRPr/>
              </a:pPr>
              <a:r>
                <a:rPr lang="en-GB" sz="1800" dirty="0">
                  <a:solidFill>
                    <a:srgbClr val="000000"/>
                  </a:solidFill>
                  <a:effectLst>
                    <a:outerShdw blurRad="38100" dist="38100" dir="2700000" algn="tl">
                      <a:srgbClr val="C0C0C0"/>
                    </a:outerShdw>
                  </a:effectLst>
                  <a:latin typeface="Times New Roman" pitchFamily="18" charset="0"/>
                </a:rPr>
                <a:t>Environment</a:t>
              </a:r>
            </a:p>
          </p:txBody>
        </p:sp>
      </p:grpSp>
      <p:sp>
        <p:nvSpPr>
          <p:cNvPr id="34" name="Title 33"/>
          <p:cNvSpPr>
            <a:spLocks noGrp="1"/>
          </p:cNvSpPr>
          <p:nvPr>
            <p:ph type="title"/>
          </p:nvPr>
        </p:nvSpPr>
        <p:spPr/>
        <p:txBody>
          <a:bodyPr/>
          <a:lstStyle/>
          <a:p>
            <a:r>
              <a:rPr lang="en-US" dirty="0" smtClean="0"/>
              <a:t>Processes of Teamwork: An Overview</a:t>
            </a:r>
            <a:endParaRPr lang="en-US" dirty="0"/>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316"/>
  <p:tag name="ELAPSEDTIME" val="50.2"/>
  <p:tag name="ANNOTATION_COUNT" val="0"/>
</p:tagLst>
</file>

<file path=ppt/tags/tag3.xml><?xml version="1.0" encoding="utf-8"?>
<p:tagLst xmlns:a="http://schemas.openxmlformats.org/drawingml/2006/main" xmlns:r="http://schemas.openxmlformats.org/officeDocument/2006/relationships" xmlns:p="http://schemas.openxmlformats.org/presentationml/2006/main">
  <p:tag name="AUDIO_ID" val="522"/>
  <p:tag name="TIMELINE" val="3.2/5.6/9.1/21.4/22.6/26.8/29.7/31.1/48.6/49.3/93.9/102.3"/>
  <p:tag name="ELAPSEDTIME" val="126.1"/>
</p:tagLst>
</file>

<file path=ppt/tags/tag4.xml><?xml version="1.0" encoding="utf-8"?>
<p:tagLst xmlns:a="http://schemas.openxmlformats.org/drawingml/2006/main" xmlns:r="http://schemas.openxmlformats.org/officeDocument/2006/relationships" xmlns:p="http://schemas.openxmlformats.org/presentationml/2006/main">
  <p:tag name="AUDIO_ID" val="524"/>
</p:tagLst>
</file>

<file path=ppt/tags/tag5.xml><?xml version="1.0" encoding="utf-8"?>
<p:tagLst xmlns:a="http://schemas.openxmlformats.org/drawingml/2006/main" xmlns:r="http://schemas.openxmlformats.org/officeDocument/2006/relationships" xmlns:p="http://schemas.openxmlformats.org/presentationml/2006/main">
  <p:tag name="AUDIO_ID" val="308"/>
  <p:tag name="ELAPSEDTIME" val="126.2"/>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6463</TotalTime>
  <Words>1880</Words>
  <Application>Microsoft Office PowerPoint</Application>
  <PresentationFormat>On-screen Show (4:3)</PresentationFormat>
  <Paragraphs>484</Paragraphs>
  <Slides>50</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1_Office Theme</vt:lpstr>
      <vt:lpstr>Visio</vt:lpstr>
      <vt:lpstr>Train The Trainer OH Masterclass For Ergonomics:   Team Work &amp; CRM  Prof. Brian Peacock &amp; A. Prof. Chui Yoon Ping</vt:lpstr>
      <vt:lpstr>Man often does not work alone </vt:lpstr>
      <vt:lpstr>Team can… and do fail…</vt:lpstr>
      <vt:lpstr>Team and Teamwork </vt:lpstr>
      <vt:lpstr>Interdependence</vt:lpstr>
      <vt:lpstr>Teamwork in ‘complex system’</vt:lpstr>
      <vt:lpstr>Underlying mechanisms of Teamwork</vt:lpstr>
      <vt:lpstr>Processes of Teamwork: An Overview </vt:lpstr>
      <vt:lpstr>Processes of Teamwork: An Overview</vt:lpstr>
      <vt:lpstr>Trust</vt:lpstr>
      <vt:lpstr>What are goals?</vt:lpstr>
      <vt:lpstr>Type of goals</vt:lpstr>
      <vt:lpstr>Personal goals</vt:lpstr>
      <vt:lpstr>Goals</vt:lpstr>
      <vt:lpstr>Communication</vt:lpstr>
      <vt:lpstr>Communication</vt:lpstr>
      <vt:lpstr>Failure in communication</vt:lpstr>
      <vt:lpstr>Communication in complex systems</vt:lpstr>
      <vt:lpstr>Team performance and stress</vt:lpstr>
      <vt:lpstr>Team performance and stress</vt:lpstr>
      <vt:lpstr>Coordination</vt:lpstr>
      <vt:lpstr>Roles </vt:lpstr>
      <vt:lpstr>Norms</vt:lpstr>
      <vt:lpstr>Types of norms</vt:lpstr>
      <vt:lpstr>Importance of norms</vt:lpstr>
      <vt:lpstr>How or why are norms followed? </vt:lpstr>
      <vt:lpstr>Peer Pressure </vt:lpstr>
      <vt:lpstr>Positive effects of Peer Pressure </vt:lpstr>
      <vt:lpstr>Negative effects of Peer Pressure </vt:lpstr>
      <vt:lpstr>Team Cohesiveness</vt:lpstr>
      <vt:lpstr>Team Cohesiveness</vt:lpstr>
      <vt:lpstr>An important norm </vt:lpstr>
      <vt:lpstr>Team situation awareness</vt:lpstr>
      <vt:lpstr>Slide 34</vt:lpstr>
      <vt:lpstr>Slide 35</vt:lpstr>
      <vt:lpstr>Team Situation Awareness</vt:lpstr>
      <vt:lpstr>Team Situation Awareness</vt:lpstr>
      <vt:lpstr>Shared Mental Model</vt:lpstr>
      <vt:lpstr>Implicit Coordination</vt:lpstr>
      <vt:lpstr>Why do you need Team SA? </vt:lpstr>
      <vt:lpstr>So how do you know you or your team are losing SA?</vt:lpstr>
      <vt:lpstr>Maintaining Team SA</vt:lpstr>
      <vt:lpstr>Maintaining Team SA</vt:lpstr>
      <vt:lpstr>What is CRM</vt:lpstr>
      <vt:lpstr>CRM Evolution </vt:lpstr>
      <vt:lpstr>CRM Evolution </vt:lpstr>
      <vt:lpstr>What does CRM training encompass?</vt:lpstr>
      <vt:lpstr>Slide 48</vt:lpstr>
      <vt:lpstr>FAA CRM curriculum</vt:lpstr>
      <vt:lpstr>Does CRM 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310</cp:revision>
  <dcterms:created xsi:type="dcterms:W3CDTF">2012-01-26T10:45:43Z</dcterms:created>
  <dcterms:modified xsi:type="dcterms:W3CDTF">2013-11-04T03:02:58Z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Module 1 Introduction to Human Factors</vt:lpwstr>
  </property>
  <property fmtid="{D5CDD505-2E9C-101B-9397-08002B2CF9AE}" pid="4" name="ArticulateGUID">
    <vt:lpwstr>A14AD4B3-88F4-49E7-AFC0-0280979B52D5</vt:lpwstr>
  </property>
  <property fmtid="{D5CDD505-2E9C-101B-9397-08002B2CF9AE}" pid="5" name="ArticulateProjectFull">
    <vt:lpwstr>C:\Users\Pingster\Documents\1. WorkDocs\WDA workshop Nov 2013\WDA new\CRM.ppta</vt:lpwstr>
  </property>
</Properties>
</file>