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4" r:id="rId3"/>
    <p:sldId id="295" r:id="rId4"/>
    <p:sldId id="296" r:id="rId5"/>
    <p:sldId id="297" r:id="rId6"/>
    <p:sldId id="292" r:id="rId7"/>
    <p:sldId id="298" r:id="rId8"/>
    <p:sldId id="271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74" r:id="rId17"/>
    <p:sldId id="310" r:id="rId18"/>
    <p:sldId id="311" r:id="rId19"/>
    <p:sldId id="288" r:id="rId20"/>
    <p:sldId id="290" r:id="rId21"/>
    <p:sldId id="312" r:id="rId22"/>
    <p:sldId id="286" r:id="rId23"/>
    <p:sldId id="279" r:id="rId24"/>
    <p:sldId id="307" r:id="rId25"/>
    <p:sldId id="308" r:id="rId26"/>
    <p:sldId id="309" r:id="rId27"/>
    <p:sldId id="258" r:id="rId28"/>
    <p:sldId id="261" r:id="rId29"/>
    <p:sldId id="264" r:id="rId30"/>
    <p:sldId id="265" r:id="rId31"/>
    <p:sldId id="259" r:id="rId32"/>
    <p:sldId id="266" r:id="rId33"/>
    <p:sldId id="267" r:id="rId34"/>
    <p:sldId id="268" r:id="rId35"/>
    <p:sldId id="269" r:id="rId36"/>
    <p:sldId id="280" r:id="rId37"/>
    <p:sldId id="281" r:id="rId38"/>
    <p:sldId id="282" r:id="rId39"/>
    <p:sldId id="283" r:id="rId40"/>
    <p:sldId id="284" r:id="rId41"/>
    <p:sldId id="285" r:id="rId42"/>
    <p:sldId id="291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3300"/>
    <a:srgbClr val="99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FCBF8-1738-BA4F-97B7-1FC963E5F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4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6558-BC89-2B47-873B-ED0E36D1B0EE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DE1CF-6EE1-457C-8DF2-95037D69ED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55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CF92E-DF32-496B-BEB5-659B736C6E1C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8E20F-0285-4323-8A3F-425DB47F80ED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1F186-4616-4023-BC74-9D2D2238013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DC5BA-8FD3-4AA9-AC8B-B13D53D0C53B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53C60-7F5D-492F-B825-1C75CD65F84B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A69D2-0716-44A5-B94D-76F129506E57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490C1-31D9-4762-9ED3-92C11BD0A7F1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03A60-ADBD-41E5-8E2E-D6AB4F6687D9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FB12A-5367-42B6-9A01-DFCCE94769C6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F5D5E-09DD-4694-97F2-2E76335BB11F}" type="slidenum">
              <a:rPr lang="en-US"/>
              <a:pPr/>
              <a:t>21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B787B-B72F-4618-8F58-05677BE869E3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20FED-AA34-4CAD-8C55-54AD61C7B0E6}" type="slidenum">
              <a:rPr lang="en-US"/>
              <a:pPr/>
              <a:t>25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42550-1DF9-4A27-91EB-612175A26055}" type="slidenum">
              <a:rPr lang="en-US"/>
              <a:pPr/>
              <a:t>26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4CD8C-1E15-47E3-81FB-A111B6FF2B46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68FE6-FF2B-417B-A700-205ECE7D45E4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149B7D-363E-4D64-87D7-823263DA7311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630A1-701D-445F-AD2D-0ECE58FFF48B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286E8-56FE-427F-B68E-39235118F613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19138"/>
            <a:ext cx="4551362" cy="341312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BDBF-1E17-1942-B284-5F21D41263BC}" type="datetime1">
              <a:rPr lang="en-US" smtClean="0"/>
              <a:t>7/3/2014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976F83-C26C-4D83-A040-009B5BCD3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EB40-51DF-F94C-8181-E4614C027A1F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C448-3B80-44B9-97FE-493D3ED9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44D1-E911-5644-8DF7-42D557EC9E04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015B-2441-4066-B98A-548B696C6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17E9-0938-AC4A-823B-D97AB5939D96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0169-6BEB-4AB8-A4C2-B6B9DF673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4E42-5250-604B-9CC2-729A149E9D13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BB85A5-E2B4-498A-AD36-2F3CF442C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475-9657-264C-98C0-B10567929CC4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CC0-C28D-4C9A-A68D-FD57F60EE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B302-6B0A-144B-B150-DDA11E5F61F9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9901-82B1-4B2B-AF4B-924DF76A7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85C6-0C63-2944-B678-67DA16D7FBC8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F392-362F-4A7C-B538-D6F3E4212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3405-474F-294C-8747-4981FD114D5D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8A2F-724C-44A5-BB95-4BB4DF05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B2B-3017-D444-8B09-E92973CB7B23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BF3D-7EBF-4531-ABAC-9384529E9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51DF-9264-D446-893C-3A8594BF8FE6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7A7405-4B53-4D7F-9DFF-327DCEF91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2954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AAC74-E609-8C4C-8D49-B71BDBAD48D7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B05369-C946-4C2B-B61F-9440D19803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9906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Tight Targets Take Time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05800" y="609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3429000"/>
            <a:ext cx="77794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Brian Peacock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Pitney Bowes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Fitts Law(1954)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524000"/>
            <a:ext cx="7924800" cy="4572000"/>
          </a:xfrm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dirty="0" smtClean="0"/>
              <a:t>MT = a + </a:t>
            </a:r>
            <a:r>
              <a:rPr lang="en-US" dirty="0" err="1" smtClean="0"/>
              <a:t>b</a:t>
            </a:r>
            <a:r>
              <a:rPr lang="en-US" dirty="0" smtClean="0"/>
              <a:t> 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dirty="0" smtClean="0"/>
              <a:t>(2A/W)</a:t>
            </a:r>
          </a:p>
          <a:p>
            <a:pPr>
              <a:buFontTx/>
              <a:buNone/>
            </a:pPr>
            <a:r>
              <a:rPr lang="en-US" dirty="0" smtClean="0"/>
              <a:t>where:</a:t>
            </a:r>
          </a:p>
          <a:p>
            <a:pPr>
              <a:buFontTx/>
              <a:buNone/>
            </a:pPr>
            <a:r>
              <a:rPr lang="en-US" dirty="0" smtClean="0"/>
              <a:t>	MT	=	Movement Time</a:t>
            </a:r>
          </a:p>
          <a:p>
            <a:pPr>
              <a:buFontTx/>
              <a:buNone/>
            </a:pPr>
            <a:r>
              <a:rPr lang="en-US" dirty="0" smtClean="0"/>
              <a:t>	a, </a:t>
            </a:r>
            <a:r>
              <a:rPr lang="en-US" dirty="0" err="1" smtClean="0"/>
              <a:t>b</a:t>
            </a:r>
            <a:r>
              <a:rPr lang="en-US" dirty="0" smtClean="0"/>
              <a:t> 	=	Individual and Situational 			Constants</a:t>
            </a:r>
          </a:p>
          <a:p>
            <a:pPr>
              <a:buFontTx/>
              <a:buNone/>
            </a:pPr>
            <a:r>
              <a:rPr lang="en-US" dirty="0" smtClean="0"/>
              <a:t>	A		=	Amplitude of Movement</a:t>
            </a:r>
          </a:p>
          <a:p>
            <a:pPr>
              <a:buFontTx/>
              <a:buNone/>
            </a:pPr>
            <a:r>
              <a:rPr lang="en-US" dirty="0" smtClean="0"/>
              <a:t>	W		=	Width of Target	</a:t>
            </a:r>
          </a:p>
          <a:p>
            <a:pPr>
              <a:buFontTx/>
              <a:buNone/>
            </a:pPr>
            <a:r>
              <a:rPr lang="en-US" dirty="0" smtClean="0"/>
              <a:t>2A/W	=	Index of Difficulty (ID)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dirty="0" err="1" smtClean="0"/>
              <a:t>Fitts</a:t>
            </a:r>
            <a:r>
              <a:rPr lang="en-US" dirty="0" smtClean="0"/>
              <a:t> Law Demonstration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1219200" y="2057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3124200" y="2057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3124200" y="3886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>
            <a:off x="3810000" y="3886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5562600" y="21336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7239000" y="21336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>
            <a:off x="6172200" y="3886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>
            <a:off x="6858000" y="3886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2514600" y="2362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2362200" y="28956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2286000" y="22860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2133600" y="2743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2514600" y="2590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3276600" y="3886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79" name="Rectangle 17"/>
          <p:cNvSpPr>
            <a:spLocks noChangeArrowheads="1"/>
          </p:cNvSpPr>
          <p:nvPr/>
        </p:nvSpPr>
        <p:spPr bwMode="auto">
          <a:xfrm>
            <a:off x="2057400" y="21336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1752600" y="2362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1" name="Rectangle 19"/>
          <p:cNvSpPr>
            <a:spLocks noChangeArrowheads="1"/>
          </p:cNvSpPr>
          <p:nvPr/>
        </p:nvSpPr>
        <p:spPr bwMode="auto">
          <a:xfrm>
            <a:off x="2057400" y="2362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1752600" y="2743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3" name="Rectangle 21"/>
          <p:cNvSpPr>
            <a:spLocks noChangeArrowheads="1"/>
          </p:cNvSpPr>
          <p:nvPr/>
        </p:nvSpPr>
        <p:spPr bwMode="auto">
          <a:xfrm>
            <a:off x="6553200" y="21336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4" name="Rectangle 22"/>
          <p:cNvSpPr>
            <a:spLocks noChangeArrowheads="1"/>
          </p:cNvSpPr>
          <p:nvPr/>
        </p:nvSpPr>
        <p:spPr bwMode="auto">
          <a:xfrm>
            <a:off x="6019800" y="2362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5" name="Rectangle 23"/>
          <p:cNvSpPr>
            <a:spLocks noChangeArrowheads="1"/>
          </p:cNvSpPr>
          <p:nvPr/>
        </p:nvSpPr>
        <p:spPr bwMode="auto">
          <a:xfrm>
            <a:off x="6629400" y="26670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6096000" y="2590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7" name="Rectangle 25"/>
          <p:cNvSpPr>
            <a:spLocks noChangeArrowheads="1"/>
          </p:cNvSpPr>
          <p:nvPr/>
        </p:nvSpPr>
        <p:spPr bwMode="auto">
          <a:xfrm>
            <a:off x="6019800" y="4267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8" name="Rectangle 26"/>
          <p:cNvSpPr>
            <a:spLocks noChangeArrowheads="1"/>
          </p:cNvSpPr>
          <p:nvPr/>
        </p:nvSpPr>
        <p:spPr bwMode="auto">
          <a:xfrm>
            <a:off x="6400800" y="4495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89" name="Rectangle 27"/>
          <p:cNvSpPr>
            <a:spLocks noChangeArrowheads="1"/>
          </p:cNvSpPr>
          <p:nvPr/>
        </p:nvSpPr>
        <p:spPr bwMode="auto">
          <a:xfrm>
            <a:off x="3276600" y="4495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0" name="Rectangle 28"/>
          <p:cNvSpPr>
            <a:spLocks noChangeArrowheads="1"/>
          </p:cNvSpPr>
          <p:nvPr/>
        </p:nvSpPr>
        <p:spPr bwMode="auto">
          <a:xfrm>
            <a:off x="3124200" y="43434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1" name="Rectangle 29"/>
          <p:cNvSpPr>
            <a:spLocks noChangeArrowheads="1"/>
          </p:cNvSpPr>
          <p:nvPr/>
        </p:nvSpPr>
        <p:spPr bwMode="auto">
          <a:xfrm>
            <a:off x="3200400" y="40386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2" name="Rectangle 30"/>
          <p:cNvSpPr>
            <a:spLocks noChangeArrowheads="1"/>
          </p:cNvSpPr>
          <p:nvPr/>
        </p:nvSpPr>
        <p:spPr bwMode="auto">
          <a:xfrm>
            <a:off x="6477000" y="41910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3" name="Rectangle 31"/>
          <p:cNvSpPr>
            <a:spLocks noChangeArrowheads="1"/>
          </p:cNvSpPr>
          <p:nvPr/>
        </p:nvSpPr>
        <p:spPr bwMode="auto">
          <a:xfrm>
            <a:off x="6324600" y="39624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4" name="Rectangle 32"/>
          <p:cNvSpPr>
            <a:spLocks noChangeArrowheads="1"/>
          </p:cNvSpPr>
          <p:nvPr/>
        </p:nvSpPr>
        <p:spPr bwMode="auto">
          <a:xfrm>
            <a:off x="6019800" y="2209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5" name="Rectangle 33"/>
          <p:cNvSpPr>
            <a:spLocks noChangeArrowheads="1"/>
          </p:cNvSpPr>
          <p:nvPr/>
        </p:nvSpPr>
        <p:spPr bwMode="auto">
          <a:xfrm>
            <a:off x="6477000" y="25908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6" name="Rectangle 34"/>
          <p:cNvSpPr>
            <a:spLocks noChangeArrowheads="1"/>
          </p:cNvSpPr>
          <p:nvPr/>
        </p:nvSpPr>
        <p:spPr bwMode="auto">
          <a:xfrm>
            <a:off x="6324600" y="27432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7" name="Rectangle 35"/>
          <p:cNvSpPr>
            <a:spLocks noChangeArrowheads="1"/>
          </p:cNvSpPr>
          <p:nvPr/>
        </p:nvSpPr>
        <p:spPr bwMode="auto">
          <a:xfrm>
            <a:off x="5715000" y="25146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8" name="Rectangle 36"/>
          <p:cNvSpPr>
            <a:spLocks noChangeArrowheads="1"/>
          </p:cNvSpPr>
          <p:nvPr/>
        </p:nvSpPr>
        <p:spPr bwMode="auto">
          <a:xfrm>
            <a:off x="6400800" y="2286000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15399" name="Line 37"/>
          <p:cNvSpPr>
            <a:spLocks noChangeShapeType="1"/>
          </p:cNvSpPr>
          <p:nvPr/>
        </p:nvSpPr>
        <p:spPr bwMode="auto">
          <a:xfrm>
            <a:off x="2286000" y="27432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Line 38"/>
          <p:cNvSpPr>
            <a:spLocks noChangeShapeType="1"/>
          </p:cNvSpPr>
          <p:nvPr/>
        </p:nvSpPr>
        <p:spPr bwMode="auto">
          <a:xfrm>
            <a:off x="5562600" y="205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Line 39"/>
          <p:cNvSpPr>
            <a:spLocks noChangeShapeType="1"/>
          </p:cNvSpPr>
          <p:nvPr/>
        </p:nvSpPr>
        <p:spPr bwMode="auto">
          <a:xfrm>
            <a:off x="3429000" y="4495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Line 40"/>
          <p:cNvSpPr>
            <a:spLocks noChangeShapeType="1"/>
          </p:cNvSpPr>
          <p:nvPr/>
        </p:nvSpPr>
        <p:spPr bwMode="auto">
          <a:xfrm>
            <a:off x="6172200" y="5029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Rectangle 41"/>
          <p:cNvSpPr>
            <a:spLocks noChangeArrowheads="1"/>
          </p:cNvSpPr>
          <p:nvPr/>
        </p:nvSpPr>
        <p:spPr bwMode="auto">
          <a:xfrm>
            <a:off x="4038600" y="2209800"/>
            <a:ext cx="542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15404" name="Rectangle 42"/>
          <p:cNvSpPr>
            <a:spLocks noChangeArrowheads="1"/>
          </p:cNvSpPr>
          <p:nvPr/>
        </p:nvSpPr>
        <p:spPr bwMode="auto">
          <a:xfrm>
            <a:off x="6172200" y="1524000"/>
            <a:ext cx="695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</a:t>
            </a:r>
          </a:p>
        </p:txBody>
      </p:sp>
      <p:sp>
        <p:nvSpPr>
          <p:cNvPr id="15405" name="Rectangle 43"/>
          <p:cNvSpPr>
            <a:spLocks noChangeArrowheads="1"/>
          </p:cNvSpPr>
          <p:nvPr/>
        </p:nvSpPr>
        <p:spPr bwMode="auto">
          <a:xfrm>
            <a:off x="533400" y="5410200"/>
            <a:ext cx="4657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latin typeface="Times New Roman" pitchFamily="18" charset="0"/>
              </a:rPr>
              <a:t>MT = a + b log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(2A/W)</a:t>
            </a:r>
          </a:p>
        </p:txBody>
      </p:sp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Fitts Law Exercise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3657600" cy="4525963"/>
          </a:xfrm>
          <a:solidFill>
            <a:srgbClr val="F3FBA3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Draw three small circles and three large circles on a sheet of paper with centers about 5 cm and 10cm apart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With a pencil make “dots” between pairs of circles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Record the time for 10 “dots”</a:t>
            </a:r>
          </a:p>
        </p:txBody>
      </p:sp>
      <p:sp>
        <p:nvSpPr>
          <p:cNvPr id="16390" name="Oval 4"/>
          <p:cNvSpPr>
            <a:spLocks noChangeArrowheads="1"/>
          </p:cNvSpPr>
          <p:nvPr/>
        </p:nvSpPr>
        <p:spPr bwMode="auto">
          <a:xfrm>
            <a:off x="54483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81153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67437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52578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79248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65532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55626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55626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6096000" y="2819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5 cm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6553200" y="4267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10 cm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4267200" y="3581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2 cm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4495800" y="2133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cm</a:t>
            </a:r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rot="5400000">
            <a:off x="5029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rot="5400000">
            <a:off x="4724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572000" y="5029200"/>
            <a:ext cx="3352800" cy="1371600"/>
          </a:xfrm>
          <a:prstGeom prst="wedgeRoundRectCallout">
            <a:avLst>
              <a:gd name="adj1" fmla="val -81958"/>
              <a:gd name="adj2" fmla="val 68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Plot the times for each exercise by Amplitude and Target Size</a:t>
            </a: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715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Barbie Dolls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How long does it take to assemble and pack a set of clothes for a Barbie Doll?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How many assemblies per day?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How many workers are needed?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7414" name="Freeform 8"/>
          <p:cNvSpPr>
            <a:spLocks/>
          </p:cNvSpPr>
          <p:nvPr/>
        </p:nvSpPr>
        <p:spPr bwMode="auto">
          <a:xfrm>
            <a:off x="1371600" y="3048000"/>
            <a:ext cx="6886575" cy="3443288"/>
          </a:xfrm>
          <a:custGeom>
            <a:avLst/>
            <a:gdLst>
              <a:gd name="T0" fmla="*/ 396 w 5031"/>
              <a:gd name="T1" fmla="*/ 266 h 2375"/>
              <a:gd name="T2" fmla="*/ 963 w 5031"/>
              <a:gd name="T3" fmla="*/ 221 h 2375"/>
              <a:gd name="T4" fmla="*/ 1566 w 5031"/>
              <a:gd name="T5" fmla="*/ 176 h 2375"/>
              <a:gd name="T6" fmla="*/ 2277 w 5031"/>
              <a:gd name="T7" fmla="*/ 86 h 2375"/>
              <a:gd name="T8" fmla="*/ 3132 w 5031"/>
              <a:gd name="T9" fmla="*/ 50 h 2375"/>
              <a:gd name="T10" fmla="*/ 3951 w 5031"/>
              <a:gd name="T11" fmla="*/ 41 h 2375"/>
              <a:gd name="T12" fmla="*/ 4590 w 5031"/>
              <a:gd name="T13" fmla="*/ 50 h 2375"/>
              <a:gd name="T14" fmla="*/ 4698 w 5031"/>
              <a:gd name="T15" fmla="*/ 176 h 2375"/>
              <a:gd name="T16" fmla="*/ 4725 w 5031"/>
              <a:gd name="T17" fmla="*/ 203 h 2375"/>
              <a:gd name="T18" fmla="*/ 4761 w 5031"/>
              <a:gd name="T19" fmla="*/ 275 h 2375"/>
              <a:gd name="T20" fmla="*/ 4806 w 5031"/>
              <a:gd name="T21" fmla="*/ 338 h 2375"/>
              <a:gd name="T22" fmla="*/ 4860 w 5031"/>
              <a:gd name="T23" fmla="*/ 392 h 2375"/>
              <a:gd name="T24" fmla="*/ 4977 w 5031"/>
              <a:gd name="T25" fmla="*/ 572 h 2375"/>
              <a:gd name="T26" fmla="*/ 5031 w 5031"/>
              <a:gd name="T27" fmla="*/ 815 h 2375"/>
              <a:gd name="T28" fmla="*/ 5004 w 5031"/>
              <a:gd name="T29" fmla="*/ 1418 h 2375"/>
              <a:gd name="T30" fmla="*/ 4977 w 5031"/>
              <a:gd name="T31" fmla="*/ 1535 h 2375"/>
              <a:gd name="T32" fmla="*/ 4941 w 5031"/>
              <a:gd name="T33" fmla="*/ 1607 h 2375"/>
              <a:gd name="T34" fmla="*/ 4923 w 5031"/>
              <a:gd name="T35" fmla="*/ 1643 h 2375"/>
              <a:gd name="T36" fmla="*/ 4707 w 5031"/>
              <a:gd name="T37" fmla="*/ 2156 h 2375"/>
              <a:gd name="T38" fmla="*/ 4626 w 5031"/>
              <a:gd name="T39" fmla="*/ 2192 h 2375"/>
              <a:gd name="T40" fmla="*/ 4365 w 5031"/>
              <a:gd name="T41" fmla="*/ 2237 h 2375"/>
              <a:gd name="T42" fmla="*/ 4077 w 5031"/>
              <a:gd name="T43" fmla="*/ 2273 h 2375"/>
              <a:gd name="T44" fmla="*/ 3825 w 5031"/>
              <a:gd name="T45" fmla="*/ 2336 h 2375"/>
              <a:gd name="T46" fmla="*/ 3519 w 5031"/>
              <a:gd name="T47" fmla="*/ 2363 h 2375"/>
              <a:gd name="T48" fmla="*/ 3024 w 5031"/>
              <a:gd name="T49" fmla="*/ 2345 h 2375"/>
              <a:gd name="T50" fmla="*/ 2583 w 5031"/>
              <a:gd name="T51" fmla="*/ 2255 h 2375"/>
              <a:gd name="T52" fmla="*/ 1863 w 5031"/>
              <a:gd name="T53" fmla="*/ 2246 h 2375"/>
              <a:gd name="T54" fmla="*/ 1395 w 5031"/>
              <a:gd name="T55" fmla="*/ 2147 h 2375"/>
              <a:gd name="T56" fmla="*/ 1296 w 5031"/>
              <a:gd name="T57" fmla="*/ 2111 h 2375"/>
              <a:gd name="T58" fmla="*/ 1170 w 5031"/>
              <a:gd name="T59" fmla="*/ 2057 h 2375"/>
              <a:gd name="T60" fmla="*/ 774 w 5031"/>
              <a:gd name="T61" fmla="*/ 1976 h 2375"/>
              <a:gd name="T62" fmla="*/ 351 w 5031"/>
              <a:gd name="T63" fmla="*/ 1850 h 2375"/>
              <a:gd name="T64" fmla="*/ 297 w 5031"/>
              <a:gd name="T65" fmla="*/ 1814 h 2375"/>
              <a:gd name="T66" fmla="*/ 216 w 5031"/>
              <a:gd name="T67" fmla="*/ 1769 h 2375"/>
              <a:gd name="T68" fmla="*/ 144 w 5031"/>
              <a:gd name="T69" fmla="*/ 1697 h 2375"/>
              <a:gd name="T70" fmla="*/ 36 w 5031"/>
              <a:gd name="T71" fmla="*/ 1499 h 2375"/>
              <a:gd name="T72" fmla="*/ 18 w 5031"/>
              <a:gd name="T73" fmla="*/ 1463 h 2375"/>
              <a:gd name="T74" fmla="*/ 0 w 5031"/>
              <a:gd name="T75" fmla="*/ 1391 h 2375"/>
              <a:gd name="T76" fmla="*/ 9 w 5031"/>
              <a:gd name="T77" fmla="*/ 1220 h 2375"/>
              <a:gd name="T78" fmla="*/ 45 w 5031"/>
              <a:gd name="T79" fmla="*/ 1103 h 2375"/>
              <a:gd name="T80" fmla="*/ 162 w 5031"/>
              <a:gd name="T81" fmla="*/ 833 h 2375"/>
              <a:gd name="T82" fmla="*/ 198 w 5031"/>
              <a:gd name="T83" fmla="*/ 707 h 2375"/>
              <a:gd name="T84" fmla="*/ 216 w 5031"/>
              <a:gd name="T85" fmla="*/ 653 h 2375"/>
              <a:gd name="T86" fmla="*/ 234 w 5031"/>
              <a:gd name="T87" fmla="*/ 626 h 2375"/>
              <a:gd name="T88" fmla="*/ 279 w 5031"/>
              <a:gd name="T89" fmla="*/ 482 h 2375"/>
              <a:gd name="T90" fmla="*/ 297 w 5031"/>
              <a:gd name="T91" fmla="*/ 455 h 2375"/>
              <a:gd name="T92" fmla="*/ 315 w 5031"/>
              <a:gd name="T93" fmla="*/ 401 h 2375"/>
              <a:gd name="T94" fmla="*/ 333 w 5031"/>
              <a:gd name="T95" fmla="*/ 338 h 2375"/>
              <a:gd name="T96" fmla="*/ 387 w 5031"/>
              <a:gd name="T97" fmla="*/ 311 h 2375"/>
              <a:gd name="T98" fmla="*/ 486 w 5031"/>
              <a:gd name="T99" fmla="*/ 257 h 23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031"/>
              <a:gd name="T151" fmla="*/ 0 h 2375"/>
              <a:gd name="T152" fmla="*/ 5031 w 5031"/>
              <a:gd name="T153" fmla="*/ 2375 h 23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031" h="2375">
                <a:moveTo>
                  <a:pt x="396" y="266"/>
                </a:moveTo>
                <a:cubicBezTo>
                  <a:pt x="589" y="250"/>
                  <a:pt x="769" y="228"/>
                  <a:pt x="963" y="221"/>
                </a:cubicBezTo>
                <a:cubicBezTo>
                  <a:pt x="1164" y="204"/>
                  <a:pt x="1366" y="201"/>
                  <a:pt x="1566" y="176"/>
                </a:cubicBezTo>
                <a:cubicBezTo>
                  <a:pt x="1802" y="146"/>
                  <a:pt x="2038" y="97"/>
                  <a:pt x="2277" y="86"/>
                </a:cubicBezTo>
                <a:cubicBezTo>
                  <a:pt x="2562" y="73"/>
                  <a:pt x="2847" y="58"/>
                  <a:pt x="3132" y="50"/>
                </a:cubicBezTo>
                <a:cubicBezTo>
                  <a:pt x="3402" y="32"/>
                  <a:pt x="3681" y="46"/>
                  <a:pt x="3951" y="41"/>
                </a:cubicBezTo>
                <a:cubicBezTo>
                  <a:pt x="4159" y="31"/>
                  <a:pt x="4389" y="0"/>
                  <a:pt x="4590" y="50"/>
                </a:cubicBezTo>
                <a:cubicBezTo>
                  <a:pt x="4645" y="87"/>
                  <a:pt x="4655" y="133"/>
                  <a:pt x="4698" y="176"/>
                </a:cubicBezTo>
                <a:cubicBezTo>
                  <a:pt x="4707" y="185"/>
                  <a:pt x="4718" y="192"/>
                  <a:pt x="4725" y="203"/>
                </a:cubicBezTo>
                <a:cubicBezTo>
                  <a:pt x="4739" y="226"/>
                  <a:pt x="4742" y="256"/>
                  <a:pt x="4761" y="275"/>
                </a:cubicBezTo>
                <a:cubicBezTo>
                  <a:pt x="4865" y="379"/>
                  <a:pt x="4711" y="220"/>
                  <a:pt x="4806" y="338"/>
                </a:cubicBezTo>
                <a:cubicBezTo>
                  <a:pt x="4822" y="358"/>
                  <a:pt x="4842" y="374"/>
                  <a:pt x="4860" y="392"/>
                </a:cubicBezTo>
                <a:cubicBezTo>
                  <a:pt x="4911" y="443"/>
                  <a:pt x="4945" y="508"/>
                  <a:pt x="4977" y="572"/>
                </a:cubicBezTo>
                <a:cubicBezTo>
                  <a:pt x="5012" y="642"/>
                  <a:pt x="5018" y="738"/>
                  <a:pt x="5031" y="815"/>
                </a:cubicBezTo>
                <a:cubicBezTo>
                  <a:pt x="5026" y="1013"/>
                  <a:pt x="5030" y="1220"/>
                  <a:pt x="5004" y="1418"/>
                </a:cubicBezTo>
                <a:cubicBezTo>
                  <a:pt x="5001" y="1438"/>
                  <a:pt x="4981" y="1528"/>
                  <a:pt x="4977" y="1535"/>
                </a:cubicBezTo>
                <a:cubicBezTo>
                  <a:pt x="4965" y="1559"/>
                  <a:pt x="4953" y="1583"/>
                  <a:pt x="4941" y="1607"/>
                </a:cubicBezTo>
                <a:cubicBezTo>
                  <a:pt x="4935" y="1619"/>
                  <a:pt x="4923" y="1643"/>
                  <a:pt x="4923" y="1643"/>
                </a:cubicBezTo>
                <a:cubicBezTo>
                  <a:pt x="4884" y="1838"/>
                  <a:pt x="4852" y="2011"/>
                  <a:pt x="4707" y="2156"/>
                </a:cubicBezTo>
                <a:cubicBezTo>
                  <a:pt x="4699" y="2164"/>
                  <a:pt x="4633" y="2190"/>
                  <a:pt x="4626" y="2192"/>
                </a:cubicBezTo>
                <a:cubicBezTo>
                  <a:pt x="4543" y="2223"/>
                  <a:pt x="4452" y="2225"/>
                  <a:pt x="4365" y="2237"/>
                </a:cubicBezTo>
                <a:cubicBezTo>
                  <a:pt x="4269" y="2250"/>
                  <a:pt x="4172" y="2256"/>
                  <a:pt x="4077" y="2273"/>
                </a:cubicBezTo>
                <a:cubicBezTo>
                  <a:pt x="3991" y="2289"/>
                  <a:pt x="3910" y="2321"/>
                  <a:pt x="3825" y="2336"/>
                </a:cubicBezTo>
                <a:cubicBezTo>
                  <a:pt x="3689" y="2360"/>
                  <a:pt x="3672" y="2355"/>
                  <a:pt x="3519" y="2363"/>
                </a:cubicBezTo>
                <a:cubicBezTo>
                  <a:pt x="3354" y="2359"/>
                  <a:pt x="3186" y="2375"/>
                  <a:pt x="3024" y="2345"/>
                </a:cubicBezTo>
                <a:cubicBezTo>
                  <a:pt x="2878" y="2318"/>
                  <a:pt x="2732" y="2259"/>
                  <a:pt x="2583" y="2255"/>
                </a:cubicBezTo>
                <a:cubicBezTo>
                  <a:pt x="2343" y="2249"/>
                  <a:pt x="2103" y="2249"/>
                  <a:pt x="1863" y="2246"/>
                </a:cubicBezTo>
                <a:cubicBezTo>
                  <a:pt x="1706" y="2215"/>
                  <a:pt x="1550" y="2186"/>
                  <a:pt x="1395" y="2147"/>
                </a:cubicBezTo>
                <a:cubicBezTo>
                  <a:pt x="1362" y="2139"/>
                  <a:pt x="1330" y="2120"/>
                  <a:pt x="1296" y="2111"/>
                </a:cubicBezTo>
                <a:cubicBezTo>
                  <a:pt x="1256" y="2085"/>
                  <a:pt x="1212" y="2078"/>
                  <a:pt x="1170" y="2057"/>
                </a:cubicBezTo>
                <a:cubicBezTo>
                  <a:pt x="1041" y="1993"/>
                  <a:pt x="920" y="1983"/>
                  <a:pt x="774" y="1976"/>
                </a:cubicBezTo>
                <a:cubicBezTo>
                  <a:pt x="628" y="1952"/>
                  <a:pt x="491" y="1897"/>
                  <a:pt x="351" y="1850"/>
                </a:cubicBezTo>
                <a:cubicBezTo>
                  <a:pt x="330" y="1843"/>
                  <a:pt x="318" y="1821"/>
                  <a:pt x="297" y="1814"/>
                </a:cubicBezTo>
                <a:cubicBezTo>
                  <a:pt x="263" y="1803"/>
                  <a:pt x="247" y="1800"/>
                  <a:pt x="216" y="1769"/>
                </a:cubicBezTo>
                <a:cubicBezTo>
                  <a:pt x="192" y="1745"/>
                  <a:pt x="168" y="1721"/>
                  <a:pt x="144" y="1697"/>
                </a:cubicBezTo>
                <a:cubicBezTo>
                  <a:pt x="97" y="1650"/>
                  <a:pt x="63" y="1562"/>
                  <a:pt x="36" y="1499"/>
                </a:cubicBezTo>
                <a:cubicBezTo>
                  <a:pt x="31" y="1487"/>
                  <a:pt x="22" y="1476"/>
                  <a:pt x="18" y="1463"/>
                </a:cubicBezTo>
                <a:cubicBezTo>
                  <a:pt x="10" y="1440"/>
                  <a:pt x="0" y="1391"/>
                  <a:pt x="0" y="1391"/>
                </a:cubicBezTo>
                <a:cubicBezTo>
                  <a:pt x="3" y="1334"/>
                  <a:pt x="4" y="1277"/>
                  <a:pt x="9" y="1220"/>
                </a:cubicBezTo>
                <a:cubicBezTo>
                  <a:pt x="12" y="1184"/>
                  <a:pt x="34" y="1136"/>
                  <a:pt x="45" y="1103"/>
                </a:cubicBezTo>
                <a:cubicBezTo>
                  <a:pt x="77" y="1008"/>
                  <a:pt x="118" y="921"/>
                  <a:pt x="162" y="833"/>
                </a:cubicBezTo>
                <a:cubicBezTo>
                  <a:pt x="181" y="795"/>
                  <a:pt x="186" y="747"/>
                  <a:pt x="198" y="707"/>
                </a:cubicBezTo>
                <a:cubicBezTo>
                  <a:pt x="203" y="689"/>
                  <a:pt x="205" y="669"/>
                  <a:pt x="216" y="653"/>
                </a:cubicBezTo>
                <a:cubicBezTo>
                  <a:pt x="222" y="644"/>
                  <a:pt x="230" y="636"/>
                  <a:pt x="234" y="626"/>
                </a:cubicBezTo>
                <a:cubicBezTo>
                  <a:pt x="254" y="580"/>
                  <a:pt x="260" y="527"/>
                  <a:pt x="279" y="482"/>
                </a:cubicBezTo>
                <a:cubicBezTo>
                  <a:pt x="283" y="472"/>
                  <a:pt x="293" y="465"/>
                  <a:pt x="297" y="455"/>
                </a:cubicBezTo>
                <a:cubicBezTo>
                  <a:pt x="305" y="438"/>
                  <a:pt x="309" y="419"/>
                  <a:pt x="315" y="401"/>
                </a:cubicBezTo>
                <a:cubicBezTo>
                  <a:pt x="322" y="380"/>
                  <a:pt x="321" y="356"/>
                  <a:pt x="333" y="338"/>
                </a:cubicBezTo>
                <a:cubicBezTo>
                  <a:pt x="346" y="319"/>
                  <a:pt x="369" y="320"/>
                  <a:pt x="387" y="311"/>
                </a:cubicBezTo>
                <a:cubicBezTo>
                  <a:pt x="422" y="294"/>
                  <a:pt x="458" y="285"/>
                  <a:pt x="486" y="25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5" name="Picture 4" descr="MCj04240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657600"/>
            <a:ext cx="18573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5" descr="MCj040642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352800"/>
            <a:ext cx="9921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MCj030557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1700" y="3048000"/>
            <a:ext cx="29892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7" descr="MCj040642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495800"/>
            <a:ext cx="110013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6477000" y="2514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TARGETS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85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Variants of </a:t>
            </a:r>
            <a:r>
              <a:rPr lang="en-US" sz="2600" dirty="0" err="1" smtClean="0"/>
              <a:t>Fitts</a:t>
            </a:r>
            <a:r>
              <a:rPr lang="en-US" sz="2600" dirty="0" smtClean="0"/>
              <a:t> Law   (Drury, Hoffman)</a:t>
            </a:r>
            <a:endParaRPr lang="en-US" sz="2600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5181600" cy="4572000"/>
          </a:xfrm>
        </p:spPr>
        <p:txBody>
          <a:bodyPr/>
          <a:lstStyle/>
          <a:p>
            <a:r>
              <a:rPr lang="en-US" dirty="0" smtClean="0"/>
              <a:t>Actual Amplitude</a:t>
            </a:r>
          </a:p>
          <a:p>
            <a:r>
              <a:rPr lang="en-US" dirty="0" smtClean="0"/>
              <a:t>Actual Target Width</a:t>
            </a:r>
          </a:p>
          <a:p>
            <a:r>
              <a:rPr lang="en-US" dirty="0" smtClean="0"/>
              <a:t>Part and Target Tolerance</a:t>
            </a:r>
          </a:p>
          <a:p>
            <a:r>
              <a:rPr lang="en-US" dirty="0" smtClean="0"/>
              <a:t>Mass, Resistive Force, Gravity, Inertia of Arm + Part</a:t>
            </a:r>
          </a:p>
          <a:p>
            <a:r>
              <a:rPr lang="en-US" dirty="0" smtClean="0"/>
              <a:t>Relative Sizes of Target and Part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324600" y="3048000"/>
            <a:ext cx="1905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6858000" y="38100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6705600" y="36576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6629400" y="37338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6781800" y="39624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9"/>
          <p:cNvSpPr>
            <a:spLocks noChangeArrowheads="1"/>
          </p:cNvSpPr>
          <p:nvPr/>
        </p:nvSpPr>
        <p:spPr bwMode="auto">
          <a:xfrm>
            <a:off x="6781800" y="38862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0"/>
          <p:cNvSpPr>
            <a:spLocks noChangeArrowheads="1"/>
          </p:cNvSpPr>
          <p:nvPr/>
        </p:nvSpPr>
        <p:spPr bwMode="auto">
          <a:xfrm>
            <a:off x="6781800" y="37338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1"/>
          <p:cNvSpPr>
            <a:spLocks noChangeArrowheads="1"/>
          </p:cNvSpPr>
          <p:nvPr/>
        </p:nvSpPr>
        <p:spPr bwMode="auto">
          <a:xfrm>
            <a:off x="6705600" y="38862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2"/>
          <p:cNvSpPr>
            <a:spLocks noChangeArrowheads="1"/>
          </p:cNvSpPr>
          <p:nvPr/>
        </p:nvSpPr>
        <p:spPr bwMode="auto">
          <a:xfrm>
            <a:off x="6705600" y="38100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Target Rules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Increase Target Size Percentage </a:t>
            </a:r>
          </a:p>
          <a:p>
            <a:pPr lvl="1"/>
            <a:r>
              <a:rPr lang="en-US" smtClean="0"/>
              <a:t>Access, Adjustment, Finesse</a:t>
            </a:r>
          </a:p>
          <a:p>
            <a:r>
              <a:rPr lang="en-US" smtClean="0"/>
              <a:t>Consider Effect of Part Weight</a:t>
            </a:r>
          </a:p>
          <a:p>
            <a:r>
              <a:rPr lang="en-US" smtClean="0"/>
              <a:t>Consider Effect of Part Size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4800600"/>
          </a:xfrm>
        </p:spPr>
        <p:txBody>
          <a:bodyPr/>
          <a:lstStyle/>
          <a:p>
            <a:r>
              <a:rPr lang="en-US" dirty="0">
                <a:solidFill>
                  <a:srgbClr val="000099"/>
                </a:solidFill>
              </a:rPr>
              <a:t>Ergonomics Can 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Measure the Effect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of Tight Targets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Use a Standard Scale For Target Size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marL="801688" indent="-801688"/>
            <a:r>
              <a:rPr lang="en-US" dirty="0" smtClean="0"/>
              <a:t>0 	OK</a:t>
            </a:r>
          </a:p>
          <a:p>
            <a:pPr marL="801688" indent="-801688"/>
            <a:r>
              <a:rPr lang="en-US" dirty="0" smtClean="0"/>
              <a:t>1	Tolerable</a:t>
            </a:r>
          </a:p>
          <a:p>
            <a:pPr marL="801688" indent="-801688"/>
            <a:r>
              <a:rPr lang="en-US" dirty="0" smtClean="0"/>
              <a:t>2	Marginal</a:t>
            </a:r>
          </a:p>
          <a:p>
            <a:pPr marL="801688" indent="-801688"/>
            <a:r>
              <a:rPr lang="en-US" dirty="0" smtClean="0"/>
              <a:t>3 	Unacceptable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6096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Index of Difficulty (ID)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600200"/>
            <a:ext cx="6858000" cy="4114800"/>
          </a:xfrm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mtClean="0"/>
              <a:t>ID = P / T</a:t>
            </a:r>
          </a:p>
          <a:p>
            <a:pPr>
              <a:buFontTx/>
              <a:buNone/>
            </a:pPr>
            <a:r>
              <a:rPr lang="en-US" smtClean="0"/>
              <a:t>(where P = Part and T = Target)</a:t>
            </a:r>
          </a:p>
          <a:p>
            <a:pPr>
              <a:buFontTx/>
              <a:buNone/>
            </a:pPr>
            <a:r>
              <a:rPr lang="en-US" b="1" smtClean="0"/>
              <a:t>ID	P/T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0		&lt;0.5</a:t>
            </a:r>
          </a:p>
          <a:p>
            <a:pPr>
              <a:buFontTx/>
              <a:buNone/>
            </a:pPr>
            <a:r>
              <a:rPr lang="en-US" smtClean="0"/>
              <a:t>1		0.5 - 0.90</a:t>
            </a:r>
          </a:p>
          <a:p>
            <a:pPr>
              <a:buFontTx/>
              <a:buNone/>
            </a:pPr>
            <a:r>
              <a:rPr lang="en-US" smtClean="0"/>
              <a:t>2		0.9 - 0.95</a:t>
            </a:r>
          </a:p>
          <a:p>
            <a:pPr>
              <a:buFontTx/>
              <a:buNone/>
            </a:pPr>
            <a:r>
              <a:rPr lang="en-US" smtClean="0"/>
              <a:t>3		&gt; 0.95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5334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objects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82000" cy="569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Index of difficulty (ID)</a:t>
            </a:r>
          </a:p>
          <a:p>
            <a:pPr>
              <a:spcBef>
                <a:spcPct val="50000"/>
              </a:spcBef>
            </a:pPr>
            <a:r>
              <a:rPr lang="en-US" dirty="0"/>
              <a:t>ID = P / T</a:t>
            </a:r>
          </a:p>
          <a:p>
            <a:pPr>
              <a:spcBef>
                <a:spcPct val="50000"/>
              </a:spcBef>
            </a:pPr>
            <a:r>
              <a:rPr lang="en-US" dirty="0"/>
              <a:t>(where P = Part and T = Target)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/>
              <a:t>ID</a:t>
            </a:r>
            <a:r>
              <a:rPr lang="en-US" dirty="0"/>
              <a:t>			</a:t>
            </a:r>
            <a:r>
              <a:rPr lang="en-US" b="1" u="sng" dirty="0"/>
              <a:t>P/T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0			&lt; 0.9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1			0.9 – 0.95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2			0.95 – 0.99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3			&gt; 0.99 	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	Small, light objects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	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Automobile Plants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Part Insertion Time</a:t>
            </a:r>
          </a:p>
          <a:p>
            <a:pPr lvl="1"/>
            <a:r>
              <a:rPr lang="en-US" sz="4300" dirty="0" smtClean="0"/>
              <a:t>6.3 </a:t>
            </a:r>
            <a:r>
              <a:rPr lang="en-US" sz="4300" dirty="0" err="1" smtClean="0"/>
              <a:t>secs</a:t>
            </a:r>
            <a:endParaRPr lang="en-US" sz="4300" dirty="0" smtClean="0"/>
          </a:p>
          <a:p>
            <a:pPr lvl="1"/>
            <a:r>
              <a:rPr lang="en-US" sz="4300" dirty="0" smtClean="0"/>
              <a:t>3.9 </a:t>
            </a:r>
            <a:r>
              <a:rPr lang="en-US" sz="4300" dirty="0" err="1" smtClean="0"/>
              <a:t>secs</a:t>
            </a:r>
            <a:endParaRPr lang="en-US" sz="4300" dirty="0" smtClean="0"/>
          </a:p>
          <a:p>
            <a:r>
              <a:rPr lang="en-US" sz="4300" dirty="0" smtClean="0"/>
              <a:t>Target size, orientation ?</a:t>
            </a:r>
          </a:p>
        </p:txBody>
      </p:sp>
      <p:pic>
        <p:nvPicPr>
          <p:cNvPr id="8198" name="Picture 4" descr="MCj03516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981200"/>
            <a:ext cx="18097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058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The effect of Component Size</a:t>
            </a:r>
          </a:p>
          <a:p>
            <a:pPr>
              <a:spcBef>
                <a:spcPct val="50000"/>
              </a:spcBef>
            </a:pPr>
            <a:r>
              <a:rPr lang="en-US" b="1" u="sng" dirty="0"/>
              <a:t>Part Size (L + B + D, ft)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	</a:t>
            </a:r>
            <a:r>
              <a:rPr lang="en-US" b="1" u="sng" dirty="0"/>
              <a:t>P/T</a:t>
            </a:r>
            <a:r>
              <a:rPr lang="en-US" dirty="0"/>
              <a:t>		&lt; 1      1- 2   2 - 5  5 – 10  &gt;10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&lt; 0.5		0           0  </a:t>
            </a:r>
            <a:r>
              <a:rPr lang="en-US" dirty="0" smtClean="0"/>
              <a:t>	1       </a:t>
            </a:r>
            <a:r>
              <a:rPr lang="en-US" dirty="0"/>
              <a:t>2         3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0.5 – 0.9		 0  	</a:t>
            </a:r>
            <a:r>
              <a:rPr lang="en-US" dirty="0" smtClean="0"/>
              <a:t> 1	2       </a:t>
            </a:r>
            <a:r>
              <a:rPr lang="en-US" dirty="0"/>
              <a:t>3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0.9 – 0.95		 1	</a:t>
            </a:r>
            <a:r>
              <a:rPr lang="en-US" dirty="0" smtClean="0"/>
              <a:t> </a:t>
            </a:r>
            <a:r>
              <a:rPr lang="en-US" dirty="0"/>
              <a:t>2	3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&gt;0.95		 2	</a:t>
            </a:r>
            <a:r>
              <a:rPr lang="en-US" dirty="0" smtClean="0"/>
              <a:t> </a:t>
            </a:r>
            <a:r>
              <a:rPr lang="en-US" dirty="0"/>
              <a:t>3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&gt;0.99		3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The Effect of Component Weight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371600"/>
            <a:ext cx="8229600" cy="4419600"/>
          </a:xfrm>
        </p:spPr>
        <p:txBody>
          <a:bodyPr lIns="90488" tIns="44450" rIns="90488" bIns="44450"/>
          <a:lstStyle/>
          <a:p>
            <a:pPr lvl="4">
              <a:buFontTx/>
              <a:buNone/>
            </a:pPr>
            <a:r>
              <a:rPr lang="en-US" sz="2800" dirty="0" smtClean="0"/>
              <a:t>		</a:t>
            </a:r>
            <a:r>
              <a:rPr lang="en-US" sz="2800" b="1" u="sng" dirty="0" smtClean="0"/>
              <a:t>Weight (lb..)</a:t>
            </a:r>
          </a:p>
          <a:p>
            <a:pPr>
              <a:buFontTx/>
              <a:buNone/>
            </a:pPr>
            <a:r>
              <a:rPr lang="en-US" b="1" u="sng" dirty="0" smtClean="0"/>
              <a:t>P/T</a:t>
            </a:r>
            <a:endParaRPr lang="en-US" dirty="0" smtClean="0"/>
          </a:p>
          <a:p>
            <a:pPr>
              <a:buFontTx/>
              <a:buNone/>
            </a:pPr>
            <a:r>
              <a:rPr lang="en-US" sz="2800" dirty="0" smtClean="0"/>
              <a:t>		        &lt; .5   .5 - 1    1-10 10-25	&gt;25</a:t>
            </a:r>
          </a:p>
          <a:p>
            <a:pPr>
              <a:buFontTx/>
              <a:buNone/>
            </a:pPr>
            <a:r>
              <a:rPr lang="en-US" sz="2800" dirty="0" smtClean="0"/>
              <a:t>&lt; 0.5		0	1	2	3	?</a:t>
            </a:r>
          </a:p>
          <a:p>
            <a:pPr>
              <a:buFontTx/>
              <a:buNone/>
            </a:pPr>
            <a:r>
              <a:rPr lang="en-US" sz="2800" dirty="0" smtClean="0"/>
              <a:t>0.5 - 0.9	1	2	3	?</a:t>
            </a:r>
          </a:p>
          <a:p>
            <a:pPr>
              <a:buFontTx/>
              <a:buNone/>
            </a:pPr>
            <a:r>
              <a:rPr lang="en-US" sz="2800" dirty="0" smtClean="0"/>
              <a:t>0.9 - 0.95	2	3	?</a:t>
            </a:r>
          </a:p>
          <a:p>
            <a:pPr>
              <a:buFontTx/>
              <a:buNone/>
            </a:pPr>
            <a:r>
              <a:rPr lang="en-US" sz="2800" dirty="0" smtClean="0"/>
              <a:t>&gt;0.95		3	?</a:t>
            </a:r>
          </a:p>
          <a:p>
            <a:pPr>
              <a:buFontTx/>
              <a:buNone/>
            </a:pPr>
            <a:r>
              <a:rPr lang="en-US" sz="2800" dirty="0" smtClean="0"/>
              <a:t>&gt;.99		?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772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96464"/>
                </a:solidFill>
              </a:rPr>
              <a:t>Target Rules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 Increase Target size Percentage</a:t>
            </a:r>
          </a:p>
          <a:p>
            <a:pPr lvl="1" algn="l"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- Access, Adjustments, finesse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 Consider effect of part weight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 Consider </a:t>
            </a:r>
            <a:r>
              <a:rPr lang="en-US" dirty="0" smtClean="0"/>
              <a:t>effect </a:t>
            </a:r>
            <a:r>
              <a:rPr lang="en-US" dirty="0"/>
              <a:t>of part size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and Learning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1752600"/>
          </a:xfrm>
        </p:spPr>
        <p:txBody>
          <a:bodyPr>
            <a:normAutofit fontScale="92500" lnSpcReduction="20000"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Visual, Tactile, Kinesthetic, Auditory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Learning Curves – De Jong’s Law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Easy Actions acquired More Quickly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61406" y="3200400"/>
            <a:ext cx="5029994" cy="3204865"/>
            <a:chOff x="2361406" y="3200400"/>
            <a:chExt cx="5029994" cy="3204865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1485900" y="4838700"/>
              <a:ext cx="1752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2362200" y="5715000"/>
              <a:ext cx="3200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10800000">
              <a:off x="2667000" y="3200400"/>
              <a:ext cx="4724400" cy="2133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5943600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Repetitions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 rot="16200000">
            <a:off x="1335734" y="43792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3246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© Brian Peacock Ergonomics (BPE) </a:t>
            </a:r>
            <a:r>
              <a:rPr lang="en-US" dirty="0" err="1" smtClean="0">
                <a:latin typeface="Times New Roman" charset="0"/>
              </a:rPr>
              <a:t>Pte</a:t>
            </a:r>
            <a:r>
              <a:rPr lang="en-US" dirty="0" smtClean="0">
                <a:latin typeface="Times New Roman" charset="0"/>
              </a:rPr>
              <a:t>. Ltd.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Feedback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95400"/>
            <a:ext cx="5943600" cy="4525963"/>
          </a:xfrm>
        </p:spPr>
        <p:txBody>
          <a:bodyPr/>
          <a:lstStyle/>
          <a:p>
            <a:r>
              <a:rPr lang="en-US" dirty="0" smtClean="0"/>
              <a:t>Provide Feedback - </a:t>
            </a:r>
            <a:r>
              <a:rPr lang="en-US" sz="2400" b="1" dirty="0" smtClean="0"/>
              <a:t>NO Feedback, NO Learning!</a:t>
            </a:r>
            <a:endParaRPr lang="en-US" dirty="0" smtClean="0"/>
          </a:p>
          <a:p>
            <a:pPr lvl="1"/>
            <a:r>
              <a:rPr lang="en-US" dirty="0" smtClean="0"/>
              <a:t>Visual, Tactile, Kinesthetic, Auditory</a:t>
            </a:r>
          </a:p>
          <a:p>
            <a:pPr lvl="1"/>
            <a:r>
              <a:rPr lang="en-US" dirty="0" smtClean="0"/>
              <a:t>Signal to Noise Ratio (Signal Detection Theory)</a:t>
            </a:r>
          </a:p>
          <a:p>
            <a:endParaRPr lang="en-US" dirty="0" smtClean="0"/>
          </a:p>
        </p:txBody>
      </p:sp>
      <p:pic>
        <p:nvPicPr>
          <p:cNvPr id="21510" name="Picture 4" descr="MCj03100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81400"/>
            <a:ext cx="2438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Simplify Choices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153400" cy="1295400"/>
          </a:xfrm>
        </p:spPr>
        <p:txBody>
          <a:bodyPr lIns="90488" tIns="44450" rIns="90488" bIns="44450">
            <a:normAutofit fontScale="92500" lnSpcReduction="20000"/>
          </a:bodyPr>
          <a:lstStyle/>
          <a:p>
            <a:pPr lvl="1"/>
            <a:r>
              <a:rPr lang="en-US" smtClean="0"/>
              <a:t>Hick’s Law 	MT = a + b log</a:t>
            </a:r>
            <a:r>
              <a:rPr lang="en-US" baseline="-25000" smtClean="0"/>
              <a:t>2</a:t>
            </a:r>
            <a:r>
              <a:rPr lang="en-US" smtClean="0"/>
              <a:t>n</a:t>
            </a:r>
          </a:p>
          <a:p>
            <a:pPr lvl="1">
              <a:buFontTx/>
              <a:buNone/>
            </a:pPr>
            <a:r>
              <a:rPr lang="en-US" smtClean="0"/>
              <a:t>	where:		n = number of choices</a:t>
            </a:r>
          </a:p>
          <a:p>
            <a:pPr lvl="1">
              <a:buFontTx/>
              <a:buNone/>
            </a:pPr>
            <a:r>
              <a:rPr lang="en-US" smtClean="0"/>
              <a:t>	</a:t>
            </a:r>
          </a:p>
        </p:txBody>
      </p:sp>
      <p:pic>
        <p:nvPicPr>
          <p:cNvPr id="22534" name="Picture 4" descr="MCj00975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81400"/>
            <a:ext cx="1604963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 descr="MCj015389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276600"/>
            <a:ext cx="178276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6" descr="MCj024066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10000"/>
            <a:ext cx="27416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Choices Exercise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267200" cy="3048000"/>
          </a:xfrm>
          <a:solidFill>
            <a:srgbClr val="F3FBA3"/>
          </a:solidFill>
        </p:spPr>
        <p:txBody>
          <a:bodyPr/>
          <a:lstStyle/>
          <a:p>
            <a:r>
              <a:rPr lang="en-US" sz="2400" smtClean="0"/>
              <a:t>Hold a pack of playing cards face down</a:t>
            </a:r>
          </a:p>
          <a:p>
            <a:r>
              <a:rPr lang="en-US" sz="2400" smtClean="0"/>
              <a:t>Sort them into 2 piles</a:t>
            </a:r>
          </a:p>
          <a:p>
            <a:r>
              <a:rPr lang="en-US" sz="2400" smtClean="0"/>
              <a:t>Sort them into 4 piles</a:t>
            </a:r>
          </a:p>
          <a:p>
            <a:r>
              <a:rPr lang="en-US" sz="2400" smtClean="0"/>
              <a:t>Sort them into RED and BLACK</a:t>
            </a:r>
          </a:p>
          <a:p>
            <a:r>
              <a:rPr lang="en-US" sz="2400" smtClean="0"/>
              <a:t>Sort them into H, C, D, S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4876800" y="1905000"/>
            <a:ext cx="2438400" cy="533400"/>
          </a:xfrm>
          <a:prstGeom prst="wedgeRoundRectCallout">
            <a:avLst>
              <a:gd name="adj1" fmla="val -56250"/>
              <a:gd name="adj2" fmla="val 16994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Record the times</a:t>
            </a:r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6705600" y="4038600"/>
            <a:ext cx="1981200" cy="1371600"/>
          </a:xfrm>
          <a:prstGeom prst="wedgeRoundRectCallout">
            <a:avLst>
              <a:gd name="adj1" fmla="val -64181"/>
              <a:gd name="adj2" fmla="val -179282"/>
              <a:gd name="adj3" fmla="val 16667"/>
            </a:avLst>
          </a:prstGeom>
          <a:solidFill>
            <a:srgbClr val="A0D8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Compare the “Information Processing ”times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2819400" cy="83099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Or sort the colored chips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Ergonomics support manufacturing process design</a:t>
            </a:r>
            <a:endParaRPr lang="en-US" sz="2700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r>
              <a:rPr lang="en-US" dirty="0" smtClean="0"/>
              <a:t>Product Design and Process Impacts Assembly Time</a:t>
            </a:r>
          </a:p>
          <a:p>
            <a:r>
              <a:rPr lang="en-US" dirty="0" smtClean="0"/>
              <a:t>‘Operator Friendly’ Tasks and Better Feedback Reduce Operator Errors, Rework and Warranty</a:t>
            </a:r>
          </a:p>
          <a:p>
            <a:r>
              <a:rPr lang="en-US" dirty="0" smtClean="0"/>
              <a:t>Well Designed Jobs Reduce Illness and Injury and Improve Motivation and Performance</a:t>
            </a:r>
          </a:p>
          <a:p>
            <a:r>
              <a:rPr lang="en-US" dirty="0" smtClean="0"/>
              <a:t>Ergonomics Reduces Manufacturing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Ergonomics Influence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 Car Sill Plate(drill drive screws- snap on)</a:t>
            </a:r>
          </a:p>
          <a:p>
            <a:r>
              <a:rPr lang="en-US" smtClean="0"/>
              <a:t>Mid Lux Battery Location (Under Seat to under hood)</a:t>
            </a:r>
          </a:p>
          <a:p>
            <a:r>
              <a:rPr lang="en-US" smtClean="0"/>
              <a:t>Doors Off Processing (Easier to see Targets)</a:t>
            </a:r>
          </a:p>
          <a:p>
            <a:endParaRPr lang="en-US" smtClean="0"/>
          </a:p>
          <a:p>
            <a:r>
              <a:rPr lang="en-US" smtClean="0"/>
              <a:t>But what about Seats, Cockpits, Wiring Pass Throughs, Hoods and Decklids?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Next Challenges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Modular Assembly</a:t>
            </a:r>
          </a:p>
          <a:p>
            <a:r>
              <a:rPr lang="en-US" smtClean="0"/>
              <a:t>Reduce Underbody Work</a:t>
            </a:r>
          </a:p>
          <a:p>
            <a:r>
              <a:rPr lang="en-US" smtClean="0"/>
              <a:t>Seats</a:t>
            </a:r>
          </a:p>
          <a:p>
            <a:r>
              <a:rPr lang="en-US" smtClean="0"/>
              <a:t>Wiring and Connectors</a:t>
            </a:r>
          </a:p>
          <a:p>
            <a:r>
              <a:rPr lang="en-US" smtClean="0"/>
              <a:t>Fastener Orientation</a:t>
            </a:r>
          </a:p>
          <a:p>
            <a:r>
              <a:rPr lang="en-US" smtClean="0"/>
              <a:t>Engine Compartment Packaging</a:t>
            </a:r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6868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Standard Times for Targets</a:t>
            </a:r>
            <a:br>
              <a:rPr lang="en-US" sz="2400" dirty="0" smtClean="0"/>
            </a:br>
            <a:r>
              <a:rPr lang="en-US" sz="2400" dirty="0" smtClean="0"/>
              <a:t>(hundredths of a minute)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Place			.03	</a:t>
            </a:r>
          </a:p>
          <a:p>
            <a:r>
              <a:rPr lang="en-US" dirty="0" smtClean="0"/>
              <a:t>Small Target			.05 	</a:t>
            </a:r>
          </a:p>
          <a:p>
            <a:r>
              <a:rPr lang="en-US" dirty="0" smtClean="0"/>
              <a:t>Blind Target			.07</a:t>
            </a:r>
          </a:p>
          <a:p>
            <a:endParaRPr lang="en-US" dirty="0" smtClean="0"/>
          </a:p>
          <a:p>
            <a:r>
              <a:rPr lang="en-US" dirty="0" smtClean="0"/>
              <a:t>Enter Vehicle			.08	</a:t>
            </a:r>
          </a:p>
          <a:p>
            <a:r>
              <a:rPr lang="en-US" dirty="0" smtClean="0"/>
              <a:t>Exit Vehicle			.05	</a:t>
            </a:r>
          </a:p>
          <a:p>
            <a:r>
              <a:rPr lang="en-US" dirty="0" smtClean="0"/>
              <a:t>Lean into + Arise		.05		</a:t>
            </a:r>
          </a:p>
        </p:txBody>
      </p:sp>
      <p:pic>
        <p:nvPicPr>
          <p:cNvPr id="9222" name="Picture 8" descr="MCj02120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05000"/>
            <a:ext cx="135096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MCj01985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717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696464"/>
                </a:solidFill>
              </a:rPr>
              <a:t>If You Don’t Resolve Ergonomics  Problems During Product Design</a:t>
            </a:r>
            <a:endParaRPr lang="en-US" sz="3600" dirty="0">
              <a:solidFill>
                <a:srgbClr val="696464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    </a:t>
            </a:r>
            <a:endParaRPr lang="en-US" sz="18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Added Operators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$75,000 / year  X  2 shifts  X  6 years product cycle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= $900,000 per added operator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 smtClean="0"/>
              <a:t>Added Tools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0.07 min / tool  X  $0.75 / min  X  2 shifts  X  75 </a:t>
            </a:r>
            <a:r>
              <a:rPr lang="en-US" sz="2400" dirty="0" err="1" smtClean="0"/>
              <a:t>jph</a:t>
            </a:r>
            <a:r>
              <a:rPr lang="en-US" sz="2400" dirty="0" smtClean="0"/>
              <a:t>  X  8 hours per day  X  243 days per year  X  6 years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= $92, 466 per tool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- (85 tools added for ergonomics at OKC on P90)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= $ 7, 859,640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Char char="-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696464"/>
                </a:solidFill>
              </a:rPr>
              <a:t>Ergonomics Opportunities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85800" y="1752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1981200"/>
            <a:ext cx="784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00              0                  1                2              3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5466994">
            <a:off x="2508250" y="692150"/>
            <a:ext cx="773113" cy="47228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5466994">
            <a:off x="4108450" y="1758950"/>
            <a:ext cx="773113" cy="47228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5466994">
            <a:off x="5251450" y="2673350"/>
            <a:ext cx="773113" cy="47228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9600" y="2819400"/>
            <a:ext cx="207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Product Design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86000" y="3886200"/>
            <a:ext cx="205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Process Design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276600" y="4876800"/>
            <a:ext cx="246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Production Design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533400" y="61722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5562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6705600" y="609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86868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6096000" y="5562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096000" y="5867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477000" y="5638800"/>
            <a:ext cx="2044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/>
              <a:t>“Personnel” Design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581400" y="5715000"/>
            <a:ext cx="135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Feedback</a:t>
            </a:r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>
            <a:off x="1524000" y="3124200"/>
            <a:ext cx="6858000" cy="24892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632" y="1488"/>
              </a:cxn>
              <a:cxn ang="0">
                <a:pos x="3072" y="1056"/>
              </a:cxn>
              <a:cxn ang="0">
                <a:pos x="4080" y="384"/>
              </a:cxn>
              <a:cxn ang="0">
                <a:pos x="4320" y="0"/>
              </a:cxn>
            </a:cxnLst>
            <a:rect l="0" t="0" r="r" b="b"/>
            <a:pathLst>
              <a:path w="4320" h="1568">
                <a:moveTo>
                  <a:pt x="0" y="1536"/>
                </a:moveTo>
                <a:cubicBezTo>
                  <a:pt x="560" y="1552"/>
                  <a:pt x="1120" y="1568"/>
                  <a:pt x="1632" y="1488"/>
                </a:cubicBezTo>
                <a:cubicBezTo>
                  <a:pt x="2144" y="1408"/>
                  <a:pt x="2664" y="1240"/>
                  <a:pt x="3072" y="1056"/>
                </a:cubicBezTo>
                <a:cubicBezTo>
                  <a:pt x="3480" y="872"/>
                  <a:pt x="3872" y="560"/>
                  <a:pt x="4080" y="384"/>
                </a:cubicBezTo>
                <a:cubicBezTo>
                  <a:pt x="4288" y="208"/>
                  <a:pt x="4304" y="104"/>
                  <a:pt x="432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12725" y="4765675"/>
            <a:ext cx="1149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Cost of </a:t>
            </a:r>
          </a:p>
          <a:p>
            <a:pPr algn="l"/>
            <a:r>
              <a:rPr lang="en-US"/>
              <a:t>Change</a:t>
            </a: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696464"/>
                </a:solidFill>
              </a:rPr>
              <a:t>Product (Target) Design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Styling</a:t>
            </a:r>
          </a:p>
          <a:p>
            <a:r>
              <a:rPr lang="en-US"/>
              <a:t>Architecture</a:t>
            </a:r>
          </a:p>
          <a:p>
            <a:r>
              <a:rPr lang="en-US"/>
              <a:t>Subassemblies</a:t>
            </a:r>
          </a:p>
          <a:p>
            <a:r>
              <a:rPr lang="en-US"/>
              <a:t>Components</a:t>
            </a:r>
          </a:p>
          <a:p>
            <a:r>
              <a:rPr lang="en-US"/>
              <a:t>Fasteners</a:t>
            </a:r>
          </a:p>
          <a:p>
            <a:r>
              <a:rPr lang="en-US"/>
              <a:t>Packaging</a:t>
            </a:r>
          </a:p>
          <a:p>
            <a:r>
              <a:rPr lang="en-US"/>
              <a:t>Processing Mandates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29200" y="2743200"/>
            <a:ext cx="31242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i="1"/>
              <a:t>The Biggest </a:t>
            </a:r>
          </a:p>
          <a:p>
            <a:r>
              <a:rPr lang="en-US" sz="2800" b="1" i="1"/>
              <a:t>Opportunity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 design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Plant Layout, Materials, Subassemblies</a:t>
            </a:r>
          </a:p>
          <a:p>
            <a:r>
              <a:rPr lang="en-US" smtClean="0"/>
              <a:t>Carriers</a:t>
            </a:r>
          </a:p>
          <a:p>
            <a:r>
              <a:rPr lang="en-US" smtClean="0"/>
              <a:t>Automation, Transportation</a:t>
            </a:r>
          </a:p>
          <a:p>
            <a:r>
              <a:rPr lang="en-US" smtClean="0"/>
              <a:t>Workplace Arrangement</a:t>
            </a:r>
          </a:p>
          <a:p>
            <a:r>
              <a:rPr lang="en-US" smtClean="0"/>
              <a:t>Tooling</a:t>
            </a:r>
          </a:p>
          <a:p>
            <a:r>
              <a:rPr lang="en-US" smtClean="0"/>
              <a:t>Containers and Dunnage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696464"/>
                </a:solidFill>
              </a:rPr>
              <a:t>Production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r>
              <a:rPr lang="en-US" dirty="0"/>
              <a:t>Line Rate(s)</a:t>
            </a:r>
          </a:p>
          <a:p>
            <a:r>
              <a:rPr lang="en-US" dirty="0"/>
              <a:t>Inventory</a:t>
            </a:r>
          </a:p>
          <a:p>
            <a:r>
              <a:rPr lang="en-US" dirty="0"/>
              <a:t>Direct Labor</a:t>
            </a:r>
          </a:p>
          <a:p>
            <a:r>
              <a:rPr lang="en-US" dirty="0"/>
              <a:t>Job Cycle Content</a:t>
            </a:r>
          </a:p>
          <a:p>
            <a:r>
              <a:rPr lang="en-US" dirty="0"/>
              <a:t>Horizontal Enlargement</a:t>
            </a:r>
          </a:p>
          <a:p>
            <a:r>
              <a:rPr lang="en-US" dirty="0"/>
              <a:t>Shifts, Overtime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876800" y="2133600"/>
            <a:ext cx="3276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Bigger Targets</a:t>
            </a:r>
          </a:p>
          <a:p>
            <a:r>
              <a:rPr lang="en-US"/>
              <a:t>are Easier to Hit</a:t>
            </a:r>
          </a:p>
          <a:p>
            <a:r>
              <a:rPr lang="en-US"/>
              <a:t>And Quicker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486400" y="4038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915400" y="4038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486400" y="5715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867400" y="5029200"/>
            <a:ext cx="4572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781800" y="5257800"/>
            <a:ext cx="11430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382000" y="4191000"/>
            <a:ext cx="304800" cy="1524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4864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1054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562600" y="48768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f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477000" y="52578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/>
              <a:t>f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8001000" y="43434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f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867400" y="57912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t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010400" y="57912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t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38800" y="5105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1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553200" y="53340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/>
              <a:t>2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8077200" y="4495800"/>
            <a:ext cx="47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3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943600" y="59436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1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086600" y="58674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8305800" y="57912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t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458200" y="59436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3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842125" y="62896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T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696464"/>
                </a:solidFill>
              </a:rPr>
              <a:t>“Personnel”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r>
              <a:rPr lang="en-US" dirty="0"/>
              <a:t>Appropriate Assignment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Vertical Enlargement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Teams</a:t>
            </a:r>
          </a:p>
          <a:p>
            <a:r>
              <a:rPr lang="en-US" dirty="0"/>
              <a:t>Rotation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486400" y="2057400"/>
            <a:ext cx="28956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i="1"/>
              <a:t>Some people</a:t>
            </a:r>
          </a:p>
          <a:p>
            <a:endParaRPr lang="en-US" sz="2800" b="1" i="1"/>
          </a:p>
          <a:p>
            <a:r>
              <a:rPr lang="en-US" sz="2800" b="1" i="1"/>
              <a:t> are better at </a:t>
            </a:r>
          </a:p>
          <a:p>
            <a:endParaRPr lang="en-US" sz="2800" b="1" i="1"/>
          </a:p>
          <a:p>
            <a:r>
              <a:rPr lang="en-US" sz="2800" b="1" i="1"/>
              <a:t>some jobs</a:t>
            </a:r>
          </a:p>
          <a:p>
            <a:endParaRPr lang="en-US" sz="2800" b="1" i="1"/>
          </a:p>
          <a:p>
            <a:r>
              <a:rPr lang="en-US" sz="2800" b="1" i="1"/>
              <a:t>than  others!</a:t>
            </a:r>
          </a:p>
          <a:p>
            <a:endParaRPr lang="en-US" sz="2800" b="1" i="1"/>
          </a:p>
          <a:p>
            <a:endParaRPr lang="en-US" sz="280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Acceleration Schedules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3276600" cy="4572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 err="1" smtClean="0"/>
              <a:t>Buildability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Highlight the target problems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Prototype Build?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Design?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771503" y="3467497"/>
            <a:ext cx="31249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5334794" y="50292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800000" flipV="1">
            <a:off x="5562600" y="2286000"/>
            <a:ext cx="4724400" cy="3429000"/>
          </a:xfrm>
          <a:prstGeom prst="arc">
            <a:avLst>
              <a:gd name="adj1" fmla="val 1614948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7400" y="5638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Vehicles Built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80476" y="3243356"/>
            <a:ext cx="4610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Rate (Vehicles per hour)</a:t>
            </a:r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382000" cy="575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96464"/>
                </a:solidFill>
              </a:rPr>
              <a:t>Error Proofing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 Simplify Choices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FF3300"/>
                </a:solidFill>
              </a:rPr>
              <a:t>- Hick’s Law 	MT = a + </a:t>
            </a:r>
            <a:r>
              <a:rPr lang="en-US" dirty="0" err="1">
                <a:solidFill>
                  <a:srgbClr val="FF3300"/>
                </a:solidFill>
              </a:rPr>
              <a:t>b</a:t>
            </a:r>
            <a:r>
              <a:rPr lang="en-US" dirty="0">
                <a:solidFill>
                  <a:srgbClr val="FF3300"/>
                </a:solidFill>
              </a:rPr>
              <a:t> log</a:t>
            </a:r>
            <a:r>
              <a:rPr lang="en-US" sz="800" dirty="0">
                <a:solidFill>
                  <a:srgbClr val="FF3300"/>
                </a:solidFill>
              </a:rPr>
              <a:t>2</a:t>
            </a:r>
            <a:r>
              <a:rPr lang="en-US" dirty="0">
                <a:solidFill>
                  <a:srgbClr val="FF3300"/>
                </a:solidFill>
              </a:rPr>
              <a:t>n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     where:		</a:t>
            </a:r>
            <a:r>
              <a:rPr lang="en-US" dirty="0" err="1">
                <a:solidFill>
                  <a:srgbClr val="FF3300"/>
                </a:solidFill>
              </a:rPr>
              <a:t>n</a:t>
            </a:r>
            <a:r>
              <a:rPr lang="en-US" dirty="0">
                <a:solidFill>
                  <a:srgbClr val="FF3300"/>
                </a:solidFill>
              </a:rPr>
              <a:t> = number of choices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      </a:t>
            </a:r>
            <a:r>
              <a:rPr lang="en-US" dirty="0" err="1">
                <a:solidFill>
                  <a:srgbClr val="FF3300"/>
                </a:solidFill>
              </a:rPr>
              <a:t>n</a:t>
            </a:r>
            <a:r>
              <a:rPr lang="en-US" dirty="0">
                <a:solidFill>
                  <a:srgbClr val="FF3300"/>
                </a:solidFill>
              </a:rPr>
              <a:t> = 1 		preferred</a:t>
            </a:r>
          </a:p>
          <a:p>
            <a:pPr algn="l">
              <a:spcBef>
                <a:spcPct val="50000"/>
              </a:spcBef>
            </a:pPr>
            <a:endParaRPr lang="en-US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 Provide feedback – NO Feedback, NO Learning!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FF3300"/>
                </a:solidFill>
              </a:rPr>
              <a:t>- Visual, Tactile, kinesthetic, Auditory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   - Signal to Noise Ratio (Signal Detection Theory)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382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 Failure to connect 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Blind Reaches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Interference 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Cuts and bruises 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Wrestling with Wiring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Harnesses 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Seat Wrestling</a:t>
            </a:r>
          </a:p>
          <a:p>
            <a:pPr marL="457200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Carpet Wrestling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Types and Causes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457201"/>
            <a:ext cx="86106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The </a:t>
            </a:r>
            <a:r>
              <a:rPr lang="en-US" sz="4000" dirty="0" smtClean="0"/>
              <a:t>Finesse </a:t>
            </a:r>
            <a:r>
              <a:rPr lang="en-US" sz="4000" dirty="0"/>
              <a:t>Problem</a:t>
            </a:r>
          </a:p>
          <a:p>
            <a:pPr>
              <a:spcBef>
                <a:spcPct val="50000"/>
              </a:spcBef>
            </a:pPr>
            <a:r>
              <a:rPr lang="en-US" sz="4000" dirty="0"/>
              <a:t>(Fit and finish)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Final Alignment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/>
              <a:t>     Holding during fastening </a:t>
            </a:r>
          </a:p>
          <a:p>
            <a:pPr lvl="1" algn="l">
              <a:spcBef>
                <a:spcPct val="50000"/>
              </a:spcBef>
            </a:pPr>
            <a:r>
              <a:rPr lang="en-US" sz="2000" dirty="0"/>
              <a:t>	   </a:t>
            </a:r>
            <a:r>
              <a:rPr lang="en-US" sz="2000" dirty="0">
                <a:solidFill>
                  <a:srgbClr val="FF3300"/>
                </a:solidFill>
              </a:rPr>
              <a:t>- Two hands on Tool, One on Part, </a:t>
            </a:r>
          </a:p>
          <a:p>
            <a:pPr lvl="1" algn="l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</a:rPr>
              <a:t>	     One for fasteners  = Four hands</a:t>
            </a:r>
          </a:p>
          <a:p>
            <a:pPr lvl="1" algn="l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</a:rPr>
              <a:t>	   - jiggle (e.g. hoses, electrical connectors)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/>
              <a:t>      Non Compliant Assists</a:t>
            </a:r>
          </a:p>
          <a:p>
            <a:pPr lvl="1" algn="l">
              <a:spcBef>
                <a:spcPct val="50000"/>
              </a:spcBef>
            </a:pPr>
            <a:r>
              <a:rPr lang="en-US" sz="2000" dirty="0"/>
              <a:t>	    </a:t>
            </a:r>
            <a:r>
              <a:rPr lang="en-US" sz="2000" dirty="0">
                <a:solidFill>
                  <a:srgbClr val="FF3300"/>
                </a:solidFill>
              </a:rPr>
              <a:t>- Operator has to move the mass of the part plus </a:t>
            </a:r>
          </a:p>
          <a:p>
            <a:pPr lvl="1" algn="l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</a:rPr>
              <a:t>	       the mass of the assist</a:t>
            </a:r>
            <a:r>
              <a:rPr lang="en-US" sz="2000" dirty="0"/>
              <a:t>	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685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If You Don’t Resolve Ergonomics Problems During Product Design</a:t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Added Operators</a:t>
            </a:r>
          </a:p>
          <a:p>
            <a:pPr lvl="1"/>
            <a:r>
              <a:rPr lang="en-US" dirty="0" smtClean="0"/>
              <a:t>$75,000 / year </a:t>
            </a:r>
            <a:r>
              <a:rPr lang="en-US" dirty="0" err="1" smtClean="0"/>
              <a:t>x</a:t>
            </a:r>
            <a:r>
              <a:rPr lang="en-US" dirty="0" smtClean="0"/>
              <a:t> 2 shifts </a:t>
            </a:r>
            <a:r>
              <a:rPr lang="en-US" dirty="0" err="1" smtClean="0"/>
              <a:t>x</a:t>
            </a:r>
            <a:r>
              <a:rPr lang="en-US" dirty="0" smtClean="0"/>
              <a:t> 6 years product cycle</a:t>
            </a:r>
          </a:p>
          <a:p>
            <a:pPr lvl="1"/>
            <a:r>
              <a:rPr lang="en-US" dirty="0" smtClean="0"/>
              <a:t>= $900,000 per added operator</a:t>
            </a:r>
          </a:p>
          <a:p>
            <a:pPr lvl="1"/>
            <a:endParaRPr lang="en-US" sz="865" dirty="0" smtClean="0"/>
          </a:p>
          <a:p>
            <a:r>
              <a:rPr lang="en-US" dirty="0" smtClean="0"/>
              <a:t>Added Tools</a:t>
            </a:r>
          </a:p>
          <a:p>
            <a:pPr lvl="1"/>
            <a:r>
              <a:rPr lang="en-US" dirty="0" smtClean="0"/>
              <a:t>0.07 min / tool </a:t>
            </a:r>
            <a:r>
              <a:rPr lang="en-US" dirty="0" err="1" smtClean="0"/>
              <a:t>x</a:t>
            </a:r>
            <a:r>
              <a:rPr lang="en-US" dirty="0" smtClean="0"/>
              <a:t> $0.75 / min </a:t>
            </a:r>
            <a:r>
              <a:rPr lang="en-US" dirty="0" err="1" smtClean="0"/>
              <a:t>x</a:t>
            </a:r>
            <a:r>
              <a:rPr lang="en-US" dirty="0" smtClean="0"/>
              <a:t> 2 shifts </a:t>
            </a:r>
            <a:r>
              <a:rPr lang="en-US" dirty="0" err="1" smtClean="0"/>
              <a:t>x</a:t>
            </a:r>
            <a:r>
              <a:rPr lang="en-US" dirty="0" smtClean="0"/>
              <a:t> 75 </a:t>
            </a:r>
            <a:r>
              <a:rPr lang="en-US" dirty="0" err="1" smtClean="0"/>
              <a:t>jph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x</a:t>
            </a:r>
            <a:r>
              <a:rPr lang="en-US" dirty="0" smtClean="0"/>
              <a:t> 8 hours per day </a:t>
            </a:r>
            <a:r>
              <a:rPr lang="en-US" dirty="0" err="1" smtClean="0"/>
              <a:t>x</a:t>
            </a:r>
            <a:r>
              <a:rPr lang="en-US" dirty="0" smtClean="0"/>
              <a:t> 243 days per year </a:t>
            </a:r>
            <a:r>
              <a:rPr lang="en-US" dirty="0" err="1" smtClean="0"/>
              <a:t>x</a:t>
            </a:r>
            <a:r>
              <a:rPr lang="en-US" dirty="0" smtClean="0"/>
              <a:t> 6 years</a:t>
            </a:r>
          </a:p>
          <a:p>
            <a:pPr lvl="1"/>
            <a:r>
              <a:rPr lang="en-US" dirty="0" smtClean="0"/>
              <a:t>	= $92,466 per tool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3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96464"/>
                </a:solidFill>
              </a:rPr>
              <a:t>Assists</a:t>
            </a:r>
          </a:p>
          <a:p>
            <a:pPr>
              <a:spcBef>
                <a:spcPct val="50000"/>
              </a:spcBef>
            </a:pPr>
            <a:endParaRPr lang="en-US" sz="4400" dirty="0"/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Inertia		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Friction 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Visibility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Locators 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48200" y="1676400"/>
            <a:ext cx="39624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876800" y="1752600"/>
            <a:ext cx="381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Load the part to the assist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Move the assist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Finesse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Remove the part from </a:t>
            </a:r>
          </a:p>
          <a:p>
            <a:pPr algn="l">
              <a:spcBef>
                <a:spcPct val="50000"/>
              </a:spcBef>
            </a:pPr>
            <a:r>
              <a:rPr lang="en-US"/>
              <a:t>   the Assist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Compliance – As far as possible down the mechanical chain 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696464"/>
                </a:solidFill>
              </a:rPr>
              <a:t>Marriage</a:t>
            </a:r>
          </a:p>
          <a:p>
            <a:pPr>
              <a:spcBef>
                <a:spcPct val="50000"/>
              </a:spcBef>
            </a:pPr>
            <a:r>
              <a:rPr lang="en-US" sz="4000" dirty="0"/>
              <a:t>(The joining of subassemblies)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Engine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Instrument Panel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Steering Columns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Seats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Gas Tanks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dirty="0"/>
              <a:t> etc.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105400" y="2438400"/>
            <a:ext cx="365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Manual, Automatic, hybrid</a:t>
            </a:r>
          </a:p>
          <a:p>
            <a:pPr algn="l">
              <a:spcBef>
                <a:spcPct val="50000"/>
              </a:spcBef>
            </a:pPr>
            <a:endParaRPr lang="en-US"/>
          </a:p>
          <a:p>
            <a:pPr algn="l">
              <a:spcBef>
                <a:spcPct val="50000"/>
              </a:spcBef>
            </a:pPr>
            <a:r>
              <a:rPr lang="en-US"/>
              <a:t>Vision, touch, inertia, Locators, compliance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62400" y="5791200"/>
            <a:ext cx="487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 dirty="0"/>
              <a:t>Broken Marriages are sad and costly Events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876800" y="2362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8763000" y="2286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876800" y="4572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8768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48768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8768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876800" y="2286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382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96464"/>
                </a:solidFill>
              </a:rPr>
              <a:t>What can you do?</a:t>
            </a:r>
            <a:r>
              <a:rPr lang="en-US" dirty="0">
                <a:solidFill>
                  <a:srgbClr val="696464"/>
                </a:solidFill>
              </a:rPr>
              <a:t> </a:t>
            </a:r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Put Target Language in the </a:t>
            </a:r>
            <a:r>
              <a:rPr lang="en-US" dirty="0" smtClean="0"/>
              <a:t>Bill of Materials and Bill of Process</a:t>
            </a:r>
            <a:endParaRPr lang="en-US" dirty="0"/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Count the Time (Dollars) Lost or Saved</a:t>
            </a:r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Harass the vehicle packaging Community</a:t>
            </a:r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Harass the product Engineers</a:t>
            </a:r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Do the job yourself for a while</a:t>
            </a:r>
          </a:p>
          <a:p>
            <a:pPr marL="914400" lvl="1" indent="-457200" algn="l">
              <a:spcBef>
                <a:spcPct val="5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/>
              <a:t> </a:t>
            </a:r>
            <a:r>
              <a:rPr lang="en-US" sz="4400" dirty="0"/>
              <a:t>Target the Targets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Times New Roman" pitchFamily="18" charset="0"/>
              </a:rPr>
              <a:t>Four Stages of </a:t>
            </a:r>
            <a:r>
              <a:rPr lang="en-US" sz="4400" dirty="0" smtClean="0">
                <a:solidFill>
                  <a:schemeClr val="tx2"/>
                </a:solidFill>
                <a:latin typeface="Times New Roman" pitchFamily="18" charset="0"/>
              </a:rPr>
              <a:t>Movement</a:t>
            </a:r>
          </a:p>
          <a:p>
            <a:pPr algn="ctr" eaLnBrk="0" hangingPunct="0"/>
            <a:r>
              <a:rPr lang="en-US" sz="2800" dirty="0" smtClean="0">
                <a:solidFill>
                  <a:schemeClr val="tx2"/>
                </a:solidFill>
              </a:rPr>
              <a:t>(Place a coin then move the next one on top)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69" name="Oval 3"/>
          <p:cNvSpPr>
            <a:spLocks noChangeArrowheads="1"/>
          </p:cNvSpPr>
          <p:nvPr/>
        </p:nvSpPr>
        <p:spPr bwMode="auto">
          <a:xfrm>
            <a:off x="5410200" y="50292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70" name="Arc 4"/>
          <p:cNvSpPr>
            <a:spLocks/>
          </p:cNvSpPr>
          <p:nvPr/>
        </p:nvSpPr>
        <p:spPr bwMode="auto">
          <a:xfrm>
            <a:off x="2057400" y="2133600"/>
            <a:ext cx="5075238" cy="2133600"/>
          </a:xfrm>
          <a:custGeom>
            <a:avLst/>
            <a:gdLst>
              <a:gd name="T0" fmla="*/ 0 w 21491"/>
              <a:gd name="T1" fmla="*/ 0 h 21600"/>
              <a:gd name="T2" fmla="*/ 6065838 w 21491"/>
              <a:gd name="T3" fmla="*/ 1919351 h 21600"/>
              <a:gd name="T4" fmla="*/ 0 w 21491"/>
              <a:gd name="T5" fmla="*/ 2133600 h 21600"/>
              <a:gd name="T6" fmla="*/ 0 60000 65536"/>
              <a:gd name="T7" fmla="*/ 0 60000 65536"/>
              <a:gd name="T8" fmla="*/ 0 60000 65536"/>
              <a:gd name="T9" fmla="*/ 0 w 21491"/>
              <a:gd name="T10" fmla="*/ 0 h 21600"/>
              <a:gd name="T11" fmla="*/ 21491 w 214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91" h="21600" fill="none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</a:path>
              <a:path w="21491" h="21600" stroke="0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Arc 5"/>
          <p:cNvSpPr>
            <a:spLocks/>
          </p:cNvSpPr>
          <p:nvPr/>
        </p:nvSpPr>
        <p:spPr bwMode="auto">
          <a:xfrm rot="-1573471">
            <a:off x="5867400" y="4343400"/>
            <a:ext cx="1296988" cy="74613"/>
          </a:xfrm>
          <a:custGeom>
            <a:avLst/>
            <a:gdLst>
              <a:gd name="T0" fmla="*/ 1250332 w 43200"/>
              <a:gd name="T1" fmla="*/ 0 h 29644"/>
              <a:gd name="T2" fmla="*/ 0 w 43200"/>
              <a:gd name="T3" fmla="*/ 19987 h 29644"/>
              <a:gd name="T4" fmla="*/ 648494 w 43200"/>
              <a:gd name="T5" fmla="*/ 20246 h 29644"/>
              <a:gd name="T6" fmla="*/ 0 60000 65536"/>
              <a:gd name="T7" fmla="*/ 0 60000 65536"/>
              <a:gd name="T8" fmla="*/ 0 60000 65536"/>
              <a:gd name="T9" fmla="*/ 0 w 43200"/>
              <a:gd name="T10" fmla="*/ 0 h 29644"/>
              <a:gd name="T11" fmla="*/ 43200 w 43200"/>
              <a:gd name="T12" fmla="*/ 29644 h 29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9644" fill="none" extrusionOk="0">
                <a:moveTo>
                  <a:pt x="41646" y="-1"/>
                </a:moveTo>
                <a:cubicBezTo>
                  <a:pt x="42672" y="2557"/>
                  <a:pt x="43200" y="5288"/>
                  <a:pt x="43200" y="8044"/>
                </a:cubicBezTo>
                <a:cubicBezTo>
                  <a:pt x="43200" y="19973"/>
                  <a:pt x="33529" y="29644"/>
                  <a:pt x="21600" y="29644"/>
                </a:cubicBezTo>
                <a:cubicBezTo>
                  <a:pt x="9670" y="29644"/>
                  <a:pt x="0" y="19973"/>
                  <a:pt x="0" y="8044"/>
                </a:cubicBezTo>
                <a:cubicBezTo>
                  <a:pt x="-1" y="8009"/>
                  <a:pt x="0" y="7975"/>
                  <a:pt x="0" y="7941"/>
                </a:cubicBezTo>
              </a:path>
              <a:path w="43200" h="29644" stroke="0" extrusionOk="0">
                <a:moveTo>
                  <a:pt x="41646" y="-1"/>
                </a:moveTo>
                <a:cubicBezTo>
                  <a:pt x="42672" y="2557"/>
                  <a:pt x="43200" y="5288"/>
                  <a:pt x="43200" y="8044"/>
                </a:cubicBezTo>
                <a:cubicBezTo>
                  <a:pt x="43200" y="19973"/>
                  <a:pt x="33529" y="29644"/>
                  <a:pt x="21600" y="29644"/>
                </a:cubicBezTo>
                <a:cubicBezTo>
                  <a:pt x="9670" y="29644"/>
                  <a:pt x="0" y="19973"/>
                  <a:pt x="0" y="8044"/>
                </a:cubicBezTo>
                <a:cubicBezTo>
                  <a:pt x="-1" y="8009"/>
                  <a:pt x="0" y="7975"/>
                  <a:pt x="0" y="7941"/>
                </a:cubicBezTo>
                <a:lnTo>
                  <a:pt x="21600" y="804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 flipH="1">
            <a:off x="5715000" y="4267200"/>
            <a:ext cx="304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257800" y="1600200"/>
            <a:ext cx="28289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Primary, Ballistic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Aiming, Movement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5257800" y="5562600"/>
            <a:ext cx="14573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Finesse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(Tactile)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6705600" y="4495800"/>
            <a:ext cx="21431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Final Adjustment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81000" y="3352800"/>
            <a:ext cx="21431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Move to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Task Vicinity</a:t>
            </a:r>
          </a:p>
        </p:txBody>
      </p:sp>
      <p:sp>
        <p:nvSpPr>
          <p:cNvPr id="11278" name="AutoShape 16"/>
          <p:cNvSpPr>
            <a:spLocks noChangeArrowheads="1"/>
          </p:cNvSpPr>
          <p:nvPr/>
        </p:nvSpPr>
        <p:spPr bwMode="auto">
          <a:xfrm>
            <a:off x="2438400" y="4114800"/>
            <a:ext cx="1295400" cy="1828800"/>
          </a:xfrm>
          <a:prstGeom prst="wedgeRoundRectCallout">
            <a:avLst>
              <a:gd name="adj1" fmla="val 187866"/>
              <a:gd name="adj2" fmla="val -282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/>
              <a:t>Place one coin </a:t>
            </a:r>
            <a:r>
              <a:rPr lang="en-US" sz="1800" b="1" dirty="0"/>
              <a:t>squarely</a:t>
            </a:r>
            <a:r>
              <a:rPr lang="en-US" sz="1800" dirty="0"/>
              <a:t> on the top of another</a:t>
            </a:r>
          </a:p>
        </p:txBody>
      </p:sp>
      <p:sp>
        <p:nvSpPr>
          <p:cNvPr id="11279" name="Oval 17"/>
          <p:cNvSpPr>
            <a:spLocks noChangeArrowheads="1"/>
          </p:cNvSpPr>
          <p:nvPr/>
        </p:nvSpPr>
        <p:spPr bwMode="auto">
          <a:xfrm>
            <a:off x="5334000" y="47244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09600" y="57912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Arc 4"/>
          <p:cNvSpPr>
            <a:spLocks/>
          </p:cNvSpPr>
          <p:nvPr/>
        </p:nvSpPr>
        <p:spPr bwMode="auto">
          <a:xfrm rot="14853456">
            <a:off x="-205283" y="2990217"/>
            <a:ext cx="2621247" cy="2133600"/>
          </a:xfrm>
          <a:custGeom>
            <a:avLst/>
            <a:gdLst>
              <a:gd name="T0" fmla="*/ 0 w 21491"/>
              <a:gd name="T1" fmla="*/ 0 h 21600"/>
              <a:gd name="T2" fmla="*/ 6065838 w 21491"/>
              <a:gd name="T3" fmla="*/ 1919351 h 21600"/>
              <a:gd name="T4" fmla="*/ 0 w 21491"/>
              <a:gd name="T5" fmla="*/ 2133600 h 21600"/>
              <a:gd name="T6" fmla="*/ 0 60000 65536"/>
              <a:gd name="T7" fmla="*/ 0 60000 65536"/>
              <a:gd name="T8" fmla="*/ 0 60000 65536"/>
              <a:gd name="T9" fmla="*/ 0 w 21491"/>
              <a:gd name="T10" fmla="*/ 0 h 21600"/>
              <a:gd name="T11" fmla="*/ 21491 w 214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91" h="21600" fill="none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</a:path>
              <a:path w="21491" h="21600" stroke="0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246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© Brian Peacock Ergonomics (BPE) </a:t>
            </a:r>
            <a:r>
              <a:rPr lang="en-US" dirty="0" err="1" smtClean="0">
                <a:latin typeface="Times New Roman" charset="0"/>
              </a:rPr>
              <a:t>Pte</a:t>
            </a:r>
            <a:r>
              <a:rPr lang="en-US" dirty="0" smtClean="0">
                <a:latin typeface="Times New Roman" charset="0"/>
              </a:rPr>
              <a:t>. Ltd.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Stages of Movement</a:t>
            </a:r>
            <a:endParaRPr lang="en-US" dirty="0"/>
          </a:p>
        </p:txBody>
      </p:sp>
      <p:pic>
        <p:nvPicPr>
          <p:cNvPr id="5" name="Picture 4" descr="C:\Documents and Settings\Brian Peacock\Local Settings\Temporary Internet Files\Content.IE5\C2PDBHVP\MCj04325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447800"/>
            <a:ext cx="3968750" cy="299709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2209800"/>
            <a:ext cx="1295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Move to task vicinity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4114800"/>
            <a:ext cx="1295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sz="2000" dirty="0" smtClean="0"/>
              <a:t>Primary ballistic aiming movement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4724400"/>
            <a:ext cx="1828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Final adjustment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72200" y="4800600"/>
            <a:ext cx="1295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</a:p>
          <a:p>
            <a:pPr algn="ctr"/>
            <a:r>
              <a:rPr lang="en-US" dirty="0" smtClean="0"/>
              <a:t>Finesse (Tactile)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Targets and Triangles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863600" y="26162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6197600" y="26162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 rot="1140000">
            <a:off x="1625600" y="20066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2387600" y="26162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863600" y="33020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2387600" y="33020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406400" y="15494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0"/>
          <p:cNvSpPr>
            <a:spLocks/>
          </p:cNvSpPr>
          <p:nvPr/>
        </p:nvSpPr>
        <p:spPr bwMode="auto">
          <a:xfrm>
            <a:off x="204788" y="2514600"/>
            <a:ext cx="1651000" cy="3030538"/>
          </a:xfrm>
          <a:custGeom>
            <a:avLst/>
            <a:gdLst>
              <a:gd name="T0" fmla="*/ 111 w 1040"/>
              <a:gd name="T1" fmla="*/ 0 h 1909"/>
              <a:gd name="T2" fmla="*/ 29 w 1040"/>
              <a:gd name="T3" fmla="*/ 371 h 1909"/>
              <a:gd name="T4" fmla="*/ 0 w 1040"/>
              <a:gd name="T5" fmla="*/ 444 h 1909"/>
              <a:gd name="T6" fmla="*/ 0 w 1040"/>
              <a:gd name="T7" fmla="*/ 488 h 1909"/>
              <a:gd name="T8" fmla="*/ 0 w 1040"/>
              <a:gd name="T9" fmla="*/ 547 h 1909"/>
              <a:gd name="T10" fmla="*/ 0 w 1040"/>
              <a:gd name="T11" fmla="*/ 605 h 1909"/>
              <a:gd name="T12" fmla="*/ 0 w 1040"/>
              <a:gd name="T13" fmla="*/ 664 h 1909"/>
              <a:gd name="T14" fmla="*/ 0 w 1040"/>
              <a:gd name="T15" fmla="*/ 737 h 1909"/>
              <a:gd name="T16" fmla="*/ 0 w 1040"/>
              <a:gd name="T17" fmla="*/ 781 h 1909"/>
              <a:gd name="T18" fmla="*/ 0 w 1040"/>
              <a:gd name="T19" fmla="*/ 825 h 1909"/>
              <a:gd name="T20" fmla="*/ 0 w 1040"/>
              <a:gd name="T21" fmla="*/ 869 h 1909"/>
              <a:gd name="T22" fmla="*/ 14 w 1040"/>
              <a:gd name="T23" fmla="*/ 927 h 1909"/>
              <a:gd name="T24" fmla="*/ 14 w 1040"/>
              <a:gd name="T25" fmla="*/ 971 h 1909"/>
              <a:gd name="T26" fmla="*/ 29 w 1040"/>
              <a:gd name="T27" fmla="*/ 1015 h 1909"/>
              <a:gd name="T28" fmla="*/ 29 w 1040"/>
              <a:gd name="T29" fmla="*/ 1088 h 1909"/>
              <a:gd name="T30" fmla="*/ 58 w 1040"/>
              <a:gd name="T31" fmla="*/ 1132 h 1909"/>
              <a:gd name="T32" fmla="*/ 73 w 1040"/>
              <a:gd name="T33" fmla="*/ 1205 h 1909"/>
              <a:gd name="T34" fmla="*/ 102 w 1040"/>
              <a:gd name="T35" fmla="*/ 1278 h 1909"/>
              <a:gd name="T36" fmla="*/ 131 w 1040"/>
              <a:gd name="T37" fmla="*/ 1352 h 1909"/>
              <a:gd name="T38" fmla="*/ 146 w 1040"/>
              <a:gd name="T39" fmla="*/ 1410 h 1909"/>
              <a:gd name="T40" fmla="*/ 146 w 1040"/>
              <a:gd name="T41" fmla="*/ 1454 h 1909"/>
              <a:gd name="T42" fmla="*/ 146 w 1040"/>
              <a:gd name="T43" fmla="*/ 1498 h 1909"/>
              <a:gd name="T44" fmla="*/ 175 w 1040"/>
              <a:gd name="T45" fmla="*/ 1542 h 1909"/>
              <a:gd name="T46" fmla="*/ 190 w 1040"/>
              <a:gd name="T47" fmla="*/ 1615 h 1909"/>
              <a:gd name="T48" fmla="*/ 190 w 1040"/>
              <a:gd name="T49" fmla="*/ 1659 h 1909"/>
              <a:gd name="T50" fmla="*/ 219 w 1040"/>
              <a:gd name="T51" fmla="*/ 1703 h 1909"/>
              <a:gd name="T52" fmla="*/ 263 w 1040"/>
              <a:gd name="T53" fmla="*/ 1776 h 1909"/>
              <a:gd name="T54" fmla="*/ 278 w 1040"/>
              <a:gd name="T55" fmla="*/ 1820 h 1909"/>
              <a:gd name="T56" fmla="*/ 322 w 1040"/>
              <a:gd name="T57" fmla="*/ 1864 h 1909"/>
              <a:gd name="T58" fmla="*/ 395 w 1040"/>
              <a:gd name="T59" fmla="*/ 1893 h 1909"/>
              <a:gd name="T60" fmla="*/ 468 w 1040"/>
              <a:gd name="T61" fmla="*/ 1893 h 1909"/>
              <a:gd name="T62" fmla="*/ 541 w 1040"/>
              <a:gd name="T63" fmla="*/ 1908 h 1909"/>
              <a:gd name="T64" fmla="*/ 585 w 1040"/>
              <a:gd name="T65" fmla="*/ 1908 h 1909"/>
              <a:gd name="T66" fmla="*/ 629 w 1040"/>
              <a:gd name="T67" fmla="*/ 1908 h 1909"/>
              <a:gd name="T68" fmla="*/ 688 w 1040"/>
              <a:gd name="T69" fmla="*/ 1908 h 1909"/>
              <a:gd name="T70" fmla="*/ 775 w 1040"/>
              <a:gd name="T71" fmla="*/ 1908 h 1909"/>
              <a:gd name="T72" fmla="*/ 819 w 1040"/>
              <a:gd name="T73" fmla="*/ 1908 h 1909"/>
              <a:gd name="T74" fmla="*/ 863 w 1040"/>
              <a:gd name="T75" fmla="*/ 1878 h 1909"/>
              <a:gd name="T76" fmla="*/ 907 w 1040"/>
              <a:gd name="T77" fmla="*/ 1835 h 1909"/>
              <a:gd name="T78" fmla="*/ 951 w 1040"/>
              <a:gd name="T79" fmla="*/ 1791 h 1909"/>
              <a:gd name="T80" fmla="*/ 966 w 1040"/>
              <a:gd name="T81" fmla="*/ 1747 h 1909"/>
              <a:gd name="T82" fmla="*/ 995 w 1040"/>
              <a:gd name="T83" fmla="*/ 1703 h 1909"/>
              <a:gd name="T84" fmla="*/ 995 w 1040"/>
              <a:gd name="T85" fmla="*/ 1659 h 1909"/>
              <a:gd name="T86" fmla="*/ 1024 w 1040"/>
              <a:gd name="T87" fmla="*/ 1615 h 1909"/>
              <a:gd name="T88" fmla="*/ 1024 w 1040"/>
              <a:gd name="T89" fmla="*/ 1571 h 1909"/>
              <a:gd name="T90" fmla="*/ 1039 w 1040"/>
              <a:gd name="T91" fmla="*/ 1527 h 190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40"/>
              <a:gd name="T139" fmla="*/ 0 h 1909"/>
              <a:gd name="T140" fmla="*/ 1040 w 1040"/>
              <a:gd name="T141" fmla="*/ 1909 h 190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40" h="1909">
                <a:moveTo>
                  <a:pt x="111" y="0"/>
                </a:moveTo>
                <a:lnTo>
                  <a:pt x="29" y="371"/>
                </a:lnTo>
                <a:lnTo>
                  <a:pt x="0" y="444"/>
                </a:lnTo>
                <a:lnTo>
                  <a:pt x="0" y="488"/>
                </a:lnTo>
                <a:lnTo>
                  <a:pt x="0" y="547"/>
                </a:lnTo>
                <a:lnTo>
                  <a:pt x="0" y="605"/>
                </a:lnTo>
                <a:lnTo>
                  <a:pt x="0" y="664"/>
                </a:lnTo>
                <a:lnTo>
                  <a:pt x="0" y="737"/>
                </a:lnTo>
                <a:lnTo>
                  <a:pt x="0" y="781"/>
                </a:lnTo>
                <a:lnTo>
                  <a:pt x="0" y="825"/>
                </a:lnTo>
                <a:lnTo>
                  <a:pt x="0" y="869"/>
                </a:lnTo>
                <a:lnTo>
                  <a:pt x="14" y="927"/>
                </a:lnTo>
                <a:lnTo>
                  <a:pt x="14" y="971"/>
                </a:lnTo>
                <a:lnTo>
                  <a:pt x="29" y="1015"/>
                </a:lnTo>
                <a:lnTo>
                  <a:pt x="29" y="1088"/>
                </a:lnTo>
                <a:lnTo>
                  <a:pt x="58" y="1132"/>
                </a:lnTo>
                <a:lnTo>
                  <a:pt x="73" y="1205"/>
                </a:lnTo>
                <a:lnTo>
                  <a:pt x="102" y="1278"/>
                </a:lnTo>
                <a:lnTo>
                  <a:pt x="131" y="1352"/>
                </a:lnTo>
                <a:lnTo>
                  <a:pt x="146" y="1410"/>
                </a:lnTo>
                <a:lnTo>
                  <a:pt x="146" y="1454"/>
                </a:lnTo>
                <a:lnTo>
                  <a:pt x="146" y="1498"/>
                </a:lnTo>
                <a:lnTo>
                  <a:pt x="175" y="1542"/>
                </a:lnTo>
                <a:lnTo>
                  <a:pt x="190" y="1615"/>
                </a:lnTo>
                <a:lnTo>
                  <a:pt x="190" y="1659"/>
                </a:lnTo>
                <a:lnTo>
                  <a:pt x="219" y="1703"/>
                </a:lnTo>
                <a:lnTo>
                  <a:pt x="263" y="1776"/>
                </a:lnTo>
                <a:lnTo>
                  <a:pt x="278" y="1820"/>
                </a:lnTo>
                <a:lnTo>
                  <a:pt x="322" y="1864"/>
                </a:lnTo>
                <a:lnTo>
                  <a:pt x="395" y="1893"/>
                </a:lnTo>
                <a:lnTo>
                  <a:pt x="468" y="1893"/>
                </a:lnTo>
                <a:lnTo>
                  <a:pt x="541" y="1908"/>
                </a:lnTo>
                <a:lnTo>
                  <a:pt x="585" y="1908"/>
                </a:lnTo>
                <a:lnTo>
                  <a:pt x="629" y="1908"/>
                </a:lnTo>
                <a:lnTo>
                  <a:pt x="688" y="1908"/>
                </a:lnTo>
                <a:lnTo>
                  <a:pt x="775" y="1908"/>
                </a:lnTo>
                <a:lnTo>
                  <a:pt x="819" y="1908"/>
                </a:lnTo>
                <a:lnTo>
                  <a:pt x="863" y="1878"/>
                </a:lnTo>
                <a:lnTo>
                  <a:pt x="907" y="1835"/>
                </a:lnTo>
                <a:lnTo>
                  <a:pt x="951" y="1791"/>
                </a:lnTo>
                <a:lnTo>
                  <a:pt x="966" y="1747"/>
                </a:lnTo>
                <a:lnTo>
                  <a:pt x="995" y="1703"/>
                </a:lnTo>
                <a:lnTo>
                  <a:pt x="995" y="1659"/>
                </a:lnTo>
                <a:lnTo>
                  <a:pt x="1024" y="1615"/>
                </a:lnTo>
                <a:lnTo>
                  <a:pt x="1024" y="1571"/>
                </a:lnTo>
                <a:lnTo>
                  <a:pt x="1039" y="1527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AutoShape 11"/>
          <p:cNvSpPr>
            <a:spLocks noChangeArrowheads="1"/>
          </p:cNvSpPr>
          <p:nvPr/>
        </p:nvSpPr>
        <p:spPr bwMode="auto">
          <a:xfrm rot="10800000" flipH="1">
            <a:off x="6578600" y="23876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2"/>
          <p:cNvSpPr>
            <a:spLocks noChangeArrowheads="1"/>
          </p:cNvSpPr>
          <p:nvPr/>
        </p:nvSpPr>
        <p:spPr bwMode="auto">
          <a:xfrm>
            <a:off x="6959600" y="26162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3"/>
          <p:cNvSpPr>
            <a:spLocks noChangeArrowheads="1"/>
          </p:cNvSpPr>
          <p:nvPr/>
        </p:nvSpPr>
        <p:spPr bwMode="auto">
          <a:xfrm rot="10800000" flipH="1">
            <a:off x="6197600" y="3302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utoShape 14"/>
          <p:cNvSpPr>
            <a:spLocks noChangeArrowheads="1"/>
          </p:cNvSpPr>
          <p:nvPr/>
        </p:nvSpPr>
        <p:spPr bwMode="auto">
          <a:xfrm>
            <a:off x="6578600" y="3683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5"/>
          <p:cNvSpPr>
            <a:spLocks noChangeArrowheads="1"/>
          </p:cNvSpPr>
          <p:nvPr/>
        </p:nvSpPr>
        <p:spPr bwMode="auto">
          <a:xfrm rot="10800000" flipH="1">
            <a:off x="6959600" y="3302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3276600" y="5638800"/>
            <a:ext cx="48101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latin typeface="Times New Roman" pitchFamily="18" charset="0"/>
              </a:rPr>
              <a:t>Design for Assembly!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2286000" y="4495800"/>
            <a:ext cx="5495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Which Targets are Easier?</a:t>
            </a: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696464"/>
                </a:solidFill>
              </a:rPr>
              <a:t>Targets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90800" y="2438400"/>
            <a:ext cx="3810000" cy="29718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114800" y="3733800"/>
            <a:ext cx="762000" cy="5334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-4140679">
            <a:off x="2252663" y="981075"/>
            <a:ext cx="381000" cy="4343400"/>
          </a:xfrm>
          <a:prstGeom prst="downArrow">
            <a:avLst>
              <a:gd name="adj1" fmla="val 50000"/>
              <a:gd name="adj2" fmla="val 28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419600" y="2438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038600" y="3124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3434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64820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105400" y="3886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324600" y="3124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086600" y="1524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819400" y="3581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2766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038600" y="4267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581400" y="5181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Times New Roman" pitchFamily="18" charset="0"/>
              </a:rPr>
              <a:t>Targets and Tolerances</a:t>
            </a:r>
          </a:p>
        </p:txBody>
      </p:sp>
      <p:sp>
        <p:nvSpPr>
          <p:cNvPr id="13317" name="Oval 3"/>
          <p:cNvSpPr>
            <a:spLocks noChangeArrowheads="1"/>
          </p:cNvSpPr>
          <p:nvPr/>
        </p:nvSpPr>
        <p:spPr bwMode="auto">
          <a:xfrm>
            <a:off x="2901950" y="2597150"/>
            <a:ext cx="3644900" cy="3187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3633788" y="3236913"/>
            <a:ext cx="2181225" cy="190817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4216400" y="3746500"/>
            <a:ext cx="1016000" cy="8874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 rot="1080000">
            <a:off x="939800" y="3173413"/>
            <a:ext cx="3527425" cy="792162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4495800" y="3200400"/>
            <a:ext cx="838200" cy="187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22" name="Picture 8" descr="MCj040587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752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 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</TotalTime>
  <Words>1577</Words>
  <Application>Microsoft Office PowerPoint</Application>
  <PresentationFormat>On-screen Show (4:3)</PresentationFormat>
  <Paragraphs>449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Equity</vt:lpstr>
      <vt:lpstr>Tight Targets Take Time</vt:lpstr>
      <vt:lpstr>Two Automobile Plants</vt:lpstr>
      <vt:lpstr>Standard Times for Targets (hundredths of a minute)</vt:lpstr>
      <vt:lpstr>If You Don’t Resolve Ergonomics Problems During Product Design </vt:lpstr>
      <vt:lpstr>PowerPoint Presentation</vt:lpstr>
      <vt:lpstr>Four Stages of Movement</vt:lpstr>
      <vt:lpstr>Targets and Triangles</vt:lpstr>
      <vt:lpstr>Targets</vt:lpstr>
      <vt:lpstr>PowerPoint Presentation</vt:lpstr>
      <vt:lpstr>Fitts Law(1954)</vt:lpstr>
      <vt:lpstr>Fitts Law Demonstration</vt:lpstr>
      <vt:lpstr>Fitts Law Exercise</vt:lpstr>
      <vt:lpstr>Barbie Dolls</vt:lpstr>
      <vt:lpstr>Variants of Fitts Law   (Drury, Hoffman)</vt:lpstr>
      <vt:lpstr>Target Rules</vt:lpstr>
      <vt:lpstr>Ergonomics Can  Measure the Effect of Tight Targets</vt:lpstr>
      <vt:lpstr>Use a Standard Scale For Target Size</vt:lpstr>
      <vt:lpstr>Index of Difficulty (ID)</vt:lpstr>
      <vt:lpstr>PowerPoint Presentation</vt:lpstr>
      <vt:lpstr>PowerPoint Presentation</vt:lpstr>
      <vt:lpstr>The Effect of Component Weight</vt:lpstr>
      <vt:lpstr>PowerPoint Presentation</vt:lpstr>
      <vt:lpstr>Feedback and Learning</vt:lpstr>
      <vt:lpstr>Feedback</vt:lpstr>
      <vt:lpstr>Simplify Choices</vt:lpstr>
      <vt:lpstr>Choices Exercise</vt:lpstr>
      <vt:lpstr>Ergonomics support manufacturing process design</vt:lpstr>
      <vt:lpstr>Examples of Ergonomics Influence</vt:lpstr>
      <vt:lpstr>The Next Challenges</vt:lpstr>
      <vt:lpstr>If You Don’t Resolve Ergonomics  Problems During Product Design</vt:lpstr>
      <vt:lpstr>Ergonomics Opportunities</vt:lpstr>
      <vt:lpstr>Product (Target) Design</vt:lpstr>
      <vt:lpstr>Process design</vt:lpstr>
      <vt:lpstr>Production Design</vt:lpstr>
      <vt:lpstr>“Personnel” Design</vt:lpstr>
      <vt:lpstr>Acceleration Schedules</vt:lpstr>
      <vt:lpstr>PowerPoint Presentation</vt:lpstr>
      <vt:lpstr>Error Types and Causes</vt:lpstr>
      <vt:lpstr>PowerPoint Presentation</vt:lpstr>
      <vt:lpstr>PowerPoint Presentation</vt:lpstr>
      <vt:lpstr>PowerPoint Presentation</vt:lpstr>
      <vt:lpstr>PowerPoint Presentation</vt:lpstr>
    </vt:vector>
  </TitlesOfParts>
  <Company>Mamet UK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Tight Targets Take Time</dc:title>
  <dc:creator>SBS</dc:creator>
  <cp:lastModifiedBy>user</cp:lastModifiedBy>
  <cp:revision>86</cp:revision>
  <cp:lastPrinted>2010-08-01T08:27:09Z</cp:lastPrinted>
  <dcterms:created xsi:type="dcterms:W3CDTF">2010-08-11T06:17:06Z</dcterms:created>
  <dcterms:modified xsi:type="dcterms:W3CDTF">2014-07-03T14:03:49Z</dcterms:modified>
</cp:coreProperties>
</file>