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24"/>
  </p:notesMasterIdLst>
  <p:handoutMasterIdLst>
    <p:handoutMasterId r:id="rId25"/>
  </p:handoutMasterIdLst>
  <p:sldIdLst>
    <p:sldId id="256" r:id="rId2"/>
    <p:sldId id="470" r:id="rId3"/>
    <p:sldId id="499" r:id="rId4"/>
    <p:sldId id="472" r:id="rId5"/>
    <p:sldId id="473" r:id="rId6"/>
    <p:sldId id="474" r:id="rId7"/>
    <p:sldId id="475" r:id="rId8"/>
    <p:sldId id="476" r:id="rId9"/>
    <p:sldId id="477" r:id="rId10"/>
    <p:sldId id="480" r:id="rId11"/>
    <p:sldId id="481" r:id="rId12"/>
    <p:sldId id="482" r:id="rId13"/>
    <p:sldId id="483" r:id="rId14"/>
    <p:sldId id="485" r:id="rId15"/>
    <p:sldId id="486" r:id="rId16"/>
    <p:sldId id="488" r:id="rId17"/>
    <p:sldId id="489" r:id="rId18"/>
    <p:sldId id="490" r:id="rId19"/>
    <p:sldId id="491" r:id="rId20"/>
    <p:sldId id="492" r:id="rId21"/>
    <p:sldId id="493" r:id="rId22"/>
    <p:sldId id="500" r:id="rId23"/>
  </p:sldIdLst>
  <p:sldSz cx="9144000" cy="6858000" type="screen4x3"/>
  <p:notesSz cx="6765925" cy="9867900"/>
  <p:custDataLst>
    <p:tags r:id="rId26"/>
  </p:custDataLst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06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8">
          <p15:clr>
            <a:srgbClr val="A4A3A4"/>
          </p15:clr>
        </p15:guide>
        <p15:guide id="2" pos="2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90018"/>
    <a:srgbClr val="474B55"/>
    <a:srgbClr val="891545"/>
    <a:srgbClr val="FFFFFF"/>
    <a:srgbClr val="9C004E"/>
    <a:srgbClr val="595A62"/>
    <a:srgbClr val="93176C"/>
    <a:srgbClr val="A41A7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4808" autoAdjust="0"/>
  </p:normalViewPr>
  <p:slideViewPr>
    <p:cSldViewPr snapToObjects="1">
      <p:cViewPr varScale="1">
        <p:scale>
          <a:sx n="75" d="100"/>
          <a:sy n="75" d="100"/>
        </p:scale>
        <p:origin x="-930" y="-90"/>
      </p:cViewPr>
      <p:guideLst>
        <p:guide orient="horz" pos="2064"/>
        <p:guide pos="2880"/>
      </p:guideLst>
    </p:cSldViewPr>
  </p:slideViewPr>
  <p:notesTextViewPr>
    <p:cViewPr>
      <p:scale>
        <a:sx n="120" d="100"/>
        <a:sy n="120" d="100"/>
      </p:scale>
      <p:origin x="0" y="0"/>
    </p:cViewPr>
  </p:notesTextViewPr>
  <p:sorterViewPr>
    <p:cViewPr varScale="1">
      <p:scale>
        <a:sx n="1" d="1"/>
        <a:sy n="1" d="1"/>
      </p:scale>
      <p:origin x="0" y="4224"/>
    </p:cViewPr>
  </p:sorterViewPr>
  <p:notesViewPr>
    <p:cSldViewPr snapToObjects="1">
      <p:cViewPr varScale="1">
        <p:scale>
          <a:sx n="52" d="100"/>
          <a:sy n="52" d="100"/>
        </p:scale>
        <p:origin x="-2598" y="-108"/>
      </p:cViewPr>
      <p:guideLst>
        <p:guide orient="horz" pos="3108"/>
        <p:guide pos="213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0C2C64-A548-4D08-B90B-91F86F360D73}" type="doc">
      <dgm:prSet loTypeId="urn:microsoft.com/office/officeart/2009/layout/CircleArrowProcess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SG"/>
        </a:p>
      </dgm:t>
    </dgm:pt>
    <dgm:pt modelId="{45D8A34D-AF01-4EC7-9639-2E58EC3726AF}">
      <dgm:prSet phldrT="[Text]" custT="1"/>
      <dgm:spPr/>
      <dgm:t>
        <a:bodyPr/>
        <a:lstStyle/>
        <a:p>
          <a:r>
            <a:rPr lang="en-SG" sz="1400" b="1" dirty="0" smtClean="0"/>
            <a:t>Perception</a:t>
          </a:r>
          <a:endParaRPr lang="en-SG" sz="1400" b="1" dirty="0"/>
        </a:p>
      </dgm:t>
    </dgm:pt>
    <dgm:pt modelId="{6CE70663-666B-4D0D-93E6-01833DCA6B5D}" type="parTrans" cxnId="{42EE391F-2B73-42C7-B428-913ABD49227D}">
      <dgm:prSet/>
      <dgm:spPr/>
      <dgm:t>
        <a:bodyPr/>
        <a:lstStyle/>
        <a:p>
          <a:endParaRPr lang="en-SG"/>
        </a:p>
      </dgm:t>
    </dgm:pt>
    <dgm:pt modelId="{4319A56A-F983-49B3-8CFE-29925DDFF797}" type="sibTrans" cxnId="{42EE391F-2B73-42C7-B428-913ABD49227D}">
      <dgm:prSet/>
      <dgm:spPr/>
      <dgm:t>
        <a:bodyPr/>
        <a:lstStyle/>
        <a:p>
          <a:endParaRPr lang="en-SG"/>
        </a:p>
      </dgm:t>
    </dgm:pt>
    <dgm:pt modelId="{E8393F59-8D8C-4961-8A47-E0BF5A3CE088}">
      <dgm:prSet phldrT="[Text]" custT="1"/>
      <dgm:spPr/>
      <dgm:t>
        <a:bodyPr/>
        <a:lstStyle/>
        <a:p>
          <a:r>
            <a:rPr lang="en-SG" sz="1400" b="1" dirty="0" smtClean="0"/>
            <a:t>Comprehension</a:t>
          </a:r>
          <a:endParaRPr lang="en-SG" sz="1200" b="1" dirty="0"/>
        </a:p>
      </dgm:t>
    </dgm:pt>
    <dgm:pt modelId="{B6B6061D-E652-4E2B-9A07-D6CAE5849EA8}" type="parTrans" cxnId="{8542ED92-15FC-4187-A89A-8C3EAB153D1B}">
      <dgm:prSet/>
      <dgm:spPr/>
      <dgm:t>
        <a:bodyPr/>
        <a:lstStyle/>
        <a:p>
          <a:endParaRPr lang="en-SG"/>
        </a:p>
      </dgm:t>
    </dgm:pt>
    <dgm:pt modelId="{0AA1C26A-6D68-4FE3-91FD-3484510152BB}" type="sibTrans" cxnId="{8542ED92-15FC-4187-A89A-8C3EAB153D1B}">
      <dgm:prSet/>
      <dgm:spPr/>
      <dgm:t>
        <a:bodyPr/>
        <a:lstStyle/>
        <a:p>
          <a:endParaRPr lang="en-SG"/>
        </a:p>
      </dgm:t>
    </dgm:pt>
    <dgm:pt modelId="{FF7CBC79-23ED-477C-A401-B7D6BDD1E877}">
      <dgm:prSet phldrT="[Text]" custT="1"/>
      <dgm:spPr/>
      <dgm:t>
        <a:bodyPr/>
        <a:lstStyle/>
        <a:p>
          <a:r>
            <a:rPr lang="en-SG" sz="1400" b="1" dirty="0" smtClean="0"/>
            <a:t>Projection</a:t>
          </a:r>
          <a:endParaRPr lang="en-SG" sz="1200" b="1" dirty="0"/>
        </a:p>
      </dgm:t>
    </dgm:pt>
    <dgm:pt modelId="{74B2FB09-D67D-40EE-A291-6922ED91FC2C}" type="parTrans" cxnId="{60A4D9CB-B7AF-45AB-B4D2-E7264EF51FED}">
      <dgm:prSet/>
      <dgm:spPr/>
      <dgm:t>
        <a:bodyPr/>
        <a:lstStyle/>
        <a:p>
          <a:endParaRPr lang="en-SG"/>
        </a:p>
      </dgm:t>
    </dgm:pt>
    <dgm:pt modelId="{93B11364-7D32-481E-8B80-FAA2A2962029}" type="sibTrans" cxnId="{60A4D9CB-B7AF-45AB-B4D2-E7264EF51FED}">
      <dgm:prSet/>
      <dgm:spPr/>
      <dgm:t>
        <a:bodyPr/>
        <a:lstStyle/>
        <a:p>
          <a:endParaRPr lang="en-SG"/>
        </a:p>
      </dgm:t>
    </dgm:pt>
    <dgm:pt modelId="{7DC5CEA3-0528-470D-BAF6-5CF172F46A50}" type="pres">
      <dgm:prSet presAssocID="{C10C2C64-A548-4D08-B90B-91F86F360D73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SG"/>
        </a:p>
      </dgm:t>
    </dgm:pt>
    <dgm:pt modelId="{572240D3-BAD4-42A1-B8AE-8AF3E4126357}" type="pres">
      <dgm:prSet presAssocID="{45D8A34D-AF01-4EC7-9639-2E58EC3726AF}" presName="Accent1" presStyleCnt="0"/>
      <dgm:spPr/>
    </dgm:pt>
    <dgm:pt modelId="{51D80B99-3B4A-49E7-B871-7D5962A00F2C}" type="pres">
      <dgm:prSet presAssocID="{45D8A34D-AF01-4EC7-9639-2E58EC3726AF}" presName="Accent" presStyleLbl="node1" presStyleIdx="0" presStyleCnt="3"/>
      <dgm:spPr>
        <a:solidFill>
          <a:schemeClr val="tx2">
            <a:lumMod val="40000"/>
            <a:lumOff val="60000"/>
          </a:schemeClr>
        </a:solidFill>
      </dgm:spPr>
    </dgm:pt>
    <dgm:pt modelId="{6DD2237D-BA2D-416A-92C9-4D05B3042DFF}" type="pres">
      <dgm:prSet presAssocID="{45D8A34D-AF01-4EC7-9639-2E58EC3726AF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CE0404ED-76FA-47E1-B60E-C83F977241CF}" type="pres">
      <dgm:prSet presAssocID="{E8393F59-8D8C-4961-8A47-E0BF5A3CE088}" presName="Accent2" presStyleCnt="0"/>
      <dgm:spPr/>
    </dgm:pt>
    <dgm:pt modelId="{2A78CB8C-937C-45FF-9AD2-5108E8D53434}" type="pres">
      <dgm:prSet presAssocID="{E8393F59-8D8C-4961-8A47-E0BF5A3CE088}" presName="Accent" presStyleLbl="node1" presStyleIdx="1" presStyleCnt="3"/>
      <dgm:spPr>
        <a:solidFill>
          <a:schemeClr val="tx2">
            <a:lumMod val="60000"/>
            <a:lumOff val="40000"/>
          </a:schemeClr>
        </a:solidFill>
      </dgm:spPr>
    </dgm:pt>
    <dgm:pt modelId="{FFEADB1C-6704-4697-9BD0-BB1C1BC30EB9}" type="pres">
      <dgm:prSet presAssocID="{E8393F59-8D8C-4961-8A47-E0BF5A3CE088}" presName="Parent2" presStyleLbl="revTx" presStyleIdx="1" presStyleCnt="3" custScaleX="154268" custLinFactNeighborX="1390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1D191B06-17E9-4E2B-B5FE-B839CD4BADA8}" type="pres">
      <dgm:prSet presAssocID="{FF7CBC79-23ED-477C-A401-B7D6BDD1E877}" presName="Accent3" presStyleCnt="0"/>
      <dgm:spPr/>
    </dgm:pt>
    <dgm:pt modelId="{8AE6ECB4-EE8F-4732-A006-7778DE0CB60C}" type="pres">
      <dgm:prSet presAssocID="{FF7CBC79-23ED-477C-A401-B7D6BDD1E877}" presName="Accent" presStyleLbl="node1" presStyleIdx="2" presStyleCnt="3"/>
      <dgm:spPr/>
    </dgm:pt>
    <dgm:pt modelId="{3B65E4DE-CB5E-4B3B-AF1A-B81FFEA2315C}" type="pres">
      <dgm:prSet presAssocID="{FF7CBC79-23ED-477C-A401-B7D6BDD1E877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SG"/>
        </a:p>
      </dgm:t>
    </dgm:pt>
  </dgm:ptLst>
  <dgm:cxnLst>
    <dgm:cxn modelId="{60A4D9CB-B7AF-45AB-B4D2-E7264EF51FED}" srcId="{C10C2C64-A548-4D08-B90B-91F86F360D73}" destId="{FF7CBC79-23ED-477C-A401-B7D6BDD1E877}" srcOrd="2" destOrd="0" parTransId="{74B2FB09-D67D-40EE-A291-6922ED91FC2C}" sibTransId="{93B11364-7D32-481E-8B80-FAA2A2962029}"/>
    <dgm:cxn modelId="{33CE339F-9F8B-4B6F-A223-05B29F044B40}" type="presOf" srcId="{FF7CBC79-23ED-477C-A401-B7D6BDD1E877}" destId="{3B65E4DE-CB5E-4B3B-AF1A-B81FFEA2315C}" srcOrd="0" destOrd="0" presId="urn:microsoft.com/office/officeart/2009/layout/CircleArrowProcess"/>
    <dgm:cxn modelId="{8542ED92-15FC-4187-A89A-8C3EAB153D1B}" srcId="{C10C2C64-A548-4D08-B90B-91F86F360D73}" destId="{E8393F59-8D8C-4961-8A47-E0BF5A3CE088}" srcOrd="1" destOrd="0" parTransId="{B6B6061D-E652-4E2B-9A07-D6CAE5849EA8}" sibTransId="{0AA1C26A-6D68-4FE3-91FD-3484510152BB}"/>
    <dgm:cxn modelId="{A68409C5-9AB8-46F8-B6C2-A4F8F4FA930F}" type="presOf" srcId="{E8393F59-8D8C-4961-8A47-E0BF5A3CE088}" destId="{FFEADB1C-6704-4697-9BD0-BB1C1BC30EB9}" srcOrd="0" destOrd="0" presId="urn:microsoft.com/office/officeart/2009/layout/CircleArrowProcess"/>
    <dgm:cxn modelId="{42EE391F-2B73-42C7-B428-913ABD49227D}" srcId="{C10C2C64-A548-4D08-B90B-91F86F360D73}" destId="{45D8A34D-AF01-4EC7-9639-2E58EC3726AF}" srcOrd="0" destOrd="0" parTransId="{6CE70663-666B-4D0D-93E6-01833DCA6B5D}" sibTransId="{4319A56A-F983-49B3-8CFE-29925DDFF797}"/>
    <dgm:cxn modelId="{27C1E36B-A051-455A-A6E3-F7EF70B2311F}" type="presOf" srcId="{C10C2C64-A548-4D08-B90B-91F86F360D73}" destId="{7DC5CEA3-0528-470D-BAF6-5CF172F46A50}" srcOrd="0" destOrd="0" presId="urn:microsoft.com/office/officeart/2009/layout/CircleArrowProcess"/>
    <dgm:cxn modelId="{F058979C-77A1-466C-A97E-FF6FDCA62886}" type="presOf" srcId="{45D8A34D-AF01-4EC7-9639-2E58EC3726AF}" destId="{6DD2237D-BA2D-416A-92C9-4D05B3042DFF}" srcOrd="0" destOrd="0" presId="urn:microsoft.com/office/officeart/2009/layout/CircleArrowProcess"/>
    <dgm:cxn modelId="{8E2017C1-791C-4EB8-BDCC-395E159440DF}" type="presParOf" srcId="{7DC5CEA3-0528-470D-BAF6-5CF172F46A50}" destId="{572240D3-BAD4-42A1-B8AE-8AF3E4126357}" srcOrd="0" destOrd="0" presId="urn:microsoft.com/office/officeart/2009/layout/CircleArrowProcess"/>
    <dgm:cxn modelId="{1F64B48E-3969-48E0-A384-334EF8D8C76A}" type="presParOf" srcId="{572240D3-BAD4-42A1-B8AE-8AF3E4126357}" destId="{51D80B99-3B4A-49E7-B871-7D5962A00F2C}" srcOrd="0" destOrd="0" presId="urn:microsoft.com/office/officeart/2009/layout/CircleArrowProcess"/>
    <dgm:cxn modelId="{B81C31AA-A390-4312-9EB6-47B12CD5B350}" type="presParOf" srcId="{7DC5CEA3-0528-470D-BAF6-5CF172F46A50}" destId="{6DD2237D-BA2D-416A-92C9-4D05B3042DFF}" srcOrd="1" destOrd="0" presId="urn:microsoft.com/office/officeart/2009/layout/CircleArrowProcess"/>
    <dgm:cxn modelId="{B119BA58-C047-403B-9FDB-A485209591D7}" type="presParOf" srcId="{7DC5CEA3-0528-470D-BAF6-5CF172F46A50}" destId="{CE0404ED-76FA-47E1-B60E-C83F977241CF}" srcOrd="2" destOrd="0" presId="urn:microsoft.com/office/officeart/2009/layout/CircleArrowProcess"/>
    <dgm:cxn modelId="{ED52A493-16C3-42E5-91AE-BCA81417F181}" type="presParOf" srcId="{CE0404ED-76FA-47E1-B60E-C83F977241CF}" destId="{2A78CB8C-937C-45FF-9AD2-5108E8D53434}" srcOrd="0" destOrd="0" presId="urn:microsoft.com/office/officeart/2009/layout/CircleArrowProcess"/>
    <dgm:cxn modelId="{E2AC326D-8E58-4F23-8F8F-C9C5DD8B1BE0}" type="presParOf" srcId="{7DC5CEA3-0528-470D-BAF6-5CF172F46A50}" destId="{FFEADB1C-6704-4697-9BD0-BB1C1BC30EB9}" srcOrd="3" destOrd="0" presId="urn:microsoft.com/office/officeart/2009/layout/CircleArrowProcess"/>
    <dgm:cxn modelId="{531D5B7F-C570-427B-9616-B01A1AB32517}" type="presParOf" srcId="{7DC5CEA3-0528-470D-BAF6-5CF172F46A50}" destId="{1D191B06-17E9-4E2B-B5FE-B839CD4BADA8}" srcOrd="4" destOrd="0" presId="urn:microsoft.com/office/officeart/2009/layout/CircleArrowProcess"/>
    <dgm:cxn modelId="{5E6D8940-C376-4F09-9F1C-B5834057D27D}" type="presParOf" srcId="{1D191B06-17E9-4E2B-B5FE-B839CD4BADA8}" destId="{8AE6ECB4-EE8F-4732-A006-7778DE0CB60C}" srcOrd="0" destOrd="0" presId="urn:microsoft.com/office/officeart/2009/layout/CircleArrowProcess"/>
    <dgm:cxn modelId="{6C4693FF-4F5D-4379-8C44-0809468329B8}" type="presParOf" srcId="{7DC5CEA3-0528-470D-BAF6-5CF172F46A50}" destId="{3B65E4DE-CB5E-4B3B-AF1A-B81FFEA2315C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0C2C64-A548-4D08-B90B-91F86F360D73}" type="doc">
      <dgm:prSet loTypeId="urn:microsoft.com/office/officeart/2009/layout/CircleArrowProcess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SG"/>
        </a:p>
      </dgm:t>
    </dgm:pt>
    <dgm:pt modelId="{45D8A34D-AF01-4EC7-9639-2E58EC3726AF}">
      <dgm:prSet phldrT="[Text]" custT="1"/>
      <dgm:spPr/>
      <dgm:t>
        <a:bodyPr/>
        <a:lstStyle/>
        <a:p>
          <a:r>
            <a:rPr lang="en-SG" sz="1400" b="1" dirty="0" smtClean="0"/>
            <a:t>Perception</a:t>
          </a:r>
          <a:endParaRPr lang="en-SG" sz="1400" b="1" dirty="0"/>
        </a:p>
      </dgm:t>
    </dgm:pt>
    <dgm:pt modelId="{6CE70663-666B-4D0D-93E6-01833DCA6B5D}" type="parTrans" cxnId="{42EE391F-2B73-42C7-B428-913ABD49227D}">
      <dgm:prSet/>
      <dgm:spPr/>
      <dgm:t>
        <a:bodyPr/>
        <a:lstStyle/>
        <a:p>
          <a:endParaRPr lang="en-SG"/>
        </a:p>
      </dgm:t>
    </dgm:pt>
    <dgm:pt modelId="{4319A56A-F983-49B3-8CFE-29925DDFF797}" type="sibTrans" cxnId="{42EE391F-2B73-42C7-B428-913ABD49227D}">
      <dgm:prSet/>
      <dgm:spPr/>
      <dgm:t>
        <a:bodyPr/>
        <a:lstStyle/>
        <a:p>
          <a:endParaRPr lang="en-SG"/>
        </a:p>
      </dgm:t>
    </dgm:pt>
    <dgm:pt modelId="{E8393F59-8D8C-4961-8A47-E0BF5A3CE088}">
      <dgm:prSet phldrT="[Text]" custT="1"/>
      <dgm:spPr/>
      <dgm:t>
        <a:bodyPr/>
        <a:lstStyle/>
        <a:p>
          <a:r>
            <a:rPr lang="en-SG" sz="1400" b="1" dirty="0" smtClean="0"/>
            <a:t>Comprehension</a:t>
          </a:r>
          <a:endParaRPr lang="en-SG" sz="1200" b="1" dirty="0"/>
        </a:p>
      </dgm:t>
    </dgm:pt>
    <dgm:pt modelId="{B6B6061D-E652-4E2B-9A07-D6CAE5849EA8}" type="parTrans" cxnId="{8542ED92-15FC-4187-A89A-8C3EAB153D1B}">
      <dgm:prSet/>
      <dgm:spPr/>
      <dgm:t>
        <a:bodyPr/>
        <a:lstStyle/>
        <a:p>
          <a:endParaRPr lang="en-SG"/>
        </a:p>
      </dgm:t>
    </dgm:pt>
    <dgm:pt modelId="{0AA1C26A-6D68-4FE3-91FD-3484510152BB}" type="sibTrans" cxnId="{8542ED92-15FC-4187-A89A-8C3EAB153D1B}">
      <dgm:prSet/>
      <dgm:spPr/>
      <dgm:t>
        <a:bodyPr/>
        <a:lstStyle/>
        <a:p>
          <a:endParaRPr lang="en-SG"/>
        </a:p>
      </dgm:t>
    </dgm:pt>
    <dgm:pt modelId="{FF7CBC79-23ED-477C-A401-B7D6BDD1E877}">
      <dgm:prSet phldrT="[Text]" custT="1"/>
      <dgm:spPr/>
      <dgm:t>
        <a:bodyPr/>
        <a:lstStyle/>
        <a:p>
          <a:r>
            <a:rPr lang="en-SG" sz="1400" b="1" dirty="0" smtClean="0"/>
            <a:t>Projection</a:t>
          </a:r>
          <a:endParaRPr lang="en-SG" sz="1200" b="1" dirty="0"/>
        </a:p>
      </dgm:t>
    </dgm:pt>
    <dgm:pt modelId="{74B2FB09-D67D-40EE-A291-6922ED91FC2C}" type="parTrans" cxnId="{60A4D9CB-B7AF-45AB-B4D2-E7264EF51FED}">
      <dgm:prSet/>
      <dgm:spPr/>
      <dgm:t>
        <a:bodyPr/>
        <a:lstStyle/>
        <a:p>
          <a:endParaRPr lang="en-SG"/>
        </a:p>
      </dgm:t>
    </dgm:pt>
    <dgm:pt modelId="{93B11364-7D32-481E-8B80-FAA2A2962029}" type="sibTrans" cxnId="{60A4D9CB-B7AF-45AB-B4D2-E7264EF51FED}">
      <dgm:prSet/>
      <dgm:spPr/>
      <dgm:t>
        <a:bodyPr/>
        <a:lstStyle/>
        <a:p>
          <a:endParaRPr lang="en-SG"/>
        </a:p>
      </dgm:t>
    </dgm:pt>
    <dgm:pt modelId="{7DC5CEA3-0528-470D-BAF6-5CF172F46A50}" type="pres">
      <dgm:prSet presAssocID="{C10C2C64-A548-4D08-B90B-91F86F360D73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SG"/>
        </a:p>
      </dgm:t>
    </dgm:pt>
    <dgm:pt modelId="{572240D3-BAD4-42A1-B8AE-8AF3E4126357}" type="pres">
      <dgm:prSet presAssocID="{45D8A34D-AF01-4EC7-9639-2E58EC3726AF}" presName="Accent1" presStyleCnt="0"/>
      <dgm:spPr/>
    </dgm:pt>
    <dgm:pt modelId="{51D80B99-3B4A-49E7-B871-7D5962A00F2C}" type="pres">
      <dgm:prSet presAssocID="{45D8A34D-AF01-4EC7-9639-2E58EC3726AF}" presName="Accent" presStyleLbl="node1" presStyleIdx="0" presStyleCnt="3"/>
      <dgm:spPr>
        <a:solidFill>
          <a:schemeClr val="tx2">
            <a:lumMod val="40000"/>
            <a:lumOff val="60000"/>
          </a:schemeClr>
        </a:solidFill>
      </dgm:spPr>
    </dgm:pt>
    <dgm:pt modelId="{6DD2237D-BA2D-416A-92C9-4D05B3042DFF}" type="pres">
      <dgm:prSet presAssocID="{45D8A34D-AF01-4EC7-9639-2E58EC3726AF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CE0404ED-76FA-47E1-B60E-C83F977241CF}" type="pres">
      <dgm:prSet presAssocID="{E8393F59-8D8C-4961-8A47-E0BF5A3CE088}" presName="Accent2" presStyleCnt="0"/>
      <dgm:spPr/>
    </dgm:pt>
    <dgm:pt modelId="{2A78CB8C-937C-45FF-9AD2-5108E8D53434}" type="pres">
      <dgm:prSet presAssocID="{E8393F59-8D8C-4961-8A47-E0BF5A3CE088}" presName="Accent" presStyleLbl="node1" presStyleIdx="1" presStyleCnt="3"/>
      <dgm:spPr>
        <a:solidFill>
          <a:schemeClr val="tx2">
            <a:lumMod val="60000"/>
            <a:lumOff val="40000"/>
          </a:schemeClr>
        </a:solidFill>
      </dgm:spPr>
    </dgm:pt>
    <dgm:pt modelId="{FFEADB1C-6704-4697-9BD0-BB1C1BC30EB9}" type="pres">
      <dgm:prSet presAssocID="{E8393F59-8D8C-4961-8A47-E0BF5A3CE088}" presName="Parent2" presStyleLbl="revTx" presStyleIdx="1" presStyleCnt="3" custScaleX="154268" custLinFactNeighborX="1390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1D191B06-17E9-4E2B-B5FE-B839CD4BADA8}" type="pres">
      <dgm:prSet presAssocID="{FF7CBC79-23ED-477C-A401-B7D6BDD1E877}" presName="Accent3" presStyleCnt="0"/>
      <dgm:spPr/>
    </dgm:pt>
    <dgm:pt modelId="{8AE6ECB4-EE8F-4732-A006-7778DE0CB60C}" type="pres">
      <dgm:prSet presAssocID="{FF7CBC79-23ED-477C-A401-B7D6BDD1E877}" presName="Accent" presStyleLbl="node1" presStyleIdx="2" presStyleCnt="3"/>
      <dgm:spPr/>
    </dgm:pt>
    <dgm:pt modelId="{3B65E4DE-CB5E-4B3B-AF1A-B81FFEA2315C}" type="pres">
      <dgm:prSet presAssocID="{FF7CBC79-23ED-477C-A401-B7D6BDD1E877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SG"/>
        </a:p>
      </dgm:t>
    </dgm:pt>
  </dgm:ptLst>
  <dgm:cxnLst>
    <dgm:cxn modelId="{60A4D9CB-B7AF-45AB-B4D2-E7264EF51FED}" srcId="{C10C2C64-A548-4D08-B90B-91F86F360D73}" destId="{FF7CBC79-23ED-477C-A401-B7D6BDD1E877}" srcOrd="2" destOrd="0" parTransId="{74B2FB09-D67D-40EE-A291-6922ED91FC2C}" sibTransId="{93B11364-7D32-481E-8B80-FAA2A2962029}"/>
    <dgm:cxn modelId="{7858C9DC-7CC7-4FF1-B352-645282387964}" type="presOf" srcId="{C10C2C64-A548-4D08-B90B-91F86F360D73}" destId="{7DC5CEA3-0528-470D-BAF6-5CF172F46A50}" srcOrd="0" destOrd="0" presId="urn:microsoft.com/office/officeart/2009/layout/CircleArrowProcess"/>
    <dgm:cxn modelId="{8542ED92-15FC-4187-A89A-8C3EAB153D1B}" srcId="{C10C2C64-A548-4D08-B90B-91F86F360D73}" destId="{E8393F59-8D8C-4961-8A47-E0BF5A3CE088}" srcOrd="1" destOrd="0" parTransId="{B6B6061D-E652-4E2B-9A07-D6CAE5849EA8}" sibTransId="{0AA1C26A-6D68-4FE3-91FD-3484510152BB}"/>
    <dgm:cxn modelId="{932C6CC2-A7F3-4531-B995-EA3407B6F569}" type="presOf" srcId="{45D8A34D-AF01-4EC7-9639-2E58EC3726AF}" destId="{6DD2237D-BA2D-416A-92C9-4D05B3042DFF}" srcOrd="0" destOrd="0" presId="urn:microsoft.com/office/officeart/2009/layout/CircleArrowProcess"/>
    <dgm:cxn modelId="{42EE391F-2B73-42C7-B428-913ABD49227D}" srcId="{C10C2C64-A548-4D08-B90B-91F86F360D73}" destId="{45D8A34D-AF01-4EC7-9639-2E58EC3726AF}" srcOrd="0" destOrd="0" parTransId="{6CE70663-666B-4D0D-93E6-01833DCA6B5D}" sibTransId="{4319A56A-F983-49B3-8CFE-29925DDFF797}"/>
    <dgm:cxn modelId="{6EAA5403-5655-4DC7-AC8A-05E3E30C1569}" type="presOf" srcId="{E8393F59-8D8C-4961-8A47-E0BF5A3CE088}" destId="{FFEADB1C-6704-4697-9BD0-BB1C1BC30EB9}" srcOrd="0" destOrd="0" presId="urn:microsoft.com/office/officeart/2009/layout/CircleArrowProcess"/>
    <dgm:cxn modelId="{5A3BBCF4-BF95-4722-B2DE-28A902486C26}" type="presOf" srcId="{FF7CBC79-23ED-477C-A401-B7D6BDD1E877}" destId="{3B65E4DE-CB5E-4B3B-AF1A-B81FFEA2315C}" srcOrd="0" destOrd="0" presId="urn:microsoft.com/office/officeart/2009/layout/CircleArrowProcess"/>
    <dgm:cxn modelId="{44E72977-719D-4797-B64A-5D52A37EF3A1}" type="presParOf" srcId="{7DC5CEA3-0528-470D-BAF6-5CF172F46A50}" destId="{572240D3-BAD4-42A1-B8AE-8AF3E4126357}" srcOrd="0" destOrd="0" presId="urn:microsoft.com/office/officeart/2009/layout/CircleArrowProcess"/>
    <dgm:cxn modelId="{9E75264F-B7C9-46C2-940F-B555B46BB8CE}" type="presParOf" srcId="{572240D3-BAD4-42A1-B8AE-8AF3E4126357}" destId="{51D80B99-3B4A-49E7-B871-7D5962A00F2C}" srcOrd="0" destOrd="0" presId="urn:microsoft.com/office/officeart/2009/layout/CircleArrowProcess"/>
    <dgm:cxn modelId="{3C6E4EEE-6CC8-4684-B9AB-BF4DD1EF4195}" type="presParOf" srcId="{7DC5CEA3-0528-470D-BAF6-5CF172F46A50}" destId="{6DD2237D-BA2D-416A-92C9-4D05B3042DFF}" srcOrd="1" destOrd="0" presId="urn:microsoft.com/office/officeart/2009/layout/CircleArrowProcess"/>
    <dgm:cxn modelId="{FAB7905F-93F9-41B8-8438-152770035778}" type="presParOf" srcId="{7DC5CEA3-0528-470D-BAF6-5CF172F46A50}" destId="{CE0404ED-76FA-47E1-B60E-C83F977241CF}" srcOrd="2" destOrd="0" presId="urn:microsoft.com/office/officeart/2009/layout/CircleArrowProcess"/>
    <dgm:cxn modelId="{0E44A905-B49E-4834-8170-9EB113988093}" type="presParOf" srcId="{CE0404ED-76FA-47E1-B60E-C83F977241CF}" destId="{2A78CB8C-937C-45FF-9AD2-5108E8D53434}" srcOrd="0" destOrd="0" presId="urn:microsoft.com/office/officeart/2009/layout/CircleArrowProcess"/>
    <dgm:cxn modelId="{C100B5D4-3D97-47DC-A25D-CAE24D1F457D}" type="presParOf" srcId="{7DC5CEA3-0528-470D-BAF6-5CF172F46A50}" destId="{FFEADB1C-6704-4697-9BD0-BB1C1BC30EB9}" srcOrd="3" destOrd="0" presId="urn:microsoft.com/office/officeart/2009/layout/CircleArrowProcess"/>
    <dgm:cxn modelId="{762FD784-DAF2-4188-9ECE-CFAE5B35CA7A}" type="presParOf" srcId="{7DC5CEA3-0528-470D-BAF6-5CF172F46A50}" destId="{1D191B06-17E9-4E2B-B5FE-B839CD4BADA8}" srcOrd="4" destOrd="0" presId="urn:microsoft.com/office/officeart/2009/layout/CircleArrowProcess"/>
    <dgm:cxn modelId="{46CDDB52-7B2B-4E8D-8EDC-128F1DEC8546}" type="presParOf" srcId="{1D191B06-17E9-4E2B-B5FE-B839CD4BADA8}" destId="{8AE6ECB4-EE8F-4732-A006-7778DE0CB60C}" srcOrd="0" destOrd="0" presId="urn:microsoft.com/office/officeart/2009/layout/CircleArrowProcess"/>
    <dgm:cxn modelId="{9318927B-027B-4411-A6E6-57E85D1499E9}" type="presParOf" srcId="{7DC5CEA3-0528-470D-BAF6-5CF172F46A50}" destId="{3B65E4DE-CB5E-4B3B-AF1A-B81FFEA2315C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D80B99-3B4A-49E7-B871-7D5962A00F2C}">
      <dsp:nvSpPr>
        <dsp:cNvPr id="0" name=""/>
        <dsp:cNvSpPr/>
      </dsp:nvSpPr>
      <dsp:spPr>
        <a:xfrm>
          <a:off x="1769177" y="0"/>
          <a:ext cx="1820688" cy="1820965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D2237D-BA2D-416A-92C9-4D05B3042DFF}">
      <dsp:nvSpPr>
        <dsp:cNvPr id="0" name=""/>
        <dsp:cNvSpPr/>
      </dsp:nvSpPr>
      <dsp:spPr>
        <a:xfrm>
          <a:off x="2171609" y="657423"/>
          <a:ext cx="1011721" cy="5057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1400" b="1" kern="1200" dirty="0" smtClean="0"/>
            <a:t>Perception</a:t>
          </a:r>
          <a:endParaRPr lang="en-SG" sz="1400" b="1" kern="1200" dirty="0"/>
        </a:p>
      </dsp:txBody>
      <dsp:txXfrm>
        <a:off x="2171609" y="657423"/>
        <a:ext cx="1011721" cy="505739"/>
      </dsp:txXfrm>
    </dsp:sp>
    <dsp:sp modelId="{2A78CB8C-937C-45FF-9AD2-5108E8D53434}">
      <dsp:nvSpPr>
        <dsp:cNvPr id="0" name=""/>
        <dsp:cNvSpPr/>
      </dsp:nvSpPr>
      <dsp:spPr>
        <a:xfrm>
          <a:off x="1263487" y="1046279"/>
          <a:ext cx="1820688" cy="1820965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EADB1C-6704-4697-9BD0-BB1C1BC30EB9}">
      <dsp:nvSpPr>
        <dsp:cNvPr id="0" name=""/>
        <dsp:cNvSpPr/>
      </dsp:nvSpPr>
      <dsp:spPr>
        <a:xfrm>
          <a:off x="1534130" y="1709755"/>
          <a:ext cx="1560762" cy="5057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1400" b="1" kern="1200" dirty="0" smtClean="0"/>
            <a:t>Comprehension</a:t>
          </a:r>
          <a:endParaRPr lang="en-SG" sz="1200" b="1" kern="1200" dirty="0"/>
        </a:p>
      </dsp:txBody>
      <dsp:txXfrm>
        <a:off x="1534130" y="1709755"/>
        <a:ext cx="1560762" cy="505739"/>
      </dsp:txXfrm>
    </dsp:sp>
    <dsp:sp modelId="{8AE6ECB4-EE8F-4732-A006-7778DE0CB60C}">
      <dsp:nvSpPr>
        <dsp:cNvPr id="0" name=""/>
        <dsp:cNvSpPr/>
      </dsp:nvSpPr>
      <dsp:spPr>
        <a:xfrm>
          <a:off x="1898762" y="2217765"/>
          <a:ext cx="1564253" cy="156488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65E4DE-CB5E-4B3B-AF1A-B81FFEA2315C}">
      <dsp:nvSpPr>
        <dsp:cNvPr id="0" name=""/>
        <dsp:cNvSpPr/>
      </dsp:nvSpPr>
      <dsp:spPr>
        <a:xfrm>
          <a:off x="2174003" y="2763601"/>
          <a:ext cx="1011721" cy="5057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1400" b="1" kern="1200" dirty="0" smtClean="0"/>
            <a:t>Projection</a:t>
          </a:r>
          <a:endParaRPr lang="en-SG" sz="1200" b="1" kern="1200" dirty="0"/>
        </a:p>
      </dsp:txBody>
      <dsp:txXfrm>
        <a:off x="2174003" y="2763601"/>
        <a:ext cx="1011721" cy="50573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D80B99-3B4A-49E7-B871-7D5962A00F2C}">
      <dsp:nvSpPr>
        <dsp:cNvPr id="0" name=""/>
        <dsp:cNvSpPr/>
      </dsp:nvSpPr>
      <dsp:spPr>
        <a:xfrm>
          <a:off x="1769177" y="0"/>
          <a:ext cx="1820688" cy="1820965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D2237D-BA2D-416A-92C9-4D05B3042DFF}">
      <dsp:nvSpPr>
        <dsp:cNvPr id="0" name=""/>
        <dsp:cNvSpPr/>
      </dsp:nvSpPr>
      <dsp:spPr>
        <a:xfrm>
          <a:off x="2171609" y="657423"/>
          <a:ext cx="1011721" cy="5057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1400" b="1" kern="1200" dirty="0" smtClean="0"/>
            <a:t>Perception</a:t>
          </a:r>
          <a:endParaRPr lang="en-SG" sz="1400" b="1" kern="1200" dirty="0"/>
        </a:p>
      </dsp:txBody>
      <dsp:txXfrm>
        <a:off x="2171609" y="657423"/>
        <a:ext cx="1011721" cy="505739"/>
      </dsp:txXfrm>
    </dsp:sp>
    <dsp:sp modelId="{2A78CB8C-937C-45FF-9AD2-5108E8D53434}">
      <dsp:nvSpPr>
        <dsp:cNvPr id="0" name=""/>
        <dsp:cNvSpPr/>
      </dsp:nvSpPr>
      <dsp:spPr>
        <a:xfrm>
          <a:off x="1263487" y="1046279"/>
          <a:ext cx="1820688" cy="1820965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EADB1C-6704-4697-9BD0-BB1C1BC30EB9}">
      <dsp:nvSpPr>
        <dsp:cNvPr id="0" name=""/>
        <dsp:cNvSpPr/>
      </dsp:nvSpPr>
      <dsp:spPr>
        <a:xfrm>
          <a:off x="1534130" y="1709755"/>
          <a:ext cx="1560762" cy="5057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1400" b="1" kern="1200" dirty="0" smtClean="0"/>
            <a:t>Comprehension</a:t>
          </a:r>
          <a:endParaRPr lang="en-SG" sz="1200" b="1" kern="1200" dirty="0"/>
        </a:p>
      </dsp:txBody>
      <dsp:txXfrm>
        <a:off x="1534130" y="1709755"/>
        <a:ext cx="1560762" cy="505739"/>
      </dsp:txXfrm>
    </dsp:sp>
    <dsp:sp modelId="{8AE6ECB4-EE8F-4732-A006-7778DE0CB60C}">
      <dsp:nvSpPr>
        <dsp:cNvPr id="0" name=""/>
        <dsp:cNvSpPr/>
      </dsp:nvSpPr>
      <dsp:spPr>
        <a:xfrm>
          <a:off x="1898762" y="2217765"/>
          <a:ext cx="1564253" cy="156488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65E4DE-CB5E-4B3B-AF1A-B81FFEA2315C}">
      <dsp:nvSpPr>
        <dsp:cNvPr id="0" name=""/>
        <dsp:cNvSpPr/>
      </dsp:nvSpPr>
      <dsp:spPr>
        <a:xfrm>
          <a:off x="2174003" y="2763601"/>
          <a:ext cx="1011721" cy="5057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SG" sz="1400" b="1" kern="1200" dirty="0" smtClean="0"/>
            <a:t>Projection</a:t>
          </a:r>
          <a:endParaRPr lang="en-SG" sz="1200" b="1" kern="1200" dirty="0"/>
        </a:p>
      </dsp:txBody>
      <dsp:txXfrm>
        <a:off x="2174003" y="2763601"/>
        <a:ext cx="1011721" cy="5057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14300" y="9285288"/>
            <a:ext cx="2932113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fld id="{2F142B88-152F-44DF-9932-7CF37532E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38595" name="Picture 5" descr="SIM University Full Colour Logo_Horizontal (120ppi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19613" y="9372600"/>
            <a:ext cx="20002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Rectangle 6"/>
          <p:cNvSpPr>
            <a:spLocks noChangeArrowheads="1"/>
          </p:cNvSpPr>
          <p:nvPr/>
        </p:nvSpPr>
        <p:spPr bwMode="auto">
          <a:xfrm>
            <a:off x="541338" y="193675"/>
            <a:ext cx="5868987" cy="4460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0" charset="-128"/>
              </a:defRPr>
            </a:lvl9pPr>
          </a:lstStyle>
          <a:p>
            <a:pPr algn="ctr" eaLnBrk="1" hangingPunct="1">
              <a:defRPr/>
            </a:pPr>
            <a:r>
              <a:rPr lang="en-US" sz="1200" smtClean="0">
                <a:solidFill>
                  <a:srgbClr val="890018"/>
                </a:solidFill>
                <a:latin typeface="Lucida Sans" panose="020B0602030504020204" pitchFamily="34" charset="0"/>
              </a:rPr>
              <a:t>Train The Trainer OH Masterclass For Ergonomics</a:t>
            </a:r>
          </a:p>
          <a:p>
            <a:pPr algn="ctr" eaLnBrk="1" hangingPunct="1">
              <a:defRPr/>
            </a:pPr>
            <a:r>
              <a:rPr lang="en-US" sz="1100" smtClean="0">
                <a:solidFill>
                  <a:srgbClr val="890018"/>
                </a:solidFill>
                <a:latin typeface="Lucida Sans" panose="020B0602030504020204" pitchFamily="34" charset="0"/>
              </a:rPr>
              <a:t>Presented by Brian Peacock &amp; Chui Yoon Ping </a:t>
            </a:r>
          </a:p>
        </p:txBody>
      </p:sp>
    </p:spTree>
    <p:extLst>
      <p:ext uri="{BB962C8B-B14F-4D97-AF65-F5344CB8AC3E}">
        <p14:creationId xmlns="" xmlns:p14="http://schemas.microsoft.com/office/powerpoint/2010/main" val="7105303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739775"/>
            <a:ext cx="5503863" cy="412789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275" y="4687888"/>
            <a:ext cx="5413375" cy="4440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32113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2225" y="9372600"/>
            <a:ext cx="2932113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5DC2797-E743-4CDF-AD30-E44D5A709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91559" y="188967"/>
            <a:ext cx="480235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/>
              <a:t>Train The Trainer OH Masterclass For Ergonomics</a:t>
            </a:r>
          </a:p>
          <a:p>
            <a:pPr algn="ctr">
              <a:defRPr/>
            </a:pPr>
            <a:r>
              <a:rPr lang="en-US" sz="1200" i="1" dirty="0" smtClean="0"/>
              <a:t>Prof Brian Peacock and Assoc Prof Chui Yoon Ping</a:t>
            </a:r>
          </a:p>
        </p:txBody>
      </p:sp>
    </p:spTree>
    <p:extLst>
      <p:ext uri="{BB962C8B-B14F-4D97-AF65-F5344CB8AC3E}">
        <p14:creationId xmlns="" xmlns:p14="http://schemas.microsoft.com/office/powerpoint/2010/main" val="20223489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DC2797-E743-4CDF-AD30-E44D5A7095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08013" y="803275"/>
            <a:ext cx="5459412" cy="40957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DC2797-E743-4CDF-AD30-E44D5A7095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30181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08013" y="815975"/>
            <a:ext cx="5459412" cy="40957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DC2797-E743-4CDF-AD30-E44D5A7095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43722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08013" y="804863"/>
            <a:ext cx="5459412" cy="40957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DC2797-E743-4CDF-AD30-E44D5A7095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61385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06425" y="809625"/>
            <a:ext cx="5462588" cy="40973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DC2797-E743-4CDF-AD30-E44D5A7095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4935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08013" y="825500"/>
            <a:ext cx="5459412" cy="40957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DC2797-E743-4CDF-AD30-E44D5A7095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25613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08013" y="804863"/>
            <a:ext cx="5459412" cy="40957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DC2797-E743-4CDF-AD30-E44D5A7095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00112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08013" y="804863"/>
            <a:ext cx="5459412" cy="40957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DC2797-E743-4CDF-AD30-E44D5A7095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281962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61975" y="835025"/>
            <a:ext cx="5459413" cy="40957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DC2797-E743-4CDF-AD30-E44D5A7095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13834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79438" y="841375"/>
            <a:ext cx="5459412" cy="40957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DC2797-E743-4CDF-AD30-E44D5A7095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0131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06425" y="828675"/>
            <a:ext cx="5462588" cy="40973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DC2797-E743-4CDF-AD30-E44D5A7095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5536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09600" y="901700"/>
            <a:ext cx="5373688" cy="40322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DC2797-E743-4CDF-AD30-E44D5A7095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75911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08013" y="793750"/>
            <a:ext cx="5459412" cy="40957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DC2797-E743-4CDF-AD30-E44D5A7095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832909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06425" y="828675"/>
            <a:ext cx="5462588" cy="40973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DC2797-E743-4CDF-AD30-E44D5A7095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3510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06425" y="828675"/>
            <a:ext cx="5462588" cy="40973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DC2797-E743-4CDF-AD30-E44D5A7095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351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08013" y="887413"/>
            <a:ext cx="5399087" cy="4051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DC2797-E743-4CDF-AD30-E44D5A7095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02281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79438" y="842963"/>
            <a:ext cx="5459412" cy="40957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" name="Notes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Rearrange the furniture in your home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DC2797-E743-4CDF-AD30-E44D5A7095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30087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06425" y="809625"/>
            <a:ext cx="5462588" cy="40973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DC2797-E743-4CDF-AD30-E44D5A7095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6952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08013" y="817563"/>
            <a:ext cx="5459412" cy="40957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DC2797-E743-4CDF-AD30-E44D5A7095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15616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08013" y="804863"/>
            <a:ext cx="5459412" cy="40957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DC2797-E743-4CDF-AD30-E44D5A7095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05402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08013" y="817563"/>
            <a:ext cx="5459412" cy="40957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DC2797-E743-4CDF-AD30-E44D5A7095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7452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06425" y="827088"/>
            <a:ext cx="5462588" cy="40973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DC2797-E743-4CDF-AD30-E44D5A7095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7294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2088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9001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609600"/>
          </a:xfrm>
          <a:prstGeom prst="rect">
            <a:avLst/>
          </a:prstGeom>
        </p:spPr>
        <p:txBody>
          <a:bodyPr/>
          <a:lstStyle>
            <a:lvl1pPr algn="ctr">
              <a:defRPr sz="3200" baseline="0">
                <a:solidFill>
                  <a:srgbClr val="890018"/>
                </a:solidFill>
                <a:latin typeface="Lucida sans"/>
                <a:cs typeface="Lucida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85800" y="1387810"/>
            <a:ext cx="7543800" cy="4572000"/>
          </a:xfrm>
          <a:prstGeom prst="rect">
            <a:avLst/>
          </a:prstGeom>
        </p:spPr>
        <p:txBody>
          <a:bodyPr vert="horz"/>
          <a:lstStyle>
            <a:lvl1pPr marL="342900" marR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90018"/>
              </a:buClr>
              <a:buSzTx/>
              <a:buFont typeface="Arial" panose="020B0604020202020204" pitchFamily="34" charset="0"/>
              <a:buChar char="•"/>
              <a:tabLst/>
              <a:defRPr sz="2400" baseline="0">
                <a:solidFill>
                  <a:schemeClr val="tx1"/>
                </a:solidFill>
                <a:latin typeface="Lucida Sans"/>
                <a:cs typeface="Lucida Sans"/>
              </a:defRPr>
            </a:lvl1pPr>
            <a:lvl2pPr>
              <a:buClr>
                <a:srgbClr val="890018"/>
              </a:buClr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19400"/>
            <a:ext cx="6596082" cy="609600"/>
          </a:xfrm>
          <a:prstGeom prst="rect">
            <a:avLst/>
          </a:prstGeom>
        </p:spPr>
        <p:txBody>
          <a:bodyPr/>
          <a:lstStyle>
            <a:lvl1pPr algn="l">
              <a:defRPr sz="350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62000" y="3505200"/>
            <a:ext cx="3810000" cy="45720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1600" b="0" baseline="0">
                <a:solidFill>
                  <a:schemeClr val="bg1"/>
                </a:solidFill>
                <a:latin typeface="Lucida sans"/>
                <a:cs typeface="Lucida sans"/>
              </a:defRPr>
            </a:lvl1pPr>
            <a:lvl2pPr marL="1588" indent="-1588">
              <a:buFontTx/>
              <a:buNone/>
              <a:tabLst/>
              <a:defRPr sz="1400"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titled-1.jp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Untitled-1.jpg"/>
          <p:cNvPicPr>
            <a:picLocks noChangeAspect="1"/>
          </p:cNvPicPr>
          <p:nvPr userDrawn="1"/>
        </p:nvPicPr>
        <p:blipFill>
          <a:blip r:embed="rId5"/>
          <a:srcRect l="70874" t="85611" r="777" b="3400"/>
          <a:stretch>
            <a:fillRect/>
          </a:stretch>
        </p:blipFill>
        <p:spPr bwMode="auto">
          <a:xfrm>
            <a:off x="6516688" y="6076950"/>
            <a:ext cx="2592387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222" r:id="rId1"/>
    <p:sldLayoutId id="2147485236" r:id="rId2"/>
    <p:sldLayoutId id="2147485223" r:id="rId3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 bwMode="auto">
          <a:xfrm>
            <a:off x="457200" y="2420938"/>
            <a:ext cx="8229600" cy="15843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i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>Train The Trainer OH Masterclass For Ergonomics:</a:t>
            </a:r>
            <a:br>
              <a:rPr lang="en-US" sz="2400" i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</a:br>
            <a:r>
              <a:rPr lang="en-US" sz="2400" b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/>
            </a:r>
            <a:br>
              <a:rPr lang="en-US" sz="2400" b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</a:br>
            <a:r>
              <a:rPr lang="en-US" sz="2800" b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>Situation Awareness</a:t>
            </a:r>
            <a:br>
              <a:rPr lang="en-US" sz="2800" b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</a:br>
            <a:r>
              <a:rPr lang="en-US" sz="2400" b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/>
            </a:r>
            <a:br>
              <a:rPr lang="en-US" sz="2400" b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</a:br>
            <a:r>
              <a:rPr lang="en-US" sz="2400" i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>Prof. Brian Peacock  &amp; A. Prof. Chui Yoon Ping </a:t>
            </a:r>
            <a:r>
              <a:rPr lang="en-US" sz="2400" i="1" dirty="0" smtClean="0">
                <a:ea typeface="ヒラギノ角ゴ Pro W3" pitchFamily="120" charset="-128"/>
              </a:rPr>
              <a:t/>
            </a:r>
            <a:br>
              <a:rPr lang="en-US" sz="2400" i="1" dirty="0" smtClean="0">
                <a:ea typeface="ヒラギノ角ゴ Pro W3" pitchFamily="120" charset="-128"/>
              </a:rPr>
            </a:br>
            <a:endParaRPr lang="en-US" sz="2800" i="1" dirty="0" smtClean="0">
              <a:ea typeface="ヒラギノ角ゴ Pro W3" pitchFamily="12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15938"/>
            <a:ext cx="7543800" cy="609600"/>
          </a:xfrm>
          <a:noFill/>
          <a:ln>
            <a:miter lim="800000"/>
            <a:headEnd/>
            <a:tailEnd/>
          </a:ln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</a:bodyPr>
          <a:lstStyle/>
          <a:p>
            <a:r>
              <a:rPr lang="en-SG" dirty="0" smtClean="0">
                <a:latin typeface="Lucida Sans" pitchFamily="34" charset="0"/>
                <a:ea typeface="ヒラギノ角ゴ Pro W3" pitchFamily="120" charset="-128"/>
              </a:rPr>
              <a:t>Example of Perceptual Error </a:t>
            </a:r>
          </a:p>
        </p:txBody>
      </p:sp>
      <p:sp>
        <p:nvSpPr>
          <p:cNvPr id="134147" name="Content Placeholder 3"/>
          <p:cNvSpPr>
            <a:spLocks noGrp="1"/>
          </p:cNvSpPr>
          <p:nvPr>
            <p:ph type="body" sz="quarter" idx="11"/>
          </p:nvPr>
        </p:nvSpPr>
        <p:spPr bwMode="auto">
          <a:xfrm>
            <a:off x="685800" y="1387475"/>
            <a:ext cx="4030663" cy="4572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SG" sz="2500" i="1" smtClean="0">
                <a:latin typeface="Lucida Sans" pitchFamily="34" charset="0"/>
                <a:ea typeface="MS PGothic" pitchFamily="34" charset="-128"/>
                <a:cs typeface="Lucida Sans" pitchFamily="34" charset="0"/>
              </a:rPr>
              <a:t>A nurse pulls a vial from a medication cart. </a:t>
            </a:r>
          </a:p>
          <a:p>
            <a:r>
              <a:rPr lang="en-SG" sz="2500" i="1" smtClean="0">
                <a:latin typeface="Lucida Sans" pitchFamily="34" charset="0"/>
                <a:ea typeface="MS PGothic" pitchFamily="34" charset="-128"/>
                <a:cs typeface="Lucida Sans" pitchFamily="34" charset="0"/>
              </a:rPr>
              <a:t>Looks at the label, fills the syringe and injects the patient.</a:t>
            </a:r>
          </a:p>
          <a:p>
            <a:r>
              <a:rPr lang="en-SG" sz="2500" i="1" smtClean="0">
                <a:latin typeface="Lucida Sans" pitchFamily="34" charset="0"/>
                <a:ea typeface="MS PGothic" pitchFamily="34" charset="-128"/>
                <a:cs typeface="Lucida Sans" pitchFamily="34" charset="0"/>
              </a:rPr>
              <a:t>The patient receives the wrong drug and dies.</a:t>
            </a:r>
            <a:endParaRPr lang="en-SG" sz="2500" smtClean="0">
              <a:latin typeface="Lucida Sans" pitchFamily="34" charset="0"/>
              <a:ea typeface="MS PGothic" pitchFamily="34" charset="-128"/>
              <a:cs typeface="Lucida Sans" pitchFamily="34" charset="0"/>
            </a:endParaRPr>
          </a:p>
        </p:txBody>
      </p:sp>
      <p:pic>
        <p:nvPicPr>
          <p:cNvPr id="13414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1989138"/>
            <a:ext cx="2886075" cy="314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4149" name="Rectangle 2"/>
          <p:cNvSpPr>
            <a:spLocks noChangeArrowheads="1"/>
          </p:cNvSpPr>
          <p:nvPr/>
        </p:nvSpPr>
        <p:spPr bwMode="auto">
          <a:xfrm>
            <a:off x="5651500" y="5022850"/>
            <a:ext cx="20256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SG" sz="800"/>
              <a:t>Image from: http://www.medscope.co.uk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</a:bodyPr>
          <a:lstStyle/>
          <a:p>
            <a:r>
              <a:rPr lang="en-SG" dirty="0" smtClean="0">
                <a:latin typeface="Lucida Sans" pitchFamily="34" charset="0"/>
                <a:ea typeface="ヒラギノ角ゴ Pro W3" pitchFamily="120" charset="-128"/>
              </a:rPr>
              <a:t>Example of Perceptual Error </a:t>
            </a:r>
          </a:p>
        </p:txBody>
      </p:sp>
      <p:sp>
        <p:nvSpPr>
          <p:cNvPr id="135171" name="Text Placeholder 1"/>
          <p:cNvSpPr>
            <a:spLocks noGrp="1"/>
          </p:cNvSpPr>
          <p:nvPr>
            <p:ph type="body" sz="quarter" idx="11"/>
          </p:nvPr>
        </p:nvSpPr>
        <p:spPr bwMode="auto">
          <a:xfrm>
            <a:off x="685800" y="1387810"/>
            <a:ext cx="5245100" cy="4572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SzPct val="60000"/>
            </a:pPr>
            <a:r>
              <a:rPr lang="en-SG" sz="2200" dirty="0" err="1" smtClean="0">
                <a:latin typeface="Times New Roman" pitchFamily="18" charset="0"/>
                <a:ea typeface="ヒラギノ角ゴ Pro W3" pitchFamily="120" charset="-128"/>
                <a:cs typeface="Times New Roman" pitchFamily="18" charset="0"/>
              </a:rPr>
              <a:t>Inattentional</a:t>
            </a:r>
            <a:r>
              <a:rPr lang="en-SG" sz="2200" dirty="0" smtClean="0">
                <a:latin typeface="Times New Roman" pitchFamily="18" charset="0"/>
                <a:ea typeface="ヒラギノ角ゴ Pro W3" pitchFamily="120" charset="-128"/>
                <a:cs typeface="Times New Roman" pitchFamily="18" charset="0"/>
              </a:rPr>
              <a:t> blindness:</a:t>
            </a:r>
          </a:p>
          <a:p>
            <a:pPr lvl="1">
              <a:buSzPct val="55000"/>
            </a:pPr>
            <a:r>
              <a:rPr lang="en-SG" dirty="0" smtClean="0">
                <a:latin typeface="Times New Roman" pitchFamily="18" charset="0"/>
                <a:ea typeface="ヒラギノ角ゴ Pro W3" pitchFamily="120" charset="-128"/>
                <a:cs typeface="Times New Roman" pitchFamily="18" charset="0"/>
              </a:rPr>
              <a:t>She looks at the label: did she actually read the label? </a:t>
            </a:r>
          </a:p>
          <a:p>
            <a:pPr>
              <a:buSzPct val="60000"/>
            </a:pPr>
            <a:r>
              <a:rPr lang="en-SG" sz="2200" dirty="0" smtClean="0">
                <a:latin typeface="Times New Roman" pitchFamily="18" charset="0"/>
                <a:ea typeface="ヒラギノ角ゴ Pro W3" pitchFamily="120" charset="-128"/>
                <a:cs typeface="Times New Roman" pitchFamily="18" charset="0"/>
              </a:rPr>
              <a:t>Confirmation bias:</a:t>
            </a:r>
          </a:p>
          <a:p>
            <a:pPr lvl="1">
              <a:buSzPct val="55000"/>
            </a:pPr>
            <a:r>
              <a:rPr lang="en-SG" dirty="0" smtClean="0">
                <a:latin typeface="Times New Roman" pitchFamily="18" charset="0"/>
                <a:ea typeface="ヒラギノ角ゴ Pro W3" pitchFamily="120" charset="-128"/>
                <a:cs typeface="Times New Roman" pitchFamily="18" charset="0"/>
              </a:rPr>
              <a:t>That medication has always been place in that same specific location – it was moved. She EXPECTS it to be there. </a:t>
            </a:r>
          </a:p>
          <a:p>
            <a:pPr>
              <a:buSzPct val="60000"/>
            </a:pPr>
            <a:r>
              <a:rPr lang="en-SG" sz="2200" dirty="0" smtClean="0">
                <a:latin typeface="Times New Roman" pitchFamily="18" charset="0"/>
                <a:ea typeface="ヒラギノ角ゴ Pro W3" pitchFamily="120" charset="-128"/>
                <a:cs typeface="Times New Roman" pitchFamily="18" charset="0"/>
              </a:rPr>
              <a:t>Other factors:</a:t>
            </a:r>
          </a:p>
          <a:p>
            <a:pPr lvl="1">
              <a:buSzPct val="55000"/>
            </a:pPr>
            <a:r>
              <a:rPr lang="en-SG" dirty="0" smtClean="0">
                <a:latin typeface="Times New Roman" pitchFamily="18" charset="0"/>
                <a:ea typeface="ヒラギノ角ゴ Pro W3" pitchFamily="120" charset="-128"/>
                <a:cs typeface="Times New Roman" pitchFamily="18" charset="0"/>
              </a:rPr>
              <a:t>Lighting, size of label, mental workload, fatigue, task interference </a:t>
            </a:r>
          </a:p>
          <a:p>
            <a:pPr>
              <a:buClr>
                <a:schemeClr val="folHlink"/>
              </a:buClr>
              <a:buSzPct val="60000"/>
              <a:buFont typeface="Arial" panose="020B0604020202020204" pitchFamily="34" charset="0"/>
              <a:buNone/>
            </a:pPr>
            <a:endParaRPr lang="en-SG" sz="2900" dirty="0" smtClean="0">
              <a:latin typeface="Times New Roman" pitchFamily="18" charset="0"/>
              <a:ea typeface="ヒラギノ角ゴ Pro W3" pitchFamily="120" charset="-128"/>
              <a:cs typeface="Times New Roman" pitchFamily="18" charset="0"/>
            </a:endParaRPr>
          </a:p>
          <a:p>
            <a:endParaRPr lang="en-GB" dirty="0" smtClean="0">
              <a:latin typeface="Lucida Sans" pitchFamily="34" charset="0"/>
              <a:ea typeface="ヒラギノ角ゴ Pro W3" pitchFamily="120" charset="-128"/>
            </a:endParaRPr>
          </a:p>
        </p:txBody>
      </p:sp>
      <p:sp>
        <p:nvSpPr>
          <p:cNvPr id="135172" name="Content Placeholder 2"/>
          <p:cNvSpPr txBox="1">
            <a:spLocks/>
          </p:cNvSpPr>
          <p:nvPr/>
        </p:nvSpPr>
        <p:spPr bwMode="auto">
          <a:xfrm>
            <a:off x="688975" y="2468563"/>
            <a:ext cx="4641850" cy="42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SG" sz="29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http://www.google.com.sg/url?source=imglanding&amp;ct=img&amp;q=http://www.sacemaquarterly.com/wp-content/uploads/2011/03/confirmation-bias.jpg&amp;sa=X&amp;ei=sbVQUKrCK83trQfM6oC4Ag&amp;ved=0CAkQ8wc&amp;usg=AFQjCNEPBa-2DSCvoVwa5OhiYJ9yvoFKo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30900" y="1844675"/>
            <a:ext cx="1982788" cy="2771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135174" name="Rectangle 11"/>
          <p:cNvSpPr>
            <a:spLocks noChangeArrowheads="1"/>
          </p:cNvSpPr>
          <p:nvPr/>
        </p:nvSpPr>
        <p:spPr bwMode="auto">
          <a:xfrm>
            <a:off x="5930900" y="4616450"/>
            <a:ext cx="2006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SG" sz="800"/>
              <a:t>Image from: http://sacemaquarterly.com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itle 1"/>
          <p:cNvSpPr>
            <a:spLocks noGrp="1"/>
          </p:cNvSpPr>
          <p:nvPr>
            <p:ph type="title"/>
          </p:nvPr>
        </p:nvSpPr>
        <p:spPr bwMode="auto">
          <a:xfrm>
            <a:off x="685800" y="515938"/>
            <a:ext cx="7543800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Lucida Sans" pitchFamily="34" charset="0"/>
                <a:ea typeface="ヒラギノ角ゴ Pro W3" pitchFamily="120" charset="-128"/>
              </a:rPr>
              <a:t>Barriers to Situation Awareness</a:t>
            </a:r>
            <a:endParaRPr lang="en-SG" smtClean="0">
              <a:latin typeface="Lucida Sans" pitchFamily="34" charset="0"/>
              <a:ea typeface="ヒラギノ角ゴ Pro W3" pitchFamily="120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685800" y="1387475"/>
            <a:ext cx="7543800" cy="1825501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SG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>What are some of the Perceptual Errors you can think of? </a:t>
            </a:r>
          </a:p>
          <a:p>
            <a:pPr>
              <a:defRPr/>
            </a:pPr>
            <a:endParaRPr lang="en-SG" dirty="0" smtClean="0">
              <a:latin typeface="Lucida Sans" pitchFamily="34" charset="0"/>
              <a:ea typeface="ヒラギノ角ゴ Pro W3" pitchFamily="120" charset="-128"/>
              <a:cs typeface="Lucida Sans" pitchFamily="34" charset="0"/>
            </a:endParaRPr>
          </a:p>
          <a:p>
            <a:pPr>
              <a:defRPr/>
            </a:pPr>
            <a:r>
              <a:rPr lang="en-SG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>What can we do about them?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19672" y="3573016"/>
            <a:ext cx="5830416" cy="64633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Discuss the advantages and disadvantages of vision and hearing as sources of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15938"/>
            <a:ext cx="7543800" cy="609600"/>
          </a:xfrm>
          <a:noFill/>
          <a:ln>
            <a:miter lim="800000"/>
            <a:headEnd/>
            <a:tailEnd/>
          </a:ln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latin typeface="Lucida Sans" pitchFamily="34" charset="0"/>
                <a:ea typeface="ヒラギノ角ゴ Pro W3" pitchFamily="120" charset="-128"/>
              </a:rPr>
              <a:t>Barriers to Situation Awareness</a:t>
            </a:r>
            <a:endParaRPr lang="en-GB" smtClean="0">
              <a:latin typeface="Lucida Sans" pitchFamily="34" charset="0"/>
              <a:ea typeface="ヒラギノ角ゴ Pro W3" pitchFamily="120" charset="-128"/>
            </a:endParaRPr>
          </a:p>
        </p:txBody>
      </p:sp>
      <p:sp>
        <p:nvSpPr>
          <p:cNvPr id="137219" name="Content Placeholder 1"/>
          <p:cNvSpPr>
            <a:spLocks noGrp="1"/>
          </p:cNvSpPr>
          <p:nvPr>
            <p:ph type="body" sz="quarter" idx="11"/>
          </p:nvPr>
        </p:nvSpPr>
        <p:spPr bwMode="auto">
          <a:xfrm>
            <a:off x="685800" y="1700213"/>
            <a:ext cx="3525838" cy="4572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SG" dirty="0" smtClean="0">
                <a:latin typeface="Lucida Sans" pitchFamily="34" charset="0"/>
                <a:ea typeface="ヒラギノ角ゴ Pro W3" pitchFamily="120" charset="-128"/>
              </a:rPr>
              <a:t>SA: Comprehension </a:t>
            </a:r>
          </a:p>
          <a:p>
            <a:pPr lvl="1"/>
            <a:r>
              <a:rPr lang="en-SG" dirty="0" smtClean="0">
                <a:ea typeface="ヒラギノ角ゴ Pro W3" pitchFamily="120" charset="-128"/>
              </a:rPr>
              <a:t>Understanding what is happening</a:t>
            </a:r>
          </a:p>
          <a:p>
            <a:pPr lvl="1"/>
            <a:r>
              <a:rPr lang="en-SG" dirty="0" smtClean="0">
                <a:ea typeface="ヒラギノ角ゴ Pro W3" pitchFamily="120" charset="-128"/>
              </a:rPr>
              <a:t>Making sense of situation</a:t>
            </a:r>
          </a:p>
          <a:p>
            <a:pPr lvl="1"/>
            <a:endParaRPr lang="en-SG" dirty="0" smtClean="0">
              <a:ea typeface="ヒラギノ角ゴ Pro W3" pitchFamily="120" charset="-128"/>
            </a:endParaRPr>
          </a:p>
        </p:txBody>
      </p:sp>
      <p:sp>
        <p:nvSpPr>
          <p:cNvPr id="137220" name="Content Placeholder 1"/>
          <p:cNvSpPr txBox="1">
            <a:spLocks/>
          </p:cNvSpPr>
          <p:nvPr/>
        </p:nvSpPr>
        <p:spPr bwMode="auto">
          <a:xfrm>
            <a:off x="4491038" y="2300288"/>
            <a:ext cx="4079875" cy="3094037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/>
          <a:lstStyle/>
          <a:p>
            <a:pPr marL="490538" lvl="1" indent="-244475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SG">
                <a:latin typeface="Times New Roman" pitchFamily="18" charset="0"/>
                <a:cs typeface="Times New Roman" pitchFamily="18" charset="0"/>
              </a:rPr>
              <a:t>Don’t understand relevance</a:t>
            </a:r>
          </a:p>
          <a:p>
            <a:pPr marL="490538" lvl="1" indent="-244475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SG" sz="700">
              <a:latin typeface="Times New Roman" pitchFamily="18" charset="0"/>
              <a:cs typeface="Times New Roman" pitchFamily="18" charset="0"/>
            </a:endParaRPr>
          </a:p>
          <a:p>
            <a:pPr marL="490538" lvl="1" indent="-244475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SG">
                <a:latin typeface="Times New Roman" pitchFamily="18" charset="0"/>
                <a:cs typeface="Times New Roman" pitchFamily="18" charset="0"/>
              </a:rPr>
              <a:t>Cannot connect events together and see relationships</a:t>
            </a:r>
          </a:p>
          <a:p>
            <a:pPr marL="490538" lvl="1" indent="-244475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SG" sz="700">
              <a:latin typeface="Times New Roman" pitchFamily="18" charset="0"/>
              <a:cs typeface="Times New Roman" pitchFamily="18" charset="0"/>
            </a:endParaRPr>
          </a:p>
          <a:p>
            <a:pPr marL="490538" lvl="1" indent="-244475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SG">
                <a:latin typeface="Times New Roman" pitchFamily="18" charset="0"/>
                <a:cs typeface="Times New Roman" pitchFamily="18" charset="0"/>
              </a:rPr>
              <a:t>Cannot connect current information with past knowledge </a:t>
            </a:r>
          </a:p>
          <a:p>
            <a:pPr marL="490538" lvl="1" indent="-244475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SG" sz="700">
              <a:latin typeface="Times New Roman" pitchFamily="18" charset="0"/>
              <a:cs typeface="Times New Roman" pitchFamily="18" charset="0"/>
            </a:endParaRPr>
          </a:p>
          <a:p>
            <a:pPr marL="490538" lvl="1" indent="-244475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SG">
                <a:latin typeface="Times New Roman" pitchFamily="18" charset="0"/>
                <a:cs typeface="Times New Roman" pitchFamily="18" charset="0"/>
              </a:rPr>
              <a:t>Misinterpret what is going on  due to faulty mental model and biases</a:t>
            </a:r>
          </a:p>
        </p:txBody>
      </p:sp>
      <p:sp>
        <p:nvSpPr>
          <p:cNvPr id="5" name="Rectangle 4"/>
          <p:cNvSpPr/>
          <p:nvPr/>
        </p:nvSpPr>
        <p:spPr>
          <a:xfrm>
            <a:off x="4502150" y="1700213"/>
            <a:ext cx="4068763" cy="4318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SG" sz="2215" dirty="0">
                <a:latin typeface="Times New Roman" pitchFamily="18" charset="0"/>
                <a:cs typeface="Times New Roman" pitchFamily="18" charset="0"/>
              </a:rPr>
              <a:t>Comprehension Problems: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3861048"/>
            <a:ext cx="3529087" cy="64633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How would you evaluate a used car prior to purchase?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itle 1"/>
          <p:cNvSpPr>
            <a:spLocks noGrp="1"/>
          </p:cNvSpPr>
          <p:nvPr>
            <p:ph type="title"/>
          </p:nvPr>
        </p:nvSpPr>
        <p:spPr bwMode="auto">
          <a:xfrm>
            <a:off x="685800" y="515938"/>
            <a:ext cx="7543800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Lucida Sans" pitchFamily="34" charset="0"/>
                <a:ea typeface="ヒラギノ角ゴ Pro W3" pitchFamily="120" charset="-128"/>
              </a:rPr>
              <a:t>Barriers to Situation Awareness</a:t>
            </a:r>
            <a:endParaRPr lang="en-SG" smtClean="0">
              <a:latin typeface="Lucida Sans" pitchFamily="34" charset="0"/>
              <a:ea typeface="ヒラギノ角ゴ Pro W3" pitchFamily="120" charset="-128"/>
            </a:endParaRPr>
          </a:p>
        </p:txBody>
      </p:sp>
      <p:sp>
        <p:nvSpPr>
          <p:cNvPr id="139267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685800" y="1628799"/>
            <a:ext cx="7543800" cy="433067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SG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120" charset="-128"/>
                <a:cs typeface="Times New Roman" pitchFamily="18" charset="0"/>
              </a:rPr>
              <a:t>What are some of the Comprehension Errors you can think of? </a:t>
            </a:r>
          </a:p>
          <a:p>
            <a:pPr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SG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120" charset="-128"/>
                <a:cs typeface="Times New Roman" pitchFamily="18" charset="0"/>
              </a:rPr>
              <a:t>What can we do about them?</a:t>
            </a:r>
            <a:endParaRPr lang="en-GB" dirty="0" smtClean="0">
              <a:latin typeface="Lucida Sans" pitchFamily="34" charset="0"/>
              <a:ea typeface="ヒラギノ角ゴ Pro W3" pitchFamily="12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15938"/>
            <a:ext cx="7543800" cy="609600"/>
          </a:xfrm>
          <a:noFill/>
          <a:ln>
            <a:miter lim="800000"/>
            <a:headEnd/>
            <a:tailEnd/>
          </a:ln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latin typeface="Lucida Sans" pitchFamily="34" charset="0"/>
                <a:ea typeface="ヒラギノ角ゴ Pro W3" pitchFamily="120" charset="-128"/>
              </a:rPr>
              <a:t>Barriers to Situation Awareness</a:t>
            </a:r>
            <a:endParaRPr lang="en-GB" smtClean="0">
              <a:latin typeface="Lucida Sans" pitchFamily="34" charset="0"/>
              <a:ea typeface="ヒラギノ角ゴ Pro W3" pitchFamily="120" charset="-128"/>
            </a:endParaRPr>
          </a:p>
        </p:txBody>
      </p:sp>
      <p:sp>
        <p:nvSpPr>
          <p:cNvPr id="140291" name="Content Placeholder 1"/>
          <p:cNvSpPr>
            <a:spLocks noGrp="1"/>
          </p:cNvSpPr>
          <p:nvPr>
            <p:ph type="body" sz="quarter" idx="11"/>
          </p:nvPr>
        </p:nvSpPr>
        <p:spPr bwMode="auto">
          <a:xfrm>
            <a:off x="685800" y="1565275"/>
            <a:ext cx="3454400" cy="4572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SG" sz="2500" smtClean="0">
                <a:latin typeface="Lucida Sans" pitchFamily="34" charset="0"/>
                <a:ea typeface="ヒラギノ角ゴ Pro W3" pitchFamily="120" charset="-128"/>
              </a:rPr>
              <a:t>SA : Projection</a:t>
            </a:r>
          </a:p>
          <a:p>
            <a:pPr lvl="1"/>
            <a:r>
              <a:rPr lang="en-SG" sz="2200" smtClean="0">
                <a:ea typeface="ヒラギノ角ゴ Pro W3" pitchFamily="120" charset="-128"/>
              </a:rPr>
              <a:t>Predict what is going to happen next </a:t>
            </a:r>
          </a:p>
          <a:p>
            <a:pPr lvl="1"/>
            <a:endParaRPr lang="en-SG" smtClean="0">
              <a:ea typeface="ヒラギノ角ゴ Pro W3" pitchFamily="120" charset="-128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465638" y="2244725"/>
            <a:ext cx="3763962" cy="1870075"/>
          </a:xfrm>
          <a:prstGeom prst="rect">
            <a:avLst/>
          </a:prstGeom>
          <a:ln w="38100">
            <a:solidFill>
              <a:srgbClr val="FFC000"/>
            </a:solidFill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en-SG" sz="2585" dirty="0">
                <a:effectLst/>
              </a:rPr>
              <a:t>Projection Problems:</a:t>
            </a:r>
          </a:p>
          <a:p>
            <a:pPr lvl="2">
              <a:defRPr/>
            </a:pPr>
            <a:r>
              <a:rPr lang="en-SG" sz="1846" dirty="0"/>
              <a:t>Overload</a:t>
            </a:r>
          </a:p>
          <a:p>
            <a:pPr lvl="2">
              <a:defRPr/>
            </a:pPr>
            <a:r>
              <a:rPr lang="en-SG" sz="1846" dirty="0"/>
              <a:t>Inexperience</a:t>
            </a:r>
          </a:p>
          <a:p>
            <a:pPr lvl="2">
              <a:defRPr/>
            </a:pPr>
            <a:r>
              <a:rPr lang="en-SG" sz="1846" dirty="0"/>
              <a:t>Limited working memory </a:t>
            </a:r>
          </a:p>
        </p:txBody>
      </p:sp>
      <p:sp>
        <p:nvSpPr>
          <p:cNvPr id="5" name="Rectangle 4"/>
          <p:cNvSpPr/>
          <p:nvPr/>
        </p:nvSpPr>
        <p:spPr>
          <a:xfrm>
            <a:off x="4462463" y="1565275"/>
            <a:ext cx="3767137" cy="43338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SG" sz="2215" dirty="0">
                <a:latin typeface="Times New Roman" pitchFamily="18" charset="0"/>
                <a:cs typeface="Times New Roman" pitchFamily="18" charset="0"/>
              </a:rPr>
              <a:t>Projection  Problems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4114800"/>
            <a:ext cx="3529087" cy="175432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What happens when two vehicles (cars, ships, airplanes) collide. How could effective prediction have avoided the action? How could technology help?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 1"/>
          <p:cNvSpPr>
            <a:spLocks noGrp="1"/>
          </p:cNvSpPr>
          <p:nvPr>
            <p:ph type="title"/>
          </p:nvPr>
        </p:nvSpPr>
        <p:spPr bwMode="auto">
          <a:xfrm>
            <a:off x="685800" y="515938"/>
            <a:ext cx="7543800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Lucida Sans" pitchFamily="34" charset="0"/>
                <a:ea typeface="ヒラギノ角ゴ Pro W3" pitchFamily="120" charset="-128"/>
              </a:rPr>
              <a:t>Barriers to Situation Awareness</a:t>
            </a:r>
            <a:endParaRPr lang="en-SG" smtClean="0">
              <a:latin typeface="Lucida Sans" pitchFamily="34" charset="0"/>
              <a:ea typeface="ヒラギノ角ゴ Pro W3" pitchFamily="120" charset="-128"/>
            </a:endParaRPr>
          </a:p>
        </p:txBody>
      </p:sp>
      <p:sp>
        <p:nvSpPr>
          <p:cNvPr id="142339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685800" y="1772815"/>
            <a:ext cx="7543800" cy="165618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SG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120" charset="-128"/>
                <a:cs typeface="Times New Roman" pitchFamily="18" charset="0"/>
              </a:rPr>
              <a:t>What are some of the Projection Errors  you can think of? </a:t>
            </a:r>
          </a:p>
          <a:p>
            <a:pPr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SG" dirty="0" smtClean="0">
                <a:solidFill>
                  <a:schemeClr val="tx1"/>
                </a:solidFill>
                <a:latin typeface="Times New Roman" pitchFamily="18" charset="0"/>
                <a:ea typeface="ヒラギノ角ゴ Pro W3" pitchFamily="120" charset="-128"/>
                <a:cs typeface="Times New Roman" pitchFamily="18" charset="0"/>
              </a:rPr>
              <a:t>What can we do about them? </a:t>
            </a:r>
          </a:p>
          <a:p>
            <a:endParaRPr lang="en-GB" dirty="0" smtClean="0">
              <a:latin typeface="Lucida Sans" pitchFamily="34" charset="0"/>
              <a:ea typeface="ヒラギノ角ゴ Pro W3" pitchFamily="12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 1"/>
          <p:cNvSpPr>
            <a:spLocks noGrp="1"/>
          </p:cNvSpPr>
          <p:nvPr>
            <p:ph type="title"/>
          </p:nvPr>
        </p:nvSpPr>
        <p:spPr bwMode="auto">
          <a:xfrm>
            <a:off x="685800" y="515938"/>
            <a:ext cx="7543800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SG" smtClean="0">
                <a:latin typeface="Lucida Sans" pitchFamily="34" charset="0"/>
                <a:ea typeface="ヒラギノ角ゴ Pro W3" pitchFamily="120" charset="-128"/>
              </a:rPr>
              <a:t>Mental Model and SA</a:t>
            </a:r>
          </a:p>
        </p:txBody>
      </p:sp>
      <p:sp>
        <p:nvSpPr>
          <p:cNvPr id="143363" name="Content Placeholder 3"/>
          <p:cNvSpPr>
            <a:spLocks noGrp="1"/>
          </p:cNvSpPr>
          <p:nvPr>
            <p:ph type="body" sz="quarter" idx="11"/>
          </p:nvPr>
        </p:nvSpPr>
        <p:spPr bwMode="auto">
          <a:xfrm>
            <a:off x="685800" y="1387475"/>
            <a:ext cx="7543800" cy="4572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500" dirty="0" smtClean="0">
                <a:latin typeface="Lucida Sans" pitchFamily="34" charset="0"/>
                <a:ea typeface="ヒラギノ角ゴ Pro W3" pitchFamily="120" charset="-128"/>
              </a:rPr>
              <a:t>Mental models:</a:t>
            </a:r>
          </a:p>
          <a:p>
            <a:pPr lvl="1">
              <a:buClr>
                <a:schemeClr val="folHlink"/>
              </a:buClr>
              <a:buSzPct val="60000"/>
            </a:pPr>
            <a:r>
              <a:rPr lang="en-US" dirty="0" smtClean="0">
                <a:ea typeface="ヒラギノ角ゴ Pro W3" pitchFamily="120" charset="-128"/>
              </a:rPr>
              <a:t>Mental picture of how system works and understanding of environment </a:t>
            </a:r>
          </a:p>
          <a:p>
            <a:pPr lvl="1">
              <a:buClr>
                <a:schemeClr val="folHlink"/>
              </a:buClr>
              <a:buSzPct val="60000"/>
            </a:pPr>
            <a:r>
              <a:rPr lang="en-US" dirty="0" smtClean="0">
                <a:ea typeface="ヒラギノ角ゴ Pro W3" pitchFamily="120" charset="-128"/>
              </a:rPr>
              <a:t>Developed through experience  </a:t>
            </a:r>
          </a:p>
          <a:p>
            <a:pPr lvl="1">
              <a:buClr>
                <a:schemeClr val="folHlink"/>
              </a:buClr>
              <a:buSzPct val="60000"/>
            </a:pPr>
            <a:endParaRPr lang="en-US" dirty="0" smtClean="0">
              <a:ea typeface="ヒラギノ角ゴ Pro W3" pitchFamily="120" charset="-128"/>
            </a:endParaRPr>
          </a:p>
          <a:p>
            <a:r>
              <a:rPr lang="en-US" sz="2500" dirty="0" smtClean="0">
                <a:latin typeface="Lucida Sans" pitchFamily="34" charset="0"/>
                <a:ea typeface="ヒラギノ角ゴ Pro W3" pitchFamily="120" charset="-128"/>
              </a:rPr>
              <a:t>Mental models:</a:t>
            </a:r>
          </a:p>
          <a:p>
            <a:pPr lvl="1"/>
            <a:r>
              <a:rPr lang="en-US" sz="2200" dirty="0" smtClean="0">
                <a:ea typeface="ヒラギノ角ゴ Pro W3" pitchFamily="120" charset="-128"/>
              </a:rPr>
              <a:t>Direct attention to relevant information</a:t>
            </a:r>
          </a:p>
          <a:p>
            <a:pPr lvl="1"/>
            <a:r>
              <a:rPr lang="en-US" sz="2200" dirty="0" smtClean="0">
                <a:ea typeface="ヒラギノ角ゴ Pro W3" pitchFamily="120" charset="-128"/>
              </a:rPr>
              <a:t>Integrate information for comprehension</a:t>
            </a:r>
          </a:p>
          <a:p>
            <a:pPr lvl="1"/>
            <a:r>
              <a:rPr lang="en-US" sz="2200" dirty="0" smtClean="0">
                <a:ea typeface="ヒラギノ角ゴ Pro W3" pitchFamily="120" charset="-128"/>
              </a:rPr>
              <a:t>Facilitate prediction</a:t>
            </a:r>
            <a:endParaRPr lang="en-SG" dirty="0" smtClean="0">
              <a:ea typeface="ヒラギノ角ゴ Pro W3" pitchFamily="120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5313144"/>
            <a:ext cx="5689327" cy="64633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What is a mental model? Draw a concept map to describe a slip trip and fall accident.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1"/>
          <p:cNvSpPr>
            <a:spLocks noGrp="1"/>
          </p:cNvSpPr>
          <p:nvPr>
            <p:ph type="title"/>
          </p:nvPr>
        </p:nvSpPr>
        <p:spPr bwMode="auto">
          <a:xfrm>
            <a:off x="685800" y="515938"/>
            <a:ext cx="7543800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SG" smtClean="0">
                <a:latin typeface="Lucida Sans" pitchFamily="34" charset="0"/>
                <a:ea typeface="ヒラギノ角ゴ Pro W3" pitchFamily="120" charset="-128"/>
              </a:rPr>
              <a:t>Mental Model and SA</a:t>
            </a:r>
          </a:p>
        </p:txBody>
      </p:sp>
      <p:sp>
        <p:nvSpPr>
          <p:cNvPr id="144387" name="Conten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685800" y="1387475"/>
            <a:ext cx="7543800" cy="4572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Lucida Sans" pitchFamily="34" charset="0"/>
                <a:ea typeface="ヒラギノ角ゴ Pro W3" pitchFamily="120" charset="-128"/>
              </a:rPr>
              <a:t>Problems with MM:</a:t>
            </a:r>
          </a:p>
          <a:p>
            <a:pPr lvl="1"/>
            <a:r>
              <a:rPr lang="en-US" smtClean="0">
                <a:ea typeface="ヒラギノ角ゴ Pro W3" pitchFamily="120" charset="-128"/>
              </a:rPr>
              <a:t>Inaccurate mental model</a:t>
            </a:r>
          </a:p>
          <a:p>
            <a:pPr lvl="2">
              <a:buClr>
                <a:schemeClr val="hlink"/>
              </a:buClr>
              <a:buSzPct val="55000"/>
            </a:pPr>
            <a:r>
              <a:rPr lang="en-US" sz="2500" smtClean="0">
                <a:ea typeface="ヒラギノ角ゴ Pro W3" pitchFamily="120" charset="-128"/>
              </a:rPr>
              <a:t>Misinterpret information</a:t>
            </a:r>
          </a:p>
          <a:p>
            <a:pPr lvl="2">
              <a:buClr>
                <a:schemeClr val="hlink"/>
              </a:buClr>
              <a:buSzPct val="55000"/>
            </a:pPr>
            <a:r>
              <a:rPr lang="en-US" sz="2500" smtClean="0">
                <a:ea typeface="ヒラギノ角ゴ Pro W3" pitchFamily="120" charset="-128"/>
              </a:rPr>
              <a:t>Incorrect understanding of situations</a:t>
            </a:r>
          </a:p>
          <a:p>
            <a:pPr lvl="2">
              <a:buClr>
                <a:schemeClr val="hlink"/>
              </a:buClr>
              <a:buSzPct val="55000"/>
            </a:pPr>
            <a:endParaRPr lang="en-US" sz="900" smtClean="0">
              <a:ea typeface="ヒラギノ角ゴ Pro W3" pitchFamily="120" charset="-128"/>
            </a:endParaRPr>
          </a:p>
          <a:p>
            <a:pPr lvl="1"/>
            <a:r>
              <a:rPr lang="en-US" smtClean="0">
                <a:ea typeface="ヒラギノ角ゴ Pro W3" pitchFamily="120" charset="-128"/>
              </a:rPr>
              <a:t>Biases information to attend to:</a:t>
            </a:r>
          </a:p>
          <a:p>
            <a:pPr marL="1317625" lvl="3" indent="-157163">
              <a:spcBef>
                <a:spcPct val="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kumimoji="1" lang="en-GB" smtClean="0">
                <a:solidFill>
                  <a:srgbClr val="000000"/>
                </a:solidFill>
                <a:ea typeface="ヒラギノ角ゴ Pro W3" pitchFamily="120" charset="-128"/>
              </a:rPr>
              <a:t>Confirmation bias</a:t>
            </a:r>
          </a:p>
          <a:p>
            <a:pPr marL="1317625" lvl="3" indent="-157163">
              <a:spcBef>
                <a:spcPct val="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kumimoji="1" lang="en-GB" smtClean="0">
                <a:solidFill>
                  <a:srgbClr val="000000"/>
                </a:solidFill>
                <a:ea typeface="ヒラギノ角ゴ Pro W3" pitchFamily="120" charset="-128"/>
              </a:rPr>
              <a:t>Primacy and Recency effect, </a:t>
            </a:r>
          </a:p>
          <a:p>
            <a:pPr marL="1317625" lvl="3" indent="-157163">
              <a:spcBef>
                <a:spcPct val="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kumimoji="1" lang="en-GB" smtClean="0">
                <a:solidFill>
                  <a:srgbClr val="000000"/>
                </a:solidFill>
                <a:ea typeface="ヒラギノ角ゴ Pro W3" pitchFamily="120" charset="-128"/>
              </a:rPr>
              <a:t>Dissonance reduction, </a:t>
            </a:r>
          </a:p>
          <a:p>
            <a:pPr marL="1317625" lvl="3" indent="-157163">
              <a:spcBef>
                <a:spcPct val="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kumimoji="1" lang="en-GB" smtClean="0">
                <a:solidFill>
                  <a:srgbClr val="000000"/>
                </a:solidFill>
                <a:ea typeface="ヒラギノ角ゴ Pro W3" pitchFamily="120" charset="-128"/>
              </a:rPr>
              <a:t>Framing bias </a:t>
            </a:r>
            <a:endParaRPr lang="en-US" smtClean="0">
              <a:ea typeface="ヒラギノ角ゴ Pro W3" pitchFamily="120" charset="-128"/>
            </a:endParaRPr>
          </a:p>
          <a:p>
            <a:endParaRPr lang="en-SG" smtClean="0">
              <a:latin typeface="Lucida Sans" pitchFamily="34" charset="0"/>
              <a:ea typeface="ヒラギノ角ゴ Pro W3" pitchFamily="120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5013176"/>
            <a:ext cx="6336704" cy="9233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What does “barking up the wrong tree” mean?</a:t>
            </a:r>
          </a:p>
          <a:p>
            <a:pPr algn="ctr"/>
            <a:r>
              <a:rPr lang="en-US" i="1" dirty="0" smtClean="0"/>
              <a:t>How does a doctor diagnose a heart condition?</a:t>
            </a:r>
          </a:p>
          <a:p>
            <a:pPr algn="ctr"/>
            <a:r>
              <a:rPr lang="en-US" i="1" dirty="0" smtClean="0"/>
              <a:t>Why did the </a:t>
            </a:r>
            <a:r>
              <a:rPr lang="en-US" i="1" dirty="0" err="1" smtClean="0"/>
              <a:t>Asiana</a:t>
            </a:r>
            <a:r>
              <a:rPr lang="en-US" i="1" dirty="0" smtClean="0"/>
              <a:t>  / SFO accident occur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itle 1"/>
          <p:cNvSpPr>
            <a:spLocks noGrp="1"/>
          </p:cNvSpPr>
          <p:nvPr>
            <p:ph type="title"/>
          </p:nvPr>
        </p:nvSpPr>
        <p:spPr bwMode="auto">
          <a:xfrm>
            <a:off x="685800" y="515938"/>
            <a:ext cx="7543800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SG" smtClean="0">
                <a:latin typeface="Lucida Sans" pitchFamily="34" charset="0"/>
                <a:ea typeface="ヒラギノ角ゴ Pro W3" pitchFamily="120" charset="-128"/>
              </a:rPr>
              <a:t>   Other Factors Affecting SA</a:t>
            </a:r>
          </a:p>
        </p:txBody>
      </p:sp>
      <p:sp>
        <p:nvSpPr>
          <p:cNvPr id="145411" name="Conten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685800" y="1387475"/>
            <a:ext cx="7543800" cy="4572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smtClean="0">
                <a:latin typeface="Lucida Sans" pitchFamily="34" charset="0"/>
                <a:ea typeface="ヒラギノ角ゴ Pro W3" pitchFamily="120" charset="-128"/>
              </a:rPr>
              <a:t>Physical factors </a:t>
            </a:r>
          </a:p>
          <a:p>
            <a:pPr lvl="1">
              <a:lnSpc>
                <a:spcPct val="80000"/>
              </a:lnSpc>
            </a:pPr>
            <a:r>
              <a:rPr lang="en-US" sz="2200" smtClean="0">
                <a:ea typeface="ヒラギノ角ゴ Pro W3" pitchFamily="120" charset="-128"/>
              </a:rPr>
              <a:t>Noise, heat, vibration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>
                <a:ea typeface="ヒラギノ角ゴ Pro W3" pitchFamily="120" charset="-128"/>
              </a:rPr>
              <a:t>Fatigue, tiredness, boredom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>
                <a:ea typeface="ヒラギノ角ゴ Pro W3" pitchFamily="120" charset="-128"/>
              </a:rPr>
              <a:t>Illness 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700" smtClean="0">
              <a:ea typeface="ヒラギノ角ゴ Pro W3" pitchFamily="120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200" smtClean="0">
                <a:latin typeface="Lucida Sans" pitchFamily="34" charset="0"/>
                <a:ea typeface="ヒラギノ角ゴ Pro W3" pitchFamily="120" charset="-128"/>
              </a:rPr>
              <a:t>Psychological factors </a:t>
            </a:r>
          </a:p>
          <a:p>
            <a:pPr lvl="1" eaLnBrk="1" hangingPunct="1">
              <a:lnSpc>
                <a:spcPct val="90000"/>
              </a:lnSpc>
            </a:pPr>
            <a:r>
              <a:rPr kumimoji="1" lang="en-GB" smtClean="0">
                <a:solidFill>
                  <a:srgbClr val="000000"/>
                </a:solidFill>
                <a:ea typeface="ヒラギノ角ゴ Pro W3" pitchFamily="120" charset="-128"/>
              </a:rPr>
              <a:t>Anxiety, fear, uncertainty, </a:t>
            </a:r>
          </a:p>
          <a:p>
            <a:pPr lvl="1" eaLnBrk="1" hangingPunct="1">
              <a:lnSpc>
                <a:spcPct val="90000"/>
              </a:lnSpc>
            </a:pPr>
            <a:r>
              <a:rPr kumimoji="1" lang="en-GB" smtClean="0">
                <a:solidFill>
                  <a:srgbClr val="000000"/>
                </a:solidFill>
                <a:ea typeface="ヒラギノ角ゴ Pro W3" pitchFamily="120" charset="-128"/>
              </a:rPr>
              <a:t>Mental workload, time pressure</a:t>
            </a:r>
          </a:p>
          <a:p>
            <a:pPr lvl="1" eaLnBrk="1" hangingPunct="1">
              <a:lnSpc>
                <a:spcPct val="90000"/>
              </a:lnSpc>
            </a:pPr>
            <a:r>
              <a:rPr kumimoji="1" lang="en-GB" smtClean="0">
                <a:solidFill>
                  <a:srgbClr val="000000"/>
                </a:solidFill>
                <a:ea typeface="ヒラギノ角ゴ Pro W3" pitchFamily="120" charset="-128"/>
              </a:rPr>
              <a:t>Motivation level</a:t>
            </a:r>
          </a:p>
          <a:p>
            <a:pPr lvl="1" eaLnBrk="1" hangingPunct="1">
              <a:lnSpc>
                <a:spcPct val="90000"/>
              </a:lnSpc>
            </a:pPr>
            <a:endParaRPr lang="en-US" sz="700" smtClean="0">
              <a:ea typeface="ヒラギノ角ゴ Pro W3" pitchFamily="120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200" smtClean="0">
                <a:latin typeface="Lucida Sans" pitchFamily="34" charset="0"/>
                <a:ea typeface="ヒラギノ角ゴ Pro W3" pitchFamily="120" charset="-128"/>
              </a:rPr>
              <a:t>Stressors can lead to Cognitive Tunneling </a:t>
            </a:r>
          </a:p>
          <a:p>
            <a:endParaRPr lang="en-SG" smtClean="0">
              <a:latin typeface="Lucida Sans" pitchFamily="34" charset="0"/>
              <a:ea typeface="ヒラギノ角ゴ Pro W3" pitchFamily="120" charset="-12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92125" y="1800225"/>
            <a:ext cx="8299450" cy="4219575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lang="en-US" sz="22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5" y="5096470"/>
            <a:ext cx="5544616" cy="64633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Why do people vary in their behaviors and performance over the day and from day today?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itle 1"/>
          <p:cNvSpPr>
            <a:spLocks noGrp="1"/>
          </p:cNvSpPr>
          <p:nvPr>
            <p:ph type="title"/>
          </p:nvPr>
        </p:nvSpPr>
        <p:spPr bwMode="auto">
          <a:xfrm>
            <a:off x="685800" y="515938"/>
            <a:ext cx="7543800" cy="609600"/>
          </a:xfrm>
          <a:noFill/>
          <a:ln>
            <a:miter lim="800000"/>
            <a:headEnd/>
            <a:tailEnd/>
          </a:ln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SG" smtClean="0">
                <a:latin typeface="Lucida Sans" pitchFamily="34" charset="0"/>
                <a:ea typeface="ヒラギノ角ゴ Pro W3" pitchFamily="120" charset="-128"/>
              </a:rPr>
              <a:t>Situation Awareness is simply…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539552" y="2007703"/>
            <a:ext cx="7200800" cy="4572000"/>
          </a:xfrm>
        </p:spPr>
        <p:txBody>
          <a:bodyPr/>
          <a:lstStyle/>
          <a:p>
            <a:pPr marL="0" indent="0" algn="r" eaLnBrk="1" hangingPunct="1">
              <a:buFont typeface="Arial" panose="020B0604020202020204" pitchFamily="34" charset="0"/>
              <a:buNone/>
              <a:defRPr/>
            </a:pPr>
            <a:r>
              <a:rPr lang="en-SG" sz="2800" dirty="0"/>
              <a:t>Knowing what is going on around you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75656" y="3080191"/>
            <a:ext cx="5760640" cy="120032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Changing trains / line at an MRT station</a:t>
            </a:r>
          </a:p>
          <a:p>
            <a:pPr algn="ctr"/>
            <a:r>
              <a:rPr lang="en-US" i="1" dirty="0" smtClean="0"/>
              <a:t>Responding to an accident</a:t>
            </a:r>
          </a:p>
          <a:p>
            <a:pPr algn="ctr"/>
            <a:r>
              <a:rPr lang="en-US" i="1" dirty="0" smtClean="0"/>
              <a:t>Visiting a foreign country</a:t>
            </a:r>
          </a:p>
          <a:p>
            <a:pPr algn="ctr"/>
            <a:r>
              <a:rPr lang="en-US" i="1" dirty="0" smtClean="0"/>
              <a:t>Attending a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itle 1"/>
          <p:cNvSpPr>
            <a:spLocks noGrp="1"/>
          </p:cNvSpPr>
          <p:nvPr>
            <p:ph type="title"/>
          </p:nvPr>
        </p:nvSpPr>
        <p:spPr bwMode="auto">
          <a:xfrm>
            <a:off x="685800" y="515938"/>
            <a:ext cx="7543800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SG" smtClean="0">
                <a:latin typeface="Lucida Sans" pitchFamily="34" charset="0"/>
                <a:ea typeface="ヒラギノ角ゴ Pro W3" pitchFamily="120" charset="-128"/>
              </a:rPr>
              <a:t>Maintaining SA : Perception</a:t>
            </a:r>
          </a:p>
        </p:txBody>
      </p:sp>
      <p:sp>
        <p:nvSpPr>
          <p:cNvPr id="146435" name="Content Placeholder 5"/>
          <p:cNvSpPr>
            <a:spLocks noGrp="1"/>
          </p:cNvSpPr>
          <p:nvPr>
            <p:ph type="body" sz="quarter" idx="11"/>
          </p:nvPr>
        </p:nvSpPr>
        <p:spPr bwMode="auto">
          <a:xfrm>
            <a:off x="685800" y="1387475"/>
            <a:ext cx="7543800" cy="4572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SG" sz="2500" smtClean="0">
                <a:latin typeface="Lucida Sans" pitchFamily="34" charset="0"/>
                <a:ea typeface="ヒラギノ角ゴ Pro W3" pitchFamily="120" charset="-128"/>
              </a:rPr>
              <a:t>Scan for information – update mental model</a:t>
            </a:r>
          </a:p>
          <a:p>
            <a:r>
              <a:rPr lang="en-SG" sz="2500" smtClean="0">
                <a:latin typeface="Lucida Sans" pitchFamily="34" charset="0"/>
                <a:ea typeface="ヒラギノ角ゴ Pro W3" pitchFamily="120" charset="-128"/>
              </a:rPr>
              <a:t>Pay attention to critical sources</a:t>
            </a:r>
          </a:p>
          <a:p>
            <a:r>
              <a:rPr lang="en-SG" sz="2500" smtClean="0">
                <a:latin typeface="Lucida Sans" pitchFamily="34" charset="0"/>
                <a:ea typeface="ヒラギノ角ゴ Pro W3" pitchFamily="120" charset="-128"/>
              </a:rPr>
              <a:t>Pay attention to details </a:t>
            </a:r>
          </a:p>
          <a:p>
            <a:r>
              <a:rPr lang="en-SG" sz="2500" smtClean="0">
                <a:latin typeface="Lucida Sans" pitchFamily="34" charset="0"/>
                <a:ea typeface="ヒラギノ角ゴ Pro W3" pitchFamily="120" charset="-128"/>
              </a:rPr>
              <a:t>Detect changes </a:t>
            </a:r>
          </a:p>
          <a:p>
            <a:r>
              <a:rPr lang="en-SG" sz="2500" smtClean="0">
                <a:latin typeface="Lucida Sans" pitchFamily="34" charset="0"/>
                <a:ea typeface="ヒラギノ角ゴ Pro W3" pitchFamily="120" charset="-128"/>
              </a:rPr>
              <a:t>Manage  distractions</a:t>
            </a:r>
          </a:p>
          <a:p>
            <a:r>
              <a:rPr lang="en-SG" sz="2500" smtClean="0">
                <a:latin typeface="Lucida Sans" pitchFamily="34" charset="0"/>
                <a:ea typeface="ヒラギノ角ゴ Pro W3" pitchFamily="120" charset="-128"/>
              </a:rPr>
              <a:t>Manage attention resources</a:t>
            </a:r>
          </a:p>
          <a:p>
            <a:endParaRPr lang="en-SG" smtClean="0">
              <a:latin typeface="Lucida Sans" pitchFamily="34" charset="0"/>
              <a:ea typeface="ヒラギノ角ゴ Pro W3" pitchFamily="120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7664" y="5048309"/>
            <a:ext cx="6120680" cy="64633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What are the differences between an expert and a novice, give an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itle 1"/>
          <p:cNvSpPr>
            <a:spLocks noGrp="1"/>
          </p:cNvSpPr>
          <p:nvPr>
            <p:ph type="title"/>
          </p:nvPr>
        </p:nvSpPr>
        <p:spPr bwMode="auto">
          <a:xfrm>
            <a:off x="685800" y="515938"/>
            <a:ext cx="7543800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SG" smtClean="0">
                <a:latin typeface="Lucida Sans" pitchFamily="34" charset="0"/>
                <a:ea typeface="ヒラギノ角ゴ Pro W3" pitchFamily="120" charset="-128"/>
              </a:rPr>
              <a:t>Maintaining SA : Comprehension</a:t>
            </a:r>
          </a:p>
        </p:txBody>
      </p:sp>
      <p:sp>
        <p:nvSpPr>
          <p:cNvPr id="147459" name="Conten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685800" y="1387475"/>
            <a:ext cx="5038725" cy="4572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SG" sz="1900" dirty="0" smtClean="0">
                <a:latin typeface="Lucida Sans" pitchFamily="34" charset="0"/>
                <a:ea typeface="ヒラギノ角ゴ Pro W3" pitchFamily="120" charset="-128"/>
              </a:rPr>
              <a:t>Check if you understand what’s going on</a:t>
            </a:r>
          </a:p>
          <a:p>
            <a:pPr>
              <a:lnSpc>
                <a:spcPct val="80000"/>
              </a:lnSpc>
            </a:pPr>
            <a:r>
              <a:rPr lang="en-SG" sz="1900" dirty="0" smtClean="0">
                <a:latin typeface="Lucida Sans" pitchFamily="34" charset="0"/>
                <a:ea typeface="ヒラギノ角ゴ Pro W3" pitchFamily="120" charset="-128"/>
              </a:rPr>
              <a:t>Ask if unsure </a:t>
            </a:r>
          </a:p>
          <a:p>
            <a:pPr marL="315913" lvl="1" indent="-315913">
              <a:lnSpc>
                <a:spcPct val="80000"/>
              </a:lnSpc>
              <a:buClr>
                <a:schemeClr val="folHlink"/>
              </a:buClr>
              <a:buSzPct val="60000"/>
            </a:pPr>
            <a:r>
              <a:rPr lang="en-SG" sz="1900" dirty="0" smtClean="0">
                <a:ea typeface="ヒラギノ角ゴ Pro W3" pitchFamily="120" charset="-128"/>
              </a:rPr>
              <a:t>Look for patterns of occurrences &amp; connect the dots</a:t>
            </a:r>
          </a:p>
          <a:p>
            <a:pPr marL="315913" lvl="1" indent="-315913">
              <a:lnSpc>
                <a:spcPct val="80000"/>
              </a:lnSpc>
              <a:buClr>
                <a:schemeClr val="folHlink"/>
              </a:buClr>
              <a:buSzPct val="60000"/>
            </a:pPr>
            <a:r>
              <a:rPr lang="en-SG" sz="1900" dirty="0" smtClean="0">
                <a:ea typeface="ヒラギノ角ゴ Pro W3" pitchFamily="120" charset="-128"/>
              </a:rPr>
              <a:t>Connect situations to training or prior knowledge</a:t>
            </a:r>
          </a:p>
          <a:p>
            <a:pPr>
              <a:lnSpc>
                <a:spcPct val="80000"/>
              </a:lnSpc>
            </a:pPr>
            <a:r>
              <a:rPr lang="en-SG" sz="1900" dirty="0" smtClean="0">
                <a:latin typeface="Lucida Sans" pitchFamily="34" charset="0"/>
                <a:ea typeface="ヒラギノ角ゴ Pro W3" pitchFamily="120" charset="-128"/>
              </a:rPr>
              <a:t>Evaluate information</a:t>
            </a:r>
          </a:p>
          <a:p>
            <a:pPr>
              <a:lnSpc>
                <a:spcPct val="80000"/>
              </a:lnSpc>
            </a:pPr>
            <a:r>
              <a:rPr lang="en-SG" sz="1900" dirty="0" smtClean="0">
                <a:latin typeface="Lucida Sans" pitchFamily="34" charset="0"/>
                <a:ea typeface="ヒラギノ角ゴ Pro W3" pitchFamily="120" charset="-128"/>
              </a:rPr>
              <a:t>Be aware of biases </a:t>
            </a:r>
          </a:p>
          <a:p>
            <a:pPr>
              <a:lnSpc>
                <a:spcPct val="80000"/>
              </a:lnSpc>
            </a:pPr>
            <a:r>
              <a:rPr lang="en-SG" sz="1900" dirty="0" smtClean="0">
                <a:latin typeface="Lucida Sans" pitchFamily="34" charset="0"/>
                <a:ea typeface="ヒラギノ角ゴ Pro W3" pitchFamily="120" charset="-128"/>
              </a:rPr>
              <a:t>Know your assumptions</a:t>
            </a:r>
          </a:p>
          <a:p>
            <a:pPr>
              <a:lnSpc>
                <a:spcPct val="80000"/>
              </a:lnSpc>
            </a:pPr>
            <a:r>
              <a:rPr lang="en-SG" sz="1900" dirty="0" smtClean="0">
                <a:latin typeface="Lucida Sans" pitchFamily="34" charset="0"/>
                <a:ea typeface="ヒラギノ角ゴ Pro W3" pitchFamily="120" charset="-128"/>
              </a:rPr>
              <a:t>Be sensitive to feedback</a:t>
            </a:r>
          </a:p>
          <a:p>
            <a:pPr>
              <a:lnSpc>
                <a:spcPct val="80000"/>
              </a:lnSpc>
            </a:pPr>
            <a:r>
              <a:rPr lang="en-SG" sz="1900" dirty="0" smtClean="0">
                <a:latin typeface="Lucida Sans" pitchFamily="34" charset="0"/>
                <a:ea typeface="ヒラギノ角ゴ Pro W3" pitchFamily="120" charset="-128"/>
              </a:rPr>
              <a:t>Check information for accuracy</a:t>
            </a:r>
          </a:p>
          <a:p>
            <a:pPr>
              <a:lnSpc>
                <a:spcPct val="80000"/>
              </a:lnSpc>
            </a:pPr>
            <a:r>
              <a:rPr lang="en-SG" sz="1900" dirty="0" smtClean="0">
                <a:latin typeface="Lucida Sans" pitchFamily="34" charset="0"/>
                <a:ea typeface="ヒラギノ角ゴ Pro W3" pitchFamily="120" charset="-128"/>
              </a:rPr>
              <a:t>Check what information you need but do not have</a:t>
            </a:r>
          </a:p>
          <a:p>
            <a:pPr>
              <a:lnSpc>
                <a:spcPct val="80000"/>
              </a:lnSpc>
            </a:pPr>
            <a:r>
              <a:rPr lang="en-SG" sz="1900" dirty="0" smtClean="0">
                <a:latin typeface="Lucida Sans" pitchFamily="34" charset="0"/>
                <a:ea typeface="ヒラギノ角ゴ Pro W3" pitchFamily="120" charset="-128"/>
              </a:rPr>
              <a:t>Check if your understanding of the situation makes sense</a:t>
            </a:r>
          </a:p>
          <a:p>
            <a:pPr>
              <a:lnSpc>
                <a:spcPct val="80000"/>
              </a:lnSpc>
            </a:pPr>
            <a:endParaRPr lang="en-SG" sz="1700" dirty="0" smtClean="0">
              <a:latin typeface="Lucida Sans" pitchFamily="34" charset="0"/>
              <a:ea typeface="ヒラギノ角ゴ Pro W3" pitchFamily="120" charset="-128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buClr>
                <a:srgbClr val="FF0000"/>
              </a:buClr>
            </a:pPr>
            <a:endParaRPr lang="en-SG" sz="1700" dirty="0" smtClean="0">
              <a:latin typeface="Lucida Sans" pitchFamily="34" charset="0"/>
              <a:ea typeface="ヒラギノ角ゴ Pro W3" pitchFamily="120" charset="-128"/>
            </a:endParaRPr>
          </a:p>
          <a:p>
            <a:pPr>
              <a:lnSpc>
                <a:spcPct val="80000"/>
              </a:lnSpc>
            </a:pPr>
            <a:endParaRPr lang="en-SG" sz="1700" dirty="0" smtClean="0">
              <a:latin typeface="Lucida Sans" pitchFamily="34" charset="0"/>
              <a:ea typeface="ヒラギノ角ゴ Pro W3" pitchFamily="120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6011996"/>
            <a:ext cx="6984776" cy="36933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How does training fit into system design? Give an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itle 1"/>
          <p:cNvSpPr>
            <a:spLocks noGrp="1"/>
          </p:cNvSpPr>
          <p:nvPr>
            <p:ph type="title"/>
          </p:nvPr>
        </p:nvSpPr>
        <p:spPr bwMode="auto">
          <a:xfrm>
            <a:off x="685800" y="515938"/>
            <a:ext cx="7543800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SG" dirty="0" smtClean="0">
                <a:latin typeface="Lucida Sans" pitchFamily="34" charset="0"/>
                <a:ea typeface="ヒラギノ角ゴ Pro W3" pitchFamily="120" charset="-128"/>
              </a:rPr>
              <a:t>Maintaining SA : </a:t>
            </a:r>
            <a:r>
              <a:rPr lang="en-SG" dirty="0" smtClean="0">
                <a:latin typeface="Lucida Sans" pitchFamily="34" charset="0"/>
                <a:ea typeface="ヒラギノ角ゴ Pro W3" pitchFamily="120" charset="-128"/>
              </a:rPr>
              <a:t>Projection</a:t>
            </a:r>
            <a:endParaRPr lang="en-SG" dirty="0" smtClean="0">
              <a:latin typeface="Lucida Sans" pitchFamily="34" charset="0"/>
              <a:ea typeface="ヒラギノ角ゴ Pro W3" pitchFamily="120" charset="-128"/>
            </a:endParaRPr>
          </a:p>
        </p:txBody>
      </p:sp>
      <p:sp>
        <p:nvSpPr>
          <p:cNvPr id="147459" name="Conten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685800" y="1387475"/>
            <a:ext cx="5038725" cy="4572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SG" sz="2000" dirty="0" smtClean="0">
                <a:ea typeface="ヒラギノ角ゴ Pro W3" pitchFamily="120" charset="-128"/>
              </a:rPr>
              <a:t>Plan ahead </a:t>
            </a:r>
          </a:p>
          <a:p>
            <a:r>
              <a:rPr lang="en-SG" sz="2000" dirty="0" smtClean="0">
                <a:ea typeface="ヒラギノ角ゴ Pro W3" pitchFamily="120" charset="-128"/>
              </a:rPr>
              <a:t>Consider likely outcomes</a:t>
            </a:r>
          </a:p>
          <a:p>
            <a:r>
              <a:rPr lang="en-SG" sz="2000" dirty="0" smtClean="0">
                <a:ea typeface="ヒラギノ角ゴ Pro W3" pitchFamily="120" charset="-128"/>
              </a:rPr>
              <a:t>Visualizing future events</a:t>
            </a:r>
          </a:p>
          <a:p>
            <a:r>
              <a:rPr lang="en-SG" sz="2000" dirty="0" smtClean="0">
                <a:ea typeface="ヒラギノ角ゴ Pro W3" pitchFamily="120" charset="-128"/>
              </a:rPr>
              <a:t>Ask ‘what ifs’</a:t>
            </a:r>
          </a:p>
          <a:p>
            <a:pPr>
              <a:lnSpc>
                <a:spcPct val="80000"/>
              </a:lnSpc>
            </a:pPr>
            <a:endParaRPr lang="en-SG" sz="1700" dirty="0" smtClean="0">
              <a:latin typeface="Lucida Sans" pitchFamily="34" charset="0"/>
              <a:ea typeface="ヒラギノ角ゴ Pro W3" pitchFamily="120" charset="-128"/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buClr>
                <a:srgbClr val="FF0000"/>
              </a:buClr>
            </a:pPr>
            <a:endParaRPr lang="en-SG" sz="1700" dirty="0" smtClean="0">
              <a:latin typeface="Lucida Sans" pitchFamily="34" charset="0"/>
              <a:ea typeface="ヒラギノ角ゴ Pro W3" pitchFamily="120" charset="-128"/>
            </a:endParaRPr>
          </a:p>
          <a:p>
            <a:pPr>
              <a:lnSpc>
                <a:spcPct val="80000"/>
              </a:lnSpc>
            </a:pPr>
            <a:endParaRPr lang="en-SG" sz="1700" dirty="0" smtClean="0">
              <a:latin typeface="Lucida Sans" pitchFamily="34" charset="0"/>
              <a:ea typeface="ヒラギノ角ゴ Pro W3" pitchFamily="120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3356992"/>
            <a:ext cx="3529087" cy="36933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Is this advice realistic?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 bwMode="auto">
          <a:xfrm>
            <a:off x="685800" y="515938"/>
            <a:ext cx="7543800" cy="609600"/>
          </a:xfrm>
          <a:noFill/>
          <a:ln>
            <a:miter lim="800000"/>
            <a:headEnd/>
            <a:tailEnd/>
          </a:ln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SG" smtClean="0">
                <a:solidFill>
                  <a:schemeClr val="tx1"/>
                </a:solidFill>
                <a:latin typeface="Lucida Sans" pitchFamily="34" charset="0"/>
                <a:ea typeface="ヒラギノ角ゴ Pro W3" pitchFamily="120" charset="-128"/>
              </a:rPr>
              <a:t>Situation Awareness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685800" y="1387475"/>
            <a:ext cx="4102100" cy="3430588"/>
          </a:xfr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sz="2200" smtClean="0">
                <a:solidFill>
                  <a:schemeClr val="tx1"/>
                </a:solidFill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>The </a:t>
            </a:r>
            <a:r>
              <a:rPr lang="en-US" sz="2200" b="1" smtClean="0">
                <a:solidFill>
                  <a:schemeClr val="tx1"/>
                </a:solidFill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>perception</a:t>
            </a:r>
            <a:r>
              <a:rPr lang="en-US" sz="2200" smtClean="0">
                <a:solidFill>
                  <a:schemeClr val="tx1"/>
                </a:solidFill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> of the elements in the environment within a volume of time and space, </a:t>
            </a:r>
            <a:br>
              <a:rPr lang="en-US" sz="2200" smtClean="0">
                <a:solidFill>
                  <a:schemeClr val="tx1"/>
                </a:solidFill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</a:br>
            <a:r>
              <a:rPr lang="en-US" sz="2200" smtClean="0">
                <a:solidFill>
                  <a:schemeClr val="tx1"/>
                </a:solidFill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>the </a:t>
            </a:r>
            <a:r>
              <a:rPr lang="en-US" sz="2200" b="1" smtClean="0">
                <a:solidFill>
                  <a:schemeClr val="tx1"/>
                </a:solidFill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>comprehension</a:t>
            </a:r>
            <a:r>
              <a:rPr lang="en-US" sz="2200" smtClean="0">
                <a:solidFill>
                  <a:schemeClr val="tx1"/>
                </a:solidFill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> of their meaning, and the </a:t>
            </a:r>
            <a:r>
              <a:rPr lang="en-US" sz="2200" b="1" smtClean="0">
                <a:solidFill>
                  <a:schemeClr val="tx1"/>
                </a:solidFill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>projection </a:t>
            </a:r>
            <a:r>
              <a:rPr lang="en-US" sz="2200" smtClean="0">
                <a:solidFill>
                  <a:schemeClr val="tx1"/>
                </a:solidFill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>of their status in the near future” </a:t>
            </a:r>
          </a:p>
          <a:p>
            <a:pPr marL="0" indent="0" algn="r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sz="2200" smtClean="0">
                <a:solidFill>
                  <a:schemeClr val="tx1"/>
                </a:solidFill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>Endsley, 1988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3938954" y="1374546"/>
          <a:ext cx="4853354" cy="37826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7526338" y="2147888"/>
            <a:ext cx="1316037" cy="292100"/>
          </a:xfrm>
          <a:prstGeom prst="rect">
            <a:avLst/>
          </a:prstGeom>
          <a:ln w="28575">
            <a:solidFill>
              <a:schemeClr val="tx2">
                <a:lumMod val="20000"/>
                <a:lumOff val="80000"/>
              </a:schemeClr>
            </a:solidFill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92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Noticing events</a:t>
            </a:r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7551738" y="3203575"/>
            <a:ext cx="1303337" cy="490538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  <a:extLst/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1292" dirty="0">
                <a:cs typeface="Arial" pitchFamily="34" charset="0"/>
              </a:rPr>
              <a:t>Understanding </a:t>
            </a:r>
          </a:p>
          <a:p>
            <a:pPr>
              <a:spcBef>
                <a:spcPts val="0"/>
              </a:spcBef>
              <a:defRPr/>
            </a:pPr>
            <a:r>
              <a:rPr lang="en-US" sz="1292" dirty="0">
                <a:cs typeface="Arial" pitchFamily="34" charset="0"/>
              </a:rPr>
              <a:t>what is</a:t>
            </a:r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7596188" y="4329113"/>
            <a:ext cx="1266825" cy="48895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92" dirty="0">
                <a:cs typeface="Arial" pitchFamily="34" charset="0"/>
              </a:rPr>
              <a:t>Predicting </a:t>
            </a:r>
          </a:p>
          <a:p>
            <a:pPr>
              <a:spcBef>
                <a:spcPts val="0"/>
              </a:spcBef>
              <a:defRPr/>
            </a:pPr>
            <a:r>
              <a:rPr lang="en-US" sz="1292" dirty="0">
                <a:cs typeface="Arial" pitchFamily="34" charset="0"/>
              </a:rPr>
              <a:t>what will be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536" y="5556141"/>
            <a:ext cx="8458200" cy="36933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Spatial, technical and procedural factors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19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build="allAtOnce" animBg="1"/>
      <p:bldP spid="8198" grpId="0" animBg="1"/>
      <p:bldP spid="819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/>
          </p:cNvSpPr>
          <p:nvPr>
            <p:ph type="title"/>
          </p:nvPr>
        </p:nvSpPr>
        <p:spPr bwMode="auto">
          <a:xfrm>
            <a:off x="685800" y="515938"/>
            <a:ext cx="7543800" cy="609600"/>
          </a:xfrm>
          <a:noFill/>
          <a:ln>
            <a:miter lim="800000"/>
            <a:headEnd/>
            <a:tailEnd/>
          </a:ln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SG" smtClean="0">
                <a:latin typeface="Lucida Sans" pitchFamily="34" charset="0"/>
                <a:ea typeface="ヒラギノ角ゴ Pro W3" pitchFamily="120" charset="-128"/>
              </a:rPr>
              <a:t>Situation Awareness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2251320" y="1860917"/>
          <a:ext cx="4853354" cy="37826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Curved Left Arrow 8"/>
          <p:cNvSpPr/>
          <p:nvPr/>
        </p:nvSpPr>
        <p:spPr bwMode="auto">
          <a:xfrm rot="11143170">
            <a:off x="2239963" y="2587625"/>
            <a:ext cx="1624012" cy="2698750"/>
          </a:xfrm>
          <a:prstGeom prst="curvedLeftArrow">
            <a:avLst>
              <a:gd name="adj1" fmla="val 25000"/>
              <a:gd name="adj2" fmla="val 50000"/>
              <a:gd name="adj3" fmla="val 32076"/>
            </a:avLst>
          </a:prstGeom>
          <a:solidFill>
            <a:schemeClr val="tx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wrap="none"/>
          <a:lstStyle/>
          <a:p>
            <a:pPr>
              <a:defRPr/>
            </a:pPr>
            <a:endParaRPr lang="en-SG"/>
          </a:p>
        </p:txBody>
      </p:sp>
      <p:sp>
        <p:nvSpPr>
          <p:cNvPr id="9224" name="Rectangle 6"/>
          <p:cNvSpPr>
            <a:spLocks noChangeArrowheads="1"/>
          </p:cNvSpPr>
          <p:nvPr/>
        </p:nvSpPr>
        <p:spPr bwMode="auto">
          <a:xfrm>
            <a:off x="2454275" y="3667125"/>
            <a:ext cx="16097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0000"/>
                </a:solidFill>
                <a:cs typeface="Arial" pitchFamily="34" charset="0"/>
              </a:rPr>
              <a:t>New information</a:t>
            </a:r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838825" y="2633663"/>
            <a:ext cx="1316038" cy="292100"/>
          </a:xfrm>
          <a:prstGeom prst="rect">
            <a:avLst/>
          </a:prstGeom>
          <a:ln w="28575">
            <a:solidFill>
              <a:schemeClr val="tx2">
                <a:lumMod val="20000"/>
                <a:lumOff val="80000"/>
              </a:schemeClr>
            </a:solidFill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92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Noticing events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5864225" y="3689350"/>
            <a:ext cx="1304925" cy="490538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  <a:extLst/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1292" dirty="0">
                <a:solidFill>
                  <a:srgbClr val="000000"/>
                </a:solidFill>
                <a:cs typeface="Arial" pitchFamily="34" charset="0"/>
              </a:rPr>
              <a:t>Understanding </a:t>
            </a:r>
          </a:p>
          <a:p>
            <a:pPr>
              <a:spcBef>
                <a:spcPts val="0"/>
              </a:spcBef>
              <a:defRPr/>
            </a:pPr>
            <a:r>
              <a:rPr lang="en-US" sz="1292" dirty="0">
                <a:solidFill>
                  <a:srgbClr val="000000"/>
                </a:solidFill>
                <a:cs typeface="Arial" pitchFamily="34" charset="0"/>
              </a:rPr>
              <a:t>what is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5908675" y="4814888"/>
            <a:ext cx="1336675" cy="490537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92" dirty="0">
                <a:solidFill>
                  <a:srgbClr val="000000"/>
                </a:solidFill>
                <a:cs typeface="Arial" pitchFamily="34" charset="0"/>
              </a:rPr>
              <a:t>Predicting </a:t>
            </a:r>
          </a:p>
          <a:p>
            <a:pPr>
              <a:spcBef>
                <a:spcPts val="0"/>
              </a:spcBef>
              <a:defRPr/>
            </a:pPr>
            <a:r>
              <a:rPr lang="en-US" sz="1292" dirty="0">
                <a:solidFill>
                  <a:srgbClr val="000000"/>
                </a:solidFill>
                <a:cs typeface="Arial" pitchFamily="34" charset="0"/>
              </a:rPr>
              <a:t>what will be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2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15938"/>
            <a:ext cx="7543800" cy="609600"/>
          </a:xfrm>
          <a:noFill/>
          <a:ln>
            <a:miter lim="800000"/>
            <a:headEnd/>
            <a:tailEnd/>
          </a:ln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SG" sz="2800" dirty="0" smtClean="0">
                <a:latin typeface="Lucida Sans" pitchFamily="34" charset="0"/>
                <a:ea typeface="ヒラギノ角ゴ Pro W3" pitchFamily="120" charset="-128"/>
              </a:rPr>
              <a:t>Situation Awareness : A working definition </a:t>
            </a:r>
            <a:endParaRPr lang="en-GB" sz="2800" dirty="0" smtClean="0">
              <a:latin typeface="Lucida Sans" pitchFamily="34" charset="0"/>
              <a:ea typeface="ヒラギノ角ゴ Pro W3" pitchFamily="120" charset="-128"/>
            </a:endParaRP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sz="quarter" idx="11"/>
          </p:nvPr>
        </p:nvSpPr>
        <p:spPr bwMode="auto">
          <a:xfrm>
            <a:off x="685800" y="1387475"/>
            <a:ext cx="8167936" cy="4572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SG" sz="2400" dirty="0" smtClean="0">
                <a:latin typeface="Lucida Sans" pitchFamily="34" charset="0"/>
                <a:ea typeface="ヒラギノ角ゴ Pro W3" pitchFamily="120" charset="-128"/>
              </a:rPr>
              <a:t>Continuous monitoring of environment, noticing what is going on and detecting changes in the environment.</a:t>
            </a:r>
          </a:p>
          <a:p>
            <a:pPr>
              <a:lnSpc>
                <a:spcPct val="80000"/>
              </a:lnSpc>
            </a:pPr>
            <a:endParaRPr lang="en-SG" sz="2400" dirty="0" smtClean="0">
              <a:latin typeface="Lucida Sans" pitchFamily="34" charset="0"/>
              <a:ea typeface="ヒラギノ角ゴ Pro W3" pitchFamily="120" charset="-128"/>
            </a:endParaRPr>
          </a:p>
          <a:p>
            <a:pPr>
              <a:lnSpc>
                <a:spcPct val="80000"/>
              </a:lnSpc>
            </a:pPr>
            <a:r>
              <a:rPr lang="en-SG" sz="2400" dirty="0" smtClean="0">
                <a:latin typeface="Lucida Sans" pitchFamily="34" charset="0"/>
                <a:ea typeface="ヒラギノ角ゴ Pro W3" pitchFamily="120" charset="-128"/>
              </a:rPr>
              <a:t>Forming a good mental picture of the current task and the surrounding work environment.</a:t>
            </a:r>
          </a:p>
          <a:p>
            <a:pPr>
              <a:lnSpc>
                <a:spcPct val="80000"/>
              </a:lnSpc>
            </a:pPr>
            <a:endParaRPr lang="en-SG" sz="2400" dirty="0" smtClean="0">
              <a:latin typeface="Lucida Sans" pitchFamily="34" charset="0"/>
              <a:ea typeface="ヒラギノ角ゴ Pro W3" pitchFamily="120" charset="-128"/>
            </a:endParaRPr>
          </a:p>
          <a:p>
            <a:pPr>
              <a:lnSpc>
                <a:spcPct val="80000"/>
              </a:lnSpc>
            </a:pPr>
            <a:r>
              <a:rPr lang="en-SG" sz="2400" dirty="0" smtClean="0">
                <a:latin typeface="Lucida Sans" pitchFamily="34" charset="0"/>
                <a:ea typeface="ヒラギノ角ゴ Pro W3" pitchFamily="120" charset="-128"/>
              </a:rPr>
              <a:t>Result </a:t>
            </a:r>
            <a:r>
              <a:rPr lang="en-SG" sz="2400" dirty="0" smtClean="0">
                <a:latin typeface="Lucida Sans" pitchFamily="34" charset="0"/>
                <a:ea typeface="ヒラギノ角ゴ Pro W3" pitchFamily="120" charset="-128"/>
                <a:sym typeface="Wingdings" pitchFamily="2" charset="2"/>
              </a:rPr>
              <a:t> Quick reaction and adaptation to changing situations. </a:t>
            </a:r>
            <a:endParaRPr lang="en-SG" sz="2400" dirty="0" smtClean="0">
              <a:latin typeface="Lucida Sans" pitchFamily="34" charset="0"/>
              <a:ea typeface="ヒラギノ角ゴ Pro W3" pitchFamily="120" charset="-128"/>
            </a:endParaRPr>
          </a:p>
          <a:p>
            <a:pPr marL="506413" lvl="1" indent="-252413" eaLnBrk="1" hangingPunct="1">
              <a:lnSpc>
                <a:spcPct val="70000"/>
              </a:lnSpc>
              <a:buFont typeface="Wingdings 3" pitchFamily="18" charset="2"/>
              <a:buChar char=""/>
            </a:pPr>
            <a:endParaRPr lang="en-US" sz="2100" dirty="0" smtClean="0">
              <a:ea typeface="ヒラギノ角ゴ Pro W3" pitchFamily="120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5723964"/>
            <a:ext cx="8458200" cy="36933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Riding a bike, driving a car, flying an airplane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2"/>
          <p:cNvSpPr>
            <a:spLocks noGrp="1"/>
          </p:cNvSpPr>
          <p:nvPr>
            <p:ph type="title"/>
          </p:nvPr>
        </p:nvSpPr>
        <p:spPr bwMode="auto">
          <a:xfrm>
            <a:off x="685800" y="515938"/>
            <a:ext cx="7543800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SG" smtClean="0">
                <a:latin typeface="Lucida Sans" pitchFamily="34" charset="0"/>
                <a:ea typeface="ヒラギノ角ゴ Pro W3" pitchFamily="120" charset="-128"/>
              </a:rPr>
              <a:t>Manifestation of Human Error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1387475"/>
            <a:ext cx="7702624" cy="4572000"/>
          </a:xfrm>
        </p:spPr>
        <p:txBody>
          <a:bodyPr>
            <a:normAutofit lnSpcReduction="10000"/>
          </a:bodyPr>
          <a:lstStyle/>
          <a:p>
            <a:pPr>
              <a:spcBef>
                <a:spcPts val="300"/>
              </a:spcBef>
              <a:spcAft>
                <a:spcPts val="600"/>
              </a:spcAft>
              <a:defRPr/>
            </a:pPr>
            <a:r>
              <a:rPr lang="en-SG" sz="2585" dirty="0"/>
              <a:t>Failure to notice changes in events </a:t>
            </a:r>
          </a:p>
          <a:p>
            <a:pPr>
              <a:spcBef>
                <a:spcPts val="300"/>
              </a:spcBef>
              <a:spcAft>
                <a:spcPts val="600"/>
              </a:spcAft>
              <a:defRPr/>
            </a:pPr>
            <a:r>
              <a:rPr lang="en-SG" sz="2585" dirty="0"/>
              <a:t>Failure to understand what happened</a:t>
            </a:r>
          </a:p>
          <a:p>
            <a:pPr>
              <a:spcBef>
                <a:spcPts val="300"/>
              </a:spcBef>
              <a:spcAft>
                <a:spcPts val="600"/>
              </a:spcAft>
              <a:defRPr/>
            </a:pPr>
            <a:r>
              <a:rPr lang="en-SG" sz="2585" dirty="0"/>
              <a:t>Failure to provide information</a:t>
            </a:r>
          </a:p>
          <a:p>
            <a:pPr>
              <a:spcBef>
                <a:spcPts val="300"/>
              </a:spcBef>
              <a:spcAft>
                <a:spcPts val="600"/>
              </a:spcAft>
              <a:defRPr/>
            </a:pPr>
            <a:r>
              <a:rPr lang="en-SG" sz="2585" dirty="0"/>
              <a:t>Failure to inform crew members of actions or decisions taken </a:t>
            </a:r>
          </a:p>
          <a:p>
            <a:pPr>
              <a:spcBef>
                <a:spcPts val="300"/>
              </a:spcBef>
              <a:spcAft>
                <a:spcPts val="600"/>
              </a:spcAft>
              <a:defRPr/>
            </a:pPr>
            <a:r>
              <a:rPr lang="en-SG" sz="2585" dirty="0"/>
              <a:t>Failure to resolve conflicting interpretations of information</a:t>
            </a:r>
          </a:p>
          <a:p>
            <a:pPr>
              <a:spcBef>
                <a:spcPts val="300"/>
              </a:spcBef>
              <a:spcAft>
                <a:spcPts val="600"/>
              </a:spcAft>
              <a:defRPr/>
            </a:pPr>
            <a:r>
              <a:rPr lang="en-SG" sz="2585" dirty="0"/>
              <a:t>Lack of assertiveness by subordinate crewmember to question SA of senior co-workers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4956" y="5879013"/>
            <a:ext cx="5689252" cy="36933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Consider the activities of the employees in a food stall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15938"/>
            <a:ext cx="7543800" cy="609600"/>
          </a:xfrm>
          <a:noFill/>
          <a:ln>
            <a:miter lim="800000"/>
            <a:headEnd/>
            <a:tailEnd/>
          </a:ln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latin typeface="Lucida Sans" pitchFamily="34" charset="0"/>
                <a:ea typeface="ヒラギノ角ゴ Pro W3" pitchFamily="120" charset="-128"/>
              </a:rPr>
              <a:t>Situation Awareness and Safety</a:t>
            </a:r>
            <a:endParaRPr lang="en-GB" smtClean="0">
              <a:latin typeface="Lucida Sans" pitchFamily="34" charset="0"/>
              <a:ea typeface="ヒラギノ角ゴ Pro W3" pitchFamily="120" charset="-128"/>
            </a:endParaRP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sz="quarter" idx="11"/>
          </p:nvPr>
        </p:nvSpPr>
        <p:spPr bwMode="auto">
          <a:xfrm>
            <a:off x="685800" y="1387475"/>
            <a:ext cx="7543800" cy="4572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700" dirty="0" smtClean="0">
                <a:latin typeface="Lucida Sans" pitchFamily="34" charset="0"/>
                <a:ea typeface="ヒラギノ角ゴ Pro W3" pitchFamily="120" charset="-128"/>
              </a:rPr>
              <a:t>Failures of SA: </a:t>
            </a:r>
          </a:p>
          <a:p>
            <a:pPr lvl="1" eaLnBrk="1" hangingPunct="1"/>
            <a:r>
              <a:rPr lang="en-US" sz="2400" dirty="0" smtClean="0">
                <a:ea typeface="ヒラギノ角ゴ Pro W3" pitchFamily="120" charset="-128"/>
              </a:rPr>
              <a:t>I didn’t </a:t>
            </a:r>
            <a:r>
              <a:rPr lang="en-US" sz="2400" dirty="0" err="1" smtClean="0">
                <a:ea typeface="ヒラギノ角ゴ Pro W3" pitchFamily="120" charset="-128"/>
              </a:rPr>
              <a:t>realise</a:t>
            </a:r>
            <a:r>
              <a:rPr lang="en-US" sz="2400" dirty="0" smtClean="0">
                <a:ea typeface="ヒラギノ角ゴ Pro W3" pitchFamily="120" charset="-128"/>
              </a:rPr>
              <a:t> that…</a:t>
            </a:r>
          </a:p>
          <a:p>
            <a:pPr lvl="1" eaLnBrk="1" hangingPunct="1"/>
            <a:r>
              <a:rPr lang="en-US" sz="2400" dirty="0" smtClean="0">
                <a:ea typeface="ヒラギノ角ゴ Pro W3" pitchFamily="120" charset="-128"/>
              </a:rPr>
              <a:t>I didn’t notice that…</a:t>
            </a:r>
          </a:p>
          <a:p>
            <a:pPr lvl="1" eaLnBrk="1" hangingPunct="1"/>
            <a:r>
              <a:rPr lang="en-US" sz="2400" dirty="0" smtClean="0">
                <a:ea typeface="ヒラギノ角ゴ Pro W3" pitchFamily="120" charset="-128"/>
              </a:rPr>
              <a:t>I didn’t hear /see…</a:t>
            </a:r>
          </a:p>
          <a:p>
            <a:pPr lvl="1" eaLnBrk="1" hangingPunct="1"/>
            <a:r>
              <a:rPr lang="en-US" sz="2400" dirty="0" smtClean="0">
                <a:ea typeface="ヒラギノ角ゴ Pro W3" pitchFamily="120" charset="-128"/>
              </a:rPr>
              <a:t>I wasn’t aware that…</a:t>
            </a:r>
          </a:p>
          <a:p>
            <a:pPr lvl="1" eaLnBrk="1" hangingPunct="1"/>
            <a:r>
              <a:rPr lang="en-US" sz="2400" dirty="0" smtClean="0">
                <a:ea typeface="ヒラギノ角ゴ Pro W3" pitchFamily="120" charset="-128"/>
              </a:rPr>
              <a:t>We were surprised when…</a:t>
            </a:r>
          </a:p>
          <a:p>
            <a:pPr lvl="1" eaLnBrk="1" hangingPunct="1"/>
            <a:r>
              <a:rPr lang="en-US" sz="2400" dirty="0" smtClean="0">
                <a:ea typeface="ヒラギノ角ゴ Pro W3" pitchFamily="120" charset="-128"/>
              </a:rPr>
              <a:t>I was so busy attending to…</a:t>
            </a:r>
          </a:p>
          <a:p>
            <a:pPr lvl="1" eaLnBrk="1" hangingPunct="1"/>
            <a:r>
              <a:rPr lang="en-US" sz="2400" dirty="0" smtClean="0">
                <a:ea typeface="ヒラギノ角ゴ Pro W3" pitchFamily="120" charset="-128"/>
              </a:rPr>
              <a:t>I was focusing on…</a:t>
            </a:r>
          </a:p>
          <a:p>
            <a:pPr lvl="1" eaLnBrk="1" hangingPunct="1"/>
            <a:r>
              <a:rPr lang="en-US" sz="2400" dirty="0" smtClean="0">
                <a:ea typeface="ヒラギノ角ゴ Pro W3" pitchFamily="120" charset="-128"/>
              </a:rPr>
              <a:t>I was confused …</a:t>
            </a:r>
          </a:p>
          <a:p>
            <a:pPr lvl="1" eaLnBrk="1" hangingPunct="1"/>
            <a:r>
              <a:rPr lang="en-US" sz="2400" dirty="0" smtClean="0">
                <a:ea typeface="ヒラギノ角ゴ Pro W3" pitchFamily="120" charset="-128"/>
              </a:rPr>
              <a:t>We were convinced that… </a:t>
            </a:r>
          </a:p>
          <a:p>
            <a:pPr eaLnBrk="1" hangingPunct="1"/>
            <a:endParaRPr lang="en-GB" sz="2500" dirty="0" smtClean="0">
              <a:latin typeface="Lucida Sans" pitchFamily="34" charset="0"/>
              <a:ea typeface="ヒラギノ角ゴ Pro W3" pitchFamily="120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8064" y="2492896"/>
            <a:ext cx="3529087" cy="9233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Describe and discuss the last time you made a mistake / had an accident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15938"/>
            <a:ext cx="7543800" cy="609600"/>
          </a:xfrm>
          <a:noFill/>
          <a:ln>
            <a:miter lim="800000"/>
            <a:headEnd/>
            <a:tailEnd/>
          </a:ln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latin typeface="Lucida Sans" pitchFamily="34" charset="0"/>
                <a:ea typeface="ヒラギノ角ゴ Pro W3" pitchFamily="120" charset="-128"/>
              </a:rPr>
              <a:t>Human Information Processing </a:t>
            </a:r>
            <a:endParaRPr lang="en-GB" smtClean="0">
              <a:latin typeface="Lucida Sans" pitchFamily="34" charset="0"/>
              <a:ea typeface="ヒラギノ角ゴ Pro W3" pitchFamily="120" charset="-128"/>
            </a:endParaRPr>
          </a:p>
        </p:txBody>
      </p:sp>
      <p:grpSp>
        <p:nvGrpSpPr>
          <p:cNvPr id="130052" name="Group 40"/>
          <p:cNvGrpSpPr>
            <a:grpSpLocks/>
          </p:cNvGrpSpPr>
          <p:nvPr/>
        </p:nvGrpSpPr>
        <p:grpSpPr bwMode="auto">
          <a:xfrm>
            <a:off x="569913" y="1931988"/>
            <a:ext cx="7839075" cy="4365625"/>
            <a:chOff x="1252130" y="1357499"/>
            <a:chExt cx="6682195" cy="3559695"/>
          </a:xfrm>
        </p:grpSpPr>
        <p:sp>
          <p:nvSpPr>
            <p:cNvPr id="3" name="Rectangle 2"/>
            <p:cNvSpPr/>
            <p:nvPr/>
          </p:nvSpPr>
          <p:spPr bwMode="auto">
            <a:xfrm>
              <a:off x="2284636" y="2510840"/>
              <a:ext cx="1067690" cy="689934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/>
            <a:lstStyle/>
            <a:p>
              <a:pPr algn="ctr">
                <a:defRPr/>
              </a:pPr>
              <a:endParaRPr lang="en-SG">
                <a:solidFill>
                  <a:schemeClr val="tx1"/>
                </a:solidFill>
                <a:ea typeface="ヒラギノ角ゴ Pro W3" pitchFamily="120" charset="-128"/>
              </a:endParaRPr>
            </a:p>
            <a:p>
              <a:pPr algn="ctr">
                <a:defRPr/>
              </a:pPr>
              <a:r>
                <a:rPr lang="en-SG" sz="900">
                  <a:solidFill>
                    <a:schemeClr val="tx1"/>
                  </a:solidFill>
                  <a:ea typeface="ヒラギノ角ゴ Pro W3" pitchFamily="120" charset="-128"/>
                </a:rPr>
                <a:t>Short term </a:t>
              </a:r>
            </a:p>
            <a:p>
              <a:pPr algn="ctr">
                <a:defRPr/>
              </a:pPr>
              <a:r>
                <a:rPr lang="en-SG" sz="900">
                  <a:solidFill>
                    <a:schemeClr val="tx1"/>
                  </a:solidFill>
                  <a:ea typeface="ヒラギノ角ゴ Pro W3" pitchFamily="120" charset="-128"/>
                </a:rPr>
                <a:t>sensory store</a:t>
              </a:r>
            </a:p>
          </p:txBody>
        </p:sp>
        <p:sp>
          <p:nvSpPr>
            <p:cNvPr id="4" name="Oval 3"/>
            <p:cNvSpPr/>
            <p:nvPr/>
          </p:nvSpPr>
          <p:spPr bwMode="auto">
            <a:xfrm>
              <a:off x="3732580" y="2514723"/>
              <a:ext cx="1143470" cy="68605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/>
            <a:lstStyle/>
            <a:p>
              <a:pPr>
                <a:defRPr/>
              </a:pPr>
              <a:r>
                <a:rPr lang="en-SG" sz="969" dirty="0">
                  <a:solidFill>
                    <a:schemeClr val="tx1"/>
                  </a:solidFill>
                </a:rPr>
                <a:t>Perceptual </a:t>
              </a:r>
            </a:p>
            <a:p>
              <a:pPr>
                <a:defRPr/>
              </a:pPr>
              <a:r>
                <a:rPr lang="en-SG" sz="969" dirty="0">
                  <a:solidFill>
                    <a:schemeClr val="tx1"/>
                  </a:solidFill>
                </a:rPr>
                <a:t>Processor</a:t>
              </a: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5257658" y="2514723"/>
              <a:ext cx="1142117" cy="68605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/>
            <a:lstStyle/>
            <a:p>
              <a:pPr>
                <a:defRPr/>
              </a:pPr>
              <a:r>
                <a:rPr lang="en-SG" sz="969" dirty="0">
                  <a:solidFill>
                    <a:schemeClr val="tx1"/>
                  </a:solidFill>
                </a:rPr>
                <a:t>Cognitive</a:t>
              </a:r>
            </a:p>
            <a:p>
              <a:pPr>
                <a:defRPr/>
              </a:pPr>
              <a:r>
                <a:rPr lang="en-SG" sz="969" dirty="0">
                  <a:solidFill>
                    <a:schemeClr val="tx1"/>
                  </a:solidFill>
                </a:rPr>
                <a:t>Processor</a:t>
              </a: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6790855" y="2514723"/>
              <a:ext cx="1143470" cy="68605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/>
            <a:lstStyle/>
            <a:p>
              <a:pPr>
                <a:defRPr/>
              </a:pPr>
              <a:r>
                <a:rPr lang="en-SG" sz="969" dirty="0">
                  <a:solidFill>
                    <a:schemeClr val="tx1"/>
                  </a:solidFill>
                </a:rPr>
                <a:t>Motor </a:t>
              </a:r>
            </a:p>
            <a:p>
              <a:pPr>
                <a:defRPr/>
              </a:pPr>
              <a:r>
                <a:rPr lang="en-SG" sz="969" dirty="0">
                  <a:solidFill>
                    <a:schemeClr val="tx1"/>
                  </a:solidFill>
                </a:rPr>
                <a:t>Processor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771824" y="3657709"/>
              <a:ext cx="1066337" cy="689934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/>
            <a:lstStyle/>
            <a:p>
              <a:pPr algn="ctr">
                <a:defRPr/>
              </a:pPr>
              <a:endParaRPr lang="en-SG">
                <a:solidFill>
                  <a:schemeClr val="tx1"/>
                </a:solidFill>
                <a:ea typeface="ヒラギノ角ゴ Pro W3" pitchFamily="120" charset="-128"/>
              </a:endParaRPr>
            </a:p>
            <a:p>
              <a:pPr algn="ctr">
                <a:defRPr/>
              </a:pPr>
              <a:r>
                <a:rPr lang="en-SG" sz="900">
                  <a:solidFill>
                    <a:schemeClr val="tx1"/>
                  </a:solidFill>
                  <a:ea typeface="ヒラギノ角ゴ Pro W3" pitchFamily="120" charset="-128"/>
                </a:rPr>
                <a:t>Long term </a:t>
              </a:r>
            </a:p>
            <a:p>
              <a:pPr algn="ctr">
                <a:defRPr/>
              </a:pPr>
              <a:r>
                <a:rPr lang="en-SG" sz="900">
                  <a:solidFill>
                    <a:schemeClr val="tx1"/>
                  </a:solidFill>
                  <a:ea typeface="ヒラギノ角ゴ Pro W3" pitchFamily="120" charset="-128"/>
                </a:rPr>
                <a:t>sensory store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5295548" y="3657709"/>
              <a:ext cx="1067689" cy="689934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/>
            <a:lstStyle/>
            <a:p>
              <a:pPr algn="ctr">
                <a:defRPr/>
              </a:pPr>
              <a:endParaRPr lang="en-SG">
                <a:solidFill>
                  <a:schemeClr val="tx1"/>
                </a:solidFill>
                <a:ea typeface="ヒラギノ角ゴ Pro W3" pitchFamily="120" charset="-128"/>
              </a:endParaRPr>
            </a:p>
            <a:p>
              <a:pPr algn="ctr">
                <a:defRPr/>
              </a:pPr>
              <a:r>
                <a:rPr lang="en-SG" sz="900">
                  <a:solidFill>
                    <a:schemeClr val="tx1"/>
                  </a:solidFill>
                  <a:ea typeface="ヒラギノ角ゴ Pro W3" pitchFamily="120" charset="-128"/>
                </a:rPr>
                <a:t>Working </a:t>
              </a:r>
            </a:p>
            <a:p>
              <a:pPr algn="ctr">
                <a:defRPr/>
              </a:pPr>
              <a:r>
                <a:rPr lang="en-SG" sz="900">
                  <a:solidFill>
                    <a:schemeClr val="tx1"/>
                  </a:solidFill>
                  <a:ea typeface="ヒラギノ角ゴ Pro W3" pitchFamily="120" charset="-128"/>
                </a:rPr>
                <a:t>Memory </a:t>
              </a:r>
            </a:p>
            <a:p>
              <a:pPr algn="ctr">
                <a:defRPr/>
              </a:pPr>
              <a:r>
                <a:rPr lang="en-SG">
                  <a:solidFill>
                    <a:schemeClr val="tx1"/>
                  </a:solidFill>
                  <a:ea typeface="ヒラギノ角ゴ Pro W3" pitchFamily="120" charset="-128"/>
                </a:rPr>
                <a:t> </a:t>
              </a:r>
            </a:p>
          </p:txBody>
        </p:sp>
        <p:cxnSp>
          <p:nvCxnSpPr>
            <p:cNvPr id="9" name="Straight Arrow Connector 8"/>
            <p:cNvCxnSpPr>
              <a:stCxn id="3" idx="3"/>
              <a:endCxn id="4" idx="2"/>
            </p:cNvCxnSpPr>
            <p:nvPr/>
          </p:nvCxnSpPr>
          <p:spPr bwMode="auto">
            <a:xfrm>
              <a:off x="3352326" y="2853865"/>
              <a:ext cx="380254" cy="3883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4" idx="6"/>
              <a:endCxn id="12" idx="2"/>
            </p:cNvCxnSpPr>
            <p:nvPr/>
          </p:nvCxnSpPr>
          <p:spPr bwMode="auto">
            <a:xfrm>
              <a:off x="4876050" y="2857748"/>
              <a:ext cx="381608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2" idx="6"/>
              <a:endCxn id="13" idx="2"/>
            </p:cNvCxnSpPr>
            <p:nvPr/>
          </p:nvCxnSpPr>
          <p:spPr bwMode="auto">
            <a:xfrm>
              <a:off x="6399775" y="2857748"/>
              <a:ext cx="391080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4" idx="0"/>
              <a:endCxn id="4" idx="4"/>
            </p:cNvCxnSpPr>
            <p:nvPr/>
          </p:nvCxnSpPr>
          <p:spPr bwMode="auto">
            <a:xfrm flipV="1">
              <a:off x="4304992" y="3200774"/>
              <a:ext cx="0" cy="456935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5" idx="0"/>
              <a:endCxn id="12" idx="4"/>
            </p:cNvCxnSpPr>
            <p:nvPr/>
          </p:nvCxnSpPr>
          <p:spPr bwMode="auto">
            <a:xfrm flipV="1">
              <a:off x="5828716" y="3200774"/>
              <a:ext cx="0" cy="456935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4838160" y="3810452"/>
              <a:ext cx="457388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 bwMode="auto">
            <a:xfrm flipH="1">
              <a:off x="4838160" y="4191016"/>
              <a:ext cx="419498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 bwMode="auto">
            <a:xfrm>
              <a:off x="1924679" y="2864221"/>
              <a:ext cx="380255" cy="3883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 bwMode="auto">
            <a:xfrm>
              <a:off x="7361913" y="3200774"/>
              <a:ext cx="0" cy="456935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4350" name="Oval 14349"/>
            <p:cNvSpPr/>
            <p:nvPr/>
          </p:nvSpPr>
          <p:spPr bwMode="auto">
            <a:xfrm>
              <a:off x="5464752" y="1357499"/>
              <a:ext cx="1879023" cy="762000"/>
            </a:xfrm>
            <a:prstGeom prst="ellipse">
              <a:avLst/>
            </a:prstGeom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/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  <p:txBody>
            <a:bodyPr wrap="none"/>
            <a:lstStyle/>
            <a:p>
              <a:pPr algn="ctr">
                <a:defRPr/>
              </a:pPr>
              <a:r>
                <a:rPr lang="en-SG" sz="1662" dirty="0">
                  <a:solidFill>
                    <a:schemeClr val="bg1"/>
                  </a:solidFill>
                </a:rPr>
                <a:t>Attention</a:t>
              </a:r>
            </a:p>
          </p:txBody>
        </p:sp>
        <p:cxnSp>
          <p:nvCxnSpPr>
            <p:cNvPr id="14354" name="Straight Arrow Connector 14353"/>
            <p:cNvCxnSpPr/>
            <p:nvPr/>
          </p:nvCxnSpPr>
          <p:spPr bwMode="auto">
            <a:xfrm flipH="1">
              <a:off x="4973482" y="2008599"/>
              <a:ext cx="767275" cy="410336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4356" name="Straight Arrow Connector 14355"/>
            <p:cNvCxnSpPr>
              <a:stCxn id="14350" idx="4"/>
            </p:cNvCxnSpPr>
            <p:nvPr/>
          </p:nvCxnSpPr>
          <p:spPr bwMode="auto">
            <a:xfrm flipH="1">
              <a:off x="6192732" y="2119921"/>
              <a:ext cx="211102" cy="299015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4358" name="Straight Arrow Connector 14357"/>
            <p:cNvCxnSpPr>
              <a:stCxn id="14350" idx="5"/>
            </p:cNvCxnSpPr>
            <p:nvPr/>
          </p:nvCxnSpPr>
          <p:spPr bwMode="auto">
            <a:xfrm>
              <a:off x="7068265" y="2008599"/>
              <a:ext cx="274703" cy="339142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4360" name="Straight Arrow Connector 14359"/>
            <p:cNvCxnSpPr/>
            <p:nvPr/>
          </p:nvCxnSpPr>
          <p:spPr bwMode="auto">
            <a:xfrm flipH="1">
              <a:off x="6299637" y="2119921"/>
              <a:ext cx="296355" cy="1537788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130075" name="TextBox 14361"/>
            <p:cNvSpPr txBox="1">
              <a:spLocks noChangeArrowheads="1"/>
            </p:cNvSpPr>
            <p:nvPr/>
          </p:nvSpPr>
          <p:spPr bwMode="auto">
            <a:xfrm>
              <a:off x="1252130" y="2743838"/>
              <a:ext cx="527755" cy="201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SG" sz="1000"/>
                <a:t>Senses</a:t>
              </a:r>
              <a:endParaRPr lang="en-SG" sz="90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035788" y="3683597"/>
              <a:ext cx="546700" cy="1967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SG" sz="969" dirty="0"/>
                <a:t>Muscles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489030" y="4713967"/>
              <a:ext cx="645485" cy="20322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SG" sz="1015" dirty="0"/>
                <a:t>Feedback</a:t>
              </a:r>
            </a:p>
          </p:txBody>
        </p:sp>
        <p:cxnSp>
          <p:nvCxnSpPr>
            <p:cNvPr id="14364" name="Elbow Connector 14363"/>
            <p:cNvCxnSpPr/>
            <p:nvPr/>
          </p:nvCxnSpPr>
          <p:spPr bwMode="auto">
            <a:xfrm rot="10800000" flipV="1">
              <a:off x="1698692" y="3810452"/>
              <a:ext cx="5721410" cy="762422"/>
            </a:xfrm>
            <a:prstGeom prst="bentConnector3">
              <a:avLst>
                <a:gd name="adj1" fmla="val -129"/>
              </a:avLst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 bwMode="auto">
            <a:xfrm flipV="1">
              <a:off x="1698692" y="2997547"/>
              <a:ext cx="0" cy="1633576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/>
          <p:nvPr/>
        </p:nvSpPr>
        <p:spPr>
          <a:xfrm>
            <a:off x="359777" y="6048375"/>
            <a:ext cx="3529087" cy="36933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Compare these two models</a:t>
            </a:r>
          </a:p>
        </p:txBody>
      </p:sp>
      <p:pic>
        <p:nvPicPr>
          <p:cNvPr id="51" name="Picture 50" descr="Pictur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158" y="1201296"/>
            <a:ext cx="3802794" cy="2011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15938"/>
            <a:ext cx="7543800" cy="609600"/>
          </a:xfrm>
          <a:noFill/>
          <a:ln>
            <a:miter lim="800000"/>
            <a:headEnd/>
            <a:tailEnd/>
          </a:ln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latin typeface="Lucida Sans" pitchFamily="34" charset="0"/>
                <a:ea typeface="ヒラギノ角ゴ Pro W3" pitchFamily="120" charset="-128"/>
              </a:rPr>
              <a:t>Barriers to Situation Awareness</a:t>
            </a:r>
            <a:endParaRPr lang="en-GB" smtClean="0">
              <a:latin typeface="Lucida Sans" pitchFamily="34" charset="0"/>
              <a:ea typeface="ヒラギノ角ゴ Pro W3" pitchFamily="120" charset="-128"/>
            </a:endParaRPr>
          </a:p>
        </p:txBody>
      </p:sp>
      <p:sp>
        <p:nvSpPr>
          <p:cNvPr id="131075" name="Content Placeholder 1"/>
          <p:cNvSpPr>
            <a:spLocks noGrp="1"/>
          </p:cNvSpPr>
          <p:nvPr>
            <p:ph type="body" sz="quarter" idx="11"/>
          </p:nvPr>
        </p:nvSpPr>
        <p:spPr bwMode="auto">
          <a:xfrm>
            <a:off x="685800" y="1557338"/>
            <a:ext cx="7543800" cy="4572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SG" sz="2500" dirty="0" smtClean="0">
                <a:latin typeface="Lucida Sans" pitchFamily="34" charset="0"/>
                <a:ea typeface="ヒラギノ角ゴ Pro W3" pitchFamily="120" charset="-128"/>
              </a:rPr>
              <a:t>SA: Perception</a:t>
            </a:r>
          </a:p>
          <a:p>
            <a:pPr lvl="1"/>
            <a:r>
              <a:rPr lang="en-SG" dirty="0" smtClean="0">
                <a:ea typeface="ヒラギノ角ゴ Pro W3" pitchFamily="120" charset="-128"/>
              </a:rPr>
              <a:t>Perception </a:t>
            </a:r>
          </a:p>
          <a:p>
            <a:pPr lvl="1"/>
            <a:r>
              <a:rPr lang="en-SG" dirty="0" smtClean="0">
                <a:ea typeface="ヒラギノ角ゴ Pro W3" pitchFamily="120" charset="-128"/>
              </a:rPr>
              <a:t>Noticing events</a:t>
            </a:r>
          </a:p>
          <a:p>
            <a:pPr lvl="1"/>
            <a:r>
              <a:rPr lang="en-SG" dirty="0" smtClean="0">
                <a:ea typeface="ヒラギノ角ゴ Pro W3" pitchFamily="120" charset="-128"/>
              </a:rPr>
              <a:t>Gathering information</a:t>
            </a:r>
          </a:p>
          <a:p>
            <a:pPr lvl="1"/>
            <a:endParaRPr lang="en-SG" dirty="0" smtClean="0">
              <a:ea typeface="ヒラギノ角ゴ Pro W3" pitchFamily="120" charset="-128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149725" y="2420938"/>
            <a:ext cx="3824288" cy="2101850"/>
          </a:xfrm>
          <a:prstGeom prst="rect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490538" lvl="1" indent="-244475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/>
            </a:pPr>
            <a:r>
              <a:rPr lang="en-SG" dirty="0">
                <a:solidFill>
                  <a:schemeClr val="tx1"/>
                </a:solidFill>
                <a:latin typeface="Times New Roman" pitchFamily="18" charset="0"/>
                <a:ea typeface="ヒラギノ角ゴ Pro W3" pitchFamily="120" charset="-128"/>
                <a:cs typeface="Times New Roman" pitchFamily="18" charset="0"/>
              </a:rPr>
              <a:t>Information not available</a:t>
            </a:r>
          </a:p>
          <a:p>
            <a:pPr marL="490538" lvl="1" indent="-244475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/>
            </a:pPr>
            <a:r>
              <a:rPr lang="en-SG" dirty="0">
                <a:solidFill>
                  <a:schemeClr val="tx1"/>
                </a:solidFill>
                <a:latin typeface="Times New Roman" pitchFamily="18" charset="0"/>
                <a:ea typeface="ヒラギノ角ゴ Pro W3" pitchFamily="120" charset="-128"/>
                <a:cs typeface="Times New Roman" pitchFamily="18" charset="0"/>
              </a:rPr>
              <a:t>Information difficult to see</a:t>
            </a:r>
          </a:p>
          <a:p>
            <a:pPr marL="490538" lvl="1" indent="-244475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/>
            </a:pPr>
            <a:r>
              <a:rPr lang="en-SG" dirty="0">
                <a:solidFill>
                  <a:schemeClr val="tx1"/>
                </a:solidFill>
                <a:latin typeface="Times New Roman" pitchFamily="18" charset="0"/>
                <a:ea typeface="ヒラギノ角ゴ Pro W3" pitchFamily="120" charset="-128"/>
                <a:cs typeface="Times New Roman" pitchFamily="18" charset="0"/>
              </a:rPr>
              <a:t>Failed to observe information</a:t>
            </a:r>
          </a:p>
          <a:p>
            <a:pPr marL="490538" lvl="1" indent="-244475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/>
            </a:pPr>
            <a:r>
              <a:rPr lang="en-SG" dirty="0">
                <a:solidFill>
                  <a:schemeClr val="tx1"/>
                </a:solidFill>
                <a:latin typeface="Times New Roman" pitchFamily="18" charset="0"/>
                <a:ea typeface="ヒラギノ角ゴ Pro W3" pitchFamily="120" charset="-128"/>
                <a:cs typeface="Times New Roman" pitchFamily="18" charset="0"/>
              </a:rPr>
              <a:t>Misperception </a:t>
            </a:r>
          </a:p>
          <a:p>
            <a:pPr marL="490538" lvl="1" indent="-244475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/>
            </a:pPr>
            <a:r>
              <a:rPr lang="en-SG" dirty="0">
                <a:solidFill>
                  <a:schemeClr val="tx1"/>
                </a:solidFill>
                <a:latin typeface="Times New Roman" pitchFamily="18" charset="0"/>
                <a:ea typeface="ヒラギノ角ゴ Pro W3" pitchFamily="120" charset="-128"/>
                <a:cs typeface="Times New Roman" pitchFamily="18" charset="0"/>
              </a:rPr>
              <a:t>Did not recognise key clues </a:t>
            </a:r>
          </a:p>
          <a:p>
            <a:pPr marL="490538" lvl="1" indent="-244475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/>
            </a:pPr>
            <a:r>
              <a:rPr lang="en-SG" dirty="0">
                <a:solidFill>
                  <a:schemeClr val="tx1"/>
                </a:solidFill>
                <a:latin typeface="Times New Roman" pitchFamily="18" charset="0"/>
                <a:ea typeface="ヒラギノ角ゴ Pro W3" pitchFamily="120" charset="-128"/>
                <a:cs typeface="Times New Roman" pitchFamily="18" charset="0"/>
              </a:rPr>
              <a:t>Memory error</a:t>
            </a:r>
          </a:p>
          <a:p>
            <a:pPr marL="490538" lvl="1" indent="-244475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/>
            </a:pPr>
            <a:endParaRPr lang="en-SG" sz="2500" dirty="0">
              <a:solidFill>
                <a:schemeClr val="tx1"/>
              </a:solidFill>
              <a:latin typeface="Times New Roman" pitchFamily="18" charset="0"/>
              <a:ea typeface="ヒラギノ角ゴ Pro W3" pitchFamily="120" charset="-128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49725" y="1628775"/>
            <a:ext cx="3824288" cy="490538"/>
          </a:xfrm>
          <a:prstGeom prst="rect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SG" sz="2585" dirty="0">
                <a:latin typeface="Times New Roman" pitchFamily="18" charset="0"/>
                <a:cs typeface="Times New Roman" pitchFamily="18" charset="0"/>
              </a:rPr>
              <a:t>Perceptual Problems: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0638" y="4725144"/>
            <a:ext cx="3529087" cy="147732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Describe and discuss the last time you made a mistake / had an accident. Did you not notice the hazard or did you make a wrong decision?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resentation Title Lucida Sans 35pt&amp;quot;&quot;/&gt;&lt;property id=&quot;20307&quot; value=&quot;280&quot;/&gt;&lt;/object&gt;&lt;object type=&quot;3&quot; unique_id=&quot;10005&quot;&gt;&lt;property id=&quot;20148&quot; value=&quot;5&quot;/&gt;&lt;property id=&quot;20300&quot; value=&quot;Slide 2 - &amp;quot;Header Lucida Sans 24pt&amp;quot;&quot;/&gt;&lt;property id=&quot;20307&quot; value=&quot;278&quot;/&gt;&lt;/object&gt;&lt;object type=&quot;3&quot; unique_id=&quot;10006&quot;&gt;&lt;property id=&quot;20148&quot; value=&quot;5&quot;/&gt;&lt;property id=&quot;20300&quot; value=&quot;Slide 3 - &amp;quot;Thank You Lucida Sans 35pt&amp;quot;&quot;/&gt;&lt;property id=&quot;20307&quot; value=&quot;279&quot;/&gt;&lt;/object&gt;&lt;/object&gt;&lt;/object&gt;&lt;/database&gt;"/>
  <p:tag name="SECTOMILLISECCONVERTED" val="1"/>
  <p:tag name="ARTICULATE_PROJECT_OPEN" val="0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6454</TotalTime>
  <Words>1009</Words>
  <Application>Microsoft Office PowerPoint</Application>
  <PresentationFormat>On-screen Show (4:3)</PresentationFormat>
  <Paragraphs>226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1_Office Theme</vt:lpstr>
      <vt:lpstr>Train The Trainer OH Masterclass For Ergonomics:  Situation Awareness  Prof. Brian Peacock  &amp; A. Prof. Chui Yoon Ping  </vt:lpstr>
      <vt:lpstr>Situation Awareness is simply…</vt:lpstr>
      <vt:lpstr>Situation Awareness</vt:lpstr>
      <vt:lpstr>Situation Awareness</vt:lpstr>
      <vt:lpstr>Situation Awareness : A working definition </vt:lpstr>
      <vt:lpstr>Manifestation of Human Error</vt:lpstr>
      <vt:lpstr>Situation Awareness and Safety</vt:lpstr>
      <vt:lpstr>Human Information Processing </vt:lpstr>
      <vt:lpstr>Barriers to Situation Awareness</vt:lpstr>
      <vt:lpstr>Example of Perceptual Error </vt:lpstr>
      <vt:lpstr>Example of Perceptual Error </vt:lpstr>
      <vt:lpstr>Barriers to Situation Awareness</vt:lpstr>
      <vt:lpstr>Barriers to Situation Awareness</vt:lpstr>
      <vt:lpstr>Barriers to Situation Awareness</vt:lpstr>
      <vt:lpstr>Barriers to Situation Awareness</vt:lpstr>
      <vt:lpstr>Barriers to Situation Awareness</vt:lpstr>
      <vt:lpstr>Mental Model and SA</vt:lpstr>
      <vt:lpstr>Mental Model and SA</vt:lpstr>
      <vt:lpstr>   Other Factors Affecting SA</vt:lpstr>
      <vt:lpstr>Maintaining SA : Perception</vt:lpstr>
      <vt:lpstr>Maintaining SA : Comprehension</vt:lpstr>
      <vt:lpstr>Maintaining SA : Projection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Joscans</dc:creator>
  <cp:lastModifiedBy>Chui Yoon Ping (UniSIM)</cp:lastModifiedBy>
  <cp:revision>309</cp:revision>
  <dcterms:created xsi:type="dcterms:W3CDTF">2012-01-26T10:45:43Z</dcterms:created>
  <dcterms:modified xsi:type="dcterms:W3CDTF">2013-11-04T03:33:27Z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Module 1 Introduction to Human Factors</vt:lpwstr>
  </property>
  <property fmtid="{D5CDD505-2E9C-101B-9397-08002B2CF9AE}" pid="4" name="ArticulateGUID">
    <vt:lpwstr>F73FD44B-B8E5-4FA1-B7E3-74D28DECA77F</vt:lpwstr>
  </property>
  <property fmtid="{D5CDD505-2E9C-101B-9397-08002B2CF9AE}" pid="5" name="ArticulateProjectFull">
    <vt:lpwstr>C:\Documents and Settings\bpeacock\Desktop\WDA\WDA1\Module 1 Introduction to Human Factors 23OCT.ppta</vt:lpwstr>
  </property>
</Properties>
</file>